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tags/tag1.xml" ContentType="application/vnd.openxmlformats-officedocument.presentationml.tag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sldIdLst>
    <p:sldId id="257" r:id="rId4"/>
    <p:sldId id="258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5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11" Type="http://schemas.openxmlformats.org/officeDocument/2006/relationships/customXml" Target="../customXml/item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B63F7-EF8D-1442-2805-F90D13F7F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B73C6-4021-68D5-1099-5B1540F6C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5FE5C-42F5-ED25-BFA5-92006F0F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8D708-28BE-2B4D-76EA-65C5F9F1D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89D1B-E6BF-1F61-350B-A416EBB7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9175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04915-0AA5-88A7-550C-EDDA66267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7B0AC-256A-DD5C-1FB2-5A51ABFB7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513A8-DC61-DCAC-BADE-CE9BA1EE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F1CA6-2AA6-85A0-F736-1DE71D240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0E3D0-868A-15DA-2C55-940529744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509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2D8FEF-8EEC-1D16-8F69-5FF3DA5EC3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0F4F87-CA82-C826-169C-6FB5E8F98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8FAE7-3CBB-7B80-6765-1E483D9B8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F97FD-BF40-F2B8-A174-8202C5522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56C77-356C-3228-9EE8-7AC8DFA4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340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B7F94-F949-C9D2-64CD-B62B7DC7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E5FE4-1DC9-4259-BC3F-AAA35F553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BD69D-53F3-11C2-CD61-58145ADE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27DC1-FAE3-D580-F35F-401162D21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5CA33-9D26-98B6-E85B-DDD04508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120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DBDCC-CCDE-89ED-215B-A5C7B94C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A45BD-B998-CDFD-1526-FDD92DF37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13C8F-2C17-07EA-C35A-A35FBFF6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90C3-7845-28AD-B4AB-4E25141A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BC6B-8C7F-938E-F069-4B918234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47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22F3A-0938-B89E-F4AB-85FEE180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60B9D-3512-C97D-CC45-A43A179A5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026FA-4782-12C8-2CC1-2C7509451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89C04-0833-1C4B-D8A2-3712684FF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4AB21E-0157-D95F-9FCC-4B063351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D5F7A-AE0A-B266-6D5F-8DCFAF7C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390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DF502-0597-DE6F-EFAA-91FE7CBC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B2D51-88C7-8166-7DF4-05B2412EE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4D9031-D1F7-2CE0-3119-FE2D72314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4C981-6167-2D0E-C5BB-60431E345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AFAC50-58D5-0FF1-CA9C-ADFF4B70C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2834AD-3601-067D-72FB-6D29B190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66F7D6-4AD1-81C2-9724-6BD002051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19DA6-2F99-B552-267C-700E7BCBD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663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FFD68-AAAD-B847-FEDE-8097587B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9AE93F-DDAA-4DD3-F594-609BC950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BD2A4-363A-DAA0-622F-DD627BA8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16BABE-D66C-7F7F-7ABA-8A59FDD2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4500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5D7050-3A86-DB26-84B4-1380B38A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EE70D8-9614-140C-81C8-4A5C6A3B8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A678B-AC33-BD31-7B81-6282814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685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37EB7-7A36-D8E2-02CC-749D8CB3F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C83CD-C860-00EB-932A-D31384975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020D6-2495-A29C-DAC2-F0076F184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F7D8A-A545-AF69-94BF-B59A3010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14F846-93A0-440A-DF82-A698055FA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D9461-0EED-10DF-5196-A303CB95F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8450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B58D1-A1EA-0634-FAC2-90E4D720A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24B92-4BA2-E8CE-A1AE-B26577865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59854-B0B7-287F-B832-2C9C0A998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E5A84-FE53-EC4F-4180-C28245FDB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90BC5-7018-2B6D-B9F7-2475E1AF4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76DC6-615A-374B-A4E6-15D9BD75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879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1813B5-2A41-5C27-B7E0-D603DEF4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43182-73AD-0D40-3DCC-23A18443D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19043-2191-16F3-BF2E-3BC4C2360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86069-5185-423F-843D-C2F3A033B902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536C-B9BE-F920-FD20-E3C829D7C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E17EA-46F5-6E05-831C-C882CC57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580A79-C1F5-4728-9713-FF2EEEBEE14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33992286-3530-ACAF-18B5-62E1A06F3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793638"/>
              </p:ext>
            </p:extLst>
          </p:nvPr>
        </p:nvGraphicFramePr>
        <p:xfrm>
          <a:off x="798363" y="731896"/>
          <a:ext cx="10847769" cy="5801903"/>
        </p:xfrm>
        <a:graphic>
          <a:graphicData uri="http://schemas.openxmlformats.org/drawingml/2006/table">
            <a:tbl>
              <a:tblPr/>
              <a:tblGrid>
                <a:gridCol w="1216160">
                  <a:extLst>
                    <a:ext uri="{9D8B030D-6E8A-4147-A177-3AD203B41FA5}">
                      <a16:colId xmlns:a16="http://schemas.microsoft.com/office/drawing/2014/main" val="387816959"/>
                    </a:ext>
                  </a:extLst>
                </a:gridCol>
                <a:gridCol w="1804131">
                  <a:extLst>
                    <a:ext uri="{9D8B030D-6E8A-4147-A177-3AD203B41FA5}">
                      <a16:colId xmlns:a16="http://schemas.microsoft.com/office/drawing/2014/main" val="2571887728"/>
                    </a:ext>
                  </a:extLst>
                </a:gridCol>
                <a:gridCol w="1503441">
                  <a:extLst>
                    <a:ext uri="{9D8B030D-6E8A-4147-A177-3AD203B41FA5}">
                      <a16:colId xmlns:a16="http://schemas.microsoft.com/office/drawing/2014/main" val="2188615232"/>
                    </a:ext>
                  </a:extLst>
                </a:gridCol>
                <a:gridCol w="1331074">
                  <a:extLst>
                    <a:ext uri="{9D8B030D-6E8A-4147-A177-3AD203B41FA5}">
                      <a16:colId xmlns:a16="http://schemas.microsoft.com/office/drawing/2014/main" val="2487663818"/>
                    </a:ext>
                  </a:extLst>
                </a:gridCol>
                <a:gridCol w="1331074">
                  <a:extLst>
                    <a:ext uri="{9D8B030D-6E8A-4147-A177-3AD203B41FA5}">
                      <a16:colId xmlns:a16="http://schemas.microsoft.com/office/drawing/2014/main" val="1430138879"/>
                    </a:ext>
                  </a:extLst>
                </a:gridCol>
                <a:gridCol w="1331074">
                  <a:extLst>
                    <a:ext uri="{9D8B030D-6E8A-4147-A177-3AD203B41FA5}">
                      <a16:colId xmlns:a16="http://schemas.microsoft.com/office/drawing/2014/main" val="634353892"/>
                    </a:ext>
                  </a:extLst>
                </a:gridCol>
                <a:gridCol w="1331074">
                  <a:extLst>
                    <a:ext uri="{9D8B030D-6E8A-4147-A177-3AD203B41FA5}">
                      <a16:colId xmlns:a16="http://schemas.microsoft.com/office/drawing/2014/main" val="554712108"/>
                    </a:ext>
                  </a:extLst>
                </a:gridCol>
                <a:gridCol w="999741">
                  <a:extLst>
                    <a:ext uri="{9D8B030D-6E8A-4147-A177-3AD203B41FA5}">
                      <a16:colId xmlns:a16="http://schemas.microsoft.com/office/drawing/2014/main" val="1394769591"/>
                    </a:ext>
                  </a:extLst>
                </a:gridCol>
              </a:tblGrid>
              <a:tr h="8107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 leasen indicatieve voertuigen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maanden lease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 bij  een afwijking van minimaal -3000 km dan geschat aantal km*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 bij een afwijking van minimaal +3000 km dan geschat aantal km*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</a:t>
                      </a:r>
                      <a:r>
                        <a:rPr lang="nl-NL" sz="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operational</a:t>
                      </a:r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leasebedrag per maand bij een afwijking van minimaal +5000 km dan geschat aantal km*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Subtotaal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629059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Personenvoertuigen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704337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Team T&amp;H BOA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801847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KIA NIRO EV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334822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Hyundai Kona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355304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Volvo EC40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093312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638815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231098"/>
                  </a:ext>
                </a:extLst>
              </a:tr>
              <a:tr h="465383">
                <a:tc>
                  <a:txBody>
                    <a:bodyPr/>
                    <a:lstStyle/>
                    <a:p>
                      <a:pPr algn="l" fontAlgn="t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verschillende type voertuigen ingevuld</a:t>
                      </a:r>
                    </a:p>
                  </a:txBody>
                  <a:tcPr marL="4509" marR="4509" marT="4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90177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Extra: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666626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Trekhaak 1x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€ 3,00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€ 4,00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€ 150,00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066778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Gemiddeld bedrag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 4 voertuigen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€ 2.670,00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706421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3413568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39883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Team V&amp;N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309349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Volvo XC60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484496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Volvo XC40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624430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Skoda Superb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078900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Volkswagen Tiquan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966921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579291"/>
                  </a:ext>
                </a:extLst>
              </a:tr>
              <a:tr h="465383">
                <a:tc>
                  <a:txBody>
                    <a:bodyPr/>
                    <a:lstStyle/>
                    <a:p>
                      <a:pPr algn="l" fontAlgn="t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verschillende type voertuigen ingevuld</a:t>
                      </a:r>
                    </a:p>
                  </a:txBody>
                  <a:tcPr marL="4509" marR="4509" marT="4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9878023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Gemiddeld bedrag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 1 voertuigen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48508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Bedrijfsvoertuigen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5921152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Team T&amp;H werf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370234"/>
                  </a:ext>
                </a:extLst>
              </a:tr>
              <a:tr h="23512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Volkswagen e-Transporter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7724909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Peugot e-Boxer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464288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xx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8170254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772460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5238880"/>
                  </a:ext>
                </a:extLst>
              </a:tr>
              <a:tr h="465383">
                <a:tc>
                  <a:txBody>
                    <a:bodyPr/>
                    <a:lstStyle/>
                    <a:p>
                      <a:pPr algn="l" fontAlgn="t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verschillende type voertuigen ingevuld</a:t>
                      </a:r>
                    </a:p>
                  </a:txBody>
                  <a:tcPr marL="4509" marR="4509" marT="4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480673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Gemiddeld bedrag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 1 voertuig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683891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4906724"/>
                  </a:ext>
                </a:extLst>
              </a:tr>
              <a:tr h="119995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Totale Inschrijfprijs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€ 4.056,00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77838"/>
                  </a:ext>
                </a:extLst>
              </a:tr>
            </a:tbl>
          </a:graphicData>
        </a:graphic>
      </p:graphicFrame>
      <p:sp>
        <p:nvSpPr>
          <p:cNvPr id="31" name="Tekstvak 30">
            <a:extLst>
              <a:ext uri="{FF2B5EF4-FFF2-40B4-BE49-F238E27FC236}">
                <a16:creationId xmlns:a16="http://schemas.microsoft.com/office/drawing/2014/main" id="{91000587-5B10-62CD-2771-4D53E732BC93}"/>
              </a:ext>
            </a:extLst>
          </p:cNvPr>
          <p:cNvSpPr txBox="1"/>
          <p:nvPr/>
        </p:nvSpPr>
        <p:spPr>
          <a:xfrm>
            <a:off x="3918980" y="803524"/>
            <a:ext cx="2033847" cy="1169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sz="1400" dirty="0"/>
              <a:t>Het aantal verandert mee als er type voertuigen worden ingevuld – zie ook 2</a:t>
            </a:r>
            <a:r>
              <a:rPr lang="nl-NL" sz="1400" baseline="30000" dirty="0"/>
              <a:t>e</a:t>
            </a:r>
            <a:r>
              <a:rPr lang="nl-NL" sz="1400" dirty="0"/>
              <a:t> screenshot</a:t>
            </a:r>
          </a:p>
        </p:txBody>
      </p:sp>
      <p:cxnSp>
        <p:nvCxnSpPr>
          <p:cNvPr id="32" name="Rechte verbindingslijn met pijl 31">
            <a:extLst>
              <a:ext uri="{FF2B5EF4-FFF2-40B4-BE49-F238E27FC236}">
                <a16:creationId xmlns:a16="http://schemas.microsoft.com/office/drawing/2014/main" id="{0224DD0D-3EE7-C6A5-6177-41DAD3C28DC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20292" y="1954313"/>
            <a:ext cx="1604357" cy="6400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kstvak 33">
            <a:extLst>
              <a:ext uri="{FF2B5EF4-FFF2-40B4-BE49-F238E27FC236}">
                <a16:creationId xmlns:a16="http://schemas.microsoft.com/office/drawing/2014/main" id="{51A42C51-B813-4872-1882-D054378F9F46}"/>
              </a:ext>
            </a:extLst>
          </p:cNvPr>
          <p:cNvSpPr txBox="1"/>
          <p:nvPr/>
        </p:nvSpPr>
        <p:spPr>
          <a:xfrm>
            <a:off x="8606445" y="1338362"/>
            <a:ext cx="20338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sz="1400" dirty="0"/>
              <a:t>De tarieven middelen uit op regelniveau</a:t>
            </a:r>
          </a:p>
        </p:txBody>
      </p:sp>
      <p:cxnSp>
        <p:nvCxnSpPr>
          <p:cNvPr id="35" name="Rechte verbindingslijn met pijl 34">
            <a:extLst>
              <a:ext uri="{FF2B5EF4-FFF2-40B4-BE49-F238E27FC236}">
                <a16:creationId xmlns:a16="http://schemas.microsoft.com/office/drawing/2014/main" id="{60C7DA15-5714-FA79-D4A6-96E35E67AB23}"/>
              </a:ext>
            </a:extLst>
          </p:cNvPr>
          <p:cNvCxnSpPr>
            <a:cxnSpLocks/>
          </p:cNvCxnSpPr>
          <p:nvPr/>
        </p:nvCxnSpPr>
        <p:spPr>
          <a:xfrm>
            <a:off x="10620894" y="1813885"/>
            <a:ext cx="682131" cy="3357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75A036FF-2908-F161-BACF-CE9B180E4320}"/>
              </a:ext>
            </a:extLst>
          </p:cNvPr>
          <p:cNvCxnSpPr>
            <a:cxnSpLocks/>
          </p:cNvCxnSpPr>
          <p:nvPr/>
        </p:nvCxnSpPr>
        <p:spPr>
          <a:xfrm>
            <a:off x="10640291" y="1647086"/>
            <a:ext cx="682131" cy="3357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>
            <a:extLst>
              <a:ext uri="{FF2B5EF4-FFF2-40B4-BE49-F238E27FC236}">
                <a16:creationId xmlns:a16="http://schemas.microsoft.com/office/drawing/2014/main" id="{CE5B6E96-FDC6-9EF5-B97D-747834EC0870}"/>
              </a:ext>
            </a:extLst>
          </p:cNvPr>
          <p:cNvCxnSpPr>
            <a:cxnSpLocks/>
          </p:cNvCxnSpPr>
          <p:nvPr/>
        </p:nvCxnSpPr>
        <p:spPr>
          <a:xfrm>
            <a:off x="10640292" y="1492724"/>
            <a:ext cx="682131" cy="3357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kstvak 37">
            <a:extLst>
              <a:ext uri="{FF2B5EF4-FFF2-40B4-BE49-F238E27FC236}">
                <a16:creationId xmlns:a16="http://schemas.microsoft.com/office/drawing/2014/main" id="{35F2F829-5098-83CE-E2DD-516AA519B257}"/>
              </a:ext>
            </a:extLst>
          </p:cNvPr>
          <p:cNvSpPr txBox="1"/>
          <p:nvPr/>
        </p:nvSpPr>
        <p:spPr>
          <a:xfrm>
            <a:off x="6222247" y="2739921"/>
            <a:ext cx="2033847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sz="1400" dirty="0"/>
              <a:t>Als er geen type voertuig op de regel is ingevuld – vult u bij elk tarief €0,00 in</a:t>
            </a:r>
          </a:p>
        </p:txBody>
      </p:sp>
      <p:cxnSp>
        <p:nvCxnSpPr>
          <p:cNvPr id="39" name="Rechte verbindingslijn met pijl 38">
            <a:extLst>
              <a:ext uri="{FF2B5EF4-FFF2-40B4-BE49-F238E27FC236}">
                <a16:creationId xmlns:a16="http://schemas.microsoft.com/office/drawing/2014/main" id="{F91FB306-F40D-7858-E7CA-40E4D298528A}"/>
              </a:ext>
            </a:extLst>
          </p:cNvPr>
          <p:cNvCxnSpPr>
            <a:cxnSpLocks/>
          </p:cNvCxnSpPr>
          <p:nvPr/>
        </p:nvCxnSpPr>
        <p:spPr>
          <a:xfrm rot="-7620000" flipH="1">
            <a:off x="8182346" y="3312806"/>
            <a:ext cx="1654232" cy="6400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739FD6ED-3129-8E3E-9932-D06C204E2009}"/>
              </a:ext>
            </a:extLst>
          </p:cNvPr>
          <p:cNvCxnSpPr>
            <a:cxnSpLocks/>
          </p:cNvCxnSpPr>
          <p:nvPr/>
        </p:nvCxnSpPr>
        <p:spPr>
          <a:xfrm flipH="1">
            <a:off x="6568330" y="3680345"/>
            <a:ext cx="740874" cy="3710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>
            <a:extLst>
              <a:ext uri="{FF2B5EF4-FFF2-40B4-BE49-F238E27FC236}">
                <a16:creationId xmlns:a16="http://schemas.microsoft.com/office/drawing/2014/main" id="{83AE150A-7C87-7B43-4F3C-FCEA9271E693}"/>
              </a:ext>
            </a:extLst>
          </p:cNvPr>
          <p:cNvCxnSpPr>
            <a:cxnSpLocks/>
          </p:cNvCxnSpPr>
          <p:nvPr/>
        </p:nvCxnSpPr>
        <p:spPr>
          <a:xfrm>
            <a:off x="8033568" y="3627330"/>
            <a:ext cx="712738" cy="4907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>
            <a:extLst>
              <a:ext uri="{FF2B5EF4-FFF2-40B4-BE49-F238E27FC236}">
                <a16:creationId xmlns:a16="http://schemas.microsoft.com/office/drawing/2014/main" id="{325873C8-4101-3544-E9A1-178D26438C9F}"/>
              </a:ext>
            </a:extLst>
          </p:cNvPr>
          <p:cNvCxnSpPr>
            <a:cxnSpLocks/>
          </p:cNvCxnSpPr>
          <p:nvPr/>
        </p:nvCxnSpPr>
        <p:spPr>
          <a:xfrm rot="-120000" flipH="1">
            <a:off x="7572695" y="3694028"/>
            <a:ext cx="2925" cy="414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7950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FED37AAE-DA22-2446-2429-4E7CD0C87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085683"/>
              </p:ext>
            </p:extLst>
          </p:nvPr>
        </p:nvGraphicFramePr>
        <p:xfrm>
          <a:off x="914400" y="490451"/>
          <a:ext cx="9717062" cy="5726610"/>
        </p:xfrm>
        <a:graphic>
          <a:graphicData uri="http://schemas.openxmlformats.org/drawingml/2006/table">
            <a:tbl>
              <a:tblPr/>
              <a:tblGrid>
                <a:gridCol w="1089395">
                  <a:extLst>
                    <a:ext uri="{9D8B030D-6E8A-4147-A177-3AD203B41FA5}">
                      <a16:colId xmlns:a16="http://schemas.microsoft.com/office/drawing/2014/main" val="542816792"/>
                    </a:ext>
                  </a:extLst>
                </a:gridCol>
                <a:gridCol w="1616080">
                  <a:extLst>
                    <a:ext uri="{9D8B030D-6E8A-4147-A177-3AD203B41FA5}">
                      <a16:colId xmlns:a16="http://schemas.microsoft.com/office/drawing/2014/main" val="1686702740"/>
                    </a:ext>
                  </a:extLst>
                </a:gridCol>
                <a:gridCol w="1346732">
                  <a:extLst>
                    <a:ext uri="{9D8B030D-6E8A-4147-A177-3AD203B41FA5}">
                      <a16:colId xmlns:a16="http://schemas.microsoft.com/office/drawing/2014/main" val="591549597"/>
                    </a:ext>
                  </a:extLst>
                </a:gridCol>
                <a:gridCol w="1192330">
                  <a:extLst>
                    <a:ext uri="{9D8B030D-6E8A-4147-A177-3AD203B41FA5}">
                      <a16:colId xmlns:a16="http://schemas.microsoft.com/office/drawing/2014/main" val="2703482053"/>
                    </a:ext>
                  </a:extLst>
                </a:gridCol>
                <a:gridCol w="1192330">
                  <a:extLst>
                    <a:ext uri="{9D8B030D-6E8A-4147-A177-3AD203B41FA5}">
                      <a16:colId xmlns:a16="http://schemas.microsoft.com/office/drawing/2014/main" val="2483540261"/>
                    </a:ext>
                  </a:extLst>
                </a:gridCol>
                <a:gridCol w="1192330">
                  <a:extLst>
                    <a:ext uri="{9D8B030D-6E8A-4147-A177-3AD203B41FA5}">
                      <a16:colId xmlns:a16="http://schemas.microsoft.com/office/drawing/2014/main" val="2477536449"/>
                    </a:ext>
                  </a:extLst>
                </a:gridCol>
                <a:gridCol w="1192330">
                  <a:extLst>
                    <a:ext uri="{9D8B030D-6E8A-4147-A177-3AD203B41FA5}">
                      <a16:colId xmlns:a16="http://schemas.microsoft.com/office/drawing/2014/main" val="923570715"/>
                    </a:ext>
                  </a:extLst>
                </a:gridCol>
                <a:gridCol w="895535">
                  <a:extLst>
                    <a:ext uri="{9D8B030D-6E8A-4147-A177-3AD203B41FA5}">
                      <a16:colId xmlns:a16="http://schemas.microsoft.com/office/drawing/2014/main" val="1070057471"/>
                    </a:ext>
                  </a:extLst>
                </a:gridCol>
              </a:tblGrid>
              <a:tr h="5593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 leasen indicatieve voertuigen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maanden lease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 bij  een afwijking van minimaal -3000 km dan geschat aantal km*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 bij een afwijking van minimaal +3000 km dan geschat aantal km*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Full operational leasebedrag per maand bij een afwijking van minimaal +5000 km dan geschat aantal km*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Subtotaal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51632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Personenvoertuigen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910822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Team T&amp;H BOA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680416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KIA NIRO EV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7426303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Hyundai Kona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56989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Volvo EC40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49061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XXXXXXX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374179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421930"/>
                  </a:ext>
                </a:extLst>
              </a:tr>
              <a:tr h="332136">
                <a:tc>
                  <a:txBody>
                    <a:bodyPr/>
                    <a:lstStyle/>
                    <a:p>
                      <a:pPr algn="l" fontAlgn="t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verschillende type voertuigen ingevuld</a:t>
                      </a:r>
                    </a:p>
                  </a:txBody>
                  <a:tcPr marL="4509" marR="4509" marT="4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19723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Extra: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116485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Trekhaak 1x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€ 3,00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€ 4,00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€ 150,00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204932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Gemiddeld bedrag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 4 voertuigen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€ 2.670,00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9665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557371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624052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Team V&amp;N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457098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Volvo XC60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996620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Volvo XC40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4505717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Skoda Superb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573104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Volkswagen Tiquan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389915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707622"/>
                  </a:ext>
                </a:extLst>
              </a:tr>
              <a:tr h="332136">
                <a:tc>
                  <a:txBody>
                    <a:bodyPr/>
                    <a:lstStyle/>
                    <a:p>
                      <a:pPr algn="l" fontAlgn="t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verschillende type voertuigen ingevuld</a:t>
                      </a:r>
                    </a:p>
                  </a:txBody>
                  <a:tcPr marL="4509" marR="4509" marT="4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102564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Gemiddeld bedrag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 1 voertuigen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€ 630,00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897266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Bedrijfsvoertuigen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466773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Team T&amp;H werf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337854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Volkswagen e-Transporter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6841729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Peugot e-Boxer 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782173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xx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€ 9,00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€ 11,00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€ 12,00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6404328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339014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€ 0,00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060558"/>
                  </a:ext>
                </a:extLst>
              </a:tr>
              <a:tr h="332136">
                <a:tc>
                  <a:txBody>
                    <a:bodyPr/>
                    <a:lstStyle/>
                    <a:p>
                      <a:pPr algn="l" fontAlgn="t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aantal verschillende type voertuigen ingevuld</a:t>
                      </a:r>
                    </a:p>
                  </a:txBody>
                  <a:tcPr marL="4509" marR="4509" marT="45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486079"/>
                  </a:ext>
                </a:extLst>
              </a:tr>
              <a:tr h="14368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Gemiddeld bedrag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x 1 voertuig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€ 756,00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309012"/>
                  </a:ext>
                </a:extLst>
              </a:tr>
              <a:tr h="14567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228572"/>
                  </a:ext>
                </a:extLst>
              </a:tr>
              <a:tr h="145674"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Totale Inschrijfprijs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€ 4.056,00</a:t>
                      </a:r>
                    </a:p>
                  </a:txBody>
                  <a:tcPr marL="4509" marR="4509" marT="4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527053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265B2F04-2589-6BBA-949C-FDB408204577}"/>
              </a:ext>
            </a:extLst>
          </p:cNvPr>
          <p:cNvSpPr txBox="1"/>
          <p:nvPr/>
        </p:nvSpPr>
        <p:spPr>
          <a:xfrm>
            <a:off x="3154209" y="579081"/>
            <a:ext cx="2033847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sz="1400" dirty="0"/>
              <a:t>Het aantal verandert mee als er type voertuigen worden ingevuld</a:t>
            </a: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48B1BF7D-8EA2-FD06-E260-8732F28F7633}"/>
              </a:ext>
            </a:extLst>
          </p:cNvPr>
          <p:cNvCxnSpPr>
            <a:cxnSpLocks/>
          </p:cNvCxnSpPr>
          <p:nvPr/>
        </p:nvCxnSpPr>
        <p:spPr>
          <a:xfrm flipH="1">
            <a:off x="2862351" y="1533188"/>
            <a:ext cx="1308781" cy="6289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al 7">
            <a:extLst>
              <a:ext uri="{FF2B5EF4-FFF2-40B4-BE49-F238E27FC236}">
                <a16:creationId xmlns:a16="http://schemas.microsoft.com/office/drawing/2014/main" id="{492B137C-61A6-FB59-4C21-24860590FEC1}"/>
              </a:ext>
            </a:extLst>
          </p:cNvPr>
          <p:cNvSpPr/>
          <p:nvPr/>
        </p:nvSpPr>
        <p:spPr>
          <a:xfrm>
            <a:off x="1554480" y="1753985"/>
            <a:ext cx="1138844" cy="1828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941266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27"/>
  <p:tag name="AS_OS" val="Unix 6.5.0.1014"/>
  <p:tag name="AS_RELEASE_DATE" val="2023.08.14"/>
  <p:tag name="AS_TITLE" val="Aspose.Slides for .NET Standard 2.0"/>
  <p:tag name="AS_VERSION" val="23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TemplafyTemplateConfiguration><![CDATA[{"elementsMetadata":[],"transformationConfigurations":[],"templateName":"blankpresentation","templateDescription":"","enableDocumentContentUpdater":false,"version":"2.0"}]]></TemplafyTemplateConfiguration>
</file>

<file path=customXml/item2.xml><?xml version="1.0" encoding="utf-8"?>
<TemplafyFormConfiguration><![CDATA[{"formFields":[],"formDataEntries":[]}]]></TemplafyFormConfiguration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CC1512E8C6A84E8AE56F0E15F4997E" ma:contentTypeVersion="9" ma:contentTypeDescription="Een nieuw document maken." ma:contentTypeScope="" ma:versionID="20081700fbe964f1fb4fad910ac35acc">
  <xsd:schema xmlns:xsd="http://www.w3.org/2001/XMLSchema" xmlns:xs="http://www.w3.org/2001/XMLSchema" xmlns:p="http://schemas.microsoft.com/office/2006/metadata/properties" xmlns:ns2="f48c128a-9145-41f5-9ec1-18246e430146" xmlns:ns3="5764155f-549a-46dc-b793-6aebd05627cc" targetNamespace="http://schemas.microsoft.com/office/2006/metadata/properties" ma:root="true" ma:fieldsID="44a189b15980195d9d611109862ed6d2" ns2:_="" ns3:_="">
    <xsd:import namespace="f48c128a-9145-41f5-9ec1-18246e430146"/>
    <xsd:import namespace="5764155f-549a-46dc-b793-6aebd05627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8c128a-9145-41f5-9ec1-18246e430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3af13432-8453-4b2c-bba2-7f692be7e3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64155f-549a-46dc-b793-6aebd05627cc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82402b7-cb04-4883-a26c-d783385a817e}" ma:internalName="TaxCatchAll" ma:showField="CatchAllData" ma:web="5764155f-549a-46dc-b793-6aebd05627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8c128a-9145-41f5-9ec1-18246e430146">
      <Terms xmlns="http://schemas.microsoft.com/office/infopath/2007/PartnerControls"/>
    </lcf76f155ced4ddcb4097134ff3c332f>
    <TaxCatchAll xmlns="5764155f-549a-46dc-b793-6aebd05627cc" xsi:nil="true"/>
  </documentManagement>
</p:properties>
</file>

<file path=customXml/itemProps1.xml><?xml version="1.0" encoding="utf-8"?>
<ds:datastoreItem xmlns:ds="http://schemas.openxmlformats.org/officeDocument/2006/customXml" ds:itemID="{BCAC0232-A4E7-4370-B1DF-0CFA91580A5D}">
  <ds:schemaRefs/>
</ds:datastoreItem>
</file>

<file path=customXml/itemProps2.xml><?xml version="1.0" encoding="utf-8"?>
<ds:datastoreItem xmlns:ds="http://schemas.openxmlformats.org/officeDocument/2006/customXml" ds:itemID="{36532265-32A5-4B11-8E54-2DC745A493FA}">
  <ds:schemaRefs/>
</ds:datastoreItem>
</file>

<file path=customXml/itemProps3.xml><?xml version="1.0" encoding="utf-8"?>
<ds:datastoreItem xmlns:ds="http://schemas.openxmlformats.org/officeDocument/2006/customXml" ds:itemID="{68011E74-F4BD-4074-8A18-021114A8C5FA}"/>
</file>

<file path=customXml/itemProps4.xml><?xml version="1.0" encoding="utf-8"?>
<ds:datastoreItem xmlns:ds="http://schemas.openxmlformats.org/officeDocument/2006/customXml" ds:itemID="{AD929839-5FCD-4D5A-B6D4-FF16BCA63DE2}"/>
</file>

<file path=customXml/itemProps5.xml><?xml version="1.0" encoding="utf-8"?>
<ds:datastoreItem xmlns:ds="http://schemas.openxmlformats.org/officeDocument/2006/customXml" ds:itemID="{579D221C-3867-42F4-A7A6-0383726984A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954</Words>
  <Application>Microsoft Office PowerPoint</Application>
  <PresentationFormat>Breedbeeld</PresentationFormat>
  <Paragraphs>530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Aptos Narrow</vt:lpstr>
      <vt:lpstr>Arial</vt:lpstr>
      <vt:lpstr>Office Theme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2025-05-15T07:06:09Z</dcterms:created>
  <dcterms:modified xsi:type="dcterms:W3CDTF">2026-01-08T12:18:31Z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2024-07-31T08:49:08</vt:lpwstr>
  </property>
  <property fmtid="{D5CDD505-2E9C-101B-9397-08002B2CF9AE}" pid="3" name="TemplafyTenantId">
    <vt:lpwstr>helmond</vt:lpwstr>
  </property>
  <property fmtid="{D5CDD505-2E9C-101B-9397-08002B2CF9AE}" pid="4" name="TemplafyTemplateId">
    <vt:lpwstr>970289239577067949</vt:lpwstr>
  </property>
  <property fmtid="{D5CDD505-2E9C-101B-9397-08002B2CF9AE}" pid="5" name="TemplafyUserProfileId">
    <vt:lpwstr>1152073309487366446</vt:lpwstr>
  </property>
  <property fmtid="{D5CDD505-2E9C-101B-9397-08002B2CF9AE}" pid="6" name="TemplafyFromBlank">
    <vt:bool>true</vt:bool>
  </property>
  <property fmtid="{D5CDD505-2E9C-101B-9397-08002B2CF9AE}" pid="7" name="MSIP_Label_809b38bc-0ed8-48ce-ab09-5250aa17f0d6_Enabled">
    <vt:lpwstr>true</vt:lpwstr>
  </property>
  <property fmtid="{D5CDD505-2E9C-101B-9397-08002B2CF9AE}" pid="8" name="MSIP_Label_809b38bc-0ed8-48ce-ab09-5250aa17f0d6_SetDate">
    <vt:lpwstr>2026-01-08T12:18:31Z</vt:lpwstr>
  </property>
  <property fmtid="{D5CDD505-2E9C-101B-9397-08002B2CF9AE}" pid="9" name="MSIP_Label_809b38bc-0ed8-48ce-ab09-5250aa17f0d6_Method">
    <vt:lpwstr>Standard</vt:lpwstr>
  </property>
  <property fmtid="{D5CDD505-2E9C-101B-9397-08002B2CF9AE}" pid="10" name="MSIP_Label_809b38bc-0ed8-48ce-ab09-5250aa17f0d6_Name">
    <vt:lpwstr>Public</vt:lpwstr>
  </property>
  <property fmtid="{D5CDD505-2E9C-101B-9397-08002B2CF9AE}" pid="11" name="MSIP_Label_809b38bc-0ed8-48ce-ab09-5250aa17f0d6_SiteId">
    <vt:lpwstr>7f263ce8-b129-4c08-b21c-36d0ebea0d03</vt:lpwstr>
  </property>
  <property fmtid="{D5CDD505-2E9C-101B-9397-08002B2CF9AE}" pid="12" name="MSIP_Label_809b38bc-0ed8-48ce-ab09-5250aa17f0d6_ActionId">
    <vt:lpwstr>c18dbfec-ef36-4df6-9e04-b96712a5215c</vt:lpwstr>
  </property>
  <property fmtid="{D5CDD505-2E9C-101B-9397-08002B2CF9AE}" pid="13" name="MSIP_Label_809b38bc-0ed8-48ce-ab09-5250aa17f0d6_ContentBits">
    <vt:lpwstr>0</vt:lpwstr>
  </property>
  <property fmtid="{D5CDD505-2E9C-101B-9397-08002B2CF9AE}" pid="14" name="MSIP_Label_809b38bc-0ed8-48ce-ab09-5250aa17f0d6_Tag">
    <vt:lpwstr>10, 3, 0, 1</vt:lpwstr>
  </property>
  <property fmtid="{D5CDD505-2E9C-101B-9397-08002B2CF9AE}" pid="15" name="ContentTypeId">
    <vt:lpwstr>0x0101009ACC1512E8C6A84E8AE56F0E15F4997E</vt:lpwstr>
  </property>
</Properties>
</file>