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944100" cy="6805613"/>
  <p:embeddedFontLst>
    <p:embeddedFont>
      <p:font typeface="ArialMT" panose="020B0604020202020204" charset="0"/>
      <p:regular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  <p:embeddedFont>
      <p:font typeface="Verdana-Bold" panose="020B0604020202020204" charset="0"/>
      <p:bold r:id="rId38"/>
    </p:embeddedFont>
    <p:embeddedFont>
      <p:font typeface="Verdana-Italic" panose="020B0604020202020204" charset="0"/>
      <p:italic r:id="rId39"/>
    </p:embeddedFont>
  </p:embeddedFontLst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wesly.maurer@rws.nl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robbert.verhulst01@rws.nl" TargetMode="External"/><Relationship Id="rId4" Type="http://schemas.openxmlformats.org/officeDocument/2006/relationships/hyperlink" Target="mailto:martin.roosenburg@rws.n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ogius.nl/diensten/pkioverheid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 10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4"/>
            <a:ext cx="9144000" cy="1065212"/>
          </a:xfrm>
          <a:prstGeom prst="rect">
            <a:avLst/>
          </a:prstGeom>
          <a:noFill/>
        </p:spPr>
      </p:pic>
      <p:sp>
        <p:nvSpPr>
          <p:cNvPr id="102" name="Freeform 102"/>
          <p:cNvSpPr/>
          <p:nvPr/>
        </p:nvSpPr>
        <p:spPr>
          <a:xfrm>
            <a:off x="0" y="0"/>
            <a:ext cx="4572000" cy="6858000"/>
          </a:xfrm>
          <a:custGeom>
            <a:avLst/>
            <a:gdLst/>
            <a:ahLst/>
            <a:cxnLst/>
            <a:rect l="0" t="0" r="0" b="0"/>
            <a:pathLst>
              <a:path w="4572000" h="6858000">
                <a:moveTo>
                  <a:pt x="0" y="0"/>
                </a:moveTo>
                <a:lnTo>
                  <a:pt x="4387469" y="0"/>
                </a:lnTo>
                <a:lnTo>
                  <a:pt x="4387469" y="975615"/>
                </a:lnTo>
                <a:lnTo>
                  <a:pt x="4572000" y="975615"/>
                </a:lnTo>
                <a:lnTo>
                  <a:pt x="4572000" y="6858000"/>
                </a:lnTo>
                <a:lnTo>
                  <a:pt x="0" y="6858000"/>
                </a:lnTo>
                <a:close/>
                <a:moveTo>
                  <a:pt x="6858000" y="6858000"/>
                </a:move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3" name="Picture 10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1682750"/>
          </a:xfrm>
          <a:prstGeom prst="rect">
            <a:avLst/>
          </a:prstGeom>
          <a:noFill/>
        </p:spPr>
      </p:pic>
      <p:sp>
        <p:nvSpPr>
          <p:cNvPr id="104" name="Freeform 104"/>
          <p:cNvSpPr/>
          <p:nvPr/>
        </p:nvSpPr>
        <p:spPr>
          <a:xfrm>
            <a:off x="4699000" y="1738377"/>
            <a:ext cx="3060192" cy="15239"/>
          </a:xfrm>
          <a:custGeom>
            <a:avLst/>
            <a:gdLst/>
            <a:ahLst/>
            <a:cxnLst/>
            <a:rect l="0" t="0" r="0" b="0"/>
            <a:pathLst>
              <a:path w="3060192" h="15239">
                <a:moveTo>
                  <a:pt x="0" y="0"/>
                </a:moveTo>
                <a:lnTo>
                  <a:pt x="1020064" y="0"/>
                </a:lnTo>
                <a:lnTo>
                  <a:pt x="2040128" y="0"/>
                </a:lnTo>
                <a:lnTo>
                  <a:pt x="3060192" y="0"/>
                </a:lnTo>
                <a:lnTo>
                  <a:pt x="3060192" y="15239"/>
                </a:lnTo>
                <a:lnTo>
                  <a:pt x="2040128" y="15239"/>
                </a:lnTo>
                <a:lnTo>
                  <a:pt x="1020064" y="15239"/>
                </a:lnTo>
                <a:lnTo>
                  <a:pt x="0" y="15239"/>
                </a:lnTo>
                <a:close/>
                <a:moveTo>
                  <a:pt x="420623" y="5119623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05" name="Picture 10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880107"/>
            <a:ext cx="4572000" cy="2571750"/>
          </a:xfrm>
          <a:prstGeom prst="rect">
            <a:avLst/>
          </a:prstGeom>
          <a:noFill/>
        </p:spPr>
      </p:pic>
      <p:sp>
        <p:nvSpPr>
          <p:cNvPr id="108" name="Rectangle 108"/>
          <p:cNvSpPr/>
          <p:nvPr/>
        </p:nvSpPr>
        <p:spPr>
          <a:xfrm>
            <a:off x="4699761" y="2393122"/>
            <a:ext cx="4384214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b="1" i="0" spc="0" baseline="0" dirty="0" err="1">
                <a:solidFill>
                  <a:srgbClr val="007BC7"/>
                </a:solidFill>
                <a:latin typeface="Verdana-Bold"/>
              </a:rPr>
              <a:t>Aanbesteding</a:t>
            </a:r>
            <a:r>
              <a:rPr lang="en-GB" b="1" i="0" spc="0" baseline="0" dirty="0">
                <a:solidFill>
                  <a:srgbClr val="007BC7"/>
                </a:solidFill>
                <a:latin typeface="Verdana-Bold"/>
              </a:rPr>
              <a:t> </a:t>
            </a:r>
            <a:r>
              <a:rPr lang="en-GB" b="1" i="0" spc="0" baseline="0" dirty="0" err="1">
                <a:solidFill>
                  <a:srgbClr val="007BC7"/>
                </a:solidFill>
                <a:latin typeface="Verdana-Bold"/>
              </a:rPr>
              <a:t>gladheidbestrijding</a:t>
            </a:r>
            <a:endParaRPr lang="en-GB" b="1" i="0" spc="0" baseline="0" dirty="0">
              <a:solidFill>
                <a:srgbClr val="007BC7"/>
              </a:solidFill>
              <a:latin typeface="Verdana-Bold"/>
            </a:endParaRPr>
          </a:p>
          <a:p>
            <a:pPr marL="25527">
              <a:defRPr/>
            </a:pPr>
            <a:r>
              <a:rPr lang="en-GB" b="1" i="0" spc="0" baseline="0" dirty="0" err="1">
                <a:solidFill>
                  <a:srgbClr val="007BC7"/>
                </a:solidFill>
                <a:latin typeface="Verdana-Bold"/>
              </a:rPr>
              <a:t>Coördinatiegebied</a:t>
            </a:r>
            <a:r>
              <a:rPr lang="en-GB" b="1" i="0" spc="0" baseline="0" dirty="0">
                <a:solidFill>
                  <a:srgbClr val="007BC7"/>
                </a:solidFill>
                <a:latin typeface="Verdana-Bold"/>
              </a:rPr>
              <a:t> </a:t>
            </a:r>
            <a:r>
              <a:rPr lang="nl-NL" b="1" dirty="0">
                <a:solidFill>
                  <a:schemeClr val="accent1"/>
                </a:solidFill>
              </a:rPr>
              <a:t>Zeeland</a:t>
            </a:r>
            <a:endParaRPr lang="en-GB" b="1" dirty="0">
              <a:solidFill>
                <a:schemeClr val="accent1"/>
              </a:solidFill>
              <a:latin typeface="Verdana-Bold"/>
            </a:endParaRPr>
          </a:p>
          <a:p>
            <a:pPr marL="25527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110" name="Rectangle 110"/>
          <p:cNvSpPr/>
          <p:nvPr/>
        </p:nvSpPr>
        <p:spPr>
          <a:xfrm>
            <a:off x="4699761" y="1459684"/>
            <a:ext cx="3060046" cy="3088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6" b="0" i="0" spc="0" baseline="0" dirty="0">
                <a:solidFill>
                  <a:srgbClr val="000000"/>
                </a:solidFill>
                <a:latin typeface="Verdana"/>
              </a:rPr>
              <a:t>Inlichtingenbijeenkomst</a:t>
            </a:r>
          </a:p>
        </p:txBody>
      </p:sp>
      <p:sp>
        <p:nvSpPr>
          <p:cNvPr id="112" name="Rectangle 112"/>
          <p:cNvSpPr/>
          <p:nvPr/>
        </p:nvSpPr>
        <p:spPr>
          <a:xfrm>
            <a:off x="8597518" y="6574270"/>
            <a:ext cx="72694" cy="13853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900" b="0" i="0" spc="0" baseline="0" dirty="0">
                <a:solidFill>
                  <a:srgbClr val="000000"/>
                </a:solidFill>
                <a:latin typeface="Verdana"/>
              </a:rPr>
              <a:t>1</a:t>
            </a:r>
          </a:p>
        </p:txBody>
      </p:sp>
      <p:sp>
        <p:nvSpPr>
          <p:cNvPr id="113" name="Rectangle 113"/>
          <p:cNvSpPr/>
          <p:nvPr/>
        </p:nvSpPr>
        <p:spPr>
          <a:xfrm>
            <a:off x="4891784" y="4439015"/>
            <a:ext cx="3374391" cy="14384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5527"/>
            <a:endParaRPr lang="en-GB" sz="1800" b="0" i="0" spc="0" baseline="0" dirty="0">
              <a:solidFill>
                <a:srgbClr val="007BC7"/>
              </a:solidFill>
              <a:latin typeface="Verdana"/>
            </a:endParaRPr>
          </a:p>
          <a:p>
            <a:pPr marL="25527"/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Zaak ID: 31203547 </a:t>
            </a:r>
          </a:p>
          <a:p>
            <a:pPr marL="25527"/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11 - November - 2025</a:t>
            </a:r>
          </a:p>
          <a:p>
            <a:pPr marL="0">
              <a:lnSpc>
                <a:spcPts val="2556"/>
              </a:lnSpc>
            </a:pPr>
            <a:r>
              <a:rPr lang="en-GB" sz="1800" b="0" i="0" spc="0" baseline="0" dirty="0" err="1">
                <a:solidFill>
                  <a:srgbClr val="007BC7"/>
                </a:solidFill>
                <a:latin typeface="Verdana"/>
              </a:rPr>
              <a:t>Steunpunt</a:t>
            </a: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 Kapelle</a:t>
            </a:r>
          </a:p>
          <a:p>
            <a:pPr marL="0">
              <a:lnSpc>
                <a:spcPts val="2556"/>
              </a:lnSpc>
            </a:pPr>
            <a:r>
              <a:rPr lang="en-GB" sz="900" dirty="0">
                <a:solidFill>
                  <a:srgbClr val="007BC7"/>
                </a:solidFill>
                <a:latin typeface="Verdana"/>
              </a:rPr>
              <a:t>(Versie 1. 03-11-2025)</a:t>
            </a:r>
            <a:endParaRPr lang="en-GB" sz="900" b="0" i="0" spc="0" baseline="0" dirty="0">
              <a:solidFill>
                <a:srgbClr val="007BC7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Freeform 204"/>
          <p:cNvSpPr/>
          <p:nvPr/>
        </p:nvSpPr>
        <p:spPr>
          <a:xfrm>
            <a:off x="137160" y="90251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205" name="Freeform 20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06" name="Freeform 20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0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08" name="Rectangle 20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09" name="Rectangle 209"/>
          <p:cNvSpPr/>
          <p:nvPr/>
        </p:nvSpPr>
        <p:spPr>
          <a:xfrm>
            <a:off x="678789" y="984757"/>
            <a:ext cx="4268447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1" i="0" spc="0" baseline="0" dirty="0">
                <a:solidFill>
                  <a:srgbClr val="007BC7"/>
                </a:solidFill>
                <a:latin typeface="Verdana-Bold"/>
              </a:rPr>
              <a:t>Verdeling van percelen</a:t>
            </a:r>
          </a:p>
        </p:txBody>
      </p:sp>
      <p:sp>
        <p:nvSpPr>
          <p:cNvPr id="210" name="Rectangle 210"/>
          <p:cNvSpPr/>
          <p:nvPr/>
        </p:nvSpPr>
        <p:spPr>
          <a:xfrm>
            <a:off x="335026" y="1525781"/>
            <a:ext cx="7744968" cy="4955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1 </a:t>
            </a:r>
          </a:p>
          <a:p>
            <a:pPr>
              <a:lnSpc>
                <a:spcPts val="2550"/>
              </a:lnSpc>
              <a:tabLst>
                <a:tab pos="914704" algn="l"/>
              </a:tabLst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 Schouwen-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Duiveland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,                         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2 </a:t>
            </a:r>
          </a:p>
          <a:p>
            <a:pPr>
              <a:lnSpc>
                <a:spcPts val="2550"/>
              </a:lnSpc>
              <a:tabLst>
                <a:tab pos="914704" algn="l"/>
              </a:tabLst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Tholen, St. 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Philipsland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Oost Zuid-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Beveland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, 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3 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 Walcheren,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4 </a:t>
            </a:r>
          </a:p>
          <a:p>
            <a:pPr marL="0" marR="0" lvl="0" indent="0" defTabSz="91440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704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Steunpunt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West Zuid-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Beveland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Noord-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Beveland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,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5 </a:t>
            </a:r>
          </a:p>
          <a:p>
            <a:pPr>
              <a:lnSpc>
                <a:spcPts val="2550"/>
              </a:lnSpc>
              <a:tabLst>
                <a:tab pos="914704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West 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Zeeuws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. Vlaanderen,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6</a:t>
            </a:r>
          </a:p>
          <a:p>
            <a:pPr marL="0" marR="0" lvl="0" indent="0" defTabSz="91440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704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 Oost-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Zeeuws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. Vlaanderen,</a:t>
            </a:r>
          </a:p>
          <a:p>
            <a:pPr marL="285750" indent="-285750">
              <a:lnSpc>
                <a:spcPts val="2550"/>
              </a:lnSpc>
              <a:buFont typeface="Arial" panose="020B0604020202020204" pitchFamily="34" charset="0"/>
              <a:buChar char="•"/>
              <a:tabLst>
                <a:tab pos="914704" algn="l"/>
              </a:tabLst>
            </a:pPr>
            <a:r>
              <a:rPr lang="en-GB" sz="1400" b="1" dirty="0" err="1">
                <a:solidFill>
                  <a:srgbClr val="000000"/>
                </a:solidFill>
                <a:latin typeface="Verdana"/>
              </a:rPr>
              <a:t>Perceel</a:t>
            </a:r>
            <a:r>
              <a:rPr lang="en-GB" sz="1400" b="1" dirty="0">
                <a:solidFill>
                  <a:srgbClr val="000000"/>
                </a:solidFill>
                <a:latin typeface="Verdana"/>
              </a:rPr>
              <a:t> 7</a:t>
            </a:r>
          </a:p>
          <a:p>
            <a:pPr marL="0">
              <a:lnSpc>
                <a:spcPts val="2550"/>
              </a:lnSpc>
              <a:tabLst>
                <a:tab pos="914704" algn="l"/>
              </a:tabLst>
            </a:pPr>
            <a:r>
              <a:rPr lang="en-GB" sz="1400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Verdana"/>
              </a:rPr>
              <a:t>Autosnelwegen</a:t>
            </a:r>
            <a:r>
              <a:rPr lang="en-GB" sz="1400" dirty="0">
                <a:solidFill>
                  <a:srgbClr val="000000"/>
                </a:solidFill>
                <a:latin typeface="Verdana"/>
              </a:rPr>
              <a:t> west (West Brabant)</a:t>
            </a:r>
          </a:p>
          <a:p>
            <a:pPr marL="0" marR="0" lvl="0" indent="0" defTabSz="91440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14704" algn="l"/>
              </a:tabLst>
              <a:defRPr/>
            </a:pPr>
            <a:endParaRPr lang="en-GB" sz="1400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Freeform 211">
            <a:hlinkClick r:id="rId2"/>
          </p:cNvPr>
          <p:cNvSpPr/>
          <p:nvPr/>
        </p:nvSpPr>
        <p:spPr>
          <a:xfrm>
            <a:off x="50900" y="-4763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3"/>
          <a:lstStyle/>
          <a:p>
            <a:endParaRPr lang="nl-NL" dirty="0"/>
          </a:p>
        </p:txBody>
      </p:sp>
      <p:sp>
        <p:nvSpPr>
          <p:cNvPr id="212" name="Freeform 21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13" name="Freeform 21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14" name="Picture 11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16" name="Rectangle 216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17" name="Rectangle 217"/>
          <p:cNvSpPr/>
          <p:nvPr/>
        </p:nvSpPr>
        <p:spPr>
          <a:xfrm>
            <a:off x="50901" y="1121281"/>
            <a:ext cx="8630568" cy="62129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17576"/>
            <a:r>
              <a:rPr lang="en-GB" sz="2604" b="1" i="0" spc="0" baseline="0" dirty="0">
                <a:solidFill>
                  <a:srgbClr val="007BC7"/>
                </a:solidFill>
                <a:latin typeface="Verdana-Bold"/>
              </a:rPr>
              <a:t>Bezichtiging wegensteunpunten</a:t>
            </a:r>
          </a:p>
          <a:p>
            <a:pPr marL="0">
              <a:lnSpc>
                <a:spcPts val="3008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Aanbesteder biedt ondernemer alvorens deze een inschrijving doet de </a:t>
            </a:r>
          </a:p>
          <a:p>
            <a:pPr marL="342900">
              <a:lnSpc>
                <a:spcPts val="2155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mogelijkheid om de steunpunten te bezoeken. </a:t>
            </a:r>
          </a:p>
          <a:p>
            <a:pPr marL="0">
              <a:lnSpc>
                <a:spcPts val="5130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Indien ondernemer hier gebruik van wenst te maken kan deze contact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opnemen met onderstaande contactpersoon. Het locatiebezoek dient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plaats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nl-NL" sz="1800" b="0" i="0" spc="0" baseline="0" noProof="0" dirty="0">
                <a:solidFill>
                  <a:srgbClr val="000000"/>
                </a:solidFill>
                <a:latin typeface="Verdana"/>
              </a:rPr>
              <a:t>te vinden voor 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04-12-2025. </a:t>
            </a: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r>
              <a:rPr lang="nl-NL" dirty="0"/>
              <a:t>Organisatie: Rijkswaterstaat</a:t>
            </a:r>
          </a:p>
          <a:p>
            <a:pPr marL="342900">
              <a:lnSpc>
                <a:spcPts val="2160"/>
              </a:lnSpc>
            </a:pPr>
            <a:endParaRPr lang="nl-NL" dirty="0"/>
          </a:p>
          <a:p>
            <a:pPr marL="342900">
              <a:lnSpc>
                <a:spcPts val="2160"/>
              </a:lnSpc>
            </a:pPr>
            <a:r>
              <a:rPr lang="nl-NL" dirty="0"/>
              <a:t>Naam: Martin Roosenburg </a:t>
            </a:r>
          </a:p>
          <a:p>
            <a:pPr marL="342900">
              <a:lnSpc>
                <a:spcPts val="2160"/>
              </a:lnSpc>
            </a:pPr>
            <a:r>
              <a:rPr lang="nl-NL" dirty="0"/>
              <a:t>Email:  </a:t>
            </a:r>
            <a:r>
              <a:rPr lang="nl-NL" dirty="0">
                <a:hlinkClick r:id="rId4"/>
              </a:rPr>
              <a:t>martin.roosenburg@rws.nl</a:t>
            </a:r>
            <a:endParaRPr lang="nl-NL" dirty="0"/>
          </a:p>
          <a:p>
            <a:pPr marL="342900">
              <a:lnSpc>
                <a:spcPts val="2160"/>
              </a:lnSpc>
            </a:pPr>
            <a:r>
              <a:rPr lang="nl-NL" dirty="0"/>
              <a:t>Tel:	  +31 650419119 </a:t>
            </a:r>
          </a:p>
          <a:p>
            <a:pPr marL="342900">
              <a:lnSpc>
                <a:spcPts val="2160"/>
              </a:lnSpc>
            </a:pP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r>
              <a:rPr lang="nl-NL" dirty="0"/>
              <a:t>Naam:  Robbert Verhulst </a:t>
            </a:r>
          </a:p>
          <a:p>
            <a:pPr marL="342900">
              <a:lnSpc>
                <a:spcPts val="2160"/>
              </a:lnSpc>
            </a:pPr>
            <a:r>
              <a:rPr lang="nl-NL" dirty="0"/>
              <a:t>Email:  </a:t>
            </a:r>
            <a:r>
              <a:rPr lang="nl-NL" dirty="0">
                <a:hlinkClick r:id="rId5"/>
              </a:rPr>
              <a:t>robbert.verhulst01@rws.nl</a:t>
            </a:r>
            <a:endParaRPr lang="nl-NL" dirty="0"/>
          </a:p>
          <a:p>
            <a:pPr marL="342900">
              <a:lnSpc>
                <a:spcPts val="2160"/>
              </a:lnSpc>
            </a:pPr>
            <a:r>
              <a:rPr lang="nl-NL" dirty="0"/>
              <a:t>Tel:      +31 652403683 </a:t>
            </a: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endParaRPr lang="en-GB" b="1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endParaRPr lang="en-GB" b="1" dirty="0">
              <a:solidFill>
                <a:srgbClr val="000000"/>
              </a:solidFill>
              <a:latin typeface="Verdana-Bold"/>
            </a:endParaRPr>
          </a:p>
          <a:p>
            <a:pPr marL="342900">
              <a:lnSpc>
                <a:spcPts val="2160"/>
              </a:lnSpc>
            </a:pPr>
            <a:endParaRPr lang="en-GB" sz="1800" b="1" i="0" spc="0" baseline="0" dirty="0">
              <a:solidFill>
                <a:srgbClr val="000000"/>
              </a:solidFill>
              <a:latin typeface="Verdana-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reeform 22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24" name="Freeform 22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25" name="Freeform 22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2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27" name="Freeform 227"/>
          <p:cNvSpPr/>
          <p:nvPr/>
        </p:nvSpPr>
        <p:spPr>
          <a:xfrm>
            <a:off x="4572000" y="0"/>
            <a:ext cx="4572000" cy="6858000"/>
          </a:xfrm>
          <a:custGeom>
            <a:avLst/>
            <a:gdLst/>
            <a:ahLst/>
            <a:cxnLst/>
            <a:rect l="0" t="0" r="0" b="0"/>
            <a:pathLst>
              <a:path w="4572000" h="6858000">
                <a:moveTo>
                  <a:pt x="0" y="6858000"/>
                </a:moveTo>
                <a:lnTo>
                  <a:pt x="4572000" y="68580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28" name="Picture 22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52"/>
            <a:ext cx="9144000" cy="1998598"/>
          </a:xfrm>
          <a:prstGeom prst="rect">
            <a:avLst/>
          </a:prstGeom>
          <a:noFill/>
        </p:spPr>
      </p:pic>
      <p:pic>
        <p:nvPicPr>
          <p:cNvPr id="229" name="Picture 22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7" y="1685925"/>
            <a:ext cx="4229100" cy="4229099"/>
          </a:xfrm>
          <a:prstGeom prst="rect">
            <a:avLst/>
          </a:prstGeom>
          <a:noFill/>
        </p:spPr>
      </p:pic>
      <p:pic>
        <p:nvPicPr>
          <p:cNvPr id="230" name="Picture 23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426" y="620713"/>
            <a:ext cx="3095625" cy="1144587"/>
          </a:xfrm>
          <a:prstGeom prst="rect">
            <a:avLst/>
          </a:prstGeom>
          <a:noFill/>
        </p:spPr>
      </p:pic>
      <p:sp>
        <p:nvSpPr>
          <p:cNvPr id="231" name="Rectangle 23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32" name="Rectangle 232"/>
          <p:cNvSpPr/>
          <p:nvPr/>
        </p:nvSpPr>
        <p:spPr>
          <a:xfrm>
            <a:off x="5038090" y="3336796"/>
            <a:ext cx="2640787" cy="126709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0000"/>
                </a:solidFill>
                <a:latin typeface="Verdana"/>
              </a:rPr>
              <a:t>TenderNed </a:t>
            </a:r>
          </a:p>
          <a:p>
            <a:pPr marL="0">
              <a:lnSpc>
                <a:spcPts val="2500"/>
              </a:lnSpc>
            </a:pP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Digitaal inschrijven op </a:t>
            </a:r>
          </a:p>
          <a:p>
            <a:pPr marL="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7BC7"/>
                </a:solidFill>
                <a:latin typeface="Verdana"/>
              </a:rPr>
              <a:t>opdrachten van  </a:t>
            </a:r>
          </a:p>
          <a:p>
            <a:pPr marL="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7BC7"/>
                </a:solidFill>
                <a:latin typeface="Verdana"/>
              </a:rPr>
              <a:t>Rijkswaterstaat.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Freeform 233">
            <a:hlinkClick r:id="rId2"/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4" name="Freeform 23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5" name="Freeform 23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36" name="Picture 11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37" name="Freeform 237">
            <a:hlinkClick r:id="rId2"/>
          </p:cNvPr>
          <p:cNvSpPr/>
          <p:nvPr/>
        </p:nvSpPr>
        <p:spPr>
          <a:xfrm>
            <a:off x="1401063" y="5361814"/>
            <a:ext cx="5128260" cy="13715"/>
          </a:xfrm>
          <a:custGeom>
            <a:avLst/>
            <a:gdLst/>
            <a:ahLst/>
            <a:cxnLst/>
            <a:rect l="0" t="0" r="0" b="0"/>
            <a:pathLst>
              <a:path w="5128260" h="13715">
                <a:moveTo>
                  <a:pt x="0" y="0"/>
                </a:moveTo>
                <a:lnTo>
                  <a:pt x="1709420" y="0"/>
                </a:lnTo>
                <a:lnTo>
                  <a:pt x="3418840" y="0"/>
                </a:lnTo>
                <a:lnTo>
                  <a:pt x="5128260" y="0"/>
                </a:lnTo>
                <a:lnTo>
                  <a:pt x="5128260" y="13715"/>
                </a:lnTo>
                <a:lnTo>
                  <a:pt x="3418840" y="13715"/>
                </a:lnTo>
                <a:lnTo>
                  <a:pt x="1709420" y="13715"/>
                </a:lnTo>
                <a:lnTo>
                  <a:pt x="0" y="13715"/>
                </a:lnTo>
                <a:close/>
                <a:moveTo>
                  <a:pt x="95123" y="1496186"/>
                </a:moveTo>
              </a:path>
            </a:pathLst>
          </a:custGeom>
          <a:solidFill>
            <a:srgbClr val="004228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38" name="Rectangle 23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39" name="Rectangle 239"/>
          <p:cNvSpPr/>
          <p:nvPr/>
        </p:nvSpPr>
        <p:spPr>
          <a:xfrm>
            <a:off x="468477" y="1266320"/>
            <a:ext cx="4558543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3. Toelichting elektronisch aanbesteden</a:t>
            </a:r>
          </a:p>
        </p:txBody>
      </p:sp>
      <p:sp>
        <p:nvSpPr>
          <p:cNvPr id="240" name="Rectangle 240"/>
          <p:cNvSpPr/>
          <p:nvPr/>
        </p:nvSpPr>
        <p:spPr>
          <a:xfrm>
            <a:off x="468477" y="1987042"/>
            <a:ext cx="7656904" cy="18573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Volledig digitaal aanmelden en inschrijven via TenderNed</a:t>
            </a:r>
          </a:p>
          <a:p>
            <a:pPr marL="285750" indent="-285750">
              <a:lnSpc>
                <a:spcPts val="5124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Alle documenten digitaal ondertekenen;</a:t>
            </a:r>
          </a:p>
          <a:p>
            <a:pPr marL="342900" indent="-342900">
              <a:lnSpc>
                <a:spcPts val="2556"/>
              </a:lnSpc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Ondertekenen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met PKI-certificaat (digitaal ondertekenen);</a:t>
            </a:r>
          </a:p>
          <a:p>
            <a:pPr marL="285750" indent="-285750">
              <a:lnSpc>
                <a:spcPts val="2558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Alleen elektronische aanmeldingen en / of inschrijvingen via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TenderNe</a:t>
            </a:r>
            <a:r>
              <a:rPr lang="en-GB" sz="1800" b="0" i="0" spc="679" baseline="0" dirty="0">
                <a:solidFill>
                  <a:srgbClr val="000000"/>
                </a:solidFill>
                <a:latin typeface="Verdana"/>
              </a:rPr>
              <a:t>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zijn toegestaan.</a:t>
            </a:r>
          </a:p>
        </p:txBody>
      </p:sp>
      <p:sp>
        <p:nvSpPr>
          <p:cNvPr id="241" name="Rectangle 241"/>
          <p:cNvSpPr/>
          <p:nvPr/>
        </p:nvSpPr>
        <p:spPr>
          <a:xfrm>
            <a:off x="1401191" y="4825365"/>
            <a:ext cx="5126812" cy="5650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0" i="1" spc="0" baseline="0" dirty="0">
                <a:solidFill>
                  <a:srgbClr val="000000"/>
                </a:solidFill>
                <a:latin typeface="Verdana-Italic"/>
              </a:rPr>
              <a:t>Informatie over PKI-certificaat:</a:t>
            </a:r>
          </a:p>
          <a:p>
            <a:pPr marL="0">
              <a:lnSpc>
                <a:spcPts val="2268"/>
              </a:lnSpc>
            </a:pPr>
            <a:r>
              <a:rPr lang="en-GB" sz="1800" b="0" i="0" spc="0" baseline="0" dirty="0">
                <a:solidFill>
                  <a:srgbClr val="004228"/>
                </a:solidFill>
                <a:latin typeface="Verdana"/>
                <a:hlinkClick r:id="rId2"/>
              </a:rPr>
              <a:t>https://www.logius.nl/diensten/pkioverheid/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Freeform 24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43" name="Freeform 243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44" name="Freeform 244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45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46" name="Rectangle 246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47" name="Rectangle 247"/>
          <p:cNvSpPr/>
          <p:nvPr/>
        </p:nvSpPr>
        <p:spPr>
          <a:xfrm>
            <a:off x="468477" y="1266320"/>
            <a:ext cx="4558543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3. Toelichting elektronisch aanbesteden</a:t>
            </a:r>
          </a:p>
        </p:txBody>
      </p:sp>
      <p:sp>
        <p:nvSpPr>
          <p:cNvPr id="248" name="Rectangle 248"/>
          <p:cNvSpPr/>
          <p:nvPr/>
        </p:nvSpPr>
        <p:spPr>
          <a:xfrm>
            <a:off x="468477" y="1991308"/>
            <a:ext cx="8101577" cy="256294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Doelstelling:</a:t>
            </a:r>
          </a:p>
          <a:p>
            <a:pPr marL="285750" indent="-285750">
              <a:lnSpc>
                <a:spcPts val="5126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eenvoudigere en efficiëntere afwikkeling van de aanbesteding;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Lastenverlichting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voor de inschrijvende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ondernemers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Lastenverlichting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voor de aanbestedende dienst;</a:t>
            </a: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Meer transparantie in het aanbestedingsproces;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Milieuvoordeel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in de vorm van minder papier (afval);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Garantie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op authenticiteit.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Freeform 24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0" name="Freeform 25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1" name="Freeform 25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5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53" name="Rectangle 253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54" name="Rectangle 254"/>
          <p:cNvSpPr/>
          <p:nvPr/>
        </p:nvSpPr>
        <p:spPr>
          <a:xfrm>
            <a:off x="468477" y="1266320"/>
            <a:ext cx="8080417" cy="383188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7BC7"/>
                </a:solidFill>
                <a:latin typeface="Verdana-Bold"/>
              </a:rPr>
              <a:t>4. Planning</a:t>
            </a:r>
          </a:p>
          <a:p>
            <a:pPr marL="455523" indent="-285750">
              <a:lnSpc>
                <a:spcPts val="2836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29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-10 -2025: Publicatie TenderNed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11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-11-2025: Inlichtingen bijeenkomst algemeen.</a:t>
            </a:r>
          </a:p>
          <a:p>
            <a:pPr marL="169773" lvl="5">
              <a:lnSpc>
                <a:spcPts val="2317"/>
              </a:lnSpc>
            </a:pPr>
            <a:r>
              <a:rPr lang="en-GB" sz="1596" dirty="0">
                <a:solidFill>
                  <a:schemeClr val="tx1"/>
                </a:solidFill>
                <a:latin typeface="Verdana"/>
              </a:rPr>
              <a:t>		</a:t>
            </a:r>
            <a:r>
              <a:rPr lang="nl-NL" sz="1596" b="0" i="0" spc="0" baseline="0" noProof="0" dirty="0">
                <a:solidFill>
                  <a:schemeClr val="tx1"/>
                </a:solidFill>
                <a:latin typeface="Verdana"/>
              </a:rPr>
              <a:t>Locatie bezoek steunpunt uiterlijk voor </a:t>
            </a:r>
            <a:r>
              <a:rPr lang="nl-NL" sz="1596" noProof="0" dirty="0">
                <a:solidFill>
                  <a:schemeClr val="tx1"/>
                </a:solidFill>
                <a:latin typeface="Verdana"/>
              </a:rPr>
              <a:t>4</a:t>
            </a:r>
            <a:r>
              <a:rPr lang="nl-NL" sz="1596" b="0" i="0" spc="0" baseline="0" noProof="0" dirty="0">
                <a:solidFill>
                  <a:schemeClr val="tx1"/>
                </a:solidFill>
                <a:latin typeface="Verdana"/>
              </a:rPr>
              <a:t>-12-25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28–11–2025: Uiterste datum digitaal indienen vragen 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13–01–2026: Uiterste datum inschrijving (tot 15:00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uur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)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nl-NL" sz="1598" b="0" i="0" spc="0" baseline="0" dirty="0">
                <a:solidFill>
                  <a:srgbClr val="000000"/>
                </a:solidFill>
                <a:latin typeface="Verdana"/>
              </a:rPr>
              <a:t>14</a:t>
            </a:r>
            <a:r>
              <a:rPr lang="nl-NL" sz="1598" b="0" i="0" spc="0" baseline="0" noProof="0" dirty="0">
                <a:solidFill>
                  <a:srgbClr val="000000"/>
                </a:solidFill>
                <a:latin typeface="Verdana"/>
              </a:rPr>
              <a:t>–01–2026: Openen van digitale kluis </a:t>
            </a:r>
            <a:r>
              <a:rPr lang="nl-NL" sz="1598" b="0" i="0" spc="0" baseline="0" noProof="0" dirty="0" err="1">
                <a:solidFill>
                  <a:srgbClr val="000000"/>
                </a:solidFill>
                <a:latin typeface="Verdana"/>
              </a:rPr>
              <a:t>TenderNe</a:t>
            </a:r>
            <a:r>
              <a:rPr lang="nl-NL" sz="1598" b="0" i="0" spc="583" baseline="0" noProof="0" dirty="0" err="1">
                <a:solidFill>
                  <a:srgbClr val="000000"/>
                </a:solidFill>
                <a:latin typeface="Verdana"/>
              </a:rPr>
              <a:t>d</a:t>
            </a:r>
            <a:endParaRPr lang="nl-NL" sz="1598" b="0" i="0" spc="583" baseline="0" noProof="0" dirty="0">
              <a:solidFill>
                <a:srgbClr val="000000"/>
              </a:solidFill>
              <a:latin typeface="Verdana"/>
            </a:endParaRP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09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–02–2026: Voorlopige gunning</a:t>
            </a:r>
          </a:p>
          <a:p>
            <a:pPr marL="455523" indent="-285750">
              <a:lnSpc>
                <a:spcPts val="2328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02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-03–2026: Einde Alcatel periode (tot 23.59)</a:t>
            </a:r>
          </a:p>
          <a:p>
            <a:pPr marL="455523" indent="-285750">
              <a:lnSpc>
                <a:spcPts val="2315"/>
              </a:lnSpc>
              <a:buFont typeface="Arial" panose="020B0604020202020204" pitchFamily="34" charset="0"/>
              <a:buChar char="•"/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10–03–2026: Definitieve gunning</a:t>
            </a:r>
          </a:p>
          <a:p>
            <a:pPr marL="455523" indent="-285750">
              <a:lnSpc>
                <a:spcPts val="2316"/>
              </a:lnSpc>
              <a:buFont typeface="Arial" panose="020B0604020202020204" pitchFamily="34" charset="0"/>
              <a:buChar char="•"/>
            </a:pPr>
            <a:r>
              <a:rPr lang="en-GB" sz="1596" dirty="0">
                <a:solidFill>
                  <a:srgbClr val="000000"/>
                </a:solidFill>
                <a:latin typeface="Verdana"/>
              </a:rPr>
              <a:t>06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–05–2026: Uiterlijk 42 werkdagen na gunning indienen uitvoeringsplan</a:t>
            </a:r>
          </a:p>
          <a:p>
            <a:pPr marL="2215286">
              <a:lnSpc>
                <a:spcPts val="5366"/>
              </a:lnSpc>
            </a:pPr>
            <a:r>
              <a:rPr lang="en-GB" sz="2004" b="1" i="0" spc="0" baseline="0" dirty="0">
                <a:solidFill>
                  <a:srgbClr val="000000"/>
                </a:solidFill>
                <a:latin typeface="Verdana-Bold"/>
              </a:rPr>
              <a:t>Alle data onder voorbehoud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reeform 25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6" name="Freeform 25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57" name="Freeform 25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5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59" name="Rectangle 25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60" name="Rectangle 260"/>
          <p:cNvSpPr/>
          <p:nvPr/>
        </p:nvSpPr>
        <p:spPr>
          <a:xfrm>
            <a:off x="468477" y="1290953"/>
            <a:ext cx="8475077" cy="46869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  <a:p>
            <a:pPr marL="0">
              <a:lnSpc>
                <a:spcPts val="5143"/>
              </a:lnSpc>
            </a:pPr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Contract/Bestek</a:t>
            </a:r>
          </a:p>
          <a:p>
            <a:pPr marL="285750" indent="-285750">
              <a:lnSpc>
                <a:spcPts val="2563"/>
              </a:lnSpc>
              <a:buFont typeface="Arial" panose="020B0604020202020204" pitchFamily="34" charset="0"/>
              <a:buChar char="•"/>
              <a:tabLst>
                <a:tab pos="342900" algn="l"/>
                <a:tab pos="1829028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21.0 lid 29	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Indicatieve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/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voorgeschreven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strooiroute.</a:t>
            </a:r>
          </a:p>
          <a:p>
            <a:pPr marL="285750" indent="-285750">
              <a:lnSpc>
                <a:spcPts val="2567"/>
              </a:lnSpc>
              <a:buFont typeface="Arial" panose="020B0604020202020204" pitchFamily="34" charset="0"/>
              <a:buChar char="•"/>
              <a:tabLst>
                <a:tab pos="342900" algn="l"/>
                <a:tab pos="1829028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21.0 lid 30	Vastgestelde strooiroute(s).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0" b="0" i="0" spc="1055" baseline="0" dirty="0">
                <a:solidFill>
                  <a:srgbClr val="000000"/>
                </a:solidFill>
                <a:latin typeface="Verdana"/>
              </a:rPr>
              <a:t>1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 2	tekstueel aangepast (vast/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indicatief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/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voorgeschreven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).</a:t>
            </a:r>
            <a:endParaRPr lang="en-GB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2" b="0" i="0" spc="419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lid 4	Na reinigen per mail melden.</a:t>
            </a:r>
          </a:p>
          <a:p>
            <a:pPr marL="285750" indent="-285750">
              <a:lnSpc>
                <a:spcPts val="2569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</a:t>
            </a:r>
            <a:r>
              <a:rPr lang="en-GB" sz="1800" b="0" i="0" spc="419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 9	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Stroomkabel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overdracht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(RWS)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31.4 lid 3	Opleiding Steunpuntcoördinator Winterdienst.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32.2 	Indexeren jaarlijks na eerste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jaar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32.2 	Index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compensatie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regeling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zonder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vaste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vergoeding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.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92.27 lid 2	Gegevens invoeren in systeem direct na strooiactie.</a:t>
            </a:r>
          </a:p>
          <a:p>
            <a:pPr marL="285750" indent="-285750">
              <a:lnSpc>
                <a:spcPts val="2557"/>
              </a:lnSpc>
              <a:buFont typeface="Arial" panose="020B0604020202020204" pitchFamily="34" charset="0"/>
              <a:buChar char="•"/>
              <a:tabLst>
                <a:tab pos="342900" algn="l"/>
                <a:tab pos="1829079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93.</a:t>
            </a:r>
            <a:r>
              <a:rPr lang="en-GB" sz="1800" b="0" i="0" spc="419" baseline="0" dirty="0">
                <a:solidFill>
                  <a:srgbClr val="000000"/>
                </a:solidFill>
                <a:latin typeface="Verdana"/>
              </a:rPr>
              <a:t>3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lid	In het bijzonder omschrijving in het uitvoeringsplan </a:t>
            </a:r>
          </a:p>
          <a:p>
            <a:pPr marL="1829079">
              <a:lnSpc>
                <a:spcPts val="255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veiligheid issues op de steunpunten en strooiacties.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Freeform 26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2" name="Freeform 26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3" name="Freeform 26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6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65" name="Rectangle 26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66" name="Rectangle 266"/>
          <p:cNvSpPr/>
          <p:nvPr/>
        </p:nvSpPr>
        <p:spPr>
          <a:xfrm>
            <a:off x="468477" y="2065854"/>
            <a:ext cx="8513549" cy="39151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6" b="1" i="0" spc="0" baseline="0" dirty="0">
                <a:solidFill>
                  <a:srgbClr val="000000"/>
                </a:solidFill>
                <a:latin typeface="Verdana-Bold"/>
              </a:rPr>
              <a:t>Contract/Bestek:</a:t>
            </a:r>
          </a:p>
          <a:p>
            <a:pPr marL="0">
              <a:lnSpc>
                <a:spcPts val="2569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Per 31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juli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2025 is een nieuwe vrijstelling van toepassing op de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gladheidbestrijding bekend onder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nummer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nl-NL" dirty="0"/>
              <a:t>RWS-2025/21499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deze is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toepassing op dit bestek en derhalve op de uitvoering van deze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werkzaamheden.</a:t>
            </a:r>
          </a:p>
          <a:p>
            <a:pPr marL="0">
              <a:lnSpc>
                <a:spcPts val="257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Ploegregistratiesysteem (PRS), Bij curatieve acties, voor een tractie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voorzien van alleen een ploeg geldt als eindtijd de tijd wanneer het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Ploegregistratiesysteem (PRS) de laatste beweging heeft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geregistreerd, waarbij automatisch een vaste tijdseenheid van 15 </a:t>
            </a:r>
          </a:p>
          <a:p>
            <a:pPr marL="34290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minuten wordt opgeteld als termijn om het terrein te verlaten.</a:t>
            </a:r>
          </a:p>
          <a:p>
            <a:pPr marL="323087">
              <a:lnSpc>
                <a:spcPts val="2557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Dit houdt in dat de tijdregistratie ingaat wanneer de ploeg in</a:t>
            </a:r>
          </a:p>
          <a:p>
            <a:pPr marL="323087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beweging komt en eindigt als de ploeg op de juiste plaats is terug </a:t>
            </a:r>
          </a:p>
          <a:p>
            <a:pPr marL="323087">
              <a:lnSpc>
                <a:spcPts val="2568"/>
              </a:lnSpc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gezet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(Voor RW)</a:t>
            </a:r>
          </a:p>
        </p:txBody>
      </p:sp>
      <p:sp>
        <p:nvSpPr>
          <p:cNvPr id="267" name="Rectangle 267"/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Freeform 268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9" name="Freeform 269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0" name="Freeform 270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1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72" name="Rectangle 272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73" name="Rectangle 273"/>
          <p:cNvSpPr/>
          <p:nvPr/>
        </p:nvSpPr>
        <p:spPr>
          <a:xfrm>
            <a:off x="468477" y="2067508"/>
            <a:ext cx="8872622" cy="42557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Vaste vergoedingen</a:t>
            </a:r>
          </a:p>
          <a:p>
            <a:pPr marL="0">
              <a:lnSpc>
                <a:spcPts val="513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vastevergoedingen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zullen net als de tarieven uit de inschrijfstaat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na het eerste strooiseizoen worden geïndexeerd.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De vaste vergoedingen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voor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tractie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, tractor/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bestelauto</a:t>
            </a:r>
            <a:endParaRPr lang="en-GB" sz="1802" b="0" i="0" spc="0" baseline="0" dirty="0">
              <a:solidFill>
                <a:srgbClr val="000000"/>
              </a:solidFill>
              <a:latin typeface="Verdana"/>
            </a:endParaRP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2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shovel zijn bij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deze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aanbesteding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vastgesteld door de opdrachtgever. 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vergoedingen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worden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na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het indienen van het uitvoeringsplan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Gevraagde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in Bijlage 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vastgesteld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 Deze is afhankelijk van het </a:t>
            </a:r>
          </a:p>
          <a:p>
            <a:pPr marL="34290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door de opdrachtnemer in te zetten voertuig m.b.t de specifieke </a:t>
            </a:r>
          </a:p>
          <a:p>
            <a:pPr marL="34290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milieuklasse. (euro 4 of 5, euro 6 of emissieloos). Hoe schoner, hoe </a:t>
            </a:r>
          </a:p>
          <a:p>
            <a:pPr marL="342900">
              <a:lnSpc>
                <a:spcPts val="2161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hoger de vergoeding én na aantoonbare inzet emissieloo</a:t>
            </a:r>
            <a:r>
              <a:rPr lang="en-GB" sz="1800" b="0" i="0" spc="638" baseline="0" dirty="0">
                <a:solidFill>
                  <a:srgbClr val="000000"/>
                </a:solidFill>
                <a:latin typeface="Verdana"/>
              </a:rPr>
              <a:t>s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(ZE) is er </a:t>
            </a:r>
          </a:p>
          <a:p>
            <a:pPr marL="34290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aanvullende beloning achteraf mogelijk.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Omdat 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vergoeding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later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wordt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vastgesteld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zal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deze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onderdeel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uitmaken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van de totale inschrijfsom.</a:t>
            </a:r>
          </a:p>
        </p:txBody>
      </p:sp>
      <p:sp>
        <p:nvSpPr>
          <p:cNvPr id="274" name="Rectangle 274"/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F7528-5867-4399-725C-125532532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Freeform 268">
            <a:extLst>
              <a:ext uri="{FF2B5EF4-FFF2-40B4-BE49-F238E27FC236}">
                <a16:creationId xmlns:a16="http://schemas.microsoft.com/office/drawing/2014/main" id="{39511FE8-8250-8A3D-8601-2952336F4C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69" name="Freeform 269">
            <a:extLst>
              <a:ext uri="{FF2B5EF4-FFF2-40B4-BE49-F238E27FC236}">
                <a16:creationId xmlns:a16="http://schemas.microsoft.com/office/drawing/2014/main" id="{52745C68-4B11-A4FF-C0B5-1BF262A5015B}"/>
              </a:ext>
            </a:extLst>
          </p:cNvPr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0" name="Freeform 270">
            <a:extLst>
              <a:ext uri="{FF2B5EF4-FFF2-40B4-BE49-F238E27FC236}">
                <a16:creationId xmlns:a16="http://schemas.microsoft.com/office/drawing/2014/main" id="{30BA65B1-7778-0417-4F24-17065CDB8371}"/>
              </a:ext>
            </a:extLst>
          </p:cNvPr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1" name="Picture 117">
            <a:extLst>
              <a:ext uri="{FF2B5EF4-FFF2-40B4-BE49-F238E27FC236}">
                <a16:creationId xmlns:a16="http://schemas.microsoft.com/office/drawing/2014/main" id="{BF009B5A-365B-EEF2-484A-170C2610A37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72" name="Rectangle 272">
            <a:extLst>
              <a:ext uri="{FF2B5EF4-FFF2-40B4-BE49-F238E27FC236}">
                <a16:creationId xmlns:a16="http://schemas.microsoft.com/office/drawing/2014/main" id="{78C7750C-2FD9-53CE-D1DA-15B7A7C9CC39}"/>
              </a:ext>
            </a:extLst>
          </p:cNvPr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19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73" name="Rectangle 273">
            <a:extLst>
              <a:ext uri="{FF2B5EF4-FFF2-40B4-BE49-F238E27FC236}">
                <a16:creationId xmlns:a16="http://schemas.microsoft.com/office/drawing/2014/main" id="{53B27C79-9B56-2996-8AB4-A05A33EC078A}"/>
              </a:ext>
            </a:extLst>
          </p:cNvPr>
          <p:cNvSpPr/>
          <p:nvPr/>
        </p:nvSpPr>
        <p:spPr>
          <a:xfrm>
            <a:off x="468476" y="2067508"/>
            <a:ext cx="8456067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Op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bijlage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I van de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aanbestedingsleidraad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 is het 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volgende</a:t>
            </a:r>
            <a:endParaRPr lang="en-GB" dirty="0">
              <a:solidFill>
                <a:srgbClr val="000000"/>
              </a:solidFill>
              <a:latin typeface="Verdana"/>
            </a:endParaRPr>
          </a:p>
          <a:p>
            <a:pPr marL="0">
              <a:tabLst>
                <a:tab pos="342900" algn="l"/>
              </a:tabLst>
            </a:pPr>
            <a:r>
              <a:rPr lang="en-GB" dirty="0">
                <a:solidFill>
                  <a:srgbClr val="000000"/>
                </a:solidFill>
                <a:latin typeface="Verdana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Verdana"/>
              </a:rPr>
              <a:t>aangepast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0">
              <a:tabLst>
                <a:tab pos="342900" algn="l"/>
              </a:tabLst>
            </a:pPr>
            <a:r>
              <a:rPr lang="en-GB" sz="1800" b="1" i="1" dirty="0">
                <a:solidFill>
                  <a:srgbClr val="000000"/>
                </a:solidFill>
                <a:latin typeface="Verdana"/>
              </a:rPr>
              <a:t>	</a:t>
            </a:r>
            <a:r>
              <a:rPr lang="nl-NL" sz="1800" b="1" i="1" dirty="0"/>
              <a:t>“</a:t>
            </a:r>
            <a:r>
              <a:rPr lang="nl-NL" sz="1800" i="1" dirty="0"/>
              <a:t>Alle met dit uitvoeringscontract gemoeide kosten dienen te zijn</a:t>
            </a:r>
          </a:p>
          <a:p>
            <a:pPr>
              <a:tabLst>
                <a:tab pos="342900" algn="l"/>
              </a:tabLst>
            </a:pPr>
            <a:r>
              <a:rPr lang="nl-NL" i="1" dirty="0"/>
              <a:t>      </a:t>
            </a:r>
            <a:r>
              <a:rPr lang="nl-NL" sz="1800" i="1" dirty="0"/>
              <a:t> begrepen in de onderstaande aannemingsprijzen per eenheid en </a:t>
            </a:r>
          </a:p>
          <a:p>
            <a:pPr>
              <a:tabLst>
                <a:tab pos="342900" algn="l"/>
              </a:tabLst>
            </a:pPr>
            <a:r>
              <a:rPr lang="nl-NL" i="1" dirty="0"/>
              <a:t>	 </a:t>
            </a:r>
            <a:r>
              <a:rPr lang="nl-NL" sz="1800" i="1" dirty="0"/>
              <a:t>vaste vergoeding.”  </a:t>
            </a:r>
            <a:r>
              <a:rPr lang="nl-NL" sz="1800" dirty="0"/>
              <a:t>deze tekst is uit het bestek gehaald.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dirty="0"/>
              <a:t> Het bestek is op diverse punten tekstueel iets aangepast.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sz="1800" dirty="0"/>
              <a:t> Artikel 31.3 , De vlootschouw uitvoeren op regulieren werkdagen.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nl-NL" sz="1800" dirty="0"/>
              <a:t> Artikel 94.6 Omgaan met </a:t>
            </a:r>
            <a:r>
              <a:rPr lang="nl-NL" sz="1800" dirty="0" err="1"/>
              <a:t>Social</a:t>
            </a:r>
            <a:r>
              <a:rPr lang="nl-NL" sz="1800" dirty="0"/>
              <a:t> Return</a:t>
            </a:r>
          </a:p>
          <a:p>
            <a:pPr>
              <a:tabLst>
                <a:tab pos="342900" algn="l"/>
              </a:tabLst>
            </a:pPr>
            <a:r>
              <a:rPr lang="nl-NL" sz="1800" dirty="0"/>
              <a:t>	Bijlage 15 is vervallen en vervangen door een nieuwe bepaling in het bestek.</a:t>
            </a:r>
          </a:p>
          <a:p>
            <a:pPr>
              <a:tabLst>
                <a:tab pos="342900" algn="l"/>
              </a:tabLst>
            </a:pPr>
            <a:r>
              <a:rPr lang="nl-NL" dirty="0"/>
              <a:t>	(</a:t>
            </a:r>
            <a:r>
              <a:rPr lang="nl-NL" dirty="0" err="1"/>
              <a:t>dgeen</a:t>
            </a:r>
            <a:r>
              <a:rPr lang="nl-NL" dirty="0"/>
              <a:t> Euro 3 voertuigen)</a:t>
            </a: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42900" algn="l"/>
              </a:tabLst>
            </a:pPr>
            <a:endParaRPr lang="nl-NL" sz="1800" dirty="0"/>
          </a:p>
        </p:txBody>
      </p:sp>
      <p:sp>
        <p:nvSpPr>
          <p:cNvPr id="274" name="Rectangle 274">
            <a:extLst>
              <a:ext uri="{FF2B5EF4-FFF2-40B4-BE49-F238E27FC236}">
                <a16:creationId xmlns:a16="http://schemas.microsoft.com/office/drawing/2014/main" id="{1EA6A2D0-0EA4-9380-A3C0-6B6DFB730A15}"/>
              </a:ext>
            </a:extLst>
          </p:cNvPr>
          <p:cNvSpPr/>
          <p:nvPr/>
        </p:nvSpPr>
        <p:spPr>
          <a:xfrm>
            <a:off x="179527" y="1290953"/>
            <a:ext cx="8386424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</a:p>
        </p:txBody>
      </p:sp>
    </p:spTree>
    <p:extLst>
      <p:ext uri="{BB962C8B-B14F-4D97-AF65-F5344CB8AC3E}">
        <p14:creationId xmlns:p14="http://schemas.microsoft.com/office/powerpoint/2010/main" val="301481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reeform 11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115" name="Freeform 11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16" name="Freeform 11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1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18" name="Rectangle 11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19" name="Rectangle 119"/>
          <p:cNvSpPr/>
          <p:nvPr/>
        </p:nvSpPr>
        <p:spPr>
          <a:xfrm>
            <a:off x="468477" y="1266442"/>
            <a:ext cx="7631256" cy="29325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Inlichtingenbijeenkomst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11-11-2025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Uitvoering gladheidbestrijding </a:t>
            </a:r>
            <a:r>
              <a:rPr lang="en-GB" sz="1403" b="0" i="0" spc="0" baseline="0" dirty="0" err="1">
                <a:solidFill>
                  <a:srgbClr val="007BC7"/>
                </a:solidFill>
                <a:latin typeface="Verdana"/>
              </a:rPr>
              <a:t>Coördinatiegebied</a:t>
            </a:r>
            <a:r>
              <a:rPr lang="en-GB" sz="1403" b="0" i="0" spc="0" baseline="0" dirty="0">
                <a:solidFill>
                  <a:srgbClr val="007BC7"/>
                </a:solidFill>
                <a:latin typeface="Verdana"/>
              </a:rPr>
              <a:t> </a:t>
            </a:r>
            <a:r>
              <a:rPr lang="en-GB" sz="1403" dirty="0">
                <a:solidFill>
                  <a:srgbClr val="007BC7"/>
                </a:solidFill>
                <a:latin typeface="Verdana"/>
              </a:rPr>
              <a:t>Zeeland.</a:t>
            </a:r>
            <a:endParaRPr lang="en-GB" sz="1403" b="0" i="0" spc="0" baseline="0" dirty="0">
              <a:solidFill>
                <a:srgbClr val="007BC7"/>
              </a:solidFill>
              <a:latin typeface="Verdana"/>
            </a:endParaRPr>
          </a:p>
          <a:p>
            <a:pPr marL="0">
              <a:lnSpc>
                <a:spcPts val="4473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Namens Aanbestedende dienst aanwezig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nl-NL" sz="1800" b="0" i="0" spc="0" baseline="0" noProof="0" dirty="0">
                <a:solidFill>
                  <a:srgbClr val="000000"/>
                </a:solidFill>
                <a:latin typeface="Verdana"/>
              </a:rPr>
              <a:t>Dhr. Jean-Paul Schepers	Contractmanager	</a:t>
            </a:r>
            <a:r>
              <a:rPr lang="nl-NL" sz="1296" b="0" i="0" spc="0" baseline="0" noProof="0" dirty="0">
                <a:solidFill>
                  <a:srgbClr val="000000"/>
                </a:solidFill>
                <a:latin typeface="Verdana"/>
              </a:rPr>
              <a:t>(RWS, PPO)</a:t>
            </a:r>
          </a:p>
          <a:p>
            <a:pPr marL="7429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  <a:defRPr/>
            </a:pPr>
            <a:r>
              <a:rPr lang="nl-NL" b="0" i="0" spc="0" baseline="0" noProof="0" dirty="0">
                <a:solidFill>
                  <a:srgbClr val="000000"/>
                </a:solidFill>
                <a:latin typeface="Verdana"/>
              </a:rPr>
              <a:t>Dhr. Vincent Koops</a:t>
            </a:r>
            <a:r>
              <a:rPr lang="nl-NL" sz="1296" b="0" i="0" spc="0" baseline="0" noProof="0" dirty="0">
                <a:solidFill>
                  <a:srgbClr val="000000"/>
                </a:solidFill>
                <a:latin typeface="Verdana"/>
              </a:rPr>
              <a:t>	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</a:rPr>
              <a:t>Inkoop Adviseur 	</a:t>
            </a:r>
            <a:r>
              <a:rPr kumimoji="0" lang="nl-NL" sz="1296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</a:rPr>
              <a:t>(RWS, PPO)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nl-NL" b="0" i="0" spc="0" baseline="0" noProof="0" dirty="0">
                <a:solidFill>
                  <a:srgbClr val="000000"/>
                </a:solidFill>
                <a:latin typeface="Verdana"/>
              </a:rPr>
              <a:t>Dhr. Martin Roosenburg	Adviseur Gladheid</a:t>
            </a:r>
            <a:r>
              <a:rPr lang="nl-NL" sz="1296" b="0" i="0" spc="0" baseline="0" noProof="0" dirty="0">
                <a:solidFill>
                  <a:srgbClr val="000000"/>
                </a:solidFill>
                <a:latin typeface="Verdana"/>
              </a:rPr>
              <a:t>	(RWS, VWM)</a:t>
            </a:r>
          </a:p>
          <a:p>
            <a:pPr marL="7429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158132" algn="l"/>
                <a:tab pos="6482486" algn="l"/>
              </a:tabLst>
            </a:pPr>
            <a:r>
              <a:rPr lang="en-GB" dirty="0" err="1">
                <a:solidFill>
                  <a:srgbClr val="212121"/>
                </a:solidFill>
                <a:latin typeface="Verdana"/>
              </a:rPr>
              <a:t>Dhr</a:t>
            </a:r>
            <a:r>
              <a:rPr lang="en-GB" dirty="0">
                <a:solidFill>
                  <a:srgbClr val="212121"/>
                </a:solidFill>
                <a:latin typeface="Verdana"/>
              </a:rPr>
              <a:t>. Robbert Verhulst	</a:t>
            </a:r>
            <a:r>
              <a:rPr lang="en-GB" dirty="0" err="1">
                <a:solidFill>
                  <a:srgbClr val="212121"/>
                </a:solidFill>
                <a:latin typeface="Verdana"/>
              </a:rPr>
              <a:t>Regionaal</a:t>
            </a:r>
            <a:r>
              <a:rPr lang="en-GB" dirty="0">
                <a:solidFill>
                  <a:srgbClr val="212121"/>
                </a:solidFill>
                <a:latin typeface="Verdana"/>
              </a:rPr>
              <a:t> </a:t>
            </a:r>
            <a:r>
              <a:rPr lang="en-GB" dirty="0" err="1">
                <a:solidFill>
                  <a:srgbClr val="212121"/>
                </a:solidFill>
                <a:latin typeface="Verdana"/>
              </a:rPr>
              <a:t>Adviseur</a:t>
            </a:r>
            <a:r>
              <a:rPr lang="en-GB" dirty="0">
                <a:solidFill>
                  <a:srgbClr val="212121"/>
                </a:solidFill>
                <a:latin typeface="Verdana"/>
              </a:rPr>
              <a:t>	</a:t>
            </a:r>
            <a:r>
              <a:rPr lang="en-GB" sz="1300" dirty="0">
                <a:solidFill>
                  <a:srgbClr val="212121"/>
                </a:solidFill>
                <a:latin typeface="Verdana"/>
              </a:rPr>
              <a:t>(RWS, VWM)</a:t>
            </a:r>
          </a:p>
          <a:p>
            <a:pPr marL="457200">
              <a:lnSpc>
                <a:spcPct val="150000"/>
              </a:lnSpc>
              <a:tabLst>
                <a:tab pos="4158132" algn="l"/>
                <a:tab pos="6482486" algn="l"/>
              </a:tabLst>
            </a:pPr>
            <a:endParaRPr lang="en-GB" sz="1300" b="0" i="0" spc="0" baseline="0" dirty="0">
              <a:solidFill>
                <a:srgbClr val="212121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 27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6" name="Freeform 27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77" name="Freeform 27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7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279" name="Picture 27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3687" y="2589277"/>
            <a:ext cx="8402573" cy="3665473"/>
          </a:xfrm>
          <a:prstGeom prst="rect">
            <a:avLst/>
          </a:prstGeom>
          <a:noFill/>
        </p:spPr>
      </p:pic>
      <p:sp>
        <p:nvSpPr>
          <p:cNvPr id="280" name="Rectangle 280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81" name="Rectangle 281"/>
          <p:cNvSpPr/>
          <p:nvPr/>
        </p:nvSpPr>
        <p:spPr>
          <a:xfrm>
            <a:off x="468477" y="1913891"/>
            <a:ext cx="6067367" cy="5788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Milieuklasse eisen de komende jaren (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Bijlage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15)</a:t>
            </a:r>
          </a:p>
          <a:p>
            <a:pPr marL="0">
              <a:lnSpc>
                <a:spcPts val="2556"/>
              </a:lnSpc>
              <a:tabLst>
                <a:tab pos="342900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Dit zijn contractuele eisen</a:t>
            </a:r>
          </a:p>
        </p:txBody>
      </p:sp>
      <p:sp>
        <p:nvSpPr>
          <p:cNvPr id="282" name="Rectangle 282"/>
          <p:cNvSpPr/>
          <p:nvPr/>
        </p:nvSpPr>
        <p:spPr>
          <a:xfrm>
            <a:off x="250850" y="1290953"/>
            <a:ext cx="8509972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 &amp; aanbestedingsleidraad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Freeform 28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4" name="Freeform 28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5" name="Freeform 28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8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87" name="Freeform 287"/>
          <p:cNvSpPr/>
          <p:nvPr/>
        </p:nvSpPr>
        <p:spPr>
          <a:xfrm>
            <a:off x="468312" y="2312416"/>
            <a:ext cx="6780340" cy="22861"/>
          </a:xfrm>
          <a:custGeom>
            <a:avLst/>
            <a:gdLst/>
            <a:ahLst/>
            <a:cxnLst/>
            <a:rect l="0" t="0" r="0" b="0"/>
            <a:pathLst>
              <a:path w="6780340" h="22861">
                <a:moveTo>
                  <a:pt x="0" y="0"/>
                </a:moveTo>
                <a:lnTo>
                  <a:pt x="1695133" y="0"/>
                </a:lnTo>
                <a:lnTo>
                  <a:pt x="3390202" y="0"/>
                </a:lnTo>
                <a:lnTo>
                  <a:pt x="5085271" y="0"/>
                </a:lnTo>
                <a:lnTo>
                  <a:pt x="6780340" y="0"/>
                </a:lnTo>
                <a:lnTo>
                  <a:pt x="6780340" y="22861"/>
                </a:lnTo>
                <a:lnTo>
                  <a:pt x="5085271" y="22861"/>
                </a:lnTo>
                <a:lnTo>
                  <a:pt x="3390202" y="22861"/>
                </a:lnTo>
                <a:lnTo>
                  <a:pt x="1695133" y="22861"/>
                </a:lnTo>
                <a:lnTo>
                  <a:pt x="0" y="22861"/>
                </a:lnTo>
                <a:close/>
                <a:moveTo>
                  <a:pt x="4077272" y="4545584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8" name="Freeform 288"/>
          <p:cNvSpPr/>
          <p:nvPr/>
        </p:nvSpPr>
        <p:spPr>
          <a:xfrm>
            <a:off x="468312" y="2586736"/>
            <a:ext cx="2281492" cy="22861"/>
          </a:xfrm>
          <a:custGeom>
            <a:avLst/>
            <a:gdLst/>
            <a:ahLst/>
            <a:cxnLst/>
            <a:rect l="0" t="0" r="0" b="0"/>
            <a:pathLst>
              <a:path w="2281492" h="22861">
                <a:moveTo>
                  <a:pt x="0" y="0"/>
                </a:moveTo>
                <a:lnTo>
                  <a:pt x="1140777" y="0"/>
                </a:lnTo>
                <a:lnTo>
                  <a:pt x="2281492" y="0"/>
                </a:lnTo>
                <a:lnTo>
                  <a:pt x="2281492" y="22861"/>
                </a:lnTo>
                <a:lnTo>
                  <a:pt x="1140777" y="22861"/>
                </a:lnTo>
                <a:lnTo>
                  <a:pt x="0" y="22861"/>
                </a:lnTo>
                <a:close/>
                <a:moveTo>
                  <a:pt x="3802952" y="4271264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9" name="Rectangle 28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90" name="Rectangle 290"/>
          <p:cNvSpPr/>
          <p:nvPr/>
        </p:nvSpPr>
        <p:spPr>
          <a:xfrm>
            <a:off x="468477" y="2067508"/>
            <a:ext cx="8595302" cy="166526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Aanpassing tijden uit te voeren preventie strooiactie</a:t>
            </a:r>
          </a:p>
          <a:p>
            <a:pPr marL="0">
              <a:lnSpc>
                <a:spcPts val="2162"/>
              </a:lnSpc>
            </a:pPr>
            <a:r>
              <a:rPr lang="en-GB" sz="1800" b="0" i="0" spc="0" dirty="0">
                <a:solidFill>
                  <a:srgbClr val="000000"/>
                </a:solidFill>
                <a:latin typeface="Verdana"/>
              </a:rPr>
              <a:t>De aanrijtijden van 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een preventieve strooiactie zijn aangepast.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Voertuigen van de opdrachtnemer dienen na oproep binnen één uur op </a:t>
            </a:r>
          </a:p>
          <a:p>
            <a:pPr marL="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het steunpunt te zijn én de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strooier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moet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aangekoppeld en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zichtbaar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zijn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0">
              <a:lnSpc>
                <a:spcPts val="2160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in het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strooimanagementsysteem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(Winter-Controle), dit is </a:t>
            </a:r>
            <a:r>
              <a:rPr lang="nl-NL" sz="1800" b="0" i="0" spc="0" baseline="0" noProof="0" dirty="0">
                <a:solidFill>
                  <a:srgbClr val="000000"/>
                </a:solidFill>
                <a:latin typeface="Verdana"/>
              </a:rPr>
              <a:t>maatgevend.</a:t>
            </a:r>
          </a:p>
          <a:p>
            <a:pPr marL="0">
              <a:lnSpc>
                <a:spcPts val="2161"/>
              </a:lnSpc>
            </a:pPr>
            <a:r>
              <a:rPr lang="en-GB" dirty="0">
                <a:solidFill>
                  <a:srgbClr val="000000"/>
                </a:solidFill>
                <a:latin typeface="Verdana"/>
              </a:rPr>
              <a:t>(van </a:t>
            </a:r>
            <a:r>
              <a:rPr lang="nl-NL" noProof="0" dirty="0">
                <a:solidFill>
                  <a:srgbClr val="000000"/>
                </a:solidFill>
                <a:latin typeface="Verdana"/>
              </a:rPr>
              <a:t>toepassing voor </a:t>
            </a:r>
            <a:r>
              <a:rPr lang="en-GB" dirty="0">
                <a:solidFill>
                  <a:srgbClr val="000000"/>
                </a:solidFill>
                <a:latin typeface="Verdana"/>
              </a:rPr>
              <a:t>Rijkswaterstaat)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91" name="Rectangle 291"/>
          <p:cNvSpPr/>
          <p:nvPr/>
        </p:nvSpPr>
        <p:spPr>
          <a:xfrm>
            <a:off x="250850" y="1290953"/>
            <a:ext cx="4195361" cy="40081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bestek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Freeform 29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93" name="Freeform 293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94" name="Freeform 294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95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296" name="Picture 29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5"/>
          <a:stretch>
            <a:fillRect/>
          </a:stretch>
        </p:blipFill>
        <p:spPr>
          <a:xfrm>
            <a:off x="1141412" y="1628840"/>
            <a:ext cx="7056373" cy="3938208"/>
          </a:xfrm>
          <a:prstGeom prst="rect">
            <a:avLst/>
          </a:prstGeom>
          <a:noFill/>
        </p:spPr>
      </p:pic>
      <p:sp>
        <p:nvSpPr>
          <p:cNvPr id="297" name="Rectangle 297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22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98" name="Rectangle 298"/>
          <p:cNvSpPr/>
          <p:nvPr/>
        </p:nvSpPr>
        <p:spPr>
          <a:xfrm>
            <a:off x="250850" y="1290953"/>
            <a:ext cx="4475712" cy="4007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</a:t>
            </a:r>
            <a:r>
              <a:rPr lang="en-GB" sz="2604" b="0" i="0" spc="0" baseline="0" dirty="0" err="1">
                <a:solidFill>
                  <a:srgbClr val="0070C0"/>
                </a:solidFill>
                <a:latin typeface="Verdana"/>
              </a:rPr>
              <a:t>bestek</a:t>
            </a:r>
            <a:r>
              <a:rPr lang="en-GB" sz="2604" spc="901" dirty="0">
                <a:solidFill>
                  <a:srgbClr val="0070C0"/>
                </a:solidFill>
                <a:latin typeface="Verdana"/>
              </a:rPr>
              <a:t>.</a:t>
            </a:r>
            <a:endParaRPr lang="en-GB" sz="2604" b="0" i="0" spc="0" baseline="0" dirty="0">
              <a:solidFill>
                <a:srgbClr val="0070C0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Freeform 29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0" name="Freeform 30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1" name="Freeform 30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0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03" name="Freeform 303"/>
          <p:cNvSpPr/>
          <p:nvPr/>
        </p:nvSpPr>
        <p:spPr>
          <a:xfrm>
            <a:off x="468312" y="3573438"/>
            <a:ext cx="1129652" cy="665949"/>
          </a:xfrm>
          <a:custGeom>
            <a:avLst/>
            <a:gdLst/>
            <a:ahLst/>
            <a:cxnLst/>
            <a:rect l="0" t="0" r="0" b="0"/>
            <a:pathLst>
              <a:path w="1129652" h="665949">
                <a:moveTo>
                  <a:pt x="0" y="665949"/>
                </a:moveTo>
                <a:lnTo>
                  <a:pt x="1129652" y="665949"/>
                </a:lnTo>
                <a:lnTo>
                  <a:pt x="1129652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4" name="Freeform 304"/>
          <p:cNvSpPr/>
          <p:nvPr/>
        </p:nvSpPr>
        <p:spPr>
          <a:xfrm>
            <a:off x="1597913" y="3573438"/>
            <a:ext cx="2277111" cy="665949"/>
          </a:xfrm>
          <a:custGeom>
            <a:avLst/>
            <a:gdLst/>
            <a:ahLst/>
            <a:cxnLst/>
            <a:rect l="0" t="0" r="0" b="0"/>
            <a:pathLst>
              <a:path w="2277111" h="665949">
                <a:moveTo>
                  <a:pt x="0" y="665949"/>
                </a:moveTo>
                <a:lnTo>
                  <a:pt x="2277111" y="665949"/>
                </a:lnTo>
                <a:lnTo>
                  <a:pt x="227711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5" name="Freeform 305"/>
          <p:cNvSpPr/>
          <p:nvPr/>
        </p:nvSpPr>
        <p:spPr>
          <a:xfrm>
            <a:off x="3875151" y="3573438"/>
            <a:ext cx="2276221" cy="665949"/>
          </a:xfrm>
          <a:custGeom>
            <a:avLst/>
            <a:gdLst/>
            <a:ahLst/>
            <a:cxnLst/>
            <a:rect l="0" t="0" r="0" b="0"/>
            <a:pathLst>
              <a:path w="2276221" h="665949">
                <a:moveTo>
                  <a:pt x="0" y="665949"/>
                </a:moveTo>
                <a:lnTo>
                  <a:pt x="2276221" y="665949"/>
                </a:lnTo>
                <a:lnTo>
                  <a:pt x="227622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6" name="Freeform 306"/>
          <p:cNvSpPr/>
          <p:nvPr/>
        </p:nvSpPr>
        <p:spPr>
          <a:xfrm>
            <a:off x="6151371" y="3573438"/>
            <a:ext cx="2021078" cy="665949"/>
          </a:xfrm>
          <a:custGeom>
            <a:avLst/>
            <a:gdLst/>
            <a:ahLst/>
            <a:cxnLst/>
            <a:rect l="0" t="0" r="0" b="0"/>
            <a:pathLst>
              <a:path w="2021078" h="665949">
                <a:moveTo>
                  <a:pt x="0" y="665949"/>
                </a:moveTo>
                <a:lnTo>
                  <a:pt x="2021078" y="665949"/>
                </a:lnTo>
                <a:lnTo>
                  <a:pt x="2021078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7" name="Freeform 307"/>
          <p:cNvSpPr/>
          <p:nvPr/>
        </p:nvSpPr>
        <p:spPr>
          <a:xfrm>
            <a:off x="468312" y="4239426"/>
            <a:ext cx="1129652" cy="665949"/>
          </a:xfrm>
          <a:custGeom>
            <a:avLst/>
            <a:gdLst/>
            <a:ahLst/>
            <a:cxnLst/>
            <a:rect l="0" t="0" r="0" b="0"/>
            <a:pathLst>
              <a:path w="1129652" h="665949">
                <a:moveTo>
                  <a:pt x="0" y="665949"/>
                </a:moveTo>
                <a:lnTo>
                  <a:pt x="1129652" y="665949"/>
                </a:lnTo>
                <a:lnTo>
                  <a:pt x="1129652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8" name="Freeform 308"/>
          <p:cNvSpPr/>
          <p:nvPr/>
        </p:nvSpPr>
        <p:spPr>
          <a:xfrm>
            <a:off x="1597913" y="4239426"/>
            <a:ext cx="2277111" cy="665949"/>
          </a:xfrm>
          <a:custGeom>
            <a:avLst/>
            <a:gdLst/>
            <a:ahLst/>
            <a:cxnLst/>
            <a:rect l="0" t="0" r="0" b="0"/>
            <a:pathLst>
              <a:path w="2277111" h="665949">
                <a:moveTo>
                  <a:pt x="0" y="665949"/>
                </a:moveTo>
                <a:lnTo>
                  <a:pt x="2277111" y="665949"/>
                </a:lnTo>
                <a:lnTo>
                  <a:pt x="227711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09" name="Freeform 309"/>
          <p:cNvSpPr/>
          <p:nvPr/>
        </p:nvSpPr>
        <p:spPr>
          <a:xfrm>
            <a:off x="3875151" y="4239426"/>
            <a:ext cx="2276221" cy="665949"/>
          </a:xfrm>
          <a:custGeom>
            <a:avLst/>
            <a:gdLst/>
            <a:ahLst/>
            <a:cxnLst/>
            <a:rect l="0" t="0" r="0" b="0"/>
            <a:pathLst>
              <a:path w="2276221" h="665949">
                <a:moveTo>
                  <a:pt x="0" y="665949"/>
                </a:moveTo>
                <a:lnTo>
                  <a:pt x="2276221" y="665949"/>
                </a:lnTo>
                <a:lnTo>
                  <a:pt x="2276221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0" name="Freeform 310"/>
          <p:cNvSpPr/>
          <p:nvPr/>
        </p:nvSpPr>
        <p:spPr>
          <a:xfrm>
            <a:off x="6151371" y="4239426"/>
            <a:ext cx="2021078" cy="665949"/>
          </a:xfrm>
          <a:custGeom>
            <a:avLst/>
            <a:gdLst/>
            <a:ahLst/>
            <a:cxnLst/>
            <a:rect l="0" t="0" r="0" b="0"/>
            <a:pathLst>
              <a:path w="2021078" h="665949">
                <a:moveTo>
                  <a:pt x="0" y="665949"/>
                </a:moveTo>
                <a:lnTo>
                  <a:pt x="2021078" y="665949"/>
                </a:lnTo>
                <a:lnTo>
                  <a:pt x="2021078" y="0"/>
                </a:lnTo>
                <a:lnTo>
                  <a:pt x="0" y="0"/>
                </a:lnTo>
                <a:lnTo>
                  <a:pt x="0" y="665949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1" name="Freeform 311"/>
          <p:cNvSpPr/>
          <p:nvPr/>
        </p:nvSpPr>
        <p:spPr>
          <a:xfrm>
            <a:off x="468312" y="4905414"/>
            <a:ext cx="1129652" cy="665950"/>
          </a:xfrm>
          <a:custGeom>
            <a:avLst/>
            <a:gdLst/>
            <a:ahLst/>
            <a:cxnLst/>
            <a:rect l="0" t="0" r="0" b="0"/>
            <a:pathLst>
              <a:path w="1129652" h="665950">
                <a:moveTo>
                  <a:pt x="0" y="665950"/>
                </a:moveTo>
                <a:lnTo>
                  <a:pt x="1129652" y="665950"/>
                </a:lnTo>
                <a:lnTo>
                  <a:pt x="1129652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2" name="Freeform 312"/>
          <p:cNvSpPr/>
          <p:nvPr/>
        </p:nvSpPr>
        <p:spPr>
          <a:xfrm>
            <a:off x="1597913" y="4905414"/>
            <a:ext cx="2277111" cy="665950"/>
          </a:xfrm>
          <a:custGeom>
            <a:avLst/>
            <a:gdLst/>
            <a:ahLst/>
            <a:cxnLst/>
            <a:rect l="0" t="0" r="0" b="0"/>
            <a:pathLst>
              <a:path w="2277111" h="665950">
                <a:moveTo>
                  <a:pt x="0" y="665950"/>
                </a:moveTo>
                <a:lnTo>
                  <a:pt x="2277111" y="665950"/>
                </a:lnTo>
                <a:lnTo>
                  <a:pt x="227711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3" name="Freeform 313"/>
          <p:cNvSpPr/>
          <p:nvPr/>
        </p:nvSpPr>
        <p:spPr>
          <a:xfrm>
            <a:off x="3875151" y="4905414"/>
            <a:ext cx="2276221" cy="665950"/>
          </a:xfrm>
          <a:custGeom>
            <a:avLst/>
            <a:gdLst/>
            <a:ahLst/>
            <a:cxnLst/>
            <a:rect l="0" t="0" r="0" b="0"/>
            <a:pathLst>
              <a:path w="2276221" h="665950">
                <a:moveTo>
                  <a:pt x="0" y="665950"/>
                </a:moveTo>
                <a:lnTo>
                  <a:pt x="2276221" y="665950"/>
                </a:lnTo>
                <a:lnTo>
                  <a:pt x="227622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4" name="Freeform 314"/>
          <p:cNvSpPr/>
          <p:nvPr/>
        </p:nvSpPr>
        <p:spPr>
          <a:xfrm>
            <a:off x="6151371" y="4905414"/>
            <a:ext cx="2021078" cy="665950"/>
          </a:xfrm>
          <a:custGeom>
            <a:avLst/>
            <a:gdLst/>
            <a:ahLst/>
            <a:cxnLst/>
            <a:rect l="0" t="0" r="0" b="0"/>
            <a:pathLst>
              <a:path w="2021078" h="665950">
                <a:moveTo>
                  <a:pt x="0" y="665950"/>
                </a:moveTo>
                <a:lnTo>
                  <a:pt x="2021078" y="665950"/>
                </a:lnTo>
                <a:lnTo>
                  <a:pt x="2021078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E8EF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5" name="Freeform 315"/>
          <p:cNvSpPr/>
          <p:nvPr/>
        </p:nvSpPr>
        <p:spPr>
          <a:xfrm>
            <a:off x="468312" y="5571338"/>
            <a:ext cx="1129652" cy="665950"/>
          </a:xfrm>
          <a:custGeom>
            <a:avLst/>
            <a:gdLst/>
            <a:ahLst/>
            <a:cxnLst/>
            <a:rect l="0" t="0" r="0" b="0"/>
            <a:pathLst>
              <a:path w="1129652" h="665950">
                <a:moveTo>
                  <a:pt x="0" y="665950"/>
                </a:moveTo>
                <a:lnTo>
                  <a:pt x="1129652" y="665950"/>
                </a:lnTo>
                <a:lnTo>
                  <a:pt x="1129652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2494C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6" name="Freeform 316"/>
          <p:cNvSpPr/>
          <p:nvPr/>
        </p:nvSpPr>
        <p:spPr>
          <a:xfrm>
            <a:off x="1597913" y="5571338"/>
            <a:ext cx="2277111" cy="665950"/>
          </a:xfrm>
          <a:custGeom>
            <a:avLst/>
            <a:gdLst/>
            <a:ahLst/>
            <a:cxnLst/>
            <a:rect l="0" t="0" r="0" b="0"/>
            <a:pathLst>
              <a:path w="2277111" h="665950">
                <a:moveTo>
                  <a:pt x="0" y="665950"/>
                </a:moveTo>
                <a:lnTo>
                  <a:pt x="2277111" y="665950"/>
                </a:lnTo>
                <a:lnTo>
                  <a:pt x="227711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7" name="Freeform 317"/>
          <p:cNvSpPr/>
          <p:nvPr/>
        </p:nvSpPr>
        <p:spPr>
          <a:xfrm>
            <a:off x="3875151" y="5571338"/>
            <a:ext cx="2276221" cy="665950"/>
          </a:xfrm>
          <a:custGeom>
            <a:avLst/>
            <a:gdLst/>
            <a:ahLst/>
            <a:cxnLst/>
            <a:rect l="0" t="0" r="0" b="0"/>
            <a:pathLst>
              <a:path w="2276221" h="665950">
                <a:moveTo>
                  <a:pt x="0" y="665950"/>
                </a:moveTo>
                <a:lnTo>
                  <a:pt x="2276221" y="665950"/>
                </a:lnTo>
                <a:lnTo>
                  <a:pt x="2276221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8" name="Freeform 318"/>
          <p:cNvSpPr/>
          <p:nvPr/>
        </p:nvSpPr>
        <p:spPr>
          <a:xfrm>
            <a:off x="6151371" y="5571338"/>
            <a:ext cx="2021078" cy="665950"/>
          </a:xfrm>
          <a:custGeom>
            <a:avLst/>
            <a:gdLst/>
            <a:ahLst/>
            <a:cxnLst/>
            <a:rect l="0" t="0" r="0" b="0"/>
            <a:pathLst>
              <a:path w="2021078" h="665950">
                <a:moveTo>
                  <a:pt x="0" y="665950"/>
                </a:moveTo>
                <a:lnTo>
                  <a:pt x="2021078" y="665950"/>
                </a:lnTo>
                <a:lnTo>
                  <a:pt x="2021078" y="0"/>
                </a:lnTo>
                <a:lnTo>
                  <a:pt x="0" y="0"/>
                </a:lnTo>
                <a:lnTo>
                  <a:pt x="0" y="665950"/>
                </a:lnTo>
                <a:close/>
              </a:path>
            </a:pathLst>
          </a:custGeom>
          <a:solidFill>
            <a:srgbClr val="CCDCE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19" name="Freeform 319"/>
          <p:cNvSpPr/>
          <p:nvPr/>
        </p:nvSpPr>
        <p:spPr>
          <a:xfrm>
            <a:off x="1597913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0" name="Freeform 320"/>
          <p:cNvSpPr/>
          <p:nvPr/>
        </p:nvSpPr>
        <p:spPr>
          <a:xfrm>
            <a:off x="3875151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1" name="Freeform 321"/>
          <p:cNvSpPr/>
          <p:nvPr/>
        </p:nvSpPr>
        <p:spPr>
          <a:xfrm>
            <a:off x="6151371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2" name="Freeform 322"/>
          <p:cNvSpPr/>
          <p:nvPr/>
        </p:nvSpPr>
        <p:spPr>
          <a:xfrm>
            <a:off x="461962" y="4239387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3" name="Freeform 323"/>
          <p:cNvSpPr/>
          <p:nvPr/>
        </p:nvSpPr>
        <p:spPr>
          <a:xfrm>
            <a:off x="461962" y="4905375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4" name="Freeform 324"/>
          <p:cNvSpPr/>
          <p:nvPr/>
        </p:nvSpPr>
        <p:spPr>
          <a:xfrm>
            <a:off x="461962" y="5571364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5" name="Freeform 325"/>
          <p:cNvSpPr/>
          <p:nvPr/>
        </p:nvSpPr>
        <p:spPr>
          <a:xfrm>
            <a:off x="468312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6" name="Freeform 326"/>
          <p:cNvSpPr/>
          <p:nvPr/>
        </p:nvSpPr>
        <p:spPr>
          <a:xfrm>
            <a:off x="8172450" y="3567177"/>
            <a:ext cx="0" cy="2676461"/>
          </a:xfrm>
          <a:custGeom>
            <a:avLst/>
            <a:gdLst/>
            <a:ahLst/>
            <a:cxnLst/>
            <a:rect l="0" t="0" r="0" b="0"/>
            <a:pathLst>
              <a:path h="2676461">
                <a:moveTo>
                  <a:pt x="0" y="0"/>
                </a:moveTo>
                <a:lnTo>
                  <a:pt x="0" y="2676461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7" name="Freeform 327"/>
          <p:cNvSpPr/>
          <p:nvPr/>
        </p:nvSpPr>
        <p:spPr>
          <a:xfrm>
            <a:off x="461962" y="3573527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8" name="Freeform 328"/>
          <p:cNvSpPr/>
          <p:nvPr/>
        </p:nvSpPr>
        <p:spPr>
          <a:xfrm>
            <a:off x="461962" y="6237288"/>
            <a:ext cx="7716838" cy="0"/>
          </a:xfrm>
          <a:custGeom>
            <a:avLst/>
            <a:gdLst/>
            <a:ahLst/>
            <a:cxnLst/>
            <a:rect l="0" t="0" r="0" b="0"/>
            <a:pathLst>
              <a:path w="7716838">
                <a:moveTo>
                  <a:pt x="0" y="0"/>
                </a:moveTo>
                <a:lnTo>
                  <a:pt x="7716838" y="0"/>
                </a:lnTo>
              </a:path>
            </a:pathLst>
          </a:custGeom>
          <a:noFill/>
          <a:ln w="1270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29" name="Rectangle 32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30" name="Rectangle 330"/>
          <p:cNvSpPr/>
          <p:nvPr/>
        </p:nvSpPr>
        <p:spPr>
          <a:xfrm>
            <a:off x="390448" y="1755141"/>
            <a:ext cx="7624819" cy="15772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Kortingen:</a:t>
            </a:r>
          </a:p>
          <a:p>
            <a:pPr marL="0">
              <a:lnSpc>
                <a:spcPts val="2556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Gezien het feit dat de opdrachtgever de focus heeft gelegd op het</a:t>
            </a:r>
          </a:p>
          <a:p>
            <a:pPr marL="0">
              <a:lnSpc>
                <a:spcPts val="256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tijdig aanwezig zijn van de tractie heeft er een aanpassing plaats </a:t>
            </a:r>
          </a:p>
          <a:p>
            <a:pPr marL="0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gevonden wanneer er een korting van toepassing zal zijn.</a:t>
            </a:r>
          </a:p>
          <a:p>
            <a:pPr marL="0">
              <a:lnSpc>
                <a:spcPts val="2556"/>
              </a:lnSpc>
            </a:pPr>
            <a:r>
              <a:rPr lang="en-GB" sz="1800" b="0" i="1" spc="0" baseline="0" dirty="0">
                <a:solidFill>
                  <a:srgbClr val="000000"/>
                </a:solidFill>
                <a:latin typeface="Verdana-Italic"/>
              </a:rPr>
              <a:t>Zie onderstaande voorbeeld voor Type 1 of 2 strooiactie:</a:t>
            </a:r>
          </a:p>
        </p:txBody>
      </p:sp>
      <p:sp>
        <p:nvSpPr>
          <p:cNvPr id="331" name="Rectangle 331"/>
          <p:cNvSpPr/>
          <p:nvPr/>
        </p:nvSpPr>
        <p:spPr>
          <a:xfrm>
            <a:off x="324002" y="1290953"/>
            <a:ext cx="4591770" cy="40075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het </a:t>
            </a:r>
            <a:r>
              <a:rPr lang="en-GB" sz="2604" b="0" i="0" spc="0" baseline="0" dirty="0" err="1">
                <a:solidFill>
                  <a:srgbClr val="0070C0"/>
                </a:solidFill>
                <a:latin typeface="Verdana"/>
              </a:rPr>
              <a:t>beste</a:t>
            </a:r>
            <a:r>
              <a:rPr lang="en-GB" sz="2604" spc="903" dirty="0" err="1">
                <a:solidFill>
                  <a:srgbClr val="0070C0"/>
                </a:solidFill>
                <a:latin typeface="Verdana"/>
              </a:rPr>
              <a:t>k</a:t>
            </a:r>
            <a:r>
              <a:rPr lang="en-GB" sz="2604" spc="903" dirty="0">
                <a:solidFill>
                  <a:srgbClr val="0070C0"/>
                </a:solidFill>
                <a:latin typeface="Verdana"/>
              </a:rPr>
              <a:t>.</a:t>
            </a:r>
            <a:endParaRPr lang="en-GB" sz="2604" b="0" i="0" spc="0" baseline="0" dirty="0">
              <a:solidFill>
                <a:srgbClr val="0070C0"/>
              </a:solidFill>
              <a:latin typeface="Verdana"/>
            </a:endParaRPr>
          </a:p>
        </p:txBody>
      </p:sp>
      <p:sp>
        <p:nvSpPr>
          <p:cNvPr id="332" name="Rectangle 332"/>
          <p:cNvSpPr/>
          <p:nvPr/>
        </p:nvSpPr>
        <p:spPr>
          <a:xfrm>
            <a:off x="537057" y="3581398"/>
            <a:ext cx="2711001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1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&lt; 60min strooier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3" name="Rectangle 333"/>
          <p:cNvSpPr/>
          <p:nvPr/>
        </p:nvSpPr>
        <p:spPr>
          <a:xfrm>
            <a:off x="3944365" y="3581398"/>
            <a:ext cx="2160558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&lt;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34" name="Rectangle 334"/>
          <p:cNvSpPr/>
          <p:nvPr/>
        </p:nvSpPr>
        <p:spPr>
          <a:xfrm>
            <a:off x="6220967" y="3581398"/>
            <a:ext cx="1157753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35" name="Rectangle 335"/>
          <p:cNvSpPr/>
          <p:nvPr/>
        </p:nvSpPr>
        <p:spPr>
          <a:xfrm>
            <a:off x="537057" y="4247080"/>
            <a:ext cx="2711382" cy="643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6" b="1" i="0" spc="0" baseline="0" dirty="0">
                <a:solidFill>
                  <a:srgbClr val="FFFFFF"/>
                </a:solidFill>
                <a:latin typeface="Verdana-Bold"/>
              </a:rPr>
              <a:t>Variant 2	</a:t>
            </a:r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&lt; 60min strooier </a:t>
            </a:r>
          </a:p>
          <a:p>
            <a:pPr marL="1129944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6" name="Rectangle 336"/>
          <p:cNvSpPr/>
          <p:nvPr/>
        </p:nvSpPr>
        <p:spPr>
          <a:xfrm>
            <a:off x="3944365" y="4247080"/>
            <a:ext cx="2160857" cy="64351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Laatste m2 gestrooid &gt; </a:t>
            </a:r>
          </a:p>
          <a:p>
            <a:pPr marL="0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37" name="Rectangle 337"/>
          <p:cNvSpPr/>
          <p:nvPr/>
        </p:nvSpPr>
        <p:spPr>
          <a:xfrm>
            <a:off x="6220967" y="4247080"/>
            <a:ext cx="1158304" cy="2164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6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38" name="Rectangle 338"/>
          <p:cNvSpPr/>
          <p:nvPr/>
        </p:nvSpPr>
        <p:spPr>
          <a:xfrm>
            <a:off x="537057" y="4913755"/>
            <a:ext cx="2711001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3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&gt; 60min strooier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39" name="Rectangle 339"/>
          <p:cNvSpPr/>
          <p:nvPr/>
        </p:nvSpPr>
        <p:spPr>
          <a:xfrm>
            <a:off x="3944365" y="4913755"/>
            <a:ext cx="2160558" cy="6428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&lt;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0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40" name="Rectangle 340"/>
          <p:cNvSpPr/>
          <p:nvPr/>
        </p:nvSpPr>
        <p:spPr>
          <a:xfrm>
            <a:off x="6220967" y="4913755"/>
            <a:ext cx="1157753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Geen korting</a:t>
            </a:r>
          </a:p>
        </p:txBody>
      </p:sp>
      <p:sp>
        <p:nvSpPr>
          <p:cNvPr id="341" name="Rectangle 341"/>
          <p:cNvSpPr/>
          <p:nvPr/>
        </p:nvSpPr>
        <p:spPr>
          <a:xfrm>
            <a:off x="537057" y="5579692"/>
            <a:ext cx="2711001" cy="643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1129944" algn="l"/>
              </a:tabLst>
            </a:pPr>
            <a:r>
              <a:rPr lang="en-GB" sz="1403" b="1" i="0" spc="0" baseline="0" dirty="0">
                <a:solidFill>
                  <a:srgbClr val="FFFFFF"/>
                </a:solidFill>
                <a:latin typeface="Verdana-Bold"/>
              </a:rPr>
              <a:t>Variant 4	</a:t>
            </a: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&gt; 60min strooier </a:t>
            </a:r>
          </a:p>
          <a:p>
            <a:pPr marL="1129944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aangesloten op </a:t>
            </a:r>
          </a:p>
          <a:p>
            <a:pPr marL="1129944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voertuig</a:t>
            </a:r>
          </a:p>
        </p:txBody>
      </p:sp>
      <p:sp>
        <p:nvSpPr>
          <p:cNvPr id="342" name="Rectangle 342"/>
          <p:cNvSpPr/>
          <p:nvPr/>
        </p:nvSpPr>
        <p:spPr>
          <a:xfrm>
            <a:off x="3944365" y="5579692"/>
            <a:ext cx="2160558" cy="643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Laatste m2 gestrooid &gt; </a:t>
            </a:r>
          </a:p>
          <a:p>
            <a:pPr marL="0">
              <a:lnSpc>
                <a:spcPts val="1679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2uur (+15min) na </a:t>
            </a:r>
          </a:p>
          <a:p>
            <a:pPr marL="0">
              <a:lnSpc>
                <a:spcPts val="1682"/>
              </a:lnSpc>
            </a:pPr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oproep</a:t>
            </a:r>
          </a:p>
        </p:txBody>
      </p:sp>
      <p:sp>
        <p:nvSpPr>
          <p:cNvPr id="343" name="Rectangle 343"/>
          <p:cNvSpPr/>
          <p:nvPr/>
        </p:nvSpPr>
        <p:spPr>
          <a:xfrm>
            <a:off x="6220967" y="5579692"/>
            <a:ext cx="645831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0" i="0" spc="0" baseline="0" dirty="0">
                <a:solidFill>
                  <a:srgbClr val="000000"/>
                </a:solidFill>
                <a:latin typeface="Verdana"/>
              </a:rPr>
              <a:t>Korting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 344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45" name="Freeform 345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46" name="Freeform 346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4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48" name="Rectangle 34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49" name="Rectangle 349"/>
          <p:cNvSpPr/>
          <p:nvPr/>
        </p:nvSpPr>
        <p:spPr>
          <a:xfrm>
            <a:off x="454151" y="1121281"/>
            <a:ext cx="8155397" cy="505873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het bestek &amp; Bijlagen</a:t>
            </a:r>
          </a:p>
          <a:p>
            <a:pPr marL="204216">
              <a:lnSpc>
                <a:spcPts val="3549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Wat is Social Return</a:t>
            </a:r>
          </a:p>
          <a:p>
            <a:pPr marL="204216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Social Return is een instrument waarbij de overheid haar inkoopkracht benut </a:t>
            </a:r>
          </a:p>
          <a:p>
            <a:pPr marL="204216">
              <a:lnSpc>
                <a:spcPts val="220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om samen met de markt sociale impact te realiseren. Als Groeituin Social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Return dagen wij onze opdrachtnemers uit om te onderzoeken op welke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manier zij sociale impact kunnen maken, passend binnen de bedrijfsvoering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van hun organisatie.</a:t>
            </a:r>
          </a:p>
          <a:p>
            <a:pPr marL="204216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De activiteiten die vallen onder Social Return zijn gericht op </a:t>
            </a:r>
          </a:p>
          <a:p>
            <a:pPr marL="204216">
              <a:lnSpc>
                <a:spcPts val="221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arbeidsparticipatie, of het verstevigen van de positie van kwetsbare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doelgroepen, richting de arbeidsmarkt. Voorbeelden: een duurzame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arbeidsovereenkomst, een opleidingstraject, activiteiten gericht op oriëntatie 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op de arbeidsmarkt.</a:t>
            </a:r>
          </a:p>
          <a:p>
            <a:pPr marL="204216">
              <a:lnSpc>
                <a:spcPts val="441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doelgroepen: zijn uitkeringsgerechtigden (bijstand, WW, WIA/WAO), 50-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plussers, statushouders, arbeidsmigranten, ex-gedetineerden, -topsporters, -</a:t>
            </a:r>
          </a:p>
          <a:p>
            <a:pPr marL="204216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geüniformeerden en studenten PRO, VSO en MBO die op zoek zijn naar een </a:t>
            </a:r>
          </a:p>
          <a:p>
            <a:pPr marL="204216">
              <a:lnSpc>
                <a:spcPts val="220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stage of leerwerkbaan.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Freeform 35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51" name="Freeform 351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52" name="Freeform 352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53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54" name="Freeform 354"/>
          <p:cNvSpPr/>
          <p:nvPr/>
        </p:nvSpPr>
        <p:spPr>
          <a:xfrm>
            <a:off x="1391285" y="6197905"/>
            <a:ext cx="4707636" cy="12192"/>
          </a:xfrm>
          <a:custGeom>
            <a:avLst/>
            <a:gdLst/>
            <a:ahLst/>
            <a:cxnLst/>
            <a:rect l="0" t="0" r="0" b="0"/>
            <a:pathLst>
              <a:path w="4707636" h="12192">
                <a:moveTo>
                  <a:pt x="0" y="0"/>
                </a:moveTo>
                <a:lnTo>
                  <a:pt x="1569212" y="0"/>
                </a:lnTo>
                <a:lnTo>
                  <a:pt x="3138424" y="0"/>
                </a:lnTo>
                <a:lnTo>
                  <a:pt x="4707636" y="0"/>
                </a:lnTo>
                <a:lnTo>
                  <a:pt x="4707636" y="12192"/>
                </a:lnTo>
                <a:lnTo>
                  <a:pt x="3138424" y="12192"/>
                </a:lnTo>
                <a:lnTo>
                  <a:pt x="1569212" y="12192"/>
                </a:lnTo>
                <a:lnTo>
                  <a:pt x="0" y="12192"/>
                </a:lnTo>
                <a:close/>
                <a:moveTo>
                  <a:pt x="-731190" y="660095"/>
                </a:moveTo>
              </a:path>
            </a:pathLst>
          </a:custGeom>
          <a:solidFill>
            <a:srgbClr val="00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55" name="Picture 35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4487" y="4130612"/>
            <a:ext cx="931862" cy="547687"/>
          </a:xfrm>
          <a:prstGeom prst="rect">
            <a:avLst/>
          </a:prstGeom>
          <a:noFill/>
        </p:spPr>
      </p:pic>
      <p:pic>
        <p:nvPicPr>
          <p:cNvPr id="356" name="Picture 35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275" y="2327212"/>
            <a:ext cx="669925" cy="522287"/>
          </a:xfrm>
          <a:prstGeom prst="rect">
            <a:avLst/>
          </a:prstGeom>
          <a:noFill/>
        </p:spPr>
      </p:pic>
      <p:pic>
        <p:nvPicPr>
          <p:cNvPr id="357" name="Picture 35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275" y="5157788"/>
            <a:ext cx="687387" cy="533400"/>
          </a:xfrm>
          <a:prstGeom prst="rect">
            <a:avLst/>
          </a:prstGeom>
          <a:noFill/>
        </p:spPr>
      </p:pic>
      <p:pic>
        <p:nvPicPr>
          <p:cNvPr id="358" name="Picture 35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562" y="3184525"/>
            <a:ext cx="657225" cy="619125"/>
          </a:xfrm>
          <a:prstGeom prst="rect">
            <a:avLst/>
          </a:prstGeom>
          <a:noFill/>
        </p:spPr>
      </p:pic>
      <p:sp>
        <p:nvSpPr>
          <p:cNvPr id="359" name="Rectangle 35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60" name="Rectangle 360"/>
          <p:cNvSpPr/>
          <p:nvPr/>
        </p:nvSpPr>
        <p:spPr>
          <a:xfrm>
            <a:off x="454151" y="1121281"/>
            <a:ext cx="8421216" cy="454047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het bestek &amp; Bijlagen</a:t>
            </a:r>
          </a:p>
          <a:p>
            <a:pPr marL="777240">
              <a:lnSpc>
                <a:spcPts val="3887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Mogelijkheden Socia</a:t>
            </a:r>
            <a:r>
              <a:rPr lang="en-GB" sz="1596" b="1" i="0" spc="586" baseline="0" dirty="0">
                <a:solidFill>
                  <a:srgbClr val="000000"/>
                </a:solidFill>
                <a:latin typeface="Verdana-Bold"/>
              </a:rPr>
              <a:t>l</a:t>
            </a: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Return</a:t>
            </a:r>
          </a:p>
          <a:p>
            <a:pPr marL="937260">
              <a:lnSpc>
                <a:spcPts val="4415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Arbeidsparticipatie: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duurzam</a:t>
            </a:r>
            <a:r>
              <a:rPr lang="en-GB" sz="1596" b="0" i="0" spc="582" baseline="0" dirty="0">
                <a:solidFill>
                  <a:srgbClr val="000000"/>
                </a:solidFill>
                <a:latin typeface="Verdana"/>
              </a:rPr>
              <a:t>e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werkplekken aanbieden voor mensen </a:t>
            </a:r>
          </a:p>
          <a:p>
            <a:pPr marL="937260">
              <a:lnSpc>
                <a:spcPts val="2208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met een afstand tot de arbeidsmarkt (ook bij ketenpartners).</a:t>
            </a:r>
          </a:p>
          <a:p>
            <a:pPr marL="937260">
              <a:lnSpc>
                <a:spcPts val="4418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Arbeidsontwikkeling: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Scholing van medewerkers met een afstand tot </a:t>
            </a:r>
          </a:p>
          <a:p>
            <a:pPr marL="937260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arbeidsmarkt.</a:t>
            </a:r>
          </a:p>
          <a:p>
            <a:pPr marL="937260">
              <a:lnSpc>
                <a:spcPts val="4416"/>
              </a:lnSpc>
            </a:pPr>
            <a:r>
              <a:rPr lang="en-GB" sz="1598" b="1" i="0" spc="0" baseline="0" dirty="0">
                <a:solidFill>
                  <a:srgbClr val="000000"/>
                </a:solidFill>
                <a:latin typeface="Verdana-Bold"/>
              </a:rPr>
              <a:t>Kennis, middelen &amp; expertise: 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Eigen kennis en expertise inzetten </a:t>
            </a:r>
          </a:p>
          <a:p>
            <a:pPr marL="937260">
              <a:lnSpc>
                <a:spcPts val="220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voor meer werkgelegenheid en realisatie duurzame plaatsingen </a:t>
            </a:r>
          </a:p>
          <a:p>
            <a:pPr marL="937260">
              <a:lnSpc>
                <a:spcPts val="2208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doelgroep. </a:t>
            </a:r>
          </a:p>
          <a:p>
            <a:pPr marL="937260">
              <a:lnSpc>
                <a:spcPts val="4415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Sociaal inkopen: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Inkopen van diensten en producten bij een sociale </a:t>
            </a:r>
          </a:p>
          <a:p>
            <a:pPr marL="937260">
              <a:lnSpc>
                <a:spcPts val="221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onderneming of sociale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werkvoorziening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Freeform 36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2" name="Freeform 36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3" name="Freeform 36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6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65" name="Rectangle 36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66" name="Rectangle 366"/>
          <p:cNvSpPr/>
          <p:nvPr/>
        </p:nvSpPr>
        <p:spPr>
          <a:xfrm>
            <a:off x="468477" y="1290953"/>
            <a:ext cx="8604279" cy="48664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het bestek &amp; aanbestedingsleidraad</a:t>
            </a:r>
          </a:p>
          <a:p>
            <a:pPr marL="0">
              <a:lnSpc>
                <a:spcPts val="393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Artikel 92.42 lid 8 kortingen.</a:t>
            </a:r>
          </a:p>
          <a:p>
            <a:pPr marL="161544">
              <a:lnSpc>
                <a:spcPts val="2556"/>
              </a:lnSpc>
            </a:pP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Alle schades aan eigendommen van Rijkswaterstaat ten gevolge</a:t>
            </a:r>
          </a:p>
          <a:p>
            <a:pPr marL="161544">
              <a:lnSpc>
                <a:spcPts val="257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de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uitvoering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/ het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gebruik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, in het kader van de gladheidbestrijding 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worden deze separaat per schade geval (waarbij de BTW is 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inbegrepen) in rekening gebracht bij de aannemer.</a:t>
            </a:r>
          </a:p>
          <a:p>
            <a:pPr marL="0">
              <a:lnSpc>
                <a:spcPts val="2760"/>
              </a:lnSpc>
            </a:pPr>
            <a:r>
              <a:rPr lang="en-GB" sz="1802" b="1" i="0" spc="0" baseline="0" dirty="0">
                <a:solidFill>
                  <a:srgbClr val="000000"/>
                </a:solidFill>
                <a:latin typeface="Verdana-Bold"/>
              </a:rPr>
              <a:t>Artikel 92.8 Uitvoeringsduur, beëindiging.</a:t>
            </a:r>
          </a:p>
          <a:p>
            <a:pPr marL="161544">
              <a:lnSpc>
                <a:spcPts val="256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looptijd is van 1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oktober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2026 tot </a:t>
            </a:r>
            <a:r>
              <a:rPr lang="en-GB" sz="1800" b="0" i="0" spc="0" baseline="0" dirty="0">
                <a:solidFill>
                  <a:srgbClr val="FF0000"/>
                </a:solidFill>
                <a:latin typeface="Verdana"/>
              </a:rPr>
              <a:t>1 </a:t>
            </a:r>
            <a:r>
              <a:rPr lang="en-GB" sz="1800" b="0" i="0" spc="0" baseline="0" dirty="0" err="1">
                <a:solidFill>
                  <a:srgbClr val="FF0000"/>
                </a:solidFill>
                <a:latin typeface="Verdana"/>
              </a:rPr>
              <a:t>juni</a:t>
            </a:r>
            <a:r>
              <a:rPr lang="en-GB" sz="1800" b="0" i="0" spc="0" baseline="0" dirty="0">
                <a:solidFill>
                  <a:srgbClr val="FF0000"/>
                </a:solidFill>
                <a:latin typeface="Verdana"/>
              </a:rPr>
              <a:t> 2030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, met daarbij een</a:t>
            </a:r>
          </a:p>
          <a:p>
            <a:pPr marL="161544">
              <a:lnSpc>
                <a:spcPts val="2555"/>
              </a:lnSpc>
            </a:pP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Looptijd van 4 jaar met 1 keer een verlengoptie van </a:t>
            </a:r>
            <a:r>
              <a:rPr lang="nl-NL" sz="1800" b="0" i="0" spc="0" baseline="0" dirty="0">
                <a:solidFill>
                  <a:srgbClr val="FF0000"/>
                </a:solidFill>
                <a:latin typeface="Verdana"/>
              </a:rPr>
              <a:t>2 jaar.</a:t>
            </a:r>
            <a:endParaRPr lang="en-GB" sz="1800" b="0" i="0" spc="0" baseline="0" dirty="0">
              <a:solidFill>
                <a:srgbClr val="FF0000"/>
              </a:solidFill>
              <a:latin typeface="Verdana"/>
            </a:endParaRPr>
          </a:p>
          <a:p>
            <a:pPr marL="0">
              <a:lnSpc>
                <a:spcPts val="276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Artikel 93.4 Arbeidsomstandigheden.</a:t>
            </a:r>
          </a:p>
          <a:p>
            <a:pPr marL="161544">
              <a:lnSpc>
                <a:spcPts val="2555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Veiligheidsgedrag en –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bewustzijn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.</a:t>
            </a:r>
            <a:endParaRPr lang="en-GB" b="1" dirty="0">
              <a:solidFill>
                <a:srgbClr val="000000"/>
              </a:solidFill>
              <a:latin typeface="Verdana"/>
            </a:endParaRPr>
          </a:p>
          <a:p>
            <a:pPr marL="0">
              <a:lnSpc>
                <a:spcPts val="5126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De hoofdaannemer voldoet aan de eisen behorende bij </a:t>
            </a:r>
            <a:r>
              <a:rPr lang="en-GB" sz="1800" b="1" i="0" u="sng" spc="0" baseline="0" dirty="0">
                <a:solidFill>
                  <a:srgbClr val="000000"/>
                </a:solidFill>
                <a:latin typeface="Verdana-Bold"/>
              </a:rPr>
              <a:t>laddertrede 2</a:t>
            </a: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van het Certificatieschema Veiligheidsladder.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Freeform 36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8" name="Freeform 36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69" name="Freeform 36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7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71" name="Rectangle 37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72" name="Rectangle 372"/>
          <p:cNvSpPr/>
          <p:nvPr/>
        </p:nvSpPr>
        <p:spPr>
          <a:xfrm>
            <a:off x="468477" y="1290953"/>
            <a:ext cx="8388129" cy="11743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604" b="0" i="0" spc="0" baseline="0" dirty="0">
                <a:solidFill>
                  <a:srgbClr val="0070C0"/>
                </a:solidFill>
                <a:latin typeface="Verdana"/>
              </a:rPr>
              <a:t>Wijzigingen in </a:t>
            </a:r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het bestek &amp; aanbestedingsleidraad</a:t>
            </a:r>
          </a:p>
          <a:p>
            <a:pPr marL="0">
              <a:lnSpc>
                <a:spcPts val="393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Integraal Veiligheidsplan = Risico-inventarisatie –en evaluatie </a:t>
            </a:r>
          </a:p>
          <a:p>
            <a:pPr marL="0">
              <a:lnSpc>
                <a:spcPts val="2160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(RI &amp; E) (Bijlage 4)</a:t>
            </a:r>
          </a:p>
        </p:txBody>
      </p:sp>
      <p:sp>
        <p:nvSpPr>
          <p:cNvPr id="374" name="Rectangle 374"/>
          <p:cNvSpPr/>
          <p:nvPr/>
        </p:nvSpPr>
        <p:spPr>
          <a:xfrm>
            <a:off x="468477" y="2839340"/>
            <a:ext cx="8214486" cy="8257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Om aan vigerende wet</a:t>
            </a:r>
            <a:r>
              <a:rPr lang="en-GB" sz="1800" b="0" i="0" spc="634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en regelgeving op het gebied van veiligheid te </a:t>
            </a:r>
          </a:p>
          <a:p>
            <a:pPr marL="0">
              <a:lnSpc>
                <a:spcPts val="2160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voldoen heeft Rijkswaterstaat RI &amp; E analyses opgesteld van elk </a:t>
            </a:r>
          </a:p>
          <a:p>
            <a:pPr marL="0">
              <a:lnSpc>
                <a:spcPts val="2159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afzonderlijk steunpunt binnen het coördinatiegebied.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Freeform 37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76" name="Freeform 376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77" name="Freeform 377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78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79" name="Rectangle 379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80" name="Rectangle 380"/>
          <p:cNvSpPr/>
          <p:nvPr/>
        </p:nvSpPr>
        <p:spPr>
          <a:xfrm>
            <a:off x="454151" y="1290953"/>
            <a:ext cx="8585042" cy="36738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14325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de aanbestedingsleidraad</a:t>
            </a:r>
          </a:p>
          <a:p>
            <a:pPr marL="0">
              <a:lnSpc>
                <a:spcPts val="5411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Aanbestedingsleidraad:</a:t>
            </a:r>
          </a:p>
          <a:p>
            <a:pPr marL="0">
              <a:lnSpc>
                <a:spcPts val="257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Er geldt een wachtkamerconstructie voor de inschrijver die nummer </a:t>
            </a:r>
          </a:p>
          <a:p>
            <a:pPr marL="342900">
              <a:lnSpc>
                <a:spcPts val="215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twee in rangorde is geworden.</a:t>
            </a:r>
          </a:p>
          <a:p>
            <a:pPr marL="0">
              <a:lnSpc>
                <a:spcPts val="2561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Geen bankgarantie gevraagd</a:t>
            </a:r>
          </a:p>
          <a:p>
            <a:pPr marL="0">
              <a:lnSpc>
                <a:spcPts val="2555"/>
              </a:lnSpc>
              <a:tabLst>
                <a:tab pos="342900" algn="l"/>
              </a:tabLst>
            </a:pPr>
            <a:r>
              <a:rPr lang="en-GB" sz="1800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Verbreding geschiktheidseisen:</a:t>
            </a:r>
          </a:p>
          <a:p>
            <a:pPr marL="457200">
              <a:lnSpc>
                <a:spcPts val="2568"/>
              </a:lnSpc>
              <a:tabLst>
                <a:tab pos="742187" algn="l"/>
              </a:tabLst>
            </a:pPr>
            <a:r>
              <a:rPr lang="en-GB" sz="1802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nl-NL" sz="1802" b="0" i="0" spc="0" baseline="0" dirty="0">
                <a:solidFill>
                  <a:srgbClr val="000000"/>
                </a:solidFill>
                <a:latin typeface="Verdana"/>
              </a:rPr>
              <a:t>De ondernemer heeft in de periode van vijf jaar voorafgaande aan </a:t>
            </a:r>
          </a:p>
          <a:p>
            <a:pPr marL="457200">
              <a:lnSpc>
                <a:spcPts val="2568"/>
              </a:lnSpc>
              <a:tabLst>
                <a:tab pos="742187" algn="l"/>
              </a:tabLst>
            </a:pPr>
            <a:r>
              <a:rPr lang="nl-NL" sz="1802" dirty="0">
                <a:solidFill>
                  <a:srgbClr val="000000"/>
                </a:solidFill>
                <a:latin typeface="Verdana"/>
              </a:rPr>
              <a:t>    </a:t>
            </a:r>
            <a:r>
              <a:rPr lang="nl-NL" sz="1802" b="0" i="0" spc="0" baseline="0" dirty="0">
                <a:solidFill>
                  <a:srgbClr val="000000"/>
                </a:solidFill>
                <a:latin typeface="Verdana"/>
              </a:rPr>
              <a:t>de uiterste datum voor ontvangst van de inschrijving ten minste </a:t>
            </a:r>
          </a:p>
          <a:p>
            <a:pPr marL="457200">
              <a:lnSpc>
                <a:spcPts val="2568"/>
              </a:lnSpc>
              <a:tabLst>
                <a:tab pos="742187" algn="l"/>
              </a:tabLst>
            </a:pPr>
            <a:r>
              <a:rPr lang="nl-NL" sz="1802" dirty="0">
                <a:solidFill>
                  <a:srgbClr val="000000"/>
                </a:solidFill>
                <a:latin typeface="Verdana"/>
              </a:rPr>
              <a:t>    </a:t>
            </a:r>
            <a:r>
              <a:rPr lang="nl-NL" sz="1802" b="0" i="0" spc="0" baseline="0" dirty="0">
                <a:solidFill>
                  <a:srgbClr val="000000"/>
                </a:solidFill>
                <a:latin typeface="Verdana"/>
              </a:rPr>
              <a:t>één opdracht </a:t>
            </a: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in de agrarische, groenvoorzienings-, transport- of </a:t>
            </a:r>
          </a:p>
          <a:p>
            <a:pPr marL="457200">
              <a:lnSpc>
                <a:spcPts val="2568"/>
              </a:lnSpc>
              <a:tabLst>
                <a:tab pos="742187" algn="l"/>
              </a:tabLst>
            </a:pPr>
            <a:r>
              <a:rPr lang="nl-NL" dirty="0">
                <a:solidFill>
                  <a:srgbClr val="000000"/>
                </a:solidFill>
                <a:latin typeface="Verdana"/>
              </a:rPr>
              <a:t>    </a:t>
            </a: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bouwsector (GWW, B&amp;U, installatietechniek).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Freeform 38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2" name="Freeform 38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3" name="Freeform 383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8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85" name="Rectangle 38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29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86" name="Rectangle 386"/>
          <p:cNvSpPr/>
          <p:nvPr/>
        </p:nvSpPr>
        <p:spPr>
          <a:xfrm>
            <a:off x="395325" y="1290953"/>
            <a:ext cx="6828792" cy="110902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73152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Wijzigingen in de aanbestedingsleidraad</a:t>
            </a:r>
          </a:p>
          <a:p>
            <a:pPr marL="0">
              <a:lnSpc>
                <a:spcPts val="3174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Aanbestedingsleidraad:</a:t>
            </a:r>
          </a:p>
          <a:p>
            <a:pPr marL="0">
              <a:lnSpc>
                <a:spcPts val="2567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Gunning op basis van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laagste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prijs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" name="Rectangle 386">
            <a:extLst>
              <a:ext uri="{FF2B5EF4-FFF2-40B4-BE49-F238E27FC236}">
                <a16:creationId xmlns:a16="http://schemas.microsoft.com/office/drawing/2014/main" id="{325585C8-BD93-60F6-9F39-E12DB9C1FEC5}"/>
              </a:ext>
            </a:extLst>
          </p:cNvPr>
          <p:cNvSpPr/>
          <p:nvPr/>
        </p:nvSpPr>
        <p:spPr>
          <a:xfrm>
            <a:off x="395325" y="3111573"/>
            <a:ext cx="7848302" cy="361932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73152"/>
            <a:r>
              <a:rPr lang="nl-NL" sz="2604" b="0" i="0" spc="0" baseline="0" noProof="0" dirty="0">
                <a:solidFill>
                  <a:srgbClr val="007BC7"/>
                </a:solidFill>
                <a:latin typeface="Verdana"/>
              </a:rPr>
              <a:t>Enkele algemene opmerkingen:</a:t>
            </a:r>
          </a:p>
          <a:p>
            <a:pPr marL="73152"/>
            <a:endParaRPr lang="nl-NL" sz="2604" b="0" i="0" spc="0" baseline="0" noProof="0" dirty="0">
              <a:solidFill>
                <a:srgbClr val="007BC7"/>
              </a:solidFill>
              <a:latin typeface="Verdana"/>
            </a:endParaRP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chemeClr val="tx1"/>
                </a:solidFill>
                <a:latin typeface="Verdana"/>
              </a:rPr>
              <a:t>Alle sneeuwploegen worden voorzien van richting aanwijzers </a:t>
            </a:r>
          </a:p>
          <a:p>
            <a:pPr>
              <a:lnSpc>
                <a:spcPts val="3174"/>
              </a:lnSpc>
            </a:pPr>
            <a:r>
              <a:rPr lang="nl-NL" noProof="0" dirty="0">
                <a:solidFill>
                  <a:schemeClr val="tx1"/>
                </a:solidFill>
                <a:latin typeface="Verdana"/>
              </a:rPr>
              <a:t>    voor 1-10-2026</a:t>
            </a: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chemeClr val="tx1"/>
                </a:solidFill>
                <a:latin typeface="Verdana"/>
              </a:rPr>
              <a:t>U dient zich te allen tijden te houden aan de wet en regelgeving.</a:t>
            </a:r>
          </a:p>
          <a:p>
            <a:pPr>
              <a:lnSpc>
                <a:spcPts val="3174"/>
              </a:lnSpc>
            </a:pPr>
            <a:r>
              <a:rPr lang="nl-NL" noProof="0" dirty="0">
                <a:solidFill>
                  <a:schemeClr val="tx1"/>
                </a:solidFill>
                <a:latin typeface="Verdana"/>
              </a:rPr>
              <a:t>	</a:t>
            </a:r>
          </a:p>
          <a:p>
            <a:pPr>
              <a:lnSpc>
                <a:spcPts val="3174"/>
              </a:lnSpc>
            </a:pPr>
            <a:r>
              <a:rPr lang="nl-NL" noProof="0" dirty="0">
                <a:solidFill>
                  <a:schemeClr val="tx1"/>
                </a:solidFill>
                <a:latin typeface="Verdana"/>
              </a:rPr>
              <a:t>	Paragraaf 6 lid 11 (UAV 2012 versie 2025)</a:t>
            </a: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endParaRPr lang="en-GB" sz="2604" dirty="0">
              <a:solidFill>
                <a:schemeClr val="tx1"/>
              </a:solidFill>
              <a:latin typeface="Verdana"/>
            </a:endParaRPr>
          </a:p>
          <a:p>
            <a:pPr marL="285750" indent="-285750">
              <a:lnSpc>
                <a:spcPts val="3174"/>
              </a:lnSpc>
              <a:buFont typeface="Arial" panose="020B0604020202020204" pitchFamily="34" charset="0"/>
              <a:buChar char="•"/>
            </a:pPr>
            <a:endParaRPr lang="en-GB" sz="1800" b="1" i="0" spc="0" baseline="0" dirty="0">
              <a:solidFill>
                <a:schemeClr val="tx1"/>
              </a:solidFill>
              <a:latin typeface="Verdana-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Freeform 121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2" name="Freeform 122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23" name="Freeform 123"/>
          <p:cNvSpPr/>
          <p:nvPr/>
        </p:nvSpPr>
        <p:spPr>
          <a:xfrm>
            <a:off x="0" y="0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24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25" name="Rectangle 12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26" name="Rectangle 126"/>
          <p:cNvSpPr/>
          <p:nvPr/>
        </p:nvSpPr>
        <p:spPr>
          <a:xfrm>
            <a:off x="187452" y="1316991"/>
            <a:ext cx="7305167" cy="200585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400" b="1" i="0" spc="0" baseline="0" dirty="0">
                <a:solidFill>
                  <a:srgbClr val="007BC7"/>
                </a:solidFill>
                <a:latin typeface="Verdana-Bold"/>
              </a:rPr>
              <a:t>Rede</a:t>
            </a:r>
            <a:r>
              <a:rPr lang="en-GB" sz="2400" b="1" i="0" spc="897" baseline="0" dirty="0">
                <a:solidFill>
                  <a:srgbClr val="007BC7"/>
                </a:solidFill>
                <a:latin typeface="Verdana-Bold"/>
              </a:rPr>
              <a:t>n</a:t>
            </a:r>
            <a:r>
              <a:rPr lang="en-GB" sz="2400" b="1" i="0" spc="0" baseline="0" dirty="0">
                <a:solidFill>
                  <a:srgbClr val="007BC7"/>
                </a:solidFill>
                <a:latin typeface="Verdana-Bold"/>
              </a:rPr>
              <a:t>inlichtingenbijeenkomst</a:t>
            </a:r>
          </a:p>
          <a:p>
            <a:pPr marL="0">
              <a:lnSpc>
                <a:spcPts val="3589"/>
              </a:lnSpc>
            </a:pPr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Bedoeld voor:</a:t>
            </a:r>
          </a:p>
          <a:p>
            <a:pPr marL="0">
              <a:lnSpc>
                <a:spcPts val="233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Toelichting uitvoering gladheidbestrijding;</a:t>
            </a:r>
          </a:p>
          <a:p>
            <a:pPr marL="0">
              <a:lnSpc>
                <a:spcPts val="2316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Toelichting wijzigingen t.o.v. voorgaande aanbesteding en contract;</a:t>
            </a:r>
          </a:p>
          <a:p>
            <a:pPr marL="0">
              <a:lnSpc>
                <a:spcPts val="2316"/>
              </a:lnSpc>
              <a:tabLst>
                <a:tab pos="342899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Informeren over aanbestedingsprocedure;</a:t>
            </a:r>
          </a:p>
          <a:p>
            <a:pPr marL="0">
              <a:lnSpc>
                <a:spcPts val="2330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Verkleinen kans op fouten.</a:t>
            </a:r>
          </a:p>
        </p:txBody>
      </p:sp>
      <p:sp>
        <p:nvSpPr>
          <p:cNvPr id="128" name="Rectangle 128"/>
          <p:cNvSpPr/>
          <p:nvPr/>
        </p:nvSpPr>
        <p:spPr>
          <a:xfrm>
            <a:off x="187452" y="3664842"/>
            <a:ext cx="8699891" cy="186135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Niet bedoeld voor:</a:t>
            </a:r>
          </a:p>
          <a:p>
            <a:pPr marL="0">
              <a:lnSpc>
                <a:spcPts val="233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Inhoudelijke en/of technische vragen. Deze moeten worden ingediend via de </a:t>
            </a:r>
          </a:p>
          <a:p>
            <a:pPr marL="342899">
              <a:lnSpc>
                <a:spcPts val="1915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vragen en antwoorden module in TenderNed;</a:t>
            </a:r>
          </a:p>
          <a:p>
            <a:pPr marL="0">
              <a:lnSpc>
                <a:spcPts val="2322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Mogelijke vragen om toelichting op en verduidelijking van de presentatie worden </a:t>
            </a:r>
          </a:p>
          <a:p>
            <a:pPr marL="342899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beantwoord, maar niet genotuleerd; </a:t>
            </a:r>
          </a:p>
          <a:p>
            <a:pPr marL="0">
              <a:lnSpc>
                <a:spcPts val="2320"/>
              </a:lnSpc>
              <a:tabLst>
                <a:tab pos="342899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Alleen aan gepubliceerde antwoorden en de Nota van Inlichtingen op TenderNed </a:t>
            </a:r>
          </a:p>
          <a:p>
            <a:pPr marL="342899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kunnen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rechten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worden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 ontleend.</a:t>
            </a:r>
          </a:p>
        </p:txBody>
      </p:sp>
      <p:sp>
        <p:nvSpPr>
          <p:cNvPr id="129" name="Rectangle 129"/>
          <p:cNvSpPr/>
          <p:nvPr/>
        </p:nvSpPr>
        <p:spPr>
          <a:xfrm>
            <a:off x="187452" y="5870654"/>
            <a:ext cx="5624076" cy="24566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presentatie zal op TenderNe</a:t>
            </a:r>
            <a:r>
              <a:rPr lang="en-GB" sz="1596" b="0" i="0" spc="604" baseline="0" dirty="0">
                <a:solidFill>
                  <a:srgbClr val="000000"/>
                </a:solidFill>
                <a:latin typeface="Verdana"/>
              </a:rPr>
              <a:t>d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worden gepubliceerd.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Freeform 38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8" name="Freeform 38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89" name="Freeform 38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9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391" name="Rectangle 39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30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392" name="Rectangle 392"/>
          <p:cNvSpPr/>
          <p:nvPr/>
        </p:nvSpPr>
        <p:spPr>
          <a:xfrm>
            <a:off x="66751" y="1121281"/>
            <a:ext cx="8818045" cy="51318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73049"/>
            <a:r>
              <a:rPr lang="en-GB" sz="2604" b="0" i="0" spc="0" baseline="0" dirty="0">
                <a:solidFill>
                  <a:srgbClr val="007BC7"/>
                </a:solidFill>
                <a:latin typeface="Verdana"/>
              </a:rPr>
              <a:t>Uitvoeringsplan</a:t>
            </a:r>
            <a:r>
              <a:rPr lang="en-GB" sz="803" b="0" i="0" spc="0" baseline="0" dirty="0">
                <a:solidFill>
                  <a:srgbClr val="007BC7"/>
                </a:solidFill>
                <a:latin typeface="Verdana"/>
              </a:rPr>
              <a:t>(nader omschreven in het bestek)</a:t>
            </a:r>
          </a:p>
          <a:p>
            <a:pPr marL="0">
              <a:lnSpc>
                <a:spcPts val="3326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minimaal de inhoud zoals aangegeven in het format.</a:t>
            </a:r>
          </a:p>
          <a:p>
            <a:pPr marL="0">
              <a:lnSpc>
                <a:spcPts val="2328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gedetailleerde uitwerking van alle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strooi</a:t>
            </a:r>
            <a:r>
              <a:rPr lang="en-GB" sz="1596" b="0" i="0" spc="583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en ploegroutes in een nader overeen te komen digitale vorm. </a:t>
            </a:r>
          </a:p>
          <a:p>
            <a:pPr marL="0">
              <a:lnSpc>
                <a:spcPts val="2320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De aannemer dient Bijlage 1 volledig in te vullen.</a:t>
            </a:r>
          </a:p>
          <a:p>
            <a:pPr marL="0">
              <a:lnSpc>
                <a:spcPts val="2316"/>
              </a:lnSpc>
            </a:pPr>
            <a:r>
              <a:rPr lang="en-GB" sz="1598" b="0" i="0" spc="1144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Indien aannemer bij de uitvoering van de werkzaamheden gebruik maakt van </a:t>
            </a:r>
          </a:p>
          <a:p>
            <a:pPr marL="216407">
              <a:lnSpc>
                <a:spcPts val="1916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onderaannemers, dient aannemer bij het uitvoeringsplan (een)</a:t>
            </a:r>
          </a:p>
          <a:p>
            <a:pPr marL="0">
              <a:lnSpc>
                <a:spcPts val="233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terbeschikkingsstellingsovereenkomst(en) en/of gesloten contract(en) te voegen </a:t>
            </a:r>
          </a:p>
          <a:p>
            <a:pPr marL="216407">
              <a:lnSpc>
                <a:spcPts val="1915"/>
              </a:lnSpc>
            </a:pPr>
            <a:r>
              <a:rPr lang="en-GB" sz="1596" b="0" i="0" u="sng" spc="0" baseline="0" dirty="0">
                <a:solidFill>
                  <a:srgbClr val="000000"/>
                </a:solidFill>
                <a:latin typeface="Verdana"/>
              </a:rPr>
              <a:t>van elke 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in te zetten onderaannemer(s)/tractie waarin zij verklaren de opdracht uit </a:t>
            </a:r>
          </a:p>
          <a:p>
            <a:pPr marL="216407">
              <a:lnSpc>
                <a:spcPts val="1920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te zullen voeren.</a:t>
            </a:r>
          </a:p>
          <a:p>
            <a:pPr marL="0">
              <a:lnSpc>
                <a:spcPts val="2321"/>
              </a:lnSpc>
            </a:pPr>
            <a:r>
              <a:rPr lang="en-GB" sz="1598" b="0" i="0" spc="1144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In het uitvoeringsplan dient de aannemer aan te geven hoe hij omgaat met </a:t>
            </a:r>
          </a:p>
          <a:p>
            <a:pPr marL="216407">
              <a:lnSpc>
                <a:spcPts val="1917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storingsmeldingen en het strooimanagementsysteem. </a:t>
            </a:r>
          </a:p>
          <a:p>
            <a:pPr marL="0">
              <a:lnSpc>
                <a:spcPts val="2320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Een gedetailleerde planning inclusief gemaakte afspraken voor de vlootschouw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maakt tevens onderdeel uit van het uitvoeringsplan.</a:t>
            </a:r>
          </a:p>
          <a:p>
            <a:pPr marL="0">
              <a:lnSpc>
                <a:spcPts val="233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omschrijving met de borging van de </a:t>
            </a:r>
          </a:p>
          <a:p>
            <a:pPr marL="216407">
              <a:lnSpc>
                <a:spcPts val="1915"/>
              </a:lnSpc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bereikbaarheid.</a:t>
            </a:r>
          </a:p>
          <a:p>
            <a:pPr marL="0">
              <a:lnSpc>
                <a:spcPts val="2322"/>
              </a:lnSpc>
            </a:pPr>
            <a:r>
              <a:rPr lang="en-GB" sz="1596" b="0" i="0" spc="1145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uitvoeringsplan bevat in het bijzonder een omschrijving aangaande veiligheid </a:t>
            </a:r>
          </a:p>
          <a:p>
            <a:pPr marL="216407">
              <a:lnSpc>
                <a:spcPts val="1915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issues op de steunpunten en strooiacties.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Freeform 39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94" name="Freeform 39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395" name="Freeform 39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39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397" name="Picture 39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7675" y="1341502"/>
            <a:ext cx="2722626" cy="4163948"/>
          </a:xfrm>
          <a:prstGeom prst="rect">
            <a:avLst/>
          </a:prstGeom>
          <a:noFill/>
        </p:spPr>
      </p:pic>
      <p:sp>
        <p:nvSpPr>
          <p:cNvPr id="398" name="Rectangle 398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31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Freeform 130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1" name="Freeform 131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2" name="Freeform 132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33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34" name="Rectangle 134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4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35" name="Rectangle 135"/>
          <p:cNvSpPr/>
          <p:nvPr/>
        </p:nvSpPr>
        <p:spPr>
          <a:xfrm>
            <a:off x="468477" y="1194814"/>
            <a:ext cx="7233262" cy="422955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nl-NL" sz="1403" b="0" i="0" spc="0" baseline="0" noProof="0" dirty="0">
                <a:solidFill>
                  <a:srgbClr val="007BC7"/>
                </a:solidFill>
                <a:latin typeface="Verdana"/>
              </a:rPr>
              <a:t>Inlichtingenbijeenkomst </a:t>
            </a:r>
            <a:r>
              <a:rPr lang="nl-NL" sz="1403" noProof="0" dirty="0">
                <a:solidFill>
                  <a:srgbClr val="007BC7"/>
                </a:solidFill>
                <a:latin typeface="Verdana"/>
              </a:rPr>
              <a:t>11</a:t>
            </a:r>
            <a:r>
              <a:rPr lang="nl-NL" sz="1403" b="0" i="0" spc="0" baseline="0" noProof="0" dirty="0">
                <a:solidFill>
                  <a:srgbClr val="007BC7"/>
                </a:solidFill>
                <a:latin typeface="Verdana"/>
              </a:rPr>
              <a:t>-11-2025</a:t>
            </a:r>
          </a:p>
          <a:p>
            <a:pPr marL="0">
              <a:lnSpc>
                <a:spcPts val="1679"/>
              </a:lnSpc>
            </a:pPr>
            <a:r>
              <a:rPr lang="nl-NL" sz="1403" b="0" i="0" spc="0" baseline="0" noProof="0" dirty="0">
                <a:solidFill>
                  <a:srgbClr val="007BC7"/>
                </a:solidFill>
                <a:latin typeface="Verdana"/>
              </a:rPr>
              <a:t>Uitvoering gladheidbestrijding Coördinatiegebied </a:t>
            </a:r>
            <a:r>
              <a:rPr lang="nl-NL" sz="1403" noProof="0" dirty="0">
                <a:solidFill>
                  <a:srgbClr val="007BC7"/>
                </a:solidFill>
                <a:latin typeface="Verdana"/>
              </a:rPr>
              <a:t>Zeeland</a:t>
            </a:r>
            <a:endParaRPr lang="nl-NL" sz="1403" b="0" i="0" spc="0" baseline="0" noProof="0" dirty="0">
              <a:solidFill>
                <a:srgbClr val="007BC7"/>
              </a:solidFill>
              <a:latin typeface="Verdana"/>
            </a:endParaRPr>
          </a:p>
          <a:p>
            <a:pPr marL="0">
              <a:lnSpc>
                <a:spcPts val="5037"/>
              </a:lnSpc>
            </a:pPr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Agenda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457200">
              <a:lnSpc>
                <a:spcPts val="512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1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Doelstellingen</a:t>
            </a:r>
          </a:p>
          <a:p>
            <a:pPr marL="457200">
              <a:lnSpc>
                <a:spcPts val="5114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2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Toelichting project</a:t>
            </a:r>
          </a:p>
          <a:p>
            <a:pPr marL="457200">
              <a:lnSpc>
                <a:spcPts val="5123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3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Toelichting elektronisch aanbesteden</a:t>
            </a:r>
          </a:p>
          <a:p>
            <a:pPr marL="457200">
              <a:lnSpc>
                <a:spcPts val="5126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4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Planning</a:t>
            </a:r>
          </a:p>
          <a:p>
            <a:pPr marL="457200">
              <a:lnSpc>
                <a:spcPts val="5111"/>
              </a:lnSpc>
            </a:pP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5</a:t>
            </a:r>
            <a:r>
              <a:rPr lang="en-GB" sz="1800" b="0" i="0" spc="904" baseline="0" dirty="0">
                <a:solidFill>
                  <a:srgbClr val="000000"/>
                </a:solidFill>
                <a:latin typeface="Verdana"/>
              </a:rPr>
              <a:t>.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Aanpassingen t.o.v. voorgaande aanbesteding/contract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Freeform 136"/>
          <p:cNvSpPr/>
          <p:nvPr/>
        </p:nvSpPr>
        <p:spPr>
          <a:xfrm>
            <a:off x="51367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7" name="Freeform 137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38" name="Freeform 138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39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40" name="Rectangle 140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5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41" name="Rectangle 141"/>
          <p:cNvSpPr/>
          <p:nvPr/>
        </p:nvSpPr>
        <p:spPr>
          <a:xfrm>
            <a:off x="468477" y="1509012"/>
            <a:ext cx="8325997" cy="14478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2004" b="1" i="0" spc="0" baseline="0" dirty="0">
                <a:solidFill>
                  <a:srgbClr val="000000"/>
                </a:solidFill>
                <a:latin typeface="Verdana-Bold"/>
              </a:rPr>
              <a:t>Doelstelling van de </a:t>
            </a:r>
            <a:r>
              <a:rPr lang="en-GB" sz="2004" b="1" i="0" spc="0" baseline="0" dirty="0" err="1">
                <a:solidFill>
                  <a:srgbClr val="000000"/>
                </a:solidFill>
                <a:latin typeface="Verdana-Bold"/>
              </a:rPr>
              <a:t>opdracht</a:t>
            </a:r>
            <a:r>
              <a:rPr lang="en-GB" sz="2004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0"/>
            <a:endParaRPr lang="en-GB" sz="2004" b="0" i="0" spc="0" baseline="0" dirty="0">
              <a:solidFill>
                <a:srgbClr val="000000"/>
              </a:solidFill>
              <a:latin typeface="Verdana"/>
            </a:endParaRP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Het coördineren en uitvoeren van de gladheidbestrijding binnen het   </a:t>
            </a: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coördinatiegebied </a:t>
            </a:r>
            <a:r>
              <a:rPr lang="nl-NL" sz="1800" dirty="0"/>
              <a:t>Zeeland </a:t>
            </a: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gedurende de strooiseizoenen in de periode </a:t>
            </a:r>
          </a:p>
          <a:p>
            <a:pPr marL="0"/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van 1 oktober 2026 tot 1 mei 2030. </a:t>
            </a:r>
            <a:endParaRPr lang="en-GB" sz="1800" b="0" i="0" spc="0" baseline="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42" name="Rectangle 142"/>
          <p:cNvSpPr/>
          <p:nvPr/>
        </p:nvSpPr>
        <p:spPr>
          <a:xfrm>
            <a:off x="468477" y="1266442"/>
            <a:ext cx="1682870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1. Doelstellingen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Freeform 14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44" name="Freeform 14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45" name="Freeform 14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4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47" name="Rectangle 147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6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48" name="Rectangle 148"/>
          <p:cNvSpPr/>
          <p:nvPr/>
        </p:nvSpPr>
        <p:spPr>
          <a:xfrm>
            <a:off x="468477" y="1698247"/>
            <a:ext cx="5164554" cy="14253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Waarom is gladheidbestrijding zo belangrijk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  <a:p>
            <a:pPr marL="285750" indent="-285750">
              <a:lnSpc>
                <a:spcPts val="2328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Veiligheid</a:t>
            </a:r>
            <a:endParaRPr lang="en-GB" sz="1596" b="0" i="0" spc="0" baseline="0" dirty="0">
              <a:solidFill>
                <a:srgbClr val="000000"/>
              </a:solidFill>
              <a:latin typeface="Verdana"/>
            </a:endParaRPr>
          </a:p>
          <a:p>
            <a:pPr marL="285750" indent="-285750">
              <a:lnSpc>
                <a:spcPts val="2316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Doorstroming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 </a:t>
            </a:r>
          </a:p>
          <a:p>
            <a:pPr marL="285750" indent="-285750">
              <a:lnSpc>
                <a:spcPts val="2315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Imago</a:t>
            </a:r>
          </a:p>
          <a:p>
            <a:pPr marL="285750" indent="-285750">
              <a:lnSpc>
                <a:spcPts val="2328"/>
              </a:lnSpc>
              <a:buFont typeface="Arial" panose="020B0604020202020204" pitchFamily="34" charset="0"/>
              <a:buChar char="•"/>
              <a:tabLst>
                <a:tab pos="342900" algn="l"/>
              </a:tabLst>
            </a:pPr>
            <a:r>
              <a:rPr lang="en-GB" sz="1598" b="0" i="0" spc="0" baseline="0" dirty="0" err="1">
                <a:solidFill>
                  <a:srgbClr val="000000"/>
                </a:solidFill>
                <a:latin typeface="Verdana"/>
              </a:rPr>
              <a:t>Maatschappelijk</a:t>
            </a: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 belang</a:t>
            </a:r>
          </a:p>
        </p:txBody>
      </p:sp>
      <p:sp>
        <p:nvSpPr>
          <p:cNvPr id="149" name="Rectangle 149"/>
          <p:cNvSpPr/>
          <p:nvPr/>
        </p:nvSpPr>
        <p:spPr>
          <a:xfrm>
            <a:off x="468477" y="3466341"/>
            <a:ext cx="5474048" cy="289869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596" b="1" i="0" spc="0" baseline="0" dirty="0">
                <a:solidFill>
                  <a:srgbClr val="000000"/>
                </a:solidFill>
                <a:latin typeface="Verdana-Bold"/>
              </a:rPr>
              <a:t>Soorten gladheid</a:t>
            </a:r>
          </a:p>
          <a:p>
            <a:pPr marL="0">
              <a:lnSpc>
                <a:spcPts val="2332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Bevriezing van natte weggedeelten (preventief)</a:t>
            </a:r>
          </a:p>
          <a:p>
            <a:pPr marL="0">
              <a:lnSpc>
                <a:spcPts val="2316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Condensatiegladheid (preventief)</a:t>
            </a:r>
          </a:p>
          <a:p>
            <a:pPr marL="0">
              <a:lnSpc>
                <a:spcPts val="2319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Neerslag (curatief)</a:t>
            </a:r>
          </a:p>
          <a:p>
            <a:pPr marL="457200">
              <a:lnSpc>
                <a:spcPts val="2323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Sneeuw</a:t>
            </a:r>
          </a:p>
          <a:p>
            <a:pPr marL="457200">
              <a:lnSpc>
                <a:spcPts val="2316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IJzel</a:t>
            </a:r>
          </a:p>
          <a:p>
            <a:pPr marL="457200">
              <a:lnSpc>
                <a:spcPts val="2315"/>
              </a:lnSpc>
            </a:pPr>
            <a:r>
              <a:rPr lang="en-GB" sz="1596" b="0" i="0" spc="1228" baseline="0" dirty="0">
                <a:solidFill>
                  <a:srgbClr val="000000"/>
                </a:solidFill>
                <a:latin typeface="Verdana"/>
              </a:rPr>
              <a:t>–</a:t>
            </a:r>
            <a:r>
              <a:rPr lang="en-GB" sz="1596" b="0" i="1" spc="0" baseline="0" dirty="0">
                <a:solidFill>
                  <a:srgbClr val="000000"/>
                </a:solidFill>
                <a:latin typeface="Verdana-Italic"/>
              </a:rPr>
              <a:t>(Hagel)</a:t>
            </a:r>
          </a:p>
          <a:p>
            <a:pPr marL="0">
              <a:lnSpc>
                <a:spcPts val="2328"/>
              </a:lnSpc>
            </a:pPr>
            <a:r>
              <a:rPr lang="en-GB" sz="1598" b="1" i="0" spc="0" baseline="0" dirty="0">
                <a:solidFill>
                  <a:srgbClr val="000000"/>
                </a:solidFill>
                <a:latin typeface="Verdana-Bold"/>
              </a:rPr>
              <a:t>Soorten wegdek</a:t>
            </a:r>
          </a:p>
          <a:p>
            <a:pPr marL="0">
              <a:lnSpc>
                <a:spcPts val="2322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ZOAB (zeer open asfaltbeton) 90% van het areaal</a:t>
            </a:r>
          </a:p>
          <a:p>
            <a:pPr marL="0">
              <a:lnSpc>
                <a:spcPts val="2316"/>
              </a:lnSpc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ArialMT"/>
              </a:rPr>
              <a:t>•	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DAB (dicht asfaltbeton)</a:t>
            </a:r>
          </a:p>
        </p:txBody>
      </p:sp>
      <p:sp>
        <p:nvSpPr>
          <p:cNvPr id="152" name="Rectangle 152"/>
          <p:cNvSpPr/>
          <p:nvPr/>
        </p:nvSpPr>
        <p:spPr>
          <a:xfrm>
            <a:off x="468477" y="1266442"/>
            <a:ext cx="1682870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1. Doelstellingen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Freeform 15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4" name="Freeform 154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5" name="Freeform 155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56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pic>
        <p:nvPicPr>
          <p:cNvPr id="157" name="Picture 15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" y="1524000"/>
            <a:ext cx="2365375" cy="2654300"/>
          </a:xfrm>
          <a:prstGeom prst="rect">
            <a:avLst/>
          </a:prstGeom>
          <a:noFill/>
        </p:spPr>
      </p:pic>
      <p:sp>
        <p:nvSpPr>
          <p:cNvPr id="158" name="Freeform 158"/>
          <p:cNvSpPr/>
          <p:nvPr/>
        </p:nvSpPr>
        <p:spPr>
          <a:xfrm>
            <a:off x="444500" y="1536700"/>
            <a:ext cx="2327275" cy="2613025"/>
          </a:xfrm>
          <a:custGeom>
            <a:avLst/>
            <a:gdLst/>
            <a:ahLst/>
            <a:cxnLst/>
            <a:rect l="0" t="0" r="0" b="0"/>
            <a:pathLst>
              <a:path w="2327275" h="2613025">
                <a:moveTo>
                  <a:pt x="0" y="2613025"/>
                </a:moveTo>
                <a:lnTo>
                  <a:pt x="2327275" y="2613025"/>
                </a:lnTo>
                <a:lnTo>
                  <a:pt x="2327275" y="0"/>
                </a:lnTo>
                <a:lnTo>
                  <a:pt x="0" y="0"/>
                </a:lnTo>
                <a:lnTo>
                  <a:pt x="0" y="261302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59" name="Freeform 159"/>
          <p:cNvSpPr/>
          <p:nvPr/>
        </p:nvSpPr>
        <p:spPr>
          <a:xfrm>
            <a:off x="444500" y="1536700"/>
            <a:ext cx="2327275" cy="2613025"/>
          </a:xfrm>
          <a:custGeom>
            <a:avLst/>
            <a:gdLst/>
            <a:ahLst/>
            <a:cxnLst/>
            <a:rect l="0" t="0" r="0" b="0"/>
            <a:pathLst>
              <a:path w="2327275" h="2613025">
                <a:moveTo>
                  <a:pt x="0" y="2613025"/>
                </a:moveTo>
                <a:lnTo>
                  <a:pt x="2327275" y="2613025"/>
                </a:lnTo>
                <a:lnTo>
                  <a:pt x="2327275" y="0"/>
                </a:lnTo>
                <a:lnTo>
                  <a:pt x="0" y="0"/>
                </a:lnTo>
                <a:lnTo>
                  <a:pt x="0" y="2613025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0" name="Picture 16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2103438"/>
            <a:ext cx="2759075" cy="360362"/>
          </a:xfrm>
          <a:prstGeom prst="rect">
            <a:avLst/>
          </a:prstGeom>
          <a:noFill/>
        </p:spPr>
      </p:pic>
      <p:sp>
        <p:nvSpPr>
          <p:cNvPr id="161" name="Freeform 161"/>
          <p:cNvSpPr/>
          <p:nvPr/>
        </p:nvSpPr>
        <p:spPr>
          <a:xfrm>
            <a:off x="685800" y="2116138"/>
            <a:ext cx="2720975" cy="322262"/>
          </a:xfrm>
          <a:custGeom>
            <a:avLst/>
            <a:gdLst/>
            <a:ahLst/>
            <a:cxnLst/>
            <a:rect l="0" t="0" r="0" b="0"/>
            <a:pathLst>
              <a:path w="2720975" h="322262">
                <a:moveTo>
                  <a:pt x="0" y="322262"/>
                </a:moveTo>
                <a:lnTo>
                  <a:pt x="2720975" y="322262"/>
                </a:lnTo>
                <a:lnTo>
                  <a:pt x="27209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2" name="Freeform 162"/>
          <p:cNvSpPr/>
          <p:nvPr/>
        </p:nvSpPr>
        <p:spPr>
          <a:xfrm>
            <a:off x="685800" y="2116138"/>
            <a:ext cx="2720975" cy="322262"/>
          </a:xfrm>
          <a:custGeom>
            <a:avLst/>
            <a:gdLst/>
            <a:ahLst/>
            <a:cxnLst/>
            <a:rect l="0" t="0" r="0" b="0"/>
            <a:pathLst>
              <a:path w="2720975" h="322262">
                <a:moveTo>
                  <a:pt x="0" y="322262"/>
                </a:moveTo>
                <a:lnTo>
                  <a:pt x="2720975" y="322262"/>
                </a:lnTo>
                <a:lnTo>
                  <a:pt x="2720975" y="0"/>
                </a:lnTo>
                <a:lnTo>
                  <a:pt x="0" y="0"/>
                </a:lnTo>
                <a:lnTo>
                  <a:pt x="0" y="322262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3" name="Picture 16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2722627"/>
            <a:ext cx="2759075" cy="363473"/>
          </a:xfrm>
          <a:prstGeom prst="rect">
            <a:avLst/>
          </a:prstGeom>
          <a:noFill/>
        </p:spPr>
      </p:pic>
      <p:sp>
        <p:nvSpPr>
          <p:cNvPr id="164" name="Freeform 164"/>
          <p:cNvSpPr/>
          <p:nvPr/>
        </p:nvSpPr>
        <p:spPr>
          <a:xfrm>
            <a:off x="685800" y="2735327"/>
            <a:ext cx="2720975" cy="323850"/>
          </a:xfrm>
          <a:custGeom>
            <a:avLst/>
            <a:gdLst/>
            <a:ahLst/>
            <a:cxnLst/>
            <a:rect l="0" t="0" r="0" b="0"/>
            <a:pathLst>
              <a:path w="2720975" h="323850">
                <a:moveTo>
                  <a:pt x="0" y="323850"/>
                </a:moveTo>
                <a:lnTo>
                  <a:pt x="2720975" y="323850"/>
                </a:lnTo>
                <a:lnTo>
                  <a:pt x="2720975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5" name="Freeform 165"/>
          <p:cNvSpPr/>
          <p:nvPr/>
        </p:nvSpPr>
        <p:spPr>
          <a:xfrm>
            <a:off x="685800" y="2735327"/>
            <a:ext cx="2720975" cy="323850"/>
          </a:xfrm>
          <a:custGeom>
            <a:avLst/>
            <a:gdLst/>
            <a:ahLst/>
            <a:cxnLst/>
            <a:rect l="0" t="0" r="0" b="0"/>
            <a:pathLst>
              <a:path w="2720975" h="323850">
                <a:moveTo>
                  <a:pt x="0" y="323850"/>
                </a:moveTo>
                <a:lnTo>
                  <a:pt x="2720975" y="323850"/>
                </a:lnTo>
                <a:lnTo>
                  <a:pt x="2720975" y="0"/>
                </a:lnTo>
                <a:lnTo>
                  <a:pt x="0" y="0"/>
                </a:lnTo>
                <a:lnTo>
                  <a:pt x="0" y="323850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6" name="Picture 16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" y="4237038"/>
            <a:ext cx="6743700" cy="1236662"/>
          </a:xfrm>
          <a:prstGeom prst="rect">
            <a:avLst/>
          </a:prstGeom>
          <a:noFill/>
        </p:spPr>
      </p:pic>
      <p:sp>
        <p:nvSpPr>
          <p:cNvPr id="167" name="Freeform 167"/>
          <p:cNvSpPr/>
          <p:nvPr/>
        </p:nvSpPr>
        <p:spPr>
          <a:xfrm>
            <a:off x="444500" y="4249738"/>
            <a:ext cx="6702425" cy="1195387"/>
          </a:xfrm>
          <a:custGeom>
            <a:avLst/>
            <a:gdLst/>
            <a:ahLst/>
            <a:cxnLst/>
            <a:rect l="0" t="0" r="0" b="0"/>
            <a:pathLst>
              <a:path w="6702425" h="1195387">
                <a:moveTo>
                  <a:pt x="0" y="1195387"/>
                </a:moveTo>
                <a:lnTo>
                  <a:pt x="6702425" y="1195387"/>
                </a:lnTo>
                <a:lnTo>
                  <a:pt x="6702425" y="0"/>
                </a:lnTo>
                <a:lnTo>
                  <a:pt x="0" y="0"/>
                </a:lnTo>
                <a:lnTo>
                  <a:pt x="0" y="119538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68" name="Freeform 168"/>
          <p:cNvSpPr/>
          <p:nvPr/>
        </p:nvSpPr>
        <p:spPr>
          <a:xfrm>
            <a:off x="444500" y="4249738"/>
            <a:ext cx="6702425" cy="1195387"/>
          </a:xfrm>
          <a:custGeom>
            <a:avLst/>
            <a:gdLst/>
            <a:ahLst/>
            <a:cxnLst/>
            <a:rect l="0" t="0" r="0" b="0"/>
            <a:pathLst>
              <a:path w="6702425" h="1195387">
                <a:moveTo>
                  <a:pt x="0" y="1195387"/>
                </a:moveTo>
                <a:lnTo>
                  <a:pt x="6702425" y="1195387"/>
                </a:lnTo>
                <a:lnTo>
                  <a:pt x="6702425" y="0"/>
                </a:lnTo>
                <a:lnTo>
                  <a:pt x="0" y="0"/>
                </a:lnTo>
                <a:lnTo>
                  <a:pt x="0" y="1195387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69" name="Picture 169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3551238"/>
            <a:ext cx="2749550" cy="347662"/>
          </a:xfrm>
          <a:prstGeom prst="rect">
            <a:avLst/>
          </a:prstGeom>
          <a:noFill/>
        </p:spPr>
      </p:pic>
      <p:sp>
        <p:nvSpPr>
          <p:cNvPr id="170" name="Freeform 170"/>
          <p:cNvSpPr/>
          <p:nvPr/>
        </p:nvSpPr>
        <p:spPr>
          <a:xfrm>
            <a:off x="685800" y="3563938"/>
            <a:ext cx="2711450" cy="315912"/>
          </a:xfrm>
          <a:custGeom>
            <a:avLst/>
            <a:gdLst/>
            <a:ahLst/>
            <a:cxnLst/>
            <a:rect l="0" t="0" r="0" b="0"/>
            <a:pathLst>
              <a:path w="2711450" h="315912">
                <a:moveTo>
                  <a:pt x="0" y="315912"/>
                </a:moveTo>
                <a:lnTo>
                  <a:pt x="2711450" y="315912"/>
                </a:lnTo>
                <a:lnTo>
                  <a:pt x="2711450" y="0"/>
                </a:lnTo>
                <a:lnTo>
                  <a:pt x="0" y="0"/>
                </a:lnTo>
                <a:lnTo>
                  <a:pt x="0" y="315912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1" name="Freeform 171"/>
          <p:cNvSpPr/>
          <p:nvPr/>
        </p:nvSpPr>
        <p:spPr>
          <a:xfrm>
            <a:off x="685800" y="3563938"/>
            <a:ext cx="2711450" cy="315912"/>
          </a:xfrm>
          <a:custGeom>
            <a:avLst/>
            <a:gdLst/>
            <a:ahLst/>
            <a:cxnLst/>
            <a:rect l="0" t="0" r="0" b="0"/>
            <a:pathLst>
              <a:path w="2711450" h="315912">
                <a:moveTo>
                  <a:pt x="0" y="315912"/>
                </a:moveTo>
                <a:lnTo>
                  <a:pt x="2711450" y="315912"/>
                </a:lnTo>
                <a:lnTo>
                  <a:pt x="2711450" y="0"/>
                </a:lnTo>
                <a:lnTo>
                  <a:pt x="0" y="0"/>
                </a:lnTo>
                <a:lnTo>
                  <a:pt x="0" y="315912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72" name="Picture 172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400" y="5524500"/>
            <a:ext cx="6756400" cy="787400"/>
          </a:xfrm>
          <a:prstGeom prst="rect">
            <a:avLst/>
          </a:prstGeom>
          <a:noFill/>
        </p:spPr>
      </p:pic>
      <p:sp>
        <p:nvSpPr>
          <p:cNvPr id="173" name="Freeform 173"/>
          <p:cNvSpPr/>
          <p:nvPr/>
        </p:nvSpPr>
        <p:spPr>
          <a:xfrm>
            <a:off x="465038" y="5524500"/>
            <a:ext cx="6713474" cy="749300"/>
          </a:xfrm>
          <a:custGeom>
            <a:avLst/>
            <a:gdLst/>
            <a:ahLst/>
            <a:cxnLst/>
            <a:rect l="0" t="0" r="0" b="0"/>
            <a:pathLst>
              <a:path w="6713474" h="749300">
                <a:moveTo>
                  <a:pt x="0" y="749300"/>
                </a:moveTo>
                <a:lnTo>
                  <a:pt x="6713474" y="749300"/>
                </a:lnTo>
                <a:lnTo>
                  <a:pt x="6713474" y="0"/>
                </a:lnTo>
                <a:lnTo>
                  <a:pt x="0" y="0"/>
                </a:lnTo>
                <a:lnTo>
                  <a:pt x="0" y="749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4" name="Freeform 174"/>
          <p:cNvSpPr/>
          <p:nvPr/>
        </p:nvSpPr>
        <p:spPr>
          <a:xfrm>
            <a:off x="433387" y="5538788"/>
            <a:ext cx="6713474" cy="749300"/>
          </a:xfrm>
          <a:custGeom>
            <a:avLst/>
            <a:gdLst/>
            <a:ahLst/>
            <a:cxnLst/>
            <a:rect l="0" t="0" r="0" b="0"/>
            <a:pathLst>
              <a:path w="6713474" h="749300">
                <a:moveTo>
                  <a:pt x="0" y="749300"/>
                </a:moveTo>
                <a:lnTo>
                  <a:pt x="6713474" y="749300"/>
                </a:lnTo>
                <a:lnTo>
                  <a:pt x="6713474" y="0"/>
                </a:lnTo>
                <a:lnTo>
                  <a:pt x="0" y="0"/>
                </a:lnTo>
                <a:lnTo>
                  <a:pt x="0" y="749300"/>
                </a:lnTo>
                <a:close/>
              </a:path>
            </a:pathLst>
          </a:custGeom>
          <a:noFill/>
          <a:ln w="9525" cap="flat" cmpd="sng">
            <a:solidFill>
              <a:srgbClr val="2494C5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75" name="Rectangle 175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7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76" name="Rectangle 176"/>
          <p:cNvSpPr/>
          <p:nvPr/>
        </p:nvSpPr>
        <p:spPr>
          <a:xfrm>
            <a:off x="444703" y="1153666"/>
            <a:ext cx="2127749" cy="8412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  <a:p>
            <a:pPr marL="412089">
              <a:lnSpc>
                <a:spcPts val="3302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VWM (Verkeer en </a:t>
            </a:r>
          </a:p>
          <a:p>
            <a:pPr marL="300837">
              <a:lnSpc>
                <a:spcPts val="1619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Watermanagement)</a:t>
            </a:r>
          </a:p>
        </p:txBody>
      </p:sp>
      <p:sp>
        <p:nvSpPr>
          <p:cNvPr id="178" name="Rectangle 178"/>
          <p:cNvSpPr/>
          <p:nvPr/>
        </p:nvSpPr>
        <p:spPr>
          <a:xfrm>
            <a:off x="777240" y="2159611"/>
            <a:ext cx="2076757" cy="2090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8" b="0" i="0" spc="0" baseline="0" dirty="0">
                <a:solidFill>
                  <a:srgbClr val="000000"/>
                </a:solidFill>
                <a:latin typeface="Verdana"/>
              </a:rPr>
              <a:t>Landelijk Adviseurs GLB</a:t>
            </a:r>
          </a:p>
        </p:txBody>
      </p:sp>
      <p:sp>
        <p:nvSpPr>
          <p:cNvPr id="179" name="Rectangle 179"/>
          <p:cNvSpPr/>
          <p:nvPr/>
        </p:nvSpPr>
        <p:spPr>
          <a:xfrm>
            <a:off x="777240" y="2779169"/>
            <a:ext cx="2143178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Regionaal Adviseurs GLB</a:t>
            </a:r>
          </a:p>
        </p:txBody>
      </p:sp>
      <p:sp>
        <p:nvSpPr>
          <p:cNvPr id="180" name="Rectangle 180"/>
          <p:cNvSpPr/>
          <p:nvPr/>
        </p:nvSpPr>
        <p:spPr>
          <a:xfrm>
            <a:off x="893310" y="2779169"/>
            <a:ext cx="202710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egionaal Adviseurs GLB</a:t>
            </a:r>
          </a:p>
        </p:txBody>
      </p:sp>
      <p:sp>
        <p:nvSpPr>
          <p:cNvPr id="181" name="Rectangle 181"/>
          <p:cNvSpPr/>
          <p:nvPr/>
        </p:nvSpPr>
        <p:spPr>
          <a:xfrm>
            <a:off x="536143" y="4294026"/>
            <a:ext cx="5869496" cy="9852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PPO (Programma’s Projecten en Onderhoud)</a:t>
            </a:r>
          </a:p>
          <a:p>
            <a:pPr marL="0">
              <a:lnSpc>
                <a:spcPts val="1431"/>
              </a:lnSpc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Aanbestedingen en contractbeheersing</a:t>
            </a:r>
          </a:p>
          <a:p>
            <a:pPr marL="0">
              <a:lnSpc>
                <a:spcPts val="3251"/>
              </a:lnSpc>
              <a:tabLst>
                <a:tab pos="2743504" algn="l"/>
              </a:tabLst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CD (Corporate Dienst)	CIV (Centrale Informatievoorziening</a:t>
            </a:r>
          </a:p>
          <a:p>
            <a:pPr marL="0">
              <a:lnSpc>
                <a:spcPts val="1431"/>
              </a:lnSpc>
              <a:tabLst>
                <a:tab pos="2743504" algn="l"/>
              </a:tabLst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Huisvesting, materieeleigenaar	GMS</a:t>
            </a:r>
          </a:p>
        </p:txBody>
      </p:sp>
      <p:sp>
        <p:nvSpPr>
          <p:cNvPr id="182" name="Rectangle 182"/>
          <p:cNvSpPr/>
          <p:nvPr/>
        </p:nvSpPr>
        <p:spPr>
          <a:xfrm>
            <a:off x="536143" y="4294026"/>
            <a:ext cx="5869496" cy="9852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PPO (Programma’s Projecten en Onderhoud)</a:t>
            </a:r>
          </a:p>
          <a:p>
            <a:pPr marL="0">
              <a:lnSpc>
                <a:spcPts val="1431"/>
              </a:lnSpc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Aanbestedingen en contractbeheersing</a:t>
            </a:r>
          </a:p>
          <a:p>
            <a:pPr marL="0">
              <a:lnSpc>
                <a:spcPts val="3251"/>
              </a:lnSpc>
              <a:tabLst>
                <a:tab pos="2743504" algn="l"/>
              </a:tabLst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CD (Corporate Dienst)	CIV (Centrale Informatievoorziening</a:t>
            </a:r>
          </a:p>
          <a:p>
            <a:pPr marL="0">
              <a:lnSpc>
                <a:spcPts val="1431"/>
              </a:lnSpc>
              <a:tabLst>
                <a:tab pos="2743504" algn="l"/>
              </a:tabLst>
            </a:pP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Huisvesting, materieeleigenaar	GMS</a:t>
            </a:r>
          </a:p>
        </p:txBody>
      </p:sp>
      <p:sp>
        <p:nvSpPr>
          <p:cNvPr id="183" name="Rectangle 183"/>
          <p:cNvSpPr/>
          <p:nvPr/>
        </p:nvSpPr>
        <p:spPr>
          <a:xfrm>
            <a:off x="3654297" y="1848433"/>
            <a:ext cx="2538780" cy="55161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202" b="0" i="0" spc="601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2" b="0" i="0" spc="0" baseline="0" dirty="0">
                <a:solidFill>
                  <a:srgbClr val="000000"/>
                </a:solidFill>
                <a:latin typeface="Verdana"/>
              </a:rPr>
              <a:t>Onderzoek, beleid, richtlijnen</a:t>
            </a:r>
          </a:p>
          <a:p>
            <a:pPr marL="0">
              <a:lnSpc>
                <a:spcPts val="1442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Algemene verantwoordelijkheid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Speciaal materieel</a:t>
            </a:r>
          </a:p>
        </p:txBody>
      </p:sp>
      <p:sp>
        <p:nvSpPr>
          <p:cNvPr id="184" name="Rectangle 184"/>
          <p:cNvSpPr/>
          <p:nvPr/>
        </p:nvSpPr>
        <p:spPr>
          <a:xfrm>
            <a:off x="3654297" y="2722373"/>
            <a:ext cx="3162096" cy="125069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Algemene organisatie in een regio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Dagelijkse gang van zaken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Gladheidcoördinatie</a:t>
            </a:r>
          </a:p>
          <a:p>
            <a:pPr marL="0">
              <a:lnSpc>
                <a:spcPts val="1439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Contractbegeleiding (operationeel deel)</a:t>
            </a:r>
          </a:p>
          <a:p>
            <a:pPr marL="0">
              <a:lnSpc>
                <a:spcPts val="2630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Strooibeslissing</a:t>
            </a:r>
          </a:p>
          <a:p>
            <a:pPr marL="0">
              <a:lnSpc>
                <a:spcPts val="1440"/>
              </a:lnSpc>
            </a:pPr>
            <a:r>
              <a:rPr lang="en-GB" sz="1200" b="0" i="0" spc="602" baseline="0" dirty="0">
                <a:solidFill>
                  <a:srgbClr val="000000"/>
                </a:solidFill>
                <a:latin typeface="ArialMT"/>
              </a:rPr>
              <a:t>•</a:t>
            </a:r>
            <a:r>
              <a:rPr lang="en-GB" sz="1200" b="0" i="0" spc="0" baseline="0" dirty="0">
                <a:solidFill>
                  <a:srgbClr val="000000"/>
                </a:solidFill>
                <a:latin typeface="Verdana"/>
              </a:rPr>
              <a:t>Aansturing curatieve acties</a:t>
            </a:r>
          </a:p>
        </p:txBody>
      </p:sp>
      <p:sp>
        <p:nvSpPr>
          <p:cNvPr id="185" name="Rectangle 185"/>
          <p:cNvSpPr/>
          <p:nvPr/>
        </p:nvSpPr>
        <p:spPr>
          <a:xfrm>
            <a:off x="1021994" y="3608226"/>
            <a:ext cx="203881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Gladheidscoördinatoren</a:t>
            </a:r>
          </a:p>
        </p:txBody>
      </p:sp>
      <p:sp>
        <p:nvSpPr>
          <p:cNvPr id="186" name="Rectangle 186"/>
          <p:cNvSpPr/>
          <p:nvPr/>
        </p:nvSpPr>
        <p:spPr>
          <a:xfrm>
            <a:off x="1021994" y="3608226"/>
            <a:ext cx="2038817" cy="20872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Gladheidscoördinatoren</a:t>
            </a:r>
          </a:p>
        </p:txBody>
      </p:sp>
      <p:sp>
        <p:nvSpPr>
          <p:cNvPr id="187" name="Rectangle 187"/>
          <p:cNvSpPr/>
          <p:nvPr/>
        </p:nvSpPr>
        <p:spPr>
          <a:xfrm>
            <a:off x="719313" y="5586467"/>
            <a:ext cx="2845331" cy="61901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356" b="0" i="0" spc="0" baseline="0" dirty="0">
                <a:solidFill>
                  <a:schemeClr val="tx1"/>
                </a:solidFill>
                <a:latin typeface="Verdana"/>
              </a:rPr>
              <a:t>Directie UAV contract Zeeland</a:t>
            </a:r>
          </a:p>
          <a:p>
            <a:pPr marL="0">
              <a:lnSpc>
                <a:spcPts val="1619"/>
              </a:lnSpc>
            </a:pPr>
            <a:r>
              <a:rPr lang="en-GB" sz="1356" b="0" i="0" spc="0" baseline="0" dirty="0">
                <a:solidFill>
                  <a:srgbClr val="000000"/>
                </a:solidFill>
                <a:latin typeface="Verdana"/>
              </a:rPr>
              <a:t>Regionaal adviseur (RWS VWM) </a:t>
            </a:r>
          </a:p>
          <a:p>
            <a:pPr marL="0">
              <a:lnSpc>
                <a:spcPts val="1620"/>
              </a:lnSpc>
            </a:pPr>
            <a:r>
              <a:rPr lang="en-GB" sz="1358" b="0" i="0" spc="0" baseline="0" dirty="0">
                <a:solidFill>
                  <a:srgbClr val="000000"/>
                </a:solidFill>
                <a:latin typeface="Verdana"/>
              </a:rPr>
              <a:t>Contractmanager (RWS PPO)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Freeform 189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0" name="Freeform 190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1" name="Freeform 191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192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193" name="Rectangle 193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8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194" name="Rectangle 194"/>
          <p:cNvSpPr/>
          <p:nvPr/>
        </p:nvSpPr>
        <p:spPr>
          <a:xfrm>
            <a:off x="468477" y="1266442"/>
            <a:ext cx="2127749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</p:txBody>
      </p:sp>
      <p:sp>
        <p:nvSpPr>
          <p:cNvPr id="195" name="Rectangle 195"/>
          <p:cNvSpPr/>
          <p:nvPr/>
        </p:nvSpPr>
        <p:spPr>
          <a:xfrm>
            <a:off x="250850" y="1913891"/>
            <a:ext cx="3989069" cy="27706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Enkele belangrijke kaders zijn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:</a:t>
            </a:r>
          </a:p>
        </p:txBody>
      </p:sp>
      <p:sp>
        <p:nvSpPr>
          <p:cNvPr id="196" name="Rectangle 196"/>
          <p:cNvSpPr/>
          <p:nvPr/>
        </p:nvSpPr>
        <p:spPr>
          <a:xfrm>
            <a:off x="250850" y="2595499"/>
            <a:ext cx="7821052" cy="14626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Voor acties van Rijkswaterstaat binnen 1 uur na oproep strooier </a:t>
            </a:r>
          </a:p>
          <a:p>
            <a:r>
              <a:rPr lang="nl-NL" dirty="0">
                <a:solidFill>
                  <a:srgbClr val="000000"/>
                </a:solidFill>
                <a:latin typeface="Verdana"/>
              </a:rPr>
              <a:t>    </a:t>
            </a:r>
            <a:r>
              <a:rPr lang="nl-NL" sz="1800" b="0" i="0" spc="0" baseline="0" dirty="0">
                <a:solidFill>
                  <a:srgbClr val="000000"/>
                </a:solidFill>
                <a:latin typeface="Verdana"/>
              </a:rPr>
              <a:t>aangekoppeld.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2" b="0" i="0" spc="0" baseline="0" dirty="0" err="1">
                <a:solidFill>
                  <a:srgbClr val="000000"/>
                </a:solidFill>
                <a:latin typeface="Verdana"/>
              </a:rPr>
              <a:t>Bereikbaarheid</a:t>
            </a:r>
            <a:r>
              <a:rPr lang="en-GB" sz="1802" b="0" i="0" spc="0" baseline="0" dirty="0">
                <a:solidFill>
                  <a:srgbClr val="000000"/>
                </a:solidFill>
                <a:latin typeface="Verdana"/>
              </a:rPr>
              <a:t> aannemer;</a:t>
            </a:r>
          </a:p>
          <a:p>
            <a:pPr marL="285750" indent="-285750">
              <a:lnSpc>
                <a:spcPts val="2557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Juiste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wijze uitvoeren en coördineren gladheidbestrijding;</a:t>
            </a:r>
          </a:p>
          <a:p>
            <a:pPr marL="285750" indent="-285750">
              <a:lnSpc>
                <a:spcPts val="2555"/>
              </a:lnSpc>
              <a:buFont typeface="Arial" panose="020B0604020202020204" pitchFamily="34" charset="0"/>
              <a:buChar char="•"/>
            </a:pP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Voldoen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aan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</a:t>
            </a:r>
            <a:r>
              <a:rPr lang="en-GB" sz="1800" b="0" i="0" spc="0" baseline="0" dirty="0" err="1">
                <a:solidFill>
                  <a:srgbClr val="000000"/>
                </a:solidFill>
                <a:latin typeface="Verdana"/>
              </a:rPr>
              <a:t>vigerende</a:t>
            </a:r>
            <a:r>
              <a:rPr lang="en-GB" sz="1800" b="0" i="0" spc="0" baseline="0" dirty="0">
                <a:solidFill>
                  <a:srgbClr val="000000"/>
                </a:solidFill>
                <a:latin typeface="Verdana"/>
              </a:rPr>
              <a:t> wet en regelgeving.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Freeform 19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0" t="0" r="0" b="0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8" name="Freeform 198"/>
          <p:cNvSpPr/>
          <p:nvPr/>
        </p:nvSpPr>
        <p:spPr>
          <a:xfrm>
            <a:off x="0" y="6318250"/>
            <a:ext cx="9144000" cy="539750"/>
          </a:xfrm>
          <a:custGeom>
            <a:avLst/>
            <a:gdLst/>
            <a:ahLst/>
            <a:cxnLst/>
            <a:rect l="0" t="0" r="0" b="0"/>
            <a:pathLst>
              <a:path w="9144000" h="539750">
                <a:moveTo>
                  <a:pt x="0" y="539750"/>
                </a:moveTo>
                <a:lnTo>
                  <a:pt x="9144000" y="539750"/>
                </a:lnTo>
                <a:lnTo>
                  <a:pt x="9144000" y="0"/>
                </a:lnTo>
                <a:lnTo>
                  <a:pt x="0" y="0"/>
                </a:lnTo>
                <a:lnTo>
                  <a:pt x="0" y="539750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99" name="Freeform 199"/>
          <p:cNvSpPr/>
          <p:nvPr/>
        </p:nvSpPr>
        <p:spPr>
          <a:xfrm>
            <a:off x="0" y="64"/>
            <a:ext cx="9144000" cy="1071563"/>
          </a:xfrm>
          <a:custGeom>
            <a:avLst/>
            <a:gdLst/>
            <a:ahLst/>
            <a:cxnLst/>
            <a:rect l="0" t="0" r="0" b="0"/>
            <a:pathLst>
              <a:path w="9144000" h="1071563">
                <a:moveTo>
                  <a:pt x="0" y="1071563"/>
                </a:moveTo>
                <a:lnTo>
                  <a:pt x="9144000" y="1071563"/>
                </a:lnTo>
                <a:lnTo>
                  <a:pt x="9144000" y="0"/>
                </a:lnTo>
                <a:lnTo>
                  <a:pt x="0" y="0"/>
                </a:lnTo>
                <a:lnTo>
                  <a:pt x="0" y="1071563"/>
                </a:lnTo>
                <a:close/>
              </a:path>
            </a:pathLst>
          </a:custGeom>
          <a:solidFill>
            <a:srgbClr val="F9E11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pic>
        <p:nvPicPr>
          <p:cNvPr id="200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5526" y="4763"/>
            <a:ext cx="439737" cy="839787"/>
          </a:xfrm>
          <a:prstGeom prst="rect">
            <a:avLst/>
          </a:prstGeom>
          <a:noFill/>
        </p:spPr>
      </p:pic>
      <p:sp>
        <p:nvSpPr>
          <p:cNvPr id="201" name="Rectangle 201"/>
          <p:cNvSpPr/>
          <p:nvPr/>
        </p:nvSpPr>
        <p:spPr>
          <a:xfrm>
            <a:off x="468477" y="6423942"/>
            <a:ext cx="6598290" cy="34380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4569612"/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Rijkswaterstaat</a:t>
            </a:r>
          </a:p>
          <a:p>
            <a:pPr marL="0">
              <a:lnSpc>
                <a:spcPts val="1499"/>
              </a:lnSpc>
              <a:tabLst>
                <a:tab pos="358749" algn="l"/>
                <a:tab pos="4569612" algn="l"/>
              </a:tabLst>
            </a:pP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9	</a:t>
            </a:r>
            <a:r>
              <a:rPr lang="en-GB" sz="648" b="0" i="0" spc="0" baseline="0" dirty="0">
                <a:solidFill>
                  <a:srgbClr val="000000"/>
                </a:solidFill>
                <a:latin typeface="Verdana"/>
              </a:rPr>
              <a:t>RWS BEDRIJFSINFORMATIE	</a:t>
            </a:r>
            <a:r>
              <a:rPr lang="en-GB" sz="996" b="0" i="0" spc="0" baseline="0" dirty="0">
                <a:solidFill>
                  <a:srgbClr val="000000"/>
                </a:solidFill>
                <a:latin typeface="Verdana"/>
              </a:rPr>
              <a:t>Inlichtingen uitvoering gladheid</a:t>
            </a:r>
          </a:p>
        </p:txBody>
      </p:sp>
      <p:sp>
        <p:nvSpPr>
          <p:cNvPr id="202" name="Rectangle 202"/>
          <p:cNvSpPr/>
          <p:nvPr/>
        </p:nvSpPr>
        <p:spPr>
          <a:xfrm>
            <a:off x="468477" y="1266442"/>
            <a:ext cx="2127749" cy="21610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403" b="1" i="0" spc="0" baseline="0" dirty="0">
                <a:solidFill>
                  <a:srgbClr val="007BC7"/>
                </a:solidFill>
                <a:latin typeface="Verdana-Bold"/>
              </a:rPr>
              <a:t>2. Toelichting project</a:t>
            </a:r>
          </a:p>
        </p:txBody>
      </p:sp>
      <p:sp>
        <p:nvSpPr>
          <p:cNvPr id="203" name="Rectangle 203"/>
          <p:cNvSpPr/>
          <p:nvPr/>
        </p:nvSpPr>
        <p:spPr>
          <a:xfrm>
            <a:off x="468477" y="1987042"/>
            <a:ext cx="8731557" cy="348082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GB" sz="1800" b="1" i="0" spc="0" baseline="0" dirty="0">
                <a:solidFill>
                  <a:srgbClr val="000000"/>
                </a:solidFill>
                <a:latin typeface="Verdana-Bold"/>
              </a:rPr>
              <a:t>Werkzaamheden (nader omschreven in het bestek)</a:t>
            </a:r>
          </a:p>
          <a:p>
            <a:pPr marL="285750" indent="-285750">
              <a:lnSpc>
                <a:spcPts val="4877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coördineren van de actie;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Het laden/lossen van gladheidbestrijdingsmaterieel;</a:t>
            </a:r>
          </a:p>
          <a:p>
            <a:pPr marL="285750" indent="-285750">
              <a:lnSpc>
                <a:spcPts val="2330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laden van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dooimiddel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 (laad</a:t>
            </a:r>
            <a:r>
              <a:rPr lang="en-GB" sz="1596" b="0" i="0" spc="583" baseline="0" dirty="0">
                <a:solidFill>
                  <a:srgbClr val="000000"/>
                </a:solidFill>
                <a:latin typeface="Verdana"/>
              </a:rPr>
              <a:t>-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en losplaats is vrij van zoutresten);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controleren van de uitvoering in het strooimanagementsysteem</a:t>
            </a:r>
          </a:p>
          <a:p>
            <a:pPr marL="342900">
              <a:lnSpc>
                <a:spcPts val="1919"/>
              </a:lnSpc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(storingen direct melden);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op juiste wijze uitvoeren van een strooiactie conform referentieroutes;</a:t>
            </a:r>
          </a:p>
          <a:p>
            <a:pPr marL="285750" indent="-285750">
              <a:lnSpc>
                <a:spcPts val="2328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8" b="0" i="0" spc="0" baseline="0" dirty="0">
                <a:solidFill>
                  <a:srgbClr val="000000"/>
                </a:solidFill>
                <a:latin typeface="Verdana"/>
              </a:rPr>
              <a:t>Het bij terugkomst leegdraaien van strooiers in de opslagloods;</a:t>
            </a:r>
          </a:p>
          <a:p>
            <a:pPr marL="285750" indent="-285750">
              <a:lnSpc>
                <a:spcPts val="2317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bij terugkomst bijvullen van de strooiers met natte component;</a:t>
            </a:r>
          </a:p>
          <a:p>
            <a:pPr marL="285750" indent="-285750">
              <a:lnSpc>
                <a:spcPts val="2316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schoonmaken van de achterkant van de strooier na afloop van de </a:t>
            </a:r>
            <a:r>
              <a:rPr lang="en-GB" sz="1596" b="0" i="0" spc="0" baseline="0" dirty="0" err="1">
                <a:solidFill>
                  <a:srgbClr val="000000"/>
                </a:solidFill>
                <a:latin typeface="Verdana"/>
              </a:rPr>
              <a:t>strooiactie</a:t>
            </a: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;</a:t>
            </a:r>
          </a:p>
          <a:p>
            <a:pPr marL="285750" indent="-285750">
              <a:lnSpc>
                <a:spcPts val="2328"/>
              </a:lnSpc>
              <a:buFont typeface="Wingdings" panose="05000000000000000000" pitchFamily="2" charset="2"/>
              <a:buChar char="§"/>
              <a:tabLst>
                <a:tab pos="342900" algn="l"/>
              </a:tabLst>
            </a:pPr>
            <a:r>
              <a:rPr lang="en-GB" sz="1596" b="0" i="0" spc="0" baseline="0" dirty="0">
                <a:solidFill>
                  <a:srgbClr val="000000"/>
                </a:solidFill>
                <a:latin typeface="Verdana"/>
              </a:rPr>
              <a:t>Het terugplaatsen van de strooier en of sneeuwploeg in de stalling.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2605</Words>
  <Application>Microsoft Office PowerPoint</Application>
  <PresentationFormat>Diavoorstelling (4:3)</PresentationFormat>
  <Paragraphs>413</Paragraphs>
  <Slides>31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8" baseType="lpstr">
      <vt:lpstr>Verdana</vt:lpstr>
      <vt:lpstr>Wingdings</vt:lpstr>
      <vt:lpstr>Arial</vt:lpstr>
      <vt:lpstr>ArialMT</vt:lpstr>
      <vt:lpstr>Verdana-Bold</vt:lpstr>
      <vt:lpstr>Verdana-Italic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Mijnheer, Paula (RWS PPO)</dc:creator>
  <cp:lastModifiedBy>Koops, Vincent (RWS PPO)</cp:lastModifiedBy>
  <cp:revision>33</cp:revision>
  <cp:lastPrinted>2025-09-08T06:31:10Z</cp:lastPrinted>
  <dcterms:modified xsi:type="dcterms:W3CDTF">2025-11-19T17:33:05Z</dcterms:modified>
</cp:coreProperties>
</file>