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342" r:id="rId3"/>
    <p:sldId id="262" r:id="rId4"/>
    <p:sldId id="307" r:id="rId5"/>
    <p:sldId id="341" r:id="rId6"/>
    <p:sldId id="318" r:id="rId7"/>
    <p:sldId id="337" r:id="rId8"/>
    <p:sldId id="340" r:id="rId9"/>
    <p:sldId id="258" r:id="rId10"/>
    <p:sldId id="344" r:id="rId11"/>
    <p:sldId id="260" r:id="rId12"/>
    <p:sldId id="343" r:id="rId13"/>
    <p:sldId id="259" r:id="rId14"/>
    <p:sldId id="277" r:id="rId15"/>
  </p:sldIdLst>
  <p:sldSz cx="12192000" cy="6858000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AE248F0C-526C-4C02-B770-1699BF49852E}">
          <p14:sldIdLst>
            <p14:sldId id="261"/>
            <p14:sldId id="342"/>
            <p14:sldId id="262"/>
            <p14:sldId id="307"/>
            <p14:sldId id="341"/>
            <p14:sldId id="318"/>
            <p14:sldId id="337"/>
            <p14:sldId id="340"/>
            <p14:sldId id="258"/>
            <p14:sldId id="344"/>
            <p14:sldId id="260"/>
            <p14:sldId id="343"/>
            <p14:sldId id="259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862E41-19E3-2B4E-40CD-22BF001FFC9B}" name="Knops, Patrick (RWS PPO)" initials="PK" userId="S::patrick.knops@rws.nl::bcd008da-237f-42c9-895b-e3e536b8e16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Auteu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B1E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5669" autoAdjust="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22-10-2025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22-10-2025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51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0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8400" y="6528572"/>
            <a:ext cx="5112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8510C-BC5B-408F-A83E-20041DE7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5000" y="3749486"/>
            <a:ext cx="10925176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01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30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0000" y="5298141"/>
            <a:ext cx="10923588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06362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6" r:id="rId2"/>
    <p:sldLayoutId id="2147483725" r:id="rId3"/>
    <p:sldLayoutId id="2147483731" r:id="rId4"/>
    <p:sldLayoutId id="2147483652" r:id="rId5"/>
    <p:sldLayoutId id="2147483728" r:id="rId6"/>
    <p:sldLayoutId id="2147483689" r:id="rId7"/>
    <p:sldLayoutId id="2147483730" r:id="rId8"/>
    <p:sldLayoutId id="2147483729" r:id="rId9"/>
    <p:sldLayoutId id="2147483716" r:id="rId10"/>
    <p:sldLayoutId id="2147483667" r:id="rId11"/>
    <p:sldLayoutId id="214748372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679C86A-8FE3-C011-1582-F0523ABAB3B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</a:t>
            </a:fld>
            <a:endParaRPr lang="nl-NL" dirty="0"/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A7DBBD82-2676-D6CE-E632-407EF3BA4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Optimalisatie vispassages</a:t>
            </a:r>
          </a:p>
          <a:p>
            <a:r>
              <a:rPr lang="nl-NL" dirty="0"/>
              <a:t>Aanleg nieuwe vispassage</a:t>
            </a:r>
          </a:p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44701E7-4903-6508-E8FA-A62F73814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KRW 8 realisatie vispassages stuwen in de Maas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B429FB6-0105-FFE1-3667-FCC6DA2F87D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nl-NL" dirty="0"/>
              <a:t>23 oktober 2025</a:t>
            </a:r>
          </a:p>
        </p:txBody>
      </p:sp>
      <p:pic>
        <p:nvPicPr>
          <p:cNvPr id="11" name="Tijdelijke aanduiding voor afbeelding 10" descr="Afbeelding met buitenshuis, plant, boom, gras&#10;&#10;Door AI gegenereerde inhoud is mogelijk onjuist.">
            <a:extLst>
              <a:ext uri="{FF2B5EF4-FFF2-40B4-BE49-F238E27FC236}">
                <a16:creationId xmlns:a16="http://schemas.microsoft.com/office/drawing/2014/main" id="{8310CCCB-3429-8EEC-2C30-A4567016CA20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8" r="202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002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9A0D1F-E158-3A2D-6AE7-7D6BD837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388789"/>
            <a:ext cx="10923588" cy="694394"/>
          </a:xfrm>
        </p:spPr>
        <p:txBody>
          <a:bodyPr/>
          <a:lstStyle/>
          <a:p>
            <a:r>
              <a:rPr lang="nl-NL" dirty="0"/>
              <a:t>Planning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F8DB7F-015D-130A-1260-F76EF534F8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10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F8DC7EE-61C6-68E2-5A62-DC4EC0615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88" y="2534522"/>
            <a:ext cx="6283922" cy="4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49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9F76B-BB44-85CF-88C3-1D621BBE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879601"/>
            <a:ext cx="10923588" cy="1228914"/>
          </a:xfrm>
        </p:spPr>
        <p:txBody>
          <a:bodyPr/>
          <a:lstStyle/>
          <a:p>
            <a:r>
              <a:rPr lang="nl-NL" dirty="0"/>
              <a:t>Geschiktheidseisen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766597-8AAD-E189-B5C3-4F17997A4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32" y="3573517"/>
            <a:ext cx="11004534" cy="3284483"/>
          </a:xfrm>
        </p:spPr>
        <p:txBody>
          <a:bodyPr>
            <a:normAutofit/>
          </a:bodyPr>
          <a:lstStyle/>
          <a:p>
            <a:pPr marL="342900" indent="-342900">
              <a:buAutoNum type="alphaLcPeriod"/>
            </a:pPr>
            <a:r>
              <a:rPr lang="nl-NL" sz="1800" dirty="0"/>
              <a:t>De ondernemer heeft in de periode van vijf jaar voorafgaande aan de uiterste datum voor ontvangst van de verzoeken tot deelneming ten minste één opdracht in de bouwsector (GWW, B&amp;U, installatietechniek) uitgevoerd met een overeengekomen bedrag (aannemingssom) of gefactureerd bedrag gelijk aan of groter dan € 8.700.000,-</a:t>
            </a:r>
          </a:p>
          <a:p>
            <a:pPr marL="342900" indent="-342900">
              <a:buAutoNum type="alphaLcPeriod"/>
            </a:pPr>
            <a:r>
              <a:rPr lang="nl-NL" sz="1800" dirty="0"/>
              <a:t>De aannemer moet aantoonbare ervaring hebben met de aanleg van vispassages of vergelijkbare waterbouwkundige werken; </a:t>
            </a:r>
          </a:p>
          <a:p>
            <a:r>
              <a:rPr lang="nl-NL" sz="1800" dirty="0"/>
              <a:t>c. Ervaring met werken in en nabij riviersystemen met fluctuerende afvoersituaties (debiet,          stroomsnelheden en waterstanden) zoals de Maas, Rijn, Waal en IJssel; </a:t>
            </a:r>
          </a:p>
          <a:p>
            <a:r>
              <a:rPr lang="nl-NL" sz="1800" dirty="0"/>
              <a:t>d. Ervaring werken in- en nabij de vaarweg; </a:t>
            </a:r>
          </a:p>
          <a:p>
            <a:r>
              <a:rPr lang="nl-NL" sz="1800" dirty="0"/>
              <a:t>(e. Minimaal veiligheidsladder trede 3.)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378238-189D-5CBE-9CDF-14CB3C353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1552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669F4-B3A8-EE49-229E-3A49FBF7C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FB503-6332-21E9-65A7-9F1F00317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Selectiecriteria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C081C9-2463-86DA-14DC-9CE2B7AE0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88" y="3427413"/>
            <a:ext cx="10925176" cy="3210020"/>
          </a:xfrm>
        </p:spPr>
        <p:txBody>
          <a:bodyPr>
            <a:normAutofit/>
          </a:bodyPr>
          <a:lstStyle/>
          <a:p>
            <a:r>
              <a:rPr lang="nl-NL" dirty="0"/>
              <a:t> </a:t>
            </a:r>
          </a:p>
          <a:p>
            <a:r>
              <a:rPr lang="nl-NL" dirty="0"/>
              <a:t>Selectiecriteria om ranking van aangemelde bedrijven te krijgen</a:t>
            </a:r>
          </a:p>
          <a:p>
            <a:r>
              <a:rPr lang="nl-NL" sz="1800" dirty="0"/>
              <a:t>• 	Aantal jaren ervaring met werken in en nabij riviersystemen met fluctuerende 	afvoersituaties (debiet, stroomsnelheden en waterstanden) zoals de Maas, Rijn, 	Waal en IJssel </a:t>
            </a:r>
          </a:p>
          <a:p>
            <a:r>
              <a:rPr lang="nl-NL" sz="1800" dirty="0"/>
              <a:t>•	Aantal jaren ervaring werken in- en nabij de vaarweg </a:t>
            </a:r>
          </a:p>
          <a:p>
            <a:r>
              <a:rPr lang="nl-NL" sz="1800" dirty="0"/>
              <a:t>•	Trede veiligheidsladder (&gt; 3)</a:t>
            </a:r>
          </a:p>
          <a:p>
            <a:r>
              <a:rPr lang="nl-NL" sz="1800" dirty="0"/>
              <a:t>•	Ervaring met de bouw van vistrappen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B1C6A2-6663-519A-B2E4-B910528A6B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36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B1578A-851A-6FC6-6671-07431B94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Inschrijving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C64CA4-2E89-0DD4-C40D-9F86F963F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288" y="3427413"/>
            <a:ext cx="10925176" cy="321002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 </a:t>
            </a:r>
          </a:p>
          <a:p>
            <a:r>
              <a:rPr lang="nl-NL" sz="1800" dirty="0"/>
              <a:t>BPKV criteria om ranking van inschrijving te krijgen: </a:t>
            </a:r>
          </a:p>
          <a:p>
            <a:r>
              <a:rPr lang="nl-NL" sz="1800" dirty="0"/>
              <a:t>1. Zo veilig mogelijk werken in de dynamische context van de Maas (gelet op omgeving, scheepvaart en waterafvoer;</a:t>
            </a:r>
          </a:p>
          <a:p>
            <a:r>
              <a:rPr lang="nl-NL" sz="1800" dirty="0"/>
              <a:t>2. Werk in uitvoering, met zo veel mogelijk het behoud van de ecologische functie van de vistrappen</a:t>
            </a:r>
          </a:p>
          <a:p>
            <a:r>
              <a:rPr lang="nl-NL" sz="1800" dirty="0"/>
              <a:t>3. Kwaliteitswaarde milieukosten </a:t>
            </a:r>
          </a:p>
          <a:p>
            <a:r>
              <a:rPr lang="nl-NL" sz="1800" dirty="0"/>
              <a:t>4. CO2-ambitieniveau </a:t>
            </a:r>
          </a:p>
          <a:p>
            <a:endParaRPr lang="nl-NL" sz="1800" dirty="0"/>
          </a:p>
          <a:p>
            <a:r>
              <a:rPr lang="nl-NL" sz="1800" dirty="0"/>
              <a:t>Er volgt nog inlichtingenbijeenkomst om een toelichting te geven op het Werk en de inschrijving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94667F9-3677-3817-195B-A0DDD0C51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708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Tot slot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type="subTitle" idx="1"/>
          </p:nvPr>
        </p:nvSpPr>
        <p:spPr>
          <a:xfrm>
            <a:off x="635000" y="3749486"/>
            <a:ext cx="10925176" cy="26363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3600" dirty="0"/>
              <a:t>Vragen</a:t>
            </a:r>
            <a:r>
              <a:rPr lang="nl-NL" sz="3400" dirty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1400" dirty="0"/>
              <a:t>Dank voor uw aandacht en aanwezigheid.</a:t>
            </a:r>
          </a:p>
          <a:p>
            <a:pPr marL="0" indent="0" algn="ctr">
              <a:buNone/>
            </a:pPr>
            <a:r>
              <a:rPr lang="nl-NL" sz="1400" dirty="0"/>
              <a:t>Wij zien uw aanmelding graag tegemoet.</a:t>
            </a:r>
          </a:p>
        </p:txBody>
      </p:sp>
    </p:spTree>
    <p:extLst>
      <p:ext uri="{BB962C8B-B14F-4D97-AF65-F5344CB8AC3E}">
        <p14:creationId xmlns:p14="http://schemas.microsoft.com/office/powerpoint/2010/main" val="67651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:a16="http://schemas.microsoft.com/office/drawing/2014/main" id="{D7EFA0D4-3FF6-26B0-681D-82C83455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879601"/>
            <a:ext cx="10923588" cy="1309914"/>
          </a:xfrm>
        </p:spPr>
        <p:txBody>
          <a:bodyPr/>
          <a:lstStyle/>
          <a:p>
            <a:r>
              <a:rPr lang="nl-NL" dirty="0"/>
              <a:t>Agenda:</a:t>
            </a:r>
          </a:p>
        </p:txBody>
      </p:sp>
      <p:sp>
        <p:nvSpPr>
          <p:cNvPr id="15" name="Ondertitel 14">
            <a:extLst>
              <a:ext uri="{FF2B5EF4-FFF2-40B4-BE49-F238E27FC236}">
                <a16:creationId xmlns:a16="http://schemas.microsoft.com/office/drawing/2014/main" id="{A32D3168-8E6F-6D61-FD7B-714B7DE96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3519714"/>
            <a:ext cx="9474200" cy="3192458"/>
          </a:xfrm>
        </p:spPr>
        <p:txBody>
          <a:bodyPr>
            <a:normAutofit fontScale="55000" lnSpcReduction="20000"/>
          </a:bodyPr>
          <a:lstStyle/>
          <a:p>
            <a:r>
              <a:rPr lang="nl-NL" dirty="0"/>
              <a:t>Welkom:</a:t>
            </a:r>
          </a:p>
          <a:p>
            <a:pPr marL="342900" indent="-342900">
              <a:buFontTx/>
              <a:buChar char="-"/>
            </a:pPr>
            <a:r>
              <a:rPr lang="nl-NL" dirty="0"/>
              <a:t>Voorstellen</a:t>
            </a:r>
          </a:p>
          <a:p>
            <a:pPr marL="342900" indent="-342900">
              <a:buFontTx/>
              <a:buChar char="-"/>
            </a:pPr>
            <a:r>
              <a:rPr lang="nl-NL" dirty="0"/>
              <a:t>Doelstelling en toelichting project</a:t>
            </a:r>
          </a:p>
          <a:p>
            <a:pPr marL="342900" indent="-342900">
              <a:buFontTx/>
              <a:buChar char="-"/>
            </a:pPr>
            <a:r>
              <a:rPr lang="nl-NL" dirty="0"/>
              <a:t>aanbestedingsprocedure</a:t>
            </a:r>
          </a:p>
          <a:p>
            <a:pPr marL="800100" lvl="1" indent="-342900" algn="l">
              <a:buFontTx/>
              <a:buChar char="-"/>
            </a:pPr>
            <a:r>
              <a:rPr lang="nl-NL" dirty="0"/>
              <a:t>Geschiktheidseisen</a:t>
            </a:r>
          </a:p>
          <a:p>
            <a:pPr marL="800100" lvl="1" indent="-342900" algn="l">
              <a:buFontTx/>
              <a:buChar char="-"/>
            </a:pPr>
            <a:r>
              <a:rPr lang="nl-NL" dirty="0"/>
              <a:t>Selectiecriteria</a:t>
            </a:r>
          </a:p>
          <a:p>
            <a:pPr marL="800100" lvl="1" indent="-342900" algn="l">
              <a:buFontTx/>
              <a:buChar char="-"/>
            </a:pPr>
            <a:r>
              <a:rPr lang="nl-NL" dirty="0"/>
              <a:t>inschrijffase</a:t>
            </a:r>
          </a:p>
          <a:p>
            <a:pPr marL="800100" lvl="1" indent="-342900" algn="l">
              <a:buFontTx/>
              <a:buChar char="-"/>
            </a:pPr>
            <a:endParaRPr lang="nl-NL" dirty="0"/>
          </a:p>
          <a:p>
            <a:pPr marL="342900" indent="-342900">
              <a:buFontTx/>
              <a:buChar char="-"/>
            </a:pPr>
            <a:r>
              <a:rPr lang="en-US" altLang="nl-NL" dirty="0">
                <a:solidFill>
                  <a:srgbClr val="0070C0"/>
                </a:solidFill>
              </a:rPr>
              <a:t>Slot: </a:t>
            </a:r>
            <a:r>
              <a:rPr lang="en-US" altLang="nl-NL" dirty="0" err="1">
                <a:solidFill>
                  <a:srgbClr val="0070C0"/>
                </a:solidFill>
              </a:rPr>
              <a:t>Gelegenheid</a:t>
            </a:r>
            <a:r>
              <a:rPr lang="en-US" altLang="nl-NL" dirty="0">
                <a:solidFill>
                  <a:srgbClr val="0070C0"/>
                </a:solidFill>
              </a:rPr>
              <a:t> tot </a:t>
            </a:r>
            <a:r>
              <a:rPr lang="en-US" altLang="nl-NL" dirty="0" err="1">
                <a:solidFill>
                  <a:srgbClr val="0070C0"/>
                </a:solidFill>
              </a:rPr>
              <a:t>stellen</a:t>
            </a:r>
            <a:r>
              <a:rPr lang="en-US" altLang="nl-NL" dirty="0">
                <a:solidFill>
                  <a:srgbClr val="0070C0"/>
                </a:solidFill>
              </a:rPr>
              <a:t> van </a:t>
            </a:r>
            <a:r>
              <a:rPr lang="en-US" altLang="nl-NL" dirty="0" err="1">
                <a:solidFill>
                  <a:srgbClr val="0070C0"/>
                </a:solidFill>
              </a:rPr>
              <a:t>vragen</a:t>
            </a:r>
            <a:r>
              <a:rPr lang="en-US" altLang="nl-NL" dirty="0">
                <a:solidFill>
                  <a:srgbClr val="0070C0"/>
                </a:solidFill>
              </a:rPr>
              <a:t> </a:t>
            </a:r>
            <a:r>
              <a:rPr lang="en-US" altLang="nl-NL" dirty="0" err="1">
                <a:solidFill>
                  <a:srgbClr val="0070C0"/>
                </a:solidFill>
              </a:rPr>
              <a:t>en</a:t>
            </a:r>
            <a:r>
              <a:rPr lang="en-US" altLang="nl-NL" dirty="0">
                <a:solidFill>
                  <a:srgbClr val="0070C0"/>
                </a:solidFill>
              </a:rPr>
              <a:t> </a:t>
            </a:r>
            <a:r>
              <a:rPr lang="en-US" altLang="nl-NL" dirty="0" err="1">
                <a:solidFill>
                  <a:srgbClr val="0070C0"/>
                </a:solidFill>
              </a:rPr>
              <a:t>afsluiting</a:t>
            </a:r>
            <a:endParaRPr lang="en-US" altLang="nl-NL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endParaRPr lang="en-US" altLang="nl-NL" dirty="0">
              <a:solidFill>
                <a:srgbClr val="0070C0"/>
              </a:solidFill>
            </a:endParaRPr>
          </a:p>
          <a:p>
            <a:pPr marL="57150">
              <a:defRPr/>
            </a:pPr>
            <a:r>
              <a:rPr lang="nl-NL" i="1" u="sng" dirty="0">
                <a:solidFill>
                  <a:schemeClr val="tx1"/>
                </a:solidFill>
              </a:rPr>
              <a:t>Mondeling gestelde vragen dienen ook schriftelijk via </a:t>
            </a:r>
            <a:r>
              <a:rPr lang="nl-NL" i="1" u="sng" dirty="0" err="1">
                <a:solidFill>
                  <a:schemeClr val="tx1"/>
                </a:solidFill>
              </a:rPr>
              <a:t>TenderNed</a:t>
            </a:r>
            <a:r>
              <a:rPr lang="nl-NL" i="1" u="sng" dirty="0">
                <a:solidFill>
                  <a:schemeClr val="tx1"/>
                </a:solidFill>
              </a:rPr>
              <a:t> gesteld te worden.</a:t>
            </a:r>
          </a:p>
          <a:p>
            <a:pPr marL="57150">
              <a:defRPr/>
            </a:pPr>
            <a:r>
              <a:rPr lang="nl-NL" i="1" u="sng" dirty="0">
                <a:solidFill>
                  <a:schemeClr val="tx1"/>
                </a:solidFill>
              </a:rPr>
              <a:t>Aan tijdens de inlichtingen verstrekte antwoorden op mondelinge vragen kunnen geen rechten worden ontleend</a:t>
            </a:r>
            <a:endParaRPr lang="en-US" altLang="nl-NL" dirty="0">
              <a:solidFill>
                <a:schemeClr val="tx1"/>
              </a:solidFill>
            </a:endParaRPr>
          </a:p>
          <a:p>
            <a:pPr lvl="1" algn="l"/>
            <a:endParaRPr lang="nl-NL" dirty="0"/>
          </a:p>
          <a:p>
            <a:pPr lvl="1"/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A913551-B9D4-5A72-B25E-5D17AF080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101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F9039237-2264-81C5-29B1-B381A9F17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2000" y="1892500"/>
            <a:ext cx="5004000" cy="4421899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Noodzakelijk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diadrome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vissoorten</a:t>
            </a:r>
            <a:r>
              <a:rPr lang="en-US" dirty="0"/>
              <a:t>, die </a:t>
            </a:r>
            <a:r>
              <a:rPr lang="en-US" dirty="0" err="1"/>
              <a:t>vanuit</a:t>
            </a:r>
            <a:r>
              <a:rPr lang="en-US" dirty="0"/>
              <a:t> zee de </a:t>
            </a:r>
            <a:r>
              <a:rPr lang="en-US" dirty="0" err="1"/>
              <a:t>rivier</a:t>
            </a:r>
            <a:r>
              <a:rPr lang="en-US" dirty="0"/>
              <a:t> </a:t>
            </a:r>
            <a:r>
              <a:rPr lang="en-US" dirty="0" err="1"/>
              <a:t>optrekken</a:t>
            </a:r>
            <a:r>
              <a:rPr lang="en-US" dirty="0"/>
              <a:t> </a:t>
            </a:r>
          </a:p>
          <a:p>
            <a:r>
              <a:rPr lang="en-US" i="1" dirty="0"/>
              <a:t>om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paaien</a:t>
            </a:r>
            <a:r>
              <a:rPr lang="en-US" i="1" dirty="0"/>
              <a:t>. </a:t>
            </a:r>
            <a:br>
              <a:rPr lang="en-US" i="1" dirty="0"/>
            </a:br>
            <a:r>
              <a:rPr lang="en-US" i="1" dirty="0"/>
              <a:t>(</a:t>
            </a:r>
            <a:r>
              <a:rPr lang="en-US" i="1" dirty="0" err="1"/>
              <a:t>zalm</a:t>
            </a:r>
            <a:r>
              <a:rPr lang="en-US" i="1" dirty="0"/>
              <a:t>, </a:t>
            </a:r>
            <a:r>
              <a:rPr lang="en-US" i="1" dirty="0" err="1"/>
              <a:t>zeeforel</a:t>
            </a:r>
            <a:r>
              <a:rPr lang="en-US" i="1" dirty="0"/>
              <a:t>, houting, </a:t>
            </a:r>
            <a:r>
              <a:rPr lang="en-US" i="1" dirty="0" err="1"/>
              <a:t>elft</a:t>
            </a:r>
            <a:r>
              <a:rPr lang="en-US" i="1" dirty="0"/>
              <a:t>, </a:t>
            </a:r>
            <a:r>
              <a:rPr lang="en-US" i="1" dirty="0" err="1"/>
              <a:t>rivierprik</a:t>
            </a:r>
            <a:r>
              <a:rPr lang="en-US" i="1" dirty="0"/>
              <a:t>, </a:t>
            </a:r>
            <a:r>
              <a:rPr lang="en-US" i="1" dirty="0" err="1"/>
              <a:t>zeeprik</a:t>
            </a:r>
            <a:r>
              <a:rPr lang="en-US" i="1" dirty="0"/>
              <a:t>) </a:t>
            </a:r>
            <a:br>
              <a:rPr lang="en-US" i="1" dirty="0"/>
            </a:br>
            <a:r>
              <a:rPr lang="en-US" sz="1000" i="1" dirty="0"/>
              <a:t> </a:t>
            </a:r>
            <a:endParaRPr lang="en-US" i="1" dirty="0"/>
          </a:p>
          <a:p>
            <a:r>
              <a:rPr lang="en-US" i="1" dirty="0"/>
              <a:t>of om er op </a:t>
            </a:r>
            <a:r>
              <a:rPr lang="en-US" i="1" dirty="0" err="1"/>
              <a:t>te</a:t>
            </a:r>
            <a:r>
              <a:rPr lang="en-US" i="1" dirty="0"/>
              <a:t> </a:t>
            </a:r>
            <a:r>
              <a:rPr lang="en-US" i="1" dirty="0" err="1"/>
              <a:t>groeien</a:t>
            </a:r>
            <a:br>
              <a:rPr lang="en-US" i="1" dirty="0"/>
            </a:br>
            <a:r>
              <a:rPr lang="en-US" i="1" dirty="0"/>
              <a:t>(paling, bot)</a:t>
            </a:r>
          </a:p>
          <a:p>
            <a:pPr marL="0" indent="0">
              <a:buNone/>
            </a:pPr>
            <a:endParaRPr lang="en-US" dirty="0"/>
          </a:p>
          <a:p>
            <a:r>
              <a:rPr lang="nl-NL" dirty="0"/>
              <a:t>Ook nodig voor </a:t>
            </a:r>
            <a:r>
              <a:rPr lang="nl-NL" dirty="0" err="1">
                <a:solidFill>
                  <a:srgbClr val="FF0000"/>
                </a:solidFill>
              </a:rPr>
              <a:t>potadrome</a:t>
            </a:r>
            <a:r>
              <a:rPr lang="nl-NL" dirty="0"/>
              <a:t> vissoorten, die binnen het riviersysteem trekken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42CE43-76EF-5041-2746-966D7C06CC8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8400" y="6528572"/>
            <a:ext cx="511200" cy="1836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C93B359-CF0D-4389-949E-16A33FCBB3EC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E7FAC42-753F-4445-F0DB-DC28D16F750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67A24D5-3002-2A28-2297-7402D230A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969129"/>
            <a:ext cx="5166758" cy="1069200"/>
          </a:xfrm>
        </p:spPr>
        <p:txBody>
          <a:bodyPr anchor="t">
            <a:normAutofit/>
          </a:bodyPr>
          <a:lstStyle/>
          <a:p>
            <a:r>
              <a:rPr lang="nl-NL" dirty="0"/>
              <a:t>Waarom vispassages?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C5B9427-39BE-6012-8AC5-05E6AF8E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1956"/>
            <a:ext cx="5728934" cy="213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BBBA07B-75BD-3C6F-E4CC-71D6F205F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943" y="1864956"/>
            <a:ext cx="2990055" cy="1495028"/>
          </a:xfrm>
          <a:prstGeom prst="rect">
            <a:avLst/>
          </a:prstGeom>
        </p:spPr>
      </p:pic>
      <p:pic>
        <p:nvPicPr>
          <p:cNvPr id="3076" name="Picture 4" descr="Noordzeehouting Coregonus oxyrinchus Jelger Herder">
            <a:extLst>
              <a:ext uri="{FF2B5EF4-FFF2-40B4-BE49-F238E27FC236}">
                <a16:creationId xmlns:a16="http://schemas.microsoft.com/office/drawing/2014/main" id="{E91B2E1C-5DAC-A64D-7A10-9EDF58BF8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" y="1892500"/>
            <a:ext cx="3135021" cy="156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eeprik Petromyzon marinus Jelger Herder">
            <a:extLst>
              <a:ext uri="{FF2B5EF4-FFF2-40B4-BE49-F238E27FC236}">
                <a16:creationId xmlns:a16="http://schemas.microsoft.com/office/drawing/2014/main" id="{33CBA72D-B649-AA50-5E61-034AD5BA4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9641"/>
            <a:ext cx="3149811" cy="157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ivierprik Lampetra fluviatilis Jelger Herder">
            <a:extLst>
              <a:ext uri="{FF2B5EF4-FFF2-40B4-BE49-F238E27FC236}">
                <a16:creationId xmlns:a16="http://schemas.microsoft.com/office/drawing/2014/main" id="{2EF6F64A-A74D-9FA6-32E0-FB1E65670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944" y="3279986"/>
            <a:ext cx="2990055" cy="14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Bot Jelger Herder">
            <a:extLst>
              <a:ext uri="{FF2B5EF4-FFF2-40B4-BE49-F238E27FC236}">
                <a16:creationId xmlns:a16="http://schemas.microsoft.com/office/drawing/2014/main" id="{0DCEBEE9-979A-DBCC-2062-E08E60B1F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62" y="4803986"/>
            <a:ext cx="3081021" cy="20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Europese Paling Aal Anguilla anguilla Jelger Herder">
            <a:extLst>
              <a:ext uri="{FF2B5EF4-FFF2-40B4-BE49-F238E27FC236}">
                <a16:creationId xmlns:a16="http://schemas.microsoft.com/office/drawing/2014/main" id="{67867F7F-6BE7-BC93-45E4-30BFA37A4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" y="4782030"/>
            <a:ext cx="3081021" cy="20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417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09632-4392-1802-3686-013748A59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E8A7A54-25B4-464F-AB04-84A356CC2D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260000" lvl="4" indent="0">
              <a:buNone/>
            </a:pPr>
            <a:endParaRPr lang="nl-NL" dirty="0"/>
          </a:p>
          <a:p>
            <a:pPr marL="0" indent="0">
              <a:buNone/>
            </a:pP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006C4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groen</a:t>
            </a: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007BC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: ’89-’95</a:t>
            </a:r>
            <a:b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007BC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b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007BC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B8004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rood</a:t>
            </a: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007BC7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:  ’06-’07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C355C95-97DF-3F85-5D52-6BD4E25572E7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4</a:t>
            </a:fld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F23DCDA0-5B15-0D9C-4B17-DD542478637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996F465-4131-3731-816A-5D9BE877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0841" y="958565"/>
            <a:ext cx="5004000" cy="1069200"/>
          </a:xfrm>
        </p:spPr>
        <p:txBody>
          <a:bodyPr>
            <a:normAutofit/>
          </a:bodyPr>
          <a:lstStyle/>
          <a:p>
            <a:r>
              <a:rPr lang="nl-NL" dirty="0"/>
              <a:t>Aanleg huidige vispassages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BD9651A-15D3-FEBC-E328-920E2CE12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1" y="123422"/>
            <a:ext cx="4678679" cy="662474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4484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1A0B4D76-40BB-230F-33FF-50C664CF2C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DB0055C-0E9A-EE23-17A4-8CF8B834FB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5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117B051-65C4-62F3-D4EA-6DFE60E2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00" y="842081"/>
            <a:ext cx="10933200" cy="1069200"/>
          </a:xfrm>
        </p:spPr>
        <p:txBody>
          <a:bodyPr>
            <a:normAutofit/>
          </a:bodyPr>
          <a:lstStyle/>
          <a:p>
            <a:r>
              <a:rPr lang="nl-NL" dirty="0"/>
              <a:t>Overzicht maatregelen per vispassage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8FE7F3-9EC2-4689-1844-1B81B9811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2"/>
          <a:stretch>
            <a:fillRect/>
          </a:stretch>
        </p:blipFill>
        <p:spPr bwMode="auto">
          <a:xfrm>
            <a:off x="0" y="1560281"/>
            <a:ext cx="12196779" cy="496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76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0039A11-CD0F-E746-3AF0-45D1673A0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2000" y="1848678"/>
            <a:ext cx="5004000" cy="4465721"/>
          </a:xfrm>
        </p:spPr>
        <p:txBody>
          <a:bodyPr>
            <a:normAutofit/>
          </a:bodyPr>
          <a:lstStyle/>
          <a:p>
            <a:r>
              <a:rPr lang="nl-NL" dirty="0"/>
              <a:t>Bij </a:t>
            </a:r>
            <a:r>
              <a:rPr lang="nl-NL" b="1" dirty="0"/>
              <a:t>stuwen met een WKC </a:t>
            </a:r>
            <a:r>
              <a:rPr lang="nl-NL" dirty="0"/>
              <a:t>(waterkrachtcentrale) ontstaan meer zoekgebieden. Als de WKC uit staat zoeken vissen alleen bij de stuw.</a:t>
            </a:r>
          </a:p>
          <a:p>
            <a:r>
              <a:rPr lang="nl-NL" dirty="0" err="1"/>
              <a:t>WKC’s</a:t>
            </a:r>
            <a:r>
              <a:rPr lang="nl-NL" dirty="0"/>
              <a:t> moet ‘s nachts maandenlang uit om vissterfte door de turbine te voorkomen (m.n. schieraal een jonge zalm)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48C342D-1435-4298-48E9-22E4E8F55A2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6</a:t>
            </a:fld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9D89CC5-EF6F-1A74-C48C-9B36C07C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000" y="735496"/>
            <a:ext cx="5004000" cy="864704"/>
          </a:xfrm>
        </p:spPr>
        <p:txBody>
          <a:bodyPr>
            <a:normAutofit fontScale="90000"/>
          </a:bodyPr>
          <a:lstStyle/>
          <a:p>
            <a:r>
              <a:rPr lang="nl-NL" dirty="0"/>
              <a:t>Extra vispassage nodig bij Lith</a:t>
            </a:r>
          </a:p>
        </p:txBody>
      </p:sp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32AC09D7-54C8-8431-1917-F0486A2A1F02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/>
          <a:srcRect l="15461" r="15461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1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A9072-C49A-1337-9910-46B761330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DAAF66-A42D-9E45-D87A-473311A018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F73CC8D-5111-7862-E110-4CE18463D06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349279C7-B01A-D4AB-D1A5-F952C96140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514B8EF-5E41-E75F-800D-CEE01D7FC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3" y="0"/>
            <a:ext cx="12196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5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237EC-4A93-5828-4472-BA83E7FFB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92F1FF9-5048-2064-5155-C0890B5BFE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8400" y="6528572"/>
            <a:ext cx="511200" cy="1836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6C93B359-CF0D-4389-949E-16A33FCBB3EC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8340EDAA-A058-E520-3548-580C97E1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20" y="810014"/>
            <a:ext cx="10933200" cy="463309"/>
          </a:xfrm>
        </p:spPr>
        <p:txBody>
          <a:bodyPr>
            <a:normAutofit fontScale="90000"/>
          </a:bodyPr>
          <a:lstStyle/>
          <a:p>
            <a:r>
              <a:rPr lang="nl-NL" sz="3200" dirty="0"/>
              <a:t>Nieuw vispassage Lith (impressie aangepast ontwerp)</a:t>
            </a:r>
            <a:endParaRPr lang="en-US" sz="32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39E4E9A-F0F8-AD28-743E-9BFCC4882829}"/>
              </a:ext>
            </a:extLst>
          </p:cNvPr>
          <p:cNvSpPr txBox="1"/>
          <p:nvPr/>
        </p:nvSpPr>
        <p:spPr>
          <a:xfrm>
            <a:off x="769121" y="1495514"/>
            <a:ext cx="8306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bg1"/>
                </a:solidFill>
              </a:rPr>
              <a:t>Vertical</a:t>
            </a:r>
            <a:r>
              <a:rPr lang="nl-NL" dirty="0">
                <a:solidFill>
                  <a:schemeClr val="bg1"/>
                </a:solidFill>
              </a:rPr>
              <a:t> slot passage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Lokstroomgoot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</a:rPr>
              <a:t>Verval 15 cm per bekken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900D9FA-958D-F52C-2D18-231E3351D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46" y="1378009"/>
            <a:ext cx="11400508" cy="48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5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DD74F-4522-3B56-7420-79CDBDEC1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aanbestedingsprocedure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B6A32D-27C2-E7CA-DFA7-2BDC620DB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" y="3749486"/>
            <a:ext cx="10925176" cy="2889058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Europees niet Openbare procedure;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Geschiktheidseisen;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selectiecriteria 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Op basis van de geschiktheidseisen en selectiecriteria zullen maximaal 5 gegadigden doorgaan naar de inschrijffase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45CA6E-FAEE-BB2C-5806-72662A49E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4985447"/>
      </p:ext>
    </p:extLst>
  </p:cSld>
  <p:clrMapOvr>
    <a:masterClrMapping/>
  </p:clrMapOvr>
</p:sld>
</file>

<file path=ppt/theme/theme1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RWS 16X9 NL nieuw" id="{19A0BACC-3659-4C2E-97ED-55BE99EFB087}" vid="{49F572D2-CB11-4C13-A370-1BFC52EB747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276b06-72c2-4081-996b-9af57fe26b63}" enabled="1" method="Standard" siteId="{ac843cea-7a2b-4dc6-9f37-919c3e210fe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Presentatie RWS 16X9 NL (7)</Template>
  <TotalTime>358</TotalTime>
  <Words>526</Words>
  <Application>Microsoft Office PowerPoint</Application>
  <PresentationFormat>Breedbeeld</PresentationFormat>
  <Paragraphs>84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RWS 16:9 NL</vt:lpstr>
      <vt:lpstr>KRW 8 realisatie vispassages stuwen in de Maas</vt:lpstr>
      <vt:lpstr>Agenda:</vt:lpstr>
      <vt:lpstr>Waarom vispassages?</vt:lpstr>
      <vt:lpstr>Aanleg huidige vispassages</vt:lpstr>
      <vt:lpstr>Overzicht maatregelen per vispassage</vt:lpstr>
      <vt:lpstr>Extra vispassage nodig bij Lith</vt:lpstr>
      <vt:lpstr>PowerPoint-presentatie</vt:lpstr>
      <vt:lpstr>Nieuw vispassage Lith (impressie aangepast ontwerp)</vt:lpstr>
      <vt:lpstr>aanbestedingsprocedure</vt:lpstr>
      <vt:lpstr>Planning</vt:lpstr>
      <vt:lpstr>Geschiktheidseisen</vt:lpstr>
      <vt:lpstr>Selectiecriteria</vt:lpstr>
      <vt:lpstr>Inschrijving </vt:lpstr>
      <vt:lpstr>Tot slot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Knops, Patrick (RWS PPO)</dc:creator>
  <dc:description/>
  <cp:lastModifiedBy>Lubberhuizen, Ellis (RWS PPO)</cp:lastModifiedBy>
  <cp:revision>9</cp:revision>
  <dcterms:created xsi:type="dcterms:W3CDTF">2023-06-20T07:03:26Z</dcterms:created>
  <dcterms:modified xsi:type="dcterms:W3CDTF">2025-10-22T09:38:55Z</dcterms:modified>
</cp:coreProperties>
</file>