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7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9944100" cy="6805613"/>
  <p:embeddedFontLst>
    <p:embeddedFont>
      <p:font typeface="ArialMT" panose="020B0604020202020204" charset="0"/>
      <p:regular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  <p:embeddedFont>
      <p:font typeface="Verdana-Bold" panose="020B0604020202020204" charset="0"/>
      <p:bold r:id="rId38"/>
    </p:embeddedFont>
    <p:embeddedFont>
      <p:font typeface="Verdana-Italic" panose="020B0604020202020204" charset="0"/>
      <p:italic r:id="rId39"/>
    </p:embeddedFont>
  </p:embeddedFontLst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 snapToGrid="0">
      <p:cViewPr varScale="1">
        <p:scale>
          <a:sx n="59" d="100"/>
          <a:sy n="59" d="100"/>
        </p:scale>
        <p:origin x="14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wesly.maurer@rws.nl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logius.nl/diensten/pkioverheid/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Freeform 100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01" name="Picture 10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"/>
            <a:ext cx="9144000" cy="1065212"/>
          </a:xfrm>
          <a:prstGeom prst="rect">
            <a:avLst/>
          </a:prstGeom>
          <a:noFill/>
        </p:spPr>
      </p:pic>
      <p:sp>
        <p:nvSpPr>
          <p:cNvPr id="102" name="Freeform 102"/>
          <p:cNvSpPr/>
          <p:nvPr/>
        </p:nvSpPr>
        <p:spPr>
          <a:xfrm>
            <a:off x="0" y="0"/>
            <a:ext cx="4572000" cy="6858000"/>
          </a:xfrm>
          <a:custGeom>
            <a:avLst/>
            <a:gdLst/>
            <a:ahLst/>
            <a:cxnLst/>
            <a:rect l="0" t="0" r="0" b="0"/>
            <a:pathLst>
              <a:path w="4572000" h="6858000">
                <a:moveTo>
                  <a:pt x="0" y="0"/>
                </a:moveTo>
                <a:lnTo>
                  <a:pt x="4387469" y="0"/>
                </a:lnTo>
                <a:lnTo>
                  <a:pt x="4387469" y="975615"/>
                </a:lnTo>
                <a:lnTo>
                  <a:pt x="4572000" y="975615"/>
                </a:lnTo>
                <a:lnTo>
                  <a:pt x="4572000" y="6858000"/>
                </a:lnTo>
                <a:lnTo>
                  <a:pt x="0" y="6858000"/>
                </a:lnTo>
                <a:close/>
                <a:moveTo>
                  <a:pt x="6858000" y="6858000"/>
                </a:moveTo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03" name="Picture 10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1682750"/>
          </a:xfrm>
          <a:prstGeom prst="rect">
            <a:avLst/>
          </a:prstGeom>
          <a:noFill/>
        </p:spPr>
      </p:pic>
      <p:sp>
        <p:nvSpPr>
          <p:cNvPr id="104" name="Freeform 104"/>
          <p:cNvSpPr/>
          <p:nvPr/>
        </p:nvSpPr>
        <p:spPr>
          <a:xfrm>
            <a:off x="4699000" y="1738377"/>
            <a:ext cx="3060192" cy="15239"/>
          </a:xfrm>
          <a:custGeom>
            <a:avLst/>
            <a:gdLst/>
            <a:ahLst/>
            <a:cxnLst/>
            <a:rect l="0" t="0" r="0" b="0"/>
            <a:pathLst>
              <a:path w="3060192" h="15239">
                <a:moveTo>
                  <a:pt x="0" y="0"/>
                </a:moveTo>
                <a:lnTo>
                  <a:pt x="1020064" y="0"/>
                </a:lnTo>
                <a:lnTo>
                  <a:pt x="2040128" y="0"/>
                </a:lnTo>
                <a:lnTo>
                  <a:pt x="3060192" y="0"/>
                </a:lnTo>
                <a:lnTo>
                  <a:pt x="3060192" y="15239"/>
                </a:lnTo>
                <a:lnTo>
                  <a:pt x="2040128" y="15239"/>
                </a:lnTo>
                <a:lnTo>
                  <a:pt x="1020064" y="15239"/>
                </a:lnTo>
                <a:lnTo>
                  <a:pt x="0" y="15239"/>
                </a:lnTo>
                <a:close/>
                <a:moveTo>
                  <a:pt x="420623" y="5119623"/>
                </a:moveTo>
              </a:path>
            </a:pathLst>
          </a:custGeom>
          <a:solidFill>
            <a:srgbClr val="0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05" name="Picture 10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852675"/>
            <a:ext cx="4572000" cy="2571750"/>
          </a:xfrm>
          <a:prstGeom prst="rect">
            <a:avLst/>
          </a:prstGeom>
          <a:noFill/>
        </p:spPr>
      </p:pic>
      <p:sp>
        <p:nvSpPr>
          <p:cNvPr id="108" name="Rectangle 108"/>
          <p:cNvSpPr/>
          <p:nvPr/>
        </p:nvSpPr>
        <p:spPr>
          <a:xfrm>
            <a:off x="4699761" y="2393122"/>
            <a:ext cx="4145366" cy="66345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704" b="1" i="0" spc="0" baseline="0" dirty="0">
                <a:solidFill>
                  <a:srgbClr val="007BC7"/>
                </a:solidFill>
                <a:latin typeface="Verdana-Bold"/>
              </a:rPr>
              <a:t>Aanbesteding gladheidbestrijding</a:t>
            </a:r>
          </a:p>
          <a:p>
            <a:pPr marL="0">
              <a:lnSpc>
                <a:spcPts val="3672"/>
              </a:lnSpc>
            </a:pPr>
            <a:r>
              <a:rPr lang="en-GB" sz="1704" b="1" i="0" spc="0" baseline="0" dirty="0" err="1">
                <a:solidFill>
                  <a:srgbClr val="007BC7"/>
                </a:solidFill>
                <a:latin typeface="Verdana-Bold"/>
              </a:rPr>
              <a:t>Coördinatiegebied</a:t>
            </a:r>
            <a:r>
              <a:rPr lang="en-GB" sz="1704" b="1" i="0" spc="0" baseline="0" dirty="0">
                <a:solidFill>
                  <a:srgbClr val="007BC7"/>
                </a:solidFill>
                <a:latin typeface="Verdana-Bold"/>
              </a:rPr>
              <a:t> </a:t>
            </a:r>
            <a:r>
              <a:rPr lang="en-GB" sz="1704" b="1" i="0" spc="0" baseline="0" dirty="0" err="1">
                <a:solidFill>
                  <a:srgbClr val="007BC7"/>
                </a:solidFill>
                <a:latin typeface="Verdana-Bold"/>
              </a:rPr>
              <a:t>Overijssel</a:t>
            </a:r>
            <a:r>
              <a:rPr lang="en-GB" sz="1704" b="1" i="0" spc="0" baseline="0" dirty="0">
                <a:solidFill>
                  <a:srgbClr val="007BC7"/>
                </a:solidFill>
                <a:latin typeface="Verdana-Bold"/>
              </a:rPr>
              <a:t>.</a:t>
            </a:r>
          </a:p>
        </p:txBody>
      </p:sp>
      <p:sp>
        <p:nvSpPr>
          <p:cNvPr id="110" name="Rectangle 110"/>
          <p:cNvSpPr/>
          <p:nvPr/>
        </p:nvSpPr>
        <p:spPr>
          <a:xfrm>
            <a:off x="4699761" y="1459684"/>
            <a:ext cx="3060046" cy="3088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006" b="0" i="0" spc="0" baseline="0" dirty="0">
                <a:solidFill>
                  <a:srgbClr val="000000"/>
                </a:solidFill>
                <a:latin typeface="Verdana"/>
              </a:rPr>
              <a:t>Inlichtingenbijeenkomst</a:t>
            </a:r>
          </a:p>
        </p:txBody>
      </p:sp>
      <p:sp>
        <p:nvSpPr>
          <p:cNvPr id="112" name="Rectangle 112"/>
          <p:cNvSpPr/>
          <p:nvPr/>
        </p:nvSpPr>
        <p:spPr>
          <a:xfrm>
            <a:off x="8597518" y="6574270"/>
            <a:ext cx="72694" cy="13853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900" b="0" i="0" spc="0" baseline="0" dirty="0">
                <a:solidFill>
                  <a:srgbClr val="000000"/>
                </a:solidFill>
                <a:latin typeface="Verdana"/>
              </a:rPr>
              <a:t>1</a:t>
            </a:r>
          </a:p>
        </p:txBody>
      </p:sp>
      <p:sp>
        <p:nvSpPr>
          <p:cNvPr id="113" name="Rectangle 113"/>
          <p:cNvSpPr/>
          <p:nvPr/>
        </p:nvSpPr>
        <p:spPr>
          <a:xfrm>
            <a:off x="4699761" y="4570603"/>
            <a:ext cx="2693045" cy="153670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25527"/>
            <a:r>
              <a:rPr lang="en-GB" sz="1800" b="0" i="0" spc="0" baseline="0" dirty="0">
                <a:solidFill>
                  <a:srgbClr val="007BC7"/>
                </a:solidFill>
                <a:latin typeface="Verdana"/>
              </a:rPr>
              <a:t>Zaak ID: 31203545</a:t>
            </a:r>
          </a:p>
          <a:p>
            <a:pPr marL="0">
              <a:lnSpc>
                <a:spcPts val="4888"/>
              </a:lnSpc>
            </a:pPr>
            <a:r>
              <a:rPr lang="en-GB" sz="1800" b="0" i="0" spc="0" baseline="0" dirty="0">
                <a:solidFill>
                  <a:srgbClr val="007BC7"/>
                </a:solidFill>
                <a:latin typeface="Verdana"/>
              </a:rPr>
              <a:t>12 - September - 2025</a:t>
            </a:r>
          </a:p>
          <a:p>
            <a:pPr marL="0">
              <a:lnSpc>
                <a:spcPts val="2556"/>
              </a:lnSpc>
            </a:pPr>
            <a:r>
              <a:rPr lang="en-GB" sz="1800" b="0" i="0" spc="0" baseline="0" dirty="0" err="1">
                <a:solidFill>
                  <a:srgbClr val="007BC7"/>
                </a:solidFill>
                <a:latin typeface="Verdana"/>
              </a:rPr>
              <a:t>Steunpunt</a:t>
            </a:r>
            <a:r>
              <a:rPr lang="en-GB" sz="1800" b="0" i="0" spc="0" baseline="0" dirty="0">
                <a:solidFill>
                  <a:srgbClr val="007BC7"/>
                </a:solidFill>
                <a:latin typeface="Verdana"/>
              </a:rPr>
              <a:t> Zwolle</a:t>
            </a:r>
          </a:p>
          <a:p>
            <a:pPr marL="0">
              <a:lnSpc>
                <a:spcPts val="2556"/>
              </a:lnSpc>
            </a:pPr>
            <a:r>
              <a:rPr lang="en-GB" sz="900" dirty="0">
                <a:solidFill>
                  <a:srgbClr val="007BC7"/>
                </a:solidFill>
                <a:latin typeface="Verdana"/>
              </a:rPr>
              <a:t>(Versie 1. 08-09-2025)</a:t>
            </a:r>
            <a:endParaRPr lang="en-GB" sz="900" b="0" i="0" spc="0" baseline="0" dirty="0">
              <a:solidFill>
                <a:srgbClr val="007BC7"/>
              </a:solidFill>
              <a:latin typeface="Verdana"/>
            </a:endParaRPr>
          </a:p>
        </p:txBody>
      </p:sp>
      <p:pic>
        <p:nvPicPr>
          <p:cNvPr id="1030" name="Picture 6" descr="Werken bij Provincie Overijssel | Vacatures | Magnet.me (nl)">
            <a:extLst>
              <a:ext uri="{FF2B5EF4-FFF2-40B4-BE49-F238E27FC236}">
                <a16:creationId xmlns:a16="http://schemas.microsoft.com/office/drawing/2014/main" id="{6EB704CA-D80F-8F3D-638E-D20F44BBC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89" y="816323"/>
            <a:ext cx="25241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Freeform 204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05" name="Freeform 205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06" name="Freeform 206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07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08" name="Rectangle 208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10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09" name="Rectangle 209"/>
          <p:cNvSpPr/>
          <p:nvPr/>
        </p:nvSpPr>
        <p:spPr>
          <a:xfrm>
            <a:off x="678789" y="984757"/>
            <a:ext cx="4268447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1" i="0" spc="0" baseline="0" dirty="0">
                <a:solidFill>
                  <a:srgbClr val="007BC7"/>
                </a:solidFill>
                <a:latin typeface="Verdana-Bold"/>
              </a:rPr>
              <a:t>Verdeling van percelen</a:t>
            </a:r>
          </a:p>
        </p:txBody>
      </p:sp>
      <p:sp>
        <p:nvSpPr>
          <p:cNvPr id="210" name="Rectangle 210"/>
          <p:cNvSpPr/>
          <p:nvPr/>
        </p:nvSpPr>
        <p:spPr>
          <a:xfrm>
            <a:off x="463042" y="1357181"/>
            <a:ext cx="7744968" cy="52008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400" b="0" i="0" spc="0" baseline="0" dirty="0">
                <a:solidFill>
                  <a:srgbClr val="000000"/>
                </a:solidFill>
                <a:latin typeface="ArialMT"/>
              </a:rPr>
              <a:t>	</a:t>
            </a:r>
            <a:r>
              <a:rPr lang="en-GB" sz="1400" b="1" i="0" spc="0" baseline="0" dirty="0">
                <a:solidFill>
                  <a:srgbClr val="000000"/>
                </a:solidFill>
                <a:latin typeface="Verdana-Bold"/>
              </a:rPr>
              <a:t>Perceel 1</a:t>
            </a:r>
          </a:p>
          <a:p>
            <a:pPr marL="0">
              <a:lnSpc>
                <a:spcPts val="2550"/>
              </a:lnSpc>
              <a:tabLst>
                <a:tab pos="914704" algn="l"/>
              </a:tabLst>
            </a:pP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Steunpunt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Zwolle, 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Ordelseweg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2, 8065 PB ZWOLLE                    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i="0" spc="0" baseline="0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i="0" spc="0" baseline="0" dirty="0">
                <a:solidFill>
                  <a:srgbClr val="000000"/>
                </a:solidFill>
                <a:latin typeface="Verdana"/>
              </a:rPr>
              <a:t> 2</a:t>
            </a:r>
          </a:p>
          <a:p>
            <a:pPr marL="0">
              <a:lnSpc>
                <a:spcPts val="2550"/>
              </a:lnSpc>
              <a:tabLst>
                <a:tab pos="914704" algn="l"/>
              </a:tabLst>
            </a:pP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Steunpunt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Hardenberg, 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Bosweg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2, 7796 HS HEEMSERVEEN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3</a:t>
            </a:r>
            <a:r>
              <a:rPr lang="en-GB" sz="1400" b="1" i="0" spc="0" baseline="0" dirty="0">
                <a:solidFill>
                  <a:srgbClr val="000000"/>
                </a:solidFill>
                <a:latin typeface="Verdana"/>
              </a:rPr>
              <a:t>        </a:t>
            </a:r>
          </a:p>
          <a:p>
            <a:pPr marL="0">
              <a:lnSpc>
                <a:spcPts val="2550"/>
              </a:lnSpc>
              <a:tabLst>
                <a:tab pos="914704" algn="l"/>
              </a:tabLst>
            </a:pP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Steunpunt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Hengelo, 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Brugginksweg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4, 7555 PB HENGELO 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4</a:t>
            </a:r>
            <a:r>
              <a:rPr lang="en-GB" sz="1400" b="1" i="0" spc="0" baseline="0" dirty="0">
                <a:solidFill>
                  <a:srgbClr val="000000"/>
                </a:solidFill>
                <a:latin typeface="Verdana"/>
              </a:rPr>
              <a:t>           </a:t>
            </a:r>
          </a:p>
          <a:p>
            <a:pPr marL="0">
              <a:lnSpc>
                <a:spcPts val="2550"/>
              </a:lnSpc>
              <a:tabLst>
                <a:tab pos="914704" algn="l"/>
              </a:tabLst>
            </a:pP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Steunpunt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Markelo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, 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Holterweg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30A, 7475AW HOLTEN  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5</a:t>
            </a:r>
            <a:r>
              <a:rPr lang="en-GB" sz="1400" b="1" i="0" spc="0" baseline="0" dirty="0">
                <a:solidFill>
                  <a:srgbClr val="000000"/>
                </a:solidFill>
                <a:latin typeface="Verdana"/>
              </a:rPr>
              <a:t>              </a:t>
            </a:r>
          </a:p>
          <a:p>
            <a:pPr marL="0">
              <a:lnSpc>
                <a:spcPts val="2550"/>
              </a:lnSpc>
              <a:tabLst>
                <a:tab pos="914704" algn="l"/>
              </a:tabLst>
            </a:pP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Steunpunt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’t Harde, 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Eperweg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100, 8084 HK ’t Harde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6</a:t>
            </a:r>
            <a:r>
              <a:rPr lang="en-GB" sz="1400" b="1" i="0" spc="0" baseline="0" dirty="0">
                <a:solidFill>
                  <a:srgbClr val="000000"/>
                </a:solidFill>
                <a:latin typeface="Verdana"/>
              </a:rPr>
              <a:t>                  </a:t>
            </a:r>
          </a:p>
          <a:p>
            <a:pPr marL="0">
              <a:lnSpc>
                <a:spcPts val="2550"/>
              </a:lnSpc>
              <a:tabLst>
                <a:tab pos="914704" algn="l"/>
              </a:tabLst>
            </a:pP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Steunpunt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Beukers, 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Zomerdijk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20b, 7946 LZ WANNEPERVEEN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7</a:t>
            </a:r>
            <a:endParaRPr lang="en-GB" sz="1400" b="1" i="0" spc="0" baseline="0" dirty="0">
              <a:solidFill>
                <a:srgbClr val="000000"/>
              </a:solidFill>
              <a:latin typeface="Verdana"/>
            </a:endParaRPr>
          </a:p>
          <a:p>
            <a:pPr marL="0">
              <a:lnSpc>
                <a:spcPts val="2550"/>
              </a:lnSpc>
              <a:tabLst>
                <a:tab pos="914704" algn="l"/>
              </a:tabLst>
            </a:pP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Steunpunt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Raalte, 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Heetenseweg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2, 8102 PE RAALTE  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8</a:t>
            </a:r>
            <a:r>
              <a:rPr lang="en-GB" sz="1400" b="1" i="0" spc="0" baseline="0" dirty="0">
                <a:solidFill>
                  <a:srgbClr val="000000"/>
                </a:solidFill>
                <a:latin typeface="Verdana"/>
              </a:rPr>
              <a:t>                 </a:t>
            </a:r>
          </a:p>
          <a:p>
            <a:pPr marL="0">
              <a:lnSpc>
                <a:spcPts val="2550"/>
              </a:lnSpc>
              <a:tabLst>
                <a:tab pos="914704" algn="l"/>
              </a:tabLst>
            </a:pP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Steunpunt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Tubbergen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, </a:t>
            </a:r>
            <a:r>
              <a:rPr lang="en-GB" sz="1400" b="0" i="0" spc="0" baseline="0" dirty="0" err="1">
                <a:solidFill>
                  <a:srgbClr val="000000"/>
                </a:solidFill>
                <a:latin typeface="Verdana"/>
              </a:rPr>
              <a:t>Almeloseweg</a:t>
            </a:r>
            <a:r>
              <a:rPr lang="en-GB" sz="1400" b="0" i="0" spc="0" baseline="0" dirty="0">
                <a:solidFill>
                  <a:srgbClr val="000000"/>
                </a:solidFill>
                <a:latin typeface="Verdana"/>
              </a:rPr>
              <a:t> 67, 7651 ND TUBBERGEN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Freeform 211">
            <a:hlinkClick r:id="rId2"/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 dirty="0"/>
          </a:p>
        </p:txBody>
      </p:sp>
      <p:sp>
        <p:nvSpPr>
          <p:cNvPr id="212" name="Freeform 212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13" name="Freeform 213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14" name="Picture 11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16" name="Rectangle 216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11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17" name="Rectangle 217"/>
          <p:cNvSpPr/>
          <p:nvPr/>
        </p:nvSpPr>
        <p:spPr>
          <a:xfrm>
            <a:off x="50901" y="1121281"/>
            <a:ext cx="8630568" cy="282808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17576"/>
            <a:r>
              <a:rPr lang="en-GB" sz="2604" b="1" i="0" spc="0" baseline="0" dirty="0">
                <a:solidFill>
                  <a:srgbClr val="007BC7"/>
                </a:solidFill>
                <a:latin typeface="Verdana-Bold"/>
              </a:rPr>
              <a:t>Bezichtiging wegensteunpunten</a:t>
            </a:r>
          </a:p>
          <a:p>
            <a:pPr marL="0">
              <a:lnSpc>
                <a:spcPts val="3008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Aanbesteder biedt ondernemer alvorens deze een inschrijving doet de </a:t>
            </a:r>
          </a:p>
          <a:p>
            <a:pPr marL="342900">
              <a:lnSpc>
                <a:spcPts val="2155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mogelijkheid om de steunpunten te bezoeken. </a:t>
            </a:r>
          </a:p>
          <a:p>
            <a:pPr marL="0">
              <a:lnSpc>
                <a:spcPts val="5130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Indien ondernemer hier gebruik van wenst te maken kan deze contact </a:t>
            </a:r>
          </a:p>
          <a:p>
            <a:pPr marL="342900">
              <a:lnSpc>
                <a:spcPts val="215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opnemen met onderstaande contactpersoon. Het locatiebezoek dient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plaats te vinden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voor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20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-10-2025</a:t>
            </a: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.</a:t>
            </a:r>
          </a:p>
          <a:p>
            <a:pPr marL="0">
              <a:lnSpc>
                <a:spcPts val="5120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endParaRPr lang="nl-NL" sz="1802" b="0" i="0" spc="0" baseline="0" dirty="0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4FA7098-7C92-8DB0-9104-3C6B2A8BDA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628" y="3545586"/>
            <a:ext cx="5952744" cy="238201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Freeform 22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24" name="Freeform 22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25" name="Freeform 22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26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27" name="Freeform 227"/>
          <p:cNvSpPr/>
          <p:nvPr/>
        </p:nvSpPr>
        <p:spPr>
          <a:xfrm>
            <a:off x="4572000" y="0"/>
            <a:ext cx="4572000" cy="6858000"/>
          </a:xfrm>
          <a:custGeom>
            <a:avLst/>
            <a:gdLst/>
            <a:ahLst/>
            <a:cxnLst/>
            <a:rect l="0" t="0" r="0" b="0"/>
            <a:pathLst>
              <a:path w="4572000" h="6858000">
                <a:moveTo>
                  <a:pt x="0" y="6858000"/>
                </a:moveTo>
                <a:lnTo>
                  <a:pt x="4572000" y="68580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28" name="Picture 228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52"/>
            <a:ext cx="9144000" cy="1998598"/>
          </a:xfrm>
          <a:prstGeom prst="rect">
            <a:avLst/>
          </a:prstGeom>
          <a:noFill/>
        </p:spPr>
      </p:pic>
      <p:pic>
        <p:nvPicPr>
          <p:cNvPr id="229" name="Picture 22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7" y="1685925"/>
            <a:ext cx="4229100" cy="4229099"/>
          </a:xfrm>
          <a:prstGeom prst="rect">
            <a:avLst/>
          </a:prstGeom>
          <a:noFill/>
        </p:spPr>
      </p:pic>
      <p:pic>
        <p:nvPicPr>
          <p:cNvPr id="230" name="Picture 230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426" y="620713"/>
            <a:ext cx="3095625" cy="1144587"/>
          </a:xfrm>
          <a:prstGeom prst="rect">
            <a:avLst/>
          </a:prstGeom>
          <a:noFill/>
        </p:spPr>
      </p:pic>
      <p:sp>
        <p:nvSpPr>
          <p:cNvPr id="231" name="Rectangle 231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13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32" name="Rectangle 232"/>
          <p:cNvSpPr/>
          <p:nvPr/>
        </p:nvSpPr>
        <p:spPr>
          <a:xfrm>
            <a:off x="5038090" y="3336796"/>
            <a:ext cx="2640787" cy="126709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0000"/>
                </a:solidFill>
                <a:latin typeface="Verdana"/>
              </a:rPr>
              <a:t>TenderNed </a:t>
            </a:r>
          </a:p>
          <a:p>
            <a:pPr marL="0">
              <a:lnSpc>
                <a:spcPts val="2500"/>
              </a:lnSpc>
            </a:pPr>
            <a:r>
              <a:rPr lang="en-GB" sz="1800" b="0" i="0" spc="0" baseline="0" dirty="0">
                <a:solidFill>
                  <a:srgbClr val="007BC7"/>
                </a:solidFill>
                <a:latin typeface="Verdana"/>
              </a:rPr>
              <a:t>Digitaal inschrijven op </a:t>
            </a:r>
          </a:p>
          <a:p>
            <a:pPr marL="0">
              <a:lnSpc>
                <a:spcPts val="2159"/>
              </a:lnSpc>
            </a:pPr>
            <a:r>
              <a:rPr lang="en-GB" sz="1800" b="0" i="0" spc="0" baseline="0" dirty="0">
                <a:solidFill>
                  <a:srgbClr val="007BC7"/>
                </a:solidFill>
                <a:latin typeface="Verdana"/>
              </a:rPr>
              <a:t>opdrachten van  </a:t>
            </a:r>
          </a:p>
          <a:p>
            <a:pPr marL="0">
              <a:lnSpc>
                <a:spcPts val="2160"/>
              </a:lnSpc>
            </a:pPr>
            <a:r>
              <a:rPr lang="en-GB" sz="1802" b="0" i="0" spc="0" baseline="0" dirty="0">
                <a:solidFill>
                  <a:srgbClr val="007BC7"/>
                </a:solidFill>
                <a:latin typeface="Verdana"/>
              </a:rPr>
              <a:t>Rijkswaterstaat.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Freeform 233">
            <a:hlinkClick r:id="rId2"/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34" name="Freeform 23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35" name="Freeform 23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36" name="Picture 11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37" name="Freeform 237">
            <a:hlinkClick r:id="rId2"/>
          </p:cNvPr>
          <p:cNvSpPr/>
          <p:nvPr/>
        </p:nvSpPr>
        <p:spPr>
          <a:xfrm>
            <a:off x="1401063" y="5361814"/>
            <a:ext cx="5128260" cy="13715"/>
          </a:xfrm>
          <a:custGeom>
            <a:avLst/>
            <a:gdLst/>
            <a:ahLst/>
            <a:cxnLst/>
            <a:rect l="0" t="0" r="0" b="0"/>
            <a:pathLst>
              <a:path w="5128260" h="13715">
                <a:moveTo>
                  <a:pt x="0" y="0"/>
                </a:moveTo>
                <a:lnTo>
                  <a:pt x="1709420" y="0"/>
                </a:lnTo>
                <a:lnTo>
                  <a:pt x="3418840" y="0"/>
                </a:lnTo>
                <a:lnTo>
                  <a:pt x="5128260" y="0"/>
                </a:lnTo>
                <a:lnTo>
                  <a:pt x="5128260" y="13715"/>
                </a:lnTo>
                <a:lnTo>
                  <a:pt x="3418840" y="13715"/>
                </a:lnTo>
                <a:lnTo>
                  <a:pt x="1709420" y="13715"/>
                </a:lnTo>
                <a:lnTo>
                  <a:pt x="0" y="13715"/>
                </a:lnTo>
                <a:close/>
                <a:moveTo>
                  <a:pt x="95123" y="1496186"/>
                </a:moveTo>
              </a:path>
            </a:pathLst>
          </a:custGeom>
          <a:solidFill>
            <a:srgbClr val="004228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38" name="Rectangle 238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14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39" name="Rectangle 239"/>
          <p:cNvSpPr/>
          <p:nvPr/>
        </p:nvSpPr>
        <p:spPr>
          <a:xfrm>
            <a:off x="468477" y="1266320"/>
            <a:ext cx="4558543" cy="24566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7BC7"/>
                </a:solidFill>
                <a:latin typeface="Verdana-Bold"/>
              </a:rPr>
              <a:t>3. Toelichting elektronisch aanbesteden</a:t>
            </a:r>
          </a:p>
        </p:txBody>
      </p:sp>
      <p:sp>
        <p:nvSpPr>
          <p:cNvPr id="240" name="Rectangle 240"/>
          <p:cNvSpPr/>
          <p:nvPr/>
        </p:nvSpPr>
        <p:spPr>
          <a:xfrm>
            <a:off x="468477" y="1987042"/>
            <a:ext cx="7656904" cy="185730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Volledig digitaal aanmelden en inschrijven via TenderNed</a:t>
            </a:r>
          </a:p>
          <a:p>
            <a:pPr marL="285750" indent="-285750">
              <a:lnSpc>
                <a:spcPts val="5124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Alle documenten digitaal ondertekenen;</a:t>
            </a:r>
          </a:p>
          <a:p>
            <a:pPr marL="342900" indent="-342900">
              <a:lnSpc>
                <a:spcPts val="2556"/>
              </a:lnSpc>
              <a:buFont typeface="Arial" panose="020B0604020202020204" pitchFamily="34" charset="0"/>
              <a:buChar char="•"/>
            </a:pP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Ondertekenen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met PKI-certificaat (digitaal ondertekenen);</a:t>
            </a:r>
          </a:p>
          <a:p>
            <a:pPr marL="285750" indent="-285750">
              <a:lnSpc>
                <a:spcPts val="2558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Alleen elektronische aanmeldingen en / of inschrijvingen via </a:t>
            </a:r>
          </a:p>
          <a:p>
            <a:pPr marL="342900">
              <a:lnSpc>
                <a:spcPts val="215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TenderNe</a:t>
            </a:r>
            <a:r>
              <a:rPr lang="en-GB" sz="1800" b="0" i="0" spc="679" baseline="0" dirty="0">
                <a:solidFill>
                  <a:srgbClr val="000000"/>
                </a:solidFill>
                <a:latin typeface="Verdana"/>
              </a:rPr>
              <a:t>d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zijn toegestaan.</a:t>
            </a:r>
          </a:p>
        </p:txBody>
      </p:sp>
      <p:sp>
        <p:nvSpPr>
          <p:cNvPr id="241" name="Rectangle 241"/>
          <p:cNvSpPr/>
          <p:nvPr/>
        </p:nvSpPr>
        <p:spPr>
          <a:xfrm>
            <a:off x="1401191" y="4825365"/>
            <a:ext cx="5126812" cy="5650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0" i="1" spc="0" baseline="0" dirty="0">
                <a:solidFill>
                  <a:srgbClr val="000000"/>
                </a:solidFill>
                <a:latin typeface="Verdana-Italic"/>
              </a:rPr>
              <a:t>Informatie over PKI-certificaat:</a:t>
            </a:r>
          </a:p>
          <a:p>
            <a:pPr marL="0">
              <a:lnSpc>
                <a:spcPts val="2268"/>
              </a:lnSpc>
            </a:pPr>
            <a:r>
              <a:rPr lang="en-GB" sz="1800" b="0" i="0" spc="0" baseline="0" dirty="0">
                <a:solidFill>
                  <a:srgbClr val="004228"/>
                </a:solidFill>
                <a:latin typeface="Verdana"/>
                <a:hlinkClick r:id="rId2"/>
              </a:rPr>
              <a:t>https://www.logius.nl/diensten/pkioverheid/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Freeform 24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43" name="Freeform 243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44" name="Freeform 244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45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46" name="Rectangle 246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15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47" name="Rectangle 247"/>
          <p:cNvSpPr/>
          <p:nvPr/>
        </p:nvSpPr>
        <p:spPr>
          <a:xfrm>
            <a:off x="468477" y="1266320"/>
            <a:ext cx="4558543" cy="24566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7BC7"/>
                </a:solidFill>
                <a:latin typeface="Verdana-Bold"/>
              </a:rPr>
              <a:t>3. Toelichting elektronisch aanbesteden</a:t>
            </a:r>
          </a:p>
        </p:txBody>
      </p:sp>
      <p:sp>
        <p:nvSpPr>
          <p:cNvPr id="248" name="Rectangle 248"/>
          <p:cNvSpPr/>
          <p:nvPr/>
        </p:nvSpPr>
        <p:spPr>
          <a:xfrm>
            <a:off x="468477" y="1991308"/>
            <a:ext cx="8101577" cy="256294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2" b="1" i="0" spc="0" baseline="0" dirty="0">
                <a:solidFill>
                  <a:srgbClr val="000000"/>
                </a:solidFill>
                <a:latin typeface="Verdana-Bold"/>
              </a:rPr>
              <a:t>Doelstelling:</a:t>
            </a:r>
          </a:p>
          <a:p>
            <a:pPr marL="285750" indent="-285750">
              <a:lnSpc>
                <a:spcPts val="5126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Een eenvoudigere en efficiëntere afwikkeling van de aanbesteding;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Lastenverlichting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voor de inschrijvende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ondernemers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;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</a:pP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Lastenverlichting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voor de aanbestedende dienst;</a:t>
            </a:r>
          </a:p>
          <a:p>
            <a:pPr marL="285750" indent="-285750">
              <a:lnSpc>
                <a:spcPts val="2569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Meer transparantie in het aanbestedingsproces;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Milieuvoordeel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in de vorm van minder papier (afval);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Garantie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op authenticiteit.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Freeform 249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50" name="Freeform 250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51" name="Freeform 251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52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53" name="Rectangle 253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16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54" name="Rectangle 254"/>
          <p:cNvSpPr/>
          <p:nvPr/>
        </p:nvSpPr>
        <p:spPr>
          <a:xfrm>
            <a:off x="468477" y="1266320"/>
            <a:ext cx="8173712" cy="38318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7BC7"/>
                </a:solidFill>
                <a:latin typeface="Verdana-Bold"/>
              </a:rPr>
              <a:t>4. Planning</a:t>
            </a:r>
          </a:p>
          <a:p>
            <a:pPr marL="455523" indent="-285750">
              <a:lnSpc>
                <a:spcPts val="2836"/>
              </a:lnSpc>
              <a:buFont typeface="Arial" panose="020B0604020202020204" pitchFamily="34" charset="0"/>
              <a:buChar char="•"/>
            </a:pPr>
            <a:r>
              <a:rPr lang="en-GB" sz="1596" dirty="0">
                <a:solidFill>
                  <a:srgbClr val="000000"/>
                </a:solidFill>
                <a:latin typeface="Verdana"/>
              </a:rPr>
              <a:t>01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-09 -2025: Publicatie TenderNed</a:t>
            </a:r>
          </a:p>
          <a:p>
            <a:pPr marL="455523" indent="-285750">
              <a:lnSpc>
                <a:spcPts val="2328"/>
              </a:lnSpc>
              <a:buFont typeface="Arial" panose="020B0604020202020204" pitchFamily="34" charset="0"/>
              <a:buChar char="•"/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12-09-2025: Inlichtingen bijeenkomst algemeen.</a:t>
            </a:r>
          </a:p>
          <a:p>
            <a:pPr marL="169773" lvl="5">
              <a:lnSpc>
                <a:spcPts val="2317"/>
              </a:lnSpc>
            </a:pPr>
            <a:r>
              <a:rPr lang="en-GB" sz="1596" dirty="0">
                <a:solidFill>
                  <a:schemeClr val="tx1"/>
                </a:solidFill>
                <a:latin typeface="Verdana"/>
              </a:rPr>
              <a:t>		</a:t>
            </a:r>
            <a:r>
              <a:rPr lang="en-GB" sz="1596" b="0" i="0" spc="0" baseline="0" dirty="0" err="1">
                <a:solidFill>
                  <a:schemeClr val="tx1"/>
                </a:solidFill>
                <a:latin typeface="Verdana"/>
              </a:rPr>
              <a:t>Locatie</a:t>
            </a:r>
            <a:r>
              <a:rPr lang="en-GB" sz="1596" b="0" i="0" spc="0" baseline="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GB" sz="1596" b="0" i="0" spc="0" baseline="0" dirty="0" err="1">
                <a:solidFill>
                  <a:schemeClr val="tx1"/>
                </a:solidFill>
                <a:latin typeface="Verdana"/>
              </a:rPr>
              <a:t>bezoek</a:t>
            </a:r>
            <a:r>
              <a:rPr lang="en-GB" sz="1596" b="0" i="0" spc="0" baseline="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GB" sz="1596" b="0" i="0" spc="0" baseline="0" dirty="0" err="1">
                <a:solidFill>
                  <a:schemeClr val="tx1"/>
                </a:solidFill>
                <a:latin typeface="Verdana"/>
              </a:rPr>
              <a:t>steunpunt</a:t>
            </a:r>
            <a:r>
              <a:rPr lang="en-GB" sz="1596" b="0" i="0" spc="0" baseline="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GB" sz="1596" b="0" i="0" spc="0" baseline="0" dirty="0" err="1">
                <a:solidFill>
                  <a:schemeClr val="tx1"/>
                </a:solidFill>
                <a:latin typeface="Verdana"/>
              </a:rPr>
              <a:t>uiterlijk</a:t>
            </a:r>
            <a:r>
              <a:rPr lang="en-GB" sz="1596" b="0" i="0" spc="0" baseline="0" dirty="0">
                <a:solidFill>
                  <a:schemeClr val="tx1"/>
                </a:solidFill>
                <a:latin typeface="Verdana"/>
              </a:rPr>
              <a:t> voor 20-10-25</a:t>
            </a:r>
          </a:p>
          <a:p>
            <a:pPr marL="455523" indent="-285750">
              <a:lnSpc>
                <a:spcPts val="2316"/>
              </a:lnSpc>
              <a:buFont typeface="Arial" panose="020B0604020202020204" pitchFamily="34" charset="0"/>
              <a:buChar char="•"/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02–10–2025: Uiterste datum digitaal indienen vragen </a:t>
            </a:r>
          </a:p>
          <a:p>
            <a:pPr marL="455523" indent="-285750">
              <a:lnSpc>
                <a:spcPts val="2328"/>
              </a:lnSpc>
              <a:buFont typeface="Arial" panose="020B0604020202020204" pitchFamily="34" charset="0"/>
              <a:buChar char="•"/>
            </a:pPr>
            <a:r>
              <a:rPr lang="en-GB" sz="1596" dirty="0">
                <a:solidFill>
                  <a:srgbClr val="000000"/>
                </a:solidFill>
                <a:latin typeface="Verdana"/>
              </a:rPr>
              <a:t>03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–11–2025: Uiterste datum inschrijving (tot 15.00)</a:t>
            </a:r>
          </a:p>
          <a:p>
            <a:pPr marL="455523" indent="-285750">
              <a:lnSpc>
                <a:spcPts val="2316"/>
              </a:lnSpc>
              <a:buFont typeface="Arial" panose="020B0604020202020204" pitchFamily="34" charset="0"/>
              <a:buChar char="•"/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05–11–2025: Openen van digitale </a:t>
            </a:r>
            <a:r>
              <a:rPr lang="en-GB" sz="1598" b="0" i="0" spc="0" baseline="0" dirty="0" err="1">
                <a:solidFill>
                  <a:srgbClr val="000000"/>
                </a:solidFill>
                <a:latin typeface="Verdana"/>
              </a:rPr>
              <a:t>kluis</a:t>
            </a: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598" b="0" i="0" spc="0" baseline="0" dirty="0" err="1">
                <a:solidFill>
                  <a:srgbClr val="000000"/>
                </a:solidFill>
                <a:latin typeface="Verdana"/>
              </a:rPr>
              <a:t>TenderNe</a:t>
            </a:r>
            <a:r>
              <a:rPr lang="en-GB" sz="1598" b="0" i="0" spc="583" baseline="0" dirty="0" err="1">
                <a:solidFill>
                  <a:srgbClr val="000000"/>
                </a:solidFill>
                <a:latin typeface="Verdana"/>
              </a:rPr>
              <a:t>d</a:t>
            </a:r>
            <a:endParaRPr lang="en-GB" sz="1598" b="0" i="0" spc="583" baseline="0" dirty="0">
              <a:solidFill>
                <a:srgbClr val="000000"/>
              </a:solidFill>
              <a:latin typeface="Verdana"/>
            </a:endParaRPr>
          </a:p>
          <a:p>
            <a:pPr marL="455523" indent="-285750">
              <a:lnSpc>
                <a:spcPts val="2316"/>
              </a:lnSpc>
              <a:buFont typeface="Arial" panose="020B0604020202020204" pitchFamily="34" charset="0"/>
              <a:buChar char="•"/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28–11–2025: Voorlopige gunning</a:t>
            </a:r>
          </a:p>
          <a:p>
            <a:pPr marL="455523" indent="-285750">
              <a:lnSpc>
                <a:spcPts val="2328"/>
              </a:lnSpc>
              <a:buFont typeface="Arial" panose="020B0604020202020204" pitchFamily="34" charset="0"/>
              <a:buChar char="•"/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19-12–2025: Einde Alcatel periode (tot 23.59)</a:t>
            </a:r>
          </a:p>
          <a:p>
            <a:pPr marL="455523" indent="-285750">
              <a:lnSpc>
                <a:spcPts val="2315"/>
              </a:lnSpc>
              <a:buFont typeface="Arial" panose="020B0604020202020204" pitchFamily="34" charset="0"/>
              <a:buChar char="•"/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12–01–2026: Definitieve gunning</a:t>
            </a:r>
          </a:p>
          <a:p>
            <a:pPr marL="455523" indent="-285750">
              <a:lnSpc>
                <a:spcPts val="2316"/>
              </a:lnSpc>
              <a:buFont typeface="Arial" panose="020B0604020202020204" pitchFamily="34" charset="0"/>
              <a:buChar char="•"/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10–03–2026: Uiterlijk 42 werkdagen na gunning indienen uitvoeringsplan</a:t>
            </a:r>
          </a:p>
          <a:p>
            <a:pPr marL="2215286">
              <a:lnSpc>
                <a:spcPts val="5366"/>
              </a:lnSpc>
            </a:pPr>
            <a:r>
              <a:rPr lang="en-GB" sz="2004" b="1" i="0" spc="0" baseline="0" dirty="0">
                <a:solidFill>
                  <a:srgbClr val="000000"/>
                </a:solidFill>
                <a:latin typeface="Verdana-Bold"/>
              </a:rPr>
              <a:t>Alle data onder voorbehoud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reeform 255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56" name="Freeform 256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57" name="Freeform 257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58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59" name="Rectangle 259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17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60" name="Rectangle 260"/>
          <p:cNvSpPr/>
          <p:nvPr/>
        </p:nvSpPr>
        <p:spPr>
          <a:xfrm>
            <a:off x="468477" y="1290953"/>
            <a:ext cx="8475077" cy="46869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 &amp; aanbestedingsleidraad</a:t>
            </a:r>
          </a:p>
          <a:p>
            <a:pPr marL="0">
              <a:lnSpc>
                <a:spcPts val="5143"/>
              </a:lnSpc>
            </a:pPr>
            <a:r>
              <a:rPr lang="en-GB" sz="1802" b="1" i="0" spc="0" baseline="0" dirty="0">
                <a:solidFill>
                  <a:srgbClr val="000000"/>
                </a:solidFill>
                <a:latin typeface="Verdana-Bold"/>
              </a:rPr>
              <a:t>Contract/Bestek</a:t>
            </a:r>
          </a:p>
          <a:p>
            <a:pPr marL="285750" indent="-285750">
              <a:lnSpc>
                <a:spcPts val="2563"/>
              </a:lnSpc>
              <a:buFont typeface="Arial" panose="020B0604020202020204" pitchFamily="34" charset="0"/>
              <a:buChar char="•"/>
              <a:tabLst>
                <a:tab pos="342900" algn="l"/>
                <a:tab pos="1829028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21.0 lid 29	Indicatieve strooiroute.</a:t>
            </a:r>
          </a:p>
          <a:p>
            <a:pPr marL="285750" indent="-285750">
              <a:lnSpc>
                <a:spcPts val="2567"/>
              </a:lnSpc>
              <a:buFont typeface="Arial" panose="020B0604020202020204" pitchFamily="34" charset="0"/>
              <a:buChar char="•"/>
              <a:tabLst>
                <a:tab pos="342900" algn="l"/>
                <a:tab pos="1829028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21.0 lid 30	Vastgestelde strooiroute(s).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31.</a:t>
            </a:r>
            <a:r>
              <a:rPr lang="en-GB" sz="1800" b="0" i="0" spc="1055" baseline="0" dirty="0">
                <a:solidFill>
                  <a:srgbClr val="000000"/>
                </a:solidFill>
                <a:latin typeface="Verdana"/>
              </a:rPr>
              <a:t>1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lid 2	tekstueel aangepast (vast/indicatief).</a:t>
            </a:r>
          </a:p>
          <a:p>
            <a:pPr marL="342900" indent="-342900">
              <a:lnSpc>
                <a:spcPts val="2556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31.</a:t>
            </a:r>
            <a:r>
              <a:rPr lang="en-GB" sz="1802" b="0" i="0" spc="419" baseline="0" dirty="0">
                <a:solidFill>
                  <a:srgbClr val="000000"/>
                </a:solidFill>
                <a:latin typeface="Verdana"/>
              </a:rPr>
              <a:t>2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lid 4	Na reinigen per mail melden.</a:t>
            </a:r>
          </a:p>
          <a:p>
            <a:pPr marL="285750" indent="-285750">
              <a:lnSpc>
                <a:spcPts val="2569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31.</a:t>
            </a:r>
            <a:r>
              <a:rPr lang="en-GB" sz="1800" b="0" i="0" spc="419" baseline="0" dirty="0">
                <a:solidFill>
                  <a:srgbClr val="000000"/>
                </a:solidFill>
                <a:latin typeface="Verdana"/>
              </a:rPr>
              <a:t>2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lid 9	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Stroomkabel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overdracht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(RWS)</a:t>
            </a:r>
            <a:endParaRPr lang="en-GB" sz="1800" b="0" i="0" spc="0" baseline="0" dirty="0">
              <a:solidFill>
                <a:srgbClr val="000000"/>
              </a:solidFill>
              <a:latin typeface="Verdana"/>
            </a:endParaRP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31.4 lid 3	Opleiding Steunpuntcoördinator Winterdienst.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32.2 	Indexeren jaarlijks na eerste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jaar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dirty="0">
                <a:solidFill>
                  <a:srgbClr val="000000"/>
                </a:solidFill>
                <a:latin typeface="Verdana"/>
              </a:rPr>
              <a:t>32.2 	Index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compensatie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regeling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zonder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vaste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vergoeding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.</a:t>
            </a:r>
            <a:endParaRPr lang="en-GB" sz="1800" b="0" i="0" spc="0" baseline="0" dirty="0">
              <a:solidFill>
                <a:srgbClr val="000000"/>
              </a:solidFill>
              <a:latin typeface="Verdana"/>
            </a:endParaRPr>
          </a:p>
          <a:p>
            <a:pPr marL="342900" indent="-342900">
              <a:lnSpc>
                <a:spcPts val="2568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92.27 lid 2	Gegevens invoeren in systeem direct na strooiactie.</a:t>
            </a:r>
          </a:p>
          <a:p>
            <a:pPr marL="285750" indent="-285750">
              <a:lnSpc>
                <a:spcPts val="2557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93.</a:t>
            </a:r>
            <a:r>
              <a:rPr lang="en-GB" sz="1800" b="0" i="0" spc="419" baseline="0" dirty="0">
                <a:solidFill>
                  <a:srgbClr val="000000"/>
                </a:solidFill>
                <a:latin typeface="Verdana"/>
              </a:rPr>
              <a:t>3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lid	In het bijzonder omschrijving in het uitvoeringsplan </a:t>
            </a:r>
          </a:p>
          <a:p>
            <a:pPr marL="1829079">
              <a:lnSpc>
                <a:spcPts val="255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veiligheid issues op de steunpunten en strooiacties.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Freeform 261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62" name="Freeform 262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63" name="Freeform 263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64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65" name="Rectangle 265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18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66" name="Rectangle 266"/>
          <p:cNvSpPr/>
          <p:nvPr/>
        </p:nvSpPr>
        <p:spPr>
          <a:xfrm>
            <a:off x="468477" y="2065854"/>
            <a:ext cx="8513549" cy="39151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006" b="1" i="0" spc="0" baseline="0" dirty="0">
                <a:solidFill>
                  <a:srgbClr val="000000"/>
                </a:solidFill>
                <a:latin typeface="Verdana-Bold"/>
              </a:rPr>
              <a:t>Contract/Bestek:</a:t>
            </a:r>
          </a:p>
          <a:p>
            <a:pPr marL="0">
              <a:lnSpc>
                <a:spcPts val="2569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Per 31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juli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2025 is een nieuwe vrijstelling van toepassing op de </a:t>
            </a:r>
          </a:p>
          <a:p>
            <a:pPr marL="342900">
              <a:lnSpc>
                <a:spcPts val="215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gladheidbestrijding bekend onder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nummer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nl-NL" dirty="0"/>
              <a:t>RWS-2025/21499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 deze is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van toepassing op dit bestek en derhalve op de uitvoering van deze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werkzaamheden.</a:t>
            </a:r>
          </a:p>
          <a:p>
            <a:pPr marL="0">
              <a:lnSpc>
                <a:spcPts val="2575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Ploegregistratiesysteem (PRS), Bij curatieve acties, voor een tractie </a:t>
            </a:r>
          </a:p>
          <a:p>
            <a:pPr marL="342900">
              <a:lnSpc>
                <a:spcPts val="215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voorzien van alleen een ploeg geldt als eindtijd de tijd wanneer het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Ploegregistratiesysteem (PRS) de laatste beweging heeft </a:t>
            </a:r>
          </a:p>
          <a:p>
            <a:pPr marL="342900">
              <a:lnSpc>
                <a:spcPts val="215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geregistreerd, waarbij automatisch een vaste tijdseenheid van 15 </a:t>
            </a:r>
          </a:p>
          <a:p>
            <a:pPr marL="342900">
              <a:lnSpc>
                <a:spcPts val="2160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minuten wordt opgeteld als termijn om het terrein te verlaten.</a:t>
            </a:r>
          </a:p>
          <a:p>
            <a:pPr marL="323087">
              <a:lnSpc>
                <a:spcPts val="2557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Dit houdt in dat de tijdregistratie ingaat wanneer de ploeg in</a:t>
            </a:r>
          </a:p>
          <a:p>
            <a:pPr marL="323087">
              <a:lnSpc>
                <a:spcPts val="2555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beweging komt en eindigt als de ploeg op de juiste plaats is terug </a:t>
            </a:r>
          </a:p>
          <a:p>
            <a:pPr marL="323087">
              <a:lnSpc>
                <a:spcPts val="2568"/>
              </a:lnSpc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gezet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 Het PRS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wordt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alleen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gebruikt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door Rijkswaterstaat.</a:t>
            </a:r>
          </a:p>
        </p:txBody>
      </p:sp>
      <p:sp>
        <p:nvSpPr>
          <p:cNvPr id="267" name="Rectangle 267"/>
          <p:cNvSpPr/>
          <p:nvPr/>
        </p:nvSpPr>
        <p:spPr>
          <a:xfrm>
            <a:off x="179527" y="1290953"/>
            <a:ext cx="8386424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 &amp; aanbestedingsleidraad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Freeform 268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69" name="Freeform 269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70" name="Freeform 270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71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72" name="Rectangle 272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19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73" name="Rectangle 273"/>
          <p:cNvSpPr/>
          <p:nvPr/>
        </p:nvSpPr>
        <p:spPr>
          <a:xfrm>
            <a:off x="468477" y="2067508"/>
            <a:ext cx="8872622" cy="42557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2" b="1" i="0" spc="0" baseline="0" dirty="0">
                <a:solidFill>
                  <a:srgbClr val="000000"/>
                </a:solidFill>
                <a:latin typeface="Verdana-Bold"/>
              </a:rPr>
              <a:t>Vaste vergoedingen</a:t>
            </a:r>
          </a:p>
          <a:p>
            <a:pPr marL="0">
              <a:lnSpc>
                <a:spcPts val="5131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De vaste vergoedingen zullen net als de tarieven uit de inschrijfstaat </a:t>
            </a:r>
          </a:p>
          <a:p>
            <a:pPr marL="342900">
              <a:lnSpc>
                <a:spcPts val="215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na het eerste strooiseizoen worden geïndexeerd.</a:t>
            </a: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sz="1802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De vaste vergoedingen 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voor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tractie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, tractor/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bestelauto</a:t>
            </a:r>
            <a:endParaRPr lang="en-GB" sz="1802" b="0" i="0" spc="0" baseline="0" dirty="0">
              <a:solidFill>
                <a:srgbClr val="000000"/>
              </a:solidFill>
              <a:latin typeface="Verdana"/>
            </a:endParaRP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sz="1802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en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shovel zijn bij 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deze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aanbesteding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vastgesteld door de opdrachtgever. </a:t>
            </a: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De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vaste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vergoedingen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worden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na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het indienen van het uitvoeringsplan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Gevraagde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in Bijlage 1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vastgesteld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 Deze is afhankelijk van het </a:t>
            </a:r>
          </a:p>
          <a:p>
            <a:pPr marL="342900">
              <a:lnSpc>
                <a:spcPts val="215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door de opdrachtnemer in te zetten voertuig m.b.t de specifieke </a:t>
            </a:r>
          </a:p>
          <a:p>
            <a:pPr marL="342900">
              <a:lnSpc>
                <a:spcPts val="2160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milieuklasse. (euro 4 of 5, euro 6 of emissieloos). Hoe schoner, hoe </a:t>
            </a:r>
          </a:p>
          <a:p>
            <a:pPr marL="342900">
              <a:lnSpc>
                <a:spcPts val="2161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hoger de vergoeding én na aantoonbare inzet emissieloo</a:t>
            </a:r>
            <a:r>
              <a:rPr lang="en-GB" sz="1800" b="0" i="0" spc="638" baseline="0" dirty="0">
                <a:solidFill>
                  <a:srgbClr val="000000"/>
                </a:solidFill>
                <a:latin typeface="Verdana"/>
              </a:rPr>
              <a:t>s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(ZE) is er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een aanvullende beloning achteraf mogelijk.</a:t>
            </a: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Omdat de vaste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vergoeding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later word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vastgesteld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zal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deze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geen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onderdeel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uitmaken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van de totale inschrijfsom.</a:t>
            </a:r>
          </a:p>
        </p:txBody>
      </p:sp>
      <p:sp>
        <p:nvSpPr>
          <p:cNvPr id="274" name="Rectangle 274"/>
          <p:cNvSpPr/>
          <p:nvPr/>
        </p:nvSpPr>
        <p:spPr>
          <a:xfrm>
            <a:off x="179527" y="1290953"/>
            <a:ext cx="8386424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 &amp; aanbestedingsleidraad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F7528-5867-4399-725C-125532532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Freeform 268">
            <a:extLst>
              <a:ext uri="{FF2B5EF4-FFF2-40B4-BE49-F238E27FC236}">
                <a16:creationId xmlns:a16="http://schemas.microsoft.com/office/drawing/2014/main" id="{39511FE8-8250-8A3D-8601-2952336F4C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69" name="Freeform 269">
            <a:extLst>
              <a:ext uri="{FF2B5EF4-FFF2-40B4-BE49-F238E27FC236}">
                <a16:creationId xmlns:a16="http://schemas.microsoft.com/office/drawing/2014/main" id="{52745C68-4B11-A4FF-C0B5-1BF262A5015B}"/>
              </a:ext>
            </a:extLst>
          </p:cNvPr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70" name="Freeform 270">
            <a:extLst>
              <a:ext uri="{FF2B5EF4-FFF2-40B4-BE49-F238E27FC236}">
                <a16:creationId xmlns:a16="http://schemas.microsoft.com/office/drawing/2014/main" id="{30BA65B1-7778-0417-4F24-17065CDB8371}"/>
              </a:ext>
            </a:extLst>
          </p:cNvPr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71" name="Picture 117">
            <a:extLst>
              <a:ext uri="{FF2B5EF4-FFF2-40B4-BE49-F238E27FC236}">
                <a16:creationId xmlns:a16="http://schemas.microsoft.com/office/drawing/2014/main" id="{BF009B5A-365B-EEF2-484A-170C2610A37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72" name="Rectangle 272">
            <a:extLst>
              <a:ext uri="{FF2B5EF4-FFF2-40B4-BE49-F238E27FC236}">
                <a16:creationId xmlns:a16="http://schemas.microsoft.com/office/drawing/2014/main" id="{78C7750C-2FD9-53CE-D1DA-15B7A7C9CC39}"/>
              </a:ext>
            </a:extLst>
          </p:cNvPr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19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73" name="Rectangle 273">
            <a:extLst>
              <a:ext uri="{FF2B5EF4-FFF2-40B4-BE49-F238E27FC236}">
                <a16:creationId xmlns:a16="http://schemas.microsoft.com/office/drawing/2014/main" id="{53B27C79-9B56-2996-8AB4-A05A33EC078A}"/>
              </a:ext>
            </a:extLst>
          </p:cNvPr>
          <p:cNvSpPr/>
          <p:nvPr/>
        </p:nvSpPr>
        <p:spPr>
          <a:xfrm>
            <a:off x="468476" y="2067508"/>
            <a:ext cx="8456067" cy="3046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Op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bijlage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I van de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de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aanbestedingingleidraad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is het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volgende</a:t>
            </a:r>
            <a:endParaRPr lang="en-GB" dirty="0">
              <a:solidFill>
                <a:srgbClr val="000000"/>
              </a:solidFill>
              <a:latin typeface="Verdana"/>
            </a:endParaRPr>
          </a:p>
          <a:p>
            <a:pPr marL="0">
              <a:tabLst>
                <a:tab pos="342900" algn="l"/>
              </a:tabLst>
            </a:pPr>
            <a:r>
              <a:rPr lang="en-GB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aangepast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:</a:t>
            </a:r>
          </a:p>
          <a:p>
            <a:pPr marL="0">
              <a:tabLst>
                <a:tab pos="342900" algn="l"/>
              </a:tabLst>
            </a:pPr>
            <a:r>
              <a:rPr lang="en-GB" sz="1800" b="1" i="1" dirty="0">
                <a:solidFill>
                  <a:srgbClr val="000000"/>
                </a:solidFill>
                <a:latin typeface="Verdana"/>
              </a:rPr>
              <a:t>	</a:t>
            </a:r>
            <a:r>
              <a:rPr lang="nl-NL" sz="1800" b="1" i="1" dirty="0"/>
              <a:t>“</a:t>
            </a:r>
            <a:r>
              <a:rPr lang="nl-NL" sz="1800" i="1" dirty="0"/>
              <a:t>Alle met dit uitvoeringscontract gemoeide kosten dienen te zijn</a:t>
            </a:r>
          </a:p>
          <a:p>
            <a:pPr>
              <a:tabLst>
                <a:tab pos="342900" algn="l"/>
              </a:tabLst>
            </a:pPr>
            <a:r>
              <a:rPr lang="nl-NL" i="1" dirty="0"/>
              <a:t>      </a:t>
            </a:r>
            <a:r>
              <a:rPr lang="nl-NL" sz="1800" i="1" dirty="0"/>
              <a:t> begrepen in de onderstaande aannemingsprijzen per eenheid en vaste</a:t>
            </a:r>
          </a:p>
          <a:p>
            <a:pPr>
              <a:tabLst>
                <a:tab pos="342900" algn="l"/>
              </a:tabLst>
            </a:pPr>
            <a:r>
              <a:rPr lang="nl-NL" i="1" dirty="0"/>
              <a:t>      </a:t>
            </a:r>
            <a:r>
              <a:rPr lang="nl-NL" sz="1800" i="1" dirty="0"/>
              <a:t> vergoeding.”  </a:t>
            </a:r>
            <a:r>
              <a:rPr lang="nl-NL" sz="1800" dirty="0"/>
              <a:t>deze tekst is uit het bestek gehaald.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nl-NL" dirty="0"/>
              <a:t> Het bestek is op diverse tekstueel iets aangepast.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nl-NL" sz="1800" dirty="0"/>
              <a:t> Artikel 31.3 , De vlootschouw uitvoeren op regulieren werkdagen.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nl-NL" sz="1800" dirty="0"/>
              <a:t>Artikel 94.6 Omgaan met </a:t>
            </a:r>
            <a:r>
              <a:rPr lang="nl-NL" sz="1800" dirty="0" err="1"/>
              <a:t>Social</a:t>
            </a:r>
            <a:r>
              <a:rPr lang="nl-NL" sz="1800" dirty="0"/>
              <a:t> Return</a:t>
            </a:r>
          </a:p>
          <a:p>
            <a:pPr>
              <a:tabLst>
                <a:tab pos="342900" algn="l"/>
              </a:tabLst>
            </a:pPr>
            <a:r>
              <a:rPr lang="nl-NL" sz="1800" dirty="0"/>
              <a:t>	Bijlage 15 is vervallen en vervangen door een nieuwe bepaling in het bestek.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342900" algn="l"/>
              </a:tabLst>
            </a:pP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342900" algn="l"/>
              </a:tabLst>
            </a:pPr>
            <a:endParaRPr lang="nl-NL" sz="1800" dirty="0"/>
          </a:p>
        </p:txBody>
      </p:sp>
      <p:sp>
        <p:nvSpPr>
          <p:cNvPr id="274" name="Rectangle 274">
            <a:extLst>
              <a:ext uri="{FF2B5EF4-FFF2-40B4-BE49-F238E27FC236}">
                <a16:creationId xmlns:a16="http://schemas.microsoft.com/office/drawing/2014/main" id="{1EA6A2D0-0EA4-9380-A3C0-6B6DFB730A15}"/>
              </a:ext>
            </a:extLst>
          </p:cNvPr>
          <p:cNvSpPr/>
          <p:nvPr/>
        </p:nvSpPr>
        <p:spPr>
          <a:xfrm>
            <a:off x="179527" y="1290953"/>
            <a:ext cx="8386424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 &amp; aanbestedingsleidraad</a:t>
            </a:r>
          </a:p>
        </p:txBody>
      </p:sp>
    </p:spTree>
    <p:extLst>
      <p:ext uri="{BB962C8B-B14F-4D97-AF65-F5344CB8AC3E}">
        <p14:creationId xmlns:p14="http://schemas.microsoft.com/office/powerpoint/2010/main" val="3014814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Freeform 114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 dirty="0"/>
          </a:p>
        </p:txBody>
      </p:sp>
      <p:sp>
        <p:nvSpPr>
          <p:cNvPr id="115" name="Freeform 115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16" name="Freeform 116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17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18" name="Rectangle 118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19" name="Rectangle 119"/>
          <p:cNvSpPr/>
          <p:nvPr/>
        </p:nvSpPr>
        <p:spPr>
          <a:xfrm>
            <a:off x="468477" y="1266442"/>
            <a:ext cx="7628050" cy="30324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 err="1">
                <a:solidFill>
                  <a:srgbClr val="007BC7"/>
                </a:solidFill>
                <a:latin typeface="Verdana"/>
              </a:rPr>
              <a:t>Inlichtingenbijeenkomst</a:t>
            </a:r>
            <a:r>
              <a:rPr lang="en-GB" sz="1403" b="0" i="0" spc="0" baseline="0" dirty="0">
                <a:solidFill>
                  <a:srgbClr val="007BC7"/>
                </a:solidFill>
                <a:latin typeface="Verdana"/>
              </a:rPr>
              <a:t> 12-09-2025</a:t>
            </a:r>
          </a:p>
          <a:p>
            <a:pPr marL="0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7BC7"/>
                </a:solidFill>
                <a:latin typeface="Verdana"/>
              </a:rPr>
              <a:t>Uitvoering gladheidbestrijding </a:t>
            </a:r>
            <a:r>
              <a:rPr lang="en-GB" sz="1403" b="0" i="0" spc="0" baseline="0" dirty="0" err="1">
                <a:solidFill>
                  <a:srgbClr val="007BC7"/>
                </a:solidFill>
                <a:latin typeface="Verdana"/>
              </a:rPr>
              <a:t>Coördinatiegebied</a:t>
            </a:r>
            <a:r>
              <a:rPr lang="en-GB" sz="1403" b="0" i="0" spc="0" baseline="0" dirty="0">
                <a:solidFill>
                  <a:srgbClr val="007BC7"/>
                </a:solidFill>
                <a:latin typeface="Verdana"/>
              </a:rPr>
              <a:t> </a:t>
            </a:r>
            <a:r>
              <a:rPr lang="en-GB" sz="1403" b="0" i="0" spc="0" baseline="0" dirty="0" err="1">
                <a:solidFill>
                  <a:srgbClr val="007BC7"/>
                </a:solidFill>
                <a:latin typeface="Verdana"/>
              </a:rPr>
              <a:t>Overijssel</a:t>
            </a:r>
            <a:endParaRPr lang="en-GB" sz="1403" b="0" i="0" spc="0" baseline="0" dirty="0">
              <a:solidFill>
                <a:srgbClr val="007BC7"/>
              </a:solidFill>
              <a:latin typeface="Verdana"/>
            </a:endParaRPr>
          </a:p>
          <a:p>
            <a:pPr marL="0">
              <a:lnSpc>
                <a:spcPts val="4473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Namens Aanbestedende dienst aanwezig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:</a:t>
            </a:r>
          </a:p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158132" algn="l"/>
                <a:tab pos="6482486" algn="l"/>
              </a:tabLst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Dhr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 Jean-Paul Schepers	Contractmanager	</a:t>
            </a:r>
            <a:r>
              <a:rPr lang="en-GB" sz="1296" b="0" i="0" spc="0" baseline="0" dirty="0">
                <a:solidFill>
                  <a:srgbClr val="000000"/>
                </a:solidFill>
                <a:latin typeface="Verdana"/>
              </a:rPr>
              <a:t>(RWS, PPO)</a:t>
            </a:r>
          </a:p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158132" algn="l"/>
                <a:tab pos="6482486" algn="l"/>
              </a:tabLst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Dhr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 Vincent Koops	Inkoop Adviseur 	</a:t>
            </a:r>
            <a:r>
              <a:rPr lang="en-GB" sz="1296" b="0" i="0" spc="0" baseline="0" dirty="0">
                <a:solidFill>
                  <a:srgbClr val="000000"/>
                </a:solidFill>
                <a:latin typeface="Verdana"/>
              </a:rPr>
              <a:t>(RWS, PPO)</a:t>
            </a:r>
          </a:p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158132" algn="l"/>
                <a:tab pos="6482486" algn="l"/>
              </a:tabLst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Dhr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 Joop Timmerman</a:t>
            </a:r>
            <a:r>
              <a:rPr lang="en-GB" sz="1800" b="0" i="0" spc="0" baseline="0" dirty="0">
                <a:solidFill>
                  <a:srgbClr val="212121"/>
                </a:solidFill>
                <a:latin typeface="Verdana"/>
              </a:rPr>
              <a:t>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Adviseur gladheid	</a:t>
            </a:r>
            <a:r>
              <a:rPr lang="en-GB" sz="1296" b="0" i="0" spc="0" baseline="0" dirty="0">
                <a:solidFill>
                  <a:srgbClr val="000000"/>
                </a:solidFill>
                <a:latin typeface="Verdana"/>
              </a:rPr>
              <a:t>(RWS, VWM)</a:t>
            </a:r>
          </a:p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158615" algn="l"/>
                <a:tab pos="6458102" algn="l"/>
              </a:tabLst>
            </a:pPr>
            <a:r>
              <a:rPr lang="en-GB" sz="1800" b="0" i="0" spc="0" baseline="0" dirty="0" err="1">
                <a:solidFill>
                  <a:srgbClr val="212121"/>
                </a:solidFill>
                <a:latin typeface="Verdana"/>
              </a:rPr>
              <a:t>Dhr</a:t>
            </a:r>
            <a:r>
              <a:rPr lang="en-GB" spc="1252" dirty="0" err="1">
                <a:solidFill>
                  <a:srgbClr val="212121"/>
                </a:solidFill>
                <a:latin typeface="Verdana"/>
              </a:rPr>
              <a:t>.</a:t>
            </a:r>
            <a:r>
              <a:rPr lang="en-GB" dirty="0" err="1">
                <a:solidFill>
                  <a:srgbClr val="212121"/>
                </a:solidFill>
                <a:latin typeface="Verdana"/>
              </a:rPr>
              <a:t>J</a:t>
            </a:r>
            <a:r>
              <a:rPr lang="en-GB" sz="1800" b="0" i="0" spc="0" baseline="0" dirty="0" err="1">
                <a:solidFill>
                  <a:srgbClr val="212121"/>
                </a:solidFill>
                <a:latin typeface="Verdana"/>
              </a:rPr>
              <a:t>ohan</a:t>
            </a:r>
            <a:r>
              <a:rPr lang="en-GB" sz="1800" b="0" i="0" spc="0" baseline="0" dirty="0">
                <a:solidFill>
                  <a:srgbClr val="212121"/>
                </a:solidFill>
                <a:latin typeface="Verdana"/>
              </a:rPr>
              <a:t> Brand	Adviseur gladheid	</a:t>
            </a:r>
            <a:r>
              <a:rPr lang="en-GB" sz="1296" b="0" i="0" spc="0" baseline="0" dirty="0">
                <a:solidFill>
                  <a:srgbClr val="212121"/>
                </a:solidFill>
                <a:latin typeface="Verdana"/>
              </a:rPr>
              <a:t>(Prov.)</a:t>
            </a:r>
          </a:p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158615" algn="l"/>
                <a:tab pos="6458102" algn="l"/>
              </a:tabLst>
            </a:pPr>
            <a:r>
              <a:rPr lang="en-GB" dirty="0" err="1">
                <a:solidFill>
                  <a:srgbClr val="212121"/>
                </a:solidFill>
                <a:latin typeface="Verdana"/>
              </a:rPr>
              <a:t>Dhr</a:t>
            </a:r>
            <a:r>
              <a:rPr lang="en-GB" dirty="0">
                <a:solidFill>
                  <a:srgbClr val="212121"/>
                </a:solidFill>
                <a:latin typeface="Verdana"/>
              </a:rPr>
              <a:t>. Frank </a:t>
            </a:r>
            <a:r>
              <a:rPr lang="en-GB" dirty="0" err="1">
                <a:solidFill>
                  <a:srgbClr val="212121"/>
                </a:solidFill>
                <a:latin typeface="Verdana"/>
              </a:rPr>
              <a:t>Koerkamp</a:t>
            </a:r>
            <a:r>
              <a:rPr lang="en-GB" dirty="0">
                <a:solidFill>
                  <a:srgbClr val="212121"/>
                </a:solidFill>
                <a:latin typeface="Verdana"/>
              </a:rPr>
              <a:t>.	</a:t>
            </a:r>
            <a:r>
              <a:rPr lang="en-GB" b="0" i="0" spc="0" baseline="0" dirty="0" err="1">
                <a:solidFill>
                  <a:srgbClr val="212121"/>
                </a:solidFill>
                <a:latin typeface="Verdana"/>
              </a:rPr>
              <a:t>Adviseur</a:t>
            </a:r>
            <a:r>
              <a:rPr lang="en-GB" b="0" i="0" spc="0" baseline="0" dirty="0">
                <a:solidFill>
                  <a:srgbClr val="212121"/>
                </a:solidFill>
                <a:latin typeface="Verdana"/>
              </a:rPr>
              <a:t> </a:t>
            </a:r>
            <a:r>
              <a:rPr lang="en-GB" b="0" i="0" spc="0" baseline="0" dirty="0" err="1">
                <a:solidFill>
                  <a:srgbClr val="212121"/>
                </a:solidFill>
                <a:latin typeface="Verdana"/>
              </a:rPr>
              <a:t>gladheid</a:t>
            </a:r>
            <a:r>
              <a:rPr lang="en-GB" sz="1400" b="0" i="0" spc="0" baseline="0" dirty="0">
                <a:solidFill>
                  <a:srgbClr val="212121"/>
                </a:solidFill>
                <a:latin typeface="Verdana"/>
              </a:rPr>
              <a:t>	</a:t>
            </a:r>
            <a:r>
              <a:rPr lang="en-GB" sz="1300" b="0" i="0" spc="0" baseline="0" dirty="0">
                <a:solidFill>
                  <a:srgbClr val="212121"/>
                </a:solidFill>
                <a:latin typeface="Verdana"/>
              </a:rPr>
              <a:t>(Prov.)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Freeform 275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76" name="Freeform 276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77" name="Freeform 277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78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pic>
        <p:nvPicPr>
          <p:cNvPr id="279" name="Picture 279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3687" y="2589277"/>
            <a:ext cx="8402573" cy="3665473"/>
          </a:xfrm>
          <a:prstGeom prst="rect">
            <a:avLst/>
          </a:prstGeom>
          <a:noFill/>
        </p:spPr>
      </p:pic>
      <p:sp>
        <p:nvSpPr>
          <p:cNvPr id="280" name="Rectangle 280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20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81" name="Rectangle 281"/>
          <p:cNvSpPr/>
          <p:nvPr/>
        </p:nvSpPr>
        <p:spPr>
          <a:xfrm>
            <a:off x="468477" y="1913891"/>
            <a:ext cx="6067367" cy="5788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Milieuklasse eisen de komende jaren (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Bijlage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16)</a:t>
            </a:r>
          </a:p>
          <a:p>
            <a:pPr marL="0">
              <a:lnSpc>
                <a:spcPts val="2556"/>
              </a:lnSpc>
              <a:tabLst>
                <a:tab pos="342900" algn="l"/>
              </a:tabLst>
            </a:pPr>
            <a:r>
              <a:rPr lang="en-GB" sz="1802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Dit zijn contractuele eisen</a:t>
            </a:r>
          </a:p>
        </p:txBody>
      </p:sp>
      <p:sp>
        <p:nvSpPr>
          <p:cNvPr id="282" name="Rectangle 282"/>
          <p:cNvSpPr/>
          <p:nvPr/>
        </p:nvSpPr>
        <p:spPr>
          <a:xfrm>
            <a:off x="250850" y="1290953"/>
            <a:ext cx="8509972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 &amp; aanbestedingsleidraad</a:t>
            </a:r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Freeform 28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84" name="Freeform 28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85" name="Freeform 28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86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87" name="Freeform 287"/>
          <p:cNvSpPr/>
          <p:nvPr/>
        </p:nvSpPr>
        <p:spPr>
          <a:xfrm>
            <a:off x="468312" y="2312416"/>
            <a:ext cx="6780340" cy="22861"/>
          </a:xfrm>
          <a:custGeom>
            <a:avLst/>
            <a:gdLst/>
            <a:ahLst/>
            <a:cxnLst/>
            <a:rect l="0" t="0" r="0" b="0"/>
            <a:pathLst>
              <a:path w="6780340" h="22861">
                <a:moveTo>
                  <a:pt x="0" y="0"/>
                </a:moveTo>
                <a:lnTo>
                  <a:pt x="1695133" y="0"/>
                </a:lnTo>
                <a:lnTo>
                  <a:pt x="3390202" y="0"/>
                </a:lnTo>
                <a:lnTo>
                  <a:pt x="5085271" y="0"/>
                </a:lnTo>
                <a:lnTo>
                  <a:pt x="6780340" y="0"/>
                </a:lnTo>
                <a:lnTo>
                  <a:pt x="6780340" y="22861"/>
                </a:lnTo>
                <a:lnTo>
                  <a:pt x="5085271" y="22861"/>
                </a:lnTo>
                <a:lnTo>
                  <a:pt x="3390202" y="22861"/>
                </a:lnTo>
                <a:lnTo>
                  <a:pt x="1695133" y="22861"/>
                </a:lnTo>
                <a:lnTo>
                  <a:pt x="0" y="22861"/>
                </a:lnTo>
                <a:close/>
                <a:moveTo>
                  <a:pt x="4077272" y="4545584"/>
                </a:moveTo>
              </a:path>
            </a:pathLst>
          </a:custGeom>
          <a:solidFill>
            <a:srgbClr val="0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88" name="Freeform 288"/>
          <p:cNvSpPr/>
          <p:nvPr/>
        </p:nvSpPr>
        <p:spPr>
          <a:xfrm>
            <a:off x="468312" y="2586736"/>
            <a:ext cx="2281492" cy="22861"/>
          </a:xfrm>
          <a:custGeom>
            <a:avLst/>
            <a:gdLst/>
            <a:ahLst/>
            <a:cxnLst/>
            <a:rect l="0" t="0" r="0" b="0"/>
            <a:pathLst>
              <a:path w="2281492" h="22861">
                <a:moveTo>
                  <a:pt x="0" y="0"/>
                </a:moveTo>
                <a:lnTo>
                  <a:pt x="1140777" y="0"/>
                </a:lnTo>
                <a:lnTo>
                  <a:pt x="2281492" y="0"/>
                </a:lnTo>
                <a:lnTo>
                  <a:pt x="2281492" y="22861"/>
                </a:lnTo>
                <a:lnTo>
                  <a:pt x="1140777" y="22861"/>
                </a:lnTo>
                <a:lnTo>
                  <a:pt x="0" y="22861"/>
                </a:lnTo>
                <a:close/>
                <a:moveTo>
                  <a:pt x="3802952" y="4271264"/>
                </a:moveTo>
              </a:path>
            </a:pathLst>
          </a:custGeom>
          <a:solidFill>
            <a:srgbClr val="0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89" name="Rectangle 289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21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90" name="Rectangle 290"/>
          <p:cNvSpPr/>
          <p:nvPr/>
        </p:nvSpPr>
        <p:spPr>
          <a:xfrm>
            <a:off x="468477" y="2067508"/>
            <a:ext cx="8369279" cy="138313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2" b="1" i="0" spc="0" baseline="0" dirty="0">
                <a:solidFill>
                  <a:srgbClr val="000000"/>
                </a:solidFill>
                <a:latin typeface="Verdana-Bold"/>
              </a:rPr>
              <a:t>Aanpassing tijden uit te voeren preventie strooiactie</a:t>
            </a:r>
          </a:p>
          <a:p>
            <a:pPr marL="0">
              <a:lnSpc>
                <a:spcPts val="2162"/>
              </a:lnSpc>
            </a:pPr>
            <a:r>
              <a:rPr lang="en-GB" sz="1800" b="0" i="0" spc="0" dirty="0">
                <a:solidFill>
                  <a:srgbClr val="000000"/>
                </a:solidFill>
                <a:latin typeface="Verdana"/>
              </a:rPr>
              <a:t>De aanrijtijden van 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een preventieve strooiactie zijn aangepast. </a:t>
            </a:r>
          </a:p>
          <a:p>
            <a:pPr marL="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Voertuigen van de opdrachtnemer dienen na oproep binnen één uur op </a:t>
            </a:r>
          </a:p>
          <a:p>
            <a:pPr marL="0">
              <a:lnSpc>
                <a:spcPts val="2160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het steunpunt te zijn én de strooier aangekoppeld en zichtbaar in het </a:t>
            </a:r>
          </a:p>
          <a:p>
            <a:pPr marL="0">
              <a:lnSpc>
                <a:spcPts val="2161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strooimanagementsysteem (Winter-Controle), dit is maatgevend.</a:t>
            </a:r>
          </a:p>
        </p:txBody>
      </p:sp>
      <p:sp>
        <p:nvSpPr>
          <p:cNvPr id="291" name="Rectangle 291"/>
          <p:cNvSpPr/>
          <p:nvPr/>
        </p:nvSpPr>
        <p:spPr>
          <a:xfrm>
            <a:off x="250850" y="1290953"/>
            <a:ext cx="4195361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Freeform 29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93" name="Freeform 293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94" name="Freeform 294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95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pic>
        <p:nvPicPr>
          <p:cNvPr id="296" name="Picture 29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05"/>
          <a:stretch>
            <a:fillRect/>
          </a:stretch>
        </p:blipFill>
        <p:spPr>
          <a:xfrm>
            <a:off x="1141412" y="1628840"/>
            <a:ext cx="7056373" cy="3938208"/>
          </a:xfrm>
          <a:prstGeom prst="rect">
            <a:avLst/>
          </a:prstGeom>
          <a:noFill/>
        </p:spPr>
      </p:pic>
      <p:sp>
        <p:nvSpPr>
          <p:cNvPr id="297" name="Rectangle 297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22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98" name="Rectangle 298"/>
          <p:cNvSpPr/>
          <p:nvPr/>
        </p:nvSpPr>
        <p:spPr>
          <a:xfrm>
            <a:off x="250850" y="1290953"/>
            <a:ext cx="4475712" cy="40075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</a:t>
            </a:r>
            <a:r>
              <a:rPr lang="en-GB" sz="2604" b="0" i="0" spc="0" baseline="0" dirty="0" err="1">
                <a:solidFill>
                  <a:srgbClr val="0070C0"/>
                </a:solidFill>
                <a:latin typeface="Verdana"/>
              </a:rPr>
              <a:t>bestek</a:t>
            </a:r>
            <a:r>
              <a:rPr lang="en-GB" sz="2604" spc="901" dirty="0">
                <a:solidFill>
                  <a:srgbClr val="0070C0"/>
                </a:solidFill>
                <a:latin typeface="Verdana"/>
              </a:rPr>
              <a:t>.</a:t>
            </a:r>
            <a:endParaRPr lang="en-GB" sz="2604" b="0" i="0" spc="0" baseline="0" dirty="0">
              <a:solidFill>
                <a:srgbClr val="0070C0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Freeform 299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0" name="Freeform 300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1" name="Freeform 301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02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03" name="Freeform 303"/>
          <p:cNvSpPr/>
          <p:nvPr/>
        </p:nvSpPr>
        <p:spPr>
          <a:xfrm>
            <a:off x="468312" y="3573438"/>
            <a:ext cx="1129652" cy="665949"/>
          </a:xfrm>
          <a:custGeom>
            <a:avLst/>
            <a:gdLst/>
            <a:ahLst/>
            <a:cxnLst/>
            <a:rect l="0" t="0" r="0" b="0"/>
            <a:pathLst>
              <a:path w="1129652" h="665949">
                <a:moveTo>
                  <a:pt x="0" y="665949"/>
                </a:moveTo>
                <a:lnTo>
                  <a:pt x="1129652" y="665949"/>
                </a:lnTo>
                <a:lnTo>
                  <a:pt x="1129652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2494C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4" name="Freeform 304"/>
          <p:cNvSpPr/>
          <p:nvPr/>
        </p:nvSpPr>
        <p:spPr>
          <a:xfrm>
            <a:off x="1597913" y="3573438"/>
            <a:ext cx="2277111" cy="665949"/>
          </a:xfrm>
          <a:custGeom>
            <a:avLst/>
            <a:gdLst/>
            <a:ahLst/>
            <a:cxnLst/>
            <a:rect l="0" t="0" r="0" b="0"/>
            <a:pathLst>
              <a:path w="2277111" h="665949">
                <a:moveTo>
                  <a:pt x="0" y="665949"/>
                </a:moveTo>
                <a:lnTo>
                  <a:pt x="2277111" y="665949"/>
                </a:lnTo>
                <a:lnTo>
                  <a:pt x="2277111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5" name="Freeform 305"/>
          <p:cNvSpPr/>
          <p:nvPr/>
        </p:nvSpPr>
        <p:spPr>
          <a:xfrm>
            <a:off x="3875151" y="3573438"/>
            <a:ext cx="2276221" cy="665949"/>
          </a:xfrm>
          <a:custGeom>
            <a:avLst/>
            <a:gdLst/>
            <a:ahLst/>
            <a:cxnLst/>
            <a:rect l="0" t="0" r="0" b="0"/>
            <a:pathLst>
              <a:path w="2276221" h="665949">
                <a:moveTo>
                  <a:pt x="0" y="665949"/>
                </a:moveTo>
                <a:lnTo>
                  <a:pt x="2276221" y="665949"/>
                </a:lnTo>
                <a:lnTo>
                  <a:pt x="2276221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6" name="Freeform 306"/>
          <p:cNvSpPr/>
          <p:nvPr/>
        </p:nvSpPr>
        <p:spPr>
          <a:xfrm>
            <a:off x="6151371" y="3573438"/>
            <a:ext cx="2021078" cy="665949"/>
          </a:xfrm>
          <a:custGeom>
            <a:avLst/>
            <a:gdLst/>
            <a:ahLst/>
            <a:cxnLst/>
            <a:rect l="0" t="0" r="0" b="0"/>
            <a:pathLst>
              <a:path w="2021078" h="665949">
                <a:moveTo>
                  <a:pt x="0" y="665949"/>
                </a:moveTo>
                <a:lnTo>
                  <a:pt x="2021078" y="665949"/>
                </a:lnTo>
                <a:lnTo>
                  <a:pt x="2021078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7" name="Freeform 307"/>
          <p:cNvSpPr/>
          <p:nvPr/>
        </p:nvSpPr>
        <p:spPr>
          <a:xfrm>
            <a:off x="468312" y="4239426"/>
            <a:ext cx="1129652" cy="665949"/>
          </a:xfrm>
          <a:custGeom>
            <a:avLst/>
            <a:gdLst/>
            <a:ahLst/>
            <a:cxnLst/>
            <a:rect l="0" t="0" r="0" b="0"/>
            <a:pathLst>
              <a:path w="1129652" h="665949">
                <a:moveTo>
                  <a:pt x="0" y="665949"/>
                </a:moveTo>
                <a:lnTo>
                  <a:pt x="1129652" y="665949"/>
                </a:lnTo>
                <a:lnTo>
                  <a:pt x="1129652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2494C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8" name="Freeform 308"/>
          <p:cNvSpPr/>
          <p:nvPr/>
        </p:nvSpPr>
        <p:spPr>
          <a:xfrm>
            <a:off x="1597913" y="4239426"/>
            <a:ext cx="2277111" cy="665949"/>
          </a:xfrm>
          <a:custGeom>
            <a:avLst/>
            <a:gdLst/>
            <a:ahLst/>
            <a:cxnLst/>
            <a:rect l="0" t="0" r="0" b="0"/>
            <a:pathLst>
              <a:path w="2277111" h="665949">
                <a:moveTo>
                  <a:pt x="0" y="665949"/>
                </a:moveTo>
                <a:lnTo>
                  <a:pt x="2277111" y="665949"/>
                </a:lnTo>
                <a:lnTo>
                  <a:pt x="2277111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9" name="Freeform 309"/>
          <p:cNvSpPr/>
          <p:nvPr/>
        </p:nvSpPr>
        <p:spPr>
          <a:xfrm>
            <a:off x="3875151" y="4239426"/>
            <a:ext cx="2276221" cy="665949"/>
          </a:xfrm>
          <a:custGeom>
            <a:avLst/>
            <a:gdLst/>
            <a:ahLst/>
            <a:cxnLst/>
            <a:rect l="0" t="0" r="0" b="0"/>
            <a:pathLst>
              <a:path w="2276221" h="665949">
                <a:moveTo>
                  <a:pt x="0" y="665949"/>
                </a:moveTo>
                <a:lnTo>
                  <a:pt x="2276221" y="665949"/>
                </a:lnTo>
                <a:lnTo>
                  <a:pt x="2276221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0" name="Freeform 310"/>
          <p:cNvSpPr/>
          <p:nvPr/>
        </p:nvSpPr>
        <p:spPr>
          <a:xfrm>
            <a:off x="6151371" y="4239426"/>
            <a:ext cx="2021078" cy="665949"/>
          </a:xfrm>
          <a:custGeom>
            <a:avLst/>
            <a:gdLst/>
            <a:ahLst/>
            <a:cxnLst/>
            <a:rect l="0" t="0" r="0" b="0"/>
            <a:pathLst>
              <a:path w="2021078" h="665949">
                <a:moveTo>
                  <a:pt x="0" y="665949"/>
                </a:moveTo>
                <a:lnTo>
                  <a:pt x="2021078" y="665949"/>
                </a:lnTo>
                <a:lnTo>
                  <a:pt x="2021078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1" name="Freeform 311"/>
          <p:cNvSpPr/>
          <p:nvPr/>
        </p:nvSpPr>
        <p:spPr>
          <a:xfrm>
            <a:off x="468312" y="4905414"/>
            <a:ext cx="1129652" cy="665950"/>
          </a:xfrm>
          <a:custGeom>
            <a:avLst/>
            <a:gdLst/>
            <a:ahLst/>
            <a:cxnLst/>
            <a:rect l="0" t="0" r="0" b="0"/>
            <a:pathLst>
              <a:path w="1129652" h="665950">
                <a:moveTo>
                  <a:pt x="0" y="665950"/>
                </a:moveTo>
                <a:lnTo>
                  <a:pt x="1129652" y="665950"/>
                </a:lnTo>
                <a:lnTo>
                  <a:pt x="1129652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2494C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2" name="Freeform 312"/>
          <p:cNvSpPr/>
          <p:nvPr/>
        </p:nvSpPr>
        <p:spPr>
          <a:xfrm>
            <a:off x="1597913" y="4905414"/>
            <a:ext cx="2277111" cy="665950"/>
          </a:xfrm>
          <a:custGeom>
            <a:avLst/>
            <a:gdLst/>
            <a:ahLst/>
            <a:cxnLst/>
            <a:rect l="0" t="0" r="0" b="0"/>
            <a:pathLst>
              <a:path w="2277111" h="665950">
                <a:moveTo>
                  <a:pt x="0" y="665950"/>
                </a:moveTo>
                <a:lnTo>
                  <a:pt x="2277111" y="665950"/>
                </a:lnTo>
                <a:lnTo>
                  <a:pt x="2277111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3" name="Freeform 313"/>
          <p:cNvSpPr/>
          <p:nvPr/>
        </p:nvSpPr>
        <p:spPr>
          <a:xfrm>
            <a:off x="3875151" y="4905414"/>
            <a:ext cx="2276221" cy="665950"/>
          </a:xfrm>
          <a:custGeom>
            <a:avLst/>
            <a:gdLst/>
            <a:ahLst/>
            <a:cxnLst/>
            <a:rect l="0" t="0" r="0" b="0"/>
            <a:pathLst>
              <a:path w="2276221" h="665950">
                <a:moveTo>
                  <a:pt x="0" y="665950"/>
                </a:moveTo>
                <a:lnTo>
                  <a:pt x="2276221" y="665950"/>
                </a:lnTo>
                <a:lnTo>
                  <a:pt x="2276221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4" name="Freeform 314"/>
          <p:cNvSpPr/>
          <p:nvPr/>
        </p:nvSpPr>
        <p:spPr>
          <a:xfrm>
            <a:off x="6151371" y="4905414"/>
            <a:ext cx="2021078" cy="665950"/>
          </a:xfrm>
          <a:custGeom>
            <a:avLst/>
            <a:gdLst/>
            <a:ahLst/>
            <a:cxnLst/>
            <a:rect l="0" t="0" r="0" b="0"/>
            <a:pathLst>
              <a:path w="2021078" h="665950">
                <a:moveTo>
                  <a:pt x="0" y="665950"/>
                </a:moveTo>
                <a:lnTo>
                  <a:pt x="2021078" y="665950"/>
                </a:lnTo>
                <a:lnTo>
                  <a:pt x="2021078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5" name="Freeform 315"/>
          <p:cNvSpPr/>
          <p:nvPr/>
        </p:nvSpPr>
        <p:spPr>
          <a:xfrm>
            <a:off x="468312" y="5571338"/>
            <a:ext cx="1129652" cy="665950"/>
          </a:xfrm>
          <a:custGeom>
            <a:avLst/>
            <a:gdLst/>
            <a:ahLst/>
            <a:cxnLst/>
            <a:rect l="0" t="0" r="0" b="0"/>
            <a:pathLst>
              <a:path w="1129652" h="665950">
                <a:moveTo>
                  <a:pt x="0" y="665950"/>
                </a:moveTo>
                <a:lnTo>
                  <a:pt x="1129652" y="665950"/>
                </a:lnTo>
                <a:lnTo>
                  <a:pt x="1129652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2494C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6" name="Freeform 316"/>
          <p:cNvSpPr/>
          <p:nvPr/>
        </p:nvSpPr>
        <p:spPr>
          <a:xfrm>
            <a:off x="1597913" y="5571338"/>
            <a:ext cx="2277111" cy="665950"/>
          </a:xfrm>
          <a:custGeom>
            <a:avLst/>
            <a:gdLst/>
            <a:ahLst/>
            <a:cxnLst/>
            <a:rect l="0" t="0" r="0" b="0"/>
            <a:pathLst>
              <a:path w="2277111" h="665950">
                <a:moveTo>
                  <a:pt x="0" y="665950"/>
                </a:moveTo>
                <a:lnTo>
                  <a:pt x="2277111" y="665950"/>
                </a:lnTo>
                <a:lnTo>
                  <a:pt x="2277111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7" name="Freeform 317"/>
          <p:cNvSpPr/>
          <p:nvPr/>
        </p:nvSpPr>
        <p:spPr>
          <a:xfrm>
            <a:off x="3875151" y="5571338"/>
            <a:ext cx="2276221" cy="665950"/>
          </a:xfrm>
          <a:custGeom>
            <a:avLst/>
            <a:gdLst/>
            <a:ahLst/>
            <a:cxnLst/>
            <a:rect l="0" t="0" r="0" b="0"/>
            <a:pathLst>
              <a:path w="2276221" h="665950">
                <a:moveTo>
                  <a:pt x="0" y="665950"/>
                </a:moveTo>
                <a:lnTo>
                  <a:pt x="2276221" y="665950"/>
                </a:lnTo>
                <a:lnTo>
                  <a:pt x="2276221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8" name="Freeform 318"/>
          <p:cNvSpPr/>
          <p:nvPr/>
        </p:nvSpPr>
        <p:spPr>
          <a:xfrm>
            <a:off x="6151371" y="5571338"/>
            <a:ext cx="2021078" cy="665950"/>
          </a:xfrm>
          <a:custGeom>
            <a:avLst/>
            <a:gdLst/>
            <a:ahLst/>
            <a:cxnLst/>
            <a:rect l="0" t="0" r="0" b="0"/>
            <a:pathLst>
              <a:path w="2021078" h="665950">
                <a:moveTo>
                  <a:pt x="0" y="665950"/>
                </a:moveTo>
                <a:lnTo>
                  <a:pt x="2021078" y="665950"/>
                </a:lnTo>
                <a:lnTo>
                  <a:pt x="2021078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9" name="Freeform 319"/>
          <p:cNvSpPr/>
          <p:nvPr/>
        </p:nvSpPr>
        <p:spPr>
          <a:xfrm>
            <a:off x="1597913" y="3567177"/>
            <a:ext cx="0" cy="2676461"/>
          </a:xfrm>
          <a:custGeom>
            <a:avLst/>
            <a:gdLst/>
            <a:ahLst/>
            <a:cxnLst/>
            <a:rect l="0" t="0" r="0" b="0"/>
            <a:pathLst>
              <a:path h="2676461">
                <a:moveTo>
                  <a:pt x="0" y="0"/>
                </a:moveTo>
                <a:lnTo>
                  <a:pt x="0" y="2676461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0" name="Freeform 320"/>
          <p:cNvSpPr/>
          <p:nvPr/>
        </p:nvSpPr>
        <p:spPr>
          <a:xfrm>
            <a:off x="3875151" y="3567177"/>
            <a:ext cx="0" cy="2676461"/>
          </a:xfrm>
          <a:custGeom>
            <a:avLst/>
            <a:gdLst/>
            <a:ahLst/>
            <a:cxnLst/>
            <a:rect l="0" t="0" r="0" b="0"/>
            <a:pathLst>
              <a:path h="2676461">
                <a:moveTo>
                  <a:pt x="0" y="0"/>
                </a:moveTo>
                <a:lnTo>
                  <a:pt x="0" y="2676461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1" name="Freeform 321"/>
          <p:cNvSpPr/>
          <p:nvPr/>
        </p:nvSpPr>
        <p:spPr>
          <a:xfrm>
            <a:off x="6151371" y="3567177"/>
            <a:ext cx="0" cy="2676461"/>
          </a:xfrm>
          <a:custGeom>
            <a:avLst/>
            <a:gdLst/>
            <a:ahLst/>
            <a:cxnLst/>
            <a:rect l="0" t="0" r="0" b="0"/>
            <a:pathLst>
              <a:path h="2676461">
                <a:moveTo>
                  <a:pt x="0" y="0"/>
                </a:moveTo>
                <a:lnTo>
                  <a:pt x="0" y="2676461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2" name="Freeform 322"/>
          <p:cNvSpPr/>
          <p:nvPr/>
        </p:nvSpPr>
        <p:spPr>
          <a:xfrm>
            <a:off x="461962" y="4239387"/>
            <a:ext cx="7716838" cy="0"/>
          </a:xfrm>
          <a:custGeom>
            <a:avLst/>
            <a:gdLst/>
            <a:ahLst/>
            <a:cxnLst/>
            <a:rect l="0" t="0" r="0" b="0"/>
            <a:pathLst>
              <a:path w="7716838">
                <a:moveTo>
                  <a:pt x="0" y="0"/>
                </a:moveTo>
                <a:lnTo>
                  <a:pt x="7716838" y="0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3" name="Freeform 323"/>
          <p:cNvSpPr/>
          <p:nvPr/>
        </p:nvSpPr>
        <p:spPr>
          <a:xfrm>
            <a:off x="461962" y="4905375"/>
            <a:ext cx="7716838" cy="0"/>
          </a:xfrm>
          <a:custGeom>
            <a:avLst/>
            <a:gdLst/>
            <a:ahLst/>
            <a:cxnLst/>
            <a:rect l="0" t="0" r="0" b="0"/>
            <a:pathLst>
              <a:path w="7716838">
                <a:moveTo>
                  <a:pt x="0" y="0"/>
                </a:moveTo>
                <a:lnTo>
                  <a:pt x="7716838" y="0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4" name="Freeform 324"/>
          <p:cNvSpPr/>
          <p:nvPr/>
        </p:nvSpPr>
        <p:spPr>
          <a:xfrm>
            <a:off x="461962" y="5571364"/>
            <a:ext cx="7716838" cy="0"/>
          </a:xfrm>
          <a:custGeom>
            <a:avLst/>
            <a:gdLst/>
            <a:ahLst/>
            <a:cxnLst/>
            <a:rect l="0" t="0" r="0" b="0"/>
            <a:pathLst>
              <a:path w="7716838">
                <a:moveTo>
                  <a:pt x="0" y="0"/>
                </a:moveTo>
                <a:lnTo>
                  <a:pt x="7716838" y="0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5" name="Freeform 325"/>
          <p:cNvSpPr/>
          <p:nvPr/>
        </p:nvSpPr>
        <p:spPr>
          <a:xfrm>
            <a:off x="468312" y="3567177"/>
            <a:ext cx="0" cy="2676461"/>
          </a:xfrm>
          <a:custGeom>
            <a:avLst/>
            <a:gdLst/>
            <a:ahLst/>
            <a:cxnLst/>
            <a:rect l="0" t="0" r="0" b="0"/>
            <a:pathLst>
              <a:path h="2676461">
                <a:moveTo>
                  <a:pt x="0" y="0"/>
                </a:moveTo>
                <a:lnTo>
                  <a:pt x="0" y="2676461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6" name="Freeform 326"/>
          <p:cNvSpPr/>
          <p:nvPr/>
        </p:nvSpPr>
        <p:spPr>
          <a:xfrm>
            <a:off x="8172450" y="3567177"/>
            <a:ext cx="0" cy="2676461"/>
          </a:xfrm>
          <a:custGeom>
            <a:avLst/>
            <a:gdLst/>
            <a:ahLst/>
            <a:cxnLst/>
            <a:rect l="0" t="0" r="0" b="0"/>
            <a:pathLst>
              <a:path h="2676461">
                <a:moveTo>
                  <a:pt x="0" y="0"/>
                </a:moveTo>
                <a:lnTo>
                  <a:pt x="0" y="2676461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7" name="Freeform 327"/>
          <p:cNvSpPr/>
          <p:nvPr/>
        </p:nvSpPr>
        <p:spPr>
          <a:xfrm>
            <a:off x="461962" y="3573527"/>
            <a:ext cx="7716838" cy="0"/>
          </a:xfrm>
          <a:custGeom>
            <a:avLst/>
            <a:gdLst/>
            <a:ahLst/>
            <a:cxnLst/>
            <a:rect l="0" t="0" r="0" b="0"/>
            <a:pathLst>
              <a:path w="7716838">
                <a:moveTo>
                  <a:pt x="0" y="0"/>
                </a:moveTo>
                <a:lnTo>
                  <a:pt x="7716838" y="0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8" name="Freeform 328"/>
          <p:cNvSpPr/>
          <p:nvPr/>
        </p:nvSpPr>
        <p:spPr>
          <a:xfrm>
            <a:off x="461962" y="6237288"/>
            <a:ext cx="7716838" cy="0"/>
          </a:xfrm>
          <a:custGeom>
            <a:avLst/>
            <a:gdLst/>
            <a:ahLst/>
            <a:cxnLst/>
            <a:rect l="0" t="0" r="0" b="0"/>
            <a:pathLst>
              <a:path w="7716838">
                <a:moveTo>
                  <a:pt x="0" y="0"/>
                </a:moveTo>
                <a:lnTo>
                  <a:pt x="7716838" y="0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9" name="Rectangle 329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23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30" name="Rectangle 330"/>
          <p:cNvSpPr/>
          <p:nvPr/>
        </p:nvSpPr>
        <p:spPr>
          <a:xfrm>
            <a:off x="390448" y="1755141"/>
            <a:ext cx="7624819" cy="157728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Kortingen:</a:t>
            </a:r>
          </a:p>
          <a:p>
            <a:pPr marL="0">
              <a:lnSpc>
                <a:spcPts val="2556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Gezien het feit dat de opdrachtgever de focus heeft gelegd op het</a:t>
            </a:r>
          </a:p>
          <a:p>
            <a:pPr marL="0">
              <a:lnSpc>
                <a:spcPts val="256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tijdig aanwezig zijn van de tractie heeft er een aanpassing plaats </a:t>
            </a:r>
          </a:p>
          <a:p>
            <a:pPr marL="0">
              <a:lnSpc>
                <a:spcPts val="2555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gevonden wanneer er een korting van toepassing zal zijn.</a:t>
            </a:r>
          </a:p>
          <a:p>
            <a:pPr marL="0">
              <a:lnSpc>
                <a:spcPts val="2556"/>
              </a:lnSpc>
            </a:pPr>
            <a:r>
              <a:rPr lang="en-GB" sz="1800" b="0" i="1" spc="0" baseline="0" dirty="0">
                <a:solidFill>
                  <a:srgbClr val="000000"/>
                </a:solidFill>
                <a:latin typeface="Verdana-Italic"/>
              </a:rPr>
              <a:t>Zie onderstaande voorbeeld voor Type 1 of 2 strooiactie:</a:t>
            </a:r>
          </a:p>
        </p:txBody>
      </p:sp>
      <p:sp>
        <p:nvSpPr>
          <p:cNvPr id="331" name="Rectangle 331"/>
          <p:cNvSpPr/>
          <p:nvPr/>
        </p:nvSpPr>
        <p:spPr>
          <a:xfrm>
            <a:off x="324002" y="1290953"/>
            <a:ext cx="7182550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</a:t>
            </a:r>
            <a:r>
              <a:rPr lang="en-GB" sz="2604" b="0" i="0" spc="903" baseline="0" dirty="0">
                <a:solidFill>
                  <a:srgbClr val="0070C0"/>
                </a:solidFill>
                <a:latin typeface="Verdana"/>
              </a:rPr>
              <a:t>k</a:t>
            </a:r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(Rijkswaterstaat)</a:t>
            </a:r>
          </a:p>
        </p:txBody>
      </p:sp>
      <p:sp>
        <p:nvSpPr>
          <p:cNvPr id="332" name="Rectangle 332"/>
          <p:cNvSpPr/>
          <p:nvPr/>
        </p:nvSpPr>
        <p:spPr>
          <a:xfrm>
            <a:off x="537057" y="3581398"/>
            <a:ext cx="2711001" cy="64282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29944" algn="l"/>
              </a:tabLst>
            </a:pPr>
            <a:r>
              <a:rPr lang="en-GB" sz="1403" b="1" i="0" spc="0" baseline="0" dirty="0">
                <a:solidFill>
                  <a:srgbClr val="FFFFFF"/>
                </a:solidFill>
                <a:latin typeface="Verdana-Bold"/>
              </a:rPr>
              <a:t>Variant 1	</a:t>
            </a: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&lt; 60min strooier </a:t>
            </a:r>
          </a:p>
          <a:p>
            <a:pPr marL="1129944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aangesloten op </a:t>
            </a:r>
          </a:p>
          <a:p>
            <a:pPr marL="1129944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voertuig</a:t>
            </a:r>
          </a:p>
        </p:txBody>
      </p:sp>
      <p:sp>
        <p:nvSpPr>
          <p:cNvPr id="333" name="Rectangle 333"/>
          <p:cNvSpPr/>
          <p:nvPr/>
        </p:nvSpPr>
        <p:spPr>
          <a:xfrm>
            <a:off x="3944365" y="3581398"/>
            <a:ext cx="2160558" cy="64282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Laatste m2 gestrooid &lt; </a:t>
            </a:r>
          </a:p>
          <a:p>
            <a:pPr marL="0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2uur (+15min) na </a:t>
            </a:r>
          </a:p>
          <a:p>
            <a:pPr marL="0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oproep</a:t>
            </a:r>
          </a:p>
        </p:txBody>
      </p:sp>
      <p:sp>
        <p:nvSpPr>
          <p:cNvPr id="334" name="Rectangle 334"/>
          <p:cNvSpPr/>
          <p:nvPr/>
        </p:nvSpPr>
        <p:spPr>
          <a:xfrm>
            <a:off x="6220967" y="3581398"/>
            <a:ext cx="1157753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Geen korting</a:t>
            </a:r>
          </a:p>
        </p:txBody>
      </p:sp>
      <p:sp>
        <p:nvSpPr>
          <p:cNvPr id="335" name="Rectangle 335"/>
          <p:cNvSpPr/>
          <p:nvPr/>
        </p:nvSpPr>
        <p:spPr>
          <a:xfrm>
            <a:off x="537057" y="4247080"/>
            <a:ext cx="2711382" cy="64351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29944" algn="l"/>
              </a:tabLst>
            </a:pPr>
            <a:r>
              <a:rPr lang="en-GB" sz="1406" b="1" i="0" spc="0" baseline="0" dirty="0">
                <a:solidFill>
                  <a:srgbClr val="FFFFFF"/>
                </a:solidFill>
                <a:latin typeface="Verdana-Bold"/>
              </a:rPr>
              <a:t>Variant 2	</a:t>
            </a:r>
            <a:r>
              <a:rPr lang="en-GB" sz="1406" b="0" i="0" spc="0" baseline="0" dirty="0">
                <a:solidFill>
                  <a:srgbClr val="000000"/>
                </a:solidFill>
                <a:latin typeface="Verdana"/>
              </a:rPr>
              <a:t>&lt; 60min strooier </a:t>
            </a:r>
          </a:p>
          <a:p>
            <a:pPr marL="1129944">
              <a:lnSpc>
                <a:spcPts val="1682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aangesloten op </a:t>
            </a:r>
          </a:p>
          <a:p>
            <a:pPr marL="1129944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voertuig</a:t>
            </a:r>
          </a:p>
        </p:txBody>
      </p:sp>
      <p:sp>
        <p:nvSpPr>
          <p:cNvPr id="336" name="Rectangle 336"/>
          <p:cNvSpPr/>
          <p:nvPr/>
        </p:nvSpPr>
        <p:spPr>
          <a:xfrm>
            <a:off x="3944365" y="4247080"/>
            <a:ext cx="2160857" cy="64351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6" b="0" i="0" spc="0" baseline="0" dirty="0">
                <a:solidFill>
                  <a:srgbClr val="000000"/>
                </a:solidFill>
                <a:latin typeface="Verdana"/>
              </a:rPr>
              <a:t>Laatste m2 gestrooid &gt; </a:t>
            </a:r>
          </a:p>
          <a:p>
            <a:pPr marL="0">
              <a:lnSpc>
                <a:spcPts val="1682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2uur (+15min) na </a:t>
            </a:r>
          </a:p>
          <a:p>
            <a:pPr marL="0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oproep</a:t>
            </a:r>
          </a:p>
        </p:txBody>
      </p:sp>
      <p:sp>
        <p:nvSpPr>
          <p:cNvPr id="337" name="Rectangle 337"/>
          <p:cNvSpPr/>
          <p:nvPr/>
        </p:nvSpPr>
        <p:spPr>
          <a:xfrm>
            <a:off x="6220967" y="4247080"/>
            <a:ext cx="1158304" cy="2164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6" b="0" i="0" spc="0" baseline="0" dirty="0">
                <a:solidFill>
                  <a:srgbClr val="000000"/>
                </a:solidFill>
                <a:latin typeface="Verdana"/>
              </a:rPr>
              <a:t>Geen korting</a:t>
            </a:r>
          </a:p>
        </p:txBody>
      </p:sp>
      <p:sp>
        <p:nvSpPr>
          <p:cNvPr id="338" name="Rectangle 338"/>
          <p:cNvSpPr/>
          <p:nvPr/>
        </p:nvSpPr>
        <p:spPr>
          <a:xfrm>
            <a:off x="537057" y="4913755"/>
            <a:ext cx="2711001" cy="64282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29944" algn="l"/>
              </a:tabLst>
            </a:pPr>
            <a:r>
              <a:rPr lang="en-GB" sz="1403" b="1" i="0" spc="0" baseline="0" dirty="0">
                <a:solidFill>
                  <a:srgbClr val="FFFFFF"/>
                </a:solidFill>
                <a:latin typeface="Verdana-Bold"/>
              </a:rPr>
              <a:t>Variant 3	</a:t>
            </a: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&gt; 60min strooier </a:t>
            </a:r>
          </a:p>
          <a:p>
            <a:pPr marL="1129944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aangesloten op </a:t>
            </a:r>
          </a:p>
          <a:p>
            <a:pPr marL="1129944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voertuig</a:t>
            </a:r>
          </a:p>
        </p:txBody>
      </p:sp>
      <p:sp>
        <p:nvSpPr>
          <p:cNvPr id="339" name="Rectangle 339"/>
          <p:cNvSpPr/>
          <p:nvPr/>
        </p:nvSpPr>
        <p:spPr>
          <a:xfrm>
            <a:off x="3944365" y="4913755"/>
            <a:ext cx="2160558" cy="64282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Laatste m2 gestrooid &lt; </a:t>
            </a:r>
          </a:p>
          <a:p>
            <a:pPr marL="0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2uur (+15min) na </a:t>
            </a:r>
          </a:p>
          <a:p>
            <a:pPr marL="0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oproep</a:t>
            </a:r>
          </a:p>
        </p:txBody>
      </p:sp>
      <p:sp>
        <p:nvSpPr>
          <p:cNvPr id="340" name="Rectangle 340"/>
          <p:cNvSpPr/>
          <p:nvPr/>
        </p:nvSpPr>
        <p:spPr>
          <a:xfrm>
            <a:off x="6220967" y="4913755"/>
            <a:ext cx="1157753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Geen korting</a:t>
            </a:r>
          </a:p>
        </p:txBody>
      </p:sp>
      <p:sp>
        <p:nvSpPr>
          <p:cNvPr id="341" name="Rectangle 341"/>
          <p:cNvSpPr/>
          <p:nvPr/>
        </p:nvSpPr>
        <p:spPr>
          <a:xfrm>
            <a:off x="537057" y="5579692"/>
            <a:ext cx="2711001" cy="6431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29944" algn="l"/>
              </a:tabLst>
            </a:pPr>
            <a:r>
              <a:rPr lang="en-GB" sz="1403" b="1" i="0" spc="0" baseline="0" dirty="0">
                <a:solidFill>
                  <a:srgbClr val="FFFFFF"/>
                </a:solidFill>
                <a:latin typeface="Verdana-Bold"/>
              </a:rPr>
              <a:t>Variant 4	</a:t>
            </a: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&gt; 60min strooier </a:t>
            </a:r>
          </a:p>
          <a:p>
            <a:pPr marL="1129944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aangesloten op </a:t>
            </a:r>
          </a:p>
          <a:p>
            <a:pPr marL="1129944">
              <a:lnSpc>
                <a:spcPts val="1682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voertuig</a:t>
            </a:r>
          </a:p>
        </p:txBody>
      </p:sp>
      <p:sp>
        <p:nvSpPr>
          <p:cNvPr id="342" name="Rectangle 342"/>
          <p:cNvSpPr/>
          <p:nvPr/>
        </p:nvSpPr>
        <p:spPr>
          <a:xfrm>
            <a:off x="3944365" y="5579692"/>
            <a:ext cx="2160558" cy="6431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Laatste m2 gestrooid &gt; </a:t>
            </a:r>
          </a:p>
          <a:p>
            <a:pPr marL="0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2uur (+15min) na </a:t>
            </a:r>
          </a:p>
          <a:p>
            <a:pPr marL="0">
              <a:lnSpc>
                <a:spcPts val="1682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oproep</a:t>
            </a:r>
          </a:p>
        </p:txBody>
      </p:sp>
      <p:sp>
        <p:nvSpPr>
          <p:cNvPr id="343" name="Rectangle 343"/>
          <p:cNvSpPr/>
          <p:nvPr/>
        </p:nvSpPr>
        <p:spPr>
          <a:xfrm>
            <a:off x="6220967" y="5579692"/>
            <a:ext cx="645831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Korting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 344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45" name="Freeform 345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46" name="Freeform 346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47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48" name="Rectangle 348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24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49" name="Rectangle 349"/>
          <p:cNvSpPr/>
          <p:nvPr/>
        </p:nvSpPr>
        <p:spPr>
          <a:xfrm>
            <a:off x="454151" y="1121281"/>
            <a:ext cx="8155397" cy="505873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Wijzigingen in het bestek &amp; Bijlagen</a:t>
            </a:r>
          </a:p>
          <a:p>
            <a:pPr marL="204216">
              <a:lnSpc>
                <a:spcPts val="3549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Wat is Social Return</a:t>
            </a:r>
          </a:p>
          <a:p>
            <a:pPr marL="204216">
              <a:lnSpc>
                <a:spcPts val="2208"/>
              </a:lnSpc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Social Return is een instrument waarbij de overheid haar inkoopkracht benut </a:t>
            </a:r>
          </a:p>
          <a:p>
            <a:pPr marL="204216">
              <a:lnSpc>
                <a:spcPts val="2209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om samen met de markt sociale impact te realiseren. Als Groeituin Social </a:t>
            </a:r>
          </a:p>
          <a:p>
            <a:pPr marL="204216">
              <a:lnSpc>
                <a:spcPts val="2207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Return dagen wij onze opdrachtnemers uit om te onderzoeken op welke 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manier zij sociale impact kunnen maken, passend binnen de bedrijfsvoering </a:t>
            </a:r>
          </a:p>
          <a:p>
            <a:pPr marL="204216">
              <a:lnSpc>
                <a:spcPts val="2207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van hun organisatie.</a:t>
            </a:r>
          </a:p>
          <a:p>
            <a:pPr marL="204216">
              <a:lnSpc>
                <a:spcPts val="2208"/>
              </a:lnSpc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De activiteiten die vallen onder Social Return zijn gericht op </a:t>
            </a:r>
          </a:p>
          <a:p>
            <a:pPr marL="204216">
              <a:lnSpc>
                <a:spcPts val="2210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arbeidsparticipatie, of het verstevigen van de positie van kwetsbare 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doelgroepen, richting de arbeidsmarkt. Voorbeelden: een duurzame 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arbeidsovereenkomst, een opleidingstraject, activiteiten gericht op oriëntatie 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op de arbeidsmarkt.</a:t>
            </a:r>
          </a:p>
          <a:p>
            <a:pPr marL="204216">
              <a:lnSpc>
                <a:spcPts val="4417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De doelgroepen: zijn uitkeringsgerechtigden (bijstand, WW, WIA/WAO), 50-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plussers, statushouders, arbeidsmigranten, ex-gedetineerden, -topsporters, -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geüniformeerden en studenten PRO, VSO en MBO die op zoek zijn naar een </a:t>
            </a:r>
          </a:p>
          <a:p>
            <a:pPr marL="204216">
              <a:lnSpc>
                <a:spcPts val="2207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stage of leerwerkbaan.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Freeform 350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51" name="Freeform 351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52" name="Freeform 352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53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54" name="Freeform 354"/>
          <p:cNvSpPr/>
          <p:nvPr/>
        </p:nvSpPr>
        <p:spPr>
          <a:xfrm>
            <a:off x="1391285" y="6197905"/>
            <a:ext cx="4707636" cy="12192"/>
          </a:xfrm>
          <a:custGeom>
            <a:avLst/>
            <a:gdLst/>
            <a:ahLst/>
            <a:cxnLst/>
            <a:rect l="0" t="0" r="0" b="0"/>
            <a:pathLst>
              <a:path w="4707636" h="12192">
                <a:moveTo>
                  <a:pt x="0" y="0"/>
                </a:moveTo>
                <a:lnTo>
                  <a:pt x="1569212" y="0"/>
                </a:lnTo>
                <a:lnTo>
                  <a:pt x="3138424" y="0"/>
                </a:lnTo>
                <a:lnTo>
                  <a:pt x="4707636" y="0"/>
                </a:lnTo>
                <a:lnTo>
                  <a:pt x="4707636" y="12192"/>
                </a:lnTo>
                <a:lnTo>
                  <a:pt x="3138424" y="12192"/>
                </a:lnTo>
                <a:lnTo>
                  <a:pt x="1569212" y="12192"/>
                </a:lnTo>
                <a:lnTo>
                  <a:pt x="0" y="12192"/>
                </a:lnTo>
                <a:close/>
                <a:moveTo>
                  <a:pt x="-731190" y="660095"/>
                </a:moveTo>
              </a:path>
            </a:pathLst>
          </a:custGeom>
          <a:solidFill>
            <a:srgbClr val="0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55" name="Picture 35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4487" y="4130612"/>
            <a:ext cx="931862" cy="547687"/>
          </a:xfrm>
          <a:prstGeom prst="rect">
            <a:avLst/>
          </a:prstGeom>
          <a:noFill/>
        </p:spPr>
      </p:pic>
      <p:pic>
        <p:nvPicPr>
          <p:cNvPr id="356" name="Picture 35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2275" y="2327212"/>
            <a:ext cx="669925" cy="522287"/>
          </a:xfrm>
          <a:prstGeom prst="rect">
            <a:avLst/>
          </a:prstGeom>
          <a:noFill/>
        </p:spPr>
      </p:pic>
      <p:pic>
        <p:nvPicPr>
          <p:cNvPr id="357" name="Picture 357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2275" y="5157788"/>
            <a:ext cx="687387" cy="533400"/>
          </a:xfrm>
          <a:prstGeom prst="rect">
            <a:avLst/>
          </a:prstGeom>
          <a:noFill/>
        </p:spPr>
      </p:pic>
      <p:pic>
        <p:nvPicPr>
          <p:cNvPr id="358" name="Picture 35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562" y="3184525"/>
            <a:ext cx="657225" cy="619125"/>
          </a:xfrm>
          <a:prstGeom prst="rect">
            <a:avLst/>
          </a:prstGeom>
          <a:noFill/>
        </p:spPr>
      </p:pic>
      <p:sp>
        <p:nvSpPr>
          <p:cNvPr id="359" name="Rectangle 359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25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60" name="Rectangle 360"/>
          <p:cNvSpPr/>
          <p:nvPr/>
        </p:nvSpPr>
        <p:spPr>
          <a:xfrm>
            <a:off x="454151" y="1121281"/>
            <a:ext cx="8421216" cy="45404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Wijzigingen in het bestek &amp; Bijlagen</a:t>
            </a:r>
          </a:p>
          <a:p>
            <a:pPr marL="777240">
              <a:lnSpc>
                <a:spcPts val="3887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Mogelijkheden Socia</a:t>
            </a:r>
            <a:r>
              <a:rPr lang="en-GB" sz="1596" b="1" i="0" spc="586" baseline="0" dirty="0">
                <a:solidFill>
                  <a:srgbClr val="000000"/>
                </a:solidFill>
                <a:latin typeface="Verdana-Bold"/>
              </a:rPr>
              <a:t>l</a:t>
            </a: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Return</a:t>
            </a:r>
          </a:p>
          <a:p>
            <a:pPr marL="937260">
              <a:lnSpc>
                <a:spcPts val="4415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Arbeidsparticipatie: 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duurzam</a:t>
            </a:r>
            <a:r>
              <a:rPr lang="en-GB" sz="1596" b="0" i="0" spc="582" baseline="0" dirty="0">
                <a:solidFill>
                  <a:srgbClr val="000000"/>
                </a:solidFill>
                <a:latin typeface="Verdana"/>
              </a:rPr>
              <a:t>e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werkplekken aanbieden voor mensen </a:t>
            </a:r>
          </a:p>
          <a:p>
            <a:pPr marL="937260">
              <a:lnSpc>
                <a:spcPts val="2208"/>
              </a:lnSpc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met een afstand tot de arbeidsmarkt (ook bij ketenpartners).</a:t>
            </a:r>
          </a:p>
          <a:p>
            <a:pPr marL="937260">
              <a:lnSpc>
                <a:spcPts val="4418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Arbeidsontwikkeling: 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Scholing van medewerkers met een afstand tot </a:t>
            </a:r>
          </a:p>
          <a:p>
            <a:pPr marL="937260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de arbeidsmarkt.</a:t>
            </a:r>
          </a:p>
          <a:p>
            <a:pPr marL="937260">
              <a:lnSpc>
                <a:spcPts val="4416"/>
              </a:lnSpc>
            </a:pPr>
            <a:r>
              <a:rPr lang="en-GB" sz="1598" b="1" i="0" spc="0" baseline="0" dirty="0">
                <a:solidFill>
                  <a:srgbClr val="000000"/>
                </a:solidFill>
                <a:latin typeface="Verdana-Bold"/>
              </a:rPr>
              <a:t>Kennis, middelen &amp; expertise: </a:t>
            </a: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Eigen kennis en expertise inzetten </a:t>
            </a:r>
          </a:p>
          <a:p>
            <a:pPr marL="937260">
              <a:lnSpc>
                <a:spcPts val="2209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voor meer werkgelegenheid en realisatie duurzame plaatsingen </a:t>
            </a:r>
          </a:p>
          <a:p>
            <a:pPr marL="937260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doelgroep. </a:t>
            </a:r>
          </a:p>
          <a:p>
            <a:pPr marL="937260">
              <a:lnSpc>
                <a:spcPts val="4415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Sociaal inkopen: 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Inkopen van diensten en producten bij een sociale </a:t>
            </a:r>
          </a:p>
          <a:p>
            <a:pPr marL="937260">
              <a:lnSpc>
                <a:spcPts val="2210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onderneming of sociale </a:t>
            </a: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werkvoorziening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Freeform 361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62" name="Freeform 362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63" name="Freeform 363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64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65" name="Rectangle 365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26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66" name="Rectangle 366"/>
          <p:cNvSpPr/>
          <p:nvPr/>
        </p:nvSpPr>
        <p:spPr>
          <a:xfrm>
            <a:off x="468477" y="1290953"/>
            <a:ext cx="8626721" cy="48664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</a:t>
            </a:r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het bestek &amp; aanbestedingsleidraad</a:t>
            </a:r>
          </a:p>
          <a:p>
            <a:pPr marL="0">
              <a:lnSpc>
                <a:spcPts val="3930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Artikel 92.42 lid 8 kortingen.</a:t>
            </a:r>
          </a:p>
          <a:p>
            <a:pPr marL="161544">
              <a:lnSpc>
                <a:spcPts val="2556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Alle schades aan eigendommen van Rijkswaterstaat ten gevolge</a:t>
            </a:r>
          </a:p>
          <a:p>
            <a:pPr marL="161544">
              <a:lnSpc>
                <a:spcPts val="257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van de uitvoering in het kader van de gladheidbestrijding </a:t>
            </a:r>
          </a:p>
          <a:p>
            <a:pPr marL="161544">
              <a:lnSpc>
                <a:spcPts val="2555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worden deze separaat per schade geval (waarbij de BTW is </a:t>
            </a:r>
          </a:p>
          <a:p>
            <a:pPr marL="161544">
              <a:lnSpc>
                <a:spcPts val="2555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inbegrepen) in rekening gebracht bij de aannemer.</a:t>
            </a:r>
          </a:p>
          <a:p>
            <a:pPr marL="0">
              <a:lnSpc>
                <a:spcPts val="2760"/>
              </a:lnSpc>
            </a:pPr>
            <a:r>
              <a:rPr lang="en-GB" sz="1802" b="1" i="0" spc="0" baseline="0" dirty="0">
                <a:solidFill>
                  <a:srgbClr val="000000"/>
                </a:solidFill>
                <a:latin typeface="Verdana-Bold"/>
              </a:rPr>
              <a:t>Artikel 92.8 Uitvoeringsduur, beëindiging.</a:t>
            </a:r>
          </a:p>
          <a:p>
            <a:pPr marL="161544">
              <a:lnSpc>
                <a:spcPts val="256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De looptijd is van 1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oktober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2026 tot 1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mei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2030, met daarbij een</a:t>
            </a:r>
          </a:p>
          <a:p>
            <a:pPr marL="161544">
              <a:lnSpc>
                <a:spcPts val="2555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verlengoptie om éénmaal te verlengen, voor een periode van twee jaar. </a:t>
            </a:r>
          </a:p>
          <a:p>
            <a:pPr marL="0">
              <a:lnSpc>
                <a:spcPts val="2760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Artikel 93.4 Arbeidsomstandigheden.</a:t>
            </a:r>
          </a:p>
          <a:p>
            <a:pPr marL="161544">
              <a:lnSpc>
                <a:spcPts val="2555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Veiligheidsgedrag en –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bewustzijn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</a:t>
            </a:r>
            <a:endParaRPr lang="en-GB" b="1" dirty="0">
              <a:solidFill>
                <a:srgbClr val="000000"/>
              </a:solidFill>
              <a:latin typeface="Verdana"/>
            </a:endParaRPr>
          </a:p>
          <a:p>
            <a:pPr marL="0">
              <a:lnSpc>
                <a:spcPts val="5126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De hoofdaannemer voldoet aan de eisen behorende bij </a:t>
            </a:r>
            <a:r>
              <a:rPr lang="en-GB" sz="1800" b="1" i="0" u="sng" spc="0" baseline="0" dirty="0">
                <a:solidFill>
                  <a:srgbClr val="000000"/>
                </a:solidFill>
                <a:latin typeface="Verdana-Bold"/>
              </a:rPr>
              <a:t>laddertrede 2</a:t>
            </a: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 </a:t>
            </a:r>
          </a:p>
          <a:p>
            <a:pPr marL="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van het Certificatieschema Veiligheidsladder.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Freeform 367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68" name="Freeform 368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69" name="Freeform 369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70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71" name="Rectangle 371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27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72" name="Rectangle 372"/>
          <p:cNvSpPr/>
          <p:nvPr/>
        </p:nvSpPr>
        <p:spPr>
          <a:xfrm>
            <a:off x="468477" y="1290953"/>
            <a:ext cx="8388129" cy="11743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</a:t>
            </a:r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het bestek &amp; aanbestedingsleidraad</a:t>
            </a:r>
          </a:p>
          <a:p>
            <a:pPr marL="0">
              <a:lnSpc>
                <a:spcPts val="3930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Integraal Veiligheidsplan = Risico-inventarisatie –en evaluatie </a:t>
            </a:r>
          </a:p>
          <a:p>
            <a:pPr marL="0">
              <a:lnSpc>
                <a:spcPts val="2160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(RI &amp; E) (Bijlage 4)</a:t>
            </a:r>
          </a:p>
        </p:txBody>
      </p:sp>
      <p:sp>
        <p:nvSpPr>
          <p:cNvPr id="374" name="Rectangle 374"/>
          <p:cNvSpPr/>
          <p:nvPr/>
        </p:nvSpPr>
        <p:spPr>
          <a:xfrm>
            <a:off x="468477" y="2839340"/>
            <a:ext cx="8214486" cy="82570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Om aan vigerende wet</a:t>
            </a:r>
            <a:r>
              <a:rPr lang="en-GB" sz="1800" b="0" i="0" spc="634" baseline="0" dirty="0">
                <a:solidFill>
                  <a:srgbClr val="000000"/>
                </a:solidFill>
                <a:latin typeface="Verdana"/>
              </a:rPr>
              <a:t>-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en regelgeving op het gebied van veiligheid te </a:t>
            </a:r>
          </a:p>
          <a:p>
            <a:pPr marL="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voldoen heeft Rijkswaterstaat RI &amp; E analyses opgesteld van elk </a:t>
            </a:r>
          </a:p>
          <a:p>
            <a:pPr marL="0">
              <a:lnSpc>
                <a:spcPts val="215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afzonderlijk steunpunt binnen het coördinatiegebied.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Freeform 375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76" name="Freeform 376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77" name="Freeform 377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78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79" name="Rectangle 379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28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80" name="Rectangle 380"/>
          <p:cNvSpPr/>
          <p:nvPr/>
        </p:nvSpPr>
        <p:spPr>
          <a:xfrm>
            <a:off x="454151" y="1290953"/>
            <a:ext cx="8481000" cy="34874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4325"/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Wijzigingen in de aanbestedingsleidraad</a:t>
            </a:r>
          </a:p>
          <a:p>
            <a:pPr marL="0">
              <a:lnSpc>
                <a:spcPts val="5411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Aanbestedingsleidraad:</a:t>
            </a:r>
          </a:p>
          <a:p>
            <a:pPr marL="0">
              <a:lnSpc>
                <a:spcPts val="2575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Er geldt een wachtkamerconstructie voor de inschrijver die nummer </a:t>
            </a:r>
          </a:p>
          <a:p>
            <a:pPr marL="342900">
              <a:lnSpc>
                <a:spcPts val="215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twee in rangorde is geworden.</a:t>
            </a: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Geen bankgarantie gevraagd</a:t>
            </a:r>
          </a:p>
          <a:p>
            <a:pPr marL="0">
              <a:lnSpc>
                <a:spcPts val="2555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Verbreding geschiktheidseisen:</a:t>
            </a:r>
          </a:p>
          <a:p>
            <a:pPr marL="457200">
              <a:lnSpc>
                <a:spcPts val="2568"/>
              </a:lnSpc>
              <a:tabLst>
                <a:tab pos="742187" algn="l"/>
              </a:tabLst>
            </a:pPr>
            <a:r>
              <a:rPr lang="en-GB" sz="1802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De ondernemer heeft in de periode van vijf jaar voorafgaande aan </a:t>
            </a:r>
          </a:p>
          <a:p>
            <a:pPr marL="742187">
              <a:lnSpc>
                <a:spcPts val="2157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de uiterste datum voor ontvangst van de inschrijving ten minste </a:t>
            </a:r>
          </a:p>
          <a:p>
            <a:pPr marL="742187">
              <a:lnSpc>
                <a:spcPts val="215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één opdracht in de bouwsector (GWW, B&amp;U, installatietechniek) </a:t>
            </a:r>
          </a:p>
          <a:p>
            <a:pPr marL="742187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uitgevoerd met een overeengekomen bedrag (aannemingssom)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Freeform 381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82" name="Freeform 382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83" name="Freeform 383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84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85" name="Rectangle 385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29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86" name="Rectangle 386"/>
          <p:cNvSpPr/>
          <p:nvPr/>
        </p:nvSpPr>
        <p:spPr>
          <a:xfrm>
            <a:off x="395325" y="1290953"/>
            <a:ext cx="6828792" cy="11090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73152"/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Wijzigingen in de aanbestedingsleidraad</a:t>
            </a:r>
          </a:p>
          <a:p>
            <a:pPr marL="0">
              <a:lnSpc>
                <a:spcPts val="3174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Aanbestedingsleidraad:</a:t>
            </a:r>
          </a:p>
          <a:p>
            <a:pPr marL="0">
              <a:lnSpc>
                <a:spcPts val="2567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Gunning op basis van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laagste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prijs</a:t>
            </a:r>
            <a:endParaRPr lang="en-GB" sz="1800" b="0" i="0" spc="0" baseline="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" name="Rectangle 386">
            <a:extLst>
              <a:ext uri="{FF2B5EF4-FFF2-40B4-BE49-F238E27FC236}">
                <a16:creationId xmlns:a16="http://schemas.microsoft.com/office/drawing/2014/main" id="{325585C8-BD93-60F6-9F39-E12DB9C1FEC5}"/>
              </a:ext>
            </a:extLst>
          </p:cNvPr>
          <p:cNvSpPr/>
          <p:nvPr/>
        </p:nvSpPr>
        <p:spPr>
          <a:xfrm>
            <a:off x="395325" y="3111573"/>
            <a:ext cx="5887830" cy="321857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73152"/>
            <a:r>
              <a:rPr lang="en-GB" sz="2604" b="0" i="0" spc="0" baseline="0" dirty="0" err="1">
                <a:solidFill>
                  <a:srgbClr val="007BC7"/>
                </a:solidFill>
                <a:latin typeface="Verdana"/>
              </a:rPr>
              <a:t>Enkele</a:t>
            </a:r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 </a:t>
            </a:r>
            <a:r>
              <a:rPr lang="en-GB" sz="2604" b="0" i="0" spc="0" baseline="0" dirty="0" err="1">
                <a:solidFill>
                  <a:srgbClr val="007BC7"/>
                </a:solidFill>
                <a:latin typeface="Verdana"/>
              </a:rPr>
              <a:t>algemene</a:t>
            </a:r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 </a:t>
            </a:r>
            <a:r>
              <a:rPr lang="en-GB" sz="2604" b="0" i="0" spc="0" baseline="0" dirty="0" err="1">
                <a:solidFill>
                  <a:srgbClr val="007BC7"/>
                </a:solidFill>
                <a:latin typeface="Verdana"/>
              </a:rPr>
              <a:t>opmerkingen</a:t>
            </a:r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:</a:t>
            </a:r>
          </a:p>
          <a:p>
            <a:pPr marL="285750" indent="-285750">
              <a:lnSpc>
                <a:spcPts val="3174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Verdana"/>
              </a:rPr>
              <a:t>Denk </a:t>
            </a:r>
            <a:r>
              <a:rPr lang="en-GB" dirty="0" err="1">
                <a:solidFill>
                  <a:schemeClr val="tx1"/>
                </a:solidFill>
                <a:latin typeface="Verdana"/>
              </a:rPr>
              <a:t>aan</a:t>
            </a:r>
            <a:r>
              <a:rPr lang="en-GB" dirty="0">
                <a:solidFill>
                  <a:schemeClr val="tx1"/>
                </a:solidFill>
                <a:latin typeface="Verdana"/>
              </a:rPr>
              <a:t> de </a:t>
            </a:r>
            <a:r>
              <a:rPr lang="en-GB" dirty="0" err="1">
                <a:solidFill>
                  <a:schemeClr val="tx1"/>
                </a:solidFill>
                <a:latin typeface="Verdana"/>
              </a:rPr>
              <a:t>arbeidstijden</a:t>
            </a:r>
            <a:r>
              <a:rPr lang="en-GB" dirty="0">
                <a:solidFill>
                  <a:schemeClr val="tx1"/>
                </a:solidFill>
                <a:latin typeface="Verdana"/>
              </a:rPr>
              <a:t> wet, </a:t>
            </a:r>
            <a:r>
              <a:rPr lang="en-GB" dirty="0" err="1">
                <a:solidFill>
                  <a:schemeClr val="tx1"/>
                </a:solidFill>
                <a:latin typeface="Verdana"/>
              </a:rPr>
              <a:t>deze</a:t>
            </a:r>
            <a:r>
              <a:rPr lang="en-GB" dirty="0">
                <a:solidFill>
                  <a:schemeClr val="tx1"/>
                </a:solidFill>
                <a:latin typeface="Verdana"/>
              </a:rPr>
              <a:t> is </a:t>
            </a:r>
            <a:r>
              <a:rPr lang="en-GB" dirty="0" err="1">
                <a:solidFill>
                  <a:schemeClr val="tx1"/>
                </a:solidFill>
                <a:latin typeface="Verdana"/>
              </a:rPr>
              <a:t>en</a:t>
            </a:r>
            <a:r>
              <a:rPr lang="en-GB" dirty="0">
                <a:solidFill>
                  <a:schemeClr val="tx1"/>
                </a:solidFill>
                <a:latin typeface="Verdana"/>
              </a:rPr>
              <a:t> </a:t>
            </a:r>
          </a:p>
          <a:p>
            <a:pPr>
              <a:lnSpc>
                <a:spcPts val="3174"/>
              </a:lnSpc>
            </a:pPr>
            <a:r>
              <a:rPr lang="en-GB" dirty="0">
                <a:solidFill>
                  <a:schemeClr val="tx1"/>
                </a:solidFill>
                <a:latin typeface="Verdana"/>
              </a:rPr>
              <a:t>    </a:t>
            </a:r>
            <a:r>
              <a:rPr lang="en-GB" dirty="0" err="1">
                <a:solidFill>
                  <a:schemeClr val="tx1"/>
                </a:solidFill>
                <a:latin typeface="Verdana"/>
              </a:rPr>
              <a:t>blijft</a:t>
            </a:r>
            <a:r>
              <a:rPr lang="en-GB" dirty="0">
                <a:solidFill>
                  <a:schemeClr val="tx1"/>
                </a:solidFill>
                <a:latin typeface="Verdana"/>
              </a:rPr>
              <a:t> van </a:t>
            </a:r>
            <a:r>
              <a:rPr lang="en-GB" dirty="0" err="1">
                <a:solidFill>
                  <a:schemeClr val="tx1"/>
                </a:solidFill>
                <a:latin typeface="Verdana"/>
              </a:rPr>
              <a:t>toepassing</a:t>
            </a:r>
            <a:r>
              <a:rPr lang="en-GB" dirty="0">
                <a:solidFill>
                  <a:schemeClr val="tx1"/>
                </a:solidFill>
                <a:latin typeface="Verdana"/>
              </a:rPr>
              <a:t>. </a:t>
            </a:r>
          </a:p>
          <a:p>
            <a:pPr marL="285750" indent="-285750">
              <a:lnSpc>
                <a:spcPts val="3174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Verdana"/>
              </a:rPr>
              <a:t>Houd </a:t>
            </a:r>
            <a:r>
              <a:rPr lang="en-GB" dirty="0" err="1">
                <a:solidFill>
                  <a:schemeClr val="tx1"/>
                </a:solidFill>
                <a:latin typeface="Verdana"/>
              </a:rPr>
              <a:t>rekening</a:t>
            </a:r>
            <a:r>
              <a:rPr lang="en-GB" dirty="0">
                <a:solidFill>
                  <a:schemeClr val="tx1"/>
                </a:solidFill>
                <a:latin typeface="Verdana"/>
              </a:rPr>
              <a:t> met Kosten </a:t>
            </a:r>
            <a:r>
              <a:rPr lang="en-GB" dirty="0" err="1">
                <a:solidFill>
                  <a:schemeClr val="tx1"/>
                </a:solidFill>
                <a:latin typeface="Verdana"/>
              </a:rPr>
              <a:t>vrachtwagen</a:t>
            </a:r>
            <a:r>
              <a:rPr lang="en-GB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Verdana"/>
              </a:rPr>
              <a:t>heffing</a:t>
            </a:r>
            <a:r>
              <a:rPr lang="en-GB" dirty="0">
                <a:solidFill>
                  <a:schemeClr val="tx1"/>
                </a:solidFill>
                <a:latin typeface="Verdana"/>
              </a:rPr>
              <a:t>.</a:t>
            </a:r>
          </a:p>
          <a:p>
            <a:pPr>
              <a:lnSpc>
                <a:spcPts val="3174"/>
              </a:lnSpc>
            </a:pPr>
            <a:r>
              <a:rPr lang="en-GB" dirty="0">
                <a:solidFill>
                  <a:schemeClr val="tx1"/>
                </a:solidFill>
                <a:latin typeface="Verdana"/>
              </a:rPr>
              <a:t>	</a:t>
            </a:r>
          </a:p>
          <a:p>
            <a:pPr>
              <a:lnSpc>
                <a:spcPts val="3174"/>
              </a:lnSpc>
            </a:pPr>
            <a:r>
              <a:rPr lang="en-GB" dirty="0">
                <a:solidFill>
                  <a:schemeClr val="tx1"/>
                </a:solidFill>
                <a:latin typeface="Verdana"/>
              </a:rPr>
              <a:t>	</a:t>
            </a:r>
            <a:r>
              <a:rPr lang="en-GB" dirty="0" err="1">
                <a:solidFill>
                  <a:schemeClr val="tx1"/>
                </a:solidFill>
                <a:latin typeface="Verdana"/>
              </a:rPr>
              <a:t>Paragraaf</a:t>
            </a:r>
            <a:r>
              <a:rPr lang="en-GB" dirty="0">
                <a:solidFill>
                  <a:schemeClr val="tx1"/>
                </a:solidFill>
                <a:latin typeface="Verdana"/>
              </a:rPr>
              <a:t> 6 lid 11 (UAV 2012 </a:t>
            </a:r>
            <a:r>
              <a:rPr lang="en-GB" dirty="0" err="1">
                <a:solidFill>
                  <a:schemeClr val="tx1"/>
                </a:solidFill>
                <a:latin typeface="Verdana"/>
              </a:rPr>
              <a:t>versie</a:t>
            </a:r>
            <a:r>
              <a:rPr lang="en-GB" dirty="0">
                <a:solidFill>
                  <a:schemeClr val="tx1"/>
                </a:solidFill>
                <a:latin typeface="Verdana"/>
              </a:rPr>
              <a:t> 2025)</a:t>
            </a:r>
          </a:p>
          <a:p>
            <a:pPr marL="285750" indent="-285750">
              <a:lnSpc>
                <a:spcPts val="3174"/>
              </a:lnSpc>
              <a:buFont typeface="Arial" panose="020B0604020202020204" pitchFamily="34" charset="0"/>
              <a:buChar char="•"/>
            </a:pPr>
            <a:endParaRPr lang="en-GB" sz="2604" dirty="0">
              <a:solidFill>
                <a:schemeClr val="tx1"/>
              </a:solidFill>
              <a:latin typeface="Verdana"/>
            </a:endParaRPr>
          </a:p>
          <a:p>
            <a:pPr marL="285750" indent="-285750">
              <a:lnSpc>
                <a:spcPts val="3174"/>
              </a:lnSpc>
              <a:buFont typeface="Arial" panose="020B0604020202020204" pitchFamily="34" charset="0"/>
              <a:buChar char="•"/>
            </a:pPr>
            <a:endParaRPr lang="en-GB" sz="1800" b="1" i="0" spc="0" baseline="0" dirty="0">
              <a:solidFill>
                <a:schemeClr val="tx1"/>
              </a:solidFill>
              <a:latin typeface="Verdana-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Freeform 121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22" name="Freeform 122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23" name="Freeform 123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24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25" name="Rectangle 125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3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26" name="Rectangle 126"/>
          <p:cNvSpPr/>
          <p:nvPr/>
        </p:nvSpPr>
        <p:spPr>
          <a:xfrm>
            <a:off x="187452" y="1316991"/>
            <a:ext cx="7305167" cy="200585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400" b="1" i="0" spc="0" baseline="0" dirty="0">
                <a:solidFill>
                  <a:srgbClr val="007BC7"/>
                </a:solidFill>
                <a:latin typeface="Verdana-Bold"/>
              </a:rPr>
              <a:t>Rede</a:t>
            </a:r>
            <a:r>
              <a:rPr lang="en-GB" sz="2400" b="1" i="0" spc="897" baseline="0" dirty="0">
                <a:solidFill>
                  <a:srgbClr val="007BC7"/>
                </a:solidFill>
                <a:latin typeface="Verdana-Bold"/>
              </a:rPr>
              <a:t>n</a:t>
            </a:r>
            <a:r>
              <a:rPr lang="en-GB" sz="2400" b="1" i="0" spc="0" baseline="0" dirty="0">
                <a:solidFill>
                  <a:srgbClr val="007BC7"/>
                </a:solidFill>
                <a:latin typeface="Verdana-Bold"/>
              </a:rPr>
              <a:t>inlichtingenbijeenkomst</a:t>
            </a:r>
          </a:p>
          <a:p>
            <a:pPr marL="0">
              <a:lnSpc>
                <a:spcPts val="3589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Bedoeld voor:</a:t>
            </a:r>
          </a:p>
          <a:p>
            <a:pPr marL="0">
              <a:lnSpc>
                <a:spcPts val="2332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Toelichting uitvoering gladheidbestrijding;</a:t>
            </a:r>
          </a:p>
          <a:p>
            <a:pPr marL="0">
              <a:lnSpc>
                <a:spcPts val="2316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Toelichting wijzigingen t.o.v. voorgaande aanbesteding en contract;</a:t>
            </a:r>
          </a:p>
          <a:p>
            <a:pPr marL="0">
              <a:lnSpc>
                <a:spcPts val="2316"/>
              </a:lnSpc>
              <a:tabLst>
                <a:tab pos="342899" algn="l"/>
              </a:tabLst>
            </a:pPr>
            <a:r>
              <a:rPr lang="en-GB" sz="1598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Informeren over aanbestedingsprocedure;</a:t>
            </a:r>
          </a:p>
          <a:p>
            <a:pPr marL="0">
              <a:lnSpc>
                <a:spcPts val="2330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Verkleinen kans op fouten.</a:t>
            </a:r>
          </a:p>
        </p:txBody>
      </p:sp>
      <p:sp>
        <p:nvSpPr>
          <p:cNvPr id="128" name="Rectangle 128"/>
          <p:cNvSpPr/>
          <p:nvPr/>
        </p:nvSpPr>
        <p:spPr>
          <a:xfrm>
            <a:off x="187452" y="3664842"/>
            <a:ext cx="8699891" cy="186135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Niet bedoeld voor:</a:t>
            </a:r>
          </a:p>
          <a:p>
            <a:pPr marL="0">
              <a:lnSpc>
                <a:spcPts val="2332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Inhoudelijke en/of technische vragen. Deze moeten worden ingediend via de </a:t>
            </a:r>
          </a:p>
          <a:p>
            <a:pPr marL="342899">
              <a:lnSpc>
                <a:spcPts val="1915"/>
              </a:lnSpc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vragen en antwoorden module in TenderNed;</a:t>
            </a:r>
          </a:p>
          <a:p>
            <a:pPr marL="0">
              <a:lnSpc>
                <a:spcPts val="2322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Mogelijke vragen om toelichting op en verduidelijking van de presentatie worden </a:t>
            </a:r>
          </a:p>
          <a:p>
            <a:pPr marL="342899">
              <a:lnSpc>
                <a:spcPts val="1915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beantwoord, maar niet genotuleerd; </a:t>
            </a:r>
          </a:p>
          <a:p>
            <a:pPr marL="0">
              <a:lnSpc>
                <a:spcPts val="2320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Alleen aan gepubliceerde antwoorden en de Nota van Inlichtingen op TenderNed </a:t>
            </a:r>
          </a:p>
          <a:p>
            <a:pPr marL="342899">
              <a:lnSpc>
                <a:spcPts val="1915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kunnen rechten aan worden ontleend.</a:t>
            </a:r>
          </a:p>
        </p:txBody>
      </p:sp>
      <p:sp>
        <p:nvSpPr>
          <p:cNvPr id="129" name="Rectangle 129"/>
          <p:cNvSpPr/>
          <p:nvPr/>
        </p:nvSpPr>
        <p:spPr>
          <a:xfrm>
            <a:off x="187452" y="5870654"/>
            <a:ext cx="5624076" cy="24566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De presentatie zal op TenderNe</a:t>
            </a:r>
            <a:r>
              <a:rPr lang="en-GB" sz="1596" b="0" i="0" spc="604" baseline="0" dirty="0">
                <a:solidFill>
                  <a:srgbClr val="000000"/>
                </a:solidFill>
                <a:latin typeface="Verdana"/>
              </a:rPr>
              <a:t>d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worden gepubliceerd.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Freeform 387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88" name="Freeform 388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89" name="Freeform 389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90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91" name="Rectangle 391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30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92" name="Rectangle 392"/>
          <p:cNvSpPr/>
          <p:nvPr/>
        </p:nvSpPr>
        <p:spPr>
          <a:xfrm>
            <a:off x="66751" y="1121281"/>
            <a:ext cx="8818045" cy="513189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73049"/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Uitvoeringsplan</a:t>
            </a:r>
            <a:r>
              <a:rPr lang="en-GB" sz="803" b="0" i="0" spc="0" baseline="0" dirty="0">
                <a:solidFill>
                  <a:srgbClr val="007BC7"/>
                </a:solidFill>
                <a:latin typeface="Verdana"/>
              </a:rPr>
              <a:t>(nader omschreven in het bestek)</a:t>
            </a:r>
          </a:p>
          <a:p>
            <a:pPr marL="0">
              <a:lnSpc>
                <a:spcPts val="3326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uitvoeringsplan bevat minimaal de inhoud zoals aangegeven in het format.</a:t>
            </a:r>
          </a:p>
          <a:p>
            <a:pPr marL="0">
              <a:lnSpc>
                <a:spcPts val="2328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uitvoeringsplan bevat in het bijzonder een gedetailleerde uitwerking van alle </a:t>
            </a:r>
          </a:p>
          <a:p>
            <a:pPr marL="216407">
              <a:lnSpc>
                <a:spcPts val="1915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strooi</a:t>
            </a:r>
            <a:r>
              <a:rPr lang="en-GB" sz="1596" b="0" i="0" spc="583" baseline="0" dirty="0">
                <a:solidFill>
                  <a:srgbClr val="000000"/>
                </a:solidFill>
                <a:latin typeface="Verdana"/>
              </a:rPr>
              <a:t>-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en ploegroutes in een nader overeen te komen digitale vorm. </a:t>
            </a:r>
          </a:p>
          <a:p>
            <a:pPr marL="0">
              <a:lnSpc>
                <a:spcPts val="2320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De aannemer dient Bijlage 1 volledig in te vullen.</a:t>
            </a:r>
          </a:p>
          <a:p>
            <a:pPr marL="0">
              <a:lnSpc>
                <a:spcPts val="2316"/>
              </a:lnSpc>
            </a:pPr>
            <a:r>
              <a:rPr lang="en-GB" sz="1598" b="0" i="0" spc="1144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Indien aannemer bij de uitvoering van de werkzaamheden gebruik maakt van </a:t>
            </a:r>
          </a:p>
          <a:p>
            <a:pPr marL="216407">
              <a:lnSpc>
                <a:spcPts val="1916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onderaannemers, dient aannemer bij het uitvoeringsplan (een)</a:t>
            </a:r>
          </a:p>
          <a:p>
            <a:pPr marL="0">
              <a:lnSpc>
                <a:spcPts val="2332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terbeschikkingsstellingsovereenkomst(en) en/of gesloten contract(en) te voegen </a:t>
            </a:r>
          </a:p>
          <a:p>
            <a:pPr marL="216407">
              <a:lnSpc>
                <a:spcPts val="1915"/>
              </a:lnSpc>
            </a:pPr>
            <a:r>
              <a:rPr lang="en-GB" sz="1596" b="0" i="0" u="sng" spc="0" baseline="0" dirty="0">
                <a:solidFill>
                  <a:srgbClr val="000000"/>
                </a:solidFill>
                <a:latin typeface="Verdana"/>
              </a:rPr>
              <a:t>van elke 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in te zetten onderaannemer(s)/tractie waarin zij verklaren de opdracht uit </a:t>
            </a:r>
          </a:p>
          <a:p>
            <a:pPr marL="216407">
              <a:lnSpc>
                <a:spcPts val="1920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te zullen voeren.</a:t>
            </a:r>
          </a:p>
          <a:p>
            <a:pPr marL="0">
              <a:lnSpc>
                <a:spcPts val="2321"/>
              </a:lnSpc>
            </a:pPr>
            <a:r>
              <a:rPr lang="en-GB" sz="1598" b="0" i="0" spc="1144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In het uitvoeringsplan dient de aannemer aan te geven hoe hij omgaat met </a:t>
            </a:r>
          </a:p>
          <a:p>
            <a:pPr marL="216407">
              <a:lnSpc>
                <a:spcPts val="1917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storingsmeldingen en het strooimanagementsysteem. </a:t>
            </a:r>
          </a:p>
          <a:p>
            <a:pPr marL="0">
              <a:lnSpc>
                <a:spcPts val="2320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Een gedetailleerde planning inclusief gemaakte afspraken voor de vlootschouw </a:t>
            </a:r>
          </a:p>
          <a:p>
            <a:pPr marL="216407">
              <a:lnSpc>
                <a:spcPts val="1915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maakt tevens onderdeel uit van het uitvoeringsplan.</a:t>
            </a:r>
          </a:p>
          <a:p>
            <a:pPr marL="0">
              <a:lnSpc>
                <a:spcPts val="2332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uitvoeringsplan bevat in het bijzonder een omschrijving met de borging van de </a:t>
            </a:r>
          </a:p>
          <a:p>
            <a:pPr marL="216407">
              <a:lnSpc>
                <a:spcPts val="1915"/>
              </a:lnSpc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bereikbaarheid.</a:t>
            </a:r>
          </a:p>
          <a:p>
            <a:pPr marL="0">
              <a:lnSpc>
                <a:spcPts val="2322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uitvoeringsplan bevat in het bijzonder een omschrijving aangaande veiligheid </a:t>
            </a:r>
          </a:p>
          <a:p>
            <a:pPr marL="216407">
              <a:lnSpc>
                <a:spcPts val="1915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issues op de steunpunten en strooiacties.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Freeform 39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94" name="Freeform 39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95" name="Freeform 39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96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pic>
        <p:nvPicPr>
          <p:cNvPr id="397" name="Picture 39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87675" y="1341502"/>
            <a:ext cx="2722626" cy="4163948"/>
          </a:xfrm>
          <a:prstGeom prst="rect">
            <a:avLst/>
          </a:prstGeom>
          <a:noFill/>
        </p:spPr>
      </p:pic>
      <p:sp>
        <p:nvSpPr>
          <p:cNvPr id="398" name="Rectangle 398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31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Freeform 130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31" name="Freeform 131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32" name="Freeform 132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33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34" name="Rectangle 134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4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35" name="Rectangle 135"/>
          <p:cNvSpPr/>
          <p:nvPr/>
        </p:nvSpPr>
        <p:spPr>
          <a:xfrm>
            <a:off x="468477" y="1194814"/>
            <a:ext cx="7233262" cy="422955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 err="1">
                <a:solidFill>
                  <a:srgbClr val="007BC7"/>
                </a:solidFill>
                <a:latin typeface="Verdana"/>
              </a:rPr>
              <a:t>Inlichtingenbijeenkomst</a:t>
            </a:r>
            <a:r>
              <a:rPr lang="en-GB" sz="1403" b="0" i="0" spc="0" baseline="0" dirty="0">
                <a:solidFill>
                  <a:srgbClr val="007BC7"/>
                </a:solidFill>
                <a:latin typeface="Verdana"/>
              </a:rPr>
              <a:t> 12-09-2025</a:t>
            </a:r>
          </a:p>
          <a:p>
            <a:pPr marL="0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7BC7"/>
                </a:solidFill>
                <a:latin typeface="Verdana"/>
              </a:rPr>
              <a:t>Uitvoering gladheidbestrijding </a:t>
            </a:r>
            <a:r>
              <a:rPr lang="en-GB" sz="1403" b="0" i="0" spc="0" baseline="0" dirty="0" err="1">
                <a:solidFill>
                  <a:srgbClr val="007BC7"/>
                </a:solidFill>
                <a:latin typeface="Verdana"/>
              </a:rPr>
              <a:t>Coördinatiegebied</a:t>
            </a:r>
            <a:r>
              <a:rPr lang="en-GB" sz="1403" b="0" i="0" spc="0" baseline="0" dirty="0">
                <a:solidFill>
                  <a:srgbClr val="007BC7"/>
                </a:solidFill>
                <a:latin typeface="Verdana"/>
              </a:rPr>
              <a:t> </a:t>
            </a:r>
            <a:r>
              <a:rPr lang="en-GB" sz="1403" b="0" i="0" spc="0" baseline="0" dirty="0" err="1">
                <a:solidFill>
                  <a:srgbClr val="007BC7"/>
                </a:solidFill>
                <a:latin typeface="Verdana"/>
              </a:rPr>
              <a:t>Overijssel</a:t>
            </a:r>
            <a:endParaRPr lang="en-GB" sz="1403" b="0" i="0" spc="0" baseline="0" dirty="0">
              <a:solidFill>
                <a:srgbClr val="007BC7"/>
              </a:solidFill>
              <a:latin typeface="Verdana"/>
            </a:endParaRPr>
          </a:p>
          <a:p>
            <a:pPr marL="0">
              <a:lnSpc>
                <a:spcPts val="5037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Agenda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:</a:t>
            </a:r>
          </a:p>
          <a:p>
            <a:pPr marL="457200">
              <a:lnSpc>
                <a:spcPts val="512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1</a:t>
            </a:r>
            <a:r>
              <a:rPr lang="en-GB" sz="1800" b="0" i="0" spc="904" baseline="0" dirty="0">
                <a:solidFill>
                  <a:srgbClr val="000000"/>
                </a:solidFill>
                <a:latin typeface="Verdana"/>
              </a:rPr>
              <a:t>.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Doelstellingen</a:t>
            </a:r>
          </a:p>
          <a:p>
            <a:pPr marL="457200">
              <a:lnSpc>
                <a:spcPts val="511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2</a:t>
            </a:r>
            <a:r>
              <a:rPr lang="en-GB" sz="1800" b="0" i="0" spc="904" baseline="0" dirty="0">
                <a:solidFill>
                  <a:srgbClr val="000000"/>
                </a:solidFill>
                <a:latin typeface="Verdana"/>
              </a:rPr>
              <a:t>.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Toelichting project</a:t>
            </a:r>
          </a:p>
          <a:p>
            <a:pPr marL="457200">
              <a:lnSpc>
                <a:spcPts val="5123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3</a:t>
            </a:r>
            <a:r>
              <a:rPr lang="en-GB" sz="1800" b="0" i="0" spc="904" baseline="0" dirty="0">
                <a:solidFill>
                  <a:srgbClr val="000000"/>
                </a:solidFill>
                <a:latin typeface="Verdana"/>
              </a:rPr>
              <a:t>.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Toelichting elektronisch aanbesteden</a:t>
            </a:r>
          </a:p>
          <a:p>
            <a:pPr marL="457200">
              <a:lnSpc>
                <a:spcPts val="5126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4</a:t>
            </a:r>
            <a:r>
              <a:rPr lang="en-GB" sz="1800" b="0" i="0" spc="904" baseline="0" dirty="0">
                <a:solidFill>
                  <a:srgbClr val="000000"/>
                </a:solidFill>
                <a:latin typeface="Verdana"/>
              </a:rPr>
              <a:t>.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Planning</a:t>
            </a:r>
          </a:p>
          <a:p>
            <a:pPr marL="457200">
              <a:lnSpc>
                <a:spcPts val="5111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5</a:t>
            </a:r>
            <a:r>
              <a:rPr lang="en-GB" sz="1800" b="0" i="0" spc="904" baseline="0" dirty="0">
                <a:solidFill>
                  <a:srgbClr val="000000"/>
                </a:solidFill>
                <a:latin typeface="Verdana"/>
              </a:rPr>
              <a:t>.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Aanpassingen t.o.v. voorgaande aanbesteding/contract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Freeform 13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37" name="Freeform 137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38" name="Freeform 138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39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40" name="Rectangle 140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5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41" name="Rectangle 141"/>
          <p:cNvSpPr/>
          <p:nvPr/>
        </p:nvSpPr>
        <p:spPr>
          <a:xfrm>
            <a:off x="468477" y="1509012"/>
            <a:ext cx="8191345" cy="172483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004" b="1" i="0" spc="0" baseline="0" dirty="0">
                <a:solidFill>
                  <a:srgbClr val="000000"/>
                </a:solidFill>
                <a:latin typeface="Verdana-Bold"/>
              </a:rPr>
              <a:t>Doelstelling van de </a:t>
            </a:r>
            <a:r>
              <a:rPr lang="en-GB" sz="2004" b="1" i="0" spc="0" baseline="0" dirty="0" err="1">
                <a:solidFill>
                  <a:srgbClr val="000000"/>
                </a:solidFill>
                <a:latin typeface="Verdana-Bold"/>
              </a:rPr>
              <a:t>opdracht</a:t>
            </a:r>
            <a:r>
              <a:rPr lang="en-GB" sz="2004" b="0" i="0" spc="0" baseline="0" dirty="0">
                <a:solidFill>
                  <a:srgbClr val="000000"/>
                </a:solidFill>
                <a:latin typeface="Verdana"/>
              </a:rPr>
              <a:t>:</a:t>
            </a:r>
          </a:p>
          <a:p>
            <a:pPr marL="0"/>
            <a:endParaRPr lang="en-GB" sz="2004" b="0" i="0" spc="0" baseline="0" dirty="0">
              <a:solidFill>
                <a:srgbClr val="000000"/>
              </a:solidFill>
              <a:latin typeface="Verdana"/>
            </a:endParaRPr>
          </a:p>
          <a:p>
            <a:pPr marL="0"/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Het coördineren en uitvoeren van de gladheidbestrijding binnen het   </a:t>
            </a:r>
          </a:p>
          <a:p>
            <a:pPr marL="0"/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coördinatiegebied Overijssel, Rijkswaterstaat samen met de Provincie </a:t>
            </a:r>
          </a:p>
          <a:p>
            <a:pPr marL="0"/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Overijssel gedurende de strooiseizoenen in de periode van 1 oktober </a:t>
            </a:r>
          </a:p>
          <a:p>
            <a:pPr marL="0"/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2026 tot 1 mei 2030. </a:t>
            </a:r>
            <a:endParaRPr lang="en-GB" sz="1800" b="0" i="0" spc="0" baseline="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42" name="Rectangle 142"/>
          <p:cNvSpPr/>
          <p:nvPr/>
        </p:nvSpPr>
        <p:spPr>
          <a:xfrm>
            <a:off x="468477" y="1266442"/>
            <a:ext cx="1682870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1" i="0" spc="0" baseline="0" dirty="0">
                <a:solidFill>
                  <a:srgbClr val="007BC7"/>
                </a:solidFill>
                <a:latin typeface="Verdana-Bold"/>
              </a:rPr>
              <a:t>1. Doelstellingen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Freeform 14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44" name="Freeform 14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45" name="Freeform 14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46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47" name="Rectangle 147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6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48" name="Rectangle 148"/>
          <p:cNvSpPr/>
          <p:nvPr/>
        </p:nvSpPr>
        <p:spPr>
          <a:xfrm>
            <a:off x="468477" y="1698247"/>
            <a:ext cx="5164554" cy="14253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Waarom is gladheidbestrijding zo belangrijk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:</a:t>
            </a:r>
          </a:p>
          <a:p>
            <a:pPr marL="285750" indent="-285750">
              <a:lnSpc>
                <a:spcPts val="2328"/>
              </a:lnSpc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Veiligheid</a:t>
            </a:r>
            <a:endParaRPr lang="en-GB" sz="1596" b="0" i="0" spc="0" baseline="0" dirty="0">
              <a:solidFill>
                <a:srgbClr val="000000"/>
              </a:solidFill>
              <a:latin typeface="Verdana"/>
            </a:endParaRPr>
          </a:p>
          <a:p>
            <a:pPr marL="285750" indent="-285750">
              <a:lnSpc>
                <a:spcPts val="2316"/>
              </a:lnSpc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Doorstroming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 </a:t>
            </a:r>
          </a:p>
          <a:p>
            <a:pPr marL="285750" indent="-285750">
              <a:lnSpc>
                <a:spcPts val="2315"/>
              </a:lnSpc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Imago</a:t>
            </a:r>
          </a:p>
          <a:p>
            <a:pPr marL="285750" indent="-285750">
              <a:lnSpc>
                <a:spcPts val="2328"/>
              </a:lnSpc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en-GB" sz="1598" b="0" i="0" spc="0" baseline="0" dirty="0" err="1">
                <a:solidFill>
                  <a:srgbClr val="000000"/>
                </a:solidFill>
                <a:latin typeface="Verdana"/>
              </a:rPr>
              <a:t>Maatschappelijk</a:t>
            </a: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 belang</a:t>
            </a:r>
          </a:p>
        </p:txBody>
      </p:sp>
      <p:sp>
        <p:nvSpPr>
          <p:cNvPr id="149" name="Rectangle 149"/>
          <p:cNvSpPr/>
          <p:nvPr/>
        </p:nvSpPr>
        <p:spPr>
          <a:xfrm>
            <a:off x="468477" y="3466341"/>
            <a:ext cx="5474048" cy="289869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Soorten gladheid</a:t>
            </a:r>
          </a:p>
          <a:p>
            <a:pPr marL="0">
              <a:lnSpc>
                <a:spcPts val="2332"/>
              </a:lnSpc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Bevriezing van natte weggedeelten (preventief)</a:t>
            </a:r>
          </a:p>
          <a:p>
            <a:pPr marL="0">
              <a:lnSpc>
                <a:spcPts val="2316"/>
              </a:lnSpc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Condensatiegladheid (preventief)</a:t>
            </a:r>
          </a:p>
          <a:p>
            <a:pPr marL="0">
              <a:lnSpc>
                <a:spcPts val="2319"/>
              </a:lnSpc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Neerslag (curatief)</a:t>
            </a:r>
          </a:p>
          <a:p>
            <a:pPr marL="457200">
              <a:lnSpc>
                <a:spcPts val="2323"/>
              </a:lnSpc>
            </a:pPr>
            <a:r>
              <a:rPr lang="en-GB" sz="1596" b="0" i="0" spc="1228" baseline="0" dirty="0">
                <a:solidFill>
                  <a:srgbClr val="000000"/>
                </a:solidFill>
                <a:latin typeface="Verdana"/>
              </a:rPr>
              <a:t>–</a:t>
            </a:r>
            <a:r>
              <a:rPr lang="en-GB" sz="1596" b="0" i="1" spc="0" baseline="0" dirty="0">
                <a:solidFill>
                  <a:srgbClr val="000000"/>
                </a:solidFill>
                <a:latin typeface="Verdana-Italic"/>
              </a:rPr>
              <a:t>Sneeuw</a:t>
            </a:r>
          </a:p>
          <a:p>
            <a:pPr marL="457200">
              <a:lnSpc>
                <a:spcPts val="2316"/>
              </a:lnSpc>
            </a:pPr>
            <a:r>
              <a:rPr lang="en-GB" sz="1596" b="0" i="0" spc="1228" baseline="0" dirty="0">
                <a:solidFill>
                  <a:srgbClr val="000000"/>
                </a:solidFill>
                <a:latin typeface="Verdana"/>
              </a:rPr>
              <a:t>–</a:t>
            </a:r>
            <a:r>
              <a:rPr lang="en-GB" sz="1596" b="0" i="1" spc="0" baseline="0" dirty="0">
                <a:solidFill>
                  <a:srgbClr val="000000"/>
                </a:solidFill>
                <a:latin typeface="Verdana-Italic"/>
              </a:rPr>
              <a:t>IJzel</a:t>
            </a:r>
          </a:p>
          <a:p>
            <a:pPr marL="457200">
              <a:lnSpc>
                <a:spcPts val="2315"/>
              </a:lnSpc>
            </a:pPr>
            <a:r>
              <a:rPr lang="en-GB" sz="1596" b="0" i="0" spc="1228" baseline="0" dirty="0">
                <a:solidFill>
                  <a:srgbClr val="000000"/>
                </a:solidFill>
                <a:latin typeface="Verdana"/>
              </a:rPr>
              <a:t>–</a:t>
            </a:r>
            <a:r>
              <a:rPr lang="en-GB" sz="1596" b="0" i="1" spc="0" baseline="0" dirty="0">
                <a:solidFill>
                  <a:srgbClr val="000000"/>
                </a:solidFill>
                <a:latin typeface="Verdana-Italic"/>
              </a:rPr>
              <a:t>(Hagel)</a:t>
            </a:r>
          </a:p>
          <a:p>
            <a:pPr marL="0">
              <a:lnSpc>
                <a:spcPts val="2328"/>
              </a:lnSpc>
            </a:pPr>
            <a:r>
              <a:rPr lang="en-GB" sz="1598" b="1" i="0" spc="0" baseline="0" dirty="0">
                <a:solidFill>
                  <a:srgbClr val="000000"/>
                </a:solidFill>
                <a:latin typeface="Verdana-Bold"/>
              </a:rPr>
              <a:t>Soorten wegdek</a:t>
            </a:r>
          </a:p>
          <a:p>
            <a:pPr marL="0">
              <a:lnSpc>
                <a:spcPts val="2322"/>
              </a:lnSpc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ZOAB (zeer open asfaltbeton) 90% van het areaal</a:t>
            </a:r>
          </a:p>
          <a:p>
            <a:pPr marL="0">
              <a:lnSpc>
                <a:spcPts val="2316"/>
              </a:lnSpc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DAB (dicht asfaltbeton)</a:t>
            </a:r>
          </a:p>
        </p:txBody>
      </p:sp>
      <p:sp>
        <p:nvSpPr>
          <p:cNvPr id="152" name="Rectangle 152"/>
          <p:cNvSpPr/>
          <p:nvPr/>
        </p:nvSpPr>
        <p:spPr>
          <a:xfrm>
            <a:off x="468477" y="1266442"/>
            <a:ext cx="1682870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1" i="0" spc="0" baseline="0" dirty="0">
                <a:solidFill>
                  <a:srgbClr val="007BC7"/>
                </a:solidFill>
                <a:latin typeface="Verdana-Bold"/>
              </a:rPr>
              <a:t>1. Doelstellingen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Freeform 15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54" name="Freeform 15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55" name="Freeform 15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56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pic>
        <p:nvPicPr>
          <p:cNvPr id="157" name="Picture 15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" y="1524000"/>
            <a:ext cx="2365375" cy="2654300"/>
          </a:xfrm>
          <a:prstGeom prst="rect">
            <a:avLst/>
          </a:prstGeom>
          <a:noFill/>
        </p:spPr>
      </p:pic>
      <p:sp>
        <p:nvSpPr>
          <p:cNvPr id="158" name="Freeform 158"/>
          <p:cNvSpPr/>
          <p:nvPr/>
        </p:nvSpPr>
        <p:spPr>
          <a:xfrm>
            <a:off x="444500" y="1536700"/>
            <a:ext cx="2327275" cy="2613025"/>
          </a:xfrm>
          <a:custGeom>
            <a:avLst/>
            <a:gdLst/>
            <a:ahLst/>
            <a:cxnLst/>
            <a:rect l="0" t="0" r="0" b="0"/>
            <a:pathLst>
              <a:path w="2327275" h="2613025">
                <a:moveTo>
                  <a:pt x="0" y="2613025"/>
                </a:moveTo>
                <a:lnTo>
                  <a:pt x="2327275" y="2613025"/>
                </a:lnTo>
                <a:lnTo>
                  <a:pt x="2327275" y="0"/>
                </a:lnTo>
                <a:lnTo>
                  <a:pt x="0" y="0"/>
                </a:lnTo>
                <a:lnTo>
                  <a:pt x="0" y="2613025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59" name="Freeform 159"/>
          <p:cNvSpPr/>
          <p:nvPr/>
        </p:nvSpPr>
        <p:spPr>
          <a:xfrm>
            <a:off x="444500" y="1536700"/>
            <a:ext cx="2327275" cy="2613025"/>
          </a:xfrm>
          <a:custGeom>
            <a:avLst/>
            <a:gdLst/>
            <a:ahLst/>
            <a:cxnLst/>
            <a:rect l="0" t="0" r="0" b="0"/>
            <a:pathLst>
              <a:path w="2327275" h="2613025">
                <a:moveTo>
                  <a:pt x="0" y="2613025"/>
                </a:moveTo>
                <a:lnTo>
                  <a:pt x="2327275" y="2613025"/>
                </a:lnTo>
                <a:lnTo>
                  <a:pt x="2327275" y="0"/>
                </a:lnTo>
                <a:lnTo>
                  <a:pt x="0" y="0"/>
                </a:lnTo>
                <a:lnTo>
                  <a:pt x="0" y="2613025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60" name="Picture 160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400" y="2103438"/>
            <a:ext cx="2759075" cy="360362"/>
          </a:xfrm>
          <a:prstGeom prst="rect">
            <a:avLst/>
          </a:prstGeom>
          <a:noFill/>
        </p:spPr>
      </p:pic>
      <p:sp>
        <p:nvSpPr>
          <p:cNvPr id="161" name="Freeform 161"/>
          <p:cNvSpPr/>
          <p:nvPr/>
        </p:nvSpPr>
        <p:spPr>
          <a:xfrm>
            <a:off x="685800" y="2116138"/>
            <a:ext cx="2720975" cy="322262"/>
          </a:xfrm>
          <a:custGeom>
            <a:avLst/>
            <a:gdLst/>
            <a:ahLst/>
            <a:cxnLst/>
            <a:rect l="0" t="0" r="0" b="0"/>
            <a:pathLst>
              <a:path w="2720975" h="322262">
                <a:moveTo>
                  <a:pt x="0" y="322262"/>
                </a:moveTo>
                <a:lnTo>
                  <a:pt x="2720975" y="322262"/>
                </a:lnTo>
                <a:lnTo>
                  <a:pt x="27209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62" name="Freeform 162"/>
          <p:cNvSpPr/>
          <p:nvPr/>
        </p:nvSpPr>
        <p:spPr>
          <a:xfrm>
            <a:off x="685800" y="2116138"/>
            <a:ext cx="2720975" cy="322262"/>
          </a:xfrm>
          <a:custGeom>
            <a:avLst/>
            <a:gdLst/>
            <a:ahLst/>
            <a:cxnLst/>
            <a:rect l="0" t="0" r="0" b="0"/>
            <a:pathLst>
              <a:path w="2720975" h="322262">
                <a:moveTo>
                  <a:pt x="0" y="322262"/>
                </a:moveTo>
                <a:lnTo>
                  <a:pt x="2720975" y="322262"/>
                </a:lnTo>
                <a:lnTo>
                  <a:pt x="27209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63" name="Picture 163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400" y="2722627"/>
            <a:ext cx="2759075" cy="363473"/>
          </a:xfrm>
          <a:prstGeom prst="rect">
            <a:avLst/>
          </a:prstGeom>
          <a:noFill/>
        </p:spPr>
      </p:pic>
      <p:sp>
        <p:nvSpPr>
          <p:cNvPr id="164" name="Freeform 164"/>
          <p:cNvSpPr/>
          <p:nvPr/>
        </p:nvSpPr>
        <p:spPr>
          <a:xfrm>
            <a:off x="685800" y="2735327"/>
            <a:ext cx="2720975" cy="323850"/>
          </a:xfrm>
          <a:custGeom>
            <a:avLst/>
            <a:gdLst/>
            <a:ahLst/>
            <a:cxnLst/>
            <a:rect l="0" t="0" r="0" b="0"/>
            <a:pathLst>
              <a:path w="2720975" h="323850">
                <a:moveTo>
                  <a:pt x="0" y="323850"/>
                </a:moveTo>
                <a:lnTo>
                  <a:pt x="2720975" y="323850"/>
                </a:lnTo>
                <a:lnTo>
                  <a:pt x="2720975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65" name="Freeform 165"/>
          <p:cNvSpPr/>
          <p:nvPr/>
        </p:nvSpPr>
        <p:spPr>
          <a:xfrm>
            <a:off x="685800" y="2735327"/>
            <a:ext cx="2720975" cy="323850"/>
          </a:xfrm>
          <a:custGeom>
            <a:avLst/>
            <a:gdLst/>
            <a:ahLst/>
            <a:cxnLst/>
            <a:rect l="0" t="0" r="0" b="0"/>
            <a:pathLst>
              <a:path w="2720975" h="323850">
                <a:moveTo>
                  <a:pt x="0" y="323850"/>
                </a:moveTo>
                <a:lnTo>
                  <a:pt x="2720975" y="323850"/>
                </a:lnTo>
                <a:lnTo>
                  <a:pt x="2720975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66" name="Picture 166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" y="4237038"/>
            <a:ext cx="6743700" cy="1236662"/>
          </a:xfrm>
          <a:prstGeom prst="rect">
            <a:avLst/>
          </a:prstGeom>
          <a:noFill/>
        </p:spPr>
      </p:pic>
      <p:sp>
        <p:nvSpPr>
          <p:cNvPr id="167" name="Freeform 167"/>
          <p:cNvSpPr/>
          <p:nvPr/>
        </p:nvSpPr>
        <p:spPr>
          <a:xfrm>
            <a:off x="444500" y="4249738"/>
            <a:ext cx="6702425" cy="1195387"/>
          </a:xfrm>
          <a:custGeom>
            <a:avLst/>
            <a:gdLst/>
            <a:ahLst/>
            <a:cxnLst/>
            <a:rect l="0" t="0" r="0" b="0"/>
            <a:pathLst>
              <a:path w="6702425" h="1195387">
                <a:moveTo>
                  <a:pt x="0" y="1195387"/>
                </a:moveTo>
                <a:lnTo>
                  <a:pt x="6702425" y="1195387"/>
                </a:lnTo>
                <a:lnTo>
                  <a:pt x="6702425" y="0"/>
                </a:lnTo>
                <a:lnTo>
                  <a:pt x="0" y="0"/>
                </a:lnTo>
                <a:lnTo>
                  <a:pt x="0" y="1195387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68" name="Freeform 168"/>
          <p:cNvSpPr/>
          <p:nvPr/>
        </p:nvSpPr>
        <p:spPr>
          <a:xfrm>
            <a:off x="444500" y="4249738"/>
            <a:ext cx="6702425" cy="1195387"/>
          </a:xfrm>
          <a:custGeom>
            <a:avLst/>
            <a:gdLst/>
            <a:ahLst/>
            <a:cxnLst/>
            <a:rect l="0" t="0" r="0" b="0"/>
            <a:pathLst>
              <a:path w="6702425" h="1195387">
                <a:moveTo>
                  <a:pt x="0" y="1195387"/>
                </a:moveTo>
                <a:lnTo>
                  <a:pt x="6702425" y="1195387"/>
                </a:lnTo>
                <a:lnTo>
                  <a:pt x="6702425" y="0"/>
                </a:lnTo>
                <a:lnTo>
                  <a:pt x="0" y="0"/>
                </a:lnTo>
                <a:lnTo>
                  <a:pt x="0" y="1195387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69" name="Picture 169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400" y="3551238"/>
            <a:ext cx="2749550" cy="347662"/>
          </a:xfrm>
          <a:prstGeom prst="rect">
            <a:avLst/>
          </a:prstGeom>
          <a:noFill/>
        </p:spPr>
      </p:pic>
      <p:sp>
        <p:nvSpPr>
          <p:cNvPr id="170" name="Freeform 170"/>
          <p:cNvSpPr/>
          <p:nvPr/>
        </p:nvSpPr>
        <p:spPr>
          <a:xfrm>
            <a:off x="685800" y="3563938"/>
            <a:ext cx="2711450" cy="315912"/>
          </a:xfrm>
          <a:custGeom>
            <a:avLst/>
            <a:gdLst/>
            <a:ahLst/>
            <a:cxnLst/>
            <a:rect l="0" t="0" r="0" b="0"/>
            <a:pathLst>
              <a:path w="2711450" h="315912">
                <a:moveTo>
                  <a:pt x="0" y="315912"/>
                </a:moveTo>
                <a:lnTo>
                  <a:pt x="2711450" y="315912"/>
                </a:lnTo>
                <a:lnTo>
                  <a:pt x="2711450" y="0"/>
                </a:lnTo>
                <a:lnTo>
                  <a:pt x="0" y="0"/>
                </a:lnTo>
                <a:lnTo>
                  <a:pt x="0" y="315912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71" name="Freeform 171"/>
          <p:cNvSpPr/>
          <p:nvPr/>
        </p:nvSpPr>
        <p:spPr>
          <a:xfrm>
            <a:off x="685800" y="3563938"/>
            <a:ext cx="2711450" cy="315912"/>
          </a:xfrm>
          <a:custGeom>
            <a:avLst/>
            <a:gdLst/>
            <a:ahLst/>
            <a:cxnLst/>
            <a:rect l="0" t="0" r="0" b="0"/>
            <a:pathLst>
              <a:path w="2711450" h="315912">
                <a:moveTo>
                  <a:pt x="0" y="315912"/>
                </a:moveTo>
                <a:lnTo>
                  <a:pt x="2711450" y="315912"/>
                </a:lnTo>
                <a:lnTo>
                  <a:pt x="2711450" y="0"/>
                </a:lnTo>
                <a:lnTo>
                  <a:pt x="0" y="0"/>
                </a:lnTo>
                <a:lnTo>
                  <a:pt x="0" y="315912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72" name="Picture 172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400" y="5524500"/>
            <a:ext cx="6756400" cy="787400"/>
          </a:xfrm>
          <a:prstGeom prst="rect">
            <a:avLst/>
          </a:prstGeom>
          <a:noFill/>
        </p:spPr>
      </p:pic>
      <p:sp>
        <p:nvSpPr>
          <p:cNvPr id="173" name="Freeform 173"/>
          <p:cNvSpPr/>
          <p:nvPr/>
        </p:nvSpPr>
        <p:spPr>
          <a:xfrm>
            <a:off x="433387" y="5538788"/>
            <a:ext cx="6713474" cy="749300"/>
          </a:xfrm>
          <a:custGeom>
            <a:avLst/>
            <a:gdLst/>
            <a:ahLst/>
            <a:cxnLst/>
            <a:rect l="0" t="0" r="0" b="0"/>
            <a:pathLst>
              <a:path w="6713474" h="749300">
                <a:moveTo>
                  <a:pt x="0" y="749300"/>
                </a:moveTo>
                <a:lnTo>
                  <a:pt x="6713474" y="749300"/>
                </a:lnTo>
                <a:lnTo>
                  <a:pt x="6713474" y="0"/>
                </a:lnTo>
                <a:lnTo>
                  <a:pt x="0" y="0"/>
                </a:lnTo>
                <a:lnTo>
                  <a:pt x="0" y="7493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74" name="Freeform 174"/>
          <p:cNvSpPr/>
          <p:nvPr/>
        </p:nvSpPr>
        <p:spPr>
          <a:xfrm>
            <a:off x="433387" y="5538788"/>
            <a:ext cx="6713474" cy="749300"/>
          </a:xfrm>
          <a:custGeom>
            <a:avLst/>
            <a:gdLst/>
            <a:ahLst/>
            <a:cxnLst/>
            <a:rect l="0" t="0" r="0" b="0"/>
            <a:pathLst>
              <a:path w="6713474" h="749300">
                <a:moveTo>
                  <a:pt x="0" y="749300"/>
                </a:moveTo>
                <a:lnTo>
                  <a:pt x="6713474" y="749300"/>
                </a:lnTo>
                <a:lnTo>
                  <a:pt x="6713474" y="0"/>
                </a:lnTo>
                <a:lnTo>
                  <a:pt x="0" y="0"/>
                </a:lnTo>
                <a:lnTo>
                  <a:pt x="0" y="749300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75" name="Rectangle 175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7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76" name="Rectangle 176"/>
          <p:cNvSpPr/>
          <p:nvPr/>
        </p:nvSpPr>
        <p:spPr>
          <a:xfrm>
            <a:off x="444703" y="1153666"/>
            <a:ext cx="2127749" cy="8412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1" i="0" spc="0" baseline="0" dirty="0">
                <a:solidFill>
                  <a:srgbClr val="007BC7"/>
                </a:solidFill>
                <a:latin typeface="Verdana-Bold"/>
              </a:rPr>
              <a:t>2. Toelichting project</a:t>
            </a:r>
          </a:p>
          <a:p>
            <a:pPr marL="412089">
              <a:lnSpc>
                <a:spcPts val="3302"/>
              </a:lnSpc>
            </a:pPr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VWM (Verkeer en </a:t>
            </a:r>
          </a:p>
          <a:p>
            <a:pPr marL="300837">
              <a:lnSpc>
                <a:spcPts val="1619"/>
              </a:lnSpc>
            </a:pPr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Watermanagement)</a:t>
            </a:r>
          </a:p>
        </p:txBody>
      </p:sp>
      <p:sp>
        <p:nvSpPr>
          <p:cNvPr id="178" name="Rectangle 178"/>
          <p:cNvSpPr/>
          <p:nvPr/>
        </p:nvSpPr>
        <p:spPr>
          <a:xfrm>
            <a:off x="777240" y="2159611"/>
            <a:ext cx="2076757" cy="20908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8" b="0" i="0" spc="0" baseline="0" dirty="0">
                <a:solidFill>
                  <a:srgbClr val="000000"/>
                </a:solidFill>
                <a:latin typeface="Verdana"/>
              </a:rPr>
              <a:t>Landelijk Adviseurs GLB</a:t>
            </a:r>
          </a:p>
        </p:txBody>
      </p:sp>
      <p:sp>
        <p:nvSpPr>
          <p:cNvPr id="179" name="Rectangle 179"/>
          <p:cNvSpPr/>
          <p:nvPr/>
        </p:nvSpPr>
        <p:spPr>
          <a:xfrm>
            <a:off x="777240" y="2779169"/>
            <a:ext cx="2143178" cy="2087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Regionaal Adviseurs GLB</a:t>
            </a:r>
          </a:p>
        </p:txBody>
      </p:sp>
      <p:sp>
        <p:nvSpPr>
          <p:cNvPr id="180" name="Rectangle 180"/>
          <p:cNvSpPr/>
          <p:nvPr/>
        </p:nvSpPr>
        <p:spPr>
          <a:xfrm>
            <a:off x="893310" y="2779169"/>
            <a:ext cx="2027107" cy="2087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egionaal Adviseurs GLB</a:t>
            </a:r>
          </a:p>
        </p:txBody>
      </p:sp>
      <p:sp>
        <p:nvSpPr>
          <p:cNvPr id="181" name="Rectangle 181"/>
          <p:cNvSpPr/>
          <p:nvPr/>
        </p:nvSpPr>
        <p:spPr>
          <a:xfrm>
            <a:off x="536143" y="4294026"/>
            <a:ext cx="5869496" cy="9852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PPO (Programma’s Projecten en Onderhoud)</a:t>
            </a:r>
          </a:p>
          <a:p>
            <a:pPr marL="0">
              <a:lnSpc>
                <a:spcPts val="1431"/>
              </a:lnSpc>
            </a:pP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Aanbestedingen en contractbeheersing</a:t>
            </a:r>
          </a:p>
          <a:p>
            <a:pPr marL="0">
              <a:lnSpc>
                <a:spcPts val="3251"/>
              </a:lnSpc>
              <a:tabLst>
                <a:tab pos="2743504" algn="l"/>
              </a:tabLst>
            </a:pPr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CD (Corporate Dienst)	CIV (Centrale Informatievoorziening</a:t>
            </a:r>
          </a:p>
          <a:p>
            <a:pPr marL="0">
              <a:lnSpc>
                <a:spcPts val="1431"/>
              </a:lnSpc>
              <a:tabLst>
                <a:tab pos="2743504" algn="l"/>
              </a:tabLst>
            </a:pP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Huisvesting, materieeleigenaar	GMS</a:t>
            </a:r>
          </a:p>
        </p:txBody>
      </p:sp>
      <p:sp>
        <p:nvSpPr>
          <p:cNvPr id="182" name="Rectangle 182"/>
          <p:cNvSpPr/>
          <p:nvPr/>
        </p:nvSpPr>
        <p:spPr>
          <a:xfrm>
            <a:off x="536143" y="4294026"/>
            <a:ext cx="5869496" cy="9852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PPO (Programma’s Projecten en Onderhoud)</a:t>
            </a:r>
          </a:p>
          <a:p>
            <a:pPr marL="0">
              <a:lnSpc>
                <a:spcPts val="1431"/>
              </a:lnSpc>
            </a:pP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Aanbestedingen en contractbeheersing</a:t>
            </a:r>
          </a:p>
          <a:p>
            <a:pPr marL="0">
              <a:lnSpc>
                <a:spcPts val="3251"/>
              </a:lnSpc>
              <a:tabLst>
                <a:tab pos="2743504" algn="l"/>
              </a:tabLst>
            </a:pPr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CD (Corporate Dienst)	CIV (Centrale Informatievoorziening</a:t>
            </a:r>
          </a:p>
          <a:p>
            <a:pPr marL="0">
              <a:lnSpc>
                <a:spcPts val="1431"/>
              </a:lnSpc>
              <a:tabLst>
                <a:tab pos="2743504" algn="l"/>
              </a:tabLst>
            </a:pP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Huisvesting, materieeleigenaar	GMS</a:t>
            </a:r>
          </a:p>
        </p:txBody>
      </p:sp>
      <p:sp>
        <p:nvSpPr>
          <p:cNvPr id="183" name="Rectangle 183"/>
          <p:cNvSpPr/>
          <p:nvPr/>
        </p:nvSpPr>
        <p:spPr>
          <a:xfrm>
            <a:off x="3654297" y="1848433"/>
            <a:ext cx="2538780" cy="5516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202" b="0" i="0" spc="601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2" b="0" i="0" spc="0" baseline="0" dirty="0">
                <a:solidFill>
                  <a:srgbClr val="000000"/>
                </a:solidFill>
                <a:latin typeface="Verdana"/>
              </a:rPr>
              <a:t>Onderzoek, beleid, richtlijnen</a:t>
            </a:r>
          </a:p>
          <a:p>
            <a:pPr marL="0">
              <a:lnSpc>
                <a:spcPts val="1442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Algemene verantwoordelijkheid</a:t>
            </a:r>
          </a:p>
          <a:p>
            <a:pPr marL="0">
              <a:lnSpc>
                <a:spcPts val="1439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Speciaal materieel</a:t>
            </a:r>
          </a:p>
        </p:txBody>
      </p:sp>
      <p:sp>
        <p:nvSpPr>
          <p:cNvPr id="184" name="Rectangle 184"/>
          <p:cNvSpPr/>
          <p:nvPr/>
        </p:nvSpPr>
        <p:spPr>
          <a:xfrm>
            <a:off x="3654297" y="2722373"/>
            <a:ext cx="3162096" cy="125069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Algemene organisatie in een regio</a:t>
            </a:r>
          </a:p>
          <a:p>
            <a:pPr marL="0">
              <a:lnSpc>
                <a:spcPts val="1439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Dagelijkse gang van zaken</a:t>
            </a:r>
          </a:p>
          <a:p>
            <a:pPr marL="0">
              <a:lnSpc>
                <a:spcPts val="1439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Gladheidcoördinatie</a:t>
            </a:r>
          </a:p>
          <a:p>
            <a:pPr marL="0">
              <a:lnSpc>
                <a:spcPts val="1439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Contractbegeleiding (operationeel deel)</a:t>
            </a:r>
          </a:p>
          <a:p>
            <a:pPr marL="0">
              <a:lnSpc>
                <a:spcPts val="2630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Strooibeslissing</a:t>
            </a:r>
          </a:p>
          <a:p>
            <a:pPr marL="0">
              <a:lnSpc>
                <a:spcPts val="1440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Aansturing curatieve acties</a:t>
            </a:r>
          </a:p>
        </p:txBody>
      </p:sp>
      <p:sp>
        <p:nvSpPr>
          <p:cNvPr id="185" name="Rectangle 185"/>
          <p:cNvSpPr/>
          <p:nvPr/>
        </p:nvSpPr>
        <p:spPr>
          <a:xfrm>
            <a:off x="1021994" y="3608226"/>
            <a:ext cx="2038817" cy="2087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Gladheidscoördinatoren</a:t>
            </a:r>
          </a:p>
        </p:txBody>
      </p:sp>
      <p:sp>
        <p:nvSpPr>
          <p:cNvPr id="186" name="Rectangle 186"/>
          <p:cNvSpPr/>
          <p:nvPr/>
        </p:nvSpPr>
        <p:spPr>
          <a:xfrm>
            <a:off x="1021994" y="3608226"/>
            <a:ext cx="2038817" cy="2087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Gladheidscoördinatoren</a:t>
            </a:r>
          </a:p>
        </p:txBody>
      </p:sp>
      <p:sp>
        <p:nvSpPr>
          <p:cNvPr id="187" name="Rectangle 187"/>
          <p:cNvSpPr/>
          <p:nvPr/>
        </p:nvSpPr>
        <p:spPr>
          <a:xfrm>
            <a:off x="719313" y="5586467"/>
            <a:ext cx="2933495" cy="61901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chemeClr val="tx1"/>
                </a:solidFill>
                <a:latin typeface="Verdana"/>
              </a:rPr>
              <a:t>Directie UAV contract </a:t>
            </a:r>
            <a:r>
              <a:rPr lang="en-GB" sz="1356" b="0" i="0" spc="0" baseline="0" dirty="0" err="1">
                <a:solidFill>
                  <a:schemeClr val="tx1"/>
                </a:solidFill>
                <a:latin typeface="Verdana"/>
              </a:rPr>
              <a:t>Overijssel</a:t>
            </a:r>
            <a:endParaRPr lang="en-GB" sz="1356" b="0" i="0" spc="0" baseline="0" dirty="0">
              <a:solidFill>
                <a:schemeClr val="tx1"/>
              </a:solidFill>
              <a:latin typeface="Verdana"/>
            </a:endParaRPr>
          </a:p>
          <a:p>
            <a:pPr marL="0">
              <a:lnSpc>
                <a:spcPts val="1619"/>
              </a:lnSpc>
            </a:pPr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Regionaal adviseur (RWS VWM) </a:t>
            </a:r>
          </a:p>
          <a:p>
            <a:pPr marL="0">
              <a:lnSpc>
                <a:spcPts val="1620"/>
              </a:lnSpc>
            </a:pPr>
            <a:r>
              <a:rPr lang="en-GB" sz="1358" b="0" i="0" spc="0" baseline="0" dirty="0">
                <a:solidFill>
                  <a:srgbClr val="000000"/>
                </a:solidFill>
                <a:latin typeface="Verdana"/>
              </a:rPr>
              <a:t>Contractmanager (RWS PPO)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Freeform 189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90" name="Freeform 190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91" name="Freeform 191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92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93" name="Rectangle 193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8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94" name="Rectangle 194"/>
          <p:cNvSpPr/>
          <p:nvPr/>
        </p:nvSpPr>
        <p:spPr>
          <a:xfrm>
            <a:off x="468477" y="1266442"/>
            <a:ext cx="2127749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1" i="0" spc="0" baseline="0" dirty="0">
                <a:solidFill>
                  <a:srgbClr val="007BC7"/>
                </a:solidFill>
                <a:latin typeface="Verdana-Bold"/>
              </a:rPr>
              <a:t>2. Toelichting project</a:t>
            </a:r>
          </a:p>
        </p:txBody>
      </p:sp>
      <p:sp>
        <p:nvSpPr>
          <p:cNvPr id="195" name="Rectangle 195"/>
          <p:cNvSpPr/>
          <p:nvPr/>
        </p:nvSpPr>
        <p:spPr>
          <a:xfrm>
            <a:off x="250850" y="1913891"/>
            <a:ext cx="3989069" cy="27706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Enkele belangrijke kaders zijn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:</a:t>
            </a:r>
          </a:p>
        </p:txBody>
      </p:sp>
      <p:sp>
        <p:nvSpPr>
          <p:cNvPr id="196" name="Rectangle 196"/>
          <p:cNvSpPr/>
          <p:nvPr/>
        </p:nvSpPr>
        <p:spPr>
          <a:xfrm>
            <a:off x="250850" y="2595499"/>
            <a:ext cx="7725898" cy="15187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Binnen 1 uur na oproep dient de strooier te zijn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aangekoppeld</a:t>
            </a:r>
            <a:r>
              <a:rPr lang="en-GB" sz="1800" b="0" i="0" spc="658" baseline="0" dirty="0">
                <a:solidFill>
                  <a:srgbClr val="000000"/>
                </a:solidFill>
                <a:latin typeface="Verdana"/>
              </a:rPr>
              <a:t>;</a:t>
            </a:r>
          </a:p>
          <a:p>
            <a:r>
              <a:rPr lang="en-GB" spc="658" dirty="0">
                <a:solidFill>
                  <a:srgbClr val="000000"/>
                </a:solidFill>
                <a:latin typeface="Verdana"/>
              </a:rPr>
              <a:t>  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(RWS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,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Prov</a:t>
            </a:r>
            <a:r>
              <a:rPr lang="en-GB" spc="1249" dirty="0" err="1">
                <a:solidFill>
                  <a:srgbClr val="000000"/>
                </a:solidFill>
                <a:latin typeface="Verdana"/>
              </a:rPr>
              <a:t>.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Overijssel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).</a:t>
            </a:r>
          </a:p>
          <a:p>
            <a:pPr marL="342900" indent="-342900">
              <a:lnSpc>
                <a:spcPts val="2568"/>
              </a:lnSpc>
              <a:buFont typeface="Arial" panose="020B0604020202020204" pitchFamily="34" charset="0"/>
              <a:buChar char="•"/>
            </a:pP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Bereikbaarheid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aannemer;</a:t>
            </a:r>
          </a:p>
          <a:p>
            <a:pPr marL="285750" indent="-285750">
              <a:lnSpc>
                <a:spcPts val="2557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Juiste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wijze uitvoeren en coördineren gladheidbestrijding;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Voldoen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aan fingerende wet en regelgeving.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Freeform 197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98" name="Freeform 198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99" name="Freeform 199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00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01" name="Rectangle 201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9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02" name="Rectangle 202"/>
          <p:cNvSpPr/>
          <p:nvPr/>
        </p:nvSpPr>
        <p:spPr>
          <a:xfrm>
            <a:off x="468477" y="1266442"/>
            <a:ext cx="2127749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1" i="0" spc="0" baseline="0" dirty="0">
                <a:solidFill>
                  <a:srgbClr val="007BC7"/>
                </a:solidFill>
                <a:latin typeface="Verdana-Bold"/>
              </a:rPr>
              <a:t>2. Toelichting project</a:t>
            </a:r>
          </a:p>
        </p:txBody>
      </p:sp>
      <p:sp>
        <p:nvSpPr>
          <p:cNvPr id="203" name="Rectangle 203"/>
          <p:cNvSpPr/>
          <p:nvPr/>
        </p:nvSpPr>
        <p:spPr>
          <a:xfrm>
            <a:off x="468477" y="1987042"/>
            <a:ext cx="8731557" cy="348082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Werkzaamheden (nader omschreven in het bestek)</a:t>
            </a:r>
          </a:p>
          <a:p>
            <a:pPr marL="285750" indent="-285750">
              <a:lnSpc>
                <a:spcPts val="4877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coördineren van de actie;</a:t>
            </a:r>
          </a:p>
          <a:p>
            <a:pPr marL="285750" indent="-285750">
              <a:lnSpc>
                <a:spcPts val="2316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Het laden/lossen van gladheidbestrijdingsmaterieel;</a:t>
            </a:r>
          </a:p>
          <a:p>
            <a:pPr marL="285750" indent="-285750">
              <a:lnSpc>
                <a:spcPts val="2330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laden dooimiddel (laad</a:t>
            </a:r>
            <a:r>
              <a:rPr lang="en-GB" sz="1596" b="0" i="0" spc="583" baseline="0" dirty="0">
                <a:solidFill>
                  <a:srgbClr val="000000"/>
                </a:solidFill>
                <a:latin typeface="Verdana"/>
              </a:rPr>
              <a:t>-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en losplaats is vrij van zoutresten);</a:t>
            </a:r>
          </a:p>
          <a:p>
            <a:pPr marL="285750" indent="-285750">
              <a:lnSpc>
                <a:spcPts val="2316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controleren van de uitvoering in het strooimanagementsysteem</a:t>
            </a:r>
          </a:p>
          <a:p>
            <a:pPr marL="342900">
              <a:lnSpc>
                <a:spcPts val="1919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(storingen direct melden);</a:t>
            </a:r>
          </a:p>
          <a:p>
            <a:pPr marL="285750" indent="-285750">
              <a:lnSpc>
                <a:spcPts val="2316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op juiste wijze uitvoeren van een strooiactie conform referentieroutes;</a:t>
            </a:r>
          </a:p>
          <a:p>
            <a:pPr marL="285750" indent="-285750">
              <a:lnSpc>
                <a:spcPts val="2328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Het bij terugkomst leegdraaien van strooiers in de opslagloods;</a:t>
            </a:r>
          </a:p>
          <a:p>
            <a:pPr marL="285750" indent="-285750">
              <a:lnSpc>
                <a:spcPts val="2317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bij terugkomst bijvullen van de strooiers met natte component;</a:t>
            </a:r>
          </a:p>
          <a:p>
            <a:pPr marL="285750" indent="-285750">
              <a:lnSpc>
                <a:spcPts val="2316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schoonmaken van de achterkant van de strooier na afloop van de </a:t>
            </a: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strooiactie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;</a:t>
            </a:r>
          </a:p>
          <a:p>
            <a:pPr marL="285750" indent="-285750">
              <a:lnSpc>
                <a:spcPts val="2328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terugplaatsen van de strooier en of sneeuwploeg in de stalling.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7276b06-72c2-4081-996b-9af57fe26b63}" enabled="1" method="Standard" siteId="{ac843cea-7a2b-4dc6-9f37-919c3e210fe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2608</Words>
  <Application>Microsoft Office PowerPoint</Application>
  <PresentationFormat>Diavoorstelling (4:3)</PresentationFormat>
  <Paragraphs>402</Paragraphs>
  <Slides>31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8" baseType="lpstr">
      <vt:lpstr>Verdana-Bold</vt:lpstr>
      <vt:lpstr>Arial</vt:lpstr>
      <vt:lpstr>Wingdings</vt:lpstr>
      <vt:lpstr>Verdana</vt:lpstr>
      <vt:lpstr>ArialMT</vt:lpstr>
      <vt:lpstr>Verdana-Italic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Mijnheer, Paula (RWS PPO)</dc:creator>
  <cp:lastModifiedBy>Schepers, Jean-Paul (RWS PPO)</cp:lastModifiedBy>
  <cp:revision>16</cp:revision>
  <cp:lastPrinted>2025-09-08T06:31:10Z</cp:lastPrinted>
  <dcterms:modified xsi:type="dcterms:W3CDTF">2025-09-12T08:25:13Z</dcterms:modified>
</cp:coreProperties>
</file>