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  <p:sldMasterId id="2147483741" r:id="rId2"/>
  </p:sldMasterIdLst>
  <p:notesMasterIdLst>
    <p:notesMasterId r:id="rId15"/>
  </p:notesMasterIdLst>
  <p:handoutMasterIdLst>
    <p:handoutMasterId r:id="rId16"/>
  </p:handoutMasterIdLst>
  <p:sldIdLst>
    <p:sldId id="259" r:id="rId3"/>
    <p:sldId id="278" r:id="rId4"/>
    <p:sldId id="292" r:id="rId5"/>
    <p:sldId id="2145706665" r:id="rId6"/>
    <p:sldId id="2145706669" r:id="rId7"/>
    <p:sldId id="291" r:id="rId8"/>
    <p:sldId id="277" r:id="rId9"/>
    <p:sldId id="287" r:id="rId10"/>
    <p:sldId id="284" r:id="rId11"/>
    <p:sldId id="2145706672" r:id="rId12"/>
    <p:sldId id="2145706671" r:id="rId13"/>
    <p:sldId id="266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89189" autoAdjust="0"/>
  </p:normalViewPr>
  <p:slideViewPr>
    <p:cSldViewPr snapToGrid="0">
      <p:cViewPr varScale="1">
        <p:scale>
          <a:sx n="63" d="100"/>
          <a:sy n="63" d="100"/>
        </p:scale>
        <p:origin x="1012" y="56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2616" y="-71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3-10-2025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900489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9641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420967-CEB0-0D0E-AF77-39E030373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FDF00BE-614F-D30F-46D0-8893EC9967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727ADFCD-8537-4449-AD0D-62D4B5AD5E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75BEBE7-6ACC-8947-2EDE-4F35415CF2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09069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274607-C97C-485E-89B2-9A34B56EDEF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59249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65518-D406-127F-02DF-083A5998A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E131A86-0538-759E-024A-553803DFEA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E8EC123D-29CB-49A7-78E5-B135A9617C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134B778-47B7-4D92-5026-366097275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C274607-C97C-485E-89B2-9A34B56EDEF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4576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81557B-D684-7515-1926-651413567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7EEC3B65-6DBA-F3B8-619D-80FB3C8EB2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5D058C3-8E11-8989-96AA-E30304CC61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B348251-8B12-5AF1-5DE0-7A38238410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01649-886C-4324-AD4C-E61C88D47728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3129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D38E8-CB89-0814-229C-EA3B2F3B6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E7D8A21E-DD23-D02F-BA17-C86909CCB1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B40D643B-ABBC-E129-31B8-5829379B06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4524B41F-E3EF-DBA8-4B76-875E03259F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87071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555479-4D58-7FD4-FE48-89BA1FC0BA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FD24F8E-167A-8A2F-FC62-3681627327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27573EAF-BA6E-9A0E-4281-A9F3691EFC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4900B45-0F95-78A9-CE08-862837FA85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65931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3B065D-C362-2645-FC33-D97D8091A1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90F34CAD-C6B7-BCA9-B8A8-0132677BEB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42C1421-FE24-41A1-CCD6-65E9D1E5C3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A2B456F-CC26-24E2-97D9-F4FBD1D134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29075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D35CA1-A283-F8D8-79B6-7EF330D17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11BBE0DA-D0E1-CDF1-1643-A79D4A3914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8F1A1C49-E6A3-A4FF-04EB-F1C749A946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3AEF761-41DF-6DBB-CD35-0BA5331621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501649-886C-4324-AD4C-E61C88D4772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4579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2.sv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2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5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4.png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2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1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4E80764-856C-B24C-8A17-96C29DCCC6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D267D7E3-A1FF-6E4A-A7EC-E24F60DE21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0302FBE6-B8D0-D848-8EC3-24425BAD14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CDFA35A7-F944-564E-9436-F75025757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0A678F6F-A7BF-E344-8961-E35D98A9BA5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71577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703417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vert="horz" wrap="square" lIns="720000" tIns="1152000" rIns="91440" bIns="45720" rtlCol="0">
            <a:noAutofit/>
          </a:bodyPr>
          <a:lstStyle>
            <a:lvl1pPr>
              <a:defRPr lang="nl-NL"/>
            </a:lvl1pPr>
          </a:lstStyle>
          <a:p>
            <a:pPr lvl="0"/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20" name="Afbeelding 19">
            <a:extLst>
              <a:ext uri="{FF2B5EF4-FFF2-40B4-BE49-F238E27FC236}">
                <a16:creationId xmlns:a16="http://schemas.microsoft.com/office/drawing/2014/main" id="{9CF7B166-3BDB-DD4D-9E66-B9979D5086B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DF08679B-83E4-D746-88E7-3F53E547A5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4BD0E7EF-0276-1F47-BD29-7436C091D02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3632AC58-E4C4-F844-92DA-F6A9570079F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5A5C304B-DDD6-3246-9DB4-CDB2822673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5419C014-7333-3B46-9AED-B8796473BF0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611018-E0D5-BF45-B124-6BD0F554E3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6" name="Graphic 18">
            <a:extLst>
              <a:ext uri="{FF2B5EF4-FFF2-40B4-BE49-F238E27FC236}">
                <a16:creationId xmlns:a16="http://schemas.microsoft.com/office/drawing/2014/main" id="{E21D3D0A-C800-42AC-874D-64C90C3EB72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54510" y="0"/>
            <a:ext cx="4227068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47368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048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0C501AF-83A8-8F47-AC3C-EAC365FC522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55A507AF-B45B-684D-95AE-466A5BBBCE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9" name="Afbeelding 18">
            <a:extLst>
              <a:ext uri="{FF2B5EF4-FFF2-40B4-BE49-F238E27FC236}">
                <a16:creationId xmlns:a16="http://schemas.microsoft.com/office/drawing/2014/main" id="{5FF1452E-61D4-2248-8677-11F4BF8179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21" name="Tijdelijke aanduiding voor afbeelding 22">
            <a:extLst>
              <a:ext uri="{FF2B5EF4-FFF2-40B4-BE49-F238E27FC236}">
                <a16:creationId xmlns:a16="http://schemas.microsoft.com/office/drawing/2014/main" id="{55BAFB1C-5D11-944A-96BB-FA74D8B08F85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0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82375 w 6099175"/>
              <a:gd name="connsiteY1" fmla="*/ 0 h 6858000"/>
              <a:gd name="connsiteX2" fmla="*/ 5782375 w 6099175"/>
              <a:gd name="connsiteY2" fmla="*/ 1278000 h 6858000"/>
              <a:gd name="connsiteX3" fmla="*/ 6099175 w 6099175"/>
              <a:gd name="connsiteY3" fmla="*/ 1278000 h 6858000"/>
              <a:gd name="connsiteX4" fmla="*/ 6099175 w 6099175"/>
              <a:gd name="connsiteY4" fmla="*/ 6858000 h 6858000"/>
              <a:gd name="connsiteX5" fmla="*/ 0 w 6099175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82375" y="0"/>
                </a:lnTo>
                <a:lnTo>
                  <a:pt x="5782375" y="1278000"/>
                </a:lnTo>
                <a:lnTo>
                  <a:pt x="6099175" y="1278000"/>
                </a:lnTo>
                <a:lnTo>
                  <a:pt x="6099175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pic>
        <p:nvPicPr>
          <p:cNvPr id="14" name="Graphic 18">
            <a:extLst>
              <a:ext uri="{FF2B5EF4-FFF2-40B4-BE49-F238E27FC236}">
                <a16:creationId xmlns:a16="http://schemas.microsoft.com/office/drawing/2014/main" id="{B56A5F48-333B-4C3A-9135-27431722DB8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54510" y="0"/>
            <a:ext cx="4227068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51006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F2AC70C0-3F62-AD40-8225-7DFC4A386A7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sp>
        <p:nvSpPr>
          <p:cNvPr id="12" name="Tijdelijke aanduiding voor afbeelding 12">
            <a:extLst>
              <a:ext uri="{FF2B5EF4-FFF2-40B4-BE49-F238E27FC236}">
                <a16:creationId xmlns:a16="http://schemas.microsoft.com/office/drawing/2014/main" id="{E71B0B9D-1DF0-634C-BB24-80EFB4F29B1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9200 w 12192000"/>
              <a:gd name="connsiteY0" fmla="*/ 1 h 3427413"/>
              <a:gd name="connsiteX1" fmla="*/ 5779200 w 12192000"/>
              <a:gd name="connsiteY1" fmla="*/ 1278001 h 3427413"/>
              <a:gd name="connsiteX2" fmla="*/ 6412800 w 12192000"/>
              <a:gd name="connsiteY2" fmla="*/ 1278001 h 3427413"/>
              <a:gd name="connsiteX3" fmla="*/ 64128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9200" y="1"/>
                </a:moveTo>
                <a:lnTo>
                  <a:pt x="5779200" y="1278001"/>
                </a:lnTo>
                <a:lnTo>
                  <a:pt x="6412800" y="1278001"/>
                </a:lnTo>
                <a:lnTo>
                  <a:pt x="64128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vert="horz" wrap="square" lIns="612000" tIns="45720" rIns="91440" bIns="45720" rtlCol="0" anchor="ctr" anchorCtr="0">
            <a:noAutofit/>
          </a:bodyPr>
          <a:lstStyle>
            <a:lvl1pPr>
              <a:defRPr lang="nl-NL" dirty="0"/>
            </a:lvl1pPr>
          </a:lstStyle>
          <a:p>
            <a:pPr lvl="0"/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3" name="Graphic 18">
            <a:extLst>
              <a:ext uri="{FF2B5EF4-FFF2-40B4-BE49-F238E27FC236}">
                <a16:creationId xmlns:a16="http://schemas.microsoft.com/office/drawing/2014/main" id="{637E3820-0F6E-4439-A631-35978A2604D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754510" y="0"/>
            <a:ext cx="4227068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59059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7DF6F61C-97D5-AA49-8399-84317D3394E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2" name="Graphic 18">
            <a:extLst>
              <a:ext uri="{FF2B5EF4-FFF2-40B4-BE49-F238E27FC236}">
                <a16:creationId xmlns:a16="http://schemas.microsoft.com/office/drawing/2014/main" id="{82477FDC-4470-4BC8-90F4-E03833B30ED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54510" y="0"/>
            <a:ext cx="4227068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0870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E728E48-643E-544D-A813-C0BAB23F9F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1" name="Graphic 18">
            <a:extLst>
              <a:ext uri="{FF2B5EF4-FFF2-40B4-BE49-F238E27FC236}">
                <a16:creationId xmlns:a16="http://schemas.microsoft.com/office/drawing/2014/main" id="{360FD893-2A46-46F3-8425-4406F7F989F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5754510" y="0"/>
            <a:ext cx="4227068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25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AF260D0C-1E71-C54C-BC16-D1CBE1023D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682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CC44ED47-A238-2D42-9C79-E60FB982066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134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5FCF7695-4593-1943-B84E-F8C54CACBE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6387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089973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883272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>
          <p15:clr>
            <a:srgbClr val="FBAE40"/>
          </p15:clr>
        </p15:guide>
        <p15:guide id="2" pos="3693">
          <p15:clr>
            <a:srgbClr val="FBAE40"/>
          </p15:clr>
        </p15:guide>
        <p15:guide id="3" orient="horz" pos="166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819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CB57CD67-3869-1842-9B74-3FCEB9C29A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26851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535668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62343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14432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1AB1A3E9-97CB-CA43-9E2C-4CE700C68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56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BE770F96-3C80-EF44-950D-D97435314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8592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BBCE35AD-A624-6445-84E4-C0AC03B155AD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3293965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E2861002-9B37-3648-AC12-62C3BB3C1FD0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B9945B71-DBE8-C64D-A8FF-A06662931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877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1817E04A-B9A8-0D44-BBB8-122507EA0819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35800 w 6096000"/>
              <a:gd name="connsiteY0" fmla="*/ 0 h 6860381"/>
              <a:gd name="connsiteX1" fmla="*/ 6096000 w 6096000"/>
              <a:gd name="connsiteY1" fmla="*/ 0 h 6860381"/>
              <a:gd name="connsiteX2" fmla="*/ 6096000 w 6096000"/>
              <a:gd name="connsiteY2" fmla="*/ 6860381 h 6860381"/>
              <a:gd name="connsiteX3" fmla="*/ 0 w 6096000"/>
              <a:gd name="connsiteY3" fmla="*/ 6860381 h 6860381"/>
              <a:gd name="connsiteX4" fmla="*/ 0 w 6096000"/>
              <a:gd name="connsiteY4" fmla="*/ 711581 h 6860381"/>
              <a:gd name="connsiteX5" fmla="*/ 235800 w 6096000"/>
              <a:gd name="connsiteY5" fmla="*/ 711581 h 6860381"/>
              <a:gd name="connsiteX6" fmla="*/ 235800 w 6096000"/>
              <a:gd name="connsiteY6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0" h="6860381">
                <a:moveTo>
                  <a:pt x="235800" y="0"/>
                </a:moveTo>
                <a:lnTo>
                  <a:pt x="6096000" y="0"/>
                </a:lnTo>
                <a:lnTo>
                  <a:pt x="6096000" y="6860381"/>
                </a:lnTo>
                <a:lnTo>
                  <a:pt x="0" y="6860381"/>
                </a:lnTo>
                <a:lnTo>
                  <a:pt x="0" y="711581"/>
                </a:lnTo>
                <a:lnTo>
                  <a:pt x="235800" y="711581"/>
                </a:lnTo>
                <a:lnTo>
                  <a:pt x="235800" y="2381"/>
                </a:lnTo>
                <a:close/>
              </a:path>
            </a:pathLst>
          </a:custGeom>
          <a:noFill/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131743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38466592-3EDA-8A4C-9A9E-0690EAD4E0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06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E0CEB2B-043B-564A-8D16-9DB7108C1C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9403593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739476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62080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83482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noFill/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913298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115835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prstGeom prst="rect">
            <a:avLst/>
          </a:prstGeom>
          <a:noFill/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26094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821318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1189945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12682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21" name="Afbeelding 20">
            <a:extLst>
              <a:ext uri="{FF2B5EF4-FFF2-40B4-BE49-F238E27FC236}">
                <a16:creationId xmlns:a16="http://schemas.microsoft.com/office/drawing/2014/main" id="{5C1E4406-74FA-C541-9C68-BDAFC385A7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393171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0E8BB49C-81EE-D640-B093-EE3BB39828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215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89A82B9-7DCD-4B4C-A1E7-70EA56CC3EB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Graphic 18">
            <a:extLst>
              <a:ext uri="{FF2B5EF4-FFF2-40B4-BE49-F238E27FC236}">
                <a16:creationId xmlns:a16="http://schemas.microsoft.com/office/drawing/2014/main" id="{4D080F7B-5332-4357-B8FD-14F515CBCB8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754510" y="0"/>
            <a:ext cx="4227068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34212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A3124508-A1C5-A546-B635-25BCABA3FC1E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5" name="Graphic 18">
            <a:extLst>
              <a:ext uri="{FF2B5EF4-FFF2-40B4-BE49-F238E27FC236}">
                <a16:creationId xmlns:a16="http://schemas.microsoft.com/office/drawing/2014/main" id="{0C68BF88-DE89-43B8-B1F2-69BBFB71187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754510" y="0"/>
            <a:ext cx="4227068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72141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61234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61234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A7CF36B-46BB-C94E-AE21-AE6C325851B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750"/>
          </a:xfrm>
          <a:prstGeom prst="rect">
            <a:avLst/>
          </a:prstGeom>
        </p:spPr>
      </p:pic>
      <p:pic>
        <p:nvPicPr>
          <p:cNvPr id="14" name="Graphic 18">
            <a:extLst>
              <a:ext uri="{FF2B5EF4-FFF2-40B4-BE49-F238E27FC236}">
                <a16:creationId xmlns:a16="http://schemas.microsoft.com/office/drawing/2014/main" id="{D4F9DDE0-62FA-4579-AB41-DD3C893C837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5754510" y="0"/>
            <a:ext cx="4227068" cy="1682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2316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Dia Tekst">
    <p:bg>
      <p:bgPr>
        <a:blipFill dpi="0" rotWithShape="1">
          <a:blip r:embed="rId2">
            <a:lum/>
          </a:blip>
          <a:srcRect/>
          <a:stretch>
            <a:fillRect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6D7C9-18EE-4663-B40F-9B98AA3878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11984" y="1869922"/>
            <a:ext cx="8822969" cy="675248"/>
          </a:xfrm>
        </p:spPr>
        <p:txBody>
          <a:bodyPr anchor="b">
            <a:noAutofit/>
          </a:bodyPr>
          <a:lstStyle>
            <a:lvl1pPr>
              <a:defRPr sz="4242" b="1">
                <a:solidFill>
                  <a:srgbClr val="FFFFFF"/>
                </a:solidFill>
              </a:defRPr>
            </a:lvl1pPr>
          </a:lstStyle>
          <a:p>
            <a:r>
              <a:rPr lang="en-US"/>
              <a:t>[</a:t>
            </a:r>
            <a:r>
              <a:rPr lang="en-US" err="1"/>
              <a:t>Presentatietitel</a:t>
            </a:r>
            <a:r>
              <a:rPr lang="en-US"/>
              <a:t>]</a:t>
            </a:r>
            <a:endParaRPr lang="nl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065266-2BBC-4BC7-AA28-F8DCC3C0424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14202" y="2498790"/>
            <a:ext cx="8820751" cy="675248"/>
          </a:xfrm>
        </p:spPr>
        <p:txBody>
          <a:bodyPr>
            <a:normAutofit/>
          </a:bodyPr>
          <a:lstStyle>
            <a:lvl1pPr marL="0" indent="0">
              <a:buNone/>
              <a:defRPr sz="4242">
                <a:solidFill>
                  <a:srgbClr val="FFFFFF"/>
                </a:solidFill>
              </a:defRPr>
            </a:lvl1pPr>
            <a:lvl2pPr marL="363700" indent="0">
              <a:buNone/>
              <a:defRPr sz="1591">
                <a:solidFill>
                  <a:schemeClr val="tx1">
                    <a:tint val="75000"/>
                  </a:schemeClr>
                </a:solidFill>
              </a:defRPr>
            </a:lvl2pPr>
            <a:lvl3pPr marL="727400" indent="0">
              <a:buNone/>
              <a:defRPr sz="1431">
                <a:solidFill>
                  <a:schemeClr val="tx1">
                    <a:tint val="75000"/>
                  </a:schemeClr>
                </a:solidFill>
              </a:defRPr>
            </a:lvl3pPr>
            <a:lvl4pPr marL="1091100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4pPr>
            <a:lvl5pPr marL="1454800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5pPr>
            <a:lvl6pPr marL="1818500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6pPr>
            <a:lvl7pPr marL="2182199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7pPr>
            <a:lvl8pPr marL="2545900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8pPr>
            <a:lvl9pPr marL="2909600" indent="0">
              <a:buNone/>
              <a:defRPr sz="127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[</a:t>
            </a:r>
            <a:r>
              <a:rPr lang="en-US" err="1"/>
              <a:t>Subtitel</a:t>
            </a:r>
            <a:r>
              <a:rPr lang="en-US"/>
              <a:t>]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9CBC55-948A-41C1-B8B4-686997E0E7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37610" y="3856233"/>
            <a:ext cx="8697343" cy="26667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97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[</a:t>
            </a:r>
            <a:r>
              <a:rPr lang="en-US" err="1"/>
              <a:t>Plaats</a:t>
            </a:r>
            <a:r>
              <a:rPr lang="en-US"/>
              <a:t>]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7D37462-AE50-421C-B103-3342F4A21F9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37610" y="4165099"/>
            <a:ext cx="8697342" cy="266676"/>
          </a:xfrm>
        </p:spPr>
        <p:txBody>
          <a:bodyPr wrap="square" lIns="0" tIns="0" rIns="0" bIns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97">
                <a:solidFill>
                  <a:srgbClr val="FFFFFF"/>
                </a:solidFill>
              </a:defRPr>
            </a:lvl1pPr>
          </a:lstStyle>
          <a:p>
            <a:pPr lvl="0"/>
            <a:r>
              <a:rPr lang="en-US"/>
              <a:t>[XX </a:t>
            </a:r>
            <a:r>
              <a:rPr lang="en-US" err="1"/>
              <a:t>maand</a:t>
            </a:r>
            <a:r>
              <a:rPr lang="en-US"/>
              <a:t> 20 XX]</a:t>
            </a:r>
          </a:p>
        </p:txBody>
      </p:sp>
    </p:spTree>
    <p:extLst>
      <p:ext uri="{BB962C8B-B14F-4D97-AF65-F5344CB8AC3E}">
        <p14:creationId xmlns:p14="http://schemas.microsoft.com/office/powerpoint/2010/main" val="19681258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oud rechts Object links"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8C47FC-07B7-4DC8-B581-A158FA1D722F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2FE46D9-CCBA-470E-8BCC-EDB1E75AFDC7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171D2E-BC94-43CB-B9E5-84E4035B3663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84000" y="467805"/>
            <a:ext cx="5337829" cy="130652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10943-7720-4AD5-AA54-7AA1542EE3F1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6384001" y="310738"/>
            <a:ext cx="5337831" cy="130652"/>
          </a:xfrm>
        </p:spPr>
        <p:txBody>
          <a:bodyPr/>
          <a:lstStyle/>
          <a:p>
            <a:endParaRPr lang="nl-NL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FEAD968-87FB-41C5-8E95-C9449F158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4000" y="1136160"/>
            <a:ext cx="5424000" cy="518400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5488534-07AD-48EB-A5E6-557883BE3E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84000" y="2263679"/>
            <a:ext cx="5424000" cy="3844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1F4DBE4-1F61-4E4D-9811-92AA0746970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0" y="0"/>
            <a:ext cx="6120000" cy="6858000"/>
          </a:xfrm>
        </p:spPr>
        <p:txBody>
          <a:bodyPr anchor="t" anchorCtr="1"/>
          <a:lstStyle>
            <a:lvl1pPr marL="0" indent="0" algn="ctr">
              <a:buNone/>
              <a:defRPr/>
            </a:lvl1pPr>
          </a:lstStyle>
          <a:p>
            <a:pPr lvl="0"/>
            <a:r>
              <a:rPr lang="nl-NL" dirty="0"/>
              <a:t>[Klik op een van de icoontjes en voeg een grafiek, tabel of ander element in]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59036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Vak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147EC-55D1-43F2-8AAE-71DFBEA33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6D1EB503-B4B0-4371-A327-C7737BA0737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54462" y="1296001"/>
            <a:ext cx="5582769" cy="4680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496A36-01EE-414E-AB16-C9FE1BA72D81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6291692" y="1296001"/>
            <a:ext cx="5582769" cy="46800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CF98D05E-80ED-425D-93A4-831DA5697E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53647" y="6048001"/>
            <a:ext cx="11519877" cy="252000"/>
          </a:xfrm>
        </p:spPr>
        <p:txBody>
          <a:bodyPr tIns="0" bIns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buFontTx/>
              <a:buNone/>
              <a:defRPr sz="783" b="0">
                <a:solidFill>
                  <a:schemeClr val="accent6"/>
                </a:solidFill>
              </a:defRPr>
            </a:lvl1pPr>
          </a:lstStyle>
          <a:p>
            <a:pPr lvl="0"/>
            <a:r>
              <a:rPr lang="nl-NL"/>
              <a:t>Noot: a) opmerking 1, b) opmerking 2</a:t>
            </a:r>
            <a:br>
              <a:rPr lang="nl-NL"/>
            </a:br>
            <a:r>
              <a:rPr lang="en-US" err="1"/>
              <a:t>Bron</a:t>
            </a:r>
            <a:r>
              <a:rPr lang="en-US"/>
              <a:t>:</a:t>
            </a:r>
            <a:endParaRPr lang="nl-NL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0512F32-662D-4814-B86D-3CE1965BA5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53649" y="180001"/>
            <a:ext cx="3054450" cy="229825"/>
          </a:xfrm>
        </p:spPr>
        <p:txBody>
          <a:bodyPr>
            <a:noAutofit/>
          </a:bodyPr>
          <a:lstStyle>
            <a:lvl1pPr>
              <a:buFontTx/>
              <a:buNone/>
              <a:defRPr sz="1175" b="0">
                <a:solidFill>
                  <a:schemeClr val="accent3"/>
                </a:solidFill>
              </a:defRPr>
            </a:lvl1pPr>
            <a:lvl2pPr>
              <a:buFontTx/>
              <a:buNone/>
              <a:defRPr sz="1175"/>
            </a:lvl2pPr>
            <a:lvl3pPr marL="0" indent="0">
              <a:buFontTx/>
              <a:buNone/>
              <a:defRPr sz="1175"/>
            </a:lvl3pPr>
            <a:lvl4pPr marL="177193" indent="0">
              <a:buFontTx/>
              <a:buNone/>
              <a:defRPr sz="1175"/>
            </a:lvl4pPr>
            <a:lvl5pPr marL="354385" indent="0">
              <a:buFontTx/>
              <a:buNone/>
              <a:defRPr sz="1175"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Slide Number Placeholder 2">
            <a:extLst>
              <a:ext uri="{FF2B5EF4-FFF2-40B4-BE49-F238E27FC236}">
                <a16:creationId xmlns:a16="http://schemas.microsoft.com/office/drawing/2014/main" id="{92F6D315-F5F3-495C-BE9C-867707F992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31262" y="6549565"/>
            <a:ext cx="2743200" cy="216000"/>
          </a:xfrm>
        </p:spPr>
        <p:txBody>
          <a:bodyPr/>
          <a:lstStyle/>
          <a:p>
            <a:fld id="{A2FE46D9-CCBA-470E-8BCC-EDB1E75AFDC7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01884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losing Slid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42C491A1-596D-4F98-B2B4-1390B9EE5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7201" y="6446837"/>
            <a:ext cx="1676400" cy="130652"/>
          </a:xfrm>
        </p:spPr>
        <p:txBody>
          <a:bodyPr/>
          <a:lstStyle/>
          <a:p>
            <a:endParaRPr lang="nl-NL"/>
          </a:p>
        </p:txBody>
      </p:sp>
      <p:sp>
        <p:nvSpPr>
          <p:cNvPr id="2" name="Slide Number Placeholder 4">
            <a:extLst>
              <a:ext uri="{FF2B5EF4-FFF2-40B4-BE49-F238E27FC236}">
                <a16:creationId xmlns:a16="http://schemas.microsoft.com/office/drawing/2014/main" id="{060233EC-EFF7-1A82-C271-E68C24A84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91600" y="6264910"/>
            <a:ext cx="2743200" cy="363854"/>
          </a:xfrm>
        </p:spPr>
        <p:txBody>
          <a:bodyPr/>
          <a:lstStyle/>
          <a:p>
            <a:fld id="{2FE63AA4-120D-435A-A130-F49443AF7CBF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9217846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212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684000" indent="-216000"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Tx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65CDA938-34ED-EC47-B19D-D582D052909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2A3A04D0-90F8-D146-8E89-D9429A3538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bg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696FA51-D288-AA48-AB9E-CCDA008D3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55.xml"/><Relationship Id="rId26" Type="http://schemas.openxmlformats.org/officeDocument/2006/relationships/slideLayout" Target="../slideLayouts/slideLayout63.xml"/><Relationship Id="rId39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58.xml"/><Relationship Id="rId34" Type="http://schemas.openxmlformats.org/officeDocument/2006/relationships/slideLayout" Target="../slideLayouts/slideLayout71.xml"/><Relationship Id="rId42" Type="http://schemas.openxmlformats.org/officeDocument/2006/relationships/slideLayout" Target="../slideLayouts/slideLayout79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53.xml"/><Relationship Id="rId20" Type="http://schemas.openxmlformats.org/officeDocument/2006/relationships/slideLayout" Target="../slideLayouts/slideLayout57.xml"/><Relationship Id="rId29" Type="http://schemas.openxmlformats.org/officeDocument/2006/relationships/slideLayout" Target="../slideLayouts/slideLayout66.xml"/><Relationship Id="rId41" Type="http://schemas.openxmlformats.org/officeDocument/2006/relationships/slideLayout" Target="../slideLayouts/slideLayout78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24" Type="http://schemas.openxmlformats.org/officeDocument/2006/relationships/slideLayout" Target="../slideLayouts/slideLayout61.xml"/><Relationship Id="rId32" Type="http://schemas.openxmlformats.org/officeDocument/2006/relationships/slideLayout" Target="../slideLayouts/slideLayout69.xml"/><Relationship Id="rId37" Type="http://schemas.openxmlformats.org/officeDocument/2006/relationships/slideLayout" Target="../slideLayouts/slideLayout74.xml"/><Relationship Id="rId40" Type="http://schemas.openxmlformats.org/officeDocument/2006/relationships/slideLayout" Target="../slideLayouts/slideLayout77.xml"/><Relationship Id="rId5" Type="http://schemas.openxmlformats.org/officeDocument/2006/relationships/slideLayout" Target="../slideLayouts/slideLayout42.xml"/><Relationship Id="rId15" Type="http://schemas.openxmlformats.org/officeDocument/2006/relationships/slideLayout" Target="../slideLayouts/slideLayout52.xml"/><Relationship Id="rId23" Type="http://schemas.openxmlformats.org/officeDocument/2006/relationships/slideLayout" Target="../slideLayouts/slideLayout60.xml"/><Relationship Id="rId28" Type="http://schemas.openxmlformats.org/officeDocument/2006/relationships/slideLayout" Target="../slideLayouts/slideLayout65.xml"/><Relationship Id="rId36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47.xml"/><Relationship Id="rId19" Type="http://schemas.openxmlformats.org/officeDocument/2006/relationships/slideLayout" Target="../slideLayouts/slideLayout56.xml"/><Relationship Id="rId31" Type="http://schemas.openxmlformats.org/officeDocument/2006/relationships/slideLayout" Target="../slideLayouts/slideLayout68.xml"/><Relationship Id="rId44" Type="http://schemas.openxmlformats.org/officeDocument/2006/relationships/image" Target="../media/image1.png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51.xml"/><Relationship Id="rId22" Type="http://schemas.openxmlformats.org/officeDocument/2006/relationships/slideLayout" Target="../slideLayouts/slideLayout59.xml"/><Relationship Id="rId27" Type="http://schemas.openxmlformats.org/officeDocument/2006/relationships/slideLayout" Target="../slideLayouts/slideLayout64.xml"/><Relationship Id="rId30" Type="http://schemas.openxmlformats.org/officeDocument/2006/relationships/slideLayout" Target="../slideLayouts/slideLayout67.xml"/><Relationship Id="rId35" Type="http://schemas.openxmlformats.org/officeDocument/2006/relationships/slideLayout" Target="../slideLayouts/slideLayout72.xml"/><Relationship Id="rId43" Type="http://schemas.openxmlformats.org/officeDocument/2006/relationships/theme" Target="../theme/theme2.xml"/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54.xml"/><Relationship Id="rId25" Type="http://schemas.openxmlformats.org/officeDocument/2006/relationships/slideLayout" Target="../slideLayouts/slideLayout62.xml"/><Relationship Id="rId33" Type="http://schemas.openxmlformats.org/officeDocument/2006/relationships/slideLayout" Target="../slideLayouts/slideLayout70.xml"/><Relationship Id="rId38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E9E498AD-2242-094E-9CA5-B0BF635335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94C5400-D7ED-1E44-BA9E-5361256F8F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934" t="19074" r="44934"/>
          <a:stretch/>
        </p:blipFill>
        <p:spPr>
          <a:xfrm>
            <a:off x="5638800" y="1075"/>
            <a:ext cx="914400" cy="1008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18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6" r:id="rId5"/>
    <p:sldLayoutId id="2147483747" r:id="rId6"/>
    <p:sldLayoutId id="2147483748" r:id="rId7"/>
    <p:sldLayoutId id="2147483749" r:id="rId8"/>
    <p:sldLayoutId id="2147483750" r:id="rId9"/>
    <p:sldLayoutId id="2147483751" r:id="rId10"/>
    <p:sldLayoutId id="2147483752" r:id="rId11"/>
    <p:sldLayoutId id="2147483753" r:id="rId12"/>
    <p:sldLayoutId id="2147483754" r:id="rId13"/>
    <p:sldLayoutId id="2147483755" r:id="rId14"/>
    <p:sldLayoutId id="2147483756" r:id="rId15"/>
    <p:sldLayoutId id="2147483757" r:id="rId16"/>
    <p:sldLayoutId id="2147483758" r:id="rId17"/>
    <p:sldLayoutId id="2147483759" r:id="rId18"/>
    <p:sldLayoutId id="2147483760" r:id="rId19"/>
    <p:sldLayoutId id="2147483761" r:id="rId20"/>
    <p:sldLayoutId id="2147483762" r:id="rId21"/>
    <p:sldLayoutId id="2147483763" r:id="rId22"/>
    <p:sldLayoutId id="2147483764" r:id="rId23"/>
    <p:sldLayoutId id="2147483765" r:id="rId24"/>
    <p:sldLayoutId id="2147483766" r:id="rId25"/>
    <p:sldLayoutId id="2147483767" r:id="rId26"/>
    <p:sldLayoutId id="2147483768" r:id="rId27"/>
    <p:sldLayoutId id="2147483769" r:id="rId28"/>
    <p:sldLayoutId id="2147483770" r:id="rId29"/>
    <p:sldLayoutId id="2147483771" r:id="rId30"/>
    <p:sldLayoutId id="2147483772" r:id="rId31"/>
    <p:sldLayoutId id="2147483773" r:id="rId32"/>
    <p:sldLayoutId id="2147483774" r:id="rId33"/>
    <p:sldLayoutId id="2147483775" r:id="rId34"/>
    <p:sldLayoutId id="2147483776" r:id="rId35"/>
    <p:sldLayoutId id="2147483777" r:id="rId36"/>
    <p:sldLayoutId id="2147483778" r:id="rId37"/>
    <p:sldLayoutId id="2147483779" r:id="rId38"/>
    <p:sldLayoutId id="2147483780" r:id="rId39"/>
    <p:sldLayoutId id="2147483781" r:id="rId40"/>
    <p:sldLayoutId id="2147483782" r:id="rId41"/>
    <p:sldLayoutId id="2147483783" r:id="rId4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tx2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tx2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tx2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>
          <p15:clr>
            <a:srgbClr val="F26B43"/>
          </p15:clr>
        </p15:guide>
        <p15:guide id="8" orient="horz" pos="3919">
          <p15:clr>
            <a:srgbClr val="F26B43"/>
          </p15:clr>
        </p15:guide>
        <p15:guide id="9" pos="3840">
          <p15:clr>
            <a:srgbClr val="F26B43"/>
          </p15:clr>
        </p15:guide>
        <p15:guide id="10" orient="horz" pos="2159">
          <p15:clr>
            <a:srgbClr val="F26B43"/>
          </p15:clr>
        </p15:guide>
        <p15:guide id="11" pos="400">
          <p15:clr>
            <a:srgbClr val="F26B43"/>
          </p15:clr>
        </p15:guide>
        <p15:guide id="12" pos="4128">
          <p15:clr>
            <a:srgbClr val="F26B43"/>
          </p15:clr>
        </p15:guide>
        <p15:guide id="13" pos="3552">
          <p15:clr>
            <a:srgbClr val="F26B43"/>
          </p15:clr>
        </p15:guide>
        <p15:guide id="14" orient="horz" pos="1275">
          <p15:clr>
            <a:srgbClr val="F26B43"/>
          </p15:clr>
        </p15:guide>
        <p15:guide id="15" orient="horz" pos="1434">
          <p15:clr>
            <a:srgbClr val="F26B43"/>
          </p15:clr>
        </p15:guide>
        <p15:guide id="16" pos="461">
          <p15:clr>
            <a:srgbClr val="F26B43"/>
          </p15:clr>
        </p15:guide>
        <p15:guide id="17" orient="horz" pos="66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2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1EEACB7-323A-BCBE-067A-0CC2ABB12F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Inlichtingenbijeenkomst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Innovatiepartnerschap</a:t>
            </a:r>
          </a:p>
          <a:p>
            <a:pPr marL="0" indent="0">
              <a:buNone/>
            </a:pPr>
            <a:r>
              <a:rPr lang="nl-NL" dirty="0"/>
              <a:t>Parametrisch model </a:t>
            </a:r>
          </a:p>
          <a:p>
            <a:pPr marL="0" indent="0">
              <a:buNone/>
            </a:pPr>
            <a:r>
              <a:rPr lang="nl-NL" dirty="0"/>
              <a:t>Onderwijshuisvesting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/>
              <a:t>1 oktober 2025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CEDFFB7-A39C-5B05-39C4-24A7D88BE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 anchor="b">
            <a:normAutofit/>
          </a:bodyPr>
          <a:lstStyle/>
          <a:p>
            <a:r>
              <a:rPr lang="nl-NL" dirty="0"/>
              <a:t>Welkom</a:t>
            </a:r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A87E4388-114A-5534-3FD5-3B3436811BFF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7D616B98-B763-8A46-147E-2A4464691BA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42C843C-0D0E-26E0-6D17-A3B1EE04B2A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6221413"/>
            <a:ext cx="5005389" cy="322075"/>
          </a:xfrm>
        </p:spPr>
        <p:txBody>
          <a:bodyPr/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1</a:t>
            </a:fld>
            <a:endParaRPr lang="nl-NL"/>
          </a:p>
        </p:txBody>
      </p:sp>
      <p:pic>
        <p:nvPicPr>
          <p:cNvPr id="4" name="Afbeelding 3" descr="Afbeelding met hemel, buitenshuis, wolk, gebouw&#10;&#10;Door AI gegenereerde inhoud is mogelijk onjuist.">
            <a:extLst>
              <a:ext uri="{FF2B5EF4-FFF2-40B4-BE49-F238E27FC236}">
                <a16:creationId xmlns:a16="http://schemas.microsoft.com/office/drawing/2014/main" id="{35F45850-32CC-3DD3-0F32-2F8B66DA70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423" r="1" b="12512"/>
          <a:stretch>
            <a:fillRect/>
          </a:stretch>
        </p:blipFill>
        <p:spPr>
          <a:xfrm>
            <a:off x="-2223" y="0"/>
            <a:ext cx="6098222" cy="685799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408572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4B5107-063B-CE32-ECDF-1F248837B4F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000" y="1771650"/>
            <a:ext cx="5005388" cy="4453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Zo realistisch mogelijke omschrijving van een ontwerp.</a:t>
            </a:r>
          </a:p>
          <a:p>
            <a:pPr marL="0" indent="0">
              <a:buNone/>
            </a:pPr>
            <a:r>
              <a:rPr lang="nl-NL" dirty="0"/>
              <a:t>(locatie, capaciteit e.d.)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Uitgangspunt voor samenwerking in workshops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Bedoeld voor beoordeling op ontwikkelsnelheid en samenwerking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7CC8B3E-F986-C63E-9F4A-EF50DA02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314512"/>
            <a:ext cx="5004594" cy="948047"/>
          </a:xfrm>
        </p:spPr>
        <p:txBody>
          <a:bodyPr/>
          <a:lstStyle/>
          <a:p>
            <a:r>
              <a:rPr lang="nl-NL" dirty="0"/>
              <a:t>Casus: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9DF7E38-C539-FC12-514E-375CC238D7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70393137-EA0D-3755-4DB6-8DCF1CDE37D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29E8D22-5AAC-FB87-1BEC-0D5A89A919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472" y="1394617"/>
            <a:ext cx="6096528" cy="40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644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6E35C5-3103-0005-05BC-64A7F8F00F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5EAD1480-4FB0-F1DF-DAF4-690155F011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31470" y="297362"/>
            <a:ext cx="5600700" cy="64575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2000" dirty="0"/>
              <a:t>6 okt   -  eerste vragenronde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27 okt -  tweede vragenronde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11 nov - inschrijven selectiefase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21 nov - bekendmaking 3 deelnemers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5 dec 	- bekendmaking casus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Jan/feb - workshops 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3 apr. 	- definitieve gunning</a:t>
            </a:r>
          </a:p>
          <a:p>
            <a:pPr marL="0" indent="0">
              <a:buNone/>
            </a:pPr>
            <a:endParaRPr lang="nl-NL" sz="2000" dirty="0"/>
          </a:p>
          <a:p>
            <a:pPr marL="0" indent="0">
              <a:buNone/>
            </a:pPr>
            <a:r>
              <a:rPr lang="nl-NL" sz="2000" dirty="0"/>
              <a:t>30 jun - oplevering MVP</a:t>
            </a:r>
          </a:p>
          <a:p>
            <a:pPr marL="0" indent="0">
              <a:buNone/>
            </a:pPr>
            <a:endParaRPr lang="nl-NL" sz="200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ED05DE5-FF4C-DD06-9F20-5155C017E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0930" y="297361"/>
            <a:ext cx="5165272" cy="674189"/>
          </a:xfrm>
        </p:spPr>
        <p:txBody>
          <a:bodyPr anchor="b">
            <a:normAutofit/>
          </a:bodyPr>
          <a:lstStyle/>
          <a:p>
            <a:r>
              <a:rPr lang="nl-NL" dirty="0">
                <a:solidFill>
                  <a:schemeClr val="tx1"/>
                </a:solidFill>
              </a:rPr>
              <a:t>Procesgang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0460A45-01D3-11AE-69CD-4191C58914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472" y="1667103"/>
            <a:ext cx="6096528" cy="3523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7677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7B5DAB19-EDB1-B1FA-530A-6934C73A3AAC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635000" y="6543488"/>
            <a:ext cx="5003800" cy="264272"/>
          </a:xfrm>
        </p:spPr>
        <p:txBody>
          <a:bodyPr/>
          <a:lstStyle/>
          <a:p>
            <a:endParaRPr lang="nl-NL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AB1B1098-294D-9000-7A6B-8876EE05E7B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35000" y="6221413"/>
            <a:ext cx="5003800" cy="322075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8CFA693-8D5B-9769-1657-273B13E17163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6553199" y="1051561"/>
            <a:ext cx="4751071" cy="5303520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 </a:t>
            </a:r>
          </a:p>
          <a:p>
            <a:pPr>
              <a:spcAft>
                <a:spcPts val="600"/>
              </a:spcAft>
            </a:pPr>
            <a:endParaRPr lang="nl-NL" dirty="0"/>
          </a:p>
        </p:txBody>
      </p:sp>
      <p:pic>
        <p:nvPicPr>
          <p:cNvPr id="8" name="Afbeelding 7" descr="Afbeelding met kleding, stoel, Onderwijs, meubels&#10;&#10;Automatisch gegenereerde beschrijving">
            <a:extLst>
              <a:ext uri="{FF2B5EF4-FFF2-40B4-BE49-F238E27FC236}">
                <a16:creationId xmlns:a16="http://schemas.microsoft.com/office/drawing/2014/main" id="{14B60B40-7D24-5020-D635-494A8C3EB4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4" r="22360"/>
          <a:stretch/>
        </p:blipFill>
        <p:spPr>
          <a:xfrm>
            <a:off x="20" y="10"/>
            <a:ext cx="6098222" cy="6857990"/>
          </a:xfrm>
          <a:custGeom>
            <a:avLst/>
            <a:gdLst>
              <a:gd name="connsiteX0" fmla="*/ 0 w 6098242"/>
              <a:gd name="connsiteY0" fmla="*/ 0 h 6858000"/>
              <a:gd name="connsiteX1" fmla="*/ 5860200 w 6098242"/>
              <a:gd name="connsiteY1" fmla="*/ 0 h 6858000"/>
              <a:gd name="connsiteX2" fmla="*/ 5860200 w 6098242"/>
              <a:gd name="connsiteY2" fmla="*/ 712800 h 6858000"/>
              <a:gd name="connsiteX3" fmla="*/ 6098242 w 6098242"/>
              <a:gd name="connsiteY3" fmla="*/ 712800 h 6858000"/>
              <a:gd name="connsiteX4" fmla="*/ 6098242 w 6098242"/>
              <a:gd name="connsiteY4" fmla="*/ 6858000 h 6858000"/>
              <a:gd name="connsiteX5" fmla="*/ 0 w 6098242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0200" y="0"/>
                </a:lnTo>
                <a:lnTo>
                  <a:pt x="5860200" y="712800"/>
                </a:lnTo>
                <a:lnTo>
                  <a:pt x="6098242" y="712800"/>
                </a:lnTo>
                <a:lnTo>
                  <a:pt x="6098242" y="6858000"/>
                </a:lnTo>
                <a:lnTo>
                  <a:pt x="0" y="6858000"/>
                </a:lnTo>
                <a:close/>
              </a:path>
            </a:pathLst>
          </a:custGeom>
          <a:noFill/>
        </p:spPr>
      </p:pic>
      <p:sp>
        <p:nvSpPr>
          <p:cNvPr id="5" name="Titel 2">
            <a:extLst>
              <a:ext uri="{FF2B5EF4-FFF2-40B4-BE49-F238E27FC236}">
                <a16:creationId xmlns:a16="http://schemas.microsoft.com/office/drawing/2014/main" id="{6485ECBC-4FE5-CFE1-14F9-168E017BF9D7}"/>
              </a:ext>
            </a:extLst>
          </p:cNvPr>
          <p:cNvSpPr txBox="1">
            <a:spLocks/>
          </p:cNvSpPr>
          <p:nvPr/>
        </p:nvSpPr>
        <p:spPr>
          <a:xfrm>
            <a:off x="6553200" y="754381"/>
            <a:ext cx="5004000" cy="227456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   Vragen?</a:t>
            </a:r>
          </a:p>
        </p:txBody>
      </p:sp>
    </p:spTree>
    <p:extLst>
      <p:ext uri="{BB962C8B-B14F-4D97-AF65-F5344CB8AC3E}">
        <p14:creationId xmlns:p14="http://schemas.microsoft.com/office/powerpoint/2010/main" val="2054506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0F1654-E451-6A64-D932-1BBCDF755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A28E967B-2395-BF6E-D092-2DE9C464FB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000" y="1314450"/>
            <a:ext cx="5005388" cy="515493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dirty="0"/>
              <a:t>Welkom – voorstellen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Toelichting Innovatieprogramma 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Doel bijeenkomst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Tips aanbesteding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Beoordelingsteam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sz="4800" dirty="0"/>
              <a:t>Vragen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9B4B523-870E-4CCB-6948-162565CE7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71451"/>
            <a:ext cx="4873172" cy="697229"/>
          </a:xfrm>
        </p:spPr>
        <p:txBody>
          <a:bodyPr anchor="b">
            <a:normAutofit/>
          </a:bodyPr>
          <a:lstStyle/>
          <a:p>
            <a:r>
              <a:rPr lang="nl-NL" dirty="0"/>
              <a:t>Agenda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9344433-005C-6AB6-DD13-2270848A00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203767"/>
            <a:ext cx="6108721" cy="445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722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DFB50B8-533C-0D32-7529-3E7540765B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000" y="2263140"/>
            <a:ext cx="10923588" cy="4280347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chemeClr val="tx2"/>
                </a:solidFill>
              </a:rPr>
              <a:t>Esther Loos </a:t>
            </a:r>
            <a:br>
              <a:rPr lang="nl-NL" dirty="0"/>
            </a:br>
            <a:r>
              <a:rPr lang="nl-NL" sz="2000" dirty="0"/>
              <a:t>Senior beleidsmedewerker OCW</a:t>
            </a:r>
          </a:p>
          <a:p>
            <a:r>
              <a:rPr lang="nl-NL" dirty="0">
                <a:solidFill>
                  <a:schemeClr val="tx2"/>
                </a:solidFill>
              </a:rPr>
              <a:t>Kees Valkenburg </a:t>
            </a:r>
            <a:br>
              <a:rPr lang="nl-NL" dirty="0"/>
            </a:br>
            <a:r>
              <a:rPr lang="nl-NL" sz="2000" dirty="0"/>
              <a:t>Senior inkoopadviseur IUC-Noord</a:t>
            </a:r>
          </a:p>
          <a:p>
            <a:r>
              <a:rPr lang="nl-NL" dirty="0">
                <a:solidFill>
                  <a:schemeClr val="tx2"/>
                </a:solidFill>
              </a:rPr>
              <a:t>Albert Kappe</a:t>
            </a:r>
            <a:br>
              <a:rPr lang="nl-NL" dirty="0"/>
            </a:br>
            <a:r>
              <a:rPr lang="nl-NL" sz="2000" dirty="0"/>
              <a:t>ICT Deskundige bij het Rijk</a:t>
            </a:r>
          </a:p>
          <a:p>
            <a:r>
              <a:rPr lang="nl-NL" dirty="0">
                <a:solidFill>
                  <a:schemeClr val="tx2"/>
                </a:solidFill>
              </a:rPr>
              <a:t>Ferdie van de Winkel</a:t>
            </a:r>
            <a:br>
              <a:rPr lang="nl-NL" dirty="0"/>
            </a:br>
            <a:r>
              <a:rPr lang="nl-NL" sz="2000" dirty="0"/>
              <a:t>Sectorexpert Ruimte-OK</a:t>
            </a:r>
          </a:p>
          <a:p>
            <a:r>
              <a:rPr lang="nl-NL" dirty="0">
                <a:solidFill>
                  <a:schemeClr val="tx2"/>
                </a:solidFill>
              </a:rPr>
              <a:t>Safiera van Geenen</a:t>
            </a:r>
            <a:br>
              <a:rPr lang="nl-NL" sz="2000" dirty="0"/>
            </a:br>
            <a:r>
              <a:rPr lang="nl-NL" sz="2000" dirty="0" err="1"/>
              <a:t>Medior</a:t>
            </a:r>
            <a:r>
              <a:rPr lang="nl-NL" sz="2000" dirty="0"/>
              <a:t> inkoopadviseur</a:t>
            </a:r>
          </a:p>
          <a:p>
            <a:pPr marL="0" indent="0">
              <a:buNone/>
            </a:pPr>
            <a:endParaRPr lang="nl-NL" sz="2000" dirty="0"/>
          </a:p>
          <a:p>
            <a:br>
              <a:rPr lang="nl-NL" sz="2000" dirty="0"/>
            </a:br>
            <a:br>
              <a:rPr lang="nl-NL" sz="2000" dirty="0"/>
            </a:b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58BE705F-42C9-6440-3C5A-8A4C96FD28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</p:spPr>
        <p:txBody>
          <a:bodyPr anchor="b">
            <a:normAutofit/>
          </a:bodyPr>
          <a:lstStyle/>
          <a:p>
            <a:r>
              <a:rPr lang="nl-NL" sz="3100"/>
              <a:t>Welkom!</a:t>
            </a:r>
            <a:br>
              <a:rPr lang="nl-NL" sz="3100"/>
            </a:br>
            <a:r>
              <a:rPr lang="nl-NL" sz="3100"/>
              <a:t>Even voorstellen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BBCCC2F-131B-70C2-6839-EFDDB1546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199" y="6221413"/>
            <a:ext cx="5005389" cy="322075"/>
          </a:xfrm>
        </p:spPr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0A0A6AF-03C5-477E-939A-E28F7E7F05EA}" type="slidenum">
              <a:rPr lang="nl-NL" smtClean="0"/>
              <a:pPr>
                <a:spcAft>
                  <a:spcPts val="600"/>
                </a:spcAft>
              </a:pPr>
              <a:t>3</a:t>
            </a:fld>
            <a:endParaRPr lang="nl-NL"/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49A8FDAB-C5FD-1DC5-0E49-5140BE5393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725020"/>
            <a:ext cx="6096528" cy="3407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105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99B3EE-7253-E2E1-62C0-D618CD130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111" y="313544"/>
            <a:ext cx="10515600" cy="1325563"/>
          </a:xfrm>
        </p:spPr>
        <p:txBody>
          <a:bodyPr/>
          <a:lstStyle/>
          <a:p>
            <a:r>
              <a:rPr lang="nl-NL" sz="3600" b="1" dirty="0">
                <a:solidFill>
                  <a:srgbClr val="0041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nl-NL" dirty="0"/>
          </a:p>
        </p:txBody>
      </p:sp>
      <p:sp>
        <p:nvSpPr>
          <p:cNvPr id="11" name="Stroomdiagram: Handmatige invoer 10">
            <a:extLst>
              <a:ext uri="{FF2B5EF4-FFF2-40B4-BE49-F238E27FC236}">
                <a16:creationId xmlns:a16="http://schemas.microsoft.com/office/drawing/2014/main" id="{1172C60A-5F87-A7BD-65FA-9B92F5C240B6}"/>
              </a:ext>
            </a:extLst>
          </p:cNvPr>
          <p:cNvSpPr/>
          <p:nvPr/>
        </p:nvSpPr>
        <p:spPr>
          <a:xfrm flipH="1" flipV="1">
            <a:off x="0" y="-67415"/>
            <a:ext cx="12192000" cy="1445838"/>
          </a:xfrm>
          <a:prstGeom prst="flowChartManualInput">
            <a:avLst/>
          </a:prstGeom>
          <a:solidFill>
            <a:srgbClr val="177A00"/>
          </a:solidFill>
          <a:ln w="12700" cap="flat" cmpd="sng" algn="ctr">
            <a:solidFill>
              <a:srgbClr val="177A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DF317871-FB7C-F2CF-CF78-AE39812823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51702" y="5878381"/>
          <a:ext cx="2298009" cy="835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afbeelding" r:id="rId3" imgW="10477440" imgH="3809880" progId="Paint.Picture">
                  <p:embed/>
                </p:oleObj>
              </mc:Choice>
              <mc:Fallback>
                <p:oleObj name="Bitmapafbeelding" r:id="rId3" imgW="10477440" imgH="3809880" progId="Paint.Picture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DF317871-FB7C-F2CF-CF78-AE398128235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51702" y="5878381"/>
                        <a:ext cx="2298009" cy="835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 1">
            <a:extLst>
              <a:ext uri="{FF2B5EF4-FFF2-40B4-BE49-F238E27FC236}">
                <a16:creationId xmlns:a16="http://schemas.microsoft.com/office/drawing/2014/main" id="{EFBCB2A8-B53D-8A0D-54D4-6752BF76DA7C}"/>
              </a:ext>
            </a:extLst>
          </p:cNvPr>
          <p:cNvSpPr txBox="1">
            <a:spLocks/>
          </p:cNvSpPr>
          <p:nvPr/>
        </p:nvSpPr>
        <p:spPr>
          <a:xfrm>
            <a:off x="779929" y="-43962"/>
            <a:ext cx="114120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Innovatieprogramma Onderwijshuisvesting in het kort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A33C2401-5F26-FD0F-006C-8A55B5A27319}"/>
              </a:ext>
            </a:extLst>
          </p:cNvPr>
          <p:cNvSpPr txBox="1">
            <a:spLocks/>
          </p:cNvSpPr>
          <p:nvPr/>
        </p:nvSpPr>
        <p:spPr>
          <a:xfrm>
            <a:off x="634206" y="1735929"/>
            <a:ext cx="10923588" cy="4598196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38870D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Het Nationaal Groeifonds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heeft </a:t>
            </a: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483,7 miljoen euro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toegekend, waarvan 359,5 miljoen euro voorwaardelijk, verdeeld over drie tranches. Dat betekent dat er voor de bouwprojecten in de eerste tranche 124,2 miljoen euro beschikbaar is.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38870D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Hoofddoel: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samen leren hoe we kwalitatief betere schoolgebouwen sneller en kostenefficiënter kunnen renoveren en vernieuwen, met daarbij de kwaliteit van het gebouw en de talentontwikkeling van leerlingen centraal.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Totaal 132 schoolgebouwen renoveren </a:t>
            </a:r>
            <a:r>
              <a:rPr kumimoji="0" lang="nl-NL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cq</a:t>
            </a: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nieuw bouwen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Looptijd 15 jaar, verdeeld over 3 tranches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Eerste tranche loopt van 2025-2029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Met behulp van drie verschillende leerlabs</a:t>
            </a:r>
            <a:endParaRPr kumimoji="0" lang="nl-NL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None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38870D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7469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F5D2F7-EC93-E5B2-DA5A-ED47DD835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7BCA6C-7CAF-0967-D774-6830A8B35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4111" y="313544"/>
            <a:ext cx="10515600" cy="1325563"/>
          </a:xfrm>
        </p:spPr>
        <p:txBody>
          <a:bodyPr/>
          <a:lstStyle/>
          <a:p>
            <a:r>
              <a:rPr lang="nl-NL" sz="3600" b="1">
                <a:solidFill>
                  <a:srgbClr val="00415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nl-NL"/>
          </a:p>
        </p:txBody>
      </p:sp>
      <p:sp>
        <p:nvSpPr>
          <p:cNvPr id="11" name="Stroomdiagram: Handmatige invoer 10">
            <a:extLst>
              <a:ext uri="{FF2B5EF4-FFF2-40B4-BE49-F238E27FC236}">
                <a16:creationId xmlns:a16="http://schemas.microsoft.com/office/drawing/2014/main" id="{8B326708-BA82-76EB-C04D-975137CC8963}"/>
              </a:ext>
            </a:extLst>
          </p:cNvPr>
          <p:cNvSpPr/>
          <p:nvPr/>
        </p:nvSpPr>
        <p:spPr>
          <a:xfrm flipH="1" flipV="1">
            <a:off x="0" y="-67415"/>
            <a:ext cx="12192000" cy="1445838"/>
          </a:xfrm>
          <a:prstGeom prst="flowChartManualInput">
            <a:avLst/>
          </a:prstGeom>
          <a:solidFill>
            <a:srgbClr val="177A00"/>
          </a:solidFill>
          <a:ln w="12700" cap="flat" cmpd="sng" algn="ctr">
            <a:solidFill>
              <a:srgbClr val="177A00"/>
            </a:solidFill>
            <a:prstDash val="solid"/>
            <a:miter lim="800000"/>
          </a:ln>
          <a:effectLst/>
        </p:spPr>
        <p:txBody>
          <a:bodyPr rtlCol="0" anchor="ctr"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</a:p>
        </p:txBody>
      </p:sp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7513D97F-E77A-4677-EEA0-433F5A9BE8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51702" y="5878381"/>
          <a:ext cx="2298009" cy="8356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afbeelding" r:id="rId3" imgW="10477440" imgH="3809880" progId="Paint.Picture">
                  <p:embed/>
                </p:oleObj>
              </mc:Choice>
              <mc:Fallback>
                <p:oleObj name="Bitmapafbeelding" r:id="rId3" imgW="10477440" imgH="3809880" progId="Paint.Picture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7513D97F-E77A-4677-EEA0-433F5A9BE8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51702" y="5878381"/>
                        <a:ext cx="2298009" cy="8356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itel 1">
            <a:extLst>
              <a:ext uri="{FF2B5EF4-FFF2-40B4-BE49-F238E27FC236}">
                <a16:creationId xmlns:a16="http://schemas.microsoft.com/office/drawing/2014/main" id="{9C60FC54-1869-629A-59F8-5734F83A7314}"/>
              </a:ext>
            </a:extLst>
          </p:cNvPr>
          <p:cNvSpPr txBox="1">
            <a:spLocks/>
          </p:cNvSpPr>
          <p:nvPr/>
        </p:nvSpPr>
        <p:spPr>
          <a:xfrm>
            <a:off x="779929" y="-43962"/>
            <a:ext cx="114120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Innovatieprogramma Onderwijshuisvesting</a:t>
            </a: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381F4BE2-4F2B-65CD-1936-2EC9EDEDEEDE}"/>
              </a:ext>
            </a:extLst>
          </p:cNvPr>
          <p:cNvSpPr txBox="1">
            <a:spLocks/>
          </p:cNvSpPr>
          <p:nvPr/>
        </p:nvSpPr>
        <p:spPr>
          <a:xfrm>
            <a:off x="538956" y="1585450"/>
            <a:ext cx="10923588" cy="4346588"/>
          </a:xfrm>
          <a:prstGeom prst="rect">
            <a:avLst/>
          </a:prstGeom>
        </p:spPr>
        <p:txBody>
          <a:bodyPr>
            <a:normAutofit/>
          </a:bodyPr>
          <a:lstStyle>
            <a:lvl1pPr marL="316800" indent="-31680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tx2"/>
              </a:buClr>
              <a:buSzPct val="80000"/>
              <a:buFont typeface="Verdana" panose="020B0604030504040204" pitchFamily="34" charset="0"/>
              <a:buChar char="›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0000" indent="-3168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46800" indent="-316800" algn="l" defTabSz="914400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6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768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Verdana" panose="020B060403050404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890000" indent="-3168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b="1" i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72000" indent="-72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25000"/>
              <a:buFont typeface="Verdana" panose="020B0604030504040204" pitchFamily="34" charset="0"/>
              <a:buChar char=" 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16000" indent="-14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Clr>
                <a:schemeClr val="tx2"/>
              </a:buClr>
              <a:buFont typeface="Verdana" panose="020B0604030504040204" pitchFamily="34" charset="0"/>
              <a:buChar char="–"/>
              <a:defRPr sz="1200" i="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Parametrisch model valt in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leerlab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 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juli-sept 2025: aanvragen beoordeeld en geloot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lang="nl-NL" dirty="0">
                <a:solidFill>
                  <a:srgbClr val="000000"/>
                </a:solidFill>
                <a:latin typeface="Verdana"/>
              </a:rPr>
              <a:t>Eind 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sept 2025: subsidie beschikken; deelnemers informeren 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Totaal 28 bouwprojecten, waarvan 9 in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leerlab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1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Subsidie is onder voorwaarde deelname aan leerlabs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Eerste </a:t>
            </a:r>
            <a:r>
              <a:rPr kumimoji="0" lang="nl-NL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leerlabbijeenkomst</a:t>
            </a:r>
            <a:r>
              <a:rPr kumimoji="0" lang="nl-NL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met alle deelnemers is 7 oktober 2025</a:t>
            </a:r>
          </a:p>
          <a:p>
            <a:r>
              <a:rPr lang="nl-NL" dirty="0">
                <a:solidFill>
                  <a:srgbClr val="000000"/>
                </a:solidFill>
                <a:latin typeface="Verdana"/>
              </a:rPr>
              <a:t>Verwachte opbrengst: </a:t>
            </a:r>
            <a:r>
              <a:rPr lang="nl-NL" sz="2800" dirty="0">
                <a:solidFill>
                  <a:schemeClr val="accent2"/>
                </a:solidFill>
              </a:rPr>
              <a:t>Producten</a:t>
            </a:r>
            <a:r>
              <a:rPr lang="nl-NL" dirty="0"/>
              <a:t> die breed verspreid en gebruikt kunnen worden, waaronder een parametrisch model</a:t>
            </a:r>
          </a:p>
          <a:p>
            <a:pPr marL="316800" marR="0" lvl="0" indent="-31680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017BC6"/>
              </a:buClr>
              <a:buSzPct val="80000"/>
              <a:buFont typeface="Verdana" panose="020B0604030504040204" pitchFamily="34" charset="0"/>
              <a:buChar char="›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53788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614E6-642B-9475-3AB7-A8A491E8C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1CB5BE10-ACF4-EBAB-9A84-CEDAC5572D7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000" y="1584634"/>
            <a:ext cx="5005388" cy="49876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Ruimte voor toelichting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Check op aanbesteding (grote lijn duidelijk?)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Inventariseren hoeveelheid vragen </a:t>
            </a:r>
            <a:r>
              <a:rPr lang="nl-NL" dirty="0" err="1"/>
              <a:t>NvI</a:t>
            </a: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endParaRPr lang="nl-NL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dirty="0"/>
              <a:t>Inventariseren interesse in aanbesteding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D831201-DD9D-6546-6F92-DB0F4BF603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78" y="377371"/>
            <a:ext cx="5004594" cy="1207263"/>
          </a:xfrm>
        </p:spPr>
        <p:txBody>
          <a:bodyPr anchor="b">
            <a:normAutofit/>
          </a:bodyPr>
          <a:lstStyle/>
          <a:p>
            <a:r>
              <a:rPr lang="nl-NL" dirty="0"/>
              <a:t>Doel Inlichtingen</a:t>
            </a:r>
            <a:br>
              <a:rPr lang="nl-NL" dirty="0"/>
            </a:br>
            <a:r>
              <a:rPr lang="nl-NL" dirty="0"/>
              <a:t>bijeenkomst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A292EF0-D869-00C5-ECE2-80A770D26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420554"/>
            <a:ext cx="6096000" cy="201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8617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2C44D-9A98-265B-3A34-E6C718CF4B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5CAA1FD-5579-B1FE-C7C0-2CF1BB214C2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000" y="3429000"/>
            <a:ext cx="5005388" cy="32004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 err="1"/>
              <a:t>Tenderned</a:t>
            </a:r>
            <a:r>
              <a:rPr lang="nl-NL" dirty="0"/>
              <a:t>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Berichtenmodule (huishoudelijke mededelingen/ procedurele vragen)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Vraag en antwoord module</a:t>
            </a:r>
          </a:p>
          <a:p>
            <a:pPr marL="0" indent="0">
              <a:buNone/>
            </a:pPr>
            <a:r>
              <a:rPr lang="nl-NL" dirty="0"/>
              <a:t>(Nota van Inlichtingen)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F6E1075-47C9-074F-ECFD-E5E7A6DD2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78" y="377371"/>
            <a:ext cx="5004594" cy="740229"/>
          </a:xfrm>
        </p:spPr>
        <p:txBody>
          <a:bodyPr anchor="b">
            <a:normAutofit/>
          </a:bodyPr>
          <a:lstStyle/>
          <a:p>
            <a:r>
              <a:rPr lang="nl-NL" dirty="0"/>
              <a:t>Tips aanbesteding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D04F6ED-9D5B-4780-DB9D-25639D51F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71615"/>
            <a:ext cx="12192000" cy="1355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7077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970BC-362F-C01D-9EB7-729413FE3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FF8C7256-520A-EC36-821E-02BCE3142AC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000" y="1554480"/>
            <a:ext cx="5005388" cy="5074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UEA </a:t>
            </a:r>
          </a:p>
          <a:p>
            <a:pPr marL="0" indent="0">
              <a:buNone/>
            </a:pPr>
            <a:r>
              <a:rPr lang="nl-NL" dirty="0"/>
              <a:t>(Uniform Europees Aanbestedingsdocument)</a:t>
            </a:r>
          </a:p>
          <a:p>
            <a:pPr marL="0" indent="0">
              <a:buNone/>
            </a:pPr>
            <a:r>
              <a:rPr lang="nl-NL" dirty="0"/>
              <a:t>digitaal bijvoegen:</a:t>
            </a:r>
          </a:p>
          <a:p>
            <a:pPr marL="0" indent="0">
              <a:buNone/>
            </a:pPr>
            <a:r>
              <a:rPr lang="nl-NL" dirty="0"/>
              <a:t>downloaden, uploaden, klaar.</a:t>
            </a:r>
          </a:p>
          <a:p>
            <a:pPr marL="0" indent="0">
              <a:buNone/>
            </a:pPr>
            <a:r>
              <a:rPr lang="nl-NL" dirty="0"/>
              <a:t>Niet ondertekenen!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Niet op het laatste moment in </a:t>
            </a:r>
            <a:r>
              <a:rPr lang="nl-NL" dirty="0" err="1"/>
              <a:t>TenderNed</a:t>
            </a:r>
            <a:r>
              <a:rPr lang="nl-NL" dirty="0"/>
              <a:t> uploaden aub.</a:t>
            </a: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8480F33-947F-D597-BE58-A6222E11A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78" y="377371"/>
            <a:ext cx="5004594" cy="740229"/>
          </a:xfrm>
        </p:spPr>
        <p:txBody>
          <a:bodyPr anchor="b">
            <a:normAutofit/>
          </a:bodyPr>
          <a:lstStyle/>
          <a:p>
            <a:r>
              <a:rPr lang="nl-NL" dirty="0"/>
              <a:t>Tips aanbesteding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1472AD6-78AD-0EB6-45B4-DA7030867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2390" y="0"/>
            <a:ext cx="4499610" cy="4499610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A66B9CA-4CA0-F894-9058-D4A0C7087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2390" y="4789170"/>
            <a:ext cx="2457450" cy="196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753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BA8BC-D340-26BF-DAFB-4324885C2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8A1A700E-F6AC-135E-8D44-B74E5F40B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578" y="377371"/>
            <a:ext cx="5004594" cy="1207263"/>
          </a:xfrm>
        </p:spPr>
        <p:txBody>
          <a:bodyPr anchor="b">
            <a:normAutofit/>
          </a:bodyPr>
          <a:lstStyle/>
          <a:p>
            <a:r>
              <a:rPr lang="nl-NL" dirty="0"/>
              <a:t>Deskundigenteam/</a:t>
            </a:r>
            <a:br>
              <a:rPr lang="nl-NL" dirty="0"/>
            </a:br>
            <a:r>
              <a:rPr lang="nl-NL" dirty="0"/>
              <a:t>beoordelingsteam</a:t>
            </a:r>
          </a:p>
        </p:txBody>
      </p:sp>
      <p:sp>
        <p:nvSpPr>
          <p:cNvPr id="5" name="Tijdelijke aanduiding voor inhoud 1">
            <a:extLst>
              <a:ext uri="{FF2B5EF4-FFF2-40B4-BE49-F238E27FC236}">
                <a16:creationId xmlns:a16="http://schemas.microsoft.com/office/drawing/2014/main" id="{50BF73F3-ECA2-9A75-4A66-1105D644B26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1481" y="1828800"/>
            <a:ext cx="5568214" cy="439578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Functies in het beoordelingsteam: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dirty="0"/>
              <a:t>Architect</a:t>
            </a:r>
          </a:p>
          <a:p>
            <a:endParaRPr lang="nl-NL" dirty="0"/>
          </a:p>
          <a:p>
            <a:r>
              <a:rPr lang="nl-NL" dirty="0"/>
              <a:t>Specialist bouwinnovatie en digitalisering</a:t>
            </a:r>
          </a:p>
          <a:p>
            <a:endParaRPr lang="nl-NL" dirty="0"/>
          </a:p>
          <a:p>
            <a:r>
              <a:rPr lang="nl-NL" dirty="0"/>
              <a:t>Specialist ICT/software architect</a:t>
            </a:r>
          </a:p>
          <a:p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4119756-DD1D-CB5C-1F74-226033C86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6181" y="1335640"/>
            <a:ext cx="6115819" cy="4082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19032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Groen">
  <a:themeElements>
    <a:clrScheme name="Rijks Groen">
      <a:dk1>
        <a:srgbClr val="000000"/>
      </a:dk1>
      <a:lt1>
        <a:srgbClr val="FFFFFF"/>
      </a:lt1>
      <a:dk2>
        <a:srgbClr val="38870D"/>
      </a:dk2>
      <a:lt2>
        <a:srgbClr val="E0EDDB"/>
      </a:lt2>
      <a:accent1>
        <a:srgbClr val="F9E11E"/>
      </a:accent1>
      <a:accent2>
        <a:srgbClr val="663227"/>
      </a:accent2>
      <a:accent3>
        <a:srgbClr val="FFB612"/>
      </a:accent3>
      <a:accent4>
        <a:srgbClr val="275837"/>
      </a:accent4>
      <a:accent5>
        <a:srgbClr val="00689A"/>
      </a:accent5>
      <a:accent6>
        <a:srgbClr val="42145F"/>
      </a:accent6>
      <a:hlink>
        <a:srgbClr val="38870D"/>
      </a:hlink>
      <a:folHlink>
        <a:srgbClr val="E0EDDB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18067 RIJK - Sjabloon 16x9 Groen.potx" id="{5807D64C-013E-D54D-AC33-2F0A96E04E5A}" vid="{C2DD65F7-8127-C240-81F5-AD6EDA58D0E4}"/>
    </a:ext>
  </a:extLst>
</a:theme>
</file>

<file path=ppt/theme/theme2.xml><?xml version="1.0" encoding="utf-8"?>
<a:theme xmlns:a="http://schemas.openxmlformats.org/drawingml/2006/main" name="Rijkshuisstijl Hemelblauw">
  <a:themeElements>
    <a:clrScheme name="Rijks Hemelblauw 1">
      <a:dk1>
        <a:srgbClr val="000000"/>
      </a:dk1>
      <a:lt1>
        <a:srgbClr val="FFFFFF"/>
      </a:lt1>
      <a:dk2>
        <a:srgbClr val="017BC6"/>
      </a:dk2>
      <a:lt2>
        <a:srgbClr val="D9EBF6"/>
      </a:lt2>
      <a:accent1>
        <a:srgbClr val="42145F"/>
      </a:accent1>
      <a:accent2>
        <a:srgbClr val="38870D"/>
      </a:accent2>
      <a:accent3>
        <a:srgbClr val="00689A"/>
      </a:accent3>
      <a:accent4>
        <a:srgbClr val="F9E11E"/>
      </a:accent4>
      <a:accent5>
        <a:srgbClr val="275837"/>
      </a:accent5>
      <a:accent6>
        <a:srgbClr val="94700A"/>
      </a:accent6>
      <a:hlink>
        <a:srgbClr val="017BC6"/>
      </a:hlink>
      <a:folHlink>
        <a:srgbClr val="B2D6EE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Paars">
      <a:srgbClr val="42145F"/>
    </a:custClr>
    <a:custClr name="Donkerblauw">
      <a:srgbClr val="01689B"/>
    </a:custClr>
    <a:custClr name="Hemelblauw">
      <a:srgbClr val="007BC7"/>
    </a:custClr>
    <a:custClr name="Violet">
      <a:srgbClr val="A90061"/>
    </a:custClr>
    <a:custClr name="Robijnrood">
      <a:srgbClr val="CA005D"/>
    </a:custClr>
    <a:custClr name="Rood">
      <a:srgbClr val="D52B1E"/>
    </a:custClr>
    <a:custClr name="Donkergroen">
      <a:srgbClr val="275937"/>
    </a:custClr>
    <a:custClr name="Groen">
      <a:srgbClr val="39870C"/>
    </a:custClr>
    <a:custClr name="Mosgroen">
      <a:srgbClr val="777C00"/>
    </a:custClr>
    <a:custClr name="Donkerbruin">
      <a:srgbClr val="673327"/>
    </a:custClr>
    <a:custClr name="Licht Paars">
      <a:srgbClr val="C6B8CF"/>
    </a:custClr>
    <a:custClr name="Licht Donkerblauw">
      <a:srgbClr val="CCE0F1"/>
    </a:custClr>
    <a:custClr name="Licht Hemelblauw">
      <a:srgbClr val="DDEFF8"/>
    </a:custClr>
    <a:custClr name="Licht Violet">
      <a:srgbClr val="E5B2CF"/>
    </a:custClr>
    <a:custClr name="Licht Robijnrood">
      <a:srgbClr val="EFB2CE"/>
    </a:custClr>
    <a:custClr name="Licht Rood">
      <a:srgbClr val="F2BFBB"/>
    </a:custClr>
    <a:custClr name="Licht Donkergroen">
      <a:srgbClr val="BECDC3"/>
    </a:custClr>
    <a:custClr name="Licht Groen">
      <a:srgbClr val="C3DBB6"/>
    </a:custClr>
    <a:custClr name="Licht Mosgroen">
      <a:srgbClr val="D6D7B2"/>
    </a:custClr>
    <a:custClr name="Licht Donkerbruin">
      <a:srgbClr val="D1C1BE"/>
    </a:custClr>
    <a:custClr name="Bruin">
      <a:srgbClr val="94710A"/>
    </a:custClr>
    <a:custClr name="Geel">
      <a:srgbClr val="F9E11E"/>
    </a:custClr>
    <a:custClr name="Donkergeel">
      <a:srgbClr val="FFB612"/>
    </a:custClr>
    <a:custClr name="Oranje">
      <a:srgbClr val="E17000"/>
    </a:custClr>
    <a:custClr name="Roze">
      <a:srgbClr val="F092CD"/>
    </a:custClr>
    <a:custClr name="Lichtblauw">
      <a:srgbClr val="8FCAE7"/>
    </a:custClr>
    <a:custClr name="Mintgroen">
      <a:srgbClr val="76D2B6"/>
    </a:custClr>
    <a:custClr name="Grijs 7">
      <a:srgbClr val="535353"/>
    </a:custClr>
    <a:custClr name="Grijs 6">
      <a:srgbClr val="696969"/>
    </a:custClr>
    <a:custClr name="Grijs 5">
      <a:srgbClr val="999999"/>
    </a:custClr>
    <a:custClr name="Licht Bruin">
      <a:srgbClr val="DFD4B5"/>
    </a:custClr>
    <a:custClr name="Licht Geel">
      <a:srgbClr val="FDF6BB"/>
    </a:custClr>
    <a:custClr name="Licht Donkergeel">
      <a:srgbClr val="FFE9B7"/>
    </a:custClr>
    <a:custClr name="Licht Oranje">
      <a:srgbClr val="F6D4B2"/>
    </a:custClr>
    <a:custClr name="Licht Roze">
      <a:srgbClr val="FADEF0"/>
    </a:custClr>
    <a:custClr name="Licht Lichtblauw">
      <a:srgbClr val="DDEFF8"/>
    </a:custClr>
    <a:custClr name="Licht Mintgroen">
      <a:srgbClr val="D6F1E9"/>
    </a:custClr>
    <a:custClr name="Grijs 4">
      <a:srgbClr val="B4B4B4"/>
    </a:custClr>
    <a:custClr name="Grijs 3">
      <a:srgbClr val="CCCCCC"/>
    </a:custClr>
    <a:custClr name="Grijs 2">
      <a:srgbClr val="E6E6E6"/>
    </a:custClr>
  </a:custClrLst>
  <a:extLst>
    <a:ext uri="{05A4C25C-085E-4340-85A3-A5531E510DB2}">
      <thm15:themeFamily xmlns:thm15="http://schemas.microsoft.com/office/thememl/2012/main" name="Presentatie46" id="{D7A288C4-2E63-1F40-8FEE-1BD90C88DEA2}" vid="{DC129FCA-0CF9-BD45-9DB2-8FC41F291E1F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Sjabloon Groen</Template>
  <TotalTime>1705</TotalTime>
  <Words>414</Words>
  <Application>Microsoft Office PowerPoint</Application>
  <PresentationFormat>Breedbeeld</PresentationFormat>
  <Paragraphs>120</Paragraphs>
  <Slides>12</Slides>
  <Notes>10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2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9" baseType="lpstr">
      <vt:lpstr>Arial</vt:lpstr>
      <vt:lpstr>Calibri</vt:lpstr>
      <vt:lpstr>Verdana</vt:lpstr>
      <vt:lpstr>Wingdings</vt:lpstr>
      <vt:lpstr>Rijkshuisstijl Groen</vt:lpstr>
      <vt:lpstr>Rijkshuisstijl Hemelblauw</vt:lpstr>
      <vt:lpstr>Bitmapafbeelding</vt:lpstr>
      <vt:lpstr>Welkom</vt:lpstr>
      <vt:lpstr>Agenda</vt:lpstr>
      <vt:lpstr>Welkom! Even voorstellen</vt:lpstr>
      <vt:lpstr>  </vt:lpstr>
      <vt:lpstr>  </vt:lpstr>
      <vt:lpstr>Doel Inlichtingen bijeenkomst</vt:lpstr>
      <vt:lpstr>Tips aanbesteding</vt:lpstr>
      <vt:lpstr>Tips aanbesteding</vt:lpstr>
      <vt:lpstr>Deskundigenteam/ beoordelingsteam</vt:lpstr>
      <vt:lpstr>Casus:</vt:lpstr>
      <vt:lpstr>Procesgang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Europese Aanbesteding Examens - Informatiebijeenkomst</dc:title>
  <dc:creator>Hatzmann, Erwin</dc:creator>
  <cp:lastModifiedBy>Valkenburg, Kees</cp:lastModifiedBy>
  <cp:revision>59</cp:revision>
  <dcterms:created xsi:type="dcterms:W3CDTF">2024-06-27T08:03:30Z</dcterms:created>
  <dcterms:modified xsi:type="dcterms:W3CDTF">2025-10-03T14:20:02Z</dcterms:modified>
</cp:coreProperties>
</file>