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059B99-9F30-B354-0020-1CEA2F84C2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DDF435F-1B41-BEF8-2EA2-F392C3EDD4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4F71959-2817-716F-691C-848E483B0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32B3F2F-2C6B-D8FD-390F-7F8D77361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6FD20B3-81BB-FB13-D216-A47A3956D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3089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54BD4B-42D5-4E98-7F35-83DA484B4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47375E3-5771-980E-82C2-887061DA36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DE2A5DA-A788-2CD8-9EA3-03586A2A5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EC10057-B2D0-B681-26D1-34D6C36F0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3B07C24-42B6-746C-7693-926476FF5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3544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FB4CD02-B11C-B058-E10F-5F8F5C812E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69CB0BA-AE32-49C7-551E-ECB15532A8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F9F25FE-B352-1E47-C485-9B4400154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5673402-D875-0324-3944-6C43A3C5A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69181DB-CC9E-5314-5528-B80D479EE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958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1C8D0-264B-0FB3-2AEE-C9D40B6C4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E419F2-8741-AEDB-41C9-0EB9995D2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EB9D059-5EB5-9BA6-D56E-11721FAF0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3CB0BD-E98F-57C2-DD9A-2A70DBB50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832226-8EC9-A048-5EF3-C9453107A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9563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089316-EFC4-D3D9-C056-B901FEE9B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AEDF24B-7912-0F4C-9814-B0EC4DFCB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B5E441D-8034-1AC7-EF1B-258E027C8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125A9AE-D80E-3D5B-F54B-E4F200901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71C87CA-6FDC-569A-24B8-EEEB1F28D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5794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52E361-C87D-0A4F-B662-774ECD96A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C1A8530-8E37-2468-EAD5-0328ED0649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8DDEE38-F176-9430-2AF4-A676FF91D9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7844E8A-6812-12DF-0A34-BEE505FA8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192B910-87DB-B595-249D-7E1AFAE97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D2E221A-558C-1898-F601-34AEA1ACF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5240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65399E-00D1-FBBC-2511-C624CC1C2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8A9063D-B7B4-E502-1332-4BAB20DDE5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63941EF-7D7F-3841-5206-7A2CC8B200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027FE3F-4079-7F02-66F0-A06E8F6113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2591930-4B1C-4EB8-4F95-C6B42D4E17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A110C79B-7D80-43BF-1C18-8F323F1C6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98B835B-09B9-EB24-6ECC-1849F9701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F87AF5C-A63D-BEA3-78EC-9145ABF58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9376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7B1CD7-D7EF-4536-E6F6-DF810FAB2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D43C625-5FB1-1B55-F453-4BB34C35C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7713C7E-6D48-3DC3-AC6E-48A3055BC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AED3774-765E-DD97-5830-ACB6EE2B9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5743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6538643D-451D-04B2-0059-46003C1F1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4E5018F-66E9-43A7-C2DE-4F439841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3A0D0CD-EDC9-69CF-EBB1-9C09EE2ED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8781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62A22E-D3D3-B812-2F6B-2A07886A1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7547E6-E177-B89B-3512-6BAF9CAE94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F4BF390-30C2-8855-EA44-0BF8A46FA7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BE5C768-DB15-11A9-047E-6E9C08923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71C8E17-B7E4-4959-D279-BE8150612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9AF0063-87D6-940B-36E5-72F9D12EB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1057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18ADC5-AFD8-B212-B823-30B7F0A20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C852A96-5D0B-A84E-436F-BB9A7A7813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666AD87-C40E-D10C-7544-8D3516757A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B24092F-4861-7E5A-2671-04C66CA84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F108F49-584F-2090-6E7D-B2409469B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0DAB16E-3094-5C60-EDD3-B849B4540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3298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39BDA63D-8D7F-1E6D-0149-4035F7D2E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0C60D05-C8C3-826A-2201-546F4904C2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29679A8-B2D5-800B-0C8C-8C0DF98312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BF9471-42D7-47F9-9BCA-005C6866609C}" type="datetimeFigureOut">
              <a:rPr lang="nl-NL" smtClean="0"/>
              <a:t>7-8-2025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5828188-76A3-6DD6-E2A1-563B0A806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A657779-C148-4E4A-7B9B-740383EC1E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39E12B-E93C-4BDE-BD47-41D63B00600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258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D7A76B3-704E-4668-5B4D-F5CF98ABAEDC}"/>
              </a:ext>
            </a:extLst>
          </p:cNvPr>
          <p:cNvSpPr/>
          <p:nvPr/>
        </p:nvSpPr>
        <p:spPr>
          <a:xfrm>
            <a:off x="1090571" y="1639559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Aanvragen OV-pas met adres reiziger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A3628374-0E5F-752B-B91F-95C9D81F6264}"/>
              </a:ext>
            </a:extLst>
          </p:cNvPr>
          <p:cNvSpPr/>
          <p:nvPr/>
        </p:nvSpPr>
        <p:spPr>
          <a:xfrm>
            <a:off x="1090571" y="2254554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Vullen PAD met gegevens reiziger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017F8048-876D-6C5D-A733-A49DCF08D2A7}"/>
              </a:ext>
            </a:extLst>
          </p:cNvPr>
          <p:cNvSpPr/>
          <p:nvPr/>
        </p:nvSpPr>
        <p:spPr>
          <a:xfrm>
            <a:off x="678204" y="2869549"/>
            <a:ext cx="2317103" cy="398984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Koppelen OV-begeleidersproduct aan OV-pas</a:t>
            </a:r>
          </a:p>
        </p:txBody>
      </p:sp>
      <p:sp>
        <p:nvSpPr>
          <p:cNvPr id="7" name="Vierkante haak rechts 6">
            <a:extLst>
              <a:ext uri="{FF2B5EF4-FFF2-40B4-BE49-F238E27FC236}">
                <a16:creationId xmlns:a16="http://schemas.microsoft.com/office/drawing/2014/main" id="{E28ADC6E-C52D-F2E5-8B8D-D782BF7F0637}"/>
              </a:ext>
            </a:extLst>
          </p:cNvPr>
          <p:cNvSpPr/>
          <p:nvPr/>
        </p:nvSpPr>
        <p:spPr>
          <a:xfrm>
            <a:off x="3694045" y="983413"/>
            <a:ext cx="103759" cy="462790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48FC7E2-A746-2024-ABAB-56B0CA9270C5}"/>
              </a:ext>
            </a:extLst>
          </p:cNvPr>
          <p:cNvSpPr txBox="1"/>
          <p:nvPr/>
        </p:nvSpPr>
        <p:spPr>
          <a:xfrm>
            <a:off x="3788940" y="1027069"/>
            <a:ext cx="1855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Opdrachtnemer</a:t>
            </a:r>
          </a:p>
        </p:txBody>
      </p:sp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BC6F5C44-281F-4E16-D8AA-EE6779183F05}"/>
              </a:ext>
            </a:extLst>
          </p:cNvPr>
          <p:cNvCxnSpPr>
            <a:stCxn id="4" idx="2"/>
            <a:endCxn id="5" idx="0"/>
          </p:cNvCxnSpPr>
          <p:nvPr/>
        </p:nvCxnSpPr>
        <p:spPr>
          <a:xfrm>
            <a:off x="1836756" y="2053627"/>
            <a:ext cx="0" cy="2009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37D5E20E-749C-59F8-97B4-4771F4280895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>
            <a:off x="1836756" y="2668622"/>
            <a:ext cx="0" cy="2009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hthoek 21">
            <a:extLst>
              <a:ext uri="{FF2B5EF4-FFF2-40B4-BE49-F238E27FC236}">
                <a16:creationId xmlns:a16="http://schemas.microsoft.com/office/drawing/2014/main" id="{73545E06-9002-781E-10B2-DD8F7482619F}"/>
              </a:ext>
            </a:extLst>
          </p:cNvPr>
          <p:cNvSpPr/>
          <p:nvPr/>
        </p:nvSpPr>
        <p:spPr>
          <a:xfrm>
            <a:off x="177282" y="1009298"/>
            <a:ext cx="3321698" cy="438309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nl-NL" sz="1200" dirty="0"/>
              <a:t>Geldigheid reisrecht, NAW, pasfoto en </a:t>
            </a:r>
            <a:r>
              <a:rPr lang="nl-NL" sz="1200" dirty="0" err="1"/>
              <a:t>geb.datum</a:t>
            </a:r>
            <a:r>
              <a:rPr lang="nl-NL" sz="1200" dirty="0"/>
              <a:t>  lopende Begeleiderspassen  naar fulfilment partij</a:t>
            </a:r>
          </a:p>
        </p:txBody>
      </p:sp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4845BCF1-F640-9B81-D114-A2ACBD2622F7}"/>
              </a:ext>
            </a:extLst>
          </p:cNvPr>
          <p:cNvCxnSpPr>
            <a:cxnSpLocks/>
            <a:stCxn id="22" idx="2"/>
            <a:endCxn id="4" idx="0"/>
          </p:cNvCxnSpPr>
          <p:nvPr/>
        </p:nvCxnSpPr>
        <p:spPr>
          <a:xfrm flipH="1">
            <a:off x="1836756" y="1447607"/>
            <a:ext cx="1375" cy="19195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Vierkante haak rechts 27">
            <a:extLst>
              <a:ext uri="{FF2B5EF4-FFF2-40B4-BE49-F238E27FC236}">
                <a16:creationId xmlns:a16="http://schemas.microsoft.com/office/drawing/2014/main" id="{A087FBB0-E0F7-711B-61D5-27C90C9056AC}"/>
              </a:ext>
            </a:extLst>
          </p:cNvPr>
          <p:cNvSpPr/>
          <p:nvPr/>
        </p:nvSpPr>
        <p:spPr>
          <a:xfrm>
            <a:off x="3691169" y="1662135"/>
            <a:ext cx="100628" cy="1606398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D2EB1382-FC2B-6324-6B7A-D96D133127C7}"/>
              </a:ext>
            </a:extLst>
          </p:cNvPr>
          <p:cNvSpPr txBox="1"/>
          <p:nvPr/>
        </p:nvSpPr>
        <p:spPr>
          <a:xfrm>
            <a:off x="3791816" y="2212750"/>
            <a:ext cx="2176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Fulfilment partij </a:t>
            </a:r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044E4EDD-CB66-E613-A76B-DE0AE9D93067}"/>
              </a:ext>
            </a:extLst>
          </p:cNvPr>
          <p:cNvSpPr/>
          <p:nvPr/>
        </p:nvSpPr>
        <p:spPr>
          <a:xfrm>
            <a:off x="1090571" y="3469460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Reiziger ontvangt OV-pas per post</a:t>
            </a:r>
          </a:p>
        </p:txBody>
      </p: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9EFFF51A-C136-9053-B8DF-FDA6053ACA7B}"/>
              </a:ext>
            </a:extLst>
          </p:cNvPr>
          <p:cNvCxnSpPr>
            <a:cxnSpLocks/>
            <a:stCxn id="6" idx="2"/>
            <a:endCxn id="30" idx="0"/>
          </p:cNvCxnSpPr>
          <p:nvPr/>
        </p:nvCxnSpPr>
        <p:spPr>
          <a:xfrm>
            <a:off x="1836756" y="3268533"/>
            <a:ext cx="0" cy="2009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Vierkante haak rechts 32">
            <a:extLst>
              <a:ext uri="{FF2B5EF4-FFF2-40B4-BE49-F238E27FC236}">
                <a16:creationId xmlns:a16="http://schemas.microsoft.com/office/drawing/2014/main" id="{E71A2F9B-3362-7FAB-EAD7-4A35B5A520BF}"/>
              </a:ext>
            </a:extLst>
          </p:cNvPr>
          <p:cNvSpPr/>
          <p:nvPr/>
        </p:nvSpPr>
        <p:spPr>
          <a:xfrm>
            <a:off x="3699795" y="3479036"/>
            <a:ext cx="83395" cy="369332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F4712D4F-65C5-A299-5585-2443196D6942}"/>
              </a:ext>
            </a:extLst>
          </p:cNvPr>
          <p:cNvSpPr txBox="1"/>
          <p:nvPr/>
        </p:nvSpPr>
        <p:spPr>
          <a:xfrm>
            <a:off x="3788944" y="3477607"/>
            <a:ext cx="2176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Drukker</a:t>
            </a:r>
          </a:p>
        </p:txBody>
      </p:sp>
      <p:sp>
        <p:nvSpPr>
          <p:cNvPr id="90" name="Tekstvak 89">
            <a:extLst>
              <a:ext uri="{FF2B5EF4-FFF2-40B4-BE49-F238E27FC236}">
                <a16:creationId xmlns:a16="http://schemas.microsoft.com/office/drawing/2014/main" id="{E7682FD8-AED7-49CB-ABD3-E5D047DEAC33}"/>
              </a:ext>
            </a:extLst>
          </p:cNvPr>
          <p:cNvSpPr txBox="1"/>
          <p:nvPr/>
        </p:nvSpPr>
        <p:spPr>
          <a:xfrm>
            <a:off x="0" y="267419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/>
              <a:t>Migratie OV-begeleiderskaart</a:t>
            </a:r>
          </a:p>
        </p:txBody>
      </p:sp>
      <p:sp>
        <p:nvSpPr>
          <p:cNvPr id="95" name="Rechthoek 94">
            <a:extLst>
              <a:ext uri="{FF2B5EF4-FFF2-40B4-BE49-F238E27FC236}">
                <a16:creationId xmlns:a16="http://schemas.microsoft.com/office/drawing/2014/main" id="{CADDD652-685D-B849-AC6E-4801E2139EBD}"/>
              </a:ext>
            </a:extLst>
          </p:cNvPr>
          <p:cNvSpPr/>
          <p:nvPr/>
        </p:nvSpPr>
        <p:spPr>
          <a:xfrm>
            <a:off x="678203" y="4080675"/>
            <a:ext cx="2317103" cy="39898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Inleveren/opsturen OV-Chipkaart begeleiderspas</a:t>
            </a:r>
          </a:p>
        </p:txBody>
      </p:sp>
      <p:cxnSp>
        <p:nvCxnSpPr>
          <p:cNvPr id="96" name="Rechte verbindingslijn met pijl 95">
            <a:extLst>
              <a:ext uri="{FF2B5EF4-FFF2-40B4-BE49-F238E27FC236}">
                <a16:creationId xmlns:a16="http://schemas.microsoft.com/office/drawing/2014/main" id="{32292C05-79E3-7FA6-13D2-40E3277A444C}"/>
              </a:ext>
            </a:extLst>
          </p:cNvPr>
          <p:cNvCxnSpPr>
            <a:cxnSpLocks/>
            <a:stCxn id="30" idx="2"/>
            <a:endCxn id="95" idx="0"/>
          </p:cNvCxnSpPr>
          <p:nvPr/>
        </p:nvCxnSpPr>
        <p:spPr>
          <a:xfrm flipH="1">
            <a:off x="1836755" y="3883528"/>
            <a:ext cx="1" cy="19714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Vierkante haak rechts 96">
            <a:extLst>
              <a:ext uri="{FF2B5EF4-FFF2-40B4-BE49-F238E27FC236}">
                <a16:creationId xmlns:a16="http://schemas.microsoft.com/office/drawing/2014/main" id="{654AA0C8-8D6D-C85C-F842-BC3D33281C70}"/>
              </a:ext>
            </a:extLst>
          </p:cNvPr>
          <p:cNvSpPr/>
          <p:nvPr/>
        </p:nvSpPr>
        <p:spPr>
          <a:xfrm>
            <a:off x="3699794" y="4100137"/>
            <a:ext cx="100605" cy="398986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0" name="Tekstvak 99">
            <a:extLst>
              <a:ext uri="{FF2B5EF4-FFF2-40B4-BE49-F238E27FC236}">
                <a16:creationId xmlns:a16="http://schemas.microsoft.com/office/drawing/2014/main" id="{E946D07F-1407-7EEB-3F14-D7B89BC9E972}"/>
              </a:ext>
            </a:extLst>
          </p:cNvPr>
          <p:cNvSpPr txBox="1"/>
          <p:nvPr/>
        </p:nvSpPr>
        <p:spPr>
          <a:xfrm>
            <a:off x="3800553" y="4120460"/>
            <a:ext cx="99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Reiziger</a:t>
            </a:r>
          </a:p>
        </p:txBody>
      </p:sp>
      <p:cxnSp>
        <p:nvCxnSpPr>
          <p:cNvPr id="119" name="Rechte verbindingslijn met pijl 118">
            <a:extLst>
              <a:ext uri="{FF2B5EF4-FFF2-40B4-BE49-F238E27FC236}">
                <a16:creationId xmlns:a16="http://schemas.microsoft.com/office/drawing/2014/main" id="{536C06B2-9AF5-FBED-9405-FDEC94F96EB1}"/>
              </a:ext>
            </a:extLst>
          </p:cNvPr>
          <p:cNvCxnSpPr>
            <a:cxnSpLocks/>
            <a:stCxn id="95" idx="2"/>
            <a:endCxn id="125" idx="0"/>
          </p:cNvCxnSpPr>
          <p:nvPr/>
        </p:nvCxnSpPr>
        <p:spPr>
          <a:xfrm>
            <a:off x="1836755" y="4479660"/>
            <a:ext cx="3846" cy="20703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5" name="Ruit 124">
            <a:extLst>
              <a:ext uri="{FF2B5EF4-FFF2-40B4-BE49-F238E27FC236}">
                <a16:creationId xmlns:a16="http://schemas.microsoft.com/office/drawing/2014/main" id="{A3FD4B06-21D3-FF54-1C70-936433DE74C1}"/>
              </a:ext>
            </a:extLst>
          </p:cNvPr>
          <p:cNvSpPr/>
          <p:nvPr/>
        </p:nvSpPr>
        <p:spPr>
          <a:xfrm>
            <a:off x="1051608" y="4686695"/>
            <a:ext cx="1577985" cy="414069"/>
          </a:xfrm>
          <a:prstGeom prst="diamond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nl-NL" sz="1200" dirty="0"/>
              <a:t>OVC </a:t>
            </a:r>
            <a:r>
              <a:rPr lang="nl-NL" sz="1200" dirty="0" err="1"/>
              <a:t>ont-vangen</a:t>
            </a:r>
            <a:r>
              <a:rPr lang="nl-NL" sz="1200" dirty="0"/>
              <a:t>?</a:t>
            </a:r>
          </a:p>
        </p:txBody>
      </p:sp>
      <p:sp>
        <p:nvSpPr>
          <p:cNvPr id="127" name="Rechthoek 126">
            <a:extLst>
              <a:ext uri="{FF2B5EF4-FFF2-40B4-BE49-F238E27FC236}">
                <a16:creationId xmlns:a16="http://schemas.microsoft.com/office/drawing/2014/main" id="{A19C66DB-DDC2-4FC9-4883-DFDD8E34A175}"/>
              </a:ext>
            </a:extLst>
          </p:cNvPr>
          <p:cNvSpPr/>
          <p:nvPr/>
        </p:nvSpPr>
        <p:spPr>
          <a:xfrm>
            <a:off x="3040403" y="4688129"/>
            <a:ext cx="1492370" cy="41263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Stopzetten </a:t>
            </a:r>
            <a:r>
              <a:rPr lang="nl-NL" sz="1200" b="1" dirty="0"/>
              <a:t>OV-pas </a:t>
            </a:r>
            <a:r>
              <a:rPr lang="nl-NL" sz="1200" dirty="0"/>
              <a:t>begeleidersproduct</a:t>
            </a:r>
          </a:p>
        </p:txBody>
      </p:sp>
      <p:cxnSp>
        <p:nvCxnSpPr>
          <p:cNvPr id="128" name="Rechte verbindingslijn met pijl 127">
            <a:extLst>
              <a:ext uri="{FF2B5EF4-FFF2-40B4-BE49-F238E27FC236}">
                <a16:creationId xmlns:a16="http://schemas.microsoft.com/office/drawing/2014/main" id="{54FA456F-AAE2-E8EF-EC2F-C27079341636}"/>
              </a:ext>
            </a:extLst>
          </p:cNvPr>
          <p:cNvCxnSpPr>
            <a:cxnSpLocks/>
            <a:stCxn id="125" idx="3"/>
            <a:endCxn id="127" idx="1"/>
          </p:cNvCxnSpPr>
          <p:nvPr/>
        </p:nvCxnSpPr>
        <p:spPr>
          <a:xfrm>
            <a:off x="2629593" y="4893730"/>
            <a:ext cx="410810" cy="71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3" name="Ruit 132">
            <a:extLst>
              <a:ext uri="{FF2B5EF4-FFF2-40B4-BE49-F238E27FC236}">
                <a16:creationId xmlns:a16="http://schemas.microsoft.com/office/drawing/2014/main" id="{9DE469AD-3A8A-3A83-219D-AAF5E76B0310}"/>
              </a:ext>
            </a:extLst>
          </p:cNvPr>
          <p:cNvSpPr/>
          <p:nvPr/>
        </p:nvSpPr>
        <p:spPr>
          <a:xfrm>
            <a:off x="1053245" y="5322392"/>
            <a:ext cx="1577986" cy="414069"/>
          </a:xfrm>
          <a:prstGeom prst="diamond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nl-NL" sz="1200" dirty="0"/>
              <a:t>Migratie compleet?</a:t>
            </a:r>
          </a:p>
        </p:txBody>
      </p:sp>
      <p:cxnSp>
        <p:nvCxnSpPr>
          <p:cNvPr id="134" name="Rechte verbindingslijn met pijl 133">
            <a:extLst>
              <a:ext uri="{FF2B5EF4-FFF2-40B4-BE49-F238E27FC236}">
                <a16:creationId xmlns:a16="http://schemas.microsoft.com/office/drawing/2014/main" id="{3D87D105-3AB8-57D9-ED07-4C800654F38E}"/>
              </a:ext>
            </a:extLst>
          </p:cNvPr>
          <p:cNvCxnSpPr>
            <a:cxnSpLocks/>
            <a:stCxn id="133" idx="2"/>
            <a:endCxn id="152" idx="0"/>
          </p:cNvCxnSpPr>
          <p:nvPr/>
        </p:nvCxnSpPr>
        <p:spPr>
          <a:xfrm>
            <a:off x="1842238" y="5736461"/>
            <a:ext cx="3846" cy="20775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8" name="Rechte verbindingslijn met pijl 147">
            <a:extLst>
              <a:ext uri="{FF2B5EF4-FFF2-40B4-BE49-F238E27FC236}">
                <a16:creationId xmlns:a16="http://schemas.microsoft.com/office/drawing/2014/main" id="{65C23693-7C2C-0A89-DE6B-9B9C726F3F32}"/>
              </a:ext>
            </a:extLst>
          </p:cNvPr>
          <p:cNvCxnSpPr>
            <a:cxnSpLocks/>
            <a:stCxn id="125" idx="2"/>
            <a:endCxn id="133" idx="0"/>
          </p:cNvCxnSpPr>
          <p:nvPr/>
        </p:nvCxnSpPr>
        <p:spPr>
          <a:xfrm>
            <a:off x="1840601" y="5100764"/>
            <a:ext cx="1637" cy="2216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2" name="Rechthoek 151">
            <a:extLst>
              <a:ext uri="{FF2B5EF4-FFF2-40B4-BE49-F238E27FC236}">
                <a16:creationId xmlns:a16="http://schemas.microsoft.com/office/drawing/2014/main" id="{D483087C-69A8-5257-B2AE-4DF97A8006DC}"/>
              </a:ext>
            </a:extLst>
          </p:cNvPr>
          <p:cNvSpPr/>
          <p:nvPr/>
        </p:nvSpPr>
        <p:spPr>
          <a:xfrm>
            <a:off x="1099899" y="5944212"/>
            <a:ext cx="1492370" cy="41263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Stopzetten </a:t>
            </a:r>
            <a:r>
              <a:rPr lang="nl-NL" sz="1200" b="1" dirty="0"/>
              <a:t>OVC </a:t>
            </a:r>
            <a:r>
              <a:rPr lang="nl-NL" sz="1200" dirty="0"/>
              <a:t>begeleidersproduct</a:t>
            </a:r>
          </a:p>
        </p:txBody>
      </p:sp>
      <p:cxnSp>
        <p:nvCxnSpPr>
          <p:cNvPr id="155" name="Verbindingslijn: gebogen 154">
            <a:extLst>
              <a:ext uri="{FF2B5EF4-FFF2-40B4-BE49-F238E27FC236}">
                <a16:creationId xmlns:a16="http://schemas.microsoft.com/office/drawing/2014/main" id="{1124424D-FEF4-C03B-5A33-EA796F63FCE2}"/>
              </a:ext>
            </a:extLst>
          </p:cNvPr>
          <p:cNvCxnSpPr>
            <a:cxnSpLocks/>
            <a:stCxn id="127" idx="2"/>
            <a:endCxn id="133" idx="3"/>
          </p:cNvCxnSpPr>
          <p:nvPr/>
        </p:nvCxnSpPr>
        <p:spPr>
          <a:xfrm rot="5400000">
            <a:off x="2994579" y="4737417"/>
            <a:ext cx="428663" cy="1155357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8" name="Verbindingslijn: gebogen 157">
            <a:extLst>
              <a:ext uri="{FF2B5EF4-FFF2-40B4-BE49-F238E27FC236}">
                <a16:creationId xmlns:a16="http://schemas.microsoft.com/office/drawing/2014/main" id="{A1EED647-C9DB-E8B8-CF5A-EB44AB0A0A8A}"/>
              </a:ext>
            </a:extLst>
          </p:cNvPr>
          <p:cNvCxnSpPr>
            <a:stCxn id="133" idx="1"/>
            <a:endCxn id="4" idx="1"/>
          </p:cNvCxnSpPr>
          <p:nvPr/>
        </p:nvCxnSpPr>
        <p:spPr>
          <a:xfrm rot="10800000" flipH="1">
            <a:off x="1053245" y="1846593"/>
            <a:ext cx="37326" cy="3682834"/>
          </a:xfrm>
          <a:prstGeom prst="bentConnector3">
            <a:avLst>
              <a:gd name="adj1" fmla="val -1637344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Tekstvak 159">
            <a:extLst>
              <a:ext uri="{FF2B5EF4-FFF2-40B4-BE49-F238E27FC236}">
                <a16:creationId xmlns:a16="http://schemas.microsoft.com/office/drawing/2014/main" id="{D6B23FAE-2319-8F3E-BBC3-97DB1444F4B7}"/>
              </a:ext>
            </a:extLst>
          </p:cNvPr>
          <p:cNvSpPr txBox="1"/>
          <p:nvPr/>
        </p:nvSpPr>
        <p:spPr>
          <a:xfrm>
            <a:off x="1562547" y="5068874"/>
            <a:ext cx="3170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/>
              <a:t>ja</a:t>
            </a:r>
          </a:p>
        </p:txBody>
      </p:sp>
      <p:sp>
        <p:nvSpPr>
          <p:cNvPr id="161" name="Tekstvak 160">
            <a:extLst>
              <a:ext uri="{FF2B5EF4-FFF2-40B4-BE49-F238E27FC236}">
                <a16:creationId xmlns:a16="http://schemas.microsoft.com/office/drawing/2014/main" id="{A01F5521-A66C-562C-0EEB-498A5789CFE3}"/>
              </a:ext>
            </a:extLst>
          </p:cNvPr>
          <p:cNvSpPr txBox="1"/>
          <p:nvPr/>
        </p:nvSpPr>
        <p:spPr>
          <a:xfrm>
            <a:off x="2635473" y="4678731"/>
            <a:ext cx="5348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/>
              <a:t>nee</a:t>
            </a:r>
          </a:p>
        </p:txBody>
      </p:sp>
      <p:sp>
        <p:nvSpPr>
          <p:cNvPr id="162" name="Tekstvak 161">
            <a:extLst>
              <a:ext uri="{FF2B5EF4-FFF2-40B4-BE49-F238E27FC236}">
                <a16:creationId xmlns:a16="http://schemas.microsoft.com/office/drawing/2014/main" id="{C5E2D466-A3C4-2DBD-0B61-73EA16875D2F}"/>
              </a:ext>
            </a:extLst>
          </p:cNvPr>
          <p:cNvSpPr txBox="1"/>
          <p:nvPr/>
        </p:nvSpPr>
        <p:spPr>
          <a:xfrm>
            <a:off x="1562547" y="5678840"/>
            <a:ext cx="3170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/>
              <a:t>ja</a:t>
            </a:r>
          </a:p>
        </p:txBody>
      </p:sp>
      <p:sp>
        <p:nvSpPr>
          <p:cNvPr id="163" name="Tekstvak 162">
            <a:extLst>
              <a:ext uri="{FF2B5EF4-FFF2-40B4-BE49-F238E27FC236}">
                <a16:creationId xmlns:a16="http://schemas.microsoft.com/office/drawing/2014/main" id="{1E3C5F91-12F2-9B68-8705-8140E0E7D321}"/>
              </a:ext>
            </a:extLst>
          </p:cNvPr>
          <p:cNvSpPr txBox="1"/>
          <p:nvPr/>
        </p:nvSpPr>
        <p:spPr>
          <a:xfrm>
            <a:off x="678203" y="5282488"/>
            <a:ext cx="5348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/>
              <a:t>nee</a:t>
            </a:r>
          </a:p>
        </p:txBody>
      </p:sp>
      <p:sp>
        <p:nvSpPr>
          <p:cNvPr id="164" name="Vierkante haak rechts 163">
            <a:extLst>
              <a:ext uri="{FF2B5EF4-FFF2-40B4-BE49-F238E27FC236}">
                <a16:creationId xmlns:a16="http://schemas.microsoft.com/office/drawing/2014/main" id="{BD3257A3-D7AA-6828-8B40-5EB699085908}"/>
              </a:ext>
            </a:extLst>
          </p:cNvPr>
          <p:cNvSpPr/>
          <p:nvPr/>
        </p:nvSpPr>
        <p:spPr>
          <a:xfrm>
            <a:off x="4571356" y="4688359"/>
            <a:ext cx="99009" cy="1048102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5" name="Tekstvak 164">
            <a:extLst>
              <a:ext uri="{FF2B5EF4-FFF2-40B4-BE49-F238E27FC236}">
                <a16:creationId xmlns:a16="http://schemas.microsoft.com/office/drawing/2014/main" id="{1A7E5E21-C82C-B0EC-B37E-170ECCCA9000}"/>
              </a:ext>
            </a:extLst>
          </p:cNvPr>
          <p:cNvSpPr txBox="1"/>
          <p:nvPr/>
        </p:nvSpPr>
        <p:spPr>
          <a:xfrm>
            <a:off x="4670365" y="4868818"/>
            <a:ext cx="2176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Fulfilment partij </a:t>
            </a:r>
          </a:p>
        </p:txBody>
      </p:sp>
      <p:sp>
        <p:nvSpPr>
          <p:cNvPr id="166" name="Vierkante haak rechts 165">
            <a:extLst>
              <a:ext uri="{FF2B5EF4-FFF2-40B4-BE49-F238E27FC236}">
                <a16:creationId xmlns:a16="http://schemas.microsoft.com/office/drawing/2014/main" id="{FDFC7469-7C71-989C-3549-DC2EEF99AB2B}"/>
              </a:ext>
            </a:extLst>
          </p:cNvPr>
          <p:cNvSpPr/>
          <p:nvPr/>
        </p:nvSpPr>
        <p:spPr>
          <a:xfrm>
            <a:off x="3693572" y="5969371"/>
            <a:ext cx="100605" cy="398986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7" name="Tekstvak 166">
            <a:extLst>
              <a:ext uri="{FF2B5EF4-FFF2-40B4-BE49-F238E27FC236}">
                <a16:creationId xmlns:a16="http://schemas.microsoft.com/office/drawing/2014/main" id="{6A8A9507-9F12-627F-1983-942BE574F729}"/>
              </a:ext>
            </a:extLst>
          </p:cNvPr>
          <p:cNvSpPr txBox="1"/>
          <p:nvPr/>
        </p:nvSpPr>
        <p:spPr>
          <a:xfrm>
            <a:off x="3794331" y="5989694"/>
            <a:ext cx="4603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ProductOwner</a:t>
            </a:r>
            <a:r>
              <a:rPr lang="nl-NL" dirty="0"/>
              <a:t> OV-Chipkaart product </a:t>
            </a:r>
          </a:p>
        </p:txBody>
      </p:sp>
    </p:spTree>
    <p:extLst>
      <p:ext uri="{BB962C8B-B14F-4D97-AF65-F5344CB8AC3E}">
        <p14:creationId xmlns:p14="http://schemas.microsoft.com/office/powerpoint/2010/main" val="893740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D6188-5B8B-D56D-128B-800B79BAD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7237BB64-4C1B-063A-E3BB-96C35A0EFD85}"/>
              </a:ext>
            </a:extLst>
          </p:cNvPr>
          <p:cNvSpPr/>
          <p:nvPr/>
        </p:nvSpPr>
        <p:spPr>
          <a:xfrm>
            <a:off x="1406107" y="957530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Reiziger vraagt OV-begeleiderspas aan</a:t>
            </a:r>
          </a:p>
        </p:txBody>
      </p:sp>
      <p:sp>
        <p:nvSpPr>
          <p:cNvPr id="3" name="Ruit 2">
            <a:extLst>
              <a:ext uri="{FF2B5EF4-FFF2-40B4-BE49-F238E27FC236}">
                <a16:creationId xmlns:a16="http://schemas.microsoft.com/office/drawing/2014/main" id="{4991C779-ED1A-BFA1-2FE9-F010FB42239D}"/>
              </a:ext>
            </a:extLst>
          </p:cNvPr>
          <p:cNvSpPr/>
          <p:nvPr/>
        </p:nvSpPr>
        <p:spPr>
          <a:xfrm>
            <a:off x="1403233" y="1578627"/>
            <a:ext cx="1489492" cy="414069"/>
          </a:xfrm>
          <a:prstGeom prst="diamond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OK?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23FC6DC8-A65F-8CC7-03D5-4868DC01DA9E}"/>
              </a:ext>
            </a:extLst>
          </p:cNvPr>
          <p:cNvSpPr/>
          <p:nvPr/>
        </p:nvSpPr>
        <p:spPr>
          <a:xfrm>
            <a:off x="1406107" y="3079617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Aanvragen OV-pas met adres reiziger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E44B5FD2-9F57-0DEE-C359-14A6DD66BF0C}"/>
              </a:ext>
            </a:extLst>
          </p:cNvPr>
          <p:cNvSpPr/>
          <p:nvPr/>
        </p:nvSpPr>
        <p:spPr>
          <a:xfrm>
            <a:off x="1406107" y="3700722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Vullen PAD met gegevens reiziger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18B15311-9B11-94E8-B0C3-2774CBD0D983}"/>
              </a:ext>
            </a:extLst>
          </p:cNvPr>
          <p:cNvSpPr/>
          <p:nvPr/>
        </p:nvSpPr>
        <p:spPr>
          <a:xfrm>
            <a:off x="1406107" y="4321827"/>
            <a:ext cx="1492370" cy="57364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Koppelen OV-begeleidersproduct aan OV-pas</a:t>
            </a:r>
          </a:p>
        </p:txBody>
      </p:sp>
      <p:sp>
        <p:nvSpPr>
          <p:cNvPr id="7" name="Vierkante haak rechts 6">
            <a:extLst>
              <a:ext uri="{FF2B5EF4-FFF2-40B4-BE49-F238E27FC236}">
                <a16:creationId xmlns:a16="http://schemas.microsoft.com/office/drawing/2014/main" id="{F577ADC1-B632-34D7-0860-4053CB76D6BC}"/>
              </a:ext>
            </a:extLst>
          </p:cNvPr>
          <p:cNvSpPr/>
          <p:nvPr/>
        </p:nvSpPr>
        <p:spPr>
          <a:xfrm>
            <a:off x="3096886" y="957530"/>
            <a:ext cx="83396" cy="1915050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EA0CC8E-183B-A3E6-60A2-2C244540DB38}"/>
              </a:ext>
            </a:extLst>
          </p:cNvPr>
          <p:cNvSpPr txBox="1"/>
          <p:nvPr/>
        </p:nvSpPr>
        <p:spPr>
          <a:xfrm>
            <a:off x="3191780" y="1794290"/>
            <a:ext cx="1917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Opdrachtnemer</a:t>
            </a:r>
          </a:p>
        </p:txBody>
      </p:sp>
      <p:sp>
        <p:nvSpPr>
          <p:cNvPr id="9" name="Stroomdiagram: Scheidingslijn 8">
            <a:extLst>
              <a:ext uri="{FF2B5EF4-FFF2-40B4-BE49-F238E27FC236}">
                <a16:creationId xmlns:a16="http://schemas.microsoft.com/office/drawing/2014/main" id="{A61B9EEA-CAC4-8055-4778-CE3EDB0F64DC}"/>
              </a:ext>
            </a:extLst>
          </p:cNvPr>
          <p:cNvSpPr/>
          <p:nvPr/>
        </p:nvSpPr>
        <p:spPr>
          <a:xfrm>
            <a:off x="250177" y="1578627"/>
            <a:ext cx="767751" cy="414068"/>
          </a:xfrm>
          <a:prstGeom prst="flowChartTerminator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Einde</a:t>
            </a:r>
          </a:p>
        </p:txBody>
      </p:sp>
      <p:cxnSp>
        <p:nvCxnSpPr>
          <p:cNvPr id="11" name="Rechte verbindingslijn met pijl 10">
            <a:extLst>
              <a:ext uri="{FF2B5EF4-FFF2-40B4-BE49-F238E27FC236}">
                <a16:creationId xmlns:a16="http://schemas.microsoft.com/office/drawing/2014/main" id="{62925C29-4060-B63C-B91D-B9732E0113C0}"/>
              </a:ext>
            </a:extLst>
          </p:cNvPr>
          <p:cNvCxnSpPr>
            <a:cxnSpLocks/>
            <a:stCxn id="3" idx="1"/>
            <a:endCxn id="9" idx="3"/>
          </p:cNvCxnSpPr>
          <p:nvPr/>
        </p:nvCxnSpPr>
        <p:spPr>
          <a:xfrm flipH="1" flipV="1">
            <a:off x="1017928" y="1785661"/>
            <a:ext cx="385305" cy="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C893127C-E959-DDFF-9197-5E3F378F91A7}"/>
              </a:ext>
            </a:extLst>
          </p:cNvPr>
          <p:cNvCxnSpPr>
            <a:cxnSpLocks/>
            <a:stCxn id="3" idx="2"/>
            <a:endCxn id="22" idx="0"/>
          </p:cNvCxnSpPr>
          <p:nvPr/>
        </p:nvCxnSpPr>
        <p:spPr>
          <a:xfrm>
            <a:off x="2147979" y="1992696"/>
            <a:ext cx="1439" cy="2645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B4E3AFF0-2274-93F4-A193-4F7395D9E5F5}"/>
              </a:ext>
            </a:extLst>
          </p:cNvPr>
          <p:cNvCxnSpPr>
            <a:stCxn id="4" idx="2"/>
            <a:endCxn id="5" idx="0"/>
          </p:cNvCxnSpPr>
          <p:nvPr/>
        </p:nvCxnSpPr>
        <p:spPr>
          <a:xfrm>
            <a:off x="2152292" y="3493685"/>
            <a:ext cx="0" cy="2070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CAE1E05D-6DF6-1C55-5DE3-4703894696B6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2152292" y="4114790"/>
            <a:ext cx="0" cy="2070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31263E5E-8B42-7225-CE9C-7A00AFFF5AE7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 flipH="1">
            <a:off x="2147979" y="1371598"/>
            <a:ext cx="4313" cy="2070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kstvak 19">
            <a:extLst>
              <a:ext uri="{FF2B5EF4-FFF2-40B4-BE49-F238E27FC236}">
                <a16:creationId xmlns:a16="http://schemas.microsoft.com/office/drawing/2014/main" id="{F14E05CF-F1B7-566B-A087-B8C29EE29CC1}"/>
              </a:ext>
            </a:extLst>
          </p:cNvPr>
          <p:cNvSpPr txBox="1"/>
          <p:nvPr/>
        </p:nvSpPr>
        <p:spPr>
          <a:xfrm>
            <a:off x="2098379" y="1947229"/>
            <a:ext cx="3170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/>
              <a:t>ja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FF468FB-B783-04A9-3D1D-84FBE8E022B6}"/>
              </a:ext>
            </a:extLst>
          </p:cNvPr>
          <p:cNvSpPr txBox="1"/>
          <p:nvPr/>
        </p:nvSpPr>
        <p:spPr>
          <a:xfrm>
            <a:off x="1007136" y="1593534"/>
            <a:ext cx="5348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/>
              <a:t>nee</a:t>
            </a:r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0ABF91FB-8DDB-2064-2454-E5943E0F8C85}"/>
              </a:ext>
            </a:extLst>
          </p:cNvPr>
          <p:cNvSpPr/>
          <p:nvPr/>
        </p:nvSpPr>
        <p:spPr>
          <a:xfrm>
            <a:off x="1403233" y="2257244"/>
            <a:ext cx="1492370" cy="615336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NAW, pasfoto en geb. datum naar fulfilment partij</a:t>
            </a:r>
          </a:p>
        </p:txBody>
      </p:sp>
      <p:cxnSp>
        <p:nvCxnSpPr>
          <p:cNvPr id="23" name="Rechte verbindingslijn met pijl 22">
            <a:extLst>
              <a:ext uri="{FF2B5EF4-FFF2-40B4-BE49-F238E27FC236}">
                <a16:creationId xmlns:a16="http://schemas.microsoft.com/office/drawing/2014/main" id="{C46A00B2-4CB5-07C3-DF9F-7D8B90E5B0E0}"/>
              </a:ext>
            </a:extLst>
          </p:cNvPr>
          <p:cNvCxnSpPr>
            <a:cxnSpLocks/>
            <a:stCxn id="22" idx="2"/>
            <a:endCxn id="4" idx="0"/>
          </p:cNvCxnSpPr>
          <p:nvPr/>
        </p:nvCxnSpPr>
        <p:spPr>
          <a:xfrm>
            <a:off x="2149418" y="2872580"/>
            <a:ext cx="2874" cy="2070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Vierkante haak rechts 27">
            <a:extLst>
              <a:ext uri="{FF2B5EF4-FFF2-40B4-BE49-F238E27FC236}">
                <a16:creationId xmlns:a16="http://schemas.microsoft.com/office/drawing/2014/main" id="{36277FAB-8507-2BE5-2C70-483C1D34557E}"/>
              </a:ext>
            </a:extLst>
          </p:cNvPr>
          <p:cNvSpPr/>
          <p:nvPr/>
        </p:nvSpPr>
        <p:spPr>
          <a:xfrm>
            <a:off x="3102637" y="3068123"/>
            <a:ext cx="92021" cy="1846042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AA89D8C9-FAD1-66D2-CBEB-AA9CD13FF1CD}"/>
              </a:ext>
            </a:extLst>
          </p:cNvPr>
          <p:cNvSpPr txBox="1"/>
          <p:nvPr/>
        </p:nvSpPr>
        <p:spPr>
          <a:xfrm>
            <a:off x="3197532" y="3602966"/>
            <a:ext cx="2176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Fulfilment partij </a:t>
            </a:r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E8F7AB65-8F2D-5E68-C7F0-6D9F8EFED984}"/>
              </a:ext>
            </a:extLst>
          </p:cNvPr>
          <p:cNvSpPr/>
          <p:nvPr/>
        </p:nvSpPr>
        <p:spPr>
          <a:xfrm>
            <a:off x="1403233" y="5102512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Reiziger ontvangt OV-pas per post</a:t>
            </a:r>
          </a:p>
        </p:txBody>
      </p: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720CD571-4DD4-4E1E-FDF7-AAEA4F9C7CE5}"/>
              </a:ext>
            </a:extLst>
          </p:cNvPr>
          <p:cNvCxnSpPr>
            <a:cxnSpLocks/>
            <a:stCxn id="6" idx="2"/>
            <a:endCxn id="30" idx="0"/>
          </p:cNvCxnSpPr>
          <p:nvPr/>
        </p:nvCxnSpPr>
        <p:spPr>
          <a:xfrm flipH="1">
            <a:off x="2149418" y="4895475"/>
            <a:ext cx="2874" cy="2070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Vierkante haak rechts 32">
            <a:extLst>
              <a:ext uri="{FF2B5EF4-FFF2-40B4-BE49-F238E27FC236}">
                <a16:creationId xmlns:a16="http://schemas.microsoft.com/office/drawing/2014/main" id="{6BA2CC73-D14E-AADE-030A-A0060EBE72AD}"/>
              </a:ext>
            </a:extLst>
          </p:cNvPr>
          <p:cNvSpPr/>
          <p:nvPr/>
        </p:nvSpPr>
        <p:spPr>
          <a:xfrm>
            <a:off x="3105511" y="5102512"/>
            <a:ext cx="83395" cy="369332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846168D4-F94A-145B-5A05-257FDAF26869}"/>
              </a:ext>
            </a:extLst>
          </p:cNvPr>
          <p:cNvSpPr txBox="1"/>
          <p:nvPr/>
        </p:nvSpPr>
        <p:spPr>
          <a:xfrm>
            <a:off x="3194660" y="5101083"/>
            <a:ext cx="2176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Drukker</a:t>
            </a:r>
          </a:p>
        </p:txBody>
      </p:sp>
      <p:sp>
        <p:nvSpPr>
          <p:cNvPr id="35" name="Rechthoek 34">
            <a:extLst>
              <a:ext uri="{FF2B5EF4-FFF2-40B4-BE49-F238E27FC236}">
                <a16:creationId xmlns:a16="http://schemas.microsoft.com/office/drawing/2014/main" id="{9AA97C16-DFEC-AD9B-7B8A-5FC643E81A52}"/>
              </a:ext>
            </a:extLst>
          </p:cNvPr>
          <p:cNvSpPr/>
          <p:nvPr/>
        </p:nvSpPr>
        <p:spPr>
          <a:xfrm>
            <a:off x="5575543" y="992572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Aansluiten bij OVpay</a:t>
            </a:r>
          </a:p>
        </p:txBody>
      </p:sp>
      <p:sp>
        <p:nvSpPr>
          <p:cNvPr id="36" name="Rechthoek 35">
            <a:extLst>
              <a:ext uri="{FF2B5EF4-FFF2-40B4-BE49-F238E27FC236}">
                <a16:creationId xmlns:a16="http://schemas.microsoft.com/office/drawing/2014/main" id="{CE01DF63-D5FC-8190-6FA7-24DE87CB65A2}"/>
              </a:ext>
            </a:extLst>
          </p:cNvPr>
          <p:cNvSpPr/>
          <p:nvPr/>
        </p:nvSpPr>
        <p:spPr>
          <a:xfrm>
            <a:off x="5575543" y="1613677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Ontsluiten benodigde API’s</a:t>
            </a:r>
          </a:p>
        </p:txBody>
      </p:sp>
      <p:sp>
        <p:nvSpPr>
          <p:cNvPr id="37" name="Rechthoek 36">
            <a:extLst>
              <a:ext uri="{FF2B5EF4-FFF2-40B4-BE49-F238E27FC236}">
                <a16:creationId xmlns:a16="http://schemas.microsoft.com/office/drawing/2014/main" id="{60724B1F-938F-7CD7-BCE9-817178D04910}"/>
              </a:ext>
            </a:extLst>
          </p:cNvPr>
          <p:cNvSpPr/>
          <p:nvPr/>
        </p:nvSpPr>
        <p:spPr>
          <a:xfrm>
            <a:off x="5575543" y="2234781"/>
            <a:ext cx="1492370" cy="736404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Definiëren </a:t>
            </a:r>
          </a:p>
          <a:p>
            <a:pPr algn="ctr"/>
            <a:r>
              <a:rPr lang="nl-NL" sz="1200" dirty="0"/>
              <a:t>OV-begeleiders product in Product </a:t>
            </a:r>
            <a:r>
              <a:rPr lang="nl-NL" sz="1200" dirty="0" err="1"/>
              <a:t>Configuration</a:t>
            </a:r>
            <a:r>
              <a:rPr lang="nl-NL" sz="1200" dirty="0"/>
              <a:t> Tool</a:t>
            </a:r>
          </a:p>
        </p:txBody>
      </p:sp>
      <p:cxnSp>
        <p:nvCxnSpPr>
          <p:cNvPr id="38" name="Rechte verbindingslijn met pijl 37">
            <a:extLst>
              <a:ext uri="{FF2B5EF4-FFF2-40B4-BE49-F238E27FC236}">
                <a16:creationId xmlns:a16="http://schemas.microsoft.com/office/drawing/2014/main" id="{4E9E7DB4-2975-2032-40A8-0CA3A7727488}"/>
              </a:ext>
            </a:extLst>
          </p:cNvPr>
          <p:cNvCxnSpPr>
            <a:stCxn id="35" idx="2"/>
            <a:endCxn id="36" idx="0"/>
          </p:cNvCxnSpPr>
          <p:nvPr/>
        </p:nvCxnSpPr>
        <p:spPr>
          <a:xfrm>
            <a:off x="6321728" y="1406640"/>
            <a:ext cx="0" cy="20703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Rechte verbindingslijn met pijl 38">
            <a:extLst>
              <a:ext uri="{FF2B5EF4-FFF2-40B4-BE49-F238E27FC236}">
                <a16:creationId xmlns:a16="http://schemas.microsoft.com/office/drawing/2014/main" id="{78732C91-D13D-3F50-DDE1-C86515B1650B}"/>
              </a:ext>
            </a:extLst>
          </p:cNvPr>
          <p:cNvCxnSpPr>
            <a:cxnSpLocks/>
            <a:stCxn id="36" idx="2"/>
            <a:endCxn id="37" idx="0"/>
          </p:cNvCxnSpPr>
          <p:nvPr/>
        </p:nvCxnSpPr>
        <p:spPr>
          <a:xfrm>
            <a:off x="6321728" y="2027745"/>
            <a:ext cx="0" cy="2070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Vierkante haak rechts 39">
            <a:extLst>
              <a:ext uri="{FF2B5EF4-FFF2-40B4-BE49-F238E27FC236}">
                <a16:creationId xmlns:a16="http://schemas.microsoft.com/office/drawing/2014/main" id="{A8C652DA-A95D-9843-D927-6F0C61C4D9CF}"/>
              </a:ext>
            </a:extLst>
          </p:cNvPr>
          <p:cNvSpPr/>
          <p:nvPr/>
        </p:nvSpPr>
        <p:spPr>
          <a:xfrm>
            <a:off x="7272073" y="981078"/>
            <a:ext cx="92021" cy="1846042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3C860552-83BB-BB51-104A-71A8649B94B1}"/>
              </a:ext>
            </a:extLst>
          </p:cNvPr>
          <p:cNvSpPr txBox="1"/>
          <p:nvPr/>
        </p:nvSpPr>
        <p:spPr>
          <a:xfrm>
            <a:off x="7366968" y="1515921"/>
            <a:ext cx="1791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Fulfilment partij</a:t>
            </a:r>
          </a:p>
        </p:txBody>
      </p:sp>
      <p:sp>
        <p:nvSpPr>
          <p:cNvPr id="42" name="Rechthoek 41">
            <a:extLst>
              <a:ext uri="{FF2B5EF4-FFF2-40B4-BE49-F238E27FC236}">
                <a16:creationId xmlns:a16="http://schemas.microsoft.com/office/drawing/2014/main" id="{A7834FEC-7ABB-E9E2-8A4E-EC9B0141852F}"/>
              </a:ext>
            </a:extLst>
          </p:cNvPr>
          <p:cNvSpPr/>
          <p:nvPr/>
        </p:nvSpPr>
        <p:spPr>
          <a:xfrm>
            <a:off x="5575543" y="3313167"/>
            <a:ext cx="1492369" cy="736404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Reiziger geeft nieuwe gegevens door aan Opdrachtnemer </a:t>
            </a:r>
          </a:p>
        </p:txBody>
      </p:sp>
      <p:sp>
        <p:nvSpPr>
          <p:cNvPr id="43" name="Rechthoek 42">
            <a:extLst>
              <a:ext uri="{FF2B5EF4-FFF2-40B4-BE49-F238E27FC236}">
                <a16:creationId xmlns:a16="http://schemas.microsoft.com/office/drawing/2014/main" id="{3977A87D-C647-D5A3-5B16-CC1152A61511}"/>
              </a:ext>
            </a:extLst>
          </p:cNvPr>
          <p:cNvSpPr/>
          <p:nvPr/>
        </p:nvSpPr>
        <p:spPr>
          <a:xfrm>
            <a:off x="5575543" y="4802041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Aanpassen PAD gegevens</a:t>
            </a:r>
          </a:p>
        </p:txBody>
      </p:sp>
      <p:cxnSp>
        <p:nvCxnSpPr>
          <p:cNvPr id="45" name="Rechte verbindingslijn met pijl 44">
            <a:extLst>
              <a:ext uri="{FF2B5EF4-FFF2-40B4-BE49-F238E27FC236}">
                <a16:creationId xmlns:a16="http://schemas.microsoft.com/office/drawing/2014/main" id="{9401851D-8AE2-EB5D-9CCB-DCFCE20E72A8}"/>
              </a:ext>
            </a:extLst>
          </p:cNvPr>
          <p:cNvCxnSpPr>
            <a:cxnSpLocks/>
            <a:stCxn id="42" idx="2"/>
          </p:cNvCxnSpPr>
          <p:nvPr/>
        </p:nvCxnSpPr>
        <p:spPr>
          <a:xfrm>
            <a:off x="6321728" y="4049571"/>
            <a:ext cx="0" cy="12209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echthoek 49">
            <a:extLst>
              <a:ext uri="{FF2B5EF4-FFF2-40B4-BE49-F238E27FC236}">
                <a16:creationId xmlns:a16="http://schemas.microsoft.com/office/drawing/2014/main" id="{D35C4FFB-423B-20FB-BC81-C2DCCEE0DFD8}"/>
              </a:ext>
            </a:extLst>
          </p:cNvPr>
          <p:cNvSpPr/>
          <p:nvPr/>
        </p:nvSpPr>
        <p:spPr>
          <a:xfrm>
            <a:off x="7318083" y="3392746"/>
            <a:ext cx="1492370" cy="573647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Geldigheid recht op OV-begeleiders product wijzigt</a:t>
            </a:r>
          </a:p>
        </p:txBody>
      </p:sp>
      <p:sp>
        <p:nvSpPr>
          <p:cNvPr id="51" name="Rechthoek 50">
            <a:extLst>
              <a:ext uri="{FF2B5EF4-FFF2-40B4-BE49-F238E27FC236}">
                <a16:creationId xmlns:a16="http://schemas.microsoft.com/office/drawing/2014/main" id="{57CFA716-3886-F909-339A-DCC6050518C9}"/>
              </a:ext>
            </a:extLst>
          </p:cNvPr>
          <p:cNvSpPr/>
          <p:nvPr/>
        </p:nvSpPr>
        <p:spPr>
          <a:xfrm>
            <a:off x="5575542" y="4171666"/>
            <a:ext cx="3234909" cy="423960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Wijziging naar fulfilment partij</a:t>
            </a:r>
          </a:p>
        </p:txBody>
      </p:sp>
      <p:sp>
        <p:nvSpPr>
          <p:cNvPr id="52" name="Vierkante haak rechts 51">
            <a:extLst>
              <a:ext uri="{FF2B5EF4-FFF2-40B4-BE49-F238E27FC236}">
                <a16:creationId xmlns:a16="http://schemas.microsoft.com/office/drawing/2014/main" id="{7B2E7045-07FC-6DFB-59BB-8F48B83496D4}"/>
              </a:ext>
            </a:extLst>
          </p:cNvPr>
          <p:cNvSpPr/>
          <p:nvPr/>
        </p:nvSpPr>
        <p:spPr>
          <a:xfrm>
            <a:off x="9047685" y="3347038"/>
            <a:ext cx="110696" cy="1248588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B6949170-77AE-70F3-2792-129F6538B4AC}"/>
              </a:ext>
            </a:extLst>
          </p:cNvPr>
          <p:cNvSpPr txBox="1"/>
          <p:nvPr/>
        </p:nvSpPr>
        <p:spPr>
          <a:xfrm>
            <a:off x="9142580" y="4114790"/>
            <a:ext cx="1858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Opdrachtnemer</a:t>
            </a:r>
          </a:p>
        </p:txBody>
      </p:sp>
      <p:cxnSp>
        <p:nvCxnSpPr>
          <p:cNvPr id="55" name="Rechte verbindingslijn met pijl 54">
            <a:extLst>
              <a:ext uri="{FF2B5EF4-FFF2-40B4-BE49-F238E27FC236}">
                <a16:creationId xmlns:a16="http://schemas.microsoft.com/office/drawing/2014/main" id="{E6BF4F24-50F0-F359-4DA7-B415CF423169}"/>
              </a:ext>
            </a:extLst>
          </p:cNvPr>
          <p:cNvCxnSpPr>
            <a:cxnSpLocks/>
            <a:stCxn id="50" idx="2"/>
          </p:cNvCxnSpPr>
          <p:nvPr/>
        </p:nvCxnSpPr>
        <p:spPr>
          <a:xfrm>
            <a:off x="8064268" y="3966393"/>
            <a:ext cx="0" cy="2020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Rechte verbindingslijn met pijl 55">
            <a:extLst>
              <a:ext uri="{FF2B5EF4-FFF2-40B4-BE49-F238E27FC236}">
                <a16:creationId xmlns:a16="http://schemas.microsoft.com/office/drawing/2014/main" id="{7B75C7A0-CFE4-2CD0-D000-6C1AA044D4E9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6321728" y="4595626"/>
            <a:ext cx="0" cy="2064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echthoek 60">
            <a:extLst>
              <a:ext uri="{FF2B5EF4-FFF2-40B4-BE49-F238E27FC236}">
                <a16:creationId xmlns:a16="http://schemas.microsoft.com/office/drawing/2014/main" id="{5B74703C-4DBE-9768-C281-4F0BA22F86CA}"/>
              </a:ext>
            </a:extLst>
          </p:cNvPr>
          <p:cNvSpPr/>
          <p:nvPr/>
        </p:nvSpPr>
        <p:spPr>
          <a:xfrm>
            <a:off x="7315197" y="4799166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Aanpassen Product gegevens</a:t>
            </a:r>
          </a:p>
        </p:txBody>
      </p:sp>
      <p:cxnSp>
        <p:nvCxnSpPr>
          <p:cNvPr id="62" name="Rechte verbindingslijn met pijl 61">
            <a:extLst>
              <a:ext uri="{FF2B5EF4-FFF2-40B4-BE49-F238E27FC236}">
                <a16:creationId xmlns:a16="http://schemas.microsoft.com/office/drawing/2014/main" id="{17FEF8C4-4D63-910E-B033-BBC5CBE39AB3}"/>
              </a:ext>
            </a:extLst>
          </p:cNvPr>
          <p:cNvCxnSpPr>
            <a:cxnSpLocks/>
            <a:endCxn id="61" idx="0"/>
          </p:cNvCxnSpPr>
          <p:nvPr/>
        </p:nvCxnSpPr>
        <p:spPr>
          <a:xfrm>
            <a:off x="8061382" y="4595626"/>
            <a:ext cx="0" cy="2035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uit 63">
            <a:extLst>
              <a:ext uri="{FF2B5EF4-FFF2-40B4-BE49-F238E27FC236}">
                <a16:creationId xmlns:a16="http://schemas.microsoft.com/office/drawing/2014/main" id="{24945B9A-B24F-916E-5988-151F3B4B4697}"/>
              </a:ext>
            </a:extLst>
          </p:cNvPr>
          <p:cNvSpPr/>
          <p:nvPr/>
        </p:nvSpPr>
        <p:spPr>
          <a:xfrm>
            <a:off x="7315196" y="5454125"/>
            <a:ext cx="1492369" cy="414069"/>
          </a:xfrm>
          <a:prstGeom prst="diamond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nl-NL" sz="1200" dirty="0"/>
              <a:t>Einde product?</a:t>
            </a:r>
          </a:p>
        </p:txBody>
      </p:sp>
      <p:cxnSp>
        <p:nvCxnSpPr>
          <p:cNvPr id="66" name="Rechte verbindingslijn met pijl 65">
            <a:extLst>
              <a:ext uri="{FF2B5EF4-FFF2-40B4-BE49-F238E27FC236}">
                <a16:creationId xmlns:a16="http://schemas.microsoft.com/office/drawing/2014/main" id="{FA6913D5-0C4F-F176-AC47-5F898E322B31}"/>
              </a:ext>
            </a:extLst>
          </p:cNvPr>
          <p:cNvCxnSpPr>
            <a:cxnSpLocks/>
            <a:stCxn id="64" idx="2"/>
            <a:endCxn id="85" idx="0"/>
          </p:cNvCxnSpPr>
          <p:nvPr/>
        </p:nvCxnSpPr>
        <p:spPr>
          <a:xfrm>
            <a:off x="8061381" y="5868194"/>
            <a:ext cx="11518" cy="21911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Rechte verbindingslijn met pijl 66">
            <a:extLst>
              <a:ext uri="{FF2B5EF4-FFF2-40B4-BE49-F238E27FC236}">
                <a16:creationId xmlns:a16="http://schemas.microsoft.com/office/drawing/2014/main" id="{B4DFA75B-731C-EDD8-782E-255B46535A0C}"/>
              </a:ext>
            </a:extLst>
          </p:cNvPr>
          <p:cNvCxnSpPr>
            <a:cxnSpLocks/>
            <a:stCxn id="61" idx="2"/>
            <a:endCxn id="64" idx="0"/>
          </p:cNvCxnSpPr>
          <p:nvPr/>
        </p:nvCxnSpPr>
        <p:spPr>
          <a:xfrm flipH="1">
            <a:off x="8061381" y="5213234"/>
            <a:ext cx="1" cy="24089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kstvak 67">
            <a:extLst>
              <a:ext uri="{FF2B5EF4-FFF2-40B4-BE49-F238E27FC236}">
                <a16:creationId xmlns:a16="http://schemas.microsoft.com/office/drawing/2014/main" id="{B6044016-7BC1-5454-F271-250525413551}"/>
              </a:ext>
            </a:extLst>
          </p:cNvPr>
          <p:cNvSpPr txBox="1"/>
          <p:nvPr/>
        </p:nvSpPr>
        <p:spPr>
          <a:xfrm>
            <a:off x="8024721" y="5822722"/>
            <a:ext cx="3170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/>
              <a:t>ja</a:t>
            </a:r>
          </a:p>
        </p:txBody>
      </p:sp>
      <p:sp>
        <p:nvSpPr>
          <p:cNvPr id="83" name="Vierkante haak rechts 82">
            <a:extLst>
              <a:ext uri="{FF2B5EF4-FFF2-40B4-BE49-F238E27FC236}">
                <a16:creationId xmlns:a16="http://schemas.microsoft.com/office/drawing/2014/main" id="{E4E6178D-77C2-4015-7DF2-4ABF0A324901}"/>
              </a:ext>
            </a:extLst>
          </p:cNvPr>
          <p:cNvSpPr/>
          <p:nvPr/>
        </p:nvSpPr>
        <p:spPr>
          <a:xfrm>
            <a:off x="9069226" y="4825033"/>
            <a:ext cx="92021" cy="1846042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4" name="Tekstvak 83">
            <a:extLst>
              <a:ext uri="{FF2B5EF4-FFF2-40B4-BE49-F238E27FC236}">
                <a16:creationId xmlns:a16="http://schemas.microsoft.com/office/drawing/2014/main" id="{B0CA66DF-FF8D-46D3-71C2-4B7B4F4BFB90}"/>
              </a:ext>
            </a:extLst>
          </p:cNvPr>
          <p:cNvSpPr txBox="1"/>
          <p:nvPr/>
        </p:nvSpPr>
        <p:spPr>
          <a:xfrm>
            <a:off x="9164121" y="5359876"/>
            <a:ext cx="2176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Fulfilment partij</a:t>
            </a:r>
          </a:p>
        </p:txBody>
      </p:sp>
      <p:sp>
        <p:nvSpPr>
          <p:cNvPr id="85" name="Rechthoek 84">
            <a:extLst>
              <a:ext uri="{FF2B5EF4-FFF2-40B4-BE49-F238E27FC236}">
                <a16:creationId xmlns:a16="http://schemas.microsoft.com/office/drawing/2014/main" id="{E159CE88-FB4A-9C55-E5AE-01A09B0600F4}"/>
              </a:ext>
            </a:extLst>
          </p:cNvPr>
          <p:cNvSpPr/>
          <p:nvPr/>
        </p:nvSpPr>
        <p:spPr>
          <a:xfrm>
            <a:off x="7326714" y="6087312"/>
            <a:ext cx="1492370" cy="414068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Verwijderen PAD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2661311B-A142-9A8D-9817-F768F961EFFB}"/>
              </a:ext>
            </a:extLst>
          </p:cNvPr>
          <p:cNvSpPr txBox="1"/>
          <p:nvPr/>
        </p:nvSpPr>
        <p:spPr>
          <a:xfrm>
            <a:off x="0" y="267419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/>
              <a:t>Nieuw aanvraag of wijziging gemigreerde OV-begeleiderskaart</a:t>
            </a:r>
          </a:p>
        </p:txBody>
      </p:sp>
    </p:spTree>
    <p:extLst>
      <p:ext uri="{BB962C8B-B14F-4D97-AF65-F5344CB8AC3E}">
        <p14:creationId xmlns:p14="http://schemas.microsoft.com/office/powerpoint/2010/main" val="40433030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Microsoft Office PowerPoint</Application>
  <PresentationFormat>Breedbeeld</PresentationFormat>
  <Paragraphs>50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Kantoorthema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Arend Rutgers</dc:creator>
  <cp:lastModifiedBy>Luxen, S. (Saskia) - FIB-UDAC-FenI</cp:lastModifiedBy>
  <cp:revision>4</cp:revision>
  <dcterms:created xsi:type="dcterms:W3CDTF">2025-06-10T06:44:43Z</dcterms:created>
  <dcterms:modified xsi:type="dcterms:W3CDTF">2025-08-07T06:59:27Z</dcterms:modified>
</cp:coreProperties>
</file>