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324"/>
  <workbookPr defaultThemeVersion="166925"/>
  <mc:AlternateContent xmlns:mc="http://schemas.openxmlformats.org/markup-compatibility/2006">
    <mc:Choice Requires="x15">
      <x15ac:absPath xmlns:x15ac="http://schemas.microsoft.com/office/spreadsheetml/2010/11/ac" url="https://provincieutrecht-my.sharepoint.com/personal/p25117_provincie-utrecht_nl/Documents/Aanbestedingen/EA/Enterprise service management tooling/HERAANBESTEDING/03. Beschrijvend document/"/>
    </mc:Choice>
  </mc:AlternateContent>
  <xr:revisionPtr revIDLastSave="82" documentId="8_{C7810EB7-6A9F-424E-A351-35996A60854F}" xr6:coauthVersionLast="47" xr6:coauthVersionMax="47" xr10:uidLastSave="{1649F697-F832-4A43-901D-1E822894B6BD}"/>
  <workbookProtection workbookAlgorithmName="SHA-512" workbookHashValue="+CAVfv3cZwKfmVT6i9E8DnFbexPDVKhb4hsIyXmEShOoMnQpbWOtp+v42/r2S2KAx+V2yzAtJvbneWeYIyFaGw==" workbookSaltValue="YiTUB4oh7BAm+NW/3JXLIA==" workbookSpinCount="100000" lockStructure="1"/>
  <bookViews>
    <workbookView xWindow="28680" yWindow="-120" windowWidth="29040" windowHeight="15720" xr2:uid="{56C562CF-A63F-433C-A9F2-760F133B2D77}"/>
  </bookViews>
  <sheets>
    <sheet name="Voorblad" sheetId="2" r:id="rId1"/>
    <sheet name="Migratie+Eenmalig" sheetId="1" r:id="rId2"/>
    <sheet name="Operationele kosten" sheetId="3" r:id="rId3"/>
    <sheet name="Uurtarieven" sheetId="4" r:id="rId4"/>
    <sheet name="Optionele modules" sheetId="7" r:id="rId5"/>
    <sheet name="Kwantiteitenblad" sheetId="6" r:id="rId6"/>
  </sheets>
  <definedNames>
    <definedName name="_xlnm.Print_Area" localSheetId="3">Uurtarieven!$B$1:$D$16</definedName>
    <definedName name="_xlnm.Print_Area" localSheetId="0">Voorblad!$A$1:$G$34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10" i="3" l="1"/>
  <c r="N9" i="3"/>
  <c r="M5" i="3"/>
  <c r="M4" i="3"/>
  <c r="C10" i="4"/>
  <c r="D7" i="4"/>
  <c r="D6" i="4"/>
  <c r="D5" i="4"/>
  <c r="D4" i="4"/>
  <c r="D3" i="4"/>
  <c r="M3" i="3"/>
  <c r="N11" i="3" l="1"/>
  <c r="M6" i="3"/>
  <c r="D8" i="4"/>
  <c r="L5" i="3"/>
  <c r="K5" i="3"/>
  <c r="J5" i="3"/>
  <c r="I5" i="3"/>
  <c r="H5" i="3"/>
  <c r="G5" i="3"/>
  <c r="F5" i="3"/>
  <c r="N5" i="3" s="1"/>
  <c r="L4" i="3"/>
  <c r="K4" i="3"/>
  <c r="J4" i="3"/>
  <c r="I4" i="3"/>
  <c r="H4" i="3"/>
  <c r="G4" i="3"/>
  <c r="F4" i="3"/>
  <c r="E4" i="3"/>
  <c r="N4" i="3" s="1"/>
  <c r="K3" i="3"/>
  <c r="L3" i="3" l="1"/>
  <c r="L6" i="3" s="1"/>
  <c r="E3" i="3"/>
  <c r="E6" i="3" s="1"/>
  <c r="F3" i="3"/>
  <c r="F6" i="3" s="1"/>
  <c r="G3" i="3"/>
  <c r="G6" i="3" s="1"/>
  <c r="J3" i="3"/>
  <c r="J6" i="3" s="1"/>
  <c r="H3" i="3"/>
  <c r="H6" i="3" s="1"/>
  <c r="I3" i="3"/>
  <c r="I6" i="3" s="1"/>
  <c r="D3" i="3"/>
  <c r="K6" i="3"/>
  <c r="C12" i="1"/>
  <c r="C20" i="2" s="1"/>
  <c r="C12" i="4"/>
  <c r="C22" i="2" s="1"/>
  <c r="N3" i="3" l="1"/>
  <c r="N6" i="3" s="1"/>
  <c r="N13" i="3" s="1"/>
  <c r="C21" i="2" s="1"/>
  <c r="D6" i="3"/>
  <c r="C23" i="2" l="1"/>
</calcChain>
</file>

<file path=xl/sharedStrings.xml><?xml version="1.0" encoding="utf-8"?>
<sst xmlns="http://schemas.openxmlformats.org/spreadsheetml/2006/main" count="82" uniqueCount="75">
  <si>
    <t>Aanbesteding: Enterprise service management tooling - PU</t>
  </si>
  <si>
    <t>Subtotalen</t>
  </si>
  <si>
    <t>Bedrag</t>
  </si>
  <si>
    <t>Migratie &amp; Eenmalige kosten</t>
  </si>
  <si>
    <t>Operationele kosten</t>
  </si>
  <si>
    <t>Uurtarieven</t>
  </si>
  <si>
    <t>Totale 'Fictieve Prijs'</t>
  </si>
  <si>
    <t>Omschrijving Eenmalige kostenpost</t>
  </si>
  <si>
    <t>Kosten</t>
  </si>
  <si>
    <t>Maximumbedrag Kostenpost</t>
  </si>
  <si>
    <t>Migratie ITSM Scope (2025) (B1 in Modelovereenkomst)</t>
  </si>
  <si>
    <t>Migratie FMIS scope (2026)  (B2 in Modelovereenkomst)</t>
  </si>
  <si>
    <t>Adoptie eindgebruikers ITSM scope (2025) (B3 in Modelovereenkomst)</t>
  </si>
  <si>
    <t>Adoptie eindgebruikers FMIS scope (2026) (B4 in Modelovereenkomst)</t>
  </si>
  <si>
    <t>Adoptie / Training beheer+invulling ITSM scope (2025) (B5 in Modelovereenkomst)</t>
  </si>
  <si>
    <t>Adoptie / Training beheer+invulling FMIS scope (2026) (B6 in Modelovereenkomst)</t>
  </si>
  <si>
    <t>Integraties ITSM scope (2025) (B7 in Modelovereenkomst)</t>
  </si>
  <si>
    <t>Extra integraties FMIS scope (2026) (B8 in Modelovereenkomst)</t>
  </si>
  <si>
    <t>Instructies</t>
  </si>
  <si>
    <t>Inschrijver dient in de geel gemarkeerde velden haar prijzen in te vullen voor de genoemde eenmalige activiteiten.
De op te geven prijzen dienen alle kosten te omvatten ten aanzien van de migratie en andere eenmalige activiteiten.
U kunt echter geen hogere prijzen opgeven dan de maximumbedragen in kolom E, welke door Aanbestedende dienst zijn bepaald. Ingeval van kosten die het maximumbedrag overstijgen dient Inschrijver het meerdere te verwerken in de prijzen voor Operationele kosten.
Alle prijzen zijn Exclusief BTW.</t>
  </si>
  <si>
    <t>Onderwerp</t>
  </si>
  <si>
    <t>Tarief/jaar</t>
  </si>
  <si>
    <t>Jaar 1</t>
  </si>
  <si>
    <t>Jaar 2</t>
  </si>
  <si>
    <t>Jaar 3</t>
  </si>
  <si>
    <t>Jaar 4</t>
  </si>
  <si>
    <t>Jaar 5</t>
  </si>
  <si>
    <t>Jaar 6</t>
  </si>
  <si>
    <t>Jaar 7</t>
  </si>
  <si>
    <t>Jaar 8</t>
  </si>
  <si>
    <t>Jaar 9</t>
  </si>
  <si>
    <t>Jaar 10</t>
  </si>
  <si>
    <t>Subtotaal</t>
  </si>
  <si>
    <t>Gebruiksrechten SaaS dienst* (C1 in Modelovereenkomst)</t>
  </si>
  <si>
    <t>Onderhoud en operatie ITSM integraties  (B9 in Modelovereenkomst)</t>
  </si>
  <si>
    <t>Onderhoud en operatie extra FMIS integraties (B10 in Modelovereenkomst)</t>
  </si>
  <si>
    <t>Meer/minderprijs per jaar per user meer/minder</t>
  </si>
  <si>
    <t>Prijs per jaar</t>
  </si>
  <si>
    <t>Per eindgebruiker meer/minder</t>
  </si>
  <si>
    <t>Per behandelaar meer/minder</t>
  </si>
  <si>
    <t>* Gebruiksrechten SaaS dienst omvat alle kosten (zoals licenties, hosting, beheer, back-up, onderhoud en ondersteuning) conform de vereisten van de Aanbestedingsstukken waaronder het PvE.
De prijs die wordt ingevuld in cel C3 dient uit te gaan van de hoeveelheden zoals aangegeven in het kwantiteitenblad.
Vul tevens de meer/minderprijzen in bij C9-C10. Deze bedragen mogen ook nul zijn.
Alle prijzen zijn Exclusief BTW.</t>
  </si>
  <si>
    <t>Rol (B11 in Modelovereenkomst)</t>
  </si>
  <si>
    <t>Tarief/uur</t>
  </si>
  <si>
    <t>Gewicht</t>
  </si>
  <si>
    <t>Projectleider changes en projecten</t>
  </si>
  <si>
    <t>Consultant</t>
  </si>
  <si>
    <t>Senior Consultant</t>
  </si>
  <si>
    <t>Architect</t>
  </si>
  <si>
    <t>Business Analist</t>
  </si>
  <si>
    <t>Mix van uurtarieven</t>
  </si>
  <si>
    <t>Fictief aantal uren</t>
  </si>
  <si>
    <t>Subtotaal Changes &amp; Consultancy</t>
  </si>
  <si>
    <t>Inschrijver dient, in de geel gemarkeerde velden, haar prijzen per uur in te vullen.
De op te geven uurtarieven dienen alle kosten te omvatten, zoals ook reiskosten en reistijd, (met uitzondering van de kosten die op de andere tabbladen worden opgegeven).
Alle prijzen zijn Exclusief BTW.</t>
  </si>
  <si>
    <t>Module benaming</t>
  </si>
  <si>
    <t>Omschrijving functionaliteit van module</t>
  </si>
  <si>
    <t>Bepalende Metric</t>
  </si>
  <si>
    <t>Toelichting</t>
  </si>
  <si>
    <t xml:space="preserve">Inschrijver dient hier de modules te benoemen en te beprijzen die wel onderdeel uitmaken van haar productportefeuille en die  gecombineerd kunnen worden met de wel aangeboden modules, maar die niet aangeboden hoeven te worden om aan de gestelde eisen en aangeboden wensen te voldoen.
Inschrijver dient uit te gaan van de aantallen genoemd in het kwantiteitenblad bij het opgeven van haar prijsstelling. 
In de kolom "Bepalende metric" geeft Inschrijver aan welke parameter de prijsstelling bepaald (zoals per gebruiker of per behandelaar).
Aanbestedende dienst zal gerechtigd zijn de genoemde module(s) af te nemen tegen de genoemde prijsstelling danwel, bij afwijkende aantallen, de prijsstelling lineair gecorrigeerd voor een hoger of lager daadwerkelijk aantal van de benoemde metric. 
</t>
  </si>
  <si>
    <t>Uitgangspunt aantallen:</t>
  </si>
  <si>
    <t>Aantal</t>
  </si>
  <si>
    <t>Eindgebruikers die meldingen maken</t>
  </si>
  <si>
    <t>IT Behandelgroepen</t>
  </si>
  <si>
    <t>Facilitair oplosgroepen</t>
  </si>
  <si>
    <t>Toekomstige oplosgroepen</t>
  </si>
  <si>
    <t>(HR, Inkoop, IV&amp;P, Fin en Subsidies)</t>
  </si>
  <si>
    <t>Behandelaars</t>
  </si>
  <si>
    <t>named user</t>
  </si>
  <si>
    <t>1e lijns service desk users</t>
  </si>
  <si>
    <t>Training Funct. beheerder</t>
  </si>
  <si>
    <t>Train de trainer / Key-user</t>
  </si>
  <si>
    <t>6 key users SC, 2 key users evenementen + 2 Contractbeheer</t>
  </si>
  <si>
    <t>Kenmerk:  20962</t>
  </si>
  <si>
    <t xml:space="preserve">
Dit is het voorblad en tevens het  totaal-blad.
U dient uw prijzen in te vullen in de gele cellen van de tabbladen:
- Migratie + Eenmalig
- Operationele kosten
- Uurtarieven
- Optionele modules.
In het tabblad Optionele modules dient u de gele cellen in te vullen voor zover van toepassing met de bijbehorende witte cellen voor tekstuele toelichting.
Na invulling van de prijzen op de (gele) tab-bladen wordt op dit voorblad het totaal overzicht getoond dat berekend is volgens het ingebouwde model voor bepaling van de 'Fictieve Prijs'.
In de rood gemarkeerde cel C23 wordt als totaaltelling de "Fictieve Prijs" zichtbaar die voor het gunningscriterium Prijs van de deze aanbesteding wordt gebruikt.
Alle prijzen zijn Exclusief BTW.
U dient dit prijzenblad in te dienen als Excel file en tevens als Pdf file. 					
</t>
  </si>
  <si>
    <t xml:space="preserve">Bijlage 13 Format prijzenblad </t>
  </si>
  <si>
    <t>Datum:  27-01-2025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 &quot;€&quot;\ * #,##0.00_ ;_ &quot;€&quot;\ * \-#,##0.00_ ;_ &quot;€&quot;\ * &quot;-&quot;??_ ;_ @_ "/>
    <numFmt numFmtId="164" formatCode="_ [$€-2]\ * #,##0.00_ ;_ [$€-2]\ * \-#,##0.00_ ;_ [$€-2]\ * &quot;-&quot;??_ ;_ @_ "/>
    <numFmt numFmtId="165" formatCode="_ [$€-413]\ * #,##0.00_ ;_ [$€-413]\ * \-#,##0.00_ ;_ [$€-413]\ * &quot;-&quot;??_ ;_ @_ "/>
    <numFmt numFmtId="166" formatCode="0.0%"/>
  </numFmts>
  <fonts count="9" x14ac:knownFonts="1">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1"/>
      <color rgb="FFFF0000"/>
      <name val="Calibri"/>
      <family val="2"/>
      <scheme val="minor"/>
    </font>
    <font>
      <b/>
      <u/>
      <sz val="11"/>
      <color theme="1"/>
      <name val="Calibri"/>
      <family val="2"/>
      <scheme val="minor"/>
    </font>
    <font>
      <sz val="9"/>
      <color rgb="FF000000"/>
      <name val="Verdana"/>
      <family val="2"/>
    </font>
    <font>
      <b/>
      <sz val="16"/>
      <color rgb="FF000000"/>
      <name val="Calibri"/>
      <family val="2"/>
      <scheme val="minor"/>
    </font>
    <font>
      <b/>
      <sz val="10"/>
      <color rgb="FF000000"/>
      <name val="Corbel"/>
      <family val="2"/>
    </font>
  </fonts>
  <fills count="15">
    <fill>
      <patternFill patternType="none"/>
    </fill>
    <fill>
      <patternFill patternType="gray125"/>
    </fill>
    <fill>
      <patternFill patternType="solid">
        <fgColor theme="4" tint="0.79998168889431442"/>
        <bgColor indexed="64"/>
      </patternFill>
    </fill>
    <fill>
      <patternFill patternType="solid">
        <fgColor theme="6" tint="0.79998168889431442"/>
        <bgColor indexed="64"/>
      </patternFill>
    </fill>
    <fill>
      <patternFill patternType="solid">
        <fgColor rgb="FFFFABB1"/>
        <bgColor indexed="64"/>
      </patternFill>
    </fill>
    <fill>
      <patternFill patternType="solid">
        <fgColor theme="2"/>
        <bgColor indexed="64"/>
      </patternFill>
    </fill>
    <fill>
      <patternFill patternType="solid">
        <fgColor theme="2" tint="-0.249977111117893"/>
        <bgColor indexed="64"/>
      </patternFill>
    </fill>
    <fill>
      <patternFill patternType="solid">
        <fgColor theme="5" tint="0.79998168889431442"/>
        <bgColor indexed="64"/>
      </patternFill>
    </fill>
    <fill>
      <patternFill patternType="solid">
        <fgColor rgb="FFFFFFFF"/>
        <bgColor rgb="FF000000"/>
      </patternFill>
    </fill>
    <fill>
      <patternFill patternType="solid">
        <fgColor rgb="FFFFFF99"/>
        <bgColor indexed="64"/>
      </patternFill>
    </fill>
    <fill>
      <patternFill patternType="solid">
        <fgColor theme="0" tint="-4.9989318521683403E-2"/>
        <bgColor indexed="64"/>
      </patternFill>
    </fill>
    <fill>
      <patternFill patternType="solid">
        <fgColor rgb="FFD9E1F2"/>
        <bgColor rgb="FF000000"/>
      </patternFill>
    </fill>
    <fill>
      <patternFill patternType="solid">
        <fgColor theme="7" tint="0.39997558519241921"/>
        <bgColor indexed="64"/>
      </patternFill>
    </fill>
    <fill>
      <patternFill patternType="solid">
        <fgColor theme="0"/>
        <bgColor indexed="64"/>
      </patternFill>
    </fill>
    <fill>
      <patternFill patternType="solid">
        <fgColor rgb="FFFFFF00"/>
        <bgColor indexed="64"/>
      </patternFill>
    </fill>
  </fills>
  <borders count="16">
    <border>
      <left/>
      <right/>
      <top/>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diagonal/>
    </border>
    <border>
      <left/>
      <right/>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rgb="FF000000"/>
      </left>
      <right style="thin">
        <color rgb="FF000000"/>
      </right>
      <top style="thin">
        <color rgb="FF000000"/>
      </top>
      <bottom style="thin">
        <color rgb="FF000000"/>
      </bottom>
      <diagonal/>
    </border>
  </borders>
  <cellStyleXfs count="3">
    <xf numFmtId="0" fontId="0" fillId="0" borderId="0"/>
    <xf numFmtId="44" fontId="2" fillId="0" borderId="0" applyFont="0" applyFill="0" applyBorder="0" applyAlignment="0" applyProtection="0"/>
    <xf numFmtId="9" fontId="2" fillId="0" borderId="0" applyFont="0" applyFill="0" applyBorder="0" applyAlignment="0" applyProtection="0"/>
  </cellStyleXfs>
  <cellXfs count="64">
    <xf numFmtId="0" fontId="0" fillId="0" borderId="0" xfId="0"/>
    <xf numFmtId="0" fontId="0" fillId="0" borderId="1" xfId="0" applyBorder="1" applyAlignment="1">
      <alignment vertical="top"/>
    </xf>
    <xf numFmtId="0" fontId="0" fillId="0" borderId="0" xfId="0" applyAlignment="1">
      <alignment vertical="top"/>
    </xf>
    <xf numFmtId="0" fontId="3" fillId="2" borderId="1" xfId="0" applyFont="1" applyFill="1" applyBorder="1" applyAlignment="1">
      <alignment vertical="top"/>
    </xf>
    <xf numFmtId="0" fontId="3" fillId="2" borderId="1" xfId="0" applyFont="1" applyFill="1" applyBorder="1" applyAlignment="1">
      <alignment horizontal="center" vertical="top"/>
    </xf>
    <xf numFmtId="164" fontId="0" fillId="3" borderId="1" xfId="0" applyNumberFormat="1" applyFill="1" applyBorder="1" applyAlignment="1">
      <alignment horizontal="center" vertical="top"/>
    </xf>
    <xf numFmtId="164" fontId="3" fillId="4" borderId="2" xfId="0" applyNumberFormat="1" applyFont="1" applyFill="1" applyBorder="1" applyAlignment="1">
      <alignment horizontal="center" vertical="top"/>
    </xf>
    <xf numFmtId="0" fontId="3" fillId="4" borderId="3" xfId="0" applyFont="1" applyFill="1" applyBorder="1" applyAlignment="1">
      <alignment vertical="top"/>
    </xf>
    <xf numFmtId="165" fontId="0" fillId="5" borderId="1" xfId="0" applyNumberFormat="1" applyFill="1" applyBorder="1" applyAlignment="1">
      <alignment vertical="top"/>
    </xf>
    <xf numFmtId="165" fontId="0" fillId="0" borderId="1" xfId="0" applyNumberFormat="1" applyBorder="1" applyAlignment="1">
      <alignment horizontal="center" vertical="top"/>
    </xf>
    <xf numFmtId="165" fontId="3" fillId="2" borderId="1" xfId="0" applyNumberFormat="1" applyFont="1" applyFill="1" applyBorder="1" applyAlignment="1">
      <alignment horizontal="center" vertical="top"/>
    </xf>
    <xf numFmtId="165" fontId="0" fillId="6" borderId="1" xfId="0" applyNumberFormat="1" applyFill="1" applyBorder="1" applyAlignment="1">
      <alignment horizontal="center" vertical="top"/>
    </xf>
    <xf numFmtId="0" fontId="3" fillId="0" borderId="0" xfId="0" applyFont="1" applyAlignment="1">
      <alignment vertical="top"/>
    </xf>
    <xf numFmtId="0" fontId="5" fillId="0" borderId="0" xfId="0" applyFont="1" applyAlignment="1">
      <alignment vertical="top"/>
    </xf>
    <xf numFmtId="165" fontId="0" fillId="7" borderId="1" xfId="1" applyNumberFormat="1" applyFont="1" applyFill="1" applyBorder="1" applyAlignment="1">
      <alignment horizontal="center" vertical="top"/>
    </xf>
    <xf numFmtId="0" fontId="0" fillId="0" borderId="0" xfId="0" quotePrefix="1"/>
    <xf numFmtId="0" fontId="4" fillId="0" borderId="0" xfId="0" applyFont="1" applyAlignment="1">
      <alignment vertical="top"/>
    </xf>
    <xf numFmtId="0" fontId="0" fillId="0" borderId="4" xfId="0" applyBorder="1" applyAlignment="1">
      <alignment vertical="top"/>
    </xf>
    <xf numFmtId="0" fontId="0" fillId="0" borderId="1" xfId="0" applyBorder="1"/>
    <xf numFmtId="0" fontId="0" fillId="0" borderId="1" xfId="0" applyBorder="1" applyAlignment="1">
      <alignment horizontal="center"/>
    </xf>
    <xf numFmtId="0" fontId="0" fillId="2" borderId="1" xfId="0" applyFill="1" applyBorder="1"/>
    <xf numFmtId="0" fontId="0" fillId="2" borderId="1" xfId="0" applyFill="1" applyBorder="1" applyAlignment="1">
      <alignment horizontal="center"/>
    </xf>
    <xf numFmtId="166" fontId="0" fillId="10" borderId="1" xfId="2" applyNumberFormat="1" applyFont="1" applyFill="1" applyBorder="1" applyAlignment="1">
      <alignment horizontal="center" vertical="top"/>
    </xf>
    <xf numFmtId="0" fontId="7" fillId="11" borderId="5" xfId="0" applyFont="1" applyFill="1" applyBorder="1"/>
    <xf numFmtId="0" fontId="6" fillId="11" borderId="11" xfId="0" applyFont="1" applyFill="1" applyBorder="1"/>
    <xf numFmtId="0" fontId="6" fillId="11" borderId="6" xfId="0" applyFont="1" applyFill="1" applyBorder="1"/>
    <xf numFmtId="0" fontId="8" fillId="8" borderId="0" xfId="0" applyFont="1" applyFill="1" applyAlignment="1">
      <alignment horizontal="left" vertical="top" wrapText="1"/>
    </xf>
    <xf numFmtId="0" fontId="4" fillId="0" borderId="0" xfId="0" applyFont="1"/>
    <xf numFmtId="165" fontId="0" fillId="9" borderId="1" xfId="1" applyNumberFormat="1" applyFont="1" applyFill="1" applyBorder="1" applyAlignment="1" applyProtection="1">
      <alignment horizontal="center" vertical="top"/>
      <protection locked="0"/>
    </xf>
    <xf numFmtId="0" fontId="0" fillId="5" borderId="4" xfId="0" applyFill="1" applyBorder="1" applyAlignment="1">
      <alignment vertical="top"/>
    </xf>
    <xf numFmtId="0" fontId="0" fillId="0" borderId="4" xfId="0" applyBorder="1" applyAlignment="1">
      <alignment horizontal="center"/>
    </xf>
    <xf numFmtId="0" fontId="0" fillId="0" borderId="15" xfId="0" applyBorder="1" applyAlignment="1">
      <alignment horizontal="center"/>
    </xf>
    <xf numFmtId="0" fontId="1" fillId="0" borderId="1" xfId="0" applyFont="1" applyBorder="1" applyAlignment="1">
      <alignment vertical="top"/>
    </xf>
    <xf numFmtId="0" fontId="0" fillId="0" borderId="7" xfId="0" applyBorder="1" applyAlignment="1">
      <alignment vertical="top"/>
    </xf>
    <xf numFmtId="0" fontId="0" fillId="0" borderId="8" xfId="0" applyBorder="1" applyAlignment="1">
      <alignment vertical="top"/>
    </xf>
    <xf numFmtId="0" fontId="0" fillId="0" borderId="9" xfId="0" applyBorder="1" applyAlignment="1">
      <alignment vertical="top"/>
    </xf>
    <xf numFmtId="0" fontId="0" fillId="0" borderId="12" xfId="0" applyBorder="1" applyAlignment="1">
      <alignment vertical="top"/>
    </xf>
    <xf numFmtId="0" fontId="0" fillId="0" borderId="10" xfId="0" applyBorder="1" applyAlignment="1">
      <alignment vertical="top"/>
    </xf>
    <xf numFmtId="0" fontId="0" fillId="0" borderId="5" xfId="0" applyBorder="1" applyAlignment="1">
      <alignment vertical="top"/>
    </xf>
    <xf numFmtId="0" fontId="0" fillId="0" borderId="11" xfId="0" applyBorder="1" applyAlignment="1">
      <alignment vertical="top"/>
    </xf>
    <xf numFmtId="0" fontId="0" fillId="0" borderId="6" xfId="0" applyBorder="1" applyAlignment="1">
      <alignment vertical="top"/>
    </xf>
    <xf numFmtId="165" fontId="3" fillId="12" borderId="2" xfId="0" applyNumberFormat="1" applyFont="1" applyFill="1" applyBorder="1" applyAlignment="1">
      <alignment horizontal="center" vertical="top"/>
    </xf>
    <xf numFmtId="165" fontId="0" fillId="12" borderId="1" xfId="0" applyNumberFormat="1" applyFill="1" applyBorder="1" applyAlignment="1">
      <alignment horizontal="center" vertical="top"/>
    </xf>
    <xf numFmtId="164" fontId="0" fillId="0" borderId="0" xfId="0" applyNumberFormat="1" applyAlignment="1">
      <alignment vertical="top"/>
    </xf>
    <xf numFmtId="0" fontId="7" fillId="13" borderId="12" xfId="0" applyFont="1" applyFill="1" applyBorder="1" applyAlignment="1">
      <alignment horizontal="left"/>
    </xf>
    <xf numFmtId="0" fontId="7" fillId="13" borderId="10" xfId="0" applyFont="1" applyFill="1" applyBorder="1" applyAlignment="1">
      <alignment horizontal="left"/>
    </xf>
    <xf numFmtId="0" fontId="8" fillId="8" borderId="7" xfId="0" applyFont="1" applyFill="1" applyBorder="1" applyAlignment="1">
      <alignment horizontal="left" vertical="top" wrapText="1"/>
    </xf>
    <xf numFmtId="0" fontId="8" fillId="8" borderId="0" xfId="0" applyFont="1" applyFill="1" applyAlignment="1">
      <alignment horizontal="left" vertical="top" wrapText="1"/>
    </xf>
    <xf numFmtId="0" fontId="8" fillId="8" borderId="8" xfId="0" applyFont="1" applyFill="1" applyBorder="1" applyAlignment="1">
      <alignment horizontal="left" vertical="top" wrapText="1"/>
    </xf>
    <xf numFmtId="0" fontId="8" fillId="8" borderId="9" xfId="0" applyFont="1" applyFill="1" applyBorder="1" applyAlignment="1">
      <alignment horizontal="left" vertical="top" wrapText="1"/>
    </xf>
    <xf numFmtId="0" fontId="8" fillId="8" borderId="12" xfId="0" applyFont="1" applyFill="1" applyBorder="1" applyAlignment="1">
      <alignment horizontal="left" vertical="top" wrapText="1"/>
    </xf>
    <xf numFmtId="0" fontId="8" fillId="8" borderId="10" xfId="0" applyFont="1" applyFill="1" applyBorder="1" applyAlignment="1">
      <alignment horizontal="left" vertical="top" wrapText="1"/>
    </xf>
    <xf numFmtId="0" fontId="0" fillId="0" borderId="3" xfId="0" applyBorder="1" applyAlignment="1">
      <alignment horizontal="left" vertical="top" wrapText="1"/>
    </xf>
    <xf numFmtId="0" fontId="0" fillId="0" borderId="13" xfId="0" applyBorder="1" applyAlignment="1">
      <alignment horizontal="left" vertical="top" wrapText="1"/>
    </xf>
    <xf numFmtId="0" fontId="0" fillId="0" borderId="5" xfId="0" applyBorder="1" applyAlignment="1">
      <alignment horizontal="left" vertical="top" wrapText="1"/>
    </xf>
    <xf numFmtId="0" fontId="0" fillId="0" borderId="6" xfId="0" applyBorder="1" applyAlignment="1">
      <alignment horizontal="left" vertical="top"/>
    </xf>
    <xf numFmtId="0" fontId="0" fillId="0" borderId="7" xfId="0" applyBorder="1" applyAlignment="1">
      <alignment horizontal="left" vertical="top"/>
    </xf>
    <xf numFmtId="0" fontId="0" fillId="0" borderId="8" xfId="0" applyBorder="1" applyAlignment="1">
      <alignment horizontal="left" vertical="top"/>
    </xf>
    <xf numFmtId="0" fontId="0" fillId="0" borderId="9" xfId="0" applyBorder="1" applyAlignment="1">
      <alignment horizontal="left" vertical="top"/>
    </xf>
    <xf numFmtId="0" fontId="0" fillId="0" borderId="10" xfId="0" applyBorder="1" applyAlignment="1">
      <alignment horizontal="left" vertical="top"/>
    </xf>
    <xf numFmtId="0" fontId="0" fillId="0" borderId="14" xfId="0" applyBorder="1" applyAlignment="1">
      <alignment horizontal="left" vertical="top" wrapText="1"/>
    </xf>
    <xf numFmtId="0" fontId="0" fillId="0" borderId="1" xfId="0" applyFill="1" applyBorder="1" applyAlignment="1" applyProtection="1">
      <alignment wrapText="1"/>
      <protection locked="0"/>
    </xf>
    <xf numFmtId="165" fontId="0" fillId="14" borderId="1" xfId="1" applyNumberFormat="1" applyFont="1" applyFill="1" applyBorder="1" applyAlignment="1" applyProtection="1">
      <alignment horizontal="center" vertical="top"/>
      <protection locked="0"/>
    </xf>
    <xf numFmtId="0" fontId="7" fillId="13" borderId="9" xfId="0" applyFont="1" applyFill="1" applyBorder="1"/>
  </cellXfs>
  <cellStyles count="3">
    <cellStyle name="Procent" xfId="2" builtinId="5"/>
    <cellStyle name="Standaard" xfId="0" builtinId="0"/>
    <cellStyle name="Valuta" xfId="1" builtinId="4"/>
  </cellStyles>
  <dxfs count="0"/>
  <tableStyles count="0" defaultTableStyle="TableStyleMedium2" defaultPivotStyle="PivotStyleLight16"/>
  <colors>
    <mruColors>
      <color rgb="FFFFFF99"/>
      <color rgb="FFFFABB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6A4166-8E62-44F8-965F-EE2D05A6E46E}">
  <sheetPr>
    <tabColor rgb="FFFFABB1"/>
    <pageSetUpPr fitToPage="1"/>
  </sheetPr>
  <dimension ref="A1:G25"/>
  <sheetViews>
    <sheetView showGridLines="0" tabSelected="1" zoomScale="120" zoomScaleNormal="120" workbookViewId="0">
      <selection activeCell="B4" sqref="B4"/>
    </sheetView>
  </sheetViews>
  <sheetFormatPr defaultRowHeight="15" x14ac:dyDescent="0.25"/>
  <cols>
    <col min="1" max="1" width="4.85546875" style="2" customWidth="1"/>
    <col min="2" max="2" width="34.7109375" style="2" customWidth="1"/>
    <col min="3" max="3" width="16.28515625" style="2" customWidth="1"/>
    <col min="4" max="16384" width="9.140625" style="2"/>
  </cols>
  <sheetData>
    <row r="1" spans="1:7" x14ac:dyDescent="0.25">
      <c r="A1" s="12" t="s">
        <v>73</v>
      </c>
    </row>
    <row r="3" spans="1:7" ht="21" x14ac:dyDescent="0.35">
      <c r="B3" s="23" t="s">
        <v>0</v>
      </c>
      <c r="C3" s="24"/>
      <c r="D3" s="24"/>
      <c r="E3" s="24"/>
      <c r="F3" s="24"/>
      <c r="G3" s="25"/>
    </row>
    <row r="4" spans="1:7" ht="21" x14ac:dyDescent="0.35">
      <c r="B4" s="63" t="s">
        <v>74</v>
      </c>
      <c r="C4" s="44" t="s">
        <v>71</v>
      </c>
      <c r="D4" s="44"/>
      <c r="E4" s="44"/>
      <c r="F4" s="44"/>
      <c r="G4" s="45"/>
    </row>
    <row r="5" spans="1:7" x14ac:dyDescent="0.25">
      <c r="B5" s="46" t="s">
        <v>72</v>
      </c>
      <c r="C5" s="47"/>
      <c r="D5" s="47"/>
      <c r="E5" s="47"/>
      <c r="F5" s="47"/>
      <c r="G5" s="48"/>
    </row>
    <row r="6" spans="1:7" x14ac:dyDescent="0.25">
      <c r="B6" s="46"/>
      <c r="C6" s="47"/>
      <c r="D6" s="47"/>
      <c r="E6" s="47"/>
      <c r="F6" s="47"/>
      <c r="G6" s="48"/>
    </row>
    <row r="7" spans="1:7" x14ac:dyDescent="0.25">
      <c r="B7" s="46"/>
      <c r="C7" s="47"/>
      <c r="D7" s="47"/>
      <c r="E7" s="47"/>
      <c r="F7" s="47"/>
      <c r="G7" s="48"/>
    </row>
    <row r="8" spans="1:7" x14ac:dyDescent="0.25">
      <c r="B8" s="46"/>
      <c r="C8" s="47"/>
      <c r="D8" s="47"/>
      <c r="E8" s="47"/>
      <c r="F8" s="47"/>
      <c r="G8" s="48"/>
    </row>
    <row r="9" spans="1:7" x14ac:dyDescent="0.25">
      <c r="B9" s="46"/>
      <c r="C9" s="47"/>
      <c r="D9" s="47"/>
      <c r="E9" s="47"/>
      <c r="F9" s="47"/>
      <c r="G9" s="48"/>
    </row>
    <row r="10" spans="1:7" x14ac:dyDescent="0.25">
      <c r="B10" s="46"/>
      <c r="C10" s="47"/>
      <c r="D10" s="47"/>
      <c r="E10" s="47"/>
      <c r="F10" s="47"/>
      <c r="G10" s="48"/>
    </row>
    <row r="11" spans="1:7" ht="15" customHeight="1" x14ac:dyDescent="0.25">
      <c r="B11" s="46"/>
      <c r="C11" s="47"/>
      <c r="D11" s="47"/>
      <c r="E11" s="47"/>
      <c r="F11" s="47"/>
      <c r="G11" s="48"/>
    </row>
    <row r="12" spans="1:7" ht="15" customHeight="1" x14ac:dyDescent="0.25">
      <c r="B12" s="46"/>
      <c r="C12" s="47"/>
      <c r="D12" s="47"/>
      <c r="E12" s="47"/>
      <c r="F12" s="47"/>
      <c r="G12" s="48"/>
    </row>
    <row r="13" spans="1:7" ht="25.5" customHeight="1" x14ac:dyDescent="0.25">
      <c r="B13" s="46"/>
      <c r="C13" s="47"/>
      <c r="D13" s="47"/>
      <c r="E13" s="47"/>
      <c r="F13" s="47"/>
      <c r="G13" s="48"/>
    </row>
    <row r="14" spans="1:7" ht="15" customHeight="1" x14ac:dyDescent="0.25">
      <c r="B14" s="46"/>
      <c r="C14" s="47"/>
      <c r="D14" s="47"/>
      <c r="E14" s="47"/>
      <c r="F14" s="47"/>
      <c r="G14" s="48"/>
    </row>
    <row r="15" spans="1:7" ht="15" customHeight="1" x14ac:dyDescent="0.25">
      <c r="B15" s="46"/>
      <c r="C15" s="47"/>
      <c r="D15" s="47"/>
      <c r="E15" s="47"/>
      <c r="F15" s="47"/>
      <c r="G15" s="48"/>
    </row>
    <row r="16" spans="1:7" ht="67.5" customHeight="1" x14ac:dyDescent="0.25">
      <c r="B16" s="49"/>
      <c r="C16" s="50"/>
      <c r="D16" s="50"/>
      <c r="E16" s="50"/>
      <c r="F16" s="50"/>
      <c r="G16" s="51"/>
    </row>
    <row r="17" spans="2:7" ht="15" customHeight="1" x14ac:dyDescent="0.25">
      <c r="B17" s="26"/>
      <c r="C17" s="26"/>
      <c r="D17" s="26"/>
      <c r="E17" s="26"/>
      <c r="F17" s="26"/>
      <c r="G17" s="26"/>
    </row>
    <row r="19" spans="2:7" x14ac:dyDescent="0.25">
      <c r="B19" s="3" t="s">
        <v>1</v>
      </c>
      <c r="C19" s="4" t="s">
        <v>2</v>
      </c>
    </row>
    <row r="20" spans="2:7" x14ac:dyDescent="0.25">
      <c r="B20" s="1" t="s">
        <v>3</v>
      </c>
      <c r="C20" s="5">
        <f>'Migratie+Eenmalig'!C12</f>
        <v>0</v>
      </c>
    </row>
    <row r="21" spans="2:7" x14ac:dyDescent="0.25">
      <c r="B21" s="1" t="s">
        <v>4</v>
      </c>
      <c r="C21" s="5">
        <f>'Operationele kosten'!N13</f>
        <v>0</v>
      </c>
    </row>
    <row r="22" spans="2:7" ht="15.75" thickBot="1" x14ac:dyDescent="0.3">
      <c r="B22" s="1" t="s">
        <v>5</v>
      </c>
      <c r="C22" s="5">
        <f>Uurtarieven!C12</f>
        <v>0</v>
      </c>
    </row>
    <row r="23" spans="2:7" ht="15.75" thickBot="1" x14ac:dyDescent="0.3">
      <c r="B23" s="7" t="s">
        <v>6</v>
      </c>
      <c r="C23" s="6">
        <f>SUM(C20:C22)</f>
        <v>0</v>
      </c>
    </row>
    <row r="24" spans="2:7" x14ac:dyDescent="0.25">
      <c r="B24" s="16"/>
    </row>
    <row r="25" spans="2:7" x14ac:dyDescent="0.25">
      <c r="C25" s="43"/>
    </row>
  </sheetData>
  <sheetProtection algorithmName="SHA-512" hashValue="MDbsA84rXIF9JoHuyo92C8CgGkkzjS8Q9AEt8tVjiaDEHUVsYCUPo5UQsJGTKvDePoa+E1h+E2JNc1NJ/kCqAA==" saltValue="Tl6ZzQ7zHzVx+mIW3ysjlw==" spinCount="100000" sheet="1" objects="1" scenarios="1"/>
  <mergeCells count="2">
    <mergeCell ref="C4:G4"/>
    <mergeCell ref="B5:G16"/>
  </mergeCells>
  <pageMargins left="0.70866141732283472" right="0.70866141732283472" top="0.74803149606299213" bottom="0.74803149606299213" header="0.31496062992125984" footer="0.31496062992125984"/>
  <pageSetup paperSize="9" scale="94" orientation="portrait" r:id="rId1"/>
  <headerFooter>
    <oddHeader>&amp;L&amp;F&amp;C&amp;A&amp;R&amp;D</oddHeader>
    <oddFooter>Pagina &amp;P van &amp;N</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2F3C02-4720-4C28-A8C7-432554DABD39}">
  <sheetPr>
    <tabColor rgb="FFFFFF99"/>
  </sheetPr>
  <dimension ref="B3:F19"/>
  <sheetViews>
    <sheetView showGridLines="0" workbookViewId="0">
      <selection activeCell="I16" sqref="I16"/>
    </sheetView>
  </sheetViews>
  <sheetFormatPr defaultRowHeight="15" x14ac:dyDescent="0.25"/>
  <cols>
    <col min="2" max="2" width="73.85546875" customWidth="1"/>
    <col min="3" max="3" width="15.140625" customWidth="1"/>
    <col min="4" max="4" width="3.140625" customWidth="1"/>
    <col min="5" max="5" width="29.5703125" customWidth="1"/>
  </cols>
  <sheetData>
    <row r="3" spans="2:6" x14ac:dyDescent="0.25">
      <c r="B3" s="3" t="s">
        <v>7</v>
      </c>
      <c r="C3" s="4" t="s">
        <v>8</v>
      </c>
      <c r="E3" s="4" t="s">
        <v>9</v>
      </c>
      <c r="F3" s="27"/>
    </row>
    <row r="4" spans="2:6" x14ac:dyDescent="0.25">
      <c r="B4" s="32" t="s">
        <v>10</v>
      </c>
      <c r="C4" s="28"/>
      <c r="E4" s="14">
        <v>120000</v>
      </c>
      <c r="F4" s="15"/>
    </row>
    <row r="5" spans="2:6" x14ac:dyDescent="0.25">
      <c r="B5" s="1" t="s">
        <v>11</v>
      </c>
      <c r="C5" s="28"/>
      <c r="E5" s="14">
        <v>120000</v>
      </c>
    </row>
    <row r="6" spans="2:6" x14ac:dyDescent="0.25">
      <c r="B6" s="1" t="s">
        <v>12</v>
      </c>
      <c r="C6" s="28"/>
      <c r="E6" s="14">
        <v>12000</v>
      </c>
    </row>
    <row r="7" spans="2:6" x14ac:dyDescent="0.25">
      <c r="B7" s="1" t="s">
        <v>13</v>
      </c>
      <c r="C7" s="28"/>
      <c r="E7" s="14">
        <v>12000</v>
      </c>
    </row>
    <row r="8" spans="2:6" x14ac:dyDescent="0.25">
      <c r="B8" s="1" t="s">
        <v>14</v>
      </c>
      <c r="C8" s="28"/>
      <c r="E8" s="14">
        <v>25000</v>
      </c>
    </row>
    <row r="9" spans="2:6" x14ac:dyDescent="0.25">
      <c r="B9" s="1" t="s">
        <v>15</v>
      </c>
      <c r="C9" s="28"/>
      <c r="E9" s="14">
        <v>20000</v>
      </c>
    </row>
    <row r="10" spans="2:6" x14ac:dyDescent="0.25">
      <c r="B10" s="1" t="s">
        <v>16</v>
      </c>
      <c r="C10" s="28"/>
      <c r="E10" s="14">
        <v>75000</v>
      </c>
    </row>
    <row r="11" spans="2:6" ht="15.75" thickBot="1" x14ac:dyDescent="0.3">
      <c r="B11" s="1" t="s">
        <v>17</v>
      </c>
      <c r="C11" s="28"/>
      <c r="E11" s="14">
        <v>75000</v>
      </c>
    </row>
    <row r="12" spans="2:6" ht="15.75" thickBot="1" x14ac:dyDescent="0.3">
      <c r="B12" s="2"/>
      <c r="C12" s="41">
        <f>SUM(C4:C11)</f>
        <v>0</v>
      </c>
    </row>
    <row r="15" spans="2:6" x14ac:dyDescent="0.25">
      <c r="B15" s="16"/>
    </row>
    <row r="18" spans="2:3" x14ac:dyDescent="0.25">
      <c r="B18" s="13" t="s">
        <v>18</v>
      </c>
    </row>
    <row r="19" spans="2:3" ht="130.5" customHeight="1" x14ac:dyDescent="0.25">
      <c r="B19" s="52" t="s">
        <v>19</v>
      </c>
      <c r="C19" s="53"/>
    </row>
  </sheetData>
  <sheetProtection algorithmName="SHA-512" hashValue="JVmsQCrsopRtsybEIGqWM92cdjhwAZfmEYV+uYrPXKXJLWViSl1cTixuoITwruiMDadjBRTrrht0RCQDFvQ8jg==" saltValue="9iOVSpPgFKYUw0ItA+Zg9w==" spinCount="100000" sheet="1" objects="1" scenarios="1"/>
  <mergeCells count="1">
    <mergeCell ref="B19:C19"/>
  </mergeCells>
  <dataValidations count="2">
    <dataValidation type="decimal" allowBlank="1" showInputMessage="1" showErrorMessage="1" errorTitle="Ongeldige waarde" error="De ingevoerde waarde mag niet negatief zijn en dient het maximumbedrag niet te overschrijden." sqref="C4:C11" xr:uid="{18CB9176-E11A-42CA-B58E-E8470442EC28}">
      <formula1>0</formula1>
      <formula2>E4</formula2>
    </dataValidation>
    <dataValidation type="decimal" allowBlank="1" showErrorMessage="1" errorTitle="Ongeldig bedrag ingevoerd" sqref="F4" xr:uid="{310D8444-9CD3-4ACB-AFE9-BE5AB4693BAF}">
      <formula1>0</formula1>
      <formula2>E4</formula2>
    </dataValidation>
  </dataValidation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B3951C-D38B-4457-9829-A69887FBC7A4}">
  <sheetPr>
    <tabColor rgb="FFFFFF99"/>
  </sheetPr>
  <dimension ref="B2:N24"/>
  <sheetViews>
    <sheetView showGridLines="0" workbookViewId="0">
      <selection activeCell="G18" sqref="G18"/>
    </sheetView>
  </sheetViews>
  <sheetFormatPr defaultRowHeight="15" x14ac:dyDescent="0.25"/>
  <cols>
    <col min="1" max="1" width="9.140625" style="2"/>
    <col min="2" max="2" width="67.28515625" style="2" customWidth="1"/>
    <col min="3" max="3" width="14.28515625" style="2" customWidth="1"/>
    <col min="4" max="13" width="13.42578125" style="2" customWidth="1"/>
    <col min="14" max="14" width="15.42578125" style="2" customWidth="1"/>
    <col min="15" max="16384" width="9.140625" style="2"/>
  </cols>
  <sheetData>
    <row r="2" spans="2:14" x14ac:dyDescent="0.25">
      <c r="B2" s="3" t="s">
        <v>20</v>
      </c>
      <c r="C2" s="4" t="s">
        <v>21</v>
      </c>
      <c r="D2" s="4" t="s">
        <v>22</v>
      </c>
      <c r="E2" s="4" t="s">
        <v>23</v>
      </c>
      <c r="F2" s="4" t="s">
        <v>24</v>
      </c>
      <c r="G2" s="4" t="s">
        <v>25</v>
      </c>
      <c r="H2" s="4" t="s">
        <v>26</v>
      </c>
      <c r="I2" s="4" t="s">
        <v>27</v>
      </c>
      <c r="J2" s="4" t="s">
        <v>28</v>
      </c>
      <c r="K2" s="4" t="s">
        <v>29</v>
      </c>
      <c r="L2" s="4" t="s">
        <v>30</v>
      </c>
      <c r="M2" s="4" t="s">
        <v>31</v>
      </c>
      <c r="N2" s="4" t="s">
        <v>32</v>
      </c>
    </row>
    <row r="3" spans="2:14" x14ac:dyDescent="0.25">
      <c r="B3" s="32" t="s">
        <v>33</v>
      </c>
      <c r="C3" s="28"/>
      <c r="D3" s="9">
        <f>$C3</f>
        <v>0</v>
      </c>
      <c r="E3" s="9">
        <f t="shared" ref="E3:M5" si="0">$C3</f>
        <v>0</v>
      </c>
      <c r="F3" s="9">
        <f t="shared" si="0"/>
        <v>0</v>
      </c>
      <c r="G3" s="9">
        <f t="shared" si="0"/>
        <v>0</v>
      </c>
      <c r="H3" s="9">
        <f t="shared" si="0"/>
        <v>0</v>
      </c>
      <c r="I3" s="9">
        <f t="shared" si="0"/>
        <v>0</v>
      </c>
      <c r="J3" s="9">
        <f t="shared" si="0"/>
        <v>0</v>
      </c>
      <c r="K3" s="9">
        <f t="shared" si="0"/>
        <v>0</v>
      </c>
      <c r="L3" s="9">
        <f t="shared" si="0"/>
        <v>0</v>
      </c>
      <c r="M3" s="9">
        <f t="shared" si="0"/>
        <v>0</v>
      </c>
      <c r="N3" s="9">
        <f>SUM(D3:M3)</f>
        <v>0</v>
      </c>
    </row>
    <row r="4" spans="2:14" x14ac:dyDescent="0.25">
      <c r="B4" s="1" t="s">
        <v>34</v>
      </c>
      <c r="C4" s="28"/>
      <c r="D4" s="11"/>
      <c r="E4" s="9">
        <f t="shared" si="0"/>
        <v>0</v>
      </c>
      <c r="F4" s="9">
        <f t="shared" si="0"/>
        <v>0</v>
      </c>
      <c r="G4" s="9">
        <f t="shared" si="0"/>
        <v>0</v>
      </c>
      <c r="H4" s="9">
        <f t="shared" si="0"/>
        <v>0</v>
      </c>
      <c r="I4" s="9">
        <f t="shared" si="0"/>
        <v>0</v>
      </c>
      <c r="J4" s="9">
        <f t="shared" si="0"/>
        <v>0</v>
      </c>
      <c r="K4" s="9">
        <f t="shared" si="0"/>
        <v>0</v>
      </c>
      <c r="L4" s="9">
        <f t="shared" si="0"/>
        <v>0</v>
      </c>
      <c r="M4" s="9">
        <f t="shared" si="0"/>
        <v>0</v>
      </c>
      <c r="N4" s="9">
        <f t="shared" ref="N4:N5" si="1">SUM(D4:M4)</f>
        <v>0</v>
      </c>
    </row>
    <row r="5" spans="2:14" x14ac:dyDescent="0.25">
      <c r="B5" s="1" t="s">
        <v>35</v>
      </c>
      <c r="C5" s="28"/>
      <c r="D5" s="11"/>
      <c r="E5" s="11"/>
      <c r="F5" s="9">
        <f t="shared" si="0"/>
        <v>0</v>
      </c>
      <c r="G5" s="9">
        <f t="shared" si="0"/>
        <v>0</v>
      </c>
      <c r="H5" s="9">
        <f t="shared" si="0"/>
        <v>0</v>
      </c>
      <c r="I5" s="9">
        <f t="shared" si="0"/>
        <v>0</v>
      </c>
      <c r="J5" s="9">
        <f t="shared" si="0"/>
        <v>0</v>
      </c>
      <c r="K5" s="9">
        <f t="shared" si="0"/>
        <v>0</v>
      </c>
      <c r="L5" s="9">
        <f t="shared" si="0"/>
        <v>0</v>
      </c>
      <c r="M5" s="9">
        <f t="shared" si="0"/>
        <v>0</v>
      </c>
      <c r="N5" s="9">
        <f t="shared" si="1"/>
        <v>0</v>
      </c>
    </row>
    <row r="6" spans="2:14" x14ac:dyDescent="0.25">
      <c r="B6" s="3" t="s">
        <v>32</v>
      </c>
      <c r="C6" s="3"/>
      <c r="D6" s="10">
        <f t="shared" ref="D6:N6" si="2">SUM(D3:D5)</f>
        <v>0</v>
      </c>
      <c r="E6" s="10">
        <f t="shared" si="2"/>
        <v>0</v>
      </c>
      <c r="F6" s="10">
        <f t="shared" si="2"/>
        <v>0</v>
      </c>
      <c r="G6" s="10">
        <f t="shared" si="2"/>
        <v>0</v>
      </c>
      <c r="H6" s="10">
        <f t="shared" si="2"/>
        <v>0</v>
      </c>
      <c r="I6" s="10">
        <f t="shared" si="2"/>
        <v>0</v>
      </c>
      <c r="J6" s="10">
        <f t="shared" si="2"/>
        <v>0</v>
      </c>
      <c r="K6" s="10">
        <f t="shared" si="2"/>
        <v>0</v>
      </c>
      <c r="L6" s="10">
        <f t="shared" si="2"/>
        <v>0</v>
      </c>
      <c r="M6" s="10">
        <f t="shared" ref="M6" si="3">SUM(M3:M5)</f>
        <v>0</v>
      </c>
      <c r="N6" s="10">
        <f t="shared" si="2"/>
        <v>0</v>
      </c>
    </row>
    <row r="8" spans="2:14" x14ac:dyDescent="0.25">
      <c r="B8" s="3" t="s">
        <v>36</v>
      </c>
      <c r="C8" s="3" t="s">
        <v>37</v>
      </c>
      <c r="D8" s="38"/>
      <c r="E8" s="39"/>
      <c r="F8" s="39"/>
      <c r="G8" s="39"/>
      <c r="H8" s="39"/>
      <c r="I8" s="39"/>
      <c r="J8" s="39"/>
      <c r="K8" s="39"/>
      <c r="L8" s="39"/>
      <c r="M8" s="40"/>
      <c r="N8" s="4" t="s">
        <v>32</v>
      </c>
    </row>
    <row r="9" spans="2:14" x14ac:dyDescent="0.25">
      <c r="B9" s="18" t="s">
        <v>38</v>
      </c>
      <c r="C9" s="28"/>
      <c r="D9" s="33"/>
      <c r="M9" s="34"/>
      <c r="N9" s="9">
        <f>(100*9.5*C9)/2</f>
        <v>0</v>
      </c>
    </row>
    <row r="10" spans="2:14" x14ac:dyDescent="0.25">
      <c r="B10" s="18" t="s">
        <v>39</v>
      </c>
      <c r="C10" s="28"/>
      <c r="D10" s="35"/>
      <c r="E10" s="36"/>
      <c r="F10" s="36"/>
      <c r="G10" s="36"/>
      <c r="H10" s="36"/>
      <c r="I10" s="36"/>
      <c r="J10" s="36"/>
      <c r="K10" s="36"/>
      <c r="L10" s="36"/>
      <c r="M10" s="37"/>
      <c r="N10" s="9">
        <f>(10*9.5*C10)/2</f>
        <v>0</v>
      </c>
    </row>
    <row r="11" spans="2:14" x14ac:dyDescent="0.25">
      <c r="N11" s="10">
        <f>N9+N10</f>
        <v>0</v>
      </c>
    </row>
    <row r="12" spans="2:14" x14ac:dyDescent="0.25">
      <c r="B12" s="13" t="s">
        <v>18</v>
      </c>
    </row>
    <row r="13" spans="2:14" x14ac:dyDescent="0.25">
      <c r="B13" s="54" t="s">
        <v>40</v>
      </c>
      <c r="C13" s="55"/>
      <c r="E13" s="16"/>
      <c r="N13" s="42">
        <f>N6+N11</f>
        <v>0</v>
      </c>
    </row>
    <row r="14" spans="2:14" x14ac:dyDescent="0.25">
      <c r="B14" s="56"/>
      <c r="C14" s="57"/>
    </row>
    <row r="15" spans="2:14" x14ac:dyDescent="0.25">
      <c r="B15" s="56"/>
      <c r="C15" s="57"/>
    </row>
    <row r="16" spans="2:14" x14ac:dyDescent="0.25">
      <c r="B16" s="56"/>
      <c r="C16" s="57"/>
    </row>
    <row r="17" spans="2:3" x14ac:dyDescent="0.25">
      <c r="B17" s="56"/>
      <c r="C17" s="57"/>
    </row>
    <row r="18" spans="2:3" x14ac:dyDescent="0.25">
      <c r="B18" s="56"/>
      <c r="C18" s="57"/>
    </row>
    <row r="19" spans="2:3" x14ac:dyDescent="0.25">
      <c r="B19" s="56"/>
      <c r="C19" s="57"/>
    </row>
    <row r="20" spans="2:3" x14ac:dyDescent="0.25">
      <c r="B20" s="56"/>
      <c r="C20" s="57"/>
    </row>
    <row r="21" spans="2:3" x14ac:dyDescent="0.25">
      <c r="B21" s="56"/>
      <c r="C21" s="57"/>
    </row>
    <row r="22" spans="2:3" x14ac:dyDescent="0.25">
      <c r="B22" s="56"/>
      <c r="C22" s="57"/>
    </row>
    <row r="23" spans="2:3" x14ac:dyDescent="0.25">
      <c r="B23" s="56"/>
      <c r="C23" s="57"/>
    </row>
    <row r="24" spans="2:3" x14ac:dyDescent="0.25">
      <c r="B24" s="58"/>
      <c r="C24" s="59"/>
    </row>
  </sheetData>
  <sheetProtection algorithmName="SHA-512" hashValue="z4R1Hnu1ecS7f2y1AU1ndqYAAYNpLMvXzRTxIJuA2Zpf7hrB15K3enoRerl8U4C9QJQI+jXWcgY9GnFEd46aeg==" saltValue="Enh1u7Gk+4hNDexkrpR37A==" spinCount="100000" sheet="1" objects="1" scenarios="1"/>
  <mergeCells count="1">
    <mergeCell ref="B13:C24"/>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2385DC-55AD-4DC9-B2A4-416B81083B31}">
  <sheetPr>
    <tabColor rgb="FFFFFF99"/>
  </sheetPr>
  <dimension ref="B1:D16"/>
  <sheetViews>
    <sheetView showGridLines="0" workbookViewId="0">
      <selection activeCell="K6" sqref="K6"/>
    </sheetView>
  </sheetViews>
  <sheetFormatPr defaultRowHeight="15" x14ac:dyDescent="0.25"/>
  <cols>
    <col min="1" max="1" width="9.140625" style="2"/>
    <col min="2" max="2" width="35.7109375" style="2" customWidth="1"/>
    <col min="3" max="3" width="13.7109375" style="2" customWidth="1"/>
    <col min="4" max="4" width="9.5703125" style="2" customWidth="1"/>
    <col min="5" max="5" width="16.28515625" style="2" customWidth="1"/>
    <col min="6" max="6" width="13.5703125" style="2" customWidth="1"/>
    <col min="7" max="16384" width="9.140625" style="2"/>
  </cols>
  <sheetData>
    <row r="1" spans="2:4" x14ac:dyDescent="0.25">
      <c r="B1" s="12" t="s">
        <v>5</v>
      </c>
    </row>
    <row r="2" spans="2:4" x14ac:dyDescent="0.25">
      <c r="B2" s="3" t="s">
        <v>41</v>
      </c>
      <c r="C2" s="4" t="s">
        <v>42</v>
      </c>
      <c r="D2" s="4" t="s">
        <v>43</v>
      </c>
    </row>
    <row r="3" spans="2:4" x14ac:dyDescent="0.25">
      <c r="B3" s="1" t="s">
        <v>44</v>
      </c>
      <c r="C3" s="28"/>
      <c r="D3" s="22">
        <f>1/8</f>
        <v>0.125</v>
      </c>
    </row>
    <row r="4" spans="2:4" x14ac:dyDescent="0.25">
      <c r="B4" s="1" t="s">
        <v>45</v>
      </c>
      <c r="C4" s="28"/>
      <c r="D4" s="22">
        <f>3/8</f>
        <v>0.375</v>
      </c>
    </row>
    <row r="5" spans="2:4" x14ac:dyDescent="0.25">
      <c r="B5" s="1" t="s">
        <v>46</v>
      </c>
      <c r="C5" s="28"/>
      <c r="D5" s="22">
        <f>2/8</f>
        <v>0.25</v>
      </c>
    </row>
    <row r="6" spans="2:4" x14ac:dyDescent="0.25">
      <c r="B6" s="1" t="s">
        <v>47</v>
      </c>
      <c r="C6" s="28"/>
      <c r="D6" s="22">
        <f>1/8</f>
        <v>0.125</v>
      </c>
    </row>
    <row r="7" spans="2:4" x14ac:dyDescent="0.25">
      <c r="B7" s="1" t="s">
        <v>48</v>
      </c>
      <c r="C7" s="28"/>
      <c r="D7" s="22">
        <f>1/8</f>
        <v>0.125</v>
      </c>
    </row>
    <row r="8" spans="2:4" x14ac:dyDescent="0.25">
      <c r="D8" s="22">
        <f>SUM(D3:D7)</f>
        <v>1</v>
      </c>
    </row>
    <row r="10" spans="2:4" x14ac:dyDescent="0.25">
      <c r="B10" s="1" t="s">
        <v>49</v>
      </c>
      <c r="C10" s="8">
        <f>(D3*C3+D4*C4+D5*C5+D6*C6+D7*C7)</f>
        <v>0</v>
      </c>
    </row>
    <row r="11" spans="2:4" x14ac:dyDescent="0.25">
      <c r="B11" s="17" t="s">
        <v>50</v>
      </c>
      <c r="C11" s="29">
        <v>1624</v>
      </c>
    </row>
    <row r="12" spans="2:4" x14ac:dyDescent="0.25">
      <c r="B12" s="3" t="s">
        <v>51</v>
      </c>
      <c r="C12" s="41">
        <f>C10*C11</f>
        <v>0</v>
      </c>
    </row>
    <row r="15" spans="2:4" x14ac:dyDescent="0.25">
      <c r="B15" s="13" t="s">
        <v>18</v>
      </c>
    </row>
    <row r="16" spans="2:4" ht="101.25" customHeight="1" x14ac:dyDescent="0.25">
      <c r="B16" s="52" t="s">
        <v>52</v>
      </c>
      <c r="C16" s="60"/>
      <c r="D16" s="53"/>
    </row>
  </sheetData>
  <sheetProtection algorithmName="SHA-512" hashValue="g5M5VyKgn/8SiBimpfC62AXd2/emTesMTAmzLJwwhab4zZIJMABNCmSP+7H+Qttcs8PK5JtJa61OHT5tG0MlXw==" saltValue="znaHQuj/gb/EzT+ibnY63Q==" spinCount="100000" sheet="1" objects="1" scenarios="1"/>
  <mergeCells count="1">
    <mergeCell ref="B16:D16"/>
  </mergeCells>
  <pageMargins left="0.70866141732283472" right="0.70866141732283472" top="0.74803149606299213" bottom="0.74803149606299213" header="0.31496062992125984" footer="0.31496062992125984"/>
  <pageSetup paperSize="9" orientation="landscape" horizontalDpi="4294967293" verticalDpi="300" r:id="rId1"/>
  <headerFooter>
    <oddHeader>&amp;A</oddHeader>
    <oddFooter>Pagina &amp;P van &amp;N</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3060E3-8A5B-4CE6-9290-F874711BA808}">
  <sheetPr>
    <tabColor theme="5" tint="0.59999389629810485"/>
  </sheetPr>
  <dimension ref="B3:F34"/>
  <sheetViews>
    <sheetView showGridLines="0" workbookViewId="0">
      <selection activeCell="F5" sqref="F5"/>
    </sheetView>
  </sheetViews>
  <sheetFormatPr defaultRowHeight="15" x14ac:dyDescent="0.25"/>
  <cols>
    <col min="2" max="2" width="29.140625" customWidth="1"/>
    <col min="3" max="3" width="62.140625" customWidth="1"/>
    <col min="4" max="4" width="16.5703125" customWidth="1"/>
    <col min="5" max="5" width="17" bestFit="1" customWidth="1"/>
    <col min="6" max="6" width="98.28515625" customWidth="1"/>
  </cols>
  <sheetData>
    <row r="3" spans="2:6" x14ac:dyDescent="0.25">
      <c r="B3" s="3" t="s">
        <v>53</v>
      </c>
      <c r="C3" s="3" t="s">
        <v>54</v>
      </c>
      <c r="D3" s="3" t="s">
        <v>37</v>
      </c>
      <c r="E3" s="3" t="s">
        <v>55</v>
      </c>
      <c r="F3" s="3" t="s">
        <v>56</v>
      </c>
    </row>
    <row r="4" spans="2:6" x14ac:dyDescent="0.25">
      <c r="B4" s="61"/>
      <c r="C4" s="61"/>
      <c r="D4" s="62"/>
      <c r="E4" s="61"/>
      <c r="F4" s="61"/>
    </row>
    <row r="5" spans="2:6" x14ac:dyDescent="0.25">
      <c r="B5" s="61"/>
      <c r="C5" s="61"/>
      <c r="D5" s="62"/>
      <c r="E5" s="61"/>
      <c r="F5" s="61"/>
    </row>
    <row r="6" spans="2:6" x14ac:dyDescent="0.25">
      <c r="B6" s="61"/>
      <c r="C6" s="61"/>
      <c r="D6" s="62"/>
      <c r="E6" s="61"/>
      <c r="F6" s="61"/>
    </row>
    <row r="7" spans="2:6" x14ac:dyDescent="0.25">
      <c r="B7" s="61"/>
      <c r="C7" s="61"/>
      <c r="D7" s="62"/>
      <c r="E7" s="61"/>
      <c r="F7" s="61"/>
    </row>
    <row r="8" spans="2:6" x14ac:dyDescent="0.25">
      <c r="B8" s="61"/>
      <c r="C8" s="61"/>
      <c r="D8" s="62"/>
      <c r="E8" s="61"/>
      <c r="F8" s="61"/>
    </row>
    <row r="9" spans="2:6" x14ac:dyDescent="0.25">
      <c r="B9" s="61"/>
      <c r="C9" s="61"/>
      <c r="D9" s="62"/>
      <c r="E9" s="61"/>
      <c r="F9" s="61"/>
    </row>
    <row r="10" spans="2:6" x14ac:dyDescent="0.25">
      <c r="B10" s="61"/>
      <c r="C10" s="61"/>
      <c r="D10" s="62"/>
      <c r="E10" s="61"/>
      <c r="F10" s="61"/>
    </row>
    <row r="11" spans="2:6" x14ac:dyDescent="0.25">
      <c r="B11" s="61"/>
      <c r="C11" s="61"/>
      <c r="D11" s="62"/>
      <c r="E11" s="61"/>
      <c r="F11" s="61"/>
    </row>
    <row r="12" spans="2:6" x14ac:dyDescent="0.25">
      <c r="B12" s="61"/>
      <c r="C12" s="61"/>
      <c r="D12" s="62"/>
      <c r="E12" s="61"/>
      <c r="F12" s="61"/>
    </row>
    <row r="13" spans="2:6" x14ac:dyDescent="0.25">
      <c r="B13" s="61"/>
      <c r="C13" s="61"/>
      <c r="D13" s="62"/>
      <c r="E13" s="61"/>
      <c r="F13" s="61"/>
    </row>
    <row r="14" spans="2:6" x14ac:dyDescent="0.25">
      <c r="B14" s="61"/>
      <c r="C14" s="61"/>
      <c r="D14" s="62"/>
      <c r="E14" s="61"/>
      <c r="F14" s="61"/>
    </row>
    <row r="15" spans="2:6" x14ac:dyDescent="0.25">
      <c r="B15" s="61"/>
      <c r="C15" s="61"/>
      <c r="D15" s="62"/>
      <c r="E15" s="61"/>
      <c r="F15" s="61"/>
    </row>
    <row r="16" spans="2:6" x14ac:dyDescent="0.25">
      <c r="B16" s="61"/>
      <c r="C16" s="61"/>
      <c r="D16" s="62"/>
      <c r="E16" s="61"/>
      <c r="F16" s="61"/>
    </row>
    <row r="17" spans="2:6" x14ac:dyDescent="0.25">
      <c r="B17" s="61"/>
      <c r="C17" s="61"/>
      <c r="D17" s="62"/>
      <c r="E17" s="61"/>
      <c r="F17" s="61"/>
    </row>
    <row r="18" spans="2:6" x14ac:dyDescent="0.25">
      <c r="B18" s="61"/>
      <c r="C18" s="61"/>
      <c r="D18" s="62"/>
      <c r="E18" s="61"/>
      <c r="F18" s="61"/>
    </row>
    <row r="19" spans="2:6" x14ac:dyDescent="0.25">
      <c r="B19" s="61"/>
      <c r="C19" s="61"/>
      <c r="D19" s="62"/>
      <c r="E19" s="61"/>
      <c r="F19" s="61"/>
    </row>
    <row r="20" spans="2:6" x14ac:dyDescent="0.25">
      <c r="B20" s="61"/>
      <c r="C20" s="61"/>
      <c r="D20" s="62"/>
      <c r="E20" s="61"/>
      <c r="F20" s="61"/>
    </row>
    <row r="21" spans="2:6" x14ac:dyDescent="0.25">
      <c r="B21" s="61"/>
      <c r="C21" s="61"/>
      <c r="D21" s="62"/>
      <c r="E21" s="61"/>
      <c r="F21" s="61"/>
    </row>
    <row r="22" spans="2:6" x14ac:dyDescent="0.25">
      <c r="B22" s="61"/>
      <c r="C22" s="61"/>
      <c r="D22" s="62"/>
      <c r="E22" s="61"/>
      <c r="F22" s="61"/>
    </row>
    <row r="23" spans="2:6" x14ac:dyDescent="0.25">
      <c r="B23" s="61"/>
      <c r="C23" s="61"/>
      <c r="D23" s="62"/>
      <c r="E23" s="61"/>
      <c r="F23" s="61"/>
    </row>
    <row r="24" spans="2:6" x14ac:dyDescent="0.25">
      <c r="B24" s="61"/>
      <c r="C24" s="61"/>
      <c r="D24" s="62"/>
      <c r="E24" s="61"/>
      <c r="F24" s="61"/>
    </row>
    <row r="25" spans="2:6" x14ac:dyDescent="0.25">
      <c r="B25" s="61"/>
      <c r="C25" s="61"/>
      <c r="D25" s="62"/>
      <c r="E25" s="61"/>
      <c r="F25" s="61"/>
    </row>
    <row r="26" spans="2:6" x14ac:dyDescent="0.25">
      <c r="B26" s="61"/>
      <c r="C26" s="61"/>
      <c r="D26" s="62"/>
      <c r="E26" s="61"/>
      <c r="F26" s="61"/>
    </row>
    <row r="27" spans="2:6" x14ac:dyDescent="0.25">
      <c r="B27" s="61"/>
      <c r="C27" s="61"/>
      <c r="D27" s="62"/>
      <c r="E27" s="61"/>
      <c r="F27" s="61"/>
    </row>
    <row r="28" spans="2:6" x14ac:dyDescent="0.25">
      <c r="B28" s="61"/>
      <c r="C28" s="61"/>
      <c r="D28" s="62"/>
      <c r="E28" s="61"/>
      <c r="F28" s="61"/>
    </row>
    <row r="29" spans="2:6" x14ac:dyDescent="0.25">
      <c r="B29" s="61"/>
      <c r="C29" s="61"/>
      <c r="D29" s="62"/>
      <c r="E29" s="61"/>
      <c r="F29" s="61"/>
    </row>
    <row r="30" spans="2:6" x14ac:dyDescent="0.25">
      <c r="B30" s="61"/>
      <c r="C30" s="61"/>
      <c r="D30" s="62"/>
      <c r="E30" s="61"/>
      <c r="F30" s="61"/>
    </row>
    <row r="33" spans="2:3" x14ac:dyDescent="0.25">
      <c r="B33" s="13" t="s">
        <v>18</v>
      </c>
    </row>
    <row r="34" spans="2:3" ht="164.25" customHeight="1" x14ac:dyDescent="0.25">
      <c r="B34" s="52" t="s">
        <v>57</v>
      </c>
      <c r="C34" s="53"/>
    </row>
  </sheetData>
  <sheetProtection algorithmName="SHA-512" hashValue="VEZ3Fz0D2dhldWnvPVxBFe328uF5k9XUa7hWkxiTRiIzB0Q592J9hazyaRg4Cf6593Sj9zKHhNN0i2fh8IdCwg==" saltValue="HYzLZAFEg8JClhXerA3Ujg==" spinCount="100000" sheet="1" formatCells="0" insertRows="0"/>
  <mergeCells count="1">
    <mergeCell ref="B34:C34"/>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AB267E-5709-4348-AC50-2B811B60C20C}">
  <sheetPr>
    <tabColor theme="4" tint="0.39997558519241921"/>
  </sheetPr>
  <dimension ref="B3:D16"/>
  <sheetViews>
    <sheetView showGridLines="0" topLeftCell="A2" workbookViewId="0">
      <selection activeCell="E11" sqref="E11"/>
    </sheetView>
  </sheetViews>
  <sheetFormatPr defaultRowHeight="15" x14ac:dyDescent="0.25"/>
  <cols>
    <col min="2" max="2" width="36.42578125" customWidth="1"/>
  </cols>
  <sheetData>
    <row r="3" spans="2:4" x14ac:dyDescent="0.25">
      <c r="B3" s="20" t="s">
        <v>58</v>
      </c>
      <c r="C3" s="21" t="s">
        <v>59</v>
      </c>
    </row>
    <row r="4" spans="2:4" x14ac:dyDescent="0.25">
      <c r="B4" s="18" t="s">
        <v>60</v>
      </c>
      <c r="C4" s="19">
        <v>1800</v>
      </c>
    </row>
    <row r="5" spans="2:4" x14ac:dyDescent="0.25">
      <c r="B5" s="18" t="s">
        <v>61</v>
      </c>
      <c r="C5" s="19">
        <v>45</v>
      </c>
    </row>
    <row r="6" spans="2:4" x14ac:dyDescent="0.25">
      <c r="B6" s="18" t="s">
        <v>62</v>
      </c>
      <c r="C6" s="19">
        <v>75</v>
      </c>
    </row>
    <row r="7" spans="2:4" x14ac:dyDescent="0.25">
      <c r="B7" s="18" t="s">
        <v>63</v>
      </c>
      <c r="C7" s="19">
        <v>11</v>
      </c>
      <c r="D7" t="s">
        <v>64</v>
      </c>
    </row>
    <row r="8" spans="2:4" x14ac:dyDescent="0.25">
      <c r="B8" s="18" t="s">
        <v>65</v>
      </c>
      <c r="C8" s="19">
        <v>130</v>
      </c>
      <c r="D8" t="s">
        <v>66</v>
      </c>
    </row>
    <row r="9" spans="2:4" x14ac:dyDescent="0.25">
      <c r="B9" s="18" t="s">
        <v>67</v>
      </c>
      <c r="C9" s="30">
        <v>10</v>
      </c>
    </row>
    <row r="10" spans="2:4" x14ac:dyDescent="0.25">
      <c r="B10" s="18" t="s">
        <v>68</v>
      </c>
      <c r="C10" s="31">
        <v>4</v>
      </c>
    </row>
    <row r="11" spans="2:4" x14ac:dyDescent="0.25">
      <c r="B11" s="18" t="s">
        <v>69</v>
      </c>
      <c r="C11" s="31">
        <v>10</v>
      </c>
      <c r="D11" t="s">
        <v>70</v>
      </c>
    </row>
    <row r="15" spans="2:4" x14ac:dyDescent="0.25">
      <c r="B15" s="27"/>
    </row>
    <row r="16" spans="2:4" x14ac:dyDescent="0.25">
      <c r="B16" s="27"/>
    </row>
  </sheetData>
  <sheetProtection algorithmName="SHA-512" hashValue="e3gbhj51+oJMQ/SiJyNsDfoxnYFvaKwvhhi4ncYRgVODSgmZ+AEpqLaNLLzqrsOJL8YjoGIVBTfgTL0D37gdwQ==" saltValue="75MiooYdT1fXqafFuTksyw==" spinCount="100000" sheet="1" objects="1" scenarios="1"/>
  <pageMargins left="0.70866141732283472" right="0.70866141732283472" top="0.74803149606299213" bottom="0.74803149606299213" header="0.31496062992125984" footer="0.31496062992125984"/>
  <pageSetup paperSize="9" orientation="landscape" horizontalDpi="4294967293" verticalDpi="0" r:id="rId1"/>
  <headerFooter>
    <oddHeader>&amp;A</oddHeader>
    <oddFooter>Pagina &amp;P van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6" ma:contentTypeDescription=" " ma:contentTypeScope="" ma:versionID="b75de72c2341ffbbc246f86fa092d9fd">
  <xsd:schema xmlns:xsd="http://www.w3.org/2001/XMLSchema" xmlns:xs="http://www.w3.org/2001/XMLSchema" xmlns:p="http://schemas.microsoft.com/office/2006/metadata/properties" xmlns:ns2="fc3a1a23-6aed-41e1-a702-e24609d89b7a" xmlns:ns3="3a2d4642-b1a9-4f9a-947d-aaac82c6ed7c" xmlns:ns4="5a55a1c6-4de6-4c74-a1ea-18114151a3ea" targetNamespace="http://schemas.microsoft.com/office/2006/metadata/properties" ma:root="true" ma:fieldsID="ba58f63b76358176eef5993b0869612d" ns2:_="" ns3:_="" ns4:_="">
    <xsd:import namespace="fc3a1a23-6aed-41e1-a702-e24609d89b7a"/>
    <xsd:import namespace="3a2d4642-b1a9-4f9a-947d-aaac82c6ed7c"/>
    <xsd:import namespace="5a55a1c6-4de6-4c74-a1ea-18114151a3ea"/>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3:PUCorsaDocumentcode" minOccurs="0"/>
                <xsd:element ref="ns4:MediaServiceMetadata" minOccurs="0"/>
                <xsd:element ref="ns4:MediaServiceFastMetadata" minOccurs="0"/>
                <xsd:element ref="ns4:MediaServiceObjectDetectorVersions" minOccurs="0"/>
                <xsd:element ref="ns2:SharedWithUsers" minOccurs="0"/>
                <xsd:element ref="ns2:SharedWithDetails" minOccurs="0"/>
                <xsd:element ref="ns4:MediaServiceDateTaken" minOccurs="0"/>
                <xsd:element ref="ns4:MediaLengthInSeconds" minOccurs="0"/>
                <xsd:element ref="ns4:lcf76f155ced4ddcb4097134ff3c332f" minOccurs="0"/>
                <xsd:element ref="ns4:MediaServiceOCR" minOccurs="0"/>
                <xsd:element ref="ns4:MediaServiceGenerationTime" minOccurs="0"/>
                <xsd:element ref="ns4:MediaServiceEventHashCode"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a1a23-6aed-41e1-a702-e24609d89b7a"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37"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Informatiemanagement|94f89fdd-1a7d-42b1-9a75-58b10f8d8263"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e69ecfb1-570f-4660-b1ae-b626c73cdb14"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1279a469-b826-477f-86ac-ef7adf8a272c}" ma:internalName="TaxCatchAll" ma:showField="CatchAllData" ma:web="fc3a1a23-6aed-41e1-a702-e24609d89b7a">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1279a469-b826-477f-86ac-ef7adf8a272c}" ma:internalName="TaxCatchAllLabel" ma:readOnly="true" ma:showField="CatchAllDataLabel" ma:web="fc3a1a23-6aed-41e1-a702-e24609d89b7a">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20 jaar|8f73d7bd-6595-4bc6-aba4-4049f8f7bea1"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BDV-IEA, Teamleider Informatievoorziening ＆ automatisering|5382f074-cc2a-4cef-b4db-0e9f1a2ed478"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3"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4"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55a1c6-4de6-4c74-a1ea-18114151a3ea" elementFormDefault="qualified">
    <xsd:import namespace="http://schemas.microsoft.com/office/2006/documentManagement/types"/>
    <xsd:import namespace="http://schemas.microsoft.com/office/infopath/2007/PartnerControls"/>
    <xsd:element name="MediaServiceMetadata" ma:index="50" nillable="true" ma:displayName="MediaServiceMetadata" ma:hidden="true" ma:internalName="MediaServiceMetadata" ma:readOnly="true">
      <xsd:simpleType>
        <xsd:restriction base="dms:Note"/>
      </xsd:simpleType>
    </xsd:element>
    <xsd:element name="MediaServiceFastMetadata" ma:index="51" nillable="true" ma:displayName="MediaServiceFastMetadata" ma:hidden="true" ma:internalName="MediaServiceFastMetadata" ma:readOnly="true">
      <xsd:simpleType>
        <xsd:restriction base="dms:Note"/>
      </xsd:simpleType>
    </xsd:element>
    <xsd:element name="MediaServiceObjectDetectorVersions" ma:index="52" nillable="true" ma:displayName="MediaServiceObjectDetectorVersions" ma:hidden="true" ma:indexed="true" ma:internalName="MediaServiceObjectDetectorVersions" ma:readOnly="true">
      <xsd:simpleType>
        <xsd:restriction base="dms:Text"/>
      </xsd:simpleType>
    </xsd:element>
    <xsd:element name="MediaServiceDateTaken" ma:index="55" nillable="true" ma:displayName="MediaServiceDateTaken" ma:hidden="true" ma:indexed="true" ma:internalName="MediaServiceDateTaken" ma:readOnly="true">
      <xsd:simpleType>
        <xsd:restriction base="dms:Text"/>
      </xsd:simpleType>
    </xsd:element>
    <xsd:element name="MediaLengthInSeconds" ma:index="56" nillable="true" ma:displayName="MediaLengthInSeconds" ma:hidden="true" ma:internalName="MediaLengthInSeconds" ma:readOnly="true">
      <xsd:simpleType>
        <xsd:restriction base="dms:Unknown"/>
      </xsd:simpleType>
    </xsd:element>
    <xsd:element name="lcf76f155ced4ddcb4097134ff3c332f" ma:index="58"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CR" ma:index="59" nillable="true" ma:displayName="Extracted Text" ma:internalName="MediaServiceOCR" ma:readOnly="true">
      <xsd:simpleType>
        <xsd:restriction base="dms:Note">
          <xsd:maxLength value="255"/>
        </xsd:restriction>
      </xsd:simpleType>
    </xsd:element>
    <xsd:element name="MediaServiceGenerationTime" ma:index="60" nillable="true" ma:displayName="MediaServiceGenerationTime" ma:hidden="true" ma:internalName="MediaServiceGenerationTime" ma:readOnly="true">
      <xsd:simpleType>
        <xsd:restriction base="dms:Text"/>
      </xsd:simpleType>
    </xsd:element>
    <xsd:element name="MediaServiceEventHashCode" ma:index="61" nillable="true" ma:displayName="MediaServiceEventHashCode" ma:hidden="true" ma:internalName="MediaServiceEventHashCode" ma:readOnly="true">
      <xsd:simpleType>
        <xsd:restriction base="dms:Text"/>
      </xsd:simpleType>
    </xsd:element>
    <xsd:element name="MediaServiceSearchProperties" ma:index="6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c69891f5b6724842a1992b729e890d0f xmlns="fc3a1a23-6aed-41e1-a702-e24609d89b7a">
      <Terms xmlns="http://schemas.microsoft.com/office/infopath/2007/PartnerControls"/>
    </c69891f5b6724842a1992b729e890d0f>
    <jac39c03a7c14cb08e70c160a38b370d xmlns="fc3a1a23-6aed-41e1-a702-e24609d89b7a">
      <Terms xmlns="http://schemas.microsoft.com/office/infopath/2007/PartnerControls"/>
    </jac39c03a7c14cb08e70c160a38b370d>
    <dc87032591014caf9b8c241199203258 xmlns="fc3a1a23-6aed-41e1-a702-e24609d89b7a">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PUCopyrightRechten xmlns="fc3a1a23-6aed-41e1-a702-e24609d89b7a">false</PUCopyrightRechten>
    <n35da69e1c1047dea46f4e43c827e5fd xmlns="fc3a1a23-6aed-41e1-a702-e24609d89b7a">
      <Terms xmlns="http://schemas.microsoft.com/office/infopath/2007/PartnerControls">
        <TermInfo xmlns="http://schemas.microsoft.com/office/infopath/2007/PartnerControls">
          <TermName xmlns="http://schemas.microsoft.com/office/infopath/2007/PartnerControls">20 jaar</TermName>
          <TermId xmlns="http://schemas.microsoft.com/office/infopath/2007/PartnerControls">8f73d7bd-6595-4bc6-aba4-4049f8f7bea1</TermId>
        </TermInfo>
      </Terms>
    </n35da69e1c1047dea46f4e43c827e5fd>
    <k7957b5f8f444a679b34b5b5923d672a xmlns="fc3a1a23-6aed-41e1-a702-e24609d89b7a">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d48145a825f34c759bf35e0f0f98a24d xmlns="fc3a1a23-6aed-41e1-a702-e24609d89b7a">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TaxCatchAll xmlns="fc3a1a23-6aed-41e1-a702-e24609d89b7a">
      <Value>10</Value>
      <Value>9</Value>
      <Value>8</Value>
      <Value>7</Value>
      <Value>6</Value>
      <Value>5</Value>
      <Value>4</Value>
      <Value>3</Value>
      <Value>2</Value>
      <Value>1</Value>
    </TaxCatchAll>
    <PUBegindatumCopyright xmlns="fc3a1a23-6aed-41e1-a702-e24609d89b7a" xsi:nil="true"/>
    <PUEinddatumCopyright xmlns="fc3a1a23-6aed-41e1-a702-e24609d89b7a" xsi:nil="true"/>
    <nbfcb91ce6ed4c72a590e661d33753dd xmlns="fc3a1a23-6aed-41e1-a702-e24609d89b7a">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lcf76f155ced4ddcb4097134ff3c332f xmlns="5a55a1c6-4de6-4c74-a1ea-18114151a3ea">
      <Terms xmlns="http://schemas.microsoft.com/office/infopath/2007/PartnerControls"/>
    </lcf76f155ced4ddcb4097134ff3c332f>
    <PUDocumentumRegistratienummer xmlns="fc3a1a23-6aed-41e1-a702-e24609d89b7a" xsi:nil="true"/>
    <PUWerkingsgebiedDocument xmlns="fc3a1a23-6aed-41e1-a702-e24609d89b7a" xsi:nil="true"/>
    <PUEinddatumdossier xmlns="fc3a1a23-6aed-41e1-a702-e24609d89b7a" xsi:nil="true"/>
    <bee6bab28bc347dea223a27ae484b55c xmlns="fc3a1a23-6aed-41e1-a702-e24609d89b7a">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type xmlns="fc3a1a23-6aed-41e1-a702-e24609d89b7a" xsi:nil="true"/>
    <PUDossiernaam xmlns="fc3a1a23-6aed-41e1-a702-e24609d89b7a" xsi:nil="true"/>
    <PUOrigineleMakerDocumentum xmlns="3a2d4642-b1a9-4f9a-947d-aaac82c6ed7c" xsi:nil="true"/>
    <d6579817e59147ae85edfd3136814cae xmlns="fc3a1a23-6aed-41e1-a702-e24609d89b7a">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OmschrijvingVoorwaardenCopyright xmlns="fc3a1a23-6aed-41e1-a702-e24609d89b7a" xsi:nil="true"/>
    <e28028357a134c8cba3ce1e424d81274 xmlns="fc3a1a23-6aed-41e1-a702-e24609d89b7a">
      <Terms xmlns="http://schemas.microsoft.com/office/infopath/2007/PartnerControls">
        <TermInfo xmlns="http://schemas.microsoft.com/office/infopath/2007/PartnerControls">
          <TermName xmlns="http://schemas.microsoft.com/office/infopath/2007/PartnerControls">Informatiemanagement</TermName>
          <TermId xmlns="http://schemas.microsoft.com/office/infopath/2007/PartnerControls">94f89fdd-1a7d-42b1-9a75-58b10f8d8263</TermId>
        </TermInfo>
      </Terms>
    </e28028357a134c8cba3ce1e424d81274>
    <ecddcceb7a3944bcb5df119ed71fb281 xmlns="fc3a1a23-6aed-41e1-a702-e24609d89b7a">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kb23fa795b9743b8adae1149359e24fa xmlns="fc3a1a23-6aed-41e1-a702-e24609d89b7a">
      <Terms xmlns="http://schemas.microsoft.com/office/infopath/2007/PartnerControls">
        <TermInfo xmlns="http://schemas.microsoft.com/office/infopath/2007/PartnerControls">
          <TermName xmlns="http://schemas.microsoft.com/office/infopath/2007/PartnerControls">TL BDV-IEA, Teamleider Informatievoorziening ＆ automatisering</TermName>
          <TermId xmlns="http://schemas.microsoft.com/office/infopath/2007/PartnerControls">5382f074-cc2a-4cef-b4db-0e9f1a2ed478</TermId>
        </TermInfo>
      </Terms>
    </kb23fa795b9743b8adae1149359e24fa>
    <PUSelectiecategorie xmlns="fc3a1a23-6aed-41e1-a702-e24609d89b7a">2020 37</PUSelectiecategorie>
    <PUBegindatumdossier xmlns="fc3a1a23-6aed-41e1-a702-e24609d89b7a" xsi:nil="true"/>
    <PUCorsaDocumentcode xmlns="3a2d4642-b1a9-4f9a-947d-aaac82c6ed7c" xsi:nil="true"/>
    <_dlc_DocId xmlns="fc3a1a23-6aed-41e1-a702-e24609d89b7a">UTSP-1005405996-718</_dlc_DocId>
    <_dlc_DocIdUrl xmlns="fc3a1a23-6aed-41e1-a702-e24609d89b7a">
      <Url>https://provincieutrecht.sharepoint.com/sites/smnwk-Aanbesteding1-BDV-loket/_layouts/15/DocIdRedir.aspx?ID=UTSP-1005405996-718</Url>
      <Description>UTSP-1005405996-718</Description>
    </_dlc_DocIdUrl>
    <SharedWithUsers xmlns="fc3a1a23-6aed-41e1-a702-e24609d89b7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DB21F45-7CB2-46D1-B7A7-89B7EEDCD5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3a1a23-6aed-41e1-a702-e24609d89b7a"/>
    <ds:schemaRef ds:uri="3a2d4642-b1a9-4f9a-947d-aaac82c6ed7c"/>
    <ds:schemaRef ds:uri="5a55a1c6-4de6-4c74-a1ea-18114151a3e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1E25A5-E98A-40AE-9CD2-55120F2D0F64}">
  <ds:schemaRefs>
    <ds:schemaRef ds:uri="http://schemas.microsoft.com/office/2006/metadata/properties"/>
    <ds:schemaRef ds:uri="http://schemas.microsoft.com/office/infopath/2007/PartnerControls"/>
    <ds:schemaRef ds:uri="fc3a1a23-6aed-41e1-a702-e24609d89b7a"/>
    <ds:schemaRef ds:uri="5a55a1c6-4de6-4c74-a1ea-18114151a3ea"/>
    <ds:schemaRef ds:uri="3a2d4642-b1a9-4f9a-947d-aaac82c6ed7c"/>
  </ds:schemaRefs>
</ds:datastoreItem>
</file>

<file path=customXml/itemProps3.xml><?xml version="1.0" encoding="utf-8"?>
<ds:datastoreItem xmlns:ds="http://schemas.openxmlformats.org/officeDocument/2006/customXml" ds:itemID="{268F7835-9854-4A3A-90CC-ECAA1651B128}">
  <ds:schemaRefs>
    <ds:schemaRef ds:uri="http://schemas.microsoft.com/sharepoint/v3/contenttype/forms"/>
  </ds:schemaRefs>
</ds:datastoreItem>
</file>

<file path=customXml/itemProps4.xml><?xml version="1.0" encoding="utf-8"?>
<ds:datastoreItem xmlns:ds="http://schemas.openxmlformats.org/officeDocument/2006/customXml" ds:itemID="{38F0CA3D-CFC6-414A-BA5E-D01F6EFB4E9C}">
  <ds:schemaRefs>
    <ds:schemaRef ds:uri="http://schemas.microsoft.com/sharepoint/event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6</vt:i4>
      </vt:variant>
      <vt:variant>
        <vt:lpstr>Benoemde bereiken</vt:lpstr>
      </vt:variant>
      <vt:variant>
        <vt:i4>2</vt:i4>
      </vt:variant>
    </vt:vector>
  </HeadingPairs>
  <TitlesOfParts>
    <vt:vector size="8" baseType="lpstr">
      <vt:lpstr>Voorblad</vt:lpstr>
      <vt:lpstr>Migratie+Eenmalig</vt:lpstr>
      <vt:lpstr>Operationele kosten</vt:lpstr>
      <vt:lpstr>Uurtarieven</vt:lpstr>
      <vt:lpstr>Optionele modules</vt:lpstr>
      <vt:lpstr>Kwantiteitenblad</vt:lpstr>
      <vt:lpstr>Uurtarieven!Afdrukbereik</vt:lpstr>
      <vt:lpstr>Voorblad!Afdrukbereik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Dick Slaats</dc:creator>
  <cp:keywords/>
  <dc:description/>
  <cp:lastModifiedBy>Vries, Max de</cp:lastModifiedBy>
  <cp:revision/>
  <dcterms:created xsi:type="dcterms:W3CDTF">2023-09-29T07:09:12Z</dcterms:created>
  <dcterms:modified xsi:type="dcterms:W3CDTF">2025-01-27T17:59:15Z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0x0101003E9A2B830A3CB44DBCE3112387D3A13600027D544D4B8B7248AEBB31D1D05FB4E3</vt:lpwstr>
  </property>
  <property fmtid="{D5CDD505-2E9C-101B-9397-08002B2CF9AE}" pid="3" name="PUWaardering">
    <vt:lpwstr>5;#Vernietigen|90b47d01-38c6-4bfb-b527-d49e498a64bf</vt:lpwstr>
  </property>
  <property fmtid="{D5CDD505-2E9C-101B-9397-08002B2CF9AE}" pid="4" name="PUBewaartermijn">
    <vt:lpwstr>6;#20 jaar|8f73d7bd-6595-4bc6-aba4-4049f8f7bea1</vt:lpwstr>
  </property>
  <property fmtid="{D5CDD505-2E9C-101B-9397-08002B2CF9AE}" pid="5" name="PUWBSTax">
    <vt:lpwstr>8;#P.0000 - Onbenoemd|3d735cab-bb43-4375-8d6c-aab7c97c3079</vt:lpwstr>
  </property>
  <property fmtid="{D5CDD505-2E9C-101B-9397-08002B2CF9AE}" pid="6" name="PUDossierStatus">
    <vt:lpwstr>10;#Lopend|dbd4ffdd-42b7-499f-b515-be6b43c64e3b</vt:lpwstr>
  </property>
  <property fmtid="{D5CDD505-2E9C-101B-9397-08002B2CF9AE}" pid="7" name="PUWerkproces">
    <vt:lpwstr>3;#Nog nader in te vullen|e20950c1-e059-4dd1-8571-f80d57af7540</vt:lpwstr>
  </property>
  <property fmtid="{D5CDD505-2E9C-101B-9397-08002B2CF9AE}" pid="8" name="PUWerkingsgebiedDossier">
    <vt:lpwstr>1;#Intern Provincie|189e3338-705c-4baf-9377-0e95b47bfb72</vt:lpwstr>
  </property>
  <property fmtid="{D5CDD505-2E9C-101B-9397-08002B2CF9AE}" pid="9" name="_dlc_DocIdItemGuid">
    <vt:lpwstr>2e0f3c9b-380c-4e4b-8d39-5d8f6b696faa</vt:lpwstr>
  </property>
  <property fmtid="{D5CDD505-2E9C-101B-9397-08002B2CF9AE}" pid="10" name="PUProceseigenaar">
    <vt:lpwstr>4;#TL BDV-IEA, Teamleider Informatievoorziening ＆ automatisering|5382f074-cc2a-4cef-b4db-0e9f1a2ed478</vt:lpwstr>
  </property>
  <property fmtid="{D5CDD505-2E9C-101B-9397-08002B2CF9AE}" pid="11" name="PUEindverantwoordelijkeProceseigenaar">
    <vt:lpwstr>9;#BDV - Concernmanager Bedrijfsvoering|89c0540d-8588-4a1f-b258-b707f9c3a29d</vt:lpwstr>
  </property>
  <property fmtid="{D5CDD505-2E9C-101B-9397-08002B2CF9AE}" pid="12" name="PUDoelenboom">
    <vt:lpwstr>7;#Onbenoemd|fb06c238-9fe8-4cf7-a2d9-a90b291e7d32</vt:lpwstr>
  </property>
  <property fmtid="{D5CDD505-2E9C-101B-9397-08002B2CF9AE}" pid="13" name="PUThema">
    <vt:lpwstr>2;#Informatiemanagement|94f89fdd-1a7d-42b1-9a75-58b10f8d8263</vt:lpwstr>
  </property>
  <property fmtid="{D5CDD505-2E9C-101B-9397-08002B2CF9AE}" pid="14" name="PUDossierResultaat">
    <vt:lpwstr/>
  </property>
  <property fmtid="{D5CDD505-2E9C-101B-9397-08002B2CF9AE}" pid="15" name="MediaServiceImageTags">
    <vt:lpwstr/>
  </property>
  <property fmtid="{D5CDD505-2E9C-101B-9397-08002B2CF9AE}" pid="16" name="PUDocumentTrefwoorden">
    <vt:lpwstr/>
  </property>
</Properties>
</file>