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6" r:id="rId5"/>
    <p:sldId id="256" r:id="rId6"/>
    <p:sldId id="259" r:id="rId7"/>
    <p:sldId id="304" r:id="rId8"/>
    <p:sldId id="317" r:id="rId9"/>
    <p:sldId id="318" r:id="rId10"/>
    <p:sldId id="316" r:id="rId11"/>
    <p:sldId id="313" r:id="rId12"/>
    <p:sldId id="319" r:id="rId13"/>
    <p:sldId id="314" r:id="rId14"/>
    <p:sldId id="320" r:id="rId15"/>
    <p:sldId id="263" r:id="rId16"/>
    <p:sldId id="308" r:id="rId17"/>
    <p:sldId id="309" r:id="rId18"/>
    <p:sldId id="310" r:id="rId19"/>
    <p:sldId id="311" r:id="rId20"/>
    <p:sldId id="312" r:id="rId21"/>
    <p:sldId id="315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8"/>
    <a:srgbClr val="FCC300"/>
    <a:srgbClr val="F18800"/>
    <a:srgbClr val="6E0F5A"/>
    <a:srgbClr val="2F510F"/>
    <a:srgbClr val="EBB605"/>
    <a:srgbClr val="C472AE"/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485FB-4395-3959-F3C5-422492A56164}" v="24" dt="2025-09-11T11:21:06.5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7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no Visser" userId="S::m.visser3@assen.nl::e179529a-0a92-4bef-977a-045b4982b718" providerId="AD" clId="Web-{1E9485FB-4395-3959-F3C5-422492A56164}"/>
    <pc:docChg chg="modSld">
      <pc:chgData name="Menno Visser" userId="S::m.visser3@assen.nl::e179529a-0a92-4bef-977a-045b4982b718" providerId="AD" clId="Web-{1E9485FB-4395-3959-F3C5-422492A56164}" dt="2025-09-11T11:21:04.304" v="13" actId="20577"/>
      <pc:docMkLst>
        <pc:docMk/>
      </pc:docMkLst>
      <pc:sldChg chg="addSp delSp modSp">
        <pc:chgData name="Menno Visser" userId="S::m.visser3@assen.nl::e179529a-0a92-4bef-977a-045b4982b718" providerId="AD" clId="Web-{1E9485FB-4395-3959-F3C5-422492A56164}" dt="2025-09-11T11:19:34.613" v="7"/>
        <pc:sldMkLst>
          <pc:docMk/>
          <pc:sldMk cId="3375328388" sldId="266"/>
        </pc:sldMkLst>
        <pc:spChg chg="add mod">
          <ac:chgData name="Menno Visser" userId="S::m.visser3@assen.nl::e179529a-0a92-4bef-977a-045b4982b718" providerId="AD" clId="Web-{1E9485FB-4395-3959-F3C5-422492A56164}" dt="2025-09-11T11:19:34.613" v="7"/>
          <ac:spMkLst>
            <pc:docMk/>
            <pc:sldMk cId="3375328388" sldId="266"/>
            <ac:spMk id="2" creationId="{76244AF4-6CFD-E344-2BB8-EE6818B8A763}"/>
          </ac:spMkLst>
        </pc:spChg>
        <pc:spChg chg="del mod">
          <ac:chgData name="Menno Visser" userId="S::m.visser3@assen.nl::e179529a-0a92-4bef-977a-045b4982b718" providerId="AD" clId="Web-{1E9485FB-4395-3959-F3C5-422492A56164}" dt="2025-09-11T11:19:14.394" v="5"/>
          <ac:spMkLst>
            <pc:docMk/>
            <pc:sldMk cId="3375328388" sldId="266"/>
            <ac:spMk id="10" creationId="{A6966419-8891-2C43-B20E-775AEB5EEB9F}"/>
          </ac:spMkLst>
        </pc:spChg>
      </pc:sldChg>
      <pc:sldChg chg="modSp">
        <pc:chgData name="Menno Visser" userId="S::m.visser3@assen.nl::e179529a-0a92-4bef-977a-045b4982b718" providerId="AD" clId="Web-{1E9485FB-4395-3959-F3C5-422492A56164}" dt="2025-09-11T11:21:04.304" v="13" actId="20577"/>
        <pc:sldMkLst>
          <pc:docMk/>
          <pc:sldMk cId="1855750883" sldId="315"/>
        </pc:sldMkLst>
        <pc:spChg chg="mod">
          <ac:chgData name="Menno Visser" userId="S::m.visser3@assen.nl::e179529a-0a92-4bef-977a-045b4982b718" providerId="AD" clId="Web-{1E9485FB-4395-3959-F3C5-422492A56164}" dt="2025-09-11T11:21:04.304" v="13" actId="20577"/>
          <ac:spMkLst>
            <pc:docMk/>
            <pc:sldMk cId="1855750883" sldId="315"/>
            <ac:spMk id="10" creationId="{B14DDDDA-C744-1B9E-6875-95FBFBE27065}"/>
          </ac:spMkLst>
        </pc:spChg>
      </pc:sldChg>
    </pc:docChg>
  </pc:docChgLst>
  <pc:docChgLst>
    <pc:chgData name="Menno Visser" userId="e179529a-0a92-4bef-977a-045b4982b718" providerId="ADAL" clId="{C2841B65-A0B7-4E00-ACDB-0A13327F5D9F}"/>
    <pc:docChg chg="modSld">
      <pc:chgData name="Menno Visser" userId="e179529a-0a92-4bef-977a-045b4982b718" providerId="ADAL" clId="{C2841B65-A0B7-4E00-ACDB-0A13327F5D9F}" dt="2025-07-21T09:24:01.110" v="172" actId="20577"/>
      <pc:docMkLst>
        <pc:docMk/>
      </pc:docMkLst>
      <pc:sldChg chg="modSp mod">
        <pc:chgData name="Menno Visser" userId="e179529a-0a92-4bef-977a-045b4982b718" providerId="ADAL" clId="{C2841B65-A0B7-4E00-ACDB-0A13327F5D9F}" dt="2025-07-21T09:21:37.231" v="90" actId="20577"/>
        <pc:sldMkLst>
          <pc:docMk/>
          <pc:sldMk cId="1260319546" sldId="304"/>
        </pc:sldMkLst>
      </pc:sldChg>
      <pc:sldChg chg="modSp mod">
        <pc:chgData name="Menno Visser" userId="e179529a-0a92-4bef-977a-045b4982b718" providerId="ADAL" clId="{C2841B65-A0B7-4E00-ACDB-0A13327F5D9F}" dt="2025-07-21T09:19:36.240" v="21" actId="20577"/>
        <pc:sldMkLst>
          <pc:docMk/>
          <pc:sldMk cId="3225428224" sldId="308"/>
        </pc:sldMkLst>
      </pc:sldChg>
      <pc:sldChg chg="modSp mod">
        <pc:chgData name="Menno Visser" userId="e179529a-0a92-4bef-977a-045b4982b718" providerId="ADAL" clId="{C2841B65-A0B7-4E00-ACDB-0A13327F5D9F}" dt="2025-07-21T09:24:01.110" v="172" actId="20577"/>
        <pc:sldMkLst>
          <pc:docMk/>
          <pc:sldMk cId="1855750883" sldId="315"/>
        </pc:sldMkLst>
      </pc:sldChg>
      <pc:sldChg chg="modSp mod">
        <pc:chgData name="Menno Visser" userId="e179529a-0a92-4bef-977a-045b4982b718" providerId="ADAL" clId="{C2841B65-A0B7-4E00-ACDB-0A13327F5D9F}" dt="2025-07-21T09:22:01.677" v="104" actId="20577"/>
        <pc:sldMkLst>
          <pc:docMk/>
          <pc:sldMk cId="3147417322" sldId="31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48E6C-7DFB-044C-9B2E-0080A6FFE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05552E-C486-CB40-8F00-94281F7F3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8C345C-65BA-5C4C-AE16-0DF2CBF4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BB23BE-13FA-0240-B02C-B19677E8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1F22F1-8FEA-D84B-B867-090F0284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125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09A5D0-65BE-314B-93C2-F1FD2AAA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30E2B4F-4A68-2944-9BCD-72FB34F4E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6B1E40-44AA-CF47-A2CD-3C2D4ED1C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EC763F-A7A4-9347-8E48-42B85ED5B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C3B590-674C-7D4D-9D05-3599FB25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83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EAF60F7-6CE4-E44F-92AD-F39A935D9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801E4CE-F16E-F744-A969-6B52C9E2B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B643E4-5C40-0D4F-AF97-8EC0120D4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09AAE0-E633-7E4D-B04E-97F78456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BFB8EC-D32C-8147-B257-18D02CEC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734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EE73C2-4B48-1C4E-9375-1B1B1D1C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15CF7F-F3EF-6A46-91B1-BCF8C8E5B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CEADA0-9A7B-164A-89C4-DAE9FD668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84ADF0-F849-C947-980E-FA19442D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2CC45C-63B7-DF4F-B4FA-4B0F7F69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82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9518C-11A0-D543-845B-02DE58B7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7D4887-F5F4-1748-B54A-2E30831DA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938993-CE3B-C648-9DBA-BC175F9F5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0CACED-33FD-EC4E-9A7D-F3EA36E3D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13120E-711C-4845-BFF5-83C7A4B2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96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22B9A-57AA-FD46-A11D-940D5F80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1C44E-0063-7D4C-A750-DC401E774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0F509C4-EE57-EA43-A76E-4711B1F11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E5C21DF-0AB7-B04A-9D13-15CC0F3D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A52834-323A-D748-85ED-13A5408AF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4C1CC2-E211-8749-8379-AA07E05B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451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76452D-2766-BB4F-A686-649F30E79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E176DC-95AB-DE42-8D9A-976B246DD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0C5E97C-35C0-AD4E-B753-666970590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61670E2-D448-264B-A8E7-9B56D596B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13A1491-D26E-BB4D-99AB-0890D522FB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674E3C2-1D6A-AA4D-B424-FE8F49DB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A014276-270B-CC47-AA9B-BC282A3A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A2DDC17-0B86-A540-B7C0-073ADD03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251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9E973-2028-B84E-8058-B0418D25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0D0F45-7CB2-8844-866E-5D99A62B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A6C605B-CEC3-1B40-B22D-DFCED7A08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AEEC91C-AC5D-3D44-A6FA-D6738C97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31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ECB5CE-247E-5746-83A3-98CDE4E62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73C517E-B888-6C45-8D1B-1D1ED290C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B6FEDF-816E-7749-9F2A-F1CE1A999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93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EF918-F249-9D42-BBDA-649CD32C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308206-384B-3540-8F66-1DA96E772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BE0C720-BBDD-EF42-9DD6-020B09BCB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DC9335-3232-8D44-B5FF-3595CA1D0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55ABF7-361D-D64A-A9AB-B52A2718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5C2F878-865D-CA47-B1EE-15E420F1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52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77767-33C0-FF49-92C0-0E7359E31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0FEB00E-AFDB-AC42-BB7C-E7EFB67C0D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4472B2A-72FD-854C-BE31-D79F23BAF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B49787-D717-1E4F-A42A-F4BAB41A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C44472-0FC3-EA48-A004-8CA442F3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E860AB-71F1-6B44-AA8F-FB501CAF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59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842D29A-0F18-7D42-9984-1909344C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7A5BFF-C4E1-0A49-8F4D-4FFB7CA91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72AD32-C8F3-D94C-98DC-EDFFB0DA3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9F71C-E734-074D-8BA8-2D4B0F8B6886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E85D56-947F-E543-93B6-51872C839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EF2085-13CC-804D-B587-053BA8CDD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CE164-5D71-4E4B-8B12-9D4A4EE10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99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BA9552D-D436-82CF-C55F-A1EC9A2DF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88"/>
          <a:stretch/>
        </p:blipFill>
        <p:spPr>
          <a:xfrm>
            <a:off x="0" y="0"/>
            <a:ext cx="10294706" cy="578896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63618DC-F924-1C43-9BD6-8D33CC9C6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6C27559-C70A-A44C-B6C7-443C634E280E}"/>
              </a:ext>
            </a:extLst>
          </p:cNvPr>
          <p:cNvSpPr txBox="1"/>
          <p:nvPr/>
        </p:nvSpPr>
        <p:spPr>
          <a:xfrm>
            <a:off x="609746" y="4708248"/>
            <a:ext cx="10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bg1"/>
                </a:solidFill>
                <a:latin typeface="Maven Pro" panose="02000000000000000000" pitchFamily="2" charset="0"/>
              </a:rPr>
              <a:t>Marktconsulatie Wartenet Lariks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6244AF4-6CFD-E344-2BB8-EE6818B8A763}"/>
              </a:ext>
            </a:extLst>
          </p:cNvPr>
          <p:cNvSpPr txBox="1"/>
          <p:nvPr/>
        </p:nvSpPr>
        <p:spPr>
          <a:xfrm>
            <a:off x="4724400" y="3200400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Walet, Richard ; Brandenburg, Harrie van ; Dyck, Peter van </a:t>
            </a:r>
          </a:p>
        </p:txBody>
      </p:sp>
    </p:spTree>
    <p:extLst>
      <p:ext uri="{BB962C8B-B14F-4D97-AF65-F5344CB8AC3E}">
        <p14:creationId xmlns:p14="http://schemas.microsoft.com/office/powerpoint/2010/main" val="3375328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73779-1C98-8534-7143-A1AE2F7C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8B8688C-0A1F-396E-B192-FBB879C43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396FB398-908D-0947-17A8-C33F7015B060}"/>
              </a:ext>
            </a:extLst>
          </p:cNvPr>
          <p:cNvSpPr txBox="1"/>
          <p:nvPr/>
        </p:nvSpPr>
        <p:spPr>
          <a:xfrm>
            <a:off x="725214" y="1292772"/>
            <a:ext cx="7676468" cy="5368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rgbClr val="003A78"/>
                </a:solidFill>
                <a:latin typeface="Maven Pro Medium"/>
              </a:rPr>
              <a:t>Reikwijdte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 distributienet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 warmtebron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Realisatie distributienet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Realisatie warmtebron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Projectleiding en directievoering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Procesbegeleiding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Beheer en onderhoud</a:t>
            </a:r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D57669A-EB68-0A7B-156B-B9A631BD55CF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296746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03D40-1190-3A1C-354E-6E9E61903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B92D2A1-8110-1A74-F375-F74F2E8CC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6CFA71E-C287-9367-D171-C0F8312CEF72}"/>
              </a:ext>
            </a:extLst>
          </p:cNvPr>
          <p:cNvSpPr txBox="1"/>
          <p:nvPr/>
        </p:nvSpPr>
        <p:spPr>
          <a:xfrm>
            <a:off x="725214" y="1292772"/>
            <a:ext cx="7676468" cy="38266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rgbClr val="003A78"/>
                </a:solidFill>
                <a:latin typeface="Maven Pro Medium"/>
              </a:rPr>
              <a:t>Procesbegeleiding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Aanvragen vergunningen 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Aanvragen subsidies 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Technisch advies 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Juridisch advies 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Communicatieadvies </a:t>
            </a: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A6B879-F632-208E-511E-5248A3E8AE3D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4207412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63618DC-F924-1C43-9BD6-8D33CC9C6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3F92BCE-6208-4B42-8676-9D121EEA6A27}"/>
              </a:ext>
            </a:extLst>
          </p:cNvPr>
          <p:cNvSpPr txBox="1"/>
          <p:nvPr/>
        </p:nvSpPr>
        <p:spPr>
          <a:xfrm>
            <a:off x="725214" y="1292772"/>
            <a:ext cx="7676468" cy="49276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800" dirty="0">
                <a:solidFill>
                  <a:srgbClr val="003A78"/>
                </a:solidFill>
                <a:latin typeface="Maven Pro Medium"/>
              </a:rPr>
              <a:t>Omvang en percelen </a:t>
            </a:r>
          </a:p>
          <a:p>
            <a:endParaRPr lang="nl-NL" sz="2400" dirty="0">
              <a:solidFill>
                <a:srgbClr val="003A78"/>
              </a:solidFill>
              <a:latin typeface="Maven Pro Medium"/>
            </a:endParaRPr>
          </a:p>
          <a:p>
            <a:pPr marL="457200" indent="-457200">
              <a:buFont typeface="+mj-lt"/>
              <a:buAutoNum type="arabicPeriod"/>
            </a:pPr>
            <a:r>
              <a:rPr lang="nl-NL" sz="3200" dirty="0"/>
              <a:t>Is deze opgave een kleine, middel- of grote opdracht? </a:t>
            </a:r>
          </a:p>
          <a:p>
            <a:pPr marL="457200" indent="-457200">
              <a:buFont typeface="+mj-lt"/>
              <a:buAutoNum type="arabicPeriod"/>
            </a:pPr>
            <a:endParaRPr lang="nl-NL" sz="3200" dirty="0"/>
          </a:p>
          <a:p>
            <a:pPr marL="457200" indent="-457200">
              <a:buFont typeface="+mj-lt"/>
              <a:buAutoNum type="arabicPeriod"/>
            </a:pPr>
            <a:r>
              <a:rPr lang="nl-NL" sz="3200" dirty="0"/>
              <a:t>Het heeft voor de opdrachtgever voor- of nadelen om de opdracht op te delen in percelen of juist te bundelen?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/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0BD1E31-6167-D54F-92B4-F26C6387824F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2779583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2094-D07F-13D4-E59E-2093C5CF1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92E04CA-6538-7D81-633A-BECAE4A47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9318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54CAE33-2706-8FA8-38C0-65DB5EA54034}"/>
              </a:ext>
            </a:extLst>
          </p:cNvPr>
          <p:cNvSpPr txBox="1"/>
          <p:nvPr/>
        </p:nvSpPr>
        <p:spPr>
          <a:xfrm>
            <a:off x="725213" y="1292772"/>
            <a:ext cx="10846677" cy="38196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5400" dirty="0">
                <a:solidFill>
                  <a:srgbClr val="003A78"/>
                </a:solidFill>
                <a:latin typeface="Maven Pro Medium"/>
              </a:rPr>
              <a:t>Looptijd onderhoudsovereenkomst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r>
              <a:rPr lang="nl-NL" sz="4400" dirty="0"/>
              <a:t>Na de realisatie gaat de onderhouds-overeenkomst in. Wat is de meest wenselijke looptijd voor deze overeenkomst en waarom? </a:t>
            </a:r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9AFB1B7-1948-D0B6-2AB9-F1C491CB30B2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225428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C865B-81A3-9D4D-FB5D-744A510BD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4727722-C2F2-8B94-D4D8-2B5E8CA13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2D7DCB20-F493-4841-AE8D-8EC3689899B2}"/>
              </a:ext>
            </a:extLst>
          </p:cNvPr>
          <p:cNvSpPr txBox="1"/>
          <p:nvPr/>
        </p:nvSpPr>
        <p:spPr>
          <a:xfrm>
            <a:off x="725214" y="1292772"/>
            <a:ext cx="7676468" cy="53892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800" dirty="0">
                <a:solidFill>
                  <a:srgbClr val="003A78"/>
                </a:solidFill>
                <a:latin typeface="Maven Pro Medium"/>
              </a:rPr>
              <a:t>Aanbestedingsvormen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r>
              <a:rPr lang="nl-NL" sz="3600" dirty="0">
                <a:ea typeface="Calibri" panose="020F0502020204030204"/>
                <a:cs typeface="Calibri" panose="020F0502020204030204"/>
              </a:rPr>
              <a:t>Waar gaat de voorkeur naar uit?</a:t>
            </a:r>
          </a:p>
          <a:p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/>
              <a:t>Competitie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/>
              <a:t>Participatie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/>
              <a:t>Co-creatie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/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E4AA730-3E2A-72E9-E249-74E0E3FB9EFC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680539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A3968-9D16-9545-F910-BFE7F75CD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D5D202E-6D24-7523-42CF-018A457C0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54B4585A-ED9D-E963-7E60-1C9DF6E21828}"/>
              </a:ext>
            </a:extLst>
          </p:cNvPr>
          <p:cNvSpPr txBox="1"/>
          <p:nvPr/>
        </p:nvSpPr>
        <p:spPr>
          <a:xfrm>
            <a:off x="725214" y="1292772"/>
            <a:ext cx="10184524" cy="43736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5400" dirty="0">
                <a:solidFill>
                  <a:srgbClr val="003A78"/>
                </a:solidFill>
                <a:latin typeface="Maven Pro Medium"/>
              </a:rPr>
              <a:t>Competitie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r>
              <a:rPr lang="nl-NL" sz="3600" dirty="0"/>
              <a:t>Wat zijn de kansen en risico’s bij een competitie gerichte dialoog? Denk hierbij aan het opknippen in meerdere percelen en het aanbesteden op basis van laagste prijs. </a:t>
            </a:r>
          </a:p>
          <a:p>
            <a:pPr marL="457200" indent="-457200">
              <a:buFont typeface="+mj-lt"/>
              <a:buAutoNum type="arabicPeriod" startAt="4"/>
            </a:pPr>
            <a:endParaRPr lang="nl-NL" sz="2400" dirty="0"/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B189B2D-858B-D958-696B-6044BE470EAF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73169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3CD1D-4C37-DC1B-0845-DEB4F390E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04FFD57-DD52-546C-1143-03A734E92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8C98E10F-A3C0-77C1-63CD-48EA5427113C}"/>
              </a:ext>
            </a:extLst>
          </p:cNvPr>
          <p:cNvSpPr txBox="1"/>
          <p:nvPr/>
        </p:nvSpPr>
        <p:spPr>
          <a:xfrm>
            <a:off x="551793" y="1308538"/>
            <a:ext cx="10200290" cy="46198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5400" dirty="0">
                <a:solidFill>
                  <a:srgbClr val="003A78"/>
                </a:solidFill>
                <a:latin typeface="Maven Pro Medium"/>
              </a:rPr>
              <a:t>Participatie</a:t>
            </a:r>
          </a:p>
          <a:p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r>
              <a:rPr lang="nl-NL" sz="4000" dirty="0"/>
              <a:t>Wat zijn de kansen en risico’s bij een participatie gerichte dialoog? Denk hierbij aan Design </a:t>
            </a:r>
            <a:r>
              <a:rPr lang="nl-NL" sz="4000" dirty="0" err="1"/>
              <a:t>and</a:t>
            </a:r>
            <a:r>
              <a:rPr lang="nl-NL" sz="4000" dirty="0"/>
              <a:t> </a:t>
            </a:r>
            <a:r>
              <a:rPr lang="nl-NL" sz="4000" dirty="0" err="1"/>
              <a:t>Build</a:t>
            </a:r>
            <a:r>
              <a:rPr lang="nl-NL" sz="4000" dirty="0"/>
              <a:t> en gunning op basis van een de beste prijs-kwaliteit verhouding.</a:t>
            </a:r>
          </a:p>
          <a:p>
            <a:endParaRPr lang="nl-NL" sz="2400" dirty="0"/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4E4212F-33F7-CFC8-1DB2-D14BADC56B7C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1028260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B9F7-41B6-567C-CEDD-BAA6B414B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7718611-91EE-D354-4C0F-05857EA00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A32BC115-2B58-3C20-45BE-3269AEBAE1FE}"/>
              </a:ext>
            </a:extLst>
          </p:cNvPr>
          <p:cNvSpPr txBox="1"/>
          <p:nvPr/>
        </p:nvSpPr>
        <p:spPr>
          <a:xfrm>
            <a:off x="725213" y="1292772"/>
            <a:ext cx="9900745" cy="42197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800" dirty="0">
                <a:solidFill>
                  <a:srgbClr val="003A78"/>
                </a:solidFill>
                <a:latin typeface="Maven Pro Medium"/>
              </a:rPr>
              <a:t>Co-creatie</a:t>
            </a:r>
          </a:p>
          <a:p>
            <a:endParaRPr lang="nl-NL" sz="3600" dirty="0">
              <a:solidFill>
                <a:srgbClr val="003A78"/>
              </a:solidFill>
              <a:latin typeface="Maven Pro Medium"/>
            </a:endParaRPr>
          </a:p>
          <a:p>
            <a:r>
              <a:rPr lang="nl-NL" sz="4000" dirty="0"/>
              <a:t>Wat zijn de kansen en risico’s bij een co-creatie gerichte dialoog? Denk hierbij aan methoden als Best Value, Rapid Impact Contracting of Bouwteam</a:t>
            </a:r>
            <a:endParaRPr lang="nl-NL" sz="40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C18651-8997-3AD4-13F1-DA6F9CC0765D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2504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B194E-C378-DA58-4627-C274CE017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C9924BD-B31A-EE49-8232-F44309C98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52E8B03-06C7-9BCC-FD58-4B0B9A9081B2}"/>
              </a:ext>
            </a:extLst>
          </p:cNvPr>
          <p:cNvSpPr txBox="1"/>
          <p:nvPr/>
        </p:nvSpPr>
        <p:spPr>
          <a:xfrm>
            <a:off x="548066" y="1354019"/>
            <a:ext cx="9376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>
                <a:solidFill>
                  <a:schemeClr val="bg1"/>
                </a:solidFill>
                <a:latin typeface="Maven Pro" panose="02000000000000000000" pitchFamily="2" charset="0"/>
              </a:rPr>
              <a:t>Vervolg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14DDDDA-C744-1B9E-6875-95FBFBE27065}"/>
              </a:ext>
            </a:extLst>
          </p:cNvPr>
          <p:cNvSpPr txBox="1"/>
          <p:nvPr/>
        </p:nvSpPr>
        <p:spPr>
          <a:xfrm>
            <a:off x="717667" y="2697611"/>
            <a:ext cx="9025424" cy="49404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>
                <a:ea typeface="Calibri"/>
                <a:cs typeface="Calibri"/>
              </a:rPr>
              <a:t>Verslaglegging september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>
                <a:ea typeface="Calibri"/>
                <a:cs typeface="Calibri"/>
              </a:rPr>
              <a:t>Voorontwerp fase 1 oktober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>
                <a:ea typeface="Calibri"/>
                <a:cs typeface="Calibri"/>
              </a:rPr>
              <a:t>Oprichten warmtebedrijf september</a:t>
            </a:r>
            <a:endParaRPr lang="nl-NL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/>
              <a:t>Aanvragen WIS-subsidie september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/>
              <a:t>Verdiepende bijeenkomst oktober</a:t>
            </a:r>
            <a:endParaRPr lang="nl-NL" sz="4000" dirty="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000" dirty="0"/>
              <a:t>Start aanbesteding november</a:t>
            </a:r>
            <a:endParaRPr lang="nl-NL" sz="4000" dirty="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3200" dirty="0"/>
          </a:p>
          <a:p>
            <a:pPr>
              <a:lnSpc>
                <a:spcPct val="150000"/>
              </a:lnSpc>
            </a:pPr>
            <a:endParaRPr lang="nl-NL" sz="3200" dirty="0">
              <a:solidFill>
                <a:srgbClr val="003A78"/>
              </a:solidFill>
              <a:latin typeface="Maven Pro Medium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FE89EF8-E6DE-833C-7E84-29F97246EB43}"/>
              </a:ext>
            </a:extLst>
          </p:cNvPr>
          <p:cNvSpPr txBox="1"/>
          <p:nvPr/>
        </p:nvSpPr>
        <p:spPr>
          <a:xfrm>
            <a:off x="8400531" y="6377843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1855750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63618DC-F924-1C43-9BD6-8D33CC9C6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57ECCAA-01FF-C946-BE2F-186D90C24E20}"/>
              </a:ext>
            </a:extLst>
          </p:cNvPr>
          <p:cNvSpPr txBox="1"/>
          <p:nvPr/>
        </p:nvSpPr>
        <p:spPr>
          <a:xfrm>
            <a:off x="717666" y="1354974"/>
            <a:ext cx="937675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5400" b="1" dirty="0">
                <a:solidFill>
                  <a:schemeClr val="bg1"/>
                </a:solidFill>
                <a:latin typeface="Maven Pro"/>
              </a:rPr>
              <a:t>Programma</a:t>
            </a:r>
            <a:endParaRPr lang="nl-NL" sz="5400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3F92BCE-6208-4B42-8676-9D121EEA6A27}"/>
              </a:ext>
            </a:extLst>
          </p:cNvPr>
          <p:cNvSpPr txBox="1"/>
          <p:nvPr/>
        </p:nvSpPr>
        <p:spPr>
          <a:xfrm>
            <a:off x="717666" y="2747586"/>
            <a:ext cx="6323214" cy="41088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l-NL" sz="5400" dirty="0">
                <a:solidFill>
                  <a:srgbClr val="003A78"/>
                </a:solidFill>
                <a:latin typeface="Calibri"/>
                <a:cs typeface="Calibri"/>
              </a:rPr>
              <a:t>1. Projectbeschrijving</a:t>
            </a:r>
          </a:p>
          <a:p>
            <a:pPr>
              <a:lnSpc>
                <a:spcPct val="150000"/>
              </a:lnSpc>
            </a:pPr>
            <a:r>
              <a:rPr lang="nl-NL" sz="5400" dirty="0">
                <a:solidFill>
                  <a:srgbClr val="003A78"/>
                </a:solidFill>
                <a:latin typeface="Calibri"/>
                <a:cs typeface="Calibri"/>
              </a:rPr>
              <a:t>2. Vragen</a:t>
            </a:r>
          </a:p>
          <a:p>
            <a:pPr>
              <a:lnSpc>
                <a:spcPct val="150000"/>
              </a:lnSpc>
            </a:pPr>
            <a:r>
              <a:rPr lang="nl-NL" sz="5400" dirty="0">
                <a:solidFill>
                  <a:srgbClr val="003A78"/>
                </a:solidFill>
                <a:latin typeface="Calibri"/>
                <a:cs typeface="Calibri"/>
              </a:rPr>
              <a:t>3. Vervolg</a:t>
            </a:r>
            <a:endParaRPr lang="nl-NL" sz="5400" dirty="0">
              <a:solidFill>
                <a:srgbClr val="003A78"/>
              </a:solidFill>
              <a:latin typeface="ScalaSans-Bold" pitchFamily="2" charset="0"/>
            </a:endParaRPr>
          </a:p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683E2DB-24FB-9F43-A861-13ABD8E3B94C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98141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63618DC-F924-1C43-9BD6-8D33CC9C6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57ECCAA-01FF-C946-BE2F-186D90C24E20}"/>
              </a:ext>
            </a:extLst>
          </p:cNvPr>
          <p:cNvSpPr txBox="1"/>
          <p:nvPr/>
        </p:nvSpPr>
        <p:spPr>
          <a:xfrm>
            <a:off x="717666" y="1341733"/>
            <a:ext cx="9376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>
                <a:solidFill>
                  <a:schemeClr val="bg1"/>
                </a:solidFill>
                <a:latin typeface="Maven Pro" panose="02000000000000000000" pitchFamily="2" charset="0"/>
              </a:rPr>
              <a:t>Projectbeschrijving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3F92BCE-6208-4B42-8676-9D121EEA6A27}"/>
              </a:ext>
            </a:extLst>
          </p:cNvPr>
          <p:cNvSpPr txBox="1"/>
          <p:nvPr/>
        </p:nvSpPr>
        <p:spPr>
          <a:xfrm>
            <a:off x="717666" y="2697611"/>
            <a:ext cx="11332444" cy="29706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Technische en ruimtelijke uitgangspunten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Projectgebied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Budget</a:t>
            </a:r>
          </a:p>
          <a:p>
            <a:pPr>
              <a:lnSpc>
                <a:spcPct val="150000"/>
              </a:lnSpc>
            </a:pPr>
            <a:endParaRPr lang="nl-NL" sz="3200" dirty="0">
              <a:solidFill>
                <a:srgbClr val="003A78"/>
              </a:solidFill>
              <a:latin typeface="Maven Pro Medium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0BBBED6-9FD4-9D44-B5D3-7ED39075585C}"/>
              </a:ext>
            </a:extLst>
          </p:cNvPr>
          <p:cNvSpPr txBox="1"/>
          <p:nvPr/>
        </p:nvSpPr>
        <p:spPr>
          <a:xfrm>
            <a:off x="8400531" y="6377843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10725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2F59-52CF-CE67-ED18-E8D37B417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ADC60AF-C6A6-91F8-E01F-CCAF87E0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528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7D073F3-7678-8687-8E3E-7D4282F0F30E}"/>
              </a:ext>
            </a:extLst>
          </p:cNvPr>
          <p:cNvSpPr txBox="1"/>
          <p:nvPr/>
        </p:nvSpPr>
        <p:spPr>
          <a:xfrm>
            <a:off x="725213" y="1292772"/>
            <a:ext cx="9884979" cy="5861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 dirty="0">
                <a:solidFill>
                  <a:srgbClr val="003A78"/>
                </a:solidFill>
                <a:latin typeface="Maven Pro Medium"/>
              </a:rPr>
              <a:t>Technische uitgangspunten </a:t>
            </a:r>
          </a:p>
          <a:p>
            <a:endParaRPr lang="nl-NL" sz="4000" dirty="0">
              <a:solidFill>
                <a:srgbClr val="003A78"/>
              </a:solidFill>
              <a:latin typeface="Maven Pro Medium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dirty="0"/>
              <a:t>warmte uit de lucht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dirty="0"/>
              <a:t>schaalbaar, herhaalbaar en verplaatsbaar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dirty="0"/>
              <a:t>overlast beperkt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dirty="0"/>
              <a:t>inpasbaar in openbare ruimte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dirty="0"/>
              <a:t>warmtebronnen langs de Europaweg-West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levensduur warmtebron  minimaal 15  jaar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levensduur distributienet 50 jaar</a:t>
            </a:r>
          </a:p>
          <a:p>
            <a:pPr>
              <a:lnSpc>
                <a:spcPct val="150000"/>
              </a:lnSpc>
            </a:pP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E55447F-CCB6-C41D-E178-3990DC987F8A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1260319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10B09-0EF5-B1E8-9EAE-0AE720CF4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D142FF8-BB5E-98BA-186B-B0E781BB4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87B9037B-1624-5AC5-9515-C75F9F880410}"/>
              </a:ext>
            </a:extLst>
          </p:cNvPr>
          <p:cNvSpPr txBox="1"/>
          <p:nvPr/>
        </p:nvSpPr>
        <p:spPr>
          <a:xfrm>
            <a:off x="725214" y="1292772"/>
            <a:ext cx="767646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 dirty="0">
                <a:solidFill>
                  <a:srgbClr val="003A78"/>
                </a:solidFill>
                <a:latin typeface="Maven Pro Medium"/>
                <a:cs typeface="Calibri"/>
              </a:rPr>
              <a:t>Projectgebied</a:t>
            </a:r>
            <a:endParaRPr lang="nl-NL" sz="4400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C551172-1006-950A-C815-8E79CB6C702A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  <p:pic>
        <p:nvPicPr>
          <p:cNvPr id="3" name="Afbeelding 2" descr="Afbeelding met kaart, tekst, Plan, atlas&#10;&#10;Door AI gegenereerde inhoud is mogelijk onjuist.">
            <a:extLst>
              <a:ext uri="{FF2B5EF4-FFF2-40B4-BE49-F238E27FC236}">
                <a16:creationId xmlns:a16="http://schemas.microsoft.com/office/drawing/2014/main" id="{6E4FCA40-A4CA-5918-F10E-3D5E3E5F8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44" y="1169185"/>
            <a:ext cx="6420796" cy="52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8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F2BC8-01F2-CA53-C410-AD7841359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8902F24-332F-8C7D-A66C-EC6828282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D8F786B-8824-27E4-0070-17DF4D69B1DC}"/>
              </a:ext>
            </a:extLst>
          </p:cNvPr>
          <p:cNvSpPr txBox="1"/>
          <p:nvPr/>
        </p:nvSpPr>
        <p:spPr>
          <a:xfrm>
            <a:off x="725214" y="1292772"/>
            <a:ext cx="76764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dirty="0">
                <a:solidFill>
                  <a:srgbClr val="003A78"/>
                </a:solidFill>
                <a:latin typeface="Maven Pro Medium"/>
                <a:cs typeface="Calibri"/>
              </a:rPr>
              <a:t>Aantallen woningen</a:t>
            </a: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9C5E5F-DF48-7B76-CDB1-66667B45C887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566FD6A-A4FA-EB46-F474-78371676E5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14" t="4344"/>
          <a:stretch>
            <a:fillRect/>
          </a:stretch>
        </p:blipFill>
        <p:spPr>
          <a:xfrm>
            <a:off x="173421" y="2916621"/>
            <a:ext cx="11533599" cy="30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45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E5554-52DB-83C9-13D8-E613B82AA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3C83991-CC3F-C349-67A0-816BF7616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31372329-FE3A-4CE9-38F2-16E848220C04}"/>
              </a:ext>
            </a:extLst>
          </p:cNvPr>
          <p:cNvSpPr txBox="1"/>
          <p:nvPr/>
        </p:nvSpPr>
        <p:spPr>
          <a:xfrm>
            <a:off x="725214" y="1292772"/>
            <a:ext cx="76764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dirty="0">
                <a:solidFill>
                  <a:srgbClr val="003A78"/>
                </a:solidFill>
                <a:latin typeface="Maven Pro Medium"/>
                <a:cs typeface="Calibri"/>
              </a:rPr>
              <a:t>Planning</a:t>
            </a:r>
            <a:endParaRPr lang="nl-NL" dirty="0">
              <a:latin typeface="Calibri"/>
              <a:cs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195782-E854-34CC-DCD4-90DBCE75660D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65BBB4C-3190-9BFA-D987-4C1181D2E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06" y="2743164"/>
            <a:ext cx="10478224" cy="28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1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3218-8468-EE46-D42F-D07637D06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241152E-F02E-9FB0-0526-0D050F100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BF16A4-01B2-FC24-3E25-345E68764DDE}"/>
              </a:ext>
            </a:extLst>
          </p:cNvPr>
          <p:cNvSpPr txBox="1"/>
          <p:nvPr/>
        </p:nvSpPr>
        <p:spPr>
          <a:xfrm>
            <a:off x="689956" y="1354974"/>
            <a:ext cx="9376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>
                <a:solidFill>
                  <a:schemeClr val="bg1"/>
                </a:solidFill>
                <a:latin typeface="Maven Pro" panose="02000000000000000000" pitchFamily="2" charset="0"/>
              </a:rPr>
              <a:t>Vragen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2B8D446-4AF7-1238-886D-FF9020395B2B}"/>
              </a:ext>
            </a:extLst>
          </p:cNvPr>
          <p:cNvSpPr txBox="1"/>
          <p:nvPr/>
        </p:nvSpPr>
        <p:spPr>
          <a:xfrm>
            <a:off x="717666" y="2697611"/>
            <a:ext cx="7412181" cy="37093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>
                <a:ea typeface="Calibri"/>
                <a:cs typeface="Calibri"/>
              </a:rPr>
              <a:t>Technische uitgangspunten</a:t>
            </a:r>
            <a:endParaRPr lang="nl-NL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Reikwijdte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Looptijd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800" dirty="0"/>
              <a:t>Manier van aanbesteden </a:t>
            </a:r>
          </a:p>
          <a:p>
            <a:pPr>
              <a:lnSpc>
                <a:spcPct val="150000"/>
              </a:lnSpc>
            </a:pPr>
            <a:endParaRPr lang="nl-NL" sz="3200" dirty="0">
              <a:solidFill>
                <a:srgbClr val="003A78"/>
              </a:solidFill>
              <a:latin typeface="Maven Pro Medium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6954064-FDE2-D61D-9290-398067D234B2}"/>
              </a:ext>
            </a:extLst>
          </p:cNvPr>
          <p:cNvSpPr txBox="1"/>
          <p:nvPr/>
        </p:nvSpPr>
        <p:spPr>
          <a:xfrm>
            <a:off x="8400531" y="6377843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18324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656C-4EE1-1C13-C8E5-0FCD99F1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A71EB5-ACC9-788A-4CC0-6FE96CBB5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8534C66A-ABF4-4A0E-6833-D1BA24D26215}"/>
              </a:ext>
            </a:extLst>
          </p:cNvPr>
          <p:cNvSpPr txBox="1"/>
          <p:nvPr/>
        </p:nvSpPr>
        <p:spPr>
          <a:xfrm>
            <a:off x="725213" y="1292772"/>
            <a:ext cx="10200289" cy="45345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Aft>
                <a:spcPts val="800"/>
              </a:spcAft>
            </a:pPr>
            <a:r>
              <a:rPr lang="nl-NL" sz="5400" dirty="0">
                <a:solidFill>
                  <a:srgbClr val="003A78"/>
                </a:solidFill>
                <a:latin typeface="Maven Pro Medium"/>
              </a:rPr>
              <a:t>Budget</a:t>
            </a:r>
          </a:p>
          <a:p>
            <a:pPr lvl="0">
              <a:spcAft>
                <a:spcPts val="800"/>
              </a:spcAft>
            </a:pPr>
            <a:endParaRPr lang="nl-NL" sz="3200" dirty="0">
              <a:solidFill>
                <a:srgbClr val="003A78"/>
              </a:solidFill>
              <a:latin typeface="Maven Pro Medium"/>
            </a:endParaRP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4400" dirty="0"/>
              <a:t>Plafondbedrag 80% van € 31.500.000: afgerond € 25.000.000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4400" dirty="0"/>
              <a:t>Overige 20% onvoorzien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4400" dirty="0">
                <a:latin typeface="Calibri"/>
                <a:cs typeface="Calibri"/>
              </a:rPr>
              <a:t>Peiljaar 2025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DA381DD-AB48-D845-3CB5-FA7E584CF37F}"/>
              </a:ext>
            </a:extLst>
          </p:cNvPr>
          <p:cNvSpPr txBox="1"/>
          <p:nvPr/>
        </p:nvSpPr>
        <p:spPr>
          <a:xfrm>
            <a:off x="8542421" y="6440905"/>
            <a:ext cx="3649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3A78"/>
                </a:solidFill>
                <a:latin typeface="ScalaSans-Italic" pitchFamily="2" charset="0"/>
              </a:rPr>
              <a:t>Marktconsultatie Warmtenet Lariks</a:t>
            </a:r>
          </a:p>
        </p:txBody>
      </p:sp>
    </p:spTree>
    <p:extLst>
      <p:ext uri="{BB962C8B-B14F-4D97-AF65-F5344CB8AC3E}">
        <p14:creationId xmlns:p14="http://schemas.microsoft.com/office/powerpoint/2010/main" val="314741732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60C8B001242945B0C2BA5B33D09F57" ma:contentTypeVersion="3" ma:contentTypeDescription="Create a new document." ma:contentTypeScope="" ma:versionID="f1d2b060b6ea0cb3b9b8046d242ecf90">
  <xsd:schema xmlns:xsd="http://www.w3.org/2001/XMLSchema" xmlns:xs="http://www.w3.org/2001/XMLSchema" xmlns:p="http://schemas.microsoft.com/office/2006/metadata/properties" xmlns:ns2="aa33f3ee-a466-46fb-9474-c2c721e1c140" targetNamespace="http://schemas.microsoft.com/office/2006/metadata/properties" ma:root="true" ma:fieldsID="b1a993c09208a1da7d6c227c030a2313" ns2:_="">
    <xsd:import namespace="aa33f3ee-a466-46fb-9474-c2c721e1c1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33f3ee-a466-46fb-9474-c2c721e1c1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6B9314-943D-4C88-AF61-E27E70BEF4B0}">
  <ds:schemaRefs>
    <ds:schemaRef ds:uri="http://schemas.openxmlformats.org/package/2006/metadata/core-properties"/>
    <ds:schemaRef ds:uri="aa33f3ee-a466-46fb-9474-c2c721e1c140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A97ED51-44F5-46C9-8A0E-02FE88F9F0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33f3ee-a466-46fb-9474-c2c721e1c1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22FD62-1F75-409B-B095-1C214B4800E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6e1092c-5d6e-4ef0-9c02-c5b2cdf179ea}" enabled="0" method="" siteId="{b6e1092c-5d6e-4ef0-9c02-c5b2cdf179e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334</Words>
  <Application>Microsoft Office PowerPoint</Application>
  <PresentationFormat>Breedbeeld</PresentationFormat>
  <Paragraphs>97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Tim de Leeuw</dc:creator>
  <cp:lastModifiedBy>Menno Visser</cp:lastModifiedBy>
  <cp:revision>52</cp:revision>
  <dcterms:created xsi:type="dcterms:W3CDTF">2020-02-06T13:26:36Z</dcterms:created>
  <dcterms:modified xsi:type="dcterms:W3CDTF">2025-09-11T11:21:08Z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0x010100B660C8B001242945B0C2BA5B33D09F57</vt:lpwstr>
  </property>
  <property fmtid="{D5CDD505-2E9C-101B-9397-08002B2CF9AE}" pid="3" name="MediaServiceImageTags">
    <vt:lpwstr/>
  </property>
  <property fmtid="{D5CDD505-2E9C-101B-9397-08002B2CF9AE}" pid="4" name="lcf76f155ced4ddcb4097134ff3c332f">
    <vt:lpwstr/>
  </property>
  <property fmtid="{D5CDD505-2E9C-101B-9397-08002B2CF9AE}" pid="5" name="Team">
    <vt:lpwstr/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  <property fmtid="{D5CDD505-2E9C-101B-9397-08002B2CF9AE}" pid="12" name="Documentsoort">
    <vt:lpwstr>Algemeen</vt:lpwstr>
  </property>
</Properties>
</file>