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8730"/>
  <workbookPr/>
  <mc:AlternateContent xmlns:mc="http://schemas.openxmlformats.org/markup-compatibility/2006">
    <mc:Choice Requires="x15">
      <x15ac:absPath xmlns:x15ac="http://schemas.microsoft.com/office/spreadsheetml/2010/11/ac" url="https://old.sharepoint.com/sites/afd-team-inkoop-lopende-projecten/Gedeelde documenten/General/REG/240146REG Scholingsfonds Drechtsteden/02 Aanbestedingsstukken/Te publiceren/"/>
    </mc:Choice>
  </mc:AlternateContent>
  <xr:revisionPtr revIDLastSave="0" documentId="8_{C09AB133-2EF8-439F-8D3A-222B581E8991}" xr6:coauthVersionLast="47" xr6:coauthVersionMax="47" xr10:uidLastSave="{00000000-0000-0000-0000-000000000000}"/>
  <bookViews>
    <workbookView xWindow="-108" yWindow="-108" windowWidth="23256" windowHeight="12456" xr2:uid="{BF76BA7D-DE54-45B5-B75F-AF9101071829}"/>
  </bookViews>
  <sheets>
    <sheet name="Kansberoepen " sheetId="1" r:id="rId1"/>
    <sheet name="Opleidingen Zorg " sheetId="2" r:id="rId2"/>
    <sheet name="Opleidingen techniek &amp; bouw " sheetId="3" r:id="rId3"/>
    <sheet name="Opleidingen transport en logist" sheetId="4" r:id="rId4"/>
  </sheet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193" uniqueCount="171">
  <si>
    <t xml:space="preserve">Zorg en welzijn </t>
  </si>
  <si>
    <t>Techniek en bouw</t>
  </si>
  <si>
    <t>Transport en logistiek</t>
  </si>
  <si>
    <t>Huishoudelijk medewerkers</t>
  </si>
  <si>
    <t xml:space="preserve">Helpenden </t>
  </si>
  <si>
    <t>Grondverzetmachinisten</t>
  </si>
  <si>
    <t xml:space="preserve">Bouw </t>
  </si>
  <si>
    <t>Magazijn, expeditie medewerkers en orderpickers</t>
  </si>
  <si>
    <t xml:space="preserve">Verzorgenden </t>
  </si>
  <si>
    <t>Heimachinisten</t>
  </si>
  <si>
    <t>Vaklieden</t>
  </si>
  <si>
    <t>Heftruckchauffeurs</t>
  </si>
  <si>
    <t>Woonbegeleiders</t>
  </si>
  <si>
    <t>Kraanmachinisten</t>
  </si>
  <si>
    <t>asbestverwijderaars</t>
  </si>
  <si>
    <t xml:space="preserve">Beladers vuilniswagens </t>
  </si>
  <si>
    <t xml:space="preserve">algemeen verpleegkundigen </t>
  </si>
  <si>
    <t>Onderhoudsmedewerkers</t>
  </si>
  <si>
    <t>Bestelwagen chauffeurs en bezorgers</t>
  </si>
  <si>
    <t xml:space="preserve">Apothekersassistenten </t>
  </si>
  <si>
    <t>grond-, weg en waterbouw</t>
  </si>
  <si>
    <t>Timmerlieden</t>
  </si>
  <si>
    <t>Postbezorgers</t>
  </si>
  <si>
    <t xml:space="preserve">Tandartsassistenten </t>
  </si>
  <si>
    <t>Stratenmakers</t>
  </si>
  <si>
    <t>Schilders</t>
  </si>
  <si>
    <t>Fiets en brommer koeriers</t>
  </si>
  <si>
    <t>Doktersassistenten</t>
  </si>
  <si>
    <t>Slopers bouw</t>
  </si>
  <si>
    <t>Glaszetters</t>
  </si>
  <si>
    <t xml:space="preserve">Vrachtwagen chauffeurs </t>
  </si>
  <si>
    <t xml:space="preserve">Wijkverpleegkundigen </t>
  </si>
  <si>
    <t>Werkplaatstimmermannen,</t>
  </si>
  <si>
    <t>Busschauffeurs lijndienst</t>
  </si>
  <si>
    <t xml:space="preserve">Gespecialiseerd verpleegkundigen </t>
  </si>
  <si>
    <t>Betonwerkers</t>
  </si>
  <si>
    <t>interieurbouwers,</t>
  </si>
  <si>
    <t xml:space="preserve">Treinmachinisten </t>
  </si>
  <si>
    <t xml:space="preserve">Geriatrisch verpleegkundigen </t>
  </si>
  <si>
    <t>wand- en plafond monteurs</t>
  </si>
  <si>
    <t xml:space="preserve">Matrozen binnenvaart </t>
  </si>
  <si>
    <t xml:space="preserve">Verpleekundige psychiatrie </t>
  </si>
  <si>
    <t>Metselaars</t>
  </si>
  <si>
    <t>(Hoofd)uitvoerders</t>
  </si>
  <si>
    <t>schippers binnenvaart</t>
  </si>
  <si>
    <t xml:space="preserve">Verpleegkundig specialisten </t>
  </si>
  <si>
    <t>Dakdekkers</t>
  </si>
  <si>
    <t>Opzichters en beheerders</t>
  </si>
  <si>
    <t xml:space="preserve">Maritiem officieren </t>
  </si>
  <si>
    <t xml:space="preserve">Dokters assistenten </t>
  </si>
  <si>
    <t>Werkvoorbereiders</t>
  </si>
  <si>
    <t>logistiek medewerkers</t>
  </si>
  <si>
    <t xml:space="preserve">Fysiotherapeuten </t>
  </si>
  <si>
    <t>calculatoren</t>
  </si>
  <si>
    <t xml:space="preserve">Magazijnchefs </t>
  </si>
  <si>
    <t xml:space="preserve">Logopedisten </t>
  </si>
  <si>
    <t>Tekenaars</t>
  </si>
  <si>
    <t>expediteurs en exportmedewerkers</t>
  </si>
  <si>
    <t>Transportplanners</t>
  </si>
  <si>
    <t>BIM modelleurs</t>
  </si>
  <si>
    <t>Autospuiters</t>
  </si>
  <si>
    <t>standbouwers,</t>
  </si>
  <si>
    <t xml:space="preserve">Saneerders </t>
  </si>
  <si>
    <t>Autoschadeherstellers</t>
  </si>
  <si>
    <t xml:space="preserve">Automonteurs </t>
  </si>
  <si>
    <t>Rolluik- en zonweringinstallateurs</t>
  </si>
  <si>
    <t xml:space="preserve">Installatietechniek </t>
  </si>
  <si>
    <t xml:space="preserve">Monteurs mobiele werktuigen </t>
  </si>
  <si>
    <t xml:space="preserve">Kabelwerkers en monteurs datacommunicatie </t>
  </si>
  <si>
    <t xml:space="preserve">Opzichters en beheerders grond, weg en wegenbouw </t>
  </si>
  <si>
    <t xml:space="preserve">Monteurs laag-, middel en hoogspanning </t>
  </si>
  <si>
    <t>Loodgieters</t>
  </si>
  <si>
    <t xml:space="preserve">Installateurs en monteurs gas, water, verwarming </t>
  </si>
  <si>
    <t xml:space="preserve">Electriciens, installateurs, monteurs electrische installaties </t>
  </si>
  <si>
    <t xml:space="preserve">Uitvoerders </t>
  </si>
  <si>
    <t>Installateurs en monteurs luchtbehandeling, koeltechniek</t>
  </si>
  <si>
    <t xml:space="preserve">Monteurs electromotoren </t>
  </si>
  <si>
    <t>Medewerkers technische dienst</t>
  </si>
  <si>
    <t xml:space="preserve">Monteurs meet en regeltechniek </t>
  </si>
  <si>
    <t>Bouwkundig inspecteurs, opzichters en adviseurs</t>
  </si>
  <si>
    <t xml:space="preserve">Tekenaars electrotechniek </t>
  </si>
  <si>
    <t xml:space="preserve">Verf en lakspuiters </t>
  </si>
  <si>
    <t>Werkvoorbereiders en calculatoren elektrotechniek</t>
  </si>
  <si>
    <t>Assemblagemedewerkers</t>
  </si>
  <si>
    <t xml:space="preserve">Electromonteurs schepen en treinen </t>
  </si>
  <si>
    <t>CNC machine bedieners</t>
  </si>
  <si>
    <t xml:space="preserve">Scheepswerktuigkundigen </t>
  </si>
  <si>
    <t xml:space="preserve">Conventioneel verspaners en machinebankwerkers </t>
  </si>
  <si>
    <t xml:space="preserve">Monteurs industriële machines en installaties </t>
  </si>
  <si>
    <t xml:space="preserve">CNC-verspaners (inclusief programmeren) </t>
  </si>
  <si>
    <t xml:space="preserve">Constructiebankwerkers </t>
  </si>
  <si>
    <t>Industrie</t>
  </si>
  <si>
    <t xml:space="preserve">Constructiemedewerkers en carrosseriebouwers </t>
  </si>
  <si>
    <t>Pijpfitters</t>
  </si>
  <si>
    <t>Lassers / gespecialiseerd lassers</t>
  </si>
  <si>
    <t>plaatwerkers</t>
  </si>
  <si>
    <t>Lassers</t>
  </si>
  <si>
    <t xml:space="preserve">Scheepsbouwers (metaal) </t>
  </si>
  <si>
    <t>Training VIG handelingen</t>
  </si>
  <si>
    <t>Training medicatieveiligheid</t>
  </si>
  <si>
    <t>Training medisch technisch handelen</t>
  </si>
  <si>
    <t>Training Persoonlijke zorg en ADL</t>
  </si>
  <si>
    <t>Module Insuline</t>
  </si>
  <si>
    <t>Training Onbegrepen Gedrag</t>
  </si>
  <si>
    <t>Training communicatie Generatie Z</t>
  </si>
  <si>
    <t>Training digitale geletterdheid</t>
  </si>
  <si>
    <t>Componenten aansluiten voor duurzame energietechniek</t>
  </si>
  <si>
    <t>Optimaliseren van werktuigkundige installaties</t>
  </si>
  <si>
    <t>Installeren van ventilatiesystemen voor woningen</t>
  </si>
  <si>
    <t>Onderhoud van ventilatiesystemen voor woningen</t>
  </si>
  <si>
    <t>Basiscursus lassen</t>
  </si>
  <si>
    <t>Verdieping lassen</t>
  </si>
  <si>
    <t>Cursus verspaning</t>
  </si>
  <si>
    <t xml:space="preserve"> Industriële automatisering</t>
  </si>
  <si>
    <t xml:space="preserve"> Industriële robotica</t>
  </si>
  <si>
    <t xml:space="preserve"> Basis meet- en regeltechniek </t>
  </si>
  <si>
    <t>Smart Sensoren</t>
  </si>
  <si>
    <t>Smart maintenance, geschikt voor niveau 4</t>
  </si>
  <si>
    <t>Basiskennis Koudetechniek</t>
  </si>
  <si>
    <t>Engineering huis- en gebouwautomatisering</t>
  </si>
  <si>
    <t>Smart Grid</t>
  </si>
  <si>
    <t>Voorprogramma AD engineering</t>
  </si>
  <si>
    <t>Vibratietechnieken</t>
  </si>
  <si>
    <t>Laadstations: onderhoud en storingen oplossen</t>
  </si>
  <si>
    <t xml:space="preserve"> Duurzaam vakmanschap elektrotechnische installaties niv 2 en 3</t>
  </si>
  <si>
    <t xml:space="preserve"> Duurzaam vakmanschap elektrotechnische installaties niv 4</t>
  </si>
  <si>
    <t>Verzwaren meterkast laagspanning</t>
  </si>
  <si>
    <t xml:space="preserve"> Laadpunten voor elektrische voertuigen</t>
  </si>
  <si>
    <t>Afbouw timmeren</t>
  </si>
  <si>
    <t>Montage houten elementen op de bouwplaats</t>
  </si>
  <si>
    <t>Schoonmetselwerk</t>
  </si>
  <si>
    <t>Wandtegels Lijmen</t>
  </si>
  <si>
    <t>Isolatietechnieken</t>
  </si>
  <si>
    <t>Duurzaam bouwen voor bouwplaatspersoneel</t>
  </si>
  <si>
    <t>Duurzaam bouwen voor leidinggevende</t>
  </si>
  <si>
    <t xml:space="preserve">Basis Timmeren </t>
  </si>
  <si>
    <t>Bouwkunde &amp; Bouwfysica</t>
  </si>
  <si>
    <t>Energieneutraal ontwerpen en bouwen</t>
  </si>
  <si>
    <t>Inleiding tot Energietransitie</t>
  </si>
  <si>
    <t>Basisvaardigheden werkvoorbereiding Technische installaties</t>
  </si>
  <si>
    <t>Meewerken in de productie</t>
  </si>
  <si>
    <t xml:space="preserve"> Basisvaardigheden werkvoorbereiding Technische installaties</t>
  </si>
  <si>
    <t>Basiswerkzaamheden installeren werktuigkundige installaties</t>
  </si>
  <si>
    <t>Meewerken in de procesindustrie</t>
  </si>
  <si>
    <t>Aanleggen van warmtetransportleidingen</t>
  </si>
  <si>
    <t>Meet -en regeltechniek</t>
  </si>
  <si>
    <t>Pneumatiek en hydraliek geschikt voor niveau 2 en 3</t>
  </si>
  <si>
    <t>Basisvaardigheden metaalbewerkern</t>
  </si>
  <si>
    <t>Waterstoftechnologie</t>
  </si>
  <si>
    <t>Uitlaatgasnabehandeling</t>
  </si>
  <si>
    <t>Basis dieseltechniek</t>
  </si>
  <si>
    <t>Waterstof voor professionals</t>
  </si>
  <si>
    <t>NEN1010</t>
  </si>
  <si>
    <t xml:space="preserve">Helpende Plus </t>
  </si>
  <si>
    <t>Individuele Basiszorg verlenen</t>
  </si>
  <si>
    <t>Individuele Zorg verlenen</t>
  </si>
  <si>
    <t>Training ondersteuning Thuis</t>
  </si>
  <si>
    <t>Training Contactlens specialist</t>
  </si>
  <si>
    <t>Training Werkbegeleiding</t>
  </si>
  <si>
    <t>Training mensen met een licht verstandelijke beperking</t>
  </si>
  <si>
    <t>Training mensen met niet aangeboren hersenletsel</t>
  </si>
  <si>
    <t>Training Wijkgericht werken</t>
  </si>
  <si>
    <t xml:space="preserve">Training Zorg en technologie </t>
  </si>
  <si>
    <t xml:space="preserve">Basisvaardigheden werktuigkundige installaties </t>
  </si>
  <si>
    <t xml:space="preserve">Duurzaam vakmanschap werktuigkundige installaties </t>
  </si>
  <si>
    <t xml:space="preserve">Basisvaardigheden elektrotechnische installaties </t>
  </si>
  <si>
    <t>Training Kabels leggen</t>
  </si>
  <si>
    <t>Training Adviseren over energiebesparende maatregelen</t>
  </si>
  <si>
    <t>Ruwbouw timmeren</t>
  </si>
  <si>
    <t xml:space="preserve">Leidinggeven van technici </t>
  </si>
  <si>
    <t>Naam training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5" x14ac:knownFonts="1">
    <font>
      <sz val="11"/>
      <color theme="1"/>
      <name val="Aptos Narrow"/>
      <family val="2"/>
      <scheme val="minor"/>
    </font>
    <font>
      <b/>
      <sz val="11"/>
      <color theme="1"/>
      <name val="Aptos Narrow"/>
      <family val="2"/>
      <scheme val="minor"/>
    </font>
    <font>
      <sz val="11"/>
      <color rgb="FF000000"/>
      <name val="Aptos Narrow"/>
      <family val="2"/>
    </font>
    <font>
      <sz val="11"/>
      <color rgb="FFFF0000"/>
      <name val="Aptos Narrow"/>
      <family val="2"/>
      <scheme val="minor"/>
    </font>
    <font>
      <sz val="11"/>
      <color rgb="FF000000"/>
      <name val="Calibri"/>
      <family val="2"/>
    </font>
  </fonts>
  <fills count="3">
    <fill>
      <patternFill patternType="none"/>
    </fill>
    <fill>
      <patternFill patternType="gray125"/>
    </fill>
    <fill>
      <patternFill patternType="solid">
        <fgColor theme="9" tint="0.79998168889431442"/>
        <bgColor indexed="64"/>
      </patternFill>
    </fill>
  </fills>
  <borders count="6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/>
      <bottom style="thin">
        <color indexed="64"/>
      </bottom>
      <diagonal/>
    </border>
  </borders>
  <cellStyleXfs count="1">
    <xf numFmtId="0" fontId="0" fillId="0" borderId="0"/>
  </cellStyleXfs>
  <cellXfs count="13">
    <xf numFmtId="0" fontId="0" fillId="0" borderId="0" xfId="0"/>
    <xf numFmtId="0" fontId="2" fillId="0" borderId="0" xfId="0" applyFont="1" applyAlignment="1">
      <alignment vertical="center"/>
    </xf>
    <xf numFmtId="0" fontId="0" fillId="0" borderId="3" xfId="0" applyBorder="1"/>
    <xf numFmtId="0" fontId="0" fillId="0" borderId="2" xfId="0" applyBorder="1"/>
    <xf numFmtId="0" fontId="4" fillId="0" borderId="2" xfId="0" applyFont="1" applyBorder="1"/>
    <xf numFmtId="0" fontId="0" fillId="0" borderId="1" xfId="0" applyBorder="1"/>
    <xf numFmtId="0" fontId="0" fillId="0" borderId="4" xfId="0" applyBorder="1"/>
    <xf numFmtId="0" fontId="4" fillId="0" borderId="4" xfId="0" applyFont="1" applyBorder="1"/>
    <xf numFmtId="0" fontId="3" fillId="0" borderId="4" xfId="0" applyFont="1" applyBorder="1" applyAlignment="1">
      <alignment horizontal="center" wrapText="1"/>
    </xf>
    <xf numFmtId="0" fontId="1" fillId="0" borderId="5" xfId="0" applyFont="1" applyBorder="1"/>
    <xf numFmtId="0" fontId="0" fillId="0" borderId="5" xfId="0" applyBorder="1"/>
    <xf numFmtId="0" fontId="1" fillId="2" borderId="1" xfId="0" applyFont="1" applyFill="1" applyBorder="1"/>
    <xf numFmtId="0" fontId="0" fillId="0" borderId="3" xfId="0" applyBorder="1"/>
  </cellXfs>
  <cellStyles count="1">
    <cellStyle name="Standaard" xfId="0" builtinId="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7" Type="http://schemas.openxmlformats.org/officeDocument/2006/relationships/sharedStrings" Target="sharedStrings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tyles" Target="styles.xml"/><Relationship Id="rId5" Type="http://schemas.openxmlformats.org/officeDocument/2006/relationships/theme" Target="theme/theme1.xml"/><Relationship Id="rId10" Type="http://schemas.openxmlformats.org/officeDocument/2006/relationships/customXml" Target="../customXml/item3.xml"/><Relationship Id="rId4" Type="http://schemas.openxmlformats.org/officeDocument/2006/relationships/worksheet" Target="worksheets/sheet4.xml"/><Relationship Id="rId9" Type="http://schemas.openxmlformats.org/officeDocument/2006/relationships/customXml" Target="../customXml/item2.xml"/></Relationships>
</file>

<file path=xl/theme/theme1.xml><?xml version="1.0" encoding="utf-8"?>
<a:theme xmlns:a="http://schemas.openxmlformats.org/drawingml/2006/main" name="Kantoorthema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 Narrow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C5818B1-71DD-4ECD-B5D1-12B5999C2AD7}">
  <dimension ref="A1:D40"/>
  <sheetViews>
    <sheetView tabSelected="1" workbookViewId="0">
      <selection sqref="A1:XFD1"/>
    </sheetView>
  </sheetViews>
  <sheetFormatPr defaultRowHeight="14.4" x14ac:dyDescent="0.3"/>
  <cols>
    <col min="1" max="1" width="46.33203125" bestFit="1" customWidth="1"/>
    <col min="2" max="2" width="57.77734375" bestFit="1" customWidth="1"/>
    <col min="3" max="3" width="65.77734375" bestFit="1" customWidth="1"/>
    <col min="4" max="4" width="45.21875" bestFit="1" customWidth="1"/>
    <col min="5" max="5" width="20.77734375" bestFit="1" customWidth="1"/>
  </cols>
  <sheetData>
    <row r="1" spans="1:4" s="10" customFormat="1" x14ac:dyDescent="0.3">
      <c r="A1" s="9" t="s">
        <v>0</v>
      </c>
      <c r="B1" s="9" t="s">
        <v>1</v>
      </c>
      <c r="C1" s="9" t="s">
        <v>6</v>
      </c>
      <c r="D1" s="9" t="s">
        <v>2</v>
      </c>
    </row>
    <row r="2" spans="1:4" x14ac:dyDescent="0.3">
      <c r="A2" t="s">
        <v>3</v>
      </c>
      <c r="B2" t="s">
        <v>5</v>
      </c>
      <c r="C2" t="s">
        <v>10</v>
      </c>
      <c r="D2" t="s">
        <v>7</v>
      </c>
    </row>
    <row r="3" spans="1:4" x14ac:dyDescent="0.3">
      <c r="A3" t="s">
        <v>4</v>
      </c>
      <c r="B3" t="s">
        <v>9</v>
      </c>
      <c r="C3" t="s">
        <v>14</v>
      </c>
      <c r="D3" t="s">
        <v>11</v>
      </c>
    </row>
    <row r="4" spans="1:4" x14ac:dyDescent="0.3">
      <c r="A4" t="s">
        <v>8</v>
      </c>
      <c r="B4" t="s">
        <v>13</v>
      </c>
      <c r="C4" t="s">
        <v>17</v>
      </c>
      <c r="D4" t="s">
        <v>15</v>
      </c>
    </row>
    <row r="5" spans="1:4" x14ac:dyDescent="0.3">
      <c r="A5" t="s">
        <v>12</v>
      </c>
      <c r="B5" t="s">
        <v>10</v>
      </c>
      <c r="C5" t="s">
        <v>21</v>
      </c>
      <c r="D5" t="s">
        <v>18</v>
      </c>
    </row>
    <row r="6" spans="1:4" x14ac:dyDescent="0.3">
      <c r="A6" t="s">
        <v>16</v>
      </c>
      <c r="B6" t="s">
        <v>20</v>
      </c>
      <c r="C6" t="s">
        <v>25</v>
      </c>
      <c r="D6" t="s">
        <v>22</v>
      </c>
    </row>
    <row r="7" spans="1:4" x14ac:dyDescent="0.3">
      <c r="A7" t="s">
        <v>19</v>
      </c>
      <c r="B7" t="s">
        <v>24</v>
      </c>
      <c r="C7" t="s">
        <v>29</v>
      </c>
      <c r="D7" t="s">
        <v>26</v>
      </c>
    </row>
    <row r="8" spans="1:4" x14ac:dyDescent="0.3">
      <c r="A8" t="s">
        <v>23</v>
      </c>
      <c r="B8" t="s">
        <v>28</v>
      </c>
      <c r="C8" t="s">
        <v>32</v>
      </c>
      <c r="D8" t="s">
        <v>30</v>
      </c>
    </row>
    <row r="9" spans="1:4" x14ac:dyDescent="0.3">
      <c r="A9" t="s">
        <v>27</v>
      </c>
      <c r="B9" t="s">
        <v>14</v>
      </c>
      <c r="C9" t="s">
        <v>36</v>
      </c>
      <c r="D9" t="s">
        <v>33</v>
      </c>
    </row>
    <row r="10" spans="1:4" x14ac:dyDescent="0.3">
      <c r="A10" t="s">
        <v>31</v>
      </c>
      <c r="B10" t="s">
        <v>35</v>
      </c>
      <c r="C10" t="s">
        <v>39</v>
      </c>
      <c r="D10" t="s">
        <v>37</v>
      </c>
    </row>
    <row r="11" spans="1:4" x14ac:dyDescent="0.3">
      <c r="A11" t="s">
        <v>34</v>
      </c>
      <c r="B11" t="s">
        <v>17</v>
      </c>
      <c r="C11" t="s">
        <v>43</v>
      </c>
      <c r="D11" t="s">
        <v>40</v>
      </c>
    </row>
    <row r="12" spans="1:4" x14ac:dyDescent="0.3">
      <c r="A12" t="s">
        <v>38</v>
      </c>
      <c r="B12" t="s">
        <v>42</v>
      </c>
      <c r="C12" t="s">
        <v>47</v>
      </c>
      <c r="D12" t="s">
        <v>44</v>
      </c>
    </row>
    <row r="13" spans="1:4" x14ac:dyDescent="0.3">
      <c r="A13" t="s">
        <v>41</v>
      </c>
      <c r="B13" t="s">
        <v>46</v>
      </c>
      <c r="C13" t="s">
        <v>50</v>
      </c>
      <c r="D13" t="s">
        <v>48</v>
      </c>
    </row>
    <row r="14" spans="1:4" x14ac:dyDescent="0.3">
      <c r="A14" t="s">
        <v>45</v>
      </c>
      <c r="B14" t="s">
        <v>21</v>
      </c>
      <c r="C14" t="s">
        <v>53</v>
      </c>
      <c r="D14" t="s">
        <v>51</v>
      </c>
    </row>
    <row r="15" spans="1:4" x14ac:dyDescent="0.3">
      <c r="A15" t="s">
        <v>49</v>
      </c>
      <c r="B15" t="s">
        <v>25</v>
      </c>
      <c r="C15" t="s">
        <v>56</v>
      </c>
      <c r="D15" t="s">
        <v>54</v>
      </c>
    </row>
    <row r="16" spans="1:4" x14ac:dyDescent="0.3">
      <c r="A16" t="s">
        <v>52</v>
      </c>
      <c r="B16" t="s">
        <v>29</v>
      </c>
      <c r="C16" t="s">
        <v>56</v>
      </c>
      <c r="D16" t="s">
        <v>57</v>
      </c>
    </row>
    <row r="17" spans="1:4" x14ac:dyDescent="0.3">
      <c r="A17" t="s">
        <v>55</v>
      </c>
      <c r="B17" t="s">
        <v>32</v>
      </c>
      <c r="C17" t="s">
        <v>59</v>
      </c>
      <c r="D17" t="s">
        <v>58</v>
      </c>
    </row>
    <row r="18" spans="1:4" x14ac:dyDescent="0.3">
      <c r="B18" t="s">
        <v>36</v>
      </c>
      <c r="C18" t="s">
        <v>62</v>
      </c>
      <c r="D18" t="s">
        <v>60</v>
      </c>
    </row>
    <row r="19" spans="1:4" x14ac:dyDescent="0.3">
      <c r="B19" t="s">
        <v>61</v>
      </c>
      <c r="D19" t="s">
        <v>63</v>
      </c>
    </row>
    <row r="20" spans="1:4" x14ac:dyDescent="0.3">
      <c r="B20" t="s">
        <v>39</v>
      </c>
      <c r="C20" s="9" t="s">
        <v>66</v>
      </c>
      <c r="D20" t="s">
        <v>64</v>
      </c>
    </row>
    <row r="21" spans="1:4" x14ac:dyDescent="0.3">
      <c r="B21" t="s">
        <v>65</v>
      </c>
      <c r="C21" t="s">
        <v>68</v>
      </c>
      <c r="D21" t="s">
        <v>67</v>
      </c>
    </row>
    <row r="22" spans="1:4" x14ac:dyDescent="0.3">
      <c r="B22" t="s">
        <v>43</v>
      </c>
      <c r="C22" t="s">
        <v>70</v>
      </c>
    </row>
    <row r="23" spans="1:4" x14ac:dyDescent="0.3">
      <c r="B23" t="s">
        <v>69</v>
      </c>
      <c r="C23" t="s">
        <v>71</v>
      </c>
    </row>
    <row r="24" spans="1:4" x14ac:dyDescent="0.3">
      <c r="B24" t="s">
        <v>50</v>
      </c>
      <c r="C24" t="s">
        <v>72</v>
      </c>
    </row>
    <row r="25" spans="1:4" x14ac:dyDescent="0.3">
      <c r="B25" t="s">
        <v>53</v>
      </c>
      <c r="C25" t="s">
        <v>73</v>
      </c>
    </row>
    <row r="26" spans="1:4" x14ac:dyDescent="0.3">
      <c r="B26" t="s">
        <v>56</v>
      </c>
      <c r="C26" t="s">
        <v>75</v>
      </c>
    </row>
    <row r="27" spans="1:4" x14ac:dyDescent="0.3">
      <c r="B27" t="s">
        <v>74</v>
      </c>
      <c r="C27" t="s">
        <v>76</v>
      </c>
    </row>
    <row r="28" spans="1:4" x14ac:dyDescent="0.3">
      <c r="B28" t="s">
        <v>50</v>
      </c>
      <c r="C28" t="s">
        <v>77</v>
      </c>
    </row>
    <row r="29" spans="1:4" x14ac:dyDescent="0.3">
      <c r="B29" t="s">
        <v>56</v>
      </c>
      <c r="C29" t="s">
        <v>78</v>
      </c>
    </row>
    <row r="30" spans="1:4" x14ac:dyDescent="0.3">
      <c r="B30" t="s">
        <v>59</v>
      </c>
      <c r="C30" t="s">
        <v>80</v>
      </c>
    </row>
    <row r="31" spans="1:4" x14ac:dyDescent="0.3">
      <c r="B31" t="s">
        <v>79</v>
      </c>
      <c r="C31" t="s">
        <v>82</v>
      </c>
    </row>
    <row r="32" spans="1:4" x14ac:dyDescent="0.3">
      <c r="B32" t="s">
        <v>81</v>
      </c>
      <c r="C32" t="s">
        <v>84</v>
      </c>
    </row>
    <row r="33" spans="2:3" x14ac:dyDescent="0.3">
      <c r="B33" t="s">
        <v>83</v>
      </c>
      <c r="C33" t="s">
        <v>86</v>
      </c>
    </row>
    <row r="34" spans="2:3" x14ac:dyDescent="0.3">
      <c r="B34" t="s">
        <v>85</v>
      </c>
      <c r="C34" t="s">
        <v>88</v>
      </c>
    </row>
    <row r="35" spans="2:3" x14ac:dyDescent="0.3">
      <c r="B35" t="s">
        <v>87</v>
      </c>
    </row>
    <row r="36" spans="2:3" x14ac:dyDescent="0.3">
      <c r="B36" t="s">
        <v>89</v>
      </c>
      <c r="C36" s="9" t="s">
        <v>91</v>
      </c>
    </row>
    <row r="37" spans="2:3" x14ac:dyDescent="0.3">
      <c r="B37" t="s">
        <v>90</v>
      </c>
      <c r="C37" t="s">
        <v>93</v>
      </c>
    </row>
    <row r="38" spans="2:3" x14ac:dyDescent="0.3">
      <c r="B38" t="s">
        <v>92</v>
      </c>
      <c r="C38" t="s">
        <v>95</v>
      </c>
    </row>
    <row r="39" spans="2:3" x14ac:dyDescent="0.3">
      <c r="B39" t="s">
        <v>94</v>
      </c>
      <c r="C39" t="s">
        <v>96</v>
      </c>
    </row>
    <row r="40" spans="2:3" x14ac:dyDescent="0.3">
      <c r="C40" t="s">
        <v>97</v>
      </c>
    </row>
  </sheetData>
  <sheetProtection algorithmName="SHA-512" hashValue="Aq3ivGTaKQF5Tgry3dIyRLcP2uf0qM9dt+5PMZfSkMs0jTGkUf5oJzsT5hDCc9Ag4pPIVFObPxSICj2HxS/j0g==" saltValue="11VGzwesDa9+2iM9yDHy+g==" spinCount="100000" sheet="1" objects="1" scenarios="1"/>
  <pageMargins left="0.7" right="0.7" top="0.75" bottom="0.75" header="0.3" footer="0.3"/>
  <pageSetup paperSize="9" orientation="portrait" horizontalDpi="4294967293" verticalDpi="0"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EA01C7F-DDAF-4F03-ACDB-620B377E68A4}">
  <dimension ref="A1:A20"/>
  <sheetViews>
    <sheetView workbookViewId="0">
      <selection activeCell="A24" sqref="A24"/>
    </sheetView>
  </sheetViews>
  <sheetFormatPr defaultRowHeight="14.4" x14ac:dyDescent="0.3"/>
  <cols>
    <col min="1" max="1" width="64.88671875" bestFit="1" customWidth="1"/>
  </cols>
  <sheetData>
    <row r="1" spans="1:1" ht="14.25" customHeight="1" x14ac:dyDescent="0.3">
      <c r="A1" s="11" t="s">
        <v>170</v>
      </c>
    </row>
    <row r="2" spans="1:1" x14ac:dyDescent="0.3">
      <c r="A2" s="12"/>
    </row>
    <row r="3" spans="1:1" x14ac:dyDescent="0.3">
      <c r="A3" s="1" t="s">
        <v>98</v>
      </c>
    </row>
    <row r="4" spans="1:1" x14ac:dyDescent="0.3">
      <c r="A4" s="1" t="s">
        <v>153</v>
      </c>
    </row>
    <row r="5" spans="1:1" x14ac:dyDescent="0.3">
      <c r="A5" s="1" t="s">
        <v>99</v>
      </c>
    </row>
    <row r="6" spans="1:1" x14ac:dyDescent="0.3">
      <c r="A6" s="1" t="s">
        <v>100</v>
      </c>
    </row>
    <row r="7" spans="1:1" x14ac:dyDescent="0.3">
      <c r="A7" s="1" t="s">
        <v>101</v>
      </c>
    </row>
    <row r="8" spans="1:1" x14ac:dyDescent="0.3">
      <c r="A8" s="1" t="s">
        <v>102</v>
      </c>
    </row>
    <row r="9" spans="1:1" x14ac:dyDescent="0.3">
      <c r="A9" s="1" t="s">
        <v>157</v>
      </c>
    </row>
    <row r="10" spans="1:1" x14ac:dyDescent="0.3">
      <c r="A10" s="1" t="s">
        <v>103</v>
      </c>
    </row>
    <row r="11" spans="1:1" x14ac:dyDescent="0.3">
      <c r="A11" s="1" t="s">
        <v>155</v>
      </c>
    </row>
    <row r="12" spans="1:1" x14ac:dyDescent="0.3">
      <c r="A12" s="1" t="s">
        <v>154</v>
      </c>
    </row>
    <row r="13" spans="1:1" x14ac:dyDescent="0.3">
      <c r="A13" s="1" t="s">
        <v>104</v>
      </c>
    </row>
    <row r="14" spans="1:1" x14ac:dyDescent="0.3">
      <c r="A14" s="1" t="s">
        <v>158</v>
      </c>
    </row>
    <row r="15" spans="1:1" x14ac:dyDescent="0.3">
      <c r="A15" s="1" t="s">
        <v>159</v>
      </c>
    </row>
    <row r="16" spans="1:1" x14ac:dyDescent="0.3">
      <c r="A16" s="1" t="s">
        <v>160</v>
      </c>
    </row>
    <row r="17" spans="1:1" x14ac:dyDescent="0.3">
      <c r="A17" s="1" t="s">
        <v>161</v>
      </c>
    </row>
    <row r="18" spans="1:1" x14ac:dyDescent="0.3">
      <c r="A18" s="1" t="s">
        <v>162</v>
      </c>
    </row>
    <row r="19" spans="1:1" x14ac:dyDescent="0.3">
      <c r="A19" s="1" t="s">
        <v>105</v>
      </c>
    </row>
    <row r="20" spans="1:1" x14ac:dyDescent="0.3">
      <c r="A20" s="1" t="s">
        <v>156</v>
      </c>
    </row>
  </sheetData>
  <mergeCells count="1">
    <mergeCell ref="A1:A2"/>
  </mergeCells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47246B1-7C55-4658-B9C2-CE8070A8ACEB}">
  <dimension ref="A1:A55"/>
  <sheetViews>
    <sheetView workbookViewId="0">
      <selection activeCell="A24" sqref="A24"/>
    </sheetView>
  </sheetViews>
  <sheetFormatPr defaultRowHeight="14.4" x14ac:dyDescent="0.3"/>
  <cols>
    <col min="1" max="1" width="69.88671875" bestFit="1" customWidth="1"/>
  </cols>
  <sheetData>
    <row r="1" spans="1:1" x14ac:dyDescent="0.3">
      <c r="A1" s="11" t="s">
        <v>170</v>
      </c>
    </row>
    <row r="2" spans="1:1" x14ac:dyDescent="0.3">
      <c r="A2" s="12"/>
    </row>
    <row r="3" spans="1:1" x14ac:dyDescent="0.3">
      <c r="A3" s="3" t="s">
        <v>106</v>
      </c>
    </row>
    <row r="4" spans="1:1" x14ac:dyDescent="0.3">
      <c r="A4" s="3" t="s">
        <v>107</v>
      </c>
    </row>
    <row r="5" spans="1:1" x14ac:dyDescent="0.3">
      <c r="A5" s="3" t="s">
        <v>163</v>
      </c>
    </row>
    <row r="6" spans="1:1" x14ac:dyDescent="0.3">
      <c r="A6" s="3" t="s">
        <v>108</v>
      </c>
    </row>
    <row r="7" spans="1:1" x14ac:dyDescent="0.3">
      <c r="A7" s="3" t="s">
        <v>109</v>
      </c>
    </row>
    <row r="8" spans="1:1" x14ac:dyDescent="0.3">
      <c r="A8" s="4" t="s">
        <v>164</v>
      </c>
    </row>
    <row r="9" spans="1:1" x14ac:dyDescent="0.3">
      <c r="A9" s="4" t="s">
        <v>164</v>
      </c>
    </row>
    <row r="10" spans="1:1" x14ac:dyDescent="0.3">
      <c r="A10" s="3" t="s">
        <v>110</v>
      </c>
    </row>
    <row r="11" spans="1:1" x14ac:dyDescent="0.3">
      <c r="A11" s="3" t="s">
        <v>111</v>
      </c>
    </row>
    <row r="12" spans="1:1" x14ac:dyDescent="0.3">
      <c r="A12" s="3" t="s">
        <v>112</v>
      </c>
    </row>
    <row r="13" spans="1:1" x14ac:dyDescent="0.3">
      <c r="A13" s="4" t="s">
        <v>113</v>
      </c>
    </row>
    <row r="14" spans="1:1" x14ac:dyDescent="0.3">
      <c r="A14" s="4" t="s">
        <v>114</v>
      </c>
    </row>
    <row r="15" spans="1:1" x14ac:dyDescent="0.3">
      <c r="A15" s="4" t="s">
        <v>115</v>
      </c>
    </row>
    <row r="16" spans="1:1" x14ac:dyDescent="0.3">
      <c r="A16" s="4" t="s">
        <v>116</v>
      </c>
    </row>
    <row r="17" spans="1:1" x14ac:dyDescent="0.3">
      <c r="A17" s="4" t="s">
        <v>117</v>
      </c>
    </row>
    <row r="18" spans="1:1" x14ac:dyDescent="0.3">
      <c r="A18" s="3" t="s">
        <v>118</v>
      </c>
    </row>
    <row r="19" spans="1:1" x14ac:dyDescent="0.3">
      <c r="A19" s="3" t="s">
        <v>119</v>
      </c>
    </row>
    <row r="20" spans="1:1" x14ac:dyDescent="0.3">
      <c r="A20" s="4" t="s">
        <v>120</v>
      </c>
    </row>
    <row r="21" spans="1:1" x14ac:dyDescent="0.3">
      <c r="A21" s="5" t="s">
        <v>121</v>
      </c>
    </row>
    <row r="22" spans="1:1" x14ac:dyDescent="0.3">
      <c r="A22" s="6" t="s">
        <v>122</v>
      </c>
    </row>
    <row r="23" spans="1:1" x14ac:dyDescent="0.3">
      <c r="A23" s="6" t="s">
        <v>165</v>
      </c>
    </row>
    <row r="24" spans="1:1" x14ac:dyDescent="0.3">
      <c r="A24" s="6" t="s">
        <v>123</v>
      </c>
    </row>
    <row r="25" spans="1:1" x14ac:dyDescent="0.3">
      <c r="A25" s="7" t="s">
        <v>124</v>
      </c>
    </row>
    <row r="26" spans="1:1" x14ac:dyDescent="0.3">
      <c r="A26" s="7" t="s">
        <v>125</v>
      </c>
    </row>
    <row r="27" spans="1:1" x14ac:dyDescent="0.3">
      <c r="A27" s="7" t="s">
        <v>126</v>
      </c>
    </row>
    <row r="28" spans="1:1" x14ac:dyDescent="0.3">
      <c r="A28" s="7" t="s">
        <v>127</v>
      </c>
    </row>
    <row r="29" spans="1:1" x14ac:dyDescent="0.3">
      <c r="A29" s="6" t="s">
        <v>166</v>
      </c>
    </row>
    <row r="30" spans="1:1" x14ac:dyDescent="0.3">
      <c r="A30" s="6" t="s">
        <v>167</v>
      </c>
    </row>
    <row r="31" spans="1:1" x14ac:dyDescent="0.3">
      <c r="A31" s="6" t="s">
        <v>128</v>
      </c>
    </row>
    <row r="32" spans="1:1" x14ac:dyDescent="0.3">
      <c r="A32" s="6" t="s">
        <v>168</v>
      </c>
    </row>
    <row r="33" spans="1:1" x14ac:dyDescent="0.3">
      <c r="A33" s="6" t="s">
        <v>129</v>
      </c>
    </row>
    <row r="34" spans="1:1" x14ac:dyDescent="0.3">
      <c r="A34" s="6" t="s">
        <v>130</v>
      </c>
    </row>
    <row r="35" spans="1:1" x14ac:dyDescent="0.3">
      <c r="A35" s="6" t="s">
        <v>131</v>
      </c>
    </row>
    <row r="36" spans="1:1" x14ac:dyDescent="0.3">
      <c r="A36" s="7" t="s">
        <v>132</v>
      </c>
    </row>
    <row r="37" spans="1:1" x14ac:dyDescent="0.3">
      <c r="A37" s="7" t="s">
        <v>133</v>
      </c>
    </row>
    <row r="38" spans="1:1" x14ac:dyDescent="0.3">
      <c r="A38" s="7" t="s">
        <v>134</v>
      </c>
    </row>
    <row r="39" spans="1:1" x14ac:dyDescent="0.3">
      <c r="A39" s="7" t="s">
        <v>135</v>
      </c>
    </row>
    <row r="40" spans="1:1" x14ac:dyDescent="0.3">
      <c r="A40" s="7" t="s">
        <v>136</v>
      </c>
    </row>
    <row r="41" spans="1:1" x14ac:dyDescent="0.3">
      <c r="A41" s="7" t="s">
        <v>137</v>
      </c>
    </row>
    <row r="42" spans="1:1" x14ac:dyDescent="0.3">
      <c r="A42" s="6" t="s">
        <v>169</v>
      </c>
    </row>
    <row r="43" spans="1:1" x14ac:dyDescent="0.3">
      <c r="A43" s="7" t="s">
        <v>138</v>
      </c>
    </row>
    <row r="44" spans="1:1" x14ac:dyDescent="0.3">
      <c r="A44" s="8"/>
    </row>
    <row r="45" spans="1:1" x14ac:dyDescent="0.3">
      <c r="A45" t="s">
        <v>139</v>
      </c>
    </row>
    <row r="46" spans="1:1" x14ac:dyDescent="0.3">
      <c r="A46" s="6" t="s">
        <v>140</v>
      </c>
    </row>
    <row r="47" spans="1:1" x14ac:dyDescent="0.3">
      <c r="A47" s="6" t="s">
        <v>141</v>
      </c>
    </row>
    <row r="48" spans="1:1" x14ac:dyDescent="0.3">
      <c r="A48" s="6" t="s">
        <v>142</v>
      </c>
    </row>
    <row r="49" spans="1:1" x14ac:dyDescent="0.3">
      <c r="A49" s="6" t="s">
        <v>143</v>
      </c>
    </row>
    <row r="50" spans="1:1" x14ac:dyDescent="0.3">
      <c r="A50" s="6" t="s">
        <v>144</v>
      </c>
    </row>
    <row r="51" spans="1:1" x14ac:dyDescent="0.3">
      <c r="A51" s="6" t="s">
        <v>145</v>
      </c>
    </row>
    <row r="52" spans="1:1" x14ac:dyDescent="0.3">
      <c r="A52" s="6" t="s">
        <v>129</v>
      </c>
    </row>
    <row r="53" spans="1:1" x14ac:dyDescent="0.3">
      <c r="A53" s="6" t="s">
        <v>146</v>
      </c>
    </row>
    <row r="54" spans="1:1" x14ac:dyDescent="0.3">
      <c r="A54" s="6" t="s">
        <v>147</v>
      </c>
    </row>
    <row r="55" spans="1:1" x14ac:dyDescent="0.3">
      <c r="A55" s="6" t="s">
        <v>148</v>
      </c>
    </row>
  </sheetData>
  <mergeCells count="1">
    <mergeCell ref="A1:A2"/>
  </mergeCells>
  <pageMargins left="0.7" right="0.7" top="0.75" bottom="0.75" header="0.3" footer="0.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E2BE5C7-D766-4497-8BEC-5737C900EE52}">
  <dimension ref="A1:A7"/>
  <sheetViews>
    <sheetView workbookViewId="0">
      <selection sqref="A1:A2"/>
    </sheetView>
  </sheetViews>
  <sheetFormatPr defaultRowHeight="14.4" x14ac:dyDescent="0.3"/>
  <cols>
    <col min="1" max="1" width="26.88671875" bestFit="1" customWidth="1"/>
  </cols>
  <sheetData>
    <row r="1" spans="1:1" ht="14.25" customHeight="1" x14ac:dyDescent="0.3">
      <c r="A1" s="11" t="s">
        <v>170</v>
      </c>
    </row>
    <row r="2" spans="1:1" x14ac:dyDescent="0.3">
      <c r="A2" s="12"/>
    </row>
    <row r="3" spans="1:1" x14ac:dyDescent="0.3">
      <c r="A3" s="2" t="s">
        <v>149</v>
      </c>
    </row>
    <row r="4" spans="1:1" x14ac:dyDescent="0.3">
      <c r="A4" s="3" t="s">
        <v>150</v>
      </c>
    </row>
    <row r="5" spans="1:1" x14ac:dyDescent="0.3">
      <c r="A5" s="6" t="s">
        <v>151</v>
      </c>
    </row>
    <row r="6" spans="1:1" x14ac:dyDescent="0.3">
      <c r="A6" s="6" t="s">
        <v>152</v>
      </c>
    </row>
    <row r="7" spans="1:1" x14ac:dyDescent="0.3">
      <c r="A7" s="6" t="s">
        <v>148</v>
      </c>
    </row>
  </sheetData>
  <mergeCells count="1">
    <mergeCell ref="A1:A2"/>
  </mergeCells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2d99f15f-cf07-484e-a6b2-d764e48b776b">
      <Terms xmlns="http://schemas.microsoft.com/office/infopath/2007/PartnerControls"/>
    </lcf76f155ced4ddcb4097134ff3c332f>
    <TaxCatchAll xmlns="bba25a7a-e915-4276-833c-6575bc1da02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5D86B268DC18941817A99BA3EFC6952" ma:contentTypeVersion="15" ma:contentTypeDescription="Een nieuw document maken." ma:contentTypeScope="" ma:versionID="0dfe49164f4f62d20672e3ce4fecc109">
  <xsd:schema xmlns:xsd="http://www.w3.org/2001/XMLSchema" xmlns:xs="http://www.w3.org/2001/XMLSchema" xmlns:p="http://schemas.microsoft.com/office/2006/metadata/properties" xmlns:ns2="2d99f15f-cf07-484e-a6b2-d764e48b776b" xmlns:ns3="bba25a7a-e915-4276-833c-6575bc1da025" targetNamespace="http://schemas.microsoft.com/office/2006/metadata/properties" ma:root="true" ma:fieldsID="b74d04d82d1b7b10997fba17cb8836e5" ns2:_="" ns3:_="">
    <xsd:import namespace="2d99f15f-cf07-484e-a6b2-d764e48b776b"/>
    <xsd:import namespace="bba25a7a-e915-4276-833c-6575bc1da02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Location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d99f15f-cf07-484e-a6b2-d764e48b776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Afbeeldingtags" ma:readOnly="false" ma:fieldId="{5cf76f15-5ced-4ddc-b409-7134ff3c332f}" ma:taxonomyMulti="true" ma:sspId="b41996d0-0873-4a62-8f69-98631c152417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0" nillable="true" ma:displayName="Location" ma:description="" ma:indexed="true" ma:internalName="MediaServiceLocation" ma:readOnly="true">
      <xsd:simpleType>
        <xsd:restriction base="dms:Text"/>
      </xsd:simpleType>
    </xsd:element>
    <xsd:element name="MediaServiceBillingMetadata" ma:index="21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ba25a7a-e915-4276-833c-6575bc1da025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fa758d7d-2cfb-4b99-90af-5721d15a28f8}" ma:internalName="TaxCatchAll" ma:showField="CatchAllData" ma:web="bba25a7a-e915-4276-833c-6575bc1da02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oudstype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F3C51C7-D869-4EC4-89CC-291323E8C459}">
  <ds:schemaRefs>
    <ds:schemaRef ds:uri="http://purl.org/dc/dcmitype/"/>
    <ds:schemaRef ds:uri="http://schemas.microsoft.com/office/2006/documentManagement/types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purl.org/dc/elements/1.1/"/>
    <ds:schemaRef ds:uri="8d0d9a2c-30e4-47c1-937f-82a45046ebb9"/>
    <ds:schemaRef ds:uri="http://schemas.microsoft.com/office/infopath/2007/PartnerControl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5B8CF157-E5D9-450A-BB32-565F86DF2E8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3309D4C-243B-4786-ABB0-9C2B05D68E0B}"/>
</file>

<file path=docMetadata/LabelInfo.xml><?xml version="1.0" encoding="utf-8"?>
<clbl:labelList xmlns:clbl="http://schemas.microsoft.com/office/2020/mipLabelMetadata">
  <clbl:label id="{ce1619bc-aea1-41c1-8fa8-bbdc8c7d1cef}" enabled="0" method="" siteId="{ce1619bc-aea1-41c1-8fa8-bbdc8c7d1cef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2" baseType="variant">
      <vt:variant>
        <vt:lpstr>Werkbladen</vt:lpstr>
      </vt:variant>
      <vt:variant>
        <vt:i4>4</vt:i4>
      </vt:variant>
    </vt:vector>
  </HeadingPairs>
  <TitlesOfParts>
    <vt:vector size="4" baseType="lpstr">
      <vt:lpstr>Kansberoepen </vt:lpstr>
      <vt:lpstr>Opleidingen Zorg </vt:lpstr>
      <vt:lpstr>Opleidingen techniek &amp; bouw </vt:lpstr>
      <vt:lpstr>Opleidingen transport en logist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Nitya</dc:creator>
  <cp:keywords/>
  <dc:description/>
  <cp:lastModifiedBy>Almkerk, YNJ van (Yvonne)</cp:lastModifiedBy>
  <cp:revision/>
  <dcterms:created xsi:type="dcterms:W3CDTF">2024-10-31T19:27:33Z</dcterms:created>
  <dcterms:modified xsi:type="dcterms:W3CDTF">2025-06-27T14:38:38Z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0x01010055D86B268DC18941817A99BA3EFC6952</vt:lpwstr>
  </property>
</Properties>
</file>