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3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90" r:id="rId5"/>
    <p:sldId id="283" r:id="rId6"/>
    <p:sldId id="291" r:id="rId7"/>
    <p:sldId id="266" r:id="rId8"/>
    <p:sldId id="261" r:id="rId9"/>
    <p:sldId id="280" r:id="rId10"/>
    <p:sldId id="262" r:id="rId11"/>
    <p:sldId id="285" r:id="rId12"/>
    <p:sldId id="269" r:id="rId13"/>
    <p:sldId id="270" r:id="rId14"/>
    <p:sldId id="279" r:id="rId15"/>
    <p:sldId id="292" r:id="rId16"/>
    <p:sldId id="274" r:id="rId17"/>
    <p:sldId id="276" r:id="rId18"/>
    <p:sldId id="275" r:id="rId19"/>
    <p:sldId id="293" r:id="rId20"/>
    <p:sldId id="278" r:id="rId21"/>
    <p:sldId id="294" r:id="rId22"/>
    <p:sldId id="295" r:id="rId23"/>
  </p:sldIdLst>
  <p:sldSz cx="12192000" cy="6858000"/>
  <p:notesSz cx="6797675" cy="9926638"/>
  <p:defaultTextStyle>
    <a:defPPr>
      <a:defRPr lang="nl-NL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E4C28A-4C5C-5C30-5E6B-5AC159CACD57}" name="Kuijk, Marten" initials="KM" userId="S::kuig@ede.nl::a57be1ba-8159-4183-89ea-4e3975e445c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88A9"/>
    <a:srgbClr val="0082CA"/>
    <a:srgbClr val="58C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5" autoAdjust="0"/>
    <p:restoredTop sz="94657" autoAdjust="0"/>
  </p:normalViewPr>
  <p:slideViewPr>
    <p:cSldViewPr snapToGrid="0" snapToObjects="1" showGuides="1">
      <p:cViewPr varScale="1">
        <p:scale>
          <a:sx n="116" d="100"/>
          <a:sy n="116" d="100"/>
        </p:scale>
        <p:origin x="840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ede.nl\Data\Iedereen\HS\Energiecoordinatie\10.%20Feedback%20op%20Stukken\BRVX%20Kopie%20van%20Profiel%20Energieweb%202024%20.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Energievraag per maand EnergieWEB + Nijkerk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A7C7E7"/>
            </a:solidFill>
            <a:ln>
              <a:solidFill>
                <a:srgbClr val="A7C7E7"/>
              </a:solidFill>
            </a:ln>
            <a:effectLst/>
          </c:spPr>
          <c:invertIfNegative val="0"/>
          <c:cat>
            <c:strRef>
              <c:f>Blad3!$A$16:$A$21</c:f>
              <c:strCache>
                <c:ptCount val="6"/>
                <c:pt idx="0">
                  <c:v>Juni</c:v>
                </c:pt>
                <c:pt idx="1">
                  <c:v>Augustus</c:v>
                </c:pt>
                <c:pt idx="2">
                  <c:v>September</c:v>
                </c:pt>
                <c:pt idx="3">
                  <c:v>Oktober</c:v>
                </c:pt>
                <c:pt idx="4">
                  <c:v>November</c:v>
                </c:pt>
                <c:pt idx="5">
                  <c:v>December</c:v>
                </c:pt>
              </c:strCache>
            </c:strRef>
          </c:cat>
          <c:val>
            <c:numRef>
              <c:f>Blad3!$B$16:$B$21</c:f>
              <c:numCache>
                <c:formatCode>General</c:formatCode>
                <c:ptCount val="6"/>
                <c:pt idx="0">
                  <c:v>976486.19347649906</c:v>
                </c:pt>
                <c:pt idx="1">
                  <c:v>996407.01235449943</c:v>
                </c:pt>
                <c:pt idx="2">
                  <c:v>1066810.3167772999</c:v>
                </c:pt>
                <c:pt idx="3">
                  <c:v>1260977.9192435003</c:v>
                </c:pt>
                <c:pt idx="4">
                  <c:v>1402993.6979886992</c:v>
                </c:pt>
                <c:pt idx="5">
                  <c:v>1627552.9783100977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52-4931-9E3D-C4EE1449AA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6699472"/>
        <c:axId val="596698512"/>
      </c:barChart>
      <c:catAx>
        <c:axId val="59669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96698512"/>
        <c:crosses val="autoZero"/>
        <c:auto val="1"/>
        <c:lblAlgn val="ctr"/>
        <c:lblOffset val="100"/>
        <c:noMultiLvlLbl val="0"/>
      </c:catAx>
      <c:valAx>
        <c:axId val="596698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/>
                  <a:t>kWh</a:t>
                </a:r>
              </a:p>
            </c:rich>
          </c:tx>
          <c:layout>
            <c:manualLayout>
              <c:xMode val="edge"/>
              <c:yMode val="edge"/>
              <c:x val="3.3333333333333333E-2"/>
              <c:y val="0.465291265675123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96699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ABF7C08E-2F6F-4CEC-9F07-218767BEC686}" type="datetimeFigureOut">
              <a:rPr lang="nl-NL" smtClean="0"/>
              <a:t>10-7-2025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62" tIns="47781" rIns="95562" bIns="47781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32ACD4C8-386E-48B7-B5FF-D78F1C2754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8864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1193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0274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2499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7198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13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01134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7212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882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66411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440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2563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2264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20349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1739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960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9101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6646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2923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883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772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2661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CD4C8-386E-48B7-B5FF-D78F1C2754CE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0035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576862"/>
            <a:ext cx="11353800" cy="466281"/>
          </a:xfrm>
        </p:spPr>
        <p:txBody>
          <a:bodyPr/>
          <a:lstStyle>
            <a:lvl1pPr>
              <a:defRPr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00000" y="1800002"/>
            <a:ext cx="10146437" cy="43513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D80E-0738-40F7-B44A-74A5CCE54BD9}" type="datetime1">
              <a:rPr lang="nl-NL" smtClean="0"/>
              <a:t>10-7-2025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165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2794385"/>
            <a:ext cx="9144000" cy="715581"/>
          </a:xfrm>
        </p:spPr>
        <p:txBody>
          <a:bodyPr lIns="0" anchor="b"/>
          <a:lstStyle>
            <a:lvl1pPr algn="ctr">
              <a:defRPr sz="4500"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45"/>
            <a:ext cx="9144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23-0D71-4D02-93E6-AC710E7638B1}" type="datetime1">
              <a:rPr lang="nl-NL" smtClean="0"/>
              <a:t>10-7-2025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9799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38400" y="1059955"/>
            <a:ext cx="9753600" cy="715581"/>
          </a:xfrm>
        </p:spPr>
        <p:txBody>
          <a:bodyPr lIns="288000" anchor="b"/>
          <a:lstStyle>
            <a:lvl1pPr>
              <a:defRPr sz="4500"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438401" y="2317073"/>
            <a:ext cx="8909051" cy="377258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3CF3-6762-4543-A953-9013D184B344}" type="datetime1">
              <a:rPr lang="nl-NL" smtClean="0"/>
              <a:t>10-7-2025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016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3-04FE-4B8F-A12E-FB8D40E96D97}" type="datetime1">
              <a:rPr lang="nl-NL" smtClean="0"/>
              <a:t>10-7-2025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320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794770"/>
            <a:ext cx="10515600" cy="466281"/>
          </a:xfrm>
        </p:spPr>
        <p:txBody>
          <a:bodyPr/>
          <a:lstStyle>
            <a:lvl1pPr>
              <a:defRPr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FC45-676F-43FA-9AA7-D5970FE5D832}" type="datetime1">
              <a:rPr lang="nl-NL" smtClean="0"/>
              <a:t>10-7-2025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344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7B51-FD7F-4DB3-8BDA-0C9C5441F48F}" type="datetime1">
              <a:rPr lang="nl-NL" smtClean="0"/>
              <a:t>10-7-2025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7213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549E-78CE-4072-8A5C-847EA84B1E26}" type="datetime1">
              <a:rPr lang="nl-NL" smtClean="0"/>
              <a:t>10-7-2025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25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1632669"/>
            <a:ext cx="3932237" cy="424732"/>
          </a:xfrm>
        </p:spPr>
        <p:txBody>
          <a:bodyPr lIns="144000"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1300274"/>
            <a:ext cx="6172200" cy="456078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 lIns="144000"/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E74-E065-4163-90B2-75837B12F2FF}" type="datetime1">
              <a:rPr lang="nl-NL" smtClean="0"/>
              <a:t>10-7-2025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204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1632669"/>
            <a:ext cx="3932237" cy="424732"/>
          </a:xfrm>
        </p:spPr>
        <p:txBody>
          <a:bodyPr lIns="72000"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1300274"/>
            <a:ext cx="6172200" cy="45607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22C78-A53D-4E46-8572-B40F2662FAAC}" type="datetime1">
              <a:rPr lang="nl-NL" smtClean="0"/>
              <a:t>10-7-2025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214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0" y="576862"/>
            <a:ext cx="11353800" cy="466281"/>
          </a:xfrm>
          <a:prstGeom prst="rect">
            <a:avLst/>
          </a:prstGeom>
          <a:solidFill>
            <a:srgbClr val="0082CA"/>
          </a:solidFill>
        </p:spPr>
        <p:txBody>
          <a:bodyPr vert="horz" wrap="square" lIns="900000" tIns="45720" rIns="144000" bIns="45720" rtlCol="0" anchor="ctr">
            <a:sp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00000" y="1800002"/>
            <a:ext cx="10153800" cy="4351339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Ubuntu Normaal" charset="0"/>
              </a:defRPr>
            </a:lvl1pPr>
          </a:lstStyle>
          <a:p>
            <a:fld id="{B72BC69F-76BB-4781-AEED-72FB36D70D46}" type="datetime1">
              <a:rPr lang="nl-NL" smtClean="0"/>
              <a:t>10-7-2025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Ubuntu Normaal" charset="0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Ubuntu Normaal" charset="0"/>
              </a:defRPr>
            </a:lvl1pPr>
          </a:lstStyle>
          <a:p>
            <a:fld id="{A01A1997-79E4-C240-B66A-F4799FA613C8}" type="slidenum">
              <a:rPr lang="nl-NL" smtClean="0"/>
              <a:pPr/>
              <a:t>‹nr.›</a:t>
            </a:fld>
            <a:endParaRPr lang="nl-NL" dirty="0"/>
          </a:p>
        </p:txBody>
      </p:sp>
      <p:cxnSp>
        <p:nvCxnSpPr>
          <p:cNvPr id="9" name="Rechte verbindingslijn 8"/>
          <p:cNvCxnSpPr/>
          <p:nvPr userDrawn="1"/>
        </p:nvCxnSpPr>
        <p:spPr>
          <a:xfrm>
            <a:off x="720000" y="0"/>
            <a:ext cx="0" cy="6858000"/>
          </a:xfrm>
          <a:prstGeom prst="line">
            <a:avLst/>
          </a:prstGeom>
          <a:ln>
            <a:solidFill>
              <a:srgbClr val="0082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7" y="6374173"/>
            <a:ext cx="550539" cy="36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3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700" b="1" i="0" kern="1200">
          <a:solidFill>
            <a:schemeClr val="bg1"/>
          </a:solidFill>
          <a:latin typeface="Ubuntu Normaal"/>
          <a:ea typeface="Ubuntu Normaal"/>
          <a:cs typeface="Ubuntu Normaal"/>
        </a:defRPr>
      </a:lvl1pPr>
    </p:titleStyle>
    <p:bodyStyle>
      <a:lvl1pPr marL="0" indent="0" algn="l" defTabSz="685766" rtl="0" eaLnBrk="1" latinLnBrk="0" hangingPunct="1">
        <a:lnSpc>
          <a:spcPct val="90000"/>
        </a:lnSpc>
        <a:spcBef>
          <a:spcPts val="750"/>
        </a:spcBef>
        <a:buFont typeface="Arial"/>
        <a:buNone/>
        <a:defRPr sz="2100" b="1" i="0" kern="1200">
          <a:solidFill>
            <a:srgbClr val="0082CA"/>
          </a:solidFill>
          <a:latin typeface="Ubuntu Normaal" charset="0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b="0" i="0" kern="1200">
          <a:solidFill>
            <a:schemeClr val="tx1"/>
          </a:solidFill>
          <a:latin typeface="Ubuntu Normaal" charset="0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b="0" i="0" kern="1200">
          <a:solidFill>
            <a:schemeClr val="tx1"/>
          </a:solidFill>
          <a:latin typeface="Ubuntu Normaal" charset="0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b="0" i="0" kern="1200">
          <a:solidFill>
            <a:schemeClr val="tx1"/>
          </a:solidFill>
          <a:latin typeface="Ubuntu Normaal" charset="0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b="0" i="0" kern="1200">
          <a:solidFill>
            <a:schemeClr val="tx1"/>
          </a:solidFill>
          <a:latin typeface="Ubuntu Normaal" charset="0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enderned.nl/ondernemersplatform/" TargetMode="External"/><Relationship Id="rId3" Type="http://schemas.openxmlformats.org/officeDocument/2006/relationships/hyperlink" Target="https://www.justis.nl/producten/gedragsverklaring-aanbesteden-gva/gedragsverklaring-aanbesteden-aanvragen#:~:text=Digitaal%20aanvragen,rondt%20u%20de%20aanvraag%20af" TargetMode="External"/><Relationship Id="rId7" Type="http://schemas.openxmlformats.org/officeDocument/2006/relationships/hyperlink" Target="https://www.tenderned.nl/aankondigingen/overzicht/383926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tenderned.nl/cms/nl/voor-ondernemingen/aanmelden-en-inschrijven/inschrijven-op-een-openbare-aanbesteding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hyperlink" Target="https://eherkenning.nl/nl/eherkenning-aanvrage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okaleregelgeving.overheid.nl/CVDR707004/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www.ede.nl/aanvragen-en-regelen/subsidi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e.nl/energieWEB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mailto:energieweb@ede.n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vimeo.com/tinglycreativeagency/review/1083817711/8ce388a8a5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samenom.n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D22E19C-2A12-3A86-A7DA-C68F027F94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24"/>
          <a:stretch/>
        </p:blipFill>
        <p:spPr bwMode="auto">
          <a:xfrm>
            <a:off x="568627" y="5574059"/>
            <a:ext cx="1910745" cy="1012275"/>
          </a:xfrm>
          <a:prstGeom prst="rect">
            <a:avLst/>
          </a:prstGeom>
          <a:noFill/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8834D07-EFA4-E202-BDE3-D6A6CBCFC0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267" y="5640388"/>
            <a:ext cx="1838891" cy="917979"/>
          </a:xfrm>
          <a:prstGeom prst="rect">
            <a:avLst/>
          </a:prstGeom>
          <a:noFill/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82216A4-218E-DF7B-412B-6A6B0BA42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720" y="5787764"/>
            <a:ext cx="656222" cy="623228"/>
          </a:xfrm>
          <a:prstGeom prst="rect">
            <a:avLst/>
          </a:prstGeom>
          <a:noFill/>
        </p:spPr>
      </p:pic>
      <p:sp>
        <p:nvSpPr>
          <p:cNvPr id="10" name="Titel 9"/>
          <p:cNvSpPr>
            <a:spLocks noGrp="1"/>
          </p:cNvSpPr>
          <p:nvPr>
            <p:ph type="ctrTitle"/>
          </p:nvPr>
        </p:nvSpPr>
        <p:spPr>
          <a:xfrm>
            <a:off x="2667000" y="2794385"/>
            <a:ext cx="6858000" cy="715581"/>
          </a:xfrm>
          <a:solidFill>
            <a:srgbClr val="1088A9"/>
          </a:solidFill>
        </p:spPr>
        <p:txBody>
          <a:bodyPr/>
          <a:lstStyle/>
          <a:p>
            <a:r>
              <a:rPr lang="nl-NL" b="1" dirty="0">
                <a:latin typeface="Ubuntu Normaal"/>
              </a:rPr>
              <a:t> Inlichtingenbijeenkomst</a:t>
            </a:r>
          </a:p>
        </p:txBody>
      </p:sp>
      <p:sp>
        <p:nvSpPr>
          <p:cNvPr id="11" name="Ondertitel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>
                <a:solidFill>
                  <a:srgbClr val="1088A9"/>
                </a:solidFill>
              </a:rPr>
              <a:t>Toelichting op werkwijze en inkoopprocedure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3C420A8-3B95-4999-8143-1243AD9342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416" y="216995"/>
            <a:ext cx="4597167" cy="1687567"/>
          </a:xfrm>
          <a:prstGeom prst="rect">
            <a:avLst/>
          </a:prstGeom>
        </p:spPr>
      </p:pic>
      <p:sp>
        <p:nvSpPr>
          <p:cNvPr id="4" name="Ondertitel 10">
            <a:extLst>
              <a:ext uri="{FF2B5EF4-FFF2-40B4-BE49-F238E27FC236}">
                <a16:creationId xmlns:a16="http://schemas.microsoft.com/office/drawing/2014/main" id="{3B8D11A8-AEF1-75D6-A168-8B06FCBA0D57}"/>
              </a:ext>
            </a:extLst>
          </p:cNvPr>
          <p:cNvSpPr txBox="1">
            <a:spLocks/>
          </p:cNvSpPr>
          <p:nvPr/>
        </p:nvSpPr>
        <p:spPr>
          <a:xfrm>
            <a:off x="7639490" y="5173514"/>
            <a:ext cx="1928178" cy="58661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ctr" defTabSz="685766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1800" b="1" i="0" kern="1200">
                <a:solidFill>
                  <a:srgbClr val="0082CA"/>
                </a:solidFill>
                <a:latin typeface="Ubuntu Normaal" charset="0"/>
                <a:ea typeface="+mn-ea"/>
                <a:cs typeface="+mn-cs"/>
              </a:defRPr>
            </a:lvl1pPr>
            <a:lvl2pPr marL="342884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500" b="0" i="0" kern="1200">
                <a:solidFill>
                  <a:schemeClr val="tx1"/>
                </a:solidFill>
                <a:latin typeface="Ubuntu Normaal" charset="0"/>
                <a:ea typeface="+mn-ea"/>
                <a:cs typeface="+mn-cs"/>
              </a:defRPr>
            </a:lvl2pPr>
            <a:lvl3pPr marL="685766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350" b="0" i="0" kern="1200">
                <a:solidFill>
                  <a:schemeClr val="tx1"/>
                </a:solidFill>
                <a:latin typeface="Ubuntu Normaal" charset="0"/>
                <a:ea typeface="+mn-ea"/>
                <a:cs typeface="+mn-cs"/>
              </a:defRPr>
            </a:lvl3pPr>
            <a:lvl4pPr marL="1028649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b="0" i="0" kern="1200">
                <a:solidFill>
                  <a:schemeClr val="tx1"/>
                </a:solidFill>
                <a:latin typeface="Ubuntu Normaal" charset="0"/>
                <a:ea typeface="+mn-ea"/>
                <a:cs typeface="+mn-cs"/>
              </a:defRPr>
            </a:lvl4pPr>
            <a:lvl5pPr marL="1371532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b="0" i="0" kern="1200">
                <a:solidFill>
                  <a:schemeClr val="tx1"/>
                </a:solidFill>
                <a:latin typeface="Ubuntu Normaal" charset="0"/>
                <a:ea typeface="+mn-ea"/>
                <a:cs typeface="+mn-cs"/>
              </a:defRPr>
            </a:lvl5pPr>
            <a:lvl6pPr marL="1714415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nl-NL" sz="1200" dirty="0">
                <a:solidFill>
                  <a:srgbClr val="1088A9"/>
                </a:solidFill>
              </a:rPr>
              <a:t>9 juli 2025</a:t>
            </a:r>
          </a:p>
          <a:p>
            <a:pPr algn="r"/>
            <a:r>
              <a:rPr lang="nl-NL" sz="1200" dirty="0">
                <a:solidFill>
                  <a:srgbClr val="1088A9"/>
                </a:solidFill>
              </a:rPr>
              <a:t>Raadzaal Ede</a:t>
            </a:r>
          </a:p>
        </p:txBody>
      </p:sp>
      <p:pic>
        <p:nvPicPr>
          <p:cNvPr id="1026" name="Afbeelding 1">
            <a:extLst>
              <a:ext uri="{FF2B5EF4-FFF2-40B4-BE49-F238E27FC236}">
                <a16:creationId xmlns:a16="http://schemas.microsoft.com/office/drawing/2014/main" id="{0F06776E-AB28-0052-B114-11BE04C55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333" y="5916819"/>
            <a:ext cx="10255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B0A3257-BDC9-F8B4-CE0D-E00F0A7DA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838" y="5916819"/>
            <a:ext cx="919162" cy="50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093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4. Gunning	</a:t>
            </a:r>
            <a:r>
              <a:rPr lang="nl-NL" sz="2400" b="0" i="1" dirty="0"/>
              <a:t>beste prijs-kwaliteitsverhouding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D1056-F791-4D67-81C1-45CB5C80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653" y="1516667"/>
            <a:ext cx="10218821" cy="4764477"/>
          </a:xfrm>
        </p:spPr>
        <p:txBody>
          <a:bodyPr>
            <a:normAutofit/>
          </a:bodyPr>
          <a:lstStyle/>
          <a:p>
            <a:pPr>
              <a:tabLst>
                <a:tab pos="1524000" algn="l"/>
                <a:tab pos="2155825" algn="l"/>
                <a:tab pos="2508250" algn="l"/>
              </a:tabLst>
              <a:defRPr/>
            </a:pPr>
            <a:r>
              <a:rPr lang="nl-NL" sz="180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Gunning:</a:t>
            </a: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	Iedereen die aan de eisen voldoet wordt gecontracteerd!</a:t>
            </a:r>
          </a:p>
          <a:p>
            <a:pPr marL="182563" indent="-182563">
              <a:tabLst>
                <a:tab pos="1524000" algn="l"/>
                <a:tab pos="2155825" algn="l"/>
                <a:tab pos="2508250" algn="l"/>
              </a:tabLst>
              <a:defRPr/>
            </a:pP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		Daadwerkelijk leveren alleen bij gelijktijdigheid</a:t>
            </a:r>
          </a:p>
          <a:p>
            <a:pPr marL="182563" indent="-182563">
              <a:tabLst>
                <a:tab pos="1524000" algn="l"/>
                <a:tab pos="2155825" algn="l"/>
                <a:tab pos="2508250" algn="l"/>
              </a:tabLst>
              <a:defRPr/>
            </a:pP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		Als Aanbod &gt; Vraag: </a:t>
            </a:r>
            <a:r>
              <a:rPr lang="nl-NL" sz="1800" b="0" u="sng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volgorde gunning bepaalt de levervolgorde</a:t>
            </a: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!</a:t>
            </a:r>
          </a:p>
          <a:p>
            <a:pPr marL="182563" indent="-182563">
              <a:tabLst>
                <a:tab pos="1524000" algn="l"/>
                <a:tab pos="2155825" algn="l"/>
                <a:tab pos="2508250" algn="l"/>
              </a:tabLst>
              <a:defRPr/>
            </a:pP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		Volgorde gunning wordt bepaald o.b.v. </a:t>
            </a:r>
            <a:r>
              <a:rPr lang="nl-NL" sz="1800" b="0" i="1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beste prijs-kwaliteitsverhouding</a:t>
            </a:r>
          </a:p>
          <a:p>
            <a:pPr>
              <a:tabLst>
                <a:tab pos="1524000" algn="l"/>
                <a:tab pos="2155825" algn="l"/>
                <a:tab pos="2508250" algn="l"/>
              </a:tabLst>
              <a:defRPr/>
            </a:pPr>
            <a:endParaRPr lang="nl-NL" sz="1800" dirty="0">
              <a:solidFill>
                <a:srgbClr val="1088A9"/>
              </a:solidFill>
              <a:latin typeface="+mn-lt"/>
              <a:cs typeface="Calibri" panose="020F0502020204030204" pitchFamily="34" charset="0"/>
            </a:endParaRPr>
          </a:p>
          <a:p>
            <a:pPr>
              <a:tabLst>
                <a:tab pos="1524000" algn="l"/>
                <a:tab pos="2155825" algn="l"/>
                <a:tab pos="2508250" algn="l"/>
              </a:tabLst>
              <a:defRPr/>
            </a:pPr>
            <a:r>
              <a:rPr lang="nl-NL" sz="180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Beoordeling:</a:t>
            </a: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	Beste prijs- kwaliteitsverhouding middels ‘gunnen op waarde’</a:t>
            </a:r>
          </a:p>
          <a:p>
            <a:pPr marL="182563" indent="-182563">
              <a:tabLst>
                <a:tab pos="1524000" algn="l"/>
                <a:tab pos="2155825" algn="l"/>
                <a:tab pos="2508250" algn="l"/>
              </a:tabLst>
              <a:defRPr/>
            </a:pP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		Kwaliteit score geeft fictieve korting op inschrijfprijs = evaluatieprijs</a:t>
            </a:r>
          </a:p>
          <a:p>
            <a:pPr marL="182563" indent="-182563">
              <a:tabLst>
                <a:tab pos="1524000" algn="l"/>
                <a:tab pos="2155825" algn="l"/>
                <a:tab pos="2508250" algn="l"/>
              </a:tabLst>
              <a:defRPr/>
            </a:pP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		Rangorde inschrijvers = oplopend vanaf </a:t>
            </a:r>
            <a:r>
              <a:rPr lang="nl-NL" sz="1800" b="0" i="1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laagste</a:t>
            </a: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nl-NL" sz="1800" b="0" i="1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evaluatieprijs</a:t>
            </a:r>
          </a:p>
          <a:p>
            <a:pPr marL="182563" indent="-182563">
              <a:buFontTx/>
              <a:buChar char="-"/>
              <a:tabLst>
                <a:tab pos="1524000" algn="l"/>
                <a:tab pos="2155825" algn="l"/>
                <a:tab pos="2508250" algn="l"/>
              </a:tabLst>
              <a:defRPr/>
            </a:pPr>
            <a:endParaRPr lang="nl-NL" sz="1800" dirty="0">
              <a:solidFill>
                <a:srgbClr val="1088A9"/>
              </a:solidFill>
              <a:latin typeface="+mn-lt"/>
              <a:cs typeface="Calibri" panose="020F0502020204030204" pitchFamily="34" charset="0"/>
            </a:endParaRPr>
          </a:p>
          <a:p>
            <a:pPr>
              <a:tabLst>
                <a:tab pos="1524000" algn="l"/>
                <a:tab pos="2155825" algn="l"/>
                <a:tab pos="2508250" algn="l"/>
              </a:tabLst>
              <a:defRPr/>
            </a:pPr>
            <a:r>
              <a:rPr lang="nl-NL" sz="180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Uitvraag:</a:t>
            </a: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	Partijen schrijven in met hun (beste) </a:t>
            </a:r>
            <a:r>
              <a:rPr lang="nl-NL" sz="1800" b="0" u="sng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A) Prijs</a:t>
            </a: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 en </a:t>
            </a:r>
            <a:r>
              <a:rPr lang="nl-NL" sz="1800" b="0" u="sng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B) Kwaliteit</a:t>
            </a:r>
          </a:p>
          <a:p>
            <a:pPr>
              <a:tabLst>
                <a:tab pos="1524000" algn="l"/>
                <a:tab pos="2155825" algn="l"/>
                <a:tab pos="2508250" algn="l"/>
              </a:tabLst>
              <a:defRPr/>
            </a:pPr>
            <a:r>
              <a:rPr lang="nl-NL" sz="1800" b="0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	Aanbesteding is dus niet bepalend of contract volgt, aanbesteding is essentieel voor 	volgorde levering!</a:t>
            </a:r>
          </a:p>
          <a:p>
            <a:pPr>
              <a:tabLst>
                <a:tab pos="1524000" algn="l"/>
                <a:tab pos="2155825" algn="l"/>
                <a:tab pos="2508250" algn="l"/>
              </a:tabLst>
              <a:defRPr/>
            </a:pPr>
            <a:endParaRPr lang="nl-NL" sz="1800" dirty="0">
              <a:solidFill>
                <a:srgbClr val="1088A9"/>
              </a:solidFill>
              <a:latin typeface="+mn-lt"/>
              <a:cs typeface="Calibri" panose="020F0502020204030204" pitchFamily="34" charset="0"/>
            </a:endParaRPr>
          </a:p>
          <a:p>
            <a:pPr>
              <a:tabLst>
                <a:tab pos="1524000" algn="l"/>
                <a:tab pos="2155825" algn="l"/>
                <a:tab pos="2508250" algn="l"/>
              </a:tabLst>
              <a:defRPr/>
            </a:pPr>
            <a:endParaRPr lang="nl-NL" sz="1800" b="0" u="sng" dirty="0">
              <a:solidFill>
                <a:srgbClr val="1088A9"/>
              </a:solidFill>
              <a:latin typeface="+mn-lt"/>
              <a:cs typeface="Calibri" panose="020F0502020204030204" pitchFamily="34" charset="0"/>
            </a:endParaRPr>
          </a:p>
          <a:p>
            <a:pPr marL="182563" indent="-182563">
              <a:tabLst>
                <a:tab pos="1524000" algn="l"/>
                <a:tab pos="2155825" algn="l"/>
                <a:tab pos="2508250" algn="l"/>
              </a:tabLst>
              <a:defRPr/>
            </a:pPr>
            <a:endParaRPr lang="nl-NL" sz="1800" b="0" dirty="0">
              <a:solidFill>
                <a:srgbClr val="1088A9"/>
              </a:solidFill>
              <a:latin typeface="+mn-lt"/>
              <a:cs typeface="Calibri" panose="020F0502020204030204" pitchFamily="34" charset="0"/>
            </a:endParaRPr>
          </a:p>
          <a:p>
            <a:pPr>
              <a:tabLst>
                <a:tab pos="1524000" algn="l"/>
                <a:tab pos="2155825" algn="l"/>
                <a:tab pos="2508250" algn="l"/>
              </a:tabLst>
              <a:defRPr/>
            </a:pPr>
            <a:endParaRPr lang="nl-NL" sz="1800" b="0" dirty="0">
              <a:solidFill>
                <a:srgbClr val="1088A9"/>
              </a:solidFill>
              <a:latin typeface="+mn-lt"/>
              <a:cs typeface="Calibri" panose="020F0502020204030204" pitchFamily="34" charset="0"/>
            </a:endParaRPr>
          </a:p>
          <a:p>
            <a:pPr marL="182563" indent="-182563">
              <a:tabLst>
                <a:tab pos="1524000" algn="l"/>
                <a:tab pos="2155825" algn="l"/>
                <a:tab pos="2508250" algn="l"/>
              </a:tabLst>
              <a:defRPr/>
            </a:pPr>
            <a:endParaRPr lang="nl-NL" sz="1800" b="0" i="1" dirty="0">
              <a:solidFill>
                <a:srgbClr val="1088A9"/>
              </a:solidFill>
              <a:latin typeface="+mn-lt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  <a:tabLst>
                <a:tab pos="1524000" algn="l"/>
                <a:tab pos="2155825" algn="l"/>
                <a:tab pos="2508250" algn="l"/>
              </a:tabLst>
            </a:pPr>
            <a:endParaRPr lang="nl-NL" sz="1200" b="0" dirty="0">
              <a:solidFill>
                <a:srgbClr val="1088A9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4C4B931-7EC7-C921-F9C1-CECB21BFE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10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869DB0F-1BFA-F65D-9D2C-8636018B6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75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Meedoen met de aanbesteding?</a:t>
            </a:r>
            <a:endParaRPr lang="nl-NL" i="1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A7677C9-D806-D40D-58E2-38B736350B0F}"/>
              </a:ext>
            </a:extLst>
          </p:cNvPr>
          <p:cNvSpPr txBox="1"/>
          <p:nvPr/>
        </p:nvSpPr>
        <p:spPr>
          <a:xfrm>
            <a:off x="866274" y="1566002"/>
            <a:ext cx="10395284" cy="3411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5830888" algn="l"/>
              </a:tabLst>
              <a:defRPr/>
            </a:pPr>
            <a:r>
              <a:rPr lang="nl-NL" b="1" dirty="0">
                <a:solidFill>
                  <a:srgbClr val="1088A9"/>
                </a:solidFill>
              </a:rPr>
              <a:t>Stap 1: </a:t>
            </a:r>
            <a:r>
              <a:rPr lang="nl-NL" dirty="0">
                <a:solidFill>
                  <a:srgbClr val="1088A9"/>
                </a:solidFill>
              </a:rPr>
              <a:t>Neem kennis van de aanbestedingsdocumenten. Stel vragen via TenderNed. 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5830888" algn="l"/>
              </a:tabLst>
              <a:defRPr/>
            </a:pPr>
            <a:r>
              <a:rPr lang="nl-NL" b="1" dirty="0">
                <a:solidFill>
                  <a:srgbClr val="1088A9"/>
                </a:solidFill>
              </a:rPr>
              <a:t>Stap 2: </a:t>
            </a:r>
            <a:r>
              <a:rPr lang="nl-NL" dirty="0">
                <a:solidFill>
                  <a:srgbClr val="1088A9"/>
                </a:solidFill>
              </a:rPr>
              <a:t>Schrijf in op aanbesteding, lever alle stukken in! Omschrijf zo goed mogelijk hoe u zorgt voor gelijktijdigheid. De sluitingsdatum is 1 oktober.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5830888" algn="l"/>
              </a:tabLst>
              <a:defRPr/>
            </a:pPr>
            <a:r>
              <a:rPr lang="nl-NL" b="1" dirty="0">
                <a:solidFill>
                  <a:srgbClr val="1088A9"/>
                </a:solidFill>
              </a:rPr>
              <a:t>Stap 3: </a:t>
            </a:r>
            <a:r>
              <a:rPr lang="nl-NL" dirty="0">
                <a:solidFill>
                  <a:srgbClr val="1088A9"/>
                </a:solidFill>
              </a:rPr>
              <a:t>U krijgt te horen op welke positie u bent geëindigd en welke gelijktijdigheid wij hierbij verwachten (uiteraard geen garanties). U kiest vervolgens zelf of u een contract aan wilt gaan.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5830888" algn="l"/>
              </a:tabLst>
              <a:defRPr/>
            </a:pPr>
            <a:r>
              <a:rPr lang="nl-NL" b="1" dirty="0">
                <a:solidFill>
                  <a:srgbClr val="1088A9"/>
                </a:solidFill>
              </a:rPr>
              <a:t>Stap 4: afspraken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5830888" algn="l"/>
              </a:tabLst>
              <a:defRPr/>
            </a:pPr>
            <a:r>
              <a:rPr lang="nl-NL" dirty="0">
                <a:solidFill>
                  <a:srgbClr val="1088A9"/>
                </a:solidFill>
              </a:rPr>
              <a:t>Producent en afnemer leggen afspraken vast in overeenkomst Zelflevering+ met </a:t>
            </a:r>
            <a:r>
              <a:rPr lang="nl-NL" b="1" dirty="0" err="1">
                <a:solidFill>
                  <a:srgbClr val="1088A9"/>
                </a:solidFill>
              </a:rPr>
              <a:t>om</a:t>
            </a:r>
            <a:r>
              <a:rPr lang="nl-NL" dirty="0" err="1">
                <a:solidFill>
                  <a:srgbClr val="1088A9"/>
                </a:solidFill>
              </a:rPr>
              <a:t>|nieuwe</a:t>
            </a:r>
            <a:r>
              <a:rPr lang="nl-NL" dirty="0">
                <a:solidFill>
                  <a:srgbClr val="1088A9"/>
                </a:solidFill>
              </a:rPr>
              <a:t> energie. Dit geeft de partijen toegang tot de energiemarkt, de EPEX.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5830888" algn="l"/>
              </a:tabLst>
              <a:defRPr/>
            </a:pPr>
            <a:r>
              <a:rPr lang="nl-NL" dirty="0">
                <a:solidFill>
                  <a:srgbClr val="1088A9"/>
                </a:solidFill>
              </a:rPr>
              <a:t>Producent en afnemers (de 5 gemeenten) sluiten samen een overeenkomst af over directe levering, over de startdatum en de prijs waarvoor geleverd wordt.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5830888" algn="l"/>
              </a:tabLst>
              <a:defRPr/>
            </a:pPr>
            <a:endParaRPr lang="nl-NL" dirty="0">
              <a:solidFill>
                <a:srgbClr val="1088A9"/>
              </a:solidFill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3D376DA-BA28-4C71-FF72-8745F8EB4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11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47BAF21-8B35-B792-D208-BE8352ED6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621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Inkoopprocedure	</a:t>
            </a:r>
            <a:endParaRPr lang="nl-NL" b="0" i="1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A8A2CAF-FB26-073A-D751-F0DCF91AD7C6}"/>
              </a:ext>
            </a:extLst>
          </p:cNvPr>
          <p:cNvSpPr txBox="1"/>
          <p:nvPr/>
        </p:nvSpPr>
        <p:spPr>
          <a:xfrm>
            <a:off x="7492449" y="5292198"/>
            <a:ext cx="34329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488">
              <a:tabLst>
                <a:tab pos="269875" algn="l"/>
              </a:tabLst>
            </a:pPr>
            <a:r>
              <a:rPr lang="nl-NL" sz="1200" dirty="0"/>
              <a:t>* GVA is een gedragsverklaring aanbesteden. Deze dient bij </a:t>
            </a:r>
            <a:r>
              <a:rPr lang="nl-NL" sz="1200" dirty="0" err="1"/>
              <a:t>Justis</a:t>
            </a:r>
            <a:r>
              <a:rPr lang="nl-NL" sz="1200" dirty="0"/>
              <a:t> aangevraagd te worden. </a:t>
            </a:r>
          </a:p>
          <a:p>
            <a:pPr marL="90488">
              <a:tabLst>
                <a:tab pos="269875" algn="l"/>
              </a:tabLst>
            </a:pPr>
            <a:r>
              <a:rPr lang="nl-NL" sz="1200" dirty="0"/>
              <a:t>Het duurt maximaal 6 weken om een verklaring te krijgen, dus vraag deze op tijd aan! </a:t>
            </a:r>
          </a:p>
          <a:p>
            <a:pPr marL="90488">
              <a:tabLst>
                <a:tab pos="269875" algn="l"/>
              </a:tabLst>
            </a:pPr>
            <a:r>
              <a:rPr lang="nl-NL" sz="1200" dirty="0"/>
              <a:t>Bij voorkeur voordat een inschrijving is gedaan.  </a:t>
            </a:r>
            <a:r>
              <a:rPr lang="nl-NL" sz="1200" dirty="0">
                <a:solidFill>
                  <a:srgbClr val="0082C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naar aanvraag </a:t>
            </a:r>
            <a:r>
              <a:rPr lang="nl-NL" sz="1200" i="1" dirty="0">
                <a:solidFill>
                  <a:srgbClr val="0082C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Gedragsverklaring aanbesteden</a:t>
            </a:r>
            <a:endParaRPr lang="nl-NL" sz="1200" dirty="0">
              <a:solidFill>
                <a:srgbClr val="0082CA"/>
              </a:solidFill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E51FA08-079F-2723-432A-C598F44F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12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F000A3C-6909-8F94-EE0D-B71BED3469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BB116FC-7DD0-8F80-403E-3C10F3BFB2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167"/>
          <a:stretch/>
        </p:blipFill>
        <p:spPr>
          <a:xfrm>
            <a:off x="1076492" y="3988485"/>
            <a:ext cx="6508423" cy="2089973"/>
          </a:xfrm>
          <a:prstGeom prst="rect">
            <a:avLst/>
          </a:prstGeom>
        </p:spPr>
      </p:pic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B79C5207-0D8E-F0AF-3674-D0CBF6384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564" y="1278326"/>
            <a:ext cx="10352315" cy="4851502"/>
          </a:xfrm>
        </p:spPr>
        <p:txBody>
          <a:bodyPr>
            <a:noAutofit/>
          </a:bodyPr>
          <a:lstStyle/>
          <a:p>
            <a:pPr>
              <a:tabLst>
                <a:tab pos="1611313" algn="l"/>
              </a:tabLst>
            </a:pPr>
            <a:r>
              <a:rPr lang="nl-NL" sz="1800" dirty="0">
                <a:solidFill>
                  <a:srgbClr val="1088A9"/>
                </a:solidFill>
                <a:latin typeface="+mn-lt"/>
              </a:rPr>
              <a:t>TenderNed	</a:t>
            </a:r>
          </a:p>
          <a:p>
            <a:pPr>
              <a:tabLst>
                <a:tab pos="1611313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Procedure verloopt geheel via dit aanbestedingssysteem van de Nederlandse overheid</a:t>
            </a:r>
          </a:p>
          <a:p>
            <a:pPr>
              <a:tabLst>
                <a:tab pos="1611313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Voor een stappenplan zie: </a:t>
            </a:r>
            <a:r>
              <a:rPr lang="nl-NL" sz="1800" b="0" dirty="0"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Inschrijven op een openbare aanbesteding | TenderNed</a:t>
            </a:r>
            <a:endParaRPr lang="nl-NL" sz="1800" b="0" dirty="0">
              <a:latin typeface="+mn-lt"/>
            </a:endParaRPr>
          </a:p>
          <a:p>
            <a:pPr>
              <a:tabLst>
                <a:tab pos="1611313" algn="l"/>
              </a:tabLst>
            </a:pPr>
            <a:r>
              <a:rPr lang="nl-NL" sz="1800" dirty="0">
                <a:solidFill>
                  <a:srgbClr val="1088A9"/>
                </a:solidFill>
                <a:latin typeface="+mn-lt"/>
              </a:rPr>
              <a:t>Aanbesteding</a:t>
            </a:r>
          </a:p>
          <a:p>
            <a:pPr>
              <a:tabLst>
                <a:tab pos="1611313" algn="l"/>
              </a:tabLst>
            </a:pPr>
            <a:r>
              <a:rPr lang="nl-NL" sz="1800" b="0" dirty="0">
                <a:latin typeface="+mn-lt"/>
                <a:hlinkClick r:id="rId7"/>
              </a:rPr>
              <a:t>https://www.tenderned.nl/aankondigingen/overzicht/383926</a:t>
            </a:r>
            <a:endParaRPr lang="nl-NL" sz="1800" b="0" dirty="0">
              <a:latin typeface="+mn-lt"/>
            </a:endParaRPr>
          </a:p>
          <a:p>
            <a:pPr>
              <a:tabLst>
                <a:tab pos="1611313" algn="l"/>
              </a:tabLst>
            </a:pPr>
            <a:r>
              <a:rPr lang="nl-NL" sz="1800" dirty="0">
                <a:solidFill>
                  <a:srgbClr val="1088A9"/>
                </a:solidFill>
                <a:latin typeface="+mn-lt"/>
              </a:rPr>
              <a:t>Inschrijven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	</a:t>
            </a:r>
          </a:p>
          <a:p>
            <a:pPr>
              <a:tabLst>
                <a:tab pos="1611313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via: </a:t>
            </a:r>
            <a:r>
              <a:rPr lang="nl-NL" sz="1800" b="0" dirty="0">
                <a:latin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https://www.tenderned.nl/ondernemersplatform/</a:t>
            </a:r>
            <a:r>
              <a:rPr lang="nl-NL" sz="1800" b="0" dirty="0">
                <a:latin typeface="+mn-lt"/>
              </a:rPr>
              <a:t> 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 	</a:t>
            </a:r>
            <a:r>
              <a:rPr lang="nl-NL" sz="1800" b="0" i="1" u="sng" dirty="0">
                <a:solidFill>
                  <a:srgbClr val="1088A9"/>
                </a:solidFill>
                <a:latin typeface="+mn-lt"/>
              </a:rPr>
              <a:t>Let op!</a:t>
            </a:r>
            <a:r>
              <a:rPr lang="nl-NL" sz="1800" dirty="0">
                <a:solidFill>
                  <a:srgbClr val="1088A9"/>
                </a:solidFill>
                <a:latin typeface="+mn-lt"/>
              </a:rPr>
              <a:t>: </a:t>
            </a:r>
            <a:r>
              <a:rPr lang="nl-NL" sz="1800" b="0" dirty="0" err="1">
                <a:solidFill>
                  <a:srgbClr val="1088A9"/>
                </a:solidFill>
                <a:latin typeface="+mn-lt"/>
              </a:rPr>
              <a:t>eHerkenning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 nodig	=&gt; </a:t>
            </a:r>
            <a:r>
              <a:rPr lang="nl-NL" sz="1800" b="0" dirty="0">
                <a:latin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aanvraaglink</a:t>
            </a:r>
            <a:endParaRPr lang="nl-NL" sz="1800" b="0" dirty="0">
              <a:latin typeface="+mn-lt"/>
            </a:endParaRPr>
          </a:p>
          <a:p>
            <a:pPr>
              <a:tabLst>
                <a:tab pos="1611313" algn="l"/>
              </a:tabLst>
            </a:pPr>
            <a:r>
              <a:rPr lang="nl-NL" sz="1800" dirty="0">
                <a:solidFill>
                  <a:srgbClr val="1088A9"/>
                </a:solidFill>
                <a:latin typeface="+mn-lt"/>
              </a:rPr>
              <a:t>Wat dien je in?</a:t>
            </a:r>
          </a:p>
          <a:p>
            <a:pPr>
              <a:tabLst>
                <a:tab pos="1611313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  <a:p>
            <a:pPr>
              <a:tabLst>
                <a:tab pos="1611313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  <a:p>
            <a:pPr>
              <a:tabLst>
                <a:tab pos="1611313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  <a:p>
            <a:pPr>
              <a:tabLst>
                <a:tab pos="1611313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  <a:p>
            <a:pPr>
              <a:tabLst>
                <a:tab pos="1611313" algn="l"/>
              </a:tabLst>
            </a:pPr>
            <a:endParaRPr lang="nl-NL" sz="1800" b="0" dirty="0">
              <a:solidFill>
                <a:schemeClr val="tx1"/>
              </a:solidFill>
              <a:latin typeface="+mn-lt"/>
            </a:endParaRPr>
          </a:p>
          <a:p>
            <a:pPr>
              <a:tabLst>
                <a:tab pos="1611313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  <a:p>
            <a:pPr>
              <a:tabLst>
                <a:tab pos="1611313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162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Communicatie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D1056-F791-4D67-81C1-45CB5C80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381657"/>
            <a:ext cx="10098468" cy="4636190"/>
          </a:xfrm>
        </p:spPr>
        <p:txBody>
          <a:bodyPr>
            <a:normAutofit/>
          </a:bodyPr>
          <a:lstStyle/>
          <a:p>
            <a:r>
              <a:rPr lang="nl-NL" sz="1800" dirty="0">
                <a:solidFill>
                  <a:srgbClr val="1088A9"/>
                </a:solidFill>
                <a:latin typeface="+mn-lt"/>
              </a:rPr>
              <a:t>Communicatie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Uitsluitend via TenderNed!</a:t>
            </a:r>
          </a:p>
          <a:p>
            <a:pPr marL="342900" indent="-342900">
              <a:buFontTx/>
              <a:buChar char="-"/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  <a:p>
            <a:r>
              <a:rPr lang="nl-NL" sz="1800" dirty="0">
                <a:solidFill>
                  <a:srgbClr val="1088A9"/>
                </a:solidFill>
                <a:latin typeface="+mn-lt"/>
              </a:rPr>
              <a:t>Nota van Inlichtingen (</a:t>
            </a:r>
            <a:r>
              <a:rPr lang="nl-NL" sz="1800" dirty="0" err="1">
                <a:solidFill>
                  <a:srgbClr val="1088A9"/>
                </a:solidFill>
                <a:latin typeface="+mn-lt"/>
              </a:rPr>
              <a:t>NvI</a:t>
            </a:r>
            <a:r>
              <a:rPr lang="nl-NL" sz="1800" dirty="0">
                <a:solidFill>
                  <a:srgbClr val="1088A9"/>
                </a:solidFill>
                <a:latin typeface="+mn-lt"/>
              </a:rPr>
              <a:t>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Alle vragen </a:t>
            </a:r>
            <a:r>
              <a:rPr lang="nl-NL" sz="1800" b="0" i="1" dirty="0">
                <a:solidFill>
                  <a:srgbClr val="1088A9"/>
                </a:solidFill>
                <a:latin typeface="+mn-lt"/>
              </a:rPr>
              <a:t>tijdens de aanbesteding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Worden gebundeld gedeeld en beantwoord in </a:t>
            </a:r>
            <a:r>
              <a:rPr lang="nl-NL" sz="1800" b="0" dirty="0" err="1">
                <a:solidFill>
                  <a:srgbClr val="1088A9"/>
                </a:solidFill>
                <a:latin typeface="+mn-lt"/>
              </a:rPr>
              <a:t>NvI</a:t>
            </a:r>
            <a:endParaRPr lang="nl-NL" sz="1800" b="0" dirty="0">
              <a:solidFill>
                <a:srgbClr val="1088A9"/>
              </a:solidFill>
              <a:latin typeface="+mn-lt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3405AA1-832E-2642-7C58-7DC5B2B92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13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A0047B2-1E66-E292-F108-A20864140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7219D0E-DC66-55A8-82F6-AC8BC681A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7076" y="1381656"/>
            <a:ext cx="5535648" cy="501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437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D1056-F791-4D67-81C1-45CB5C80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463" y="1179724"/>
            <a:ext cx="10407316" cy="4351339"/>
          </a:xfrm>
        </p:spPr>
        <p:txBody>
          <a:bodyPr>
            <a:noAutofit/>
          </a:bodyPr>
          <a:lstStyle/>
          <a:p>
            <a:pPr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b="0" dirty="0">
                <a:solidFill>
                  <a:srgbClr val="1088A9"/>
                </a:solidFill>
                <a:latin typeface="+mn-lt"/>
              </a:rPr>
              <a:t>Opgebouwd uit 2 onderdelen/ doelen met eigen voorwaarden:</a:t>
            </a:r>
          </a:p>
          <a:p>
            <a:pPr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endParaRPr lang="nl-NL" sz="1200" b="0" dirty="0">
              <a:solidFill>
                <a:srgbClr val="1088A9"/>
              </a:solidFill>
              <a:latin typeface="+mn-lt"/>
            </a:endParaRPr>
          </a:p>
          <a:p>
            <a:pPr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b="0" u="sng" dirty="0">
                <a:solidFill>
                  <a:srgbClr val="1088A9"/>
                </a:solidFill>
                <a:latin typeface="+mn-lt"/>
              </a:rPr>
              <a:t>1) </a:t>
            </a:r>
            <a:r>
              <a:rPr lang="nl-NL" sz="1200" i="1" u="sng" dirty="0">
                <a:solidFill>
                  <a:srgbClr val="1088A9"/>
                </a:solidFill>
                <a:latin typeface="+mn-lt"/>
              </a:rPr>
              <a:t>Opwek</a:t>
            </a:r>
            <a:r>
              <a:rPr lang="nl-NL" sz="1200" b="0" u="sng" dirty="0">
                <a:solidFill>
                  <a:srgbClr val="1088A9"/>
                </a:solidFill>
                <a:latin typeface="+mn-lt"/>
              </a:rPr>
              <a:t> hernieuwbare energie</a:t>
            </a:r>
            <a:r>
              <a:rPr lang="nl-NL" sz="1200" dirty="0">
                <a:solidFill>
                  <a:srgbClr val="1088A9"/>
                </a:solidFill>
                <a:latin typeface="+mn-lt"/>
              </a:rPr>
              <a:t>  =&gt; </a:t>
            </a:r>
            <a:r>
              <a:rPr lang="nl-NL" sz="1200" b="0" dirty="0">
                <a:solidFill>
                  <a:srgbClr val="1088A9"/>
                </a:solidFill>
                <a:latin typeface="+mn-lt"/>
              </a:rPr>
              <a:t>stimuleren extra lokale capaciteit</a:t>
            </a:r>
            <a:endParaRPr lang="nl-NL" sz="1200" b="0" u="sng" dirty="0">
              <a:solidFill>
                <a:srgbClr val="1088A9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b="0" dirty="0">
                <a:solidFill>
                  <a:schemeClr val="tx1"/>
                </a:solidFill>
                <a:latin typeface="+mn-lt"/>
              </a:rPr>
              <a:t>Opgewekte stroom als eerste ter levering aan WEB-gemeenten aangeboden (minimaal 15 jaar);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b="0" dirty="0">
                <a:solidFill>
                  <a:schemeClr val="tx1"/>
                </a:solidFill>
                <a:latin typeface="+mn-lt"/>
              </a:rPr>
              <a:t>Het project moet passen binnen de RES en eventueel lokaal beleid;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b="0" dirty="0">
                <a:solidFill>
                  <a:schemeClr val="tx1"/>
                </a:solidFill>
                <a:latin typeface="+mn-lt"/>
              </a:rPr>
              <a:t>Het project biedt inwoners de kans om </a:t>
            </a:r>
            <a:r>
              <a:rPr lang="nl-NL" sz="1200" b="0" i="1" dirty="0">
                <a:solidFill>
                  <a:schemeClr val="tx1"/>
                </a:solidFill>
                <a:latin typeface="+mn-lt"/>
              </a:rPr>
              <a:t>51% lokaal eigendom </a:t>
            </a:r>
            <a:r>
              <a:rPr lang="nl-NL" sz="1200" b="0" dirty="0">
                <a:solidFill>
                  <a:schemeClr val="tx1"/>
                </a:solidFill>
                <a:latin typeface="+mn-lt"/>
              </a:rPr>
              <a:t>te verwerven;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b="0" dirty="0">
                <a:solidFill>
                  <a:schemeClr val="tx1"/>
                </a:solidFill>
                <a:latin typeface="+mn-lt"/>
              </a:rPr>
              <a:t>Betreft dekking daadwerkelijke kosten voor:	1) werven inwoners als mede-eigenaar; </a:t>
            </a:r>
          </a:p>
          <a:p>
            <a:pPr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b="0" dirty="0">
                <a:solidFill>
                  <a:schemeClr val="tx1"/>
                </a:solidFill>
                <a:latin typeface="+mn-lt"/>
              </a:rPr>
              <a:t>				2) onrendabele top, geen andere dekking; </a:t>
            </a:r>
          </a:p>
          <a:p>
            <a:pPr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b="0" u="sng" dirty="0">
                <a:solidFill>
                  <a:srgbClr val="1088A9"/>
                </a:solidFill>
                <a:latin typeface="+mn-lt"/>
              </a:rPr>
              <a:t>2) </a:t>
            </a:r>
            <a:r>
              <a:rPr lang="nl-NL" sz="1200" i="1" u="sng" dirty="0">
                <a:solidFill>
                  <a:srgbClr val="1088A9"/>
                </a:solidFill>
                <a:latin typeface="+mn-lt"/>
              </a:rPr>
              <a:t>Opslag</a:t>
            </a:r>
            <a:r>
              <a:rPr lang="nl-NL" sz="1200" b="0" u="sng" dirty="0">
                <a:solidFill>
                  <a:srgbClr val="1088A9"/>
                </a:solidFill>
                <a:latin typeface="+mn-lt"/>
              </a:rPr>
              <a:t> hernieuwbare energie</a:t>
            </a:r>
            <a:r>
              <a:rPr lang="nl-NL" sz="1200" b="0" dirty="0">
                <a:solidFill>
                  <a:srgbClr val="1088A9"/>
                </a:solidFill>
                <a:latin typeface="+mn-lt"/>
              </a:rPr>
              <a:t>  =&gt; gelijktijdigheid vergroten, pieken stroomnet dempen</a:t>
            </a:r>
            <a:endParaRPr lang="nl-NL" sz="1200" b="0" u="sng" dirty="0">
              <a:solidFill>
                <a:srgbClr val="1088A9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b="0" dirty="0">
                <a:solidFill>
                  <a:schemeClr val="tx1"/>
                </a:solidFill>
                <a:latin typeface="+mn-lt"/>
              </a:rPr>
              <a:t>Energie van opweklocatie wordt geleverd aan </a:t>
            </a:r>
            <a:r>
              <a:rPr lang="nl-NL" sz="1200" b="0" dirty="0" err="1">
                <a:solidFill>
                  <a:schemeClr val="tx1"/>
                </a:solidFill>
                <a:latin typeface="+mn-lt"/>
              </a:rPr>
              <a:t>EnergieWEB</a:t>
            </a:r>
            <a:endParaRPr lang="nl-NL" sz="1200" b="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b="0" dirty="0">
                <a:solidFill>
                  <a:schemeClr val="tx1"/>
                </a:solidFill>
                <a:latin typeface="+mn-lt"/>
              </a:rPr>
              <a:t>Betreft dekking daadwerkelijke kosten voor:	1) onderzoek opties omzetting/opslag;</a:t>
            </a:r>
          </a:p>
          <a:p>
            <a:pPr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b="0" dirty="0">
                <a:solidFill>
                  <a:schemeClr val="tx1"/>
                </a:solidFill>
                <a:latin typeface="+mn-lt"/>
              </a:rPr>
              <a:t>				2) onrendabele top, geen andere dekking; </a:t>
            </a:r>
          </a:p>
          <a:p>
            <a:pPr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endParaRPr lang="nl-NL" sz="1200" b="0" dirty="0">
              <a:solidFill>
                <a:schemeClr val="tx1"/>
              </a:solidFill>
              <a:latin typeface="+mn-lt"/>
            </a:endParaRPr>
          </a:p>
          <a:p>
            <a:pPr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dirty="0">
                <a:solidFill>
                  <a:srgbClr val="1088A9"/>
                </a:solidFill>
                <a:latin typeface="+mn-lt"/>
              </a:rPr>
              <a:t>Hoogte</a:t>
            </a:r>
            <a:r>
              <a:rPr lang="nl-NL" sz="1200" b="0" dirty="0">
                <a:solidFill>
                  <a:srgbClr val="1088A9"/>
                </a:solidFill>
                <a:latin typeface="+mn-lt"/>
              </a:rPr>
              <a:t>: </a:t>
            </a:r>
            <a:r>
              <a:rPr lang="nl-NL" sz="1200" b="0" dirty="0">
                <a:solidFill>
                  <a:schemeClr val="tx1"/>
                </a:solidFill>
                <a:latin typeface="+mn-lt"/>
              </a:rPr>
              <a:t>Maximale subsidie € 10/opgewekte MWh bereid te leveren (looptijd max. 15 jaar); Per project </a:t>
            </a:r>
            <a:r>
              <a:rPr lang="nl-NL" sz="1200" b="0" u="sng" dirty="0">
                <a:solidFill>
                  <a:schemeClr val="tx1"/>
                </a:solidFill>
                <a:latin typeface="+mn-lt"/>
              </a:rPr>
              <a:t>maximaal €20K,-</a:t>
            </a:r>
            <a:r>
              <a:rPr lang="nl-NL" sz="1200" b="0" dirty="0">
                <a:solidFill>
                  <a:schemeClr val="tx1"/>
                </a:solidFill>
                <a:latin typeface="+mn-lt"/>
              </a:rPr>
              <a:t>		</a:t>
            </a:r>
          </a:p>
          <a:p>
            <a:pPr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200" dirty="0">
                <a:solidFill>
                  <a:srgbClr val="1088A9"/>
                </a:solidFill>
                <a:latin typeface="+mn-lt"/>
              </a:rPr>
              <a:t>Meer info:</a:t>
            </a:r>
            <a:r>
              <a:rPr lang="nl-NL" sz="1200" b="0" dirty="0">
                <a:solidFill>
                  <a:srgbClr val="1088A9"/>
                </a:solidFill>
                <a:latin typeface="+mn-lt"/>
              </a:rPr>
              <a:t>	</a:t>
            </a:r>
            <a:r>
              <a:rPr lang="nl-NL" sz="1200" b="0" dirty="0">
                <a:solidFill>
                  <a:schemeClr val="tx1"/>
                </a:solidFill>
                <a:latin typeface="+mn-lt"/>
              </a:rPr>
              <a:t>volg deze link naar </a:t>
            </a:r>
            <a:r>
              <a:rPr lang="nl-NL" sz="1200" b="0" dirty="0">
                <a:solidFill>
                  <a:schemeClr val="tx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 subsidieregeling</a:t>
            </a:r>
            <a:r>
              <a:rPr lang="nl-NL" sz="1200" b="0" dirty="0">
                <a:solidFill>
                  <a:schemeClr val="tx1"/>
                </a:solidFill>
                <a:latin typeface="+mn-lt"/>
              </a:rPr>
              <a:t> en deze voor het  </a:t>
            </a:r>
            <a:r>
              <a:rPr lang="nl-NL" sz="1200" b="0" dirty="0">
                <a:solidFill>
                  <a:schemeClr val="tx1"/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doen van een aanvraag</a:t>
            </a:r>
            <a:endParaRPr lang="nl-NL" sz="1200" b="0" dirty="0">
              <a:solidFill>
                <a:schemeClr val="tx1"/>
              </a:solidFill>
              <a:latin typeface="+mn-lt"/>
            </a:endParaRPr>
          </a:p>
          <a:p>
            <a:pPr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5. Subsidieregeling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BA199DF-1D7E-41ED-0A26-0DA81C648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14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CD43848-F136-46AE-89E2-5C5CE14270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28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D1056-F791-4D67-81C1-45CB5C80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463" y="1179724"/>
            <a:ext cx="10407316" cy="4351339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Het is mogelijk om in te schrijven met een initiatief dat nog ontwikkeld moet worden, doorlooptijd is 24 maanden. Na 6 maanden moet er een businesscase aangeleverd zijn.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Duurzaam Kootwijkerbroek heeft een dergelijk initiatief voor 1 MW meegenomen in de 1</a:t>
            </a:r>
            <a:r>
              <a:rPr lang="nl-NL" sz="1800" b="0" baseline="30000" dirty="0">
                <a:solidFill>
                  <a:srgbClr val="1088A9"/>
                </a:solidFill>
                <a:latin typeface="+mn-lt"/>
              </a:rPr>
              <a:t>e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 aanbesteding.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Batterij opslag moedigen wij aan. Let hierbij op dat SDE/SCE-subsidie mogelijk niet geld bij uitgestelde levering. 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We hebben geleerd dat onbalans kosten hoog kunnen uitvallen, neem dit mee in de businesscase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Coöperaties wordt aangeraden om een ledenvergadering te plannen rond de datum van gunning. Ofwel van tevoren een mandaat te vragen aan de leden om een contract aan te gaan.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3676650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Goed om te weten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BA199DF-1D7E-41ED-0A26-0DA81C648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15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CD43848-F136-46AE-89E2-5C5CE1427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54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>
            <a:extLst>
              <a:ext uri="{FF2B5EF4-FFF2-40B4-BE49-F238E27FC236}">
                <a16:creationId xmlns:a16="http://schemas.microsoft.com/office/drawing/2014/main" id="{771762F0-F775-3DF9-C1A5-01A78511A050}"/>
              </a:ext>
            </a:extLst>
          </p:cNvPr>
          <p:cNvGrpSpPr/>
          <p:nvPr/>
        </p:nvGrpSpPr>
        <p:grpSpPr>
          <a:xfrm>
            <a:off x="1242422" y="1247658"/>
            <a:ext cx="8868955" cy="4474977"/>
            <a:chOff x="970915" y="2002557"/>
            <a:chExt cx="7472924" cy="3797421"/>
          </a:xfrm>
        </p:grpSpPr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582443C7-72C9-C251-C733-62C480254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70915" y="2002557"/>
              <a:ext cx="7472924" cy="3797421"/>
            </a:xfrm>
            <a:prstGeom prst="rect">
              <a:avLst/>
            </a:prstGeom>
          </p:spPr>
        </p:pic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F950B4A3-4768-9371-BFA8-1993BAB6F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86792" y="2727635"/>
              <a:ext cx="1848108" cy="2467319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6. Vragen of opmerkingen?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D1056-F791-4D67-81C1-45CB5C80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5231" y="5807962"/>
            <a:ext cx="7609828" cy="4351339"/>
          </a:xfrm>
        </p:spPr>
        <p:txBody>
          <a:bodyPr>
            <a:normAutofit/>
          </a:bodyPr>
          <a:lstStyle/>
          <a:p>
            <a:r>
              <a:rPr lang="nl-NL" sz="1800" i="1" dirty="0">
                <a:solidFill>
                  <a:srgbClr val="1088A9"/>
                </a:solidFill>
                <a:latin typeface="+mn-lt"/>
              </a:rPr>
              <a:t>Zijn er nog nieuwe of openstaande vragen of opmerkingen?</a:t>
            </a:r>
          </a:p>
          <a:p>
            <a:r>
              <a:rPr lang="nl-NL" sz="1800" i="1" dirty="0">
                <a:solidFill>
                  <a:srgbClr val="1088A9"/>
                </a:solidFill>
                <a:latin typeface="+mn-lt"/>
              </a:rPr>
              <a:t>Wat wilt u ons meegeven voor de formele uitvraag en aanbesteding?</a:t>
            </a:r>
          </a:p>
          <a:p>
            <a:endParaRPr lang="nl-NL" sz="1800" i="1" dirty="0">
              <a:solidFill>
                <a:srgbClr val="1088A9"/>
              </a:solidFill>
              <a:latin typeface="+mn-lt"/>
            </a:endParaRPr>
          </a:p>
          <a:p>
            <a:endParaRPr lang="nl-NL" sz="1800" i="1" dirty="0">
              <a:solidFill>
                <a:srgbClr val="1088A9"/>
              </a:solidFill>
              <a:latin typeface="+mn-lt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D78B70E-D883-C97A-1329-52DDBF590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16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B2B5B9B-8DAC-4EF9-214F-C44E9374E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38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7. 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D1056-F791-4D67-81C1-45CB5C80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505" y="1800003"/>
            <a:ext cx="10307053" cy="435133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Presentatie volgt via de 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Presentatie </a:t>
            </a:r>
            <a:r>
              <a:rPr lang="nl-NL" sz="1800" b="0" dirty="0" err="1">
                <a:solidFill>
                  <a:srgbClr val="1088A9"/>
                </a:solidFill>
                <a:latin typeface="+mn-lt"/>
              </a:rPr>
              <a:t>komr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 ook op </a:t>
            </a:r>
            <a:r>
              <a:rPr lang="nl-NL" sz="1800" b="0" dirty="0">
                <a:solidFill>
                  <a:srgbClr val="1088A9"/>
                </a:solidFill>
                <a:latin typeface="+mn-lt"/>
                <a:hlinkClick r:id="rId3"/>
              </a:rPr>
              <a:t>www.ede.nl/energieWEB</a:t>
            </a:r>
            <a:endParaRPr lang="nl-NL" sz="1800" b="0" dirty="0">
              <a:solidFill>
                <a:srgbClr val="1088A9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Ter afsluiting hapje en drankje in de foyer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Naderhand contact zoeken? Mail naar </a:t>
            </a:r>
            <a:r>
              <a:rPr lang="nl-NL" sz="1800" b="0" dirty="0">
                <a:solidFill>
                  <a:srgbClr val="1088A9"/>
                </a:solidFill>
                <a:latin typeface="+mn-lt"/>
                <a:hlinkClick r:id="rId4"/>
              </a:rPr>
              <a:t>energieweb@ede.nl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  </a:t>
            </a:r>
          </a:p>
          <a:p>
            <a:pPr marL="342900" indent="-342900">
              <a:buFontTx/>
              <a:buChar char="-"/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  <a:p>
            <a:pPr algn="ctr"/>
            <a:endParaRPr lang="nl-NL" sz="1800" i="1" dirty="0">
              <a:solidFill>
                <a:srgbClr val="1088A9"/>
              </a:solidFill>
              <a:latin typeface="+mn-lt"/>
            </a:endParaRPr>
          </a:p>
          <a:p>
            <a:pPr algn="ctr"/>
            <a:r>
              <a:rPr lang="nl-NL" sz="1800" i="1" dirty="0">
                <a:solidFill>
                  <a:srgbClr val="1088A9"/>
                </a:solidFill>
                <a:latin typeface="+mn-lt"/>
              </a:rPr>
              <a:t>Bedankt voor uw komst en aandacht!</a:t>
            </a:r>
          </a:p>
          <a:p>
            <a:pPr marL="342900" indent="-342900">
              <a:buFontTx/>
              <a:buChar char="-"/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  <a:p>
            <a:endParaRPr lang="nl-NL" sz="1800" b="0" dirty="0">
              <a:solidFill>
                <a:srgbClr val="1088A9"/>
              </a:solidFill>
              <a:latin typeface="+mn-lt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9F098A2-1C63-5252-8D35-6DE603C0D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17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1EE368F-A865-8DDE-1108-DE9A3D57E0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60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" y="576862"/>
            <a:ext cx="11353800" cy="466281"/>
          </a:xfrm>
          <a:solidFill>
            <a:srgbClr val="1088A9"/>
          </a:solidFill>
        </p:spPr>
        <p:txBody>
          <a:bodyPr/>
          <a:lstStyle/>
          <a:p>
            <a:r>
              <a:rPr lang="nl-NL" dirty="0"/>
              <a:t>BIJLAGE I		Gebruiksprofiel zomerse week (zonder Nijkerk)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98D1FF4-2A9B-25AC-2A18-36574AAB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18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8EB8092-65E4-2232-8C6E-23015B062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FF99BE82-AE04-2757-46BD-35CD9086DB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23143" y="1891209"/>
            <a:ext cx="10145713" cy="31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08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BIJLAGE II	Gebruiksprofiel zomerse week (met Nijkerk)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0E7A881-983D-4CD3-A69E-56CA688A0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19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BBB23D4-9DFA-98F2-132E-3692E322A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9D07EB3-BCAD-5EC6-906E-C555C4D1B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900" y="2204834"/>
            <a:ext cx="9144000" cy="285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72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	Programma 		</a:t>
            </a:r>
            <a:r>
              <a:rPr lang="nl-NL" b="0" i="1" dirty="0"/>
              <a:t>15:30-16:30 uur</a:t>
            </a:r>
            <a:endParaRPr lang="nl-NL" i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D1056-F791-4D67-81C1-45CB5C80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380" y="1298359"/>
            <a:ext cx="9135470" cy="5058000"/>
          </a:xfrm>
        </p:spPr>
        <p:txBody>
          <a:bodyPr>
            <a:noAutofit/>
          </a:bodyPr>
          <a:lstStyle/>
          <a:p>
            <a:pPr marL="228600" indent="-228600">
              <a:buAutoNum type="arabicParenR"/>
              <a:tabLst>
                <a:tab pos="2598738" algn="l"/>
              </a:tabLst>
            </a:pPr>
            <a:r>
              <a:rPr lang="nl-NL" sz="180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Opening</a:t>
            </a:r>
            <a:r>
              <a:rPr lang="nl-NL" sz="1800" b="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 	Welkom, programma</a:t>
            </a:r>
          </a:p>
          <a:p>
            <a:pPr marL="228600" indent="-228600">
              <a:buAutoNum type="arabicParenR"/>
              <a:tabLst>
                <a:tab pos="2598738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  <a:ea typeface="Times New Roman" panose="02020603050405020304" pitchFamily="18" charset="0"/>
            </a:endParaRPr>
          </a:p>
          <a:p>
            <a:pPr marL="228600" indent="-228600">
              <a:buAutoNum type="arabicParenR"/>
              <a:tabLst>
                <a:tab pos="2598738" algn="l"/>
              </a:tabLst>
            </a:pPr>
            <a:r>
              <a:rPr lang="nl-NL" sz="1800" dirty="0" err="1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EnergieWEB</a:t>
            </a:r>
            <a:r>
              <a:rPr lang="nl-NL" sz="1800" b="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 	Aanleiding, doel, geschiedenis</a:t>
            </a:r>
          </a:p>
          <a:p>
            <a:pPr marL="228600" indent="-228600">
              <a:buAutoNum type="arabicParenR"/>
              <a:tabLst>
                <a:tab pos="2598738" algn="l"/>
              </a:tabLst>
            </a:pPr>
            <a:endParaRPr lang="nl-NL" sz="1800" dirty="0">
              <a:solidFill>
                <a:srgbClr val="1088A9"/>
              </a:solidFill>
              <a:latin typeface="+mn-lt"/>
              <a:ea typeface="Times New Roman" panose="02020603050405020304" pitchFamily="18" charset="0"/>
            </a:endParaRPr>
          </a:p>
          <a:p>
            <a:pPr marL="228600" indent="-228600">
              <a:buFont typeface="Arial"/>
              <a:buAutoNum type="arabicParenR"/>
              <a:tabLst>
                <a:tab pos="2598738" algn="l"/>
              </a:tabLst>
            </a:pPr>
            <a:r>
              <a:rPr lang="nl-NL" sz="180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OM ǀ </a:t>
            </a:r>
            <a:r>
              <a:rPr lang="nl-NL" sz="1800" i="1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nieuwe energie</a:t>
            </a:r>
            <a:r>
              <a:rPr lang="nl-NL" sz="180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	</a:t>
            </a:r>
            <a:r>
              <a:rPr lang="nl-NL" sz="1800" b="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Werkwijze dienstverlening</a:t>
            </a:r>
          </a:p>
          <a:p>
            <a:pPr marL="228600" indent="-228600">
              <a:buFont typeface="Arial"/>
              <a:buAutoNum type="arabicParenR"/>
              <a:tabLst>
                <a:tab pos="2598738" algn="l"/>
              </a:tabLst>
            </a:pPr>
            <a:endParaRPr lang="nl-NL" sz="1800" dirty="0">
              <a:solidFill>
                <a:srgbClr val="1088A9"/>
              </a:solidFill>
              <a:latin typeface="+mn-lt"/>
              <a:ea typeface="Times New Roman" panose="02020603050405020304" pitchFamily="18" charset="0"/>
            </a:endParaRPr>
          </a:p>
          <a:p>
            <a:pPr marL="228600" indent="-228600">
              <a:buAutoNum type="arabicParenR"/>
              <a:tabLst>
                <a:tab pos="2598738" algn="l"/>
              </a:tabLst>
            </a:pPr>
            <a:r>
              <a:rPr lang="nl-NL" sz="180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Aanbesteding</a:t>
            </a:r>
            <a:r>
              <a:rPr lang="nl-NL" sz="1800" b="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	</a:t>
            </a:r>
            <a:r>
              <a:rPr lang="nl-NL" sz="1800" b="0" dirty="0" err="1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Contractering</a:t>
            </a:r>
            <a:r>
              <a:rPr lang="nl-NL" sz="1800" b="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 en inkoopprocedure</a:t>
            </a:r>
          </a:p>
          <a:p>
            <a:pPr marL="228600" indent="-228600">
              <a:buAutoNum type="arabicParenR"/>
              <a:tabLst>
                <a:tab pos="2598738" algn="l"/>
              </a:tabLst>
            </a:pPr>
            <a:endParaRPr lang="nl-NL" sz="1800" dirty="0">
              <a:solidFill>
                <a:srgbClr val="1088A9"/>
              </a:solidFill>
              <a:latin typeface="+mn-lt"/>
              <a:ea typeface="Times New Roman" panose="02020603050405020304" pitchFamily="18" charset="0"/>
            </a:endParaRPr>
          </a:p>
          <a:p>
            <a:pPr marL="228600" indent="-228600">
              <a:buAutoNum type="arabicParenR"/>
              <a:tabLst>
                <a:tab pos="2598738" algn="l"/>
              </a:tabLst>
            </a:pPr>
            <a:r>
              <a:rPr lang="nl-NL" sz="180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Subsidieregeling	</a:t>
            </a:r>
            <a:r>
              <a:rPr lang="nl-NL" sz="1800" b="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Opwek en opslag duurzame energie</a:t>
            </a:r>
          </a:p>
          <a:p>
            <a:pPr marL="228600" indent="-228600">
              <a:buAutoNum type="arabicParenR"/>
              <a:tabLst>
                <a:tab pos="2598738" algn="l"/>
              </a:tabLst>
            </a:pPr>
            <a:endParaRPr lang="nl-NL" sz="1800" dirty="0">
              <a:solidFill>
                <a:srgbClr val="1088A9"/>
              </a:solidFill>
              <a:latin typeface="+mn-lt"/>
              <a:ea typeface="Times New Roman" panose="02020603050405020304" pitchFamily="18" charset="0"/>
            </a:endParaRPr>
          </a:p>
          <a:p>
            <a:pPr marL="228600" indent="-228600">
              <a:buAutoNum type="arabicParenR"/>
              <a:tabLst>
                <a:tab pos="2598738" algn="l"/>
              </a:tabLst>
            </a:pPr>
            <a:r>
              <a:rPr lang="nl-NL" sz="180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Vragen</a:t>
            </a:r>
            <a:r>
              <a:rPr lang="nl-NL" sz="1800" b="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	Openstaande vragen en antwoorden</a:t>
            </a:r>
          </a:p>
          <a:p>
            <a:pPr marL="228600" indent="-228600">
              <a:buAutoNum type="arabicParenR"/>
              <a:tabLst>
                <a:tab pos="2598738" algn="l"/>
              </a:tabLst>
            </a:pPr>
            <a:endParaRPr lang="nl-NL" sz="1800" dirty="0">
              <a:solidFill>
                <a:srgbClr val="1088A9"/>
              </a:solidFill>
              <a:latin typeface="+mn-lt"/>
              <a:ea typeface="Times New Roman" panose="02020603050405020304" pitchFamily="18" charset="0"/>
            </a:endParaRPr>
          </a:p>
          <a:p>
            <a:pPr marL="228600" indent="-228600">
              <a:buAutoNum type="arabicParenR"/>
              <a:tabLst>
                <a:tab pos="2598738" algn="l"/>
              </a:tabLst>
            </a:pPr>
            <a:r>
              <a:rPr lang="nl-NL" sz="180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Afsluiting</a:t>
            </a:r>
            <a:r>
              <a:rPr lang="nl-NL" sz="1800" b="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 	</a:t>
            </a:r>
            <a:r>
              <a:rPr lang="nl-NL" sz="1800" i="1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Na afloop hapje en drankje in de foyer</a:t>
            </a:r>
          </a:p>
          <a:p>
            <a:pPr>
              <a:tabLst>
                <a:tab pos="2598738" algn="l"/>
              </a:tabLst>
            </a:pPr>
            <a:r>
              <a:rPr lang="nl-NL" sz="1800" b="0" i="1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 </a:t>
            </a:r>
          </a:p>
          <a:p>
            <a:pPr>
              <a:tabLst>
                <a:tab pos="2598738" algn="l"/>
              </a:tabLst>
            </a:pPr>
            <a:br>
              <a:rPr lang="nl-NL" sz="1800" b="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</a:br>
            <a:r>
              <a:rPr lang="nl-NL" sz="1800" b="0" dirty="0">
                <a:solidFill>
                  <a:srgbClr val="1088A9"/>
                </a:solidFill>
                <a:latin typeface="+mn-lt"/>
                <a:ea typeface="Times New Roman" panose="02020603050405020304" pitchFamily="18" charset="0"/>
              </a:rPr>
              <a:t> </a:t>
            </a:r>
          </a:p>
          <a:p>
            <a:pPr marL="342900" indent="-342900">
              <a:buFontTx/>
              <a:buChar char="-"/>
              <a:tabLst>
                <a:tab pos="2598738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D7E5D01-B7AF-48AC-B0F5-1CB085F4B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0A5659A-39D1-0D4E-BE21-625698A7F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4100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BIJLAGE III	Gebruiksprofiel winterse week (zonder Nijkerk)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0E7A881-983D-4CD3-A69E-56CA688A0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20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BBB23D4-9DFA-98F2-132E-3692E322A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6DF61C8-DA6F-85C9-6ECA-3B22F29EB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900" y="2057154"/>
            <a:ext cx="9144000" cy="257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995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BIJLAGE IV	Gebruiksprofiel winters profiel (met Nijkerk)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0E7A881-983D-4CD3-A69E-56CA688A0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21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BBB23D4-9DFA-98F2-132E-3692E322A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FFA4F11-5797-07B3-02A1-6DF9489FA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455" y="2140545"/>
            <a:ext cx="9144000" cy="257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97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BIJLAGE IV	Maandoverzicht Q3/Q4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0E7A881-983D-4CD3-A69E-56CA688A0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22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BBB23D4-9DFA-98F2-132E-3692E322A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6E1CC8E6-F7BA-E1FA-E06F-ED8F6638AC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241333"/>
              </p:ext>
            </p:extLst>
          </p:nvPr>
        </p:nvGraphicFramePr>
        <p:xfrm>
          <a:off x="3321050" y="1765300"/>
          <a:ext cx="6007100" cy="3365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51578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CAA4D08B-63FE-86DC-4C67-1858BCDA3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2. Aanleiding en doel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4C3717C-47BE-7EAC-8DD1-E3583EADE298}"/>
              </a:ext>
            </a:extLst>
          </p:cNvPr>
          <p:cNvSpPr txBox="1"/>
          <p:nvPr/>
        </p:nvSpPr>
        <p:spPr>
          <a:xfrm>
            <a:off x="883563" y="1262535"/>
            <a:ext cx="907114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811213" algn="l"/>
                <a:tab pos="3048000" algn="l"/>
              </a:tabLst>
            </a:pPr>
            <a:r>
              <a:rPr lang="nl-NL" sz="1600" b="1" dirty="0">
                <a:solidFill>
                  <a:srgbClr val="1088A9"/>
                </a:solidFill>
              </a:rPr>
              <a:t>Aanleiding	</a:t>
            </a:r>
          </a:p>
          <a:p>
            <a:pPr>
              <a:tabLst>
                <a:tab pos="811213" algn="l"/>
                <a:tab pos="3048000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2019, inkoop energie Wageningen, Ede en Barneveld, onduidelijkheid/ontevredenheid over de besteding van de </a:t>
            </a:r>
            <a:r>
              <a:rPr lang="nl-NL" sz="1600" dirty="0" err="1">
                <a:solidFill>
                  <a:srgbClr val="1088A9"/>
                </a:solidFill>
              </a:rPr>
              <a:t>GvO</a:t>
            </a:r>
            <a:r>
              <a:rPr lang="nl-NL" sz="1600" dirty="0">
                <a:solidFill>
                  <a:srgbClr val="1088A9"/>
                </a:solidFill>
              </a:rPr>
              <a:t> gelden (certificaten voor groene energie)</a:t>
            </a:r>
          </a:p>
          <a:p>
            <a:pPr>
              <a:tabLst>
                <a:tab pos="811213" algn="l"/>
                <a:tab pos="3048000" algn="l"/>
              </a:tabLst>
            </a:pPr>
            <a:endParaRPr lang="nl-NL" sz="1600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3048000" algn="l"/>
              </a:tabLst>
            </a:pPr>
            <a:r>
              <a:rPr lang="nl-NL" sz="1600" b="1" dirty="0">
                <a:solidFill>
                  <a:srgbClr val="1088A9"/>
                </a:solidFill>
              </a:rPr>
              <a:t>Visie</a:t>
            </a:r>
          </a:p>
          <a:p>
            <a:pPr>
              <a:tabLst>
                <a:tab pos="811213" algn="l"/>
                <a:tab pos="3048000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Kunnen we het elektraverbruik van het gemeentelijk vastgoed (gebouwen, straatverlichting, gemalen, verkeerslichten) inzetten om gemeentelijke doelstellingen rondom klimaat/duurzame energie te behalen?</a:t>
            </a:r>
          </a:p>
          <a:p>
            <a:pPr>
              <a:tabLst>
                <a:tab pos="811213" algn="l"/>
                <a:tab pos="2422525" algn="l"/>
              </a:tabLst>
            </a:pPr>
            <a:endParaRPr lang="nl-NL" sz="1600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b="1" dirty="0">
                <a:solidFill>
                  <a:srgbClr val="1088A9"/>
                </a:solidFill>
              </a:rPr>
              <a:t>Wat is hieruit voortgekomen?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We noemden dit zelflevering, nu zouden we het energie delen noemen.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We delen stroom tussen 3500 gemeentelijke aansluitingen van 5 gemeenten. 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Door de dienstverlening van OM duurzame energie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In feite zitten we gewoon bij dezelfde </a:t>
            </a:r>
            <a:r>
              <a:rPr lang="nl-NL" sz="1600" strike="sngStrike" dirty="0">
                <a:solidFill>
                  <a:srgbClr val="1088A9"/>
                </a:solidFill>
              </a:rPr>
              <a:t>energieleverancier </a:t>
            </a:r>
            <a:r>
              <a:rPr lang="nl-NL" sz="1600" dirty="0">
                <a:solidFill>
                  <a:srgbClr val="1088A9"/>
                </a:solidFill>
              </a:rPr>
              <a:t>energiedienstverlener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De ontbrekende energie kopen we zoveel mogelijk lokaal in. Wellicht in de toekomst van u?</a:t>
            </a:r>
          </a:p>
          <a:p>
            <a:pPr>
              <a:tabLst>
                <a:tab pos="811213" algn="l"/>
                <a:tab pos="2422525" algn="l"/>
              </a:tabLst>
            </a:pPr>
            <a:endParaRPr lang="nl-NL" sz="1600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3048000" algn="l"/>
              </a:tabLst>
            </a:pPr>
            <a:r>
              <a:rPr lang="nl-NL" sz="1600" b="1" dirty="0">
                <a:solidFill>
                  <a:srgbClr val="1088A9"/>
                </a:solidFill>
              </a:rPr>
              <a:t>Ambitie	</a:t>
            </a:r>
          </a:p>
          <a:p>
            <a:pPr>
              <a:tabLst>
                <a:tab pos="811213" algn="l"/>
                <a:tab pos="3048000" algn="l"/>
              </a:tabLst>
            </a:pPr>
            <a:r>
              <a:rPr lang="nl-NL" sz="1600" i="1" dirty="0">
                <a:solidFill>
                  <a:srgbClr val="1088A9"/>
                </a:solidFill>
              </a:rPr>
              <a:t>100% duurzame energie 2050! </a:t>
            </a:r>
            <a:r>
              <a:rPr lang="nl-NL" sz="1600" dirty="0">
                <a:solidFill>
                  <a:srgbClr val="1088A9"/>
                </a:solidFill>
              </a:rPr>
              <a:t>Lokale duurzame energie gelijktijdig gebruiken</a:t>
            </a:r>
          </a:p>
          <a:p>
            <a:pPr>
              <a:tabLst>
                <a:tab pos="811213" algn="l"/>
                <a:tab pos="3048000" algn="l"/>
              </a:tabLst>
            </a:pPr>
            <a:endParaRPr lang="nl-NL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3048000" algn="l"/>
              </a:tabLst>
            </a:pPr>
            <a:endParaRPr lang="nl-NL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3048000" algn="l"/>
              </a:tabLst>
            </a:pPr>
            <a:endParaRPr lang="nl-NL" dirty="0">
              <a:solidFill>
                <a:srgbClr val="1088A9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9A7AB00-309B-382B-BA57-891B04795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6387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ep 2">
            <a:extLst>
              <a:ext uri="{FF2B5EF4-FFF2-40B4-BE49-F238E27FC236}">
                <a16:creationId xmlns:a16="http://schemas.microsoft.com/office/drawing/2014/main" id="{B6E3E182-9C69-B399-3522-05D4D6C48FE1}"/>
              </a:ext>
            </a:extLst>
          </p:cNvPr>
          <p:cNvGrpSpPr/>
          <p:nvPr/>
        </p:nvGrpSpPr>
        <p:grpSpPr>
          <a:xfrm>
            <a:off x="6739441" y="3146229"/>
            <a:ext cx="5277852" cy="3711771"/>
            <a:chOff x="3935838" y="3941018"/>
            <a:chExt cx="4579512" cy="2916982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3CD0BDD7-4045-187D-43AF-34065CC7D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35838" y="3941018"/>
              <a:ext cx="4579512" cy="2916982"/>
            </a:xfrm>
            <a:prstGeom prst="rect">
              <a:avLst/>
            </a:prstGeom>
          </p:spPr>
        </p:pic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92BBC80E-D927-068E-579E-423FEB793379}"/>
                </a:ext>
              </a:extLst>
            </p:cNvPr>
            <p:cNvSpPr/>
            <p:nvPr/>
          </p:nvSpPr>
          <p:spPr>
            <a:xfrm>
              <a:off x="7324627" y="6127423"/>
              <a:ext cx="961534" cy="7082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6" name="Afbeelding 5">
            <a:extLst>
              <a:ext uri="{FF2B5EF4-FFF2-40B4-BE49-F238E27FC236}">
                <a16:creationId xmlns:a16="http://schemas.microsoft.com/office/drawing/2014/main" id="{CAA4D08B-63FE-86DC-4C67-1858BCDA3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2. Geschiedenis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4C3717C-47BE-7EAC-8DD1-E3583EADE298}"/>
              </a:ext>
            </a:extLst>
          </p:cNvPr>
          <p:cNvSpPr txBox="1"/>
          <p:nvPr/>
        </p:nvSpPr>
        <p:spPr>
          <a:xfrm>
            <a:off x="832763" y="1306142"/>
            <a:ext cx="907114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2021</a:t>
            </a:r>
            <a:r>
              <a:rPr lang="nl-NL" sz="1600" b="1" dirty="0">
                <a:solidFill>
                  <a:srgbClr val="1088A9"/>
                </a:solidFill>
              </a:rPr>
              <a:t>	</a:t>
            </a:r>
            <a:r>
              <a:rPr lang="nl-NL" sz="1600" dirty="0">
                <a:solidFill>
                  <a:srgbClr val="1088A9"/>
                </a:solidFill>
              </a:rPr>
              <a:t>Start </a:t>
            </a:r>
            <a:r>
              <a:rPr lang="nl-NL" sz="1600" dirty="0" err="1">
                <a:solidFill>
                  <a:srgbClr val="1088A9"/>
                </a:solidFill>
              </a:rPr>
              <a:t>EnergieWEB</a:t>
            </a:r>
            <a:r>
              <a:rPr lang="nl-NL" sz="1600" dirty="0">
                <a:solidFill>
                  <a:srgbClr val="1088A9"/>
                </a:solidFill>
              </a:rPr>
              <a:t> als samenwerkingsverband (gemeente Ede is penvoerder)</a:t>
            </a: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	Invoering </a:t>
            </a:r>
            <a:r>
              <a:rPr lang="nl-NL" sz="1600" dirty="0" err="1">
                <a:solidFill>
                  <a:srgbClr val="1088A9"/>
                </a:solidFill>
              </a:rPr>
              <a:t>EnergieWEB</a:t>
            </a:r>
            <a:r>
              <a:rPr lang="nl-NL" sz="1600" dirty="0">
                <a:solidFill>
                  <a:srgbClr val="1088A9"/>
                </a:solidFill>
              </a:rPr>
              <a:t> fonds, zie </a:t>
            </a:r>
            <a:r>
              <a:rPr lang="nl-NL" sz="1600" dirty="0">
                <a:solidFill>
                  <a:srgbClr val="1088A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uitlegvideo</a:t>
            </a:r>
            <a:endParaRPr lang="nl-NL" sz="1600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2422525" algn="l"/>
              </a:tabLst>
            </a:pPr>
            <a:endParaRPr lang="nl-NL" sz="1600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2022</a:t>
            </a:r>
            <a:r>
              <a:rPr lang="nl-NL" sz="1600" b="1" dirty="0">
                <a:solidFill>
                  <a:srgbClr val="1088A9"/>
                </a:solidFill>
              </a:rPr>
              <a:t>	</a:t>
            </a:r>
            <a:r>
              <a:rPr lang="nl-NL" sz="1600" dirty="0">
                <a:solidFill>
                  <a:srgbClr val="1088A9"/>
                </a:solidFill>
              </a:rPr>
              <a:t>Start pilot enkele aansluitingen, samen met </a:t>
            </a:r>
            <a:r>
              <a:rPr lang="nl-NL" sz="1600" b="1" dirty="0" err="1">
                <a:solidFill>
                  <a:srgbClr val="1088A9"/>
                </a:solidFill>
              </a:rPr>
              <a:t>om</a:t>
            </a:r>
            <a:r>
              <a:rPr lang="nl-NL" sz="1600" b="1" dirty="0" err="1">
                <a:solidFill>
                  <a:srgbClr val="1088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ǀ</a:t>
            </a:r>
            <a:r>
              <a:rPr lang="nl-NL" sz="1600" b="1" dirty="0">
                <a:solidFill>
                  <a:srgbClr val="1088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600" i="1" dirty="0">
                <a:solidFill>
                  <a:srgbClr val="1088A9"/>
                </a:solidFill>
              </a:rPr>
              <a:t>nieuwe energie</a:t>
            </a:r>
            <a:r>
              <a:rPr lang="nl-NL" sz="1600" dirty="0">
                <a:solidFill>
                  <a:srgbClr val="1088A9"/>
                </a:solidFill>
              </a:rPr>
              <a:t>.</a:t>
            </a:r>
          </a:p>
          <a:p>
            <a:pPr>
              <a:tabLst>
                <a:tab pos="811213" algn="l"/>
                <a:tab pos="2422525" algn="l"/>
              </a:tabLst>
            </a:pPr>
            <a:endParaRPr lang="nl-NL" sz="1600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2023</a:t>
            </a:r>
            <a:r>
              <a:rPr lang="nl-NL" sz="1600" b="1" dirty="0">
                <a:solidFill>
                  <a:srgbClr val="1088A9"/>
                </a:solidFill>
              </a:rPr>
              <a:t>	</a:t>
            </a:r>
            <a:r>
              <a:rPr lang="nl-NL" sz="1600" dirty="0">
                <a:solidFill>
                  <a:srgbClr val="1088A9"/>
                </a:solidFill>
              </a:rPr>
              <a:t>Uitwerking model voor </a:t>
            </a:r>
            <a:r>
              <a:rPr lang="nl-NL" sz="1600" i="1" dirty="0">
                <a:solidFill>
                  <a:srgbClr val="1088A9"/>
                </a:solidFill>
              </a:rPr>
              <a:t>‘lokale zelflevering+’ </a:t>
            </a: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	Scherpenzeel sluit zich aan</a:t>
            </a:r>
            <a:endParaRPr lang="nl-NL" sz="1600" i="1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	</a:t>
            </a: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2024	Start energie delen Wageningen, Ede, Barneveld en </a:t>
            </a: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	Scherpenzeel</a:t>
            </a: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	1</a:t>
            </a:r>
            <a:r>
              <a:rPr lang="nl-NL" sz="1600" baseline="30000" dirty="0">
                <a:solidFill>
                  <a:srgbClr val="1088A9"/>
                </a:solidFill>
              </a:rPr>
              <a:t>e</a:t>
            </a:r>
            <a:r>
              <a:rPr lang="nl-NL" sz="1600" dirty="0">
                <a:solidFill>
                  <a:srgbClr val="1088A9"/>
                </a:solidFill>
              </a:rPr>
              <a:t> aanbesteding lokale opwek. </a:t>
            </a: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	Start levering per juli 2024 (contracten met </a:t>
            </a: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	</a:t>
            </a:r>
            <a:r>
              <a:rPr lang="nl-NL" sz="1600" dirty="0" err="1">
                <a:solidFill>
                  <a:srgbClr val="1088A9"/>
                </a:solidFill>
              </a:rPr>
              <a:t>ValleiEnergie</a:t>
            </a:r>
            <a:r>
              <a:rPr lang="nl-NL" sz="1600" dirty="0">
                <a:solidFill>
                  <a:srgbClr val="1088A9"/>
                </a:solidFill>
              </a:rPr>
              <a:t>, </a:t>
            </a:r>
            <a:r>
              <a:rPr lang="nl-NL" sz="1600" dirty="0" err="1">
                <a:solidFill>
                  <a:srgbClr val="1088A9"/>
                </a:solidFill>
              </a:rPr>
              <a:t>vd</a:t>
            </a:r>
            <a:r>
              <a:rPr lang="nl-NL" sz="1600" dirty="0">
                <a:solidFill>
                  <a:srgbClr val="1088A9"/>
                </a:solidFill>
              </a:rPr>
              <a:t> Glind en Duurzaam 	</a:t>
            </a: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	Kootwijkerbroek, 9 opweklocaties, allemaal zon)</a:t>
            </a:r>
          </a:p>
          <a:p>
            <a:pPr>
              <a:tabLst>
                <a:tab pos="811213" algn="l"/>
                <a:tab pos="2422525" algn="l"/>
              </a:tabLst>
            </a:pPr>
            <a:endParaRPr lang="nl-NL" sz="1600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2025	Nijkerk sluit zich aan</a:t>
            </a: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	Huidige aanbesteding</a:t>
            </a:r>
          </a:p>
          <a:p>
            <a:pPr>
              <a:tabLst>
                <a:tab pos="811213" algn="l"/>
                <a:tab pos="2422525" algn="l"/>
              </a:tabLst>
            </a:pPr>
            <a:endParaRPr lang="nl-NL" sz="1600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2422525" algn="l"/>
              </a:tabLst>
            </a:pPr>
            <a:r>
              <a:rPr lang="nl-NL" sz="1600" dirty="0">
                <a:solidFill>
                  <a:srgbClr val="1088A9"/>
                </a:solidFill>
              </a:rPr>
              <a:t>2026	Start lokale opwek vanuit huidige aanbesteding</a:t>
            </a:r>
          </a:p>
          <a:p>
            <a:pPr>
              <a:tabLst>
                <a:tab pos="811213" algn="l"/>
                <a:tab pos="2422525" algn="l"/>
              </a:tabLst>
            </a:pPr>
            <a:endParaRPr lang="nl-NL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2422525" algn="l"/>
              </a:tabLst>
            </a:pPr>
            <a:endParaRPr lang="nl-NL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3048000" algn="l"/>
              </a:tabLst>
            </a:pPr>
            <a:endParaRPr lang="nl-NL" dirty="0">
              <a:solidFill>
                <a:srgbClr val="1088A9"/>
              </a:solidFill>
            </a:endParaRPr>
          </a:p>
          <a:p>
            <a:pPr>
              <a:tabLst>
                <a:tab pos="811213" algn="l"/>
                <a:tab pos="3048000" algn="l"/>
              </a:tabLst>
            </a:pPr>
            <a:endParaRPr lang="nl-NL" dirty="0">
              <a:solidFill>
                <a:srgbClr val="1088A9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9A7AB00-309B-382B-BA57-891B04795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3547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Selected0">
            <a:extLst>
              <a:ext uri="{FF2B5EF4-FFF2-40B4-BE49-F238E27FC236}">
                <a16:creationId xmlns:a16="http://schemas.microsoft.com/office/drawing/2014/main" id="{68C9D04D-804F-DF15-D8A3-2CC7AFBEE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135" y="1838133"/>
            <a:ext cx="3801859" cy="3181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3. Zelflevering+</a:t>
            </a:r>
            <a:endParaRPr lang="nl-NL" b="0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63721FFE-F0B3-7AFE-BF18-50F32BD62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72833"/>
            <a:ext cx="6934200" cy="4424717"/>
          </a:xfrm>
        </p:spPr>
        <p:txBody>
          <a:bodyPr>
            <a:normAutofit/>
          </a:bodyPr>
          <a:lstStyle/>
          <a:p>
            <a:pPr>
              <a:tabLst>
                <a:tab pos="811213" algn="l"/>
                <a:tab pos="1339850" algn="l"/>
                <a:tab pos="2330450" algn="l"/>
                <a:tab pos="3141663" algn="l"/>
                <a:tab pos="4391025" algn="l"/>
              </a:tabLst>
            </a:pPr>
            <a:r>
              <a:rPr lang="nl-NL" sz="1400" dirty="0">
                <a:solidFill>
                  <a:srgbClr val="1088A9"/>
                </a:solidFill>
                <a:latin typeface="+mn-lt"/>
              </a:rPr>
              <a:t>Wie zijn wij?</a:t>
            </a:r>
            <a:endParaRPr lang="nl-NL" sz="1400" dirty="0">
              <a:solidFill>
                <a:srgbClr val="1088A9"/>
              </a:solidFill>
              <a:latin typeface="+mn-lt"/>
              <a:hlinkClick r:id="rId4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4391025" algn="l"/>
              </a:tabLst>
            </a:pPr>
            <a:r>
              <a:rPr lang="nl-NL" sz="1400" dirty="0" err="1">
                <a:solidFill>
                  <a:srgbClr val="1088A9"/>
                </a:solidFill>
                <a:latin typeface="+mn-lt"/>
                <a:hlinkClick r:id="rId4"/>
              </a:rPr>
              <a:t>om</a:t>
            </a:r>
            <a:r>
              <a:rPr lang="nl-NL" sz="1400" b="0" dirty="0" err="1">
                <a:solidFill>
                  <a:srgbClr val="1088A9"/>
                </a:solidFill>
                <a:latin typeface="+mn-lt"/>
                <a:hlinkClick r:id="rId4"/>
              </a:rPr>
              <a:t>|nieuwe</a:t>
            </a:r>
            <a:r>
              <a:rPr lang="nl-NL" sz="1400" b="0" dirty="0">
                <a:solidFill>
                  <a:srgbClr val="1088A9"/>
                </a:solidFill>
                <a:latin typeface="+mn-lt"/>
                <a:hlinkClick r:id="rId4"/>
              </a:rPr>
              <a:t> energie</a:t>
            </a:r>
            <a:r>
              <a:rPr lang="nl-NL" sz="1400" b="0" dirty="0">
                <a:solidFill>
                  <a:srgbClr val="1088A9"/>
                </a:solidFill>
                <a:latin typeface="+mn-lt"/>
              </a:rPr>
              <a:t> is het groenste energiecollectief van Nederland. 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4391025" algn="l"/>
              </a:tabLst>
            </a:pPr>
            <a:r>
              <a:rPr lang="nl-NL" sz="1400" b="0" dirty="0">
                <a:solidFill>
                  <a:srgbClr val="1088A9"/>
                </a:solidFill>
                <a:latin typeface="+mn-lt"/>
              </a:rPr>
              <a:t>Met inmiddels 80 aangesloten energiecoöperaties werken we samen aan de energietransitie.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4391025" algn="l"/>
              </a:tabLst>
            </a:pPr>
            <a:r>
              <a:rPr lang="nl-NL" sz="1400" b="0" dirty="0">
                <a:solidFill>
                  <a:srgbClr val="1088A9"/>
                </a:solidFill>
                <a:latin typeface="+mn-lt"/>
              </a:rPr>
              <a:t>In onze missie staat lokaal en duurzaam voorop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811213" algn="l"/>
                <a:tab pos="1339850" algn="l"/>
                <a:tab pos="2330450" algn="l"/>
                <a:tab pos="3141663" algn="l"/>
                <a:tab pos="4391025" algn="l"/>
              </a:tabLst>
            </a:pPr>
            <a:r>
              <a:rPr lang="nl-NL" sz="1400" b="0" dirty="0">
                <a:solidFill>
                  <a:srgbClr val="1088A9"/>
                </a:solidFill>
                <a:latin typeface="+mn-lt"/>
              </a:rPr>
              <a:t>Samen met gemeenten, burgers en bedrijven bouwen we aan nieuwe energiegemeenschappen.</a:t>
            </a:r>
            <a:endParaRPr lang="nl-NL" sz="1400" dirty="0">
              <a:solidFill>
                <a:srgbClr val="1088A9"/>
              </a:solidFill>
              <a:latin typeface="+mn-lt"/>
            </a:endParaRPr>
          </a:p>
          <a:p>
            <a:endParaRPr lang="nl-NL" sz="1400" dirty="0">
              <a:solidFill>
                <a:srgbClr val="1088A9"/>
              </a:solidFill>
              <a:latin typeface="+mn-lt"/>
            </a:endParaRPr>
          </a:p>
          <a:p>
            <a:r>
              <a:rPr lang="nl-NL" sz="1400" dirty="0">
                <a:solidFill>
                  <a:srgbClr val="1088A9"/>
                </a:solidFill>
                <a:latin typeface="+mn-lt"/>
              </a:rPr>
              <a:t>Zelf aan het roer met duurzame energie: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b="0" dirty="0">
                <a:solidFill>
                  <a:srgbClr val="1088A9"/>
                </a:solidFill>
                <a:latin typeface="+mn-lt"/>
              </a:rPr>
              <a:t>Partijen hebben zelf toegang tot de energiemarkt. OM is de dienstverlener die dit mogelijk maakt.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b="0" dirty="0">
                <a:solidFill>
                  <a:srgbClr val="1088A9"/>
                </a:solidFill>
                <a:latin typeface="+mn-lt"/>
              </a:rPr>
              <a:t>Dit biedt producenten en afnemers de kans om gezamenlijk afspraken te maken over directe levering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b="0" dirty="0">
                <a:solidFill>
                  <a:srgbClr val="1088A9"/>
                </a:solidFill>
                <a:latin typeface="+mn-lt"/>
              </a:rPr>
              <a:t>Voorwaarde voor directe levering is gelijktijdigheid. Op het moment dat productie en afname samenvallen is directe levering mogelijk</a:t>
            </a:r>
          </a:p>
          <a:p>
            <a:endParaRPr lang="nl-NL" sz="1800" dirty="0">
              <a:solidFill>
                <a:srgbClr val="1088A9"/>
              </a:solidFill>
              <a:latin typeface="+mn-lt"/>
            </a:endParaRPr>
          </a:p>
          <a:p>
            <a:endParaRPr lang="nl-NL" sz="1800" dirty="0">
              <a:solidFill>
                <a:srgbClr val="1088A9"/>
              </a:solidFill>
              <a:latin typeface="+mn-lt"/>
            </a:endParaRPr>
          </a:p>
          <a:p>
            <a:endParaRPr lang="nl-NL" sz="1800" dirty="0">
              <a:solidFill>
                <a:srgbClr val="1088A9"/>
              </a:solidFill>
              <a:latin typeface="+mn-lt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9D0CB71-4F2F-F902-CA08-ADC449323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5</a:t>
            </a:fld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85D47B9-82C6-F24E-D870-A9041B1066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29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b="0" dirty="0"/>
              <a:t>3. Wat gebeurd er achter de schermen?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63721FFE-F0B3-7AFE-BF18-50F32BD62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72833"/>
            <a:ext cx="10439400" cy="4351339"/>
          </a:xfrm>
        </p:spPr>
        <p:txBody>
          <a:bodyPr>
            <a:normAutofit fontScale="92500"/>
          </a:bodyPr>
          <a:lstStyle/>
          <a:p>
            <a:r>
              <a:rPr lang="nl-NL" sz="1800" dirty="0">
                <a:solidFill>
                  <a:srgbClr val="1088A9"/>
                </a:solidFill>
                <a:latin typeface="+mn-lt"/>
              </a:rPr>
              <a:t>De praktijk: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Iedere energie leverancier voorspelt wat klanten opwekken/afnemen. OM doet dit voor gemeenten en ook voor de opwekkers, voor iedere aansluiting, op kwartierbasis (heel veel data).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De opwek wordt volgens de volgorde van de uitkomst van de aanbesteding gekoppeld aan gemeentelijk verbruik.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Is er meer opwek dan afname (bijvoorbeeld in weekend)? Dan wordt de rest van de stroom, van dat kwartier op de (</a:t>
            </a:r>
            <a:r>
              <a:rPr lang="nl-NL" sz="1800" b="0" dirty="0" err="1">
                <a:solidFill>
                  <a:srgbClr val="1088A9"/>
                </a:solidFill>
                <a:latin typeface="+mn-lt"/>
              </a:rPr>
              <a:t>epex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) markt verkocht.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Is er meer verbruik dan opwek (op winterdagen en in de nacht)? Dan wordt de rest van de stroom, van dat kwartier, op de (</a:t>
            </a:r>
            <a:r>
              <a:rPr lang="nl-NL" sz="1800" b="0" dirty="0" err="1">
                <a:solidFill>
                  <a:srgbClr val="1088A9"/>
                </a:solidFill>
                <a:latin typeface="+mn-lt"/>
              </a:rPr>
              <a:t>epex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) markt ingekocht.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Is de opwek afwijkend van de voorspelling, dan zorgt dit voor onbalans. De kosten/baten hiervan verrekend 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OM regelt de facturering en de uitbetaling aan de opwekkers/gemeenten.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Opwekkers gaan een contract aan met OM voor de dienstverlening.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Opwekkers gaan een contract aan met gemeenten voor de afname van de stroom.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Met een accu is het beter sturen op gelijktijdigheid. Maar afspraken met gemeenten en OM zijn hierbij nuttig, zodat de gelijktijdigheid ook goed gekoppeld wordt.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  <a:p>
            <a:endParaRPr lang="nl-NL" sz="1800" dirty="0">
              <a:solidFill>
                <a:srgbClr val="1088A9"/>
              </a:solidFill>
              <a:latin typeface="+mn-lt"/>
            </a:endParaRPr>
          </a:p>
          <a:p>
            <a:endParaRPr lang="nl-NL" sz="1800" dirty="0">
              <a:solidFill>
                <a:srgbClr val="1088A9"/>
              </a:solidFill>
              <a:latin typeface="+mn-lt"/>
            </a:endParaRPr>
          </a:p>
          <a:p>
            <a:endParaRPr lang="nl-NL" sz="1800" dirty="0">
              <a:solidFill>
                <a:srgbClr val="1088A9"/>
              </a:solidFill>
              <a:latin typeface="+mn-lt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9D0CB71-4F2F-F902-CA08-ADC449323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6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85D47B9-82C6-F24E-D870-A9041B106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509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916ECEF7-ED1D-DFA5-FF95-5E752373D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4. Uitgangspunten en voorwaarden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D1056-F791-4D67-81C1-45CB5C80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505" y="1225978"/>
            <a:ext cx="10291011" cy="4773300"/>
          </a:xfrm>
        </p:spPr>
        <p:txBody>
          <a:bodyPr>
            <a:noAutofit/>
          </a:bodyPr>
          <a:lstStyle/>
          <a:p>
            <a:pPr marL="182563" indent="-182563">
              <a:tabLst>
                <a:tab pos="1165225" algn="l"/>
                <a:tab pos="1970088" algn="l"/>
                <a:tab pos="3321050" algn="l"/>
                <a:tab pos="4122738" algn="l"/>
              </a:tabLst>
            </a:pPr>
            <a:r>
              <a:rPr lang="nl-NL" sz="1600" dirty="0">
                <a:solidFill>
                  <a:srgbClr val="1088A9"/>
                </a:solidFill>
                <a:latin typeface="+mn-lt"/>
              </a:rPr>
              <a:t>Doel: </a:t>
            </a:r>
            <a:r>
              <a:rPr lang="nl-NL" sz="1600" b="0" dirty="0">
                <a:solidFill>
                  <a:srgbClr val="1088A9"/>
                </a:solidFill>
                <a:latin typeface="+mn-lt"/>
              </a:rPr>
              <a:t>Inkoop lokaal opgewekte duurzame elektriciteit (of uitgestelde opwek, middels een opweklocatie met batterij)</a:t>
            </a:r>
          </a:p>
          <a:p>
            <a:pPr marL="182563" indent="-182563">
              <a:tabLst>
                <a:tab pos="1165225" algn="l"/>
                <a:tab pos="1970088" algn="l"/>
                <a:tab pos="3321050" algn="l"/>
                <a:tab pos="4122738" algn="l"/>
              </a:tabLst>
            </a:pPr>
            <a:r>
              <a:rPr lang="nl-NL" sz="1600" dirty="0">
                <a:solidFill>
                  <a:srgbClr val="1088A9"/>
                </a:solidFill>
                <a:latin typeface="+mn-lt"/>
              </a:rPr>
              <a:t>Omvang:</a:t>
            </a:r>
            <a:r>
              <a:rPr lang="nl-NL" sz="1600" b="0" dirty="0">
                <a:solidFill>
                  <a:srgbClr val="1088A9"/>
                </a:solidFill>
                <a:latin typeface="+mn-lt"/>
              </a:rPr>
              <a:t> 15.7 </a:t>
            </a:r>
            <a:r>
              <a:rPr lang="nl-NL" sz="1600" b="0" dirty="0" err="1">
                <a:solidFill>
                  <a:srgbClr val="1088A9"/>
                </a:solidFill>
                <a:latin typeface="+mn-lt"/>
              </a:rPr>
              <a:t>GWh</a:t>
            </a:r>
            <a:r>
              <a:rPr lang="nl-NL" sz="1600" b="0" dirty="0">
                <a:solidFill>
                  <a:srgbClr val="1088A9"/>
                </a:solidFill>
                <a:latin typeface="+mn-lt"/>
              </a:rPr>
              <a:t>/ jaar, waarvan nu 2 </a:t>
            </a:r>
            <a:r>
              <a:rPr lang="nl-NL" sz="1600" b="0" dirty="0" err="1">
                <a:solidFill>
                  <a:srgbClr val="1088A9"/>
                </a:solidFill>
                <a:latin typeface="+mn-lt"/>
              </a:rPr>
              <a:t>GWh</a:t>
            </a:r>
            <a:r>
              <a:rPr lang="nl-NL" sz="1600" b="0" dirty="0">
                <a:solidFill>
                  <a:srgbClr val="1088A9"/>
                </a:solidFill>
                <a:latin typeface="+mn-lt"/>
              </a:rPr>
              <a:t> uit lokale opwek gelijktijdig </a:t>
            </a:r>
            <a:r>
              <a:rPr lang="nl-NL" sz="1600" b="0">
                <a:solidFill>
                  <a:srgbClr val="1088A9"/>
                </a:solidFill>
                <a:latin typeface="+mn-lt"/>
              </a:rPr>
              <a:t>geleverd wordt.</a:t>
            </a:r>
            <a:endParaRPr lang="nl-NL" sz="1600" b="0" dirty="0">
              <a:solidFill>
                <a:srgbClr val="1088A9"/>
              </a:solidFill>
              <a:latin typeface="+mn-lt"/>
            </a:endParaRPr>
          </a:p>
          <a:p>
            <a:pPr>
              <a:tabLst>
                <a:tab pos="1165225" algn="l"/>
                <a:tab pos="1970088" algn="l"/>
                <a:tab pos="3321050" algn="l"/>
                <a:tab pos="4122738" algn="l"/>
              </a:tabLst>
            </a:pPr>
            <a:r>
              <a:rPr lang="nl-NL" sz="1600" dirty="0">
                <a:solidFill>
                  <a:srgbClr val="1088A9"/>
                </a:solidFill>
                <a:latin typeface="+mn-lt"/>
              </a:rPr>
              <a:t>Doelgroep</a:t>
            </a:r>
            <a:r>
              <a:rPr lang="nl-NL" sz="1600" b="0" dirty="0">
                <a:solidFill>
                  <a:srgbClr val="1088A9"/>
                </a:solidFill>
                <a:latin typeface="+mn-lt"/>
              </a:rPr>
              <a:t>: 	Elke organisatie met (overcapaciteit op) eigen duurzame opwek!</a:t>
            </a:r>
          </a:p>
          <a:p>
            <a:pPr>
              <a:tabLst>
                <a:tab pos="1165225" algn="l"/>
                <a:tab pos="1970088" algn="l"/>
                <a:tab pos="3321050" algn="l"/>
                <a:tab pos="4122738" algn="l"/>
              </a:tabLst>
            </a:pPr>
            <a:r>
              <a:rPr lang="nl-NL" sz="1600" b="0" dirty="0">
                <a:solidFill>
                  <a:srgbClr val="1088A9"/>
                </a:solidFill>
                <a:latin typeface="+mn-lt"/>
              </a:rPr>
              <a:t>	naast ‘zuivere’ opweklocaties ook bedrijven of organisaties met eigen gebruik…</a:t>
            </a:r>
          </a:p>
          <a:p>
            <a:pPr>
              <a:tabLst>
                <a:tab pos="1973263" algn="l"/>
                <a:tab pos="2782888" algn="l"/>
              </a:tabLst>
            </a:pPr>
            <a:r>
              <a:rPr lang="nl-NL" sz="1600" dirty="0">
                <a:solidFill>
                  <a:srgbClr val="1088A9"/>
                </a:solidFill>
                <a:latin typeface="+mn-lt"/>
              </a:rPr>
              <a:t>Inschrijven 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1973263" algn="l"/>
                <a:tab pos="2782888" algn="l"/>
              </a:tabLst>
            </a:pPr>
            <a:r>
              <a:rPr lang="nl-NL" sz="1600" b="0" dirty="0">
                <a:solidFill>
                  <a:srgbClr val="1088A9"/>
                </a:solidFill>
                <a:latin typeface="+mn-lt"/>
              </a:rPr>
              <a:t>Enkel deelname aanbesteding via TenderNed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1973263" algn="l"/>
                <a:tab pos="2782888" algn="l"/>
              </a:tabLst>
            </a:pPr>
            <a:r>
              <a:rPr lang="nl-NL" sz="1600" b="0" dirty="0">
                <a:solidFill>
                  <a:srgbClr val="1088A9"/>
                </a:solidFill>
                <a:latin typeface="+mn-lt"/>
              </a:rPr>
              <a:t>Elke gemeente sluit afzonderlijk contract af</a:t>
            </a:r>
            <a:r>
              <a:rPr lang="nl-NL" sz="1600" b="0" dirty="0">
                <a:solidFill>
                  <a:schemeClr val="tx1"/>
                </a:solidFill>
                <a:latin typeface="+mn-lt"/>
              </a:rPr>
              <a:t>*</a:t>
            </a:r>
            <a:endParaRPr lang="nl-NL" sz="1600" b="0" dirty="0">
              <a:solidFill>
                <a:srgbClr val="1088A9"/>
              </a:solidFill>
              <a:latin typeface="+mn-lt"/>
            </a:endParaRPr>
          </a:p>
          <a:p>
            <a:pPr>
              <a:tabLst>
                <a:tab pos="1973263" algn="l"/>
                <a:tab pos="2782888" algn="l"/>
              </a:tabLst>
            </a:pPr>
            <a:endParaRPr lang="nl-NL" sz="1600" dirty="0">
              <a:solidFill>
                <a:srgbClr val="1088A9"/>
              </a:solidFill>
              <a:latin typeface="+mn-lt"/>
            </a:endParaRPr>
          </a:p>
          <a:p>
            <a:pPr>
              <a:tabLst>
                <a:tab pos="1973263" algn="l"/>
                <a:tab pos="2782888" algn="l"/>
              </a:tabLst>
            </a:pPr>
            <a:r>
              <a:rPr lang="nl-NL" sz="1600" dirty="0">
                <a:solidFill>
                  <a:srgbClr val="1088A9"/>
                </a:solidFill>
                <a:latin typeface="+mn-lt"/>
              </a:rPr>
              <a:t>Voorwaarden levering: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1973263" algn="l"/>
                <a:tab pos="2782888" algn="l"/>
              </a:tabLst>
            </a:pPr>
            <a:r>
              <a:rPr lang="nl-NL" sz="1600" b="0" i="1" dirty="0">
                <a:solidFill>
                  <a:srgbClr val="1088A9"/>
                </a:solidFill>
                <a:latin typeface="+mn-lt"/>
              </a:rPr>
              <a:t>Gelijktijdig</a:t>
            </a:r>
            <a:r>
              <a:rPr lang="nl-NL" sz="1600" b="0" dirty="0">
                <a:solidFill>
                  <a:srgbClr val="1088A9"/>
                </a:solidFill>
                <a:latin typeface="+mn-lt"/>
              </a:rPr>
              <a:t>: alleen afname als er op dat moment vraag is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1973263" algn="l"/>
                <a:tab pos="2782888" algn="l"/>
              </a:tabLst>
            </a:pPr>
            <a:r>
              <a:rPr lang="nl-NL" sz="1600" b="0" i="1" dirty="0">
                <a:solidFill>
                  <a:srgbClr val="1088A9"/>
                </a:solidFill>
                <a:latin typeface="+mn-lt"/>
              </a:rPr>
              <a:t>OM</a:t>
            </a:r>
            <a:r>
              <a:rPr lang="nl-NL" sz="1600" b="0" dirty="0">
                <a:solidFill>
                  <a:srgbClr val="1088A9"/>
                </a:solidFill>
                <a:latin typeface="+mn-lt"/>
              </a:rPr>
              <a:t>: opweklocatie moet dienstverleningscontract </a:t>
            </a:r>
            <a:r>
              <a:rPr lang="nl-NL" sz="1600" dirty="0" err="1">
                <a:solidFill>
                  <a:srgbClr val="1088A9"/>
                </a:solidFill>
                <a:latin typeface="+mn-lt"/>
              </a:rPr>
              <a:t>om</a:t>
            </a:r>
            <a:r>
              <a:rPr lang="nl-NL" sz="1600" dirty="0" err="1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ǀ</a:t>
            </a:r>
            <a:r>
              <a:rPr lang="nl-NL" sz="1600" b="0" i="1" dirty="0" err="1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nieuwe</a:t>
            </a:r>
            <a:r>
              <a:rPr lang="nl-NL" sz="1600" b="0" i="1" dirty="0">
                <a:solidFill>
                  <a:srgbClr val="1088A9"/>
                </a:solidFill>
                <a:latin typeface="+mn-lt"/>
                <a:cs typeface="Calibri" panose="020F0502020204030204" pitchFamily="34" charset="0"/>
              </a:rPr>
              <a:t> energie</a:t>
            </a:r>
            <a:r>
              <a:rPr lang="nl-NL" sz="1600" b="0" dirty="0">
                <a:solidFill>
                  <a:srgbClr val="1088A9"/>
                </a:solidFill>
                <a:latin typeface="+mn-lt"/>
              </a:rPr>
              <a:t> hebben</a:t>
            </a:r>
            <a:r>
              <a:rPr lang="nl-NL" sz="1600" b="0" dirty="0">
                <a:solidFill>
                  <a:schemeClr val="tx1"/>
                </a:solidFill>
                <a:latin typeface="+mn-lt"/>
              </a:rPr>
              <a:t> 	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		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938592F-6D40-E914-CD05-9730D36CF754}"/>
              </a:ext>
            </a:extLst>
          </p:cNvPr>
          <p:cNvSpPr txBox="1"/>
          <p:nvPr/>
        </p:nvSpPr>
        <p:spPr>
          <a:xfrm>
            <a:off x="381041" y="6572002"/>
            <a:ext cx="5458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811213" algn="l"/>
                <a:tab pos="3048000" algn="l"/>
              </a:tabLst>
            </a:pPr>
            <a:r>
              <a:rPr lang="nl-NL" sz="1200" dirty="0"/>
              <a:t>*</a:t>
            </a:r>
            <a:r>
              <a:rPr lang="nl-NL" sz="1200" dirty="0" err="1"/>
              <a:t>EnergieWEB</a:t>
            </a:r>
            <a:r>
              <a:rPr lang="nl-NL" sz="1200" dirty="0"/>
              <a:t> = geen entiteit maar samenwerkingsverband, Ede is penvoerder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31D9D07-4520-BF88-F86A-87E8E725F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7329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CAFE90AE-5D6D-0FEB-958D-27C0F893B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367" y="889000"/>
            <a:ext cx="7462633" cy="5969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ACF59DE-05F1-629D-D4D8-46A3B19452B8}"/>
              </a:ext>
            </a:extLst>
          </p:cNvPr>
          <p:cNvSpPr txBox="1"/>
          <p:nvPr/>
        </p:nvSpPr>
        <p:spPr>
          <a:xfrm>
            <a:off x="711751" y="1454150"/>
            <a:ext cx="480004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973263" algn="l"/>
                <a:tab pos="2782888" algn="l"/>
              </a:tabLst>
            </a:pPr>
            <a:r>
              <a:rPr lang="nl-NL" sz="1400" dirty="0">
                <a:solidFill>
                  <a:srgbClr val="1088A9"/>
                </a:solidFill>
                <a:latin typeface="+mn-lt"/>
              </a:rPr>
              <a:t>Uitgangspunten </a:t>
            </a:r>
            <a:r>
              <a:rPr lang="nl-NL" sz="1400" dirty="0" err="1">
                <a:solidFill>
                  <a:srgbClr val="1088A9"/>
                </a:solidFill>
                <a:latin typeface="+mn-lt"/>
              </a:rPr>
              <a:t>contractering</a:t>
            </a:r>
            <a:r>
              <a:rPr lang="nl-NL" sz="1400" dirty="0">
                <a:solidFill>
                  <a:srgbClr val="1088A9"/>
                </a:solidFill>
                <a:latin typeface="+mn-lt"/>
              </a:rPr>
              <a:t> o.a. :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1973263" algn="l"/>
                <a:tab pos="2782888" algn="l"/>
              </a:tabLst>
            </a:pPr>
            <a:r>
              <a:rPr lang="nl-NL" sz="1400" b="0" i="1" dirty="0">
                <a:solidFill>
                  <a:srgbClr val="1088A9"/>
                </a:solidFill>
                <a:latin typeface="+mn-lt"/>
              </a:rPr>
              <a:t>Lokale opwek = </a:t>
            </a:r>
            <a:r>
              <a:rPr lang="nl-NL" sz="1400" b="0" dirty="0">
                <a:solidFill>
                  <a:srgbClr val="1088A9"/>
                </a:solidFill>
                <a:latin typeface="+mn-lt"/>
              </a:rPr>
              <a:t>onderstations zijn leidend </a:t>
            </a:r>
            <a:r>
              <a:rPr lang="nl-NL" sz="1400" b="0" dirty="0">
                <a:solidFill>
                  <a:srgbClr val="1088A9"/>
                </a:solidFill>
                <a:latin typeface="+mn-lt"/>
                <a:sym typeface="Wingdings" panose="05000000000000000000" pitchFamily="2" charset="2"/>
              </a:rPr>
              <a:t></a:t>
            </a:r>
            <a:endParaRPr lang="nl-NL" sz="1400" b="0" dirty="0">
              <a:solidFill>
                <a:srgbClr val="1088A9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1973263" algn="l"/>
                <a:tab pos="2782888" algn="l"/>
              </a:tabLst>
            </a:pPr>
            <a:r>
              <a:rPr lang="nl-NL" sz="1400" b="0" i="1" dirty="0">
                <a:solidFill>
                  <a:srgbClr val="1088A9"/>
                </a:solidFill>
                <a:latin typeface="+mn-lt"/>
              </a:rPr>
              <a:t>Duurzaam = </a:t>
            </a:r>
            <a:r>
              <a:rPr lang="nl-NL" sz="1400" b="0" dirty="0">
                <a:solidFill>
                  <a:srgbClr val="1088A9"/>
                </a:solidFill>
                <a:latin typeface="+mn-lt"/>
              </a:rPr>
              <a:t>‘hernieuwbare energie’ volgens CBS  (</a:t>
            </a:r>
            <a:r>
              <a:rPr lang="nl-NL" sz="1400" dirty="0">
                <a:solidFill>
                  <a:srgbClr val="1088A9"/>
                </a:solidFill>
              </a:rPr>
              <a:t>volgende sheet</a:t>
            </a:r>
            <a:r>
              <a:rPr lang="nl-NL" sz="1400" b="0" dirty="0">
                <a:solidFill>
                  <a:srgbClr val="1088A9"/>
                </a:solidFill>
                <a:latin typeface="+mn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1973263" algn="l"/>
                <a:tab pos="2782888" algn="l"/>
              </a:tabLst>
            </a:pPr>
            <a:r>
              <a:rPr lang="nl-NL" sz="1400" b="0" i="1" dirty="0">
                <a:solidFill>
                  <a:srgbClr val="1088A9"/>
                </a:solidFill>
                <a:latin typeface="+mn-lt"/>
              </a:rPr>
              <a:t>Tarief = </a:t>
            </a:r>
            <a:r>
              <a:rPr lang="nl-NL" sz="1400" b="0" dirty="0">
                <a:solidFill>
                  <a:srgbClr val="1088A9"/>
                </a:solidFill>
                <a:latin typeface="+mn-lt"/>
              </a:rPr>
              <a:t>Vast o.b.v. inschrijfprijs opwekfaciliteit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1973263" algn="l"/>
                <a:tab pos="2782888" algn="l"/>
              </a:tabLst>
            </a:pPr>
            <a:r>
              <a:rPr lang="nl-NL" sz="1400" b="0" i="1" dirty="0">
                <a:solidFill>
                  <a:srgbClr val="1088A9"/>
                </a:solidFill>
                <a:latin typeface="+mn-lt"/>
              </a:rPr>
              <a:t>Looptijd =</a:t>
            </a:r>
            <a:r>
              <a:rPr lang="nl-NL" sz="1400" b="0" dirty="0">
                <a:solidFill>
                  <a:srgbClr val="1088A9"/>
                </a:solidFill>
                <a:latin typeface="+mn-lt"/>
              </a:rPr>
              <a:t> 5-15 jaar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1973263" algn="l"/>
                <a:tab pos="2782888" algn="l"/>
              </a:tabLst>
            </a:pPr>
            <a:r>
              <a:rPr lang="nl-NL" sz="1400" b="0" dirty="0">
                <a:solidFill>
                  <a:srgbClr val="1088A9"/>
                </a:solidFill>
                <a:latin typeface="+mn-lt"/>
              </a:rPr>
              <a:t>Prijs = Maximaal 12 cent per kWh (daarboven is uitsluiting)</a:t>
            </a:r>
          </a:p>
          <a:p>
            <a:endParaRPr lang="nl-NL" sz="1400" dirty="0">
              <a:solidFill>
                <a:srgbClr val="1088A9"/>
              </a:solidFill>
            </a:endParaRPr>
          </a:p>
          <a:p>
            <a:r>
              <a:rPr lang="nl-NL" sz="1400" dirty="0">
                <a:solidFill>
                  <a:srgbClr val="1088A9"/>
                </a:solidFill>
              </a:rPr>
              <a:t>Uitgangspunt ‘lokaal’=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rgbClr val="1088A9"/>
                </a:solidFill>
              </a:rPr>
              <a:t>Alle opweklocaties op het grondgebied van </a:t>
            </a:r>
            <a:r>
              <a:rPr lang="nl-NL" sz="1400" dirty="0" err="1">
                <a:solidFill>
                  <a:srgbClr val="1088A9"/>
                </a:solidFill>
              </a:rPr>
              <a:t>EnergieWEB</a:t>
            </a:r>
            <a:r>
              <a:rPr lang="nl-NL" sz="1400" dirty="0">
                <a:solidFill>
                  <a:srgbClr val="1088A9"/>
                </a:solidFill>
              </a:rPr>
              <a:t>-gemeenten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rgbClr val="1088A9"/>
                </a:solidFill>
              </a:rPr>
              <a:t>Opweklocatie buiten dit grondgebied, maar </a:t>
            </a:r>
            <a:r>
              <a:rPr lang="nl-NL" sz="1400" i="1" u="sng" dirty="0">
                <a:solidFill>
                  <a:srgbClr val="1088A9"/>
                </a:solidFill>
              </a:rPr>
              <a:t>aangesloten op een onderstation</a:t>
            </a:r>
            <a:r>
              <a:rPr lang="nl-NL" sz="1400" i="1" dirty="0">
                <a:solidFill>
                  <a:srgbClr val="1088A9"/>
                </a:solidFill>
              </a:rPr>
              <a:t> </a:t>
            </a:r>
            <a:r>
              <a:rPr lang="nl-NL" sz="1400" dirty="0">
                <a:solidFill>
                  <a:srgbClr val="1088A9"/>
                </a:solidFill>
              </a:rPr>
              <a:t>in grondgebied </a:t>
            </a:r>
            <a:r>
              <a:rPr lang="nl-NL" sz="1400" dirty="0" err="1">
                <a:solidFill>
                  <a:srgbClr val="1088A9"/>
                </a:solidFill>
              </a:rPr>
              <a:t>EnergieWEB</a:t>
            </a:r>
            <a:r>
              <a:rPr lang="nl-NL" sz="1400" dirty="0">
                <a:solidFill>
                  <a:srgbClr val="1088A9"/>
                </a:solidFill>
              </a:rPr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rgbClr val="1088A9"/>
                </a:solidFill>
              </a:rPr>
              <a:t>Dit betekent vrijwel het gehele gebied op de kaart, behalve alle locaties die zijn aangesloten op een onderstation in Nijkerk</a:t>
            </a:r>
          </a:p>
          <a:p>
            <a:endParaRPr lang="nl-NL" dirty="0">
              <a:solidFill>
                <a:srgbClr val="1088A9"/>
              </a:solidFill>
            </a:endParaRPr>
          </a:p>
          <a:p>
            <a:endParaRPr lang="nl-NL" dirty="0">
              <a:solidFill>
                <a:srgbClr val="1088A9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4. Afbakening ‘lokaal’</a:t>
            </a:r>
          </a:p>
        </p:txBody>
      </p:sp>
      <p:sp>
        <p:nvSpPr>
          <p:cNvPr id="17" name="Tijdelijke aanduiding voor dianummer 13">
            <a:extLst>
              <a:ext uri="{FF2B5EF4-FFF2-40B4-BE49-F238E27FC236}">
                <a16:creationId xmlns:a16="http://schemas.microsoft.com/office/drawing/2014/main" id="{FD87FF6F-55FD-61EB-89DA-3E56B1F43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356361"/>
            <a:ext cx="2057400" cy="365125"/>
          </a:xfrm>
        </p:spPr>
        <p:txBody>
          <a:bodyPr/>
          <a:lstStyle/>
          <a:p>
            <a:fld id="{A01A1997-79E4-C240-B66A-F4799FA613C8}" type="slidenum">
              <a:rPr lang="nl-NL" smtClean="0"/>
              <a:t>8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ADEF2D3-88F1-EB34-C070-568DAC1D66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65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2A428-4074-49AB-9E92-DDF86BCE5A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1088A9"/>
          </a:solidFill>
        </p:spPr>
        <p:txBody>
          <a:bodyPr/>
          <a:lstStyle/>
          <a:p>
            <a:r>
              <a:rPr lang="nl-NL" dirty="0"/>
              <a:t>4. Duurzaam opgewekt = hernieuwbare energie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D1056-F791-4D67-81C1-45CB5C80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611" y="1488388"/>
            <a:ext cx="10258926" cy="4773300"/>
          </a:xfrm>
        </p:spPr>
        <p:txBody>
          <a:bodyPr>
            <a:noAutofit/>
          </a:bodyPr>
          <a:lstStyle/>
          <a:p>
            <a:pPr>
              <a:tabLst>
                <a:tab pos="1611313" algn="l"/>
                <a:tab pos="2328863" algn="l"/>
              </a:tabLst>
            </a:pPr>
            <a:r>
              <a:rPr lang="nl-NL" sz="1800" i="1" dirty="0">
                <a:solidFill>
                  <a:srgbClr val="1088A9"/>
                </a:solidFill>
                <a:latin typeface="+mn-lt"/>
              </a:rPr>
              <a:t>Hernieuwbare energie</a:t>
            </a:r>
            <a:r>
              <a:rPr lang="nl-NL" sz="1800" b="0" i="1" dirty="0">
                <a:solidFill>
                  <a:srgbClr val="1088A9"/>
                </a:solidFill>
                <a:latin typeface="+mn-lt"/>
              </a:rPr>
              <a:t> </a:t>
            </a:r>
          </a:p>
          <a:p>
            <a:pPr>
              <a:tabLst>
                <a:tab pos="1611313" algn="l"/>
                <a:tab pos="2328863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ook wel ‘groene energie’ genoemd = </a:t>
            </a:r>
          </a:p>
          <a:p>
            <a:pPr marL="285750" indent="-285750">
              <a:buFontTx/>
              <a:buChar char="-"/>
              <a:tabLst>
                <a:tab pos="1611313" algn="l"/>
                <a:tab pos="2328863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Energie afkomstig van natuurlijke bronnen die constant worden aangevuld.</a:t>
            </a:r>
          </a:p>
          <a:p>
            <a:pPr marL="285750" indent="-285750">
              <a:buFontTx/>
              <a:buChar char="-"/>
              <a:tabLst>
                <a:tab pos="1611313" algn="l"/>
                <a:tab pos="2328863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Dit is energie uit </a:t>
            </a:r>
            <a:r>
              <a:rPr lang="nl-NL" sz="1800" b="0" i="1" dirty="0">
                <a:solidFill>
                  <a:srgbClr val="1088A9"/>
                </a:solidFill>
                <a:latin typeface="+mn-lt"/>
              </a:rPr>
              <a:t>wind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, </a:t>
            </a:r>
            <a:r>
              <a:rPr lang="nl-NL" sz="1800" b="0" i="1" dirty="0">
                <a:solidFill>
                  <a:srgbClr val="1088A9"/>
                </a:solidFill>
                <a:latin typeface="+mn-lt"/>
              </a:rPr>
              <a:t>waterkracht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, </a:t>
            </a:r>
            <a:r>
              <a:rPr lang="nl-NL" sz="1800" b="0" i="1" dirty="0">
                <a:solidFill>
                  <a:srgbClr val="1088A9"/>
                </a:solidFill>
                <a:latin typeface="+mn-lt"/>
              </a:rPr>
              <a:t>zon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, </a:t>
            </a:r>
            <a:r>
              <a:rPr lang="nl-NL" sz="1800" b="0" i="1" dirty="0">
                <a:solidFill>
                  <a:srgbClr val="1088A9"/>
                </a:solidFill>
                <a:latin typeface="+mn-lt"/>
              </a:rPr>
              <a:t>bodem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, </a:t>
            </a:r>
            <a:r>
              <a:rPr lang="nl-NL" sz="1800" b="0" i="1" dirty="0">
                <a:solidFill>
                  <a:srgbClr val="1088A9"/>
                </a:solidFill>
                <a:latin typeface="+mn-lt"/>
              </a:rPr>
              <a:t>buitenluchtwarmte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 en </a:t>
            </a:r>
            <a:r>
              <a:rPr lang="nl-NL" sz="1800" b="0" i="1" dirty="0">
                <a:solidFill>
                  <a:srgbClr val="1088A9"/>
                </a:solidFill>
                <a:latin typeface="+mn-lt"/>
              </a:rPr>
              <a:t>biomassa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. </a:t>
            </a:r>
          </a:p>
          <a:p>
            <a:pPr marL="285750" indent="-285750">
              <a:buFontTx/>
              <a:buChar char="-"/>
              <a:tabLst>
                <a:tab pos="1611313" algn="l"/>
                <a:tab pos="2328863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Fossiele energie en kernenergie vallen niet onder hernieuwbare energie, omdat deze afkomstig zijn uit bronnen die niet worden aangevuld.</a:t>
            </a:r>
          </a:p>
          <a:p>
            <a:pPr>
              <a:tabLst>
                <a:tab pos="1611313" algn="l"/>
                <a:tab pos="2328863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  <a:p>
            <a:pPr>
              <a:tabLst>
                <a:tab pos="1611313" algn="l"/>
                <a:tab pos="2328863" algn="l"/>
              </a:tabLst>
            </a:pPr>
            <a:r>
              <a:rPr lang="nl-NL" sz="1800" dirty="0">
                <a:solidFill>
                  <a:srgbClr val="1088A9"/>
                </a:solidFill>
                <a:latin typeface="+mn-lt"/>
              </a:rPr>
              <a:t>NB. Biomassa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 </a:t>
            </a:r>
          </a:p>
          <a:p>
            <a:pPr>
              <a:tabLst>
                <a:tab pos="1611313" algn="l"/>
                <a:tab pos="2328863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Is controversieel!	=&gt; invloed op beleid en keuzes: </a:t>
            </a:r>
          </a:p>
          <a:p>
            <a:pPr marL="285750" indent="-285750">
              <a:buFontTx/>
              <a:buChar char="-"/>
              <a:tabLst>
                <a:tab pos="1611313" algn="l"/>
                <a:tab pos="2328863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Wageningen, Barneveld en Nijkerk sluiten met partijen die biomassa inzetten </a:t>
            </a:r>
            <a:r>
              <a:rPr lang="nl-NL" sz="1800" b="0" u="sng" dirty="0">
                <a:solidFill>
                  <a:srgbClr val="1088A9"/>
                </a:solidFill>
                <a:latin typeface="+mn-lt"/>
              </a:rPr>
              <a:t>geen contract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 af;</a:t>
            </a:r>
          </a:p>
          <a:p>
            <a:pPr marL="285750" indent="-285750">
              <a:buFontTx/>
              <a:buChar char="-"/>
              <a:tabLst>
                <a:tab pos="1611313" algn="l"/>
                <a:tab pos="2328863" algn="l"/>
              </a:tabLst>
            </a:pPr>
            <a:r>
              <a:rPr lang="nl-NL" sz="1800" b="0" dirty="0">
                <a:solidFill>
                  <a:srgbClr val="1088A9"/>
                </a:solidFill>
                <a:latin typeface="+mn-lt"/>
              </a:rPr>
              <a:t>Ede en Scherpenzeel </a:t>
            </a:r>
            <a:r>
              <a:rPr lang="nl-NL" sz="1800" b="0" u="sng" dirty="0">
                <a:solidFill>
                  <a:srgbClr val="1088A9"/>
                </a:solidFill>
                <a:latin typeface="+mn-lt"/>
              </a:rPr>
              <a:t>wel</a:t>
            </a:r>
            <a:r>
              <a:rPr lang="nl-NL" sz="1800" b="0" dirty="0">
                <a:solidFill>
                  <a:srgbClr val="1088A9"/>
                </a:solidFill>
                <a:latin typeface="+mn-lt"/>
              </a:rPr>
              <a:t> (accepteren dit als nodig om transitie te kunnen maken). </a:t>
            </a:r>
          </a:p>
          <a:p>
            <a:pPr>
              <a:tabLst>
                <a:tab pos="1611313" algn="l"/>
                <a:tab pos="2328863" algn="l"/>
              </a:tabLst>
            </a:pPr>
            <a:endParaRPr lang="nl-NL" sz="1800" b="0" dirty="0">
              <a:solidFill>
                <a:srgbClr val="1088A9"/>
              </a:solidFill>
              <a:latin typeface="+mn-lt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B4EAF80-73C9-7D52-6BEE-C4F018A40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9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CF668E2-3AEB-FF78-3C84-BE9BC6BDC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1" y="6002216"/>
            <a:ext cx="1929468" cy="7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3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Ed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jlage 7 presentatie 6 oktober 2022.pptx" id="{23182333-8527-4C99-BC73-6499E315872F}" vid="{2A286B30-3E8F-4516-B2F6-8B58F22C10C7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EnergieWEB</Template>
  <TotalTime>0</TotalTime>
  <Words>1845</Words>
  <Application>Microsoft Office PowerPoint</Application>
  <PresentationFormat>Breedbeeld</PresentationFormat>
  <Paragraphs>250</Paragraphs>
  <Slides>22</Slides>
  <Notes>22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6" baseType="lpstr">
      <vt:lpstr>Arial</vt:lpstr>
      <vt:lpstr>Calibri</vt:lpstr>
      <vt:lpstr>Ubuntu Normaal</vt:lpstr>
      <vt:lpstr>Office-thema</vt:lpstr>
      <vt:lpstr> Inlichtingenbijeenkomst</vt:lpstr>
      <vt:lpstr> Programma   15:30-16:30 uur</vt:lpstr>
      <vt:lpstr>2. Aanleiding en doel</vt:lpstr>
      <vt:lpstr>2. Geschiedenis</vt:lpstr>
      <vt:lpstr>3. Zelflevering+</vt:lpstr>
      <vt:lpstr>3. Wat gebeurd er achter de schermen?</vt:lpstr>
      <vt:lpstr>4. Uitgangspunten en voorwaarden</vt:lpstr>
      <vt:lpstr>4. Afbakening ‘lokaal’</vt:lpstr>
      <vt:lpstr>4. Duurzaam opgewekt = hernieuwbare energie</vt:lpstr>
      <vt:lpstr>4. Gunning beste prijs-kwaliteitsverhouding</vt:lpstr>
      <vt:lpstr>Meedoen met de aanbesteding?</vt:lpstr>
      <vt:lpstr>Inkoopprocedure </vt:lpstr>
      <vt:lpstr>Communicatie</vt:lpstr>
      <vt:lpstr>5. Subsidieregeling</vt:lpstr>
      <vt:lpstr>Goed om te weten</vt:lpstr>
      <vt:lpstr>6. Vragen of opmerkingen?</vt:lpstr>
      <vt:lpstr>7. Afsluiting</vt:lpstr>
      <vt:lpstr>BIJLAGE I  Gebruiksprofiel zomerse week (zonder Nijkerk)</vt:lpstr>
      <vt:lpstr>BIJLAGE II Gebruiksprofiel zomerse week (met Nijkerk)</vt:lpstr>
      <vt:lpstr>BIJLAGE III Gebruiksprofiel winterse week (zonder Nijkerk)</vt:lpstr>
      <vt:lpstr>BIJLAGE IV Gebruiksprofiel winters profiel (met Nijkerk)</vt:lpstr>
      <vt:lpstr>BIJLAGE IV Maandoverzicht Q3/Q4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Heinen, Hansjurgen</dc:creator>
  <cp:lastModifiedBy>Nield, Thomas</cp:lastModifiedBy>
  <cp:revision>87</cp:revision>
  <cp:lastPrinted>2024-01-16T15:46:03Z</cp:lastPrinted>
  <dcterms:created xsi:type="dcterms:W3CDTF">2023-04-26T09:23:01Z</dcterms:created>
  <dcterms:modified xsi:type="dcterms:W3CDTF">2025-07-10T12:27:53Z</dcterms:modified>
</cp:coreProperties>
</file>