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390" r:id="rId3"/>
    <p:sldId id="455" r:id="rId4"/>
    <p:sldId id="335" r:id="rId5"/>
    <p:sldId id="336" r:id="rId6"/>
    <p:sldId id="262" r:id="rId7"/>
    <p:sldId id="309" r:id="rId8"/>
    <p:sldId id="376" r:id="rId9"/>
    <p:sldId id="2841" r:id="rId10"/>
    <p:sldId id="2843" r:id="rId11"/>
    <p:sldId id="389" r:id="rId12"/>
    <p:sldId id="2845" r:id="rId13"/>
    <p:sldId id="322" r:id="rId14"/>
  </p:sldIdLst>
  <p:sldSz cx="12192000" cy="6858000"/>
  <p:notesSz cx="7099300"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euw, René" initials="LR" lastIdx="6" clrIdx="0">
    <p:extLst>
      <p:ext uri="{19B8F6BF-5375-455C-9EA6-DF929625EA0E}">
        <p15:presenceInfo xmlns:p15="http://schemas.microsoft.com/office/powerpoint/2012/main" userId="S::rene.leeuw@minbzk.nl::29043896-2d4a-46c5-aa65-aea1ba698c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83FF"/>
    <a:srgbClr val="FF8A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Stijl, gemiddeld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82231" autoAdjust="0"/>
  </p:normalViewPr>
  <p:slideViewPr>
    <p:cSldViewPr snapToGrid="0" snapToObjects="1">
      <p:cViewPr varScale="1">
        <p:scale>
          <a:sx n="82" d="100"/>
          <a:sy n="82" d="100"/>
        </p:scale>
        <p:origin x="629" y="58"/>
      </p:cViewPr>
      <p:guideLst/>
    </p:cSldViewPr>
  </p:slideViewPr>
  <p:notesTextViewPr>
    <p:cViewPr>
      <p:scale>
        <a:sx n="3" d="2"/>
        <a:sy n="3" d="2"/>
      </p:scale>
      <p:origin x="0" y="0"/>
    </p:cViewPr>
  </p:notesTextViewPr>
  <p:sorterViewPr>
    <p:cViewPr>
      <p:scale>
        <a:sx n="110" d="100"/>
        <a:sy n="110" d="100"/>
      </p:scale>
      <p:origin x="0" y="0"/>
    </p:cViewPr>
  </p:sorterViewPr>
  <p:notesViewPr>
    <p:cSldViewPr snapToGrid="0" snapToObjects="1">
      <p:cViewPr>
        <p:scale>
          <a:sx n="150" d="100"/>
          <a:sy n="150" d="100"/>
        </p:scale>
        <p:origin x="1398" y="-207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3A8A35-70DB-40D8-8A33-A42CB7C0FC71}" type="doc">
      <dgm:prSet loTypeId="urn:microsoft.com/office/officeart/2005/8/layout/venn1" loCatId="relationship" qsTypeId="urn:microsoft.com/office/officeart/2005/8/quickstyle/3d3" qsCatId="3D" csTypeId="urn:microsoft.com/office/officeart/2005/8/colors/accent1_2" csCatId="accent1" phldr="1"/>
      <dgm:spPr/>
    </dgm:pt>
    <dgm:pt modelId="{396E04E3-02C0-4B54-860F-D8AEA2CF0837}">
      <dgm:prSet phldrT="[Tekst]"/>
      <dgm:spPr/>
      <dgm:t>
        <a:bodyPr/>
        <a:lstStyle/>
        <a:p>
          <a:endParaRPr lang="nl-NL" dirty="0"/>
        </a:p>
      </dgm:t>
    </dgm:pt>
    <dgm:pt modelId="{1EC2F9FA-95B6-43C1-9790-295103541987}" type="parTrans" cxnId="{1ED53E13-EAB3-4E98-B83F-2D665C059660}">
      <dgm:prSet/>
      <dgm:spPr/>
      <dgm:t>
        <a:bodyPr/>
        <a:lstStyle/>
        <a:p>
          <a:endParaRPr lang="nl-NL"/>
        </a:p>
      </dgm:t>
    </dgm:pt>
    <dgm:pt modelId="{EC77C804-B561-42B9-9DBB-AF6A54424D00}" type="sibTrans" cxnId="{1ED53E13-EAB3-4E98-B83F-2D665C059660}">
      <dgm:prSet/>
      <dgm:spPr/>
      <dgm:t>
        <a:bodyPr/>
        <a:lstStyle/>
        <a:p>
          <a:endParaRPr lang="nl-NL"/>
        </a:p>
      </dgm:t>
    </dgm:pt>
    <dgm:pt modelId="{25D7068E-6B9C-42A8-B2A5-23E7BE726C12}">
      <dgm:prSet phldrT="[Tekst]"/>
      <dgm:spPr/>
      <dgm:t>
        <a:bodyPr/>
        <a:lstStyle/>
        <a:p>
          <a:endParaRPr lang="nl-NL" dirty="0"/>
        </a:p>
      </dgm:t>
    </dgm:pt>
    <dgm:pt modelId="{3F5D94AE-5956-445F-A782-8E6527EF7491}" type="parTrans" cxnId="{40F3BEB4-3C1D-45C6-BDA4-49AB16265039}">
      <dgm:prSet/>
      <dgm:spPr/>
      <dgm:t>
        <a:bodyPr/>
        <a:lstStyle/>
        <a:p>
          <a:endParaRPr lang="nl-NL"/>
        </a:p>
      </dgm:t>
    </dgm:pt>
    <dgm:pt modelId="{FF2E6A02-885B-412F-9E94-0EACF4E12426}" type="sibTrans" cxnId="{40F3BEB4-3C1D-45C6-BDA4-49AB16265039}">
      <dgm:prSet/>
      <dgm:spPr/>
      <dgm:t>
        <a:bodyPr/>
        <a:lstStyle/>
        <a:p>
          <a:endParaRPr lang="nl-NL"/>
        </a:p>
      </dgm:t>
    </dgm:pt>
    <dgm:pt modelId="{0AB6E00C-DD7D-4519-AA8D-A9D3A090257B}">
      <dgm:prSet phldrT="[Tekst]"/>
      <dgm:spPr/>
      <dgm:t>
        <a:bodyPr/>
        <a:lstStyle/>
        <a:p>
          <a:endParaRPr lang="nl-NL" dirty="0"/>
        </a:p>
      </dgm:t>
    </dgm:pt>
    <dgm:pt modelId="{FB5B7E50-CE3B-4481-9B3E-191505C5051D}" type="parTrans" cxnId="{B62BBB94-7454-45BE-9511-80B7359F1599}">
      <dgm:prSet/>
      <dgm:spPr/>
      <dgm:t>
        <a:bodyPr/>
        <a:lstStyle/>
        <a:p>
          <a:endParaRPr lang="nl-NL"/>
        </a:p>
      </dgm:t>
    </dgm:pt>
    <dgm:pt modelId="{2C682D6C-D045-4FC7-B9C1-BF1B13641D95}" type="sibTrans" cxnId="{B62BBB94-7454-45BE-9511-80B7359F1599}">
      <dgm:prSet/>
      <dgm:spPr/>
      <dgm:t>
        <a:bodyPr/>
        <a:lstStyle/>
        <a:p>
          <a:endParaRPr lang="nl-NL"/>
        </a:p>
      </dgm:t>
    </dgm:pt>
    <dgm:pt modelId="{F7299838-220F-4358-93D3-D91B9F51C2D0}">
      <dgm:prSet/>
      <dgm:spPr/>
      <dgm:t>
        <a:bodyPr/>
        <a:lstStyle/>
        <a:p>
          <a:endParaRPr lang="nl-NL" dirty="0"/>
        </a:p>
      </dgm:t>
    </dgm:pt>
    <dgm:pt modelId="{78FF8F98-0D04-44A1-8717-876B2B8D23E6}" type="parTrans" cxnId="{40F3BD9D-2B03-4F33-96CE-92A0E61D7C33}">
      <dgm:prSet/>
      <dgm:spPr/>
      <dgm:t>
        <a:bodyPr/>
        <a:lstStyle/>
        <a:p>
          <a:endParaRPr lang="nl-NL"/>
        </a:p>
      </dgm:t>
    </dgm:pt>
    <dgm:pt modelId="{39EC39F9-576A-4B1D-B5A5-BF08473C0C69}" type="sibTrans" cxnId="{40F3BD9D-2B03-4F33-96CE-92A0E61D7C33}">
      <dgm:prSet/>
      <dgm:spPr/>
      <dgm:t>
        <a:bodyPr/>
        <a:lstStyle/>
        <a:p>
          <a:endParaRPr lang="nl-NL"/>
        </a:p>
      </dgm:t>
    </dgm:pt>
    <dgm:pt modelId="{48193E70-DE7B-4D75-9609-16B00F78EB89}" type="pres">
      <dgm:prSet presAssocID="{B33A8A35-70DB-40D8-8A33-A42CB7C0FC71}" presName="compositeShape" presStyleCnt="0">
        <dgm:presLayoutVars>
          <dgm:chMax val="7"/>
          <dgm:dir/>
          <dgm:resizeHandles val="exact"/>
        </dgm:presLayoutVars>
      </dgm:prSet>
      <dgm:spPr/>
    </dgm:pt>
    <dgm:pt modelId="{91D49D7E-6536-4040-844D-8B0B4BB3B0FD}" type="pres">
      <dgm:prSet presAssocID="{396E04E3-02C0-4B54-860F-D8AEA2CF0837}" presName="circ1" presStyleLbl="vennNode1" presStyleIdx="0" presStyleCnt="4"/>
      <dgm:spPr/>
    </dgm:pt>
    <dgm:pt modelId="{99E75573-5FE0-4C5C-B5B1-681799CE8035}" type="pres">
      <dgm:prSet presAssocID="{396E04E3-02C0-4B54-860F-D8AEA2CF0837}" presName="circ1Tx" presStyleLbl="revTx" presStyleIdx="0" presStyleCnt="0">
        <dgm:presLayoutVars>
          <dgm:chMax val="0"/>
          <dgm:chPref val="0"/>
          <dgm:bulletEnabled val="1"/>
        </dgm:presLayoutVars>
      </dgm:prSet>
      <dgm:spPr/>
    </dgm:pt>
    <dgm:pt modelId="{1077B163-CA4E-4667-ADBF-0DC30BC5E486}" type="pres">
      <dgm:prSet presAssocID="{F7299838-220F-4358-93D3-D91B9F51C2D0}" presName="circ2" presStyleLbl="vennNode1" presStyleIdx="1" presStyleCnt="4"/>
      <dgm:spPr/>
    </dgm:pt>
    <dgm:pt modelId="{8B69A8EF-00D7-4D0B-847F-976AD509F0D1}" type="pres">
      <dgm:prSet presAssocID="{F7299838-220F-4358-93D3-D91B9F51C2D0}" presName="circ2Tx" presStyleLbl="revTx" presStyleIdx="0" presStyleCnt="0">
        <dgm:presLayoutVars>
          <dgm:chMax val="0"/>
          <dgm:chPref val="0"/>
          <dgm:bulletEnabled val="1"/>
        </dgm:presLayoutVars>
      </dgm:prSet>
      <dgm:spPr/>
    </dgm:pt>
    <dgm:pt modelId="{4AFE7135-7CB2-4BD7-A4A5-291E7F13D368}" type="pres">
      <dgm:prSet presAssocID="{25D7068E-6B9C-42A8-B2A5-23E7BE726C12}" presName="circ3" presStyleLbl="vennNode1" presStyleIdx="2" presStyleCnt="4"/>
      <dgm:spPr/>
    </dgm:pt>
    <dgm:pt modelId="{37C85438-7C9B-47FB-A1AB-DACC23D38F65}" type="pres">
      <dgm:prSet presAssocID="{25D7068E-6B9C-42A8-B2A5-23E7BE726C12}" presName="circ3Tx" presStyleLbl="revTx" presStyleIdx="0" presStyleCnt="0">
        <dgm:presLayoutVars>
          <dgm:chMax val="0"/>
          <dgm:chPref val="0"/>
          <dgm:bulletEnabled val="1"/>
        </dgm:presLayoutVars>
      </dgm:prSet>
      <dgm:spPr/>
    </dgm:pt>
    <dgm:pt modelId="{DA56C6C3-CEAD-46DD-B947-C4CA182C427F}" type="pres">
      <dgm:prSet presAssocID="{0AB6E00C-DD7D-4519-AA8D-A9D3A090257B}" presName="circ4" presStyleLbl="vennNode1" presStyleIdx="3" presStyleCnt="4"/>
      <dgm:spPr/>
    </dgm:pt>
    <dgm:pt modelId="{40AEF203-CF01-4766-B3A6-BCF74AF2A3EA}" type="pres">
      <dgm:prSet presAssocID="{0AB6E00C-DD7D-4519-AA8D-A9D3A090257B}" presName="circ4Tx" presStyleLbl="revTx" presStyleIdx="0" presStyleCnt="0">
        <dgm:presLayoutVars>
          <dgm:chMax val="0"/>
          <dgm:chPref val="0"/>
          <dgm:bulletEnabled val="1"/>
        </dgm:presLayoutVars>
      </dgm:prSet>
      <dgm:spPr/>
    </dgm:pt>
  </dgm:ptLst>
  <dgm:cxnLst>
    <dgm:cxn modelId="{1ED53E13-EAB3-4E98-B83F-2D665C059660}" srcId="{B33A8A35-70DB-40D8-8A33-A42CB7C0FC71}" destId="{396E04E3-02C0-4B54-860F-D8AEA2CF0837}" srcOrd="0" destOrd="0" parTransId="{1EC2F9FA-95B6-43C1-9790-295103541987}" sibTransId="{EC77C804-B561-42B9-9DBB-AF6A54424D00}"/>
    <dgm:cxn modelId="{B4279018-80B0-45DE-9078-F112087FD920}" type="presOf" srcId="{25D7068E-6B9C-42A8-B2A5-23E7BE726C12}" destId="{37C85438-7C9B-47FB-A1AB-DACC23D38F65}" srcOrd="1" destOrd="0" presId="urn:microsoft.com/office/officeart/2005/8/layout/venn1"/>
    <dgm:cxn modelId="{73975C61-62DC-40AE-A459-6B919A6438C1}" type="presOf" srcId="{0AB6E00C-DD7D-4519-AA8D-A9D3A090257B}" destId="{DA56C6C3-CEAD-46DD-B947-C4CA182C427F}" srcOrd="0" destOrd="0" presId="urn:microsoft.com/office/officeart/2005/8/layout/venn1"/>
    <dgm:cxn modelId="{763AEA4F-6E7F-42CB-A5F2-FF1056FA2188}" type="presOf" srcId="{F7299838-220F-4358-93D3-D91B9F51C2D0}" destId="{1077B163-CA4E-4667-ADBF-0DC30BC5E486}" srcOrd="0" destOrd="0" presId="urn:microsoft.com/office/officeart/2005/8/layout/venn1"/>
    <dgm:cxn modelId="{9BE61681-CEAA-48B9-8243-1A17250A5F3F}" type="presOf" srcId="{B33A8A35-70DB-40D8-8A33-A42CB7C0FC71}" destId="{48193E70-DE7B-4D75-9609-16B00F78EB89}" srcOrd="0" destOrd="0" presId="urn:microsoft.com/office/officeart/2005/8/layout/venn1"/>
    <dgm:cxn modelId="{BF1C7D90-DDC7-48E0-A763-BE3D460B8A76}" type="presOf" srcId="{0AB6E00C-DD7D-4519-AA8D-A9D3A090257B}" destId="{40AEF203-CF01-4766-B3A6-BCF74AF2A3EA}" srcOrd="1" destOrd="0" presId="urn:microsoft.com/office/officeart/2005/8/layout/venn1"/>
    <dgm:cxn modelId="{B62BBB94-7454-45BE-9511-80B7359F1599}" srcId="{B33A8A35-70DB-40D8-8A33-A42CB7C0FC71}" destId="{0AB6E00C-DD7D-4519-AA8D-A9D3A090257B}" srcOrd="3" destOrd="0" parTransId="{FB5B7E50-CE3B-4481-9B3E-191505C5051D}" sibTransId="{2C682D6C-D045-4FC7-B9C1-BF1B13641D95}"/>
    <dgm:cxn modelId="{40F3BD9D-2B03-4F33-96CE-92A0E61D7C33}" srcId="{B33A8A35-70DB-40D8-8A33-A42CB7C0FC71}" destId="{F7299838-220F-4358-93D3-D91B9F51C2D0}" srcOrd="1" destOrd="0" parTransId="{78FF8F98-0D04-44A1-8717-876B2B8D23E6}" sibTransId="{39EC39F9-576A-4B1D-B5A5-BF08473C0C69}"/>
    <dgm:cxn modelId="{D64AFAA6-E3CA-4F2C-A671-5DCC426F82FE}" type="presOf" srcId="{396E04E3-02C0-4B54-860F-D8AEA2CF0837}" destId="{99E75573-5FE0-4C5C-B5B1-681799CE8035}" srcOrd="1" destOrd="0" presId="urn:microsoft.com/office/officeart/2005/8/layout/venn1"/>
    <dgm:cxn modelId="{40F3BEB4-3C1D-45C6-BDA4-49AB16265039}" srcId="{B33A8A35-70DB-40D8-8A33-A42CB7C0FC71}" destId="{25D7068E-6B9C-42A8-B2A5-23E7BE726C12}" srcOrd="2" destOrd="0" parTransId="{3F5D94AE-5956-445F-A782-8E6527EF7491}" sibTransId="{FF2E6A02-885B-412F-9E94-0EACF4E12426}"/>
    <dgm:cxn modelId="{0EB48CBB-D5DF-4732-A3ED-034CAA87DEA3}" type="presOf" srcId="{25D7068E-6B9C-42A8-B2A5-23E7BE726C12}" destId="{4AFE7135-7CB2-4BD7-A4A5-291E7F13D368}" srcOrd="0" destOrd="0" presId="urn:microsoft.com/office/officeart/2005/8/layout/venn1"/>
    <dgm:cxn modelId="{D15366E9-2F35-4C88-8434-412F39777648}" type="presOf" srcId="{396E04E3-02C0-4B54-860F-D8AEA2CF0837}" destId="{91D49D7E-6536-4040-844D-8B0B4BB3B0FD}" srcOrd="0" destOrd="0" presId="urn:microsoft.com/office/officeart/2005/8/layout/venn1"/>
    <dgm:cxn modelId="{7DC310FA-F758-4E0A-8F6E-FAFDC985654A}" type="presOf" srcId="{F7299838-220F-4358-93D3-D91B9F51C2D0}" destId="{8B69A8EF-00D7-4D0B-847F-976AD509F0D1}" srcOrd="1" destOrd="0" presId="urn:microsoft.com/office/officeart/2005/8/layout/venn1"/>
    <dgm:cxn modelId="{7CB1AF53-94DD-4CB3-BF78-8F13C3321BF0}" type="presParOf" srcId="{48193E70-DE7B-4D75-9609-16B00F78EB89}" destId="{91D49D7E-6536-4040-844D-8B0B4BB3B0FD}" srcOrd="0" destOrd="0" presId="urn:microsoft.com/office/officeart/2005/8/layout/venn1"/>
    <dgm:cxn modelId="{EB2D39AA-630A-4B02-99A7-06F404BA1B46}" type="presParOf" srcId="{48193E70-DE7B-4D75-9609-16B00F78EB89}" destId="{99E75573-5FE0-4C5C-B5B1-681799CE8035}" srcOrd="1" destOrd="0" presId="urn:microsoft.com/office/officeart/2005/8/layout/venn1"/>
    <dgm:cxn modelId="{05D297F3-3899-4AD3-BADE-43092B6E0AFE}" type="presParOf" srcId="{48193E70-DE7B-4D75-9609-16B00F78EB89}" destId="{1077B163-CA4E-4667-ADBF-0DC30BC5E486}" srcOrd="2" destOrd="0" presId="urn:microsoft.com/office/officeart/2005/8/layout/venn1"/>
    <dgm:cxn modelId="{BDFD4F17-C738-4E35-8FC5-D47E6A051BBB}" type="presParOf" srcId="{48193E70-DE7B-4D75-9609-16B00F78EB89}" destId="{8B69A8EF-00D7-4D0B-847F-976AD509F0D1}" srcOrd="3" destOrd="0" presId="urn:microsoft.com/office/officeart/2005/8/layout/venn1"/>
    <dgm:cxn modelId="{7C45DA63-3D5E-4D31-AC19-3222B41C4153}" type="presParOf" srcId="{48193E70-DE7B-4D75-9609-16B00F78EB89}" destId="{4AFE7135-7CB2-4BD7-A4A5-291E7F13D368}" srcOrd="4" destOrd="0" presId="urn:microsoft.com/office/officeart/2005/8/layout/venn1"/>
    <dgm:cxn modelId="{4E6E85F3-13C0-415D-8736-2E6032B04156}" type="presParOf" srcId="{48193E70-DE7B-4D75-9609-16B00F78EB89}" destId="{37C85438-7C9B-47FB-A1AB-DACC23D38F65}" srcOrd="5" destOrd="0" presId="urn:microsoft.com/office/officeart/2005/8/layout/venn1"/>
    <dgm:cxn modelId="{EB59952E-2A87-4CE9-9502-C2482CA2538F}" type="presParOf" srcId="{48193E70-DE7B-4D75-9609-16B00F78EB89}" destId="{DA56C6C3-CEAD-46DD-B947-C4CA182C427F}" srcOrd="6" destOrd="0" presId="urn:microsoft.com/office/officeart/2005/8/layout/venn1"/>
    <dgm:cxn modelId="{65AD1127-B429-4A8C-81FB-CB93C0D41E6B}" type="presParOf" srcId="{48193E70-DE7B-4D75-9609-16B00F78EB89}" destId="{40AEF203-CF01-4766-B3A6-BCF74AF2A3EA}" srcOrd="7"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D49D7E-6536-4040-844D-8B0B4BB3B0FD}">
      <dsp:nvSpPr>
        <dsp:cNvPr id="0" name=""/>
        <dsp:cNvSpPr/>
      </dsp:nvSpPr>
      <dsp:spPr>
        <a:xfrm>
          <a:off x="343407" y="8073"/>
          <a:ext cx="419800" cy="419800"/>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nl-NL" sz="900" kern="1200" dirty="0"/>
        </a:p>
      </dsp:txBody>
      <dsp:txXfrm>
        <a:off x="391846" y="64584"/>
        <a:ext cx="322923" cy="133205"/>
      </dsp:txXfrm>
    </dsp:sp>
    <dsp:sp modelId="{1077B163-CA4E-4667-ADBF-0DC30BC5E486}">
      <dsp:nvSpPr>
        <dsp:cNvPr id="0" name=""/>
        <dsp:cNvSpPr/>
      </dsp:nvSpPr>
      <dsp:spPr>
        <a:xfrm>
          <a:off x="529088" y="193753"/>
          <a:ext cx="419800" cy="419800"/>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nl-NL" sz="2300" kern="1200" dirty="0"/>
        </a:p>
      </dsp:txBody>
      <dsp:txXfrm>
        <a:off x="755135" y="242192"/>
        <a:ext cx="161461" cy="322923"/>
      </dsp:txXfrm>
    </dsp:sp>
    <dsp:sp modelId="{4AFE7135-7CB2-4BD7-A4A5-291E7F13D368}">
      <dsp:nvSpPr>
        <dsp:cNvPr id="0" name=""/>
        <dsp:cNvSpPr/>
      </dsp:nvSpPr>
      <dsp:spPr>
        <a:xfrm>
          <a:off x="343407" y="379434"/>
          <a:ext cx="419800" cy="419800"/>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nl-NL" sz="900" kern="1200" dirty="0"/>
        </a:p>
      </dsp:txBody>
      <dsp:txXfrm>
        <a:off x="391846" y="609517"/>
        <a:ext cx="322923" cy="133205"/>
      </dsp:txXfrm>
    </dsp:sp>
    <dsp:sp modelId="{DA56C6C3-CEAD-46DD-B947-C4CA182C427F}">
      <dsp:nvSpPr>
        <dsp:cNvPr id="0" name=""/>
        <dsp:cNvSpPr/>
      </dsp:nvSpPr>
      <dsp:spPr>
        <a:xfrm>
          <a:off x="157727" y="193753"/>
          <a:ext cx="419800" cy="419800"/>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nl-NL" sz="2300" kern="1200" dirty="0"/>
        </a:p>
      </dsp:txBody>
      <dsp:txXfrm>
        <a:off x="190019" y="242192"/>
        <a:ext cx="161461" cy="32292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D53BE0BF-2849-4594-992E-A5B64C536930}" type="datetimeFigureOut">
              <a:rPr lang="nl-NL" smtClean="0"/>
              <a:t>3-10-2024</a:t>
            </a:fld>
            <a:endParaRPr lang="nl-NL"/>
          </a:p>
        </p:txBody>
      </p:sp>
      <p:sp>
        <p:nvSpPr>
          <p:cNvPr id="4" name="Tijdelijke aanduiding voor voettekst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9F51C79D-0A62-4ADD-80A1-8E218AD4BAD1}" type="slidenum">
              <a:rPr lang="nl-NL" smtClean="0"/>
              <a:t>‹nr.›</a:t>
            </a:fld>
            <a:endParaRPr lang="nl-NL"/>
          </a:p>
        </p:txBody>
      </p:sp>
    </p:spTree>
    <p:extLst>
      <p:ext uri="{BB962C8B-B14F-4D97-AF65-F5344CB8AC3E}">
        <p14:creationId xmlns:p14="http://schemas.microsoft.com/office/powerpoint/2010/main" val="778251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nl-NL"/>
          </a:p>
        </p:txBody>
      </p:sp>
      <p:sp>
        <p:nvSpPr>
          <p:cNvPr id="3" name="Tijdelijke aanduiding voor datum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C7BEDB8F-E268-D44C-A04A-0BB41EC2B657}" type="datetimeFigureOut">
              <a:rPr lang="nl-NL" smtClean="0"/>
              <a:t>3-10-2024</a:t>
            </a:fld>
            <a:endParaRPr lang="nl-NL"/>
          </a:p>
        </p:txBody>
      </p:sp>
      <p:sp>
        <p:nvSpPr>
          <p:cNvPr id="4" name="Tijdelijke aanduiding voor dia-afbeelding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nl-NL"/>
          </a:p>
        </p:txBody>
      </p:sp>
      <p:sp>
        <p:nvSpPr>
          <p:cNvPr id="5" name="Tijdelijke aanduiding voor notities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6A75EBC0-D850-9C4D-93B2-AF494E489BB7}" type="slidenum">
              <a:rPr lang="nl-NL" smtClean="0"/>
              <a:t>‹nr.›</a:t>
            </a:fld>
            <a:endParaRPr lang="nl-NL"/>
          </a:p>
        </p:txBody>
      </p:sp>
    </p:spTree>
    <p:extLst>
      <p:ext uri="{BB962C8B-B14F-4D97-AF65-F5344CB8AC3E}">
        <p14:creationId xmlns:p14="http://schemas.microsoft.com/office/powerpoint/2010/main" val="2762544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Van harte welkom bij deze uitleg over de RVB BOEI 2.0 conditie methodiek.</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De uitleg is speciaal bedoeld voor mensen, die nog geen of weinig kennis hebben over de BOEI.</a:t>
            </a:r>
          </a:p>
          <a:p>
            <a:r>
              <a:rPr lang="nl-NL" sz="1000" dirty="0">
                <a:latin typeface="Times New Roman" panose="02020603050405020304" pitchFamily="18" charset="0"/>
                <a:ea typeface="Verdana" panose="020B0604030504040204" pitchFamily="34" charset="0"/>
                <a:cs typeface="Times New Roman" panose="02020603050405020304" pitchFamily="18" charset="0"/>
              </a:rPr>
              <a:t>Hoe deze RVB BOEI conditie meting in het OMS is opgenomen zal op een ander moment getoond worden.</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Op deze foto zien we twee handen aan een roer.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Dit plaatje staat symbool voor het feit dat de RVB met de BOEI 2.0 een andere koers gaat varen.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Het doel is meer controle te krijgen over ons beheer.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Het RVB bepaald de koers en wij hebben het roer dan ook stevig in handen.</a:t>
            </a: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1</a:t>
            </a:fld>
            <a:endParaRPr lang="nl-NL" dirty="0"/>
          </a:p>
        </p:txBody>
      </p:sp>
    </p:spTree>
    <p:extLst>
      <p:ext uri="{BB962C8B-B14F-4D97-AF65-F5344CB8AC3E}">
        <p14:creationId xmlns:p14="http://schemas.microsoft.com/office/powerpoint/2010/main" val="4065832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 De beslisboom is bouwdeel type onafhankelijk; dit wilt zeggen, welke bouwdeeltypelijst je ook gebruikt, je kan direct met deze beslisboom aan de slag.</a:t>
            </a:r>
          </a:p>
          <a:p>
            <a:r>
              <a:rPr lang="nl-NL" sz="1000" dirty="0">
                <a:latin typeface="Times New Roman" panose="02020603050405020304" pitchFamily="18" charset="0"/>
                <a:ea typeface="Verdana" panose="020B0604030504040204" pitchFamily="34" charset="0"/>
                <a:cs typeface="Times New Roman" panose="02020603050405020304" pitchFamily="18" charset="0"/>
              </a:rPr>
              <a:t>- De beslisboom behandelt in een overzicht de gehele BOEI methodiek</a:t>
            </a:r>
          </a:p>
          <a:p>
            <a:r>
              <a:rPr lang="nl-NL" sz="1000" dirty="0">
                <a:latin typeface="Times New Roman" panose="02020603050405020304" pitchFamily="18" charset="0"/>
                <a:ea typeface="Verdana" panose="020B0604030504040204" pitchFamily="34" charset="0"/>
                <a:cs typeface="Times New Roman" panose="02020603050405020304" pitchFamily="18" charset="0"/>
              </a:rPr>
              <a:t>- De beslisboom zorgt voor kwalitatief betere inspectie informatie; een geregistreerd gebrek is spot-on en geen benadering</a:t>
            </a:r>
          </a:p>
          <a:p>
            <a:r>
              <a:rPr lang="nl-NL" sz="1000" dirty="0">
                <a:latin typeface="Times New Roman" panose="02020603050405020304" pitchFamily="18" charset="0"/>
                <a:ea typeface="Verdana" panose="020B0604030504040204" pitchFamily="34" charset="0"/>
                <a:cs typeface="Times New Roman" panose="02020603050405020304" pitchFamily="18" charset="0"/>
              </a:rPr>
              <a:t>- De beslisboom zorgt voor kwantitatief beter inspectie informatie; doordat er minder gebrek regels zijn.</a:t>
            </a:r>
          </a:p>
          <a:p>
            <a:endParaRPr lang="nl-NL" sz="1000" dirty="0">
              <a:latin typeface="Verdana" panose="020B0604030504040204" pitchFamily="34" charset="0"/>
              <a:ea typeface="Verdana" panose="020B0604030504040204" pitchFamily="34" charset="0"/>
            </a:endParaRPr>
          </a:p>
          <a:p>
            <a:endParaRPr lang="nl-NL" sz="1000" dirty="0">
              <a:latin typeface="Verdana" panose="020B0604030504040204" pitchFamily="34" charset="0"/>
              <a:ea typeface="Verdana" panose="020B0604030504040204" pitchFamily="34" charset="0"/>
            </a:endParaRP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10</a:t>
            </a:fld>
            <a:endParaRPr lang="nl-NL"/>
          </a:p>
        </p:txBody>
      </p:sp>
    </p:spTree>
    <p:extLst>
      <p:ext uri="{BB962C8B-B14F-4D97-AF65-F5344CB8AC3E}">
        <p14:creationId xmlns:p14="http://schemas.microsoft.com/office/powerpoint/2010/main" val="4061858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Nu volgt een schematisch overzicht hoe de beslisboom soort gebrek visueel inzichtelijk te maken is:</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In de emmer zitten zandkorrels. Elke zandkorrel vertegenwoordigt een geregistreerd gebrek uit een inspectierapportage. Dit wilt zeggen, alles behalve storingen (ook wel manifeste gebreken genoemd).</a:t>
            </a:r>
          </a:p>
          <a:p>
            <a:r>
              <a:rPr lang="nl-NL" sz="1000" dirty="0">
                <a:latin typeface="Times New Roman" panose="02020603050405020304" pitchFamily="18" charset="0"/>
                <a:ea typeface="Verdana" panose="020B0604030504040204" pitchFamily="34" charset="0"/>
                <a:cs typeface="Times New Roman" panose="02020603050405020304" pitchFamily="18" charset="0"/>
              </a:rPr>
              <a:t>In deze inspectierapportage zijn de gebreken nog niet gerangschikt op basis van hun prioriteit. Stap 1 is dan ook het leeggieten van de gehele emmer op de eerste zeef. Deze zeef filtert alle rood gemarkeerde prioriteiten uit en laat de overige prioriteiten door de zeef vallen.</a:t>
            </a:r>
          </a:p>
          <a:p>
            <a:r>
              <a:rPr lang="nl-NL" sz="1000" dirty="0">
                <a:latin typeface="Times New Roman" panose="02020603050405020304" pitchFamily="18" charset="0"/>
                <a:ea typeface="Verdana" panose="020B0604030504040204" pitchFamily="34" charset="0"/>
                <a:cs typeface="Times New Roman" panose="02020603050405020304" pitchFamily="18" charset="0"/>
              </a:rPr>
              <a:t>Indien er gebreken met een rood gearceerde prioriteit aanwezig zijn in de inspectie dan blijven deze dus achter op de zeef. Deze gebreken zetten we direct door naar de contractaannemer als een niet te factureren order. En deze gebreken dient hij dus te verhelpen zonder daar betaald voor te worden</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De door de zeef gevallen gebreken vallen op zeef 2. Dat komt op de volgende sheet aan bod.</a:t>
            </a: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11</a:t>
            </a:fld>
            <a:endParaRPr lang="nl-NL"/>
          </a:p>
        </p:txBody>
      </p:sp>
    </p:spTree>
    <p:extLst>
      <p:ext uri="{BB962C8B-B14F-4D97-AF65-F5344CB8AC3E}">
        <p14:creationId xmlns:p14="http://schemas.microsoft.com/office/powerpoint/2010/main" val="155122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Zeef 2 is zo afgesteld dat alle oranje/geel gearceerde gebreken af worden gevangen en de groen gearceerde gebreken door worden gelaten.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De op de zeef achtergebleven oranje/geel gearceerde gebreken worden omgezet in een activiteit en komen op de activiteitenlijst van de verantwoordelijke RVB medewerker terecht. Deze RVB medewerker moet alle activiteiten (laten) beoordelen en bepalen of de activiteit om moet worden gezet in 1) een te factureren order of 2) dat dit gebrek tot nadere order moet worden gemonitord. </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Groen gearceerde gebreken worden niet omgezet in een order of activiteit maar blijven ongeroerd wachten op een her inspectie / beoordeling. Binnen de meeste contracten vindt een her beoordeling (BOEI inspectie) 2-3 keer per jaar plaats. Een her beoordeling betekent dat tijdens een BOEI inspectie de inspecteur de actuele status van het gebrek controleert. Indien de status aan wordt gepast kan dit betekenen dat er daardoor ook een ander soort gebrek en prioriteit te voorschijn komt dan voorheen.</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Samengevat de rode gebreken dienen door de contractaannemer te worden opgelost, zonder dat hij daarvoor betaald krijgt.</a:t>
            </a:r>
          </a:p>
          <a:p>
            <a:r>
              <a:rPr lang="nl-NL" sz="1000" dirty="0">
                <a:latin typeface="Times New Roman" panose="02020603050405020304" pitchFamily="18" charset="0"/>
                <a:ea typeface="Verdana" panose="020B0604030504040204" pitchFamily="34" charset="0"/>
                <a:cs typeface="Times New Roman" panose="02020603050405020304" pitchFamily="18" charset="0"/>
              </a:rPr>
              <a:t>Bij de gele gebreken, dient de contractaannemer dit ook op te lossen, alleen krijgt hij daar wel voor betaald.</a:t>
            </a:r>
          </a:p>
          <a:p>
            <a:r>
              <a:rPr lang="nl-NL" sz="1000" dirty="0">
                <a:latin typeface="Times New Roman" panose="02020603050405020304" pitchFamily="18" charset="0"/>
                <a:ea typeface="Verdana" panose="020B0604030504040204" pitchFamily="34" charset="0"/>
                <a:cs typeface="Times New Roman" panose="02020603050405020304" pitchFamily="18" charset="0"/>
              </a:rPr>
              <a:t>En tenslotte de groene gebreken worden periodiek in de gaten gehouden en niet direct opgelost.</a:t>
            </a: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12</a:t>
            </a:fld>
            <a:endParaRPr lang="nl-NL"/>
          </a:p>
        </p:txBody>
      </p:sp>
    </p:spTree>
    <p:extLst>
      <p:ext uri="{BB962C8B-B14F-4D97-AF65-F5344CB8AC3E}">
        <p14:creationId xmlns:p14="http://schemas.microsoft.com/office/powerpoint/2010/main" val="815735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b="0" dirty="0">
                <a:latin typeface="Times New Roman" panose="02020603050405020304" pitchFamily="18" charset="0"/>
                <a:cs typeface="Times New Roman" panose="02020603050405020304" pitchFamily="18" charset="0"/>
              </a:rPr>
              <a:t>Wij gaan ervan uit dat met deze globale uitleg meer duidelijk is geworden wat de RVB BOEI methodiek inhoudt en hoe deze wordt toegepast. </a:t>
            </a:r>
          </a:p>
          <a:p>
            <a:r>
              <a:rPr lang="nl-NL" sz="1000" b="0" dirty="0">
                <a:latin typeface="Times New Roman" panose="02020603050405020304" pitchFamily="18" charset="0"/>
                <a:cs typeface="Times New Roman" panose="02020603050405020304" pitchFamily="18" charset="0"/>
              </a:rPr>
              <a:t>Vragen naar aanleiding van deze uitleg kunt u sturen naar de postbus, </a:t>
            </a:r>
            <a:r>
              <a:rPr lang="nl-NL" sz="1000" b="0">
                <a:latin typeface="Times New Roman" panose="02020603050405020304" pitchFamily="18" charset="0"/>
                <a:cs typeface="Times New Roman" panose="02020603050405020304" pitchFamily="18" charset="0"/>
              </a:rPr>
              <a:t>die linksonder in </a:t>
            </a:r>
            <a:r>
              <a:rPr lang="nl-NL" sz="1000" b="0" dirty="0">
                <a:latin typeface="Times New Roman" panose="02020603050405020304" pitchFamily="18" charset="0"/>
                <a:cs typeface="Times New Roman" panose="02020603050405020304" pitchFamily="18" charset="0"/>
              </a:rPr>
              <a:t>deze sheet vermeld staat.</a:t>
            </a:r>
          </a:p>
          <a:p>
            <a:r>
              <a:rPr lang="nl-NL" sz="1000" b="0" dirty="0">
                <a:latin typeface="Times New Roman" panose="02020603050405020304" pitchFamily="18" charset="0"/>
                <a:cs typeface="Times New Roman" panose="02020603050405020304" pitchFamily="18" charset="0"/>
              </a:rPr>
              <a:t>Dank u wel voor uw aandacht.</a:t>
            </a:r>
          </a:p>
          <a:p>
            <a:endParaRPr lang="nl-NL" dirty="0"/>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13</a:t>
            </a:fld>
            <a:endParaRPr lang="nl-NL"/>
          </a:p>
        </p:txBody>
      </p:sp>
    </p:spTree>
    <p:extLst>
      <p:ext uri="{BB962C8B-B14F-4D97-AF65-F5344CB8AC3E}">
        <p14:creationId xmlns:p14="http://schemas.microsoft.com/office/powerpoint/2010/main" val="3119318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Voor het inventariseren en inspecteren van een Boei zijn handboeken geschreven,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de zogenaamde RVB Boei handboeken.</a:t>
            </a:r>
          </a:p>
          <a:p>
            <a:r>
              <a:rPr lang="nl-NL" sz="1000" dirty="0">
                <a:latin typeface="Times New Roman" panose="02020603050405020304" pitchFamily="18" charset="0"/>
                <a:ea typeface="Verdana" panose="020B0604030504040204" pitchFamily="34" charset="0"/>
                <a:cs typeface="Times New Roman" panose="02020603050405020304" pitchFamily="18" charset="0"/>
              </a:rPr>
              <a:t>In deze handboeken staat het beleid van de RVB m.b.t. vastgoedinformatie beschreven.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Hiermee wordt per thema duidelijk hoe de vastgoedinformatie vastgelegd moet worden.</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Samengevat:  in de handboeken wordt uitgelegd hoe de inspectiegegevens per thema BOEI moeten worden geregistreerd.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Zodat dit op een éénduidige wijze plaats vindt. </a:t>
            </a:r>
          </a:p>
          <a:p>
            <a:endParaRPr lang="nl-NL" sz="1000" dirty="0">
              <a:latin typeface="Verdana" panose="020B0604030504040204" pitchFamily="34" charset="0"/>
              <a:ea typeface="Verdana" panose="020B0604030504040204" pitchFamily="34" charset="0"/>
            </a:endParaRP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2</a:t>
            </a:fld>
            <a:endParaRPr lang="nl-NL"/>
          </a:p>
        </p:txBody>
      </p:sp>
    </p:spTree>
    <p:extLst>
      <p:ext uri="{BB962C8B-B14F-4D97-AF65-F5344CB8AC3E}">
        <p14:creationId xmlns:p14="http://schemas.microsoft.com/office/powerpoint/2010/main" val="328845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Even een klein stukje geschiedenis over het ontstaan van de NEN2767 als voorloper van de RVB BOEI.</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In 1993 heeft de Rijksgebouwendienst een Nota Onderhoud Rijkshuisvesting aan de ministerraad gestuurd.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In deze Nota werd een goedkeuring van de ministerraad gevraagd,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voor een structurele verhoging van 60 miljoen gulden per jaar voor onderhoud aan Rijkspanden te krijgen.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Dit is verkregen met de belofte dat er een conditie methodiek zou komen die door iedereen in de markt wordt gebruikt.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De </a:t>
            </a:r>
            <a:r>
              <a:rPr lang="nl-NL" sz="1000" dirty="0" err="1">
                <a:latin typeface="Times New Roman" panose="02020603050405020304" pitchFamily="18" charset="0"/>
                <a:ea typeface="Verdana" panose="020B0604030504040204" pitchFamily="34" charset="0"/>
                <a:cs typeface="Times New Roman" panose="02020603050405020304" pitchFamily="18" charset="0"/>
              </a:rPr>
              <a:t>Rgd</a:t>
            </a:r>
            <a:r>
              <a:rPr lang="nl-NL" sz="1000" dirty="0">
                <a:latin typeface="Times New Roman" panose="02020603050405020304" pitchFamily="18" charset="0"/>
                <a:ea typeface="Verdana" panose="020B0604030504040204" pitchFamily="34" charset="0"/>
                <a:cs typeface="Times New Roman" panose="02020603050405020304" pitchFamily="18" charset="0"/>
              </a:rPr>
              <a:t> heeft vervolgens samen met RWS en DVD, de NEN2767 conditie meet methodiek ontwikkeld.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Het RVB moet hiermee jaarlijks aantonen dat de geaggregeerde conditiescore van onze vastgoedportefeuille Rijk tussen de 2,1 en 2,7 blijft bewegen. De geaggregeerde conditiescore is de conditiescore van het gehele object vertaald uit de conditiescores van alle bouwdelen in dat object.</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3</a:t>
            </a:fld>
            <a:endParaRPr lang="nl-NL"/>
          </a:p>
        </p:txBody>
      </p:sp>
    </p:spTree>
    <p:extLst>
      <p:ext uri="{BB962C8B-B14F-4D97-AF65-F5344CB8AC3E}">
        <p14:creationId xmlns:p14="http://schemas.microsoft.com/office/powerpoint/2010/main" val="3468595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sz="1000" dirty="0">
                <a:latin typeface="Times New Roman" panose="02020603050405020304" pitchFamily="18" charset="0"/>
                <a:cs typeface="Times New Roman" panose="02020603050405020304" pitchFamily="18" charset="0"/>
              </a:rPr>
              <a:t>De RVB BOEI is een conditie methode gebaseerd op de NEN2767 deel 1.</a:t>
            </a:r>
          </a:p>
          <a:p>
            <a:r>
              <a:rPr lang="nl-NL" sz="1000" dirty="0">
                <a:latin typeface="Times New Roman" panose="02020603050405020304" pitchFamily="18" charset="0"/>
                <a:cs typeface="Times New Roman" panose="02020603050405020304" pitchFamily="18" charset="0"/>
              </a:rPr>
              <a:t>Het RVB wilde een methodiek waarin alle gebreken volgens een gestandaardiseerde methode in beeld werd gebracht. Het RVB heeft toen vier thema’s aangewezen te weten</a:t>
            </a:r>
          </a:p>
          <a:p>
            <a:r>
              <a:rPr lang="nl-NL" sz="1000" dirty="0">
                <a:latin typeface="Times New Roman" panose="02020603050405020304" pitchFamily="18" charset="0"/>
                <a:cs typeface="Times New Roman" panose="02020603050405020304" pitchFamily="18" charset="0"/>
              </a:rPr>
              <a:t>1. B (brandveiligheid) ontstaan n.a.v. de schipholbrand. Het thema behandelt alle fysieke en administratieve gebreken, die vanuit brandveiligheid kunnen voorkomen.</a:t>
            </a:r>
          </a:p>
          <a:p>
            <a:r>
              <a:rPr lang="nl-NL" sz="1000" dirty="0">
                <a:latin typeface="Times New Roman" panose="02020603050405020304" pitchFamily="18" charset="0"/>
                <a:cs typeface="Times New Roman" panose="02020603050405020304" pitchFamily="18" charset="0"/>
              </a:rPr>
              <a:t>2. O (onderhoud) alle fysieke gebreken op het gebied van onderhoud</a:t>
            </a:r>
          </a:p>
          <a:p>
            <a:r>
              <a:rPr lang="nl-NL" sz="1000" dirty="0">
                <a:latin typeface="Times New Roman" panose="02020603050405020304" pitchFamily="18" charset="0"/>
                <a:cs typeface="Times New Roman" panose="02020603050405020304" pitchFamily="18" charset="0"/>
              </a:rPr>
              <a:t>3. Thema E (energie &amp;Duurzaamheid) geeft alle gebreken weer m.b.t. wettelijke energiebesparingen, circulariteit, </a:t>
            </a:r>
            <a:r>
              <a:rPr lang="nl-NL" sz="1000" dirty="0" err="1">
                <a:latin typeface="Times New Roman" panose="02020603050405020304" pitchFamily="18" charset="0"/>
                <a:cs typeface="Times New Roman" panose="02020603050405020304" pitchFamily="18" charset="0"/>
              </a:rPr>
              <a:t>natuurinclusief</a:t>
            </a:r>
            <a:r>
              <a:rPr lang="nl-NL" sz="1000" dirty="0">
                <a:latin typeface="Times New Roman" panose="02020603050405020304" pitchFamily="18" charset="0"/>
                <a:cs typeface="Times New Roman" panose="02020603050405020304" pitchFamily="18" charset="0"/>
              </a:rPr>
              <a:t> en/of klimaat adaptie.</a:t>
            </a:r>
          </a:p>
          <a:p>
            <a:r>
              <a:rPr lang="nl-NL" sz="1000" dirty="0">
                <a:latin typeface="Times New Roman" panose="02020603050405020304" pitchFamily="18" charset="0"/>
                <a:cs typeface="Times New Roman" panose="02020603050405020304" pitchFamily="18" charset="0"/>
              </a:rPr>
              <a:t>4. Thema I (inzicht in wet- en regelgeving) Hier wordt gekeken naar de publiek en private vigerende wet- en regelgeving. </a:t>
            </a:r>
          </a:p>
        </p:txBody>
      </p:sp>
      <p:sp>
        <p:nvSpPr>
          <p:cNvPr id="4" name="Tijdelijke aanduiding voor dianummer 3"/>
          <p:cNvSpPr>
            <a:spLocks noGrp="1"/>
          </p:cNvSpPr>
          <p:nvPr>
            <p:ph type="sldNum" sz="quarter" idx="10"/>
          </p:nvPr>
        </p:nvSpPr>
        <p:spPr/>
        <p:txBody>
          <a:bodyPr/>
          <a:lstStyle/>
          <a:p>
            <a:fld id="{39390C6C-8177-4165-AFA5-12C805FF7DFE}" type="slidenum">
              <a:rPr lang="nl-NL" smtClean="0"/>
              <a:pPr/>
              <a:t>4</a:t>
            </a:fld>
            <a:endParaRPr lang="nl-NL"/>
          </a:p>
        </p:txBody>
      </p:sp>
    </p:spTree>
    <p:extLst>
      <p:ext uri="{BB962C8B-B14F-4D97-AF65-F5344CB8AC3E}">
        <p14:creationId xmlns:p14="http://schemas.microsoft.com/office/powerpoint/2010/main" val="3542591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sz="1000" b="0" dirty="0">
                <a:latin typeface="Times New Roman" panose="02020603050405020304" pitchFamily="18" charset="0"/>
                <a:cs typeface="Times New Roman" panose="02020603050405020304" pitchFamily="18" charset="0"/>
              </a:rPr>
              <a:t>Wat levert BOEI: een integrale vastgoedrapportage met alle gebreken die de inspecteur zelf geconstateerd heeft of uit specialistische rapportages heeft gehaald.</a:t>
            </a:r>
          </a:p>
          <a:p>
            <a:r>
              <a:rPr lang="nl-NL" sz="1000" b="0" dirty="0">
                <a:latin typeface="Times New Roman" panose="02020603050405020304" pitchFamily="18" charset="0"/>
                <a:cs typeface="Times New Roman" panose="02020603050405020304" pitchFamily="18" charset="0"/>
              </a:rPr>
              <a:t>Deze gegevens vertaalt hij door de gestandaardiseerde Boei methodiek naar objectieve en betrouwbare inspectiegegevens.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b="0" dirty="0">
                <a:latin typeface="Times New Roman" panose="02020603050405020304" pitchFamily="18" charset="0"/>
                <a:cs typeface="Times New Roman" panose="02020603050405020304" pitchFamily="18" charset="0"/>
              </a:rPr>
              <a:t>Een BOEI inspectie geeft inzicht in de totale onderhoudstoestand en geeft ook aan in welke mate af wordt geweken van de basiskwaliteit. </a:t>
            </a:r>
          </a:p>
          <a:p>
            <a:r>
              <a:rPr lang="nl-NL" sz="1000" b="0" dirty="0">
                <a:latin typeface="Times New Roman" panose="02020603050405020304" pitchFamily="18" charset="0"/>
                <a:cs typeface="Times New Roman" panose="02020603050405020304" pitchFamily="18" charset="0"/>
              </a:rPr>
              <a:t>BOEI brengt dus alle mogelijke gebreken in beeld en ook welke kosten / budget nodig zijn om deze gebreken op te lossen. </a:t>
            </a:r>
            <a:br>
              <a:rPr lang="nl-NL" sz="1000" b="0" dirty="0">
                <a:latin typeface="Times New Roman" panose="02020603050405020304" pitchFamily="18" charset="0"/>
                <a:cs typeface="Times New Roman" panose="02020603050405020304" pitchFamily="18" charset="0"/>
              </a:rPr>
            </a:br>
            <a:r>
              <a:rPr lang="nl-NL" sz="1000" b="0" dirty="0">
                <a:latin typeface="Times New Roman" panose="02020603050405020304" pitchFamily="18" charset="0"/>
                <a:cs typeface="Times New Roman" panose="02020603050405020304" pitchFamily="18" charset="0"/>
              </a:rPr>
              <a:t>Dit samen heet de ‘onderhoudsvoorraad’. </a:t>
            </a:r>
          </a:p>
          <a:p>
            <a:r>
              <a:rPr lang="nl-NL" sz="1000" b="0" dirty="0">
                <a:latin typeface="Times New Roman" panose="02020603050405020304" pitchFamily="18" charset="0"/>
                <a:cs typeface="Times New Roman" panose="02020603050405020304" pitchFamily="18" charset="0"/>
              </a:rPr>
              <a:t>Tot slot geeft een BOEI inspectie een prioritering op basis van een risico benadering aan. Op basis hiervan kan een goede afweging worden gemaakt welk gebrek als eerste, welke als laatste en alles er tussen. In volgorde van belang / prioriteit uit kan worden gevoerd.</a:t>
            </a:r>
          </a:p>
          <a:p>
            <a:endParaRPr lang="nl-NL" dirty="0"/>
          </a:p>
          <a:p>
            <a:endParaRPr lang="nl-NL" dirty="0"/>
          </a:p>
        </p:txBody>
      </p:sp>
      <p:sp>
        <p:nvSpPr>
          <p:cNvPr id="4" name="Tijdelijke aanduiding voor dianummer 3"/>
          <p:cNvSpPr>
            <a:spLocks noGrp="1"/>
          </p:cNvSpPr>
          <p:nvPr>
            <p:ph type="sldNum" sz="quarter" idx="10"/>
          </p:nvPr>
        </p:nvSpPr>
        <p:spPr/>
        <p:txBody>
          <a:bodyPr/>
          <a:lstStyle/>
          <a:p>
            <a:fld id="{39390C6C-8177-4165-AFA5-12C805FF7DFE}" type="slidenum">
              <a:rPr lang="nl-NL" smtClean="0"/>
              <a:pPr/>
              <a:t>5</a:t>
            </a:fld>
            <a:endParaRPr lang="nl-NL"/>
          </a:p>
        </p:txBody>
      </p:sp>
    </p:spTree>
    <p:extLst>
      <p:ext uri="{BB962C8B-B14F-4D97-AF65-F5344CB8AC3E}">
        <p14:creationId xmlns:p14="http://schemas.microsoft.com/office/powerpoint/2010/main" val="1102378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cs typeface="Times New Roman" panose="02020603050405020304" pitchFamily="18" charset="0"/>
              </a:rPr>
              <a:t>In de afgelopen 5 jaren heeft het RVB het gebruik van de NEN2767 conditie methode uit deel 1 in een ander daglicht gezet. </a:t>
            </a:r>
          </a:p>
          <a:p>
            <a:r>
              <a:rPr lang="nl-NL" sz="1000" dirty="0">
                <a:latin typeface="Times New Roman" panose="02020603050405020304" pitchFamily="18" charset="0"/>
                <a:cs typeface="Times New Roman" panose="02020603050405020304" pitchFamily="18" charset="0"/>
              </a:rPr>
              <a:t>Deze visie is uitgewerkt in de RVB beslisboom soort gebrek. </a:t>
            </a:r>
          </a:p>
          <a:p>
            <a:r>
              <a:rPr lang="nl-NL" sz="1000" dirty="0">
                <a:latin typeface="Times New Roman" panose="02020603050405020304" pitchFamily="18" charset="0"/>
                <a:cs typeface="Times New Roman" panose="02020603050405020304" pitchFamily="18" charset="0"/>
              </a:rPr>
              <a:t>In november 2022 heeft de directie Vastgoedbeheer besloten dat deze benadering, BOEI 2.0, de nieuwe inspectiemethodiek van het RVB zal worden. Dit was een essentiële uitspraak voor de ontwikkeling van het OMS, omdat dit systeem niet tegelijkertijd BOEI 1.0 en BOEI 2.0 kan bedienen. BOEI 2.0 is vanaf dat moment voor OMS en het Rijksvastgoedbedrijf de standaard.</a:t>
            </a: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6</a:t>
            </a:fld>
            <a:endParaRPr lang="nl-NL"/>
          </a:p>
        </p:txBody>
      </p:sp>
    </p:spTree>
    <p:extLst>
      <p:ext uri="{BB962C8B-B14F-4D97-AF65-F5344CB8AC3E}">
        <p14:creationId xmlns:p14="http://schemas.microsoft.com/office/powerpoint/2010/main" val="2435721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buFontTx/>
              <a:buNone/>
            </a:pPr>
            <a:r>
              <a:rPr lang="nl-NL" sz="1000" dirty="0">
                <a:latin typeface="Times New Roman" panose="02020603050405020304" pitchFamily="18" charset="0"/>
                <a:ea typeface="Verdana" panose="020B0604030504040204" pitchFamily="34" charset="0"/>
                <a:cs typeface="Times New Roman" panose="02020603050405020304" pitchFamily="18" charset="0"/>
              </a:rPr>
              <a:t>De RVB Beslisboom soort gebrek geeft, zoals jullie hier kunnen lezen antwoord op twee vragen:</a:t>
            </a:r>
          </a:p>
          <a:p>
            <a:pPr>
              <a:buFontTx/>
              <a:buNone/>
            </a:pPr>
            <a:r>
              <a:rPr lang="nl-NL" sz="1000" dirty="0">
                <a:latin typeface="Times New Roman" panose="02020603050405020304" pitchFamily="18" charset="0"/>
                <a:ea typeface="Verdana" panose="020B0604030504040204" pitchFamily="34" charset="0"/>
                <a:cs typeface="Times New Roman" panose="02020603050405020304" pitchFamily="18" charset="0"/>
              </a:rPr>
              <a:t>Is de waarneming een gebrek en onder welke categorie valt dit soort gebrek.</a:t>
            </a:r>
          </a:p>
          <a:p>
            <a:pPr>
              <a:buFontTx/>
              <a:buNone/>
            </a:pPr>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pPr>
              <a:buFontTx/>
              <a:buNone/>
            </a:pPr>
            <a:r>
              <a:rPr lang="nl-NL" sz="1000" dirty="0">
                <a:latin typeface="Times New Roman" panose="02020603050405020304" pitchFamily="18" charset="0"/>
                <a:ea typeface="Verdana" panose="020B0604030504040204" pitchFamily="34" charset="0"/>
                <a:cs typeface="Times New Roman" panose="02020603050405020304" pitchFamily="18" charset="0"/>
              </a:rPr>
              <a:t>De opbouw van de beslisboom wordt later uitgebreider besproken, maar met antwoorden “ja” of “nee” wordt dit schema doorlopen.</a:t>
            </a:r>
          </a:p>
          <a:p>
            <a:pPr>
              <a:buFontTx/>
              <a:buNone/>
            </a:pPr>
            <a:r>
              <a:rPr lang="nl-NL" sz="1000" dirty="0">
                <a:latin typeface="Times New Roman" panose="02020603050405020304" pitchFamily="18" charset="0"/>
                <a:ea typeface="Verdana" panose="020B0604030504040204" pitchFamily="34" charset="0"/>
                <a:cs typeface="Times New Roman" panose="02020603050405020304" pitchFamily="18" charset="0"/>
              </a:rPr>
              <a:t>Het resultaat is dat je altijd bij een waarneming op een antwoord uitkomt.</a:t>
            </a:r>
            <a:endParaRPr lang="nl-NL" sz="1000" dirty="0">
              <a:latin typeface="Times New Roman" panose="02020603050405020304" pitchFamily="18"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7</a:t>
            </a:fld>
            <a:endParaRPr lang="nl-NL"/>
          </a:p>
        </p:txBody>
      </p:sp>
    </p:spTree>
    <p:extLst>
      <p:ext uri="{BB962C8B-B14F-4D97-AF65-F5344CB8AC3E}">
        <p14:creationId xmlns:p14="http://schemas.microsoft.com/office/powerpoint/2010/main" val="1344911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cs typeface="Times New Roman" panose="02020603050405020304" pitchFamily="18" charset="0"/>
              </a:rPr>
              <a:t>Hier zie je als voorbeeld een deel uit de beslisboom met 2 kolommen met vragen opgenomen. </a:t>
            </a:r>
          </a:p>
          <a:p>
            <a:r>
              <a:rPr lang="nl-NL" sz="1000" dirty="0">
                <a:latin typeface="Times New Roman" panose="02020603050405020304" pitchFamily="18" charset="0"/>
                <a:cs typeface="Times New Roman" panose="02020603050405020304" pitchFamily="18" charset="0"/>
              </a:rPr>
              <a:t>Een kolom met hoofdvragen en een kolom met sub vragen.</a:t>
            </a:r>
          </a:p>
          <a:p>
            <a:r>
              <a:rPr lang="nl-NL" sz="1000" dirty="0">
                <a:latin typeface="Times New Roman" panose="02020603050405020304" pitchFamily="18" charset="0"/>
                <a:cs typeface="Times New Roman" panose="02020603050405020304" pitchFamily="18" charset="0"/>
              </a:rPr>
              <a:t>De hoofdvragen gaan over functie categorieën waarbij een relatie wordt gelegd met een proces van de gebruiker en eigenaar en de omgeving waar het bouwdeel zich bevindt.</a:t>
            </a:r>
          </a:p>
          <a:p>
            <a:r>
              <a:rPr lang="nl-NL" sz="1000" dirty="0">
                <a:latin typeface="Times New Roman" panose="02020603050405020304" pitchFamily="18" charset="0"/>
                <a:cs typeface="Times New Roman" panose="02020603050405020304" pitchFamily="18" charset="0"/>
              </a:rPr>
              <a:t>De sub vragen gaan over technische categorieën waarbij alleen naar de technische impact wordt gekeken. </a:t>
            </a:r>
          </a:p>
          <a:p>
            <a:r>
              <a:rPr lang="nl-NL" sz="1000" dirty="0">
                <a:latin typeface="Times New Roman" panose="02020603050405020304" pitchFamily="18" charset="0"/>
                <a:cs typeface="Times New Roman" panose="02020603050405020304" pitchFamily="18" charset="0"/>
              </a:rPr>
              <a:t>Als je overal Ja op hebt geantwoord kom je uit bij het soort gebrek: “geen gebrek” en dit is dus een bewuste keuze.</a:t>
            </a: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8</a:t>
            </a:fld>
            <a:endParaRPr lang="nl-NL"/>
          </a:p>
        </p:txBody>
      </p:sp>
    </p:spTree>
    <p:extLst>
      <p:ext uri="{BB962C8B-B14F-4D97-AF65-F5344CB8AC3E}">
        <p14:creationId xmlns:p14="http://schemas.microsoft.com/office/powerpoint/2010/main" val="134358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latin typeface="Times New Roman" panose="02020603050405020304" pitchFamily="18" charset="0"/>
                <a:ea typeface="Verdana" panose="020B0604030504040204" pitchFamily="34" charset="0"/>
                <a:cs typeface="Times New Roman" panose="02020603050405020304" pitchFamily="18" charset="0"/>
              </a:rPr>
              <a:t>De RVB beslisboom soort gebrek bestaat uit 2 delen; het deel BOEI 2.0 – het gedeelte met de beslisboom soort gebrek en het deel met de </a:t>
            </a:r>
            <a:r>
              <a:rPr lang="nl-NL" sz="1000" dirty="0" err="1">
                <a:latin typeface="Times New Roman" panose="02020603050405020304" pitchFamily="18" charset="0"/>
                <a:ea typeface="Verdana" panose="020B0604030504040204" pitchFamily="34" charset="0"/>
                <a:cs typeface="Times New Roman" panose="02020603050405020304" pitchFamily="18" charset="0"/>
              </a:rPr>
              <a:t>instandhoudingslabels</a:t>
            </a:r>
            <a:r>
              <a:rPr lang="nl-NL" sz="1000" dirty="0">
                <a:latin typeface="Times New Roman" panose="02020603050405020304" pitchFamily="18" charset="0"/>
                <a:ea typeface="Verdana" panose="020B0604030504040204" pitchFamily="34" charset="0"/>
                <a:cs typeface="Times New Roman" panose="02020603050405020304" pitchFamily="18" charset="0"/>
              </a:rPr>
              <a:t>. </a:t>
            </a:r>
          </a:p>
          <a:p>
            <a:r>
              <a:rPr lang="nl-NL" sz="1000" dirty="0">
                <a:latin typeface="Times New Roman" panose="02020603050405020304" pitchFamily="18" charset="0"/>
                <a:ea typeface="Verdana" panose="020B0604030504040204" pitchFamily="34" charset="0"/>
                <a:cs typeface="Times New Roman" panose="02020603050405020304" pitchFamily="18" charset="0"/>
              </a:rPr>
              <a:t>De RVB beslisboom soort gebrek kent 7 ernst-soorten en 20 soorten gebreken.</a:t>
            </a:r>
          </a:p>
          <a:p>
            <a:r>
              <a:rPr lang="nl-NL" sz="1000" dirty="0">
                <a:latin typeface="Times New Roman" panose="02020603050405020304" pitchFamily="18" charset="0"/>
                <a:ea typeface="Verdana" panose="020B0604030504040204" pitchFamily="34" charset="0"/>
                <a:cs typeface="Times New Roman" panose="02020603050405020304" pitchFamily="18" charset="0"/>
              </a:rPr>
              <a:t>Als voorbeeld zal ik de bovenste apart toelichten: Het soort gebrek “manifest gebrek” en daar de bovenste twee van te weten “storing als gevolg van calamiteit” en de ‘storing als gevolg van werking of basiskwaliteit’ die moeten altijd als een storing worden gemeld bij de storingstelefoon. Dit vanwege het spoedeisende karakter van de waarneming, worden ze dan ook niet opgenomen in het inspectierapport.</a:t>
            </a:r>
          </a:p>
          <a:p>
            <a:r>
              <a:rPr lang="nl-NL" sz="1000" dirty="0">
                <a:latin typeface="Times New Roman" panose="02020603050405020304" pitchFamily="18" charset="0"/>
                <a:ea typeface="Verdana" panose="020B0604030504040204" pitchFamily="34" charset="0"/>
                <a:cs typeface="Times New Roman" panose="02020603050405020304" pitchFamily="18" charset="0"/>
              </a:rPr>
              <a:t>Alle overige soorten gebreken mogen wel in een BOEI inspectie op worden genomen. </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000" dirty="0">
                <a:latin typeface="Times New Roman" panose="02020603050405020304" pitchFamily="18" charset="0"/>
                <a:ea typeface="Verdana" panose="020B0604030504040204" pitchFamily="34" charset="0"/>
                <a:cs typeface="Times New Roman" panose="02020603050405020304" pitchFamily="18" charset="0"/>
              </a:rPr>
              <a:t>LET WEL: als een bouwdeel op een van de van toepassing zijnde thema’s BOEI geen gebreken vertonen, dan moet altijd bij dat thema het soort gebrek ‘geen gebrek’ op worden gevoerd. Zodoende weet de lezer van de BOEI inspectie dat er bewust gekozen is voor dit soort gebrek.</a:t>
            </a:r>
          </a:p>
          <a:p>
            <a:endParaRPr lang="nl-NL" sz="1000" dirty="0">
              <a:latin typeface="Times New Roman" panose="02020603050405020304" pitchFamily="18" charset="0"/>
              <a:ea typeface="Verdana" panose="020B0604030504040204" pitchFamily="34" charset="0"/>
              <a:cs typeface="Times New Roman" panose="02020603050405020304" pitchFamily="18" charset="0"/>
            </a:endParaRPr>
          </a:p>
          <a:p>
            <a:r>
              <a:rPr lang="nl-NL" sz="1000" dirty="0">
                <a:latin typeface="Times New Roman" panose="02020603050405020304" pitchFamily="18" charset="0"/>
                <a:ea typeface="Verdana" panose="020B0604030504040204" pitchFamily="34" charset="0"/>
                <a:cs typeface="Times New Roman" panose="02020603050405020304" pitchFamily="18" charset="0"/>
              </a:rPr>
              <a:t>Bij de instandhoudingslabel (aan de rechterkant van de sheet) zijn er drie kleuren mogelijk: rode gebreken zijn afgekocht in onderhoudscontracten (en zouden dus niet voor mogen komen), oranje gebreken kunnen via een EOW-opdracht worden opgedragen, waarbij EOW staat voor Extra opgekomen werk en groene gebreken worden door de RVB gemonitord en in eerste instantie niet opgedragen.</a:t>
            </a:r>
          </a:p>
          <a:p>
            <a:r>
              <a:rPr lang="nl-NL" sz="1000" dirty="0">
                <a:latin typeface="Times New Roman" panose="02020603050405020304" pitchFamily="18" charset="0"/>
                <a:ea typeface="Verdana" panose="020B0604030504040204" pitchFamily="34" charset="0"/>
                <a:cs typeface="Times New Roman" panose="02020603050405020304" pitchFamily="18" charset="0"/>
              </a:rPr>
              <a:t>Straks zullen we dit schema grafisch verduidelijken, maar de belangrijkste begrippen zijn manifeste gebreken, die via de storingstelefoon direct opgepakt worden en dat de ISH-labels bepalen wat er met gebreken uitgevoerd dient te worden. Rode gebreken zijn al opgedragen en zouden niet voor mogen komen en groene gebreken worden in de gaten gehouden. </a:t>
            </a:r>
          </a:p>
          <a:p>
            <a:endParaRPr lang="nl-NL" sz="1000" dirty="0">
              <a:latin typeface="Verdana" panose="020B0604030504040204" pitchFamily="34" charset="0"/>
              <a:ea typeface="Verdana" panose="020B0604030504040204" pitchFamily="34" charset="0"/>
            </a:endParaRPr>
          </a:p>
        </p:txBody>
      </p:sp>
      <p:sp>
        <p:nvSpPr>
          <p:cNvPr id="4" name="Tijdelijke aanduiding voor dianummer 3"/>
          <p:cNvSpPr>
            <a:spLocks noGrp="1"/>
          </p:cNvSpPr>
          <p:nvPr>
            <p:ph type="sldNum" sz="quarter" idx="5"/>
          </p:nvPr>
        </p:nvSpPr>
        <p:spPr/>
        <p:txBody>
          <a:bodyPr/>
          <a:lstStyle/>
          <a:p>
            <a:fld id="{6A75EBC0-D850-9C4D-93B2-AF494E489BB7}" type="slidenum">
              <a:rPr lang="nl-NL" smtClean="0"/>
              <a:t>9</a:t>
            </a:fld>
            <a:endParaRPr lang="nl-NL"/>
          </a:p>
        </p:txBody>
      </p:sp>
    </p:spTree>
    <p:extLst>
      <p:ext uri="{BB962C8B-B14F-4D97-AF65-F5344CB8AC3E}">
        <p14:creationId xmlns:p14="http://schemas.microsoft.com/office/powerpoint/2010/main" val="3278295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C54EEC-5798-8744-BC96-CFA648F2FF1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FF7B958-ECC1-4F4D-B52E-C71CEA0F1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4856F331-ED38-5E4F-B312-ECDC4A714C2A}"/>
              </a:ext>
            </a:extLst>
          </p:cNvPr>
          <p:cNvSpPr>
            <a:spLocks noGrp="1"/>
          </p:cNvSpPr>
          <p:nvPr>
            <p:ph type="dt" sz="half" idx="10"/>
          </p:nvPr>
        </p:nvSpPr>
        <p:spPr/>
        <p:txBody>
          <a:bodyPr/>
          <a:lstStyle/>
          <a:p>
            <a:fld id="{11138B3E-0E88-45FF-8C08-6DD234A81007}" type="datetime1">
              <a:rPr lang="nl-NL" smtClean="0"/>
              <a:t>3-10-2024</a:t>
            </a:fld>
            <a:endParaRPr lang="nl-NL"/>
          </a:p>
        </p:txBody>
      </p:sp>
      <p:sp>
        <p:nvSpPr>
          <p:cNvPr id="5" name="Tijdelijke aanduiding voor voettekst 4">
            <a:extLst>
              <a:ext uri="{FF2B5EF4-FFF2-40B4-BE49-F238E27FC236}">
                <a16:creationId xmlns:a16="http://schemas.microsoft.com/office/drawing/2014/main" id="{90A118A5-4BEA-654D-AF7E-9056AB3B394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0758758-56FD-B04C-B16C-B8F0D3798BC7}"/>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438217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5F7DF9-1057-A04E-B6BE-9543FD395E3D}"/>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9F43CE5-96DA-434D-8F9D-09D26F2C2D3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CB41860-3CC9-CA49-ABEB-57F9E603013C}"/>
              </a:ext>
            </a:extLst>
          </p:cNvPr>
          <p:cNvSpPr>
            <a:spLocks noGrp="1"/>
          </p:cNvSpPr>
          <p:nvPr>
            <p:ph type="dt" sz="half" idx="10"/>
          </p:nvPr>
        </p:nvSpPr>
        <p:spPr/>
        <p:txBody>
          <a:bodyPr/>
          <a:lstStyle/>
          <a:p>
            <a:fld id="{7F04F5E7-7AC6-403C-B2A0-C6C649E14017}" type="datetime1">
              <a:rPr lang="nl-NL" smtClean="0"/>
              <a:t>3-10-2024</a:t>
            </a:fld>
            <a:endParaRPr lang="nl-NL"/>
          </a:p>
        </p:txBody>
      </p:sp>
      <p:sp>
        <p:nvSpPr>
          <p:cNvPr id="5" name="Tijdelijke aanduiding voor voettekst 4">
            <a:extLst>
              <a:ext uri="{FF2B5EF4-FFF2-40B4-BE49-F238E27FC236}">
                <a16:creationId xmlns:a16="http://schemas.microsoft.com/office/drawing/2014/main" id="{DFA537C7-F53F-C74A-8979-A1C0C7FDFE4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65C6DA7-75B2-A145-B4EC-5D327C86BB29}"/>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862217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08A882B-A465-B347-9973-CDD7E02712D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2A0CE7A-A8EC-5B4A-9F17-FDE5885DDB12}"/>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AC0E3D8-82F9-4C41-B7F0-8F84569DBD19}"/>
              </a:ext>
            </a:extLst>
          </p:cNvPr>
          <p:cNvSpPr>
            <a:spLocks noGrp="1"/>
          </p:cNvSpPr>
          <p:nvPr>
            <p:ph type="dt" sz="half" idx="10"/>
          </p:nvPr>
        </p:nvSpPr>
        <p:spPr/>
        <p:txBody>
          <a:bodyPr/>
          <a:lstStyle/>
          <a:p>
            <a:fld id="{AB6D8B30-35E0-4E79-B09E-72BA12C16C92}" type="datetime1">
              <a:rPr lang="nl-NL" smtClean="0"/>
              <a:t>3-10-2024</a:t>
            </a:fld>
            <a:endParaRPr lang="nl-NL"/>
          </a:p>
        </p:txBody>
      </p:sp>
      <p:sp>
        <p:nvSpPr>
          <p:cNvPr id="5" name="Tijdelijke aanduiding voor voettekst 4">
            <a:extLst>
              <a:ext uri="{FF2B5EF4-FFF2-40B4-BE49-F238E27FC236}">
                <a16:creationId xmlns:a16="http://schemas.microsoft.com/office/drawing/2014/main" id="{83E7670A-F600-3843-A6AA-88768EA77FC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FCAF466-10D3-104D-A8D5-7B29A660C585}"/>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36729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FF17D4-E8B7-6842-886F-41C01439A8F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8A784A8-0D71-BB4B-9CF2-AE3901CFC73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57D18CA-4BAB-7041-B02D-929973FEC5EC}"/>
              </a:ext>
            </a:extLst>
          </p:cNvPr>
          <p:cNvSpPr>
            <a:spLocks noGrp="1"/>
          </p:cNvSpPr>
          <p:nvPr>
            <p:ph type="dt" sz="half" idx="10"/>
          </p:nvPr>
        </p:nvSpPr>
        <p:spPr/>
        <p:txBody>
          <a:bodyPr/>
          <a:lstStyle/>
          <a:p>
            <a:fld id="{DC4AA0B9-A371-4987-930E-D6E78289C5BF}" type="datetime1">
              <a:rPr lang="nl-NL" smtClean="0"/>
              <a:t>3-10-2024</a:t>
            </a:fld>
            <a:endParaRPr lang="nl-NL"/>
          </a:p>
        </p:txBody>
      </p:sp>
      <p:sp>
        <p:nvSpPr>
          <p:cNvPr id="5" name="Tijdelijke aanduiding voor voettekst 4">
            <a:extLst>
              <a:ext uri="{FF2B5EF4-FFF2-40B4-BE49-F238E27FC236}">
                <a16:creationId xmlns:a16="http://schemas.microsoft.com/office/drawing/2014/main" id="{14556FF1-C5D3-2042-AF6F-DDDD618C157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CAD2F90-540E-9F44-8DAE-981053397D69}"/>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2748284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64094D-FED3-EE42-8BD8-E79EA0A8CAA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E0FCA56A-36A1-7945-A03E-F697BF3D0F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12A865A-AC0F-614D-8491-28E2DD9798EC}"/>
              </a:ext>
            </a:extLst>
          </p:cNvPr>
          <p:cNvSpPr>
            <a:spLocks noGrp="1"/>
          </p:cNvSpPr>
          <p:nvPr>
            <p:ph type="dt" sz="half" idx="10"/>
          </p:nvPr>
        </p:nvSpPr>
        <p:spPr/>
        <p:txBody>
          <a:bodyPr/>
          <a:lstStyle/>
          <a:p>
            <a:fld id="{9D8A42C7-83BE-4E68-98DA-FE1E956C27E6}" type="datetime1">
              <a:rPr lang="nl-NL" smtClean="0"/>
              <a:t>3-10-2024</a:t>
            </a:fld>
            <a:endParaRPr lang="nl-NL"/>
          </a:p>
        </p:txBody>
      </p:sp>
      <p:sp>
        <p:nvSpPr>
          <p:cNvPr id="5" name="Tijdelijke aanduiding voor voettekst 4">
            <a:extLst>
              <a:ext uri="{FF2B5EF4-FFF2-40B4-BE49-F238E27FC236}">
                <a16:creationId xmlns:a16="http://schemas.microsoft.com/office/drawing/2014/main" id="{98CE7403-0E51-4C4E-8D84-247413AA375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C246978-D8F1-ED46-ACC7-3F64EBD7B7EB}"/>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324910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698D53-34C7-F64A-BD61-150BBF1A3C1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B73F088-3571-5F45-B5D7-70C462DA747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840E9F4-2220-554D-BF00-C1D3DF54BA3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7BA566A-01BD-154D-B657-55992F8F514F}"/>
              </a:ext>
            </a:extLst>
          </p:cNvPr>
          <p:cNvSpPr>
            <a:spLocks noGrp="1"/>
          </p:cNvSpPr>
          <p:nvPr>
            <p:ph type="dt" sz="half" idx="10"/>
          </p:nvPr>
        </p:nvSpPr>
        <p:spPr/>
        <p:txBody>
          <a:bodyPr/>
          <a:lstStyle/>
          <a:p>
            <a:fld id="{4341FE88-CE82-485C-9113-A1DDFB6D5CCD}" type="datetime1">
              <a:rPr lang="nl-NL" smtClean="0"/>
              <a:t>3-10-2024</a:t>
            </a:fld>
            <a:endParaRPr lang="nl-NL"/>
          </a:p>
        </p:txBody>
      </p:sp>
      <p:sp>
        <p:nvSpPr>
          <p:cNvPr id="6" name="Tijdelijke aanduiding voor voettekst 5">
            <a:extLst>
              <a:ext uri="{FF2B5EF4-FFF2-40B4-BE49-F238E27FC236}">
                <a16:creationId xmlns:a16="http://schemas.microsoft.com/office/drawing/2014/main" id="{8E8FD63B-956D-FE43-AB58-7042595A06C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923563D-2C76-5441-B1A5-DC2F0C290EC8}"/>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364125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D50269-25C3-5D4F-86B5-F78328891654}"/>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95C5192-A7F1-EC43-8381-F4DAD91ABE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DA346F9-E8BC-894B-97D4-52FB2A80938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1CC4B87-2767-7144-843C-E50A908133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4BA996C-636F-5247-BA5F-36F4D0EDEBF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74BACE7-77E2-CC48-BAC2-C1A345234ED7}"/>
              </a:ext>
            </a:extLst>
          </p:cNvPr>
          <p:cNvSpPr>
            <a:spLocks noGrp="1"/>
          </p:cNvSpPr>
          <p:nvPr>
            <p:ph type="dt" sz="half" idx="10"/>
          </p:nvPr>
        </p:nvSpPr>
        <p:spPr/>
        <p:txBody>
          <a:bodyPr/>
          <a:lstStyle/>
          <a:p>
            <a:fld id="{8B742FCD-CAC4-4AF2-BCB3-B472CA23E5B9}" type="datetime1">
              <a:rPr lang="nl-NL" smtClean="0"/>
              <a:t>3-10-2024</a:t>
            </a:fld>
            <a:endParaRPr lang="nl-NL"/>
          </a:p>
        </p:txBody>
      </p:sp>
      <p:sp>
        <p:nvSpPr>
          <p:cNvPr id="8" name="Tijdelijke aanduiding voor voettekst 7">
            <a:extLst>
              <a:ext uri="{FF2B5EF4-FFF2-40B4-BE49-F238E27FC236}">
                <a16:creationId xmlns:a16="http://schemas.microsoft.com/office/drawing/2014/main" id="{46995058-03B8-5C41-993B-3A8DF239FA7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8AA832A0-FAFD-3F49-8A62-309ADB600C5C}"/>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190093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E408C2-0292-914E-9DBA-4C8C6DF85F3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0A78ECE-3F74-EF46-90CC-464F981D13F8}"/>
              </a:ext>
            </a:extLst>
          </p:cNvPr>
          <p:cNvSpPr>
            <a:spLocks noGrp="1"/>
          </p:cNvSpPr>
          <p:nvPr>
            <p:ph type="dt" sz="half" idx="10"/>
          </p:nvPr>
        </p:nvSpPr>
        <p:spPr/>
        <p:txBody>
          <a:bodyPr/>
          <a:lstStyle/>
          <a:p>
            <a:fld id="{DC7A77E5-35A3-48C2-8574-314A870B2905}" type="datetime1">
              <a:rPr lang="nl-NL" smtClean="0"/>
              <a:t>3-10-2024</a:t>
            </a:fld>
            <a:endParaRPr lang="nl-NL"/>
          </a:p>
        </p:txBody>
      </p:sp>
      <p:sp>
        <p:nvSpPr>
          <p:cNvPr id="4" name="Tijdelijke aanduiding voor voettekst 3">
            <a:extLst>
              <a:ext uri="{FF2B5EF4-FFF2-40B4-BE49-F238E27FC236}">
                <a16:creationId xmlns:a16="http://schemas.microsoft.com/office/drawing/2014/main" id="{A25EA6A4-9888-5441-A5BB-535F91E3D81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D86AC70-9E50-E343-8706-921D900FB53E}"/>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52336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4BA8C3E-6F11-4348-9A01-C2A2A488752C}"/>
              </a:ext>
            </a:extLst>
          </p:cNvPr>
          <p:cNvSpPr>
            <a:spLocks noGrp="1"/>
          </p:cNvSpPr>
          <p:nvPr>
            <p:ph type="dt" sz="half" idx="10"/>
          </p:nvPr>
        </p:nvSpPr>
        <p:spPr/>
        <p:txBody>
          <a:bodyPr/>
          <a:lstStyle/>
          <a:p>
            <a:fld id="{36C218FA-46A6-418D-A91A-ACAF0E29FF1D}" type="datetime1">
              <a:rPr lang="nl-NL" smtClean="0"/>
              <a:t>3-10-2024</a:t>
            </a:fld>
            <a:endParaRPr lang="nl-NL"/>
          </a:p>
        </p:txBody>
      </p:sp>
      <p:sp>
        <p:nvSpPr>
          <p:cNvPr id="3" name="Tijdelijke aanduiding voor voettekst 2">
            <a:extLst>
              <a:ext uri="{FF2B5EF4-FFF2-40B4-BE49-F238E27FC236}">
                <a16:creationId xmlns:a16="http://schemas.microsoft.com/office/drawing/2014/main" id="{940952F8-0DBD-AB49-A11C-7CB3741FC442}"/>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31990D2-784D-9B4B-8F72-D8594AFE2E52}"/>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3974159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0CBBE3-B0C8-4644-AA28-11E8208C92A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3D9DB47-669C-0041-9F71-3EE5B8B518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6E68CFF-DE7E-9B42-AC97-110E4647CD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AA22214-BD00-E54C-AAA7-278523788F5F}"/>
              </a:ext>
            </a:extLst>
          </p:cNvPr>
          <p:cNvSpPr>
            <a:spLocks noGrp="1"/>
          </p:cNvSpPr>
          <p:nvPr>
            <p:ph type="dt" sz="half" idx="10"/>
          </p:nvPr>
        </p:nvSpPr>
        <p:spPr/>
        <p:txBody>
          <a:bodyPr/>
          <a:lstStyle/>
          <a:p>
            <a:fld id="{87E2FD8F-54AE-4E03-9718-EBBB033A59F9}" type="datetime1">
              <a:rPr lang="nl-NL" smtClean="0"/>
              <a:t>3-10-2024</a:t>
            </a:fld>
            <a:endParaRPr lang="nl-NL"/>
          </a:p>
        </p:txBody>
      </p:sp>
      <p:sp>
        <p:nvSpPr>
          <p:cNvPr id="6" name="Tijdelijke aanduiding voor voettekst 5">
            <a:extLst>
              <a:ext uri="{FF2B5EF4-FFF2-40B4-BE49-F238E27FC236}">
                <a16:creationId xmlns:a16="http://schemas.microsoft.com/office/drawing/2014/main" id="{0555DE40-3E1B-8F42-81AD-E9481594931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3B99C35-851D-0B4A-A994-76EC2A2BEADA}"/>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3912782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F2AE59-CB09-6A4B-B837-AA25F3A6C55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FECEB75-DDB6-3642-9C36-CF043E59BF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B0206585-BA41-A042-B3D4-ED2ECB29D1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DD27115-2AF0-034E-9CF2-A8731ACACED9}"/>
              </a:ext>
            </a:extLst>
          </p:cNvPr>
          <p:cNvSpPr>
            <a:spLocks noGrp="1"/>
          </p:cNvSpPr>
          <p:nvPr>
            <p:ph type="dt" sz="half" idx="10"/>
          </p:nvPr>
        </p:nvSpPr>
        <p:spPr/>
        <p:txBody>
          <a:bodyPr/>
          <a:lstStyle/>
          <a:p>
            <a:fld id="{7968F4F3-90BD-43B2-BD94-69BCDFEC5F20}" type="datetime1">
              <a:rPr lang="nl-NL" smtClean="0"/>
              <a:t>3-10-2024</a:t>
            </a:fld>
            <a:endParaRPr lang="nl-NL"/>
          </a:p>
        </p:txBody>
      </p:sp>
      <p:sp>
        <p:nvSpPr>
          <p:cNvPr id="6" name="Tijdelijke aanduiding voor voettekst 5">
            <a:extLst>
              <a:ext uri="{FF2B5EF4-FFF2-40B4-BE49-F238E27FC236}">
                <a16:creationId xmlns:a16="http://schemas.microsoft.com/office/drawing/2014/main" id="{15D7F894-85B1-8241-94E4-F11F0CFF8A4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0D17B78-867C-DB47-81FD-7F60C82DC79B}"/>
              </a:ext>
            </a:extLst>
          </p:cNvPr>
          <p:cNvSpPr>
            <a:spLocks noGrp="1"/>
          </p:cNvSpPr>
          <p:nvPr>
            <p:ph type="sldNum" sz="quarter" idx="12"/>
          </p:nvPr>
        </p:nvSpPr>
        <p:spPr/>
        <p:txBody>
          <a:bodyPr/>
          <a:lstStyle/>
          <a:p>
            <a:fld id="{5919E9E8-7756-D743-9036-9C3638214294}" type="slidenum">
              <a:rPr lang="nl-NL" smtClean="0"/>
              <a:t>‹nr.›</a:t>
            </a:fld>
            <a:endParaRPr lang="nl-NL"/>
          </a:p>
        </p:txBody>
      </p:sp>
    </p:spTree>
    <p:extLst>
      <p:ext uri="{BB962C8B-B14F-4D97-AF65-F5344CB8AC3E}">
        <p14:creationId xmlns:p14="http://schemas.microsoft.com/office/powerpoint/2010/main" val="939351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4C9F96E-CF10-E04F-89DE-F40F75DDE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B675253C-5D05-034D-8150-F848A92AAF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DC1B188-259F-3448-97D9-76456D197F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8F3DAB-8B4D-4838-9C34-BEFC13E132FC}" type="datetime1">
              <a:rPr lang="nl-NL" smtClean="0"/>
              <a:t>3-10-2024</a:t>
            </a:fld>
            <a:endParaRPr lang="nl-NL"/>
          </a:p>
        </p:txBody>
      </p:sp>
      <p:sp>
        <p:nvSpPr>
          <p:cNvPr id="5" name="Tijdelijke aanduiding voor voettekst 4">
            <a:extLst>
              <a:ext uri="{FF2B5EF4-FFF2-40B4-BE49-F238E27FC236}">
                <a16:creationId xmlns:a16="http://schemas.microsoft.com/office/drawing/2014/main" id="{A83F7F17-CE6B-2642-AD8D-ADD528A521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E64C1B4D-AFE8-D94E-B105-F8AFEFCAFE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9E9E8-7756-D743-9036-9C3638214294}" type="slidenum">
              <a:rPr lang="nl-NL" smtClean="0"/>
              <a:t>‹nr.›</a:t>
            </a:fld>
            <a:endParaRPr lang="nl-NL"/>
          </a:p>
        </p:txBody>
      </p:sp>
    </p:spTree>
    <p:extLst>
      <p:ext uri="{BB962C8B-B14F-4D97-AF65-F5344CB8AC3E}">
        <p14:creationId xmlns:p14="http://schemas.microsoft.com/office/powerpoint/2010/main" val="1085293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3" Type="http://schemas.openxmlformats.org/officeDocument/2006/relationships/slideLayout" Target="../slideLayouts/slideLayout7.xm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jpeg"/><Relationship Id="rId15" Type="http://schemas.openxmlformats.org/officeDocument/2006/relationships/image" Target="../media/image3.png"/><Relationship Id="rId10" Type="http://schemas.openxmlformats.org/officeDocument/2006/relationships/image" Target="../media/image25.png"/><Relationship Id="rId4" Type="http://schemas.openxmlformats.org/officeDocument/2006/relationships/notesSlide" Target="../notesSlides/notesSlide11.xml"/><Relationship Id="rId9" Type="http://schemas.openxmlformats.org/officeDocument/2006/relationships/image" Target="../media/image24.png"/><Relationship Id="rId1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7.xml"/><Relationship Id="rId7" Type="http://schemas.openxmlformats.org/officeDocument/2006/relationships/image" Target="../media/image31.jpeg"/><Relationship Id="rId12" Type="http://schemas.openxmlformats.org/officeDocument/2006/relationships/image" Target="../media/image3.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30.jpeg"/><Relationship Id="rId10" Type="http://schemas.openxmlformats.org/officeDocument/2006/relationships/image" Target="../media/image27.png"/><Relationship Id="rId4" Type="http://schemas.openxmlformats.org/officeDocument/2006/relationships/notesSlide" Target="../notesSlides/notesSlide12.xml"/><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6.xml"/><Relationship Id="rId7" Type="http://schemas.openxmlformats.org/officeDocument/2006/relationships/hyperlink" Target="mailto:PostbusRVBHandboekBOEI@rijksoverheid.nl" TargetMode="Externa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notesSlide" Target="../notesSlides/notesSlide4.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8.png"/><Relationship Id="rId3" Type="http://schemas.openxmlformats.org/officeDocument/2006/relationships/slideLayout" Target="../slideLayouts/slideLayout2.xml"/><Relationship Id="rId7" Type="http://schemas.openxmlformats.org/officeDocument/2006/relationships/diagramQuickStyle" Target="../diagrams/quickStyle1.xml"/><Relationship Id="rId12" Type="http://schemas.openxmlformats.org/officeDocument/2006/relationships/image" Target="../media/image17.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diagramLayout" Target="../diagrams/layout1.xml"/><Relationship Id="rId11" Type="http://schemas.openxmlformats.org/officeDocument/2006/relationships/image" Target="../media/image16.png"/><Relationship Id="rId5" Type="http://schemas.openxmlformats.org/officeDocument/2006/relationships/diagramData" Target="../diagrams/data1.xml"/><Relationship Id="rId10" Type="http://schemas.openxmlformats.org/officeDocument/2006/relationships/image" Target="../media/image15.png"/><Relationship Id="rId4" Type="http://schemas.openxmlformats.org/officeDocument/2006/relationships/notesSlide" Target="../notesSlides/notesSlide5.xml"/><Relationship Id="rId9" Type="http://schemas.microsoft.com/office/2007/relationships/diagramDrawing" Target="../diagrams/drawing1.xml"/><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Afbeelding 15" descr="Afbeelding met persoon, sluiten&#10;&#10;Automatisch gegenereerde beschrijving">
            <a:extLst>
              <a:ext uri="{FF2B5EF4-FFF2-40B4-BE49-F238E27FC236}">
                <a16:creationId xmlns:a16="http://schemas.microsoft.com/office/drawing/2014/main" id="{04A6F445-6F82-FC47-A367-5AE2F73A8798}"/>
              </a:ext>
            </a:extLst>
          </p:cNvPr>
          <p:cNvPicPr>
            <a:picLocks noChangeAspect="1"/>
          </p:cNvPicPr>
          <p:nvPr/>
        </p:nvPicPr>
        <p:blipFill>
          <a:blip r:embed="rId5"/>
          <a:stretch>
            <a:fillRect/>
          </a:stretch>
        </p:blipFill>
        <p:spPr>
          <a:xfrm>
            <a:off x="547688" y="2119313"/>
            <a:ext cx="9053513" cy="4148138"/>
          </a:xfrm>
          <a:prstGeom prst="rect">
            <a:avLst/>
          </a:prstGeom>
        </p:spPr>
      </p:pic>
      <p:pic>
        <p:nvPicPr>
          <p:cNvPr id="19" name="Afbeelding 18" descr="Logo 2.PNG">
            <a:extLst>
              <a:ext uri="{FF2B5EF4-FFF2-40B4-BE49-F238E27FC236}">
                <a16:creationId xmlns:a16="http://schemas.microsoft.com/office/drawing/2014/main" id="{AD2A6362-01F5-F84D-BB5C-CD3E8A3C7F1B}"/>
              </a:ext>
            </a:extLst>
          </p:cNvPr>
          <p:cNvPicPr>
            <a:picLocks/>
          </p:cNvPicPr>
          <p:nvPr/>
        </p:nvPicPr>
        <p:blipFill>
          <a:blip r:embed="rId6" cstate="print"/>
          <a:stretch>
            <a:fillRect/>
          </a:stretch>
        </p:blipFill>
        <p:spPr>
          <a:xfrm>
            <a:off x="9675813" y="2119313"/>
            <a:ext cx="1968500" cy="4148138"/>
          </a:xfrm>
          <a:prstGeom prst="rect">
            <a:avLst/>
          </a:prstGeom>
        </p:spPr>
      </p:pic>
      <p:sp>
        <p:nvSpPr>
          <p:cNvPr id="2" name="Titel 1">
            <a:extLst>
              <a:ext uri="{FF2B5EF4-FFF2-40B4-BE49-F238E27FC236}">
                <a16:creationId xmlns:a16="http://schemas.microsoft.com/office/drawing/2014/main" id="{3EA9A598-BB73-EB45-8310-E9575C648C6F}"/>
              </a:ext>
            </a:extLst>
          </p:cNvPr>
          <p:cNvSpPr>
            <a:spLocks noGrp="1"/>
          </p:cNvSpPr>
          <p:nvPr>
            <p:ph type="ctrTitle"/>
          </p:nvPr>
        </p:nvSpPr>
        <p:spPr>
          <a:xfrm>
            <a:off x="901690" y="405575"/>
            <a:ext cx="6430414" cy="1371600"/>
          </a:xfrm>
        </p:spPr>
        <p:txBody>
          <a:bodyPr vert="horz" lIns="91440" tIns="45720" rIns="91440" bIns="45720" rtlCol="0" anchor="ctr">
            <a:normAutofit/>
          </a:bodyPr>
          <a:lstStyle/>
          <a:p>
            <a:pPr algn="l"/>
            <a:r>
              <a:rPr lang="nl-NL" sz="4000" dirty="0"/>
              <a:t>Korte uitleg </a:t>
            </a:r>
            <a:r>
              <a:rPr lang="nl-NL" sz="4000" i="1" dirty="0"/>
              <a:t>RVB </a:t>
            </a:r>
            <a:r>
              <a:rPr lang="nl-NL" sz="4000" dirty="0"/>
              <a:t>BOEI 2.0</a:t>
            </a:r>
          </a:p>
        </p:txBody>
      </p:sp>
      <p:sp>
        <p:nvSpPr>
          <p:cNvPr id="3" name="Ondertitel 2">
            <a:extLst>
              <a:ext uri="{FF2B5EF4-FFF2-40B4-BE49-F238E27FC236}">
                <a16:creationId xmlns:a16="http://schemas.microsoft.com/office/drawing/2014/main" id="{FBC4DBB6-5A34-5847-A4E3-EB40E4758856}"/>
              </a:ext>
            </a:extLst>
          </p:cNvPr>
          <p:cNvSpPr>
            <a:spLocks noGrp="1"/>
          </p:cNvSpPr>
          <p:nvPr>
            <p:ph type="subTitle" idx="1"/>
          </p:nvPr>
        </p:nvSpPr>
        <p:spPr>
          <a:xfrm>
            <a:off x="7924796" y="498698"/>
            <a:ext cx="3429004" cy="1185353"/>
          </a:xfrm>
        </p:spPr>
        <p:txBody>
          <a:bodyPr vert="horz" lIns="91440" tIns="45720" rIns="91440" bIns="45720" rtlCol="0" anchor="ctr">
            <a:normAutofit/>
          </a:bodyPr>
          <a:lstStyle/>
          <a:p>
            <a:pPr algn="l"/>
            <a:r>
              <a:rPr lang="nl-NL" sz="1000" dirty="0"/>
              <a:t>Instructiefilm gebruikers OMS</a:t>
            </a:r>
          </a:p>
          <a:p>
            <a:pPr algn="l"/>
            <a:r>
              <a:rPr lang="nl-NL" sz="1000" dirty="0"/>
              <a:t>Ing. V.A. (Vincent) Faesen</a:t>
            </a:r>
          </a:p>
          <a:p>
            <a:pPr algn="l">
              <a:spcBef>
                <a:spcPts val="0"/>
              </a:spcBef>
            </a:pPr>
            <a:r>
              <a:rPr lang="nl-NL" sz="1000" dirty="0"/>
              <a:t>Ambassadeur RVB – Vastgoed Beheer - </a:t>
            </a:r>
            <a:r>
              <a:rPr lang="nl-NL" sz="1000" i="1" dirty="0"/>
              <a:t>RVB</a:t>
            </a:r>
            <a:r>
              <a:rPr lang="nl-NL" sz="1000" dirty="0"/>
              <a:t>BOEI</a:t>
            </a:r>
          </a:p>
          <a:p>
            <a:pPr algn="l">
              <a:spcBef>
                <a:spcPts val="0"/>
              </a:spcBef>
            </a:pPr>
            <a:r>
              <a:rPr lang="nl-NL" sz="1000" dirty="0"/>
              <a:t>Versie presentatie: 1.0</a:t>
            </a:r>
          </a:p>
          <a:p>
            <a:pPr algn="l">
              <a:spcBef>
                <a:spcPts val="0"/>
              </a:spcBef>
            </a:pPr>
            <a:endParaRPr lang="nl-NL" sz="1000" dirty="0"/>
          </a:p>
          <a:p>
            <a:pPr algn="l">
              <a:spcBef>
                <a:spcPts val="0"/>
              </a:spcBef>
            </a:pPr>
            <a:r>
              <a:rPr lang="nl-NL" sz="1000" dirty="0"/>
              <a:t>Deze presentatie mag worden gedeeld.</a:t>
            </a:r>
          </a:p>
          <a:p>
            <a:pPr algn="l">
              <a:spcBef>
                <a:spcPts val="0"/>
              </a:spcBef>
            </a:pPr>
            <a:endParaRPr lang="nl-NL" sz="1000" dirty="0"/>
          </a:p>
        </p:txBody>
      </p:sp>
      <p:sp>
        <p:nvSpPr>
          <p:cNvPr id="4" name="Tijdelijke aanduiding voor dianummer 3">
            <a:extLst>
              <a:ext uri="{FF2B5EF4-FFF2-40B4-BE49-F238E27FC236}">
                <a16:creationId xmlns:a16="http://schemas.microsoft.com/office/drawing/2014/main" id="{66F93B3C-FFFC-024C-B4B1-F2B803B40D88}"/>
              </a:ext>
            </a:extLst>
          </p:cNvPr>
          <p:cNvSpPr>
            <a:spLocks noGrp="1"/>
          </p:cNvSpPr>
          <p:nvPr>
            <p:ph type="sldNum" sz="quarter" idx="12"/>
          </p:nvPr>
        </p:nvSpPr>
        <p:spPr>
          <a:xfrm>
            <a:off x="8610600" y="6356350"/>
            <a:ext cx="2743200" cy="365125"/>
          </a:xfrm>
        </p:spPr>
        <p:txBody>
          <a:bodyPr>
            <a:normAutofit/>
          </a:bodyPr>
          <a:lstStyle/>
          <a:p>
            <a:pPr>
              <a:spcAft>
                <a:spcPts val="600"/>
              </a:spcAft>
            </a:pPr>
            <a:fld id="{5919E9E8-7756-D743-9036-9C3638214294}" type="slidenum">
              <a:rPr lang="nl-NL">
                <a:solidFill>
                  <a:schemeClr val="tx1">
                    <a:lumMod val="50000"/>
                    <a:lumOff val="50000"/>
                  </a:schemeClr>
                </a:solidFill>
              </a:rPr>
              <a:pPr>
                <a:spcAft>
                  <a:spcPts val="600"/>
                </a:spcAft>
              </a:pPr>
              <a:t>1</a:t>
            </a:fld>
            <a:endParaRPr lang="nl-NL" dirty="0">
              <a:solidFill>
                <a:schemeClr val="tx1">
                  <a:lumMod val="50000"/>
                  <a:lumOff val="50000"/>
                </a:schemeClr>
              </a:solidFill>
            </a:endParaRPr>
          </a:p>
        </p:txBody>
      </p:sp>
      <p:pic>
        <p:nvPicPr>
          <p:cNvPr id="15" name="Audio 14">
            <a:hlinkClick r:id="" action="ppaction://media"/>
            <a:extLst>
              <a:ext uri="{FF2B5EF4-FFF2-40B4-BE49-F238E27FC236}">
                <a16:creationId xmlns:a16="http://schemas.microsoft.com/office/drawing/2014/main" id="{6F0D84AA-EE23-EA2E-9B37-169EBC6DC66A}"/>
              </a:ext>
            </a:extLst>
          </p:cNvPr>
          <p:cNvPicPr>
            <a:picLocks noChangeAspect="1"/>
          </p:cNvPicPr>
          <p:nvPr>
            <a:audioFile r:link="rId1"/>
            <p:extLst>
              <p:ext uri="{DAA4B4D4-6D71-4841-9C94-3DE7FCFB9230}">
                <p14:media xmlns:p14="http://schemas.microsoft.com/office/powerpoint/2010/main" r:embed="rId2">
                  <p14:trim end="21064.9795"/>
                </p14:media>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710787971"/>
      </p:ext>
    </p:extLst>
  </p:cSld>
  <p:clrMapOvr>
    <a:masterClrMapping/>
  </p:clrMapOvr>
  <mc:AlternateContent xmlns:mc="http://schemas.openxmlformats.org/markup-compatibility/2006" xmlns:p14="http://schemas.microsoft.com/office/powerpoint/2010/main">
    <mc:Choice Requires="p14">
      <p:transition spd="slow" p14:dur="2000" advTm="40600"/>
    </mc:Choice>
    <mc:Fallback xmlns="">
      <p:transition spd="slow" advTm="40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2261D3-79C6-514F-A250-6242471C0F25}"/>
              </a:ext>
            </a:extLst>
          </p:cNvPr>
          <p:cNvSpPr>
            <a:spLocks noGrp="1"/>
          </p:cNvSpPr>
          <p:nvPr>
            <p:ph type="title"/>
          </p:nvPr>
        </p:nvSpPr>
        <p:spPr/>
        <p:txBody>
          <a:bodyPr vert="horz" lIns="91440" tIns="45720" rIns="91440" bIns="45720" rtlCol="0" anchor="ctr">
            <a:normAutofit/>
          </a:bodyPr>
          <a:lstStyle/>
          <a:p>
            <a:r>
              <a:rPr lang="nl-NL" dirty="0">
                <a:latin typeface="Verdana" panose="020B0604030504040204" pitchFamily="34" charset="0"/>
                <a:ea typeface="Verdana" panose="020B0604030504040204" pitchFamily="34" charset="0"/>
                <a:cs typeface="Verdana" panose="020B0604030504040204" pitchFamily="34" charset="0"/>
              </a:rPr>
              <a:t>Wat lost de beslisboom op?</a:t>
            </a:r>
          </a:p>
        </p:txBody>
      </p:sp>
      <p:sp>
        <p:nvSpPr>
          <p:cNvPr id="5" name="Tijdelijke aanduiding voor inhoud 4">
            <a:extLst>
              <a:ext uri="{FF2B5EF4-FFF2-40B4-BE49-F238E27FC236}">
                <a16:creationId xmlns:a16="http://schemas.microsoft.com/office/drawing/2014/main" id="{AFD3A04E-F9A3-784F-A079-A9FD92362CA9}"/>
              </a:ext>
            </a:extLst>
          </p:cNvPr>
          <p:cNvSpPr>
            <a:spLocks noGrp="1"/>
          </p:cNvSpPr>
          <p:nvPr>
            <p:ph idx="1"/>
          </p:nvPr>
        </p:nvSpPr>
        <p:spPr>
          <a:xfrm>
            <a:off x="838200" y="1825625"/>
            <a:ext cx="10515600" cy="4667250"/>
          </a:xfrm>
        </p:spPr>
        <p:txBody>
          <a:bodyPr>
            <a:noAutofit/>
          </a:bodyPr>
          <a:lstStyle/>
          <a:p>
            <a:endParaRPr lang="nl-NL" sz="2200" dirty="0">
              <a:latin typeface="Verdana" panose="020B0604030504040204" pitchFamily="34" charset="0"/>
              <a:ea typeface="Verdana" panose="020B0604030504040204" pitchFamily="34" charset="0"/>
              <a:cs typeface="Verdana" panose="020B0604030504040204" pitchFamily="34" charset="0"/>
            </a:endParaRPr>
          </a:p>
          <a:p>
            <a:r>
              <a:rPr lang="nl-NL" sz="2200" dirty="0">
                <a:latin typeface="Verdana" panose="020B0604030504040204" pitchFamily="34" charset="0"/>
                <a:ea typeface="Verdana" panose="020B0604030504040204" pitchFamily="34" charset="0"/>
                <a:cs typeface="Verdana" panose="020B0604030504040204" pitchFamily="34" charset="0"/>
              </a:rPr>
              <a:t>Bouwdeel type onafhankelijk;</a:t>
            </a:r>
          </a:p>
          <a:p>
            <a:endParaRPr lang="nl-NL" sz="2200" dirty="0">
              <a:latin typeface="Verdana" panose="020B0604030504040204" pitchFamily="34" charset="0"/>
              <a:ea typeface="Verdana" panose="020B0604030504040204" pitchFamily="34" charset="0"/>
              <a:cs typeface="Verdana" panose="020B0604030504040204" pitchFamily="34" charset="0"/>
            </a:endParaRPr>
          </a:p>
          <a:p>
            <a:r>
              <a:rPr lang="nl-NL" sz="2200" dirty="0">
                <a:latin typeface="Verdana" panose="020B0604030504040204" pitchFamily="34" charset="0"/>
                <a:ea typeface="Verdana" panose="020B0604030504040204" pitchFamily="34" charset="0"/>
                <a:cs typeface="Verdana" panose="020B0604030504040204" pitchFamily="34" charset="0"/>
              </a:rPr>
              <a:t>Behandelt in een overzicht de BOEI methodiek;</a:t>
            </a:r>
          </a:p>
          <a:p>
            <a:endParaRPr lang="nl-NL" sz="2200" dirty="0">
              <a:latin typeface="Verdana" panose="020B0604030504040204" pitchFamily="34" charset="0"/>
              <a:ea typeface="Verdana" panose="020B0604030504040204" pitchFamily="34" charset="0"/>
              <a:cs typeface="Verdana" panose="020B0604030504040204" pitchFamily="34" charset="0"/>
            </a:endParaRPr>
          </a:p>
          <a:p>
            <a:r>
              <a:rPr lang="nl-NL" sz="2200" dirty="0">
                <a:latin typeface="Verdana" panose="020B0604030504040204" pitchFamily="34" charset="0"/>
                <a:ea typeface="Verdana" panose="020B0604030504040204" pitchFamily="34" charset="0"/>
                <a:cs typeface="Verdana" panose="020B0604030504040204" pitchFamily="34" charset="0"/>
              </a:rPr>
              <a:t>Zorgt voor kwalitatief betere inspectie informatie;</a:t>
            </a:r>
            <a:br>
              <a:rPr lang="nl-NL" sz="2200" dirty="0">
                <a:latin typeface="Verdana" panose="020B0604030504040204" pitchFamily="34" charset="0"/>
                <a:ea typeface="Verdana" panose="020B0604030504040204" pitchFamily="34" charset="0"/>
                <a:cs typeface="Verdana" panose="020B0604030504040204" pitchFamily="34" charset="0"/>
              </a:rPr>
            </a:br>
            <a:r>
              <a:rPr lang="nl-NL" sz="1600" dirty="0">
                <a:latin typeface="Verdana" panose="020B0604030504040204" pitchFamily="34" charset="0"/>
                <a:ea typeface="Verdana" panose="020B0604030504040204" pitchFamily="34" charset="0"/>
                <a:cs typeface="Verdana" panose="020B0604030504040204" pitchFamily="34" charset="0"/>
              </a:rPr>
              <a:t>(gebrek regel is spot-on en geen benadering);</a:t>
            </a:r>
          </a:p>
          <a:p>
            <a:endParaRPr lang="nl-NL" sz="2200" dirty="0">
              <a:latin typeface="Verdana" panose="020B0604030504040204" pitchFamily="34" charset="0"/>
              <a:ea typeface="Verdana" panose="020B0604030504040204" pitchFamily="34" charset="0"/>
              <a:cs typeface="Verdana" panose="020B0604030504040204" pitchFamily="34" charset="0"/>
            </a:endParaRPr>
          </a:p>
          <a:p>
            <a:r>
              <a:rPr lang="nl-NL" sz="2200" dirty="0">
                <a:latin typeface="Verdana" panose="020B0604030504040204" pitchFamily="34" charset="0"/>
                <a:ea typeface="Verdana" panose="020B0604030504040204" pitchFamily="34" charset="0"/>
                <a:cs typeface="Verdana" panose="020B0604030504040204" pitchFamily="34" charset="0"/>
              </a:rPr>
              <a:t>Zorgt voor kwantitatief beter inspectie informatie; </a:t>
            </a:r>
            <a:br>
              <a:rPr lang="nl-NL" sz="2200" dirty="0">
                <a:latin typeface="Verdana" panose="020B0604030504040204" pitchFamily="34" charset="0"/>
                <a:ea typeface="Verdana" panose="020B0604030504040204" pitchFamily="34" charset="0"/>
                <a:cs typeface="Verdana" panose="020B0604030504040204" pitchFamily="34" charset="0"/>
              </a:rPr>
            </a:br>
            <a:r>
              <a:rPr lang="nl-NL" sz="1600" dirty="0">
                <a:latin typeface="Verdana" panose="020B0604030504040204" pitchFamily="34" charset="0"/>
                <a:ea typeface="Verdana" panose="020B0604030504040204" pitchFamily="34" charset="0"/>
                <a:cs typeface="Verdana" panose="020B0604030504040204" pitchFamily="34" charset="0"/>
              </a:rPr>
              <a:t>(minder gebrek regels).</a:t>
            </a:r>
          </a:p>
        </p:txBody>
      </p:sp>
      <p:sp>
        <p:nvSpPr>
          <p:cNvPr id="4" name="Tijdelijke aanduiding voor dianummer 3">
            <a:extLst>
              <a:ext uri="{FF2B5EF4-FFF2-40B4-BE49-F238E27FC236}">
                <a16:creationId xmlns:a16="http://schemas.microsoft.com/office/drawing/2014/main" id="{637E66FD-08BC-984E-9216-C5CA6A2EC7D7}"/>
              </a:ext>
            </a:extLst>
          </p:cNvPr>
          <p:cNvSpPr>
            <a:spLocks noGrp="1"/>
          </p:cNvSpPr>
          <p:nvPr>
            <p:ph type="sldNum" sz="quarter" idx="12"/>
          </p:nvPr>
        </p:nvSpPr>
        <p:spPr/>
        <p:txBody>
          <a:bodyPr/>
          <a:lstStyle/>
          <a:p>
            <a:fld id="{5919E9E8-7756-D743-9036-9C3638214294}" type="slidenum">
              <a:rPr lang="nl-NL" smtClean="0"/>
              <a:t>10</a:t>
            </a:fld>
            <a:endParaRPr lang="nl-NL"/>
          </a:p>
        </p:txBody>
      </p:sp>
      <p:pic>
        <p:nvPicPr>
          <p:cNvPr id="7" name="Audio 6">
            <a:hlinkClick r:id="" action="ppaction://media"/>
            <a:extLst>
              <a:ext uri="{FF2B5EF4-FFF2-40B4-BE49-F238E27FC236}">
                <a16:creationId xmlns:a16="http://schemas.microsoft.com/office/drawing/2014/main" id="{93BB8334-A67C-6936-C27E-91748B80142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45304320"/>
      </p:ext>
    </p:extLst>
  </p:cSld>
  <p:clrMapOvr>
    <a:masterClrMapping/>
  </p:clrMapOvr>
  <mc:AlternateContent xmlns:mc="http://schemas.openxmlformats.org/markup-compatibility/2006" xmlns:p14="http://schemas.microsoft.com/office/powerpoint/2010/main">
    <mc:Choice Requires="p14">
      <p:transition spd="slow" p14:dur="2000" advTm="33641"/>
    </mc:Choice>
    <mc:Fallback xmlns="">
      <p:transition spd="slow" advTm="336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 presetClass="entr" presetSubtype="0" fill="hold" grpId="0" nodeType="withEffect">
                                  <p:stCondLst>
                                    <p:cond delay="100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1200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1800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grpId="0" nodeType="withEffect">
                                  <p:stCondLst>
                                    <p:cond delay="2700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7"/>
                </p:tgtEl>
              </p:cMediaNode>
            </p:audio>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a:extLst>
              <a:ext uri="{FF2B5EF4-FFF2-40B4-BE49-F238E27FC236}">
                <a16:creationId xmlns:a16="http://schemas.microsoft.com/office/drawing/2014/main" id="{00000000-0008-0000-0000-00000A0000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38165" y="4053754"/>
            <a:ext cx="1933575" cy="2558415"/>
          </a:xfrm>
          <a:prstGeom prst="rect">
            <a:avLst/>
          </a:prstGeom>
        </p:spPr>
      </p:pic>
      <p:sp>
        <p:nvSpPr>
          <p:cNvPr id="2" name="Tijdelijke aanduiding voor dianummer 1">
            <a:extLst>
              <a:ext uri="{FF2B5EF4-FFF2-40B4-BE49-F238E27FC236}">
                <a16:creationId xmlns:a16="http://schemas.microsoft.com/office/drawing/2014/main" id="{4FB1EEB7-BA47-40F4-BA22-078679AB2C8D}"/>
              </a:ext>
            </a:extLst>
          </p:cNvPr>
          <p:cNvSpPr>
            <a:spLocks noGrp="1"/>
          </p:cNvSpPr>
          <p:nvPr>
            <p:ph type="sldNum" sz="quarter" idx="12"/>
          </p:nvPr>
        </p:nvSpPr>
        <p:spPr/>
        <p:txBody>
          <a:bodyPr/>
          <a:lstStyle/>
          <a:p>
            <a:fld id="{5919E9E8-7756-D743-9036-9C3638214294}" type="slidenum">
              <a:rPr lang="nl-NL" smtClean="0"/>
              <a:t>11</a:t>
            </a:fld>
            <a:endParaRPr lang="nl-NL"/>
          </a:p>
        </p:txBody>
      </p:sp>
      <p:pic>
        <p:nvPicPr>
          <p:cNvPr id="3" name="Afbeelding 2">
            <a:extLst>
              <a:ext uri="{FF2B5EF4-FFF2-40B4-BE49-F238E27FC236}">
                <a16:creationId xmlns:a16="http://schemas.microsoft.com/office/drawing/2014/main" id="{00000000-0008-0000-0000-0000040000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00625" y="40005"/>
            <a:ext cx="2190750" cy="2259330"/>
          </a:xfrm>
          <a:prstGeom prst="rect">
            <a:avLst/>
          </a:prstGeom>
        </p:spPr>
      </p:pic>
      <p:pic>
        <p:nvPicPr>
          <p:cNvPr id="5" name="Afbeelding 4">
            <a:extLst>
              <a:ext uri="{FF2B5EF4-FFF2-40B4-BE49-F238E27FC236}">
                <a16:creationId xmlns:a16="http://schemas.microsoft.com/office/drawing/2014/main" id="{B6BE3103-A3D5-442C-A0E8-F508CF92234F}"/>
              </a:ext>
            </a:extLst>
          </p:cNvPr>
          <p:cNvPicPr>
            <a:picLocks noChangeAspect="1"/>
          </p:cNvPicPr>
          <p:nvPr/>
        </p:nvPicPr>
        <p:blipFill>
          <a:blip r:embed="rId7"/>
          <a:stretch>
            <a:fillRect/>
          </a:stretch>
        </p:blipFill>
        <p:spPr>
          <a:xfrm>
            <a:off x="1441393" y="334327"/>
            <a:ext cx="2480990" cy="1842135"/>
          </a:xfrm>
          <a:prstGeom prst="rect">
            <a:avLst/>
          </a:prstGeom>
        </p:spPr>
      </p:pic>
      <p:pic>
        <p:nvPicPr>
          <p:cNvPr id="7" name="Picture 2">
            <a:extLst>
              <a:ext uri="{FF2B5EF4-FFF2-40B4-BE49-F238E27FC236}">
                <a16:creationId xmlns:a16="http://schemas.microsoft.com/office/drawing/2014/main" id="{00000000-0008-0000-0000-000007000000}"/>
              </a:ext>
            </a:extLst>
          </p:cNvPr>
          <p:cNvPicPr>
            <a:picLocks noChangeAspect="1" noChangeArrowheads="1"/>
          </p:cNvPicPr>
          <p:nvPr/>
        </p:nvPicPr>
        <p:blipFill>
          <a:blip r:embed="rId8" cstate="print"/>
          <a:srcRect/>
          <a:stretch>
            <a:fillRect/>
          </a:stretch>
        </p:blipFill>
        <p:spPr bwMode="auto">
          <a:xfrm>
            <a:off x="4995864" y="4606695"/>
            <a:ext cx="2192400" cy="1580915"/>
          </a:xfrm>
          <a:prstGeom prst="rect">
            <a:avLst/>
          </a:prstGeom>
          <a:noFill/>
          <a:ln w="9525">
            <a:noFill/>
            <a:miter lim="800000"/>
            <a:headEnd/>
            <a:tailEnd/>
          </a:ln>
        </p:spPr>
      </p:pic>
      <p:sp>
        <p:nvSpPr>
          <p:cNvPr id="8" name="PIJL-OMLAAG 4">
            <a:extLst>
              <a:ext uri="{FF2B5EF4-FFF2-40B4-BE49-F238E27FC236}">
                <a16:creationId xmlns:a16="http://schemas.microsoft.com/office/drawing/2014/main" id="{00000000-0008-0000-0000-000005000000}"/>
              </a:ext>
            </a:extLst>
          </p:cNvPr>
          <p:cNvSpPr/>
          <p:nvPr/>
        </p:nvSpPr>
        <p:spPr>
          <a:xfrm>
            <a:off x="4805362" y="2305226"/>
            <a:ext cx="2581275" cy="1899885"/>
          </a:xfrm>
          <a:prstGeom prst="downArrow">
            <a:avLst/>
          </a:prstGeom>
          <a:solidFill>
            <a:srgbClr val="007BC7"/>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nl-NL" sz="6000" dirty="0">
                <a:latin typeface="Verdana" panose="020B0604030504040204" pitchFamily="34" charset="0"/>
                <a:ea typeface="Verdana" panose="020B0604030504040204" pitchFamily="34" charset="0"/>
              </a:rPr>
              <a:t>1</a:t>
            </a:r>
          </a:p>
        </p:txBody>
      </p:sp>
      <p:sp>
        <p:nvSpPr>
          <p:cNvPr id="9" name="Toelichting met afgeronde rechthoek 7">
            <a:extLst>
              <a:ext uri="{FF2B5EF4-FFF2-40B4-BE49-F238E27FC236}">
                <a16:creationId xmlns:a16="http://schemas.microsoft.com/office/drawing/2014/main" id="{00000000-0008-0000-0000-000008000000}"/>
              </a:ext>
            </a:extLst>
          </p:cNvPr>
          <p:cNvSpPr/>
          <p:nvPr/>
        </p:nvSpPr>
        <p:spPr>
          <a:xfrm>
            <a:off x="8496000" y="5486457"/>
            <a:ext cx="3294218" cy="1080000"/>
          </a:xfrm>
          <a:prstGeom prst="wedgeRoundRectCallout">
            <a:avLst>
              <a:gd name="adj1" fmla="val -103514"/>
              <a:gd name="adj2" fmla="val -96577"/>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GEBREKEN FILTER - AFGEKOCHT;</a:t>
            </a:r>
          </a:p>
          <a:p>
            <a:r>
              <a:rPr lang="nl-NL" sz="1000" dirty="0">
                <a:solidFill>
                  <a:schemeClr val="bg2">
                    <a:lumMod val="25000"/>
                  </a:schemeClr>
                </a:solidFill>
                <a:latin typeface="Verdana" panose="020B0604030504040204" pitchFamily="34" charset="0"/>
                <a:ea typeface="Verdana" panose="020B0604030504040204" pitchFamily="34" charset="0"/>
              </a:rPr>
              <a:t>Filter met maaswijdte  afgestemd:</a:t>
            </a:r>
          </a:p>
          <a:p>
            <a:pPr marL="228600" indent="-228600">
              <a:buAutoNum type="arabicParenR"/>
            </a:pPr>
            <a:r>
              <a:rPr lang="nl-NL" sz="1000" dirty="0">
                <a:solidFill>
                  <a:schemeClr val="bg2">
                    <a:lumMod val="25000"/>
                  </a:schemeClr>
                </a:solidFill>
                <a:latin typeface="Verdana" panose="020B0604030504040204" pitchFamily="34" charset="0"/>
                <a:ea typeface="Verdana" panose="020B0604030504040204" pitchFamily="34" charset="0"/>
              </a:rPr>
              <a:t>Onderhoudslabel.</a:t>
            </a:r>
          </a:p>
          <a:p>
            <a:pPr marL="228600" indent="-228600">
              <a:buAutoNum type="arabicParenR"/>
            </a:pPr>
            <a:r>
              <a:rPr lang="nl-NL" sz="1000" dirty="0">
                <a:solidFill>
                  <a:schemeClr val="bg2">
                    <a:lumMod val="25000"/>
                  </a:schemeClr>
                </a:solidFill>
                <a:latin typeface="Verdana" panose="020B0604030504040204" pitchFamily="34" charset="0"/>
                <a:ea typeface="Verdana" panose="020B0604030504040204" pitchFamily="34" charset="0"/>
              </a:rPr>
              <a:t>Gebreken vanuit vaste vergoeding – prioriteit 1,2, 4 en 5 (rode cellen links van de rode lijn)</a:t>
            </a:r>
          </a:p>
        </p:txBody>
      </p:sp>
      <p:sp>
        <p:nvSpPr>
          <p:cNvPr id="10" name="Gekromde PIJL-OMLAAG 8">
            <a:extLst>
              <a:ext uri="{FF2B5EF4-FFF2-40B4-BE49-F238E27FC236}">
                <a16:creationId xmlns:a16="http://schemas.microsoft.com/office/drawing/2014/main" id="{00000000-0008-0000-0000-000009000000}"/>
              </a:ext>
            </a:extLst>
          </p:cNvPr>
          <p:cNvSpPr/>
          <p:nvPr/>
        </p:nvSpPr>
        <p:spPr>
          <a:xfrm rot="946925" flipH="1">
            <a:off x="3069807" y="3485489"/>
            <a:ext cx="2745314" cy="980522"/>
          </a:xfrm>
          <a:prstGeom prst="curvedDownArrow">
            <a:avLst/>
          </a:prstGeom>
          <a:solidFill>
            <a:srgbClr val="947100"/>
          </a:solidFill>
          <a:ln>
            <a:solidFill>
              <a:srgbClr val="E1B61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nl-NL" sz="1100">
              <a:solidFill>
                <a:schemeClr val="tx1"/>
              </a:solidFill>
            </a:endParaRPr>
          </a:p>
        </p:txBody>
      </p:sp>
      <p:sp>
        <p:nvSpPr>
          <p:cNvPr id="12" name="Toelichting met afgeronde rechthoek 12">
            <a:extLst>
              <a:ext uri="{FF2B5EF4-FFF2-40B4-BE49-F238E27FC236}">
                <a16:creationId xmlns:a16="http://schemas.microsoft.com/office/drawing/2014/main" id="{00000000-0008-0000-0000-00000D000000}"/>
              </a:ext>
            </a:extLst>
          </p:cNvPr>
          <p:cNvSpPr/>
          <p:nvPr/>
        </p:nvSpPr>
        <p:spPr>
          <a:xfrm>
            <a:off x="109837" y="3505513"/>
            <a:ext cx="1685925" cy="2202559"/>
          </a:xfrm>
          <a:prstGeom prst="wedgeRoundRectCallout">
            <a:avLst>
              <a:gd name="adj1" fmla="val 78740"/>
              <a:gd name="adj2" fmla="val 20587"/>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FILTER FRACTIE CONTRACTEN;</a:t>
            </a:r>
          </a:p>
          <a:p>
            <a:r>
              <a:rPr lang="nl-NL" sz="1000" dirty="0">
                <a:solidFill>
                  <a:schemeClr val="bg2">
                    <a:lumMod val="25000"/>
                  </a:schemeClr>
                </a:solidFill>
                <a:latin typeface="Verdana" panose="020B0604030504040204" pitchFamily="34" charset="0"/>
                <a:ea typeface="Verdana" panose="020B0604030504040204" pitchFamily="34" charset="0"/>
              </a:rPr>
              <a:t>"Dwangbevel" (automatische opdracht) aan contractaannemer voor oplossen gebreken welke al afgekocht zijn vanuit de </a:t>
            </a:r>
            <a:r>
              <a:rPr lang="nl-NL" sz="1000" b="1" dirty="0">
                <a:solidFill>
                  <a:schemeClr val="bg2">
                    <a:lumMod val="25000"/>
                  </a:schemeClr>
                </a:solidFill>
                <a:latin typeface="Verdana" panose="020B0604030504040204" pitchFamily="34" charset="0"/>
                <a:ea typeface="Verdana" panose="020B0604030504040204" pitchFamily="34" charset="0"/>
              </a:rPr>
              <a:t>vaste vergoeding </a:t>
            </a:r>
            <a:r>
              <a:rPr lang="nl-NL" sz="1000" dirty="0">
                <a:solidFill>
                  <a:schemeClr val="bg2">
                    <a:lumMod val="25000"/>
                  </a:schemeClr>
                </a:solidFill>
                <a:latin typeface="Verdana" panose="020B0604030504040204" pitchFamily="34" charset="0"/>
                <a:ea typeface="Verdana" panose="020B0604030504040204" pitchFamily="34" charset="0"/>
              </a:rPr>
              <a:t>uit het  onderhouds- contract.</a:t>
            </a:r>
          </a:p>
        </p:txBody>
      </p:sp>
      <p:cxnSp>
        <p:nvCxnSpPr>
          <p:cNvPr id="15" name="Rechte verbindingslijn 14">
            <a:extLst>
              <a:ext uri="{FF2B5EF4-FFF2-40B4-BE49-F238E27FC236}">
                <a16:creationId xmlns:a16="http://schemas.microsoft.com/office/drawing/2014/main" id="{00000000-0008-0000-0000-00002C000000}"/>
              </a:ext>
            </a:extLst>
          </p:cNvPr>
          <p:cNvCxnSpPr>
            <a:cxnSpLocks/>
            <a:stCxn id="9" idx="4"/>
            <a:endCxn id="23" idx="1"/>
          </p:cNvCxnSpPr>
          <p:nvPr/>
        </p:nvCxnSpPr>
        <p:spPr>
          <a:xfrm flipV="1">
            <a:off x="6733132" y="3818501"/>
            <a:ext cx="1870868" cy="1164924"/>
          </a:xfrm>
          <a:prstGeom prst="line">
            <a:avLst/>
          </a:prstGeom>
          <a:ln w="25400">
            <a:solidFill>
              <a:srgbClr val="00B050"/>
            </a:solidFill>
            <a:headEnd type="triangle" w="lg" len="lg"/>
          </a:ln>
        </p:spPr>
        <p:style>
          <a:lnRef idx="1">
            <a:schemeClr val="accent1"/>
          </a:lnRef>
          <a:fillRef idx="0">
            <a:schemeClr val="accent1"/>
          </a:fillRef>
          <a:effectRef idx="0">
            <a:schemeClr val="accent1"/>
          </a:effectRef>
          <a:fontRef idx="minor">
            <a:schemeClr val="tx1"/>
          </a:fontRef>
        </p:style>
      </p:cxnSp>
      <p:sp>
        <p:nvSpPr>
          <p:cNvPr id="22" name="PIJL-OMLAAG 14">
            <a:extLst>
              <a:ext uri="{FF2B5EF4-FFF2-40B4-BE49-F238E27FC236}">
                <a16:creationId xmlns:a16="http://schemas.microsoft.com/office/drawing/2014/main" id="{00000000-0008-0000-0000-00000F000000}"/>
              </a:ext>
            </a:extLst>
          </p:cNvPr>
          <p:cNvSpPr/>
          <p:nvPr/>
        </p:nvSpPr>
        <p:spPr>
          <a:xfrm>
            <a:off x="5372064" y="6034923"/>
            <a:ext cx="1440000" cy="1885950"/>
          </a:xfrm>
          <a:prstGeom prst="downArrow">
            <a:avLst/>
          </a:prstGeom>
          <a:solidFill>
            <a:srgbClr val="007BC7"/>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nl-NL" sz="6000" dirty="0">
                <a:latin typeface="Verdana" panose="020B0604030504040204" pitchFamily="34" charset="0"/>
                <a:ea typeface="Verdana" panose="020B0604030504040204" pitchFamily="34" charset="0"/>
              </a:rPr>
              <a:t>2</a:t>
            </a:r>
          </a:p>
        </p:txBody>
      </p:sp>
      <p:sp>
        <p:nvSpPr>
          <p:cNvPr id="23" name="Rechthoek 22">
            <a:extLst>
              <a:ext uri="{FF2B5EF4-FFF2-40B4-BE49-F238E27FC236}">
                <a16:creationId xmlns:a16="http://schemas.microsoft.com/office/drawing/2014/main" id="{A0BA5359-1CA7-48EC-AE9B-08CA86D21C92}"/>
              </a:ext>
            </a:extLst>
          </p:cNvPr>
          <p:cNvSpPr/>
          <p:nvPr/>
        </p:nvSpPr>
        <p:spPr>
          <a:xfrm>
            <a:off x="8604000" y="2197484"/>
            <a:ext cx="2979109" cy="3242034"/>
          </a:xfrm>
          <a:prstGeom prst="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Afbeelding 15">
            <a:extLst>
              <a:ext uri="{FF2B5EF4-FFF2-40B4-BE49-F238E27FC236}">
                <a16:creationId xmlns:a16="http://schemas.microsoft.com/office/drawing/2014/main" id="{97C7D781-4832-145B-DF92-584F91F74A69}"/>
              </a:ext>
            </a:extLst>
          </p:cNvPr>
          <p:cNvPicPr>
            <a:picLocks noChangeAspect="1"/>
          </p:cNvPicPr>
          <p:nvPr/>
        </p:nvPicPr>
        <p:blipFill>
          <a:blip r:embed="rId9"/>
          <a:stretch>
            <a:fillRect/>
          </a:stretch>
        </p:blipFill>
        <p:spPr>
          <a:xfrm>
            <a:off x="8611200" y="222840000"/>
            <a:ext cx="1440000" cy="1351698"/>
          </a:xfrm>
          <a:prstGeom prst="rect">
            <a:avLst/>
          </a:prstGeom>
        </p:spPr>
      </p:pic>
      <p:pic>
        <p:nvPicPr>
          <p:cNvPr id="33" name="Afbeelding 32">
            <a:extLst>
              <a:ext uri="{FF2B5EF4-FFF2-40B4-BE49-F238E27FC236}">
                <a16:creationId xmlns:a16="http://schemas.microsoft.com/office/drawing/2014/main" id="{72307350-8036-222C-E3E9-93F53DB78B35}"/>
              </a:ext>
            </a:extLst>
          </p:cNvPr>
          <p:cNvPicPr>
            <a:picLocks noChangeAspect="1"/>
          </p:cNvPicPr>
          <p:nvPr/>
        </p:nvPicPr>
        <p:blipFill>
          <a:blip r:embed="rId10"/>
          <a:stretch>
            <a:fillRect/>
          </a:stretch>
        </p:blipFill>
        <p:spPr>
          <a:xfrm>
            <a:off x="8632464" y="2228400"/>
            <a:ext cx="1440000" cy="1656416"/>
          </a:xfrm>
          <a:prstGeom prst="rect">
            <a:avLst/>
          </a:prstGeom>
        </p:spPr>
      </p:pic>
      <p:pic>
        <p:nvPicPr>
          <p:cNvPr id="35" name="Afbeelding 34">
            <a:extLst>
              <a:ext uri="{FF2B5EF4-FFF2-40B4-BE49-F238E27FC236}">
                <a16:creationId xmlns:a16="http://schemas.microsoft.com/office/drawing/2014/main" id="{B0917C95-9171-FE88-4BB4-BC28B286BF1E}"/>
              </a:ext>
            </a:extLst>
          </p:cNvPr>
          <p:cNvPicPr>
            <a:picLocks noChangeAspect="1"/>
          </p:cNvPicPr>
          <p:nvPr/>
        </p:nvPicPr>
        <p:blipFill>
          <a:blip r:embed="rId11"/>
          <a:stretch>
            <a:fillRect/>
          </a:stretch>
        </p:blipFill>
        <p:spPr>
          <a:xfrm>
            <a:off x="10130624" y="2228400"/>
            <a:ext cx="1440000" cy="2161388"/>
          </a:xfrm>
          <a:prstGeom prst="rect">
            <a:avLst/>
          </a:prstGeom>
        </p:spPr>
      </p:pic>
      <p:pic>
        <p:nvPicPr>
          <p:cNvPr id="37" name="Afbeelding 36">
            <a:extLst>
              <a:ext uri="{FF2B5EF4-FFF2-40B4-BE49-F238E27FC236}">
                <a16:creationId xmlns:a16="http://schemas.microsoft.com/office/drawing/2014/main" id="{97FFA674-EAE4-731C-9064-16D78D5D65D8}"/>
              </a:ext>
            </a:extLst>
          </p:cNvPr>
          <p:cNvPicPr>
            <a:picLocks noChangeAspect="1"/>
          </p:cNvPicPr>
          <p:nvPr/>
        </p:nvPicPr>
        <p:blipFill>
          <a:blip r:embed="rId12"/>
          <a:stretch>
            <a:fillRect/>
          </a:stretch>
        </p:blipFill>
        <p:spPr>
          <a:xfrm>
            <a:off x="8632464" y="4350032"/>
            <a:ext cx="1440000" cy="1067490"/>
          </a:xfrm>
          <a:prstGeom prst="rect">
            <a:avLst/>
          </a:prstGeom>
        </p:spPr>
      </p:pic>
      <p:pic>
        <p:nvPicPr>
          <p:cNvPr id="39" name="Afbeelding 38">
            <a:extLst>
              <a:ext uri="{FF2B5EF4-FFF2-40B4-BE49-F238E27FC236}">
                <a16:creationId xmlns:a16="http://schemas.microsoft.com/office/drawing/2014/main" id="{726BAC2D-FCFC-49F8-A8A7-A6E5C8F7946B}"/>
              </a:ext>
            </a:extLst>
          </p:cNvPr>
          <p:cNvPicPr>
            <a:picLocks noChangeAspect="1"/>
          </p:cNvPicPr>
          <p:nvPr/>
        </p:nvPicPr>
        <p:blipFill>
          <a:blip r:embed="rId13"/>
          <a:stretch>
            <a:fillRect/>
          </a:stretch>
        </p:blipFill>
        <p:spPr>
          <a:xfrm>
            <a:off x="10130624" y="4643552"/>
            <a:ext cx="1440000" cy="764479"/>
          </a:xfrm>
          <a:prstGeom prst="rect">
            <a:avLst/>
          </a:prstGeom>
        </p:spPr>
      </p:pic>
      <p:pic>
        <p:nvPicPr>
          <p:cNvPr id="18" name="Afbeelding 17">
            <a:extLst>
              <a:ext uri="{FF2B5EF4-FFF2-40B4-BE49-F238E27FC236}">
                <a16:creationId xmlns:a16="http://schemas.microsoft.com/office/drawing/2014/main" id="{4893161B-DDD0-1E30-CB02-55A2EE052D09}"/>
              </a:ext>
            </a:extLst>
          </p:cNvPr>
          <p:cNvPicPr>
            <a:picLocks noChangeAspect="1"/>
          </p:cNvPicPr>
          <p:nvPr/>
        </p:nvPicPr>
        <p:blipFill>
          <a:blip r:embed="rId14"/>
          <a:stretch>
            <a:fillRect/>
          </a:stretch>
        </p:blipFill>
        <p:spPr>
          <a:xfrm>
            <a:off x="5083239" y="165735"/>
            <a:ext cx="2105025" cy="2133600"/>
          </a:xfrm>
          <a:prstGeom prst="rect">
            <a:avLst/>
          </a:prstGeom>
        </p:spPr>
      </p:pic>
      <p:sp>
        <p:nvSpPr>
          <p:cNvPr id="6" name="Pijl: rechts 5">
            <a:extLst>
              <a:ext uri="{FF2B5EF4-FFF2-40B4-BE49-F238E27FC236}">
                <a16:creationId xmlns:a16="http://schemas.microsoft.com/office/drawing/2014/main" id="{A0B96871-9A76-4011-AE44-547AB3B97311}"/>
              </a:ext>
            </a:extLst>
          </p:cNvPr>
          <p:cNvSpPr/>
          <p:nvPr/>
        </p:nvSpPr>
        <p:spPr>
          <a:xfrm>
            <a:off x="3711669" y="793376"/>
            <a:ext cx="1969713" cy="988359"/>
          </a:xfrm>
          <a:prstGeom prst="rightArrow">
            <a:avLst/>
          </a:prstGeom>
          <a:solidFill>
            <a:schemeClr val="accent4">
              <a:lumMod val="40000"/>
              <a:lumOff val="60000"/>
              <a:alpha val="50000"/>
            </a:schemeClr>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oelichting met afgeronde rechthoek 2">
            <a:extLst>
              <a:ext uri="{FF2B5EF4-FFF2-40B4-BE49-F238E27FC236}">
                <a16:creationId xmlns:a16="http://schemas.microsoft.com/office/drawing/2014/main" id="{00000000-0008-0000-0000-000003000000}"/>
              </a:ext>
            </a:extLst>
          </p:cNvPr>
          <p:cNvSpPr/>
          <p:nvPr/>
        </p:nvSpPr>
        <p:spPr>
          <a:xfrm>
            <a:off x="8495999" y="334327"/>
            <a:ext cx="1728000" cy="972000"/>
          </a:xfrm>
          <a:prstGeom prst="wedgeRoundRectCallout">
            <a:avLst>
              <a:gd name="adj1" fmla="val -165980"/>
              <a:gd name="adj2" fmla="val -34939"/>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0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INSPECTIE GEGEVENS;</a:t>
            </a:r>
          </a:p>
          <a:p>
            <a:pPr algn="l"/>
            <a:r>
              <a:rPr lang="nl-NL" sz="10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Alle aangereikte</a:t>
            </a:r>
            <a:r>
              <a:rPr lang="nl-NL" sz="10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en ongesorteerde inspectie informatie.</a:t>
            </a:r>
          </a:p>
        </p:txBody>
      </p:sp>
      <p:pic>
        <p:nvPicPr>
          <p:cNvPr id="29" name="Audio 28">
            <a:hlinkClick r:id="" action="ppaction://media"/>
            <a:extLst>
              <a:ext uri="{FF2B5EF4-FFF2-40B4-BE49-F238E27FC236}">
                <a16:creationId xmlns:a16="http://schemas.microsoft.com/office/drawing/2014/main" id="{CA549714-E90E-F676-9C87-A8FF215E7A44}"/>
              </a:ext>
            </a:extLst>
          </p:cNvPr>
          <p:cNvPicPr>
            <a:picLocks noChangeAspect="1"/>
          </p:cNvPicPr>
          <p:nvPr>
            <a:audioFile r:link="rId2"/>
            <p:extLst>
              <p:ext uri="{DAA4B4D4-6D71-4841-9C94-3DE7FCFB9230}">
                <p14:media xmlns:p14="http://schemas.microsoft.com/office/powerpoint/2010/main" r:embed="rId1"/>
              </p:ext>
            </p:extLst>
          </p:nvPr>
        </p:nvPicPr>
        <p:blipFill>
          <a:blip r:embed="rId1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111600036"/>
      </p:ext>
    </p:extLst>
  </p:cSld>
  <p:clrMapOvr>
    <a:masterClrMapping/>
  </p:clrMapOvr>
  <mc:AlternateContent xmlns:mc="http://schemas.openxmlformats.org/markup-compatibility/2006" xmlns:p14="http://schemas.microsoft.com/office/powerpoint/2010/main">
    <mc:Choice Requires="p14">
      <p:transition spd="slow" p14:dur="2000" advTm="65569"/>
    </mc:Choice>
    <mc:Fallback xmlns="">
      <p:transition spd="slow" advTm="655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1600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1740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2360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2850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2360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2430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2640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nodeType="withEffect">
                                  <p:stCondLst>
                                    <p:cond delay="4020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4020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4360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4500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4620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5610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29"/>
                </p:tgtEl>
              </p:cMediaNode>
            </p:audio>
          </p:childTnLst>
        </p:cTn>
      </p:par>
    </p:tnLst>
    <p:bldLst>
      <p:bldP spid="8" grpId="0" animBg="1"/>
      <p:bldP spid="9" grpId="0" animBg="1"/>
      <p:bldP spid="10" grpId="0" animBg="1"/>
      <p:bldP spid="12" grpId="0" animBg="1"/>
      <p:bldP spid="22"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00000000-0008-0000-0000-0000130000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0361" y="2267056"/>
            <a:ext cx="1933200" cy="1666575"/>
          </a:xfrm>
          <a:prstGeom prst="rect">
            <a:avLst/>
          </a:prstGeom>
        </p:spPr>
      </p:pic>
      <p:sp>
        <p:nvSpPr>
          <p:cNvPr id="2" name="Tijdelijke aanduiding voor dianummer 1">
            <a:extLst>
              <a:ext uri="{FF2B5EF4-FFF2-40B4-BE49-F238E27FC236}">
                <a16:creationId xmlns:a16="http://schemas.microsoft.com/office/drawing/2014/main" id="{5EE8DB38-A6A7-4A0E-A043-4291BC6075A5}"/>
              </a:ext>
            </a:extLst>
          </p:cNvPr>
          <p:cNvSpPr>
            <a:spLocks noGrp="1"/>
          </p:cNvSpPr>
          <p:nvPr>
            <p:ph type="sldNum" sz="quarter" idx="12"/>
          </p:nvPr>
        </p:nvSpPr>
        <p:spPr/>
        <p:txBody>
          <a:bodyPr/>
          <a:lstStyle/>
          <a:p>
            <a:fld id="{5919E9E8-7756-D743-9036-9C3638214294}" type="slidenum">
              <a:rPr lang="nl-NL" smtClean="0"/>
              <a:t>12</a:t>
            </a:fld>
            <a:endParaRPr lang="nl-NL"/>
          </a:p>
        </p:txBody>
      </p:sp>
      <p:sp>
        <p:nvSpPr>
          <p:cNvPr id="3" name="PIJL-OMLAAG 14">
            <a:extLst>
              <a:ext uri="{FF2B5EF4-FFF2-40B4-BE49-F238E27FC236}">
                <a16:creationId xmlns:a16="http://schemas.microsoft.com/office/drawing/2014/main" id="{8E38CE97-8AE5-4A60-9903-9099757E61D9}"/>
              </a:ext>
            </a:extLst>
          </p:cNvPr>
          <p:cNvSpPr/>
          <p:nvPr/>
        </p:nvSpPr>
        <p:spPr>
          <a:xfrm>
            <a:off x="5372064" y="139800"/>
            <a:ext cx="1440000" cy="1885950"/>
          </a:xfrm>
          <a:prstGeom prst="downArrow">
            <a:avLst/>
          </a:prstGeom>
          <a:solidFill>
            <a:srgbClr val="007BC7"/>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nl-NL" sz="6000" dirty="0">
                <a:latin typeface="Verdana" panose="020B0604030504040204" pitchFamily="34" charset="0"/>
                <a:ea typeface="Verdana" panose="020B0604030504040204" pitchFamily="34" charset="0"/>
              </a:rPr>
              <a:t>2</a:t>
            </a:r>
          </a:p>
        </p:txBody>
      </p:sp>
      <p:pic>
        <p:nvPicPr>
          <p:cNvPr id="4" name="Picture 2">
            <a:extLst>
              <a:ext uri="{FF2B5EF4-FFF2-40B4-BE49-F238E27FC236}">
                <a16:creationId xmlns:a16="http://schemas.microsoft.com/office/drawing/2014/main" id="{00000000-0008-0000-0000-000010000000}"/>
              </a:ext>
            </a:extLst>
          </p:cNvPr>
          <p:cNvPicPr>
            <a:picLocks noChangeAspect="1" noChangeArrowheads="1"/>
          </p:cNvPicPr>
          <p:nvPr/>
        </p:nvPicPr>
        <p:blipFill>
          <a:blip r:embed="rId6" cstate="print"/>
          <a:srcRect/>
          <a:stretch>
            <a:fillRect/>
          </a:stretch>
        </p:blipFill>
        <p:spPr bwMode="auto">
          <a:xfrm>
            <a:off x="4999800" y="2242302"/>
            <a:ext cx="2192400" cy="1580915"/>
          </a:xfrm>
          <a:prstGeom prst="rect">
            <a:avLst/>
          </a:prstGeom>
          <a:noFill/>
          <a:ln w="9525">
            <a:noFill/>
            <a:miter lim="800000"/>
            <a:headEnd/>
            <a:tailEnd/>
          </a:ln>
        </p:spPr>
      </p:pic>
      <p:sp>
        <p:nvSpPr>
          <p:cNvPr id="6" name="PIJL-OMLAAG 17">
            <a:extLst>
              <a:ext uri="{FF2B5EF4-FFF2-40B4-BE49-F238E27FC236}">
                <a16:creationId xmlns:a16="http://schemas.microsoft.com/office/drawing/2014/main" id="{00000000-0008-0000-0000-000012000000}"/>
              </a:ext>
            </a:extLst>
          </p:cNvPr>
          <p:cNvSpPr/>
          <p:nvPr/>
        </p:nvSpPr>
        <p:spPr>
          <a:xfrm>
            <a:off x="5916000" y="3562350"/>
            <a:ext cx="360000" cy="1303020"/>
          </a:xfrm>
          <a:prstGeom prst="downArrow">
            <a:avLst/>
          </a:prstGeom>
          <a:solidFill>
            <a:srgbClr val="007BC7"/>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nl-NL" sz="1600" dirty="0">
                <a:latin typeface="Verdana" panose="020B0604030504040204" pitchFamily="34" charset="0"/>
                <a:ea typeface="Verdana" panose="020B0604030504040204" pitchFamily="34" charset="0"/>
              </a:rPr>
              <a:t>3</a:t>
            </a:r>
          </a:p>
        </p:txBody>
      </p:sp>
      <p:pic>
        <p:nvPicPr>
          <p:cNvPr id="7" name="Afbeelding 6">
            <a:extLst>
              <a:ext uri="{FF2B5EF4-FFF2-40B4-BE49-F238E27FC236}">
                <a16:creationId xmlns:a16="http://schemas.microsoft.com/office/drawing/2014/main" id="{00000000-0008-0000-0000-00000E00000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66360" y="5236891"/>
            <a:ext cx="1735016" cy="758190"/>
          </a:xfrm>
          <a:prstGeom prst="rect">
            <a:avLst/>
          </a:prstGeom>
        </p:spPr>
      </p:pic>
      <p:sp>
        <p:nvSpPr>
          <p:cNvPr id="8" name="Toelichting met afgeronde rechthoek 20">
            <a:extLst>
              <a:ext uri="{FF2B5EF4-FFF2-40B4-BE49-F238E27FC236}">
                <a16:creationId xmlns:a16="http://schemas.microsoft.com/office/drawing/2014/main" id="{00000000-0008-0000-0000-000015000000}"/>
              </a:ext>
            </a:extLst>
          </p:cNvPr>
          <p:cNvSpPr/>
          <p:nvPr/>
        </p:nvSpPr>
        <p:spPr>
          <a:xfrm>
            <a:off x="8496000" y="5037410"/>
            <a:ext cx="3294000" cy="1080000"/>
          </a:xfrm>
          <a:prstGeom prst="wedgeRoundRectCallout">
            <a:avLst>
              <a:gd name="adj1" fmla="val -113170"/>
              <a:gd name="adj2" fmla="val -2027"/>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RESTANT GEBREKEN;</a:t>
            </a:r>
          </a:p>
          <a:p>
            <a:r>
              <a:rPr lang="nl-NL" sz="1000" dirty="0">
                <a:solidFill>
                  <a:schemeClr val="bg2">
                    <a:lumMod val="25000"/>
                  </a:schemeClr>
                </a:solidFill>
                <a:latin typeface="Verdana" panose="020B0604030504040204" pitchFamily="34" charset="0"/>
                <a:ea typeface="Verdana" panose="020B0604030504040204" pitchFamily="34" charset="0"/>
              </a:rPr>
              <a:t>Bergje "rest" gebreken die "kansloos" zijn o.b.v. beleid RVB. Komt overeen met prioriteiten &gt; 6 (groene cellen rechts van groene lijn) EN de niet opgedragen prioriteiten 4 en 5.</a:t>
            </a:r>
          </a:p>
        </p:txBody>
      </p:sp>
      <p:cxnSp>
        <p:nvCxnSpPr>
          <p:cNvPr id="9" name="Rechte verbindingslijn 8">
            <a:extLst>
              <a:ext uri="{FF2B5EF4-FFF2-40B4-BE49-F238E27FC236}">
                <a16:creationId xmlns:a16="http://schemas.microsoft.com/office/drawing/2014/main" id="{E8BA2E5E-FBCC-4A56-871A-A48B6127188F}"/>
              </a:ext>
            </a:extLst>
          </p:cNvPr>
          <p:cNvCxnSpPr>
            <a:cxnSpLocks/>
            <a:stCxn id="15" idx="4"/>
            <a:endCxn id="5" idx="1"/>
          </p:cNvCxnSpPr>
          <p:nvPr/>
        </p:nvCxnSpPr>
        <p:spPr>
          <a:xfrm flipV="1">
            <a:off x="6750460" y="1724323"/>
            <a:ext cx="1855745" cy="860876"/>
          </a:xfrm>
          <a:prstGeom prst="line">
            <a:avLst/>
          </a:prstGeom>
          <a:ln w="25400">
            <a:solidFill>
              <a:srgbClr val="00B050"/>
            </a:solidFill>
            <a:headEnd type="triangle" w="lg" len="lg"/>
          </a:ln>
        </p:spPr>
        <p:style>
          <a:lnRef idx="1">
            <a:schemeClr val="accent1"/>
          </a:lnRef>
          <a:fillRef idx="0">
            <a:schemeClr val="accent1"/>
          </a:fillRef>
          <a:effectRef idx="0">
            <a:schemeClr val="accent1"/>
          </a:effectRef>
          <a:fontRef idx="minor">
            <a:schemeClr val="tx1"/>
          </a:fontRef>
        </p:style>
      </p:cxnSp>
      <p:sp>
        <p:nvSpPr>
          <p:cNvPr id="12" name="Gekromde PIJL-OMLAAG 21">
            <a:extLst>
              <a:ext uri="{FF2B5EF4-FFF2-40B4-BE49-F238E27FC236}">
                <a16:creationId xmlns:a16="http://schemas.microsoft.com/office/drawing/2014/main" id="{00000000-0008-0000-0000-000016000000}"/>
              </a:ext>
            </a:extLst>
          </p:cNvPr>
          <p:cNvSpPr/>
          <p:nvPr/>
        </p:nvSpPr>
        <p:spPr>
          <a:xfrm flipH="1">
            <a:off x="3345208" y="1765533"/>
            <a:ext cx="2750789" cy="801990"/>
          </a:xfrm>
          <a:prstGeom prst="curvedDownArrow">
            <a:avLst/>
          </a:prstGeom>
          <a:solidFill>
            <a:srgbClr val="947100"/>
          </a:solidFill>
          <a:ln>
            <a:solidFill>
              <a:srgbClr val="E1B61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nl-NL" sz="1100">
              <a:solidFill>
                <a:schemeClr val="tx1"/>
              </a:solidFill>
            </a:endParaRPr>
          </a:p>
        </p:txBody>
      </p:sp>
      <p:sp>
        <p:nvSpPr>
          <p:cNvPr id="14" name="Toelichting met afgeronde rechthoek 23">
            <a:extLst>
              <a:ext uri="{FF2B5EF4-FFF2-40B4-BE49-F238E27FC236}">
                <a16:creationId xmlns:a16="http://schemas.microsoft.com/office/drawing/2014/main" id="{00000000-0008-0000-0000-000018000000}"/>
              </a:ext>
            </a:extLst>
          </p:cNvPr>
          <p:cNvSpPr/>
          <p:nvPr/>
        </p:nvSpPr>
        <p:spPr>
          <a:xfrm>
            <a:off x="238369" y="2302940"/>
            <a:ext cx="1685925" cy="2230960"/>
          </a:xfrm>
          <a:prstGeom prst="wedgeRoundRectCallout">
            <a:avLst>
              <a:gd name="adj1" fmla="val 114406"/>
              <a:gd name="adj2" fmla="val 9245"/>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FILTER FRACTIE URGENT;</a:t>
            </a:r>
          </a:p>
          <a:p>
            <a:r>
              <a:rPr lang="nl-NL" sz="1000" dirty="0">
                <a:solidFill>
                  <a:schemeClr val="bg2">
                    <a:lumMod val="25000"/>
                  </a:schemeClr>
                </a:solidFill>
                <a:latin typeface="Verdana" panose="020B0604030504040204" pitchFamily="34" charset="0"/>
                <a:ea typeface="Verdana" panose="020B0604030504040204" pitchFamily="34" charset="0"/>
              </a:rPr>
              <a:t>Alle prioriteiten 3 en 6 opdragen tenzij. </a:t>
            </a:r>
          </a:p>
          <a:p>
            <a:r>
              <a:rPr lang="nl-NL" sz="1000" dirty="0">
                <a:solidFill>
                  <a:schemeClr val="bg2">
                    <a:lumMod val="25000"/>
                  </a:schemeClr>
                </a:solidFill>
                <a:latin typeface="Verdana" panose="020B0604030504040204" pitchFamily="34" charset="0"/>
                <a:ea typeface="Verdana" panose="020B0604030504040204" pitchFamily="34" charset="0"/>
              </a:rPr>
              <a:t>Tenzij wordt bepaald door RVB i.o.m. klant/gebruiker.</a:t>
            </a:r>
          </a:p>
          <a:p>
            <a:endParaRPr lang="nl-NL" sz="1000" dirty="0">
              <a:solidFill>
                <a:schemeClr val="bg2">
                  <a:lumMod val="25000"/>
                </a:schemeClr>
              </a:solidFill>
              <a:latin typeface="Verdana" panose="020B0604030504040204" pitchFamily="34" charset="0"/>
              <a:ea typeface="Verdana" panose="020B0604030504040204" pitchFamily="34" charset="0"/>
            </a:endParaRPr>
          </a:p>
          <a:p>
            <a:r>
              <a:rPr lang="nl-NL" sz="1000" dirty="0">
                <a:solidFill>
                  <a:schemeClr val="bg2">
                    <a:lumMod val="25000"/>
                  </a:schemeClr>
                </a:solidFill>
                <a:latin typeface="Verdana" panose="020B0604030504040204" pitchFamily="34" charset="0"/>
                <a:ea typeface="Verdana" panose="020B0604030504040204" pitchFamily="34" charset="0"/>
              </a:rPr>
              <a:t>Opdrachten uit </a:t>
            </a:r>
            <a:r>
              <a:rPr lang="nl-NL" sz="1000" b="1" dirty="0">
                <a:solidFill>
                  <a:schemeClr val="bg2">
                    <a:lumMod val="25000"/>
                  </a:schemeClr>
                </a:solidFill>
                <a:latin typeface="Verdana" panose="020B0604030504040204" pitchFamily="34" charset="0"/>
                <a:ea typeface="Verdana" panose="020B0604030504040204" pitchFamily="34" charset="0"/>
              </a:rPr>
              <a:t>variabele vergoeding</a:t>
            </a:r>
            <a:r>
              <a:rPr lang="nl-NL" sz="1000" dirty="0">
                <a:solidFill>
                  <a:schemeClr val="bg2">
                    <a:lumMod val="25000"/>
                  </a:schemeClr>
                </a:solidFill>
                <a:latin typeface="Verdana" panose="020B0604030504040204" pitchFamily="34" charset="0"/>
                <a:ea typeface="Verdana" panose="020B0604030504040204" pitchFamily="34" charset="0"/>
              </a:rPr>
              <a:t>.</a:t>
            </a:r>
          </a:p>
        </p:txBody>
      </p:sp>
      <p:sp>
        <p:nvSpPr>
          <p:cNvPr id="17" name="Toelichting met afgeronde rechthoek 23">
            <a:extLst>
              <a:ext uri="{FF2B5EF4-FFF2-40B4-BE49-F238E27FC236}">
                <a16:creationId xmlns:a16="http://schemas.microsoft.com/office/drawing/2014/main" id="{F5578487-D512-4221-A9D8-43A4B7BE0B8A}"/>
              </a:ext>
            </a:extLst>
          </p:cNvPr>
          <p:cNvSpPr/>
          <p:nvPr/>
        </p:nvSpPr>
        <p:spPr>
          <a:xfrm>
            <a:off x="3077184" y="4865370"/>
            <a:ext cx="1685925" cy="1800744"/>
          </a:xfrm>
          <a:prstGeom prst="wedgeRoundRectCallout">
            <a:avLst>
              <a:gd name="adj1" fmla="val 117118"/>
              <a:gd name="adj2" fmla="val -7681"/>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FILTER FRACTIE RESTANT;</a:t>
            </a:r>
          </a:p>
          <a:p>
            <a:r>
              <a:rPr lang="nl-NL" sz="1000" dirty="0">
                <a:solidFill>
                  <a:schemeClr val="bg2">
                    <a:lumMod val="25000"/>
                  </a:schemeClr>
                </a:solidFill>
                <a:latin typeface="Verdana" panose="020B0604030504040204" pitchFamily="34" charset="0"/>
                <a:ea typeface="Verdana" panose="020B0604030504040204" pitchFamily="34" charset="0"/>
              </a:rPr>
              <a:t>Gebreken die niet op worden gedragen maar wel worden gemonitord tijdens vervolginspectie en met de tijd kunnen escaleren naar een ander soort gebrek.</a:t>
            </a:r>
          </a:p>
        </p:txBody>
      </p:sp>
      <p:sp>
        <p:nvSpPr>
          <p:cNvPr id="5" name="Rechthoek 4">
            <a:extLst>
              <a:ext uri="{FF2B5EF4-FFF2-40B4-BE49-F238E27FC236}">
                <a16:creationId xmlns:a16="http://schemas.microsoft.com/office/drawing/2014/main" id="{8E80A1FB-DE95-1A86-C91E-B73D18DD2027}"/>
              </a:ext>
            </a:extLst>
          </p:cNvPr>
          <p:cNvSpPr/>
          <p:nvPr/>
        </p:nvSpPr>
        <p:spPr>
          <a:xfrm>
            <a:off x="8606205" y="103306"/>
            <a:ext cx="2979109" cy="3242034"/>
          </a:xfrm>
          <a:prstGeom prst="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 name="Afbeelding 9">
            <a:extLst>
              <a:ext uri="{FF2B5EF4-FFF2-40B4-BE49-F238E27FC236}">
                <a16:creationId xmlns:a16="http://schemas.microsoft.com/office/drawing/2014/main" id="{FF965C5D-45D5-521F-A6D4-AEEC14306028}"/>
              </a:ext>
            </a:extLst>
          </p:cNvPr>
          <p:cNvPicPr>
            <a:picLocks noChangeAspect="1"/>
          </p:cNvPicPr>
          <p:nvPr/>
        </p:nvPicPr>
        <p:blipFill>
          <a:blip r:embed="rId8"/>
          <a:stretch>
            <a:fillRect/>
          </a:stretch>
        </p:blipFill>
        <p:spPr>
          <a:xfrm>
            <a:off x="8634669" y="134222"/>
            <a:ext cx="1440000" cy="1656416"/>
          </a:xfrm>
          <a:prstGeom prst="rect">
            <a:avLst/>
          </a:prstGeom>
        </p:spPr>
      </p:pic>
      <p:pic>
        <p:nvPicPr>
          <p:cNvPr id="11" name="Afbeelding 10">
            <a:extLst>
              <a:ext uri="{FF2B5EF4-FFF2-40B4-BE49-F238E27FC236}">
                <a16:creationId xmlns:a16="http://schemas.microsoft.com/office/drawing/2014/main" id="{62F1D093-BFD9-A787-83F9-9CE0684F144E}"/>
              </a:ext>
            </a:extLst>
          </p:cNvPr>
          <p:cNvPicPr>
            <a:picLocks noChangeAspect="1"/>
          </p:cNvPicPr>
          <p:nvPr/>
        </p:nvPicPr>
        <p:blipFill>
          <a:blip r:embed="rId9"/>
          <a:stretch>
            <a:fillRect/>
          </a:stretch>
        </p:blipFill>
        <p:spPr>
          <a:xfrm>
            <a:off x="10132829" y="134222"/>
            <a:ext cx="1440000" cy="2161388"/>
          </a:xfrm>
          <a:prstGeom prst="rect">
            <a:avLst/>
          </a:prstGeom>
        </p:spPr>
      </p:pic>
      <p:pic>
        <p:nvPicPr>
          <p:cNvPr id="22" name="Afbeelding 21">
            <a:extLst>
              <a:ext uri="{FF2B5EF4-FFF2-40B4-BE49-F238E27FC236}">
                <a16:creationId xmlns:a16="http://schemas.microsoft.com/office/drawing/2014/main" id="{834145A9-40CA-9C29-4689-6329597BCE60}"/>
              </a:ext>
            </a:extLst>
          </p:cNvPr>
          <p:cNvPicPr>
            <a:picLocks noChangeAspect="1"/>
          </p:cNvPicPr>
          <p:nvPr/>
        </p:nvPicPr>
        <p:blipFill>
          <a:blip r:embed="rId10"/>
          <a:stretch>
            <a:fillRect/>
          </a:stretch>
        </p:blipFill>
        <p:spPr>
          <a:xfrm>
            <a:off x="8634669" y="2255854"/>
            <a:ext cx="1440000" cy="1067490"/>
          </a:xfrm>
          <a:prstGeom prst="rect">
            <a:avLst/>
          </a:prstGeom>
        </p:spPr>
      </p:pic>
      <p:pic>
        <p:nvPicPr>
          <p:cNvPr id="23" name="Afbeelding 22">
            <a:extLst>
              <a:ext uri="{FF2B5EF4-FFF2-40B4-BE49-F238E27FC236}">
                <a16:creationId xmlns:a16="http://schemas.microsoft.com/office/drawing/2014/main" id="{51F52CB7-1A90-48C1-2DF8-96952D5A7F52}"/>
              </a:ext>
            </a:extLst>
          </p:cNvPr>
          <p:cNvPicPr>
            <a:picLocks noChangeAspect="1"/>
          </p:cNvPicPr>
          <p:nvPr/>
        </p:nvPicPr>
        <p:blipFill>
          <a:blip r:embed="rId11"/>
          <a:stretch>
            <a:fillRect/>
          </a:stretch>
        </p:blipFill>
        <p:spPr>
          <a:xfrm>
            <a:off x="10132829" y="2549374"/>
            <a:ext cx="1440000" cy="764479"/>
          </a:xfrm>
          <a:prstGeom prst="rect">
            <a:avLst/>
          </a:prstGeom>
        </p:spPr>
      </p:pic>
      <p:sp>
        <p:nvSpPr>
          <p:cNvPr id="15" name="Toelichting met afgeronde rechthoek 7">
            <a:extLst>
              <a:ext uri="{FF2B5EF4-FFF2-40B4-BE49-F238E27FC236}">
                <a16:creationId xmlns:a16="http://schemas.microsoft.com/office/drawing/2014/main" id="{BA36B4D1-9C93-41D2-A25A-DF0F5A194A97}"/>
              </a:ext>
            </a:extLst>
          </p:cNvPr>
          <p:cNvSpPr/>
          <p:nvPr/>
        </p:nvSpPr>
        <p:spPr>
          <a:xfrm>
            <a:off x="8496000" y="3523265"/>
            <a:ext cx="3294218" cy="1080000"/>
          </a:xfrm>
          <a:prstGeom prst="wedgeRoundRectCallout">
            <a:avLst>
              <a:gd name="adj1" fmla="val -102988"/>
              <a:gd name="adj2" fmla="val -136858"/>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sz="1000" b="1" dirty="0">
                <a:solidFill>
                  <a:schemeClr val="bg2">
                    <a:lumMod val="25000"/>
                  </a:schemeClr>
                </a:solidFill>
                <a:latin typeface="Verdana" panose="020B0604030504040204" pitchFamily="34" charset="0"/>
                <a:ea typeface="Verdana" panose="020B0604030504040204" pitchFamily="34" charset="0"/>
              </a:rPr>
              <a:t>GEBREKEN FILTER - URGENT;</a:t>
            </a:r>
          </a:p>
          <a:p>
            <a:r>
              <a:rPr lang="nl-NL" sz="1000" dirty="0">
                <a:solidFill>
                  <a:schemeClr val="bg2">
                    <a:lumMod val="25000"/>
                  </a:schemeClr>
                </a:solidFill>
                <a:latin typeface="Verdana" panose="020B0604030504040204" pitchFamily="34" charset="0"/>
                <a:ea typeface="Verdana" panose="020B0604030504040204" pitchFamily="34" charset="0"/>
              </a:rPr>
              <a:t>Filter met maaswijdte  afgestemd:</a:t>
            </a:r>
          </a:p>
          <a:p>
            <a:pPr marL="228600" indent="-228600">
              <a:buAutoNum type="arabicParenR"/>
            </a:pPr>
            <a:r>
              <a:rPr lang="nl-NL" sz="1000" dirty="0">
                <a:solidFill>
                  <a:schemeClr val="bg2">
                    <a:lumMod val="25000"/>
                  </a:schemeClr>
                </a:solidFill>
                <a:latin typeface="Verdana" panose="020B0604030504040204" pitchFamily="34" charset="0"/>
                <a:ea typeface="Verdana" panose="020B0604030504040204" pitchFamily="34" charset="0"/>
              </a:rPr>
              <a:t>Onderhoudslabel.</a:t>
            </a:r>
          </a:p>
          <a:p>
            <a:pPr marL="228600" indent="-228600">
              <a:buAutoNum type="arabicParenR"/>
            </a:pPr>
            <a:r>
              <a:rPr lang="nl-NL" sz="1000" dirty="0">
                <a:solidFill>
                  <a:schemeClr val="bg2">
                    <a:lumMod val="25000"/>
                  </a:schemeClr>
                </a:solidFill>
                <a:latin typeface="Verdana" panose="020B0604030504040204" pitchFamily="34" charset="0"/>
                <a:ea typeface="Verdana" panose="020B0604030504040204" pitchFamily="34" charset="0"/>
              </a:rPr>
              <a:t>Gebreken met een prioriteit 3 of 6 (oranje cellen tussen rode en groene lijn)</a:t>
            </a:r>
          </a:p>
        </p:txBody>
      </p:sp>
      <p:pic>
        <p:nvPicPr>
          <p:cNvPr id="33" name="Audio 32">
            <a:hlinkClick r:id="" action="ppaction://media"/>
            <a:extLst>
              <a:ext uri="{FF2B5EF4-FFF2-40B4-BE49-F238E27FC236}">
                <a16:creationId xmlns:a16="http://schemas.microsoft.com/office/drawing/2014/main" id="{2928BDCE-ABD0-1A88-D6D4-6510DA7CCC37}"/>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82918597"/>
      </p:ext>
    </p:extLst>
  </p:cSld>
  <p:clrMapOvr>
    <a:masterClrMapping/>
  </p:clrMapOvr>
  <mc:AlternateContent xmlns:mc="http://schemas.openxmlformats.org/markup-compatibility/2006" xmlns:p14="http://schemas.microsoft.com/office/powerpoint/2010/main">
    <mc:Choice Requires="p14">
      <p:transition spd="slow" p14:dur="2000" advTm="86872"/>
    </mc:Choice>
    <mc:Fallback xmlns="">
      <p:transition spd="slow" advTm="86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nodeType="withEffect">
                                  <p:stCondLst>
                                    <p:cond delay="1000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1700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1000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1000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1000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1400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1400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2600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2730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2870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5540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5820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6200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6480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33"/>
                </p:tgtEl>
              </p:cMediaNode>
            </p:audio>
          </p:childTnLst>
        </p:cTn>
      </p:par>
    </p:tnLst>
    <p:bldLst>
      <p:bldP spid="6" grpId="0" animBg="1"/>
      <p:bldP spid="8" grpId="0" animBg="1"/>
      <p:bldP spid="12" grpId="0" animBg="1"/>
      <p:bldP spid="14" grpId="0" animBg="1"/>
      <p:bldP spid="17" grpId="0" animBg="1"/>
      <p:bldP spid="5"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8555C5B3-193A-4749-9AFD-682E53CDDE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2EAE06A6-F76A-41C9-827A-C561B0044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3"/>
            <a:ext cx="12192000" cy="6858000"/>
          </a:xfrm>
          <a:prstGeom prst="rect">
            <a:avLst/>
          </a:prstGeom>
          <a:gradFill>
            <a:gsLst>
              <a:gs pos="0">
                <a:srgbClr val="000000"/>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89F9D4E8-0639-444B-949B-951858506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0861" y="0"/>
            <a:ext cx="7661934" cy="6858000"/>
          </a:xfrm>
          <a:prstGeom prst="rect">
            <a:avLst/>
          </a:prstGeom>
          <a:gradFill>
            <a:gsLst>
              <a:gs pos="0">
                <a:schemeClr val="accent1">
                  <a:lumMod val="75000"/>
                  <a:alpha val="45000"/>
                </a:schemeClr>
              </a:gs>
              <a:gs pos="100000">
                <a:srgbClr val="000000">
                  <a:alpha val="29000"/>
                </a:srgb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7E3DA7A2-ED70-4BBA-AB72-00AD461FA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80862" y="-6"/>
            <a:ext cx="11711138" cy="6410334"/>
          </a:xfrm>
          <a:prstGeom prst="rect">
            <a:avLst/>
          </a:prstGeom>
          <a:gradFill>
            <a:gsLst>
              <a:gs pos="0">
                <a:schemeClr val="accent1">
                  <a:alpha val="0"/>
                </a:schemeClr>
              </a:gs>
              <a:gs pos="100000">
                <a:srgbClr val="000000">
                  <a:alpha val="41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433FF312-1E25-6548-A9DA-3B65F69739F7}"/>
              </a:ext>
            </a:extLst>
          </p:cNvPr>
          <p:cNvSpPr>
            <a:spLocks noGrp="1"/>
          </p:cNvSpPr>
          <p:nvPr>
            <p:ph type="title"/>
          </p:nvPr>
        </p:nvSpPr>
        <p:spPr>
          <a:xfrm>
            <a:off x="1127208" y="857251"/>
            <a:ext cx="4747280" cy="3098061"/>
          </a:xfrm>
        </p:spPr>
        <p:txBody>
          <a:bodyPr vert="horz" lIns="91440" tIns="45720" rIns="91440" bIns="45720" rtlCol="0" anchor="b" anchorCtr="0">
            <a:normAutofit/>
          </a:bodyPr>
          <a:lstStyle/>
          <a:p>
            <a:r>
              <a:rPr lang="en-US" sz="4800" kern="1200" dirty="0" err="1">
                <a:solidFill>
                  <a:srgbClr val="FFFFFF"/>
                </a:solidFill>
                <a:latin typeface="+mj-lt"/>
                <a:ea typeface="+mj-ea"/>
                <a:cs typeface="+mj-cs"/>
              </a:rPr>
              <a:t>Vragen</a:t>
            </a:r>
            <a:r>
              <a:rPr lang="en-US" sz="4800" kern="1200" dirty="0">
                <a:solidFill>
                  <a:srgbClr val="FFFFFF"/>
                </a:solidFill>
                <a:latin typeface="+mj-lt"/>
                <a:ea typeface="+mj-ea"/>
                <a:cs typeface="+mj-cs"/>
              </a:rPr>
              <a:t> ?</a:t>
            </a:r>
          </a:p>
        </p:txBody>
      </p:sp>
      <p:sp>
        <p:nvSpPr>
          <p:cNvPr id="53" name="Rectangle 52">
            <a:extLst>
              <a:ext uri="{FF2B5EF4-FFF2-40B4-BE49-F238E27FC236}">
                <a16:creationId xmlns:a16="http://schemas.microsoft.com/office/drawing/2014/main" id="{FC485432-3647-4218-B5D3-15D3FA222B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44797" y="-489206"/>
            <a:ext cx="2502408" cy="12191998"/>
          </a:xfrm>
          <a:prstGeom prst="rect">
            <a:avLst/>
          </a:prstGeom>
          <a:gradFill>
            <a:gsLst>
              <a:gs pos="0">
                <a:schemeClr val="accent1">
                  <a:alpha val="24000"/>
                </a:schemeClr>
              </a:gs>
              <a:gs pos="78000">
                <a:schemeClr val="accent1">
                  <a:lumMod val="50000"/>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F4AFDDCA-6ABA-4D23-8A5C-1BF0F4308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0589" y="1062544"/>
            <a:ext cx="4756162" cy="4756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Graphic 39" descr="Question mark">
            <a:extLst>
              <a:ext uri="{FF2B5EF4-FFF2-40B4-BE49-F238E27FC236}">
                <a16:creationId xmlns:a16="http://schemas.microsoft.com/office/drawing/2014/main" id="{7639FD78-D2BF-4685-B515-C16CAF26822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61874" y="2108877"/>
            <a:ext cx="2654533" cy="2654533"/>
          </a:xfrm>
          <a:prstGeom prst="rect">
            <a:avLst/>
          </a:prstGeom>
        </p:spPr>
      </p:pic>
      <p:sp>
        <p:nvSpPr>
          <p:cNvPr id="3" name="Tijdelijke aanduiding voor dianummer 2">
            <a:extLst>
              <a:ext uri="{FF2B5EF4-FFF2-40B4-BE49-F238E27FC236}">
                <a16:creationId xmlns:a16="http://schemas.microsoft.com/office/drawing/2014/main" id="{C2BCCE39-7AA7-A24F-A7E3-E7CA210AF833}"/>
              </a:ext>
            </a:extLst>
          </p:cNvPr>
          <p:cNvSpPr>
            <a:spLocks noGrp="1"/>
          </p:cNvSpPr>
          <p:nvPr>
            <p:ph type="sldNum" sz="quarter" idx="12"/>
          </p:nvPr>
        </p:nvSpPr>
        <p:spPr>
          <a:xfrm>
            <a:off x="11704320" y="6451600"/>
            <a:ext cx="444500" cy="365125"/>
          </a:xfrm>
        </p:spPr>
        <p:txBody>
          <a:bodyPr vert="horz" lIns="91440" tIns="45720" rIns="91440" bIns="45720" rtlCol="0" anchor="ctr">
            <a:normAutofit/>
          </a:bodyPr>
          <a:lstStyle/>
          <a:p>
            <a:pPr>
              <a:spcAft>
                <a:spcPts val="600"/>
              </a:spcAft>
            </a:pPr>
            <a:fld id="{5919E9E8-7756-D743-9036-9C3638214294}" type="slidenum">
              <a:rPr lang="en-US" sz="1100">
                <a:solidFill>
                  <a:srgbClr val="FFFFFF"/>
                </a:solidFill>
              </a:rPr>
              <a:pPr>
                <a:spcAft>
                  <a:spcPts val="600"/>
                </a:spcAft>
              </a:pPr>
              <a:t>13</a:t>
            </a:fld>
            <a:endParaRPr lang="en-US" sz="1100">
              <a:solidFill>
                <a:srgbClr val="FFFFFF"/>
              </a:solidFill>
            </a:endParaRPr>
          </a:p>
        </p:txBody>
      </p:sp>
      <p:sp>
        <p:nvSpPr>
          <p:cNvPr id="4" name="Tekstvak 3">
            <a:extLst>
              <a:ext uri="{FF2B5EF4-FFF2-40B4-BE49-F238E27FC236}">
                <a16:creationId xmlns:a16="http://schemas.microsoft.com/office/drawing/2014/main" id="{DAFC3A5B-7D1F-F216-579A-B58213ECC78B}"/>
              </a:ext>
            </a:extLst>
          </p:cNvPr>
          <p:cNvSpPr txBox="1"/>
          <p:nvPr/>
        </p:nvSpPr>
        <p:spPr>
          <a:xfrm>
            <a:off x="1052080" y="5172375"/>
            <a:ext cx="4375556" cy="369332"/>
          </a:xfrm>
          <a:prstGeom prst="rect">
            <a:avLst/>
          </a:prstGeom>
          <a:noFill/>
        </p:spPr>
        <p:txBody>
          <a:bodyPr wrap="square" rtlCol="0">
            <a:spAutoFit/>
          </a:bodyPr>
          <a:lstStyle/>
          <a:p>
            <a:r>
              <a:rPr lang="nl-NL" sz="1800" u="sng" dirty="0">
                <a:solidFill>
                  <a:schemeClr val="bg1"/>
                </a:solidFill>
                <a:effectLst/>
                <a:latin typeface="Calibri" panose="020F0502020204030204" pitchFamily="34" charset="0"/>
                <a:ea typeface="Calibri" panose="020F0502020204030204" pitchFamily="34" charset="0"/>
                <a:hlinkClick r:id="rId7">
                  <a:extLst>
                    <a:ext uri="{A12FA001-AC4F-418D-AE19-62706E023703}">
                      <ahyp:hlinkClr xmlns:ahyp="http://schemas.microsoft.com/office/drawing/2018/hyperlinkcolor" val="tx"/>
                    </a:ext>
                  </a:extLst>
                </a:hlinkClick>
              </a:rPr>
              <a:t>PostbusRVBHandboekBOEI@rijksoverheid.nl</a:t>
            </a:r>
            <a:r>
              <a:rPr lang="nl-NL" sz="1800" dirty="0">
                <a:solidFill>
                  <a:schemeClr val="bg1"/>
                </a:solidFill>
                <a:effectLst/>
                <a:latin typeface="Calibri" panose="020F0502020204030204" pitchFamily="34" charset="0"/>
                <a:ea typeface="Calibri" panose="020F0502020204030204" pitchFamily="34" charset="0"/>
              </a:rPr>
              <a:t> </a:t>
            </a:r>
          </a:p>
        </p:txBody>
      </p:sp>
      <p:pic>
        <p:nvPicPr>
          <p:cNvPr id="6" name="Audio 5">
            <a:hlinkClick r:id="" action="ppaction://media"/>
            <a:extLst>
              <a:ext uri="{FF2B5EF4-FFF2-40B4-BE49-F238E27FC236}">
                <a16:creationId xmlns:a16="http://schemas.microsoft.com/office/drawing/2014/main" id="{36511A47-B254-607A-A2E7-E5AAABB12F8B}"/>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05190227"/>
      </p:ext>
    </p:extLst>
  </p:cSld>
  <p:clrMapOvr>
    <a:masterClrMapping/>
  </p:clrMapOvr>
  <mc:AlternateContent xmlns:mc="http://schemas.openxmlformats.org/markup-compatibility/2006" xmlns:p14="http://schemas.microsoft.com/office/powerpoint/2010/main">
    <mc:Choice Requires="p14">
      <p:transition spd="slow" p14:dur="2000" advTm="20086"/>
    </mc:Choice>
    <mc:Fallback xmlns="">
      <p:transition spd="slow" advTm="200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26FE3D-A586-BB46-9A1B-766A3BAB0EFA}"/>
              </a:ext>
            </a:extLst>
          </p:cNvPr>
          <p:cNvSpPr>
            <a:spLocks noGrp="1"/>
          </p:cNvSpPr>
          <p:nvPr>
            <p:ph type="title"/>
          </p:nvPr>
        </p:nvSpPr>
        <p:spPr>
          <a:xfrm>
            <a:off x="2724440" y="2486699"/>
            <a:ext cx="8629358" cy="1403231"/>
          </a:xfrm>
        </p:spPr>
        <p:txBody>
          <a:bodyPr vert="horz" lIns="91440" tIns="45720" rIns="91440" bIns="45720" rtlCol="0" anchor="ctr">
            <a:normAutofit/>
          </a:bodyPr>
          <a:lstStyle/>
          <a:p>
            <a:pPr lvl="0"/>
            <a:r>
              <a:rPr lang="nl-NL" sz="4400" i="1" dirty="0">
                <a:latin typeface="Verdana" panose="020B0604030504040204" pitchFamily="34" charset="0"/>
                <a:ea typeface="Verdana" panose="020B0604030504040204" pitchFamily="34" charset="0"/>
                <a:cs typeface="Verdana" panose="020B0604030504040204" pitchFamily="34" charset="0"/>
              </a:rPr>
              <a:t>     </a:t>
            </a:r>
            <a:r>
              <a:rPr lang="nl-NL" sz="3200" dirty="0">
                <a:latin typeface="Verdana" panose="020B0604030504040204" pitchFamily="34" charset="0"/>
                <a:ea typeface="Verdana" panose="020B0604030504040204" pitchFamily="34" charset="0"/>
                <a:cs typeface="Verdana" panose="020B0604030504040204" pitchFamily="34" charset="0"/>
              </a:rPr>
              <a:t>BOEI Inventariseren en inspecteren</a:t>
            </a:r>
            <a:endParaRPr lang="en-US" sz="3200" dirty="0">
              <a:latin typeface="Verdana" panose="020B0604030504040204" pitchFamily="34" charset="0"/>
              <a:ea typeface="Verdana" panose="020B0604030504040204" pitchFamily="34" charset="0"/>
              <a:cs typeface="Verdana" panose="020B0604030504040204" pitchFamily="34" charset="0"/>
            </a:endParaRPr>
          </a:p>
        </p:txBody>
      </p:sp>
      <p:sp>
        <p:nvSpPr>
          <p:cNvPr id="3" name="Tijdelijke aanduiding voor tekst 2">
            <a:extLst>
              <a:ext uri="{FF2B5EF4-FFF2-40B4-BE49-F238E27FC236}">
                <a16:creationId xmlns:a16="http://schemas.microsoft.com/office/drawing/2014/main" id="{AF2CA40B-8BC0-434E-B132-EF21E6D4B752}"/>
              </a:ext>
            </a:extLst>
          </p:cNvPr>
          <p:cNvSpPr>
            <a:spLocks noGrp="1"/>
          </p:cNvSpPr>
          <p:nvPr>
            <p:ph type="body" idx="1"/>
          </p:nvPr>
        </p:nvSpPr>
        <p:spPr>
          <a:xfrm>
            <a:off x="2724441" y="3889930"/>
            <a:ext cx="8629357" cy="1281070"/>
          </a:xfrm>
        </p:spPr>
        <p:txBody>
          <a:bodyPr vert="horz" lIns="91440" tIns="45720" rIns="91440" bIns="45720" rtlCol="0">
            <a:normAutofit/>
          </a:bodyPr>
          <a:lstStyle/>
          <a:p>
            <a:r>
              <a:rPr lang="nl-NL" sz="2600" dirty="0">
                <a:solidFill>
                  <a:schemeClr val="tx1"/>
                </a:solidFill>
                <a:latin typeface="Verdana" panose="020B0604030504040204" pitchFamily="34" charset="0"/>
                <a:ea typeface="Verdana" panose="020B0604030504040204" pitchFamily="34" charset="0"/>
                <a:cs typeface="Verdana" panose="020B0604030504040204" pitchFamily="34" charset="0"/>
              </a:rPr>
              <a:t>Een korte uitleg van de conditie meetmethodiek.</a:t>
            </a:r>
            <a:endParaRPr lang="nl-NL" sz="26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36" name="Graphic 35" descr="Geschiedenis">
            <a:extLst>
              <a:ext uri="{FF2B5EF4-FFF2-40B4-BE49-F238E27FC236}">
                <a16:creationId xmlns:a16="http://schemas.microsoft.com/office/drawing/2014/main" id="{E6CE5D1C-6E05-4B8B-8BF3-DD88039D78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 y="2438399"/>
            <a:ext cx="1371600" cy="1371600"/>
          </a:xfrm>
          <a:prstGeom prst="rect">
            <a:avLst/>
          </a:prstGeom>
        </p:spPr>
      </p:pic>
      <p:sp>
        <p:nvSpPr>
          <p:cNvPr id="4" name="Tijdelijke aanduiding voor dianummer 3">
            <a:extLst>
              <a:ext uri="{FF2B5EF4-FFF2-40B4-BE49-F238E27FC236}">
                <a16:creationId xmlns:a16="http://schemas.microsoft.com/office/drawing/2014/main" id="{4625E86A-0938-2646-AD3E-3DF89AE4A55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5919E9E8-7756-D743-9036-9C3638214294}" type="slidenum">
              <a:rPr lang="en-US" smtClean="0"/>
              <a:pPr>
                <a:spcAft>
                  <a:spcPts val="600"/>
                </a:spcAft>
              </a:pPr>
              <a:t>2</a:t>
            </a:fld>
            <a:endParaRPr lang="en-US" dirty="0"/>
          </a:p>
        </p:txBody>
      </p:sp>
      <p:sp>
        <p:nvSpPr>
          <p:cNvPr id="5" name="Rechthoek 4">
            <a:extLst>
              <a:ext uri="{FF2B5EF4-FFF2-40B4-BE49-F238E27FC236}">
                <a16:creationId xmlns:a16="http://schemas.microsoft.com/office/drawing/2014/main" id="{DF29898D-332E-5775-5349-7C022D005D85}"/>
              </a:ext>
            </a:extLst>
          </p:cNvPr>
          <p:cNvSpPr/>
          <p:nvPr/>
        </p:nvSpPr>
        <p:spPr>
          <a:xfrm>
            <a:off x="2674946" y="2940055"/>
            <a:ext cx="1132040" cy="584775"/>
          </a:xfrm>
          <a:prstGeom prst="rect">
            <a:avLst/>
          </a:prstGeom>
          <a:noFill/>
        </p:spPr>
        <p:txBody>
          <a:bodyPr wrap="none" lIns="91440" tIns="45720" rIns="91440" bIns="45720">
            <a:spAutoFit/>
          </a:bodyPr>
          <a:lstStyle/>
          <a:p>
            <a:pPr algn="ctr"/>
            <a:r>
              <a:rPr lang="nl-NL" sz="3200" b="1" i="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Verdana" panose="020B0604030504040204" pitchFamily="34" charset="0"/>
                <a:cs typeface="Verdana" panose="020B0604030504040204" pitchFamily="34" charset="0"/>
              </a:rPr>
              <a:t>RVB</a:t>
            </a:r>
            <a:endParaRPr lang="nl-NL" sz="3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28" name="Audio 27">
            <a:hlinkClick r:id="" action="ppaction://media"/>
            <a:extLst>
              <a:ext uri="{FF2B5EF4-FFF2-40B4-BE49-F238E27FC236}">
                <a16:creationId xmlns:a16="http://schemas.microsoft.com/office/drawing/2014/main" id="{5225C869-E931-1527-216D-BEDFE6AE74C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947597606"/>
      </p:ext>
    </p:extLst>
  </p:cSld>
  <p:clrMapOvr>
    <a:masterClrMapping/>
  </p:clrMapOvr>
  <mc:AlternateContent xmlns:mc="http://schemas.openxmlformats.org/markup-compatibility/2006" xmlns:p14="http://schemas.microsoft.com/office/powerpoint/2010/main">
    <mc:Choice Requires="p14">
      <p:transition spd="slow" p14:dur="2000" advTm="33600"/>
    </mc:Choice>
    <mc:Fallback xmlns="">
      <p:transition spd="slow" advTm="33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0A68293-E01C-1C7C-B5E1-BB0716B49C38}"/>
              </a:ext>
            </a:extLst>
          </p:cNvPr>
          <p:cNvSpPr>
            <a:spLocks noGrp="1"/>
          </p:cNvSpPr>
          <p:nvPr>
            <p:ph type="title"/>
          </p:nvPr>
        </p:nvSpPr>
        <p:spPr/>
        <p:txBody>
          <a:bodyPr anchor="t"/>
          <a:lstStyle/>
          <a:p>
            <a:r>
              <a:rPr lang="nl-NL" dirty="0">
                <a:latin typeface="Verdana" panose="020B0604030504040204" pitchFamily="34" charset="0"/>
                <a:ea typeface="Verdana" panose="020B0604030504040204" pitchFamily="34" charset="0"/>
              </a:rPr>
              <a:t>Aanleiding ontwikkeling NEN2767</a:t>
            </a:r>
          </a:p>
        </p:txBody>
      </p:sp>
      <p:pic>
        <p:nvPicPr>
          <p:cNvPr id="7" name="Tijdelijke aanduiding voor inhoud 6">
            <a:extLst>
              <a:ext uri="{FF2B5EF4-FFF2-40B4-BE49-F238E27FC236}">
                <a16:creationId xmlns:a16="http://schemas.microsoft.com/office/drawing/2014/main" id="{AF3CE8CB-A1E2-14E9-F50B-CC51EF7F17B8}"/>
              </a:ext>
            </a:extLst>
          </p:cNvPr>
          <p:cNvPicPr>
            <a:picLocks noGrp="1" noChangeAspect="1"/>
          </p:cNvPicPr>
          <p:nvPr>
            <p:ph idx="1"/>
          </p:nvPr>
        </p:nvPicPr>
        <p:blipFill>
          <a:blip r:embed="rId5"/>
          <a:stretch>
            <a:fillRect/>
          </a:stretch>
        </p:blipFill>
        <p:spPr>
          <a:xfrm>
            <a:off x="6273159" y="657000"/>
            <a:ext cx="4264076" cy="5544000"/>
          </a:xfrm>
        </p:spPr>
      </p:pic>
      <p:sp>
        <p:nvSpPr>
          <p:cNvPr id="5" name="Tijdelijke aanduiding voor tekst 4">
            <a:extLst>
              <a:ext uri="{FF2B5EF4-FFF2-40B4-BE49-F238E27FC236}">
                <a16:creationId xmlns:a16="http://schemas.microsoft.com/office/drawing/2014/main" id="{C84FD397-683A-889C-748E-16E1FCD21349}"/>
              </a:ext>
            </a:extLst>
          </p:cNvPr>
          <p:cNvSpPr>
            <a:spLocks noGrp="1"/>
          </p:cNvSpPr>
          <p:nvPr>
            <p:ph type="body" sz="half" idx="2"/>
          </p:nvPr>
        </p:nvSpPr>
        <p:spPr>
          <a:xfrm>
            <a:off x="839788" y="2057400"/>
            <a:ext cx="3932237" cy="4502426"/>
          </a:xfrm>
        </p:spPr>
        <p:txBody>
          <a:bodyPr>
            <a:normAutofit/>
          </a:bodyPr>
          <a:lstStyle/>
          <a:p>
            <a:r>
              <a:rPr lang="nl-NL" dirty="0">
                <a:latin typeface="Verdana" panose="020B0604030504040204" pitchFamily="34" charset="0"/>
                <a:ea typeface="Verdana" panose="020B0604030504040204" pitchFamily="34" charset="0"/>
              </a:rPr>
              <a:t>Rgd NOR 1993 aan Ministerraad</a:t>
            </a:r>
          </a:p>
          <a:p>
            <a:r>
              <a:rPr lang="nl-NL" dirty="0">
                <a:solidFill>
                  <a:srgbClr val="0070C0"/>
                </a:solidFill>
                <a:latin typeface="Verdana" panose="020B0604030504040204" pitchFamily="34" charset="0"/>
                <a:ea typeface="Verdana" panose="020B0604030504040204" pitchFamily="34" charset="0"/>
              </a:rPr>
              <a:t>Probleemstelling</a:t>
            </a:r>
            <a:r>
              <a:rPr lang="nl-NL" dirty="0">
                <a:latin typeface="Verdana" panose="020B0604030504040204" pitchFamily="34" charset="0"/>
                <a:ea typeface="Verdana" panose="020B0604030504040204" pitchFamily="34" charset="0"/>
              </a:rPr>
              <a:t>:</a:t>
            </a:r>
          </a:p>
          <a:p>
            <a:r>
              <a:rPr lang="nl-NL" dirty="0">
                <a:latin typeface="Verdana" panose="020B0604030504040204" pitchFamily="34" charset="0"/>
                <a:ea typeface="Verdana" panose="020B0604030504040204" pitchFamily="34" charset="0"/>
              </a:rPr>
              <a:t>Rgd had structureel tekort van 60 miljoen gulden per jaar.</a:t>
            </a:r>
          </a:p>
          <a:p>
            <a:r>
              <a:rPr lang="nl-NL" sz="800" dirty="0">
                <a:latin typeface="Verdana" panose="020B0604030504040204" pitchFamily="34" charset="0"/>
                <a:ea typeface="Verdana" panose="020B0604030504040204" pitchFamily="34" charset="0"/>
              </a:rPr>
              <a:t>  </a:t>
            </a:r>
          </a:p>
          <a:p>
            <a:r>
              <a:rPr lang="nl-NL" dirty="0">
                <a:solidFill>
                  <a:srgbClr val="0070C0"/>
                </a:solidFill>
                <a:latin typeface="Verdana" panose="020B0604030504040204" pitchFamily="34" charset="0"/>
                <a:ea typeface="Verdana" panose="020B0604030504040204" pitchFamily="34" charset="0"/>
              </a:rPr>
              <a:t>Voorwaarden</a:t>
            </a:r>
            <a:r>
              <a:rPr lang="nl-NL" dirty="0">
                <a:latin typeface="Verdana" panose="020B0604030504040204" pitchFamily="34" charset="0"/>
                <a:ea typeface="Verdana" panose="020B0604030504040204" pitchFamily="34" charset="0"/>
              </a:rPr>
              <a:t>:</a:t>
            </a:r>
          </a:p>
          <a:p>
            <a:r>
              <a:rPr lang="nl-NL" dirty="0">
                <a:latin typeface="Verdana" panose="020B0604030504040204" pitchFamily="34" charset="0"/>
                <a:ea typeface="Verdana" panose="020B0604030504040204" pitchFamily="34" charset="0"/>
              </a:rPr>
              <a:t>Aantonen van doelmatige </a:t>
            </a:r>
            <a:br>
              <a:rPr lang="nl-NL" dirty="0">
                <a:latin typeface="Verdana" panose="020B0604030504040204" pitchFamily="34" charset="0"/>
                <a:ea typeface="Verdana" panose="020B0604030504040204" pitchFamily="34" charset="0"/>
              </a:rPr>
            </a:br>
            <a:r>
              <a:rPr lang="nl-NL" dirty="0">
                <a:latin typeface="Verdana" panose="020B0604030504040204" pitchFamily="34" charset="0"/>
                <a:ea typeface="Verdana" panose="020B0604030504040204" pitchFamily="34" charset="0"/>
              </a:rPr>
              <a:t>besteding gelden middels een conditiemeetmethodiek.</a:t>
            </a:r>
          </a:p>
          <a:p>
            <a:r>
              <a:rPr lang="nl-NL" dirty="0">
                <a:latin typeface="Verdana" panose="020B0604030504040204" pitchFamily="34" charset="0"/>
                <a:ea typeface="Verdana" panose="020B0604030504040204" pitchFamily="34" charset="0"/>
              </a:rPr>
              <a:t>Na publicatie NEN2767 aangepast naar jaarlijks aanleveren ITK* berekening volgens NEN2767.</a:t>
            </a:r>
          </a:p>
          <a:p>
            <a:r>
              <a:rPr lang="nl-NL" dirty="0">
                <a:latin typeface="Verdana" panose="020B0604030504040204" pitchFamily="34" charset="0"/>
                <a:ea typeface="Verdana" panose="020B0604030504040204" pitchFamily="34" charset="0"/>
              </a:rPr>
              <a:t>ITK eis Rijksdeel: 2,1 – 2,7 </a:t>
            </a:r>
            <a:br>
              <a:rPr lang="nl-NL" dirty="0">
                <a:latin typeface="Verdana" panose="020B0604030504040204" pitchFamily="34" charset="0"/>
                <a:ea typeface="Verdana" panose="020B0604030504040204" pitchFamily="34" charset="0"/>
              </a:rPr>
            </a:br>
            <a:r>
              <a:rPr lang="nl-NL" sz="800" dirty="0">
                <a:latin typeface="Verdana" panose="020B0604030504040204" pitchFamily="34" charset="0"/>
                <a:ea typeface="Verdana" panose="020B0604030504040204" pitchFamily="34" charset="0"/>
              </a:rPr>
              <a:t>  </a:t>
            </a:r>
          </a:p>
          <a:p>
            <a:r>
              <a:rPr lang="nl-NL" sz="800" dirty="0">
                <a:latin typeface="Verdana" panose="020B0604030504040204" pitchFamily="34" charset="0"/>
                <a:ea typeface="Verdana" panose="020B0604030504040204" pitchFamily="34" charset="0"/>
              </a:rPr>
              <a:t>* ITK: Indicator Technische Kwaliteit</a:t>
            </a:r>
            <a:endParaRPr lang="nl-NL" dirty="0">
              <a:latin typeface="Verdana" panose="020B0604030504040204" pitchFamily="34" charset="0"/>
              <a:ea typeface="Verdana" panose="020B0604030504040204" pitchFamily="34" charset="0"/>
            </a:endParaRPr>
          </a:p>
        </p:txBody>
      </p:sp>
      <p:sp>
        <p:nvSpPr>
          <p:cNvPr id="2" name="Tijdelijke aanduiding voor dianummer 1">
            <a:extLst>
              <a:ext uri="{FF2B5EF4-FFF2-40B4-BE49-F238E27FC236}">
                <a16:creationId xmlns:a16="http://schemas.microsoft.com/office/drawing/2014/main" id="{793A2189-5380-AB04-F704-ADF4384DA91C}"/>
              </a:ext>
            </a:extLst>
          </p:cNvPr>
          <p:cNvSpPr>
            <a:spLocks noGrp="1"/>
          </p:cNvSpPr>
          <p:nvPr>
            <p:ph type="sldNum" sz="quarter" idx="12"/>
          </p:nvPr>
        </p:nvSpPr>
        <p:spPr/>
        <p:txBody>
          <a:bodyPr/>
          <a:lstStyle/>
          <a:p>
            <a:fld id="{5919E9E8-7756-D743-9036-9C3638214294}" type="slidenum">
              <a:rPr lang="nl-NL" smtClean="0">
                <a:latin typeface="Verdana" panose="020B0604030504040204" pitchFamily="34" charset="0"/>
                <a:ea typeface="Verdana" panose="020B0604030504040204" pitchFamily="34" charset="0"/>
              </a:rPr>
              <a:t>3</a:t>
            </a:fld>
            <a:endParaRPr lang="nl-NL">
              <a:latin typeface="Verdana" panose="020B0604030504040204" pitchFamily="34" charset="0"/>
              <a:ea typeface="Verdana" panose="020B0604030504040204" pitchFamily="34" charset="0"/>
            </a:endParaRPr>
          </a:p>
        </p:txBody>
      </p:sp>
      <p:pic>
        <p:nvPicPr>
          <p:cNvPr id="6" name="Audio 5">
            <a:hlinkClick r:id="" action="ppaction://media"/>
            <a:extLst>
              <a:ext uri="{FF2B5EF4-FFF2-40B4-BE49-F238E27FC236}">
                <a16:creationId xmlns:a16="http://schemas.microsoft.com/office/drawing/2014/main" id="{AF5A7A4D-21AB-3793-8778-5B517C148D2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52278549"/>
      </p:ext>
    </p:extLst>
  </p:cSld>
  <p:clrMapOvr>
    <a:masterClrMapping/>
  </p:clrMapOvr>
  <mc:AlternateContent xmlns:mc="http://schemas.openxmlformats.org/markup-compatibility/2006" xmlns:p14="http://schemas.microsoft.com/office/powerpoint/2010/main">
    <mc:Choice Requires="p14">
      <p:transition spd="slow" p14:dur="3000" advTm="65694"/>
    </mc:Choice>
    <mc:Fallback xmlns="">
      <p:transition spd="slow" advTm="656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5"/>
          <a:srcRect/>
          <a:stretch>
            <a:fillRect/>
          </a:stretch>
        </p:blipFill>
        <p:spPr bwMode="auto">
          <a:xfrm>
            <a:off x="107094" y="2108606"/>
            <a:ext cx="2875004" cy="2388973"/>
          </a:xfrm>
          <a:prstGeom prst="rect">
            <a:avLst/>
          </a:prstGeom>
          <a:noFill/>
          <a:ln w="9525">
            <a:noFill/>
            <a:miter lim="800000"/>
            <a:headEnd/>
            <a:tailEnd/>
          </a:ln>
        </p:spPr>
      </p:pic>
      <p:pic>
        <p:nvPicPr>
          <p:cNvPr id="3074" name="Picture 2"/>
          <p:cNvPicPr>
            <a:picLocks noChangeAspect="1" noChangeArrowheads="1"/>
          </p:cNvPicPr>
          <p:nvPr/>
        </p:nvPicPr>
        <p:blipFill>
          <a:blip r:embed="rId6"/>
          <a:srcRect/>
          <a:stretch>
            <a:fillRect/>
          </a:stretch>
        </p:blipFill>
        <p:spPr bwMode="auto">
          <a:xfrm>
            <a:off x="6077503" y="4235325"/>
            <a:ext cx="2679320" cy="1859032"/>
          </a:xfrm>
          <a:prstGeom prst="rect">
            <a:avLst/>
          </a:prstGeom>
          <a:noFill/>
          <a:ln w="9525">
            <a:noFill/>
            <a:miter lim="800000"/>
            <a:headEnd/>
            <a:tailEnd/>
          </a:ln>
        </p:spPr>
      </p:pic>
      <p:pic>
        <p:nvPicPr>
          <p:cNvPr id="5" name="Picture 2"/>
          <p:cNvPicPr>
            <a:picLocks noChangeAspect="1" noChangeArrowheads="1"/>
          </p:cNvPicPr>
          <p:nvPr/>
        </p:nvPicPr>
        <p:blipFill>
          <a:blip r:embed="rId7"/>
          <a:srcRect/>
          <a:stretch>
            <a:fillRect/>
          </a:stretch>
        </p:blipFill>
        <p:spPr bwMode="auto">
          <a:xfrm>
            <a:off x="6547055" y="2304000"/>
            <a:ext cx="1814349" cy="1820563"/>
          </a:xfrm>
          <a:prstGeom prst="rect">
            <a:avLst/>
          </a:prstGeom>
          <a:noFill/>
          <a:ln w="9525">
            <a:noFill/>
            <a:miter lim="800000"/>
            <a:headEnd/>
            <a:tailEnd/>
          </a:ln>
        </p:spPr>
      </p:pic>
      <p:sp>
        <p:nvSpPr>
          <p:cNvPr id="7" name="Tijdelijke aanduiding voor inhoud 3"/>
          <p:cNvSpPr txBox="1">
            <a:spLocks/>
          </p:cNvSpPr>
          <p:nvPr/>
        </p:nvSpPr>
        <p:spPr>
          <a:xfrm>
            <a:off x="3086444" y="499466"/>
            <a:ext cx="2875200" cy="6318423"/>
          </a:xfrm>
          <a:prstGeom prst="rect">
            <a:avLst/>
          </a:prstGeom>
          <a:ln>
            <a:solidFill>
              <a:schemeClr val="accent1"/>
            </a:solidFill>
          </a:ln>
        </p:spPr>
        <p:txBody>
          <a:bodyPr vert="horz" lIns="121920" tIns="60960" rIns="121920" bIns="60960" rtlCol="0">
            <a:normAutofit/>
          </a:bodyPr>
          <a:lstStyle/>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algn="just" defTabSz="609585">
              <a:spcBef>
                <a:spcPct val="20000"/>
              </a:spcBef>
              <a:defRPr/>
            </a:pPr>
            <a:r>
              <a:rPr lang="nl-NL" sz="1400">
                <a:latin typeface="Verdana" pitchFamily="34" charset="0"/>
              </a:rPr>
              <a:t>	</a:t>
            </a:r>
            <a:endParaRPr lang="nl-NL" sz="3200" dirty="0">
              <a:latin typeface="Verdana" pitchFamily="34" charset="0"/>
            </a:endParaRPr>
          </a:p>
        </p:txBody>
      </p:sp>
      <p:sp>
        <p:nvSpPr>
          <p:cNvPr id="8" name="Tijdelijke aanduiding voor inhoud 3"/>
          <p:cNvSpPr txBox="1">
            <a:spLocks/>
          </p:cNvSpPr>
          <p:nvPr/>
        </p:nvSpPr>
        <p:spPr>
          <a:xfrm>
            <a:off x="107094" y="495347"/>
            <a:ext cx="2875004" cy="6318423"/>
          </a:xfrm>
          <a:prstGeom prst="rect">
            <a:avLst/>
          </a:prstGeom>
          <a:ln>
            <a:solidFill>
              <a:schemeClr val="accent1"/>
            </a:solidFill>
          </a:ln>
        </p:spPr>
        <p:txBody>
          <a:bodyPr vert="horz" lIns="121920" tIns="60960" rIns="121920" bIns="60960" rtlCol="0">
            <a:normAutofit/>
          </a:bodyPr>
          <a:lstStyle/>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algn="just" defTabSz="609585">
              <a:spcBef>
                <a:spcPct val="20000"/>
              </a:spcBef>
              <a:defRPr/>
            </a:pPr>
            <a:r>
              <a:rPr lang="nl-NL" sz="1400">
                <a:latin typeface="Verdana" pitchFamily="34" charset="0"/>
              </a:rPr>
              <a:t>	</a:t>
            </a:r>
            <a:endParaRPr lang="nl-NL" sz="3200" dirty="0">
              <a:latin typeface="Verdana" pitchFamily="34" charset="0"/>
            </a:endParaRPr>
          </a:p>
        </p:txBody>
      </p:sp>
      <p:sp>
        <p:nvSpPr>
          <p:cNvPr id="9" name="Tijdelijke aanduiding voor inhoud 3"/>
          <p:cNvSpPr txBox="1">
            <a:spLocks/>
          </p:cNvSpPr>
          <p:nvPr/>
        </p:nvSpPr>
        <p:spPr>
          <a:xfrm>
            <a:off x="6077501" y="499466"/>
            <a:ext cx="2875200" cy="6318423"/>
          </a:xfrm>
          <a:prstGeom prst="rect">
            <a:avLst/>
          </a:prstGeom>
          <a:ln>
            <a:solidFill>
              <a:schemeClr val="accent1"/>
            </a:solidFill>
          </a:ln>
        </p:spPr>
        <p:txBody>
          <a:bodyPr vert="horz" lIns="121920" tIns="60960" rIns="121920" bIns="60960" rtlCol="0">
            <a:normAutofit/>
          </a:bodyPr>
          <a:lstStyle/>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algn="just" defTabSz="609585">
              <a:spcBef>
                <a:spcPct val="20000"/>
              </a:spcBef>
              <a:defRPr/>
            </a:pPr>
            <a:r>
              <a:rPr lang="nl-NL" sz="1400">
                <a:latin typeface="Verdana" pitchFamily="34" charset="0"/>
              </a:rPr>
              <a:t>	</a:t>
            </a:r>
            <a:endParaRPr lang="nl-NL" sz="3200" dirty="0">
              <a:latin typeface="Verdana" pitchFamily="34" charset="0"/>
            </a:endParaRPr>
          </a:p>
        </p:txBody>
      </p:sp>
      <p:sp>
        <p:nvSpPr>
          <p:cNvPr id="10" name="Tijdelijke aanduiding voor inhoud 3"/>
          <p:cNvSpPr txBox="1">
            <a:spLocks/>
          </p:cNvSpPr>
          <p:nvPr/>
        </p:nvSpPr>
        <p:spPr>
          <a:xfrm>
            <a:off x="9080229" y="499466"/>
            <a:ext cx="2875200" cy="6318423"/>
          </a:xfrm>
          <a:prstGeom prst="rect">
            <a:avLst/>
          </a:prstGeom>
          <a:ln>
            <a:solidFill>
              <a:schemeClr val="accent1"/>
            </a:solidFill>
          </a:ln>
        </p:spPr>
        <p:txBody>
          <a:bodyPr vert="horz" lIns="121920" tIns="60960" rIns="121920" bIns="60960" rtlCol="0">
            <a:normAutofit/>
          </a:bodyPr>
          <a:lstStyle/>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buFont typeface="Arial"/>
              <a:buChar char="•"/>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defTabSz="609585">
              <a:spcBef>
                <a:spcPct val="20000"/>
              </a:spcBef>
              <a:defRPr/>
            </a:pPr>
            <a:endParaRPr lang="nl-NL" sz="1600">
              <a:latin typeface="Verdana" pitchFamily="34" charset="0"/>
            </a:endParaRPr>
          </a:p>
          <a:p>
            <a:pPr marL="457189" indent="-457189" algn="just" defTabSz="609585">
              <a:spcBef>
                <a:spcPct val="20000"/>
              </a:spcBef>
              <a:defRPr/>
            </a:pPr>
            <a:r>
              <a:rPr lang="nl-NL" sz="1400">
                <a:latin typeface="Verdana" pitchFamily="34" charset="0"/>
              </a:rPr>
              <a:t>	</a:t>
            </a:r>
            <a:endParaRPr lang="nl-NL" sz="3200" dirty="0">
              <a:latin typeface="Verdana" pitchFamily="34" charset="0"/>
            </a:endParaRPr>
          </a:p>
        </p:txBody>
      </p:sp>
      <p:sp>
        <p:nvSpPr>
          <p:cNvPr id="14" name="Tekstvak 13"/>
          <p:cNvSpPr txBox="1"/>
          <p:nvPr/>
        </p:nvSpPr>
        <p:spPr>
          <a:xfrm>
            <a:off x="107093" y="499466"/>
            <a:ext cx="2875004" cy="584775"/>
          </a:xfrm>
          <a:prstGeom prst="rect">
            <a:avLst/>
          </a:prstGeom>
          <a:noFill/>
        </p:spPr>
        <p:txBody>
          <a:bodyPr wrap="square" rtlCol="0">
            <a:spAutoFit/>
          </a:bodyPr>
          <a:lstStyle/>
          <a:p>
            <a:r>
              <a:rPr lang="nl-NL" sz="3200" b="1" dirty="0">
                <a:solidFill>
                  <a:srgbClr val="0070C0"/>
                </a:solidFill>
                <a:latin typeface="Verdana" pitchFamily="34" charset="0"/>
                <a:ea typeface="Verdana" pitchFamily="34" charset="0"/>
                <a:cs typeface="Verdana" pitchFamily="34" charset="0"/>
              </a:rPr>
              <a:t>B</a:t>
            </a:r>
            <a:r>
              <a:rPr lang="nl-NL" sz="2133" b="1" dirty="0">
                <a:latin typeface="Verdana" pitchFamily="34" charset="0"/>
                <a:ea typeface="Verdana" pitchFamily="34" charset="0"/>
                <a:cs typeface="Verdana" pitchFamily="34" charset="0"/>
              </a:rPr>
              <a:t>rand</a:t>
            </a:r>
          </a:p>
        </p:txBody>
      </p:sp>
      <p:sp>
        <p:nvSpPr>
          <p:cNvPr id="16" name="Tekstvak 15"/>
          <p:cNvSpPr txBox="1"/>
          <p:nvPr/>
        </p:nvSpPr>
        <p:spPr>
          <a:xfrm>
            <a:off x="3086641" y="499466"/>
            <a:ext cx="2875004" cy="584775"/>
          </a:xfrm>
          <a:prstGeom prst="rect">
            <a:avLst/>
          </a:prstGeom>
          <a:noFill/>
        </p:spPr>
        <p:txBody>
          <a:bodyPr wrap="square" rtlCol="0">
            <a:spAutoFit/>
          </a:bodyPr>
          <a:lstStyle/>
          <a:p>
            <a:r>
              <a:rPr lang="nl-NL" sz="3200" b="1" dirty="0">
                <a:solidFill>
                  <a:srgbClr val="0070C0"/>
                </a:solidFill>
                <a:latin typeface="Verdana" pitchFamily="34" charset="0"/>
                <a:ea typeface="Verdana" pitchFamily="34" charset="0"/>
                <a:cs typeface="Verdana" pitchFamily="34" charset="0"/>
              </a:rPr>
              <a:t>O</a:t>
            </a:r>
            <a:r>
              <a:rPr lang="nl-NL" sz="2133" b="1" dirty="0">
                <a:latin typeface="Verdana" pitchFamily="34" charset="0"/>
                <a:ea typeface="Verdana" pitchFamily="34" charset="0"/>
                <a:cs typeface="Verdana" pitchFamily="34" charset="0"/>
              </a:rPr>
              <a:t>nderhoud</a:t>
            </a:r>
          </a:p>
        </p:txBody>
      </p:sp>
      <p:sp>
        <p:nvSpPr>
          <p:cNvPr id="17" name="Tekstvak 16"/>
          <p:cNvSpPr txBox="1"/>
          <p:nvPr/>
        </p:nvSpPr>
        <p:spPr>
          <a:xfrm>
            <a:off x="6077502" y="499466"/>
            <a:ext cx="2875004" cy="913007"/>
          </a:xfrm>
          <a:prstGeom prst="rect">
            <a:avLst/>
          </a:prstGeom>
          <a:noFill/>
        </p:spPr>
        <p:txBody>
          <a:bodyPr wrap="square" rtlCol="0">
            <a:spAutoFit/>
          </a:bodyPr>
          <a:lstStyle/>
          <a:p>
            <a:r>
              <a:rPr lang="nl-NL" sz="3200" b="1" dirty="0">
                <a:solidFill>
                  <a:srgbClr val="0070C0"/>
                </a:solidFill>
                <a:latin typeface="Verdana" pitchFamily="34" charset="0"/>
                <a:ea typeface="Verdana" pitchFamily="34" charset="0"/>
                <a:cs typeface="Verdana" pitchFamily="34" charset="0"/>
              </a:rPr>
              <a:t>E</a:t>
            </a:r>
            <a:r>
              <a:rPr lang="nl-NL" sz="2133" b="1" dirty="0">
                <a:latin typeface="Verdana" pitchFamily="34" charset="0"/>
                <a:ea typeface="Verdana" pitchFamily="34" charset="0"/>
                <a:cs typeface="Verdana" pitchFamily="34" charset="0"/>
              </a:rPr>
              <a:t>nergie &amp; duurzaamheid</a:t>
            </a:r>
          </a:p>
        </p:txBody>
      </p:sp>
      <p:sp>
        <p:nvSpPr>
          <p:cNvPr id="18" name="Tekstvak 17"/>
          <p:cNvSpPr txBox="1"/>
          <p:nvPr/>
        </p:nvSpPr>
        <p:spPr>
          <a:xfrm>
            <a:off x="9080426" y="499466"/>
            <a:ext cx="2875004" cy="1015663"/>
          </a:xfrm>
          <a:prstGeom prst="rect">
            <a:avLst/>
          </a:prstGeom>
          <a:noFill/>
        </p:spPr>
        <p:txBody>
          <a:bodyPr wrap="square" rtlCol="0">
            <a:spAutoFit/>
          </a:bodyPr>
          <a:lstStyle/>
          <a:p>
            <a:r>
              <a:rPr lang="nl-NL" sz="2000" b="1" dirty="0">
                <a:solidFill>
                  <a:srgbClr val="0070C0"/>
                </a:solidFill>
                <a:latin typeface="Verdana" pitchFamily="34" charset="0"/>
                <a:ea typeface="Verdana" pitchFamily="34" charset="0"/>
                <a:cs typeface="Verdana" pitchFamily="34" charset="0"/>
              </a:rPr>
              <a:t>I</a:t>
            </a:r>
            <a:r>
              <a:rPr lang="nl-NL" sz="2000" b="1" dirty="0">
                <a:latin typeface="Verdana" pitchFamily="34" charset="0"/>
                <a:ea typeface="Verdana" pitchFamily="34" charset="0"/>
                <a:cs typeface="Verdana" pitchFamily="34" charset="0"/>
              </a:rPr>
              <a:t>nzicht in voldoen aan wet –en regelgeving</a:t>
            </a:r>
          </a:p>
        </p:txBody>
      </p:sp>
      <p:pic>
        <p:nvPicPr>
          <p:cNvPr id="1026" name="Picture 2"/>
          <p:cNvPicPr>
            <a:picLocks noChangeAspect="1" noChangeArrowheads="1"/>
          </p:cNvPicPr>
          <p:nvPr/>
        </p:nvPicPr>
        <p:blipFill>
          <a:blip r:embed="rId8"/>
          <a:srcRect/>
          <a:stretch>
            <a:fillRect/>
          </a:stretch>
        </p:blipFill>
        <p:spPr bwMode="auto">
          <a:xfrm>
            <a:off x="3086400" y="2108605"/>
            <a:ext cx="2875200" cy="2390400"/>
          </a:xfrm>
          <a:prstGeom prst="rect">
            <a:avLst/>
          </a:prstGeom>
          <a:noFill/>
          <a:ln w="9525">
            <a:noFill/>
            <a:miter lim="800000"/>
            <a:headEnd/>
            <a:tailEnd/>
          </a:ln>
        </p:spPr>
      </p:pic>
      <p:pic>
        <p:nvPicPr>
          <p:cNvPr id="1028" name="Picture 4"/>
          <p:cNvPicPr>
            <a:picLocks noChangeAspect="1" noChangeArrowheads="1"/>
          </p:cNvPicPr>
          <p:nvPr/>
        </p:nvPicPr>
        <p:blipFill>
          <a:blip r:embed="rId9"/>
          <a:srcRect t="18915" b="3522"/>
          <a:stretch>
            <a:fillRect/>
          </a:stretch>
        </p:blipFill>
        <p:spPr bwMode="auto">
          <a:xfrm>
            <a:off x="3086400" y="4573082"/>
            <a:ext cx="2875200" cy="2240692"/>
          </a:xfrm>
          <a:prstGeom prst="rect">
            <a:avLst/>
          </a:prstGeom>
          <a:noFill/>
          <a:ln w="9525">
            <a:noFill/>
            <a:miter lim="800000"/>
            <a:headEnd/>
            <a:tailEnd/>
          </a:ln>
        </p:spPr>
      </p:pic>
      <p:pic>
        <p:nvPicPr>
          <p:cNvPr id="20" name="Afbeelding 19" descr="logboek.jpg"/>
          <p:cNvPicPr>
            <a:picLocks noChangeAspect="1"/>
          </p:cNvPicPr>
          <p:nvPr/>
        </p:nvPicPr>
        <p:blipFill>
          <a:blip r:embed="rId10" cstate="print"/>
          <a:srcRect t="11765" b="13725"/>
          <a:stretch>
            <a:fillRect/>
          </a:stretch>
        </p:blipFill>
        <p:spPr>
          <a:xfrm>
            <a:off x="1199456" y="4552389"/>
            <a:ext cx="1632181" cy="1824203"/>
          </a:xfrm>
          <a:prstGeom prst="rect">
            <a:avLst/>
          </a:prstGeom>
        </p:spPr>
      </p:pic>
      <p:pic>
        <p:nvPicPr>
          <p:cNvPr id="22" name="Afbeelding 21" descr="keuren.jpg"/>
          <p:cNvPicPr>
            <a:picLocks noChangeAspect="1"/>
          </p:cNvPicPr>
          <p:nvPr/>
        </p:nvPicPr>
        <p:blipFill>
          <a:blip r:embed="rId11" cstate="print"/>
          <a:stretch>
            <a:fillRect/>
          </a:stretch>
        </p:blipFill>
        <p:spPr>
          <a:xfrm>
            <a:off x="9106299" y="2107200"/>
            <a:ext cx="2808000" cy="1919661"/>
          </a:xfrm>
          <a:prstGeom prst="rect">
            <a:avLst/>
          </a:prstGeom>
        </p:spPr>
      </p:pic>
      <p:pic>
        <p:nvPicPr>
          <p:cNvPr id="23" name="Afbeelding 22" descr="vluchtweg.png"/>
          <p:cNvPicPr>
            <a:picLocks noChangeAspect="1"/>
          </p:cNvPicPr>
          <p:nvPr/>
        </p:nvPicPr>
        <p:blipFill rotWithShape="1">
          <a:blip r:embed="rId12"/>
          <a:srcRect t="23204" b="23135"/>
          <a:stretch/>
        </p:blipFill>
        <p:spPr>
          <a:xfrm>
            <a:off x="9366381" y="4612061"/>
            <a:ext cx="2323953" cy="1247067"/>
          </a:xfrm>
          <a:prstGeom prst="rect">
            <a:avLst/>
          </a:prstGeom>
        </p:spPr>
      </p:pic>
      <p:sp>
        <p:nvSpPr>
          <p:cNvPr id="21" name="Titel 1"/>
          <p:cNvSpPr>
            <a:spLocks noGrp="1"/>
          </p:cNvSpPr>
          <p:nvPr>
            <p:ph type="title"/>
          </p:nvPr>
        </p:nvSpPr>
        <p:spPr>
          <a:xfrm>
            <a:off x="106897" y="-8515"/>
            <a:ext cx="11848532" cy="572400"/>
          </a:xfrm>
        </p:spPr>
        <p:txBody>
          <a:bodyPr>
            <a:normAutofit/>
          </a:bodyPr>
          <a:lstStyle/>
          <a:p>
            <a:r>
              <a:rPr lang="nl-NL" altLang="nl-NL" sz="2400" b="1" dirty="0">
                <a:ea typeface="Verdana" panose="020B0604030504040204" pitchFamily="34" charset="0"/>
              </a:rPr>
              <a:t>Waarom </a:t>
            </a:r>
            <a:r>
              <a:rPr lang="nl-NL" altLang="nl-NL" sz="2400" b="1" i="1" dirty="0">
                <a:ea typeface="Verdana" panose="020B0604030504040204" pitchFamily="34" charset="0"/>
              </a:rPr>
              <a:t>RVB</a:t>
            </a:r>
            <a:r>
              <a:rPr lang="nl-NL" altLang="nl-NL" sz="2400" b="1" dirty="0">
                <a:ea typeface="Verdana" panose="020B0604030504040204" pitchFamily="34" charset="0"/>
              </a:rPr>
              <a:t>BOEI: </a:t>
            </a:r>
            <a:r>
              <a:rPr lang="nl-NL" sz="2400" b="1" dirty="0">
                <a:ea typeface="Verdana" panose="020B0604030504040204" pitchFamily="34" charset="0"/>
              </a:rPr>
              <a:t>Integrale vastgoedinspectie op thema.....</a:t>
            </a:r>
          </a:p>
        </p:txBody>
      </p:sp>
      <p:pic>
        <p:nvPicPr>
          <p:cNvPr id="19" name="Audio 18">
            <a:hlinkClick r:id="" action="ppaction://media"/>
            <a:extLst>
              <a:ext uri="{FF2B5EF4-FFF2-40B4-BE49-F238E27FC236}">
                <a16:creationId xmlns:a16="http://schemas.microsoft.com/office/drawing/2014/main" id="{5B8C0DF5-DF52-601B-DDEC-558D75EED463}"/>
              </a:ext>
            </a:extLst>
          </p:cNvPr>
          <p:cNvPicPr>
            <a:picLocks noChangeAspect="1"/>
          </p:cNvPicPr>
          <p:nvPr>
            <a:audioFile r:link="rId2"/>
            <p:extLst>
              <p:ext uri="{DAA4B4D4-6D71-4841-9C94-3DE7FCFB9230}">
                <p14:media xmlns:p14="http://schemas.microsoft.com/office/powerpoint/2010/main" r:embed="rId1"/>
              </p:ext>
            </p:extLst>
          </p:nvPr>
        </p:nvPicPr>
        <p:blipFill>
          <a:blip r:embed="rId13"/>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004639402"/>
      </p:ext>
    </p:extLst>
  </p:cSld>
  <p:clrMapOvr>
    <a:masterClrMapping/>
  </p:clrMapOvr>
  <mc:AlternateContent xmlns:mc="http://schemas.openxmlformats.org/markup-compatibility/2006" xmlns:p14="http://schemas.microsoft.com/office/powerpoint/2010/main">
    <mc:Choice Requires="p14">
      <p:transition spd="slow" p14:dur="4000" advTm="58947"/>
    </mc:Choice>
    <mc:Fallback xmlns="">
      <p:transition spd="slow" advTm="589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1600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16000"/>
                                  </p:stCondLst>
                                  <p:childTnLst>
                                    <p:set>
                                      <p:cBhvr>
                                        <p:cTn id="10" dur="1" fill="hold">
                                          <p:stCondLst>
                                            <p:cond delay="1999"/>
                                          </p:stCondLst>
                                        </p:cTn>
                                        <p:tgtEl>
                                          <p:spTgt spid="14"/>
                                        </p:tgtEl>
                                        <p:attrNameLst>
                                          <p:attrName>style.visibility</p:attrName>
                                        </p:attrNameLst>
                                      </p:cBhvr>
                                      <p:to>
                                        <p:strVal val="visible"/>
                                      </p:to>
                                    </p:set>
                                  </p:childTnLst>
                                </p:cTn>
                              </p:par>
                              <p:par>
                                <p:cTn id="11" presetID="1" presetClass="entr" presetSubtype="0" fill="hold" nodeType="withEffect">
                                  <p:stCondLst>
                                    <p:cond delay="17250"/>
                                  </p:stCondLst>
                                  <p:childTnLst>
                                    <p:set>
                                      <p:cBhvr>
                                        <p:cTn id="12" dur="1" fill="hold">
                                          <p:stCondLst>
                                            <p:cond delay="1999"/>
                                          </p:stCondLst>
                                        </p:cTn>
                                        <p:tgtEl>
                                          <p:spTgt spid="4"/>
                                        </p:tgtEl>
                                        <p:attrNameLst>
                                          <p:attrName>style.visibility</p:attrName>
                                        </p:attrNameLst>
                                      </p:cBhvr>
                                      <p:to>
                                        <p:strVal val="visible"/>
                                      </p:to>
                                    </p:set>
                                  </p:childTnLst>
                                </p:cTn>
                              </p:par>
                              <p:par>
                                <p:cTn id="13" presetID="1" presetClass="entr" presetSubtype="0" fill="hold" nodeType="withEffect">
                                  <p:stCondLst>
                                    <p:cond delay="18500"/>
                                  </p:stCondLst>
                                  <p:childTnLst>
                                    <p:set>
                                      <p:cBhvr>
                                        <p:cTn id="14" dur="1" fill="hold">
                                          <p:stCondLst>
                                            <p:cond delay="999"/>
                                          </p:stCondLst>
                                        </p:cTn>
                                        <p:tgtEl>
                                          <p:spTgt spid="20"/>
                                        </p:tgtEl>
                                        <p:attrNameLst>
                                          <p:attrName>style.visibility</p:attrName>
                                        </p:attrNameLst>
                                      </p:cBhvr>
                                      <p:to>
                                        <p:strVal val="visible"/>
                                      </p:to>
                                    </p:set>
                                  </p:childTnLst>
                                </p:cTn>
                              </p:par>
                            </p:childTnLst>
                          </p:cTn>
                        </p:par>
                        <p:par>
                          <p:cTn id="15" fill="hold">
                            <p:stCondLst>
                              <p:cond delay="19500"/>
                            </p:stCondLst>
                            <p:childTnLst>
                              <p:par>
                                <p:cTn id="16" presetID="1" presetClass="entr" presetSubtype="0" fill="hold" grpId="0" nodeType="afterEffect">
                                  <p:stCondLst>
                                    <p:cond delay="925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9200"/>
                                  </p:stCondLst>
                                  <p:childTnLst>
                                    <p:set>
                                      <p:cBhvr>
                                        <p:cTn id="19" dur="1" fill="hold">
                                          <p:stCondLst>
                                            <p:cond delay="1999"/>
                                          </p:stCondLst>
                                        </p:cTn>
                                        <p:tgtEl>
                                          <p:spTgt spid="16"/>
                                        </p:tgtEl>
                                        <p:attrNameLst>
                                          <p:attrName>style.visibility</p:attrName>
                                        </p:attrNameLst>
                                      </p:cBhvr>
                                      <p:to>
                                        <p:strVal val="visible"/>
                                      </p:to>
                                    </p:set>
                                  </p:childTnLst>
                                </p:cTn>
                              </p:par>
                              <p:par>
                                <p:cTn id="20" presetID="1" presetClass="entr" presetSubtype="0" fill="hold" nodeType="withEffect">
                                  <p:stCondLst>
                                    <p:cond delay="10700"/>
                                  </p:stCondLst>
                                  <p:childTnLst>
                                    <p:set>
                                      <p:cBhvr>
                                        <p:cTn id="21" dur="1" fill="hold">
                                          <p:stCondLst>
                                            <p:cond delay="1999"/>
                                          </p:stCondLst>
                                        </p:cTn>
                                        <p:tgtEl>
                                          <p:spTgt spid="1026"/>
                                        </p:tgtEl>
                                        <p:attrNameLst>
                                          <p:attrName>style.visibility</p:attrName>
                                        </p:attrNameLst>
                                      </p:cBhvr>
                                      <p:to>
                                        <p:strVal val="visible"/>
                                      </p:to>
                                    </p:set>
                                  </p:childTnLst>
                                </p:cTn>
                              </p:par>
                              <p:par>
                                <p:cTn id="22" presetID="1" presetClass="entr" presetSubtype="0" fill="hold" nodeType="withEffect">
                                  <p:stCondLst>
                                    <p:cond delay="12400"/>
                                  </p:stCondLst>
                                  <p:childTnLst>
                                    <p:set>
                                      <p:cBhvr>
                                        <p:cTn id="23" dur="1" fill="hold">
                                          <p:stCondLst>
                                            <p:cond delay="1999"/>
                                          </p:stCondLst>
                                        </p:cTn>
                                        <p:tgtEl>
                                          <p:spTgt spid="1028"/>
                                        </p:tgtEl>
                                        <p:attrNameLst>
                                          <p:attrName>style.visibility</p:attrName>
                                        </p:attrNameLst>
                                      </p:cBhvr>
                                      <p:to>
                                        <p:strVal val="visible"/>
                                      </p:to>
                                    </p:set>
                                  </p:childTnLst>
                                </p:cTn>
                              </p:par>
                            </p:childTnLst>
                          </p:cTn>
                        </p:par>
                        <p:par>
                          <p:cTn id="24" fill="hold">
                            <p:stCondLst>
                              <p:cond delay="33900"/>
                            </p:stCondLst>
                            <p:childTnLst>
                              <p:par>
                                <p:cTn id="25" presetID="1" presetClass="entr" presetSubtype="0" fill="hold" grpId="0" nodeType="afterEffect">
                                  <p:stCondLst>
                                    <p:cond delay="5000"/>
                                  </p:stCondLst>
                                  <p:childTnLst>
                                    <p:set>
                                      <p:cBhvr>
                                        <p:cTn id="26" dur="1" fill="hold">
                                          <p:stCondLst>
                                            <p:cond delay="0"/>
                                          </p:stCondLst>
                                        </p:cTn>
                                        <p:tgtEl>
                                          <p:spTgt spid="9"/>
                                        </p:tgtEl>
                                        <p:attrNameLst>
                                          <p:attrName>style.visibility</p:attrName>
                                        </p:attrNameLst>
                                      </p:cBhvr>
                                      <p:to>
                                        <p:strVal val="visible"/>
                                      </p:to>
                                    </p:set>
                                  </p:childTnLst>
                                </p:cTn>
                              </p:par>
                            </p:childTnLst>
                          </p:cTn>
                        </p:par>
                        <p:par>
                          <p:cTn id="27" fill="hold">
                            <p:stCondLst>
                              <p:cond delay="38900"/>
                            </p:stCondLst>
                            <p:childTnLst>
                              <p:par>
                                <p:cTn id="28" presetID="1" presetClass="entr" presetSubtype="0" fill="hold" grpId="0" nodeType="afterEffect">
                                  <p:stCondLst>
                                    <p:cond delay="0"/>
                                  </p:stCondLst>
                                  <p:childTnLst>
                                    <p:set>
                                      <p:cBhvr>
                                        <p:cTn id="29" dur="1" fill="hold">
                                          <p:stCondLst>
                                            <p:cond delay="1999"/>
                                          </p:stCondLst>
                                        </p:cTn>
                                        <p:tgtEl>
                                          <p:spTgt spid="17"/>
                                        </p:tgtEl>
                                        <p:attrNameLst>
                                          <p:attrName>style.visibility</p:attrName>
                                        </p:attrNameLst>
                                      </p:cBhvr>
                                      <p:to>
                                        <p:strVal val="visible"/>
                                      </p:to>
                                    </p:set>
                                  </p:childTnLst>
                                </p:cTn>
                              </p:par>
                              <p:par>
                                <p:cTn id="30" presetID="1" presetClass="entr" presetSubtype="0" fill="hold" nodeType="withEffect">
                                  <p:stCondLst>
                                    <p:cond delay="1900"/>
                                  </p:stCondLst>
                                  <p:childTnLst>
                                    <p:set>
                                      <p:cBhvr>
                                        <p:cTn id="31" dur="1" fill="hold">
                                          <p:stCondLst>
                                            <p:cond delay="999"/>
                                          </p:stCondLst>
                                        </p:cTn>
                                        <p:tgtEl>
                                          <p:spTgt spid="5"/>
                                        </p:tgtEl>
                                        <p:attrNameLst>
                                          <p:attrName>style.visibility</p:attrName>
                                        </p:attrNameLst>
                                      </p:cBhvr>
                                      <p:to>
                                        <p:strVal val="visible"/>
                                      </p:to>
                                    </p:set>
                                  </p:childTnLst>
                                </p:cTn>
                              </p:par>
                              <p:par>
                                <p:cTn id="32" presetID="1" presetClass="entr" presetSubtype="0" fill="hold" nodeType="withEffect">
                                  <p:stCondLst>
                                    <p:cond delay="3000"/>
                                  </p:stCondLst>
                                  <p:childTnLst>
                                    <p:set>
                                      <p:cBhvr>
                                        <p:cTn id="33" dur="1" fill="hold">
                                          <p:stCondLst>
                                            <p:cond delay="999"/>
                                          </p:stCondLst>
                                        </p:cTn>
                                        <p:tgtEl>
                                          <p:spTgt spid="3074"/>
                                        </p:tgtEl>
                                        <p:attrNameLst>
                                          <p:attrName>style.visibility</p:attrName>
                                        </p:attrNameLst>
                                      </p:cBhvr>
                                      <p:to>
                                        <p:strVal val="visible"/>
                                      </p:to>
                                    </p:set>
                                  </p:childTnLst>
                                </p:cTn>
                              </p:par>
                            </p:childTnLst>
                          </p:cTn>
                        </p:par>
                        <p:par>
                          <p:cTn id="34" fill="hold">
                            <p:stCondLst>
                              <p:cond delay="42900"/>
                            </p:stCondLst>
                            <p:childTnLst>
                              <p:par>
                                <p:cTn id="35" presetID="1" presetClass="entr" presetSubtype="0" fill="hold" grpId="0" nodeType="afterEffect">
                                  <p:stCondLst>
                                    <p:cond delay="810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8100"/>
                                  </p:stCondLst>
                                  <p:childTnLst>
                                    <p:set>
                                      <p:cBhvr>
                                        <p:cTn id="38" dur="1" fill="hold">
                                          <p:stCondLst>
                                            <p:cond delay="1999"/>
                                          </p:stCondLst>
                                        </p:cTn>
                                        <p:tgtEl>
                                          <p:spTgt spid="18"/>
                                        </p:tgtEl>
                                        <p:attrNameLst>
                                          <p:attrName>style.visibility</p:attrName>
                                        </p:attrNameLst>
                                      </p:cBhvr>
                                      <p:to>
                                        <p:strVal val="visible"/>
                                      </p:to>
                                    </p:set>
                                  </p:childTnLst>
                                </p:cTn>
                              </p:par>
                              <p:par>
                                <p:cTn id="39" presetID="1" presetClass="entr" presetSubtype="0" fill="hold" nodeType="withEffect">
                                  <p:stCondLst>
                                    <p:cond delay="9300"/>
                                  </p:stCondLst>
                                  <p:childTnLst>
                                    <p:set>
                                      <p:cBhvr>
                                        <p:cTn id="40" dur="1" fill="hold">
                                          <p:stCondLst>
                                            <p:cond delay="999"/>
                                          </p:stCondLst>
                                        </p:cTn>
                                        <p:tgtEl>
                                          <p:spTgt spid="22"/>
                                        </p:tgtEl>
                                        <p:attrNameLst>
                                          <p:attrName>style.visibility</p:attrName>
                                        </p:attrNameLst>
                                      </p:cBhvr>
                                      <p:to>
                                        <p:strVal val="visible"/>
                                      </p:to>
                                    </p:set>
                                  </p:childTnLst>
                                </p:cTn>
                              </p:par>
                              <p:par>
                                <p:cTn id="41" presetID="1" presetClass="entr" presetSubtype="0" fill="hold" nodeType="withEffect">
                                  <p:stCondLst>
                                    <p:cond delay="10900"/>
                                  </p:stCondLst>
                                  <p:childTnLst>
                                    <p:set>
                                      <p:cBhvr>
                                        <p:cTn id="42" dur="1" fill="hold">
                                          <p:stCondLst>
                                            <p:cond delay="999"/>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19"/>
                </p:tgtEl>
              </p:cMediaNode>
            </p:audio>
          </p:childTnLst>
        </p:cTn>
      </p:par>
    </p:tnLst>
    <p:bldLst>
      <p:bldP spid="7" grpId="0" animBg="1"/>
      <p:bldP spid="8" grpId="0" animBg="1"/>
      <p:bldP spid="9" grpId="0" animBg="1"/>
      <p:bldP spid="10" grpId="0" animBg="1"/>
      <p:bldP spid="14"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67952" y="1402314"/>
            <a:ext cx="10972800" cy="558292"/>
          </a:xfrm>
        </p:spPr>
        <p:txBody>
          <a:bodyPr>
            <a:noAutofit/>
          </a:bodyPr>
          <a:lstStyle/>
          <a:p>
            <a:r>
              <a:rPr lang="nl-NL" sz="3200" b="1" dirty="0"/>
              <a:t>Wat levert BOEI?</a:t>
            </a:r>
          </a:p>
        </p:txBody>
      </p:sp>
      <p:sp>
        <p:nvSpPr>
          <p:cNvPr id="4" name="Tijdelijke aanduiding voor inhoud 3"/>
          <p:cNvSpPr>
            <a:spLocks noGrp="1"/>
          </p:cNvSpPr>
          <p:nvPr>
            <p:ph idx="1"/>
          </p:nvPr>
        </p:nvSpPr>
        <p:spPr>
          <a:xfrm>
            <a:off x="313040" y="2290119"/>
            <a:ext cx="2001600" cy="3429384"/>
          </a:xfrm>
          <a:ln>
            <a:noFill/>
          </a:ln>
        </p:spPr>
        <p:txBody>
          <a:bodyPr>
            <a:normAutofit/>
          </a:bodyPr>
          <a:lstStyle/>
          <a:p>
            <a:endParaRPr lang="nl-NL" sz="1600" dirty="0"/>
          </a:p>
          <a:p>
            <a:endParaRPr lang="nl-NL" sz="1600" dirty="0"/>
          </a:p>
          <a:p>
            <a:endParaRPr lang="nl-NL" sz="1600" dirty="0"/>
          </a:p>
          <a:p>
            <a:pPr>
              <a:buNone/>
            </a:pPr>
            <a:endParaRPr lang="nl-NL" sz="1600" dirty="0"/>
          </a:p>
          <a:p>
            <a:pPr>
              <a:buNone/>
            </a:pPr>
            <a:endParaRPr lang="nl-NL" sz="1600" dirty="0"/>
          </a:p>
          <a:p>
            <a:pPr algn="just">
              <a:buNone/>
            </a:pPr>
            <a:r>
              <a:rPr lang="nl-NL" sz="1400" dirty="0"/>
              <a:t>	</a:t>
            </a:r>
            <a:endParaRPr lang="nl-NL" dirty="0"/>
          </a:p>
        </p:txBody>
      </p:sp>
      <p:graphicFrame>
        <p:nvGraphicFramePr>
          <p:cNvPr id="6" name="Diagram 5"/>
          <p:cNvGraphicFramePr/>
          <p:nvPr/>
        </p:nvGraphicFramePr>
        <p:xfrm>
          <a:off x="560176" y="2421925"/>
          <a:ext cx="1106616" cy="8073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jdelijke aanduiding voor inhoud 3"/>
          <p:cNvSpPr txBox="1">
            <a:spLocks/>
          </p:cNvSpPr>
          <p:nvPr/>
        </p:nvSpPr>
        <p:spPr>
          <a:xfrm>
            <a:off x="2570199" y="2298357"/>
            <a:ext cx="2001795" cy="3429384"/>
          </a:xfrm>
          <a:prstGeom prst="rect">
            <a:avLst/>
          </a:prstGeom>
          <a:ln>
            <a:noFill/>
          </a:ln>
        </p:spPr>
        <p:txBody>
          <a:bodyPr vert="horz" lIns="121920" tIns="60960" rIns="121920" bIns="60960" rtlCol="0">
            <a:normAutofit/>
          </a:bodyPr>
          <a:lstStyle/>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3200" dirty="0">
              <a:latin typeface="Verdana" pitchFamily="34" charset="0"/>
            </a:endParaRPr>
          </a:p>
        </p:txBody>
      </p:sp>
      <p:sp>
        <p:nvSpPr>
          <p:cNvPr id="7" name="Tekstvak 6"/>
          <p:cNvSpPr txBox="1"/>
          <p:nvPr/>
        </p:nvSpPr>
        <p:spPr>
          <a:xfrm>
            <a:off x="362464" y="3939519"/>
            <a:ext cx="2001600" cy="1856598"/>
          </a:xfrm>
          <a:prstGeom prst="rect">
            <a:avLst/>
          </a:prstGeom>
          <a:noFill/>
        </p:spPr>
        <p:txBody>
          <a:bodyPr wrap="square" rtlCol="0" anchor="b">
            <a:spAutoFit/>
          </a:bodyPr>
          <a:lstStyle/>
          <a:p>
            <a:r>
              <a:rPr lang="nl-NL" sz="1600" dirty="0"/>
              <a:t>Integrale vastgoedinspectie</a:t>
            </a:r>
          </a:p>
          <a:p>
            <a:endParaRPr lang="nl-NL" sz="1600" dirty="0"/>
          </a:p>
          <a:p>
            <a:r>
              <a:rPr lang="nl-NL" sz="1333" b="1" i="1" dirty="0"/>
              <a:t>B</a:t>
            </a:r>
            <a:r>
              <a:rPr lang="nl-NL" sz="1333" i="1" dirty="0"/>
              <a:t>randveiligheid</a:t>
            </a:r>
          </a:p>
          <a:p>
            <a:r>
              <a:rPr lang="nl-NL" sz="1333" b="1" i="1" dirty="0"/>
              <a:t>O</a:t>
            </a:r>
            <a:r>
              <a:rPr lang="nl-NL" sz="1333" i="1" dirty="0"/>
              <a:t>nderhoud</a:t>
            </a:r>
          </a:p>
          <a:p>
            <a:r>
              <a:rPr lang="nl-NL" sz="1333" b="1" i="1" dirty="0"/>
              <a:t>E</a:t>
            </a:r>
            <a:r>
              <a:rPr lang="nl-NL" sz="1333" i="1" dirty="0"/>
              <a:t>nergie &amp; duurzaamheid</a:t>
            </a:r>
          </a:p>
          <a:p>
            <a:r>
              <a:rPr lang="nl-NL" sz="1333" b="1" i="1" dirty="0"/>
              <a:t>I</a:t>
            </a:r>
            <a:r>
              <a:rPr lang="nl-NL" sz="1333" i="1" dirty="0"/>
              <a:t>nzicht in voldoen aan                      wet –en regelgeving</a:t>
            </a:r>
          </a:p>
        </p:txBody>
      </p:sp>
      <p:pic>
        <p:nvPicPr>
          <p:cNvPr id="1026" name="Picture 2"/>
          <p:cNvPicPr>
            <a:picLocks noChangeAspect="1" noChangeArrowheads="1"/>
          </p:cNvPicPr>
          <p:nvPr/>
        </p:nvPicPr>
        <p:blipFill>
          <a:blip r:embed="rId10"/>
          <a:srcRect/>
          <a:stretch>
            <a:fillRect/>
          </a:stretch>
        </p:blipFill>
        <p:spPr bwMode="auto">
          <a:xfrm>
            <a:off x="2947759" y="2314832"/>
            <a:ext cx="1047579" cy="994536"/>
          </a:xfrm>
          <a:prstGeom prst="rect">
            <a:avLst/>
          </a:prstGeom>
          <a:noFill/>
          <a:ln w="9525">
            <a:noFill/>
            <a:miter lim="800000"/>
            <a:headEnd/>
            <a:tailEnd/>
          </a:ln>
        </p:spPr>
      </p:pic>
      <p:sp>
        <p:nvSpPr>
          <p:cNvPr id="8" name="Tekstvak 7"/>
          <p:cNvSpPr txBox="1"/>
          <p:nvPr/>
        </p:nvSpPr>
        <p:spPr>
          <a:xfrm>
            <a:off x="2570199" y="3907200"/>
            <a:ext cx="2001795" cy="1077218"/>
          </a:xfrm>
          <a:prstGeom prst="rect">
            <a:avLst/>
          </a:prstGeom>
          <a:noFill/>
        </p:spPr>
        <p:txBody>
          <a:bodyPr wrap="square" rtlCol="0">
            <a:spAutoFit/>
          </a:bodyPr>
          <a:lstStyle/>
          <a:p>
            <a:r>
              <a:rPr lang="nl-NL" sz="1600" dirty="0"/>
              <a:t>Methodiek zorgt voor objectieve en betrouwbare inspectiegegevens</a:t>
            </a:r>
          </a:p>
        </p:txBody>
      </p:sp>
      <p:pic>
        <p:nvPicPr>
          <p:cNvPr id="9" name="Afbeelding 8" descr="info-300x241.png"/>
          <p:cNvPicPr>
            <a:picLocks noChangeAspect="1"/>
          </p:cNvPicPr>
          <p:nvPr/>
        </p:nvPicPr>
        <p:blipFill>
          <a:blip r:embed="rId11"/>
          <a:stretch>
            <a:fillRect/>
          </a:stretch>
        </p:blipFill>
        <p:spPr>
          <a:xfrm>
            <a:off x="5206119" y="2388624"/>
            <a:ext cx="1046400" cy="840608"/>
          </a:xfrm>
          <a:prstGeom prst="rect">
            <a:avLst/>
          </a:prstGeom>
        </p:spPr>
      </p:pic>
      <p:sp>
        <p:nvSpPr>
          <p:cNvPr id="10" name="Tijdelijke aanduiding voor inhoud 3"/>
          <p:cNvSpPr txBox="1">
            <a:spLocks/>
          </p:cNvSpPr>
          <p:nvPr/>
        </p:nvSpPr>
        <p:spPr>
          <a:xfrm>
            <a:off x="4832864" y="2298357"/>
            <a:ext cx="2001795" cy="3429384"/>
          </a:xfrm>
          <a:prstGeom prst="rect">
            <a:avLst/>
          </a:prstGeom>
          <a:ln>
            <a:noFill/>
          </a:ln>
        </p:spPr>
        <p:txBody>
          <a:bodyPr vert="horz" lIns="121920" tIns="60960" rIns="121920" bIns="60960" rtlCol="0">
            <a:normAutofit/>
          </a:bodyPr>
          <a:lstStyle/>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3200" dirty="0">
              <a:latin typeface="Verdana" pitchFamily="34" charset="0"/>
            </a:endParaRPr>
          </a:p>
        </p:txBody>
      </p:sp>
      <p:sp>
        <p:nvSpPr>
          <p:cNvPr id="11" name="Tekstvak 10"/>
          <p:cNvSpPr txBox="1"/>
          <p:nvPr/>
        </p:nvSpPr>
        <p:spPr>
          <a:xfrm>
            <a:off x="4832864" y="3907201"/>
            <a:ext cx="2001795" cy="830997"/>
          </a:xfrm>
          <a:prstGeom prst="rect">
            <a:avLst/>
          </a:prstGeom>
          <a:noFill/>
        </p:spPr>
        <p:txBody>
          <a:bodyPr wrap="square" rtlCol="0">
            <a:spAutoFit/>
          </a:bodyPr>
          <a:lstStyle/>
          <a:p>
            <a:r>
              <a:rPr lang="nl-NL" sz="1600" dirty="0"/>
              <a:t>Informatie over onderhoudstoestand</a:t>
            </a:r>
          </a:p>
          <a:p>
            <a:r>
              <a:rPr lang="nl-NL" sz="1600" dirty="0"/>
              <a:t>en basiskwaliteit</a:t>
            </a:r>
          </a:p>
        </p:txBody>
      </p:sp>
      <p:sp>
        <p:nvSpPr>
          <p:cNvPr id="12" name="Tijdelijke aanduiding voor inhoud 3"/>
          <p:cNvSpPr txBox="1">
            <a:spLocks/>
          </p:cNvSpPr>
          <p:nvPr/>
        </p:nvSpPr>
        <p:spPr>
          <a:xfrm>
            <a:off x="7070807" y="2298357"/>
            <a:ext cx="2001795" cy="3429384"/>
          </a:xfrm>
          <a:prstGeom prst="rect">
            <a:avLst/>
          </a:prstGeom>
          <a:ln>
            <a:noFill/>
          </a:ln>
        </p:spPr>
        <p:txBody>
          <a:bodyPr vert="horz" lIns="121920" tIns="60960" rIns="121920" bIns="60960" rtlCol="0">
            <a:normAutofit/>
          </a:bodyPr>
          <a:lstStyle/>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3200" dirty="0">
              <a:latin typeface="Verdana" pitchFamily="34" charset="0"/>
            </a:endParaRPr>
          </a:p>
        </p:txBody>
      </p:sp>
      <p:sp>
        <p:nvSpPr>
          <p:cNvPr id="13" name="Tijdelijke aanduiding voor inhoud 3"/>
          <p:cNvSpPr txBox="1">
            <a:spLocks/>
          </p:cNvSpPr>
          <p:nvPr/>
        </p:nvSpPr>
        <p:spPr>
          <a:xfrm>
            <a:off x="9338957" y="2298357"/>
            <a:ext cx="2001795" cy="3429384"/>
          </a:xfrm>
          <a:prstGeom prst="rect">
            <a:avLst/>
          </a:prstGeom>
          <a:ln>
            <a:noFill/>
          </a:ln>
        </p:spPr>
        <p:txBody>
          <a:bodyPr vert="horz" lIns="121920" tIns="60960" rIns="121920" bIns="60960" rtlCol="0">
            <a:normAutofit/>
          </a:bodyPr>
          <a:lstStyle/>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1600" dirty="0">
              <a:latin typeface="Verdana" pitchFamily="34" charset="0"/>
            </a:endParaRPr>
          </a:p>
          <a:p>
            <a:pPr marL="457189" indent="-457189" defTabSz="609585">
              <a:spcBef>
                <a:spcPct val="20000"/>
              </a:spcBef>
              <a:buFont typeface="Arial"/>
              <a:buChar char="•"/>
              <a:defRPr/>
            </a:pPr>
            <a:endParaRPr lang="nl-NL" sz="3200" dirty="0">
              <a:latin typeface="Verdana" pitchFamily="34" charset="0"/>
            </a:endParaRPr>
          </a:p>
        </p:txBody>
      </p:sp>
      <p:pic>
        <p:nvPicPr>
          <p:cNvPr id="1027" name="Picture 3"/>
          <p:cNvPicPr>
            <a:picLocks noChangeAspect="1" noChangeArrowheads="1"/>
          </p:cNvPicPr>
          <p:nvPr/>
        </p:nvPicPr>
        <p:blipFill>
          <a:blip r:embed="rId12"/>
          <a:srcRect/>
          <a:stretch>
            <a:fillRect/>
          </a:stretch>
        </p:blipFill>
        <p:spPr bwMode="auto">
          <a:xfrm>
            <a:off x="7666486" y="2501043"/>
            <a:ext cx="728189" cy="728189"/>
          </a:xfrm>
          <a:prstGeom prst="rect">
            <a:avLst/>
          </a:prstGeom>
          <a:noFill/>
          <a:ln w="9525">
            <a:noFill/>
            <a:miter lim="800000"/>
            <a:headEnd/>
            <a:tailEnd/>
          </a:ln>
        </p:spPr>
      </p:pic>
      <p:sp>
        <p:nvSpPr>
          <p:cNvPr id="16" name="Tekstvak 15"/>
          <p:cNvSpPr txBox="1"/>
          <p:nvPr/>
        </p:nvSpPr>
        <p:spPr>
          <a:xfrm>
            <a:off x="7070807" y="3907201"/>
            <a:ext cx="2001795" cy="1077218"/>
          </a:xfrm>
          <a:prstGeom prst="rect">
            <a:avLst/>
          </a:prstGeom>
          <a:noFill/>
        </p:spPr>
        <p:txBody>
          <a:bodyPr wrap="square" rtlCol="0">
            <a:spAutoFit/>
          </a:bodyPr>
          <a:lstStyle/>
          <a:p>
            <a:r>
              <a:rPr lang="nl-NL" sz="1600" dirty="0"/>
              <a:t>Informatie over onderhoudsvoorraad (kosten &amp; herstelmaatregelen)</a:t>
            </a:r>
          </a:p>
        </p:txBody>
      </p:sp>
      <p:pic>
        <p:nvPicPr>
          <p:cNvPr id="1028" name="Picture 4"/>
          <p:cNvPicPr>
            <a:picLocks noChangeAspect="1" noChangeArrowheads="1"/>
          </p:cNvPicPr>
          <p:nvPr/>
        </p:nvPicPr>
        <p:blipFill>
          <a:blip r:embed="rId13"/>
          <a:srcRect/>
          <a:stretch>
            <a:fillRect/>
          </a:stretch>
        </p:blipFill>
        <p:spPr bwMode="auto">
          <a:xfrm>
            <a:off x="9926768" y="2421925"/>
            <a:ext cx="897752" cy="870644"/>
          </a:xfrm>
          <a:prstGeom prst="rect">
            <a:avLst/>
          </a:prstGeom>
          <a:noFill/>
          <a:ln w="9525">
            <a:noFill/>
            <a:miter lim="800000"/>
            <a:headEnd/>
            <a:tailEnd/>
          </a:ln>
        </p:spPr>
      </p:pic>
      <p:sp>
        <p:nvSpPr>
          <p:cNvPr id="18" name="Tekstvak 17"/>
          <p:cNvSpPr txBox="1"/>
          <p:nvPr/>
        </p:nvSpPr>
        <p:spPr>
          <a:xfrm>
            <a:off x="9338957" y="3907200"/>
            <a:ext cx="2001795" cy="1077218"/>
          </a:xfrm>
          <a:prstGeom prst="rect">
            <a:avLst/>
          </a:prstGeom>
          <a:noFill/>
        </p:spPr>
        <p:txBody>
          <a:bodyPr wrap="square" rtlCol="0">
            <a:spAutoFit/>
          </a:bodyPr>
          <a:lstStyle/>
          <a:p>
            <a:r>
              <a:rPr lang="nl-NL" sz="1600" dirty="0"/>
              <a:t>Afwegen risico’s afgestemd op de vastgoed- en onderhoudsvisie</a:t>
            </a:r>
          </a:p>
        </p:txBody>
      </p:sp>
      <p:pic>
        <p:nvPicPr>
          <p:cNvPr id="14" name="Audio 13">
            <a:hlinkClick r:id="" action="ppaction://media"/>
            <a:extLst>
              <a:ext uri="{FF2B5EF4-FFF2-40B4-BE49-F238E27FC236}">
                <a16:creationId xmlns:a16="http://schemas.microsoft.com/office/drawing/2014/main" id="{8330ABEE-31DD-9544-5851-75FD0F3D430E}"/>
              </a:ext>
            </a:extLst>
          </p:cNvPr>
          <p:cNvPicPr>
            <a:picLocks noChangeAspect="1"/>
          </p:cNvPicPr>
          <p:nvPr>
            <a:audioFile r:link="rId2"/>
            <p:extLst>
              <p:ext uri="{DAA4B4D4-6D71-4841-9C94-3DE7FCFB9230}">
                <p14:media xmlns:p14="http://schemas.microsoft.com/office/powerpoint/2010/main" r:embed="rId1"/>
              </p:ext>
            </p:extLst>
          </p:nvPr>
        </p:nvPicPr>
        <p:blipFill>
          <a:blip r:embed="rId14"/>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8435633"/>
      </p:ext>
    </p:extLst>
  </p:cSld>
  <p:clrMapOvr>
    <a:masterClrMapping/>
  </p:clrMapOvr>
  <mc:AlternateContent xmlns:mc="http://schemas.openxmlformats.org/markup-compatibility/2006" xmlns:p14="http://schemas.microsoft.com/office/powerpoint/2010/main">
    <mc:Choice Requires="p14">
      <p:transition spd="slow" p14:dur="2000" advTm="58770"/>
    </mc:Choice>
    <mc:Fallback xmlns="">
      <p:transition spd="slow" advTm="587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2" presetClass="entr" presetSubtype="4" fill="hold" grpId="0" nodeType="withEffect">
                                  <p:stCondLst>
                                    <p:cond delay="12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700" fill="hold"/>
                                        <p:tgtEl>
                                          <p:spTgt spid="6"/>
                                        </p:tgtEl>
                                        <p:attrNameLst>
                                          <p:attrName>ppt_x</p:attrName>
                                        </p:attrNameLst>
                                      </p:cBhvr>
                                      <p:tavLst>
                                        <p:tav tm="0">
                                          <p:val>
                                            <p:strVal val="#ppt_x"/>
                                          </p:val>
                                        </p:tav>
                                        <p:tav tm="100000">
                                          <p:val>
                                            <p:strVal val="#ppt_x"/>
                                          </p:val>
                                        </p:tav>
                                      </p:tavLst>
                                    </p:anim>
                                    <p:anim calcmode="lin" valueType="num">
                                      <p:cBhvr additive="base">
                                        <p:cTn id="10" dur="7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10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2700"/>
                            </p:stCondLst>
                            <p:childTnLst>
                              <p:par>
                                <p:cTn id="16" presetID="2" presetClass="entr" presetSubtype="4" fill="hold" grpId="0" nodeType="afterEffect">
                                  <p:stCondLst>
                                    <p:cond delay="63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ppt_x"/>
                                          </p:val>
                                        </p:tav>
                                        <p:tav tm="100000">
                                          <p:val>
                                            <p:strVal val="#ppt_x"/>
                                          </p:val>
                                        </p:tav>
                                      </p:tavLst>
                                    </p:anim>
                                    <p:anim calcmode="lin" valueType="num">
                                      <p:cBhvr additive="base">
                                        <p:cTn id="19" dur="10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20000"/>
                            </p:stCondLst>
                            <p:childTnLst>
                              <p:par>
                                <p:cTn id="21" presetID="2" presetClass="entr" presetSubtype="4" fill="hold" nodeType="afterEffect">
                                  <p:stCondLst>
                                    <p:cond delay="700"/>
                                  </p:stCondLst>
                                  <p:childTnLst>
                                    <p:set>
                                      <p:cBhvr>
                                        <p:cTn id="22" dur="1" fill="hold">
                                          <p:stCondLst>
                                            <p:cond delay="0"/>
                                          </p:stCondLst>
                                        </p:cTn>
                                        <p:tgtEl>
                                          <p:spTgt spid="1026"/>
                                        </p:tgtEl>
                                        <p:attrNameLst>
                                          <p:attrName>style.visibility</p:attrName>
                                        </p:attrNameLst>
                                      </p:cBhvr>
                                      <p:to>
                                        <p:strVal val="visible"/>
                                      </p:to>
                                    </p:set>
                                    <p:anim calcmode="lin" valueType="num">
                                      <p:cBhvr additive="base">
                                        <p:cTn id="23" dur="700" fill="hold"/>
                                        <p:tgtEl>
                                          <p:spTgt spid="1026"/>
                                        </p:tgtEl>
                                        <p:attrNameLst>
                                          <p:attrName>ppt_x</p:attrName>
                                        </p:attrNameLst>
                                      </p:cBhvr>
                                      <p:tavLst>
                                        <p:tav tm="0">
                                          <p:val>
                                            <p:strVal val="#ppt_x"/>
                                          </p:val>
                                        </p:tav>
                                        <p:tav tm="100000">
                                          <p:val>
                                            <p:strVal val="#ppt_x"/>
                                          </p:val>
                                        </p:tav>
                                      </p:tavLst>
                                    </p:anim>
                                    <p:anim calcmode="lin" valueType="num">
                                      <p:cBhvr additive="base">
                                        <p:cTn id="24" dur="700" fill="hold"/>
                                        <p:tgtEl>
                                          <p:spTgt spid="1026"/>
                                        </p:tgtEl>
                                        <p:attrNameLst>
                                          <p:attrName>ppt_y</p:attrName>
                                        </p:attrNameLst>
                                      </p:cBhvr>
                                      <p:tavLst>
                                        <p:tav tm="0">
                                          <p:val>
                                            <p:strVal val="1+#ppt_h/2"/>
                                          </p:val>
                                        </p:tav>
                                        <p:tav tm="100000">
                                          <p:val>
                                            <p:strVal val="#ppt_y"/>
                                          </p:val>
                                        </p:tav>
                                      </p:tavLst>
                                    </p:anim>
                                  </p:childTnLst>
                                </p:cTn>
                              </p:par>
                            </p:childTnLst>
                          </p:cTn>
                        </p:par>
                        <p:par>
                          <p:cTn id="25" fill="hold">
                            <p:stCondLst>
                              <p:cond delay="21400"/>
                            </p:stCondLst>
                            <p:childTnLst>
                              <p:par>
                                <p:cTn id="26" presetID="2" presetClass="entr" presetSubtype="4" fill="hold" grpId="0" nodeType="afterEffect">
                                  <p:stCondLst>
                                    <p:cond delay="76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ppt_x"/>
                                          </p:val>
                                        </p:tav>
                                        <p:tav tm="100000">
                                          <p:val>
                                            <p:strVal val="#ppt_x"/>
                                          </p:val>
                                        </p:tav>
                                      </p:tavLst>
                                    </p:anim>
                                    <p:anim calcmode="lin" valueType="num">
                                      <p:cBhvr additive="base">
                                        <p:cTn id="29" dur="10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0000"/>
                            </p:stCondLst>
                            <p:childTnLst>
                              <p:par>
                                <p:cTn id="31" presetID="2" presetClass="entr" presetSubtype="4" fill="hold" nodeType="afterEffect">
                                  <p:stCondLst>
                                    <p:cond delay="7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00" fill="hold"/>
                                        <p:tgtEl>
                                          <p:spTgt spid="9"/>
                                        </p:tgtEl>
                                        <p:attrNameLst>
                                          <p:attrName>ppt_x</p:attrName>
                                        </p:attrNameLst>
                                      </p:cBhvr>
                                      <p:tavLst>
                                        <p:tav tm="0">
                                          <p:val>
                                            <p:strVal val="#ppt_x"/>
                                          </p:val>
                                        </p:tav>
                                        <p:tav tm="100000">
                                          <p:val>
                                            <p:strVal val="#ppt_x"/>
                                          </p:val>
                                        </p:tav>
                                      </p:tavLst>
                                    </p:anim>
                                    <p:anim calcmode="lin" valueType="num">
                                      <p:cBhvr additive="base">
                                        <p:cTn id="34" dur="7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31400"/>
                            </p:stCondLst>
                            <p:childTnLst>
                              <p:par>
                                <p:cTn id="36" presetID="2" presetClass="entr" presetSubtype="4" fill="hold" grpId="0" nodeType="afterEffect">
                                  <p:stCondLst>
                                    <p:cond delay="56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000" fill="hold"/>
                                        <p:tgtEl>
                                          <p:spTgt spid="16"/>
                                        </p:tgtEl>
                                        <p:attrNameLst>
                                          <p:attrName>ppt_x</p:attrName>
                                        </p:attrNameLst>
                                      </p:cBhvr>
                                      <p:tavLst>
                                        <p:tav tm="0">
                                          <p:val>
                                            <p:strVal val="#ppt_x"/>
                                          </p:val>
                                        </p:tav>
                                        <p:tav tm="100000">
                                          <p:val>
                                            <p:strVal val="#ppt_x"/>
                                          </p:val>
                                        </p:tav>
                                      </p:tavLst>
                                    </p:anim>
                                    <p:anim calcmode="lin" valueType="num">
                                      <p:cBhvr additive="base">
                                        <p:cTn id="39" dur="1000" fill="hold"/>
                                        <p:tgtEl>
                                          <p:spTgt spid="16"/>
                                        </p:tgtEl>
                                        <p:attrNameLst>
                                          <p:attrName>ppt_y</p:attrName>
                                        </p:attrNameLst>
                                      </p:cBhvr>
                                      <p:tavLst>
                                        <p:tav tm="0">
                                          <p:val>
                                            <p:strVal val="1+#ppt_h/2"/>
                                          </p:val>
                                        </p:tav>
                                        <p:tav tm="100000">
                                          <p:val>
                                            <p:strVal val="#ppt_y"/>
                                          </p:val>
                                        </p:tav>
                                      </p:tavLst>
                                    </p:anim>
                                  </p:childTnLst>
                                </p:cTn>
                              </p:par>
                            </p:childTnLst>
                          </p:cTn>
                        </p:par>
                        <p:par>
                          <p:cTn id="40" fill="hold">
                            <p:stCondLst>
                              <p:cond delay="38000"/>
                            </p:stCondLst>
                            <p:childTnLst>
                              <p:par>
                                <p:cTn id="41" presetID="2" presetClass="entr" presetSubtype="4" fill="hold" nodeType="afterEffect">
                                  <p:stCondLst>
                                    <p:cond delay="700"/>
                                  </p:stCondLst>
                                  <p:childTnLst>
                                    <p:set>
                                      <p:cBhvr>
                                        <p:cTn id="42" dur="1" fill="hold">
                                          <p:stCondLst>
                                            <p:cond delay="0"/>
                                          </p:stCondLst>
                                        </p:cTn>
                                        <p:tgtEl>
                                          <p:spTgt spid="1027"/>
                                        </p:tgtEl>
                                        <p:attrNameLst>
                                          <p:attrName>style.visibility</p:attrName>
                                        </p:attrNameLst>
                                      </p:cBhvr>
                                      <p:to>
                                        <p:strVal val="visible"/>
                                      </p:to>
                                    </p:set>
                                    <p:anim calcmode="lin" valueType="num">
                                      <p:cBhvr additive="base">
                                        <p:cTn id="43" dur="700" fill="hold"/>
                                        <p:tgtEl>
                                          <p:spTgt spid="1027"/>
                                        </p:tgtEl>
                                        <p:attrNameLst>
                                          <p:attrName>ppt_x</p:attrName>
                                        </p:attrNameLst>
                                      </p:cBhvr>
                                      <p:tavLst>
                                        <p:tav tm="0">
                                          <p:val>
                                            <p:strVal val="#ppt_x"/>
                                          </p:val>
                                        </p:tav>
                                        <p:tav tm="100000">
                                          <p:val>
                                            <p:strVal val="#ppt_x"/>
                                          </p:val>
                                        </p:tav>
                                      </p:tavLst>
                                    </p:anim>
                                    <p:anim calcmode="lin" valueType="num">
                                      <p:cBhvr additive="base">
                                        <p:cTn id="44" dur="700" fill="hold"/>
                                        <p:tgtEl>
                                          <p:spTgt spid="1027"/>
                                        </p:tgtEl>
                                        <p:attrNameLst>
                                          <p:attrName>ppt_y</p:attrName>
                                        </p:attrNameLst>
                                      </p:cBhvr>
                                      <p:tavLst>
                                        <p:tav tm="0">
                                          <p:val>
                                            <p:strVal val="1+#ppt_h/2"/>
                                          </p:val>
                                        </p:tav>
                                        <p:tav tm="100000">
                                          <p:val>
                                            <p:strVal val="#ppt_y"/>
                                          </p:val>
                                        </p:tav>
                                      </p:tavLst>
                                    </p:anim>
                                  </p:childTnLst>
                                </p:cTn>
                              </p:par>
                            </p:childTnLst>
                          </p:cTn>
                        </p:par>
                        <p:par>
                          <p:cTn id="45" fill="hold">
                            <p:stCondLst>
                              <p:cond delay="39400"/>
                            </p:stCondLst>
                            <p:childTnLst>
                              <p:par>
                                <p:cTn id="46" presetID="2" presetClass="entr" presetSubtype="4" fill="hold" grpId="0" nodeType="afterEffect">
                                  <p:stCondLst>
                                    <p:cond delay="85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000" fill="hold"/>
                                        <p:tgtEl>
                                          <p:spTgt spid="18"/>
                                        </p:tgtEl>
                                        <p:attrNameLst>
                                          <p:attrName>ppt_x</p:attrName>
                                        </p:attrNameLst>
                                      </p:cBhvr>
                                      <p:tavLst>
                                        <p:tav tm="0">
                                          <p:val>
                                            <p:strVal val="#ppt_x"/>
                                          </p:val>
                                        </p:tav>
                                        <p:tav tm="100000">
                                          <p:val>
                                            <p:strVal val="#ppt_x"/>
                                          </p:val>
                                        </p:tav>
                                      </p:tavLst>
                                    </p:anim>
                                    <p:anim calcmode="lin" valueType="num">
                                      <p:cBhvr additive="base">
                                        <p:cTn id="49" dur="1000" fill="hold"/>
                                        <p:tgtEl>
                                          <p:spTgt spid="18"/>
                                        </p:tgtEl>
                                        <p:attrNameLst>
                                          <p:attrName>ppt_y</p:attrName>
                                        </p:attrNameLst>
                                      </p:cBhvr>
                                      <p:tavLst>
                                        <p:tav tm="0">
                                          <p:val>
                                            <p:strVal val="1+#ppt_h/2"/>
                                          </p:val>
                                        </p:tav>
                                        <p:tav tm="100000">
                                          <p:val>
                                            <p:strVal val="#ppt_y"/>
                                          </p:val>
                                        </p:tav>
                                      </p:tavLst>
                                    </p:anim>
                                  </p:childTnLst>
                                </p:cTn>
                              </p:par>
                            </p:childTnLst>
                          </p:cTn>
                        </p:par>
                        <p:par>
                          <p:cTn id="50" fill="hold">
                            <p:stCondLst>
                              <p:cond delay="48900"/>
                            </p:stCondLst>
                            <p:childTnLst>
                              <p:par>
                                <p:cTn id="51" presetID="2" presetClass="entr" presetSubtype="4" fill="hold" nodeType="afterEffect">
                                  <p:stCondLst>
                                    <p:cond delay="700"/>
                                  </p:stCondLst>
                                  <p:childTnLst>
                                    <p:set>
                                      <p:cBhvr>
                                        <p:cTn id="52" dur="1" fill="hold">
                                          <p:stCondLst>
                                            <p:cond delay="0"/>
                                          </p:stCondLst>
                                        </p:cTn>
                                        <p:tgtEl>
                                          <p:spTgt spid="1028"/>
                                        </p:tgtEl>
                                        <p:attrNameLst>
                                          <p:attrName>style.visibility</p:attrName>
                                        </p:attrNameLst>
                                      </p:cBhvr>
                                      <p:to>
                                        <p:strVal val="visible"/>
                                      </p:to>
                                    </p:set>
                                    <p:anim calcmode="lin" valueType="num">
                                      <p:cBhvr additive="base">
                                        <p:cTn id="53" dur="700" fill="hold"/>
                                        <p:tgtEl>
                                          <p:spTgt spid="1028"/>
                                        </p:tgtEl>
                                        <p:attrNameLst>
                                          <p:attrName>ppt_x</p:attrName>
                                        </p:attrNameLst>
                                      </p:cBhvr>
                                      <p:tavLst>
                                        <p:tav tm="0">
                                          <p:val>
                                            <p:strVal val="#ppt_x"/>
                                          </p:val>
                                        </p:tav>
                                        <p:tav tm="100000">
                                          <p:val>
                                            <p:strVal val="#ppt_x"/>
                                          </p:val>
                                        </p:tav>
                                      </p:tavLst>
                                    </p:anim>
                                    <p:anim calcmode="lin" valueType="num">
                                      <p:cBhvr additive="base">
                                        <p:cTn id="54" dur="7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14"/>
                </p:tgtEl>
              </p:cMediaNode>
            </p:audio>
          </p:childTnLst>
        </p:cTn>
      </p:par>
    </p:tnLst>
    <p:bldLst>
      <p:bldGraphic spid="6" grpId="0">
        <p:bldAsOne/>
      </p:bldGraphic>
      <p:bldP spid="7" grpId="0"/>
      <p:bldP spid="8" grpId="0"/>
      <p:bldP spid="11"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26FE3D-A586-BB46-9A1B-766A3BAB0EFA}"/>
              </a:ext>
            </a:extLst>
          </p:cNvPr>
          <p:cNvSpPr>
            <a:spLocks noGrp="1"/>
          </p:cNvSpPr>
          <p:nvPr>
            <p:ph type="title"/>
          </p:nvPr>
        </p:nvSpPr>
        <p:spPr>
          <a:xfrm>
            <a:off x="2724440" y="2486699"/>
            <a:ext cx="8629358" cy="1403231"/>
          </a:xfrm>
        </p:spPr>
        <p:txBody>
          <a:bodyPr vert="horz" lIns="91440" tIns="45720" rIns="91440" bIns="45720" rtlCol="0" anchor="ctr">
            <a:normAutofit/>
          </a:bodyPr>
          <a:lstStyle/>
          <a:p>
            <a:pPr lvl="0"/>
            <a:r>
              <a:rPr lang="nl-NL" sz="4400" dirty="0">
                <a:latin typeface="Verdana" panose="020B0604030504040204" pitchFamily="34" charset="0"/>
                <a:ea typeface="Verdana" panose="020B0604030504040204" pitchFamily="34" charset="0"/>
                <a:cs typeface="Verdana" panose="020B0604030504040204" pitchFamily="34" charset="0"/>
              </a:rPr>
              <a:t>     beslisboom soort gebrek</a:t>
            </a:r>
            <a:endParaRPr lang="en-US" sz="4400" dirty="0">
              <a:latin typeface="Verdana" panose="020B0604030504040204" pitchFamily="34" charset="0"/>
              <a:ea typeface="Verdana" panose="020B0604030504040204" pitchFamily="34" charset="0"/>
              <a:cs typeface="Verdana" panose="020B0604030504040204" pitchFamily="34" charset="0"/>
            </a:endParaRPr>
          </a:p>
        </p:txBody>
      </p:sp>
      <p:sp>
        <p:nvSpPr>
          <p:cNvPr id="3" name="Tijdelijke aanduiding voor tekst 2">
            <a:extLst>
              <a:ext uri="{FF2B5EF4-FFF2-40B4-BE49-F238E27FC236}">
                <a16:creationId xmlns:a16="http://schemas.microsoft.com/office/drawing/2014/main" id="{AF2CA40B-8BC0-434E-B132-EF21E6D4B752}"/>
              </a:ext>
            </a:extLst>
          </p:cNvPr>
          <p:cNvSpPr>
            <a:spLocks noGrp="1"/>
          </p:cNvSpPr>
          <p:nvPr>
            <p:ph type="body" idx="1"/>
          </p:nvPr>
        </p:nvSpPr>
        <p:spPr>
          <a:xfrm>
            <a:off x="2724441" y="3889930"/>
            <a:ext cx="8629357" cy="1281070"/>
          </a:xfrm>
        </p:spPr>
        <p:txBody>
          <a:bodyPr vert="horz" lIns="91440" tIns="45720" rIns="91440" bIns="45720" rtlCol="0">
            <a:normAutofit/>
          </a:bodyPr>
          <a:lstStyle/>
          <a:p>
            <a:r>
              <a:rPr lang="nl-NL" sz="2800" dirty="0">
                <a:solidFill>
                  <a:schemeClr val="tx1"/>
                </a:solidFill>
                <a:latin typeface="Verdana" panose="020B0604030504040204" pitchFamily="34" charset="0"/>
                <a:ea typeface="Verdana" panose="020B0604030504040204" pitchFamily="34" charset="0"/>
                <a:cs typeface="Verdana" panose="020B0604030504040204" pitchFamily="34" charset="0"/>
              </a:rPr>
              <a:t>Een nieuwe invulling van de NEN2767-deel 1.</a:t>
            </a:r>
            <a:endParaRPr lang="nl-NL" sz="28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36" name="Graphic 35" descr="Geschiedenis">
            <a:extLst>
              <a:ext uri="{FF2B5EF4-FFF2-40B4-BE49-F238E27FC236}">
                <a16:creationId xmlns:a16="http://schemas.microsoft.com/office/drawing/2014/main" id="{E6CE5D1C-6E05-4B8B-8BF3-DD88039D78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 y="2438399"/>
            <a:ext cx="1371600" cy="1371600"/>
          </a:xfrm>
          <a:prstGeom prst="rect">
            <a:avLst/>
          </a:prstGeom>
        </p:spPr>
      </p:pic>
      <p:sp>
        <p:nvSpPr>
          <p:cNvPr id="4" name="Tijdelijke aanduiding voor dianummer 3">
            <a:extLst>
              <a:ext uri="{FF2B5EF4-FFF2-40B4-BE49-F238E27FC236}">
                <a16:creationId xmlns:a16="http://schemas.microsoft.com/office/drawing/2014/main" id="{4625E86A-0938-2646-AD3E-3DF89AE4A55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5919E9E8-7756-D743-9036-9C3638214294}" type="slidenum">
              <a:rPr lang="en-US" smtClean="0"/>
              <a:pPr>
                <a:spcAft>
                  <a:spcPts val="600"/>
                </a:spcAft>
              </a:pPr>
              <a:t>6</a:t>
            </a:fld>
            <a:endParaRPr lang="en-US" dirty="0"/>
          </a:p>
        </p:txBody>
      </p:sp>
      <p:sp>
        <p:nvSpPr>
          <p:cNvPr id="5" name="Rechthoek 4">
            <a:extLst>
              <a:ext uri="{FF2B5EF4-FFF2-40B4-BE49-F238E27FC236}">
                <a16:creationId xmlns:a16="http://schemas.microsoft.com/office/drawing/2014/main" id="{F238118E-F52B-E983-8B2A-4FE2220E9D46}"/>
              </a:ext>
            </a:extLst>
          </p:cNvPr>
          <p:cNvSpPr/>
          <p:nvPr/>
        </p:nvSpPr>
        <p:spPr>
          <a:xfrm>
            <a:off x="2552428" y="2894335"/>
            <a:ext cx="1249061" cy="646331"/>
          </a:xfrm>
          <a:prstGeom prst="rect">
            <a:avLst/>
          </a:prstGeom>
          <a:noFill/>
        </p:spPr>
        <p:txBody>
          <a:bodyPr wrap="none" lIns="91440" tIns="45720" rIns="91440" bIns="45720">
            <a:spAutoFit/>
          </a:bodyPr>
          <a:lstStyle/>
          <a:p>
            <a:pPr algn="ctr"/>
            <a:r>
              <a:rPr lang="nl-NL" sz="3600" b="1" i="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Verdana" panose="020B0604030504040204" pitchFamily="34" charset="0"/>
                <a:cs typeface="Verdana" panose="020B0604030504040204" pitchFamily="34" charset="0"/>
              </a:rPr>
              <a:t>RVB</a:t>
            </a:r>
            <a:endParaRPr lang="nl-NL"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pic>
        <p:nvPicPr>
          <p:cNvPr id="13" name="Audio 12">
            <a:hlinkClick r:id="" action="ppaction://media"/>
            <a:extLst>
              <a:ext uri="{FF2B5EF4-FFF2-40B4-BE49-F238E27FC236}">
                <a16:creationId xmlns:a16="http://schemas.microsoft.com/office/drawing/2014/main" id="{45211F40-54EA-31A0-2910-8A36197C8F79}"/>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330857936"/>
      </p:ext>
    </p:extLst>
  </p:cSld>
  <p:clrMapOvr>
    <a:masterClrMapping/>
  </p:clrMapOvr>
  <mc:AlternateContent xmlns:mc="http://schemas.openxmlformats.org/markup-compatibility/2006" xmlns:p14="http://schemas.microsoft.com/office/powerpoint/2010/main">
    <mc:Choice Requires="p14">
      <p:transition spd="slow" p14:dur="2000" advTm="43589"/>
    </mc:Choice>
    <mc:Fallback xmlns="">
      <p:transition spd="slow" advTm="435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97042D-3C68-B24C-937B-5AA3C2E74750}"/>
              </a:ext>
            </a:extLst>
          </p:cNvPr>
          <p:cNvSpPr>
            <a:spLocks noGrp="1"/>
          </p:cNvSpPr>
          <p:nvPr>
            <p:ph type="title"/>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Basiswerking beslisboom</a:t>
            </a:r>
          </a:p>
        </p:txBody>
      </p:sp>
      <p:sp>
        <p:nvSpPr>
          <p:cNvPr id="3" name="Tijdelijke aanduiding voor inhoud 2">
            <a:extLst>
              <a:ext uri="{FF2B5EF4-FFF2-40B4-BE49-F238E27FC236}">
                <a16:creationId xmlns:a16="http://schemas.microsoft.com/office/drawing/2014/main" id="{F217F3CB-0397-464A-AC18-ABEBE3C86FCE}"/>
              </a:ext>
            </a:extLst>
          </p:cNvPr>
          <p:cNvSpPr>
            <a:spLocks noGrp="1"/>
          </p:cNvSpPr>
          <p:nvPr>
            <p:ph idx="1"/>
          </p:nvPr>
        </p:nvSpPr>
        <p:spPr/>
        <p:txBody>
          <a:bodyPr>
            <a:normAutofit/>
          </a:bodyPr>
          <a:lstStyle/>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De RVB beslisboom soort gebrek geeft antwoord op 2 vragen:</a:t>
            </a:r>
          </a:p>
          <a:p>
            <a:pPr marL="457200" indent="-457200">
              <a:buAutoNum type="arabicPeriod"/>
            </a:pPr>
            <a:r>
              <a:rPr lang="nl-NL" sz="2000" dirty="0">
                <a:latin typeface="Verdana" panose="020B0604030504040204" pitchFamily="34" charset="0"/>
                <a:ea typeface="Verdana" panose="020B0604030504040204" pitchFamily="34" charset="0"/>
                <a:cs typeface="Verdana" panose="020B0604030504040204" pitchFamily="34" charset="0"/>
              </a:rPr>
              <a:t>Is mijn waarneming volgens de BOEI – methodiek een gebrek?</a:t>
            </a:r>
          </a:p>
          <a:p>
            <a:pPr marL="457200" indent="-457200">
              <a:buAutoNum type="arabicPeriod"/>
            </a:pPr>
            <a:r>
              <a:rPr lang="nl-NL" sz="2000" dirty="0">
                <a:latin typeface="Verdana" panose="020B0604030504040204" pitchFamily="34" charset="0"/>
                <a:ea typeface="Verdana" panose="020B0604030504040204" pitchFamily="34" charset="0"/>
                <a:cs typeface="Verdana" panose="020B0604030504040204" pitchFamily="34" charset="0"/>
              </a:rPr>
              <a:t>Tot welke categorie van ‘soort gebrek’ behoort mijn waarneming?</a:t>
            </a:r>
          </a:p>
          <a:p>
            <a:pPr marL="0" indent="0">
              <a:buNone/>
            </a:pPr>
            <a:endParaRPr lang="nl-NL" sz="20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De opbouw van de beslisboom is als volgt:</a:t>
            </a:r>
          </a:p>
          <a:p>
            <a:pPr>
              <a:buFontTx/>
              <a:buChar char="-"/>
            </a:pPr>
            <a:r>
              <a:rPr lang="nl-NL" sz="2000" dirty="0">
                <a:latin typeface="Verdana" panose="020B0604030504040204" pitchFamily="34" charset="0"/>
                <a:ea typeface="Verdana" panose="020B0604030504040204" pitchFamily="34" charset="0"/>
                <a:cs typeface="Verdana" panose="020B0604030504040204" pitchFamily="34" charset="0"/>
              </a:rPr>
              <a:t>Beantwoord je de vraag met ‘ja’, dan zak/daal je af naar de eronder weergegeven vraag. </a:t>
            </a:r>
          </a:p>
          <a:p>
            <a:pPr>
              <a:buFontTx/>
              <a:buChar char="-"/>
            </a:pPr>
            <a:r>
              <a:rPr lang="nl-NL" sz="2000" dirty="0">
                <a:latin typeface="Verdana" panose="020B0604030504040204" pitchFamily="34" charset="0"/>
                <a:ea typeface="Verdana" panose="020B0604030504040204" pitchFamily="34" charset="0"/>
                <a:cs typeface="Verdana" panose="020B0604030504040204" pitchFamily="34" charset="0"/>
              </a:rPr>
              <a:t>Beantwoord je de vraag met ‘nee’, dan schuif je naar rechts voor de volgende vraag.</a:t>
            </a:r>
          </a:p>
          <a:p>
            <a:pPr>
              <a:buFontTx/>
              <a:buChar char="-"/>
            </a:pPr>
            <a:r>
              <a:rPr lang="nl-NL" sz="2000" dirty="0">
                <a:latin typeface="Verdana" panose="020B0604030504040204" pitchFamily="34" charset="0"/>
                <a:ea typeface="Verdana" panose="020B0604030504040204" pitchFamily="34" charset="0"/>
                <a:cs typeface="Verdana" panose="020B0604030504040204" pitchFamily="34" charset="0"/>
              </a:rPr>
              <a:t>Uiteindelijk kom je altijd uit bij ‘een antwoord’!</a:t>
            </a:r>
          </a:p>
        </p:txBody>
      </p:sp>
      <p:sp>
        <p:nvSpPr>
          <p:cNvPr id="16" name="Tijdelijke aanduiding voor dianummer 15">
            <a:extLst>
              <a:ext uri="{FF2B5EF4-FFF2-40B4-BE49-F238E27FC236}">
                <a16:creationId xmlns:a16="http://schemas.microsoft.com/office/drawing/2014/main" id="{A912FB0C-5643-B546-9420-22C6A011D9C5}"/>
              </a:ext>
            </a:extLst>
          </p:cNvPr>
          <p:cNvSpPr>
            <a:spLocks noGrp="1"/>
          </p:cNvSpPr>
          <p:nvPr>
            <p:ph type="sldNum" sz="quarter" idx="12"/>
          </p:nvPr>
        </p:nvSpPr>
        <p:spPr/>
        <p:txBody>
          <a:bodyPr/>
          <a:lstStyle/>
          <a:p>
            <a:fld id="{5919E9E8-7756-D743-9036-9C3638214294}" type="slidenum">
              <a:rPr lang="nl-NL" smtClean="0"/>
              <a:t>7</a:t>
            </a:fld>
            <a:endParaRPr lang="nl-NL"/>
          </a:p>
        </p:txBody>
      </p:sp>
      <p:pic>
        <p:nvPicPr>
          <p:cNvPr id="5" name="Audio 4">
            <a:hlinkClick r:id="" action="ppaction://media"/>
            <a:extLst>
              <a:ext uri="{FF2B5EF4-FFF2-40B4-BE49-F238E27FC236}">
                <a16:creationId xmlns:a16="http://schemas.microsoft.com/office/drawing/2014/main" id="{08EB2D01-66C8-2D3F-F6F2-7F7B7099635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908275050"/>
      </p:ext>
    </p:extLst>
  </p:cSld>
  <p:clrMapOvr>
    <a:masterClrMapping/>
  </p:clrMapOvr>
  <mc:AlternateContent xmlns:mc="http://schemas.openxmlformats.org/markup-compatibility/2006" xmlns:p14="http://schemas.microsoft.com/office/powerpoint/2010/main">
    <mc:Choice Requires="p14">
      <p:transition spd="slow" p14:dur="2000" advTm="24998"/>
    </mc:Choice>
    <mc:Fallback xmlns="">
      <p:transition spd="slow" advTm="24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 presetClass="entr" presetSubtype="0" fill="hold" grpId="0" nodeType="withEffect">
                                  <p:stCondLst>
                                    <p:cond delay="70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70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160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1760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1900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2060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5"/>
                </p:tgtEl>
              </p:cMediaNode>
            </p:audio>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97042D-3C68-B24C-937B-5AA3C2E74750}"/>
              </a:ext>
            </a:extLst>
          </p:cNvPr>
          <p:cNvSpPr>
            <a:spLocks noGrp="1"/>
          </p:cNvSpPr>
          <p:nvPr>
            <p:ph type="title"/>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Basiswerking beslisboom</a:t>
            </a:r>
          </a:p>
        </p:txBody>
      </p:sp>
      <p:sp>
        <p:nvSpPr>
          <p:cNvPr id="3" name="Tijdelijke aanduiding voor inhoud 2">
            <a:extLst>
              <a:ext uri="{FF2B5EF4-FFF2-40B4-BE49-F238E27FC236}">
                <a16:creationId xmlns:a16="http://schemas.microsoft.com/office/drawing/2014/main" id="{F217F3CB-0397-464A-AC18-ABEBE3C86FCE}"/>
              </a:ext>
            </a:extLst>
          </p:cNvPr>
          <p:cNvSpPr>
            <a:spLocks noGrp="1"/>
          </p:cNvSpPr>
          <p:nvPr>
            <p:ph idx="1"/>
          </p:nvPr>
        </p:nvSpPr>
        <p:spPr>
          <a:xfrm>
            <a:off x="838200" y="1825624"/>
            <a:ext cx="10515600" cy="4981575"/>
          </a:xfrm>
        </p:spPr>
        <p:txBody>
          <a:bodyPr>
            <a:normAutofit/>
          </a:bodyPr>
          <a:lstStyle/>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Alle hoofdvragen en sub vragen zijn in een logische volgorde geplaatst.</a:t>
            </a:r>
          </a:p>
          <a:p>
            <a:pPr marL="0" indent="0">
              <a:buNone/>
            </a:pPr>
            <a:endParaRPr lang="nl-NL" sz="20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Hoofdvraag 1:		  Sub vraag 1a	 Antwoord 1</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Sub vraag 1b	 Antwoord 2</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Sub vraag 1c	 Antwoord 3</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Sub vraag 1d	 Antwoord 4</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Hoofdvraag 2:		  Sub vraag 2a	 etc.</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etc.</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etc.</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a:t>
            </a:r>
          </a:p>
          <a:p>
            <a:pPr marL="0" indent="0">
              <a:buNone/>
            </a:pPr>
            <a:r>
              <a:rPr lang="nl-NL" sz="2000" dirty="0">
                <a:latin typeface="Verdana" panose="020B0604030504040204" pitchFamily="34" charset="0"/>
                <a:ea typeface="Verdana" panose="020B0604030504040204" pitchFamily="34" charset="0"/>
                <a:cs typeface="Verdana" panose="020B0604030504040204" pitchFamily="34" charset="0"/>
              </a:rPr>
              <a:t>		   Antwoord ‘x’; Je waarneming is ‘geen gebrek’.</a:t>
            </a:r>
          </a:p>
          <a:p>
            <a:pPr marL="0" indent="0">
              <a:buNone/>
            </a:pPr>
            <a:endParaRPr lang="nl-NL" sz="20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nl-NL" sz="20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nl-NL" sz="2000" dirty="0">
              <a:latin typeface="Verdana" panose="020B0604030504040204" pitchFamily="34" charset="0"/>
              <a:ea typeface="Verdana" panose="020B0604030504040204" pitchFamily="34" charset="0"/>
              <a:cs typeface="Verdana" panose="020B0604030504040204" pitchFamily="34" charset="0"/>
            </a:endParaRPr>
          </a:p>
        </p:txBody>
      </p:sp>
      <p:sp>
        <p:nvSpPr>
          <p:cNvPr id="4" name="U-vormige pijl 3">
            <a:extLst>
              <a:ext uri="{FF2B5EF4-FFF2-40B4-BE49-F238E27FC236}">
                <a16:creationId xmlns:a16="http://schemas.microsoft.com/office/drawing/2014/main" id="{6CBDFE04-B9D5-BF40-B624-3408FFDEF7AB}"/>
              </a:ext>
            </a:extLst>
          </p:cNvPr>
          <p:cNvSpPr/>
          <p:nvPr/>
        </p:nvSpPr>
        <p:spPr>
          <a:xfrm rot="16200000" flipH="1">
            <a:off x="1475805" y="3553603"/>
            <a:ext cx="2269727" cy="545288"/>
          </a:xfrm>
          <a:prstGeom prst="uturnArrow">
            <a:avLst>
              <a:gd name="adj1" fmla="val 38478"/>
              <a:gd name="adj2" fmla="val 25000"/>
              <a:gd name="adj3" fmla="val 25000"/>
              <a:gd name="adj4" fmla="val 43750"/>
              <a:gd name="adj5"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dirty="0">
                <a:solidFill>
                  <a:schemeClr val="tx1"/>
                </a:solidFill>
              </a:rPr>
              <a:t>JA</a:t>
            </a:r>
          </a:p>
        </p:txBody>
      </p:sp>
      <p:sp>
        <p:nvSpPr>
          <p:cNvPr id="5" name="U-vormige pijl 4">
            <a:extLst>
              <a:ext uri="{FF2B5EF4-FFF2-40B4-BE49-F238E27FC236}">
                <a16:creationId xmlns:a16="http://schemas.microsoft.com/office/drawing/2014/main" id="{ABA601DC-5AA4-E747-AB9D-2B0083948F97}"/>
              </a:ext>
            </a:extLst>
          </p:cNvPr>
          <p:cNvSpPr/>
          <p:nvPr/>
        </p:nvSpPr>
        <p:spPr>
          <a:xfrm rot="16200000" flipH="1">
            <a:off x="2159047" y="5163699"/>
            <a:ext cx="900000" cy="545288"/>
          </a:xfrm>
          <a:prstGeom prst="uturnArrow">
            <a:avLst>
              <a:gd name="adj1" fmla="val 38478"/>
              <a:gd name="adj2" fmla="val 25000"/>
              <a:gd name="adj3" fmla="val 25000"/>
              <a:gd name="adj4" fmla="val 43750"/>
              <a:gd name="adj5"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a:solidFill>
                  <a:schemeClr val="tx1"/>
                </a:solidFill>
              </a:rPr>
              <a:t>JA</a:t>
            </a:r>
          </a:p>
        </p:txBody>
      </p:sp>
      <p:sp>
        <p:nvSpPr>
          <p:cNvPr id="6" name="Pijl-rechts 57">
            <a:extLst>
              <a:ext uri="{FF2B5EF4-FFF2-40B4-BE49-F238E27FC236}">
                <a16:creationId xmlns:a16="http://schemas.microsoft.com/office/drawing/2014/main" id="{51B4F4A5-F1E3-2C40-A606-5A6BFF6F732D}"/>
              </a:ext>
            </a:extLst>
          </p:cNvPr>
          <p:cNvSpPr/>
          <p:nvPr/>
        </p:nvSpPr>
        <p:spPr>
          <a:xfrm>
            <a:off x="5002598" y="2517304"/>
            <a:ext cx="751717" cy="58914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7" name="Pijl-rechts 57">
            <a:extLst>
              <a:ext uri="{FF2B5EF4-FFF2-40B4-BE49-F238E27FC236}">
                <a16:creationId xmlns:a16="http://schemas.microsoft.com/office/drawing/2014/main" id="{DE334C55-83CB-5448-A3FB-A6BA2CBE6E85}"/>
              </a:ext>
            </a:extLst>
          </p:cNvPr>
          <p:cNvSpPr/>
          <p:nvPr/>
        </p:nvSpPr>
        <p:spPr>
          <a:xfrm>
            <a:off x="5002597" y="4548692"/>
            <a:ext cx="751717" cy="58914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8" name="U-vormige pijl 7">
            <a:extLst>
              <a:ext uri="{FF2B5EF4-FFF2-40B4-BE49-F238E27FC236}">
                <a16:creationId xmlns:a16="http://schemas.microsoft.com/office/drawing/2014/main" id="{73C15081-C95B-D141-B1EC-88747EFE4F31}"/>
              </a:ext>
            </a:extLst>
          </p:cNvPr>
          <p:cNvSpPr/>
          <p:nvPr/>
        </p:nvSpPr>
        <p:spPr>
          <a:xfrm rot="16200000" flipH="1">
            <a:off x="6005032" y="2713310"/>
            <a:ext cx="589141" cy="545288"/>
          </a:xfrm>
          <a:prstGeom prst="uturnArrow">
            <a:avLst>
              <a:gd name="adj1" fmla="val 38478"/>
              <a:gd name="adj2" fmla="val 25000"/>
              <a:gd name="adj3" fmla="val 25000"/>
              <a:gd name="adj4" fmla="val 43750"/>
              <a:gd name="adj5"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a:solidFill>
                  <a:schemeClr val="tx1"/>
                </a:solidFill>
              </a:rPr>
              <a:t>JA</a:t>
            </a:r>
          </a:p>
        </p:txBody>
      </p:sp>
      <p:sp>
        <p:nvSpPr>
          <p:cNvPr id="9" name="U-vormige pijl 8">
            <a:extLst>
              <a:ext uri="{FF2B5EF4-FFF2-40B4-BE49-F238E27FC236}">
                <a16:creationId xmlns:a16="http://schemas.microsoft.com/office/drawing/2014/main" id="{0A75BD0B-3EFA-DF41-A687-1321FC8C3C4D}"/>
              </a:ext>
            </a:extLst>
          </p:cNvPr>
          <p:cNvSpPr/>
          <p:nvPr/>
        </p:nvSpPr>
        <p:spPr>
          <a:xfrm rot="16200000" flipH="1">
            <a:off x="5431109" y="3128371"/>
            <a:ext cx="589141" cy="545288"/>
          </a:xfrm>
          <a:prstGeom prst="uturnArrow">
            <a:avLst>
              <a:gd name="adj1" fmla="val 38478"/>
              <a:gd name="adj2" fmla="val 25000"/>
              <a:gd name="adj3" fmla="val 25000"/>
              <a:gd name="adj4" fmla="val 43750"/>
              <a:gd name="adj5"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a:solidFill>
                  <a:schemeClr val="tx1"/>
                </a:solidFill>
              </a:rPr>
              <a:t>JA</a:t>
            </a:r>
          </a:p>
        </p:txBody>
      </p:sp>
      <p:sp>
        <p:nvSpPr>
          <p:cNvPr id="10" name="U-vormige pijl 9">
            <a:extLst>
              <a:ext uri="{FF2B5EF4-FFF2-40B4-BE49-F238E27FC236}">
                <a16:creationId xmlns:a16="http://schemas.microsoft.com/office/drawing/2014/main" id="{FE892875-F4EE-2E41-8103-B09C8987650E}"/>
              </a:ext>
            </a:extLst>
          </p:cNvPr>
          <p:cNvSpPr/>
          <p:nvPr/>
        </p:nvSpPr>
        <p:spPr>
          <a:xfrm rot="16200000" flipH="1">
            <a:off x="5986896" y="3544396"/>
            <a:ext cx="589141" cy="545288"/>
          </a:xfrm>
          <a:prstGeom prst="uturnArrow">
            <a:avLst>
              <a:gd name="adj1" fmla="val 38478"/>
              <a:gd name="adj2" fmla="val 25000"/>
              <a:gd name="adj3" fmla="val 25000"/>
              <a:gd name="adj4" fmla="val 43750"/>
              <a:gd name="adj5" fmla="val 10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a:solidFill>
                  <a:schemeClr val="tx1"/>
                </a:solidFill>
              </a:rPr>
              <a:t>JA</a:t>
            </a:r>
          </a:p>
        </p:txBody>
      </p:sp>
      <p:sp>
        <p:nvSpPr>
          <p:cNvPr id="11" name="Pijl-rechts 57">
            <a:extLst>
              <a:ext uri="{FF2B5EF4-FFF2-40B4-BE49-F238E27FC236}">
                <a16:creationId xmlns:a16="http://schemas.microsoft.com/office/drawing/2014/main" id="{6B164584-B2C1-C24C-8CC1-A294CB3988E4}"/>
              </a:ext>
            </a:extLst>
          </p:cNvPr>
          <p:cNvSpPr/>
          <p:nvPr/>
        </p:nvSpPr>
        <p:spPr>
          <a:xfrm>
            <a:off x="8415246" y="2622039"/>
            <a:ext cx="752400" cy="36000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12" name="Pijl-rechts 57">
            <a:extLst>
              <a:ext uri="{FF2B5EF4-FFF2-40B4-BE49-F238E27FC236}">
                <a16:creationId xmlns:a16="http://schemas.microsoft.com/office/drawing/2014/main" id="{9E894307-58C2-CC43-A940-42A9FE3C0D0B}"/>
              </a:ext>
            </a:extLst>
          </p:cNvPr>
          <p:cNvSpPr/>
          <p:nvPr/>
        </p:nvSpPr>
        <p:spPr>
          <a:xfrm>
            <a:off x="8415929" y="3018311"/>
            <a:ext cx="751717" cy="36000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13" name="Pijl-rechts 57">
            <a:extLst>
              <a:ext uri="{FF2B5EF4-FFF2-40B4-BE49-F238E27FC236}">
                <a16:creationId xmlns:a16="http://schemas.microsoft.com/office/drawing/2014/main" id="{BF241C6B-83DB-0043-8F88-C3B2236B93B1}"/>
              </a:ext>
            </a:extLst>
          </p:cNvPr>
          <p:cNvSpPr/>
          <p:nvPr/>
        </p:nvSpPr>
        <p:spPr>
          <a:xfrm>
            <a:off x="8415444" y="3429708"/>
            <a:ext cx="752400" cy="36000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14" name="Pijl-rechts 57">
            <a:extLst>
              <a:ext uri="{FF2B5EF4-FFF2-40B4-BE49-F238E27FC236}">
                <a16:creationId xmlns:a16="http://schemas.microsoft.com/office/drawing/2014/main" id="{A646B502-1AA0-1446-8759-8354FE492DCB}"/>
              </a:ext>
            </a:extLst>
          </p:cNvPr>
          <p:cNvSpPr/>
          <p:nvPr/>
        </p:nvSpPr>
        <p:spPr>
          <a:xfrm>
            <a:off x="8415246" y="3825462"/>
            <a:ext cx="752400" cy="36000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15" name="Pijl-rechts 57">
            <a:extLst>
              <a:ext uri="{FF2B5EF4-FFF2-40B4-BE49-F238E27FC236}">
                <a16:creationId xmlns:a16="http://schemas.microsoft.com/office/drawing/2014/main" id="{E283AE75-B7CA-5D43-8563-A05B2AAD6153}"/>
              </a:ext>
            </a:extLst>
          </p:cNvPr>
          <p:cNvSpPr/>
          <p:nvPr/>
        </p:nvSpPr>
        <p:spPr>
          <a:xfrm>
            <a:off x="8415246" y="4649811"/>
            <a:ext cx="752400" cy="360000"/>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vert="horz" rtlCol="0" anchor="ctr" anchorCtr="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indent="0" algn="l"/>
            <a:r>
              <a:rPr lang="nl-NL" sz="1100">
                <a:solidFill>
                  <a:schemeClr val="lt1"/>
                </a:solidFill>
                <a:latin typeface="+mn-lt"/>
                <a:ea typeface="+mn-ea"/>
                <a:cs typeface="+mn-cs"/>
              </a:rPr>
              <a:t>NEE</a:t>
            </a:r>
          </a:p>
        </p:txBody>
      </p:sp>
      <p:sp>
        <p:nvSpPr>
          <p:cNvPr id="18" name="U-vormige pijl 17">
            <a:extLst>
              <a:ext uri="{FF2B5EF4-FFF2-40B4-BE49-F238E27FC236}">
                <a16:creationId xmlns:a16="http://schemas.microsoft.com/office/drawing/2014/main" id="{A42CE338-DB62-CD4E-99BA-23A5EBE769AB}"/>
              </a:ext>
            </a:extLst>
          </p:cNvPr>
          <p:cNvSpPr/>
          <p:nvPr/>
        </p:nvSpPr>
        <p:spPr>
          <a:xfrm rot="16200000" flipH="1">
            <a:off x="3685184" y="2647090"/>
            <a:ext cx="1117570" cy="3508711"/>
          </a:xfrm>
          <a:prstGeom prst="uturnArrow">
            <a:avLst>
              <a:gd name="adj1" fmla="val 21762"/>
              <a:gd name="adj2" fmla="val 22845"/>
              <a:gd name="adj3" fmla="val 25000"/>
              <a:gd name="adj4" fmla="val 43750"/>
              <a:gd name="adj5" fmla="val 15378"/>
            </a:avLst>
          </a:prstGeom>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lang="nl-NL" sz="1100">
                <a:solidFill>
                  <a:schemeClr val="tx1"/>
                </a:solidFill>
              </a:rPr>
              <a:t>JA</a:t>
            </a:r>
          </a:p>
        </p:txBody>
      </p:sp>
      <p:sp>
        <p:nvSpPr>
          <p:cNvPr id="16" name="Tijdelijke aanduiding voor dianummer 15">
            <a:extLst>
              <a:ext uri="{FF2B5EF4-FFF2-40B4-BE49-F238E27FC236}">
                <a16:creationId xmlns:a16="http://schemas.microsoft.com/office/drawing/2014/main" id="{A912FB0C-5643-B546-9420-22C6A011D9C5}"/>
              </a:ext>
            </a:extLst>
          </p:cNvPr>
          <p:cNvSpPr>
            <a:spLocks noGrp="1"/>
          </p:cNvSpPr>
          <p:nvPr>
            <p:ph type="sldNum" sz="quarter" idx="12"/>
          </p:nvPr>
        </p:nvSpPr>
        <p:spPr/>
        <p:txBody>
          <a:bodyPr/>
          <a:lstStyle/>
          <a:p>
            <a:fld id="{5919E9E8-7756-D743-9036-9C3638214294}" type="slidenum">
              <a:rPr lang="nl-NL" smtClean="0"/>
              <a:t>8</a:t>
            </a:fld>
            <a:endParaRPr lang="nl-NL"/>
          </a:p>
        </p:txBody>
      </p:sp>
      <p:sp>
        <p:nvSpPr>
          <p:cNvPr id="19" name="Tekstvak 18">
            <a:extLst>
              <a:ext uri="{FF2B5EF4-FFF2-40B4-BE49-F238E27FC236}">
                <a16:creationId xmlns:a16="http://schemas.microsoft.com/office/drawing/2014/main" id="{F12EC71F-8F8A-0C4F-8064-A41346A394FF}"/>
              </a:ext>
            </a:extLst>
          </p:cNvPr>
          <p:cNvSpPr txBox="1"/>
          <p:nvPr/>
        </p:nvSpPr>
        <p:spPr>
          <a:xfrm>
            <a:off x="521789" y="2611819"/>
            <a:ext cx="1789471" cy="400110"/>
          </a:xfrm>
          <a:prstGeom prst="rect">
            <a:avLst/>
          </a:prstGeom>
          <a:noFill/>
        </p:spPr>
        <p:txBody>
          <a:bodyPr wrap="square" rtlCol="0">
            <a:spAutoFit/>
          </a:bodyPr>
          <a:lstStyle/>
          <a:p>
            <a:r>
              <a:rPr lang="nl-NL" sz="2000" dirty="0">
                <a:solidFill>
                  <a:srgbClr val="0070C0"/>
                </a:solidFill>
                <a:latin typeface="Verdana" panose="020B0604030504040204" pitchFamily="34" charset="0"/>
                <a:ea typeface="Verdana" panose="020B0604030504040204" pitchFamily="34" charset="0"/>
                <a:cs typeface="Verdana" panose="020B0604030504040204" pitchFamily="34" charset="0"/>
              </a:rPr>
              <a:t>Waarneming</a:t>
            </a:r>
          </a:p>
        </p:txBody>
      </p:sp>
      <p:sp>
        <p:nvSpPr>
          <p:cNvPr id="20" name="U-vormige pijl 4">
            <a:extLst>
              <a:ext uri="{FF2B5EF4-FFF2-40B4-BE49-F238E27FC236}">
                <a16:creationId xmlns:a16="http://schemas.microsoft.com/office/drawing/2014/main" id="{DDD36489-952A-417D-9CF3-641828C99A7F}"/>
              </a:ext>
            </a:extLst>
          </p:cNvPr>
          <p:cNvSpPr/>
          <p:nvPr/>
        </p:nvSpPr>
        <p:spPr>
          <a:xfrm rot="16200000" flipH="1">
            <a:off x="2250468" y="5908818"/>
            <a:ext cx="721042" cy="545288"/>
          </a:xfrm>
          <a:prstGeom prst="uturnArrow">
            <a:avLst>
              <a:gd name="adj1" fmla="val 38478"/>
              <a:gd name="adj2" fmla="val 25000"/>
              <a:gd name="adj3" fmla="val 25000"/>
              <a:gd name="adj4" fmla="val 43750"/>
              <a:gd name="adj5" fmla="val 100000"/>
            </a:avLst>
          </a:prstGeom>
          <a:ln>
            <a:solidFill>
              <a:schemeClr val="accent6">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vert="vert" rtlCol="0" anchor="t"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nl-NL">
                <a:solidFill>
                  <a:schemeClr val="tx1"/>
                </a:solidFill>
              </a:rPr>
              <a:t>JA</a:t>
            </a:r>
          </a:p>
        </p:txBody>
      </p:sp>
      <p:pic>
        <p:nvPicPr>
          <p:cNvPr id="35" name="Audio 34">
            <a:hlinkClick r:id="" action="ppaction://media"/>
            <a:extLst>
              <a:ext uri="{FF2B5EF4-FFF2-40B4-BE49-F238E27FC236}">
                <a16:creationId xmlns:a16="http://schemas.microsoft.com/office/drawing/2014/main" id="{396E6F65-775C-E9E4-1C26-EC7F61BAAC7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50138229"/>
      </p:ext>
    </p:extLst>
  </p:cSld>
  <p:clrMapOvr>
    <a:masterClrMapping/>
  </p:clrMapOvr>
  <mc:AlternateContent xmlns:mc="http://schemas.openxmlformats.org/markup-compatibility/2006" xmlns:p14="http://schemas.microsoft.com/office/powerpoint/2010/main">
    <mc:Choice Requires="p14">
      <p:transition spd="slow" p14:dur="2000" advTm="38158"/>
    </mc:Choice>
    <mc:Fallback xmlns="">
      <p:transition spd="slow" advTm="381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747AB-267B-BA54-33F6-03A29705FA18}"/>
              </a:ext>
            </a:extLst>
          </p:cNvPr>
          <p:cNvSpPr>
            <a:spLocks noGrp="1"/>
          </p:cNvSpPr>
          <p:nvPr>
            <p:ph type="title"/>
          </p:nvPr>
        </p:nvSpPr>
        <p:spPr/>
        <p:txBody>
          <a:bodyPr anchor="t">
            <a:normAutofit/>
          </a:bodyPr>
          <a:lstStyle/>
          <a:p>
            <a:r>
              <a:rPr lang="nl-NL" sz="3600" dirty="0">
                <a:latin typeface="Verdana" panose="020B0604030504040204" pitchFamily="34" charset="0"/>
                <a:ea typeface="Verdana" panose="020B0604030504040204" pitchFamily="34" charset="0"/>
              </a:rPr>
              <a:t>RVB Beslisboom soort gebrek</a:t>
            </a:r>
          </a:p>
        </p:txBody>
      </p:sp>
      <p:sp>
        <p:nvSpPr>
          <p:cNvPr id="3" name="Tijdelijke aanduiding voor dianummer 2">
            <a:extLst>
              <a:ext uri="{FF2B5EF4-FFF2-40B4-BE49-F238E27FC236}">
                <a16:creationId xmlns:a16="http://schemas.microsoft.com/office/drawing/2014/main" id="{993A5A64-6B58-58F4-6AEB-4E402ED57F59}"/>
              </a:ext>
            </a:extLst>
          </p:cNvPr>
          <p:cNvSpPr>
            <a:spLocks noGrp="1"/>
          </p:cNvSpPr>
          <p:nvPr>
            <p:ph type="sldNum" sz="quarter" idx="12"/>
          </p:nvPr>
        </p:nvSpPr>
        <p:spPr/>
        <p:txBody>
          <a:bodyPr/>
          <a:lstStyle/>
          <a:p>
            <a:fld id="{5919E9E8-7756-D743-9036-9C3638214294}" type="slidenum">
              <a:rPr lang="nl-NL" smtClean="0">
                <a:latin typeface="Verdana" panose="020B0604030504040204" pitchFamily="34" charset="0"/>
                <a:ea typeface="Verdana" panose="020B0604030504040204" pitchFamily="34" charset="0"/>
              </a:rPr>
              <a:t>9</a:t>
            </a:fld>
            <a:endParaRPr lang="nl-NL">
              <a:latin typeface="Verdana" panose="020B0604030504040204" pitchFamily="34" charset="0"/>
              <a:ea typeface="Verdana" panose="020B0604030504040204" pitchFamily="34" charset="0"/>
            </a:endParaRPr>
          </a:p>
        </p:txBody>
      </p:sp>
      <p:pic>
        <p:nvPicPr>
          <p:cNvPr id="5" name="Afbeelding 4">
            <a:extLst>
              <a:ext uri="{FF2B5EF4-FFF2-40B4-BE49-F238E27FC236}">
                <a16:creationId xmlns:a16="http://schemas.microsoft.com/office/drawing/2014/main" id="{3968F2D6-99FC-5696-98CE-B41779397DED}"/>
              </a:ext>
            </a:extLst>
          </p:cNvPr>
          <p:cNvPicPr>
            <a:picLocks noChangeAspect="1"/>
          </p:cNvPicPr>
          <p:nvPr/>
        </p:nvPicPr>
        <p:blipFill>
          <a:blip r:embed="rId5"/>
          <a:stretch>
            <a:fillRect/>
          </a:stretch>
        </p:blipFill>
        <p:spPr>
          <a:xfrm>
            <a:off x="485030" y="1439183"/>
            <a:ext cx="9721435" cy="5282292"/>
          </a:xfrm>
          <a:prstGeom prst="rect">
            <a:avLst/>
          </a:prstGeom>
        </p:spPr>
      </p:pic>
      <p:sp>
        <p:nvSpPr>
          <p:cNvPr id="4" name="Rechthoek 3">
            <a:extLst>
              <a:ext uri="{FF2B5EF4-FFF2-40B4-BE49-F238E27FC236}">
                <a16:creationId xmlns:a16="http://schemas.microsoft.com/office/drawing/2014/main" id="{BABE353E-D5FB-BB92-3C3D-4DCC5E785D80}"/>
              </a:ext>
            </a:extLst>
          </p:cNvPr>
          <p:cNvSpPr/>
          <p:nvPr/>
        </p:nvSpPr>
        <p:spPr>
          <a:xfrm>
            <a:off x="256032" y="950976"/>
            <a:ext cx="5495544" cy="5770499"/>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nl-NL" sz="2000" b="1" dirty="0">
                <a:solidFill>
                  <a:schemeClr val="tx1"/>
                </a:solidFill>
                <a:latin typeface="Verdana" panose="020B0604030504040204" pitchFamily="34" charset="0"/>
                <a:ea typeface="Verdana" panose="020B0604030504040204" pitchFamily="34" charset="0"/>
              </a:rPr>
              <a:t>BOEI 2.0</a:t>
            </a:r>
          </a:p>
        </p:txBody>
      </p:sp>
      <p:sp>
        <p:nvSpPr>
          <p:cNvPr id="6" name="Rechthoek 5">
            <a:extLst>
              <a:ext uri="{FF2B5EF4-FFF2-40B4-BE49-F238E27FC236}">
                <a16:creationId xmlns:a16="http://schemas.microsoft.com/office/drawing/2014/main" id="{DEF6E8F5-6ECF-B191-1A1F-5A72E4785D40}"/>
              </a:ext>
            </a:extLst>
          </p:cNvPr>
          <p:cNvSpPr/>
          <p:nvPr/>
        </p:nvSpPr>
        <p:spPr>
          <a:xfrm>
            <a:off x="5751576" y="950976"/>
            <a:ext cx="4464033" cy="5770499"/>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nl-NL" sz="2000" b="1" dirty="0">
                <a:solidFill>
                  <a:schemeClr val="tx1"/>
                </a:solidFill>
                <a:latin typeface="Verdana" panose="020B0604030504040204" pitchFamily="34" charset="0"/>
                <a:ea typeface="Verdana" panose="020B0604030504040204" pitchFamily="34" charset="0"/>
              </a:rPr>
              <a:t>ISH-labels</a:t>
            </a:r>
          </a:p>
        </p:txBody>
      </p:sp>
      <p:pic>
        <p:nvPicPr>
          <p:cNvPr id="9" name="Audio 8">
            <a:hlinkClick r:id="" action="ppaction://media"/>
            <a:extLst>
              <a:ext uri="{FF2B5EF4-FFF2-40B4-BE49-F238E27FC236}">
                <a16:creationId xmlns:a16="http://schemas.microsoft.com/office/drawing/2014/main" id="{CFCD5E7E-99B2-2B00-7039-D67C0B86E3FD}"/>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209192738"/>
      </p:ext>
    </p:extLst>
  </p:cSld>
  <p:clrMapOvr>
    <a:masterClrMapping/>
  </p:clrMapOvr>
  <mc:AlternateContent xmlns:mc="http://schemas.openxmlformats.org/markup-compatibility/2006" xmlns:p14="http://schemas.microsoft.com/office/powerpoint/2010/main">
    <mc:Choice Requires="p14">
      <p:transition spd="slow" p14:dur="2000" advTm="122112"/>
    </mc:Choice>
    <mc:Fallback xmlns="">
      <p:transition spd="slow" advTm="122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75E45AC7464649A7FCBE7520828807" ma:contentTypeVersion="2" ma:contentTypeDescription="Een nieuw document maken." ma:contentTypeScope="" ma:versionID="dc5f2249b5701d5ce565b57efcd51c3d">
  <xsd:schema xmlns:xsd="http://www.w3.org/2001/XMLSchema" xmlns:xs="http://www.w3.org/2001/XMLSchema" xmlns:p="http://schemas.microsoft.com/office/2006/metadata/properties" xmlns:ns2="d9a1c02f-0e72-4f1d-9708-c1b022700c69" targetNamespace="http://schemas.microsoft.com/office/2006/metadata/properties" ma:root="true" ma:fieldsID="3d8b5bddaafdf5c063189623bb1f70ab" ns2:_="">
    <xsd:import namespace="d9a1c02f-0e72-4f1d-9708-c1b022700c69"/>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a1c02f-0e72-4f1d-9708-c1b022700c69"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76C90F-D87D-4312-9CD8-ED7216E6AE36}"/>
</file>

<file path=customXml/itemProps2.xml><?xml version="1.0" encoding="utf-8"?>
<ds:datastoreItem xmlns:ds="http://schemas.openxmlformats.org/officeDocument/2006/customXml" ds:itemID="{A01A601A-A905-4CB5-ADA3-E9C517458FF3}"/>
</file>

<file path=customXml/itemProps3.xml><?xml version="1.0" encoding="utf-8"?>
<ds:datastoreItem xmlns:ds="http://schemas.openxmlformats.org/officeDocument/2006/customXml" ds:itemID="{6052E36F-AC95-48F9-B33B-F214E301A296}"/>
</file>

<file path=docProps/app.xml><?xml version="1.0" encoding="utf-8"?>
<Properties xmlns="http://schemas.openxmlformats.org/officeDocument/2006/extended-properties" xmlns:vt="http://schemas.openxmlformats.org/officeDocument/2006/docPropsVTypes">
  <Template/>
  <TotalTime>0</TotalTime>
  <Words>2427</Words>
  <Application>Microsoft Office PowerPoint</Application>
  <PresentationFormat>Breedbeeld</PresentationFormat>
  <Paragraphs>260</Paragraphs>
  <Slides>13</Slides>
  <Notes>13</Notes>
  <HiddenSlides>0</HiddenSlides>
  <MMClips>13</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13</vt:i4>
      </vt:variant>
    </vt:vector>
  </HeadingPairs>
  <TitlesOfParts>
    <vt:vector size="19" baseType="lpstr">
      <vt:lpstr>Arial</vt:lpstr>
      <vt:lpstr>Calibri</vt:lpstr>
      <vt:lpstr>Calibri Light</vt:lpstr>
      <vt:lpstr>Times New Roman</vt:lpstr>
      <vt:lpstr>Verdana</vt:lpstr>
      <vt:lpstr>Kantoorthema</vt:lpstr>
      <vt:lpstr>Korte uitleg RVB BOEI 2.0</vt:lpstr>
      <vt:lpstr>     BOEI Inventariseren en inspecteren</vt:lpstr>
      <vt:lpstr>Aanleiding ontwikkeling NEN2767</vt:lpstr>
      <vt:lpstr>Waarom RVBBOEI: Integrale vastgoedinspectie op thema.....</vt:lpstr>
      <vt:lpstr>Wat levert BOEI?</vt:lpstr>
      <vt:lpstr>     beslisboom soort gebrek</vt:lpstr>
      <vt:lpstr>Basiswerking beslisboom</vt:lpstr>
      <vt:lpstr>Basiswerking beslisboom</vt:lpstr>
      <vt:lpstr>RVB Beslisboom soort gebrek</vt:lpstr>
      <vt:lpstr>Wat lost de beslisboom op?</vt:lpstr>
      <vt:lpstr>PowerPoint-presentatie</vt:lpstr>
      <vt:lpstr>PowerPoint-presentatie</vt:lpstr>
      <vt:lpstr>Vragen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 van inspecteren – beslisboom en gebruik in contracten</dc:title>
  <dc:creator>Vincent Faesen</dc:creator>
  <cp:lastModifiedBy>Bulk, Andre van den</cp:lastModifiedBy>
  <cp:revision>154</cp:revision>
  <cp:lastPrinted>2020-12-14T13:30:51Z</cp:lastPrinted>
  <dcterms:created xsi:type="dcterms:W3CDTF">2020-11-15T15:36:49Z</dcterms:created>
  <dcterms:modified xsi:type="dcterms:W3CDTF">2024-10-03T12:58:30Z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0x0101007575E45AC7464649A7FCBE7520828807</vt:lpwstr>
  </property>
</Properties>
</file>