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3" r:id="rId6"/>
    <p:sldId id="284" r:id="rId7"/>
    <p:sldId id="285" r:id="rId8"/>
    <p:sldId id="286" r:id="rId9"/>
    <p:sldId id="288" r:id="rId10"/>
    <p:sldId id="287" r:id="rId11"/>
    <p:sldId id="289" r:id="rId12"/>
    <p:sldId id="290" r:id="rId13"/>
    <p:sldId id="291" r:id="rId14"/>
    <p:sldId id="292" r:id="rId15"/>
    <p:sldId id="293" r:id="rId16"/>
    <p:sldId id="298" r:id="rId17"/>
    <p:sldId id="297" r:id="rId18"/>
    <p:sldId id="295" r:id="rId19"/>
    <p:sldId id="296" r:id="rId20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49" autoAdjust="0"/>
  </p:normalViewPr>
  <p:slideViewPr>
    <p:cSldViewPr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de, Norman van der" userId="4c0e1c21-2bd3-41ef-8474-550b8234e8c9" providerId="ADAL" clId="{BC0E6D13-C592-4D87-BE4E-881728A7C4BF}"/>
    <pc:docChg chg="delSld modSld">
      <pc:chgData name="Ende, Norman van der" userId="4c0e1c21-2bd3-41ef-8474-550b8234e8c9" providerId="ADAL" clId="{BC0E6D13-C592-4D87-BE4E-881728A7C4BF}" dt="2025-06-16T10:04:47.971" v="18" actId="47"/>
      <pc:docMkLst>
        <pc:docMk/>
      </pc:docMkLst>
      <pc:sldChg chg="modSp del mod">
        <pc:chgData name="Ende, Norman van der" userId="4c0e1c21-2bd3-41ef-8474-550b8234e8c9" providerId="ADAL" clId="{BC0E6D13-C592-4D87-BE4E-881728A7C4BF}" dt="2025-06-16T10:04:47.971" v="18" actId="47"/>
        <pc:sldMkLst>
          <pc:docMk/>
          <pc:sldMk cId="3886349917" sldId="294"/>
        </pc:sldMkLst>
        <pc:spChg chg="mod">
          <ac:chgData name="Ende, Norman van der" userId="4c0e1c21-2bd3-41ef-8474-550b8234e8c9" providerId="ADAL" clId="{BC0E6D13-C592-4D87-BE4E-881728A7C4BF}" dt="2025-06-16T10:04:31.771" v="15" actId="20577"/>
          <ac:spMkLst>
            <pc:docMk/>
            <pc:sldMk cId="3886349917" sldId="294"/>
            <ac:spMk id="3" creationId="{24BACACB-0090-E119-F33E-A4DB21CBC78B}"/>
          </ac:spMkLst>
        </pc:spChg>
      </pc:sldChg>
      <pc:sldChg chg="modSp mod">
        <pc:chgData name="Ende, Norman van der" userId="4c0e1c21-2bd3-41ef-8474-550b8234e8c9" providerId="ADAL" clId="{BC0E6D13-C592-4D87-BE4E-881728A7C4BF}" dt="2025-06-16T10:04:45.543" v="17"/>
        <pc:sldMkLst>
          <pc:docMk/>
          <pc:sldMk cId="3680120721" sldId="297"/>
        </pc:sldMkLst>
        <pc:spChg chg="mod">
          <ac:chgData name="Ende, Norman van der" userId="4c0e1c21-2bd3-41ef-8474-550b8234e8c9" providerId="ADAL" clId="{BC0E6D13-C592-4D87-BE4E-881728A7C4BF}" dt="2025-06-16T10:04:45.543" v="17"/>
          <ac:spMkLst>
            <pc:docMk/>
            <pc:sldMk cId="3680120721" sldId="297"/>
            <ac:spMk id="3" creationId="{BE475EE1-CAF1-D54E-0A6F-0859FEC26FD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743943A3-1D64-4F2E-8189-6C8450CAF21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F3F6B979-251D-441D-BA4E-B18EA434EF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8889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150D8DA-0B03-4DDC-9916-CFE6AB420367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A4BC5F93-2A7F-45B4-BEF4-6CD22ECAA3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0346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Uitleg vertrouwelijk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C5F93-2A7F-45B4-BEF4-6CD22ECAA36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967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4" descr="powerpoint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2196000"/>
            <a:ext cx="7772400" cy="165600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5949280"/>
            <a:ext cx="2133600" cy="365125"/>
          </a:xfrm>
        </p:spPr>
        <p:txBody>
          <a:bodyPr anchor="b"/>
          <a:lstStyle>
            <a:lvl1pPr>
              <a:defRPr sz="1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2895600" cy="365125"/>
          </a:xfrm>
        </p:spPr>
        <p:txBody>
          <a:bodyPr/>
          <a:lstStyle>
            <a:lvl1pPr algn="l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3" descr="powerpoint-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196001"/>
            <a:ext cx="7772400" cy="656936"/>
          </a:xfrm>
        </p:spPr>
        <p:txBody>
          <a:bodyPr anchor="t">
            <a:normAutofit/>
          </a:bodyPr>
          <a:lstStyle>
            <a:lvl1pPr algn="l">
              <a:defRPr sz="3600" b="1" cap="all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2852936"/>
            <a:ext cx="7772400" cy="2211251"/>
          </a:xfrm>
        </p:spPr>
        <p:txBody>
          <a:bodyPr anchor="t"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59632" y="2492897"/>
            <a:ext cx="3672408" cy="37444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5004048" y="2492896"/>
            <a:ext cx="3672408" cy="37444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3" descr="powerpoint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2196000"/>
            <a:ext cx="7772400" cy="2211251"/>
          </a:xfrm>
        </p:spPr>
        <p:txBody>
          <a:bodyPr anchor="t"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806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5" descr="powerpoint-2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60000" y="1260000"/>
            <a:ext cx="7416456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60000" y="2520001"/>
            <a:ext cx="7416456" cy="3717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48D0-CB8D-49FE-B886-53C88103DDFF}" type="datetimeFigureOut">
              <a:rPr lang="nl-NL" smtClean="0"/>
              <a:t>16-6-2025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8B00-649F-4E18-B7B1-3586EB34942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2B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"/>
        <a:defRPr sz="1800" b="1" kern="1200">
          <a:solidFill>
            <a:srgbClr val="636466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072BC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A7A9AC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toekomstbestendigbouwen.nl/app/uploads/2024/10/Convenant-Toekomstbestendig-Bouwen-2.0-4-oktober-2024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-9112" y="1444348"/>
            <a:ext cx="7772400" cy="396930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Marktconsultatie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Ontwikkellocaties</a:t>
            </a:r>
            <a:r>
              <a:rPr lang="en-US" dirty="0"/>
              <a:t> Noordoostpolder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 err="1"/>
              <a:t>juni</a:t>
            </a:r>
            <a:r>
              <a:rPr lang="en-US" dirty="0"/>
              <a:t> 2025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7831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Nadat 1 partij voor een ontwikkellocatie is ingeloot doet hij de eerstvolgende loting niet mee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2174905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periode van 2-3 maanden tot afname van grond vind ik acceptabel (na onherroepelijk omgevingsplan en bouwrijpe grond)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154479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realisatieverplichting binnen 2 jaar na gunning vind ik acceptabel uitgaande van de beschikbaarheid van een nutsvoorziening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304026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1CE2-D9DF-6DD8-4FE8-D285C0C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22C566-40BF-3CBC-CE83-E644F47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90A57B-3A62-B9DE-4F58-7822D3F86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gemeente moet bovenwettelijke eisen stellen t.a.v. toekomstbestendig bouwen?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1D370E5-4845-FC0F-C068-FC4E75DFF6D2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A338B4FE-7FCF-2791-866F-99094CE1C514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76206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0DED6-D6CC-8B0A-7E89-484986FB1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4F356-5A2F-7A37-FC30-C34C3723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475EE1-CAF1-D54E-0A6F-0859FEC26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kijkt u aan tegen de weging van de selectiecriteria?</a:t>
            </a:r>
          </a:p>
          <a:p>
            <a:r>
              <a:rPr lang="nl-NL" dirty="0"/>
              <a:t>Hoe kijkt u aan tegen een woningbouwverdeling van 2/3 betaalbaar?</a:t>
            </a:r>
          </a:p>
          <a:p>
            <a:r>
              <a:rPr lang="nl-NL" dirty="0"/>
              <a:t>Hoe kijkt u tegen een prijsniveau van EUR 240.000 voor goedkope koop? Op welke wijze (product etc.) kunt u dit realiseren?</a:t>
            </a:r>
          </a:p>
          <a:p>
            <a:r>
              <a:rPr lang="nl-NL" dirty="0"/>
              <a:t>Hoe kijkt u aan tegen vereisten voor toekomstbestendig bouwen o.b.v. het convenant: </a:t>
            </a:r>
            <a:r>
              <a:rPr lang="nl-NL" dirty="0">
                <a:hlinkClick r:id="rId2"/>
              </a:rPr>
              <a:t>https://toekomstbestendigbouwen.nl/app/uploads/2024/10/Convenant-Toekomstbestendig-Bouwen-2.0-4-oktober-2024.pdf</a:t>
            </a:r>
            <a:r>
              <a:rPr lang="nl-NL" dirty="0"/>
              <a:t> </a:t>
            </a:r>
          </a:p>
          <a:p>
            <a:r>
              <a:rPr lang="nl-NL" dirty="0"/>
              <a:t>Een extra selectiecriterium zou kunnen zijn?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0120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Bespreken aangedragen onderwerpen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Nader te bepalen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840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Hoe verder?</a:t>
            </a:r>
          </a:p>
        </p:txBody>
      </p:sp>
    </p:spTree>
    <p:extLst>
      <p:ext uri="{BB962C8B-B14F-4D97-AF65-F5344CB8AC3E}">
        <p14:creationId xmlns:p14="http://schemas.microsoft.com/office/powerpoint/2010/main" val="317972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85D0B2-E57B-48C0-903D-9D5312049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Welkom!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5CE6410F-9D55-43F6-A03F-B0780598B7DA}"/>
              </a:ext>
            </a:extLst>
          </p:cNvPr>
          <p:cNvSpPr txBox="1">
            <a:spLocks/>
          </p:cNvSpPr>
          <p:nvPr/>
        </p:nvSpPr>
        <p:spPr>
          <a:xfrm>
            <a:off x="1412400" y="2672401"/>
            <a:ext cx="7416456" cy="3717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"/>
              <a:defRPr sz="1800" b="1" kern="1200">
                <a:solidFill>
                  <a:srgbClr val="63646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72BC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A7A9AC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Doel van vandaag</a:t>
            </a:r>
          </a:p>
          <a:p>
            <a:pPr lvl="1"/>
            <a:r>
              <a:rPr lang="nl-NL" dirty="0"/>
              <a:t>Open gesprek over aanbestedingsprocedure</a:t>
            </a:r>
          </a:p>
          <a:p>
            <a:pPr lvl="1"/>
            <a:r>
              <a:rPr lang="nl-NL" dirty="0"/>
              <a:t>Verzamelen reacties voor marktconsultatieverslag</a:t>
            </a:r>
          </a:p>
          <a:p>
            <a:endParaRPr lang="nl-NL" dirty="0"/>
          </a:p>
          <a:p>
            <a:r>
              <a:rPr lang="nl-NL" dirty="0"/>
              <a:t>Vanuit Gemeente Noordoostpolder:</a:t>
            </a:r>
          </a:p>
          <a:p>
            <a:pPr lvl="1"/>
            <a:r>
              <a:rPr lang="nl-NL" dirty="0"/>
              <a:t>Arjan van Ham (projectleider) </a:t>
            </a:r>
          </a:p>
          <a:p>
            <a:pPr lvl="1"/>
            <a:r>
              <a:rPr lang="nl-NL" dirty="0"/>
              <a:t>Norman van der Ende (projectleider)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022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DB675-1F33-1830-1365-06AA1A4C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132B9E-99EC-54DD-BDA5-5FC6E829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14:00 – 14:15 Welkom</a:t>
            </a:r>
          </a:p>
          <a:p>
            <a:r>
              <a:rPr lang="nl-NL" dirty="0"/>
              <a:t>14:15 – 14:45 Toelichting insteek aanbestedingsprocedure</a:t>
            </a:r>
          </a:p>
          <a:p>
            <a:r>
              <a:rPr lang="nl-NL" dirty="0"/>
              <a:t>14:45 – 15:45 Stellingen / open gesprek</a:t>
            </a:r>
          </a:p>
          <a:p>
            <a:r>
              <a:rPr lang="nl-NL" dirty="0"/>
              <a:t>15:45 – 16.15 Bespreken aangedragen onderwerpen</a:t>
            </a:r>
          </a:p>
          <a:p>
            <a:r>
              <a:rPr lang="nl-NL" dirty="0"/>
              <a:t>16:15 – 16:30 Afsluiting</a:t>
            </a:r>
          </a:p>
        </p:txBody>
      </p:sp>
    </p:spTree>
    <p:extLst>
      <p:ext uri="{BB962C8B-B14F-4D97-AF65-F5344CB8AC3E}">
        <p14:creationId xmlns:p14="http://schemas.microsoft.com/office/powerpoint/2010/main" val="318670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31775-9019-3862-4BF5-CDA5BB8FF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 insteek Aanbestedingsprocedure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32AFB7-B5FA-16CC-87B1-DD486CCB4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770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minimaal aantal woningen per ontwikkelvlek vind ik: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&lt;15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&gt;15</a:t>
            </a:r>
          </a:p>
        </p:txBody>
      </p:sp>
    </p:spTree>
    <p:extLst>
      <p:ext uri="{BB962C8B-B14F-4D97-AF65-F5344CB8AC3E}">
        <p14:creationId xmlns:p14="http://schemas.microsoft.com/office/powerpoint/2010/main" val="1354173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maximaal aantal woningen per ontwikkelvlek vind ik: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&lt;30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&gt;30</a:t>
            </a:r>
          </a:p>
        </p:txBody>
      </p:sp>
    </p:spTree>
    <p:extLst>
      <p:ext uri="{BB962C8B-B14F-4D97-AF65-F5344CB8AC3E}">
        <p14:creationId xmlns:p14="http://schemas.microsoft.com/office/powerpoint/2010/main" val="383974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10 partijen voor circa 15 ontwikkellocaties vind ik een goede verdeling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1066424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deelnemende partij van de raamovereenkomst (na selectiefase) heb ik recht op minimaal 1 ontwikkellocatie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595890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C4A54-3538-3B5C-B0D6-C88753D5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 / open gesprek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ACACB-0090-E119-F33E-A4DB21CBC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in de markt zetten van de ontwikkellocaties binnen de raamovereenkomst d.m.v. loting vind ik eerlijk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7F3E3-F42E-8F4B-F09C-068EBD623245}"/>
              </a:ext>
            </a:extLst>
          </p:cNvPr>
          <p:cNvSpPr/>
          <p:nvPr/>
        </p:nvSpPr>
        <p:spPr>
          <a:xfrm>
            <a:off x="1260000" y="3429000"/>
            <a:ext cx="1655816" cy="26642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On</a:t>
            </a:r>
          </a:p>
          <a:p>
            <a:pPr algn="ctr"/>
            <a:r>
              <a:rPr lang="nl-NL" sz="4000" dirty="0"/>
              <a:t>eens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66FDFEF-B9B3-366E-0DC9-C5340C8E9C25}"/>
              </a:ext>
            </a:extLst>
          </p:cNvPr>
          <p:cNvSpPr/>
          <p:nvPr/>
        </p:nvSpPr>
        <p:spPr>
          <a:xfrm>
            <a:off x="5796136" y="3429000"/>
            <a:ext cx="1584176" cy="266429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dirty="0"/>
              <a:t>Eens</a:t>
            </a:r>
          </a:p>
        </p:txBody>
      </p:sp>
    </p:spTree>
    <p:extLst>
      <p:ext uri="{BB962C8B-B14F-4D97-AF65-F5344CB8AC3E}">
        <p14:creationId xmlns:p14="http://schemas.microsoft.com/office/powerpoint/2010/main" val="2429731125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BGNO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648ACA6560CF40B9DF8D44B26CC3B3" ma:contentTypeVersion="15" ma:contentTypeDescription="Een nieuw document maken." ma:contentTypeScope="" ma:versionID="5dbdaf861a12b7e3ccffe270b53568fd">
  <xsd:schema xmlns:xsd="http://www.w3.org/2001/XMLSchema" xmlns:xs="http://www.w3.org/2001/XMLSchema" xmlns:p="http://schemas.microsoft.com/office/2006/metadata/properties" xmlns:ns2="720a2c0d-0167-465d-9fd0-7f23c4158232" xmlns:ns3="fa7f5c7e-68f5-48d0-8669-2a16ec59152f" targetNamespace="http://schemas.microsoft.com/office/2006/metadata/properties" ma:root="true" ma:fieldsID="dc70366676c16c5ff7867e83f83b0487" ns2:_="" ns3:_="">
    <xsd:import namespace="720a2c0d-0167-465d-9fd0-7f23c4158232"/>
    <xsd:import namespace="fa7f5c7e-68f5-48d0-8669-2a16ec5915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0a2c0d-0167-465d-9fd0-7f23c41582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b0ae7b07-9c7f-431d-8868-8cf2140ed2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f5c7e-68f5-48d0-8669-2a16ec5915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03cf3af-6430-455d-9ce7-4ab80dc3a8a6}" ma:internalName="TaxCatchAll" ma:showField="CatchAllData" ma:web="fa7f5c7e-68f5-48d0-8669-2a16ec5915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0a2c0d-0167-465d-9fd0-7f23c4158232">
      <Terms xmlns="http://schemas.microsoft.com/office/infopath/2007/PartnerControls"/>
    </lcf76f155ced4ddcb4097134ff3c332f>
    <TaxCatchAll xmlns="fa7f5c7e-68f5-48d0-8669-2a16ec59152f" xsi:nil="true"/>
  </documentManagement>
</p:properties>
</file>

<file path=customXml/itemProps1.xml><?xml version="1.0" encoding="utf-8"?>
<ds:datastoreItem xmlns:ds="http://schemas.openxmlformats.org/officeDocument/2006/customXml" ds:itemID="{BBAEBA1A-48D7-4C86-8272-CF858319C804}"/>
</file>

<file path=customXml/itemProps2.xml><?xml version="1.0" encoding="utf-8"?>
<ds:datastoreItem xmlns:ds="http://schemas.openxmlformats.org/officeDocument/2006/customXml" ds:itemID="{A32C8F07-40B2-4131-8299-06EBC0FD06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7B0E94-E8C2-4970-84F4-DA6ED899CED2}">
  <ds:schemaRefs>
    <ds:schemaRef ds:uri="http://purl.org/dc/elements/1.1/"/>
    <ds:schemaRef ds:uri="http://schemas.microsoft.com/office/2006/metadata/properties"/>
    <ds:schemaRef ds:uri="5fecc88f-f39c-48ea-aeeb-57200434910d"/>
    <ds:schemaRef ds:uri="http://purl.org/dc/terms/"/>
    <ds:schemaRef ds:uri="7d22f475-9d70-4b3b-bfe4-a0e1add397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b6851b40-5054-4621-94e9-0e3bb8327c3e}" enabled="0" method="" siteId="{b6851b40-5054-4621-94e9-0e3bb8327c3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sjabloon BGNOP</Template>
  <TotalTime>412</TotalTime>
  <Words>376</Words>
  <Application>Microsoft Office PowerPoint</Application>
  <PresentationFormat>Diavoorstelling (4:3)</PresentationFormat>
  <Paragraphs>73</Paragraphs>
  <Slides>16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sjabloon BGNOP</vt:lpstr>
      <vt:lpstr>Marktconsultatie  Ontwikkellocaties Noordoostpolder     juni 2025</vt:lpstr>
      <vt:lpstr>Welkom!</vt:lpstr>
      <vt:lpstr>Agenda:</vt:lpstr>
      <vt:lpstr>Toelichting insteek Aanbestedingsprocedure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Stellingen / open gesprek</vt:lpstr>
      <vt:lpstr>Bespreken aangedragen onderwerpen</vt:lpstr>
      <vt:lpstr>Afsluiting</vt:lpstr>
    </vt:vector>
  </TitlesOfParts>
  <Company>Gemeente Noordoostpolder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Executieveiling Emmelhage</dc:title>
  <dc:creator>Klijnstra, Alex</dc:creator>
  <cp:lastModifiedBy>Ende, Norman van der</cp:lastModifiedBy>
  <cp:revision>68</cp:revision>
  <cp:lastPrinted>2015-06-26T11:43:10Z</cp:lastPrinted>
  <dcterms:created xsi:type="dcterms:W3CDTF">2014-03-06T08:48:12Z</dcterms:created>
  <dcterms:modified xsi:type="dcterms:W3CDTF">2025-06-16T10:04:50Z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0x01010038648ACA6560CF40B9DF8D44B26CC3B3</vt:lpwstr>
  </property>
  <property fmtid="{D5CDD505-2E9C-101B-9397-08002B2CF9AE}" pid="3" name="MediaServiceImageTags">
    <vt:lpwstr/>
  </property>
</Properties>
</file>