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sldIdLst>
    <p:sldId id="256" r:id="rId5"/>
    <p:sldId id="265" r:id="rId6"/>
    <p:sldId id="257" r:id="rId7"/>
    <p:sldId id="258" r:id="rId8"/>
    <p:sldId id="259" r:id="rId9"/>
    <p:sldId id="266" r:id="rId10"/>
    <p:sldId id="260" r:id="rId11"/>
    <p:sldId id="261" r:id="rId12"/>
    <p:sldId id="267" r:id="rId13"/>
    <p:sldId id="262" r:id="rId14"/>
    <p:sldId id="263" r:id="rId15"/>
    <p:sldId id="26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 Vermeijden" userId="S::sven.vermeijden_tauw.com#ext#@landschappen365.onmicrosoft.com::6b4e1d48-ba52-477b-a76b-f22dd964e4ff" providerId="AD" clId="Web-{8305176F-93D1-7F53-A14F-971203A35DDF}"/>
    <pc:docChg chg="modSld">
      <pc:chgData name="Sven Vermeijden" userId="S::sven.vermeijden_tauw.com#ext#@landschappen365.onmicrosoft.com::6b4e1d48-ba52-477b-a76b-f22dd964e4ff" providerId="AD" clId="Web-{8305176F-93D1-7F53-A14F-971203A35DDF}" dt="2025-05-28T07:55:40.616" v="60"/>
      <pc:docMkLst>
        <pc:docMk/>
      </pc:docMkLst>
      <pc:sldChg chg="addSp modSp">
        <pc:chgData name="Sven Vermeijden" userId="S::sven.vermeijden_tauw.com#ext#@landschappen365.onmicrosoft.com::6b4e1d48-ba52-477b-a76b-f22dd964e4ff" providerId="AD" clId="Web-{8305176F-93D1-7F53-A14F-971203A35DDF}" dt="2025-05-28T07:55:40.616" v="60"/>
        <pc:sldMkLst>
          <pc:docMk/>
          <pc:sldMk cId="514682920" sldId="268"/>
        </pc:sldMkLst>
        <pc:spChg chg="add mod">
          <ac:chgData name="Sven Vermeijden" userId="S::sven.vermeijden_tauw.com#ext#@landschappen365.onmicrosoft.com::6b4e1d48-ba52-477b-a76b-f22dd964e4ff" providerId="AD" clId="Web-{8305176F-93D1-7F53-A14F-971203A35DDF}" dt="2025-05-28T07:50:30.386" v="25"/>
          <ac:spMkLst>
            <pc:docMk/>
            <pc:sldMk cId="514682920" sldId="268"/>
            <ac:spMk id="2" creationId="{B2F94144-217E-AB1C-CE39-B5BEAF7F7B0D}"/>
          </ac:spMkLst>
        </pc:spChg>
        <pc:spChg chg="mod">
          <ac:chgData name="Sven Vermeijden" userId="S::sven.vermeijden_tauw.com#ext#@landschappen365.onmicrosoft.com::6b4e1d48-ba52-477b-a76b-f22dd964e4ff" providerId="AD" clId="Web-{8305176F-93D1-7F53-A14F-971203A35DDF}" dt="2025-05-28T07:49:04.930" v="0" actId="14100"/>
          <ac:spMkLst>
            <pc:docMk/>
            <pc:sldMk cId="514682920" sldId="268"/>
            <ac:spMk id="4" creationId="{C8D506C1-6147-76CB-86F4-DBCD0200821A}"/>
          </ac:spMkLst>
        </pc:spChg>
        <pc:graphicFrameChg chg="add mod modGraphic">
          <ac:chgData name="Sven Vermeijden" userId="S::sven.vermeijden_tauw.com#ext#@landschappen365.onmicrosoft.com::6b4e1d48-ba52-477b-a76b-f22dd964e4ff" providerId="AD" clId="Web-{8305176F-93D1-7F53-A14F-971203A35DDF}" dt="2025-05-28T07:55:40.616" v="60"/>
          <ac:graphicFrameMkLst>
            <pc:docMk/>
            <pc:sldMk cId="514682920" sldId="268"/>
            <ac:graphicFrameMk id="5" creationId="{1BCB283D-CC80-BF3A-0133-F4BA51411210}"/>
          </ac:graphicFrameMkLst>
        </pc:graphicFrameChg>
      </pc:sldChg>
    </pc:docChg>
  </pc:docChgLst>
  <pc:docChgLst>
    <pc:chgData name="Sven Vermeijden" userId="S::sven.vermeijden_tauw.com#ext#@landschappen365.onmicrosoft.com::6b4e1d48-ba52-477b-a76b-f22dd964e4ff" providerId="AD" clId="Web-{D77448F1-7CC7-CCBC-EF61-0A164E811BF0}"/>
    <pc:docChg chg="addSld delSld modSld sldOrd">
      <pc:chgData name="Sven Vermeijden" userId="S::sven.vermeijden_tauw.com#ext#@landschappen365.onmicrosoft.com::6b4e1d48-ba52-477b-a76b-f22dd964e4ff" providerId="AD" clId="Web-{D77448F1-7CC7-CCBC-EF61-0A164E811BF0}" dt="2025-05-27T05:41:01.361" v="1010" actId="20577"/>
      <pc:docMkLst>
        <pc:docMk/>
      </pc:docMkLst>
      <pc:sldChg chg="addSp delSp modSp addAnim">
        <pc:chgData name="Sven Vermeijden" userId="S::sven.vermeijden_tauw.com#ext#@landschappen365.onmicrosoft.com::6b4e1d48-ba52-477b-a76b-f22dd964e4ff" providerId="AD" clId="Web-{D77448F1-7CC7-CCBC-EF61-0A164E811BF0}" dt="2025-05-26T20:10:23.537" v="46" actId="1076"/>
        <pc:sldMkLst>
          <pc:docMk/>
          <pc:sldMk cId="2398976288" sldId="256"/>
        </pc:sldMkLst>
        <pc:spChg chg="mod">
          <ac:chgData name="Sven Vermeijden" userId="S::sven.vermeijden_tauw.com#ext#@landschappen365.onmicrosoft.com::6b4e1d48-ba52-477b-a76b-f22dd964e4ff" providerId="AD" clId="Web-{D77448F1-7CC7-CCBC-EF61-0A164E811BF0}" dt="2025-05-26T20:08:19.579" v="13" actId="1076"/>
          <ac:spMkLst>
            <pc:docMk/>
            <pc:sldMk cId="2398976288" sldId="256"/>
            <ac:spMk id="2" creationId="{8DA46C5B-6BB1-FBF9-371A-E7D9564A3557}"/>
          </ac:spMkLst>
        </pc:spChg>
        <pc:spChg chg="mod">
          <ac:chgData name="Sven Vermeijden" userId="S::sven.vermeijden_tauw.com#ext#@landschappen365.onmicrosoft.com::6b4e1d48-ba52-477b-a76b-f22dd964e4ff" providerId="AD" clId="Web-{D77448F1-7CC7-CCBC-EF61-0A164E811BF0}" dt="2025-05-26T20:09:31.551" v="31" actId="20577"/>
          <ac:spMkLst>
            <pc:docMk/>
            <pc:sldMk cId="2398976288" sldId="256"/>
            <ac:spMk id="3" creationId="{661675B2-97C1-C279-4EE3-B3F6275DF2BE}"/>
          </ac:spMkLst>
        </pc:spChg>
        <pc:spChg chg="add mod">
          <ac:chgData name="Sven Vermeijden" userId="S::sven.vermeijden_tauw.com#ext#@landschappen365.onmicrosoft.com::6b4e1d48-ba52-477b-a76b-f22dd964e4ff" providerId="AD" clId="Web-{D77448F1-7CC7-CCBC-EF61-0A164E811BF0}" dt="2025-05-26T20:10:23.537" v="46" actId="1076"/>
          <ac:spMkLst>
            <pc:docMk/>
            <pc:sldMk cId="2398976288" sldId="256"/>
            <ac:spMk id="7" creationId="{B75B7854-BEC7-3C47-4D9E-3FC19E95C70B}"/>
          </ac:spMkLst>
        </pc:spChg>
        <pc:picChg chg="add mod">
          <ac:chgData name="Sven Vermeijden" userId="S::sven.vermeijden_tauw.com#ext#@landschappen365.onmicrosoft.com::6b4e1d48-ba52-477b-a76b-f22dd964e4ff" providerId="AD" clId="Web-{D77448F1-7CC7-CCBC-EF61-0A164E811BF0}" dt="2025-05-26T20:09:44.098" v="35" actId="14100"/>
          <ac:picMkLst>
            <pc:docMk/>
            <pc:sldMk cId="2398976288" sldId="256"/>
            <ac:picMk id="4" creationId="{E5B54B75-17B9-806B-C4F0-90EF691758CE}"/>
          </ac:picMkLst>
        </pc:picChg>
        <pc:picChg chg="mod">
          <ac:chgData name="Sven Vermeijden" userId="S::sven.vermeijden_tauw.com#ext#@landschappen365.onmicrosoft.com::6b4e1d48-ba52-477b-a76b-f22dd964e4ff" providerId="AD" clId="Web-{D77448F1-7CC7-CCBC-EF61-0A164E811BF0}" dt="2025-05-26T20:05:39.338" v="0" actId="1076"/>
          <ac:picMkLst>
            <pc:docMk/>
            <pc:sldMk cId="2398976288" sldId="256"/>
            <ac:picMk id="6" creationId="{A04F2195-54C0-EFDC-08E7-D0A4258D38F9}"/>
          </ac:picMkLst>
        </pc:picChg>
      </pc:sldChg>
      <pc:sldChg chg="addSp delSp modSp">
        <pc:chgData name="Sven Vermeijden" userId="S::sven.vermeijden_tauw.com#ext#@landschappen365.onmicrosoft.com::6b4e1d48-ba52-477b-a76b-f22dd964e4ff" providerId="AD" clId="Web-{D77448F1-7CC7-CCBC-EF61-0A164E811BF0}" dt="2025-05-26T20:51:42.941" v="508" actId="20577"/>
        <pc:sldMkLst>
          <pc:docMk/>
          <pc:sldMk cId="1104927205" sldId="257"/>
        </pc:sldMkLst>
        <pc:spChg chg="mod">
          <ac:chgData name="Sven Vermeijden" userId="S::sven.vermeijden_tauw.com#ext#@landschappen365.onmicrosoft.com::6b4e1d48-ba52-477b-a76b-f22dd964e4ff" providerId="AD" clId="Web-{D77448F1-7CC7-CCBC-EF61-0A164E811BF0}" dt="2025-05-26T20:51:42.941" v="508" actId="20577"/>
          <ac:spMkLst>
            <pc:docMk/>
            <pc:sldMk cId="1104927205" sldId="257"/>
            <ac:spMk id="10" creationId="{B2564D09-661D-B8D9-D24B-AAAB2845C398}"/>
          </ac:spMkLst>
        </pc:spChg>
        <pc:picChg chg="add mod modCrop">
          <ac:chgData name="Sven Vermeijden" userId="S::sven.vermeijden_tauw.com#ext#@landschappen365.onmicrosoft.com::6b4e1d48-ba52-477b-a76b-f22dd964e4ff" providerId="AD" clId="Web-{D77448F1-7CC7-CCBC-EF61-0A164E811BF0}" dt="2025-05-26T20:36:06.546" v="289" actId="1076"/>
          <ac:picMkLst>
            <pc:docMk/>
            <pc:sldMk cId="1104927205" sldId="257"/>
            <ac:picMk id="6" creationId="{F9E3CD69-F3D5-F243-8E19-733633C5082B}"/>
          </ac:picMkLst>
        </pc:picChg>
      </pc:sldChg>
      <pc:sldChg chg="addSp delSp modSp">
        <pc:chgData name="Sven Vermeijden" userId="S::sven.vermeijden_tauw.com#ext#@landschappen365.onmicrosoft.com::6b4e1d48-ba52-477b-a76b-f22dd964e4ff" providerId="AD" clId="Web-{D77448F1-7CC7-CCBC-EF61-0A164E811BF0}" dt="2025-05-26T20:55:27.888" v="568" actId="20577"/>
        <pc:sldMkLst>
          <pc:docMk/>
          <pc:sldMk cId="1848491096" sldId="258"/>
        </pc:sldMkLst>
        <pc:spChg chg="add mod">
          <ac:chgData name="Sven Vermeijden" userId="S::sven.vermeijden_tauw.com#ext#@landschappen365.onmicrosoft.com::6b4e1d48-ba52-477b-a76b-f22dd964e4ff" providerId="AD" clId="Web-{D77448F1-7CC7-CCBC-EF61-0A164E811BF0}" dt="2025-05-26T20:48:01.355" v="465" actId="1076"/>
          <ac:spMkLst>
            <pc:docMk/>
            <pc:sldMk cId="1848491096" sldId="258"/>
            <ac:spMk id="2" creationId="{D803B87A-4C85-F5A9-55B5-24B2D5D1CECC}"/>
          </ac:spMkLst>
        </pc:spChg>
        <pc:spChg chg="mod">
          <ac:chgData name="Sven Vermeijden" userId="S::sven.vermeijden_tauw.com#ext#@landschappen365.onmicrosoft.com::6b4e1d48-ba52-477b-a76b-f22dd964e4ff" providerId="AD" clId="Web-{D77448F1-7CC7-CCBC-EF61-0A164E811BF0}" dt="2025-05-26T20:55:27.888" v="568" actId="20577"/>
          <ac:spMkLst>
            <pc:docMk/>
            <pc:sldMk cId="1848491096" sldId="258"/>
            <ac:spMk id="7" creationId="{EA1FBA90-70A4-C277-F477-AC084F816CEC}"/>
          </ac:spMkLst>
        </pc:spChg>
      </pc:sldChg>
      <pc:sldChg chg="addSp delSp modSp">
        <pc:chgData name="Sven Vermeijden" userId="S::sven.vermeijden_tauw.com#ext#@landschappen365.onmicrosoft.com::6b4e1d48-ba52-477b-a76b-f22dd964e4ff" providerId="AD" clId="Web-{D77448F1-7CC7-CCBC-EF61-0A164E811BF0}" dt="2025-05-26T21:12:58.246" v="670" actId="20577"/>
        <pc:sldMkLst>
          <pc:docMk/>
          <pc:sldMk cId="205032910" sldId="259"/>
        </pc:sldMkLst>
        <pc:spChg chg="mod">
          <ac:chgData name="Sven Vermeijden" userId="S::sven.vermeijden_tauw.com#ext#@landschappen365.onmicrosoft.com::6b4e1d48-ba52-477b-a76b-f22dd964e4ff" providerId="AD" clId="Web-{D77448F1-7CC7-CCBC-EF61-0A164E811BF0}" dt="2025-05-26T21:12:58.246" v="670" actId="20577"/>
          <ac:spMkLst>
            <pc:docMk/>
            <pc:sldMk cId="205032910" sldId="259"/>
            <ac:spMk id="3" creationId="{CCEDD0E1-9863-B3FA-6A39-49479ADB52FE}"/>
          </ac:spMkLst>
        </pc:spChg>
        <pc:spChg chg="add mod">
          <ac:chgData name="Sven Vermeijden" userId="S::sven.vermeijden_tauw.com#ext#@landschappen365.onmicrosoft.com::6b4e1d48-ba52-477b-a76b-f22dd964e4ff" providerId="AD" clId="Web-{D77448F1-7CC7-CCBC-EF61-0A164E811BF0}" dt="2025-05-26T21:01:10.359" v="612" actId="1076"/>
          <ac:spMkLst>
            <pc:docMk/>
            <pc:sldMk cId="205032910" sldId="259"/>
            <ac:spMk id="6" creationId="{F1764D27-C77E-5B10-09EE-6CE9A0EB5B08}"/>
          </ac:spMkLst>
        </pc:spChg>
        <pc:picChg chg="add mod modCrop">
          <ac:chgData name="Sven Vermeijden" userId="S::sven.vermeijden_tauw.com#ext#@landschappen365.onmicrosoft.com::6b4e1d48-ba52-477b-a76b-f22dd964e4ff" providerId="AD" clId="Web-{D77448F1-7CC7-CCBC-EF61-0A164E811BF0}" dt="2025-05-26T20:57:13.158" v="591" actId="1076"/>
          <ac:picMkLst>
            <pc:docMk/>
            <pc:sldMk cId="205032910" sldId="259"/>
            <ac:picMk id="5" creationId="{AF205F7A-7A08-0439-F4CA-DD8C7D33E08F}"/>
          </ac:picMkLst>
        </pc:picChg>
      </pc:sldChg>
      <pc:sldChg chg="modSp">
        <pc:chgData name="Sven Vermeijden" userId="S::sven.vermeijden_tauw.com#ext#@landschappen365.onmicrosoft.com::6b4e1d48-ba52-477b-a76b-f22dd964e4ff" providerId="AD" clId="Web-{D77448F1-7CC7-CCBC-EF61-0A164E811BF0}" dt="2025-05-26T21:35:43.855" v="809" actId="20577"/>
        <pc:sldMkLst>
          <pc:docMk/>
          <pc:sldMk cId="193340342" sldId="260"/>
        </pc:sldMkLst>
        <pc:spChg chg="mod">
          <ac:chgData name="Sven Vermeijden" userId="S::sven.vermeijden_tauw.com#ext#@landschappen365.onmicrosoft.com::6b4e1d48-ba52-477b-a76b-f22dd964e4ff" providerId="AD" clId="Web-{D77448F1-7CC7-CCBC-EF61-0A164E811BF0}" dt="2025-05-26T21:35:43.855" v="809" actId="20577"/>
          <ac:spMkLst>
            <pc:docMk/>
            <pc:sldMk cId="193340342" sldId="260"/>
            <ac:spMk id="4" creationId="{21CF5D8D-7433-637E-BF2F-7D528B582058}"/>
          </ac:spMkLst>
        </pc:spChg>
        <pc:picChg chg="mod">
          <ac:chgData name="Sven Vermeijden" userId="S::sven.vermeijden_tauw.com#ext#@landschappen365.onmicrosoft.com::6b4e1d48-ba52-477b-a76b-f22dd964e4ff" providerId="AD" clId="Web-{D77448F1-7CC7-CCBC-EF61-0A164E811BF0}" dt="2025-05-26T21:31:02.923" v="779" actId="14100"/>
          <ac:picMkLst>
            <pc:docMk/>
            <pc:sldMk cId="193340342" sldId="260"/>
            <ac:picMk id="5" creationId="{D43718E4-277C-79A8-A879-A21ECB682EB3}"/>
          </ac:picMkLst>
        </pc:picChg>
      </pc:sldChg>
      <pc:sldChg chg="addSp delSp modSp">
        <pc:chgData name="Sven Vermeijden" userId="S::sven.vermeijden_tauw.com#ext#@landschappen365.onmicrosoft.com::6b4e1d48-ba52-477b-a76b-f22dd964e4ff" providerId="AD" clId="Web-{D77448F1-7CC7-CCBC-EF61-0A164E811BF0}" dt="2025-05-26T21:30:14.030" v="774" actId="1076"/>
        <pc:sldMkLst>
          <pc:docMk/>
          <pc:sldMk cId="3429546952" sldId="261"/>
        </pc:sldMkLst>
        <pc:spChg chg="add mod">
          <ac:chgData name="Sven Vermeijden" userId="S::sven.vermeijden_tauw.com#ext#@landschappen365.onmicrosoft.com::6b4e1d48-ba52-477b-a76b-f22dd964e4ff" providerId="AD" clId="Web-{D77448F1-7CC7-CCBC-EF61-0A164E811BF0}" dt="2025-05-26T21:30:14.030" v="774" actId="1076"/>
          <ac:spMkLst>
            <pc:docMk/>
            <pc:sldMk cId="3429546952" sldId="261"/>
            <ac:spMk id="6" creationId="{183660B0-295A-65C4-9082-7C76472AB298}"/>
          </ac:spMkLst>
        </pc:spChg>
        <pc:picChg chg="mod">
          <ac:chgData name="Sven Vermeijden" userId="S::sven.vermeijden_tauw.com#ext#@landschappen365.onmicrosoft.com::6b4e1d48-ba52-477b-a76b-f22dd964e4ff" providerId="AD" clId="Web-{D77448F1-7CC7-CCBC-EF61-0A164E811BF0}" dt="2025-05-26T21:30:09.061" v="773" actId="1076"/>
          <ac:picMkLst>
            <pc:docMk/>
            <pc:sldMk cId="3429546952" sldId="261"/>
            <ac:picMk id="4" creationId="{BB4C1E01-6485-4212-9800-0B201449F91E}"/>
          </ac:picMkLst>
        </pc:picChg>
      </pc:sldChg>
      <pc:sldChg chg="modSp">
        <pc:chgData name="Sven Vermeijden" userId="S::sven.vermeijden_tauw.com#ext#@landschappen365.onmicrosoft.com::6b4e1d48-ba52-477b-a76b-f22dd964e4ff" providerId="AD" clId="Web-{D77448F1-7CC7-CCBC-EF61-0A164E811BF0}" dt="2025-05-26T21:50:00.630" v="1008" actId="1076"/>
        <pc:sldMkLst>
          <pc:docMk/>
          <pc:sldMk cId="3090186602" sldId="263"/>
        </pc:sldMkLst>
        <pc:spChg chg="mod">
          <ac:chgData name="Sven Vermeijden" userId="S::sven.vermeijden_tauw.com#ext#@landschappen365.onmicrosoft.com::6b4e1d48-ba52-477b-a76b-f22dd964e4ff" providerId="AD" clId="Web-{D77448F1-7CC7-CCBC-EF61-0A164E811BF0}" dt="2025-05-26T21:50:00.630" v="1008" actId="1076"/>
          <ac:spMkLst>
            <pc:docMk/>
            <pc:sldMk cId="3090186602" sldId="263"/>
            <ac:spMk id="6" creationId="{A8F397EB-5DC4-8F1F-EC03-F07F8BC9F7D7}"/>
          </ac:spMkLst>
        </pc:spChg>
        <pc:spChg chg="mod">
          <ac:chgData name="Sven Vermeijden" userId="S::sven.vermeijden_tauw.com#ext#@landschappen365.onmicrosoft.com::6b4e1d48-ba52-477b-a76b-f22dd964e4ff" providerId="AD" clId="Web-{D77448F1-7CC7-CCBC-EF61-0A164E811BF0}" dt="2025-05-26T21:49:19.269" v="994" actId="20577"/>
          <ac:spMkLst>
            <pc:docMk/>
            <pc:sldMk cId="3090186602" sldId="263"/>
            <ac:spMk id="9" creationId="{E99E0C07-9CD8-0852-9575-46CA3C35BC5A}"/>
          </ac:spMkLst>
        </pc:spChg>
      </pc:sldChg>
      <pc:sldChg chg="addSp delSp modSp new del ord">
        <pc:chgData name="Sven Vermeijden" userId="S::sven.vermeijden_tauw.com#ext#@landschappen365.onmicrosoft.com::6b4e1d48-ba52-477b-a76b-f22dd964e4ff" providerId="AD" clId="Web-{D77448F1-7CC7-CCBC-EF61-0A164E811BF0}" dt="2025-05-26T20:28:59.263" v="225"/>
        <pc:sldMkLst>
          <pc:docMk/>
          <pc:sldMk cId="1661069051" sldId="264"/>
        </pc:sldMkLst>
      </pc:sldChg>
      <pc:sldChg chg="addSp delSp modSp new">
        <pc:chgData name="Sven Vermeijden" userId="S::sven.vermeijden_tauw.com#ext#@landschappen365.onmicrosoft.com::6b4e1d48-ba52-477b-a76b-f22dd964e4ff" providerId="AD" clId="Web-{D77448F1-7CC7-CCBC-EF61-0A164E811BF0}" dt="2025-05-26T21:05:54.917" v="623" actId="1076"/>
        <pc:sldMkLst>
          <pc:docMk/>
          <pc:sldMk cId="2918499606" sldId="265"/>
        </pc:sldMkLst>
        <pc:spChg chg="mod">
          <ac:chgData name="Sven Vermeijden" userId="S::sven.vermeijden_tauw.com#ext#@landschappen365.onmicrosoft.com::6b4e1d48-ba52-477b-a76b-f22dd964e4ff" providerId="AD" clId="Web-{D77448F1-7CC7-CCBC-EF61-0A164E811BF0}" dt="2025-05-26T21:05:54.917" v="623" actId="1076"/>
          <ac:spMkLst>
            <pc:docMk/>
            <pc:sldMk cId="2918499606" sldId="265"/>
            <ac:spMk id="2" creationId="{7F939067-61B7-8E04-3AE6-256C2BAD17C4}"/>
          </ac:spMkLst>
        </pc:spChg>
        <pc:spChg chg="add mod">
          <ac:chgData name="Sven Vermeijden" userId="S::sven.vermeijden_tauw.com#ext#@landschappen365.onmicrosoft.com::6b4e1d48-ba52-477b-a76b-f22dd964e4ff" providerId="AD" clId="Web-{D77448F1-7CC7-CCBC-EF61-0A164E811BF0}" dt="2025-05-26T20:54:25.620" v="556" actId="1076"/>
          <ac:spMkLst>
            <pc:docMk/>
            <pc:sldMk cId="2918499606" sldId="265"/>
            <ac:spMk id="8" creationId="{E678EA59-4F37-311B-CA07-A86489C7A68A}"/>
          </ac:spMkLst>
        </pc:spChg>
        <pc:spChg chg="add mod">
          <ac:chgData name="Sven Vermeijden" userId="S::sven.vermeijden_tauw.com#ext#@landschappen365.onmicrosoft.com::6b4e1d48-ba52-477b-a76b-f22dd964e4ff" providerId="AD" clId="Web-{D77448F1-7CC7-CCBC-EF61-0A164E811BF0}" dt="2025-05-26T20:53:03.851" v="539" actId="20577"/>
          <ac:spMkLst>
            <pc:docMk/>
            <pc:sldMk cId="2918499606" sldId="265"/>
            <ac:spMk id="9" creationId="{45754D22-68E5-ADD6-B589-2D2FEA7B467B}"/>
          </ac:spMkLst>
        </pc:spChg>
        <pc:spChg chg="add mod">
          <ac:chgData name="Sven Vermeijden" userId="S::sven.vermeijden_tauw.com#ext#@landschappen365.onmicrosoft.com::6b4e1d48-ba52-477b-a76b-f22dd964e4ff" providerId="AD" clId="Web-{D77448F1-7CC7-CCBC-EF61-0A164E811BF0}" dt="2025-05-26T20:54:14.635" v="555" actId="1076"/>
          <ac:spMkLst>
            <pc:docMk/>
            <pc:sldMk cId="2918499606" sldId="265"/>
            <ac:spMk id="10" creationId="{047DE886-94A8-9B68-9DAB-C8BEF8F3A150}"/>
          </ac:spMkLst>
        </pc:spChg>
        <pc:picChg chg="add mod modCrop">
          <ac:chgData name="Sven Vermeijden" userId="S::sven.vermeijden_tauw.com#ext#@landschappen365.onmicrosoft.com::6b4e1d48-ba52-477b-a76b-f22dd964e4ff" providerId="AD" clId="Web-{D77448F1-7CC7-CCBC-EF61-0A164E811BF0}" dt="2025-05-26T20:54:28.885" v="557" actId="1076"/>
          <ac:picMkLst>
            <pc:docMk/>
            <pc:sldMk cId="2918499606" sldId="265"/>
            <ac:picMk id="4" creationId="{C9A07A37-1B70-8B24-4985-169CD8914B66}"/>
          </ac:picMkLst>
        </pc:picChg>
        <pc:picChg chg="add mod modCrop">
          <ac:chgData name="Sven Vermeijden" userId="S::sven.vermeijden_tauw.com#ext#@landschappen365.onmicrosoft.com::6b4e1d48-ba52-477b-a76b-f22dd964e4ff" providerId="AD" clId="Web-{D77448F1-7CC7-CCBC-EF61-0A164E811BF0}" dt="2025-05-26T20:37:39.815" v="309" actId="1076"/>
          <ac:picMkLst>
            <pc:docMk/>
            <pc:sldMk cId="2918499606" sldId="265"/>
            <ac:picMk id="5" creationId="{83696061-7D86-E522-92D3-C410ECE97024}"/>
          </ac:picMkLst>
        </pc:picChg>
        <pc:picChg chg="add mod modCrop">
          <ac:chgData name="Sven Vermeijden" userId="S::sven.vermeijden_tauw.com#ext#@landschappen365.onmicrosoft.com::6b4e1d48-ba52-477b-a76b-f22dd964e4ff" providerId="AD" clId="Web-{D77448F1-7CC7-CCBC-EF61-0A164E811BF0}" dt="2025-05-26T20:53:39.102" v="545" actId="1076"/>
          <ac:picMkLst>
            <pc:docMk/>
            <pc:sldMk cId="2918499606" sldId="265"/>
            <ac:picMk id="6" creationId="{DDB5633C-5057-C463-E348-D943D189487F}"/>
          </ac:picMkLst>
        </pc:picChg>
        <pc:picChg chg="add mod modCrop">
          <ac:chgData name="Sven Vermeijden" userId="S::sven.vermeijden_tauw.com#ext#@landschappen365.onmicrosoft.com::6b4e1d48-ba52-477b-a76b-f22dd964e4ff" providerId="AD" clId="Web-{D77448F1-7CC7-CCBC-EF61-0A164E811BF0}" dt="2025-05-26T20:54:01.322" v="551" actId="1076"/>
          <ac:picMkLst>
            <pc:docMk/>
            <pc:sldMk cId="2918499606" sldId="265"/>
            <ac:picMk id="7" creationId="{B9963F04-CF41-7B3C-6C8D-3EEA8B55FE7D}"/>
          </ac:picMkLst>
        </pc:picChg>
      </pc:sldChg>
      <pc:sldChg chg="addSp delSp modSp new">
        <pc:chgData name="Sven Vermeijden" userId="S::sven.vermeijden_tauw.com#ext#@landschappen365.onmicrosoft.com::6b4e1d48-ba52-477b-a76b-f22dd964e4ff" providerId="AD" clId="Web-{D77448F1-7CC7-CCBC-EF61-0A164E811BF0}" dt="2025-05-27T05:41:01.361" v="1010" actId="20577"/>
        <pc:sldMkLst>
          <pc:docMk/>
          <pc:sldMk cId="90314414" sldId="266"/>
        </pc:sldMkLst>
        <pc:spChg chg="add mod">
          <ac:chgData name="Sven Vermeijden" userId="S::sven.vermeijden_tauw.com#ext#@landschappen365.onmicrosoft.com::6b4e1d48-ba52-477b-a76b-f22dd964e4ff" providerId="AD" clId="Web-{D77448F1-7CC7-CCBC-EF61-0A164E811BF0}" dt="2025-05-26T21:14:27.390" v="686" actId="1076"/>
          <ac:spMkLst>
            <pc:docMk/>
            <pc:sldMk cId="90314414" sldId="266"/>
            <ac:spMk id="4" creationId="{B760BCC1-DC98-7F74-7E5F-B17C7523D4C8}"/>
          </ac:spMkLst>
        </pc:spChg>
        <pc:spChg chg="add mod">
          <ac:chgData name="Sven Vermeijden" userId="S::sven.vermeijden_tauw.com#ext#@landschappen365.onmicrosoft.com::6b4e1d48-ba52-477b-a76b-f22dd964e4ff" providerId="AD" clId="Web-{D77448F1-7CC7-CCBC-EF61-0A164E811BF0}" dt="2025-05-27T05:41:01.361" v="1010" actId="20577"/>
          <ac:spMkLst>
            <pc:docMk/>
            <pc:sldMk cId="90314414" sldId="266"/>
            <ac:spMk id="9" creationId="{CE26CA92-384E-2115-401D-B5B71F10AB76}"/>
          </ac:spMkLst>
        </pc:spChg>
        <pc:picChg chg="add mod">
          <ac:chgData name="Sven Vermeijden" userId="S::sven.vermeijden_tauw.com#ext#@landschappen365.onmicrosoft.com::6b4e1d48-ba52-477b-a76b-f22dd964e4ff" providerId="AD" clId="Web-{D77448F1-7CC7-CCBC-EF61-0A164E811BF0}" dt="2025-05-26T21:15:05.079" v="690" actId="1076"/>
          <ac:picMkLst>
            <pc:docMk/>
            <pc:sldMk cId="90314414" sldId="266"/>
            <ac:picMk id="6" creationId="{F9B00647-FA7D-090D-3ECB-849F00EBD6D3}"/>
          </ac:picMkLst>
        </pc:picChg>
        <pc:picChg chg="add mod modCrop">
          <ac:chgData name="Sven Vermeijden" userId="S::sven.vermeijden_tauw.com#ext#@landschappen365.onmicrosoft.com::6b4e1d48-ba52-477b-a76b-f22dd964e4ff" providerId="AD" clId="Web-{D77448F1-7CC7-CCBC-EF61-0A164E811BF0}" dt="2025-05-26T21:16:12.253" v="708" actId="1076"/>
          <ac:picMkLst>
            <pc:docMk/>
            <pc:sldMk cId="90314414" sldId="266"/>
            <ac:picMk id="8" creationId="{AD428E9E-4C48-981B-9BBC-E619A714372C}"/>
          </ac:picMkLst>
        </pc:picChg>
      </pc:sldChg>
      <pc:sldChg chg="addSp delSp modSp new">
        <pc:chgData name="Sven Vermeijden" userId="S::sven.vermeijden_tauw.com#ext#@landschappen365.onmicrosoft.com::6b4e1d48-ba52-477b-a76b-f22dd964e4ff" providerId="AD" clId="Web-{D77448F1-7CC7-CCBC-EF61-0A164E811BF0}" dt="2025-05-26T21:37:00.186" v="821" actId="1076"/>
        <pc:sldMkLst>
          <pc:docMk/>
          <pc:sldMk cId="791357673" sldId="267"/>
        </pc:sldMkLst>
        <pc:spChg chg="add">
          <ac:chgData name="Sven Vermeijden" userId="S::sven.vermeijden_tauw.com#ext#@landschappen365.onmicrosoft.com::6b4e1d48-ba52-477b-a76b-f22dd964e4ff" providerId="AD" clId="Web-{D77448F1-7CC7-CCBC-EF61-0A164E811BF0}" dt="2025-05-26T21:30:28.046" v="776"/>
          <ac:spMkLst>
            <pc:docMk/>
            <pc:sldMk cId="791357673" sldId="267"/>
            <ac:spMk id="6" creationId="{AEF13013-F98C-A747-BC72-C6C94F45FB05}"/>
          </ac:spMkLst>
        </pc:spChg>
        <pc:picChg chg="add mod ord">
          <ac:chgData name="Sven Vermeijden" userId="S::sven.vermeijden_tauw.com#ext#@landschappen365.onmicrosoft.com::6b4e1d48-ba52-477b-a76b-f22dd964e4ff" providerId="AD" clId="Web-{D77448F1-7CC7-CCBC-EF61-0A164E811BF0}" dt="2025-05-26T21:37:00.186" v="821" actId="1076"/>
          <ac:picMkLst>
            <pc:docMk/>
            <pc:sldMk cId="791357673" sldId="267"/>
            <ac:picMk id="4" creationId="{0B8AC1D1-091B-BC38-DD4F-8B43C50E3B0A}"/>
          </ac:picMkLst>
        </pc:picChg>
        <pc:picChg chg="add mod">
          <ac:chgData name="Sven Vermeijden" userId="S::sven.vermeijden_tauw.com#ext#@landschappen365.onmicrosoft.com::6b4e1d48-ba52-477b-a76b-f22dd964e4ff" providerId="AD" clId="Web-{D77448F1-7CC7-CCBC-EF61-0A164E811BF0}" dt="2025-05-26T21:36:56.593" v="820" actId="1076"/>
          <ac:picMkLst>
            <pc:docMk/>
            <pc:sldMk cId="791357673" sldId="267"/>
            <ac:picMk id="8" creationId="{03475AD4-E9E8-6EF5-F7C9-85C95C3B6ECC}"/>
          </ac:picMkLst>
        </pc:picChg>
      </pc:sldChg>
      <pc:sldChg chg="add del replId">
        <pc:chgData name="Sven Vermeijden" userId="S::sven.vermeijden_tauw.com#ext#@landschappen365.onmicrosoft.com::6b4e1d48-ba52-477b-a76b-f22dd964e4ff" providerId="AD" clId="Web-{D77448F1-7CC7-CCBC-EF61-0A164E811BF0}" dt="2025-05-26T21:27:51.506" v="757"/>
        <pc:sldMkLst>
          <pc:docMk/>
          <pc:sldMk cId="2419932790" sldId="267"/>
        </pc:sldMkLst>
      </pc:sldChg>
      <pc:sldChg chg="addSp delSp modSp new">
        <pc:chgData name="Sven Vermeijden" userId="S::sven.vermeijden_tauw.com#ext#@landschappen365.onmicrosoft.com::6b4e1d48-ba52-477b-a76b-f22dd964e4ff" providerId="AD" clId="Web-{D77448F1-7CC7-CCBC-EF61-0A164E811BF0}" dt="2025-05-26T21:49:45.613" v="1007" actId="1076"/>
        <pc:sldMkLst>
          <pc:docMk/>
          <pc:sldMk cId="514682920" sldId="268"/>
        </pc:sldMkLst>
        <pc:spChg chg="add mod">
          <ac:chgData name="Sven Vermeijden" userId="S::sven.vermeijden_tauw.com#ext#@landschappen365.onmicrosoft.com::6b4e1d48-ba52-477b-a76b-f22dd964e4ff" providerId="AD" clId="Web-{D77448F1-7CC7-CCBC-EF61-0A164E811BF0}" dt="2025-05-26T21:49:45.613" v="1007" actId="1076"/>
          <ac:spMkLst>
            <pc:docMk/>
            <pc:sldMk cId="514682920" sldId="268"/>
            <ac:spMk id="4" creationId="{C8D506C1-6147-76CB-86F4-DBCD0200821A}"/>
          </ac:spMkLst>
        </pc:spChg>
      </pc:sldChg>
    </pc:docChg>
  </pc:docChgLst>
  <pc:docChgLst>
    <pc:chgData name="Bart Pörtzgen" userId="a74fb66f-a7cf-4e36-a09b-02f55470087d" providerId="ADAL" clId="{1723F00B-CEBF-411B-8D25-908B5A130CB7}"/>
    <pc:docChg chg="undo custSel addSld modSld sldOrd">
      <pc:chgData name="Bart Pörtzgen" userId="a74fb66f-a7cf-4e36-a09b-02f55470087d" providerId="ADAL" clId="{1723F00B-CEBF-411B-8D25-908B5A130CB7}" dt="2025-05-22T06:58:17.704" v="10" actId="1076"/>
      <pc:docMkLst>
        <pc:docMk/>
      </pc:docMkLst>
      <pc:sldChg chg="addSp delSp modSp add mod ord">
        <pc:chgData name="Bart Pörtzgen" userId="a74fb66f-a7cf-4e36-a09b-02f55470087d" providerId="ADAL" clId="{1723F00B-CEBF-411B-8D25-908B5A130CB7}" dt="2025-05-22T06:58:17.704" v="10" actId="1076"/>
        <pc:sldMkLst>
          <pc:docMk/>
          <pc:sldMk cId="3090186602" sldId="263"/>
        </pc:sldMkLst>
        <pc:spChg chg="add mod">
          <ac:chgData name="Bart Pörtzgen" userId="a74fb66f-a7cf-4e36-a09b-02f55470087d" providerId="ADAL" clId="{1723F00B-CEBF-411B-8D25-908B5A130CB7}" dt="2025-05-22T06:57:54.416" v="8" actId="1076"/>
          <ac:spMkLst>
            <pc:docMk/>
            <pc:sldMk cId="3090186602" sldId="263"/>
            <ac:spMk id="6" creationId="{A8F397EB-5DC4-8F1F-EC03-F07F8BC9F7D7}"/>
          </ac:spMkLst>
        </pc:spChg>
        <pc:spChg chg="add mod">
          <ac:chgData name="Bart Pörtzgen" userId="a74fb66f-a7cf-4e36-a09b-02f55470087d" providerId="ADAL" clId="{1723F00B-CEBF-411B-8D25-908B5A130CB7}" dt="2025-05-22T06:58:17.704" v="10" actId="1076"/>
          <ac:spMkLst>
            <pc:docMk/>
            <pc:sldMk cId="3090186602" sldId="263"/>
            <ac:spMk id="9" creationId="{E99E0C07-9CD8-0852-9575-46CA3C35BC5A}"/>
          </ac:spMkLst>
        </pc:spChg>
      </pc:sldChg>
    </pc:docChg>
  </pc:docChgLst>
  <pc:docChgLst>
    <pc:chgData name="Bart Pörtzgen" userId="a74fb66f-a7cf-4e36-a09b-02f55470087d" providerId="ADAL" clId="{A813E7FB-340E-409B-8C27-008FE9CCF807}"/>
    <pc:docChg chg="undo custSel modSld">
      <pc:chgData name="Bart Pörtzgen" userId="a74fb66f-a7cf-4e36-a09b-02f55470087d" providerId="ADAL" clId="{A813E7FB-340E-409B-8C27-008FE9CCF807}" dt="2025-06-12T11:46:32.984" v="771" actId="1076"/>
      <pc:docMkLst>
        <pc:docMk/>
      </pc:docMkLst>
      <pc:sldChg chg="modSp mod">
        <pc:chgData name="Bart Pörtzgen" userId="a74fb66f-a7cf-4e36-a09b-02f55470087d" providerId="ADAL" clId="{A813E7FB-340E-409B-8C27-008FE9CCF807}" dt="2025-06-12T11:46:32.984" v="771" actId="1076"/>
        <pc:sldMkLst>
          <pc:docMk/>
          <pc:sldMk cId="1848491096" sldId="258"/>
        </pc:sldMkLst>
        <pc:spChg chg="mod">
          <ac:chgData name="Bart Pörtzgen" userId="a74fb66f-a7cf-4e36-a09b-02f55470087d" providerId="ADAL" clId="{A813E7FB-340E-409B-8C27-008FE9CCF807}" dt="2025-06-12T11:46:32.984" v="771" actId="1076"/>
          <ac:spMkLst>
            <pc:docMk/>
            <pc:sldMk cId="1848491096" sldId="258"/>
            <ac:spMk id="7" creationId="{EA1FBA90-70A4-C277-F477-AC084F816CEC}"/>
          </ac:spMkLst>
        </pc:spChg>
      </pc:sldChg>
      <pc:sldChg chg="modSp mod">
        <pc:chgData name="Bart Pörtzgen" userId="a74fb66f-a7cf-4e36-a09b-02f55470087d" providerId="ADAL" clId="{A813E7FB-340E-409B-8C27-008FE9CCF807}" dt="2025-05-22T07:53:21.473" v="486" actId="20577"/>
        <pc:sldMkLst>
          <pc:docMk/>
          <pc:sldMk cId="205032910" sldId="259"/>
        </pc:sldMkLst>
      </pc:sldChg>
      <pc:sldChg chg="modSp mod">
        <pc:chgData name="Bart Pörtzgen" userId="a74fb66f-a7cf-4e36-a09b-02f55470087d" providerId="ADAL" clId="{A813E7FB-340E-409B-8C27-008FE9CCF807}" dt="2025-06-12T11:12:08.125" v="769" actId="20577"/>
        <pc:sldMkLst>
          <pc:docMk/>
          <pc:sldMk cId="514682920" sldId="268"/>
        </pc:sldMkLst>
        <pc:graphicFrameChg chg="modGraphic">
          <ac:chgData name="Bart Pörtzgen" userId="a74fb66f-a7cf-4e36-a09b-02f55470087d" providerId="ADAL" clId="{A813E7FB-340E-409B-8C27-008FE9CCF807}" dt="2025-06-12T11:12:08.125" v="769" actId="20577"/>
          <ac:graphicFrameMkLst>
            <pc:docMk/>
            <pc:sldMk cId="514682920" sldId="268"/>
            <ac:graphicFrameMk id="5" creationId="{1BCB283D-CC80-BF3A-0133-F4BA51411210}"/>
          </ac:graphicFrameMkLst>
        </pc:graphicFrameChg>
      </pc:sldChg>
    </pc:docChg>
  </pc:docChgLst>
  <pc:docChgLst>
    <pc:chgData name="sven.vermeijden" userId="S::sven.vermeijden_tauw.com#ext#@landschappen365.onmicrosoft.com::6b4e1d48-ba52-477b-a76b-f22dd964e4ff" providerId="AD" clId="Web-{08E2876C-7851-65F0-6A69-9EE46C318D5A}"/>
    <pc:docChg chg="modSld">
      <pc:chgData name="sven.vermeijden" userId="S::sven.vermeijden_tauw.com#ext#@landschappen365.onmicrosoft.com::6b4e1d48-ba52-477b-a76b-f22dd964e4ff" providerId="AD" clId="Web-{08E2876C-7851-65F0-6A69-9EE46C318D5A}" dt="2025-05-22T10:26:49.080" v="2" actId="14100"/>
      <pc:docMkLst>
        <pc:docMk/>
      </pc:docMkLst>
      <pc:sldChg chg="modSp">
        <pc:chgData name="sven.vermeijden" userId="S::sven.vermeijden_tauw.com#ext#@landschappen365.onmicrosoft.com::6b4e1d48-ba52-477b-a76b-f22dd964e4ff" providerId="AD" clId="Web-{08E2876C-7851-65F0-6A69-9EE46C318D5A}" dt="2025-05-22T10:26:49.080" v="2" actId="14100"/>
        <pc:sldMkLst>
          <pc:docMk/>
          <pc:sldMk cId="3090186602" sldId="263"/>
        </pc:sldMkLst>
        <pc:spChg chg="mod">
          <ac:chgData name="sven.vermeijden" userId="S::sven.vermeijden_tauw.com#ext#@landschappen365.onmicrosoft.com::6b4e1d48-ba52-477b-a76b-f22dd964e4ff" providerId="AD" clId="Web-{08E2876C-7851-65F0-6A69-9EE46C318D5A}" dt="2025-05-22T10:26:38.907" v="0" actId="1076"/>
          <ac:spMkLst>
            <pc:docMk/>
            <pc:sldMk cId="3090186602" sldId="263"/>
            <ac:spMk id="6" creationId="{A8F397EB-5DC4-8F1F-EC03-F07F8BC9F7D7}"/>
          </ac:spMkLst>
        </pc:spChg>
        <pc:spChg chg="mod">
          <ac:chgData name="sven.vermeijden" userId="S::sven.vermeijden_tauw.com#ext#@landschappen365.onmicrosoft.com::6b4e1d48-ba52-477b-a76b-f22dd964e4ff" providerId="AD" clId="Web-{08E2876C-7851-65F0-6A69-9EE46C318D5A}" dt="2025-05-22T10:26:49.080" v="2" actId="14100"/>
          <ac:spMkLst>
            <pc:docMk/>
            <pc:sldMk cId="3090186602" sldId="263"/>
            <ac:spMk id="9" creationId="{E99E0C07-9CD8-0852-9575-46CA3C35BC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416007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98103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2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92648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62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97681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67065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35640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73087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31522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6/12/2025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85776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6/12/2025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‹nr.›</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5558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gras, buitenshuis, natuur, veld&#10;&#10;Door AI gegenereerde inhoud is mogelijk onjuist.">
            <a:extLst>
              <a:ext uri="{FF2B5EF4-FFF2-40B4-BE49-F238E27FC236}">
                <a16:creationId xmlns:a16="http://schemas.microsoft.com/office/drawing/2014/main" id="{A04F2195-54C0-EFDC-08E7-D0A4258D38F9}"/>
              </a:ext>
            </a:extLst>
          </p:cNvPr>
          <p:cNvPicPr>
            <a:picLocks noChangeAspect="1"/>
          </p:cNvPicPr>
          <p:nvPr/>
        </p:nvPicPr>
        <p:blipFill>
          <a:blip r:embed="rId2">
            <a:extLst>
              <a:ext uri="{28A0092B-C50C-407E-A947-70E740481C1C}">
                <a14:useLocalDpi xmlns:a14="http://schemas.microsoft.com/office/drawing/2010/main" val="0"/>
              </a:ext>
            </a:extLst>
          </a:blip>
          <a:srcRect t="24982" r="-1" b="-1"/>
          <a:stretch>
            <a:fillRect/>
          </a:stretch>
        </p:blipFill>
        <p:spPr>
          <a:xfrm>
            <a:off x="32677" y="10896"/>
            <a:ext cx="12188932" cy="6857990"/>
          </a:xfrm>
          <a:prstGeom prst="rect">
            <a:avLst/>
          </a:prstGeom>
        </p:spPr>
      </p:pic>
      <p:sp>
        <p:nvSpPr>
          <p:cNvPr id="28" name="Rectangle 27">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A46C5B-6BB1-FBF9-371A-E7D9564A3557}"/>
              </a:ext>
            </a:extLst>
          </p:cNvPr>
          <p:cNvSpPr>
            <a:spLocks noGrp="1"/>
          </p:cNvSpPr>
          <p:nvPr>
            <p:ph type="ctrTitle"/>
          </p:nvPr>
        </p:nvSpPr>
        <p:spPr>
          <a:xfrm>
            <a:off x="517870" y="2415321"/>
            <a:ext cx="5021182" cy="3309511"/>
          </a:xfrm>
        </p:spPr>
        <p:txBody>
          <a:bodyPr anchor="t">
            <a:normAutofit/>
          </a:bodyPr>
          <a:lstStyle/>
          <a:p>
            <a:r>
              <a:rPr lang="nl-NL" sz="5600">
                <a:solidFill>
                  <a:srgbClr val="FFFFFF"/>
                </a:solidFill>
              </a:rPr>
              <a:t>Broedeilanden Markiezaat</a:t>
            </a:r>
          </a:p>
        </p:txBody>
      </p:sp>
      <p:sp>
        <p:nvSpPr>
          <p:cNvPr id="3" name="Ondertitel 2">
            <a:extLst>
              <a:ext uri="{FF2B5EF4-FFF2-40B4-BE49-F238E27FC236}">
                <a16:creationId xmlns:a16="http://schemas.microsoft.com/office/drawing/2014/main" id="{661675B2-97C1-C279-4EE3-B3F6275DF2BE}"/>
              </a:ext>
            </a:extLst>
          </p:cNvPr>
          <p:cNvSpPr>
            <a:spLocks noGrp="1"/>
          </p:cNvSpPr>
          <p:nvPr>
            <p:ph type="subTitle" idx="1"/>
          </p:nvPr>
        </p:nvSpPr>
        <p:spPr>
          <a:xfrm>
            <a:off x="561413" y="1861505"/>
            <a:ext cx="5040785" cy="1724029"/>
          </a:xfrm>
        </p:spPr>
        <p:txBody>
          <a:bodyPr anchor="t">
            <a:normAutofit/>
          </a:bodyPr>
          <a:lstStyle/>
          <a:p>
            <a:r>
              <a:rPr lang="nl-NL" sz="2800" dirty="0">
                <a:solidFill>
                  <a:srgbClr val="FFFFFF"/>
                </a:solidFill>
              </a:rPr>
              <a:t>Scope-omschrijving</a:t>
            </a:r>
          </a:p>
        </p:txBody>
      </p:sp>
      <p:pic>
        <p:nvPicPr>
          <p:cNvPr id="4" name="Picture 3">
            <a:extLst>
              <a:ext uri="{FF2B5EF4-FFF2-40B4-BE49-F238E27FC236}">
                <a16:creationId xmlns:a16="http://schemas.microsoft.com/office/drawing/2014/main" id="{E5B54B75-17B9-806B-C4F0-90EF691758CE}"/>
              </a:ext>
            </a:extLst>
          </p:cNvPr>
          <p:cNvPicPr>
            <a:picLocks noChangeAspect="1"/>
          </p:cNvPicPr>
          <p:nvPr/>
        </p:nvPicPr>
        <p:blipFill>
          <a:blip r:embed="rId3"/>
          <a:stretch>
            <a:fillRect/>
          </a:stretch>
        </p:blipFill>
        <p:spPr>
          <a:xfrm>
            <a:off x="8984226" y="430161"/>
            <a:ext cx="2875935" cy="1437967"/>
          </a:xfrm>
          <a:prstGeom prst="rect">
            <a:avLst/>
          </a:prstGeom>
        </p:spPr>
      </p:pic>
      <p:sp>
        <p:nvSpPr>
          <p:cNvPr id="7" name="Ondertitel 2">
            <a:extLst>
              <a:ext uri="{FF2B5EF4-FFF2-40B4-BE49-F238E27FC236}">
                <a16:creationId xmlns:a16="http://schemas.microsoft.com/office/drawing/2014/main" id="{B75B7854-BEC7-3C47-4D9E-3FC19E95C70B}"/>
              </a:ext>
            </a:extLst>
          </p:cNvPr>
          <p:cNvSpPr txBox="1">
            <a:spLocks/>
          </p:cNvSpPr>
          <p:nvPr/>
        </p:nvSpPr>
        <p:spPr>
          <a:xfrm>
            <a:off x="690367" y="6011474"/>
            <a:ext cx="5040785" cy="1724029"/>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000" dirty="0">
                <a:solidFill>
                  <a:srgbClr val="FFFFFF"/>
                </a:solidFill>
              </a:rPr>
              <a:t>Versie 16 juni 2025</a:t>
            </a:r>
          </a:p>
        </p:txBody>
      </p:sp>
    </p:spTree>
    <p:extLst>
      <p:ext uri="{BB962C8B-B14F-4D97-AF65-F5344CB8AC3E}">
        <p14:creationId xmlns:p14="http://schemas.microsoft.com/office/powerpoint/2010/main" val="23989762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E604E-3B59-0201-E0CB-EB2EC124D03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6" descr="Afbeelding met natuur&#10;&#10;Automatisch gegenereerde beschrijving">
            <a:extLst>
              <a:ext uri="{FF2B5EF4-FFF2-40B4-BE49-F238E27FC236}">
                <a16:creationId xmlns:a16="http://schemas.microsoft.com/office/drawing/2014/main" id="{B2DD676E-81A1-1D98-242F-872939D2554A}"/>
              </a:ext>
            </a:extLst>
          </p:cNvPr>
          <p:cNvPicPr/>
          <p:nvPr/>
        </p:nvPicPr>
        <p:blipFill rotWithShape="1">
          <a:blip r:embed="rId2" cstate="screen">
            <a:extLst>
              <a:ext uri="{28A0092B-C50C-407E-A947-70E740481C1C}">
                <a14:useLocalDpi xmlns:a14="http://schemas.microsoft.com/office/drawing/2010/main"/>
              </a:ext>
            </a:extLst>
          </a:blip>
          <a:srcRect t="2738" r="-1" b="9348"/>
          <a:stretch>
            <a:fillRect/>
          </a:stretch>
        </p:blipFill>
        <p:spPr>
          <a:xfrm>
            <a:off x="20" y="10"/>
            <a:ext cx="12188932" cy="6857990"/>
          </a:xfrm>
          <a:prstGeom prst="rect">
            <a:avLst/>
          </a:prstGeom>
        </p:spPr>
      </p:pic>
    </p:spTree>
    <p:extLst>
      <p:ext uri="{BB962C8B-B14F-4D97-AF65-F5344CB8AC3E}">
        <p14:creationId xmlns:p14="http://schemas.microsoft.com/office/powerpoint/2010/main" val="12264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20656-841A-B4AA-D199-617EF832709E}"/>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A8F397EB-5DC4-8F1F-EC03-F07F8BC9F7D7}"/>
              </a:ext>
            </a:extLst>
          </p:cNvPr>
          <p:cNvSpPr txBox="1"/>
          <p:nvPr/>
        </p:nvSpPr>
        <p:spPr>
          <a:xfrm>
            <a:off x="519793" y="887036"/>
            <a:ext cx="10952342" cy="2539157"/>
          </a:xfrm>
          <a:prstGeom prst="rect">
            <a:avLst/>
          </a:prstGeom>
          <a:noFill/>
        </p:spPr>
        <p:txBody>
          <a:bodyPr wrap="square" lIns="91440" tIns="45720" rIns="91440" bIns="45720" anchor="t">
            <a:spAutoFit/>
          </a:bodyPr>
          <a:lstStyle/>
          <a:p>
            <a:r>
              <a:rPr lang="nl-NL" b="1" dirty="0">
                <a:solidFill>
                  <a:srgbClr val="000000"/>
                </a:solidFill>
                <a:latin typeface="Segoe UI"/>
                <a:cs typeface="Segoe UI"/>
              </a:rPr>
              <a:t>Stand van zaken</a:t>
            </a:r>
          </a:p>
          <a:p>
            <a:endParaRPr lang="nl-NL" sz="900" b="1" dirty="0">
              <a:solidFill>
                <a:srgbClr val="000000"/>
              </a:solidFill>
              <a:latin typeface="Segoe UI"/>
              <a:cs typeface="Segoe UI"/>
            </a:endParaRPr>
          </a:p>
          <a:p>
            <a:r>
              <a:rPr lang="nl-NL" sz="1200" b="1" i="0" u="none" strike="noStrike" baseline="0" dirty="0">
                <a:solidFill>
                  <a:srgbClr val="000000"/>
                </a:solidFill>
                <a:latin typeface="Segoe UI"/>
                <a:cs typeface="Segoe UI"/>
              </a:rPr>
              <a:t>Toepassen van grond </a:t>
            </a:r>
            <a:endParaRPr lang="nl-NL" sz="1200" b="0" i="0" u="none" strike="noStrike" baseline="0" dirty="0">
              <a:solidFill>
                <a:srgbClr val="000000"/>
              </a:solidFill>
              <a:latin typeface="Segoe UI"/>
              <a:cs typeface="Segoe UI"/>
            </a:endParaRPr>
          </a:p>
          <a:p>
            <a:r>
              <a:rPr lang="nl-NL" sz="1200" b="0" i="0" u="none" strike="noStrike" baseline="0" dirty="0">
                <a:solidFill>
                  <a:srgbClr val="000000"/>
                </a:solidFill>
                <a:latin typeface="Segoe UI"/>
                <a:cs typeface="Segoe UI"/>
              </a:rPr>
              <a:t>Op basis van de resultaten van het indicatieve grondonderzoek van de voormalige kades op de Molenplaat lijkt het mogelijk om (het overgrote deel van) het zand in het </a:t>
            </a:r>
            <a:r>
              <a:rPr lang="nl-NL" sz="1200" b="0" i="0" u="none" strike="noStrike" baseline="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toe te passen. Toepassing van al het vrijkomende zand van de Molenplaat is mogelijk als deze de kwaliteit Achtergrondwaarde (AW) heeft. Dat heeft het op basis van het indicatieve onderzoek. Op basis van de uitgevoerde indicatieve bodemonderzoeken lijkt het ‘risico’-profiel, dat de vrijkomende grond niet verwerkt mag worden, laag. Voor de formele toetsing aan Besluit Bodemkwaliteit is het noodzakelijk dat er AP04 keuringen worden uitgevoerd. </a:t>
            </a:r>
          </a:p>
          <a:p>
            <a:r>
              <a:rPr lang="nl-NL" sz="1200" b="0" i="0" u="none" strike="noStrike" baseline="0" dirty="0">
                <a:solidFill>
                  <a:srgbClr val="000000"/>
                </a:solidFill>
                <a:latin typeface="Segoe UI"/>
                <a:cs typeface="Segoe UI"/>
              </a:rPr>
              <a:t>De ‘op en nabij- regeling’ uit Besluit Bodemkwaliteit maakt dat, zonder aanvullende (waterbodem) onderzoeken, de huidige waterbodem van het </a:t>
            </a:r>
            <a:r>
              <a:rPr lang="nl-NL" sz="1200" b="0" i="0" u="none" strike="noStrike" baseline="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toegepast mag worden in de aan te leggen broedeilanden. </a:t>
            </a:r>
          </a:p>
          <a:p>
            <a:r>
              <a:rPr lang="nl-NL" sz="1200" b="0" i="0" u="none" strike="noStrike" baseline="0" dirty="0">
                <a:solidFill>
                  <a:srgbClr val="000000"/>
                </a:solidFill>
                <a:latin typeface="Segoe UI"/>
                <a:cs typeface="Segoe UI"/>
              </a:rPr>
              <a:t>Vanuit het zorgplicht-beginsel is het belangrijk dat de huidige situatie van het watersysteem niet verslechterd, specifiek voor de parameters Fosfaat en Chloride. Door het toepassen van een toplaag met relatief lage waardes van Fosfaat en Chloride zal in de uitvoering invulling gegeven worden aan dit principe van de zorgplicht. </a:t>
            </a:r>
            <a:endParaRPr lang="nl-NL" sz="1200">
              <a:latin typeface="Segoe UI"/>
              <a:cs typeface="Segoe UI"/>
            </a:endParaRPr>
          </a:p>
        </p:txBody>
      </p:sp>
      <p:sp>
        <p:nvSpPr>
          <p:cNvPr id="9" name="Tekstvak 8">
            <a:extLst>
              <a:ext uri="{FF2B5EF4-FFF2-40B4-BE49-F238E27FC236}">
                <a16:creationId xmlns:a16="http://schemas.microsoft.com/office/drawing/2014/main" id="{E99E0C07-9CD8-0852-9575-46CA3C35BC5A}"/>
              </a:ext>
            </a:extLst>
          </p:cNvPr>
          <p:cNvSpPr txBox="1"/>
          <p:nvPr/>
        </p:nvSpPr>
        <p:spPr>
          <a:xfrm>
            <a:off x="465365" y="3612810"/>
            <a:ext cx="11050314" cy="3046988"/>
          </a:xfrm>
          <a:prstGeom prst="rect">
            <a:avLst/>
          </a:prstGeom>
          <a:noFill/>
        </p:spPr>
        <p:txBody>
          <a:bodyPr wrap="square" lIns="91440" tIns="45720" rIns="91440" bIns="45720" anchor="t">
            <a:spAutoFit/>
          </a:bodyPr>
          <a:lstStyle/>
          <a:p>
            <a:r>
              <a:rPr lang="nl-NL" sz="1200" b="1" i="0" u="none" strike="noStrike" baseline="0" dirty="0">
                <a:solidFill>
                  <a:srgbClr val="000000"/>
                </a:solidFill>
                <a:latin typeface="Segoe UI"/>
                <a:cs typeface="Segoe UI"/>
              </a:rPr>
              <a:t>Overige onderzoeken </a:t>
            </a:r>
            <a:r>
              <a:rPr lang="nl-NL" sz="1200" b="1" dirty="0">
                <a:solidFill>
                  <a:srgbClr val="000000"/>
                </a:solidFill>
                <a:latin typeface="Segoe UI"/>
                <a:cs typeface="Segoe UI"/>
              </a:rPr>
              <a:t>en conditionering</a:t>
            </a:r>
            <a:endParaRPr lang="nl-NL" sz="1200" b="0" i="0" u="none" strike="noStrike" baseline="0" dirty="0">
              <a:solidFill>
                <a:srgbClr val="000000"/>
              </a:solidFill>
              <a:latin typeface="Segoe UI"/>
              <a:cs typeface="Segoe UI"/>
            </a:endParaRPr>
          </a:p>
          <a:p>
            <a:r>
              <a:rPr lang="nl-NL" sz="1200" b="0" i="0" u="none" strike="noStrike" baseline="0" dirty="0">
                <a:solidFill>
                  <a:srgbClr val="000000"/>
                </a:solidFill>
                <a:latin typeface="Segoe UI"/>
                <a:cs typeface="Segoe UI"/>
              </a:rPr>
              <a:t>De werkzaamheden vinden plaats in Natura 2000-gebied </a:t>
            </a:r>
            <a:r>
              <a:rPr lang="nl-NL" sz="1200" b="0" i="0" u="none" strike="noStrike" baseline="0" err="1">
                <a:solidFill>
                  <a:srgbClr val="000000"/>
                </a:solidFill>
                <a:latin typeface="Segoe UI"/>
                <a:cs typeface="Segoe UI"/>
              </a:rPr>
              <a:t>Markiezaat</a:t>
            </a:r>
            <a:r>
              <a:rPr lang="nl-NL" sz="1200" b="0" i="0" u="none" strike="noStrike" baseline="0" dirty="0">
                <a:solidFill>
                  <a:srgbClr val="000000"/>
                </a:solidFill>
                <a:latin typeface="Segoe UI"/>
                <a:cs typeface="Segoe UI"/>
              </a:rPr>
              <a:t>. De voorgenomen plannen zijn (nog) niet opgenomen in het beheerplan voor het Natura 2000-gebied (en de geulen ook niet in de Tussenevaluatie). Indien de werkzaamheden vooruitlopend op het nieuwe beheerplan uitgevoerd worden zullen hiervoor alle procedures doorlopen moeten worden. </a:t>
            </a:r>
          </a:p>
          <a:p>
            <a:endParaRPr lang="nl-NL" sz="1200" dirty="0">
              <a:solidFill>
                <a:srgbClr val="000000"/>
              </a:solidFill>
              <a:latin typeface="Segoe UI"/>
              <a:cs typeface="Segoe UI"/>
            </a:endParaRPr>
          </a:p>
          <a:p>
            <a:r>
              <a:rPr lang="nl-NL" sz="1200" dirty="0">
                <a:solidFill>
                  <a:srgbClr val="000000"/>
                </a:solidFill>
                <a:latin typeface="Segoe UI"/>
                <a:cs typeface="Segoe UI"/>
              </a:rPr>
              <a:t>Er is een ecologische </a:t>
            </a:r>
            <a:r>
              <a:rPr lang="nl-NL" sz="1200" dirty="0" err="1">
                <a:solidFill>
                  <a:srgbClr val="000000"/>
                </a:solidFill>
                <a:latin typeface="Segoe UI"/>
                <a:cs typeface="Segoe UI"/>
              </a:rPr>
              <a:t>quickscan</a:t>
            </a:r>
            <a:r>
              <a:rPr lang="nl-NL" sz="1200" dirty="0">
                <a:solidFill>
                  <a:srgbClr val="000000"/>
                </a:solidFill>
                <a:latin typeface="Segoe UI"/>
                <a:cs typeface="Segoe UI"/>
              </a:rPr>
              <a:t> uitgevoerd. Hieruit is gebleken dat voor verschillende soorten nader onderzoek nodig is. Daarom is nog niet duidelijk of een ontheffing voor een Flora en fauna activiteit in het kader van de omgevingswet </a:t>
            </a:r>
            <a:r>
              <a:rPr lang="nl-NL" sz="1200" dirty="0" err="1">
                <a:solidFill>
                  <a:srgbClr val="000000"/>
                </a:solidFill>
                <a:latin typeface="Segoe UI"/>
                <a:cs typeface="Segoe UI"/>
              </a:rPr>
              <a:t>benodig</a:t>
            </a:r>
            <a:r>
              <a:rPr lang="nl-NL" sz="1200" dirty="0">
                <a:solidFill>
                  <a:srgbClr val="000000"/>
                </a:solidFill>
                <a:latin typeface="Segoe UI"/>
                <a:cs typeface="Segoe UI"/>
              </a:rPr>
              <a:t> is, het nader ecologisch onderzoek moet hier uitsluitsel over geven.</a:t>
            </a:r>
            <a:endParaRPr lang="nl-NL" dirty="0"/>
          </a:p>
          <a:p>
            <a:endParaRPr lang="nl-NL" sz="1200" dirty="0">
              <a:solidFill>
                <a:srgbClr val="000000"/>
              </a:solidFill>
              <a:latin typeface="Segoe UI"/>
              <a:cs typeface="Segoe UI"/>
            </a:endParaRPr>
          </a:p>
          <a:p>
            <a:r>
              <a:rPr lang="nl-NL" sz="1200" b="0" i="0" u="none" strike="noStrike" baseline="0" dirty="0">
                <a:solidFill>
                  <a:srgbClr val="000000"/>
                </a:solidFill>
                <a:latin typeface="Segoe UI"/>
                <a:cs typeface="Segoe UI"/>
              </a:rPr>
              <a:t>Molenplaat valt buiten het Natura 2000-gebied </a:t>
            </a:r>
            <a:r>
              <a:rPr lang="nl-NL" sz="1200" b="0" i="0" u="none" strike="noStrike" baseline="0" dirty="0" err="1">
                <a:solidFill>
                  <a:srgbClr val="000000"/>
                </a:solidFill>
                <a:latin typeface="Segoe UI"/>
                <a:cs typeface="Segoe UI"/>
              </a:rPr>
              <a:t>Markiezaat</a:t>
            </a:r>
            <a:r>
              <a:rPr lang="nl-NL" sz="1200" b="0" i="0" u="none" strike="noStrike" baseline="0" dirty="0">
                <a:solidFill>
                  <a:srgbClr val="000000"/>
                </a:solidFill>
                <a:latin typeface="Segoe UI"/>
                <a:cs typeface="Segoe UI"/>
              </a:rPr>
              <a:t> en omliggende Natura 2000-gebieden. Uit de </a:t>
            </a:r>
            <a:r>
              <a:rPr lang="nl-NL" sz="1200" b="0" i="0" u="none" strike="noStrike" baseline="0" dirty="0" err="1">
                <a:solidFill>
                  <a:srgbClr val="000000"/>
                </a:solidFill>
                <a:latin typeface="Segoe UI"/>
                <a:cs typeface="Segoe UI"/>
              </a:rPr>
              <a:t>Voortoets</a:t>
            </a:r>
            <a:r>
              <a:rPr lang="nl-NL" sz="1200" b="0" i="0" u="none" strike="noStrike" baseline="0" dirty="0">
                <a:solidFill>
                  <a:srgbClr val="000000"/>
                </a:solidFill>
                <a:latin typeface="Segoe UI"/>
                <a:cs typeface="Segoe UI"/>
              </a:rPr>
              <a:t> blijkt dat de werkzaamheden geen negatieve effecten hebben op het Natura 2000-gebied ‘</a:t>
            </a:r>
            <a:r>
              <a:rPr lang="nl-NL" sz="1200" b="0" i="0" u="none" strike="noStrike" baseline="0" dirty="0" err="1">
                <a:solidFill>
                  <a:srgbClr val="000000"/>
                </a:solidFill>
                <a:latin typeface="Segoe UI"/>
                <a:cs typeface="Segoe UI"/>
              </a:rPr>
              <a:t>Markiezaat</a:t>
            </a:r>
            <a:r>
              <a:rPr lang="nl-NL" sz="1200" b="0" i="0" u="none" strike="noStrike" baseline="0" dirty="0">
                <a:solidFill>
                  <a:srgbClr val="000000"/>
                </a:solidFill>
                <a:latin typeface="Segoe UI"/>
                <a:cs typeface="Segoe UI"/>
              </a:rPr>
              <a:t>’ (in het licht van de instandhoudingsdoelstellingen) waardoor geen ontheffing </a:t>
            </a:r>
            <a:r>
              <a:rPr lang="nl-NL" sz="1200" dirty="0">
                <a:solidFill>
                  <a:srgbClr val="000000"/>
                </a:solidFill>
                <a:latin typeface="Segoe UI"/>
                <a:cs typeface="Segoe UI"/>
              </a:rPr>
              <a:t>voor een 'Natura-2000 activiteit' in het kader van de omgevingswet </a:t>
            </a:r>
            <a:r>
              <a:rPr lang="nl-NL" sz="1200" b="0" i="0" u="none" strike="noStrike" baseline="0" dirty="0">
                <a:solidFill>
                  <a:srgbClr val="000000"/>
                </a:solidFill>
                <a:latin typeface="Segoe UI"/>
                <a:cs typeface="Segoe UI"/>
              </a:rPr>
              <a:t>noodzakelijk is. </a:t>
            </a:r>
            <a:endParaRPr lang="nl-NL"/>
          </a:p>
          <a:p>
            <a:endParaRPr lang="nl-NL" sz="1200" dirty="0">
              <a:solidFill>
                <a:srgbClr val="000000"/>
              </a:solidFill>
              <a:latin typeface="Segoe UI"/>
              <a:cs typeface="Segoe UI"/>
            </a:endParaRPr>
          </a:p>
          <a:p>
            <a:r>
              <a:rPr lang="nl-NL" sz="1200" b="0" i="0" u="none" strike="noStrike" baseline="0" dirty="0">
                <a:solidFill>
                  <a:srgbClr val="000000"/>
                </a:solidFill>
                <a:latin typeface="Segoe UI"/>
                <a:cs typeface="Segoe UI"/>
              </a:rPr>
              <a:t>In de beheerfase dient het mogelijk te zijn om indien nodig meeuwennesten te kunnen verwijderen. Voor het verwijderen van de meeuwennesten </a:t>
            </a:r>
            <a:r>
              <a:rPr lang="nl-NL" sz="1200" dirty="0">
                <a:solidFill>
                  <a:srgbClr val="000000"/>
                </a:solidFill>
                <a:latin typeface="Segoe UI"/>
                <a:cs typeface="Segoe UI"/>
              </a:rPr>
              <a:t>zal wel</a:t>
            </a:r>
            <a:r>
              <a:rPr lang="nl-NL" sz="1200" b="0" i="0" u="none" strike="noStrike" baseline="0" dirty="0">
                <a:solidFill>
                  <a:srgbClr val="000000"/>
                </a:solidFill>
                <a:latin typeface="Segoe UI"/>
                <a:cs typeface="Segoe UI"/>
              </a:rPr>
              <a:t> een ontheffing</a:t>
            </a:r>
            <a:r>
              <a:rPr lang="nl-NL" sz="1200" dirty="0">
                <a:solidFill>
                  <a:srgbClr val="000000"/>
                </a:solidFill>
                <a:latin typeface="Segoe UI"/>
                <a:cs typeface="Segoe UI"/>
              </a:rPr>
              <a:t> </a:t>
            </a:r>
            <a:r>
              <a:rPr lang="nl-NL" sz="1200" b="0" i="0" u="none" strike="noStrike" baseline="0" dirty="0">
                <a:solidFill>
                  <a:srgbClr val="000000"/>
                </a:solidFill>
                <a:latin typeface="Segoe UI"/>
                <a:cs typeface="Segoe UI"/>
              </a:rPr>
              <a:t> nodig zijn. </a:t>
            </a:r>
          </a:p>
          <a:p>
            <a:endParaRPr lang="nl-NL" sz="1200" dirty="0">
              <a:latin typeface="Segoe UI"/>
              <a:cs typeface="Segoe UI"/>
            </a:endParaRPr>
          </a:p>
          <a:p>
            <a:endParaRPr lang="nl-NL" sz="1200" dirty="0">
              <a:latin typeface="Segoe UI"/>
              <a:cs typeface="Segoe UI"/>
            </a:endParaRPr>
          </a:p>
        </p:txBody>
      </p:sp>
    </p:spTree>
    <p:extLst>
      <p:ext uri="{BB962C8B-B14F-4D97-AF65-F5344CB8AC3E}">
        <p14:creationId xmlns:p14="http://schemas.microsoft.com/office/powerpoint/2010/main" val="309018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506C1-6147-76CB-86F4-DBCD0200821A}"/>
              </a:ext>
            </a:extLst>
          </p:cNvPr>
          <p:cNvSpPr txBox="1"/>
          <p:nvPr/>
        </p:nvSpPr>
        <p:spPr>
          <a:xfrm>
            <a:off x="513425" y="794657"/>
            <a:ext cx="11003661"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050"/>
              </a:lnSpc>
            </a:pPr>
            <a:endParaRPr lang="nl-NL" sz="1200" dirty="0">
              <a:latin typeface="Segoe UI"/>
              <a:cs typeface="Segoe UI"/>
            </a:endParaRPr>
          </a:p>
          <a:p>
            <a:pPr>
              <a:lnSpc>
                <a:spcPts val="1050"/>
              </a:lnSpc>
            </a:pPr>
            <a:endParaRPr lang="nl-NL" sz="1200" b="1" dirty="0">
              <a:latin typeface="Segoe UI"/>
              <a:cs typeface="Segoe UI"/>
            </a:endParaRPr>
          </a:p>
          <a:p>
            <a:pPr>
              <a:lnSpc>
                <a:spcPts val="1050"/>
              </a:lnSpc>
            </a:pPr>
            <a:endParaRPr lang="nl-NL" sz="1200" b="1" dirty="0">
              <a:latin typeface="Segoe UI"/>
              <a:cs typeface="Segoe UI"/>
            </a:endParaRPr>
          </a:p>
          <a:p>
            <a:pPr>
              <a:lnSpc>
                <a:spcPts val="1050"/>
              </a:lnSpc>
            </a:pPr>
            <a:r>
              <a:rPr lang="nl-NL" sz="1200" b="1" dirty="0">
                <a:latin typeface="Segoe UI"/>
                <a:cs typeface="Segoe UI"/>
              </a:rPr>
              <a:t>Vergunningenprocedures</a:t>
            </a:r>
          </a:p>
          <a:p>
            <a:pPr>
              <a:lnSpc>
                <a:spcPts val="1050"/>
              </a:lnSpc>
            </a:pPr>
            <a:r>
              <a:rPr lang="nl-NL" sz="1200" dirty="0">
                <a:latin typeface="Segoe UI"/>
                <a:cs typeface="Segoe UI"/>
              </a:rPr>
              <a:t> </a:t>
            </a:r>
            <a:r>
              <a:rPr lang="en-US" sz="1200" dirty="0">
                <a:latin typeface="Segoe UI"/>
                <a:cs typeface="Segoe UI"/>
              </a:rPr>
              <a:t>​</a:t>
            </a:r>
            <a:endParaRPr lang="en-US" dirty="0"/>
          </a:p>
          <a:p>
            <a:pPr>
              <a:lnSpc>
                <a:spcPts val="1050"/>
              </a:lnSpc>
            </a:pPr>
            <a:r>
              <a:rPr lang="nl-NL" sz="1200" dirty="0">
                <a:latin typeface="Segoe UI"/>
                <a:cs typeface="Segoe UI"/>
              </a:rPr>
              <a:t>Voor zowel de werkzaamheden op de Molenplaat als het </a:t>
            </a:r>
            <a:r>
              <a:rPr lang="nl-NL" sz="1200" dirty="0" err="1">
                <a:latin typeface="Segoe UI"/>
                <a:cs typeface="Segoe UI"/>
              </a:rPr>
              <a:t>Markiezaatsmeer</a:t>
            </a:r>
            <a:r>
              <a:rPr lang="nl-NL" sz="1200" dirty="0">
                <a:latin typeface="Segoe UI"/>
                <a:cs typeface="Segoe UI"/>
              </a:rPr>
              <a:t> is een ontgrondingenvergunning noodzakelijk. Voor de Molenplaat is tevens een vormvrije </a:t>
            </a:r>
            <a:r>
              <a:rPr lang="nl-NL" sz="1200" dirty="0" err="1">
                <a:latin typeface="Segoe UI"/>
                <a:cs typeface="Segoe UI"/>
              </a:rPr>
              <a:t>m.e.r</a:t>
            </a:r>
            <a:r>
              <a:rPr lang="nl-NL" sz="1200" dirty="0">
                <a:latin typeface="Segoe UI"/>
                <a:cs typeface="Segoe UI"/>
              </a:rPr>
              <a:t>. noodzakelijk. Indien bij graafwerkzaamheden in de gebieden met een hoge archeologische verwachtingswaarde ook delen van de ‘originele’ bodem (archeologische ondergrond) van Molenplaat ontgraven worden is het noodzakelijk dat er aanvullend onderzoek/archeologische begeleiding plaatsvindt. </a:t>
            </a:r>
            <a:r>
              <a:rPr lang="en-US" sz="1200" dirty="0">
                <a:latin typeface="Segoe UI"/>
                <a:cs typeface="Segoe UI"/>
              </a:rPr>
              <a:t>​</a:t>
            </a:r>
          </a:p>
          <a:p>
            <a:pPr>
              <a:lnSpc>
                <a:spcPts val="1050"/>
              </a:lnSpc>
            </a:pPr>
            <a:r>
              <a:rPr lang="nl-NL" sz="1200" dirty="0">
                <a:latin typeface="Segoe UI"/>
                <a:cs typeface="Segoe UI"/>
              </a:rPr>
              <a:t>Overige benodigde vergunningen zijn, op basis van een opgestelde vergunningenscan: </a:t>
            </a:r>
            <a:r>
              <a:rPr lang="en-US" sz="1200" dirty="0">
                <a:latin typeface="Segoe UI"/>
                <a:cs typeface="Segoe UI"/>
              </a:rPr>
              <a:t>​</a:t>
            </a:r>
          </a:p>
          <a:p>
            <a:pPr>
              <a:lnSpc>
                <a:spcPts val="1050"/>
              </a:lnSpc>
            </a:pPr>
            <a:r>
              <a:rPr lang="nl-NL" sz="1200" dirty="0">
                <a:latin typeface="Segoe UI"/>
                <a:cs typeface="Segoe UI"/>
              </a:rPr>
              <a:t>- omgevingsvergunning - uitvoeren van werken; </a:t>
            </a:r>
            <a:r>
              <a:rPr lang="en-US" sz="1200" dirty="0">
                <a:latin typeface="Segoe UI"/>
                <a:cs typeface="Segoe UI"/>
              </a:rPr>
              <a:t>​</a:t>
            </a:r>
          </a:p>
          <a:p>
            <a:pPr>
              <a:lnSpc>
                <a:spcPts val="1050"/>
              </a:lnSpc>
            </a:pPr>
            <a:r>
              <a:rPr lang="nl-NL" sz="1200" dirty="0">
                <a:latin typeface="Segoe UI"/>
                <a:cs typeface="Segoe UI"/>
              </a:rPr>
              <a:t>- watervergunning - waterstaatswerken waterschap; </a:t>
            </a:r>
            <a:r>
              <a:rPr lang="en-US" sz="1200" dirty="0">
                <a:latin typeface="Segoe UI"/>
                <a:cs typeface="Segoe UI"/>
              </a:rPr>
              <a:t>​</a:t>
            </a:r>
          </a:p>
          <a:p>
            <a:pPr>
              <a:lnSpc>
                <a:spcPts val="1050"/>
              </a:lnSpc>
            </a:pPr>
            <a:r>
              <a:rPr lang="nl-NL" sz="1200" dirty="0">
                <a:latin typeface="Segoe UI"/>
                <a:cs typeface="Segoe UI"/>
              </a:rPr>
              <a:t>- melding Besluit lozen buiten inrichting (</a:t>
            </a:r>
            <a:r>
              <a:rPr lang="nl-NL" sz="1200" dirty="0" err="1">
                <a:latin typeface="Segoe UI"/>
                <a:cs typeface="Segoe UI"/>
              </a:rPr>
              <a:t>Blbi</a:t>
            </a:r>
            <a:r>
              <a:rPr lang="nl-NL" sz="1200" dirty="0">
                <a:latin typeface="Segoe UI"/>
                <a:cs typeface="Segoe UI"/>
              </a:rPr>
              <a:t>); </a:t>
            </a:r>
            <a:r>
              <a:rPr lang="en-US" sz="1200" dirty="0">
                <a:latin typeface="Segoe UI"/>
                <a:cs typeface="Segoe UI"/>
              </a:rPr>
              <a:t>​</a:t>
            </a:r>
          </a:p>
          <a:p>
            <a:pPr>
              <a:lnSpc>
                <a:spcPts val="1050"/>
              </a:lnSpc>
            </a:pPr>
            <a:r>
              <a:rPr lang="nl-NL" sz="1200" dirty="0">
                <a:latin typeface="Segoe UI"/>
                <a:cs typeface="Segoe UI"/>
              </a:rPr>
              <a:t>- ontheffing provinciale omgevingsvergunning; </a:t>
            </a:r>
            <a:r>
              <a:rPr lang="en-US" sz="1200" dirty="0">
                <a:latin typeface="Segoe UI"/>
                <a:cs typeface="Segoe UI"/>
              </a:rPr>
              <a:t>​</a:t>
            </a:r>
          </a:p>
          <a:p>
            <a:pPr>
              <a:lnSpc>
                <a:spcPts val="1050"/>
              </a:lnSpc>
            </a:pPr>
            <a:r>
              <a:rPr lang="nl-NL" sz="1200" dirty="0">
                <a:latin typeface="Segoe UI"/>
                <a:cs typeface="Segoe UI"/>
              </a:rPr>
              <a:t>- </a:t>
            </a:r>
            <a:r>
              <a:rPr lang="nl-NL" sz="1200" dirty="0" err="1">
                <a:latin typeface="Segoe UI"/>
                <a:cs typeface="Segoe UI"/>
              </a:rPr>
              <a:t>wibon</a:t>
            </a:r>
            <a:r>
              <a:rPr lang="nl-NL" sz="1200" dirty="0">
                <a:latin typeface="Segoe UI"/>
                <a:cs typeface="Segoe UI"/>
              </a:rPr>
              <a:t>-melding; </a:t>
            </a:r>
            <a:r>
              <a:rPr lang="en-US" sz="1200" dirty="0">
                <a:latin typeface="Segoe UI"/>
                <a:cs typeface="Segoe UI"/>
              </a:rPr>
              <a:t>​</a:t>
            </a:r>
          </a:p>
          <a:p>
            <a:pPr>
              <a:lnSpc>
                <a:spcPts val="1050"/>
              </a:lnSpc>
            </a:pPr>
            <a:r>
              <a:rPr lang="nl-NL" sz="1200" dirty="0">
                <a:latin typeface="Segoe UI"/>
                <a:cs typeface="Segoe UI"/>
              </a:rPr>
              <a:t>- melding Besluit bodemkwaliteit (zie ook toepassen van grond). </a:t>
            </a:r>
            <a:r>
              <a:rPr lang="en-US" sz="1200" dirty="0">
                <a:latin typeface="Segoe UI"/>
                <a:cs typeface="Segoe UI"/>
              </a:rPr>
              <a:t>​</a:t>
            </a:r>
          </a:p>
          <a:p>
            <a:pPr>
              <a:lnSpc>
                <a:spcPts val="1050"/>
              </a:lnSpc>
            </a:pPr>
            <a:r>
              <a:rPr lang="nl-NL" sz="1200" dirty="0">
                <a:latin typeface="Segoe UI"/>
                <a:cs typeface="Segoe UI"/>
              </a:rPr>
              <a:t>​</a:t>
            </a:r>
          </a:p>
          <a:p>
            <a:pPr>
              <a:lnSpc>
                <a:spcPts val="1050"/>
              </a:lnSpc>
            </a:pPr>
            <a:r>
              <a:rPr lang="nl-NL" sz="1200" dirty="0">
                <a:latin typeface="Segoe UI"/>
                <a:cs typeface="Segoe UI"/>
              </a:rPr>
              <a:t>De vergunningenscan is gedeeld met bevoegde gezagen om daarmee de procedurele haalbaarheid met hen te verkennen. Door de verschillende bevoegde gezagen is aangegeven dat procedurele haalbaarheid als positief wordt ingeschat. </a:t>
            </a:r>
          </a:p>
        </p:txBody>
      </p:sp>
      <p:sp>
        <p:nvSpPr>
          <p:cNvPr id="2" name="TextBox 1">
            <a:extLst>
              <a:ext uri="{FF2B5EF4-FFF2-40B4-BE49-F238E27FC236}">
                <a16:creationId xmlns:a16="http://schemas.microsoft.com/office/drawing/2014/main" id="{B2F94144-217E-AB1C-CE39-B5BEAF7F7B0D}"/>
              </a:ext>
            </a:extLst>
          </p:cNvPr>
          <p:cNvSpPr txBox="1"/>
          <p:nvPr/>
        </p:nvSpPr>
        <p:spPr>
          <a:xfrm>
            <a:off x="513761" y="3742441"/>
            <a:ext cx="3458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latin typeface="Segoe UI"/>
                <a:cs typeface="Segoe UI"/>
              </a:rPr>
              <a:t>​</a:t>
            </a:r>
            <a:r>
              <a:rPr lang="nl-NL" sz="1200" b="1" dirty="0">
                <a:latin typeface="Segoe UI"/>
                <a:cs typeface="Segoe UI"/>
              </a:rPr>
              <a:t>Overzicht belangrijkste stakeholders</a:t>
            </a:r>
            <a:endParaRPr lang="en-US" dirty="0"/>
          </a:p>
        </p:txBody>
      </p:sp>
      <p:graphicFrame>
        <p:nvGraphicFramePr>
          <p:cNvPr id="5" name="Table 4">
            <a:extLst>
              <a:ext uri="{FF2B5EF4-FFF2-40B4-BE49-F238E27FC236}">
                <a16:creationId xmlns:a16="http://schemas.microsoft.com/office/drawing/2014/main" id="{1BCB283D-CC80-BF3A-0133-F4BA51411210}"/>
              </a:ext>
            </a:extLst>
          </p:cNvPr>
          <p:cNvGraphicFramePr>
            <a:graphicFrameLocks noGrp="1"/>
          </p:cNvGraphicFramePr>
          <p:nvPr>
            <p:extLst>
              <p:ext uri="{D42A27DB-BD31-4B8C-83A1-F6EECF244321}">
                <p14:modId xmlns:p14="http://schemas.microsoft.com/office/powerpoint/2010/main" val="2465882219"/>
              </p:ext>
            </p:extLst>
          </p:nvPr>
        </p:nvGraphicFramePr>
        <p:xfrm>
          <a:off x="625399" y="4125012"/>
          <a:ext cx="3171726" cy="2269650"/>
        </p:xfrm>
        <a:graphic>
          <a:graphicData uri="http://schemas.openxmlformats.org/drawingml/2006/table">
            <a:tbl>
              <a:tblPr firstRow="1" firstCol="1" bandRow="1">
                <a:tableStyleId>{5C22544A-7EE6-4342-B048-85BDC9FD1C3A}</a:tableStyleId>
              </a:tblPr>
              <a:tblGrid>
                <a:gridCol w="3171726">
                  <a:extLst>
                    <a:ext uri="{9D8B030D-6E8A-4147-A177-3AD203B41FA5}">
                      <a16:colId xmlns:a16="http://schemas.microsoft.com/office/drawing/2014/main" val="2684215994"/>
                    </a:ext>
                  </a:extLst>
                </a:gridCol>
              </a:tblGrid>
              <a:tr h="226965">
                <a:tc>
                  <a:txBody>
                    <a:bodyPr/>
                    <a:lstStyle/>
                    <a:p>
                      <a:pPr>
                        <a:buNone/>
                      </a:pPr>
                      <a:r>
                        <a:rPr lang="en-US" sz="1200" b="0" err="1">
                          <a:solidFill>
                            <a:schemeClr val="tx1"/>
                          </a:solidFill>
                          <a:effectLst/>
                          <a:latin typeface="Segoe UI"/>
                        </a:rPr>
                        <a:t>Waterschap</a:t>
                      </a:r>
                      <a:r>
                        <a:rPr lang="en-US" sz="1200" b="0" dirty="0">
                          <a:solidFill>
                            <a:schemeClr val="tx1"/>
                          </a:solidFill>
                          <a:effectLst/>
                          <a:latin typeface="Segoe UI"/>
                        </a:rPr>
                        <a:t> </a:t>
                      </a:r>
                      <a:r>
                        <a:rPr lang="en-US" sz="1200" b="0" err="1">
                          <a:solidFill>
                            <a:schemeClr val="tx1"/>
                          </a:solidFill>
                          <a:effectLst/>
                          <a:latin typeface="Segoe UI"/>
                        </a:rPr>
                        <a:t>Brabantse</a:t>
                      </a:r>
                      <a:r>
                        <a:rPr lang="en-US" sz="1200" b="0" dirty="0">
                          <a:solidFill>
                            <a:schemeClr val="tx1"/>
                          </a:solidFill>
                          <a:effectLst/>
                          <a:latin typeface="Segoe UI"/>
                        </a:rPr>
                        <a:t> Delta</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9635132"/>
                  </a:ext>
                </a:extLst>
              </a:tr>
              <a:tr h="226965">
                <a:tc>
                  <a:txBody>
                    <a:bodyPr/>
                    <a:lstStyle/>
                    <a:p>
                      <a:pPr>
                        <a:buNone/>
                      </a:pPr>
                      <a:r>
                        <a:rPr lang="en-US" sz="1200" b="0" dirty="0">
                          <a:solidFill>
                            <a:schemeClr val="tx1"/>
                          </a:solidFill>
                          <a:effectLst/>
                          <a:latin typeface="Segoe UI"/>
                        </a:rPr>
                        <a:t>Provincie Zeeland</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595007"/>
                  </a:ext>
                </a:extLst>
              </a:tr>
              <a:tr h="226965">
                <a:tc>
                  <a:txBody>
                    <a:bodyPr/>
                    <a:lstStyle/>
                    <a:p>
                      <a:pPr>
                        <a:buNone/>
                      </a:pPr>
                      <a:r>
                        <a:rPr lang="en-US" sz="1200" b="0" dirty="0">
                          <a:solidFill>
                            <a:schemeClr val="tx1"/>
                          </a:solidFill>
                          <a:effectLst/>
                          <a:latin typeface="Segoe UI"/>
                        </a:rPr>
                        <a:t>Provincie Brabant</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8579014"/>
                  </a:ext>
                </a:extLst>
              </a:tr>
              <a:tr h="226965">
                <a:tc>
                  <a:txBody>
                    <a:bodyPr/>
                    <a:lstStyle/>
                    <a:p>
                      <a:pPr>
                        <a:buNone/>
                      </a:pPr>
                      <a:r>
                        <a:rPr lang="en-US" sz="1200" b="0" dirty="0">
                          <a:solidFill>
                            <a:schemeClr val="tx1"/>
                          </a:solidFill>
                          <a:effectLst/>
                          <a:latin typeface="Segoe UI"/>
                        </a:rPr>
                        <a:t>Gemeente Bergen op Zoom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271207"/>
                  </a:ext>
                </a:extLst>
              </a:tr>
              <a:tr h="226965">
                <a:tc>
                  <a:txBody>
                    <a:bodyPr/>
                    <a:lstStyle/>
                    <a:p>
                      <a:pPr>
                        <a:buNone/>
                      </a:pPr>
                      <a:r>
                        <a:rPr lang="en-US" sz="1200" b="0" dirty="0">
                          <a:solidFill>
                            <a:schemeClr val="tx1"/>
                          </a:solidFill>
                          <a:effectLst/>
                          <a:latin typeface="Segoe UI"/>
                        </a:rPr>
                        <a:t>Rijkswaterstaat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115474"/>
                  </a:ext>
                </a:extLst>
              </a:tr>
              <a:tr h="226965">
                <a:tc>
                  <a:txBody>
                    <a:bodyPr/>
                    <a:lstStyle/>
                    <a:p>
                      <a:pPr>
                        <a:buNone/>
                      </a:pPr>
                      <a:r>
                        <a:rPr lang="en-US" sz="1200" b="0" err="1">
                          <a:solidFill>
                            <a:schemeClr val="tx1"/>
                          </a:solidFill>
                          <a:effectLst/>
                          <a:latin typeface="Segoe UI"/>
                        </a:rPr>
                        <a:t>Vogelwerkgroep</a:t>
                      </a:r>
                      <a:r>
                        <a:rPr lang="en-US" sz="1200" b="0" dirty="0">
                          <a:solidFill>
                            <a:schemeClr val="tx1"/>
                          </a:solidFill>
                          <a:effectLst/>
                          <a:latin typeface="Segoe UI"/>
                        </a:rPr>
                        <a:t> Bergen op Zoom</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9944015"/>
                  </a:ext>
                </a:extLst>
              </a:tr>
              <a:tr h="226965">
                <a:tc>
                  <a:txBody>
                    <a:bodyPr/>
                    <a:lstStyle/>
                    <a:p>
                      <a:pPr>
                        <a:buNone/>
                      </a:pPr>
                      <a:r>
                        <a:rPr lang="en-US" sz="1200" b="0" err="1">
                          <a:solidFill>
                            <a:schemeClr val="tx1"/>
                          </a:solidFill>
                          <a:effectLst/>
                          <a:latin typeface="Segoe UI"/>
                        </a:rPr>
                        <a:t>Vogelbescherming</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397937"/>
                  </a:ext>
                </a:extLst>
              </a:tr>
              <a:tr h="226965">
                <a:tc>
                  <a:txBody>
                    <a:bodyPr/>
                    <a:lstStyle/>
                    <a:p>
                      <a:pPr>
                        <a:buNone/>
                      </a:pPr>
                      <a:r>
                        <a:rPr lang="en-US" sz="1200" b="0" err="1">
                          <a:solidFill>
                            <a:schemeClr val="tx1"/>
                          </a:solidFill>
                          <a:effectLst/>
                          <a:latin typeface="Segoe UI"/>
                        </a:rPr>
                        <a:t>Deltamilieu</a:t>
                      </a:r>
                      <a:r>
                        <a:rPr lang="en-US" sz="1200" b="0" dirty="0">
                          <a:solidFill>
                            <a:schemeClr val="tx1"/>
                          </a:solidFill>
                          <a:effectLst/>
                          <a:latin typeface="Segoe UI"/>
                        </a:rPr>
                        <a:t> - </a:t>
                      </a:r>
                      <a:r>
                        <a:rPr lang="en-US" sz="1200" b="0" err="1">
                          <a:solidFill>
                            <a:schemeClr val="tx1"/>
                          </a:solidFill>
                          <a:effectLst/>
                          <a:latin typeface="Segoe UI"/>
                        </a:rPr>
                        <a:t>kustbroedvogelmonitoring</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2853245"/>
                  </a:ext>
                </a:extLst>
              </a:tr>
              <a:tr h="226965">
                <a:tc>
                  <a:txBody>
                    <a:bodyPr/>
                    <a:lstStyle/>
                    <a:p>
                      <a:pPr>
                        <a:buNone/>
                      </a:pPr>
                      <a:r>
                        <a:rPr lang="en-US" sz="1200" b="0" dirty="0">
                          <a:solidFill>
                            <a:schemeClr val="tx1"/>
                          </a:solidFill>
                          <a:effectLst/>
                          <a:latin typeface="Segoe UI"/>
                        </a:rPr>
                        <a:t>IVN Groene Zoom/</a:t>
                      </a:r>
                      <a:r>
                        <a:rPr lang="en-US" sz="1200" b="0" err="1">
                          <a:solidFill>
                            <a:schemeClr val="tx1"/>
                          </a:solidFill>
                          <a:effectLst/>
                          <a:latin typeface="Segoe UI"/>
                        </a:rPr>
                        <a:t>milieuorganisaties</a:t>
                      </a:r>
                      <a:endParaRPr lang="en-US" b="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9243503"/>
                  </a:ext>
                </a:extLst>
              </a:tr>
              <a:tr h="226965">
                <a:tc>
                  <a:txBody>
                    <a:bodyPr/>
                    <a:lstStyle/>
                    <a:p>
                      <a:pPr>
                        <a:buNone/>
                      </a:pPr>
                      <a:r>
                        <a:rPr lang="en-US" sz="1200" b="0" dirty="0" err="1">
                          <a:solidFill>
                            <a:schemeClr val="tx1"/>
                          </a:solidFill>
                          <a:effectLst/>
                          <a:latin typeface="Segoe UI"/>
                        </a:rPr>
                        <a:t>Omwonenden</a:t>
                      </a:r>
                      <a:endParaRPr lang="en-US" b="0" dirty="0">
                        <a:solidFill>
                          <a:schemeClr val="tx1"/>
                        </a:solidFill>
                        <a:effectLst/>
                        <a:latin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779614"/>
                  </a:ext>
                </a:extLst>
              </a:tr>
            </a:tbl>
          </a:graphicData>
        </a:graphic>
      </p:graphicFrame>
    </p:spTree>
    <p:extLst>
      <p:ext uri="{BB962C8B-B14F-4D97-AF65-F5344CB8AC3E}">
        <p14:creationId xmlns:p14="http://schemas.microsoft.com/office/powerpoint/2010/main" val="51468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9067-61B7-8E04-3AE6-256C2BAD17C4}"/>
              </a:ext>
            </a:extLst>
          </p:cNvPr>
          <p:cNvSpPr>
            <a:spLocks noGrp="1"/>
          </p:cNvSpPr>
          <p:nvPr>
            <p:ph type="title"/>
          </p:nvPr>
        </p:nvSpPr>
        <p:spPr>
          <a:xfrm>
            <a:off x="728038" y="956637"/>
            <a:ext cx="3437708" cy="1463040"/>
          </a:xfrm>
        </p:spPr>
        <p:txBody>
          <a:bodyPr>
            <a:normAutofit/>
          </a:bodyPr>
          <a:lstStyle/>
          <a:p>
            <a:r>
              <a:rPr lang="en-US" sz="1800" err="1"/>
              <a:t>Ontwerpaspecten</a:t>
            </a:r>
            <a:r>
              <a:rPr lang="en-US" sz="1800" dirty="0"/>
              <a:t> </a:t>
            </a:r>
            <a:br>
              <a:rPr lang="en-US" sz="1800" dirty="0"/>
            </a:br>
            <a:r>
              <a:rPr lang="en-US" sz="1800" err="1"/>
              <a:t>natuuronwikkelingsopgave</a:t>
            </a:r>
            <a:r>
              <a:rPr lang="en-US" sz="1800" dirty="0"/>
              <a:t>:</a:t>
            </a:r>
            <a:br>
              <a:rPr lang="en-US" dirty="0"/>
            </a:br>
            <a:endParaRPr lang="en-US"/>
          </a:p>
        </p:txBody>
      </p:sp>
      <p:pic>
        <p:nvPicPr>
          <p:cNvPr id="4" name="Picture 3" descr="Afbeelding met tekst, schermopname, Lettertype&#10;&#10;Door AI gegenereerde inhoud is mogelijk onjuist.">
            <a:extLst>
              <a:ext uri="{FF2B5EF4-FFF2-40B4-BE49-F238E27FC236}">
                <a16:creationId xmlns:a16="http://schemas.microsoft.com/office/drawing/2014/main" id="{C9A07A37-1B70-8B24-4985-169CD8914B66}"/>
              </a:ext>
            </a:extLst>
          </p:cNvPr>
          <p:cNvPicPr>
            <a:picLocks noChangeAspect="1"/>
          </p:cNvPicPr>
          <p:nvPr/>
        </p:nvPicPr>
        <p:blipFill>
          <a:blip r:embed="rId2"/>
          <a:srcRect t="2809" r="67764" b="29213"/>
          <a:stretch>
            <a:fillRect/>
          </a:stretch>
        </p:blipFill>
        <p:spPr>
          <a:xfrm>
            <a:off x="1149123" y="1684367"/>
            <a:ext cx="2557702" cy="1320874"/>
          </a:xfrm>
          <a:prstGeom prst="rect">
            <a:avLst/>
          </a:prstGeom>
        </p:spPr>
      </p:pic>
      <p:pic>
        <p:nvPicPr>
          <p:cNvPr id="5" name="Picture 4">
            <a:extLst>
              <a:ext uri="{FF2B5EF4-FFF2-40B4-BE49-F238E27FC236}">
                <a16:creationId xmlns:a16="http://schemas.microsoft.com/office/drawing/2014/main" id="{83696061-7D86-E522-92D3-C410ECE97024}"/>
              </a:ext>
            </a:extLst>
          </p:cNvPr>
          <p:cNvPicPr>
            <a:picLocks noChangeAspect="1"/>
          </p:cNvPicPr>
          <p:nvPr/>
        </p:nvPicPr>
        <p:blipFill>
          <a:blip r:embed="rId3"/>
          <a:srcRect t="4240" r="146" b="20"/>
          <a:stretch>
            <a:fillRect/>
          </a:stretch>
        </p:blipFill>
        <p:spPr>
          <a:xfrm>
            <a:off x="4167868" y="745671"/>
            <a:ext cx="7655396" cy="6040340"/>
          </a:xfrm>
          <a:prstGeom prst="rect">
            <a:avLst/>
          </a:prstGeom>
        </p:spPr>
      </p:pic>
      <p:pic>
        <p:nvPicPr>
          <p:cNvPr id="6" name="Picture 5" descr="Afbeelding met tekst, schermopname, Lettertype&#10;&#10;Door AI gegenereerde inhoud is mogelijk onjuist.">
            <a:extLst>
              <a:ext uri="{FF2B5EF4-FFF2-40B4-BE49-F238E27FC236}">
                <a16:creationId xmlns:a16="http://schemas.microsoft.com/office/drawing/2014/main" id="{DDB5633C-5057-C463-E348-D943D189487F}"/>
              </a:ext>
            </a:extLst>
          </p:cNvPr>
          <p:cNvPicPr>
            <a:picLocks noChangeAspect="1"/>
          </p:cNvPicPr>
          <p:nvPr/>
        </p:nvPicPr>
        <p:blipFill>
          <a:blip r:embed="rId2"/>
          <a:srcRect l="33745" t="-1117" r="33882" b="2235"/>
          <a:stretch>
            <a:fillRect/>
          </a:stretch>
        </p:blipFill>
        <p:spPr>
          <a:xfrm>
            <a:off x="1072924" y="3110591"/>
            <a:ext cx="2568598" cy="1921402"/>
          </a:xfrm>
          <a:prstGeom prst="rect">
            <a:avLst/>
          </a:prstGeom>
        </p:spPr>
      </p:pic>
      <p:pic>
        <p:nvPicPr>
          <p:cNvPr id="7" name="Picture 6" descr="Afbeelding met tekst, schermopname, Lettertype&#10;&#10;Door AI gegenereerde inhoud is mogelijk onjuist.">
            <a:extLst>
              <a:ext uri="{FF2B5EF4-FFF2-40B4-BE49-F238E27FC236}">
                <a16:creationId xmlns:a16="http://schemas.microsoft.com/office/drawing/2014/main" id="{B9963F04-CF41-7B3C-6C8D-3EEA8B55FE7D}"/>
              </a:ext>
            </a:extLst>
          </p:cNvPr>
          <p:cNvPicPr>
            <a:picLocks noChangeAspect="1"/>
          </p:cNvPicPr>
          <p:nvPr/>
        </p:nvPicPr>
        <p:blipFill>
          <a:blip r:embed="rId2"/>
          <a:srcRect l="68912" r="137" b="30726"/>
          <a:stretch>
            <a:fillRect/>
          </a:stretch>
        </p:blipFill>
        <p:spPr>
          <a:xfrm>
            <a:off x="1145641" y="5070021"/>
            <a:ext cx="2455763" cy="1346065"/>
          </a:xfrm>
          <a:prstGeom prst="rect">
            <a:avLst/>
          </a:prstGeom>
        </p:spPr>
      </p:pic>
      <p:sp>
        <p:nvSpPr>
          <p:cNvPr id="8" name="TextBox 7">
            <a:extLst>
              <a:ext uri="{FF2B5EF4-FFF2-40B4-BE49-F238E27FC236}">
                <a16:creationId xmlns:a16="http://schemas.microsoft.com/office/drawing/2014/main" id="{E678EA59-4F37-311B-CA07-A86489C7A68A}"/>
              </a:ext>
            </a:extLst>
          </p:cNvPr>
          <p:cNvSpPr txBox="1"/>
          <p:nvPr/>
        </p:nvSpPr>
        <p:spPr>
          <a:xfrm>
            <a:off x="566057" y="2340429"/>
            <a:ext cx="2743200" cy="231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586"/>
              </a:lnSpc>
            </a:pPr>
            <a:r>
              <a:rPr lang="nl-NL" sz="2800" b="1" dirty="0">
                <a:latin typeface="Segoe UI"/>
                <a:cs typeface="Segoe UI"/>
              </a:rPr>
              <a:t>1</a:t>
            </a:r>
          </a:p>
        </p:txBody>
      </p:sp>
      <p:sp>
        <p:nvSpPr>
          <p:cNvPr id="9" name="TextBox 8">
            <a:extLst>
              <a:ext uri="{FF2B5EF4-FFF2-40B4-BE49-F238E27FC236}">
                <a16:creationId xmlns:a16="http://schemas.microsoft.com/office/drawing/2014/main" id="{45754D22-68E5-ADD6-B589-2D2FEA7B467B}"/>
              </a:ext>
            </a:extLst>
          </p:cNvPr>
          <p:cNvSpPr txBox="1"/>
          <p:nvPr/>
        </p:nvSpPr>
        <p:spPr>
          <a:xfrm>
            <a:off x="587828" y="4071257"/>
            <a:ext cx="2743200" cy="231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586"/>
              </a:lnSpc>
            </a:pPr>
            <a:r>
              <a:rPr lang="nl-NL" sz="2800" b="1" dirty="0">
                <a:latin typeface="Segoe UI"/>
                <a:cs typeface="Segoe UI"/>
              </a:rPr>
              <a:t>2</a:t>
            </a:r>
          </a:p>
        </p:txBody>
      </p:sp>
      <p:sp>
        <p:nvSpPr>
          <p:cNvPr id="10" name="TextBox 9">
            <a:extLst>
              <a:ext uri="{FF2B5EF4-FFF2-40B4-BE49-F238E27FC236}">
                <a16:creationId xmlns:a16="http://schemas.microsoft.com/office/drawing/2014/main" id="{047DE886-94A8-9B68-9DAB-C8BEF8F3A150}"/>
              </a:ext>
            </a:extLst>
          </p:cNvPr>
          <p:cNvSpPr txBox="1"/>
          <p:nvPr/>
        </p:nvSpPr>
        <p:spPr>
          <a:xfrm>
            <a:off x="631371" y="5736771"/>
            <a:ext cx="2743200" cy="231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586"/>
              </a:lnSpc>
            </a:pPr>
            <a:r>
              <a:rPr lang="nl-NL" sz="2800" b="1" dirty="0">
                <a:latin typeface="Segoe UI"/>
                <a:cs typeface="Segoe UI"/>
              </a:rPr>
              <a:t>3</a:t>
            </a:r>
          </a:p>
        </p:txBody>
      </p:sp>
    </p:spTree>
    <p:extLst>
      <p:ext uri="{BB962C8B-B14F-4D97-AF65-F5344CB8AC3E}">
        <p14:creationId xmlns:p14="http://schemas.microsoft.com/office/powerpoint/2010/main" val="291849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B2564D09-661D-B8D9-D24B-AAAB2845C398}"/>
              </a:ext>
            </a:extLst>
          </p:cNvPr>
          <p:cNvSpPr txBox="1"/>
          <p:nvPr/>
        </p:nvSpPr>
        <p:spPr>
          <a:xfrm>
            <a:off x="391214" y="831961"/>
            <a:ext cx="4620495" cy="5724644"/>
          </a:xfrm>
          <a:prstGeom prst="rect">
            <a:avLst/>
          </a:prstGeom>
          <a:noFill/>
        </p:spPr>
        <p:txBody>
          <a:bodyPr wrap="square" lIns="91440" tIns="45720" rIns="91440" bIns="45720" anchor="t">
            <a:spAutoFit/>
          </a:bodyPr>
          <a:lstStyle/>
          <a:p>
            <a:pPr marL="342900" indent="-342900">
              <a:buAutoNum type="arabicPeriod"/>
            </a:pPr>
            <a:r>
              <a:rPr lang="nl-NL" b="1" dirty="0">
                <a:solidFill>
                  <a:srgbClr val="000000"/>
                </a:solidFill>
                <a:latin typeface="Segoe UI"/>
                <a:cs typeface="Segoe UI"/>
              </a:rPr>
              <a:t>Natuuropgave Molenplaat</a:t>
            </a:r>
            <a:endParaRPr lang="en-US" dirty="0"/>
          </a:p>
          <a:p>
            <a:endParaRPr lang="nl-NL" sz="1200" b="1" dirty="0">
              <a:solidFill>
                <a:srgbClr val="000000"/>
              </a:solidFill>
              <a:latin typeface="Segoe UI"/>
              <a:cs typeface="Segoe UI"/>
            </a:endParaRPr>
          </a:p>
          <a:p>
            <a:r>
              <a:rPr lang="nl-NL" sz="1200" dirty="0">
                <a:solidFill>
                  <a:srgbClr val="000000"/>
                </a:solidFill>
                <a:latin typeface="Segoe UI"/>
                <a:ea typeface="+mn-lt"/>
                <a:cs typeface="+mn-lt"/>
              </a:rPr>
              <a:t>Natuurgebied De Molenplaat is een voormalig gronddepot dat net ten noorden van het Natura 2000-gebied Markiezaat ligt. In dit gebied dient een natuurcompensatie te worden gerealiseerd (in verband met uitbreiding van de Theodorushaven in Bergen op Zoom) van minimaal 2 ha leefgebied voor krakeend en slobeend in de vorm van rietkragen en plassen.</a:t>
            </a:r>
            <a:endParaRPr lang="nl-NL" dirty="0">
              <a:latin typeface="Segoe UI"/>
              <a:ea typeface="+mn-lt"/>
              <a:cs typeface="+mn-lt"/>
            </a:endParaRPr>
          </a:p>
          <a:p>
            <a:endParaRPr lang="nl-NL" sz="1200" b="1" dirty="0">
              <a:solidFill>
                <a:srgbClr val="000000"/>
              </a:solidFill>
              <a:latin typeface="Segoe UI"/>
              <a:cs typeface="Segoe UI"/>
            </a:endParaRPr>
          </a:p>
          <a:p>
            <a:r>
              <a:rPr lang="nl-NL" sz="1200" b="1" dirty="0">
                <a:solidFill>
                  <a:srgbClr val="000000"/>
                </a:solidFill>
                <a:latin typeface="Segoe UI"/>
                <a:cs typeface="Segoe UI"/>
              </a:rPr>
              <a:t>Ontwerpaspect ''Ondiep</a:t>
            </a:r>
            <a:r>
              <a:rPr lang="nl-NL" sz="1200" b="1" i="0" u="none" strike="noStrike" baseline="0" dirty="0">
                <a:solidFill>
                  <a:srgbClr val="000000"/>
                </a:solidFill>
                <a:latin typeface="Segoe UI"/>
                <a:cs typeface="Segoe UI"/>
              </a:rPr>
              <a:t> water</a:t>
            </a:r>
            <a:r>
              <a:rPr lang="nl-NL" sz="1200" b="1" dirty="0">
                <a:solidFill>
                  <a:srgbClr val="000000"/>
                </a:solidFill>
                <a:latin typeface="Segoe UI"/>
                <a:cs typeface="Segoe UI"/>
              </a:rPr>
              <a:t>'</a:t>
            </a:r>
            <a:endParaRPr lang="nl-NL" sz="1200" b="0" i="0" u="none" strike="noStrike" baseline="0" dirty="0">
              <a:solidFill>
                <a:srgbClr val="000000"/>
              </a:solidFill>
              <a:latin typeface="Segoe UI"/>
              <a:cs typeface="Segoe UI"/>
            </a:endParaRPr>
          </a:p>
          <a:p>
            <a:r>
              <a:rPr lang="nl-NL" sz="1200" b="0" i="0" u="none" strike="noStrike" baseline="0" dirty="0">
                <a:solidFill>
                  <a:srgbClr val="000000"/>
                </a:solidFill>
                <a:latin typeface="Segoe UI"/>
                <a:cs typeface="Segoe UI"/>
              </a:rPr>
              <a:t>In zijn algemeenheid sluit meer waternatuur rondom het </a:t>
            </a:r>
            <a:r>
              <a:rPr lang="nl-NL" sz="1200" b="0" i="0" u="none" strike="noStrike" baseline="0" dirty="0" err="1">
                <a:solidFill>
                  <a:srgbClr val="000000"/>
                </a:solidFill>
                <a:latin typeface="Segoe UI"/>
                <a:cs typeface="Segoe UI"/>
              </a:rPr>
              <a:t>Markiezaat</a:t>
            </a:r>
            <a:r>
              <a:rPr lang="nl-NL" sz="1200" b="0" i="0" u="none" strike="noStrike" baseline="0" dirty="0">
                <a:solidFill>
                  <a:srgbClr val="000000"/>
                </a:solidFill>
                <a:latin typeface="Segoe UI"/>
                <a:cs typeface="Segoe UI"/>
              </a:rPr>
              <a:t> goed aan bij de Natura 2000 doelen in dat gebied en versterkt dit het functioneren van dit belangrijke vogelgebied. De ‘versterking van bestaande natuurwaarden op de Molenplaat’ heeft niet alleen het doel realisatie van waternatuur, maar ook met voedselgebied voor ganzen. Dit beperkt zich niet tot de Molenplaat maar breder rondom het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De landnatuur op Molenplaat en in de </a:t>
            </a:r>
            <a:r>
              <a:rPr lang="nl-NL" sz="1200" b="0" i="0" u="none" strike="noStrike" baseline="0" dirty="0" err="1">
                <a:solidFill>
                  <a:srgbClr val="000000"/>
                </a:solidFill>
                <a:latin typeface="Segoe UI"/>
                <a:cs typeface="Segoe UI"/>
              </a:rPr>
              <a:t>Hogerwaardpolder</a:t>
            </a:r>
            <a:r>
              <a:rPr lang="nl-NL" sz="1200" b="0" i="0" u="none" strike="noStrike" baseline="0" dirty="0">
                <a:solidFill>
                  <a:srgbClr val="000000"/>
                </a:solidFill>
                <a:latin typeface="Segoe UI"/>
                <a:cs typeface="Segoe UI"/>
              </a:rPr>
              <a:t>, de oude kreekstructuren die daar hersteld worden, en de moerasnatuur </a:t>
            </a:r>
            <a:r>
              <a:rPr lang="nl-NL" sz="1200" dirty="0">
                <a:solidFill>
                  <a:srgbClr val="000000"/>
                </a:solidFill>
                <a:latin typeface="Segoe UI"/>
                <a:cs typeface="Segoe UI"/>
              </a:rPr>
              <a:t>die in</a:t>
            </a:r>
            <a:r>
              <a:rPr lang="nl-NL" sz="1200" b="0" i="0" u="none" strike="noStrike" baseline="0" dirty="0">
                <a:solidFill>
                  <a:srgbClr val="000000"/>
                </a:solidFill>
                <a:latin typeface="Segoe UI"/>
                <a:cs typeface="Segoe UI"/>
              </a:rPr>
              <a:t> het kwelgebied de Pr. Karelpolder aangelegd zal worden vormen daarin één geheel. Dit samen met aan de oostflank van het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verder ook Natte Natuurparel Beekdal van de </a:t>
            </a:r>
            <a:r>
              <a:rPr lang="nl-NL" sz="1200" b="0" i="0" u="none" strike="noStrike" baseline="0" dirty="0" err="1">
                <a:solidFill>
                  <a:srgbClr val="000000"/>
                </a:solidFill>
                <a:latin typeface="Segoe UI"/>
                <a:cs typeface="Segoe UI"/>
              </a:rPr>
              <a:t>Blaffert</a:t>
            </a:r>
            <a:r>
              <a:rPr lang="nl-NL" sz="1200" b="0" i="0" u="none" strike="noStrike" baseline="0" dirty="0">
                <a:solidFill>
                  <a:srgbClr val="000000"/>
                </a:solidFill>
                <a:latin typeface="Segoe UI"/>
                <a:cs typeface="Segoe UI"/>
              </a:rPr>
              <a:t> en het Dal van de Molenbeek. </a:t>
            </a:r>
          </a:p>
          <a:p>
            <a:endParaRPr lang="nl-NL" sz="1200" dirty="0">
              <a:solidFill>
                <a:srgbClr val="000000"/>
              </a:solidFill>
              <a:latin typeface="Segoe UI"/>
              <a:cs typeface="Segoe UI"/>
            </a:endParaRPr>
          </a:p>
          <a:p>
            <a:r>
              <a:rPr lang="nl-NL" sz="1200" b="0" i="0" u="none" strike="noStrike" baseline="0" dirty="0">
                <a:solidFill>
                  <a:srgbClr val="000000"/>
                </a:solidFill>
                <a:latin typeface="Segoe UI"/>
                <a:cs typeface="Segoe UI"/>
              </a:rPr>
              <a:t>Overall zijn de randen van het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belangrijk voor het vogelgebied. Meer waternatuur is één van de puzzelstukjes in het geheel, dat de puzzel van vogelparadijs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nog weer completer maakt. De ‘versterking van bestaande natuurwaarden op de Molenplaat’ draagt dus positief bij aan de doelen op het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a:t>
            </a:r>
            <a:endParaRPr lang="nl-NL" sz="1200" dirty="0">
              <a:latin typeface="Segoe UI"/>
              <a:cs typeface="Segoe UI"/>
            </a:endParaRPr>
          </a:p>
        </p:txBody>
      </p:sp>
      <p:pic>
        <p:nvPicPr>
          <p:cNvPr id="6" name="Picture 4">
            <a:extLst>
              <a:ext uri="{FF2B5EF4-FFF2-40B4-BE49-F238E27FC236}">
                <a16:creationId xmlns:a16="http://schemas.microsoft.com/office/drawing/2014/main" id="{F9E3CD69-F3D5-F243-8E19-733633C5082B}"/>
              </a:ext>
            </a:extLst>
          </p:cNvPr>
          <p:cNvPicPr>
            <a:picLocks noChangeAspect="1"/>
          </p:cNvPicPr>
          <p:nvPr/>
        </p:nvPicPr>
        <p:blipFill>
          <a:blip r:embed="rId2"/>
          <a:srcRect l="51395" t="557"/>
          <a:stretch>
            <a:fillRect/>
          </a:stretch>
        </p:blipFill>
        <p:spPr>
          <a:xfrm>
            <a:off x="5357693" y="1588768"/>
            <a:ext cx="6248696" cy="4726643"/>
          </a:xfrm>
          <a:prstGeom prst="rect">
            <a:avLst/>
          </a:prstGeom>
        </p:spPr>
      </p:pic>
    </p:spTree>
    <p:extLst>
      <p:ext uri="{BB962C8B-B14F-4D97-AF65-F5344CB8AC3E}">
        <p14:creationId xmlns:p14="http://schemas.microsoft.com/office/powerpoint/2010/main" val="110492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EA1FBA90-70A4-C277-F477-AC084F816CEC}"/>
              </a:ext>
            </a:extLst>
          </p:cNvPr>
          <p:cNvSpPr txBox="1"/>
          <p:nvPr/>
        </p:nvSpPr>
        <p:spPr>
          <a:xfrm>
            <a:off x="535940" y="1479120"/>
            <a:ext cx="11488178" cy="5201424"/>
          </a:xfrm>
          <a:prstGeom prst="rect">
            <a:avLst/>
          </a:prstGeom>
          <a:noFill/>
        </p:spPr>
        <p:txBody>
          <a:bodyPr wrap="square" lIns="91440" tIns="45720" rIns="91440" bIns="45720" anchor="t">
            <a:spAutoFit/>
          </a:bodyPr>
          <a:lstStyle/>
          <a:p>
            <a:endParaRPr lang="nl-NL" sz="1100" b="0" i="0" u="none" strike="noStrike" baseline="0" dirty="0">
              <a:solidFill>
                <a:srgbClr val="000000"/>
              </a:solidFill>
              <a:latin typeface="Calibri" panose="020F0502020204030204" pitchFamily="34" charset="0"/>
            </a:endParaRPr>
          </a:p>
          <a:p>
            <a:r>
              <a:rPr lang="nl-NL" sz="1200" b="1" dirty="0">
                <a:solidFill>
                  <a:srgbClr val="000000"/>
                </a:solidFill>
                <a:latin typeface="Segoe UI"/>
                <a:cs typeface="Segoe UI"/>
              </a:rPr>
              <a:t>Ontwerpaspect 'Broedlocatie'</a:t>
            </a:r>
            <a:endParaRPr lang="nl-NL" sz="1200" b="0" i="0" u="none" strike="noStrike" baseline="0" dirty="0">
              <a:solidFill>
                <a:srgbClr val="000000"/>
              </a:solidFill>
              <a:latin typeface="Segoe UI"/>
              <a:cs typeface="Segoe UI"/>
            </a:endParaRPr>
          </a:p>
          <a:p>
            <a:r>
              <a:rPr lang="nl-NL" sz="1200" dirty="0">
                <a:solidFill>
                  <a:srgbClr val="000000"/>
                </a:solidFill>
                <a:latin typeface="Segoe UI"/>
                <a:cs typeface="Segoe UI"/>
              </a:rPr>
              <a:t>Om natuurwaarden te versterken </a:t>
            </a:r>
            <a:r>
              <a:rPr lang="nl-NL" sz="1200" dirty="0">
                <a:solidFill>
                  <a:srgbClr val="000000"/>
                </a:solidFill>
                <a:latin typeface="Segoe UI"/>
                <a:ea typeface="+mn-lt"/>
                <a:cs typeface="Segoe UI"/>
              </a:rPr>
              <a:t>is het wenselijk om in het gebied het broed-, leef- en foerageergebied voor de Natura 2000-doelsoorten kluut, bontbekplevier en strandplevier uit te breiden, en waar mogelijk het gebied nog robuuster in te richten voor de lepelaar.</a:t>
            </a:r>
            <a:r>
              <a:rPr lang="nl-NL" sz="1200" dirty="0">
                <a:solidFill>
                  <a:srgbClr val="000000"/>
                </a:solidFill>
                <a:latin typeface="Segoe UI"/>
                <a:cs typeface="Segoe UI"/>
              </a:rPr>
              <a:t> De</a:t>
            </a:r>
            <a:r>
              <a:rPr lang="nl-NL" sz="1200" b="0" i="0" u="none" strike="noStrike" baseline="0" dirty="0">
                <a:solidFill>
                  <a:srgbClr val="000000"/>
                </a:solidFill>
                <a:latin typeface="Segoe UI"/>
                <a:cs typeface="Segoe UI"/>
              </a:rPr>
              <a:t> (aangewezen) Natura 2000-doelsoorten geven over het algemeen de voorkeur aan broedeilanden, boven het broeden op vastelandsoevers. Dit komt omdat de broedeilanden vrij zijn van grondpredatoren en minder menselijke verstoring kennen. Dit is bijvoorbeeld ook terug te zien in het gedrag van de lepelaars in het </a:t>
            </a:r>
            <a:r>
              <a:rPr lang="nl-NL" sz="1200" b="0" i="0" u="none" strike="noStrike" baseline="0" dirty="0" err="1">
                <a:solidFill>
                  <a:srgbClr val="000000"/>
                </a:solidFill>
                <a:latin typeface="Segoe UI"/>
                <a:cs typeface="Segoe UI"/>
              </a:rPr>
              <a:t>Markiezaatsmeer</a:t>
            </a:r>
            <a:r>
              <a:rPr lang="nl-NL" sz="1200" b="0" i="0" u="none" strike="noStrike" baseline="0" dirty="0">
                <a:solidFill>
                  <a:srgbClr val="000000"/>
                </a:solidFill>
                <a:latin typeface="Segoe UI"/>
                <a:cs typeface="Segoe UI"/>
              </a:rPr>
              <a:t>. In Nederland broeden lepelaars vaak in wilgen vanwege de aanwezige beschutting, behalve op broedeilanden, waar ze bij een relatief schaarse beschutting broeden vanwege de veiligheid tegen grondpredatoren. Het succes van het aantal succesvolle gevallen is dan ook sterk afhankelijk van het onbereikbaar zijn voor predatoren van de broedlocaties. Dus ook in droge zomers. Het is van belang ruime afstand te houden tot het huidige eiland zodat het echt een nieuwe vestigingsplaats kan zijn en er geen onderlinge uitwisseling kan zijn van bijvoorbeeld predatoren. </a:t>
            </a:r>
          </a:p>
          <a:p>
            <a:endParaRPr lang="nl-NL" sz="1200" b="0" i="0" u="none" strike="noStrike" baseline="0" dirty="0">
              <a:solidFill>
                <a:srgbClr val="000000"/>
              </a:solidFill>
              <a:latin typeface="Calibri" panose="020F0502020204030204" pitchFamily="34" charset="0"/>
              <a:ea typeface="Calibri"/>
              <a:cs typeface="Calibri"/>
            </a:endParaRPr>
          </a:p>
          <a:p>
            <a:r>
              <a:rPr lang="nl-NL" sz="1200" b="1" i="1" u="none" strike="noStrike" baseline="0" dirty="0">
                <a:solidFill>
                  <a:srgbClr val="000000"/>
                </a:solidFill>
                <a:latin typeface="Segoe UI"/>
                <a:cs typeface="Segoe UI"/>
              </a:rPr>
              <a:t>Hoogteligging eilanden en gewenste (ecologisch) peilbeheer van het </a:t>
            </a:r>
            <a:r>
              <a:rPr lang="nl-NL" sz="1200" b="1" i="1" u="none" strike="noStrike" baseline="0" dirty="0" err="1">
                <a:solidFill>
                  <a:srgbClr val="000000"/>
                </a:solidFill>
                <a:latin typeface="Segoe UI"/>
                <a:cs typeface="Segoe UI"/>
              </a:rPr>
              <a:t>Markiezaatsmeer</a:t>
            </a:r>
            <a:r>
              <a:rPr lang="nl-NL" sz="1200" b="1" i="1" u="none" strike="noStrike" baseline="0" dirty="0">
                <a:solidFill>
                  <a:srgbClr val="000000"/>
                </a:solidFill>
                <a:latin typeface="Segoe UI"/>
                <a:cs typeface="Segoe UI"/>
              </a:rPr>
              <a:t> </a:t>
            </a:r>
            <a:endParaRPr lang="nl-NL" sz="1200" b="0" i="1" u="none" strike="noStrike" baseline="0" dirty="0">
              <a:solidFill>
                <a:srgbClr val="000000"/>
              </a:solidFill>
              <a:latin typeface="Segoe UI"/>
              <a:cs typeface="Segoe UI"/>
            </a:endParaRPr>
          </a:p>
          <a:p>
            <a:r>
              <a:rPr lang="nl-NL" sz="1200" b="0" i="0" u="none" strike="noStrike" baseline="0" dirty="0">
                <a:solidFill>
                  <a:srgbClr val="000000"/>
                </a:solidFill>
                <a:latin typeface="Segoe UI"/>
                <a:cs typeface="Segoe UI"/>
              </a:rPr>
              <a:t>De hoogteligging van de eilanden in combinatie met het gewenste peilbeheer houdt sterk verband met het realiseren van optimale condities voor broedvogels en het tegengaan van wilgenopslag op de broedeilanden. De doelsoorten prefereren een kale bodem als broedbiotoop, in de nabijheid van voldoende beschikbaar geschikt voedsel/ foerageergebied. Een situatie met een hoog peil in het winterhalfjaar (om bosopslag zoveel mogelijk tegen te gaan) en een stabiel lager peil in het broedseizoen zonder risico op inundatie (waardoor de eieren zouden wegspoelen) is hierbij het streven. </a:t>
            </a:r>
          </a:p>
          <a:p>
            <a:r>
              <a:rPr lang="nl-NL" sz="1200" b="0" i="0" u="none" strike="noStrike" baseline="0" dirty="0">
                <a:solidFill>
                  <a:srgbClr val="000000"/>
                </a:solidFill>
                <a:latin typeface="Segoe UI"/>
                <a:cs typeface="Segoe UI"/>
              </a:rPr>
              <a:t>De noordoost hoek van de Spuitkop heeft momenteel qua hoogteligging de optimale condities voor broedvogels. De hoogte van de broedeilanden worden derhalve ook op deze hoogte aangelegd, NAP +0,50 m. </a:t>
            </a:r>
            <a:endParaRPr lang="nl-NL" sz="1050" b="0" i="0" u="none" strike="noStrike" baseline="0" dirty="0">
              <a:solidFill>
                <a:srgbClr val="000000"/>
              </a:solidFill>
              <a:latin typeface="Segoe UI"/>
              <a:cs typeface="Segoe UI"/>
            </a:endParaRPr>
          </a:p>
          <a:p>
            <a:endParaRPr lang="nl-NL" sz="700" b="0" i="0" u="none" strike="noStrike" baseline="0" dirty="0">
              <a:latin typeface="Calibri" panose="020F0502020204030204" pitchFamily="34" charset="0"/>
              <a:ea typeface="Calibri"/>
              <a:cs typeface="Calibri"/>
            </a:endParaRPr>
          </a:p>
          <a:p>
            <a:r>
              <a:rPr lang="nl-NL" sz="1200" b="0" i="0" u="none" strike="noStrike" baseline="0" dirty="0">
                <a:latin typeface="Segoe UI"/>
                <a:cs typeface="Segoe UI"/>
              </a:rPr>
              <a:t>Het peil van het </a:t>
            </a:r>
            <a:r>
              <a:rPr lang="nl-NL" sz="1200" b="0" i="0" u="none" strike="noStrike" baseline="0" dirty="0" err="1">
                <a:latin typeface="Segoe UI"/>
                <a:cs typeface="Segoe UI"/>
              </a:rPr>
              <a:t>Markiezaatsmeer</a:t>
            </a:r>
            <a:r>
              <a:rPr lang="nl-NL" sz="1200" b="0" i="0" u="none" strike="noStrike" baseline="0" dirty="0">
                <a:latin typeface="Segoe UI"/>
                <a:cs typeface="Segoe UI"/>
              </a:rPr>
              <a:t> is ingesteld op NAP +0,40 m. De waterstanden op het </a:t>
            </a:r>
            <a:r>
              <a:rPr lang="nl-NL" sz="1200" b="0" i="0" u="none" strike="noStrike" baseline="0" dirty="0" err="1">
                <a:latin typeface="Segoe UI"/>
                <a:cs typeface="Segoe UI"/>
              </a:rPr>
              <a:t>Markiezaatsmeer</a:t>
            </a:r>
            <a:r>
              <a:rPr lang="nl-NL" sz="1200" b="0" i="0" u="none" strike="noStrike" baseline="0" dirty="0">
                <a:latin typeface="Segoe UI"/>
                <a:cs typeface="Segoe UI"/>
              </a:rPr>
              <a:t> fluctueren onder invloed van neerslag en verdamping. De waterstanden hebben daarmee een vrij natuurlijk karakter met in de winter een hoog peil en in de zomer een laag peil. De pieken in de waterstanden zijn in de winter, buiten het broedseizoen. Het is noodzakelijk voor het geschikt houden van de eilanden als broed-, leef- en foerageergebied dat het waterpeil in voor- en najaar in korte tijd kan worden aangepast. Het is tevens van belang dat het peil niet zo laag wordt dat eilanden eventueel toegankelijk worden voor grondpredatoren als vossen. Omdat er geen mogelijkheden zijn om water in te laten en het waterpeil te sturen, worden aanvullende maatregelen getroffen ter voorkoming van predatie. </a:t>
            </a:r>
          </a:p>
          <a:p>
            <a:pPr>
              <a:lnSpc>
                <a:spcPts val="825"/>
              </a:lnSpc>
            </a:pPr>
            <a:endParaRPr lang="nl-NL" sz="1200" b="1" i="1" dirty="0">
              <a:latin typeface="Segoe UI"/>
              <a:cs typeface="Segoe UI"/>
            </a:endParaRPr>
          </a:p>
          <a:p>
            <a:pPr>
              <a:lnSpc>
                <a:spcPts val="825"/>
              </a:lnSpc>
            </a:pPr>
            <a:r>
              <a:rPr lang="nl-NL" sz="1200" b="1" i="1" dirty="0">
                <a:latin typeface="Segoe UI"/>
                <a:cs typeface="Segoe UI"/>
              </a:rPr>
              <a:t>Stuw</a:t>
            </a:r>
            <a:r>
              <a:rPr lang="en-US" sz="1200" i="1" dirty="0">
                <a:latin typeface="Segoe UI"/>
                <a:cs typeface="Segoe UI"/>
              </a:rPr>
              <a:t> </a:t>
            </a:r>
            <a:endParaRPr lang="en-US" i="1" dirty="0"/>
          </a:p>
          <a:p>
            <a:pPr>
              <a:lnSpc>
                <a:spcPts val="825"/>
              </a:lnSpc>
            </a:pPr>
            <a:endParaRPr lang="nl-NL" sz="1200" dirty="0">
              <a:latin typeface="Segoe UI"/>
              <a:cs typeface="Segoe UI"/>
            </a:endParaRPr>
          </a:p>
          <a:p>
            <a:pPr>
              <a:lnSpc>
                <a:spcPts val="825"/>
              </a:lnSpc>
            </a:pPr>
            <a:r>
              <a:rPr lang="nl-NL" sz="1200" dirty="0">
                <a:latin typeface="Segoe UI"/>
                <a:cs typeface="Segoe UI"/>
              </a:rPr>
              <a:t>In 2024 is door waterschap Brabantse Delta een nieuwe stuw aangelegd. Door middel van peilopnemers in het meer en een wisselend streefpeil, ingegeven door de</a:t>
            </a:r>
            <a:endParaRPr lang="nl-NL" dirty="0">
              <a:latin typeface="Segoe UI"/>
              <a:cs typeface="Segoe UI"/>
            </a:endParaRPr>
          </a:p>
          <a:p>
            <a:pPr>
              <a:lnSpc>
                <a:spcPts val="825"/>
              </a:lnSpc>
            </a:pPr>
            <a:endParaRPr lang="nl-NL" sz="1200" dirty="0">
              <a:latin typeface="Segoe UI"/>
              <a:cs typeface="Segoe UI"/>
            </a:endParaRPr>
          </a:p>
          <a:p>
            <a:pPr>
              <a:lnSpc>
                <a:spcPts val="825"/>
              </a:lnSpc>
            </a:pPr>
            <a:r>
              <a:rPr lang="nl-NL" sz="1200" dirty="0">
                <a:latin typeface="Segoe UI"/>
                <a:cs typeface="Segoe UI"/>
              </a:rPr>
              <a:t>juiste omstandigheden voor de (broed-)vogels, wordt de stuw automatisch bestuurd. </a:t>
            </a:r>
            <a:endParaRPr lang="nl-NL" dirty="0">
              <a:latin typeface="Segoe UI"/>
              <a:cs typeface="Segoe UI"/>
            </a:endParaRPr>
          </a:p>
          <a:p>
            <a:endParaRPr lang="nl-NL" sz="1000" dirty="0">
              <a:latin typeface="Segoe UI" panose="020B0502040204020203" pitchFamily="34" charset="0"/>
              <a:cs typeface="Segoe UI"/>
            </a:endParaRPr>
          </a:p>
        </p:txBody>
      </p:sp>
      <p:sp>
        <p:nvSpPr>
          <p:cNvPr id="2" name="TextBox 1">
            <a:extLst>
              <a:ext uri="{FF2B5EF4-FFF2-40B4-BE49-F238E27FC236}">
                <a16:creationId xmlns:a16="http://schemas.microsoft.com/office/drawing/2014/main" id="{D803B87A-4C85-F5A9-55B5-24B2D5D1CECC}"/>
              </a:ext>
            </a:extLst>
          </p:cNvPr>
          <p:cNvSpPr txBox="1"/>
          <p:nvPr/>
        </p:nvSpPr>
        <p:spPr>
          <a:xfrm>
            <a:off x="539087" y="709683"/>
            <a:ext cx="10272213"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00"/>
              </a:lnSpc>
            </a:pPr>
            <a:r>
              <a:rPr lang="nl-NL" b="1" dirty="0">
                <a:latin typeface="Segoe UI"/>
                <a:cs typeface="Arial"/>
              </a:rPr>
              <a:t>2. Natura 2000 opgave </a:t>
            </a:r>
            <a:r>
              <a:rPr lang="nl-NL" b="1" dirty="0" err="1">
                <a:latin typeface="Segoe UI"/>
                <a:cs typeface="Arial"/>
              </a:rPr>
              <a:t>Markiezaatsmeer</a:t>
            </a:r>
            <a:endParaRPr lang="en-US" dirty="0" err="1">
              <a:latin typeface="Segoe UI"/>
              <a:cs typeface="Arial"/>
            </a:endParaRPr>
          </a:p>
          <a:p>
            <a:pPr>
              <a:lnSpc>
                <a:spcPts val="1500"/>
              </a:lnSpc>
            </a:pPr>
            <a:endParaRPr lang="nl-NL" b="1" dirty="0">
              <a:latin typeface="Segoe UI"/>
              <a:cs typeface="Arial"/>
            </a:endParaRPr>
          </a:p>
          <a:p>
            <a:pPr>
              <a:lnSpc>
                <a:spcPts val="1050"/>
              </a:lnSpc>
            </a:pPr>
            <a:r>
              <a:rPr lang="nl-NL" sz="1200" dirty="0">
                <a:latin typeface="Segoe UI"/>
                <a:cs typeface="Segoe UI"/>
              </a:rPr>
              <a:t>​</a:t>
            </a:r>
            <a:r>
              <a:rPr lang="nl-NL" sz="1200" dirty="0">
                <a:ea typeface="+mn-lt"/>
                <a:cs typeface="+mn-lt"/>
              </a:rPr>
              <a:t>H</a:t>
            </a:r>
            <a:r>
              <a:rPr lang="nl-NL" sz="1200" dirty="0">
                <a:latin typeface="Segoe UI"/>
                <a:ea typeface="+mn-lt"/>
                <a:cs typeface="+mn-lt"/>
              </a:rPr>
              <a:t>et </a:t>
            </a:r>
            <a:r>
              <a:rPr lang="nl-NL" sz="1200" dirty="0" err="1">
                <a:latin typeface="Segoe UI"/>
                <a:ea typeface="+mn-lt"/>
                <a:cs typeface="+mn-lt"/>
              </a:rPr>
              <a:t>Markiezaatsmeer</a:t>
            </a:r>
            <a:r>
              <a:rPr lang="nl-NL" sz="1200" dirty="0">
                <a:latin typeface="Segoe UI"/>
                <a:ea typeface="+mn-lt"/>
                <a:cs typeface="+mn-lt"/>
              </a:rPr>
              <a:t> is een 1.800 ha groot natuurgebied, waarvan 1.100 ha bestaat uit open water. Het gebied is een Natura 2000-gebied (Vogelrichtlijn) en tevens een KRW-waterlichaam. Daarnaast zijn er provinciale biodiversiteitsdoelstellingen voor het </a:t>
            </a:r>
            <a:r>
              <a:rPr lang="nl-NL" sz="1200" dirty="0" err="1">
                <a:latin typeface="Segoe UI"/>
                <a:ea typeface="+mn-lt"/>
                <a:cs typeface="+mn-lt"/>
              </a:rPr>
              <a:t>Markiezaatsmeer</a:t>
            </a:r>
            <a:r>
              <a:rPr lang="nl-NL" sz="1200" dirty="0">
                <a:latin typeface="Segoe UI"/>
                <a:ea typeface="+mn-lt"/>
                <a:cs typeface="+mn-lt"/>
              </a:rPr>
              <a:t> en de omgeving opgesteld.</a:t>
            </a:r>
          </a:p>
        </p:txBody>
      </p:sp>
    </p:spTree>
    <p:extLst>
      <p:ext uri="{BB962C8B-B14F-4D97-AF65-F5344CB8AC3E}">
        <p14:creationId xmlns:p14="http://schemas.microsoft.com/office/powerpoint/2010/main" val="184849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575A2-DA50-2382-46F1-9862B2D7BBF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CEDD0E1-9863-B3FA-6A39-49479ADB52FE}"/>
              </a:ext>
            </a:extLst>
          </p:cNvPr>
          <p:cNvSpPr txBox="1"/>
          <p:nvPr/>
        </p:nvSpPr>
        <p:spPr>
          <a:xfrm>
            <a:off x="543441" y="1198085"/>
            <a:ext cx="4333828" cy="5078313"/>
          </a:xfrm>
          <a:prstGeom prst="rect">
            <a:avLst/>
          </a:prstGeom>
          <a:noFill/>
        </p:spPr>
        <p:txBody>
          <a:bodyPr wrap="square" lIns="91440" tIns="45720" rIns="91440" bIns="45720" anchor="t">
            <a:spAutoFit/>
          </a:bodyPr>
          <a:lstStyle/>
          <a:p>
            <a:r>
              <a:rPr lang="nl-NL" sz="1200" b="1" dirty="0">
                <a:solidFill>
                  <a:srgbClr val="000000"/>
                </a:solidFill>
                <a:latin typeface="Segoe UI"/>
                <a:cs typeface="Segoe UI"/>
              </a:rPr>
              <a:t>Ontwerpaspecten 'Ondiepe</a:t>
            </a:r>
            <a:r>
              <a:rPr lang="nl-NL" sz="1200" b="1" i="0" u="none" strike="noStrike" baseline="0" dirty="0">
                <a:solidFill>
                  <a:srgbClr val="000000"/>
                </a:solidFill>
                <a:latin typeface="Segoe UI"/>
                <a:cs typeface="Segoe UI"/>
              </a:rPr>
              <a:t> zone/foerageren</a:t>
            </a:r>
            <a:r>
              <a:rPr lang="nl-NL" sz="1200" b="1" dirty="0">
                <a:solidFill>
                  <a:srgbClr val="000000"/>
                </a:solidFill>
                <a:latin typeface="Segoe UI"/>
                <a:cs typeface="Segoe UI"/>
              </a:rPr>
              <a:t>' en 'Onderwatertalud'</a:t>
            </a:r>
            <a:endParaRPr lang="nl-NL" sz="1200" b="0" i="0" u="none" strike="noStrike" baseline="0" dirty="0">
              <a:solidFill>
                <a:srgbClr val="000000"/>
              </a:solidFill>
              <a:latin typeface="Segoe UI"/>
              <a:cs typeface="Segoe UI"/>
            </a:endParaRPr>
          </a:p>
          <a:p>
            <a:r>
              <a:rPr lang="nl-NL" sz="1200" b="0" i="0" u="none" strike="noStrike" baseline="0" dirty="0">
                <a:solidFill>
                  <a:srgbClr val="000000"/>
                </a:solidFill>
                <a:latin typeface="Segoe UI"/>
                <a:cs typeface="Segoe UI"/>
              </a:rPr>
              <a:t>Voor het foerageergebied van de vogels is het van belang dat er een ondiepe zones met een flauw talud aanwezig is, zodat iedere soort op zijn eigen waterdiepte kan foerageren. Daarnaast maakt een flauw talud het mogelijk dat de jongen vanuit het nest naar het foerageergebied kunnen lopen. </a:t>
            </a:r>
          </a:p>
          <a:p>
            <a:r>
              <a:rPr lang="nl-NL" sz="1200" b="0" i="0" u="none" strike="noStrike" baseline="0" dirty="0">
                <a:solidFill>
                  <a:srgbClr val="000000"/>
                </a:solidFill>
                <a:latin typeface="Segoe UI"/>
                <a:cs typeface="Segoe UI"/>
              </a:rPr>
              <a:t>Echter is het hierbij wel van belang dat er enige mate van reliëf en heterogeniteit in dit talud is. Hierdoor ontstaan </a:t>
            </a:r>
            <a:r>
              <a:rPr lang="nl-NL" sz="1200" b="0" i="0" u="none" strike="noStrike" baseline="0" dirty="0" err="1">
                <a:solidFill>
                  <a:srgbClr val="000000"/>
                </a:solidFill>
                <a:latin typeface="Segoe UI"/>
                <a:cs typeface="Segoe UI"/>
              </a:rPr>
              <a:t>microhabitats</a:t>
            </a:r>
            <a:r>
              <a:rPr lang="nl-NL" sz="1200" b="0" i="0" u="none" strike="noStrike" baseline="0" dirty="0">
                <a:solidFill>
                  <a:srgbClr val="000000"/>
                </a:solidFill>
                <a:latin typeface="Segoe UI"/>
                <a:cs typeface="Segoe UI"/>
              </a:rPr>
              <a:t>, wat ten goede komt aan de biodiversiteit en biomassa. Ook maakt dit het systeem minder kwetsbaar voor optredende laagwaterstanden. Dergelijke variaties zijn ook terug te zien in de vorm van de Spuitkop, waarbij moerassige en meer beschutte delen achter een krib liggen. </a:t>
            </a:r>
          </a:p>
          <a:p>
            <a:r>
              <a:rPr lang="nl-NL" sz="1200" b="0" i="0" u="none" strike="noStrike" baseline="0" dirty="0">
                <a:solidFill>
                  <a:srgbClr val="000000"/>
                </a:solidFill>
                <a:latin typeface="Segoe UI"/>
                <a:cs typeface="Segoe UI"/>
              </a:rPr>
              <a:t>Er dient dus een robuust, flexibel en dynamisch foerageergebied aanwezig te zijn dat bij verschillende waterstanden (variërend tussen NAP +0,40 m en NAP +0,0 m) goed kan functioneren voor de jongen. Het aanwezig zijn van verschillende hoogteniveaus zal dan ook de nodige aandacht krijgen in het ontwerp, zodat er altijd zones zijn die goed kunnen worden gebruikt door de gewenste soorten en hun jongen. Als het peil door droogte sterk verlaagd is, is dit negatief als de jongen uitkomen, omdat de afstand tussen nest en foerageergebied dan toeneemt. </a:t>
            </a:r>
          </a:p>
          <a:p>
            <a:r>
              <a:rPr lang="nl-NL" sz="1200" b="0" i="0" u="none" strike="noStrike" baseline="0" dirty="0">
                <a:solidFill>
                  <a:srgbClr val="000000"/>
                </a:solidFill>
                <a:latin typeface="Segoe UI"/>
                <a:cs typeface="Segoe UI"/>
              </a:rPr>
              <a:t>Nabijheid van geschikt foerageergebied is belangrijk voor de jongen. De afstand tussen nest en foerageergebied moet beperkt zijn. </a:t>
            </a:r>
            <a:endParaRPr lang="nl-NL" sz="1100" dirty="0">
              <a:latin typeface="Segoe UI"/>
              <a:cs typeface="Segoe UI"/>
            </a:endParaRPr>
          </a:p>
        </p:txBody>
      </p:sp>
      <p:pic>
        <p:nvPicPr>
          <p:cNvPr id="5" name="Picture 4">
            <a:extLst>
              <a:ext uri="{FF2B5EF4-FFF2-40B4-BE49-F238E27FC236}">
                <a16:creationId xmlns:a16="http://schemas.microsoft.com/office/drawing/2014/main" id="{AF205F7A-7A08-0439-F4CA-DD8C7D33E08F}"/>
              </a:ext>
            </a:extLst>
          </p:cNvPr>
          <p:cNvPicPr>
            <a:picLocks noChangeAspect="1"/>
          </p:cNvPicPr>
          <p:nvPr/>
        </p:nvPicPr>
        <p:blipFill>
          <a:blip r:embed="rId2"/>
          <a:srcRect r="48596"/>
          <a:stretch>
            <a:fillRect/>
          </a:stretch>
        </p:blipFill>
        <p:spPr>
          <a:xfrm>
            <a:off x="5459013" y="1328516"/>
            <a:ext cx="6173371" cy="4435069"/>
          </a:xfrm>
          <a:prstGeom prst="rect">
            <a:avLst/>
          </a:prstGeom>
        </p:spPr>
      </p:pic>
      <p:sp>
        <p:nvSpPr>
          <p:cNvPr id="6" name="TextBox 5">
            <a:extLst>
              <a:ext uri="{FF2B5EF4-FFF2-40B4-BE49-F238E27FC236}">
                <a16:creationId xmlns:a16="http://schemas.microsoft.com/office/drawing/2014/main" id="{F1764D27-C77E-5B10-09EE-6CE9A0EB5B08}"/>
              </a:ext>
            </a:extLst>
          </p:cNvPr>
          <p:cNvSpPr txBox="1"/>
          <p:nvPr/>
        </p:nvSpPr>
        <p:spPr>
          <a:xfrm>
            <a:off x="5453743" y="5878286"/>
            <a:ext cx="56605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Segoe UI"/>
                <a:cs typeface="Segoe UI"/>
              </a:rPr>
              <a:t>Rond de </a:t>
            </a:r>
            <a:r>
              <a:rPr lang="en-US" sz="1100" err="1">
                <a:latin typeface="Segoe UI"/>
                <a:cs typeface="Segoe UI"/>
              </a:rPr>
              <a:t>eilanden</a:t>
            </a:r>
            <a:r>
              <a:rPr lang="en-US" sz="1100" dirty="0">
                <a:latin typeface="Segoe UI"/>
                <a:cs typeface="Segoe UI"/>
              </a:rPr>
              <a:t> </a:t>
            </a:r>
            <a:r>
              <a:rPr lang="en-US" sz="1100" err="1">
                <a:latin typeface="Segoe UI"/>
                <a:cs typeface="Segoe UI"/>
              </a:rPr>
              <a:t>ligt</a:t>
            </a:r>
            <a:r>
              <a:rPr lang="en-US" sz="1100" dirty="0">
                <a:latin typeface="Segoe UI"/>
                <a:cs typeface="Segoe UI"/>
              </a:rPr>
              <a:t> </a:t>
            </a:r>
            <a:r>
              <a:rPr lang="en-US" sz="1100" err="1">
                <a:latin typeface="Segoe UI"/>
                <a:cs typeface="Segoe UI"/>
              </a:rPr>
              <a:t>een</a:t>
            </a:r>
            <a:r>
              <a:rPr lang="en-US" sz="1100" dirty="0">
                <a:latin typeface="Segoe UI"/>
                <a:cs typeface="Segoe UI"/>
              </a:rPr>
              <a:t> </a:t>
            </a:r>
            <a:r>
              <a:rPr lang="en-US" sz="1100" err="1">
                <a:latin typeface="Segoe UI"/>
                <a:cs typeface="Segoe UI"/>
              </a:rPr>
              <a:t>foerageergebied</a:t>
            </a:r>
            <a:r>
              <a:rPr lang="en-US" sz="1100" dirty="0">
                <a:latin typeface="Segoe UI"/>
                <a:cs typeface="Segoe UI"/>
              </a:rPr>
              <a:t> (NAP +0,10 - +0,40 m) met </a:t>
            </a:r>
            <a:r>
              <a:rPr lang="en-US" sz="1100" err="1">
                <a:latin typeface="Segoe UI"/>
                <a:cs typeface="Segoe UI"/>
              </a:rPr>
              <a:t>een</a:t>
            </a:r>
            <a:r>
              <a:rPr lang="en-US" sz="1100" dirty="0">
                <a:latin typeface="Segoe UI"/>
                <a:cs typeface="Segoe UI"/>
              </a:rPr>
              <a:t> </a:t>
            </a:r>
            <a:r>
              <a:rPr lang="en-US" sz="1100" err="1">
                <a:latin typeface="Segoe UI"/>
                <a:cs typeface="Segoe UI"/>
              </a:rPr>
              <a:t>aantal</a:t>
            </a:r>
            <a:r>
              <a:rPr lang="en-US" sz="1100" dirty="0">
                <a:latin typeface="Segoe UI"/>
                <a:cs typeface="Segoe UI"/>
              </a:rPr>
              <a:t> </a:t>
            </a:r>
            <a:r>
              <a:rPr lang="en-US" sz="1100" err="1">
                <a:latin typeface="Segoe UI"/>
                <a:cs typeface="Segoe UI"/>
              </a:rPr>
              <a:t>slenken</a:t>
            </a:r>
            <a:r>
              <a:rPr lang="en-US" sz="1100" dirty="0">
                <a:latin typeface="Segoe UI"/>
                <a:cs typeface="Segoe UI"/>
              </a:rPr>
              <a:t> (NAP -0,10 m) </a:t>
            </a:r>
            <a:r>
              <a:rPr lang="en-US" sz="1100" err="1">
                <a:latin typeface="Segoe UI"/>
                <a:cs typeface="Segoe UI"/>
              </a:rPr>
              <a:t>en</a:t>
            </a:r>
            <a:r>
              <a:rPr lang="en-US" sz="1100" dirty="0">
                <a:latin typeface="Segoe UI"/>
                <a:cs typeface="Segoe UI"/>
              </a:rPr>
              <a:t> </a:t>
            </a:r>
            <a:r>
              <a:rPr lang="en-US" sz="1100" err="1">
                <a:latin typeface="Segoe UI"/>
                <a:cs typeface="Segoe UI"/>
              </a:rPr>
              <a:t>geulen</a:t>
            </a:r>
            <a:r>
              <a:rPr lang="en-US" sz="1100" dirty="0">
                <a:latin typeface="Segoe UI"/>
                <a:cs typeface="Segoe UI"/>
              </a:rPr>
              <a:t> (NAP -0,10 m).</a:t>
            </a:r>
            <a:endParaRPr lang="en-US" sz="1100">
              <a:latin typeface="Segoe UI"/>
              <a:cs typeface="Segoe UI"/>
            </a:endParaRPr>
          </a:p>
        </p:txBody>
      </p:sp>
    </p:spTree>
    <p:extLst>
      <p:ext uri="{BB962C8B-B14F-4D97-AF65-F5344CB8AC3E}">
        <p14:creationId xmlns:p14="http://schemas.microsoft.com/office/powerpoint/2010/main" val="20503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7">
            <a:extLst>
              <a:ext uri="{FF2B5EF4-FFF2-40B4-BE49-F238E27FC236}">
                <a16:creationId xmlns:a16="http://schemas.microsoft.com/office/drawing/2014/main" id="{B760BCC1-DC98-7F74-7E5F-B17C7523D4C8}"/>
              </a:ext>
            </a:extLst>
          </p:cNvPr>
          <p:cNvSpPr txBox="1"/>
          <p:nvPr/>
        </p:nvSpPr>
        <p:spPr>
          <a:xfrm>
            <a:off x="554327" y="881743"/>
            <a:ext cx="4986971" cy="5539978"/>
          </a:xfrm>
          <a:prstGeom prst="rect">
            <a:avLst/>
          </a:prstGeom>
          <a:noFill/>
        </p:spPr>
        <p:txBody>
          <a:bodyPr wrap="square" lIns="91440" tIns="45720" rIns="91440" bIns="4572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solidFill>
                  <a:srgbClr val="000000"/>
                </a:solidFill>
                <a:latin typeface="Segoe UI"/>
                <a:cs typeface="Segoe UI"/>
              </a:rPr>
              <a:t>3. Spuitkop</a:t>
            </a:r>
            <a:r>
              <a:rPr lang="nl-NL" b="1" i="0" u="none" strike="noStrike" baseline="0" dirty="0">
                <a:solidFill>
                  <a:srgbClr val="000000"/>
                </a:solidFill>
                <a:latin typeface="Segoe UI"/>
                <a:cs typeface="Segoe UI"/>
              </a:rPr>
              <a:t> </a:t>
            </a:r>
          </a:p>
          <a:p>
            <a:endParaRPr lang="nl-NL" sz="1200" b="1" dirty="0">
              <a:solidFill>
                <a:srgbClr val="000000"/>
              </a:solidFill>
              <a:latin typeface="Segoe UI"/>
              <a:cs typeface="Segoe UI"/>
            </a:endParaRPr>
          </a:p>
          <a:p>
            <a:r>
              <a:rPr lang="nl-NL" sz="1200" b="1" dirty="0">
                <a:solidFill>
                  <a:srgbClr val="000000"/>
                </a:solidFill>
                <a:latin typeface="Segoe UI"/>
                <a:cs typeface="Segoe UI"/>
              </a:rPr>
              <a:t>Ontwerpaspect 'geul'</a:t>
            </a:r>
          </a:p>
          <a:p>
            <a:r>
              <a:rPr lang="nl-NL" sz="1200" dirty="0">
                <a:solidFill>
                  <a:srgbClr val="000000"/>
                </a:solidFill>
                <a:latin typeface="Segoe UI"/>
                <a:ea typeface="+mn-lt"/>
                <a:cs typeface="Segoe UI"/>
              </a:rPr>
              <a:t>In het </a:t>
            </a:r>
            <a:r>
              <a:rPr lang="nl-NL" sz="1200" dirty="0" err="1">
                <a:solidFill>
                  <a:srgbClr val="000000"/>
                </a:solidFill>
                <a:latin typeface="Segoe UI"/>
                <a:ea typeface="+mn-lt"/>
                <a:cs typeface="Segoe UI"/>
              </a:rPr>
              <a:t>Markiezaatsmeer</a:t>
            </a:r>
            <a:r>
              <a:rPr lang="nl-NL" sz="1200" dirty="0">
                <a:solidFill>
                  <a:srgbClr val="000000"/>
                </a:solidFill>
                <a:latin typeface="Segoe UI"/>
                <a:ea typeface="+mn-lt"/>
                <a:cs typeface="Segoe UI"/>
              </a:rPr>
              <a:t> worden nieuwe geulen aangelegd om predatoren te weren van de nieuw aan te leggen broedeilanden, het Molenplaatslik en de Spuitkop. Deze geulen hebben een diepte van NAP -1,50 m en een talud van 1:10. </a:t>
            </a:r>
            <a:endParaRPr lang="nl-NL" sz="1200" dirty="0">
              <a:latin typeface="Segoe UI"/>
              <a:cs typeface="Segoe UI"/>
            </a:endParaRPr>
          </a:p>
          <a:p>
            <a:endParaRPr lang="nl-NL" sz="1200" dirty="0">
              <a:solidFill>
                <a:srgbClr val="000000"/>
              </a:solidFill>
              <a:latin typeface="Segoe UI"/>
              <a:cs typeface="Segoe UI"/>
            </a:endParaRPr>
          </a:p>
          <a:p>
            <a:r>
              <a:rPr lang="nl-NL" sz="1200" b="0" i="0" u="none" strike="noStrike" baseline="0" dirty="0">
                <a:solidFill>
                  <a:srgbClr val="000000"/>
                </a:solidFill>
                <a:latin typeface="Segoe UI"/>
                <a:cs typeface="Segoe UI"/>
              </a:rPr>
              <a:t>De Spuitkop vormt een belangrijke broedlocatie voor de lepelaars en voor de aanwezige meeuwenkolonie, die beide </a:t>
            </a:r>
            <a:r>
              <a:rPr lang="nl-NL" sz="1200" b="0" i="0" u="none" strike="noStrike" baseline="0" dirty="0" err="1">
                <a:solidFill>
                  <a:srgbClr val="000000"/>
                </a:solidFill>
                <a:latin typeface="Segoe UI"/>
                <a:cs typeface="Segoe UI"/>
              </a:rPr>
              <a:t>plaatsgetrouw</a:t>
            </a:r>
            <a:r>
              <a:rPr lang="nl-NL" sz="1200" b="0" i="0" u="none" strike="noStrike" baseline="0" dirty="0">
                <a:solidFill>
                  <a:srgbClr val="000000"/>
                </a:solidFill>
                <a:latin typeface="Segoe UI"/>
                <a:cs typeface="Segoe UI"/>
              </a:rPr>
              <a:t> zijn. De broedlocatie moet dus naar de toekomst toe voldoende onbereikbaar blijven voor grondpredatoren. Vossen kunnen tot 1 km zwemmen als ze willen. Tot op heden is de vos nog nooit naar Spuitkop overgezwommen. Enkel bij ijsvorming en droogval is de vos overgestoken naar de Spuitkop. Het is dus van belang dat ook in droge periodes er voldoende water, als barrière aanwezig is, om de eilanden te vrijwaren van grondpredatoren. Om dit te waarborgen is een (dieper) geul, rondom het eindland voorzien. </a:t>
            </a:r>
            <a:r>
              <a:rPr lang="nl-NL" sz="1200" dirty="0">
                <a:solidFill>
                  <a:srgbClr val="000000"/>
                </a:solidFill>
                <a:latin typeface="Segoe UI"/>
                <a:cs typeface="Segoe UI"/>
              </a:rPr>
              <a:t>De geul rondom de Spuitkop zorgt voor een verbetering van de broedomstandigheden voor de lepelaars op de Spuitkop van in totaal 60 ha.</a:t>
            </a:r>
            <a:endParaRPr lang="nl-NL" b="0" i="0" u="none" strike="noStrike" baseline="0" dirty="0">
              <a:solidFill>
                <a:srgbClr val="000000"/>
              </a:solidFill>
              <a:latin typeface="Bierstadt"/>
              <a:cs typeface="Segoe UI"/>
            </a:endParaRPr>
          </a:p>
          <a:p>
            <a:endParaRPr lang="nl-NL" sz="1200" dirty="0">
              <a:solidFill>
                <a:srgbClr val="000000"/>
              </a:solidFill>
              <a:latin typeface="Segoe UI" panose="020B0502040204020203" pitchFamily="34" charset="0"/>
              <a:cs typeface="Segoe UI"/>
            </a:endParaRPr>
          </a:p>
          <a:p>
            <a:r>
              <a:rPr lang="nl-NL" sz="1200" dirty="0">
                <a:solidFill>
                  <a:srgbClr val="000000"/>
                </a:solidFill>
                <a:latin typeface="Segoe UI"/>
                <a:cs typeface="Segoe UI"/>
              </a:rPr>
              <a:t>Voor beheer en onderhoud is het nodig om met de boot naar het eiland te kunnen varen. Om dit ook bij lagere waterstanden te kunnen doen is het nodig om een geul naar de spuitkop uit te baggeren.</a:t>
            </a:r>
          </a:p>
          <a:p>
            <a:endParaRPr lang="nl-NL" sz="1200" dirty="0">
              <a:solidFill>
                <a:srgbClr val="000000"/>
              </a:solidFill>
              <a:latin typeface="Segoe UI" panose="020B0502040204020203" pitchFamily="34" charset="0"/>
              <a:cs typeface="Segoe UI"/>
            </a:endParaRPr>
          </a:p>
          <a:p>
            <a:r>
              <a:rPr lang="nl-NL" sz="1200" b="1" dirty="0">
                <a:solidFill>
                  <a:srgbClr val="000000"/>
                </a:solidFill>
                <a:latin typeface="Segoe UI"/>
                <a:cs typeface="Segoe UI"/>
              </a:rPr>
              <a:t>Koppelkans</a:t>
            </a:r>
          </a:p>
          <a:p>
            <a:r>
              <a:rPr lang="nl-NL" sz="1200" dirty="0">
                <a:solidFill>
                  <a:srgbClr val="000000"/>
                </a:solidFill>
                <a:latin typeface="Segoe UI"/>
                <a:cs typeface="Segoe UI"/>
              </a:rPr>
              <a:t>De gemeente Bergen op Zoom is voornemens om 3 rietlanden aan te leggen in de </a:t>
            </a:r>
            <a:r>
              <a:rPr lang="nl-NL" sz="1200" dirty="0" err="1">
                <a:solidFill>
                  <a:srgbClr val="000000"/>
                </a:solidFill>
                <a:latin typeface="Segoe UI"/>
                <a:cs typeface="Segoe UI"/>
              </a:rPr>
              <a:t>Binnenschelde</a:t>
            </a:r>
            <a:r>
              <a:rPr lang="nl-NL" sz="1200" dirty="0">
                <a:solidFill>
                  <a:srgbClr val="000000"/>
                </a:solidFill>
                <a:latin typeface="Segoe UI"/>
                <a:cs typeface="Segoe UI"/>
              </a:rPr>
              <a:t>. Indien mogelijk koppelen we het ontwerp en de aanleg van deze rietlanden aan ons project.</a:t>
            </a:r>
            <a:endParaRPr lang="nl-NL" sz="1200" dirty="0">
              <a:latin typeface="Segoe UI"/>
              <a:cs typeface="Segoe UI"/>
            </a:endParaRPr>
          </a:p>
        </p:txBody>
      </p:sp>
      <p:pic>
        <p:nvPicPr>
          <p:cNvPr id="6" name="Picture 6">
            <a:extLst>
              <a:ext uri="{FF2B5EF4-FFF2-40B4-BE49-F238E27FC236}">
                <a16:creationId xmlns:a16="http://schemas.microsoft.com/office/drawing/2014/main" id="{F9B00647-FA7D-090D-3ECB-849F00EBD6D3}"/>
              </a:ext>
            </a:extLst>
          </p:cNvPr>
          <p:cNvPicPr>
            <a:picLocks noChangeAspect="1"/>
          </p:cNvPicPr>
          <p:nvPr/>
        </p:nvPicPr>
        <p:blipFill>
          <a:blip r:embed="rId2"/>
          <a:stretch>
            <a:fillRect/>
          </a:stretch>
        </p:blipFill>
        <p:spPr>
          <a:xfrm>
            <a:off x="6094310" y="771721"/>
            <a:ext cx="5390118" cy="2890928"/>
          </a:xfrm>
          <a:prstGeom prst="rect">
            <a:avLst/>
          </a:prstGeom>
        </p:spPr>
      </p:pic>
      <p:pic>
        <p:nvPicPr>
          <p:cNvPr id="8" name="Picture 7">
            <a:extLst>
              <a:ext uri="{FF2B5EF4-FFF2-40B4-BE49-F238E27FC236}">
                <a16:creationId xmlns:a16="http://schemas.microsoft.com/office/drawing/2014/main" id="{AD428E9E-4C48-981B-9BBC-E619A714372C}"/>
              </a:ext>
            </a:extLst>
          </p:cNvPr>
          <p:cNvPicPr>
            <a:picLocks noChangeAspect="1"/>
          </p:cNvPicPr>
          <p:nvPr/>
        </p:nvPicPr>
        <p:blipFill>
          <a:blip r:embed="rId3"/>
          <a:srcRect l="31695" t="-1397" r="129" b="328"/>
          <a:stretch>
            <a:fillRect/>
          </a:stretch>
        </p:blipFill>
        <p:spPr>
          <a:xfrm>
            <a:off x="6092598" y="3652048"/>
            <a:ext cx="4601888" cy="2653449"/>
          </a:xfrm>
          <a:prstGeom prst="rect">
            <a:avLst/>
          </a:prstGeom>
        </p:spPr>
      </p:pic>
      <p:sp>
        <p:nvSpPr>
          <p:cNvPr id="9" name="TextBox 6">
            <a:extLst>
              <a:ext uri="{FF2B5EF4-FFF2-40B4-BE49-F238E27FC236}">
                <a16:creationId xmlns:a16="http://schemas.microsoft.com/office/drawing/2014/main" id="{CE26CA92-384E-2115-401D-B5B71F10AB76}"/>
              </a:ext>
            </a:extLst>
          </p:cNvPr>
          <p:cNvSpPr txBox="1"/>
          <p:nvPr/>
        </p:nvSpPr>
        <p:spPr>
          <a:xfrm>
            <a:off x="6096000" y="6302828"/>
            <a:ext cx="554082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Segoe UI"/>
                <a:cs typeface="Segoe UI"/>
              </a:rPr>
              <a:t>Overzicht</a:t>
            </a:r>
            <a:r>
              <a:rPr lang="en-US" sz="1100" dirty="0">
                <a:latin typeface="Segoe UI"/>
                <a:cs typeface="Segoe UI"/>
              </a:rPr>
              <a:t> </a:t>
            </a:r>
            <a:r>
              <a:rPr lang="en-US" sz="1100" dirty="0" err="1">
                <a:latin typeface="Segoe UI"/>
                <a:cs typeface="Segoe UI"/>
              </a:rPr>
              <a:t>Inrichtingsmaatregelen</a:t>
            </a:r>
            <a:r>
              <a:rPr lang="en-US" sz="1100" dirty="0">
                <a:latin typeface="Segoe UI"/>
                <a:cs typeface="Segoe UI"/>
              </a:rPr>
              <a:t> </a:t>
            </a:r>
            <a:r>
              <a:rPr lang="en-US" sz="1100" dirty="0" err="1">
                <a:latin typeface="Segoe UI"/>
                <a:cs typeface="Segoe UI"/>
              </a:rPr>
              <a:t>Molenplaatslik</a:t>
            </a:r>
            <a:r>
              <a:rPr lang="en-US" sz="1100" dirty="0">
                <a:latin typeface="Segoe UI"/>
                <a:cs typeface="Segoe UI"/>
              </a:rPr>
              <a:t> (</a:t>
            </a:r>
            <a:r>
              <a:rPr lang="en-US" sz="1100" dirty="0" err="1">
                <a:latin typeface="Segoe UI"/>
                <a:cs typeface="Segoe UI"/>
              </a:rPr>
              <a:t>boven</a:t>
            </a:r>
            <a:r>
              <a:rPr lang="en-US" sz="1100" dirty="0">
                <a:latin typeface="Segoe UI"/>
                <a:cs typeface="Segoe UI"/>
              </a:rPr>
              <a:t>) </a:t>
            </a:r>
            <a:r>
              <a:rPr lang="en-US" sz="1100" dirty="0" err="1">
                <a:latin typeface="Segoe UI"/>
                <a:cs typeface="Segoe UI"/>
              </a:rPr>
              <a:t>en</a:t>
            </a:r>
            <a:r>
              <a:rPr lang="en-US" sz="1100" dirty="0">
                <a:latin typeface="Segoe UI"/>
                <a:cs typeface="Segoe UI"/>
              </a:rPr>
              <a:t> </a:t>
            </a:r>
            <a:r>
              <a:rPr lang="en-US" sz="1100" dirty="0" err="1">
                <a:latin typeface="Segoe UI"/>
                <a:cs typeface="Segoe UI"/>
              </a:rPr>
              <a:t>spuitkop</a:t>
            </a:r>
            <a:r>
              <a:rPr lang="en-US" sz="1100">
                <a:latin typeface="Segoe UI"/>
                <a:cs typeface="Segoe UI"/>
              </a:rPr>
              <a:t> (onder)</a:t>
            </a:r>
            <a:endParaRPr lang="en-US" sz="1100" dirty="0">
              <a:latin typeface="Segoe UI"/>
              <a:cs typeface="Segoe UI"/>
            </a:endParaRPr>
          </a:p>
        </p:txBody>
      </p:sp>
    </p:spTree>
    <p:extLst>
      <p:ext uri="{BB962C8B-B14F-4D97-AF65-F5344CB8AC3E}">
        <p14:creationId xmlns:p14="http://schemas.microsoft.com/office/powerpoint/2010/main" val="9031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E8AA9B-EB63-BD59-5F39-4711FB96C8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ekstvak 1">
            <a:extLst>
              <a:ext uri="{FF2B5EF4-FFF2-40B4-BE49-F238E27FC236}">
                <a16:creationId xmlns:a16="http://schemas.microsoft.com/office/drawing/2014/main" id="{DB6A049E-739F-A297-5195-E553EE2EB14B}"/>
              </a:ext>
            </a:extLst>
          </p:cNvPr>
          <p:cNvSpPr txBox="1"/>
          <p:nvPr/>
        </p:nvSpPr>
        <p:spPr>
          <a:xfrm>
            <a:off x="521208" y="978408"/>
            <a:ext cx="4754880" cy="1463040"/>
          </a:xfrm>
          <a:prstGeom prst="rect">
            <a:avLst/>
          </a:prstGeom>
        </p:spPr>
        <p:txBody>
          <a:bodyPr vert="horz" lIns="91440" tIns="45720" rIns="91440" bIns="45720" rtlCol="0" anchor="t">
            <a:normAutofit/>
          </a:bodyPr>
          <a:lstStyle/>
          <a:p>
            <a:pPr>
              <a:spcBef>
                <a:spcPct val="0"/>
              </a:spcBef>
              <a:spcAft>
                <a:spcPts val="600"/>
              </a:spcAft>
            </a:pPr>
            <a:r>
              <a:rPr lang="en-US" sz="4400" b="1" kern="1200">
                <a:solidFill>
                  <a:schemeClr val="tx1"/>
                </a:solidFill>
                <a:latin typeface="+mj-lt"/>
                <a:ea typeface="+mj-ea"/>
                <a:cs typeface="+mj-cs"/>
              </a:rPr>
              <a:t>Voorlopig ontwerp</a:t>
            </a:r>
          </a:p>
        </p:txBody>
      </p:sp>
      <p:sp>
        <p:nvSpPr>
          <p:cNvPr id="12" name="Rectangle 11">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TextBox 7">
            <a:extLst>
              <a:ext uri="{FF2B5EF4-FFF2-40B4-BE49-F238E27FC236}">
                <a16:creationId xmlns:a16="http://schemas.microsoft.com/office/drawing/2014/main" id="{21CF5D8D-7433-637E-BF2F-7D528B582058}"/>
              </a:ext>
            </a:extLst>
          </p:cNvPr>
          <p:cNvSpPr txBox="1"/>
          <p:nvPr/>
        </p:nvSpPr>
        <p:spPr>
          <a:xfrm>
            <a:off x="521208" y="2578608"/>
            <a:ext cx="4672584" cy="3767328"/>
          </a:xfrm>
          <a:prstGeom prst="rect">
            <a:avLst/>
          </a:prstGeom>
        </p:spPr>
        <p:txBody>
          <a:bodyPr vert="horz" lIns="91440" tIns="45720" rIns="91440" bIns="45720" rtlCol="0" anchor="t">
            <a:normAutofit/>
          </a:bodyPr>
          <a:lstStyle/>
          <a:p>
            <a:pPr marL="285750" indent="-228600">
              <a:spcAft>
                <a:spcPts val="600"/>
              </a:spcAft>
              <a:buFont typeface="Arial" panose="020B0604020202020204" pitchFamily="34" charset="0"/>
              <a:buChar char="•"/>
            </a:pPr>
            <a:r>
              <a:rPr lang="en-US" sz="1500" dirty="0" err="1"/>
              <a:t>Compensatieopgave</a:t>
            </a:r>
            <a:r>
              <a:rPr lang="en-US" sz="1500" dirty="0"/>
              <a:t> </a:t>
            </a:r>
            <a:r>
              <a:rPr lang="en-US" sz="1500" dirty="0" err="1"/>
              <a:t>Molenplaat</a:t>
            </a:r>
            <a:r>
              <a:rPr lang="en-US" sz="1500" dirty="0"/>
              <a:t> met extra </a:t>
            </a:r>
            <a:r>
              <a:rPr lang="en-US" sz="1500" dirty="0" err="1">
                <a:latin typeface="Segoe UI"/>
                <a:cs typeface="Segoe UI"/>
              </a:rPr>
              <a:t>natuurwinst</a:t>
            </a:r>
            <a:r>
              <a:rPr lang="en-US" sz="1500" dirty="0">
                <a:latin typeface="Segoe UI"/>
                <a:cs typeface="Segoe UI"/>
              </a:rPr>
              <a:t> (4,6ha) </a:t>
            </a:r>
          </a:p>
          <a:p>
            <a:pPr marL="57150">
              <a:spcAft>
                <a:spcPts val="600"/>
              </a:spcAft>
            </a:pPr>
            <a:endParaRPr lang="en-US" sz="1500" dirty="0">
              <a:latin typeface="Segoe UI"/>
              <a:cs typeface="Segoe UI"/>
            </a:endParaRPr>
          </a:p>
          <a:p>
            <a:pPr marL="285750" indent="-228600">
              <a:spcAft>
                <a:spcPts val="600"/>
              </a:spcAft>
              <a:buFont typeface="Arial" panose="020B0604020202020204" pitchFamily="34" charset="0"/>
              <a:buChar char="•"/>
            </a:pPr>
            <a:r>
              <a:rPr lang="en-US" sz="1500" dirty="0">
                <a:latin typeface="Segoe UI"/>
                <a:cs typeface="Segoe UI"/>
              </a:rPr>
              <a:t>6 </a:t>
            </a:r>
            <a:r>
              <a:rPr lang="en-US" sz="1500" dirty="0" err="1">
                <a:latin typeface="Segoe UI"/>
                <a:cs typeface="Segoe UI"/>
              </a:rPr>
              <a:t>broedeilanden</a:t>
            </a:r>
            <a:r>
              <a:rPr lang="en-US" sz="1500" dirty="0">
                <a:latin typeface="Segoe UI"/>
                <a:cs typeface="Segoe UI"/>
              </a:rPr>
              <a:t> in het </a:t>
            </a:r>
            <a:r>
              <a:rPr lang="en-US" sz="1500" dirty="0" err="1">
                <a:latin typeface="Segoe UI"/>
                <a:cs typeface="Segoe UI"/>
              </a:rPr>
              <a:t>Markiezaatsmeer</a:t>
            </a:r>
            <a:r>
              <a:rPr lang="en-US" sz="1500" dirty="0">
                <a:latin typeface="Segoe UI"/>
                <a:cs typeface="Segoe UI"/>
              </a:rPr>
              <a:t> (7,9ha) met 40ha </a:t>
            </a:r>
            <a:r>
              <a:rPr lang="en-US" sz="1500" dirty="0" err="1">
                <a:latin typeface="Segoe UI"/>
                <a:cs typeface="Segoe UI"/>
              </a:rPr>
              <a:t>foerageergebied</a:t>
            </a:r>
            <a:r>
              <a:rPr lang="en-US" sz="1500" dirty="0">
                <a:latin typeface="Segoe UI"/>
                <a:cs typeface="Segoe UI"/>
              </a:rPr>
              <a:t> </a:t>
            </a:r>
            <a:r>
              <a:rPr lang="en-US" sz="1500" dirty="0" err="1">
                <a:latin typeface="Segoe UI"/>
                <a:cs typeface="Segoe UI"/>
              </a:rPr>
              <a:t>en</a:t>
            </a:r>
            <a:r>
              <a:rPr lang="en-US" sz="1500" dirty="0">
                <a:latin typeface="Segoe UI"/>
                <a:cs typeface="Segoe UI"/>
              </a:rPr>
              <a:t> volume van 535.000m3 </a:t>
            </a:r>
            <a:r>
              <a:rPr lang="en-US" sz="1500" dirty="0" err="1">
                <a:latin typeface="Segoe UI"/>
                <a:cs typeface="Segoe UI"/>
              </a:rPr>
              <a:t>zand</a:t>
            </a:r>
            <a:endParaRPr lang="en-US" sz="1500" dirty="0">
              <a:latin typeface="Segoe UI"/>
              <a:cs typeface="Segoe UI"/>
            </a:endParaRPr>
          </a:p>
          <a:p>
            <a:pPr indent="-228600">
              <a:spcAft>
                <a:spcPts val="600"/>
              </a:spcAft>
              <a:buFont typeface="Arial" panose="020B0604020202020204" pitchFamily="34" charset="0"/>
              <a:buChar char="•"/>
            </a:pPr>
            <a:endParaRPr lang="en-US" sz="1500" dirty="0">
              <a:latin typeface="Segoe UI"/>
              <a:cs typeface="Segoe UI"/>
            </a:endParaRPr>
          </a:p>
          <a:p>
            <a:pPr marL="285750" indent="-228600">
              <a:spcAft>
                <a:spcPts val="600"/>
              </a:spcAft>
              <a:buFont typeface="Arial" panose="020B0604020202020204" pitchFamily="34" charset="0"/>
              <a:buChar char="•"/>
            </a:pPr>
            <a:r>
              <a:rPr lang="en-US" sz="1500" dirty="0" err="1">
                <a:latin typeface="Segoe UI"/>
                <a:cs typeface="Segoe UI"/>
              </a:rPr>
              <a:t>Verbetering</a:t>
            </a:r>
            <a:r>
              <a:rPr lang="en-US" sz="1500" dirty="0">
                <a:latin typeface="Segoe UI"/>
                <a:cs typeface="Segoe UI"/>
              </a:rPr>
              <a:t> </a:t>
            </a:r>
            <a:r>
              <a:rPr lang="en-US" sz="1500" dirty="0" err="1">
                <a:latin typeface="Segoe UI"/>
                <a:cs typeface="Segoe UI"/>
              </a:rPr>
              <a:t>broedomstandigheden</a:t>
            </a:r>
            <a:r>
              <a:rPr lang="en-US" sz="1500" dirty="0">
                <a:latin typeface="Segoe UI"/>
                <a:cs typeface="Segoe UI"/>
              </a:rPr>
              <a:t> </a:t>
            </a:r>
            <a:r>
              <a:rPr lang="en-US" sz="1500" dirty="0" err="1">
                <a:latin typeface="Segoe UI"/>
                <a:cs typeface="Segoe UI"/>
              </a:rPr>
              <a:t>voor</a:t>
            </a:r>
            <a:r>
              <a:rPr lang="en-US" sz="1500" dirty="0">
                <a:latin typeface="Segoe UI"/>
                <a:cs typeface="Segoe UI"/>
              </a:rPr>
              <a:t> </a:t>
            </a:r>
            <a:r>
              <a:rPr lang="en-US" sz="1500" dirty="0" err="1">
                <a:latin typeface="Segoe UI"/>
                <a:cs typeface="Segoe UI"/>
              </a:rPr>
              <a:t>lepelaars</a:t>
            </a:r>
            <a:r>
              <a:rPr lang="en-US" sz="1500" dirty="0">
                <a:latin typeface="Segoe UI"/>
                <a:cs typeface="Segoe UI"/>
              </a:rPr>
              <a:t> op de </a:t>
            </a:r>
            <a:r>
              <a:rPr lang="en-US" sz="1500" dirty="0" err="1">
                <a:latin typeface="Segoe UI"/>
                <a:cs typeface="Segoe UI"/>
              </a:rPr>
              <a:t>Spuitkop</a:t>
            </a:r>
            <a:r>
              <a:rPr lang="en-US" sz="1500" dirty="0">
                <a:latin typeface="Segoe UI"/>
                <a:cs typeface="Segoe UI"/>
              </a:rPr>
              <a:t> (</a:t>
            </a:r>
            <a:r>
              <a:rPr lang="en-US" sz="1500" dirty="0" err="1">
                <a:latin typeface="Segoe UI"/>
                <a:cs typeface="Segoe UI"/>
              </a:rPr>
              <a:t>totaal</a:t>
            </a:r>
            <a:r>
              <a:rPr lang="en-US" sz="1500" dirty="0">
                <a:latin typeface="Segoe UI"/>
                <a:cs typeface="Segoe UI"/>
              </a:rPr>
              <a:t> 60 ha)</a:t>
            </a:r>
          </a:p>
          <a:p>
            <a:pPr marL="57150">
              <a:spcAft>
                <a:spcPts val="600"/>
              </a:spcAft>
            </a:pPr>
            <a:endParaRPr lang="en-US" sz="1500" dirty="0">
              <a:latin typeface="Segoe UI"/>
              <a:cs typeface="Segoe UI"/>
            </a:endParaRPr>
          </a:p>
          <a:p>
            <a:pPr marL="285750" indent="-228600">
              <a:spcAft>
                <a:spcPts val="600"/>
              </a:spcAft>
              <a:buFont typeface="Arial" panose="020B0604020202020204" pitchFamily="34" charset="0"/>
              <a:buChar char="•"/>
            </a:pPr>
            <a:r>
              <a:rPr lang="en-US" sz="1500" dirty="0">
                <a:latin typeface="Segoe UI"/>
                <a:cs typeface="Segoe UI"/>
              </a:rPr>
              <a:t>Eiland </a:t>
            </a:r>
            <a:r>
              <a:rPr lang="en-US" sz="1500" dirty="0" err="1">
                <a:latin typeface="Segoe UI"/>
                <a:cs typeface="Segoe UI"/>
              </a:rPr>
              <a:t>Molenplaatslik</a:t>
            </a:r>
            <a:r>
              <a:rPr lang="en-US" sz="1500" dirty="0">
                <a:latin typeface="Segoe UI"/>
                <a:cs typeface="Segoe UI"/>
              </a:rPr>
              <a:t> (22 ha)</a:t>
            </a:r>
          </a:p>
          <a:p>
            <a:pPr indent="-228600">
              <a:spcAft>
                <a:spcPts val="600"/>
              </a:spcAft>
              <a:buFont typeface="Arial" panose="020B0604020202020204" pitchFamily="34" charset="0"/>
              <a:buChar char="•"/>
            </a:pPr>
            <a:endParaRPr lang="en-US" sz="1500"/>
          </a:p>
        </p:txBody>
      </p:sp>
      <p:pic>
        <p:nvPicPr>
          <p:cNvPr id="5" name="Picture 5">
            <a:extLst>
              <a:ext uri="{FF2B5EF4-FFF2-40B4-BE49-F238E27FC236}">
                <a16:creationId xmlns:a16="http://schemas.microsoft.com/office/drawing/2014/main" id="{D43718E4-277C-79A8-A879-A21ECB682EB3}"/>
              </a:ext>
            </a:extLst>
          </p:cNvPr>
          <p:cNvPicPr>
            <a:picLocks noChangeAspect="1"/>
          </p:cNvPicPr>
          <p:nvPr/>
        </p:nvPicPr>
        <p:blipFill>
          <a:blip r:embed="rId2"/>
          <a:srcRect l="2836"/>
          <a:stretch>
            <a:fillRect/>
          </a:stretch>
        </p:blipFill>
        <p:spPr>
          <a:xfrm>
            <a:off x="5662317" y="246508"/>
            <a:ext cx="6323875" cy="6472511"/>
          </a:xfrm>
          <a:prstGeom prst="rect">
            <a:avLst/>
          </a:prstGeom>
        </p:spPr>
      </p:pic>
    </p:spTree>
    <p:extLst>
      <p:ext uri="{BB962C8B-B14F-4D97-AF65-F5344CB8AC3E}">
        <p14:creationId xmlns:p14="http://schemas.microsoft.com/office/powerpoint/2010/main" val="1933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8AB5-118F-8C91-0D68-4333DF23247E}"/>
            </a:ext>
          </a:extLst>
        </p:cNvPr>
        <p:cNvGrpSpPr/>
        <p:nvPr/>
      </p:nvGrpSpPr>
      <p:grpSpPr>
        <a:xfrm>
          <a:off x="0" y="0"/>
          <a:ext cx="0" cy="0"/>
          <a:chOff x="0" y="0"/>
          <a:chExt cx="0" cy="0"/>
        </a:xfrm>
      </p:grpSpPr>
      <p:pic>
        <p:nvPicPr>
          <p:cNvPr id="4" name="Picture 8">
            <a:extLst>
              <a:ext uri="{FF2B5EF4-FFF2-40B4-BE49-F238E27FC236}">
                <a16:creationId xmlns:a16="http://schemas.microsoft.com/office/drawing/2014/main" id="{BB4C1E01-6485-4212-9800-0B201449F91E}"/>
              </a:ext>
            </a:extLst>
          </p:cNvPr>
          <p:cNvPicPr>
            <a:picLocks noChangeAspect="1"/>
          </p:cNvPicPr>
          <p:nvPr/>
        </p:nvPicPr>
        <p:blipFill>
          <a:blip r:embed="rId2"/>
          <a:stretch>
            <a:fillRect/>
          </a:stretch>
        </p:blipFill>
        <p:spPr>
          <a:xfrm>
            <a:off x="396015" y="1719159"/>
            <a:ext cx="10485701" cy="3725605"/>
          </a:xfrm>
          <a:prstGeom prst="rect">
            <a:avLst/>
          </a:prstGeom>
        </p:spPr>
      </p:pic>
      <p:sp>
        <p:nvSpPr>
          <p:cNvPr id="6" name="TextBox 5">
            <a:extLst>
              <a:ext uri="{FF2B5EF4-FFF2-40B4-BE49-F238E27FC236}">
                <a16:creationId xmlns:a16="http://schemas.microsoft.com/office/drawing/2014/main" id="{183660B0-295A-65C4-9082-7C76472AB298}"/>
              </a:ext>
            </a:extLst>
          </p:cNvPr>
          <p:cNvSpPr txBox="1"/>
          <p:nvPr/>
        </p:nvSpPr>
        <p:spPr>
          <a:xfrm>
            <a:off x="527713" y="971266"/>
            <a:ext cx="57229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Dwarsdoorsnedes</a:t>
            </a:r>
            <a:endParaRPr lang="en-US" b="1"/>
          </a:p>
        </p:txBody>
      </p:sp>
    </p:spTree>
    <p:extLst>
      <p:ext uri="{BB962C8B-B14F-4D97-AF65-F5344CB8AC3E}">
        <p14:creationId xmlns:p14="http://schemas.microsoft.com/office/powerpoint/2010/main" val="342954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8AC1D1-091B-BC38-DD4F-8B43C50E3B0A}"/>
              </a:ext>
            </a:extLst>
          </p:cNvPr>
          <p:cNvPicPr>
            <a:picLocks noGrp="1" noChangeAspect="1"/>
          </p:cNvPicPr>
          <p:nvPr>
            <p:ph idx="1"/>
          </p:nvPr>
        </p:nvPicPr>
        <p:blipFill>
          <a:blip r:embed="rId2"/>
          <a:stretch>
            <a:fillRect/>
          </a:stretch>
        </p:blipFill>
        <p:spPr>
          <a:xfrm>
            <a:off x="524202" y="1459176"/>
            <a:ext cx="7143750" cy="2152650"/>
          </a:xfrm>
        </p:spPr>
      </p:pic>
      <p:sp>
        <p:nvSpPr>
          <p:cNvPr id="6" name="TextBox 5">
            <a:extLst>
              <a:ext uri="{FF2B5EF4-FFF2-40B4-BE49-F238E27FC236}">
                <a16:creationId xmlns:a16="http://schemas.microsoft.com/office/drawing/2014/main" id="{AEF13013-F98C-A747-BC72-C6C94F45FB05}"/>
              </a:ext>
            </a:extLst>
          </p:cNvPr>
          <p:cNvSpPr txBox="1"/>
          <p:nvPr/>
        </p:nvSpPr>
        <p:spPr>
          <a:xfrm>
            <a:off x="527713" y="971266"/>
            <a:ext cx="57229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Dwarsdoorsnedes</a:t>
            </a:r>
            <a:endParaRPr lang="en-US" b="1"/>
          </a:p>
        </p:txBody>
      </p:sp>
      <p:pic>
        <p:nvPicPr>
          <p:cNvPr id="8" name="Picture 7">
            <a:extLst>
              <a:ext uri="{FF2B5EF4-FFF2-40B4-BE49-F238E27FC236}">
                <a16:creationId xmlns:a16="http://schemas.microsoft.com/office/drawing/2014/main" id="{03475AD4-E9E8-6EF5-F7C9-85C95C3B6ECC}"/>
              </a:ext>
            </a:extLst>
          </p:cNvPr>
          <p:cNvPicPr>
            <a:picLocks noChangeAspect="1"/>
          </p:cNvPicPr>
          <p:nvPr/>
        </p:nvPicPr>
        <p:blipFill>
          <a:blip r:embed="rId3"/>
          <a:stretch>
            <a:fillRect/>
          </a:stretch>
        </p:blipFill>
        <p:spPr>
          <a:xfrm>
            <a:off x="515710" y="3863749"/>
            <a:ext cx="11465378" cy="1699532"/>
          </a:xfrm>
          <a:prstGeom prst="rect">
            <a:avLst/>
          </a:prstGeom>
        </p:spPr>
      </p:pic>
    </p:spTree>
    <p:extLst>
      <p:ext uri="{BB962C8B-B14F-4D97-AF65-F5344CB8AC3E}">
        <p14:creationId xmlns:p14="http://schemas.microsoft.com/office/powerpoint/2010/main" val="791357673"/>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EE1E46EEAC249BF0B9A28DB0F840A" ma:contentTypeVersion="25" ma:contentTypeDescription="Een nieuw document maken." ma:contentTypeScope="" ma:versionID="59cdf6f13711767c6460dd7a2b2bbd23">
  <xsd:schema xmlns:xsd="http://www.w3.org/2001/XMLSchema" xmlns:xs="http://www.w3.org/2001/XMLSchema" xmlns:p="http://schemas.microsoft.com/office/2006/metadata/properties" xmlns:ns2="9b91769c-1066-4441-aa1b-2533c83cb776" xmlns:ns3="dc76dee2-7e37-49b0-bcb5-ceef7d9be996" targetNamespace="http://schemas.microsoft.com/office/2006/metadata/properties" ma:root="true" ma:fieldsID="d4786d339bc82f202ac6d9b0c99b885e" ns2:_="" ns3:_="">
    <xsd:import namespace="9b91769c-1066-4441-aa1b-2533c83cb776"/>
    <xsd:import namespace="dc76dee2-7e37-49b0-bcb5-ceef7d9be996"/>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BillingMetadata" minOccurs="0"/>
                <xsd:element ref="ns2:Nr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1769c-1066-4441-aa1b-2533c83cb77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b92508f2-52fc-42d3-817c-09a1454e829b" ma:termSetId="09814cd3-568e-fe90-9814-8d621ff8fb84" ma:anchorId="fba54fb3-c3e1-fe81-a776-ca4b69148c4d" ma:open="true" ma:isKeyword="false">
      <xsd:complexType>
        <xsd:sequence>
          <xsd:element ref="pc:Terms" minOccurs="0" maxOccurs="1"/>
        </xsd:sequence>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r_x002e_" ma:index="27" nillable="true" ma:displayName="Nr." ma:decimals="0" ma:format="Dropdown" ma:indexed="true" ma:internalName="Nr_x002e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c76dee2-7e37-49b0-bcb5-ceef7d9be99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525556d-99bc-4ee0-b217-b36950d28d05}" ma:internalName="TaxCatchAll" ma:showField="CatchAllData" ma:web="dc76dee2-7e37-49b0-bcb5-ceef7d9be9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9b91769c-1066-4441-aa1b-2533c83cb776" xsi:nil="true"/>
    <lcf76f155ced4ddcb4097134ff3c332f xmlns="9b91769c-1066-4441-aa1b-2533c83cb776">
      <Terms xmlns="http://schemas.microsoft.com/office/infopath/2007/PartnerControls"/>
    </lcf76f155ced4ddcb4097134ff3c332f>
    <MigrationWizId xmlns="9b91769c-1066-4441-aa1b-2533c83cb776" xsi:nil="true"/>
    <MigrationWizIdPermissions xmlns="9b91769c-1066-4441-aa1b-2533c83cb776" xsi:nil="true"/>
    <Nr_x002e_ xmlns="9b91769c-1066-4441-aa1b-2533c83cb776" xsi:nil="true"/>
    <TaxCatchAll xmlns="dc76dee2-7e37-49b0-bcb5-ceef7d9be996" xsi:nil="true"/>
    <MigrationWizIdVersion xmlns="9b91769c-1066-4441-aa1b-2533c83cb776" xsi:nil="true"/>
    <MigrationWizIdDocumentLibraryPermissions xmlns="9b91769c-1066-4441-aa1b-2533c83cb776" xsi:nil="true"/>
    <MigrationWizIdSecurityGroups xmlns="9b91769c-1066-4441-aa1b-2533c83cb7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E1BDDB-34D1-402B-9049-042F9C4D072B}">
  <ds:schemaRefs>
    <ds:schemaRef ds:uri="9b91769c-1066-4441-aa1b-2533c83cb776"/>
    <ds:schemaRef ds:uri="dc76dee2-7e37-49b0-bcb5-ceef7d9be9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96CED9-6946-4D28-A242-35E40793190D}">
  <ds:schemaRefs>
    <ds:schemaRef ds:uri="9b91769c-1066-4441-aa1b-2533c83cb776"/>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dc76dee2-7e37-49b0-bcb5-ceef7d9be996"/>
    <ds:schemaRef ds:uri="http://purl.org/dc/terms/"/>
  </ds:schemaRefs>
</ds:datastoreItem>
</file>

<file path=customXml/itemProps3.xml><?xml version="1.0" encoding="utf-8"?>
<ds:datastoreItem xmlns:ds="http://schemas.openxmlformats.org/officeDocument/2006/customXml" ds:itemID="{F6791BCF-9F3F-474F-B448-44BEFE1EAC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Breedbeeld</PresentationFormat>
  <Paragraphs>101</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Bierstadt</vt:lpstr>
      <vt:lpstr>Calibri</vt:lpstr>
      <vt:lpstr>Segoe UI</vt:lpstr>
      <vt:lpstr>GestaltVTI</vt:lpstr>
      <vt:lpstr>Broedeilanden Markiezaat</vt:lpstr>
      <vt:lpstr>Ontwerpaspecten  natuuronwikkelingsopgave: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 Pörtzgen</dc:creator>
  <cp:lastModifiedBy>Bart Pörtzgen</cp:lastModifiedBy>
  <cp:revision>382</cp:revision>
  <dcterms:created xsi:type="dcterms:W3CDTF">2025-05-22T06:35:37Z</dcterms:created>
  <dcterms:modified xsi:type="dcterms:W3CDTF">2025-06-12T11:48:57Z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0x010100894EE1E46EEAC249BF0B9A28DB0F840A</vt:lpwstr>
  </property>
  <property fmtid="{D5CDD505-2E9C-101B-9397-08002B2CF9AE}" pid="3" name="MediaServiceImageTags">
    <vt:lpwstr/>
  </property>
</Properties>
</file>