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74" r:id="rId3"/>
    <p:sldId id="273" r:id="rId4"/>
    <p:sldId id="272" r:id="rId5"/>
    <p:sldId id="271" r:id="rId6"/>
    <p:sldId id="270" r:id="rId7"/>
    <p:sldId id="266" r:id="rId8"/>
    <p:sldId id="276" r:id="rId9"/>
    <p:sldId id="277" r:id="rId10"/>
    <p:sldId id="269" r:id="rId11"/>
    <p:sldId id="268" r:id="rId12"/>
  </p:sldIdLst>
  <p:sldSz cx="12192000" cy="6858000"/>
  <p:notesSz cx="6797675" cy="992663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00161B0-4427-68B3-DBBD-91D1DDB7B1AE}" name="Breed, Peter (Kerkrade)" initials="" userId="S::peter.breed@kerkrade.nl::bbc4a90d-5c14-4383-9ae6-89f252b5397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361" autoAdjust="0"/>
    <p:restoredTop sz="94710"/>
  </p:normalViewPr>
  <p:slideViewPr>
    <p:cSldViewPr snapToGrid="0">
      <p:cViewPr varScale="1">
        <p:scale>
          <a:sx n="102" d="100"/>
          <a:sy n="102" d="100"/>
        </p:scale>
        <p:origin x="19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92B522-2DC8-8E42-A355-C4235CE984ED}" type="datetimeFigureOut">
              <a:rPr lang="nl-NL" smtClean="0"/>
              <a:t>5-5-2025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7BC881-AFE1-0C41-B550-3CB698705AA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1583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 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7BC881-AFE1-0C41-B550-3CB698705AA1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7364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16E5D5-5B32-C748-5685-A6788947D1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AFCA080-A2BF-7867-A0F6-4A4CBCEA6B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64F1B58-3F31-6082-D3A7-FA84C7C00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5-5-2025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785AE7D-E2BF-9B20-0B41-DE8498BC6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3521CA7-1AE4-6A49-C3DB-54421263C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2747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758F7B-3713-62D8-2A35-C54B58FFD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96952B2-0B9F-9B66-7F60-6D26852785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F4FF370-A22F-FF0B-8863-95F1CCA31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5-5-2025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F58082A-7138-C54E-A9BD-994DC45D8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999F85E-E9CD-BFCB-3EA7-EE3BFA17D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5372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C92E1F95-0240-12A9-8B4F-E211695A33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431B4DF-F329-6D62-97E7-42791FE14D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3174755-F160-E39E-3FFC-085C35C04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5-5-2025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29BF5B8-FBF7-92F0-BAC5-4D9295FAF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D96B244-8149-77BB-B1DA-884AC60F1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9896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05B455-8BFC-5BD7-EAAF-068DFEA49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F93045A-EE78-0793-CBD7-3E3C0CBAE8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EA87BFD-CCCE-4C61-F1CD-B07D3550E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5-5-2025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6A55A19-A922-015C-0E48-E7890DDF1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51AC24D-E4F3-EC30-5D01-215026E7E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6562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3AD67B-0298-1145-52B4-84A92D4FB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2D91D9E-683E-FBF4-068C-6CA7984223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07E1510-451C-EB22-D7AB-8678FE012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5-5-2025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82BAC1C-193A-292D-A62A-70A035A6B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AC5AF65-D2C9-AB0E-493E-62B2A6BDD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64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D0F678-C43A-E0B9-A4D1-B084A11EC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33E36CF-20F4-2389-EA90-258E680B98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21F686A-64CF-B0CE-ADB5-C859DFC75B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AB5BCE7-16E1-60D7-866B-26E8988E8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5-5-2025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28740FF-34B5-9BE1-D74F-0880D89D1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3D8FADC-2199-29CD-283D-BF4DCF891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5720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554A4B-D0D2-7520-6AF0-27F9E1E06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1A7C91C-7D61-AE0D-28EF-BE169C7781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94DB921-343C-F411-20E6-719E2CE8F6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F9600617-37FA-F887-D891-067D8329F5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72A85D8-A7A3-39A3-555E-6CC0A45040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7C0AAD58-78E5-0E19-6FCF-4B22B5B23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5-5-2025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E7AB8E8C-D815-D84B-0FF5-E12EED57E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5355E22-9B21-1055-E432-B6467DDCF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1312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73669E-5CDE-CA88-4940-91E9BD7F4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7EC1925-5724-8268-8FB8-2211C8484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5-5-2025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41D9E16-C79A-2526-9464-53C62B278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ECED1AF-92A7-A984-90EF-2AB3BA3CF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1062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D050FF6-93D5-E1C5-89FA-F4326D389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5-5-2025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4AE8DA4-F15E-F8E3-E1F8-467D90455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CDF5C9B-AC50-4400-5BB9-DDA367032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4747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DADDB7-4A95-5199-106B-E3C69F546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6BC2FBA-92E4-C3C4-0103-19A0437E8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AF360FB-4E44-0B9D-719A-FD371042C3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5863DB3-919D-7EA9-0F86-D54458B17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5-5-2025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A0EF831-F56E-EED8-6DCC-24FA34A4B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2AC219A-1E57-2B4D-22F6-987D83250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5542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7EDC72-E633-9E84-B4A5-3F5755D56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CACCB78-BFD4-3A31-C258-F82FA5999A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4D9C89A-F344-07E4-1C92-06536CDE19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8C43B17-435C-9F44-15D8-69EC4FFA5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5-5-2025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528DD00-5036-E06A-BD3D-35933D651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AD17F40-3485-4D5B-BF86-5CF9EE79D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12872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EC5E6986-1591-5586-23EA-6830324BA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F827ED4-E850-2F80-3B46-6D6D58EFAB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7DB6322-4402-DA53-5948-BCC91864F1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F7E62A-0670-4978-9EE2-CD5C1DE8B25A}" type="datetimeFigureOut">
              <a:rPr lang="nl-NL" smtClean="0"/>
              <a:t>5-5-2025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C1EBBA1-91E9-AB45-78AE-F10CFA0D77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73A4EEB-FC3E-3B80-499F-4548024FEB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29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inkoopwmo@kerkrade.n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EF36DA1-2266-48DC-96D8-475AD38837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3" y="1999615"/>
            <a:ext cx="9144000" cy="2764028"/>
          </a:xfrm>
        </p:spPr>
        <p:txBody>
          <a:bodyPr anchor="ctr">
            <a:normAutofit/>
          </a:bodyPr>
          <a:lstStyle/>
          <a:p>
            <a:r>
              <a:rPr lang="nl-NL" sz="7200" dirty="0"/>
              <a:t>Inkoop </a:t>
            </a:r>
            <a:r>
              <a:rPr lang="nl-NL" sz="7200" dirty="0" err="1"/>
              <a:t>Wmo</a:t>
            </a:r>
            <a:r>
              <a:rPr lang="nl-NL" sz="7200" dirty="0"/>
              <a:t> 2026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AF19A2F-A1A7-D124-260A-B42360E0C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66912" y="5645150"/>
            <a:ext cx="8258176" cy="631825"/>
          </a:xfrm>
        </p:spPr>
        <p:txBody>
          <a:bodyPr anchor="ctr">
            <a:normAutofit/>
          </a:bodyPr>
          <a:lstStyle/>
          <a:p>
            <a:r>
              <a:rPr lang="nl-NL" sz="1500" dirty="0"/>
              <a:t>4e dialoogronde BG – 09 mei 2025</a:t>
            </a:r>
          </a:p>
          <a:p>
            <a:r>
              <a:rPr lang="nl-NL" sz="1500" dirty="0"/>
              <a:t>Gemeente Kerkrade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7B1872F-8900-2FD1-03E5-AE9F7F66C1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21" y="5830546"/>
            <a:ext cx="1787656" cy="72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767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7A9E67-7FCA-0701-09C0-7A39BCFCC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A527EC0-6CF4-CE8E-EF71-61A1B6C66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nl-NL" dirty="0" err="1">
                <a:solidFill>
                  <a:srgbClr val="FFFFFF"/>
                </a:solidFill>
              </a:rPr>
              <a:t>Wrap</a:t>
            </a:r>
            <a:r>
              <a:rPr lang="nl-NL" dirty="0">
                <a:solidFill>
                  <a:srgbClr val="FFFFFF"/>
                </a:solidFill>
              </a:rPr>
              <a:t>-up: opbrengsten en conclusies 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7D373C6-4CB9-5ACA-E165-61E4A3CC4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4"/>
            <a:ext cx="5536397" cy="2948382"/>
          </a:xfrm>
        </p:spPr>
        <p:txBody>
          <a:bodyPr>
            <a:normAutofit/>
          </a:bodyPr>
          <a:lstStyle/>
          <a:p>
            <a:r>
              <a:rPr lang="nl-NL" sz="1600" dirty="0"/>
              <a:t>Welke concrete resultaten hebben we vandaag geboekt?</a:t>
            </a:r>
          </a:p>
          <a:p>
            <a:r>
              <a:rPr lang="nl-NL" sz="1600" dirty="0"/>
              <a:t>Welke conclusies en formuleringen kunnen we vandaag noteren?</a:t>
            </a:r>
          </a:p>
          <a:p>
            <a:r>
              <a:rPr lang="nl-NL" sz="1600" dirty="0"/>
              <a:t>Wat staat ons nog te doen?</a:t>
            </a:r>
          </a:p>
          <a:p>
            <a:r>
              <a:rPr lang="nl-NL" sz="1600" dirty="0"/>
              <a:t>Dankwoord en afronding</a:t>
            </a:r>
          </a:p>
          <a:p>
            <a:endParaRPr lang="nl-NL" sz="1600" dirty="0"/>
          </a:p>
          <a:p>
            <a:pPr marL="0" indent="0">
              <a:buNone/>
            </a:pPr>
            <a:endParaRPr lang="nl-NL" sz="1600" dirty="0"/>
          </a:p>
          <a:p>
            <a:endParaRPr lang="nl-NL" sz="1400" dirty="0"/>
          </a:p>
          <a:p>
            <a:pPr lvl="1"/>
            <a:endParaRPr lang="nl-NL" sz="1400" dirty="0"/>
          </a:p>
          <a:p>
            <a:pPr marL="0" indent="0">
              <a:buNone/>
            </a:pPr>
            <a:endParaRPr lang="nl-NL" sz="1400" dirty="0"/>
          </a:p>
          <a:p>
            <a:pPr marL="0" indent="0">
              <a:buNone/>
            </a:pPr>
            <a:endParaRPr lang="nl-NL" sz="1400" dirty="0"/>
          </a:p>
        </p:txBody>
      </p:sp>
    </p:spTree>
    <p:extLst>
      <p:ext uri="{BB962C8B-B14F-4D97-AF65-F5344CB8AC3E}">
        <p14:creationId xmlns:p14="http://schemas.microsoft.com/office/powerpoint/2010/main" val="42076414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7A9E67-7FCA-0701-09C0-7A39BCFCC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A527EC0-6CF4-CE8E-EF71-61A1B6C66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rgbClr val="FFFFFF"/>
                </a:solidFill>
              </a:rPr>
              <a:t>Volgende sessie (?) : </a:t>
            </a:r>
            <a:br>
              <a:rPr lang="nl-NL" dirty="0">
                <a:solidFill>
                  <a:srgbClr val="FFFFFF"/>
                </a:solidFill>
              </a:rPr>
            </a:br>
            <a:r>
              <a:rPr lang="nl-NL" dirty="0">
                <a:solidFill>
                  <a:srgbClr val="FFFFFF"/>
                </a:solidFill>
              </a:rPr>
              <a:t>23 mei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7D373C6-4CB9-5ACA-E165-61E4A3CC4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4"/>
            <a:ext cx="6121121" cy="2948382"/>
          </a:xfrm>
        </p:spPr>
        <p:txBody>
          <a:bodyPr>
            <a:normAutofit fontScale="92500"/>
          </a:bodyPr>
          <a:lstStyle/>
          <a:p>
            <a:endParaRPr lang="nl-NL" sz="1600" dirty="0"/>
          </a:p>
          <a:p>
            <a:pPr marL="0" indent="0">
              <a:buNone/>
            </a:pPr>
            <a:endParaRPr lang="nl-NL" sz="1600" dirty="0"/>
          </a:p>
          <a:p>
            <a:endParaRPr lang="nl-NL" sz="1400" dirty="0"/>
          </a:p>
          <a:p>
            <a:pPr marL="0" indent="0">
              <a:buNone/>
            </a:pPr>
            <a:r>
              <a:rPr lang="nl-NL" sz="2000" dirty="0"/>
              <a:t>Aanmelden via: </a:t>
            </a:r>
            <a:r>
              <a:rPr lang="nl-NL" sz="2000" dirty="0">
                <a:hlinkClick r:id="rId2"/>
              </a:rPr>
              <a:t>inkoopwmo@kerkrade.nl</a:t>
            </a:r>
            <a:r>
              <a:rPr lang="nl-NL" sz="2000" dirty="0"/>
              <a:t> </a:t>
            </a:r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r>
              <a:rPr lang="nl-NL" sz="2000" dirty="0"/>
              <a:t>Input via: berichtenfunctie </a:t>
            </a:r>
            <a:r>
              <a:rPr lang="nl-NL" sz="2000" dirty="0" err="1"/>
              <a:t>TenderNed</a:t>
            </a:r>
            <a:endParaRPr lang="nl-NL" sz="2000" dirty="0"/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r>
              <a:rPr lang="nl-NL" sz="2000" dirty="0"/>
              <a:t>Uitsluitend detaillering, geen nieuwe en/of majeure items </a:t>
            </a:r>
          </a:p>
          <a:p>
            <a:pPr marL="0" indent="0">
              <a:buNone/>
            </a:pPr>
            <a:endParaRPr lang="nl-NL" sz="1400" dirty="0"/>
          </a:p>
        </p:txBody>
      </p:sp>
    </p:spTree>
    <p:extLst>
      <p:ext uri="{BB962C8B-B14F-4D97-AF65-F5344CB8AC3E}">
        <p14:creationId xmlns:p14="http://schemas.microsoft.com/office/powerpoint/2010/main" val="2417721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D7CC45-DE7B-E649-03D5-06C58EB5A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8A9A877-748F-05B5-EEC6-6F674FFC9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94B2A97-7566-51ED-6674-3FCC67166F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F937C56-592F-352E-7ECA-B150418E8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3" y="1153572"/>
            <a:ext cx="3284033" cy="4461163"/>
          </a:xfrm>
        </p:spPr>
        <p:txBody>
          <a:bodyPr>
            <a:normAutofit/>
          </a:bodyPr>
          <a:lstStyle/>
          <a:p>
            <a:r>
              <a:rPr lang="nl-NL" sz="4400" dirty="0"/>
              <a:t>Thema 1: </a:t>
            </a:r>
            <a:r>
              <a:rPr lang="nl-NL" sz="4400" dirty="0" err="1"/>
              <a:t>Normaliserenreablement</a:t>
            </a:r>
            <a:endParaRPr lang="nl-NL" sz="4400" dirty="0"/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40D188CB-73CD-FB96-72D1-B8B0FA7C1A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C94BE0F-2754-CCF5-7F66-64E214064E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nl-NL" sz="1800" dirty="0"/>
              <a:t>Oppakken via tekst overeenkomst, verslag dialoog HBH.</a:t>
            </a:r>
          </a:p>
          <a:p>
            <a:endParaRPr lang="nl-NL" sz="1800" dirty="0"/>
          </a:p>
          <a:p>
            <a:endParaRPr lang="nl-NL" sz="1800" dirty="0"/>
          </a:p>
          <a:p>
            <a:endParaRPr lang="nl-NL" sz="1500" dirty="0"/>
          </a:p>
        </p:txBody>
      </p:sp>
    </p:spTree>
    <p:extLst>
      <p:ext uri="{BB962C8B-B14F-4D97-AF65-F5344CB8AC3E}">
        <p14:creationId xmlns:p14="http://schemas.microsoft.com/office/powerpoint/2010/main" val="960768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9ED4AB-5CEE-ACC0-B71D-861BCF2FE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480B797-9C75-2E6B-667E-5B1BBE008D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CE8A0D9-FD0F-96F2-ABA7-6222F5C36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1DBB864-81C6-C0E7-7C36-C713559A0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3" y="1153572"/>
            <a:ext cx="3284033" cy="4461163"/>
          </a:xfrm>
        </p:spPr>
        <p:txBody>
          <a:bodyPr>
            <a:normAutofit/>
          </a:bodyPr>
          <a:lstStyle/>
          <a:p>
            <a:r>
              <a:rPr lang="nl-NL" sz="4400" dirty="0"/>
              <a:t>Thema 2: Toegang: processen, actoren en rollen en uitstroom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F257CB10-249B-5281-150D-D638D1AA6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E0D531A-137D-C22D-AE35-37D695451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nl-NL" sz="1800" dirty="0"/>
              <a:t>Voorbereiding: Dialoogdocument Individueel naar collectief Kerkrade inkoop 2026.</a:t>
            </a:r>
          </a:p>
          <a:p>
            <a:r>
              <a:rPr lang="nl-NL" sz="1800" dirty="0"/>
              <a:t>Bespreken opbrengsten vanuit de geformeerde werkgroep, beschreven in dit dialoogdocument.</a:t>
            </a:r>
          </a:p>
          <a:p>
            <a:r>
              <a:rPr lang="nl-NL" sz="1800" dirty="0"/>
              <a:t>Wat verder ter tafel komt.</a:t>
            </a:r>
          </a:p>
          <a:p>
            <a:endParaRPr lang="nl-NL" sz="1500" dirty="0"/>
          </a:p>
        </p:txBody>
      </p:sp>
    </p:spTree>
    <p:extLst>
      <p:ext uri="{BB962C8B-B14F-4D97-AF65-F5344CB8AC3E}">
        <p14:creationId xmlns:p14="http://schemas.microsoft.com/office/powerpoint/2010/main" val="3920535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2DADF6-A045-A63D-72B2-AF51D04A1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B65B9A7-5CEC-A5DD-1B8F-82357DC83A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2E6021A-5649-4D21-B11A-BB13383ABB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7478463-5F97-4BC7-3B27-B619A4DA3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3" y="1153572"/>
            <a:ext cx="3284033" cy="4461163"/>
          </a:xfrm>
        </p:spPr>
        <p:txBody>
          <a:bodyPr>
            <a:normAutofit fontScale="90000"/>
          </a:bodyPr>
          <a:lstStyle/>
          <a:p>
            <a:r>
              <a:rPr lang="nl-NL" sz="4400" dirty="0"/>
              <a:t>Thema 3: Kwaliteit en </a:t>
            </a:r>
            <a:br>
              <a:rPr lang="nl-NL" dirty="0"/>
            </a:br>
            <a:r>
              <a:rPr lang="nl-NL" sz="4400" dirty="0"/>
              <a:t>-meting, betaalbaarheid &amp; continuïteit, flexibiliteit, partnerschap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9A688089-EA7B-E36A-5B42-5DFB04967D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C427FFE-724E-3E92-E07F-6640B1CD17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Oppakken via tekst overeenkomst, verslag dialoog HBH.</a:t>
            </a:r>
          </a:p>
          <a:p>
            <a:r>
              <a:rPr lang="nl-NL" sz="1800" dirty="0"/>
              <a:t>Wat verder ter tafel komt.</a:t>
            </a:r>
          </a:p>
          <a:p>
            <a:endParaRPr lang="nl-NL" sz="1800" dirty="0"/>
          </a:p>
          <a:p>
            <a:endParaRPr lang="nl-NL" sz="1500" dirty="0"/>
          </a:p>
        </p:txBody>
      </p:sp>
    </p:spTree>
    <p:extLst>
      <p:ext uri="{BB962C8B-B14F-4D97-AF65-F5344CB8AC3E}">
        <p14:creationId xmlns:p14="http://schemas.microsoft.com/office/powerpoint/2010/main" val="2012333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87EA94-3DAF-DF34-5542-BE8F6CBA2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8742C1B-037D-6627-0D35-7804A81F82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73715AD-E4FB-8B95-8BE3-6D3C533956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B48B8A3-1991-9A8B-43B8-AD9AA17E0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nl-NL" sz="4400" dirty="0"/>
              <a:t>Thema 4: Aanbieders: eisen &amp; aantallen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A67BFDC0-6B38-A138-A33E-E23A0661A8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13C2564-5385-3091-7EA4-12E7755D9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nl-NL" sz="1800" dirty="0"/>
              <a:t>Voorbereiding: dialoogdocument Geschiktheidseisen.</a:t>
            </a:r>
          </a:p>
          <a:p>
            <a:r>
              <a:rPr lang="nl-NL" sz="1800" dirty="0"/>
              <a:t>Werksessie, gericht op de geschiktheidseisen.</a:t>
            </a:r>
          </a:p>
          <a:p>
            <a:r>
              <a:rPr lang="nl-NL" sz="1800" dirty="0"/>
              <a:t>Conclusies.</a:t>
            </a:r>
          </a:p>
          <a:p>
            <a:endParaRPr lang="nl-NL" sz="1500" dirty="0"/>
          </a:p>
        </p:txBody>
      </p:sp>
    </p:spTree>
    <p:extLst>
      <p:ext uri="{BB962C8B-B14F-4D97-AF65-F5344CB8AC3E}">
        <p14:creationId xmlns:p14="http://schemas.microsoft.com/office/powerpoint/2010/main" val="3771090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DB9790-6289-9BFE-A749-58A63D7C6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5B91989-EF93-377A-EDA5-3BE4591FF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FCC4F96-296C-9F52-66B4-F60010C019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1EE2C52-FA6A-6BF3-0841-D47224434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nl-NL" sz="4400" dirty="0"/>
              <a:t>Thema 5: Tarieven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426C038E-7496-404A-7790-74E0D35179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D046EA9-8298-A9F6-F7F4-2989CB681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nl-NL" sz="1800" dirty="0"/>
              <a:t>Voorbereiding: dialoogdocument Tarieven 2026.</a:t>
            </a:r>
          </a:p>
          <a:p>
            <a:r>
              <a:rPr lang="nl-NL" sz="1800" dirty="0"/>
              <a:t>Terugkoppeling werkgroep tarieven, toelichting dialoogdocument.</a:t>
            </a:r>
          </a:p>
          <a:p>
            <a:r>
              <a:rPr lang="nl-NL" sz="1800" dirty="0"/>
              <a:t>Bespreken uitkomsten.</a:t>
            </a:r>
          </a:p>
          <a:p>
            <a:r>
              <a:rPr lang="nl-NL" sz="1800" dirty="0"/>
              <a:t>Conclusies.</a:t>
            </a:r>
          </a:p>
          <a:p>
            <a:endParaRPr lang="nl-NL" sz="1500" dirty="0"/>
          </a:p>
        </p:txBody>
      </p:sp>
    </p:spTree>
    <p:extLst>
      <p:ext uri="{BB962C8B-B14F-4D97-AF65-F5344CB8AC3E}">
        <p14:creationId xmlns:p14="http://schemas.microsoft.com/office/powerpoint/2010/main" val="2755201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A3005-0D44-6BA6-6878-370C26FE92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78A38EA-1F93-B31A-2FD9-A661CBC00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nl-NL" sz="4400" dirty="0"/>
              <a:t>Thema 6: </a:t>
            </a:r>
            <a:r>
              <a:rPr lang="nl-NL" sz="4400" dirty="0" err="1"/>
              <a:t>Overeen-komst</a:t>
            </a:r>
            <a:r>
              <a:rPr lang="nl-NL" sz="4400" dirty="0"/>
              <a:t>(en)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56B302C-BFB5-D36D-2943-F44AC0A04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nl-NL" sz="1800" dirty="0"/>
              <a:t>Voorbereiding: concept overeenkomst.</a:t>
            </a:r>
          </a:p>
          <a:p>
            <a:r>
              <a:rPr lang="nl-NL" sz="1800" dirty="0"/>
              <a:t>Flexibiliteit en partnerschap.</a:t>
            </a:r>
          </a:p>
          <a:p>
            <a:r>
              <a:rPr lang="nl-NL" sz="1800" dirty="0"/>
              <a:t>Bespreken.</a:t>
            </a:r>
          </a:p>
          <a:p>
            <a:r>
              <a:rPr lang="nl-NL" sz="1800" dirty="0"/>
              <a:t>Conclusies.</a:t>
            </a:r>
          </a:p>
          <a:p>
            <a:endParaRPr lang="nl-NL" sz="1500" dirty="0"/>
          </a:p>
        </p:txBody>
      </p:sp>
    </p:spTree>
    <p:extLst>
      <p:ext uri="{BB962C8B-B14F-4D97-AF65-F5344CB8AC3E}">
        <p14:creationId xmlns:p14="http://schemas.microsoft.com/office/powerpoint/2010/main" val="900754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F4A057-FBAF-6F69-BD6F-24BAEA5D9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46746A7-E6FA-0FBD-A7EB-8F6353A3DD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05A642F-45C4-6B8A-91FD-C53AE6145B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48B1A43-D896-9871-C6F0-6063B2C65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3" y="1153572"/>
            <a:ext cx="3284033" cy="4461163"/>
          </a:xfrm>
        </p:spPr>
        <p:txBody>
          <a:bodyPr>
            <a:normAutofit/>
          </a:bodyPr>
          <a:lstStyle/>
          <a:p>
            <a:r>
              <a:rPr lang="nl-NL" sz="4400" dirty="0"/>
              <a:t>Perceel 1 - 2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541EC23E-AABC-0E49-C79A-512CA40546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ECD0FB3-4CF6-CA4A-9AC9-67E147CB8D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nl-NL" sz="1800" dirty="0"/>
              <a:t>Wat verder ter tafel komt.</a:t>
            </a:r>
          </a:p>
          <a:p>
            <a:endParaRPr lang="nl-NL" sz="1500" dirty="0"/>
          </a:p>
        </p:txBody>
      </p:sp>
    </p:spTree>
    <p:extLst>
      <p:ext uri="{BB962C8B-B14F-4D97-AF65-F5344CB8AC3E}">
        <p14:creationId xmlns:p14="http://schemas.microsoft.com/office/powerpoint/2010/main" val="213156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F4A057-FBAF-6F69-BD6F-24BAEA5D9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46746A7-E6FA-0FBD-A7EB-8F6353A3DD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05A642F-45C4-6B8A-91FD-C53AE6145B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48B1A43-D896-9871-C6F0-6063B2C65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3" y="1153572"/>
            <a:ext cx="3284033" cy="4461163"/>
          </a:xfrm>
        </p:spPr>
        <p:txBody>
          <a:bodyPr>
            <a:normAutofit/>
          </a:bodyPr>
          <a:lstStyle/>
          <a:p>
            <a:r>
              <a:rPr lang="nl-NL" dirty="0"/>
              <a:t>2e fase aanbesteding</a:t>
            </a:r>
            <a:endParaRPr lang="nl-NL" sz="4400" dirty="0"/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541EC23E-AABC-0E49-C79A-512CA40546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ECD0FB3-4CF6-CA4A-9AC9-67E147CB8D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04 juni publicatie op </a:t>
            </a:r>
            <a:r>
              <a:rPr kumimoji="0" lang="nl-NL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TenderNed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16 juni vragen binnen over inkoopdocumentatie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27 juni beantwoording vragen middels NVI, let op de tijd!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800" dirty="0">
                <a:solidFill>
                  <a:prstClr val="black"/>
                </a:solidFill>
                <a:highlight>
                  <a:srgbClr val="FFFF00"/>
                </a:highlight>
                <a:latin typeface="Aptos" panose="02110004020202020204"/>
              </a:rPr>
              <a:t>- Schoolvakantie -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18 augustus aanmeldingen binnen, let op de tijd!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18-29 augustus beoordeling aanmeldingen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03 september verzenden resultaatsbrieven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24 september einde </a:t>
            </a:r>
            <a:r>
              <a:rPr kumimoji="0" lang="nl-NL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standstill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-termijn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25 - 30 september contracteren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01 oktober – 31 december implementeren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1800" dirty="0">
              <a:solidFill>
                <a:prstClr val="black"/>
              </a:solidFill>
              <a:latin typeface="Aptos" panose="02110004020202020204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Goed lezen.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Vragen? Stel ze!</a:t>
            </a:r>
          </a:p>
          <a:p>
            <a:endParaRPr lang="nl-NL" sz="1500" dirty="0"/>
          </a:p>
        </p:txBody>
      </p:sp>
    </p:spTree>
    <p:extLst>
      <p:ext uri="{BB962C8B-B14F-4D97-AF65-F5344CB8AC3E}">
        <p14:creationId xmlns:p14="http://schemas.microsoft.com/office/powerpoint/2010/main" val="30435045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23695</TotalTime>
  <Words>304</Words>
  <Application>Microsoft Office PowerPoint</Application>
  <PresentationFormat>Breedbeeld</PresentationFormat>
  <Paragraphs>63</Paragraphs>
  <Slides>11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Kantoorthema</vt:lpstr>
      <vt:lpstr>Inkoop Wmo 2026</vt:lpstr>
      <vt:lpstr>Thema 1: Normaliserenreablement</vt:lpstr>
      <vt:lpstr>Thema 2: Toegang: processen, actoren en rollen en uitstroom</vt:lpstr>
      <vt:lpstr>Thema 3: Kwaliteit en  -meting, betaalbaarheid &amp; continuïteit, flexibiliteit, partnerschap</vt:lpstr>
      <vt:lpstr>Thema 4: Aanbieders: eisen &amp; aantallen</vt:lpstr>
      <vt:lpstr>Thema 5: Tarieven</vt:lpstr>
      <vt:lpstr>Thema 6: Overeen-komst(en)</vt:lpstr>
      <vt:lpstr>Perceel 1 - 2</vt:lpstr>
      <vt:lpstr>2e fase aanbesteding</vt:lpstr>
      <vt:lpstr>Wrap-up: opbrengsten en conclusies </vt:lpstr>
      <vt:lpstr>Volgende sessie (?) :  23 mei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Inkoop Wmo</dc:title>
  <dc:creator>Thijs Sizoo</dc:creator>
  <cp:lastModifiedBy>Sizoo, Thijs (Kerkrade)</cp:lastModifiedBy>
  <cp:revision>55</cp:revision>
  <cp:lastPrinted>2025-04-25T06:21:55Z</cp:lastPrinted>
  <dcterms:created xsi:type="dcterms:W3CDTF">2024-11-08T09:49:06Z</dcterms:created>
  <dcterms:modified xsi:type="dcterms:W3CDTF">2025-05-05T20:48:14Z</dcterms:modified>
</cp:coreProperties>
</file>