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898" r:id="rId5"/>
    <p:sldId id="900" r:id="rId6"/>
    <p:sldId id="901" r:id="rId7"/>
    <p:sldId id="902" r:id="rId8"/>
    <p:sldId id="903" r:id="rId9"/>
    <p:sldId id="904" r:id="rId10"/>
    <p:sldId id="905" r:id="rId11"/>
    <p:sldId id="906" r:id="rId12"/>
    <p:sldId id="907" r:id="rId13"/>
    <p:sldId id="908" r:id="rId14"/>
    <p:sldId id="909" r:id="rId15"/>
    <p:sldId id="910" r:id="rId16"/>
    <p:sldId id="912" r:id="rId17"/>
    <p:sldId id="913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E01353-BD7B-493A-A75B-10140AE0099F}" v="1" dt="2021-06-02T07:59:02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Bunnik" userId="35da755e-22b7-4871-a36e-dcd91b836119" providerId="ADAL" clId="{0FE01353-BD7B-493A-A75B-10140AE0099F}"/>
    <pc:docChg chg="custSel modSld">
      <pc:chgData name="Esther Bunnik" userId="35da755e-22b7-4871-a36e-dcd91b836119" providerId="ADAL" clId="{0FE01353-BD7B-493A-A75B-10140AE0099F}" dt="2021-06-02T07:58:52.021" v="7" actId="313"/>
      <pc:docMkLst>
        <pc:docMk/>
      </pc:docMkLst>
      <pc:sldChg chg="delSp mod">
        <pc:chgData name="Esther Bunnik" userId="35da755e-22b7-4871-a36e-dcd91b836119" providerId="ADAL" clId="{0FE01353-BD7B-493A-A75B-10140AE0099F}" dt="2021-06-02T07:57:43.091" v="1" actId="478"/>
        <pc:sldMkLst>
          <pc:docMk/>
          <pc:sldMk cId="298426671" sldId="901"/>
        </pc:sldMkLst>
        <pc:picChg chg="del">
          <ac:chgData name="Esther Bunnik" userId="35da755e-22b7-4871-a36e-dcd91b836119" providerId="ADAL" clId="{0FE01353-BD7B-493A-A75B-10140AE0099F}" dt="2021-06-02T07:57:41.943" v="0" actId="478"/>
          <ac:picMkLst>
            <pc:docMk/>
            <pc:sldMk cId="298426671" sldId="901"/>
            <ac:picMk id="6" creationId="{4CF2A75D-15E4-428F-8595-40924753493D}"/>
          </ac:picMkLst>
        </pc:picChg>
        <pc:picChg chg="del">
          <ac:chgData name="Esther Bunnik" userId="35da755e-22b7-4871-a36e-dcd91b836119" providerId="ADAL" clId="{0FE01353-BD7B-493A-A75B-10140AE0099F}" dt="2021-06-02T07:57:43.091" v="1" actId="478"/>
          <ac:picMkLst>
            <pc:docMk/>
            <pc:sldMk cId="298426671" sldId="901"/>
            <ac:picMk id="8" creationId="{5480E99F-1D7A-4A27-A522-1F4983C6D102}"/>
          </ac:picMkLst>
        </pc:picChg>
      </pc:sldChg>
      <pc:sldChg chg="delSp mod">
        <pc:chgData name="Esther Bunnik" userId="35da755e-22b7-4871-a36e-dcd91b836119" providerId="ADAL" clId="{0FE01353-BD7B-493A-A75B-10140AE0099F}" dt="2021-06-02T07:57:46.123" v="2" actId="478"/>
        <pc:sldMkLst>
          <pc:docMk/>
          <pc:sldMk cId="3720662836" sldId="903"/>
        </pc:sldMkLst>
        <pc:picChg chg="del">
          <ac:chgData name="Esther Bunnik" userId="35da755e-22b7-4871-a36e-dcd91b836119" providerId="ADAL" clId="{0FE01353-BD7B-493A-A75B-10140AE0099F}" dt="2021-06-02T07:57:46.123" v="2" actId="478"/>
          <ac:picMkLst>
            <pc:docMk/>
            <pc:sldMk cId="3720662836" sldId="903"/>
            <ac:picMk id="19" creationId="{B5C5ED1F-DAF7-4E2A-ADCA-C61DB29CBEC6}"/>
          </ac:picMkLst>
        </pc:picChg>
      </pc:sldChg>
      <pc:sldChg chg="delSp mod">
        <pc:chgData name="Esther Bunnik" userId="35da755e-22b7-4871-a36e-dcd91b836119" providerId="ADAL" clId="{0FE01353-BD7B-493A-A75B-10140AE0099F}" dt="2021-06-02T07:57:50.340" v="4" actId="478"/>
        <pc:sldMkLst>
          <pc:docMk/>
          <pc:sldMk cId="2445031213" sldId="906"/>
        </pc:sldMkLst>
        <pc:picChg chg="del">
          <ac:chgData name="Esther Bunnik" userId="35da755e-22b7-4871-a36e-dcd91b836119" providerId="ADAL" clId="{0FE01353-BD7B-493A-A75B-10140AE0099F}" dt="2021-06-02T07:57:50.340" v="4" actId="478"/>
          <ac:picMkLst>
            <pc:docMk/>
            <pc:sldMk cId="2445031213" sldId="906"/>
            <ac:picMk id="7" creationId="{8C8635BC-50ED-4AE7-822D-E2016E511518}"/>
          </ac:picMkLst>
        </pc:picChg>
        <pc:picChg chg="del">
          <ac:chgData name="Esther Bunnik" userId="35da755e-22b7-4871-a36e-dcd91b836119" providerId="ADAL" clId="{0FE01353-BD7B-493A-A75B-10140AE0099F}" dt="2021-06-02T07:57:49.537" v="3" actId="478"/>
          <ac:picMkLst>
            <pc:docMk/>
            <pc:sldMk cId="2445031213" sldId="906"/>
            <ac:picMk id="10" creationId="{EF98A952-4522-446B-B2D9-061B61302666}"/>
          </ac:picMkLst>
        </pc:picChg>
      </pc:sldChg>
      <pc:sldChg chg="modSp mod">
        <pc:chgData name="Esther Bunnik" userId="35da755e-22b7-4871-a36e-dcd91b836119" providerId="ADAL" clId="{0FE01353-BD7B-493A-A75B-10140AE0099F}" dt="2021-06-02T07:58:52.021" v="7" actId="313"/>
        <pc:sldMkLst>
          <pc:docMk/>
          <pc:sldMk cId="3197309164" sldId="908"/>
        </pc:sldMkLst>
        <pc:spChg chg="mod">
          <ac:chgData name="Esther Bunnik" userId="35da755e-22b7-4871-a36e-dcd91b836119" providerId="ADAL" clId="{0FE01353-BD7B-493A-A75B-10140AE0099F}" dt="2021-06-02T07:58:52.021" v="7" actId="313"/>
          <ac:spMkLst>
            <pc:docMk/>
            <pc:sldMk cId="3197309164" sldId="908"/>
            <ac:spMk id="2" creationId="{1A954A11-2D7A-4FFE-A9AD-664853B14B1D}"/>
          </ac:spMkLst>
        </pc:spChg>
      </pc:sldChg>
      <pc:sldChg chg="delSp mod">
        <pc:chgData name="Esther Bunnik" userId="35da755e-22b7-4871-a36e-dcd91b836119" providerId="ADAL" clId="{0FE01353-BD7B-493A-A75B-10140AE0099F}" dt="2021-06-02T07:57:54.950" v="6" actId="478"/>
        <pc:sldMkLst>
          <pc:docMk/>
          <pc:sldMk cId="1387972306" sldId="910"/>
        </pc:sldMkLst>
        <pc:picChg chg="del">
          <ac:chgData name="Esther Bunnik" userId="35da755e-22b7-4871-a36e-dcd91b836119" providerId="ADAL" clId="{0FE01353-BD7B-493A-A75B-10140AE0099F}" dt="2021-06-02T07:57:54.950" v="6" actId="478"/>
          <ac:picMkLst>
            <pc:docMk/>
            <pc:sldMk cId="1387972306" sldId="910"/>
            <ac:picMk id="10" creationId="{224DDA53-FB54-4900-8C72-60881D13DFAC}"/>
          </ac:picMkLst>
        </pc:picChg>
        <pc:picChg chg="del">
          <ac:chgData name="Esther Bunnik" userId="35da755e-22b7-4871-a36e-dcd91b836119" providerId="ADAL" clId="{0FE01353-BD7B-493A-A75B-10140AE0099F}" dt="2021-06-02T07:57:54.203" v="5" actId="478"/>
          <ac:picMkLst>
            <pc:docMk/>
            <pc:sldMk cId="1387972306" sldId="910"/>
            <ac:picMk id="18" creationId="{369E86FD-12F0-40C2-BC04-27693E77977E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Kunt u  aangeven in welke mate de redactionele rubrieken voor u relevant zijn? (n=329)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'W:\Marketing\Marketing Intelligence\8. Marktonderzoek\Projecten\Projecten 2021\2021010 Lezersonderzoek VNG 2021\2021\resultaten\[report_Lezersonderzoek VNG 2021_20210525_0353 tabellen.xlsx]q11'!$N$8</c:f>
              <c:strCache>
                <c:ptCount val="1"/>
                <c:pt idx="0">
                  <c:v>zeer relevant 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[1]q11!$M$9:$M$29</c:f>
              <c:strCache>
                <c:ptCount val="21"/>
                <c:pt idx="0">
                  <c:v>Het netwerk van …</c:v>
                </c:pt>
                <c:pt idx="1">
                  <c:v>Commentaar Leonard Geluk</c:v>
                </c:pt>
                <c:pt idx="2">
                  <c:v>Panel</c:v>
                </c:pt>
                <c:pt idx="3">
                  <c:v>Columns Marleen Stikker</c:v>
                </c:pt>
                <c:pt idx="4">
                  <c:v>De overstap van</c:v>
                </c:pt>
                <c:pt idx="5">
                  <c:v>Drie vragen aan</c:v>
                </c:pt>
                <c:pt idx="6">
                  <c:v>Columns Martijn van der Steen</c:v>
                </c:pt>
                <c:pt idx="7">
                  <c:v>In beeld (fotospread)</c:v>
                </c:pt>
                <c:pt idx="8">
                  <c:v>Agenda</c:v>
                </c:pt>
                <c:pt idx="9">
                  <c:v>Columns André Kouwel</c:v>
                </c:pt>
                <c:pt idx="10">
                  <c:v>Vacatures</c:v>
                </c:pt>
                <c:pt idx="11">
                  <c:v>Personalia</c:v>
                </c:pt>
                <c:pt idx="12">
                  <c:v>Betoog</c:v>
                </c:pt>
                <c:pt idx="13">
                  <c:v>Net uit (recensies en aankondigingen)</c:v>
                </c:pt>
                <c:pt idx="14">
                  <c:v>Thorbecke hoogleraar</c:v>
                </c:pt>
                <c:pt idx="15">
                  <c:v>Raad &amp; Werk</c:v>
                </c:pt>
                <c:pt idx="16">
                  <c:v>Interview</c:v>
                </c:pt>
                <c:pt idx="17">
                  <c:v>Cijfers in beeld (infografiek)</c:v>
                </c:pt>
                <c:pt idx="18">
                  <c:v>Lopende zaken</c:v>
                </c:pt>
                <c:pt idx="19">
                  <c:v>Nieuwsberichten</c:v>
                </c:pt>
                <c:pt idx="20">
                  <c:v>Achtergrondartikelen</c:v>
                </c:pt>
              </c:strCache>
            </c:strRef>
          </c:cat>
          <c:val>
            <c:numRef>
              <c:f>[1]q11!$N$9:$N$29</c:f>
              <c:numCache>
                <c:formatCode>General</c:formatCode>
                <c:ptCount val="21"/>
                <c:pt idx="0">
                  <c:v>0.03</c:v>
                </c:pt>
                <c:pt idx="1">
                  <c:v>0.03</c:v>
                </c:pt>
                <c:pt idx="2">
                  <c:v>0.02</c:v>
                </c:pt>
                <c:pt idx="3">
                  <c:v>0.04</c:v>
                </c:pt>
                <c:pt idx="4">
                  <c:v>0.04</c:v>
                </c:pt>
                <c:pt idx="5">
                  <c:v>0.03</c:v>
                </c:pt>
                <c:pt idx="6">
                  <c:v>0.04</c:v>
                </c:pt>
                <c:pt idx="7">
                  <c:v>0.03</c:v>
                </c:pt>
                <c:pt idx="8">
                  <c:v>0.04</c:v>
                </c:pt>
                <c:pt idx="9">
                  <c:v>0.06</c:v>
                </c:pt>
                <c:pt idx="10">
                  <c:v>0.11</c:v>
                </c:pt>
                <c:pt idx="11">
                  <c:v>0.15</c:v>
                </c:pt>
                <c:pt idx="12">
                  <c:v>7.0000000000000007E-2</c:v>
                </c:pt>
                <c:pt idx="13">
                  <c:v>0.12</c:v>
                </c:pt>
                <c:pt idx="14">
                  <c:v>0.14000000000000001</c:v>
                </c:pt>
                <c:pt idx="15">
                  <c:v>0.15</c:v>
                </c:pt>
                <c:pt idx="16">
                  <c:v>0.13</c:v>
                </c:pt>
                <c:pt idx="17">
                  <c:v>0.19</c:v>
                </c:pt>
                <c:pt idx="18">
                  <c:v>0.18</c:v>
                </c:pt>
                <c:pt idx="19">
                  <c:v>0.21</c:v>
                </c:pt>
                <c:pt idx="20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11-4AA3-AF76-AA018C23872A}"/>
            </c:ext>
          </c:extLst>
        </c:ser>
        <c:ser>
          <c:idx val="1"/>
          <c:order val="1"/>
          <c:tx>
            <c:strRef>
              <c:f>'W:\Marketing\Marketing Intelligence\8. Marktonderzoek\Projecten\Projecten 2021\2021010 Lezersonderzoek VNG 2021\2021\resultaten\[report_Lezersonderzoek VNG 2021_20210525_0353 tabellen.xlsx]q11'!$O$8</c:f>
              <c:strCache>
                <c:ptCount val="1"/>
                <c:pt idx="0">
                  <c:v>relevant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[1]q11!$M$9:$M$29</c:f>
              <c:strCache>
                <c:ptCount val="21"/>
                <c:pt idx="0">
                  <c:v>Het netwerk van …</c:v>
                </c:pt>
                <c:pt idx="1">
                  <c:v>Commentaar Leonard Geluk</c:v>
                </c:pt>
                <c:pt idx="2">
                  <c:v>Panel</c:v>
                </c:pt>
                <c:pt idx="3">
                  <c:v>Columns Marleen Stikker</c:v>
                </c:pt>
                <c:pt idx="4">
                  <c:v>De overstap van</c:v>
                </c:pt>
                <c:pt idx="5">
                  <c:v>Drie vragen aan</c:v>
                </c:pt>
                <c:pt idx="6">
                  <c:v>Columns Martijn van der Steen</c:v>
                </c:pt>
                <c:pt idx="7">
                  <c:v>In beeld (fotospread)</c:v>
                </c:pt>
                <c:pt idx="8">
                  <c:v>Agenda</c:v>
                </c:pt>
                <c:pt idx="9">
                  <c:v>Columns André Kouwel</c:v>
                </c:pt>
                <c:pt idx="10">
                  <c:v>Vacatures</c:v>
                </c:pt>
                <c:pt idx="11">
                  <c:v>Personalia</c:v>
                </c:pt>
                <c:pt idx="12">
                  <c:v>Betoog</c:v>
                </c:pt>
                <c:pt idx="13">
                  <c:v>Net uit (recensies en aankondigingen)</c:v>
                </c:pt>
                <c:pt idx="14">
                  <c:v>Thorbecke hoogleraar</c:v>
                </c:pt>
                <c:pt idx="15">
                  <c:v>Raad &amp; Werk</c:v>
                </c:pt>
                <c:pt idx="16">
                  <c:v>Interview</c:v>
                </c:pt>
                <c:pt idx="17">
                  <c:v>Cijfers in beeld (infografiek)</c:v>
                </c:pt>
                <c:pt idx="18">
                  <c:v>Lopende zaken</c:v>
                </c:pt>
                <c:pt idx="19">
                  <c:v>Nieuwsberichten</c:v>
                </c:pt>
                <c:pt idx="20">
                  <c:v>Achtergrondartikelen</c:v>
                </c:pt>
              </c:strCache>
            </c:strRef>
          </c:cat>
          <c:val>
            <c:numRef>
              <c:f>[1]q11!$O$9:$O$29</c:f>
              <c:numCache>
                <c:formatCode>General</c:formatCode>
                <c:ptCount val="21"/>
                <c:pt idx="0">
                  <c:v>0.21</c:v>
                </c:pt>
                <c:pt idx="1">
                  <c:v>0.24</c:v>
                </c:pt>
                <c:pt idx="2">
                  <c:v>0.27</c:v>
                </c:pt>
                <c:pt idx="3">
                  <c:v>0.26</c:v>
                </c:pt>
                <c:pt idx="4">
                  <c:v>0.26</c:v>
                </c:pt>
                <c:pt idx="5">
                  <c:v>0.27</c:v>
                </c:pt>
                <c:pt idx="6">
                  <c:v>0.28000000000000003</c:v>
                </c:pt>
                <c:pt idx="7">
                  <c:v>0.31</c:v>
                </c:pt>
                <c:pt idx="8">
                  <c:v>0.31</c:v>
                </c:pt>
                <c:pt idx="9">
                  <c:v>0.31</c:v>
                </c:pt>
                <c:pt idx="10">
                  <c:v>0.27</c:v>
                </c:pt>
                <c:pt idx="11">
                  <c:v>0.33</c:v>
                </c:pt>
                <c:pt idx="12">
                  <c:v>0.46</c:v>
                </c:pt>
                <c:pt idx="13">
                  <c:v>0.43</c:v>
                </c:pt>
                <c:pt idx="14">
                  <c:v>0.42</c:v>
                </c:pt>
                <c:pt idx="15">
                  <c:v>0.46</c:v>
                </c:pt>
                <c:pt idx="16">
                  <c:v>0.55000000000000004</c:v>
                </c:pt>
                <c:pt idx="17">
                  <c:v>0.53</c:v>
                </c:pt>
                <c:pt idx="18">
                  <c:v>0.65</c:v>
                </c:pt>
                <c:pt idx="19">
                  <c:v>0.63</c:v>
                </c:pt>
                <c:pt idx="20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11-4AA3-AF76-AA018C23872A}"/>
            </c:ext>
          </c:extLst>
        </c:ser>
        <c:ser>
          <c:idx val="2"/>
          <c:order val="2"/>
          <c:tx>
            <c:strRef>
              <c:f>'W:\Marketing\Marketing Intelligence\8. Marktonderzoek\Projecten\Projecten 2021\2021010 Lezersonderzoek VNG 2021\2021\resultaten\[report_Lezersonderzoek VNG 2021_20210525_0353 tabellen.xlsx]q11'!$P$8</c:f>
              <c:strCache>
                <c:ptCount val="1"/>
                <c:pt idx="0">
                  <c:v>neutraal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[1]q11!$M$9:$M$29</c:f>
              <c:strCache>
                <c:ptCount val="21"/>
                <c:pt idx="0">
                  <c:v>Het netwerk van …</c:v>
                </c:pt>
                <c:pt idx="1">
                  <c:v>Commentaar Leonard Geluk</c:v>
                </c:pt>
                <c:pt idx="2">
                  <c:v>Panel</c:v>
                </c:pt>
                <c:pt idx="3">
                  <c:v>Columns Marleen Stikker</c:v>
                </c:pt>
                <c:pt idx="4">
                  <c:v>De overstap van</c:v>
                </c:pt>
                <c:pt idx="5">
                  <c:v>Drie vragen aan</c:v>
                </c:pt>
                <c:pt idx="6">
                  <c:v>Columns Martijn van der Steen</c:v>
                </c:pt>
                <c:pt idx="7">
                  <c:v>In beeld (fotospread)</c:v>
                </c:pt>
                <c:pt idx="8">
                  <c:v>Agenda</c:v>
                </c:pt>
                <c:pt idx="9">
                  <c:v>Columns André Kouwel</c:v>
                </c:pt>
                <c:pt idx="10">
                  <c:v>Vacatures</c:v>
                </c:pt>
                <c:pt idx="11">
                  <c:v>Personalia</c:v>
                </c:pt>
                <c:pt idx="12">
                  <c:v>Betoog</c:v>
                </c:pt>
                <c:pt idx="13">
                  <c:v>Net uit (recensies en aankondigingen)</c:v>
                </c:pt>
                <c:pt idx="14">
                  <c:v>Thorbecke hoogleraar</c:v>
                </c:pt>
                <c:pt idx="15">
                  <c:v>Raad &amp; Werk</c:v>
                </c:pt>
                <c:pt idx="16">
                  <c:v>Interview</c:v>
                </c:pt>
                <c:pt idx="17">
                  <c:v>Cijfers in beeld (infografiek)</c:v>
                </c:pt>
                <c:pt idx="18">
                  <c:v>Lopende zaken</c:v>
                </c:pt>
                <c:pt idx="19">
                  <c:v>Nieuwsberichten</c:v>
                </c:pt>
                <c:pt idx="20">
                  <c:v>Achtergrondartikelen</c:v>
                </c:pt>
              </c:strCache>
            </c:strRef>
          </c:cat>
          <c:val>
            <c:numRef>
              <c:f>[1]q11!$P$9:$P$29</c:f>
              <c:numCache>
                <c:formatCode>General</c:formatCode>
                <c:ptCount val="21"/>
                <c:pt idx="0">
                  <c:v>0.42</c:v>
                </c:pt>
                <c:pt idx="1">
                  <c:v>0.42</c:v>
                </c:pt>
                <c:pt idx="2">
                  <c:v>0.49</c:v>
                </c:pt>
                <c:pt idx="3">
                  <c:v>0.45</c:v>
                </c:pt>
                <c:pt idx="4">
                  <c:v>0.4</c:v>
                </c:pt>
                <c:pt idx="5">
                  <c:v>0.43</c:v>
                </c:pt>
                <c:pt idx="6">
                  <c:v>0.42</c:v>
                </c:pt>
                <c:pt idx="7">
                  <c:v>0.46</c:v>
                </c:pt>
                <c:pt idx="8">
                  <c:v>0.37</c:v>
                </c:pt>
                <c:pt idx="9">
                  <c:v>0.4</c:v>
                </c:pt>
                <c:pt idx="10">
                  <c:v>0.31</c:v>
                </c:pt>
                <c:pt idx="11">
                  <c:v>0.28999999999999998</c:v>
                </c:pt>
                <c:pt idx="12">
                  <c:v>0.35</c:v>
                </c:pt>
                <c:pt idx="13">
                  <c:v>0.3</c:v>
                </c:pt>
                <c:pt idx="14">
                  <c:v>0.31</c:v>
                </c:pt>
                <c:pt idx="15">
                  <c:v>0.27</c:v>
                </c:pt>
                <c:pt idx="16">
                  <c:v>0.26</c:v>
                </c:pt>
                <c:pt idx="17">
                  <c:v>0.19</c:v>
                </c:pt>
                <c:pt idx="18">
                  <c:v>0.12</c:v>
                </c:pt>
                <c:pt idx="19">
                  <c:v>0.11</c:v>
                </c:pt>
                <c:pt idx="2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11-4AA3-AF76-AA018C23872A}"/>
            </c:ext>
          </c:extLst>
        </c:ser>
        <c:ser>
          <c:idx val="3"/>
          <c:order val="3"/>
          <c:tx>
            <c:strRef>
              <c:f>'W:\Marketing\Marketing Intelligence\8. Marktonderzoek\Projecten\Projecten 2021\2021010 Lezersonderzoek VNG 2021\2021\resultaten\[report_Lezersonderzoek VNG 2021_20210525_0353 tabellen.xlsx]q11'!$Q$8</c:f>
              <c:strCache>
                <c:ptCount val="1"/>
                <c:pt idx="0">
                  <c:v>minder relevant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[1]q11!$M$9:$M$29</c:f>
              <c:strCache>
                <c:ptCount val="21"/>
                <c:pt idx="0">
                  <c:v>Het netwerk van …</c:v>
                </c:pt>
                <c:pt idx="1">
                  <c:v>Commentaar Leonard Geluk</c:v>
                </c:pt>
                <c:pt idx="2">
                  <c:v>Panel</c:v>
                </c:pt>
                <c:pt idx="3">
                  <c:v>Columns Marleen Stikker</c:v>
                </c:pt>
                <c:pt idx="4">
                  <c:v>De overstap van</c:v>
                </c:pt>
                <c:pt idx="5">
                  <c:v>Drie vragen aan</c:v>
                </c:pt>
                <c:pt idx="6">
                  <c:v>Columns Martijn van der Steen</c:v>
                </c:pt>
                <c:pt idx="7">
                  <c:v>In beeld (fotospread)</c:v>
                </c:pt>
                <c:pt idx="8">
                  <c:v>Agenda</c:v>
                </c:pt>
                <c:pt idx="9">
                  <c:v>Columns André Kouwel</c:v>
                </c:pt>
                <c:pt idx="10">
                  <c:v>Vacatures</c:v>
                </c:pt>
                <c:pt idx="11">
                  <c:v>Personalia</c:v>
                </c:pt>
                <c:pt idx="12">
                  <c:v>Betoog</c:v>
                </c:pt>
                <c:pt idx="13">
                  <c:v>Net uit (recensies en aankondigingen)</c:v>
                </c:pt>
                <c:pt idx="14">
                  <c:v>Thorbecke hoogleraar</c:v>
                </c:pt>
                <c:pt idx="15">
                  <c:v>Raad &amp; Werk</c:v>
                </c:pt>
                <c:pt idx="16">
                  <c:v>Interview</c:v>
                </c:pt>
                <c:pt idx="17">
                  <c:v>Cijfers in beeld (infografiek)</c:v>
                </c:pt>
                <c:pt idx="18">
                  <c:v>Lopende zaken</c:v>
                </c:pt>
                <c:pt idx="19">
                  <c:v>Nieuwsberichten</c:v>
                </c:pt>
                <c:pt idx="20">
                  <c:v>Achtergrondartikelen</c:v>
                </c:pt>
              </c:strCache>
            </c:strRef>
          </c:cat>
          <c:val>
            <c:numRef>
              <c:f>[1]q11!$Q$9:$Q$29</c:f>
              <c:numCache>
                <c:formatCode>General</c:formatCode>
                <c:ptCount val="21"/>
                <c:pt idx="0">
                  <c:v>0.22</c:v>
                </c:pt>
                <c:pt idx="1">
                  <c:v>0.2</c:v>
                </c:pt>
                <c:pt idx="2">
                  <c:v>0.17</c:v>
                </c:pt>
                <c:pt idx="3">
                  <c:v>0.16</c:v>
                </c:pt>
                <c:pt idx="4">
                  <c:v>0.2</c:v>
                </c:pt>
                <c:pt idx="5">
                  <c:v>0.18</c:v>
                </c:pt>
                <c:pt idx="6">
                  <c:v>0.17</c:v>
                </c:pt>
                <c:pt idx="7">
                  <c:v>0.15</c:v>
                </c:pt>
                <c:pt idx="8">
                  <c:v>0.22</c:v>
                </c:pt>
                <c:pt idx="9">
                  <c:v>0.16</c:v>
                </c:pt>
                <c:pt idx="10">
                  <c:v>0.17</c:v>
                </c:pt>
                <c:pt idx="11">
                  <c:v>0.15</c:v>
                </c:pt>
                <c:pt idx="12">
                  <c:v>0.08</c:v>
                </c:pt>
                <c:pt idx="13">
                  <c:v>0.1</c:v>
                </c:pt>
                <c:pt idx="14">
                  <c:v>0.09</c:v>
                </c:pt>
                <c:pt idx="15">
                  <c:v>0.08</c:v>
                </c:pt>
                <c:pt idx="16">
                  <c:v>0.04</c:v>
                </c:pt>
                <c:pt idx="17">
                  <c:v>0.06</c:v>
                </c:pt>
                <c:pt idx="18">
                  <c:v>0.03</c:v>
                </c:pt>
                <c:pt idx="19">
                  <c:v>0.03</c:v>
                </c:pt>
                <c:pt idx="2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11-4AA3-AF76-AA018C23872A}"/>
            </c:ext>
          </c:extLst>
        </c:ser>
        <c:ser>
          <c:idx val="4"/>
          <c:order val="4"/>
          <c:tx>
            <c:strRef>
              <c:f>'W:\Marketing\Marketing Intelligence\8. Marktonderzoek\Projecten\Projecten 2021\2021010 Lezersonderzoek VNG 2021\2021\resultaten\[report_Lezersonderzoek VNG 2021_20210525_0353 tabellen.xlsx]q11'!$R$8</c:f>
              <c:strCache>
                <c:ptCount val="1"/>
                <c:pt idx="0">
                  <c:v>niet relevant 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[1]q11!$M$9:$M$29</c:f>
              <c:strCache>
                <c:ptCount val="21"/>
                <c:pt idx="0">
                  <c:v>Het netwerk van …</c:v>
                </c:pt>
                <c:pt idx="1">
                  <c:v>Commentaar Leonard Geluk</c:v>
                </c:pt>
                <c:pt idx="2">
                  <c:v>Panel</c:v>
                </c:pt>
                <c:pt idx="3">
                  <c:v>Columns Marleen Stikker</c:v>
                </c:pt>
                <c:pt idx="4">
                  <c:v>De overstap van</c:v>
                </c:pt>
                <c:pt idx="5">
                  <c:v>Drie vragen aan</c:v>
                </c:pt>
                <c:pt idx="6">
                  <c:v>Columns Martijn van der Steen</c:v>
                </c:pt>
                <c:pt idx="7">
                  <c:v>In beeld (fotospread)</c:v>
                </c:pt>
                <c:pt idx="8">
                  <c:v>Agenda</c:v>
                </c:pt>
                <c:pt idx="9">
                  <c:v>Columns André Kouwel</c:v>
                </c:pt>
                <c:pt idx="10">
                  <c:v>Vacatures</c:v>
                </c:pt>
                <c:pt idx="11">
                  <c:v>Personalia</c:v>
                </c:pt>
                <c:pt idx="12">
                  <c:v>Betoog</c:v>
                </c:pt>
                <c:pt idx="13">
                  <c:v>Net uit (recensies en aankondigingen)</c:v>
                </c:pt>
                <c:pt idx="14">
                  <c:v>Thorbecke hoogleraar</c:v>
                </c:pt>
                <c:pt idx="15">
                  <c:v>Raad &amp; Werk</c:v>
                </c:pt>
                <c:pt idx="16">
                  <c:v>Interview</c:v>
                </c:pt>
                <c:pt idx="17">
                  <c:v>Cijfers in beeld (infografiek)</c:v>
                </c:pt>
                <c:pt idx="18">
                  <c:v>Lopende zaken</c:v>
                </c:pt>
                <c:pt idx="19">
                  <c:v>Nieuwsberichten</c:v>
                </c:pt>
                <c:pt idx="20">
                  <c:v>Achtergrondartikelen</c:v>
                </c:pt>
              </c:strCache>
            </c:strRef>
          </c:cat>
          <c:val>
            <c:numRef>
              <c:f>[1]q11!$R$9:$R$29</c:f>
              <c:numCache>
                <c:formatCode>General</c:formatCode>
                <c:ptCount val="21"/>
                <c:pt idx="0">
                  <c:v>0.12</c:v>
                </c:pt>
                <c:pt idx="1">
                  <c:v>0.11</c:v>
                </c:pt>
                <c:pt idx="2">
                  <c:v>0.05</c:v>
                </c:pt>
                <c:pt idx="3">
                  <c:v>0.09</c:v>
                </c:pt>
                <c:pt idx="4">
                  <c:v>0.1</c:v>
                </c:pt>
                <c:pt idx="5">
                  <c:v>0.09</c:v>
                </c:pt>
                <c:pt idx="6">
                  <c:v>0.09</c:v>
                </c:pt>
                <c:pt idx="7">
                  <c:v>0.05</c:v>
                </c:pt>
                <c:pt idx="8">
                  <c:v>0.06</c:v>
                </c:pt>
                <c:pt idx="9">
                  <c:v>7.0000000000000007E-2</c:v>
                </c:pt>
                <c:pt idx="10">
                  <c:v>0.14000000000000001</c:v>
                </c:pt>
                <c:pt idx="11">
                  <c:v>0.08</c:v>
                </c:pt>
                <c:pt idx="12">
                  <c:v>0.04</c:v>
                </c:pt>
                <c:pt idx="13">
                  <c:v>0.05</c:v>
                </c:pt>
                <c:pt idx="14">
                  <c:v>0.04</c:v>
                </c:pt>
                <c:pt idx="15">
                  <c:v>0.04</c:v>
                </c:pt>
                <c:pt idx="16">
                  <c:v>0.02</c:v>
                </c:pt>
                <c:pt idx="17">
                  <c:v>0.03</c:v>
                </c:pt>
                <c:pt idx="18">
                  <c:v>0.02</c:v>
                </c:pt>
                <c:pt idx="19">
                  <c:v>0.02</c:v>
                </c:pt>
                <c:pt idx="2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11-4AA3-AF76-AA018C2387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667192943"/>
        <c:axId val="1968106511"/>
      </c:barChart>
      <c:catAx>
        <c:axId val="16671929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968106511"/>
        <c:crosses val="autoZero"/>
        <c:auto val="1"/>
        <c:lblAlgn val="ctr"/>
        <c:lblOffset val="100"/>
        <c:noMultiLvlLbl val="0"/>
      </c:catAx>
      <c:valAx>
        <c:axId val="19681065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6671929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In hoeverre vindt u dat VNG Magazine genoeg aandacht besteedt aan de volgende soorten informatie: (n=326)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'W:\Marketing\Marketing Intelligence\8. Marktonderzoek\Projecten\Projecten 2021\2021010 Lezersonderzoek VNG 2021\2021\resultaten\[report_Lezersonderzoek VNG 2021_20210525_0353 tabellen.xlsx]q12'!$M$7</c:f>
              <c:strCache>
                <c:ptCount val="1"/>
                <c:pt idx="0">
                  <c:v>Te weinig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[1]q12!$L$8:$L$22</c:f>
              <c:strCache>
                <c:ptCount val="15"/>
                <c:pt idx="0">
                  <c:v>Nieuws/activiteiten van de vereniging</c:v>
                </c:pt>
                <c:pt idx="1">
                  <c:v>Human interest</c:v>
                </c:pt>
                <c:pt idx="2">
                  <c:v>Dialoog</c:v>
                </c:pt>
                <c:pt idx="3">
                  <c:v>Strategische agenda VNG</c:v>
                </c:pt>
                <c:pt idx="4">
                  <c:v>Het werk van burgemeesters en wethouders</c:v>
                </c:pt>
                <c:pt idx="5">
                  <c:v>Professionalisering</c:v>
                </c:pt>
                <c:pt idx="6">
                  <c:v>Zichtbaarheid van de VNG-boodschap</c:v>
                </c:pt>
                <c:pt idx="7">
                  <c:v>Actuele ontwikkelingen</c:v>
                </c:pt>
                <c:pt idx="8">
                  <c:v>Achtergrondinformatie</c:v>
                </c:pt>
                <c:pt idx="9">
                  <c:v>Trends</c:v>
                </c:pt>
                <c:pt idx="10">
                  <c:v>Het werk van (gemeente) ambtenaren</c:v>
                </c:pt>
                <c:pt idx="11">
                  <c:v>Onderzoeken</c:v>
                </c:pt>
                <c:pt idx="12">
                  <c:v>De vraagstukken en opgaven in de lokale praktijk</c:v>
                </c:pt>
                <c:pt idx="13">
                  <c:v>Het werk van raadsleden</c:v>
                </c:pt>
                <c:pt idx="14">
                  <c:v>Kennisuitwisseling/voorbeelden uit gemeenten</c:v>
                </c:pt>
              </c:strCache>
            </c:strRef>
          </c:cat>
          <c:val>
            <c:numRef>
              <c:f>[1]q12!$M$8:$M$22</c:f>
              <c:numCache>
                <c:formatCode>General</c:formatCode>
                <c:ptCount val="15"/>
                <c:pt idx="0">
                  <c:v>0.09</c:v>
                </c:pt>
                <c:pt idx="1">
                  <c:v>0.11</c:v>
                </c:pt>
                <c:pt idx="2">
                  <c:v>0.12</c:v>
                </c:pt>
                <c:pt idx="3">
                  <c:v>0.13</c:v>
                </c:pt>
                <c:pt idx="4">
                  <c:v>0.17</c:v>
                </c:pt>
                <c:pt idx="5">
                  <c:v>0.18</c:v>
                </c:pt>
                <c:pt idx="6">
                  <c:v>0.19</c:v>
                </c:pt>
                <c:pt idx="7">
                  <c:v>0.2</c:v>
                </c:pt>
                <c:pt idx="8">
                  <c:v>0.2</c:v>
                </c:pt>
                <c:pt idx="9">
                  <c:v>0.23</c:v>
                </c:pt>
                <c:pt idx="10">
                  <c:v>0.26</c:v>
                </c:pt>
                <c:pt idx="11">
                  <c:v>0.27</c:v>
                </c:pt>
                <c:pt idx="12">
                  <c:v>0.32</c:v>
                </c:pt>
                <c:pt idx="13">
                  <c:v>0.34</c:v>
                </c:pt>
                <c:pt idx="14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8-4A27-B1F2-B3E6523F0CB3}"/>
            </c:ext>
          </c:extLst>
        </c:ser>
        <c:ser>
          <c:idx val="1"/>
          <c:order val="1"/>
          <c:tx>
            <c:strRef>
              <c:f>'W:\Marketing\Marketing Intelligence\8. Marktonderzoek\Projecten\Projecten 2021\2021010 Lezersonderzoek VNG 2021\2021\resultaten\[report_Lezersonderzoek VNG 2021_20210525_0353 tabellen.xlsx]q12'!$N$7</c:f>
              <c:strCache>
                <c:ptCount val="1"/>
                <c:pt idx="0">
                  <c:v>Precies genoeg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[1]q12!$L$8:$L$22</c:f>
              <c:strCache>
                <c:ptCount val="15"/>
                <c:pt idx="0">
                  <c:v>Nieuws/activiteiten van de vereniging</c:v>
                </c:pt>
                <c:pt idx="1">
                  <c:v>Human interest</c:v>
                </c:pt>
                <c:pt idx="2">
                  <c:v>Dialoog</c:v>
                </c:pt>
                <c:pt idx="3">
                  <c:v>Strategische agenda VNG</c:v>
                </c:pt>
                <c:pt idx="4">
                  <c:v>Het werk van burgemeesters en wethouders</c:v>
                </c:pt>
                <c:pt idx="5">
                  <c:v>Professionalisering</c:v>
                </c:pt>
                <c:pt idx="6">
                  <c:v>Zichtbaarheid van de VNG-boodschap</c:v>
                </c:pt>
                <c:pt idx="7">
                  <c:v>Actuele ontwikkelingen</c:v>
                </c:pt>
                <c:pt idx="8">
                  <c:v>Achtergrondinformatie</c:v>
                </c:pt>
                <c:pt idx="9">
                  <c:v>Trends</c:v>
                </c:pt>
                <c:pt idx="10">
                  <c:v>Het werk van (gemeente) ambtenaren</c:v>
                </c:pt>
                <c:pt idx="11">
                  <c:v>Onderzoeken</c:v>
                </c:pt>
                <c:pt idx="12">
                  <c:v>De vraagstukken en opgaven in de lokale praktijk</c:v>
                </c:pt>
                <c:pt idx="13">
                  <c:v>Het werk van raadsleden</c:v>
                </c:pt>
                <c:pt idx="14">
                  <c:v>Kennisuitwisseling/voorbeelden uit gemeenten</c:v>
                </c:pt>
              </c:strCache>
            </c:strRef>
          </c:cat>
          <c:val>
            <c:numRef>
              <c:f>[1]q12!$N$8:$N$22</c:f>
              <c:numCache>
                <c:formatCode>General</c:formatCode>
                <c:ptCount val="15"/>
                <c:pt idx="0">
                  <c:v>0.78</c:v>
                </c:pt>
                <c:pt idx="1">
                  <c:v>0.69</c:v>
                </c:pt>
                <c:pt idx="2">
                  <c:v>0.73</c:v>
                </c:pt>
                <c:pt idx="3">
                  <c:v>0.76</c:v>
                </c:pt>
                <c:pt idx="4">
                  <c:v>0.68</c:v>
                </c:pt>
                <c:pt idx="5">
                  <c:v>0.74</c:v>
                </c:pt>
                <c:pt idx="6">
                  <c:v>0.69</c:v>
                </c:pt>
                <c:pt idx="7">
                  <c:v>0.79</c:v>
                </c:pt>
                <c:pt idx="8">
                  <c:v>0.75</c:v>
                </c:pt>
                <c:pt idx="9">
                  <c:v>0.73</c:v>
                </c:pt>
                <c:pt idx="10">
                  <c:v>0.63</c:v>
                </c:pt>
                <c:pt idx="11">
                  <c:v>0.7</c:v>
                </c:pt>
                <c:pt idx="12">
                  <c:v>0.67</c:v>
                </c:pt>
                <c:pt idx="13">
                  <c:v>0.53</c:v>
                </c:pt>
                <c:pt idx="14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98-4A27-B1F2-B3E6523F0CB3}"/>
            </c:ext>
          </c:extLst>
        </c:ser>
        <c:ser>
          <c:idx val="2"/>
          <c:order val="2"/>
          <c:tx>
            <c:strRef>
              <c:f>'W:\Marketing\Marketing Intelligence\8. Marktonderzoek\Projecten\Projecten 2021\2021010 Lezersonderzoek VNG 2021\2021\resultaten\[report_Lezersonderzoek VNG 2021_20210525_0353 tabellen.xlsx]q12'!$O$7</c:f>
              <c:strCache>
                <c:ptCount val="1"/>
                <c:pt idx="0">
                  <c:v>Te veel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[1]q12!$L$8:$L$22</c:f>
              <c:strCache>
                <c:ptCount val="15"/>
                <c:pt idx="0">
                  <c:v>Nieuws/activiteiten van de vereniging</c:v>
                </c:pt>
                <c:pt idx="1">
                  <c:v>Human interest</c:v>
                </c:pt>
                <c:pt idx="2">
                  <c:v>Dialoog</c:v>
                </c:pt>
                <c:pt idx="3">
                  <c:v>Strategische agenda VNG</c:v>
                </c:pt>
                <c:pt idx="4">
                  <c:v>Het werk van burgemeesters en wethouders</c:v>
                </c:pt>
                <c:pt idx="5">
                  <c:v>Professionalisering</c:v>
                </c:pt>
                <c:pt idx="6">
                  <c:v>Zichtbaarheid van de VNG-boodschap</c:v>
                </c:pt>
                <c:pt idx="7">
                  <c:v>Actuele ontwikkelingen</c:v>
                </c:pt>
                <c:pt idx="8">
                  <c:v>Achtergrondinformatie</c:v>
                </c:pt>
                <c:pt idx="9">
                  <c:v>Trends</c:v>
                </c:pt>
                <c:pt idx="10">
                  <c:v>Het werk van (gemeente) ambtenaren</c:v>
                </c:pt>
                <c:pt idx="11">
                  <c:v>Onderzoeken</c:v>
                </c:pt>
                <c:pt idx="12">
                  <c:v>De vraagstukken en opgaven in de lokale praktijk</c:v>
                </c:pt>
                <c:pt idx="13">
                  <c:v>Het werk van raadsleden</c:v>
                </c:pt>
                <c:pt idx="14">
                  <c:v>Kennisuitwisseling/voorbeelden uit gemeenten</c:v>
                </c:pt>
              </c:strCache>
            </c:strRef>
          </c:cat>
          <c:val>
            <c:numRef>
              <c:f>[1]q12!$O$8:$O$22</c:f>
              <c:numCache>
                <c:formatCode>General</c:formatCode>
                <c:ptCount val="15"/>
                <c:pt idx="0">
                  <c:v>0.13</c:v>
                </c:pt>
                <c:pt idx="1">
                  <c:v>0.2</c:v>
                </c:pt>
                <c:pt idx="2">
                  <c:v>0.15</c:v>
                </c:pt>
                <c:pt idx="3">
                  <c:v>0.11</c:v>
                </c:pt>
                <c:pt idx="4">
                  <c:v>0.15</c:v>
                </c:pt>
                <c:pt idx="5">
                  <c:v>0.08</c:v>
                </c:pt>
                <c:pt idx="6">
                  <c:v>0.12</c:v>
                </c:pt>
                <c:pt idx="7">
                  <c:v>0.01</c:v>
                </c:pt>
                <c:pt idx="8">
                  <c:v>0.05</c:v>
                </c:pt>
                <c:pt idx="9">
                  <c:v>0.04</c:v>
                </c:pt>
                <c:pt idx="10">
                  <c:v>0.11</c:v>
                </c:pt>
                <c:pt idx="11">
                  <c:v>0.03</c:v>
                </c:pt>
                <c:pt idx="12">
                  <c:v>0.01</c:v>
                </c:pt>
                <c:pt idx="13">
                  <c:v>0.13</c:v>
                </c:pt>
                <c:pt idx="1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98-4A27-B1F2-B3E6523F0C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409929183"/>
        <c:axId val="1781724655"/>
      </c:barChart>
      <c:catAx>
        <c:axId val="14099291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781724655"/>
        <c:crosses val="autoZero"/>
        <c:auto val="1"/>
        <c:lblAlgn val="ctr"/>
        <c:lblOffset val="100"/>
        <c:noMultiLvlLbl val="0"/>
      </c:catAx>
      <c:valAx>
        <c:axId val="1781724655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409929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 Hoe tevreden bent u over u de volgende aspecten van het VNG Magazine? (n=328)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'W:\Marketing\Marketing Intelligence\8. Marktonderzoek\Projecten\Projecten 2021\2021010 Lezersonderzoek VNG 2021\2021\resultaten\[report_Lezersonderzoek VNG 2021_20210525_0353 tabellen.xlsx]q17'!$P$7</c:f>
              <c:strCache>
                <c:ptCount val="1"/>
                <c:pt idx="0">
                  <c:v>Zeer ontevreden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586485612673779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128-4866-8F78-9F44544EBC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[1]q17!$O$8:$O$18</c:f>
              <c:strCache>
                <c:ptCount val="11"/>
                <c:pt idx="0">
                  <c:v>Kritische noot </c:v>
                </c:pt>
                <c:pt idx="1">
                  <c:v>Journalistieke onafhankelijkheid</c:v>
                </c:pt>
                <c:pt idx="2">
                  <c:v>Journalistieke waarde</c:v>
                </c:pt>
                <c:pt idx="3">
                  <c:v>Diepgang</c:v>
                </c:pt>
                <c:pt idx="4">
                  <c:v>Lay-out/indeling</c:v>
                </c:pt>
                <c:pt idx="5">
                  <c:v>Afwisseling</c:v>
                </c:pt>
                <c:pt idx="6">
                  <c:v>Totale redactionele inhoud</c:v>
                </c:pt>
                <c:pt idx="7">
                  <c:v>Actualiteit</c:v>
                </c:pt>
                <c:pt idx="8">
                  <c:v>Overzichtelijkheid</c:v>
                </c:pt>
                <c:pt idx="9">
                  <c:v>Schrijfstijl</c:v>
                </c:pt>
                <c:pt idx="10">
                  <c:v>Betrouwbaarheid</c:v>
                </c:pt>
              </c:strCache>
            </c:strRef>
          </c:cat>
          <c:val>
            <c:numRef>
              <c:f>[1]q17!$P$8:$P$18</c:f>
              <c:numCache>
                <c:formatCode>General</c:formatCode>
                <c:ptCount val="11"/>
                <c:pt idx="0">
                  <c:v>0.03</c:v>
                </c:pt>
                <c:pt idx="1">
                  <c:v>0.02</c:v>
                </c:pt>
                <c:pt idx="2">
                  <c:v>0.02</c:v>
                </c:pt>
                <c:pt idx="3">
                  <c:v>0.01</c:v>
                </c:pt>
                <c:pt idx="4">
                  <c:v>0.02</c:v>
                </c:pt>
                <c:pt idx="5">
                  <c:v>0.01</c:v>
                </c:pt>
                <c:pt idx="6">
                  <c:v>0.01</c:v>
                </c:pt>
                <c:pt idx="7">
                  <c:v>0.02</c:v>
                </c:pt>
                <c:pt idx="8">
                  <c:v>0.02</c:v>
                </c:pt>
                <c:pt idx="9">
                  <c:v>0.01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28-4866-8F78-9F44544EBCA9}"/>
            </c:ext>
          </c:extLst>
        </c:ser>
        <c:ser>
          <c:idx val="1"/>
          <c:order val="1"/>
          <c:tx>
            <c:strRef>
              <c:f>'W:\Marketing\Marketing Intelligence\8. Marktonderzoek\Projecten\Projecten 2021\2021010 Lezersonderzoek VNG 2021\2021\resultaten\[report_Lezersonderzoek VNG 2021_20210525_0353 tabellen.xlsx]q17'!$Q$7</c:f>
              <c:strCache>
                <c:ptCount val="1"/>
                <c:pt idx="0">
                  <c:v>Ontevreden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[1]q17!$O$8:$O$18</c:f>
              <c:strCache>
                <c:ptCount val="11"/>
                <c:pt idx="0">
                  <c:v>Kritische noot </c:v>
                </c:pt>
                <c:pt idx="1">
                  <c:v>Journalistieke onafhankelijkheid</c:v>
                </c:pt>
                <c:pt idx="2">
                  <c:v>Journalistieke waarde</c:v>
                </c:pt>
                <c:pt idx="3">
                  <c:v>Diepgang</c:v>
                </c:pt>
                <c:pt idx="4">
                  <c:v>Lay-out/indeling</c:v>
                </c:pt>
                <c:pt idx="5">
                  <c:v>Afwisseling</c:v>
                </c:pt>
                <c:pt idx="6">
                  <c:v>Totale redactionele inhoud</c:v>
                </c:pt>
                <c:pt idx="7">
                  <c:v>Actualiteit</c:v>
                </c:pt>
                <c:pt idx="8">
                  <c:v>Overzichtelijkheid</c:v>
                </c:pt>
                <c:pt idx="9">
                  <c:v>Schrijfstijl</c:v>
                </c:pt>
                <c:pt idx="10">
                  <c:v>Betrouwbaarheid</c:v>
                </c:pt>
              </c:strCache>
            </c:strRef>
          </c:cat>
          <c:val>
            <c:numRef>
              <c:f>[1]q17!$Q$8:$Q$18</c:f>
              <c:numCache>
                <c:formatCode>General</c:formatCode>
                <c:ptCount val="11"/>
                <c:pt idx="0">
                  <c:v>0.19</c:v>
                </c:pt>
                <c:pt idx="1">
                  <c:v>7.0000000000000007E-2</c:v>
                </c:pt>
                <c:pt idx="2">
                  <c:v>0.06</c:v>
                </c:pt>
                <c:pt idx="3">
                  <c:v>0.1</c:v>
                </c:pt>
                <c:pt idx="4">
                  <c:v>0.02</c:v>
                </c:pt>
                <c:pt idx="5">
                  <c:v>0.04</c:v>
                </c:pt>
                <c:pt idx="6">
                  <c:v>0.03</c:v>
                </c:pt>
                <c:pt idx="7">
                  <c:v>0.05</c:v>
                </c:pt>
                <c:pt idx="8">
                  <c:v>0.02</c:v>
                </c:pt>
                <c:pt idx="9">
                  <c:v>0.02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28-4866-8F78-9F44544EBCA9}"/>
            </c:ext>
          </c:extLst>
        </c:ser>
        <c:ser>
          <c:idx val="2"/>
          <c:order val="2"/>
          <c:tx>
            <c:strRef>
              <c:f>'W:\Marketing\Marketing Intelligence\8. Marktonderzoek\Projecten\Projecten 2021\2021010 Lezersonderzoek VNG 2021\2021\resultaten\[report_Lezersonderzoek VNG 2021_20210525_0353 tabellen.xlsx]q17'!$R$7</c:f>
              <c:strCache>
                <c:ptCount val="1"/>
                <c:pt idx="0">
                  <c:v>Neutraal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[1]q17!$O$8:$O$18</c:f>
              <c:strCache>
                <c:ptCount val="11"/>
                <c:pt idx="0">
                  <c:v>Kritische noot </c:v>
                </c:pt>
                <c:pt idx="1">
                  <c:v>Journalistieke onafhankelijkheid</c:v>
                </c:pt>
                <c:pt idx="2">
                  <c:v>Journalistieke waarde</c:v>
                </c:pt>
                <c:pt idx="3">
                  <c:v>Diepgang</c:v>
                </c:pt>
                <c:pt idx="4">
                  <c:v>Lay-out/indeling</c:v>
                </c:pt>
                <c:pt idx="5">
                  <c:v>Afwisseling</c:v>
                </c:pt>
                <c:pt idx="6">
                  <c:v>Totale redactionele inhoud</c:v>
                </c:pt>
                <c:pt idx="7">
                  <c:v>Actualiteit</c:v>
                </c:pt>
                <c:pt idx="8">
                  <c:v>Overzichtelijkheid</c:v>
                </c:pt>
                <c:pt idx="9">
                  <c:v>Schrijfstijl</c:v>
                </c:pt>
                <c:pt idx="10">
                  <c:v>Betrouwbaarheid</c:v>
                </c:pt>
              </c:strCache>
            </c:strRef>
          </c:cat>
          <c:val>
            <c:numRef>
              <c:f>[1]q17!$R$8:$R$18</c:f>
              <c:numCache>
                <c:formatCode>General</c:formatCode>
                <c:ptCount val="11"/>
                <c:pt idx="0">
                  <c:v>0.36</c:v>
                </c:pt>
                <c:pt idx="1">
                  <c:v>0.42</c:v>
                </c:pt>
                <c:pt idx="2">
                  <c:v>0.36</c:v>
                </c:pt>
                <c:pt idx="3">
                  <c:v>0.24</c:v>
                </c:pt>
                <c:pt idx="4">
                  <c:v>0.26</c:v>
                </c:pt>
                <c:pt idx="5">
                  <c:v>0.25</c:v>
                </c:pt>
                <c:pt idx="6">
                  <c:v>0.22</c:v>
                </c:pt>
                <c:pt idx="7">
                  <c:v>0.17</c:v>
                </c:pt>
                <c:pt idx="8">
                  <c:v>0.19</c:v>
                </c:pt>
                <c:pt idx="9">
                  <c:v>0.17</c:v>
                </c:pt>
                <c:pt idx="1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28-4866-8F78-9F44544EBCA9}"/>
            </c:ext>
          </c:extLst>
        </c:ser>
        <c:ser>
          <c:idx val="3"/>
          <c:order val="3"/>
          <c:tx>
            <c:strRef>
              <c:f>'W:\Marketing\Marketing Intelligence\8. Marktonderzoek\Projecten\Projecten 2021\2021010 Lezersonderzoek VNG 2021\2021\resultaten\[report_Lezersonderzoek VNG 2021_20210525_0353 tabellen.xlsx]q17'!$S$7</c:f>
              <c:strCache>
                <c:ptCount val="1"/>
                <c:pt idx="0">
                  <c:v>Tevreden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[1]q17!$O$8:$O$18</c:f>
              <c:strCache>
                <c:ptCount val="11"/>
                <c:pt idx="0">
                  <c:v>Kritische noot </c:v>
                </c:pt>
                <c:pt idx="1">
                  <c:v>Journalistieke onafhankelijkheid</c:v>
                </c:pt>
                <c:pt idx="2">
                  <c:v>Journalistieke waarde</c:v>
                </c:pt>
                <c:pt idx="3">
                  <c:v>Diepgang</c:v>
                </c:pt>
                <c:pt idx="4">
                  <c:v>Lay-out/indeling</c:v>
                </c:pt>
                <c:pt idx="5">
                  <c:v>Afwisseling</c:v>
                </c:pt>
                <c:pt idx="6">
                  <c:v>Totale redactionele inhoud</c:v>
                </c:pt>
                <c:pt idx="7">
                  <c:v>Actualiteit</c:v>
                </c:pt>
                <c:pt idx="8">
                  <c:v>Overzichtelijkheid</c:v>
                </c:pt>
                <c:pt idx="9">
                  <c:v>Schrijfstijl</c:v>
                </c:pt>
                <c:pt idx="10">
                  <c:v>Betrouwbaarheid</c:v>
                </c:pt>
              </c:strCache>
            </c:strRef>
          </c:cat>
          <c:val>
            <c:numRef>
              <c:f>[1]q17!$S$8:$S$18</c:f>
              <c:numCache>
                <c:formatCode>General</c:formatCode>
                <c:ptCount val="11"/>
                <c:pt idx="0">
                  <c:v>0.37</c:v>
                </c:pt>
                <c:pt idx="1">
                  <c:v>0.39</c:v>
                </c:pt>
                <c:pt idx="2">
                  <c:v>0.48</c:v>
                </c:pt>
                <c:pt idx="3">
                  <c:v>0.55000000000000004</c:v>
                </c:pt>
                <c:pt idx="4">
                  <c:v>0.51</c:v>
                </c:pt>
                <c:pt idx="5">
                  <c:v>0.55000000000000004</c:v>
                </c:pt>
                <c:pt idx="6">
                  <c:v>0.65</c:v>
                </c:pt>
                <c:pt idx="7">
                  <c:v>0.57999999999999996</c:v>
                </c:pt>
                <c:pt idx="8">
                  <c:v>0.56000000000000005</c:v>
                </c:pt>
                <c:pt idx="9">
                  <c:v>0.64</c:v>
                </c:pt>
                <c:pt idx="10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28-4866-8F78-9F44544EBCA9}"/>
            </c:ext>
          </c:extLst>
        </c:ser>
        <c:ser>
          <c:idx val="4"/>
          <c:order val="4"/>
          <c:tx>
            <c:strRef>
              <c:f>'W:\Marketing\Marketing Intelligence\8. Marktonderzoek\Projecten\Projecten 2021\2021010 Lezersonderzoek VNG 2021\2021\resultaten\[report_Lezersonderzoek VNG 2021_20210525_0353 tabellen.xlsx]q17'!$T$7</c:f>
              <c:strCache>
                <c:ptCount val="1"/>
                <c:pt idx="0">
                  <c:v>Zeer tevreden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[1]q17!$O$8:$O$18</c:f>
              <c:strCache>
                <c:ptCount val="11"/>
                <c:pt idx="0">
                  <c:v>Kritische noot </c:v>
                </c:pt>
                <c:pt idx="1">
                  <c:v>Journalistieke onafhankelijkheid</c:v>
                </c:pt>
                <c:pt idx="2">
                  <c:v>Journalistieke waarde</c:v>
                </c:pt>
                <c:pt idx="3">
                  <c:v>Diepgang</c:v>
                </c:pt>
                <c:pt idx="4">
                  <c:v>Lay-out/indeling</c:v>
                </c:pt>
                <c:pt idx="5">
                  <c:v>Afwisseling</c:v>
                </c:pt>
                <c:pt idx="6">
                  <c:v>Totale redactionele inhoud</c:v>
                </c:pt>
                <c:pt idx="7">
                  <c:v>Actualiteit</c:v>
                </c:pt>
                <c:pt idx="8">
                  <c:v>Overzichtelijkheid</c:v>
                </c:pt>
                <c:pt idx="9">
                  <c:v>Schrijfstijl</c:v>
                </c:pt>
                <c:pt idx="10">
                  <c:v>Betrouwbaarheid</c:v>
                </c:pt>
              </c:strCache>
            </c:strRef>
          </c:cat>
          <c:val>
            <c:numRef>
              <c:f>[1]q17!$T$8:$T$18</c:f>
              <c:numCache>
                <c:formatCode>General</c:formatCode>
                <c:ptCount val="11"/>
                <c:pt idx="0">
                  <c:v>0.05</c:v>
                </c:pt>
                <c:pt idx="1">
                  <c:v>0.1</c:v>
                </c:pt>
                <c:pt idx="2">
                  <c:v>0.08</c:v>
                </c:pt>
                <c:pt idx="3">
                  <c:v>0.1</c:v>
                </c:pt>
                <c:pt idx="4">
                  <c:v>0.19</c:v>
                </c:pt>
                <c:pt idx="5">
                  <c:v>0.15</c:v>
                </c:pt>
                <c:pt idx="6">
                  <c:v>0.09</c:v>
                </c:pt>
                <c:pt idx="7">
                  <c:v>0.18</c:v>
                </c:pt>
                <c:pt idx="8">
                  <c:v>0.21</c:v>
                </c:pt>
                <c:pt idx="9">
                  <c:v>0.16</c:v>
                </c:pt>
                <c:pt idx="10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128-4866-8F78-9F44544EBC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2032390047"/>
        <c:axId val="2031849343"/>
      </c:barChart>
      <c:catAx>
        <c:axId val="20323900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1849343"/>
        <c:crosses val="autoZero"/>
        <c:auto val="1"/>
        <c:lblAlgn val="ctr"/>
        <c:lblOffset val="100"/>
        <c:noMultiLvlLbl val="0"/>
      </c:catAx>
      <c:valAx>
        <c:axId val="2031849343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23900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Hoe leest u bij voorkeur VNG Magazine? (n=336)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[1]q19!$E$7:$E$12</c:f>
              <c:strCache>
                <c:ptCount val="6"/>
                <c:pt idx="0">
                  <c:v>Weet niet/ geen opgave</c:v>
                </c:pt>
                <c:pt idx="1">
                  <c:v>Op een smartphone</c:v>
                </c:pt>
                <c:pt idx="2">
                  <c:v>Maakt voor mij niet uit</c:v>
                </c:pt>
                <c:pt idx="3">
                  <c:v>Op de computer / laptop</c:v>
                </c:pt>
                <c:pt idx="4">
                  <c:v>Op een tablet</c:v>
                </c:pt>
                <c:pt idx="5">
                  <c:v>Op papier</c:v>
                </c:pt>
              </c:strCache>
            </c:strRef>
          </c:cat>
          <c:val>
            <c:numRef>
              <c:f>[1]q19!$F$7:$F$12</c:f>
              <c:numCache>
                <c:formatCode>General</c:formatCode>
                <c:ptCount val="6"/>
                <c:pt idx="0">
                  <c:v>0.01</c:v>
                </c:pt>
                <c:pt idx="1">
                  <c:v>0.02</c:v>
                </c:pt>
                <c:pt idx="2">
                  <c:v>0.04</c:v>
                </c:pt>
                <c:pt idx="3">
                  <c:v>0.11</c:v>
                </c:pt>
                <c:pt idx="4">
                  <c:v>0.11</c:v>
                </c:pt>
                <c:pt idx="5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CF-444B-9821-8A866DE42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044403327"/>
        <c:axId val="2031853087"/>
      </c:barChart>
      <c:catAx>
        <c:axId val="20444033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1853087"/>
        <c:crosses val="autoZero"/>
        <c:auto val="1"/>
        <c:lblAlgn val="ctr"/>
        <c:lblOffset val="100"/>
        <c:noMultiLvlLbl val="0"/>
      </c:catAx>
      <c:valAx>
        <c:axId val="2031853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44403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sz="1200" noProof="0" dirty="0"/>
              <a:t>De huidige trend naar digitalisering en duurzaamheid leidt tot de vraag of de frequentie van VNG Magazine moet worden aangepast. Jaarlijks ontvangt u nu 20 edities van VNG Magazine op papier. Zou u vanwege de huidige trend minder papieren edities willen 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[1]q22!$A$8:$A$11</c:f>
              <c:strCache>
                <c:ptCount val="4"/>
                <c:pt idx="0">
                  <c:v>16 edities per jaar</c:v>
                </c:pt>
                <c:pt idx="1">
                  <c:v>12 edities per jaar</c:v>
                </c:pt>
                <c:pt idx="2">
                  <c:v>10 edities per jaar</c:v>
                </c:pt>
                <c:pt idx="3">
                  <c:v>Ik ben tevreden met de huidige frequentie</c:v>
                </c:pt>
              </c:strCache>
            </c:strRef>
          </c:cat>
          <c:val>
            <c:numRef>
              <c:f>[1]q22!$C$8:$C$11</c:f>
              <c:numCache>
                <c:formatCode>General</c:formatCode>
                <c:ptCount val="4"/>
                <c:pt idx="0">
                  <c:v>7.0000000000000007E-2</c:v>
                </c:pt>
                <c:pt idx="1">
                  <c:v>0.32</c:v>
                </c:pt>
                <c:pt idx="2">
                  <c:v>0.19</c:v>
                </c:pt>
                <c:pt idx="3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E9-461E-A7A2-F49E902625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1580463"/>
        <c:axId val="2031849759"/>
      </c:barChart>
      <c:catAx>
        <c:axId val="1961580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1849759"/>
        <c:crosses val="autoZero"/>
        <c:auto val="1"/>
        <c:lblAlgn val="ctr"/>
        <c:lblOffset val="100"/>
        <c:noMultiLvlLbl val="0"/>
      </c:catAx>
      <c:valAx>
        <c:axId val="2031849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9615804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Hieronder staat een aantal mogelijk nieuwe opties om VNG Magazine mee uit te breiden.In hoeverre bent u geïnteresseerd in onderstaande informatiebronnen? (n=329)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'W:\Marketing\Marketing Intelligence\8. Marktonderzoek\Projecten\Projecten 2021\2021010 Lezersonderzoek VNG 2021\2021\resultaten\[report_Lezersonderzoek VNG 2021_20210525_0353 tabellen.xlsx]q24'!$H$16</c:f>
              <c:strCache>
                <c:ptCount val="1"/>
                <c:pt idx="0">
                  <c:v>zeer geïnteresseerd 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[1]q24!$G$17:$G$22</c:f>
              <c:strCache>
                <c:ptCount val="6"/>
                <c:pt idx="0">
                  <c:v>Videoverslagen (vlogs ) van de redactie van VNG Magazine (ca. 15-30 minuten)</c:v>
                </c:pt>
                <c:pt idx="1">
                  <c:v>Podcasts (radio-uitzending van ca. 30 minuten)</c:v>
                </c:pt>
                <c:pt idx="2">
                  <c:v>Aankondigingen van de artikelen in de nieuwste editie van VNG Magazine via sociale media</c:v>
                </c:pt>
                <c:pt idx="3">
                  <c:v>Nieuwsberichten via sociale media</c:v>
                </c:pt>
                <c:pt idx="4">
                  <c:v>Longreads (achtergrondartikelen vanaf ca. 6 pagina’s)</c:v>
                </c:pt>
                <c:pt idx="5">
                  <c:v>Een nieuwsbrief via de e-mail met het artikelenoverzicht van de nieuwste editie van VNG Magazine </c:v>
                </c:pt>
              </c:strCache>
            </c:strRef>
          </c:cat>
          <c:val>
            <c:numRef>
              <c:f>[1]q24!$H$17:$H$22</c:f>
              <c:numCache>
                <c:formatCode>General</c:formatCode>
                <c:ptCount val="6"/>
                <c:pt idx="0">
                  <c:v>0.01</c:v>
                </c:pt>
                <c:pt idx="1">
                  <c:v>0.03</c:v>
                </c:pt>
                <c:pt idx="2">
                  <c:v>0.05</c:v>
                </c:pt>
                <c:pt idx="3">
                  <c:v>0.06</c:v>
                </c:pt>
                <c:pt idx="4">
                  <c:v>0.09</c:v>
                </c:pt>
                <c:pt idx="5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7E-4348-8AA9-5E33D3C83855}"/>
            </c:ext>
          </c:extLst>
        </c:ser>
        <c:ser>
          <c:idx val="1"/>
          <c:order val="1"/>
          <c:tx>
            <c:strRef>
              <c:f>'W:\Marketing\Marketing Intelligence\8. Marktonderzoek\Projecten\Projecten 2021\2021010 Lezersonderzoek VNG 2021\2021\resultaten\[report_Lezersonderzoek VNG 2021_20210525_0353 tabellen.xlsx]q24'!$I$16</c:f>
              <c:strCache>
                <c:ptCount val="1"/>
                <c:pt idx="0">
                  <c:v>geïnteresseerd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[1]q24!$G$17:$G$22</c:f>
              <c:strCache>
                <c:ptCount val="6"/>
                <c:pt idx="0">
                  <c:v>Videoverslagen (vlogs ) van de redactie van VNG Magazine (ca. 15-30 minuten)</c:v>
                </c:pt>
                <c:pt idx="1">
                  <c:v>Podcasts (radio-uitzending van ca. 30 minuten)</c:v>
                </c:pt>
                <c:pt idx="2">
                  <c:v>Aankondigingen van de artikelen in de nieuwste editie van VNG Magazine via sociale media</c:v>
                </c:pt>
                <c:pt idx="3">
                  <c:v>Nieuwsberichten via sociale media</c:v>
                </c:pt>
                <c:pt idx="4">
                  <c:v>Longreads (achtergrondartikelen vanaf ca. 6 pagina’s)</c:v>
                </c:pt>
                <c:pt idx="5">
                  <c:v>Een nieuwsbrief via de e-mail met het artikelenoverzicht van de nieuwste editie van VNG Magazine </c:v>
                </c:pt>
              </c:strCache>
            </c:strRef>
          </c:cat>
          <c:val>
            <c:numRef>
              <c:f>[1]q24!$I$17:$I$22</c:f>
              <c:numCache>
                <c:formatCode>General</c:formatCode>
                <c:ptCount val="6"/>
                <c:pt idx="0">
                  <c:v>0.21</c:v>
                </c:pt>
                <c:pt idx="1">
                  <c:v>0.31</c:v>
                </c:pt>
                <c:pt idx="2">
                  <c:v>0.33</c:v>
                </c:pt>
                <c:pt idx="3">
                  <c:v>0.35</c:v>
                </c:pt>
                <c:pt idx="4">
                  <c:v>0.5</c:v>
                </c:pt>
                <c:pt idx="5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7E-4348-8AA9-5E33D3C83855}"/>
            </c:ext>
          </c:extLst>
        </c:ser>
        <c:ser>
          <c:idx val="2"/>
          <c:order val="2"/>
          <c:tx>
            <c:strRef>
              <c:f>'W:\Marketing\Marketing Intelligence\8. Marktonderzoek\Projecten\Projecten 2021\2021010 Lezersonderzoek VNG 2021\2021\resultaten\[report_Lezersonderzoek VNG 2021_20210525_0353 tabellen.xlsx]q24'!$J$16</c:f>
              <c:strCache>
                <c:ptCount val="1"/>
                <c:pt idx="0">
                  <c:v>niet zo geïnteresseerd 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[1]q24!$G$17:$G$22</c:f>
              <c:strCache>
                <c:ptCount val="6"/>
                <c:pt idx="0">
                  <c:v>Videoverslagen (vlogs ) van de redactie van VNG Magazine (ca. 15-30 minuten)</c:v>
                </c:pt>
                <c:pt idx="1">
                  <c:v>Podcasts (radio-uitzending van ca. 30 minuten)</c:v>
                </c:pt>
                <c:pt idx="2">
                  <c:v>Aankondigingen van de artikelen in de nieuwste editie van VNG Magazine via sociale media</c:v>
                </c:pt>
                <c:pt idx="3">
                  <c:v>Nieuwsberichten via sociale media</c:v>
                </c:pt>
                <c:pt idx="4">
                  <c:v>Longreads (achtergrondartikelen vanaf ca. 6 pagina’s)</c:v>
                </c:pt>
                <c:pt idx="5">
                  <c:v>Een nieuwsbrief via de e-mail met het artikelenoverzicht van de nieuwste editie van VNG Magazine </c:v>
                </c:pt>
              </c:strCache>
            </c:strRef>
          </c:cat>
          <c:val>
            <c:numRef>
              <c:f>[1]q24!$J$17:$J$22</c:f>
              <c:numCache>
                <c:formatCode>General</c:formatCode>
                <c:ptCount val="6"/>
                <c:pt idx="0">
                  <c:v>0.47</c:v>
                </c:pt>
                <c:pt idx="1">
                  <c:v>0.4</c:v>
                </c:pt>
                <c:pt idx="2">
                  <c:v>0.36</c:v>
                </c:pt>
                <c:pt idx="3">
                  <c:v>0.35</c:v>
                </c:pt>
                <c:pt idx="4">
                  <c:v>0.28999999999999998</c:v>
                </c:pt>
                <c:pt idx="5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7E-4348-8AA9-5E33D3C83855}"/>
            </c:ext>
          </c:extLst>
        </c:ser>
        <c:ser>
          <c:idx val="3"/>
          <c:order val="3"/>
          <c:tx>
            <c:strRef>
              <c:f>'W:\Marketing\Marketing Intelligence\8. Marktonderzoek\Projecten\Projecten 2021\2021010 Lezersonderzoek VNG 2021\2021\resultaten\[report_Lezersonderzoek VNG 2021_20210525_0353 tabellen.xlsx]q24'!$K$16</c:f>
              <c:strCache>
                <c:ptCount val="1"/>
                <c:pt idx="0">
                  <c:v>helemaal niet geïnteresseerd 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[1]q24!$G$17:$G$22</c:f>
              <c:strCache>
                <c:ptCount val="6"/>
                <c:pt idx="0">
                  <c:v>Videoverslagen (vlogs ) van de redactie van VNG Magazine (ca. 15-30 minuten)</c:v>
                </c:pt>
                <c:pt idx="1">
                  <c:v>Podcasts (radio-uitzending van ca. 30 minuten)</c:v>
                </c:pt>
                <c:pt idx="2">
                  <c:v>Aankondigingen van de artikelen in de nieuwste editie van VNG Magazine via sociale media</c:v>
                </c:pt>
                <c:pt idx="3">
                  <c:v>Nieuwsberichten via sociale media</c:v>
                </c:pt>
                <c:pt idx="4">
                  <c:v>Longreads (achtergrondartikelen vanaf ca. 6 pagina’s)</c:v>
                </c:pt>
                <c:pt idx="5">
                  <c:v>Een nieuwsbrief via de e-mail met het artikelenoverzicht van de nieuwste editie van VNG Magazine </c:v>
                </c:pt>
              </c:strCache>
            </c:strRef>
          </c:cat>
          <c:val>
            <c:numRef>
              <c:f>[1]q24!$K$17:$K$22</c:f>
              <c:numCache>
                <c:formatCode>General</c:formatCode>
                <c:ptCount val="6"/>
                <c:pt idx="0">
                  <c:v>0.31</c:v>
                </c:pt>
                <c:pt idx="1">
                  <c:v>0.26</c:v>
                </c:pt>
                <c:pt idx="2">
                  <c:v>0.26</c:v>
                </c:pt>
                <c:pt idx="3">
                  <c:v>0.24</c:v>
                </c:pt>
                <c:pt idx="4">
                  <c:v>0.12</c:v>
                </c:pt>
                <c:pt idx="5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7E-4348-8AA9-5E33D3C838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956051503"/>
        <c:axId val="2031825215"/>
      </c:barChart>
      <c:catAx>
        <c:axId val="19560515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031825215"/>
        <c:crosses val="autoZero"/>
        <c:auto val="1"/>
        <c:lblAlgn val="ctr"/>
        <c:lblOffset val="100"/>
        <c:noMultiLvlLbl val="0"/>
      </c:catAx>
      <c:valAx>
        <c:axId val="2031825215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956051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17407-3F4F-4580-BF2B-2EA6A7E98D81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0BC80-74D4-4149-9844-418435A429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65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C3553D-5A18-F34E-B661-02BA77D7E870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001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EF1BC-3D94-4C71-8774-9C3F8F425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8DF0C01-E6C0-4A30-85D4-72C0EAF659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FA51486-0992-458D-B6C5-CE547B0CF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73CE6CF-39B0-48E9-8561-987681AAF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Januari 2020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D546059-6686-4A0D-AC06-AE228F038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2BB2135-5A3E-4DE7-9726-04BA14210D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6" y="6132576"/>
            <a:ext cx="1127578" cy="63144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7AA21CB-922C-45AA-AABA-07D83DDC3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684" y="6132576"/>
            <a:ext cx="631444" cy="63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36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51A5E9-4A60-4FB1-B7FC-184BB080D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CD4CA42-97B5-4481-87BF-4201D8613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4D2A6A5-160C-4BD3-A6EE-C41C7205F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690BAA-38FD-4B9F-81AC-99B5244A1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2D26A80-64EB-4D54-987D-5097C230B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0249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CDCB070-5104-41D0-8648-A8C31F2E1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E055ABA-B2C7-4669-9486-54F3EECED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5AE224-02CC-410B-8A62-856889998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7FCC305-5D4F-413D-9E8C-EB8D999C5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F288479-2826-443C-9E0F-7F08721EF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9798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S-titel-sheet-geen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1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20CCB53-2935-453E-B0FA-B2FDA9CD42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736" y="6002147"/>
            <a:ext cx="719328" cy="71932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4419367-8403-44EE-A093-B43C5C4314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" y="6065881"/>
            <a:ext cx="1290447" cy="72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8532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2910AC-C16D-4ED7-85E2-5E4A79FF7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410604-4007-40AF-B091-78E54744F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9E2B378-C439-4236-BFBA-B9DB37E37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1E2AA2-C6AC-43A9-99FA-EC5368156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BCB283-CA10-42D2-A40B-38176A800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314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9F6DD-FB75-44F6-8897-6DA3548C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AB53398-CE54-4423-9247-01473BDC3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C9027FA-A887-4421-9068-80D847D9D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CE2728-313C-4C1A-8520-1837B708D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CB3DFF-98A7-4C47-B14C-2BF3B1E8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8829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1E5DE-C612-46F5-B675-9C75D3ED5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6755B4-BBE3-4F35-AFA7-2DDC027352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0FC6F3B-A149-4237-BBD6-C7706E8C5A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83C3270-B654-4729-A034-63AEC235E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40621B-C97F-4E3C-B333-BADF63601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694AE74-4CFF-41AE-8F5B-EB8D86DD1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659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B4F530-5288-45EC-ACC9-CF42C2CA0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8413127-26FE-450C-BE41-4098CAC88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636FD04-4FF0-4EEA-901D-1C9F0A05DC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C961EE0-F3E3-446E-B724-FE03A615FD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4354574-A67E-4C86-B4BB-0E9800FB4F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9AA52C7-A2EE-4742-BCEA-77FC55D6C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1327FF9-C0B7-4CAA-967C-0B0D039E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E1B3A0E-5C16-42B6-9856-D8D3EAD1A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5235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D0EC1E-48EE-4E42-818E-5EB0EFF9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A67C0BF-0657-45BC-BF54-B09F63D8E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D93DC6D-E32A-4EE0-BCFC-B8D1AB661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909C2C-4479-4BFE-B8CF-C6BA54D12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253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DD4C078-FF85-4C2D-9FC7-44E8DAC3F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9158CDB-98D3-48B2-9AAF-5B6CE148B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9AB67E9-AF8C-4869-AF47-56967FC47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9582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6EF934-1629-4143-BA38-462BEF819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B7F8E8-95FD-4C9B-AAEB-152FA2E19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E487ABE-7CD3-42DF-AABE-5722C40BC7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713AC61-616D-43FA-BB7F-E89B2916A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3CC5177-F914-4B3B-8D02-81669E53C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269FB16-953B-40FE-B0AE-840C47213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301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ED848F-BFDF-46B1-8560-A550AFE5D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B79B874-B8BA-44E6-A19A-F99577A38D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DA56D90-77EA-468B-A13C-81B006F14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D861525-C921-4E08-A18D-DCC357F81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7A3C713-EF2E-4666-BDA7-4F0A239DA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FE35E8A-5D34-49FF-9D4F-10B0DFB94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6625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81F1EC8-6580-4FEF-97FA-603766E7D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65A97A1-94CA-4BCA-9B23-B538B8C44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8E16FF-D07C-4A8D-B5B1-4825D4C34B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7F52-D581-494C-9276-ECC61D4D262B}" type="datetimeFigureOut">
              <a:rPr lang="nl-NL" smtClean="0"/>
              <a:t>2-6-2021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BD82DB-B498-420C-B3B2-BC7AF72F90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3C02E1-D837-4EF1-9F41-767D295D0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46481-C8CF-4A1D-86C7-311154AE2B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716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stintarte.com/2015/06/using-your-socialmedia-presence-for-good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marysue.com/twitter-character-limit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rnhem.begroting-2021.nl/p29814/college-van-burgemeester-en-wethouders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os.nl/artikel/2086133-minderheid-raadsleden-beinvloedbaar-door-bedreigingen.html" TargetMode="Externa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onvergeddevices.net/how-to-reset-rca-tablet/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s://vng.nl/vng-magazin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D234FF-6DB0-4666-A4F7-917B90E60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4039" y="365127"/>
            <a:ext cx="8543925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Uitkomsten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lezersonderzoek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/>
            </a:br>
            <a:br>
              <a:rPr lang="en-US" dirty="0"/>
            </a:br>
            <a:r>
              <a:rPr lang="en-US" sz="2200" b="1" dirty="0"/>
              <a:t>72% </a:t>
            </a:r>
            <a:r>
              <a:rPr lang="en-US" sz="2200" b="1" dirty="0" err="1"/>
              <a:t>heeft</a:t>
            </a:r>
            <a:r>
              <a:rPr lang="en-US" sz="2200" b="1" dirty="0"/>
              <a:t> </a:t>
            </a:r>
            <a:r>
              <a:rPr lang="en-US" sz="2200" b="1" dirty="0" err="1"/>
              <a:t>editie</a:t>
            </a:r>
            <a:r>
              <a:rPr lang="en-US" sz="2200" b="1" dirty="0"/>
              <a:t> van 5 </a:t>
            </a:r>
            <a:r>
              <a:rPr lang="en-US" sz="2200" b="1" dirty="0" err="1"/>
              <a:t>maart</a:t>
            </a:r>
            <a:r>
              <a:rPr lang="en-US" sz="2200" b="1" dirty="0"/>
              <a:t> </a:t>
            </a:r>
            <a:r>
              <a:rPr lang="en-US" sz="2200" b="1" dirty="0" err="1"/>
              <a:t>ingezien</a:t>
            </a:r>
            <a:br>
              <a:rPr lang="en-US" sz="2200" dirty="0"/>
            </a:br>
            <a:r>
              <a:rPr lang="en-US" sz="2200" dirty="0"/>
              <a:t>21% </a:t>
            </a:r>
            <a:r>
              <a:rPr lang="en-US" sz="2200" dirty="0" err="1"/>
              <a:t>heeft</a:t>
            </a:r>
            <a:r>
              <a:rPr lang="en-US" sz="2200" dirty="0"/>
              <a:t> </a:t>
            </a:r>
            <a:r>
              <a:rPr lang="en-US" sz="2200" dirty="0" err="1"/>
              <a:t>deze</a:t>
            </a:r>
            <a:r>
              <a:rPr lang="en-US" sz="2200" dirty="0"/>
              <a:t> </a:t>
            </a:r>
            <a:r>
              <a:rPr lang="en-US" sz="2200" dirty="0" err="1"/>
              <a:t>weggelegd</a:t>
            </a:r>
            <a:br>
              <a:rPr lang="en-US" sz="2200" dirty="0"/>
            </a:br>
            <a:br>
              <a:rPr lang="en-US" sz="2200" dirty="0"/>
            </a:br>
            <a:r>
              <a:rPr lang="en-US" sz="2200" dirty="0" err="1"/>
              <a:t>algemeen</a:t>
            </a:r>
            <a:r>
              <a:rPr lang="en-US" sz="2200" dirty="0"/>
              <a:t>: </a:t>
            </a:r>
            <a:r>
              <a:rPr lang="en-US" sz="2200" b="1" dirty="0" err="1"/>
              <a:t>gemiddelde</a:t>
            </a:r>
            <a:r>
              <a:rPr lang="en-US" sz="2200" b="1" dirty="0"/>
              <a:t> </a:t>
            </a:r>
            <a:r>
              <a:rPr lang="en-US" sz="2200" b="1" dirty="0" err="1"/>
              <a:t>leestijd</a:t>
            </a:r>
            <a:r>
              <a:rPr lang="en-US" sz="2200" b="1" dirty="0"/>
              <a:t> 10 -30</a:t>
            </a:r>
            <a:r>
              <a:rPr lang="en-US" sz="2200" dirty="0"/>
              <a:t> </a:t>
            </a:r>
            <a:r>
              <a:rPr lang="en-US" sz="2200" dirty="0" err="1"/>
              <a:t>minuten</a:t>
            </a:r>
            <a:r>
              <a:rPr lang="en-US" sz="2200" dirty="0"/>
              <a:t> (57%), 22% </a:t>
            </a:r>
            <a:r>
              <a:rPr lang="en-US" sz="2200" dirty="0" err="1"/>
              <a:t>b&amp;w</a:t>
            </a:r>
            <a:r>
              <a:rPr lang="en-US" sz="2200" dirty="0"/>
              <a:t> 31- 45 min</a:t>
            </a:r>
            <a:br>
              <a:rPr lang="en-US" sz="2200" dirty="0"/>
            </a:br>
            <a:r>
              <a:rPr lang="en-US" sz="2200" dirty="0"/>
              <a:t>					</a:t>
            </a:r>
            <a:br>
              <a:rPr lang="en-US" sz="2200" dirty="0"/>
            </a:br>
            <a:r>
              <a:rPr lang="en-US" sz="2200" b="1" dirty="0" err="1"/>
              <a:t>uitstraling</a:t>
            </a:r>
            <a:r>
              <a:rPr lang="en-US" sz="2200" dirty="0"/>
              <a:t>: </a:t>
            </a:r>
            <a:br>
              <a:rPr lang="en-US" sz="2200" dirty="0"/>
            </a:br>
            <a:r>
              <a:rPr lang="en-US" sz="2200" dirty="0" err="1"/>
              <a:t>herkenbaar</a:t>
            </a:r>
            <a:r>
              <a:rPr lang="en-US" sz="2200" dirty="0"/>
              <a:t>, </a:t>
            </a:r>
            <a:r>
              <a:rPr lang="en-US" sz="2200" dirty="0" err="1"/>
              <a:t>eigentijds</a:t>
            </a:r>
            <a:r>
              <a:rPr lang="en-US" sz="2200" dirty="0"/>
              <a:t>, </a:t>
            </a:r>
            <a:r>
              <a:rPr lang="en-US" sz="2200" dirty="0" err="1"/>
              <a:t>rustig</a:t>
            </a:r>
            <a:r>
              <a:rPr lang="en-US" sz="2200" dirty="0"/>
              <a:t>, </a:t>
            </a:r>
            <a:r>
              <a:rPr lang="en-US" sz="2200" dirty="0" err="1"/>
              <a:t>krachtig</a:t>
            </a:r>
            <a:r>
              <a:rPr lang="en-US" sz="2200" dirty="0"/>
              <a:t>		</a:t>
            </a:r>
            <a:r>
              <a:rPr lang="en-US" sz="2200" b="1" dirty="0" err="1"/>
              <a:t>covervoorkeur</a:t>
            </a:r>
            <a:r>
              <a:rPr lang="en-US" sz="2200" b="1" dirty="0"/>
              <a:t>:</a:t>
            </a:r>
            <a:br>
              <a:rPr lang="en-US" sz="2200" dirty="0"/>
            </a:br>
            <a:br>
              <a:rPr lang="en-US" sz="2200" dirty="0"/>
            </a:br>
            <a:r>
              <a:rPr lang="en-US" sz="2200" b="1" dirty="0" err="1"/>
              <a:t>rapportcijfer</a:t>
            </a:r>
            <a:r>
              <a:rPr lang="en-US" sz="2200" b="1" dirty="0"/>
              <a:t>: 7.3</a:t>
            </a:r>
            <a:br>
              <a:rPr lang="en-US" sz="2200" dirty="0"/>
            </a:br>
            <a:r>
              <a:rPr lang="en-US" sz="2200" dirty="0"/>
              <a:t>(49% </a:t>
            </a:r>
            <a:r>
              <a:rPr lang="en-US" sz="2200" dirty="0" err="1"/>
              <a:t>geeft</a:t>
            </a:r>
            <a:r>
              <a:rPr lang="en-US" sz="2200" dirty="0"/>
              <a:t> ≥ 8)</a:t>
            </a:r>
            <a:br>
              <a:rPr lang="en-US" sz="2200" dirty="0"/>
            </a:br>
            <a:br>
              <a:rPr lang="en-US" sz="2200" dirty="0"/>
            </a:br>
            <a:br>
              <a:rPr lang="en-US" sz="2200" dirty="0"/>
            </a:br>
            <a:br>
              <a:rPr lang="en-US" dirty="0"/>
            </a:br>
            <a:endParaRPr lang="en-US" dirty="0"/>
          </a:p>
        </p:txBody>
      </p:sp>
      <p:grpSp>
        <p:nvGrpSpPr>
          <p:cNvPr id="5" name="Groep 4">
            <a:extLst>
              <a:ext uri="{FF2B5EF4-FFF2-40B4-BE49-F238E27FC236}">
                <a16:creationId xmlns:a16="http://schemas.microsoft.com/office/drawing/2014/main" id="{51FB6DA8-4648-44CF-BC93-81E38BD973D6}"/>
              </a:ext>
            </a:extLst>
          </p:cNvPr>
          <p:cNvGrpSpPr/>
          <p:nvPr/>
        </p:nvGrpSpPr>
        <p:grpSpPr>
          <a:xfrm>
            <a:off x="5077981" y="4255308"/>
            <a:ext cx="6062980" cy="2422525"/>
            <a:chOff x="0" y="0"/>
            <a:chExt cx="6062980" cy="2314575"/>
          </a:xfrm>
        </p:grpSpPr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E66A1965-532A-4195-9A01-2BDF0D7CEF49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62980" cy="2098040"/>
            </a:xfrm>
            <a:prstGeom prst="rect">
              <a:avLst/>
            </a:prstGeom>
            <a:noFill/>
          </p:spPr>
        </p:pic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EC2DC60D-26C1-4EF8-8BC5-CA97F874C5AD}"/>
                </a:ext>
              </a:extLst>
            </p:cNvPr>
            <p:cNvSpPr/>
            <p:nvPr/>
          </p:nvSpPr>
          <p:spPr>
            <a:xfrm>
              <a:off x="238125" y="1914525"/>
              <a:ext cx="1114425" cy="37147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/>
                <a:t>13%</a:t>
              </a:r>
            </a:p>
          </p:txBody>
        </p:sp>
        <p:sp>
          <p:nvSpPr>
            <p:cNvPr id="8" name="Rechthoek: afgeronde hoeken 7">
              <a:extLst>
                <a:ext uri="{FF2B5EF4-FFF2-40B4-BE49-F238E27FC236}">
                  <a16:creationId xmlns:a16="http://schemas.microsoft.com/office/drawing/2014/main" id="{64BE09B8-3654-420E-94E7-A04F706FF3C7}"/>
                </a:ext>
              </a:extLst>
            </p:cNvPr>
            <p:cNvSpPr/>
            <p:nvPr/>
          </p:nvSpPr>
          <p:spPr>
            <a:xfrm>
              <a:off x="1704975" y="1943100"/>
              <a:ext cx="1114425" cy="37147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/>
                <a:t>20%</a:t>
              </a:r>
            </a:p>
          </p:txBody>
        </p:sp>
        <p:sp>
          <p:nvSpPr>
            <p:cNvPr id="9" name="Rechthoek: afgeronde hoeken 8">
              <a:extLst>
                <a:ext uri="{FF2B5EF4-FFF2-40B4-BE49-F238E27FC236}">
                  <a16:creationId xmlns:a16="http://schemas.microsoft.com/office/drawing/2014/main" id="{025CDFD0-66ED-467F-BC0A-54C8EB4EBDD9}"/>
                </a:ext>
              </a:extLst>
            </p:cNvPr>
            <p:cNvSpPr/>
            <p:nvPr/>
          </p:nvSpPr>
          <p:spPr>
            <a:xfrm>
              <a:off x="3276600" y="1943100"/>
              <a:ext cx="1114425" cy="37147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/>
                <a:t>40%</a:t>
              </a:r>
            </a:p>
          </p:txBody>
        </p:sp>
        <p:sp>
          <p:nvSpPr>
            <p:cNvPr id="10" name="Rechthoek: afgeronde hoeken 9">
              <a:extLst>
                <a:ext uri="{FF2B5EF4-FFF2-40B4-BE49-F238E27FC236}">
                  <a16:creationId xmlns:a16="http://schemas.microsoft.com/office/drawing/2014/main" id="{6E3DB9D0-0F4A-4F56-9776-C337D7C8237C}"/>
                </a:ext>
              </a:extLst>
            </p:cNvPr>
            <p:cNvSpPr/>
            <p:nvPr/>
          </p:nvSpPr>
          <p:spPr>
            <a:xfrm>
              <a:off x="4800600" y="1905000"/>
              <a:ext cx="1114425" cy="37147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/>
                <a:t>10%</a:t>
              </a:r>
            </a:p>
          </p:txBody>
        </p:sp>
      </p:grpSp>
      <p:sp>
        <p:nvSpPr>
          <p:cNvPr id="3" name="Pijl: omlaag 2">
            <a:extLst>
              <a:ext uri="{FF2B5EF4-FFF2-40B4-BE49-F238E27FC236}">
                <a16:creationId xmlns:a16="http://schemas.microsoft.com/office/drawing/2014/main" id="{9CED2AEA-908C-4A22-9CD8-93904C5F3DD6}"/>
              </a:ext>
            </a:extLst>
          </p:cNvPr>
          <p:cNvSpPr/>
          <p:nvPr/>
        </p:nvSpPr>
        <p:spPr>
          <a:xfrm>
            <a:off x="8911793" y="32769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982821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954A11-2D7A-4FFE-A9AD-664853B14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Frequentie</a:t>
            </a:r>
          </a:p>
        </p:txBody>
      </p:sp>
      <p:graphicFrame>
        <p:nvGraphicFramePr>
          <p:cNvPr id="3" name="Grafiek 2">
            <a:extLst>
              <a:ext uri="{FF2B5EF4-FFF2-40B4-BE49-F238E27FC236}">
                <a16:creationId xmlns:a16="http://schemas.microsoft.com/office/drawing/2014/main" id="{3E964463-2302-43D8-9911-65A604B899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555094"/>
              </p:ext>
            </p:extLst>
          </p:nvPr>
        </p:nvGraphicFramePr>
        <p:xfrm>
          <a:off x="1099458" y="1556657"/>
          <a:ext cx="10406742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309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DB77FA-074E-43D8-B4B5-4AC46CB71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Interesse in mogelijke uitbreidingen</a:t>
            </a:r>
          </a:p>
        </p:txBody>
      </p:sp>
      <p:graphicFrame>
        <p:nvGraphicFramePr>
          <p:cNvPr id="3" name="Grafiek 2">
            <a:extLst>
              <a:ext uri="{FF2B5EF4-FFF2-40B4-BE49-F238E27FC236}">
                <a16:creationId xmlns:a16="http://schemas.microsoft.com/office/drawing/2014/main" id="{202A0E10-E531-4634-BD23-FAA9AF1D80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2229612"/>
              </p:ext>
            </p:extLst>
          </p:nvPr>
        </p:nvGraphicFramePr>
        <p:xfrm>
          <a:off x="81474" y="1892596"/>
          <a:ext cx="12029051" cy="4600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4818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497776-C124-4A95-B964-157FEC7C8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Wat valt op qua mogelijke uitbreidingen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4ADFBF5-D24F-4A31-A5FB-62C23036F67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Grote interesse in  </a:t>
            </a:r>
          </a:p>
          <a:p>
            <a:pPr marL="0" indent="0">
              <a:buNone/>
            </a:pPr>
            <a:r>
              <a:rPr lang="nl-NL" b="1" dirty="0">
                <a:solidFill>
                  <a:schemeClr val="accent1"/>
                </a:solidFill>
              </a:rPr>
              <a:t>longreads</a:t>
            </a:r>
            <a:r>
              <a:rPr lang="nl-NL" dirty="0">
                <a:solidFill>
                  <a:schemeClr val="accent1"/>
                </a:solidFill>
              </a:rPr>
              <a:t>: van 33% (2019) naar 59% gemiddeld</a:t>
            </a:r>
          </a:p>
          <a:p>
            <a:r>
              <a:rPr lang="nl-NL" dirty="0"/>
              <a:t>RN 54%, ambt. 59%, </a:t>
            </a:r>
            <a:r>
              <a:rPr lang="nl-NL" dirty="0" err="1"/>
              <a:t>b&amp;w</a:t>
            </a:r>
            <a:r>
              <a:rPr lang="nl-NL" dirty="0"/>
              <a:t> 73%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b="1" dirty="0" err="1"/>
              <a:t>Nwsbrief</a:t>
            </a:r>
            <a:r>
              <a:rPr lang="nl-NL" b="1" dirty="0"/>
              <a:t> met artikelenoverzicht</a:t>
            </a:r>
          </a:p>
          <a:p>
            <a:r>
              <a:rPr lang="nl-NL" dirty="0" err="1"/>
              <a:t>Nwsberichten</a:t>
            </a:r>
            <a:r>
              <a:rPr lang="nl-NL" dirty="0"/>
              <a:t> via </a:t>
            </a:r>
            <a:r>
              <a:rPr lang="nl-NL" dirty="0" err="1"/>
              <a:t>social</a:t>
            </a:r>
            <a:r>
              <a:rPr lang="nl-NL" dirty="0"/>
              <a:t> media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8EAE39D-C4BF-438C-9C65-B14ADD00D1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Veel minder interesse in video-verslagen en podcasts</a:t>
            </a:r>
          </a:p>
          <a:p>
            <a:r>
              <a:rPr lang="nl-NL" dirty="0"/>
              <a:t>Wel bij </a:t>
            </a:r>
            <a:r>
              <a:rPr lang="nl-NL" dirty="0" err="1"/>
              <a:t>b&amp;w</a:t>
            </a:r>
            <a:endParaRPr lang="nl-NL" dirty="0"/>
          </a:p>
          <a:p>
            <a:r>
              <a:rPr lang="nl-NL" dirty="0"/>
              <a:t>Hype voorbij?</a:t>
            </a:r>
          </a:p>
        </p:txBody>
      </p:sp>
    </p:spTree>
    <p:extLst>
      <p:ext uri="{BB962C8B-B14F-4D97-AF65-F5344CB8AC3E}">
        <p14:creationId xmlns:p14="http://schemas.microsoft.com/office/powerpoint/2010/main" val="1387972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DA24A4-4F85-4076-825F-CCBF4DBD1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Gebruik </a:t>
            </a:r>
            <a:r>
              <a:rPr lang="nl-NL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 media</a:t>
            </a:r>
          </a:p>
        </p:txBody>
      </p:sp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9A486690-A127-42DC-A603-19FD52803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250227"/>
              </p:ext>
            </p:extLst>
          </p:nvPr>
        </p:nvGraphicFramePr>
        <p:xfrm>
          <a:off x="961534" y="1690688"/>
          <a:ext cx="10515597" cy="453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7921">
                  <a:extLst>
                    <a:ext uri="{9D8B030D-6E8A-4147-A177-3AD203B41FA5}">
                      <a16:colId xmlns:a16="http://schemas.microsoft.com/office/drawing/2014/main" val="4287370411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3086120890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477904725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834049638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378063482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3805765908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3614403936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1526049891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4272409375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1546853601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1230223736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1333306723"/>
                    </a:ext>
                  </a:extLst>
                </a:gridCol>
                <a:gridCol w="703973">
                  <a:extLst>
                    <a:ext uri="{9D8B030D-6E8A-4147-A177-3AD203B41FA5}">
                      <a16:colId xmlns:a16="http://schemas.microsoft.com/office/drawing/2014/main" val="4253000274"/>
                    </a:ext>
                  </a:extLst>
                </a:gridCol>
              </a:tblGrid>
              <a:tr h="1132751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B&amp;W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Raadsleden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Gemeentenambtenaren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totaal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16616154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LinkedIn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76%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51%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73%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61%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Conclusies:</a:t>
                      </a:r>
                      <a:endParaRPr lang="nl-NL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24566893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Facebook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55%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54%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21%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44%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Meest gebruikte social media is Linkedin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4409215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Twitter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55%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43%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21%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38%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Gevolgd door Facebook en Twitter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95256218"/>
                  </a:ext>
                </a:extLst>
              </a:tr>
              <a:tr h="755168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Ik maak (zakelijk) geen gebruik van sociale media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6%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18%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17%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17%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17% maakt geen gebruik van social media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59444081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Instagram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22%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18%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8%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Raadsleden gebruiken minder vaak Linkedin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66785253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Anders, namelijk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7%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Gemeenteambtenaren gebruiken minder vaak Facebook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507861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n=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51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198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112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369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B&amp;W gebruiken vaker Instagram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29498313"/>
                  </a:ext>
                </a:extLst>
              </a:tr>
              <a:tr h="37758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85395156"/>
                  </a:ext>
                </a:extLst>
              </a:tr>
            </a:tbl>
          </a:graphicData>
        </a:graphic>
      </p:graphicFrame>
      <p:pic>
        <p:nvPicPr>
          <p:cNvPr id="5" name="Afbeelding 4">
            <a:extLst>
              <a:ext uri="{FF2B5EF4-FFF2-40B4-BE49-F238E27FC236}">
                <a16:creationId xmlns:a16="http://schemas.microsoft.com/office/drawing/2014/main" id="{0B96DA66-FB7F-4F6E-98B9-502396B86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639050" y="124691"/>
            <a:ext cx="4552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376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A876BEA-D889-4A9F-BBB3-EFC169D5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Volgt u VNG Magazine op Twitter?</a:t>
            </a:r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422CF8E9-6008-46CE-9369-9C6804D692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2043191"/>
              </p:ext>
            </p:extLst>
          </p:nvPr>
        </p:nvGraphicFramePr>
        <p:xfrm>
          <a:off x="838201" y="2262434"/>
          <a:ext cx="10515597" cy="3846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0267">
                  <a:extLst>
                    <a:ext uri="{9D8B030D-6E8A-4147-A177-3AD203B41FA5}">
                      <a16:colId xmlns:a16="http://schemas.microsoft.com/office/drawing/2014/main" val="2008279898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2431963091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908263035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3017481954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2532919858"/>
                    </a:ext>
                  </a:extLst>
                </a:gridCol>
                <a:gridCol w="126542">
                  <a:extLst>
                    <a:ext uri="{9D8B030D-6E8A-4147-A177-3AD203B41FA5}">
                      <a16:colId xmlns:a16="http://schemas.microsoft.com/office/drawing/2014/main" val="3261466161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3015198645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1057197250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668348761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3166471925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3434505168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1682849641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2584180855"/>
                    </a:ext>
                  </a:extLst>
                </a:gridCol>
                <a:gridCol w="607399">
                  <a:extLst>
                    <a:ext uri="{9D8B030D-6E8A-4147-A177-3AD203B41FA5}">
                      <a16:colId xmlns:a16="http://schemas.microsoft.com/office/drawing/2014/main" val="3116538572"/>
                    </a:ext>
                  </a:extLst>
                </a:gridCol>
              </a:tblGrid>
              <a:tr h="1153842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B&amp;W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Raadsleden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Gemeenteambtenaren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totaal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839413434"/>
                  </a:ext>
                </a:extLst>
              </a:tr>
              <a:tr h="38461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Ja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11%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17%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Conclusies:</a:t>
                      </a:r>
                      <a:endParaRPr lang="nl-NL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475571752"/>
                  </a:ext>
                </a:extLst>
              </a:tr>
              <a:tr h="769227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Nee, maar ik heb wel interesse om VNG Magazine te volgen via Twitter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19%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20%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18%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65% volgt VNG magazine niet via Twitter, 17% wel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2306633868"/>
                  </a:ext>
                </a:extLst>
              </a:tr>
              <a:tr h="38461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Nee, ik volg VNG Magazine niet via Twitter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46%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65%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74%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65%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18% heeft wel interesse om VNG Magazine via Twitter te volgen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1982904050"/>
                  </a:ext>
                </a:extLst>
              </a:tr>
              <a:tr h="38461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n=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48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162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93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307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2284104246"/>
                  </a:ext>
                </a:extLst>
              </a:tr>
              <a:tr h="38461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B&amp;W volgen VNG Magazine vaker via Twitter dan gemiddeld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extLst>
                  <a:ext uri="{0D108BD9-81ED-4DB2-BD59-A6C34878D82A}">
                    <a16:rowId xmlns:a16="http://schemas.microsoft.com/office/drawing/2014/main" val="1369024811"/>
                  </a:ext>
                </a:extLst>
              </a:tr>
              <a:tr h="384613"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sign verschil tov totaal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Gemeenteambtenaren volgen VNG Magazine vaker dan gemiddeld niet via Twitter 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27" marR="6327" marT="6327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684195"/>
                  </a:ext>
                </a:extLst>
              </a:tr>
            </a:tbl>
          </a:graphicData>
        </a:graphic>
      </p:graphicFrame>
      <p:pic>
        <p:nvPicPr>
          <p:cNvPr id="8" name="Afbeelding 7">
            <a:extLst>
              <a:ext uri="{FF2B5EF4-FFF2-40B4-BE49-F238E27FC236}">
                <a16:creationId xmlns:a16="http://schemas.microsoft.com/office/drawing/2014/main" id="{B22D3C0B-4858-46B1-9553-AE141D376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975836" y="1554951"/>
            <a:ext cx="4685122" cy="187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BB21BB-61A3-4987-9395-45F96DA41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Relevante rubrieken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BFCCB5D7-42D0-4D04-B150-C34DCE6B02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064487"/>
              </p:ext>
            </p:extLst>
          </p:nvPr>
        </p:nvGraphicFramePr>
        <p:xfrm>
          <a:off x="838200" y="1458686"/>
          <a:ext cx="10515600" cy="4920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71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CAF83C-0445-4921-82E0-B7385CA01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Bijzonderheden: geen verschil in de doelgroepen!!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CC0D7C-83C3-4844-980C-A7CAA3D6FBC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b="1" dirty="0">
                <a:solidFill>
                  <a:srgbClr val="92D050"/>
                </a:solidFill>
              </a:rPr>
              <a:t>Meest relevant:</a:t>
            </a:r>
          </a:p>
          <a:p>
            <a:r>
              <a:rPr lang="nl-NL" dirty="0"/>
              <a:t>Achtergrondartikelen (87%)</a:t>
            </a:r>
          </a:p>
          <a:p>
            <a:r>
              <a:rPr lang="nl-NL" dirty="0"/>
              <a:t>Nieuwsberichten (84%)</a:t>
            </a:r>
          </a:p>
          <a:p>
            <a:r>
              <a:rPr lang="nl-NL" dirty="0"/>
              <a:t>Lopende zaken (83%)</a:t>
            </a:r>
          </a:p>
          <a:p>
            <a:r>
              <a:rPr lang="nl-NL" dirty="0"/>
              <a:t>Cijfers in beeld/infografiek (72%)</a:t>
            </a:r>
          </a:p>
          <a:p>
            <a:r>
              <a:rPr lang="nl-NL" dirty="0"/>
              <a:t>Interview (68%)</a:t>
            </a:r>
          </a:p>
          <a:p>
            <a:r>
              <a:rPr lang="nl-NL" dirty="0"/>
              <a:t>Raad &amp; Werk (61%)</a:t>
            </a:r>
          </a:p>
          <a:p>
            <a:r>
              <a:rPr lang="nl-NL" dirty="0"/>
              <a:t>Thorbeckehoogleraar (56%)</a:t>
            </a:r>
          </a:p>
          <a:p>
            <a:r>
              <a:rPr lang="nl-NL" dirty="0"/>
              <a:t>Net uit (55%)</a:t>
            </a:r>
          </a:p>
          <a:p>
            <a:r>
              <a:rPr lang="nl-NL" dirty="0"/>
              <a:t>Betoog (53%)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3674837-C674-4285-8935-1F58A5926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8932" y="1825625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b="1" dirty="0"/>
              <a:t>Opmerkingen:</a:t>
            </a:r>
          </a:p>
          <a:p>
            <a:r>
              <a:rPr lang="nl-NL" dirty="0"/>
              <a:t>Interview en betoog 10%punten </a:t>
            </a:r>
            <a:r>
              <a:rPr lang="nl-NL" i="1" dirty="0"/>
              <a:t>gestegen</a:t>
            </a:r>
          </a:p>
          <a:p>
            <a:r>
              <a:rPr lang="nl-NL" dirty="0"/>
              <a:t>Personalia en vacatures (RN)10% punten gedaald</a:t>
            </a:r>
          </a:p>
          <a:p>
            <a:r>
              <a:rPr lang="nl-NL" dirty="0"/>
              <a:t>Fotospread 34%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solidFill>
                  <a:srgbClr val="FF0000"/>
                </a:solidFill>
              </a:rPr>
              <a:t>Minder relevant, maar nog nieuw…</a:t>
            </a:r>
          </a:p>
          <a:p>
            <a:r>
              <a:rPr lang="nl-NL" dirty="0"/>
              <a:t>Het netwerk van (24%)</a:t>
            </a:r>
          </a:p>
          <a:p>
            <a:r>
              <a:rPr lang="nl-NL" dirty="0"/>
              <a:t>De overstap en Drie vragen(30%)</a:t>
            </a:r>
          </a:p>
        </p:txBody>
      </p:sp>
    </p:spTree>
    <p:extLst>
      <p:ext uri="{BB962C8B-B14F-4D97-AF65-F5344CB8AC3E}">
        <p14:creationId xmlns:p14="http://schemas.microsoft.com/office/powerpoint/2010/main" val="298426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1815C1-E165-4A96-B008-D4BB88A9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Redactionele aandacht voor: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39888AD-7CAF-46CC-B1E3-F6D56F3C9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3" name="Grafiek 2">
            <a:extLst>
              <a:ext uri="{FF2B5EF4-FFF2-40B4-BE49-F238E27FC236}">
                <a16:creationId xmlns:a16="http://schemas.microsoft.com/office/drawing/2014/main" id="{4BE4825E-FB70-4E7A-8EAA-9EBA6B65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5315955"/>
              </p:ext>
            </p:extLst>
          </p:nvPr>
        </p:nvGraphicFramePr>
        <p:xfrm>
          <a:off x="927100" y="1272620"/>
          <a:ext cx="10426700" cy="5220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100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A52AC0-FCDC-4C66-B275-D56F23F9C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Wat wil iedere doelgroep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18A982FC-B531-45DE-93CE-21D5D89026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909958"/>
              </p:ext>
            </p:extLst>
          </p:nvPr>
        </p:nvGraphicFramePr>
        <p:xfrm>
          <a:off x="1197204" y="1690688"/>
          <a:ext cx="8915073" cy="4314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8167">
                  <a:extLst>
                    <a:ext uri="{9D8B030D-6E8A-4147-A177-3AD203B41FA5}">
                      <a16:colId xmlns:a16="http://schemas.microsoft.com/office/drawing/2014/main" val="902010852"/>
                    </a:ext>
                  </a:extLst>
                </a:gridCol>
                <a:gridCol w="2952853">
                  <a:extLst>
                    <a:ext uri="{9D8B030D-6E8A-4147-A177-3AD203B41FA5}">
                      <a16:colId xmlns:a16="http://schemas.microsoft.com/office/drawing/2014/main" val="1702234634"/>
                    </a:ext>
                  </a:extLst>
                </a:gridCol>
                <a:gridCol w="2910468">
                  <a:extLst>
                    <a:ext uri="{9D8B030D-6E8A-4147-A177-3AD203B41FA5}">
                      <a16:colId xmlns:a16="http://schemas.microsoft.com/office/drawing/2014/main" val="3695610364"/>
                    </a:ext>
                  </a:extLst>
                </a:gridCol>
                <a:gridCol w="2373585">
                  <a:extLst>
                    <a:ext uri="{9D8B030D-6E8A-4147-A177-3AD203B41FA5}">
                      <a16:colId xmlns:a16="http://schemas.microsoft.com/office/drawing/2014/main" val="2010108629"/>
                    </a:ext>
                  </a:extLst>
                </a:gridCol>
              </a:tblGrid>
              <a:tr h="21446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43707992"/>
                  </a:ext>
                </a:extLst>
              </a:tr>
              <a:tr h="2218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top 3 te weinig aandacht (blauw</a:t>
                      </a:r>
                      <a:r>
                        <a:rPr lang="nl-NL" sz="1100" u="none" strike="noStrike" dirty="0">
                          <a:effectLst/>
                        </a:rPr>
                        <a:t>)</a:t>
                      </a:r>
                      <a:endParaRPr lang="nl-NL" sz="1100" b="1" i="0" u="none" strike="noStrike" dirty="0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14183494"/>
                  </a:ext>
                </a:extLst>
              </a:tr>
              <a:tr h="21446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>
                          <a:effectLst/>
                        </a:rPr>
                        <a:t>B&amp;W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>
                          <a:effectLst/>
                        </a:rPr>
                        <a:t>Raadsleden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effectLst/>
                        </a:rPr>
                        <a:t>Gemeenteambtenaren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19282165"/>
                  </a:ext>
                </a:extLst>
              </a:tr>
              <a:tr h="428934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burgemeesters en wethouders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raadsleden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Kennisuitwisseling/voorbeelden uit gemeenten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70192971"/>
                  </a:ext>
                </a:extLst>
              </a:tr>
              <a:tr h="428934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Onderzoeken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Kennisuitwisseling/voorbeelden uit gemeenten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Trends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53587167"/>
                  </a:ext>
                </a:extLst>
              </a:tr>
              <a:tr h="428934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Zichtbaarheid van de VNG-boodschap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De vraagstukken en opgaven in de lokale praktijk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(gemeente) ambtenaren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16840493"/>
                  </a:ext>
                </a:extLst>
              </a:tr>
              <a:tr h="22186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 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07240228"/>
                  </a:ext>
                </a:extLst>
              </a:tr>
              <a:tr h="21446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571557269"/>
                  </a:ext>
                </a:extLst>
              </a:tr>
              <a:tr h="2218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top 3 te veel aandacht (rood)</a:t>
                      </a:r>
                      <a:endParaRPr lang="nl-NL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214493758"/>
                  </a:ext>
                </a:extLst>
              </a:tr>
              <a:tr h="21446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>
                          <a:effectLst/>
                        </a:rPr>
                        <a:t>B&amp;W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>
                          <a:effectLst/>
                        </a:rPr>
                        <a:t>Raadsleden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 err="1">
                          <a:effectLst/>
                        </a:rPr>
                        <a:t>Gemeentenambtenaren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11878958"/>
                  </a:ext>
                </a:extLst>
              </a:tr>
              <a:tr h="214467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1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Dialoog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Human interest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Human interest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47242280"/>
                  </a:ext>
                </a:extLst>
              </a:tr>
              <a:tr h="428934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2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Human interest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burgemeesters en wethouders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burgemeesters en wethouders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22039465"/>
                  </a:ext>
                </a:extLst>
              </a:tr>
              <a:tr h="214467">
                <a:tc>
                  <a:txBody>
                    <a:bodyPr/>
                    <a:lstStyle/>
                    <a:p>
                      <a:pPr algn="r" fontAlgn="b"/>
                      <a:r>
                        <a:rPr lang="nl-NL" sz="1100" u="none" strike="noStrike">
                          <a:effectLst/>
                        </a:rPr>
                        <a:t>3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(gemeente) ambtenaren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(gemeente) ambtenaren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Het werk van raadsleden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56034534"/>
                  </a:ext>
                </a:extLst>
              </a:tr>
              <a:tr h="22186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43148951"/>
                  </a:ext>
                </a:extLst>
              </a:tr>
              <a:tr h="17296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91455421"/>
                  </a:ext>
                </a:extLst>
              </a:tr>
              <a:tr h="75991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iedere doelgroep wil graag meer aandacht voor zichzelf </a:t>
                      </a:r>
                      <a:r>
                        <a:rPr lang="nl-NL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;-)</a:t>
                      </a:r>
                      <a:endParaRPr lang="nl-NL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35730385"/>
                  </a:ext>
                </a:extLst>
              </a:tr>
            </a:tbl>
          </a:graphicData>
        </a:graphic>
      </p:graphicFrame>
      <p:sp>
        <p:nvSpPr>
          <p:cNvPr id="6" name="Pijl: omhoog 5">
            <a:extLst>
              <a:ext uri="{FF2B5EF4-FFF2-40B4-BE49-F238E27FC236}">
                <a16:creationId xmlns:a16="http://schemas.microsoft.com/office/drawing/2014/main" id="{23C50F1A-14F9-4398-A612-06B8411FD88F}"/>
              </a:ext>
            </a:extLst>
          </p:cNvPr>
          <p:cNvSpPr/>
          <p:nvPr/>
        </p:nvSpPr>
        <p:spPr>
          <a:xfrm>
            <a:off x="4374037" y="6003671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91B885E6-E4AE-43AB-81FB-3D44EC040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852641" y="34365"/>
            <a:ext cx="6459661" cy="1656323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31990CF2-B50D-4BF6-9936-3161ACB5D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639573" y="3975259"/>
            <a:ext cx="5345458" cy="300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6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0AAEF06-D425-4951-82CE-0C1951E65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Welke</a:t>
            </a: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thema’s</a:t>
            </a:r>
            <a:br>
              <a:rPr lang="en-US" sz="4000" b="1" dirty="0">
                <a:solidFill>
                  <a:srgbClr val="FFFFFF"/>
                </a:solidFill>
              </a:rPr>
            </a:b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mist</a:t>
            </a:r>
            <a:b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men?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E874810F-994E-4569-9910-CCAA074B0E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4568" y="-740855"/>
            <a:ext cx="10377804" cy="833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2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7AC736-5DA3-4546-AFF4-726FE86B2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Mate van tevredenheid over redactionele aspecten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2C6A281D-B271-44AA-A1D6-65C265C4C3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827268"/>
              </p:ext>
            </p:extLst>
          </p:nvPr>
        </p:nvGraphicFramePr>
        <p:xfrm>
          <a:off x="838200" y="1422952"/>
          <a:ext cx="10515600" cy="496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1194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A08F99-AE58-42B0-84BD-5002AAC65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/>
              <a:t>Mate van tevredenheid per doelgroep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2B0B5D2E-D96F-4FB6-8C85-3D32AF70EF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2691152"/>
              </p:ext>
            </p:extLst>
          </p:nvPr>
        </p:nvGraphicFramePr>
        <p:xfrm>
          <a:off x="1223236" y="1814855"/>
          <a:ext cx="8653806" cy="49674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8988">
                  <a:extLst>
                    <a:ext uri="{9D8B030D-6E8A-4147-A177-3AD203B41FA5}">
                      <a16:colId xmlns:a16="http://schemas.microsoft.com/office/drawing/2014/main" val="1228862121"/>
                    </a:ext>
                  </a:extLst>
                </a:gridCol>
                <a:gridCol w="918988">
                  <a:extLst>
                    <a:ext uri="{9D8B030D-6E8A-4147-A177-3AD203B41FA5}">
                      <a16:colId xmlns:a16="http://schemas.microsoft.com/office/drawing/2014/main" val="2880358961"/>
                    </a:ext>
                  </a:extLst>
                </a:gridCol>
                <a:gridCol w="2431490">
                  <a:extLst>
                    <a:ext uri="{9D8B030D-6E8A-4147-A177-3AD203B41FA5}">
                      <a16:colId xmlns:a16="http://schemas.microsoft.com/office/drawing/2014/main" val="4274745781"/>
                    </a:ext>
                  </a:extLst>
                </a:gridCol>
                <a:gridCol w="2163452">
                  <a:extLst>
                    <a:ext uri="{9D8B030D-6E8A-4147-A177-3AD203B41FA5}">
                      <a16:colId xmlns:a16="http://schemas.microsoft.com/office/drawing/2014/main" val="1935993219"/>
                    </a:ext>
                  </a:extLst>
                </a:gridCol>
                <a:gridCol w="2220888">
                  <a:extLst>
                    <a:ext uri="{9D8B030D-6E8A-4147-A177-3AD203B41FA5}">
                      <a16:colId xmlns:a16="http://schemas.microsoft.com/office/drawing/2014/main" val="2822717768"/>
                    </a:ext>
                  </a:extLst>
                </a:gridCol>
              </a:tblGrid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90868839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73035336"/>
                  </a:ext>
                </a:extLst>
              </a:tr>
              <a:tr h="496083"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effectLst/>
                        </a:rPr>
                        <a:t>top 3 (zeer)( tevreden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2439080"/>
                  </a:ext>
                </a:extLst>
              </a:tr>
              <a:tr h="2701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B&amp;W</a:t>
                      </a:r>
                      <a:endParaRPr lang="nl-NL" sz="1100" b="1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Raadsleden</a:t>
                      </a:r>
                      <a:endParaRPr lang="nl-NL" sz="1100" b="1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Gemeenteambtenaren</a:t>
                      </a:r>
                      <a:endParaRPr lang="nl-NL" sz="1100" b="1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49685374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1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Betrouwbaarheid (85%)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Betrouwbaarheid (84%)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Schrijfstijl (87%)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91976673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2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Schrijfstijl (80%)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Actualiteit (77%)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Betrouwbaarheid (85%)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12627189"/>
                  </a:ext>
                </a:extLst>
              </a:tr>
              <a:tr h="224831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3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Overzichtelijkheid (79%)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Schrijfstijl (77%)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Overzichtelijkheid (85%)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09661512"/>
                  </a:ext>
                </a:extLst>
              </a:tr>
              <a:tr h="210779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Lay-out/indeling (79%)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10035650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58956712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 err="1">
                          <a:effectLst/>
                        </a:rPr>
                        <a:t>concl</a:t>
                      </a:r>
                      <a:r>
                        <a:rPr lang="nl-NL" sz="1100" b="1" u="none" strike="noStrike" dirty="0">
                          <a:effectLst/>
                        </a:rPr>
                        <a:t>.: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effectLst/>
                        </a:rPr>
                        <a:t>top 3 komt met elkaar overeen, alleen de volgorde wisselt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1397158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639510491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effectLst/>
                        </a:rPr>
                        <a:t>top 3 (zeer) ontevreden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74482555"/>
                  </a:ext>
                </a:extLst>
              </a:tr>
              <a:tr h="38326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B&amp;W</a:t>
                      </a:r>
                      <a:endParaRPr lang="nl-NL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Raadsleden</a:t>
                      </a:r>
                      <a:endParaRPr lang="nl-NL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Gemeenteambtenaren</a:t>
                      </a:r>
                      <a:endParaRPr lang="nl-NL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8203263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1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Kritische noot (19%)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Kritische noot (21%)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Kritische noot (26%)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88182747"/>
                  </a:ext>
                </a:extLst>
              </a:tr>
              <a:tr h="407507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2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Journalistieke waarde (13%)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Journalistieke onafhankelijkheid (9%)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Diepgang (13%)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986536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100" u="none" strike="noStrike" dirty="0">
                          <a:effectLst/>
                        </a:rPr>
                        <a:t>3</a:t>
                      </a:r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Diepgang (12%)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Diepgang (9%)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Actualiteit (9%)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36597303"/>
                  </a:ext>
                </a:extLst>
              </a:tr>
              <a:tr h="210779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 </a:t>
                      </a:r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75539914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71373481"/>
                  </a:ext>
                </a:extLst>
              </a:tr>
              <a:tr h="407507"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>
                          <a:effectLst/>
                        </a:rPr>
                        <a:t>concl.:</a:t>
                      </a:r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men mist de kritische noot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86521244"/>
                  </a:ext>
                </a:extLst>
              </a:tr>
              <a:tr h="203753"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l-NL" sz="1100" u="none" strike="noStrike" dirty="0">
                          <a:effectLst/>
                        </a:rPr>
                        <a:t>2019: 14%</a:t>
                      </a:r>
                      <a:endParaRPr lang="nl-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nl-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16142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031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DBF26-E5CD-4A3E-84B9-CE58E6BA0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latin typeface="Arial" panose="020B0604020202020204" pitchFamily="34" charset="0"/>
                <a:cs typeface="Arial" panose="020B0604020202020204" pitchFamily="34" charset="0"/>
              </a:rPr>
              <a:t>Voorkeur medium</a:t>
            </a:r>
          </a:p>
        </p:txBody>
      </p:sp>
      <p:graphicFrame>
        <p:nvGraphicFramePr>
          <p:cNvPr id="3" name="Grafiek 2">
            <a:extLst>
              <a:ext uri="{FF2B5EF4-FFF2-40B4-BE49-F238E27FC236}">
                <a16:creationId xmlns:a16="http://schemas.microsoft.com/office/drawing/2014/main" id="{FBACB9F9-BCC5-4130-ACE7-E69972FF6C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8531560"/>
              </p:ext>
            </p:extLst>
          </p:nvPr>
        </p:nvGraphicFramePr>
        <p:xfrm>
          <a:off x="1102935" y="1856581"/>
          <a:ext cx="8804635" cy="352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Afbeelding 9">
            <a:extLst>
              <a:ext uri="{FF2B5EF4-FFF2-40B4-BE49-F238E27FC236}">
                <a16:creationId xmlns:a16="http://schemas.microsoft.com/office/drawing/2014/main" id="{2E5DD675-6F30-401E-9FAB-6936F1A82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063569" y="524361"/>
            <a:ext cx="2420471" cy="3429001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F75FB084-60AA-48A0-A2C7-0FA69AF46D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252232" y="4556498"/>
            <a:ext cx="2420471" cy="193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828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1AEB493B73224AB23AA804090667CE" ma:contentTypeVersion="17" ma:contentTypeDescription="Een nieuw document maken." ma:contentTypeScope="" ma:versionID="abbb9265255e913eea0bc1797e903670">
  <xsd:schema xmlns:xsd="http://www.w3.org/2001/XMLSchema" xmlns:xs="http://www.w3.org/2001/XMLSchema" xmlns:p="http://schemas.microsoft.com/office/2006/metadata/properties" xmlns:ns2="7197658a-33c4-4d9c-bbfb-b38f177f31a2" xmlns:ns3="4524a89e-69a7-4ed1-8289-c15698cf9c0b" targetNamespace="http://schemas.microsoft.com/office/2006/metadata/properties" ma:root="true" ma:fieldsID="63f609aea996622501094cd8b4c31f06" ns2:_="" ns3:_="">
    <xsd:import namespace="7197658a-33c4-4d9c-bbfb-b38f177f31a2"/>
    <xsd:import namespace="4524a89e-69a7-4ed1-8289-c15698cf9c0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97658a-33c4-4d9c-bbfb-b38f177f31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a99bed0e-432a-4091-b929-67b863917b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24a89e-69a7-4ed1-8289-c15698cf9c0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737b4ec3-7778-454a-9ad9-fec989936edc}" ma:internalName="TaxCatchAll" ma:showField="CatchAllData" ma:web="4524a89e-69a7-4ed1-8289-c15698cf9c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197658a-33c4-4d9c-bbfb-b38f177f31a2">
      <Terms xmlns="http://schemas.microsoft.com/office/infopath/2007/PartnerControls"/>
    </lcf76f155ced4ddcb4097134ff3c332f>
    <TaxCatchAll xmlns="4524a89e-69a7-4ed1-8289-c15698cf9c0b" xsi:nil="true"/>
  </documentManagement>
</p:properties>
</file>

<file path=customXml/itemProps1.xml><?xml version="1.0" encoding="utf-8"?>
<ds:datastoreItem xmlns:ds="http://schemas.openxmlformats.org/officeDocument/2006/customXml" ds:itemID="{02A0587D-D1A9-4FE6-A016-3FA07E099803}"/>
</file>

<file path=customXml/itemProps2.xml><?xml version="1.0" encoding="utf-8"?>
<ds:datastoreItem xmlns:ds="http://schemas.openxmlformats.org/officeDocument/2006/customXml" ds:itemID="{A90C30A9-FC03-43BE-AD9B-CC26ED14DD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97BA02-95F6-4177-B1CF-D7831CE712E7}">
  <ds:schemaRefs>
    <ds:schemaRef ds:uri="cbb5518d-8656-42fc-94bf-a4e869e578d9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57a38901-fbd2-4659-bfc5-8fc6c0953df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929</Words>
  <Application>Microsoft Office PowerPoint</Application>
  <PresentationFormat>Breedbeeld</PresentationFormat>
  <Paragraphs>210</Paragraphs>
  <Slides>14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         Uitkomsten lezersonderzoek   72% heeft editie van 5 maart ingezien 21% heeft deze weggelegd  algemeen: gemiddelde leestijd 10 -30 minuten (57%), 22% b&amp;w 31- 45 min       uitstraling:  herkenbaar, eigentijds, rustig, krachtig  covervoorkeur:  rapportcijfer: 7.3 (49% geeft ≥ 8)    </vt:lpstr>
      <vt:lpstr>Relevante rubrieken</vt:lpstr>
      <vt:lpstr>Bijzonderheden: geen verschil in de doelgroepen!!</vt:lpstr>
      <vt:lpstr>Redactionele aandacht voor:</vt:lpstr>
      <vt:lpstr>Wat wil iedere doelgroep</vt:lpstr>
      <vt:lpstr>Welke thema’s mist men?</vt:lpstr>
      <vt:lpstr>Mate van tevredenheid over redactionele aspecten</vt:lpstr>
      <vt:lpstr>Mate van tevredenheid per doelgroep</vt:lpstr>
      <vt:lpstr>Voorkeur medium</vt:lpstr>
      <vt:lpstr>Frequentie</vt:lpstr>
      <vt:lpstr>Interesse in mogelijke uitbreidingen</vt:lpstr>
      <vt:lpstr>Wat valt op qua mogelijke uitbreidingen</vt:lpstr>
      <vt:lpstr>Gebruik social media</vt:lpstr>
      <vt:lpstr>Volgt u VNG Magazine op Twitter?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Voortgang vernieuwing  VNG Magazine</dc:title>
  <dc:creator>Rutger VAN DEN DIKKENBERG</dc:creator>
  <cp:lastModifiedBy>Esther Bunnik</cp:lastModifiedBy>
  <cp:revision>153</cp:revision>
  <dcterms:created xsi:type="dcterms:W3CDTF">2020-01-08T09:25:26Z</dcterms:created>
  <dcterms:modified xsi:type="dcterms:W3CDTF">2021-06-02T07:59:09Z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0x010100491AEB493B73224AB23AA804090667CE</vt:lpwstr>
  </property>
</Properties>
</file>