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369" r:id="rId6"/>
    <p:sldId id="382" r:id="rId7"/>
    <p:sldId id="259" r:id="rId8"/>
    <p:sldId id="373" r:id="rId9"/>
    <p:sldId id="336" r:id="rId10"/>
    <p:sldId id="378" r:id="rId11"/>
    <p:sldId id="374" r:id="rId12"/>
    <p:sldId id="376" r:id="rId13"/>
    <p:sldId id="377" r:id="rId14"/>
    <p:sldId id="383"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D4881C-CED3-4A8A-89CB-0B1153A2803F}" v="18" dt="2024-07-01T14:39:00.40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57" autoAdjust="0"/>
  </p:normalViewPr>
  <p:slideViewPr>
    <p:cSldViewPr snapToGrid="0">
      <p:cViewPr varScale="1">
        <p:scale>
          <a:sx n="82" d="100"/>
          <a:sy n="82" d="100"/>
        </p:scale>
        <p:origin x="672"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26FEA-526D-49C0-9D6D-D3A6130254CB}" type="datetimeFigureOut">
              <a:rPr lang="nl-NL" smtClean="0"/>
              <a:t>18-11-2024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66D4C-5033-4A0C-A1C7-D3A44A62E85E}" type="slidenum">
              <a:rPr lang="nl-NL" smtClean="0"/>
              <a:t>‹nr.›</a:t>
            </a:fld>
            <a:endParaRPr lang="nl-NL"/>
          </a:p>
        </p:txBody>
      </p:sp>
    </p:spTree>
    <p:extLst>
      <p:ext uri="{BB962C8B-B14F-4D97-AF65-F5344CB8AC3E}">
        <p14:creationId xmlns:p14="http://schemas.microsoft.com/office/powerpoint/2010/main" val="884153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548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8B27C-8956-4F82-B3D7-C8D73618FF4E}"/>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Vertical Text Placeholder 2">
            <a:extLst>
              <a:ext uri="{FF2B5EF4-FFF2-40B4-BE49-F238E27FC236}">
                <a16:creationId xmlns:a16="http://schemas.microsoft.com/office/drawing/2014/main" id="{75E34FDD-1BD6-4143-AA60-0065064407A2}"/>
              </a:ext>
            </a:extLst>
          </p:cNvPr>
          <p:cNvSpPr>
            <a:spLocks noGrp="1"/>
          </p:cNvSpPr>
          <p:nvPr>
            <p:ph type="body" orient="vert" idx="1"/>
          </p:nvPr>
        </p:nvSpPr>
        <p:spPr>
          <a:xfrm>
            <a:off x="838200" y="1825625"/>
            <a:ext cx="10515600" cy="43513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a:extLst>
              <a:ext uri="{FF2B5EF4-FFF2-40B4-BE49-F238E27FC236}">
                <a16:creationId xmlns:a16="http://schemas.microsoft.com/office/drawing/2014/main" id="{33178279-1502-4FE6-A39F-893FD30490DE}"/>
              </a:ext>
            </a:extLst>
          </p:cNvPr>
          <p:cNvSpPr>
            <a:spLocks noGrp="1"/>
          </p:cNvSpPr>
          <p:nvPr>
            <p:ph type="dt" sz="half" idx="10"/>
          </p:nvPr>
        </p:nvSpPr>
        <p:spPr>
          <a:xfrm>
            <a:off x="838200" y="6356350"/>
            <a:ext cx="2743200" cy="365125"/>
          </a:xfrm>
          <a:prstGeom prst="rect">
            <a:avLst/>
          </a:prstGeom>
        </p:spPr>
        <p:txBody>
          <a:bodyPr/>
          <a:lstStyle/>
          <a:p>
            <a:fld id="{5BE1C47C-0D03-4E97-BC66-74D65BDC8C95}" type="datetimeFigureOut">
              <a:rPr lang="nl-NL" smtClean="0"/>
              <a:t>18-11-2024</a:t>
            </a:fld>
            <a:endParaRPr lang="nl-NL"/>
          </a:p>
        </p:txBody>
      </p:sp>
      <p:sp>
        <p:nvSpPr>
          <p:cNvPr id="5" name="Footer Placeholder 4">
            <a:extLst>
              <a:ext uri="{FF2B5EF4-FFF2-40B4-BE49-F238E27FC236}">
                <a16:creationId xmlns:a16="http://schemas.microsoft.com/office/drawing/2014/main" id="{66EC3DA5-4ECD-4B47-9C7F-476C13249E08}"/>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a:extLst>
              <a:ext uri="{FF2B5EF4-FFF2-40B4-BE49-F238E27FC236}">
                <a16:creationId xmlns:a16="http://schemas.microsoft.com/office/drawing/2014/main" id="{E1D62F18-348E-4CE3-BC21-E3346CB86BB8}"/>
              </a:ext>
            </a:extLst>
          </p:cNvPr>
          <p:cNvSpPr>
            <a:spLocks noGrp="1"/>
          </p:cNvSpPr>
          <p:nvPr>
            <p:ph type="sldNum" sz="quarter" idx="12"/>
          </p:nvPr>
        </p:nvSpPr>
        <p:spPr>
          <a:xfrm>
            <a:off x="8610600" y="6356350"/>
            <a:ext cx="2743200" cy="365125"/>
          </a:xfrm>
          <a:prstGeom prst="rect">
            <a:avLst/>
          </a:prstGeom>
        </p:spPr>
        <p:txBody>
          <a:bodyPr/>
          <a:lstStyle/>
          <a:p>
            <a:fld id="{A28E2550-E961-4D56-B5AC-BD912592F638}" type="slidenum">
              <a:rPr lang="nl-NL" smtClean="0"/>
              <a:t>‹nr.›</a:t>
            </a:fld>
            <a:endParaRPr lang="nl-NL"/>
          </a:p>
        </p:txBody>
      </p:sp>
    </p:spTree>
    <p:extLst>
      <p:ext uri="{BB962C8B-B14F-4D97-AF65-F5344CB8AC3E}">
        <p14:creationId xmlns:p14="http://schemas.microsoft.com/office/powerpoint/2010/main" val="12684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62227-64C2-4A59-88FD-AF40848A1298}"/>
              </a:ext>
            </a:extLst>
          </p:cNvPr>
          <p:cNvSpPr>
            <a:spLocks noGrp="1"/>
          </p:cNvSpPr>
          <p:nvPr>
            <p:ph type="title" orient="vert"/>
          </p:nvPr>
        </p:nvSpPr>
        <p:spPr>
          <a:xfrm>
            <a:off x="8724900" y="365125"/>
            <a:ext cx="2628900" cy="5811838"/>
          </a:xfrm>
          <a:prstGeom prst="rect">
            <a:avLst/>
          </a:prstGeom>
        </p:spPr>
        <p:txBody>
          <a:bodyPr vert="eaVert"/>
          <a:lstStyle/>
          <a:p>
            <a:r>
              <a:rPr lang="nl-NL"/>
              <a:t>Klik om stijl te bewerken</a:t>
            </a:r>
          </a:p>
        </p:txBody>
      </p:sp>
      <p:sp>
        <p:nvSpPr>
          <p:cNvPr id="3" name="Vertical Text Placeholder 2">
            <a:extLst>
              <a:ext uri="{FF2B5EF4-FFF2-40B4-BE49-F238E27FC236}">
                <a16:creationId xmlns:a16="http://schemas.microsoft.com/office/drawing/2014/main" id="{C77E337A-CC33-485F-9D17-84506B549EA1}"/>
              </a:ext>
            </a:extLst>
          </p:cNvPr>
          <p:cNvSpPr>
            <a:spLocks noGrp="1"/>
          </p:cNvSpPr>
          <p:nvPr>
            <p:ph type="body" orient="vert" idx="1"/>
          </p:nvPr>
        </p:nvSpPr>
        <p:spPr>
          <a:xfrm>
            <a:off x="838200" y="365125"/>
            <a:ext cx="7734300" cy="58118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a:extLst>
              <a:ext uri="{FF2B5EF4-FFF2-40B4-BE49-F238E27FC236}">
                <a16:creationId xmlns:a16="http://schemas.microsoft.com/office/drawing/2014/main" id="{064EB082-698B-48E0-B278-2936EBD2A39C}"/>
              </a:ext>
            </a:extLst>
          </p:cNvPr>
          <p:cNvSpPr>
            <a:spLocks noGrp="1"/>
          </p:cNvSpPr>
          <p:nvPr>
            <p:ph type="dt" sz="half" idx="10"/>
          </p:nvPr>
        </p:nvSpPr>
        <p:spPr>
          <a:xfrm>
            <a:off x="838200" y="6356350"/>
            <a:ext cx="2743200" cy="365125"/>
          </a:xfrm>
          <a:prstGeom prst="rect">
            <a:avLst/>
          </a:prstGeom>
        </p:spPr>
        <p:txBody>
          <a:bodyPr/>
          <a:lstStyle/>
          <a:p>
            <a:fld id="{5BE1C47C-0D03-4E97-BC66-74D65BDC8C95}" type="datetimeFigureOut">
              <a:rPr lang="nl-NL" smtClean="0"/>
              <a:t>18-11-2024</a:t>
            </a:fld>
            <a:endParaRPr lang="nl-NL"/>
          </a:p>
        </p:txBody>
      </p:sp>
      <p:sp>
        <p:nvSpPr>
          <p:cNvPr id="5" name="Footer Placeholder 4">
            <a:extLst>
              <a:ext uri="{FF2B5EF4-FFF2-40B4-BE49-F238E27FC236}">
                <a16:creationId xmlns:a16="http://schemas.microsoft.com/office/drawing/2014/main" id="{48405DF4-51DB-4791-A45A-9BB7C8A1BE0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a:extLst>
              <a:ext uri="{FF2B5EF4-FFF2-40B4-BE49-F238E27FC236}">
                <a16:creationId xmlns:a16="http://schemas.microsoft.com/office/drawing/2014/main" id="{29F533E6-F1AD-42D5-9808-0A301C1BEDE8}"/>
              </a:ext>
            </a:extLst>
          </p:cNvPr>
          <p:cNvSpPr>
            <a:spLocks noGrp="1"/>
          </p:cNvSpPr>
          <p:nvPr>
            <p:ph type="sldNum" sz="quarter" idx="12"/>
          </p:nvPr>
        </p:nvSpPr>
        <p:spPr>
          <a:xfrm>
            <a:off x="8610600" y="6356350"/>
            <a:ext cx="2743200" cy="365125"/>
          </a:xfrm>
          <a:prstGeom prst="rect">
            <a:avLst/>
          </a:prstGeom>
        </p:spPr>
        <p:txBody>
          <a:bodyPr/>
          <a:lstStyle/>
          <a:p>
            <a:fld id="{A28E2550-E961-4D56-B5AC-BD912592F638}" type="slidenum">
              <a:rPr lang="nl-NL" smtClean="0"/>
              <a:t>‹nr.›</a:t>
            </a:fld>
            <a:endParaRPr lang="nl-NL"/>
          </a:p>
        </p:txBody>
      </p:sp>
    </p:spTree>
    <p:extLst>
      <p:ext uri="{BB962C8B-B14F-4D97-AF65-F5344CB8AC3E}">
        <p14:creationId xmlns:p14="http://schemas.microsoft.com/office/powerpoint/2010/main" val="3277426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E9A75-71EF-41AF-BE36-448C7F493E95}"/>
              </a:ext>
            </a:extLst>
          </p:cNvPr>
          <p:cNvSpPr>
            <a:spLocks noGrp="1"/>
          </p:cNvSpPr>
          <p:nvPr>
            <p:ph type="title"/>
          </p:nvPr>
        </p:nvSpPr>
        <p:spPr>
          <a:xfrm>
            <a:off x="838200" y="365125"/>
            <a:ext cx="10515600" cy="1325563"/>
          </a:xfrm>
          <a:prstGeom prst="rect">
            <a:avLst/>
          </a:prstGeom>
        </p:spPr>
        <p:txBody>
          <a:bodyPr/>
          <a:lstStyle>
            <a:lvl1pPr>
              <a:defRPr b="1"/>
            </a:lvl1pPr>
          </a:lstStyle>
          <a:p>
            <a:r>
              <a:rPr lang="nl-NL"/>
              <a:t>Klik om stijl te bewerken</a:t>
            </a:r>
            <a:endParaRPr lang="nl-NL" dirty="0"/>
          </a:p>
        </p:txBody>
      </p:sp>
      <p:sp>
        <p:nvSpPr>
          <p:cNvPr id="3" name="Content Placeholder 2">
            <a:extLst>
              <a:ext uri="{FF2B5EF4-FFF2-40B4-BE49-F238E27FC236}">
                <a16:creationId xmlns:a16="http://schemas.microsoft.com/office/drawing/2014/main" id="{053339FC-8CC5-4680-8F42-08FFEC7BA99E}"/>
              </a:ext>
            </a:extLst>
          </p:cNvPr>
          <p:cNvSpPr>
            <a:spLocks noGrp="1"/>
          </p:cNvSpPr>
          <p:nvPr>
            <p:ph idx="1"/>
          </p:nvPr>
        </p:nvSpPr>
        <p:spPr>
          <a:xfrm>
            <a:off x="838200" y="1825625"/>
            <a:ext cx="10515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Date Placeholder 3">
            <a:extLst>
              <a:ext uri="{FF2B5EF4-FFF2-40B4-BE49-F238E27FC236}">
                <a16:creationId xmlns:a16="http://schemas.microsoft.com/office/drawing/2014/main" id="{CF54DFF3-D38A-4076-B83F-63DEC96AD7C1}"/>
              </a:ext>
            </a:extLst>
          </p:cNvPr>
          <p:cNvSpPr>
            <a:spLocks noGrp="1"/>
          </p:cNvSpPr>
          <p:nvPr>
            <p:ph type="dt" sz="half" idx="10"/>
          </p:nvPr>
        </p:nvSpPr>
        <p:spPr>
          <a:xfrm>
            <a:off x="838200" y="6356350"/>
            <a:ext cx="2743200" cy="365125"/>
          </a:xfrm>
          <a:prstGeom prst="rect">
            <a:avLst/>
          </a:prstGeom>
        </p:spPr>
        <p:txBody>
          <a:bodyPr/>
          <a:lstStyle/>
          <a:p>
            <a:fld id="{5BE1C47C-0D03-4E97-BC66-74D65BDC8C95}" type="datetimeFigureOut">
              <a:rPr lang="nl-NL" smtClean="0"/>
              <a:t>18-11-2024</a:t>
            </a:fld>
            <a:endParaRPr lang="nl-NL"/>
          </a:p>
        </p:txBody>
      </p:sp>
      <p:sp>
        <p:nvSpPr>
          <p:cNvPr id="5" name="Footer Placeholder 4">
            <a:extLst>
              <a:ext uri="{FF2B5EF4-FFF2-40B4-BE49-F238E27FC236}">
                <a16:creationId xmlns:a16="http://schemas.microsoft.com/office/drawing/2014/main" id="{7525AB47-C2B4-4D23-9ECC-6D2505221EEF}"/>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a:extLst>
              <a:ext uri="{FF2B5EF4-FFF2-40B4-BE49-F238E27FC236}">
                <a16:creationId xmlns:a16="http://schemas.microsoft.com/office/drawing/2014/main" id="{EFA40273-989D-4578-B405-CA5171988CDA}"/>
              </a:ext>
            </a:extLst>
          </p:cNvPr>
          <p:cNvSpPr>
            <a:spLocks noGrp="1"/>
          </p:cNvSpPr>
          <p:nvPr>
            <p:ph type="sldNum" sz="quarter" idx="12"/>
          </p:nvPr>
        </p:nvSpPr>
        <p:spPr>
          <a:xfrm>
            <a:off x="8610600" y="6356350"/>
            <a:ext cx="2743200" cy="365125"/>
          </a:xfrm>
          <a:prstGeom prst="rect">
            <a:avLst/>
          </a:prstGeom>
        </p:spPr>
        <p:txBody>
          <a:bodyPr/>
          <a:lstStyle/>
          <a:p>
            <a:fld id="{A28E2550-E961-4D56-B5AC-BD912592F638}" type="slidenum">
              <a:rPr lang="nl-NL" smtClean="0"/>
              <a:t>‹nr.›</a:t>
            </a:fld>
            <a:endParaRPr lang="nl-NL"/>
          </a:p>
        </p:txBody>
      </p:sp>
    </p:spTree>
    <p:extLst>
      <p:ext uri="{BB962C8B-B14F-4D97-AF65-F5344CB8AC3E}">
        <p14:creationId xmlns:p14="http://schemas.microsoft.com/office/powerpoint/2010/main" val="147089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AD9E-18B3-4000-B2F0-5EE30F80023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stijl te bewerken</a:t>
            </a:r>
          </a:p>
        </p:txBody>
      </p:sp>
      <p:sp>
        <p:nvSpPr>
          <p:cNvPr id="3" name="Text Placeholder 2">
            <a:extLst>
              <a:ext uri="{FF2B5EF4-FFF2-40B4-BE49-F238E27FC236}">
                <a16:creationId xmlns:a16="http://schemas.microsoft.com/office/drawing/2014/main" id="{95C0EF10-2B1A-49A7-85CB-7C46B7617F2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rgbClr val="00689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a:extLst>
              <a:ext uri="{FF2B5EF4-FFF2-40B4-BE49-F238E27FC236}">
                <a16:creationId xmlns:a16="http://schemas.microsoft.com/office/drawing/2014/main" id="{6A06EF0F-B343-4E56-8725-B868BE25EAA2}"/>
              </a:ext>
            </a:extLst>
          </p:cNvPr>
          <p:cNvSpPr>
            <a:spLocks noGrp="1"/>
          </p:cNvSpPr>
          <p:nvPr>
            <p:ph type="dt" sz="half" idx="10"/>
          </p:nvPr>
        </p:nvSpPr>
        <p:spPr>
          <a:xfrm>
            <a:off x="838200" y="6356350"/>
            <a:ext cx="2743200" cy="365125"/>
          </a:xfrm>
          <a:prstGeom prst="rect">
            <a:avLst/>
          </a:prstGeom>
        </p:spPr>
        <p:txBody>
          <a:bodyPr/>
          <a:lstStyle/>
          <a:p>
            <a:fld id="{5BE1C47C-0D03-4E97-BC66-74D65BDC8C95}" type="datetimeFigureOut">
              <a:rPr lang="nl-NL" smtClean="0"/>
              <a:t>18-11-2024</a:t>
            </a:fld>
            <a:endParaRPr lang="nl-NL"/>
          </a:p>
        </p:txBody>
      </p:sp>
      <p:sp>
        <p:nvSpPr>
          <p:cNvPr id="5" name="Footer Placeholder 4">
            <a:extLst>
              <a:ext uri="{FF2B5EF4-FFF2-40B4-BE49-F238E27FC236}">
                <a16:creationId xmlns:a16="http://schemas.microsoft.com/office/drawing/2014/main" id="{198FFF15-B129-48F0-962A-A51669C410B9}"/>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a:extLst>
              <a:ext uri="{FF2B5EF4-FFF2-40B4-BE49-F238E27FC236}">
                <a16:creationId xmlns:a16="http://schemas.microsoft.com/office/drawing/2014/main" id="{8240A338-D022-4C4E-9878-80E8110A0F68}"/>
              </a:ext>
            </a:extLst>
          </p:cNvPr>
          <p:cNvSpPr>
            <a:spLocks noGrp="1"/>
          </p:cNvSpPr>
          <p:nvPr>
            <p:ph type="sldNum" sz="quarter" idx="12"/>
          </p:nvPr>
        </p:nvSpPr>
        <p:spPr>
          <a:xfrm>
            <a:off x="8610600" y="6356350"/>
            <a:ext cx="2743200" cy="365125"/>
          </a:xfrm>
          <a:prstGeom prst="rect">
            <a:avLst/>
          </a:prstGeom>
        </p:spPr>
        <p:txBody>
          <a:bodyPr/>
          <a:lstStyle/>
          <a:p>
            <a:fld id="{A28E2550-E961-4D56-B5AC-BD912592F638}" type="slidenum">
              <a:rPr lang="nl-NL" smtClean="0"/>
              <a:t>‹nr.›</a:t>
            </a:fld>
            <a:endParaRPr lang="nl-NL"/>
          </a:p>
        </p:txBody>
      </p:sp>
    </p:spTree>
    <p:extLst>
      <p:ext uri="{BB962C8B-B14F-4D97-AF65-F5344CB8AC3E}">
        <p14:creationId xmlns:p14="http://schemas.microsoft.com/office/powerpoint/2010/main" val="3209928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DC3E-35D0-4733-8AB2-F495DF1E1C9C}"/>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Content Placeholder 2">
            <a:extLst>
              <a:ext uri="{FF2B5EF4-FFF2-40B4-BE49-F238E27FC236}">
                <a16:creationId xmlns:a16="http://schemas.microsoft.com/office/drawing/2014/main" id="{34D8E51D-FC34-4D1C-BDEB-4B8DCB3D48DB}"/>
              </a:ext>
            </a:extLst>
          </p:cNvPr>
          <p:cNvSpPr>
            <a:spLocks noGrp="1"/>
          </p:cNvSpPr>
          <p:nvPr>
            <p:ph sz="half" idx="1"/>
          </p:nvPr>
        </p:nvSpPr>
        <p:spPr>
          <a:xfrm>
            <a:off x="838200" y="1825625"/>
            <a:ext cx="5181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a:extLst>
              <a:ext uri="{FF2B5EF4-FFF2-40B4-BE49-F238E27FC236}">
                <a16:creationId xmlns:a16="http://schemas.microsoft.com/office/drawing/2014/main" id="{F33D1FDE-DFF7-4A69-8FD5-BE279F527E07}"/>
              </a:ext>
            </a:extLst>
          </p:cNvPr>
          <p:cNvSpPr>
            <a:spLocks noGrp="1"/>
          </p:cNvSpPr>
          <p:nvPr>
            <p:ph sz="half" idx="2"/>
          </p:nvPr>
        </p:nvSpPr>
        <p:spPr>
          <a:xfrm>
            <a:off x="6172200" y="1825625"/>
            <a:ext cx="5181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4">
            <a:extLst>
              <a:ext uri="{FF2B5EF4-FFF2-40B4-BE49-F238E27FC236}">
                <a16:creationId xmlns:a16="http://schemas.microsoft.com/office/drawing/2014/main" id="{1BACB9C2-4DF1-4806-A845-F8AD39832589}"/>
              </a:ext>
            </a:extLst>
          </p:cNvPr>
          <p:cNvSpPr>
            <a:spLocks noGrp="1"/>
          </p:cNvSpPr>
          <p:nvPr>
            <p:ph type="dt" sz="half" idx="10"/>
          </p:nvPr>
        </p:nvSpPr>
        <p:spPr>
          <a:xfrm>
            <a:off x="838200" y="6356350"/>
            <a:ext cx="2743200" cy="365125"/>
          </a:xfrm>
          <a:prstGeom prst="rect">
            <a:avLst/>
          </a:prstGeom>
        </p:spPr>
        <p:txBody>
          <a:bodyPr/>
          <a:lstStyle/>
          <a:p>
            <a:fld id="{5BE1C47C-0D03-4E97-BC66-74D65BDC8C95}" type="datetimeFigureOut">
              <a:rPr lang="nl-NL" smtClean="0"/>
              <a:t>18-11-2024</a:t>
            </a:fld>
            <a:endParaRPr lang="nl-NL"/>
          </a:p>
        </p:txBody>
      </p:sp>
      <p:sp>
        <p:nvSpPr>
          <p:cNvPr id="6" name="Footer Placeholder 5">
            <a:extLst>
              <a:ext uri="{FF2B5EF4-FFF2-40B4-BE49-F238E27FC236}">
                <a16:creationId xmlns:a16="http://schemas.microsoft.com/office/drawing/2014/main" id="{6DB5C197-AFD7-4B59-9593-8EF29683C57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Slide Number Placeholder 6">
            <a:extLst>
              <a:ext uri="{FF2B5EF4-FFF2-40B4-BE49-F238E27FC236}">
                <a16:creationId xmlns:a16="http://schemas.microsoft.com/office/drawing/2014/main" id="{F04285AC-8E47-41EF-A451-59D443BFA684}"/>
              </a:ext>
            </a:extLst>
          </p:cNvPr>
          <p:cNvSpPr>
            <a:spLocks noGrp="1"/>
          </p:cNvSpPr>
          <p:nvPr>
            <p:ph type="sldNum" sz="quarter" idx="12"/>
          </p:nvPr>
        </p:nvSpPr>
        <p:spPr>
          <a:xfrm>
            <a:off x="8610600" y="6356350"/>
            <a:ext cx="2743200" cy="365125"/>
          </a:xfrm>
          <a:prstGeom prst="rect">
            <a:avLst/>
          </a:prstGeom>
        </p:spPr>
        <p:txBody>
          <a:bodyPr/>
          <a:lstStyle/>
          <a:p>
            <a:fld id="{A28E2550-E961-4D56-B5AC-BD912592F638}" type="slidenum">
              <a:rPr lang="nl-NL" smtClean="0"/>
              <a:t>‹nr.›</a:t>
            </a:fld>
            <a:endParaRPr lang="nl-NL"/>
          </a:p>
        </p:txBody>
      </p:sp>
    </p:spTree>
    <p:extLst>
      <p:ext uri="{BB962C8B-B14F-4D97-AF65-F5344CB8AC3E}">
        <p14:creationId xmlns:p14="http://schemas.microsoft.com/office/powerpoint/2010/main" val="307363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5DBDC-4959-4A5C-800C-A9B2B0D14108}"/>
              </a:ext>
            </a:extLst>
          </p:cNvPr>
          <p:cNvSpPr>
            <a:spLocks noGrp="1"/>
          </p:cNvSpPr>
          <p:nvPr>
            <p:ph type="title"/>
          </p:nvPr>
        </p:nvSpPr>
        <p:spPr>
          <a:xfrm>
            <a:off x="839788" y="365125"/>
            <a:ext cx="10515600" cy="1325563"/>
          </a:xfrm>
          <a:prstGeom prst="rect">
            <a:avLst/>
          </a:prstGeom>
        </p:spPr>
        <p:txBody>
          <a:bodyPr/>
          <a:lstStyle/>
          <a:p>
            <a:r>
              <a:rPr lang="nl-NL"/>
              <a:t>Klik om stijl te bewerken</a:t>
            </a:r>
          </a:p>
        </p:txBody>
      </p:sp>
      <p:sp>
        <p:nvSpPr>
          <p:cNvPr id="3" name="Text Placeholder 2">
            <a:extLst>
              <a:ext uri="{FF2B5EF4-FFF2-40B4-BE49-F238E27FC236}">
                <a16:creationId xmlns:a16="http://schemas.microsoft.com/office/drawing/2014/main" id="{AAD2C550-7BEE-4400-B260-BE4A242D0C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EBA66C12-8828-4773-9B98-FDD805F12C00}"/>
              </a:ext>
            </a:extLst>
          </p:cNvPr>
          <p:cNvSpPr>
            <a:spLocks noGrp="1"/>
          </p:cNvSpPr>
          <p:nvPr>
            <p:ph sz="half" idx="2"/>
          </p:nvPr>
        </p:nvSpPr>
        <p:spPr>
          <a:xfrm>
            <a:off x="839788" y="2505075"/>
            <a:ext cx="5157787" cy="368458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ext Placeholder 4">
            <a:extLst>
              <a:ext uri="{FF2B5EF4-FFF2-40B4-BE49-F238E27FC236}">
                <a16:creationId xmlns:a16="http://schemas.microsoft.com/office/drawing/2014/main" id="{C2FE1270-21CC-486A-B649-17A280FAE8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46F9B3F1-7E95-470B-9809-5D98EFC1F5BA}"/>
              </a:ext>
            </a:extLst>
          </p:cNvPr>
          <p:cNvSpPr>
            <a:spLocks noGrp="1"/>
          </p:cNvSpPr>
          <p:nvPr>
            <p:ph sz="quarter" idx="4"/>
          </p:nvPr>
        </p:nvSpPr>
        <p:spPr>
          <a:xfrm>
            <a:off x="6172200" y="2505075"/>
            <a:ext cx="5183188" cy="368458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Date Placeholder 6">
            <a:extLst>
              <a:ext uri="{FF2B5EF4-FFF2-40B4-BE49-F238E27FC236}">
                <a16:creationId xmlns:a16="http://schemas.microsoft.com/office/drawing/2014/main" id="{5D36DA33-B617-4418-8C47-6E2E8110D3A5}"/>
              </a:ext>
            </a:extLst>
          </p:cNvPr>
          <p:cNvSpPr>
            <a:spLocks noGrp="1"/>
          </p:cNvSpPr>
          <p:nvPr>
            <p:ph type="dt" sz="half" idx="10"/>
          </p:nvPr>
        </p:nvSpPr>
        <p:spPr>
          <a:xfrm>
            <a:off x="838200" y="6356350"/>
            <a:ext cx="2743200" cy="365125"/>
          </a:xfrm>
          <a:prstGeom prst="rect">
            <a:avLst/>
          </a:prstGeom>
        </p:spPr>
        <p:txBody>
          <a:bodyPr/>
          <a:lstStyle/>
          <a:p>
            <a:fld id="{5BE1C47C-0D03-4E97-BC66-74D65BDC8C95}" type="datetimeFigureOut">
              <a:rPr lang="nl-NL" smtClean="0"/>
              <a:t>18-11-2024</a:t>
            </a:fld>
            <a:endParaRPr lang="nl-NL"/>
          </a:p>
        </p:txBody>
      </p:sp>
      <p:sp>
        <p:nvSpPr>
          <p:cNvPr id="8" name="Footer Placeholder 7">
            <a:extLst>
              <a:ext uri="{FF2B5EF4-FFF2-40B4-BE49-F238E27FC236}">
                <a16:creationId xmlns:a16="http://schemas.microsoft.com/office/drawing/2014/main" id="{6B70C579-557F-4708-A682-138B90F2CF6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Slide Number Placeholder 8">
            <a:extLst>
              <a:ext uri="{FF2B5EF4-FFF2-40B4-BE49-F238E27FC236}">
                <a16:creationId xmlns:a16="http://schemas.microsoft.com/office/drawing/2014/main" id="{3E87AD3B-D1EC-4A4C-8B57-BFED6272786E}"/>
              </a:ext>
            </a:extLst>
          </p:cNvPr>
          <p:cNvSpPr>
            <a:spLocks noGrp="1"/>
          </p:cNvSpPr>
          <p:nvPr>
            <p:ph type="sldNum" sz="quarter" idx="12"/>
          </p:nvPr>
        </p:nvSpPr>
        <p:spPr>
          <a:xfrm>
            <a:off x="8610600" y="6356350"/>
            <a:ext cx="2743200" cy="365125"/>
          </a:xfrm>
          <a:prstGeom prst="rect">
            <a:avLst/>
          </a:prstGeom>
        </p:spPr>
        <p:txBody>
          <a:bodyPr/>
          <a:lstStyle/>
          <a:p>
            <a:fld id="{A28E2550-E961-4D56-B5AC-BD912592F638}" type="slidenum">
              <a:rPr lang="nl-NL" smtClean="0"/>
              <a:t>‹nr.›</a:t>
            </a:fld>
            <a:endParaRPr lang="nl-NL"/>
          </a:p>
        </p:txBody>
      </p:sp>
    </p:spTree>
    <p:extLst>
      <p:ext uri="{BB962C8B-B14F-4D97-AF65-F5344CB8AC3E}">
        <p14:creationId xmlns:p14="http://schemas.microsoft.com/office/powerpoint/2010/main" val="219345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B527D-8300-4295-AA16-078AB9304F9B}"/>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Date Placeholder 2">
            <a:extLst>
              <a:ext uri="{FF2B5EF4-FFF2-40B4-BE49-F238E27FC236}">
                <a16:creationId xmlns:a16="http://schemas.microsoft.com/office/drawing/2014/main" id="{50891EE2-AC2F-4C9F-9B90-EFB24DC69E05}"/>
              </a:ext>
            </a:extLst>
          </p:cNvPr>
          <p:cNvSpPr>
            <a:spLocks noGrp="1"/>
          </p:cNvSpPr>
          <p:nvPr>
            <p:ph type="dt" sz="half" idx="10"/>
          </p:nvPr>
        </p:nvSpPr>
        <p:spPr>
          <a:xfrm>
            <a:off x="838200" y="6356350"/>
            <a:ext cx="2743200" cy="365125"/>
          </a:xfrm>
          <a:prstGeom prst="rect">
            <a:avLst/>
          </a:prstGeom>
        </p:spPr>
        <p:txBody>
          <a:bodyPr/>
          <a:lstStyle/>
          <a:p>
            <a:fld id="{5BE1C47C-0D03-4E97-BC66-74D65BDC8C95}" type="datetimeFigureOut">
              <a:rPr lang="nl-NL" smtClean="0"/>
              <a:t>18-11-2024</a:t>
            </a:fld>
            <a:endParaRPr lang="nl-NL"/>
          </a:p>
        </p:txBody>
      </p:sp>
      <p:sp>
        <p:nvSpPr>
          <p:cNvPr id="4" name="Footer Placeholder 3">
            <a:extLst>
              <a:ext uri="{FF2B5EF4-FFF2-40B4-BE49-F238E27FC236}">
                <a16:creationId xmlns:a16="http://schemas.microsoft.com/office/drawing/2014/main" id="{0742EC80-9BF1-4DFA-85D8-422A8921F747}"/>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Slide Number Placeholder 4">
            <a:extLst>
              <a:ext uri="{FF2B5EF4-FFF2-40B4-BE49-F238E27FC236}">
                <a16:creationId xmlns:a16="http://schemas.microsoft.com/office/drawing/2014/main" id="{52204D19-BE3A-435E-81EB-179300B438AC}"/>
              </a:ext>
            </a:extLst>
          </p:cNvPr>
          <p:cNvSpPr>
            <a:spLocks noGrp="1"/>
          </p:cNvSpPr>
          <p:nvPr>
            <p:ph type="sldNum" sz="quarter" idx="12"/>
          </p:nvPr>
        </p:nvSpPr>
        <p:spPr>
          <a:xfrm>
            <a:off x="8610600" y="6356350"/>
            <a:ext cx="2743200" cy="365125"/>
          </a:xfrm>
          <a:prstGeom prst="rect">
            <a:avLst/>
          </a:prstGeom>
        </p:spPr>
        <p:txBody>
          <a:bodyPr/>
          <a:lstStyle/>
          <a:p>
            <a:fld id="{A28E2550-E961-4D56-B5AC-BD912592F638}" type="slidenum">
              <a:rPr lang="nl-NL" smtClean="0"/>
              <a:t>‹nr.›</a:t>
            </a:fld>
            <a:endParaRPr lang="nl-NL"/>
          </a:p>
        </p:txBody>
      </p:sp>
    </p:spTree>
    <p:extLst>
      <p:ext uri="{BB962C8B-B14F-4D97-AF65-F5344CB8AC3E}">
        <p14:creationId xmlns:p14="http://schemas.microsoft.com/office/powerpoint/2010/main" val="275869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E5DD48-2193-4A4C-A08C-600A24A6A614}"/>
              </a:ext>
            </a:extLst>
          </p:cNvPr>
          <p:cNvSpPr>
            <a:spLocks noGrp="1"/>
          </p:cNvSpPr>
          <p:nvPr>
            <p:ph type="dt" sz="half" idx="10"/>
          </p:nvPr>
        </p:nvSpPr>
        <p:spPr>
          <a:xfrm>
            <a:off x="838200" y="6356350"/>
            <a:ext cx="2743200" cy="365125"/>
          </a:xfrm>
          <a:prstGeom prst="rect">
            <a:avLst/>
          </a:prstGeom>
        </p:spPr>
        <p:txBody>
          <a:bodyPr/>
          <a:lstStyle/>
          <a:p>
            <a:fld id="{5BE1C47C-0D03-4E97-BC66-74D65BDC8C95}" type="datetimeFigureOut">
              <a:rPr lang="nl-NL" smtClean="0"/>
              <a:t>18-11-2024</a:t>
            </a:fld>
            <a:endParaRPr lang="nl-NL"/>
          </a:p>
        </p:txBody>
      </p:sp>
      <p:sp>
        <p:nvSpPr>
          <p:cNvPr id="3" name="Footer Placeholder 2">
            <a:extLst>
              <a:ext uri="{FF2B5EF4-FFF2-40B4-BE49-F238E27FC236}">
                <a16:creationId xmlns:a16="http://schemas.microsoft.com/office/drawing/2014/main" id="{3F125786-33EB-49A5-AD7F-7A3BAD8127E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Slide Number Placeholder 3">
            <a:extLst>
              <a:ext uri="{FF2B5EF4-FFF2-40B4-BE49-F238E27FC236}">
                <a16:creationId xmlns:a16="http://schemas.microsoft.com/office/drawing/2014/main" id="{EFB0F52F-E55D-4F20-9295-568BA670872F}"/>
              </a:ext>
            </a:extLst>
          </p:cNvPr>
          <p:cNvSpPr>
            <a:spLocks noGrp="1"/>
          </p:cNvSpPr>
          <p:nvPr>
            <p:ph type="sldNum" sz="quarter" idx="12"/>
          </p:nvPr>
        </p:nvSpPr>
        <p:spPr>
          <a:xfrm>
            <a:off x="8610600" y="6356350"/>
            <a:ext cx="2743200" cy="365125"/>
          </a:xfrm>
          <a:prstGeom prst="rect">
            <a:avLst/>
          </a:prstGeom>
        </p:spPr>
        <p:txBody>
          <a:bodyPr/>
          <a:lstStyle/>
          <a:p>
            <a:fld id="{A28E2550-E961-4D56-B5AC-BD912592F638}" type="slidenum">
              <a:rPr lang="nl-NL" smtClean="0"/>
              <a:t>‹nr.›</a:t>
            </a:fld>
            <a:endParaRPr lang="nl-NL"/>
          </a:p>
        </p:txBody>
      </p:sp>
    </p:spTree>
    <p:extLst>
      <p:ext uri="{BB962C8B-B14F-4D97-AF65-F5344CB8AC3E}">
        <p14:creationId xmlns:p14="http://schemas.microsoft.com/office/powerpoint/2010/main" val="3423259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C5F97-118F-4CD3-B597-D9F417CEDD7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Content Placeholder 2">
            <a:extLst>
              <a:ext uri="{FF2B5EF4-FFF2-40B4-BE49-F238E27FC236}">
                <a16:creationId xmlns:a16="http://schemas.microsoft.com/office/drawing/2014/main" id="{654020F3-AA8E-4DA6-87F3-CE411767FA7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ext Placeholder 3">
            <a:extLst>
              <a:ext uri="{FF2B5EF4-FFF2-40B4-BE49-F238E27FC236}">
                <a16:creationId xmlns:a16="http://schemas.microsoft.com/office/drawing/2014/main" id="{8D45D69C-B6BC-4B1C-891E-4FDC0E70EB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a:extLst>
              <a:ext uri="{FF2B5EF4-FFF2-40B4-BE49-F238E27FC236}">
                <a16:creationId xmlns:a16="http://schemas.microsoft.com/office/drawing/2014/main" id="{0EEFC850-76CA-4246-8390-EC9991BBFD80}"/>
              </a:ext>
            </a:extLst>
          </p:cNvPr>
          <p:cNvSpPr>
            <a:spLocks noGrp="1"/>
          </p:cNvSpPr>
          <p:nvPr>
            <p:ph type="dt" sz="half" idx="10"/>
          </p:nvPr>
        </p:nvSpPr>
        <p:spPr>
          <a:xfrm>
            <a:off x="838200" y="6356350"/>
            <a:ext cx="2743200" cy="365125"/>
          </a:xfrm>
          <a:prstGeom prst="rect">
            <a:avLst/>
          </a:prstGeom>
        </p:spPr>
        <p:txBody>
          <a:bodyPr/>
          <a:lstStyle/>
          <a:p>
            <a:fld id="{5BE1C47C-0D03-4E97-BC66-74D65BDC8C95}" type="datetimeFigureOut">
              <a:rPr lang="nl-NL" smtClean="0"/>
              <a:t>18-11-2024</a:t>
            </a:fld>
            <a:endParaRPr lang="nl-NL"/>
          </a:p>
        </p:txBody>
      </p:sp>
      <p:sp>
        <p:nvSpPr>
          <p:cNvPr id="6" name="Footer Placeholder 5">
            <a:extLst>
              <a:ext uri="{FF2B5EF4-FFF2-40B4-BE49-F238E27FC236}">
                <a16:creationId xmlns:a16="http://schemas.microsoft.com/office/drawing/2014/main" id="{A4B26720-A375-4471-8051-C7350AD93F9D}"/>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Slide Number Placeholder 6">
            <a:extLst>
              <a:ext uri="{FF2B5EF4-FFF2-40B4-BE49-F238E27FC236}">
                <a16:creationId xmlns:a16="http://schemas.microsoft.com/office/drawing/2014/main" id="{3D5F9CEA-2463-4A73-B5C6-C04A48BE7509}"/>
              </a:ext>
            </a:extLst>
          </p:cNvPr>
          <p:cNvSpPr>
            <a:spLocks noGrp="1"/>
          </p:cNvSpPr>
          <p:nvPr>
            <p:ph type="sldNum" sz="quarter" idx="12"/>
          </p:nvPr>
        </p:nvSpPr>
        <p:spPr>
          <a:xfrm>
            <a:off x="8610600" y="6356350"/>
            <a:ext cx="2743200" cy="365125"/>
          </a:xfrm>
          <a:prstGeom prst="rect">
            <a:avLst/>
          </a:prstGeom>
        </p:spPr>
        <p:txBody>
          <a:bodyPr/>
          <a:lstStyle/>
          <a:p>
            <a:fld id="{A28E2550-E961-4D56-B5AC-BD912592F638}" type="slidenum">
              <a:rPr lang="nl-NL" smtClean="0"/>
              <a:t>‹nr.›</a:t>
            </a:fld>
            <a:endParaRPr lang="nl-NL"/>
          </a:p>
        </p:txBody>
      </p:sp>
    </p:spTree>
    <p:extLst>
      <p:ext uri="{BB962C8B-B14F-4D97-AF65-F5344CB8AC3E}">
        <p14:creationId xmlns:p14="http://schemas.microsoft.com/office/powerpoint/2010/main" val="149522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1661-736A-4540-B538-72387EF79C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Picture Placeholder 2">
            <a:extLst>
              <a:ext uri="{FF2B5EF4-FFF2-40B4-BE49-F238E27FC236}">
                <a16:creationId xmlns:a16="http://schemas.microsoft.com/office/drawing/2014/main" id="{838B0DED-07A3-4BFC-AFA8-1B289913D0C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a:extLst>
              <a:ext uri="{FF2B5EF4-FFF2-40B4-BE49-F238E27FC236}">
                <a16:creationId xmlns:a16="http://schemas.microsoft.com/office/drawing/2014/main" id="{5CEB5C7E-283C-4551-8EC4-EC83A20A9B7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a:extLst>
              <a:ext uri="{FF2B5EF4-FFF2-40B4-BE49-F238E27FC236}">
                <a16:creationId xmlns:a16="http://schemas.microsoft.com/office/drawing/2014/main" id="{388972C5-45D5-45C5-B8FA-9FF8FE62F5C3}"/>
              </a:ext>
            </a:extLst>
          </p:cNvPr>
          <p:cNvSpPr>
            <a:spLocks noGrp="1"/>
          </p:cNvSpPr>
          <p:nvPr>
            <p:ph type="dt" sz="half" idx="10"/>
          </p:nvPr>
        </p:nvSpPr>
        <p:spPr>
          <a:xfrm>
            <a:off x="838200" y="6356350"/>
            <a:ext cx="2743200" cy="365125"/>
          </a:xfrm>
          <a:prstGeom prst="rect">
            <a:avLst/>
          </a:prstGeom>
        </p:spPr>
        <p:txBody>
          <a:bodyPr/>
          <a:lstStyle/>
          <a:p>
            <a:fld id="{5BE1C47C-0D03-4E97-BC66-74D65BDC8C95}" type="datetimeFigureOut">
              <a:rPr lang="nl-NL" smtClean="0"/>
              <a:t>18-11-2024</a:t>
            </a:fld>
            <a:endParaRPr lang="nl-NL"/>
          </a:p>
        </p:txBody>
      </p:sp>
      <p:sp>
        <p:nvSpPr>
          <p:cNvPr id="6" name="Footer Placeholder 5">
            <a:extLst>
              <a:ext uri="{FF2B5EF4-FFF2-40B4-BE49-F238E27FC236}">
                <a16:creationId xmlns:a16="http://schemas.microsoft.com/office/drawing/2014/main" id="{6B54A38E-7B1E-4FD9-AB49-C942B00A7AE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Slide Number Placeholder 6">
            <a:extLst>
              <a:ext uri="{FF2B5EF4-FFF2-40B4-BE49-F238E27FC236}">
                <a16:creationId xmlns:a16="http://schemas.microsoft.com/office/drawing/2014/main" id="{EF4073B1-C2A1-45FE-A88A-74F5B7B64005}"/>
              </a:ext>
            </a:extLst>
          </p:cNvPr>
          <p:cNvSpPr>
            <a:spLocks noGrp="1"/>
          </p:cNvSpPr>
          <p:nvPr>
            <p:ph type="sldNum" sz="quarter" idx="12"/>
          </p:nvPr>
        </p:nvSpPr>
        <p:spPr>
          <a:xfrm>
            <a:off x="8610600" y="6356350"/>
            <a:ext cx="2743200" cy="365125"/>
          </a:xfrm>
          <a:prstGeom prst="rect">
            <a:avLst/>
          </a:prstGeom>
        </p:spPr>
        <p:txBody>
          <a:bodyPr/>
          <a:lstStyle/>
          <a:p>
            <a:fld id="{A28E2550-E961-4D56-B5AC-BD912592F638}" type="slidenum">
              <a:rPr lang="nl-NL" smtClean="0"/>
              <a:t>‹nr.›</a:t>
            </a:fld>
            <a:endParaRPr lang="nl-NL"/>
          </a:p>
        </p:txBody>
      </p:sp>
    </p:spTree>
    <p:extLst>
      <p:ext uri="{BB962C8B-B14F-4D97-AF65-F5344CB8AC3E}">
        <p14:creationId xmlns:p14="http://schemas.microsoft.com/office/powerpoint/2010/main" val="22566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9E3E41BF-8A35-443F-B87E-8AD40BC4B5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9" name="Tijdelijke aanduiding voor tekst 2">
            <a:extLst>
              <a:ext uri="{FF2B5EF4-FFF2-40B4-BE49-F238E27FC236}">
                <a16:creationId xmlns:a16="http://schemas.microsoft.com/office/drawing/2014/main" id="{0D5B1FF3-1DA7-4A4E-BE80-C87AEE77F2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852603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689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89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89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89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triensisbv.sharepoint.com/:x:/r/sites/GemeenteAltena-AGAtriensis/Gedeelde%20documenten/General/General/Spoor%20B/kwb-2022.xlsx?d=w6a4bf67effe6411b805f9743256302a7&amp;csf=1&amp;web=1&amp;e=2qxI2z" TargetMode="External"/><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CA88E6A7-CE22-45AE-953E-C0D2F487F94D}"/>
              </a:ext>
            </a:extLst>
          </p:cNvPr>
          <p:cNvSpPr>
            <a:spLocks noGrp="1" noChangeArrowheads="1"/>
          </p:cNvSpPr>
          <p:nvPr>
            <p:ph type="ctrTitle" idx="4294967295"/>
          </p:nvPr>
        </p:nvSpPr>
        <p:spPr>
          <a:xfrm>
            <a:off x="6274340" y="2771376"/>
            <a:ext cx="2869660" cy="1000126"/>
          </a:xfrm>
        </p:spPr>
        <p:txBody>
          <a:bodyPr>
            <a:noAutofit/>
          </a:bodyPr>
          <a:lstStyle/>
          <a:p>
            <a:pPr algn="r">
              <a:lnSpc>
                <a:spcPct val="100000"/>
              </a:lnSpc>
            </a:pPr>
            <a:r>
              <a:rPr lang="nl-NL" altLang="nl-NL" sz="6000" b="1" dirty="0" err="1">
                <a:solidFill>
                  <a:schemeClr val="bg1"/>
                </a:solidFill>
                <a:latin typeface="+mn-lt"/>
              </a:rPr>
              <a:t>Title</a:t>
            </a:r>
            <a:endParaRPr lang="nl-NL" altLang="nl-NL" sz="6000" b="1" dirty="0">
              <a:solidFill>
                <a:schemeClr val="bg1"/>
              </a:solidFill>
              <a:latin typeface="+mn-lt"/>
            </a:endParaRPr>
          </a:p>
        </p:txBody>
      </p:sp>
      <p:sp>
        <p:nvSpPr>
          <p:cNvPr id="15" name="Rectangle 3">
            <a:extLst>
              <a:ext uri="{FF2B5EF4-FFF2-40B4-BE49-F238E27FC236}">
                <a16:creationId xmlns:a16="http://schemas.microsoft.com/office/drawing/2014/main" id="{F18A6AE3-0ED5-49A2-9F98-2174343D0E2B}"/>
              </a:ext>
            </a:extLst>
          </p:cNvPr>
          <p:cNvSpPr>
            <a:spLocks noGrp="1" noChangeArrowheads="1"/>
          </p:cNvSpPr>
          <p:nvPr>
            <p:ph type="subTitle" idx="4294967295"/>
          </p:nvPr>
        </p:nvSpPr>
        <p:spPr>
          <a:xfrm>
            <a:off x="0" y="3678573"/>
            <a:ext cx="9144000" cy="503237"/>
          </a:xfrm>
        </p:spPr>
        <p:txBody>
          <a:bodyPr>
            <a:normAutofit/>
          </a:bodyPr>
          <a:lstStyle/>
          <a:p>
            <a:pPr marL="0" indent="0" algn="r">
              <a:buNone/>
            </a:pPr>
            <a:r>
              <a:rPr lang="nl-NL" altLang="nl-NL" sz="2400" dirty="0" err="1">
                <a:solidFill>
                  <a:schemeClr val="bg1"/>
                </a:solidFill>
              </a:rPr>
              <a:t>Subtitle</a:t>
            </a:r>
            <a:endParaRPr lang="nl-NL" altLang="nl-NL" sz="2400" dirty="0">
              <a:solidFill>
                <a:schemeClr val="bg1"/>
              </a:solidFill>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6858000"/>
          </a:xfrm>
          <a:prstGeom prst="rect">
            <a:avLst/>
          </a:prstGeom>
        </p:spPr>
      </p:pic>
      <p:sp>
        <p:nvSpPr>
          <p:cNvPr id="4" name="Rechthoek 1">
            <a:extLst>
              <a:ext uri="{FF2B5EF4-FFF2-40B4-BE49-F238E27FC236}">
                <a16:creationId xmlns:a16="http://schemas.microsoft.com/office/drawing/2014/main" id="{E9A06405-63EF-4C6C-98B0-65809F2F7874}"/>
              </a:ext>
            </a:extLst>
          </p:cNvPr>
          <p:cNvSpPr/>
          <p:nvPr/>
        </p:nvSpPr>
        <p:spPr>
          <a:xfrm>
            <a:off x="5720576" y="2743200"/>
            <a:ext cx="4036410" cy="1646830"/>
          </a:xfrm>
          <a:prstGeom prst="rect">
            <a:avLst/>
          </a:prstGeom>
          <a:solidFill>
            <a:srgbClr val="00638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tangle 2">
            <a:extLst>
              <a:ext uri="{FF2B5EF4-FFF2-40B4-BE49-F238E27FC236}">
                <a16:creationId xmlns:a16="http://schemas.microsoft.com/office/drawing/2014/main" id="{5E8B3110-A205-4B11-9545-96ED1A3EDA8D}"/>
              </a:ext>
            </a:extLst>
          </p:cNvPr>
          <p:cNvSpPr txBox="1">
            <a:spLocks noChangeArrowheads="1"/>
          </p:cNvSpPr>
          <p:nvPr/>
        </p:nvSpPr>
        <p:spPr>
          <a:xfrm>
            <a:off x="5807946" y="2851760"/>
            <a:ext cx="3336054" cy="978729"/>
          </a:xfrm>
          <a:prstGeom prst="rect">
            <a:avLst/>
          </a:prstGeom>
        </p:spPr>
        <p:txBody>
          <a:bodyPr>
            <a:spAutoFit/>
          </a:bodyPr>
          <a:lstStyle>
            <a:lvl1pPr algn="l" defTabSz="914400" rtl="0" eaLnBrk="1" latinLnBrk="0" hangingPunct="1">
              <a:lnSpc>
                <a:spcPct val="90000"/>
              </a:lnSpc>
              <a:spcBef>
                <a:spcPct val="0"/>
              </a:spcBef>
              <a:buNone/>
              <a:defRPr sz="4400" b="1" kern="1200">
                <a:solidFill>
                  <a:srgbClr val="006892"/>
                </a:solidFill>
                <a:latin typeface="+mj-lt"/>
                <a:ea typeface="+mj-ea"/>
                <a:cs typeface="+mj-cs"/>
              </a:defRPr>
            </a:lvl1pPr>
          </a:lstStyle>
          <a:p>
            <a:pPr algn="r"/>
            <a:r>
              <a:rPr lang="nl-NL" altLang="nl-NL" sz="3200" dirty="0">
                <a:solidFill>
                  <a:schemeClr val="bg1"/>
                </a:solidFill>
                <a:latin typeface="+mn-lt"/>
              </a:rPr>
              <a:t>Warmtetransitie Sleeuwijk-West</a:t>
            </a:r>
          </a:p>
        </p:txBody>
      </p:sp>
      <p:sp>
        <p:nvSpPr>
          <p:cNvPr id="6" name="Rectangle 3">
            <a:extLst>
              <a:ext uri="{FF2B5EF4-FFF2-40B4-BE49-F238E27FC236}">
                <a16:creationId xmlns:a16="http://schemas.microsoft.com/office/drawing/2014/main" id="{1DCB268A-36C9-4A1F-800D-E2608A4155CE}"/>
              </a:ext>
            </a:extLst>
          </p:cNvPr>
          <p:cNvSpPr txBox="1">
            <a:spLocks noChangeArrowheads="1"/>
          </p:cNvSpPr>
          <p:nvPr/>
        </p:nvSpPr>
        <p:spPr>
          <a:xfrm>
            <a:off x="5807946" y="3756189"/>
            <a:ext cx="3414431" cy="369332"/>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89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89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89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altLang="nl-NL" sz="2000" dirty="0">
                <a:solidFill>
                  <a:schemeClr val="bg1"/>
                </a:solidFill>
              </a:rPr>
              <a:t>Buurtpaspoort</a:t>
            </a:r>
          </a:p>
        </p:txBody>
      </p:sp>
      <p:sp>
        <p:nvSpPr>
          <p:cNvPr id="8" name="Tekstvak 7"/>
          <p:cNvSpPr txBox="1"/>
          <p:nvPr/>
        </p:nvSpPr>
        <p:spPr>
          <a:xfrm>
            <a:off x="6255290" y="6238875"/>
            <a:ext cx="3293764" cy="338554"/>
          </a:xfrm>
          <a:prstGeom prst="rect">
            <a:avLst/>
          </a:prstGeom>
          <a:noFill/>
        </p:spPr>
        <p:txBody>
          <a:bodyPr wrap="square" rtlCol="0">
            <a:spAutoFit/>
          </a:bodyPr>
          <a:lstStyle/>
          <a:p>
            <a:pPr algn="r"/>
            <a:r>
              <a:rPr lang="nl-NL" sz="1600" dirty="0">
                <a:solidFill>
                  <a:schemeClr val="bg1"/>
                </a:solidFill>
              </a:rPr>
              <a:t>Juli 2024</a:t>
            </a:r>
          </a:p>
        </p:txBody>
      </p:sp>
    </p:spTree>
    <p:extLst>
      <p:ext uri="{BB962C8B-B14F-4D97-AF65-F5344CB8AC3E}">
        <p14:creationId xmlns:p14="http://schemas.microsoft.com/office/powerpoint/2010/main" val="267421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38200" y="365125"/>
            <a:ext cx="10515600" cy="1325563"/>
          </a:xfrm>
        </p:spPr>
        <p:txBody>
          <a:bodyPr anchor="ctr">
            <a:normAutofit/>
          </a:bodyPr>
          <a:lstStyle/>
          <a:p>
            <a:r>
              <a:rPr lang="nl-NL" sz="3200" dirty="0"/>
              <a:t>Kerncijfers CBS-buurten 2022</a:t>
            </a:r>
          </a:p>
        </p:txBody>
      </p:sp>
      <p:sp>
        <p:nvSpPr>
          <p:cNvPr id="4" name="Tijdelijke aanduiding voor inhoud 3">
            <a:extLst>
              <a:ext uri="{FF2B5EF4-FFF2-40B4-BE49-F238E27FC236}">
                <a16:creationId xmlns:a16="http://schemas.microsoft.com/office/drawing/2014/main" id="{8866C3D8-3B8F-CC7A-55A8-7F7A78C8A2E6}"/>
              </a:ext>
            </a:extLst>
          </p:cNvPr>
          <p:cNvSpPr>
            <a:spLocks noGrp="1"/>
          </p:cNvSpPr>
          <p:nvPr>
            <p:ph idx="1"/>
          </p:nvPr>
        </p:nvSpPr>
        <p:spPr>
          <a:xfrm>
            <a:off x="838200" y="1825625"/>
            <a:ext cx="10515600" cy="4351338"/>
          </a:xfrm>
        </p:spPr>
        <p:txBody>
          <a:bodyPr/>
          <a:lstStyle/>
          <a:p>
            <a:pPr marL="0" lvl="0" indent="0">
              <a:buNone/>
            </a:pPr>
            <a:r>
              <a:rPr lang="nl-NL" sz="2000" dirty="0"/>
              <a:t>Hierin kunnen worden geselecteerd:</a:t>
            </a:r>
          </a:p>
          <a:p>
            <a:pPr lvl="0"/>
            <a:r>
              <a:rPr lang="nl-NL" sz="2000" dirty="0"/>
              <a:t>Leeftijdsopbouw</a:t>
            </a:r>
          </a:p>
          <a:p>
            <a:pPr lvl="0"/>
            <a:r>
              <a:rPr lang="nl-NL" sz="2000" dirty="0"/>
              <a:t>Migratie</a:t>
            </a:r>
          </a:p>
          <a:p>
            <a:pPr lvl="0"/>
            <a:r>
              <a:rPr lang="nl-NL" sz="2000" dirty="0"/>
              <a:t>Gemiddelde WOZ-waarde</a:t>
            </a:r>
          </a:p>
          <a:p>
            <a:pPr lvl="0"/>
            <a:r>
              <a:rPr lang="nl-NL" sz="2000" dirty="0"/>
              <a:t>Opleidingsniveau</a:t>
            </a:r>
          </a:p>
          <a:p>
            <a:pPr lvl="0"/>
            <a:r>
              <a:rPr lang="nl-NL" sz="2000" dirty="0"/>
              <a:t>Gemiddeld inkomen per huishouden</a:t>
            </a:r>
          </a:p>
          <a:p>
            <a:pPr lvl="0"/>
            <a:r>
              <a:rPr lang="nl-NL" sz="2000" dirty="0"/>
              <a:t>Uitkeringsgerechtigden</a:t>
            </a:r>
          </a:p>
          <a:p>
            <a:pPr lvl="0"/>
            <a:r>
              <a:rPr lang="nl-NL" sz="2000" dirty="0"/>
              <a:t>Zorg/WMO-</a:t>
            </a:r>
            <a:r>
              <a:rPr lang="nl-NL" sz="2000" dirty="0" err="1"/>
              <a:t>clienten</a:t>
            </a:r>
            <a:endParaRPr lang="nl-NL" sz="2000" dirty="0"/>
          </a:p>
          <a:p>
            <a:endParaRPr lang="nl-NL" dirty="0"/>
          </a:p>
          <a:p>
            <a:endParaRPr lang="nl-NL" sz="2400" dirty="0"/>
          </a:p>
        </p:txBody>
      </p:sp>
    </p:spTree>
    <p:extLst>
      <p:ext uri="{BB962C8B-B14F-4D97-AF65-F5344CB8AC3E}">
        <p14:creationId xmlns:p14="http://schemas.microsoft.com/office/powerpoint/2010/main" val="811905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38200" y="365125"/>
            <a:ext cx="10515600" cy="1325563"/>
          </a:xfrm>
        </p:spPr>
        <p:txBody>
          <a:bodyPr anchor="ctr">
            <a:normAutofit/>
          </a:bodyPr>
          <a:lstStyle/>
          <a:p>
            <a:r>
              <a:rPr lang="nl-NL" sz="3200" dirty="0"/>
              <a:t>Kerncijfers CBS-buurten 2022</a:t>
            </a:r>
          </a:p>
        </p:txBody>
      </p:sp>
      <p:sp>
        <p:nvSpPr>
          <p:cNvPr id="4" name="Tijdelijke aanduiding voor inhoud 3">
            <a:extLst>
              <a:ext uri="{FF2B5EF4-FFF2-40B4-BE49-F238E27FC236}">
                <a16:creationId xmlns:a16="http://schemas.microsoft.com/office/drawing/2014/main" id="{8866C3D8-3B8F-CC7A-55A8-7F7A78C8A2E6}"/>
              </a:ext>
            </a:extLst>
          </p:cNvPr>
          <p:cNvSpPr>
            <a:spLocks noGrp="1"/>
          </p:cNvSpPr>
          <p:nvPr>
            <p:ph idx="1"/>
          </p:nvPr>
        </p:nvSpPr>
        <p:spPr>
          <a:xfrm>
            <a:off x="838200" y="1825625"/>
            <a:ext cx="10515600" cy="4351338"/>
          </a:xfrm>
        </p:spPr>
        <p:txBody>
          <a:bodyPr/>
          <a:lstStyle/>
          <a:p>
            <a:pPr marL="0" lvl="0" indent="0">
              <a:buNone/>
            </a:pPr>
            <a:r>
              <a:rPr lang="nl-NL" sz="2000" dirty="0"/>
              <a:t>Gemiddeld inkomen per inwoner: € 30.300</a:t>
            </a:r>
          </a:p>
          <a:p>
            <a:pPr marL="0" lvl="0" indent="0">
              <a:buNone/>
            </a:pPr>
            <a:r>
              <a:rPr lang="nl-NL" sz="2000" dirty="0"/>
              <a:t>Aandeel huishoudens met inkomen &lt; 120% sociaal minimum: 5,8%</a:t>
            </a:r>
          </a:p>
          <a:p>
            <a:endParaRPr lang="nl-NL" dirty="0"/>
          </a:p>
          <a:p>
            <a:endParaRPr lang="nl-NL" sz="2400" dirty="0"/>
          </a:p>
        </p:txBody>
      </p:sp>
    </p:spTree>
    <p:extLst>
      <p:ext uri="{BB962C8B-B14F-4D97-AF65-F5344CB8AC3E}">
        <p14:creationId xmlns:p14="http://schemas.microsoft.com/office/powerpoint/2010/main" val="4259036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38200" y="365126"/>
            <a:ext cx="10515600" cy="943558"/>
          </a:xfrm>
        </p:spPr>
        <p:txBody>
          <a:bodyPr>
            <a:normAutofit/>
          </a:bodyPr>
          <a:lstStyle/>
          <a:p>
            <a:r>
              <a:rPr lang="nl-NL" sz="3200" dirty="0"/>
              <a:t>Technische analyse</a:t>
            </a:r>
          </a:p>
        </p:txBody>
      </p:sp>
      <p:sp>
        <p:nvSpPr>
          <p:cNvPr id="4" name="Tijdelijke aanduiding voor inhoud 3"/>
          <p:cNvSpPr>
            <a:spLocks noGrp="1"/>
          </p:cNvSpPr>
          <p:nvPr>
            <p:ph idx="1"/>
          </p:nvPr>
        </p:nvSpPr>
        <p:spPr/>
        <p:txBody>
          <a:bodyPr/>
          <a:lstStyle/>
          <a:p>
            <a:pPr lvl="0"/>
            <a:endParaRPr lang="nl-NL" sz="2000" dirty="0"/>
          </a:p>
          <a:p>
            <a:pPr lvl="0"/>
            <a:endParaRPr lang="nl-NL" sz="2000" dirty="0"/>
          </a:p>
          <a:p>
            <a:pPr lvl="0"/>
            <a:r>
              <a:rPr lang="nl-NL" sz="2000" dirty="0"/>
              <a:t>Een karakterisering van de woningen en gebouwen.</a:t>
            </a:r>
          </a:p>
          <a:p>
            <a:pPr lvl="0"/>
            <a:r>
              <a:rPr lang="nl-NL" sz="2000" dirty="0"/>
              <a:t>Een nulmeting van het warmteverbruik in de huidige situatie. </a:t>
            </a:r>
          </a:p>
          <a:p>
            <a:pPr lvl="0"/>
            <a:r>
              <a:rPr lang="nl-NL" sz="2000" dirty="0"/>
              <a:t>Een verdeling van de panden in clusters met een vergelijkbare warmteoplossing. </a:t>
            </a:r>
          </a:p>
          <a:p>
            <a:endParaRPr lang="nl-NL" dirty="0"/>
          </a:p>
          <a:p>
            <a:endParaRPr lang="nl-NL" sz="2400" dirty="0"/>
          </a:p>
        </p:txBody>
      </p:sp>
    </p:spTree>
    <p:extLst>
      <p:ext uri="{BB962C8B-B14F-4D97-AF65-F5344CB8AC3E}">
        <p14:creationId xmlns:p14="http://schemas.microsoft.com/office/powerpoint/2010/main" val="1915843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br>
              <a:rPr lang="nl-NL" sz="2800" dirty="0"/>
            </a:br>
            <a:r>
              <a:rPr lang="nl-NL" sz="3200" dirty="0"/>
              <a:t>Karakteristieken van de woningen </a:t>
            </a:r>
            <a:br>
              <a:rPr lang="nl-NL" sz="3200" dirty="0"/>
            </a:br>
            <a:r>
              <a:rPr lang="nl-NL" sz="3200" dirty="0"/>
              <a:t>en gebouwen</a:t>
            </a:r>
            <a:br>
              <a:rPr lang="nl-NL" sz="3600" dirty="0"/>
            </a:br>
            <a:endParaRPr lang="nl-NL" sz="3600" dirty="0"/>
          </a:p>
        </p:txBody>
      </p:sp>
      <p:sp>
        <p:nvSpPr>
          <p:cNvPr id="4" name="Tijdelijke aanduiding voor inhoud 3"/>
          <p:cNvSpPr>
            <a:spLocks noGrp="1"/>
          </p:cNvSpPr>
          <p:nvPr>
            <p:ph idx="1"/>
          </p:nvPr>
        </p:nvSpPr>
        <p:spPr>
          <a:xfrm>
            <a:off x="838200" y="1825625"/>
            <a:ext cx="4371975" cy="4351338"/>
          </a:xfrm>
        </p:spPr>
        <p:txBody>
          <a:bodyPr>
            <a:normAutofit/>
          </a:bodyPr>
          <a:lstStyle/>
          <a:p>
            <a:r>
              <a:rPr lang="nl-NL" sz="1600" dirty="0"/>
              <a:t>Het zuidelijke deel van de buurt Sleeuwijk-West is als startbuurt gekozen. De buurt wordt begrensd door de Jan van Arkelstraat, </a:t>
            </a:r>
            <a:r>
              <a:rPr lang="nl-NL" sz="1600" dirty="0" err="1"/>
              <a:t>Griendweg</a:t>
            </a:r>
            <a:r>
              <a:rPr lang="nl-NL" sz="1600" dirty="0"/>
              <a:t>, Vlietstraat, Eikenlaan, Larikslaan en </a:t>
            </a:r>
            <a:r>
              <a:rPr lang="nl-NL" sz="1600" dirty="0" err="1"/>
              <a:t>Munnikenland</a:t>
            </a:r>
            <a:r>
              <a:rPr lang="nl-NL" sz="1600" dirty="0"/>
              <a:t>. Zie uitsnede hiernaast.</a:t>
            </a:r>
          </a:p>
          <a:p>
            <a:r>
              <a:rPr lang="nl-NL" sz="1600" dirty="0"/>
              <a:t>In de hele buurt Sleeuwijk-West staan in totaal 1.647 woningen. De startbuurt vormt hier ongeveer de helft van, dus ca. </a:t>
            </a:r>
            <a:r>
              <a:rPr lang="nl-NL" sz="1600"/>
              <a:t>800 woningen.</a:t>
            </a:r>
          </a:p>
          <a:p>
            <a:r>
              <a:rPr lang="nl-NL" sz="1600" dirty="0"/>
              <a:t>In deze naoorlogse uitbreidingsbuurt staan veel woningen uit de jaren ’60 en ’70 en een klein deel stamt uit de jaren ’50 of is vooroorlogs. Daarnaast staat er enige nieuwbouw van na 1992. </a:t>
            </a:r>
          </a:p>
          <a:p>
            <a:r>
              <a:rPr lang="nl-NL" sz="1600" dirty="0"/>
              <a:t>Gemiddelde WOZ-waarde (2022): € 303.000 (hele buurt Sleeuwijk-West)</a:t>
            </a:r>
          </a:p>
          <a:p>
            <a:endParaRPr lang="nl-NL" sz="2000" dirty="0"/>
          </a:p>
        </p:txBody>
      </p:sp>
      <p:pic>
        <p:nvPicPr>
          <p:cNvPr id="7" name="Afbeelding 6">
            <a:extLst>
              <a:ext uri="{FF2B5EF4-FFF2-40B4-BE49-F238E27FC236}">
                <a16:creationId xmlns:a16="http://schemas.microsoft.com/office/drawing/2014/main" id="{D33E950C-D5BD-44B0-9029-A16F6D5A29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4604" y="3489007"/>
            <a:ext cx="1398391" cy="1699046"/>
          </a:xfrm>
          <a:prstGeom prst="rect">
            <a:avLst/>
          </a:prstGeom>
        </p:spPr>
      </p:pic>
      <p:pic>
        <p:nvPicPr>
          <p:cNvPr id="5" name="Afbeelding 4">
            <a:extLst>
              <a:ext uri="{FF2B5EF4-FFF2-40B4-BE49-F238E27FC236}">
                <a16:creationId xmlns:a16="http://schemas.microsoft.com/office/drawing/2014/main" id="{63D19BD6-83D3-D179-7557-41DCDFFC0354}"/>
              </a:ext>
            </a:extLst>
          </p:cNvPr>
          <p:cNvPicPr>
            <a:picLocks noChangeAspect="1"/>
          </p:cNvPicPr>
          <p:nvPr/>
        </p:nvPicPr>
        <p:blipFill>
          <a:blip r:embed="rId3"/>
          <a:stretch>
            <a:fillRect/>
          </a:stretch>
        </p:blipFill>
        <p:spPr>
          <a:xfrm>
            <a:off x="7031900" y="3429000"/>
            <a:ext cx="3613480" cy="3095625"/>
          </a:xfrm>
          <a:prstGeom prst="rect">
            <a:avLst/>
          </a:prstGeom>
        </p:spPr>
      </p:pic>
      <p:pic>
        <p:nvPicPr>
          <p:cNvPr id="8" name="Afbeelding 7">
            <a:extLst>
              <a:ext uri="{FF2B5EF4-FFF2-40B4-BE49-F238E27FC236}">
                <a16:creationId xmlns:a16="http://schemas.microsoft.com/office/drawing/2014/main" id="{6F853AEF-8E05-4149-1D00-D4FE3ED66679}"/>
              </a:ext>
            </a:extLst>
          </p:cNvPr>
          <p:cNvPicPr>
            <a:picLocks noChangeAspect="1"/>
          </p:cNvPicPr>
          <p:nvPr/>
        </p:nvPicPr>
        <p:blipFill>
          <a:blip r:embed="rId4"/>
          <a:stretch>
            <a:fillRect/>
          </a:stretch>
        </p:blipFill>
        <p:spPr>
          <a:xfrm>
            <a:off x="8442461" y="162242"/>
            <a:ext cx="3493135" cy="3326765"/>
          </a:xfrm>
          <a:prstGeom prst="rect">
            <a:avLst/>
          </a:prstGeom>
        </p:spPr>
      </p:pic>
    </p:spTree>
    <p:extLst>
      <p:ext uri="{BB962C8B-B14F-4D97-AF65-F5344CB8AC3E}">
        <p14:creationId xmlns:p14="http://schemas.microsoft.com/office/powerpoint/2010/main" val="3932606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br>
              <a:rPr lang="nl-NL" sz="2800" dirty="0"/>
            </a:br>
            <a:r>
              <a:rPr lang="nl-NL" sz="3200" dirty="0"/>
              <a:t>Karakteristieken van de woningen </a:t>
            </a:r>
            <a:br>
              <a:rPr lang="nl-NL" sz="3200" dirty="0"/>
            </a:br>
            <a:r>
              <a:rPr lang="nl-NL" sz="3200" dirty="0"/>
              <a:t>en gebouwen</a:t>
            </a:r>
            <a:br>
              <a:rPr lang="nl-NL" sz="3600" dirty="0"/>
            </a:br>
            <a:endParaRPr lang="nl-NL" sz="3600" dirty="0"/>
          </a:p>
        </p:txBody>
      </p:sp>
      <p:sp>
        <p:nvSpPr>
          <p:cNvPr id="4" name="Tijdelijke aanduiding voor inhoud 3"/>
          <p:cNvSpPr>
            <a:spLocks noGrp="1"/>
          </p:cNvSpPr>
          <p:nvPr>
            <p:ph idx="1"/>
          </p:nvPr>
        </p:nvSpPr>
        <p:spPr>
          <a:xfrm>
            <a:off x="838200" y="1825624"/>
            <a:ext cx="4371975" cy="4784181"/>
          </a:xfrm>
        </p:spPr>
        <p:txBody>
          <a:bodyPr>
            <a:normAutofit fontScale="92500" lnSpcReduction="10000"/>
          </a:bodyPr>
          <a:lstStyle/>
          <a:p>
            <a:r>
              <a:rPr lang="nl-NL" sz="1600" dirty="0"/>
              <a:t>70-80% van de woningen bestaat uit koopwoningen (geel op de kaart hiernaast).</a:t>
            </a:r>
          </a:p>
          <a:p>
            <a:r>
              <a:rPr lang="nl-NL" sz="1600" dirty="0"/>
              <a:t>De voorlopige energielabels uit 2015 geven een indicatie van hoe energiezuinig een woning is. Hierbij is geen rekening gehouden met eventuele maatregelen die de woningeigenaar getroffen heeft om het energieverbruik te verkleinen, zoals extra isolatie. Op basis van de voorlopige energielabels beschikt 54% van de woningen over een energielabel C of D en 18% over een energielabel E, F of G.</a:t>
            </a:r>
          </a:p>
          <a:p>
            <a:r>
              <a:rPr lang="nl-NL" sz="1600" dirty="0"/>
              <a:t>Op basis van de definitief vastgestelde energielabels heeft 39% van de woningen een energielabel C of D en  11% een energielabel E, F of G. In de definitieve labels zijn de huurwoningen echter oververtegenwoordigd en omdat deze vaak al verduurzaamd zijn, leidt dit tot een vertekend beeld voor de totale buurt.</a:t>
            </a:r>
          </a:p>
          <a:p>
            <a:r>
              <a:rPr lang="nl-NL" sz="1600" dirty="0"/>
              <a:t>De genoemde percentages voor de energielabels hebben betrekking op de hele buurt Sleeuwijk-West, dus niet alleen op de geselecteerde startbuurt.</a:t>
            </a:r>
          </a:p>
        </p:txBody>
      </p:sp>
      <p:pic>
        <p:nvPicPr>
          <p:cNvPr id="13" name="Afbeelding 12">
            <a:extLst>
              <a:ext uri="{FF2B5EF4-FFF2-40B4-BE49-F238E27FC236}">
                <a16:creationId xmlns:a16="http://schemas.microsoft.com/office/drawing/2014/main" id="{70EEDDD2-6C10-D43E-BA58-AAF0303273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811" y="3425814"/>
            <a:ext cx="3557361" cy="3000296"/>
          </a:xfrm>
          <a:prstGeom prst="rect">
            <a:avLst/>
          </a:prstGeom>
        </p:spPr>
      </p:pic>
      <p:sp>
        <p:nvSpPr>
          <p:cNvPr id="14" name="Tekstvak 6">
            <a:extLst>
              <a:ext uri="{FF2B5EF4-FFF2-40B4-BE49-F238E27FC236}">
                <a16:creationId xmlns:a16="http://schemas.microsoft.com/office/drawing/2014/main" id="{95A006AC-F955-BB0D-4959-4478DD961A8C}"/>
              </a:ext>
            </a:extLst>
          </p:cNvPr>
          <p:cNvSpPr txBox="1"/>
          <p:nvPr/>
        </p:nvSpPr>
        <p:spPr>
          <a:xfrm>
            <a:off x="8342811" y="6363309"/>
            <a:ext cx="3557361" cy="184666"/>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nl-NL" sz="1200" dirty="0">
                <a:effectLst/>
                <a:latin typeface="Calibri" panose="020F0502020204030204" pitchFamily="34" charset="0"/>
                <a:ea typeface="MS Mincho" panose="02020609040205080304" pitchFamily="49" charset="-128"/>
                <a:cs typeface="Times New Roman" panose="02020603050405020304" pitchFamily="18" charset="0"/>
              </a:rPr>
              <a:t>Figuur : vastgestelde energielabels</a:t>
            </a:r>
          </a:p>
        </p:txBody>
      </p:sp>
      <p:sp>
        <p:nvSpPr>
          <p:cNvPr id="15" name="Tekstvak 7">
            <a:extLst>
              <a:ext uri="{FF2B5EF4-FFF2-40B4-BE49-F238E27FC236}">
                <a16:creationId xmlns:a16="http://schemas.microsoft.com/office/drawing/2014/main" id="{361E8B77-5208-1FDD-E945-E2B4D7AA460D}"/>
              </a:ext>
            </a:extLst>
          </p:cNvPr>
          <p:cNvSpPr txBox="1"/>
          <p:nvPr/>
        </p:nvSpPr>
        <p:spPr>
          <a:xfrm>
            <a:off x="8342391" y="3075923"/>
            <a:ext cx="3557781" cy="184666"/>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nl-NL" sz="1200" dirty="0">
                <a:effectLst/>
                <a:latin typeface="Calibri" panose="020F0502020204030204" pitchFamily="34" charset="0"/>
                <a:ea typeface="MS Mincho" panose="02020609040205080304" pitchFamily="49" charset="-128"/>
                <a:cs typeface="Times New Roman" panose="02020603050405020304" pitchFamily="18" charset="0"/>
              </a:rPr>
              <a:t>Figuur : verdeling koop-huur</a:t>
            </a:r>
          </a:p>
        </p:txBody>
      </p:sp>
      <p:pic>
        <p:nvPicPr>
          <p:cNvPr id="16" name="Afbeelding 15">
            <a:extLst>
              <a:ext uri="{FF2B5EF4-FFF2-40B4-BE49-F238E27FC236}">
                <a16:creationId xmlns:a16="http://schemas.microsoft.com/office/drawing/2014/main" id="{EF858B4C-483A-5EEC-6120-179BBBF41D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2811" y="54936"/>
            <a:ext cx="3515451" cy="3022978"/>
          </a:xfrm>
          <a:prstGeom prst="rect">
            <a:avLst/>
          </a:prstGeom>
        </p:spPr>
      </p:pic>
      <p:pic>
        <p:nvPicPr>
          <p:cNvPr id="18" name="Afbeelding 17">
            <a:extLst>
              <a:ext uri="{FF2B5EF4-FFF2-40B4-BE49-F238E27FC236}">
                <a16:creationId xmlns:a16="http://schemas.microsoft.com/office/drawing/2014/main" id="{F0DA024D-BE75-08FB-F082-29A83DA29B17}"/>
              </a:ext>
            </a:extLst>
          </p:cNvPr>
          <p:cNvPicPr>
            <a:picLocks noChangeAspect="1"/>
          </p:cNvPicPr>
          <p:nvPr/>
        </p:nvPicPr>
        <p:blipFill>
          <a:blip r:embed="rId4"/>
          <a:stretch>
            <a:fillRect/>
          </a:stretch>
        </p:blipFill>
        <p:spPr>
          <a:xfrm>
            <a:off x="5773750" y="3425814"/>
            <a:ext cx="2551144" cy="2937495"/>
          </a:xfrm>
          <a:prstGeom prst="rect">
            <a:avLst/>
          </a:prstGeom>
        </p:spPr>
      </p:pic>
    </p:spTree>
    <p:extLst>
      <p:ext uri="{BB962C8B-B14F-4D97-AF65-F5344CB8AC3E}">
        <p14:creationId xmlns:p14="http://schemas.microsoft.com/office/powerpoint/2010/main" val="1123356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sz="3200" dirty="0"/>
              <a:t>Technische kerngegevens</a:t>
            </a:r>
            <a:endParaRPr lang="nl-NL" dirty="0"/>
          </a:p>
        </p:txBody>
      </p:sp>
      <p:pic>
        <p:nvPicPr>
          <p:cNvPr id="10" name="Afbeelding 9">
            <a:extLst>
              <a:ext uri="{FF2B5EF4-FFF2-40B4-BE49-F238E27FC236}">
                <a16:creationId xmlns:a16="http://schemas.microsoft.com/office/drawing/2014/main" id="{FEB6243B-75A7-C6C8-584E-F65FB054AFFF}"/>
              </a:ext>
            </a:extLst>
          </p:cNvPr>
          <p:cNvPicPr>
            <a:picLocks noChangeAspect="1"/>
          </p:cNvPicPr>
          <p:nvPr/>
        </p:nvPicPr>
        <p:blipFill>
          <a:blip r:embed="rId2"/>
          <a:stretch>
            <a:fillRect/>
          </a:stretch>
        </p:blipFill>
        <p:spPr>
          <a:xfrm>
            <a:off x="1056341" y="1342345"/>
            <a:ext cx="8392696" cy="5150530"/>
          </a:xfrm>
          <a:prstGeom prst="rect">
            <a:avLst/>
          </a:prstGeom>
        </p:spPr>
      </p:pic>
      <p:sp>
        <p:nvSpPr>
          <p:cNvPr id="2" name="Ovaal 1">
            <a:extLst>
              <a:ext uri="{FF2B5EF4-FFF2-40B4-BE49-F238E27FC236}">
                <a16:creationId xmlns:a16="http://schemas.microsoft.com/office/drawing/2014/main" id="{BE566F14-CE93-A4C0-04D0-64F2761BFABD}"/>
              </a:ext>
            </a:extLst>
          </p:cNvPr>
          <p:cNvSpPr/>
          <p:nvPr/>
        </p:nvSpPr>
        <p:spPr>
          <a:xfrm>
            <a:off x="687977" y="2995748"/>
            <a:ext cx="8856618" cy="62701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81506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sz="3200" dirty="0"/>
              <a:t>Huidig warmteverbruik </a:t>
            </a:r>
            <a:br>
              <a:rPr lang="nl-NL" sz="3200" dirty="0"/>
            </a:br>
            <a:r>
              <a:rPr lang="nl-NL" sz="3200" dirty="0"/>
              <a:t>per woning of appartement</a:t>
            </a:r>
          </a:p>
        </p:txBody>
      </p:sp>
      <p:sp>
        <p:nvSpPr>
          <p:cNvPr id="4" name="Tijdelijke aanduiding voor inhoud 3"/>
          <p:cNvSpPr>
            <a:spLocks noGrp="1"/>
          </p:cNvSpPr>
          <p:nvPr>
            <p:ph idx="1"/>
          </p:nvPr>
        </p:nvSpPr>
        <p:spPr>
          <a:xfrm>
            <a:off x="838200" y="1825625"/>
            <a:ext cx="4371975" cy="4351338"/>
          </a:xfrm>
        </p:spPr>
        <p:txBody>
          <a:bodyPr>
            <a:normAutofit/>
          </a:bodyPr>
          <a:lstStyle/>
          <a:p>
            <a:pPr marL="285750" indent="-285750"/>
            <a:r>
              <a:rPr lang="nl-NL" sz="1600" dirty="0"/>
              <a:t>Per woning of appartement is op basis van het huidige gasverbruik het warmteverbruik berekend. Het warmteverbruik is een manier om het gasverbruik uit te drukken. Het gasverbruik wordt uitgedrukt in kubieke meters (m³) en het warmteverbruik in kilowattuur (kWh) per vierkante meter (m²). Met het warmteverbruik kan makkelijker bepaald worden welk warmtealternatief in de plaats van aardgas kan komen. </a:t>
            </a:r>
          </a:p>
          <a:p>
            <a:pPr marL="285750" indent="-285750"/>
            <a:r>
              <a:rPr lang="nl-NL" sz="1600" dirty="0"/>
              <a:t>Het grootste deel van de woningvoorraad in de startbuurt heeft een huidige warmtevraag  groter dan 100 kWh/m². </a:t>
            </a:r>
          </a:p>
          <a:p>
            <a:pPr marL="285750" indent="-285750"/>
            <a:r>
              <a:rPr lang="nl-NL" sz="1600" dirty="0"/>
              <a:t>Deze woningen vragen om warmte van hoge temperatuur (&gt; 80</a:t>
            </a:r>
            <a:r>
              <a:rPr lang="nl-NL" sz="1600" baseline="30000" dirty="0"/>
              <a:t>o</a:t>
            </a:r>
            <a:r>
              <a:rPr lang="nl-NL" sz="1600" dirty="0"/>
              <a:t>C). </a:t>
            </a:r>
          </a:p>
          <a:p>
            <a:pPr marL="0" indent="0">
              <a:buNone/>
            </a:pPr>
            <a:endParaRPr lang="nl-NL" sz="1600" dirty="0"/>
          </a:p>
          <a:p>
            <a:endParaRPr lang="nl-NL" sz="2000" dirty="0"/>
          </a:p>
          <a:p>
            <a:endParaRPr lang="nl-NL" sz="2000" dirty="0"/>
          </a:p>
          <a:p>
            <a:endParaRPr lang="nl-NL" sz="2000" dirty="0"/>
          </a:p>
          <a:p>
            <a:endParaRPr lang="nl-NL" sz="2000" dirty="0"/>
          </a:p>
        </p:txBody>
      </p:sp>
      <p:pic>
        <p:nvPicPr>
          <p:cNvPr id="5" name="Afbeelding 4">
            <a:extLst>
              <a:ext uri="{FF2B5EF4-FFF2-40B4-BE49-F238E27FC236}">
                <a16:creationId xmlns:a16="http://schemas.microsoft.com/office/drawing/2014/main" id="{EA3D4B13-0959-ACDF-653D-39EFD662E057}"/>
              </a:ext>
            </a:extLst>
          </p:cNvPr>
          <p:cNvPicPr>
            <a:picLocks noChangeAspect="1"/>
          </p:cNvPicPr>
          <p:nvPr/>
        </p:nvPicPr>
        <p:blipFill>
          <a:blip r:embed="rId2"/>
          <a:stretch>
            <a:fillRect/>
          </a:stretch>
        </p:blipFill>
        <p:spPr>
          <a:xfrm>
            <a:off x="6981827" y="1600742"/>
            <a:ext cx="4624931" cy="4185729"/>
          </a:xfrm>
          <a:prstGeom prst="rect">
            <a:avLst/>
          </a:prstGeom>
        </p:spPr>
      </p:pic>
      <p:pic>
        <p:nvPicPr>
          <p:cNvPr id="8" name="Afbeelding 7">
            <a:extLst>
              <a:ext uri="{FF2B5EF4-FFF2-40B4-BE49-F238E27FC236}">
                <a16:creationId xmlns:a16="http://schemas.microsoft.com/office/drawing/2014/main" id="{F2761E5F-6F3B-F518-6C99-F12D155D31A7}"/>
              </a:ext>
            </a:extLst>
          </p:cNvPr>
          <p:cNvPicPr>
            <a:picLocks noChangeAspect="1"/>
          </p:cNvPicPr>
          <p:nvPr/>
        </p:nvPicPr>
        <p:blipFill>
          <a:blip r:embed="rId3"/>
          <a:stretch>
            <a:fillRect/>
          </a:stretch>
        </p:blipFill>
        <p:spPr>
          <a:xfrm>
            <a:off x="9658079" y="1600742"/>
            <a:ext cx="1948679" cy="1038921"/>
          </a:xfrm>
          <a:prstGeom prst="rect">
            <a:avLst/>
          </a:prstGeom>
        </p:spPr>
      </p:pic>
    </p:spTree>
    <p:extLst>
      <p:ext uri="{BB962C8B-B14F-4D97-AF65-F5344CB8AC3E}">
        <p14:creationId xmlns:p14="http://schemas.microsoft.com/office/powerpoint/2010/main" val="3975260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sz="3200" dirty="0"/>
              <a:t>Warmteverbruik per woning </a:t>
            </a:r>
            <a:br>
              <a:rPr lang="nl-NL" sz="3200" dirty="0"/>
            </a:br>
            <a:r>
              <a:rPr lang="nl-NL" sz="3200" dirty="0"/>
              <a:t>of appartement na isolatie</a:t>
            </a:r>
          </a:p>
        </p:txBody>
      </p:sp>
      <p:sp>
        <p:nvSpPr>
          <p:cNvPr id="4" name="Tijdelijke aanduiding voor inhoud 3"/>
          <p:cNvSpPr>
            <a:spLocks noGrp="1"/>
          </p:cNvSpPr>
          <p:nvPr>
            <p:ph idx="1"/>
          </p:nvPr>
        </p:nvSpPr>
        <p:spPr>
          <a:xfrm>
            <a:off x="838200" y="1825625"/>
            <a:ext cx="4371975" cy="4351338"/>
          </a:xfrm>
        </p:spPr>
        <p:txBody>
          <a:bodyPr>
            <a:normAutofit/>
          </a:bodyPr>
          <a:lstStyle/>
          <a:p>
            <a:pPr marL="285750" indent="-285750"/>
            <a:r>
              <a:rPr lang="nl-NL" sz="1600" dirty="0"/>
              <a:t>Door de woningen en appartementen te isoleren tot de Standaard voor woningisolatie, kan het warmteverbruik fors worden verminderd. Dat komt overeen met isoleren tot energielabel A/B. </a:t>
            </a:r>
          </a:p>
          <a:p>
            <a:pPr marL="285750" indent="-285750"/>
            <a:r>
              <a:rPr lang="nl-NL" sz="1600" dirty="0"/>
              <a:t>Voor de panden met een energielabel F en G is energielabel B niet altijd realistisch omdat dit technisch niet kan of te duur is. Voor die panden is het uitgangspunt dat minimaal geïsoleerd wordt tot energielabel D. </a:t>
            </a:r>
          </a:p>
          <a:p>
            <a:pPr marL="285750" indent="-285750"/>
            <a:r>
              <a:rPr lang="nl-NL" sz="1600" dirty="0"/>
              <a:t>Na het treffen van isolerende maatregelen daalt het warmteverbruik met ongeveer een derde. De meeste panden vallen dan in de klasse 70-100 kWh/m² of  &lt; 70 kWh/m² en vragen om warmte van midden-temperatuur (50-70</a:t>
            </a:r>
            <a:r>
              <a:rPr lang="nl-NL" sz="1400" baseline="30000" dirty="0"/>
              <a:t>o</a:t>
            </a:r>
            <a:r>
              <a:rPr lang="nl-NL" sz="1400" dirty="0"/>
              <a:t>C</a:t>
            </a:r>
            <a:r>
              <a:rPr lang="nl-NL" sz="1600" dirty="0"/>
              <a:t>). </a:t>
            </a:r>
          </a:p>
          <a:p>
            <a:endParaRPr lang="nl-NL" sz="2000" dirty="0"/>
          </a:p>
          <a:p>
            <a:endParaRPr lang="nl-NL" sz="2000" dirty="0"/>
          </a:p>
          <a:p>
            <a:endParaRPr lang="nl-NL" sz="2000" dirty="0"/>
          </a:p>
          <a:p>
            <a:endParaRPr lang="nl-NL" sz="2000" dirty="0"/>
          </a:p>
        </p:txBody>
      </p:sp>
      <p:pic>
        <p:nvPicPr>
          <p:cNvPr id="6" name="Afbeelding 5">
            <a:extLst>
              <a:ext uri="{FF2B5EF4-FFF2-40B4-BE49-F238E27FC236}">
                <a16:creationId xmlns:a16="http://schemas.microsoft.com/office/drawing/2014/main" id="{F21DB43C-3A46-59D3-2D61-31B0A5B5B7D6}"/>
              </a:ext>
            </a:extLst>
          </p:cNvPr>
          <p:cNvPicPr>
            <a:picLocks noChangeAspect="1"/>
          </p:cNvPicPr>
          <p:nvPr/>
        </p:nvPicPr>
        <p:blipFill>
          <a:blip r:embed="rId2"/>
          <a:stretch>
            <a:fillRect/>
          </a:stretch>
        </p:blipFill>
        <p:spPr>
          <a:xfrm>
            <a:off x="7544076" y="1515835"/>
            <a:ext cx="4311692" cy="4527913"/>
          </a:xfrm>
          <a:prstGeom prst="rect">
            <a:avLst/>
          </a:prstGeom>
        </p:spPr>
      </p:pic>
      <p:pic>
        <p:nvPicPr>
          <p:cNvPr id="7" name="Afbeelding 6">
            <a:extLst>
              <a:ext uri="{FF2B5EF4-FFF2-40B4-BE49-F238E27FC236}">
                <a16:creationId xmlns:a16="http://schemas.microsoft.com/office/drawing/2014/main" id="{5F5EED30-97FD-E2B4-AEA2-620EEC732C74}"/>
              </a:ext>
            </a:extLst>
          </p:cNvPr>
          <p:cNvPicPr>
            <a:picLocks noChangeAspect="1"/>
          </p:cNvPicPr>
          <p:nvPr/>
        </p:nvPicPr>
        <p:blipFill>
          <a:blip r:embed="rId3"/>
          <a:stretch>
            <a:fillRect/>
          </a:stretch>
        </p:blipFill>
        <p:spPr>
          <a:xfrm>
            <a:off x="9967372" y="1515835"/>
            <a:ext cx="1948679" cy="1038921"/>
          </a:xfrm>
          <a:prstGeom prst="rect">
            <a:avLst/>
          </a:prstGeom>
        </p:spPr>
      </p:pic>
    </p:spTree>
    <p:extLst>
      <p:ext uri="{BB962C8B-B14F-4D97-AF65-F5344CB8AC3E}">
        <p14:creationId xmlns:p14="http://schemas.microsoft.com/office/powerpoint/2010/main" val="791896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38200" y="365126"/>
            <a:ext cx="10515600" cy="943558"/>
          </a:xfrm>
        </p:spPr>
        <p:txBody>
          <a:bodyPr>
            <a:normAutofit/>
          </a:bodyPr>
          <a:lstStyle/>
          <a:p>
            <a:r>
              <a:rPr lang="nl-NL" sz="3200" dirty="0" err="1"/>
              <a:t>Sociaal-economische</a:t>
            </a:r>
            <a:r>
              <a:rPr lang="nl-NL" sz="3200" dirty="0"/>
              <a:t> en –maatschappelijke analyse</a:t>
            </a:r>
          </a:p>
        </p:txBody>
      </p:sp>
      <p:sp>
        <p:nvSpPr>
          <p:cNvPr id="4" name="Tijdelijke aanduiding voor inhoud 3"/>
          <p:cNvSpPr>
            <a:spLocks noGrp="1"/>
          </p:cNvSpPr>
          <p:nvPr>
            <p:ph idx="1"/>
          </p:nvPr>
        </p:nvSpPr>
        <p:spPr/>
        <p:txBody>
          <a:bodyPr/>
          <a:lstStyle/>
          <a:p>
            <a:pPr lvl="0"/>
            <a:endParaRPr lang="nl-NL" sz="2000" dirty="0"/>
          </a:p>
          <a:p>
            <a:pPr lvl="0"/>
            <a:endParaRPr lang="nl-NL" sz="2000" dirty="0"/>
          </a:p>
          <a:p>
            <a:pPr lvl="0"/>
            <a:r>
              <a:rPr lang="nl-NL" sz="2000" dirty="0"/>
              <a:t>Kerncijfers wijken en buurten CBS</a:t>
            </a:r>
          </a:p>
          <a:p>
            <a:r>
              <a:rPr lang="nl-NL" sz="2000" dirty="0"/>
              <a:t>Algemene karakterisering </a:t>
            </a:r>
          </a:p>
          <a:p>
            <a:endParaRPr lang="nl-NL" sz="2400" dirty="0"/>
          </a:p>
        </p:txBody>
      </p:sp>
    </p:spTree>
    <p:extLst>
      <p:ext uri="{BB962C8B-B14F-4D97-AF65-F5344CB8AC3E}">
        <p14:creationId xmlns:p14="http://schemas.microsoft.com/office/powerpoint/2010/main" val="1495997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38200" y="365125"/>
            <a:ext cx="10515600" cy="1325563"/>
          </a:xfrm>
        </p:spPr>
        <p:txBody>
          <a:bodyPr anchor="ctr">
            <a:normAutofit/>
          </a:bodyPr>
          <a:lstStyle/>
          <a:p>
            <a:r>
              <a:rPr lang="nl-NL" sz="3200" dirty="0"/>
              <a:t>Kerncijfers CBS-buurten 2022</a:t>
            </a:r>
          </a:p>
        </p:txBody>
      </p:sp>
      <p:pic>
        <p:nvPicPr>
          <p:cNvPr id="2" name="Afbeelding 1">
            <a:extLst>
              <a:ext uri="{FF2B5EF4-FFF2-40B4-BE49-F238E27FC236}">
                <a16:creationId xmlns:a16="http://schemas.microsoft.com/office/drawing/2014/main" id="{71BCBDE7-19AD-4699-5775-5E85AE9DC944}"/>
              </a:ext>
            </a:extLst>
          </p:cNvPr>
          <p:cNvPicPr>
            <a:picLocks noChangeAspect="1"/>
          </p:cNvPicPr>
          <p:nvPr/>
        </p:nvPicPr>
        <p:blipFill>
          <a:blip r:embed="rId2"/>
          <a:stretch>
            <a:fillRect/>
          </a:stretch>
        </p:blipFill>
        <p:spPr>
          <a:xfrm>
            <a:off x="1005257" y="1541399"/>
            <a:ext cx="10515600" cy="4574124"/>
          </a:xfrm>
          <a:prstGeom prst="rect">
            <a:avLst/>
          </a:prstGeom>
          <a:noFill/>
        </p:spPr>
      </p:pic>
      <p:sp>
        <p:nvSpPr>
          <p:cNvPr id="4" name="Tijdelijke aanduiding voor inhoud 3">
            <a:extLst>
              <a:ext uri="{FF2B5EF4-FFF2-40B4-BE49-F238E27FC236}">
                <a16:creationId xmlns:a16="http://schemas.microsoft.com/office/drawing/2014/main" id="{E56DE541-12A3-E687-407B-365A4A3DB9AF}"/>
              </a:ext>
            </a:extLst>
          </p:cNvPr>
          <p:cNvSpPr>
            <a:spLocks noGrp="1"/>
          </p:cNvSpPr>
          <p:nvPr>
            <p:ph idx="1"/>
          </p:nvPr>
        </p:nvSpPr>
        <p:spPr>
          <a:xfrm>
            <a:off x="838200" y="1825625"/>
            <a:ext cx="10515600" cy="4897392"/>
          </a:xfrm>
        </p:spPr>
        <p:txBody>
          <a:bodyPr>
            <a:normAutofit fontScale="92500" lnSpcReduction="10000"/>
          </a:bodyPr>
          <a:lstStyle/>
          <a:p>
            <a:pPr marL="0" lvl="0" indent="0">
              <a:buNone/>
            </a:pPr>
            <a:endParaRPr lang="nl-NL" sz="2000" dirty="0"/>
          </a:p>
          <a:p>
            <a:pPr marL="0" lvl="0" indent="0">
              <a:buNone/>
            </a:pPr>
            <a:endParaRPr lang="nl-NL" sz="2000" dirty="0"/>
          </a:p>
          <a:p>
            <a:pPr marL="0" lvl="0" indent="0">
              <a:buNone/>
            </a:pPr>
            <a:endParaRPr lang="nl-NL" sz="2000" dirty="0"/>
          </a:p>
          <a:p>
            <a:pPr marL="0" lvl="0" indent="0">
              <a:buNone/>
            </a:pPr>
            <a:endParaRPr lang="nl-NL" sz="2000" dirty="0"/>
          </a:p>
          <a:p>
            <a:pPr marL="0" lvl="0" indent="0">
              <a:buNone/>
            </a:pPr>
            <a:endParaRPr lang="nl-NL" sz="2000" dirty="0"/>
          </a:p>
          <a:p>
            <a:pPr marL="0" lvl="0" indent="0">
              <a:buNone/>
            </a:pPr>
            <a:endParaRPr lang="nl-NL" sz="2000" dirty="0"/>
          </a:p>
          <a:p>
            <a:pPr marL="0" lvl="0" indent="0">
              <a:buNone/>
            </a:pPr>
            <a:endParaRPr lang="nl-NL" sz="2000" dirty="0"/>
          </a:p>
          <a:p>
            <a:pPr marL="0" lvl="0" indent="0">
              <a:buNone/>
            </a:pPr>
            <a:endParaRPr lang="nl-NL" sz="2000" dirty="0"/>
          </a:p>
          <a:p>
            <a:pPr marL="0" lvl="0" indent="0">
              <a:buNone/>
            </a:pPr>
            <a:endParaRPr lang="nl-NL" sz="2000" dirty="0"/>
          </a:p>
          <a:p>
            <a:pPr marL="0" lvl="0" indent="0">
              <a:buNone/>
            </a:pPr>
            <a:endParaRPr lang="nl-NL" sz="2000" dirty="0"/>
          </a:p>
          <a:p>
            <a:pPr marL="0" lvl="0" indent="0">
              <a:buNone/>
            </a:pPr>
            <a:endParaRPr lang="nl-NL" sz="2000" dirty="0"/>
          </a:p>
          <a:p>
            <a:pPr marL="0" lvl="0" indent="0">
              <a:buNone/>
            </a:pPr>
            <a:endParaRPr lang="nl-NL" sz="2000" dirty="0"/>
          </a:p>
          <a:p>
            <a:pPr marL="0" indent="0">
              <a:buNone/>
            </a:pPr>
            <a:r>
              <a:rPr lang="nl-NL" sz="2000" dirty="0"/>
              <a:t>Zie: </a:t>
            </a:r>
            <a:r>
              <a:rPr kumimoji="0" lang="nl-NL" altLang="nl-NL" sz="2000" b="0" i="0" u="none" strike="noStrike" cap="none" normalizeH="0" baseline="0" dirty="0">
                <a:ln>
                  <a:noFill/>
                </a:ln>
                <a:solidFill>
                  <a:schemeClr val="tx1"/>
                </a:solidFill>
                <a:effectLst/>
                <a:latin typeface="Arial" panose="020B0604020202020204" pitchFamily="34" charset="0"/>
                <a:hlinkClick r:id="rId3"/>
              </a:rPr>
              <a:t>kwb-2022.xlsx</a:t>
            </a:r>
            <a:r>
              <a:rPr lang="nl-NL" sz="2000" dirty="0"/>
              <a:t>   </a:t>
            </a:r>
          </a:p>
          <a:p>
            <a:endParaRPr lang="nl-NL" dirty="0"/>
          </a:p>
          <a:p>
            <a:endParaRPr lang="nl-NL" sz="2400" dirty="0"/>
          </a:p>
        </p:txBody>
      </p:sp>
    </p:spTree>
    <p:extLst>
      <p:ext uri="{BB962C8B-B14F-4D97-AF65-F5344CB8AC3E}">
        <p14:creationId xmlns:p14="http://schemas.microsoft.com/office/powerpoint/2010/main" val="312230900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Internationaal gebruik.potx" id="{16C26B3B-33A4-42A0-AF38-8322C193B22C}" vid="{5BC09A4E-8CAA-4C02-8A83-E0E7911FF38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AC4381A172474DA7DF65AA76006BB5" ma:contentTypeVersion="4" ma:contentTypeDescription="Een nieuw document maken." ma:contentTypeScope="" ma:versionID="e192dc153f9e9a183459001fba094c1e">
  <xsd:schema xmlns:xsd="http://www.w3.org/2001/XMLSchema" xmlns:xs="http://www.w3.org/2001/XMLSchema" xmlns:p="http://schemas.microsoft.com/office/2006/metadata/properties" xmlns:ns2="25809b0b-2e78-4611-81c1-d95951265f9b" targetNamespace="http://schemas.microsoft.com/office/2006/metadata/properties" ma:root="true" ma:fieldsID="0a1ef229f73e3d9ac5817e9d59a174ba" ns2:_="">
    <xsd:import namespace="25809b0b-2e78-4611-81c1-d95951265f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09b0b-2e78-4611-81c1-d95951265f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C5A9A8-252C-4870-98AD-EE61B9E2CEF6}"/>
</file>

<file path=customXml/itemProps2.xml><?xml version="1.0" encoding="utf-8"?>
<ds:datastoreItem xmlns:ds="http://schemas.openxmlformats.org/officeDocument/2006/customXml" ds:itemID="{06E80F06-9C0A-4FA1-B01B-1B64AC456643}">
  <ds:schemaRefs>
    <ds:schemaRef ds:uri="http://schemas.microsoft.com/sharepoint/v3/contenttype/forms"/>
  </ds:schemaRefs>
</ds:datastoreItem>
</file>

<file path=customXml/itemProps3.xml><?xml version="1.0" encoding="utf-8"?>
<ds:datastoreItem xmlns:ds="http://schemas.openxmlformats.org/officeDocument/2006/customXml" ds:itemID="{FA02893A-0277-4320-A5EA-D6A2FCBCB6DE}">
  <ds:schemaRefs>
    <ds:schemaRef ds:uri="http://purl.org/dc/elements/1.1/"/>
    <ds:schemaRef ds:uri="http://schemas.openxmlformats.org/package/2006/metadata/core-properties"/>
    <ds:schemaRef ds:uri="http://www.w3.org/XML/1998/namespace"/>
    <ds:schemaRef ds:uri="de6f21b6-b279-474c-825e-268f2b9da51a"/>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9f3fa050-2e55-4911-a337-54b51437d5d5"/>
  </ds:schemaRefs>
</ds:datastoreItem>
</file>

<file path=docProps/app.xml><?xml version="1.0" encoding="utf-8"?>
<Properties xmlns="http://schemas.openxmlformats.org/officeDocument/2006/extended-properties" xmlns:vt="http://schemas.openxmlformats.org/officeDocument/2006/docPropsVTypes">
  <TotalTime>3293</TotalTime>
  <Words>626</Words>
  <Application>Microsoft Office PowerPoint</Application>
  <PresentationFormat>Breedbeeld</PresentationFormat>
  <Paragraphs>68</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Kantoorthema</vt:lpstr>
      <vt:lpstr>Title</vt:lpstr>
      <vt:lpstr>Technische analyse</vt:lpstr>
      <vt:lpstr> Karakteristieken van de woningen  en gebouwen </vt:lpstr>
      <vt:lpstr> Karakteristieken van de woningen  en gebouwen </vt:lpstr>
      <vt:lpstr>Technische kerngegevens</vt:lpstr>
      <vt:lpstr>Huidig warmteverbruik  per woning of appartement</vt:lpstr>
      <vt:lpstr>Warmteverbruik per woning  of appartement na isolatie</vt:lpstr>
      <vt:lpstr>Sociaal-economische en –maatschappelijke analyse</vt:lpstr>
      <vt:lpstr>Kerncijfers CBS-buurten 2022</vt:lpstr>
      <vt:lpstr>Kerncijfers CBS-buurten 2022</vt:lpstr>
      <vt:lpstr>Kerncijfers CBS-buurten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Bijeenkomst 1 Klankbordgroep TVW Altena - 20052021.pptx</dc:title>
  <dc:creator>Schuur Gijsbert, G.W.</dc:creator>
  <cp:lastModifiedBy>Stewart - Heijstek, Naomi</cp:lastModifiedBy>
  <cp:revision>45</cp:revision>
  <dcterms:created xsi:type="dcterms:W3CDTF">2020-12-18T13:19:52Z</dcterms:created>
  <dcterms:modified xsi:type="dcterms:W3CDTF">2024-11-18T11:41:01Z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0x010100F6AC4381A172474DA7DF65AA76006BB5</vt:lpwstr>
  </property>
  <property fmtid="{D5CDD505-2E9C-101B-9397-08002B2CF9AE}" pid="3" name="MediaServiceImageTags">
    <vt:lpwstr/>
  </property>
</Properties>
</file>