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32" r:id="rId2"/>
  </p:sldMasterIdLst>
  <p:notesMasterIdLst>
    <p:notesMasterId r:id="rId43"/>
  </p:notesMasterIdLst>
  <p:handoutMasterIdLst>
    <p:handoutMasterId r:id="rId44"/>
  </p:handoutMasterIdLst>
  <p:sldIdLst>
    <p:sldId id="256" r:id="rId3"/>
    <p:sldId id="257" r:id="rId4"/>
    <p:sldId id="258" r:id="rId5"/>
    <p:sldId id="259" r:id="rId6"/>
    <p:sldId id="260" r:id="rId7"/>
    <p:sldId id="261" r:id="rId8"/>
    <p:sldId id="262" r:id="rId9"/>
    <p:sldId id="263" r:id="rId10"/>
    <p:sldId id="305" r:id="rId11"/>
    <p:sldId id="306" r:id="rId12"/>
    <p:sldId id="265" r:id="rId13"/>
    <p:sldId id="307" r:id="rId14"/>
    <p:sldId id="300" r:id="rId15"/>
    <p:sldId id="304" r:id="rId16"/>
    <p:sldId id="264" r:id="rId17"/>
    <p:sldId id="269" r:id="rId18"/>
    <p:sldId id="274" r:id="rId19"/>
    <p:sldId id="271" r:id="rId20"/>
    <p:sldId id="275" r:id="rId21"/>
    <p:sldId id="293" r:id="rId22"/>
    <p:sldId id="270" r:id="rId23"/>
    <p:sldId id="272" r:id="rId24"/>
    <p:sldId id="303" r:id="rId25"/>
    <p:sldId id="278" r:id="rId26"/>
    <p:sldId id="297" r:id="rId27"/>
    <p:sldId id="281" r:id="rId28"/>
    <p:sldId id="282" r:id="rId29"/>
    <p:sldId id="284" r:id="rId30"/>
    <p:sldId id="312" r:id="rId31"/>
    <p:sldId id="314" r:id="rId32"/>
    <p:sldId id="285" r:id="rId33"/>
    <p:sldId id="302" r:id="rId34"/>
    <p:sldId id="301" r:id="rId35"/>
    <p:sldId id="286" r:id="rId36"/>
    <p:sldId id="296" r:id="rId37"/>
    <p:sldId id="288" r:id="rId38"/>
    <p:sldId id="308" r:id="rId39"/>
    <p:sldId id="313" r:id="rId40"/>
    <p:sldId id="310" r:id="rId41"/>
    <p:sldId id="309" r:id="rId42"/>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6"/>
            <p14:sldId id="257"/>
            <p14:sldId id="258"/>
            <p14:sldId id="259"/>
            <p14:sldId id="260"/>
            <p14:sldId id="261"/>
            <p14:sldId id="262"/>
            <p14:sldId id="263"/>
            <p14:sldId id="305"/>
            <p14:sldId id="306"/>
            <p14:sldId id="265"/>
            <p14:sldId id="307"/>
            <p14:sldId id="300"/>
            <p14:sldId id="304"/>
            <p14:sldId id="264"/>
            <p14:sldId id="269"/>
            <p14:sldId id="274"/>
            <p14:sldId id="271"/>
            <p14:sldId id="275"/>
            <p14:sldId id="293"/>
            <p14:sldId id="270"/>
            <p14:sldId id="272"/>
            <p14:sldId id="303"/>
            <p14:sldId id="278"/>
            <p14:sldId id="297"/>
            <p14:sldId id="281"/>
            <p14:sldId id="282"/>
            <p14:sldId id="284"/>
            <p14:sldId id="312"/>
            <p14:sldId id="314"/>
            <p14:sldId id="285"/>
            <p14:sldId id="302"/>
            <p14:sldId id="301"/>
            <p14:sldId id="286"/>
            <p14:sldId id="296"/>
            <p14:sldId id="288"/>
            <p14:sldId id="308"/>
            <p14:sldId id="313"/>
            <p14:sldId id="310"/>
            <p14:sldId id="30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16" clrIdx="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3979" autoAdjust="0"/>
  </p:normalViewPr>
  <p:slideViewPr>
    <p:cSldViewPr snapToGrid="0">
      <p:cViewPr varScale="1">
        <p:scale>
          <a:sx n="75" d="100"/>
          <a:sy n="75" d="100"/>
        </p:scale>
        <p:origin x="328"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C6709BA-0250-418B-A227-469BF0F69AD3}" type="datetimeFigureOut">
              <a:rPr lang="nl-NL" smtClean="0"/>
              <a:t>24-10-2024</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FAD30240-3B76-4E52-B42B-C39F5C218F4D}" type="datetimeFigureOut">
              <a:rPr lang="nl-NL" smtClean="0"/>
              <a:t>24-10-2024</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844493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charset="0"/>
                <a:ea typeface="+mn-ea"/>
                <a:cs typeface="+mn-cs"/>
              </a:rPr>
              <a:t>Eventuele voettekst</a:t>
            </a:r>
          </a:p>
        </p:txBody>
      </p:sp>
      <p:sp>
        <p:nvSpPr>
          <p:cNvPr id="5" name="Tijdelijke aanduiding voor dianummer 4"/>
          <p:cNvSpPr>
            <a:spLocks noGrp="1"/>
          </p:cNvSpPr>
          <p:nvPr>
            <p:ph type="sldNum" sz="quarter" idx="11"/>
          </p:nvPr>
        </p:nvSpPr>
        <p:spPr/>
        <p:txBody>
          <a:bodyPr/>
          <a:lstStyle/>
          <a:p>
            <a:pPr marL="0" marR="0" lvl="0" indent="0" algn="ctr" defTabSz="933450" rtl="0" eaLnBrk="0" fontAlgn="base" latinLnBrk="0" hangingPunct="0">
              <a:lnSpc>
                <a:spcPct val="100000"/>
              </a:lnSpc>
              <a:spcBef>
                <a:spcPct val="0"/>
              </a:spcBef>
              <a:spcAft>
                <a:spcPct val="0"/>
              </a:spcAft>
              <a:buClrTx/>
              <a:buSzTx/>
              <a:buFontTx/>
              <a:buNone/>
              <a:tabLst/>
              <a:defRPr/>
            </a:pPr>
            <a:fld id="{7C0D88E8-1530-474F-A7AB-EB6DE1C99DCC}"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3450" rtl="0" eaLnBrk="0" fontAlgn="base" latinLnBrk="0" hangingPunct="0">
                <a:lnSpc>
                  <a:spcPct val="100000"/>
                </a:lnSpc>
                <a:spcBef>
                  <a:spcPct val="0"/>
                </a:spcBef>
                <a:spcAft>
                  <a:spcPct val="0"/>
                </a:spcAft>
                <a:buClrTx/>
                <a:buSzTx/>
                <a:buFontTx/>
                <a:buNone/>
                <a:tabLst/>
                <a:defRPr/>
              </a:pPr>
              <a:t>15</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97114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1398101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1568545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4167574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19</a:t>
            </a:fld>
            <a:endParaRPr lang="nl-NL"/>
          </a:p>
        </p:txBody>
      </p:sp>
    </p:spTree>
    <p:extLst>
      <p:ext uri="{BB962C8B-B14F-4D97-AF65-F5344CB8AC3E}">
        <p14:creationId xmlns:p14="http://schemas.microsoft.com/office/powerpoint/2010/main" val="3292383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20</a:t>
            </a:fld>
            <a:endParaRPr lang="nl-NL"/>
          </a:p>
        </p:txBody>
      </p:sp>
    </p:spTree>
    <p:extLst>
      <p:ext uri="{BB962C8B-B14F-4D97-AF65-F5344CB8AC3E}">
        <p14:creationId xmlns:p14="http://schemas.microsoft.com/office/powerpoint/2010/main" val="3688109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21</a:t>
            </a:fld>
            <a:endParaRPr lang="nl-NL"/>
          </a:p>
        </p:txBody>
      </p:sp>
    </p:spTree>
    <p:extLst>
      <p:ext uri="{BB962C8B-B14F-4D97-AF65-F5344CB8AC3E}">
        <p14:creationId xmlns:p14="http://schemas.microsoft.com/office/powerpoint/2010/main" val="2571842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22</a:t>
            </a:fld>
            <a:endParaRPr lang="nl-NL"/>
          </a:p>
        </p:txBody>
      </p:sp>
    </p:spTree>
    <p:extLst>
      <p:ext uri="{BB962C8B-B14F-4D97-AF65-F5344CB8AC3E}">
        <p14:creationId xmlns:p14="http://schemas.microsoft.com/office/powerpoint/2010/main" val="3858208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24</a:t>
            </a:fld>
            <a:endParaRPr lang="nl-NL"/>
          </a:p>
        </p:txBody>
      </p:sp>
    </p:spTree>
    <p:extLst>
      <p:ext uri="{BB962C8B-B14F-4D97-AF65-F5344CB8AC3E}">
        <p14:creationId xmlns:p14="http://schemas.microsoft.com/office/powerpoint/2010/main" val="281099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25</a:t>
            </a:fld>
            <a:endParaRPr lang="nl-NL"/>
          </a:p>
        </p:txBody>
      </p:sp>
    </p:spTree>
    <p:extLst>
      <p:ext uri="{BB962C8B-B14F-4D97-AF65-F5344CB8AC3E}">
        <p14:creationId xmlns:p14="http://schemas.microsoft.com/office/powerpoint/2010/main" val="77843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1884913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26</a:t>
            </a:fld>
            <a:endParaRPr lang="nl-NL"/>
          </a:p>
        </p:txBody>
      </p:sp>
    </p:spTree>
    <p:extLst>
      <p:ext uri="{BB962C8B-B14F-4D97-AF65-F5344CB8AC3E}">
        <p14:creationId xmlns:p14="http://schemas.microsoft.com/office/powerpoint/2010/main" val="3906852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27</a:t>
            </a:fld>
            <a:endParaRPr lang="nl-NL"/>
          </a:p>
        </p:txBody>
      </p:sp>
    </p:spTree>
    <p:extLst>
      <p:ext uri="{BB962C8B-B14F-4D97-AF65-F5344CB8AC3E}">
        <p14:creationId xmlns:p14="http://schemas.microsoft.com/office/powerpoint/2010/main" val="2781415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charset="0"/>
                <a:ea typeface="+mn-ea"/>
                <a:cs typeface="+mn-cs"/>
              </a:rPr>
              <a:t>Eventuele voettekst</a:t>
            </a:r>
          </a:p>
        </p:txBody>
      </p:sp>
      <p:sp>
        <p:nvSpPr>
          <p:cNvPr id="5" name="Tijdelijke aanduiding voor dianummer 4"/>
          <p:cNvSpPr>
            <a:spLocks noGrp="1"/>
          </p:cNvSpPr>
          <p:nvPr>
            <p:ph type="sldNum" sz="quarter" idx="11"/>
          </p:nvPr>
        </p:nvSpPr>
        <p:spPr/>
        <p:txBody>
          <a:bodyPr/>
          <a:lstStyle/>
          <a:p>
            <a:pPr marL="0" marR="0" lvl="0" indent="0" algn="ctr" defTabSz="933450" rtl="0" eaLnBrk="0" fontAlgn="base" latinLnBrk="0" hangingPunct="0">
              <a:lnSpc>
                <a:spcPct val="100000"/>
              </a:lnSpc>
              <a:spcBef>
                <a:spcPct val="0"/>
              </a:spcBef>
              <a:spcAft>
                <a:spcPct val="0"/>
              </a:spcAft>
              <a:buClrTx/>
              <a:buSzTx/>
              <a:buFontTx/>
              <a:buNone/>
              <a:tabLst/>
              <a:defRPr/>
            </a:pPr>
            <a:fld id="{7C0D88E8-1530-474F-A7AB-EB6DE1C99DCC}"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3450" rtl="0" eaLnBrk="0" fontAlgn="base" latinLnBrk="0" hangingPunct="0">
                <a:lnSpc>
                  <a:spcPct val="100000"/>
                </a:lnSpc>
                <a:spcBef>
                  <a:spcPct val="0"/>
                </a:spcBef>
                <a:spcAft>
                  <a:spcPct val="0"/>
                </a:spcAft>
                <a:buClrTx/>
                <a:buSzTx/>
                <a:buFontTx/>
                <a:buNone/>
                <a:tabLst/>
                <a:defRPr/>
              </a:pPr>
              <a:t>28</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44100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charset="0"/>
                <a:ea typeface="+mn-ea"/>
                <a:cs typeface="+mn-cs"/>
              </a:rPr>
              <a:t>Eventuele voettekst</a:t>
            </a:r>
          </a:p>
        </p:txBody>
      </p:sp>
      <p:sp>
        <p:nvSpPr>
          <p:cNvPr id="5" name="Tijdelijke aanduiding voor dianummer 4"/>
          <p:cNvSpPr>
            <a:spLocks noGrp="1"/>
          </p:cNvSpPr>
          <p:nvPr>
            <p:ph type="sldNum" sz="quarter" idx="11"/>
          </p:nvPr>
        </p:nvSpPr>
        <p:spPr/>
        <p:txBody>
          <a:bodyPr/>
          <a:lstStyle/>
          <a:p>
            <a:pPr marL="0" marR="0" lvl="0" indent="0" algn="ctr" defTabSz="933450" rtl="0" eaLnBrk="0" fontAlgn="base" latinLnBrk="0" hangingPunct="0">
              <a:lnSpc>
                <a:spcPct val="100000"/>
              </a:lnSpc>
              <a:spcBef>
                <a:spcPct val="0"/>
              </a:spcBef>
              <a:spcAft>
                <a:spcPct val="0"/>
              </a:spcAft>
              <a:buClrTx/>
              <a:buSzTx/>
              <a:buFontTx/>
              <a:buNone/>
              <a:tabLst/>
              <a:defRPr/>
            </a:pPr>
            <a:fld id="{7C0D88E8-1530-474F-A7AB-EB6DE1C99DCC}"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3450" rtl="0" eaLnBrk="0" fontAlgn="base" latinLnBrk="0" hangingPunct="0">
                <a:lnSpc>
                  <a:spcPct val="100000"/>
                </a:lnSpc>
                <a:spcBef>
                  <a:spcPct val="0"/>
                </a:spcBef>
                <a:spcAft>
                  <a:spcPct val="0"/>
                </a:spcAft>
                <a:buClrTx/>
                <a:buSzTx/>
                <a:buFontTx/>
                <a:buNone/>
                <a:tabLst/>
                <a:defRPr/>
              </a:pPr>
              <a:t>29</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59042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31</a:t>
            </a:fld>
            <a:endParaRPr lang="nl-NL"/>
          </a:p>
        </p:txBody>
      </p:sp>
    </p:spTree>
    <p:extLst>
      <p:ext uri="{BB962C8B-B14F-4D97-AF65-F5344CB8AC3E}">
        <p14:creationId xmlns:p14="http://schemas.microsoft.com/office/powerpoint/2010/main" val="36744674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34</a:t>
            </a:fld>
            <a:endParaRPr lang="nl-NL"/>
          </a:p>
        </p:txBody>
      </p:sp>
    </p:spTree>
    <p:extLst>
      <p:ext uri="{BB962C8B-B14F-4D97-AF65-F5344CB8AC3E}">
        <p14:creationId xmlns:p14="http://schemas.microsoft.com/office/powerpoint/2010/main" val="3631392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35</a:t>
            </a:fld>
            <a:endParaRPr lang="nl-NL"/>
          </a:p>
        </p:txBody>
      </p:sp>
    </p:spTree>
    <p:extLst>
      <p:ext uri="{BB962C8B-B14F-4D97-AF65-F5344CB8AC3E}">
        <p14:creationId xmlns:p14="http://schemas.microsoft.com/office/powerpoint/2010/main" val="17237435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charset="0"/>
                <a:ea typeface="+mn-ea"/>
                <a:cs typeface="+mn-cs"/>
              </a:rPr>
              <a:t>Eventuele voettekst</a:t>
            </a:r>
          </a:p>
        </p:txBody>
      </p:sp>
      <p:sp>
        <p:nvSpPr>
          <p:cNvPr id="5" name="Tijdelijke aanduiding voor dianummer 4"/>
          <p:cNvSpPr>
            <a:spLocks noGrp="1"/>
          </p:cNvSpPr>
          <p:nvPr>
            <p:ph type="sldNum" sz="quarter" idx="11"/>
          </p:nvPr>
        </p:nvSpPr>
        <p:spPr/>
        <p:txBody>
          <a:bodyPr/>
          <a:lstStyle/>
          <a:p>
            <a:pPr marL="0" marR="0" lvl="0" indent="0" algn="ctr" defTabSz="933450" rtl="0" eaLnBrk="0" fontAlgn="base" latinLnBrk="0" hangingPunct="0">
              <a:lnSpc>
                <a:spcPct val="100000"/>
              </a:lnSpc>
              <a:spcBef>
                <a:spcPct val="0"/>
              </a:spcBef>
              <a:spcAft>
                <a:spcPct val="0"/>
              </a:spcAft>
              <a:buClrTx/>
              <a:buSzTx/>
              <a:buFontTx/>
              <a:buNone/>
              <a:tabLst/>
              <a:defRPr/>
            </a:pPr>
            <a:fld id="{7C0D88E8-1530-474F-A7AB-EB6DE1C99DCC}"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3450" rtl="0" eaLnBrk="0" fontAlgn="base" latinLnBrk="0" hangingPunct="0">
                <a:lnSpc>
                  <a:spcPct val="100000"/>
                </a:lnSpc>
                <a:spcBef>
                  <a:spcPct val="0"/>
                </a:spcBef>
                <a:spcAft>
                  <a:spcPct val="0"/>
                </a:spcAft>
                <a:buClrTx/>
                <a:buSzTx/>
                <a:buFontTx/>
                <a:buNone/>
                <a:tabLst/>
                <a:defRPr/>
              </a:pPr>
              <a:t>36</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388627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37</a:t>
            </a:fld>
            <a:endParaRPr lang="nl-NL"/>
          </a:p>
        </p:txBody>
      </p:sp>
    </p:spTree>
    <p:extLst>
      <p:ext uri="{BB962C8B-B14F-4D97-AF65-F5344CB8AC3E}">
        <p14:creationId xmlns:p14="http://schemas.microsoft.com/office/powerpoint/2010/main" val="2915385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38</a:t>
            </a:fld>
            <a:endParaRPr lang="nl-NL"/>
          </a:p>
        </p:txBody>
      </p:sp>
    </p:spTree>
    <p:extLst>
      <p:ext uri="{BB962C8B-B14F-4D97-AF65-F5344CB8AC3E}">
        <p14:creationId xmlns:p14="http://schemas.microsoft.com/office/powerpoint/2010/main" val="924622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3954548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842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482249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774418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953838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3467494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10000"/>
              </a:lnSpc>
              <a:spcBef>
                <a:spcPct val="0"/>
              </a:spcBef>
              <a:spcAft>
                <a:spcPct val="0"/>
              </a:spcAft>
              <a:buClrTx/>
              <a:buSzTx/>
              <a:buFontTx/>
              <a:buNone/>
              <a:tabLst/>
              <a:defRPr/>
            </a:pPr>
            <a:r>
              <a:rPr lang="nl-NL">
                <a:solidFill>
                  <a:srgbClr val="FF0000"/>
                </a:solidFill>
              </a:rPr>
              <a:t>Algemene contractuele voorwaarden: ARVODI 2018</a:t>
            </a:r>
          </a:p>
          <a:p>
            <a:endParaRPr lang="nl-NL"/>
          </a:p>
        </p:txBody>
      </p:sp>
      <p:sp>
        <p:nvSpPr>
          <p:cNvPr id="4" name="Tijdelijke aanduiding voor voettekst 3"/>
          <p:cNvSpPr>
            <a:spLocks noGrp="1"/>
          </p:cNvSpPr>
          <p:nvPr>
            <p:ph type="ftr" sz="quarter" idx="10"/>
          </p:nvPr>
        </p:nvSpPr>
        <p:spPr/>
        <p:txBody>
          <a:body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charset="0"/>
                <a:ea typeface="+mn-ea"/>
                <a:cs typeface="+mn-cs"/>
              </a:rPr>
              <a:t>Eventuele voettekst</a:t>
            </a:r>
          </a:p>
        </p:txBody>
      </p:sp>
      <p:sp>
        <p:nvSpPr>
          <p:cNvPr id="5" name="Tijdelijke aanduiding voor dianummer 4"/>
          <p:cNvSpPr>
            <a:spLocks noGrp="1"/>
          </p:cNvSpPr>
          <p:nvPr>
            <p:ph type="sldNum" sz="quarter" idx="11"/>
          </p:nvPr>
        </p:nvSpPr>
        <p:spPr/>
        <p:txBody>
          <a:bodyPr/>
          <a:lstStyle/>
          <a:p>
            <a:pPr marL="0" marR="0" lvl="0" indent="0" algn="ctr" defTabSz="933450" rtl="0" eaLnBrk="0" fontAlgn="base" latinLnBrk="0" hangingPunct="0">
              <a:lnSpc>
                <a:spcPct val="100000"/>
              </a:lnSpc>
              <a:spcBef>
                <a:spcPct val="0"/>
              </a:spcBef>
              <a:spcAft>
                <a:spcPct val="0"/>
              </a:spcAft>
              <a:buClrTx/>
              <a:buSzTx/>
              <a:buFontTx/>
              <a:buNone/>
              <a:tabLst/>
              <a:defRPr/>
            </a:pPr>
            <a:fld id="{7C0D88E8-1530-474F-A7AB-EB6DE1C99DCC}"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33450" rtl="0" eaLnBrk="0" fontAlgn="base" latinLnBrk="0" hangingPunct="0">
                <a:lnSpc>
                  <a:spcPct val="100000"/>
                </a:lnSpc>
                <a:spcBef>
                  <a:spcPct val="0"/>
                </a:spcBef>
                <a:spcAft>
                  <a:spcPct val="0"/>
                </a:spcAft>
                <a:buClrTx/>
                <a:buSzTx/>
                <a:buFontTx/>
                <a:buNone/>
                <a:tabLst/>
                <a:defRPr/>
              </a:pPr>
              <a:t>8</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2003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25949353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dirty="0" err="1"/>
              <a:t>Klik</a:t>
            </a:r>
            <a:r>
              <a:rPr lang="nl-NL" noProof="0" dirty="0"/>
              <a:t> </a:t>
            </a:r>
            <a:r>
              <a:rPr lang="nl-NL" noProof="0" dirty="0" err="1"/>
              <a:t>om</a:t>
            </a:r>
            <a:r>
              <a:rPr lang="nl-NL" noProof="0" dirty="0"/>
              <a:t> </a:t>
            </a:r>
            <a:r>
              <a:rPr lang="nl-NL" noProof="0" dirty="0" err="1"/>
              <a:t>een</a:t>
            </a:r>
            <a:r>
              <a:rPr lang="nl-NL" noProof="0" dirty="0"/>
              <a:t> </a:t>
            </a:r>
            <a:r>
              <a:rPr lang="nl-NL" noProof="0" dirty="0" err="1"/>
              <a:t>titel</a:t>
            </a:r>
            <a:r>
              <a:rPr lang="nl-NL" noProof="0" dirty="0"/>
              <a:t> </a:t>
            </a:r>
            <a:r>
              <a:rPr lang="nl-NL" noProof="0" dirty="0" err="1"/>
              <a:t>te</a:t>
            </a:r>
            <a:r>
              <a:rPr lang="nl-NL" noProof="0" dirty="0"/>
              <a:t> </a:t>
            </a:r>
            <a:r>
              <a:rPr lang="nl-NL" noProof="0" dirty="0" err="1"/>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smtClean="0">
                <a:solidFill>
                  <a:srgbClr val="000000"/>
                </a:solidFill>
              </a:rPr>
              <a:pPr/>
              <a:t>24 oktober 2024</a:t>
            </a:fld>
            <a:endParaRPr lang="nl-NL">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Tree>
    <p:extLst>
      <p:ext uri="{BB962C8B-B14F-4D97-AF65-F5344CB8AC3E}">
        <p14:creationId xmlns:p14="http://schemas.microsoft.com/office/powerpoint/2010/main" val="929487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a:t>11 maart 2019</a:t>
            </a:r>
          </a:p>
        </p:txBody>
      </p:sp>
      <p:sp>
        <p:nvSpPr>
          <p:cNvPr id="5" name="Tijdelijke aanduiding voor tabel 4"/>
          <p:cNvSpPr>
            <a:spLocks noGrp="1"/>
          </p:cNvSpPr>
          <p:nvPr>
            <p:ph type="tbl" sz="quarter" idx="11"/>
          </p:nvPr>
        </p:nvSpPr>
        <p:spPr>
          <a:xfrm>
            <a:off x="624000" y="2070000"/>
            <a:ext cx="11203200" cy="4140000"/>
          </a:xfrm>
        </p:spPr>
        <p:txBody>
          <a:bodyPr/>
          <a:lstStyle/>
          <a:p>
            <a:endParaRPr lang="nl-NL" noProof="0"/>
          </a:p>
        </p:txBody>
      </p:sp>
    </p:spTree>
    <p:extLst>
      <p:ext uri="{BB962C8B-B14F-4D97-AF65-F5344CB8AC3E}">
        <p14:creationId xmlns:p14="http://schemas.microsoft.com/office/powerpoint/2010/main" val="1603279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sz="1800" dirty="0"/>
              <a:t>Vijfde niveau</a:t>
            </a:r>
            <a:endParaRPr lang="nl-NL" dirty="0"/>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fld id="{C8A9CFE7-5C2A-4F72-9A06-E847A405BDFE}" type="datetime4">
              <a:rPr lang="nl-NL" smtClean="0">
                <a:solidFill>
                  <a:srgbClr val="000000"/>
                </a:solidFill>
              </a:rPr>
              <a:pPr eaLnBrk="0" fontAlgn="base" hangingPunct="0">
                <a:spcBef>
                  <a:spcPct val="50000"/>
                </a:spcBef>
                <a:spcAft>
                  <a:spcPct val="0"/>
                </a:spcAft>
              </a:pPr>
              <a:t>24 oktober 2024</a:t>
            </a:fld>
            <a:endParaRPr lang="nl-NL">
              <a:solidFill>
                <a:srgbClr val="000000"/>
              </a:solidFill>
            </a:endParaRPr>
          </a:p>
        </p:txBody>
      </p:sp>
    </p:spTree>
    <p:extLst>
      <p:ext uri="{BB962C8B-B14F-4D97-AF65-F5344CB8AC3E}">
        <p14:creationId xmlns:p14="http://schemas.microsoft.com/office/powerpoint/2010/main" val="2833698422"/>
      </p:ext>
    </p:extLst>
  </p:cSld>
  <p:clrMap bg1="lt1" tx1="dk1" bg2="lt2" tx2="dk2" accent1="accent1" accent2="accent2" accent3="accent3" accent4="accent4" accent5="accent5" accent6="accent6" hlink="hlink" folHlink="folHlink"/>
  <p:sldLayoutIdLst>
    <p:sldLayoutId id="2147483733" r:id="rId1"/>
    <p:sldLayoutId id="2147483734" r:id="rId2"/>
  </p:sldLayoutIdLst>
  <p:hf sldNum="0" hdr="0" ft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nderned.nl/e-gids/veelgestelde-vragen"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hyperlink" Target="mailto:servicedesk@TenderNed.n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descr="Afbeelding met hemel, buitenshuis, water, boot&#10;&#10;Automatisch gegenereerde beschrijving">
            <a:extLst>
              <a:ext uri="{FF2B5EF4-FFF2-40B4-BE49-F238E27FC236}">
                <a16:creationId xmlns:a16="http://schemas.microsoft.com/office/drawing/2014/main" id="{6D83F6C6-8BFA-5D4B-8902-11443329AC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16" t="21979" r="6959" b="12905"/>
          <a:stretch/>
        </p:blipFill>
        <p:spPr>
          <a:xfrm>
            <a:off x="0" y="0"/>
            <a:ext cx="6096000" cy="6858000"/>
          </a:xfrm>
          <a:prstGeom prst="rect">
            <a:avLst/>
          </a:prstGeom>
        </p:spPr>
      </p:pic>
      <p:sp>
        <p:nvSpPr>
          <p:cNvPr id="2" name="Ondertitel 1"/>
          <p:cNvSpPr>
            <a:spLocks noGrp="1"/>
          </p:cNvSpPr>
          <p:nvPr>
            <p:ph type="subTitle" idx="1"/>
          </p:nvPr>
        </p:nvSpPr>
        <p:spPr>
          <a:xfrm>
            <a:off x="6552000" y="3995350"/>
            <a:ext cx="5004000" cy="1491049"/>
          </a:xfrm>
        </p:spPr>
        <p:txBody>
          <a:bodyPr/>
          <a:lstStyle/>
          <a:p>
            <a:r>
              <a:rPr lang="nl-NL"/>
              <a:t>levering en onderhoud </a:t>
            </a:r>
          </a:p>
          <a:p>
            <a:endParaRPr lang="nl-NL"/>
          </a:p>
        </p:txBody>
      </p:sp>
      <p:sp>
        <p:nvSpPr>
          <p:cNvPr id="4" name="Titel 3"/>
          <p:cNvSpPr>
            <a:spLocks noGrp="1"/>
          </p:cNvSpPr>
          <p:nvPr>
            <p:ph type="ctrTitle"/>
          </p:nvPr>
        </p:nvSpPr>
        <p:spPr/>
        <p:txBody>
          <a:bodyPr>
            <a:normAutofit/>
          </a:bodyPr>
          <a:lstStyle/>
          <a:p>
            <a:r>
              <a:rPr lang="nl-NL" sz="3200"/>
              <a:t>Europese aanbesteding voor de Verticale ADCP</a:t>
            </a:r>
          </a:p>
        </p:txBody>
      </p:sp>
      <p:sp>
        <p:nvSpPr>
          <p:cNvPr id="5" name="Tijdelijke aanduiding voor tekst 4"/>
          <p:cNvSpPr>
            <a:spLocks noGrp="1"/>
          </p:cNvSpPr>
          <p:nvPr>
            <p:ph type="body" sz="quarter" idx="25"/>
          </p:nvPr>
        </p:nvSpPr>
        <p:spPr/>
        <p:txBody>
          <a:bodyPr/>
          <a:lstStyle/>
          <a:p>
            <a:r>
              <a:rPr lang="nl-NL"/>
              <a:t>Donderdag 24 oktober 2024</a:t>
            </a:r>
          </a:p>
          <a:p>
            <a:endParaRPr lang="nl-NL"/>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a:p>
        </p:txBody>
      </p:sp>
      <p:pic>
        <p:nvPicPr>
          <p:cNvPr id="6" name="Afbeelding 5">
            <a:extLst>
              <a:ext uri="{FF2B5EF4-FFF2-40B4-BE49-F238E27FC236}">
                <a16:creationId xmlns:a16="http://schemas.microsoft.com/office/drawing/2014/main" id="{701A162B-7A76-1A77-D165-6FBC1B94E0F1}"/>
              </a:ext>
            </a:extLst>
          </p:cNvPr>
          <p:cNvPicPr>
            <a:picLocks noChangeAspect="1"/>
          </p:cNvPicPr>
          <p:nvPr/>
        </p:nvPicPr>
        <p:blipFill>
          <a:blip r:embed="rId4"/>
          <a:stretch>
            <a:fillRect/>
          </a:stretch>
        </p:blipFill>
        <p:spPr>
          <a:xfrm>
            <a:off x="5781564" y="0"/>
            <a:ext cx="633413" cy="1281113"/>
          </a:xfrm>
          <a:prstGeom prst="rect">
            <a:avLst/>
          </a:prstGeom>
        </p:spPr>
      </p:pic>
    </p:spTree>
    <p:extLst>
      <p:ext uri="{BB962C8B-B14F-4D97-AF65-F5344CB8AC3E}">
        <p14:creationId xmlns:p14="http://schemas.microsoft.com/office/powerpoint/2010/main" val="253523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67F5E-01C4-9B81-A58A-0F57289345F2}"/>
              </a:ext>
            </a:extLst>
          </p:cNvPr>
          <p:cNvSpPr>
            <a:spLocks noGrp="1"/>
          </p:cNvSpPr>
          <p:nvPr>
            <p:ph type="title"/>
          </p:nvPr>
        </p:nvSpPr>
        <p:spPr/>
        <p:txBody>
          <a:bodyPr/>
          <a:lstStyle/>
          <a:p>
            <a:r>
              <a:rPr lang="nl-NL" dirty="0"/>
              <a:t>Toelichting op de aanbestedingsprocedure (3)</a:t>
            </a:r>
          </a:p>
        </p:txBody>
      </p:sp>
      <p:sp>
        <p:nvSpPr>
          <p:cNvPr id="3" name="Tijdelijke aanduiding voor tabel 2">
            <a:extLst>
              <a:ext uri="{FF2B5EF4-FFF2-40B4-BE49-F238E27FC236}">
                <a16:creationId xmlns:a16="http://schemas.microsoft.com/office/drawing/2014/main" id="{19917AA2-C788-69BD-2747-426DC7C3E460}"/>
              </a:ext>
            </a:extLst>
          </p:cNvPr>
          <p:cNvSpPr>
            <a:spLocks noGrp="1"/>
          </p:cNvSpPr>
          <p:nvPr>
            <p:ph type="tbl" sz="quarter" idx="11"/>
          </p:nvPr>
        </p:nvSpPr>
        <p:spPr/>
        <p:txBody>
          <a:bodyPr/>
          <a:lstStyle/>
          <a:p>
            <a:r>
              <a:rPr lang="nl-NL" sz="1800" dirty="0"/>
              <a:t>Inschrijven via </a:t>
            </a:r>
            <a:r>
              <a:rPr lang="nl-NL" sz="1800" dirty="0" err="1"/>
              <a:t>Tenderned</a:t>
            </a:r>
            <a:r>
              <a:rPr lang="nl-NL" sz="1800" dirty="0"/>
              <a:t> doet u met een gekwalificeerde elektronische handtekening.</a:t>
            </a:r>
          </a:p>
          <a:p>
            <a:r>
              <a:rPr lang="nl-NL" sz="1800" dirty="0"/>
              <a:t>Mits de inschrijving voldoet aan alle voorwaarden en vereisten vindt beoordeling plaats op basis van de gunningscriteria.</a:t>
            </a:r>
          </a:p>
          <a:p>
            <a:r>
              <a:rPr lang="nl-NL" sz="1800" dirty="0"/>
              <a:t>Beoordeling op prestatiecriteria en op basis van expert opinion door een beoordelingsteam van deskundigen.</a:t>
            </a:r>
          </a:p>
          <a:p>
            <a:r>
              <a:rPr lang="nl-NL" sz="1800" dirty="0"/>
              <a:t>Het beoordelingsteam dat de Kwaliteit beoordeelt is niet op de hoogte van de Prijs. De Prijs wordt pas ontgrendeld als de beoordeling is afgerond en vastgelegd.</a:t>
            </a:r>
          </a:p>
          <a:p>
            <a:endParaRPr lang="nl-NL" dirty="0"/>
          </a:p>
        </p:txBody>
      </p:sp>
      <p:sp>
        <p:nvSpPr>
          <p:cNvPr id="4" name="Tijdelijke aanduiding voor datum 3">
            <a:extLst>
              <a:ext uri="{FF2B5EF4-FFF2-40B4-BE49-F238E27FC236}">
                <a16:creationId xmlns:a16="http://schemas.microsoft.com/office/drawing/2014/main" id="{1B230839-857F-C184-C063-9B3A9120FD54}"/>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4052379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091" y="1286762"/>
            <a:ext cx="11203200" cy="400110"/>
          </a:xfrm>
        </p:spPr>
        <p:txBody>
          <a:bodyPr/>
          <a:lstStyle/>
          <a:p>
            <a:r>
              <a:rPr lang="nl-NL"/>
              <a:t>Ondertekening</a:t>
            </a:r>
          </a:p>
        </p:txBody>
      </p:sp>
      <p:sp>
        <p:nvSpPr>
          <p:cNvPr id="4" name="Tijdelijke aanduiding voor tekst 3"/>
          <p:cNvSpPr>
            <a:spLocks noGrp="1"/>
          </p:cNvSpPr>
          <p:nvPr>
            <p:ph type="body" sz="quarter" idx="11"/>
          </p:nvPr>
        </p:nvSpPr>
        <p:spPr/>
        <p:txBody>
          <a:bodyPr/>
          <a:lstStyle/>
          <a:p>
            <a:r>
              <a:rPr lang="nl-NL" altLang="nl-NL" sz="2000" dirty="0"/>
              <a:t>Ondertekening door een rechtsgeldig vertegenwoordiger van inschrijver </a:t>
            </a:r>
          </a:p>
          <a:p>
            <a:pPr lvl="1"/>
            <a:r>
              <a:rPr lang="nl-NL" altLang="nl-NL" sz="2000" dirty="0"/>
              <a:t>middels een gekwalificeerde elektronische handtekening (</a:t>
            </a:r>
            <a:r>
              <a:rPr lang="nl-NL" altLang="nl-NL" sz="2000" dirty="0" err="1"/>
              <a:t>PKIoverheid</a:t>
            </a:r>
            <a:r>
              <a:rPr lang="nl-NL" altLang="nl-NL" sz="2000" dirty="0"/>
              <a:t> certificaat of EU </a:t>
            </a:r>
            <a:r>
              <a:rPr lang="nl-NL" altLang="nl-NL" sz="2000" dirty="0" err="1"/>
              <a:t>Qualified</a:t>
            </a:r>
            <a:r>
              <a:rPr lang="nl-NL" altLang="nl-NL" sz="2000" dirty="0"/>
              <a:t> certificaat).</a:t>
            </a:r>
          </a:p>
          <a:p>
            <a:r>
              <a:rPr lang="nl-NL" altLang="nl-NL" sz="2000" dirty="0">
                <a:solidFill>
                  <a:schemeClr val="tx1"/>
                </a:solidFill>
              </a:rPr>
              <a:t>Gekwalificeerde (elektronische) handtekening </a:t>
            </a:r>
            <a:r>
              <a:rPr lang="nl-NL" altLang="nl-NL" sz="2000" dirty="0"/>
              <a:t>nodig voor:</a:t>
            </a:r>
          </a:p>
          <a:p>
            <a:pPr lvl="1"/>
            <a:r>
              <a:rPr lang="nl-NL" altLang="nl-NL" sz="2000" dirty="0"/>
              <a:t>Akkoordverklaring</a:t>
            </a:r>
          </a:p>
          <a:p>
            <a:r>
              <a:rPr lang="nl-NL" sz="2000" dirty="0"/>
              <a:t>Iedere onderaannemer waar beroep op gedaan wordt, moet het ‘Uniform Europees Aanbestedingsdocument’ (UEA) indienen (gekwalificeerd elektronisch of handgeschreven ondertekend– paragraaf 7.15)</a:t>
            </a:r>
          </a:p>
          <a:p>
            <a:r>
              <a:rPr lang="nl-NL" sz="2000" dirty="0"/>
              <a:t>Bij inschrijving te verstrekken documenten: zie overzicht in Beschrijvend document paragraaf 7.12</a:t>
            </a:r>
          </a:p>
          <a:p>
            <a:pPr lvl="1"/>
            <a:endParaRPr lang="nl-NL" altLang="nl-NL" sz="2000" dirty="0"/>
          </a:p>
          <a:p>
            <a:endParaRPr lang="nl-NL" dirty="0"/>
          </a:p>
        </p:txBody>
      </p:sp>
      <p:sp>
        <p:nvSpPr>
          <p:cNvPr id="3" name="Tijdelijke aanduiding voor datum 3">
            <a:extLst>
              <a:ext uri="{FF2B5EF4-FFF2-40B4-BE49-F238E27FC236}">
                <a16:creationId xmlns:a16="http://schemas.microsoft.com/office/drawing/2014/main" id="{B12C43AA-CA28-DDE4-5C32-9E2A304518A0}"/>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925103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BAD2B-FA11-9D37-5EDF-644220E2B2B4}"/>
              </a:ext>
            </a:extLst>
          </p:cNvPr>
          <p:cNvSpPr>
            <a:spLocks noGrp="1"/>
          </p:cNvSpPr>
          <p:nvPr>
            <p:ph type="title"/>
          </p:nvPr>
        </p:nvSpPr>
        <p:spPr>
          <a:xfrm>
            <a:off x="624000" y="1669890"/>
            <a:ext cx="11203200" cy="400110"/>
          </a:xfrm>
        </p:spPr>
        <p:txBody>
          <a:bodyPr/>
          <a:lstStyle/>
          <a:p>
            <a:r>
              <a:rPr lang="nl-NL" dirty="0"/>
              <a:t>Vorm en inhoud inschrijving paragraaf 7.12</a:t>
            </a:r>
          </a:p>
        </p:txBody>
      </p:sp>
      <p:pic>
        <p:nvPicPr>
          <p:cNvPr id="8" name="Tijdelijke aanduiding voor tabel 7">
            <a:extLst>
              <a:ext uri="{FF2B5EF4-FFF2-40B4-BE49-F238E27FC236}">
                <a16:creationId xmlns:a16="http://schemas.microsoft.com/office/drawing/2014/main" id="{452F1050-AE07-AEA2-C255-CB2007D0ED5F}"/>
              </a:ext>
            </a:extLst>
          </p:cNvPr>
          <p:cNvPicPr>
            <a:picLocks noGrp="1" noChangeAspect="1"/>
          </p:cNvPicPr>
          <p:nvPr>
            <p:ph type="tbl" sz="quarter" idx="11"/>
          </p:nvPr>
        </p:nvPicPr>
        <p:blipFill>
          <a:blip r:embed="rId2"/>
          <a:stretch>
            <a:fillRect/>
          </a:stretch>
        </p:blipFill>
        <p:spPr>
          <a:xfrm>
            <a:off x="1124067" y="2070000"/>
            <a:ext cx="4354584" cy="4140200"/>
          </a:xfrm>
          <a:prstGeom prst="rect">
            <a:avLst/>
          </a:prstGeom>
        </p:spPr>
      </p:pic>
      <p:sp>
        <p:nvSpPr>
          <p:cNvPr id="3" name="Tijdelijke aanduiding voor datum 3">
            <a:extLst>
              <a:ext uri="{FF2B5EF4-FFF2-40B4-BE49-F238E27FC236}">
                <a16:creationId xmlns:a16="http://schemas.microsoft.com/office/drawing/2014/main" id="{DAAD6DB5-2A41-A2E7-633F-AC45AF85F192}"/>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2156902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Inschrijver: af te roepen door RWS</a:t>
            </a:r>
          </a:p>
        </p:txBody>
      </p:sp>
      <p:sp>
        <p:nvSpPr>
          <p:cNvPr id="4" name="Tijdelijke aanduiding voor tekst 3"/>
          <p:cNvSpPr>
            <a:spLocks noGrp="1"/>
          </p:cNvSpPr>
          <p:nvPr>
            <p:ph type="body" sz="quarter" idx="11"/>
          </p:nvPr>
        </p:nvSpPr>
        <p:spPr/>
        <p:txBody>
          <a:bodyPr/>
          <a:lstStyle/>
          <a:p>
            <a:r>
              <a:rPr lang="nl-NL" sz="2000" b="1"/>
              <a:t>Gedragsverklaring Aanbesteden (GVA)</a:t>
            </a:r>
          </a:p>
          <a:p>
            <a:pPr lvl="1"/>
            <a:r>
              <a:rPr lang="nl-NL" sz="2000"/>
              <a:t>Maximaal 2 jaar oud</a:t>
            </a:r>
          </a:p>
          <a:p>
            <a:r>
              <a:rPr lang="nl-NL" sz="2000" b="1"/>
              <a:t>Verklaring betalingsgedrag nakoming fiscale verplichtingen van de</a:t>
            </a:r>
          </a:p>
          <a:p>
            <a:pPr marL="0" indent="0">
              <a:buNone/>
            </a:pPr>
            <a:r>
              <a:rPr lang="nl-NL" sz="2000" b="1"/>
              <a:t>     Belastingdienst</a:t>
            </a:r>
          </a:p>
          <a:p>
            <a:pPr lvl="1"/>
            <a:r>
              <a:rPr lang="nl-NL" sz="2000"/>
              <a:t>Maximaal 6 maanden oud</a:t>
            </a:r>
          </a:p>
        </p:txBody>
      </p:sp>
      <p:sp>
        <p:nvSpPr>
          <p:cNvPr id="3" name="Tijdelijke aanduiding voor datum 3">
            <a:extLst>
              <a:ext uri="{FF2B5EF4-FFF2-40B4-BE49-F238E27FC236}">
                <a16:creationId xmlns:a16="http://schemas.microsoft.com/office/drawing/2014/main" id="{75C5B722-F748-BBDA-90CA-CE38C896C022}"/>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4001872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6D013-5601-9B46-9336-1AC6264A8565}"/>
              </a:ext>
            </a:extLst>
          </p:cNvPr>
          <p:cNvSpPr>
            <a:spLocks noGrp="1"/>
          </p:cNvSpPr>
          <p:nvPr>
            <p:ph type="title"/>
          </p:nvPr>
        </p:nvSpPr>
        <p:spPr/>
        <p:txBody>
          <a:bodyPr/>
          <a:lstStyle/>
          <a:p>
            <a:r>
              <a:rPr lang="nl-NL" dirty="0"/>
              <a:t>Spelregels inkoop</a:t>
            </a:r>
          </a:p>
        </p:txBody>
      </p:sp>
      <p:sp>
        <p:nvSpPr>
          <p:cNvPr id="3" name="Tijdelijke aanduiding voor tabel 2">
            <a:extLst>
              <a:ext uri="{FF2B5EF4-FFF2-40B4-BE49-F238E27FC236}">
                <a16:creationId xmlns:a16="http://schemas.microsoft.com/office/drawing/2014/main" id="{74184F02-5B82-57A3-4A0F-01119C411EEA}"/>
              </a:ext>
            </a:extLst>
          </p:cNvPr>
          <p:cNvSpPr>
            <a:spLocks noGrp="1"/>
          </p:cNvSpPr>
          <p:nvPr>
            <p:ph type="tbl" sz="quarter" idx="11"/>
          </p:nvPr>
        </p:nvSpPr>
        <p:spPr/>
        <p:txBody>
          <a:bodyPr/>
          <a:lstStyle/>
          <a:p>
            <a:pPr marL="0" indent="0" algn="l">
              <a:buNone/>
            </a:pPr>
            <a:r>
              <a:rPr lang="nl-NL" sz="1400" b="1" i="0" u="none" strike="noStrike" baseline="0" dirty="0">
                <a:solidFill>
                  <a:srgbClr val="000000"/>
                </a:solidFill>
              </a:rPr>
              <a:t>Communicatie</a:t>
            </a:r>
          </a:p>
          <a:p>
            <a:r>
              <a:rPr lang="nl-NL" sz="1400" dirty="0"/>
              <a:t>uitsluitend via </a:t>
            </a:r>
            <a:r>
              <a:rPr lang="nl-NL" sz="1400" dirty="0" err="1"/>
              <a:t>TenderNed</a:t>
            </a:r>
            <a:r>
              <a:rPr lang="nl-NL" sz="1400" dirty="0"/>
              <a:t> (“Vragen en antwoorden” of “Berichten”)</a:t>
            </a:r>
          </a:p>
          <a:p>
            <a:r>
              <a:rPr lang="nl-NL" sz="1400" dirty="0"/>
              <a:t>niet toegestaan contact te hebben met leden van het projectteam of Rijkswaterstaat tijdens de aanbestedingsprocedure over deze aanbesteding (overtreding kan leiden tot uitsluiting van de aanbesteding)</a:t>
            </a:r>
          </a:p>
          <a:p>
            <a:pPr marL="0" indent="0" algn="l">
              <a:buNone/>
            </a:pPr>
            <a:endParaRPr lang="nl-NL" sz="1400" b="1" i="0" u="none" strike="noStrike" baseline="0" dirty="0">
              <a:solidFill>
                <a:srgbClr val="000000"/>
              </a:solidFill>
            </a:endParaRPr>
          </a:p>
          <a:p>
            <a:pPr marL="0" indent="0" algn="l">
              <a:buNone/>
            </a:pPr>
            <a:r>
              <a:rPr lang="nl-NL" sz="1400" b="1" i="0" u="none" strike="noStrike" baseline="0" dirty="0">
                <a:solidFill>
                  <a:srgbClr val="000000"/>
                </a:solidFill>
              </a:rPr>
              <a:t>Verdere do’s </a:t>
            </a:r>
            <a:r>
              <a:rPr lang="nl-NL" sz="1400" b="1" i="0" u="none" strike="noStrike" baseline="0" dirty="0" err="1">
                <a:solidFill>
                  <a:srgbClr val="000000"/>
                </a:solidFill>
              </a:rPr>
              <a:t>and</a:t>
            </a:r>
            <a:r>
              <a:rPr lang="nl-NL" sz="1400" b="1" i="0" u="none" strike="noStrike" baseline="0" dirty="0">
                <a:solidFill>
                  <a:srgbClr val="000000"/>
                </a:solidFill>
              </a:rPr>
              <a:t> </a:t>
            </a:r>
            <a:r>
              <a:rPr lang="nl-NL" sz="1400" b="1" i="0" u="none" strike="noStrike" baseline="0" dirty="0" err="1">
                <a:solidFill>
                  <a:srgbClr val="000000"/>
                </a:solidFill>
              </a:rPr>
              <a:t>don’ts</a:t>
            </a:r>
            <a:endParaRPr lang="nl-NL" sz="1400" b="1" i="0" u="none" strike="noStrike" baseline="0" dirty="0">
              <a:solidFill>
                <a:srgbClr val="000000"/>
              </a:solidFill>
            </a:endParaRPr>
          </a:p>
          <a:p>
            <a:pPr algn="l"/>
            <a:r>
              <a:rPr lang="nl-NL" sz="1400" dirty="0"/>
              <a:t>gebruik de voorgeschreven invulbijlagen</a:t>
            </a:r>
          </a:p>
          <a:p>
            <a:pPr algn="l"/>
            <a:r>
              <a:rPr lang="nl-NL" sz="1400" dirty="0"/>
              <a:t>ga in op wat gevraagd wordt</a:t>
            </a:r>
          </a:p>
          <a:p>
            <a:pPr algn="l"/>
            <a:r>
              <a:rPr lang="nl-NL" sz="1400" dirty="0"/>
              <a:t>zorg er voor dat de inschrijving compleet is en op de juiste wijze wordt ingediend conform de aanbestedingsdocumenten</a:t>
            </a:r>
          </a:p>
          <a:p>
            <a:pPr algn="l"/>
            <a:r>
              <a:rPr lang="nl-NL" sz="1400" dirty="0"/>
              <a:t>stel vragen tijdens de vragenronde als iets onduidelijk is of indien er tegenstrijdigheden lijken te zijn in de aanbestedingsdocumenten</a:t>
            </a:r>
          </a:p>
          <a:p>
            <a:pPr algn="l"/>
            <a:r>
              <a:rPr lang="nl-NL" sz="1400" dirty="0"/>
              <a:t>wacht niet tot het laatste moment om vragen te stellen en in te schrijven. Dit kan risicovol zijn want er kunnen zich bij het uploaden van uw inschrijving storingen voordoen om welke reden dan ook (bijv. </a:t>
            </a:r>
            <a:r>
              <a:rPr lang="nl-NL" sz="1400" dirty="0" err="1"/>
              <a:t>TenderNed</a:t>
            </a:r>
            <a:r>
              <a:rPr lang="nl-NL" sz="1400" dirty="0"/>
              <a:t>, uw eigen internetprovider, etc.) waardoor u te laat bent en u uw inschrijving niet meer kunt indienen.</a:t>
            </a:r>
          </a:p>
          <a:p>
            <a:endParaRPr lang="nl-NL" dirty="0"/>
          </a:p>
        </p:txBody>
      </p:sp>
      <p:sp>
        <p:nvSpPr>
          <p:cNvPr id="4" name="Tijdelijke aanduiding voor datum 3">
            <a:extLst>
              <a:ext uri="{FF2B5EF4-FFF2-40B4-BE49-F238E27FC236}">
                <a16:creationId xmlns:a16="http://schemas.microsoft.com/office/drawing/2014/main" id="{0AB88544-BBD2-0BFF-6991-57E1F1B4FB2D}"/>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2941650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TenderNed</a:t>
            </a:r>
          </a:p>
        </p:txBody>
      </p:sp>
      <p:sp>
        <p:nvSpPr>
          <p:cNvPr id="3" name="Tijdelijke aanduiding voor tekst 2"/>
          <p:cNvSpPr>
            <a:spLocks noGrp="1"/>
          </p:cNvSpPr>
          <p:nvPr>
            <p:ph type="body" sz="quarter" idx="11"/>
          </p:nvPr>
        </p:nvSpPr>
        <p:spPr/>
        <p:txBody>
          <a:bodyPr/>
          <a:lstStyle/>
          <a:p>
            <a:pPr>
              <a:defRPr/>
            </a:pPr>
            <a:r>
              <a:rPr lang="nl-NL" sz="2000"/>
              <a:t>Gebruik </a:t>
            </a:r>
            <a:r>
              <a:rPr lang="nl-NL" sz="2000" err="1"/>
              <a:t>Tenderned</a:t>
            </a:r>
            <a:r>
              <a:rPr lang="nl-NL" sz="2000"/>
              <a:t> is verplicht</a:t>
            </a:r>
          </a:p>
          <a:p>
            <a:pPr>
              <a:defRPr/>
            </a:pPr>
            <a:r>
              <a:rPr lang="nl-NL" sz="2000"/>
              <a:t>Heeft </a:t>
            </a:r>
            <a:r>
              <a:rPr lang="nl-NL" sz="2000">
                <a:solidFill>
                  <a:schemeClr val="tx1"/>
                </a:solidFill>
              </a:rPr>
              <a:t>u een vraag over het gebruik van TenderNed? Bekijk dan eerst de </a:t>
            </a:r>
            <a:r>
              <a:rPr lang="nl-NL" sz="2000" err="1">
                <a:solidFill>
                  <a:schemeClr val="tx1"/>
                </a:solidFill>
                <a:hlinkClick r:id="rId3" tooltip="Veelgestelde vragen"/>
              </a:rPr>
              <a:t>veelgestelde</a:t>
            </a:r>
            <a:r>
              <a:rPr lang="nl-NL" sz="2000">
                <a:solidFill>
                  <a:schemeClr val="tx1"/>
                </a:solidFill>
                <a:hlinkClick r:id="rId3" tooltip="Veelgestelde vragen"/>
              </a:rPr>
              <a:t> vragen</a:t>
            </a:r>
            <a:r>
              <a:rPr lang="nl-NL" sz="2000">
                <a:solidFill>
                  <a:schemeClr val="tx1"/>
                </a:solidFill>
              </a:rPr>
              <a:t>. </a:t>
            </a:r>
          </a:p>
          <a:p>
            <a:pPr>
              <a:defRPr/>
            </a:pPr>
            <a:r>
              <a:rPr lang="nl-NL" sz="2000">
                <a:solidFill>
                  <a:schemeClr val="tx1"/>
                </a:solidFill>
              </a:rPr>
              <a:t>De servicedesk is bereikbaar </a:t>
            </a:r>
            <a:r>
              <a:rPr lang="nl-NL" sz="2000"/>
              <a:t>op werkdagen van 08.30 tot 17.00 uur via het gratis nummer 0800-8363376 of </a:t>
            </a:r>
            <a:r>
              <a:rPr lang="nl-NL" sz="2000">
                <a:hlinkClick r:id="rId4"/>
              </a:rPr>
              <a:t>servicedesk@TenderNed.nl</a:t>
            </a:r>
            <a:r>
              <a:rPr lang="nl-NL" sz="2000"/>
              <a:t>.</a:t>
            </a:r>
          </a:p>
          <a:p>
            <a:pPr marL="0" indent="0">
              <a:buNone/>
            </a:pPr>
            <a:endParaRPr lang="nl-NL"/>
          </a:p>
        </p:txBody>
      </p:sp>
      <p:pic>
        <p:nvPicPr>
          <p:cNvPr id="4" name="Afbeelding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438" y="4509121"/>
            <a:ext cx="3057525" cy="1495425"/>
          </a:xfrm>
          <a:prstGeom prst="rect">
            <a:avLst/>
          </a:prstGeom>
        </p:spPr>
      </p:pic>
      <p:sp>
        <p:nvSpPr>
          <p:cNvPr id="5" name="Tijdelijke aanduiding voor datum 3">
            <a:extLst>
              <a:ext uri="{FF2B5EF4-FFF2-40B4-BE49-F238E27FC236}">
                <a16:creationId xmlns:a16="http://schemas.microsoft.com/office/drawing/2014/main" id="{89971BFA-AF10-0FCF-446B-D0E97E5C4853}"/>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624853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6000"/>
            <a:ext cx="11203200" cy="449674"/>
          </a:xfrm>
        </p:spPr>
        <p:txBody>
          <a:bodyPr/>
          <a:lstStyle/>
          <a:p>
            <a:r>
              <a:rPr lang="nl-NL"/>
              <a:t>Planning</a:t>
            </a:r>
            <a:br>
              <a:rPr lang="nl-NL"/>
            </a:br>
            <a:br>
              <a:rPr lang="nl-NL"/>
            </a:br>
            <a:endParaRPr lang="nl-NL"/>
          </a:p>
        </p:txBody>
      </p:sp>
      <p:graphicFrame>
        <p:nvGraphicFramePr>
          <p:cNvPr id="4" name="Tabel 3"/>
          <p:cNvGraphicFramePr>
            <a:graphicFrameLocks noGrp="1"/>
          </p:cNvGraphicFramePr>
          <p:nvPr>
            <p:extLst>
              <p:ext uri="{D42A27DB-BD31-4B8C-83A1-F6EECF244321}">
                <p14:modId xmlns:p14="http://schemas.microsoft.com/office/powerpoint/2010/main" val="1605675095"/>
              </p:ext>
            </p:extLst>
          </p:nvPr>
        </p:nvGraphicFramePr>
        <p:xfrm>
          <a:off x="624000" y="1838033"/>
          <a:ext cx="10690546" cy="4441465"/>
        </p:xfrm>
        <a:graphic>
          <a:graphicData uri="http://schemas.openxmlformats.org/drawingml/2006/table">
            <a:tbl>
              <a:tblPr>
                <a:tableStyleId>{F5AB1C69-6EDB-4FF4-983F-18BD219EF322}</a:tableStyleId>
              </a:tblPr>
              <a:tblGrid>
                <a:gridCol w="2174618">
                  <a:extLst>
                    <a:ext uri="{9D8B030D-6E8A-4147-A177-3AD203B41FA5}">
                      <a16:colId xmlns:a16="http://schemas.microsoft.com/office/drawing/2014/main" val="2913726109"/>
                    </a:ext>
                  </a:extLst>
                </a:gridCol>
                <a:gridCol w="8515928">
                  <a:extLst>
                    <a:ext uri="{9D8B030D-6E8A-4147-A177-3AD203B41FA5}">
                      <a16:colId xmlns:a16="http://schemas.microsoft.com/office/drawing/2014/main" val="1965667947"/>
                    </a:ext>
                  </a:extLst>
                </a:gridCol>
              </a:tblGrid>
              <a:tr h="274425">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4094452813"/>
                  </a:ext>
                </a:extLst>
              </a:tr>
              <a:tr h="26748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01149621"/>
                  </a:ext>
                </a:extLst>
              </a:tr>
              <a:tr h="221240">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968867787"/>
                  </a:ext>
                </a:extLst>
              </a:tr>
              <a:tr h="277758">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1376814856"/>
                  </a:ext>
                </a:extLst>
              </a:tr>
              <a:tr h="27396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2912792677"/>
                  </a:ext>
                </a:extLst>
              </a:tr>
              <a:tr h="28546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1442377505"/>
                  </a:ext>
                </a:extLst>
              </a:tr>
              <a:tr h="22489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859390760"/>
                  </a:ext>
                </a:extLst>
              </a:tr>
              <a:tr h="22235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1242838178"/>
                  </a:ext>
                </a:extLst>
              </a:tr>
              <a:tr h="39015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144228500"/>
                  </a:ext>
                </a:extLst>
              </a:tr>
              <a:tr h="26862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492242154"/>
                  </a:ext>
                </a:extLst>
              </a:tr>
              <a:tr h="22606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464202488"/>
                  </a:ext>
                </a:extLst>
              </a:tr>
              <a:tr h="300305">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019196776"/>
                  </a:ext>
                </a:extLst>
              </a:tr>
              <a:tr h="283943">
                <a:tc>
                  <a:txBody>
                    <a:bodyPr/>
                    <a:lstStyle/>
                    <a:p>
                      <a:pPr>
                        <a:lnSpc>
                          <a:spcPts val="1200"/>
                        </a:lnSpc>
                        <a:spcAft>
                          <a:spcPts val="0"/>
                        </a:spcAft>
                      </a:pPr>
                      <a:endParaRPr lang="nl-NL" sz="1200" b="1">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611350550"/>
                  </a:ext>
                </a:extLst>
              </a:tr>
              <a:tr h="23657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1129220529"/>
                  </a:ext>
                </a:extLst>
              </a:tr>
              <a:tr h="24603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423955681"/>
                  </a:ext>
                </a:extLst>
              </a:tr>
              <a:tr h="264958">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133975107"/>
                  </a:ext>
                </a:extLst>
              </a:tr>
              <a:tr h="177231">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993075438"/>
                  </a:ext>
                </a:extLst>
              </a:tr>
            </a:tbl>
          </a:graphicData>
        </a:graphic>
      </p:graphicFrame>
      <p:sp>
        <p:nvSpPr>
          <p:cNvPr id="3" name="Tijdelijke aanduiding voor datum 3">
            <a:extLst>
              <a:ext uri="{FF2B5EF4-FFF2-40B4-BE49-F238E27FC236}">
                <a16:creationId xmlns:a16="http://schemas.microsoft.com/office/drawing/2014/main" id="{FD19801A-D80E-7EE1-5CC3-E322BA701F01}"/>
              </a:ext>
            </a:extLst>
          </p:cNvPr>
          <p:cNvSpPr>
            <a:spLocks noGrp="1"/>
          </p:cNvSpPr>
          <p:nvPr>
            <p:ph type="dt" sz="half" idx="10"/>
          </p:nvPr>
        </p:nvSpPr>
        <p:spPr>
          <a:xfrm>
            <a:off x="8788799" y="6381328"/>
            <a:ext cx="2193331" cy="350672"/>
          </a:xfrm>
        </p:spPr>
        <p:txBody>
          <a:bodyPr/>
          <a:lstStyle/>
          <a:p>
            <a:r>
              <a:rPr lang="nl-NL"/>
              <a:t>Donderdag 24 oktober 2024</a:t>
            </a:r>
          </a:p>
        </p:txBody>
      </p:sp>
      <p:pic>
        <p:nvPicPr>
          <p:cNvPr id="6" name="Afbeelding 5">
            <a:extLst>
              <a:ext uri="{FF2B5EF4-FFF2-40B4-BE49-F238E27FC236}">
                <a16:creationId xmlns:a16="http://schemas.microsoft.com/office/drawing/2014/main" id="{E025E35D-E65E-8BF9-5BCE-50DCC4352EAA}"/>
              </a:ext>
            </a:extLst>
          </p:cNvPr>
          <p:cNvPicPr>
            <a:picLocks noChangeAspect="1"/>
          </p:cNvPicPr>
          <p:nvPr/>
        </p:nvPicPr>
        <p:blipFill>
          <a:blip r:embed="rId3"/>
          <a:stretch>
            <a:fillRect/>
          </a:stretch>
        </p:blipFill>
        <p:spPr>
          <a:xfrm>
            <a:off x="624000" y="1996706"/>
            <a:ext cx="5733288" cy="3502152"/>
          </a:xfrm>
          <a:prstGeom prst="rect">
            <a:avLst/>
          </a:prstGeom>
        </p:spPr>
      </p:pic>
    </p:spTree>
    <p:extLst>
      <p:ext uri="{BB962C8B-B14F-4D97-AF65-F5344CB8AC3E}">
        <p14:creationId xmlns:p14="http://schemas.microsoft.com/office/powerpoint/2010/main" val="1635754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7528" y="1628800"/>
            <a:ext cx="8546872" cy="400110"/>
          </a:xfrm>
        </p:spPr>
        <p:txBody>
          <a:bodyPr/>
          <a:lstStyle/>
          <a:p>
            <a:pPr algn="ctr"/>
            <a:r>
              <a:rPr lang="nl-NL" dirty="0"/>
              <a:t>Doelstelling, scope </a:t>
            </a:r>
            <a:r>
              <a:rPr lang="nl-NL"/>
              <a:t>en duur van de overeenkomst</a:t>
            </a:r>
            <a:endParaRPr lang="nl-NL" dirty="0"/>
          </a:p>
        </p:txBody>
      </p:sp>
      <p:sp>
        <p:nvSpPr>
          <p:cNvPr id="3" name="Tijdelijke aanduiding voor datum 3">
            <a:extLst>
              <a:ext uri="{FF2B5EF4-FFF2-40B4-BE49-F238E27FC236}">
                <a16:creationId xmlns:a16="http://schemas.microsoft.com/office/drawing/2014/main" id="{4C5A6FDB-E67E-26E8-1BCC-97DB3F74CE3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691278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Doelstelling inkoop</a:t>
            </a:r>
          </a:p>
        </p:txBody>
      </p:sp>
      <p:sp>
        <p:nvSpPr>
          <p:cNvPr id="4" name="Tijdelijke aanduiding voor tekst 3"/>
          <p:cNvSpPr>
            <a:spLocks noGrp="1"/>
          </p:cNvSpPr>
          <p:nvPr>
            <p:ph type="body" sz="quarter" idx="11"/>
          </p:nvPr>
        </p:nvSpPr>
        <p:spPr>
          <a:xfrm>
            <a:off x="624000" y="1892200"/>
            <a:ext cx="11415183" cy="4559400"/>
          </a:xfrm>
        </p:spPr>
        <p:txBody>
          <a:bodyPr/>
          <a:lstStyle/>
          <a:p>
            <a:pPr marL="0" indent="0">
              <a:buNone/>
            </a:pPr>
            <a:r>
              <a:rPr lang="nl-NL" sz="1400" b="1">
                <a:latin typeface="Verdana" panose="020B0604030504040204" pitchFamily="34" charset="0"/>
                <a:ea typeface="Verdana" panose="020B0604030504040204" pitchFamily="34" charset="0"/>
              </a:rPr>
              <a:t>Technisch</a:t>
            </a:r>
          </a:p>
          <a:p>
            <a:pPr marL="342900" lvl="0" indent="-342900">
              <a:buFont typeface="Verdana" panose="020B0604030504040204" pitchFamily="34" charset="0"/>
              <a:buChar char="-"/>
            </a:pPr>
            <a:r>
              <a:rPr lang="nl-NL" sz="1300">
                <a:effectLst/>
                <a:latin typeface="Verdana" panose="020B0604030504040204" pitchFamily="34" charset="0"/>
                <a:ea typeface="Verdana" panose="020B0604030504040204" pitchFamily="34" charset="0"/>
                <a:cs typeface="'Open Sans',Tahoma"/>
              </a:rPr>
              <a:t>De inwinning van stromingsinformatie vindt zo efficiënt mogelijk plaats onder diverse omstandigheden;</a:t>
            </a:r>
          </a:p>
          <a:p>
            <a:pPr marL="342900" lvl="0" indent="-342900">
              <a:buFont typeface="Verdana" panose="020B0604030504040204" pitchFamily="34" charset="0"/>
              <a:buChar char="-"/>
            </a:pPr>
            <a:r>
              <a:rPr lang="nl-NL" sz="1300">
                <a:effectLst/>
                <a:latin typeface="Verdana" panose="020B0604030504040204" pitchFamily="34" charset="0"/>
                <a:ea typeface="Verdana" panose="020B0604030504040204" pitchFamily="34" charset="0"/>
                <a:cs typeface="'Open Sans',Tahoma"/>
              </a:rPr>
              <a:t>De ingewonnen data voldoen aan de informatiebehoefte en kwaliteitseisen;</a:t>
            </a:r>
          </a:p>
          <a:p>
            <a:pPr marL="342900" lvl="0" indent="-342900">
              <a:buFont typeface="Verdana" panose="020B0604030504040204" pitchFamily="34" charset="0"/>
              <a:buChar char="-"/>
            </a:pPr>
            <a:r>
              <a:rPr lang="nl-NL" sz="1300">
                <a:effectLst/>
                <a:latin typeface="Verdana" panose="020B0604030504040204" pitchFamily="34" charset="0"/>
                <a:ea typeface="Verdana" panose="020B0604030504040204" pitchFamily="34" charset="0"/>
                <a:cs typeface="'Open Sans',Tahoma"/>
              </a:rPr>
              <a:t>De ADCP systemen zijn zo eenvoudig mogelijk te gebruiken door eigen personeel;</a:t>
            </a:r>
          </a:p>
          <a:p>
            <a:pPr marL="342900" lvl="0" indent="-342900">
              <a:buFont typeface="Verdana" panose="020B0604030504040204" pitchFamily="34" charset="0"/>
              <a:buChar char="-"/>
            </a:pPr>
            <a:r>
              <a:rPr lang="nl-NL" sz="1300">
                <a:latin typeface="Verdana" panose="020B0604030504040204" pitchFamily="34" charset="0"/>
                <a:ea typeface="Verdana" panose="020B0604030504040204" pitchFamily="34" charset="0"/>
                <a:cs typeface="'Open Sans',Tahoma"/>
              </a:rPr>
              <a:t>D</a:t>
            </a:r>
            <a:r>
              <a:rPr lang="nl-NL" sz="1300">
                <a:effectLst/>
                <a:latin typeface="Verdana" panose="020B0604030504040204" pitchFamily="34" charset="0"/>
                <a:ea typeface="Verdana" panose="020B0604030504040204" pitchFamily="34" charset="0"/>
                <a:cs typeface="'Open Sans',Tahoma"/>
              </a:rPr>
              <a:t>e ADCP systemen zijn dusdanig uniform zodat ze ingezet kunnen worden voor verschillende toepassingen en de gebruiker zelf kan bepalen op welke manier de systemen onderdeel uitmaken van de totale meetconfiguratie;</a:t>
            </a:r>
          </a:p>
          <a:p>
            <a:pPr marL="342900" lvl="0" indent="-342900">
              <a:spcAft>
                <a:spcPts val="400"/>
              </a:spcAft>
              <a:buFont typeface="Verdana" panose="020B0604030504040204" pitchFamily="34" charset="0"/>
              <a:buChar char="-"/>
            </a:pPr>
            <a:r>
              <a:rPr lang="nl-NL" sz="1300">
                <a:effectLst/>
                <a:latin typeface="Verdana" panose="020B0604030504040204" pitchFamily="34" charset="0"/>
                <a:ea typeface="Verdana" panose="020B0604030504040204" pitchFamily="34" charset="0"/>
                <a:cs typeface="'Open Sans',Tahoma"/>
              </a:rPr>
              <a:t>De ADCP systemen zijn zo eenvoudig mogelijk binnen de bestaande omgeving in te passen;</a:t>
            </a:r>
          </a:p>
          <a:p>
            <a:pPr>
              <a:spcAft>
                <a:spcPts val="400"/>
              </a:spcAft>
              <a:buFont typeface="Verdana" panose="020B0604030504040204" pitchFamily="34" charset="0"/>
              <a:buChar char="-"/>
            </a:pPr>
            <a:r>
              <a:rPr lang="nl-NL" sz="1300">
                <a:latin typeface="Verdana" panose="020B0604030504040204" pitchFamily="34" charset="0"/>
                <a:ea typeface="Verdana" panose="020B0604030504040204" pitchFamily="34" charset="0"/>
              </a:rPr>
              <a:t>De ADCP systemen kunnen bij normaal onderhoud storingsvrij en duurzaam gebruikt worden.</a:t>
            </a:r>
          </a:p>
          <a:p>
            <a:pPr marL="0" indent="0">
              <a:buNone/>
            </a:pPr>
            <a:endParaRPr lang="nl-NL" sz="600">
              <a:solidFill>
                <a:schemeClr val="tx1"/>
              </a:solidFill>
              <a:latin typeface="Verdana" panose="020B0604030504040204" pitchFamily="34" charset="0"/>
              <a:ea typeface="Verdana" panose="020B0604030504040204" pitchFamily="34" charset="0"/>
            </a:endParaRPr>
          </a:p>
          <a:p>
            <a:pPr marL="0" indent="0">
              <a:buNone/>
            </a:pPr>
            <a:r>
              <a:rPr lang="nl-NL" sz="1400" b="1">
                <a:solidFill>
                  <a:schemeClr val="tx1"/>
                </a:solidFill>
                <a:latin typeface="Verdana" panose="020B0604030504040204" pitchFamily="34" charset="0"/>
                <a:ea typeface="Verdana" panose="020B0604030504040204" pitchFamily="34" charset="0"/>
              </a:rPr>
              <a:t>Organisatorisch</a:t>
            </a:r>
          </a:p>
          <a:p>
            <a:pPr marL="342900" lvl="0" indent="-342900">
              <a:buFont typeface="Verdana" panose="020B0604030504040204" pitchFamily="34" charset="0"/>
              <a:buChar char="-"/>
            </a:pPr>
            <a:r>
              <a:rPr lang="nl-NL" sz="1300">
                <a:latin typeface="Verdana" panose="020B0604030504040204" pitchFamily="34" charset="0"/>
                <a:ea typeface="Verdana" panose="020B0604030504040204" pitchFamily="34" charset="0"/>
              </a:rPr>
              <a:t>De Opdrachtnemer denkt proactief mee ten aanzien van inzet van de systemen;</a:t>
            </a:r>
          </a:p>
          <a:p>
            <a:pPr marL="342900" lvl="0" indent="-342900">
              <a:buFont typeface="Verdana" panose="020B0604030504040204" pitchFamily="34" charset="0"/>
              <a:buChar char="-"/>
            </a:pPr>
            <a:r>
              <a:rPr lang="nl-NL" sz="1300">
                <a:latin typeface="Verdana" panose="020B0604030504040204" pitchFamily="34" charset="0"/>
                <a:ea typeface="Verdana" panose="020B0604030504040204" pitchFamily="34" charset="0"/>
              </a:rPr>
              <a:t>De Opdrachtnemer heeft zijn processen zo ingericht dat er een minimum aan contractbeheersing en administratie noodzakelijk (Rijkswaterstaat wordt maximaal ontzorgd);</a:t>
            </a:r>
          </a:p>
          <a:p>
            <a:pPr marL="342900" lvl="0" indent="-342900">
              <a:spcAft>
                <a:spcPts val="400"/>
              </a:spcAft>
              <a:buFont typeface="Verdana" panose="020B0604030504040204" pitchFamily="34" charset="0"/>
              <a:buChar char="-"/>
            </a:pPr>
            <a:r>
              <a:rPr lang="nl-NL" sz="1300">
                <a:latin typeface="Verdana" panose="020B0604030504040204" pitchFamily="34" charset="0"/>
                <a:ea typeface="Verdana" panose="020B0604030504040204" pitchFamily="34" charset="0"/>
              </a:rPr>
              <a:t>Rijkswaterstaat hoeft zo min mogelijk eigen werkzaamheden en onderhoud aan de systemen uit te voeren;</a:t>
            </a:r>
          </a:p>
          <a:p>
            <a:pPr>
              <a:buFont typeface="Verdana" panose="020B0604030504040204" pitchFamily="34" charset="0"/>
              <a:buChar char="-"/>
            </a:pPr>
            <a:r>
              <a:rPr lang="nl-NL" sz="1300">
                <a:latin typeface="Verdana" panose="020B0604030504040204" pitchFamily="34" charset="0"/>
                <a:ea typeface="Verdana" panose="020B0604030504040204" pitchFamily="34" charset="0"/>
              </a:rPr>
              <a:t>Rijkswaterstaat kan de systemen maximaal blijven inzetten waarbij de downtime zo beperkt mogelijk blijft wanneer er onderhoud noodzakelijk is.</a:t>
            </a:r>
          </a:p>
          <a:p>
            <a:pPr marL="0" indent="0">
              <a:buNone/>
            </a:pPr>
            <a:endParaRPr lang="nl-NL" sz="1400" b="1">
              <a:latin typeface="Verdana" panose="020B0604030504040204" pitchFamily="34" charset="0"/>
              <a:ea typeface="Verdana" panose="020B0604030504040204" pitchFamily="34" charset="0"/>
            </a:endParaRPr>
          </a:p>
          <a:p>
            <a:pPr marL="0" indent="0">
              <a:buNone/>
            </a:pPr>
            <a:r>
              <a:rPr lang="nl-NL" sz="1400" b="1">
                <a:latin typeface="Verdana" panose="020B0604030504040204" pitchFamily="34" charset="0"/>
                <a:ea typeface="Verdana" panose="020B0604030504040204" pitchFamily="34" charset="0"/>
              </a:rPr>
              <a:t>Deze doelstellingen zijn verwerkt in de harde eisen in de Vraagspecificatie, </a:t>
            </a:r>
            <a:r>
              <a:rPr lang="nl-NL" sz="1400" b="1" err="1">
                <a:latin typeface="Verdana" panose="020B0604030504040204" pitchFamily="34" charset="0"/>
                <a:ea typeface="Verdana" panose="020B0604030504040204" pitchFamily="34" charset="0"/>
              </a:rPr>
              <a:t>danwel</a:t>
            </a:r>
            <a:r>
              <a:rPr lang="nl-NL" sz="1400" b="1">
                <a:latin typeface="Verdana" panose="020B0604030504040204" pitchFamily="34" charset="0"/>
                <a:ea typeface="Verdana" panose="020B0604030504040204" pitchFamily="34" charset="0"/>
              </a:rPr>
              <a:t> in de Beoordeling kwaliteit.</a:t>
            </a:r>
          </a:p>
        </p:txBody>
      </p:sp>
      <p:sp>
        <p:nvSpPr>
          <p:cNvPr id="3" name="Tijdelijke aanduiding voor datum 3">
            <a:extLst>
              <a:ext uri="{FF2B5EF4-FFF2-40B4-BE49-F238E27FC236}">
                <a16:creationId xmlns:a16="http://schemas.microsoft.com/office/drawing/2014/main" id="{1E654F36-78DF-DDBB-ADB9-A072C435D02F}"/>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594002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369332"/>
          </a:xfrm>
        </p:spPr>
        <p:txBody>
          <a:bodyPr/>
          <a:lstStyle/>
          <a:p>
            <a:r>
              <a:rPr lang="nl-NL" sz="2400"/>
              <a:t>Scope van deze aanbesteding</a:t>
            </a:r>
            <a:endParaRPr lang="nl-NL"/>
          </a:p>
        </p:txBody>
      </p:sp>
      <p:sp>
        <p:nvSpPr>
          <p:cNvPr id="7" name="Tijdelijke aanduiding voor inhoud 1"/>
          <p:cNvSpPr txBox="1">
            <a:spLocks/>
          </p:cNvSpPr>
          <p:nvPr/>
        </p:nvSpPr>
        <p:spPr>
          <a:xfrm>
            <a:off x="521174" y="2011400"/>
            <a:ext cx="11306025" cy="3110933"/>
          </a:xfrm>
          <a:prstGeom prst="rect">
            <a:avLst/>
          </a:prstGeom>
        </p:spPr>
        <p:txBody>
          <a:bodyPr>
            <a:norm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Doorlopende levering van Verticale ADCP’s in twee varianten, met toebehoren (zie </a:t>
            </a:r>
            <a:r>
              <a:rPr kumimoji="0" lang="nl-NL" sz="1200" b="1"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standaard leveringsomvang</a:t>
            </a: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 in de </a:t>
            </a:r>
            <a:r>
              <a:rPr kumimoji="0" lang="nl-NL" sz="1200" b="0" i="0" u="none" strike="noStrike" kern="0" cap="none" spc="0" normalizeH="0" baseline="0" noProof="0" err="1">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VSE</a:t>
            </a: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Doorlopende levering van (oplaadbare) batterijen met toebehoren;</a:t>
            </a: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Doorlopende levering van onderdelen, accessoires en upgrades;</a:t>
            </a: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Dienstverlening voor preventief en correctief onderhoud;</a:t>
            </a: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Doorlopende updates en ondersteuning bij de software en firmware;</a:t>
            </a: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lang="nl-NL" sz="1200">
                <a:effectLst/>
                <a:latin typeface="Verdana" panose="020B0604030504040204" pitchFamily="34" charset="0"/>
                <a:ea typeface="'Open Sans',Tahoma"/>
                <a:cs typeface="'Open Sans',Tahoma"/>
              </a:rPr>
              <a:t>leveren van systeemupgrades om nieuwe functionaliteiten mogelijk te maken;</a:t>
            </a:r>
            <a:endPar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342900" marR="0" lvl="0" indent="-342900" algn="l" defTabSz="914400" rtl="0" eaLnBrk="1" fontAlgn="base" latinLnBrk="0" hangingPunct="1">
              <a:lnSpc>
                <a:spcPct val="100000"/>
              </a:lnSpc>
              <a:spcBef>
                <a:spcPts val="423"/>
              </a:spcBef>
              <a:spcAft>
                <a:spcPct val="0"/>
              </a:spcAft>
              <a:buClrTx/>
              <a:buSzTx/>
              <a:buFont typeface="Arial" pitchFamily="34" charset="0"/>
              <a:buChar char="•"/>
              <a:tabLst/>
              <a:defRPr/>
            </a:pPr>
            <a:r>
              <a:rPr kumimoji="0" lang="nl-NL" sz="12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Ondersteuning en advisering van gebruikers met support en training;</a:t>
            </a:r>
          </a:p>
          <a:p>
            <a:pPr>
              <a:defRPr/>
            </a:pPr>
            <a:r>
              <a:rPr lang="nl-NL" sz="1200">
                <a:latin typeface="Verdana" panose="020B0604030504040204" pitchFamily="34" charset="0"/>
                <a:ea typeface="'Open Sans',Tahoma"/>
                <a:cs typeface="'Open Sans',Tahoma"/>
              </a:rPr>
              <a:t>D</a:t>
            </a:r>
            <a:r>
              <a:rPr lang="nl-NL" sz="1200">
                <a:effectLst/>
                <a:latin typeface="Verdana" panose="020B0604030504040204" pitchFamily="34" charset="0"/>
                <a:ea typeface="'Open Sans',Tahoma"/>
                <a:cs typeface="'Open Sans',Tahoma"/>
              </a:rPr>
              <a:t>uurzaamheidsdoelstellingen</a:t>
            </a:r>
            <a:r>
              <a:rPr lang="nl-NL" sz="1200">
                <a:latin typeface="Verdana" panose="020B0604030504040204" pitchFamily="34" charset="0"/>
                <a:ea typeface="'Open Sans',Tahoma"/>
                <a:cs typeface="'Open Sans',Tahoma"/>
              </a:rPr>
              <a:t> (</a:t>
            </a:r>
            <a:r>
              <a:rPr lang="nl-NL" sz="1200" err="1">
                <a:latin typeface="Verdana" panose="020B0604030504040204" pitchFamily="34" charset="0"/>
                <a:ea typeface="'Open Sans',Tahoma"/>
                <a:cs typeface="'Open Sans',Tahoma"/>
              </a:rPr>
              <a:t>oa</a:t>
            </a:r>
            <a:r>
              <a:rPr lang="nl-NL" sz="1200">
                <a:latin typeface="Verdana" panose="020B0604030504040204" pitchFamily="34" charset="0"/>
                <a:ea typeface="'Open Sans',Tahoma"/>
                <a:cs typeface="'Open Sans',Tahoma"/>
              </a:rPr>
              <a:t> Social Return).</a:t>
            </a:r>
          </a:p>
          <a:p>
            <a:pPr>
              <a:defRPr/>
            </a:pPr>
            <a:endParaRPr lang="nl-NL" sz="1200">
              <a:effectLst/>
              <a:latin typeface="Verdana" panose="020B0604030504040204" pitchFamily="34" charset="0"/>
              <a:ea typeface="'Open Sans',Tahoma"/>
              <a:cs typeface="'Open Sans',Tahoma"/>
            </a:endParaRPr>
          </a:p>
          <a:p>
            <a:pPr>
              <a:defRPr/>
            </a:pPr>
            <a:r>
              <a:rPr lang="nl-NL" sz="1200">
                <a:latin typeface="Verdana" panose="020B0604030504040204" pitchFamily="34" charset="0"/>
                <a:ea typeface="'Open Sans',Tahoma"/>
                <a:cs typeface="'Open Sans',Tahoma"/>
              </a:rPr>
              <a:t>Software: </a:t>
            </a:r>
          </a:p>
          <a:p>
            <a:pPr lvl="1">
              <a:defRPr/>
            </a:pPr>
            <a:r>
              <a:rPr lang="nl-NL" sz="1200">
                <a:latin typeface="Verdana" panose="020B0604030504040204" pitchFamily="34" charset="0"/>
                <a:ea typeface="'Open Sans',Tahoma"/>
                <a:cs typeface="'Open Sans',Tahoma"/>
              </a:rPr>
              <a:t>EIS: </a:t>
            </a:r>
            <a:r>
              <a:rPr lang="nl-NL" sz="12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inwin- en verwerkingssoftware voor </a:t>
            </a:r>
            <a:r>
              <a:rPr lang="nl-NL" sz="1200">
                <a:effectLst/>
                <a:latin typeface="Verdana" panose="020B0604030504040204" pitchFamily="34" charset="0"/>
                <a:ea typeface="Times New Roman" panose="02020603050405020304" pitchFamily="18" charset="0"/>
                <a:cs typeface="Times New Roman" panose="02020603050405020304" pitchFamily="18" charset="0"/>
              </a:rPr>
              <a:t>plannen, configureren, uitlezen en (offline) presenteren </a:t>
            </a:r>
            <a:r>
              <a:rPr lang="nl-NL" sz="120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van de data van een ADCP.</a:t>
            </a:r>
          </a:p>
          <a:p>
            <a:pPr lvl="1">
              <a:defRPr/>
            </a:pPr>
            <a:r>
              <a:rPr lang="nl-NL" sz="1200">
                <a:latin typeface="Verdana" panose="020B0604030504040204" pitchFamily="34" charset="0"/>
                <a:ea typeface="'Open Sans',Tahoma"/>
                <a:cs typeface="'Open Sans',Tahoma"/>
              </a:rPr>
              <a:t>Optioneel: aanvullende software voor oa </a:t>
            </a:r>
            <a:r>
              <a:rPr lang="nl-NL" sz="1200">
                <a:effectLst/>
                <a:latin typeface="Verdana" panose="020B0604030504040204" pitchFamily="34" charset="0"/>
                <a:ea typeface="'Open Sans',Tahoma"/>
                <a:cs typeface="'Open Sans',Tahoma"/>
              </a:rPr>
              <a:t>presentatie van realtime afvoergegevens aan boord</a:t>
            </a:r>
            <a:r>
              <a:rPr lang="nl-NL" sz="1200">
                <a:latin typeface="Verdana" panose="020B0604030504040204" pitchFamily="34" charset="0"/>
                <a:ea typeface="'Open Sans',Tahoma"/>
                <a:cs typeface="'Open Sans',Tahoma"/>
              </a:rPr>
              <a:t>  -&gt; na gunning in gesprek over een passende oplossing voor RWS.</a:t>
            </a:r>
            <a:endParaRPr lang="nl-NL" sz="1200">
              <a:effectLst/>
              <a:latin typeface="'Open Sans',Tahoma"/>
              <a:ea typeface="'Open Sans',Tahoma"/>
              <a:cs typeface="'Open Sans',Tahoma"/>
            </a:endParaRPr>
          </a:p>
        </p:txBody>
      </p:sp>
      <p:sp>
        <p:nvSpPr>
          <p:cNvPr id="5" name="Tijdelijke aanduiding voor inhoud 1">
            <a:extLst>
              <a:ext uri="{FF2B5EF4-FFF2-40B4-BE49-F238E27FC236}">
                <a16:creationId xmlns:a16="http://schemas.microsoft.com/office/drawing/2014/main" id="{E7AE4211-C297-654C-9B43-CDA1B39420BE}"/>
              </a:ext>
            </a:extLst>
          </p:cNvPr>
          <p:cNvSpPr txBox="1">
            <a:spLocks/>
          </p:cNvSpPr>
          <p:nvPr/>
        </p:nvSpPr>
        <p:spPr>
          <a:xfrm>
            <a:off x="521174" y="5382797"/>
            <a:ext cx="10526082" cy="590205"/>
          </a:xfrm>
          <a:prstGeom prst="rect">
            <a:avLst/>
          </a:prstGeom>
        </p:spPr>
        <p:txBody>
          <a:bodyPr>
            <a:norm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marR="0" lvl="0" indent="0" algn="l" defTabSz="914400" rtl="0" eaLnBrk="1" fontAlgn="base" latinLnBrk="0" hangingPunct="1">
              <a:lnSpc>
                <a:spcPct val="100000"/>
              </a:lnSpc>
              <a:spcBef>
                <a:spcPts val="423"/>
              </a:spcBef>
              <a:spcAft>
                <a:spcPct val="0"/>
              </a:spcAft>
              <a:buClrTx/>
              <a:buSzTx/>
              <a:buNone/>
              <a:tabLst/>
              <a:defRPr/>
            </a:pPr>
            <a:r>
              <a:rPr lang="nl-NL" sz="1600" b="1">
                <a:latin typeface="Verdana" panose="020B0604030504040204" pitchFamily="34" charset="0"/>
                <a:ea typeface="Verdana" panose="020B0604030504040204" pitchFamily="34" charset="0"/>
              </a:rPr>
              <a:t>Deze scope is meer uitgewerkt te vinden in de aanbestedingsstukken.</a:t>
            </a:r>
            <a:endParaRPr kumimoji="0" lang="nl-NL" sz="16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Tijdelijke aanduiding voor datum 3">
            <a:extLst>
              <a:ext uri="{FF2B5EF4-FFF2-40B4-BE49-F238E27FC236}">
                <a16:creationId xmlns:a16="http://schemas.microsoft.com/office/drawing/2014/main" id="{6831E5A9-8A4F-A916-6F5E-5E097F15FF8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081674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Agenda</a:t>
            </a:r>
          </a:p>
        </p:txBody>
      </p:sp>
      <p:sp>
        <p:nvSpPr>
          <p:cNvPr id="4" name="Tijdelijke aanduiding voor datum 3"/>
          <p:cNvSpPr>
            <a:spLocks noGrp="1"/>
          </p:cNvSpPr>
          <p:nvPr>
            <p:ph type="dt" sz="half" idx="10"/>
          </p:nvPr>
        </p:nvSpPr>
        <p:spPr>
          <a:xfrm>
            <a:off x="8788799" y="6381328"/>
            <a:ext cx="2193331" cy="350672"/>
          </a:xfrm>
        </p:spPr>
        <p:txBody>
          <a:bodyPr/>
          <a:lstStyle/>
          <a:p>
            <a:r>
              <a:rPr lang="nl-NL"/>
              <a:t>Donderdag 24 oktober 2024</a:t>
            </a:r>
          </a:p>
        </p:txBody>
      </p:sp>
      <p:sp>
        <p:nvSpPr>
          <p:cNvPr id="3" name="Tijdelijke aanduiding voor tekst 2"/>
          <p:cNvSpPr>
            <a:spLocks noGrp="1"/>
          </p:cNvSpPr>
          <p:nvPr>
            <p:ph type="body" sz="quarter" idx="11"/>
          </p:nvPr>
        </p:nvSpPr>
        <p:spPr>
          <a:xfrm>
            <a:off x="624000" y="2070000"/>
            <a:ext cx="9770713" cy="3375224"/>
          </a:xfrm>
        </p:spPr>
        <p:txBody>
          <a:bodyPr/>
          <a:lstStyle/>
          <a:p>
            <a:pPr>
              <a:buFont typeface="Arial" pitchFamily="34" charset="0"/>
              <a:buAutoNum type="arabicPeriod"/>
            </a:pPr>
            <a:r>
              <a:rPr lang="nl-NL" sz="2000" dirty="0">
                <a:solidFill>
                  <a:schemeClr val="tx1"/>
                </a:solidFill>
              </a:rPr>
              <a:t>Voorstelronde projectteam </a:t>
            </a:r>
          </a:p>
          <a:p>
            <a:pPr>
              <a:buFont typeface="Arial" pitchFamily="34" charset="0"/>
              <a:buAutoNum type="arabicPeriod"/>
            </a:pPr>
            <a:r>
              <a:rPr lang="nl-NL" sz="2000" dirty="0">
                <a:solidFill>
                  <a:schemeClr val="tx1"/>
                </a:solidFill>
              </a:rPr>
              <a:t>Spelregels en doel Informatiebijeenkomst</a:t>
            </a:r>
          </a:p>
          <a:p>
            <a:pPr>
              <a:buFont typeface="+mj-lt"/>
              <a:buAutoNum type="arabicPeriod"/>
            </a:pPr>
            <a:r>
              <a:rPr lang="nl-NL" sz="2000" dirty="0">
                <a:solidFill>
                  <a:schemeClr val="tx1"/>
                </a:solidFill>
              </a:rPr>
              <a:t>Procedure, Inschrijver en planning aanbesteding</a:t>
            </a:r>
          </a:p>
          <a:p>
            <a:pPr>
              <a:buFont typeface="+mj-lt"/>
              <a:buAutoNum type="arabicPeriod"/>
            </a:pPr>
            <a:r>
              <a:rPr lang="nl-NL" sz="2000" dirty="0">
                <a:solidFill>
                  <a:schemeClr val="tx1"/>
                </a:solidFill>
              </a:rPr>
              <a:t>Doelstelling en Scope</a:t>
            </a:r>
          </a:p>
          <a:p>
            <a:pPr>
              <a:buFont typeface="+mj-lt"/>
              <a:buAutoNum type="arabicPeriod"/>
            </a:pPr>
            <a:r>
              <a:rPr lang="nl-NL" sz="2000" dirty="0">
                <a:solidFill>
                  <a:schemeClr val="tx1"/>
                </a:solidFill>
              </a:rPr>
              <a:t>Project context</a:t>
            </a:r>
          </a:p>
          <a:p>
            <a:pPr>
              <a:buFont typeface="+mj-lt"/>
              <a:buAutoNum type="arabicPeriod"/>
            </a:pPr>
            <a:r>
              <a:rPr lang="nl-NL" sz="2000" dirty="0">
                <a:solidFill>
                  <a:schemeClr val="tx1"/>
                </a:solidFill>
              </a:rPr>
              <a:t>Inschrijving</a:t>
            </a:r>
          </a:p>
          <a:p>
            <a:pPr>
              <a:buFont typeface="+mj-lt"/>
              <a:buAutoNum type="arabicPeriod"/>
            </a:pPr>
            <a:r>
              <a:rPr lang="nl-NL" sz="2000" dirty="0">
                <a:solidFill>
                  <a:schemeClr val="tx1"/>
                </a:solidFill>
              </a:rPr>
              <a:t>Contract			</a:t>
            </a:r>
          </a:p>
          <a:p>
            <a:pPr>
              <a:buFont typeface="+mj-lt"/>
              <a:buAutoNum type="arabicPeriod"/>
            </a:pPr>
            <a:r>
              <a:rPr lang="nl-NL" sz="2000" dirty="0">
                <a:solidFill>
                  <a:schemeClr val="tx1"/>
                </a:solidFill>
              </a:rPr>
              <a:t>Afsluiting en vragen</a:t>
            </a:r>
          </a:p>
          <a:p>
            <a:pPr marL="0" indent="0">
              <a:buNone/>
            </a:pPr>
            <a:endParaRPr lang="nl-NL" sz="1400" dirty="0">
              <a:solidFill>
                <a:srgbClr val="0070C0"/>
              </a:solidFill>
            </a:endParaRPr>
          </a:p>
          <a:p>
            <a:pPr>
              <a:buFont typeface="+mj-lt"/>
              <a:buAutoNum type="arabicPeriod"/>
            </a:pPr>
            <a:endParaRPr lang="nl-NL" sz="1400" dirty="0">
              <a:solidFill>
                <a:srgbClr val="0070C0"/>
              </a:solidFill>
            </a:endParaRPr>
          </a:p>
        </p:txBody>
      </p:sp>
    </p:spTree>
    <p:extLst>
      <p:ext uri="{BB962C8B-B14F-4D97-AF65-F5344CB8AC3E}">
        <p14:creationId xmlns:p14="http://schemas.microsoft.com/office/powerpoint/2010/main" val="453759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Overeenkomst voor Levering en Diensten</a:t>
            </a:r>
          </a:p>
        </p:txBody>
      </p:sp>
      <p:sp>
        <p:nvSpPr>
          <p:cNvPr id="4" name="Tijdelijke aanduiding voor tekst 3"/>
          <p:cNvSpPr>
            <a:spLocks noGrp="1"/>
          </p:cNvSpPr>
          <p:nvPr>
            <p:ph type="body" sz="quarter" idx="11"/>
          </p:nvPr>
        </p:nvSpPr>
        <p:spPr/>
        <p:txBody>
          <a:bodyPr/>
          <a:lstStyle/>
          <a:p>
            <a:r>
              <a:rPr lang="nl-NL" sz="1600" dirty="0">
                <a:effectLst/>
                <a:ea typeface="Verdana" panose="020B0604030504040204" pitchFamily="34" charset="0"/>
                <a:cs typeface="Times New Roman" panose="02020603050405020304" pitchFamily="18" charset="0"/>
              </a:rPr>
              <a:t>Looptijd Overeenkomst:</a:t>
            </a:r>
          </a:p>
          <a:p>
            <a:pPr lvl="1"/>
            <a:r>
              <a:rPr lang="nl-NL" sz="1600" dirty="0">
                <a:effectLst/>
                <a:ea typeface="Verdana" panose="020B0604030504040204" pitchFamily="34" charset="0"/>
                <a:cs typeface="Times New Roman" panose="02020603050405020304" pitchFamily="18" charset="0"/>
              </a:rPr>
              <a:t>	Initieel: 10 jaar</a:t>
            </a:r>
          </a:p>
          <a:p>
            <a:pPr lvl="1"/>
            <a:r>
              <a:rPr lang="nl-NL" sz="1600" dirty="0">
                <a:ea typeface="Verdana" panose="020B0604030504040204" pitchFamily="34" charset="0"/>
                <a:cs typeface="Times New Roman" panose="02020603050405020304" pitchFamily="18" charset="0"/>
              </a:rPr>
              <a:t>	Opties tot verlengen:</a:t>
            </a:r>
          </a:p>
          <a:p>
            <a:pPr marL="0" indent="0">
              <a:buNone/>
            </a:pPr>
            <a:r>
              <a:rPr lang="nl-NL" sz="1600" dirty="0">
                <a:effectLst/>
                <a:ea typeface="Verdana" panose="020B0604030504040204" pitchFamily="34" charset="0"/>
                <a:cs typeface="Times New Roman" panose="02020603050405020304" pitchFamily="18" charset="0"/>
              </a:rPr>
              <a:t>		- 1 keer 5 jaar (Levering en dienstverlening)</a:t>
            </a:r>
          </a:p>
          <a:p>
            <a:pPr marL="0" indent="0">
              <a:buNone/>
            </a:pPr>
            <a:r>
              <a:rPr lang="nl-NL" sz="1600" dirty="0">
                <a:ea typeface="Verdana" panose="020B0604030504040204" pitchFamily="34" charset="0"/>
                <a:cs typeface="Times New Roman" panose="02020603050405020304" pitchFamily="18" charset="0"/>
              </a:rPr>
              <a:t>		</a:t>
            </a:r>
            <a:r>
              <a:rPr lang="nl-NL" sz="1600" dirty="0">
                <a:effectLst/>
                <a:ea typeface="Verdana" panose="020B0604030504040204" pitchFamily="34" charset="0"/>
                <a:cs typeface="Times New Roman" panose="02020603050405020304" pitchFamily="18" charset="0"/>
              </a:rPr>
              <a:t>- 1 keer 5 jaar (alleen dienstverlening)</a:t>
            </a:r>
          </a:p>
          <a:p>
            <a:pPr marL="0" indent="0">
              <a:buNone/>
            </a:pPr>
            <a:endParaRPr lang="nl-NL" sz="1600" dirty="0">
              <a:effectLst/>
              <a:ea typeface="Verdana" panose="020B0604030504040204" pitchFamily="34" charset="0"/>
              <a:cs typeface="Times New Roman" panose="02020603050405020304" pitchFamily="18" charset="0"/>
            </a:endParaRPr>
          </a:p>
          <a:p>
            <a:r>
              <a:rPr lang="nl-NL" sz="1600" dirty="0">
                <a:effectLst/>
                <a:ea typeface="Verdana" panose="020B0604030504040204" pitchFamily="34" charset="0"/>
                <a:cs typeface="Times New Roman" panose="02020603050405020304" pitchFamily="18" charset="0"/>
              </a:rPr>
              <a:t>Omvang Opdracht: </a:t>
            </a:r>
            <a:r>
              <a:rPr lang="nl-NL" sz="1600" dirty="0">
                <a:ea typeface="Verdana" panose="020B0604030504040204" pitchFamily="34" charset="0"/>
                <a:cs typeface="Times New Roman" panose="02020603050405020304" pitchFamily="18" charset="0"/>
              </a:rPr>
              <a:t>Levering minimaal 80 ADCP’s in de eerste 4 jaar </a:t>
            </a:r>
            <a:r>
              <a:rPr lang="nl-NL" sz="1600" dirty="0">
                <a:effectLst/>
                <a:ea typeface="Verdana" panose="020B0604030504040204" pitchFamily="34" charset="0"/>
                <a:cs typeface="Times New Roman" panose="02020603050405020304" pitchFamily="18" charset="0"/>
              </a:rPr>
              <a:t>tot een totaal van maximaal 130 ADCP's gedurende de looptijd van de Overeenkomst met bijbehorende dienstverlening</a:t>
            </a:r>
          </a:p>
          <a:p>
            <a:pPr marL="0" indent="0">
              <a:buNone/>
            </a:pPr>
            <a:endParaRPr lang="nl-NL" sz="1600" dirty="0">
              <a:effectLst/>
              <a:ea typeface="Verdana" panose="020B0604030504040204" pitchFamily="34" charset="0"/>
              <a:cs typeface="Times New Roman" panose="02020603050405020304" pitchFamily="18" charset="0"/>
            </a:endParaRPr>
          </a:p>
          <a:p>
            <a:r>
              <a:rPr lang="nl-NL" sz="1600" dirty="0">
                <a:ea typeface="Verdana" panose="020B0604030504040204" pitchFamily="34" charset="0"/>
                <a:cs typeface="Times New Roman" panose="02020603050405020304" pitchFamily="18" charset="0"/>
              </a:rPr>
              <a:t>Voorwaarden: </a:t>
            </a:r>
            <a:r>
              <a:rPr lang="nl-NL" sz="1600" dirty="0"/>
              <a:t>ARBIT-2022</a:t>
            </a:r>
          </a:p>
          <a:p>
            <a:endParaRPr lang="nl-NL" sz="1600" dirty="0">
              <a:effectLst/>
              <a:ea typeface="Verdana" panose="020B0604030504040204" pitchFamily="34" charset="0"/>
              <a:cs typeface="Times New Roman" panose="02020603050405020304" pitchFamily="18" charset="0"/>
            </a:endParaRPr>
          </a:p>
          <a:p>
            <a:r>
              <a:rPr lang="nl-NL" sz="1600" dirty="0">
                <a:ea typeface="Verdana" panose="020B0604030504040204" pitchFamily="34" charset="0"/>
                <a:cs typeface="Times New Roman" panose="02020603050405020304" pitchFamily="18" charset="0"/>
              </a:rPr>
              <a:t>Vergoedingen: Volgens prijslijst inschrijving met mogelijkheid tot jaarlijkse indexatie</a:t>
            </a:r>
            <a:endParaRPr lang="nl-NL" sz="1600" dirty="0">
              <a:effectLst/>
              <a:ea typeface="Verdana" panose="020B0604030504040204" pitchFamily="34" charset="0"/>
              <a:cs typeface="Times New Roman" panose="02020603050405020304" pitchFamily="18" charset="0"/>
            </a:endParaRPr>
          </a:p>
        </p:txBody>
      </p:sp>
      <p:sp>
        <p:nvSpPr>
          <p:cNvPr id="3" name="Tijdelijke aanduiding voor datum 3">
            <a:extLst>
              <a:ext uri="{FF2B5EF4-FFF2-40B4-BE49-F238E27FC236}">
                <a16:creationId xmlns:a16="http://schemas.microsoft.com/office/drawing/2014/main" id="{8B5A76B3-C13A-DB87-4069-DD45E107A95D}"/>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923250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535490"/>
            <a:ext cx="12192000" cy="400110"/>
          </a:xfrm>
        </p:spPr>
        <p:txBody>
          <a:bodyPr/>
          <a:lstStyle/>
          <a:p>
            <a:pPr algn="ctr"/>
            <a:r>
              <a:rPr lang="nl-NL"/>
              <a:t>Project context</a:t>
            </a:r>
          </a:p>
        </p:txBody>
      </p:sp>
      <p:pic>
        <p:nvPicPr>
          <p:cNvPr id="4" name="Afbeelding 3" descr="Afbeelding met hemel, buitenshuis, bouw, water&#10;&#10;Automatisch gegenereerde beschrijving">
            <a:extLst>
              <a:ext uri="{FF2B5EF4-FFF2-40B4-BE49-F238E27FC236}">
                <a16:creationId xmlns:a16="http://schemas.microsoft.com/office/drawing/2014/main" id="{90436A49-EC40-14BF-2F3F-01AF5C2ED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217" y="2277589"/>
            <a:ext cx="6649565" cy="3736224"/>
          </a:xfrm>
          <a:prstGeom prst="rect">
            <a:avLst/>
          </a:prstGeom>
        </p:spPr>
      </p:pic>
      <p:sp>
        <p:nvSpPr>
          <p:cNvPr id="6" name="Tijdelijke aanduiding voor datum 3">
            <a:extLst>
              <a:ext uri="{FF2B5EF4-FFF2-40B4-BE49-F238E27FC236}">
                <a16:creationId xmlns:a16="http://schemas.microsoft.com/office/drawing/2014/main" id="{B80C6455-71D6-DBCA-68BB-EE6BE9644D13}"/>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412891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descr="Afbeelding met transport, boot, hemel, buitenshuis&#10;&#10;Automatisch gegenereerde beschrijving">
            <a:extLst>
              <a:ext uri="{FF2B5EF4-FFF2-40B4-BE49-F238E27FC236}">
                <a16:creationId xmlns:a16="http://schemas.microsoft.com/office/drawing/2014/main" id="{EB0016DE-4E5A-6623-79F0-8E274233D8D2}"/>
              </a:ext>
            </a:extLst>
          </p:cNvPr>
          <p:cNvPicPr>
            <a:picLocks noChangeAspect="1"/>
          </p:cNvPicPr>
          <p:nvPr/>
        </p:nvPicPr>
        <p:blipFill>
          <a:blip r:embed="rId3" cstate="print">
            <a:extLst>
              <a:ext uri="{28A0092B-C50C-407E-A947-70E740481C1C}">
                <a14:useLocalDpi xmlns:a14="http://schemas.microsoft.com/office/drawing/2010/main" val="0"/>
              </a:ext>
            </a:extLst>
          </a:blip>
          <a:srcRect t="12534"/>
          <a:stretch/>
        </p:blipFill>
        <p:spPr>
          <a:xfrm>
            <a:off x="8610600" y="4718537"/>
            <a:ext cx="2266279" cy="1433154"/>
          </a:xfrm>
          <a:prstGeom prst="rect">
            <a:avLst/>
          </a:prstGeom>
        </p:spPr>
      </p:pic>
      <p:sp>
        <p:nvSpPr>
          <p:cNvPr id="2" name="Titel 1"/>
          <p:cNvSpPr>
            <a:spLocks noGrp="1"/>
          </p:cNvSpPr>
          <p:nvPr>
            <p:ph type="title"/>
          </p:nvPr>
        </p:nvSpPr>
        <p:spPr>
          <a:xfrm>
            <a:off x="624000" y="1295999"/>
            <a:ext cx="11203200" cy="369332"/>
          </a:xfrm>
        </p:spPr>
        <p:txBody>
          <a:bodyPr/>
          <a:lstStyle/>
          <a:p>
            <a:r>
              <a:rPr lang="nl-NL" sz="2400"/>
              <a:t>Toelichting werkveld ADCP’s</a:t>
            </a:r>
            <a:endParaRPr lang="nl-NL"/>
          </a:p>
        </p:txBody>
      </p:sp>
      <p:sp>
        <p:nvSpPr>
          <p:cNvPr id="7" name="Tijdelijke aanduiding voor inhoud 2"/>
          <p:cNvSpPr txBox="1">
            <a:spLocks/>
          </p:cNvSpPr>
          <p:nvPr/>
        </p:nvSpPr>
        <p:spPr>
          <a:xfrm>
            <a:off x="551683" y="3739629"/>
            <a:ext cx="9936495" cy="2104329"/>
          </a:xfrm>
          <a:prstGeom prst="rect">
            <a:avLst/>
          </a:prstGeom>
        </p:spPr>
        <p:txBody>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342900" lvl="0" indent="-342900">
              <a:buFont typeface="+mj-lt"/>
              <a:buAutoNum type="arabicPeriod"/>
            </a:pPr>
            <a:r>
              <a:rPr lang="nl-NL" sz="1500">
                <a:effectLst/>
                <a:latin typeface="Verdana" panose="020B0604030504040204" pitchFamily="34" charset="0"/>
                <a:ea typeface="Verdana" panose="020B0604030504040204" pitchFamily="34" charset="0"/>
                <a:cs typeface="'Open Sans',Tahoma"/>
              </a:rPr>
              <a:t>meetframes op de bodem</a:t>
            </a:r>
          </a:p>
          <a:p>
            <a:pPr marL="342900" lvl="0" indent="-342900">
              <a:buFont typeface="+mj-lt"/>
              <a:buAutoNum type="arabicPeriod"/>
            </a:pPr>
            <a:r>
              <a:rPr lang="nl-NL" sz="1500">
                <a:effectLst/>
                <a:latin typeface="Verdana" panose="020B0604030504040204" pitchFamily="34" charset="0"/>
                <a:ea typeface="Verdana" panose="020B0604030504040204" pitchFamily="34" charset="0"/>
                <a:cs typeface="'Open Sans',Tahoma"/>
              </a:rPr>
              <a:t>meetschepen van de Rijksrederij</a:t>
            </a:r>
          </a:p>
          <a:p>
            <a:pPr marL="342900" lvl="0" indent="-342900">
              <a:buFont typeface="+mj-lt"/>
              <a:buAutoNum type="arabicPeriod"/>
            </a:pPr>
            <a:r>
              <a:rPr lang="nl-NL" sz="1500">
                <a:effectLst/>
                <a:latin typeface="Verdana" panose="020B0604030504040204" pitchFamily="34" charset="0"/>
                <a:ea typeface="Verdana" panose="020B0604030504040204" pitchFamily="34" charset="0"/>
                <a:cs typeface="'Open Sans',Tahoma"/>
              </a:rPr>
              <a:t>vaste meetpalen in het Landelijk Meetnet Water (LMW)</a:t>
            </a:r>
          </a:p>
          <a:p>
            <a:pPr marL="342900" lvl="0" indent="-342900">
              <a:spcAft>
                <a:spcPts val="400"/>
              </a:spcAft>
              <a:buFont typeface="+mj-lt"/>
              <a:buAutoNum type="arabicPeriod"/>
            </a:pPr>
            <a:r>
              <a:rPr lang="nl-NL" sz="1500">
                <a:effectLst/>
                <a:latin typeface="Verdana" panose="020B0604030504040204" pitchFamily="34" charset="0"/>
                <a:ea typeface="Verdana" panose="020B0604030504040204" pitchFamily="34" charset="0"/>
                <a:cs typeface="'Open Sans',Tahoma"/>
              </a:rPr>
              <a:t>meetboeien in het LMW</a:t>
            </a:r>
          </a:p>
        </p:txBody>
      </p:sp>
      <p:sp>
        <p:nvSpPr>
          <p:cNvPr id="8" name="Tekstvak 7"/>
          <p:cNvSpPr txBox="1"/>
          <p:nvPr/>
        </p:nvSpPr>
        <p:spPr>
          <a:xfrm>
            <a:off x="551683" y="3266853"/>
            <a:ext cx="9673200" cy="43088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nl-NL" sz="2200" b="0" i="0" u="none" strike="noStrike" kern="1200" cap="none" spc="0" normalizeH="0" baseline="0" noProof="0">
                <a:ln>
                  <a:noFill/>
                </a:ln>
                <a:solidFill>
                  <a:srgbClr val="000000"/>
                </a:solidFill>
                <a:effectLst/>
                <a:uLnTx/>
                <a:uFillTx/>
                <a:latin typeface="Verdana" pitchFamily="34" charset="0"/>
                <a:ea typeface="+mn-ea"/>
                <a:cs typeface="+mn-cs"/>
              </a:rPr>
              <a:t>Toepassingsgebieden (platforms)</a:t>
            </a:r>
          </a:p>
        </p:txBody>
      </p:sp>
      <p:sp>
        <p:nvSpPr>
          <p:cNvPr id="9" name="Tekstvak 8"/>
          <p:cNvSpPr txBox="1"/>
          <p:nvPr/>
        </p:nvSpPr>
        <p:spPr>
          <a:xfrm>
            <a:off x="551683" y="1838317"/>
            <a:ext cx="11088633" cy="1113125"/>
          </a:xfrm>
          <a:prstGeom prst="rect">
            <a:avLst/>
          </a:prstGeom>
          <a:noFill/>
        </p:spPr>
        <p:txBody>
          <a:bodyPr wrap="square" rtlCol="0">
            <a:spAutoFit/>
          </a:bodyPr>
          <a:lstStyle/>
          <a:p>
            <a:pPr eaLnBrk="0" fontAlgn="base" hangingPunct="0">
              <a:spcBef>
                <a:spcPts val="423"/>
              </a:spcBef>
              <a:spcAft>
                <a:spcPct val="0"/>
              </a:spcAft>
              <a:defRPr/>
            </a:pPr>
            <a:r>
              <a:rPr kumimoji="0" lang="nl-NL" sz="1500" b="0" i="0" u="none" strike="noStrike" kern="1200" cap="none" spc="0" normalizeH="0" baseline="0" noProof="0">
                <a:ln>
                  <a:noFill/>
                </a:ln>
                <a:solidFill>
                  <a:srgbClr val="000000"/>
                </a:solidFill>
                <a:effectLst/>
                <a:uLnTx/>
                <a:uFillTx/>
                <a:latin typeface="Verdana" pitchFamily="34" charset="0"/>
                <a:ea typeface="+mn-ea"/>
                <a:cs typeface="+mn-cs"/>
              </a:rPr>
              <a:t>De ADCP’s van </a:t>
            </a:r>
            <a:r>
              <a:rPr lang="nl-NL" sz="1500">
                <a:solidFill>
                  <a:srgbClr val="000000"/>
                </a:solidFill>
                <a:latin typeface="Verdana" pitchFamily="34" charset="0"/>
              </a:rPr>
              <a:t>Rijkswaterstaat worden hoofdzakelijk gebruikt voor het meten van stroomsnelheids- en stroomrichtingsprofielen in de rivieren, meren, estuaria en de Noordzee. Deze data wordt onder andere gebruikt voor de monitoring van afvoergegevens, zoutindringing en sedimentbeweging.</a:t>
            </a:r>
          </a:p>
          <a:p>
            <a:pPr marL="0" marR="0" lvl="0" indent="0" algn="l" defTabSz="914400" rtl="0" eaLnBrk="0" fontAlgn="base" latinLnBrk="0" hangingPunct="0">
              <a:lnSpc>
                <a:spcPct val="100000"/>
              </a:lnSpc>
              <a:spcBef>
                <a:spcPts val="423"/>
              </a:spcBef>
              <a:spcAft>
                <a:spcPct val="0"/>
              </a:spcAft>
              <a:buClrTx/>
              <a:buSzTx/>
              <a:buFontTx/>
              <a:buNone/>
              <a:tabLst/>
              <a:defRPr/>
            </a:pPr>
            <a:endParaRPr kumimoji="0" lang="nl-NL" b="0" i="0" u="none" strike="noStrike" kern="1200" cap="none" spc="0" normalizeH="0" baseline="0" noProof="0">
              <a:ln>
                <a:noFill/>
              </a:ln>
              <a:solidFill>
                <a:srgbClr val="000000"/>
              </a:solidFill>
              <a:uLnTx/>
              <a:uFillTx/>
              <a:latin typeface="Verdana" panose="020B0604030504040204" pitchFamily="34" charset="0"/>
            </a:endParaRPr>
          </a:p>
        </p:txBody>
      </p:sp>
      <p:pic>
        <p:nvPicPr>
          <p:cNvPr id="4" name="Afbeelding 3">
            <a:extLst>
              <a:ext uri="{FF2B5EF4-FFF2-40B4-BE49-F238E27FC236}">
                <a16:creationId xmlns:a16="http://schemas.microsoft.com/office/drawing/2014/main" id="{8ACDA8B7-DADA-D252-2816-4A1DB3AB6B16}"/>
              </a:ext>
            </a:extLst>
          </p:cNvPr>
          <p:cNvPicPr>
            <a:picLocks noChangeAspect="1"/>
          </p:cNvPicPr>
          <p:nvPr/>
        </p:nvPicPr>
        <p:blipFill>
          <a:blip r:embed="rId4"/>
          <a:stretch>
            <a:fillRect/>
          </a:stretch>
        </p:blipFill>
        <p:spPr>
          <a:xfrm>
            <a:off x="6940266" y="2798946"/>
            <a:ext cx="2107683" cy="1583881"/>
          </a:xfrm>
          <a:prstGeom prst="rect">
            <a:avLst/>
          </a:prstGeom>
        </p:spPr>
      </p:pic>
      <p:pic>
        <p:nvPicPr>
          <p:cNvPr id="5" name="Afbeelding 4">
            <a:extLst>
              <a:ext uri="{FF2B5EF4-FFF2-40B4-BE49-F238E27FC236}">
                <a16:creationId xmlns:a16="http://schemas.microsoft.com/office/drawing/2014/main" id="{D23ED581-778D-86F4-B874-75C3555DA9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4001" y="2798946"/>
            <a:ext cx="1732878" cy="1842708"/>
          </a:xfrm>
          <a:prstGeom prst="rect">
            <a:avLst/>
          </a:prstGeom>
        </p:spPr>
      </p:pic>
      <p:pic>
        <p:nvPicPr>
          <p:cNvPr id="10" name="Afbeelding 9">
            <a:extLst>
              <a:ext uri="{FF2B5EF4-FFF2-40B4-BE49-F238E27FC236}">
                <a16:creationId xmlns:a16="http://schemas.microsoft.com/office/drawing/2014/main" id="{63038C07-166A-9BBA-460C-78AE7F2B942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0266" y="4441029"/>
            <a:ext cx="1142143" cy="1714249"/>
          </a:xfrm>
          <a:prstGeom prst="rect">
            <a:avLst/>
          </a:prstGeom>
          <a:noFill/>
          <a:ln>
            <a:noFill/>
          </a:ln>
        </p:spPr>
      </p:pic>
      <p:sp>
        <p:nvSpPr>
          <p:cNvPr id="11" name="Tijdelijke aanduiding voor datum 3">
            <a:extLst>
              <a:ext uri="{FF2B5EF4-FFF2-40B4-BE49-F238E27FC236}">
                <a16:creationId xmlns:a16="http://schemas.microsoft.com/office/drawing/2014/main" id="{4B085C63-8695-3ADE-8751-61C4E495CFBC}"/>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671047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A5F78E-41D5-7ACB-0174-576E9DA86106}"/>
              </a:ext>
            </a:extLst>
          </p:cNvPr>
          <p:cNvSpPr>
            <a:spLocks noGrp="1"/>
          </p:cNvSpPr>
          <p:nvPr>
            <p:ph type="title"/>
          </p:nvPr>
        </p:nvSpPr>
        <p:spPr/>
        <p:txBody>
          <a:bodyPr/>
          <a:lstStyle/>
          <a:p>
            <a:r>
              <a:rPr lang="nl-NL"/>
              <a:t>Twee varianten</a:t>
            </a:r>
          </a:p>
        </p:txBody>
      </p:sp>
      <p:sp>
        <p:nvSpPr>
          <p:cNvPr id="4" name="Tijdelijke aanduiding voor datum 3">
            <a:extLst>
              <a:ext uri="{FF2B5EF4-FFF2-40B4-BE49-F238E27FC236}">
                <a16:creationId xmlns:a16="http://schemas.microsoft.com/office/drawing/2014/main" id="{FFEE0A9B-79B1-CE24-6A7F-A631EA7CF387}"/>
              </a:ext>
            </a:extLst>
          </p:cNvPr>
          <p:cNvSpPr>
            <a:spLocks noGrp="1"/>
          </p:cNvSpPr>
          <p:nvPr>
            <p:ph type="dt" sz="half" idx="10"/>
          </p:nvPr>
        </p:nvSpPr>
        <p:spPr>
          <a:xfrm>
            <a:off x="8788799" y="6381328"/>
            <a:ext cx="2193331" cy="350672"/>
          </a:xfrm>
        </p:spPr>
        <p:txBody>
          <a:bodyPr/>
          <a:lstStyle/>
          <a:p>
            <a:r>
              <a:rPr lang="nl-NL"/>
              <a:t>Donderdag 24 oktober 2024</a:t>
            </a:r>
          </a:p>
        </p:txBody>
      </p:sp>
      <p:sp>
        <p:nvSpPr>
          <p:cNvPr id="5" name="Rechthoek 6">
            <a:extLst>
              <a:ext uri="{FF2B5EF4-FFF2-40B4-BE49-F238E27FC236}">
                <a16:creationId xmlns:a16="http://schemas.microsoft.com/office/drawing/2014/main" id="{A29C317E-F8BC-FC2C-5031-E5EBD39576E6}"/>
              </a:ext>
            </a:extLst>
          </p:cNvPr>
          <p:cNvSpPr>
            <a:spLocks noChangeArrowheads="1"/>
          </p:cNvSpPr>
          <p:nvPr/>
        </p:nvSpPr>
        <p:spPr bwMode="auto">
          <a:xfrm>
            <a:off x="3814455" y="4357494"/>
            <a:ext cx="2936195" cy="883374"/>
          </a:xfrm>
          <a:prstGeom prst="rect">
            <a:avLst/>
          </a:prstGeom>
          <a:solidFill>
            <a:srgbClr val="E2EFD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De ADCP binnen deze variant kan worden ingezet bij grotere diepten dan variant A en in troebele wateren.</a:t>
            </a: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C847EDA-67E6-39C1-1113-6C74F6813701}"/>
              </a:ext>
            </a:extLst>
          </p:cNvPr>
          <p:cNvSpPr>
            <a:spLocks noChangeArrowheads="1"/>
          </p:cNvSpPr>
          <p:nvPr/>
        </p:nvSpPr>
        <p:spPr bwMode="auto">
          <a:xfrm>
            <a:off x="3814454" y="5299063"/>
            <a:ext cx="2936195" cy="867982"/>
          </a:xfrm>
          <a:prstGeom prst="rect">
            <a:avLst/>
          </a:prstGeom>
          <a:solidFill>
            <a:srgbClr val="E2EFD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200" b="0" i="0" u="sng" strike="noStrike" cap="none" normalizeH="0" baseline="0">
              <a:ln>
                <a:noFill/>
              </a:ln>
              <a:solidFill>
                <a:srgbClr val="000000"/>
              </a:solidFill>
              <a:effectLst/>
              <a:latin typeface="Verdana" panose="020B0604030504040204" pitchFamily="34" charset="0"/>
              <a:ea typeface="'Open Sans',Tahoma" charset="0"/>
              <a:cs typeface="'Open Sans',Tahoma"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200" u="sng">
              <a:solidFill>
                <a:srgbClr val="000000"/>
              </a:solidFill>
              <a:latin typeface="Verdana" panose="020B0604030504040204" pitchFamily="34" charset="0"/>
              <a:ea typeface="'Open Sans',Tahoma" charset="0"/>
              <a:cs typeface="'Open Sans',Tahoma"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sng" strike="noStrike" cap="none" normalizeH="0" baseline="0">
                <a:ln>
                  <a:noFill/>
                </a:ln>
                <a:solidFill>
                  <a:srgbClr val="000000"/>
                </a:solidFill>
                <a:effectLst/>
                <a:latin typeface="Verdana" panose="020B0604030504040204" pitchFamily="34" charset="0"/>
                <a:ea typeface="'Open Sans',Tahoma" charset="0"/>
                <a:cs typeface="'Open Sans',Tahoma" charset="0"/>
              </a:rPr>
              <a:t>Kenmerken</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 lage akoestische frequentie</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 groot meetbereik</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7" name="Rectangle 5">
            <a:extLst>
              <a:ext uri="{FF2B5EF4-FFF2-40B4-BE49-F238E27FC236}">
                <a16:creationId xmlns:a16="http://schemas.microsoft.com/office/drawing/2014/main" id="{4FAC2A5A-01E8-05D7-A531-7D54B0756DCF}"/>
              </a:ext>
            </a:extLst>
          </p:cNvPr>
          <p:cNvSpPr>
            <a:spLocks noChangeArrowheads="1"/>
          </p:cNvSpPr>
          <p:nvPr/>
        </p:nvSpPr>
        <p:spPr bwMode="auto">
          <a:xfrm>
            <a:off x="3814455" y="3914580"/>
            <a:ext cx="2936195" cy="400109"/>
          </a:xfrm>
          <a:prstGeom prst="rect">
            <a:avLst/>
          </a:prstGeom>
          <a:solidFill>
            <a:srgbClr val="C5E0B3"/>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1" i="0" u="none" strike="noStrike" cap="none" normalizeH="0" baseline="0">
                <a:ln>
                  <a:noFill/>
                </a:ln>
                <a:solidFill>
                  <a:srgbClr val="000000"/>
                </a:solidFill>
                <a:effectLst/>
                <a:latin typeface="Verdana" panose="020B0604030504040204" pitchFamily="34" charset="0"/>
                <a:ea typeface="'Open Sans',Tahoma" charset="0"/>
                <a:cs typeface="'Open Sans',Tahoma" charset="0"/>
              </a:rPr>
              <a:t>Variant B</a:t>
            </a: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4E13CD18-60DC-8530-CD22-21E44F50443C}"/>
              </a:ext>
            </a:extLst>
          </p:cNvPr>
          <p:cNvSpPr>
            <a:spLocks noChangeArrowheads="1"/>
          </p:cNvSpPr>
          <p:nvPr/>
        </p:nvSpPr>
        <p:spPr bwMode="auto">
          <a:xfrm>
            <a:off x="624001" y="4372886"/>
            <a:ext cx="3094198" cy="867981"/>
          </a:xfrm>
          <a:prstGeom prst="rect">
            <a:avLst/>
          </a:prstGeom>
          <a:solidFill>
            <a:srgbClr val="E2EFD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De ADCP binnen deze variant kan worden ingezet in ondiepe wateren waar een hoge nauwkeurigheid gewenst is.</a:t>
            </a: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DAA6DE0D-8D59-ABA0-9D16-BBC84BDBDE4F}"/>
              </a:ext>
            </a:extLst>
          </p:cNvPr>
          <p:cNvSpPr>
            <a:spLocks noChangeArrowheads="1"/>
          </p:cNvSpPr>
          <p:nvPr/>
        </p:nvSpPr>
        <p:spPr bwMode="auto">
          <a:xfrm>
            <a:off x="624000" y="5299062"/>
            <a:ext cx="3094197" cy="867982"/>
          </a:xfrm>
          <a:prstGeom prst="rect">
            <a:avLst/>
          </a:prstGeom>
          <a:solidFill>
            <a:srgbClr val="E2EFD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sng" strike="noStrike" cap="none" normalizeH="0" baseline="0">
                <a:ln>
                  <a:noFill/>
                </a:ln>
                <a:solidFill>
                  <a:srgbClr val="000000"/>
                </a:solidFill>
                <a:effectLst/>
                <a:latin typeface="Verdana" panose="020B0604030504040204" pitchFamily="34" charset="0"/>
                <a:ea typeface="'Open Sans',Tahoma" charset="0"/>
                <a:cs typeface="'Open Sans',Tahoma" charset="0"/>
              </a:rPr>
              <a:t>Kenmerken</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 hoge akoestische frequentie</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 kleine celgrootte</a:t>
            </a:r>
            <a:endParaRPr kumimoji="0" lang="nl-NL" altLang="nl-NL"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200" b="0" i="0" u="none" strike="noStrike" cap="none" normalizeH="0" baseline="0">
                <a:ln>
                  <a:noFill/>
                </a:ln>
                <a:solidFill>
                  <a:srgbClr val="000000"/>
                </a:solidFill>
                <a:effectLst/>
                <a:latin typeface="Verdana" panose="020B0604030504040204" pitchFamily="34" charset="0"/>
                <a:ea typeface="'Open Sans',Tahoma" charset="0"/>
                <a:cs typeface="'Open Sans',Tahoma" charset="0"/>
              </a:rPr>
              <a:t> kleine blanking</a:t>
            </a: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10" name="Rectangle 3">
            <a:extLst>
              <a:ext uri="{FF2B5EF4-FFF2-40B4-BE49-F238E27FC236}">
                <a16:creationId xmlns:a16="http://schemas.microsoft.com/office/drawing/2014/main" id="{D3B06943-4214-7B9E-7076-E912013238C5}"/>
              </a:ext>
            </a:extLst>
          </p:cNvPr>
          <p:cNvSpPr>
            <a:spLocks noChangeArrowheads="1"/>
          </p:cNvSpPr>
          <p:nvPr/>
        </p:nvSpPr>
        <p:spPr bwMode="auto">
          <a:xfrm>
            <a:off x="624001" y="3914581"/>
            <a:ext cx="3094199" cy="400110"/>
          </a:xfrm>
          <a:prstGeom prst="rect">
            <a:avLst/>
          </a:prstGeom>
          <a:solidFill>
            <a:srgbClr val="C5E0B3"/>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1" i="0" u="none" strike="noStrike" cap="none" normalizeH="0" baseline="0">
                <a:ln>
                  <a:noFill/>
                </a:ln>
                <a:solidFill>
                  <a:srgbClr val="000000"/>
                </a:solidFill>
                <a:effectLst/>
                <a:latin typeface="Verdana" panose="020B0604030504040204" pitchFamily="34" charset="0"/>
                <a:ea typeface="'Open Sans',Tahoma" charset="0"/>
                <a:cs typeface="'Open Sans',Tahoma" charset="0"/>
              </a:rPr>
              <a:t>Variant A</a:t>
            </a:r>
            <a:endParaRPr kumimoji="0" lang="nl-NL" altLang="nl-NL" sz="3200" b="0" i="0" u="none" strike="noStrike" cap="none" normalizeH="0" baseline="0">
              <a:ln>
                <a:noFill/>
              </a:ln>
              <a:solidFill>
                <a:schemeClr val="tx1"/>
              </a:solidFill>
              <a:effectLst/>
              <a:latin typeface="Arial" panose="020B0604020202020204" pitchFamily="34" charset="0"/>
            </a:endParaRPr>
          </a:p>
        </p:txBody>
      </p:sp>
      <p:sp>
        <p:nvSpPr>
          <p:cNvPr id="12" name="Rectangle 14">
            <a:extLst>
              <a:ext uri="{FF2B5EF4-FFF2-40B4-BE49-F238E27FC236}">
                <a16:creationId xmlns:a16="http://schemas.microsoft.com/office/drawing/2014/main" id="{AD2CFDEA-B7F4-6779-B2D9-D3DFC47E0DAD}"/>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11" name="Tekstvak 10">
            <a:extLst>
              <a:ext uri="{FF2B5EF4-FFF2-40B4-BE49-F238E27FC236}">
                <a16:creationId xmlns:a16="http://schemas.microsoft.com/office/drawing/2014/main" id="{DD367ED4-03DD-278C-120C-32E81719EB34}"/>
              </a:ext>
            </a:extLst>
          </p:cNvPr>
          <p:cNvSpPr txBox="1"/>
          <p:nvPr/>
        </p:nvSpPr>
        <p:spPr>
          <a:xfrm>
            <a:off x="551681" y="1890117"/>
            <a:ext cx="11088633" cy="748923"/>
          </a:xfrm>
          <a:prstGeom prst="rect">
            <a:avLst/>
          </a:prstGeom>
          <a:noFill/>
        </p:spPr>
        <p:txBody>
          <a:bodyPr wrap="square" rtlCol="0">
            <a:spAutoFit/>
          </a:bodyPr>
          <a:lstStyle/>
          <a:p>
            <a:pPr eaLnBrk="0" fontAlgn="base" hangingPunct="0">
              <a:spcBef>
                <a:spcPts val="423"/>
              </a:spcBef>
              <a:spcAft>
                <a:spcPct val="0"/>
              </a:spcAft>
              <a:defRPr/>
            </a:pPr>
            <a:r>
              <a:rPr lang="nl-NL" sz="1200" b="1">
                <a:solidFill>
                  <a:srgbClr val="000000"/>
                </a:solidFill>
                <a:latin typeface="Verdana" pitchFamily="34" charset="0"/>
              </a:rPr>
              <a:t>Twee varianten </a:t>
            </a:r>
            <a:r>
              <a:rPr lang="nl-NL" sz="1200">
                <a:solidFill>
                  <a:srgbClr val="000000"/>
                </a:solidFill>
                <a:latin typeface="Verdana" pitchFamily="34" charset="0"/>
              </a:rPr>
              <a:t>voor verschillende dieptes/troebelheid, met iets andere eisen. Onder andere frequentie, celgrootte, meetbereik, blanking.</a:t>
            </a:r>
          </a:p>
          <a:p>
            <a:pPr eaLnBrk="0" fontAlgn="base" hangingPunct="0">
              <a:spcBef>
                <a:spcPts val="423"/>
              </a:spcBef>
              <a:spcAft>
                <a:spcPct val="0"/>
              </a:spcAft>
              <a:defRPr/>
            </a:pPr>
            <a:r>
              <a:rPr lang="nl-NL" sz="1200">
                <a:solidFill>
                  <a:srgbClr val="000000"/>
                </a:solidFill>
                <a:latin typeface="Verdana" pitchFamily="34" charset="0"/>
              </a:rPr>
              <a:t>Beide varianten worden ingezet op </a:t>
            </a:r>
            <a:r>
              <a:rPr lang="nl-NL" sz="1200" b="1">
                <a:solidFill>
                  <a:srgbClr val="000000"/>
                </a:solidFill>
                <a:latin typeface="Verdana" pitchFamily="34" charset="0"/>
              </a:rPr>
              <a:t>alle toepassingen</a:t>
            </a:r>
            <a:r>
              <a:rPr lang="nl-NL" sz="1200">
                <a:solidFill>
                  <a:srgbClr val="000000"/>
                </a:solidFill>
                <a:latin typeface="Verdana" pitchFamily="34" charset="0"/>
              </a:rPr>
              <a:t>. Dus op schepen, meetpalen, meetframes en meetboeien. </a:t>
            </a:r>
          </a:p>
          <a:p>
            <a:pPr eaLnBrk="0" fontAlgn="base" hangingPunct="0">
              <a:spcBef>
                <a:spcPts val="423"/>
              </a:spcBef>
              <a:spcAft>
                <a:spcPct val="0"/>
              </a:spcAft>
              <a:defRPr/>
            </a:pPr>
            <a:r>
              <a:rPr lang="nl-NL" sz="1200">
                <a:solidFill>
                  <a:srgbClr val="000000"/>
                </a:solidFill>
                <a:latin typeface="Verdana" pitchFamily="34" charset="0"/>
              </a:rPr>
              <a:t>De raakvlakken zijn daarom oom gelijk voor beide varianten. Bijv DVL output, raakvlak LMW etc.</a:t>
            </a:r>
          </a:p>
        </p:txBody>
      </p:sp>
      <p:sp>
        <p:nvSpPr>
          <p:cNvPr id="13" name="Tekstvak 12">
            <a:extLst>
              <a:ext uri="{FF2B5EF4-FFF2-40B4-BE49-F238E27FC236}">
                <a16:creationId xmlns:a16="http://schemas.microsoft.com/office/drawing/2014/main" id="{93CA7CB9-287E-E79D-61FA-7550D5697B3C}"/>
              </a:ext>
            </a:extLst>
          </p:cNvPr>
          <p:cNvSpPr txBox="1"/>
          <p:nvPr/>
        </p:nvSpPr>
        <p:spPr>
          <a:xfrm>
            <a:off x="551681" y="2833048"/>
            <a:ext cx="9278119" cy="748923"/>
          </a:xfrm>
          <a:prstGeom prst="rect">
            <a:avLst/>
          </a:prstGeom>
          <a:noFill/>
        </p:spPr>
        <p:txBody>
          <a:bodyPr wrap="square" rtlCol="0">
            <a:spAutoFit/>
          </a:bodyPr>
          <a:lstStyle/>
          <a:p>
            <a:pPr eaLnBrk="0" fontAlgn="base" hangingPunct="0">
              <a:spcBef>
                <a:spcPts val="423"/>
              </a:spcBef>
              <a:spcAft>
                <a:spcPct val="0"/>
              </a:spcAft>
              <a:defRPr/>
            </a:pPr>
            <a:r>
              <a:rPr lang="nl-NL" sz="1200" b="1">
                <a:solidFill>
                  <a:srgbClr val="000000"/>
                </a:solidFill>
                <a:latin typeface="Verdana" pitchFamily="34" charset="0"/>
              </a:rPr>
              <a:t>Onderscheid in de Vraagspecificatie: </a:t>
            </a:r>
          </a:p>
          <a:p>
            <a:pPr eaLnBrk="0" fontAlgn="base" hangingPunct="0">
              <a:spcBef>
                <a:spcPts val="423"/>
              </a:spcBef>
              <a:spcAft>
                <a:spcPct val="0"/>
              </a:spcAft>
              <a:defRPr/>
            </a:pPr>
            <a:r>
              <a:rPr lang="nl-NL" sz="1200">
                <a:solidFill>
                  <a:srgbClr val="000000"/>
                </a:solidFill>
                <a:latin typeface="Verdana" pitchFamily="34" charset="0"/>
              </a:rPr>
              <a:t>In tabel 5.1 staan de eisen voor Variant A en B </a:t>
            </a:r>
            <a:r>
              <a:rPr lang="nl-NL" sz="1200" b="1">
                <a:solidFill>
                  <a:srgbClr val="000000"/>
                </a:solidFill>
                <a:latin typeface="Verdana" pitchFamily="34" charset="0"/>
              </a:rPr>
              <a:t>apart</a:t>
            </a:r>
            <a:r>
              <a:rPr lang="nl-NL" sz="1200">
                <a:solidFill>
                  <a:srgbClr val="000000"/>
                </a:solidFill>
                <a:latin typeface="Verdana" pitchFamily="34" charset="0"/>
              </a:rPr>
              <a:t>. Dus verschillende eisen voor Variant A en Variant B. </a:t>
            </a:r>
          </a:p>
          <a:p>
            <a:pPr eaLnBrk="0" fontAlgn="base" hangingPunct="0">
              <a:spcBef>
                <a:spcPts val="423"/>
              </a:spcBef>
              <a:spcAft>
                <a:spcPct val="0"/>
              </a:spcAft>
              <a:defRPr/>
            </a:pPr>
            <a:r>
              <a:rPr lang="nl-NL" sz="1200">
                <a:solidFill>
                  <a:srgbClr val="000000"/>
                </a:solidFill>
                <a:latin typeface="Verdana" pitchFamily="34" charset="0"/>
              </a:rPr>
              <a:t>In tabel 5.2 staan de eisen waar </a:t>
            </a:r>
            <a:r>
              <a:rPr lang="nl-NL" sz="1200" b="1">
                <a:solidFill>
                  <a:srgbClr val="000000"/>
                </a:solidFill>
                <a:latin typeface="Verdana" pitchFamily="34" charset="0"/>
              </a:rPr>
              <a:t>beide varianten </a:t>
            </a:r>
            <a:r>
              <a:rPr lang="nl-NL" sz="1200">
                <a:solidFill>
                  <a:srgbClr val="000000"/>
                </a:solidFill>
                <a:latin typeface="Verdana" pitchFamily="34" charset="0"/>
              </a:rPr>
              <a:t>aan moeten voldoen.</a:t>
            </a:r>
          </a:p>
        </p:txBody>
      </p:sp>
    </p:spTree>
    <p:extLst>
      <p:ext uri="{BB962C8B-B14F-4D97-AF65-F5344CB8AC3E}">
        <p14:creationId xmlns:p14="http://schemas.microsoft.com/office/powerpoint/2010/main" val="4227099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txBox="1">
            <a:spLocks/>
          </p:cNvSpPr>
          <p:nvPr/>
        </p:nvSpPr>
        <p:spPr bwMode="auto">
          <a:xfrm>
            <a:off x="709127" y="1295999"/>
            <a:ext cx="110754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a:ln>
                  <a:noFill/>
                </a:ln>
                <a:solidFill>
                  <a:srgbClr val="007BC7"/>
                </a:solidFill>
                <a:effectLst/>
                <a:uLnTx/>
                <a:uFillTx/>
                <a:latin typeface="Verdana"/>
                <a:ea typeface="+mj-ea"/>
                <a:cs typeface="+mj-cs"/>
              </a:rPr>
              <a:t>Standaard leveringsomvang en standaard samenstelling ADCP</a:t>
            </a:r>
          </a:p>
        </p:txBody>
      </p:sp>
      <p:sp>
        <p:nvSpPr>
          <p:cNvPr id="7" name="Tekstvak 6">
            <a:extLst>
              <a:ext uri="{FF2B5EF4-FFF2-40B4-BE49-F238E27FC236}">
                <a16:creationId xmlns:a16="http://schemas.microsoft.com/office/drawing/2014/main" id="{3D158EB1-F158-4D88-EF85-95634F992011}"/>
              </a:ext>
            </a:extLst>
          </p:cNvPr>
          <p:cNvSpPr txBox="1"/>
          <p:nvPr/>
        </p:nvSpPr>
        <p:spPr>
          <a:xfrm>
            <a:off x="634479" y="2752171"/>
            <a:ext cx="11150081" cy="954107"/>
          </a:xfrm>
          <a:prstGeom prst="rect">
            <a:avLst/>
          </a:prstGeom>
          <a:noFill/>
        </p:spPr>
        <p:txBody>
          <a:bodyPr wrap="square" rtlCol="0">
            <a:spAutoFit/>
          </a:bodyPr>
          <a:lstStyle/>
          <a:p>
            <a:pPr>
              <a:defRPr/>
            </a:pPr>
            <a:r>
              <a:rPr lang="nl-NL" sz="1400" b="1"/>
              <a:t>Standaard samenstelling ADCP (eis F1.09, VSE):</a:t>
            </a:r>
          </a:p>
          <a:p>
            <a:pPr>
              <a:defRPr/>
            </a:pPr>
            <a:r>
              <a:rPr lang="nl-NL" sz="1400">
                <a:solidFill>
                  <a:srgbClr val="000000"/>
                </a:solidFill>
                <a:latin typeface="Verdana" panose="020B0604030504040204" pitchFamily="34" charset="0"/>
                <a:ea typeface="Verdana" panose="020B0604030504040204" pitchFamily="34" charset="0"/>
              </a:rPr>
              <a:t>Gekozen voor een </a:t>
            </a:r>
            <a:r>
              <a:rPr lang="nl-NL" sz="1400" u="sng">
                <a:solidFill>
                  <a:srgbClr val="000000"/>
                </a:solidFill>
                <a:latin typeface="Verdana" panose="020B0604030504040204" pitchFamily="34" charset="0"/>
                <a:ea typeface="Verdana" panose="020B0604030504040204" pitchFamily="34" charset="0"/>
              </a:rPr>
              <a:t>standaard samenstelling </a:t>
            </a:r>
            <a:r>
              <a:rPr lang="nl-NL" sz="1400">
                <a:solidFill>
                  <a:srgbClr val="000000"/>
                </a:solidFill>
                <a:latin typeface="Verdana" panose="020B0604030504040204" pitchFamily="34" charset="0"/>
                <a:ea typeface="Verdana" panose="020B0604030504040204" pitchFamily="34" charset="0"/>
              </a:rPr>
              <a:t>van iedere ADCP (dus ook voor </a:t>
            </a:r>
            <a:r>
              <a:rPr lang="nl-NL" sz="1400" b="1">
                <a:solidFill>
                  <a:srgbClr val="000000"/>
                </a:solidFill>
                <a:latin typeface="Verdana" panose="020B0604030504040204" pitchFamily="34" charset="0"/>
                <a:ea typeface="Verdana" panose="020B0604030504040204" pitchFamily="34" charset="0"/>
              </a:rPr>
              <a:t>beide varianten</a:t>
            </a:r>
            <a:r>
              <a:rPr lang="nl-NL" sz="1400">
                <a:solidFill>
                  <a:srgbClr val="000000"/>
                </a:solidFill>
                <a:latin typeface="Verdana" panose="020B0604030504040204" pitchFamily="34" charset="0"/>
                <a:ea typeface="Verdana" panose="020B0604030504040204" pitchFamily="34" charset="0"/>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l-NL"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Meest gebruikte opties zitten in de standaard samenstelling -&gt; Maximale flexibiliteit, eerlijk vergelijk.</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400">
                <a:solidFill>
                  <a:srgbClr val="000000"/>
                </a:solidFill>
                <a:latin typeface="Verdana" panose="020B0604030504040204" pitchFamily="34" charset="0"/>
                <a:ea typeface="Verdana" panose="020B0604030504040204" pitchFamily="34" charset="0"/>
              </a:rPr>
              <a:t>Overige beschikbare </a:t>
            </a:r>
            <a:r>
              <a:rPr kumimoji="0" lang="nl-NL"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opties worden naar behoefte afgeroepen -&gt; </a:t>
            </a:r>
            <a:r>
              <a:rPr kumimoji="0" lang="nl-NL" sz="1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opnemen op de prijslijst!</a:t>
            </a:r>
            <a:r>
              <a:rPr kumimoji="0" lang="nl-NL"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 </a:t>
            </a:r>
          </a:p>
        </p:txBody>
      </p:sp>
      <p:sp>
        <p:nvSpPr>
          <p:cNvPr id="8" name="Tekstvak 7">
            <a:extLst>
              <a:ext uri="{FF2B5EF4-FFF2-40B4-BE49-F238E27FC236}">
                <a16:creationId xmlns:a16="http://schemas.microsoft.com/office/drawing/2014/main" id="{B51F3C5F-8BBA-B2A8-93D3-CC7EA541633A}"/>
              </a:ext>
            </a:extLst>
          </p:cNvPr>
          <p:cNvSpPr txBox="1"/>
          <p:nvPr/>
        </p:nvSpPr>
        <p:spPr>
          <a:xfrm>
            <a:off x="1041400" y="3746627"/>
            <a:ext cx="5147733" cy="1600438"/>
          </a:xfrm>
          <a:prstGeom prst="rect">
            <a:avLst/>
          </a:prstGeom>
          <a:noFill/>
        </p:spPr>
        <p:txBody>
          <a:bodyPr wrap="square" rtlCol="0">
            <a:spAutoFit/>
          </a:bodyPr>
          <a:lstStyle>
            <a:defPPr>
              <a:defRPr lang="nl-NL"/>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LnTx/>
                <a:uFillTx/>
                <a:latin typeface="Verdana" panose="020B0604030504040204" pitchFamily="34" charset="0"/>
                <a:ea typeface="Verdana" panose="020B0604030504040204" pitchFamily="34" charset="0"/>
              </a:defRPr>
            </a:lvl1pPr>
          </a:lstStyle>
          <a:p>
            <a:pPr marL="285750" indent="-285750">
              <a:buFont typeface="Wingdings" panose="05000000000000000000" pitchFamily="2" charset="2"/>
              <a:buChar char="§"/>
            </a:pPr>
            <a:r>
              <a:rPr lang="nl-NL" sz="1400">
                <a:solidFill>
                  <a:schemeClr val="tx1">
                    <a:lumMod val="95000"/>
                    <a:lumOff val="5000"/>
                  </a:schemeClr>
                </a:solidFill>
              </a:rPr>
              <a:t>een interne druksensor;</a:t>
            </a:r>
          </a:p>
          <a:p>
            <a:pPr marL="285750" indent="-285750">
              <a:buFont typeface="Wingdings" panose="05000000000000000000" pitchFamily="2" charset="2"/>
              <a:buChar char="§"/>
            </a:pPr>
            <a:r>
              <a:rPr lang="nl-NL" sz="1400">
                <a:solidFill>
                  <a:schemeClr val="tx1">
                    <a:lumMod val="95000"/>
                    <a:lumOff val="5000"/>
                  </a:schemeClr>
                </a:solidFill>
              </a:rPr>
              <a:t>een interne temperatuursensor;</a:t>
            </a:r>
          </a:p>
          <a:p>
            <a:pPr marL="285750" indent="-285750">
              <a:buFont typeface="Wingdings" panose="05000000000000000000" pitchFamily="2" charset="2"/>
              <a:buChar char="§"/>
            </a:pPr>
            <a:r>
              <a:rPr lang="nl-NL" sz="1400">
                <a:solidFill>
                  <a:schemeClr val="tx1">
                    <a:lumMod val="95000"/>
                    <a:lumOff val="5000"/>
                  </a:schemeClr>
                </a:solidFill>
              </a:rPr>
              <a:t>interne motionsensoren;</a:t>
            </a:r>
          </a:p>
          <a:p>
            <a:pPr marL="285750" indent="-285750">
              <a:buFont typeface="Wingdings" panose="05000000000000000000" pitchFamily="2" charset="2"/>
              <a:buChar char="§"/>
            </a:pPr>
            <a:r>
              <a:rPr lang="nl-NL" sz="1400">
                <a:solidFill>
                  <a:schemeClr val="tx1">
                    <a:lumMod val="95000"/>
                    <a:lumOff val="5000"/>
                  </a:schemeClr>
                </a:solidFill>
              </a:rPr>
              <a:t>een intern kompas;</a:t>
            </a:r>
          </a:p>
          <a:p>
            <a:pPr marL="285750" indent="-285750">
              <a:buFont typeface="Wingdings" panose="05000000000000000000" pitchFamily="2" charset="2"/>
              <a:buChar char="§"/>
            </a:pPr>
            <a:r>
              <a:rPr lang="nl-NL" sz="1400">
                <a:solidFill>
                  <a:schemeClr val="tx1">
                    <a:lumMod val="95000"/>
                    <a:lumOff val="5000"/>
                  </a:schemeClr>
                </a:solidFill>
              </a:rPr>
              <a:t>een opslaggeheugen;</a:t>
            </a:r>
          </a:p>
          <a:p>
            <a:pPr marL="285750" indent="-285750">
              <a:buFont typeface="Wingdings" panose="05000000000000000000" pitchFamily="2" charset="2"/>
              <a:buChar char="§"/>
            </a:pPr>
            <a:r>
              <a:rPr lang="nl-NL" sz="1400">
                <a:solidFill>
                  <a:schemeClr val="tx1">
                    <a:lumMod val="95000"/>
                    <a:lumOff val="5000"/>
                  </a:schemeClr>
                </a:solidFill>
              </a:rPr>
              <a:t>burst functie;</a:t>
            </a:r>
          </a:p>
          <a:p>
            <a:pPr marL="285750" indent="-285750">
              <a:buFont typeface="Wingdings" panose="05000000000000000000" pitchFamily="2" charset="2"/>
              <a:buChar char="§"/>
            </a:pPr>
            <a:r>
              <a:rPr lang="nl-NL" sz="1400">
                <a:solidFill>
                  <a:schemeClr val="tx1">
                    <a:lumMod val="95000"/>
                    <a:lumOff val="5000"/>
                  </a:schemeClr>
                </a:solidFill>
              </a:rPr>
              <a:t>bottom track functie voor gebruik als DVL.</a:t>
            </a:r>
            <a:endParaRPr lang="nl-NL" sz="1400"/>
          </a:p>
        </p:txBody>
      </p:sp>
      <p:sp>
        <p:nvSpPr>
          <p:cNvPr id="10" name="Tijdelijke aanduiding voor datum 3">
            <a:extLst>
              <a:ext uri="{FF2B5EF4-FFF2-40B4-BE49-F238E27FC236}">
                <a16:creationId xmlns:a16="http://schemas.microsoft.com/office/drawing/2014/main" id="{4E8E56C3-F633-9A70-5A9D-4FD5E588A4B7}"/>
              </a:ext>
            </a:extLst>
          </p:cNvPr>
          <p:cNvSpPr>
            <a:spLocks noGrp="1"/>
          </p:cNvSpPr>
          <p:nvPr>
            <p:ph type="dt" sz="half" idx="10"/>
          </p:nvPr>
        </p:nvSpPr>
        <p:spPr>
          <a:xfrm>
            <a:off x="8788799" y="6381328"/>
            <a:ext cx="2193331" cy="350672"/>
          </a:xfrm>
        </p:spPr>
        <p:txBody>
          <a:bodyPr/>
          <a:lstStyle/>
          <a:p>
            <a:r>
              <a:rPr lang="nl-NL"/>
              <a:t>Donderdag 24 oktober 2024</a:t>
            </a:r>
          </a:p>
        </p:txBody>
      </p:sp>
      <p:sp>
        <p:nvSpPr>
          <p:cNvPr id="2" name="Tekstvak 1">
            <a:extLst>
              <a:ext uri="{FF2B5EF4-FFF2-40B4-BE49-F238E27FC236}">
                <a16:creationId xmlns:a16="http://schemas.microsoft.com/office/drawing/2014/main" id="{9F649F7B-541B-CED2-9621-28E24D05FC91}"/>
              </a:ext>
            </a:extLst>
          </p:cNvPr>
          <p:cNvSpPr txBox="1"/>
          <p:nvPr/>
        </p:nvSpPr>
        <p:spPr>
          <a:xfrm>
            <a:off x="634479" y="1879764"/>
            <a:ext cx="11328921" cy="523220"/>
          </a:xfrm>
          <a:prstGeom prst="rect">
            <a:avLst/>
          </a:prstGeom>
          <a:noFill/>
        </p:spPr>
        <p:txBody>
          <a:bodyPr wrap="square" rtlCol="0">
            <a:spAutoFit/>
          </a:bodyPr>
          <a:lstStyle>
            <a:defPPr>
              <a:defRPr lang="nl-NL"/>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LnTx/>
                <a:uFillTx/>
                <a:latin typeface="Verdana" panose="020B0604030504040204" pitchFamily="34" charset="0"/>
                <a:ea typeface="Verdana" panose="020B0604030504040204" pitchFamily="34" charset="0"/>
              </a:defRPr>
            </a:lvl1pPr>
          </a:lstStyle>
          <a:p>
            <a:r>
              <a:rPr lang="nl-NL" sz="1400" b="1"/>
              <a:t>Standaard Leveringsomvang (eis F1.08, VSE):</a:t>
            </a:r>
            <a:r>
              <a:rPr lang="nl-NL" sz="1400"/>
              <a:t> </a:t>
            </a:r>
          </a:p>
          <a:p>
            <a:r>
              <a:rPr lang="nl-NL" sz="1400"/>
              <a:t>In deze eis staat beschreven wat er standaard bij </a:t>
            </a:r>
            <a:r>
              <a:rPr lang="nl-NL" sz="1400" b="1"/>
              <a:t>iedere ADCP</a:t>
            </a:r>
            <a:r>
              <a:rPr lang="nl-NL" sz="1400"/>
              <a:t> wordt meegeleverd (bijv kabels, bescherming, koffer etc).</a:t>
            </a:r>
          </a:p>
        </p:txBody>
      </p:sp>
      <p:sp>
        <p:nvSpPr>
          <p:cNvPr id="3" name="Tekstvak 2">
            <a:extLst>
              <a:ext uri="{FF2B5EF4-FFF2-40B4-BE49-F238E27FC236}">
                <a16:creationId xmlns:a16="http://schemas.microsoft.com/office/drawing/2014/main" id="{1C82DB54-9F45-BDE4-3CDC-69E141DEC3D6}"/>
              </a:ext>
            </a:extLst>
          </p:cNvPr>
          <p:cNvSpPr txBox="1"/>
          <p:nvPr/>
        </p:nvSpPr>
        <p:spPr>
          <a:xfrm>
            <a:off x="634478" y="5756796"/>
            <a:ext cx="11150081" cy="523220"/>
          </a:xfrm>
          <a:prstGeom prst="rect">
            <a:avLst/>
          </a:prstGeom>
          <a:noFill/>
        </p:spPr>
        <p:txBody>
          <a:bodyPr wrap="square" rtlCol="0">
            <a:spAutoFit/>
          </a:bodyPr>
          <a:lstStyle>
            <a:defPPr>
              <a:defRPr lang="nl-NL"/>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LnTx/>
                <a:uFillTx/>
                <a:latin typeface="Verdana" panose="020B0604030504040204" pitchFamily="34" charset="0"/>
                <a:ea typeface="Verdana" panose="020B0604030504040204" pitchFamily="34" charset="0"/>
              </a:defRPr>
            </a:lvl1pPr>
          </a:lstStyle>
          <a:p>
            <a:r>
              <a:rPr lang="nl-NL" sz="1400" b="1"/>
              <a:t>Systeemprijs</a:t>
            </a:r>
            <a:r>
              <a:rPr lang="nl-NL" sz="1400"/>
              <a:t> = </a:t>
            </a:r>
            <a:r>
              <a:rPr lang="nl-NL" sz="1400" u="sng"/>
              <a:t>Standaard leveringsomvang</a:t>
            </a:r>
            <a:r>
              <a:rPr lang="nl-NL" sz="1400"/>
              <a:t>, incl ADCP met </a:t>
            </a:r>
            <a:r>
              <a:rPr lang="nl-NL" sz="1400" u="sng"/>
              <a:t>standaard samenstelling </a:t>
            </a:r>
            <a:r>
              <a:rPr lang="nl-NL" sz="1400"/>
              <a:t>en incl </a:t>
            </a:r>
            <a:r>
              <a:rPr lang="nl-NL" sz="1400" u="sng"/>
              <a:t>licenties voor 15 jaar</a:t>
            </a:r>
            <a:r>
              <a:rPr lang="nl-NL" sz="1400"/>
              <a:t>.</a:t>
            </a:r>
          </a:p>
          <a:p>
            <a:r>
              <a:rPr lang="nl-NL" sz="1400"/>
              <a:t>De systeemprijs vul je in op het </a:t>
            </a:r>
            <a:r>
              <a:rPr lang="nl-NL" sz="1400" b="1"/>
              <a:t>prijsformulier.</a:t>
            </a:r>
            <a:endParaRPr lang="nl-NL" sz="1400"/>
          </a:p>
        </p:txBody>
      </p:sp>
    </p:spTree>
    <p:extLst>
      <p:ext uri="{BB962C8B-B14F-4D97-AF65-F5344CB8AC3E}">
        <p14:creationId xmlns:p14="http://schemas.microsoft.com/office/powerpoint/2010/main" val="2382553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Planning leveringen &amp; diensten</a:t>
            </a:r>
          </a:p>
        </p:txBody>
      </p:sp>
      <p:sp>
        <p:nvSpPr>
          <p:cNvPr id="4" name="Tijdelijke aanduiding voor tekst 3"/>
          <p:cNvSpPr>
            <a:spLocks noGrp="1"/>
          </p:cNvSpPr>
          <p:nvPr>
            <p:ph type="body" sz="quarter" idx="11"/>
          </p:nvPr>
        </p:nvSpPr>
        <p:spPr>
          <a:xfrm>
            <a:off x="624000" y="1885590"/>
            <a:ext cx="11203200" cy="4495737"/>
          </a:xfrm>
        </p:spPr>
        <p:txBody>
          <a:bodyPr/>
          <a:lstStyle/>
          <a:p>
            <a:pPr marL="0" indent="0">
              <a:buNone/>
            </a:pPr>
            <a:r>
              <a:rPr lang="nl-NL" sz="2000" b="1" dirty="0">
                <a:latin typeface="Verdana" panose="020B0604030504040204" pitchFamily="34" charset="0"/>
                <a:ea typeface="Verdana" panose="020B0604030504040204" pitchFamily="34" charset="0"/>
              </a:rPr>
              <a:t>Levering</a:t>
            </a:r>
          </a:p>
          <a:p>
            <a:r>
              <a:rPr lang="nl-NL" sz="1700" dirty="0">
                <a:latin typeface="Verdana" panose="020B0604030504040204" pitchFamily="34" charset="0"/>
                <a:ea typeface="Verdana" panose="020B0604030504040204" pitchFamily="34" charset="0"/>
              </a:rPr>
              <a:t>Aantal: ten minste 80 ADCP’s in de eerste 4 jaar</a:t>
            </a:r>
          </a:p>
          <a:p>
            <a:r>
              <a:rPr lang="nl-NL" sz="1700" dirty="0">
                <a:latin typeface="Verdana" panose="020B0604030504040204" pitchFamily="34" charset="0"/>
                <a:ea typeface="Verdana" panose="020B0604030504040204" pitchFamily="34" charset="0"/>
              </a:rPr>
              <a:t>Fasering (Q2 2025 – Q2 2029)</a:t>
            </a:r>
          </a:p>
          <a:p>
            <a:pPr lvl="1"/>
            <a:r>
              <a:rPr lang="nl-NL" sz="1200" dirty="0">
                <a:latin typeface="Verdana" panose="020B0604030504040204" pitchFamily="34" charset="0"/>
                <a:ea typeface="Verdana" panose="020B0604030504040204" pitchFamily="34" charset="0"/>
              </a:rPr>
              <a:t>2025: levering van (ten minste) 17 ADCP’s. Levering </a:t>
            </a:r>
            <a:r>
              <a:rPr lang="nl-NL" sz="1200" dirty="0" err="1">
                <a:latin typeface="Verdana" panose="020B0604030504040204" pitchFamily="34" charset="0"/>
                <a:ea typeface="Verdana" panose="020B0604030504040204" pitchFamily="34" charset="0"/>
              </a:rPr>
              <a:t>zsm</a:t>
            </a:r>
            <a:r>
              <a:rPr lang="nl-NL" sz="1200" dirty="0">
                <a:latin typeface="Verdana" panose="020B0604030504040204" pitchFamily="34" charset="0"/>
                <a:ea typeface="Verdana" panose="020B0604030504040204" pitchFamily="34" charset="0"/>
              </a:rPr>
              <a:t> in 2025.</a:t>
            </a:r>
          </a:p>
          <a:p>
            <a:pPr lvl="1"/>
            <a:r>
              <a:rPr lang="nl-NL" sz="1200" dirty="0">
                <a:latin typeface="Verdana" panose="020B0604030504040204" pitchFamily="34" charset="0"/>
                <a:ea typeface="Verdana" panose="020B0604030504040204" pitchFamily="34" charset="0"/>
              </a:rPr>
              <a:t>2026: levering van (ten minste) 20 ADCP’s. Levering in januari 2026 (in overleg).</a:t>
            </a:r>
            <a:endParaRPr lang="nl-NL" sz="1200" dirty="0">
              <a:solidFill>
                <a:schemeClr val="tx1"/>
              </a:solidFill>
              <a:latin typeface="Verdana" panose="020B0604030504040204" pitchFamily="34" charset="0"/>
              <a:ea typeface="Verdana" panose="020B0604030504040204" pitchFamily="34" charset="0"/>
            </a:endParaRPr>
          </a:p>
          <a:p>
            <a:pPr lvl="1"/>
            <a:r>
              <a:rPr lang="nl-NL" sz="1200" dirty="0">
                <a:latin typeface="Verdana" panose="020B0604030504040204" pitchFamily="34" charset="0"/>
                <a:ea typeface="Verdana" panose="020B0604030504040204" pitchFamily="34" charset="0"/>
              </a:rPr>
              <a:t>2025 tot 2029: levering van </a:t>
            </a:r>
            <a:r>
              <a:rPr lang="nl-NL" sz="1200">
                <a:latin typeface="Verdana" panose="020B0604030504040204" pitchFamily="34" charset="0"/>
                <a:ea typeface="Verdana" panose="020B0604030504040204" pitchFamily="34" charset="0"/>
              </a:rPr>
              <a:t>43 ADCP’s, tot ten minste 80 stuks totaal. </a:t>
            </a:r>
            <a:endParaRPr lang="nl-NL" sz="1200" dirty="0">
              <a:latin typeface="Verdana" panose="020B0604030504040204" pitchFamily="34" charset="0"/>
              <a:ea typeface="Verdana" panose="020B0604030504040204" pitchFamily="34" charset="0"/>
            </a:endParaRPr>
          </a:p>
          <a:p>
            <a:endParaRPr lang="nl-NL" sz="2000" dirty="0">
              <a:latin typeface="Verdana" panose="020B0604030504040204" pitchFamily="34" charset="0"/>
              <a:ea typeface="Verdana" panose="020B0604030504040204" pitchFamily="34" charset="0"/>
            </a:endParaRPr>
          </a:p>
          <a:p>
            <a:pPr marL="0" indent="0">
              <a:buNone/>
            </a:pPr>
            <a:r>
              <a:rPr lang="nl-NL" sz="2000" b="1" dirty="0">
                <a:latin typeface="Verdana" panose="020B0604030504040204" pitchFamily="34" charset="0"/>
                <a:ea typeface="Verdana" panose="020B0604030504040204" pitchFamily="34" charset="0"/>
              </a:rPr>
              <a:t>Diensten</a:t>
            </a:r>
          </a:p>
          <a:p>
            <a:r>
              <a:rPr lang="nl-NL" sz="1700" dirty="0">
                <a:latin typeface="Verdana" panose="020B0604030504040204" pitchFamily="34" charset="0"/>
                <a:ea typeface="Verdana" panose="020B0604030504040204" pitchFamily="34" charset="0"/>
              </a:rPr>
              <a:t>Preventief onderhoud (in eerste instantie elke drie jaar)</a:t>
            </a:r>
          </a:p>
          <a:p>
            <a:r>
              <a:rPr lang="nl-NL" sz="1700" dirty="0">
                <a:latin typeface="Verdana" panose="020B0604030504040204" pitchFamily="34" charset="0"/>
                <a:ea typeface="Verdana" panose="020B0604030504040204" pitchFamily="34" charset="0"/>
              </a:rPr>
              <a:t>Correctief onderhoud - doorlopend</a:t>
            </a:r>
          </a:p>
          <a:p>
            <a:r>
              <a:rPr lang="nl-NL" sz="1700" dirty="0">
                <a:latin typeface="Verdana" panose="020B0604030504040204" pitchFamily="34" charset="0"/>
                <a:ea typeface="Verdana" panose="020B0604030504040204" pitchFamily="34" charset="0"/>
              </a:rPr>
              <a:t>Ondersteuning - doorlopend</a:t>
            </a:r>
          </a:p>
          <a:p>
            <a:r>
              <a:rPr lang="nl-NL" sz="1700" dirty="0">
                <a:latin typeface="Verdana" panose="020B0604030504040204" pitchFamily="34" charset="0"/>
                <a:ea typeface="Verdana" panose="020B0604030504040204" pitchFamily="34" charset="0"/>
              </a:rPr>
              <a:t>Advisering - doorlopend</a:t>
            </a:r>
          </a:p>
          <a:p>
            <a:r>
              <a:rPr lang="nl-NL" sz="1700" dirty="0">
                <a:latin typeface="Verdana" panose="020B0604030504040204" pitchFamily="34" charset="0"/>
                <a:ea typeface="Verdana" panose="020B0604030504040204" pitchFamily="34" charset="0"/>
              </a:rPr>
              <a:t>Training – vooral rond de eerste levering, indien nodig</a:t>
            </a:r>
          </a:p>
        </p:txBody>
      </p:sp>
      <p:sp>
        <p:nvSpPr>
          <p:cNvPr id="3" name="Tijdelijke aanduiding voor datum 3">
            <a:extLst>
              <a:ext uri="{FF2B5EF4-FFF2-40B4-BE49-F238E27FC236}">
                <a16:creationId xmlns:a16="http://schemas.microsoft.com/office/drawing/2014/main" id="{941D2A26-AFA8-D5F7-9F20-553B7205E61F}"/>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829281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4799" y="1844824"/>
            <a:ext cx="8402400" cy="400110"/>
          </a:xfrm>
        </p:spPr>
        <p:txBody>
          <a:bodyPr/>
          <a:lstStyle/>
          <a:p>
            <a:pPr algn="ctr"/>
            <a:r>
              <a:rPr lang="nl-NL"/>
              <a:t>Inschrijving</a:t>
            </a:r>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3004" y="2708920"/>
            <a:ext cx="4505993" cy="2808312"/>
          </a:xfrm>
          <a:prstGeom prst="rect">
            <a:avLst/>
          </a:prstGeom>
        </p:spPr>
      </p:pic>
      <p:sp>
        <p:nvSpPr>
          <p:cNvPr id="3" name="Tijdelijke aanduiding voor datum 3">
            <a:extLst>
              <a:ext uri="{FF2B5EF4-FFF2-40B4-BE49-F238E27FC236}">
                <a16:creationId xmlns:a16="http://schemas.microsoft.com/office/drawing/2014/main" id="{BD747911-2298-4104-9503-956A2D6C088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3636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0547" y="1295999"/>
            <a:ext cx="9983853" cy="400110"/>
          </a:xfrm>
        </p:spPr>
        <p:txBody>
          <a:bodyPr/>
          <a:lstStyle/>
          <a:p>
            <a:r>
              <a:rPr lang="nl-NL">
                <a:solidFill>
                  <a:schemeClr val="tx1"/>
                </a:solidFill>
              </a:rPr>
              <a:t>Technische documentatie</a:t>
            </a:r>
          </a:p>
        </p:txBody>
      </p:sp>
      <p:sp>
        <p:nvSpPr>
          <p:cNvPr id="4" name="Tijdelijke aanduiding voor tekst 3"/>
          <p:cNvSpPr>
            <a:spLocks noGrp="1"/>
          </p:cNvSpPr>
          <p:nvPr>
            <p:ph type="body" sz="quarter" idx="11"/>
          </p:nvPr>
        </p:nvSpPr>
        <p:spPr>
          <a:xfrm>
            <a:off x="410547" y="1986455"/>
            <a:ext cx="11659532" cy="4223545"/>
          </a:xfrm>
        </p:spPr>
        <p:txBody>
          <a:bodyPr/>
          <a:lstStyle/>
          <a:p>
            <a:pPr marL="0" indent="0">
              <a:buNone/>
            </a:pPr>
            <a:r>
              <a:rPr lang="nl-NL" b="1">
                <a:latin typeface="Verdana" panose="020B0604030504040204" pitchFamily="34" charset="0"/>
                <a:ea typeface="Verdana" panose="020B0604030504040204" pitchFamily="34" charset="0"/>
              </a:rPr>
              <a:t>Wat verwachten wij van de Technische documentatie</a:t>
            </a:r>
          </a:p>
          <a:p>
            <a:pPr marL="0" indent="0">
              <a:buNone/>
            </a:pPr>
            <a:r>
              <a:rPr lang="nl-NL" sz="1600">
                <a:latin typeface="Verdana" panose="020B0604030504040204" pitchFamily="34" charset="0"/>
                <a:ea typeface="Verdana" panose="020B0604030504040204" pitchFamily="34" charset="0"/>
              </a:rPr>
              <a:t>Een beschrijving van het aangeboden systeem, inclusief batterijen.</a:t>
            </a:r>
          </a:p>
          <a:p>
            <a:pPr lvl="1">
              <a:buFont typeface="Wingdings" panose="05000000000000000000" pitchFamily="2" charset="2"/>
              <a:buChar char="Ø"/>
            </a:pPr>
            <a:r>
              <a:rPr lang="nl-NL" sz="1600">
                <a:latin typeface="Verdana" panose="020B0604030504040204" pitchFamily="34" charset="0"/>
                <a:ea typeface="Verdana" panose="020B0604030504040204" pitchFamily="34" charset="0"/>
              </a:rPr>
              <a:t>beschrijf het systeem zo goed mogelijk (merk, type, onderdelen, accessoires, specificaties)</a:t>
            </a:r>
          </a:p>
          <a:p>
            <a:pPr lvl="1">
              <a:buFont typeface="Wingdings" panose="05000000000000000000" pitchFamily="2" charset="2"/>
              <a:buChar char="Ø"/>
            </a:pPr>
            <a:r>
              <a:rPr lang="nl-NL" sz="1600">
                <a:latin typeface="Verdana" panose="020B0604030504040204" pitchFamily="34" charset="0"/>
                <a:ea typeface="Verdana" panose="020B0604030504040204" pitchFamily="34" charset="0"/>
              </a:rPr>
              <a:t>Geef specifiek antwoord op de gestelde vragen in het beschrijvend document (4.3.4). </a:t>
            </a:r>
            <a:r>
              <a:rPr lang="nl-NL" sz="1600" err="1">
                <a:latin typeface="Verdana" panose="020B0604030504040204" pitchFamily="34" charset="0"/>
                <a:ea typeface="Verdana" panose="020B0604030504040204" pitchFamily="34" charset="0"/>
              </a:rPr>
              <a:t>Oa</a:t>
            </a:r>
            <a:r>
              <a:rPr lang="nl-NL" sz="1600">
                <a:latin typeface="Verdana" panose="020B0604030504040204" pitchFamily="34" charset="0"/>
                <a:ea typeface="Verdana" panose="020B0604030504040204" pitchFamily="34" charset="0"/>
              </a:rPr>
              <a:t> de zendfrequentie van de ADCP’s en de specificaties van de oplaadbare batterijen (let op, het gaat hier om het </a:t>
            </a:r>
            <a:r>
              <a:rPr lang="nl-NL" sz="1600" b="1">
                <a:latin typeface="Verdana" panose="020B0604030504040204" pitchFamily="34" charset="0"/>
                <a:ea typeface="Verdana" panose="020B0604030504040204" pitchFamily="34" charset="0"/>
              </a:rPr>
              <a:t>standaard batterijpakket </a:t>
            </a:r>
            <a:r>
              <a:rPr lang="nl-NL" sz="1600">
                <a:latin typeface="Verdana" panose="020B0604030504040204" pitchFamily="34" charset="0"/>
                <a:ea typeface="Verdana" panose="020B0604030504040204" pitchFamily="34" charset="0"/>
              </a:rPr>
              <a:t>zoals beschreven in de Vraagspecificatie).</a:t>
            </a:r>
          </a:p>
          <a:p>
            <a:endParaRPr lang="nl-NL">
              <a:latin typeface="Verdana" panose="020B0604030504040204" pitchFamily="34" charset="0"/>
              <a:ea typeface="Verdana" panose="020B0604030504040204" pitchFamily="34" charset="0"/>
            </a:endParaRPr>
          </a:p>
          <a:p>
            <a:pPr marL="0" indent="0">
              <a:buNone/>
            </a:pPr>
            <a:r>
              <a:rPr lang="nl-NL" b="1">
                <a:latin typeface="Verdana" panose="020B0604030504040204" pitchFamily="34" charset="0"/>
                <a:ea typeface="Verdana" panose="020B0604030504040204" pitchFamily="34" charset="0"/>
              </a:rPr>
              <a:t>Doel van de Technische documentatie</a:t>
            </a:r>
          </a:p>
          <a:p>
            <a:r>
              <a:rPr lang="nl-NL" sz="1600">
                <a:latin typeface="Verdana" panose="020B0604030504040204" pitchFamily="34" charset="0"/>
                <a:ea typeface="Verdana" panose="020B0604030504040204" pitchFamily="34" charset="0"/>
              </a:rPr>
              <a:t>Bijlage bij de inschrijving</a:t>
            </a:r>
          </a:p>
          <a:p>
            <a:r>
              <a:rPr lang="nl-NL" sz="1600">
                <a:latin typeface="Verdana" panose="020B0604030504040204" pitchFamily="34" charset="0"/>
                <a:ea typeface="Verdana" panose="020B0604030504040204" pitchFamily="34" charset="0"/>
              </a:rPr>
              <a:t>Onderdeel levert </a:t>
            </a:r>
            <a:r>
              <a:rPr lang="nl-NL" sz="1600" u="sng">
                <a:latin typeface="Verdana" panose="020B0604030504040204" pitchFamily="34" charset="0"/>
                <a:ea typeface="Verdana" panose="020B0604030504040204" pitchFamily="34" charset="0"/>
              </a:rPr>
              <a:t>geen</a:t>
            </a:r>
            <a:r>
              <a:rPr lang="nl-NL" sz="1600">
                <a:latin typeface="Verdana" panose="020B0604030504040204" pitchFamily="34" charset="0"/>
                <a:ea typeface="Verdana" panose="020B0604030504040204" pitchFamily="34" charset="0"/>
              </a:rPr>
              <a:t> punten op in de gunning; </a:t>
            </a:r>
          </a:p>
          <a:p>
            <a:r>
              <a:rPr lang="nl-NL" sz="1600">
                <a:latin typeface="Verdana" panose="020B0604030504040204" pitchFamily="34" charset="0"/>
                <a:ea typeface="Verdana" panose="020B0604030504040204" pitchFamily="34" charset="0"/>
              </a:rPr>
              <a:t>De Technische documentatie is input om het systeem conform eisen te toetsen; </a:t>
            </a:r>
          </a:p>
          <a:p>
            <a:r>
              <a:rPr lang="nl-NL" sz="1600">
                <a:latin typeface="Verdana" panose="020B0604030504040204" pitchFamily="34" charset="0"/>
                <a:ea typeface="Verdana" panose="020B0604030504040204" pitchFamily="34" charset="0"/>
              </a:rPr>
              <a:t>Technische documentatie wordt onderdeel van de Overeenkomst;</a:t>
            </a:r>
          </a:p>
          <a:p>
            <a:r>
              <a:rPr lang="nl-NL" sz="1600">
                <a:latin typeface="Verdana" panose="020B0604030504040204" pitchFamily="34" charset="0"/>
                <a:ea typeface="Verdana" panose="020B0604030504040204" pitchFamily="34" charset="0"/>
              </a:rPr>
              <a:t>In de uitwerking van de Kwaliteitscriteria wordt </a:t>
            </a:r>
            <a:r>
              <a:rPr lang="nl-NL" sz="1600" u="sng">
                <a:latin typeface="Verdana" panose="020B0604030504040204" pitchFamily="34" charset="0"/>
                <a:ea typeface="Verdana" panose="020B0604030504040204" pitchFamily="34" charset="0"/>
              </a:rPr>
              <a:t>niet</a:t>
            </a:r>
            <a:r>
              <a:rPr lang="nl-NL" sz="1600">
                <a:latin typeface="Verdana" panose="020B0604030504040204" pitchFamily="34" charset="0"/>
                <a:ea typeface="Verdana" panose="020B0604030504040204" pitchFamily="34" charset="0"/>
              </a:rPr>
              <a:t> verwezen naar de Technische documentatie. </a:t>
            </a:r>
          </a:p>
          <a:p>
            <a:pPr marL="0" indent="0">
              <a:buNone/>
            </a:pPr>
            <a:endParaRPr lang="nl-NL" b="1">
              <a:latin typeface="Verdana" panose="020B0604030504040204" pitchFamily="34" charset="0"/>
              <a:ea typeface="Verdana" panose="020B0604030504040204" pitchFamily="34" charset="0"/>
            </a:endParaRPr>
          </a:p>
          <a:p>
            <a:pPr marL="0" indent="0">
              <a:buNone/>
            </a:pPr>
            <a:endParaRPr lang="nl-NL">
              <a:latin typeface="Verdana" panose="020B0604030504040204" pitchFamily="34" charset="0"/>
              <a:ea typeface="Verdana" panose="020B0604030504040204" pitchFamily="34" charset="0"/>
            </a:endParaRPr>
          </a:p>
        </p:txBody>
      </p:sp>
      <p:sp>
        <p:nvSpPr>
          <p:cNvPr id="3" name="Tijdelijke aanduiding voor datum 3">
            <a:extLst>
              <a:ext uri="{FF2B5EF4-FFF2-40B4-BE49-F238E27FC236}">
                <a16:creationId xmlns:a16="http://schemas.microsoft.com/office/drawing/2014/main" id="{E6D9974F-4E67-E8A0-FC89-ABA95FE6BE2C}"/>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433610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Inschrijving: EMVI met ‘beste prijs-kwaliteit verhouding’ (BPKV)</a:t>
            </a:r>
          </a:p>
        </p:txBody>
      </p:sp>
      <p:sp>
        <p:nvSpPr>
          <p:cNvPr id="4" name="Tijdelijke aanduiding voor tekst 3"/>
          <p:cNvSpPr>
            <a:spLocks noGrp="1"/>
          </p:cNvSpPr>
          <p:nvPr>
            <p:ph type="body" sz="quarter" idx="11"/>
          </p:nvPr>
        </p:nvSpPr>
        <p:spPr/>
        <p:txBody>
          <a:bodyPr/>
          <a:lstStyle/>
          <a:p>
            <a:endParaRPr lang="nl-NL" dirty="0">
              <a:solidFill>
                <a:schemeClr val="tx1"/>
              </a:solidFill>
            </a:endParaRPr>
          </a:p>
          <a:p>
            <a:pPr marL="457200" lvl="1" indent="0">
              <a:buNone/>
            </a:pPr>
            <a:endParaRPr lang="nl-NL" sz="1600" dirty="0">
              <a:solidFill>
                <a:srgbClr val="FF0000"/>
              </a:solidFill>
            </a:endParaRPr>
          </a:p>
          <a:p>
            <a:pPr marL="457200" lvl="1" indent="0">
              <a:buNone/>
            </a:pPr>
            <a:endParaRPr lang="nl-NL" sz="1600" dirty="0">
              <a:solidFill>
                <a:srgbClr val="FF0000"/>
              </a:solidFill>
            </a:endParaRPr>
          </a:p>
          <a:p>
            <a:pPr marL="457200" lvl="1" indent="0">
              <a:buNone/>
            </a:pPr>
            <a:r>
              <a:rPr lang="nl-NL" altLang="nl-NL" dirty="0"/>
              <a:t> 		</a:t>
            </a:r>
            <a:endParaRPr lang="nl-NL" dirty="0"/>
          </a:p>
          <a:p>
            <a:endParaRPr lang="nl-NL" dirty="0"/>
          </a:p>
        </p:txBody>
      </p:sp>
      <p:sp>
        <p:nvSpPr>
          <p:cNvPr id="10" name="Tijdelijke aanduiding voor tekst 3">
            <a:extLst>
              <a:ext uri="{FF2B5EF4-FFF2-40B4-BE49-F238E27FC236}">
                <a16:creationId xmlns:a16="http://schemas.microsoft.com/office/drawing/2014/main" id="{AA194140-D975-B0BA-8057-1B227749A9F1}"/>
              </a:ext>
            </a:extLst>
          </p:cNvPr>
          <p:cNvSpPr txBox="1">
            <a:spLocks/>
          </p:cNvSpPr>
          <p:nvPr/>
        </p:nvSpPr>
        <p:spPr bwMode="auto">
          <a:xfrm>
            <a:off x="587021" y="5452454"/>
            <a:ext cx="11390489" cy="78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1274763" indent="-285750" algn="l" rtl="0" eaLnBrk="1" fontAlgn="base" hangingPunct="1">
              <a:spcBef>
                <a:spcPct val="5000"/>
              </a:spcBef>
              <a:spcAft>
                <a:spcPct val="0"/>
              </a:spcAft>
              <a:buFont typeface="Verdana" pitchFamily="34" charset="0"/>
              <a:buChar char="–"/>
              <a:defRPr sz="18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a:buFont typeface="Arial" pitchFamily="34" charset="0"/>
              <a:buNone/>
            </a:pPr>
            <a:endParaRPr lang="nl-NL" kern="0" dirty="0">
              <a:solidFill>
                <a:srgbClr val="D52B1E"/>
              </a:solidFill>
            </a:endParaRPr>
          </a:p>
        </p:txBody>
      </p:sp>
      <p:sp>
        <p:nvSpPr>
          <p:cNvPr id="11" name="Tijdelijke aanduiding voor datum 3">
            <a:extLst>
              <a:ext uri="{FF2B5EF4-FFF2-40B4-BE49-F238E27FC236}">
                <a16:creationId xmlns:a16="http://schemas.microsoft.com/office/drawing/2014/main" id="{36A06B7E-C3CA-4A8F-1338-985290460050}"/>
              </a:ext>
            </a:extLst>
          </p:cNvPr>
          <p:cNvSpPr>
            <a:spLocks noGrp="1"/>
          </p:cNvSpPr>
          <p:nvPr>
            <p:ph type="dt" sz="half" idx="10"/>
          </p:nvPr>
        </p:nvSpPr>
        <p:spPr>
          <a:xfrm>
            <a:off x="8788799" y="6381328"/>
            <a:ext cx="2193331" cy="350672"/>
          </a:xfrm>
        </p:spPr>
        <p:txBody>
          <a:bodyPr/>
          <a:lstStyle/>
          <a:p>
            <a:r>
              <a:rPr lang="nl-NL"/>
              <a:t>Donderdag 24 oktober 2024</a:t>
            </a:r>
          </a:p>
        </p:txBody>
      </p:sp>
      <p:pic>
        <p:nvPicPr>
          <p:cNvPr id="9" name="Afbeelding 8">
            <a:extLst>
              <a:ext uri="{FF2B5EF4-FFF2-40B4-BE49-F238E27FC236}">
                <a16:creationId xmlns:a16="http://schemas.microsoft.com/office/drawing/2014/main" id="{8F4817A9-435E-D54D-A737-781DC0A72518}"/>
              </a:ext>
            </a:extLst>
          </p:cNvPr>
          <p:cNvPicPr>
            <a:picLocks noChangeAspect="1"/>
          </p:cNvPicPr>
          <p:nvPr/>
        </p:nvPicPr>
        <p:blipFill>
          <a:blip r:embed="rId3"/>
          <a:stretch>
            <a:fillRect/>
          </a:stretch>
        </p:blipFill>
        <p:spPr>
          <a:xfrm>
            <a:off x="624000" y="2042689"/>
            <a:ext cx="5733288" cy="597408"/>
          </a:xfrm>
          <a:prstGeom prst="rect">
            <a:avLst/>
          </a:prstGeom>
        </p:spPr>
      </p:pic>
      <p:pic>
        <p:nvPicPr>
          <p:cNvPr id="14" name="Afbeelding 13">
            <a:extLst>
              <a:ext uri="{FF2B5EF4-FFF2-40B4-BE49-F238E27FC236}">
                <a16:creationId xmlns:a16="http://schemas.microsoft.com/office/drawing/2014/main" id="{AAB12832-2D0A-9A7A-4034-3D0AEFBB2435}"/>
              </a:ext>
            </a:extLst>
          </p:cNvPr>
          <p:cNvPicPr>
            <a:picLocks noChangeAspect="1"/>
          </p:cNvPicPr>
          <p:nvPr/>
        </p:nvPicPr>
        <p:blipFill>
          <a:blip r:embed="rId4"/>
          <a:stretch>
            <a:fillRect/>
          </a:stretch>
        </p:blipFill>
        <p:spPr>
          <a:xfrm>
            <a:off x="624001" y="2532020"/>
            <a:ext cx="8783470" cy="4140000"/>
          </a:xfrm>
          <a:prstGeom prst="rect">
            <a:avLst/>
          </a:prstGeom>
        </p:spPr>
      </p:pic>
    </p:spTree>
    <p:extLst>
      <p:ext uri="{BB962C8B-B14F-4D97-AF65-F5344CB8AC3E}">
        <p14:creationId xmlns:p14="http://schemas.microsoft.com/office/powerpoint/2010/main" val="2282757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Inschrijving: EMVI met ‘beste prijs-kwaliteit verhouding’ (BPKV)</a:t>
            </a:r>
          </a:p>
        </p:txBody>
      </p:sp>
      <p:sp>
        <p:nvSpPr>
          <p:cNvPr id="4" name="Tijdelijke aanduiding voor tekst 3"/>
          <p:cNvSpPr>
            <a:spLocks noGrp="1"/>
          </p:cNvSpPr>
          <p:nvPr>
            <p:ph type="body" sz="quarter" idx="11"/>
          </p:nvPr>
        </p:nvSpPr>
        <p:spPr/>
        <p:txBody>
          <a:bodyPr/>
          <a:lstStyle/>
          <a:p>
            <a:endParaRPr lang="nl-NL" dirty="0">
              <a:solidFill>
                <a:schemeClr val="tx1"/>
              </a:solidFill>
            </a:endParaRPr>
          </a:p>
          <a:p>
            <a:pPr marL="457200" lvl="1" indent="0">
              <a:buNone/>
            </a:pPr>
            <a:endParaRPr lang="nl-NL" sz="1600" dirty="0">
              <a:solidFill>
                <a:srgbClr val="FF0000"/>
              </a:solidFill>
            </a:endParaRPr>
          </a:p>
          <a:p>
            <a:pPr marL="457200" lvl="1" indent="0">
              <a:buNone/>
            </a:pPr>
            <a:endParaRPr lang="nl-NL" sz="1600" dirty="0">
              <a:solidFill>
                <a:srgbClr val="FF0000"/>
              </a:solidFill>
            </a:endParaRPr>
          </a:p>
          <a:p>
            <a:pPr marL="457200" lvl="1" indent="0">
              <a:buNone/>
            </a:pPr>
            <a:r>
              <a:rPr lang="nl-NL" altLang="nl-NL" dirty="0"/>
              <a:t> 		</a:t>
            </a:r>
            <a:endParaRPr lang="nl-NL" dirty="0"/>
          </a:p>
          <a:p>
            <a:endParaRPr lang="nl-NL" dirty="0"/>
          </a:p>
        </p:txBody>
      </p:sp>
      <p:sp>
        <p:nvSpPr>
          <p:cNvPr id="10" name="Tijdelijke aanduiding voor tekst 3">
            <a:extLst>
              <a:ext uri="{FF2B5EF4-FFF2-40B4-BE49-F238E27FC236}">
                <a16:creationId xmlns:a16="http://schemas.microsoft.com/office/drawing/2014/main" id="{AA194140-D975-B0BA-8057-1B227749A9F1}"/>
              </a:ext>
            </a:extLst>
          </p:cNvPr>
          <p:cNvSpPr txBox="1">
            <a:spLocks/>
          </p:cNvSpPr>
          <p:nvPr/>
        </p:nvSpPr>
        <p:spPr bwMode="auto">
          <a:xfrm>
            <a:off x="587021" y="5452454"/>
            <a:ext cx="11390489" cy="78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1274763" indent="-285750" algn="l" rtl="0" eaLnBrk="1" fontAlgn="base" hangingPunct="1">
              <a:spcBef>
                <a:spcPct val="5000"/>
              </a:spcBef>
              <a:spcAft>
                <a:spcPct val="0"/>
              </a:spcAft>
              <a:buFont typeface="Verdana" pitchFamily="34" charset="0"/>
              <a:buChar char="–"/>
              <a:defRPr sz="18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a:buFont typeface="Arial" pitchFamily="34" charset="0"/>
              <a:buNone/>
            </a:pPr>
            <a:endParaRPr lang="nl-NL" kern="0" dirty="0">
              <a:solidFill>
                <a:srgbClr val="D52B1E"/>
              </a:solidFill>
            </a:endParaRPr>
          </a:p>
        </p:txBody>
      </p:sp>
      <p:sp>
        <p:nvSpPr>
          <p:cNvPr id="11" name="Tijdelijke aanduiding voor datum 3">
            <a:extLst>
              <a:ext uri="{FF2B5EF4-FFF2-40B4-BE49-F238E27FC236}">
                <a16:creationId xmlns:a16="http://schemas.microsoft.com/office/drawing/2014/main" id="{36A06B7E-C3CA-4A8F-1338-985290460050}"/>
              </a:ext>
            </a:extLst>
          </p:cNvPr>
          <p:cNvSpPr>
            <a:spLocks noGrp="1"/>
          </p:cNvSpPr>
          <p:nvPr>
            <p:ph type="dt" sz="half" idx="10"/>
          </p:nvPr>
        </p:nvSpPr>
        <p:spPr>
          <a:xfrm>
            <a:off x="8788799" y="6381328"/>
            <a:ext cx="2193331" cy="350672"/>
          </a:xfrm>
        </p:spPr>
        <p:txBody>
          <a:bodyPr/>
          <a:lstStyle/>
          <a:p>
            <a:r>
              <a:rPr lang="nl-NL"/>
              <a:t>Donderdag 24 oktober 2024</a:t>
            </a:r>
          </a:p>
        </p:txBody>
      </p:sp>
      <p:pic>
        <p:nvPicPr>
          <p:cNvPr id="6" name="Afbeelding 5">
            <a:extLst>
              <a:ext uri="{FF2B5EF4-FFF2-40B4-BE49-F238E27FC236}">
                <a16:creationId xmlns:a16="http://schemas.microsoft.com/office/drawing/2014/main" id="{6C935EE5-84A8-412E-FE95-1D9C5F217702}"/>
              </a:ext>
            </a:extLst>
          </p:cNvPr>
          <p:cNvPicPr>
            <a:picLocks noChangeAspect="1"/>
          </p:cNvPicPr>
          <p:nvPr/>
        </p:nvPicPr>
        <p:blipFill>
          <a:blip r:embed="rId3"/>
          <a:stretch>
            <a:fillRect/>
          </a:stretch>
        </p:blipFill>
        <p:spPr>
          <a:xfrm>
            <a:off x="885825" y="2127450"/>
            <a:ext cx="9841442" cy="3910000"/>
          </a:xfrm>
          <a:prstGeom prst="rect">
            <a:avLst/>
          </a:prstGeom>
        </p:spPr>
      </p:pic>
    </p:spTree>
    <p:extLst>
      <p:ext uri="{BB962C8B-B14F-4D97-AF65-F5344CB8AC3E}">
        <p14:creationId xmlns:p14="http://schemas.microsoft.com/office/powerpoint/2010/main" val="334152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Voorstelronde CIV</a:t>
            </a:r>
          </a:p>
        </p:txBody>
      </p:sp>
      <p:sp>
        <p:nvSpPr>
          <p:cNvPr id="3" name="Tijdelijke aanduiding voor tekst 2"/>
          <p:cNvSpPr>
            <a:spLocks noGrp="1"/>
          </p:cNvSpPr>
          <p:nvPr>
            <p:ph type="body" sz="quarter" idx="11"/>
          </p:nvPr>
        </p:nvSpPr>
        <p:spPr/>
        <p:txBody>
          <a:bodyPr/>
          <a:lstStyle/>
          <a:p>
            <a:r>
              <a:rPr lang="nl-NL" sz="2000"/>
              <a:t>Jenny Hsu				Inkoopadviseur</a:t>
            </a:r>
          </a:p>
          <a:p>
            <a:r>
              <a:rPr lang="nl-NL" sz="2000"/>
              <a:t>Ciska Smeets 			Projectmanager</a:t>
            </a:r>
          </a:p>
          <a:p>
            <a:r>
              <a:rPr lang="nl-NL" sz="2000"/>
              <a:t>Ilke Hagendoorn			Technisch manager</a:t>
            </a:r>
          </a:p>
          <a:p>
            <a:r>
              <a:rPr lang="nl-NL" sz="2000"/>
              <a:t>Jan-Willem Mol			Technisch adviseur</a:t>
            </a:r>
          </a:p>
          <a:p>
            <a:r>
              <a:rPr lang="nl-NL" sz="2000"/>
              <a:t>Carola van der Hout 		Technisch adviseur</a:t>
            </a:r>
          </a:p>
          <a:p>
            <a:r>
              <a:rPr lang="nl-NL" sz="2000"/>
              <a:t>Melvin </a:t>
            </a:r>
            <a:r>
              <a:rPr lang="nl-NL" sz="2000" err="1"/>
              <a:t>Rorijs</a:t>
            </a:r>
            <a:r>
              <a:rPr lang="nl-NL" sz="2000"/>
              <a:t>			Contractmanager</a:t>
            </a:r>
          </a:p>
          <a:p>
            <a:r>
              <a:rPr lang="nl-NL" sz="2000"/>
              <a:t>William Blokdijk			Contract adviseur</a:t>
            </a:r>
          </a:p>
          <a:p>
            <a:endParaRPr lang="nl-NL" sz="2000"/>
          </a:p>
          <a:p>
            <a:pPr marL="0" indent="0">
              <a:buNone/>
            </a:pPr>
            <a:endParaRPr lang="nl-NL" sz="2000"/>
          </a:p>
          <a:p>
            <a:pPr marL="0" indent="0">
              <a:buNone/>
            </a:pPr>
            <a:endParaRPr lang="nl-NL"/>
          </a:p>
        </p:txBody>
      </p:sp>
      <p:pic>
        <p:nvPicPr>
          <p:cNvPr id="4" name="Afbeelding 3"/>
          <p:cNvPicPr>
            <a:picLocks noChangeAspect="1"/>
          </p:cNvPicPr>
          <p:nvPr/>
        </p:nvPicPr>
        <p:blipFill>
          <a:blip r:embed="rId3"/>
          <a:stretch>
            <a:fillRect/>
          </a:stretch>
        </p:blipFill>
        <p:spPr>
          <a:xfrm>
            <a:off x="8889094" y="2992725"/>
            <a:ext cx="2416215" cy="2736850"/>
          </a:xfrm>
          <a:prstGeom prst="rect">
            <a:avLst/>
          </a:prstGeom>
        </p:spPr>
      </p:pic>
      <p:sp>
        <p:nvSpPr>
          <p:cNvPr id="6" name="Tijdelijke aanduiding voor datum 3">
            <a:extLst>
              <a:ext uri="{FF2B5EF4-FFF2-40B4-BE49-F238E27FC236}">
                <a16:creationId xmlns:a16="http://schemas.microsoft.com/office/drawing/2014/main" id="{3ED6D52E-F56E-C20F-70A4-2AADE0A6CB3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760305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B2083-15BC-3129-66B9-36F83E439924}"/>
              </a:ext>
            </a:extLst>
          </p:cNvPr>
          <p:cNvSpPr>
            <a:spLocks noGrp="1"/>
          </p:cNvSpPr>
          <p:nvPr>
            <p:ph type="title"/>
          </p:nvPr>
        </p:nvSpPr>
        <p:spPr/>
        <p:txBody>
          <a:bodyPr/>
          <a:lstStyle/>
          <a:p>
            <a:r>
              <a:rPr lang="nl-NL" dirty="0"/>
              <a:t>Inschrijving</a:t>
            </a:r>
          </a:p>
        </p:txBody>
      </p:sp>
      <p:sp>
        <p:nvSpPr>
          <p:cNvPr id="3" name="Tijdelijke aanduiding voor tabel 2">
            <a:extLst>
              <a:ext uri="{FF2B5EF4-FFF2-40B4-BE49-F238E27FC236}">
                <a16:creationId xmlns:a16="http://schemas.microsoft.com/office/drawing/2014/main" id="{18B4307E-B36C-99E5-F8A5-B3AEBA4B2797}"/>
              </a:ext>
            </a:extLst>
          </p:cNvPr>
          <p:cNvSpPr>
            <a:spLocks noGrp="1"/>
          </p:cNvSpPr>
          <p:nvPr>
            <p:ph type="tbl" sz="quarter" idx="11"/>
          </p:nvPr>
        </p:nvSpPr>
        <p:spPr>
          <a:xfrm>
            <a:off x="624000" y="2036134"/>
            <a:ext cx="6318668" cy="4140000"/>
          </a:xfrm>
        </p:spPr>
        <p:txBody>
          <a:bodyPr/>
          <a:lstStyle/>
          <a:p>
            <a:endParaRPr lang="nl-NL" dirty="0"/>
          </a:p>
        </p:txBody>
      </p:sp>
      <p:pic>
        <p:nvPicPr>
          <p:cNvPr id="6" name="Afbeelding 5">
            <a:extLst>
              <a:ext uri="{FF2B5EF4-FFF2-40B4-BE49-F238E27FC236}">
                <a16:creationId xmlns:a16="http://schemas.microsoft.com/office/drawing/2014/main" id="{F6FAC1E2-0C3A-3435-C1E7-E8D68833B29E}"/>
              </a:ext>
            </a:extLst>
          </p:cNvPr>
          <p:cNvPicPr>
            <a:picLocks noChangeAspect="1"/>
          </p:cNvPicPr>
          <p:nvPr/>
        </p:nvPicPr>
        <p:blipFill>
          <a:blip r:embed="rId2"/>
          <a:stretch>
            <a:fillRect/>
          </a:stretch>
        </p:blipFill>
        <p:spPr>
          <a:xfrm>
            <a:off x="961216" y="2036134"/>
            <a:ext cx="5981452" cy="4140000"/>
          </a:xfrm>
          <a:prstGeom prst="rect">
            <a:avLst/>
          </a:prstGeom>
        </p:spPr>
      </p:pic>
    </p:spTree>
    <p:extLst>
      <p:ext uri="{BB962C8B-B14F-4D97-AF65-F5344CB8AC3E}">
        <p14:creationId xmlns:p14="http://schemas.microsoft.com/office/powerpoint/2010/main" val="3511686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err="1"/>
              <a:t>Soorten</a:t>
            </a:r>
            <a:r>
              <a:rPr lang="en-US"/>
              <a:t> </a:t>
            </a:r>
            <a:r>
              <a:rPr lang="en-US" err="1"/>
              <a:t>kwaliteitcriteria</a:t>
            </a:r>
            <a:endParaRPr lang="nl-NL"/>
          </a:p>
        </p:txBody>
      </p:sp>
      <p:sp>
        <p:nvSpPr>
          <p:cNvPr id="4" name="Tijdelijke aanduiding voor tekst 3"/>
          <p:cNvSpPr>
            <a:spLocks noGrp="1"/>
          </p:cNvSpPr>
          <p:nvPr>
            <p:ph type="body" sz="quarter" idx="11"/>
          </p:nvPr>
        </p:nvSpPr>
        <p:spPr>
          <a:xfrm>
            <a:off x="624000" y="1991066"/>
            <a:ext cx="7226909" cy="3122110"/>
          </a:xfrm>
        </p:spPr>
        <p:txBody>
          <a:bodyPr/>
          <a:lstStyle/>
          <a:p>
            <a:pPr marL="0" indent="0">
              <a:buNone/>
            </a:pPr>
            <a:r>
              <a:rPr lang="nl-NL" b="1"/>
              <a:t>Prestatiecriteria -&gt; Technische functionaliteit</a:t>
            </a:r>
          </a:p>
          <a:p>
            <a:pPr marL="0" indent="0">
              <a:buNone/>
            </a:pPr>
            <a:r>
              <a:rPr lang="nl-NL"/>
              <a:t>Bij prestatie is het antwoord ja / nee. </a:t>
            </a:r>
          </a:p>
          <a:p>
            <a:pPr marL="0" indent="0">
              <a:buNone/>
            </a:pPr>
            <a:r>
              <a:rPr lang="nl-NL"/>
              <a:t>In de Bijlage Format Kwaliteitscriteria ADCP dient een onderbouwing gegeven te worden.</a:t>
            </a:r>
          </a:p>
          <a:p>
            <a:pPr marL="0" indent="0">
              <a:buNone/>
            </a:pPr>
            <a:endParaRPr lang="en-US"/>
          </a:p>
          <a:p>
            <a:pPr marL="0" indent="0">
              <a:buNone/>
            </a:pPr>
            <a:r>
              <a:rPr lang="en-US" b="1" err="1"/>
              <a:t>Kwaliteitscriteria</a:t>
            </a:r>
            <a:r>
              <a:rPr lang="en-US" b="1"/>
              <a:t> - &gt; </a:t>
            </a:r>
            <a:r>
              <a:rPr lang="en-US" b="1" err="1"/>
              <a:t>Optimale</a:t>
            </a:r>
            <a:r>
              <a:rPr lang="en-US" b="1"/>
              <a:t> </a:t>
            </a:r>
            <a:r>
              <a:rPr lang="en-US" b="1" err="1"/>
              <a:t>dienstverlening</a:t>
            </a:r>
            <a:endParaRPr lang="en-US" b="1"/>
          </a:p>
          <a:p>
            <a:pPr marL="0" indent="0">
              <a:buNone/>
            </a:pPr>
            <a:r>
              <a:rPr lang="nl-NL"/>
              <a:t>Beoordeling met consensus: aangeboden maatregelen en resultaten dragen bij aan het bereiken van de doelstelling; SMART; en onderbouwd</a:t>
            </a:r>
          </a:p>
          <a:p>
            <a:pPr marL="0" indent="0">
              <a:buNone/>
            </a:pPr>
            <a:endParaRPr lang="en-US"/>
          </a:p>
          <a:p>
            <a:pPr marL="0" indent="0">
              <a:buNone/>
            </a:pPr>
            <a:endParaRPr lang="nl-NL"/>
          </a:p>
          <a:p>
            <a:pPr marL="0" indent="0">
              <a:buNone/>
            </a:pPr>
            <a:endParaRPr lang="nl-NL"/>
          </a:p>
          <a:p>
            <a:pPr marL="0" indent="0">
              <a:buNone/>
            </a:pPr>
            <a:endParaRPr lang="en-US"/>
          </a:p>
          <a:p>
            <a:pPr marL="0" indent="0">
              <a:buNone/>
            </a:pPr>
            <a:endParaRPr lang="nl-NL"/>
          </a:p>
        </p:txBody>
      </p:sp>
      <p:pic>
        <p:nvPicPr>
          <p:cNvPr id="3" name="Afbeelding 2"/>
          <p:cNvPicPr>
            <a:picLocks noChangeAspect="1"/>
          </p:cNvPicPr>
          <p:nvPr/>
        </p:nvPicPr>
        <p:blipFill>
          <a:blip r:embed="rId3"/>
          <a:stretch>
            <a:fillRect/>
          </a:stretch>
        </p:blipFill>
        <p:spPr>
          <a:xfrm>
            <a:off x="8144588" y="2333625"/>
            <a:ext cx="3395878" cy="2272242"/>
          </a:xfrm>
          <a:prstGeom prst="rect">
            <a:avLst/>
          </a:prstGeom>
        </p:spPr>
      </p:pic>
      <p:sp>
        <p:nvSpPr>
          <p:cNvPr id="5" name="Tijdelijke aanduiding voor datum 3">
            <a:extLst>
              <a:ext uri="{FF2B5EF4-FFF2-40B4-BE49-F238E27FC236}">
                <a16:creationId xmlns:a16="http://schemas.microsoft.com/office/drawing/2014/main" id="{B6CB691A-BFF6-AF5D-92E6-13947CD6E999}"/>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2206236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5AFC14-DA8F-1A76-6041-CBD967355163}"/>
              </a:ext>
            </a:extLst>
          </p:cNvPr>
          <p:cNvSpPr>
            <a:spLocks noGrp="1"/>
          </p:cNvSpPr>
          <p:nvPr>
            <p:ph type="title"/>
          </p:nvPr>
        </p:nvSpPr>
        <p:spPr/>
        <p:txBody>
          <a:bodyPr/>
          <a:lstStyle/>
          <a:p>
            <a:r>
              <a:rPr lang="nl-NL"/>
              <a:t>Rekenblad BPKV</a:t>
            </a:r>
          </a:p>
        </p:txBody>
      </p:sp>
      <p:graphicFrame>
        <p:nvGraphicFramePr>
          <p:cNvPr id="5" name="Tabel 4">
            <a:extLst>
              <a:ext uri="{FF2B5EF4-FFF2-40B4-BE49-F238E27FC236}">
                <a16:creationId xmlns:a16="http://schemas.microsoft.com/office/drawing/2014/main" id="{F5EB67F4-ADEA-9924-2C81-BBF6CD2B5F38}"/>
              </a:ext>
            </a:extLst>
          </p:cNvPr>
          <p:cNvGraphicFramePr>
            <a:graphicFrameLocks noGrp="1"/>
          </p:cNvGraphicFramePr>
          <p:nvPr>
            <p:extLst>
              <p:ext uri="{D42A27DB-BD31-4B8C-83A1-F6EECF244321}">
                <p14:modId xmlns:p14="http://schemas.microsoft.com/office/powerpoint/2010/main" val="3940606734"/>
              </p:ext>
            </p:extLst>
          </p:nvPr>
        </p:nvGraphicFramePr>
        <p:xfrm>
          <a:off x="624000" y="1793557"/>
          <a:ext cx="9014523" cy="4159373"/>
        </p:xfrm>
        <a:graphic>
          <a:graphicData uri="http://schemas.openxmlformats.org/drawingml/2006/table">
            <a:tbl>
              <a:tblPr/>
              <a:tblGrid>
                <a:gridCol w="2076507">
                  <a:extLst>
                    <a:ext uri="{9D8B030D-6E8A-4147-A177-3AD203B41FA5}">
                      <a16:colId xmlns:a16="http://schemas.microsoft.com/office/drawing/2014/main" val="2079013879"/>
                    </a:ext>
                  </a:extLst>
                </a:gridCol>
                <a:gridCol w="2076507">
                  <a:extLst>
                    <a:ext uri="{9D8B030D-6E8A-4147-A177-3AD203B41FA5}">
                      <a16:colId xmlns:a16="http://schemas.microsoft.com/office/drawing/2014/main" val="2621240778"/>
                    </a:ext>
                  </a:extLst>
                </a:gridCol>
                <a:gridCol w="1671654">
                  <a:extLst>
                    <a:ext uri="{9D8B030D-6E8A-4147-A177-3AD203B41FA5}">
                      <a16:colId xmlns:a16="http://schemas.microsoft.com/office/drawing/2014/main" val="3507252333"/>
                    </a:ext>
                  </a:extLst>
                </a:gridCol>
                <a:gridCol w="1671654">
                  <a:extLst>
                    <a:ext uri="{9D8B030D-6E8A-4147-A177-3AD203B41FA5}">
                      <a16:colId xmlns:a16="http://schemas.microsoft.com/office/drawing/2014/main" val="1996220525"/>
                    </a:ext>
                  </a:extLst>
                </a:gridCol>
                <a:gridCol w="1518201">
                  <a:extLst>
                    <a:ext uri="{9D8B030D-6E8A-4147-A177-3AD203B41FA5}">
                      <a16:colId xmlns:a16="http://schemas.microsoft.com/office/drawing/2014/main" val="2409142785"/>
                    </a:ext>
                  </a:extLst>
                </a:gridCol>
              </a:tblGrid>
              <a:tr h="520830">
                <a:tc gridSpan="2">
                  <a:txBody>
                    <a:bodyPr/>
                    <a:lstStyle/>
                    <a:p>
                      <a:pPr algn="l" fontAlgn="b"/>
                      <a:r>
                        <a:rPr lang="nl-NL" sz="900" b="1" i="0" u="none" strike="noStrike">
                          <a:solidFill>
                            <a:srgbClr val="000000"/>
                          </a:solidFill>
                          <a:effectLst/>
                          <a:latin typeface="Verdana" panose="020B0604030504040204" pitchFamily="34" charset="0"/>
                        </a:rPr>
                        <a:t>Bijlage rekenblad BPKV - ADCP</a:t>
                      </a:r>
                    </a:p>
                  </a:txBody>
                  <a:tcPr marL="9525" marR="9525" marT="9525" marB="0" anchor="b">
                    <a:lnL>
                      <a:noFill/>
                    </a:lnL>
                    <a:lnR>
                      <a:noFill/>
                    </a:lnR>
                    <a:lnT>
                      <a:noFill/>
                    </a:lnT>
                    <a:lnB>
                      <a:noFill/>
                    </a:lnB>
                    <a:noFill/>
                  </a:tcPr>
                </a:tc>
                <a:tc hMerge="1">
                  <a:txBody>
                    <a:bodyPr/>
                    <a:lstStyle/>
                    <a:p>
                      <a:endParaRPr lang="nl-NL"/>
                    </a:p>
                  </a:txBody>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a:noFill/>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a:noFill/>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652356941"/>
                  </a:ext>
                </a:extLst>
              </a:tr>
              <a:tr h="193797">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endParaRPr lang="nl-NL" sz="9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6310203"/>
                  </a:ext>
                </a:extLst>
              </a:tr>
              <a:tr h="387595">
                <a:tc rowSpan="2">
                  <a:txBody>
                    <a:bodyPr/>
                    <a:lstStyle/>
                    <a:p>
                      <a:pPr algn="ctr" fontAlgn="t"/>
                      <a:r>
                        <a:rPr lang="nl-NL" sz="900" b="1" i="0" u="none" strike="noStrike">
                          <a:solidFill>
                            <a:srgbClr val="000000"/>
                          </a:solidFill>
                          <a:effectLst/>
                          <a:latin typeface="Verdana" panose="020B0604030504040204" pitchFamily="34" charset="0"/>
                        </a:rPr>
                        <a:t>Criterium</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fontAlgn="t"/>
                      <a:r>
                        <a:rPr lang="nl-NL" sz="900" b="1" i="0" u="none" strike="noStrike">
                          <a:solidFill>
                            <a:srgbClr val="000000"/>
                          </a:solidFill>
                          <a:effectLst/>
                          <a:latin typeface="Verdana" panose="020B0604030504040204" pitchFamily="34" charset="0"/>
                        </a:rPr>
                        <a:t>Subcriterium</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r>
                        <a:rPr lang="nl-NL" sz="900" b="1" i="0" u="none" strike="noStrike">
                          <a:solidFill>
                            <a:srgbClr val="000000"/>
                          </a:solidFill>
                          <a:effectLst/>
                          <a:latin typeface="Verdana" panose="020B0604030504040204" pitchFamily="34" charset="0"/>
                        </a:rPr>
                        <a:t>Maximale kwaliteitswaarde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rowSpan="2">
                  <a:txBody>
                    <a:bodyPr/>
                    <a:lstStyle/>
                    <a:p>
                      <a:pPr algn="ctr" fontAlgn="t"/>
                      <a:r>
                        <a:rPr lang="nl-NL" sz="900" b="1" i="0" u="none" strike="noStrike">
                          <a:solidFill>
                            <a:srgbClr val="000000"/>
                          </a:solidFill>
                          <a:effectLst/>
                          <a:latin typeface="Verdana" panose="020B0604030504040204" pitchFamily="34" charset="0"/>
                        </a:rPr>
                        <a:t>Score in procenten van de kwaliteitswaarde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r>
                        <a:rPr lang="nl-NL" sz="900" b="1" i="0" u="none" strike="noStrike">
                          <a:solidFill>
                            <a:srgbClr val="000000"/>
                          </a:solidFill>
                          <a:effectLst/>
                          <a:latin typeface="Verdana" panose="020B0604030504040204" pitchFamily="34" charset="0"/>
                        </a:rPr>
                        <a:t>Behaalde kwaliteitswaarde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527452222"/>
                  </a:ext>
                </a:extLst>
              </a:tr>
              <a:tr h="186530">
                <a:tc vMerge="1">
                  <a:txBody>
                    <a:bodyPr/>
                    <a:lstStyle/>
                    <a:p>
                      <a:endParaRPr lang="nl-NL"/>
                    </a:p>
                  </a:txBody>
                  <a:tcPr/>
                </a:tc>
                <a:tc vMerge="1">
                  <a:txBody>
                    <a:bodyPr/>
                    <a:lstStyle/>
                    <a:p>
                      <a:endParaRPr lang="nl-NL"/>
                    </a:p>
                  </a:txBody>
                  <a:tcPr/>
                </a:tc>
                <a:tc>
                  <a:txBody>
                    <a:bodyPr/>
                    <a:lstStyle/>
                    <a:p>
                      <a:pPr algn="ctr" fontAlgn="t"/>
                      <a:r>
                        <a:rPr lang="nl-NL" sz="900" b="1" i="0" u="none" strike="noStrike">
                          <a:solidFill>
                            <a:srgbClr val="000000"/>
                          </a:solidFill>
                          <a:effectLst/>
                          <a:latin typeface="Verdana" panose="020B0604030504040204" pitchFamily="34" charset="0"/>
                        </a:rPr>
                        <a: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vMerge="1">
                  <a:txBody>
                    <a:bodyPr/>
                    <a:lstStyle/>
                    <a:p>
                      <a:endParaRPr lang="nl-NL"/>
                    </a:p>
                  </a:txBody>
                  <a:tcPr/>
                </a:tc>
                <a:tc>
                  <a:txBody>
                    <a:bodyPr/>
                    <a:lstStyle/>
                    <a:p>
                      <a:pPr algn="ctr" fontAlgn="t"/>
                      <a:r>
                        <a:rPr lang="nl-NL" sz="900" b="1" i="0" u="none" strike="noStrike">
                          <a:solidFill>
                            <a:srgbClr val="000000"/>
                          </a:solidFill>
                          <a:effectLst/>
                          <a:latin typeface="Verdana" panose="020B0604030504040204" pitchFamily="34" charset="0"/>
                        </a:rPr>
                        <a: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6209813"/>
                  </a:ext>
                </a:extLst>
              </a:tr>
              <a:tr h="193797">
                <a:tc>
                  <a:txBody>
                    <a:bodyPr/>
                    <a:lstStyle/>
                    <a:p>
                      <a:pPr algn="l" fontAlgn="ctr"/>
                      <a:r>
                        <a:rPr lang="nl-NL" sz="900" b="0" i="0" u="none" strike="noStrike">
                          <a:solidFill>
                            <a:srgbClr val="000000"/>
                          </a:solidFill>
                          <a:effectLst/>
                          <a:latin typeface="Verdana" panose="020B0604030504040204" pitchFamily="34" charset="0"/>
                        </a:rPr>
                        <a:t>5.2.1 Technische aspecten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1.1 Bundelhoek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 €              500.000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5727239"/>
                  </a:ext>
                </a:extLst>
              </a:tr>
              <a:tr h="193797">
                <a:tc rowSpan="3">
                  <a:txBody>
                    <a:bodyPr/>
                    <a:lstStyle/>
                    <a:p>
                      <a:pPr algn="l" fontAlgn="ctr"/>
                      <a:r>
                        <a:rPr lang="nl-NL" sz="900" b="0" i="0" u="none" strike="noStrike">
                          <a:solidFill>
                            <a:srgbClr val="000000"/>
                          </a:solidFill>
                          <a:effectLst/>
                          <a:latin typeface="Verdana" panose="020B0604030504040204" pitchFamily="34" charset="0"/>
                        </a:rPr>
                        <a:t>5.2.2 Duurzaamheid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2.1 Vermogensopname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 €              500.000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56332220"/>
                  </a:ext>
                </a:extLst>
              </a:tr>
              <a:tr h="193797">
                <a:tc vMerge="1">
                  <a:txBody>
                    <a:bodyPr/>
                    <a:lstStyle/>
                    <a:p>
                      <a:endParaRPr lang="nl-NL"/>
                    </a:p>
                  </a:txBody>
                  <a:tcPr/>
                </a:tc>
                <a:tc>
                  <a:txBody>
                    <a:bodyPr/>
                    <a:lstStyle/>
                    <a:p>
                      <a:pPr algn="l" fontAlgn="ctr"/>
                      <a:r>
                        <a:rPr lang="nl-NL" sz="900" b="0" i="0" u="none" strike="noStrike">
                          <a:solidFill>
                            <a:srgbClr val="000000"/>
                          </a:solidFill>
                          <a:effectLst/>
                          <a:latin typeface="Verdana" panose="020B0604030504040204" pitchFamily="34" charset="0"/>
                        </a:rPr>
                        <a:t>2.2 Lokale productie batterijen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 €              350.000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15895328"/>
                  </a:ext>
                </a:extLst>
              </a:tr>
              <a:tr h="193797">
                <a:tc vMerge="1">
                  <a:txBody>
                    <a:bodyPr/>
                    <a:lstStyle/>
                    <a:p>
                      <a:endParaRPr lang="nl-NL"/>
                    </a:p>
                  </a:txBody>
                  <a:tcPr/>
                </a:tc>
                <a:tc>
                  <a:txBody>
                    <a:bodyPr/>
                    <a:lstStyle/>
                    <a:p>
                      <a:pPr algn="l" fontAlgn="ctr"/>
                      <a:r>
                        <a:rPr lang="nl-NL" sz="900" b="0" i="0" u="none" strike="noStrike">
                          <a:solidFill>
                            <a:srgbClr val="000000"/>
                          </a:solidFill>
                          <a:effectLst/>
                          <a:latin typeface="Verdana" panose="020B0604030504040204" pitchFamily="34" charset="0"/>
                        </a:rPr>
                        <a:t>2.3 Social Return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 €              350.000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3462125"/>
                  </a:ext>
                </a:extLst>
              </a:tr>
              <a:tr h="738852">
                <a:tc>
                  <a:txBody>
                    <a:bodyPr/>
                    <a:lstStyle/>
                    <a:p>
                      <a:pPr algn="l" fontAlgn="ctr"/>
                      <a:r>
                        <a:rPr lang="nl-NL" sz="900" b="0" i="0" u="none" strike="noStrike">
                          <a:solidFill>
                            <a:srgbClr val="000000"/>
                          </a:solidFill>
                          <a:effectLst/>
                          <a:latin typeface="Verdana" panose="020B0604030504040204" pitchFamily="34" charset="0"/>
                        </a:rPr>
                        <a:t>5.2.3 Dienstverlening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3.1 Kwaliteit dienstverlening en inrichting onderhoudsorganisatie voor deze opdracht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nl-NL" sz="900" b="0" i="0" u="none" strike="noStrike">
                          <a:solidFill>
                            <a:srgbClr val="000000"/>
                          </a:solidFill>
                          <a:effectLst/>
                          <a:latin typeface="Verdana" panose="020B0604030504040204" pitchFamily="34" charset="0"/>
                        </a:rPr>
                        <a:t> €           1.500.000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nl-NL" sz="900" b="0" i="0" u="none" strike="noStrike">
                          <a:solidFill>
                            <a:srgbClr val="000000"/>
                          </a:solidFill>
                          <a:effectLst/>
                          <a:highlight>
                            <a:srgbClr val="D9D9D9"/>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6720989"/>
                  </a:ext>
                </a:extLst>
              </a:tr>
              <a:tr h="218022">
                <a:tc gridSpan="4">
                  <a:txBody>
                    <a:bodyPr/>
                    <a:lstStyle/>
                    <a:p>
                      <a:pPr algn="l" fontAlgn="ctr"/>
                      <a:r>
                        <a:rPr lang="nl-NL" sz="900" b="0" i="0" u="none" strike="noStrike">
                          <a:solidFill>
                            <a:srgbClr val="000000"/>
                          </a:solidFill>
                          <a:effectLst/>
                          <a:latin typeface="Verdana" panose="020B0604030504040204" pitchFamily="34" charset="0"/>
                        </a:rPr>
                        <a:t>Totale kwaliteitswaarde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ctr" fontAlgn="ctr"/>
                      <a:r>
                        <a:rPr lang="nl-NL" sz="900" b="0" i="0" u="none" strike="noStrike">
                          <a:solidFill>
                            <a:srgbClr val="000000"/>
                          </a:solidFill>
                          <a:effectLst/>
                          <a:highlight>
                            <a:srgbClr val="C0C0C0"/>
                          </a:highlight>
                          <a:latin typeface="Verdana" panose="020B060403050404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067285010"/>
                  </a:ext>
                </a:extLst>
              </a:tr>
              <a:tr h="436044">
                <a:tc>
                  <a:txBody>
                    <a:bodyPr/>
                    <a:lstStyle/>
                    <a:p>
                      <a:pPr algn="l" fontAlgn="ctr"/>
                      <a:endParaRPr lang="nl-NL" sz="900" b="0" i="0" u="none" strike="noStrike">
                        <a:solidFill>
                          <a:srgbClr val="000000"/>
                        </a:solidFill>
                        <a:effectLst/>
                        <a:latin typeface="Verdana" panose="020B060403050404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endParaRPr lang="nl-NL" sz="900" b="0" i="0" u="none" strike="noStrike">
                        <a:solidFill>
                          <a:srgbClr val="000000"/>
                        </a:solidFill>
                        <a:effectLst/>
                        <a:latin typeface="Verdana" panose="020B060403050404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endParaRPr lang="nl-NL" sz="900" b="0" i="0" u="none" strike="noStrike">
                        <a:solidFill>
                          <a:srgbClr val="000000"/>
                        </a:solidFill>
                        <a:effectLst/>
                        <a:latin typeface="Verdana" panose="020B060403050404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endParaRPr lang="nl-NL" sz="900" b="0" i="0" u="none" strike="noStrike">
                        <a:solidFill>
                          <a:srgbClr val="000000"/>
                        </a:solidFill>
                        <a:effectLst/>
                        <a:latin typeface="Verdana" panose="020B060403050404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nl-NL" sz="900" b="0" i="0" u="none" strike="noStrike">
                        <a:solidFill>
                          <a:srgbClr val="000000"/>
                        </a:solidFill>
                        <a:effectLst/>
                        <a:latin typeface="Verdana" panose="020B0604030504040204" pitchFamily="34"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1198156"/>
                  </a:ext>
                </a:extLst>
              </a:tr>
              <a:tr h="218022">
                <a:tc gridSpan="4">
                  <a:txBody>
                    <a:bodyPr/>
                    <a:lstStyle/>
                    <a:p>
                      <a:pPr algn="l" fontAlgn="ctr"/>
                      <a:r>
                        <a:rPr lang="nl-NL" sz="900" b="0" i="0" u="none" strike="noStrike">
                          <a:solidFill>
                            <a:srgbClr val="000000"/>
                          </a:solidFill>
                          <a:effectLst/>
                          <a:latin typeface="Verdana" panose="020B0604030504040204" pitchFamily="34" charset="0"/>
                        </a:rPr>
                        <a:t>Inschrijvingssom (prijsformulier)</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ctr" fontAlgn="ctr"/>
                      <a:r>
                        <a:rPr lang="nl-NL" sz="900" b="0" i="0" u="none" strike="noStrike">
                          <a:solidFill>
                            <a:srgbClr val="000000"/>
                          </a:solidFill>
                          <a:effectLst/>
                          <a:highlight>
                            <a:srgbClr val="C0C0C0"/>
                          </a:highlight>
                          <a:latin typeface="Verdana" panose="020B0604030504040204" pitchFamily="34" charset="0"/>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861457427"/>
                  </a:ext>
                </a:extLst>
              </a:tr>
              <a:tr h="218022">
                <a:tc gridSpan="4">
                  <a:txBody>
                    <a:bodyPr/>
                    <a:lstStyle/>
                    <a:p>
                      <a:pPr algn="l" fontAlgn="ctr"/>
                      <a:r>
                        <a:rPr lang="nl-NL" sz="900" b="0" i="0" u="none" strike="noStrike">
                          <a:solidFill>
                            <a:srgbClr val="000000"/>
                          </a:solidFill>
                          <a:effectLst/>
                          <a:latin typeface="Verdana" panose="020B0604030504040204" pitchFamily="34" charset="0"/>
                        </a:rPr>
                        <a:t>Totale kwaliteitswaarde                                                                                                         minus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ctr" fontAlgn="ctr"/>
                      <a:r>
                        <a:rPr lang="nl-NL" sz="900" b="0" i="0" u="none" strike="noStrike">
                          <a:solidFill>
                            <a:srgbClr val="000000"/>
                          </a:solidFill>
                          <a:effectLst/>
                          <a:highlight>
                            <a:srgbClr val="C0C0C0"/>
                          </a:highlight>
                          <a:latin typeface="Verdana" panose="020B0604030504040204" pitchFamily="34" charset="0"/>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446651603"/>
                  </a:ext>
                </a:extLst>
              </a:tr>
              <a:tr h="266471">
                <a:tc gridSpan="4">
                  <a:txBody>
                    <a:bodyPr/>
                    <a:lstStyle/>
                    <a:p>
                      <a:pPr algn="l" fontAlgn="ctr"/>
                      <a:r>
                        <a:rPr lang="nl-NL" sz="900" b="1" i="0" u="none" strike="noStrike">
                          <a:solidFill>
                            <a:srgbClr val="000000"/>
                          </a:solidFill>
                          <a:effectLst/>
                          <a:latin typeface="Verdana" panose="020B0604030504040204" pitchFamily="34" charset="0"/>
                        </a:rPr>
                        <a:t>Fictieve inschrijvingssom</a:t>
                      </a:r>
                      <a:r>
                        <a:rPr lang="nl-NL" sz="900" b="0" i="0" u="none" strike="noStrike">
                          <a:solidFill>
                            <a:srgbClr val="000000"/>
                          </a:solidFill>
                          <a:effectLst/>
                          <a:latin typeface="Verdana" panose="020B0604030504040204" pitchFamily="34" charset="0"/>
                        </a:rPr>
                        <a:t> (Inschrijvingssom minus Totale kwaliteitswaarde)</a:t>
                      </a:r>
                      <a:endParaRPr lang="nl-NL" sz="900" b="1" i="0" u="none" strike="noStrike">
                        <a:solidFill>
                          <a:srgbClr val="000000"/>
                        </a:solidFill>
                        <a:effectLst/>
                        <a:latin typeface="Verdana" panose="020B0604030504040204" pitchFamily="34" charset="0"/>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ctr" fontAlgn="ctr"/>
                      <a:r>
                        <a:rPr lang="nl-NL" sz="900" b="1" i="0" u="none" strike="noStrike">
                          <a:solidFill>
                            <a:srgbClr val="000000"/>
                          </a:solidFill>
                          <a:effectLst/>
                          <a:highlight>
                            <a:srgbClr val="808080"/>
                          </a:highlight>
                          <a:latin typeface="Verdana" panose="020B0604030504040204" pitchFamily="34" charset="0"/>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749987081"/>
                  </a:ext>
                </a:extLst>
              </a:tr>
            </a:tbl>
          </a:graphicData>
        </a:graphic>
      </p:graphicFrame>
      <p:sp>
        <p:nvSpPr>
          <p:cNvPr id="6" name="Tijdelijke aanduiding voor datum 3">
            <a:extLst>
              <a:ext uri="{FF2B5EF4-FFF2-40B4-BE49-F238E27FC236}">
                <a16:creationId xmlns:a16="http://schemas.microsoft.com/office/drawing/2014/main" id="{573F9432-2971-C4D3-D71F-C4651FB79984}"/>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685839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B9FB3-E018-3307-BA16-AC0AC18BF6EE}"/>
              </a:ext>
            </a:extLst>
          </p:cNvPr>
          <p:cNvSpPr>
            <a:spLocks noGrp="1"/>
          </p:cNvSpPr>
          <p:nvPr>
            <p:ph type="title"/>
          </p:nvPr>
        </p:nvSpPr>
        <p:spPr/>
        <p:txBody>
          <a:bodyPr/>
          <a:lstStyle/>
          <a:p>
            <a:r>
              <a:rPr lang="nl-NL"/>
              <a:t>Social Return</a:t>
            </a:r>
          </a:p>
        </p:txBody>
      </p:sp>
      <p:sp>
        <p:nvSpPr>
          <p:cNvPr id="3" name="Tijdelijke aanduiding voor tabel 2">
            <a:extLst>
              <a:ext uri="{FF2B5EF4-FFF2-40B4-BE49-F238E27FC236}">
                <a16:creationId xmlns:a16="http://schemas.microsoft.com/office/drawing/2014/main" id="{56CB046A-C946-6E84-599C-2AD4DD10F751}"/>
              </a:ext>
            </a:extLst>
          </p:cNvPr>
          <p:cNvSpPr>
            <a:spLocks noGrp="1"/>
          </p:cNvSpPr>
          <p:nvPr>
            <p:ph type="tbl" sz="quarter" idx="11"/>
          </p:nvPr>
        </p:nvSpPr>
        <p:spPr/>
        <p:txBody>
          <a:bodyPr/>
          <a:lstStyle/>
          <a:p>
            <a:r>
              <a:rPr lang="nl-NL" dirty="0"/>
              <a:t>Op de aanbesteding is </a:t>
            </a:r>
            <a:r>
              <a:rPr lang="nl-NL" dirty="0" err="1"/>
              <a:t>Social</a:t>
            </a:r>
            <a:r>
              <a:rPr lang="nl-NL" dirty="0"/>
              <a:t> Return van toepassing</a:t>
            </a:r>
          </a:p>
          <a:p>
            <a:r>
              <a:rPr lang="nl-NL" dirty="0"/>
              <a:t>De minimale </a:t>
            </a:r>
            <a:r>
              <a:rPr lang="nl-NL" dirty="0" err="1"/>
              <a:t>social</a:t>
            </a:r>
            <a:r>
              <a:rPr lang="nl-NL" dirty="0"/>
              <a:t> return waarde is 2% van de opdrachtwaarde</a:t>
            </a:r>
          </a:p>
          <a:p>
            <a:r>
              <a:rPr lang="nl-NL" dirty="0"/>
              <a:t>Daarnaast kan inschrijver d.m.v. het gunningscriterium </a:t>
            </a:r>
            <a:r>
              <a:rPr lang="nl-NL" dirty="0" err="1"/>
              <a:t>Social</a:t>
            </a:r>
            <a:r>
              <a:rPr lang="nl-NL" dirty="0"/>
              <a:t> return extra kwaliteitswaarde scoren</a:t>
            </a:r>
          </a:p>
          <a:p>
            <a:r>
              <a:rPr lang="nl-NL" dirty="0"/>
              <a:t>Na de definitieve gunning brengt inkoopadviseur de winnende opdrachtnemer in contact met een adviseur Groeituin </a:t>
            </a:r>
            <a:r>
              <a:rPr lang="nl-NL" dirty="0" err="1"/>
              <a:t>Social</a:t>
            </a:r>
            <a:r>
              <a:rPr lang="nl-NL" dirty="0"/>
              <a:t> Return.</a:t>
            </a:r>
          </a:p>
          <a:p>
            <a:r>
              <a:rPr lang="nl-NL" dirty="0"/>
              <a:t>Samen met adviseur Groeituin Sociale Groeituin wordt gezocht naar:</a:t>
            </a:r>
          </a:p>
          <a:p>
            <a:r>
              <a:rPr lang="nl-NL" dirty="0"/>
              <a:t>- een mix van mogelijkheden om </a:t>
            </a:r>
            <a:r>
              <a:rPr lang="nl-NL" dirty="0" err="1"/>
              <a:t>Social</a:t>
            </a:r>
            <a:r>
              <a:rPr lang="nl-NL" dirty="0"/>
              <a:t> return in te vullen. Bijv. via arbeidsparticipatie, arbeidsontwikkeling, sociaal inkopen (zie ook handreiking Groeituin </a:t>
            </a:r>
            <a:r>
              <a:rPr lang="nl-NL" dirty="0" err="1"/>
              <a:t>Social</a:t>
            </a:r>
            <a:r>
              <a:rPr lang="nl-NL" dirty="0"/>
              <a:t> return 2024)</a:t>
            </a:r>
          </a:p>
          <a:p>
            <a:r>
              <a:rPr lang="nl-NL" dirty="0"/>
              <a:t>- Opdrachtnemer gaat aan de slag met concept plan van aanpak en worden vervolgafspraken ingepland.</a:t>
            </a:r>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4E693E81-ED19-DC99-F074-24166D054BC9}"/>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411662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Inschrijving: Prijsformulier en Prijslijst</a:t>
            </a:r>
          </a:p>
        </p:txBody>
      </p:sp>
      <p:sp>
        <p:nvSpPr>
          <p:cNvPr id="4" name="Tijdelijke aanduiding voor tekst 3"/>
          <p:cNvSpPr>
            <a:spLocks noGrp="1"/>
          </p:cNvSpPr>
          <p:nvPr>
            <p:ph type="body" sz="quarter" idx="11"/>
          </p:nvPr>
        </p:nvSpPr>
        <p:spPr/>
        <p:txBody>
          <a:bodyPr/>
          <a:lstStyle/>
          <a:p>
            <a:pPr marL="0" indent="0">
              <a:buNone/>
            </a:pPr>
            <a:r>
              <a:rPr lang="nl-NL" sz="2000"/>
              <a:t>    Inschrijving PRIJS: 2 stukken die ingediend dienen te worden:</a:t>
            </a:r>
          </a:p>
          <a:p>
            <a:pPr lvl="1"/>
            <a:r>
              <a:rPr lang="nl-NL" sz="2000" b="1"/>
              <a:t>Prijsformulier</a:t>
            </a:r>
          </a:p>
          <a:p>
            <a:pPr lvl="1"/>
            <a:r>
              <a:rPr lang="nl-NL" sz="2000" b="1"/>
              <a:t>Prijslijst </a:t>
            </a:r>
          </a:p>
          <a:p>
            <a:pPr marL="457200" lvl="1" indent="0">
              <a:buNone/>
            </a:pPr>
            <a:endParaRPr lang="nl-NL" sz="2000"/>
          </a:p>
          <a:p>
            <a:pPr marL="457200" lvl="1" indent="0">
              <a:buNone/>
            </a:pPr>
            <a:r>
              <a:rPr lang="nl-NL" sz="2000"/>
              <a:t>Prijsformulier wordt gebruikt om de inschrijvingen financieel objectief te kunnen vergelijken.</a:t>
            </a:r>
          </a:p>
          <a:p>
            <a:pPr marL="457200" lvl="1" indent="0">
              <a:buNone/>
            </a:pPr>
            <a:endParaRPr lang="nl-NL" sz="2000"/>
          </a:p>
          <a:p>
            <a:pPr marL="457200" lvl="1" indent="0">
              <a:buNone/>
            </a:pPr>
            <a:r>
              <a:rPr lang="nl-NL" sz="2000"/>
              <a:t>Prijslijst wordt gebruikt als basis voor de contractuitvoering.</a:t>
            </a:r>
          </a:p>
        </p:txBody>
      </p:sp>
      <p:sp>
        <p:nvSpPr>
          <p:cNvPr id="5" name="Tijdelijke aanduiding voor datum 3">
            <a:extLst>
              <a:ext uri="{FF2B5EF4-FFF2-40B4-BE49-F238E27FC236}">
                <a16:creationId xmlns:a16="http://schemas.microsoft.com/office/drawing/2014/main" id="{A9C5076B-F366-F327-3353-B8EED3F0E728}"/>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879574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49344"/>
            <a:ext cx="11203200" cy="400110"/>
          </a:xfrm>
        </p:spPr>
        <p:txBody>
          <a:bodyPr/>
          <a:lstStyle/>
          <a:p>
            <a:r>
              <a:rPr lang="nl-NL"/>
              <a:t>Inschrijving: Prijsformulier</a:t>
            </a:r>
          </a:p>
        </p:txBody>
      </p:sp>
      <p:sp>
        <p:nvSpPr>
          <p:cNvPr id="6" name="Tijdelijke aanduiding voor datum 3"/>
          <p:cNvSpPr>
            <a:spLocks noGrp="1"/>
          </p:cNvSpPr>
          <p:nvPr>
            <p:ph type="dt" sz="half" idx="10"/>
          </p:nvPr>
        </p:nvSpPr>
        <p:spPr>
          <a:xfrm>
            <a:off x="8788800" y="6381328"/>
            <a:ext cx="1508400" cy="350672"/>
          </a:xfrm>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nl-NL" sz="1000" b="0" i="0" u="none" strike="noStrike" kern="1200" cap="none" spc="0" normalizeH="0" baseline="0" noProof="0">
                <a:ln>
                  <a:noFill/>
                </a:ln>
                <a:solidFill>
                  <a:srgbClr val="000000"/>
                </a:solidFill>
                <a:effectLst/>
                <a:uLnTx/>
                <a:uFillTx/>
                <a:latin typeface="Verdana" pitchFamily="34" charset="0"/>
                <a:ea typeface="+mn-ea"/>
                <a:cs typeface="+mn-cs"/>
              </a:rPr>
              <a:t>6 maart 2023</a:t>
            </a:r>
          </a:p>
        </p:txBody>
      </p:sp>
      <p:graphicFrame>
        <p:nvGraphicFramePr>
          <p:cNvPr id="5" name="Tabel 4">
            <a:extLst>
              <a:ext uri="{FF2B5EF4-FFF2-40B4-BE49-F238E27FC236}">
                <a16:creationId xmlns:a16="http://schemas.microsoft.com/office/drawing/2014/main" id="{F509532C-DE6C-379E-E8FF-02A4ECE464F6}"/>
              </a:ext>
            </a:extLst>
          </p:cNvPr>
          <p:cNvGraphicFramePr>
            <a:graphicFrameLocks noGrp="1"/>
          </p:cNvGraphicFramePr>
          <p:nvPr>
            <p:extLst>
              <p:ext uri="{D42A27DB-BD31-4B8C-83A1-F6EECF244321}">
                <p14:modId xmlns:p14="http://schemas.microsoft.com/office/powerpoint/2010/main" val="2203201330"/>
              </p:ext>
            </p:extLst>
          </p:nvPr>
        </p:nvGraphicFramePr>
        <p:xfrm>
          <a:off x="557706" y="1761369"/>
          <a:ext cx="11076588" cy="4914645"/>
        </p:xfrm>
        <a:graphic>
          <a:graphicData uri="http://schemas.openxmlformats.org/drawingml/2006/table">
            <a:tbl>
              <a:tblPr/>
              <a:tblGrid>
                <a:gridCol w="61001">
                  <a:extLst>
                    <a:ext uri="{9D8B030D-6E8A-4147-A177-3AD203B41FA5}">
                      <a16:colId xmlns:a16="http://schemas.microsoft.com/office/drawing/2014/main" val="3384786821"/>
                    </a:ext>
                  </a:extLst>
                </a:gridCol>
                <a:gridCol w="133556">
                  <a:extLst>
                    <a:ext uri="{9D8B030D-6E8A-4147-A177-3AD203B41FA5}">
                      <a16:colId xmlns:a16="http://schemas.microsoft.com/office/drawing/2014/main" val="1385139265"/>
                    </a:ext>
                  </a:extLst>
                </a:gridCol>
                <a:gridCol w="5534225">
                  <a:extLst>
                    <a:ext uri="{9D8B030D-6E8A-4147-A177-3AD203B41FA5}">
                      <a16:colId xmlns:a16="http://schemas.microsoft.com/office/drawing/2014/main" val="1846207961"/>
                    </a:ext>
                  </a:extLst>
                </a:gridCol>
                <a:gridCol w="1046190">
                  <a:extLst>
                    <a:ext uri="{9D8B030D-6E8A-4147-A177-3AD203B41FA5}">
                      <a16:colId xmlns:a16="http://schemas.microsoft.com/office/drawing/2014/main" val="512885505"/>
                    </a:ext>
                  </a:extLst>
                </a:gridCol>
                <a:gridCol w="90760">
                  <a:extLst>
                    <a:ext uri="{9D8B030D-6E8A-4147-A177-3AD203B41FA5}">
                      <a16:colId xmlns:a16="http://schemas.microsoft.com/office/drawing/2014/main" val="732477895"/>
                    </a:ext>
                  </a:extLst>
                </a:gridCol>
                <a:gridCol w="787073">
                  <a:extLst>
                    <a:ext uri="{9D8B030D-6E8A-4147-A177-3AD203B41FA5}">
                      <a16:colId xmlns:a16="http://schemas.microsoft.com/office/drawing/2014/main" val="1474853222"/>
                    </a:ext>
                  </a:extLst>
                </a:gridCol>
                <a:gridCol w="101577">
                  <a:extLst>
                    <a:ext uri="{9D8B030D-6E8A-4147-A177-3AD203B41FA5}">
                      <a16:colId xmlns:a16="http://schemas.microsoft.com/office/drawing/2014/main" val="1701547118"/>
                    </a:ext>
                  </a:extLst>
                </a:gridCol>
                <a:gridCol w="133556">
                  <a:extLst>
                    <a:ext uri="{9D8B030D-6E8A-4147-A177-3AD203B41FA5}">
                      <a16:colId xmlns:a16="http://schemas.microsoft.com/office/drawing/2014/main" val="623359276"/>
                    </a:ext>
                  </a:extLst>
                </a:gridCol>
                <a:gridCol w="133556">
                  <a:extLst>
                    <a:ext uri="{9D8B030D-6E8A-4147-A177-3AD203B41FA5}">
                      <a16:colId xmlns:a16="http://schemas.microsoft.com/office/drawing/2014/main" val="4037906328"/>
                    </a:ext>
                  </a:extLst>
                </a:gridCol>
                <a:gridCol w="1246524">
                  <a:extLst>
                    <a:ext uri="{9D8B030D-6E8A-4147-A177-3AD203B41FA5}">
                      <a16:colId xmlns:a16="http://schemas.microsoft.com/office/drawing/2014/main" val="3367344894"/>
                    </a:ext>
                  </a:extLst>
                </a:gridCol>
                <a:gridCol w="125208">
                  <a:extLst>
                    <a:ext uri="{9D8B030D-6E8A-4147-A177-3AD203B41FA5}">
                      <a16:colId xmlns:a16="http://schemas.microsoft.com/office/drawing/2014/main" val="464059644"/>
                    </a:ext>
                  </a:extLst>
                </a:gridCol>
                <a:gridCol w="1360602">
                  <a:extLst>
                    <a:ext uri="{9D8B030D-6E8A-4147-A177-3AD203B41FA5}">
                      <a16:colId xmlns:a16="http://schemas.microsoft.com/office/drawing/2014/main" val="1657178831"/>
                    </a:ext>
                  </a:extLst>
                </a:gridCol>
                <a:gridCol w="133556">
                  <a:extLst>
                    <a:ext uri="{9D8B030D-6E8A-4147-A177-3AD203B41FA5}">
                      <a16:colId xmlns:a16="http://schemas.microsoft.com/office/drawing/2014/main" val="1683932845"/>
                    </a:ext>
                  </a:extLst>
                </a:gridCol>
                <a:gridCol w="189204">
                  <a:extLst>
                    <a:ext uri="{9D8B030D-6E8A-4147-A177-3AD203B41FA5}">
                      <a16:colId xmlns:a16="http://schemas.microsoft.com/office/drawing/2014/main" val="1090767415"/>
                    </a:ext>
                  </a:extLst>
                </a:gridCol>
              </a:tblGrid>
              <a:tr h="134173">
                <a:tc gridSpan="3">
                  <a:txBody>
                    <a:bodyPr/>
                    <a:lstStyle/>
                    <a:p>
                      <a:pPr algn="l" fontAlgn="b"/>
                      <a:r>
                        <a:rPr lang="nl-NL" sz="1000" b="1" i="0" u="none" strike="noStrike">
                          <a:solidFill>
                            <a:srgbClr val="000000"/>
                          </a:solidFill>
                          <a:effectLst/>
                          <a:highlight>
                            <a:srgbClr val="DDEBF7"/>
                          </a:highlight>
                          <a:latin typeface="Calibri" panose="020F0502020204030204" pitchFamily="34" charset="0"/>
                        </a:rPr>
                        <a:t>Prijsformulier verticale ADCP</a:t>
                      </a:r>
                    </a:p>
                  </a:txBody>
                  <a:tcPr marL="4792" marR="4792" marT="4792" marB="0" anchor="b">
                    <a:lnL>
                      <a:noFill/>
                    </a:lnL>
                    <a:lnR>
                      <a:noFill/>
                    </a:lnR>
                    <a:lnT>
                      <a:noFill/>
                    </a:lnT>
                    <a:lnB>
                      <a:noFill/>
                    </a:lnB>
                    <a:solidFill>
                      <a:srgbClr val="DDEBF7"/>
                    </a:solidFill>
                  </a:tcPr>
                </a:tc>
                <a:tc hMerge="1">
                  <a:txBody>
                    <a:bodyPr/>
                    <a:lstStyle/>
                    <a:p>
                      <a:endParaRPr lang="nl-NL"/>
                    </a:p>
                  </a:txBody>
                  <a:tcPr/>
                </a:tc>
                <a:tc hMerge="1">
                  <a:txBody>
                    <a:bodyPr/>
                    <a:lstStyle/>
                    <a:p>
                      <a:endParaRPr lang="nl-NL"/>
                    </a:p>
                  </a:txBody>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tc>
                  <a:txBody>
                    <a:bodyPr/>
                    <a:lstStyle/>
                    <a:p>
                      <a:pPr algn="l" fontAlgn="b"/>
                      <a:r>
                        <a:rPr lang="nl-NL" sz="800" b="0" i="0" u="none" strike="noStrike">
                          <a:solidFill>
                            <a:srgbClr val="000000"/>
                          </a:solidFill>
                          <a:effectLst/>
                          <a:highlight>
                            <a:srgbClr val="DDEBF7"/>
                          </a:highlight>
                          <a:latin typeface="Calibri" panose="020F0502020204030204" pitchFamily="34" charset="0"/>
                        </a:rPr>
                        <a:t> </a:t>
                      </a:r>
                    </a:p>
                  </a:txBody>
                  <a:tcPr marL="4792" marR="4792" marT="4792" marB="0" anchor="b">
                    <a:lnL>
                      <a:noFill/>
                    </a:lnL>
                    <a:lnR>
                      <a:noFill/>
                    </a:lnR>
                    <a:lnT>
                      <a:noFill/>
                    </a:lnT>
                    <a:lnB>
                      <a:noFill/>
                    </a:lnB>
                    <a:solidFill>
                      <a:srgbClr val="DDEBF7"/>
                    </a:solidFill>
                  </a:tcPr>
                </a:tc>
                <a:extLst>
                  <a:ext uri="{0D108BD9-81ED-4DB2-BD59-A6C34878D82A}">
                    <a16:rowId xmlns:a16="http://schemas.microsoft.com/office/drawing/2014/main" val="2839721303"/>
                  </a:ext>
                </a:extLst>
              </a:tr>
              <a:tr h="96796">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gridSpan="2">
                  <a:txBody>
                    <a:bodyPr/>
                    <a:lstStyle/>
                    <a:p>
                      <a:pPr algn="l" fontAlgn="b"/>
                      <a:r>
                        <a:rPr lang="nl-NL" sz="800" b="0" i="0" u="none" strike="noStrike">
                          <a:solidFill>
                            <a:srgbClr val="000000"/>
                          </a:solidFill>
                          <a:effectLst/>
                          <a:highlight>
                            <a:srgbClr val="FFFFFF"/>
                          </a:highlight>
                          <a:latin typeface="Verdana" panose="020B0604030504040204" pitchFamily="34" charset="0"/>
                        </a:rPr>
                        <a:t>Prijsformulier behorende bij aanbesteding verticale ADCP zaaknr. 31197629</a:t>
                      </a:r>
                    </a:p>
                  </a:txBody>
                  <a:tcPr marL="4792" marR="4792" marT="4792" marB="0" anchor="b">
                    <a:lnL>
                      <a:noFill/>
                    </a:lnL>
                    <a:lnR>
                      <a:noFill/>
                    </a:lnR>
                    <a:lnT>
                      <a:noFill/>
                    </a:lnT>
                    <a:lnB>
                      <a:noFill/>
                    </a:lnB>
                    <a:solidFill>
                      <a:srgbClr val="FFFFFF"/>
                    </a:solidFill>
                  </a:tcPr>
                </a:tc>
                <a:tc hMerge="1">
                  <a:txBody>
                    <a:bodyPr/>
                    <a:lstStyle/>
                    <a:p>
                      <a:endParaRPr lang="nl-NL"/>
                    </a:p>
                  </a:txBody>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47471693"/>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28257559"/>
                  </a:ext>
                </a:extLst>
              </a:tr>
              <a:tr h="86254">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DDEBF7"/>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fontAlgn="b"/>
                      <a:r>
                        <a:rPr lang="nl-NL" sz="700" b="0" i="0" u="none" strike="noStrike">
                          <a:solidFill>
                            <a:srgbClr val="2F75B5"/>
                          </a:solidFill>
                          <a:effectLst/>
                          <a:highlight>
                            <a:srgbClr val="DDEBF7"/>
                          </a:highlight>
                          <a:latin typeface="Verdana" panose="020B0604030504040204" pitchFamily="34" charset="0"/>
                        </a:rPr>
                        <a:t>Dit deel in te vullen door inschrijver</a:t>
                      </a:r>
                    </a:p>
                  </a:txBody>
                  <a:tcPr marL="4792" marR="4792" marT="4792" marB="0" anchor="b">
                    <a:lnL>
                      <a:noFill/>
                    </a:lnL>
                    <a:lnR>
                      <a:noFill/>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fontAlgn="b"/>
                      <a:r>
                        <a:rPr lang="nl-NL" sz="700" b="0" i="0" u="none" strike="noStrike">
                          <a:solidFill>
                            <a:srgbClr val="000000"/>
                          </a:solidFill>
                          <a:effectLst/>
                          <a:highlight>
                            <a:srgbClr val="DDEBF7"/>
                          </a:highlight>
                          <a:latin typeface="Verdana" panose="020B0604030504040204" pitchFamily="34" charset="0"/>
                        </a:rPr>
                        <a:t> </a:t>
                      </a:r>
                    </a:p>
                  </a:txBody>
                  <a:tcPr marL="4792" marR="4792" marT="4792" marB="0" anchor="b">
                    <a:lnL>
                      <a:noFill/>
                    </a:lnL>
                    <a:lnR>
                      <a:noFill/>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fontAlgn="b"/>
                      <a:r>
                        <a:rPr lang="nl-NL" sz="700" b="0" i="0" u="none" strike="noStrike">
                          <a:solidFill>
                            <a:srgbClr val="000000"/>
                          </a:solidFill>
                          <a:effectLst/>
                          <a:highlight>
                            <a:srgbClr val="DDEBF7"/>
                          </a:highlight>
                          <a:latin typeface="Verdana" panose="020B0604030504040204" pitchFamily="34" charset="0"/>
                        </a:rPr>
                        <a:t> </a:t>
                      </a:r>
                    </a:p>
                  </a:txBody>
                  <a:tcPr marL="4792" marR="4792" marT="4792" marB="0" anchor="b">
                    <a:lnL>
                      <a:noFill/>
                    </a:lnL>
                    <a:lnR>
                      <a:noFill/>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b"/>
                      <a:r>
                        <a:rPr lang="nl-NL" sz="700" b="0" i="0" u="none" strike="noStrike">
                          <a:solidFill>
                            <a:srgbClr val="000000"/>
                          </a:solidFill>
                          <a:effectLst/>
                          <a:highlight>
                            <a:srgbClr val="DDEBF7"/>
                          </a:highlight>
                          <a:latin typeface="Verdana" panose="020B0604030504040204" pitchFamily="34" charset="0"/>
                        </a:rPr>
                        <a:t> </a:t>
                      </a:r>
                    </a:p>
                  </a:txBody>
                  <a:tcPr marL="4792" marR="4792" marT="4792" marB="0" anchor="b">
                    <a:lnL>
                      <a:noFill/>
                    </a:lnL>
                    <a:lnR>
                      <a:noFill/>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fontAlgn="b"/>
                      <a:r>
                        <a:rPr lang="nl-NL" sz="700" b="0" i="0" u="none" strike="noStrike">
                          <a:solidFill>
                            <a:srgbClr val="000000"/>
                          </a:solidFill>
                          <a:effectLst/>
                          <a:highlight>
                            <a:srgbClr val="DDEBF7"/>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w="12700" cap="flat" cmpd="sng" algn="ctr">
                      <a:solidFill>
                        <a:srgbClr val="9BC2E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EDEDED"/>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w="12700" cap="flat" cmpd="sng" algn="ctr">
                      <a:solidFill>
                        <a:srgbClr val="DBDBDB"/>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gridSpan="3">
                  <a:txBody>
                    <a:bodyPr/>
                    <a:lstStyle/>
                    <a:p>
                      <a:pPr algn="l" fontAlgn="t"/>
                      <a:r>
                        <a:rPr lang="nl-NL" sz="700" b="0" i="0" u="none" strike="noStrike">
                          <a:solidFill>
                            <a:srgbClr val="7B7B7B"/>
                          </a:solidFill>
                          <a:effectLst/>
                          <a:highlight>
                            <a:srgbClr val="EDEDED"/>
                          </a:highlight>
                          <a:latin typeface="Verdana" panose="020B0604030504040204" pitchFamily="34" charset="0"/>
                        </a:rPr>
                        <a:t>Dit deel </a:t>
                      </a:r>
                      <a:r>
                        <a:rPr lang="nl-NL" sz="700" b="0" i="0" u="sng" strike="noStrike">
                          <a:solidFill>
                            <a:srgbClr val="7B7B7B"/>
                          </a:solidFill>
                          <a:effectLst/>
                          <a:highlight>
                            <a:srgbClr val="EDEDED"/>
                          </a:highlight>
                          <a:latin typeface="Verdana" panose="020B0604030504040204" pitchFamily="34" charset="0"/>
                        </a:rPr>
                        <a:t>niet</a:t>
                      </a:r>
                      <a:r>
                        <a:rPr lang="nl-NL" sz="700" b="0" i="0" u="none" strike="noStrike">
                          <a:solidFill>
                            <a:srgbClr val="7B7B7B"/>
                          </a:solidFill>
                          <a:effectLst/>
                          <a:highlight>
                            <a:srgbClr val="EDEDED"/>
                          </a:highlight>
                          <a:latin typeface="Verdana" panose="020B0604030504040204" pitchFamily="34" charset="0"/>
                        </a:rPr>
                        <a:t> aan te passen door inschrijver</a:t>
                      </a:r>
                    </a:p>
                  </a:txBody>
                  <a:tcPr marL="4792" marR="4792" marT="4792" marB="0">
                    <a:lnL>
                      <a:noFill/>
                    </a:lnL>
                    <a:lnR>
                      <a:noFill/>
                    </a:lnR>
                    <a:lnT w="12700" cap="flat" cmpd="sng" algn="ctr">
                      <a:solidFill>
                        <a:srgbClr val="DBDBDB"/>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hMerge="1">
                  <a:txBody>
                    <a:bodyPr/>
                    <a:lstStyle/>
                    <a:p>
                      <a:endParaRPr lang="nl-NL"/>
                    </a:p>
                  </a:txBody>
                  <a:tcPr/>
                </a:tc>
                <a:tc hMerge="1">
                  <a:txBody>
                    <a:bodyPr/>
                    <a:lstStyle/>
                    <a:p>
                      <a:endParaRPr lang="nl-NL"/>
                    </a:p>
                  </a:txBody>
                  <a:tcPr/>
                </a:tc>
                <a:tc>
                  <a:txBody>
                    <a:bodyPr/>
                    <a:lstStyle/>
                    <a:p>
                      <a:pPr algn="l" fontAlgn="b"/>
                      <a:r>
                        <a:rPr lang="nl-NL" sz="700" b="0" i="0" u="none" strike="noStrike">
                          <a:solidFill>
                            <a:srgbClr val="000000"/>
                          </a:solidFill>
                          <a:effectLst/>
                          <a:highlight>
                            <a:srgbClr val="EDEDED"/>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w="12700" cap="flat" cmpd="sng" algn="ctr">
                      <a:solidFill>
                        <a:srgbClr val="DBDBDB"/>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DEDED"/>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019340596"/>
                  </a:ext>
                </a:extLst>
              </a:tr>
              <a:tr h="0">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a:noFill/>
                    </a:lnL>
                    <a:lnR>
                      <a:noFill/>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w="1270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w="12700" cap="flat" cmpd="sng" algn="ctr">
                      <a:solidFill>
                        <a:srgbClr val="FFFFFF"/>
                      </a:solidFill>
                      <a:prstDash val="solid"/>
                      <a:round/>
                      <a:headEnd type="none" w="med" len="med"/>
                      <a:tailEnd type="none" w="med" len="med"/>
                    </a:lnT>
                    <a:lnB>
                      <a:noFill/>
                    </a:lnB>
                    <a:solidFill>
                      <a:srgbClr val="FFFFFF"/>
                    </a:solidFill>
                  </a:tcPr>
                </a:tc>
                <a:tc>
                  <a:txBody>
                    <a:bodyPr/>
                    <a:lstStyle/>
                    <a:p>
                      <a:pPr algn="r" fontAlgn="t"/>
                      <a:r>
                        <a:rPr lang="nl-NL" sz="600" b="1" i="0" u="none" strike="noStrike">
                          <a:solidFill>
                            <a:srgbClr val="9BC2E6"/>
                          </a:solidFill>
                          <a:effectLst/>
                          <a:highlight>
                            <a:srgbClr val="FFFFFF"/>
                          </a:highlight>
                          <a:latin typeface="Verdana" panose="020B0604030504040204" pitchFamily="34" charset="0"/>
                        </a:rPr>
                        <a:t>Inschrijver vult alleen de blauwe velden in</a:t>
                      </a:r>
                    </a:p>
                  </a:txBody>
                  <a:tcPr marL="4792" marR="4792" marT="4792" marB="0">
                    <a:lnL>
                      <a:noFill/>
                    </a:lnL>
                    <a:lnR>
                      <a:noFill/>
                    </a:lnR>
                    <a:lnT w="1270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74931632"/>
                  </a:ext>
                </a:extLst>
              </a:tr>
              <a:tr h="297098">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a:noFill/>
                    </a:lnT>
                    <a:lnB>
                      <a:noFill/>
                    </a:lnB>
                    <a:solidFill>
                      <a:srgbClr val="FFFFFF"/>
                    </a:solidFill>
                  </a:tcPr>
                </a:tc>
                <a:tc>
                  <a:txBody>
                    <a:bodyPr/>
                    <a:lstStyle/>
                    <a:p>
                      <a:pPr algn="l" fontAlgn="b"/>
                      <a:r>
                        <a:rPr lang="nl-NL" sz="700" b="1" i="0" u="none" strike="noStrike">
                          <a:solidFill>
                            <a:srgbClr val="000000"/>
                          </a:solidFill>
                          <a:effectLst/>
                          <a:latin typeface="Verdana" panose="020B0604030504040204" pitchFamily="34" charset="0"/>
                        </a:rPr>
                        <a:t> </a:t>
                      </a:r>
                    </a:p>
                  </a:txBody>
                  <a:tcPr marL="4792" marR="4792" marT="4792" marB="0" anchor="b">
                    <a:lnL>
                      <a:noFill/>
                    </a:lnL>
                    <a:lnR>
                      <a:noFill/>
                    </a:lnR>
                    <a:lnT w="6350" cap="flat" cmpd="sng" algn="ctr">
                      <a:solidFill>
                        <a:srgbClr val="FFFFFF"/>
                      </a:solidFill>
                      <a:prstDash val="solid"/>
                      <a:round/>
                      <a:headEnd type="none" w="med" len="med"/>
                      <a:tailEnd type="none" w="med" len="med"/>
                    </a:lnT>
                    <a:lnB>
                      <a:noFill/>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a:noFill/>
                    </a:lnB>
                    <a:solidFill>
                      <a:srgbClr val="FFFFFF"/>
                    </a:solidFill>
                  </a:tcPr>
                </a:tc>
                <a:tc>
                  <a:txBody>
                    <a:bodyPr/>
                    <a:lstStyle/>
                    <a:p>
                      <a:pPr algn="r" fontAlgn="t"/>
                      <a:r>
                        <a:rPr lang="nl-NL" sz="600" b="1" i="0" u="none" strike="noStrike">
                          <a:solidFill>
                            <a:srgbClr val="9BC2E6"/>
                          </a:solidFill>
                          <a:effectLst/>
                          <a:highlight>
                            <a:srgbClr val="FFFFFF"/>
                          </a:highlight>
                          <a:latin typeface="Verdana" panose="020B0604030504040204" pitchFamily="34" charset="0"/>
                        </a:rPr>
                        <a:t>Bedragen in € excl. BTW</a:t>
                      </a:r>
                    </a:p>
                  </a:txBody>
                  <a:tcPr marL="4792" marR="4792" marT="4792" marB="0">
                    <a:lnL>
                      <a:noFill/>
                    </a:lnL>
                    <a:lnR>
                      <a:noFill/>
                    </a:lnR>
                    <a:lnT>
                      <a:noFill/>
                    </a:lnT>
                    <a:lnB>
                      <a:noFill/>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EDEDED"/>
                          </a:highlight>
                          <a:latin typeface="Verdana" panose="020B0604030504040204" pitchFamily="34" charset="0"/>
                        </a:rPr>
                        <a:t>vermenigvuldigings-factoren: aan deze getallen kunnen geen rechten worden ontleend</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subtotalen op basis van prijzen vermenigvuldigd met de factoren en berekening totale inschrijfprijs</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19123641"/>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59834720"/>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Levering complete systemen (initieel)</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A</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45</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636221876"/>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rowSpan="2">
                  <a:txBody>
                    <a:bodyPr/>
                    <a:lstStyle/>
                    <a:p>
                      <a:pPr algn="l" fontAlgn="t"/>
                      <a:r>
                        <a:rPr lang="nl-NL" sz="600" b="0" i="0" u="none" strike="noStrike">
                          <a:solidFill>
                            <a:srgbClr val="000000"/>
                          </a:solidFill>
                          <a:effectLst/>
                          <a:highlight>
                            <a:srgbClr val="FFFFFF"/>
                          </a:highlight>
                          <a:latin typeface="Verdana" panose="020B0604030504040204" pitchFamily="34" charset="0"/>
                        </a:rPr>
                        <a:t>Systeemprijs per stuk voor de initiële levering van</a:t>
                      </a:r>
                      <a:r>
                        <a:rPr lang="nl-NL" sz="600" b="0" i="0" u="none" strike="noStrike">
                          <a:solidFill>
                            <a:srgbClr val="FF0000"/>
                          </a:solidFill>
                          <a:effectLst/>
                          <a:highlight>
                            <a:srgbClr val="FFFFFF"/>
                          </a:highlight>
                          <a:latin typeface="Verdana" panose="020B0604030504040204" pitchFamily="34" charset="0"/>
                        </a:rPr>
                        <a:t> </a:t>
                      </a:r>
                      <a:r>
                        <a:rPr lang="nl-NL" sz="600" b="0" i="0" u="none" strike="noStrike">
                          <a:solidFill>
                            <a:srgbClr val="000000"/>
                          </a:solidFill>
                          <a:effectLst/>
                          <a:highlight>
                            <a:srgbClr val="FFFFFF"/>
                          </a:highlight>
                          <a:latin typeface="Verdana" panose="020B0604030504040204" pitchFamily="34" charset="0"/>
                        </a:rPr>
                        <a:t>80 stuks welke in de eerste vier jaar worden geleverd.</a:t>
                      </a:r>
                      <a:br>
                        <a:rPr lang="nl-NL" sz="600" b="0" i="0" u="none" strike="noStrike">
                          <a:solidFill>
                            <a:srgbClr val="000000"/>
                          </a:solidFill>
                          <a:effectLst/>
                          <a:highlight>
                            <a:srgbClr val="FFFFFF"/>
                          </a:highlight>
                          <a:latin typeface="Verdana" panose="020B0604030504040204" pitchFamily="34" charset="0"/>
                        </a:rPr>
                      </a:br>
                      <a:r>
                        <a:rPr lang="nl-NL" sz="600" b="0" i="0" u="none" strike="noStrike">
                          <a:solidFill>
                            <a:srgbClr val="000000"/>
                          </a:solidFill>
                          <a:effectLst/>
                          <a:highlight>
                            <a:srgbClr val="FFFFFF"/>
                          </a:highlight>
                          <a:latin typeface="Verdana" panose="020B0604030504040204" pitchFamily="34" charset="0"/>
                        </a:rPr>
                        <a:t>Vul hier het bedrag in waarvoor de gehele oplossing wordt aangeboden. Prijzen voor levering dienen altijd de gehele vereiste leveringsomvang (F1.08) en de vereiste diensten bij levering te omvatten inclusief in BPKV aangeboden meerwaarde. Ook eventuele licentiekosten voor functies welke binnen de leveringsomvang en standaard samenstelling vallen (F1.08 en F1.09), dienen meegenomen te worden in de systeemprijs, waarbij de totale kosten voor 15 jaar zijn berekend.</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B</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35</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02888453"/>
                  </a:ext>
                </a:extLst>
              </a:tr>
              <a:tr h="373768">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vMerge="1">
                  <a:txBody>
                    <a:bodyPr/>
                    <a:lstStyle/>
                    <a:p>
                      <a:endParaRPr lang="nl-NL"/>
                    </a:p>
                  </a:txBody>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FF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54139173"/>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Levering complete systemen (opvolgend)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A</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30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67220078"/>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rowSpan="2">
                  <a:txBody>
                    <a:bodyPr/>
                    <a:lstStyle/>
                    <a:p>
                      <a:pPr algn="l" fontAlgn="t"/>
                      <a:r>
                        <a:rPr lang="nl-NL" sz="600" b="0" i="0" u="none" strike="noStrike">
                          <a:solidFill>
                            <a:srgbClr val="000000"/>
                          </a:solidFill>
                          <a:effectLst/>
                          <a:highlight>
                            <a:srgbClr val="FFFFFF"/>
                          </a:highlight>
                          <a:latin typeface="Verdana" panose="020B0604030504040204" pitchFamily="34" charset="0"/>
                        </a:rPr>
                        <a:t>Systeemprijs per stuk voor opvolgende leveringen.  </a:t>
                      </a:r>
                      <a:br>
                        <a:rPr lang="nl-NL" sz="600" b="0" i="0" u="none" strike="noStrike">
                          <a:solidFill>
                            <a:srgbClr val="000000"/>
                          </a:solidFill>
                          <a:effectLst/>
                          <a:highlight>
                            <a:srgbClr val="FFFFFF"/>
                          </a:highlight>
                          <a:latin typeface="Verdana" panose="020B0604030504040204" pitchFamily="34" charset="0"/>
                        </a:rPr>
                      </a:br>
                      <a:r>
                        <a:rPr lang="nl-NL" sz="600" b="0" i="0" u="none" strike="noStrike">
                          <a:solidFill>
                            <a:srgbClr val="000000"/>
                          </a:solidFill>
                          <a:effectLst/>
                          <a:highlight>
                            <a:srgbClr val="FFFFFF"/>
                          </a:highlight>
                          <a:latin typeface="Verdana" panose="020B0604030504040204" pitchFamily="34" charset="0"/>
                        </a:rPr>
                        <a:t>Vul hier het bedrag in waarvoor de gehele oplossing wordt aangeboden. Prijzen voor levering dienen altijd de gehele vereiste leveringsomvang (F1.08) en de vereiste diensten bij levering te omvatten inclusief in BPKV aangeboden meerwaarde. Ook eventuele licentiekosten voor functies welke binnen de leveringsomvang  en standaard samenstelling vallen (F1.08 en F1.09), dienen meegenomen te worden in de systeemprijs, waarbij de totale kosten voor 15 jaar worden berekend.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B</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20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06085244"/>
                  </a:ext>
                </a:extLst>
              </a:tr>
              <a:tr h="44085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vMerge="1">
                  <a:txBody>
                    <a:bodyPr/>
                    <a:lstStyle/>
                    <a:p>
                      <a:endParaRPr lang="nl-NL"/>
                    </a:p>
                  </a:txBody>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BFBFBF"/>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14668310"/>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Batterij Oplaadbaar inclusief behuizing</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100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747355993"/>
                  </a:ext>
                </a:extLst>
              </a:tr>
              <a:tr h="196468">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de prijs in van van een standaard batterijbehuizing met oplaadbare batterijen en kabel(s) volgens eisen </a:t>
                      </a:r>
                      <a:r>
                        <a:rPr lang="nl-NL" sz="600" b="0" i="0" u="none" strike="noStrike" err="1">
                          <a:solidFill>
                            <a:srgbClr val="000000"/>
                          </a:solidFill>
                          <a:effectLst/>
                          <a:highlight>
                            <a:srgbClr val="FFFFFF"/>
                          </a:highlight>
                          <a:latin typeface="Verdana" panose="020B0604030504040204" pitchFamily="34" charset="0"/>
                        </a:rPr>
                        <a:t>F4.02</a:t>
                      </a:r>
                      <a:r>
                        <a:rPr lang="nl-NL" sz="600" b="0" i="0" u="none" strike="noStrike">
                          <a:solidFill>
                            <a:srgbClr val="000000"/>
                          </a:solidFill>
                          <a:effectLst/>
                          <a:highlight>
                            <a:srgbClr val="FFFFFF"/>
                          </a:highlight>
                          <a:latin typeface="Verdana" panose="020B0604030504040204" pitchFamily="34" charset="0"/>
                        </a:rPr>
                        <a:t> t/m </a:t>
                      </a:r>
                      <a:r>
                        <a:rPr lang="nl-NL" sz="600" b="0" i="0" u="none" strike="noStrike" err="1">
                          <a:solidFill>
                            <a:srgbClr val="000000"/>
                          </a:solidFill>
                          <a:effectLst/>
                          <a:highlight>
                            <a:srgbClr val="FFFFFF"/>
                          </a:highlight>
                          <a:latin typeface="Verdana" panose="020B0604030504040204" pitchFamily="34" charset="0"/>
                        </a:rPr>
                        <a:t>F4.06</a:t>
                      </a:r>
                      <a:r>
                        <a:rPr lang="nl-NL" sz="600" b="0" i="0" u="none" strike="noStrike">
                          <a:solidFill>
                            <a:srgbClr val="000000"/>
                          </a:solidFill>
                          <a:effectLst/>
                          <a:highlight>
                            <a:srgbClr val="FFFFFF"/>
                          </a:highlight>
                          <a:latin typeface="Verdana" panose="020B0604030504040204" pitchFamily="34" charset="0"/>
                        </a:rPr>
                        <a:t> en </a:t>
                      </a:r>
                      <a:r>
                        <a:rPr lang="nl-NL" sz="600" b="0" i="0" u="none" strike="noStrike" err="1">
                          <a:solidFill>
                            <a:srgbClr val="000000"/>
                          </a:solidFill>
                          <a:effectLst/>
                          <a:highlight>
                            <a:srgbClr val="FFFFFF"/>
                          </a:highlight>
                          <a:latin typeface="Verdana" panose="020B0604030504040204" pitchFamily="34" charset="0"/>
                        </a:rPr>
                        <a:t>R1.01</a:t>
                      </a:r>
                      <a:r>
                        <a:rPr lang="nl-NL" sz="600" b="0" i="0" u="none" strike="noStrike">
                          <a:solidFill>
                            <a:srgbClr val="000000"/>
                          </a:solidFill>
                          <a:effectLst/>
                          <a:highlight>
                            <a:srgbClr val="FFFFFF"/>
                          </a:highlight>
                          <a:latin typeface="Verdana" panose="020B0604030504040204" pitchFamily="34" charset="0"/>
                        </a:rPr>
                        <a:t>.</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FF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BFBFBF"/>
                          </a:solidFill>
                          <a:effectLst/>
                          <a:highlight>
                            <a:srgbClr val="FFFFFF"/>
                          </a:highligh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844909614"/>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Oplader batterijen</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20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978050656"/>
                  </a:ext>
                </a:extLst>
              </a:tr>
              <a:tr h="182092">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de prijs in van de oplader voor de oplaadbare batterijen (F4.07). Dit dient het complete oplaadsysteem te bevatten, dus inclusief kabels etc.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FF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BFBFBF"/>
                          </a:solidFill>
                          <a:effectLst/>
                          <a:highlight>
                            <a:srgbClr val="FFFFFF"/>
                          </a:highligh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871397967"/>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Extra firmware optie Waves inclusief software</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10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33078754"/>
                  </a:ext>
                </a:extLst>
              </a:tr>
              <a:tr h="301890">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de prijs in van het toevoegen van de mogelijkheid om golfinformatie in te winnen met de ADCP. Dit betreft eventuele </a:t>
                      </a:r>
                      <a:r>
                        <a:rPr lang="nl-NL" sz="600" b="0" i="0" u="none" strike="noStrike" err="1">
                          <a:solidFill>
                            <a:srgbClr val="000000"/>
                          </a:solidFill>
                          <a:effectLst/>
                          <a:highlight>
                            <a:srgbClr val="FFFFFF"/>
                          </a:highlight>
                          <a:latin typeface="Verdana" panose="020B0604030504040204" pitchFamily="34" charset="0"/>
                        </a:rPr>
                        <a:t>firmwareupgrades</a:t>
                      </a:r>
                      <a:r>
                        <a:rPr lang="nl-NL" sz="600" b="0" i="0" u="none" strike="noStrike">
                          <a:solidFill>
                            <a:srgbClr val="000000"/>
                          </a:solidFill>
                          <a:effectLst/>
                          <a:highlight>
                            <a:srgbClr val="FFFFFF"/>
                          </a:highlight>
                          <a:latin typeface="Verdana" panose="020B0604030504040204" pitchFamily="34" charset="0"/>
                        </a:rPr>
                        <a:t>, licenties en software. </a:t>
                      </a:r>
                      <a:br>
                        <a:rPr lang="nl-NL" sz="600" b="0" i="0" u="none" strike="noStrike">
                          <a:solidFill>
                            <a:srgbClr val="000000"/>
                          </a:solidFill>
                          <a:effectLst/>
                          <a:highlight>
                            <a:srgbClr val="FFFFFF"/>
                          </a:highlight>
                          <a:latin typeface="Verdana" panose="020B0604030504040204" pitchFamily="34" charset="0"/>
                        </a:rPr>
                      </a:br>
                      <a:r>
                        <a:rPr lang="nl-NL" sz="600" b="0" i="0" u="none" strike="noStrike">
                          <a:solidFill>
                            <a:srgbClr val="000000"/>
                          </a:solidFill>
                          <a:effectLst/>
                          <a:highlight>
                            <a:srgbClr val="FFFFFF"/>
                          </a:highlight>
                          <a:latin typeface="Verdana" panose="020B0604030504040204" pitchFamily="34" charset="0"/>
                        </a:rPr>
                        <a:t>Wanneer dit standaard in een ADCP wordt meegeleverd, vul dan 0 in. </a:t>
                      </a:r>
                      <a:br>
                        <a:rPr lang="nl-NL" sz="600" b="0" i="0" u="none" strike="noStrike">
                          <a:solidFill>
                            <a:srgbClr val="000000"/>
                          </a:solidFill>
                          <a:effectLst/>
                          <a:highlight>
                            <a:srgbClr val="FFFFFF"/>
                          </a:highlight>
                          <a:latin typeface="Verdana" panose="020B0604030504040204" pitchFamily="34" charset="0"/>
                        </a:rPr>
                      </a:br>
                      <a:r>
                        <a:rPr lang="nl-NL" sz="600" b="0" i="0" u="none" strike="noStrike">
                          <a:solidFill>
                            <a:srgbClr val="000000"/>
                          </a:solidFill>
                          <a:effectLst/>
                          <a:highlight>
                            <a:srgbClr val="FFFFFF"/>
                          </a:highlight>
                          <a:latin typeface="Verdana" panose="020B0604030504040204" pitchFamily="34" charset="0"/>
                        </a:rPr>
                        <a:t>Wanneer dit jaarlijkse kosten betreft, vul dan het </a:t>
                      </a:r>
                      <a:r>
                        <a:rPr lang="nl-NL" sz="600" b="0" i="0" u="none" strike="noStrike" err="1">
                          <a:solidFill>
                            <a:srgbClr val="000000"/>
                          </a:solidFill>
                          <a:effectLst/>
                          <a:highlight>
                            <a:srgbClr val="FFFFFF"/>
                          </a:highlight>
                          <a:latin typeface="Verdana" panose="020B0604030504040204" pitchFamily="34" charset="0"/>
                        </a:rPr>
                        <a:t>jaarlijke</a:t>
                      </a:r>
                      <a:r>
                        <a:rPr lang="nl-NL" sz="600" b="0" i="0" u="none" strike="noStrike">
                          <a:solidFill>
                            <a:srgbClr val="000000"/>
                          </a:solidFill>
                          <a:effectLst/>
                          <a:highlight>
                            <a:srgbClr val="FFFFFF"/>
                          </a:highlight>
                          <a:latin typeface="Verdana" panose="020B0604030504040204" pitchFamily="34" charset="0"/>
                        </a:rPr>
                        <a:t> bedrag in, vermenigvuldigd met 15.</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FF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noFill/>
                  </a:tcPr>
                </a:tc>
                <a:tc>
                  <a:txBody>
                    <a:bodyPr/>
                    <a:lstStyle/>
                    <a:p>
                      <a:pPr algn="l" fontAlgn="t"/>
                      <a:r>
                        <a:rPr lang="nl-NL" sz="600" b="0" i="0" u="none" strike="noStrike">
                          <a:solidFill>
                            <a:srgbClr val="BFBFBF"/>
                          </a:solidFill>
                          <a:effectLst/>
                          <a:highlight>
                            <a:srgbClr val="FFFFFF"/>
                          </a:highlight>
                          <a:latin typeface="Verdana" panose="020B0604030504040204" pitchFamily="34" charset="0"/>
                        </a:rPr>
                        <a:t> </a:t>
                      </a:r>
                    </a:p>
                  </a:txBody>
                  <a:tcPr marL="4792" marR="4792" marT="4792" marB="0">
                    <a:lnL w="6350" cap="flat" cmpd="sng" algn="ctr">
                      <a:solidFill>
                        <a:srgbClr val="FFFFFF"/>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92778621"/>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Preventief onderhoud</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A</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240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670847992"/>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rowSpan="2">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de prijs in voor een enkele beurt voor preventief onderhoud van het systeem. Dit bedrag dient inclusief eventuele verzending naar de fabrikant te zijn. Wanneer vervanging van verbruiksmateriaal regulier onderdeel is van het preventief onderhoud, dient dit ook in de prijs opgenomen te worden.</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Stuksprijs Variant B</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160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203927543"/>
                  </a:ext>
                </a:extLst>
              </a:tr>
              <a:tr h="16292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vMerge="1">
                  <a:txBody>
                    <a:bodyPr/>
                    <a:lstStyle/>
                    <a:p>
                      <a:endParaRPr lang="nl-NL"/>
                    </a:p>
                  </a:txBody>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FF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211317737"/>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Correctief Onderhoud</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Uurtarief</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1000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57474705"/>
                  </a:ext>
                </a:extLst>
              </a:tr>
              <a:tr h="201260">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het uurtarief in voor het uitvoeren van het correctief onderhoud. Het tarief omvat niet het benodigd materiaal. Het materiaal dat benodigd is voor het correctief onderhoud wordt genoemd op de prijslijst.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r" fontAlgn="b"/>
                      <a:endParaRPr lang="nl-NL" sz="700" b="0" i="0" u="none" strike="noStrike">
                        <a:solidFill>
                          <a:srgbClr val="000000"/>
                        </a:solidFill>
                        <a:effectLst/>
                        <a:latin typeface="Verdana" panose="020B0604030504040204" pitchFamily="34" charset="0"/>
                      </a:endParaRPr>
                    </a:p>
                  </a:txBody>
                  <a:tcPr marL="4792" marR="4792" marT="4792"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396098868"/>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1" i="0" u="none" strike="noStrike">
                          <a:solidFill>
                            <a:srgbClr val="000000"/>
                          </a:solidFill>
                          <a:effectLst/>
                          <a:highlight>
                            <a:srgbClr val="FFFFFF"/>
                          </a:highlight>
                          <a:latin typeface="Verdana" panose="020B0604030504040204" pitchFamily="34" charset="0"/>
                        </a:rPr>
                        <a:t>Ondersteuning</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Uurtarief</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BDD7EE"/>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t"/>
                      <a:r>
                        <a:rPr lang="nl-NL" sz="600" b="1" i="0" u="none" strike="noStrike">
                          <a:solidFill>
                            <a:srgbClr val="000000"/>
                          </a:solidFill>
                          <a:effectLst/>
                          <a:highlight>
                            <a:srgbClr val="EDEDED"/>
                          </a:highlight>
                          <a:latin typeface="Verdana" panose="020B0604030504040204" pitchFamily="34" charset="0"/>
                        </a:rPr>
                        <a:t>300</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                                -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635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091227726"/>
                  </a:ext>
                </a:extLst>
              </a:tr>
              <a:tr h="206052">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Vul hier het uurtarief in voor training en advisering. Telefonische ondersteuning en ondersteuning per e-mail is hiervan uitgezonderd. Het uurtarief dient ook de reiskosten te dekken. Reisuren mogen als werkuren verrekend worden.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512768967"/>
                  </a:ext>
                </a:extLst>
              </a:tr>
              <a:tr h="73795">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a:t>
                      </a:r>
                    </a:p>
                  </a:txBody>
                  <a:tcPr marL="4792" marR="4792" marT="479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BDBDB"/>
                    </a:solidFill>
                  </a:tcPr>
                </a:tc>
                <a:tc>
                  <a:txBody>
                    <a:bodyPr/>
                    <a:lstStyle/>
                    <a:p>
                      <a:pPr algn="l" fontAlgn="t"/>
                      <a:r>
                        <a:rPr lang="nl-NL" sz="600" b="0" i="0" u="none" strike="noStrike">
                          <a:solidFill>
                            <a:srgbClr val="000000"/>
                          </a:solidFill>
                          <a:effectLst/>
                          <a:highlight>
                            <a:srgbClr val="DBDBDB"/>
                          </a:highlight>
                          <a:latin typeface="Verdana" panose="020B0604030504040204" pitchFamily="34" charset="0"/>
                        </a:rPr>
                        <a:t> </a:t>
                      </a:r>
                    </a:p>
                  </a:txBody>
                  <a:tcPr marL="4792" marR="4792" marT="4792" marB="0">
                    <a:lnL>
                      <a:noFill/>
                    </a:lnL>
                    <a:lnR>
                      <a:noFill/>
                    </a:lnR>
                    <a:lnT w="12700" cap="flat" cmpd="sng" algn="ctr">
                      <a:solidFill>
                        <a:srgbClr val="000000"/>
                      </a:solidFill>
                      <a:prstDash val="solid"/>
                      <a:round/>
                      <a:headEnd type="none" w="med" len="med"/>
                      <a:tailEnd type="none" w="med" len="med"/>
                    </a:lnT>
                    <a:lnB>
                      <a:noFill/>
                    </a:lnB>
                    <a:solidFill>
                      <a:srgbClr val="DBDBDB"/>
                    </a:solidFill>
                  </a:tcPr>
                </a:tc>
                <a:tc>
                  <a:txBody>
                    <a:bodyPr/>
                    <a:lstStyle/>
                    <a:p>
                      <a:pPr algn="r" fontAlgn="ctr"/>
                      <a:r>
                        <a:rPr lang="nl-NL" sz="600" b="1" i="0" u="none" strike="noStrike">
                          <a:solidFill>
                            <a:srgbClr val="000000"/>
                          </a:solidFill>
                          <a:effectLst/>
                          <a:highlight>
                            <a:srgbClr val="DBDBDB"/>
                          </a:highlight>
                          <a:latin typeface="Verdana" panose="020B0604030504040204" pitchFamily="34" charset="0"/>
                        </a:rPr>
                        <a:t>Inschrijfprijs </a:t>
                      </a:r>
                    </a:p>
                  </a:txBody>
                  <a:tcPr marL="4792" marR="4792" marT="479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961993634"/>
                  </a:ext>
                </a:extLst>
              </a:tr>
              <a:tr h="100630">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r" fontAlgn="t"/>
                      <a:r>
                        <a:rPr lang="nl-NL" sz="600" b="1" i="0" u="none" strike="noStrike">
                          <a:solidFill>
                            <a:srgbClr val="2F75B5"/>
                          </a:solidFill>
                          <a:effectLst/>
                          <a:highlight>
                            <a:srgbClr val="FFFFFF"/>
                          </a:highlight>
                          <a:latin typeface="Verdana" panose="020B0604030504040204" pitchFamily="34" charset="0"/>
                        </a:rPr>
                        <a:t> </a:t>
                      </a:r>
                    </a:p>
                  </a:txBody>
                  <a:tcPr marL="4792" marR="4792" marT="4792" marB="0">
                    <a:lnL>
                      <a:noFill/>
                    </a:lnL>
                    <a:lnR>
                      <a:noFill/>
                    </a:lnR>
                    <a:lnT>
                      <a:noFill/>
                    </a:lnT>
                    <a:lnB>
                      <a:noFill/>
                    </a:lnB>
                    <a:solidFill>
                      <a:srgbClr val="FFFFFF"/>
                    </a:solidFill>
                  </a:tcPr>
                </a:tc>
                <a:tc>
                  <a:txBody>
                    <a:bodyPr/>
                    <a:lstStyle/>
                    <a:p>
                      <a:pPr algn="l" fontAlgn="b"/>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nl-NL" sz="800" b="1" i="0" u="none" strike="noStrike">
                          <a:solidFill>
                            <a:srgbClr val="000000"/>
                          </a:solidFill>
                          <a:effectLst/>
                          <a:highlight>
                            <a:srgbClr val="DBDBDB"/>
                          </a:highlight>
                          <a:latin typeface="Verdana" panose="020B0604030504040204" pitchFamily="34" charset="0"/>
                        </a:rPr>
                        <a:t> </a:t>
                      </a:r>
                    </a:p>
                  </a:txBody>
                  <a:tcPr marL="4792" marR="4792" marT="4792"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BDBDB"/>
                    </a:solidFill>
                  </a:tcPr>
                </a:tc>
                <a:tc>
                  <a:txBody>
                    <a:bodyPr/>
                    <a:lstStyle/>
                    <a:p>
                      <a:pPr algn="r" fontAlgn="ctr"/>
                      <a:r>
                        <a:rPr lang="nl-NL" sz="800" b="1" i="0" u="none" strike="noStrike">
                          <a:solidFill>
                            <a:srgbClr val="000000"/>
                          </a:solidFill>
                          <a:effectLst/>
                          <a:highlight>
                            <a:srgbClr val="DBDBDB"/>
                          </a:highlight>
                          <a:latin typeface="Verdana" panose="020B0604030504040204" pitchFamily="34" charset="0"/>
                        </a:rPr>
                        <a:t> </a:t>
                      </a:r>
                    </a:p>
                  </a:txBody>
                  <a:tcPr marL="4792" marR="4792" marT="4792" marB="0" anchor="ctr">
                    <a:lnL>
                      <a:noFill/>
                    </a:lnL>
                    <a:lnR>
                      <a:noFill/>
                    </a:lnR>
                    <a:lnT>
                      <a:noFill/>
                    </a:lnT>
                    <a:lnB w="12700" cap="flat" cmpd="sng" algn="ctr">
                      <a:solidFill>
                        <a:srgbClr val="000000"/>
                      </a:solidFill>
                      <a:prstDash val="solid"/>
                      <a:round/>
                      <a:headEnd type="none" w="med" len="med"/>
                      <a:tailEnd type="none" w="med" len="med"/>
                    </a:lnB>
                    <a:solidFill>
                      <a:srgbClr val="DBDBDB"/>
                    </a:solidFill>
                  </a:tcPr>
                </a:tc>
                <a:tc>
                  <a:txBody>
                    <a:bodyPr/>
                    <a:lstStyle/>
                    <a:p>
                      <a:pPr algn="r" fontAlgn="ctr"/>
                      <a:r>
                        <a:rPr lang="nl-NL" sz="600" b="1" i="0" u="none" strike="noStrike">
                          <a:solidFill>
                            <a:srgbClr val="000000"/>
                          </a:solidFill>
                          <a:effectLst/>
                          <a:highlight>
                            <a:srgbClr val="DBDBDB"/>
                          </a:highlight>
                          <a:latin typeface="Verdana" panose="020B0604030504040204" pitchFamily="34" charset="0"/>
                        </a:rPr>
                        <a:t> €                                -   </a:t>
                      </a:r>
                    </a:p>
                  </a:txBody>
                  <a:tcPr marL="4792" marR="4792" marT="4792"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BDBDB"/>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000000"/>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141930363"/>
                  </a:ext>
                </a:extLst>
              </a:tr>
              <a:tr h="76670">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t"/>
                      <a:r>
                        <a:rPr lang="nl-NL" sz="6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600" b="1"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a:noFill/>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9BC2E6"/>
                      </a:solidFill>
                      <a:prstDash val="solid"/>
                      <a:round/>
                      <a:headEnd type="none" w="med" len="med"/>
                      <a:tailEnd type="none" w="med" len="med"/>
                    </a:lnR>
                    <a:lnT>
                      <a:noFill/>
                    </a:lnT>
                    <a:lnB w="12700" cap="flat" cmpd="sng" algn="ctr">
                      <a:solidFill>
                        <a:srgbClr val="9BC2E6"/>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9BC2E6"/>
                      </a:solidFill>
                      <a:prstDash val="solid"/>
                      <a:round/>
                      <a:headEnd type="none" w="med" len="med"/>
                      <a:tailEnd type="none" w="med" len="med"/>
                    </a:lnL>
                    <a:lnR w="12700" cap="flat" cmpd="sng" algn="ctr">
                      <a:solidFill>
                        <a:srgbClr val="DBDBDB"/>
                      </a:solidFill>
                      <a:prstDash val="solid"/>
                      <a:round/>
                      <a:headEnd type="none" w="med" len="med"/>
                      <a:tailEnd type="none" w="med" len="med"/>
                    </a:lnR>
                    <a:lnT>
                      <a:noFill/>
                    </a:lnT>
                    <a:lnB>
                      <a:noFill/>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a:noFill/>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12700" cap="flat" cmpd="sng" algn="ctr">
                      <a:solidFill>
                        <a:srgbClr val="000000"/>
                      </a:solidFill>
                      <a:prstDash val="solid"/>
                      <a:round/>
                      <a:headEnd type="none" w="med" len="med"/>
                      <a:tailEnd type="none" w="med" len="med"/>
                    </a:lnT>
                    <a:lnB w="12700" cap="flat" cmpd="sng" algn="ctr">
                      <a:solidFill>
                        <a:srgbClr val="DBDBDB"/>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12700" cap="flat" cmpd="sng" algn="ctr">
                      <a:solidFill>
                        <a:srgbClr val="000000"/>
                      </a:solidFill>
                      <a:prstDash val="solid"/>
                      <a:round/>
                      <a:headEnd type="none" w="med" len="med"/>
                      <a:tailEnd type="none" w="med" len="med"/>
                    </a:lnT>
                    <a:lnB w="12700" cap="flat" cmpd="sng" algn="ctr">
                      <a:solidFill>
                        <a:srgbClr val="DBDBDB"/>
                      </a:solidFill>
                      <a:prstDash val="solid"/>
                      <a:round/>
                      <a:headEnd type="none" w="med" len="med"/>
                      <a:tailEnd type="none" w="med" len="med"/>
                    </a:lnB>
                    <a:solidFill>
                      <a:srgbClr val="FFFFFF"/>
                    </a:solidFill>
                  </a:tcPr>
                </a:tc>
                <a:tc>
                  <a:txBody>
                    <a:bodyPr/>
                    <a:lstStyle/>
                    <a:p>
                      <a:pPr algn="l" fontAlgn="t"/>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lnL>
                      <a:noFill/>
                    </a:lnL>
                    <a:lnR>
                      <a:noFill/>
                    </a:lnR>
                    <a:lnT w="12700" cap="flat" cmpd="sng" algn="ctr">
                      <a:solidFill>
                        <a:srgbClr val="000000"/>
                      </a:solidFill>
                      <a:prstDash val="solid"/>
                      <a:round/>
                      <a:headEnd type="none" w="med" len="med"/>
                      <a:tailEnd type="none" w="med" len="med"/>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highlight>
                            <a:srgbClr val="FFFFFF"/>
                          </a:highlight>
                          <a:latin typeface="Verdana" panose="020B0604030504040204" pitchFamily="34" charset="0"/>
                        </a:rPr>
                        <a:t> </a:t>
                      </a:r>
                    </a:p>
                  </a:txBody>
                  <a:tcPr marL="4792" marR="4792" marT="4792" marB="0" anchor="b">
                    <a:lnL>
                      <a:noFill/>
                    </a:lnL>
                    <a:lnR w="12700" cap="flat" cmpd="sng" algn="ctr">
                      <a:solidFill>
                        <a:srgbClr val="DBDBDB"/>
                      </a:solidFill>
                      <a:prstDash val="solid"/>
                      <a:round/>
                      <a:headEnd type="none" w="med" len="med"/>
                      <a:tailEnd type="none" w="med" len="med"/>
                    </a:lnR>
                    <a:lnT>
                      <a:noFill/>
                    </a:lnT>
                    <a:lnB w="12700" cap="flat" cmpd="sng" algn="ctr">
                      <a:solidFill>
                        <a:srgbClr val="DBDBDB"/>
                      </a:solidFill>
                      <a:prstDash val="solid"/>
                      <a:round/>
                      <a:headEnd type="none" w="med" len="med"/>
                      <a:tailEnd type="none" w="med" len="med"/>
                    </a:lnB>
                    <a:solidFill>
                      <a:srgbClr val="FFFFFF"/>
                    </a:solidFill>
                  </a:tcPr>
                </a:tc>
                <a:tc>
                  <a:txBody>
                    <a:bodyPr/>
                    <a:lstStyle/>
                    <a:p>
                      <a:pPr algn="l" fontAlgn="b"/>
                      <a:r>
                        <a:rPr lang="nl-NL" sz="700" b="0" i="0" u="none" strike="noStrike">
                          <a:solidFill>
                            <a:srgbClr val="000000"/>
                          </a:solidFill>
                          <a:effectLst/>
                          <a:latin typeface="Verdana" panose="020B0604030504040204" pitchFamily="34" charset="0"/>
                        </a:rPr>
                        <a:t> </a:t>
                      </a:r>
                    </a:p>
                  </a:txBody>
                  <a:tcPr marL="4792" marR="4792" marT="4792" marB="0" anchor="b">
                    <a:lnL w="12700" cap="flat" cmpd="sng" algn="ctr">
                      <a:solidFill>
                        <a:srgbClr val="DBDBDB"/>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597354509"/>
                  </a:ext>
                </a:extLst>
              </a:tr>
            </a:tbl>
          </a:graphicData>
        </a:graphic>
      </p:graphicFrame>
      <p:sp>
        <p:nvSpPr>
          <p:cNvPr id="9" name="Rechthoek 8"/>
          <p:cNvSpPr/>
          <p:nvPr/>
        </p:nvSpPr>
        <p:spPr>
          <a:xfrm rot="20211284">
            <a:off x="2646323" y="3508671"/>
            <a:ext cx="5560385" cy="1323439"/>
          </a:xfrm>
          <a:prstGeom prst="rect">
            <a:avLst/>
          </a:prstGeom>
          <a:noFill/>
          <a:effectLst>
            <a:outerShdw blurRad="254000" dist="355600" dir="11040000" sx="173000" sy="173000" algn="ctr" rotWithShape="0">
              <a:srgbClr val="000000">
                <a:alpha val="68000"/>
              </a:srgbClr>
            </a:outerShdw>
          </a:effectLst>
        </p:spPr>
        <p:txBody>
          <a:bodyPr wrap="square" lIns="91440" tIns="45720" rIns="91440" bIns="4572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nl-NL" sz="8000" b="1" i="0" u="none" strike="noStrike" kern="1200" cap="none" spc="0" normalizeH="0" baseline="0" noProof="0">
                <a:ln w="12700">
                  <a:solidFill>
                    <a:srgbClr val="2494C5"/>
                  </a:solidFill>
                  <a:prstDash val="solid"/>
                </a:ln>
                <a:pattFill prst="pct50">
                  <a:fgClr>
                    <a:srgbClr val="2494C5"/>
                  </a:fgClr>
                  <a:bgClr>
                    <a:srgbClr val="2494C5">
                      <a:lumMod val="20000"/>
                      <a:lumOff val="80000"/>
                    </a:srgbClr>
                  </a:bgClr>
                </a:pattFill>
                <a:effectLst>
                  <a:outerShdw dist="38100" dir="2640000" algn="bl" rotWithShape="0">
                    <a:srgbClr val="2494C5"/>
                  </a:outerShdw>
                </a:effectLst>
                <a:uLnTx/>
                <a:uFillTx/>
                <a:latin typeface="Verdana" pitchFamily="34" charset="0"/>
                <a:ea typeface="+mn-ea"/>
                <a:cs typeface="+mn-cs"/>
              </a:rPr>
              <a:t>bijlage</a:t>
            </a:r>
          </a:p>
        </p:txBody>
      </p:sp>
    </p:spTree>
    <p:extLst>
      <p:ext uri="{BB962C8B-B14F-4D97-AF65-F5344CB8AC3E}">
        <p14:creationId xmlns:p14="http://schemas.microsoft.com/office/powerpoint/2010/main" val="4288905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7022" y="1196752"/>
            <a:ext cx="9662906" cy="400110"/>
          </a:xfrm>
        </p:spPr>
        <p:txBody>
          <a:bodyPr/>
          <a:lstStyle/>
          <a:p>
            <a:r>
              <a:rPr lang="nl-NL"/>
              <a:t>Inschrijving: Prijsformulier aandachtspunten</a:t>
            </a:r>
          </a:p>
        </p:txBody>
      </p:sp>
      <p:sp>
        <p:nvSpPr>
          <p:cNvPr id="4" name="Tijdelijke aanduiding voor tekst 3"/>
          <p:cNvSpPr>
            <a:spLocks noGrp="1"/>
          </p:cNvSpPr>
          <p:nvPr>
            <p:ph type="body" sz="quarter" idx="11"/>
          </p:nvPr>
        </p:nvSpPr>
        <p:spPr>
          <a:xfrm>
            <a:off x="587021" y="1916832"/>
            <a:ext cx="11390489" cy="4320480"/>
          </a:xfrm>
        </p:spPr>
        <p:txBody>
          <a:bodyPr/>
          <a:lstStyle/>
          <a:p>
            <a:pPr marL="0" indent="0">
              <a:buNone/>
            </a:pPr>
            <a:r>
              <a:rPr lang="nl-NL" sz="1600" b="1">
                <a:latin typeface="Verdana" panose="020B0604030504040204" pitchFamily="34" charset="0"/>
                <a:ea typeface="Verdana" panose="020B0604030504040204" pitchFamily="34" charset="0"/>
                <a:cs typeface="Verdana" panose="020B0604030504040204" pitchFamily="34" charset="0"/>
              </a:rPr>
              <a:t>Opbouw formulier</a:t>
            </a:r>
          </a:p>
          <a:p>
            <a:pPr marL="0" indent="0">
              <a:buNone/>
            </a:pPr>
            <a:endParaRPr lang="nl-NL" sz="1600" b="1">
              <a:latin typeface="Verdana" panose="020B0604030504040204" pitchFamily="34" charset="0"/>
              <a:ea typeface="Verdana" panose="020B0604030504040204" pitchFamily="34" charset="0"/>
              <a:cs typeface="Verdana" panose="020B0604030504040204" pitchFamily="34" charset="0"/>
            </a:endParaRP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De vermenigvuldigingsfactoren zijn gebaseerd op een verwachte Life </a:t>
            </a:r>
            <a:r>
              <a:rPr lang="nl-NL" sz="1600" err="1">
                <a:latin typeface="Verdana" panose="020B0604030504040204" pitchFamily="34" charset="0"/>
                <a:ea typeface="Verdana" panose="020B0604030504040204" pitchFamily="34" charset="0"/>
                <a:cs typeface="Verdana" panose="020B0604030504040204" pitchFamily="34" charset="0"/>
              </a:rPr>
              <a:t>Cycle</a:t>
            </a:r>
            <a:r>
              <a:rPr lang="nl-NL" sz="1600">
                <a:latin typeface="Verdana" panose="020B0604030504040204" pitchFamily="34" charset="0"/>
                <a:ea typeface="Verdana" panose="020B0604030504040204" pitchFamily="34" charset="0"/>
                <a:cs typeface="Verdana" panose="020B0604030504040204" pitchFamily="34" charset="0"/>
              </a:rPr>
              <a:t> van 15 jaar en de totale voorziene contractduur. Er kunnen geen rechten aan de vermenigvuldigingsfactoren worden ontleend. </a:t>
            </a: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Om objectief te kunnen vergelijken zijn gevraagde prijzen in het prijsformulier eenduidig gedefinieerd. Let dus goed op de omschrijving welke kosten in dit bedrag opgenomen dienen te zijn.  </a:t>
            </a: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Aangeboden meerwaarde gunningscriterium kwaliteit is in de prijzen inbegrepen.</a:t>
            </a: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Alleen de blauwe vakjes worden ingevuld door de inschrijver.</a:t>
            </a: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Werkzaamheden die zowel op de Prijslijst als in het format Prijsformulier zijn opgenomen, dienen gelijk geprijsd te zijn. </a:t>
            </a:r>
          </a:p>
          <a:p>
            <a:pPr>
              <a:spcBef>
                <a:spcPts val="0"/>
              </a:spcBef>
              <a:buFontTx/>
              <a:buChar char="-"/>
            </a:pPr>
            <a:r>
              <a:rPr lang="nl-NL" sz="1600">
                <a:latin typeface="Verdana" panose="020B0604030504040204" pitchFamily="34" charset="0"/>
                <a:ea typeface="Verdana" panose="020B0604030504040204" pitchFamily="34" charset="0"/>
                <a:cs typeface="Verdana" panose="020B0604030504040204" pitchFamily="34" charset="0"/>
              </a:rPr>
              <a:t>Prijs van het systeem op prijsmodel moet proportioneel en herleidbaar te zijn in de Prijslijst</a:t>
            </a:r>
          </a:p>
          <a:p>
            <a:pPr marL="0" indent="0">
              <a:buNone/>
            </a:pPr>
            <a:endParaRPr lang="nl-NL" sz="1400" kern="1200">
              <a:solidFill>
                <a:schemeClr val="tx1"/>
              </a:solidFill>
              <a:latin typeface="Arial" charset="0"/>
            </a:endParaRPr>
          </a:p>
          <a:p>
            <a:pPr marL="0" indent="0">
              <a:buNone/>
            </a:pPr>
            <a:endParaRPr lang="nl-NL" sz="1400" kern="1200">
              <a:solidFill>
                <a:srgbClr val="FF0000"/>
              </a:solidFill>
              <a:latin typeface="Arial" charset="0"/>
            </a:endParaRPr>
          </a:p>
          <a:p>
            <a:pPr marL="0" indent="0">
              <a:buNone/>
            </a:pPr>
            <a:endParaRPr lang="nl-NL"/>
          </a:p>
        </p:txBody>
      </p:sp>
      <p:sp>
        <p:nvSpPr>
          <p:cNvPr id="3" name="Tijdelijke aanduiding voor datum 3">
            <a:extLst>
              <a:ext uri="{FF2B5EF4-FFF2-40B4-BE49-F238E27FC236}">
                <a16:creationId xmlns:a16="http://schemas.microsoft.com/office/drawing/2014/main" id="{663EF718-5071-8FEF-F570-760025C1627E}"/>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923558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solidFill>
                  <a:schemeClr val="tx1"/>
                </a:solidFill>
              </a:rPr>
              <a:t>Gebruikerstest  - na voorlopige gunning</a:t>
            </a:r>
          </a:p>
        </p:txBody>
      </p:sp>
      <p:sp>
        <p:nvSpPr>
          <p:cNvPr id="4" name="Tijdelijke aanduiding voor tekst 3"/>
          <p:cNvSpPr>
            <a:spLocks noGrp="1"/>
          </p:cNvSpPr>
          <p:nvPr>
            <p:ph type="body" sz="quarter" idx="11"/>
          </p:nvPr>
        </p:nvSpPr>
        <p:spPr>
          <a:xfrm>
            <a:off x="624000" y="3716874"/>
            <a:ext cx="10684702" cy="2514600"/>
          </a:xfrm>
        </p:spPr>
        <p:txBody>
          <a:bodyPr/>
          <a:lstStyle/>
          <a:p>
            <a:pPr marL="0" indent="0">
              <a:buNone/>
            </a:pPr>
            <a:r>
              <a:rPr lang="nl-NL" sz="1000" b="1" dirty="0">
                <a:latin typeface="Verdana" panose="020B0604030504040204" pitchFamily="34" charset="0"/>
                <a:ea typeface="Verdana" panose="020B0604030504040204" pitchFamily="34" charset="0"/>
                <a:cs typeface="Verdana" panose="020B0604030504040204" pitchFamily="34" charset="0"/>
              </a:rPr>
              <a:t>RWS zorgt voor:</a:t>
            </a:r>
          </a:p>
          <a:p>
            <a:r>
              <a:rPr lang="nl-NL" sz="1000" dirty="0">
                <a:latin typeface="Verdana" panose="020B0604030504040204" pitchFamily="34" charset="0"/>
                <a:ea typeface="Verdana" panose="020B0604030504040204" pitchFamily="34" charset="0"/>
                <a:cs typeface="Verdana" panose="020B0604030504040204" pitchFamily="34" charset="0"/>
              </a:rPr>
              <a:t>Geschikte meetlocatie.</a:t>
            </a:r>
          </a:p>
          <a:p>
            <a:r>
              <a:rPr lang="nl-NL" sz="1000" dirty="0">
                <a:latin typeface="Verdana" panose="020B0604030504040204" pitchFamily="34" charset="0"/>
                <a:ea typeface="Verdana" panose="020B0604030504040204" pitchFamily="34" charset="0"/>
                <a:cs typeface="Verdana" panose="020B0604030504040204" pitchFamily="34" charset="0"/>
              </a:rPr>
              <a:t>Meetframes.</a:t>
            </a:r>
          </a:p>
          <a:p>
            <a:r>
              <a:rPr lang="nl-NL" sz="1000" dirty="0">
                <a:latin typeface="Verdana" panose="020B0604030504040204" pitchFamily="34" charset="0"/>
                <a:ea typeface="Verdana" panose="020B0604030504040204" pitchFamily="34" charset="0"/>
                <a:cs typeface="Verdana" panose="020B0604030504040204" pitchFamily="34" charset="0"/>
              </a:rPr>
              <a:t>Assisteren bij het monteren van de ADCP’s in de meetframes.</a:t>
            </a:r>
          </a:p>
          <a:p>
            <a:r>
              <a:rPr lang="nl-NL" sz="1000" dirty="0">
                <a:latin typeface="Verdana" panose="020B0604030504040204" pitchFamily="34" charset="0"/>
                <a:ea typeface="Verdana" panose="020B0604030504040204" pitchFamily="34" charset="0"/>
                <a:cs typeface="Verdana" panose="020B0604030504040204" pitchFamily="34" charset="0"/>
              </a:rPr>
              <a:t>Plaatsen en achteraf ophalen van de frames.</a:t>
            </a:r>
          </a:p>
          <a:p>
            <a:r>
              <a:rPr lang="nl-NL" sz="1000" dirty="0">
                <a:latin typeface="Verdana" panose="020B0604030504040204" pitchFamily="34" charset="0"/>
                <a:ea typeface="Verdana" panose="020B0604030504040204" pitchFamily="34" charset="0"/>
                <a:cs typeface="Verdana" panose="020B0604030504040204" pitchFamily="34" charset="0"/>
              </a:rPr>
              <a:t>Verzending van de systemen naar Inschrijver.</a:t>
            </a:r>
          </a:p>
          <a:p>
            <a:pPr marL="0" indent="0">
              <a:buNone/>
            </a:pPr>
            <a:endParaRPr lang="nl-NL" sz="10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nl-NL" sz="1000" b="1" dirty="0">
                <a:latin typeface="Verdana" panose="020B0604030504040204" pitchFamily="34" charset="0"/>
                <a:ea typeface="Verdana" panose="020B0604030504040204" pitchFamily="34" charset="0"/>
                <a:cs typeface="Verdana" panose="020B0604030504040204" pitchFamily="34" charset="0"/>
              </a:rPr>
              <a:t>Inschrijver zorgt voor:</a:t>
            </a:r>
          </a:p>
          <a:p>
            <a:r>
              <a:rPr lang="nl-NL" sz="1000" dirty="0">
                <a:latin typeface="Verdana" panose="020B0604030504040204" pitchFamily="34" charset="0"/>
                <a:ea typeface="Verdana" panose="020B0604030504040204" pitchFamily="34" charset="0"/>
                <a:cs typeface="Verdana" panose="020B0604030504040204" pitchFamily="34" charset="0"/>
              </a:rPr>
              <a:t>Twee werkende systemen, zoals aangeboden in de inschrijving -&gt; 2x ADCP (B), 2x batterijpakket </a:t>
            </a:r>
            <a:r>
              <a:rPr lang="nl-NL" sz="1000" dirty="0" err="1">
                <a:latin typeface="Verdana" panose="020B0604030504040204" pitchFamily="34" charset="0"/>
                <a:ea typeface="Verdana" panose="020B0604030504040204" pitchFamily="34" charset="0"/>
                <a:cs typeface="Verdana" panose="020B0604030504040204" pitchFamily="34" charset="0"/>
              </a:rPr>
              <a:t>incl</a:t>
            </a:r>
            <a:r>
              <a:rPr lang="nl-NL" sz="1000" dirty="0">
                <a:latin typeface="Verdana" panose="020B0604030504040204" pitchFamily="34" charset="0"/>
                <a:ea typeface="Verdana" panose="020B0604030504040204" pitchFamily="34" charset="0"/>
                <a:cs typeface="Verdana" panose="020B0604030504040204" pitchFamily="34" charset="0"/>
              </a:rPr>
              <a:t> behuizing en </a:t>
            </a:r>
            <a:r>
              <a:rPr lang="nl-NL" sz="1000" dirty="0" err="1">
                <a:latin typeface="Verdana" panose="020B0604030504040204" pitchFamily="34" charset="0"/>
                <a:ea typeface="Verdana" panose="020B0604030504040204" pitchFamily="34" charset="0"/>
                <a:cs typeface="Verdana" panose="020B0604030504040204" pitchFamily="34" charset="0"/>
              </a:rPr>
              <a:t>evt</a:t>
            </a:r>
            <a:r>
              <a:rPr lang="nl-NL" sz="1000" dirty="0">
                <a:latin typeface="Verdana" panose="020B0604030504040204" pitchFamily="34" charset="0"/>
                <a:ea typeface="Verdana" panose="020B0604030504040204" pitchFamily="34" charset="0"/>
                <a:cs typeface="Verdana" panose="020B0604030504040204" pitchFamily="34" charset="0"/>
              </a:rPr>
              <a:t> kabels en software om in te stellen.</a:t>
            </a:r>
          </a:p>
          <a:p>
            <a:r>
              <a:rPr lang="nl-NL" sz="1000" dirty="0">
                <a:latin typeface="Verdana" panose="020B0604030504040204" pitchFamily="34" charset="0"/>
                <a:ea typeface="Verdana" panose="020B0604030504040204" pitchFamily="34" charset="0"/>
                <a:cs typeface="Verdana" panose="020B0604030504040204" pitchFamily="34" charset="0"/>
              </a:rPr>
              <a:t>Monteren van de ADCP’s en batterijen in de meetframes.</a:t>
            </a:r>
          </a:p>
          <a:p>
            <a:r>
              <a:rPr lang="nl-NL" sz="1000" dirty="0">
                <a:latin typeface="Verdana" panose="020B0604030504040204" pitchFamily="34" charset="0"/>
                <a:ea typeface="Verdana" panose="020B0604030504040204" pitchFamily="34" charset="0"/>
                <a:cs typeface="Verdana" panose="020B0604030504040204" pitchFamily="34" charset="0"/>
              </a:rPr>
              <a:t>Instellen van de ADCP’s volgens de gekozen parameters, op locatie RWS.</a:t>
            </a:r>
          </a:p>
          <a:p>
            <a:r>
              <a:rPr lang="nl-NL" sz="1000" dirty="0">
                <a:latin typeface="Verdana" panose="020B0604030504040204" pitchFamily="34" charset="0"/>
                <a:ea typeface="Verdana" panose="020B0604030504040204" pitchFamily="34" charset="0"/>
                <a:cs typeface="Verdana" panose="020B0604030504040204" pitchFamily="34" charset="0"/>
              </a:rPr>
              <a:t>Uitlezen van de ADCP’s.</a:t>
            </a:r>
          </a:p>
          <a:p>
            <a:r>
              <a:rPr lang="nl-NL" sz="1000" dirty="0">
                <a:latin typeface="Verdana" panose="020B0604030504040204" pitchFamily="34" charset="0"/>
                <a:ea typeface="Verdana" panose="020B0604030504040204" pitchFamily="34" charset="0"/>
                <a:cs typeface="Verdana" panose="020B0604030504040204" pitchFamily="34" charset="0"/>
              </a:rPr>
              <a:t>Presenteren van de data.</a:t>
            </a:r>
          </a:p>
        </p:txBody>
      </p:sp>
      <p:sp>
        <p:nvSpPr>
          <p:cNvPr id="6" name="Tijdelijke aanduiding voor tekst 3"/>
          <p:cNvSpPr txBox="1">
            <a:spLocks/>
          </p:cNvSpPr>
          <p:nvPr/>
        </p:nvSpPr>
        <p:spPr bwMode="auto">
          <a:xfrm>
            <a:off x="624000" y="1865282"/>
            <a:ext cx="10535412" cy="564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1274763" indent="-285750" algn="l" rtl="0" eaLnBrk="1" fontAlgn="base" hangingPunct="1">
              <a:spcBef>
                <a:spcPct val="5000"/>
              </a:spcBef>
              <a:spcAft>
                <a:spcPct val="0"/>
              </a:spcAft>
              <a:buFont typeface="Verdana" pitchFamily="34" charset="0"/>
              <a:buChar char="–"/>
              <a:defRPr sz="18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a:lnSpc>
                <a:spcPts val="1200"/>
              </a:lnSpc>
              <a:buNone/>
            </a:pPr>
            <a:r>
              <a:rPr lang="nl-NL" sz="1000" b="1">
                <a:effectLst/>
                <a:latin typeface="Verdana" panose="020B0604030504040204" pitchFamily="34" charset="0"/>
                <a:ea typeface="Verdana" panose="020B0604030504040204" pitchFamily="34" charset="0"/>
                <a:cs typeface="Times New Roman" panose="02020603050405020304" pitchFamily="18" charset="0"/>
              </a:rPr>
              <a:t>Een veldtest met twee gelijke systemen</a:t>
            </a:r>
          </a:p>
          <a:p>
            <a:pPr>
              <a:lnSpc>
                <a:spcPts val="1200"/>
              </a:lnSpc>
            </a:pPr>
            <a:r>
              <a:rPr lang="nl-NL" sz="1000">
                <a:effectLst/>
                <a:latin typeface="Verdana" panose="020B0604030504040204" pitchFamily="34" charset="0"/>
                <a:ea typeface="Verdana" panose="020B0604030504040204" pitchFamily="34" charset="0"/>
                <a:cs typeface="Times New Roman" panose="02020603050405020304" pitchFamily="18" charset="0"/>
              </a:rPr>
              <a:t>ADCP variant B + standaard batterijbehuizing met oplaadbare batterijen.</a:t>
            </a:r>
          </a:p>
          <a:p>
            <a:pPr>
              <a:lnSpc>
                <a:spcPts val="1200"/>
              </a:lnSpc>
            </a:pPr>
            <a:r>
              <a:rPr lang="nl-NL" sz="1000">
                <a:latin typeface="Verdana" panose="020B0604030504040204" pitchFamily="34" charset="0"/>
                <a:ea typeface="Verdana" panose="020B0604030504040204" pitchFamily="34" charset="0"/>
                <a:cs typeface="Times New Roman" panose="02020603050405020304" pitchFamily="18" charset="0"/>
              </a:rPr>
              <a:t>Standalone, inzet op meetframes op de bodem.</a:t>
            </a:r>
          </a:p>
          <a:p>
            <a:pPr marL="0" indent="0">
              <a:lnSpc>
                <a:spcPts val="1200"/>
              </a:lnSpc>
              <a:buNone/>
            </a:pPr>
            <a:endParaRPr lang="nl-NL" sz="1000">
              <a:effectLst/>
              <a:latin typeface="Verdana" panose="020B0604030504040204" pitchFamily="34" charset="0"/>
              <a:ea typeface="Verdana" panose="020B0604030504040204" pitchFamily="34" charset="0"/>
              <a:cs typeface="Times New Roman" panose="02020603050405020304" pitchFamily="18" charset="0"/>
            </a:endParaRPr>
          </a:p>
          <a:p>
            <a:pPr marL="0" indent="0">
              <a:lnSpc>
                <a:spcPts val="1200"/>
              </a:lnSpc>
              <a:buNone/>
            </a:pPr>
            <a:r>
              <a:rPr lang="nl-NL" sz="1000" b="1">
                <a:latin typeface="Verdana" panose="020B0604030504040204" pitchFamily="34" charset="0"/>
                <a:ea typeface="Verdana" panose="020B0604030504040204" pitchFamily="34" charset="0"/>
                <a:cs typeface="Times New Roman" panose="02020603050405020304" pitchFamily="18" charset="0"/>
              </a:rPr>
              <a:t>Testonderwerpen</a:t>
            </a:r>
            <a:endParaRPr lang="nl-NL" sz="1000" b="1">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pPr>
            <a:r>
              <a:rPr lang="nl-NL" sz="1000">
                <a:effectLst/>
                <a:latin typeface="Verdana" panose="020B0604030504040204" pitchFamily="34" charset="0"/>
                <a:ea typeface="Verdana" panose="020B0604030504040204" pitchFamily="34" charset="0"/>
                <a:cs typeface="Times New Roman" panose="02020603050405020304" pitchFamily="18" charset="0"/>
              </a:rPr>
              <a:t>Instelbaarheid van de ADCP.</a:t>
            </a:r>
          </a:p>
          <a:p>
            <a:pPr>
              <a:lnSpc>
                <a:spcPts val="1200"/>
              </a:lnSpc>
            </a:pPr>
            <a:r>
              <a:rPr lang="nl-NL" sz="1000">
                <a:latin typeface="Verdana" panose="020B0604030504040204" pitchFamily="34" charset="0"/>
                <a:ea typeface="Verdana" panose="020B0604030504040204" pitchFamily="34" charset="0"/>
                <a:cs typeface="Times New Roman" panose="02020603050405020304" pitchFamily="18" charset="0"/>
              </a:rPr>
              <a:t>Haalbaarheid inzetduur 18 dagen met Configuratie 2, </a:t>
            </a:r>
            <a:r>
              <a:rPr lang="nl-NL" sz="1000">
                <a:effectLst/>
                <a:latin typeface="Verdana" panose="020B0604030504040204" pitchFamily="34" charset="0"/>
                <a:ea typeface="Verdana" panose="020B0604030504040204" pitchFamily="34" charset="0"/>
                <a:cs typeface="Times New Roman" panose="02020603050405020304" pitchFamily="18" charset="0"/>
              </a:rPr>
              <a:t>§3.4</a:t>
            </a:r>
            <a:r>
              <a:rPr lang="nl-NL" sz="1000">
                <a:latin typeface="Verdana" panose="020B0604030504040204" pitchFamily="34" charset="0"/>
                <a:ea typeface="Verdana" panose="020B0604030504040204" pitchFamily="34" charset="0"/>
                <a:cs typeface="Times New Roman" panose="02020603050405020304" pitchFamily="18" charset="0"/>
              </a:rPr>
              <a:t> in de Vraagspecificatie.</a:t>
            </a:r>
          </a:p>
          <a:p>
            <a:pPr lvl="0">
              <a:lnSpc>
                <a:spcPts val="1200"/>
              </a:lnSpc>
            </a:pPr>
            <a:r>
              <a:rPr lang="nl-NL" sz="1000">
                <a:latin typeface="Verdana" panose="020B0604030504040204" pitchFamily="34" charset="0"/>
                <a:ea typeface="Verdana" panose="020B0604030504040204" pitchFamily="34" charset="0"/>
                <a:cs typeface="Times New Roman" panose="02020603050405020304" pitchFamily="18" charset="0"/>
              </a:rPr>
              <a:t>Presentatiemogelijkheden van de software.</a:t>
            </a:r>
          </a:p>
        </p:txBody>
      </p:sp>
      <p:sp>
        <p:nvSpPr>
          <p:cNvPr id="5" name="Tijdelijke aanduiding voor datum 3">
            <a:extLst>
              <a:ext uri="{FF2B5EF4-FFF2-40B4-BE49-F238E27FC236}">
                <a16:creationId xmlns:a16="http://schemas.microsoft.com/office/drawing/2014/main" id="{3C6A2A68-0910-6732-7343-F4BD38BEF32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429122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solidFill>
                  <a:schemeClr val="tx1"/>
                </a:solidFill>
              </a:rPr>
              <a:t>Gebruikerstest  - na voorlopige gunning</a:t>
            </a:r>
          </a:p>
        </p:txBody>
      </p:sp>
      <p:sp>
        <p:nvSpPr>
          <p:cNvPr id="6" name="Tijdelijke aanduiding voor tekst 3"/>
          <p:cNvSpPr txBox="1">
            <a:spLocks/>
          </p:cNvSpPr>
          <p:nvPr/>
        </p:nvSpPr>
        <p:spPr bwMode="auto">
          <a:xfrm>
            <a:off x="624000" y="2147607"/>
            <a:ext cx="10535412" cy="2153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1274763" indent="-285750" algn="l" rtl="0" eaLnBrk="1" fontAlgn="base" hangingPunct="1">
              <a:spcBef>
                <a:spcPct val="5000"/>
              </a:spcBef>
              <a:spcAft>
                <a:spcPct val="0"/>
              </a:spcAft>
              <a:buFont typeface="Verdana" pitchFamily="34" charset="0"/>
              <a:buChar char="–"/>
              <a:defRPr sz="18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a:lnSpc>
                <a:spcPts val="1200"/>
              </a:lnSpc>
              <a:buNone/>
            </a:pPr>
            <a:r>
              <a:rPr lang="nl-NL" sz="1000" b="1">
                <a:latin typeface="Verdana" panose="020B0604030504040204" pitchFamily="34" charset="0"/>
                <a:ea typeface="Verdana" panose="020B0604030504040204" pitchFamily="34" charset="0"/>
                <a:cs typeface="Times New Roman" panose="02020603050405020304" pitchFamily="18" charset="0"/>
              </a:rPr>
              <a:t>Wachtkamerconstructie</a:t>
            </a:r>
            <a:endParaRPr lang="nl-NL" sz="1000" b="1">
              <a:effectLst/>
              <a:latin typeface="Verdana" panose="020B0604030504040204" pitchFamily="34" charset="0"/>
              <a:ea typeface="Verdana" panose="020B0604030504040204" pitchFamily="34" charset="0"/>
              <a:cs typeface="Times New Roman" panose="02020603050405020304" pitchFamily="18" charset="0"/>
            </a:endParaRPr>
          </a:p>
          <a:p>
            <a:pPr>
              <a:lnSpc>
                <a:spcPts val="1200"/>
              </a:lnSpc>
            </a:pPr>
            <a:r>
              <a:rPr lang="nl-NL" sz="1000">
                <a:effectLst/>
                <a:latin typeface="Verdana" panose="020B0604030504040204" pitchFamily="34" charset="0"/>
                <a:ea typeface="Verdana" panose="020B0604030504040204" pitchFamily="34" charset="0"/>
                <a:cs typeface="Times New Roman" panose="02020603050405020304" pitchFamily="18" charset="0"/>
              </a:rPr>
              <a:t>Alleen een test met de voorlopige winnaar, voorlopig gepland op 21 januari 2025. </a:t>
            </a:r>
          </a:p>
          <a:p>
            <a:pPr>
              <a:lnSpc>
                <a:spcPts val="1200"/>
              </a:lnSpc>
            </a:pPr>
            <a:r>
              <a:rPr lang="nl-NL" sz="1000">
                <a:latin typeface="Verdana" panose="020B0604030504040204" pitchFamily="34" charset="0"/>
                <a:ea typeface="Verdana" panose="020B0604030504040204" pitchFamily="34" charset="0"/>
                <a:cs typeface="Times New Roman" panose="02020603050405020304" pitchFamily="18" charset="0"/>
              </a:rPr>
              <a:t>Één keer mogelijkheid voor herstel. Dus maximaal twee testperiodes met de voorlopige winnaar.</a:t>
            </a:r>
          </a:p>
          <a:p>
            <a:pPr>
              <a:lnSpc>
                <a:spcPts val="1200"/>
              </a:lnSpc>
            </a:pPr>
            <a:r>
              <a:rPr lang="nl-NL" sz="1000">
                <a:effectLst/>
                <a:latin typeface="Verdana" panose="020B0604030504040204" pitchFamily="34" charset="0"/>
                <a:ea typeface="Verdana" panose="020B0604030504040204" pitchFamily="34" charset="0"/>
                <a:cs typeface="Times New Roman" panose="02020603050405020304" pitchFamily="18" charset="0"/>
              </a:rPr>
              <a:t>Bij geen positief resultaat van de Gebruikerstest met de voorlopige winnaar, wordt de testprocedure opnieuw gestart, maar met de eerstopvolgende inschrijver. </a:t>
            </a:r>
          </a:p>
          <a:p>
            <a:pPr>
              <a:lnSpc>
                <a:spcPts val="1200"/>
              </a:lnSpc>
            </a:pPr>
            <a:r>
              <a:rPr lang="nl-NL" sz="1000">
                <a:latin typeface="Verdana" panose="020B0604030504040204" pitchFamily="34" charset="0"/>
                <a:ea typeface="Verdana" panose="020B0604030504040204" pitchFamily="34" charset="0"/>
                <a:cs typeface="Times New Roman" panose="02020603050405020304" pitchFamily="18" charset="0"/>
              </a:rPr>
              <a:t>Er wordt met maximaal 2 inschrijvers een gebruikerstest uitgevoerd.</a:t>
            </a:r>
          </a:p>
          <a:p>
            <a:pPr>
              <a:lnSpc>
                <a:spcPts val="1200"/>
              </a:lnSpc>
            </a:pPr>
            <a:endParaRPr lang="nl-NL" sz="1000">
              <a:latin typeface="Verdana" panose="020B0604030504040204" pitchFamily="34" charset="0"/>
              <a:ea typeface="Verdana" panose="020B0604030504040204" pitchFamily="34" charset="0"/>
              <a:cs typeface="Times New Roman" panose="02020603050405020304" pitchFamily="18" charset="0"/>
            </a:endParaRPr>
          </a:p>
          <a:p>
            <a:pPr>
              <a:lnSpc>
                <a:spcPts val="1200"/>
              </a:lnSpc>
            </a:pPr>
            <a:endParaRPr lang="nl-NL" sz="1000">
              <a:latin typeface="Verdana" panose="020B0604030504040204" pitchFamily="34" charset="0"/>
              <a:ea typeface="Verdana" panose="020B0604030504040204" pitchFamily="34" charset="0"/>
              <a:cs typeface="Times New Roman" panose="02020603050405020304" pitchFamily="18" charset="0"/>
            </a:endParaRPr>
          </a:p>
          <a:p>
            <a:pPr marL="0" indent="0">
              <a:lnSpc>
                <a:spcPts val="1200"/>
              </a:lnSpc>
              <a:buNone/>
            </a:pPr>
            <a:r>
              <a:rPr lang="nl-NL" sz="1000" b="1">
                <a:latin typeface="Verdana" panose="020B0604030504040204" pitchFamily="34" charset="0"/>
                <a:ea typeface="Verdana" panose="020B0604030504040204" pitchFamily="34" charset="0"/>
                <a:cs typeface="Times New Roman" panose="02020603050405020304" pitchFamily="18" charset="0"/>
              </a:rPr>
              <a:t>Dit wordt verder uitgelegd in het Beschrijvend Document.</a:t>
            </a:r>
          </a:p>
        </p:txBody>
      </p:sp>
      <p:sp>
        <p:nvSpPr>
          <p:cNvPr id="5" name="Tijdelijke aanduiding voor datum 3">
            <a:extLst>
              <a:ext uri="{FF2B5EF4-FFF2-40B4-BE49-F238E27FC236}">
                <a16:creationId xmlns:a16="http://schemas.microsoft.com/office/drawing/2014/main" id="{3C6A2A68-0910-6732-7343-F4BD38BEF32B}"/>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8006569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6000"/>
            <a:ext cx="11203200" cy="449674"/>
          </a:xfrm>
        </p:spPr>
        <p:txBody>
          <a:bodyPr/>
          <a:lstStyle/>
          <a:p>
            <a:r>
              <a:rPr lang="nl-NL"/>
              <a:t>Planning</a:t>
            </a:r>
            <a:br>
              <a:rPr lang="nl-NL"/>
            </a:br>
            <a:br>
              <a:rPr lang="nl-NL"/>
            </a:br>
            <a:endParaRPr lang="nl-NL"/>
          </a:p>
        </p:txBody>
      </p:sp>
      <p:graphicFrame>
        <p:nvGraphicFramePr>
          <p:cNvPr id="4" name="Tabel 3"/>
          <p:cNvGraphicFramePr>
            <a:graphicFrameLocks noGrp="1"/>
          </p:cNvGraphicFramePr>
          <p:nvPr>
            <p:extLst>
              <p:ext uri="{D42A27DB-BD31-4B8C-83A1-F6EECF244321}">
                <p14:modId xmlns:p14="http://schemas.microsoft.com/office/powerpoint/2010/main" val="4170144847"/>
              </p:ext>
            </p:extLst>
          </p:nvPr>
        </p:nvGraphicFramePr>
        <p:xfrm>
          <a:off x="624000" y="1838033"/>
          <a:ext cx="5573600" cy="4441465"/>
        </p:xfrm>
        <a:graphic>
          <a:graphicData uri="http://schemas.openxmlformats.org/drawingml/2006/table">
            <a:tbl>
              <a:tblPr>
                <a:tableStyleId>{F5AB1C69-6EDB-4FF4-983F-18BD219EF322}</a:tableStyleId>
              </a:tblPr>
              <a:tblGrid>
                <a:gridCol w="1133754">
                  <a:extLst>
                    <a:ext uri="{9D8B030D-6E8A-4147-A177-3AD203B41FA5}">
                      <a16:colId xmlns:a16="http://schemas.microsoft.com/office/drawing/2014/main" val="2913726109"/>
                    </a:ext>
                  </a:extLst>
                </a:gridCol>
                <a:gridCol w="4439846">
                  <a:extLst>
                    <a:ext uri="{9D8B030D-6E8A-4147-A177-3AD203B41FA5}">
                      <a16:colId xmlns:a16="http://schemas.microsoft.com/office/drawing/2014/main" val="1965667947"/>
                    </a:ext>
                  </a:extLst>
                </a:gridCol>
              </a:tblGrid>
              <a:tr h="274425">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4094452813"/>
                  </a:ext>
                </a:extLst>
              </a:tr>
              <a:tr h="26748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01149621"/>
                  </a:ext>
                </a:extLst>
              </a:tr>
              <a:tr h="221240">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968867787"/>
                  </a:ext>
                </a:extLst>
              </a:tr>
              <a:tr h="277758">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1376814856"/>
                  </a:ext>
                </a:extLst>
              </a:tr>
              <a:tr h="27396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2912792677"/>
                  </a:ext>
                </a:extLst>
              </a:tr>
              <a:tr h="28546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nchor="ctr"/>
                </a:tc>
                <a:extLst>
                  <a:ext uri="{0D108BD9-81ED-4DB2-BD59-A6C34878D82A}">
                    <a16:rowId xmlns:a16="http://schemas.microsoft.com/office/drawing/2014/main" val="1442377505"/>
                  </a:ext>
                </a:extLst>
              </a:tr>
              <a:tr h="22489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859390760"/>
                  </a:ext>
                </a:extLst>
              </a:tr>
              <a:tr h="22235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1242838178"/>
                  </a:ext>
                </a:extLst>
              </a:tr>
              <a:tr h="390159">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144228500"/>
                  </a:ext>
                </a:extLst>
              </a:tr>
              <a:tr h="26862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492242154"/>
                  </a:ext>
                </a:extLst>
              </a:tr>
              <a:tr h="22606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464202488"/>
                  </a:ext>
                </a:extLst>
              </a:tr>
              <a:tr h="300305">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019196776"/>
                  </a:ext>
                </a:extLst>
              </a:tr>
              <a:tr h="283943">
                <a:tc>
                  <a:txBody>
                    <a:bodyPr/>
                    <a:lstStyle/>
                    <a:p>
                      <a:pPr>
                        <a:lnSpc>
                          <a:spcPts val="1200"/>
                        </a:lnSpc>
                        <a:spcAft>
                          <a:spcPts val="0"/>
                        </a:spcAft>
                      </a:pPr>
                      <a:endParaRPr lang="nl-NL" sz="1200" b="1">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2611350550"/>
                  </a:ext>
                </a:extLst>
              </a:tr>
              <a:tr h="236570">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1129220529"/>
                  </a:ext>
                </a:extLst>
              </a:tr>
              <a:tr h="246032">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423955681"/>
                  </a:ext>
                </a:extLst>
              </a:tr>
              <a:tr h="264958">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3133975107"/>
                  </a:ext>
                </a:extLst>
              </a:tr>
              <a:tr h="177231">
                <a:tc>
                  <a:txBody>
                    <a:bodyPr/>
                    <a:lstStyle/>
                    <a:p>
                      <a:pPr>
                        <a:lnSpc>
                          <a:spcPts val="1200"/>
                        </a:lnSpc>
                        <a:spcAft>
                          <a:spcPts val="0"/>
                        </a:spcAft>
                      </a:pPr>
                      <a:endParaRPr lang="nl-NL" sz="120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tc>
                  <a:txBody>
                    <a:bodyPr/>
                    <a:lstStyle/>
                    <a:p>
                      <a:pPr>
                        <a:lnSpc>
                          <a:spcPts val="1200"/>
                        </a:lnSpc>
                        <a:spcAft>
                          <a:spcPts val="0"/>
                        </a:spcAft>
                      </a:pPr>
                      <a:endParaRPr lang="nl-NL" sz="1200" dirty="0">
                        <a:effectLst/>
                        <a:latin typeface="Verdana" panose="020B0604030504040204" pitchFamily="34" charset="0"/>
                        <a:ea typeface="Verdana" panose="020B0604030504040204" pitchFamily="34" charset="0"/>
                        <a:cs typeface="Times New Roman" panose="02020603050405020304" pitchFamily="18" charset="0"/>
                      </a:endParaRPr>
                    </a:p>
                  </a:txBody>
                  <a:tcPr marL="13417" marR="13417" marT="0" marB="0"/>
                </a:tc>
                <a:extLst>
                  <a:ext uri="{0D108BD9-81ED-4DB2-BD59-A6C34878D82A}">
                    <a16:rowId xmlns:a16="http://schemas.microsoft.com/office/drawing/2014/main" val="993075438"/>
                  </a:ext>
                </a:extLst>
              </a:tr>
            </a:tbl>
          </a:graphicData>
        </a:graphic>
      </p:graphicFrame>
      <p:sp>
        <p:nvSpPr>
          <p:cNvPr id="3" name="Tijdelijke aanduiding voor datum 3">
            <a:extLst>
              <a:ext uri="{FF2B5EF4-FFF2-40B4-BE49-F238E27FC236}">
                <a16:creationId xmlns:a16="http://schemas.microsoft.com/office/drawing/2014/main" id="{FD19801A-D80E-7EE1-5CC3-E322BA701F01}"/>
              </a:ext>
            </a:extLst>
          </p:cNvPr>
          <p:cNvSpPr>
            <a:spLocks noGrp="1"/>
          </p:cNvSpPr>
          <p:nvPr>
            <p:ph type="dt" sz="half" idx="10"/>
          </p:nvPr>
        </p:nvSpPr>
        <p:spPr>
          <a:xfrm>
            <a:off x="8788799" y="6381328"/>
            <a:ext cx="2193331" cy="35067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a:ln>
                  <a:noFill/>
                </a:ln>
                <a:solidFill>
                  <a:srgbClr val="000000"/>
                </a:solidFill>
                <a:effectLst/>
                <a:uLnTx/>
                <a:uFillTx/>
                <a:latin typeface="Verdana"/>
                <a:ea typeface="+mn-ea"/>
                <a:cs typeface="+mn-cs"/>
              </a:rPr>
              <a:t>Donderdag 24 oktober 2024</a:t>
            </a:r>
          </a:p>
        </p:txBody>
      </p:sp>
      <p:pic>
        <p:nvPicPr>
          <p:cNvPr id="6" name="Afbeelding 5">
            <a:extLst>
              <a:ext uri="{FF2B5EF4-FFF2-40B4-BE49-F238E27FC236}">
                <a16:creationId xmlns:a16="http://schemas.microsoft.com/office/drawing/2014/main" id="{E025E35D-E65E-8BF9-5BCE-50DCC4352EAA}"/>
              </a:ext>
            </a:extLst>
          </p:cNvPr>
          <p:cNvPicPr>
            <a:picLocks noChangeAspect="1"/>
          </p:cNvPicPr>
          <p:nvPr/>
        </p:nvPicPr>
        <p:blipFill>
          <a:blip r:embed="rId3"/>
          <a:stretch>
            <a:fillRect/>
          </a:stretch>
        </p:blipFill>
        <p:spPr>
          <a:xfrm>
            <a:off x="364067" y="1996705"/>
            <a:ext cx="6295039" cy="3845295"/>
          </a:xfrm>
          <a:prstGeom prst="rect">
            <a:avLst/>
          </a:prstGeom>
        </p:spPr>
      </p:pic>
      <p:sp>
        <p:nvSpPr>
          <p:cNvPr id="7" name="Tekstvak 6">
            <a:extLst>
              <a:ext uri="{FF2B5EF4-FFF2-40B4-BE49-F238E27FC236}">
                <a16:creationId xmlns:a16="http://schemas.microsoft.com/office/drawing/2014/main" id="{433A3A11-167F-FED5-BC9D-7EEB8B12E574}"/>
              </a:ext>
            </a:extLst>
          </p:cNvPr>
          <p:cNvSpPr txBox="1"/>
          <p:nvPr/>
        </p:nvSpPr>
        <p:spPr>
          <a:xfrm>
            <a:off x="6096000" y="2600868"/>
            <a:ext cx="6096000" cy="338554"/>
          </a:xfrm>
          <a:prstGeom prst="rect">
            <a:avLst/>
          </a:prstGeom>
          <a:noFill/>
        </p:spPr>
        <p:txBody>
          <a:bodyPr wrap="square">
            <a:spAutoFit/>
          </a:bodyPr>
          <a:lstStyle/>
          <a:p>
            <a:r>
              <a:rPr lang="nl-NL" sz="1600" b="1"/>
              <a:t>&lt;- Vragen? Stel ze gerust, maar wel via Tenderned.</a:t>
            </a:r>
          </a:p>
        </p:txBody>
      </p:sp>
    </p:spTree>
    <p:extLst>
      <p:ext uri="{BB962C8B-B14F-4D97-AF65-F5344CB8AC3E}">
        <p14:creationId xmlns:p14="http://schemas.microsoft.com/office/powerpoint/2010/main" val="470408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Spelregels informatiebijeenkomst</a:t>
            </a:r>
          </a:p>
        </p:txBody>
      </p:sp>
      <p:sp>
        <p:nvSpPr>
          <p:cNvPr id="3" name="Tijdelijke aanduiding voor tekst 2"/>
          <p:cNvSpPr>
            <a:spLocks noGrp="1"/>
          </p:cNvSpPr>
          <p:nvPr>
            <p:ph type="body" sz="quarter" idx="11"/>
          </p:nvPr>
        </p:nvSpPr>
        <p:spPr>
          <a:xfrm>
            <a:off x="624000" y="2512540"/>
            <a:ext cx="11203617" cy="3697459"/>
          </a:xfrm>
        </p:spPr>
        <p:txBody>
          <a:bodyPr/>
          <a:lstStyle/>
          <a:p>
            <a:pPr marL="548800" indent="-457200">
              <a:lnSpc>
                <a:spcPct val="80000"/>
              </a:lnSpc>
              <a:buFont typeface="+mj-lt"/>
              <a:buAutoNum type="arabicPeriod"/>
              <a:defRPr/>
            </a:pPr>
            <a:r>
              <a:rPr lang="nl-NL" altLang="nl-NL" sz="2000"/>
              <a:t>Vragen worden nu voorlopig beantwoord </a:t>
            </a:r>
          </a:p>
          <a:p>
            <a:pPr marL="548800" indent="-457200">
              <a:lnSpc>
                <a:spcPct val="80000"/>
              </a:lnSpc>
              <a:buFont typeface="+mj-lt"/>
              <a:buAutoNum type="arabicPeriod"/>
              <a:defRPr/>
            </a:pPr>
            <a:r>
              <a:rPr lang="nl-NL" sz="2000"/>
              <a:t>Geen rechten aan mondelinge antwoord ontlenen</a:t>
            </a:r>
            <a:endParaRPr lang="nl-NL" altLang="nl-NL" sz="2000"/>
          </a:p>
          <a:p>
            <a:pPr marL="548800" indent="-457200">
              <a:lnSpc>
                <a:spcPct val="80000"/>
              </a:lnSpc>
              <a:buFont typeface="+mj-lt"/>
              <a:buAutoNum type="arabicPeriod"/>
              <a:defRPr/>
            </a:pPr>
            <a:r>
              <a:rPr lang="nl-NL" altLang="nl-NL" sz="2000"/>
              <a:t>Vragen en antwoorden definitief via </a:t>
            </a:r>
            <a:r>
              <a:rPr lang="nl-NL" altLang="nl-NL" sz="2000" err="1"/>
              <a:t>Tenderned</a:t>
            </a:r>
            <a:endParaRPr lang="nl-NL" altLang="nl-NL" sz="2000"/>
          </a:p>
          <a:p>
            <a:pPr marL="548800" indent="-457200">
              <a:lnSpc>
                <a:spcPct val="80000"/>
              </a:lnSpc>
              <a:buFont typeface="+mj-lt"/>
              <a:buAutoNum type="arabicPeriod"/>
              <a:defRPr/>
            </a:pPr>
            <a:r>
              <a:rPr lang="nl-NL" altLang="nl-NL" sz="2000"/>
              <a:t>Verduidelijking maar geen discussie</a:t>
            </a:r>
          </a:p>
          <a:p>
            <a:pPr marL="548800" indent="-457200">
              <a:lnSpc>
                <a:spcPct val="80000"/>
              </a:lnSpc>
              <a:buFont typeface="+mj-lt"/>
              <a:buAutoNum type="arabicPeriod"/>
              <a:defRPr/>
            </a:pPr>
            <a:r>
              <a:rPr lang="nl-NL" altLang="nl-NL" sz="2000"/>
              <a:t>Vragen TenderNed worden onderdeel </a:t>
            </a:r>
            <a:r>
              <a:rPr lang="nl-NL" altLang="nl-NL" sz="2000" err="1"/>
              <a:t>NvI</a:t>
            </a:r>
            <a:endParaRPr lang="nl-NL" altLang="nl-NL" sz="2000"/>
          </a:p>
          <a:p>
            <a:pPr marL="774700" lvl="1">
              <a:lnSpc>
                <a:spcPct val="80000"/>
              </a:lnSpc>
              <a:buFontTx/>
              <a:buChar char="-"/>
              <a:defRPr/>
            </a:pPr>
            <a:endParaRPr lang="nl-NL"/>
          </a:p>
        </p:txBody>
      </p:sp>
      <p:pic>
        <p:nvPicPr>
          <p:cNvPr id="4" name="Afbeelding 3"/>
          <p:cNvPicPr>
            <a:picLocks noChangeAspect="1"/>
          </p:cNvPicPr>
          <p:nvPr/>
        </p:nvPicPr>
        <p:blipFill>
          <a:blip r:embed="rId3"/>
          <a:stretch>
            <a:fillRect/>
          </a:stretch>
        </p:blipFill>
        <p:spPr>
          <a:xfrm>
            <a:off x="624000" y="4209977"/>
            <a:ext cx="7343775" cy="1782470"/>
          </a:xfrm>
          <a:prstGeom prst="rect">
            <a:avLst/>
          </a:prstGeom>
        </p:spPr>
      </p:pic>
      <p:sp>
        <p:nvSpPr>
          <p:cNvPr id="5" name="Tijdelijke aanduiding voor datum 3">
            <a:extLst>
              <a:ext uri="{FF2B5EF4-FFF2-40B4-BE49-F238E27FC236}">
                <a16:creationId xmlns:a16="http://schemas.microsoft.com/office/drawing/2014/main" id="{11633BBD-F319-BD83-5061-AF367E426393}"/>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430285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B760F5-2A3C-2263-3BA0-8B02F83A36E7}"/>
              </a:ext>
            </a:extLst>
          </p:cNvPr>
          <p:cNvSpPr>
            <a:spLocks noGrp="1"/>
          </p:cNvSpPr>
          <p:nvPr>
            <p:ph type="title"/>
          </p:nvPr>
        </p:nvSpPr>
        <p:spPr/>
        <p:txBody>
          <a:bodyPr/>
          <a:lstStyle/>
          <a:p>
            <a:r>
              <a:rPr lang="nl-NL" dirty="0"/>
              <a:t>Afsluiting</a:t>
            </a:r>
          </a:p>
        </p:txBody>
      </p:sp>
      <p:sp>
        <p:nvSpPr>
          <p:cNvPr id="3" name="Tijdelijke aanduiding voor tabel 2">
            <a:extLst>
              <a:ext uri="{FF2B5EF4-FFF2-40B4-BE49-F238E27FC236}">
                <a16:creationId xmlns:a16="http://schemas.microsoft.com/office/drawing/2014/main" id="{C3CB1450-E5CC-803D-F672-3AD8B6F0C528}"/>
              </a:ext>
            </a:extLst>
          </p:cNvPr>
          <p:cNvSpPr>
            <a:spLocks noGrp="1"/>
          </p:cNvSpPr>
          <p:nvPr>
            <p:ph type="tbl" sz="quarter" idx="11"/>
          </p:nvPr>
        </p:nvSpPr>
        <p:spPr>
          <a:xfrm>
            <a:off x="624000" y="2062251"/>
            <a:ext cx="11203200" cy="4140000"/>
          </a:xfrm>
        </p:spPr>
        <p:txBody>
          <a:bodyPr/>
          <a:lstStyle/>
          <a:p>
            <a:pPr marL="0" indent="0">
              <a:buNone/>
            </a:pPr>
            <a:endParaRPr lang="nl-NL" dirty="0"/>
          </a:p>
        </p:txBody>
      </p:sp>
      <p:pic>
        <p:nvPicPr>
          <p:cNvPr id="9" name="Afbeelding 8">
            <a:extLst>
              <a:ext uri="{FF2B5EF4-FFF2-40B4-BE49-F238E27FC236}">
                <a16:creationId xmlns:a16="http://schemas.microsoft.com/office/drawing/2014/main" id="{38F44493-8C66-3CF6-B93C-F4D5262E0906}"/>
              </a:ext>
            </a:extLst>
          </p:cNvPr>
          <p:cNvPicPr>
            <a:picLocks noChangeAspect="1"/>
          </p:cNvPicPr>
          <p:nvPr/>
        </p:nvPicPr>
        <p:blipFill>
          <a:blip r:embed="rId2"/>
          <a:stretch>
            <a:fillRect/>
          </a:stretch>
        </p:blipFill>
        <p:spPr>
          <a:xfrm>
            <a:off x="364800" y="2062251"/>
            <a:ext cx="7470183" cy="4015788"/>
          </a:xfrm>
          <a:prstGeom prst="rect">
            <a:avLst/>
          </a:prstGeom>
        </p:spPr>
      </p:pic>
      <p:sp>
        <p:nvSpPr>
          <p:cNvPr id="4" name="Tijdelijke aanduiding voor datum 3">
            <a:extLst>
              <a:ext uri="{FF2B5EF4-FFF2-40B4-BE49-F238E27FC236}">
                <a16:creationId xmlns:a16="http://schemas.microsoft.com/office/drawing/2014/main" id="{4FEC5765-8B36-DD7C-FC38-A4CC55DAA6E1}"/>
              </a:ext>
            </a:extLst>
          </p:cNvPr>
          <p:cNvSpPr>
            <a:spLocks noGrp="1"/>
          </p:cNvSpPr>
          <p:nvPr>
            <p:ph type="dt" sz="half" idx="10"/>
          </p:nvPr>
        </p:nvSpPr>
        <p:spPr>
          <a:xfrm>
            <a:off x="8788799" y="6389795"/>
            <a:ext cx="2193331" cy="350672"/>
          </a:xfrm>
        </p:spPr>
        <p:txBody>
          <a:bodyPr/>
          <a:lstStyle/>
          <a:p>
            <a:r>
              <a:rPr lang="nl-NL"/>
              <a:t>Donderdag 24 oktober 2024</a:t>
            </a:r>
          </a:p>
        </p:txBody>
      </p:sp>
    </p:spTree>
    <p:extLst>
      <p:ext uri="{BB962C8B-B14F-4D97-AF65-F5344CB8AC3E}">
        <p14:creationId xmlns:p14="http://schemas.microsoft.com/office/powerpoint/2010/main" val="659833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Wanneer is de bijeenkomst geslaagd?</a:t>
            </a:r>
          </a:p>
        </p:txBody>
      </p:sp>
      <p:sp>
        <p:nvSpPr>
          <p:cNvPr id="4" name="Tijdelijke aanduiding voor tekst 3"/>
          <p:cNvSpPr>
            <a:spLocks noGrp="1"/>
          </p:cNvSpPr>
          <p:nvPr>
            <p:ph type="body" sz="quarter" idx="11"/>
          </p:nvPr>
        </p:nvSpPr>
        <p:spPr>
          <a:xfrm>
            <a:off x="624417" y="2298357"/>
            <a:ext cx="11203200" cy="3911643"/>
          </a:xfrm>
        </p:spPr>
        <p:txBody>
          <a:bodyPr/>
          <a:lstStyle/>
          <a:p>
            <a:pPr marL="91600" indent="0">
              <a:lnSpc>
                <a:spcPct val="80000"/>
              </a:lnSpc>
              <a:buNone/>
              <a:defRPr/>
            </a:pPr>
            <a:r>
              <a:rPr lang="nl-NL" altLang="nl-NL" sz="2000" dirty="0"/>
              <a:t>1. Doel van deze opdracht duidelijk</a:t>
            </a:r>
          </a:p>
          <a:p>
            <a:pPr marL="91600" indent="0">
              <a:lnSpc>
                <a:spcPct val="80000"/>
              </a:lnSpc>
              <a:buNone/>
              <a:defRPr/>
            </a:pPr>
            <a:r>
              <a:rPr lang="nl-NL" altLang="nl-NL" sz="2000" dirty="0"/>
              <a:t>2. De omvang van de opdracht is duidelijk</a:t>
            </a:r>
          </a:p>
          <a:p>
            <a:pPr marL="91600" indent="0">
              <a:lnSpc>
                <a:spcPct val="80000"/>
              </a:lnSpc>
              <a:buNone/>
              <a:defRPr/>
            </a:pPr>
            <a:r>
              <a:rPr lang="nl-NL" altLang="nl-NL" sz="2000" dirty="0"/>
              <a:t>3. Specifieke elementen in technische en dienstverleningseisen zijn toegelicht </a:t>
            </a:r>
          </a:p>
          <a:p>
            <a:pPr marL="91600" indent="0">
              <a:lnSpc>
                <a:spcPct val="80000"/>
              </a:lnSpc>
              <a:buNone/>
              <a:defRPr/>
            </a:pPr>
            <a:r>
              <a:rPr lang="nl-NL" altLang="nl-NL" sz="2000" dirty="0"/>
              <a:t>4. Aanbestedingsproces en planning is bekend</a:t>
            </a:r>
          </a:p>
          <a:p>
            <a:pPr marL="91600" indent="0">
              <a:lnSpc>
                <a:spcPct val="80000"/>
              </a:lnSpc>
              <a:buNone/>
              <a:defRPr/>
            </a:pPr>
            <a:r>
              <a:rPr lang="nl-NL" altLang="nl-NL" sz="2000" dirty="0"/>
              <a:t>5. Aanknopingspunten hoe goed in te schrijven zijn gegeven</a:t>
            </a:r>
          </a:p>
          <a:p>
            <a:pPr marL="91600" indent="0">
              <a:lnSpc>
                <a:spcPct val="80000"/>
              </a:lnSpc>
              <a:buNone/>
              <a:defRPr/>
            </a:pPr>
            <a:r>
              <a:rPr lang="nl-NL" altLang="nl-NL" sz="2000" dirty="0"/>
              <a:t>6. Bestaande vragen zijn behandeld</a:t>
            </a:r>
          </a:p>
          <a:p>
            <a:pPr marL="774700" lvl="1">
              <a:lnSpc>
                <a:spcPct val="80000"/>
              </a:lnSpc>
              <a:buFontTx/>
              <a:buChar char="-"/>
              <a:defRPr/>
            </a:pPr>
            <a:endParaRPr lang="nl-NL" altLang="nl-NL" sz="2000" dirty="0"/>
          </a:p>
          <a:p>
            <a:endParaRPr lang="nl-NL" dirty="0"/>
          </a:p>
        </p:txBody>
      </p:sp>
      <p:pic>
        <p:nvPicPr>
          <p:cNvPr id="6" name="Afbeelding 5"/>
          <p:cNvPicPr>
            <a:picLocks noChangeAspect="1"/>
          </p:cNvPicPr>
          <p:nvPr/>
        </p:nvPicPr>
        <p:blipFill>
          <a:blip r:embed="rId3"/>
          <a:stretch>
            <a:fillRect/>
          </a:stretch>
        </p:blipFill>
        <p:spPr>
          <a:xfrm>
            <a:off x="7049221" y="4254178"/>
            <a:ext cx="2619375" cy="1743075"/>
          </a:xfrm>
          <a:prstGeom prst="rect">
            <a:avLst/>
          </a:prstGeom>
        </p:spPr>
      </p:pic>
      <p:sp>
        <p:nvSpPr>
          <p:cNvPr id="3" name="Tijdelijke aanduiding voor datum 3">
            <a:extLst>
              <a:ext uri="{FF2B5EF4-FFF2-40B4-BE49-F238E27FC236}">
                <a16:creationId xmlns:a16="http://schemas.microsoft.com/office/drawing/2014/main" id="{2873A316-48B6-61CF-941E-116260921CA1}"/>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77283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Doel</a:t>
            </a:r>
          </a:p>
        </p:txBody>
      </p:sp>
      <p:sp>
        <p:nvSpPr>
          <p:cNvPr id="6" name="Tijdelijke aanduiding voor tekst 3"/>
          <p:cNvSpPr>
            <a:spLocks noGrp="1"/>
          </p:cNvSpPr>
          <p:nvPr>
            <p:ph type="body" sz="quarter" idx="11"/>
          </p:nvPr>
        </p:nvSpPr>
        <p:spPr>
          <a:xfrm>
            <a:off x="624000" y="2430162"/>
            <a:ext cx="9770713" cy="1834267"/>
          </a:xfrm>
        </p:spPr>
        <p:txBody>
          <a:bodyPr/>
          <a:lstStyle/>
          <a:p>
            <a:pPr marL="0" indent="0">
              <a:buNone/>
            </a:pPr>
            <a:r>
              <a:rPr lang="nl-NL" sz="2000"/>
              <a:t>Rijkswaterstaat wil er met deze aanbesteding voor zorgen dat zij voor de komende jaren beschikking heeft over voldoende en betrouwbare ADCP’s voor verschillende toepassingen. De huidige ADCP’s worden hiermee vervangen.</a:t>
            </a:r>
          </a:p>
          <a:p>
            <a:pPr marL="0" indent="0">
              <a:buNone/>
            </a:pPr>
            <a:endParaRPr lang="nl-NL" sz="2000"/>
          </a:p>
        </p:txBody>
      </p:sp>
      <p:sp>
        <p:nvSpPr>
          <p:cNvPr id="7" name="Tijdelijke aanduiding voor datum 3"/>
          <p:cNvSpPr>
            <a:spLocks noGrp="1"/>
          </p:cNvSpPr>
          <p:nvPr>
            <p:ph type="dt" sz="half" idx="10"/>
          </p:nvPr>
        </p:nvSpPr>
        <p:spPr>
          <a:xfrm>
            <a:off x="8788799" y="6381328"/>
            <a:ext cx="2305299" cy="350672"/>
          </a:xfrm>
        </p:spPr>
        <p:txBody>
          <a:bodyPr/>
          <a:lstStyle/>
          <a:p>
            <a:r>
              <a:rPr lang="nl-NL"/>
              <a:t>Donderdag 24 oktober 2024</a:t>
            </a:r>
          </a:p>
        </p:txBody>
      </p:sp>
    </p:spTree>
    <p:extLst>
      <p:ext uri="{BB962C8B-B14F-4D97-AF65-F5344CB8AC3E}">
        <p14:creationId xmlns:p14="http://schemas.microsoft.com/office/powerpoint/2010/main" val="2417293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4800" y="2132856"/>
            <a:ext cx="8402400" cy="400110"/>
          </a:xfrm>
        </p:spPr>
        <p:txBody>
          <a:bodyPr/>
          <a:lstStyle/>
          <a:p>
            <a:pPr algn="ctr"/>
            <a:r>
              <a:rPr lang="nl-NL"/>
              <a:t>Procedure Aanbesteding</a:t>
            </a:r>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809" y="3140968"/>
            <a:ext cx="3465165" cy="2326972"/>
          </a:xfrm>
          <a:prstGeom prst="rect">
            <a:avLst/>
          </a:prstGeom>
        </p:spPr>
      </p:pic>
      <p:sp>
        <p:nvSpPr>
          <p:cNvPr id="3" name="Tijdelijke aanduiding voor datum 3">
            <a:extLst>
              <a:ext uri="{FF2B5EF4-FFF2-40B4-BE49-F238E27FC236}">
                <a16:creationId xmlns:a16="http://schemas.microsoft.com/office/drawing/2014/main" id="{FA4B89C3-DB69-A4C3-E024-2A0F25712588}"/>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829960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Toelichting op de aanbestedingsprocedure</a:t>
            </a:r>
          </a:p>
        </p:txBody>
      </p:sp>
      <p:sp>
        <p:nvSpPr>
          <p:cNvPr id="4" name="Tijdelijke aanduiding voor tekst 3"/>
          <p:cNvSpPr>
            <a:spLocks noGrp="1"/>
          </p:cNvSpPr>
          <p:nvPr>
            <p:ph type="body" sz="quarter" idx="11"/>
          </p:nvPr>
        </p:nvSpPr>
        <p:spPr/>
        <p:txBody>
          <a:bodyPr/>
          <a:lstStyle/>
          <a:p>
            <a:r>
              <a:rPr lang="nl-NL" sz="2000" dirty="0"/>
              <a:t>Procedure: Europese openbare procedure volgens de aanbestedingswet 2012</a:t>
            </a:r>
          </a:p>
          <a:p>
            <a:r>
              <a:rPr lang="nl-NL" sz="2000" dirty="0"/>
              <a:t>Beschrijvend document inclusief bijlagen</a:t>
            </a:r>
          </a:p>
          <a:p>
            <a:r>
              <a:rPr lang="nl-NL" sz="2000" dirty="0"/>
              <a:t>Communicatie en inlichtingen over de aanbesteding uitsluitend via </a:t>
            </a:r>
            <a:r>
              <a:rPr lang="nl-NL" sz="2000" u="sng" dirty="0" err="1"/>
              <a:t>Tenderned</a:t>
            </a:r>
            <a:endParaRPr lang="nl-NL" sz="2000" u="sng" dirty="0"/>
          </a:p>
          <a:p>
            <a:r>
              <a:rPr lang="nl-NL" sz="2000" dirty="0"/>
              <a:t>Contactpersoon voor deze aanbesteding: </a:t>
            </a:r>
            <a:r>
              <a:rPr lang="nl-NL" sz="2000" dirty="0" err="1"/>
              <a:t>mw</a:t>
            </a:r>
            <a:r>
              <a:rPr lang="nl-NL" sz="2000" dirty="0"/>
              <a:t> Jenny Hsu</a:t>
            </a:r>
          </a:p>
          <a:p>
            <a:pPr marL="0" indent="0">
              <a:buNone/>
            </a:pPr>
            <a:endParaRPr lang="nl-NL" dirty="0"/>
          </a:p>
        </p:txBody>
      </p:sp>
      <p:sp>
        <p:nvSpPr>
          <p:cNvPr id="3" name="Tijdelijke aanduiding voor datum 3">
            <a:extLst>
              <a:ext uri="{FF2B5EF4-FFF2-40B4-BE49-F238E27FC236}">
                <a16:creationId xmlns:a16="http://schemas.microsoft.com/office/drawing/2014/main" id="{EBE43E4E-4A98-4D2B-DE3C-710E5EA2BD69}"/>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3729726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1701F7-FF45-D271-618B-E777A2730F8D}"/>
              </a:ext>
            </a:extLst>
          </p:cNvPr>
          <p:cNvSpPr>
            <a:spLocks noGrp="1"/>
          </p:cNvSpPr>
          <p:nvPr>
            <p:ph type="title"/>
          </p:nvPr>
        </p:nvSpPr>
        <p:spPr/>
        <p:txBody>
          <a:bodyPr/>
          <a:lstStyle/>
          <a:p>
            <a:r>
              <a:rPr lang="nl-NL" dirty="0"/>
              <a:t>Toelichting op de aanbestedingsprocedure</a:t>
            </a:r>
          </a:p>
        </p:txBody>
      </p:sp>
      <p:sp>
        <p:nvSpPr>
          <p:cNvPr id="3" name="Tijdelijke aanduiding voor tabel 2">
            <a:extLst>
              <a:ext uri="{FF2B5EF4-FFF2-40B4-BE49-F238E27FC236}">
                <a16:creationId xmlns:a16="http://schemas.microsoft.com/office/drawing/2014/main" id="{74DB4D93-FEB5-4385-A9CA-B847E3951D6C}"/>
              </a:ext>
            </a:extLst>
          </p:cNvPr>
          <p:cNvSpPr>
            <a:spLocks noGrp="1"/>
          </p:cNvSpPr>
          <p:nvPr>
            <p:ph type="tbl" sz="quarter" idx="11"/>
          </p:nvPr>
        </p:nvSpPr>
        <p:spPr/>
        <p:txBody>
          <a:bodyPr/>
          <a:lstStyle/>
          <a:p>
            <a:pPr algn="l"/>
            <a:r>
              <a:rPr lang="nl-NL" sz="1800" b="0" i="0" u="none" strike="noStrike" baseline="0" dirty="0">
                <a:latin typeface="+mj-lt"/>
              </a:rPr>
              <a:t>Vragen over deze aanbesteding:</a:t>
            </a:r>
          </a:p>
          <a:p>
            <a:pPr marL="0" indent="0" algn="l">
              <a:buNone/>
            </a:pPr>
            <a:r>
              <a:rPr lang="nl-NL" sz="1800" b="0" i="0" u="none" strike="noStrike" baseline="0" dirty="0">
                <a:latin typeface="+mj-lt"/>
              </a:rPr>
              <a:t>	- via </a:t>
            </a:r>
            <a:r>
              <a:rPr lang="nl-NL" sz="1800" b="0" i="0" u="none" strike="noStrike" baseline="0" dirty="0" err="1">
                <a:latin typeface="+mj-lt"/>
              </a:rPr>
              <a:t>TenderNed</a:t>
            </a:r>
            <a:r>
              <a:rPr lang="nl-NL" sz="1800" b="0" i="0" u="none" strike="noStrike" baseline="0" dirty="0">
                <a:latin typeface="+mj-lt"/>
              </a:rPr>
              <a:t> (“Vragen en antwoorden”) tot en met </a:t>
            </a:r>
            <a:r>
              <a:rPr lang="nl-NL" sz="1800" dirty="0">
                <a:effectLst/>
                <a:latin typeface="Verdana" panose="020B0604030504040204" pitchFamily="34" charset="0"/>
                <a:ea typeface="Verdana" panose="020B0604030504040204" pitchFamily="34" charset="0"/>
                <a:cs typeface="Times New Roman" panose="02020603050405020304" pitchFamily="18" charset="0"/>
              </a:rPr>
              <a:t>5 november 2024 12:00 uur </a:t>
            </a:r>
            <a:endParaRPr lang="nl-NL" sz="1800" b="0" i="0" u="none" strike="noStrike" baseline="0" dirty="0">
              <a:latin typeface="+mj-lt"/>
            </a:endParaRPr>
          </a:p>
          <a:p>
            <a:pPr marL="0" indent="0" algn="l">
              <a:buNone/>
            </a:pPr>
            <a:r>
              <a:rPr lang="nl-NL" sz="1800" dirty="0">
                <a:latin typeface="+mj-lt"/>
              </a:rPr>
              <a:t>	- </a:t>
            </a:r>
            <a:r>
              <a:rPr lang="nl-NL" sz="1800" b="0" i="0" u="none" strike="noStrike" baseline="0" dirty="0">
                <a:latin typeface="+mj-lt"/>
              </a:rPr>
              <a:t>tijdens deze bijeenkomst (voorlopige beantwoording)</a:t>
            </a:r>
          </a:p>
          <a:p>
            <a:r>
              <a:rPr lang="nl-NL" sz="1800" b="0" i="0" u="none" strike="noStrike" baseline="0" dirty="0">
                <a:latin typeface="+mj-lt"/>
              </a:rPr>
              <a:t>Alle vragen en antwoorden worden geanonimiseerd gepubliceerd.</a:t>
            </a:r>
          </a:p>
          <a:p>
            <a:pPr algn="l"/>
            <a:r>
              <a:rPr lang="nl-NL" sz="1800" b="0" i="0" u="none" strike="noStrike" baseline="0" dirty="0">
                <a:latin typeface="+mj-lt"/>
              </a:rPr>
              <a:t>De Nota van Inlichtingen met alle vragen en antwoorden wordt op </a:t>
            </a:r>
            <a:r>
              <a:rPr lang="nl-NL" sz="1800" b="0" i="0" u="none" strike="noStrike" baseline="0" dirty="0" err="1">
                <a:latin typeface="+mj-lt"/>
              </a:rPr>
              <a:t>TenderNed</a:t>
            </a:r>
            <a:r>
              <a:rPr lang="nl-NL" sz="1800" b="0" i="0" u="none" strike="noStrike" baseline="0" dirty="0">
                <a:latin typeface="+mj-lt"/>
              </a:rPr>
              <a:t> gepubliceerd en maakt onderdeel uit van de aanbestedingstukken.</a:t>
            </a:r>
          </a:p>
          <a:p>
            <a:endParaRPr lang="nl-NL" dirty="0"/>
          </a:p>
        </p:txBody>
      </p:sp>
      <p:sp>
        <p:nvSpPr>
          <p:cNvPr id="4" name="Tijdelijke aanduiding voor datum 3">
            <a:extLst>
              <a:ext uri="{FF2B5EF4-FFF2-40B4-BE49-F238E27FC236}">
                <a16:creationId xmlns:a16="http://schemas.microsoft.com/office/drawing/2014/main" id="{BA8CFD61-715A-0C4D-7372-ED15FDD75A7F}"/>
              </a:ext>
            </a:extLst>
          </p:cNvPr>
          <p:cNvSpPr>
            <a:spLocks noGrp="1"/>
          </p:cNvSpPr>
          <p:nvPr>
            <p:ph type="dt" sz="half" idx="10"/>
          </p:nvPr>
        </p:nvSpPr>
        <p:spPr>
          <a:xfrm>
            <a:off x="8788799" y="6381328"/>
            <a:ext cx="2193331" cy="350672"/>
          </a:xfrm>
        </p:spPr>
        <p:txBody>
          <a:bodyPr/>
          <a:lstStyle/>
          <a:p>
            <a:r>
              <a:rPr lang="nl-NL"/>
              <a:t>Donderdag 24 oktober 2024</a:t>
            </a:r>
          </a:p>
        </p:txBody>
      </p:sp>
    </p:spTree>
    <p:extLst>
      <p:ext uri="{BB962C8B-B14F-4D97-AF65-F5344CB8AC3E}">
        <p14:creationId xmlns:p14="http://schemas.microsoft.com/office/powerpoint/2010/main" val="1627776982"/>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 RWS 16X9 NL nieuw" id="{19A0BACC-3659-4C2E-97ED-55BE99EFB087}" vid="{0492F18B-8343-4870-98AB-0702C5FDD4D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Template>
  <TotalTime>0</TotalTime>
  <Words>3566</Words>
  <Application>Microsoft Office PowerPoint</Application>
  <PresentationFormat>Breedbeeld</PresentationFormat>
  <Paragraphs>786</Paragraphs>
  <Slides>40</Slides>
  <Notes>30</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40</vt:i4>
      </vt:variant>
    </vt:vector>
  </HeadingPairs>
  <TitlesOfParts>
    <vt:vector size="47" baseType="lpstr">
      <vt:lpstr>Arial</vt:lpstr>
      <vt:lpstr>Calibri</vt:lpstr>
      <vt:lpstr>'Open Sans',Tahoma</vt:lpstr>
      <vt:lpstr>Verdana</vt:lpstr>
      <vt:lpstr>Wingdings</vt:lpstr>
      <vt:lpstr>RWS 16:9 NL</vt:lpstr>
      <vt:lpstr>Rijkswaterstaat</vt:lpstr>
      <vt:lpstr>Europese aanbesteding voor de Verticale ADCP</vt:lpstr>
      <vt:lpstr>Agenda</vt:lpstr>
      <vt:lpstr>Voorstelronde CIV</vt:lpstr>
      <vt:lpstr>Spelregels informatiebijeenkomst</vt:lpstr>
      <vt:lpstr>Wanneer is de bijeenkomst geslaagd?</vt:lpstr>
      <vt:lpstr>Doel</vt:lpstr>
      <vt:lpstr>Procedure Aanbesteding</vt:lpstr>
      <vt:lpstr>Toelichting op de aanbestedingsprocedure</vt:lpstr>
      <vt:lpstr>Toelichting op de aanbestedingsprocedure</vt:lpstr>
      <vt:lpstr>Toelichting op de aanbestedingsprocedure (3)</vt:lpstr>
      <vt:lpstr>Ondertekening</vt:lpstr>
      <vt:lpstr>Vorm en inhoud inschrijving paragraaf 7.12</vt:lpstr>
      <vt:lpstr>Inschrijver: af te roepen door RWS</vt:lpstr>
      <vt:lpstr>Spelregels inkoop</vt:lpstr>
      <vt:lpstr>TenderNed</vt:lpstr>
      <vt:lpstr>Planning  </vt:lpstr>
      <vt:lpstr>Doelstelling, scope en duur van de overeenkomst</vt:lpstr>
      <vt:lpstr>Doelstelling inkoop</vt:lpstr>
      <vt:lpstr>Scope van deze aanbesteding</vt:lpstr>
      <vt:lpstr>Overeenkomst voor Levering en Diensten</vt:lpstr>
      <vt:lpstr>Project context</vt:lpstr>
      <vt:lpstr>Toelichting werkveld ADCP’s</vt:lpstr>
      <vt:lpstr>Twee varianten</vt:lpstr>
      <vt:lpstr>PowerPoint-presentatie</vt:lpstr>
      <vt:lpstr>Planning leveringen &amp; diensten</vt:lpstr>
      <vt:lpstr>Inschrijving</vt:lpstr>
      <vt:lpstr>Technische documentatie</vt:lpstr>
      <vt:lpstr>Inschrijving: EMVI met ‘beste prijs-kwaliteit verhouding’ (BPKV)</vt:lpstr>
      <vt:lpstr>Inschrijving: EMVI met ‘beste prijs-kwaliteit verhouding’ (BPKV)</vt:lpstr>
      <vt:lpstr>Inschrijving</vt:lpstr>
      <vt:lpstr>Soorten kwaliteitcriteria</vt:lpstr>
      <vt:lpstr>Rekenblad BPKV</vt:lpstr>
      <vt:lpstr>Social Return</vt:lpstr>
      <vt:lpstr>Inschrijving: Prijsformulier en Prijslijst</vt:lpstr>
      <vt:lpstr>Inschrijving: Prijsformulier</vt:lpstr>
      <vt:lpstr>Inschrijving: Prijsformulier aandachtspunten</vt:lpstr>
      <vt:lpstr>Gebruikerstest  - na voorlopige gunning</vt:lpstr>
      <vt:lpstr>Gebruikerstest  - na voorlopige gunning</vt:lpstr>
      <vt:lpstr>Planning  </vt:lpstr>
      <vt:lpstr>Afsluiting</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
  <cp:lastModifiedBy/>
  <cp:revision>1</cp:revision>
  <dcterms:created xsi:type="dcterms:W3CDTF">2023-02-20T15:56:49Z</dcterms:created>
  <dcterms:modified xsi:type="dcterms:W3CDTF">2024-10-24T07:01:59Z</dcterms:modified>
</cp:coreProperties>
</file>