
<file path=[Content_Types].xml><?xml version="1.0" encoding="utf-8"?>
<Types xmlns="http://schemas.openxmlformats.org/package/2006/content-types">
  <Default Extension="bin" ContentType="application/vnd.ms-word.attachedToolbars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customizations.xml" ContentType="application/vnd.ms-word.keyMapCustomization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6C406211" w14:textId="3DB57220" w:rsidR="00A5209A" w:rsidRDefault="00710677" w:rsidP="00446398">
      <w:pPr>
        <w:pStyle w:val="Lijstalinea"/>
        <w:ind w:left="454"/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9776" behindDoc="0" locked="0" layoutInCell="1" allowOverlap="1" wp14:anchorId="1E675049" wp14:editId="514A43AC">
                <wp:simplePos x="0" y="0"/>
                <wp:positionH relativeFrom="margin">
                  <wp:align>left</wp:align>
                </wp:positionH>
                <wp:positionV relativeFrom="paragraph">
                  <wp:posOffset>5111750</wp:posOffset>
                </wp:positionV>
                <wp:extent cx="5745480" cy="2114550"/>
                <wp:effectExtent l="0" t="0" r="26670" b="19050"/>
                <wp:wrapSquare wrapText="bothSides"/>
                <wp:docPr id="10" name="Tekstvak 10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745480" cy="2114900"/>
                        </a:xfrm>
                        <a:prstGeom prst="rect">
                          <a:avLst/>
                        </a:prstGeom>
                        <a:solidFill>
                          <a:schemeClr val="tx1">
                            <a:lumMod val="100000"/>
                            <a:lumOff val="0"/>
                            <a:alpha val="20000"/>
                          </a:schemeClr>
                        </a:solidFill>
                        <a:ln w="19050">
                          <a:solidFill>
                            <a:schemeClr val="bg1">
                              <a:lumMod val="100000"/>
                              <a:lumOff val="0"/>
                            </a:schemeClr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8E241A2" w14:textId="77777777" w:rsidR="00FF1217" w:rsidRDefault="00FF1217" w:rsidP="00A20B71">
                            <w:pPr>
                              <w:jc w:val="center"/>
                              <w:rPr>
                                <w:b/>
                                <w:caps/>
                                <w:color w:val="00B0F0"/>
                                <w:sz w:val="28"/>
                                <w:szCs w:val="28"/>
                              </w:rPr>
                            </w:pPr>
                            <w:bookmarkStart w:id="0" w:name="_Hlk193270112"/>
                            <w:r w:rsidRPr="00FF1217">
                              <w:rPr>
                                <w:b/>
                                <w:caps/>
                                <w:color w:val="00B0F0"/>
                                <w:sz w:val="28"/>
                                <w:szCs w:val="28"/>
                              </w:rPr>
                              <w:t xml:space="preserve">Omnichannel </w:t>
                            </w:r>
                          </w:p>
                          <w:p w14:paraId="2ADA4022" w14:textId="43107195" w:rsidR="000E6989" w:rsidRDefault="00FF1217" w:rsidP="00A20B71">
                            <w:pPr>
                              <w:jc w:val="center"/>
                              <w:rPr>
                                <w:b/>
                                <w:caps/>
                                <w:color w:val="00B0F0"/>
                                <w:sz w:val="28"/>
                                <w:szCs w:val="28"/>
                              </w:rPr>
                            </w:pPr>
                            <w:r w:rsidRPr="00FF1217">
                              <w:rPr>
                                <w:b/>
                                <w:caps/>
                                <w:color w:val="00B0F0"/>
                                <w:sz w:val="28"/>
                                <w:szCs w:val="28"/>
                              </w:rPr>
                              <w:t>klantcontactplatform</w:t>
                            </w:r>
                          </w:p>
                          <w:p w14:paraId="0FDD97AD" w14:textId="77777777" w:rsidR="00FF1217" w:rsidRDefault="00FF1217" w:rsidP="00A20B71">
                            <w:pPr>
                              <w:jc w:val="center"/>
                              <w:rPr>
                                <w:b/>
                                <w:caps/>
                                <w:color w:val="00B0F0"/>
                                <w:sz w:val="28"/>
                                <w:szCs w:val="28"/>
                              </w:rPr>
                            </w:pPr>
                          </w:p>
                          <w:p w14:paraId="02007FA1" w14:textId="5B56C541" w:rsidR="00A20B71" w:rsidRPr="009F31B4" w:rsidRDefault="00A20B71" w:rsidP="00A20B71">
                            <w:pPr>
                              <w:jc w:val="center"/>
                              <w:rPr>
                                <w:b/>
                                <w:caps/>
                                <w:color w:val="00B0F0"/>
                                <w:sz w:val="28"/>
                                <w:szCs w:val="28"/>
                              </w:rPr>
                            </w:pPr>
                            <w:r>
                              <w:rPr>
                                <w:b/>
                                <w:caps/>
                                <w:color w:val="00B0F0"/>
                                <w:sz w:val="28"/>
                                <w:szCs w:val="28"/>
                              </w:rPr>
                              <w:t>gemeente Venlo</w:t>
                            </w:r>
                          </w:p>
                          <w:bookmarkEnd w:id="0"/>
                          <w:p w14:paraId="5B6BD133" w14:textId="13C2C3B9" w:rsidR="00710677" w:rsidRDefault="00710677" w:rsidP="00710677">
                            <w:pPr>
                              <w:pStyle w:val="SubtitelCover"/>
                              <w:rPr>
                                <w:color w:val="00B0F0"/>
                                <w:szCs w:val="28"/>
                              </w:rPr>
                            </w:pPr>
                          </w:p>
                          <w:p w14:paraId="662B001D" w14:textId="750818A8" w:rsidR="009E5F8D" w:rsidRPr="007A4980" w:rsidRDefault="00E57560" w:rsidP="00710677">
                            <w:pPr>
                              <w:pStyle w:val="SubtitelCover"/>
                              <w:rPr>
                                <w:color w:val="00B0F0"/>
                                <w:szCs w:val="28"/>
                              </w:rPr>
                            </w:pPr>
                            <w:r>
                              <w:rPr>
                                <w:color w:val="00B0F0"/>
                                <w:szCs w:val="28"/>
                              </w:rPr>
                              <w:t xml:space="preserve">Beantwoording </w:t>
                            </w:r>
                            <w:r w:rsidR="000214C9">
                              <w:rPr>
                                <w:color w:val="00B0F0"/>
                                <w:szCs w:val="28"/>
                              </w:rPr>
                              <w:br/>
                            </w:r>
                            <w:r w:rsidR="009E5F8D">
                              <w:rPr>
                                <w:color w:val="00B0F0"/>
                                <w:szCs w:val="28"/>
                              </w:rPr>
                              <w:t>Vragenlijst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type w14:anchorId="1E675049" id="_x0000_t202" coordsize="21600,21600" o:spt="202" path="m,l,21600r21600,l21600,xe">
                <v:stroke joinstyle="miter"/>
                <v:path gradientshapeok="t" o:connecttype="rect"/>
              </v:shapetype>
              <v:shape id="Tekstvak 10" o:spid="_x0000_s1026" type="#_x0000_t202" style="position:absolute;left:0;text-align:left;margin-left:0;margin-top:402.5pt;width:452.4pt;height:166.5pt;z-index:251659776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QayTPQIAALEEAAAOAAAAZHJzL2Uyb0RvYy54bWysVNuO0zAQfUfiHyy/0yRVy7ZR09XSZRHS&#10;cpEWPsBxnMbC8RjbbVK+nrGd7RaQVgLRB8sz45w5M2emm+uxV+QorJOgK1rMckqE5tBIva/o1y93&#10;r1aUOM90wxRoUdGTcPR6+/LFZjClmEMHqhGWIIh25WAq2nlvyixzvBM9czMwQmOwBdszj6bdZ41l&#10;A6L3Kpvn+etsANsYC1w4h97bFKTbiN+2gvtPbeuEJ6qiyM3H08azDme23bByb5npJJ9osH9g0TOp&#10;MekZ6pZ5Rg5W/gHVS27BQetnHPoM2lZyEWvAaor8t2oeOmZErAWb48y5Te7/wfKPxwfz2RI/voER&#10;BYxFOHMP/JsjGnYd03txYy0MnWANJi5Cy7LBuHL6NLTalS6A1MMHaFBkdvAQgcbW9qErWCdBdBTg&#10;dG66GD3h6FxeLZaLFYY4xuZFsVjnUZaMlY+fG+v8OwE9CZeKWlQ1wrPjvfOBDisfn4RsDpRs7qRS&#10;0QiTJHbKkiPDGfBjKlEdeuSafEUefmkU0I8Dk/yTiynTseTBiTuTiyMagGP+X3IqTQbs1Dpf5qmf&#10;zxCq939JCIt9JnUvPe6Tkn1FV4HsVEMQ761u4rR7JlW6I5TSk5pBwCSlH+sRHwZVa2hOqKuFtDe4&#10;53jpwP6gZMCdqaj7fmBWUKLea5yNdbFYhCWLxmJ5NUfDXkbqywjTHKFQEkrSdefTYh6MlfsOM6XO&#10;aLjBeWplVPqJ1cQb9yIKMO1wWLxLO756+qfZ/gQAAP//AwBQSwMEFAAGAAgAAAAhAI/LmTjcAAAA&#10;CQEAAA8AAABkcnMvZG93bnJldi54bWxMj8FOwzAQRO9I/IO1SNyonTYFE+JUCAnRKwUkjk68JBHx&#10;OordJvw9y4nedjSj2XnlbvGDOOEU+0AGspUCgdQE11Nr4P3t+UaDiMmSs0MgNPCDEXbV5UVpCxdm&#10;esXTIbWCSygW1kCX0lhIGZsOvY2rMCKx9xUmbxPLqZVusjOX+0GulbqV3vbEHzo74lOHzffh6A3s&#10;091mvY9NeOn1Npux/tQfeW7M9dXy+AAi4ZL+w/A3n6dDxZvqcCQXxWCAQZIBrbZ8sH2vciapOZdt&#10;tAJZlfKcoPoFAAD//wMAUEsBAi0AFAAGAAgAAAAhALaDOJL+AAAA4QEAABMAAAAAAAAAAAAAAAAA&#10;AAAAAFtDb250ZW50X1R5cGVzXS54bWxQSwECLQAUAAYACAAAACEAOP0h/9YAAACUAQAACwAAAAAA&#10;AAAAAAAAAAAvAQAAX3JlbHMvLnJlbHNQSwECLQAUAAYACAAAACEAsUGskz0CAACxBAAADgAAAAAA&#10;AAAAAAAAAAAuAgAAZHJzL2Uyb0RvYy54bWxQSwECLQAUAAYACAAAACEAj8uZONwAAAAJAQAADwAA&#10;AAAAAAAAAAAAAACXBAAAZHJzL2Rvd25yZXYueG1sUEsFBgAAAAAEAAQA8wAAAKAFAAAAAA==&#10;" fillcolor="black [3213]" strokecolor="white [3212]" strokeweight="1.5pt">
                <v:fill opacity="13107f"/>
                <v:textbox>
                  <w:txbxContent>
                    <w:p w14:paraId="68E241A2" w14:textId="77777777" w:rsidR="00FF1217" w:rsidRDefault="00FF1217" w:rsidP="00A20B71">
                      <w:pPr>
                        <w:jc w:val="center"/>
                        <w:rPr>
                          <w:b/>
                          <w:caps/>
                          <w:color w:val="00B0F0"/>
                          <w:sz w:val="28"/>
                          <w:szCs w:val="28"/>
                        </w:rPr>
                      </w:pPr>
                      <w:bookmarkStart w:id="1" w:name="_Hlk193270112"/>
                      <w:r w:rsidRPr="00FF1217">
                        <w:rPr>
                          <w:b/>
                          <w:caps/>
                          <w:color w:val="00B0F0"/>
                          <w:sz w:val="28"/>
                          <w:szCs w:val="28"/>
                        </w:rPr>
                        <w:t xml:space="preserve">Omnichannel </w:t>
                      </w:r>
                    </w:p>
                    <w:p w14:paraId="2ADA4022" w14:textId="43107195" w:rsidR="000E6989" w:rsidRDefault="00FF1217" w:rsidP="00A20B71">
                      <w:pPr>
                        <w:jc w:val="center"/>
                        <w:rPr>
                          <w:b/>
                          <w:caps/>
                          <w:color w:val="00B0F0"/>
                          <w:sz w:val="28"/>
                          <w:szCs w:val="28"/>
                        </w:rPr>
                      </w:pPr>
                      <w:r w:rsidRPr="00FF1217">
                        <w:rPr>
                          <w:b/>
                          <w:caps/>
                          <w:color w:val="00B0F0"/>
                          <w:sz w:val="28"/>
                          <w:szCs w:val="28"/>
                        </w:rPr>
                        <w:t>klantcontactplatform</w:t>
                      </w:r>
                    </w:p>
                    <w:p w14:paraId="0FDD97AD" w14:textId="77777777" w:rsidR="00FF1217" w:rsidRDefault="00FF1217" w:rsidP="00A20B71">
                      <w:pPr>
                        <w:jc w:val="center"/>
                        <w:rPr>
                          <w:b/>
                          <w:caps/>
                          <w:color w:val="00B0F0"/>
                          <w:sz w:val="28"/>
                          <w:szCs w:val="28"/>
                        </w:rPr>
                      </w:pPr>
                    </w:p>
                    <w:p w14:paraId="02007FA1" w14:textId="5B56C541" w:rsidR="00A20B71" w:rsidRPr="009F31B4" w:rsidRDefault="00A20B71" w:rsidP="00A20B71">
                      <w:pPr>
                        <w:jc w:val="center"/>
                        <w:rPr>
                          <w:b/>
                          <w:caps/>
                          <w:color w:val="00B0F0"/>
                          <w:sz w:val="28"/>
                          <w:szCs w:val="28"/>
                        </w:rPr>
                      </w:pPr>
                      <w:r>
                        <w:rPr>
                          <w:b/>
                          <w:caps/>
                          <w:color w:val="00B0F0"/>
                          <w:sz w:val="28"/>
                          <w:szCs w:val="28"/>
                        </w:rPr>
                        <w:t>gemeente Venlo</w:t>
                      </w:r>
                    </w:p>
                    <w:bookmarkEnd w:id="1"/>
                    <w:p w14:paraId="5B6BD133" w14:textId="13C2C3B9" w:rsidR="00710677" w:rsidRDefault="00710677" w:rsidP="00710677">
                      <w:pPr>
                        <w:pStyle w:val="SubtitelCover"/>
                        <w:rPr>
                          <w:color w:val="00B0F0"/>
                          <w:szCs w:val="28"/>
                        </w:rPr>
                      </w:pPr>
                    </w:p>
                    <w:p w14:paraId="662B001D" w14:textId="750818A8" w:rsidR="009E5F8D" w:rsidRPr="007A4980" w:rsidRDefault="00E57560" w:rsidP="00710677">
                      <w:pPr>
                        <w:pStyle w:val="SubtitelCover"/>
                        <w:rPr>
                          <w:color w:val="00B0F0"/>
                          <w:szCs w:val="28"/>
                        </w:rPr>
                      </w:pPr>
                      <w:r>
                        <w:rPr>
                          <w:color w:val="00B0F0"/>
                          <w:szCs w:val="28"/>
                        </w:rPr>
                        <w:t xml:space="preserve">Beantwoording </w:t>
                      </w:r>
                      <w:r w:rsidR="000214C9">
                        <w:rPr>
                          <w:color w:val="00B0F0"/>
                          <w:szCs w:val="28"/>
                        </w:rPr>
                        <w:br/>
                      </w:r>
                      <w:r w:rsidR="009E5F8D">
                        <w:rPr>
                          <w:color w:val="00B0F0"/>
                          <w:szCs w:val="28"/>
                        </w:rPr>
                        <w:t>Vragenlijst</w:t>
                      </w:r>
                    </w:p>
                  </w:txbxContent>
                </v:textbox>
                <w10:wrap type="square" anchorx="margin"/>
              </v:shape>
            </w:pict>
          </mc:Fallback>
        </mc:AlternateContent>
      </w:r>
      <w:r w:rsidR="00C54776">
        <w:rPr>
          <w:noProof/>
        </w:rPr>
        <mc:AlternateContent>
          <mc:Choice Requires="wpg">
            <w:drawing>
              <wp:anchor distT="0" distB="0" distL="114300" distR="114300" simplePos="0" relativeHeight="251652093" behindDoc="1" locked="0" layoutInCell="1" allowOverlap="1" wp14:anchorId="66F034A2" wp14:editId="1833C7E9">
                <wp:simplePos x="0" y="0"/>
                <wp:positionH relativeFrom="page">
                  <wp:align>left</wp:align>
                </wp:positionH>
                <wp:positionV relativeFrom="paragraph">
                  <wp:posOffset>-812165</wp:posOffset>
                </wp:positionV>
                <wp:extent cx="7560310" cy="1336675"/>
                <wp:effectExtent l="0" t="0" r="2540" b="0"/>
                <wp:wrapNone/>
                <wp:docPr id="11" name="Group 1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 bwMode="auto">
                        <a:xfrm>
                          <a:off x="0" y="0"/>
                          <a:ext cx="7560310" cy="1336675"/>
                          <a:chOff x="0" y="19"/>
                          <a:chExt cx="11906" cy="2105"/>
                        </a:xfrm>
                      </wpg:grpSpPr>
                      <wps:wsp>
                        <wps:cNvPr id="12" name="Rechthoek 20"/>
                        <wps:cNvSpPr>
                          <a:spLocks noChangeArrowheads="1"/>
                        </wps:cNvSpPr>
                        <wps:spPr bwMode="auto">
                          <a:xfrm>
                            <a:off x="0" y="19"/>
                            <a:ext cx="11906" cy="1888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>
                            <a:noFill/>
                          </a:ln>
                          <a:extLs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</a:extLst>
                        </wps:spPr>
                        <wps:bodyPr rot="0" vert="horz" wrap="square" lIns="91440" tIns="45720" rIns="91440" bIns="45720" anchor="t" anchorCtr="0" upright="1">
                          <a:noAutofit/>
                        </wps:bodyPr>
                      </wps:wsp>
                      <wps:wsp>
                        <wps:cNvPr id="13" name="Gelijkbenige driehoek 21"/>
                        <wps:cNvSpPr>
                          <a:spLocks noChangeArrowheads="1"/>
                        </wps:cNvSpPr>
                        <wps:spPr bwMode="auto">
                          <a:xfrm flipV="1">
                            <a:off x="2617" y="1881"/>
                            <a:ext cx="611" cy="243"/>
                          </a:xfrm>
                          <a:prstGeom prst="triangle">
                            <a:avLst>
                              <a:gd name="adj" fmla="val 50000"/>
                            </a:avLst>
                          </a:prstGeom>
                          <a:solidFill>
                            <a:schemeClr val="bg1">
                              <a:lumMod val="100000"/>
                              <a:lumOff val="0"/>
                            </a:schemeClr>
                          </a:solidFill>
                          <a:ln>
                            <a:noFill/>
                          </a:ln>
                          <a:extLs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</a:extLst>
                        </wps:spPr>
                        <wps:bodyPr rot="0" vert="horz" wrap="square" lIns="91440" tIns="45720" rIns="91440" bIns="45720" anchor="t" anchorCtr="0" upright="1">
                          <a:noAutofit/>
                        </wps:bodyPr>
                      </wps:wsp>
                    </wpg:wg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group w14:anchorId="40C202C8" id="Group 15" o:spid="_x0000_s1026" alt="&quot;&quot;" style="position:absolute;margin-left:0;margin-top:-63.95pt;width:595.3pt;height:105.25pt;z-index:-251664387;mso-position-horizontal:left;mso-position-horizontal-relative:page" coordorigin=",19" coordsize="11906,210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66P1l5wIAANoHAAAOAAAAZHJzL2Uyb0RvYy54bWzcVctu3CAU3VfqPyD2jc28Y8UTRUkzqtRH&#10;1LTdMza2STBQYMaTfn0vYM9MUimq0qqLemHxPJx77rlwdr5rBdoyY7mSOSYnKUZMFqrkss7x1y/X&#10;bxYYWUdlSYWSLMcPzOLz5etXZ53O2Eg1SpTMIACRNut0jhvndJYktmhYS+2J0kzCZKVMSx10TZ2U&#10;hnaA3opklKazpFOm1EYVzFoYvYqTeBnwq4oV7lNVWeaQyDFwc+Fvwn/t/8nyjGa1obrhRU+DvoBF&#10;S7mEQ/dQV9RRtDH8F6iWF0ZZVbmTQrWJqipesBADREPSJ9GsjNroEEuddbXeywTSPtHpxbDFx+3K&#10;6Ft9YyJ7aL5Xxb0FXZJO19nxvO/XcTFadx9UCfmkG6dC4LvKtB4CQkK7oO/DXl+2c6iAwfl0lo4J&#10;pKGAOTIez2bzacxA0UCaDvvI6TD8tt9KyGk6ixtHJA27EprFQwPRnphPPDjJHsSyfybWbUM1Czmw&#10;Xowbg3gJ5EcYSdqCAJ9Z0bhGsXs0Cm7yx8O6QVEb5URSXTZU1uzCGNU1jJZAi/gggfzRBt+xkIzf&#10;1HfQaRD4SCWyWCwC/qASzbSxbsVUi3wjxwaKI6SObt9b56kclvhMWiV4ec2FCB1Try+FQVsKhXQd&#10;vh790TIh/WKp/LaI6EdCjD6smJ21Kh8gRKNiNcLtAY1GmR8YdVCJObbfN9QwjMQ7CTKdksnEl27o&#10;TKZz0BmZ45n18QyVBUDl2GEUm5culvtGG143cBIJQUt1AdateAjcyx5Z9WTBQP/KSePBSSsm+N39&#10;mkleM1QazqKrgksemQRS8zddhSrB9bdBl75+RzMyx8iX6WIRGNBsMNmMkL4QJ+PnHeYMB88LXz40&#10;Cy7zjbrsS4eWdxhVrYALF2yFpil8PWC/+FlH+ieC7T25rmNexaaFmyn6lHjE/o6HcX/FBP8Op4RX&#10;xkME7/+/Rg4XJDwgIcz+sfMv1HE/GP/wJC9/AgAA//8DAFBLAwQUAAYACAAAACEAquL5seAAAAAJ&#10;AQAADwAAAGRycy9kb3ducmV2LnhtbEyPQUvDQBSE74L/YXmCt3aTiLGN2ZRS1FMR2gri7TX7moRm&#10;34bsNkn/vduTHocZZr7JV5NpxUC9aywriOcRCOLS6oYrBV+H99kChPPIGlvLpOBKDlbF/V2OmbYj&#10;72jY+0qEEnYZKqi97zIpXVmTQTe3HXHwTrY36IPsK6l7HEO5aWUSRak02HBYqLGjTU3leX8xCj5G&#10;HNdP8duwPZ8215/D8+f3NialHh+m9SsIT5P/C8MNP6BDEZiO9sLaiVZBOOIVzOLkZQni5sfLKAVx&#10;VLBIUpBFLv8/KH4BAAD//wMAUEsBAi0AFAAGAAgAAAAhALaDOJL+AAAA4QEAABMAAAAAAAAAAAAA&#10;AAAAAAAAAFtDb250ZW50X1R5cGVzXS54bWxQSwECLQAUAAYACAAAACEAOP0h/9YAAACUAQAACwAA&#10;AAAAAAAAAAAAAAAvAQAAX3JlbHMvLnJlbHNQSwECLQAUAAYACAAAACEA+uj9ZecCAADaBwAADgAA&#10;AAAAAAAAAAAAAAAuAgAAZHJzL2Uyb0RvYy54bWxQSwECLQAUAAYACAAAACEAquL5seAAAAAJAQAA&#10;DwAAAAAAAAAAAAAAAABBBQAAZHJzL2Rvd25yZXYueG1sUEsFBgAAAAAEAAQA8wAAAE4GAAAAAA==&#10;">
                <v:rect id="Rechthoek 20" o:spid="_x0000_s1027" style="position:absolute;top:19;width:11906;height:188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dqDKwAAAANsAAAAPAAAAZHJzL2Rvd25yZXYueG1sRE9Ni8Iw&#10;EL0L/ocwwt400dWyVqOIICy4HtQFr0MztsVmUpuo3X+/EQRv83ifM1+2thJ3anzpWMNwoEAQZ86U&#10;nGv4PW76XyB8QDZYOSYNf+Rhueh25pga9+A93Q8hFzGEfYoaihDqVEqfFWTRD1xNHLmzayyGCJtc&#10;mgYfMdxWcqRUIi2WHBsKrGldUHY53KwGTMbmujt//hy3twSneas2k5PS+qPXrmYgArXhLX65v02c&#10;P4LnL/EAufgHAAD//wMAUEsBAi0AFAAGAAgAAAAhANvh9svuAAAAhQEAABMAAAAAAAAAAAAAAAAA&#10;AAAAAFtDb250ZW50X1R5cGVzXS54bWxQSwECLQAUAAYACAAAACEAWvQsW78AAAAVAQAACwAAAAAA&#10;AAAAAAAAAAAfAQAAX3JlbHMvLnJlbHNQSwECLQAUAAYACAAAACEAJnagysAAAADbAAAADwAAAAAA&#10;AAAAAAAAAAAHAgAAZHJzL2Rvd25yZXYueG1sUEsFBgAAAAADAAMAtwAAAPQCAAAAAA==&#10;" stroked="f"/>
                <v:shapetype id="_x0000_t5" coordsize="21600,21600" o:spt="5" adj="10800" path="m@0,l,21600r21600,xe">
                  <v:stroke joinstyle="miter"/>
                  <v:formulas>
                    <v:f eqn="val #0"/>
                    <v:f eqn="prod #0 1 2"/>
                    <v:f eqn="sum @1 10800 0"/>
                  </v:formulas>
                  <v:path gradientshapeok="t" o:connecttype="custom" o:connectlocs="@0,0;@1,10800;0,21600;10800,21600;21600,21600;@2,10800" textboxrect="0,10800,10800,18000;5400,10800,16200,18000;10800,10800,21600,18000;0,7200,7200,21600;7200,7200,14400,21600;14400,7200,21600,21600"/>
                  <v:handles>
                    <v:h position="#0,topLeft" xrange="0,21600"/>
                  </v:handles>
                </v:shapetype>
                <v:shape id="Gelijkbenige driehoek 21" o:spid="_x0000_s1028" type="#_x0000_t5" style="position:absolute;left:2617;top:1881;width:611;height:243;flip:y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WJHiNvwAAANsAAAAPAAAAZHJzL2Rvd25yZXYueG1sRE9Li8Iw&#10;EL4L+x/CLHiz6SqIdI2yKyjexMdlb0MzNsVmUpqsqf56Iwje5uN7znzZ20ZcqfO1YwVfWQ6CuHS6&#10;5krB6bgezUD4gKyxcUwKbuRhufgYzLHQLvKerodQiRTCvkAFJoS2kNKXhiz6zLXEiTu7zmJIsKuk&#10;7jCmcNvIcZ5PpcWaU4PBllaGysvh3yr4HdfbeHHtDu9/zepsotz4uFNq+Nn/fIMI1Ie3+OXe6jR/&#10;As9f0gFy8QAAAP//AwBQSwECLQAUAAYACAAAACEA2+H2y+4AAACFAQAAEwAAAAAAAAAAAAAAAAAA&#10;AAAAW0NvbnRlbnRfVHlwZXNdLnhtbFBLAQItABQABgAIAAAAIQBa9CxbvwAAABUBAAALAAAAAAAA&#10;AAAAAAAAAB8BAABfcmVscy8ucmVsc1BLAQItABQABgAIAAAAIQCWJHiNvwAAANsAAAAPAAAAAAAA&#10;AAAAAAAAAAcCAABkcnMvZG93bnJldi54bWxQSwUGAAAAAAMAAwC3AAAA8wIAAAAA&#10;" fillcolor="white [3212]" stroked="f"/>
                <w10:wrap anchorx="page"/>
              </v:group>
            </w:pict>
          </mc:Fallback>
        </mc:AlternateContent>
      </w:r>
      <w:r w:rsidR="00C54776">
        <w:rPr>
          <w:noProof/>
        </w:rPr>
        <w:drawing>
          <wp:anchor distT="0" distB="0" distL="114300" distR="114300" simplePos="0" relativeHeight="251672576" behindDoc="1" locked="0" layoutInCell="1" allowOverlap="1" wp14:anchorId="04CBCA49" wp14:editId="338335F7">
            <wp:simplePos x="0" y="0"/>
            <wp:positionH relativeFrom="column">
              <wp:posOffset>5213350</wp:posOffset>
            </wp:positionH>
            <wp:positionV relativeFrom="paragraph">
              <wp:posOffset>-646430</wp:posOffset>
            </wp:positionV>
            <wp:extent cx="1206000" cy="702000"/>
            <wp:effectExtent l="0" t="0" r="0" b="3175"/>
            <wp:wrapNone/>
            <wp:docPr id="7" name="Afbeelding 7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Afbeelding 7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206000" cy="70200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="00C66A11">
        <w:rPr>
          <w:noProof/>
        </w:rPr>
        <mc:AlternateContent>
          <mc:Choice Requires="wpg">
            <w:drawing>
              <wp:anchor distT="0" distB="0" distL="114300" distR="114300" simplePos="0" relativeHeight="251658752" behindDoc="0" locked="0" layoutInCell="1" allowOverlap="1" wp14:anchorId="101AD9BC" wp14:editId="552859A7">
                <wp:simplePos x="0" y="0"/>
                <wp:positionH relativeFrom="column">
                  <wp:posOffset>-358140</wp:posOffset>
                </wp:positionH>
                <wp:positionV relativeFrom="paragraph">
                  <wp:posOffset>4144010</wp:posOffset>
                </wp:positionV>
                <wp:extent cx="6480175" cy="831850"/>
                <wp:effectExtent l="0" t="0" r="0" b="0"/>
                <wp:wrapNone/>
                <wp:docPr id="9" name="Groep 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 bwMode="auto">
                        <a:xfrm>
                          <a:off x="0" y="0"/>
                          <a:ext cx="6480175" cy="831850"/>
                          <a:chOff x="852" y="7766"/>
                          <a:chExt cx="10205" cy="1310"/>
                        </a:xfrm>
                      </wpg:grpSpPr>
                      <wps:wsp>
                        <wps:cNvPr id="15" name="Parallellogram 6"/>
                        <wps:cNvSpPr>
                          <a:spLocks noChangeArrowheads="1"/>
                        </wps:cNvSpPr>
                        <wps:spPr bwMode="auto">
                          <a:xfrm>
                            <a:off x="852" y="7996"/>
                            <a:ext cx="10205" cy="850"/>
                          </a:xfrm>
                          <a:prstGeom prst="parallelogram">
                            <a:avLst>
                              <a:gd name="adj" fmla="val 56361"/>
                            </a:avLst>
                          </a:prstGeom>
                          <a:solidFill>
                            <a:srgbClr val="1E1B58"/>
                          </a:solidFill>
                          <a:ln>
                            <a:noFill/>
                          </a:ln>
                        </wps:spPr>
                        <wps:txbx>
                          <w:txbxContent>
                            <w:p w14:paraId="51359D8D" w14:textId="16D2CFE5" w:rsidR="00A04B60" w:rsidRPr="002470C5" w:rsidRDefault="004F4A55" w:rsidP="00961EF5">
                              <w:pPr>
                                <w:pStyle w:val="Covertitel"/>
                                <w:jc w:val="center"/>
                              </w:pPr>
                              <w:r>
                                <w:t>Marktconsultatie</w:t>
                              </w:r>
                            </w:p>
                          </w:txbxContent>
                        </wps:txbx>
                        <wps:bodyPr rot="0" vert="horz" wrap="square" lIns="91440" tIns="45720" rIns="91440" bIns="45720" anchor="ctr" anchorCtr="0" upright="1">
                          <a:noAutofit/>
                        </wps:bodyPr>
                      </wps:wsp>
                      <wpg:grpSp>
                        <wpg:cNvPr id="16" name="Group 9"/>
                        <wpg:cNvGrpSpPr>
                          <a:grpSpLocks/>
                        </wpg:cNvGrpSpPr>
                        <wpg:grpSpPr bwMode="auto">
                          <a:xfrm>
                            <a:off x="4954" y="7766"/>
                            <a:ext cx="2000" cy="1310"/>
                            <a:chOff x="4363" y="7766"/>
                            <a:chExt cx="2000" cy="1310"/>
                          </a:xfrm>
                        </wpg:grpSpPr>
                        <wps:wsp>
                          <wps:cNvPr id="17" name="AutoShape 7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wps:cNvPr>
                          <wps:cNvSpPr>
                            <a:spLocks noChangeArrowheads="1"/>
                          </wps:cNvSpPr>
                          <wps:spPr bwMode="auto">
                            <a:xfrm flipV="1">
                              <a:off x="4363" y="8833"/>
                              <a:ext cx="611" cy="243"/>
                            </a:xfrm>
                            <a:prstGeom prst="triangle">
                              <a:avLst>
                                <a:gd name="adj" fmla="val 50000"/>
                              </a:avLst>
                            </a:prstGeom>
                            <a:solidFill>
                              <a:srgbClr val="1E1B58"/>
                            </a:solidFill>
                            <a:ln>
                              <a:noFill/>
                            </a:ln>
                          </wps:spPr>
                          <wps:bodyPr rot="0" vert="horz" wrap="square" lIns="91440" tIns="45720" rIns="91440" bIns="45720" anchor="t" anchorCtr="0" upright="1">
                            <a:noAutofit/>
                          </wps:bodyPr>
                        </wps:wsp>
                        <wps:wsp>
                          <wps:cNvPr id="18" name="AutoShape 8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wps:cNvPr>
                          <wps:cNvSpPr>
                            <a:spLocks noChangeArrowheads="1"/>
                          </wps:cNvSpPr>
                          <wps:spPr bwMode="auto">
                            <a:xfrm>
                              <a:off x="5752" y="7766"/>
                              <a:ext cx="611" cy="243"/>
                            </a:xfrm>
                            <a:prstGeom prst="triangle">
                              <a:avLst>
                                <a:gd name="adj" fmla="val 50000"/>
                              </a:avLst>
                            </a:prstGeom>
                            <a:solidFill>
                              <a:srgbClr val="1E1B58"/>
                            </a:solidFill>
                            <a:ln>
                              <a:noFill/>
                            </a:ln>
                          </wps:spPr>
                          <wps:bodyPr rot="0" vert="horz" wrap="square" lIns="91440" tIns="45720" rIns="91440" bIns="45720" anchor="t" anchorCtr="0" upright="1">
                            <a:noAutofit/>
                          </wps:bodyPr>
                        </wps:wsp>
                      </wpg:grpSp>
                    </wpg:wg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group w14:anchorId="101AD9BC" id="Groep 9" o:spid="_x0000_s1027" alt="&quot;&quot;" style="position:absolute;left:0;text-align:left;margin-left:-28.2pt;margin-top:326.3pt;width:510.25pt;height:65.5pt;z-index:251658752" coordorigin="852,7766" coordsize="10205,131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9zb+PwMAAHgLAAAOAAAAZHJzL2Uyb0RvYy54bWzsVktv2zAMvg/YfxB0Xx0ntuMYdYquLwzo&#10;tgLddlds+bHJkicpcbpfP0qynTTFMKCvXXYxRFOkyI/8KB2fbBuGNlSqWvAU+0cTjCjPRF7zMsVf&#10;v1y+izFSmvCcMMFpiu+owifLt2+OuzahU1EJllOJwAlXSdemuNK6TTxPZRVtiDoSLeWgLIRsiAZR&#10;ll4uSQfeG+ZNJ5PI64TMWykyqhT8PXdKvLT+i4Jm+nNRKKoRSzHEpu1X2u/KfL3lMUlKSdqqzvow&#10;yCOiaEjN4dDR1TnRBK1l/cBVU2dSKFHoo0w0niiKOqM2B8jGnxxkcyXFurW5lElXtiNMAO0BTo92&#10;m33aXMn2tr2RLnpYXovshwJcvK4tk329kUu3Ga26jyKHepK1FjbxbSEb4wJSQluL792IL91qlMHP&#10;KIgn/jzEKANdPPPjsC9AVkGVjFkcTjEC5XweRa42WXXRW/uT6aS39We+tfRI4s61sfaxmdpDM6kd&#10;XuppeN1WpKW2DMrgcSNRnUOvQyycNIDBDZGEMcqYgEZqkA3chAB7B2CVQxVxcVYRXtJTKUVXUZJD&#10;aL5JFBLYMzCCgpr8FeYRr8Wix2vAeg+tHuYRLJK0UukrKhpkFilu+wRs/LaaZHOttO2IvE+S5N8x&#10;KhoG7NgQhsJoFrnASdJvBv+DX2OpBKvzy5oxK8hydcYkAlNI+MJ/H8Y264NtjJvNXBgzAwpJzB+L&#10;jYHDVVZvV1tXAePCQLUS+R2AJYWjN4wjWFRC/sKoA2qnWP1cE0kxYh84AL7wg8DMAisE4XwKgtzX&#10;rPY1hGfgKsWZlhg54Uy7CbJuZV1WcJZvQePiFNhQ1Hqop4urTwAa0kTbU8gt97opGrrJkh4tXG73&#10;CWjGy3MRNFiEwQHVhtaBuQqIGI4OPCPJyNBgFs0O7HYUfWg5Nt2/YOh8wNTUxbIYzYeeeSlyooLV&#10;7behJfppOIIWx7OZiYAkA9iR7zusp4HVjIDt2NSzVMsaRgczk2jkHHTEnwgKRRxm5CsT9FXoqJ+D&#10;jK9xTcADyF0Tuya0s+/ewIc5+EI3RDh/cKX+b72n3QTP0Hq7aWhvB/u8s/dd/xQ178d92e7aPZiX&#10;vwEAAP//AwBQSwMEFAAGAAgAAAAhAJhQnIDjAAAACwEAAA8AAABkcnMvZG93bnJldi54bWxMj8Fu&#10;wjAQRO+V+g/WVuoNnABxaRoHIdT2hJAKlRA3Ey9JRLyOYpOEv697ao+reZp5m61G07AeO1dbkhBP&#10;I2BIhdU1lRK+Dx+TJTDnFWnVWEIJd3Swyh8fMpVqO9AX9ntfslBCLlUSKu/blHNXVGiUm9oWKWQX&#10;2xnlw9mVXHdqCOWm4bMoEtyomsJCpVrcVFhc9zcj4XNQw3oev/fb62VzPx2S3XEbo5TPT+P6DZjH&#10;0f/B8Ksf1CEPTmd7I+1YI2GSiEVAJYhkJoAF4lUsYmBnCS/LuQCeZ/z/D/kPAAAA//8DAFBLAQIt&#10;ABQABgAIAAAAIQC2gziS/gAAAOEBAAATAAAAAAAAAAAAAAAAAAAAAABbQ29udGVudF9UeXBlc10u&#10;eG1sUEsBAi0AFAAGAAgAAAAhADj9If/WAAAAlAEAAAsAAAAAAAAAAAAAAAAALwEAAF9yZWxzLy5y&#10;ZWxzUEsBAi0AFAAGAAgAAAAhAIP3Nv4/AwAAeAsAAA4AAAAAAAAAAAAAAAAALgIAAGRycy9lMm9E&#10;b2MueG1sUEsBAi0AFAAGAAgAAAAhAJhQnIDjAAAACwEAAA8AAAAAAAAAAAAAAAAAmQUAAGRycy9k&#10;b3ducmV2LnhtbFBLBQYAAAAABAAEAPMAAACpBgAAAAA=&#10;">
                <v:shapetype id="_x0000_t7" coordsize="21600,21600" o:spt="7" adj="5400" path="m@0,l,21600@1,21600,21600,xe">
                  <v:stroke joinstyle="miter"/>
                  <v:formulas>
                    <v:f eqn="val #0"/>
                    <v:f eqn="sum width 0 #0"/>
                    <v:f eqn="prod #0 1 2"/>
                    <v:f eqn="sum width 0 @2"/>
                    <v:f eqn="mid #0 width"/>
                    <v:f eqn="mid @1 0"/>
                    <v:f eqn="prod height width #0"/>
                    <v:f eqn="prod @6 1 2"/>
                    <v:f eqn="sum height 0 @7"/>
                    <v:f eqn="prod width 1 2"/>
                    <v:f eqn="sum #0 0 @9"/>
                    <v:f eqn="if @10 @8 0"/>
                    <v:f eqn="if @10 @7 height"/>
                  </v:formulas>
                  <v:path gradientshapeok="t" o:connecttype="custom" o:connectlocs="@4,0;10800,@11;@3,10800;@5,21600;10800,@12;@2,10800" textboxrect="1800,1800,19800,19800;8100,8100,13500,13500;10800,10800,10800,10800"/>
                  <v:handles>
                    <v:h position="#0,topLeft" xrange="0,21600"/>
                  </v:handles>
                </v:shapetype>
                <v:shape id="Parallellogram 6" o:spid="_x0000_s1028" type="#_x0000_t7" style="position:absolute;left:852;top:7996;width:10205;height:85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GckiwAAAANsAAAAPAAAAZHJzL2Rvd25yZXYueG1sRE/NisIw&#10;EL4v+A5hFrxtU0VFuqYiYsHTgtUHGJqxLW0mtYm1ffvNwoK3+fh+Z7cfTSsG6l1tWcEiikEQF1bX&#10;XCq4XbOvLQjnkTW2lknBRA726exjh4m2L77QkPtShBB2CSqovO8SKV1RkUEX2Y44cHfbG/QB9qXU&#10;Pb5CuGnlMo430mDNoaHCjo4VFU3+NAoeKxwe2fpcLp7Z/edwaqZhyiel5p/j4RuEp9G/xf/usw7z&#10;1/D3SzhApr8AAAD//wMAUEsBAi0AFAAGAAgAAAAhANvh9svuAAAAhQEAABMAAAAAAAAAAAAAAAAA&#10;AAAAAFtDb250ZW50X1R5cGVzXS54bWxQSwECLQAUAAYACAAAACEAWvQsW78AAAAVAQAACwAAAAAA&#10;AAAAAAAAAAAfAQAAX3JlbHMvLnJlbHNQSwECLQAUAAYACAAAACEAWBnJIsAAAADbAAAADwAAAAAA&#10;AAAAAAAAAAAHAgAAZHJzL2Rvd25yZXYueG1sUEsFBgAAAAADAAMAtwAAAPQCAAAAAA==&#10;" adj="1014" fillcolor="#1e1b58" stroked="f">
                  <v:textbox>
                    <w:txbxContent>
                      <w:p w14:paraId="51359D8D" w14:textId="16D2CFE5" w:rsidR="00A04B60" w:rsidRPr="002470C5" w:rsidRDefault="004F4A55" w:rsidP="00961EF5">
                        <w:pPr>
                          <w:pStyle w:val="Covertitel"/>
                          <w:jc w:val="center"/>
                        </w:pPr>
                        <w:r>
                          <w:t>Marktconsultatie</w:t>
                        </w:r>
                      </w:p>
                    </w:txbxContent>
                  </v:textbox>
                </v:shape>
                <v:group id="Group 9" o:spid="_x0000_s1029" style="position:absolute;left:4954;top:7766;width:2000;height:1310" coordorigin="4363,7766" coordsize="2000,131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NmP/1wwAAANsAAAAPAAAAZHJzL2Rvd25yZXYueG1sRE9Na4NA&#10;EL0H+h+WCfSWrLZEislGJLSlBynEFEpvgztRiTsr7lbNv+8GCrnN433OLptNJ0YaXGtZQbyOQBBX&#10;VrdcK/g6va1eQDiPrLGzTAqu5CDbPyx2mGo78ZHG0tcihLBLUUHjfZ9K6aqGDLq17YkDd7aDQR/g&#10;UEs94BTCTSefoiiRBlsODQ32dGioupS/RsH7hFP+HL+OxeV8uP6cNp/fRUxKPS7nfAvC0+zv4n/3&#10;hw7zE7j9Eg6Q+z8AAAD//wMAUEsBAi0AFAAGAAgAAAAhANvh9svuAAAAhQEAABMAAAAAAAAAAAAA&#10;AAAAAAAAAFtDb250ZW50X1R5cGVzXS54bWxQSwECLQAUAAYACAAAACEAWvQsW78AAAAVAQAACwAA&#10;AAAAAAAAAAAAAAAfAQAAX3JlbHMvLnJlbHNQSwECLQAUAAYACAAAACEADZj/9cMAAADbAAAADwAA&#10;AAAAAAAAAAAAAAAHAgAAZHJzL2Rvd25yZXYueG1sUEsFBgAAAAADAAMAtwAAAPcCAAAAAA==&#10;">
                  <v:shapetype id="_x0000_t5" coordsize="21600,21600" o:spt="5" adj="10800" path="m@0,l,21600r21600,xe">
                    <v:stroke joinstyle="miter"/>
                    <v:formulas>
                      <v:f eqn="val #0"/>
                      <v:f eqn="prod #0 1 2"/>
                      <v:f eqn="sum @1 10800 0"/>
                    </v:formulas>
                    <v:path gradientshapeok="t" o:connecttype="custom" o:connectlocs="@0,0;@1,10800;0,21600;10800,21600;21600,21600;@2,10800" textboxrect="0,10800,10800,18000;5400,10800,16200,18000;10800,10800,21600,18000;0,7200,7200,21600;7200,7200,14400,21600;14400,7200,21600,21600"/>
                    <v:handles>
                      <v:h position="#0,topLeft" xrange="0,21600"/>
                    </v:handles>
                  </v:shapetype>
                  <v:shape id="AutoShape 7" o:spid="_x0000_s1030" type="#_x0000_t5" alt="&quot;&quot;" style="position:absolute;left:4363;top:8833;width:611;height:243;flip:y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28xNzwwAAANsAAAAPAAAAZHJzL2Rvd25yZXYueG1sRE9La8JA&#10;EL4X+h+WEbzVTSpoG11Dqw30UsTXwduQHbPB7GzIrib9991Cobf5+J6zzAfbiDt1vnasIJ0kIIhL&#10;p2uuFBwPxdMLCB+QNTaOScE3echXjw9LzLTreUf3fahEDGGfoQITQptJ6UtDFv3EtcSRu7jOYoiw&#10;q6TusI/htpHPSTKTFmuODQZbWhsqr/ubVXA4T2fbj1P7iu/Bf83TjbkU651S49HwtgARaAj/4j/3&#10;p47z5/D7SzxArn4AAAD//wMAUEsBAi0AFAAGAAgAAAAhANvh9svuAAAAhQEAABMAAAAAAAAAAAAA&#10;AAAAAAAAAFtDb250ZW50X1R5cGVzXS54bWxQSwECLQAUAAYACAAAACEAWvQsW78AAAAVAQAACwAA&#10;AAAAAAAAAAAAAAAfAQAAX3JlbHMvLnJlbHNQSwECLQAUAAYACAAAACEAtvMTc8MAAADbAAAADwAA&#10;AAAAAAAAAAAAAAAHAgAAZHJzL2Rvd25yZXYueG1sUEsFBgAAAAADAAMAtwAAAPcCAAAAAA==&#10;" fillcolor="#1e1b58" stroked="f"/>
                  <v:shape id="AutoShape 8" o:spid="_x0000_s1031" type="#_x0000_t5" alt="&quot;&quot;" style="position:absolute;left:5752;top:7766;width:611;height:24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SrDZkxgAAANsAAAAPAAAAZHJzL2Rvd25yZXYueG1sRI9Pa8JA&#10;EMXvgt9hGcGL1I0ebEldpQpCKfTgHyi9TbNjEpqdDdlt3ObTdw5CbzO8N+/9Zr1NrlE9daH2bGAx&#10;z0ARF97WXBq4nA8PT6BCRLbYeCYDvxRguxmP1phbf+Mj9adYKgnhkKOBKsY21zoUFTkMc98Si3b1&#10;ncMoa1dq2+FNwl2jl1m20g5rloYKW9pXVHyffpyBYdVf92mw8etz9zjMdNh9vL0nY6aT9PIMKlKK&#10;/+b79asVfIGVX2QAvfkDAAD//wMAUEsBAi0AFAAGAAgAAAAhANvh9svuAAAAhQEAABMAAAAAAAAA&#10;AAAAAAAAAAAAAFtDb250ZW50X1R5cGVzXS54bWxQSwECLQAUAAYACAAAACEAWvQsW78AAAAVAQAA&#10;CwAAAAAAAAAAAAAAAAAfAQAAX3JlbHMvLnJlbHNQSwECLQAUAAYACAAAACEAEqw2ZMYAAADbAAAA&#10;DwAAAAAAAAAAAAAAAAAHAgAAZHJzL2Rvd25yZXYueG1sUEsFBgAAAAADAAMAtwAAAPoCAAAAAA==&#10;" fillcolor="#1e1b58" stroked="f"/>
                </v:group>
              </v:group>
            </w:pict>
          </mc:Fallback>
        </mc:AlternateContent>
      </w:r>
      <w:r w:rsidR="007E7025">
        <w:rPr>
          <w:noProof/>
        </w:rPr>
        <w:drawing>
          <wp:anchor distT="0" distB="0" distL="114300" distR="114300" simplePos="0" relativeHeight="251651068" behindDoc="1" locked="0" layoutInCell="1" allowOverlap="1" wp14:anchorId="7859C0D2" wp14:editId="7A5E9231">
            <wp:simplePos x="0" y="0"/>
            <wp:positionH relativeFrom="column">
              <wp:posOffset>-5135880</wp:posOffset>
            </wp:positionH>
            <wp:positionV relativeFrom="paragraph">
              <wp:posOffset>-631190</wp:posOffset>
            </wp:positionV>
            <wp:extent cx="16034464" cy="10692000"/>
            <wp:effectExtent l="0" t="0" r="0" b="0"/>
            <wp:wrapNone/>
            <wp:docPr id="4" name="Afbeelding 4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Afbeelding 4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6034464" cy="106920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A5209A">
        <w:br w:type="page"/>
      </w:r>
    </w:p>
    <w:p w14:paraId="24F9D25A" w14:textId="0F59EDF7" w:rsidR="00933CB5" w:rsidRPr="005C1BF0" w:rsidRDefault="00C66A11" w:rsidP="00446398">
      <w:pPr>
        <w:pStyle w:val="Kopvoorwoord"/>
      </w:pPr>
      <w:r w:rsidRPr="005C1BF0">
        <w:lastRenderedPageBreak/>
        <mc:AlternateContent>
          <mc:Choice Requires="wps">
            <w:drawing>
              <wp:anchor distT="0" distB="0" distL="114300" distR="114300" simplePos="0" relativeHeight="251660800" behindDoc="1" locked="0" layoutInCell="1" allowOverlap="1" wp14:anchorId="710DA5C3" wp14:editId="2FCC3F01">
                <wp:simplePos x="0" y="0"/>
                <wp:positionH relativeFrom="margin">
                  <wp:posOffset>-898525</wp:posOffset>
                </wp:positionH>
                <wp:positionV relativeFrom="paragraph">
                  <wp:posOffset>-944245</wp:posOffset>
                </wp:positionV>
                <wp:extent cx="7560310" cy="10787380"/>
                <wp:effectExtent l="0" t="0" r="0" b="0"/>
                <wp:wrapNone/>
                <wp:docPr id="8" name="Rechthoek 8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>
                        <a:spLocks noChangeArrowheads="1"/>
                      </wps:cNvSpPr>
                      <wps:spPr bwMode="auto">
                        <a:xfrm>
                          <a:off x="0" y="0"/>
                          <a:ext cx="7560310" cy="10787380"/>
                        </a:xfrm>
                        <a:prstGeom prst="rect">
                          <a:avLst/>
                        </a:prstGeom>
                        <a:solidFill>
                          <a:srgbClr val="1E1B58"/>
                        </a:solidFill>
                        <a:ln>
                          <a:noFill/>
                        </a:ln>
                      </wps:spPr>
                      <wps:txbx>
                        <w:txbxContent>
                          <w:p w14:paraId="7ED110AC" w14:textId="6E50A706" w:rsidR="00A6745E" w:rsidRDefault="00A6745E" w:rsidP="007E7025">
                            <w:pPr>
                              <w:pStyle w:val="Kopvoorwoord"/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rect w14:anchorId="710DA5C3" id="Rechthoek 8" o:spid="_x0000_s1032" style="position:absolute;margin-left:-70.75pt;margin-top:-74.35pt;width:595.3pt;height:849.4pt;z-index:-251655680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Au2/9wEAAMkDAAAOAAAAZHJzL2Uyb0RvYy54bWysU8tu2zAQvBfoPxC815IcO3YFy0HqNEWB&#10;9AGk/QCKoiSiFJdd0pbSr++SdhyjvRW9ENxdcrgzO9zcTINhB4Veg614Mcs5U1ZCo21X8e/f7t+s&#10;OfNB2EYYsKriT8rzm+3rV5vRlWoOPZhGISMQ68vRVbwPwZVZ5mWvBuFn4JSlYgs4iEAhdlmDYiT0&#10;wWTzPL/ORsDGIUjlPWXvjkW+Tfhtq2T40rZeBWYqTr2FtGJa67hm240oOxSu1/LUhviHLgahLT16&#10;hroTQbA96r+gBi0RPLRhJmHIoG21VIkDsSnyP9g89sKpxIXE8e4sk/9/sPLz4dF9xdi6dw8gf3hm&#10;YdcL26lbRBh7JRp6rohCZaPz5flCDDxdZfX4CRoardgHSBpMLQ4RkNixKUn9dJZaTYFJSq6W1/lV&#10;QRORVCvy1Xp1tU7TyET5fN+hDx8UDCxuKo40zIQvDg8+xH5E+Xwk9Q9GN/famBRgV+8MsoOgwRfv&#10;i3fLdaJANC+PGRsPW4jXjogxk4hGbtFGvgxTPTHdVHweIWKmhuaJmCMc/UT+p00P+IuzkbxUcf9z&#10;L1BxZj5aUu9tsVhE86VgsVzNKcDLSn1ZEVYSVMUDZ8ftLhwNu3eou55eKpIMFm5J8VYnKV66OrVP&#10;fkkKnbwdDXkZp1MvP3D7GwAA//8DAFBLAwQUAAYACAAAACEA89qfOOQAAAAPAQAADwAAAGRycy9k&#10;b3ducmV2LnhtbEyPy07DMBBF90j8gzVI7Fo7qIEQ4lQVEggWFLVFQuyceJoE4nEUOw/+HpcN7O5o&#10;ju6cydazadmIvWssSYiWAhhSaXVDlYS3w8MiAea8Iq1aSyjhGx2s8/OzTKXaTrTDce8rFkrIpUpC&#10;7X2Xcu7KGo1yS9shhd3R9kb5MPYV172aQrlp+ZUQ19yohsKFWnV4X2P5tR+MhM3ug8aX1+Ip+Xw/&#10;DHx6jI/J9lnKy4t5cwfM4+z/YDjpB3XIg1NhB9KOtRIW0SqKA/ubkhtgJ0asbiNgRUhxLCLgecb/&#10;/5H/AAAA//8DAFBLAQItABQABgAIAAAAIQC2gziS/gAAAOEBAAATAAAAAAAAAAAAAAAAAAAAAABb&#10;Q29udGVudF9UeXBlc10ueG1sUEsBAi0AFAAGAAgAAAAhADj9If/WAAAAlAEAAAsAAAAAAAAAAAAA&#10;AAAALwEAAF9yZWxzLy5yZWxzUEsBAi0AFAAGAAgAAAAhAIcC7b/3AQAAyQMAAA4AAAAAAAAAAAAA&#10;AAAALgIAAGRycy9lMm9Eb2MueG1sUEsBAi0AFAAGAAgAAAAhAPPanzjkAAAADwEAAA8AAAAAAAAA&#10;AAAAAAAAUQQAAGRycy9kb3ducmV2LnhtbFBLBQYAAAAABAAEAPMAAABiBQAAAAA=&#10;" fillcolor="#1e1b58" stroked="f">
                <v:textbox>
                  <w:txbxContent>
                    <w:p w14:paraId="7ED110AC" w14:textId="6E50A706" w:rsidR="00A6745E" w:rsidRDefault="00A6745E" w:rsidP="007E7025">
                      <w:pPr>
                        <w:pStyle w:val="Kopvoorwoord"/>
                      </w:pPr>
                    </w:p>
                  </w:txbxContent>
                </v:textbox>
                <w10:wrap anchorx="margin"/>
              </v:rect>
            </w:pict>
          </mc:Fallback>
        </mc:AlternateContent>
      </w:r>
      <w:r w:rsidR="004F4A55" w:rsidRPr="005C1BF0">
        <w:t>Marktconsultatie</w:t>
      </w:r>
    </w:p>
    <w:p w14:paraId="7852617B" w14:textId="77777777" w:rsidR="000D62CB" w:rsidRPr="005C1BF0" w:rsidRDefault="000D62CB" w:rsidP="00446398">
      <w:pPr>
        <w:pStyle w:val="Tussenkopje"/>
        <w:rPr>
          <w:color w:val="FFFFFF" w:themeColor="background1"/>
          <w:sz w:val="24"/>
          <w:szCs w:val="24"/>
        </w:rPr>
      </w:pPr>
    </w:p>
    <w:p w14:paraId="700186FC" w14:textId="4E5678E3" w:rsidR="009C3E98" w:rsidRDefault="00FF1217" w:rsidP="00E57560">
      <w:pPr>
        <w:rPr>
          <w:color w:val="FFFFFF" w:themeColor="background1"/>
        </w:rPr>
      </w:pPr>
      <w:proofErr w:type="spellStart"/>
      <w:r w:rsidRPr="00FF1217">
        <w:rPr>
          <w:color w:val="FFFFFF" w:themeColor="background1"/>
        </w:rPr>
        <w:t>Omnichannel</w:t>
      </w:r>
      <w:proofErr w:type="spellEnd"/>
      <w:r w:rsidRPr="00FF1217">
        <w:rPr>
          <w:color w:val="FFFFFF" w:themeColor="background1"/>
        </w:rPr>
        <w:t xml:space="preserve"> klantcontactplatform</w:t>
      </w:r>
    </w:p>
    <w:p w14:paraId="3DB4C2EF" w14:textId="24695D39" w:rsidR="000D62CB" w:rsidRDefault="00C66A11" w:rsidP="00446398">
      <w:pPr>
        <w:rPr>
          <w:color w:val="FFFFFF" w:themeColor="background1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67968" behindDoc="0" locked="0" layoutInCell="1" allowOverlap="1" wp14:anchorId="2711B34D" wp14:editId="36A325BE">
                <wp:simplePos x="0" y="0"/>
                <wp:positionH relativeFrom="page">
                  <wp:posOffset>4243070</wp:posOffset>
                </wp:positionH>
                <wp:positionV relativeFrom="page">
                  <wp:posOffset>8058150</wp:posOffset>
                </wp:positionV>
                <wp:extent cx="3314700" cy="1495425"/>
                <wp:effectExtent l="0" t="0" r="0" b="9525"/>
                <wp:wrapNone/>
                <wp:docPr id="6" name="Tekstvak 6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3314700" cy="149542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wps:spPr>
                      <wps:txbx>
                        <w:txbxContent>
                          <w:p w14:paraId="563F2790" w14:textId="000B19E0" w:rsidR="003E03FC" w:rsidRPr="00631E60" w:rsidRDefault="003E03FC" w:rsidP="003E03FC">
                            <w:pPr>
                              <w:rPr>
                                <w:b/>
                                <w:bCs/>
                                <w:color w:val="FFFFFF" w:themeColor="background1"/>
                              </w:rPr>
                            </w:pPr>
                            <w:r w:rsidRPr="00631E60">
                              <w:rPr>
                                <w:b/>
                                <w:bCs/>
                                <w:color w:val="FFFFFF" w:themeColor="background1"/>
                              </w:rPr>
                              <w:t xml:space="preserve">Datum: </w:t>
                            </w:r>
                            <w:r w:rsidR="00A20B71">
                              <w:rPr>
                                <w:b/>
                                <w:bCs/>
                                <w:color w:val="FFFFFF" w:themeColor="background1"/>
                              </w:rPr>
                              <w:t>0</w:t>
                            </w:r>
                            <w:r w:rsidR="00FF1217">
                              <w:rPr>
                                <w:b/>
                                <w:bCs/>
                                <w:color w:val="FFFFFF" w:themeColor="background1"/>
                              </w:rPr>
                              <w:t>7</w:t>
                            </w:r>
                            <w:r w:rsidR="00E57560">
                              <w:rPr>
                                <w:b/>
                                <w:bCs/>
                                <w:color w:val="FFFFFF" w:themeColor="background1"/>
                              </w:rPr>
                              <w:t>-0</w:t>
                            </w:r>
                            <w:r w:rsidR="00FF1217">
                              <w:rPr>
                                <w:b/>
                                <w:bCs/>
                                <w:color w:val="FFFFFF" w:themeColor="background1"/>
                              </w:rPr>
                              <w:t>5</w:t>
                            </w:r>
                            <w:r w:rsidR="00E57560">
                              <w:rPr>
                                <w:b/>
                                <w:bCs/>
                                <w:color w:val="FFFFFF" w:themeColor="background1"/>
                              </w:rPr>
                              <w:t>-2025</w:t>
                            </w:r>
                          </w:p>
                          <w:p w14:paraId="4FDDA25E" w14:textId="454336B2" w:rsidR="003E03FC" w:rsidRPr="00631E60" w:rsidRDefault="003E03FC" w:rsidP="003E03FC">
                            <w:pPr>
                              <w:rPr>
                                <w:b/>
                                <w:bCs/>
                                <w:color w:val="FFFFFF" w:themeColor="background1"/>
                              </w:rPr>
                            </w:pPr>
                            <w:r w:rsidRPr="00631E60">
                              <w:rPr>
                                <w:b/>
                                <w:bCs/>
                                <w:color w:val="FFFFFF" w:themeColor="background1"/>
                              </w:rPr>
                              <w:t xml:space="preserve">Ons kenmerk: </w:t>
                            </w:r>
                            <w:r w:rsidR="00A20B71" w:rsidRPr="00A20B71">
                              <w:rPr>
                                <w:b/>
                                <w:bCs/>
                                <w:color w:val="FFFFFF" w:themeColor="background1"/>
                              </w:rPr>
                              <w:t>438182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 w14:anchorId="2711B34D" id="Tekstvak 6" o:spid="_x0000_s1033" type="#_x0000_t202" style="position:absolute;margin-left:334.1pt;margin-top:634.5pt;width:261pt;height:117.75pt;z-index:25166796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Fngy5AEAAKkDAAAOAAAAZHJzL2Uyb0RvYy54bWysU1Fv0zAQfkfiP1h+p0m6lLGo6TQ2DSGN&#10;gTT4AY5jNxaJz5zdJuXXc3a6rsAb4sXy3Tnffd93l/X1NPRsr9AbsDUvFjlnykpojd3W/NvX+zfv&#10;OPNB2Fb0YFXND8rz683rV+vRVWoJHfStQkYg1lejq3kXgquyzMtODcIvwClLRQ04iEAhbrMWxUjo&#10;Q58t8/xtNgK2DkEq7yl7Nxf5JuFrrWT4rLVXgfU1J24hnZjOJp7ZZi2qLQrXGXmkIf6BxSCMpaYn&#10;qDsRBNuh+QtqMBLBgw4LCUMGWhupkgZSU+R/qHnqhFNJC5nj3ckm//9g5eP+yX1BFqb3MNEAkwjv&#10;HkB+98zCbSfsVt0gwtgp0VLjIlqWjc5Xx0+j1b7yEaQZP0FLQxa7AAlo0jhEV0gnI3QawOFkupoC&#10;k5S8uCjKy5xKkmpFebUql6vUQ1TPnzv04YOCgcVLzZGmmuDF/sGHSEdUz09iNwv3pu/TZHv7W4Ie&#10;xkyiHxnP3MPUTMy0RCX2jWoaaA+kB2HeF9pvunSAPzkbaVdq7n/sBCrO+o+WPLkqyjIuVwrK1eWS&#10;AjyvNOcVYSVB1TxwNl9vw7yQO4dm21GneQoWbshHbZLCF1ZH+rQPSfhxd+PCncfp1csftvkFAAD/&#10;/wMAUEsDBBQABgAIAAAAIQBYF5R84AAAAA4BAAAPAAAAZHJzL2Rvd25yZXYueG1sTI9BT8MwDIXv&#10;SPyHyEjcWLJqrdau6YRAXEFsgMQta7y2WuNUTbaWf493gpvt9/T8vXI7u15ccAydJw3LhQKBVHvb&#10;UaPhY//ysAYRoiFrek+o4QcDbKvbm9IU1k/0jpddbASHUCiMhjbGoZAy1C06ExZ+QGLt6EdnIq9j&#10;I+1oJg53vUyUyqQzHfGH1gz41GJ92p2dhs/X4/fXSr01zy4dJj8rSS6XWt/fzY8bEBHn+GeGKz6j&#10;Q8VMB38mG0SvIcvWCVtZSLKcW10ty1zx7cBTqlYpyKqU/2tUvwAAAP//AwBQSwECLQAUAAYACAAA&#10;ACEAtoM4kv4AAADhAQAAEwAAAAAAAAAAAAAAAAAAAAAAW0NvbnRlbnRfVHlwZXNdLnhtbFBLAQIt&#10;ABQABgAIAAAAIQA4/SH/1gAAAJQBAAALAAAAAAAAAAAAAAAAAC8BAABfcmVscy8ucmVsc1BLAQIt&#10;ABQABgAIAAAAIQAmFngy5AEAAKkDAAAOAAAAAAAAAAAAAAAAAC4CAABkcnMvZTJvRG9jLnhtbFBL&#10;AQItABQABgAIAAAAIQBYF5R84AAAAA4BAAAPAAAAAAAAAAAAAAAAAD4EAABkcnMvZG93bnJldi54&#10;bWxQSwUGAAAAAAQABADzAAAASwUAAAAA&#10;" filled="f" stroked="f">
                <v:textbox>
                  <w:txbxContent>
                    <w:p w14:paraId="563F2790" w14:textId="000B19E0" w:rsidR="003E03FC" w:rsidRPr="00631E60" w:rsidRDefault="003E03FC" w:rsidP="003E03FC">
                      <w:pPr>
                        <w:rPr>
                          <w:b/>
                          <w:bCs/>
                          <w:color w:val="FFFFFF" w:themeColor="background1"/>
                        </w:rPr>
                      </w:pPr>
                      <w:r w:rsidRPr="00631E60">
                        <w:rPr>
                          <w:b/>
                          <w:bCs/>
                          <w:color w:val="FFFFFF" w:themeColor="background1"/>
                        </w:rPr>
                        <w:t xml:space="preserve">Datum: </w:t>
                      </w:r>
                      <w:r w:rsidR="00A20B71">
                        <w:rPr>
                          <w:b/>
                          <w:bCs/>
                          <w:color w:val="FFFFFF" w:themeColor="background1"/>
                        </w:rPr>
                        <w:t>0</w:t>
                      </w:r>
                      <w:r w:rsidR="00FF1217">
                        <w:rPr>
                          <w:b/>
                          <w:bCs/>
                          <w:color w:val="FFFFFF" w:themeColor="background1"/>
                        </w:rPr>
                        <w:t>7</w:t>
                      </w:r>
                      <w:r w:rsidR="00E57560">
                        <w:rPr>
                          <w:b/>
                          <w:bCs/>
                          <w:color w:val="FFFFFF" w:themeColor="background1"/>
                        </w:rPr>
                        <w:t>-0</w:t>
                      </w:r>
                      <w:r w:rsidR="00FF1217">
                        <w:rPr>
                          <w:b/>
                          <w:bCs/>
                          <w:color w:val="FFFFFF" w:themeColor="background1"/>
                        </w:rPr>
                        <w:t>5</w:t>
                      </w:r>
                      <w:r w:rsidR="00E57560">
                        <w:rPr>
                          <w:b/>
                          <w:bCs/>
                          <w:color w:val="FFFFFF" w:themeColor="background1"/>
                        </w:rPr>
                        <w:t>-2025</w:t>
                      </w:r>
                    </w:p>
                    <w:p w14:paraId="4FDDA25E" w14:textId="454336B2" w:rsidR="003E03FC" w:rsidRPr="00631E60" w:rsidRDefault="003E03FC" w:rsidP="003E03FC">
                      <w:pPr>
                        <w:rPr>
                          <w:b/>
                          <w:bCs/>
                          <w:color w:val="FFFFFF" w:themeColor="background1"/>
                        </w:rPr>
                      </w:pPr>
                      <w:r w:rsidRPr="00631E60">
                        <w:rPr>
                          <w:b/>
                          <w:bCs/>
                          <w:color w:val="FFFFFF" w:themeColor="background1"/>
                        </w:rPr>
                        <w:t xml:space="preserve">Ons kenmerk: </w:t>
                      </w:r>
                      <w:r w:rsidR="00A20B71" w:rsidRPr="00A20B71">
                        <w:rPr>
                          <w:b/>
                          <w:bCs/>
                          <w:color w:val="FFFFFF" w:themeColor="background1"/>
                        </w:rPr>
                        <w:t>438182</w:t>
                      </w:r>
                    </w:p>
                  </w:txbxContent>
                </v:textbox>
                <w10:wrap anchorx="page" anchory="page"/>
              </v:shape>
            </w:pict>
          </mc:Fallback>
        </mc:AlternateContent>
      </w:r>
      <w:r w:rsidR="00C3337A">
        <w:rPr>
          <w:color w:val="FFFFFF" w:themeColor="background1"/>
        </w:rPr>
        <w:br w:type="page"/>
      </w:r>
      <w:r w:rsidR="009C3E98">
        <w:rPr>
          <w:b/>
          <w:noProof/>
        </w:rPr>
        <w:drawing>
          <wp:anchor distT="0" distB="0" distL="114300" distR="114300" simplePos="0" relativeHeight="251660288" behindDoc="0" locked="0" layoutInCell="1" allowOverlap="1" wp14:anchorId="2E1C12C3" wp14:editId="6E895CCA">
            <wp:simplePos x="0" y="0"/>
            <wp:positionH relativeFrom="page">
              <wp:posOffset>-466725</wp:posOffset>
            </wp:positionH>
            <wp:positionV relativeFrom="page">
              <wp:posOffset>9124950</wp:posOffset>
            </wp:positionV>
            <wp:extent cx="6171565" cy="1104900"/>
            <wp:effectExtent l="0" t="0" r="0" b="0"/>
            <wp:wrapNone/>
            <wp:docPr id="1" name="Afbeelding 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" name="Afbeelding 9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171565" cy="11049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0686DF6A" w14:textId="01D79443" w:rsidR="007F3274" w:rsidRDefault="009E5F8D" w:rsidP="009E5F8D">
      <w:pPr>
        <w:pStyle w:val="Kop1"/>
        <w:numPr>
          <w:ilvl w:val="0"/>
          <w:numId w:val="0"/>
        </w:numPr>
        <w:ind w:left="1134" w:hanging="1134"/>
      </w:pPr>
      <w:bookmarkStart w:id="2" w:name="_Toc190693108"/>
      <w:r>
        <w:lastRenderedPageBreak/>
        <w:t>Vragenlijst</w:t>
      </w:r>
      <w:bookmarkEnd w:id="2"/>
    </w:p>
    <w:tbl>
      <w:tblPr>
        <w:tblStyle w:val="Lijsttabel3-Accent3"/>
        <w:tblW w:w="9045" w:type="dxa"/>
        <w:tblLook w:val="04A0" w:firstRow="1" w:lastRow="0" w:firstColumn="1" w:lastColumn="0" w:noHBand="0" w:noVBand="1"/>
      </w:tblPr>
      <w:tblGrid>
        <w:gridCol w:w="629"/>
        <w:gridCol w:w="3764"/>
        <w:gridCol w:w="4652"/>
      </w:tblGrid>
      <w:tr w:rsidR="007C1EBB" w:rsidRPr="00861596" w14:paraId="62C1E41C" w14:textId="77777777" w:rsidTr="00584A6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00"/>
          <w:tblHeader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549B2747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5F3EBD29" w14:textId="77777777" w:rsidR="007C1EBB" w:rsidRPr="00861596" w:rsidRDefault="007C1EBB" w:rsidP="00584A69">
            <w:pPr>
              <w:textAlignment w:val="baselin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VRAAG </w:t>
            </w:r>
          </w:p>
        </w:tc>
        <w:tc>
          <w:tcPr>
            <w:tcW w:w="4652" w:type="dxa"/>
            <w:tcBorders>
              <w:left w:val="single" w:sz="4" w:space="0" w:color="auto"/>
            </w:tcBorders>
            <w:hideMark/>
          </w:tcPr>
          <w:p w14:paraId="04EBBD18" w14:textId="77777777" w:rsidR="007C1EBB" w:rsidRPr="00861596" w:rsidRDefault="007C1EBB" w:rsidP="00584A69">
            <w:pPr>
              <w:textAlignment w:val="baselin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ANTWOORD </w:t>
            </w:r>
          </w:p>
        </w:tc>
      </w:tr>
      <w:tr w:rsidR="007C1EBB" w:rsidRPr="00861596" w14:paraId="19E515A1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4358EE53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  <w:tc>
          <w:tcPr>
            <w:tcW w:w="841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45BBAC0F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  <w:p w14:paraId="4BC4A758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Algemene bedrijfsinformatie</w:t>
            </w:r>
          </w:p>
          <w:p w14:paraId="5254CA63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63E40CF1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047B76EB" w14:textId="77777777" w:rsidR="007C1EBB" w:rsidRPr="00AF426B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0F8DB60B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Graag ontvangen wij informatie over uw organisatie waarbij minimaal de volgende gegevens zijn opgenomen: </w:t>
            </w:r>
          </w:p>
          <w:p w14:paraId="4A8D7EF7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Naam van de organisatie</w:t>
            </w:r>
            <w:r>
              <w:rPr>
                <w:rFonts w:cs="Segoe UI"/>
                <w:szCs w:val="22"/>
              </w:rPr>
              <w:t xml:space="preserve">, </w:t>
            </w:r>
            <w:r w:rsidRPr="00861596">
              <w:rPr>
                <w:rFonts w:cs="Segoe UI"/>
                <w:szCs w:val="22"/>
              </w:rPr>
              <w:t>Contactgegevens (naam, e-mail en telefoonnummer) </w:t>
            </w:r>
          </w:p>
        </w:tc>
        <w:tc>
          <w:tcPr>
            <w:tcW w:w="4652" w:type="dxa"/>
            <w:tcBorders>
              <w:left w:val="single" w:sz="4" w:space="0" w:color="auto"/>
            </w:tcBorders>
            <w:hideMark/>
          </w:tcPr>
          <w:p w14:paraId="314CA1B3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622EA340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3ED16D3E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0358A863" w14:textId="77777777" w:rsidR="007C1EBB" w:rsidRPr="00AD7A5B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D7A5B">
              <w:rPr>
                <w:rFonts w:cs="Segoe UI"/>
                <w:szCs w:val="22"/>
              </w:rPr>
              <w:t>Heeft uw organisatie interesse en de capaciteit om deel te nemen aan een eventuele aanbesteding van de gemeente Venlo en de beschreven oplossing te realiseren?</w:t>
            </w:r>
          </w:p>
          <w:p w14:paraId="7B408EAA" w14:textId="77777777" w:rsidR="007C1EBB" w:rsidRPr="00AD7A5B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  <w:p w14:paraId="76AE1281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D7A5B">
              <w:rPr>
                <w:rFonts w:cs="Segoe UI"/>
                <w:szCs w:val="22"/>
              </w:rPr>
              <w:t>Welke factoren spelen voor u een rol bij de beslissing om wel of niet in te schrijven op een dergelijke aanbesteding?</w:t>
            </w:r>
          </w:p>
        </w:tc>
        <w:tc>
          <w:tcPr>
            <w:tcW w:w="4652" w:type="dxa"/>
            <w:tcBorders>
              <w:left w:val="single" w:sz="4" w:space="0" w:color="auto"/>
            </w:tcBorders>
            <w:hideMark/>
          </w:tcPr>
          <w:p w14:paraId="0F08DDB8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2A6116CC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39AC10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8AA52C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D7A5B">
              <w:rPr>
                <w:rFonts w:cs="Segoe UI"/>
                <w:szCs w:val="22"/>
              </w:rPr>
              <w:t>Op welke manier onderscheidt uw organisatie en/of oplossing zich van concurrenten?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06EF6E24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0848DD39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B46108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FB5057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 xml:space="preserve">Bent u bereid een presentatie te verzorgen op </w:t>
            </w:r>
            <w:r>
              <w:rPr>
                <w:rFonts w:cs="Segoe UI"/>
                <w:szCs w:val="22"/>
              </w:rPr>
              <w:t xml:space="preserve">12 juni 2025 op </w:t>
            </w:r>
            <w:r w:rsidRPr="00861596">
              <w:rPr>
                <w:rFonts w:cs="Segoe UI"/>
                <w:szCs w:val="22"/>
              </w:rPr>
              <w:t>locatie van de gemeente Venlo indien de gemeente u hiervoor uitnodigt?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0F45EAAE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32A8595D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5B762C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D1651A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Welke certificeringen bezit uw organisatie met betrekking tot kwaliteit, informatiebeveiliging en duurzaamheid (bijvoorbeeld ISO 9001, ISO 27001, ISO 14001 of andere relevante certificaten)?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0D207EAD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20B66D08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7F790632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  <w:tc>
          <w:tcPr>
            <w:tcW w:w="841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60EF9BF5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  <w:p w14:paraId="633EE024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Vragen met betrekking tot oplossing - Algemeen</w:t>
            </w:r>
          </w:p>
          <w:p w14:paraId="7E29B29F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4DADB529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819BB5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3F3364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 xml:space="preserve">In hoeverre sluit </w:t>
            </w:r>
            <w:r>
              <w:rPr>
                <w:rFonts w:cs="Segoe UI"/>
                <w:szCs w:val="22"/>
              </w:rPr>
              <w:t>uw</w:t>
            </w:r>
            <w:r w:rsidRPr="00861596">
              <w:rPr>
                <w:rFonts w:cs="Segoe UI"/>
                <w:szCs w:val="22"/>
              </w:rPr>
              <w:t xml:space="preserve"> oplossing aan op de gewenste situatie van de gemeente Venlo?</w:t>
            </w:r>
          </w:p>
        </w:tc>
        <w:tc>
          <w:tcPr>
            <w:tcW w:w="4652" w:type="dxa"/>
            <w:tcBorders>
              <w:left w:val="single" w:sz="4" w:space="0" w:color="auto"/>
            </w:tcBorders>
            <w:hideMark/>
          </w:tcPr>
          <w:p w14:paraId="77A3457D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7E9CD3C8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0BBD57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6B651C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 xml:space="preserve">Op welke wijze sluit </w:t>
            </w:r>
            <w:r>
              <w:rPr>
                <w:rFonts w:cs="Segoe UI"/>
                <w:szCs w:val="22"/>
              </w:rPr>
              <w:t xml:space="preserve">uw </w:t>
            </w:r>
            <w:r w:rsidRPr="00861596">
              <w:rPr>
                <w:rFonts w:cs="Segoe UI"/>
                <w:szCs w:val="22"/>
              </w:rPr>
              <w:t xml:space="preserve"> oplossing aan op het landelijke Common </w:t>
            </w:r>
            <w:proofErr w:type="spellStart"/>
            <w:r w:rsidRPr="00861596">
              <w:rPr>
                <w:rFonts w:cs="Segoe UI"/>
                <w:szCs w:val="22"/>
              </w:rPr>
              <w:t>Ground</w:t>
            </w:r>
            <w:proofErr w:type="spellEnd"/>
            <w:r w:rsidRPr="00861596">
              <w:rPr>
                <w:rFonts w:cs="Segoe UI"/>
                <w:szCs w:val="22"/>
              </w:rPr>
              <w:t xml:space="preserve"> principe (VNG) </w:t>
            </w:r>
            <w:r>
              <w:rPr>
                <w:rFonts w:cs="Segoe UI"/>
                <w:szCs w:val="22"/>
              </w:rPr>
              <w:t>e</w:t>
            </w:r>
            <w:r w:rsidRPr="00AE56BF">
              <w:rPr>
                <w:rFonts w:cs="Segoe UI"/>
                <w:szCs w:val="22"/>
              </w:rPr>
              <w:t>n andere ontwikkelingen en standaarden</w:t>
            </w:r>
            <w:r>
              <w:rPr>
                <w:rFonts w:cs="Segoe UI"/>
                <w:szCs w:val="22"/>
              </w:rPr>
              <w:t xml:space="preserve"> </w:t>
            </w:r>
            <w:r w:rsidRPr="00861596">
              <w:rPr>
                <w:rFonts w:cs="Segoe UI"/>
                <w:szCs w:val="22"/>
              </w:rPr>
              <w:t>op dit moment én in de toekomst?</w:t>
            </w:r>
            <w:r>
              <w:rPr>
                <w:rFonts w:cs="Segoe UI"/>
                <w:szCs w:val="22"/>
              </w:rPr>
              <w:t xml:space="preserve"> En </w:t>
            </w:r>
            <w:r>
              <w:rPr>
                <w:rFonts w:cs="Segoe UI"/>
                <w:szCs w:val="22"/>
              </w:rPr>
              <w:lastRenderedPageBreak/>
              <w:t xml:space="preserve">op welke wijze is uw organisatie (actief/passief) aangehaakt op landelijk ontwikkelingen en initiatieven? 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7812A6FB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D62B854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758F5F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0A291E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 xml:space="preserve">Is uw oplossing modulair </w:t>
            </w:r>
            <w:r>
              <w:rPr>
                <w:rFonts w:cs="Segoe UI"/>
                <w:szCs w:val="22"/>
              </w:rPr>
              <w:t xml:space="preserve">opgebouwd </w:t>
            </w:r>
            <w:r w:rsidRPr="00861596">
              <w:rPr>
                <w:rFonts w:cs="Segoe UI"/>
                <w:szCs w:val="22"/>
              </w:rPr>
              <w:t>en schaalbaar?</w:t>
            </w:r>
            <w:r>
              <w:rPr>
                <w:rFonts w:cs="Segoe UI"/>
                <w:szCs w:val="22"/>
              </w:rPr>
              <w:t xml:space="preserve"> Kunt u dit nader toelichten?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7ED85C88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22097C5E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5F465025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  <w:tc>
          <w:tcPr>
            <w:tcW w:w="841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277D8F48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  <w:p w14:paraId="16EE8FF4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Vragen met betrekking tot oplossing - Implementatie</w:t>
            </w:r>
          </w:p>
          <w:p w14:paraId="59155277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38AB68A1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F4F385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2F1932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D7A5B">
              <w:rPr>
                <w:rFonts w:cs="Segoe UI"/>
                <w:szCs w:val="22"/>
              </w:rPr>
              <w:t>Hoeveel vergelijkbare implementaties heeft uw organisatie succesvol uitgevoerd bij andere gemeenten?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19E671E0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96097D9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D9C28E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0981CD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D7A5B">
              <w:rPr>
                <w:rFonts w:cs="Segoe UI"/>
                <w:szCs w:val="22"/>
              </w:rPr>
              <w:t>Kunt u enkele referentieopdrachten benoemen die u voor gemeenten heeft uitgevoerd en kort toelichten welke werkzaamheden u daar heeft verricht?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62C5627F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67F41110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AE4763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F5557D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D7A5B">
              <w:rPr>
                <w:rFonts w:cs="Segoe UI"/>
                <w:szCs w:val="22"/>
              </w:rPr>
              <w:t xml:space="preserve">Wat is volgens u een realistische implementatietijd voor </w:t>
            </w:r>
            <w:r>
              <w:rPr>
                <w:rFonts w:cs="Segoe UI"/>
                <w:szCs w:val="22"/>
              </w:rPr>
              <w:t>de gevraagde oplossing</w:t>
            </w:r>
            <w:r w:rsidRPr="00AD7A5B">
              <w:rPr>
                <w:rFonts w:cs="Segoe UI"/>
                <w:szCs w:val="22"/>
              </w:rPr>
              <w:t>, en waarop baseert u dit advies?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57DD82E9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33B9971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3F8CA6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037D1E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D7A5B">
              <w:rPr>
                <w:rFonts w:cs="Segoe UI"/>
                <w:szCs w:val="22"/>
              </w:rPr>
              <w:t>Advis</w:t>
            </w:r>
            <w:r>
              <w:rPr>
                <w:rFonts w:cs="Segoe UI"/>
                <w:szCs w:val="22"/>
              </w:rPr>
              <w:t>e</w:t>
            </w:r>
            <w:r w:rsidRPr="00AD7A5B">
              <w:rPr>
                <w:rFonts w:cs="Segoe UI"/>
                <w:szCs w:val="22"/>
              </w:rPr>
              <w:t>e</w:t>
            </w:r>
            <w:r>
              <w:rPr>
                <w:rFonts w:cs="Segoe UI"/>
                <w:szCs w:val="22"/>
              </w:rPr>
              <w:t>rt</w:t>
            </w:r>
            <w:r w:rsidRPr="00AD7A5B">
              <w:rPr>
                <w:rFonts w:cs="Segoe UI"/>
                <w:szCs w:val="22"/>
              </w:rPr>
              <w:t xml:space="preserve"> </w:t>
            </w:r>
            <w:r>
              <w:rPr>
                <w:rFonts w:cs="Segoe UI"/>
                <w:szCs w:val="22"/>
              </w:rPr>
              <w:t>u</w:t>
            </w:r>
            <w:r w:rsidRPr="00AD7A5B">
              <w:rPr>
                <w:rFonts w:cs="Segoe UI"/>
                <w:szCs w:val="22"/>
              </w:rPr>
              <w:t xml:space="preserve"> een gefaseerde implementatie of een volledige uitrol</w:t>
            </w:r>
            <w:r>
              <w:rPr>
                <w:rFonts w:cs="Segoe UI"/>
                <w:szCs w:val="22"/>
              </w:rPr>
              <w:t xml:space="preserve"> in één keer? Wij verzoeken u ook toe te lichten waarom.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3EE3C64F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4510E45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7A6E99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F1C8A9" w14:textId="77777777" w:rsidR="007C1EBB" w:rsidRPr="00EC2B49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746E3D">
              <w:rPr>
                <w:rFonts w:cs="Segoe UI"/>
                <w:szCs w:val="22"/>
              </w:rPr>
              <w:t>Welke aanpak adviseert u voor een soepele overgang van onze huidige naar een nieuwe oplossing? Welke stappen en aandachtspunten zijn hierbij cruciaal om continuïteit van de dienstverlening te waarborgen en mogelijke risico’s te minimaliseren?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7DABD681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62ECEEE7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9D4D32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A77917" w14:textId="77777777" w:rsidR="007C1EBB" w:rsidRPr="00746E3D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746E3D">
              <w:rPr>
                <w:rFonts w:cs="Segoe UI"/>
                <w:szCs w:val="22"/>
              </w:rPr>
              <w:t>Welke ervaring heeft uw organisatie met migratie</w:t>
            </w:r>
            <w:r>
              <w:rPr>
                <w:rFonts w:cs="Segoe UI"/>
                <w:szCs w:val="22"/>
              </w:rPr>
              <w:t>s</w:t>
            </w:r>
            <w:r w:rsidRPr="00746E3D">
              <w:rPr>
                <w:rFonts w:cs="Segoe UI"/>
                <w:szCs w:val="22"/>
              </w:rPr>
              <w:t xml:space="preserve"> binnen</w:t>
            </w:r>
            <w:r>
              <w:rPr>
                <w:rFonts w:cs="Segoe UI"/>
                <w:szCs w:val="22"/>
              </w:rPr>
              <w:t xml:space="preserve"> </w:t>
            </w:r>
            <w:r w:rsidRPr="00746E3D">
              <w:rPr>
                <w:rFonts w:cs="Segoe UI"/>
                <w:szCs w:val="22"/>
              </w:rPr>
              <w:t>overheidsinstanties? Kunt u concrete voorbeelden geven van succesvolle transities en de belangrijkste lessen die u daarbij heeft geleerd?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20DD3FFF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1A9D9CA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9608E2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DF8E55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D7A5B">
              <w:rPr>
                <w:rFonts w:cs="Segoe UI"/>
                <w:szCs w:val="22"/>
              </w:rPr>
              <w:t>Welke dienstverlening bied</w:t>
            </w:r>
            <w:r>
              <w:rPr>
                <w:rFonts w:cs="Segoe UI"/>
                <w:szCs w:val="22"/>
              </w:rPr>
              <w:t>t</w:t>
            </w:r>
            <w:r w:rsidRPr="00AD7A5B">
              <w:rPr>
                <w:rFonts w:cs="Segoe UI"/>
                <w:szCs w:val="22"/>
              </w:rPr>
              <w:t xml:space="preserve"> </w:t>
            </w:r>
            <w:r>
              <w:rPr>
                <w:rFonts w:cs="Segoe UI"/>
                <w:szCs w:val="22"/>
              </w:rPr>
              <w:t>u</w:t>
            </w:r>
            <w:r w:rsidRPr="00AD7A5B">
              <w:rPr>
                <w:rFonts w:cs="Segoe UI"/>
                <w:szCs w:val="22"/>
              </w:rPr>
              <w:t xml:space="preserve"> standaard tijdens de implementatie van de oplossing?</w:t>
            </w:r>
            <w:r>
              <w:rPr>
                <w:rFonts w:cs="Segoe UI"/>
                <w:szCs w:val="22"/>
              </w:rPr>
              <w:t xml:space="preserve"> Denk hierbij aan ondersteuning bij implementatie zelf maar ook aan bv. opleiding.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7F64309C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EC651F0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1503CF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3FE57B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Hoe kun</w:t>
            </w:r>
            <w:r>
              <w:rPr>
                <w:rFonts w:cs="Segoe UI"/>
                <w:szCs w:val="22"/>
              </w:rPr>
              <w:t>t u</w:t>
            </w:r>
            <w:r w:rsidRPr="00861596">
              <w:rPr>
                <w:rFonts w:cs="Segoe UI"/>
                <w:szCs w:val="22"/>
              </w:rPr>
              <w:t xml:space="preserve"> als leverancier een waardevolle bijdrage leveren aan de adoptie van de oplossing?</w:t>
            </w:r>
          </w:p>
          <w:p w14:paraId="57536BE2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Graag specifiek ingaan op:</w:t>
            </w:r>
          </w:p>
          <w:p w14:paraId="365EB2E4" w14:textId="77777777" w:rsidR="007C1EBB" w:rsidRPr="00861596" w:rsidRDefault="007C1EBB" w:rsidP="007C1EBB">
            <w:pPr>
              <w:pStyle w:val="Lijstalinea"/>
              <w:numPr>
                <w:ilvl w:val="0"/>
                <w:numId w:val="7"/>
              </w:num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gebruikersperspectief</w:t>
            </w:r>
          </w:p>
          <w:p w14:paraId="6A019CFB" w14:textId="77777777" w:rsidR="007C1EBB" w:rsidRPr="00861596" w:rsidRDefault="007C1EBB" w:rsidP="007C1EBB">
            <w:pPr>
              <w:pStyle w:val="Lijstalinea"/>
              <w:numPr>
                <w:ilvl w:val="0"/>
                <w:numId w:val="7"/>
              </w:num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beheerdersperspectief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5AF04650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A74E56" w14:paraId="59D5E19C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424D17" w14:textId="77777777" w:rsidR="007C1EBB" w:rsidRPr="00A74E5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942A38" w14:textId="77777777" w:rsidR="007C1EBB" w:rsidRPr="00A74E5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74E56">
              <w:rPr>
                <w:rFonts w:cs="Segoe UI"/>
                <w:szCs w:val="22"/>
              </w:rPr>
              <w:t xml:space="preserve">Wat maakt </w:t>
            </w:r>
            <w:r>
              <w:rPr>
                <w:rFonts w:cs="Segoe UI"/>
                <w:szCs w:val="22"/>
              </w:rPr>
              <w:t xml:space="preserve">uw </w:t>
            </w:r>
            <w:r w:rsidRPr="00A74E56">
              <w:rPr>
                <w:rFonts w:cs="Segoe UI"/>
                <w:szCs w:val="22"/>
              </w:rPr>
              <w:t>oplossing gebruiksvriendelijk en overzichtelijk? Graag specifiek ingaan op:</w:t>
            </w:r>
          </w:p>
          <w:p w14:paraId="22248F65" w14:textId="77777777" w:rsidR="007C1EBB" w:rsidRPr="00A74E56" w:rsidRDefault="007C1EBB" w:rsidP="007C1EBB">
            <w:pPr>
              <w:pStyle w:val="Lijstalinea"/>
              <w:numPr>
                <w:ilvl w:val="0"/>
                <w:numId w:val="8"/>
              </w:num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74E56">
              <w:rPr>
                <w:rFonts w:cs="Segoe UI"/>
                <w:szCs w:val="22"/>
              </w:rPr>
              <w:t>gebruikersperspectief</w:t>
            </w:r>
          </w:p>
          <w:p w14:paraId="6F9DE2A4" w14:textId="77777777" w:rsidR="007C1EBB" w:rsidRPr="00A74E56" w:rsidRDefault="007C1EBB" w:rsidP="007C1EBB">
            <w:pPr>
              <w:pStyle w:val="Lijstalinea"/>
              <w:numPr>
                <w:ilvl w:val="0"/>
                <w:numId w:val="8"/>
              </w:num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74E56">
              <w:rPr>
                <w:rFonts w:cs="Segoe UI"/>
                <w:szCs w:val="22"/>
              </w:rPr>
              <w:t>beheerdersperspectief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170C9C53" w14:textId="77777777" w:rsidR="007C1EBB" w:rsidRPr="00A74E5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A74E56" w14:paraId="11D96092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3D061E" w14:textId="77777777" w:rsidR="007C1EBB" w:rsidRPr="00A74E5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20B50B" w14:textId="77777777" w:rsidR="007C1EBB" w:rsidRPr="00A74E5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74E56">
              <w:rPr>
                <w:rFonts w:cs="Segoe UI"/>
                <w:szCs w:val="22"/>
              </w:rPr>
              <w:t xml:space="preserve">Welke ondersteuning en training </w:t>
            </w:r>
            <w:r>
              <w:rPr>
                <w:rFonts w:cs="Segoe UI"/>
                <w:szCs w:val="22"/>
              </w:rPr>
              <w:t xml:space="preserve">kunt u aanbieden </w:t>
            </w:r>
            <w:r w:rsidRPr="00A74E56">
              <w:rPr>
                <w:rFonts w:cs="Segoe UI"/>
                <w:szCs w:val="22"/>
              </w:rPr>
              <w:t>tijdens de beheerfase</w:t>
            </w:r>
            <w:r>
              <w:rPr>
                <w:rFonts w:cs="Segoe UI"/>
                <w:szCs w:val="22"/>
              </w:rPr>
              <w:t>, dus na livegang</w:t>
            </w:r>
            <w:r w:rsidRPr="00A74E56">
              <w:rPr>
                <w:rFonts w:cs="Segoe UI"/>
                <w:szCs w:val="22"/>
              </w:rPr>
              <w:t xml:space="preserve">? Bijvoorbeeld </w:t>
            </w:r>
            <w:r>
              <w:rPr>
                <w:rFonts w:cs="Segoe UI"/>
                <w:szCs w:val="22"/>
              </w:rPr>
              <w:t xml:space="preserve">bij in dienst treden van </w:t>
            </w:r>
            <w:r w:rsidRPr="00A74E56">
              <w:rPr>
                <w:rFonts w:cs="Segoe UI"/>
                <w:szCs w:val="22"/>
              </w:rPr>
              <w:t>nieuwe</w:t>
            </w:r>
            <w:r>
              <w:rPr>
                <w:rFonts w:cs="Segoe UI"/>
                <w:szCs w:val="22"/>
              </w:rPr>
              <w:t xml:space="preserve"> medewerkers die de applicatie gaan gebruiken</w:t>
            </w:r>
            <w:r w:rsidRPr="00A74E56">
              <w:rPr>
                <w:rFonts w:cs="Segoe UI"/>
                <w:szCs w:val="22"/>
              </w:rPr>
              <w:t>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66CE427B" w14:textId="77777777" w:rsidR="007C1EBB" w:rsidRPr="00A74E5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A74E56" w14:paraId="3BE882D0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5A8C7E" w14:textId="77777777" w:rsidR="007C1EBB" w:rsidRPr="00A74E5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CC943E" w14:textId="77777777" w:rsidR="007C1EBB" w:rsidRPr="00AF426B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F426B">
              <w:rPr>
                <w:rFonts w:cs="Segoe UI"/>
                <w:szCs w:val="22"/>
              </w:rPr>
              <w:t xml:space="preserve">Welke voorwaarden, randvoorwaarden en/of inspanningen moet de </w:t>
            </w:r>
            <w:r>
              <w:rPr>
                <w:rFonts w:cs="Segoe UI"/>
                <w:szCs w:val="22"/>
              </w:rPr>
              <w:t xml:space="preserve">gemeente </w:t>
            </w:r>
            <w:r w:rsidRPr="00AF426B">
              <w:rPr>
                <w:rFonts w:cs="Segoe UI"/>
                <w:szCs w:val="22"/>
              </w:rPr>
              <w:t xml:space="preserve">vervullen om te komen tot een succesvolle implementatie van de </w:t>
            </w:r>
            <w:r>
              <w:rPr>
                <w:rFonts w:cs="Segoe UI"/>
                <w:szCs w:val="22"/>
              </w:rPr>
              <w:t>oplossing</w:t>
            </w:r>
            <w:r w:rsidRPr="00AF426B">
              <w:rPr>
                <w:rFonts w:cs="Segoe UI"/>
                <w:szCs w:val="22"/>
              </w:rPr>
              <w:t xml:space="preserve">, </w:t>
            </w:r>
            <w:r>
              <w:rPr>
                <w:rFonts w:cs="Segoe UI"/>
                <w:szCs w:val="22"/>
              </w:rPr>
              <w:t xml:space="preserve">zodat vooraf </w:t>
            </w:r>
            <w:r w:rsidRPr="00AF426B">
              <w:rPr>
                <w:rFonts w:cs="Segoe UI"/>
                <w:szCs w:val="22"/>
              </w:rPr>
              <w:t xml:space="preserve">afgesproken tijd, budget </w:t>
            </w:r>
            <w:r>
              <w:rPr>
                <w:rFonts w:cs="Segoe UI"/>
                <w:szCs w:val="22"/>
              </w:rPr>
              <w:t xml:space="preserve">en </w:t>
            </w:r>
            <w:r w:rsidRPr="00AF426B">
              <w:rPr>
                <w:rFonts w:cs="Segoe UI"/>
                <w:szCs w:val="22"/>
              </w:rPr>
              <w:t>kwaliteit worden gewaarborgd?</w:t>
            </w:r>
          </w:p>
          <w:p w14:paraId="325FD987" w14:textId="77777777" w:rsidR="007C1EBB" w:rsidRPr="00AF426B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  <w:p w14:paraId="2228E311" w14:textId="77777777" w:rsidR="007C1EBB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F426B">
              <w:rPr>
                <w:rFonts w:cs="Segoe UI"/>
                <w:szCs w:val="22"/>
              </w:rPr>
              <w:t xml:space="preserve">Kunt u daarbij </w:t>
            </w:r>
            <w:r>
              <w:rPr>
                <w:rFonts w:cs="Segoe UI"/>
                <w:szCs w:val="22"/>
              </w:rPr>
              <w:t xml:space="preserve">kort </w:t>
            </w:r>
            <w:r w:rsidRPr="00AF426B">
              <w:rPr>
                <w:rFonts w:cs="Segoe UI"/>
                <w:szCs w:val="22"/>
              </w:rPr>
              <w:t>ingaan op aspecten zoals:</w:t>
            </w:r>
          </w:p>
          <w:p w14:paraId="159BC08C" w14:textId="77777777" w:rsidR="007C1EBB" w:rsidRDefault="007C1EBB" w:rsidP="007C1EBB">
            <w:pPr>
              <w:pStyle w:val="Lijstalinea"/>
              <w:numPr>
                <w:ilvl w:val="0"/>
                <w:numId w:val="9"/>
              </w:numPr>
              <w:ind w:left="360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AF426B">
              <w:rPr>
                <w:rFonts w:cs="Segoe UI"/>
                <w:szCs w:val="22"/>
              </w:rPr>
              <w:t xml:space="preserve">benodigde inzet en rolverdeling tussen </w:t>
            </w:r>
            <w:r>
              <w:rPr>
                <w:rFonts w:cs="Segoe UI"/>
                <w:szCs w:val="22"/>
              </w:rPr>
              <w:t xml:space="preserve">opdrachtnemer </w:t>
            </w:r>
            <w:r w:rsidRPr="00AF426B">
              <w:rPr>
                <w:rFonts w:cs="Segoe UI"/>
                <w:szCs w:val="22"/>
              </w:rPr>
              <w:t>en gemeente tijdens het implementatietraject</w:t>
            </w:r>
            <w:r>
              <w:rPr>
                <w:rFonts w:cs="Segoe UI"/>
                <w:szCs w:val="22"/>
              </w:rPr>
              <w:t>;</w:t>
            </w:r>
          </w:p>
          <w:p w14:paraId="13366546" w14:textId="77777777" w:rsidR="007C1EBB" w:rsidRDefault="007C1EBB" w:rsidP="007C1EBB">
            <w:pPr>
              <w:pStyle w:val="Lijstalinea"/>
              <w:numPr>
                <w:ilvl w:val="0"/>
                <w:numId w:val="9"/>
              </w:numPr>
              <w:ind w:left="360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>
              <w:rPr>
                <w:rFonts w:cs="Segoe UI"/>
                <w:szCs w:val="22"/>
              </w:rPr>
              <w:t>e</w:t>
            </w:r>
            <w:r w:rsidRPr="00AF426B">
              <w:rPr>
                <w:rFonts w:cs="Segoe UI"/>
                <w:szCs w:val="22"/>
              </w:rPr>
              <w:t>ventuele organisatorische of technische voorbereidingen die de gemeente vooraf moet treffen</w:t>
            </w:r>
            <w:r>
              <w:rPr>
                <w:rFonts w:cs="Segoe UI"/>
                <w:szCs w:val="22"/>
              </w:rPr>
              <w:t>;</w:t>
            </w:r>
          </w:p>
          <w:p w14:paraId="28D7DA90" w14:textId="77777777" w:rsidR="007C1EBB" w:rsidRDefault="007C1EBB" w:rsidP="007C1EBB">
            <w:pPr>
              <w:pStyle w:val="Lijstalinea"/>
              <w:numPr>
                <w:ilvl w:val="0"/>
                <w:numId w:val="9"/>
              </w:numPr>
              <w:ind w:left="360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>
              <w:rPr>
                <w:rFonts w:cs="Segoe UI"/>
                <w:szCs w:val="22"/>
              </w:rPr>
              <w:t>k</w:t>
            </w:r>
            <w:r w:rsidRPr="00AF426B">
              <w:rPr>
                <w:rFonts w:cs="Segoe UI"/>
                <w:szCs w:val="22"/>
              </w:rPr>
              <w:t>ritische succesfactoren en mogelijke risico’s die invloed kunnen hebben op de implementatie</w:t>
            </w:r>
            <w:r>
              <w:rPr>
                <w:rFonts w:cs="Segoe UI"/>
                <w:szCs w:val="22"/>
              </w:rPr>
              <w:t>;</w:t>
            </w:r>
          </w:p>
          <w:p w14:paraId="7BE89FA0" w14:textId="77777777" w:rsidR="007C1EBB" w:rsidRDefault="007C1EBB" w:rsidP="007C1EBB">
            <w:pPr>
              <w:pStyle w:val="Lijstalinea"/>
              <w:numPr>
                <w:ilvl w:val="0"/>
                <w:numId w:val="9"/>
              </w:numPr>
              <w:ind w:left="360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>
              <w:rPr>
                <w:rFonts w:cs="Segoe UI"/>
                <w:szCs w:val="22"/>
              </w:rPr>
              <w:t>o</w:t>
            </w:r>
            <w:r w:rsidRPr="00AF426B">
              <w:rPr>
                <w:rFonts w:cs="Segoe UI"/>
                <w:szCs w:val="22"/>
              </w:rPr>
              <w:t>ndersteuning en training die nodig is voor een soepele ingebruikname</w:t>
            </w:r>
            <w:r>
              <w:rPr>
                <w:rFonts w:cs="Segoe UI"/>
                <w:szCs w:val="22"/>
              </w:rPr>
              <w:t>;</w:t>
            </w:r>
          </w:p>
          <w:p w14:paraId="2640AABF" w14:textId="77777777" w:rsidR="007C1EBB" w:rsidRPr="00AF426B" w:rsidRDefault="007C1EBB" w:rsidP="007C1EBB">
            <w:pPr>
              <w:pStyle w:val="Lijstalinea"/>
              <w:numPr>
                <w:ilvl w:val="0"/>
                <w:numId w:val="9"/>
              </w:numPr>
              <w:ind w:left="360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>
              <w:rPr>
                <w:rFonts w:cs="Segoe UI"/>
                <w:szCs w:val="22"/>
              </w:rPr>
              <w:t>b</w:t>
            </w:r>
            <w:r w:rsidRPr="00AF426B">
              <w:rPr>
                <w:rFonts w:cs="Segoe UI"/>
                <w:szCs w:val="22"/>
              </w:rPr>
              <w:t xml:space="preserve">est </w:t>
            </w:r>
            <w:proofErr w:type="spellStart"/>
            <w:r w:rsidRPr="00AF426B">
              <w:rPr>
                <w:rFonts w:cs="Segoe UI"/>
                <w:szCs w:val="22"/>
              </w:rPr>
              <w:t>practices</w:t>
            </w:r>
            <w:proofErr w:type="spellEnd"/>
            <w:r w:rsidRPr="00AF426B">
              <w:rPr>
                <w:rFonts w:cs="Segoe UI"/>
                <w:szCs w:val="22"/>
              </w:rPr>
              <w:t xml:space="preserve"> en leerpunten uit eerdere implementaties bij andere gemeenten of organisaties.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19E33156" w14:textId="77777777" w:rsidR="007C1EBB" w:rsidRPr="00A74E5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5991DC85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61EF45D8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lastRenderedPageBreak/>
              <w:t> </w:t>
            </w:r>
          </w:p>
        </w:tc>
        <w:tc>
          <w:tcPr>
            <w:tcW w:w="841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335758F8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  <w:p w14:paraId="38FCF258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 xml:space="preserve">Vragen met betrekking tot oplossing - </w:t>
            </w:r>
            <w:r>
              <w:rPr>
                <w:rFonts w:cs="Segoe UI"/>
                <w:szCs w:val="22"/>
              </w:rPr>
              <w:t>Functioneel</w:t>
            </w:r>
          </w:p>
          <w:p w14:paraId="5AE9E20C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1604BEF8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C5C550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2F7696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701A58">
              <w:rPr>
                <w:rFonts w:cs="Segoe UI"/>
                <w:szCs w:val="22"/>
              </w:rPr>
              <w:t xml:space="preserve">Welke kernfunctionaliteiten biedt uw oplossing? 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20E5413F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207AAD1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1EE298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E7CB64" w14:textId="77777777" w:rsidR="007C1EBB" w:rsidRPr="00701A58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>
              <w:rPr>
                <w:rFonts w:cs="Segoe UI"/>
                <w:szCs w:val="22"/>
              </w:rPr>
              <w:t xml:space="preserve">In hoeverre betreft u oplossing een standaard, out of </w:t>
            </w:r>
            <w:proofErr w:type="spellStart"/>
            <w:r>
              <w:rPr>
                <w:rFonts w:cs="Segoe UI"/>
                <w:szCs w:val="22"/>
              </w:rPr>
              <w:t>the</w:t>
            </w:r>
            <w:proofErr w:type="spellEnd"/>
            <w:r>
              <w:rPr>
                <w:rFonts w:cs="Segoe UI"/>
                <w:szCs w:val="22"/>
              </w:rPr>
              <w:t xml:space="preserve"> box,  oplossing?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4D72A3ED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3AE71E62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30E719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1E7562" w14:textId="77777777" w:rsidR="007C1EBB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Welke rapportage- en analysemogelijkheden biedt uw oplossing?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518A1F7F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7BE00C53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8567DF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EEC0C9" w14:textId="77777777" w:rsidR="007C1EBB" w:rsidRPr="00701A58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4E70D8">
              <w:rPr>
                <w:rFonts w:cs="Segoe UI"/>
                <w:szCs w:val="22"/>
              </w:rPr>
              <w:t xml:space="preserve">Waarom is uw oplossing geschikt voor specifiek een gemeentelijke organisatie?  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2166B2A4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5E382950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5D45C8AF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  <w:tc>
          <w:tcPr>
            <w:tcW w:w="841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5930B737" w14:textId="77777777" w:rsidR="007C1EBB" w:rsidRPr="00861596" w:rsidRDefault="007C1EBB" w:rsidP="00584A69">
            <w:pPr>
              <w:jc w:val="center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  <w:p w14:paraId="3CF1AA6C" w14:textId="77777777" w:rsidR="007C1EBB" w:rsidRPr="00861596" w:rsidRDefault="007C1EBB" w:rsidP="00584A69">
            <w:pPr>
              <w:jc w:val="center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Vragen met betrekking tot oplossing - Technisch</w:t>
            </w:r>
          </w:p>
          <w:p w14:paraId="1E23CB3A" w14:textId="77777777" w:rsidR="007C1EBB" w:rsidRPr="00861596" w:rsidRDefault="007C1EBB" w:rsidP="00584A69">
            <w:pPr>
              <w:jc w:val="center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78576F67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95D993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C8AB61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Is uw oplossing een SaaS-platform</w:t>
            </w:r>
            <w:r>
              <w:rPr>
                <w:rFonts w:cs="Segoe UI"/>
                <w:szCs w:val="22"/>
              </w:rPr>
              <w:t>,</w:t>
            </w:r>
            <w:r w:rsidRPr="00861596">
              <w:rPr>
                <w:rFonts w:cs="Segoe UI"/>
                <w:szCs w:val="22"/>
              </w:rPr>
              <w:t xml:space="preserve"> on-</w:t>
            </w:r>
            <w:proofErr w:type="spellStart"/>
            <w:r w:rsidRPr="00861596">
              <w:rPr>
                <w:rFonts w:cs="Segoe UI"/>
                <w:szCs w:val="22"/>
              </w:rPr>
              <w:t>premise</w:t>
            </w:r>
            <w:proofErr w:type="spellEnd"/>
            <w:r>
              <w:rPr>
                <w:rFonts w:cs="Segoe UI"/>
                <w:szCs w:val="22"/>
              </w:rPr>
              <w:t>, of anders</w:t>
            </w:r>
            <w:r w:rsidRPr="00861596">
              <w:rPr>
                <w:rFonts w:cs="Segoe UI"/>
                <w:szCs w:val="22"/>
              </w:rPr>
              <w:t>?</w:t>
            </w:r>
            <w:r>
              <w:rPr>
                <w:rFonts w:cs="Segoe UI"/>
                <w:szCs w:val="22"/>
              </w:rPr>
              <w:t xml:space="preserve"> 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63636CF2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1F3AC7CC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59CD69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2A0CE4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6B539E">
              <w:rPr>
                <w:rFonts w:cs="Segoe UI"/>
                <w:szCs w:val="22"/>
              </w:rPr>
              <w:t>Op welke wijze is uw oplossing technisch opgebouwd en ingericht om een snelle en soepele werking te garanderen? Kunt u toelichten welke architectuur, performance-optimalisaties en schaalbaarheidsmaatregelen zijn toegepast om betrouwbare en efficiënte prestaties te waarborgen, ook bij intensief gebruik?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2D3D2ED7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5FC23A87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0FA0D9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A601A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7062B8">
              <w:rPr>
                <w:rFonts w:cs="Segoe UI"/>
                <w:szCs w:val="22"/>
              </w:rPr>
              <w:t>Hoe zorgt uw applicatie ervoor dat deze aansluit bij de relevante landelijke standaarden conform het ‘Pas toe of leg uit’-principe? Kunt u specificeren welke standaarden worden gevolgd en hoe naleving hiervan wordt geborgd? Indien er afwijkingen zijn, welke onderbouwing hanteert u hiervoor?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7C6592EB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E6B383A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4C424E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988E71" w14:textId="77777777" w:rsidR="007C1EBB" w:rsidRPr="007062B8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7062B8">
              <w:rPr>
                <w:rFonts w:cs="Segoe UI"/>
                <w:szCs w:val="22"/>
              </w:rPr>
              <w:t>Hoe voldoet uw applicatie aan de Wet hergebruik overheidsinformatie (</w:t>
            </w:r>
            <w:proofErr w:type="spellStart"/>
            <w:r w:rsidRPr="007062B8">
              <w:rPr>
                <w:rFonts w:cs="Segoe UI"/>
                <w:szCs w:val="22"/>
              </w:rPr>
              <w:t>Who</w:t>
            </w:r>
            <w:proofErr w:type="spellEnd"/>
            <w:r w:rsidRPr="007062B8">
              <w:rPr>
                <w:rFonts w:cs="Segoe UI"/>
                <w:szCs w:val="22"/>
              </w:rPr>
              <w:t>)? Op welke wijze faciliteert uw oplossing de beschikbaarstelling en herbruikbaarheid van overheidsdata conform de wettelijke eisen, inclusief machine-leesbare formaten en open standaarden?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209D524E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00986CCF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58E443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3993FE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Hoe integreert uw oplossing met bestaande systemen zoals</w:t>
            </w:r>
            <w:r>
              <w:rPr>
                <w:rFonts w:cs="Segoe UI"/>
                <w:szCs w:val="22"/>
              </w:rPr>
              <w:t xml:space="preserve"> bijvoorbeeld </w:t>
            </w:r>
            <w:r w:rsidRPr="00622282">
              <w:t>zaaksystemen, basisregistraties</w:t>
            </w:r>
            <w:r>
              <w:t xml:space="preserve">, kennisbank en JCC afspraken, MOR en </w:t>
            </w:r>
            <w:proofErr w:type="spellStart"/>
            <w:r>
              <w:t>MijnGemeente</w:t>
            </w:r>
            <w:proofErr w:type="spellEnd"/>
            <w:r>
              <w:t>-omgeving</w:t>
            </w:r>
            <w:r>
              <w:rPr>
                <w:rFonts w:cs="Segoe UI"/>
                <w:szCs w:val="22"/>
              </w:rPr>
              <w:t>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66EF2CD9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6B539E" w14:paraId="7A7AAC5E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92EADB" w14:textId="77777777" w:rsidR="007C1EBB" w:rsidRPr="006B539E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8D377" w14:textId="77777777" w:rsidR="007C1EBB" w:rsidRPr="006B539E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6B539E">
              <w:rPr>
                <w:rFonts w:cs="Segoe UI"/>
                <w:szCs w:val="22"/>
              </w:rPr>
              <w:t>Met welke applicaties hebt u al een koppeling gerealiseerd?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49E53DA5" w14:textId="77777777" w:rsidR="007C1EBB" w:rsidRPr="006B539E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A74E56" w14:paraId="002B1210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3392A6" w14:textId="77777777" w:rsidR="007C1EBB" w:rsidRPr="00A74E5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8DD7EE" w14:textId="77777777" w:rsidR="007C1EBB" w:rsidRPr="00A74E5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B07FE6">
              <w:rPr>
                <w:rFonts w:cs="Segoe UI"/>
                <w:szCs w:val="22"/>
              </w:rPr>
              <w:t xml:space="preserve">Welke ervaring heeft u met het inrichten van koppelingen met de tussenkomst van de ESB van </w:t>
            </w:r>
            <w:proofErr w:type="spellStart"/>
            <w:r w:rsidRPr="00B07FE6">
              <w:rPr>
                <w:rFonts w:cs="Segoe UI"/>
                <w:szCs w:val="22"/>
              </w:rPr>
              <w:t>Enable</w:t>
            </w:r>
            <w:proofErr w:type="spellEnd"/>
            <w:r w:rsidRPr="00B07FE6">
              <w:rPr>
                <w:rFonts w:cs="Segoe UI"/>
                <w:szCs w:val="22"/>
              </w:rPr>
              <w:t>-U?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44A16EF9" w14:textId="77777777" w:rsidR="007C1EBB" w:rsidRPr="00A74E5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03CF97D7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60ADDB" w14:textId="77777777" w:rsidR="007C1EBB" w:rsidRPr="00A74E5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FA6D53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165EF">
              <w:rPr>
                <w:rFonts w:cs="Segoe UI"/>
                <w:szCs w:val="22"/>
              </w:rPr>
              <w:t xml:space="preserve">Is uw oplossing geschikt voor gebruik op verschillende </w:t>
            </w:r>
            <w:proofErr w:type="spellStart"/>
            <w:r w:rsidRPr="008165EF">
              <w:rPr>
                <w:rFonts w:cs="Segoe UI"/>
                <w:szCs w:val="22"/>
              </w:rPr>
              <w:t>devices</w:t>
            </w:r>
            <w:proofErr w:type="spellEnd"/>
            <w:r w:rsidRPr="008165EF">
              <w:rPr>
                <w:rFonts w:cs="Segoe UI"/>
                <w:szCs w:val="22"/>
              </w:rPr>
              <w:t>, zoals tablets en smartphones? Kunt u toelichten welke functionaliteiten beschikbaar zijn per type apparaat en hoe de gebruikservaring is geoptimaliseerd voor mobiel gebruik?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4440C4ED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614F57FE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00D3B1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C61D2C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 xml:space="preserve">Hoe kan de data geëxporteerd en geanalyseerd worden en kan de data ook automatisch worden uitgewisseld op basis van een API volgens het Open Data Protocol en/of als database koppeling en/of </w:t>
            </w:r>
            <w:proofErr w:type="spellStart"/>
            <w:r w:rsidRPr="00861596">
              <w:rPr>
                <w:rFonts w:cs="Segoe UI"/>
                <w:szCs w:val="22"/>
              </w:rPr>
              <w:t>csv</w:t>
            </w:r>
            <w:proofErr w:type="spellEnd"/>
            <w:r w:rsidRPr="00861596">
              <w:rPr>
                <w:rFonts w:cs="Segoe UI"/>
                <w:szCs w:val="22"/>
              </w:rPr>
              <w:t xml:space="preserve">? 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1B59DBBB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747FA82B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EF9AEB" w14:textId="77777777" w:rsidR="007C1EBB" w:rsidRPr="00FA350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16F592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FA3506">
              <w:rPr>
                <w:rFonts w:cs="Segoe UI"/>
                <w:szCs w:val="22"/>
              </w:rPr>
              <w:t xml:space="preserve">In welke mate voldoet uw systeem aan de WCAG </w:t>
            </w:r>
            <w:r>
              <w:rPr>
                <w:rFonts w:cs="Segoe UI"/>
                <w:szCs w:val="22"/>
              </w:rPr>
              <w:t>(</w:t>
            </w:r>
            <w:r w:rsidRPr="00FA3506">
              <w:rPr>
                <w:rFonts w:cs="Segoe UI"/>
                <w:szCs w:val="22"/>
              </w:rPr>
              <w:t>2.2</w:t>
            </w:r>
            <w:r>
              <w:rPr>
                <w:rFonts w:cs="Segoe UI"/>
                <w:szCs w:val="22"/>
              </w:rPr>
              <w:t>)</w:t>
            </w:r>
            <w:r w:rsidRPr="00FA3506">
              <w:rPr>
                <w:rFonts w:cs="Segoe UI"/>
                <w:szCs w:val="22"/>
              </w:rPr>
              <w:t>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75D7D7D3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3D995267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606376D3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  <w:tc>
          <w:tcPr>
            <w:tcW w:w="841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62D26A92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  <w:p w14:paraId="3D4F4EC9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Vragen met betrekking tot oplossing - Dataverwerking en beveiliging</w:t>
            </w:r>
          </w:p>
          <w:p w14:paraId="268E5681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5F4B2F22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FB1475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4C9A94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Hoe wordt omgegaan met privacy en gegevensbescherming (AVG)?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69D303F1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E74EE97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5C0B7C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316F9D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Waar word</w:t>
            </w:r>
            <w:r>
              <w:rPr>
                <w:rFonts w:cs="Segoe UI"/>
                <w:szCs w:val="22"/>
              </w:rPr>
              <w:t>t</w:t>
            </w:r>
            <w:r w:rsidRPr="00861596">
              <w:rPr>
                <w:rFonts w:cs="Segoe UI"/>
                <w:szCs w:val="22"/>
              </w:rPr>
              <w:t xml:space="preserve"> data opgeslagen en hoe word</w:t>
            </w:r>
            <w:r>
              <w:rPr>
                <w:rFonts w:cs="Segoe UI"/>
                <w:szCs w:val="22"/>
              </w:rPr>
              <w:t>t</w:t>
            </w:r>
            <w:r w:rsidRPr="00861596">
              <w:rPr>
                <w:rFonts w:cs="Segoe UI"/>
                <w:szCs w:val="22"/>
              </w:rPr>
              <w:t xml:space="preserve"> deze beveiligd?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03938C2B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549AFD0E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F1FC11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6010BC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384FEE">
              <w:rPr>
                <w:rFonts w:cs="Segoe UI"/>
                <w:szCs w:val="22"/>
              </w:rPr>
              <w:t xml:space="preserve">Biedt uw oplossing mogelijkheden voor </w:t>
            </w:r>
            <w:proofErr w:type="spellStart"/>
            <w:r w:rsidRPr="00384FEE">
              <w:rPr>
                <w:rFonts w:cs="Segoe UI"/>
                <w:szCs w:val="22"/>
              </w:rPr>
              <w:t>datagedreven</w:t>
            </w:r>
            <w:proofErr w:type="spellEnd"/>
            <w:r w:rsidRPr="00384FEE">
              <w:rPr>
                <w:rFonts w:cs="Segoe UI"/>
                <w:szCs w:val="22"/>
              </w:rPr>
              <w:t xml:space="preserve"> besluitvorming en rapportages?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4C6EE02D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1ADF65C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58EAF2B4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  <w:tc>
          <w:tcPr>
            <w:tcW w:w="841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486DBD74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  <w:p w14:paraId="3509F1B8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Vragen met betrekking tot oplos</w:t>
            </w:r>
            <w:r>
              <w:rPr>
                <w:rFonts w:cs="Segoe UI"/>
                <w:szCs w:val="22"/>
              </w:rPr>
              <w:t>s</w:t>
            </w:r>
            <w:r w:rsidRPr="00861596">
              <w:rPr>
                <w:rFonts w:cs="Segoe UI"/>
                <w:szCs w:val="22"/>
              </w:rPr>
              <w:t xml:space="preserve">ing – </w:t>
            </w:r>
            <w:r w:rsidRPr="00701A58">
              <w:rPr>
                <w:rFonts w:cs="Segoe UI"/>
                <w:szCs w:val="22"/>
              </w:rPr>
              <w:t>Innovatie en toekomstbestendigheid</w:t>
            </w:r>
          </w:p>
          <w:p w14:paraId="598AECDE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1A04EF05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D10EF9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384158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701A58">
              <w:rPr>
                <w:rFonts w:cs="Segoe UI"/>
                <w:szCs w:val="22"/>
              </w:rPr>
              <w:t>Welke innovaties (bijv. AI</w:t>
            </w:r>
            <w:r>
              <w:rPr>
                <w:rFonts w:cs="Segoe UI"/>
                <w:szCs w:val="22"/>
              </w:rPr>
              <w:t xml:space="preserve">) </w:t>
            </w:r>
            <w:r w:rsidRPr="00701A58">
              <w:rPr>
                <w:rFonts w:cs="Segoe UI"/>
                <w:szCs w:val="22"/>
              </w:rPr>
              <w:t xml:space="preserve"> biedt uw oplossing?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2D2FB379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6C2D91D4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523FEC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6B27E9" w14:textId="77777777" w:rsidR="007C1EBB" w:rsidRPr="00701A58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701A58">
              <w:rPr>
                <w:rFonts w:cs="Segoe UI"/>
                <w:szCs w:val="22"/>
              </w:rPr>
              <w:t>Hoe ondersteunt uw oplossing toekomstige technologische ontwikkelingen?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39E6F40E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6F397FE0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405C91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2BE58A" w14:textId="77777777" w:rsidR="007C1EBB" w:rsidRPr="00701A58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701A58">
              <w:rPr>
                <w:rFonts w:cs="Segoe UI"/>
                <w:szCs w:val="22"/>
              </w:rPr>
              <w:t>Hoe vaak wordt uw systeem geüpdatet en wat zijn de doorontwikkelingsplannen?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3211C82F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16F01D89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EB9530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C6F99F" w14:textId="77777777" w:rsidR="007C1EBB" w:rsidRPr="00701A58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F610CD">
              <w:rPr>
                <w:rFonts w:cs="Segoe UI"/>
                <w:szCs w:val="22"/>
              </w:rPr>
              <w:t xml:space="preserve">Hoe wordt de </w:t>
            </w:r>
            <w:proofErr w:type="spellStart"/>
            <w:r w:rsidRPr="00F610CD">
              <w:rPr>
                <w:rFonts w:cs="Segoe UI"/>
                <w:szCs w:val="22"/>
              </w:rPr>
              <w:t>roadmap</w:t>
            </w:r>
            <w:proofErr w:type="spellEnd"/>
            <w:r w:rsidRPr="00F610CD">
              <w:rPr>
                <w:rFonts w:cs="Segoe UI"/>
                <w:szCs w:val="22"/>
              </w:rPr>
              <w:t xml:space="preserve"> voor de verdere ontwikkeling van uw oplossing vormgegeven? Op welke manier kan de gemeente invloed uitoefenen op nieuwe functionaliteiten, </w:t>
            </w:r>
            <w:r>
              <w:rPr>
                <w:rFonts w:cs="Segoe UI"/>
                <w:szCs w:val="22"/>
              </w:rPr>
              <w:t xml:space="preserve">wensen, </w:t>
            </w:r>
            <w:r w:rsidRPr="00F610CD">
              <w:rPr>
                <w:rFonts w:cs="Segoe UI"/>
                <w:szCs w:val="22"/>
              </w:rPr>
              <w:t>updates en prioritering binnen de doorontwikkeling?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576348E3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3457A2C4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A9C7EB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675039" w14:textId="77777777" w:rsidR="007C1EBB" w:rsidRPr="00F610CD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7062B8">
              <w:rPr>
                <w:rFonts w:cs="Segoe UI"/>
                <w:szCs w:val="22"/>
              </w:rPr>
              <w:t xml:space="preserve">Hoe waarborgt uw organisatie een soepele en volledige </w:t>
            </w:r>
            <w:proofErr w:type="spellStart"/>
            <w:r w:rsidRPr="007062B8">
              <w:rPr>
                <w:rFonts w:cs="Segoe UI"/>
                <w:szCs w:val="22"/>
              </w:rPr>
              <w:t>dataportabiliteit</w:t>
            </w:r>
            <w:proofErr w:type="spellEnd"/>
            <w:r w:rsidRPr="007062B8">
              <w:rPr>
                <w:rFonts w:cs="Segoe UI"/>
                <w:szCs w:val="22"/>
              </w:rPr>
              <w:t xml:space="preserve"> bij beëindiging van een contract? Welke standaarden, formats en protocollen hanteert u om de overdraagbaarheid van data naar een andere leverancier of interne systemen te faciliteren? Zijn er technische, juridische of operationele beperkingen waar wij rekening mee moeten houden?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267D69FC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2F135424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210C1837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  <w:tc>
          <w:tcPr>
            <w:tcW w:w="841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6809B5BE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  <w:p w14:paraId="578E29F7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Vragen met betrekking tot oplos</w:t>
            </w:r>
            <w:r>
              <w:rPr>
                <w:rFonts w:cs="Segoe UI"/>
                <w:szCs w:val="22"/>
              </w:rPr>
              <w:t>s</w:t>
            </w:r>
            <w:r w:rsidRPr="00861596">
              <w:rPr>
                <w:rFonts w:cs="Segoe UI"/>
                <w:szCs w:val="22"/>
              </w:rPr>
              <w:t>ing – Onderhoud en SLA</w:t>
            </w:r>
          </w:p>
          <w:p w14:paraId="03ECD0CF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6B90F664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8FB2BC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C89EFB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6B539E">
              <w:rPr>
                <w:rFonts w:cs="Segoe UI"/>
                <w:szCs w:val="22"/>
              </w:rPr>
              <w:t>Hoe gaat u om met storingen/meldingen? Noem hierbij priorit</w:t>
            </w:r>
            <w:r>
              <w:rPr>
                <w:rFonts w:cs="Segoe UI"/>
                <w:szCs w:val="22"/>
              </w:rPr>
              <w:t>ering</w:t>
            </w:r>
            <w:r w:rsidRPr="006B539E">
              <w:rPr>
                <w:rFonts w:cs="Segoe UI"/>
                <w:szCs w:val="22"/>
              </w:rPr>
              <w:t>, reactie- en oplostijden.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4D87BE00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036E3230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4945DA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0988D9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Wat zijn uw SLA afspraken? Indien beschikbaar ontvangen wij graag uw standaard SLA.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11D3BFB5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4C12E3F1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880E17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915A1A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>
              <w:rPr>
                <w:rFonts w:cs="Segoe UI"/>
                <w:szCs w:val="22"/>
              </w:rPr>
              <w:t>Wat valt er standaard onder onderhoud?</w:t>
            </w:r>
            <w:r w:rsidRPr="00861596">
              <w:rPr>
                <w:rFonts w:cs="Segoe UI"/>
                <w:szCs w:val="22"/>
              </w:rPr>
              <w:t xml:space="preserve"> Betreft dit preventief, correctief en vernieuwend onderhoud? Graag nader specificeren.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463A77CE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5E8DB5D0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0BBF60AE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  <w:tc>
          <w:tcPr>
            <w:tcW w:w="841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47ECBBAB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  <w:p w14:paraId="5FE85B65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Vragen met betrekking tot oplossing - Investering</w:t>
            </w:r>
          </w:p>
          <w:p w14:paraId="70072E72" w14:textId="77777777" w:rsidR="007C1EBB" w:rsidRPr="00861596" w:rsidRDefault="007C1EBB" w:rsidP="00584A69">
            <w:pPr>
              <w:jc w:val="center"/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68F50C0D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84C3B3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54B3BE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 xml:space="preserve">Wat is het kostenmodel? (eenmalige licentie, abonnement, </w:t>
            </w:r>
            <w:proofErr w:type="spellStart"/>
            <w:r w:rsidRPr="00861596">
              <w:rPr>
                <w:rFonts w:cs="Segoe UI"/>
                <w:szCs w:val="22"/>
              </w:rPr>
              <w:t>pay</w:t>
            </w:r>
            <w:proofErr w:type="spellEnd"/>
            <w:r w:rsidRPr="00861596">
              <w:rPr>
                <w:rFonts w:cs="Segoe UI"/>
                <w:szCs w:val="22"/>
              </w:rPr>
              <w:t>-per-</w:t>
            </w:r>
            <w:proofErr w:type="spellStart"/>
            <w:r w:rsidRPr="00861596">
              <w:rPr>
                <w:rFonts w:cs="Segoe UI"/>
                <w:szCs w:val="22"/>
              </w:rPr>
              <w:t>use</w:t>
            </w:r>
            <w:proofErr w:type="spellEnd"/>
            <w:r w:rsidRPr="00861596">
              <w:rPr>
                <w:rFonts w:cs="Segoe UI"/>
                <w:szCs w:val="22"/>
              </w:rPr>
              <w:t>, etc.)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71807AD4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5ABF11EA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DC4470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3A3DDF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 xml:space="preserve">Welke </w:t>
            </w:r>
            <w:r>
              <w:rPr>
                <w:rFonts w:cs="Segoe UI"/>
                <w:szCs w:val="22"/>
              </w:rPr>
              <w:t xml:space="preserve">éénmalige en jaarlijkse </w:t>
            </w:r>
            <w:r w:rsidRPr="00861596">
              <w:rPr>
                <w:rFonts w:cs="Segoe UI"/>
                <w:szCs w:val="22"/>
              </w:rPr>
              <w:t>kosten zijn verbonden aan implementatie, training</w:t>
            </w:r>
            <w:r>
              <w:rPr>
                <w:rFonts w:cs="Segoe UI"/>
                <w:szCs w:val="22"/>
              </w:rPr>
              <w:t xml:space="preserve">, licenties </w:t>
            </w:r>
            <w:r w:rsidRPr="00861596">
              <w:rPr>
                <w:rFonts w:cs="Segoe UI"/>
                <w:szCs w:val="22"/>
              </w:rPr>
              <w:t>en onderhoud</w:t>
            </w:r>
            <w:r>
              <w:rPr>
                <w:rFonts w:cs="Segoe UI"/>
                <w:szCs w:val="22"/>
              </w:rPr>
              <w:t xml:space="preserve"> uitgaande van +/- 65 gebruikers</w:t>
            </w:r>
            <w:r w:rsidRPr="00861596">
              <w:rPr>
                <w:rFonts w:cs="Segoe UI"/>
                <w:szCs w:val="22"/>
              </w:rPr>
              <w:t>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11649544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04EEEFDB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1F3165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B6E568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Zijn er</w:t>
            </w:r>
            <w:r>
              <w:rPr>
                <w:rFonts w:cs="Segoe UI"/>
                <w:szCs w:val="22"/>
              </w:rPr>
              <w:t xml:space="preserve"> nog andere kosten waar wij nog geen rekening mee hebben gehouden, of </w:t>
            </w:r>
            <w:r w:rsidRPr="00861596">
              <w:rPr>
                <w:rFonts w:cs="Segoe UI"/>
                <w:szCs w:val="22"/>
              </w:rPr>
              <w:t xml:space="preserve">extra kosten bij </w:t>
            </w:r>
            <w:r>
              <w:rPr>
                <w:rFonts w:cs="Segoe UI"/>
                <w:szCs w:val="22"/>
              </w:rPr>
              <w:t xml:space="preserve">bijvoorbeeld </w:t>
            </w:r>
            <w:r w:rsidRPr="00861596">
              <w:rPr>
                <w:rFonts w:cs="Segoe UI"/>
                <w:szCs w:val="22"/>
              </w:rPr>
              <w:t>schaalvergroting?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758B880A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0839534D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7460B9" w14:textId="77777777" w:rsidR="007C1EBB" w:rsidRPr="00FA350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AF93F0" w14:textId="77777777" w:rsidR="007C1EBB" w:rsidRPr="002606F0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</w:rPr>
            </w:pPr>
            <w:r w:rsidRPr="77C03D90">
              <w:rPr>
                <w:rFonts w:cs="Segoe UI"/>
              </w:rPr>
              <w:t xml:space="preserve">Kunt u een kostenindicatie geven voor het realiseren van integraties met andere applicaties zoals bijvoorbeeld een zaaksysteem (zaaksysteem.nl) en meldingen apps (bijv. </w:t>
            </w:r>
            <w:proofErr w:type="spellStart"/>
            <w:r w:rsidRPr="77C03D90">
              <w:rPr>
                <w:rFonts w:cs="Segoe UI"/>
              </w:rPr>
              <w:t>Fixi</w:t>
            </w:r>
            <w:proofErr w:type="spellEnd"/>
            <w:r w:rsidRPr="77C03D90">
              <w:rPr>
                <w:rFonts w:cs="Segoe UI"/>
              </w:rPr>
              <w:t xml:space="preserve">, </w:t>
            </w:r>
            <w:proofErr w:type="spellStart"/>
            <w:r w:rsidRPr="77C03D90">
              <w:rPr>
                <w:rFonts w:cs="Segoe UI"/>
              </w:rPr>
              <w:t>BuitenBeter</w:t>
            </w:r>
            <w:proofErr w:type="spellEnd"/>
            <w:r w:rsidRPr="77C03D90">
              <w:rPr>
                <w:rFonts w:cs="Segoe UI"/>
              </w:rPr>
              <w:t>)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6ECB4C41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64408839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3D63DA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2C627C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Zijn er nog andere specifieke kosten waar wij rekening mee dienen te houden?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01CB030C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7D6C7CE2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B6DAA3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EE6738" w14:textId="77777777" w:rsidR="007C1EBB" w:rsidRPr="00861596" w:rsidRDefault="007C1EBB" w:rsidP="00584A6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E87ED4">
              <w:t>Wij ontvangen graag van u een overzicht van de typen consultancy die u kunt aanbieden, inclusief de bijbehorende all-in uurtarieven per type. Hierbij denken wij aan onder meer: projectmanagement, technische consultancy, functionele consultancy, integratieconsultancy, enzovoort.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1BFABE8A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76E14A42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45FFF89D" w14:textId="77777777" w:rsidR="007C1EBB" w:rsidRPr="00861596" w:rsidRDefault="007C1EBB" w:rsidP="00584A69">
            <w:p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841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  <w:hideMark/>
          </w:tcPr>
          <w:p w14:paraId="07F18B76" w14:textId="77777777" w:rsidR="007C1EBB" w:rsidRPr="00861596" w:rsidRDefault="007C1EBB" w:rsidP="00584A69">
            <w:pPr>
              <w:jc w:val="center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  <w:p w14:paraId="587FDAF9" w14:textId="77777777" w:rsidR="007C1EBB" w:rsidRPr="00861596" w:rsidRDefault="007C1EBB" w:rsidP="00584A69">
            <w:pPr>
              <w:jc w:val="center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Vragen met betrekking tot oplossing - Overig</w:t>
            </w:r>
          </w:p>
          <w:p w14:paraId="3C0069A2" w14:textId="77777777" w:rsidR="007C1EBB" w:rsidRPr="00861596" w:rsidRDefault="007C1EBB" w:rsidP="00584A69">
            <w:pPr>
              <w:jc w:val="center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 </w:t>
            </w:r>
          </w:p>
        </w:tc>
      </w:tr>
      <w:tr w:rsidR="007C1EBB" w:rsidRPr="00861596" w14:paraId="7A822699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EAC116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FE2D41" w14:textId="77777777" w:rsidR="007C1EBB" w:rsidRPr="00861596" w:rsidRDefault="007C1EBB" w:rsidP="00584A69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szCs w:val="22"/>
              </w:rPr>
              <w:t xml:space="preserve">Zijn er nadere aanbevelingen en/of opmerkingen vanuit </w:t>
            </w:r>
            <w:r>
              <w:rPr>
                <w:szCs w:val="22"/>
              </w:rPr>
              <w:t xml:space="preserve">u </w:t>
            </w:r>
            <w:r w:rsidRPr="00861596">
              <w:rPr>
                <w:szCs w:val="22"/>
              </w:rPr>
              <w:t>om te komen tot een succesvolle aanbestedingsprocedure?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2D1ADC4C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37485282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0FB75C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FA4752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 xml:space="preserve">Welke selectie- en gunningscriteria zijn volgens </w:t>
            </w:r>
            <w:r>
              <w:rPr>
                <w:rFonts w:cs="Segoe UI"/>
                <w:szCs w:val="22"/>
              </w:rPr>
              <w:t xml:space="preserve">u </w:t>
            </w:r>
            <w:r w:rsidRPr="00861596">
              <w:rPr>
                <w:rFonts w:cs="Segoe UI"/>
                <w:szCs w:val="22"/>
              </w:rPr>
              <w:t>belangrijk bij een eventuele aanbesteding?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7B8EFB36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5769EBA6" w14:textId="77777777" w:rsidTr="00584A6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9223DC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769892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861596">
              <w:rPr>
                <w:rFonts w:cs="Segoe UI"/>
                <w:szCs w:val="22"/>
              </w:rPr>
              <w:t>Dient de gemeente Venlo nog rekening te houden met andere aspecten? Heeft u nog andere opmerking die niet bij voorgaande vragen aan bod zijn gekomen maar die volgens u wel van belang zijn.</w:t>
            </w: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09C7F761" w14:textId="77777777" w:rsidR="007C1EBB" w:rsidRPr="00861596" w:rsidRDefault="007C1EBB" w:rsidP="00584A69">
            <w:pPr>
              <w:textAlignment w:val="baseline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  <w:tr w:rsidR="007C1EBB" w:rsidRPr="00861596" w14:paraId="7C1B849F" w14:textId="77777777" w:rsidTr="00584A69">
        <w:trPr>
          <w:trHeight w:val="30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6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822DFA" w14:textId="77777777" w:rsidR="007C1EBB" w:rsidRPr="00861596" w:rsidRDefault="007C1EBB" w:rsidP="007C1EBB">
            <w:pPr>
              <w:pStyle w:val="Lijstalinea"/>
              <w:numPr>
                <w:ilvl w:val="0"/>
                <w:numId w:val="10"/>
              </w:numPr>
              <w:textAlignment w:val="baseline"/>
              <w:rPr>
                <w:rFonts w:cs="Segoe UI"/>
                <w:szCs w:val="22"/>
              </w:rPr>
            </w:pPr>
          </w:p>
        </w:tc>
        <w:tc>
          <w:tcPr>
            <w:tcW w:w="376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2A8E29" w14:textId="77777777" w:rsidR="007C1EBB" w:rsidRPr="00E754CB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E754CB">
              <w:rPr>
                <w:rFonts w:cs="Segoe UI"/>
                <w:szCs w:val="22"/>
              </w:rPr>
              <w:t>Als bijlage treft u een concept Programma van Eisen (</w:t>
            </w:r>
            <w:proofErr w:type="spellStart"/>
            <w:r w:rsidRPr="00E754CB">
              <w:rPr>
                <w:rFonts w:cs="Segoe UI"/>
                <w:szCs w:val="22"/>
              </w:rPr>
              <w:t>PvE</w:t>
            </w:r>
            <w:proofErr w:type="spellEnd"/>
            <w:r w:rsidRPr="00E754CB">
              <w:rPr>
                <w:rFonts w:cs="Segoe UI"/>
                <w:szCs w:val="22"/>
              </w:rPr>
              <w:t>) aan. In het kader van deze marktconsultatie verzoeken wij u vriendelijk om ons te informeren in hoeverre u aan de opgenomen eisen kunt voldoen.</w:t>
            </w:r>
          </w:p>
          <w:p w14:paraId="019C9988" w14:textId="77777777" w:rsidR="007C1EBB" w:rsidRPr="00E754CB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E754CB">
              <w:rPr>
                <w:rFonts w:cs="Segoe UI"/>
                <w:szCs w:val="22"/>
              </w:rPr>
              <w:t>Wij vragen u in het bijzonder om bij uw reactie de volgende punten te behandelen:</w:t>
            </w:r>
          </w:p>
          <w:p w14:paraId="6FBAB9B0" w14:textId="77777777" w:rsidR="007C1EBB" w:rsidRPr="00E754CB" w:rsidRDefault="007C1EBB" w:rsidP="007C1EBB">
            <w:pPr>
              <w:numPr>
                <w:ilvl w:val="0"/>
                <w:numId w:val="12"/>
              </w:numPr>
              <w:tabs>
                <w:tab w:val="num" w:pos="720"/>
              </w:tabs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24793E">
              <w:rPr>
                <w:rFonts w:cs="Segoe UI"/>
                <w:b/>
                <w:bCs/>
                <w:szCs w:val="22"/>
              </w:rPr>
              <w:lastRenderedPageBreak/>
              <w:t>Mate van invulbaarheid</w:t>
            </w:r>
            <w:r w:rsidRPr="00E754CB">
              <w:rPr>
                <w:rFonts w:cs="Segoe UI"/>
                <w:szCs w:val="22"/>
              </w:rPr>
              <w:t xml:space="preserve"> </w:t>
            </w:r>
            <w:r w:rsidRPr="00E754CB">
              <w:rPr>
                <w:rFonts w:cs="Segoe UI"/>
                <w:szCs w:val="22"/>
              </w:rPr>
              <w:br/>
              <w:t xml:space="preserve">Geef aan of u aan alle eisen in het concept </w:t>
            </w:r>
            <w:proofErr w:type="spellStart"/>
            <w:r w:rsidRPr="00E754CB">
              <w:rPr>
                <w:rFonts w:cs="Segoe UI"/>
                <w:szCs w:val="22"/>
              </w:rPr>
              <w:t>PvE</w:t>
            </w:r>
            <w:proofErr w:type="spellEnd"/>
            <w:r w:rsidRPr="00E754CB">
              <w:rPr>
                <w:rFonts w:cs="Segoe UI"/>
                <w:szCs w:val="22"/>
              </w:rPr>
              <w:t xml:space="preserve"> kunt voldoen.</w:t>
            </w:r>
          </w:p>
          <w:p w14:paraId="6972997C" w14:textId="77777777" w:rsidR="007C1EBB" w:rsidRDefault="007C1EBB" w:rsidP="007C1EBB">
            <w:pPr>
              <w:numPr>
                <w:ilvl w:val="0"/>
                <w:numId w:val="12"/>
              </w:numPr>
              <w:tabs>
                <w:tab w:val="num" w:pos="720"/>
              </w:tabs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596CFE">
              <w:rPr>
                <w:rFonts w:cs="Segoe UI"/>
                <w:b/>
                <w:bCs/>
                <w:szCs w:val="22"/>
              </w:rPr>
              <w:t>Belemmeringen of beperkingen</w:t>
            </w:r>
            <w:r w:rsidRPr="00E754CB">
              <w:rPr>
                <w:rFonts w:cs="Segoe UI"/>
                <w:szCs w:val="22"/>
              </w:rPr>
              <w:br/>
              <w:t>Indien er eisen zijn waaraan u (op dit moment) niet kunt voldoen, vernemen wij graag:</w:t>
            </w:r>
            <w:r w:rsidRPr="00E754CB">
              <w:rPr>
                <w:rFonts w:cs="Segoe UI"/>
                <w:szCs w:val="22"/>
              </w:rPr>
              <w:br/>
            </w:r>
            <w:r w:rsidRPr="00E754CB">
              <w:rPr>
                <w:rFonts w:cs="Segoe UI"/>
                <w:b/>
                <w:bCs/>
                <w:szCs w:val="22"/>
              </w:rPr>
              <w:t>a.</w:t>
            </w:r>
            <w:r w:rsidRPr="00E754CB">
              <w:rPr>
                <w:rFonts w:cs="Segoe UI"/>
                <w:szCs w:val="22"/>
              </w:rPr>
              <w:t xml:space="preserve"> Om welke specifieke eisen het gaat (</w:t>
            </w:r>
            <w:r>
              <w:rPr>
                <w:rFonts w:cs="Segoe UI"/>
                <w:szCs w:val="22"/>
              </w:rPr>
              <w:t xml:space="preserve">indien mogelijk </w:t>
            </w:r>
            <w:r w:rsidRPr="00E754CB">
              <w:rPr>
                <w:rFonts w:cs="Segoe UI"/>
                <w:szCs w:val="22"/>
              </w:rPr>
              <w:t>graag met toelichting waarom u hier niet aan kunt voldoen).</w:t>
            </w:r>
            <w:r w:rsidRPr="00E754CB">
              <w:rPr>
                <w:rFonts w:cs="Segoe UI"/>
                <w:szCs w:val="22"/>
              </w:rPr>
              <w:br/>
            </w:r>
            <w:r w:rsidRPr="00E754CB">
              <w:rPr>
                <w:rFonts w:cs="Segoe UI"/>
                <w:b/>
                <w:bCs/>
                <w:szCs w:val="22"/>
              </w:rPr>
              <w:t>b.</w:t>
            </w:r>
            <w:r w:rsidRPr="00E754CB">
              <w:rPr>
                <w:rFonts w:cs="Segoe UI"/>
                <w:szCs w:val="22"/>
              </w:rPr>
              <w:t xml:space="preserve"> Of u verwacht op termijn wél aan deze eisen te kunnen voldoen, en zo ja, binnen welk tijdsbestek.</w:t>
            </w:r>
            <w:r w:rsidRPr="00E754CB">
              <w:rPr>
                <w:rFonts w:cs="Segoe UI"/>
                <w:szCs w:val="22"/>
              </w:rPr>
              <w:br/>
            </w:r>
            <w:r w:rsidRPr="00E754CB">
              <w:rPr>
                <w:rFonts w:cs="Segoe UI"/>
                <w:b/>
                <w:bCs/>
                <w:szCs w:val="22"/>
              </w:rPr>
              <w:t>c.</w:t>
            </w:r>
            <w:r w:rsidRPr="00E754CB">
              <w:rPr>
                <w:rFonts w:cs="Segoe UI"/>
                <w:szCs w:val="22"/>
              </w:rPr>
              <w:t xml:space="preserve"> Of u alternatieve oplossingen of werkwijzen kunt aanbieden waarmee de betreffende eisen (op andere wijze) kunnen worden ingevuld.</w:t>
            </w:r>
          </w:p>
          <w:p w14:paraId="6C771BDC" w14:textId="77777777" w:rsidR="007C1EBB" w:rsidRPr="0057033A" w:rsidRDefault="007C1EBB" w:rsidP="007C1EBB">
            <w:pPr>
              <w:numPr>
                <w:ilvl w:val="0"/>
                <w:numId w:val="12"/>
              </w:numPr>
              <w:tabs>
                <w:tab w:val="num" w:pos="720"/>
              </w:tabs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t>Ontbrekende eisen</w:t>
            </w:r>
          </w:p>
          <w:p w14:paraId="3074C3C1" w14:textId="77777777" w:rsidR="007C1EBB" w:rsidRPr="0057033A" w:rsidRDefault="007C1EBB" w:rsidP="00584A69">
            <w:pPr>
              <w:tabs>
                <w:tab w:val="num" w:pos="720"/>
              </w:tabs>
              <w:ind w:left="360"/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 w:rsidRPr="0057033A">
              <w:rPr>
                <w:rFonts w:cs="Segoe UI"/>
                <w:szCs w:val="22"/>
              </w:rPr>
              <w:t>Of</w:t>
            </w:r>
            <w:r>
              <w:rPr>
                <w:rFonts w:cs="Segoe UI"/>
                <w:szCs w:val="22"/>
              </w:rPr>
              <w:t xml:space="preserve"> en </w:t>
            </w:r>
            <w:proofErr w:type="spellStart"/>
            <w:r>
              <w:rPr>
                <w:rFonts w:cs="Segoe UI"/>
                <w:szCs w:val="22"/>
              </w:rPr>
              <w:t>zoja</w:t>
            </w:r>
            <w:proofErr w:type="spellEnd"/>
            <w:r>
              <w:rPr>
                <w:rFonts w:cs="Segoe UI"/>
                <w:szCs w:val="22"/>
              </w:rPr>
              <w:t xml:space="preserve"> welke </w:t>
            </w:r>
            <w:r w:rsidRPr="0057033A">
              <w:rPr>
                <w:rFonts w:cs="Segoe UI"/>
                <w:szCs w:val="22"/>
              </w:rPr>
              <w:t xml:space="preserve">eisen </w:t>
            </w:r>
            <w:r>
              <w:rPr>
                <w:rFonts w:cs="Segoe UI"/>
                <w:szCs w:val="22"/>
              </w:rPr>
              <w:t xml:space="preserve">ontbreken in het concept </w:t>
            </w:r>
            <w:proofErr w:type="spellStart"/>
            <w:r>
              <w:rPr>
                <w:rFonts w:cs="Segoe UI"/>
                <w:szCs w:val="22"/>
              </w:rPr>
              <w:t>PvE</w:t>
            </w:r>
            <w:proofErr w:type="spellEnd"/>
            <w:r>
              <w:rPr>
                <w:rFonts w:cs="Segoe UI"/>
                <w:szCs w:val="22"/>
              </w:rPr>
              <w:t xml:space="preserve">. </w:t>
            </w:r>
          </w:p>
          <w:p w14:paraId="0A868E45" w14:textId="77777777" w:rsidR="007C1EBB" w:rsidRPr="00E754CB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  <w:r>
              <w:rPr>
                <w:rFonts w:cs="Segoe UI"/>
                <w:b/>
                <w:bCs/>
                <w:szCs w:val="22"/>
              </w:rPr>
              <w:br/>
            </w:r>
            <w:r w:rsidRPr="00E754CB">
              <w:rPr>
                <w:rFonts w:cs="Segoe UI"/>
                <w:b/>
                <w:bCs/>
                <w:szCs w:val="22"/>
              </w:rPr>
              <w:t>Doel van deze vraag</w:t>
            </w:r>
            <w:r w:rsidRPr="00E754CB">
              <w:rPr>
                <w:rFonts w:cs="Segoe UI"/>
                <w:szCs w:val="22"/>
              </w:rPr>
              <w:br/>
              <w:t>Wij stellen deze vraag om te voorkomen dat wij in een eventuele aanbestedingsprocedure eisen opnemen die in de praktijk niet realiseerbaar zijn voor de markt</w:t>
            </w:r>
            <w:r>
              <w:rPr>
                <w:rFonts w:cs="Segoe UI"/>
                <w:szCs w:val="22"/>
              </w:rPr>
              <w:t xml:space="preserve">. </w:t>
            </w:r>
          </w:p>
          <w:p w14:paraId="670CA7A9" w14:textId="77777777" w:rsidR="007C1EBB" w:rsidRPr="00927839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  <w:tc>
          <w:tcPr>
            <w:tcW w:w="4652" w:type="dxa"/>
            <w:tcBorders>
              <w:left w:val="single" w:sz="4" w:space="0" w:color="auto"/>
            </w:tcBorders>
          </w:tcPr>
          <w:p w14:paraId="6B88D9E1" w14:textId="77777777" w:rsidR="007C1EBB" w:rsidRPr="00861596" w:rsidRDefault="007C1EBB" w:rsidP="00584A69">
            <w:pPr>
              <w:textAlignment w:val="baseline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Segoe UI"/>
                <w:szCs w:val="22"/>
              </w:rPr>
            </w:pPr>
          </w:p>
        </w:tc>
      </w:tr>
    </w:tbl>
    <w:p w14:paraId="1513DC21" w14:textId="405EDE4C" w:rsidR="000E6989" w:rsidRDefault="000E6989" w:rsidP="0069079C">
      <w:pPr>
        <w:rPr>
          <w:color w:val="FF0000"/>
          <w:highlight w:val="yellow"/>
        </w:rPr>
      </w:pPr>
    </w:p>
    <w:sectPr w:rsidR="000E6989" w:rsidSect="007F0F4D">
      <w:footerReference w:type="even" r:id="rId20"/>
      <w:footerReference w:type="default" r:id="rId21"/>
      <w:pgSz w:w="11906" w:h="16838" w:code="9"/>
      <w:pgMar w:top="1418" w:right="1418" w:bottom="1701" w:left="1418" w:header="964" w:footer="964" w:gutter="0"/>
      <w:paperSrc w:first="264" w:other="264"/>
      <w:pgNumType w:start="1"/>
      <w:cols w:space="708"/>
      <w:formProt w:val="0"/>
    </w:sectPr>
  </w:body>
</w:document>
</file>

<file path=word/customizations.xml><?xml version="1.0" encoding="utf-8"?>
<wne:tcg xmlns:r="http://schemas.openxmlformats.org/officeDocument/2006/relationships" xmlns:wne="http://schemas.microsoft.com/office/word/2006/wordml">
  <wne:toolbars>
    <wne:toolbarData r:id="rId1"/>
  </wne:toolbars>
</wne:tcg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87070F2" w14:textId="77777777" w:rsidR="000C59B2" w:rsidRDefault="000C59B2">
      <w:r>
        <w:separator/>
      </w:r>
    </w:p>
  </w:endnote>
  <w:endnote w:type="continuationSeparator" w:id="0">
    <w:p w14:paraId="7436D11C" w14:textId="77777777" w:rsidR="000C59B2" w:rsidRDefault="000C59B2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URW Form Light">
    <w:altName w:val="Calibri"/>
    <w:panose1 w:val="000004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URW Form">
    <w:altName w:val="Calibri"/>
    <w:panose1 w:val="000005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URW Form Heavy">
    <w:panose1 w:val="000009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7938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510"/>
      <w:gridCol w:w="7428"/>
    </w:tblGrid>
    <w:tr w:rsidR="00340F34" w:rsidRPr="006650B8" w14:paraId="0395818E" w14:textId="77777777" w:rsidTr="000E6989">
      <w:tc>
        <w:tcPr>
          <w:tcW w:w="510" w:type="dxa"/>
        </w:tcPr>
        <w:p w14:paraId="39382D36" w14:textId="3E4D9E98" w:rsidR="00340F34" w:rsidRPr="006650B8" w:rsidRDefault="00340F34">
          <w:pPr>
            <w:pStyle w:val="Voettekst"/>
            <w:tabs>
              <w:tab w:val="right" w:pos="8562"/>
              <w:tab w:val="right" w:pos="9072"/>
            </w:tabs>
            <w:rPr>
              <w:rFonts w:ascii="URW Form" w:hAnsi="URW Form"/>
              <w:b/>
              <w:bCs/>
              <w:color w:val="1E75BB"/>
              <w:sz w:val="16"/>
              <w:szCs w:val="16"/>
            </w:rPr>
          </w:pPr>
          <w:r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begin"/>
          </w:r>
          <w:r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instrText xml:space="preserve"> PAGE </w:instrText>
          </w:r>
          <w:r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separate"/>
          </w:r>
          <w:r w:rsidRPr="006650B8">
            <w:rPr>
              <w:rFonts w:ascii="URW Form" w:hAnsi="URW Form"/>
              <w:b/>
              <w:bCs/>
              <w:noProof/>
              <w:color w:val="1E75BB"/>
              <w:sz w:val="16"/>
              <w:szCs w:val="16"/>
            </w:rPr>
            <w:t>2</w:t>
          </w:r>
          <w:r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end"/>
          </w:r>
          <w:r w:rsidR="006650B8"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t xml:space="preserve">   |</w:t>
          </w:r>
        </w:p>
      </w:tc>
      <w:tc>
        <w:tcPr>
          <w:tcW w:w="7428" w:type="dxa"/>
        </w:tcPr>
        <w:sdt>
          <w:sdtPr>
            <w:rPr>
              <w:rFonts w:ascii="URW Form" w:hAnsi="URW Form"/>
              <w:color w:val="1E75BB"/>
              <w:sz w:val="16"/>
              <w:szCs w:val="16"/>
            </w:rPr>
            <w:alias w:val="Form.BeknopteTitel"/>
            <w:tag w:val="{&quot;templafy&quot;:{&quot;binding&quot;:&quot;{{Form.BeknopteTitel}}&quot;,&quot;removeAndKeepContent&quot;:false,&quot;disableUpdates&quot;:false,&quot;type&quot;:&quot;text&quot;}}"/>
            <w:id w:val="-662243317"/>
            <w:placeholder>
              <w:docPart w:val="DefaultPlaceholder_-1854013440"/>
            </w:placeholder>
          </w:sdtPr>
          <w:sdtEndPr/>
          <w:sdtContent>
            <w:sdt>
              <w:sdtPr>
                <w:rPr>
                  <w:rFonts w:ascii="URW Form" w:hAnsi="URW Form"/>
                  <w:color w:val="1E75BB"/>
                  <w:sz w:val="16"/>
                  <w:szCs w:val="16"/>
                </w:rPr>
                <w:alias w:val="Form.BeknopteTitel"/>
                <w:tag w:val="{&quot;templafy&quot;:{&quot;binding&quot;:&quot;{{Form.BeknopteTitel}}&quot;,&quot;removeAndKeepContent&quot;:false,&quot;disableUpdates&quot;:false,&quot;type&quot;:&quot;text&quot;}}"/>
                <w:id w:val="-1186509340"/>
                <w:placeholder>
                  <w:docPart w:val="5BD3FFF679124FA6B9A99F702CAECAA7"/>
                </w:placeholder>
              </w:sdtPr>
              <w:sdtEndPr/>
              <w:sdtContent>
                <w:sdt>
                  <w:sdtPr>
                    <w:rPr>
                      <w:rFonts w:ascii="URW Form" w:hAnsi="URW Form"/>
                      <w:color w:val="1E75BB"/>
                      <w:sz w:val="16"/>
                      <w:szCs w:val="16"/>
                    </w:rPr>
                    <w:alias w:val="Form.BeknopteTitel"/>
                    <w:tag w:val="{&quot;templafy&quot;:{&quot;binding&quot;:&quot;{{Form.BeknopteTitel}}&quot;,&quot;removeAndKeepContent&quot;:false,&quot;disableUpdates&quot;:false,&quot;type&quot;:&quot;text&quot;}}"/>
                    <w:id w:val="-1221597086"/>
                    <w:placeholder>
                      <w:docPart w:val="5A9B73B78C17457CADBE2781A6F7F7C3"/>
                    </w:placeholder>
                  </w:sdtPr>
                  <w:sdtEndPr/>
                  <w:sdtContent>
                    <w:p w14:paraId="3B2B34CD" w14:textId="561C1497" w:rsidR="00340F34" w:rsidRPr="006650B8" w:rsidRDefault="000E6989" w:rsidP="000E6989">
                      <w:pPr>
                        <w:pStyle w:val="Voettekst"/>
                        <w:tabs>
                          <w:tab w:val="right" w:pos="8562"/>
                          <w:tab w:val="right" w:pos="9072"/>
                        </w:tabs>
                        <w:jc w:val="right"/>
                        <w:rPr>
                          <w:rFonts w:ascii="URW Form" w:hAnsi="URW Form"/>
                          <w:color w:val="1E75BB"/>
                          <w:sz w:val="16"/>
                          <w:szCs w:val="16"/>
                        </w:rPr>
                      </w:pPr>
                      <w:r>
                        <w:rPr>
                          <w:rFonts w:ascii="URW Form" w:hAnsi="URW Form"/>
                          <w:color w:val="1E75BB"/>
                          <w:sz w:val="16"/>
                          <w:szCs w:val="16"/>
                        </w:rPr>
                        <w:t>Marktconsultatie</w:t>
                      </w:r>
                      <w:r w:rsidRPr="00CB19C2">
                        <w:rPr>
                          <w:rFonts w:ascii="URW Form" w:hAnsi="URW Form"/>
                          <w:color w:val="1E75BB"/>
                          <w:sz w:val="16"/>
                          <w:szCs w:val="16"/>
                        </w:rPr>
                        <w:t xml:space="preserve"> </w:t>
                      </w:r>
                      <w:proofErr w:type="spellStart"/>
                      <w:r w:rsidR="00FF1217" w:rsidRPr="00FF1217">
                        <w:rPr>
                          <w:rFonts w:ascii="URW Form" w:hAnsi="URW Form"/>
                          <w:color w:val="1E75BB"/>
                          <w:sz w:val="16"/>
                          <w:szCs w:val="16"/>
                        </w:rPr>
                        <w:t>Omnichannel</w:t>
                      </w:r>
                      <w:proofErr w:type="spellEnd"/>
                      <w:r w:rsidR="00FF1217" w:rsidRPr="00FF1217">
                        <w:rPr>
                          <w:rFonts w:ascii="URW Form" w:hAnsi="URW Form"/>
                          <w:color w:val="1E75BB"/>
                          <w:sz w:val="16"/>
                          <w:szCs w:val="16"/>
                        </w:rPr>
                        <w:t xml:space="preserve"> klantcontactplatform </w:t>
                      </w:r>
                      <w:r>
                        <w:rPr>
                          <w:rFonts w:ascii="URW Form" w:hAnsi="URW Form"/>
                          <w:color w:val="1E75BB"/>
                          <w:sz w:val="16"/>
                          <w:szCs w:val="16"/>
                        </w:rPr>
                        <w:t xml:space="preserve">Gemeente Venlo - </w:t>
                      </w:r>
                      <w:r w:rsidRPr="000214C9">
                        <w:rPr>
                          <w:rFonts w:ascii="URW Form" w:hAnsi="URW Form"/>
                          <w:color w:val="1E75BB"/>
                          <w:sz w:val="16"/>
                          <w:szCs w:val="16"/>
                        </w:rPr>
                        <w:t>B</w:t>
                      </w:r>
                      <w:r>
                        <w:rPr>
                          <w:rFonts w:ascii="URW Form" w:hAnsi="URW Form"/>
                          <w:color w:val="1E75BB"/>
                          <w:sz w:val="16"/>
                          <w:szCs w:val="16"/>
                        </w:rPr>
                        <w:t>eantwoording vragenlijst</w:t>
                      </w:r>
                    </w:p>
                  </w:sdtContent>
                </w:sdt>
              </w:sdtContent>
            </w:sdt>
          </w:sdtContent>
        </w:sdt>
      </w:tc>
    </w:tr>
  </w:tbl>
  <w:p w14:paraId="1997D957" w14:textId="77777777" w:rsidR="00340F34" w:rsidRPr="006650B8" w:rsidRDefault="00340F34">
    <w:pPr>
      <w:pStyle w:val="Voettekst"/>
      <w:rPr>
        <w:rFonts w:ascii="URW Form" w:hAnsi="URW Form"/>
        <w:color w:val="1E75BB"/>
        <w:sz w:val="16"/>
        <w:szCs w:val="16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8079" w:type="dxa"/>
      <w:tblInd w:w="993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569"/>
      <w:gridCol w:w="510"/>
    </w:tblGrid>
    <w:tr w:rsidR="00340F34" w:rsidRPr="006650B8" w14:paraId="17EE30C7" w14:textId="77777777" w:rsidTr="000E6989">
      <w:tc>
        <w:tcPr>
          <w:tcW w:w="7569" w:type="dxa"/>
        </w:tcPr>
        <w:sdt>
          <w:sdtPr>
            <w:rPr>
              <w:rFonts w:ascii="URW Form" w:hAnsi="URW Form"/>
              <w:color w:val="1E75BB"/>
              <w:sz w:val="16"/>
              <w:szCs w:val="16"/>
            </w:rPr>
            <w:alias w:val="Form.BeknopteTitel"/>
            <w:tag w:val="{&quot;templafy&quot;:{&quot;binding&quot;:&quot;{{Form.BeknopteTitel}}&quot;,&quot;removeAndKeepContent&quot;:false,&quot;disableUpdates&quot;:false,&quot;type&quot;:&quot;text&quot;}}"/>
            <w:id w:val="59679453"/>
            <w:placeholder>
              <w:docPart w:val="DefaultPlaceholder_-1854013440"/>
            </w:placeholder>
          </w:sdtPr>
          <w:sdtEndPr/>
          <w:sdtContent>
            <w:p w14:paraId="5F2E0993" w14:textId="7268A125" w:rsidR="00446398" w:rsidRPr="006650B8" w:rsidRDefault="000E6989" w:rsidP="000214C9">
              <w:pPr>
                <w:pStyle w:val="Voettekst"/>
                <w:tabs>
                  <w:tab w:val="right" w:pos="8562"/>
                  <w:tab w:val="right" w:pos="9072"/>
                </w:tabs>
                <w:jc w:val="right"/>
                <w:rPr>
                  <w:rFonts w:ascii="URW Form" w:hAnsi="URW Form"/>
                  <w:color w:val="1E75BB"/>
                  <w:sz w:val="16"/>
                  <w:szCs w:val="16"/>
                </w:rPr>
              </w:pPr>
              <w:r>
                <w:rPr>
                  <w:rFonts w:ascii="URW Form" w:hAnsi="URW Form"/>
                  <w:color w:val="1E75BB"/>
                  <w:sz w:val="16"/>
                  <w:szCs w:val="16"/>
                </w:rPr>
                <w:t>Marktconsultatie</w:t>
              </w:r>
              <w:r w:rsidRPr="00CB19C2">
                <w:rPr>
                  <w:rFonts w:ascii="URW Form" w:hAnsi="URW Form"/>
                  <w:color w:val="1E75BB"/>
                  <w:sz w:val="16"/>
                  <w:szCs w:val="16"/>
                </w:rPr>
                <w:t xml:space="preserve"> </w:t>
              </w:r>
              <w:proofErr w:type="spellStart"/>
              <w:r w:rsidR="00FF1217" w:rsidRPr="00FF1217">
                <w:rPr>
                  <w:rFonts w:ascii="URW Form" w:hAnsi="URW Form"/>
                  <w:color w:val="1E75BB"/>
                  <w:sz w:val="16"/>
                  <w:szCs w:val="16"/>
                </w:rPr>
                <w:t>Omnichannel</w:t>
              </w:r>
              <w:proofErr w:type="spellEnd"/>
              <w:r w:rsidR="00FF1217" w:rsidRPr="00FF1217">
                <w:rPr>
                  <w:rFonts w:ascii="URW Form" w:hAnsi="URW Form"/>
                  <w:color w:val="1E75BB"/>
                  <w:sz w:val="16"/>
                  <w:szCs w:val="16"/>
                </w:rPr>
                <w:t xml:space="preserve"> klantcontactplatform </w:t>
              </w:r>
              <w:r>
                <w:rPr>
                  <w:rFonts w:ascii="URW Form" w:hAnsi="URW Form"/>
                  <w:color w:val="1E75BB"/>
                  <w:sz w:val="16"/>
                  <w:szCs w:val="16"/>
                </w:rPr>
                <w:t>Gemeente Venlo</w:t>
              </w:r>
              <w:r w:rsidR="00A20B71">
                <w:rPr>
                  <w:rFonts w:ascii="URW Form" w:hAnsi="URW Form"/>
                  <w:color w:val="1E75BB"/>
                  <w:sz w:val="16"/>
                  <w:szCs w:val="16"/>
                </w:rPr>
                <w:t xml:space="preserve"> </w:t>
              </w:r>
              <w:r w:rsidR="000214C9">
                <w:rPr>
                  <w:rFonts w:ascii="URW Form" w:hAnsi="URW Form"/>
                  <w:color w:val="1E75BB"/>
                  <w:sz w:val="16"/>
                  <w:szCs w:val="16"/>
                </w:rPr>
                <w:t xml:space="preserve">- </w:t>
              </w:r>
              <w:r w:rsidR="000214C9" w:rsidRPr="000214C9">
                <w:rPr>
                  <w:rFonts w:ascii="URW Form" w:hAnsi="URW Form"/>
                  <w:color w:val="1E75BB"/>
                  <w:sz w:val="16"/>
                  <w:szCs w:val="16"/>
                </w:rPr>
                <w:t>B</w:t>
              </w:r>
              <w:r w:rsidR="000214C9">
                <w:rPr>
                  <w:rFonts w:ascii="URW Form" w:hAnsi="URW Form"/>
                  <w:color w:val="1E75BB"/>
                  <w:sz w:val="16"/>
                  <w:szCs w:val="16"/>
                </w:rPr>
                <w:t>eantwoording vragenlijst</w:t>
              </w:r>
            </w:p>
          </w:sdtContent>
        </w:sdt>
      </w:tc>
      <w:tc>
        <w:tcPr>
          <w:tcW w:w="510" w:type="dxa"/>
        </w:tcPr>
        <w:p w14:paraId="04324783" w14:textId="3E08C81C" w:rsidR="00340F34" w:rsidRPr="006650B8" w:rsidRDefault="006650B8">
          <w:pPr>
            <w:pStyle w:val="Voettekst"/>
            <w:tabs>
              <w:tab w:val="right" w:pos="8562"/>
              <w:tab w:val="right" w:pos="9072"/>
            </w:tabs>
            <w:jc w:val="right"/>
            <w:rPr>
              <w:rFonts w:ascii="URW Form" w:hAnsi="URW Form"/>
              <w:b/>
              <w:bCs/>
              <w:color w:val="1E75BB"/>
              <w:sz w:val="16"/>
              <w:szCs w:val="16"/>
            </w:rPr>
          </w:pPr>
          <w:r>
            <w:rPr>
              <w:rFonts w:ascii="URW Form" w:hAnsi="URW Form"/>
              <w:b/>
              <w:bCs/>
              <w:color w:val="1E75BB"/>
              <w:sz w:val="16"/>
              <w:szCs w:val="16"/>
            </w:rPr>
            <w:t xml:space="preserve">|   </w:t>
          </w:r>
          <w:r w:rsidR="00340F34"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begin"/>
          </w:r>
          <w:r w:rsidR="00340F34"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instrText xml:space="preserve"> PAGE </w:instrText>
          </w:r>
          <w:r w:rsidR="00340F34"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separate"/>
          </w:r>
          <w:r w:rsidR="00340F34" w:rsidRPr="006650B8">
            <w:rPr>
              <w:rFonts w:ascii="URW Form" w:hAnsi="URW Form"/>
              <w:b/>
              <w:bCs/>
              <w:noProof/>
              <w:color w:val="1E75BB"/>
              <w:sz w:val="16"/>
              <w:szCs w:val="16"/>
            </w:rPr>
            <w:t>1</w:t>
          </w:r>
          <w:r w:rsidR="00340F34"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end"/>
          </w:r>
        </w:p>
      </w:tc>
    </w:tr>
  </w:tbl>
  <w:p w14:paraId="27D20102" w14:textId="77777777" w:rsidR="00340F34" w:rsidRPr="006650B8" w:rsidRDefault="00340F34">
    <w:pPr>
      <w:pStyle w:val="Voettekst"/>
      <w:tabs>
        <w:tab w:val="right" w:pos="8562"/>
        <w:tab w:val="right" w:pos="9072"/>
      </w:tabs>
      <w:rPr>
        <w:rFonts w:ascii="URW Form" w:hAnsi="URW Form"/>
        <w:sz w:val="16"/>
        <w:szCs w:val="16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3E80A2FE" w14:textId="77777777" w:rsidR="000C59B2" w:rsidRDefault="000C59B2">
      <w:r>
        <w:separator/>
      </w:r>
    </w:p>
  </w:footnote>
  <w:footnote w:type="continuationSeparator" w:id="0">
    <w:p w14:paraId="737DE2DC" w14:textId="77777777" w:rsidR="000C59B2" w:rsidRDefault="000C59B2"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43C13F9"/>
    <w:multiLevelType w:val="hybridMultilevel"/>
    <w:tmpl w:val="84CC0A60"/>
    <w:lvl w:ilvl="0" w:tplc="54166880">
      <w:start w:val="1"/>
      <w:numFmt w:val="bullet"/>
      <w:pStyle w:val="maatregelen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Times New Roman" w:hint="default"/>
      </w:rPr>
    </w:lvl>
    <w:lvl w:ilvl="2" w:tplc="0413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Times New Roman" w:hint="default"/>
      </w:rPr>
    </w:lvl>
    <w:lvl w:ilvl="5" w:tplc="0413000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3000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30003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Times New Roman" w:hint="default"/>
      </w:rPr>
    </w:lvl>
    <w:lvl w:ilvl="8" w:tplc="04130005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12F323F8"/>
    <w:multiLevelType w:val="hybridMultilevel"/>
    <w:tmpl w:val="908E26F4"/>
    <w:lvl w:ilvl="0" w:tplc="3E5835FC">
      <w:numFmt w:val="bullet"/>
      <w:lvlText w:val="-"/>
      <w:lvlJc w:val="left"/>
      <w:pPr>
        <w:ind w:left="720" w:hanging="360"/>
      </w:pPr>
      <w:rPr>
        <w:rFonts w:ascii="URW Form Light" w:eastAsia="MS Mincho" w:hAnsi="URW Form Light" w:cs="Segoe UI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15B90FF8"/>
    <w:multiLevelType w:val="multilevel"/>
    <w:tmpl w:val="6E38C9F2"/>
    <w:lvl w:ilvl="0">
      <w:start w:val="1"/>
      <w:numFmt w:val="lowerLetter"/>
      <w:pStyle w:val="OpsomLetter1"/>
      <w:lvlText w:val="%1."/>
      <w:lvlJc w:val="left"/>
      <w:pPr>
        <w:tabs>
          <w:tab w:val="num" w:pos="425"/>
        </w:tabs>
        <w:ind w:left="425" w:hanging="425"/>
      </w:pPr>
    </w:lvl>
    <w:lvl w:ilvl="1">
      <w:start w:val="1"/>
      <w:numFmt w:val="lowerLetter"/>
      <w:lvlText w:val="%2."/>
      <w:lvlJc w:val="left"/>
      <w:pPr>
        <w:tabs>
          <w:tab w:val="num" w:pos="851"/>
        </w:tabs>
        <w:ind w:left="851" w:hanging="426"/>
      </w:pPr>
    </w:lvl>
    <w:lvl w:ilvl="2">
      <w:start w:val="1"/>
      <w:numFmt w:val="lowerLetter"/>
      <w:lvlText w:val="%3."/>
      <w:lvlJc w:val="left"/>
      <w:pPr>
        <w:tabs>
          <w:tab w:val="num" w:pos="1276"/>
        </w:tabs>
        <w:ind w:left="1276" w:hanging="425"/>
      </w:pPr>
    </w:lvl>
    <w:lvl w:ilvl="3">
      <w:start w:val="1"/>
      <w:numFmt w:val="lowerLetter"/>
      <w:lvlText w:val="%4."/>
      <w:lvlJc w:val="left"/>
      <w:pPr>
        <w:tabs>
          <w:tab w:val="num" w:pos="1701"/>
        </w:tabs>
        <w:ind w:left="1701" w:hanging="425"/>
      </w:pPr>
      <w:rPr>
        <w:rFonts w:ascii="Arial" w:hAnsi="Arial" w:hint="default"/>
      </w:rPr>
    </w:lvl>
    <w:lvl w:ilvl="4">
      <w:start w:val="1"/>
      <w:numFmt w:val="lowerLetter"/>
      <w:lvlText w:val="%5."/>
      <w:lvlJc w:val="left"/>
      <w:pPr>
        <w:tabs>
          <w:tab w:val="num" w:pos="2126"/>
        </w:tabs>
        <w:ind w:left="2126" w:hanging="425"/>
      </w:pPr>
    </w:lvl>
    <w:lvl w:ilvl="5">
      <w:start w:val="1"/>
      <w:numFmt w:val="lowerLetter"/>
      <w:lvlText w:val="%6."/>
      <w:lvlJc w:val="left"/>
      <w:pPr>
        <w:tabs>
          <w:tab w:val="num" w:pos="2552"/>
        </w:tabs>
        <w:ind w:left="2552" w:hanging="426"/>
      </w:pPr>
    </w:lvl>
    <w:lvl w:ilvl="6">
      <w:start w:val="1"/>
      <w:numFmt w:val="lowerLetter"/>
      <w:lvlText w:val="%7."/>
      <w:lvlJc w:val="left"/>
      <w:pPr>
        <w:tabs>
          <w:tab w:val="num" w:pos="2977"/>
        </w:tabs>
        <w:ind w:left="2977" w:hanging="425"/>
      </w:pPr>
    </w:lvl>
    <w:lvl w:ilvl="7">
      <w:start w:val="1"/>
      <w:numFmt w:val="lowerLetter"/>
      <w:lvlText w:val="%8."/>
      <w:lvlJc w:val="left"/>
      <w:pPr>
        <w:tabs>
          <w:tab w:val="num" w:pos="3402"/>
        </w:tabs>
        <w:ind w:left="3402" w:hanging="425"/>
      </w:pPr>
    </w:lvl>
    <w:lvl w:ilvl="8">
      <w:start w:val="1"/>
      <w:numFmt w:val="lowerLetter"/>
      <w:lvlText w:val="%9."/>
      <w:lvlJc w:val="left"/>
      <w:pPr>
        <w:tabs>
          <w:tab w:val="num" w:pos="3827"/>
        </w:tabs>
        <w:ind w:left="3827" w:hanging="425"/>
      </w:pPr>
    </w:lvl>
  </w:abstractNum>
  <w:abstractNum w:abstractNumId="3" w15:restartNumberingAfterBreak="0">
    <w:nsid w:val="21AA22A8"/>
    <w:multiLevelType w:val="hybridMultilevel"/>
    <w:tmpl w:val="1520CEAE"/>
    <w:lvl w:ilvl="0" w:tplc="FFFFFFFF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231D51D8"/>
    <w:multiLevelType w:val="hybridMultilevel"/>
    <w:tmpl w:val="27C4E25C"/>
    <w:lvl w:ilvl="0" w:tplc="0413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321B038F"/>
    <w:multiLevelType w:val="multilevel"/>
    <w:tmpl w:val="B8D09820"/>
    <w:lvl w:ilvl="0">
      <w:start w:val="1"/>
      <w:numFmt w:val="decimal"/>
      <w:pStyle w:val="Kop1"/>
      <w:lvlText w:val="%1"/>
      <w:lvlJc w:val="left"/>
      <w:pPr>
        <w:tabs>
          <w:tab w:val="num" w:pos="1134"/>
        </w:tabs>
        <w:ind w:left="1134" w:hanging="1134"/>
      </w:pPr>
    </w:lvl>
    <w:lvl w:ilvl="1">
      <w:start w:val="1"/>
      <w:numFmt w:val="decimal"/>
      <w:pStyle w:val="Kop2"/>
      <w:lvlText w:val="%1.%2"/>
      <w:lvlJc w:val="left"/>
      <w:pPr>
        <w:tabs>
          <w:tab w:val="num" w:pos="1134"/>
        </w:tabs>
        <w:ind w:left="1134" w:hanging="1134"/>
      </w:pPr>
    </w:lvl>
    <w:lvl w:ilvl="2">
      <w:start w:val="1"/>
      <w:numFmt w:val="decimal"/>
      <w:pStyle w:val="Kop3"/>
      <w:lvlText w:val="%1.%2.%3"/>
      <w:lvlJc w:val="left"/>
      <w:pPr>
        <w:tabs>
          <w:tab w:val="num" w:pos="1134"/>
        </w:tabs>
        <w:ind w:left="1134" w:hanging="1134"/>
      </w:pPr>
    </w:lvl>
    <w:lvl w:ilvl="3">
      <w:start w:val="1"/>
      <w:numFmt w:val="decimal"/>
      <w:pStyle w:val="Kop4"/>
      <w:lvlText w:val="%1.%2.%3.%4"/>
      <w:lvlJc w:val="left"/>
      <w:pPr>
        <w:tabs>
          <w:tab w:val="num" w:pos="1134"/>
        </w:tabs>
        <w:ind w:left="1134" w:hanging="1134"/>
      </w:p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</w:lvl>
  </w:abstractNum>
  <w:abstractNum w:abstractNumId="6" w15:restartNumberingAfterBreak="0">
    <w:nsid w:val="3432160B"/>
    <w:multiLevelType w:val="hybridMultilevel"/>
    <w:tmpl w:val="1346D10A"/>
    <w:lvl w:ilvl="0" w:tplc="ACC6CB48">
      <w:numFmt w:val="bullet"/>
      <w:lvlText w:val="-"/>
      <w:lvlJc w:val="left"/>
      <w:pPr>
        <w:ind w:left="720" w:hanging="360"/>
      </w:pPr>
      <w:rPr>
        <w:rFonts w:ascii="URW Form Light" w:eastAsia="MS Mincho" w:hAnsi="URW Form Light" w:cs="Segoe UI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3435054E"/>
    <w:multiLevelType w:val="multilevel"/>
    <w:tmpl w:val="79E0F1F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entative="1">
      <w:start w:val="1"/>
      <w:numFmt w:val="decimal"/>
      <w:lvlText w:val="%2."/>
      <w:lvlJc w:val="left"/>
      <w:pPr>
        <w:tabs>
          <w:tab w:val="num" w:pos="1080"/>
        </w:tabs>
        <w:ind w:left="1080" w:hanging="360"/>
      </w:pPr>
    </w:lvl>
    <w:lvl w:ilvl="2" w:tentative="1">
      <w:start w:val="1"/>
      <w:numFmt w:val="decimal"/>
      <w:lvlText w:val="%3."/>
      <w:lvlJc w:val="left"/>
      <w:pPr>
        <w:tabs>
          <w:tab w:val="num" w:pos="1800"/>
        </w:tabs>
        <w:ind w:left="1800" w:hanging="360"/>
      </w:pPr>
    </w:lvl>
    <w:lvl w:ilvl="3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entative="1">
      <w:start w:val="1"/>
      <w:numFmt w:val="decimal"/>
      <w:lvlText w:val="%5."/>
      <w:lvlJc w:val="left"/>
      <w:pPr>
        <w:tabs>
          <w:tab w:val="num" w:pos="3240"/>
        </w:tabs>
        <w:ind w:left="3240" w:hanging="360"/>
      </w:pPr>
    </w:lvl>
    <w:lvl w:ilvl="5" w:tentative="1">
      <w:start w:val="1"/>
      <w:numFmt w:val="decimal"/>
      <w:lvlText w:val="%6."/>
      <w:lvlJc w:val="left"/>
      <w:pPr>
        <w:tabs>
          <w:tab w:val="num" w:pos="3960"/>
        </w:tabs>
        <w:ind w:left="3960" w:hanging="360"/>
      </w:pPr>
    </w:lvl>
    <w:lvl w:ilvl="6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entative="1">
      <w:start w:val="1"/>
      <w:numFmt w:val="decimal"/>
      <w:lvlText w:val="%8."/>
      <w:lvlJc w:val="left"/>
      <w:pPr>
        <w:tabs>
          <w:tab w:val="num" w:pos="5400"/>
        </w:tabs>
        <w:ind w:left="5400" w:hanging="360"/>
      </w:pPr>
    </w:lvl>
    <w:lvl w:ilvl="8" w:tentative="1">
      <w:start w:val="1"/>
      <w:numFmt w:val="decimal"/>
      <w:lvlText w:val="%9."/>
      <w:lvlJc w:val="left"/>
      <w:pPr>
        <w:tabs>
          <w:tab w:val="num" w:pos="6120"/>
        </w:tabs>
        <w:ind w:left="6120" w:hanging="360"/>
      </w:pPr>
    </w:lvl>
  </w:abstractNum>
  <w:abstractNum w:abstractNumId="8" w15:restartNumberingAfterBreak="0">
    <w:nsid w:val="4CBB702F"/>
    <w:multiLevelType w:val="multilevel"/>
    <w:tmpl w:val="FCAA9568"/>
    <w:lvl w:ilvl="0">
      <w:start w:val="1"/>
      <w:numFmt w:val="bullet"/>
      <w:pStyle w:val="OpsomBullit1"/>
      <w:lvlText w:val=""/>
      <w:lvlJc w:val="left"/>
      <w:pPr>
        <w:tabs>
          <w:tab w:val="num" w:pos="425"/>
        </w:tabs>
        <w:ind w:left="425" w:hanging="425"/>
      </w:pPr>
      <w:rPr>
        <w:rFonts w:ascii="Symbol" w:hAnsi="Symbol" w:hint="default"/>
      </w:rPr>
    </w:lvl>
    <w:lvl w:ilvl="1">
      <w:start w:val="1"/>
      <w:numFmt w:val="bullet"/>
      <w:lvlText w:val=""/>
      <w:lvlJc w:val="left"/>
      <w:pPr>
        <w:tabs>
          <w:tab w:val="num" w:pos="851"/>
        </w:tabs>
        <w:ind w:left="851" w:hanging="426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1276"/>
        </w:tabs>
        <w:ind w:left="1276" w:hanging="425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1701"/>
        </w:tabs>
        <w:ind w:left="1701" w:hanging="425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2126"/>
        </w:tabs>
        <w:ind w:left="2126" w:hanging="425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2552"/>
        </w:tabs>
        <w:ind w:left="2552" w:hanging="426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2977"/>
        </w:tabs>
        <w:ind w:left="2977" w:hanging="425"/>
      </w:pPr>
      <w:rPr>
        <w:rFonts w:ascii="Symbol" w:hAnsi="Symbol" w:hint="default"/>
      </w:rPr>
    </w:lvl>
    <w:lvl w:ilvl="7">
      <w:start w:val="1"/>
      <w:numFmt w:val="bullet"/>
      <w:lvlText w:val=""/>
      <w:lvlJc w:val="left"/>
      <w:pPr>
        <w:tabs>
          <w:tab w:val="num" w:pos="3402"/>
        </w:tabs>
        <w:ind w:left="3402" w:hanging="425"/>
      </w:pPr>
      <w:rPr>
        <w:rFonts w:ascii="Symbol" w:hAnsi="Symbol" w:hint="default"/>
      </w:rPr>
    </w:lvl>
    <w:lvl w:ilvl="8">
      <w:start w:val="1"/>
      <w:numFmt w:val="bullet"/>
      <w:lvlText w:val=""/>
      <w:lvlJc w:val="left"/>
      <w:pPr>
        <w:tabs>
          <w:tab w:val="num" w:pos="3827"/>
        </w:tabs>
        <w:ind w:left="3827" w:hanging="425"/>
      </w:pPr>
      <w:rPr>
        <w:rFonts w:ascii="Symbol" w:hAnsi="Symbol" w:hint="default"/>
      </w:rPr>
    </w:lvl>
  </w:abstractNum>
  <w:abstractNum w:abstractNumId="9" w15:restartNumberingAfterBreak="0">
    <w:nsid w:val="522516B1"/>
    <w:multiLevelType w:val="hybridMultilevel"/>
    <w:tmpl w:val="68D2CF28"/>
    <w:lvl w:ilvl="0" w:tplc="0413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080" w:hanging="360"/>
      </w:pPr>
    </w:lvl>
    <w:lvl w:ilvl="2" w:tplc="0413001B" w:tentative="1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0" w15:restartNumberingAfterBreak="0">
    <w:nsid w:val="59A72D47"/>
    <w:multiLevelType w:val="hybridMultilevel"/>
    <w:tmpl w:val="1520CEAE"/>
    <w:lvl w:ilvl="0" w:tplc="0413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632D019B"/>
    <w:multiLevelType w:val="multilevel"/>
    <w:tmpl w:val="52EEFDC0"/>
    <w:lvl w:ilvl="0">
      <w:start w:val="1"/>
      <w:numFmt w:val="decimal"/>
      <w:pStyle w:val="OpsomCijfer1"/>
      <w:lvlText w:val="%1."/>
      <w:lvlJc w:val="left"/>
      <w:pPr>
        <w:tabs>
          <w:tab w:val="num" w:pos="425"/>
        </w:tabs>
        <w:ind w:left="425" w:hanging="425"/>
      </w:pPr>
    </w:lvl>
    <w:lvl w:ilvl="1">
      <w:start w:val="1"/>
      <w:numFmt w:val="decimal"/>
      <w:lvlText w:val="%2."/>
      <w:lvlJc w:val="left"/>
      <w:pPr>
        <w:tabs>
          <w:tab w:val="num" w:pos="851"/>
        </w:tabs>
        <w:ind w:left="851" w:hanging="426"/>
      </w:pPr>
    </w:lvl>
    <w:lvl w:ilvl="2">
      <w:start w:val="1"/>
      <w:numFmt w:val="decimal"/>
      <w:lvlText w:val="%3."/>
      <w:lvlJc w:val="left"/>
      <w:pPr>
        <w:tabs>
          <w:tab w:val="num" w:pos="1276"/>
        </w:tabs>
        <w:ind w:left="1276" w:hanging="425"/>
      </w:pPr>
    </w:lvl>
    <w:lvl w:ilvl="3">
      <w:start w:val="1"/>
      <w:numFmt w:val="decimal"/>
      <w:lvlText w:val="%4."/>
      <w:lvlJc w:val="left"/>
      <w:pPr>
        <w:tabs>
          <w:tab w:val="num" w:pos="1701"/>
        </w:tabs>
        <w:ind w:left="1701" w:hanging="425"/>
      </w:pPr>
      <w:rPr>
        <w:rFonts w:ascii="Arial" w:hAnsi="Arial" w:hint="default"/>
      </w:rPr>
    </w:lvl>
    <w:lvl w:ilvl="4">
      <w:start w:val="1"/>
      <w:numFmt w:val="decimal"/>
      <w:lvlText w:val="%5."/>
      <w:lvlJc w:val="left"/>
      <w:pPr>
        <w:tabs>
          <w:tab w:val="num" w:pos="2126"/>
        </w:tabs>
        <w:ind w:left="2126" w:hanging="425"/>
      </w:pPr>
    </w:lvl>
    <w:lvl w:ilvl="5">
      <w:start w:val="1"/>
      <w:numFmt w:val="decimal"/>
      <w:lvlText w:val="%6."/>
      <w:lvlJc w:val="left"/>
      <w:pPr>
        <w:tabs>
          <w:tab w:val="num" w:pos="2552"/>
        </w:tabs>
        <w:ind w:left="2552" w:hanging="426"/>
      </w:pPr>
    </w:lvl>
    <w:lvl w:ilvl="6">
      <w:start w:val="1"/>
      <w:numFmt w:val="decimal"/>
      <w:lvlText w:val="%7."/>
      <w:lvlJc w:val="left"/>
      <w:pPr>
        <w:tabs>
          <w:tab w:val="num" w:pos="2977"/>
        </w:tabs>
        <w:ind w:left="2977" w:hanging="425"/>
      </w:pPr>
    </w:lvl>
    <w:lvl w:ilvl="7">
      <w:start w:val="1"/>
      <w:numFmt w:val="decimal"/>
      <w:lvlText w:val="%8."/>
      <w:lvlJc w:val="left"/>
      <w:pPr>
        <w:tabs>
          <w:tab w:val="num" w:pos="3402"/>
        </w:tabs>
        <w:ind w:left="3402" w:hanging="425"/>
      </w:pPr>
    </w:lvl>
    <w:lvl w:ilvl="8">
      <w:start w:val="1"/>
      <w:numFmt w:val="decimal"/>
      <w:lvlText w:val="%9."/>
      <w:lvlJc w:val="left"/>
      <w:pPr>
        <w:tabs>
          <w:tab w:val="num" w:pos="3827"/>
        </w:tabs>
        <w:ind w:left="3827" w:hanging="425"/>
      </w:pPr>
    </w:lvl>
  </w:abstractNum>
  <w:num w:numId="1" w16cid:durableId="1991595695">
    <w:abstractNumId w:val="5"/>
  </w:num>
  <w:num w:numId="2" w16cid:durableId="838886831">
    <w:abstractNumId w:val="8"/>
  </w:num>
  <w:num w:numId="3" w16cid:durableId="445346302">
    <w:abstractNumId w:val="11"/>
  </w:num>
  <w:num w:numId="4" w16cid:durableId="1767920620">
    <w:abstractNumId w:val="2"/>
  </w:num>
  <w:num w:numId="5" w16cid:durableId="764230862">
    <w:abstractNumId w:val="0"/>
  </w:num>
  <w:num w:numId="6" w16cid:durableId="649947513">
    <w:abstractNumId w:val="4"/>
  </w:num>
  <w:num w:numId="7" w16cid:durableId="864175698">
    <w:abstractNumId w:val="10"/>
  </w:num>
  <w:num w:numId="8" w16cid:durableId="1020548347">
    <w:abstractNumId w:val="3"/>
  </w:num>
  <w:num w:numId="9" w16cid:durableId="1302003740">
    <w:abstractNumId w:val="6"/>
  </w:num>
  <w:num w:numId="10" w16cid:durableId="317081639">
    <w:abstractNumId w:val="9"/>
  </w:num>
  <w:num w:numId="11" w16cid:durableId="1652754085">
    <w:abstractNumId w:val="1"/>
  </w:num>
  <w:num w:numId="12" w16cid:durableId="1654063269">
    <w:abstractNumId w:val="7"/>
  </w:num>
  <w:numIdMacAtCleanup w:val="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90"/>
  <w:proofState w:spelling="clean"/>
  <w:stylePaneFormatFilter w:val="3F21" w:allStyles="1" w:customStyles="0" w:latentStyles="0" w:stylesInUse="0" w:headingStyles="1" w:numberingStyles="0" w:tableStyles="0" w:directFormattingOnRuns="1" w:directFormattingOnParagraphs="1" w:directFormattingOnNumbering="1" w:directFormattingOnTables="1" w:clearFormatting="1" w:top3HeadingStyles="1" w:visibleStyles="0" w:alternateStyleNames="0"/>
  <w:stylePaneSortMethod w:val="0004"/>
  <w:defaultTabStop w:val="425"/>
  <w:hyphenationZone w:val="425"/>
  <w:evenAndOddHeaders/>
  <w:characterSpacingControl w:val="doNotCompress"/>
  <w:hdrShapeDefaults>
    <o:shapedefaults v:ext="edit" spidmax="2050" fillcolor="none [3212]" stroke="f">
      <v:fill color="none [3212]"/>
      <v:stroke on="f"/>
      <o:colormru v:ext="edit" colors="#1e1b58"/>
    </o:shapedefaults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DmsName" w:val="SHAREPOINT"/>
    <w:docVar w:name="DocAuthor" w:val="Petra Aarts"/>
    <w:docVar w:name="DocDuplex" w:val="DUPLEX_DEFAULT"/>
    <w:docVar w:name="DocIndex" w:val="0000"/>
    <w:docVar w:name="DocPrinter" w:val="NOPRINTER"/>
    <w:docVar w:name="DocReg" w:val="0"/>
    <w:docVar w:name="DocType" w:val="NO"/>
    <w:docVar w:name="IW_Generated" w:val="True"/>
    <w:docVar w:name="KingAsync" w:val="none"/>
    <w:docVar w:name="KingWizard" w:val="0"/>
    <w:docVar w:name="mitStyleTemplates" w:val="Stijl rapport|"/>
    <w:docVar w:name="tblConditionalFields" w:val="&lt;?xml version=&quot;1.0&quot; encoding=&quot;utf-16&quot;?&gt;_x000d__x000a_&lt;ArrayOfConditionalField xmlns:xsi=&quot;http://www.w3.org/2001/XMLSchema-instance&quot; xmlns:xsd=&quot;http://www.w3.org/2001/XMLSchema&quot; /&gt;"/>
    <w:docVar w:name="tblDef" w:val="&lt;?xml version=&quot;1.0&quot; encoding=&quot;utf-16&quot;?&gt;&lt;ArrayOfQuestionGroup xmlns:xsi=&quot;http://www.w3.org/2001/XMLSchema-instance&quot; xmlns:xsd=&quot;http://www.w3.org/2001/XMLSchema&quot;&gt;&lt;QuestionGroup&gt;&lt;GroupID&gt;GR4D535F8571B8EA4CA30BA04B7BB63A1E&lt;/GroupID&gt;&lt;GroupName&gt;Stap 1 - Gegevens rapport&lt;/GroupName&gt;&lt;GroupDescription&gt;Rapport&lt;/GroupDescription&gt;&lt;GroupIndex&gt;1&lt;/GroupIndex&gt;&lt;GroupFields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0&lt;/FieldRun&gt;&lt;FieldDataSource&gt;0&lt;/FieldDataSource&gt;&lt;FieldList&gt;0&lt;/FieldList&gt;&lt;FieldRequired&gt;0&lt;/FieldRequired&gt;&lt;FieldLen&gt;-1&lt;/FieldLen&gt;&lt;FieldHelp /&gt;&lt;FieldDocProp /&gt;&lt;FieldEmptyDate&gt;true&lt;/FieldEmptyDate&gt;&lt;FieldDefault xsi:type=&quot;xsd:string&quot;&gt;1 januari 1900&lt;/FieldDefault&gt;&lt;FieldFormat&gt;d MMMM yyyy&lt;/FieldFormat&gt;&lt;FieldDataType&gt;2&lt;/FieldDataType&gt;&lt;FieldTip /&gt;&lt;FieldPrompt&gt;Datum van aanmaak&lt;/FieldPrompt&gt;&lt;FieldIndex&gt;2&lt;/FieldIndex&gt;&lt;FieldDescription&gt;Vul de datum van het document in (bijv. datum van aanmaak of actuele datum).&lt;/FieldDescription&gt;&lt;FieldName&gt;DatumCreatie&lt;/FieldName&gt;&lt;FieldID&gt;VV171F537C5B3F5B40A35DA64F8E0605B9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0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Registratienummer&lt;/FieldPrompt&gt;&lt;FieldIndex&gt;3&lt;/FieldIndex&gt;&lt;FieldDescription&gt;Vul hier het registratienummer in.&lt;/FieldDescription&gt;&lt;FieldName&gt;Regnr&lt;/FieldName&gt;&lt;FieldID&gt;VVD9A59F12F17FC9409F83F49F5462D532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0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Beknopte titel&lt;/FieldPrompt&gt;&lt;FieldIndex&gt;4&lt;/FieldIndex&gt;&lt;FieldDescription&gt;Vul hier de beknopte titel van het rapport in. Dit komt in de voettekst van het rapport te staan.&lt;/FieldDescription&gt;&lt;FieldName&gt;BeknopteTitel&lt;/FieldName&gt;&lt;FieldID&gt;VV20640CA09E1E9A40A61BE3AA2F31490B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zaak_id&lt;/FieldPrompt&gt;&lt;FieldIndex&gt;5&lt;/FieldIndex&gt;&lt;FieldDescription /&gt;&lt;FieldName&gt;zaak_id&lt;/FieldName&gt;&lt;FieldID&gt;VV8BF7E0F21251F84291E0909D20E49C9A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zaak_zaaknummer&lt;/FieldPrompt&gt;&lt;FieldIndex&gt;6&lt;/FieldIndex&gt;&lt;FieldDescription /&gt;&lt;FieldName&gt;zaak_zaaknummer&lt;/FieldName&gt;&lt;FieldID&gt;VV89BE26CFACBCD949B4344C34C40C4CDE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bericht_id&lt;/FieldPrompt&gt;&lt;FieldIndex&gt;7&lt;/FieldIndex&gt;&lt;FieldDescription /&gt;&lt;FieldName&gt;bericht_id&lt;/FieldName&gt;&lt;FieldID&gt;VVA7846586ADE7314189CD5C0D04A204AA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bericht_nummer&lt;/FieldPrompt&gt;&lt;FieldIndex&gt;8&lt;/FieldIndex&gt;&lt;FieldDescription /&gt;&lt;FieldName&gt;bericht_nummer&lt;/FieldName&gt;&lt;FieldID&gt;VV4C6ABA3B3C309347A051E4B1807737AA&lt;/FieldID&gt;&lt;FieldXpath /&gt;&lt;FieldXpathAlternatives /&gt;&lt;FieldLinkedProp /&gt;&lt;/QuestionField&gt;&lt;/GroupFields&gt;&lt;IsRepeatingGroup&gt;false&lt;/IsRepeatingGroup&gt;&lt;/QuestionGroup&gt;&lt;/ArrayOfQuestionGroup&gt;"/>
    <w:docVar w:name="tblLabels" w:val="&lt;?xml version=&quot;1.0&quot; encoding=&quot;utf-16&quot;?&gt;_x000d__x000a_&lt;ArrayOfIWLabel xmlns:xsi=&quot;http://www.w3.org/2001/XMLSchema-instance&quot; xmlns:xsd=&quot;http://www.w3.org/2001/XMLSchema&quot; /&gt;"/>
    <w:docVar w:name="tblLanguage" w:val="&lt;?xml version=&quot;1.0&quot; encoding=&quot;utf-16&quot;?&gt;_x000d__x000a_&lt;ProjectLanguageValues xmlns:xsi=&quot;http://www.w3.org/2001/XMLSchema-instance&quot; xmlns:xsd=&quot;http://www.w3.org/2001/XMLSchema&quot;&gt;_x000d__x000a_  &lt;FIELDS /&gt;_x000d__x000a_  &lt;FORMS /&gt;_x000d__x000a_  &lt;VALUES /&gt;_x000d__x000a_  &lt;DESCRIPTIONS&gt;_x000d__x000a_    &lt;NLNL /&gt;_x000d__x000a_    &lt;NLBE /&gt;_x000d__x000a_    &lt;FRFR /&gt;_x000d__x000a_    &lt;FRBE /&gt;_x000d__x000a_    &lt;ENUS /&gt;_x000d__x000a_    &lt;DEDE /&gt;_x000d__x000a_    &lt;DADK /&gt;_x000d__x000a_    &lt;PLPL /&gt;_x000d__x000a_    &lt;SVSE /&gt;_x000d__x000a_    &lt;EN /&gt;_x000d__x000a_  &lt;/DESCRIPTIONS&gt;_x000d__x000a_&lt;/ProjectLanguageValues&gt;"/>
    <w:docVar w:name="TemplateVersion" w:val="3.9.0.17161"/>
  </w:docVars>
  <w:rsids>
    <w:rsidRoot w:val="00E9696D"/>
    <w:rsid w:val="00004177"/>
    <w:rsid w:val="00006A6B"/>
    <w:rsid w:val="00014316"/>
    <w:rsid w:val="000214C9"/>
    <w:rsid w:val="00023FB9"/>
    <w:rsid w:val="00030DB3"/>
    <w:rsid w:val="00040E77"/>
    <w:rsid w:val="00042BE9"/>
    <w:rsid w:val="00086A0A"/>
    <w:rsid w:val="0008707B"/>
    <w:rsid w:val="000A7398"/>
    <w:rsid w:val="000B6C28"/>
    <w:rsid w:val="000C1BD0"/>
    <w:rsid w:val="000C59B2"/>
    <w:rsid w:val="000D62CB"/>
    <w:rsid w:val="000E19D7"/>
    <w:rsid w:val="000E6989"/>
    <w:rsid w:val="0010107E"/>
    <w:rsid w:val="00102093"/>
    <w:rsid w:val="00103DB7"/>
    <w:rsid w:val="00107EB8"/>
    <w:rsid w:val="00120F64"/>
    <w:rsid w:val="00124947"/>
    <w:rsid w:val="00124FED"/>
    <w:rsid w:val="00147C0E"/>
    <w:rsid w:val="00162797"/>
    <w:rsid w:val="00165618"/>
    <w:rsid w:val="00184C5A"/>
    <w:rsid w:val="001955F4"/>
    <w:rsid w:val="001A76DA"/>
    <w:rsid w:val="001C08FB"/>
    <w:rsid w:val="001F225B"/>
    <w:rsid w:val="00212840"/>
    <w:rsid w:val="00214AD0"/>
    <w:rsid w:val="002152CB"/>
    <w:rsid w:val="00220389"/>
    <w:rsid w:val="002205F9"/>
    <w:rsid w:val="0023153E"/>
    <w:rsid w:val="002403D3"/>
    <w:rsid w:val="00240F4A"/>
    <w:rsid w:val="002470C5"/>
    <w:rsid w:val="00253DF9"/>
    <w:rsid w:val="00263492"/>
    <w:rsid w:val="00275935"/>
    <w:rsid w:val="002965C4"/>
    <w:rsid w:val="002B0DA3"/>
    <w:rsid w:val="002E060B"/>
    <w:rsid w:val="002E2133"/>
    <w:rsid w:val="002E5FFC"/>
    <w:rsid w:val="002E6FBA"/>
    <w:rsid w:val="00301207"/>
    <w:rsid w:val="00340F34"/>
    <w:rsid w:val="00350A8D"/>
    <w:rsid w:val="00352419"/>
    <w:rsid w:val="003569BF"/>
    <w:rsid w:val="00361569"/>
    <w:rsid w:val="00362DCF"/>
    <w:rsid w:val="003723CC"/>
    <w:rsid w:val="00384CAF"/>
    <w:rsid w:val="00396EA3"/>
    <w:rsid w:val="003A15F5"/>
    <w:rsid w:val="003A7772"/>
    <w:rsid w:val="003C2A65"/>
    <w:rsid w:val="003C60FE"/>
    <w:rsid w:val="003D0286"/>
    <w:rsid w:val="003E03FC"/>
    <w:rsid w:val="003E11D8"/>
    <w:rsid w:val="004223D9"/>
    <w:rsid w:val="004235EB"/>
    <w:rsid w:val="004403EE"/>
    <w:rsid w:val="00446398"/>
    <w:rsid w:val="00447C59"/>
    <w:rsid w:val="0045354D"/>
    <w:rsid w:val="00455829"/>
    <w:rsid w:val="004626B9"/>
    <w:rsid w:val="00493698"/>
    <w:rsid w:val="004A6187"/>
    <w:rsid w:val="004B04AF"/>
    <w:rsid w:val="004B39F8"/>
    <w:rsid w:val="004B4798"/>
    <w:rsid w:val="004C4130"/>
    <w:rsid w:val="004D00BB"/>
    <w:rsid w:val="004D35DC"/>
    <w:rsid w:val="004D66E0"/>
    <w:rsid w:val="004F4A55"/>
    <w:rsid w:val="00510FB1"/>
    <w:rsid w:val="00512373"/>
    <w:rsid w:val="00516721"/>
    <w:rsid w:val="00521901"/>
    <w:rsid w:val="00524364"/>
    <w:rsid w:val="00524EF8"/>
    <w:rsid w:val="00537EDE"/>
    <w:rsid w:val="00550664"/>
    <w:rsid w:val="005802CB"/>
    <w:rsid w:val="00593725"/>
    <w:rsid w:val="00593B56"/>
    <w:rsid w:val="005A1AEF"/>
    <w:rsid w:val="005A5976"/>
    <w:rsid w:val="005C1BF0"/>
    <w:rsid w:val="005C5E91"/>
    <w:rsid w:val="005D5FC7"/>
    <w:rsid w:val="005F6207"/>
    <w:rsid w:val="006038E0"/>
    <w:rsid w:val="00624FDF"/>
    <w:rsid w:val="00625EB6"/>
    <w:rsid w:val="0063201C"/>
    <w:rsid w:val="00645890"/>
    <w:rsid w:val="00655284"/>
    <w:rsid w:val="006650B8"/>
    <w:rsid w:val="00676627"/>
    <w:rsid w:val="00680E87"/>
    <w:rsid w:val="0069079C"/>
    <w:rsid w:val="00692F48"/>
    <w:rsid w:val="00694CEF"/>
    <w:rsid w:val="006B3458"/>
    <w:rsid w:val="006C3F0D"/>
    <w:rsid w:val="006C4C57"/>
    <w:rsid w:val="006D19A3"/>
    <w:rsid w:val="006E3621"/>
    <w:rsid w:val="006E3850"/>
    <w:rsid w:val="006F555A"/>
    <w:rsid w:val="00710677"/>
    <w:rsid w:val="00710925"/>
    <w:rsid w:val="0071536E"/>
    <w:rsid w:val="00717E3F"/>
    <w:rsid w:val="00720E3D"/>
    <w:rsid w:val="0073192B"/>
    <w:rsid w:val="00742A1B"/>
    <w:rsid w:val="0075088D"/>
    <w:rsid w:val="00774913"/>
    <w:rsid w:val="007770BB"/>
    <w:rsid w:val="00787F6E"/>
    <w:rsid w:val="00795B9E"/>
    <w:rsid w:val="00796A77"/>
    <w:rsid w:val="007A3A97"/>
    <w:rsid w:val="007A4980"/>
    <w:rsid w:val="007B6291"/>
    <w:rsid w:val="007C1EBB"/>
    <w:rsid w:val="007C2258"/>
    <w:rsid w:val="007C32AC"/>
    <w:rsid w:val="007D6E45"/>
    <w:rsid w:val="007D7ECB"/>
    <w:rsid w:val="007E6625"/>
    <w:rsid w:val="007E7025"/>
    <w:rsid w:val="007F0F4D"/>
    <w:rsid w:val="007F3274"/>
    <w:rsid w:val="007F74E2"/>
    <w:rsid w:val="0080180E"/>
    <w:rsid w:val="008553E1"/>
    <w:rsid w:val="00866B99"/>
    <w:rsid w:val="00877E24"/>
    <w:rsid w:val="008B675A"/>
    <w:rsid w:val="008C5ED6"/>
    <w:rsid w:val="008D3FDA"/>
    <w:rsid w:val="008D7219"/>
    <w:rsid w:val="008F5248"/>
    <w:rsid w:val="008F76AE"/>
    <w:rsid w:val="00900A33"/>
    <w:rsid w:val="00901D83"/>
    <w:rsid w:val="00902833"/>
    <w:rsid w:val="009129C3"/>
    <w:rsid w:val="00924F55"/>
    <w:rsid w:val="00927503"/>
    <w:rsid w:val="009331B9"/>
    <w:rsid w:val="00933CB5"/>
    <w:rsid w:val="00951407"/>
    <w:rsid w:val="00954477"/>
    <w:rsid w:val="00961EF5"/>
    <w:rsid w:val="00971EA0"/>
    <w:rsid w:val="00990A99"/>
    <w:rsid w:val="00991320"/>
    <w:rsid w:val="00992BB7"/>
    <w:rsid w:val="00995510"/>
    <w:rsid w:val="009A423B"/>
    <w:rsid w:val="009A4FB0"/>
    <w:rsid w:val="009C3E98"/>
    <w:rsid w:val="009C3F07"/>
    <w:rsid w:val="009E5F8D"/>
    <w:rsid w:val="009E680D"/>
    <w:rsid w:val="009F5822"/>
    <w:rsid w:val="00A015CD"/>
    <w:rsid w:val="00A04B60"/>
    <w:rsid w:val="00A20B71"/>
    <w:rsid w:val="00A516FC"/>
    <w:rsid w:val="00A5209A"/>
    <w:rsid w:val="00A52D87"/>
    <w:rsid w:val="00A6144B"/>
    <w:rsid w:val="00A64A44"/>
    <w:rsid w:val="00A6745E"/>
    <w:rsid w:val="00A74F8E"/>
    <w:rsid w:val="00AA0523"/>
    <w:rsid w:val="00AA55D7"/>
    <w:rsid w:val="00AB6CC6"/>
    <w:rsid w:val="00AC5DFA"/>
    <w:rsid w:val="00AE2E98"/>
    <w:rsid w:val="00AF3730"/>
    <w:rsid w:val="00AF3C76"/>
    <w:rsid w:val="00B0182A"/>
    <w:rsid w:val="00B02B01"/>
    <w:rsid w:val="00B066DA"/>
    <w:rsid w:val="00B10A45"/>
    <w:rsid w:val="00B2290B"/>
    <w:rsid w:val="00B3382B"/>
    <w:rsid w:val="00B37EBF"/>
    <w:rsid w:val="00B5434F"/>
    <w:rsid w:val="00B558B6"/>
    <w:rsid w:val="00B62A7B"/>
    <w:rsid w:val="00B73C97"/>
    <w:rsid w:val="00B919E2"/>
    <w:rsid w:val="00B9201C"/>
    <w:rsid w:val="00BA2D22"/>
    <w:rsid w:val="00BE1F59"/>
    <w:rsid w:val="00BF3D47"/>
    <w:rsid w:val="00C10590"/>
    <w:rsid w:val="00C1565E"/>
    <w:rsid w:val="00C229B6"/>
    <w:rsid w:val="00C23CE5"/>
    <w:rsid w:val="00C2620F"/>
    <w:rsid w:val="00C268A0"/>
    <w:rsid w:val="00C30517"/>
    <w:rsid w:val="00C32584"/>
    <w:rsid w:val="00C3337A"/>
    <w:rsid w:val="00C33AB0"/>
    <w:rsid w:val="00C3406C"/>
    <w:rsid w:val="00C414DA"/>
    <w:rsid w:val="00C43E65"/>
    <w:rsid w:val="00C54776"/>
    <w:rsid w:val="00C60243"/>
    <w:rsid w:val="00C66A11"/>
    <w:rsid w:val="00C74B0E"/>
    <w:rsid w:val="00C80B5D"/>
    <w:rsid w:val="00C811A1"/>
    <w:rsid w:val="00C85A6B"/>
    <w:rsid w:val="00C95C36"/>
    <w:rsid w:val="00CA50D9"/>
    <w:rsid w:val="00CD0B2A"/>
    <w:rsid w:val="00CD78FD"/>
    <w:rsid w:val="00CF29E1"/>
    <w:rsid w:val="00CF6A64"/>
    <w:rsid w:val="00D10FF9"/>
    <w:rsid w:val="00D13B85"/>
    <w:rsid w:val="00D15655"/>
    <w:rsid w:val="00D34315"/>
    <w:rsid w:val="00D441C0"/>
    <w:rsid w:val="00D53491"/>
    <w:rsid w:val="00D74336"/>
    <w:rsid w:val="00D844F6"/>
    <w:rsid w:val="00D85BAC"/>
    <w:rsid w:val="00D95021"/>
    <w:rsid w:val="00D95F44"/>
    <w:rsid w:val="00DA6ABA"/>
    <w:rsid w:val="00DA6B4E"/>
    <w:rsid w:val="00DB328B"/>
    <w:rsid w:val="00DB6BC8"/>
    <w:rsid w:val="00DC329F"/>
    <w:rsid w:val="00DC3800"/>
    <w:rsid w:val="00E427B8"/>
    <w:rsid w:val="00E517E2"/>
    <w:rsid w:val="00E5413A"/>
    <w:rsid w:val="00E57560"/>
    <w:rsid w:val="00E64146"/>
    <w:rsid w:val="00E65549"/>
    <w:rsid w:val="00E7255F"/>
    <w:rsid w:val="00E738B9"/>
    <w:rsid w:val="00E814A0"/>
    <w:rsid w:val="00E828C5"/>
    <w:rsid w:val="00E9696D"/>
    <w:rsid w:val="00EB1E2C"/>
    <w:rsid w:val="00EB542F"/>
    <w:rsid w:val="00ED2C33"/>
    <w:rsid w:val="00ED3B71"/>
    <w:rsid w:val="00ED5D09"/>
    <w:rsid w:val="00ED7D83"/>
    <w:rsid w:val="00F0041C"/>
    <w:rsid w:val="00F134A4"/>
    <w:rsid w:val="00F14221"/>
    <w:rsid w:val="00F2759A"/>
    <w:rsid w:val="00F47DC8"/>
    <w:rsid w:val="00F5363A"/>
    <w:rsid w:val="00F724B9"/>
    <w:rsid w:val="00F73BA5"/>
    <w:rsid w:val="00F76FC6"/>
    <w:rsid w:val="00F95ED4"/>
    <w:rsid w:val="00FB3909"/>
    <w:rsid w:val="00FB4937"/>
    <w:rsid w:val="00FC2067"/>
    <w:rsid w:val="00FC7088"/>
    <w:rsid w:val="00FD01A5"/>
    <w:rsid w:val="00FD3506"/>
    <w:rsid w:val="00FE1650"/>
    <w:rsid w:val="00FE7CFB"/>
    <w:rsid w:val="00FF121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none [3212]" stroke="f">
      <v:fill color="none [3212]"/>
      <v:stroke on="f"/>
      <o:colormru v:ext="edit" colors="#1e1b58"/>
    </o:shapedefaults>
    <o:shapelayout v:ext="edit">
      <o:idmap v:ext="edit" data="2"/>
    </o:shapelayout>
  </w:shapeDefaults>
  <w:decimalSymbol w:val=","/>
  <w:listSeparator w:val=";"/>
  <w14:docId w14:val="4D12836F"/>
  <w15:docId w15:val="{5842CCFE-77D6-4F6A-9EB9-D91FA5A8365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semiHidden="1" w:unhideWhenUsed="1" w:qFormat="1"/>
    <w:lsdException w:name="heading 3" w:semiHidden="1" w:unhideWhenUsed="1" w:qFormat="1"/>
    <w:lsdException w:name="heading 4" w:semiHidden="1" w:uiPriority="9" w:unhideWhenUsed="1" w:qFormat="1"/>
    <w:lsdException w:name="heading 5" w:semiHidden="1" w:unhideWhenUsed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iPriority="99" w:unhideWhenUsed="1"/>
    <w:lsdException w:name="annotation text" w:semiHidden="1" w:uiPriority="99" w:unhideWhenUsed="1"/>
    <w:lsdException w:name="header" w:semiHidden="1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99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table of authorities" w:semiHidden="1" w:unhideWhenUsed="1"/>
    <w:lsdException w:name="macro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3E03FC"/>
    <w:rPr>
      <w:rFonts w:ascii="URW Form Light" w:hAnsi="URW Form Light"/>
      <w:sz w:val="22"/>
    </w:rPr>
  </w:style>
  <w:style w:type="paragraph" w:styleId="Kop1">
    <w:name w:val="heading 1"/>
    <w:basedOn w:val="Standaard"/>
    <w:next w:val="Standaard"/>
    <w:link w:val="Kop1Char"/>
    <w:uiPriority w:val="9"/>
    <w:qFormat/>
    <w:rsid w:val="007F3274"/>
    <w:pPr>
      <w:numPr>
        <w:numId w:val="1"/>
      </w:numPr>
      <w:spacing w:after="480"/>
      <w:outlineLvl w:val="0"/>
    </w:pPr>
    <w:rPr>
      <w:rFonts w:ascii="URW Form" w:hAnsi="URW Form"/>
      <w:caps/>
      <w:color w:val="005C99" w:themeColor="accent3"/>
      <w:sz w:val="36"/>
    </w:rPr>
  </w:style>
  <w:style w:type="paragraph" w:styleId="Kop2">
    <w:name w:val="heading 2"/>
    <w:basedOn w:val="Kop1"/>
    <w:next w:val="Standaard"/>
    <w:link w:val="Kop2Char"/>
    <w:qFormat/>
    <w:rsid w:val="00263492"/>
    <w:pPr>
      <w:numPr>
        <w:ilvl w:val="1"/>
      </w:numPr>
      <w:spacing w:after="240"/>
      <w:outlineLvl w:val="1"/>
    </w:pPr>
    <w:rPr>
      <w:sz w:val="24"/>
    </w:rPr>
  </w:style>
  <w:style w:type="paragraph" w:styleId="Kop3">
    <w:name w:val="heading 3"/>
    <w:basedOn w:val="Kop2"/>
    <w:next w:val="Standaard"/>
    <w:link w:val="Kop3Char"/>
    <w:qFormat/>
    <w:rsid w:val="00263492"/>
    <w:pPr>
      <w:keepNext/>
      <w:numPr>
        <w:ilvl w:val="2"/>
      </w:numPr>
      <w:spacing w:after="120"/>
      <w:outlineLvl w:val="2"/>
    </w:pPr>
    <w:rPr>
      <w:sz w:val="22"/>
    </w:rPr>
  </w:style>
  <w:style w:type="paragraph" w:styleId="Kop4">
    <w:name w:val="heading 4"/>
    <w:basedOn w:val="Kop3"/>
    <w:next w:val="Standaard"/>
    <w:link w:val="Kop4Char"/>
    <w:uiPriority w:val="9"/>
    <w:qFormat/>
    <w:rsid w:val="00717E3F"/>
    <w:pPr>
      <w:numPr>
        <w:ilvl w:val="3"/>
      </w:numPr>
      <w:spacing w:after="60"/>
      <w:outlineLvl w:val="3"/>
    </w:pPr>
    <w:rPr>
      <w:sz w:val="20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Inhopg2">
    <w:name w:val="toc 2"/>
    <w:basedOn w:val="Inhopg1"/>
    <w:autoRedefine/>
    <w:uiPriority w:val="39"/>
    <w:rsid w:val="007F74E2"/>
    <w:pPr>
      <w:tabs>
        <w:tab w:val="right" w:pos="567"/>
        <w:tab w:val="right" w:pos="1843"/>
      </w:tabs>
      <w:spacing w:before="120"/>
      <w:ind w:left="1560" w:hanging="993"/>
    </w:pPr>
    <w:rPr>
      <w:sz w:val="20"/>
    </w:rPr>
  </w:style>
  <w:style w:type="paragraph" w:styleId="Inhopg1">
    <w:name w:val="toc 1"/>
    <w:basedOn w:val="Standaard"/>
    <w:autoRedefine/>
    <w:uiPriority w:val="39"/>
    <w:rsid w:val="00CF6A64"/>
    <w:pPr>
      <w:tabs>
        <w:tab w:val="left" w:pos="567"/>
        <w:tab w:val="right" w:pos="9060"/>
      </w:tabs>
      <w:spacing w:before="360"/>
      <w:ind w:left="1418" w:hanging="1418"/>
    </w:pPr>
    <w:rPr>
      <w:caps/>
      <w:color w:val="005C99" w:themeColor="accent3"/>
      <w:sz w:val="24"/>
    </w:rPr>
  </w:style>
  <w:style w:type="paragraph" w:customStyle="1" w:styleId="OpsomBullit1">
    <w:name w:val="OpsomBullit1"/>
    <w:basedOn w:val="Standaard"/>
    <w:rsid w:val="00DA6ABA"/>
    <w:pPr>
      <w:numPr>
        <w:numId w:val="2"/>
      </w:numPr>
    </w:pPr>
  </w:style>
  <w:style w:type="paragraph" w:customStyle="1" w:styleId="OpsomCijfer1">
    <w:name w:val="OpsomCijfer1"/>
    <w:basedOn w:val="Standaard"/>
    <w:rsid w:val="00DA6ABA"/>
    <w:pPr>
      <w:numPr>
        <w:numId w:val="3"/>
      </w:numPr>
    </w:pPr>
  </w:style>
  <w:style w:type="paragraph" w:customStyle="1" w:styleId="Gegevens">
    <w:name w:val="Gegevens"/>
    <w:basedOn w:val="Standaard"/>
    <w:next w:val="Standaard"/>
    <w:link w:val="GegevensChar"/>
    <w:rsid w:val="00DA6ABA"/>
    <w:pPr>
      <w:tabs>
        <w:tab w:val="left" w:pos="6691"/>
      </w:tabs>
      <w:spacing w:line="324" w:lineRule="auto"/>
    </w:pPr>
    <w:rPr>
      <w:sz w:val="16"/>
    </w:rPr>
  </w:style>
  <w:style w:type="paragraph" w:customStyle="1" w:styleId="Titel2">
    <w:name w:val="Titel2"/>
    <w:basedOn w:val="Gegevens"/>
    <w:next w:val="Standaard"/>
    <w:rsid w:val="00DA6ABA"/>
    <w:pPr>
      <w:tabs>
        <w:tab w:val="clear" w:pos="6691"/>
      </w:tabs>
    </w:pPr>
    <w:rPr>
      <w:rFonts w:ascii="Arial Narrow" w:hAnsi="Arial Narrow"/>
      <w:b/>
      <w:caps/>
      <w:sz w:val="22"/>
    </w:rPr>
  </w:style>
  <w:style w:type="paragraph" w:styleId="Voettekst">
    <w:name w:val="footer"/>
    <w:basedOn w:val="Standaard"/>
    <w:link w:val="VoettekstChar"/>
    <w:uiPriority w:val="99"/>
    <w:rsid w:val="003569BF"/>
    <w:rPr>
      <w:sz w:val="18"/>
    </w:rPr>
  </w:style>
  <w:style w:type="paragraph" w:customStyle="1" w:styleId="OpsomLetter1">
    <w:name w:val="OpsomLetter1"/>
    <w:basedOn w:val="Standaard"/>
    <w:rsid w:val="00DA6ABA"/>
    <w:pPr>
      <w:numPr>
        <w:numId w:val="4"/>
      </w:numPr>
    </w:pPr>
  </w:style>
  <w:style w:type="paragraph" w:styleId="Inhopg3">
    <w:name w:val="toc 3"/>
    <w:basedOn w:val="Inhopg2"/>
    <w:autoRedefine/>
    <w:uiPriority w:val="39"/>
    <w:rsid w:val="005802CB"/>
    <w:pPr>
      <w:ind w:left="1702" w:hanging="851"/>
    </w:pPr>
    <w:rPr>
      <w:caps w:val="0"/>
    </w:rPr>
  </w:style>
  <w:style w:type="paragraph" w:styleId="Koptekst">
    <w:name w:val="header"/>
    <w:basedOn w:val="Standaard"/>
    <w:link w:val="KoptekstChar"/>
    <w:rsid w:val="00DA6ABA"/>
    <w:pPr>
      <w:tabs>
        <w:tab w:val="center" w:pos="4536"/>
        <w:tab w:val="right" w:pos="9072"/>
      </w:tabs>
    </w:pPr>
  </w:style>
  <w:style w:type="paragraph" w:customStyle="1" w:styleId="Titel1">
    <w:name w:val="Titel1"/>
    <w:basedOn w:val="Kop1"/>
    <w:next w:val="Standaard"/>
    <w:link w:val="Titel1Char"/>
    <w:rsid w:val="00DA6ABA"/>
    <w:pPr>
      <w:numPr>
        <w:numId w:val="0"/>
      </w:numPr>
    </w:pPr>
  </w:style>
  <w:style w:type="paragraph" w:customStyle="1" w:styleId="Standaard1">
    <w:name w:val="Standaard1"/>
    <w:basedOn w:val="Standaard"/>
    <w:next w:val="Standaard"/>
    <w:link w:val="Standaard1Char"/>
    <w:rsid w:val="00DA6ABA"/>
    <w:rPr>
      <w:rFonts w:ascii="Arial Narrow" w:hAnsi="Arial Narrow"/>
      <w:b/>
      <w:sz w:val="24"/>
    </w:rPr>
  </w:style>
  <w:style w:type="paragraph" w:customStyle="1" w:styleId="Afdelingsnaam">
    <w:name w:val="Afdelingsnaam"/>
    <w:basedOn w:val="Standaard"/>
    <w:next w:val="Standaard"/>
    <w:rPr>
      <w:rFonts w:ascii="Arial Narrow" w:hAnsi="Arial Narrow"/>
      <w:b/>
      <w:caps/>
    </w:rPr>
  </w:style>
  <w:style w:type="paragraph" w:customStyle="1" w:styleId="Archiefexemplaar">
    <w:name w:val="Archiefexemplaar"/>
    <w:basedOn w:val="Standaard"/>
    <w:next w:val="Standaard"/>
    <w:rsid w:val="003569BF"/>
    <w:rPr>
      <w:b/>
      <w:smallCaps/>
    </w:rPr>
  </w:style>
  <w:style w:type="paragraph" w:customStyle="1" w:styleId="Gegevens-vet">
    <w:name w:val="Gegevens-vet"/>
    <w:basedOn w:val="Gegevens"/>
    <w:link w:val="Gegevens-vetChar"/>
    <w:rsid w:val="003569BF"/>
    <w:rPr>
      <w:b/>
    </w:rPr>
  </w:style>
  <w:style w:type="character" w:customStyle="1" w:styleId="GegevensChar">
    <w:name w:val="Gegevens Char"/>
    <w:link w:val="Gegevens"/>
    <w:rsid w:val="0071536E"/>
    <w:rPr>
      <w:rFonts w:ascii="Arial" w:hAnsi="Arial"/>
      <w:sz w:val="16"/>
    </w:rPr>
  </w:style>
  <w:style w:type="character" w:customStyle="1" w:styleId="Gegevens-vetChar">
    <w:name w:val="Gegevens-vet Char"/>
    <w:link w:val="Gegevens-vet"/>
    <w:rsid w:val="003569BF"/>
    <w:rPr>
      <w:rFonts w:ascii="URW Form Light" w:hAnsi="URW Form Light"/>
      <w:b/>
      <w:sz w:val="16"/>
    </w:rPr>
  </w:style>
  <w:style w:type="character" w:styleId="Tekstvantijdelijkeaanduiding">
    <w:name w:val="Placeholder Text"/>
    <w:basedOn w:val="Standaardalinea-lettertype"/>
    <w:uiPriority w:val="99"/>
    <w:semiHidden/>
    <w:rsid w:val="006E3850"/>
    <w:rPr>
      <w:color w:val="808080"/>
    </w:rPr>
  </w:style>
  <w:style w:type="paragraph" w:customStyle="1" w:styleId="Tussenkopje">
    <w:name w:val="Tussenkopje"/>
    <w:basedOn w:val="Standaard1"/>
    <w:link w:val="TussenkopjeChar"/>
    <w:qFormat/>
    <w:rsid w:val="00263492"/>
    <w:rPr>
      <w:rFonts w:ascii="URW Form Light" w:hAnsi="URW Form Light"/>
      <w:color w:val="005C99" w:themeColor="accent3"/>
      <w:sz w:val="22"/>
    </w:rPr>
  </w:style>
  <w:style w:type="paragraph" w:customStyle="1" w:styleId="Covertitel">
    <w:name w:val="Covertitel"/>
    <w:basedOn w:val="Standaard"/>
    <w:link w:val="CovertitelChar"/>
    <w:qFormat/>
    <w:rsid w:val="00040E77"/>
    <w:rPr>
      <w:rFonts w:ascii="URW Form Heavy" w:hAnsi="URW Form Heavy"/>
      <w:i/>
      <w:iCs/>
      <w:caps/>
      <w:color w:val="FFFFFF" w:themeColor="background1"/>
      <w:kern w:val="16"/>
      <w:sz w:val="40"/>
      <w:szCs w:val="40"/>
    </w:rPr>
  </w:style>
  <w:style w:type="character" w:customStyle="1" w:styleId="Standaard1Char">
    <w:name w:val="Standaard1 Char"/>
    <w:basedOn w:val="Standaardalinea-lettertype"/>
    <w:link w:val="Standaard1"/>
    <w:rsid w:val="006650B8"/>
    <w:rPr>
      <w:rFonts w:ascii="Arial Narrow" w:hAnsi="Arial Narrow"/>
      <w:b/>
      <w:sz w:val="24"/>
    </w:rPr>
  </w:style>
  <w:style w:type="character" w:customStyle="1" w:styleId="TussenkopjeChar">
    <w:name w:val="Tussenkopje Char"/>
    <w:basedOn w:val="Standaard1Char"/>
    <w:link w:val="Tussenkopje"/>
    <w:rsid w:val="00263492"/>
    <w:rPr>
      <w:rFonts w:ascii="URW Form Light" w:hAnsi="URW Form Light"/>
      <w:b/>
      <w:color w:val="005C99" w:themeColor="accent3"/>
      <w:sz w:val="22"/>
    </w:rPr>
  </w:style>
  <w:style w:type="paragraph" w:customStyle="1" w:styleId="SubtitelCover">
    <w:name w:val="Subtitel Cover"/>
    <w:basedOn w:val="Standaard"/>
    <w:link w:val="SubtitelCoverChar"/>
    <w:qFormat/>
    <w:rsid w:val="00124947"/>
    <w:pPr>
      <w:jc w:val="center"/>
    </w:pPr>
    <w:rPr>
      <w:b/>
      <w:caps/>
      <w:color w:val="FFFFFF" w:themeColor="background1"/>
      <w:sz w:val="28"/>
    </w:rPr>
  </w:style>
  <w:style w:type="character" w:customStyle="1" w:styleId="CovertitelChar">
    <w:name w:val="Covertitel Char"/>
    <w:basedOn w:val="Standaardalinea-lettertype"/>
    <w:link w:val="Covertitel"/>
    <w:rsid w:val="00040E77"/>
    <w:rPr>
      <w:rFonts w:ascii="URW Form Heavy" w:hAnsi="URW Form Heavy"/>
      <w:i/>
      <w:iCs/>
      <w:caps/>
      <w:color w:val="FFFFFF" w:themeColor="background1"/>
      <w:kern w:val="16"/>
      <w:sz w:val="40"/>
      <w:szCs w:val="40"/>
    </w:rPr>
  </w:style>
  <w:style w:type="paragraph" w:customStyle="1" w:styleId="Voorwoord">
    <w:name w:val="Voorwoord"/>
    <w:basedOn w:val="Titel1"/>
    <w:link w:val="VoorwoordChar"/>
    <w:rsid w:val="00F95ED4"/>
    <w:rPr>
      <w:noProof/>
      <w:color w:val="FFFFFF" w:themeColor="background1"/>
      <w:sz w:val="22"/>
    </w:rPr>
  </w:style>
  <w:style w:type="character" w:customStyle="1" w:styleId="SubtitelCoverChar">
    <w:name w:val="Subtitel Cover Char"/>
    <w:basedOn w:val="Standaardalinea-lettertype"/>
    <w:link w:val="SubtitelCover"/>
    <w:rsid w:val="00124947"/>
    <w:rPr>
      <w:rFonts w:ascii="URW Form Light" w:hAnsi="URW Form Light"/>
      <w:b/>
      <w:caps/>
      <w:color w:val="FFFFFF" w:themeColor="background1"/>
      <w:sz w:val="28"/>
    </w:rPr>
  </w:style>
  <w:style w:type="paragraph" w:customStyle="1" w:styleId="Voorwoordtekst">
    <w:name w:val="Voorwoord tekst"/>
    <w:basedOn w:val="Standaard"/>
    <w:link w:val="VoorwoordtekstChar"/>
    <w:qFormat/>
    <w:rsid w:val="00990A99"/>
    <w:rPr>
      <w:color w:val="FFFFFF" w:themeColor="background1"/>
    </w:rPr>
  </w:style>
  <w:style w:type="character" w:customStyle="1" w:styleId="Kop1Char">
    <w:name w:val="Kop 1 Char"/>
    <w:basedOn w:val="Standaardalinea-lettertype"/>
    <w:link w:val="Kop1"/>
    <w:uiPriority w:val="9"/>
    <w:rsid w:val="007F3274"/>
    <w:rPr>
      <w:rFonts w:ascii="URW Form" w:hAnsi="URW Form"/>
      <w:caps/>
      <w:color w:val="005C99" w:themeColor="accent3"/>
      <w:sz w:val="36"/>
    </w:rPr>
  </w:style>
  <w:style w:type="character" w:customStyle="1" w:styleId="Titel1Char">
    <w:name w:val="Titel1 Char"/>
    <w:basedOn w:val="Kop1Char"/>
    <w:link w:val="Titel1"/>
    <w:rsid w:val="00990A99"/>
    <w:rPr>
      <w:rFonts w:ascii="URW Form" w:hAnsi="URW Form"/>
      <w:caps/>
      <w:color w:val="1E75BB"/>
      <w:sz w:val="36"/>
    </w:rPr>
  </w:style>
  <w:style w:type="character" w:customStyle="1" w:styleId="VoorwoordChar">
    <w:name w:val="Voorwoord Char"/>
    <w:basedOn w:val="Titel1Char"/>
    <w:link w:val="Voorwoord"/>
    <w:rsid w:val="00F95ED4"/>
    <w:rPr>
      <w:rFonts w:ascii="URW Form" w:hAnsi="URW Form"/>
      <w:caps/>
      <w:noProof/>
      <w:color w:val="FFFFFF" w:themeColor="background1"/>
      <w:sz w:val="22"/>
    </w:rPr>
  </w:style>
  <w:style w:type="paragraph" w:customStyle="1" w:styleId="Teamnaam">
    <w:name w:val="Teamnaam"/>
    <w:basedOn w:val="Standaard"/>
    <w:link w:val="TeamnaamChar"/>
    <w:qFormat/>
    <w:rsid w:val="00550664"/>
    <w:pPr>
      <w:framePr w:hSpace="141" w:wrap="around" w:vAnchor="page" w:hAnchor="page" w:x="4134" w:y="11019"/>
    </w:pPr>
    <w:rPr>
      <w:bCs/>
      <w:noProof/>
      <w:color w:val="FFFFFF" w:themeColor="background1"/>
      <w:sz w:val="20"/>
      <w:szCs w:val="16"/>
    </w:rPr>
  </w:style>
  <w:style w:type="character" w:customStyle="1" w:styleId="VoorwoordtekstChar">
    <w:name w:val="Voorwoord tekst Char"/>
    <w:basedOn w:val="Standaardalinea-lettertype"/>
    <w:link w:val="Voorwoordtekst"/>
    <w:rsid w:val="00990A99"/>
    <w:rPr>
      <w:rFonts w:ascii="URW Form Light" w:hAnsi="URW Form Light"/>
      <w:color w:val="FFFFFF" w:themeColor="background1"/>
      <w:sz w:val="22"/>
    </w:rPr>
  </w:style>
  <w:style w:type="character" w:customStyle="1" w:styleId="TeamnaamChar">
    <w:name w:val="Teamnaam Char"/>
    <w:basedOn w:val="Standaardalinea-lettertype"/>
    <w:link w:val="Teamnaam"/>
    <w:rsid w:val="00550664"/>
    <w:rPr>
      <w:rFonts w:ascii="URW Form Light" w:hAnsi="URW Form Light"/>
      <w:bCs/>
      <w:noProof/>
      <w:color w:val="FFFFFF" w:themeColor="background1"/>
      <w:szCs w:val="16"/>
    </w:rPr>
  </w:style>
  <w:style w:type="character" w:styleId="Nadruk">
    <w:name w:val="Emphasis"/>
    <w:aliases w:val="Dikgedrukt woord"/>
    <w:basedOn w:val="Standaardalinea-lettertype"/>
    <w:qFormat/>
    <w:rsid w:val="00B62A7B"/>
    <w:rPr>
      <w:rFonts w:ascii="URW Form Light" w:hAnsi="URW Form Light"/>
      <w:b/>
      <w:i w:val="0"/>
      <w:iCs/>
      <w:color w:val="005C99" w:themeColor="accent3"/>
      <w:sz w:val="22"/>
    </w:rPr>
  </w:style>
  <w:style w:type="paragraph" w:styleId="Inhopg4">
    <w:name w:val="toc 4"/>
    <w:basedOn w:val="Standaard"/>
    <w:next w:val="Standaard"/>
    <w:autoRedefine/>
    <w:uiPriority w:val="39"/>
    <w:unhideWhenUsed/>
    <w:rsid w:val="00D15655"/>
    <w:pPr>
      <w:tabs>
        <w:tab w:val="left" w:pos="1701"/>
      </w:tabs>
      <w:spacing w:after="100"/>
      <w:ind w:left="1701"/>
    </w:pPr>
    <w:rPr>
      <w:color w:val="005C99" w:themeColor="accent3"/>
      <w:sz w:val="20"/>
    </w:rPr>
  </w:style>
  <w:style w:type="paragraph" w:styleId="Inhopg5">
    <w:name w:val="toc 5"/>
    <w:basedOn w:val="Standaard"/>
    <w:next w:val="Standaard"/>
    <w:autoRedefine/>
    <w:semiHidden/>
    <w:unhideWhenUsed/>
    <w:rsid w:val="00263492"/>
    <w:pPr>
      <w:spacing w:after="100"/>
      <w:ind w:left="880"/>
    </w:pPr>
    <w:rPr>
      <w:color w:val="005C99" w:themeColor="accent3"/>
    </w:rPr>
  </w:style>
  <w:style w:type="paragraph" w:styleId="Inhopg6">
    <w:name w:val="toc 6"/>
    <w:basedOn w:val="Standaard"/>
    <w:next w:val="Standaard"/>
    <w:autoRedefine/>
    <w:semiHidden/>
    <w:unhideWhenUsed/>
    <w:rsid w:val="00263492"/>
    <w:pPr>
      <w:spacing w:after="100"/>
      <w:ind w:left="1100"/>
    </w:pPr>
  </w:style>
  <w:style w:type="paragraph" w:styleId="Ondertitel">
    <w:name w:val="Subtitle"/>
    <w:basedOn w:val="Standaard"/>
    <w:next w:val="Standaard"/>
    <w:link w:val="OndertitelChar"/>
    <w:qFormat/>
    <w:rsid w:val="00263492"/>
    <w:pPr>
      <w:numPr>
        <w:ilvl w:val="1"/>
      </w:numPr>
      <w:spacing w:after="160"/>
    </w:pPr>
    <w:rPr>
      <w:rFonts w:eastAsiaTheme="minorEastAsia" w:cstheme="minorBidi"/>
      <w:color w:val="005C99" w:themeColor="accent3"/>
      <w:spacing w:val="15"/>
      <w:sz w:val="18"/>
      <w:szCs w:val="22"/>
    </w:rPr>
  </w:style>
  <w:style w:type="character" w:customStyle="1" w:styleId="OndertitelChar">
    <w:name w:val="Ondertitel Char"/>
    <w:basedOn w:val="Standaardalinea-lettertype"/>
    <w:link w:val="Ondertitel"/>
    <w:rsid w:val="00263492"/>
    <w:rPr>
      <w:rFonts w:ascii="URW Form Light" w:eastAsiaTheme="minorEastAsia" w:hAnsi="URW Form Light" w:cstheme="minorBidi"/>
      <w:color w:val="005C99" w:themeColor="accent3"/>
      <w:spacing w:val="15"/>
      <w:sz w:val="18"/>
      <w:szCs w:val="22"/>
    </w:rPr>
  </w:style>
  <w:style w:type="character" w:customStyle="1" w:styleId="Kop2Char">
    <w:name w:val="Kop 2 Char"/>
    <w:basedOn w:val="Standaardalinea-lettertype"/>
    <w:link w:val="Kop2"/>
    <w:rsid w:val="00C43E65"/>
    <w:rPr>
      <w:rFonts w:ascii="URW Form" w:hAnsi="URW Form"/>
      <w:caps/>
      <w:color w:val="005C99" w:themeColor="accent3"/>
      <w:sz w:val="24"/>
    </w:rPr>
  </w:style>
  <w:style w:type="character" w:customStyle="1" w:styleId="Kop3Char">
    <w:name w:val="Kop 3 Char"/>
    <w:basedOn w:val="Standaardalinea-lettertype"/>
    <w:link w:val="Kop3"/>
    <w:rsid w:val="00C43E65"/>
    <w:rPr>
      <w:rFonts w:ascii="URW Form" w:hAnsi="URW Form"/>
      <w:caps/>
      <w:color w:val="005C99" w:themeColor="accent3"/>
      <w:sz w:val="22"/>
    </w:rPr>
  </w:style>
  <w:style w:type="character" w:customStyle="1" w:styleId="VoettekstChar">
    <w:name w:val="Voettekst Char"/>
    <w:basedOn w:val="Standaardalinea-lettertype"/>
    <w:link w:val="Voettekst"/>
    <w:uiPriority w:val="99"/>
    <w:rsid w:val="003569BF"/>
    <w:rPr>
      <w:rFonts w:ascii="URW Form Light" w:hAnsi="URW Form Light"/>
      <w:sz w:val="18"/>
    </w:rPr>
  </w:style>
  <w:style w:type="character" w:customStyle="1" w:styleId="Kop4Char">
    <w:name w:val="Kop 4 Char"/>
    <w:basedOn w:val="Standaardalinea-lettertype"/>
    <w:link w:val="Kop4"/>
    <w:uiPriority w:val="9"/>
    <w:rsid w:val="00C43E65"/>
    <w:rPr>
      <w:rFonts w:ascii="URW Form" w:hAnsi="URW Form"/>
      <w:caps/>
      <w:color w:val="005C99" w:themeColor="accent3"/>
    </w:rPr>
  </w:style>
  <w:style w:type="paragraph" w:styleId="Lijstalinea">
    <w:name w:val="List Paragraph"/>
    <w:aliases w:val="Reference List,-_BOMW,Opsomblokjes en substreepjes,Opsomming"/>
    <w:basedOn w:val="Standaard"/>
    <w:link w:val="LijstalineaChar"/>
    <w:uiPriority w:val="34"/>
    <w:qFormat/>
    <w:rsid w:val="00B62A7B"/>
    <w:pPr>
      <w:ind w:left="720"/>
      <w:contextualSpacing/>
    </w:pPr>
    <w:rPr>
      <w:szCs w:val="24"/>
    </w:rPr>
  </w:style>
  <w:style w:type="paragraph" w:customStyle="1" w:styleId="null">
    <w:name w:val="null"/>
    <w:basedOn w:val="Standaard"/>
    <w:rsid w:val="00C43E65"/>
    <w:pPr>
      <w:spacing w:before="100" w:beforeAutospacing="1" w:after="100" w:afterAutospacing="1"/>
    </w:pPr>
    <w:rPr>
      <w:rFonts w:ascii="Times New Roman" w:hAnsi="Times New Roman"/>
      <w:sz w:val="24"/>
      <w:szCs w:val="24"/>
    </w:rPr>
  </w:style>
  <w:style w:type="paragraph" w:styleId="Normaalweb">
    <w:name w:val="Normal (Web)"/>
    <w:basedOn w:val="Standaard"/>
    <w:uiPriority w:val="99"/>
    <w:unhideWhenUsed/>
    <w:rsid w:val="003569BF"/>
    <w:pPr>
      <w:spacing w:before="100" w:beforeAutospacing="1" w:after="100" w:afterAutospacing="1"/>
    </w:pPr>
    <w:rPr>
      <w:sz w:val="24"/>
      <w:szCs w:val="24"/>
    </w:rPr>
  </w:style>
  <w:style w:type="character" w:styleId="Hyperlink">
    <w:name w:val="Hyperlink"/>
    <w:basedOn w:val="Standaardalinea-lettertype"/>
    <w:uiPriority w:val="99"/>
    <w:unhideWhenUsed/>
    <w:rsid w:val="00C43E65"/>
    <w:rPr>
      <w:color w:val="005C99" w:themeColor="hyperlink"/>
      <w:u w:val="single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C43E65"/>
    <w:rPr>
      <w:color w:val="605E5C"/>
      <w:shd w:val="clear" w:color="auto" w:fill="E1DFDD"/>
    </w:rPr>
  </w:style>
  <w:style w:type="table" w:styleId="Tabelraster">
    <w:name w:val="Table Grid"/>
    <w:basedOn w:val="Standaardtabel"/>
    <w:rsid w:val="00C43E65"/>
    <w:rPr>
      <w:rFonts w:asciiTheme="minorHAnsi" w:hAnsiTheme="minorHAnsi" w:cstheme="minorBid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e">
    <w:name w:val="Revision"/>
    <w:hidden/>
    <w:uiPriority w:val="99"/>
    <w:semiHidden/>
    <w:rsid w:val="00C43E65"/>
    <w:rPr>
      <w:rFonts w:ascii="Arial" w:hAnsi="Arial"/>
      <w:sz w:val="22"/>
      <w:szCs w:val="24"/>
    </w:rPr>
  </w:style>
  <w:style w:type="character" w:styleId="Verwijzingopmerking">
    <w:name w:val="annotation reference"/>
    <w:basedOn w:val="Standaardalinea-lettertype"/>
    <w:unhideWhenUsed/>
    <w:rsid w:val="00C43E65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C43E65"/>
    <w:rPr>
      <w:rFonts w:ascii="Arial" w:hAnsi="Arial"/>
      <w:sz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C43E65"/>
    <w:rPr>
      <w:rFonts w:ascii="Arial" w:hAnsi="Aria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C43E65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C43E65"/>
    <w:rPr>
      <w:rFonts w:ascii="Arial" w:hAnsi="Arial"/>
      <w:b/>
      <w:bCs/>
    </w:rPr>
  </w:style>
  <w:style w:type="character" w:customStyle="1" w:styleId="KoptekstChar">
    <w:name w:val="Koptekst Char"/>
    <w:basedOn w:val="Standaardalinea-lettertype"/>
    <w:link w:val="Koptekst"/>
    <w:rsid w:val="00C43E65"/>
    <w:rPr>
      <w:rFonts w:ascii="URW Form Light" w:hAnsi="URW Form Light"/>
      <w:sz w:val="22"/>
    </w:rPr>
  </w:style>
  <w:style w:type="paragraph" w:styleId="Voetnoottekst">
    <w:name w:val="footnote text"/>
    <w:basedOn w:val="Standaard"/>
    <w:link w:val="VoetnoottekstChar"/>
    <w:uiPriority w:val="99"/>
    <w:semiHidden/>
    <w:unhideWhenUsed/>
    <w:rsid w:val="00C43E65"/>
    <w:rPr>
      <w:rFonts w:ascii="Arial" w:hAnsi="Arial"/>
      <w:sz w:val="20"/>
    </w:rPr>
  </w:style>
  <w:style w:type="character" w:customStyle="1" w:styleId="VoetnoottekstChar">
    <w:name w:val="Voetnoottekst Char"/>
    <w:basedOn w:val="Standaardalinea-lettertype"/>
    <w:link w:val="Voetnoottekst"/>
    <w:semiHidden/>
    <w:rsid w:val="00C43E65"/>
    <w:rPr>
      <w:rFonts w:ascii="Arial" w:hAnsi="Arial"/>
    </w:rPr>
  </w:style>
  <w:style w:type="character" w:styleId="Voetnootmarkering">
    <w:name w:val="footnote reference"/>
    <w:basedOn w:val="Standaardalinea-lettertype"/>
    <w:uiPriority w:val="99"/>
    <w:semiHidden/>
    <w:unhideWhenUsed/>
    <w:rsid w:val="00C43E65"/>
    <w:rPr>
      <w:vertAlign w:val="superscript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C268A0"/>
    <w:pPr>
      <w:keepNext/>
      <w:keepLines/>
      <w:numPr>
        <w:numId w:val="0"/>
      </w:numPr>
      <w:spacing w:before="240" w:after="0" w:line="259" w:lineRule="auto"/>
      <w:outlineLvl w:val="9"/>
    </w:pPr>
    <w:rPr>
      <w:rFonts w:ascii="URW Form Light" w:eastAsiaTheme="majorEastAsia" w:hAnsi="URW Form Light" w:cstheme="majorBidi"/>
      <w:szCs w:val="32"/>
    </w:rPr>
  </w:style>
  <w:style w:type="paragraph" w:styleId="Citaat">
    <w:name w:val="Quote"/>
    <w:basedOn w:val="Standaard"/>
    <w:next w:val="Standaard"/>
    <w:link w:val="CitaatChar"/>
    <w:uiPriority w:val="29"/>
    <w:qFormat/>
    <w:rsid w:val="00F95ED4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atChar">
    <w:name w:val="Citaat Char"/>
    <w:basedOn w:val="Standaardalinea-lettertype"/>
    <w:link w:val="Citaat"/>
    <w:uiPriority w:val="29"/>
    <w:rsid w:val="00F95ED4"/>
    <w:rPr>
      <w:rFonts w:ascii="URW Form Light" w:hAnsi="URW Form Light"/>
      <w:i/>
      <w:iCs/>
      <w:color w:val="404040" w:themeColor="text1" w:themeTint="BF"/>
      <w:sz w:val="22"/>
    </w:rPr>
  </w:style>
  <w:style w:type="character" w:styleId="Titelvanboek">
    <w:name w:val="Book Title"/>
    <w:basedOn w:val="Standaardalinea-lettertype"/>
    <w:uiPriority w:val="33"/>
    <w:qFormat/>
    <w:rsid w:val="00550664"/>
    <w:rPr>
      <w:rFonts w:ascii="URW Form Light" w:hAnsi="URW Form Light"/>
      <w:b/>
      <w:bCs/>
      <w:i w:val="0"/>
      <w:iCs/>
      <w:color w:val="005C99" w:themeColor="accent3"/>
      <w:spacing w:val="5"/>
    </w:rPr>
  </w:style>
  <w:style w:type="paragraph" w:customStyle="1" w:styleId="StijlKop1Achtergrond1">
    <w:name w:val="Stijl Kop 1 + Achtergrond 1"/>
    <w:basedOn w:val="Kop1"/>
    <w:rsid w:val="003569BF"/>
    <w:rPr>
      <w:color w:val="FFFFFF" w:themeColor="background1"/>
    </w:rPr>
  </w:style>
  <w:style w:type="paragraph" w:customStyle="1" w:styleId="Kopvoorwoord">
    <w:name w:val="Kop voorwoord"/>
    <w:basedOn w:val="Tussenkopje"/>
    <w:qFormat/>
    <w:rsid w:val="000D62CB"/>
    <w:rPr>
      <w:noProof/>
      <w:color w:val="FFFFFF" w:themeColor="background1"/>
      <w:sz w:val="24"/>
      <w:szCs w:val="24"/>
    </w:rPr>
  </w:style>
  <w:style w:type="paragraph" w:customStyle="1" w:styleId="maatregelen">
    <w:name w:val="maatregelen"/>
    <w:basedOn w:val="Standaard"/>
    <w:rsid w:val="00710677"/>
    <w:pPr>
      <w:numPr>
        <w:numId w:val="5"/>
      </w:numPr>
      <w:spacing w:line="288" w:lineRule="auto"/>
    </w:pPr>
    <w:rPr>
      <w:rFonts w:ascii="Arial" w:hAnsi="Arial"/>
      <w:sz w:val="20"/>
      <w:szCs w:val="24"/>
    </w:rPr>
  </w:style>
  <w:style w:type="paragraph" w:styleId="Bijschrift">
    <w:name w:val="caption"/>
    <w:basedOn w:val="Standaard"/>
    <w:next w:val="Standaard"/>
    <w:unhideWhenUsed/>
    <w:qFormat/>
    <w:rsid w:val="00446398"/>
    <w:pPr>
      <w:spacing w:after="200"/>
    </w:pPr>
    <w:rPr>
      <w:i/>
      <w:iCs/>
      <w:color w:val="11175E" w:themeColor="text2"/>
      <w:sz w:val="18"/>
      <w:szCs w:val="18"/>
    </w:rPr>
  </w:style>
  <w:style w:type="paragraph" w:customStyle="1" w:styleId="Standard">
    <w:name w:val="Standard"/>
    <w:rsid w:val="00446398"/>
    <w:pPr>
      <w:suppressAutoHyphens/>
      <w:autoSpaceDN w:val="0"/>
      <w:spacing w:line="276" w:lineRule="auto"/>
    </w:pPr>
    <w:rPr>
      <w:kern w:val="3"/>
      <w:sz w:val="24"/>
      <w:szCs w:val="24"/>
      <w:lang w:eastAsia="zh-CN"/>
    </w:rPr>
  </w:style>
  <w:style w:type="paragraph" w:customStyle="1" w:styleId="PTI2">
    <w:name w:val="PTI 2"/>
    <w:basedOn w:val="Standaard"/>
    <w:qFormat/>
    <w:rsid w:val="00446398"/>
    <w:pPr>
      <w:overflowPunct w:val="0"/>
      <w:autoSpaceDE w:val="0"/>
      <w:autoSpaceDN w:val="0"/>
      <w:adjustRightInd w:val="0"/>
      <w:spacing w:after="120" w:line="280" w:lineRule="atLeast"/>
      <w:ind w:left="1701"/>
    </w:pPr>
    <w:rPr>
      <w:rFonts w:ascii="Verdana" w:hAnsi="Verdana"/>
      <w:sz w:val="16"/>
      <w:lang w:val="nl"/>
    </w:rPr>
  </w:style>
  <w:style w:type="character" w:customStyle="1" w:styleId="LijstalineaChar">
    <w:name w:val="Lijstalinea Char"/>
    <w:aliases w:val="Reference List Char,-_BOMW Char,Opsomblokjes en substreepjes Char,Opsomming Char"/>
    <w:link w:val="Lijstalinea"/>
    <w:uiPriority w:val="34"/>
    <w:locked/>
    <w:rsid w:val="00446398"/>
    <w:rPr>
      <w:rFonts w:ascii="URW Form Light" w:hAnsi="URW Form Light"/>
      <w:sz w:val="22"/>
      <w:szCs w:val="24"/>
    </w:rPr>
  </w:style>
  <w:style w:type="paragraph" w:styleId="Geenafstand">
    <w:name w:val="No Spacing"/>
    <w:uiPriority w:val="1"/>
    <w:qFormat/>
    <w:rsid w:val="007A4980"/>
    <w:rPr>
      <w:rFonts w:ascii="Calibri" w:hAnsi="Calibri"/>
      <w:sz w:val="22"/>
      <w:szCs w:val="22"/>
    </w:rPr>
  </w:style>
  <w:style w:type="table" w:styleId="Rastertabel1licht-Accent5">
    <w:name w:val="Grid Table 1 Light Accent 5"/>
    <w:basedOn w:val="Standaardtabel"/>
    <w:uiPriority w:val="46"/>
    <w:rsid w:val="00AC5DFA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Borders>
        <w:top w:val="single" w:sz="4" w:space="0" w:color="68FFF6" w:themeColor="accent5" w:themeTint="66"/>
        <w:left w:val="single" w:sz="4" w:space="0" w:color="68FFF6" w:themeColor="accent5" w:themeTint="66"/>
        <w:bottom w:val="single" w:sz="4" w:space="0" w:color="68FFF6" w:themeColor="accent5" w:themeTint="66"/>
        <w:right w:val="single" w:sz="4" w:space="0" w:color="68FFF6" w:themeColor="accent5" w:themeTint="66"/>
        <w:insideH w:val="single" w:sz="4" w:space="0" w:color="68FFF6" w:themeColor="accent5" w:themeTint="66"/>
        <w:insideV w:val="single" w:sz="4" w:space="0" w:color="68FFF6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1CFFF2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1CFFF2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Lijsttabel3-Accent3">
    <w:name w:val="List Table 3 Accent 3"/>
    <w:basedOn w:val="Standaardtabel"/>
    <w:uiPriority w:val="48"/>
    <w:rsid w:val="00AC5DFA"/>
    <w:tblPr>
      <w:tblStyleRowBandSize w:val="1"/>
      <w:tblStyleColBandSize w:val="1"/>
      <w:tblBorders>
        <w:top w:val="single" w:sz="4" w:space="0" w:color="005C99" w:themeColor="accent3"/>
        <w:left w:val="single" w:sz="4" w:space="0" w:color="005C99" w:themeColor="accent3"/>
        <w:bottom w:val="single" w:sz="4" w:space="0" w:color="005C99" w:themeColor="accent3"/>
        <w:right w:val="single" w:sz="4" w:space="0" w:color="005C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5C99" w:themeFill="accent3"/>
      </w:tcPr>
    </w:tblStylePr>
    <w:tblStylePr w:type="lastRow">
      <w:rPr>
        <w:b/>
        <w:bCs/>
      </w:rPr>
      <w:tblPr/>
      <w:tcPr>
        <w:tcBorders>
          <w:top w:val="double" w:sz="4" w:space="0" w:color="005C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5C99" w:themeColor="accent3"/>
          <w:right w:val="single" w:sz="4" w:space="0" w:color="005C99" w:themeColor="accent3"/>
        </w:tcBorders>
      </w:tcPr>
    </w:tblStylePr>
    <w:tblStylePr w:type="band1Horz">
      <w:tblPr/>
      <w:tcPr>
        <w:tcBorders>
          <w:top w:val="single" w:sz="4" w:space="0" w:color="005C99" w:themeColor="accent3"/>
          <w:bottom w:val="single" w:sz="4" w:space="0" w:color="005C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5C99" w:themeColor="accent3"/>
          <w:left w:val="nil"/>
        </w:tcBorders>
      </w:tcPr>
    </w:tblStylePr>
    <w:tblStylePr w:type="swCell">
      <w:tblPr/>
      <w:tcPr>
        <w:tcBorders>
          <w:top w:val="double" w:sz="4" w:space="0" w:color="005C99" w:themeColor="accent3"/>
          <w:right w:val="nil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068917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7613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3575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164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5682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0772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1326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43560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39680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16738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2160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80615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5732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85661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2785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3954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93160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8995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9567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3673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79894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2374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18181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7008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7149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7081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72228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3309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88915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8933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3930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11841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07945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2276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86051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49016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07719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94999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00367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2854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</w:webSettings>
</file>

<file path=word/_rels/customizations.xml.rels><?xml version="1.0" encoding="UTF-8" standalone="yes"?>
<Relationships xmlns="http://schemas.openxmlformats.org/package/2006/relationships"><Relationship Id="rId1" Type="http://schemas.microsoft.com/office/2006/relationships/attachedToolbars" Target="attachedToolbars.bin"/></Relationship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7.xml"/><Relationship Id="rId13" Type="http://schemas.openxmlformats.org/officeDocument/2006/relationships/settings" Target="settings.xml"/><Relationship Id="rId18" Type="http://schemas.openxmlformats.org/officeDocument/2006/relationships/image" Target="media/image2.jpg"/><Relationship Id="rId3" Type="http://schemas.openxmlformats.org/officeDocument/2006/relationships/customXml" Target="../customXml/item2.xml"/><Relationship Id="rId21" Type="http://schemas.openxmlformats.org/officeDocument/2006/relationships/footer" Target="footer2.xml"/><Relationship Id="rId7" Type="http://schemas.openxmlformats.org/officeDocument/2006/relationships/customXml" Target="../customXml/item6.xml"/><Relationship Id="rId12" Type="http://schemas.openxmlformats.org/officeDocument/2006/relationships/styles" Target="styles.xml"/><Relationship Id="rId17" Type="http://schemas.openxmlformats.org/officeDocument/2006/relationships/image" Target="media/image1.png"/><Relationship Id="rId2" Type="http://schemas.openxmlformats.org/officeDocument/2006/relationships/customXml" Target="../customXml/item1.xml"/><Relationship Id="rId16" Type="http://schemas.openxmlformats.org/officeDocument/2006/relationships/endnotes" Target="endnotes.xml"/><Relationship Id="rId20" Type="http://schemas.openxmlformats.org/officeDocument/2006/relationships/footer" Target="footer1.xml"/><Relationship Id="rId1" Type="http://schemas.microsoft.com/office/2006/relationships/keyMapCustomizations" Target="customizations.xml"/><Relationship Id="rId6" Type="http://schemas.openxmlformats.org/officeDocument/2006/relationships/customXml" Target="../customXml/item5.xml"/><Relationship Id="rId11" Type="http://schemas.openxmlformats.org/officeDocument/2006/relationships/numbering" Target="numbering.xml"/><Relationship Id="rId24" Type="http://schemas.openxmlformats.org/officeDocument/2006/relationships/theme" Target="theme/theme1.xml"/><Relationship Id="rId5" Type="http://schemas.openxmlformats.org/officeDocument/2006/relationships/customXml" Target="../customXml/item4.xml"/><Relationship Id="rId15" Type="http://schemas.openxmlformats.org/officeDocument/2006/relationships/footnotes" Target="footnotes.xml"/><Relationship Id="rId23" Type="http://schemas.openxmlformats.org/officeDocument/2006/relationships/glossaryDocument" Target="glossary/document.xml"/><Relationship Id="rId10" Type="http://schemas.openxmlformats.org/officeDocument/2006/relationships/customXml" Target="../customXml/item9.xml"/><Relationship Id="rId19" Type="http://schemas.openxmlformats.org/officeDocument/2006/relationships/image" Target="media/image3.png"/><Relationship Id="rId4" Type="http://schemas.openxmlformats.org/officeDocument/2006/relationships/customXml" Target="../customXml/item3.xml"/><Relationship Id="rId9" Type="http://schemas.openxmlformats.org/officeDocument/2006/relationships/customXml" Target="../customXml/item8.xml"/><Relationship Id="rId14" Type="http://schemas.openxmlformats.org/officeDocument/2006/relationships/webSettings" Target="webSettings.xml"/><Relationship Id="rId22" Type="http://schemas.openxmlformats.org/officeDocument/2006/relationships/fontTable" Target="fontTable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-185401344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1560BFA-71F6-4534-9C83-2815B2AA188C}"/>
      </w:docPartPr>
      <w:docPartBody>
        <w:p w:rsidR="003D6917" w:rsidRDefault="003D6917">
          <w:r w:rsidRPr="00E9568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BD3FFF679124FA6B9A99F702CAECAA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CD45F93-4735-448C-B6B7-BF74D9E31C76}"/>
      </w:docPartPr>
      <w:docPartBody>
        <w:p w:rsidR="00483859" w:rsidRDefault="00921F3B" w:rsidP="00921F3B">
          <w:pPr>
            <w:pStyle w:val="5BD3FFF679124FA6B9A99F702CAECAA7"/>
          </w:pPr>
          <w:r w:rsidRPr="00E9568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A9B73B78C17457CADBE2781A6F7F7C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72D4C42-CDA2-4136-8EF0-71DB8CAE9D52}"/>
      </w:docPartPr>
      <w:docPartBody>
        <w:p w:rsidR="00237438" w:rsidRDefault="000B09A4" w:rsidP="000B09A4">
          <w:pPr>
            <w:pStyle w:val="5A9B73B78C17457CADBE2781A6F7F7C3"/>
          </w:pPr>
          <w:r w:rsidRPr="00E95684">
            <w:rPr>
              <w:rStyle w:val="Tekstvantijdelijkeaanduiding"/>
            </w:rPr>
            <w:t>Klik of tik om tekst in te voeren.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URW Form Light">
    <w:altName w:val="Calibri"/>
    <w:panose1 w:val="000004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URW Form">
    <w:altName w:val="Calibri"/>
    <w:panose1 w:val="000005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URW Form Heavy">
    <w:panose1 w:val="000009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sDel="0" w:formatting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D6917"/>
    <w:rsid w:val="00006A6B"/>
    <w:rsid w:val="00055117"/>
    <w:rsid w:val="000703EF"/>
    <w:rsid w:val="0008043E"/>
    <w:rsid w:val="000B09A4"/>
    <w:rsid w:val="000B6C28"/>
    <w:rsid w:val="001C08FB"/>
    <w:rsid w:val="00237438"/>
    <w:rsid w:val="00300B16"/>
    <w:rsid w:val="00316F83"/>
    <w:rsid w:val="003D6917"/>
    <w:rsid w:val="003E558D"/>
    <w:rsid w:val="004223D9"/>
    <w:rsid w:val="00435788"/>
    <w:rsid w:val="004403EE"/>
    <w:rsid w:val="00483859"/>
    <w:rsid w:val="00524364"/>
    <w:rsid w:val="0053756F"/>
    <w:rsid w:val="00607D32"/>
    <w:rsid w:val="00694650"/>
    <w:rsid w:val="006F555A"/>
    <w:rsid w:val="00770030"/>
    <w:rsid w:val="00796A77"/>
    <w:rsid w:val="007979C9"/>
    <w:rsid w:val="007F1945"/>
    <w:rsid w:val="007F30D0"/>
    <w:rsid w:val="008D27A2"/>
    <w:rsid w:val="009014B2"/>
    <w:rsid w:val="00921F3B"/>
    <w:rsid w:val="009B7F60"/>
    <w:rsid w:val="00A37E6F"/>
    <w:rsid w:val="00A52D87"/>
    <w:rsid w:val="00AD291A"/>
    <w:rsid w:val="00AE2E98"/>
    <w:rsid w:val="00AF3730"/>
    <w:rsid w:val="00B1338E"/>
    <w:rsid w:val="00B36B31"/>
    <w:rsid w:val="00BC5935"/>
    <w:rsid w:val="00C76E35"/>
    <w:rsid w:val="00E85596"/>
    <w:rsid w:val="00EA0FCA"/>
    <w:rsid w:val="00EC27C2"/>
    <w:rsid w:val="00F56A6F"/>
    <w:rsid w:val="00F76C47"/>
    <w:rsid w:val="00F94A07"/>
    <w:rsid w:val="00F97D39"/>
    <w:rsid w:val="00FB4937"/>
    <w:rsid w:val="00FE63C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0B09A4"/>
    <w:rPr>
      <w:color w:val="808080"/>
    </w:rPr>
  </w:style>
  <w:style w:type="paragraph" w:customStyle="1" w:styleId="5BD3FFF679124FA6B9A99F702CAECAA7">
    <w:name w:val="5BD3FFF679124FA6B9A99F702CAECAA7"/>
    <w:rsid w:val="00921F3B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A9B73B78C17457CADBE2781A6F7F7C3">
    <w:name w:val="5A9B73B78C17457CADBE2781A6F7F7C3"/>
    <w:rsid w:val="000B09A4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Corporate Venlo">
      <a:dk1>
        <a:sysClr val="windowText" lastClr="000000"/>
      </a:dk1>
      <a:lt1>
        <a:sysClr val="window" lastClr="FFFFFF"/>
      </a:lt1>
      <a:dk2>
        <a:srgbClr val="11175E"/>
      </a:dk2>
      <a:lt2>
        <a:srgbClr val="595959"/>
      </a:lt2>
      <a:accent1>
        <a:srgbClr val="216D08"/>
      </a:accent1>
      <a:accent2>
        <a:srgbClr val="A02C41"/>
      </a:accent2>
      <a:accent3>
        <a:srgbClr val="005C99"/>
      </a:accent3>
      <a:accent4>
        <a:srgbClr val="C44578"/>
      </a:accent4>
      <a:accent5>
        <a:srgbClr val="00857E"/>
      </a:accent5>
      <a:accent6>
        <a:srgbClr val="323232"/>
      </a:accent6>
      <a:hlink>
        <a:srgbClr val="005C99"/>
      </a:hlink>
      <a:folHlink>
        <a:srgbClr val="005C99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TemplafyTemplateConfiguration><![CDATA[{"elementsMetadata":[],"transformationConfigurations":[{"image":"{{UserProfile.LogoSelection.LogoName}}","shapeName":"ImageHeader","width":"{{UserProfile.LogoSelection.LogoHeaderWidth}}","height":"{{UserProfile.LogoSelection.LogoHeaderHeight}}","namedSections":"{{NamedSections.First}}","namedPages":"{{NamedPages.Default}}","leftOffset":"{{UserProfile.LogoSelection.LogoHeaderLeftOffset}}","horizontalRelativePosition":"{{HorizontalRelativePosition.Page}}","topOffset":"{{UserProfile.LogoSelection.LogoHeaderTopOffset}}","verticalRelativePosition":"{{VerticalRelativePosition.Page}}","imageTextWrapping":"{{ImageTextWrapping.BehindText}}","disableUpdates":false,"type":"imageHeader"}],"isBaseTemplate":false,"enableDocumentContentUpdater":true,"version":"2.0"}]]></TemplafyTemplateConfiguration>
</file>

<file path=customXml/item2.xml><?xml version="1.0" encoding="utf-8"?>
<?mso-contentType ?>
<SharedContentType xmlns="Microsoft.SharePoint.Taxonomy.ContentTypeSync" SourceId="ec625830-0393-40cf-9517-f15112bf8dda" ContentTypeId="0x0101003C88BF8FAED69B48A3D3741BD6CDA275" PreviousValue="false" LastSyncTimeStamp="2023-03-20T13:54:49.587Z"/>
</file>

<file path=customXml/item3.xml><?xml version="1.0" encoding="utf-8"?>
<tns:customPropertyEditors xmlns:tns="http://schemas.microsoft.com/office/2006/customDocumentInformationPanel">
  <tns:showOnOpen>true</tns:showOnOpen>
  <tns:defaultPropertyEditorNamespace>Standaardeigenschappen</tns:defaultPropertyEditorNamespace>
</tns:customPropertyEditor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Email" ma:contentTypeID="0x0101003C88BF8FAED69B48A3D3741BD6CDA275005E726F6738B3954B92BB780AEBB52A56" ma:contentTypeVersion="5" ma:contentTypeDescription="" ma:contentTypeScope="" ma:versionID="7c1caf87123da588fd8b826815b59437">
  <xsd:schema xmlns:xsd="http://www.w3.org/2001/XMLSchema" xmlns:xs="http://www.w3.org/2001/XMLSchema" xmlns:p="http://schemas.microsoft.com/office/2006/metadata/properties" xmlns:ns2="http://schemas.microsoft.com/sharepoint/v3/fields" xmlns:ns3="111cca18-927f-4136-9430-637c78ca0063" targetNamespace="http://schemas.microsoft.com/office/2006/metadata/properties" ma:root="true" ma:fieldsID="d8c683743f767d8570d8a0c2dd8162f1" ns2:_="" ns3:_="">
    <xsd:import namespace="http://schemas.microsoft.com/sharepoint/v3/fields"/>
    <xsd:import namespace="111cca18-927f-4136-9430-637c78ca0063"/>
    <xsd:element name="properties">
      <xsd:complexType>
        <xsd:sequence>
          <xsd:element name="documentManagement">
            <xsd:complexType>
              <xsd:all>
                <xsd:element ref="ns2:DocCreatedSaved" minOccurs="0"/>
                <xsd:element ref="ns2:DocModifiedSaved" minOccurs="0"/>
                <xsd:element ref="ns2:EmAttachCount" minOccurs="0"/>
                <xsd:element ref="ns2:EmAttachmentNames" minOccurs="0"/>
                <xsd:element ref="ns2:EmBCC" minOccurs="0"/>
                <xsd:element ref="ns2:EmBCCSMTPAddress" minOccurs="0"/>
                <xsd:element ref="ns2:EmBody" minOccurs="0"/>
                <xsd:element ref="ns2:EmCategory" minOccurs="0"/>
                <xsd:element ref="ns2:EmCC" minOccurs="0"/>
                <xsd:element ref="ns2:EmCCSMTPAddress" minOccurs="0"/>
                <xsd:element ref="ns2:EmCompanies" minOccurs="0"/>
                <xsd:element ref="ns2:EmCon" minOccurs="0"/>
                <xsd:element ref="ns2:EmConversationID" minOccurs="0"/>
                <xsd:element ref="ns2:EmConversationIndex" minOccurs="0"/>
                <xsd:element ref="ns2:EmDate" minOccurs="0"/>
                <xsd:element ref="ns2:EmDateReceived" minOccurs="0"/>
                <xsd:element ref="ns2:EmDateSent" minOccurs="0"/>
                <xsd:element ref="ns2:EmFrom" minOccurs="0"/>
                <xsd:element ref="ns2:EmFromName" minOccurs="0"/>
                <xsd:element ref="ns2:EmFromSMTPAddress" minOccurs="0"/>
                <xsd:element ref="ns2:EmHasAttachments" minOccurs="0"/>
                <xsd:element ref="ns2:EmID" minOccurs="0"/>
                <xsd:element ref="ns2:EmImportance" minOccurs="0"/>
                <xsd:element ref="ns2:EmReceivedByName" minOccurs="0"/>
                <xsd:element ref="ns2:EmReceivedOnBehalfOfName" minOccurs="0"/>
                <xsd:element ref="ns2:EmReplyRecipientNames" minOccurs="0"/>
                <xsd:element ref="ns2:EmReplyRecipients" minOccurs="0"/>
                <xsd:element ref="ns2:EmRetentionPolicyName" minOccurs="0"/>
                <xsd:element ref="ns2:EmSensitivity" minOccurs="0"/>
                <xsd:element ref="ns2:EmSentOnBehalfOfName" minOccurs="0"/>
                <xsd:element ref="ns2:EmSubject" minOccurs="0"/>
                <xsd:element ref="ns2:EmTo" minOccurs="0"/>
                <xsd:element ref="ns2:EmToAddress" minOccurs="0"/>
                <xsd:element ref="ns2:EmToSMTPAddress" minOccurs="0"/>
                <xsd:element ref="ns2:EmTyp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DocCreatedSaved" ma:index="8" nillable="true" ma:displayName="Document Created Saved" ma:format="DateTime" ma:internalName="DocCreatedSaved" ma:readOnly="false">
      <xsd:simpleType>
        <xsd:restriction base="dms:DateTime"/>
      </xsd:simpleType>
    </xsd:element>
    <xsd:element name="DocModifiedSaved" ma:index="9" nillable="true" ma:displayName="Document Modified Saved" ma:format="DateTime" ma:internalName="DocModifiedSaved" ma:readOnly="false">
      <xsd:simpleType>
        <xsd:restriction base="dms:DateTime"/>
      </xsd:simpleType>
    </xsd:element>
    <xsd:element name="EmAttachCount" ma:index="10" nillable="true" ma:displayName="Email Attachment Count" ma:internalName="EmAttachCount" ma:readOnly="false">
      <xsd:simpleType>
        <xsd:restriction base="dms:Text"/>
      </xsd:simpleType>
    </xsd:element>
    <xsd:element name="EmAttachmentNames" ma:index="11" nillable="true" ma:displayName="Email Attachment Names" ma:internalName="EmAttachmentNames" ma:readOnly="false">
      <xsd:simpleType>
        <xsd:restriction base="dms:Note"/>
      </xsd:simpleType>
    </xsd:element>
    <xsd:element name="EmBCC" ma:index="12" nillable="true" ma:displayName="Email BCC" ma:internalName="EmBCC" ma:readOnly="false">
      <xsd:simpleType>
        <xsd:restriction base="dms:Note"/>
      </xsd:simpleType>
    </xsd:element>
    <xsd:element name="EmBCCSMTPAddress" ma:index="13" nillable="true" ma:displayName="Email BCC SMTP Address" ma:internalName="EmBCCSMTPAddress" ma:readOnly="false">
      <xsd:simpleType>
        <xsd:restriction base="dms:Note"/>
      </xsd:simpleType>
    </xsd:element>
    <xsd:element name="EmBody" ma:index="14" nillable="true" ma:displayName="Email Body" ma:internalName="EmBody" ma:readOnly="false">
      <xsd:simpleType>
        <xsd:restriction base="dms:Note"/>
      </xsd:simpleType>
    </xsd:element>
    <xsd:element name="EmCategory" ma:index="15" nillable="true" ma:displayName="Email Category" ma:internalName="EmCategory" ma:readOnly="false">
      <xsd:simpleType>
        <xsd:restriction base="dms:Text"/>
      </xsd:simpleType>
    </xsd:element>
    <xsd:element name="EmCC" ma:index="16" nillable="true" ma:displayName="Email CC" ma:internalName="EmCC" ma:readOnly="false">
      <xsd:simpleType>
        <xsd:restriction base="dms:Note"/>
      </xsd:simpleType>
    </xsd:element>
    <xsd:element name="EmCCSMTPAddress" ma:index="17" nillable="true" ma:displayName="Email CC SMTP Address" ma:internalName="EmCCSMTPAddress" ma:readOnly="false">
      <xsd:simpleType>
        <xsd:restriction base="dms:Note"/>
      </xsd:simpleType>
    </xsd:element>
    <xsd:element name="EmCompanies" ma:index="18" nillable="true" ma:displayName="Email Companies" ma:internalName="EmCompanies" ma:readOnly="false">
      <xsd:simpleType>
        <xsd:restriction base="dms:Text"/>
      </xsd:simpleType>
    </xsd:element>
    <xsd:element name="EmCon" ma:index="19" nillable="true" ma:displayName="Email Conversation" ma:internalName="EmCon" ma:readOnly="false">
      <xsd:simpleType>
        <xsd:restriction base="dms:Text"/>
      </xsd:simpleType>
    </xsd:element>
    <xsd:element name="EmConversationID" ma:index="20" nillable="true" ma:displayName="Email Conversation ID" ma:internalName="EmConversationID" ma:readOnly="false">
      <xsd:simpleType>
        <xsd:restriction base="dms:Note">
          <xsd:maxLength value="255"/>
        </xsd:restriction>
      </xsd:simpleType>
    </xsd:element>
    <xsd:element name="EmConversationIndex" ma:index="21" nillable="true" ma:displayName="Email Conversation Index" ma:internalName="EmConversationIndex" ma:readOnly="false">
      <xsd:simpleType>
        <xsd:restriction base="dms:Note">
          <xsd:maxLength value="255"/>
        </xsd:restriction>
      </xsd:simpleType>
    </xsd:element>
    <xsd:element name="EmDate" ma:index="22" nillable="true" ma:displayName="Email Date" ma:format="DateTime" ma:internalName="EmDate" ma:readOnly="false">
      <xsd:simpleType>
        <xsd:restriction base="dms:DateTime"/>
      </xsd:simpleType>
    </xsd:element>
    <xsd:element name="EmDateReceived" ma:index="23" nillable="true" ma:displayName="Email Date Received" ma:format="DateTime" ma:internalName="EmDateReceived" ma:readOnly="false">
      <xsd:simpleType>
        <xsd:restriction base="dms:DateTime"/>
      </xsd:simpleType>
    </xsd:element>
    <xsd:element name="EmDateSent" ma:index="24" nillable="true" ma:displayName="Email Date Sent" ma:format="DateTime" ma:internalName="EmDateSent" ma:readOnly="false">
      <xsd:simpleType>
        <xsd:restriction base="dms:DateTime"/>
      </xsd:simpleType>
    </xsd:element>
    <xsd:element name="EmFrom" ma:index="25" nillable="true" ma:displayName="Email From" ma:internalName="EmFrom" ma:readOnly="false">
      <xsd:simpleType>
        <xsd:restriction base="dms:Text"/>
      </xsd:simpleType>
    </xsd:element>
    <xsd:element name="EmFromName" ma:index="26" nillable="true" ma:displayName="Email From Name" ma:internalName="EmFromName" ma:readOnly="false">
      <xsd:simpleType>
        <xsd:restriction base="dms:Text"/>
      </xsd:simpleType>
    </xsd:element>
    <xsd:element name="EmFromSMTPAddress" ma:index="27" nillable="true" ma:displayName="Email From SMTP Address" ma:internalName="EmFromSMTPAddress" ma:readOnly="false">
      <xsd:simpleType>
        <xsd:restriction base="dms:Text"/>
      </xsd:simpleType>
    </xsd:element>
    <xsd:element name="EmHasAttachments" ma:index="28" nillable="true" ma:displayName="Email Has Attachments" ma:internalName="EmHasAttachments" ma:readOnly="false">
      <xsd:simpleType>
        <xsd:restriction base="dms:Boolean"/>
      </xsd:simpleType>
    </xsd:element>
    <xsd:element name="EmID" ma:index="29" nillable="true" ma:displayName="Email ID" ma:internalName="EmID" ma:readOnly="false">
      <xsd:simpleType>
        <xsd:restriction base="dms:Text"/>
      </xsd:simpleType>
    </xsd:element>
    <xsd:element name="EmImportance" ma:index="30" nillable="true" ma:displayName="Email Importance" ma:internalName="EmImportance" ma:readOnly="false">
      <xsd:simpleType>
        <xsd:restriction base="dms:Number"/>
      </xsd:simpleType>
    </xsd:element>
    <xsd:element name="EmReceivedByName" ma:index="31" nillable="true" ma:displayName="Email Received By Name" ma:internalName="EmReceivedByName" ma:readOnly="false">
      <xsd:simpleType>
        <xsd:restriction base="dms:Text"/>
      </xsd:simpleType>
    </xsd:element>
    <xsd:element name="EmReceivedOnBehalfOfName" ma:index="32" nillable="true" ma:displayName="Email Received On Behalf Of Name" ma:internalName="EmReceivedOnBehalfOfName" ma:readOnly="false">
      <xsd:simpleType>
        <xsd:restriction base="dms:Text"/>
      </xsd:simpleType>
    </xsd:element>
    <xsd:element name="EmReplyRecipientNames" ma:index="33" nillable="true" ma:displayName="Email Reply Recipient Names" ma:internalName="EmReplyRecipientNames" ma:readOnly="false">
      <xsd:simpleType>
        <xsd:restriction base="dms:Text"/>
      </xsd:simpleType>
    </xsd:element>
    <xsd:element name="EmReplyRecipients" ma:index="34" nillable="true" ma:displayName="Email Reply Recipients" ma:internalName="EmReplyRecipients" ma:readOnly="false">
      <xsd:simpleType>
        <xsd:restriction base="dms:Text"/>
      </xsd:simpleType>
    </xsd:element>
    <xsd:element name="EmRetentionPolicyName" ma:index="35" nillable="true" ma:displayName="Email Retention Policy Name" ma:internalName="EmRetentionPolicyName" ma:readOnly="false">
      <xsd:simpleType>
        <xsd:restriction base="dms:Text"/>
      </xsd:simpleType>
    </xsd:element>
    <xsd:element name="EmSensitivity" ma:index="36" nillable="true" ma:displayName="Email Sensitivity" ma:internalName="EmSensitivity" ma:readOnly="false">
      <xsd:simpleType>
        <xsd:restriction base="dms:Number"/>
      </xsd:simpleType>
    </xsd:element>
    <xsd:element name="EmSentOnBehalfOfName" ma:index="37" nillable="true" ma:displayName="Email Sent On Behalf Of Name" ma:internalName="EmSentOnBehalfOfName" ma:readOnly="false">
      <xsd:simpleType>
        <xsd:restriction base="dms:Text"/>
      </xsd:simpleType>
    </xsd:element>
    <xsd:element name="EmSubject" ma:index="38" nillable="true" ma:displayName="Email Subject" ma:internalName="EmSubject" ma:readOnly="false">
      <xsd:simpleType>
        <xsd:restriction base="dms:Text"/>
      </xsd:simpleType>
    </xsd:element>
    <xsd:element name="EmTo" ma:index="39" nillable="true" ma:displayName="Email To" ma:internalName="EmTo" ma:readOnly="false">
      <xsd:simpleType>
        <xsd:restriction base="dms:Note"/>
      </xsd:simpleType>
    </xsd:element>
    <xsd:element name="EmToAddress" ma:index="40" nillable="true" ma:displayName="Email To Address" ma:internalName="EmToAddress" ma:readOnly="false">
      <xsd:simpleType>
        <xsd:restriction base="dms:Note"/>
      </xsd:simpleType>
    </xsd:element>
    <xsd:element name="EmToSMTPAddress" ma:index="41" nillable="true" ma:displayName="Email To SMTP Address" ma:internalName="EmToSMTPAddress" ma:readOnly="false">
      <xsd:simpleType>
        <xsd:restriction base="dms:Note"/>
      </xsd:simpleType>
    </xsd:element>
    <xsd:element name="EmType" ma:index="42" nillable="true" ma:displayName="Email Type" ma:internalName="EmType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11cca18-927f-4136-9430-637c78ca0063" elementFormDefault="qualified">
    <xsd:import namespace="http://schemas.microsoft.com/office/2006/documentManagement/types"/>
    <xsd:import namespace="http://schemas.microsoft.com/office/infopath/2007/PartnerControls"/>
    <xsd:element name="_dlc_DocId" ma:index="43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44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5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11cca18-927f-4136-9430-637c78ca0063">FQRVHAMSTAKR-1476194865-90</_dlc_DocId>
    <_dlc_DocIdUrl xmlns="111cca18-927f-4136-9430-637c78ca0063">
      <Url>https://gemeentevenlo.sharepoint.com/sites/PI-2025-01148/_layouts/15/DocIdRedir.aspx?ID=FQRVHAMSTAKR-1476194865-90</Url>
      <Description>FQRVHAMSTAKR-1476194865-90</Description>
    </_dlc_DocIdUrl>
    <EmAttachCount xmlns="http://schemas.microsoft.com/sharepoint/v3/fields" xsi:nil="true"/>
    <EmAttachmentNames xmlns="http://schemas.microsoft.com/sharepoint/v3/fields" xsi:nil="true"/>
    <EmReceivedOnBehalfOfName xmlns="http://schemas.microsoft.com/sharepoint/v3/fields" xsi:nil="true"/>
    <EmImportance xmlns="http://schemas.microsoft.com/sharepoint/v3/fields" xsi:nil="true"/>
    <EmCC xmlns="http://schemas.microsoft.com/sharepoint/v3/fields" xsi:nil="true"/>
    <EmCCSMTPAddress xmlns="http://schemas.microsoft.com/sharepoint/v3/fields" xsi:nil="true"/>
    <EmReceivedByName xmlns="http://schemas.microsoft.com/sharepoint/v3/fields" xsi:nil="true"/>
    <EmSentOnBehalfOfName xmlns="http://schemas.microsoft.com/sharepoint/v3/fields" xsi:nil="true"/>
    <EmCompanies xmlns="http://schemas.microsoft.com/sharepoint/v3/fields" xsi:nil="true"/>
    <EmID xmlns="http://schemas.microsoft.com/sharepoint/v3/fields" xsi:nil="true"/>
    <DocModifiedSaved xmlns="http://schemas.microsoft.com/sharepoint/v3/fields" xsi:nil="true"/>
    <EmBCC xmlns="http://schemas.microsoft.com/sharepoint/v3/fields" xsi:nil="true"/>
    <EmBCCSMTPAddress xmlns="http://schemas.microsoft.com/sharepoint/v3/fields" xsi:nil="true"/>
    <EmCon xmlns="http://schemas.microsoft.com/sharepoint/v3/fields" xsi:nil="true"/>
    <EmFromName xmlns="http://schemas.microsoft.com/sharepoint/v3/fields" xsi:nil="true"/>
    <EmHasAttachments xmlns="http://schemas.microsoft.com/sharepoint/v3/fields" xsi:nil="true"/>
    <EmRetentionPolicyName xmlns="http://schemas.microsoft.com/sharepoint/v3/fields" xsi:nil="true"/>
    <EmSubject xmlns="http://schemas.microsoft.com/sharepoint/v3/fields" xsi:nil="true"/>
    <EmType xmlns="http://schemas.microsoft.com/sharepoint/v3/fields" xsi:nil="true"/>
    <EmDateSent xmlns="http://schemas.microsoft.com/sharepoint/v3/fields" xsi:nil="true"/>
    <EmReplyRecipientNames xmlns="http://schemas.microsoft.com/sharepoint/v3/fields" xsi:nil="true"/>
    <EmReplyRecipients xmlns="http://schemas.microsoft.com/sharepoint/v3/fields" xsi:nil="true"/>
    <EmDateReceived xmlns="http://schemas.microsoft.com/sharepoint/v3/fields" xsi:nil="true"/>
    <EmToAddress xmlns="http://schemas.microsoft.com/sharepoint/v3/fields" xsi:nil="true"/>
    <EmFrom xmlns="http://schemas.microsoft.com/sharepoint/v3/fields" xsi:nil="true"/>
    <EmTo xmlns="http://schemas.microsoft.com/sharepoint/v3/fields" xsi:nil="true"/>
    <EmToSMTPAddress xmlns="http://schemas.microsoft.com/sharepoint/v3/fields" xsi:nil="true"/>
    <DocCreatedSaved xmlns="http://schemas.microsoft.com/sharepoint/v3/fields" xsi:nil="true"/>
    <EmDate xmlns="http://schemas.microsoft.com/sharepoint/v3/fields" xsi:nil="true"/>
    <EmSensitivity xmlns="http://schemas.microsoft.com/sharepoint/v3/fields" xsi:nil="true"/>
    <EmBody xmlns="http://schemas.microsoft.com/sharepoint/v3/fields" xsi:nil="true"/>
    <EmCategory xmlns="http://schemas.microsoft.com/sharepoint/v3/fields" xsi:nil="true"/>
    <EmFromSMTPAddress xmlns="http://schemas.microsoft.com/sharepoint/v3/fields" xsi:nil="true"/>
    <EmConversationID xmlns="http://schemas.microsoft.com/sharepoint/v3/fields" xsi:nil="true"/>
    <EmConversationIndex xmlns="http://schemas.microsoft.com/sharepoint/v3/fields" xsi:nil="true"/>
  </documentManagement>
</p:properties>
</file>

<file path=customXml/item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9.xml><?xml version="1.0" encoding="utf-8"?>
<TemplafyFormConfiguration><![CDATA[{"formFields":[{"required":false,"placeholder":"","lines":0,"helpTexts":{"prefix":"","postfix":"Vul hier de beknopte titel van het rapport in. Dit komt in de voettekst van het rapport te staan."},"spacing":{},"shareValue":false,"type":"textBox","name":"BeknopteTitel","label":"Beknopte titel","fullyQualifiedName":"BeknopteTitel"},{"required":false,"helpTexts":{"prefix":"","postfix":""},"spacing":{},"shareValue":false,"type":"datePicker","name":"DatumAanmaakDocument","label":"Datum aanmaak document / Opmaakdatum","fullyQualifiedName":"DatumAanmaakDocument"},{"required":false,"placeholder":"Alleen invullen indien niet in OneGov is gestart","lines":1,"shareValue":true,"type":"textBox","name":"Zaaknummer","label":"Zaaknummer","fullyQualifiedName":"Zaaknummer"}],"formDataEntries":[]}]]></TemplafyFormConfiguration>
</file>

<file path=customXml/itemProps1.xml><?xml version="1.0" encoding="utf-8"?>
<ds:datastoreItem xmlns:ds="http://schemas.openxmlformats.org/officeDocument/2006/customXml" ds:itemID="{A389FF1B-585F-407E-A208-3834E3B36C8B}">
  <ds:schemaRefs/>
</ds:datastoreItem>
</file>

<file path=customXml/itemProps2.xml><?xml version="1.0" encoding="utf-8"?>
<ds:datastoreItem xmlns:ds="http://schemas.openxmlformats.org/officeDocument/2006/customXml" ds:itemID="{9B111AAE-B93C-41F8-9232-7D69DF8B2ABF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F039E34D-016A-4203-9457-6EAFF6D05D6F}">
  <ds:schemaRefs>
    <ds:schemaRef ds:uri="http://schemas.microsoft.com/office/2006/customDocumentInformationPanel"/>
  </ds:schemaRefs>
</ds:datastoreItem>
</file>

<file path=customXml/itemProps4.xml><?xml version="1.0" encoding="utf-8"?>
<ds:datastoreItem xmlns:ds="http://schemas.openxmlformats.org/officeDocument/2006/customXml" ds:itemID="{1F93C260-9197-4F47-B339-4E59010D8E2B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8D48230B-4407-4D84-847D-A79A415A42C6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B6CE9DA5-1768-4813-BCB6-2F261572BE03}"/>
</file>

<file path=customXml/itemProps7.xml><?xml version="1.0" encoding="utf-8"?>
<ds:datastoreItem xmlns:ds="http://schemas.openxmlformats.org/officeDocument/2006/customXml" ds:itemID="{FF3A41DB-5E2E-40C2-852F-B3FEAB8BF8D0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111cca18-927f-4136-9430-637c78ca0063"/>
    <ds:schemaRef ds:uri="http://schemas.microsoft.com/office/2006/documentManagement/types"/>
    <ds:schemaRef ds:uri="http://schemas.microsoft.com/sharepoint/v3/fields"/>
    <ds:schemaRef ds:uri="http://www.w3.org/XML/1998/namespace"/>
    <ds:schemaRef ds:uri="http://purl.org/dc/dcmitype/"/>
  </ds:schemaRefs>
</ds:datastoreItem>
</file>

<file path=customXml/itemProps8.xml><?xml version="1.0" encoding="utf-8"?>
<ds:datastoreItem xmlns:ds="http://schemas.openxmlformats.org/officeDocument/2006/customXml" ds:itemID="{611FBB4E-2A9F-4216-BE63-D5A476CDF28D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2E6A7D8C-0E1E-4003-A6B5-F7EEFC005F0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259</TotalTime>
  <Pages>10</Pages>
  <Words>1438</Words>
  <Characters>8607</Characters>
  <Application>Microsoft Office Word</Application>
  <DocSecurity>0</DocSecurity>
  <Lines>71</Lines>
  <Paragraphs>20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Rapport</vt:lpstr>
    </vt:vector>
  </TitlesOfParts>
  <Company>Gemeente Venlo</Company>
  <LinksUpToDate>false</LinksUpToDate>
  <CharactersWithSpaces>10025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Rapport</dc:title>
  <dc:subject/>
  <dc:creator>RGIMAN</dc:creator>
  <cp:keywords/>
  <dc:description/>
  <cp:lastModifiedBy>Gardeniers, Jean-Paul (JPMI)</cp:lastModifiedBy>
  <cp:revision>33</cp:revision>
  <cp:lastPrinted>2023-12-14T12:41:00Z</cp:lastPrinted>
  <dcterms:created xsi:type="dcterms:W3CDTF">2024-09-20T12:23:00Z</dcterms:created>
  <dcterms:modified xsi:type="dcterms:W3CDTF">2025-05-08T14:58:00Z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0x0101003C88BF8FAED69B48A3D3741BD6CDA275005E726F6738B3954B92BB780AEBB52A56</vt:lpwstr>
  </property>
  <property fmtid="{D5CDD505-2E9C-101B-9397-08002B2CF9AE}" pid="3" name="_dlc_DocIdItemGuid">
    <vt:lpwstr>052cde65-b1dc-4055-acea-1e5ed0f867c2</vt:lpwstr>
  </property>
  <property fmtid="{D5CDD505-2E9C-101B-9397-08002B2CF9AE}" pid="4" name="Order">
    <vt:r8>2700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_ExtendedDescription">
    <vt:lpwstr/>
  </property>
  <property fmtid="{D5CDD505-2E9C-101B-9397-08002B2CF9AE}" pid="8" name="_dlc_DocId">
    <vt:lpwstr>3DFRN24PR3F4-516515891-27</vt:lpwstr>
  </property>
  <property fmtid="{D5CDD505-2E9C-101B-9397-08002B2CF9AE}" pid="9" name="TriggerFlowInfo">
    <vt:lpwstr/>
  </property>
  <property fmtid="{D5CDD505-2E9C-101B-9397-08002B2CF9AE}" pid="10" name="_dlc_DocIdUrl">
    <vt:lpwstr>https://gemeentevenlo.sharepoint.com/sites/s-Implementatie-Xential/_layouts/15/DocIdRedir.aspx?ID=3DFRN24PR3F4-516515891-27, 3DFRN24PR3F4-516515891-27</vt:lpwstr>
  </property>
  <property fmtid="{D5CDD505-2E9C-101B-9397-08002B2CF9AE}" pid="11" name="ComplianceAssetId">
    <vt:lpwstr/>
  </property>
  <property fmtid="{D5CDD505-2E9C-101B-9397-08002B2CF9AE}" pid="12" name="TemplateUrl">
    <vt:lpwstr/>
  </property>
</Properties>
</file>