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68" r:id="rId6"/>
    <p:sldId id="619" r:id="rId7"/>
    <p:sldId id="620" r:id="rId8"/>
    <p:sldId id="626" r:id="rId9"/>
    <p:sldId id="627" r:id="rId10"/>
    <p:sldId id="628" r:id="rId11"/>
    <p:sldId id="611" r:id="rId12"/>
    <p:sldId id="625" r:id="rId13"/>
    <p:sldId id="257" r:id="rId14"/>
    <p:sldId id="421" r:id="rId15"/>
    <p:sldId id="261" r:id="rId16"/>
    <p:sldId id="603" r:id="rId17"/>
    <p:sldId id="623" r:id="rId18"/>
    <p:sldId id="598" r:id="rId19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B088336-5A34-4C88-8647-332BB425676F}">
          <p14:sldIdLst>
            <p14:sldId id="268"/>
            <p14:sldId id="619"/>
            <p14:sldId id="620"/>
            <p14:sldId id="626"/>
            <p14:sldId id="627"/>
            <p14:sldId id="628"/>
            <p14:sldId id="611"/>
            <p14:sldId id="625"/>
            <p14:sldId id="257"/>
            <p14:sldId id="421"/>
            <p14:sldId id="261"/>
            <p14:sldId id="603"/>
            <p14:sldId id="623"/>
          </p14:sldIdLst>
        </p14:section>
        <p14:section name="Naamloze sectie" id="{34D916A6-BEF1-4D2D-B909-DE48E7786934}">
          <p14:sldIdLst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0627" autoAdjust="0"/>
  </p:normalViewPr>
  <p:slideViewPr>
    <p:cSldViewPr snapToGrid="0">
      <p:cViewPr varScale="1">
        <p:scale>
          <a:sx n="71" d="100"/>
          <a:sy n="71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42C2FE3-F98F-4554-A999-4C883163A47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612350-E984-497C-8BBA-57E5F86B34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30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256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E501649-886C-4324-AD4C-E61C88D47728}" type="slidenum">
              <a:rPr lang="nl-NL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14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15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E501649-886C-4324-AD4C-E61C88D47728}" type="slidenum">
              <a:rPr lang="nl-NL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87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E501649-886C-4324-AD4C-E61C88D47728}" type="slidenum">
              <a:rPr lang="nl-NL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76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2350-E984-497C-8BBA-57E5F86B34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2350-E984-497C-8BBA-57E5F86B34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79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2350-E984-497C-8BBA-57E5F86B34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6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2350-E984-497C-8BBA-57E5F86B34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768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E501649-886C-4324-AD4C-E61C88D47728}" type="slidenum">
              <a:rPr lang="nl-NL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67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DE501649-886C-4324-AD4C-E61C88D47728}" type="slidenum">
              <a:rPr lang="nl-NL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2C744-8501-6F14-A10B-3F02350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6340E5-6761-2460-77A8-3E310EB9E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5BB756-B6FE-5ACB-36BC-96E97A66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91926-FD55-7F58-36BB-D24095FC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F55169-D10E-BBE3-4E63-89A1C905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F57CE-A47E-5600-42CF-B1795A8D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A04180-3AAC-8A34-63BB-CB67E6035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56778-8208-2772-143D-2EC2E681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BBCFCF-9938-2C71-5282-D86C3947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62AA1-B219-F6F0-329B-5780AB5E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87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F7B458-DEF6-8484-0DE8-349EB5070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0632A2-5D36-3770-7F5D-175EA4B22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BF17A-D2C2-D006-DE8B-E04FF60D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FF1AF-EF60-BF5A-4FDC-05CED7AD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26289-DBAE-27CA-B2AF-9B8D9273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8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4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017BC6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1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1" y="2270081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1" y="4023756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14" name="Afbeelding 13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84"/>
          <a:stretch/>
        </p:blipFill>
        <p:spPr>
          <a:xfrm>
            <a:off x="-59532" y="1"/>
            <a:ext cx="12313920" cy="1567052"/>
          </a:xfrm>
          <a:prstGeom prst="rect">
            <a:avLst/>
          </a:prstGeom>
        </p:spPr>
      </p:pic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1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7571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buClr>
                <a:srgbClr val="017BC6"/>
              </a:buCl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730" y="5351492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42730" y="2270079"/>
            <a:ext cx="5004000" cy="1448545"/>
          </a:xfrm>
        </p:spPr>
        <p:txBody>
          <a:bodyPr tIns="0" bIns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42730" y="4023755"/>
            <a:ext cx="5004000" cy="10335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14" name="Afbeelding 13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-59532" y="0"/>
            <a:ext cx="12313920" cy="1567052"/>
          </a:xfrm>
          <a:prstGeom prst="rect">
            <a:avLst/>
          </a:prstGeom>
        </p:spPr>
      </p:pic>
      <p:sp>
        <p:nvSpPr>
          <p:cNvPr id="9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542730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57785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6" name="Afbeelding 5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8805" y="1564935"/>
            <a:ext cx="10923588" cy="896191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97057" y="2708908"/>
            <a:ext cx="9799440" cy="46021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9788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ZK_RVB_Logo_pres_diap_n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/>
          <a:stretch/>
        </p:blipFill>
        <p:spPr>
          <a:xfrm>
            <a:off x="0" y="0"/>
            <a:ext cx="12192000" cy="1571184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641456" y="4025100"/>
            <a:ext cx="10956547" cy="10295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30217" y="5349453"/>
            <a:ext cx="10966398" cy="38936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24570" y="2272931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23" hasCustomPrompt="1"/>
          </p:nvPr>
        </p:nvSpPr>
        <p:spPr>
          <a:xfrm>
            <a:off x="627644" y="6015124"/>
            <a:ext cx="5004000" cy="38936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9910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2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60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4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67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7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38114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tel 5"/>
          <p:cNvSpPr txBox="1">
            <a:spLocks/>
          </p:cNvSpPr>
          <p:nvPr userDrawn="1"/>
        </p:nvSpPr>
        <p:spPr>
          <a:xfrm>
            <a:off x="626672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dianummer 17"/>
          <p:cNvSpPr>
            <a:spLocks noGrp="1"/>
          </p:cNvSpPr>
          <p:nvPr>
            <p:ph type="sldNum" sz="quarter" idx="2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6FEC6-B180-B73F-F9A6-83BE356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66C9D1-F126-79CE-612F-8F0F2CAA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EE194B-5B9B-3AA0-188D-3512E7B0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D1A120-291E-A5C1-94ED-53A9860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4D215E-A72C-4ECC-C471-D5A8708D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7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8113" y="2288384"/>
            <a:ext cx="5005388" cy="3936020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dianummer 5"/>
          <p:cNvSpPr txBox="1">
            <a:spLocks/>
          </p:cNvSpPr>
          <p:nvPr userDrawn="1"/>
        </p:nvSpPr>
        <p:spPr>
          <a:xfrm>
            <a:off x="6556863" y="6317044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nl-NL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83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57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8" hasCustomPrompt="1"/>
          </p:nvPr>
        </p:nvSpPr>
        <p:spPr>
          <a:xfrm>
            <a:off x="646441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9" hasCustomPrompt="1"/>
          </p:nvPr>
        </p:nvSpPr>
        <p:spPr>
          <a:xfrm>
            <a:off x="646441" y="424448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20" hasCustomPrompt="1"/>
          </p:nvPr>
        </p:nvSpPr>
        <p:spPr>
          <a:xfrm>
            <a:off x="4444911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24" hasCustomPrompt="1"/>
          </p:nvPr>
        </p:nvSpPr>
        <p:spPr>
          <a:xfrm>
            <a:off x="4444911" y="4244485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25" hasCustomPrompt="1"/>
          </p:nvPr>
        </p:nvSpPr>
        <p:spPr>
          <a:xfrm>
            <a:off x="8243380" y="4244485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26" hasCustomPrompt="1"/>
          </p:nvPr>
        </p:nvSpPr>
        <p:spPr>
          <a:xfrm>
            <a:off x="8243380" y="2093404"/>
            <a:ext cx="3312205" cy="2030631"/>
          </a:xfrm>
        </p:spPr>
        <p:txBody>
          <a:bodyPr/>
          <a:lstStyle>
            <a:lvl1pPr>
              <a:buClr>
                <a:srgbClr val="017BC6"/>
              </a:buClr>
              <a:defRPr baseline="0"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</p:txBody>
      </p:sp>
      <p:sp>
        <p:nvSpPr>
          <p:cNvPr id="17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 userDrawn="1"/>
        </p:nvSpPr>
        <p:spPr>
          <a:xfrm>
            <a:off x="650619" y="6315760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3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065754"/>
            <a:ext cx="5004000" cy="53156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017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656246"/>
            <a:ext cx="5004000" cy="3304994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065755"/>
            <a:ext cx="5004000" cy="54300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cap="none" baseline="0">
                <a:solidFill>
                  <a:srgbClr val="017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656246"/>
            <a:ext cx="5005388" cy="3293552"/>
          </a:xfrm>
          <a:noFill/>
        </p:spPr>
        <p:txBody>
          <a:bodyPr lIns="0" tIns="0" rIns="0" bIns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5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5000" y="2070987"/>
            <a:ext cx="10923588" cy="4150426"/>
          </a:xfrm>
        </p:spPr>
        <p:txBody>
          <a:bodyPr numCol="1" spcCol="46800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6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4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75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3913279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4994057" cy="1144099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314205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5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6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D89CC-F117-5487-6433-9C6933D2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51F69A-5195-E4EA-3402-A3E40A98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CC6DB5-0355-0BD6-99A5-37480C52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AA95B5-C334-52C3-53B6-2873DEC0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B2E04-F81C-1138-AEDC-A4AACCB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178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0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936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0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312336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7264" y="6320961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51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2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3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58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1" spcCol="468000"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39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voettekst 4"/>
          <p:cNvSpPr txBox="1">
            <a:spLocks/>
          </p:cNvSpPr>
          <p:nvPr userDrawn="1"/>
        </p:nvSpPr>
        <p:spPr>
          <a:xfrm>
            <a:off x="786000" y="6323546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1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7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114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CF211-0C2E-7FA0-57E5-A9CD6EEB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A30D3-E6D8-6706-D7BC-D36B3289F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E64D1F-79C4-ED7D-B53E-B61733B86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BCAFE8-D23C-AE65-0AB1-D623376F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5EBD91-8ACB-56E4-0363-541234D7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89CBE2-C9F1-BD91-CB7E-9D3DB7C5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813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017BC6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BC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1" y="2276475"/>
            <a:ext cx="6675910" cy="3944938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7952401" y="2276475"/>
            <a:ext cx="3608169" cy="3944938"/>
          </a:xfrm>
        </p:spPr>
        <p:txBody>
          <a:bodyPr/>
          <a:lstStyle>
            <a:lvl1pPr>
              <a:buClr>
                <a:srgbClr val="017BC6"/>
              </a:buClr>
              <a:defRPr sz="2000"/>
            </a:lvl1pPr>
            <a:lvl2pPr>
              <a:buClr>
                <a:srgbClr val="017BC6"/>
              </a:buClr>
              <a:defRPr sz="1800"/>
            </a:lvl2pPr>
            <a:lvl3pPr>
              <a:buClr>
                <a:srgbClr val="017BC6"/>
              </a:buClr>
              <a:defRPr sz="1800"/>
            </a:lvl3pPr>
            <a:lvl4pPr>
              <a:buClr>
                <a:srgbClr val="017BC6"/>
              </a:buClr>
              <a:defRPr sz="1800"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82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>
            <a:lvl1pPr>
              <a:buClr>
                <a:srgbClr val="017BC6"/>
              </a:buClr>
              <a:defRPr/>
            </a:lvl1pPr>
            <a:lvl2pPr>
              <a:buClr>
                <a:srgbClr val="017BC6"/>
              </a:buClr>
              <a:defRPr/>
            </a:lvl2pPr>
            <a:lvl3pPr>
              <a:buClr>
                <a:srgbClr val="017BC6"/>
              </a:buClr>
              <a:defRPr/>
            </a:lvl3pPr>
            <a:lvl4pPr>
              <a:buClr>
                <a:srgbClr val="017BC6"/>
              </a:buClr>
              <a:defRPr/>
            </a:lvl4pPr>
            <a:lvl5pPr>
              <a:buClr>
                <a:srgbClr val="017BC6"/>
              </a:buClr>
              <a:defRPr>
                <a:solidFill>
                  <a:srgbClr val="017BC6"/>
                </a:solidFill>
              </a:defRPr>
            </a:lvl5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323013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5" name="Titel 5"/>
          <p:cNvSpPr txBox="1">
            <a:spLocks/>
          </p:cNvSpPr>
          <p:nvPr userDrawn="1"/>
        </p:nvSpPr>
        <p:spPr>
          <a:xfrm>
            <a:off x="6553200" y="1051200"/>
            <a:ext cx="5004000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017B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Klik om de stijl te bewerken</a:t>
            </a:r>
          </a:p>
        </p:txBody>
      </p:sp>
      <p:sp>
        <p:nvSpPr>
          <p:cNvPr id="11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10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92740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2740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92740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80768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80768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80768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41349" y="6315759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111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rgbClr val="017BC6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02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017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325647"/>
            <a:ext cx="5005389" cy="322075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328748"/>
            <a:ext cx="5003800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5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75D0C-F3AD-0AA2-93B3-6C87D0A1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E9309-E287-A275-576E-2B3633AD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B04B15-CD40-DA4F-5B3F-AEC664C3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E5FA2D-F9DB-500F-3D17-B9EA36E76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31A158-6060-968C-F6E6-6F4C4C31A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6B8B94-3852-E797-0737-7A2D2BB8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0D5DEBA-75FF-2DC3-D268-A4FBB796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812AD7-71E4-3BB1-8CE0-81604261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CDCF-D3E4-7C55-5180-3DA810AE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972103-EBBD-94AC-D539-A5B3C7AF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90F1CE-FE1C-1F22-88B1-DA98E866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64D02-2E88-8E2F-620E-A5EC886B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48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DAF4EB-364C-7DF1-C614-BCAF815C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4D7D54-C2B3-2C3E-A513-5D389D42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35C743-A724-C0E4-99FF-51865C0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0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A886E-A64C-8123-3BAB-88321481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86632-980C-82DD-F48E-54849D4C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22D84-D018-490D-2382-BF9B444FF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AAEEB3-76DD-021C-4E80-C862A23F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142E74-117C-84D9-68AE-60EEE298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94B6AC-1DE3-E990-2BB5-520443D0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85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7AC38-6EDC-80A6-EEF1-BB74481C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459FE7-2025-B1FF-FE80-840CC96A3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9E48EC-6679-7636-DB9A-E4F74D6EA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9F9670-A921-21D5-B0D0-71B64BE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4D5A0D-FF98-53A0-A24E-627A95D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6F6188-29A9-FA97-507C-7B6C1BB3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1615F3-2DEB-374E-3969-5174E83D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D04264-FD7B-E874-F1F4-DBDD44D5B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1499BA-7DFE-0790-6E6F-6517ACDD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6867-FE65-4862-BE65-19106BB727BA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81476B-BC6E-97A4-7D61-A17BA6D1D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5722E7-0E5C-1301-4707-E12214B45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671E-22E3-49B7-9D8F-D305E7B4C9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7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324831"/>
            <a:ext cx="5005389" cy="3220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6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017BC6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017BC6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017BC6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017BC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rgbClr val="017BC6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rgbClr val="017BC6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Skyline den haag grote versie _CBF3155.tif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10" r="-8003"/>
          <a:stretch/>
        </p:blipFill>
        <p:spPr>
          <a:xfrm>
            <a:off x="0" y="0"/>
            <a:ext cx="13003632" cy="6858000"/>
          </a:xfrm>
          <a:solidFill>
            <a:srgbClr val="009FE4"/>
          </a:solidFill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6542731" y="4014131"/>
            <a:ext cx="5004000" cy="67016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3"/>
          </p:nvPr>
        </p:nvSpPr>
        <p:spPr>
          <a:xfrm>
            <a:off x="343436" y="6209804"/>
            <a:ext cx="5004000" cy="389360"/>
          </a:xfrm>
        </p:spPr>
        <p:txBody>
          <a:bodyPr/>
          <a:lstStyle/>
          <a:p>
            <a:r>
              <a:rPr lang="en-US" dirty="0"/>
              <a:t>RVB – 22 </a:t>
            </a:r>
            <a:r>
              <a:rPr lang="en-US" dirty="0" err="1"/>
              <a:t>mei</a:t>
            </a:r>
            <a:r>
              <a:rPr lang="en-US" dirty="0"/>
              <a:t> 2025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F973E6C-B6AE-3901-C30D-5E2F74BD5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726" y="292901"/>
            <a:ext cx="9073273" cy="1448545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</a:rPr>
              <a:t>Integraal beheer en onderhoud Kosovo Tribunaal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Inlichtingenbijeenkomst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83996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8EE8B-E886-F024-DF0E-1867954D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044046"/>
            <a:ext cx="10923588" cy="498598"/>
          </a:xfrm>
        </p:spPr>
        <p:txBody>
          <a:bodyPr wrap="squar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Beoordelen inschrijving</a:t>
            </a:r>
            <a:r>
              <a:rPr lang="en-US" sz="2100" b="1" dirty="0">
                <a:latin typeface="Verdana" pitchFamily="34" charset="0"/>
                <a:ea typeface="Verdana" pitchFamily="34" charset="0"/>
              </a:rPr>
              <a:t>	</a:t>
            </a:r>
            <a:endParaRPr lang="nl-NL" sz="21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F122F-935B-7CD0-9B8F-F4172CEA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Gunning op basis van </a:t>
            </a:r>
            <a:r>
              <a:rPr lang="en-US" sz="1800" dirty="0" err="1"/>
              <a:t>Beste</a:t>
            </a:r>
            <a:r>
              <a:rPr lang="en-US" sz="1800" dirty="0"/>
              <a:t> Prijs KwaliteitsVerhouding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Prijs: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GC1 Inschrijvingssom, </a:t>
            </a:r>
            <a:r>
              <a:rPr lang="en-US" sz="1800" dirty="0" err="1"/>
              <a:t>exclusief</a:t>
            </a:r>
            <a:r>
              <a:rPr lang="en-US" sz="1800" dirty="0"/>
              <a:t> btw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Kwaliteit</a:t>
            </a:r>
            <a:r>
              <a:rPr lang="en-US" sz="1800" dirty="0"/>
              <a:t>: Plan van Aanpak op basis van 4 gunningscriteria</a:t>
            </a:r>
          </a:p>
          <a:p>
            <a:pPr marL="0" indent="0">
              <a:buNone/>
            </a:pPr>
            <a:r>
              <a:rPr lang="en-US" sz="1800" dirty="0"/>
              <a:t>    Maximale Kwaliteitswaarde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GC2 Ongehinderde bedrijfsvoering van de gebruikers – 500.000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GC3 Borgen van een 24 uurs service organisatie – 500.000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GC4 Proceskwaliteit – 250.000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GC5 Informatieveiligheid en Cybersecurity – 250.000 Euro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Beoordelingscommissie: minimaal 3 teamleden</a:t>
            </a:r>
          </a:p>
        </p:txBody>
      </p:sp>
    </p:spTree>
    <p:extLst>
      <p:ext uri="{BB962C8B-B14F-4D97-AF65-F5344CB8AC3E}">
        <p14:creationId xmlns:p14="http://schemas.microsoft.com/office/powerpoint/2010/main" val="255558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08035-3B30-1627-CE00-2A96106A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832379"/>
            <a:ext cx="10923588" cy="949823"/>
          </a:xfrm>
        </p:spPr>
        <p:txBody>
          <a:bodyPr>
            <a:normAutofit/>
          </a:bodyPr>
          <a:lstStyle/>
          <a:p>
            <a:r>
              <a:rPr lang="en-US" dirty="0"/>
              <a:t>Planning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F03CB277-E35A-D9E2-E7D4-4E4BCEA69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653296"/>
              </p:ext>
            </p:extLst>
          </p:nvPr>
        </p:nvGraphicFramePr>
        <p:xfrm>
          <a:off x="790575" y="1515533"/>
          <a:ext cx="10766425" cy="4832936"/>
        </p:xfrm>
        <a:graphic>
          <a:graphicData uri="http://schemas.openxmlformats.org/drawingml/2006/table">
            <a:tbl>
              <a:tblPr firstRow="1" firstCol="1" bandRow="1"/>
              <a:tblGrid>
                <a:gridCol w="5881158">
                  <a:extLst>
                    <a:ext uri="{9D8B030D-6E8A-4147-A177-3AD203B41FA5}">
                      <a16:colId xmlns:a16="http://schemas.microsoft.com/office/drawing/2014/main" val="1800648756"/>
                    </a:ext>
                  </a:extLst>
                </a:gridCol>
                <a:gridCol w="4885267">
                  <a:extLst>
                    <a:ext uri="{9D8B030D-6E8A-4147-A177-3AD203B41FA5}">
                      <a16:colId xmlns:a16="http://schemas.microsoft.com/office/drawing/2014/main" val="899088740"/>
                    </a:ext>
                  </a:extLst>
                </a:gridCol>
              </a:tblGrid>
              <a:tr h="45289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</a:pPr>
                      <a:endParaRPr lang="nl-NL" sz="1600" b="1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ts val="1200"/>
                        </a:lnSpc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Verdere verloop planning aanbestedingsprocedure op hoofdlijnen</a:t>
                      </a:r>
                      <a:endParaRPr lang="nl-NL" sz="1600" b="1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ts val="1200"/>
                        </a:lnSpc>
                      </a:pP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7774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nl-NL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Omschrijving</a:t>
                      </a:r>
                      <a:endParaRPr lang="nl-NL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</a:pPr>
                      <a:r>
                        <a:rPr lang="nl-NL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 </a:t>
                      </a:r>
                      <a:endParaRPr lang="nl-NL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89000"/>
                  </a:ext>
                </a:extLst>
              </a:tr>
              <a:tr h="837946"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Uiterste datum indienen verzoeken om nadere inlichtingen in geval van een gerechtvaardigd economisch belang of verduidelijkingsvragen</a:t>
                      </a: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juni 2025 - 09:00 uur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290654"/>
                  </a:ext>
                </a:extLst>
              </a:tr>
              <a:tr h="710035"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Publicatie Nota van Inlichtingen &amp; beantwoording nadere inlichtingen in geval van een gerechtvaardigd economisch belang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juni 2025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100893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Sluitingsdatum indienen inschrijving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juni 2025 - 09:00 uur</a:t>
                      </a:r>
                    </a:p>
                    <a:p>
                      <a:pPr algn="l" fontAlgn="auto">
                        <a:lnSpc>
                          <a:spcPts val="1200"/>
                        </a:lnSpc>
                        <a:tabLst>
                          <a:tab pos="1152525" algn="ctr"/>
                        </a:tabLs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49973"/>
                  </a:ext>
                </a:extLst>
              </a:tr>
              <a:tr h="618082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Verzenden voornemen tot gunningsbeslissing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juli 2025</a:t>
                      </a: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136241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Einden beroepsperiode tegen gunningsbeslissing </a:t>
                      </a: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augustus 2025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818224"/>
                  </a:ext>
                </a:extLst>
              </a:tr>
              <a:tr h="491191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Transitieperiode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september t/m 31 </a:t>
                      </a:r>
                      <a:r>
                        <a:rPr lang="nl-NL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624568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Ingangsdatum contract</a:t>
                      </a: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ts val="1200"/>
                        </a:lnSpc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januari 2026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238970"/>
                  </a:ext>
                </a:extLst>
              </a:tr>
              <a:tr h="136357">
                <a:tc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</a:pPr>
                      <a:r>
                        <a:rPr lang="nl-NL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56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55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731" y="859810"/>
            <a:ext cx="10923588" cy="1101996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Kwaliteit van de inschrijving</a:t>
            </a:r>
            <a:br>
              <a:rPr lang="nl-NL" dirty="0">
                <a:ea typeface="Verdana"/>
              </a:rPr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1770611"/>
            <a:ext cx="10923588" cy="4896196"/>
          </a:xfrm>
        </p:spPr>
        <p:txBody>
          <a:bodyPr vert="horz" lIns="0" tIns="0" rIns="0" bIns="0" numCol="1" spcCol="468000" rtlCol="0" anchor="t">
            <a:noAutofit/>
          </a:bodyPr>
          <a:lstStyle/>
          <a:p>
            <a:pPr marL="0" indent="0">
              <a:buNone/>
            </a:pPr>
            <a:endParaRPr lang="nl-NL" sz="1800" b="1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ea typeface="Verdana"/>
              </a:rPr>
              <a:t>Plan van Aanpak:</a:t>
            </a:r>
            <a:endParaRPr lang="nl-NL" sz="1800" dirty="0">
              <a:solidFill>
                <a:srgbClr val="040C28"/>
              </a:solidFill>
              <a:ea typeface="Verdana"/>
            </a:endParaRP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dirty="0">
                <a:solidFill>
                  <a:srgbClr val="040C28"/>
                </a:solidFill>
              </a:rPr>
              <a:t>Logische opbouw</a:t>
            </a: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b="0" i="0" dirty="0">
                <a:solidFill>
                  <a:srgbClr val="040C28"/>
                </a:solidFill>
                <a:ea typeface="Verdana"/>
              </a:rPr>
              <a:t>PDCA</a:t>
            </a: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dirty="0">
                <a:solidFill>
                  <a:srgbClr val="040C28"/>
                </a:solidFill>
                <a:ea typeface="Verdana"/>
              </a:rPr>
              <a:t>Met oog voor de KSF, proces en </a:t>
            </a:r>
            <a:br>
              <a:rPr lang="nl-NL" sz="1800" dirty="0">
                <a:solidFill>
                  <a:srgbClr val="040C28"/>
                </a:solidFill>
                <a:ea typeface="Verdana"/>
              </a:rPr>
            </a:br>
            <a:r>
              <a:rPr lang="nl-NL" sz="1800" dirty="0">
                <a:solidFill>
                  <a:srgbClr val="040C28"/>
                </a:solidFill>
                <a:ea typeface="Verdana"/>
              </a:rPr>
              <a:t>aantoonbaarheid van de geleverde kwaliteit </a:t>
            </a: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dirty="0">
                <a:solidFill>
                  <a:srgbClr val="040C28"/>
                </a:solidFill>
                <a:ea typeface="Verdana"/>
              </a:rPr>
              <a:t>Realistisch</a:t>
            </a: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dirty="0">
                <a:solidFill>
                  <a:srgbClr val="040C28"/>
                </a:solidFill>
                <a:ea typeface="Verdana"/>
              </a:rPr>
              <a:t>Samenwerking  (o.a. communicatie)</a:t>
            </a:r>
          </a:p>
          <a:p>
            <a:pPr marL="316230" indent="-316230">
              <a:buFont typeface="Arial" panose="020B0604030504040204" pitchFamily="34" charset="0"/>
              <a:buChar char="•"/>
            </a:pPr>
            <a:r>
              <a:rPr lang="nl-NL" sz="1800" dirty="0">
                <a:solidFill>
                  <a:srgbClr val="040C28"/>
                </a:solidFill>
                <a:ea typeface="Verdana"/>
              </a:rPr>
              <a:t>Het plan van aanpak vormt de basis voor het kwaliteitsplan. </a:t>
            </a:r>
            <a:endParaRPr lang="nl-NL" sz="1800" dirty="0"/>
          </a:p>
          <a:p>
            <a:pPr marL="0" indent="0">
              <a:buNone/>
            </a:pPr>
            <a:endParaRPr lang="nl-NL" sz="1800" dirty="0">
              <a:solidFill>
                <a:srgbClr val="040C28"/>
              </a:solidFill>
              <a:latin typeface="Verdana" panose="020B0604030504040204" pitchFamily="34" charset="0"/>
              <a:ea typeface="Verdana"/>
            </a:endParaRPr>
          </a:p>
          <a:p>
            <a:endParaRPr lang="nl-NL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nl-NL" sz="2400" dirty="0">
              <a:latin typeface="Verdana" panose="020B0604030504040204" pitchFamily="34" charset="0"/>
              <a:ea typeface="Verdana"/>
            </a:endParaRPr>
          </a:p>
          <a:p>
            <a:pPr marL="316230" indent="-316230"/>
            <a:endParaRPr lang="nl-NL" dirty="0">
              <a:latin typeface="Verdana" panose="020B0604030504040204" pitchFamily="34" charset="0"/>
              <a:ea typeface="Verdana"/>
            </a:endParaRPr>
          </a:p>
          <a:p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</p:txBody>
      </p:sp>
      <p:pic>
        <p:nvPicPr>
          <p:cNvPr id="2050" name="Picture 2" descr="Het Plan van Aanpak (PvA) - 24editor">
            <a:extLst>
              <a:ext uri="{FF2B5EF4-FFF2-40B4-BE49-F238E27FC236}">
                <a16:creationId xmlns:a16="http://schemas.microsoft.com/office/drawing/2014/main" id="{0857D32B-41A6-2626-28A5-C567033B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86" y="1556335"/>
            <a:ext cx="49450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6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075D1E-233F-DB28-6FC4-7BE9BCA34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0" t="5916" r="15344" b="3026"/>
          <a:stretch/>
        </p:blipFill>
        <p:spPr>
          <a:xfrm>
            <a:off x="5777059" y="919941"/>
            <a:ext cx="6212849" cy="555460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50660" y="1135541"/>
            <a:ext cx="10923588" cy="949823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</a:rPr>
              <a:t>Contractteam en rollen</a:t>
            </a:r>
            <a:br>
              <a:rPr lang="nl-NL" dirty="0">
                <a:ea typeface="Verdana"/>
              </a:rPr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1770611"/>
            <a:ext cx="5141686" cy="4896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b="1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Contractbeheerder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Administratief contractbeheerder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Technisch contractbeheerder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Objectmanager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Contractmanager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Assetmanager </a:t>
            </a:r>
          </a:p>
          <a:p>
            <a:pPr marL="0" indent="0">
              <a:buNone/>
            </a:pPr>
            <a:endParaRPr lang="nl-NL" sz="1800" dirty="0"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Maandelijks operationeel overleg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Contractoverleg per kwartaal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ea typeface="Verdana" panose="020B0604030504040204" pitchFamily="34" charset="0"/>
              </a:rPr>
              <a:t>Escalaties</a:t>
            </a:r>
          </a:p>
          <a:p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9286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5000" y="1241947"/>
            <a:ext cx="10923588" cy="1101996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latin typeface="+mn-lt"/>
              </a:rPr>
              <a:t>Einde presentatie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2688608"/>
            <a:ext cx="10923588" cy="33232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b="1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 descr="Afbeelding met tekst, schermopname, hemel, wolk&#10;&#10;Automatisch gegenereerde beschrijving">
            <a:extLst>
              <a:ext uri="{FF2B5EF4-FFF2-40B4-BE49-F238E27FC236}">
                <a16:creationId xmlns:a16="http://schemas.microsoft.com/office/drawing/2014/main" id="{833B04CE-DB79-CFA4-695C-67FE4FD77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2505074"/>
            <a:ext cx="6100549" cy="40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5000" y="1121164"/>
            <a:ext cx="10923588" cy="949823"/>
          </a:xfrm>
        </p:spPr>
        <p:txBody>
          <a:bodyPr>
            <a:normAutofit fontScale="90000"/>
          </a:bodyPr>
          <a:lstStyle/>
          <a:p>
            <a:r>
              <a:rPr lang="nl-NL" dirty="0"/>
              <a:t>					</a:t>
            </a:r>
            <a:r>
              <a:rPr lang="nl-NL" sz="4000" dirty="0">
                <a:latin typeface="+mn-lt"/>
              </a:rPr>
              <a:t>Welkom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1770611"/>
            <a:ext cx="10923588" cy="4896196"/>
          </a:xfrm>
        </p:spPr>
        <p:txBody>
          <a:bodyPr vert="horz" lIns="0" tIns="0" rIns="0" bIns="0" numCol="1" spcCol="468000" rtlCol="0" anchor="t">
            <a:noAutofit/>
          </a:bodyPr>
          <a:lstStyle/>
          <a:p>
            <a:pPr marL="0" indent="0">
              <a:buNone/>
            </a:pPr>
            <a:br>
              <a:rPr lang="nl-NL" sz="2000" dirty="0"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nl-NL" sz="20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nl-NL" dirty="0">
                <a:ea typeface="Calibri" panose="020F0502020204030204" pitchFamily="34" charset="0"/>
              </a:rPr>
              <a:t>Kennismaking</a:t>
            </a:r>
            <a:r>
              <a:rPr lang="nl-NL" dirty="0">
                <a:solidFill>
                  <a:schemeClr val="bg1"/>
                </a:solidFill>
                <a:ea typeface="Calibri" panose="020F0502020204030204" pitchFamily="34" charset="0"/>
              </a:rPr>
              <a:t> deelnemers/aanwezigen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nl-NL" dirty="0">
                <a:ea typeface="Calibri" panose="020F0502020204030204" pitchFamily="34" charset="0"/>
              </a:rPr>
              <a:t>Doel van de bijeenkomst</a:t>
            </a:r>
            <a:endParaRPr lang="nl-NL" dirty="0">
              <a:ea typeface="Verdana"/>
            </a:endParaRPr>
          </a:p>
          <a:p>
            <a:pPr marL="457189" indent="-457189">
              <a:buFont typeface="Symbol" panose="05050102010706020507" pitchFamily="18" charset="2"/>
              <a:buChar char=""/>
            </a:pPr>
            <a:r>
              <a:rPr lang="nl-NL" dirty="0">
                <a:ea typeface="Calibri" panose="020F0502020204030204" pitchFamily="34" charset="0"/>
              </a:rPr>
              <a:t>Doel van de aanbesteding</a:t>
            </a:r>
          </a:p>
          <a:p>
            <a:pPr marL="457189" indent="-457189">
              <a:buFont typeface="Symbol" panose="05050102010706020507" pitchFamily="18" charset="2"/>
              <a:buChar char=""/>
            </a:pPr>
            <a:r>
              <a:rPr lang="nl-NL" dirty="0">
                <a:ea typeface="Verdana"/>
              </a:rPr>
              <a:t>Vragen in de </a:t>
            </a:r>
            <a:r>
              <a:rPr lang="nl-NL" dirty="0" err="1">
                <a:ea typeface="Verdana"/>
              </a:rPr>
              <a:t>NvI</a:t>
            </a:r>
            <a:endParaRPr lang="nl-NL" dirty="0">
              <a:ea typeface="Verdana"/>
            </a:endParaRPr>
          </a:p>
          <a:p>
            <a:pPr marL="457189" indent="-457189">
              <a:buFont typeface="Symbol" panose="05050102010706020507" pitchFamily="18" charset="2"/>
              <a:buChar char=""/>
            </a:pPr>
            <a:endParaRPr lang="nl-NL" dirty="0">
              <a:ea typeface="Calibri" panose="020F0502020204030204" pitchFamily="34" charset="0"/>
            </a:endParaRPr>
          </a:p>
          <a:p>
            <a:pPr marL="457189" indent="-457189">
              <a:buFont typeface="Symbol" panose="05050102010706020507" pitchFamily="18" charset="2"/>
              <a:buChar char=""/>
            </a:pPr>
            <a:r>
              <a:rPr lang="nl-NL" dirty="0">
                <a:ea typeface="Calibri" panose="020F0502020204030204" pitchFamily="34" charset="0"/>
              </a:rPr>
              <a:t>Telefoon graag op stil</a:t>
            </a:r>
          </a:p>
          <a:p>
            <a:pPr marL="342900" indent="-342900">
              <a:buAutoNum type="arabicPeriod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1600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5379" y="875504"/>
            <a:ext cx="10923588" cy="949823"/>
          </a:xfrm>
        </p:spPr>
        <p:txBody>
          <a:bodyPr>
            <a:normAutofit fontScale="90000"/>
          </a:bodyPr>
          <a:lstStyle/>
          <a:p>
            <a:r>
              <a:rPr lang="nl-NL" dirty="0"/>
              <a:t>					</a:t>
            </a:r>
            <a:r>
              <a:rPr lang="nl-NL" sz="4000" dirty="0">
                <a:latin typeface="+mn-lt"/>
              </a:rPr>
              <a:t>Agenda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549" y="1495425"/>
            <a:ext cx="10463117" cy="4309137"/>
          </a:xfrm>
        </p:spPr>
        <p:txBody>
          <a:bodyPr vert="horz" lIns="0" tIns="0" rIns="0" bIns="0" numCol="1" spcCol="46800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Welkom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Introductie KSC 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Belang van Integraal Onderhoud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Aandachtpunten op locatie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Aanbesteding en planning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Kwaliteit van de Inschrijving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Contractteam en rollen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Rondleiding door het pand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Afsluiting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800" dirty="0"/>
          </a:p>
          <a:p>
            <a:pPr>
              <a:buFont typeface="Arial" panose="020B0604020202020204" pitchFamily="34" charset="0"/>
              <a:buChar char="•"/>
            </a:pPr>
            <a:endParaRPr lang="nl-NL" sz="28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48985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C95F40B1-FFD3-177D-6560-D2F5A656D45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t="6943" r="1" b="15133"/>
          <a:stretch>
            <a:fillRect/>
          </a:stretch>
        </p:blipFill>
        <p:spPr>
          <a:xfrm>
            <a:off x="6038869" y="0"/>
            <a:ext cx="6153131" cy="6858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D5726B-0E3E-02F8-7396-692117A1D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0F4F985-0609-A091-A6A2-90AC1A7A8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13" y="2288384"/>
            <a:ext cx="5005388" cy="39360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500" dirty="0">
                <a:effectLst/>
              </a:rPr>
              <a:t>Kosovo Specialist </a:t>
            </a:r>
            <a:r>
              <a:rPr lang="nl-NL" sz="1500" dirty="0" err="1">
                <a:effectLst/>
              </a:rPr>
              <a:t>Chambers</a:t>
            </a:r>
            <a:r>
              <a:rPr lang="nl-NL" sz="1500" dirty="0">
                <a:effectLst/>
              </a:rPr>
              <a:t> </a:t>
            </a:r>
            <a:r>
              <a:rPr lang="nl-NL" sz="1500" dirty="0" err="1">
                <a:effectLst/>
              </a:rPr>
              <a:t>and</a:t>
            </a:r>
            <a:r>
              <a:rPr lang="nl-NL" sz="1500" dirty="0">
                <a:effectLst/>
              </a:rPr>
              <a:t> Specialist </a:t>
            </a:r>
            <a:r>
              <a:rPr lang="nl-NL" sz="1500" dirty="0" err="1">
                <a:effectLst/>
              </a:rPr>
              <a:t>Prosecutor’s</a:t>
            </a:r>
            <a:r>
              <a:rPr lang="nl-NL" sz="1500" dirty="0">
                <a:effectLst/>
              </a:rPr>
              <a:t> Office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500" dirty="0"/>
              <a:t>Opgericht in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500" dirty="0"/>
              <a:t>Onder EU verantwoordelijkheid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500" dirty="0"/>
              <a:t>D</a:t>
            </a:r>
            <a:r>
              <a:rPr lang="nl-NL" sz="1500" dirty="0">
                <a:effectLst/>
              </a:rPr>
              <a:t>e berechting misdrijven in de Kosovaarse samenleving ligt zeer gevoelig, omdat mogelijke verdachten door delen van de Kosovaarse bevolking als vrijheidsstrijders worden gezien. </a:t>
            </a:r>
            <a:endParaRPr lang="nl-NL" sz="15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E8E6AD-F6EC-4346-77EF-47636635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Het Kosovo tribunaal</a:t>
            </a:r>
          </a:p>
        </p:txBody>
      </p:sp>
    </p:spTree>
    <p:extLst>
      <p:ext uri="{BB962C8B-B14F-4D97-AF65-F5344CB8AC3E}">
        <p14:creationId xmlns:p14="http://schemas.microsoft.com/office/powerpoint/2010/main" val="340282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D5726B-0E3E-02F8-7396-692117A1D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0F4F985-0609-A091-A6A2-90AC1A7A8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13" y="2288384"/>
            <a:ext cx="5005388" cy="3936020"/>
          </a:xfrm>
        </p:spPr>
        <p:txBody>
          <a:bodyPr>
            <a:normAutofit/>
          </a:bodyPr>
          <a:lstStyle/>
          <a:p>
            <a:r>
              <a:rPr lang="nl-NL"/>
              <a:t>Doel van het gebouw: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Rechtspraak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voorbereiding voor de zitting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Kantoorwerkzaamheden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Ophoudfunctie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r>
              <a:rPr lang="nl-NL"/>
              <a:t>Zwaar beveiligd gebouw: drie gescheiden zones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7EAED2-7534-9A40-5C9C-5B9A65DFF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r="12114"/>
          <a:stretch>
            <a:fillRect/>
          </a:stretch>
        </p:blipFill>
        <p:spPr bwMode="auto"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E8E6AD-F6EC-4346-77EF-47636635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Het gebouw (1)</a:t>
            </a:r>
          </a:p>
        </p:txBody>
      </p:sp>
    </p:spTree>
    <p:extLst>
      <p:ext uri="{BB962C8B-B14F-4D97-AF65-F5344CB8AC3E}">
        <p14:creationId xmlns:p14="http://schemas.microsoft.com/office/powerpoint/2010/main" val="237014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D5726B-0E3E-02F8-7396-692117A1D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314205"/>
            <a:ext cx="5005389" cy="3220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0F4F985-0609-A091-A6A2-90AC1A7A8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13" y="2288384"/>
            <a:ext cx="5005388" cy="3936020"/>
          </a:xfrm>
        </p:spPr>
        <p:txBody>
          <a:bodyPr>
            <a:normAutofit/>
          </a:bodyPr>
          <a:lstStyle/>
          <a:p>
            <a:r>
              <a:rPr lang="nl-NL">
                <a:effectLst/>
              </a:rPr>
              <a:t>13.500 m</a:t>
            </a:r>
            <a:r>
              <a:rPr lang="nl-NL" baseline="30000">
                <a:effectLst/>
              </a:rPr>
              <a:t>2</a:t>
            </a:r>
            <a:endParaRPr lang="nl-NL">
              <a:effectLst/>
            </a:endParaRPr>
          </a:p>
          <a:p>
            <a:r>
              <a:rPr lang="nl-NL"/>
              <a:t>Oud schoolgebouw met twee uitbreidingen</a:t>
            </a:r>
          </a:p>
          <a:p>
            <a:r>
              <a:rPr lang="nl-NL">
                <a:effectLst/>
              </a:rPr>
              <a:t>Beschermd stadsgezicht</a:t>
            </a:r>
          </a:p>
          <a:p>
            <a:r>
              <a:rPr lang="nl-NL"/>
              <a:t>Kosovo Tribunaal is huurder</a:t>
            </a:r>
          </a:p>
          <a:p>
            <a:r>
              <a:rPr lang="nl-NL">
                <a:effectLst/>
              </a:rPr>
              <a:t>Rijksvastg</a:t>
            </a:r>
            <a:r>
              <a:rPr lang="nl-NL"/>
              <a:t>oedbedrijf is eigenaar en verhuurder</a:t>
            </a:r>
            <a:endParaRPr lang="nl-NL">
              <a:effectLst/>
            </a:endParaRP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7D98CBE-5870-E0DD-0A3E-65684D3D4DC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976" r="12266"/>
          <a:stretch>
            <a:fillRect/>
          </a:stretch>
        </p:blipFill>
        <p:spPr>
          <a:xfrm>
            <a:off x="6095288" y="-2381"/>
            <a:ext cx="6096712" cy="6860381"/>
          </a:xfr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E8E6AD-F6EC-4346-77EF-47636635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13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Het Gebouw (2)</a:t>
            </a:r>
          </a:p>
        </p:txBody>
      </p:sp>
    </p:spTree>
    <p:extLst>
      <p:ext uri="{BB962C8B-B14F-4D97-AF65-F5344CB8AC3E}">
        <p14:creationId xmlns:p14="http://schemas.microsoft.com/office/powerpoint/2010/main" val="398080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54CAA8-78F5-53CA-BA87-C8CDD89A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8" y="6295155"/>
            <a:ext cx="5005389" cy="3220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1442868-F47A-F7D9-678F-AF0F425D4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167" b="8770"/>
          <a:stretch>
            <a:fillRect/>
          </a:stretch>
        </p:blipFill>
        <p:spPr>
          <a:xfrm>
            <a:off x="559393" y="2073097"/>
            <a:ext cx="5651108" cy="3732390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60C3D48-6FEF-759F-753E-D95F57E11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3199" y="2073096"/>
            <a:ext cx="5005388" cy="37323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5E05A7-9D03-873F-F053-2D78C7F1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9823"/>
          </a:xfrm>
        </p:spPr>
        <p:txBody>
          <a:bodyPr anchor="t">
            <a:normAutofit/>
          </a:bodyPr>
          <a:lstStyle/>
          <a:p>
            <a:r>
              <a:rPr lang="nl-NL"/>
              <a:t>Belang van integraal onderhoud </a:t>
            </a:r>
          </a:p>
        </p:txBody>
      </p:sp>
    </p:spTree>
    <p:extLst>
      <p:ext uri="{BB962C8B-B14F-4D97-AF65-F5344CB8AC3E}">
        <p14:creationId xmlns:p14="http://schemas.microsoft.com/office/powerpoint/2010/main" val="336756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BBB899-2ECC-6D12-07C0-596482D7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255" y="2443942"/>
            <a:ext cx="10762818" cy="3526257"/>
          </a:xfrm>
        </p:spPr>
        <p:txBody>
          <a:bodyPr/>
          <a:lstStyle/>
          <a:p>
            <a:pPr lvl="2"/>
            <a:r>
              <a:rPr lang="en-US" sz="2400" dirty="0" err="1"/>
              <a:t>Toegangsprocedure</a:t>
            </a:r>
            <a:endParaRPr lang="en-US" sz="2400" dirty="0"/>
          </a:p>
          <a:p>
            <a:pPr lvl="2"/>
            <a:r>
              <a:rPr lang="en-US" sz="2400" dirty="0" err="1"/>
              <a:t>Primaire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en-US" sz="2400" dirty="0"/>
          </a:p>
          <a:p>
            <a:pPr lvl="2"/>
            <a:r>
              <a:rPr lang="en-US" sz="2400" dirty="0" err="1"/>
              <a:t>Werken</a:t>
            </a:r>
            <a:r>
              <a:rPr lang="en-US" sz="2400" dirty="0"/>
              <a:t> op </a:t>
            </a:r>
            <a:r>
              <a:rPr lang="en-US" sz="2400" dirty="0" err="1"/>
              <a:t>gezette</a:t>
            </a:r>
            <a:r>
              <a:rPr lang="en-US" sz="2400" dirty="0"/>
              <a:t> </a:t>
            </a:r>
            <a:r>
              <a:rPr lang="en-US" sz="2400" dirty="0" err="1"/>
              <a:t>tijden</a:t>
            </a:r>
            <a:endParaRPr lang="en-US" sz="24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 algn="ctr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54CAA8-78F5-53CA-BA87-C8CDD89A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5E05A7-9D03-873F-F053-2D78C7F1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+mn-lt"/>
              </a:rPr>
              <a:t>Aandachtspunten op locatie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5845B2-E6F7-5A81-F488-3D9AAB8A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82" y="1908424"/>
            <a:ext cx="6298994" cy="3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B23BF-3DDE-1753-2CD5-7A671634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498598"/>
          </a:xfrm>
        </p:spPr>
        <p:txBody>
          <a:bodyPr wrap="square">
            <a:spAutoFit/>
          </a:bodyPr>
          <a:lstStyle/>
          <a:p>
            <a:r>
              <a:rPr lang="nl-NL" dirty="0">
                <a:latin typeface="Verdana" pitchFamily="34" charset="0"/>
                <a:ea typeface="Verdana" pitchFamily="34" charset="0"/>
              </a:rPr>
              <a:t>Aanbesteding en planning</a:t>
            </a:r>
            <a:r>
              <a:rPr lang="en-US" sz="2000" b="1" dirty="0">
                <a:latin typeface="Verdana" pitchFamily="34" charset="0"/>
                <a:ea typeface="Verdana" pitchFamily="34" charset="0"/>
              </a:rPr>
              <a:t>	</a:t>
            </a:r>
            <a:endParaRPr lang="nl-NL" sz="2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6FC92-C299-9201-8AC7-DE7F3F87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2733674"/>
            <a:ext cx="10825163" cy="3189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000" dirty="0"/>
              <a:t>Europese openbare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/>
              <a:t>Proces loopt via TenderNed;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/>
              <a:t>Tussentijdse mogelijkheid voor het stellen van vragen via TenderNed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/>
              <a:t>Looptijd van 5 jaar met optie tot verlenging van 5 maal 1 jaar </a:t>
            </a:r>
            <a:br>
              <a:rPr lang="nl-BE" sz="2000" dirty="0"/>
            </a:br>
            <a:r>
              <a:rPr lang="nl-BE" sz="2000" dirty="0"/>
              <a:t>(Maximaal 10 jaar).</a:t>
            </a:r>
          </a:p>
        </p:txBody>
      </p:sp>
    </p:spTree>
    <p:extLst>
      <p:ext uri="{BB962C8B-B14F-4D97-AF65-F5344CB8AC3E}">
        <p14:creationId xmlns:p14="http://schemas.microsoft.com/office/powerpoint/2010/main" val="28381128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5E45AC7464649A7FCBE7520828807" ma:contentTypeVersion="2" ma:contentTypeDescription="Een nieuw document maken." ma:contentTypeScope="" ma:versionID="dc5f2249b5701d5ce565b57efcd51c3d">
  <xsd:schema xmlns:xsd="http://www.w3.org/2001/XMLSchema" xmlns:xs="http://www.w3.org/2001/XMLSchema" xmlns:p="http://schemas.microsoft.com/office/2006/metadata/properties" xmlns:ns2="d9a1c02f-0e72-4f1d-9708-c1b022700c69" targetNamespace="http://schemas.microsoft.com/office/2006/metadata/properties" ma:root="true" ma:fieldsID="3d8b5bddaafdf5c063189623bb1f70ab" ns2:_="">
    <xsd:import namespace="d9a1c02f-0e72-4f1d-9708-c1b022700c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1c02f-0e72-4f1d-9708-c1b022700c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4DC65-71E0-49A9-BE02-1FCC09C503DA}">
  <ds:schemaRefs>
    <ds:schemaRef ds:uri="d9a1c02f-0e72-4f1d-9708-c1b022700c69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00EA57A-D7E9-42B5-993E-C3A153804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a1c02f-0e72-4f1d-9708-c1b022700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7A3FF0-A9D7-45EA-AFD1-435EBC177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Breedbeeld</PresentationFormat>
  <Paragraphs>158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Verdana</vt:lpstr>
      <vt:lpstr>Wingdings</vt:lpstr>
      <vt:lpstr>Kantoorthema</vt:lpstr>
      <vt:lpstr>BZK Presentatie - Algemeen</vt:lpstr>
      <vt:lpstr>Integraal beheer en onderhoud Kosovo Tribunaal         Inlichtingenbijeenkomst          </vt:lpstr>
      <vt:lpstr>     Welkom </vt:lpstr>
      <vt:lpstr>     Agenda </vt:lpstr>
      <vt:lpstr>Het Kosovo tribunaal</vt:lpstr>
      <vt:lpstr>Het gebouw (1)</vt:lpstr>
      <vt:lpstr>Het Gebouw (2)</vt:lpstr>
      <vt:lpstr>Belang van integraal onderhoud </vt:lpstr>
      <vt:lpstr>Aandachtspunten op locatie</vt:lpstr>
      <vt:lpstr>Aanbesteding en planning </vt:lpstr>
      <vt:lpstr>Beoordelen inschrijving </vt:lpstr>
      <vt:lpstr>Planning</vt:lpstr>
      <vt:lpstr>Kwaliteit van de inschrijving </vt:lpstr>
      <vt:lpstr>Contractteam en rollen </vt:lpstr>
      <vt:lpstr>Einde presentatie 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Europese aanbesteding Onderhoudsovereenkomst Electra en Klimaat 2026</dc:title>
  <dc:creator>Grootveld, Leo</dc:creator>
  <cp:lastModifiedBy>Pothof, Louis</cp:lastModifiedBy>
  <cp:revision>31</cp:revision>
  <cp:lastPrinted>2025-05-19T09:07:09Z</cp:lastPrinted>
  <dcterms:created xsi:type="dcterms:W3CDTF">2024-10-15T12:42:15Z</dcterms:created>
  <dcterms:modified xsi:type="dcterms:W3CDTF">2025-05-28T15:13:16Z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0x0101007575E45AC7464649A7FCBE7520828807</vt:lpwstr>
  </property>
</Properties>
</file>