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9"/>
  </p:notesMasterIdLst>
  <p:sldIdLst>
    <p:sldId id="256" r:id="rId5"/>
    <p:sldId id="258" r:id="rId6"/>
    <p:sldId id="260" r:id="rId7"/>
    <p:sldId id="303" r:id="rId8"/>
    <p:sldId id="259" r:id="rId9"/>
    <p:sldId id="261" r:id="rId10"/>
    <p:sldId id="262" r:id="rId11"/>
    <p:sldId id="263" r:id="rId12"/>
    <p:sldId id="304" r:id="rId13"/>
    <p:sldId id="305" r:id="rId14"/>
    <p:sldId id="306" r:id="rId15"/>
    <p:sldId id="307" r:id="rId16"/>
    <p:sldId id="309" r:id="rId17"/>
    <p:sldId id="308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432148ED-A04F-49EA-B9D6-732E5FF28FE4}">
          <p14:sldIdLst>
            <p14:sldId id="256"/>
            <p14:sldId id="258"/>
            <p14:sldId id="260"/>
            <p14:sldId id="303"/>
            <p14:sldId id="259"/>
            <p14:sldId id="261"/>
            <p14:sldId id="262"/>
            <p14:sldId id="263"/>
            <p14:sldId id="304"/>
            <p14:sldId id="305"/>
            <p14:sldId id="306"/>
            <p14:sldId id="307"/>
            <p14:sldId id="309"/>
            <p14:sldId id="30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emarie Smidt" initials="AS [2]" lastIdx="5" clrIdx="0">
    <p:extLst>
      <p:ext uri="{19B8F6BF-5375-455C-9EA6-DF929625EA0E}">
        <p15:presenceInfo xmlns:p15="http://schemas.microsoft.com/office/powerpoint/2012/main" userId="Annemarie Smid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22A"/>
    <a:srgbClr val="FF6600"/>
    <a:srgbClr val="009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5226" autoAdjust="0"/>
  </p:normalViewPr>
  <p:slideViewPr>
    <p:cSldViewPr snapToGrid="0">
      <p:cViewPr varScale="1">
        <p:scale>
          <a:sx n="78" d="100"/>
          <a:sy n="78" d="100"/>
        </p:scale>
        <p:origin x="1138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CA5C3-0C06-5742-B65F-12E1AA45B6CA}" type="datetimeFigureOut">
              <a:rPr lang="nl-NL" smtClean="0"/>
              <a:t>17-4-2025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4274C-29B3-DC47-9080-57B9918ADED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588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4274C-29B3-DC47-9080-57B9918ADED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0780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4274C-29B3-DC47-9080-57B9918ADED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642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dia zonder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" y="606751"/>
            <a:ext cx="12192001" cy="625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800" y="1902753"/>
            <a:ext cx="6840000" cy="2376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800" y="894753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zonder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1" name="Afbeelding 10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D426B2D3-0F83-EB73-B53B-F708D41A32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  <p:pic>
        <p:nvPicPr>
          <p:cNvPr id="13" name="Afbeelding 12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032D3919-0F16-D58E-CB66-163B3805A2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06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groen+2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080000" y="0"/>
            <a:ext cx="811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10D2C9-CBE6-4CD7-81BB-91DEE2FE3712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(rood+2/3 foto)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D136605-3DEF-465E-8B56-319FC4B68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40250544-D823-418F-966E-C7D8943C2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968F752-43C6-425E-9342-5E238901A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46267936-07FE-4EFB-8513-36D66146933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sp>
        <p:nvSpPr>
          <p:cNvPr id="14" name="Titel 2">
            <a:extLst>
              <a:ext uri="{FF2B5EF4-FFF2-40B4-BE49-F238E27FC236}">
                <a16:creationId xmlns:a16="http://schemas.microsoft.com/office/drawing/2014/main" id="{E59E2A4A-E906-40C2-9FE4-8D70A8B6A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0" y="1026000"/>
            <a:ext cx="3121374" cy="66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20" name="Tijdelijke aanduiding voor inhoud 2">
            <a:extLst>
              <a:ext uri="{FF2B5EF4-FFF2-40B4-BE49-F238E27FC236}">
                <a16:creationId xmlns:a16="http://schemas.microsoft.com/office/drawing/2014/main" id="{3439CB3E-A9D4-4E2D-922F-65E21A0AF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7" y="1764000"/>
            <a:ext cx="3121374" cy="414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pic>
        <p:nvPicPr>
          <p:cNvPr id="11" name="Afbeelding 10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7DED1A45-90AF-2597-4E2B-C8977F52B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  <p:pic>
        <p:nvPicPr>
          <p:cNvPr id="12" name="Afbeelding 11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E389775A-0E2A-8C5C-3855-E52F53B3EC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24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in.</a:t>
            </a:r>
          </a:p>
          <a:p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817D2C3-502A-4EA4-8566-1A465E14F8A4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Grote foto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648CED8D-9F18-460A-A1D9-D9742331D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C95B1336-E4CD-4D66-9B53-2E2B09B43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34EEF8F-C0DB-44F7-80E9-6F24D5F4C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7488985C-F0AB-45E1-B334-177AE6C9DAD3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</p:spTree>
    <p:extLst>
      <p:ext uri="{BB962C8B-B14F-4D97-AF65-F5344CB8AC3E}">
        <p14:creationId xmlns:p14="http://schemas.microsoft.com/office/powerpoint/2010/main" val="4159648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00" y="4406903"/>
            <a:ext cx="10418317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70985" y="2906713"/>
            <a:ext cx="1041701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9D60296-2A65-4A38-BB67-4A38E7380A8E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sectiekop</a:t>
            </a:r>
          </a:p>
        </p:txBody>
      </p:sp>
    </p:spTree>
    <p:extLst>
      <p:ext uri="{BB962C8B-B14F-4D97-AF65-F5344CB8AC3E}">
        <p14:creationId xmlns:p14="http://schemas.microsoft.com/office/powerpoint/2010/main" val="1485608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70983" y="1736728"/>
            <a:ext cx="4992000" cy="4176713"/>
          </a:xfrm>
        </p:spPr>
        <p:txBody>
          <a:bodyPr>
            <a:normAutofit/>
          </a:bodyPr>
          <a:lstStyle>
            <a:lvl1pPr marL="288000"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2" y="1736728"/>
            <a:ext cx="4993217" cy="4176713"/>
          </a:xfrm>
        </p:spPr>
        <p:txBody>
          <a:bodyPr>
            <a:normAutofit/>
          </a:bodyPr>
          <a:lstStyle>
            <a:lvl1pPr marL="288000"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70984" y="1026000"/>
            <a:ext cx="10417016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C5EE97F-CAC9-44A7-ACC8-8F1AF103AAD4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Inhoud van twee</a:t>
            </a:r>
          </a:p>
        </p:txBody>
      </p:sp>
    </p:spTree>
    <p:extLst>
      <p:ext uri="{BB962C8B-B14F-4D97-AF65-F5344CB8AC3E}">
        <p14:creationId xmlns:p14="http://schemas.microsoft.com/office/powerpoint/2010/main" val="1636521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000" y="1026000"/>
            <a:ext cx="10416000" cy="66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72000" y="1736725"/>
            <a:ext cx="4992000" cy="438150"/>
          </a:xfrm>
        </p:spPr>
        <p:txBody>
          <a:bodyPr anchor="b">
            <a:normAutofit/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voor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72000" y="2174878"/>
            <a:ext cx="4992000" cy="3738563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1736725"/>
            <a:ext cx="4993216" cy="438150"/>
          </a:xfrm>
        </p:spPr>
        <p:txBody>
          <a:bodyPr anchor="b">
            <a:normAutofit/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voor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096001" y="2174878"/>
            <a:ext cx="4993216" cy="3738563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F31D87E-EA1A-432A-AFBF-FF7B5E69CE19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vergelijking</a:t>
            </a:r>
          </a:p>
        </p:txBody>
      </p:sp>
    </p:spTree>
    <p:extLst>
      <p:ext uri="{BB962C8B-B14F-4D97-AF65-F5344CB8AC3E}">
        <p14:creationId xmlns:p14="http://schemas.microsoft.com/office/powerpoint/2010/main" val="2344582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70984" y="1026000"/>
            <a:ext cx="10417016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DADD9A8-7A38-4589-B5A1-997790D855A2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Alleen titel</a:t>
            </a:r>
          </a:p>
        </p:txBody>
      </p:sp>
    </p:spTree>
    <p:extLst>
      <p:ext uri="{BB962C8B-B14F-4D97-AF65-F5344CB8AC3E}">
        <p14:creationId xmlns:p14="http://schemas.microsoft.com/office/powerpoint/2010/main" val="831237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26814762-C25A-44C2-B67B-1AC52F96244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leeg</a:t>
            </a:r>
          </a:p>
        </p:txBody>
      </p:sp>
    </p:spTree>
    <p:extLst>
      <p:ext uri="{BB962C8B-B14F-4D97-AF65-F5344CB8AC3E}">
        <p14:creationId xmlns:p14="http://schemas.microsoft.com/office/powerpoint/2010/main" val="2966836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16002"/>
            <a:ext cx="3949700" cy="7207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5" y="1016001"/>
            <a:ext cx="6322484" cy="4897439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70986" y="1736725"/>
            <a:ext cx="3949700" cy="42189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6A9401F-A3DE-42D3-875C-47649ABF2D48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Inhoud met bijschrift</a:t>
            </a:r>
          </a:p>
        </p:txBody>
      </p:sp>
    </p:spTree>
    <p:extLst>
      <p:ext uri="{BB962C8B-B14F-4D97-AF65-F5344CB8AC3E}">
        <p14:creationId xmlns:p14="http://schemas.microsoft.com/office/powerpoint/2010/main" val="3977979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568411"/>
            <a:ext cx="7315200" cy="41591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5461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9C40B75-09AC-4745-A84A-CD342AFBE38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Afbeelding met bijschrift</a:t>
            </a:r>
          </a:p>
        </p:txBody>
      </p:sp>
    </p:spTree>
    <p:extLst>
      <p:ext uri="{BB962C8B-B14F-4D97-AF65-F5344CB8AC3E}">
        <p14:creationId xmlns:p14="http://schemas.microsoft.com/office/powerpoint/2010/main" val="2371552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" y="606751"/>
            <a:ext cx="12192001" cy="625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800" y="1902753"/>
            <a:ext cx="6840000" cy="2376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800" y="894753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MET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1" name="Afbeelding 10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D426B2D3-0F83-EB73-B53B-F708D41A32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8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di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3"/>
            <a:ext cx="820347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131200" y="0"/>
            <a:ext cx="40608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MET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E1F7EB2-E34A-119D-C199-FF3F8161E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800" y="1902753"/>
            <a:ext cx="6840000" cy="2376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6925B00C-2E59-3CBC-B255-E5D2E5FB3CE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8800" y="894753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pic>
        <p:nvPicPr>
          <p:cNvPr id="17" name="Afbeelding 16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38837E0C-32D4-6BB2-9F2D-6A24ECE7EF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  <p:pic>
        <p:nvPicPr>
          <p:cNvPr id="19" name="Afbeelding 18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5037F542-110B-0E04-C9C6-2EDABAD6CF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87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3"/>
            <a:ext cx="820347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131200" y="0"/>
            <a:ext cx="40608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MET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E1F7EB2-E34A-119D-C199-FF3F8161E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800" y="1902753"/>
            <a:ext cx="6840000" cy="2376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6925B00C-2E59-3CBC-B255-E5D2E5FB3CE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8800" y="894753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pic>
        <p:nvPicPr>
          <p:cNvPr id="17" name="Afbeelding 16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38837E0C-32D4-6BB2-9F2D-6A24ECE7EF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585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in.</a:t>
            </a:r>
          </a:p>
          <a:p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817D2C3-502A-4EA4-8566-1A465E14F8A4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Grote foto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648CED8D-9F18-460A-A1D9-D9742331D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C95B1336-E4CD-4D66-9B53-2E2B09B43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34EEF8F-C0DB-44F7-80E9-6F24D5F4C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7488985C-F0AB-45E1-B334-177AE6C9DAD3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</p:spTree>
    <p:extLst>
      <p:ext uri="{BB962C8B-B14F-4D97-AF65-F5344CB8AC3E}">
        <p14:creationId xmlns:p14="http://schemas.microsoft.com/office/powerpoint/2010/main" val="2747402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3"/>
            <a:ext cx="820347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131200" y="0"/>
            <a:ext cx="40608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800" y="1296000"/>
            <a:ext cx="6840000" cy="2376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800" y="288000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B2EEF6AA-5177-E343-981A-EA1DF6E43F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800" y="4107320"/>
            <a:ext cx="6840653" cy="2982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rgbClr val="D9222A"/>
                </a:solidFill>
              </a:defRPr>
            </a:lvl1pPr>
          </a:lstStyle>
          <a:p>
            <a:r>
              <a:rPr lang="nl-NL" dirty="0"/>
              <a:t>Voor- en achternaam</a:t>
            </a:r>
          </a:p>
        </p:txBody>
      </p:sp>
      <p:sp>
        <p:nvSpPr>
          <p:cNvPr id="10" name="Tijdelijke aanduiding voor tekst 12">
            <a:extLst>
              <a:ext uri="{FF2B5EF4-FFF2-40B4-BE49-F238E27FC236}">
                <a16:creationId xmlns:a16="http://schemas.microsoft.com/office/drawing/2014/main" id="{D4220856-237A-504F-92B2-5ECE87CB73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800" y="4467095"/>
            <a:ext cx="68400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rgbClr val="D9222A"/>
                </a:solidFill>
              </a:defRPr>
            </a:lvl1pPr>
          </a:lstStyle>
          <a:p>
            <a:r>
              <a:rPr lang="nl-NL" dirty="0"/>
              <a:t>Datum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MET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3" name="Afbeelding 12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8A2A37C4-E22A-3A75-481B-2A176DFC0E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  <p:pic>
        <p:nvPicPr>
          <p:cNvPr id="17" name="Afbeelding 16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E4EB39A7-FF7E-F2D3-155F-EF32C535E9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18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000" y="1026000"/>
            <a:ext cx="10416000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3CAAD80-5083-4E39-80FC-83B1EBE8A588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</a:t>
            </a:r>
          </a:p>
        </p:txBody>
      </p:sp>
    </p:spTree>
    <p:extLst>
      <p:ext uri="{BB962C8B-B14F-4D97-AF65-F5344CB8AC3E}">
        <p14:creationId xmlns:p14="http://schemas.microsoft.com/office/powerpoint/2010/main" val="436379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 (w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000" y="1026000"/>
            <a:ext cx="10416000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631A57E-AFC2-43F7-8E0B-1D68531D3ABF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(wit)</a:t>
            </a:r>
          </a:p>
        </p:txBody>
      </p:sp>
    </p:spTree>
    <p:extLst>
      <p:ext uri="{BB962C8B-B14F-4D97-AF65-F5344CB8AC3E}">
        <p14:creationId xmlns:p14="http://schemas.microsoft.com/office/powerpoint/2010/main" val="3877281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wit+1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892B8C9-9FB2-4773-A4FB-95DC8AA474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25593" y="-2"/>
            <a:ext cx="4060800" cy="685800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26000"/>
            <a:ext cx="7122865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0986" y="1764000"/>
            <a:ext cx="7122865" cy="41400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A595EE6-BDA6-43DD-955F-79046DE607D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(wit+1/3 foto)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029E682-A8BB-47FD-A325-4DFA43453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38D7D234-8261-4EA0-B56C-D8D99B2E3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489B0BBB-4ADE-4546-9C32-E55E68427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A4CF239C-5E61-4154-A6FE-1FDBBAB3A7B9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</p:spTree>
    <p:extLst>
      <p:ext uri="{BB962C8B-B14F-4D97-AF65-F5344CB8AC3E}">
        <p14:creationId xmlns:p14="http://schemas.microsoft.com/office/powerpoint/2010/main" val="1308049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wit+2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078987" y="-2"/>
            <a:ext cx="8112000" cy="685800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4520427-BA8E-4D38-95EF-C9120025EE09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(wit+2/3 foto)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45BB2FBE-FC88-42C6-9174-5B42C6FFF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FF4EBA5-603A-445C-8AD1-3851C6AF8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5842EA36-C2FD-4BE7-A75F-AF0D84996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8B6077C4-AF02-4848-AD0D-4DD038E4E57A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72574B8-641E-4642-A1D6-57EB1E59F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0" y="1026000"/>
            <a:ext cx="3121374" cy="66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41D107AE-6AC5-4E94-825B-476C4EB5A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7" y="1764000"/>
            <a:ext cx="3121374" cy="41400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094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 (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000" y="1026000"/>
            <a:ext cx="10416000" cy="66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86EBFDE8-B5CE-401E-8469-26933AAE4F33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(rood)</a:t>
            </a:r>
          </a:p>
        </p:txBody>
      </p:sp>
      <p:pic>
        <p:nvPicPr>
          <p:cNvPr id="10" name="Afbeelding 9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E2A39148-5C35-E82F-6B74-5B52F27F08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  <p:pic>
        <p:nvPicPr>
          <p:cNvPr id="8" name="Afbeelding 7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E1D8F4F6-BC6F-35BE-D33F-8C02C0E3E9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07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groen+1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26000"/>
            <a:ext cx="7122865" cy="66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0986" y="1764000"/>
            <a:ext cx="7122865" cy="414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225369" y="0"/>
            <a:ext cx="396663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4C1CB270-3104-4523-AB85-86B0C678E631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(rood+1/3 foto)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44AFC8A0-D9D9-4FDC-AA0B-3AC152C58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27B4DFB2-E726-48CA-BF58-470D84AEE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78BF8541-7B2F-4AF1-98D2-F872725BD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5024C2AF-5528-434F-92BD-EC588604F841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1" name="Afbeelding 10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90C15B37-76CF-FBDC-ABAA-99527A1C54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  <p:pic>
        <p:nvPicPr>
          <p:cNvPr id="12" name="Afbeelding 11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623694B7-5448-7152-F9CF-A592EDA8B2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6000"/>
            <a:ext cx="1334674" cy="68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98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57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72000" y="1764000"/>
            <a:ext cx="10416000" cy="414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92809271-3493-466D-AB40-73FA581AA587}"/>
              </a:ext>
            </a:extLst>
          </p:cNvPr>
          <p:cNvSpPr txBox="1"/>
          <p:nvPr/>
        </p:nvSpPr>
        <p:spPr>
          <a:xfrm>
            <a:off x="-2241155" y="-36000"/>
            <a:ext cx="2088000" cy="6505099"/>
          </a:xfrm>
          <a:prstGeom prst="roundRect">
            <a:avLst>
              <a:gd name="adj" fmla="val 5780"/>
            </a:avLst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50673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TAB START</a:t>
            </a: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nieuwe DIA INVOEGEN</a:t>
            </a:r>
          </a:p>
          <a:p>
            <a:pPr marL="536575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Nieuwe Dia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kies de gewenste dia-indeling.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900" b="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ANDERE DIA-INDEling </a:t>
            </a: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dia waarvan je de dia-indeling wilt wijzigen.</a:t>
            </a: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knop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Indeling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900" b="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Kies de gewenste indeling.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DIA-INDELING HERSTELLEN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 kan gebeuren dat je de tekst- of fotovakken per ongeluk hebt verplaatst, waardoor ze niet meer op de juiste positie staan.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Herstel dit door op de knop </a:t>
            </a:r>
            <a:r>
              <a:rPr lang="nl-NL" sz="900" b="1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Opnieuw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nl-NL" sz="900" b="1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instellen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klikken.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KOPIËREN VANUIT EEN OUDE PRESENTATIE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kunt geen complete dia’s kopiëren vanuit presentaties met een </a:t>
            </a:r>
            <a:r>
              <a:rPr lang="nl-NL" sz="900" u="sng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andere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opmaak. Voeg in dat geval een nieuwe dia in en kopieer de tekst vanuit de ‘oude’ presentatie naar de nieuwe dia. Gebruik hieroor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Plakken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kies de optie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Alleen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tekst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behouden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900" kern="1200" baseline="0" noProof="1">
              <a:solidFill>
                <a:srgbClr val="515F67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F7FC3243-A215-4B96-80E1-7A8F51022F7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5503" y="1359789"/>
            <a:ext cx="428625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9145B82A-63CF-4418-B553-F6D182D413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5503" y="6262927"/>
            <a:ext cx="1457325" cy="523875"/>
          </a:xfrm>
          <a:prstGeom prst="rect">
            <a:avLst/>
          </a:prstGeom>
        </p:spPr>
      </p:pic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F0B69D13-0C64-4DE5-AB3D-E65F4DC77D34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C7DD53AD-8525-4F8C-8FB3-F370DA4EA80D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8560EC97-28E4-4A9A-9F83-8C1BE5FCD106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8" t="26168" r="1250" b="15996"/>
          <a:stretch/>
        </p:blipFill>
        <p:spPr>
          <a:xfrm>
            <a:off x="-2115503" y="235998"/>
            <a:ext cx="1691640" cy="677602"/>
          </a:xfrm>
          <a:prstGeom prst="rect">
            <a:avLst/>
          </a:prstGeom>
        </p:spPr>
      </p:pic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AC804CAC-6109-47DC-BF9B-6C26568C72F0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11667B06-528D-450B-B054-CD570D304754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Rechte verbindingslijn met pijl 28">
            <a:extLst>
              <a:ext uri="{FF2B5EF4-FFF2-40B4-BE49-F238E27FC236}">
                <a16:creationId xmlns:a16="http://schemas.microsoft.com/office/drawing/2014/main" id="{24492C2B-39AA-43E6-AF2B-8DB99405E983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0A400A29-A2B3-477A-96E7-AE601DB050B4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A087A102-250D-4D0A-8FAA-3CBE70080871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BFD25CAE-7A58-4396-BBBD-B9DBB084F6D9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hthoek 7">
            <a:extLst>
              <a:ext uri="{FF2B5EF4-FFF2-40B4-BE49-F238E27FC236}">
                <a16:creationId xmlns:a16="http://schemas.microsoft.com/office/drawing/2014/main" id="{CC958774-27E1-2902-987A-885936E40175}"/>
              </a:ext>
            </a:extLst>
          </p:cNvPr>
          <p:cNvSpPr/>
          <p:nvPr/>
        </p:nvSpPr>
        <p:spPr>
          <a:xfrm>
            <a:off x="1" y="0"/>
            <a:ext cx="12192000" cy="573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D6FBA8A3-15BC-E168-AE09-12E03BD67B75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E1ADFCC-A105-4D97-513C-8C96ABEAA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246DC78E-155B-C016-BBE1-08EAC221D6F9}"/>
              </a:ext>
            </a:extLst>
          </p:cNvPr>
          <p:cNvSpPr/>
          <p:nvPr userDrawn="1"/>
        </p:nvSpPr>
        <p:spPr>
          <a:xfrm>
            <a:off x="1" y="0"/>
            <a:ext cx="12192000" cy="573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1" name="Afbeelding 20" descr="Afbeelding met tekst, teken, donker&#10;&#10;Automatisch gegenereerde beschrijving">
            <a:extLst>
              <a:ext uri="{FF2B5EF4-FFF2-40B4-BE49-F238E27FC236}">
                <a16:creationId xmlns:a16="http://schemas.microsoft.com/office/drawing/2014/main" id="{3C415093-F8AF-C9AF-314E-5F6B9F494637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6" y="5977312"/>
            <a:ext cx="1325828" cy="6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52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683" r:id="rId19"/>
    <p:sldLayoutId id="2147483682" r:id="rId20"/>
    <p:sldLayoutId id="214748367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>
          <p15:clr>
            <a:srgbClr val="F26B43"/>
          </p15:clr>
        </p15:guide>
        <p15:guide id="2" pos="2880">
          <p15:clr>
            <a:srgbClr val="F26B43"/>
          </p15:clr>
        </p15:guide>
        <p15:guide id="3" pos="415">
          <p15:clr>
            <a:srgbClr val="F26B43"/>
          </p15:clr>
        </p15:guide>
        <p15:guide id="4" pos="5239">
          <p15:clr>
            <a:srgbClr val="F26B43"/>
          </p15:clr>
        </p15:guide>
        <p15:guide id="5" orient="horz" pos="3725">
          <p15:clr>
            <a:srgbClr val="F26B43"/>
          </p15:clr>
        </p15:guide>
        <p15:guide id="6" orient="horz" pos="1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3C954E7-525D-37F4-640B-10D9F5AA0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" r="-1" b="15044"/>
          <a:stretch/>
        </p:blipFill>
        <p:spPr bwMode="auto">
          <a:xfrm>
            <a:off x="4078987" y="-2"/>
            <a:ext cx="8112000" cy="6858001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E7DE6D4-3264-7097-E5D0-5DA63416D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0" y="1026000"/>
            <a:ext cx="3121374" cy="666000"/>
          </a:xfrm>
        </p:spPr>
        <p:txBody>
          <a:bodyPr anchor="ctr">
            <a:normAutofit/>
          </a:bodyPr>
          <a:lstStyle/>
          <a:p>
            <a:r>
              <a:rPr lang="nl-NL" sz="1900"/>
              <a:t>Groot onderhoud Vismarkt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47C5D12-E135-28EB-CC0F-E777D6992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7" y="1764000"/>
            <a:ext cx="3121374" cy="4140000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nl-NL"/>
              <a:t>Marktconsultatie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nl-NL"/>
              <a:t>22-04-2025</a:t>
            </a:r>
          </a:p>
        </p:txBody>
      </p:sp>
    </p:spTree>
    <p:extLst>
      <p:ext uri="{BB962C8B-B14F-4D97-AF65-F5344CB8AC3E}">
        <p14:creationId xmlns:p14="http://schemas.microsoft.com/office/powerpoint/2010/main" val="3372244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Contractkeuze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Bouwteam met losse deelopdrachten onder de UAV 2012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Focus bouwteam op planning en fasering i.s.m. Nuts en Marktwezen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Mogelijkheid om optionele werkzaamheden tussentijds in te brengen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Optimalisaties (uitvoerings-)ontwerpen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Flexibel kunnen schakelen bij wisselende omstandigheden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713785F-53A4-44F1-9C16-30977F963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681" y="4507411"/>
            <a:ext cx="6282044" cy="207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99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Aanbesteding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Europees niet openbaar met 5 inschrijvers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Selectiefase 2-6 t/m 11-7 -&gt; Inschrijffase start na bouwvak t/m begin oktober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Selectiefase d.m.v. scoren op kerncompetenties gerelateerd aan het werk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Inschrijffase 100% op kwaliteit -&gt; Criteria nader te bepalen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Taakstellend budget gehele opdracht incl. eventuele opties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0066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34D9769-49A8-4F90-6098-A67263F68B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Vragen vanuit opdrachtgever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08AC7E75-FA9B-684F-C041-8B8480F4E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141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 fontAlgn="base">
              <a:buNone/>
            </a:pPr>
            <a:r>
              <a:rPr lang="nl-NL" b="1" i="0" dirty="0">
                <a:solidFill>
                  <a:srgbClr val="E60004"/>
                </a:solidFill>
                <a:effectLst/>
                <a:latin typeface="+mj-lt"/>
              </a:rPr>
              <a:t>EMISSIEVRIJ UITVOEREN</a:t>
            </a:r>
            <a:r>
              <a:rPr lang="nl-NL" b="0" i="0" dirty="0">
                <a:solidFill>
                  <a:srgbClr val="E60004"/>
                </a:solidFill>
                <a:effectLst/>
                <a:latin typeface="+mj-lt"/>
              </a:rPr>
              <a:t> </a:t>
            </a:r>
            <a:endParaRPr lang="nl-NL" b="0" i="0" dirty="0">
              <a:solidFill>
                <a:srgbClr val="000000"/>
              </a:solidFill>
              <a:effectLst/>
              <a:latin typeface="+mj-lt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Beschikbaarheid emissievrij materieel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Laadvoorzieningen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Eis v</a:t>
            </a:r>
            <a:r>
              <a:rPr lang="nl-NL" dirty="0">
                <a:solidFill>
                  <a:srgbClr val="000000"/>
                </a:solidFill>
              </a:rPr>
              <a:t>s. Gunningscriterium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nl-NL" sz="1800" b="0" i="0" dirty="0">
              <a:solidFill>
                <a:srgbClr val="000000"/>
              </a:solidFill>
              <a:effectLst/>
              <a:latin typeface="+mj-lt"/>
            </a:endParaRPr>
          </a:p>
          <a:p>
            <a:pPr marL="0" indent="0" algn="l" rtl="0" fontAlgn="base">
              <a:buNone/>
            </a:pPr>
            <a:r>
              <a:rPr lang="nl-NL" b="1" i="0" dirty="0">
                <a:solidFill>
                  <a:srgbClr val="E60004"/>
                </a:solidFill>
                <a:effectLst/>
                <a:latin typeface="+mj-lt"/>
              </a:rPr>
              <a:t>TYPE AANBESTEDING EN CONTRACT</a:t>
            </a:r>
            <a:r>
              <a:rPr lang="nl-NL" b="0" i="0" dirty="0">
                <a:solidFill>
                  <a:srgbClr val="E60004"/>
                </a:solidFill>
                <a:effectLst/>
                <a:latin typeface="+mj-lt"/>
              </a:rPr>
              <a:t> </a:t>
            </a:r>
            <a:endParaRPr lang="nl-NL" b="0" i="0" dirty="0">
              <a:solidFill>
                <a:srgbClr val="000000"/>
              </a:solidFill>
              <a:effectLst/>
              <a:latin typeface="+mj-lt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Aanbestedingsprocedure: openbaar of niet-openbaar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Tendercapaciteit beoogde aanbestedingsperiode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Bouwteam met UAV2012 deelopdrachten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Kwaliteitscriteria -&gt; onderscheidend vermogen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</a:rPr>
              <a:t>Taakstellend budget -&gt; aandachtspunten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nl-NL" dirty="0">
              <a:solidFill>
                <a:srgbClr val="000000"/>
              </a:solidFill>
            </a:endParaRPr>
          </a:p>
          <a:p>
            <a:pPr marL="0" indent="0" fontAlgn="base">
              <a:buNone/>
            </a:pPr>
            <a:r>
              <a:rPr lang="nl-NL" b="1" dirty="0">
                <a:solidFill>
                  <a:srgbClr val="E60004"/>
                </a:solidFill>
                <a:latin typeface="+mj-lt"/>
              </a:rPr>
              <a:t>ALGEMENE VRAGEN</a:t>
            </a:r>
            <a:endParaRPr lang="nl-NL" b="0" i="0" dirty="0">
              <a:solidFill>
                <a:srgbClr val="000000"/>
              </a:solidFill>
              <a:effectLst/>
              <a:latin typeface="+mj-lt"/>
            </a:endParaRPr>
          </a:p>
          <a:p>
            <a:pPr marL="0" indent="0" algn="l" rtl="0" fontAlgn="base">
              <a:buNone/>
            </a:pPr>
            <a:endParaRPr lang="nl-NL" b="0" i="0" dirty="0">
              <a:solidFill>
                <a:srgbClr val="000000"/>
              </a:solidFill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nl-NL" sz="18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956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34D9769-49A8-4F90-6098-A67263F68B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Vragenrondje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08AC7E75-FA9B-684F-C041-8B8480F4E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311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491B02C-A0BF-E168-7464-59BDA9269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 marktconsultatie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07E450D-B9F9-6FED-05E9-0CCDB31154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Voorstelrondje Opdrachtgever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Doel van de marktconsultatie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Achtergrond project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Aanleiding en context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Technische onderdelen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Werkzaamheden Nuts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dirty="0"/>
              <a:t>Contractkeuze / Aanbesteding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dirty="0"/>
              <a:t>Vragen vanuit Opdrachtgever</a:t>
            </a:r>
          </a:p>
          <a:p>
            <a:pPr marL="630900" lvl="2" indent="-342900">
              <a:buFont typeface="Arial" panose="020B0604020202020204" pitchFamily="34" charset="0"/>
              <a:buChar char="•"/>
            </a:pPr>
            <a:r>
              <a:rPr lang="nl-NL" dirty="0"/>
              <a:t>Antwoorden in te dienen tot uiterlijk vrijdag 2 mei 12.00u via TenderNed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nl-NL" dirty="0"/>
              <a:t>Afsluitend vragenrondje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nl-NL" dirty="0"/>
              <a:t>Praktisch: tussentijdse vragen ter verduidelijking van de presentatie graag stellen d.m.v. het opsteken van een digitaal ‘handje’</a:t>
            </a:r>
          </a:p>
        </p:txBody>
      </p:sp>
    </p:spTree>
    <p:extLst>
      <p:ext uri="{BB962C8B-B14F-4D97-AF65-F5344CB8AC3E}">
        <p14:creationId xmlns:p14="http://schemas.microsoft.com/office/powerpoint/2010/main" val="58264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FF76B86-6E69-6CFA-CEB2-8212DBA3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Voorstelrondje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5C8A677-40B2-9B76-103A-CFDFE7C95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Hedwig de Boer – Projectmanager</a:t>
            </a:r>
          </a:p>
          <a:p>
            <a:pPr marL="0" indent="0">
              <a:buNone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Guido Roegholt – Projectleider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Femke Robin – Adviseur voorbereiding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Peter van der Heide – Coördinator Nuts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Stefan </a:t>
            </a:r>
            <a:r>
              <a:rPr lang="nl-NL" dirty="0" err="1"/>
              <a:t>Wedema</a:t>
            </a:r>
            <a:r>
              <a:rPr lang="nl-NL" dirty="0"/>
              <a:t> – Engineer Elektra </a:t>
            </a:r>
            <a:r>
              <a:rPr lang="nl-NL" dirty="0" err="1"/>
              <a:t>Enexis</a:t>
            </a: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Karien Sanders – Assistent Projectleider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Emma Kooij - Inkoopadviseur</a:t>
            </a:r>
          </a:p>
        </p:txBody>
      </p:sp>
    </p:spTree>
    <p:extLst>
      <p:ext uri="{BB962C8B-B14F-4D97-AF65-F5344CB8AC3E}">
        <p14:creationId xmlns:p14="http://schemas.microsoft.com/office/powerpoint/2010/main" val="975998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FF76B86-6E69-6CFA-CEB2-8212DBA3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nl-NL" dirty="0"/>
            </a:br>
            <a:r>
              <a:rPr lang="nl-NL" dirty="0"/>
              <a:t>Doel marktconsultatie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5C8A677-40B2-9B76-103A-CFDFE7C95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Kennis uit de markt ophalen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Kansen en mogelijkheden meenemen in voorbereidings- en aanbestedingsfase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Gedragen keuze contract- en aanbestedingsvorm</a:t>
            </a:r>
          </a:p>
        </p:txBody>
      </p:sp>
    </p:spTree>
    <p:extLst>
      <p:ext uri="{BB962C8B-B14F-4D97-AF65-F5344CB8AC3E}">
        <p14:creationId xmlns:p14="http://schemas.microsoft.com/office/powerpoint/2010/main" val="272174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34D9769-49A8-4F90-6098-A67263F68B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Achtergrond project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08AC7E75-FA9B-684F-C041-8B8480F4E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0101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Aanleiding en context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Herinrichting Grote Markt, evenementen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Marktkramen verplaatst naar Vismarkt en </a:t>
            </a:r>
            <a:r>
              <a:rPr lang="nl-NL" dirty="0" err="1"/>
              <a:t>Akerkhof</a:t>
            </a: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Aantrekkelijke, duurzame en toegankelijke markt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Aanpassing elektrische voorzieningen voor de warenmarkt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Verbruiker energie betaalt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Afvlakken keien (proefvlakken)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Koppelen aan overige opgaves in het projectgebied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Plek verblijfskwaliteit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Bereikbare binnenstad (</a:t>
            </a:r>
            <a:r>
              <a:rPr lang="nl-NL" dirty="0" err="1"/>
              <a:t>fietsparkeren</a:t>
            </a:r>
            <a:r>
              <a:rPr lang="nl-NL" dirty="0"/>
              <a:t> en fietsroute)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Verbeteren groenstructuur zuidzijde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Overig onderhoud (vervangen gele steen en deel riolering zuidzijde)</a:t>
            </a:r>
          </a:p>
        </p:txBody>
      </p:sp>
    </p:spTree>
    <p:extLst>
      <p:ext uri="{BB962C8B-B14F-4D97-AF65-F5344CB8AC3E}">
        <p14:creationId xmlns:p14="http://schemas.microsoft.com/office/powerpoint/2010/main" val="890477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Technische onderdelen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In de basis niet hoog technisch complex project, maar…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Noordzijde: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Vervangen kabels en leidingen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/>
              <a:t>Samenloop met nutspartijen</a:t>
            </a:r>
          </a:p>
          <a:p>
            <a:pPr lvl="1"/>
            <a:endParaRPr lang="nl-NL" dirty="0"/>
          </a:p>
          <a:p>
            <a:pPr marL="0" indent="0">
              <a:buNone/>
            </a:pPr>
            <a:r>
              <a:rPr lang="nl-NL" dirty="0"/>
              <a:t>Zuidzijde (samenloop):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Vervangen riolering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Vervangen kabels en leidingen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Inpassen nieuwe bomen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Plein: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Vervangen van ondergrondse stroomkasten</a:t>
            </a:r>
          </a:p>
        </p:txBody>
      </p:sp>
    </p:spTree>
    <p:extLst>
      <p:ext uri="{BB962C8B-B14F-4D97-AF65-F5344CB8AC3E}">
        <p14:creationId xmlns:p14="http://schemas.microsoft.com/office/powerpoint/2010/main" val="272465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63425E-E0B5-FED6-C0C4-C845945E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Werkzaamheden Nuts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449CF7-0137-1536-1E1F-B0502ED9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Gas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Elektra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Water (vooralsnog geen rol)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Netwerkbedrijven </a:t>
            </a:r>
          </a:p>
        </p:txBody>
      </p:sp>
    </p:spTree>
    <p:extLst>
      <p:ext uri="{BB962C8B-B14F-4D97-AF65-F5344CB8AC3E}">
        <p14:creationId xmlns:p14="http://schemas.microsoft.com/office/powerpoint/2010/main" val="3124294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34D9769-49A8-4F90-6098-A67263F68B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Contractkeuze  Aanbesteding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08AC7E75-FA9B-684F-C041-8B8480F4E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9319116"/>
      </p:ext>
    </p:extLst>
  </p:cSld>
  <p:clrMapOvr>
    <a:masterClrMapping/>
  </p:clrMapOvr>
</p:sld>
</file>

<file path=ppt/theme/theme1.xml><?xml version="1.0" encoding="utf-8"?>
<a:theme xmlns:a="http://schemas.openxmlformats.org/drawingml/2006/main" name="Thema gemeente Groningen">
  <a:themeElements>
    <a:clrScheme name="Aangepast 1">
      <a:dk1>
        <a:srgbClr val="000000"/>
      </a:dk1>
      <a:lt1>
        <a:srgbClr val="FFFFFF"/>
      </a:lt1>
      <a:dk2>
        <a:srgbClr val="D8222A"/>
      </a:dk2>
      <a:lt2>
        <a:srgbClr val="F2F2F2"/>
      </a:lt2>
      <a:accent1>
        <a:srgbClr val="D8222A"/>
      </a:accent1>
      <a:accent2>
        <a:srgbClr val="C6C5BF"/>
      </a:accent2>
      <a:accent3>
        <a:srgbClr val="85CEE4"/>
      </a:accent3>
      <a:accent4>
        <a:srgbClr val="D8232A"/>
      </a:accent4>
      <a:accent5>
        <a:srgbClr val="C6C5BF"/>
      </a:accent5>
      <a:accent6>
        <a:srgbClr val="85CEE4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e2" id="{87AFEC22-BC05-714A-ACDE-E4048E0380AE}" vid="{78832B41-4AB4-CE46-90F1-D0BCF4CD720E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6F186CB4C3E24897206F2C35F91050" ma:contentTypeVersion="12" ma:contentTypeDescription="Een nieuw document maken." ma:contentTypeScope="" ma:versionID="c2388d94a7ef2074a10ca0d9e34ed6bd">
  <xsd:schema xmlns:xsd="http://www.w3.org/2001/XMLSchema" xmlns:xs="http://www.w3.org/2001/XMLSchema" xmlns:p="http://schemas.microsoft.com/office/2006/metadata/properties" xmlns:ns2="19e9353b-672b-48d7-b040-ea841e1a13c0" xmlns:ns3="e174adb0-b339-4cb1-b5b3-ddeba4b91507" targetNamespace="http://schemas.microsoft.com/office/2006/metadata/properties" ma:root="true" ma:fieldsID="e292cf2517f46244ee5ecbe93873477d" ns2:_="" ns3:_="">
    <xsd:import namespace="19e9353b-672b-48d7-b040-ea841e1a13c0"/>
    <xsd:import namespace="e174adb0-b339-4cb1-b5b3-ddeba4b915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9353b-672b-48d7-b040-ea841e1a13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74adb0-b339-4cb1-b5b3-ddeba4b9150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CCE4B5-8CFF-4CD0-BF93-7C545FD699E7}">
  <ds:schemaRefs>
    <ds:schemaRef ds:uri="http://schemas.openxmlformats.org/package/2006/metadata/core-properties"/>
    <ds:schemaRef ds:uri="19e9353b-672b-48d7-b040-ea841e1a13c0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e174adb0-b339-4cb1-b5b3-ddeba4b91507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61F3E18-8454-4FF3-B463-0EDEBDFDDF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51F848-693F-458F-BE2F-CB0A401E85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e9353b-672b-48d7-b040-ea841e1a13c0"/>
    <ds:schemaRef ds:uri="e174adb0-b339-4cb1-b5b3-ddeba4b915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2022 Powerpoint-Sjabloon</Template>
  <TotalTime>11565</TotalTime>
  <Words>386</Words>
  <Application>Microsoft Office PowerPoint</Application>
  <PresentationFormat>Breedbeeld</PresentationFormat>
  <Paragraphs>110</Paragraphs>
  <Slides>14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Verdana</vt:lpstr>
      <vt:lpstr>Thema gemeente Groningen</vt:lpstr>
      <vt:lpstr>Groot onderhoud Vismarkt</vt:lpstr>
      <vt:lpstr>Agenda marktconsultatie</vt:lpstr>
      <vt:lpstr>Voorstelrondje</vt:lpstr>
      <vt:lpstr> Doel marktconsultatie</vt:lpstr>
      <vt:lpstr>Achtergrond project</vt:lpstr>
      <vt:lpstr>Aanleiding en context</vt:lpstr>
      <vt:lpstr>Technische onderdelen</vt:lpstr>
      <vt:lpstr>Werkzaamheden Nuts</vt:lpstr>
      <vt:lpstr>Contractkeuze  Aanbesteding</vt:lpstr>
      <vt:lpstr>Contractkeuze</vt:lpstr>
      <vt:lpstr>Aanbesteding</vt:lpstr>
      <vt:lpstr>Vragen vanuit opdrachtgever</vt:lpstr>
      <vt:lpstr>Vragen</vt:lpstr>
      <vt:lpstr>Vragenrondje</vt:lpstr>
    </vt:vector>
  </TitlesOfParts>
  <Manager/>
  <Company>Gemeente Groningen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Vervanging Paddepoelsterbrug</dc:title>
  <dc:subject/>
  <dc:creator>Emma Kooij</dc:creator>
  <cp:keywords/>
  <dc:description/>
  <cp:lastModifiedBy>Emma Kooij</cp:lastModifiedBy>
  <cp:revision>10</cp:revision>
  <dcterms:created xsi:type="dcterms:W3CDTF">2023-10-16T07:45:24Z</dcterms:created>
  <dcterms:modified xsi:type="dcterms:W3CDTF">2025-04-22T14:29:52Z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0x010100E46F186CB4C3E24897206F2C35F91050</vt:lpwstr>
  </property>
</Properties>
</file>