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BF36E62" w14:textId="77777777" w:rsidR="00470DA1" w:rsidRPr="004828CA" w:rsidRDefault="002B713C" w:rsidP="004828CA">
      <w:pPr>
        <w:pStyle w:val="Bijschrift"/>
        <w:rPr>
          <w:rFonts w:ascii="Corbel" w:hAnsi="Corbel"/>
          <w:b/>
          <w:sz w:val="32"/>
        </w:rPr>
      </w:pPr>
      <w:bookmarkStart w:id="0" w:name="_Toc447882321"/>
      <w:bookmarkStart w:id="1" w:name="_Toc250730217"/>
      <w:r w:rsidRPr="004828CA">
        <w:rPr>
          <w:rFonts w:ascii="Corbel" w:hAnsi="Corbel"/>
          <w:b/>
          <w:sz w:val="32"/>
        </w:rPr>
        <w:t>Selectie</w:t>
      </w:r>
      <w:r w:rsidR="00470DA1" w:rsidRPr="004828CA">
        <w:rPr>
          <w:rFonts w:ascii="Corbel" w:hAnsi="Corbel"/>
          <w:b/>
          <w:sz w:val="32"/>
        </w:rPr>
        <w:t>leidraad</w:t>
      </w:r>
    </w:p>
    <w:p w14:paraId="64DE6151" w14:textId="77777777" w:rsidR="00470DA1" w:rsidRPr="00811244" w:rsidRDefault="00470DA1" w:rsidP="00470DA1">
      <w:pPr>
        <w:spacing w:line="276" w:lineRule="auto"/>
        <w:outlineLvl w:val="0"/>
        <w:rPr>
          <w:rFonts w:ascii="Corbel" w:hAnsi="Corbel"/>
          <w:b/>
          <w:sz w:val="32"/>
        </w:rPr>
      </w:pPr>
    </w:p>
    <w:p w14:paraId="424857B6" w14:textId="77777777" w:rsidR="00470DA1" w:rsidRPr="00811244" w:rsidRDefault="00470DA1" w:rsidP="00470DA1">
      <w:pPr>
        <w:spacing w:line="276" w:lineRule="auto"/>
        <w:outlineLvl w:val="0"/>
        <w:rPr>
          <w:rFonts w:ascii="Corbel" w:hAnsi="Corbel"/>
          <w:i/>
          <w:sz w:val="28"/>
          <w:szCs w:val="28"/>
        </w:rPr>
      </w:pPr>
    </w:p>
    <w:p w14:paraId="6C59C18C" w14:textId="77777777" w:rsidR="00470DA1" w:rsidRPr="00C30A8C" w:rsidRDefault="002B713C" w:rsidP="00470DA1">
      <w:pPr>
        <w:spacing w:line="276" w:lineRule="auto"/>
        <w:outlineLvl w:val="0"/>
        <w:rPr>
          <w:rFonts w:ascii="Corbel" w:hAnsi="Corbel"/>
          <w:sz w:val="28"/>
          <w:szCs w:val="28"/>
        </w:rPr>
      </w:pPr>
      <w:r>
        <w:rPr>
          <w:rFonts w:ascii="Corbel" w:hAnsi="Corbel"/>
          <w:sz w:val="28"/>
          <w:szCs w:val="28"/>
        </w:rPr>
        <w:t>ten behoeve van een</w:t>
      </w:r>
      <w:r w:rsidR="00BC355D">
        <w:rPr>
          <w:rFonts w:ascii="Corbel" w:hAnsi="Corbel"/>
          <w:sz w:val="28"/>
          <w:szCs w:val="28"/>
        </w:rPr>
        <w:t xml:space="preserve"> </w:t>
      </w:r>
    </w:p>
    <w:p w14:paraId="4A630F4B"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 xml:space="preserve">Europese </w:t>
      </w:r>
      <w:r w:rsidR="002B713C">
        <w:rPr>
          <w:rFonts w:ascii="Corbel" w:hAnsi="Corbel"/>
          <w:sz w:val="28"/>
          <w:szCs w:val="28"/>
        </w:rPr>
        <w:t>niet-</w:t>
      </w:r>
      <w:r w:rsidRPr="00C30A8C">
        <w:rPr>
          <w:rFonts w:ascii="Corbel" w:hAnsi="Corbel"/>
          <w:sz w:val="28"/>
          <w:szCs w:val="28"/>
        </w:rPr>
        <w:t>openbare aanbesteding</w:t>
      </w:r>
    </w:p>
    <w:p w14:paraId="554E9EC4" w14:textId="77777777" w:rsidR="00470DA1" w:rsidRPr="00C30A8C" w:rsidRDefault="00470DA1" w:rsidP="00470DA1">
      <w:pPr>
        <w:spacing w:line="276" w:lineRule="auto"/>
        <w:outlineLvl w:val="0"/>
        <w:rPr>
          <w:rFonts w:ascii="Corbel" w:hAnsi="Corbel"/>
          <w:sz w:val="28"/>
          <w:szCs w:val="28"/>
        </w:rPr>
      </w:pPr>
      <w:r w:rsidRPr="00C30A8C">
        <w:rPr>
          <w:rFonts w:ascii="Corbel" w:hAnsi="Corbel"/>
          <w:sz w:val="28"/>
          <w:szCs w:val="28"/>
        </w:rPr>
        <w:t>met betrekking tot</w:t>
      </w:r>
    </w:p>
    <w:p w14:paraId="442D9BF8" w14:textId="77777777" w:rsidR="00470DA1" w:rsidRDefault="00470DA1" w:rsidP="00470DA1">
      <w:pPr>
        <w:spacing w:line="276" w:lineRule="auto"/>
        <w:outlineLvl w:val="0"/>
        <w:rPr>
          <w:rFonts w:ascii="Corbel" w:hAnsi="Corbel"/>
          <w:i/>
          <w:sz w:val="28"/>
          <w:szCs w:val="28"/>
        </w:rPr>
      </w:pPr>
    </w:p>
    <w:p w14:paraId="24C55FF9" w14:textId="77777777" w:rsidR="00470DA1" w:rsidRPr="00811244" w:rsidRDefault="00470DA1" w:rsidP="00470DA1">
      <w:pPr>
        <w:spacing w:line="276" w:lineRule="auto"/>
        <w:outlineLvl w:val="0"/>
        <w:rPr>
          <w:rFonts w:ascii="Corbel" w:hAnsi="Corbel"/>
          <w:i/>
          <w:sz w:val="28"/>
          <w:szCs w:val="28"/>
        </w:rPr>
      </w:pPr>
    </w:p>
    <w:p w14:paraId="42FF95FE" w14:textId="77777777" w:rsidR="00470DA1" w:rsidRPr="00811244" w:rsidRDefault="00470DA1" w:rsidP="00470DA1">
      <w:pPr>
        <w:spacing w:line="276" w:lineRule="auto"/>
        <w:outlineLvl w:val="0"/>
        <w:rPr>
          <w:rFonts w:ascii="Corbel" w:hAnsi="Corbel"/>
          <w:i/>
          <w:sz w:val="28"/>
          <w:szCs w:val="28"/>
        </w:rPr>
      </w:pPr>
    </w:p>
    <w:p w14:paraId="622A1680" w14:textId="1CF91990" w:rsidR="00470DA1" w:rsidRPr="000670E4" w:rsidRDefault="00406A61" w:rsidP="00470DA1">
      <w:pPr>
        <w:tabs>
          <w:tab w:val="left" w:pos="2930"/>
        </w:tabs>
        <w:spacing w:line="276" w:lineRule="auto"/>
        <w:outlineLvl w:val="0"/>
        <w:rPr>
          <w:rFonts w:ascii="Corbel" w:hAnsi="Corbel"/>
          <w:b/>
          <w:sz w:val="40"/>
          <w:szCs w:val="40"/>
        </w:rPr>
      </w:pPr>
      <w:r>
        <w:rPr>
          <w:rFonts w:ascii="Corbel" w:hAnsi="Corbel"/>
          <w:b/>
          <w:sz w:val="40"/>
          <w:szCs w:val="40"/>
        </w:rPr>
        <w:t xml:space="preserve">PCA </w:t>
      </w:r>
      <w:r w:rsidR="0042365B">
        <w:rPr>
          <w:rFonts w:ascii="Corbel" w:hAnsi="Corbel"/>
          <w:b/>
          <w:sz w:val="40"/>
          <w:szCs w:val="40"/>
        </w:rPr>
        <w:t>Railinfra</w:t>
      </w:r>
      <w:r>
        <w:rPr>
          <w:rFonts w:ascii="Corbel" w:hAnsi="Corbel"/>
          <w:b/>
          <w:sz w:val="40"/>
          <w:szCs w:val="40"/>
        </w:rPr>
        <w:t xml:space="preserve"> (onderhoud </w:t>
      </w:r>
      <w:proofErr w:type="spellStart"/>
      <w:r>
        <w:rPr>
          <w:rFonts w:ascii="Corbel" w:hAnsi="Corbel"/>
          <w:b/>
          <w:sz w:val="40"/>
          <w:szCs w:val="40"/>
        </w:rPr>
        <w:t>spoorse</w:t>
      </w:r>
      <w:proofErr w:type="spellEnd"/>
      <w:r>
        <w:rPr>
          <w:rFonts w:ascii="Corbel" w:hAnsi="Corbel"/>
          <w:b/>
          <w:sz w:val="40"/>
          <w:szCs w:val="40"/>
        </w:rPr>
        <w:t xml:space="preserve"> infra</w:t>
      </w:r>
      <w:r w:rsidR="00C95878">
        <w:rPr>
          <w:rFonts w:ascii="Corbel" w:hAnsi="Corbel"/>
          <w:b/>
          <w:sz w:val="40"/>
          <w:szCs w:val="40"/>
        </w:rPr>
        <w:t>structuur</w:t>
      </w:r>
      <w:r>
        <w:rPr>
          <w:rFonts w:ascii="Corbel" w:hAnsi="Corbel"/>
          <w:b/>
          <w:sz w:val="40"/>
          <w:szCs w:val="40"/>
        </w:rPr>
        <w:t>)</w:t>
      </w:r>
    </w:p>
    <w:p w14:paraId="03AE158E" w14:textId="5899A297" w:rsidR="00470DA1" w:rsidRPr="004B0F03" w:rsidRDefault="00157477" w:rsidP="00470DA1">
      <w:pPr>
        <w:spacing w:line="276" w:lineRule="auto"/>
        <w:outlineLvl w:val="0"/>
        <w:rPr>
          <w:rFonts w:ascii="Corbel" w:hAnsi="Corbel"/>
          <w:i/>
          <w:sz w:val="40"/>
          <w:szCs w:val="40"/>
        </w:rPr>
      </w:pPr>
      <w:proofErr w:type="spellStart"/>
      <w:r>
        <w:rPr>
          <w:rFonts w:ascii="Corbel" w:hAnsi="Corbel"/>
          <w:i/>
          <w:sz w:val="40"/>
          <w:szCs w:val="40"/>
        </w:rPr>
        <w:t>nnb</w:t>
      </w:r>
      <w:proofErr w:type="spellEnd"/>
    </w:p>
    <w:p w14:paraId="487D8F06" w14:textId="77777777" w:rsidR="00435C3D" w:rsidRPr="00811244" w:rsidRDefault="00435C3D" w:rsidP="00435C3D">
      <w:pPr>
        <w:spacing w:line="276" w:lineRule="auto"/>
        <w:rPr>
          <w:rFonts w:ascii="Corbel" w:hAnsi="Corbel"/>
          <w:b/>
          <w:sz w:val="24"/>
        </w:rPr>
      </w:pPr>
    </w:p>
    <w:p w14:paraId="13E4B9FD" w14:textId="77777777" w:rsidR="00435C3D" w:rsidRPr="00811244" w:rsidRDefault="00435C3D" w:rsidP="00435C3D">
      <w:pPr>
        <w:spacing w:line="276" w:lineRule="auto"/>
        <w:rPr>
          <w:rFonts w:ascii="Corbel" w:hAnsi="Corbel"/>
          <w:b/>
          <w:sz w:val="24"/>
        </w:rPr>
      </w:pPr>
    </w:p>
    <w:p w14:paraId="48BFEC76" w14:textId="77777777" w:rsidR="00435C3D" w:rsidRPr="00811244" w:rsidRDefault="00435C3D" w:rsidP="00435C3D">
      <w:pPr>
        <w:spacing w:line="276" w:lineRule="auto"/>
        <w:rPr>
          <w:rFonts w:ascii="Corbel" w:hAnsi="Corbel"/>
        </w:rPr>
      </w:pPr>
    </w:p>
    <w:p w14:paraId="05DF44A3" w14:textId="32DEF950" w:rsidR="00435C3D" w:rsidRDefault="00435C3D" w:rsidP="00435C3D">
      <w:pPr>
        <w:spacing w:line="276" w:lineRule="auto"/>
        <w:rPr>
          <w:rFonts w:ascii="Corbel" w:hAnsi="Corbel"/>
        </w:rPr>
      </w:pPr>
    </w:p>
    <w:p w14:paraId="6158C58E" w14:textId="77777777" w:rsidR="00435C3D" w:rsidRDefault="00435C3D" w:rsidP="00435C3D">
      <w:pPr>
        <w:spacing w:line="276" w:lineRule="auto"/>
        <w:rPr>
          <w:rFonts w:ascii="Corbel" w:hAnsi="Corbel"/>
        </w:rPr>
      </w:pPr>
    </w:p>
    <w:p w14:paraId="259FB619" w14:textId="77777777" w:rsidR="00435C3D" w:rsidRDefault="00435C3D" w:rsidP="00435C3D">
      <w:pPr>
        <w:spacing w:line="276" w:lineRule="auto"/>
        <w:rPr>
          <w:rFonts w:ascii="Corbel" w:hAnsi="Corbel"/>
        </w:rPr>
      </w:pPr>
    </w:p>
    <w:p w14:paraId="7B19AAEE" w14:textId="58A2E13A" w:rsidR="00435C3D" w:rsidRDefault="00671443" w:rsidP="00435C3D">
      <w:pPr>
        <w:spacing w:line="276" w:lineRule="auto"/>
        <w:rPr>
          <w:rFonts w:ascii="Corbel" w:hAnsi="Corbel"/>
        </w:rPr>
      </w:pPr>
      <w:r>
        <w:rPr>
          <w:rFonts w:ascii="Corbel" w:hAnsi="Corbel"/>
          <w:noProof/>
        </w:rPr>
        <w:drawing>
          <wp:inline distT="0" distB="0" distL="0" distR="0" wp14:anchorId="5343501A" wp14:editId="6E3A963F">
            <wp:extent cx="2877820" cy="389890"/>
            <wp:effectExtent l="0" t="0" r="0" b="0"/>
            <wp:docPr id="1"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2877820" cy="389890"/>
                    </a:xfrm>
                    <a:prstGeom prst="rect">
                      <a:avLst/>
                    </a:prstGeom>
                    <a:noFill/>
                  </pic:spPr>
                </pic:pic>
              </a:graphicData>
            </a:graphic>
          </wp:inline>
        </w:drawing>
      </w:r>
    </w:p>
    <w:p w14:paraId="22BF621A" w14:textId="77777777" w:rsidR="00435C3D" w:rsidRDefault="00435C3D" w:rsidP="00435C3D">
      <w:pPr>
        <w:spacing w:line="276" w:lineRule="auto"/>
        <w:rPr>
          <w:rFonts w:ascii="Corbel" w:hAnsi="Corbel"/>
        </w:rPr>
      </w:pPr>
    </w:p>
    <w:p w14:paraId="232339D1" w14:textId="77777777" w:rsidR="00435C3D" w:rsidRDefault="00435C3D" w:rsidP="00435C3D">
      <w:pPr>
        <w:spacing w:line="276" w:lineRule="auto"/>
        <w:rPr>
          <w:rFonts w:ascii="Corbel" w:hAnsi="Corbel"/>
        </w:rPr>
      </w:pPr>
    </w:p>
    <w:p w14:paraId="196DCD83" w14:textId="093A0C3A" w:rsidR="00435C3D" w:rsidRPr="00811244" w:rsidRDefault="00435C3D" w:rsidP="00435C3D">
      <w:pPr>
        <w:spacing w:line="276" w:lineRule="auto"/>
        <w:rPr>
          <w:rFonts w:ascii="Corbel" w:hAnsi="Corbel"/>
        </w:rPr>
      </w:pPr>
    </w:p>
    <w:p w14:paraId="2471D21D" w14:textId="77777777" w:rsidR="00435C3D" w:rsidRDefault="00435C3D" w:rsidP="00435C3D">
      <w:pPr>
        <w:spacing w:line="276" w:lineRule="auto"/>
        <w:rPr>
          <w:rFonts w:ascii="Corbel" w:hAnsi="Corbel"/>
        </w:rPr>
      </w:pPr>
    </w:p>
    <w:p w14:paraId="3D966CDD" w14:textId="77777777" w:rsidR="00435C3D" w:rsidRDefault="00435C3D" w:rsidP="00435C3D">
      <w:pPr>
        <w:spacing w:line="276" w:lineRule="auto"/>
        <w:rPr>
          <w:rFonts w:ascii="Corbel" w:hAnsi="Corbel"/>
        </w:rPr>
      </w:pPr>
    </w:p>
    <w:p w14:paraId="2DED1ADB" w14:textId="77777777" w:rsidR="00257A4A" w:rsidRDefault="00257A4A" w:rsidP="00435C3D">
      <w:pPr>
        <w:spacing w:line="276" w:lineRule="auto"/>
        <w:rPr>
          <w:rFonts w:ascii="Corbel" w:hAnsi="Corbel"/>
        </w:rPr>
      </w:pPr>
    </w:p>
    <w:p w14:paraId="3E773D05" w14:textId="77777777" w:rsidR="00257A4A" w:rsidRDefault="00257A4A" w:rsidP="00435C3D">
      <w:pPr>
        <w:spacing w:line="276" w:lineRule="auto"/>
        <w:rPr>
          <w:rFonts w:ascii="Corbel" w:hAnsi="Corbel"/>
        </w:rPr>
      </w:pPr>
    </w:p>
    <w:p w14:paraId="4EDB3B51" w14:textId="12F3CC17" w:rsidR="00435C3D" w:rsidRDefault="00435C3D" w:rsidP="00435C3D">
      <w:pPr>
        <w:spacing w:line="276" w:lineRule="auto"/>
        <w:rPr>
          <w:rFonts w:ascii="Corbel" w:hAnsi="Corbel"/>
        </w:rPr>
      </w:pPr>
    </w:p>
    <w:p w14:paraId="4B7F74E2" w14:textId="77777777" w:rsidR="00435C3D" w:rsidRDefault="00435C3D" w:rsidP="00435C3D">
      <w:pPr>
        <w:pStyle w:val="Groot"/>
        <w:spacing w:line="276" w:lineRule="auto"/>
        <w:rPr>
          <w:rFonts w:ascii="Corbel" w:hAnsi="Corbel"/>
        </w:rPr>
      </w:pPr>
    </w:p>
    <w:p w14:paraId="73B3CF80" w14:textId="77777777" w:rsidR="00435C3D" w:rsidRPr="00487D98" w:rsidRDefault="00435C3D" w:rsidP="00435C3D">
      <w:pPr>
        <w:pStyle w:val="Groot"/>
        <w:spacing w:line="276" w:lineRule="auto"/>
        <w:rPr>
          <w:rFonts w:ascii="Corbel" w:hAnsi="Corbel"/>
        </w:rPr>
      </w:pPr>
      <w:r>
        <w:rPr>
          <w:rFonts w:ascii="Corbel" w:hAnsi="Corbel"/>
        </w:rPr>
        <w:t xml:space="preserve"> </w:t>
      </w:r>
    </w:p>
    <w:p w14:paraId="542C53B1" w14:textId="30ED706E" w:rsidR="00435C3D" w:rsidRDefault="00435C3D" w:rsidP="00435C3D">
      <w:pPr>
        <w:pStyle w:val="Groot"/>
        <w:spacing w:line="276" w:lineRule="auto"/>
        <w:rPr>
          <w:rFonts w:ascii="Corbel" w:hAnsi="Corbel"/>
          <w:sz w:val="18"/>
          <w:szCs w:val="18"/>
        </w:rPr>
      </w:pPr>
      <w:r w:rsidRPr="00487D98">
        <w:rPr>
          <w:rFonts w:ascii="Corbel" w:hAnsi="Corbel"/>
          <w:sz w:val="18"/>
          <w:szCs w:val="18"/>
        </w:rPr>
        <w:t>Versie</w:t>
      </w:r>
      <w:r w:rsidRPr="00487D98">
        <w:rPr>
          <w:rFonts w:ascii="Corbel" w:hAnsi="Corbel"/>
          <w:sz w:val="18"/>
          <w:szCs w:val="18"/>
        </w:rPr>
        <w:tab/>
        <w:t xml:space="preserve">: </w:t>
      </w:r>
      <w:r w:rsidR="007728F2">
        <w:rPr>
          <w:rFonts w:ascii="Corbel" w:hAnsi="Corbel"/>
          <w:sz w:val="18"/>
          <w:szCs w:val="18"/>
        </w:rPr>
        <w:t>Definitief</w:t>
      </w:r>
    </w:p>
    <w:p w14:paraId="1CB2FF3B" w14:textId="3B79C102" w:rsidR="00470DA1" w:rsidRDefault="00435C3D" w:rsidP="00257A4A">
      <w:pPr>
        <w:pStyle w:val="Groot"/>
        <w:spacing w:line="276" w:lineRule="auto"/>
        <w:rPr>
          <w:rFonts w:ascii="Corbel" w:hAnsi="Corbel"/>
          <w:sz w:val="14"/>
          <w:szCs w:val="14"/>
        </w:rPr>
      </w:pPr>
      <w:r w:rsidRPr="00487D98">
        <w:rPr>
          <w:rFonts w:ascii="Corbel" w:hAnsi="Corbel"/>
          <w:sz w:val="18"/>
          <w:szCs w:val="18"/>
        </w:rPr>
        <w:t>Datum</w:t>
      </w:r>
      <w:r w:rsidRPr="00487D98">
        <w:rPr>
          <w:rFonts w:ascii="Corbel" w:hAnsi="Corbel"/>
          <w:sz w:val="18"/>
          <w:szCs w:val="18"/>
        </w:rPr>
        <w:tab/>
        <w:t xml:space="preserve">: </w:t>
      </w:r>
      <w:r w:rsidR="00B03BFF">
        <w:rPr>
          <w:rFonts w:ascii="Corbel" w:hAnsi="Corbel"/>
          <w:sz w:val="18"/>
          <w:szCs w:val="18"/>
        </w:rPr>
        <w:t>11</w:t>
      </w:r>
      <w:r w:rsidR="00A03330">
        <w:rPr>
          <w:rFonts w:ascii="Corbel" w:hAnsi="Corbel"/>
          <w:sz w:val="18"/>
          <w:szCs w:val="18"/>
        </w:rPr>
        <w:t xml:space="preserve"> </w:t>
      </w:r>
      <w:r w:rsidR="00157477">
        <w:rPr>
          <w:rFonts w:ascii="Corbel" w:hAnsi="Corbel"/>
          <w:sz w:val="18"/>
          <w:szCs w:val="18"/>
        </w:rPr>
        <w:t>april</w:t>
      </w:r>
      <w:r w:rsidR="00A03330">
        <w:rPr>
          <w:rFonts w:ascii="Corbel" w:hAnsi="Corbel"/>
          <w:sz w:val="18"/>
          <w:szCs w:val="18"/>
        </w:rPr>
        <w:t xml:space="preserve"> 202</w:t>
      </w:r>
      <w:r w:rsidR="00157477">
        <w:rPr>
          <w:rFonts w:ascii="Corbel" w:hAnsi="Corbel"/>
          <w:sz w:val="18"/>
          <w:szCs w:val="18"/>
        </w:rPr>
        <w:t>5</w:t>
      </w:r>
    </w:p>
    <w:p w14:paraId="19F63BA0" w14:textId="77777777" w:rsidR="00470DA1" w:rsidRDefault="00470DA1" w:rsidP="00470DA1">
      <w:pPr>
        <w:spacing w:line="276" w:lineRule="auto"/>
        <w:rPr>
          <w:rFonts w:ascii="Corbel" w:hAnsi="Corbel"/>
          <w:sz w:val="14"/>
          <w:szCs w:val="14"/>
        </w:rPr>
      </w:pPr>
    </w:p>
    <w:p w14:paraId="165A1DA7" w14:textId="77777777" w:rsidR="00470DA1" w:rsidRDefault="00470DA1" w:rsidP="00470DA1">
      <w:pPr>
        <w:spacing w:line="276" w:lineRule="auto"/>
        <w:rPr>
          <w:rFonts w:ascii="Corbel" w:hAnsi="Corbel"/>
          <w:sz w:val="14"/>
          <w:szCs w:val="14"/>
        </w:rPr>
      </w:pPr>
    </w:p>
    <w:p w14:paraId="1A304FCF" w14:textId="77777777" w:rsidR="00470DA1" w:rsidRDefault="00470DA1" w:rsidP="00470DA1">
      <w:pPr>
        <w:spacing w:line="276" w:lineRule="auto"/>
        <w:rPr>
          <w:rFonts w:ascii="Corbel" w:hAnsi="Corbel"/>
          <w:sz w:val="14"/>
          <w:szCs w:val="14"/>
        </w:rPr>
      </w:pPr>
    </w:p>
    <w:p w14:paraId="4A727E42" w14:textId="77777777" w:rsidR="00470DA1" w:rsidRDefault="00470DA1" w:rsidP="00470DA1">
      <w:pPr>
        <w:spacing w:line="276" w:lineRule="auto"/>
        <w:rPr>
          <w:rFonts w:ascii="Corbel" w:hAnsi="Corbel"/>
          <w:sz w:val="14"/>
          <w:szCs w:val="14"/>
        </w:rPr>
      </w:pPr>
    </w:p>
    <w:p w14:paraId="25627D73" w14:textId="77777777" w:rsidR="00470DA1" w:rsidRDefault="00470DA1" w:rsidP="00470DA1">
      <w:pPr>
        <w:spacing w:line="276" w:lineRule="auto"/>
        <w:rPr>
          <w:rFonts w:ascii="Corbel" w:hAnsi="Corbel"/>
          <w:sz w:val="14"/>
          <w:szCs w:val="14"/>
        </w:rPr>
      </w:pPr>
    </w:p>
    <w:p w14:paraId="4E736597" w14:textId="77777777" w:rsidR="00470DA1" w:rsidRDefault="00470DA1" w:rsidP="00470DA1">
      <w:pPr>
        <w:spacing w:line="276" w:lineRule="auto"/>
        <w:rPr>
          <w:rFonts w:ascii="Corbel" w:hAnsi="Corbel"/>
          <w:sz w:val="14"/>
          <w:szCs w:val="14"/>
        </w:rPr>
      </w:pPr>
    </w:p>
    <w:p w14:paraId="3C0D3044" w14:textId="77777777" w:rsidR="00470DA1" w:rsidRDefault="00470DA1" w:rsidP="00470DA1">
      <w:pPr>
        <w:spacing w:line="276" w:lineRule="auto"/>
        <w:rPr>
          <w:rFonts w:ascii="Corbel" w:hAnsi="Corbel"/>
          <w:sz w:val="14"/>
          <w:szCs w:val="14"/>
        </w:rPr>
      </w:pPr>
    </w:p>
    <w:p w14:paraId="61017572" w14:textId="77777777" w:rsidR="00470DA1" w:rsidRDefault="00470DA1" w:rsidP="00470DA1">
      <w:pPr>
        <w:spacing w:line="276" w:lineRule="auto"/>
        <w:rPr>
          <w:rFonts w:ascii="Corbel" w:hAnsi="Corbel"/>
          <w:sz w:val="14"/>
          <w:szCs w:val="14"/>
        </w:rPr>
      </w:pPr>
    </w:p>
    <w:p w14:paraId="100380F7" w14:textId="77777777" w:rsidR="00255B1B" w:rsidRPr="00255B1B" w:rsidRDefault="00470DA1" w:rsidP="00470DA1">
      <w:pPr>
        <w:spacing w:line="276" w:lineRule="auto"/>
        <w:rPr>
          <w:rFonts w:ascii="Corbel" w:hAnsi="Corbel"/>
          <w:szCs w:val="18"/>
        </w:rPr>
        <w:sectPr w:rsidR="00255B1B" w:rsidRPr="00255B1B" w:rsidSect="00937537">
          <w:headerReference w:type="even" r:id="rId14"/>
          <w:headerReference w:type="default" r:id="rId15"/>
          <w:footerReference w:type="default" r:id="rId16"/>
          <w:pgSz w:w="11907" w:h="16840" w:code="9"/>
          <w:pgMar w:top="1701" w:right="1418" w:bottom="2268" w:left="1701" w:header="720" w:footer="720" w:gutter="0"/>
          <w:cols w:space="720"/>
          <w:titlePg/>
          <w:docGrid w:linePitch="245"/>
        </w:sectPr>
      </w:pPr>
      <w:r w:rsidRPr="00924A69">
        <w:rPr>
          <w:rFonts w:ascii="Corbel" w:hAnsi="Corbel"/>
          <w:szCs w:val="18"/>
        </w:rPr>
        <w:t>© Geh</w:t>
      </w:r>
      <w:r w:rsidR="00255B1B">
        <w:rPr>
          <w:rFonts w:ascii="Corbel" w:hAnsi="Corbel"/>
          <w:szCs w:val="18"/>
        </w:rPr>
        <w:t xml:space="preserve">ele of gedeeltelijke overneming, </w:t>
      </w:r>
      <w:r w:rsidRPr="00924A69">
        <w:rPr>
          <w:rFonts w:ascii="Corbel" w:hAnsi="Corbel"/>
          <w:szCs w:val="18"/>
        </w:rPr>
        <w:t xml:space="preserve">reproductie </w:t>
      </w:r>
      <w:r w:rsidR="00255B1B">
        <w:rPr>
          <w:rFonts w:ascii="Corbel" w:hAnsi="Corbel"/>
          <w:szCs w:val="18"/>
        </w:rPr>
        <w:t xml:space="preserve">of openbaarmaking </w:t>
      </w:r>
      <w:r w:rsidRPr="00924A69">
        <w:rPr>
          <w:rFonts w:ascii="Corbel" w:hAnsi="Corbel"/>
          <w:szCs w:val="18"/>
        </w:rPr>
        <w:t xml:space="preserve">van de aanbestedingsstukken, op welke wijze dan ook, zonder voorafgaande </w:t>
      </w:r>
      <w:r w:rsidR="00255B1B">
        <w:rPr>
          <w:rFonts w:ascii="Corbel" w:hAnsi="Corbel"/>
          <w:szCs w:val="18"/>
        </w:rPr>
        <w:t>s</w:t>
      </w:r>
      <w:r w:rsidR="003F6397">
        <w:rPr>
          <w:rFonts w:ascii="Corbel" w:hAnsi="Corbel"/>
          <w:szCs w:val="18"/>
        </w:rPr>
        <w:t>chriftelijk</w:t>
      </w:r>
      <w:r w:rsidR="00255B1B">
        <w:rPr>
          <w:rFonts w:ascii="Corbel" w:hAnsi="Corbel"/>
          <w:szCs w:val="18"/>
        </w:rPr>
        <w:t>e</w:t>
      </w:r>
      <w:r w:rsidRPr="00924A69">
        <w:rPr>
          <w:rFonts w:ascii="Corbel" w:hAnsi="Corbel"/>
          <w:szCs w:val="18"/>
        </w:rPr>
        <w:t xml:space="preserve"> toestemming van de</w:t>
      </w:r>
      <w:r w:rsidR="00255B1B">
        <w:rPr>
          <w:rFonts w:ascii="Corbel" w:hAnsi="Corbel"/>
          <w:szCs w:val="18"/>
        </w:rPr>
        <w:t xml:space="preserve"> auteursrechthebbende</w:t>
      </w:r>
      <w:r w:rsidRPr="00924A69">
        <w:rPr>
          <w:rFonts w:ascii="Corbel" w:hAnsi="Corbel"/>
          <w:szCs w:val="18"/>
        </w:rPr>
        <w:t xml:space="preserve"> is verboden, behoudens de beperkingen bij de wet gesteld. Het verbod betreft ook gehele of gedeeltelijke bewerking.</w:t>
      </w:r>
    </w:p>
    <w:p w14:paraId="71774271" w14:textId="77777777" w:rsidR="00470DA1" w:rsidRPr="00BA3EA9" w:rsidRDefault="00470DA1" w:rsidP="00470DA1">
      <w:pPr>
        <w:pStyle w:val="KopInhoudsopgave"/>
        <w:spacing w:line="276" w:lineRule="auto"/>
        <w:outlineLvl w:val="0"/>
        <w:rPr>
          <w:rFonts w:ascii="Corbel" w:hAnsi="Corbel"/>
          <w:caps/>
        </w:rPr>
      </w:pPr>
      <w:r w:rsidRPr="00BA3EA9">
        <w:rPr>
          <w:rFonts w:ascii="Corbel" w:hAnsi="Corbel"/>
          <w:caps/>
        </w:rPr>
        <w:lastRenderedPageBreak/>
        <w:t>Inhoudsopgave</w:t>
      </w:r>
    </w:p>
    <w:p w14:paraId="073CEA88" w14:textId="77777777" w:rsidR="00470DA1" w:rsidRDefault="00470DA1" w:rsidP="00470DA1"/>
    <w:p w14:paraId="46FE1216" w14:textId="77777777" w:rsidR="00470DA1" w:rsidRPr="00CF4485" w:rsidRDefault="00470DA1" w:rsidP="00470DA1"/>
    <w:p w14:paraId="314E721C" w14:textId="38931F06" w:rsidR="00182AE6" w:rsidRDefault="00470DA1">
      <w:pPr>
        <w:pStyle w:val="Inhopg1"/>
        <w:rPr>
          <w:rFonts w:asciiTheme="minorHAnsi" w:eastAsiaTheme="minorEastAsia" w:hAnsiTheme="minorHAnsi" w:cstheme="minorBidi"/>
          <w:b w:val="0"/>
          <w:caps w:val="0"/>
          <w:spacing w:val="0"/>
          <w:kern w:val="2"/>
          <w:sz w:val="24"/>
          <w:szCs w:val="24"/>
          <w14:ligatures w14:val="standardContextual"/>
        </w:rPr>
      </w:pPr>
      <w:r w:rsidRPr="00811244">
        <w:rPr>
          <w:rFonts w:ascii="Corbel" w:hAnsi="Corbel"/>
          <w:sz w:val="24"/>
        </w:rPr>
        <w:fldChar w:fldCharType="begin"/>
      </w:r>
      <w:r w:rsidRPr="00811244">
        <w:rPr>
          <w:rFonts w:ascii="Corbel" w:hAnsi="Corbel"/>
          <w:sz w:val="24"/>
        </w:rPr>
        <w:instrText xml:space="preserve"> TOC \o "1-3" \h \z </w:instrText>
      </w:r>
      <w:r w:rsidRPr="00811244">
        <w:rPr>
          <w:rFonts w:ascii="Corbel" w:hAnsi="Corbel"/>
          <w:sz w:val="24"/>
        </w:rPr>
        <w:fldChar w:fldCharType="separate"/>
      </w:r>
      <w:hyperlink w:anchor="_Toc195253669" w:history="1">
        <w:r w:rsidR="00182AE6" w:rsidRPr="001C2C79">
          <w:rPr>
            <w:rStyle w:val="Hyperlink"/>
          </w:rPr>
          <w:t>Definities</w:t>
        </w:r>
        <w:r w:rsidR="00182AE6">
          <w:rPr>
            <w:webHidden/>
          </w:rPr>
          <w:tab/>
        </w:r>
        <w:r w:rsidR="00B03BFF">
          <w:rPr>
            <w:webHidden/>
          </w:rPr>
          <w:tab/>
        </w:r>
        <w:r w:rsidR="00182AE6">
          <w:rPr>
            <w:webHidden/>
          </w:rPr>
          <w:fldChar w:fldCharType="begin"/>
        </w:r>
        <w:r w:rsidR="00182AE6">
          <w:rPr>
            <w:webHidden/>
          </w:rPr>
          <w:instrText xml:space="preserve"> PAGEREF _Toc195253669 \h </w:instrText>
        </w:r>
        <w:r w:rsidR="00182AE6">
          <w:rPr>
            <w:webHidden/>
          </w:rPr>
        </w:r>
        <w:r w:rsidR="00182AE6">
          <w:rPr>
            <w:webHidden/>
          </w:rPr>
          <w:fldChar w:fldCharType="separate"/>
        </w:r>
        <w:r w:rsidR="00182AE6">
          <w:rPr>
            <w:webHidden/>
          </w:rPr>
          <w:t>3</w:t>
        </w:r>
        <w:r w:rsidR="00182AE6">
          <w:rPr>
            <w:webHidden/>
          </w:rPr>
          <w:fldChar w:fldCharType="end"/>
        </w:r>
      </w:hyperlink>
    </w:p>
    <w:p w14:paraId="297C71AB" w14:textId="39377BA2"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670" w:history="1">
        <w:r w:rsidRPr="001C2C79">
          <w:rPr>
            <w:rStyle w:val="Hyperlink"/>
            <w:rFonts w:ascii="Corbel" w:hAnsi="Corbel"/>
            <w14:scene3d>
              <w14:camera w14:prst="orthographicFront"/>
              <w14:lightRig w14:rig="threePt" w14:dir="t">
                <w14:rot w14:lat="0" w14:lon="0" w14:rev="0"/>
              </w14:lightRig>
            </w14:scene3d>
          </w:rPr>
          <w:t>Hoofdstuk 1</w:t>
        </w:r>
        <w:r>
          <w:rPr>
            <w:rFonts w:asciiTheme="minorHAnsi" w:eastAsiaTheme="minorEastAsia" w:hAnsiTheme="minorHAnsi" w:cstheme="minorBidi"/>
            <w:b w:val="0"/>
            <w:caps w:val="0"/>
            <w:spacing w:val="0"/>
            <w:kern w:val="2"/>
            <w:sz w:val="24"/>
            <w:szCs w:val="24"/>
            <w14:ligatures w14:val="standardContextual"/>
          </w:rPr>
          <w:tab/>
        </w:r>
        <w:r w:rsidRPr="001C2C79">
          <w:rPr>
            <w:rStyle w:val="Hyperlink"/>
            <w:rFonts w:ascii="Corbel" w:hAnsi="Corbel"/>
          </w:rPr>
          <w:t>De aanbesteding in vogelvlucht</w:t>
        </w:r>
        <w:r>
          <w:rPr>
            <w:webHidden/>
          </w:rPr>
          <w:tab/>
        </w:r>
        <w:r>
          <w:rPr>
            <w:webHidden/>
          </w:rPr>
          <w:fldChar w:fldCharType="begin"/>
        </w:r>
        <w:r>
          <w:rPr>
            <w:webHidden/>
          </w:rPr>
          <w:instrText xml:space="preserve"> PAGEREF _Toc195253670 \h </w:instrText>
        </w:r>
        <w:r>
          <w:rPr>
            <w:webHidden/>
          </w:rPr>
        </w:r>
        <w:r>
          <w:rPr>
            <w:webHidden/>
          </w:rPr>
          <w:fldChar w:fldCharType="separate"/>
        </w:r>
        <w:r>
          <w:rPr>
            <w:webHidden/>
          </w:rPr>
          <w:t>5</w:t>
        </w:r>
        <w:r>
          <w:rPr>
            <w:webHidden/>
          </w:rPr>
          <w:fldChar w:fldCharType="end"/>
        </w:r>
      </w:hyperlink>
    </w:p>
    <w:p w14:paraId="26216A44" w14:textId="632ACF62"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1" w:history="1">
        <w:r w:rsidRPr="001C2C79">
          <w:rPr>
            <w:rStyle w:val="Hyperlink"/>
            <w:rFonts w:ascii="Corbel" w:hAnsi="Corbel"/>
          </w:rPr>
          <w:t>1.1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Samenvattend</w:t>
        </w:r>
        <w:r>
          <w:rPr>
            <w:webHidden/>
          </w:rPr>
          <w:tab/>
        </w:r>
        <w:r>
          <w:rPr>
            <w:webHidden/>
          </w:rPr>
          <w:fldChar w:fldCharType="begin"/>
        </w:r>
        <w:r>
          <w:rPr>
            <w:webHidden/>
          </w:rPr>
          <w:instrText xml:space="preserve"> PAGEREF _Toc195253671 \h </w:instrText>
        </w:r>
        <w:r>
          <w:rPr>
            <w:webHidden/>
          </w:rPr>
        </w:r>
        <w:r>
          <w:rPr>
            <w:webHidden/>
          </w:rPr>
          <w:fldChar w:fldCharType="separate"/>
        </w:r>
        <w:r>
          <w:rPr>
            <w:webHidden/>
          </w:rPr>
          <w:t>5</w:t>
        </w:r>
        <w:r>
          <w:rPr>
            <w:webHidden/>
          </w:rPr>
          <w:fldChar w:fldCharType="end"/>
        </w:r>
      </w:hyperlink>
    </w:p>
    <w:p w14:paraId="6AF66E92" w14:textId="46B4BB73"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2" w:history="1">
        <w:r w:rsidRPr="001C2C79">
          <w:rPr>
            <w:rStyle w:val="Hyperlink"/>
            <w:rFonts w:ascii="Corbel" w:hAnsi="Corbel"/>
          </w:rPr>
          <w:t>1.2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Keuze aanbestedingsprocedure</w:t>
        </w:r>
        <w:r>
          <w:rPr>
            <w:webHidden/>
          </w:rPr>
          <w:tab/>
        </w:r>
        <w:r>
          <w:rPr>
            <w:webHidden/>
          </w:rPr>
          <w:fldChar w:fldCharType="begin"/>
        </w:r>
        <w:r>
          <w:rPr>
            <w:webHidden/>
          </w:rPr>
          <w:instrText xml:space="preserve"> PAGEREF _Toc195253672 \h </w:instrText>
        </w:r>
        <w:r>
          <w:rPr>
            <w:webHidden/>
          </w:rPr>
        </w:r>
        <w:r>
          <w:rPr>
            <w:webHidden/>
          </w:rPr>
          <w:fldChar w:fldCharType="separate"/>
        </w:r>
        <w:r>
          <w:rPr>
            <w:webHidden/>
          </w:rPr>
          <w:t>5</w:t>
        </w:r>
        <w:r>
          <w:rPr>
            <w:webHidden/>
          </w:rPr>
          <w:fldChar w:fldCharType="end"/>
        </w:r>
      </w:hyperlink>
    </w:p>
    <w:p w14:paraId="0AFCB5E7" w14:textId="4003EEDD"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3" w:history="1">
        <w:r w:rsidRPr="001C2C79">
          <w:rPr>
            <w:rStyle w:val="Hyperlink"/>
            <w:rFonts w:ascii="Corbel" w:hAnsi="Corbel"/>
          </w:rPr>
          <w:t>1.3</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Digitaal aanbesteden via TenderNed</w:t>
        </w:r>
        <w:r>
          <w:rPr>
            <w:webHidden/>
          </w:rPr>
          <w:tab/>
        </w:r>
        <w:r>
          <w:rPr>
            <w:webHidden/>
          </w:rPr>
          <w:fldChar w:fldCharType="begin"/>
        </w:r>
        <w:r>
          <w:rPr>
            <w:webHidden/>
          </w:rPr>
          <w:instrText xml:space="preserve"> PAGEREF _Toc195253673 \h </w:instrText>
        </w:r>
        <w:r>
          <w:rPr>
            <w:webHidden/>
          </w:rPr>
        </w:r>
        <w:r>
          <w:rPr>
            <w:webHidden/>
          </w:rPr>
          <w:fldChar w:fldCharType="separate"/>
        </w:r>
        <w:r>
          <w:rPr>
            <w:webHidden/>
          </w:rPr>
          <w:t>5</w:t>
        </w:r>
        <w:r>
          <w:rPr>
            <w:webHidden/>
          </w:rPr>
          <w:fldChar w:fldCharType="end"/>
        </w:r>
      </w:hyperlink>
    </w:p>
    <w:p w14:paraId="1BDB10E6" w14:textId="17AEDAB9"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4" w:history="1">
        <w:r w:rsidRPr="001C2C79">
          <w:rPr>
            <w:rStyle w:val="Hyperlink"/>
            <w:rFonts w:ascii="Corbel" w:hAnsi="Corbel"/>
          </w:rPr>
          <w:t>1.4</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Contact tijdens de aanbestedingsprocedure</w:t>
        </w:r>
        <w:r>
          <w:rPr>
            <w:webHidden/>
          </w:rPr>
          <w:tab/>
        </w:r>
        <w:r>
          <w:rPr>
            <w:webHidden/>
          </w:rPr>
          <w:fldChar w:fldCharType="begin"/>
        </w:r>
        <w:r>
          <w:rPr>
            <w:webHidden/>
          </w:rPr>
          <w:instrText xml:space="preserve"> PAGEREF _Toc195253674 \h </w:instrText>
        </w:r>
        <w:r>
          <w:rPr>
            <w:webHidden/>
          </w:rPr>
        </w:r>
        <w:r>
          <w:rPr>
            <w:webHidden/>
          </w:rPr>
          <w:fldChar w:fldCharType="separate"/>
        </w:r>
        <w:r>
          <w:rPr>
            <w:webHidden/>
          </w:rPr>
          <w:t>6</w:t>
        </w:r>
        <w:r>
          <w:rPr>
            <w:webHidden/>
          </w:rPr>
          <w:fldChar w:fldCharType="end"/>
        </w:r>
      </w:hyperlink>
    </w:p>
    <w:p w14:paraId="3E2400F3" w14:textId="38A4FB46"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5" w:history="1">
        <w:r w:rsidRPr="001C2C79">
          <w:rPr>
            <w:rStyle w:val="Hyperlink"/>
            <w:rFonts w:ascii="Corbel" w:hAnsi="Corbel"/>
          </w:rPr>
          <w:t>1.5</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Planning (indicatief)</w:t>
        </w:r>
        <w:r>
          <w:rPr>
            <w:webHidden/>
          </w:rPr>
          <w:tab/>
        </w:r>
        <w:r>
          <w:rPr>
            <w:webHidden/>
          </w:rPr>
          <w:fldChar w:fldCharType="begin"/>
        </w:r>
        <w:r>
          <w:rPr>
            <w:webHidden/>
          </w:rPr>
          <w:instrText xml:space="preserve"> PAGEREF _Toc195253675 \h </w:instrText>
        </w:r>
        <w:r>
          <w:rPr>
            <w:webHidden/>
          </w:rPr>
        </w:r>
        <w:r>
          <w:rPr>
            <w:webHidden/>
          </w:rPr>
          <w:fldChar w:fldCharType="separate"/>
        </w:r>
        <w:r>
          <w:rPr>
            <w:webHidden/>
          </w:rPr>
          <w:t>6</w:t>
        </w:r>
        <w:r>
          <w:rPr>
            <w:webHidden/>
          </w:rPr>
          <w:fldChar w:fldCharType="end"/>
        </w:r>
      </w:hyperlink>
    </w:p>
    <w:p w14:paraId="0645495D" w14:textId="16F9A8EC"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6" w:history="1">
        <w:r w:rsidRPr="001C2C79">
          <w:rPr>
            <w:rStyle w:val="Hyperlink"/>
            <w:rFonts w:ascii="Corbel" w:hAnsi="Corbel"/>
          </w:rPr>
          <w:t>1.6</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Leeswijzer</w:t>
        </w:r>
        <w:r>
          <w:rPr>
            <w:webHidden/>
          </w:rPr>
          <w:tab/>
        </w:r>
        <w:r>
          <w:rPr>
            <w:webHidden/>
          </w:rPr>
          <w:fldChar w:fldCharType="begin"/>
        </w:r>
        <w:r>
          <w:rPr>
            <w:webHidden/>
          </w:rPr>
          <w:instrText xml:space="preserve"> PAGEREF _Toc195253676 \h </w:instrText>
        </w:r>
        <w:r>
          <w:rPr>
            <w:webHidden/>
          </w:rPr>
        </w:r>
        <w:r>
          <w:rPr>
            <w:webHidden/>
          </w:rPr>
          <w:fldChar w:fldCharType="separate"/>
        </w:r>
        <w:r>
          <w:rPr>
            <w:webHidden/>
          </w:rPr>
          <w:t>7</w:t>
        </w:r>
        <w:r>
          <w:rPr>
            <w:webHidden/>
          </w:rPr>
          <w:fldChar w:fldCharType="end"/>
        </w:r>
      </w:hyperlink>
    </w:p>
    <w:p w14:paraId="2B1C3B85" w14:textId="5EF3CD80"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677" w:history="1">
        <w:r w:rsidRPr="001C2C79">
          <w:rPr>
            <w:rStyle w:val="Hyperlink"/>
            <w:rFonts w:ascii="Corbel" w:hAnsi="Corbel"/>
            <w14:scene3d>
              <w14:camera w14:prst="orthographicFront"/>
              <w14:lightRig w14:rig="threePt" w14:dir="t">
                <w14:rot w14:lat="0" w14:lon="0" w14:rev="0"/>
              </w14:lightRig>
            </w14:scene3d>
          </w:rPr>
          <w:t>Hoofdstuk 2</w:t>
        </w:r>
        <w:r>
          <w:rPr>
            <w:rFonts w:asciiTheme="minorHAnsi" w:eastAsiaTheme="minorEastAsia" w:hAnsiTheme="minorHAnsi" w:cstheme="minorBidi"/>
            <w:b w:val="0"/>
            <w:caps w:val="0"/>
            <w:spacing w:val="0"/>
            <w:kern w:val="2"/>
            <w:sz w:val="24"/>
            <w:szCs w:val="24"/>
            <w14:ligatures w14:val="standardContextual"/>
          </w:rPr>
          <w:tab/>
        </w:r>
        <w:r w:rsidRPr="001C2C79">
          <w:rPr>
            <w:rStyle w:val="Hyperlink"/>
            <w:rFonts w:ascii="Corbel" w:hAnsi="Corbel"/>
          </w:rPr>
          <w:t>Over de Opdracht</w:t>
        </w:r>
        <w:r>
          <w:rPr>
            <w:webHidden/>
          </w:rPr>
          <w:tab/>
        </w:r>
        <w:r>
          <w:rPr>
            <w:webHidden/>
          </w:rPr>
          <w:fldChar w:fldCharType="begin"/>
        </w:r>
        <w:r>
          <w:rPr>
            <w:webHidden/>
          </w:rPr>
          <w:instrText xml:space="preserve"> PAGEREF _Toc195253677 \h </w:instrText>
        </w:r>
        <w:r>
          <w:rPr>
            <w:webHidden/>
          </w:rPr>
        </w:r>
        <w:r>
          <w:rPr>
            <w:webHidden/>
          </w:rPr>
          <w:fldChar w:fldCharType="separate"/>
        </w:r>
        <w:r>
          <w:rPr>
            <w:webHidden/>
          </w:rPr>
          <w:t>8</w:t>
        </w:r>
        <w:r>
          <w:rPr>
            <w:webHidden/>
          </w:rPr>
          <w:fldChar w:fldCharType="end"/>
        </w:r>
      </w:hyperlink>
    </w:p>
    <w:p w14:paraId="752422C6" w14:textId="176B98A8"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8" w:history="1">
        <w:r w:rsidRPr="001C2C79">
          <w:rPr>
            <w:rStyle w:val="Hyperlink"/>
            <w:rFonts w:ascii="Corbel" w:hAnsi="Corbel"/>
          </w:rPr>
          <w:t>2.1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De Opdrachtgever</w:t>
        </w:r>
        <w:r>
          <w:rPr>
            <w:webHidden/>
          </w:rPr>
          <w:tab/>
        </w:r>
        <w:r>
          <w:rPr>
            <w:webHidden/>
          </w:rPr>
          <w:fldChar w:fldCharType="begin"/>
        </w:r>
        <w:r>
          <w:rPr>
            <w:webHidden/>
          </w:rPr>
          <w:instrText xml:space="preserve"> PAGEREF _Toc195253678 \h </w:instrText>
        </w:r>
        <w:r>
          <w:rPr>
            <w:webHidden/>
          </w:rPr>
        </w:r>
        <w:r>
          <w:rPr>
            <w:webHidden/>
          </w:rPr>
          <w:fldChar w:fldCharType="separate"/>
        </w:r>
        <w:r>
          <w:rPr>
            <w:webHidden/>
          </w:rPr>
          <w:t>8</w:t>
        </w:r>
        <w:r>
          <w:rPr>
            <w:webHidden/>
          </w:rPr>
          <w:fldChar w:fldCharType="end"/>
        </w:r>
      </w:hyperlink>
    </w:p>
    <w:p w14:paraId="0656EE62" w14:textId="2ECCF940"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79" w:history="1">
        <w:r w:rsidRPr="001C2C79">
          <w:rPr>
            <w:rStyle w:val="Hyperlink"/>
            <w:rFonts w:ascii="Corbel" w:hAnsi="Corbel"/>
          </w:rPr>
          <w:t>2.2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Aanleiding voor de aanbesteding</w:t>
        </w:r>
        <w:r>
          <w:rPr>
            <w:webHidden/>
          </w:rPr>
          <w:tab/>
        </w:r>
        <w:r>
          <w:rPr>
            <w:webHidden/>
          </w:rPr>
          <w:fldChar w:fldCharType="begin"/>
        </w:r>
        <w:r>
          <w:rPr>
            <w:webHidden/>
          </w:rPr>
          <w:instrText xml:space="preserve"> PAGEREF _Toc195253679 \h </w:instrText>
        </w:r>
        <w:r>
          <w:rPr>
            <w:webHidden/>
          </w:rPr>
        </w:r>
        <w:r>
          <w:rPr>
            <w:webHidden/>
          </w:rPr>
          <w:fldChar w:fldCharType="separate"/>
        </w:r>
        <w:r>
          <w:rPr>
            <w:webHidden/>
          </w:rPr>
          <w:t>8</w:t>
        </w:r>
        <w:r>
          <w:rPr>
            <w:webHidden/>
          </w:rPr>
          <w:fldChar w:fldCharType="end"/>
        </w:r>
      </w:hyperlink>
    </w:p>
    <w:p w14:paraId="5003E12B" w14:textId="0D898860"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0" w:history="1">
        <w:r w:rsidRPr="001C2C79">
          <w:rPr>
            <w:rStyle w:val="Hyperlink"/>
            <w:rFonts w:ascii="Corbel" w:hAnsi="Corbel"/>
          </w:rPr>
          <w:t>2.3</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Doelstelling van de aanbesteding</w:t>
        </w:r>
        <w:r>
          <w:rPr>
            <w:webHidden/>
          </w:rPr>
          <w:tab/>
        </w:r>
        <w:r>
          <w:rPr>
            <w:webHidden/>
          </w:rPr>
          <w:fldChar w:fldCharType="begin"/>
        </w:r>
        <w:r>
          <w:rPr>
            <w:webHidden/>
          </w:rPr>
          <w:instrText xml:space="preserve"> PAGEREF _Toc195253680 \h </w:instrText>
        </w:r>
        <w:r>
          <w:rPr>
            <w:webHidden/>
          </w:rPr>
        </w:r>
        <w:r>
          <w:rPr>
            <w:webHidden/>
          </w:rPr>
          <w:fldChar w:fldCharType="separate"/>
        </w:r>
        <w:r>
          <w:rPr>
            <w:webHidden/>
          </w:rPr>
          <w:t>8</w:t>
        </w:r>
        <w:r>
          <w:rPr>
            <w:webHidden/>
          </w:rPr>
          <w:fldChar w:fldCharType="end"/>
        </w:r>
      </w:hyperlink>
    </w:p>
    <w:p w14:paraId="3FE217F8" w14:textId="788CD0BE"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1" w:history="1">
        <w:r w:rsidRPr="001C2C79">
          <w:rPr>
            <w:rStyle w:val="Hyperlink"/>
            <w:rFonts w:ascii="Corbel" w:hAnsi="Corbel"/>
          </w:rPr>
          <w:t>2.4</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Samenvoegen van Opdrachten en verdeling in percelen</w:t>
        </w:r>
        <w:r>
          <w:rPr>
            <w:webHidden/>
          </w:rPr>
          <w:tab/>
        </w:r>
        <w:r>
          <w:rPr>
            <w:webHidden/>
          </w:rPr>
          <w:fldChar w:fldCharType="begin"/>
        </w:r>
        <w:r>
          <w:rPr>
            <w:webHidden/>
          </w:rPr>
          <w:instrText xml:space="preserve"> PAGEREF _Toc195253681 \h </w:instrText>
        </w:r>
        <w:r>
          <w:rPr>
            <w:webHidden/>
          </w:rPr>
        </w:r>
        <w:r>
          <w:rPr>
            <w:webHidden/>
          </w:rPr>
          <w:fldChar w:fldCharType="separate"/>
        </w:r>
        <w:r>
          <w:rPr>
            <w:webHidden/>
          </w:rPr>
          <w:t>9</w:t>
        </w:r>
        <w:r>
          <w:rPr>
            <w:webHidden/>
          </w:rPr>
          <w:fldChar w:fldCharType="end"/>
        </w:r>
      </w:hyperlink>
    </w:p>
    <w:p w14:paraId="5FBE6DC4" w14:textId="235E59A5"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2" w:history="1">
        <w:r w:rsidRPr="001C2C79">
          <w:rPr>
            <w:rStyle w:val="Hyperlink"/>
            <w:rFonts w:ascii="Corbel" w:hAnsi="Corbel"/>
          </w:rPr>
          <w:t>2.5</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Aard van de Opdracht</w:t>
        </w:r>
        <w:r>
          <w:rPr>
            <w:webHidden/>
          </w:rPr>
          <w:tab/>
        </w:r>
        <w:r>
          <w:rPr>
            <w:webHidden/>
          </w:rPr>
          <w:fldChar w:fldCharType="begin"/>
        </w:r>
        <w:r>
          <w:rPr>
            <w:webHidden/>
          </w:rPr>
          <w:instrText xml:space="preserve"> PAGEREF _Toc195253682 \h </w:instrText>
        </w:r>
        <w:r>
          <w:rPr>
            <w:webHidden/>
          </w:rPr>
        </w:r>
        <w:r>
          <w:rPr>
            <w:webHidden/>
          </w:rPr>
          <w:fldChar w:fldCharType="separate"/>
        </w:r>
        <w:r>
          <w:rPr>
            <w:webHidden/>
          </w:rPr>
          <w:t>9</w:t>
        </w:r>
        <w:r>
          <w:rPr>
            <w:webHidden/>
          </w:rPr>
          <w:fldChar w:fldCharType="end"/>
        </w:r>
      </w:hyperlink>
    </w:p>
    <w:p w14:paraId="2785EEE4" w14:textId="5A83573A"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3" w:history="1">
        <w:r w:rsidRPr="001C2C79">
          <w:rPr>
            <w:rStyle w:val="Hyperlink"/>
            <w:rFonts w:ascii="Corbel" w:hAnsi="Corbel"/>
          </w:rPr>
          <w:t>2.6</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Vorm en duur Overeenkomst</w:t>
        </w:r>
        <w:r>
          <w:rPr>
            <w:webHidden/>
          </w:rPr>
          <w:tab/>
        </w:r>
        <w:r>
          <w:rPr>
            <w:webHidden/>
          </w:rPr>
          <w:fldChar w:fldCharType="begin"/>
        </w:r>
        <w:r>
          <w:rPr>
            <w:webHidden/>
          </w:rPr>
          <w:instrText xml:space="preserve"> PAGEREF _Toc195253683 \h </w:instrText>
        </w:r>
        <w:r>
          <w:rPr>
            <w:webHidden/>
          </w:rPr>
        </w:r>
        <w:r>
          <w:rPr>
            <w:webHidden/>
          </w:rPr>
          <w:fldChar w:fldCharType="separate"/>
        </w:r>
        <w:r>
          <w:rPr>
            <w:webHidden/>
          </w:rPr>
          <w:t>9</w:t>
        </w:r>
        <w:r>
          <w:rPr>
            <w:webHidden/>
          </w:rPr>
          <w:fldChar w:fldCharType="end"/>
        </w:r>
      </w:hyperlink>
    </w:p>
    <w:p w14:paraId="582A6FE0" w14:textId="09EB1A75"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4" w:history="1">
        <w:r w:rsidRPr="001C2C79">
          <w:rPr>
            <w:rStyle w:val="Hyperlink"/>
            <w:rFonts w:ascii="Corbel" w:hAnsi="Corbel"/>
          </w:rPr>
          <w:t>2.7</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Maatschappelijk verantwoord inkopen: Duurzaamheid</w:t>
        </w:r>
        <w:r>
          <w:rPr>
            <w:webHidden/>
          </w:rPr>
          <w:tab/>
        </w:r>
        <w:r>
          <w:rPr>
            <w:webHidden/>
          </w:rPr>
          <w:fldChar w:fldCharType="begin"/>
        </w:r>
        <w:r>
          <w:rPr>
            <w:webHidden/>
          </w:rPr>
          <w:instrText xml:space="preserve"> PAGEREF _Toc195253684 \h </w:instrText>
        </w:r>
        <w:r>
          <w:rPr>
            <w:webHidden/>
          </w:rPr>
        </w:r>
        <w:r>
          <w:rPr>
            <w:webHidden/>
          </w:rPr>
          <w:fldChar w:fldCharType="separate"/>
        </w:r>
        <w:r>
          <w:rPr>
            <w:webHidden/>
          </w:rPr>
          <w:t>10</w:t>
        </w:r>
        <w:r>
          <w:rPr>
            <w:webHidden/>
          </w:rPr>
          <w:fldChar w:fldCharType="end"/>
        </w:r>
      </w:hyperlink>
    </w:p>
    <w:p w14:paraId="6F12D66A" w14:textId="48E38775"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5" w:history="1">
        <w:r w:rsidRPr="001C2C79">
          <w:rPr>
            <w:rStyle w:val="Hyperlink"/>
            <w:rFonts w:ascii="Corbel" w:hAnsi="Corbel"/>
          </w:rPr>
          <w:t>2.8</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Maatschappelijk verantwoord inkopen: Social return</w:t>
        </w:r>
        <w:r>
          <w:rPr>
            <w:webHidden/>
          </w:rPr>
          <w:tab/>
        </w:r>
        <w:r>
          <w:rPr>
            <w:webHidden/>
          </w:rPr>
          <w:fldChar w:fldCharType="begin"/>
        </w:r>
        <w:r>
          <w:rPr>
            <w:webHidden/>
          </w:rPr>
          <w:instrText xml:space="preserve"> PAGEREF _Toc195253685 \h </w:instrText>
        </w:r>
        <w:r>
          <w:rPr>
            <w:webHidden/>
          </w:rPr>
        </w:r>
        <w:r>
          <w:rPr>
            <w:webHidden/>
          </w:rPr>
          <w:fldChar w:fldCharType="separate"/>
        </w:r>
        <w:r>
          <w:rPr>
            <w:webHidden/>
          </w:rPr>
          <w:t>10</w:t>
        </w:r>
        <w:r>
          <w:rPr>
            <w:webHidden/>
          </w:rPr>
          <w:fldChar w:fldCharType="end"/>
        </w:r>
      </w:hyperlink>
    </w:p>
    <w:p w14:paraId="40B88BE1" w14:textId="5D33297D"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686" w:history="1">
        <w:r w:rsidRPr="001C2C79">
          <w:rPr>
            <w:rStyle w:val="Hyperlink"/>
            <w:rFonts w:ascii="Corbel" w:hAnsi="Corbel"/>
            <w14:scene3d>
              <w14:camera w14:prst="orthographicFront"/>
              <w14:lightRig w14:rig="threePt" w14:dir="t">
                <w14:rot w14:lat="0" w14:lon="0" w14:rev="0"/>
              </w14:lightRig>
            </w14:scene3d>
          </w:rPr>
          <w:t>Hoofdstuk 3</w:t>
        </w:r>
        <w:r>
          <w:rPr>
            <w:rFonts w:asciiTheme="minorHAnsi" w:eastAsiaTheme="minorEastAsia" w:hAnsiTheme="minorHAnsi" w:cstheme="minorBidi"/>
            <w:b w:val="0"/>
            <w:caps w:val="0"/>
            <w:spacing w:val="0"/>
            <w:kern w:val="2"/>
            <w:sz w:val="24"/>
            <w:szCs w:val="24"/>
            <w14:ligatures w14:val="standardContextual"/>
          </w:rPr>
          <w:tab/>
        </w:r>
        <w:r w:rsidRPr="001C2C79">
          <w:rPr>
            <w:rStyle w:val="Hyperlink"/>
            <w:rFonts w:ascii="Corbel" w:hAnsi="Corbel"/>
          </w:rPr>
          <w:t>Procedurele aspecten en voorschriften</w:t>
        </w:r>
        <w:r>
          <w:rPr>
            <w:webHidden/>
          </w:rPr>
          <w:tab/>
        </w:r>
        <w:r>
          <w:rPr>
            <w:webHidden/>
          </w:rPr>
          <w:fldChar w:fldCharType="begin"/>
        </w:r>
        <w:r>
          <w:rPr>
            <w:webHidden/>
          </w:rPr>
          <w:instrText xml:space="preserve"> PAGEREF _Toc195253686 \h </w:instrText>
        </w:r>
        <w:r>
          <w:rPr>
            <w:webHidden/>
          </w:rPr>
        </w:r>
        <w:r>
          <w:rPr>
            <w:webHidden/>
          </w:rPr>
          <w:fldChar w:fldCharType="separate"/>
        </w:r>
        <w:r>
          <w:rPr>
            <w:webHidden/>
          </w:rPr>
          <w:t>11</w:t>
        </w:r>
        <w:r>
          <w:rPr>
            <w:webHidden/>
          </w:rPr>
          <w:fldChar w:fldCharType="end"/>
        </w:r>
      </w:hyperlink>
    </w:p>
    <w:p w14:paraId="02DB1BD2" w14:textId="5523F8BF"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7" w:history="1">
        <w:r w:rsidRPr="001C2C79">
          <w:rPr>
            <w:rStyle w:val="Hyperlink"/>
            <w:rFonts w:ascii="Corbel" w:hAnsi="Corbel"/>
          </w:rPr>
          <w:t>3.1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Algemene voorschriften voor de aanbesteding</w:t>
        </w:r>
        <w:r>
          <w:rPr>
            <w:webHidden/>
          </w:rPr>
          <w:tab/>
        </w:r>
        <w:r>
          <w:rPr>
            <w:webHidden/>
          </w:rPr>
          <w:fldChar w:fldCharType="begin"/>
        </w:r>
        <w:r>
          <w:rPr>
            <w:webHidden/>
          </w:rPr>
          <w:instrText xml:space="preserve"> PAGEREF _Toc195253687 \h </w:instrText>
        </w:r>
        <w:r>
          <w:rPr>
            <w:webHidden/>
          </w:rPr>
        </w:r>
        <w:r>
          <w:rPr>
            <w:webHidden/>
          </w:rPr>
          <w:fldChar w:fldCharType="separate"/>
        </w:r>
        <w:r>
          <w:rPr>
            <w:webHidden/>
          </w:rPr>
          <w:t>11</w:t>
        </w:r>
        <w:r>
          <w:rPr>
            <w:webHidden/>
          </w:rPr>
          <w:fldChar w:fldCharType="end"/>
        </w:r>
      </w:hyperlink>
    </w:p>
    <w:p w14:paraId="2AC6FC0A" w14:textId="1938DE6B"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8" w:history="1">
        <w:r w:rsidRPr="001C2C79">
          <w:rPr>
            <w:rStyle w:val="Hyperlink"/>
            <w:rFonts w:ascii="Corbel" w:hAnsi="Corbel"/>
          </w:rPr>
          <w:t>3.2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Communicatie, vertrouwelijkheid van gegevens en publiciteit</w:t>
        </w:r>
        <w:r>
          <w:rPr>
            <w:webHidden/>
          </w:rPr>
          <w:tab/>
        </w:r>
        <w:r>
          <w:rPr>
            <w:webHidden/>
          </w:rPr>
          <w:fldChar w:fldCharType="begin"/>
        </w:r>
        <w:r>
          <w:rPr>
            <w:webHidden/>
          </w:rPr>
          <w:instrText xml:space="preserve"> PAGEREF _Toc195253688 \h </w:instrText>
        </w:r>
        <w:r>
          <w:rPr>
            <w:webHidden/>
          </w:rPr>
        </w:r>
        <w:r>
          <w:rPr>
            <w:webHidden/>
          </w:rPr>
          <w:fldChar w:fldCharType="separate"/>
        </w:r>
        <w:r>
          <w:rPr>
            <w:webHidden/>
          </w:rPr>
          <w:t>11</w:t>
        </w:r>
        <w:r>
          <w:rPr>
            <w:webHidden/>
          </w:rPr>
          <w:fldChar w:fldCharType="end"/>
        </w:r>
      </w:hyperlink>
    </w:p>
    <w:p w14:paraId="2EBFE0AE" w14:textId="12C7B9B7"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89" w:history="1">
        <w:r w:rsidRPr="001C2C79">
          <w:rPr>
            <w:rStyle w:val="Hyperlink"/>
            <w:rFonts w:ascii="Corbel" w:hAnsi="Corbel"/>
          </w:rPr>
          <w:t>3.3</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Voorschriften voor het stellen van vragen</w:t>
        </w:r>
        <w:r>
          <w:rPr>
            <w:webHidden/>
          </w:rPr>
          <w:tab/>
        </w:r>
        <w:r>
          <w:rPr>
            <w:webHidden/>
          </w:rPr>
          <w:fldChar w:fldCharType="begin"/>
        </w:r>
        <w:r>
          <w:rPr>
            <w:webHidden/>
          </w:rPr>
          <w:instrText xml:space="preserve"> PAGEREF _Toc195253689 \h </w:instrText>
        </w:r>
        <w:r>
          <w:rPr>
            <w:webHidden/>
          </w:rPr>
        </w:r>
        <w:r>
          <w:rPr>
            <w:webHidden/>
          </w:rPr>
          <w:fldChar w:fldCharType="separate"/>
        </w:r>
        <w:r>
          <w:rPr>
            <w:webHidden/>
          </w:rPr>
          <w:t>12</w:t>
        </w:r>
        <w:r>
          <w:rPr>
            <w:webHidden/>
          </w:rPr>
          <w:fldChar w:fldCharType="end"/>
        </w:r>
      </w:hyperlink>
    </w:p>
    <w:p w14:paraId="121B43E9" w14:textId="599C7CF6"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0" w:history="1">
        <w:r w:rsidRPr="001C2C79">
          <w:rPr>
            <w:rStyle w:val="Hyperlink"/>
            <w:rFonts w:ascii="Corbel" w:hAnsi="Corbel"/>
          </w:rPr>
          <w:t>3.3.1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Het stellen van individuele vragen</w:t>
        </w:r>
        <w:r>
          <w:rPr>
            <w:webHidden/>
          </w:rPr>
          <w:tab/>
        </w:r>
        <w:r>
          <w:rPr>
            <w:webHidden/>
          </w:rPr>
          <w:fldChar w:fldCharType="begin"/>
        </w:r>
        <w:r>
          <w:rPr>
            <w:webHidden/>
          </w:rPr>
          <w:instrText xml:space="preserve"> PAGEREF _Toc195253690 \h </w:instrText>
        </w:r>
        <w:r>
          <w:rPr>
            <w:webHidden/>
          </w:rPr>
        </w:r>
        <w:r>
          <w:rPr>
            <w:webHidden/>
          </w:rPr>
          <w:fldChar w:fldCharType="separate"/>
        </w:r>
        <w:r>
          <w:rPr>
            <w:webHidden/>
          </w:rPr>
          <w:t>12</w:t>
        </w:r>
        <w:r>
          <w:rPr>
            <w:webHidden/>
          </w:rPr>
          <w:fldChar w:fldCharType="end"/>
        </w:r>
      </w:hyperlink>
    </w:p>
    <w:p w14:paraId="3B090D2C" w14:textId="4E6DD30A"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1" w:history="1">
        <w:r w:rsidRPr="001C2C79">
          <w:rPr>
            <w:rStyle w:val="Hyperlink"/>
            <w:rFonts w:ascii="Corbel" w:hAnsi="Corbel"/>
          </w:rPr>
          <w:t>3.3.2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Klachtenregeling aanbesteden provincie Utrecht 2023</w:t>
        </w:r>
        <w:r>
          <w:rPr>
            <w:webHidden/>
          </w:rPr>
          <w:tab/>
        </w:r>
        <w:r>
          <w:rPr>
            <w:webHidden/>
          </w:rPr>
          <w:fldChar w:fldCharType="begin"/>
        </w:r>
        <w:r>
          <w:rPr>
            <w:webHidden/>
          </w:rPr>
          <w:instrText xml:space="preserve"> PAGEREF _Toc195253691 \h </w:instrText>
        </w:r>
        <w:r>
          <w:rPr>
            <w:webHidden/>
          </w:rPr>
        </w:r>
        <w:r>
          <w:rPr>
            <w:webHidden/>
          </w:rPr>
          <w:fldChar w:fldCharType="separate"/>
        </w:r>
        <w:r>
          <w:rPr>
            <w:webHidden/>
          </w:rPr>
          <w:t>12</w:t>
        </w:r>
        <w:r>
          <w:rPr>
            <w:webHidden/>
          </w:rPr>
          <w:fldChar w:fldCharType="end"/>
        </w:r>
      </w:hyperlink>
    </w:p>
    <w:p w14:paraId="654B2E6B" w14:textId="221DBE91"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2" w:history="1">
        <w:r w:rsidRPr="001C2C79">
          <w:rPr>
            <w:rStyle w:val="Hyperlink"/>
            <w:rFonts w:ascii="Corbel" w:hAnsi="Corbel"/>
          </w:rPr>
          <w:t>3.4</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Voorschriften voor het indienen van Aanmelding</w:t>
        </w:r>
        <w:r>
          <w:rPr>
            <w:webHidden/>
          </w:rPr>
          <w:tab/>
        </w:r>
        <w:r>
          <w:rPr>
            <w:webHidden/>
          </w:rPr>
          <w:fldChar w:fldCharType="begin"/>
        </w:r>
        <w:r>
          <w:rPr>
            <w:webHidden/>
          </w:rPr>
          <w:instrText xml:space="preserve"> PAGEREF _Toc195253692 \h </w:instrText>
        </w:r>
        <w:r>
          <w:rPr>
            <w:webHidden/>
          </w:rPr>
        </w:r>
        <w:r>
          <w:rPr>
            <w:webHidden/>
          </w:rPr>
          <w:fldChar w:fldCharType="separate"/>
        </w:r>
        <w:r>
          <w:rPr>
            <w:webHidden/>
          </w:rPr>
          <w:t>13</w:t>
        </w:r>
        <w:r>
          <w:rPr>
            <w:webHidden/>
          </w:rPr>
          <w:fldChar w:fldCharType="end"/>
        </w:r>
      </w:hyperlink>
    </w:p>
    <w:p w14:paraId="1040AC1F" w14:textId="4AFBA9E4"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3" w:history="1">
        <w:r w:rsidRPr="001C2C79">
          <w:rPr>
            <w:rStyle w:val="Hyperlink"/>
            <w:rFonts w:ascii="Corbel" w:hAnsi="Corbel"/>
          </w:rPr>
          <w:t>3.4.1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Aanmelden als Samenwerkingsverband (combinatie)</w:t>
        </w:r>
        <w:r>
          <w:rPr>
            <w:webHidden/>
          </w:rPr>
          <w:tab/>
        </w:r>
        <w:r>
          <w:rPr>
            <w:webHidden/>
          </w:rPr>
          <w:fldChar w:fldCharType="begin"/>
        </w:r>
        <w:r>
          <w:rPr>
            <w:webHidden/>
          </w:rPr>
          <w:instrText xml:space="preserve"> PAGEREF _Toc195253693 \h </w:instrText>
        </w:r>
        <w:r>
          <w:rPr>
            <w:webHidden/>
          </w:rPr>
        </w:r>
        <w:r>
          <w:rPr>
            <w:webHidden/>
          </w:rPr>
          <w:fldChar w:fldCharType="separate"/>
        </w:r>
        <w:r>
          <w:rPr>
            <w:webHidden/>
          </w:rPr>
          <w:t>15</w:t>
        </w:r>
        <w:r>
          <w:rPr>
            <w:webHidden/>
          </w:rPr>
          <w:fldChar w:fldCharType="end"/>
        </w:r>
      </w:hyperlink>
    </w:p>
    <w:p w14:paraId="1C17CE4C" w14:textId="2EA97B09"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4" w:history="1">
        <w:r w:rsidRPr="001C2C79">
          <w:rPr>
            <w:rStyle w:val="Hyperlink"/>
            <w:rFonts w:ascii="Corbel" w:hAnsi="Corbel"/>
          </w:rPr>
          <w:t>3.4.2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Het doen van een beroep op een Derde</w:t>
        </w:r>
        <w:r>
          <w:rPr>
            <w:webHidden/>
          </w:rPr>
          <w:tab/>
        </w:r>
        <w:r>
          <w:rPr>
            <w:webHidden/>
          </w:rPr>
          <w:fldChar w:fldCharType="begin"/>
        </w:r>
        <w:r>
          <w:rPr>
            <w:webHidden/>
          </w:rPr>
          <w:instrText xml:space="preserve"> PAGEREF _Toc195253694 \h </w:instrText>
        </w:r>
        <w:r>
          <w:rPr>
            <w:webHidden/>
          </w:rPr>
        </w:r>
        <w:r>
          <w:rPr>
            <w:webHidden/>
          </w:rPr>
          <w:fldChar w:fldCharType="separate"/>
        </w:r>
        <w:r>
          <w:rPr>
            <w:webHidden/>
          </w:rPr>
          <w:t>16</w:t>
        </w:r>
        <w:r>
          <w:rPr>
            <w:webHidden/>
          </w:rPr>
          <w:fldChar w:fldCharType="end"/>
        </w:r>
      </w:hyperlink>
    </w:p>
    <w:p w14:paraId="5851F374" w14:textId="46BACB57"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5" w:history="1">
        <w:r w:rsidRPr="001C2C79">
          <w:rPr>
            <w:rStyle w:val="Hyperlink"/>
            <w:rFonts w:ascii="Corbel" w:hAnsi="Corbel"/>
          </w:rPr>
          <w:t>3.4.3</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Een Aanmelding met meerdere Ondernemers vanuit een holding</w:t>
        </w:r>
        <w:r>
          <w:rPr>
            <w:webHidden/>
          </w:rPr>
          <w:tab/>
        </w:r>
        <w:r>
          <w:rPr>
            <w:webHidden/>
          </w:rPr>
          <w:fldChar w:fldCharType="begin"/>
        </w:r>
        <w:r>
          <w:rPr>
            <w:webHidden/>
          </w:rPr>
          <w:instrText xml:space="preserve"> PAGEREF _Toc195253695 \h </w:instrText>
        </w:r>
        <w:r>
          <w:rPr>
            <w:webHidden/>
          </w:rPr>
        </w:r>
        <w:r>
          <w:rPr>
            <w:webHidden/>
          </w:rPr>
          <w:fldChar w:fldCharType="separate"/>
        </w:r>
        <w:r>
          <w:rPr>
            <w:webHidden/>
          </w:rPr>
          <w:t>17</w:t>
        </w:r>
        <w:r>
          <w:rPr>
            <w:webHidden/>
          </w:rPr>
          <w:fldChar w:fldCharType="end"/>
        </w:r>
      </w:hyperlink>
    </w:p>
    <w:p w14:paraId="5AF58BAC" w14:textId="412E21C3"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6" w:history="1">
        <w:r w:rsidRPr="001C2C79">
          <w:rPr>
            <w:rStyle w:val="Hyperlink"/>
            <w:rFonts w:ascii="Corbel" w:hAnsi="Corbel"/>
          </w:rPr>
          <w:t>3.5</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Openingsprocedure</w:t>
        </w:r>
        <w:r>
          <w:rPr>
            <w:webHidden/>
          </w:rPr>
          <w:tab/>
        </w:r>
        <w:r>
          <w:rPr>
            <w:webHidden/>
          </w:rPr>
          <w:fldChar w:fldCharType="begin"/>
        </w:r>
        <w:r>
          <w:rPr>
            <w:webHidden/>
          </w:rPr>
          <w:instrText xml:space="preserve"> PAGEREF _Toc195253696 \h </w:instrText>
        </w:r>
        <w:r>
          <w:rPr>
            <w:webHidden/>
          </w:rPr>
        </w:r>
        <w:r>
          <w:rPr>
            <w:webHidden/>
          </w:rPr>
          <w:fldChar w:fldCharType="separate"/>
        </w:r>
        <w:r>
          <w:rPr>
            <w:webHidden/>
          </w:rPr>
          <w:t>17</w:t>
        </w:r>
        <w:r>
          <w:rPr>
            <w:webHidden/>
          </w:rPr>
          <w:fldChar w:fldCharType="end"/>
        </w:r>
      </w:hyperlink>
    </w:p>
    <w:p w14:paraId="18FC19DB" w14:textId="21BCCA53"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7" w:history="1">
        <w:r w:rsidRPr="001C2C79">
          <w:rPr>
            <w:rStyle w:val="Hyperlink"/>
            <w:rFonts w:ascii="Corbel" w:hAnsi="Corbel"/>
          </w:rPr>
          <w:t>3.6</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Selectiebeslissing en rechtsbescherming</w:t>
        </w:r>
        <w:r>
          <w:rPr>
            <w:webHidden/>
          </w:rPr>
          <w:tab/>
        </w:r>
        <w:r>
          <w:rPr>
            <w:webHidden/>
          </w:rPr>
          <w:fldChar w:fldCharType="begin"/>
        </w:r>
        <w:r>
          <w:rPr>
            <w:webHidden/>
          </w:rPr>
          <w:instrText xml:space="preserve"> PAGEREF _Toc195253697 \h </w:instrText>
        </w:r>
        <w:r>
          <w:rPr>
            <w:webHidden/>
          </w:rPr>
        </w:r>
        <w:r>
          <w:rPr>
            <w:webHidden/>
          </w:rPr>
          <w:fldChar w:fldCharType="separate"/>
        </w:r>
        <w:r>
          <w:rPr>
            <w:webHidden/>
          </w:rPr>
          <w:t>17</w:t>
        </w:r>
        <w:r>
          <w:rPr>
            <w:webHidden/>
          </w:rPr>
          <w:fldChar w:fldCharType="end"/>
        </w:r>
      </w:hyperlink>
    </w:p>
    <w:p w14:paraId="1A78AE45" w14:textId="13C28F65"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698" w:history="1">
        <w:r w:rsidRPr="001C2C79">
          <w:rPr>
            <w:rStyle w:val="Hyperlink"/>
            <w:rFonts w:ascii="Corbel" w:hAnsi="Corbel"/>
          </w:rPr>
          <w:t>3.7</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Toetsing aan Wet BIBOB</w:t>
        </w:r>
        <w:r>
          <w:rPr>
            <w:webHidden/>
          </w:rPr>
          <w:tab/>
        </w:r>
        <w:r>
          <w:rPr>
            <w:webHidden/>
          </w:rPr>
          <w:fldChar w:fldCharType="begin"/>
        </w:r>
        <w:r>
          <w:rPr>
            <w:webHidden/>
          </w:rPr>
          <w:instrText xml:space="preserve"> PAGEREF _Toc195253698 \h </w:instrText>
        </w:r>
        <w:r>
          <w:rPr>
            <w:webHidden/>
          </w:rPr>
        </w:r>
        <w:r>
          <w:rPr>
            <w:webHidden/>
          </w:rPr>
          <w:fldChar w:fldCharType="separate"/>
        </w:r>
        <w:r>
          <w:rPr>
            <w:webHidden/>
          </w:rPr>
          <w:t>18</w:t>
        </w:r>
        <w:r>
          <w:rPr>
            <w:webHidden/>
          </w:rPr>
          <w:fldChar w:fldCharType="end"/>
        </w:r>
      </w:hyperlink>
    </w:p>
    <w:p w14:paraId="22C23A07" w14:textId="4F9EEC0D"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699" w:history="1">
        <w:r w:rsidRPr="001C2C79">
          <w:rPr>
            <w:rStyle w:val="Hyperlink"/>
            <w:rFonts w:ascii="Corbel" w:hAnsi="Corbel"/>
            <w14:scene3d>
              <w14:camera w14:prst="orthographicFront"/>
              <w14:lightRig w14:rig="threePt" w14:dir="t">
                <w14:rot w14:lat="0" w14:lon="0" w14:rev="0"/>
              </w14:lightRig>
            </w14:scene3d>
          </w:rPr>
          <w:t>Hoofdstuk 4</w:t>
        </w:r>
        <w:r>
          <w:rPr>
            <w:rFonts w:asciiTheme="minorHAnsi" w:eastAsiaTheme="minorEastAsia" w:hAnsiTheme="minorHAnsi" w:cstheme="minorBidi"/>
            <w:b w:val="0"/>
            <w:caps w:val="0"/>
            <w:spacing w:val="0"/>
            <w:kern w:val="2"/>
            <w:sz w:val="24"/>
            <w:szCs w:val="24"/>
            <w14:ligatures w14:val="standardContextual"/>
          </w:rPr>
          <w:tab/>
        </w:r>
        <w:r w:rsidRPr="001C2C79">
          <w:rPr>
            <w:rStyle w:val="Hyperlink"/>
            <w:rFonts w:ascii="Corbel" w:hAnsi="Corbel"/>
          </w:rPr>
          <w:t>Selectieprocedure</w:t>
        </w:r>
        <w:r>
          <w:rPr>
            <w:webHidden/>
          </w:rPr>
          <w:tab/>
        </w:r>
        <w:r>
          <w:rPr>
            <w:webHidden/>
          </w:rPr>
          <w:fldChar w:fldCharType="begin"/>
        </w:r>
        <w:r>
          <w:rPr>
            <w:webHidden/>
          </w:rPr>
          <w:instrText xml:space="preserve"> PAGEREF _Toc195253699 \h </w:instrText>
        </w:r>
        <w:r>
          <w:rPr>
            <w:webHidden/>
          </w:rPr>
        </w:r>
        <w:r>
          <w:rPr>
            <w:webHidden/>
          </w:rPr>
          <w:fldChar w:fldCharType="separate"/>
        </w:r>
        <w:r>
          <w:rPr>
            <w:webHidden/>
          </w:rPr>
          <w:t>21</w:t>
        </w:r>
        <w:r>
          <w:rPr>
            <w:webHidden/>
          </w:rPr>
          <w:fldChar w:fldCharType="end"/>
        </w:r>
      </w:hyperlink>
    </w:p>
    <w:p w14:paraId="1038D16C" w14:textId="507FEC01"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0" w:history="1">
        <w:r w:rsidRPr="001C2C79">
          <w:rPr>
            <w:rStyle w:val="Hyperlink"/>
            <w:rFonts w:ascii="Corbel" w:hAnsi="Corbel"/>
          </w:rPr>
          <w:t>4.1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Stap 1: Toetsen of is voldaan aan de aanbestedingsvoorschriften</w:t>
        </w:r>
        <w:r>
          <w:rPr>
            <w:webHidden/>
          </w:rPr>
          <w:tab/>
        </w:r>
        <w:r>
          <w:rPr>
            <w:webHidden/>
          </w:rPr>
          <w:fldChar w:fldCharType="begin"/>
        </w:r>
        <w:r>
          <w:rPr>
            <w:webHidden/>
          </w:rPr>
          <w:instrText xml:space="preserve"> PAGEREF _Toc195253700 \h </w:instrText>
        </w:r>
        <w:r>
          <w:rPr>
            <w:webHidden/>
          </w:rPr>
        </w:r>
        <w:r>
          <w:rPr>
            <w:webHidden/>
          </w:rPr>
          <w:fldChar w:fldCharType="separate"/>
        </w:r>
        <w:r>
          <w:rPr>
            <w:webHidden/>
          </w:rPr>
          <w:t>21</w:t>
        </w:r>
        <w:r>
          <w:rPr>
            <w:webHidden/>
          </w:rPr>
          <w:fldChar w:fldCharType="end"/>
        </w:r>
      </w:hyperlink>
    </w:p>
    <w:p w14:paraId="6EC6DC85" w14:textId="45F0FEF9"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1" w:history="1">
        <w:r w:rsidRPr="001C2C79">
          <w:rPr>
            <w:rStyle w:val="Hyperlink"/>
            <w:rFonts w:ascii="Corbel" w:hAnsi="Corbel"/>
          </w:rPr>
          <w:t>4.2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Stap 2: Toetsen of geen uitsluitingsgronden van toepassing zijn</w:t>
        </w:r>
        <w:r>
          <w:rPr>
            <w:webHidden/>
          </w:rPr>
          <w:tab/>
        </w:r>
        <w:r>
          <w:rPr>
            <w:webHidden/>
          </w:rPr>
          <w:fldChar w:fldCharType="begin"/>
        </w:r>
        <w:r>
          <w:rPr>
            <w:webHidden/>
          </w:rPr>
          <w:instrText xml:space="preserve"> PAGEREF _Toc195253701 \h </w:instrText>
        </w:r>
        <w:r>
          <w:rPr>
            <w:webHidden/>
          </w:rPr>
        </w:r>
        <w:r>
          <w:rPr>
            <w:webHidden/>
          </w:rPr>
          <w:fldChar w:fldCharType="separate"/>
        </w:r>
        <w:r>
          <w:rPr>
            <w:webHidden/>
          </w:rPr>
          <w:t>21</w:t>
        </w:r>
        <w:r>
          <w:rPr>
            <w:webHidden/>
          </w:rPr>
          <w:fldChar w:fldCharType="end"/>
        </w:r>
      </w:hyperlink>
    </w:p>
    <w:p w14:paraId="5E06D4AC" w14:textId="793F5DD4"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2" w:history="1">
        <w:r w:rsidRPr="001C2C79">
          <w:rPr>
            <w:rStyle w:val="Hyperlink"/>
            <w:rFonts w:ascii="Corbel" w:hAnsi="Corbel"/>
          </w:rPr>
          <w:t>4.2.1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Aanvullende uitsluitingsgrond</w:t>
        </w:r>
        <w:r>
          <w:rPr>
            <w:webHidden/>
          </w:rPr>
          <w:tab/>
        </w:r>
        <w:r>
          <w:rPr>
            <w:webHidden/>
          </w:rPr>
          <w:fldChar w:fldCharType="begin"/>
        </w:r>
        <w:r>
          <w:rPr>
            <w:webHidden/>
          </w:rPr>
          <w:instrText xml:space="preserve"> PAGEREF _Toc195253702 \h </w:instrText>
        </w:r>
        <w:r>
          <w:rPr>
            <w:webHidden/>
          </w:rPr>
        </w:r>
        <w:r>
          <w:rPr>
            <w:webHidden/>
          </w:rPr>
          <w:fldChar w:fldCharType="separate"/>
        </w:r>
        <w:r>
          <w:rPr>
            <w:webHidden/>
          </w:rPr>
          <w:t>22</w:t>
        </w:r>
        <w:r>
          <w:rPr>
            <w:webHidden/>
          </w:rPr>
          <w:fldChar w:fldCharType="end"/>
        </w:r>
      </w:hyperlink>
    </w:p>
    <w:p w14:paraId="4719BC27" w14:textId="3D9917F0"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3" w:history="1">
        <w:r w:rsidRPr="001C2C79">
          <w:rPr>
            <w:rStyle w:val="Hyperlink"/>
            <w:rFonts w:ascii="Corbel" w:hAnsi="Corbel"/>
          </w:rPr>
          <w:t>4.3</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Stap 3: Toetsen of aan de geschiktheidseisen is voldaan</w:t>
        </w:r>
        <w:r>
          <w:rPr>
            <w:webHidden/>
          </w:rPr>
          <w:tab/>
        </w:r>
        <w:r>
          <w:rPr>
            <w:webHidden/>
          </w:rPr>
          <w:fldChar w:fldCharType="begin"/>
        </w:r>
        <w:r>
          <w:rPr>
            <w:webHidden/>
          </w:rPr>
          <w:instrText xml:space="preserve"> PAGEREF _Toc195253703 \h </w:instrText>
        </w:r>
        <w:r>
          <w:rPr>
            <w:webHidden/>
          </w:rPr>
        </w:r>
        <w:r>
          <w:rPr>
            <w:webHidden/>
          </w:rPr>
          <w:fldChar w:fldCharType="separate"/>
        </w:r>
        <w:r>
          <w:rPr>
            <w:webHidden/>
          </w:rPr>
          <w:t>24</w:t>
        </w:r>
        <w:r>
          <w:rPr>
            <w:webHidden/>
          </w:rPr>
          <w:fldChar w:fldCharType="end"/>
        </w:r>
      </w:hyperlink>
    </w:p>
    <w:p w14:paraId="4153ECB3" w14:textId="298DFEEE"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4" w:history="1">
        <w:r w:rsidRPr="001C2C79">
          <w:rPr>
            <w:rStyle w:val="Hyperlink"/>
            <w:rFonts w:ascii="Corbel" w:hAnsi="Corbel"/>
          </w:rPr>
          <w:t>4.3.1</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Financiële en economische draagkracht</w:t>
        </w:r>
        <w:r>
          <w:rPr>
            <w:webHidden/>
          </w:rPr>
          <w:tab/>
        </w:r>
        <w:r>
          <w:rPr>
            <w:webHidden/>
          </w:rPr>
          <w:fldChar w:fldCharType="begin"/>
        </w:r>
        <w:r>
          <w:rPr>
            <w:webHidden/>
          </w:rPr>
          <w:instrText xml:space="preserve"> PAGEREF _Toc195253704 \h </w:instrText>
        </w:r>
        <w:r>
          <w:rPr>
            <w:webHidden/>
          </w:rPr>
        </w:r>
        <w:r>
          <w:rPr>
            <w:webHidden/>
          </w:rPr>
          <w:fldChar w:fldCharType="separate"/>
        </w:r>
        <w:r>
          <w:rPr>
            <w:webHidden/>
          </w:rPr>
          <w:t>24</w:t>
        </w:r>
        <w:r>
          <w:rPr>
            <w:webHidden/>
          </w:rPr>
          <w:fldChar w:fldCharType="end"/>
        </w:r>
      </w:hyperlink>
    </w:p>
    <w:p w14:paraId="4BAC6246" w14:textId="04EB7317"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5" w:history="1">
        <w:r w:rsidRPr="001C2C79">
          <w:rPr>
            <w:rStyle w:val="Hyperlink"/>
            <w:rFonts w:ascii="Corbel" w:hAnsi="Corbel"/>
          </w:rPr>
          <w:t>4.3.2</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Technische en beroepsbekwaamheid</w:t>
        </w:r>
        <w:r>
          <w:rPr>
            <w:webHidden/>
          </w:rPr>
          <w:tab/>
        </w:r>
        <w:r>
          <w:rPr>
            <w:webHidden/>
          </w:rPr>
          <w:fldChar w:fldCharType="begin"/>
        </w:r>
        <w:r>
          <w:rPr>
            <w:webHidden/>
          </w:rPr>
          <w:instrText xml:space="preserve"> PAGEREF _Toc195253705 \h </w:instrText>
        </w:r>
        <w:r>
          <w:rPr>
            <w:webHidden/>
          </w:rPr>
        </w:r>
        <w:r>
          <w:rPr>
            <w:webHidden/>
          </w:rPr>
          <w:fldChar w:fldCharType="separate"/>
        </w:r>
        <w:r>
          <w:rPr>
            <w:webHidden/>
          </w:rPr>
          <w:t>24</w:t>
        </w:r>
        <w:r>
          <w:rPr>
            <w:webHidden/>
          </w:rPr>
          <w:fldChar w:fldCharType="end"/>
        </w:r>
      </w:hyperlink>
    </w:p>
    <w:p w14:paraId="2F42E9B4" w14:textId="25F40DE6" w:rsidR="00182AE6" w:rsidRDefault="00182AE6">
      <w:pPr>
        <w:pStyle w:val="Inhopg2"/>
        <w:rPr>
          <w:rFonts w:asciiTheme="minorHAnsi" w:eastAsiaTheme="minorEastAsia" w:hAnsiTheme="minorHAnsi" w:cstheme="minorBidi"/>
          <w:spacing w:val="0"/>
          <w:kern w:val="2"/>
          <w:sz w:val="24"/>
          <w:szCs w:val="24"/>
          <w14:ligatures w14:val="standardContextual"/>
        </w:rPr>
      </w:pPr>
      <w:hyperlink w:anchor="_Toc195253706" w:history="1">
        <w:r w:rsidRPr="001C2C79">
          <w:rPr>
            <w:rStyle w:val="Hyperlink"/>
            <w:rFonts w:ascii="Corbel" w:hAnsi="Corbel"/>
          </w:rPr>
          <w:t>4.4</w:t>
        </w:r>
        <w:r>
          <w:rPr>
            <w:rFonts w:asciiTheme="minorHAnsi" w:eastAsiaTheme="minorEastAsia" w:hAnsiTheme="minorHAnsi" w:cstheme="minorBidi"/>
            <w:spacing w:val="0"/>
            <w:kern w:val="2"/>
            <w:sz w:val="24"/>
            <w:szCs w:val="24"/>
            <w14:ligatures w14:val="standardContextual"/>
          </w:rPr>
          <w:tab/>
        </w:r>
        <w:r w:rsidRPr="001C2C79">
          <w:rPr>
            <w:rStyle w:val="Hyperlink"/>
            <w:rFonts w:ascii="Corbel" w:hAnsi="Corbel"/>
          </w:rPr>
          <w:t>Stap 4: Rangschikking van de aanmeldingen op basis van de selectiecriteria</w:t>
        </w:r>
        <w:r>
          <w:rPr>
            <w:webHidden/>
          </w:rPr>
          <w:tab/>
        </w:r>
        <w:r>
          <w:rPr>
            <w:webHidden/>
          </w:rPr>
          <w:fldChar w:fldCharType="begin"/>
        </w:r>
        <w:r>
          <w:rPr>
            <w:webHidden/>
          </w:rPr>
          <w:instrText xml:space="preserve"> PAGEREF _Toc195253706 \h </w:instrText>
        </w:r>
        <w:r>
          <w:rPr>
            <w:webHidden/>
          </w:rPr>
        </w:r>
        <w:r>
          <w:rPr>
            <w:webHidden/>
          </w:rPr>
          <w:fldChar w:fldCharType="separate"/>
        </w:r>
        <w:r>
          <w:rPr>
            <w:webHidden/>
          </w:rPr>
          <w:t>25</w:t>
        </w:r>
        <w:r>
          <w:rPr>
            <w:webHidden/>
          </w:rPr>
          <w:fldChar w:fldCharType="end"/>
        </w:r>
      </w:hyperlink>
    </w:p>
    <w:p w14:paraId="350C62CD" w14:textId="5B3C6F9F"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707" w:history="1">
        <w:r w:rsidRPr="001C2C79">
          <w:rPr>
            <w:rStyle w:val="Hyperlink"/>
          </w:rPr>
          <w:t>Checklist</w:t>
        </w:r>
        <w:r>
          <w:rPr>
            <w:webHidden/>
          </w:rPr>
          <w:tab/>
        </w:r>
        <w:r w:rsidR="00B03BFF">
          <w:rPr>
            <w:webHidden/>
          </w:rPr>
          <w:tab/>
        </w:r>
        <w:r>
          <w:rPr>
            <w:webHidden/>
          </w:rPr>
          <w:fldChar w:fldCharType="begin"/>
        </w:r>
        <w:r>
          <w:rPr>
            <w:webHidden/>
          </w:rPr>
          <w:instrText xml:space="preserve"> PAGEREF _Toc195253707 \h </w:instrText>
        </w:r>
        <w:r>
          <w:rPr>
            <w:webHidden/>
          </w:rPr>
        </w:r>
        <w:r>
          <w:rPr>
            <w:webHidden/>
          </w:rPr>
          <w:fldChar w:fldCharType="separate"/>
        </w:r>
        <w:r>
          <w:rPr>
            <w:webHidden/>
          </w:rPr>
          <w:t>27</w:t>
        </w:r>
        <w:r>
          <w:rPr>
            <w:webHidden/>
          </w:rPr>
          <w:fldChar w:fldCharType="end"/>
        </w:r>
      </w:hyperlink>
    </w:p>
    <w:p w14:paraId="37372618" w14:textId="315DAD0A"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708" w:history="1">
        <w:r w:rsidRPr="001C2C79">
          <w:rPr>
            <w:rStyle w:val="Hyperlink"/>
          </w:rPr>
          <w:t>Bijlage 1 Uniform Europees aanbestedingsdocument</w:t>
        </w:r>
        <w:r>
          <w:rPr>
            <w:webHidden/>
          </w:rPr>
          <w:tab/>
        </w:r>
        <w:r>
          <w:rPr>
            <w:webHidden/>
          </w:rPr>
          <w:fldChar w:fldCharType="begin"/>
        </w:r>
        <w:r>
          <w:rPr>
            <w:webHidden/>
          </w:rPr>
          <w:instrText xml:space="preserve"> PAGEREF _Toc195253708 \h </w:instrText>
        </w:r>
        <w:r>
          <w:rPr>
            <w:webHidden/>
          </w:rPr>
        </w:r>
        <w:r>
          <w:rPr>
            <w:webHidden/>
          </w:rPr>
          <w:fldChar w:fldCharType="separate"/>
        </w:r>
        <w:r>
          <w:rPr>
            <w:webHidden/>
          </w:rPr>
          <w:t>28</w:t>
        </w:r>
        <w:r>
          <w:rPr>
            <w:webHidden/>
          </w:rPr>
          <w:fldChar w:fldCharType="end"/>
        </w:r>
      </w:hyperlink>
    </w:p>
    <w:p w14:paraId="59BD3578" w14:textId="272F0427"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709" w:history="1">
        <w:r w:rsidRPr="001C2C79">
          <w:rPr>
            <w:rStyle w:val="Hyperlink"/>
          </w:rPr>
          <w:t>Bijlage 2 Format Kerncompetenties</w:t>
        </w:r>
        <w:r>
          <w:rPr>
            <w:webHidden/>
          </w:rPr>
          <w:tab/>
        </w:r>
        <w:r>
          <w:rPr>
            <w:webHidden/>
          </w:rPr>
          <w:fldChar w:fldCharType="begin"/>
        </w:r>
        <w:r>
          <w:rPr>
            <w:webHidden/>
          </w:rPr>
          <w:instrText xml:space="preserve"> PAGEREF _Toc195253709 \h </w:instrText>
        </w:r>
        <w:r>
          <w:rPr>
            <w:webHidden/>
          </w:rPr>
        </w:r>
        <w:r>
          <w:rPr>
            <w:webHidden/>
          </w:rPr>
          <w:fldChar w:fldCharType="separate"/>
        </w:r>
        <w:r>
          <w:rPr>
            <w:webHidden/>
          </w:rPr>
          <w:t>29</w:t>
        </w:r>
        <w:r>
          <w:rPr>
            <w:webHidden/>
          </w:rPr>
          <w:fldChar w:fldCharType="end"/>
        </w:r>
      </w:hyperlink>
    </w:p>
    <w:p w14:paraId="4AB912C3" w14:textId="0013873C"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710" w:history="1">
        <w:r w:rsidRPr="001C2C79">
          <w:rPr>
            <w:rStyle w:val="Hyperlink"/>
          </w:rPr>
          <w:t>Bijlage 3 Klachtenregeling Provincie Utrecht 2023</w:t>
        </w:r>
        <w:r>
          <w:rPr>
            <w:webHidden/>
          </w:rPr>
          <w:tab/>
        </w:r>
        <w:r>
          <w:rPr>
            <w:webHidden/>
          </w:rPr>
          <w:fldChar w:fldCharType="begin"/>
        </w:r>
        <w:r>
          <w:rPr>
            <w:webHidden/>
          </w:rPr>
          <w:instrText xml:space="preserve"> PAGEREF _Toc195253710 \h </w:instrText>
        </w:r>
        <w:r>
          <w:rPr>
            <w:webHidden/>
          </w:rPr>
        </w:r>
        <w:r>
          <w:rPr>
            <w:webHidden/>
          </w:rPr>
          <w:fldChar w:fldCharType="separate"/>
        </w:r>
        <w:r>
          <w:rPr>
            <w:webHidden/>
          </w:rPr>
          <w:t>30</w:t>
        </w:r>
        <w:r>
          <w:rPr>
            <w:webHidden/>
          </w:rPr>
          <w:fldChar w:fldCharType="end"/>
        </w:r>
      </w:hyperlink>
    </w:p>
    <w:p w14:paraId="39119855" w14:textId="78B9A26E" w:rsidR="00182AE6" w:rsidRDefault="00182AE6">
      <w:pPr>
        <w:pStyle w:val="Inhopg1"/>
        <w:rPr>
          <w:rFonts w:asciiTheme="minorHAnsi" w:eastAsiaTheme="minorEastAsia" w:hAnsiTheme="minorHAnsi" w:cstheme="minorBidi"/>
          <w:b w:val="0"/>
          <w:caps w:val="0"/>
          <w:spacing w:val="0"/>
          <w:kern w:val="2"/>
          <w:sz w:val="24"/>
          <w:szCs w:val="24"/>
          <w14:ligatures w14:val="standardContextual"/>
        </w:rPr>
      </w:pPr>
      <w:hyperlink w:anchor="_Toc195253711" w:history="1">
        <w:r w:rsidRPr="001C2C79">
          <w:rPr>
            <w:rStyle w:val="Hyperlink"/>
          </w:rPr>
          <w:t>Bijlage 4 Verklaring russische betrokkenheid</w:t>
        </w:r>
        <w:r>
          <w:rPr>
            <w:webHidden/>
          </w:rPr>
          <w:tab/>
        </w:r>
        <w:r>
          <w:rPr>
            <w:webHidden/>
          </w:rPr>
          <w:fldChar w:fldCharType="begin"/>
        </w:r>
        <w:r>
          <w:rPr>
            <w:webHidden/>
          </w:rPr>
          <w:instrText xml:space="preserve"> PAGEREF _Toc195253711 \h </w:instrText>
        </w:r>
        <w:r>
          <w:rPr>
            <w:webHidden/>
          </w:rPr>
        </w:r>
        <w:r>
          <w:rPr>
            <w:webHidden/>
          </w:rPr>
          <w:fldChar w:fldCharType="separate"/>
        </w:r>
        <w:r>
          <w:rPr>
            <w:webHidden/>
          </w:rPr>
          <w:t>33</w:t>
        </w:r>
        <w:r>
          <w:rPr>
            <w:webHidden/>
          </w:rPr>
          <w:fldChar w:fldCharType="end"/>
        </w:r>
      </w:hyperlink>
    </w:p>
    <w:p w14:paraId="68CAE4B4" w14:textId="730DD862" w:rsidR="00470DA1" w:rsidRPr="00811244" w:rsidRDefault="00470DA1" w:rsidP="00864E5A">
      <w:pPr>
        <w:pStyle w:val="Inhopg3"/>
        <w:spacing w:line="276" w:lineRule="auto"/>
        <w:ind w:left="0"/>
        <w:rPr>
          <w:rFonts w:ascii="Corbel" w:hAnsi="Corbel"/>
        </w:rPr>
      </w:pPr>
      <w:r w:rsidRPr="00811244">
        <w:rPr>
          <w:rFonts w:ascii="Corbel" w:hAnsi="Corbel"/>
        </w:rPr>
        <w:fldChar w:fldCharType="end"/>
      </w:r>
    </w:p>
    <w:p w14:paraId="4AB4C13B" w14:textId="77777777" w:rsidR="00470DA1" w:rsidRPr="002C7AA6" w:rsidRDefault="00470DA1" w:rsidP="00BA3EA9">
      <w:pPr>
        <w:pStyle w:val="BestekKop1"/>
      </w:pPr>
      <w:bookmarkStart w:id="2" w:name="_Toc443638998"/>
      <w:bookmarkStart w:id="3" w:name="_Toc446058300"/>
      <w:bookmarkStart w:id="4" w:name="_Toc446324135"/>
      <w:bookmarkStart w:id="5" w:name="_Toc195253669"/>
      <w:r w:rsidRPr="002C7AA6">
        <w:lastRenderedPageBreak/>
        <w:t>Definities</w:t>
      </w:r>
      <w:bookmarkEnd w:id="2"/>
      <w:bookmarkEnd w:id="3"/>
      <w:bookmarkEnd w:id="4"/>
      <w:bookmarkEnd w:id="5"/>
    </w:p>
    <w:p w14:paraId="1365C73B" w14:textId="1D93A8BF" w:rsidR="00470DA1" w:rsidRDefault="00470DA1" w:rsidP="00470DA1">
      <w:pPr>
        <w:spacing w:line="276" w:lineRule="auto"/>
        <w:rPr>
          <w:rFonts w:ascii="Corbel" w:hAnsi="Corbel"/>
          <w:szCs w:val="18"/>
        </w:rPr>
      </w:pPr>
      <w:r w:rsidRPr="00811244">
        <w:rPr>
          <w:rFonts w:ascii="Corbel" w:hAnsi="Corbel"/>
          <w:szCs w:val="18"/>
        </w:rPr>
        <w:t xml:space="preserve">In deze </w:t>
      </w:r>
      <w:r w:rsidR="00435C3D">
        <w:rPr>
          <w:rFonts w:ascii="Corbel" w:hAnsi="Corbel"/>
          <w:szCs w:val="18"/>
        </w:rPr>
        <w:t>Selectieleidraad</w:t>
      </w:r>
      <w:r w:rsidRPr="00811244">
        <w:rPr>
          <w:rFonts w:ascii="Corbel" w:hAnsi="Corbel"/>
          <w:szCs w:val="18"/>
        </w:rPr>
        <w:t xml:space="preserve"> wordt een aantal begrippen met een beginhoofdletter gebruikt. Ook worden afkortingen gebruikt. Aan deze begrippen en afkortingen komt onderstaande betekenis toe.</w:t>
      </w:r>
    </w:p>
    <w:p w14:paraId="15DB9738" w14:textId="77777777" w:rsidR="00785922" w:rsidRPr="00811244" w:rsidRDefault="00785922" w:rsidP="00470DA1">
      <w:pPr>
        <w:spacing w:line="276" w:lineRule="auto"/>
        <w:rPr>
          <w:rFonts w:ascii="Corbel" w:hAnsi="Corbel"/>
          <w:szCs w:val="18"/>
        </w:rPr>
      </w:pPr>
    </w:p>
    <w:p w14:paraId="4298F142" w14:textId="244501E2" w:rsidR="00435C3D" w:rsidRPr="00811244" w:rsidRDefault="00435C3D" w:rsidP="00435C3D">
      <w:pPr>
        <w:spacing w:line="276" w:lineRule="auto"/>
        <w:rPr>
          <w:rFonts w:ascii="Corbel" w:hAnsi="Corbel"/>
          <w:b/>
          <w:szCs w:val="18"/>
        </w:rPr>
      </w:pPr>
      <w:r w:rsidRPr="00811244">
        <w:rPr>
          <w:rFonts w:ascii="Corbel" w:hAnsi="Corbel"/>
          <w:b/>
          <w:szCs w:val="18"/>
        </w:rPr>
        <w:t>Aanbestedende dienst</w:t>
      </w:r>
    </w:p>
    <w:p w14:paraId="006C4E1E" w14:textId="17A29796" w:rsidR="00435C3D" w:rsidRDefault="00435C3D" w:rsidP="00435C3D">
      <w:pPr>
        <w:spacing w:line="276" w:lineRule="auto"/>
        <w:rPr>
          <w:rFonts w:ascii="Corbel" w:hAnsi="Corbel"/>
          <w:szCs w:val="18"/>
        </w:rPr>
      </w:pPr>
      <w:r>
        <w:rPr>
          <w:rFonts w:ascii="Corbel" w:hAnsi="Corbel"/>
          <w:szCs w:val="18"/>
        </w:rPr>
        <w:t xml:space="preserve">Provincie </w:t>
      </w:r>
      <w:r w:rsidR="00937537" w:rsidRPr="00D81527">
        <w:rPr>
          <w:rFonts w:ascii="Corbel" w:hAnsi="Corbel"/>
          <w:szCs w:val="18"/>
        </w:rPr>
        <w:t>Utrecht</w:t>
      </w:r>
      <w:r w:rsidRPr="00D81527">
        <w:rPr>
          <w:rFonts w:ascii="Corbel" w:hAnsi="Corbel"/>
          <w:szCs w:val="18"/>
        </w:rPr>
        <w:t>.</w:t>
      </w:r>
    </w:p>
    <w:p w14:paraId="5E3E3DCC" w14:textId="77777777" w:rsidR="00785922" w:rsidRDefault="00785922" w:rsidP="00435C3D">
      <w:pPr>
        <w:spacing w:line="276" w:lineRule="auto"/>
        <w:rPr>
          <w:rFonts w:ascii="Corbel" w:hAnsi="Corbel"/>
          <w:szCs w:val="18"/>
        </w:rPr>
      </w:pPr>
    </w:p>
    <w:p w14:paraId="55FD7FE8" w14:textId="14D5AC2E" w:rsidR="00435C3D" w:rsidRPr="00435C3D" w:rsidRDefault="00435C3D" w:rsidP="00435C3D">
      <w:pPr>
        <w:spacing w:line="276" w:lineRule="auto"/>
        <w:rPr>
          <w:rFonts w:ascii="Corbel" w:hAnsi="Corbel"/>
          <w:b/>
          <w:szCs w:val="18"/>
        </w:rPr>
      </w:pPr>
      <w:r w:rsidRPr="00435C3D">
        <w:rPr>
          <w:rFonts w:ascii="Corbel" w:hAnsi="Corbel"/>
          <w:b/>
          <w:szCs w:val="18"/>
        </w:rPr>
        <w:t>Aanbestedingsstukken</w:t>
      </w:r>
    </w:p>
    <w:p w14:paraId="7920CB29" w14:textId="77777777" w:rsidR="00435C3D" w:rsidRPr="001D63D0" w:rsidRDefault="00435C3D" w:rsidP="00435C3D">
      <w:pPr>
        <w:spacing w:line="276" w:lineRule="auto"/>
        <w:rPr>
          <w:rFonts w:ascii="Corbel" w:hAnsi="Corbel"/>
          <w:szCs w:val="18"/>
        </w:rPr>
      </w:pPr>
      <w:r w:rsidRPr="00435C3D">
        <w:rPr>
          <w:rFonts w:ascii="Corbel" w:hAnsi="Corbel"/>
          <w:szCs w:val="18"/>
        </w:rPr>
        <w:t xml:space="preserve">Alle stukken die door de Aanbestedende dienst zijn opgesteld of vermeld ter omschrijving of bepaling van onderdelen van de aanbesteding of de </w:t>
      </w:r>
      <w:r w:rsidRPr="001D63D0">
        <w:rPr>
          <w:rFonts w:ascii="Corbel" w:hAnsi="Corbel"/>
          <w:szCs w:val="18"/>
        </w:rPr>
        <w:t xml:space="preserve">procedure. Dit betreft </w:t>
      </w:r>
      <w:r w:rsidR="001D63D0" w:rsidRPr="001D63D0">
        <w:rPr>
          <w:rFonts w:ascii="Corbel" w:hAnsi="Corbel"/>
          <w:szCs w:val="18"/>
        </w:rPr>
        <w:t>niet-limitatief</w:t>
      </w:r>
      <w:r w:rsidRPr="001D63D0">
        <w:rPr>
          <w:rFonts w:ascii="Corbel" w:hAnsi="Corbel"/>
          <w:szCs w:val="18"/>
        </w:rPr>
        <w:t xml:space="preserve"> de Selectieleidraad, de Gunningsleidraad, de Bijlagen</w:t>
      </w:r>
      <w:r w:rsidR="002E5852" w:rsidRPr="001D63D0">
        <w:rPr>
          <w:rFonts w:ascii="Corbel" w:hAnsi="Corbel"/>
          <w:szCs w:val="18"/>
        </w:rPr>
        <w:t>,</w:t>
      </w:r>
      <w:r w:rsidRPr="001D63D0">
        <w:rPr>
          <w:rFonts w:ascii="Corbel" w:hAnsi="Corbel"/>
          <w:szCs w:val="18"/>
        </w:rPr>
        <w:t xml:space="preserve"> de Nota(‘s) van inlichtingen</w:t>
      </w:r>
      <w:r w:rsidR="002E5852" w:rsidRPr="001D63D0">
        <w:rPr>
          <w:rFonts w:ascii="Corbel" w:hAnsi="Corbel"/>
          <w:szCs w:val="18"/>
        </w:rPr>
        <w:t xml:space="preserve"> en overige correspondentie</w:t>
      </w:r>
      <w:r w:rsidRPr="001D63D0">
        <w:rPr>
          <w:rFonts w:ascii="Corbel" w:hAnsi="Corbel"/>
          <w:szCs w:val="18"/>
        </w:rPr>
        <w:t>.</w:t>
      </w:r>
    </w:p>
    <w:p w14:paraId="7A1ECE11" w14:textId="77777777" w:rsidR="00435C3D" w:rsidRPr="001D63D0" w:rsidRDefault="00435C3D" w:rsidP="00435C3D">
      <w:pPr>
        <w:spacing w:line="276" w:lineRule="auto"/>
        <w:rPr>
          <w:rFonts w:ascii="Corbel" w:hAnsi="Corbel"/>
          <w:szCs w:val="18"/>
        </w:rPr>
      </w:pPr>
    </w:p>
    <w:p w14:paraId="0AD44ADB" w14:textId="77777777" w:rsidR="00435C3D" w:rsidRPr="001D63D0" w:rsidRDefault="00435C3D" w:rsidP="00435C3D">
      <w:pPr>
        <w:spacing w:line="276" w:lineRule="auto"/>
        <w:rPr>
          <w:rFonts w:ascii="Corbel" w:hAnsi="Corbel"/>
          <w:b/>
          <w:szCs w:val="18"/>
        </w:rPr>
      </w:pPr>
      <w:r w:rsidRPr="001D63D0">
        <w:rPr>
          <w:rFonts w:ascii="Corbel" w:hAnsi="Corbel"/>
          <w:b/>
          <w:szCs w:val="18"/>
        </w:rPr>
        <w:t>Aanmelding</w:t>
      </w:r>
    </w:p>
    <w:p w14:paraId="0D485D99" w14:textId="4A57A250" w:rsidR="00435C3D" w:rsidRPr="002534E9" w:rsidRDefault="00435C3D" w:rsidP="00435C3D">
      <w:pPr>
        <w:spacing w:line="276" w:lineRule="auto"/>
        <w:rPr>
          <w:rFonts w:ascii="Corbel" w:hAnsi="Corbel"/>
          <w:szCs w:val="18"/>
        </w:rPr>
      </w:pPr>
      <w:r w:rsidRPr="001D63D0">
        <w:rPr>
          <w:rFonts w:ascii="Corbel" w:hAnsi="Corbel"/>
          <w:szCs w:val="18"/>
        </w:rPr>
        <w:t xml:space="preserve">Verzoek tot deelname aan de </w:t>
      </w:r>
      <w:r w:rsidR="002E5852" w:rsidRPr="001D63D0">
        <w:rPr>
          <w:rFonts w:ascii="Corbel" w:hAnsi="Corbel"/>
          <w:szCs w:val="18"/>
        </w:rPr>
        <w:t xml:space="preserve">aanbesteding </w:t>
      </w:r>
      <w:r w:rsidRPr="001D63D0">
        <w:rPr>
          <w:rFonts w:ascii="Corbel" w:hAnsi="Corbel"/>
          <w:szCs w:val="18"/>
        </w:rPr>
        <w:t>door een Gegadigde</w:t>
      </w:r>
      <w:r w:rsidR="00431063">
        <w:rPr>
          <w:rFonts w:ascii="Corbel" w:hAnsi="Corbel"/>
          <w:szCs w:val="18"/>
        </w:rPr>
        <w:t xml:space="preserve"> in de Selectiefase</w:t>
      </w:r>
      <w:r w:rsidRPr="001D63D0">
        <w:rPr>
          <w:rFonts w:ascii="Corbel" w:hAnsi="Corbel"/>
          <w:szCs w:val="18"/>
        </w:rPr>
        <w:t>.</w:t>
      </w:r>
    </w:p>
    <w:p w14:paraId="71750CB9" w14:textId="77777777" w:rsidR="00D81527" w:rsidRDefault="00435C3D" w:rsidP="00435C3D">
      <w:pPr>
        <w:spacing w:line="276" w:lineRule="auto"/>
        <w:rPr>
          <w:rFonts w:ascii="Corbel" w:hAnsi="Corbel"/>
          <w:b/>
          <w:szCs w:val="18"/>
        </w:rPr>
      </w:pPr>
      <w:r w:rsidRPr="00811244">
        <w:rPr>
          <w:rFonts w:ascii="Corbel" w:hAnsi="Corbel"/>
          <w:b/>
          <w:szCs w:val="18"/>
        </w:rPr>
        <w:t>Bijlagen</w:t>
      </w:r>
    </w:p>
    <w:p w14:paraId="03DCC5DF" w14:textId="32760587" w:rsidR="00435C3D" w:rsidRDefault="00435C3D" w:rsidP="00435C3D">
      <w:pPr>
        <w:spacing w:line="276" w:lineRule="auto"/>
        <w:rPr>
          <w:rFonts w:ascii="Corbel" w:hAnsi="Corbel"/>
          <w:szCs w:val="18"/>
        </w:rPr>
      </w:pPr>
      <w:r w:rsidRPr="00811244">
        <w:rPr>
          <w:rFonts w:ascii="Corbel" w:hAnsi="Corbel"/>
          <w:szCs w:val="18"/>
        </w:rPr>
        <w:t>Aanhangsels behorende bij de</w:t>
      </w:r>
      <w:r w:rsidR="002E5852">
        <w:rPr>
          <w:rFonts w:ascii="Corbel" w:hAnsi="Corbel"/>
          <w:szCs w:val="18"/>
        </w:rPr>
        <w:t xml:space="preserve"> Selectie- en</w:t>
      </w:r>
      <w:r w:rsidRPr="00811244">
        <w:rPr>
          <w:rFonts w:ascii="Corbel" w:hAnsi="Corbel"/>
          <w:szCs w:val="18"/>
        </w:rPr>
        <w:t xml:space="preserve"> </w:t>
      </w:r>
      <w:r>
        <w:rPr>
          <w:rFonts w:ascii="Corbel" w:hAnsi="Corbel"/>
          <w:szCs w:val="18"/>
        </w:rPr>
        <w:t>Gunningsleidraad</w:t>
      </w:r>
      <w:r w:rsidRPr="00811244">
        <w:rPr>
          <w:rFonts w:ascii="Corbel" w:hAnsi="Corbel"/>
          <w:szCs w:val="18"/>
        </w:rPr>
        <w:t>.</w:t>
      </w:r>
    </w:p>
    <w:p w14:paraId="479FA872" w14:textId="77777777" w:rsidR="00435C3D" w:rsidRDefault="00435C3D" w:rsidP="00435C3D">
      <w:pPr>
        <w:tabs>
          <w:tab w:val="left" w:pos="7903"/>
        </w:tabs>
        <w:spacing w:line="276" w:lineRule="auto"/>
        <w:rPr>
          <w:rFonts w:ascii="Corbel" w:hAnsi="Corbel"/>
          <w:b/>
          <w:szCs w:val="18"/>
        </w:rPr>
      </w:pPr>
    </w:p>
    <w:p w14:paraId="139F69F1" w14:textId="77777777" w:rsidR="000A094C" w:rsidRPr="000A094C" w:rsidRDefault="000A094C" w:rsidP="000A094C">
      <w:pPr>
        <w:tabs>
          <w:tab w:val="left" w:pos="7903"/>
        </w:tabs>
        <w:spacing w:line="276" w:lineRule="auto"/>
        <w:rPr>
          <w:rFonts w:ascii="Corbel" w:hAnsi="Corbel"/>
          <w:b/>
          <w:szCs w:val="18"/>
        </w:rPr>
      </w:pPr>
      <w:r w:rsidRPr="000A094C">
        <w:rPr>
          <w:rFonts w:ascii="Corbel" w:hAnsi="Corbel"/>
          <w:b/>
          <w:szCs w:val="18"/>
        </w:rPr>
        <w:t>Derde</w:t>
      </w:r>
    </w:p>
    <w:p w14:paraId="65AFFBCB" w14:textId="77777777" w:rsidR="000A094C" w:rsidRDefault="000A094C" w:rsidP="000A094C">
      <w:pPr>
        <w:tabs>
          <w:tab w:val="left" w:pos="7903"/>
        </w:tabs>
        <w:spacing w:line="276" w:lineRule="auto"/>
        <w:rPr>
          <w:rFonts w:ascii="Corbel" w:hAnsi="Corbel"/>
          <w:szCs w:val="18"/>
        </w:rPr>
      </w:pPr>
      <w:r w:rsidRPr="000A094C">
        <w:rPr>
          <w:rFonts w:ascii="Corbel" w:hAnsi="Corbel"/>
          <w:szCs w:val="18"/>
        </w:rPr>
        <w:t>Ondernemer waarop Inschrijver een beroep doet om aan de geschiktheidseisen te voldoen en/of voor de uitvoering van de Opdracht.</w:t>
      </w:r>
    </w:p>
    <w:p w14:paraId="4766DDFB" w14:textId="77777777" w:rsidR="00435C3D" w:rsidRPr="00470DA1" w:rsidRDefault="00435C3D" w:rsidP="00435C3D">
      <w:pPr>
        <w:tabs>
          <w:tab w:val="left" w:pos="7903"/>
        </w:tabs>
        <w:spacing w:line="276" w:lineRule="auto"/>
        <w:rPr>
          <w:rFonts w:ascii="Corbel" w:hAnsi="Corbel"/>
          <w:szCs w:val="18"/>
        </w:rPr>
      </w:pPr>
    </w:p>
    <w:p w14:paraId="505ECA10" w14:textId="77777777" w:rsidR="00435C3D" w:rsidRPr="00885481" w:rsidRDefault="00435C3D" w:rsidP="00435C3D">
      <w:pPr>
        <w:tabs>
          <w:tab w:val="left" w:pos="7903"/>
        </w:tabs>
        <w:spacing w:line="276" w:lineRule="auto"/>
        <w:rPr>
          <w:rFonts w:ascii="Corbel" w:hAnsi="Corbel"/>
          <w:b/>
          <w:szCs w:val="18"/>
        </w:rPr>
      </w:pPr>
      <w:r w:rsidRPr="00885481">
        <w:rPr>
          <w:rFonts w:ascii="Corbel" w:hAnsi="Corbel"/>
          <w:b/>
          <w:szCs w:val="18"/>
        </w:rPr>
        <w:t>EMVI</w:t>
      </w:r>
    </w:p>
    <w:p w14:paraId="5F7AA685" w14:textId="77777777" w:rsidR="00435C3D" w:rsidRDefault="00435C3D" w:rsidP="00435C3D">
      <w:pPr>
        <w:tabs>
          <w:tab w:val="left" w:pos="7903"/>
        </w:tabs>
        <w:spacing w:line="276" w:lineRule="auto"/>
        <w:rPr>
          <w:rFonts w:ascii="Corbel" w:hAnsi="Corbel"/>
          <w:szCs w:val="18"/>
        </w:rPr>
      </w:pPr>
      <w:r>
        <w:rPr>
          <w:rFonts w:ascii="Corbel" w:hAnsi="Corbel"/>
          <w:szCs w:val="18"/>
        </w:rPr>
        <w:t>Economisch meest voordelige i</w:t>
      </w:r>
      <w:r w:rsidRPr="00885481">
        <w:rPr>
          <w:rFonts w:ascii="Corbel" w:hAnsi="Corbel"/>
          <w:szCs w:val="18"/>
        </w:rPr>
        <w:t>nschrijvi</w:t>
      </w:r>
      <w:r>
        <w:rPr>
          <w:rFonts w:ascii="Corbel" w:hAnsi="Corbel"/>
          <w:szCs w:val="18"/>
        </w:rPr>
        <w:t>ng.</w:t>
      </w:r>
    </w:p>
    <w:p w14:paraId="7F532CEE" w14:textId="77777777" w:rsidR="00435C3D" w:rsidRDefault="00435C3D" w:rsidP="00435C3D">
      <w:pPr>
        <w:tabs>
          <w:tab w:val="left" w:pos="7903"/>
        </w:tabs>
        <w:spacing w:line="276" w:lineRule="auto"/>
        <w:rPr>
          <w:rFonts w:ascii="Corbel" w:hAnsi="Corbel"/>
          <w:szCs w:val="18"/>
        </w:rPr>
      </w:pPr>
      <w:r>
        <w:rPr>
          <w:rFonts w:ascii="Corbel" w:hAnsi="Corbel"/>
          <w:szCs w:val="18"/>
        </w:rPr>
        <w:t xml:space="preserve"> </w:t>
      </w:r>
    </w:p>
    <w:p w14:paraId="34EFA6E4" w14:textId="77777777" w:rsidR="00435C3D" w:rsidRPr="002E5852" w:rsidRDefault="00435C3D" w:rsidP="00435C3D">
      <w:pPr>
        <w:tabs>
          <w:tab w:val="left" w:pos="7903"/>
        </w:tabs>
        <w:spacing w:line="276" w:lineRule="auto"/>
        <w:rPr>
          <w:rFonts w:ascii="Corbel" w:hAnsi="Corbel"/>
          <w:b/>
          <w:szCs w:val="18"/>
        </w:rPr>
      </w:pPr>
      <w:r w:rsidRPr="002E5852">
        <w:rPr>
          <w:rFonts w:ascii="Corbel" w:hAnsi="Corbel"/>
          <w:b/>
          <w:szCs w:val="18"/>
        </w:rPr>
        <w:t>Gegadigde</w:t>
      </w:r>
    </w:p>
    <w:p w14:paraId="68E23930" w14:textId="77777777" w:rsidR="00435C3D" w:rsidRDefault="00435C3D" w:rsidP="00435C3D">
      <w:pPr>
        <w:autoSpaceDE w:val="0"/>
        <w:spacing w:line="276" w:lineRule="auto"/>
        <w:rPr>
          <w:rFonts w:ascii="Corbel" w:hAnsi="Corbel"/>
          <w:szCs w:val="18"/>
        </w:rPr>
      </w:pPr>
      <w:r w:rsidRPr="002E5852">
        <w:rPr>
          <w:rFonts w:ascii="Corbel" w:hAnsi="Corbel"/>
          <w:szCs w:val="18"/>
        </w:rPr>
        <w:t>Ondernemer die in de Selectiefase van de aanbesteding een Aanmelding heeft ingediend.</w:t>
      </w:r>
    </w:p>
    <w:p w14:paraId="49B8E7C3" w14:textId="77777777" w:rsidR="00435C3D" w:rsidRDefault="00435C3D" w:rsidP="00435C3D">
      <w:pPr>
        <w:autoSpaceDE w:val="0"/>
        <w:spacing w:line="276" w:lineRule="auto"/>
        <w:rPr>
          <w:rFonts w:ascii="Corbel" w:hAnsi="Corbel"/>
          <w:szCs w:val="18"/>
        </w:rPr>
      </w:pPr>
    </w:p>
    <w:p w14:paraId="55A0114F" w14:textId="77777777" w:rsidR="00435C3D" w:rsidRPr="003466E6" w:rsidRDefault="00435C3D" w:rsidP="00435C3D">
      <w:pPr>
        <w:tabs>
          <w:tab w:val="left" w:pos="7903"/>
        </w:tabs>
        <w:spacing w:line="276" w:lineRule="auto"/>
        <w:rPr>
          <w:rFonts w:ascii="Corbel" w:hAnsi="Corbel"/>
          <w:b/>
          <w:szCs w:val="18"/>
        </w:rPr>
      </w:pPr>
      <w:r w:rsidRPr="003466E6">
        <w:rPr>
          <w:rFonts w:ascii="Corbel" w:hAnsi="Corbel"/>
          <w:b/>
          <w:szCs w:val="18"/>
        </w:rPr>
        <w:t>Gunningsbeslissing</w:t>
      </w:r>
    </w:p>
    <w:p w14:paraId="78C4EBFF" w14:textId="7954C4EC" w:rsidR="00435C3D" w:rsidRDefault="00435C3D" w:rsidP="00435C3D">
      <w:pPr>
        <w:autoSpaceDE w:val="0"/>
        <w:spacing w:line="276" w:lineRule="auto"/>
        <w:rPr>
          <w:rFonts w:ascii="Corbel" w:hAnsi="Corbel"/>
          <w:szCs w:val="18"/>
        </w:rPr>
      </w:pPr>
      <w:r w:rsidRPr="003466E6">
        <w:rPr>
          <w:rFonts w:ascii="Corbel" w:hAnsi="Corbel"/>
          <w:szCs w:val="18"/>
        </w:rPr>
        <w:t>D</w:t>
      </w:r>
      <w:r>
        <w:rPr>
          <w:rFonts w:ascii="Corbel" w:hAnsi="Corbel"/>
          <w:szCs w:val="18"/>
        </w:rPr>
        <w:t>e keuze van de A</w:t>
      </w:r>
      <w:r w:rsidRPr="003466E6">
        <w:rPr>
          <w:rFonts w:ascii="Corbel" w:hAnsi="Corbel"/>
          <w:szCs w:val="18"/>
        </w:rPr>
        <w:t>anbestedende dienst</w:t>
      </w:r>
      <w:r w:rsidR="00431063">
        <w:rPr>
          <w:rFonts w:ascii="Corbel" w:hAnsi="Corbel"/>
          <w:szCs w:val="18"/>
        </w:rPr>
        <w:t xml:space="preserve"> in de Gunningsfase</w:t>
      </w:r>
      <w:r w:rsidRPr="003466E6">
        <w:rPr>
          <w:rFonts w:ascii="Corbel" w:hAnsi="Corbel"/>
          <w:szCs w:val="18"/>
        </w:rPr>
        <w:t xml:space="preserve"> voor de</w:t>
      </w:r>
      <w:r>
        <w:rPr>
          <w:rFonts w:ascii="Corbel" w:hAnsi="Corbel"/>
          <w:szCs w:val="18"/>
        </w:rPr>
        <w:t xml:space="preserve"> Inschrijver(s)</w:t>
      </w:r>
      <w:r w:rsidRPr="003466E6">
        <w:rPr>
          <w:rFonts w:ascii="Corbel" w:hAnsi="Corbel"/>
          <w:szCs w:val="18"/>
        </w:rPr>
        <w:t xml:space="preserve"> met wie hij de </w:t>
      </w:r>
      <w:r>
        <w:rPr>
          <w:rFonts w:ascii="Corbel" w:hAnsi="Corbel"/>
          <w:szCs w:val="18"/>
        </w:rPr>
        <w:t>O</w:t>
      </w:r>
      <w:r w:rsidRPr="003466E6">
        <w:rPr>
          <w:rFonts w:ascii="Corbel" w:hAnsi="Corbel"/>
          <w:szCs w:val="18"/>
        </w:rPr>
        <w:t>vereenkomst waarop de</w:t>
      </w:r>
      <w:r>
        <w:rPr>
          <w:rFonts w:ascii="Corbel" w:hAnsi="Corbel"/>
          <w:szCs w:val="18"/>
        </w:rPr>
        <w:t>ze</w:t>
      </w:r>
      <w:r w:rsidRPr="003466E6">
        <w:rPr>
          <w:rFonts w:ascii="Corbel" w:hAnsi="Corbel"/>
          <w:szCs w:val="18"/>
        </w:rPr>
        <w:t xml:space="preserve"> procedure betrekking h</w:t>
      </w:r>
      <w:r>
        <w:rPr>
          <w:rFonts w:ascii="Corbel" w:hAnsi="Corbel"/>
          <w:szCs w:val="18"/>
        </w:rPr>
        <w:t>eeft</w:t>
      </w:r>
      <w:r w:rsidRPr="003466E6">
        <w:rPr>
          <w:rFonts w:ascii="Corbel" w:hAnsi="Corbel"/>
          <w:szCs w:val="18"/>
        </w:rPr>
        <w:t xml:space="preserve"> </w:t>
      </w:r>
      <w:r>
        <w:rPr>
          <w:rFonts w:ascii="Corbel" w:hAnsi="Corbel"/>
          <w:szCs w:val="18"/>
        </w:rPr>
        <w:t>wil</w:t>
      </w:r>
      <w:r w:rsidRPr="003466E6">
        <w:rPr>
          <w:rFonts w:ascii="Corbel" w:hAnsi="Corbel"/>
          <w:szCs w:val="18"/>
        </w:rPr>
        <w:t xml:space="preserve"> sluiten, waaronder mede wordt verstaan de keuze </w:t>
      </w:r>
      <w:r>
        <w:rPr>
          <w:rFonts w:ascii="Corbel" w:hAnsi="Corbel"/>
          <w:szCs w:val="18"/>
        </w:rPr>
        <w:t>om geen Overeenkomst te sluiten.</w:t>
      </w:r>
    </w:p>
    <w:p w14:paraId="359E8FD9" w14:textId="77777777" w:rsidR="00435C3D" w:rsidRDefault="00435C3D" w:rsidP="00435C3D">
      <w:pPr>
        <w:autoSpaceDE w:val="0"/>
        <w:spacing w:line="276" w:lineRule="auto"/>
        <w:rPr>
          <w:rFonts w:ascii="Corbel" w:hAnsi="Corbel"/>
          <w:szCs w:val="18"/>
        </w:rPr>
      </w:pPr>
    </w:p>
    <w:p w14:paraId="1F013533" w14:textId="77777777" w:rsidR="00435C3D" w:rsidRPr="001D63D0" w:rsidRDefault="00435C3D" w:rsidP="00435C3D">
      <w:pPr>
        <w:spacing w:line="276" w:lineRule="auto"/>
        <w:rPr>
          <w:rFonts w:ascii="Corbel" w:hAnsi="Corbel"/>
          <w:b/>
          <w:szCs w:val="18"/>
        </w:rPr>
      </w:pPr>
      <w:r w:rsidRPr="001D63D0">
        <w:rPr>
          <w:rFonts w:ascii="Corbel" w:hAnsi="Corbel"/>
          <w:b/>
          <w:szCs w:val="18"/>
        </w:rPr>
        <w:t xml:space="preserve">Gunningsfase </w:t>
      </w:r>
    </w:p>
    <w:p w14:paraId="0C62B64E" w14:textId="77777777" w:rsidR="00435C3D" w:rsidRPr="001D63D0" w:rsidRDefault="00435C3D" w:rsidP="00435C3D">
      <w:pPr>
        <w:autoSpaceDE w:val="0"/>
        <w:spacing w:line="276" w:lineRule="auto"/>
        <w:rPr>
          <w:rFonts w:ascii="Corbel" w:hAnsi="Corbel"/>
          <w:szCs w:val="18"/>
        </w:rPr>
      </w:pPr>
      <w:r w:rsidRPr="001D63D0">
        <w:rPr>
          <w:rFonts w:ascii="Corbel" w:hAnsi="Corbel"/>
          <w:szCs w:val="18"/>
        </w:rPr>
        <w:t xml:space="preserve">Fase die binnen de Europese </w:t>
      </w:r>
      <w:r w:rsidR="002E5852" w:rsidRPr="001D63D0">
        <w:rPr>
          <w:rFonts w:ascii="Corbel" w:hAnsi="Corbel"/>
          <w:szCs w:val="18"/>
        </w:rPr>
        <w:t xml:space="preserve">aanbesteding volgens de </w:t>
      </w:r>
      <w:r w:rsidRPr="001D63D0">
        <w:rPr>
          <w:rFonts w:ascii="Corbel" w:hAnsi="Corbel"/>
          <w:szCs w:val="18"/>
        </w:rPr>
        <w:t xml:space="preserve">niet-openbare procedure volgt op de Selectiefase. In de Gunningsfase krijgen de geselecteerde Gegadigden de gelegenheid een Inschrijving te doen en </w:t>
      </w:r>
      <w:r w:rsidR="002E5852" w:rsidRPr="001D63D0">
        <w:rPr>
          <w:rFonts w:ascii="Corbel" w:hAnsi="Corbel"/>
          <w:szCs w:val="18"/>
        </w:rPr>
        <w:t>wenst de</w:t>
      </w:r>
      <w:r w:rsidR="00BC355D">
        <w:rPr>
          <w:rFonts w:ascii="Corbel" w:hAnsi="Corbel"/>
          <w:szCs w:val="18"/>
        </w:rPr>
        <w:t xml:space="preserve"> </w:t>
      </w:r>
      <w:r w:rsidRPr="001D63D0">
        <w:rPr>
          <w:rFonts w:ascii="Corbel" w:hAnsi="Corbel"/>
          <w:szCs w:val="18"/>
        </w:rPr>
        <w:t xml:space="preserve">Aanbestedende dienst de economisch meest voordelige Inschrijving </w:t>
      </w:r>
      <w:r w:rsidR="002E5852" w:rsidRPr="001D63D0">
        <w:rPr>
          <w:rFonts w:ascii="Corbel" w:hAnsi="Corbel"/>
          <w:szCs w:val="18"/>
        </w:rPr>
        <w:t>te bepalen</w:t>
      </w:r>
      <w:r w:rsidRPr="001D63D0">
        <w:rPr>
          <w:rFonts w:ascii="Corbel" w:hAnsi="Corbel"/>
          <w:szCs w:val="18"/>
        </w:rPr>
        <w:t xml:space="preserve"> en een Gunningsbeslissing</w:t>
      </w:r>
      <w:r w:rsidR="002E5852" w:rsidRPr="001D63D0">
        <w:rPr>
          <w:rFonts w:ascii="Corbel" w:hAnsi="Corbel"/>
          <w:szCs w:val="18"/>
        </w:rPr>
        <w:t xml:space="preserve"> te nemen</w:t>
      </w:r>
      <w:r w:rsidRPr="001D63D0">
        <w:rPr>
          <w:rFonts w:ascii="Corbel" w:hAnsi="Corbel"/>
          <w:szCs w:val="18"/>
        </w:rPr>
        <w:t xml:space="preserve">. </w:t>
      </w:r>
    </w:p>
    <w:p w14:paraId="41F87A78" w14:textId="77777777" w:rsidR="00435C3D" w:rsidRPr="003336A8" w:rsidRDefault="00435C3D" w:rsidP="00435C3D">
      <w:pPr>
        <w:autoSpaceDE w:val="0"/>
        <w:spacing w:line="276" w:lineRule="auto"/>
        <w:rPr>
          <w:rFonts w:ascii="Corbel" w:hAnsi="Corbel"/>
          <w:szCs w:val="18"/>
          <w:highlight w:val="yellow"/>
        </w:rPr>
      </w:pPr>
    </w:p>
    <w:p w14:paraId="747F26E8" w14:textId="77777777" w:rsidR="00435C3D" w:rsidRPr="001D63D0" w:rsidRDefault="00435C3D" w:rsidP="00435C3D">
      <w:pPr>
        <w:spacing w:line="276" w:lineRule="auto"/>
        <w:rPr>
          <w:rFonts w:ascii="Corbel" w:hAnsi="Corbel"/>
          <w:b/>
          <w:szCs w:val="18"/>
        </w:rPr>
      </w:pPr>
      <w:r w:rsidRPr="001D63D0">
        <w:rPr>
          <w:rFonts w:ascii="Corbel" w:hAnsi="Corbel"/>
          <w:b/>
          <w:szCs w:val="18"/>
        </w:rPr>
        <w:t>Gunningsleidraad</w:t>
      </w:r>
    </w:p>
    <w:p w14:paraId="4D047FE7" w14:textId="77777777" w:rsidR="00435C3D" w:rsidRPr="001D63D0" w:rsidRDefault="00435C3D" w:rsidP="00435C3D">
      <w:pPr>
        <w:spacing w:line="276" w:lineRule="auto"/>
        <w:rPr>
          <w:rFonts w:ascii="Corbel" w:hAnsi="Corbel"/>
          <w:szCs w:val="18"/>
        </w:rPr>
      </w:pPr>
      <w:r w:rsidRPr="001D63D0">
        <w:rPr>
          <w:rFonts w:ascii="Corbel" w:hAnsi="Corbel"/>
          <w:szCs w:val="18"/>
        </w:rPr>
        <w:t xml:space="preserve">Het Aanbestedingsstuk waarmee Gegadigden die in de Selectiefase door de Aanbestedende dienst zijn geselecteerd worden uitgenodigd </w:t>
      </w:r>
      <w:r w:rsidR="00977EF7" w:rsidRPr="001D63D0">
        <w:rPr>
          <w:rFonts w:ascii="Corbel" w:hAnsi="Corbel"/>
          <w:szCs w:val="18"/>
        </w:rPr>
        <w:t xml:space="preserve">om </w:t>
      </w:r>
      <w:r w:rsidRPr="001D63D0">
        <w:rPr>
          <w:rFonts w:ascii="Corbel" w:hAnsi="Corbel"/>
          <w:szCs w:val="18"/>
        </w:rPr>
        <w:t xml:space="preserve">in de Gunningsfase een Inschrijving in te </w:t>
      </w:r>
      <w:r w:rsidR="00977EF7" w:rsidRPr="001D63D0">
        <w:rPr>
          <w:rFonts w:ascii="Corbel" w:hAnsi="Corbel"/>
          <w:szCs w:val="18"/>
        </w:rPr>
        <w:t>dienen.</w:t>
      </w:r>
    </w:p>
    <w:p w14:paraId="40AB90DE" w14:textId="77777777" w:rsidR="00435C3D" w:rsidRPr="001D63D0" w:rsidRDefault="00435C3D" w:rsidP="00435C3D">
      <w:pPr>
        <w:tabs>
          <w:tab w:val="left" w:pos="7903"/>
        </w:tabs>
        <w:spacing w:line="276" w:lineRule="auto"/>
        <w:rPr>
          <w:rFonts w:ascii="Corbel" w:hAnsi="Corbel"/>
          <w:szCs w:val="18"/>
        </w:rPr>
      </w:pPr>
    </w:p>
    <w:p w14:paraId="10E16739" w14:textId="77777777" w:rsidR="00435C3D" w:rsidRPr="00435C3D" w:rsidRDefault="00435C3D" w:rsidP="00435C3D">
      <w:pPr>
        <w:autoSpaceDE w:val="0"/>
        <w:spacing w:line="276" w:lineRule="auto"/>
        <w:rPr>
          <w:rFonts w:ascii="Corbel" w:hAnsi="Corbel"/>
          <w:b/>
          <w:szCs w:val="18"/>
        </w:rPr>
      </w:pPr>
      <w:r w:rsidRPr="001D63D0">
        <w:rPr>
          <w:rFonts w:ascii="Corbel" w:hAnsi="Corbel"/>
          <w:b/>
          <w:szCs w:val="18"/>
        </w:rPr>
        <w:t>Inschrijver</w:t>
      </w:r>
    </w:p>
    <w:p w14:paraId="3241AFA1" w14:textId="4663EB44" w:rsidR="00435C3D" w:rsidRDefault="00435C3D" w:rsidP="00435C3D">
      <w:pPr>
        <w:autoSpaceDE w:val="0"/>
        <w:spacing w:line="276" w:lineRule="auto"/>
        <w:rPr>
          <w:rFonts w:ascii="Corbel" w:hAnsi="Corbel"/>
          <w:szCs w:val="18"/>
        </w:rPr>
      </w:pPr>
      <w:r w:rsidRPr="00435C3D">
        <w:rPr>
          <w:rFonts w:ascii="Corbel" w:hAnsi="Corbel"/>
          <w:szCs w:val="18"/>
        </w:rPr>
        <w:t xml:space="preserve">Gegadigde die </w:t>
      </w:r>
      <w:r w:rsidR="00775E0E">
        <w:rPr>
          <w:rFonts w:ascii="Corbel" w:hAnsi="Corbel"/>
          <w:szCs w:val="18"/>
        </w:rPr>
        <w:t xml:space="preserve">in de Gunningsfase </w:t>
      </w:r>
      <w:r w:rsidRPr="00435C3D">
        <w:rPr>
          <w:rFonts w:ascii="Corbel" w:hAnsi="Corbel"/>
          <w:szCs w:val="18"/>
        </w:rPr>
        <w:t>een Inschrijving heeft ingediend, zelfstandig, als hoofdaannemer of in een Samenwerkingsverband (combinatie).</w:t>
      </w:r>
    </w:p>
    <w:p w14:paraId="1CFB76A0" w14:textId="77777777" w:rsidR="00977EF7" w:rsidRDefault="00977EF7" w:rsidP="00435C3D">
      <w:pPr>
        <w:autoSpaceDE w:val="0"/>
        <w:spacing w:line="276" w:lineRule="auto"/>
        <w:rPr>
          <w:rFonts w:ascii="Corbel" w:hAnsi="Corbel"/>
          <w:szCs w:val="18"/>
        </w:rPr>
      </w:pPr>
    </w:p>
    <w:p w14:paraId="7602A85F" w14:textId="3CBA317C" w:rsidR="00435C3D" w:rsidRPr="00811244" w:rsidRDefault="00435C3D" w:rsidP="00435C3D">
      <w:pPr>
        <w:autoSpaceDE w:val="0"/>
        <w:spacing w:line="276" w:lineRule="auto"/>
        <w:rPr>
          <w:rFonts w:ascii="Corbel" w:hAnsi="Corbel"/>
          <w:b/>
          <w:szCs w:val="18"/>
        </w:rPr>
      </w:pPr>
      <w:r w:rsidRPr="00811244">
        <w:rPr>
          <w:rFonts w:ascii="Corbel" w:hAnsi="Corbel"/>
          <w:b/>
          <w:szCs w:val="18"/>
        </w:rPr>
        <w:t>Inschrijving</w:t>
      </w:r>
    </w:p>
    <w:p w14:paraId="5F0232F4" w14:textId="024577C8" w:rsidR="00435C3D" w:rsidRPr="00811244" w:rsidRDefault="00435C3D" w:rsidP="00435C3D">
      <w:pPr>
        <w:autoSpaceDE w:val="0"/>
        <w:spacing w:line="276" w:lineRule="auto"/>
        <w:rPr>
          <w:rFonts w:ascii="Corbel" w:hAnsi="Corbel"/>
          <w:szCs w:val="18"/>
        </w:rPr>
      </w:pPr>
      <w:r w:rsidRPr="00811244">
        <w:rPr>
          <w:rFonts w:ascii="Corbel" w:hAnsi="Corbel"/>
          <w:szCs w:val="18"/>
        </w:rPr>
        <w:t>Offerte</w:t>
      </w:r>
      <w:r>
        <w:rPr>
          <w:rFonts w:ascii="Corbel" w:hAnsi="Corbel"/>
          <w:szCs w:val="18"/>
        </w:rPr>
        <w:t xml:space="preserve"> uitgebracht door Inschrijver </w:t>
      </w:r>
      <w:r w:rsidR="00775E0E">
        <w:rPr>
          <w:rFonts w:ascii="Corbel" w:hAnsi="Corbel"/>
          <w:szCs w:val="18"/>
        </w:rPr>
        <w:t xml:space="preserve">in de Gunningsfase </w:t>
      </w:r>
      <w:r>
        <w:rPr>
          <w:rFonts w:ascii="Corbel" w:hAnsi="Corbel"/>
          <w:szCs w:val="18"/>
        </w:rPr>
        <w:t xml:space="preserve">binnen de kaders van deze aanbesteding. </w:t>
      </w:r>
    </w:p>
    <w:p w14:paraId="775C3D6D" w14:textId="77777777" w:rsidR="00380604" w:rsidRPr="00811244" w:rsidRDefault="00380604" w:rsidP="00380604">
      <w:pPr>
        <w:autoSpaceDE w:val="0"/>
        <w:spacing w:line="276" w:lineRule="auto"/>
        <w:rPr>
          <w:rFonts w:ascii="Corbel" w:hAnsi="Corbel"/>
          <w:szCs w:val="18"/>
        </w:rPr>
      </w:pPr>
    </w:p>
    <w:p w14:paraId="55ABC023" w14:textId="77777777" w:rsidR="00C95878" w:rsidRDefault="00C95878">
      <w:pPr>
        <w:spacing w:line="240" w:lineRule="auto"/>
        <w:rPr>
          <w:rFonts w:ascii="Corbel" w:hAnsi="Corbel"/>
          <w:b/>
          <w:szCs w:val="18"/>
        </w:rPr>
      </w:pPr>
      <w:r>
        <w:rPr>
          <w:rFonts w:ascii="Corbel" w:hAnsi="Corbel"/>
          <w:b/>
          <w:szCs w:val="18"/>
        </w:rPr>
        <w:br w:type="page"/>
      </w:r>
    </w:p>
    <w:p w14:paraId="28AD63AD" w14:textId="564CA6E7" w:rsidR="00380604" w:rsidRPr="00380604" w:rsidRDefault="00380604" w:rsidP="00380604">
      <w:pPr>
        <w:shd w:val="clear" w:color="auto" w:fill="FFFFFF" w:themeFill="background1"/>
        <w:autoSpaceDE w:val="0"/>
        <w:spacing w:line="276" w:lineRule="auto"/>
        <w:rPr>
          <w:rFonts w:ascii="Corbel" w:hAnsi="Corbel"/>
          <w:b/>
          <w:szCs w:val="18"/>
        </w:rPr>
      </w:pPr>
      <w:r w:rsidRPr="00380604">
        <w:rPr>
          <w:rFonts w:ascii="Corbel" w:hAnsi="Corbel"/>
          <w:b/>
          <w:szCs w:val="18"/>
        </w:rPr>
        <w:lastRenderedPageBreak/>
        <w:t>Nota van inlichtingen</w:t>
      </w:r>
    </w:p>
    <w:p w14:paraId="1ED5BF0A" w14:textId="14C59FE1" w:rsidR="00380604" w:rsidRDefault="00380604" w:rsidP="00380604">
      <w:pPr>
        <w:shd w:val="clear" w:color="auto" w:fill="FFFFFF" w:themeFill="background1"/>
        <w:spacing w:line="276" w:lineRule="auto"/>
        <w:rPr>
          <w:rFonts w:ascii="Corbel" w:hAnsi="Corbel"/>
          <w:szCs w:val="18"/>
        </w:rPr>
      </w:pPr>
      <w:r w:rsidRPr="00380604">
        <w:rPr>
          <w:rFonts w:ascii="Corbel" w:hAnsi="Corbel"/>
          <w:szCs w:val="18"/>
        </w:rPr>
        <w:t>Schriftelijke reactie van de</w:t>
      </w:r>
      <w:r w:rsidRPr="00DE36B3">
        <w:rPr>
          <w:rFonts w:ascii="Corbel" w:hAnsi="Corbel"/>
          <w:szCs w:val="18"/>
        </w:rPr>
        <w:t xml:space="preserve"> Aanbestedende dienst op door Ondernemers tijdig en op de juiste wijze naar aanleiding van de Aanbestedingsstukken gestelde vragen. De Nota van Inlichtingen kan ook mededelingen en kleine wijzigingen bevatten vanuit de Aanbestedende dienst. Indien sprake is van de beantwoording van vragen in een elektronisch systeem, dan dient elke afzonderlijke beantwoording begrepen te worden als Nota van inlichtingen.</w:t>
      </w:r>
    </w:p>
    <w:p w14:paraId="18EB06CC" w14:textId="77777777" w:rsidR="00435C3D" w:rsidRPr="00255B1B" w:rsidRDefault="00435C3D" w:rsidP="00435C3D">
      <w:pPr>
        <w:spacing w:line="276" w:lineRule="auto"/>
        <w:rPr>
          <w:rFonts w:ascii="Corbel" w:hAnsi="Corbel"/>
          <w:szCs w:val="18"/>
        </w:rPr>
      </w:pPr>
    </w:p>
    <w:p w14:paraId="0B708845" w14:textId="77777777" w:rsidR="00435C3D" w:rsidRDefault="00435C3D" w:rsidP="00435C3D">
      <w:pPr>
        <w:spacing w:line="276" w:lineRule="auto"/>
        <w:rPr>
          <w:rFonts w:ascii="Corbel" w:hAnsi="Corbel"/>
          <w:b/>
          <w:szCs w:val="18"/>
        </w:rPr>
      </w:pPr>
      <w:r w:rsidRPr="00811244">
        <w:rPr>
          <w:rFonts w:ascii="Corbel" w:hAnsi="Corbel"/>
          <w:b/>
          <w:szCs w:val="18"/>
        </w:rPr>
        <w:t>O</w:t>
      </w:r>
      <w:r>
        <w:rPr>
          <w:rFonts w:ascii="Corbel" w:hAnsi="Corbel"/>
          <w:b/>
          <w:szCs w:val="18"/>
        </w:rPr>
        <w:t>ndernemer</w:t>
      </w:r>
    </w:p>
    <w:p w14:paraId="77286F78" w14:textId="603F3751" w:rsidR="00435C3D" w:rsidRDefault="00435C3D" w:rsidP="00435C3D">
      <w:pPr>
        <w:spacing w:line="276" w:lineRule="auto"/>
        <w:rPr>
          <w:rFonts w:ascii="Corbel" w:hAnsi="Corbel"/>
          <w:szCs w:val="18"/>
        </w:rPr>
      </w:pPr>
      <w:r>
        <w:rPr>
          <w:rFonts w:ascii="Corbel" w:hAnsi="Corbel"/>
          <w:szCs w:val="18"/>
        </w:rPr>
        <w:t>E</w:t>
      </w:r>
      <w:r w:rsidRPr="00C5696A">
        <w:rPr>
          <w:rFonts w:ascii="Corbel" w:hAnsi="Corbel"/>
          <w:szCs w:val="18"/>
        </w:rPr>
        <w:t>en aannemer</w:t>
      </w:r>
      <w:r>
        <w:rPr>
          <w:rFonts w:ascii="Corbel" w:hAnsi="Corbel"/>
          <w:szCs w:val="18"/>
        </w:rPr>
        <w:t>, leverancier of dienstve</w:t>
      </w:r>
      <w:r w:rsidR="00712E48">
        <w:rPr>
          <w:rFonts w:ascii="Corbel" w:hAnsi="Corbel"/>
          <w:szCs w:val="18"/>
        </w:rPr>
        <w:t>rlener.</w:t>
      </w:r>
      <w:r w:rsidR="00431063">
        <w:rPr>
          <w:rFonts w:ascii="Corbel" w:hAnsi="Corbel"/>
          <w:szCs w:val="18"/>
        </w:rPr>
        <w:t xml:space="preserve"> </w:t>
      </w:r>
    </w:p>
    <w:p w14:paraId="65493578" w14:textId="77777777" w:rsidR="00435C3D" w:rsidRPr="00470DA1" w:rsidRDefault="00435C3D" w:rsidP="00435C3D">
      <w:pPr>
        <w:spacing w:line="276" w:lineRule="auto"/>
        <w:rPr>
          <w:rFonts w:ascii="Corbel" w:hAnsi="Corbel"/>
          <w:szCs w:val="18"/>
        </w:rPr>
      </w:pPr>
    </w:p>
    <w:p w14:paraId="44952591" w14:textId="77777777" w:rsidR="00435C3D" w:rsidRDefault="00435C3D" w:rsidP="00435C3D">
      <w:pPr>
        <w:spacing w:line="276" w:lineRule="auto"/>
        <w:rPr>
          <w:rFonts w:ascii="Corbel" w:hAnsi="Corbel"/>
          <w:b/>
          <w:szCs w:val="18"/>
        </w:rPr>
      </w:pPr>
      <w:r>
        <w:rPr>
          <w:rFonts w:ascii="Corbel" w:hAnsi="Corbel"/>
          <w:b/>
          <w:szCs w:val="18"/>
        </w:rPr>
        <w:t>Opdracht</w:t>
      </w:r>
    </w:p>
    <w:p w14:paraId="28CF17E0" w14:textId="585394D0" w:rsidR="00435C3D" w:rsidRDefault="00435C3D" w:rsidP="00435C3D">
      <w:pPr>
        <w:spacing w:line="276" w:lineRule="auto"/>
        <w:rPr>
          <w:rFonts w:ascii="Corbel" w:hAnsi="Corbel"/>
          <w:szCs w:val="18"/>
        </w:rPr>
      </w:pPr>
      <w:r>
        <w:rPr>
          <w:rFonts w:ascii="Corbel" w:hAnsi="Corbel"/>
          <w:szCs w:val="18"/>
        </w:rPr>
        <w:t>De leveringen en of diensten die door de winnende Inschrijver(s) conform de Overeenkomst u</w:t>
      </w:r>
      <w:r w:rsidR="00775E0E">
        <w:rPr>
          <w:rFonts w:ascii="Corbel" w:hAnsi="Corbel"/>
          <w:szCs w:val="18"/>
        </w:rPr>
        <w:t>itgevoerd worden.</w:t>
      </w:r>
    </w:p>
    <w:p w14:paraId="2BD3AAF1" w14:textId="77777777" w:rsidR="00435C3D" w:rsidRPr="00B03ECA" w:rsidRDefault="00435C3D" w:rsidP="00435C3D">
      <w:pPr>
        <w:spacing w:line="276" w:lineRule="auto"/>
        <w:rPr>
          <w:rFonts w:ascii="Corbel" w:hAnsi="Corbel"/>
          <w:szCs w:val="18"/>
        </w:rPr>
      </w:pPr>
    </w:p>
    <w:p w14:paraId="67D2C1FC" w14:textId="77777777" w:rsidR="000A094C" w:rsidRPr="000A094C" w:rsidRDefault="000A094C" w:rsidP="000A094C">
      <w:pPr>
        <w:spacing w:line="276" w:lineRule="auto"/>
        <w:rPr>
          <w:rFonts w:ascii="Corbel" w:hAnsi="Corbel"/>
          <w:b/>
          <w:szCs w:val="18"/>
        </w:rPr>
      </w:pPr>
      <w:r w:rsidRPr="000A094C">
        <w:rPr>
          <w:rFonts w:ascii="Corbel" w:hAnsi="Corbel"/>
          <w:b/>
          <w:szCs w:val="18"/>
        </w:rPr>
        <w:t>Opdrachtgever</w:t>
      </w:r>
    </w:p>
    <w:p w14:paraId="1B68DECE" w14:textId="77777777" w:rsidR="000A094C" w:rsidRPr="00811244" w:rsidRDefault="000A094C" w:rsidP="000A094C">
      <w:pPr>
        <w:spacing w:line="276" w:lineRule="auto"/>
        <w:rPr>
          <w:rFonts w:ascii="Corbel" w:hAnsi="Corbel"/>
          <w:szCs w:val="18"/>
        </w:rPr>
      </w:pPr>
      <w:r w:rsidRPr="000A094C">
        <w:rPr>
          <w:rFonts w:ascii="Corbel" w:hAnsi="Corbel"/>
          <w:szCs w:val="18"/>
        </w:rPr>
        <w:t>De Aanbestedende dienst zal ten tijde van de uitvoering van de Overeenkomst als Opdrachtgever optreden.</w:t>
      </w:r>
      <w:r>
        <w:rPr>
          <w:rFonts w:ascii="Corbel" w:hAnsi="Corbel"/>
          <w:szCs w:val="18"/>
        </w:rPr>
        <w:t xml:space="preserve"> </w:t>
      </w:r>
    </w:p>
    <w:p w14:paraId="66FE08F1" w14:textId="77777777" w:rsidR="00435C3D" w:rsidRPr="00811244" w:rsidRDefault="00435C3D" w:rsidP="00435C3D">
      <w:pPr>
        <w:spacing w:line="276" w:lineRule="auto"/>
        <w:rPr>
          <w:rFonts w:ascii="Corbel" w:hAnsi="Corbel"/>
          <w:szCs w:val="18"/>
          <w:u w:val="single"/>
        </w:rPr>
      </w:pPr>
    </w:p>
    <w:p w14:paraId="3AA9E828" w14:textId="77777777" w:rsidR="00435C3D" w:rsidRPr="00811244" w:rsidRDefault="00435C3D" w:rsidP="00435C3D">
      <w:pPr>
        <w:spacing w:line="276" w:lineRule="auto"/>
        <w:rPr>
          <w:rFonts w:ascii="Corbel" w:hAnsi="Corbel"/>
          <w:b/>
          <w:szCs w:val="18"/>
        </w:rPr>
      </w:pPr>
      <w:r w:rsidRPr="00811244">
        <w:rPr>
          <w:rFonts w:ascii="Corbel" w:hAnsi="Corbel"/>
          <w:b/>
          <w:szCs w:val="18"/>
        </w:rPr>
        <w:t>Opdrachtnemer</w:t>
      </w:r>
    </w:p>
    <w:p w14:paraId="233C21DF" w14:textId="77777777" w:rsidR="00435C3D" w:rsidRDefault="00435C3D" w:rsidP="00435C3D">
      <w:pPr>
        <w:tabs>
          <w:tab w:val="left" w:pos="7903"/>
        </w:tabs>
        <w:spacing w:line="276" w:lineRule="auto"/>
        <w:rPr>
          <w:rFonts w:ascii="Corbel" w:hAnsi="Corbel"/>
          <w:szCs w:val="18"/>
        </w:rPr>
      </w:pPr>
      <w:r w:rsidRPr="00811244">
        <w:rPr>
          <w:rFonts w:ascii="Corbel" w:hAnsi="Corbel"/>
          <w:szCs w:val="18"/>
        </w:rPr>
        <w:t xml:space="preserve">De </w:t>
      </w:r>
      <w:r>
        <w:rPr>
          <w:rFonts w:ascii="Corbel" w:hAnsi="Corbel"/>
          <w:szCs w:val="18"/>
        </w:rPr>
        <w:t xml:space="preserve">Inschrijver </w:t>
      </w:r>
      <w:r w:rsidRPr="00811244">
        <w:rPr>
          <w:rFonts w:ascii="Corbel" w:hAnsi="Corbel"/>
          <w:szCs w:val="18"/>
        </w:rPr>
        <w:t xml:space="preserve">met wie </w:t>
      </w:r>
      <w:r>
        <w:rPr>
          <w:rFonts w:ascii="Corbel" w:hAnsi="Corbel"/>
          <w:szCs w:val="18"/>
        </w:rPr>
        <w:t>Opdrachtgever de Overeenkomst heeft gesloten.</w:t>
      </w:r>
    </w:p>
    <w:p w14:paraId="3D61C8A4" w14:textId="77777777" w:rsidR="00435C3D" w:rsidRPr="00FE3F30" w:rsidRDefault="00435C3D" w:rsidP="00435C3D">
      <w:pPr>
        <w:tabs>
          <w:tab w:val="left" w:pos="7903"/>
        </w:tabs>
        <w:spacing w:line="276" w:lineRule="auto"/>
        <w:rPr>
          <w:rFonts w:ascii="Corbel" w:hAnsi="Corbel"/>
          <w:szCs w:val="18"/>
        </w:rPr>
      </w:pPr>
    </w:p>
    <w:p w14:paraId="6B5B0215" w14:textId="77777777" w:rsidR="00435C3D" w:rsidRDefault="00435C3D" w:rsidP="00435C3D">
      <w:pPr>
        <w:tabs>
          <w:tab w:val="left" w:pos="7903"/>
        </w:tabs>
        <w:spacing w:line="276" w:lineRule="auto"/>
        <w:rPr>
          <w:rFonts w:ascii="Corbel" w:hAnsi="Corbel"/>
          <w:b/>
          <w:szCs w:val="18"/>
        </w:rPr>
      </w:pPr>
      <w:r>
        <w:rPr>
          <w:rFonts w:ascii="Corbel" w:hAnsi="Corbel"/>
          <w:b/>
          <w:szCs w:val="18"/>
        </w:rPr>
        <w:t>Samenwerkingsverband (combinatie)</w:t>
      </w:r>
    </w:p>
    <w:p w14:paraId="1D6BDCE9" w14:textId="72ECCCB8" w:rsidR="00435C3D" w:rsidRDefault="00435C3D" w:rsidP="00435C3D">
      <w:pPr>
        <w:tabs>
          <w:tab w:val="left" w:pos="7903"/>
        </w:tabs>
        <w:spacing w:line="276" w:lineRule="auto"/>
        <w:rPr>
          <w:rFonts w:ascii="Corbel" w:hAnsi="Corbel"/>
          <w:szCs w:val="18"/>
        </w:rPr>
      </w:pPr>
      <w:r w:rsidRPr="002534E9">
        <w:rPr>
          <w:rFonts w:ascii="Corbel" w:hAnsi="Corbel"/>
          <w:szCs w:val="18"/>
        </w:rPr>
        <w:t>Een combinatie van Onde</w:t>
      </w:r>
      <w:r w:rsidR="00775E0E">
        <w:rPr>
          <w:rFonts w:ascii="Corbel" w:hAnsi="Corbel"/>
          <w:szCs w:val="18"/>
        </w:rPr>
        <w:t xml:space="preserve">rnemers in de hoedanigheid van Gegadigde of </w:t>
      </w:r>
      <w:r w:rsidR="00712E48">
        <w:rPr>
          <w:rFonts w:ascii="Corbel" w:hAnsi="Corbel"/>
          <w:szCs w:val="18"/>
        </w:rPr>
        <w:t>I</w:t>
      </w:r>
      <w:r w:rsidRPr="002534E9">
        <w:rPr>
          <w:rFonts w:ascii="Corbel" w:hAnsi="Corbel"/>
          <w:szCs w:val="18"/>
        </w:rPr>
        <w:t xml:space="preserve">nschrijver welke afzonderlijk hoofdelijk aansprakelijk zijn voor de </w:t>
      </w:r>
      <w:r w:rsidR="00712E48">
        <w:rPr>
          <w:rFonts w:ascii="Corbel" w:hAnsi="Corbel"/>
          <w:szCs w:val="18"/>
        </w:rPr>
        <w:t xml:space="preserve">Aanmelding respectievelijk </w:t>
      </w:r>
      <w:r w:rsidRPr="002534E9">
        <w:rPr>
          <w:rFonts w:ascii="Corbel" w:hAnsi="Corbel"/>
          <w:szCs w:val="18"/>
        </w:rPr>
        <w:t>Inschrijving en de uitvoering van de Opdracht.</w:t>
      </w:r>
    </w:p>
    <w:p w14:paraId="4E06A518" w14:textId="77777777" w:rsidR="00435C3D" w:rsidRDefault="00435C3D" w:rsidP="00435C3D">
      <w:pPr>
        <w:tabs>
          <w:tab w:val="left" w:pos="7903"/>
        </w:tabs>
        <w:spacing w:line="276" w:lineRule="auto"/>
        <w:rPr>
          <w:rFonts w:ascii="Corbel" w:hAnsi="Corbel"/>
          <w:b/>
          <w:szCs w:val="18"/>
        </w:rPr>
      </w:pPr>
    </w:p>
    <w:p w14:paraId="6FF86A60" w14:textId="77777777" w:rsidR="00435C3D" w:rsidRDefault="00435C3D" w:rsidP="00435C3D">
      <w:pPr>
        <w:tabs>
          <w:tab w:val="left" w:pos="7903"/>
        </w:tabs>
        <w:spacing w:line="276" w:lineRule="auto"/>
        <w:rPr>
          <w:rFonts w:ascii="Corbel" w:hAnsi="Corbel"/>
          <w:b/>
          <w:szCs w:val="18"/>
        </w:rPr>
      </w:pPr>
      <w:r>
        <w:rPr>
          <w:rFonts w:ascii="Corbel" w:hAnsi="Corbel"/>
          <w:b/>
          <w:szCs w:val="18"/>
        </w:rPr>
        <w:t>Schriftelijk</w:t>
      </w:r>
      <w:r w:rsidRPr="00354D76">
        <w:rPr>
          <w:rFonts w:ascii="Corbel" w:hAnsi="Corbel"/>
          <w:b/>
          <w:szCs w:val="18"/>
        </w:rPr>
        <w:t>(e)</w:t>
      </w:r>
    </w:p>
    <w:p w14:paraId="2815CADB" w14:textId="77777777" w:rsidR="00435C3D" w:rsidRDefault="00435C3D" w:rsidP="00435C3D">
      <w:pPr>
        <w:tabs>
          <w:tab w:val="left" w:pos="7903"/>
        </w:tabs>
        <w:spacing w:line="276" w:lineRule="auto"/>
        <w:rPr>
          <w:rFonts w:ascii="Corbel" w:hAnsi="Corbel"/>
          <w:szCs w:val="18"/>
        </w:rPr>
      </w:pPr>
      <w:r w:rsidRPr="00354D76">
        <w:rPr>
          <w:rFonts w:ascii="Corbel" w:hAnsi="Corbel"/>
          <w:szCs w:val="18"/>
        </w:rPr>
        <w:t>Elk uit woorden of cijfers bestaand geheel dat kan worden gelezen, gereproduceerd en vervolgens medegedeeld, daaronder begrepen met elektronische middelen overgebrachte of opgeslagen informatie.</w:t>
      </w:r>
    </w:p>
    <w:p w14:paraId="6713EF46" w14:textId="77777777" w:rsidR="00435C3D" w:rsidRDefault="00435C3D" w:rsidP="00435C3D">
      <w:pPr>
        <w:tabs>
          <w:tab w:val="left" w:pos="7903"/>
        </w:tabs>
        <w:spacing w:line="276" w:lineRule="auto"/>
        <w:rPr>
          <w:rFonts w:ascii="Corbel" w:hAnsi="Corbel"/>
          <w:szCs w:val="18"/>
        </w:rPr>
      </w:pPr>
    </w:p>
    <w:p w14:paraId="02CF47B8" w14:textId="77777777" w:rsidR="00435C3D" w:rsidRPr="001D63D0" w:rsidRDefault="00435C3D" w:rsidP="00435C3D">
      <w:pPr>
        <w:tabs>
          <w:tab w:val="left" w:pos="7903"/>
        </w:tabs>
        <w:spacing w:line="276" w:lineRule="auto"/>
        <w:rPr>
          <w:rFonts w:ascii="Corbel" w:hAnsi="Corbel"/>
          <w:b/>
          <w:szCs w:val="18"/>
        </w:rPr>
      </w:pPr>
      <w:r w:rsidRPr="001D63D0">
        <w:rPr>
          <w:rFonts w:ascii="Corbel" w:hAnsi="Corbel"/>
          <w:b/>
          <w:szCs w:val="18"/>
        </w:rPr>
        <w:t>Selectiebeslissing</w:t>
      </w:r>
    </w:p>
    <w:p w14:paraId="64FF17E9" w14:textId="418DAC73" w:rsidR="00435C3D" w:rsidRPr="001D63D0" w:rsidRDefault="00435C3D" w:rsidP="00435C3D">
      <w:pPr>
        <w:autoSpaceDE w:val="0"/>
        <w:spacing w:line="276" w:lineRule="auto"/>
        <w:rPr>
          <w:rFonts w:ascii="Corbel" w:hAnsi="Corbel"/>
          <w:szCs w:val="18"/>
        </w:rPr>
      </w:pPr>
      <w:r w:rsidRPr="001D63D0">
        <w:rPr>
          <w:rFonts w:ascii="Corbel" w:hAnsi="Corbel"/>
          <w:szCs w:val="18"/>
        </w:rPr>
        <w:t xml:space="preserve">De keuze van de Aanbestedende dienst </w:t>
      </w:r>
      <w:r w:rsidR="00977EF7" w:rsidRPr="001D63D0">
        <w:rPr>
          <w:rFonts w:ascii="Corbel" w:hAnsi="Corbel"/>
          <w:szCs w:val="18"/>
        </w:rPr>
        <w:t>welke</w:t>
      </w:r>
      <w:r w:rsidRPr="001D63D0">
        <w:rPr>
          <w:rFonts w:ascii="Corbel" w:hAnsi="Corbel"/>
          <w:szCs w:val="18"/>
        </w:rPr>
        <w:t xml:space="preserve"> Gegadigden uitgenodigd worden</w:t>
      </w:r>
      <w:r w:rsidR="00977EF7" w:rsidRPr="001D63D0">
        <w:rPr>
          <w:rFonts w:ascii="Corbel" w:hAnsi="Corbel"/>
          <w:szCs w:val="18"/>
        </w:rPr>
        <w:t xml:space="preserve"> om</w:t>
      </w:r>
      <w:r w:rsidRPr="001D63D0">
        <w:rPr>
          <w:rFonts w:ascii="Corbel" w:hAnsi="Corbel"/>
          <w:szCs w:val="18"/>
        </w:rPr>
        <w:t xml:space="preserve"> in de Gunningsfase</w:t>
      </w:r>
      <w:r w:rsidR="00620F50" w:rsidRPr="001D63D0">
        <w:rPr>
          <w:rFonts w:ascii="Corbel" w:hAnsi="Corbel"/>
          <w:szCs w:val="18"/>
        </w:rPr>
        <w:t xml:space="preserve"> een Inschrijving </w:t>
      </w:r>
      <w:r w:rsidR="00977EF7" w:rsidRPr="001D63D0">
        <w:rPr>
          <w:rFonts w:ascii="Corbel" w:hAnsi="Corbel"/>
          <w:szCs w:val="18"/>
        </w:rPr>
        <w:t>in</w:t>
      </w:r>
      <w:r w:rsidR="00712E48">
        <w:rPr>
          <w:rFonts w:ascii="Corbel" w:hAnsi="Corbel"/>
          <w:szCs w:val="18"/>
        </w:rPr>
        <w:t xml:space="preserve"> te </w:t>
      </w:r>
      <w:r w:rsidR="00977EF7" w:rsidRPr="001D63D0">
        <w:rPr>
          <w:rFonts w:ascii="Corbel" w:hAnsi="Corbel"/>
          <w:szCs w:val="18"/>
        </w:rPr>
        <w:t>dienen</w:t>
      </w:r>
      <w:r w:rsidR="00620F50" w:rsidRPr="001D63D0">
        <w:rPr>
          <w:rFonts w:ascii="Corbel" w:hAnsi="Corbel"/>
          <w:szCs w:val="18"/>
        </w:rPr>
        <w:t xml:space="preserve">, daaronder ook begrepen de </w:t>
      </w:r>
      <w:r w:rsidR="00977EF7" w:rsidRPr="001D63D0">
        <w:rPr>
          <w:rFonts w:ascii="Corbel" w:hAnsi="Corbel"/>
          <w:szCs w:val="18"/>
        </w:rPr>
        <w:t xml:space="preserve">mogelijke </w:t>
      </w:r>
      <w:r w:rsidR="00620F50" w:rsidRPr="001D63D0">
        <w:rPr>
          <w:rFonts w:ascii="Corbel" w:hAnsi="Corbel"/>
          <w:szCs w:val="18"/>
        </w:rPr>
        <w:t>beslissing de aanbesteding te staken.</w:t>
      </w:r>
    </w:p>
    <w:p w14:paraId="29453D16" w14:textId="77777777" w:rsidR="00435C3D" w:rsidRPr="001D63D0" w:rsidRDefault="00435C3D" w:rsidP="00435C3D">
      <w:pPr>
        <w:autoSpaceDE w:val="0"/>
        <w:spacing w:line="276" w:lineRule="auto"/>
        <w:rPr>
          <w:rFonts w:ascii="Corbel" w:hAnsi="Corbel"/>
          <w:szCs w:val="18"/>
        </w:rPr>
      </w:pPr>
    </w:p>
    <w:p w14:paraId="60452DA3" w14:textId="77777777" w:rsidR="00435C3D" w:rsidRPr="001D63D0" w:rsidRDefault="00435C3D" w:rsidP="00435C3D">
      <w:pPr>
        <w:tabs>
          <w:tab w:val="left" w:pos="7903"/>
        </w:tabs>
        <w:spacing w:line="276" w:lineRule="auto"/>
        <w:rPr>
          <w:rFonts w:ascii="Corbel" w:hAnsi="Corbel"/>
          <w:b/>
          <w:szCs w:val="18"/>
        </w:rPr>
      </w:pPr>
      <w:r w:rsidRPr="001D63D0">
        <w:rPr>
          <w:rFonts w:ascii="Corbel" w:hAnsi="Corbel"/>
          <w:b/>
          <w:szCs w:val="18"/>
        </w:rPr>
        <w:t>Selectieleidraad</w:t>
      </w:r>
    </w:p>
    <w:p w14:paraId="58F4AC57" w14:textId="728CD6D8" w:rsidR="00435C3D" w:rsidRPr="001D63D0" w:rsidRDefault="00435C3D" w:rsidP="00435C3D">
      <w:pPr>
        <w:spacing w:line="276" w:lineRule="auto"/>
        <w:rPr>
          <w:rFonts w:ascii="Corbel" w:hAnsi="Corbel"/>
          <w:szCs w:val="18"/>
        </w:rPr>
      </w:pPr>
      <w:r w:rsidRPr="001D63D0">
        <w:rPr>
          <w:rFonts w:ascii="Corbel" w:hAnsi="Corbel"/>
          <w:szCs w:val="18"/>
        </w:rPr>
        <w:t>Het Aanbestedingsstuk waarmee Ondernemers die aan de minimumeisen voldoen in de Selectiefase uitgenodigd worden een Aanmelding in te dienen: zelfstandig, in de vorm van een Samenwerkingsverband (combinatie) en/of door een beroep te doen op Derden.</w:t>
      </w:r>
    </w:p>
    <w:p w14:paraId="3D84758C" w14:textId="77777777" w:rsidR="00435C3D" w:rsidRPr="001D63D0" w:rsidRDefault="00435C3D" w:rsidP="00435C3D">
      <w:pPr>
        <w:autoSpaceDE w:val="0"/>
        <w:spacing w:line="276" w:lineRule="auto"/>
        <w:rPr>
          <w:rFonts w:ascii="Corbel" w:hAnsi="Corbel"/>
          <w:szCs w:val="18"/>
        </w:rPr>
      </w:pPr>
    </w:p>
    <w:p w14:paraId="1D9E63F0" w14:textId="77777777" w:rsidR="00435C3D" w:rsidRPr="001D63D0" w:rsidRDefault="00435C3D" w:rsidP="00435C3D">
      <w:pPr>
        <w:tabs>
          <w:tab w:val="left" w:pos="7903"/>
        </w:tabs>
        <w:spacing w:line="276" w:lineRule="auto"/>
        <w:rPr>
          <w:rFonts w:ascii="Corbel" w:hAnsi="Corbel"/>
          <w:b/>
          <w:szCs w:val="18"/>
        </w:rPr>
      </w:pPr>
      <w:r w:rsidRPr="001D63D0">
        <w:rPr>
          <w:rFonts w:ascii="Corbel" w:hAnsi="Corbel"/>
          <w:b/>
          <w:szCs w:val="18"/>
        </w:rPr>
        <w:t>Selectiefase</w:t>
      </w:r>
    </w:p>
    <w:p w14:paraId="606CAD20" w14:textId="1AFDF1E5" w:rsidR="00435C3D" w:rsidRPr="00354D76" w:rsidRDefault="00435C3D" w:rsidP="00435C3D">
      <w:pPr>
        <w:spacing w:line="276" w:lineRule="auto"/>
        <w:rPr>
          <w:rFonts w:ascii="Corbel" w:hAnsi="Corbel"/>
          <w:szCs w:val="18"/>
        </w:rPr>
      </w:pPr>
      <w:r w:rsidRPr="001D63D0">
        <w:rPr>
          <w:rFonts w:ascii="Corbel" w:hAnsi="Corbel"/>
          <w:szCs w:val="18"/>
        </w:rPr>
        <w:t xml:space="preserve">Eerste fase binnen </w:t>
      </w:r>
      <w:r w:rsidR="00977EF7" w:rsidRPr="001D63D0">
        <w:rPr>
          <w:rFonts w:ascii="Corbel" w:hAnsi="Corbel"/>
          <w:szCs w:val="18"/>
        </w:rPr>
        <w:t>een</w:t>
      </w:r>
      <w:r w:rsidRPr="001D63D0">
        <w:rPr>
          <w:rFonts w:ascii="Corbel" w:hAnsi="Corbel"/>
          <w:szCs w:val="18"/>
        </w:rPr>
        <w:t xml:space="preserve"> Europese</w:t>
      </w:r>
      <w:r w:rsidR="00977EF7" w:rsidRPr="001D63D0">
        <w:rPr>
          <w:rFonts w:ascii="Corbel" w:hAnsi="Corbel"/>
          <w:szCs w:val="18"/>
        </w:rPr>
        <w:t xml:space="preserve"> aanbesteding volgens de</w:t>
      </w:r>
      <w:r w:rsidR="001D63D0" w:rsidRPr="001D63D0">
        <w:rPr>
          <w:rFonts w:ascii="Corbel" w:hAnsi="Corbel"/>
          <w:szCs w:val="18"/>
        </w:rPr>
        <w:t xml:space="preserve"> niet-openbare </w:t>
      </w:r>
      <w:r w:rsidRPr="001D63D0">
        <w:rPr>
          <w:rFonts w:ascii="Corbel" w:hAnsi="Corbel"/>
          <w:szCs w:val="18"/>
        </w:rPr>
        <w:t xml:space="preserve">procedure waarin Ondernemers </w:t>
      </w:r>
      <w:r w:rsidR="00712E48">
        <w:rPr>
          <w:rFonts w:ascii="Corbel" w:hAnsi="Corbel"/>
          <w:szCs w:val="18"/>
        </w:rPr>
        <w:t xml:space="preserve">zich als Gegadigde kunnen </w:t>
      </w:r>
      <w:r w:rsidR="00977EF7" w:rsidRPr="001D63D0">
        <w:rPr>
          <w:rFonts w:ascii="Corbel" w:hAnsi="Corbel"/>
          <w:szCs w:val="18"/>
        </w:rPr>
        <w:t xml:space="preserve">kwalificeren </w:t>
      </w:r>
      <w:r w:rsidRPr="001D63D0">
        <w:rPr>
          <w:rFonts w:ascii="Corbel" w:hAnsi="Corbel"/>
          <w:szCs w:val="18"/>
        </w:rPr>
        <w:t xml:space="preserve">om in de Gunningsfase een Inschrijving in te </w:t>
      </w:r>
      <w:r w:rsidR="00977EF7" w:rsidRPr="001D63D0">
        <w:rPr>
          <w:rFonts w:ascii="Corbel" w:hAnsi="Corbel"/>
          <w:szCs w:val="18"/>
        </w:rPr>
        <w:t xml:space="preserve">mogen </w:t>
      </w:r>
      <w:r w:rsidRPr="001D63D0">
        <w:rPr>
          <w:rFonts w:ascii="Corbel" w:hAnsi="Corbel"/>
          <w:szCs w:val="18"/>
        </w:rPr>
        <w:t>dienen.</w:t>
      </w:r>
      <w:r w:rsidRPr="00B53AC3">
        <w:rPr>
          <w:rFonts w:ascii="Corbel" w:hAnsi="Corbel"/>
          <w:szCs w:val="18"/>
        </w:rPr>
        <w:t xml:space="preserve"> </w:t>
      </w:r>
    </w:p>
    <w:p w14:paraId="443A94A5" w14:textId="77777777" w:rsidR="00435C3D" w:rsidRDefault="00435C3D" w:rsidP="00435C3D">
      <w:pPr>
        <w:tabs>
          <w:tab w:val="left" w:pos="7903"/>
        </w:tabs>
        <w:spacing w:line="276" w:lineRule="auto"/>
        <w:rPr>
          <w:rFonts w:ascii="Corbel" w:hAnsi="Corbel"/>
          <w:b/>
          <w:szCs w:val="18"/>
        </w:rPr>
      </w:pPr>
    </w:p>
    <w:p w14:paraId="081D6D5E" w14:textId="594F2589" w:rsidR="00EE2EEE" w:rsidRPr="004828CA" w:rsidRDefault="00EE2EEE" w:rsidP="00435C3D">
      <w:pPr>
        <w:tabs>
          <w:tab w:val="left" w:pos="7903"/>
        </w:tabs>
        <w:spacing w:line="276" w:lineRule="auto"/>
        <w:rPr>
          <w:rFonts w:ascii="Corbel" w:hAnsi="Corbel"/>
          <w:b/>
          <w:lang w:val="en-US"/>
        </w:rPr>
      </w:pPr>
      <w:r w:rsidRPr="004828CA">
        <w:rPr>
          <w:rFonts w:ascii="Corbel" w:hAnsi="Corbel"/>
          <w:b/>
          <w:lang w:val="en-US"/>
        </w:rPr>
        <w:t>SROI</w:t>
      </w:r>
    </w:p>
    <w:p w14:paraId="6BF962C6" w14:textId="0A992A2F" w:rsidR="00EE2EEE" w:rsidRPr="004828CA" w:rsidRDefault="00EE2EEE" w:rsidP="00435C3D">
      <w:pPr>
        <w:tabs>
          <w:tab w:val="left" w:pos="7903"/>
        </w:tabs>
        <w:spacing w:line="276" w:lineRule="auto"/>
        <w:rPr>
          <w:rFonts w:ascii="Corbel" w:hAnsi="Corbel"/>
          <w:lang w:val="en-US"/>
        </w:rPr>
      </w:pPr>
      <w:r w:rsidRPr="004828CA">
        <w:rPr>
          <w:rFonts w:ascii="Corbel" w:hAnsi="Corbel"/>
          <w:lang w:val="en-US"/>
        </w:rPr>
        <w:t>Social return on investment.</w:t>
      </w:r>
    </w:p>
    <w:p w14:paraId="313648F2" w14:textId="77777777" w:rsidR="00EE2EEE" w:rsidRPr="004828CA" w:rsidRDefault="00EE2EEE" w:rsidP="00435C3D">
      <w:pPr>
        <w:tabs>
          <w:tab w:val="left" w:pos="7903"/>
        </w:tabs>
        <w:spacing w:line="276" w:lineRule="auto"/>
        <w:rPr>
          <w:rFonts w:ascii="Corbel" w:hAnsi="Corbel"/>
          <w:lang w:val="en-US"/>
        </w:rPr>
      </w:pPr>
    </w:p>
    <w:p w14:paraId="166546A0" w14:textId="77777777" w:rsidR="00435C3D" w:rsidRPr="00885481" w:rsidRDefault="00435C3D" w:rsidP="00435C3D">
      <w:pPr>
        <w:tabs>
          <w:tab w:val="left" w:pos="7903"/>
        </w:tabs>
        <w:spacing w:line="276" w:lineRule="auto"/>
        <w:rPr>
          <w:rFonts w:ascii="Corbel" w:hAnsi="Corbel"/>
          <w:b/>
          <w:szCs w:val="18"/>
        </w:rPr>
      </w:pPr>
      <w:r w:rsidRPr="00885481">
        <w:rPr>
          <w:rFonts w:ascii="Corbel" w:hAnsi="Corbel"/>
          <w:b/>
          <w:szCs w:val="18"/>
        </w:rPr>
        <w:t>TenderNed</w:t>
      </w:r>
    </w:p>
    <w:p w14:paraId="465322F2" w14:textId="0DD918D8" w:rsidR="00470DA1" w:rsidRDefault="00435C3D" w:rsidP="00435C3D">
      <w:pPr>
        <w:tabs>
          <w:tab w:val="left" w:pos="7903"/>
        </w:tabs>
        <w:spacing w:line="276" w:lineRule="auto"/>
        <w:rPr>
          <w:rFonts w:ascii="Corbel" w:hAnsi="Corbel"/>
          <w:szCs w:val="18"/>
        </w:rPr>
      </w:pPr>
      <w:r w:rsidRPr="00885481">
        <w:rPr>
          <w:rFonts w:ascii="Corbel" w:hAnsi="Corbel"/>
          <w:szCs w:val="18"/>
        </w:rPr>
        <w:t>Het elektronische systeem voor aanbestedingen als bedoeld in artikel 4.13 van de Aanbestedingswet 2012.</w:t>
      </w:r>
      <w:r>
        <w:rPr>
          <w:rFonts w:ascii="Corbel" w:hAnsi="Corbel"/>
          <w:szCs w:val="18"/>
        </w:rPr>
        <w:t xml:space="preserve"> Zie </w:t>
      </w:r>
      <w:hyperlink r:id="rId17" w:history="1">
        <w:r w:rsidR="00285B5E" w:rsidRPr="00AA1205">
          <w:rPr>
            <w:rStyle w:val="Hyperlink"/>
            <w:rFonts w:ascii="Corbel" w:hAnsi="Corbel"/>
            <w:szCs w:val="18"/>
          </w:rPr>
          <w:t>www.tenderned.nl</w:t>
        </w:r>
      </w:hyperlink>
      <w:r>
        <w:rPr>
          <w:rFonts w:ascii="Corbel" w:hAnsi="Corbel"/>
          <w:szCs w:val="18"/>
        </w:rPr>
        <w:t>.</w:t>
      </w:r>
    </w:p>
    <w:p w14:paraId="730BC78B" w14:textId="77777777" w:rsidR="00285B5E" w:rsidRDefault="00285B5E" w:rsidP="00435C3D">
      <w:pPr>
        <w:tabs>
          <w:tab w:val="left" w:pos="7903"/>
        </w:tabs>
        <w:spacing w:line="276" w:lineRule="auto"/>
        <w:rPr>
          <w:rFonts w:ascii="Corbel" w:hAnsi="Corbel"/>
          <w:szCs w:val="18"/>
        </w:rPr>
      </w:pPr>
    </w:p>
    <w:p w14:paraId="7F905338" w14:textId="317F38F7" w:rsidR="00C75FCE" w:rsidRPr="005635EA" w:rsidRDefault="00C75FCE" w:rsidP="00435C3D">
      <w:pPr>
        <w:tabs>
          <w:tab w:val="left" w:pos="7903"/>
        </w:tabs>
        <w:spacing w:line="276" w:lineRule="auto"/>
        <w:rPr>
          <w:rFonts w:ascii="Corbel" w:hAnsi="Corbel"/>
          <w:b/>
          <w:bCs/>
          <w:szCs w:val="18"/>
        </w:rPr>
      </w:pPr>
      <w:r w:rsidRPr="005635EA">
        <w:rPr>
          <w:rFonts w:ascii="Corbel" w:hAnsi="Corbel"/>
          <w:b/>
          <w:bCs/>
          <w:szCs w:val="18"/>
        </w:rPr>
        <w:t>UAV 2012</w:t>
      </w:r>
    </w:p>
    <w:p w14:paraId="7406EDAF" w14:textId="04BB5399" w:rsidR="00C75FCE" w:rsidRPr="00435C3D" w:rsidRDefault="00C75FCE" w:rsidP="00435C3D">
      <w:pPr>
        <w:tabs>
          <w:tab w:val="left" w:pos="7903"/>
        </w:tabs>
        <w:spacing w:line="276" w:lineRule="auto"/>
        <w:rPr>
          <w:rFonts w:ascii="Corbel" w:hAnsi="Corbel"/>
          <w:szCs w:val="18"/>
        </w:rPr>
      </w:pPr>
      <w:r>
        <w:rPr>
          <w:rFonts w:ascii="Corbel" w:hAnsi="Corbel"/>
          <w:szCs w:val="18"/>
        </w:rPr>
        <w:t>Uniforme Administratieve Voorwaarden voor werken</w:t>
      </w:r>
      <w:r w:rsidR="00F01BB2">
        <w:rPr>
          <w:rFonts w:ascii="Corbel" w:hAnsi="Corbel"/>
          <w:szCs w:val="18"/>
        </w:rPr>
        <w:t xml:space="preserve"> zoals gepubliceerd in </w:t>
      </w:r>
      <w:r w:rsidR="0084095E">
        <w:rPr>
          <w:rFonts w:ascii="Corbel" w:hAnsi="Corbel"/>
          <w:szCs w:val="18"/>
        </w:rPr>
        <w:t>de</w:t>
      </w:r>
      <w:r w:rsidR="00F01BB2">
        <w:rPr>
          <w:rFonts w:ascii="Corbel" w:hAnsi="Corbel"/>
          <w:szCs w:val="18"/>
        </w:rPr>
        <w:t xml:space="preserve"> </w:t>
      </w:r>
      <w:r w:rsidR="005635EA">
        <w:rPr>
          <w:rFonts w:ascii="Corbel" w:hAnsi="Corbel"/>
          <w:szCs w:val="18"/>
        </w:rPr>
        <w:t>Staatscourant</w:t>
      </w:r>
      <w:r w:rsidR="0084095E">
        <w:rPr>
          <w:rFonts w:ascii="Corbel" w:hAnsi="Corbel"/>
          <w:szCs w:val="18"/>
        </w:rPr>
        <w:t xml:space="preserve"> </w:t>
      </w:r>
      <w:r w:rsidR="005635EA">
        <w:rPr>
          <w:rFonts w:ascii="Corbel" w:hAnsi="Corbel"/>
          <w:szCs w:val="18"/>
        </w:rPr>
        <w:t>van 30 januari 2012 onder nummer 1567</w:t>
      </w:r>
    </w:p>
    <w:p w14:paraId="7E7067F1" w14:textId="77777777" w:rsidR="00470DA1" w:rsidRPr="00885481" w:rsidRDefault="00470DA1" w:rsidP="001040A7">
      <w:pPr>
        <w:pStyle w:val="Kop1"/>
        <w:numPr>
          <w:ilvl w:val="0"/>
          <w:numId w:val="18"/>
        </w:numPr>
        <w:ind w:left="1701" w:hanging="1701"/>
        <w:rPr>
          <w:rFonts w:ascii="Corbel" w:hAnsi="Corbel"/>
        </w:rPr>
      </w:pPr>
      <w:r w:rsidRPr="00B03ECA">
        <w:lastRenderedPageBreak/>
        <w:t xml:space="preserve"> </w:t>
      </w:r>
      <w:bookmarkStart w:id="6" w:name="_Toc195253670"/>
      <w:r w:rsidRPr="00885481">
        <w:rPr>
          <w:rFonts w:ascii="Corbel" w:hAnsi="Corbel"/>
        </w:rPr>
        <w:t>De aanbesteding in vogelvlucht</w:t>
      </w:r>
      <w:bookmarkEnd w:id="6"/>
    </w:p>
    <w:p w14:paraId="39507413" w14:textId="77777777" w:rsidR="00470DA1" w:rsidRPr="00B03ECA" w:rsidRDefault="002D5667" w:rsidP="00470DA1">
      <w:pPr>
        <w:pStyle w:val="Kop2"/>
        <w:spacing w:before="240" w:after="120"/>
        <w:rPr>
          <w:rFonts w:ascii="Corbel" w:hAnsi="Corbel"/>
          <w:sz w:val="18"/>
          <w:szCs w:val="18"/>
        </w:rPr>
      </w:pPr>
      <w:bookmarkStart w:id="7" w:name="_Toc195253671"/>
      <w:r>
        <w:rPr>
          <w:rFonts w:ascii="Corbel" w:hAnsi="Corbel"/>
          <w:sz w:val="18"/>
          <w:szCs w:val="18"/>
        </w:rPr>
        <w:t>Samenvattend</w:t>
      </w:r>
      <w:bookmarkEnd w:id="7"/>
    </w:p>
    <w:p w14:paraId="5E81C98D" w14:textId="4E6636BC" w:rsidR="00470DA1" w:rsidRDefault="002B713C" w:rsidP="00470DA1">
      <w:pPr>
        <w:spacing w:line="276" w:lineRule="auto"/>
        <w:rPr>
          <w:rFonts w:ascii="Corbel" w:hAnsi="Corbel"/>
          <w:szCs w:val="18"/>
        </w:rPr>
      </w:pPr>
      <w:r>
        <w:rPr>
          <w:rFonts w:ascii="Corbel" w:hAnsi="Corbel"/>
          <w:szCs w:val="18"/>
        </w:rPr>
        <w:t>Voor u ligt de Selectie</w:t>
      </w:r>
      <w:r w:rsidRPr="00463F55">
        <w:rPr>
          <w:rFonts w:ascii="Corbel" w:hAnsi="Corbel"/>
          <w:szCs w:val="18"/>
        </w:rPr>
        <w:t>leidra</w:t>
      </w:r>
      <w:r w:rsidRPr="00F968B5">
        <w:rPr>
          <w:rFonts w:ascii="Corbel" w:hAnsi="Corbel"/>
          <w:szCs w:val="18"/>
        </w:rPr>
        <w:t>ad behorende bij de</w:t>
      </w:r>
      <w:r>
        <w:rPr>
          <w:rFonts w:ascii="Corbel" w:hAnsi="Corbel"/>
          <w:szCs w:val="18"/>
        </w:rPr>
        <w:t xml:space="preserve"> </w:t>
      </w:r>
      <w:r w:rsidR="003336A8">
        <w:rPr>
          <w:rFonts w:ascii="Corbel" w:hAnsi="Corbel"/>
          <w:szCs w:val="18"/>
        </w:rPr>
        <w:t>Europese niet-</w:t>
      </w:r>
      <w:r>
        <w:rPr>
          <w:rFonts w:ascii="Corbel" w:hAnsi="Corbel"/>
          <w:szCs w:val="18"/>
        </w:rPr>
        <w:t xml:space="preserve">openbare procedure </w:t>
      </w:r>
      <w:r w:rsidRPr="00F968B5">
        <w:rPr>
          <w:rFonts w:ascii="Corbel" w:hAnsi="Corbel"/>
          <w:szCs w:val="18"/>
        </w:rPr>
        <w:t xml:space="preserve">voor het sluiten van een Overeenkomst </w:t>
      </w:r>
      <w:r w:rsidR="00470DA1" w:rsidRPr="00F968B5">
        <w:rPr>
          <w:rFonts w:ascii="Corbel" w:hAnsi="Corbel"/>
          <w:szCs w:val="18"/>
        </w:rPr>
        <w:t>met</w:t>
      </w:r>
      <w:r w:rsidR="002F5076">
        <w:rPr>
          <w:rFonts w:ascii="Corbel" w:hAnsi="Corbel"/>
          <w:szCs w:val="18"/>
        </w:rPr>
        <w:t xml:space="preserve"> één</w:t>
      </w:r>
      <w:r w:rsidR="00470DA1">
        <w:rPr>
          <w:rFonts w:ascii="Corbel" w:hAnsi="Corbel"/>
          <w:szCs w:val="18"/>
        </w:rPr>
        <w:t xml:space="preserve"> </w:t>
      </w:r>
      <w:r w:rsidR="00470DA1" w:rsidRPr="00F968B5">
        <w:rPr>
          <w:rFonts w:ascii="Corbel" w:hAnsi="Corbel"/>
          <w:szCs w:val="18"/>
        </w:rPr>
        <w:t>Opdrachtnemer</w:t>
      </w:r>
      <w:r w:rsidR="00EC7CE1">
        <w:rPr>
          <w:rFonts w:ascii="Corbel" w:hAnsi="Corbel"/>
          <w:szCs w:val="18"/>
        </w:rPr>
        <w:t xml:space="preserve"> voor het beheer en onderhoud van </w:t>
      </w:r>
      <w:r w:rsidR="009B2917">
        <w:rPr>
          <w:rFonts w:ascii="Corbel" w:hAnsi="Corbel"/>
          <w:szCs w:val="18"/>
        </w:rPr>
        <w:t xml:space="preserve">de </w:t>
      </w:r>
      <w:proofErr w:type="spellStart"/>
      <w:r w:rsidR="007E4FDD">
        <w:rPr>
          <w:rFonts w:ascii="Corbel" w:hAnsi="Corbel"/>
          <w:szCs w:val="18"/>
        </w:rPr>
        <w:t>spoorse</w:t>
      </w:r>
      <w:proofErr w:type="spellEnd"/>
      <w:r w:rsidR="007E4FDD">
        <w:rPr>
          <w:rFonts w:ascii="Corbel" w:hAnsi="Corbel"/>
          <w:szCs w:val="18"/>
        </w:rPr>
        <w:t xml:space="preserve"> Infrastructuur</w:t>
      </w:r>
      <w:r w:rsidR="00EC7CE1">
        <w:rPr>
          <w:rFonts w:ascii="Corbel" w:hAnsi="Corbel"/>
          <w:szCs w:val="18"/>
        </w:rPr>
        <w:t xml:space="preserve"> ter ondersteuning </w:t>
      </w:r>
      <w:r w:rsidR="00737386">
        <w:rPr>
          <w:rFonts w:ascii="Corbel" w:hAnsi="Corbel"/>
          <w:szCs w:val="18"/>
        </w:rPr>
        <w:t xml:space="preserve">van </w:t>
      </w:r>
      <w:r w:rsidR="00B866B8">
        <w:rPr>
          <w:rFonts w:ascii="Corbel" w:hAnsi="Corbel"/>
          <w:szCs w:val="18"/>
        </w:rPr>
        <w:t>de concessie</w:t>
      </w:r>
      <w:r w:rsidR="000B586A">
        <w:rPr>
          <w:rFonts w:ascii="Corbel" w:hAnsi="Corbel"/>
          <w:szCs w:val="18"/>
        </w:rPr>
        <w:t xml:space="preserve"> verleningen </w:t>
      </w:r>
      <w:r w:rsidR="00EC7CE1">
        <w:rPr>
          <w:rFonts w:ascii="Corbel" w:hAnsi="Corbel"/>
          <w:szCs w:val="18"/>
        </w:rPr>
        <w:t xml:space="preserve">van het Openbaar Vervoer </w:t>
      </w:r>
      <w:r w:rsidR="000B586A">
        <w:rPr>
          <w:rFonts w:ascii="Corbel" w:hAnsi="Corbel"/>
          <w:szCs w:val="18"/>
        </w:rPr>
        <w:t>in de provincie Utrecht</w:t>
      </w:r>
      <w:r w:rsidR="00FB2B11">
        <w:rPr>
          <w:rFonts w:ascii="Corbel" w:hAnsi="Corbel"/>
          <w:szCs w:val="18"/>
        </w:rPr>
        <w:t>.</w:t>
      </w:r>
      <w:r w:rsidR="007E4FDD">
        <w:rPr>
          <w:rFonts w:ascii="Corbel" w:hAnsi="Corbel"/>
          <w:szCs w:val="18"/>
        </w:rPr>
        <w:t xml:space="preserve"> Dit contract staat ook bekend onder de naam “PCA-contract</w:t>
      </w:r>
      <w:r w:rsidR="004C5F8C">
        <w:rPr>
          <w:rFonts w:ascii="Corbel" w:hAnsi="Corbel"/>
          <w:szCs w:val="18"/>
        </w:rPr>
        <w:t>” wat staat voor procescontract aannemer.</w:t>
      </w:r>
    </w:p>
    <w:p w14:paraId="341E1F75" w14:textId="77777777" w:rsidR="00470DA1" w:rsidRDefault="00470DA1" w:rsidP="00470DA1">
      <w:pPr>
        <w:spacing w:line="276" w:lineRule="auto"/>
        <w:rPr>
          <w:rFonts w:ascii="Corbel" w:hAnsi="Corbel"/>
          <w:szCs w:val="18"/>
        </w:rPr>
      </w:pPr>
    </w:p>
    <w:p w14:paraId="02A9A14D" w14:textId="5E942338" w:rsidR="002D5667" w:rsidRDefault="002B713C" w:rsidP="002B713C">
      <w:pPr>
        <w:spacing w:line="276" w:lineRule="auto"/>
        <w:rPr>
          <w:rFonts w:ascii="Corbel" w:hAnsi="Corbel"/>
        </w:rPr>
      </w:pPr>
      <w:r w:rsidRPr="001C3FBA">
        <w:rPr>
          <w:rFonts w:ascii="Corbel" w:hAnsi="Corbel"/>
        </w:rPr>
        <w:t xml:space="preserve">Deze aanbesteding is opgedeeld in een </w:t>
      </w:r>
      <w:r w:rsidR="003336A8">
        <w:rPr>
          <w:rFonts w:ascii="Corbel" w:hAnsi="Corbel"/>
        </w:rPr>
        <w:t>S</w:t>
      </w:r>
      <w:r>
        <w:rPr>
          <w:rFonts w:ascii="Corbel" w:hAnsi="Corbel"/>
        </w:rPr>
        <w:t xml:space="preserve">electie- en </w:t>
      </w:r>
      <w:r w:rsidR="003336A8">
        <w:rPr>
          <w:rFonts w:ascii="Corbel" w:hAnsi="Corbel"/>
        </w:rPr>
        <w:t>G</w:t>
      </w:r>
      <w:r>
        <w:rPr>
          <w:rFonts w:ascii="Corbel" w:hAnsi="Corbel"/>
        </w:rPr>
        <w:t>unningsfase</w:t>
      </w:r>
      <w:r w:rsidR="003336A8">
        <w:rPr>
          <w:rFonts w:ascii="Corbel" w:hAnsi="Corbel"/>
        </w:rPr>
        <w:t>.</w:t>
      </w:r>
      <w:r w:rsidR="002D5667">
        <w:rPr>
          <w:rFonts w:ascii="Corbel" w:hAnsi="Corbel"/>
        </w:rPr>
        <w:t xml:space="preserve"> Deze Selectieleidraad ziet uitsluitend op de Selectiefase. In de </w:t>
      </w:r>
      <w:r w:rsidR="002D5667" w:rsidRPr="00B42748">
        <w:rPr>
          <w:rFonts w:ascii="Corbel" w:hAnsi="Corbel"/>
        </w:rPr>
        <w:t>Selectiefase worden maximaal</w:t>
      </w:r>
      <w:r w:rsidR="009434B3" w:rsidRPr="00B42748">
        <w:rPr>
          <w:rFonts w:ascii="Corbel" w:hAnsi="Corbel"/>
        </w:rPr>
        <w:t xml:space="preserve"> </w:t>
      </w:r>
      <w:r w:rsidR="004C5F8C">
        <w:rPr>
          <w:rFonts w:ascii="Corbel" w:hAnsi="Corbel"/>
        </w:rPr>
        <w:t>drie</w:t>
      </w:r>
      <w:r w:rsidR="009434B3" w:rsidRPr="00B42748">
        <w:rPr>
          <w:rFonts w:ascii="Corbel" w:hAnsi="Corbel"/>
        </w:rPr>
        <w:t xml:space="preserve"> (</w:t>
      </w:r>
      <w:r w:rsidR="004C5F8C">
        <w:rPr>
          <w:rFonts w:ascii="Corbel" w:hAnsi="Corbel"/>
        </w:rPr>
        <w:t>3</w:t>
      </w:r>
      <w:r w:rsidR="009434B3" w:rsidRPr="00B42748">
        <w:rPr>
          <w:rFonts w:ascii="Corbel" w:hAnsi="Corbel"/>
        </w:rPr>
        <w:t>)</w:t>
      </w:r>
      <w:r w:rsidR="002D5667" w:rsidRPr="00B42748">
        <w:rPr>
          <w:rFonts w:ascii="Corbel" w:hAnsi="Corbel"/>
        </w:rPr>
        <w:t xml:space="preserve"> Gegadigden</w:t>
      </w:r>
      <w:r w:rsidR="002D5667" w:rsidRPr="00B42748">
        <w:rPr>
          <w:rFonts w:ascii="Corbel" w:hAnsi="Corbel"/>
          <w:szCs w:val="18"/>
        </w:rPr>
        <w:t xml:space="preserve"> geselecteerd</w:t>
      </w:r>
      <w:r w:rsidR="002D5667">
        <w:rPr>
          <w:rFonts w:ascii="Corbel" w:hAnsi="Corbel"/>
          <w:szCs w:val="18"/>
        </w:rPr>
        <w:t xml:space="preserve"> om in de Gunningsfase een Inschrijving in te dienen.</w:t>
      </w:r>
    </w:p>
    <w:p w14:paraId="409DB9A0" w14:textId="77777777" w:rsidR="002B713C" w:rsidRDefault="002B713C" w:rsidP="00470DA1">
      <w:pPr>
        <w:spacing w:line="276" w:lineRule="auto"/>
        <w:rPr>
          <w:rFonts w:ascii="Corbel" w:hAnsi="Corbel"/>
          <w:szCs w:val="18"/>
        </w:rPr>
      </w:pPr>
    </w:p>
    <w:p w14:paraId="2D98F30A" w14:textId="00061484" w:rsidR="002269CD" w:rsidRDefault="002269CD" w:rsidP="002269CD">
      <w:pPr>
        <w:spacing w:line="276" w:lineRule="auto"/>
        <w:rPr>
          <w:rFonts w:ascii="Corbel" w:hAnsi="Corbel"/>
          <w:szCs w:val="18"/>
        </w:rPr>
      </w:pPr>
      <w:r w:rsidRPr="00811244">
        <w:rPr>
          <w:rFonts w:ascii="Corbel" w:hAnsi="Corbel"/>
          <w:szCs w:val="18"/>
        </w:rPr>
        <w:t xml:space="preserve">De aankondiging van deze </w:t>
      </w:r>
      <w:r>
        <w:rPr>
          <w:rFonts w:ascii="Corbel" w:hAnsi="Corbel"/>
          <w:szCs w:val="18"/>
        </w:rPr>
        <w:t xml:space="preserve">Opdracht </w:t>
      </w:r>
      <w:r w:rsidRPr="00811244">
        <w:rPr>
          <w:rFonts w:ascii="Corbel" w:hAnsi="Corbel"/>
          <w:szCs w:val="18"/>
        </w:rPr>
        <w:t xml:space="preserve">is gepubliceerd op </w:t>
      </w:r>
      <w:hyperlink r:id="rId18" w:history="1">
        <w:r w:rsidRPr="00982F27">
          <w:rPr>
            <w:rStyle w:val="Hyperlink"/>
            <w:rFonts w:ascii="Corbel" w:hAnsi="Corbel"/>
            <w:szCs w:val="18"/>
          </w:rPr>
          <w:t>www.tenderned.nl</w:t>
        </w:r>
      </w:hyperlink>
      <w:r w:rsidRPr="00811244">
        <w:rPr>
          <w:rFonts w:ascii="Corbel" w:hAnsi="Corbel"/>
          <w:szCs w:val="18"/>
        </w:rPr>
        <w:t xml:space="preserve"> en in het Supplement op het Publicatieblad van de Europese Unie (T</w:t>
      </w:r>
      <w:r>
        <w:rPr>
          <w:rFonts w:ascii="Corbel" w:hAnsi="Corbel"/>
          <w:szCs w:val="18"/>
        </w:rPr>
        <w:t>.</w:t>
      </w:r>
      <w:r w:rsidRPr="00811244">
        <w:rPr>
          <w:rFonts w:ascii="Corbel" w:hAnsi="Corbel"/>
          <w:szCs w:val="18"/>
        </w:rPr>
        <w:t>E</w:t>
      </w:r>
      <w:r>
        <w:rPr>
          <w:rFonts w:ascii="Corbel" w:hAnsi="Corbel"/>
          <w:szCs w:val="18"/>
        </w:rPr>
        <w:t>.</w:t>
      </w:r>
      <w:r w:rsidRPr="00811244">
        <w:rPr>
          <w:rFonts w:ascii="Corbel" w:hAnsi="Corbel"/>
          <w:szCs w:val="18"/>
        </w:rPr>
        <w:t>D</w:t>
      </w:r>
      <w:r>
        <w:rPr>
          <w:rFonts w:ascii="Corbel" w:hAnsi="Corbel"/>
          <w:szCs w:val="18"/>
        </w:rPr>
        <w:t>.), waarmee</w:t>
      </w:r>
      <w:r w:rsidRPr="00811244">
        <w:rPr>
          <w:rFonts w:ascii="Corbel" w:hAnsi="Corbel"/>
          <w:szCs w:val="18"/>
        </w:rPr>
        <w:t xml:space="preserve"> alle </w:t>
      </w:r>
      <w:r>
        <w:rPr>
          <w:rFonts w:ascii="Corbel" w:hAnsi="Corbel"/>
          <w:szCs w:val="18"/>
        </w:rPr>
        <w:t>Ondernemers die aan de minimumeisen voldoen van harte worden uitgenodigd een Aanmelding in te dienen, zelfstandig, in Samenwerkingsverband (combinatie) en eventueel door een beroep te doen op Derden.</w:t>
      </w:r>
    </w:p>
    <w:p w14:paraId="5FB08712" w14:textId="77777777" w:rsidR="00470DA1" w:rsidRDefault="00470DA1" w:rsidP="00470DA1">
      <w:pPr>
        <w:spacing w:line="276" w:lineRule="auto"/>
        <w:rPr>
          <w:rFonts w:ascii="Corbel" w:hAnsi="Corbel"/>
          <w:szCs w:val="18"/>
        </w:rPr>
      </w:pPr>
    </w:p>
    <w:p w14:paraId="123A9F79" w14:textId="77777777" w:rsidR="00470DA1" w:rsidRDefault="00470DA1" w:rsidP="00470DA1">
      <w:pPr>
        <w:spacing w:line="276" w:lineRule="auto"/>
        <w:rPr>
          <w:rFonts w:ascii="Corbel" w:hAnsi="Corbel"/>
          <w:szCs w:val="18"/>
        </w:rPr>
      </w:pPr>
      <w:r w:rsidRPr="00811244">
        <w:rPr>
          <w:rFonts w:ascii="Corbel" w:hAnsi="Corbel"/>
          <w:szCs w:val="18"/>
        </w:rPr>
        <w:t>In de</w:t>
      </w:r>
      <w:r>
        <w:rPr>
          <w:rFonts w:ascii="Corbel" w:hAnsi="Corbel"/>
          <w:szCs w:val="18"/>
        </w:rPr>
        <w:t>ze</w:t>
      </w:r>
      <w:r w:rsidR="004612C5">
        <w:rPr>
          <w:rFonts w:ascii="Corbel" w:hAnsi="Corbel"/>
          <w:szCs w:val="18"/>
        </w:rPr>
        <w:t xml:space="preserve"> </w:t>
      </w:r>
      <w:r w:rsidR="00435C3D">
        <w:rPr>
          <w:rFonts w:ascii="Corbel" w:hAnsi="Corbel"/>
          <w:szCs w:val="18"/>
        </w:rPr>
        <w:t>Selectieleidraad</w:t>
      </w:r>
      <w:r>
        <w:rPr>
          <w:rFonts w:ascii="Corbel" w:hAnsi="Corbel"/>
          <w:szCs w:val="18"/>
        </w:rPr>
        <w:t xml:space="preserve"> en b</w:t>
      </w:r>
      <w:r w:rsidR="005D5692">
        <w:rPr>
          <w:rFonts w:ascii="Corbel" w:hAnsi="Corbel"/>
          <w:szCs w:val="18"/>
        </w:rPr>
        <w:t>ijbehorende Bijlagen worden de O</w:t>
      </w:r>
      <w:r>
        <w:rPr>
          <w:rFonts w:ascii="Corbel" w:hAnsi="Corbel"/>
          <w:szCs w:val="18"/>
        </w:rPr>
        <w:t>pdracht, de aanbestedingsprocedure</w:t>
      </w:r>
      <w:r w:rsidR="00DA77A6">
        <w:rPr>
          <w:rFonts w:ascii="Corbel" w:hAnsi="Corbel"/>
          <w:szCs w:val="18"/>
        </w:rPr>
        <w:t>,</w:t>
      </w:r>
      <w:r>
        <w:rPr>
          <w:rFonts w:ascii="Corbel" w:hAnsi="Corbel"/>
          <w:szCs w:val="18"/>
        </w:rPr>
        <w:t xml:space="preserve"> de eisen waaraan </w:t>
      </w:r>
      <w:r w:rsidR="00896600">
        <w:rPr>
          <w:rFonts w:ascii="Corbel" w:hAnsi="Corbel"/>
          <w:szCs w:val="18"/>
        </w:rPr>
        <w:t>Gegadigden</w:t>
      </w:r>
      <w:r>
        <w:rPr>
          <w:rFonts w:ascii="Corbel" w:hAnsi="Corbel"/>
          <w:szCs w:val="18"/>
        </w:rPr>
        <w:t xml:space="preserve"> en hun </w:t>
      </w:r>
      <w:r w:rsidR="00896600">
        <w:rPr>
          <w:rFonts w:ascii="Corbel" w:hAnsi="Corbel"/>
          <w:szCs w:val="18"/>
        </w:rPr>
        <w:t>Aanmeldingen</w:t>
      </w:r>
      <w:r>
        <w:rPr>
          <w:rFonts w:ascii="Corbel" w:hAnsi="Corbel"/>
          <w:szCs w:val="18"/>
        </w:rPr>
        <w:t xml:space="preserve"> moeten voldoen </w:t>
      </w:r>
      <w:r w:rsidR="005D5692">
        <w:rPr>
          <w:rFonts w:ascii="Corbel" w:hAnsi="Corbel"/>
          <w:szCs w:val="18"/>
        </w:rPr>
        <w:t xml:space="preserve">en de wijze waarop </w:t>
      </w:r>
      <w:r w:rsidR="00896600">
        <w:rPr>
          <w:rFonts w:ascii="Corbel" w:hAnsi="Corbel"/>
          <w:szCs w:val="18"/>
        </w:rPr>
        <w:t xml:space="preserve">de selectie plaatsvindt </w:t>
      </w:r>
      <w:r>
        <w:rPr>
          <w:rFonts w:ascii="Corbel" w:hAnsi="Corbel"/>
          <w:szCs w:val="18"/>
        </w:rPr>
        <w:t>toegelicht.</w:t>
      </w:r>
    </w:p>
    <w:p w14:paraId="2CBACE78" w14:textId="77777777" w:rsidR="00470DA1" w:rsidRPr="00B03ECA" w:rsidRDefault="00470DA1" w:rsidP="00470DA1">
      <w:pPr>
        <w:pStyle w:val="Kop2"/>
        <w:spacing w:before="240" w:after="120"/>
        <w:rPr>
          <w:rFonts w:ascii="Corbel" w:hAnsi="Corbel"/>
          <w:sz w:val="18"/>
          <w:szCs w:val="18"/>
        </w:rPr>
      </w:pPr>
      <w:bookmarkStart w:id="8" w:name="_Toc195253672"/>
      <w:r>
        <w:rPr>
          <w:rFonts w:ascii="Corbel" w:hAnsi="Corbel"/>
          <w:sz w:val="18"/>
          <w:szCs w:val="18"/>
        </w:rPr>
        <w:t>Keuze aanbestedingsprocedure</w:t>
      </w:r>
      <w:bookmarkEnd w:id="8"/>
    </w:p>
    <w:p w14:paraId="158FA79D" w14:textId="3BA9AB31" w:rsidR="00470DA1" w:rsidRDefault="005D5692" w:rsidP="00470DA1">
      <w:pPr>
        <w:spacing w:line="276" w:lineRule="auto"/>
        <w:rPr>
          <w:rFonts w:ascii="Corbel" w:hAnsi="Corbel"/>
          <w:szCs w:val="18"/>
        </w:rPr>
      </w:pPr>
      <w:r>
        <w:rPr>
          <w:rFonts w:ascii="Corbel" w:hAnsi="Corbel"/>
          <w:szCs w:val="18"/>
        </w:rPr>
        <w:t xml:space="preserve">Op deze </w:t>
      </w:r>
      <w:r w:rsidRPr="007728F2">
        <w:rPr>
          <w:rFonts w:ascii="Corbel" w:hAnsi="Corbel"/>
          <w:szCs w:val="18"/>
        </w:rPr>
        <w:t xml:space="preserve">aanbesteding is </w:t>
      </w:r>
      <w:r w:rsidR="007728F2" w:rsidRPr="007728F2">
        <w:rPr>
          <w:rFonts w:ascii="Corbel" w:hAnsi="Corbel"/>
          <w:szCs w:val="18"/>
        </w:rPr>
        <w:t>het</w:t>
      </w:r>
      <w:r w:rsidR="0034603B" w:rsidRPr="007728F2">
        <w:rPr>
          <w:rFonts w:ascii="Corbel" w:hAnsi="Corbel"/>
          <w:szCs w:val="18"/>
        </w:rPr>
        <w:t xml:space="preserve"> </w:t>
      </w:r>
      <w:proofErr w:type="spellStart"/>
      <w:r w:rsidR="0034603B" w:rsidRPr="007728F2">
        <w:rPr>
          <w:rFonts w:ascii="Corbel" w:hAnsi="Corbel"/>
          <w:szCs w:val="18"/>
        </w:rPr>
        <w:t>Aanb</w:t>
      </w:r>
      <w:r w:rsidR="00A540AF" w:rsidRPr="007728F2">
        <w:rPr>
          <w:rFonts w:ascii="Corbel" w:hAnsi="Corbel"/>
          <w:szCs w:val="18"/>
        </w:rPr>
        <w:t>estedingsReglement</w:t>
      </w:r>
      <w:proofErr w:type="spellEnd"/>
      <w:r w:rsidR="00A540AF" w:rsidRPr="007728F2">
        <w:rPr>
          <w:rFonts w:ascii="Corbel" w:hAnsi="Corbel"/>
          <w:szCs w:val="18"/>
        </w:rPr>
        <w:t xml:space="preserve"> Werken (ARW</w:t>
      </w:r>
      <w:r w:rsidR="00737386" w:rsidRPr="007728F2">
        <w:rPr>
          <w:rFonts w:ascii="Corbel" w:hAnsi="Corbel"/>
          <w:szCs w:val="18"/>
        </w:rPr>
        <w:t xml:space="preserve"> </w:t>
      </w:r>
      <w:r w:rsidR="00A540AF" w:rsidRPr="007728F2">
        <w:rPr>
          <w:rFonts w:ascii="Corbel" w:hAnsi="Corbel"/>
          <w:szCs w:val="18"/>
        </w:rPr>
        <w:t>2016)</w:t>
      </w:r>
      <w:r w:rsidRPr="007728F2">
        <w:rPr>
          <w:rFonts w:ascii="Corbel" w:hAnsi="Corbel"/>
          <w:szCs w:val="18"/>
        </w:rPr>
        <w:t xml:space="preserve"> van toepassing. </w:t>
      </w:r>
      <w:r w:rsidR="00470DA1" w:rsidRPr="007728F2">
        <w:rPr>
          <w:rFonts w:ascii="Corbel" w:hAnsi="Corbel"/>
          <w:szCs w:val="18"/>
        </w:rPr>
        <w:t xml:space="preserve">Omdat de zogenaamde Europese drempelbedragen </w:t>
      </w:r>
      <w:r w:rsidR="007B0E0E" w:rsidRPr="007728F2">
        <w:rPr>
          <w:rFonts w:ascii="Corbel" w:hAnsi="Corbel"/>
          <w:szCs w:val="18"/>
        </w:rPr>
        <w:t>(</w:t>
      </w:r>
      <w:r w:rsidR="00470DA1" w:rsidRPr="007728F2">
        <w:rPr>
          <w:rFonts w:ascii="Corbel" w:hAnsi="Corbel"/>
          <w:szCs w:val="18"/>
        </w:rPr>
        <w:t xml:space="preserve">voor </w:t>
      </w:r>
      <w:r w:rsidR="006C1875" w:rsidRPr="007728F2">
        <w:rPr>
          <w:rFonts w:ascii="Corbel" w:hAnsi="Corbel"/>
          <w:szCs w:val="18"/>
        </w:rPr>
        <w:t>het speciale sectoren segment</w:t>
      </w:r>
      <w:r w:rsidR="007B0E0E">
        <w:rPr>
          <w:rFonts w:ascii="Corbel" w:hAnsi="Corbel"/>
          <w:szCs w:val="18"/>
        </w:rPr>
        <w:t>)</w:t>
      </w:r>
      <w:r w:rsidR="00373386">
        <w:rPr>
          <w:rFonts w:ascii="Corbel" w:hAnsi="Corbel"/>
          <w:szCs w:val="18"/>
        </w:rPr>
        <w:t xml:space="preserve"> voor</w:t>
      </w:r>
      <w:r w:rsidR="00470DA1">
        <w:rPr>
          <w:rFonts w:ascii="Corbel" w:hAnsi="Corbel"/>
          <w:szCs w:val="18"/>
        </w:rPr>
        <w:t xml:space="preserve"> </w:t>
      </w:r>
      <w:r w:rsidR="007B0E0E">
        <w:rPr>
          <w:rFonts w:ascii="Corbel" w:hAnsi="Corbel"/>
          <w:szCs w:val="18"/>
        </w:rPr>
        <w:t>werken</w:t>
      </w:r>
      <w:r w:rsidR="00470DA1">
        <w:rPr>
          <w:rFonts w:ascii="Corbel" w:hAnsi="Corbel"/>
          <w:szCs w:val="18"/>
        </w:rPr>
        <w:t xml:space="preserve"> (in</w:t>
      </w:r>
      <w:r>
        <w:rPr>
          <w:rFonts w:ascii="Corbel" w:hAnsi="Corbel"/>
          <w:szCs w:val="18"/>
        </w:rPr>
        <w:t xml:space="preserve"> 20</w:t>
      </w:r>
      <w:r w:rsidR="003D79E2">
        <w:rPr>
          <w:rFonts w:ascii="Corbel" w:hAnsi="Corbel"/>
          <w:szCs w:val="18"/>
        </w:rPr>
        <w:t>2</w:t>
      </w:r>
      <w:r w:rsidR="007B0E0E">
        <w:rPr>
          <w:rFonts w:ascii="Corbel" w:hAnsi="Corbel"/>
          <w:szCs w:val="18"/>
        </w:rPr>
        <w:t>5</w:t>
      </w:r>
      <w:r>
        <w:rPr>
          <w:rFonts w:ascii="Corbel" w:hAnsi="Corbel"/>
          <w:szCs w:val="18"/>
        </w:rPr>
        <w:t xml:space="preserve">: € </w:t>
      </w:r>
      <w:r w:rsidR="007B0E0E">
        <w:rPr>
          <w:rFonts w:ascii="Corbel" w:hAnsi="Corbel"/>
          <w:szCs w:val="18"/>
        </w:rPr>
        <w:t>5.538</w:t>
      </w:r>
      <w:r>
        <w:rPr>
          <w:rFonts w:ascii="Corbel" w:hAnsi="Corbel"/>
          <w:szCs w:val="18"/>
        </w:rPr>
        <w:t>.000 excl. BTW) wordt</w:t>
      </w:r>
      <w:r w:rsidR="00470DA1">
        <w:rPr>
          <w:rFonts w:ascii="Corbel" w:hAnsi="Corbel"/>
          <w:szCs w:val="18"/>
        </w:rPr>
        <w:t xml:space="preserve"> overschreden en er geen wettelijke uitzonderingen van toepassing zijn dient een Europese aanbesteding gehouden te worden. Daarbij bestaat in beginsel de keuze tussen twee</w:t>
      </w:r>
      <w:r w:rsidR="004612C5">
        <w:rPr>
          <w:rFonts w:ascii="Corbel" w:hAnsi="Corbel"/>
          <w:szCs w:val="18"/>
        </w:rPr>
        <w:t xml:space="preserve"> </w:t>
      </w:r>
      <w:r w:rsidR="00470DA1">
        <w:rPr>
          <w:rFonts w:ascii="Corbel" w:hAnsi="Corbel"/>
          <w:szCs w:val="18"/>
        </w:rPr>
        <w:t>procedures: een openbare of een zogenaa</w:t>
      </w:r>
      <w:r>
        <w:rPr>
          <w:rFonts w:ascii="Corbel" w:hAnsi="Corbel"/>
          <w:szCs w:val="18"/>
        </w:rPr>
        <w:t xml:space="preserve">mde niet-openbare </w:t>
      </w:r>
      <w:r w:rsidR="00896600">
        <w:rPr>
          <w:rFonts w:ascii="Corbel" w:hAnsi="Corbel"/>
          <w:szCs w:val="18"/>
        </w:rPr>
        <w:t>procedure</w:t>
      </w:r>
      <w:r>
        <w:rPr>
          <w:rFonts w:ascii="Corbel" w:hAnsi="Corbel"/>
          <w:szCs w:val="18"/>
        </w:rPr>
        <w:t>.</w:t>
      </w:r>
    </w:p>
    <w:p w14:paraId="431DF998" w14:textId="77777777" w:rsidR="00470DA1" w:rsidRDefault="00470DA1" w:rsidP="00470DA1">
      <w:pPr>
        <w:spacing w:line="276" w:lineRule="auto"/>
        <w:rPr>
          <w:rFonts w:ascii="Corbel" w:hAnsi="Corbel"/>
          <w:szCs w:val="18"/>
        </w:rPr>
      </w:pPr>
    </w:p>
    <w:p w14:paraId="5833526D" w14:textId="588A6C67" w:rsidR="00896600" w:rsidRPr="00751850" w:rsidRDefault="00896600" w:rsidP="00896600">
      <w:pPr>
        <w:spacing w:line="276" w:lineRule="auto"/>
        <w:rPr>
          <w:rFonts w:ascii="Corbel" w:hAnsi="Corbel"/>
          <w:szCs w:val="18"/>
        </w:rPr>
      </w:pPr>
      <w:r w:rsidRPr="00DA77A6">
        <w:rPr>
          <w:rFonts w:ascii="Corbel" w:hAnsi="Corbel"/>
          <w:szCs w:val="18"/>
        </w:rPr>
        <w:t xml:space="preserve">Gekozen is om deze Opdracht Europees aan te besteden via </w:t>
      </w:r>
      <w:r w:rsidR="00DA77A6">
        <w:rPr>
          <w:rFonts w:ascii="Corbel" w:hAnsi="Corbel"/>
          <w:szCs w:val="18"/>
        </w:rPr>
        <w:t>de</w:t>
      </w:r>
      <w:r w:rsidR="00BC355D">
        <w:rPr>
          <w:rFonts w:ascii="Corbel" w:hAnsi="Corbel"/>
          <w:szCs w:val="18"/>
        </w:rPr>
        <w:t xml:space="preserve"> </w:t>
      </w:r>
      <w:r w:rsidRPr="00DA77A6">
        <w:rPr>
          <w:rFonts w:ascii="Corbel" w:hAnsi="Corbel"/>
          <w:szCs w:val="18"/>
        </w:rPr>
        <w:t xml:space="preserve">niet-openbare procedure. Deze keuze is hoofdzakelijk </w:t>
      </w:r>
      <w:r w:rsidRPr="00751850">
        <w:rPr>
          <w:rFonts w:ascii="Corbel" w:hAnsi="Corbel"/>
          <w:szCs w:val="18"/>
        </w:rPr>
        <w:t xml:space="preserve">gebaseerd op: </w:t>
      </w:r>
    </w:p>
    <w:p w14:paraId="43EE0593" w14:textId="77777777" w:rsidR="00896600" w:rsidRPr="0081607D" w:rsidRDefault="00896600" w:rsidP="00896600">
      <w:pPr>
        <w:spacing w:line="276" w:lineRule="auto"/>
        <w:rPr>
          <w:rFonts w:ascii="Corbel" w:hAnsi="Corbel"/>
          <w:szCs w:val="18"/>
        </w:rPr>
      </w:pPr>
    </w:p>
    <w:p w14:paraId="024D5BA4" w14:textId="6C7DEB24" w:rsidR="00896600" w:rsidRPr="0081607D" w:rsidRDefault="00896600" w:rsidP="00896600">
      <w:pPr>
        <w:pStyle w:val="Lijstalinea"/>
        <w:numPr>
          <w:ilvl w:val="0"/>
          <w:numId w:val="14"/>
        </w:numPr>
        <w:spacing w:line="276" w:lineRule="auto"/>
        <w:ind w:left="426"/>
        <w:rPr>
          <w:rFonts w:ascii="Corbel" w:hAnsi="Corbel"/>
          <w:sz w:val="18"/>
          <w:szCs w:val="18"/>
          <w:lang w:val="nl-NL"/>
        </w:rPr>
      </w:pPr>
      <w:r w:rsidRPr="0081607D">
        <w:rPr>
          <w:rFonts w:ascii="Corbel" w:hAnsi="Corbel"/>
          <w:sz w:val="18"/>
          <w:szCs w:val="18"/>
          <w:lang w:val="nl-NL"/>
        </w:rPr>
        <w:t xml:space="preserve">aantal potentiële </w:t>
      </w:r>
      <w:r w:rsidR="00F6508A">
        <w:rPr>
          <w:rFonts w:ascii="Corbel" w:hAnsi="Corbel"/>
          <w:sz w:val="18"/>
          <w:szCs w:val="18"/>
          <w:lang w:val="nl-NL"/>
        </w:rPr>
        <w:t>I</w:t>
      </w:r>
      <w:r w:rsidRPr="0081607D">
        <w:rPr>
          <w:rFonts w:ascii="Corbel" w:hAnsi="Corbel"/>
          <w:sz w:val="18"/>
          <w:szCs w:val="18"/>
          <w:lang w:val="nl-NL"/>
        </w:rPr>
        <w:t>nschrijvers</w:t>
      </w:r>
      <w:r w:rsidR="00AC6710" w:rsidRPr="0081607D">
        <w:rPr>
          <w:rFonts w:ascii="Corbel" w:hAnsi="Corbel"/>
          <w:sz w:val="18"/>
          <w:szCs w:val="18"/>
          <w:lang w:val="nl-NL"/>
        </w:rPr>
        <w:t xml:space="preserve">: op basis van de gehouden marktconsultatie is het de verwachting dat </w:t>
      </w:r>
      <w:r w:rsidR="005B0359" w:rsidRPr="0081607D">
        <w:rPr>
          <w:rFonts w:ascii="Corbel" w:hAnsi="Corbel"/>
          <w:sz w:val="18"/>
          <w:szCs w:val="18"/>
          <w:lang w:val="nl-NL"/>
        </w:rPr>
        <w:t xml:space="preserve">er meerdere geschikte partijen zijn die capaciteit hebben om de opdracht conform specificaties uit te voeren. In de huidige technische onderhoudsmarkt is het </w:t>
      </w:r>
      <w:r w:rsidR="00F761D9" w:rsidRPr="0081607D">
        <w:rPr>
          <w:rFonts w:ascii="Corbel" w:hAnsi="Corbel"/>
          <w:sz w:val="18"/>
          <w:szCs w:val="18"/>
          <w:lang w:val="nl-NL"/>
        </w:rPr>
        <w:t xml:space="preserve">echter mogelijk dat er maar een zeer beperkt aantal </w:t>
      </w:r>
      <w:r w:rsidR="00F6508A">
        <w:rPr>
          <w:rFonts w:ascii="Corbel" w:hAnsi="Corbel"/>
          <w:sz w:val="18"/>
          <w:szCs w:val="18"/>
          <w:lang w:val="nl-NL"/>
        </w:rPr>
        <w:t>I</w:t>
      </w:r>
      <w:r w:rsidR="00F761D9" w:rsidRPr="0081607D">
        <w:rPr>
          <w:rFonts w:ascii="Corbel" w:hAnsi="Corbel"/>
          <w:sz w:val="18"/>
          <w:szCs w:val="18"/>
          <w:lang w:val="nl-NL"/>
        </w:rPr>
        <w:t>nschrijvers is. Dit kan mogelijk leiden tot een onderhandelingsprocedure</w:t>
      </w:r>
      <w:r w:rsidR="00BE388B" w:rsidRPr="0081607D">
        <w:rPr>
          <w:rFonts w:ascii="Corbel" w:hAnsi="Corbel"/>
          <w:sz w:val="18"/>
          <w:szCs w:val="18"/>
          <w:lang w:val="nl-NL"/>
        </w:rPr>
        <w:t xml:space="preserve"> of het stopzetten en wijzigen van de aanbestedin</w:t>
      </w:r>
      <w:r w:rsidR="00867111" w:rsidRPr="0081607D">
        <w:rPr>
          <w:rFonts w:ascii="Corbel" w:hAnsi="Corbel"/>
          <w:sz w:val="18"/>
          <w:szCs w:val="18"/>
          <w:lang w:val="nl-NL"/>
        </w:rPr>
        <w:t>gsprocedure met als gevolg grote investeringen van zowel Opdrachtgever als Opdrachtnemer zonder het gewenste resultaat.</w:t>
      </w:r>
    </w:p>
    <w:p w14:paraId="4EB63847" w14:textId="2754973B" w:rsidR="00896600" w:rsidRDefault="00896600" w:rsidP="00896600">
      <w:pPr>
        <w:pStyle w:val="Lijstalinea"/>
        <w:numPr>
          <w:ilvl w:val="0"/>
          <w:numId w:val="14"/>
        </w:numPr>
        <w:spacing w:line="276" w:lineRule="auto"/>
        <w:ind w:left="426"/>
        <w:rPr>
          <w:rFonts w:ascii="Corbel" w:hAnsi="Corbel"/>
          <w:sz w:val="18"/>
          <w:szCs w:val="18"/>
          <w:lang w:val="nl-NL"/>
        </w:rPr>
      </w:pPr>
      <w:r w:rsidRPr="0081607D">
        <w:rPr>
          <w:rFonts w:ascii="Corbel" w:hAnsi="Corbel"/>
          <w:sz w:val="18"/>
          <w:szCs w:val="18"/>
          <w:lang w:val="nl-NL"/>
        </w:rPr>
        <w:t>complexiteit van de opdracht</w:t>
      </w:r>
      <w:r w:rsidR="00F22059" w:rsidRPr="0081607D">
        <w:rPr>
          <w:rFonts w:ascii="Corbel" w:hAnsi="Corbel"/>
          <w:sz w:val="18"/>
          <w:szCs w:val="18"/>
          <w:lang w:val="nl-NL"/>
        </w:rPr>
        <w:t>: het betreft hier een marktniche waarbij het belangrijk is een passende Opdrachtnemer te selecteren, met een niet-openbare procedure</w:t>
      </w:r>
      <w:r w:rsidR="0081607D" w:rsidRPr="0081607D">
        <w:rPr>
          <w:rFonts w:ascii="Corbel" w:hAnsi="Corbel"/>
          <w:sz w:val="18"/>
          <w:szCs w:val="18"/>
          <w:lang w:val="nl-NL"/>
        </w:rPr>
        <w:t xml:space="preserve"> is de kans groter dat dit proces slaagt.</w:t>
      </w:r>
    </w:p>
    <w:p w14:paraId="3AB22BA2" w14:textId="210D8A5C" w:rsidR="007B0E0E" w:rsidRPr="0081607D" w:rsidRDefault="00037405" w:rsidP="00896600">
      <w:pPr>
        <w:pStyle w:val="Lijstalinea"/>
        <w:numPr>
          <w:ilvl w:val="0"/>
          <w:numId w:val="14"/>
        </w:numPr>
        <w:spacing w:line="276" w:lineRule="auto"/>
        <w:ind w:left="426"/>
        <w:rPr>
          <w:rFonts w:ascii="Corbel" w:hAnsi="Corbel"/>
          <w:sz w:val="18"/>
          <w:szCs w:val="18"/>
          <w:lang w:val="nl-NL"/>
        </w:rPr>
      </w:pPr>
      <w:r>
        <w:rPr>
          <w:rFonts w:ascii="Corbel" w:hAnsi="Corbel"/>
          <w:sz w:val="18"/>
          <w:szCs w:val="18"/>
          <w:lang w:val="nl-NL"/>
        </w:rPr>
        <w:t>vanwege</w:t>
      </w:r>
      <w:r w:rsidR="00CB0003">
        <w:rPr>
          <w:rFonts w:ascii="Corbel" w:hAnsi="Corbel"/>
          <w:sz w:val="18"/>
          <w:szCs w:val="18"/>
          <w:lang w:val="nl-NL"/>
        </w:rPr>
        <w:t xml:space="preserve"> de complexiteit van de procedure zal </w:t>
      </w:r>
      <w:r w:rsidR="00A211DF">
        <w:rPr>
          <w:rFonts w:ascii="Corbel" w:hAnsi="Corbel"/>
          <w:sz w:val="18"/>
          <w:szCs w:val="18"/>
          <w:lang w:val="nl-NL"/>
        </w:rPr>
        <w:t xml:space="preserve">van de </w:t>
      </w:r>
      <w:r w:rsidR="00F6508A">
        <w:rPr>
          <w:rFonts w:ascii="Corbel" w:hAnsi="Corbel"/>
          <w:sz w:val="18"/>
          <w:szCs w:val="18"/>
          <w:lang w:val="nl-NL"/>
        </w:rPr>
        <w:t>I</w:t>
      </w:r>
      <w:r w:rsidR="00A211DF">
        <w:rPr>
          <w:rFonts w:ascii="Corbel" w:hAnsi="Corbel"/>
          <w:sz w:val="18"/>
          <w:szCs w:val="18"/>
          <w:lang w:val="nl-NL"/>
        </w:rPr>
        <w:t>nschrijver een forse (</w:t>
      </w:r>
      <w:r w:rsidR="0012123E">
        <w:rPr>
          <w:rFonts w:ascii="Corbel" w:hAnsi="Corbel"/>
          <w:sz w:val="18"/>
          <w:szCs w:val="18"/>
          <w:lang w:val="nl-NL"/>
        </w:rPr>
        <w:t>financiële</w:t>
      </w:r>
      <w:r w:rsidR="00A211DF">
        <w:rPr>
          <w:rFonts w:ascii="Corbel" w:hAnsi="Corbel"/>
          <w:sz w:val="18"/>
          <w:szCs w:val="18"/>
          <w:lang w:val="nl-NL"/>
        </w:rPr>
        <w:t>) inspanning gevraagd worden voor deelname aan de offertefase. Aanbestedende dienst acht het niet proportioneel</w:t>
      </w:r>
      <w:r w:rsidR="002B047D">
        <w:rPr>
          <w:rFonts w:ascii="Corbel" w:hAnsi="Corbel"/>
          <w:sz w:val="18"/>
          <w:szCs w:val="18"/>
          <w:lang w:val="nl-NL"/>
        </w:rPr>
        <w:t xml:space="preserve"> om hiermee meer dan drie partijen te belasten</w:t>
      </w:r>
      <w:r w:rsidR="00110976">
        <w:rPr>
          <w:rFonts w:ascii="Corbel" w:hAnsi="Corbel"/>
          <w:sz w:val="18"/>
          <w:szCs w:val="18"/>
          <w:lang w:val="nl-NL"/>
        </w:rPr>
        <w:t>, terwijl het aantal mogelijk geïnteresseerde partijen op kan lopen tot 5 of 6.</w:t>
      </w:r>
      <w:r w:rsidR="002B047D">
        <w:rPr>
          <w:rFonts w:ascii="Corbel" w:hAnsi="Corbel"/>
          <w:sz w:val="18"/>
          <w:szCs w:val="18"/>
          <w:lang w:val="nl-NL"/>
        </w:rPr>
        <w:t>.</w:t>
      </w:r>
    </w:p>
    <w:p w14:paraId="0E6899B6" w14:textId="77777777" w:rsidR="00470DA1" w:rsidRPr="00167CD7" w:rsidRDefault="00470DA1" w:rsidP="00470DA1">
      <w:pPr>
        <w:pStyle w:val="Kop2"/>
        <w:spacing w:before="240" w:after="120"/>
        <w:rPr>
          <w:rFonts w:ascii="Corbel" w:hAnsi="Corbel"/>
          <w:sz w:val="18"/>
        </w:rPr>
      </w:pPr>
      <w:bookmarkStart w:id="9" w:name="_Toc195253673"/>
      <w:r w:rsidRPr="00811244">
        <w:rPr>
          <w:rFonts w:ascii="Corbel" w:hAnsi="Corbel"/>
          <w:sz w:val="18"/>
        </w:rPr>
        <w:t>Digitaal aanbesteden via TenderNed</w:t>
      </w:r>
      <w:bookmarkEnd w:id="9"/>
    </w:p>
    <w:p w14:paraId="5DDDA42C" w14:textId="77777777" w:rsidR="00470DA1" w:rsidRDefault="00470DA1" w:rsidP="00470DA1">
      <w:pPr>
        <w:spacing w:line="276" w:lineRule="auto"/>
        <w:rPr>
          <w:rFonts w:ascii="Corbel" w:hAnsi="Corbel"/>
          <w:szCs w:val="18"/>
        </w:rPr>
      </w:pPr>
      <w:r w:rsidRPr="00811244">
        <w:rPr>
          <w:rFonts w:ascii="Corbel" w:hAnsi="Corbel"/>
          <w:szCs w:val="18"/>
        </w:rPr>
        <w:t>De gehele aanbesteding verloopt digitaal via TenderNed. Dit betekent onder meer dat:</w:t>
      </w:r>
    </w:p>
    <w:p w14:paraId="1AF009A6" w14:textId="77777777" w:rsidR="00470DA1" w:rsidRDefault="00470DA1" w:rsidP="00470DA1">
      <w:pPr>
        <w:spacing w:line="276" w:lineRule="auto"/>
        <w:rPr>
          <w:rFonts w:ascii="Corbel" w:hAnsi="Corbel"/>
          <w:szCs w:val="18"/>
        </w:rPr>
      </w:pPr>
    </w:p>
    <w:p w14:paraId="05AEDABC" w14:textId="77777777" w:rsidR="00470DA1" w:rsidRPr="00811244" w:rsidRDefault="00470DA1" w:rsidP="001A17B8">
      <w:pPr>
        <w:pStyle w:val="Lijstalinea"/>
        <w:numPr>
          <w:ilvl w:val="0"/>
          <w:numId w:val="14"/>
        </w:numPr>
        <w:spacing w:line="276" w:lineRule="auto"/>
        <w:ind w:left="426"/>
        <w:rPr>
          <w:rFonts w:ascii="Corbel" w:hAnsi="Corbel"/>
          <w:sz w:val="18"/>
          <w:szCs w:val="18"/>
          <w:lang w:val="nl-NL"/>
        </w:rPr>
      </w:pPr>
      <w:r w:rsidRPr="00811244">
        <w:rPr>
          <w:rFonts w:ascii="Corbel" w:hAnsi="Corbel"/>
          <w:sz w:val="18"/>
          <w:szCs w:val="18"/>
          <w:lang w:val="nl-NL"/>
        </w:rPr>
        <w:t xml:space="preserve">Alle </w:t>
      </w:r>
      <w:r>
        <w:rPr>
          <w:rFonts w:ascii="Corbel" w:hAnsi="Corbel"/>
          <w:sz w:val="18"/>
          <w:szCs w:val="18"/>
          <w:lang w:val="nl-NL"/>
        </w:rPr>
        <w:t>A</w:t>
      </w:r>
      <w:r w:rsidRPr="00811244">
        <w:rPr>
          <w:rFonts w:ascii="Corbel" w:hAnsi="Corbel"/>
          <w:sz w:val="18"/>
          <w:szCs w:val="18"/>
          <w:lang w:val="nl-NL"/>
        </w:rPr>
        <w:t>anbestedings</w:t>
      </w:r>
      <w:r>
        <w:rPr>
          <w:rFonts w:ascii="Corbel" w:hAnsi="Corbel"/>
          <w:sz w:val="18"/>
          <w:szCs w:val="18"/>
          <w:lang w:val="nl-NL"/>
        </w:rPr>
        <w:t>stukken</w:t>
      </w:r>
      <w:r w:rsidRPr="00811244">
        <w:rPr>
          <w:rFonts w:ascii="Corbel" w:hAnsi="Corbel"/>
          <w:sz w:val="18"/>
          <w:szCs w:val="18"/>
          <w:lang w:val="nl-NL"/>
        </w:rPr>
        <w:t xml:space="preserve"> kosteloos en digitaal ter beschikki</w:t>
      </w:r>
      <w:r w:rsidR="0080034E">
        <w:rPr>
          <w:rFonts w:ascii="Corbel" w:hAnsi="Corbel"/>
          <w:sz w:val="18"/>
          <w:szCs w:val="18"/>
          <w:lang w:val="nl-NL"/>
        </w:rPr>
        <w:t>ng worden gesteld via TenderNed.</w:t>
      </w:r>
    </w:p>
    <w:p w14:paraId="2009FEF8" w14:textId="7862C157" w:rsidR="00470DA1" w:rsidRDefault="00470DA1" w:rsidP="001A17B8">
      <w:pPr>
        <w:pStyle w:val="Lijstalinea"/>
        <w:numPr>
          <w:ilvl w:val="0"/>
          <w:numId w:val="14"/>
        </w:numPr>
        <w:spacing w:line="276" w:lineRule="auto"/>
        <w:ind w:left="426"/>
        <w:rPr>
          <w:rFonts w:ascii="Corbel" w:hAnsi="Corbel"/>
          <w:sz w:val="18"/>
          <w:szCs w:val="18"/>
          <w:lang w:val="nl-NL"/>
        </w:rPr>
      </w:pPr>
      <w:r w:rsidRPr="00811244">
        <w:rPr>
          <w:rFonts w:ascii="Corbel" w:hAnsi="Corbel"/>
          <w:sz w:val="18"/>
          <w:szCs w:val="18"/>
          <w:lang w:val="nl-NL"/>
        </w:rPr>
        <w:t xml:space="preserve">Het stellen van vragen plaatsvindt </w:t>
      </w:r>
      <w:r w:rsidRPr="00345AD2">
        <w:rPr>
          <w:rFonts w:ascii="Corbel" w:hAnsi="Corbel"/>
          <w:sz w:val="18"/>
          <w:szCs w:val="18"/>
          <w:lang w:val="nl-NL"/>
        </w:rPr>
        <w:t>via de vraag- en antwoordfunctie</w:t>
      </w:r>
      <w:r w:rsidR="00A43B07" w:rsidRPr="00345AD2">
        <w:rPr>
          <w:rFonts w:ascii="Corbel" w:hAnsi="Corbel"/>
          <w:sz w:val="18"/>
          <w:szCs w:val="18"/>
          <w:lang w:val="nl-NL"/>
        </w:rPr>
        <w:t xml:space="preserve"> van TenderNed </w:t>
      </w:r>
      <w:r w:rsidRPr="00345AD2">
        <w:rPr>
          <w:rFonts w:ascii="Corbel" w:hAnsi="Corbel"/>
          <w:sz w:val="18"/>
          <w:szCs w:val="18"/>
          <w:lang w:val="nl-NL"/>
        </w:rPr>
        <w:t>conform</w:t>
      </w:r>
      <w:r>
        <w:rPr>
          <w:rFonts w:ascii="Corbel" w:hAnsi="Corbel"/>
          <w:sz w:val="18"/>
          <w:szCs w:val="18"/>
          <w:lang w:val="nl-NL"/>
        </w:rPr>
        <w:t xml:space="preserve"> de in deze </w:t>
      </w:r>
      <w:r w:rsidR="00C4671B">
        <w:rPr>
          <w:rFonts w:ascii="Corbel" w:hAnsi="Corbel"/>
          <w:sz w:val="18"/>
          <w:szCs w:val="18"/>
          <w:lang w:val="nl-NL"/>
        </w:rPr>
        <w:t xml:space="preserve">Selectieleidraad </w:t>
      </w:r>
      <w:r w:rsidR="0080034E">
        <w:rPr>
          <w:rFonts w:ascii="Corbel" w:hAnsi="Corbel"/>
          <w:sz w:val="18"/>
          <w:szCs w:val="18"/>
          <w:lang w:val="nl-NL"/>
        </w:rPr>
        <w:t>opgenomen planning en voorschriften.</w:t>
      </w:r>
    </w:p>
    <w:p w14:paraId="3A872B10" w14:textId="5BA97672" w:rsidR="00C4671B" w:rsidRDefault="00552149" w:rsidP="001A17B8">
      <w:pPr>
        <w:pStyle w:val="Lijstalinea"/>
        <w:numPr>
          <w:ilvl w:val="0"/>
          <w:numId w:val="14"/>
        </w:numPr>
        <w:spacing w:line="276" w:lineRule="auto"/>
        <w:ind w:left="426"/>
        <w:rPr>
          <w:rFonts w:ascii="Corbel" w:hAnsi="Corbel"/>
          <w:sz w:val="18"/>
          <w:szCs w:val="18"/>
          <w:lang w:val="nl-NL"/>
        </w:rPr>
      </w:pPr>
      <w:r>
        <w:rPr>
          <w:rFonts w:ascii="Corbel" w:hAnsi="Corbel"/>
          <w:sz w:val="18"/>
          <w:szCs w:val="18"/>
          <w:lang w:val="nl-NL"/>
        </w:rPr>
        <w:t xml:space="preserve">Aanmeldingen </w:t>
      </w:r>
      <w:r w:rsidR="00C4671B">
        <w:rPr>
          <w:rFonts w:ascii="Corbel" w:hAnsi="Corbel"/>
          <w:sz w:val="18"/>
          <w:szCs w:val="18"/>
          <w:lang w:val="nl-NL"/>
        </w:rPr>
        <w:t>digi</w:t>
      </w:r>
      <w:r w:rsidR="00DA77A6">
        <w:rPr>
          <w:rFonts w:ascii="Corbel" w:hAnsi="Corbel"/>
          <w:sz w:val="18"/>
          <w:szCs w:val="18"/>
          <w:lang w:val="nl-NL"/>
        </w:rPr>
        <w:t>taal dienen te worden ingediend</w:t>
      </w:r>
      <w:r w:rsidR="00A43B07">
        <w:rPr>
          <w:rFonts w:ascii="Corbel" w:hAnsi="Corbel"/>
          <w:sz w:val="18"/>
          <w:szCs w:val="18"/>
          <w:lang w:val="nl-NL"/>
        </w:rPr>
        <w:t xml:space="preserve"> in TenderNed</w:t>
      </w:r>
      <w:r w:rsidR="00DA77A6">
        <w:rPr>
          <w:rFonts w:ascii="Corbel" w:hAnsi="Corbel"/>
          <w:sz w:val="18"/>
          <w:szCs w:val="18"/>
          <w:lang w:val="nl-NL"/>
        </w:rPr>
        <w:t xml:space="preserve">, conform de in de Selectieleidraad opgenomen planning en voorschriften. </w:t>
      </w:r>
    </w:p>
    <w:p w14:paraId="2560BB9D" w14:textId="3D59F1B5" w:rsidR="00A43B07" w:rsidRDefault="00DA77A6" w:rsidP="001A17B8">
      <w:pPr>
        <w:pStyle w:val="Lijstalinea"/>
        <w:numPr>
          <w:ilvl w:val="0"/>
          <w:numId w:val="14"/>
        </w:numPr>
        <w:spacing w:line="276" w:lineRule="auto"/>
        <w:ind w:left="426"/>
        <w:rPr>
          <w:rFonts w:ascii="Corbel" w:hAnsi="Corbel"/>
          <w:sz w:val="18"/>
          <w:szCs w:val="18"/>
          <w:lang w:val="nl-NL"/>
        </w:rPr>
      </w:pPr>
      <w:r>
        <w:rPr>
          <w:rFonts w:ascii="Corbel" w:hAnsi="Corbel"/>
          <w:sz w:val="18"/>
          <w:szCs w:val="18"/>
          <w:lang w:val="nl-NL"/>
        </w:rPr>
        <w:t xml:space="preserve">Gegadigden die worden geselecteerd voor de </w:t>
      </w:r>
      <w:r w:rsidRPr="00345AD2">
        <w:rPr>
          <w:rFonts w:ascii="Corbel" w:hAnsi="Corbel"/>
          <w:sz w:val="18"/>
          <w:szCs w:val="18"/>
          <w:lang w:val="nl-NL"/>
        </w:rPr>
        <w:t>Gunningsfase via</w:t>
      </w:r>
      <w:r w:rsidR="00A43B07" w:rsidRPr="00345AD2">
        <w:rPr>
          <w:rFonts w:ascii="Corbel" w:hAnsi="Corbel"/>
          <w:b/>
          <w:sz w:val="18"/>
          <w:szCs w:val="18"/>
          <w:lang w:val="nl-NL"/>
        </w:rPr>
        <w:t xml:space="preserve"> </w:t>
      </w:r>
      <w:r w:rsidR="00A43B07" w:rsidRPr="00345AD2">
        <w:rPr>
          <w:rFonts w:ascii="Corbel" w:hAnsi="Corbel"/>
          <w:sz w:val="18"/>
          <w:szCs w:val="18"/>
          <w:lang w:val="nl-NL"/>
        </w:rPr>
        <w:t xml:space="preserve">TenderNed </w:t>
      </w:r>
      <w:r w:rsidRPr="00345AD2">
        <w:rPr>
          <w:rFonts w:ascii="Corbel" w:hAnsi="Corbel"/>
          <w:sz w:val="18"/>
          <w:szCs w:val="18"/>
          <w:lang w:val="nl-NL"/>
        </w:rPr>
        <w:t>een uitnodiging</w:t>
      </w:r>
      <w:r>
        <w:rPr>
          <w:rFonts w:ascii="Corbel" w:hAnsi="Corbel"/>
          <w:sz w:val="18"/>
          <w:szCs w:val="18"/>
          <w:lang w:val="nl-NL"/>
        </w:rPr>
        <w:t xml:space="preserve"> tot Inschrijving ontvangen.</w:t>
      </w:r>
    </w:p>
    <w:p w14:paraId="06A1A194" w14:textId="12EA7F20" w:rsidR="00470DA1" w:rsidRPr="00811244" w:rsidRDefault="00470DA1" w:rsidP="001A17B8">
      <w:pPr>
        <w:pStyle w:val="Lijstalinea"/>
        <w:numPr>
          <w:ilvl w:val="0"/>
          <w:numId w:val="14"/>
        </w:numPr>
        <w:spacing w:line="276" w:lineRule="auto"/>
        <w:ind w:left="426"/>
        <w:rPr>
          <w:rFonts w:ascii="Corbel" w:hAnsi="Corbel"/>
          <w:sz w:val="18"/>
          <w:szCs w:val="18"/>
          <w:lang w:val="nl-NL"/>
        </w:rPr>
      </w:pPr>
      <w:r w:rsidRPr="00811244">
        <w:rPr>
          <w:rFonts w:ascii="Corbel" w:hAnsi="Corbel"/>
          <w:sz w:val="18"/>
          <w:szCs w:val="18"/>
          <w:lang w:val="nl-NL"/>
        </w:rPr>
        <w:lastRenderedPageBreak/>
        <w:t>Ook alle verdere correspondentie</w:t>
      </w:r>
      <w:r w:rsidR="0080034E">
        <w:rPr>
          <w:rFonts w:ascii="Corbel" w:hAnsi="Corbel"/>
          <w:sz w:val="18"/>
          <w:szCs w:val="18"/>
          <w:lang w:val="nl-NL"/>
        </w:rPr>
        <w:t xml:space="preserve"> </w:t>
      </w:r>
      <w:r w:rsidRPr="00811244">
        <w:rPr>
          <w:rFonts w:ascii="Corbel" w:hAnsi="Corbel"/>
          <w:sz w:val="18"/>
          <w:szCs w:val="18"/>
          <w:lang w:val="nl-NL"/>
        </w:rPr>
        <w:t xml:space="preserve">in beginsel plaats </w:t>
      </w:r>
      <w:r w:rsidR="00A173C6">
        <w:rPr>
          <w:rFonts w:ascii="Corbel" w:hAnsi="Corbel"/>
          <w:sz w:val="18"/>
          <w:szCs w:val="18"/>
          <w:lang w:val="nl-NL"/>
        </w:rPr>
        <w:t xml:space="preserve">vindt </w:t>
      </w:r>
      <w:r w:rsidRPr="00811244">
        <w:rPr>
          <w:rFonts w:ascii="Corbel" w:hAnsi="Corbel"/>
          <w:sz w:val="18"/>
          <w:szCs w:val="18"/>
          <w:lang w:val="nl-NL"/>
        </w:rPr>
        <w:t>via de berichtenmodule van TenderNed.</w:t>
      </w:r>
    </w:p>
    <w:p w14:paraId="01C051CF" w14:textId="77777777" w:rsidR="00470DA1" w:rsidRPr="00811244" w:rsidRDefault="00470DA1" w:rsidP="00470DA1">
      <w:pPr>
        <w:spacing w:line="276" w:lineRule="auto"/>
        <w:rPr>
          <w:rFonts w:ascii="Corbel" w:hAnsi="Corbel"/>
          <w:b/>
          <w:szCs w:val="18"/>
        </w:rPr>
      </w:pPr>
    </w:p>
    <w:p w14:paraId="4A0F17AA" w14:textId="77777777" w:rsidR="00470DA1" w:rsidRPr="00343122" w:rsidRDefault="00470DA1" w:rsidP="00470DA1">
      <w:pPr>
        <w:spacing w:line="276" w:lineRule="auto"/>
        <w:rPr>
          <w:rFonts w:ascii="Corbel" w:hAnsi="Corbel"/>
          <w:b/>
          <w:szCs w:val="18"/>
        </w:rPr>
      </w:pPr>
      <w:r w:rsidRPr="00343122">
        <w:rPr>
          <w:rFonts w:ascii="Corbel" w:hAnsi="Corbel"/>
          <w:b/>
          <w:szCs w:val="18"/>
        </w:rPr>
        <w:t>Hierbij enkele tips met betrekking tot het gebruik van TenderNed:</w:t>
      </w:r>
    </w:p>
    <w:p w14:paraId="400BA7B5" w14:textId="77777777" w:rsidR="00470DA1" w:rsidRPr="00811244" w:rsidRDefault="00470DA1" w:rsidP="00470DA1">
      <w:pPr>
        <w:spacing w:line="276" w:lineRule="auto"/>
        <w:rPr>
          <w:rFonts w:ascii="Corbel" w:hAnsi="Corbel"/>
          <w:szCs w:val="18"/>
        </w:rPr>
      </w:pPr>
    </w:p>
    <w:p w14:paraId="11C3EDDC" w14:textId="491BAC11" w:rsidR="00B25EC8" w:rsidRDefault="00B25EC8" w:rsidP="00B25EC8">
      <w:pPr>
        <w:pStyle w:val="Lijstalinea"/>
        <w:numPr>
          <w:ilvl w:val="0"/>
          <w:numId w:val="12"/>
        </w:numPr>
        <w:spacing w:line="276" w:lineRule="auto"/>
        <w:ind w:left="426" w:hanging="426"/>
        <w:rPr>
          <w:rFonts w:ascii="Corbel" w:hAnsi="Corbel"/>
          <w:sz w:val="18"/>
          <w:szCs w:val="18"/>
          <w:lang w:val="nl-NL"/>
        </w:rPr>
      </w:pPr>
      <w:r w:rsidRPr="00734674">
        <w:rPr>
          <w:rFonts w:ascii="Corbel" w:hAnsi="Corbel"/>
          <w:sz w:val="18"/>
          <w:szCs w:val="18"/>
          <w:lang w:val="nl-NL"/>
        </w:rPr>
        <w:t>Om gebruik te kunnen maken van de functio</w:t>
      </w:r>
      <w:r>
        <w:rPr>
          <w:rFonts w:ascii="Corbel" w:hAnsi="Corbel"/>
          <w:sz w:val="18"/>
          <w:szCs w:val="18"/>
          <w:lang w:val="nl-NL"/>
        </w:rPr>
        <w:t xml:space="preserve">naliteit van TenderNed is het noodzakelijk dat de onderneming juist geregistreerd is </w:t>
      </w:r>
      <w:r w:rsidRPr="00734674">
        <w:rPr>
          <w:rFonts w:ascii="Corbel" w:hAnsi="Corbel"/>
          <w:sz w:val="18"/>
          <w:szCs w:val="18"/>
          <w:lang w:val="nl-NL"/>
        </w:rPr>
        <w:t>en binnen de organisatie-account voldoende personen een passend au</w:t>
      </w:r>
      <w:r>
        <w:rPr>
          <w:rFonts w:ascii="Corbel" w:hAnsi="Corbel"/>
          <w:sz w:val="18"/>
          <w:szCs w:val="18"/>
          <w:lang w:val="nl-NL"/>
        </w:rPr>
        <w:t xml:space="preserve">torisatieniveau wordt toegekend, ook met het oog op vakantieperiodes, ziekte et </w:t>
      </w:r>
      <w:r w:rsidRPr="00B25EC8">
        <w:rPr>
          <w:rFonts w:ascii="Corbel" w:hAnsi="Corbel"/>
          <w:sz w:val="18"/>
          <w:szCs w:val="18"/>
          <w:lang w:val="nl-NL"/>
        </w:rPr>
        <w:t>cetera. Indien sprake is van een samenwerkingsverband is het raadzaam dat alle deelnemers hierin afzonderlijk geregistreerd zijn</w:t>
      </w:r>
      <w:r>
        <w:rPr>
          <w:rFonts w:ascii="Corbel" w:hAnsi="Corbel"/>
          <w:sz w:val="18"/>
          <w:szCs w:val="18"/>
          <w:lang w:val="nl-NL"/>
        </w:rPr>
        <w:t>.</w:t>
      </w:r>
    </w:p>
    <w:p w14:paraId="6233025B" w14:textId="6B7E4BC2" w:rsidR="00DA77A6" w:rsidRDefault="00DA77A6" w:rsidP="00DA77A6">
      <w:pPr>
        <w:pStyle w:val="Lijstalinea"/>
        <w:numPr>
          <w:ilvl w:val="0"/>
          <w:numId w:val="12"/>
        </w:numPr>
        <w:spacing w:line="276" w:lineRule="auto"/>
        <w:ind w:left="426" w:hanging="426"/>
        <w:rPr>
          <w:rFonts w:ascii="Corbel" w:hAnsi="Corbel"/>
          <w:sz w:val="18"/>
          <w:szCs w:val="18"/>
          <w:lang w:val="nl-NL"/>
        </w:rPr>
      </w:pPr>
      <w:r w:rsidRPr="0080034E">
        <w:rPr>
          <w:rFonts w:ascii="Corbel" w:hAnsi="Corbel"/>
          <w:sz w:val="18"/>
          <w:szCs w:val="18"/>
          <w:lang w:val="nl-NL"/>
        </w:rPr>
        <w:t xml:space="preserve">Gebruikers van Nederlandse ondernemingen kunnen alleen inloggen op TenderNed via </w:t>
      </w:r>
      <w:proofErr w:type="spellStart"/>
      <w:r w:rsidRPr="0080034E">
        <w:rPr>
          <w:rFonts w:ascii="Corbel" w:hAnsi="Corbel"/>
          <w:sz w:val="18"/>
          <w:szCs w:val="18"/>
          <w:u w:val="single"/>
          <w:lang w:val="nl-NL"/>
        </w:rPr>
        <w:t>eHerkenning</w:t>
      </w:r>
      <w:proofErr w:type="spellEnd"/>
      <w:r w:rsidRPr="0080034E">
        <w:rPr>
          <w:rFonts w:ascii="Corbel" w:hAnsi="Corbel"/>
          <w:sz w:val="18"/>
          <w:szCs w:val="18"/>
          <w:lang w:val="nl-NL"/>
        </w:rPr>
        <w:t xml:space="preserve">. Zonder </w:t>
      </w:r>
      <w:proofErr w:type="spellStart"/>
      <w:r w:rsidRPr="0080034E">
        <w:rPr>
          <w:rFonts w:ascii="Corbel" w:hAnsi="Corbel"/>
          <w:sz w:val="18"/>
          <w:szCs w:val="18"/>
          <w:lang w:val="nl-NL"/>
        </w:rPr>
        <w:t>eHerkenning</w:t>
      </w:r>
      <w:proofErr w:type="spellEnd"/>
      <w:r w:rsidRPr="0080034E">
        <w:rPr>
          <w:rFonts w:ascii="Corbel" w:hAnsi="Corbel"/>
          <w:sz w:val="18"/>
          <w:szCs w:val="18"/>
          <w:lang w:val="nl-NL"/>
        </w:rPr>
        <w:t xml:space="preserve"> kunnen Ondernemers niet deelnemen aan deze aanbesteding. Schaf daarom tijdig een persoonsgebonden </w:t>
      </w:r>
      <w:proofErr w:type="spellStart"/>
      <w:r w:rsidRPr="0080034E">
        <w:rPr>
          <w:rFonts w:ascii="Corbel" w:hAnsi="Corbel"/>
          <w:sz w:val="18"/>
          <w:szCs w:val="18"/>
          <w:lang w:val="nl-NL"/>
        </w:rPr>
        <w:t>eHerkenningsmiddel</w:t>
      </w:r>
      <w:proofErr w:type="spellEnd"/>
      <w:r w:rsidRPr="0080034E">
        <w:rPr>
          <w:rFonts w:ascii="Corbel" w:hAnsi="Corbel"/>
          <w:sz w:val="18"/>
          <w:szCs w:val="18"/>
          <w:lang w:val="nl-NL"/>
        </w:rPr>
        <w:t xml:space="preserve"> met minimaal </w:t>
      </w:r>
      <w:r w:rsidRPr="0080034E">
        <w:rPr>
          <w:rFonts w:ascii="Corbel" w:hAnsi="Corbel"/>
          <w:sz w:val="18"/>
          <w:szCs w:val="18"/>
          <w:u w:val="single"/>
          <w:lang w:val="nl-NL"/>
        </w:rPr>
        <w:t>betrouwbaarheidsniveau 2</w:t>
      </w:r>
      <w:r w:rsidRPr="0080034E">
        <w:rPr>
          <w:rFonts w:ascii="Corbel" w:hAnsi="Corbel"/>
          <w:sz w:val="18"/>
          <w:szCs w:val="18"/>
          <w:lang w:val="nl-NL"/>
        </w:rPr>
        <w:t xml:space="preserve"> aan en </w:t>
      </w:r>
      <w:r>
        <w:rPr>
          <w:rFonts w:ascii="Corbel" w:hAnsi="Corbel"/>
          <w:sz w:val="18"/>
          <w:szCs w:val="18"/>
          <w:lang w:val="nl-NL"/>
        </w:rPr>
        <w:t>k</w:t>
      </w:r>
      <w:r w:rsidRPr="0080034E">
        <w:rPr>
          <w:rFonts w:ascii="Corbel" w:hAnsi="Corbel"/>
          <w:sz w:val="18"/>
          <w:szCs w:val="18"/>
          <w:lang w:val="nl-NL"/>
        </w:rPr>
        <w:t xml:space="preserve">oppel dit aan </w:t>
      </w:r>
      <w:r w:rsidR="00A173C6">
        <w:rPr>
          <w:rFonts w:ascii="Corbel" w:hAnsi="Corbel"/>
          <w:sz w:val="18"/>
          <w:szCs w:val="18"/>
          <w:lang w:val="nl-NL"/>
        </w:rPr>
        <w:t>het</w:t>
      </w:r>
      <w:r w:rsidRPr="0080034E">
        <w:rPr>
          <w:rFonts w:ascii="Corbel" w:hAnsi="Corbel"/>
          <w:sz w:val="18"/>
          <w:szCs w:val="18"/>
          <w:lang w:val="nl-NL"/>
        </w:rPr>
        <w:t xml:space="preserve"> TenderNed-account.</w:t>
      </w:r>
    </w:p>
    <w:p w14:paraId="59EE565E" w14:textId="45A4DFEB" w:rsidR="00DA77A6" w:rsidRPr="00F968B5" w:rsidRDefault="00DA77A6" w:rsidP="00DA77A6">
      <w:pPr>
        <w:pStyle w:val="Lijstalinea"/>
        <w:numPr>
          <w:ilvl w:val="0"/>
          <w:numId w:val="12"/>
        </w:numPr>
        <w:spacing w:line="276" w:lineRule="auto"/>
        <w:ind w:left="426" w:hanging="426"/>
        <w:rPr>
          <w:rFonts w:ascii="Corbel" w:hAnsi="Corbel"/>
          <w:szCs w:val="18"/>
          <w:lang w:val="nl-NL"/>
        </w:rPr>
      </w:pPr>
      <w:r w:rsidRPr="00734674">
        <w:rPr>
          <w:rFonts w:ascii="Corbel" w:hAnsi="Corbel"/>
          <w:sz w:val="18"/>
          <w:szCs w:val="18"/>
          <w:lang w:val="nl-NL"/>
        </w:rPr>
        <w:t xml:space="preserve">Alleen als een Ondernemer in TenderNed op de groene knop “Houd mij op de hoogte van deze aanbesteding” heeft gedrukt, ontvangt deze bepaalde automatische berichten die bijvoorbeeld attenderen op het feit dat </w:t>
      </w:r>
      <w:r>
        <w:rPr>
          <w:rFonts w:ascii="Corbel" w:hAnsi="Corbel"/>
          <w:sz w:val="18"/>
          <w:szCs w:val="18"/>
          <w:lang w:val="nl-NL"/>
        </w:rPr>
        <w:t>A</w:t>
      </w:r>
      <w:r w:rsidRPr="00734674">
        <w:rPr>
          <w:rFonts w:ascii="Corbel" w:hAnsi="Corbel"/>
          <w:sz w:val="18"/>
          <w:szCs w:val="18"/>
          <w:lang w:val="nl-NL"/>
        </w:rPr>
        <w:t xml:space="preserve">anbestedingsstukken zijn toegevoegd door de Aanbestedende dienst. Het sec downloaden van de </w:t>
      </w:r>
      <w:r>
        <w:rPr>
          <w:rFonts w:ascii="Corbel" w:hAnsi="Corbel"/>
          <w:sz w:val="18"/>
          <w:szCs w:val="18"/>
          <w:lang w:val="nl-NL"/>
        </w:rPr>
        <w:t>A</w:t>
      </w:r>
      <w:r w:rsidRPr="00734674">
        <w:rPr>
          <w:rFonts w:ascii="Corbel" w:hAnsi="Corbel"/>
          <w:sz w:val="18"/>
          <w:szCs w:val="18"/>
          <w:lang w:val="nl-NL"/>
        </w:rPr>
        <w:t>anbestedingsstukken is hiervoor dus niet voldoende.</w:t>
      </w:r>
    </w:p>
    <w:p w14:paraId="277430E9" w14:textId="1AB3AD12" w:rsidR="00DA77A6" w:rsidRPr="00811244" w:rsidRDefault="00DA77A6" w:rsidP="00DA77A6">
      <w:pPr>
        <w:pStyle w:val="Lijstalinea"/>
        <w:numPr>
          <w:ilvl w:val="0"/>
          <w:numId w:val="12"/>
        </w:numPr>
        <w:spacing w:line="276" w:lineRule="auto"/>
        <w:ind w:left="426" w:hanging="426"/>
        <w:rPr>
          <w:rFonts w:ascii="Corbel" w:hAnsi="Corbel"/>
          <w:sz w:val="18"/>
          <w:szCs w:val="18"/>
          <w:lang w:val="nl-NL"/>
        </w:rPr>
      </w:pPr>
      <w:r w:rsidRPr="00811244">
        <w:rPr>
          <w:rFonts w:ascii="Corbel" w:hAnsi="Corbel"/>
          <w:sz w:val="18"/>
          <w:szCs w:val="18"/>
          <w:lang w:val="nl-NL"/>
        </w:rPr>
        <w:t xml:space="preserve">Mede vanwege de beperkte bereikbaarheid van de helpdesk (tijdens kantooruren) wordt </w:t>
      </w:r>
      <w:r>
        <w:rPr>
          <w:rFonts w:ascii="Corbel" w:hAnsi="Corbel"/>
          <w:sz w:val="18"/>
          <w:szCs w:val="18"/>
          <w:lang w:val="nl-NL"/>
        </w:rPr>
        <w:t xml:space="preserve">Ondernemers </w:t>
      </w:r>
      <w:r w:rsidRPr="00811244">
        <w:rPr>
          <w:rFonts w:ascii="Corbel" w:hAnsi="Corbel"/>
          <w:sz w:val="18"/>
          <w:szCs w:val="18"/>
          <w:lang w:val="nl-NL"/>
        </w:rPr>
        <w:t>aangeraden tijdig te beginnen met de benodigde acties in TenderNed, in het bijzonder het stellen van vragen en</w:t>
      </w:r>
      <w:r>
        <w:rPr>
          <w:rFonts w:ascii="Corbel" w:hAnsi="Corbel"/>
          <w:sz w:val="18"/>
          <w:szCs w:val="18"/>
          <w:lang w:val="nl-NL"/>
        </w:rPr>
        <w:t xml:space="preserve"> het</w:t>
      </w:r>
      <w:r w:rsidRPr="00811244">
        <w:rPr>
          <w:rFonts w:ascii="Corbel" w:hAnsi="Corbel"/>
          <w:sz w:val="18"/>
          <w:szCs w:val="18"/>
          <w:lang w:val="nl-NL"/>
        </w:rPr>
        <w:t xml:space="preserve"> indienen van</w:t>
      </w:r>
      <w:r w:rsidR="00552149">
        <w:rPr>
          <w:rFonts w:ascii="Corbel" w:hAnsi="Corbel"/>
          <w:sz w:val="18"/>
          <w:szCs w:val="18"/>
          <w:lang w:val="nl-NL"/>
        </w:rPr>
        <w:t xml:space="preserve"> de Aanmelding</w:t>
      </w:r>
      <w:r w:rsidRPr="00811244">
        <w:rPr>
          <w:rFonts w:ascii="Corbel" w:hAnsi="Corbel"/>
          <w:sz w:val="18"/>
          <w:szCs w:val="18"/>
          <w:lang w:val="nl-NL"/>
        </w:rPr>
        <w:t>.</w:t>
      </w:r>
    </w:p>
    <w:p w14:paraId="2F852F8A" w14:textId="36399079" w:rsidR="00DA77A6" w:rsidRPr="001C1468" w:rsidRDefault="00DA77A6" w:rsidP="3A1A5BF3">
      <w:pPr>
        <w:pStyle w:val="Lijstalinea"/>
        <w:numPr>
          <w:ilvl w:val="0"/>
          <w:numId w:val="12"/>
        </w:numPr>
        <w:spacing w:line="276" w:lineRule="auto"/>
        <w:ind w:left="426" w:hanging="426"/>
        <w:rPr>
          <w:rFonts w:ascii="Corbel" w:hAnsi="Corbel"/>
          <w:b/>
          <w:bCs/>
          <w:i/>
          <w:iCs/>
          <w:sz w:val="18"/>
          <w:szCs w:val="18"/>
          <w:lang w:val="nl-NL"/>
        </w:rPr>
      </w:pPr>
      <w:r w:rsidRPr="001C1468">
        <w:rPr>
          <w:rFonts w:ascii="Corbel" w:hAnsi="Corbel"/>
          <w:sz w:val="18"/>
          <w:szCs w:val="18"/>
          <w:lang w:val="nl-NL"/>
        </w:rPr>
        <w:t xml:space="preserve">Ten tijde van het indienen van een </w:t>
      </w:r>
      <w:r w:rsidR="00D24515" w:rsidRPr="001C1468">
        <w:rPr>
          <w:rFonts w:ascii="Corbel" w:hAnsi="Corbel"/>
          <w:sz w:val="18"/>
          <w:szCs w:val="18"/>
          <w:lang w:val="nl-NL"/>
        </w:rPr>
        <w:t xml:space="preserve">Aanmelding </w:t>
      </w:r>
      <w:r w:rsidRPr="001C1468">
        <w:rPr>
          <w:rFonts w:ascii="Corbel" w:hAnsi="Corbel"/>
          <w:sz w:val="18"/>
          <w:szCs w:val="18"/>
          <w:lang w:val="nl-NL"/>
        </w:rPr>
        <w:t xml:space="preserve">dienen Ondernemers rekening te houden met het volgende: </w:t>
      </w:r>
      <w:r w:rsidR="00B25EC8" w:rsidRPr="001C1468">
        <w:rPr>
          <w:rFonts w:ascii="Corbel" w:hAnsi="Corbel"/>
          <w:sz w:val="18"/>
          <w:szCs w:val="18"/>
          <w:lang w:val="nl-NL"/>
        </w:rPr>
        <w:t xml:space="preserve">indien wordt gevraagd documenten te uploaden dienen deze geüpload te worden achter de tab </w:t>
      </w:r>
      <w:r w:rsidR="00B25EC8" w:rsidRPr="001C1468">
        <w:rPr>
          <w:rFonts w:ascii="Corbel" w:hAnsi="Corbel"/>
          <w:i/>
          <w:iCs/>
          <w:sz w:val="18"/>
          <w:szCs w:val="18"/>
          <w:lang w:val="nl-NL"/>
        </w:rPr>
        <w:t>‘overige documenten’</w:t>
      </w:r>
      <w:r w:rsidR="00B25EC8" w:rsidRPr="001C1468">
        <w:rPr>
          <w:rFonts w:ascii="Corbel" w:hAnsi="Corbel"/>
          <w:sz w:val="18"/>
          <w:szCs w:val="18"/>
          <w:lang w:val="nl-NL"/>
        </w:rPr>
        <w:t xml:space="preserve">. Ondernemers vinden dit tabblad binnen het dashboard op TenderNed </w:t>
      </w:r>
      <w:r w:rsidR="00B25EC8" w:rsidRPr="001C1468">
        <w:rPr>
          <w:rFonts w:ascii="Corbel" w:hAnsi="Corbel"/>
          <w:i/>
          <w:iCs/>
          <w:sz w:val="18"/>
          <w:szCs w:val="18"/>
          <w:lang w:val="nl-NL"/>
        </w:rPr>
        <w:t>achter het tabblad 'gunningscriteria'.</w:t>
      </w:r>
    </w:p>
    <w:p w14:paraId="237D9342" w14:textId="5DA664E3" w:rsidR="00DA77A6" w:rsidRPr="009E77E6" w:rsidRDefault="00DA77A6" w:rsidP="00DA77A6">
      <w:pPr>
        <w:pStyle w:val="Lijstalinea"/>
        <w:numPr>
          <w:ilvl w:val="0"/>
          <w:numId w:val="12"/>
        </w:numPr>
        <w:spacing w:line="276" w:lineRule="auto"/>
        <w:ind w:left="426" w:hanging="426"/>
        <w:rPr>
          <w:rFonts w:ascii="Corbel" w:hAnsi="Corbel"/>
          <w:b/>
          <w:i/>
          <w:sz w:val="18"/>
          <w:szCs w:val="18"/>
          <w:lang w:val="nl-NL"/>
        </w:rPr>
      </w:pPr>
      <w:r w:rsidRPr="00811244">
        <w:rPr>
          <w:rFonts w:ascii="Corbel" w:hAnsi="Corbel"/>
          <w:sz w:val="18"/>
          <w:szCs w:val="18"/>
          <w:lang w:val="nl-NL"/>
        </w:rPr>
        <w:t>Het beantwoorden van vragen en uploaden van documenten in TenderNed staat niet gelijk aan het indienen van een</w:t>
      </w:r>
      <w:r w:rsidR="00D24515">
        <w:rPr>
          <w:rFonts w:ascii="Corbel" w:hAnsi="Corbel"/>
          <w:sz w:val="18"/>
          <w:szCs w:val="18"/>
          <w:lang w:val="nl-NL"/>
        </w:rPr>
        <w:t xml:space="preserve"> Aanmelding</w:t>
      </w:r>
      <w:r w:rsidRPr="00811244">
        <w:rPr>
          <w:rFonts w:ascii="Corbel" w:hAnsi="Corbel"/>
          <w:sz w:val="18"/>
          <w:szCs w:val="18"/>
          <w:lang w:val="nl-NL"/>
        </w:rPr>
        <w:t xml:space="preserve">. </w:t>
      </w:r>
      <w:r>
        <w:rPr>
          <w:rFonts w:ascii="Corbel" w:hAnsi="Corbel"/>
          <w:sz w:val="18"/>
          <w:szCs w:val="18"/>
          <w:lang w:val="nl-NL"/>
        </w:rPr>
        <w:t>Dit</w:t>
      </w:r>
      <w:r w:rsidRPr="00811244">
        <w:rPr>
          <w:rFonts w:ascii="Corbel" w:hAnsi="Corbel"/>
          <w:sz w:val="18"/>
          <w:szCs w:val="18"/>
          <w:lang w:val="nl-NL"/>
        </w:rPr>
        <w:t xml:space="preserve"> </w:t>
      </w:r>
      <w:r w:rsidRPr="00167CD7">
        <w:rPr>
          <w:rFonts w:ascii="Corbel" w:hAnsi="Corbel"/>
          <w:sz w:val="18"/>
          <w:szCs w:val="18"/>
          <w:lang w:val="nl-NL"/>
        </w:rPr>
        <w:t>vereist een separate</w:t>
      </w:r>
      <w:r w:rsidR="00A173C6">
        <w:rPr>
          <w:rFonts w:ascii="Corbel" w:hAnsi="Corbel"/>
          <w:sz w:val="18"/>
          <w:szCs w:val="18"/>
          <w:lang w:val="nl-NL"/>
        </w:rPr>
        <w:t xml:space="preserve"> handeling</w:t>
      </w:r>
      <w:r w:rsidRPr="00167CD7">
        <w:rPr>
          <w:rFonts w:ascii="Corbel" w:hAnsi="Corbel"/>
          <w:sz w:val="18"/>
          <w:szCs w:val="18"/>
          <w:lang w:val="nl-NL"/>
        </w:rPr>
        <w:t xml:space="preserve"> </w:t>
      </w:r>
      <w:r>
        <w:rPr>
          <w:rFonts w:ascii="Corbel" w:hAnsi="Corbel"/>
          <w:sz w:val="18"/>
          <w:szCs w:val="18"/>
          <w:lang w:val="nl-NL"/>
        </w:rPr>
        <w:t>die bevestigd wordt met een SMS-code.</w:t>
      </w:r>
    </w:p>
    <w:p w14:paraId="23870174" w14:textId="77777777" w:rsidR="00470DA1" w:rsidRPr="00167CD7" w:rsidRDefault="00470DA1" w:rsidP="00470DA1">
      <w:pPr>
        <w:pStyle w:val="Lijstalinea"/>
        <w:spacing w:line="276" w:lineRule="auto"/>
        <w:ind w:left="680"/>
        <w:rPr>
          <w:rFonts w:ascii="Corbel" w:hAnsi="Corbel"/>
          <w:b/>
          <w:i/>
          <w:sz w:val="18"/>
          <w:szCs w:val="18"/>
          <w:lang w:val="nl-NL"/>
        </w:rPr>
      </w:pPr>
    </w:p>
    <w:p w14:paraId="0D4F74A5" w14:textId="77777777" w:rsidR="00470DA1" w:rsidRPr="00811244" w:rsidRDefault="00470DA1" w:rsidP="00470DA1">
      <w:pPr>
        <w:spacing w:line="276" w:lineRule="auto"/>
        <w:rPr>
          <w:rFonts w:ascii="Corbel" w:hAnsi="Corbel"/>
          <w:szCs w:val="18"/>
        </w:rPr>
      </w:pPr>
      <w:r w:rsidRPr="00811244">
        <w:rPr>
          <w:rFonts w:ascii="Corbel" w:hAnsi="Corbel"/>
          <w:szCs w:val="18"/>
        </w:rPr>
        <w:t xml:space="preserve">Via </w:t>
      </w:r>
      <w:hyperlink r:id="rId19" w:history="1">
        <w:r w:rsidRPr="00811244">
          <w:rPr>
            <w:rStyle w:val="Hyperlink"/>
            <w:rFonts w:ascii="Corbel" w:hAnsi="Corbel"/>
            <w:szCs w:val="18"/>
          </w:rPr>
          <w:t>www.tenderned.nl/voor-ondernemingen/ondersteuning</w:t>
        </w:r>
      </w:hyperlink>
      <w:r w:rsidRPr="00811244">
        <w:rPr>
          <w:rFonts w:ascii="Corbel" w:hAnsi="Corbel"/>
          <w:szCs w:val="18"/>
        </w:rPr>
        <w:t xml:space="preserve"> zijn tal van kennisbronnen te raadplegen. Indien </w:t>
      </w:r>
      <w:r>
        <w:rPr>
          <w:rFonts w:ascii="Corbel" w:hAnsi="Corbel"/>
          <w:szCs w:val="18"/>
        </w:rPr>
        <w:t>Ondernemers</w:t>
      </w:r>
      <w:r w:rsidRPr="00811244">
        <w:rPr>
          <w:rFonts w:ascii="Corbel" w:hAnsi="Corbel"/>
          <w:szCs w:val="18"/>
        </w:rPr>
        <w:t xml:space="preserve"> technische problemen ervaren of vragen hebben over de werking van TenderNed, dan dient contact opgenomen te worden met de</w:t>
      </w:r>
      <w:r w:rsidR="0080034E">
        <w:rPr>
          <w:rFonts w:ascii="Corbel" w:hAnsi="Corbel"/>
          <w:szCs w:val="18"/>
        </w:rPr>
        <w:t xml:space="preserve"> </w:t>
      </w:r>
      <w:proofErr w:type="spellStart"/>
      <w:r w:rsidR="0080034E">
        <w:rPr>
          <w:rFonts w:ascii="Corbel" w:hAnsi="Corbel"/>
          <w:szCs w:val="18"/>
        </w:rPr>
        <w:t>servicedesk</w:t>
      </w:r>
      <w:proofErr w:type="spellEnd"/>
      <w:r w:rsidR="0080034E">
        <w:rPr>
          <w:rFonts w:ascii="Corbel" w:hAnsi="Corbel"/>
          <w:szCs w:val="18"/>
        </w:rPr>
        <w:t xml:space="preserve"> van TenderNed zelf en niet met de Aanbestedende dienst.</w:t>
      </w:r>
      <w:r w:rsidRPr="00811244">
        <w:rPr>
          <w:rFonts w:ascii="Corbel" w:hAnsi="Corbel"/>
          <w:szCs w:val="18"/>
        </w:rPr>
        <w:t xml:space="preserve"> De servicedesk is bereikbaar op werkdagen van 08.30 tot 17.00 uur via 0800-TenderNed (0800-8363376) of </w:t>
      </w:r>
      <w:hyperlink r:id="rId20" w:history="1">
        <w:r w:rsidRPr="00811244">
          <w:rPr>
            <w:rStyle w:val="Hyperlink"/>
            <w:rFonts w:ascii="Corbel" w:hAnsi="Corbel"/>
            <w:szCs w:val="18"/>
          </w:rPr>
          <w:t>servicedesk@TenderNed.nl</w:t>
        </w:r>
      </w:hyperlink>
      <w:r w:rsidRPr="00811244">
        <w:rPr>
          <w:rFonts w:ascii="Corbel" w:hAnsi="Corbel"/>
          <w:szCs w:val="18"/>
        </w:rPr>
        <w:t>.</w:t>
      </w:r>
    </w:p>
    <w:p w14:paraId="3C3A8594" w14:textId="77777777" w:rsidR="00470DA1" w:rsidRPr="00343122" w:rsidRDefault="00470DA1" w:rsidP="00470DA1">
      <w:pPr>
        <w:pStyle w:val="Kop2"/>
        <w:spacing w:before="240" w:after="120"/>
        <w:rPr>
          <w:rFonts w:ascii="Corbel" w:hAnsi="Corbel"/>
          <w:sz w:val="18"/>
        </w:rPr>
      </w:pPr>
      <w:bookmarkStart w:id="10" w:name="_Toc195253674"/>
      <w:r>
        <w:rPr>
          <w:rFonts w:ascii="Corbel" w:hAnsi="Corbel"/>
          <w:sz w:val="18"/>
        </w:rPr>
        <w:t>Contact tijdens de aanbestedingsprocedure</w:t>
      </w:r>
      <w:bookmarkEnd w:id="10"/>
    </w:p>
    <w:p w14:paraId="2C235BFA" w14:textId="5F20CF2A" w:rsidR="00470DA1" w:rsidRPr="00A13CD7" w:rsidRDefault="00D24515" w:rsidP="00470DA1">
      <w:pPr>
        <w:spacing w:line="276" w:lineRule="auto"/>
        <w:jc w:val="both"/>
        <w:rPr>
          <w:rFonts w:ascii="Corbel" w:hAnsi="Corbel"/>
          <w:szCs w:val="18"/>
        </w:rPr>
      </w:pPr>
      <w:r w:rsidRPr="00A13CD7">
        <w:rPr>
          <w:rFonts w:ascii="Corbel" w:hAnsi="Corbel"/>
          <w:szCs w:val="18"/>
        </w:rPr>
        <w:t xml:space="preserve">Tot op het moment van de definitieve gunning is </w:t>
      </w:r>
      <w:r w:rsidR="007728F2">
        <w:rPr>
          <w:rFonts w:ascii="Corbel" w:hAnsi="Corbel"/>
          <w:szCs w:val="18"/>
        </w:rPr>
        <w:t>Teus van Steenis</w:t>
      </w:r>
      <w:r w:rsidR="00FC0252">
        <w:rPr>
          <w:rFonts w:ascii="Corbel" w:hAnsi="Corbel"/>
          <w:szCs w:val="18"/>
        </w:rPr>
        <w:t xml:space="preserve"> inkoper Trambedrijf provincie Utrecht</w:t>
      </w:r>
      <w:r>
        <w:rPr>
          <w:rFonts w:ascii="Corbel" w:hAnsi="Corbel"/>
          <w:szCs w:val="18"/>
        </w:rPr>
        <w:t xml:space="preserve"> voor Ondernemers h</w:t>
      </w:r>
      <w:r w:rsidRPr="00A13CD7">
        <w:rPr>
          <w:rFonts w:ascii="Corbel" w:hAnsi="Corbel"/>
          <w:szCs w:val="18"/>
        </w:rPr>
        <w:t>et enige aanspreekpunt</w:t>
      </w:r>
      <w:r>
        <w:rPr>
          <w:rFonts w:ascii="Corbel" w:hAnsi="Corbel"/>
          <w:szCs w:val="18"/>
        </w:rPr>
        <w:t xml:space="preserve"> inzake deze aanbestedingsprocedure</w:t>
      </w:r>
      <w:r w:rsidRPr="00A13CD7">
        <w:rPr>
          <w:rFonts w:ascii="Corbel" w:hAnsi="Corbel"/>
          <w:szCs w:val="18"/>
        </w:rPr>
        <w:t xml:space="preserve">. </w:t>
      </w:r>
      <w:r>
        <w:rPr>
          <w:rFonts w:ascii="Corbel" w:hAnsi="Corbel"/>
          <w:szCs w:val="18"/>
        </w:rPr>
        <w:t xml:space="preserve">Alle correspondentie vindt in beginsel plaats via TenderNed. Mocht dit om technische redenen </w:t>
      </w:r>
      <w:r w:rsidRPr="00980E30">
        <w:rPr>
          <w:rFonts w:ascii="Corbel" w:hAnsi="Corbel"/>
          <w:szCs w:val="18"/>
        </w:rPr>
        <w:t xml:space="preserve">niet mogelijk of contact anderszins daadwerkelijk noodzakelijk zijn, dan kunnen Ondernemers contact </w:t>
      </w:r>
      <w:r w:rsidRPr="0007690C">
        <w:rPr>
          <w:rFonts w:ascii="Corbel" w:hAnsi="Corbel"/>
          <w:szCs w:val="18"/>
        </w:rPr>
        <w:t>opnemen via</w:t>
      </w:r>
      <w:r w:rsidR="0007690C">
        <w:rPr>
          <w:rFonts w:ascii="Corbel" w:hAnsi="Corbel"/>
          <w:szCs w:val="18"/>
        </w:rPr>
        <w:t xml:space="preserve"> e-mail</w:t>
      </w:r>
      <w:r w:rsidR="006668B2">
        <w:rPr>
          <w:rFonts w:ascii="Corbel" w:hAnsi="Corbel"/>
          <w:szCs w:val="18"/>
        </w:rPr>
        <w:t xml:space="preserve">: </w:t>
      </w:r>
      <w:hyperlink r:id="rId21" w:history="1">
        <w:r w:rsidR="00F43792" w:rsidRPr="0007690C">
          <w:rPr>
            <w:rStyle w:val="Hyperlink"/>
            <w:rFonts w:ascii="Corbel" w:hAnsi="Corbel"/>
            <w:szCs w:val="18"/>
          </w:rPr>
          <w:t>inkoop@provincie-utrecht.nl</w:t>
        </w:r>
      </w:hyperlink>
      <w:r w:rsidR="00F43792">
        <w:rPr>
          <w:rFonts w:ascii="Corbel" w:hAnsi="Corbel"/>
          <w:szCs w:val="18"/>
        </w:rPr>
        <w:t xml:space="preserve"> </w:t>
      </w:r>
      <w:r w:rsidR="0022551A">
        <w:rPr>
          <w:rFonts w:ascii="Corbel" w:hAnsi="Corbel"/>
          <w:szCs w:val="18"/>
        </w:rPr>
        <w:t>onder</w:t>
      </w:r>
      <w:r w:rsidR="00F43792">
        <w:rPr>
          <w:rFonts w:ascii="Corbel" w:hAnsi="Corbel"/>
          <w:szCs w:val="18"/>
        </w:rPr>
        <w:t xml:space="preserve"> vermelding van </w:t>
      </w:r>
      <w:r w:rsidR="0022551A">
        <w:rPr>
          <w:rFonts w:ascii="Corbel" w:hAnsi="Corbel"/>
          <w:szCs w:val="18"/>
        </w:rPr>
        <w:t xml:space="preserve">het </w:t>
      </w:r>
      <w:r w:rsidR="0022551A" w:rsidRPr="00F6508A">
        <w:rPr>
          <w:rFonts w:ascii="Corbel" w:hAnsi="Corbel"/>
          <w:szCs w:val="18"/>
          <w:highlight w:val="yellow"/>
        </w:rPr>
        <w:t xml:space="preserve">aanbestedingsnummer </w:t>
      </w:r>
      <w:r w:rsidR="0012123E" w:rsidRPr="00F6508A">
        <w:rPr>
          <w:rFonts w:ascii="Corbel" w:hAnsi="Corbel"/>
          <w:szCs w:val="18"/>
          <w:highlight w:val="yellow"/>
        </w:rPr>
        <w:t>**</w:t>
      </w:r>
      <w:r w:rsidR="00B25EC8" w:rsidRPr="00F6508A">
        <w:rPr>
          <w:rFonts w:ascii="Corbel" w:hAnsi="Corbel"/>
          <w:szCs w:val="18"/>
          <w:highlight w:val="yellow"/>
        </w:rPr>
        <w:t>.</w:t>
      </w:r>
    </w:p>
    <w:p w14:paraId="638C5E29" w14:textId="77777777" w:rsidR="00470DA1" w:rsidRPr="00A13CD7" w:rsidRDefault="00470DA1" w:rsidP="00470DA1">
      <w:pPr>
        <w:pStyle w:val="Kop2"/>
        <w:spacing w:before="240" w:after="120"/>
        <w:rPr>
          <w:rFonts w:ascii="Corbel" w:hAnsi="Corbel"/>
          <w:sz w:val="18"/>
        </w:rPr>
      </w:pPr>
      <w:bookmarkStart w:id="11" w:name="_Toc195253675"/>
      <w:r w:rsidRPr="00811244">
        <w:rPr>
          <w:rFonts w:ascii="Corbel" w:hAnsi="Corbel"/>
          <w:sz w:val="18"/>
        </w:rPr>
        <w:t>Planning (indicatief)</w:t>
      </w:r>
      <w:bookmarkEnd w:id="11"/>
    </w:p>
    <w:p w14:paraId="1B052AA8" w14:textId="35A992D4" w:rsidR="00470DA1" w:rsidRDefault="00C4671B" w:rsidP="00470DA1">
      <w:pPr>
        <w:spacing w:line="276" w:lineRule="auto"/>
        <w:rPr>
          <w:rFonts w:ascii="Corbel" w:hAnsi="Corbel"/>
          <w:szCs w:val="18"/>
        </w:rPr>
      </w:pPr>
      <w:r>
        <w:rPr>
          <w:rFonts w:ascii="Corbel" w:hAnsi="Corbel"/>
          <w:szCs w:val="18"/>
        </w:rPr>
        <w:t xml:space="preserve">Binnen de </w:t>
      </w:r>
      <w:r w:rsidR="00DA77A6">
        <w:rPr>
          <w:rFonts w:ascii="Corbel" w:hAnsi="Corbel"/>
          <w:szCs w:val="18"/>
        </w:rPr>
        <w:t>Selectiefase</w:t>
      </w:r>
      <w:r>
        <w:rPr>
          <w:rFonts w:ascii="Corbel" w:hAnsi="Corbel"/>
          <w:szCs w:val="18"/>
        </w:rPr>
        <w:t xml:space="preserve"> van deze aanbestedingsprocedure </w:t>
      </w:r>
      <w:r w:rsidR="00470DA1">
        <w:rPr>
          <w:rFonts w:ascii="Corbel" w:hAnsi="Corbel"/>
          <w:szCs w:val="18"/>
        </w:rPr>
        <w:t xml:space="preserve">dienen </w:t>
      </w:r>
      <w:r w:rsidR="0080034E">
        <w:rPr>
          <w:rFonts w:ascii="Corbel" w:hAnsi="Corbel"/>
          <w:szCs w:val="18"/>
        </w:rPr>
        <w:t xml:space="preserve">Ondernemers </w:t>
      </w:r>
      <w:r w:rsidR="00470DA1">
        <w:rPr>
          <w:rFonts w:ascii="Corbel" w:hAnsi="Corbel"/>
          <w:szCs w:val="18"/>
        </w:rPr>
        <w:t xml:space="preserve">op verschillende momenten tijdig acties te </w:t>
      </w:r>
      <w:r w:rsidR="00D24515">
        <w:rPr>
          <w:rFonts w:ascii="Corbel" w:hAnsi="Corbel"/>
          <w:szCs w:val="18"/>
        </w:rPr>
        <w:t>nemen</w:t>
      </w:r>
      <w:r w:rsidR="00470DA1">
        <w:rPr>
          <w:rFonts w:ascii="Corbel" w:hAnsi="Corbel"/>
          <w:szCs w:val="18"/>
        </w:rPr>
        <w:t xml:space="preserve">. De Aanbestedende dienst streeft ernaar de volgende planning te realiseren. Zonder expliciet tegenbericht in de vorm van een Nota van inlichtingen, </w:t>
      </w:r>
      <w:r w:rsidR="00470DA1" w:rsidRPr="00811244">
        <w:rPr>
          <w:rFonts w:ascii="Corbel" w:hAnsi="Corbel"/>
          <w:szCs w:val="18"/>
        </w:rPr>
        <w:t xml:space="preserve">dienen </w:t>
      </w:r>
      <w:r w:rsidR="00470DA1">
        <w:rPr>
          <w:rFonts w:ascii="Corbel" w:hAnsi="Corbel"/>
          <w:szCs w:val="18"/>
        </w:rPr>
        <w:t>Ondernemers</w:t>
      </w:r>
      <w:r w:rsidR="00470DA1" w:rsidRPr="00811244">
        <w:rPr>
          <w:rFonts w:ascii="Corbel" w:hAnsi="Corbel"/>
          <w:szCs w:val="18"/>
        </w:rPr>
        <w:t xml:space="preserve"> </w:t>
      </w:r>
      <w:r w:rsidR="00470DA1">
        <w:rPr>
          <w:rFonts w:ascii="Corbel" w:hAnsi="Corbel"/>
          <w:szCs w:val="18"/>
        </w:rPr>
        <w:t>hier</w:t>
      </w:r>
      <w:r w:rsidR="00470DA1" w:rsidRPr="00811244">
        <w:rPr>
          <w:rFonts w:ascii="Corbel" w:hAnsi="Corbel"/>
          <w:szCs w:val="18"/>
        </w:rPr>
        <w:t xml:space="preserve">van </w:t>
      </w:r>
      <w:r w:rsidR="00470DA1">
        <w:rPr>
          <w:rFonts w:ascii="Corbel" w:hAnsi="Corbel"/>
          <w:szCs w:val="18"/>
        </w:rPr>
        <w:t>uit te gaan.</w:t>
      </w:r>
    </w:p>
    <w:p w14:paraId="304227C1" w14:textId="77777777" w:rsidR="00C4671B" w:rsidRDefault="00C4671B" w:rsidP="00470DA1">
      <w:pPr>
        <w:spacing w:line="276" w:lineRule="auto"/>
        <w:rPr>
          <w:rFonts w:ascii="Corbel" w:hAnsi="Corbel"/>
          <w:szCs w:val="18"/>
        </w:rPr>
      </w:pPr>
    </w:p>
    <w:tbl>
      <w:tblPr>
        <w:tblStyle w:val="Professioneletabel"/>
        <w:tblW w:w="4938" w:type="pct"/>
        <w:tblInd w:w="109" w:type="dxa"/>
        <w:tblLook w:val="04A0" w:firstRow="1" w:lastRow="0" w:firstColumn="1" w:lastColumn="0" w:noHBand="0" w:noVBand="1"/>
      </w:tblPr>
      <w:tblGrid>
        <w:gridCol w:w="5228"/>
        <w:gridCol w:w="2148"/>
        <w:gridCol w:w="1287"/>
      </w:tblGrid>
      <w:tr w:rsidR="00D24515" w:rsidRPr="00B03ECA" w14:paraId="33728C9B" w14:textId="77777777" w:rsidTr="00134852">
        <w:trPr>
          <w:cnfStyle w:val="100000000000" w:firstRow="1" w:lastRow="0" w:firstColumn="0" w:lastColumn="0" w:oddVBand="0" w:evenVBand="0" w:oddHBand="0" w:evenHBand="0" w:firstRowFirstColumn="0" w:firstRowLastColumn="0" w:lastRowFirstColumn="0" w:lastRowLastColumn="0"/>
          <w:trHeight w:val="397"/>
          <w:tblHeader/>
        </w:trPr>
        <w:tc>
          <w:tcPr>
            <w:tcW w:w="3017" w:type="pct"/>
            <w:vAlign w:val="center"/>
          </w:tcPr>
          <w:p w14:paraId="74FBDDD8" w14:textId="77777777" w:rsidR="00D24515" w:rsidRPr="00B03ECA" w:rsidRDefault="00D24515" w:rsidP="00134852">
            <w:pPr>
              <w:spacing w:line="276" w:lineRule="auto"/>
              <w:rPr>
                <w:rFonts w:ascii="Corbel" w:hAnsi="Corbel"/>
                <w:b w:val="0"/>
                <w:bCs w:val="0"/>
                <w:color w:val="FFFFFF"/>
                <w:spacing w:val="0"/>
                <w:sz w:val="16"/>
                <w:szCs w:val="16"/>
              </w:rPr>
            </w:pPr>
            <w:r w:rsidRPr="00B03ECA">
              <w:rPr>
                <w:rFonts w:ascii="Corbel" w:hAnsi="Corbel"/>
                <w:color w:val="FFFFFF"/>
                <w:spacing w:val="0"/>
                <w:sz w:val="16"/>
                <w:szCs w:val="16"/>
              </w:rPr>
              <w:t>Activiteit</w:t>
            </w:r>
          </w:p>
        </w:tc>
        <w:tc>
          <w:tcPr>
            <w:tcW w:w="1240" w:type="pct"/>
            <w:vAlign w:val="center"/>
            <w:hideMark/>
          </w:tcPr>
          <w:p w14:paraId="7D7A934A" w14:textId="77777777" w:rsidR="00D24515" w:rsidRPr="00B03ECA" w:rsidRDefault="00D24515" w:rsidP="00134852">
            <w:pPr>
              <w:spacing w:line="276" w:lineRule="auto"/>
              <w:rPr>
                <w:rFonts w:ascii="Corbel" w:hAnsi="Corbel"/>
                <w:b w:val="0"/>
                <w:bCs w:val="0"/>
                <w:color w:val="FFFFFF"/>
                <w:spacing w:val="0"/>
                <w:sz w:val="16"/>
                <w:szCs w:val="16"/>
              </w:rPr>
            </w:pPr>
            <w:r w:rsidRPr="00B03ECA">
              <w:rPr>
                <w:rFonts w:ascii="Corbel" w:hAnsi="Corbel"/>
                <w:color w:val="FFFFFF"/>
                <w:spacing w:val="0"/>
                <w:sz w:val="16"/>
                <w:szCs w:val="16"/>
              </w:rPr>
              <w:t>Datum</w:t>
            </w:r>
          </w:p>
        </w:tc>
        <w:tc>
          <w:tcPr>
            <w:tcW w:w="743" w:type="pct"/>
            <w:vAlign w:val="center"/>
            <w:hideMark/>
          </w:tcPr>
          <w:p w14:paraId="62716668" w14:textId="77777777" w:rsidR="00D24515" w:rsidRPr="00B03ECA" w:rsidRDefault="00D24515" w:rsidP="00134852">
            <w:pPr>
              <w:spacing w:line="276" w:lineRule="auto"/>
              <w:rPr>
                <w:rFonts w:ascii="Corbel" w:hAnsi="Corbel"/>
                <w:b w:val="0"/>
                <w:bCs w:val="0"/>
                <w:color w:val="FFFFFF"/>
                <w:spacing w:val="0"/>
                <w:sz w:val="16"/>
                <w:szCs w:val="16"/>
              </w:rPr>
            </w:pPr>
            <w:r>
              <w:rPr>
                <w:rFonts w:ascii="Corbel" w:hAnsi="Corbel"/>
                <w:color w:val="FFFFFF"/>
                <w:spacing w:val="0"/>
                <w:sz w:val="16"/>
                <w:szCs w:val="16"/>
              </w:rPr>
              <w:t>Tijd (CE</w:t>
            </w:r>
            <w:r w:rsidRPr="00B03ECA">
              <w:rPr>
                <w:rFonts w:ascii="Corbel" w:hAnsi="Corbel"/>
                <w:color w:val="FFFFFF"/>
                <w:spacing w:val="0"/>
                <w:sz w:val="16"/>
                <w:szCs w:val="16"/>
              </w:rPr>
              <w:t>T)</w:t>
            </w:r>
          </w:p>
        </w:tc>
      </w:tr>
      <w:tr w:rsidR="001D63D0" w:rsidRPr="00B03ECA" w14:paraId="5B399042" w14:textId="77777777" w:rsidTr="001D63D0">
        <w:trPr>
          <w:trHeight w:val="397"/>
        </w:trPr>
        <w:tc>
          <w:tcPr>
            <w:tcW w:w="3017" w:type="pct"/>
            <w:tcBorders>
              <w:bottom w:val="single" w:sz="6" w:space="0" w:color="000000"/>
            </w:tcBorders>
            <w:vAlign w:val="center"/>
          </w:tcPr>
          <w:p w14:paraId="4C88F491" w14:textId="77777777" w:rsidR="001D63D0" w:rsidRPr="00B03ECA" w:rsidRDefault="001D63D0" w:rsidP="00134852">
            <w:pPr>
              <w:spacing w:line="276" w:lineRule="auto"/>
              <w:rPr>
                <w:rFonts w:ascii="Corbel" w:hAnsi="Corbel"/>
                <w:color w:val="000000"/>
                <w:spacing w:val="0"/>
                <w:sz w:val="16"/>
                <w:szCs w:val="16"/>
              </w:rPr>
            </w:pPr>
            <w:r w:rsidRPr="00B03ECA">
              <w:rPr>
                <w:rFonts w:ascii="Corbel" w:hAnsi="Corbel"/>
                <w:color w:val="000000"/>
                <w:spacing w:val="0"/>
                <w:sz w:val="16"/>
                <w:szCs w:val="16"/>
              </w:rPr>
              <w:t>Publiceren aankondiging op TenderNed</w:t>
            </w:r>
          </w:p>
        </w:tc>
        <w:tc>
          <w:tcPr>
            <w:tcW w:w="1983" w:type="pct"/>
            <w:gridSpan w:val="2"/>
            <w:tcBorders>
              <w:bottom w:val="single" w:sz="6" w:space="0" w:color="000000"/>
            </w:tcBorders>
            <w:vAlign w:val="center"/>
          </w:tcPr>
          <w:p w14:paraId="3D1B4BD9" w14:textId="16DBC58B" w:rsidR="001D63D0" w:rsidRPr="00B03ECA" w:rsidRDefault="00E767C4" w:rsidP="00134852">
            <w:pPr>
              <w:spacing w:line="276" w:lineRule="auto"/>
              <w:rPr>
                <w:rFonts w:ascii="Corbel" w:hAnsi="Corbel"/>
                <w:color w:val="000000"/>
                <w:spacing w:val="0"/>
                <w:sz w:val="16"/>
                <w:szCs w:val="16"/>
              </w:rPr>
            </w:pPr>
            <w:r>
              <w:rPr>
                <w:rFonts w:ascii="Corbel" w:hAnsi="Corbel"/>
                <w:color w:val="000000"/>
                <w:spacing w:val="0"/>
                <w:sz w:val="16"/>
                <w:szCs w:val="16"/>
              </w:rPr>
              <w:t>11 april</w:t>
            </w:r>
            <w:r w:rsidR="00363F88">
              <w:rPr>
                <w:rFonts w:ascii="Corbel" w:hAnsi="Corbel"/>
                <w:color w:val="000000"/>
                <w:spacing w:val="0"/>
                <w:sz w:val="16"/>
                <w:szCs w:val="16"/>
              </w:rPr>
              <w:t xml:space="preserve"> 202</w:t>
            </w:r>
            <w:r>
              <w:rPr>
                <w:rFonts w:ascii="Corbel" w:hAnsi="Corbel"/>
                <w:color w:val="000000"/>
                <w:spacing w:val="0"/>
                <w:sz w:val="16"/>
                <w:szCs w:val="16"/>
              </w:rPr>
              <w:t>5</w:t>
            </w:r>
            <w:r w:rsidR="001D63D0" w:rsidRPr="00B03ECA">
              <w:rPr>
                <w:rFonts w:ascii="Corbel" w:hAnsi="Corbel"/>
                <w:color w:val="000000"/>
                <w:spacing w:val="0"/>
                <w:sz w:val="16"/>
                <w:szCs w:val="16"/>
              </w:rPr>
              <w:t> </w:t>
            </w:r>
          </w:p>
        </w:tc>
      </w:tr>
      <w:tr w:rsidR="00DA38D1" w:rsidRPr="00B03ECA" w14:paraId="51D7A512" w14:textId="77777777" w:rsidTr="00DA38D1">
        <w:trPr>
          <w:trHeight w:val="397"/>
        </w:trPr>
        <w:tc>
          <w:tcPr>
            <w:tcW w:w="3017" w:type="pct"/>
            <w:tcBorders>
              <w:top w:val="single" w:sz="4" w:space="0" w:color="auto"/>
            </w:tcBorders>
            <w:vAlign w:val="center"/>
          </w:tcPr>
          <w:p w14:paraId="4A60184E" w14:textId="5EE6178D" w:rsidR="00DA38D1" w:rsidRPr="00B42748" w:rsidRDefault="00DA38D1" w:rsidP="00134852">
            <w:pPr>
              <w:spacing w:line="276" w:lineRule="auto"/>
              <w:rPr>
                <w:rFonts w:ascii="Corbel" w:hAnsi="Corbel"/>
                <w:b/>
                <w:bCs/>
                <w:color w:val="000000"/>
                <w:spacing w:val="0"/>
                <w:sz w:val="16"/>
                <w:szCs w:val="16"/>
              </w:rPr>
            </w:pPr>
            <w:r w:rsidRPr="00B42748">
              <w:rPr>
                <w:rFonts w:ascii="Corbel" w:hAnsi="Corbel"/>
                <w:b/>
                <w:bCs/>
                <w:color w:val="000000"/>
                <w:spacing w:val="0"/>
                <w:sz w:val="16"/>
                <w:szCs w:val="16"/>
              </w:rPr>
              <w:t>Uiterste datum voor het stellen van vragen</w:t>
            </w:r>
          </w:p>
        </w:tc>
        <w:tc>
          <w:tcPr>
            <w:tcW w:w="1240" w:type="pct"/>
            <w:tcBorders>
              <w:top w:val="single" w:sz="4" w:space="0" w:color="auto"/>
            </w:tcBorders>
            <w:vAlign w:val="center"/>
          </w:tcPr>
          <w:p w14:paraId="0CC25A5F" w14:textId="0DBF44CE" w:rsidR="00DA38D1" w:rsidRPr="00DA38D1" w:rsidRDefault="00984325" w:rsidP="00134852">
            <w:pPr>
              <w:spacing w:line="276" w:lineRule="auto"/>
              <w:rPr>
                <w:rFonts w:ascii="Corbel" w:hAnsi="Corbel"/>
                <w:b/>
                <w:bCs/>
                <w:color w:val="000000"/>
                <w:spacing w:val="0"/>
                <w:sz w:val="16"/>
                <w:szCs w:val="16"/>
              </w:rPr>
            </w:pPr>
            <w:r>
              <w:rPr>
                <w:rFonts w:ascii="Corbel" w:hAnsi="Corbel"/>
                <w:b/>
                <w:bCs/>
                <w:color w:val="000000"/>
                <w:spacing w:val="0"/>
                <w:sz w:val="16"/>
                <w:szCs w:val="16"/>
              </w:rPr>
              <w:t>2</w:t>
            </w:r>
            <w:r w:rsidR="00627901">
              <w:rPr>
                <w:rFonts w:ascii="Corbel" w:hAnsi="Corbel"/>
                <w:b/>
                <w:bCs/>
                <w:color w:val="000000"/>
                <w:spacing w:val="0"/>
                <w:sz w:val="16"/>
                <w:szCs w:val="16"/>
              </w:rPr>
              <w:t>3</w:t>
            </w:r>
            <w:r w:rsidR="00670D2E">
              <w:rPr>
                <w:rFonts w:ascii="Corbel" w:hAnsi="Corbel"/>
                <w:b/>
                <w:bCs/>
                <w:color w:val="000000"/>
                <w:spacing w:val="0"/>
                <w:sz w:val="16"/>
                <w:szCs w:val="16"/>
              </w:rPr>
              <w:t xml:space="preserve"> </w:t>
            </w:r>
            <w:r>
              <w:rPr>
                <w:rFonts w:ascii="Corbel" w:hAnsi="Corbel"/>
                <w:b/>
                <w:bCs/>
                <w:color w:val="000000"/>
                <w:spacing w:val="0"/>
                <w:sz w:val="16"/>
                <w:szCs w:val="16"/>
              </w:rPr>
              <w:t>april</w:t>
            </w:r>
            <w:r w:rsidR="00670D2E">
              <w:rPr>
                <w:rFonts w:ascii="Corbel" w:hAnsi="Corbel"/>
                <w:b/>
                <w:bCs/>
                <w:color w:val="000000"/>
                <w:spacing w:val="0"/>
                <w:sz w:val="16"/>
                <w:szCs w:val="16"/>
              </w:rPr>
              <w:t xml:space="preserve"> 202</w:t>
            </w:r>
            <w:r>
              <w:rPr>
                <w:rFonts w:ascii="Corbel" w:hAnsi="Corbel"/>
                <w:b/>
                <w:bCs/>
                <w:color w:val="000000"/>
                <w:spacing w:val="0"/>
                <w:sz w:val="16"/>
                <w:szCs w:val="16"/>
              </w:rPr>
              <w:t>5</w:t>
            </w:r>
          </w:p>
        </w:tc>
        <w:tc>
          <w:tcPr>
            <w:tcW w:w="743" w:type="pct"/>
            <w:tcBorders>
              <w:top w:val="single" w:sz="4" w:space="0" w:color="auto"/>
            </w:tcBorders>
            <w:vAlign w:val="center"/>
          </w:tcPr>
          <w:p w14:paraId="57E39BAA" w14:textId="6D8BBEF7" w:rsidR="00DA38D1" w:rsidRPr="00DA38D1" w:rsidRDefault="00DA38D1" w:rsidP="00134852">
            <w:pPr>
              <w:spacing w:line="276" w:lineRule="auto"/>
              <w:rPr>
                <w:rFonts w:ascii="Corbel" w:hAnsi="Corbel"/>
                <w:b/>
                <w:bCs/>
                <w:color w:val="000000"/>
                <w:spacing w:val="0"/>
                <w:sz w:val="16"/>
                <w:szCs w:val="16"/>
              </w:rPr>
            </w:pPr>
            <w:r w:rsidRPr="00DA38D1">
              <w:rPr>
                <w:rFonts w:ascii="Corbel" w:hAnsi="Corbel"/>
                <w:b/>
                <w:bCs/>
                <w:color w:val="000000"/>
                <w:spacing w:val="0"/>
                <w:sz w:val="16"/>
                <w:szCs w:val="16"/>
              </w:rPr>
              <w:t>1</w:t>
            </w:r>
            <w:r w:rsidR="0033203C">
              <w:rPr>
                <w:rFonts w:ascii="Corbel" w:hAnsi="Corbel"/>
                <w:b/>
                <w:bCs/>
                <w:color w:val="000000"/>
                <w:spacing w:val="0"/>
                <w:sz w:val="16"/>
                <w:szCs w:val="16"/>
              </w:rPr>
              <w:t>0</w:t>
            </w:r>
            <w:r w:rsidRPr="00DA38D1">
              <w:rPr>
                <w:rFonts w:ascii="Corbel" w:hAnsi="Corbel"/>
                <w:b/>
                <w:bCs/>
                <w:color w:val="000000"/>
                <w:spacing w:val="0"/>
                <w:sz w:val="16"/>
                <w:szCs w:val="16"/>
              </w:rPr>
              <w:t>:00 uur</w:t>
            </w:r>
          </w:p>
        </w:tc>
      </w:tr>
      <w:tr w:rsidR="00126594" w:rsidRPr="00B03ECA" w14:paraId="06275FCA" w14:textId="77777777" w:rsidTr="00126594">
        <w:trPr>
          <w:trHeight w:val="397"/>
        </w:trPr>
        <w:tc>
          <w:tcPr>
            <w:tcW w:w="3017" w:type="pct"/>
            <w:vAlign w:val="center"/>
          </w:tcPr>
          <w:p w14:paraId="58E474FC" w14:textId="10F02C57" w:rsidR="00126594" w:rsidRPr="00B42748" w:rsidRDefault="00126594" w:rsidP="00134852">
            <w:pPr>
              <w:spacing w:line="276" w:lineRule="auto"/>
              <w:rPr>
                <w:rFonts w:ascii="Corbel" w:hAnsi="Corbel"/>
                <w:color w:val="000000"/>
                <w:spacing w:val="0"/>
                <w:sz w:val="16"/>
                <w:szCs w:val="16"/>
              </w:rPr>
            </w:pPr>
            <w:r w:rsidRPr="00B42748">
              <w:rPr>
                <w:rFonts w:ascii="Corbel" w:hAnsi="Corbel"/>
                <w:color w:val="000000"/>
                <w:spacing w:val="0"/>
                <w:sz w:val="16"/>
                <w:szCs w:val="16"/>
              </w:rPr>
              <w:t>Publicatie Nota van inlichtingen</w:t>
            </w:r>
          </w:p>
        </w:tc>
        <w:tc>
          <w:tcPr>
            <w:tcW w:w="1983" w:type="pct"/>
            <w:gridSpan w:val="2"/>
            <w:vAlign w:val="center"/>
          </w:tcPr>
          <w:p w14:paraId="035C4749" w14:textId="21D61BDC" w:rsidR="00126594" w:rsidRPr="00B03ECA" w:rsidRDefault="00E475DB" w:rsidP="00134852">
            <w:pPr>
              <w:spacing w:line="276" w:lineRule="auto"/>
              <w:rPr>
                <w:rFonts w:ascii="Corbel" w:hAnsi="Corbel"/>
                <w:color w:val="000000"/>
                <w:spacing w:val="0"/>
                <w:sz w:val="16"/>
                <w:szCs w:val="16"/>
              </w:rPr>
            </w:pPr>
            <w:r>
              <w:rPr>
                <w:rFonts w:ascii="Corbel" w:hAnsi="Corbel"/>
                <w:color w:val="000000"/>
                <w:spacing w:val="0"/>
                <w:sz w:val="16"/>
                <w:szCs w:val="16"/>
              </w:rPr>
              <w:t>2</w:t>
            </w:r>
            <w:r w:rsidR="00463808">
              <w:rPr>
                <w:rFonts w:ascii="Corbel" w:hAnsi="Corbel"/>
                <w:color w:val="000000"/>
                <w:spacing w:val="0"/>
                <w:sz w:val="16"/>
                <w:szCs w:val="16"/>
              </w:rPr>
              <w:t>9</w:t>
            </w:r>
            <w:r w:rsidR="00C7233B">
              <w:rPr>
                <w:rFonts w:ascii="Corbel" w:hAnsi="Corbel"/>
                <w:color w:val="000000"/>
                <w:spacing w:val="0"/>
                <w:sz w:val="16"/>
                <w:szCs w:val="16"/>
              </w:rPr>
              <w:t xml:space="preserve"> </w:t>
            </w:r>
            <w:r>
              <w:rPr>
                <w:rFonts w:ascii="Corbel" w:hAnsi="Corbel"/>
                <w:color w:val="000000"/>
                <w:spacing w:val="0"/>
                <w:sz w:val="16"/>
                <w:szCs w:val="16"/>
              </w:rPr>
              <w:t>april</w:t>
            </w:r>
            <w:r w:rsidR="00C7233B">
              <w:rPr>
                <w:rFonts w:ascii="Corbel" w:hAnsi="Corbel"/>
                <w:color w:val="000000"/>
                <w:spacing w:val="0"/>
                <w:sz w:val="16"/>
                <w:szCs w:val="16"/>
              </w:rPr>
              <w:t xml:space="preserve"> 202</w:t>
            </w:r>
            <w:r>
              <w:rPr>
                <w:rFonts w:ascii="Corbel" w:hAnsi="Corbel"/>
                <w:color w:val="000000"/>
                <w:spacing w:val="0"/>
                <w:sz w:val="16"/>
                <w:szCs w:val="16"/>
              </w:rPr>
              <w:t>5</w:t>
            </w:r>
          </w:p>
        </w:tc>
      </w:tr>
      <w:tr w:rsidR="00D24515" w:rsidRPr="00B03ECA" w14:paraId="68031400" w14:textId="77777777" w:rsidTr="00134852">
        <w:trPr>
          <w:trHeight w:val="397"/>
        </w:trPr>
        <w:tc>
          <w:tcPr>
            <w:tcW w:w="3017" w:type="pct"/>
            <w:vAlign w:val="center"/>
          </w:tcPr>
          <w:p w14:paraId="7530CAAD" w14:textId="77777777" w:rsidR="00D24515" w:rsidRPr="00864260" w:rsidRDefault="00D24515" w:rsidP="00D24515">
            <w:pPr>
              <w:spacing w:line="276" w:lineRule="auto"/>
              <w:rPr>
                <w:rFonts w:ascii="Corbel" w:hAnsi="Corbel"/>
                <w:b/>
                <w:bCs/>
                <w:color w:val="000000"/>
                <w:spacing w:val="0"/>
                <w:sz w:val="16"/>
                <w:szCs w:val="16"/>
              </w:rPr>
            </w:pPr>
            <w:r w:rsidRPr="00864260">
              <w:rPr>
                <w:rFonts w:ascii="Corbel" w:hAnsi="Corbel"/>
                <w:b/>
                <w:bCs/>
                <w:color w:val="000000"/>
                <w:spacing w:val="0"/>
                <w:sz w:val="16"/>
                <w:szCs w:val="16"/>
              </w:rPr>
              <w:t>Sluiting termijn voor het indienen van Aanmelding</w:t>
            </w:r>
          </w:p>
        </w:tc>
        <w:tc>
          <w:tcPr>
            <w:tcW w:w="1240" w:type="pct"/>
            <w:vAlign w:val="center"/>
          </w:tcPr>
          <w:p w14:paraId="6BDC4A2D" w14:textId="684DC292" w:rsidR="00D24515" w:rsidRPr="00864260" w:rsidRDefault="0079043C" w:rsidP="00134852">
            <w:pPr>
              <w:spacing w:line="276" w:lineRule="auto"/>
              <w:rPr>
                <w:rFonts w:ascii="Corbel" w:hAnsi="Corbel"/>
                <w:b/>
                <w:bCs/>
                <w:color w:val="000000"/>
                <w:spacing w:val="0"/>
                <w:sz w:val="16"/>
                <w:szCs w:val="16"/>
              </w:rPr>
            </w:pPr>
            <w:r>
              <w:rPr>
                <w:rFonts w:ascii="Corbel" w:hAnsi="Corbel"/>
                <w:b/>
                <w:bCs/>
                <w:color w:val="000000"/>
                <w:spacing w:val="0"/>
                <w:sz w:val="16"/>
                <w:szCs w:val="16"/>
              </w:rPr>
              <w:t>1</w:t>
            </w:r>
            <w:r w:rsidR="00CE12CE">
              <w:rPr>
                <w:rFonts w:ascii="Corbel" w:hAnsi="Corbel"/>
                <w:b/>
                <w:bCs/>
                <w:color w:val="000000"/>
                <w:spacing w:val="0"/>
                <w:sz w:val="16"/>
                <w:szCs w:val="16"/>
              </w:rPr>
              <w:t>9</w:t>
            </w:r>
            <w:r w:rsidR="00767BE0">
              <w:rPr>
                <w:rFonts w:ascii="Corbel" w:hAnsi="Corbel"/>
                <w:b/>
                <w:bCs/>
                <w:color w:val="000000"/>
                <w:spacing w:val="0"/>
                <w:sz w:val="16"/>
                <w:szCs w:val="16"/>
              </w:rPr>
              <w:t xml:space="preserve"> </w:t>
            </w:r>
            <w:r>
              <w:rPr>
                <w:rFonts w:ascii="Corbel" w:hAnsi="Corbel"/>
                <w:b/>
                <w:bCs/>
                <w:color w:val="000000"/>
                <w:spacing w:val="0"/>
                <w:sz w:val="16"/>
                <w:szCs w:val="16"/>
              </w:rPr>
              <w:t>mei</w:t>
            </w:r>
            <w:r w:rsidR="00767BE0">
              <w:rPr>
                <w:rFonts w:ascii="Corbel" w:hAnsi="Corbel"/>
                <w:b/>
                <w:bCs/>
                <w:color w:val="000000"/>
                <w:spacing w:val="0"/>
                <w:sz w:val="16"/>
                <w:szCs w:val="16"/>
              </w:rPr>
              <w:t xml:space="preserve"> 202</w:t>
            </w:r>
            <w:r>
              <w:rPr>
                <w:rFonts w:ascii="Corbel" w:hAnsi="Corbel"/>
                <w:b/>
                <w:bCs/>
                <w:color w:val="000000"/>
                <w:spacing w:val="0"/>
                <w:sz w:val="16"/>
                <w:szCs w:val="16"/>
              </w:rPr>
              <w:t>5</w:t>
            </w:r>
          </w:p>
        </w:tc>
        <w:tc>
          <w:tcPr>
            <w:tcW w:w="743" w:type="pct"/>
            <w:vAlign w:val="center"/>
            <w:hideMark/>
          </w:tcPr>
          <w:p w14:paraId="7D169FF2" w14:textId="4B755EB0" w:rsidR="00D24515" w:rsidRPr="00864260" w:rsidRDefault="00D24515" w:rsidP="00864260">
            <w:pPr>
              <w:spacing w:line="276" w:lineRule="auto"/>
              <w:rPr>
                <w:rFonts w:ascii="Corbel" w:hAnsi="Corbel"/>
                <w:b/>
                <w:bCs/>
                <w:color w:val="000000"/>
                <w:spacing w:val="0"/>
                <w:sz w:val="16"/>
                <w:szCs w:val="16"/>
              </w:rPr>
            </w:pPr>
            <w:r w:rsidRPr="00864260">
              <w:rPr>
                <w:rFonts w:ascii="Corbel" w:hAnsi="Corbel"/>
                <w:b/>
                <w:bCs/>
                <w:color w:val="000000"/>
                <w:spacing w:val="0"/>
                <w:sz w:val="16"/>
                <w:szCs w:val="16"/>
              </w:rPr>
              <w:t>1</w:t>
            </w:r>
            <w:r w:rsidR="0033203C">
              <w:rPr>
                <w:rFonts w:ascii="Corbel" w:hAnsi="Corbel"/>
                <w:b/>
                <w:bCs/>
                <w:color w:val="000000"/>
                <w:spacing w:val="0"/>
                <w:sz w:val="16"/>
                <w:szCs w:val="16"/>
              </w:rPr>
              <w:t>0</w:t>
            </w:r>
            <w:r w:rsidRPr="00864260">
              <w:rPr>
                <w:rFonts w:ascii="Corbel" w:hAnsi="Corbel"/>
                <w:b/>
                <w:bCs/>
                <w:color w:val="000000"/>
                <w:spacing w:val="0"/>
                <w:sz w:val="16"/>
                <w:szCs w:val="16"/>
              </w:rPr>
              <w:t xml:space="preserve">:00 </w:t>
            </w:r>
            <w:r w:rsidR="00DA38D1">
              <w:rPr>
                <w:rFonts w:ascii="Corbel" w:hAnsi="Corbel"/>
                <w:b/>
                <w:bCs/>
                <w:color w:val="000000"/>
                <w:spacing w:val="0"/>
                <w:sz w:val="16"/>
                <w:szCs w:val="16"/>
              </w:rPr>
              <w:t>uur</w:t>
            </w:r>
          </w:p>
        </w:tc>
      </w:tr>
      <w:tr w:rsidR="001D63D0" w:rsidRPr="00B03ECA" w14:paraId="27121BF4" w14:textId="77777777" w:rsidTr="001D63D0">
        <w:trPr>
          <w:trHeight w:val="397"/>
        </w:trPr>
        <w:tc>
          <w:tcPr>
            <w:tcW w:w="3017" w:type="pct"/>
            <w:vAlign w:val="center"/>
          </w:tcPr>
          <w:p w14:paraId="59234566" w14:textId="77777777" w:rsidR="001D63D0" w:rsidRPr="00864260" w:rsidRDefault="001D63D0" w:rsidP="00134852">
            <w:pPr>
              <w:spacing w:line="276" w:lineRule="auto"/>
              <w:rPr>
                <w:rFonts w:ascii="Corbel" w:hAnsi="Corbel"/>
                <w:color w:val="000000"/>
                <w:spacing w:val="0"/>
                <w:sz w:val="16"/>
                <w:szCs w:val="16"/>
              </w:rPr>
            </w:pPr>
            <w:r w:rsidRPr="00864260">
              <w:rPr>
                <w:rFonts w:ascii="Corbel" w:hAnsi="Corbel"/>
                <w:color w:val="000000"/>
                <w:spacing w:val="0"/>
                <w:sz w:val="16"/>
                <w:szCs w:val="16"/>
              </w:rPr>
              <w:t>Mededeling Selectiebeslissing, start bezwaartermijn</w:t>
            </w:r>
          </w:p>
        </w:tc>
        <w:tc>
          <w:tcPr>
            <w:tcW w:w="1983" w:type="pct"/>
            <w:gridSpan w:val="2"/>
            <w:vAlign w:val="center"/>
          </w:tcPr>
          <w:p w14:paraId="392A4E7E" w14:textId="378FC9AC" w:rsidR="001D63D0" w:rsidRPr="00864260" w:rsidRDefault="00CE12CE" w:rsidP="00134852">
            <w:pPr>
              <w:spacing w:line="276" w:lineRule="auto"/>
              <w:rPr>
                <w:rFonts w:ascii="Corbel" w:hAnsi="Corbel"/>
                <w:color w:val="000000"/>
                <w:spacing w:val="0"/>
                <w:sz w:val="16"/>
                <w:szCs w:val="16"/>
              </w:rPr>
            </w:pPr>
            <w:r>
              <w:rPr>
                <w:rFonts w:ascii="Corbel" w:hAnsi="Corbel"/>
                <w:color w:val="000000"/>
                <w:spacing w:val="0"/>
                <w:sz w:val="16"/>
                <w:szCs w:val="16"/>
              </w:rPr>
              <w:t>22</w:t>
            </w:r>
            <w:r w:rsidR="00E2571A">
              <w:rPr>
                <w:rFonts w:ascii="Corbel" w:hAnsi="Corbel"/>
                <w:color w:val="000000"/>
                <w:spacing w:val="0"/>
                <w:sz w:val="16"/>
                <w:szCs w:val="16"/>
              </w:rPr>
              <w:t xml:space="preserve"> mei</w:t>
            </w:r>
            <w:r w:rsidR="003F12F1">
              <w:rPr>
                <w:rFonts w:ascii="Corbel" w:hAnsi="Corbel"/>
                <w:color w:val="000000"/>
                <w:spacing w:val="0"/>
                <w:sz w:val="16"/>
                <w:szCs w:val="16"/>
              </w:rPr>
              <w:t xml:space="preserve"> 202</w:t>
            </w:r>
            <w:r w:rsidR="00E2571A">
              <w:rPr>
                <w:rFonts w:ascii="Corbel" w:hAnsi="Corbel"/>
                <w:color w:val="000000"/>
                <w:spacing w:val="0"/>
                <w:sz w:val="16"/>
                <w:szCs w:val="16"/>
              </w:rPr>
              <w:t>5</w:t>
            </w:r>
          </w:p>
        </w:tc>
      </w:tr>
      <w:tr w:rsidR="00D24515" w:rsidRPr="00B03ECA" w14:paraId="5ED477B9" w14:textId="77777777" w:rsidTr="00134852">
        <w:trPr>
          <w:trHeight w:val="397"/>
        </w:trPr>
        <w:tc>
          <w:tcPr>
            <w:tcW w:w="3017" w:type="pct"/>
            <w:vAlign w:val="center"/>
          </w:tcPr>
          <w:p w14:paraId="7CC733DB" w14:textId="64BA14D3" w:rsidR="00D24515" w:rsidRPr="00B03ECA" w:rsidRDefault="00864260" w:rsidP="00134852">
            <w:pPr>
              <w:spacing w:line="276" w:lineRule="auto"/>
              <w:rPr>
                <w:rFonts w:ascii="Corbel" w:hAnsi="Corbel"/>
                <w:color w:val="000000"/>
                <w:spacing w:val="0"/>
                <w:sz w:val="16"/>
                <w:szCs w:val="16"/>
              </w:rPr>
            </w:pPr>
            <w:r>
              <w:rPr>
                <w:rFonts w:ascii="Corbel" w:hAnsi="Corbel"/>
                <w:color w:val="000000"/>
                <w:spacing w:val="0"/>
                <w:sz w:val="16"/>
                <w:szCs w:val="16"/>
              </w:rPr>
              <w:lastRenderedPageBreak/>
              <w:t>Definitieve selectie</w:t>
            </w:r>
          </w:p>
        </w:tc>
        <w:tc>
          <w:tcPr>
            <w:tcW w:w="1983" w:type="pct"/>
            <w:gridSpan w:val="2"/>
            <w:vAlign w:val="center"/>
          </w:tcPr>
          <w:p w14:paraId="011D5F0F" w14:textId="4AAFE325" w:rsidR="00D24515" w:rsidRPr="00B03ECA" w:rsidRDefault="00591F34" w:rsidP="00134852">
            <w:pPr>
              <w:spacing w:line="276" w:lineRule="auto"/>
              <w:rPr>
                <w:rFonts w:ascii="Corbel" w:hAnsi="Corbel"/>
                <w:color w:val="000000"/>
                <w:spacing w:val="0"/>
                <w:sz w:val="16"/>
                <w:szCs w:val="16"/>
              </w:rPr>
            </w:pPr>
            <w:r>
              <w:rPr>
                <w:rFonts w:ascii="Corbel" w:hAnsi="Corbel"/>
                <w:color w:val="000000"/>
                <w:spacing w:val="0"/>
                <w:sz w:val="16"/>
                <w:szCs w:val="16"/>
              </w:rPr>
              <w:t>2</w:t>
            </w:r>
            <w:r w:rsidR="004358CE">
              <w:rPr>
                <w:rFonts w:ascii="Corbel" w:hAnsi="Corbel"/>
                <w:color w:val="000000"/>
                <w:spacing w:val="0"/>
                <w:sz w:val="16"/>
                <w:szCs w:val="16"/>
              </w:rPr>
              <w:t xml:space="preserve"> juni</w:t>
            </w:r>
            <w:r w:rsidR="006F72A2">
              <w:rPr>
                <w:rFonts w:ascii="Corbel" w:hAnsi="Corbel"/>
                <w:color w:val="000000"/>
                <w:spacing w:val="0"/>
                <w:sz w:val="16"/>
                <w:szCs w:val="16"/>
              </w:rPr>
              <w:t xml:space="preserve"> 202</w:t>
            </w:r>
            <w:r w:rsidR="004358CE">
              <w:rPr>
                <w:rFonts w:ascii="Corbel" w:hAnsi="Corbel"/>
                <w:color w:val="000000"/>
                <w:spacing w:val="0"/>
                <w:sz w:val="16"/>
                <w:szCs w:val="16"/>
              </w:rPr>
              <w:t>5</w:t>
            </w:r>
          </w:p>
        </w:tc>
      </w:tr>
    </w:tbl>
    <w:p w14:paraId="1801D3AB" w14:textId="77777777" w:rsidR="0010574D" w:rsidRDefault="0010574D" w:rsidP="0010574D">
      <w:pPr>
        <w:rPr>
          <w:highlight w:val="lightGray"/>
        </w:rPr>
      </w:pPr>
      <w:bookmarkStart w:id="12" w:name="_Toc250730204"/>
    </w:p>
    <w:p w14:paraId="7A846A4F" w14:textId="0D66EF9D" w:rsidR="00864260" w:rsidRPr="001D63D0" w:rsidRDefault="00864260" w:rsidP="00DF1495">
      <w:pPr>
        <w:spacing w:line="276" w:lineRule="auto"/>
        <w:rPr>
          <w:rFonts w:ascii="Corbel" w:hAnsi="Corbel"/>
          <w:szCs w:val="18"/>
        </w:rPr>
      </w:pPr>
      <w:r w:rsidRPr="001D63D0">
        <w:rPr>
          <w:rFonts w:ascii="Corbel" w:hAnsi="Corbel"/>
          <w:szCs w:val="18"/>
        </w:rPr>
        <w:t xml:space="preserve">Na de definitieve selectie volgt de Gunningsfase. De Aanbestedende dienst verwacht geselecteerde Gegadigden </w:t>
      </w:r>
      <w:r w:rsidR="009F7C03" w:rsidRPr="001D63D0">
        <w:rPr>
          <w:rFonts w:ascii="Corbel" w:hAnsi="Corbel"/>
          <w:szCs w:val="18"/>
        </w:rPr>
        <w:t>op</w:t>
      </w:r>
      <w:r w:rsidR="00545641">
        <w:rPr>
          <w:rFonts w:ascii="Corbel" w:hAnsi="Corbel"/>
          <w:szCs w:val="18"/>
        </w:rPr>
        <w:t xml:space="preserve"> </w:t>
      </w:r>
      <w:r w:rsidR="009C70C2">
        <w:rPr>
          <w:rFonts w:ascii="Corbel" w:hAnsi="Corbel"/>
          <w:szCs w:val="18"/>
        </w:rPr>
        <w:t>1</w:t>
      </w:r>
      <w:r w:rsidR="00DC2F1F">
        <w:rPr>
          <w:rFonts w:ascii="Corbel" w:hAnsi="Corbel"/>
          <w:szCs w:val="18"/>
        </w:rPr>
        <w:t>0 juni</w:t>
      </w:r>
      <w:r w:rsidR="00545641">
        <w:rPr>
          <w:rFonts w:ascii="Corbel" w:hAnsi="Corbel"/>
          <w:szCs w:val="18"/>
        </w:rPr>
        <w:t xml:space="preserve"> 202</w:t>
      </w:r>
      <w:r w:rsidR="00DC2F1F">
        <w:rPr>
          <w:rFonts w:ascii="Corbel" w:hAnsi="Corbel"/>
          <w:szCs w:val="18"/>
        </w:rPr>
        <w:t>5</w:t>
      </w:r>
      <w:r w:rsidRPr="001D63D0">
        <w:rPr>
          <w:rFonts w:ascii="Corbel" w:hAnsi="Corbel"/>
          <w:szCs w:val="18"/>
        </w:rPr>
        <w:t xml:space="preserve"> uit te nodigen voor het doen van een Inschrijving</w:t>
      </w:r>
      <w:r w:rsidR="009F7C03" w:rsidRPr="001D63D0">
        <w:rPr>
          <w:rFonts w:ascii="Corbel" w:hAnsi="Corbel"/>
          <w:szCs w:val="18"/>
        </w:rPr>
        <w:t>.</w:t>
      </w:r>
    </w:p>
    <w:p w14:paraId="44EF6231" w14:textId="77777777" w:rsidR="00470DA1" w:rsidRPr="009E6342" w:rsidRDefault="00470DA1" w:rsidP="00470DA1">
      <w:pPr>
        <w:pStyle w:val="Kop2"/>
        <w:spacing w:before="240" w:after="120"/>
        <w:rPr>
          <w:rFonts w:ascii="Corbel" w:hAnsi="Corbel"/>
          <w:sz w:val="18"/>
        </w:rPr>
      </w:pPr>
      <w:bookmarkStart w:id="13" w:name="_Toc195253676"/>
      <w:r w:rsidRPr="00811244">
        <w:rPr>
          <w:rFonts w:ascii="Corbel" w:hAnsi="Corbel"/>
          <w:sz w:val="18"/>
        </w:rPr>
        <w:t>Leeswijzer</w:t>
      </w:r>
      <w:bookmarkEnd w:id="12"/>
      <w:bookmarkEnd w:id="13"/>
    </w:p>
    <w:p w14:paraId="2E96D7A1" w14:textId="6DA35AB0" w:rsidR="00470DA1" w:rsidRDefault="004828CA" w:rsidP="00470DA1">
      <w:pPr>
        <w:spacing w:line="276" w:lineRule="auto"/>
        <w:rPr>
          <w:rFonts w:ascii="Corbel" w:hAnsi="Corbel"/>
          <w:szCs w:val="18"/>
        </w:rPr>
      </w:pPr>
      <w:r>
        <w:rPr>
          <w:rFonts w:ascii="Corbel" w:hAnsi="Corbel"/>
          <w:szCs w:val="18"/>
        </w:rPr>
        <w:t>Het vervolg van dez</w:t>
      </w:r>
      <w:r w:rsidR="00470DA1">
        <w:rPr>
          <w:rFonts w:ascii="Corbel" w:hAnsi="Corbel"/>
          <w:szCs w:val="18"/>
        </w:rPr>
        <w:t xml:space="preserve">e </w:t>
      </w:r>
      <w:r w:rsidR="00C4671B">
        <w:rPr>
          <w:rFonts w:ascii="Corbel" w:hAnsi="Corbel"/>
          <w:szCs w:val="18"/>
        </w:rPr>
        <w:t>Selectieleidraad</w:t>
      </w:r>
      <w:r w:rsidR="00470DA1" w:rsidRPr="00811244">
        <w:rPr>
          <w:rFonts w:ascii="Corbel" w:hAnsi="Corbel"/>
          <w:szCs w:val="18"/>
        </w:rPr>
        <w:t xml:space="preserve"> bestaat uit </w:t>
      </w:r>
      <w:r>
        <w:rPr>
          <w:rFonts w:ascii="Corbel" w:hAnsi="Corbel"/>
          <w:szCs w:val="18"/>
        </w:rPr>
        <w:t>drie</w:t>
      </w:r>
      <w:r w:rsidR="00470DA1">
        <w:rPr>
          <w:rFonts w:ascii="Corbel" w:hAnsi="Corbel"/>
          <w:szCs w:val="18"/>
        </w:rPr>
        <w:t xml:space="preserve"> hoofdstukken, een checklist </w:t>
      </w:r>
      <w:r w:rsidR="00470DA1" w:rsidRPr="00811244">
        <w:rPr>
          <w:rFonts w:ascii="Corbel" w:hAnsi="Corbel"/>
          <w:szCs w:val="18"/>
        </w:rPr>
        <w:t>en Bijlagen:</w:t>
      </w:r>
    </w:p>
    <w:p w14:paraId="6BDB0F8E" w14:textId="77777777" w:rsidR="00470DA1" w:rsidRPr="00811244" w:rsidRDefault="00470DA1" w:rsidP="00470DA1">
      <w:pPr>
        <w:spacing w:line="276" w:lineRule="auto"/>
        <w:rPr>
          <w:rFonts w:ascii="Corbel" w:hAnsi="Corbel"/>
          <w:szCs w:val="18"/>
        </w:rPr>
      </w:pPr>
    </w:p>
    <w:p w14:paraId="4DF0B325" w14:textId="6B836024" w:rsidR="00DF1495" w:rsidRPr="00DF1495" w:rsidRDefault="00DF1495" w:rsidP="00DF1495">
      <w:pPr>
        <w:numPr>
          <w:ilvl w:val="0"/>
          <w:numId w:val="13"/>
        </w:numPr>
        <w:spacing w:line="276" w:lineRule="auto"/>
        <w:rPr>
          <w:rFonts w:ascii="Corbel" w:hAnsi="Corbel"/>
          <w:szCs w:val="18"/>
        </w:rPr>
      </w:pPr>
      <w:r w:rsidRPr="00DF1495">
        <w:rPr>
          <w:rFonts w:ascii="Corbel" w:hAnsi="Corbel"/>
          <w:szCs w:val="18"/>
        </w:rPr>
        <w:t>Hoofdstuk 2 gaat op hoofdlijnen in op het doel van de aanbesteding en de aard, omvang en duur van de Opdracht en de context waarbinnen deze plaatsvindt.</w:t>
      </w:r>
    </w:p>
    <w:p w14:paraId="26157653" w14:textId="77777777" w:rsidR="00DF1495" w:rsidRPr="004828CA" w:rsidRDefault="00DF1495" w:rsidP="00DF1495">
      <w:pPr>
        <w:numPr>
          <w:ilvl w:val="0"/>
          <w:numId w:val="13"/>
        </w:numPr>
        <w:spacing w:line="276" w:lineRule="auto"/>
        <w:rPr>
          <w:rFonts w:ascii="Corbel" w:hAnsi="Corbel"/>
          <w:szCs w:val="18"/>
        </w:rPr>
      </w:pPr>
      <w:r w:rsidRPr="00DF1495">
        <w:rPr>
          <w:rFonts w:ascii="Corbel" w:hAnsi="Corbel"/>
          <w:szCs w:val="18"/>
        </w:rPr>
        <w:t xml:space="preserve">Hoofdstuk 3 </w:t>
      </w:r>
      <w:r w:rsidRPr="004828CA">
        <w:rPr>
          <w:rFonts w:ascii="Corbel" w:hAnsi="Corbel"/>
          <w:szCs w:val="18"/>
        </w:rPr>
        <w:t>beschrijft de aanbestedingsvoorschriften en het procedureverloop.</w:t>
      </w:r>
    </w:p>
    <w:p w14:paraId="20690680" w14:textId="73D46800" w:rsidR="00DF1495" w:rsidRPr="004828CA" w:rsidRDefault="00DF1495" w:rsidP="001D63D0">
      <w:pPr>
        <w:numPr>
          <w:ilvl w:val="0"/>
          <w:numId w:val="13"/>
        </w:numPr>
        <w:spacing w:line="276" w:lineRule="auto"/>
        <w:rPr>
          <w:rFonts w:ascii="Corbel" w:hAnsi="Corbel"/>
          <w:szCs w:val="18"/>
        </w:rPr>
      </w:pPr>
      <w:r w:rsidRPr="004828CA">
        <w:rPr>
          <w:rFonts w:ascii="Corbel" w:hAnsi="Corbel"/>
          <w:szCs w:val="18"/>
        </w:rPr>
        <w:t xml:space="preserve">Hoofdstuk 4 beschrijft de </w:t>
      </w:r>
      <w:r w:rsidR="004828CA" w:rsidRPr="004828CA">
        <w:rPr>
          <w:rFonts w:ascii="Corbel" w:hAnsi="Corbel"/>
          <w:szCs w:val="18"/>
        </w:rPr>
        <w:t>minimumeisen waaraan Ondernemers moeten voldoen om een Aanmelding in te kunnen dienen in termen van uitsluitingsgronden, financieel-economische draagkracht, technische en beroepsbekwaamheid en beroepsbevoegdheid.</w:t>
      </w:r>
    </w:p>
    <w:p w14:paraId="782B26C0" w14:textId="77777777" w:rsidR="00DF1495" w:rsidRPr="00DF1495" w:rsidRDefault="00DF1495" w:rsidP="00DF1495">
      <w:pPr>
        <w:numPr>
          <w:ilvl w:val="0"/>
          <w:numId w:val="13"/>
        </w:numPr>
        <w:spacing w:line="276" w:lineRule="auto"/>
        <w:rPr>
          <w:rFonts w:ascii="Corbel" w:hAnsi="Corbel"/>
          <w:szCs w:val="18"/>
        </w:rPr>
      </w:pPr>
      <w:r w:rsidRPr="00DF1495">
        <w:rPr>
          <w:rFonts w:ascii="Corbel" w:hAnsi="Corbel"/>
          <w:szCs w:val="18"/>
        </w:rPr>
        <w:t>Checklist: geeft alle documenten beknopt weer die bij de Aanmelding moeten worden overlegd.</w:t>
      </w:r>
    </w:p>
    <w:p w14:paraId="2A7A942E" w14:textId="77777777" w:rsidR="00470DA1" w:rsidRPr="00497FBA" w:rsidRDefault="00470DA1" w:rsidP="00470DA1">
      <w:pPr>
        <w:spacing w:line="276" w:lineRule="auto"/>
        <w:ind w:left="360"/>
        <w:rPr>
          <w:rFonts w:ascii="Corbel" w:hAnsi="Corbel"/>
          <w:szCs w:val="18"/>
        </w:rPr>
      </w:pPr>
    </w:p>
    <w:p w14:paraId="3B936913" w14:textId="267A867F" w:rsidR="00470DA1" w:rsidRDefault="00470DA1" w:rsidP="00470DA1">
      <w:pPr>
        <w:spacing w:line="276" w:lineRule="auto"/>
        <w:rPr>
          <w:rFonts w:ascii="Corbel" w:hAnsi="Corbel"/>
          <w:szCs w:val="18"/>
        </w:rPr>
      </w:pPr>
      <w:r>
        <w:rPr>
          <w:rFonts w:ascii="Corbel" w:hAnsi="Corbel"/>
          <w:szCs w:val="18"/>
        </w:rPr>
        <w:t>De volgende B</w:t>
      </w:r>
      <w:r w:rsidRPr="00811244">
        <w:rPr>
          <w:rFonts w:ascii="Corbel" w:hAnsi="Corbel"/>
          <w:szCs w:val="18"/>
        </w:rPr>
        <w:t xml:space="preserve">ijlagen maken </w:t>
      </w:r>
      <w:r w:rsidR="005F05A6">
        <w:rPr>
          <w:rFonts w:ascii="Corbel" w:hAnsi="Corbel"/>
          <w:szCs w:val="18"/>
        </w:rPr>
        <w:t>onlosmakelijk o</w:t>
      </w:r>
      <w:r>
        <w:rPr>
          <w:rFonts w:ascii="Corbel" w:hAnsi="Corbel"/>
          <w:szCs w:val="18"/>
        </w:rPr>
        <w:t>nderdeel</w:t>
      </w:r>
      <w:r w:rsidRPr="00811244">
        <w:rPr>
          <w:rFonts w:ascii="Corbel" w:hAnsi="Corbel"/>
          <w:szCs w:val="18"/>
        </w:rPr>
        <w:t xml:space="preserve"> uit van deze </w:t>
      </w:r>
      <w:r w:rsidR="00545D09">
        <w:rPr>
          <w:rFonts w:ascii="Corbel" w:hAnsi="Corbel"/>
          <w:szCs w:val="18"/>
        </w:rPr>
        <w:t>Selectieleidraad</w:t>
      </w:r>
      <w:r w:rsidR="004C2D7F">
        <w:rPr>
          <w:rFonts w:ascii="Corbel" w:hAnsi="Corbel"/>
          <w:szCs w:val="18"/>
        </w:rPr>
        <w:t xml:space="preserve"> en zijn alle separaat toegevoegd</w:t>
      </w:r>
      <w:r w:rsidRPr="00811244">
        <w:rPr>
          <w:rFonts w:ascii="Corbel" w:hAnsi="Corbel"/>
          <w:szCs w:val="18"/>
        </w:rPr>
        <w:t>:</w:t>
      </w:r>
    </w:p>
    <w:p w14:paraId="2132D8DE" w14:textId="77777777" w:rsidR="00470DA1" w:rsidRPr="004C070F" w:rsidRDefault="00470DA1" w:rsidP="00010AF9">
      <w:pPr>
        <w:spacing w:line="276" w:lineRule="auto"/>
        <w:rPr>
          <w:rFonts w:ascii="Corbel" w:hAnsi="Corbel"/>
          <w:szCs w:val="18"/>
          <w:highlight w:val="lightGray"/>
          <w:lang w:eastAsia="ar-SA"/>
        </w:rPr>
      </w:pPr>
    </w:p>
    <w:p w14:paraId="36B683C2" w14:textId="354A6A88" w:rsidR="00545D09" w:rsidRPr="00524688" w:rsidRDefault="00E50B58" w:rsidP="001040A7">
      <w:pPr>
        <w:numPr>
          <w:ilvl w:val="0"/>
          <w:numId w:val="31"/>
        </w:numPr>
        <w:spacing w:line="276" w:lineRule="auto"/>
        <w:rPr>
          <w:rFonts w:ascii="Corbel" w:hAnsi="Corbel"/>
          <w:b/>
          <w:bCs/>
          <w:szCs w:val="18"/>
          <w:lang w:eastAsia="ar-SA"/>
        </w:rPr>
      </w:pPr>
      <w:r w:rsidRPr="00524688">
        <w:rPr>
          <w:rFonts w:ascii="Corbel" w:hAnsi="Corbel"/>
          <w:b/>
          <w:bCs/>
          <w:szCs w:val="18"/>
          <w:lang w:eastAsia="ar-SA"/>
        </w:rPr>
        <w:t>Uniform Europees Aanbestedingsdocument</w:t>
      </w:r>
    </w:p>
    <w:p w14:paraId="12E96B6B" w14:textId="64CB1C0B" w:rsidR="00470DA1" w:rsidRDefault="00470DA1" w:rsidP="001040A7">
      <w:pPr>
        <w:numPr>
          <w:ilvl w:val="0"/>
          <w:numId w:val="31"/>
        </w:numPr>
        <w:spacing w:line="276" w:lineRule="auto"/>
        <w:rPr>
          <w:rFonts w:ascii="Corbel" w:hAnsi="Corbel"/>
          <w:szCs w:val="18"/>
          <w:lang w:eastAsia="ar-SA"/>
        </w:rPr>
      </w:pPr>
      <w:r w:rsidRPr="00811244">
        <w:rPr>
          <w:rFonts w:ascii="Corbel" w:hAnsi="Corbel"/>
          <w:szCs w:val="18"/>
          <w:lang w:eastAsia="ar-SA"/>
        </w:rPr>
        <w:t>Format Kerncompetenties</w:t>
      </w:r>
    </w:p>
    <w:p w14:paraId="3E19754A" w14:textId="54DF4A8E" w:rsidR="00FC6CCD" w:rsidRDefault="00FC6CCD" w:rsidP="001040A7">
      <w:pPr>
        <w:numPr>
          <w:ilvl w:val="0"/>
          <w:numId w:val="31"/>
        </w:numPr>
        <w:spacing w:line="276" w:lineRule="auto"/>
        <w:rPr>
          <w:rFonts w:ascii="Corbel" w:hAnsi="Corbel"/>
          <w:szCs w:val="18"/>
          <w:lang w:eastAsia="ar-SA"/>
        </w:rPr>
      </w:pPr>
      <w:r>
        <w:rPr>
          <w:rFonts w:ascii="Corbel" w:hAnsi="Corbel"/>
          <w:szCs w:val="18"/>
          <w:lang w:eastAsia="ar-SA"/>
        </w:rPr>
        <w:t>Klachtenregeling provincie Utrecht</w:t>
      </w:r>
    </w:p>
    <w:p w14:paraId="6CC4453B" w14:textId="583DA05B" w:rsidR="00524688" w:rsidRDefault="00524688" w:rsidP="001040A7">
      <w:pPr>
        <w:numPr>
          <w:ilvl w:val="0"/>
          <w:numId w:val="31"/>
        </w:numPr>
        <w:spacing w:line="276" w:lineRule="auto"/>
        <w:rPr>
          <w:rFonts w:ascii="Corbel" w:hAnsi="Corbel"/>
          <w:szCs w:val="18"/>
          <w:lang w:eastAsia="ar-SA"/>
        </w:rPr>
      </w:pPr>
      <w:r w:rsidRPr="00690DD5">
        <w:rPr>
          <w:rFonts w:ascii="Corbel" w:hAnsi="Corbel"/>
          <w:szCs w:val="18"/>
          <w:lang w:eastAsia="ar-SA"/>
        </w:rPr>
        <w:t>Verklaring Russische betrokkenheid</w:t>
      </w:r>
    </w:p>
    <w:p w14:paraId="3E24F2B0" w14:textId="61DC65D7" w:rsidR="00FC6CCD" w:rsidRPr="00690DD5" w:rsidRDefault="00FC6CCD" w:rsidP="001040A7">
      <w:pPr>
        <w:numPr>
          <w:ilvl w:val="0"/>
          <w:numId w:val="31"/>
        </w:numPr>
        <w:spacing w:line="276" w:lineRule="auto"/>
        <w:rPr>
          <w:rFonts w:ascii="Corbel" w:hAnsi="Corbel"/>
          <w:szCs w:val="18"/>
          <w:lang w:eastAsia="ar-SA"/>
        </w:rPr>
      </w:pPr>
      <w:r>
        <w:rPr>
          <w:rFonts w:ascii="Corbel" w:hAnsi="Corbel"/>
          <w:szCs w:val="18"/>
          <w:lang w:eastAsia="ar-SA"/>
        </w:rPr>
        <w:t>BIBOB</w:t>
      </w:r>
    </w:p>
    <w:p w14:paraId="6D01BC1D" w14:textId="77777777" w:rsidR="00470DA1" w:rsidRPr="001901BF" w:rsidRDefault="00470DA1" w:rsidP="001040A7">
      <w:pPr>
        <w:pStyle w:val="Kop1"/>
        <w:numPr>
          <w:ilvl w:val="0"/>
          <w:numId w:val="18"/>
        </w:numPr>
        <w:ind w:left="1701" w:hanging="1701"/>
        <w:rPr>
          <w:rFonts w:ascii="Corbel" w:hAnsi="Corbel"/>
          <w:szCs w:val="24"/>
        </w:rPr>
      </w:pPr>
      <w:bookmarkStart w:id="14" w:name="_Toc195253677"/>
      <w:r w:rsidRPr="001901BF">
        <w:rPr>
          <w:rFonts w:ascii="Corbel" w:hAnsi="Corbel"/>
          <w:szCs w:val="24"/>
        </w:rPr>
        <w:lastRenderedPageBreak/>
        <w:t>Over de Opdracht</w:t>
      </w:r>
      <w:bookmarkEnd w:id="14"/>
    </w:p>
    <w:p w14:paraId="769AA3D6" w14:textId="612F08BF" w:rsidR="00C23AD3" w:rsidRDefault="00C23AD3" w:rsidP="00470DA1">
      <w:pPr>
        <w:spacing w:line="276" w:lineRule="auto"/>
        <w:rPr>
          <w:rFonts w:ascii="Corbel" w:hAnsi="Corbel"/>
          <w:szCs w:val="18"/>
        </w:rPr>
      </w:pPr>
      <w:r w:rsidRPr="009421BC">
        <w:rPr>
          <w:rFonts w:ascii="Corbel" w:hAnsi="Corbel"/>
          <w:szCs w:val="18"/>
        </w:rPr>
        <w:t>Dit hoofdstuk omschrijft de Opdracht</w:t>
      </w:r>
      <w:r w:rsidR="00020418">
        <w:rPr>
          <w:rFonts w:ascii="Corbel" w:hAnsi="Corbel"/>
          <w:szCs w:val="18"/>
        </w:rPr>
        <w:t xml:space="preserve">, </w:t>
      </w:r>
      <w:r w:rsidRPr="00C23AD3">
        <w:rPr>
          <w:rFonts w:ascii="Corbel" w:hAnsi="Corbel"/>
          <w:szCs w:val="18"/>
        </w:rPr>
        <w:t>de achtergrond van de aanbesteding, de doelstellingen die de Aanbestedende dienst nastreeft, de aard en omvang van de werkzaamheden en de belangrijkste kenmerken van de Overeenkomst op basis waarvan de Opdracht zal worden uitgevoerd</w:t>
      </w:r>
      <w:r w:rsidRPr="00CB6F7F">
        <w:rPr>
          <w:rFonts w:ascii="Corbel" w:hAnsi="Corbel"/>
          <w:szCs w:val="18"/>
        </w:rPr>
        <w:t>. In de Selectiefase wordt</w:t>
      </w:r>
      <w:r w:rsidR="00BC355D">
        <w:rPr>
          <w:rFonts w:ascii="Corbel" w:hAnsi="Corbel"/>
          <w:szCs w:val="18"/>
        </w:rPr>
        <w:t xml:space="preserve"> </w:t>
      </w:r>
      <w:r w:rsidRPr="00CB6F7F">
        <w:rPr>
          <w:rFonts w:ascii="Corbel" w:hAnsi="Corbel"/>
          <w:szCs w:val="18"/>
        </w:rPr>
        <w:t xml:space="preserve">informatie verstrekt die Ondernemers in staat moet stellen de afweging te maken al dan niet een Aanmelding in te dienen. </w:t>
      </w:r>
      <w:r w:rsidR="00FF6323" w:rsidRPr="00CB6F7F">
        <w:rPr>
          <w:rFonts w:ascii="Corbel" w:hAnsi="Corbel"/>
          <w:szCs w:val="18"/>
        </w:rPr>
        <w:t>I</w:t>
      </w:r>
      <w:r w:rsidRPr="00CB6F7F">
        <w:rPr>
          <w:rFonts w:ascii="Corbel" w:hAnsi="Corbel"/>
          <w:szCs w:val="18"/>
        </w:rPr>
        <w:t xml:space="preserve">n de Gunningsfase </w:t>
      </w:r>
      <w:r w:rsidR="009914C8">
        <w:rPr>
          <w:rFonts w:ascii="Corbel" w:hAnsi="Corbel"/>
          <w:szCs w:val="18"/>
        </w:rPr>
        <w:t>wordt</w:t>
      </w:r>
      <w:r w:rsidR="00FF6323" w:rsidRPr="00CB6F7F">
        <w:rPr>
          <w:rFonts w:ascii="Corbel" w:hAnsi="Corbel"/>
          <w:szCs w:val="18"/>
        </w:rPr>
        <w:t xml:space="preserve"> aan de Gegadigden die daarvoor in aanmerking komen nadere informatie voor het doen van een Inschrijving</w:t>
      </w:r>
      <w:r w:rsidR="00020418">
        <w:rPr>
          <w:rFonts w:ascii="Corbel" w:hAnsi="Corbel"/>
          <w:szCs w:val="18"/>
        </w:rPr>
        <w:t xml:space="preserve"> verstrekt</w:t>
      </w:r>
      <w:r w:rsidRPr="00CB6F7F">
        <w:rPr>
          <w:rFonts w:ascii="Corbel" w:hAnsi="Corbel"/>
          <w:szCs w:val="18"/>
        </w:rPr>
        <w:t>.</w:t>
      </w:r>
    </w:p>
    <w:p w14:paraId="258C39F6" w14:textId="77777777" w:rsidR="00470DA1" w:rsidRPr="009421BC" w:rsidRDefault="00470DA1" w:rsidP="00470DA1">
      <w:pPr>
        <w:pStyle w:val="Kop2"/>
        <w:spacing w:before="240" w:after="120"/>
        <w:rPr>
          <w:rFonts w:ascii="Corbel" w:hAnsi="Corbel"/>
          <w:sz w:val="18"/>
          <w:szCs w:val="18"/>
        </w:rPr>
      </w:pPr>
      <w:bookmarkStart w:id="15" w:name="_Toc195253678"/>
      <w:r w:rsidRPr="009421BC">
        <w:rPr>
          <w:rFonts w:ascii="Corbel" w:hAnsi="Corbel"/>
          <w:sz w:val="18"/>
          <w:szCs w:val="18"/>
        </w:rPr>
        <w:t>De Opdrachtgever</w:t>
      </w:r>
      <w:bookmarkEnd w:id="15"/>
    </w:p>
    <w:p w14:paraId="21BDB882" w14:textId="77777777" w:rsidR="00AA607E" w:rsidRDefault="00AA607E" w:rsidP="00AA607E">
      <w:pPr>
        <w:rPr>
          <w:rFonts w:ascii="Corbel" w:hAnsi="Corbel"/>
          <w:szCs w:val="18"/>
        </w:rPr>
      </w:pPr>
      <w:r>
        <w:rPr>
          <w:rFonts w:ascii="Corbel" w:hAnsi="Corbel"/>
          <w:szCs w:val="18"/>
        </w:rPr>
        <w:t>De kracht van de provincie Utrecht zit in een unieke combinatie van factoren. Utrecht is nationaal en internationaal een topregio, met een innovatieve kenniseconomie en een hoog kennisniveau. De centrale ligging maakt de provincie Utrecht tot de draaischijf van Nederland.</w:t>
      </w:r>
    </w:p>
    <w:p w14:paraId="065C10F9" w14:textId="77777777" w:rsidR="00AA607E" w:rsidRDefault="00AA607E" w:rsidP="00AA607E">
      <w:pPr>
        <w:rPr>
          <w:rFonts w:ascii="Corbel" w:hAnsi="Corbel"/>
          <w:szCs w:val="18"/>
        </w:rPr>
      </w:pPr>
    </w:p>
    <w:p w14:paraId="1503C759" w14:textId="77777777" w:rsidR="00AA607E" w:rsidRDefault="00AA607E" w:rsidP="00AA607E">
      <w:pPr>
        <w:rPr>
          <w:rFonts w:ascii="Corbel" w:hAnsi="Corbel"/>
          <w:szCs w:val="18"/>
        </w:rPr>
      </w:pPr>
      <w:r>
        <w:rPr>
          <w:rFonts w:ascii="Corbel" w:hAnsi="Corbel"/>
          <w:szCs w:val="18"/>
        </w:rPr>
        <w:t>De provincie vormt de bestuurlijke schakel tussen de rijksoverheid en de gemeenten in de provincie en heeft daarmee belangrijke taken op het gebied van coördinatie, planning en visie. Het provinciebestuur en de ambtelijke organisatie werken aan een duurzame en gezonde leefomgeving, met waardevolle natuur en schoon water, met duurzame energie voor iedereen. Een provincie met levendige steden en dorpen, met veilige en duurzame mobiliteit, en met een sterke economie.</w:t>
      </w:r>
    </w:p>
    <w:p w14:paraId="4D035F39" w14:textId="77777777" w:rsidR="00AA607E" w:rsidRDefault="00AA607E" w:rsidP="00AA607E">
      <w:pPr>
        <w:rPr>
          <w:rFonts w:ascii="Corbel" w:hAnsi="Corbel"/>
          <w:szCs w:val="18"/>
        </w:rPr>
      </w:pPr>
    </w:p>
    <w:p w14:paraId="1568E8E6" w14:textId="77777777" w:rsidR="00AA607E" w:rsidRDefault="00AA607E" w:rsidP="00AA607E">
      <w:pPr>
        <w:rPr>
          <w:rFonts w:ascii="Corbel" w:hAnsi="Corbel"/>
          <w:szCs w:val="18"/>
        </w:rPr>
      </w:pPr>
      <w:r>
        <w:rPr>
          <w:rFonts w:ascii="Corbel" w:hAnsi="Corbel"/>
          <w:szCs w:val="18"/>
        </w:rPr>
        <w:t xml:space="preserve">De opgave is om de aantrekkelijkheid van de provincie Utrecht te vergroten en groei zo te faciliteren dat de kwaliteit van de ruimte behouden blijft. </w:t>
      </w:r>
    </w:p>
    <w:p w14:paraId="74BB7533" w14:textId="77777777" w:rsidR="00AA607E" w:rsidRDefault="00AA607E" w:rsidP="00AA607E">
      <w:pPr>
        <w:rPr>
          <w:rFonts w:ascii="Corbel" w:hAnsi="Corbel"/>
          <w:szCs w:val="18"/>
        </w:rPr>
      </w:pPr>
    </w:p>
    <w:p w14:paraId="568C27D4" w14:textId="77777777" w:rsidR="00AA607E" w:rsidRDefault="00AA607E" w:rsidP="00AA607E">
      <w:pPr>
        <w:rPr>
          <w:rFonts w:ascii="Corbel" w:hAnsi="Corbel"/>
          <w:szCs w:val="18"/>
        </w:rPr>
      </w:pPr>
      <w:r>
        <w:rPr>
          <w:rFonts w:ascii="Corbel" w:hAnsi="Corbel"/>
          <w:szCs w:val="18"/>
        </w:rPr>
        <w:t xml:space="preserve">Voor meer informatie over de provincie Utrecht kunt u ook de provinciale website bezoeken: </w:t>
      </w:r>
    </w:p>
    <w:p w14:paraId="59E0C50F" w14:textId="77777777" w:rsidR="00AA607E" w:rsidRDefault="00AA607E" w:rsidP="00AA607E">
      <w:pPr>
        <w:rPr>
          <w:rFonts w:ascii="Corbel" w:hAnsi="Corbel"/>
          <w:szCs w:val="18"/>
        </w:rPr>
      </w:pPr>
      <w:hyperlink r:id="rId22" w:history="1">
        <w:r>
          <w:rPr>
            <w:rStyle w:val="Hyperlink"/>
            <w:rFonts w:ascii="Corbel" w:hAnsi="Corbel"/>
            <w:szCs w:val="18"/>
          </w:rPr>
          <w:t>www.provincie-utrecht.nl</w:t>
        </w:r>
      </w:hyperlink>
      <w:r>
        <w:rPr>
          <w:rFonts w:ascii="Corbel" w:hAnsi="Corbel"/>
          <w:szCs w:val="18"/>
        </w:rPr>
        <w:t>.</w:t>
      </w:r>
    </w:p>
    <w:p w14:paraId="45C06A72" w14:textId="77777777" w:rsidR="00470DA1" w:rsidRPr="009421BC" w:rsidRDefault="00470DA1" w:rsidP="00470DA1">
      <w:pPr>
        <w:pStyle w:val="Kop2"/>
        <w:spacing w:before="240" w:after="120"/>
        <w:rPr>
          <w:rFonts w:ascii="Corbel" w:hAnsi="Corbel"/>
          <w:sz w:val="18"/>
          <w:szCs w:val="18"/>
        </w:rPr>
      </w:pPr>
      <w:bookmarkStart w:id="16" w:name="_Toc195253679"/>
      <w:r w:rsidRPr="009421BC">
        <w:rPr>
          <w:rFonts w:ascii="Corbel" w:hAnsi="Corbel"/>
          <w:sz w:val="18"/>
          <w:szCs w:val="18"/>
        </w:rPr>
        <w:t>Aanleiding voor de aanbesteding</w:t>
      </w:r>
      <w:bookmarkEnd w:id="16"/>
    </w:p>
    <w:p w14:paraId="216C60B3" w14:textId="184C89C6" w:rsidR="007805AB" w:rsidRPr="00812497" w:rsidRDefault="007805AB" w:rsidP="007805AB">
      <w:pPr>
        <w:rPr>
          <w:rFonts w:ascii="Corbel" w:hAnsi="Corbel"/>
          <w:noProof/>
          <w:szCs w:val="18"/>
        </w:rPr>
      </w:pPr>
      <w:bookmarkStart w:id="17" w:name="_Toc447882322"/>
      <w:bookmarkEnd w:id="0"/>
      <w:bookmarkEnd w:id="1"/>
      <w:r w:rsidRPr="00812497">
        <w:rPr>
          <w:rFonts w:ascii="Corbel" w:hAnsi="Corbel"/>
          <w:noProof/>
          <w:szCs w:val="18"/>
        </w:rPr>
        <w:t xml:space="preserve">Provincie Utrecht heeft twee tramlijnen, de SUNIJ lijn en lijn 22 in beheer en onderhoud. Om deze tramlijnen te beheren dient er goed (veilig, efficiënt en duurzaam) onderhoud uitgevoerd te worden. Het huidige contract voor het onderhoud loopt in </w:t>
      </w:r>
      <w:r w:rsidR="00EE741F">
        <w:rPr>
          <w:rFonts w:ascii="Corbel" w:hAnsi="Corbel"/>
          <w:noProof/>
          <w:szCs w:val="18"/>
        </w:rPr>
        <w:t>juni 2026</w:t>
      </w:r>
      <w:r w:rsidRPr="00812497">
        <w:rPr>
          <w:rFonts w:ascii="Corbel" w:hAnsi="Corbel"/>
          <w:noProof/>
          <w:szCs w:val="18"/>
        </w:rPr>
        <w:t xml:space="preserve"> af. </w:t>
      </w:r>
    </w:p>
    <w:p w14:paraId="55C689CB" w14:textId="77777777" w:rsidR="007805AB" w:rsidRPr="00812497" w:rsidRDefault="007805AB" w:rsidP="007805AB">
      <w:pPr>
        <w:rPr>
          <w:rFonts w:ascii="Corbel" w:hAnsi="Corbel"/>
          <w:noProof/>
          <w:szCs w:val="18"/>
        </w:rPr>
      </w:pPr>
    </w:p>
    <w:p w14:paraId="5FB8A52D" w14:textId="77777777" w:rsidR="00921885" w:rsidRPr="00921885" w:rsidRDefault="007805AB" w:rsidP="00921885">
      <w:pPr>
        <w:rPr>
          <w:rFonts w:ascii="Corbel" w:hAnsi="Corbel"/>
          <w:noProof/>
          <w:szCs w:val="18"/>
        </w:rPr>
      </w:pPr>
      <w:r w:rsidRPr="00812497">
        <w:rPr>
          <w:rFonts w:ascii="Corbel" w:hAnsi="Corbel"/>
          <w:noProof/>
          <w:szCs w:val="18"/>
        </w:rPr>
        <w:t xml:space="preserve">De provincie Utrecht is voornemens om in </w:t>
      </w:r>
      <w:r w:rsidR="00EE741F">
        <w:rPr>
          <w:rFonts w:ascii="Corbel" w:hAnsi="Corbel"/>
          <w:noProof/>
          <w:szCs w:val="18"/>
        </w:rPr>
        <w:t>juni</w:t>
      </w:r>
      <w:r w:rsidRPr="00812497">
        <w:rPr>
          <w:rFonts w:ascii="Corbel" w:hAnsi="Corbel"/>
          <w:noProof/>
          <w:szCs w:val="18"/>
        </w:rPr>
        <w:t xml:space="preserve"> 202</w:t>
      </w:r>
      <w:r w:rsidR="004C247A">
        <w:rPr>
          <w:rFonts w:ascii="Corbel" w:hAnsi="Corbel"/>
          <w:noProof/>
          <w:szCs w:val="18"/>
        </w:rPr>
        <w:t>5</w:t>
      </w:r>
      <w:r w:rsidRPr="00812497">
        <w:rPr>
          <w:rFonts w:ascii="Corbel" w:hAnsi="Corbel"/>
          <w:noProof/>
          <w:szCs w:val="18"/>
        </w:rPr>
        <w:t xml:space="preserve"> </w:t>
      </w:r>
      <w:r w:rsidR="00921885" w:rsidRPr="00921885">
        <w:rPr>
          <w:rFonts w:ascii="Corbel" w:hAnsi="Corbel"/>
          <w:noProof/>
          <w:szCs w:val="18"/>
        </w:rPr>
        <w:t>een reguliere overheidsopdracht aan te besteden voor</w:t>
      </w:r>
    </w:p>
    <w:p w14:paraId="3CA117A0" w14:textId="548DEC43" w:rsidR="007805AB" w:rsidRPr="00812497" w:rsidRDefault="007805AB" w:rsidP="007805AB">
      <w:pPr>
        <w:rPr>
          <w:rFonts w:ascii="Corbel" w:hAnsi="Corbel"/>
          <w:noProof/>
          <w:szCs w:val="18"/>
        </w:rPr>
      </w:pPr>
      <w:r w:rsidRPr="00812497">
        <w:rPr>
          <w:rFonts w:ascii="Corbel" w:hAnsi="Corbel"/>
          <w:noProof/>
          <w:szCs w:val="18"/>
        </w:rPr>
        <w:t>het onderhoud van het spoor en de directe omgeving. Dit onderhoudscontract</w:t>
      </w:r>
      <w:r w:rsidR="00921885">
        <w:rPr>
          <w:rFonts w:ascii="Corbel" w:hAnsi="Corbel"/>
          <w:noProof/>
          <w:szCs w:val="18"/>
        </w:rPr>
        <w:t xml:space="preserve"> betreft dus geen raamovereenkomst, maar een overheidsopdracht</w:t>
      </w:r>
      <w:r w:rsidRPr="00812497">
        <w:rPr>
          <w:rFonts w:ascii="Corbel" w:hAnsi="Corbel"/>
          <w:noProof/>
          <w:szCs w:val="18"/>
        </w:rPr>
        <w:t xml:space="preserve"> </w:t>
      </w:r>
      <w:r w:rsidR="00921885">
        <w:rPr>
          <w:rFonts w:ascii="Corbel" w:hAnsi="Corbel"/>
          <w:noProof/>
          <w:szCs w:val="18"/>
        </w:rPr>
        <w:t xml:space="preserve">die </w:t>
      </w:r>
      <w:r w:rsidR="00A608FB">
        <w:rPr>
          <w:rFonts w:ascii="Corbel" w:hAnsi="Corbel"/>
          <w:noProof/>
          <w:szCs w:val="18"/>
        </w:rPr>
        <w:t xml:space="preserve">zal </w:t>
      </w:r>
      <w:r w:rsidR="005503AD">
        <w:rPr>
          <w:rFonts w:ascii="Corbel" w:hAnsi="Corbel"/>
          <w:noProof/>
          <w:szCs w:val="18"/>
        </w:rPr>
        <w:t xml:space="preserve">bestaan uit </w:t>
      </w:r>
      <w:r w:rsidR="00A608FB">
        <w:rPr>
          <w:rFonts w:ascii="Corbel" w:hAnsi="Corbel"/>
          <w:noProof/>
          <w:szCs w:val="18"/>
        </w:rPr>
        <w:t xml:space="preserve">een aantal </w:t>
      </w:r>
      <w:r w:rsidRPr="00812497">
        <w:rPr>
          <w:rFonts w:ascii="Corbel" w:hAnsi="Corbel"/>
          <w:noProof/>
          <w:szCs w:val="18"/>
        </w:rPr>
        <w:t>prestatie gericht o</w:t>
      </w:r>
      <w:r w:rsidR="00A608FB">
        <w:rPr>
          <w:rFonts w:ascii="Corbel" w:hAnsi="Corbel"/>
          <w:noProof/>
          <w:szCs w:val="18"/>
        </w:rPr>
        <w:t xml:space="preserve">nderdelen en ook een </w:t>
      </w:r>
      <w:r w:rsidR="005503AD">
        <w:rPr>
          <w:rFonts w:ascii="Corbel" w:hAnsi="Corbel"/>
          <w:noProof/>
          <w:szCs w:val="18"/>
        </w:rPr>
        <w:t>instandhoudingsmodel. De aanbestedende dienst spreekt hier van Waarde Gedreven Onderhoud (WGO)</w:t>
      </w:r>
      <w:r w:rsidRPr="00812497">
        <w:rPr>
          <w:rFonts w:ascii="Corbel" w:hAnsi="Corbel"/>
          <w:noProof/>
          <w:szCs w:val="18"/>
        </w:rPr>
        <w:t xml:space="preserve">. De exacte vorm van de uitvraag zal in de gunningsfase nader uitgewerkt worden. In het proces in een overgangsperiode van de huidige naar de nieuwe contractpartner voorzien. De geplande start van deze overgangsperiode is </w:t>
      </w:r>
      <w:r w:rsidR="00C12E69">
        <w:rPr>
          <w:rFonts w:ascii="Corbel" w:hAnsi="Corbel"/>
          <w:noProof/>
          <w:szCs w:val="18"/>
        </w:rPr>
        <w:t>1 januari 2026</w:t>
      </w:r>
      <w:r w:rsidRPr="00812497">
        <w:rPr>
          <w:rFonts w:ascii="Corbel" w:hAnsi="Corbel"/>
          <w:noProof/>
          <w:szCs w:val="18"/>
        </w:rPr>
        <w:t xml:space="preserve"> en doelstelling is om eind Q</w:t>
      </w:r>
      <w:r w:rsidR="003A0A5F">
        <w:rPr>
          <w:rFonts w:ascii="Corbel" w:hAnsi="Corbel"/>
          <w:noProof/>
          <w:szCs w:val="18"/>
        </w:rPr>
        <w:t>2</w:t>
      </w:r>
      <w:r w:rsidRPr="00812497">
        <w:rPr>
          <w:rFonts w:ascii="Corbel" w:hAnsi="Corbel"/>
          <w:noProof/>
          <w:szCs w:val="18"/>
        </w:rPr>
        <w:t xml:space="preserve"> 202</w:t>
      </w:r>
      <w:r w:rsidR="003A0A5F">
        <w:rPr>
          <w:rFonts w:ascii="Corbel" w:hAnsi="Corbel"/>
          <w:noProof/>
          <w:szCs w:val="18"/>
        </w:rPr>
        <w:t>6</w:t>
      </w:r>
      <w:r w:rsidRPr="00812497">
        <w:rPr>
          <w:rFonts w:ascii="Corbel" w:hAnsi="Corbel"/>
          <w:noProof/>
          <w:szCs w:val="18"/>
        </w:rPr>
        <w:t xml:space="preserve"> de nieuwe contractpartner verantwoordelijk te laten zijn voor het onderhoud.</w:t>
      </w:r>
    </w:p>
    <w:p w14:paraId="0B1417AA" w14:textId="77777777" w:rsidR="007805AB" w:rsidRPr="00812497" w:rsidRDefault="007805AB" w:rsidP="007805AB">
      <w:pPr>
        <w:pStyle w:val="Kop2"/>
        <w:spacing w:before="240" w:after="120"/>
        <w:rPr>
          <w:rFonts w:ascii="Corbel" w:hAnsi="Corbel"/>
          <w:noProof/>
          <w:sz w:val="18"/>
          <w:szCs w:val="18"/>
        </w:rPr>
      </w:pPr>
      <w:bookmarkStart w:id="18" w:name="_Toc450562336"/>
      <w:bookmarkStart w:id="19" w:name="_Toc65873729"/>
      <w:bookmarkStart w:id="20" w:name="_Toc195253680"/>
      <w:r w:rsidRPr="00812497">
        <w:rPr>
          <w:rFonts w:ascii="Corbel" w:hAnsi="Corbel"/>
          <w:noProof/>
          <w:sz w:val="18"/>
          <w:szCs w:val="18"/>
        </w:rPr>
        <w:t>Doelstelling van de aanbesteding</w:t>
      </w:r>
      <w:bookmarkEnd w:id="18"/>
      <w:bookmarkEnd w:id="19"/>
      <w:bookmarkEnd w:id="20"/>
    </w:p>
    <w:p w14:paraId="1CDC93A0" w14:textId="77777777" w:rsidR="007805AB" w:rsidRPr="00812497" w:rsidRDefault="007805AB" w:rsidP="007805AB">
      <w:pPr>
        <w:spacing w:line="276" w:lineRule="auto"/>
        <w:rPr>
          <w:rFonts w:ascii="Corbel" w:hAnsi="Corbel"/>
          <w:noProof/>
          <w:szCs w:val="18"/>
        </w:rPr>
      </w:pPr>
      <w:r w:rsidRPr="00812497">
        <w:rPr>
          <w:rFonts w:ascii="Corbel" w:hAnsi="Corbel"/>
          <w:noProof/>
          <w:szCs w:val="18"/>
        </w:rPr>
        <w:t>Met deze aanbesteding beoogt de Aanbestedende dienst de volgende doelstellingen te bereiken:</w:t>
      </w:r>
    </w:p>
    <w:p w14:paraId="551823CF" w14:textId="77777777" w:rsidR="007805AB" w:rsidRPr="00812497" w:rsidRDefault="007805AB" w:rsidP="007805AB">
      <w:pPr>
        <w:rPr>
          <w:rFonts w:ascii="Corbel" w:hAnsi="Corbel"/>
          <w:noProof/>
          <w:szCs w:val="18"/>
        </w:rPr>
      </w:pPr>
    </w:p>
    <w:p w14:paraId="1A22AF5E" w14:textId="77777777" w:rsidR="007805AB" w:rsidRPr="00812497" w:rsidRDefault="007805AB" w:rsidP="007805AB">
      <w:pPr>
        <w:rPr>
          <w:rFonts w:ascii="Corbel" w:hAnsi="Corbel"/>
          <w:b/>
          <w:bCs/>
          <w:noProof/>
          <w:szCs w:val="18"/>
          <w:lang w:eastAsia="ar-SA"/>
        </w:rPr>
      </w:pPr>
      <w:r w:rsidRPr="00812497">
        <w:rPr>
          <w:rFonts w:ascii="Corbel" w:hAnsi="Corbel"/>
          <w:b/>
          <w:bCs/>
          <w:noProof/>
          <w:szCs w:val="18"/>
          <w:lang w:eastAsia="ar-SA"/>
        </w:rPr>
        <w:t>Hoofddoelstelling</w:t>
      </w:r>
    </w:p>
    <w:p w14:paraId="3FAE6398" w14:textId="77777777" w:rsidR="007805AB" w:rsidRPr="00812497" w:rsidRDefault="007805AB" w:rsidP="007805AB">
      <w:pPr>
        <w:pStyle w:val="Lijstalinea"/>
        <w:numPr>
          <w:ilvl w:val="0"/>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 xml:space="preserve">Het borgen van een optimale veilige beschikbaarheid van de spoor infrastructuur en installaties. De beschikbaarheid van de infrastructuur moet de concessiehouder in de gelegenheid stellen om aan de concessie eisen te kunnen voldoen en moet de Opdrachtgever maximaal ontzorgen. </w:t>
      </w:r>
    </w:p>
    <w:p w14:paraId="202F8BC6" w14:textId="77777777" w:rsidR="007805AB" w:rsidRPr="00812497" w:rsidRDefault="007805AB" w:rsidP="007805AB">
      <w:pPr>
        <w:rPr>
          <w:rFonts w:ascii="Corbel" w:hAnsi="Corbel"/>
          <w:noProof/>
          <w:szCs w:val="18"/>
          <w:lang w:eastAsia="ar-SA"/>
        </w:rPr>
      </w:pPr>
    </w:p>
    <w:p w14:paraId="5B11DE54" w14:textId="77777777" w:rsidR="007805AB" w:rsidRPr="00812497" w:rsidRDefault="007805AB" w:rsidP="007805AB">
      <w:pPr>
        <w:rPr>
          <w:rFonts w:ascii="Corbel" w:hAnsi="Corbel"/>
          <w:b/>
          <w:bCs/>
          <w:noProof/>
          <w:szCs w:val="18"/>
          <w:lang w:eastAsia="ar-SA"/>
        </w:rPr>
      </w:pPr>
      <w:r w:rsidRPr="00812497">
        <w:rPr>
          <w:rFonts w:ascii="Corbel" w:hAnsi="Corbel"/>
          <w:b/>
          <w:bCs/>
          <w:noProof/>
          <w:szCs w:val="18"/>
          <w:lang w:eastAsia="ar-SA"/>
        </w:rPr>
        <w:t>Subdoelstelling</w:t>
      </w:r>
    </w:p>
    <w:p w14:paraId="578B2D95" w14:textId="77777777" w:rsidR="007805AB"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Garanderen van beschikbaarheid en bijhouden van de onderhoudsstaat, zodanig dat de provincie Utrecht een lange termijn visie met betrekking tot openbaar vervoer kan realiseren.</w:t>
      </w:r>
    </w:p>
    <w:p w14:paraId="1766032C" w14:textId="4BAF738A" w:rsidR="003A0A5F" w:rsidRPr="00812497" w:rsidRDefault="003A0A5F" w:rsidP="007805AB">
      <w:pPr>
        <w:pStyle w:val="Lijstalinea"/>
        <w:numPr>
          <w:ilvl w:val="1"/>
          <w:numId w:val="53"/>
        </w:numPr>
        <w:spacing w:line="276" w:lineRule="auto"/>
        <w:rPr>
          <w:rFonts w:ascii="Corbel" w:hAnsi="Corbel"/>
          <w:noProof/>
          <w:sz w:val="18"/>
          <w:szCs w:val="18"/>
          <w:lang w:val="nl-NL" w:eastAsia="ar-SA"/>
        </w:rPr>
      </w:pPr>
      <w:r>
        <w:rPr>
          <w:rFonts w:ascii="Corbel" w:hAnsi="Corbel"/>
          <w:noProof/>
          <w:sz w:val="18"/>
          <w:szCs w:val="18"/>
          <w:lang w:val="nl-NL" w:eastAsia="ar-SA"/>
        </w:rPr>
        <w:t xml:space="preserve">Instandhouding van het </w:t>
      </w:r>
      <w:r w:rsidRPr="007728F2">
        <w:rPr>
          <w:rFonts w:ascii="Corbel" w:hAnsi="Corbel"/>
          <w:noProof/>
          <w:sz w:val="18"/>
          <w:szCs w:val="18"/>
          <w:lang w:val="nl-NL" w:eastAsia="ar-SA"/>
        </w:rPr>
        <w:t>areaal en het beperken</w:t>
      </w:r>
      <w:r w:rsidR="00877AD6" w:rsidRPr="007728F2">
        <w:rPr>
          <w:rFonts w:ascii="Corbel" w:hAnsi="Corbel"/>
          <w:noProof/>
          <w:sz w:val="18"/>
          <w:szCs w:val="18"/>
          <w:lang w:val="nl-NL" w:eastAsia="ar-SA"/>
        </w:rPr>
        <w:t xml:space="preserve"> of voorkomen van degeneratie</w:t>
      </w:r>
      <w:r w:rsidR="00877AD6">
        <w:rPr>
          <w:rFonts w:ascii="Corbel" w:hAnsi="Corbel"/>
          <w:noProof/>
          <w:sz w:val="18"/>
          <w:szCs w:val="18"/>
          <w:lang w:val="nl-NL" w:eastAsia="ar-SA"/>
        </w:rPr>
        <w:t xml:space="preserve"> van installaties.</w:t>
      </w:r>
    </w:p>
    <w:p w14:paraId="11608AA5" w14:textId="77777777" w:rsidR="007805AB" w:rsidRPr="00812497"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Het verlagen van het aantal verstoringen en de functiehersteltijd</w:t>
      </w:r>
    </w:p>
    <w:p w14:paraId="3FB3836E" w14:textId="77777777" w:rsidR="007805AB" w:rsidRPr="00812497"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Het verlagen van de onderhoudskosten</w:t>
      </w:r>
    </w:p>
    <w:p w14:paraId="64C5E23C" w14:textId="77777777" w:rsidR="007805AB" w:rsidRPr="00812497"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lastRenderedPageBreak/>
        <w:t xml:space="preserve">Minimaliseren van (verkeers)hinder tijdens werkzaamheden. </w:t>
      </w:r>
    </w:p>
    <w:p w14:paraId="1684F862" w14:textId="77777777" w:rsidR="007805AB" w:rsidRPr="00812497"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Maximaal hergebruiken van materialen (circulariteit).</w:t>
      </w:r>
    </w:p>
    <w:p w14:paraId="06398040" w14:textId="77777777" w:rsidR="007805AB" w:rsidRPr="00812497" w:rsidRDefault="007805AB" w:rsidP="007805AB">
      <w:pPr>
        <w:pStyle w:val="Lijstalinea"/>
        <w:numPr>
          <w:ilvl w:val="1"/>
          <w:numId w:val="53"/>
        </w:numPr>
        <w:spacing w:line="276" w:lineRule="auto"/>
        <w:rPr>
          <w:rFonts w:ascii="Corbel" w:hAnsi="Corbel"/>
          <w:noProof/>
          <w:sz w:val="18"/>
          <w:szCs w:val="18"/>
          <w:lang w:val="nl-NL" w:eastAsia="ar-SA"/>
        </w:rPr>
      </w:pPr>
      <w:r w:rsidRPr="00812497">
        <w:rPr>
          <w:rFonts w:ascii="Corbel" w:hAnsi="Corbel"/>
          <w:noProof/>
          <w:sz w:val="18"/>
          <w:szCs w:val="18"/>
          <w:lang w:val="nl-NL" w:eastAsia="ar-SA"/>
        </w:rPr>
        <w:t>De werkzaamheden uitvoeren met minimale CO2-belasting (gebruik materieel, beperken brandstof en dergelijke).</w:t>
      </w:r>
    </w:p>
    <w:p w14:paraId="66F9D703" w14:textId="77777777" w:rsidR="007805AB" w:rsidRPr="00812497" w:rsidRDefault="007805AB" w:rsidP="007805AB">
      <w:pPr>
        <w:rPr>
          <w:rFonts w:ascii="Corbel" w:hAnsi="Corbel"/>
          <w:noProof/>
          <w:szCs w:val="18"/>
          <w:lang w:eastAsia="ar-SA"/>
        </w:rPr>
      </w:pPr>
    </w:p>
    <w:p w14:paraId="19BA7E09" w14:textId="77777777" w:rsidR="007805AB" w:rsidRPr="00812497" w:rsidRDefault="007805AB" w:rsidP="007805AB">
      <w:pPr>
        <w:rPr>
          <w:rFonts w:ascii="Corbel" w:hAnsi="Corbel"/>
          <w:b/>
          <w:bCs/>
          <w:noProof/>
          <w:szCs w:val="18"/>
          <w:lang w:eastAsia="ar-SA"/>
        </w:rPr>
      </w:pPr>
      <w:r w:rsidRPr="00812497">
        <w:rPr>
          <w:rFonts w:ascii="Corbel" w:hAnsi="Corbel"/>
          <w:b/>
          <w:bCs/>
          <w:noProof/>
          <w:szCs w:val="18"/>
          <w:lang w:eastAsia="ar-SA"/>
        </w:rPr>
        <w:t xml:space="preserve">Resultaat </w:t>
      </w:r>
    </w:p>
    <w:p w14:paraId="2281E0FC" w14:textId="18C2428C" w:rsidR="007805AB" w:rsidRPr="00812497" w:rsidRDefault="007805AB" w:rsidP="008C4263">
      <w:pPr>
        <w:spacing w:line="276" w:lineRule="auto"/>
        <w:ind w:left="709" w:hanging="709"/>
        <w:rPr>
          <w:rFonts w:ascii="Corbel" w:hAnsi="Corbel"/>
          <w:noProof/>
          <w:szCs w:val="18"/>
          <w:lang w:eastAsia="ar-SA"/>
        </w:rPr>
      </w:pPr>
      <w:r w:rsidRPr="00812497">
        <w:rPr>
          <w:rFonts w:ascii="Corbel" w:hAnsi="Corbel"/>
          <w:noProof/>
          <w:szCs w:val="18"/>
          <w:lang w:eastAsia="ar-SA"/>
        </w:rPr>
        <w:t>1a.</w:t>
      </w:r>
      <w:r w:rsidRPr="00812497">
        <w:rPr>
          <w:rFonts w:ascii="Corbel" w:hAnsi="Corbel"/>
          <w:noProof/>
          <w:szCs w:val="18"/>
          <w:lang w:eastAsia="ar-SA"/>
        </w:rPr>
        <w:tab/>
        <w:t>Het areaal (spoor, haltes, installaties en voorzieningen) voldoet aan de gestelde eisen</w:t>
      </w:r>
      <w:r w:rsidR="00877AD6">
        <w:rPr>
          <w:rFonts w:ascii="Corbel" w:hAnsi="Corbel"/>
          <w:noProof/>
          <w:szCs w:val="18"/>
          <w:lang w:eastAsia="ar-SA"/>
        </w:rPr>
        <w:t xml:space="preserve"> en blijft </w:t>
      </w:r>
      <w:r w:rsidR="008C4263">
        <w:rPr>
          <w:rFonts w:ascii="Corbel" w:hAnsi="Corbel"/>
          <w:noProof/>
          <w:szCs w:val="18"/>
          <w:lang w:eastAsia="ar-SA"/>
        </w:rPr>
        <w:t xml:space="preserve">minimaal </w:t>
      </w:r>
      <w:r w:rsidR="00877AD6">
        <w:rPr>
          <w:rFonts w:ascii="Corbel" w:hAnsi="Corbel"/>
          <w:noProof/>
          <w:szCs w:val="18"/>
          <w:lang w:eastAsia="ar-SA"/>
        </w:rPr>
        <w:t xml:space="preserve">op het (technisch niveau </w:t>
      </w:r>
      <w:r w:rsidR="008C4263">
        <w:rPr>
          <w:rFonts w:ascii="Corbel" w:hAnsi="Corbel"/>
          <w:noProof/>
          <w:szCs w:val="18"/>
          <w:lang w:eastAsia="ar-SA"/>
        </w:rPr>
        <w:t>zoals vastgelegd bij aanvang van de overeenkomst</w:t>
      </w:r>
      <w:r w:rsidRPr="00812497">
        <w:rPr>
          <w:rFonts w:ascii="Corbel" w:hAnsi="Corbel"/>
          <w:noProof/>
          <w:szCs w:val="18"/>
          <w:lang w:eastAsia="ar-SA"/>
        </w:rPr>
        <w:t xml:space="preserve">. </w:t>
      </w:r>
    </w:p>
    <w:p w14:paraId="6BA0E27C" w14:textId="77777777" w:rsidR="007805AB" w:rsidRPr="00812497" w:rsidRDefault="007805AB" w:rsidP="007805AB">
      <w:pPr>
        <w:spacing w:line="276" w:lineRule="auto"/>
        <w:ind w:left="708" w:hanging="708"/>
        <w:rPr>
          <w:rFonts w:ascii="Corbel" w:hAnsi="Corbel"/>
          <w:noProof/>
          <w:szCs w:val="18"/>
          <w:lang w:eastAsia="ar-SA"/>
        </w:rPr>
      </w:pPr>
      <w:r w:rsidRPr="00812497">
        <w:rPr>
          <w:rFonts w:ascii="Corbel" w:hAnsi="Corbel"/>
          <w:noProof/>
          <w:szCs w:val="18"/>
          <w:lang w:eastAsia="ar-SA"/>
        </w:rPr>
        <w:t xml:space="preserve">1b. </w:t>
      </w:r>
      <w:r w:rsidRPr="00812497">
        <w:rPr>
          <w:rFonts w:ascii="Corbel" w:hAnsi="Corbel"/>
          <w:noProof/>
          <w:szCs w:val="18"/>
          <w:lang w:eastAsia="ar-SA"/>
        </w:rPr>
        <w:tab/>
        <w:t xml:space="preserve">Meldingen van de beheerders die gegrond afwijken van de beschikbaarheidseisen komen niet meer voor. </w:t>
      </w:r>
    </w:p>
    <w:p w14:paraId="161D9F11" w14:textId="77777777" w:rsidR="007805AB" w:rsidRPr="00812497" w:rsidRDefault="007805AB" w:rsidP="007805AB">
      <w:pPr>
        <w:spacing w:line="276" w:lineRule="auto"/>
        <w:rPr>
          <w:rFonts w:ascii="Corbel" w:hAnsi="Corbel"/>
          <w:noProof/>
          <w:szCs w:val="18"/>
          <w:lang w:eastAsia="ar-SA"/>
        </w:rPr>
      </w:pPr>
      <w:r w:rsidRPr="00812497">
        <w:rPr>
          <w:rFonts w:ascii="Corbel" w:hAnsi="Corbel"/>
          <w:noProof/>
          <w:szCs w:val="18"/>
          <w:lang w:eastAsia="ar-SA"/>
        </w:rPr>
        <w:t xml:space="preserve">1c. </w:t>
      </w:r>
      <w:r w:rsidRPr="00812497">
        <w:rPr>
          <w:rFonts w:ascii="Corbel" w:hAnsi="Corbel"/>
          <w:noProof/>
          <w:szCs w:val="18"/>
          <w:lang w:eastAsia="ar-SA"/>
        </w:rPr>
        <w:tab/>
        <w:t>De infrastructuur is veilig in gebruik voor de gebruiker op alle onderdelen binnen dit contract.</w:t>
      </w:r>
    </w:p>
    <w:p w14:paraId="096C17EF" w14:textId="77777777" w:rsidR="007805AB" w:rsidRPr="00812497" w:rsidRDefault="007805AB" w:rsidP="007805AB">
      <w:pPr>
        <w:spacing w:line="276" w:lineRule="auto"/>
        <w:ind w:left="708" w:hanging="708"/>
        <w:rPr>
          <w:rFonts w:ascii="Corbel" w:hAnsi="Corbel"/>
          <w:noProof/>
          <w:szCs w:val="18"/>
          <w:lang w:eastAsia="ar-SA"/>
        </w:rPr>
      </w:pPr>
      <w:r w:rsidRPr="00812497">
        <w:rPr>
          <w:rFonts w:ascii="Corbel" w:hAnsi="Corbel"/>
          <w:noProof/>
          <w:szCs w:val="18"/>
          <w:lang w:eastAsia="ar-SA"/>
        </w:rPr>
        <w:t xml:space="preserve">2. </w:t>
      </w:r>
      <w:r w:rsidRPr="00812497">
        <w:rPr>
          <w:rFonts w:ascii="Corbel" w:hAnsi="Corbel"/>
          <w:noProof/>
          <w:szCs w:val="18"/>
          <w:lang w:eastAsia="ar-SA"/>
        </w:rPr>
        <w:tab/>
        <w:t>Met de uitvoering van het contract is vorm gegeven aan de duurzaamheidsdoelstellingen van de provincie Utrecht.</w:t>
      </w:r>
    </w:p>
    <w:p w14:paraId="12DEED9D" w14:textId="77777777" w:rsidR="007805AB" w:rsidRPr="00812497" w:rsidRDefault="007805AB" w:rsidP="007805AB">
      <w:pPr>
        <w:spacing w:line="276" w:lineRule="auto"/>
        <w:ind w:left="708" w:hanging="708"/>
        <w:rPr>
          <w:rFonts w:ascii="Corbel" w:hAnsi="Corbel"/>
          <w:noProof/>
          <w:szCs w:val="18"/>
          <w:lang w:eastAsia="ar-SA"/>
        </w:rPr>
      </w:pPr>
      <w:r w:rsidRPr="00812497">
        <w:rPr>
          <w:rFonts w:ascii="Corbel" w:hAnsi="Corbel"/>
          <w:noProof/>
          <w:szCs w:val="18"/>
          <w:lang w:eastAsia="ar-SA"/>
        </w:rPr>
        <w:t xml:space="preserve">3. </w:t>
      </w:r>
      <w:r w:rsidRPr="00812497">
        <w:rPr>
          <w:rFonts w:ascii="Corbel" w:hAnsi="Corbel"/>
          <w:noProof/>
          <w:szCs w:val="18"/>
          <w:lang w:eastAsia="ar-SA"/>
        </w:rPr>
        <w:tab/>
        <w:t>De opdrachtnemer en opdrachtgever werken als 1 team aan het behalen van  de (sub) doelstellingen.</w:t>
      </w:r>
    </w:p>
    <w:p w14:paraId="0D4E65F2" w14:textId="77777777" w:rsidR="007805AB" w:rsidRPr="00812497" w:rsidRDefault="007805AB" w:rsidP="007805AB">
      <w:pPr>
        <w:rPr>
          <w:rFonts w:ascii="Corbel" w:hAnsi="Corbel"/>
          <w:noProof/>
          <w:szCs w:val="18"/>
        </w:rPr>
      </w:pPr>
    </w:p>
    <w:p w14:paraId="13A9BA73" w14:textId="77777777" w:rsidR="007805AB" w:rsidRPr="00812497" w:rsidRDefault="007805AB" w:rsidP="007805AB">
      <w:pPr>
        <w:spacing w:line="276" w:lineRule="auto"/>
        <w:rPr>
          <w:rFonts w:ascii="Corbel" w:hAnsi="Corbel"/>
          <w:noProof/>
          <w:szCs w:val="18"/>
        </w:rPr>
      </w:pPr>
      <w:r w:rsidRPr="00812497">
        <w:rPr>
          <w:rFonts w:ascii="Corbel" w:hAnsi="Corbel"/>
          <w:noProof/>
          <w:szCs w:val="18"/>
        </w:rPr>
        <w:t xml:space="preserve">Deze doelstellingen zijn door de Aanbestedende dienst vertaald naar de afbakening van de Opdracht, de eisen die aan de uitvoering ervan gesteld worden, de eisen die aan Ondernemers worden gesteld om voor de Opdracht in aanmerking te komen, de wijze waarop Gegadigden geselecteerd worden en uiteindelijk de economisch meest voordelige Inschrijving gekozen wordt. </w:t>
      </w:r>
    </w:p>
    <w:p w14:paraId="716296D4" w14:textId="77777777" w:rsidR="007805AB" w:rsidRPr="00812497" w:rsidRDefault="007805AB" w:rsidP="007805AB">
      <w:pPr>
        <w:pStyle w:val="Kop2"/>
        <w:tabs>
          <w:tab w:val="left" w:pos="6379"/>
        </w:tabs>
        <w:spacing w:before="240" w:after="120"/>
        <w:rPr>
          <w:rFonts w:ascii="Corbel" w:hAnsi="Corbel"/>
          <w:noProof/>
          <w:sz w:val="18"/>
          <w:szCs w:val="18"/>
        </w:rPr>
      </w:pPr>
      <w:bookmarkStart w:id="21" w:name="_Toc65873730"/>
      <w:bookmarkStart w:id="22" w:name="_Toc195253681"/>
      <w:r w:rsidRPr="00812497">
        <w:rPr>
          <w:rFonts w:ascii="Corbel" w:hAnsi="Corbel"/>
          <w:noProof/>
          <w:sz w:val="18"/>
          <w:szCs w:val="18"/>
        </w:rPr>
        <w:t>Samenvoegen van Opdrachten en verdeling in percelen</w:t>
      </w:r>
      <w:bookmarkEnd w:id="21"/>
      <w:bookmarkEnd w:id="22"/>
    </w:p>
    <w:p w14:paraId="6E414709" w14:textId="77777777" w:rsidR="007805AB" w:rsidRPr="00812497" w:rsidRDefault="007805AB" w:rsidP="007805AB">
      <w:pPr>
        <w:spacing w:line="276" w:lineRule="auto"/>
        <w:rPr>
          <w:rFonts w:ascii="Corbel" w:hAnsi="Corbel"/>
          <w:noProof/>
          <w:szCs w:val="18"/>
        </w:rPr>
      </w:pPr>
      <w:r w:rsidRPr="00812497">
        <w:rPr>
          <w:rFonts w:ascii="Corbel" w:hAnsi="Corbel"/>
          <w:noProof/>
          <w:szCs w:val="18"/>
        </w:rPr>
        <w:t xml:space="preserve">Naar het oordeel van de Aanbestedende dienst is bij deze Opdracht geen sprake van het samenvoegen van Opdrachten. </w:t>
      </w:r>
    </w:p>
    <w:p w14:paraId="594F2692" w14:textId="77777777" w:rsidR="007805AB" w:rsidRPr="00812497" w:rsidRDefault="007805AB" w:rsidP="007805AB">
      <w:pPr>
        <w:rPr>
          <w:rFonts w:ascii="Corbel" w:hAnsi="Corbel"/>
          <w:noProof/>
          <w:szCs w:val="18"/>
        </w:rPr>
      </w:pPr>
    </w:p>
    <w:p w14:paraId="4C878415" w14:textId="77777777" w:rsidR="007805AB" w:rsidRPr="00812497" w:rsidRDefault="007805AB" w:rsidP="007805AB">
      <w:pPr>
        <w:rPr>
          <w:rFonts w:ascii="Corbel" w:hAnsi="Corbel"/>
          <w:noProof/>
          <w:szCs w:val="18"/>
        </w:rPr>
      </w:pPr>
      <w:r w:rsidRPr="00812497">
        <w:rPr>
          <w:rFonts w:ascii="Corbel" w:hAnsi="Corbel"/>
          <w:noProof/>
          <w:szCs w:val="18"/>
        </w:rPr>
        <w:t xml:space="preserve">Vanwege de demarcatierisico’s is de Opdracht is niet onderverdeeld  in percelen. </w:t>
      </w:r>
    </w:p>
    <w:p w14:paraId="05E2F9B1" w14:textId="77777777" w:rsidR="007805AB" w:rsidRPr="00812497" w:rsidRDefault="007805AB" w:rsidP="007805AB">
      <w:pPr>
        <w:pStyle w:val="Kop2"/>
        <w:tabs>
          <w:tab w:val="left" w:pos="6379"/>
        </w:tabs>
        <w:spacing w:before="240" w:after="120"/>
        <w:rPr>
          <w:rFonts w:ascii="Corbel" w:hAnsi="Corbel"/>
          <w:noProof/>
          <w:sz w:val="18"/>
          <w:szCs w:val="18"/>
        </w:rPr>
      </w:pPr>
      <w:bookmarkStart w:id="23" w:name="_Toc65873731"/>
      <w:bookmarkStart w:id="24" w:name="_Toc195253682"/>
      <w:r w:rsidRPr="00812497">
        <w:rPr>
          <w:rFonts w:ascii="Corbel" w:hAnsi="Corbel"/>
          <w:noProof/>
          <w:sz w:val="18"/>
          <w:szCs w:val="18"/>
        </w:rPr>
        <w:t>Aard van de Opdracht</w:t>
      </w:r>
      <w:bookmarkEnd w:id="23"/>
      <w:bookmarkEnd w:id="24"/>
    </w:p>
    <w:p w14:paraId="6F91A987" w14:textId="7676D93F" w:rsidR="007805AB" w:rsidRPr="00812497" w:rsidRDefault="007805AB" w:rsidP="007805AB">
      <w:pPr>
        <w:spacing w:line="276" w:lineRule="auto"/>
        <w:rPr>
          <w:rFonts w:ascii="Corbel" w:hAnsi="Corbel"/>
          <w:noProof/>
          <w:szCs w:val="18"/>
        </w:rPr>
      </w:pPr>
      <w:r w:rsidRPr="00812497">
        <w:rPr>
          <w:rFonts w:ascii="Corbel" w:hAnsi="Corbel"/>
          <w:noProof/>
          <w:szCs w:val="18"/>
        </w:rPr>
        <w:t xml:space="preserve">Binnen </w:t>
      </w:r>
      <w:r w:rsidR="00921885">
        <w:rPr>
          <w:rFonts w:ascii="Corbel" w:hAnsi="Corbel"/>
          <w:noProof/>
          <w:szCs w:val="18"/>
        </w:rPr>
        <w:t xml:space="preserve">de </w:t>
      </w:r>
      <w:r w:rsidR="00A57F35">
        <w:rPr>
          <w:rFonts w:ascii="Corbel" w:hAnsi="Corbel"/>
          <w:noProof/>
          <w:szCs w:val="18"/>
        </w:rPr>
        <w:t>reikwijdte</w:t>
      </w:r>
      <w:r w:rsidR="00921885">
        <w:rPr>
          <w:rFonts w:ascii="Corbel" w:hAnsi="Corbel"/>
          <w:noProof/>
          <w:szCs w:val="18"/>
        </w:rPr>
        <w:t xml:space="preserve"> van </w:t>
      </w:r>
      <w:r w:rsidRPr="00812497">
        <w:rPr>
          <w:rFonts w:ascii="Corbel" w:hAnsi="Corbel"/>
          <w:noProof/>
          <w:szCs w:val="18"/>
        </w:rPr>
        <w:t xml:space="preserve">de Opdracht </w:t>
      </w:r>
      <w:r w:rsidR="00921885">
        <w:rPr>
          <w:rFonts w:ascii="Corbel" w:hAnsi="Corbel"/>
          <w:noProof/>
          <w:szCs w:val="18"/>
        </w:rPr>
        <w:t>vallen</w:t>
      </w:r>
      <w:r w:rsidR="00921885" w:rsidRPr="00812497">
        <w:rPr>
          <w:rFonts w:ascii="Corbel" w:hAnsi="Corbel"/>
          <w:noProof/>
          <w:szCs w:val="18"/>
        </w:rPr>
        <w:t xml:space="preserve"> </w:t>
      </w:r>
      <w:r w:rsidRPr="00812497">
        <w:rPr>
          <w:rFonts w:ascii="Corbel" w:hAnsi="Corbel"/>
          <w:noProof/>
          <w:szCs w:val="18"/>
        </w:rPr>
        <w:t>de volgende assets:</w:t>
      </w:r>
    </w:p>
    <w:p w14:paraId="4221A305"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Civiel (kunstwerken en onderbouw);</w:t>
      </w:r>
    </w:p>
    <w:p w14:paraId="1F77BDC7"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Baan (spoor, wissels, wisselverwarming, etc);</w:t>
      </w:r>
    </w:p>
    <w:p w14:paraId="4FB82F4B"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 xml:space="preserve">Bovenleiding; </w:t>
      </w:r>
    </w:p>
    <w:p w14:paraId="67FB2C55"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Energievoorziening (onderstations, kabels van onderstation naar bovenleiding);</w:t>
      </w:r>
    </w:p>
    <w:p w14:paraId="29E09BC9"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Beveiliging;</w:t>
      </w:r>
    </w:p>
    <w:p w14:paraId="28C53EDE"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Verkeersleiding systemen;</w:t>
      </w:r>
    </w:p>
    <w:p w14:paraId="3209A41D"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Rail gebonden systemen/assets in de werkplaats en opstelterreinen</w:t>
      </w:r>
    </w:p>
    <w:p w14:paraId="36E9C1BB" w14:textId="77777777" w:rsidR="007805AB" w:rsidRPr="00812497" w:rsidRDefault="007805AB" w:rsidP="007805AB">
      <w:pPr>
        <w:numPr>
          <w:ilvl w:val="1"/>
          <w:numId w:val="55"/>
        </w:numPr>
        <w:spacing w:line="276" w:lineRule="auto"/>
        <w:rPr>
          <w:rFonts w:ascii="Corbel" w:hAnsi="Corbel"/>
          <w:noProof/>
          <w:szCs w:val="18"/>
        </w:rPr>
      </w:pPr>
      <w:r w:rsidRPr="00812497">
        <w:rPr>
          <w:rFonts w:ascii="Corbel" w:hAnsi="Corbel"/>
          <w:noProof/>
          <w:szCs w:val="18"/>
        </w:rPr>
        <w:t xml:space="preserve">Groenverwijdering nabij de trambaan </w:t>
      </w:r>
    </w:p>
    <w:p w14:paraId="40B9EA91" w14:textId="77777777" w:rsidR="007805AB" w:rsidRPr="00812497" w:rsidRDefault="007805AB" w:rsidP="007805AB">
      <w:pPr>
        <w:spacing w:line="276" w:lineRule="auto"/>
        <w:rPr>
          <w:rFonts w:ascii="Corbel" w:hAnsi="Corbel"/>
          <w:noProof/>
          <w:szCs w:val="18"/>
        </w:rPr>
      </w:pPr>
    </w:p>
    <w:p w14:paraId="37688907" w14:textId="48792B6A" w:rsidR="007805AB" w:rsidRPr="00812497" w:rsidRDefault="007805AB" w:rsidP="007805AB">
      <w:pPr>
        <w:spacing w:line="276" w:lineRule="auto"/>
        <w:rPr>
          <w:rFonts w:ascii="Corbel" w:hAnsi="Corbel"/>
          <w:noProof/>
          <w:szCs w:val="18"/>
        </w:rPr>
      </w:pPr>
      <w:r w:rsidRPr="00812497">
        <w:rPr>
          <w:rFonts w:ascii="Corbel" w:hAnsi="Corbel"/>
          <w:noProof/>
          <w:szCs w:val="18"/>
        </w:rPr>
        <w:t xml:space="preserve">Expliciet buiten de </w:t>
      </w:r>
      <w:r w:rsidR="00A57F35">
        <w:rPr>
          <w:rFonts w:ascii="Corbel" w:hAnsi="Corbel"/>
          <w:noProof/>
          <w:szCs w:val="18"/>
        </w:rPr>
        <w:t>reikwijdte</w:t>
      </w:r>
      <w:r w:rsidR="00A57F35" w:rsidRPr="00812497">
        <w:rPr>
          <w:rFonts w:ascii="Corbel" w:hAnsi="Corbel"/>
          <w:noProof/>
          <w:szCs w:val="18"/>
        </w:rPr>
        <w:t xml:space="preserve"> </w:t>
      </w:r>
      <w:r w:rsidRPr="00812497">
        <w:rPr>
          <w:rFonts w:ascii="Corbel" w:hAnsi="Corbel"/>
          <w:noProof/>
          <w:szCs w:val="18"/>
        </w:rPr>
        <w:t>van de Opdracht vallen de volgende assets:</w:t>
      </w:r>
    </w:p>
    <w:p w14:paraId="405DAEE7"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Bushokjes (abri’s) en fietsoverkappingen bij abri’s met uitzondering van prullenbakken.</w:t>
      </w:r>
    </w:p>
    <w:p w14:paraId="650BBA31"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Baggeren van bermsloten.</w:t>
      </w:r>
    </w:p>
    <w:p w14:paraId="0DF2E7AF"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Markeringen en glasbollen.</w:t>
      </w:r>
    </w:p>
    <w:p w14:paraId="3AAEDE0B"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Betonreparaties aan kunstwerken.</w:t>
      </w:r>
    </w:p>
    <w:p w14:paraId="6189320C"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Openbare verlichting.</w:t>
      </w:r>
    </w:p>
    <w:p w14:paraId="6751DF55"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Rioleringen</w:t>
      </w:r>
    </w:p>
    <w:p w14:paraId="4AF1AC13"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DRIS en camerasystemen, CICO’s.</w:t>
      </w:r>
    </w:p>
    <w:p w14:paraId="346339D5" w14:textId="77777777" w:rsidR="007805AB" w:rsidRPr="00812497" w:rsidRDefault="007805AB" w:rsidP="007805AB">
      <w:pPr>
        <w:pStyle w:val="Lijstalinea"/>
        <w:numPr>
          <w:ilvl w:val="0"/>
          <w:numId w:val="54"/>
        </w:numPr>
        <w:spacing w:line="276" w:lineRule="auto"/>
        <w:rPr>
          <w:rFonts w:ascii="Corbel" w:hAnsi="Corbel"/>
          <w:noProof/>
          <w:sz w:val="18"/>
          <w:szCs w:val="18"/>
          <w:lang w:val="nl-NL"/>
        </w:rPr>
      </w:pPr>
      <w:r w:rsidRPr="00812497">
        <w:rPr>
          <w:rFonts w:ascii="Corbel" w:hAnsi="Corbel"/>
          <w:noProof/>
          <w:sz w:val="18"/>
          <w:szCs w:val="18"/>
          <w:lang w:val="nl-NL"/>
        </w:rPr>
        <w:t>Exploitatiebeheersysteem.</w:t>
      </w:r>
    </w:p>
    <w:p w14:paraId="5DAE6D8E" w14:textId="77777777" w:rsidR="007805AB" w:rsidRPr="002E755E" w:rsidRDefault="007805AB" w:rsidP="007805AB">
      <w:pPr>
        <w:pStyle w:val="Kop2"/>
        <w:tabs>
          <w:tab w:val="left" w:pos="6379"/>
        </w:tabs>
        <w:spacing w:before="240" w:after="120"/>
        <w:rPr>
          <w:rFonts w:ascii="Corbel" w:hAnsi="Corbel"/>
          <w:noProof/>
          <w:sz w:val="18"/>
          <w:szCs w:val="18"/>
        </w:rPr>
      </w:pPr>
      <w:bookmarkStart w:id="25" w:name="_Toc65873732"/>
      <w:bookmarkStart w:id="26" w:name="_Toc195253683"/>
      <w:r w:rsidRPr="002E755E">
        <w:rPr>
          <w:rFonts w:ascii="Corbel" w:hAnsi="Corbel"/>
          <w:noProof/>
          <w:sz w:val="18"/>
          <w:szCs w:val="18"/>
        </w:rPr>
        <w:t>Vorm en duur Overeenkomst</w:t>
      </w:r>
      <w:bookmarkEnd w:id="25"/>
      <w:bookmarkEnd w:id="26"/>
    </w:p>
    <w:p w14:paraId="07ADBDE0" w14:textId="0E1E730C" w:rsidR="007805AB" w:rsidRPr="002E755E" w:rsidRDefault="007805AB" w:rsidP="007805AB">
      <w:pPr>
        <w:spacing w:line="276" w:lineRule="auto"/>
        <w:rPr>
          <w:rFonts w:ascii="Corbel" w:hAnsi="Corbel"/>
          <w:noProof/>
          <w:szCs w:val="18"/>
        </w:rPr>
      </w:pPr>
      <w:r w:rsidRPr="002E755E">
        <w:rPr>
          <w:rFonts w:ascii="Corbel" w:hAnsi="Corbel"/>
          <w:noProof/>
          <w:szCs w:val="18"/>
        </w:rPr>
        <w:t xml:space="preserve">Er is sprake van een </w:t>
      </w:r>
      <w:r w:rsidR="00577E12">
        <w:rPr>
          <w:rFonts w:ascii="Corbel" w:hAnsi="Corbel"/>
          <w:noProof/>
          <w:szCs w:val="18"/>
        </w:rPr>
        <w:t>O</w:t>
      </w:r>
      <w:r w:rsidRPr="002E755E">
        <w:rPr>
          <w:rFonts w:ascii="Corbel" w:hAnsi="Corbel"/>
          <w:noProof/>
          <w:szCs w:val="18"/>
        </w:rPr>
        <w:t xml:space="preserve">vereenkomst met een initiële </w:t>
      </w:r>
      <w:r w:rsidRPr="007728F2">
        <w:rPr>
          <w:rFonts w:ascii="Corbel" w:hAnsi="Corbel"/>
          <w:noProof/>
          <w:szCs w:val="18"/>
        </w:rPr>
        <w:t xml:space="preserve">looptijd van 48 maanden. Na het verstrijken van deze periode heeft de Aanbestedende dienst de mogelijkheid de Opdracht 2 maal tegen dezelfde voorwaarden te verlengen voor een periode van telkens </w:t>
      </w:r>
      <w:r w:rsidR="00577E12" w:rsidRPr="007728F2">
        <w:rPr>
          <w:rFonts w:ascii="Corbel" w:hAnsi="Corbel"/>
          <w:noProof/>
          <w:szCs w:val="18"/>
        </w:rPr>
        <w:t>24</w:t>
      </w:r>
      <w:r w:rsidRPr="007728F2">
        <w:rPr>
          <w:rFonts w:ascii="Corbel" w:hAnsi="Corbel"/>
          <w:noProof/>
          <w:szCs w:val="18"/>
        </w:rPr>
        <w:t xml:space="preserve"> maanden.</w:t>
      </w:r>
    </w:p>
    <w:p w14:paraId="11C4710F" w14:textId="77777777" w:rsidR="007805AB" w:rsidRPr="00BB781C" w:rsidRDefault="007805AB" w:rsidP="007805AB">
      <w:pPr>
        <w:pStyle w:val="Kop2"/>
        <w:tabs>
          <w:tab w:val="left" w:pos="6379"/>
        </w:tabs>
        <w:spacing w:before="240" w:after="120"/>
        <w:rPr>
          <w:rFonts w:ascii="Corbel" w:hAnsi="Corbel"/>
          <w:sz w:val="18"/>
          <w:szCs w:val="18"/>
        </w:rPr>
      </w:pPr>
      <w:bookmarkStart w:id="27" w:name="_Toc65873734"/>
      <w:bookmarkStart w:id="28" w:name="_Toc195253684"/>
      <w:r w:rsidRPr="00BB781C">
        <w:rPr>
          <w:rFonts w:ascii="Corbel" w:hAnsi="Corbel"/>
          <w:sz w:val="18"/>
          <w:szCs w:val="18"/>
        </w:rPr>
        <w:lastRenderedPageBreak/>
        <w:t>Maatschappelijk verantwoord inkopen: Duurzaamheid</w:t>
      </w:r>
      <w:bookmarkEnd w:id="27"/>
      <w:bookmarkEnd w:id="28"/>
    </w:p>
    <w:p w14:paraId="38320FA9" w14:textId="77777777" w:rsidR="007805AB" w:rsidRPr="0096249F" w:rsidRDefault="007805AB" w:rsidP="007805AB">
      <w:pPr>
        <w:spacing w:line="276" w:lineRule="auto"/>
        <w:rPr>
          <w:rFonts w:ascii="Corbel" w:hAnsi="Corbel"/>
          <w:szCs w:val="18"/>
        </w:rPr>
      </w:pPr>
      <w:r w:rsidRPr="0096249F">
        <w:rPr>
          <w:rFonts w:ascii="Corbel" w:hAnsi="Corbel"/>
          <w:szCs w:val="18"/>
        </w:rPr>
        <w:t>De Aanbestedende dienst volgt de door RVO (Rijksdi</w:t>
      </w:r>
      <w:r>
        <w:rPr>
          <w:rFonts w:ascii="Corbel" w:hAnsi="Corbel"/>
          <w:szCs w:val="18"/>
        </w:rPr>
        <w:t>enst voor Ondernemend Nederland</w:t>
      </w:r>
      <w:r w:rsidRPr="0096249F">
        <w:rPr>
          <w:rFonts w:ascii="Corbel" w:hAnsi="Corbel"/>
          <w:szCs w:val="18"/>
        </w:rPr>
        <w:t xml:space="preserve">) opgestelde </w:t>
      </w:r>
      <w:r>
        <w:rPr>
          <w:rFonts w:ascii="Corbel" w:hAnsi="Corbel"/>
          <w:szCs w:val="18"/>
        </w:rPr>
        <w:t>milieucriteriadocumenten.</w:t>
      </w:r>
      <w:r>
        <w:rPr>
          <w:rStyle w:val="Voetnootmarkering"/>
          <w:rFonts w:ascii="Corbel" w:hAnsi="Corbel"/>
          <w:szCs w:val="18"/>
        </w:rPr>
        <w:footnoteReference w:id="2"/>
      </w:r>
      <w:r>
        <w:rPr>
          <w:rFonts w:ascii="Corbel" w:hAnsi="Corbel"/>
          <w:szCs w:val="18"/>
        </w:rPr>
        <w:t xml:space="preserve"> </w:t>
      </w:r>
      <w:r w:rsidRPr="0096249F">
        <w:rPr>
          <w:rFonts w:ascii="Corbel" w:hAnsi="Corbel"/>
          <w:szCs w:val="18"/>
        </w:rPr>
        <w:t>Voor de onderhavige Opdracht zijn</w:t>
      </w:r>
      <w:r>
        <w:rPr>
          <w:rFonts w:ascii="Corbel" w:hAnsi="Corbel"/>
          <w:szCs w:val="18"/>
        </w:rPr>
        <w:t xml:space="preserve"> </w:t>
      </w:r>
      <w:r w:rsidRPr="00BB781C">
        <w:rPr>
          <w:rFonts w:ascii="Corbel" w:hAnsi="Corbel"/>
          <w:szCs w:val="18"/>
        </w:rPr>
        <w:t>wel</w:t>
      </w:r>
      <w:r w:rsidRPr="001D6FF5">
        <w:rPr>
          <w:rFonts w:ascii="Corbel" w:hAnsi="Corbel"/>
          <w:szCs w:val="18"/>
        </w:rPr>
        <w:t xml:space="preserve"> </w:t>
      </w:r>
      <w:r w:rsidRPr="00BB781C">
        <w:rPr>
          <w:rFonts w:ascii="Corbel" w:hAnsi="Corbel"/>
          <w:szCs w:val="18"/>
        </w:rPr>
        <w:t>duurzaamheidscriteria voor handen die de Aanbestedende dienst heeft vertaald naar eisen en/of wensen die in de Aanbestedingsstukken ten aanzien van de Ondernemer en/of de Opdracht gesteld worden.</w:t>
      </w:r>
    </w:p>
    <w:p w14:paraId="738F9D9C" w14:textId="77777777" w:rsidR="007805AB" w:rsidRPr="00BB781C" w:rsidRDefault="007805AB" w:rsidP="007805AB">
      <w:pPr>
        <w:pStyle w:val="Kop2"/>
        <w:tabs>
          <w:tab w:val="left" w:pos="6379"/>
        </w:tabs>
        <w:spacing w:before="240" w:after="120"/>
        <w:rPr>
          <w:rFonts w:ascii="Corbel" w:hAnsi="Corbel"/>
          <w:sz w:val="18"/>
          <w:szCs w:val="18"/>
        </w:rPr>
      </w:pPr>
      <w:bookmarkStart w:id="29" w:name="_Toc65873735"/>
      <w:bookmarkStart w:id="30" w:name="_Toc195253685"/>
      <w:r w:rsidRPr="00BB781C">
        <w:rPr>
          <w:rFonts w:ascii="Corbel" w:hAnsi="Corbel"/>
          <w:sz w:val="18"/>
          <w:szCs w:val="18"/>
        </w:rPr>
        <w:t xml:space="preserve">Maatschappelijk verantwoord inkopen: </w:t>
      </w:r>
      <w:proofErr w:type="spellStart"/>
      <w:r w:rsidRPr="00BB781C">
        <w:rPr>
          <w:rFonts w:ascii="Corbel" w:hAnsi="Corbel"/>
          <w:sz w:val="18"/>
          <w:szCs w:val="18"/>
        </w:rPr>
        <w:t>Social</w:t>
      </w:r>
      <w:proofErr w:type="spellEnd"/>
      <w:r w:rsidRPr="00BB781C">
        <w:rPr>
          <w:rFonts w:ascii="Corbel" w:hAnsi="Corbel"/>
          <w:sz w:val="18"/>
          <w:szCs w:val="18"/>
        </w:rPr>
        <w:t xml:space="preserve"> return</w:t>
      </w:r>
      <w:bookmarkEnd w:id="29"/>
      <w:bookmarkEnd w:id="30"/>
    </w:p>
    <w:p w14:paraId="679E53FE" w14:textId="77777777" w:rsidR="007805AB" w:rsidRDefault="007805AB" w:rsidP="007805AB">
      <w:pPr>
        <w:autoSpaceDE w:val="0"/>
        <w:autoSpaceDN w:val="0"/>
        <w:adjustRightInd w:val="0"/>
        <w:spacing w:line="276" w:lineRule="auto"/>
        <w:contextualSpacing/>
        <w:rPr>
          <w:rFonts w:ascii="Corbel" w:hAnsi="Corbel"/>
        </w:rPr>
      </w:pPr>
      <w:r w:rsidRPr="000253F9">
        <w:rPr>
          <w:rFonts w:ascii="Corbel" w:hAnsi="Corbel"/>
          <w:szCs w:val="18"/>
        </w:rPr>
        <w:t xml:space="preserve">De Aanbestedende dienst past SROI als bijzondere uitvoeringsvoorwaarde toe bij nieuw aan te besteden Opdrachten. Voor aanbestedingen betekent dit dat van Opdrachtnemers wordt verwacht dat zij een bijdrage leveren aan het toenemen van kansen op werk voor mensen die moeilijk toegang hebben tot de arbeidsmarkt (kandidaten). Dat kan bijvoorbeeld door kandidaten in dienst te nemen, maar ook door mensen voor te bereiden op duurzame deelname aan de arbeidsmarkt. Denk dan aan opleidingen, trainingen of stages. </w:t>
      </w:r>
      <w:r w:rsidRPr="000253F9">
        <w:rPr>
          <w:rFonts w:ascii="Corbel" w:hAnsi="Corbel"/>
        </w:rPr>
        <w:t xml:space="preserve">In de Gunningsfase zal van Inschrijvers gevraagd worden zich aan specifieke eisen op het gebied van </w:t>
      </w:r>
      <w:proofErr w:type="spellStart"/>
      <w:r w:rsidRPr="000253F9">
        <w:rPr>
          <w:rFonts w:ascii="Corbel" w:hAnsi="Corbel"/>
        </w:rPr>
        <w:t>social</w:t>
      </w:r>
      <w:proofErr w:type="spellEnd"/>
      <w:r w:rsidRPr="000253F9">
        <w:rPr>
          <w:rFonts w:ascii="Corbel" w:hAnsi="Corbel"/>
        </w:rPr>
        <w:t xml:space="preserve"> return te conformeren.</w:t>
      </w:r>
    </w:p>
    <w:p w14:paraId="40092DE3" w14:textId="77777777" w:rsidR="007805AB" w:rsidRDefault="007805AB" w:rsidP="007805AB">
      <w:pPr>
        <w:autoSpaceDE w:val="0"/>
        <w:autoSpaceDN w:val="0"/>
        <w:adjustRightInd w:val="0"/>
        <w:spacing w:line="276" w:lineRule="auto"/>
        <w:contextualSpacing/>
        <w:rPr>
          <w:rFonts w:ascii="Corbel" w:hAnsi="Corbel"/>
          <w:szCs w:val="18"/>
        </w:rPr>
      </w:pPr>
    </w:p>
    <w:p w14:paraId="3B32258C" w14:textId="77777777" w:rsidR="007805AB" w:rsidRPr="00C33798" w:rsidRDefault="007805AB" w:rsidP="007805AB">
      <w:pPr>
        <w:autoSpaceDE w:val="0"/>
        <w:autoSpaceDN w:val="0"/>
        <w:adjustRightInd w:val="0"/>
        <w:spacing w:line="276" w:lineRule="auto"/>
        <w:contextualSpacing/>
        <w:rPr>
          <w:rFonts w:ascii="Corbel" w:hAnsi="Corbel"/>
          <w:szCs w:val="18"/>
        </w:rPr>
      </w:pPr>
      <w:r w:rsidRPr="00227A10">
        <w:rPr>
          <w:rFonts w:ascii="Corbel" w:hAnsi="Corbel"/>
          <w:szCs w:val="18"/>
        </w:rPr>
        <w:t xml:space="preserve">Binnen dit project streeft de Provincie naar een SROI van minimaal </w:t>
      </w:r>
      <w:r>
        <w:rPr>
          <w:rFonts w:ascii="Corbel" w:hAnsi="Corbel"/>
          <w:szCs w:val="18"/>
        </w:rPr>
        <w:t>5</w:t>
      </w:r>
      <w:r w:rsidRPr="00227A10">
        <w:rPr>
          <w:rFonts w:ascii="Corbel" w:hAnsi="Corbel"/>
          <w:szCs w:val="18"/>
        </w:rPr>
        <w:t xml:space="preserve">% van </w:t>
      </w:r>
      <w:r>
        <w:rPr>
          <w:rFonts w:ascii="Corbel" w:hAnsi="Corbel"/>
          <w:szCs w:val="18"/>
        </w:rPr>
        <w:t xml:space="preserve">het loonbestanddeel in </w:t>
      </w:r>
      <w:r w:rsidRPr="00227A10">
        <w:rPr>
          <w:rFonts w:ascii="Corbel" w:hAnsi="Corbel"/>
          <w:szCs w:val="18"/>
        </w:rPr>
        <w:t>de aanneemsom.  Dit percentage geldt ook voor alle deelprojecten die binnen de raamovereenkomst vallen.</w:t>
      </w:r>
    </w:p>
    <w:p w14:paraId="64C45A11" w14:textId="77777777" w:rsidR="003B550B" w:rsidRPr="00102E0C" w:rsidRDefault="009421BC" w:rsidP="001040A7">
      <w:pPr>
        <w:pStyle w:val="Kop1"/>
        <w:numPr>
          <w:ilvl w:val="0"/>
          <w:numId w:val="18"/>
        </w:numPr>
        <w:ind w:left="1701" w:hanging="1701"/>
        <w:rPr>
          <w:rFonts w:ascii="Corbel" w:hAnsi="Corbel"/>
        </w:rPr>
      </w:pPr>
      <w:bookmarkStart w:id="31" w:name="_Toc195253686"/>
      <w:r>
        <w:rPr>
          <w:rFonts w:ascii="Corbel" w:hAnsi="Corbel"/>
        </w:rPr>
        <w:lastRenderedPageBreak/>
        <w:t>Procedurele aspecten en voorschriften</w:t>
      </w:r>
      <w:bookmarkEnd w:id="17"/>
      <w:bookmarkEnd w:id="31"/>
    </w:p>
    <w:p w14:paraId="5BC02859" w14:textId="747F5671" w:rsidR="00134852" w:rsidRPr="00C25E4D" w:rsidRDefault="00134852" w:rsidP="00134852">
      <w:pPr>
        <w:spacing w:line="276" w:lineRule="auto"/>
        <w:rPr>
          <w:rFonts w:ascii="Corbel" w:hAnsi="Corbel"/>
          <w:szCs w:val="18"/>
        </w:rPr>
      </w:pPr>
      <w:bookmarkStart w:id="32" w:name="_Toc250730220"/>
      <w:bookmarkStart w:id="33" w:name="_Toc250730223"/>
      <w:r w:rsidRPr="00C25E4D">
        <w:rPr>
          <w:rFonts w:ascii="Corbel" w:hAnsi="Corbel"/>
          <w:szCs w:val="18"/>
        </w:rPr>
        <w:t xml:space="preserve">In dit hoofdstuk worden de procedurele aspecten rondom de aanbesteding besproken en de aanbestedingsvoorschriften uiteengezet. Ondernemers dienen hieraan te voldoen. Indien dit niet het geval is kan de </w:t>
      </w:r>
      <w:r w:rsidRPr="00CB6F7F">
        <w:rPr>
          <w:rFonts w:ascii="Corbel" w:hAnsi="Corbel"/>
          <w:szCs w:val="18"/>
        </w:rPr>
        <w:t xml:space="preserve">Aanbestedende dienst besluiten de Ondernemer uit te sluiten van deelname. </w:t>
      </w:r>
      <w:r w:rsidRPr="00CB6F7F">
        <w:rPr>
          <w:rFonts w:ascii="Corbel" w:hAnsi="Corbel"/>
          <w:szCs w:val="18"/>
          <w:u w:val="single"/>
        </w:rPr>
        <w:t xml:space="preserve">De aanbestedingsvoorschriften zijn zowel van toepassing </w:t>
      </w:r>
      <w:r w:rsidR="00CC6B91" w:rsidRPr="00CB6F7F">
        <w:rPr>
          <w:rFonts w:ascii="Corbel" w:hAnsi="Corbel"/>
          <w:szCs w:val="18"/>
          <w:u w:val="single"/>
        </w:rPr>
        <w:t>op</w:t>
      </w:r>
      <w:r w:rsidRPr="00CB6F7F">
        <w:rPr>
          <w:rFonts w:ascii="Corbel" w:hAnsi="Corbel"/>
          <w:szCs w:val="18"/>
          <w:u w:val="single"/>
        </w:rPr>
        <w:t xml:space="preserve"> de Selectiefase als </w:t>
      </w:r>
      <w:r w:rsidR="00CC6B91" w:rsidRPr="00CB6F7F">
        <w:rPr>
          <w:rFonts w:ascii="Corbel" w:hAnsi="Corbel"/>
          <w:szCs w:val="18"/>
          <w:u w:val="single"/>
        </w:rPr>
        <w:t xml:space="preserve">op </w:t>
      </w:r>
      <w:r w:rsidRPr="00CB6F7F">
        <w:rPr>
          <w:rFonts w:ascii="Corbel" w:hAnsi="Corbel"/>
          <w:szCs w:val="18"/>
          <w:u w:val="single"/>
        </w:rPr>
        <w:t>de Gunningsfase van deze aanbesteding</w:t>
      </w:r>
      <w:r w:rsidR="006F1C98" w:rsidRPr="00CB6F7F">
        <w:rPr>
          <w:rFonts w:ascii="Corbel" w:hAnsi="Corbel"/>
          <w:szCs w:val="18"/>
          <w:u w:val="single"/>
        </w:rPr>
        <w:t>.</w:t>
      </w:r>
      <w:r>
        <w:rPr>
          <w:rFonts w:ascii="Corbel" w:hAnsi="Corbel"/>
          <w:szCs w:val="18"/>
        </w:rPr>
        <w:t xml:space="preserve"> </w:t>
      </w:r>
    </w:p>
    <w:p w14:paraId="1854882F" w14:textId="7F5C30BF" w:rsidR="00134852" w:rsidRDefault="00134852" w:rsidP="00134852">
      <w:pPr>
        <w:pStyle w:val="Kop2"/>
        <w:tabs>
          <w:tab w:val="left" w:pos="6379"/>
        </w:tabs>
        <w:spacing w:before="240" w:after="120" w:line="276" w:lineRule="auto"/>
        <w:rPr>
          <w:rFonts w:ascii="Corbel" w:hAnsi="Corbel"/>
          <w:sz w:val="18"/>
          <w:szCs w:val="18"/>
        </w:rPr>
      </w:pPr>
      <w:bookmarkStart w:id="34" w:name="_Toc448153676"/>
      <w:bookmarkStart w:id="35" w:name="_Toc195253687"/>
      <w:r w:rsidRPr="00C25E4D">
        <w:rPr>
          <w:rFonts w:ascii="Corbel" w:hAnsi="Corbel"/>
          <w:sz w:val="18"/>
          <w:szCs w:val="18"/>
        </w:rPr>
        <w:t>Algemene voorschriften voor de aanbesteding</w:t>
      </w:r>
      <w:bookmarkEnd w:id="34"/>
      <w:bookmarkEnd w:id="35"/>
    </w:p>
    <w:p w14:paraId="18ECF65C" w14:textId="77777777" w:rsidR="00126594" w:rsidRPr="008E0AAB" w:rsidRDefault="00126594" w:rsidP="00126594">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De Aanbestedende dienst is niet verplicht de Opdrac</w:t>
      </w:r>
      <w:r>
        <w:rPr>
          <w:rFonts w:ascii="Corbel" w:hAnsi="Corbel"/>
          <w:szCs w:val="18"/>
        </w:rPr>
        <w:t xml:space="preserve">ht te gunnen of na de Selectiefase de Gunningsfase te starten. </w:t>
      </w:r>
      <w:r w:rsidRPr="00CB6F7F">
        <w:rPr>
          <w:rFonts w:ascii="Corbel" w:hAnsi="Corbel"/>
          <w:szCs w:val="18"/>
        </w:rPr>
        <w:t>De Aanbestedende dienst kan bijvoorbeeld besluiten de aanbestedingsprocedure te staken als na de Selectiefase onvoldoende Gegadigden resteren om tijdens de Gunningsfase een voldoende niveau van mededinging te waarborgen.</w:t>
      </w:r>
    </w:p>
    <w:p w14:paraId="55B3E683" w14:textId="77777777" w:rsidR="00126594" w:rsidRDefault="00126594" w:rsidP="00126594">
      <w:pPr>
        <w:tabs>
          <w:tab w:val="left" w:pos="567"/>
        </w:tabs>
        <w:spacing w:line="276" w:lineRule="auto"/>
        <w:rPr>
          <w:rFonts w:ascii="Corbel" w:hAnsi="Corbel"/>
          <w:szCs w:val="18"/>
        </w:rPr>
      </w:pPr>
    </w:p>
    <w:p w14:paraId="25AF1193" w14:textId="0D07803C" w:rsidR="00CD25D4" w:rsidRDefault="00126594" w:rsidP="00CD25D4">
      <w:pPr>
        <w:numPr>
          <w:ilvl w:val="0"/>
          <w:numId w:val="10"/>
        </w:numPr>
        <w:tabs>
          <w:tab w:val="clear" w:pos="720"/>
          <w:tab w:val="left" w:pos="567"/>
        </w:tabs>
        <w:spacing w:line="276" w:lineRule="auto"/>
        <w:ind w:left="567" w:hanging="425"/>
        <w:rPr>
          <w:rFonts w:ascii="Corbel" w:hAnsi="Corbel"/>
          <w:szCs w:val="18"/>
        </w:rPr>
      </w:pPr>
      <w:r w:rsidRPr="008E0AAB">
        <w:rPr>
          <w:rFonts w:ascii="Corbel" w:hAnsi="Corbel"/>
          <w:szCs w:val="18"/>
        </w:rPr>
        <w:t xml:space="preserve">Door de Aanbestedende </w:t>
      </w:r>
      <w:r w:rsidRPr="007728F2">
        <w:rPr>
          <w:rFonts w:ascii="Corbel" w:hAnsi="Corbel"/>
          <w:szCs w:val="18"/>
        </w:rPr>
        <w:t>dienst worden op geen enkele wijze kosten vergoed die door Ondernemers</w:t>
      </w:r>
      <w:r w:rsidRPr="008E0AAB">
        <w:rPr>
          <w:rFonts w:ascii="Corbel" w:hAnsi="Corbel"/>
          <w:szCs w:val="18"/>
        </w:rPr>
        <w:t xml:space="preserve"> gemaakt zijn of worden in relatie tot deze aanbestedingsprocedure.</w:t>
      </w:r>
      <w:r>
        <w:rPr>
          <w:rFonts w:ascii="Corbel" w:hAnsi="Corbel"/>
          <w:szCs w:val="18"/>
        </w:rPr>
        <w:t xml:space="preserve"> </w:t>
      </w:r>
      <w:r w:rsidRPr="008E0AAB">
        <w:rPr>
          <w:rFonts w:ascii="Corbel" w:hAnsi="Corbel"/>
          <w:szCs w:val="18"/>
        </w:rPr>
        <w:t>De Aanbestedende dienst heeft zonder meer de intentie de aanbestedingsprocedure succesvol af te ronden. Indien zich echter situaties voordoen die ertoe leiden dat besloten wordt het aanbestedingsproces geheel of gedeeltelijk, tijdelijk of volledig, stop te zetten en/of de Opdracht niet te gunnen dan heeft de betrokken Ondernemer geen recht op een ver</w:t>
      </w:r>
      <w:r w:rsidR="00CD25D4">
        <w:rPr>
          <w:rFonts w:ascii="Corbel" w:hAnsi="Corbel"/>
          <w:szCs w:val="18"/>
        </w:rPr>
        <w:t>goeding van welke aard dan ook.</w:t>
      </w:r>
    </w:p>
    <w:p w14:paraId="50E7E8B4" w14:textId="77777777" w:rsidR="00CD25D4" w:rsidRDefault="00CD25D4" w:rsidP="00CD25D4">
      <w:pPr>
        <w:tabs>
          <w:tab w:val="left" w:pos="567"/>
        </w:tabs>
        <w:spacing w:line="276" w:lineRule="auto"/>
        <w:rPr>
          <w:rFonts w:ascii="Corbel" w:hAnsi="Corbel"/>
          <w:szCs w:val="18"/>
        </w:rPr>
      </w:pPr>
    </w:p>
    <w:p w14:paraId="73B473B3" w14:textId="77777777" w:rsidR="00126594" w:rsidRPr="00486798" w:rsidRDefault="00126594" w:rsidP="00126594">
      <w:pPr>
        <w:numPr>
          <w:ilvl w:val="0"/>
          <w:numId w:val="10"/>
        </w:numPr>
        <w:tabs>
          <w:tab w:val="clear" w:pos="720"/>
          <w:tab w:val="left" w:pos="567"/>
        </w:tabs>
        <w:spacing w:line="276" w:lineRule="auto"/>
        <w:ind w:left="567" w:hanging="425"/>
        <w:rPr>
          <w:rFonts w:ascii="Corbel" w:hAnsi="Corbel"/>
          <w:szCs w:val="18"/>
        </w:rPr>
      </w:pPr>
      <w:r w:rsidRPr="00486798">
        <w:rPr>
          <w:rFonts w:ascii="Corbel" w:hAnsi="Corbel"/>
          <w:szCs w:val="18"/>
        </w:rPr>
        <w:t>Op deze aanbesteding is uitsluitend Nederlands recht van toepassing.</w:t>
      </w:r>
    </w:p>
    <w:p w14:paraId="6CC79A14" w14:textId="77777777" w:rsidR="00126594" w:rsidRPr="00486798" w:rsidRDefault="00126594" w:rsidP="00126594">
      <w:pPr>
        <w:spacing w:line="276" w:lineRule="auto"/>
        <w:ind w:left="567"/>
        <w:rPr>
          <w:rFonts w:ascii="Corbel" w:hAnsi="Corbel"/>
          <w:szCs w:val="18"/>
        </w:rPr>
      </w:pPr>
    </w:p>
    <w:p w14:paraId="77E5405C" w14:textId="7074A643" w:rsidR="00126594" w:rsidRPr="00486798" w:rsidRDefault="00126594" w:rsidP="00126594">
      <w:pPr>
        <w:numPr>
          <w:ilvl w:val="0"/>
          <w:numId w:val="10"/>
        </w:numPr>
        <w:tabs>
          <w:tab w:val="clear" w:pos="720"/>
          <w:tab w:val="left" w:pos="567"/>
        </w:tabs>
        <w:spacing w:line="276" w:lineRule="auto"/>
        <w:ind w:left="567" w:hanging="425"/>
        <w:rPr>
          <w:rFonts w:ascii="Corbel" w:hAnsi="Corbel"/>
          <w:szCs w:val="18"/>
        </w:rPr>
      </w:pPr>
      <w:r w:rsidRPr="00486798">
        <w:rPr>
          <w:rFonts w:ascii="Corbel" w:hAnsi="Corbel"/>
          <w:szCs w:val="18"/>
        </w:rPr>
        <w:t>Een geschil tussen de bij de aanbesteding betrokkenen, daaronder begrepen een geschil dat slechts door</w:t>
      </w:r>
      <w:r w:rsidRPr="00C25E4D">
        <w:rPr>
          <w:rFonts w:ascii="Corbel" w:hAnsi="Corbel"/>
          <w:szCs w:val="18"/>
        </w:rPr>
        <w:t xml:space="preserve"> een van de betrokkenen als zodanig wordt beschouwd, dat ontstaat naar aanleiding van deze aanbesteding wordt beslecht door de bevoegde </w:t>
      </w:r>
      <w:r>
        <w:rPr>
          <w:rFonts w:ascii="Corbel" w:hAnsi="Corbel"/>
          <w:szCs w:val="18"/>
        </w:rPr>
        <w:t xml:space="preserve">rechter </w:t>
      </w:r>
      <w:r w:rsidRPr="00560A58">
        <w:rPr>
          <w:rFonts w:ascii="Corbel" w:hAnsi="Corbel"/>
          <w:szCs w:val="18"/>
        </w:rPr>
        <w:t>in het arrondissement</w:t>
      </w:r>
      <w:r w:rsidR="00E70C0C">
        <w:rPr>
          <w:rFonts w:ascii="Corbel" w:hAnsi="Corbel"/>
          <w:szCs w:val="18"/>
        </w:rPr>
        <w:t xml:space="preserve"> Midden </w:t>
      </w:r>
      <w:r w:rsidR="00E70C0C" w:rsidRPr="00486798">
        <w:rPr>
          <w:rFonts w:ascii="Corbel" w:hAnsi="Corbel"/>
          <w:szCs w:val="18"/>
        </w:rPr>
        <w:t>Nederland</w:t>
      </w:r>
      <w:r w:rsidRPr="00486798">
        <w:rPr>
          <w:rFonts w:ascii="Corbel" w:hAnsi="Corbel"/>
          <w:szCs w:val="18"/>
        </w:rPr>
        <w:t>.</w:t>
      </w:r>
    </w:p>
    <w:p w14:paraId="2948FBE9" w14:textId="77777777" w:rsidR="00126594" w:rsidRDefault="00126594" w:rsidP="00126594">
      <w:pPr>
        <w:pStyle w:val="Kop2"/>
        <w:tabs>
          <w:tab w:val="left" w:pos="6379"/>
        </w:tabs>
        <w:spacing w:before="240" w:after="120" w:line="276" w:lineRule="auto"/>
        <w:rPr>
          <w:rFonts w:ascii="Corbel" w:hAnsi="Corbel"/>
          <w:sz w:val="18"/>
          <w:szCs w:val="18"/>
        </w:rPr>
      </w:pPr>
      <w:bookmarkStart w:id="36" w:name="_Toc450308879"/>
      <w:bookmarkStart w:id="37" w:name="_Toc195253688"/>
      <w:r>
        <w:rPr>
          <w:rFonts w:ascii="Corbel" w:hAnsi="Corbel"/>
          <w:sz w:val="18"/>
          <w:szCs w:val="18"/>
        </w:rPr>
        <w:t>Communicatie, vertrouwelijkheid van gegevens en publiciteit</w:t>
      </w:r>
      <w:bookmarkEnd w:id="36"/>
      <w:bookmarkEnd w:id="37"/>
    </w:p>
    <w:p w14:paraId="65E0C637" w14:textId="77777777" w:rsidR="00126594" w:rsidRPr="00C25E4D"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 xml:space="preserve">De Ondernemer mag de gegevens die de Aanbestedende dienst in verband met deze aanbesteding ter beschikking stelt alleen gebruiken voor het doel waarvoor ze zijn verstrekt: (mogelijke) deelname aan de aanbesteding. </w:t>
      </w:r>
    </w:p>
    <w:p w14:paraId="7B210D1F" w14:textId="77777777" w:rsidR="00126594" w:rsidRPr="00C25E4D" w:rsidRDefault="00126594" w:rsidP="00126594">
      <w:pPr>
        <w:tabs>
          <w:tab w:val="left" w:pos="567"/>
        </w:tabs>
        <w:spacing w:line="276" w:lineRule="auto"/>
        <w:ind w:left="567" w:hanging="425"/>
        <w:rPr>
          <w:rFonts w:ascii="Corbel" w:hAnsi="Corbel"/>
          <w:szCs w:val="18"/>
        </w:rPr>
      </w:pPr>
    </w:p>
    <w:p w14:paraId="3E015E64" w14:textId="77777777" w:rsidR="00126594" w:rsidRPr="00C25E4D"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 xml:space="preserve">De Ondernemer is gehouden de door de Aanbestedende dienst verstrekte gegevens vertrouwelijk te behandelen. Een Ondernemer zal deze verplichting eveneens opleggen aan de door hem in te schakelen Derden, bijvoorbeeld een adviesbureau dat </w:t>
      </w:r>
      <w:r>
        <w:rPr>
          <w:rFonts w:ascii="Corbel" w:hAnsi="Corbel"/>
          <w:szCs w:val="18"/>
        </w:rPr>
        <w:t>Ondernemer</w:t>
      </w:r>
      <w:r w:rsidRPr="00C25E4D">
        <w:rPr>
          <w:rFonts w:ascii="Corbel" w:hAnsi="Corbel"/>
          <w:szCs w:val="18"/>
        </w:rPr>
        <w:t xml:space="preserve"> begeleidt bij het doen van de </w:t>
      </w:r>
      <w:r>
        <w:rPr>
          <w:rFonts w:ascii="Corbel" w:hAnsi="Corbel"/>
          <w:szCs w:val="18"/>
        </w:rPr>
        <w:t xml:space="preserve">Aanmelding en/of </w:t>
      </w:r>
      <w:r w:rsidRPr="00C25E4D">
        <w:rPr>
          <w:rFonts w:ascii="Corbel" w:hAnsi="Corbel"/>
          <w:szCs w:val="18"/>
        </w:rPr>
        <w:t>Inschrijving of een Derde waar mogelijk een beroep op wordt gedaan. Vanzelfsprekend blijft deze geheimhouding ook na afloop van de aanbestedingsprocedure van kracht.</w:t>
      </w:r>
    </w:p>
    <w:p w14:paraId="558EED2E" w14:textId="77777777" w:rsidR="00126594" w:rsidRPr="00C25E4D" w:rsidRDefault="00126594" w:rsidP="00126594">
      <w:pPr>
        <w:tabs>
          <w:tab w:val="left" w:pos="567"/>
        </w:tabs>
        <w:spacing w:line="276" w:lineRule="auto"/>
        <w:ind w:left="567" w:hanging="425"/>
        <w:rPr>
          <w:rFonts w:ascii="Corbel" w:hAnsi="Corbel"/>
          <w:szCs w:val="18"/>
        </w:rPr>
      </w:pPr>
    </w:p>
    <w:p w14:paraId="672DE928" w14:textId="77777777" w:rsidR="00126594"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Publiciteit of reclame met betrekking tot, naar aanleiding van of onder verwijzing naar deze aanbesteding door of namens de Ondernemer, lopende of na afloop van de aanbestedingsprocedure, is slechts toegestaan na voorafgaande Schriftelijk toestemming van de Aanbestedende dienst.</w:t>
      </w:r>
    </w:p>
    <w:p w14:paraId="41065313" w14:textId="77777777" w:rsidR="00126594" w:rsidRDefault="00126594" w:rsidP="00126594">
      <w:pPr>
        <w:tabs>
          <w:tab w:val="left" w:pos="567"/>
        </w:tabs>
        <w:spacing w:line="276" w:lineRule="auto"/>
        <w:ind w:left="567"/>
        <w:rPr>
          <w:rFonts w:ascii="Corbel" w:hAnsi="Corbel"/>
          <w:szCs w:val="18"/>
        </w:rPr>
      </w:pPr>
    </w:p>
    <w:p w14:paraId="5440B799" w14:textId="25610095" w:rsidR="00126594"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Het is de Ondernemer niet toegestaan personen uit de organisatie van de Aanbestedende dienst in verband met deze aanbestedingsprocedure te benaderen, anders dan het contactpunt als beschreven in hoofdstuk 1,</w:t>
      </w:r>
      <w:r>
        <w:rPr>
          <w:rFonts w:ascii="Corbel" w:hAnsi="Corbel"/>
          <w:szCs w:val="18"/>
        </w:rPr>
        <w:t xml:space="preserve"> </w:t>
      </w:r>
      <w:r w:rsidRPr="00C25E4D">
        <w:rPr>
          <w:rFonts w:ascii="Corbel" w:hAnsi="Corbel"/>
          <w:szCs w:val="18"/>
        </w:rPr>
        <w:t>tenzij het gaat om het verkrijgen van referentie-opdrachten die door de Ondernemer binnen deze aanbestedingsprocedure gebruikt kunnen worden om zijn geschiktheid voor de Opdracht aan te tonen.</w:t>
      </w:r>
    </w:p>
    <w:p w14:paraId="09E72D43" w14:textId="77777777" w:rsidR="00126594" w:rsidRPr="00C25E4D" w:rsidRDefault="00126594" w:rsidP="00126594">
      <w:pPr>
        <w:tabs>
          <w:tab w:val="left" w:pos="567"/>
        </w:tabs>
        <w:spacing w:line="276" w:lineRule="auto"/>
        <w:rPr>
          <w:rFonts w:ascii="Corbel" w:hAnsi="Corbel"/>
          <w:szCs w:val="18"/>
        </w:rPr>
      </w:pPr>
    </w:p>
    <w:p w14:paraId="04C02595" w14:textId="77777777" w:rsidR="00126594" w:rsidRPr="00C25E4D"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Mondelinge mededelingen, toezeggingen of afspraken mogen in het kader van deze aanbesteding niet worden gedaan en hebben geen rechtskracht. Dit geldt ook in het kader van tijdens een eventuele schouw c.q. voorlicht</w:t>
      </w:r>
      <w:r>
        <w:rPr>
          <w:rFonts w:ascii="Corbel" w:hAnsi="Corbel"/>
          <w:szCs w:val="18"/>
        </w:rPr>
        <w:t>ings</w:t>
      </w:r>
      <w:r w:rsidRPr="00C25E4D">
        <w:rPr>
          <w:rFonts w:ascii="Corbel" w:hAnsi="Corbel"/>
          <w:szCs w:val="18"/>
        </w:rPr>
        <w:t>bijeenkomst mondeling gestelde vragen, deze dienen alsnog Schriftelijk te worden gesteld en door de Aanbestedende dienst in een Nota van inlichtingen te zijn beantwoord alvorens sprake is van rechtskracht.</w:t>
      </w:r>
    </w:p>
    <w:p w14:paraId="5A6E681E" w14:textId="77777777" w:rsidR="00126594" w:rsidRPr="00C25E4D" w:rsidRDefault="00126594" w:rsidP="00126594">
      <w:pPr>
        <w:tabs>
          <w:tab w:val="left" w:pos="567"/>
        </w:tabs>
        <w:spacing w:line="276" w:lineRule="auto"/>
        <w:ind w:left="567"/>
        <w:rPr>
          <w:rFonts w:ascii="Corbel" w:hAnsi="Corbel"/>
          <w:szCs w:val="18"/>
        </w:rPr>
      </w:pPr>
    </w:p>
    <w:p w14:paraId="5A473871" w14:textId="142B06AE" w:rsidR="00126594" w:rsidRPr="00126594" w:rsidRDefault="00126594" w:rsidP="001040A7">
      <w:pPr>
        <w:numPr>
          <w:ilvl w:val="0"/>
          <w:numId w:val="28"/>
        </w:numPr>
        <w:tabs>
          <w:tab w:val="left" w:pos="567"/>
        </w:tabs>
        <w:spacing w:line="276" w:lineRule="auto"/>
        <w:ind w:left="567" w:hanging="425"/>
        <w:rPr>
          <w:rFonts w:ascii="Corbel" w:hAnsi="Corbel"/>
          <w:szCs w:val="18"/>
        </w:rPr>
      </w:pPr>
      <w:r w:rsidRPr="00C25E4D">
        <w:rPr>
          <w:rFonts w:ascii="Corbel" w:hAnsi="Corbel"/>
          <w:szCs w:val="18"/>
        </w:rPr>
        <w:t xml:space="preserve">Alle gegevensuitwisseling, werkzaamheden en correspondentie tijdens de aanbestedingsprocedure </w:t>
      </w:r>
      <w:r w:rsidRPr="00785459">
        <w:rPr>
          <w:rFonts w:ascii="Corbel" w:hAnsi="Corbel"/>
          <w:szCs w:val="18"/>
        </w:rPr>
        <w:t xml:space="preserve">en bij de uitvoering van de Opdracht zullen in de Nederlandse taal plaatsvinden, tenzij uitdrukkelijk anders </w:t>
      </w:r>
      <w:r>
        <w:rPr>
          <w:rFonts w:ascii="Corbel" w:hAnsi="Corbel"/>
          <w:szCs w:val="18"/>
        </w:rPr>
        <w:t xml:space="preserve">is </w:t>
      </w:r>
      <w:r w:rsidRPr="00785459">
        <w:rPr>
          <w:rFonts w:ascii="Corbel" w:hAnsi="Corbel"/>
          <w:szCs w:val="18"/>
        </w:rPr>
        <w:t>bepaald.</w:t>
      </w:r>
    </w:p>
    <w:p w14:paraId="765D4FFB" w14:textId="77777777" w:rsidR="00497AED" w:rsidRDefault="00497AED" w:rsidP="00497AED">
      <w:pPr>
        <w:pStyle w:val="Kop2"/>
        <w:tabs>
          <w:tab w:val="left" w:pos="6379"/>
        </w:tabs>
        <w:spacing w:before="240" w:after="120" w:line="276" w:lineRule="auto"/>
        <w:rPr>
          <w:rFonts w:ascii="Corbel" w:hAnsi="Corbel"/>
          <w:sz w:val="18"/>
          <w:szCs w:val="18"/>
        </w:rPr>
      </w:pPr>
      <w:bookmarkStart w:id="38" w:name="_Toc447864212"/>
      <w:bookmarkStart w:id="39" w:name="_Toc450562351"/>
      <w:bookmarkStart w:id="40" w:name="_Toc448153679"/>
      <w:bookmarkStart w:id="41" w:name="_Toc195253689"/>
      <w:r w:rsidRPr="00C25E4D">
        <w:rPr>
          <w:rFonts w:ascii="Corbel" w:hAnsi="Corbel"/>
          <w:sz w:val="18"/>
          <w:szCs w:val="18"/>
        </w:rPr>
        <w:t>Voorschriften voor het stellen van vragen</w:t>
      </w:r>
      <w:bookmarkEnd w:id="38"/>
      <w:bookmarkEnd w:id="41"/>
    </w:p>
    <w:bookmarkEnd w:id="39"/>
    <w:p w14:paraId="74D252A1" w14:textId="646F6113" w:rsidR="00497AED" w:rsidRPr="00C25E4D" w:rsidRDefault="00497AED" w:rsidP="00497AED">
      <w:pPr>
        <w:spacing w:line="276" w:lineRule="auto"/>
        <w:rPr>
          <w:rFonts w:ascii="Corbel" w:hAnsi="Corbel"/>
          <w:szCs w:val="18"/>
        </w:rPr>
      </w:pPr>
      <w:r w:rsidRPr="00C25E4D">
        <w:rPr>
          <w:rFonts w:ascii="Corbel" w:hAnsi="Corbel"/>
          <w:szCs w:val="18"/>
        </w:rPr>
        <w:t xml:space="preserve">De Aanbestedende dienst nodigt </w:t>
      </w:r>
      <w:r>
        <w:rPr>
          <w:rFonts w:ascii="Corbel" w:hAnsi="Corbel"/>
          <w:szCs w:val="18"/>
        </w:rPr>
        <w:t xml:space="preserve">Ondernemers </w:t>
      </w:r>
      <w:r w:rsidRPr="00C25E4D">
        <w:rPr>
          <w:rFonts w:ascii="Corbel" w:hAnsi="Corbel"/>
          <w:szCs w:val="18"/>
        </w:rPr>
        <w:t xml:space="preserve">uit vragen te stellen, waaronder ook wordt begrepen het doen van tekstvoorstellen, plaatsen van opmerkingen et cetera. Hierbij dienen de volgende voorschriften in acht te worden genomen: </w:t>
      </w:r>
    </w:p>
    <w:p w14:paraId="43B8F3D5" w14:textId="77777777" w:rsidR="00497AED" w:rsidRPr="00C25E4D" w:rsidRDefault="00497AED" w:rsidP="00497AED">
      <w:pPr>
        <w:spacing w:line="276" w:lineRule="auto"/>
        <w:rPr>
          <w:rFonts w:ascii="Corbel" w:hAnsi="Corbel"/>
          <w:szCs w:val="18"/>
        </w:rPr>
      </w:pPr>
    </w:p>
    <w:p w14:paraId="296F0A46" w14:textId="3BC8E1A2" w:rsidR="00497AED" w:rsidRDefault="00497AED" w:rsidP="001040A7">
      <w:pPr>
        <w:numPr>
          <w:ilvl w:val="0"/>
          <w:numId w:val="23"/>
        </w:numPr>
        <w:tabs>
          <w:tab w:val="left" w:pos="567"/>
        </w:tabs>
        <w:spacing w:line="276" w:lineRule="auto"/>
        <w:ind w:left="567" w:hanging="425"/>
        <w:rPr>
          <w:rFonts w:ascii="Corbel" w:hAnsi="Corbel"/>
          <w:szCs w:val="18"/>
        </w:rPr>
      </w:pPr>
      <w:r w:rsidRPr="00C25E4D">
        <w:rPr>
          <w:rFonts w:ascii="Corbel" w:hAnsi="Corbel"/>
          <w:szCs w:val="18"/>
        </w:rPr>
        <w:t>De Aanbestedingsstukken zijn met zorg vastgesteld. In geval van kennelijke</w:t>
      </w:r>
      <w:r>
        <w:rPr>
          <w:rFonts w:ascii="Corbel" w:hAnsi="Corbel"/>
          <w:szCs w:val="18"/>
        </w:rPr>
        <w:t xml:space="preserve"> of gepercipieerde </w:t>
      </w:r>
      <w:r w:rsidRPr="00C25E4D">
        <w:rPr>
          <w:rFonts w:ascii="Corbel" w:hAnsi="Corbel"/>
          <w:szCs w:val="18"/>
        </w:rPr>
        <w:t>fouten of omissies in de Aanbestedingsstukken, tegenstrijdigheden daaronder begrepen, zijn de Ondernemers gehouden de Aanbestedende dienst</w:t>
      </w:r>
      <w:r>
        <w:rPr>
          <w:rFonts w:ascii="Corbel" w:hAnsi="Corbel"/>
          <w:szCs w:val="18"/>
        </w:rPr>
        <w:t xml:space="preserve"> </w:t>
      </w:r>
      <w:r>
        <w:rPr>
          <w:rFonts w:ascii="Corbel" w:hAnsi="Corbel"/>
          <w:b/>
          <w:szCs w:val="18"/>
        </w:rPr>
        <w:t>uiterlijk voor de laatste sluitingsdatum voor het stellen van vragen zoals opgenomen in de planning</w:t>
      </w:r>
      <w:r>
        <w:rPr>
          <w:rFonts w:ascii="Corbel" w:hAnsi="Corbel"/>
          <w:szCs w:val="18"/>
        </w:rPr>
        <w:t xml:space="preserve"> </w:t>
      </w:r>
      <w:r w:rsidRPr="00C25E4D">
        <w:rPr>
          <w:rFonts w:ascii="Corbel" w:hAnsi="Corbel"/>
          <w:szCs w:val="18"/>
        </w:rPr>
        <w:t>ter zake te waarschuwen dan wel om opheldering te vragen.</w:t>
      </w:r>
      <w:r>
        <w:rPr>
          <w:rFonts w:ascii="Corbel" w:hAnsi="Corbel"/>
          <w:szCs w:val="18"/>
        </w:rPr>
        <w:t xml:space="preserve"> </w:t>
      </w:r>
      <w:r w:rsidRPr="00C25E4D">
        <w:rPr>
          <w:rFonts w:ascii="Corbel" w:hAnsi="Corbel"/>
          <w:szCs w:val="18"/>
        </w:rPr>
        <w:t xml:space="preserve">Het moment van ontvangst van de vragen is maatgevend. </w:t>
      </w:r>
      <w:r>
        <w:rPr>
          <w:rFonts w:ascii="Corbel" w:hAnsi="Corbel"/>
          <w:szCs w:val="18"/>
        </w:rPr>
        <w:t xml:space="preserve">Op vragen die na de </w:t>
      </w:r>
      <w:r w:rsidRPr="00C25E4D">
        <w:rPr>
          <w:rFonts w:ascii="Corbel" w:hAnsi="Corbel"/>
          <w:szCs w:val="18"/>
        </w:rPr>
        <w:t xml:space="preserve">termijn </w:t>
      </w:r>
      <w:r>
        <w:rPr>
          <w:rFonts w:ascii="Corbel" w:hAnsi="Corbel"/>
          <w:szCs w:val="18"/>
        </w:rPr>
        <w:t>zijn ontvangen</w:t>
      </w:r>
      <w:r w:rsidRPr="00C25E4D">
        <w:rPr>
          <w:rFonts w:ascii="Corbel" w:hAnsi="Corbel"/>
          <w:szCs w:val="18"/>
        </w:rPr>
        <w:t xml:space="preserve"> is de Aanbestedende dienst niet verplicht te antwoorden.</w:t>
      </w:r>
      <w:r>
        <w:rPr>
          <w:rFonts w:ascii="Corbel" w:hAnsi="Corbel"/>
          <w:szCs w:val="18"/>
        </w:rPr>
        <w:t xml:space="preserve"> </w:t>
      </w:r>
    </w:p>
    <w:p w14:paraId="23E9D561" w14:textId="77777777" w:rsidR="00497AED" w:rsidRDefault="00497AED" w:rsidP="00497AED">
      <w:pPr>
        <w:tabs>
          <w:tab w:val="left" w:pos="567"/>
        </w:tabs>
        <w:spacing w:line="276" w:lineRule="auto"/>
        <w:ind w:left="567"/>
        <w:rPr>
          <w:rFonts w:ascii="Corbel" w:hAnsi="Corbel"/>
          <w:szCs w:val="18"/>
        </w:rPr>
      </w:pPr>
    </w:p>
    <w:p w14:paraId="5CABBBAF" w14:textId="2484D154" w:rsidR="00497AED" w:rsidRDefault="00497AED" w:rsidP="001040A7">
      <w:pPr>
        <w:numPr>
          <w:ilvl w:val="0"/>
          <w:numId w:val="23"/>
        </w:numPr>
        <w:tabs>
          <w:tab w:val="left" w:pos="567"/>
        </w:tabs>
        <w:spacing w:line="276" w:lineRule="auto"/>
        <w:ind w:left="567" w:hanging="425"/>
        <w:rPr>
          <w:rFonts w:ascii="Corbel" w:hAnsi="Corbel"/>
          <w:szCs w:val="18"/>
        </w:rPr>
      </w:pPr>
      <w:r>
        <w:rPr>
          <w:rFonts w:ascii="Corbel" w:hAnsi="Corbel"/>
          <w:szCs w:val="18"/>
        </w:rPr>
        <w:t xml:space="preserve">Indien een </w:t>
      </w:r>
      <w:r w:rsidRPr="00C25E4D">
        <w:rPr>
          <w:rFonts w:ascii="Corbel" w:hAnsi="Corbel"/>
          <w:szCs w:val="18"/>
        </w:rPr>
        <w:t>Ondernemer ve</w:t>
      </w:r>
      <w:r>
        <w:rPr>
          <w:rFonts w:ascii="Corbel" w:hAnsi="Corbel"/>
          <w:szCs w:val="18"/>
        </w:rPr>
        <w:t xml:space="preserve">rzuimt de Aanbestedende dienst tijdig te waarschuwen voor kennelijke of gepercipieerde </w:t>
      </w:r>
      <w:r w:rsidRPr="00C25E4D">
        <w:rPr>
          <w:rFonts w:ascii="Corbel" w:hAnsi="Corbel"/>
          <w:szCs w:val="18"/>
        </w:rPr>
        <w:t xml:space="preserve">fouten of omissies in de Aanbestedingsstukken dan wel om opheldering te vragen, </w:t>
      </w:r>
      <w:r>
        <w:rPr>
          <w:rFonts w:ascii="Corbel" w:hAnsi="Corbel"/>
          <w:szCs w:val="18"/>
        </w:rPr>
        <w:t xml:space="preserve">verwerkt hij zijn rechten dienaangaande en zijn de mogelijke </w:t>
      </w:r>
      <w:r w:rsidRPr="00C25E4D">
        <w:rPr>
          <w:rFonts w:ascii="Corbel" w:hAnsi="Corbel"/>
          <w:szCs w:val="18"/>
        </w:rPr>
        <w:t>gevolgen voor rekening en risico van de Ondernemer.</w:t>
      </w:r>
      <w:r>
        <w:rPr>
          <w:rFonts w:ascii="Corbel" w:hAnsi="Corbel"/>
          <w:szCs w:val="18"/>
        </w:rPr>
        <w:t xml:space="preserve"> In dat geval kan een Ondernemer op een later moment tijdens 0f na de aanbesteding dus niet meer met succes klagen, zowel bij de Aanbestedende dienst als in rechte, over deze onderwerpen.</w:t>
      </w:r>
    </w:p>
    <w:p w14:paraId="434C136C" w14:textId="77777777" w:rsidR="00497AED" w:rsidRDefault="00497AED" w:rsidP="00497AED">
      <w:pPr>
        <w:tabs>
          <w:tab w:val="left" w:pos="567"/>
        </w:tabs>
        <w:spacing w:line="276" w:lineRule="auto"/>
        <w:rPr>
          <w:rFonts w:ascii="Corbel" w:hAnsi="Corbel"/>
          <w:szCs w:val="18"/>
        </w:rPr>
      </w:pPr>
    </w:p>
    <w:p w14:paraId="5891F0D2" w14:textId="3E66334F" w:rsidR="00497AED" w:rsidRPr="004515F7" w:rsidRDefault="00497AED" w:rsidP="001040A7">
      <w:pPr>
        <w:numPr>
          <w:ilvl w:val="0"/>
          <w:numId w:val="23"/>
        </w:numPr>
        <w:tabs>
          <w:tab w:val="left" w:pos="567"/>
        </w:tabs>
        <w:spacing w:line="276" w:lineRule="auto"/>
        <w:ind w:left="567" w:hanging="425"/>
        <w:rPr>
          <w:rFonts w:ascii="Corbel" w:hAnsi="Corbel"/>
          <w:szCs w:val="18"/>
        </w:rPr>
      </w:pPr>
      <w:r w:rsidRPr="004515F7">
        <w:rPr>
          <w:rFonts w:ascii="Corbel" w:hAnsi="Corbel"/>
          <w:szCs w:val="18"/>
        </w:rPr>
        <w:t xml:space="preserve">Vragen kunnen worden ingediend door de aanbesteding in TenderNed toe te voegen aan ‘Mijn aanbestedingen’ en vervolgens op het dashboard te klikken op ‘Vragen en antwoorden’ en vervolgens ‘Stel een vraag’.] </w:t>
      </w:r>
    </w:p>
    <w:p w14:paraId="4AF431B3" w14:textId="77777777" w:rsidR="00497AED" w:rsidRPr="004515F7" w:rsidRDefault="00497AED" w:rsidP="00497AED">
      <w:pPr>
        <w:tabs>
          <w:tab w:val="left" w:pos="567"/>
        </w:tabs>
        <w:spacing w:line="276" w:lineRule="auto"/>
        <w:ind w:left="567"/>
        <w:rPr>
          <w:rFonts w:ascii="Corbel" w:hAnsi="Corbel"/>
          <w:szCs w:val="18"/>
        </w:rPr>
      </w:pPr>
    </w:p>
    <w:p w14:paraId="15237B98" w14:textId="77777777" w:rsidR="00497AED" w:rsidRDefault="00497AED" w:rsidP="001040A7">
      <w:pPr>
        <w:numPr>
          <w:ilvl w:val="0"/>
          <w:numId w:val="23"/>
        </w:numPr>
        <w:tabs>
          <w:tab w:val="left" w:pos="567"/>
        </w:tabs>
        <w:spacing w:line="276" w:lineRule="auto"/>
        <w:ind w:left="567" w:hanging="425"/>
        <w:rPr>
          <w:rFonts w:ascii="Corbel" w:hAnsi="Corbel"/>
          <w:szCs w:val="18"/>
        </w:rPr>
      </w:pPr>
      <w:r w:rsidRPr="004515F7">
        <w:rPr>
          <w:rFonts w:ascii="Corbel" w:hAnsi="Corbel"/>
          <w:szCs w:val="18"/>
        </w:rPr>
        <w:t>Teneinde</w:t>
      </w:r>
      <w:r w:rsidRPr="002D0963">
        <w:rPr>
          <w:rFonts w:ascii="Corbel" w:hAnsi="Corbel"/>
          <w:szCs w:val="18"/>
        </w:rPr>
        <w:t xml:space="preserve"> een goede verwerking door de Aanbestedende dienst mogelijk te maken dient elke vraag </w:t>
      </w:r>
      <w:r w:rsidRPr="002D0963">
        <w:rPr>
          <w:rFonts w:ascii="Corbel" w:hAnsi="Corbel"/>
          <w:szCs w:val="18"/>
          <w:u w:val="single"/>
        </w:rPr>
        <w:t>separaat</w:t>
      </w:r>
      <w:r w:rsidRPr="002D0963">
        <w:rPr>
          <w:rFonts w:ascii="Corbel" w:hAnsi="Corbel"/>
          <w:szCs w:val="18"/>
        </w:rPr>
        <w:t xml:space="preserve"> gesteld te worden, onder een </w:t>
      </w:r>
      <w:r w:rsidRPr="002D0963">
        <w:rPr>
          <w:rFonts w:ascii="Corbel" w:hAnsi="Corbel"/>
          <w:szCs w:val="18"/>
          <w:u w:val="single"/>
        </w:rPr>
        <w:t>duidelijke verwijzing</w:t>
      </w:r>
      <w:r w:rsidRPr="002D0963">
        <w:rPr>
          <w:rFonts w:ascii="Corbel" w:hAnsi="Corbel"/>
          <w:szCs w:val="18"/>
        </w:rPr>
        <w:t xml:space="preserve"> naar het onderdeel van de Aanbestedingsstukken waar de vraag betrekking op heeft en zonder bedrijfsgegevens te noemen</w:t>
      </w:r>
      <w:r>
        <w:rPr>
          <w:rFonts w:ascii="Corbel" w:hAnsi="Corbel"/>
          <w:szCs w:val="18"/>
        </w:rPr>
        <w:t>.</w:t>
      </w:r>
    </w:p>
    <w:p w14:paraId="484B0008" w14:textId="77777777" w:rsidR="00497AED" w:rsidRDefault="00497AED" w:rsidP="00497AED">
      <w:pPr>
        <w:tabs>
          <w:tab w:val="left" w:pos="567"/>
        </w:tabs>
        <w:spacing w:line="276" w:lineRule="auto"/>
        <w:ind w:left="567"/>
        <w:rPr>
          <w:rFonts w:ascii="Corbel" w:hAnsi="Corbel"/>
          <w:szCs w:val="18"/>
        </w:rPr>
      </w:pPr>
    </w:p>
    <w:p w14:paraId="0D492859" w14:textId="0C2EE4FF" w:rsidR="00497AED" w:rsidRPr="00A5368B" w:rsidRDefault="00497AED" w:rsidP="001040A7">
      <w:pPr>
        <w:numPr>
          <w:ilvl w:val="0"/>
          <w:numId w:val="23"/>
        </w:numPr>
        <w:tabs>
          <w:tab w:val="left" w:pos="567"/>
        </w:tabs>
        <w:spacing w:line="276" w:lineRule="auto"/>
        <w:ind w:left="567" w:hanging="425"/>
        <w:rPr>
          <w:rFonts w:ascii="Corbel" w:hAnsi="Corbel"/>
          <w:szCs w:val="18"/>
        </w:rPr>
      </w:pPr>
      <w:r w:rsidRPr="00A5368B">
        <w:rPr>
          <w:rFonts w:ascii="Corbel" w:hAnsi="Corbel"/>
          <w:szCs w:val="18"/>
        </w:rPr>
        <w:t>De Aanbestedende dienst zal de Schriftelijk gestelde vragen beantwoorden in één of meerdere Nota’s van inlichtingen.</w:t>
      </w:r>
      <w:r>
        <w:rPr>
          <w:rFonts w:ascii="Corbel" w:hAnsi="Corbel"/>
          <w:szCs w:val="18"/>
        </w:rPr>
        <w:t xml:space="preserve"> </w:t>
      </w:r>
      <w:r w:rsidRPr="00497AED">
        <w:rPr>
          <w:rFonts w:ascii="Corbel" w:hAnsi="Corbel"/>
          <w:szCs w:val="18"/>
        </w:rPr>
        <w:t>De Nota van inlichtingen maakt onlosmakelijk deel uit van de Aanbestedingsstukken waarbij in geval van tegenstrijdigheden het recentst gestelde prevaleert.</w:t>
      </w:r>
    </w:p>
    <w:p w14:paraId="4A9DA5AA" w14:textId="165F5650" w:rsidR="00497AED" w:rsidRPr="00A5368B" w:rsidRDefault="00497AED" w:rsidP="00497AED">
      <w:pPr>
        <w:pStyle w:val="Kop2"/>
        <w:numPr>
          <w:ilvl w:val="2"/>
          <w:numId w:val="6"/>
        </w:numPr>
        <w:tabs>
          <w:tab w:val="left" w:pos="6379"/>
        </w:tabs>
        <w:spacing w:before="240" w:after="120" w:line="276" w:lineRule="auto"/>
        <w:rPr>
          <w:rFonts w:ascii="Corbel" w:hAnsi="Corbel"/>
          <w:sz w:val="18"/>
          <w:szCs w:val="18"/>
        </w:rPr>
      </w:pPr>
      <w:bookmarkStart w:id="42" w:name="_Toc195253690"/>
      <w:r>
        <w:rPr>
          <w:rFonts w:ascii="Corbel" w:hAnsi="Corbel"/>
          <w:sz w:val="18"/>
          <w:szCs w:val="18"/>
        </w:rPr>
        <w:t>Het stellen van individuele vragen</w:t>
      </w:r>
      <w:bookmarkEnd w:id="42"/>
    </w:p>
    <w:p w14:paraId="1CE9419A" w14:textId="42E0EFD8" w:rsidR="00497AED" w:rsidRDefault="00497AED" w:rsidP="001040A7">
      <w:pPr>
        <w:numPr>
          <w:ilvl w:val="0"/>
          <w:numId w:val="29"/>
        </w:numPr>
        <w:tabs>
          <w:tab w:val="clear" w:pos="720"/>
          <w:tab w:val="num" w:pos="567"/>
        </w:tabs>
        <w:spacing w:line="276" w:lineRule="auto"/>
        <w:ind w:left="567" w:hanging="425"/>
        <w:rPr>
          <w:rFonts w:ascii="Corbel" w:hAnsi="Corbel"/>
          <w:szCs w:val="18"/>
        </w:rPr>
      </w:pPr>
      <w:r>
        <w:rPr>
          <w:rFonts w:ascii="Corbel" w:hAnsi="Corbel"/>
          <w:szCs w:val="18"/>
        </w:rPr>
        <w:t>Op grond van</w:t>
      </w:r>
      <w:r w:rsidRPr="00C25E4D">
        <w:rPr>
          <w:rFonts w:ascii="Corbel" w:hAnsi="Corbel"/>
          <w:szCs w:val="18"/>
        </w:rPr>
        <w:t xml:space="preserve"> art. </w:t>
      </w:r>
      <w:r w:rsidR="00201AB3">
        <w:rPr>
          <w:rFonts w:ascii="Corbel" w:hAnsi="Corbel"/>
          <w:szCs w:val="18"/>
        </w:rPr>
        <w:t>3</w:t>
      </w:r>
      <w:r w:rsidRPr="00C25E4D">
        <w:rPr>
          <w:rFonts w:ascii="Corbel" w:hAnsi="Corbel"/>
          <w:szCs w:val="18"/>
        </w:rPr>
        <w:t>:</w:t>
      </w:r>
      <w:r w:rsidR="00201AB3">
        <w:rPr>
          <w:rFonts w:ascii="Corbel" w:hAnsi="Corbel"/>
          <w:szCs w:val="18"/>
        </w:rPr>
        <w:t>26</w:t>
      </w:r>
      <w:r w:rsidRPr="00C25E4D">
        <w:rPr>
          <w:rFonts w:ascii="Corbel" w:hAnsi="Corbel"/>
          <w:szCs w:val="18"/>
        </w:rPr>
        <w:t xml:space="preserve"> </w:t>
      </w:r>
      <w:proofErr w:type="spellStart"/>
      <w:r w:rsidRPr="00C25E4D">
        <w:rPr>
          <w:rFonts w:ascii="Corbel" w:hAnsi="Corbel"/>
          <w:szCs w:val="18"/>
        </w:rPr>
        <w:t>Aanbestedings</w:t>
      </w:r>
      <w:proofErr w:type="spellEnd"/>
      <w:r w:rsidR="00201AB3">
        <w:rPr>
          <w:rFonts w:ascii="Corbel" w:hAnsi="Corbel"/>
          <w:szCs w:val="18"/>
        </w:rPr>
        <w:t xml:space="preserve"> Reglement Werken</w:t>
      </w:r>
      <w:r w:rsidRPr="00C25E4D">
        <w:rPr>
          <w:rFonts w:ascii="Corbel" w:hAnsi="Corbel"/>
          <w:szCs w:val="18"/>
        </w:rPr>
        <w:t xml:space="preserve"> 201</w:t>
      </w:r>
      <w:r w:rsidR="00201AB3">
        <w:rPr>
          <w:rFonts w:ascii="Corbel" w:hAnsi="Corbel"/>
          <w:szCs w:val="18"/>
        </w:rPr>
        <w:t>6</w:t>
      </w:r>
      <w:r w:rsidRPr="00C25E4D">
        <w:rPr>
          <w:rFonts w:ascii="Corbel" w:hAnsi="Corbel"/>
          <w:szCs w:val="18"/>
        </w:rPr>
        <w:t xml:space="preserve"> hebben Ondernemers de mogelijkheid om vragen individueel te stellen indien openbaarmaking van deze informatie schade zou toebrengen aan de gerechtvaardigde economische belangen van de onderneming. </w:t>
      </w:r>
      <w:r w:rsidRPr="00E20C95">
        <w:rPr>
          <w:rFonts w:ascii="Corbel" w:hAnsi="Corbel"/>
          <w:szCs w:val="18"/>
        </w:rPr>
        <w:t>Uitgangspunt is dat inlichtingen niet individueel verstrekt worden, tenzij de Ondernemer naar het oordeel van de Aanbestedende dienst daadwerkelijk heeft aangetoond dat sprake is van voornoemd belang. Indien een Ondernemer van deze mogelijkheid gebruik wenst te maken, dient hij de gronden hiervoor te motiveren in zijn vraag. Als motivering ontbreekt of deze naar het oordeel van de Aanbestedende dienst niet toereikend is zal de vraag worden afgewezen en desgewenst opnieuw moeten worden gesteld, als</w:t>
      </w:r>
      <w:r>
        <w:rPr>
          <w:rFonts w:ascii="Corbel" w:hAnsi="Corbel"/>
          <w:szCs w:val="18"/>
        </w:rPr>
        <w:t xml:space="preserve"> zijnde niet-individuele vraag.</w:t>
      </w:r>
    </w:p>
    <w:p w14:paraId="3B86786D" w14:textId="77777777" w:rsidR="00497AED" w:rsidRDefault="00497AED" w:rsidP="00497AED">
      <w:pPr>
        <w:tabs>
          <w:tab w:val="num" w:pos="567"/>
        </w:tabs>
        <w:spacing w:line="276" w:lineRule="auto"/>
        <w:ind w:left="567"/>
        <w:rPr>
          <w:rFonts w:ascii="Corbel" w:hAnsi="Corbel"/>
          <w:szCs w:val="18"/>
        </w:rPr>
      </w:pPr>
    </w:p>
    <w:p w14:paraId="30C6D261" w14:textId="4526A405" w:rsidR="00497AED" w:rsidRPr="00DE36B3" w:rsidRDefault="00497AED" w:rsidP="001040A7">
      <w:pPr>
        <w:numPr>
          <w:ilvl w:val="0"/>
          <w:numId w:val="29"/>
        </w:numPr>
        <w:tabs>
          <w:tab w:val="clear" w:pos="720"/>
          <w:tab w:val="num" w:pos="567"/>
        </w:tabs>
        <w:spacing w:line="276" w:lineRule="auto"/>
        <w:ind w:left="567" w:hanging="425"/>
        <w:rPr>
          <w:rFonts w:ascii="Corbel" w:hAnsi="Corbel"/>
          <w:szCs w:val="18"/>
        </w:rPr>
      </w:pPr>
      <w:r w:rsidRPr="00A5368B">
        <w:rPr>
          <w:rFonts w:ascii="Corbel" w:hAnsi="Corbel"/>
          <w:szCs w:val="18"/>
        </w:rPr>
        <w:t>De Aanbestedende dienst zal de Schriftelijk gestelde</w:t>
      </w:r>
      <w:r>
        <w:rPr>
          <w:rFonts w:ascii="Corbel" w:hAnsi="Corbel"/>
          <w:szCs w:val="18"/>
        </w:rPr>
        <w:t xml:space="preserve"> individuele</w:t>
      </w:r>
      <w:r w:rsidRPr="00A5368B">
        <w:rPr>
          <w:rFonts w:ascii="Corbel" w:hAnsi="Corbel"/>
          <w:szCs w:val="18"/>
        </w:rPr>
        <w:t xml:space="preserve"> vragen</w:t>
      </w:r>
      <w:r>
        <w:rPr>
          <w:rFonts w:ascii="Corbel" w:hAnsi="Corbel"/>
          <w:szCs w:val="18"/>
        </w:rPr>
        <w:t xml:space="preserve"> die naar haar oordeel individueel beantwoord kunnen worden,</w:t>
      </w:r>
      <w:r w:rsidRPr="00A5368B">
        <w:rPr>
          <w:rFonts w:ascii="Corbel" w:hAnsi="Corbel"/>
          <w:szCs w:val="18"/>
        </w:rPr>
        <w:t xml:space="preserve"> beantwoorden in</w:t>
      </w:r>
      <w:r>
        <w:rPr>
          <w:rFonts w:ascii="Corbel" w:hAnsi="Corbel"/>
          <w:szCs w:val="18"/>
        </w:rPr>
        <w:t xml:space="preserve"> een individuele Nota</w:t>
      </w:r>
      <w:r w:rsidRPr="00A5368B">
        <w:rPr>
          <w:rFonts w:ascii="Corbel" w:hAnsi="Corbel"/>
          <w:szCs w:val="18"/>
        </w:rPr>
        <w:t xml:space="preserve"> van inlichtingen.</w:t>
      </w:r>
      <w:r>
        <w:rPr>
          <w:rFonts w:ascii="Corbel" w:hAnsi="Corbel"/>
          <w:szCs w:val="18"/>
        </w:rPr>
        <w:t xml:space="preserve"> </w:t>
      </w:r>
      <w:r w:rsidRPr="00497AED">
        <w:rPr>
          <w:rFonts w:ascii="Corbel" w:hAnsi="Corbel"/>
          <w:szCs w:val="18"/>
        </w:rPr>
        <w:t>De Nota van inlichtingen maakt onlosmakelijk deel uit van de Aanbestedingsstukken waarbij in geval van tegenstrijdigheden het recentst gestelde prevaleert.</w:t>
      </w:r>
    </w:p>
    <w:p w14:paraId="5681927A" w14:textId="77158A55" w:rsidR="00497AED" w:rsidRPr="00A5368B" w:rsidRDefault="00497AED" w:rsidP="00497AED">
      <w:pPr>
        <w:pStyle w:val="Kop2"/>
        <w:numPr>
          <w:ilvl w:val="2"/>
          <w:numId w:val="6"/>
        </w:numPr>
        <w:tabs>
          <w:tab w:val="left" w:pos="6379"/>
        </w:tabs>
        <w:spacing w:before="240" w:after="120" w:line="276" w:lineRule="auto"/>
        <w:rPr>
          <w:rFonts w:ascii="Corbel" w:hAnsi="Corbel"/>
          <w:sz w:val="18"/>
          <w:szCs w:val="18"/>
        </w:rPr>
      </w:pPr>
      <w:bookmarkStart w:id="43" w:name="_Toc195253691"/>
      <w:r>
        <w:rPr>
          <w:rFonts w:ascii="Corbel" w:hAnsi="Corbel"/>
          <w:sz w:val="18"/>
          <w:szCs w:val="18"/>
        </w:rPr>
        <w:t>Klachtenregeling</w:t>
      </w:r>
      <w:r w:rsidR="00E3116E">
        <w:rPr>
          <w:rFonts w:ascii="Corbel" w:hAnsi="Corbel"/>
          <w:sz w:val="18"/>
          <w:szCs w:val="18"/>
        </w:rPr>
        <w:t xml:space="preserve"> </w:t>
      </w:r>
      <w:r w:rsidR="00E3116E" w:rsidRPr="00E3116E">
        <w:rPr>
          <w:rFonts w:ascii="Corbel" w:hAnsi="Corbel"/>
          <w:sz w:val="18"/>
          <w:szCs w:val="18"/>
        </w:rPr>
        <w:t>aanbesteden provincie Utrecht 2023</w:t>
      </w:r>
      <w:commentRangeStart w:id="44"/>
      <w:commentRangeEnd w:id="44"/>
      <w:r w:rsidR="00E3116E" w:rsidRPr="00E3116E">
        <w:rPr>
          <w:rFonts w:ascii="Corbel" w:hAnsi="Corbel"/>
          <w:sz w:val="18"/>
          <w:szCs w:val="18"/>
        </w:rPr>
        <w:commentReference w:id="44"/>
      </w:r>
      <w:bookmarkEnd w:id="43"/>
    </w:p>
    <w:p w14:paraId="43DD37D9" w14:textId="60B9EE7E" w:rsidR="00497AED" w:rsidRPr="004E211C" w:rsidRDefault="00497AED" w:rsidP="001040A7">
      <w:pPr>
        <w:numPr>
          <w:ilvl w:val="0"/>
          <w:numId w:val="30"/>
        </w:numPr>
        <w:tabs>
          <w:tab w:val="left" w:pos="567"/>
        </w:tabs>
        <w:spacing w:line="276" w:lineRule="auto"/>
        <w:ind w:left="567" w:hanging="425"/>
        <w:rPr>
          <w:rFonts w:ascii="Corbel" w:hAnsi="Corbel"/>
          <w:szCs w:val="18"/>
        </w:rPr>
      </w:pPr>
      <w:r w:rsidRPr="00C12AD9">
        <w:rPr>
          <w:rFonts w:ascii="Corbel" w:hAnsi="Corbel"/>
          <w:szCs w:val="18"/>
        </w:rPr>
        <w:t xml:space="preserve">Klachten over deze aanbesteding dienen door Ondernemers in eerste instantie te worden geuit door het tijdig stellen van vragen. </w:t>
      </w:r>
      <w:r w:rsidR="00E3116E" w:rsidRPr="00E3116E">
        <w:rPr>
          <w:rFonts w:ascii="Corbel" w:hAnsi="Corbel"/>
          <w:szCs w:val="18"/>
        </w:rPr>
        <w:t xml:space="preserve">Als uw bezwaar in uw ogen in de nota(’s) van inlichtingen vervolgens onjuist of </w:t>
      </w:r>
      <w:r w:rsidR="00E3116E" w:rsidRPr="00E3116E">
        <w:rPr>
          <w:rFonts w:ascii="Corbel" w:hAnsi="Corbel"/>
          <w:szCs w:val="18"/>
        </w:rPr>
        <w:lastRenderedPageBreak/>
        <w:t xml:space="preserve">onvoldoende wordt afgehandeld, dan kunt u een klacht indienen bij het externe Klachtenloket; </w:t>
      </w:r>
      <w:hyperlink r:id="rId27" w:history="1">
        <w:r w:rsidR="00E3116E" w:rsidRPr="00E3116E">
          <w:rPr>
            <w:rStyle w:val="Hyperlink"/>
            <w:rFonts w:ascii="Corbel" w:hAnsi="Corbel"/>
            <w:szCs w:val="18"/>
          </w:rPr>
          <w:t>https://klachtenmeldpuntaanbesteden.nl/leden/provincie-utrecht/</w:t>
        </w:r>
      </w:hyperlink>
      <w:r w:rsidR="00E3116E" w:rsidRPr="00E3116E">
        <w:rPr>
          <w:rFonts w:ascii="Corbel" w:hAnsi="Corbel"/>
          <w:szCs w:val="18"/>
        </w:rPr>
        <w:t>.</w:t>
      </w:r>
      <w:r w:rsidRPr="004E211C">
        <w:rPr>
          <w:rFonts w:ascii="Corbel" w:hAnsi="Corbel"/>
          <w:szCs w:val="18"/>
        </w:rPr>
        <w:t>Voor de procedure bij eventuele klachten verwijst de Aanbestedende dienst u naar</w:t>
      </w:r>
      <w:r w:rsidR="00F85BA1">
        <w:rPr>
          <w:rFonts w:ascii="Corbel" w:hAnsi="Corbel"/>
          <w:szCs w:val="18"/>
        </w:rPr>
        <w:t xml:space="preserve"> </w:t>
      </w:r>
      <w:r w:rsidR="00631510">
        <w:rPr>
          <w:rFonts w:ascii="Corbel" w:hAnsi="Corbel"/>
          <w:szCs w:val="18"/>
        </w:rPr>
        <w:t>Klachtenregeling aanbesteden provincie Utrecht 2023 zoals toegevoegd in de bijlage van dit document</w:t>
      </w:r>
      <w:r w:rsidR="000D631F">
        <w:rPr>
          <w:rFonts w:ascii="Corbel" w:hAnsi="Corbel"/>
          <w:szCs w:val="18"/>
        </w:rPr>
        <w:t>.</w:t>
      </w:r>
    </w:p>
    <w:p w14:paraId="18B45E65" w14:textId="77777777" w:rsidR="00497AED" w:rsidRPr="00C25E4D" w:rsidRDefault="00497AED" w:rsidP="00497AED">
      <w:pPr>
        <w:tabs>
          <w:tab w:val="num" w:pos="2267"/>
        </w:tabs>
        <w:spacing w:line="276" w:lineRule="auto"/>
        <w:ind w:left="567"/>
        <w:rPr>
          <w:rFonts w:ascii="Corbel" w:hAnsi="Corbel"/>
          <w:szCs w:val="18"/>
        </w:rPr>
      </w:pPr>
    </w:p>
    <w:p w14:paraId="5A960502" w14:textId="3C84552E" w:rsidR="00497AED" w:rsidRPr="00E3116E" w:rsidRDefault="00E3116E" w:rsidP="00110976">
      <w:pPr>
        <w:numPr>
          <w:ilvl w:val="0"/>
          <w:numId w:val="30"/>
        </w:numPr>
        <w:tabs>
          <w:tab w:val="left" w:pos="567"/>
        </w:tabs>
        <w:ind w:left="567" w:hanging="425"/>
        <w:rPr>
          <w:rFonts w:ascii="Corbel" w:hAnsi="Corbel"/>
          <w:szCs w:val="18"/>
        </w:rPr>
      </w:pPr>
      <w:r w:rsidRPr="00E3116E">
        <w:rPr>
          <w:rFonts w:ascii="Corbel" w:hAnsi="Corbel"/>
          <w:szCs w:val="18"/>
        </w:rPr>
        <w:t xml:space="preserve">Om eventuele vertraging in de aanbestedingsprocedure zoveel als mogelijk te voorkomen verwacht de provincie van Ondernemers een proactieve houding. In dat licht wijst de provincie op de termijnen zoals genoemd in de als bijlage bij dit aanbestedingsdocument toegevoegde ‘Klachtenregeling aanbesteden provincie Utrecht 2023’. De klacht zal, indien ontvankelijk, zo spoedig mogelijk worden behandeld door een externe en onafhankelijke deskundige van het Klachtenloket. Het indienen van een klacht schort de aanbesteding in beginsel niet automatisch op, waarbij de Klachtenregeling evenwel voorziet in mogelijke wijzigingen van termijnen. Als u het niet eens bent met de beslissing op de klacht door de provincie Utrecht, dan is het mogelijk de klacht voor te leggen aan de Commissie van Aanbestedingsexperts. Voor nadere informatie over de werkwijze van de Commissie kunt u terecht op </w:t>
      </w:r>
      <w:hyperlink r:id="rId28" w:history="1">
        <w:r w:rsidRPr="00E3116E">
          <w:rPr>
            <w:rStyle w:val="Hyperlink"/>
            <w:rFonts w:ascii="Corbel" w:hAnsi="Corbel"/>
            <w:szCs w:val="18"/>
          </w:rPr>
          <w:t>www.commissievanaanbestedingsexperts.nl</w:t>
        </w:r>
      </w:hyperlink>
      <w:r w:rsidRPr="00E3116E">
        <w:rPr>
          <w:rFonts w:ascii="Corbel" w:hAnsi="Corbel"/>
          <w:szCs w:val="18"/>
        </w:rPr>
        <w:t>.</w:t>
      </w:r>
    </w:p>
    <w:p w14:paraId="1C871DC7" w14:textId="5F150093" w:rsidR="000C7128" w:rsidRPr="00670AB7" w:rsidRDefault="00134852" w:rsidP="000C7128">
      <w:pPr>
        <w:pStyle w:val="Kop2"/>
        <w:tabs>
          <w:tab w:val="left" w:pos="6379"/>
        </w:tabs>
        <w:spacing w:before="240" w:after="120" w:line="276" w:lineRule="auto"/>
        <w:rPr>
          <w:rFonts w:ascii="Corbel" w:hAnsi="Corbel"/>
          <w:sz w:val="18"/>
          <w:szCs w:val="18"/>
        </w:rPr>
      </w:pPr>
      <w:bookmarkStart w:id="45" w:name="_Toc195253692"/>
      <w:r w:rsidRPr="00C25E4D">
        <w:rPr>
          <w:rFonts w:ascii="Corbel" w:hAnsi="Corbel"/>
          <w:sz w:val="18"/>
          <w:szCs w:val="18"/>
        </w:rPr>
        <w:t xml:space="preserve">Voorschriften voor het indienen van </w:t>
      </w:r>
      <w:bookmarkEnd w:id="40"/>
      <w:r w:rsidR="000C7128">
        <w:rPr>
          <w:rFonts w:ascii="Corbel" w:hAnsi="Corbel"/>
          <w:sz w:val="18"/>
          <w:szCs w:val="18"/>
        </w:rPr>
        <w:t>Aanmelding</w:t>
      </w:r>
      <w:bookmarkEnd w:id="45"/>
    </w:p>
    <w:p w14:paraId="068E1AC3" w14:textId="1FBEBE34" w:rsidR="00134852" w:rsidRPr="007728F2" w:rsidRDefault="00134852" w:rsidP="00786608">
      <w:pPr>
        <w:numPr>
          <w:ilvl w:val="0"/>
          <w:numId w:val="36"/>
        </w:numPr>
        <w:spacing w:line="276" w:lineRule="auto"/>
        <w:ind w:left="567" w:hanging="425"/>
        <w:rPr>
          <w:rFonts w:ascii="Corbel" w:hAnsi="Corbel"/>
          <w:szCs w:val="18"/>
        </w:rPr>
      </w:pPr>
      <w:r w:rsidRPr="00C83E11">
        <w:rPr>
          <w:rFonts w:ascii="Corbel" w:hAnsi="Corbel"/>
          <w:szCs w:val="18"/>
        </w:rPr>
        <w:t xml:space="preserve">Een Ondernemer mag </w:t>
      </w:r>
      <w:r w:rsidR="000C7128">
        <w:rPr>
          <w:rFonts w:ascii="Corbel" w:hAnsi="Corbel"/>
          <w:szCs w:val="18"/>
        </w:rPr>
        <w:t xml:space="preserve">zich </w:t>
      </w:r>
      <w:r w:rsidRPr="00C83E11">
        <w:rPr>
          <w:rFonts w:ascii="Corbel" w:hAnsi="Corbel"/>
          <w:szCs w:val="18"/>
        </w:rPr>
        <w:t>slechts éénmaal</w:t>
      </w:r>
      <w:r w:rsidR="000C7128">
        <w:rPr>
          <w:rFonts w:ascii="Corbel" w:hAnsi="Corbel"/>
          <w:szCs w:val="18"/>
        </w:rPr>
        <w:t xml:space="preserve"> aanmelden als Gegadigde</w:t>
      </w:r>
      <w:r w:rsidRPr="00C83E11">
        <w:rPr>
          <w:rFonts w:ascii="Corbel" w:hAnsi="Corbel"/>
          <w:szCs w:val="18"/>
        </w:rPr>
        <w:t xml:space="preserve">, zelfstandig dan wel als deelnemer aan een Samenwerkingsverband (combinatie). </w:t>
      </w:r>
      <w:r w:rsidR="0075015D" w:rsidRPr="00DA1148">
        <w:rPr>
          <w:rFonts w:ascii="Corbel" w:hAnsi="Corbel"/>
          <w:szCs w:val="18"/>
        </w:rPr>
        <w:t xml:space="preserve">Indien een </w:t>
      </w:r>
      <w:r w:rsidR="0075015D" w:rsidRPr="007728F2">
        <w:rPr>
          <w:rFonts w:ascii="Corbel" w:hAnsi="Corbel"/>
          <w:szCs w:val="18"/>
        </w:rPr>
        <w:t xml:space="preserve">Ondernemer </w:t>
      </w:r>
      <w:r w:rsidR="0075015D" w:rsidRPr="007728F2">
        <w:rPr>
          <w:rFonts w:ascii="Corbel" w:hAnsi="Corbel"/>
        </w:rPr>
        <w:t xml:space="preserve">zelfstandig of als combinatie </w:t>
      </w:r>
      <w:r w:rsidR="0075015D" w:rsidRPr="007728F2">
        <w:rPr>
          <w:rFonts w:ascii="Corbel" w:hAnsi="Corbel"/>
          <w:szCs w:val="18"/>
        </w:rPr>
        <w:t xml:space="preserve">inschrijft, mag hij niet tevens als Derde fungeren waarop door een andere </w:t>
      </w:r>
      <w:r w:rsidR="007E37F8">
        <w:rPr>
          <w:rFonts w:ascii="Corbel" w:hAnsi="Corbel"/>
          <w:szCs w:val="18"/>
        </w:rPr>
        <w:t>Gegadigde</w:t>
      </w:r>
      <w:r w:rsidR="0075015D" w:rsidRPr="007728F2">
        <w:rPr>
          <w:rFonts w:ascii="Corbel" w:hAnsi="Corbel"/>
          <w:szCs w:val="18"/>
        </w:rPr>
        <w:t xml:space="preserve"> beroep wordt gedaan. </w:t>
      </w:r>
      <w:r w:rsidRPr="007728F2">
        <w:rPr>
          <w:rFonts w:ascii="Corbel" w:hAnsi="Corbel"/>
          <w:szCs w:val="18"/>
        </w:rPr>
        <w:t>Een maatschap wordt hierbi</w:t>
      </w:r>
      <w:r w:rsidR="004664B9" w:rsidRPr="007728F2">
        <w:rPr>
          <w:rFonts w:ascii="Corbel" w:hAnsi="Corbel"/>
          <w:szCs w:val="18"/>
        </w:rPr>
        <w:t xml:space="preserve">j beschouwd als één Ondernemer. </w:t>
      </w:r>
    </w:p>
    <w:p w14:paraId="14A5588D" w14:textId="77777777" w:rsidR="00134852" w:rsidRPr="007728F2" w:rsidRDefault="00134852" w:rsidP="00134852">
      <w:pPr>
        <w:tabs>
          <w:tab w:val="left" w:pos="567"/>
        </w:tabs>
        <w:spacing w:line="276" w:lineRule="auto"/>
        <w:ind w:left="567"/>
        <w:rPr>
          <w:rFonts w:ascii="Corbel" w:hAnsi="Corbel"/>
          <w:szCs w:val="18"/>
        </w:rPr>
      </w:pPr>
    </w:p>
    <w:p w14:paraId="2642C50F" w14:textId="356EA84C" w:rsidR="00134852" w:rsidRPr="007728F2" w:rsidRDefault="00134852" w:rsidP="00134852">
      <w:pPr>
        <w:tabs>
          <w:tab w:val="left" w:pos="567"/>
        </w:tabs>
        <w:spacing w:line="276" w:lineRule="auto"/>
        <w:ind w:left="567"/>
        <w:rPr>
          <w:rFonts w:ascii="Corbel" w:hAnsi="Corbel"/>
          <w:szCs w:val="18"/>
        </w:rPr>
      </w:pPr>
      <w:r w:rsidRPr="007728F2">
        <w:rPr>
          <w:rFonts w:ascii="Corbel" w:hAnsi="Corbel"/>
          <w:szCs w:val="18"/>
        </w:rPr>
        <w:t>Een Derde mag</w:t>
      </w:r>
      <w:r w:rsidR="00DC3CBA" w:rsidRPr="007728F2">
        <w:rPr>
          <w:rFonts w:ascii="Corbel" w:hAnsi="Corbel"/>
          <w:szCs w:val="18"/>
        </w:rPr>
        <w:t xml:space="preserve"> tijdens de selectiefase</w:t>
      </w:r>
      <w:r w:rsidRPr="007728F2">
        <w:rPr>
          <w:rFonts w:ascii="Corbel" w:hAnsi="Corbel"/>
          <w:szCs w:val="18"/>
        </w:rPr>
        <w:t xml:space="preserve"> wel als o</w:t>
      </w:r>
      <w:r w:rsidR="000C7128" w:rsidRPr="007728F2">
        <w:rPr>
          <w:rFonts w:ascii="Corbel" w:hAnsi="Corbel"/>
          <w:szCs w:val="18"/>
        </w:rPr>
        <w:t>nderaannemer voor meerdere Gegadigde</w:t>
      </w:r>
      <w:r w:rsidR="00EB3E83" w:rsidRPr="007728F2">
        <w:rPr>
          <w:rFonts w:ascii="Corbel" w:hAnsi="Corbel"/>
          <w:szCs w:val="18"/>
        </w:rPr>
        <w:t>n</w:t>
      </w:r>
      <w:r w:rsidRPr="007728F2">
        <w:rPr>
          <w:rFonts w:ascii="Corbel" w:hAnsi="Corbel"/>
          <w:szCs w:val="18"/>
        </w:rPr>
        <w:t xml:space="preserve"> tegelijk acteren met betrekking tot deze aanbesteding en Opdracht</w:t>
      </w:r>
      <w:r w:rsidR="006F2E67" w:rsidRPr="007728F2">
        <w:rPr>
          <w:rFonts w:ascii="Corbel" w:hAnsi="Corbel"/>
          <w:szCs w:val="18"/>
        </w:rPr>
        <w:t xml:space="preserve">. </w:t>
      </w:r>
      <w:r w:rsidRPr="007728F2">
        <w:rPr>
          <w:rFonts w:ascii="Corbel" w:hAnsi="Corbel"/>
          <w:szCs w:val="18"/>
        </w:rPr>
        <w:t>Een Derde mag</w:t>
      </w:r>
      <w:r w:rsidR="00F10FA1" w:rsidRPr="007728F2">
        <w:rPr>
          <w:rFonts w:ascii="Corbel" w:hAnsi="Corbel"/>
          <w:szCs w:val="18"/>
        </w:rPr>
        <w:t xml:space="preserve"> tijdens de selectiefase</w:t>
      </w:r>
      <w:r w:rsidRPr="007728F2">
        <w:rPr>
          <w:rFonts w:ascii="Corbel" w:hAnsi="Corbel"/>
          <w:szCs w:val="18"/>
        </w:rPr>
        <w:t xml:space="preserve"> </w:t>
      </w:r>
      <w:r w:rsidR="00036D6C" w:rsidRPr="007728F2">
        <w:rPr>
          <w:rFonts w:ascii="Corbel" w:hAnsi="Corbel"/>
          <w:szCs w:val="18"/>
        </w:rPr>
        <w:t xml:space="preserve">wel </w:t>
      </w:r>
      <w:r w:rsidRPr="007728F2">
        <w:rPr>
          <w:rFonts w:ascii="Corbel" w:hAnsi="Corbel"/>
          <w:szCs w:val="18"/>
        </w:rPr>
        <w:t xml:space="preserve">voor meerdere </w:t>
      </w:r>
      <w:r w:rsidR="000C7128" w:rsidRPr="007728F2">
        <w:rPr>
          <w:rFonts w:ascii="Corbel" w:hAnsi="Corbel"/>
          <w:szCs w:val="18"/>
        </w:rPr>
        <w:t>Gegadigden</w:t>
      </w:r>
      <w:r w:rsidRPr="007728F2">
        <w:rPr>
          <w:rFonts w:ascii="Corbel" w:hAnsi="Corbel"/>
          <w:szCs w:val="18"/>
        </w:rPr>
        <w:t xml:space="preserve"> garant staan i</w:t>
      </w:r>
      <w:r w:rsidR="002824F0" w:rsidRPr="007728F2">
        <w:rPr>
          <w:rFonts w:ascii="Corbel" w:hAnsi="Corbel"/>
          <w:szCs w:val="18"/>
        </w:rPr>
        <w:t xml:space="preserve">ndien het de geschiktheidseisen </w:t>
      </w:r>
      <w:r w:rsidRPr="007728F2">
        <w:rPr>
          <w:rFonts w:ascii="Corbel" w:hAnsi="Corbel"/>
          <w:szCs w:val="18"/>
        </w:rPr>
        <w:t>betreft rondom financiële en economische draagkracht in overeenst</w:t>
      </w:r>
      <w:r w:rsidR="000C7128" w:rsidRPr="007728F2">
        <w:rPr>
          <w:rFonts w:ascii="Corbel" w:hAnsi="Corbel"/>
          <w:szCs w:val="18"/>
        </w:rPr>
        <w:t>emming met art. 2:403 sub f BW.</w:t>
      </w:r>
    </w:p>
    <w:p w14:paraId="6A8E8DE3" w14:textId="77777777" w:rsidR="00134852" w:rsidRPr="007728F2" w:rsidRDefault="00134852" w:rsidP="00134852">
      <w:pPr>
        <w:spacing w:line="276" w:lineRule="auto"/>
        <w:rPr>
          <w:rFonts w:ascii="Corbel" w:hAnsi="Corbel"/>
          <w:szCs w:val="18"/>
        </w:rPr>
      </w:pPr>
    </w:p>
    <w:p w14:paraId="79E63B91" w14:textId="77777777" w:rsidR="00134852" w:rsidRPr="007728F2" w:rsidRDefault="000C7128" w:rsidP="00786608">
      <w:pPr>
        <w:numPr>
          <w:ilvl w:val="0"/>
          <w:numId w:val="36"/>
        </w:numPr>
        <w:tabs>
          <w:tab w:val="left" w:pos="567"/>
        </w:tabs>
        <w:spacing w:line="276" w:lineRule="auto"/>
        <w:ind w:left="567" w:hanging="425"/>
        <w:rPr>
          <w:rFonts w:ascii="Corbel" w:hAnsi="Corbel"/>
          <w:szCs w:val="18"/>
        </w:rPr>
      </w:pPr>
      <w:r w:rsidRPr="007728F2">
        <w:rPr>
          <w:rFonts w:ascii="Corbel" w:hAnsi="Corbel"/>
          <w:szCs w:val="18"/>
        </w:rPr>
        <w:t xml:space="preserve">Een Aanmelding </w:t>
      </w:r>
      <w:r w:rsidR="00134852" w:rsidRPr="007728F2">
        <w:rPr>
          <w:rFonts w:ascii="Corbel" w:hAnsi="Corbel"/>
          <w:szCs w:val="18"/>
        </w:rPr>
        <w:t xml:space="preserve">anders ingediend dan via TenderNed wordt niet geaccepteerd. </w:t>
      </w:r>
    </w:p>
    <w:p w14:paraId="10881E6B" w14:textId="77777777" w:rsidR="00134852" w:rsidRPr="00C25E4D" w:rsidRDefault="00134852" w:rsidP="00134852">
      <w:pPr>
        <w:tabs>
          <w:tab w:val="left" w:pos="567"/>
        </w:tabs>
        <w:spacing w:line="276" w:lineRule="auto"/>
        <w:ind w:left="567"/>
        <w:rPr>
          <w:rFonts w:ascii="Corbel" w:hAnsi="Corbel"/>
          <w:szCs w:val="18"/>
        </w:rPr>
      </w:pPr>
    </w:p>
    <w:p w14:paraId="5103A259" w14:textId="77777777" w:rsidR="00134852" w:rsidRPr="00C25E4D" w:rsidRDefault="00134852"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 xml:space="preserve">De complete </w:t>
      </w:r>
      <w:r w:rsidR="000C7128">
        <w:rPr>
          <w:rFonts w:ascii="Corbel" w:hAnsi="Corbel"/>
          <w:szCs w:val="18"/>
        </w:rPr>
        <w:t xml:space="preserve">Aanmelding </w:t>
      </w:r>
      <w:r w:rsidRPr="00C25E4D">
        <w:rPr>
          <w:rFonts w:ascii="Corbel" w:hAnsi="Corbel"/>
          <w:szCs w:val="18"/>
        </w:rPr>
        <w:t xml:space="preserve">dient vóór de in de recentste planning genoemde sluitingsdatum en tijd te zijn ingediend. Na de sluitingstermijn kunnen geen </w:t>
      </w:r>
      <w:r w:rsidR="000C7128">
        <w:rPr>
          <w:rFonts w:ascii="Corbel" w:hAnsi="Corbel"/>
          <w:szCs w:val="18"/>
        </w:rPr>
        <w:t>Aanmeldingen</w:t>
      </w:r>
      <w:r w:rsidRPr="00C25E4D">
        <w:rPr>
          <w:rFonts w:ascii="Corbel" w:hAnsi="Corbel"/>
          <w:szCs w:val="18"/>
        </w:rPr>
        <w:t xml:space="preserve"> worden ingediend. Te late ontvangst, ongeacht de oorzaak, is voor rekening en risico van Ondernemers.</w:t>
      </w:r>
    </w:p>
    <w:p w14:paraId="13780202" w14:textId="77777777" w:rsidR="00134852" w:rsidRPr="00C25E4D" w:rsidRDefault="00134852" w:rsidP="00134852">
      <w:pPr>
        <w:tabs>
          <w:tab w:val="left" w:pos="567"/>
        </w:tabs>
        <w:spacing w:line="276" w:lineRule="auto"/>
        <w:ind w:left="567"/>
        <w:rPr>
          <w:rFonts w:ascii="Corbel" w:hAnsi="Corbel"/>
          <w:szCs w:val="18"/>
        </w:rPr>
      </w:pPr>
    </w:p>
    <w:p w14:paraId="7DF1B9C0" w14:textId="3EAB269A" w:rsidR="00134852" w:rsidRPr="00C25E4D" w:rsidRDefault="00134852"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In het geval van een algemene storing van TenderNed op het moment van of nabij de sluiting van de indieningstermijn, behoudt de Aanbestedende dienst zich het recht voor de sluitingstermijn op te schuiven zolang de</w:t>
      </w:r>
      <w:r w:rsidR="0054248B">
        <w:rPr>
          <w:rFonts w:ascii="Corbel" w:hAnsi="Corbel"/>
          <w:szCs w:val="18"/>
        </w:rPr>
        <w:t xml:space="preserve"> kluis met </w:t>
      </w:r>
      <w:r w:rsidR="000C7128">
        <w:rPr>
          <w:rFonts w:ascii="Corbel" w:hAnsi="Corbel"/>
          <w:szCs w:val="18"/>
        </w:rPr>
        <w:t>Aanmeldingen</w:t>
      </w:r>
      <w:r w:rsidRPr="00C25E4D">
        <w:rPr>
          <w:rFonts w:ascii="Corbel" w:hAnsi="Corbel"/>
          <w:szCs w:val="18"/>
        </w:rPr>
        <w:t xml:space="preserve"> nog niet</w:t>
      </w:r>
      <w:r w:rsidR="0054248B">
        <w:rPr>
          <w:rFonts w:ascii="Corbel" w:hAnsi="Corbel"/>
          <w:szCs w:val="18"/>
        </w:rPr>
        <w:t xml:space="preserve"> is </w:t>
      </w:r>
      <w:r w:rsidRPr="00C25E4D">
        <w:rPr>
          <w:rFonts w:ascii="Corbel" w:hAnsi="Corbel"/>
          <w:szCs w:val="18"/>
        </w:rPr>
        <w:t xml:space="preserve">geopend, ook als de sluitingstermijn al gepasseerd is. Dit is een recht, geen plicht van de Aanbestedende dienst en doet derhalve niets af aan het feit dat te late ontvangst, ongeacht de oorzaak, voor rekening en risico van </w:t>
      </w:r>
      <w:r>
        <w:rPr>
          <w:rFonts w:ascii="Corbel" w:hAnsi="Corbel"/>
          <w:szCs w:val="18"/>
        </w:rPr>
        <w:t>Ondernemer</w:t>
      </w:r>
      <w:r w:rsidRPr="00C25E4D">
        <w:rPr>
          <w:rFonts w:ascii="Corbel" w:hAnsi="Corbel"/>
          <w:szCs w:val="18"/>
        </w:rPr>
        <w:t xml:space="preserve"> is.</w:t>
      </w:r>
    </w:p>
    <w:p w14:paraId="3D6FEF57" w14:textId="77777777" w:rsidR="00134852" w:rsidRPr="00C25E4D" w:rsidRDefault="00134852" w:rsidP="00134852">
      <w:pPr>
        <w:tabs>
          <w:tab w:val="left" w:pos="567"/>
        </w:tabs>
        <w:spacing w:line="276" w:lineRule="auto"/>
        <w:ind w:left="567"/>
        <w:rPr>
          <w:rFonts w:ascii="Corbel" w:hAnsi="Corbel"/>
          <w:szCs w:val="18"/>
        </w:rPr>
      </w:pPr>
    </w:p>
    <w:p w14:paraId="0A3DA85D" w14:textId="0B20286A" w:rsidR="00134852" w:rsidRPr="0075015D" w:rsidRDefault="00134852" w:rsidP="0075015D">
      <w:pPr>
        <w:numPr>
          <w:ilvl w:val="0"/>
          <w:numId w:val="36"/>
        </w:numPr>
        <w:tabs>
          <w:tab w:val="left" w:pos="567"/>
        </w:tabs>
        <w:spacing w:line="276" w:lineRule="auto"/>
        <w:ind w:left="567" w:hanging="425"/>
        <w:rPr>
          <w:rFonts w:ascii="Corbel" w:hAnsi="Corbel"/>
          <w:szCs w:val="18"/>
        </w:rPr>
      </w:pPr>
      <w:r w:rsidRPr="00C25E4D">
        <w:rPr>
          <w:rFonts w:ascii="Corbel" w:hAnsi="Corbel"/>
          <w:szCs w:val="18"/>
        </w:rPr>
        <w:t xml:space="preserve">Indien de </w:t>
      </w:r>
      <w:r w:rsidR="000C7128">
        <w:rPr>
          <w:rFonts w:ascii="Corbel" w:hAnsi="Corbel"/>
          <w:szCs w:val="18"/>
        </w:rPr>
        <w:t xml:space="preserve">Aanmelding </w:t>
      </w:r>
      <w:r w:rsidRPr="00C25E4D">
        <w:rPr>
          <w:rFonts w:ascii="Corbel" w:hAnsi="Corbel"/>
          <w:szCs w:val="18"/>
        </w:rPr>
        <w:t>niet compleet is</w:t>
      </w:r>
      <w:r w:rsidR="0075015D">
        <w:rPr>
          <w:rFonts w:ascii="Corbel" w:hAnsi="Corbel"/>
          <w:szCs w:val="18"/>
        </w:rPr>
        <w:t xml:space="preserve"> </w:t>
      </w:r>
      <w:r w:rsidR="0075015D" w:rsidRPr="6AE40483">
        <w:rPr>
          <w:rFonts w:ascii="Corbel" w:hAnsi="Corbel"/>
        </w:rPr>
        <w:t>of een gebrek bevat</w:t>
      </w:r>
      <w:r w:rsidRPr="00C25E4D">
        <w:rPr>
          <w:rFonts w:ascii="Corbel" w:hAnsi="Corbel"/>
          <w:szCs w:val="18"/>
        </w:rPr>
        <w:t>, kan de Aanbestedende dienst besluiten deze niet in behandeling te nemen.</w:t>
      </w:r>
      <w:r w:rsidR="0075015D">
        <w:rPr>
          <w:rFonts w:ascii="Corbel" w:hAnsi="Corbel"/>
          <w:szCs w:val="18"/>
        </w:rPr>
        <w:t xml:space="preserve"> </w:t>
      </w:r>
      <w:r w:rsidR="0075015D" w:rsidRPr="0075015D">
        <w:rPr>
          <w:rFonts w:ascii="Corbel" w:hAnsi="Corbel"/>
          <w:szCs w:val="18"/>
        </w:rPr>
        <w:t xml:space="preserve">Het aanvullen van een </w:t>
      </w:r>
      <w:r w:rsidR="007E37F8">
        <w:rPr>
          <w:rFonts w:ascii="Corbel" w:hAnsi="Corbel"/>
          <w:szCs w:val="18"/>
        </w:rPr>
        <w:t>Aanmeldi</w:t>
      </w:r>
      <w:r w:rsidR="0075015D" w:rsidRPr="0075015D">
        <w:rPr>
          <w:rFonts w:ascii="Corbel" w:hAnsi="Corbel"/>
          <w:szCs w:val="18"/>
        </w:rPr>
        <w:t xml:space="preserve">ng of herstellen van een gebrek na sluiting van de inschrijftermijn is slechts toegestaan in het geval deze een klaarblijkelijke eenvoudige precisering behoeft of als het gaat om het rechtzetten van een kennelijke materiële fout. Aanbestedende dienst bepaalt op grond van de geldende jurisprudentie of het aanvullen van de </w:t>
      </w:r>
      <w:r w:rsidR="007E37F8">
        <w:rPr>
          <w:rFonts w:ascii="Corbel" w:hAnsi="Corbel"/>
          <w:szCs w:val="18"/>
        </w:rPr>
        <w:t>Aanmelding</w:t>
      </w:r>
      <w:r w:rsidR="0075015D" w:rsidRPr="0075015D">
        <w:rPr>
          <w:rFonts w:ascii="Corbel" w:hAnsi="Corbel"/>
          <w:szCs w:val="18"/>
        </w:rPr>
        <w:t xml:space="preserve"> of het herstellen van het gebrek na sluiting van de inschrijftermijn kan worden toegestaan.</w:t>
      </w:r>
    </w:p>
    <w:p w14:paraId="7A709D65" w14:textId="77777777" w:rsidR="00134852" w:rsidRPr="00C25E4D" w:rsidRDefault="00134852" w:rsidP="00134852">
      <w:pPr>
        <w:spacing w:line="276" w:lineRule="auto"/>
        <w:ind w:left="567"/>
        <w:rPr>
          <w:rFonts w:ascii="Corbel" w:hAnsi="Corbel"/>
          <w:szCs w:val="18"/>
        </w:rPr>
      </w:pPr>
    </w:p>
    <w:p w14:paraId="4D5332F0" w14:textId="77777777" w:rsidR="00134852" w:rsidRPr="00C25E4D" w:rsidRDefault="00134852"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Alle stukken, informatie, toelichtingen en dergelijke dienen te worden overlegd zoals gevraagd in de Aanbestedingsstukken. Indien van toepassing dient daarbij gebruik te worden gemaakt van de formats zoals die bij de aanbesteding beschikbaar zijn gesteld.</w:t>
      </w:r>
    </w:p>
    <w:p w14:paraId="0BD5F5C9" w14:textId="77777777" w:rsidR="00134852" w:rsidRPr="00C25E4D" w:rsidRDefault="00134852" w:rsidP="00134852">
      <w:pPr>
        <w:spacing w:line="276" w:lineRule="auto"/>
        <w:rPr>
          <w:rFonts w:ascii="Corbel" w:hAnsi="Corbel"/>
          <w:szCs w:val="18"/>
        </w:rPr>
      </w:pPr>
    </w:p>
    <w:p w14:paraId="4E3F71FD" w14:textId="3AAF4960" w:rsidR="00670AB7" w:rsidRDefault="00134852" w:rsidP="00786608">
      <w:pPr>
        <w:numPr>
          <w:ilvl w:val="0"/>
          <w:numId w:val="36"/>
        </w:numPr>
        <w:tabs>
          <w:tab w:val="left" w:pos="567"/>
        </w:tabs>
        <w:spacing w:line="276" w:lineRule="auto"/>
        <w:ind w:left="567" w:hanging="425"/>
        <w:rPr>
          <w:rFonts w:ascii="Corbel" w:hAnsi="Corbel"/>
          <w:szCs w:val="18"/>
        </w:rPr>
      </w:pPr>
      <w:r w:rsidRPr="000D631F">
        <w:rPr>
          <w:rFonts w:ascii="Corbel" w:hAnsi="Corbel"/>
          <w:szCs w:val="18"/>
        </w:rPr>
        <w:t xml:space="preserve">De </w:t>
      </w:r>
      <w:r w:rsidR="000C7128" w:rsidRPr="000D631F">
        <w:rPr>
          <w:rFonts w:ascii="Corbel" w:hAnsi="Corbel"/>
          <w:szCs w:val="18"/>
        </w:rPr>
        <w:t xml:space="preserve">Aanmelding </w:t>
      </w:r>
      <w:r w:rsidRPr="000D631F">
        <w:rPr>
          <w:rFonts w:ascii="Corbel" w:hAnsi="Corbel"/>
          <w:szCs w:val="18"/>
        </w:rPr>
        <w:t xml:space="preserve">wordt ingeleid door </w:t>
      </w:r>
      <w:r w:rsidR="00012A8A">
        <w:rPr>
          <w:rFonts w:ascii="Corbel" w:hAnsi="Corbel"/>
          <w:szCs w:val="18"/>
        </w:rPr>
        <w:t>het</w:t>
      </w:r>
      <w:r w:rsidRPr="000D631F">
        <w:rPr>
          <w:rFonts w:ascii="Corbel" w:hAnsi="Corbel"/>
          <w:szCs w:val="18"/>
        </w:rPr>
        <w:t xml:space="preserve"> rechtsgeldig ondertekend </w:t>
      </w:r>
      <w:r w:rsidR="00012A8A">
        <w:rPr>
          <w:rFonts w:ascii="Corbel" w:hAnsi="Corbel"/>
          <w:b/>
          <w:szCs w:val="18"/>
        </w:rPr>
        <w:t>Uniform Europees Aanbestedingsdocument</w:t>
      </w:r>
      <w:r w:rsidRPr="000D631F">
        <w:rPr>
          <w:rFonts w:ascii="Corbel" w:hAnsi="Corbel"/>
          <w:b/>
          <w:szCs w:val="18"/>
        </w:rPr>
        <w:t xml:space="preserve"> </w:t>
      </w:r>
      <w:r w:rsidR="000C7128" w:rsidRPr="000D631F">
        <w:rPr>
          <w:rFonts w:ascii="Corbel" w:hAnsi="Corbel"/>
          <w:szCs w:val="18"/>
        </w:rPr>
        <w:t>d</w:t>
      </w:r>
      <w:r w:rsidR="00012A8A">
        <w:rPr>
          <w:rFonts w:ascii="Corbel" w:hAnsi="Corbel"/>
          <w:szCs w:val="18"/>
        </w:rPr>
        <w:t>at</w:t>
      </w:r>
      <w:r w:rsidR="000C7128" w:rsidRPr="000D631F">
        <w:rPr>
          <w:rFonts w:ascii="Corbel" w:hAnsi="Corbel"/>
          <w:szCs w:val="18"/>
        </w:rPr>
        <w:t xml:space="preserve"> bij de Aanmelding</w:t>
      </w:r>
      <w:r w:rsidRPr="000D631F">
        <w:rPr>
          <w:rFonts w:ascii="Corbel" w:hAnsi="Corbel"/>
          <w:szCs w:val="18"/>
        </w:rPr>
        <w:t xml:space="preserve"> is gevoegd. </w:t>
      </w:r>
      <w:r w:rsidR="00E358BA">
        <w:rPr>
          <w:rFonts w:ascii="Corbel" w:hAnsi="Corbel"/>
          <w:szCs w:val="18"/>
        </w:rPr>
        <w:t xml:space="preserve">Dit document </w:t>
      </w:r>
      <w:r w:rsidRPr="000D631F">
        <w:rPr>
          <w:rFonts w:ascii="Corbel" w:hAnsi="Corbel"/>
          <w:szCs w:val="18"/>
        </w:rPr>
        <w:t xml:space="preserve">dient </w:t>
      </w:r>
      <w:r w:rsidR="007E37F8">
        <w:rPr>
          <w:rFonts w:ascii="Corbel" w:hAnsi="Corbel"/>
          <w:szCs w:val="18"/>
        </w:rPr>
        <w:t>Gegadigde</w:t>
      </w:r>
      <w:r w:rsidRPr="000D631F">
        <w:rPr>
          <w:rFonts w:ascii="Corbel" w:hAnsi="Corbel"/>
          <w:szCs w:val="18"/>
        </w:rPr>
        <w:t xml:space="preserve"> </w:t>
      </w:r>
      <w:r w:rsidR="00E358BA">
        <w:rPr>
          <w:rFonts w:ascii="Corbel" w:hAnsi="Corbel"/>
          <w:szCs w:val="18"/>
        </w:rPr>
        <w:t xml:space="preserve">volledig in te vullen met </w:t>
      </w:r>
      <w:r w:rsidRPr="000D631F">
        <w:rPr>
          <w:rFonts w:ascii="Corbel" w:hAnsi="Corbel"/>
          <w:szCs w:val="18"/>
        </w:rPr>
        <w:t xml:space="preserve">ten minste de naam en (contact)gegevens van de persoon te geven die gedurende de looptijd van de af te sluiten Overeenkomst fungeert als contactpersoon. Ook dient </w:t>
      </w:r>
      <w:r w:rsidR="000C7128" w:rsidRPr="000D631F">
        <w:rPr>
          <w:rFonts w:ascii="Corbel" w:hAnsi="Corbel"/>
          <w:szCs w:val="18"/>
        </w:rPr>
        <w:t>Gegadigde</w:t>
      </w:r>
      <w:r w:rsidRPr="000D631F">
        <w:rPr>
          <w:rFonts w:ascii="Corbel" w:hAnsi="Corbel"/>
          <w:szCs w:val="18"/>
        </w:rPr>
        <w:t xml:space="preserve"> aan te geven in welke vorm hij </w:t>
      </w:r>
      <w:r w:rsidR="000C7128" w:rsidRPr="000D631F">
        <w:rPr>
          <w:rFonts w:ascii="Corbel" w:hAnsi="Corbel"/>
          <w:szCs w:val="18"/>
        </w:rPr>
        <w:t>zich aanmeldt</w:t>
      </w:r>
      <w:r w:rsidRPr="000D631F">
        <w:rPr>
          <w:rFonts w:ascii="Corbel" w:hAnsi="Corbel"/>
          <w:szCs w:val="18"/>
        </w:rPr>
        <w:t xml:space="preserve">: zelfstandig, als Samenwerkingsverband (combinatie) en of een </w:t>
      </w:r>
      <w:r w:rsidRPr="000D631F">
        <w:rPr>
          <w:rFonts w:ascii="Corbel" w:hAnsi="Corbel"/>
          <w:szCs w:val="18"/>
        </w:rPr>
        <w:lastRenderedPageBreak/>
        <w:t>beroep wordt gedaan op een Derde en voor welke werkzaamheden deze Derde eventueel ingezet</w:t>
      </w:r>
      <w:r w:rsidR="000C7128" w:rsidRPr="000D631F">
        <w:rPr>
          <w:rFonts w:ascii="Corbel" w:hAnsi="Corbel"/>
          <w:szCs w:val="18"/>
        </w:rPr>
        <w:t xml:space="preserve"> zou worden als de Opdracht na de Gunningsfase aan hem gegund zou worden</w:t>
      </w:r>
      <w:r w:rsidRPr="000D631F">
        <w:rPr>
          <w:rFonts w:ascii="Corbel" w:hAnsi="Corbel"/>
          <w:szCs w:val="18"/>
        </w:rPr>
        <w:t xml:space="preserve">. </w:t>
      </w:r>
    </w:p>
    <w:p w14:paraId="0466E489" w14:textId="77777777" w:rsidR="000D631F" w:rsidRPr="00680EFD" w:rsidRDefault="000D631F" w:rsidP="000D631F">
      <w:pPr>
        <w:pStyle w:val="Lijstalinea"/>
        <w:rPr>
          <w:rFonts w:ascii="Corbel" w:hAnsi="Corbel"/>
          <w:szCs w:val="18"/>
          <w:lang w:val="nl-NL"/>
        </w:rPr>
      </w:pPr>
    </w:p>
    <w:p w14:paraId="6CD1D2B9" w14:textId="73C174D0" w:rsidR="007F3AC0" w:rsidRPr="00390E02" w:rsidRDefault="007F3AC0" w:rsidP="00786608">
      <w:pPr>
        <w:numPr>
          <w:ilvl w:val="0"/>
          <w:numId w:val="36"/>
        </w:numPr>
        <w:tabs>
          <w:tab w:val="left" w:pos="567"/>
        </w:tabs>
        <w:spacing w:line="276" w:lineRule="auto"/>
        <w:ind w:left="567" w:hanging="425"/>
        <w:rPr>
          <w:rFonts w:ascii="Corbel" w:hAnsi="Corbel"/>
          <w:szCs w:val="18"/>
        </w:rPr>
      </w:pPr>
      <w:r>
        <w:rPr>
          <w:rFonts w:ascii="Corbel" w:hAnsi="Corbel"/>
          <w:szCs w:val="18"/>
        </w:rPr>
        <w:t>In de Gunningsfase worden aanvullende Aanbestedingsstukken toegevoegd die in geval van tegenstrijdigheden zullen prevaleren, maar m</w:t>
      </w:r>
      <w:r w:rsidRPr="00C25E4D">
        <w:rPr>
          <w:rFonts w:ascii="Corbel" w:hAnsi="Corbel"/>
          <w:szCs w:val="18"/>
        </w:rPr>
        <w:t xml:space="preserve">et het indienen van een </w:t>
      </w:r>
      <w:r>
        <w:rPr>
          <w:rFonts w:ascii="Corbel" w:hAnsi="Corbel"/>
          <w:szCs w:val="18"/>
        </w:rPr>
        <w:t>Aanmelding stemt Gegadigde</w:t>
      </w:r>
      <w:r w:rsidRPr="00C25E4D">
        <w:rPr>
          <w:rFonts w:ascii="Corbel" w:hAnsi="Corbel"/>
          <w:szCs w:val="18"/>
        </w:rPr>
        <w:t xml:space="preserve"> volledig en onvoorwaardelijk in met de in de Aanbestedingsstukken gestelde eisen </w:t>
      </w:r>
      <w:r>
        <w:rPr>
          <w:rFonts w:ascii="Corbel" w:hAnsi="Corbel"/>
          <w:szCs w:val="18"/>
        </w:rPr>
        <w:t>en voorwaarden, voor zover tijdens de Selectiefase ingebracht door de Aanbestedende dienst, welke onlosmakelijk onderdeel van de uiteindelijke Overeenkomst uit zullen maken. Aanmelding</w:t>
      </w:r>
      <w:r w:rsidRPr="00C25E4D">
        <w:rPr>
          <w:rFonts w:ascii="Corbel" w:hAnsi="Corbel"/>
          <w:szCs w:val="18"/>
        </w:rPr>
        <w:t xml:space="preserve"> onder voorwaarde is niet toegestaan en leidt tot uitsluiting</w:t>
      </w:r>
      <w:r>
        <w:rPr>
          <w:rFonts w:ascii="Corbel" w:hAnsi="Corbel"/>
          <w:szCs w:val="18"/>
        </w:rPr>
        <w:t xml:space="preserve">. </w:t>
      </w:r>
      <w:r w:rsidRPr="00390E02">
        <w:rPr>
          <w:rFonts w:ascii="Corbel" w:hAnsi="Corbel"/>
          <w:szCs w:val="18"/>
        </w:rPr>
        <w:t>Voor zover de Aanbestedingsstukken met elkaar in tegenspraak zijn geldt ten aanzien van de Overeenkomst de navolgende rangorde:</w:t>
      </w:r>
    </w:p>
    <w:p w14:paraId="488E0788" w14:textId="77777777" w:rsidR="007F3AC0" w:rsidRPr="00C25E4D" w:rsidRDefault="007F3AC0" w:rsidP="007F3AC0">
      <w:pPr>
        <w:spacing w:line="276" w:lineRule="auto"/>
        <w:ind w:left="567"/>
        <w:rPr>
          <w:rFonts w:ascii="Corbel" w:hAnsi="Corbel"/>
          <w:szCs w:val="18"/>
          <w:u w:val="single"/>
        </w:rPr>
      </w:pPr>
    </w:p>
    <w:p w14:paraId="6F573F0A" w14:textId="7F1D050B" w:rsidR="007F3AC0" w:rsidRPr="00876D4C" w:rsidRDefault="007F3AC0" w:rsidP="001040A7">
      <w:pPr>
        <w:numPr>
          <w:ilvl w:val="0"/>
          <w:numId w:val="19"/>
        </w:numPr>
        <w:spacing w:line="276" w:lineRule="auto"/>
        <w:ind w:left="1085"/>
        <w:rPr>
          <w:rFonts w:ascii="Corbel" w:hAnsi="Corbel"/>
          <w:szCs w:val="18"/>
        </w:rPr>
      </w:pPr>
      <w:r w:rsidRPr="00876D4C">
        <w:rPr>
          <w:rFonts w:ascii="Corbel" w:hAnsi="Corbel"/>
          <w:szCs w:val="18"/>
        </w:rPr>
        <w:t>Nota’s van inlichtingen, waarbij het gestelde in de meest recente Nota van inlichtingen prevaleert;</w:t>
      </w:r>
    </w:p>
    <w:p w14:paraId="011A6397" w14:textId="64D0B85A" w:rsidR="007F3AC0" w:rsidRPr="00876D4C" w:rsidRDefault="007F3AC0" w:rsidP="001040A7">
      <w:pPr>
        <w:numPr>
          <w:ilvl w:val="0"/>
          <w:numId w:val="19"/>
        </w:numPr>
        <w:spacing w:line="276" w:lineRule="auto"/>
        <w:ind w:left="1089"/>
        <w:rPr>
          <w:rFonts w:ascii="Corbel" w:hAnsi="Corbel"/>
          <w:szCs w:val="18"/>
        </w:rPr>
      </w:pPr>
      <w:r w:rsidRPr="00876D4C">
        <w:rPr>
          <w:rFonts w:ascii="Corbel" w:hAnsi="Corbel"/>
          <w:szCs w:val="18"/>
        </w:rPr>
        <w:t>Deze Selectieleidraad, inclusief Bijlagen;</w:t>
      </w:r>
    </w:p>
    <w:p w14:paraId="6C6B3C31" w14:textId="64251868" w:rsidR="007F3AC0" w:rsidRPr="00876D4C" w:rsidRDefault="00CD7C27" w:rsidP="001040A7">
      <w:pPr>
        <w:numPr>
          <w:ilvl w:val="0"/>
          <w:numId w:val="19"/>
        </w:numPr>
        <w:spacing w:line="276" w:lineRule="auto"/>
        <w:ind w:left="1089"/>
        <w:rPr>
          <w:rFonts w:ascii="Corbel" w:hAnsi="Corbel"/>
          <w:szCs w:val="18"/>
        </w:rPr>
      </w:pPr>
      <w:r>
        <w:rPr>
          <w:rFonts w:ascii="Corbel" w:hAnsi="Corbel"/>
          <w:szCs w:val="18"/>
        </w:rPr>
        <w:t xml:space="preserve">Uniforme </w:t>
      </w:r>
      <w:r w:rsidR="007F3AC0" w:rsidRPr="00876D4C">
        <w:rPr>
          <w:rFonts w:ascii="Corbel" w:hAnsi="Corbel"/>
          <w:szCs w:val="18"/>
        </w:rPr>
        <w:t>A</w:t>
      </w:r>
      <w:r>
        <w:rPr>
          <w:rFonts w:ascii="Corbel" w:hAnsi="Corbel"/>
          <w:szCs w:val="18"/>
        </w:rPr>
        <w:t>dministratieve</w:t>
      </w:r>
      <w:r w:rsidR="00692EAF">
        <w:rPr>
          <w:rFonts w:ascii="Corbel" w:hAnsi="Corbel"/>
          <w:szCs w:val="18"/>
        </w:rPr>
        <w:t xml:space="preserve"> V</w:t>
      </w:r>
      <w:r w:rsidR="007F3AC0" w:rsidRPr="00876D4C">
        <w:rPr>
          <w:rFonts w:ascii="Corbel" w:hAnsi="Corbel"/>
          <w:szCs w:val="18"/>
        </w:rPr>
        <w:t>oorwaarden</w:t>
      </w:r>
      <w:r w:rsidR="00692EAF">
        <w:rPr>
          <w:rFonts w:ascii="Corbel" w:hAnsi="Corbel"/>
          <w:szCs w:val="18"/>
        </w:rPr>
        <w:t xml:space="preserve"> (UAV 2012)</w:t>
      </w:r>
      <w:r w:rsidR="007F3AC0" w:rsidRPr="00876D4C">
        <w:rPr>
          <w:rFonts w:ascii="Corbel" w:hAnsi="Corbel"/>
          <w:szCs w:val="18"/>
        </w:rPr>
        <w:t>;</w:t>
      </w:r>
    </w:p>
    <w:p w14:paraId="68F127AC" w14:textId="1AD1C28B" w:rsidR="007F3AC0" w:rsidRPr="00876D4C" w:rsidRDefault="007F3AC0" w:rsidP="001040A7">
      <w:pPr>
        <w:numPr>
          <w:ilvl w:val="0"/>
          <w:numId w:val="19"/>
        </w:numPr>
        <w:spacing w:line="276" w:lineRule="auto"/>
        <w:ind w:left="1089"/>
        <w:rPr>
          <w:rFonts w:ascii="Corbel" w:hAnsi="Corbel"/>
          <w:szCs w:val="18"/>
        </w:rPr>
      </w:pPr>
      <w:r w:rsidRPr="00876D4C">
        <w:rPr>
          <w:rFonts w:ascii="Corbel" w:hAnsi="Corbel"/>
          <w:szCs w:val="18"/>
        </w:rPr>
        <w:t>De Aanmelding van Gegadigde.</w:t>
      </w:r>
    </w:p>
    <w:p w14:paraId="068BF13E" w14:textId="77777777" w:rsidR="007F3AC0" w:rsidRPr="00C25E4D" w:rsidRDefault="007F3AC0" w:rsidP="007F3AC0">
      <w:pPr>
        <w:tabs>
          <w:tab w:val="num" w:pos="567"/>
        </w:tabs>
        <w:spacing w:line="276" w:lineRule="auto"/>
        <w:ind w:left="567" w:hanging="425"/>
        <w:rPr>
          <w:rFonts w:ascii="Corbel" w:hAnsi="Corbel"/>
          <w:szCs w:val="18"/>
        </w:rPr>
      </w:pPr>
    </w:p>
    <w:p w14:paraId="2BBF8158" w14:textId="46F4B351" w:rsidR="007F3AC0" w:rsidRPr="00C25E4D" w:rsidRDefault="007F3AC0" w:rsidP="007F3AC0">
      <w:pPr>
        <w:tabs>
          <w:tab w:val="num" w:pos="567"/>
        </w:tabs>
        <w:spacing w:line="276" w:lineRule="auto"/>
        <w:ind w:left="567" w:hanging="425"/>
        <w:rPr>
          <w:rFonts w:ascii="Corbel" w:hAnsi="Corbel"/>
          <w:szCs w:val="18"/>
        </w:rPr>
      </w:pPr>
      <w:r w:rsidRPr="00F55AAB">
        <w:rPr>
          <w:rFonts w:ascii="Corbel" w:hAnsi="Corbel"/>
          <w:szCs w:val="18"/>
        </w:rPr>
        <w:tab/>
      </w:r>
      <w:r>
        <w:rPr>
          <w:rFonts w:ascii="Corbel" w:hAnsi="Corbel"/>
          <w:szCs w:val="18"/>
          <w:u w:val="single"/>
        </w:rPr>
        <w:t>Gegadigden</w:t>
      </w:r>
      <w:r w:rsidRPr="00FC1BC5">
        <w:rPr>
          <w:rFonts w:ascii="Corbel" w:hAnsi="Corbel"/>
          <w:szCs w:val="18"/>
          <w:u w:val="single"/>
        </w:rPr>
        <w:t xml:space="preserve"> moeten terdege inhoudelijk kennis nemen van deze bescheiden aangezien deze belangrijke verplichtingen bevatten waaraan niet voorbij mag worden gegaan </w:t>
      </w:r>
      <w:r>
        <w:rPr>
          <w:rFonts w:ascii="Corbel" w:hAnsi="Corbel"/>
          <w:szCs w:val="18"/>
          <w:u w:val="single"/>
        </w:rPr>
        <w:t>voordat Gegadigde</w:t>
      </w:r>
      <w:r w:rsidRPr="00FC1BC5">
        <w:rPr>
          <w:rFonts w:ascii="Corbel" w:hAnsi="Corbel"/>
          <w:szCs w:val="18"/>
          <w:u w:val="single"/>
        </w:rPr>
        <w:t xml:space="preserve"> een </w:t>
      </w:r>
      <w:r>
        <w:rPr>
          <w:rFonts w:ascii="Corbel" w:hAnsi="Corbel"/>
          <w:szCs w:val="18"/>
          <w:u w:val="single"/>
        </w:rPr>
        <w:t>A</w:t>
      </w:r>
      <w:r w:rsidR="00670AB7">
        <w:rPr>
          <w:rFonts w:ascii="Corbel" w:hAnsi="Corbel"/>
          <w:szCs w:val="18"/>
          <w:u w:val="single"/>
        </w:rPr>
        <w:t xml:space="preserve">anmelding indient. Het indienen van een Aanmelding betekent de </w:t>
      </w:r>
      <w:proofErr w:type="spellStart"/>
      <w:r w:rsidR="00670AB7">
        <w:rPr>
          <w:rFonts w:ascii="Corbel" w:hAnsi="Corbel"/>
          <w:szCs w:val="18"/>
          <w:u w:val="single"/>
        </w:rPr>
        <w:t>de</w:t>
      </w:r>
      <w:proofErr w:type="spellEnd"/>
      <w:r w:rsidRPr="00FC1BC5">
        <w:rPr>
          <w:rFonts w:ascii="Corbel" w:hAnsi="Corbel"/>
          <w:szCs w:val="18"/>
          <w:u w:val="single"/>
        </w:rPr>
        <w:t xml:space="preserve"> volledige acceptatie zonder enig voorbehoud van al de voorwaarden als gesteld in de Aanbestedingsstukken</w:t>
      </w:r>
      <w:r>
        <w:rPr>
          <w:rFonts w:ascii="Corbel" w:hAnsi="Corbel"/>
          <w:szCs w:val="18"/>
          <w:u w:val="single"/>
        </w:rPr>
        <w:t xml:space="preserve"> die door de Aanbestedende dienst zijn ingebracht in de Selectiefase door de Gegadigde</w:t>
      </w:r>
      <w:r w:rsidRPr="00FC1BC5">
        <w:rPr>
          <w:rFonts w:ascii="Corbel" w:hAnsi="Corbel"/>
          <w:szCs w:val="18"/>
          <w:u w:val="single"/>
        </w:rPr>
        <w:t>.</w:t>
      </w:r>
      <w:r w:rsidRPr="00FC1BC5">
        <w:rPr>
          <w:rFonts w:ascii="Corbel" w:hAnsi="Corbel"/>
          <w:szCs w:val="18"/>
        </w:rPr>
        <w:t xml:space="preserve"> </w:t>
      </w:r>
      <w:r>
        <w:rPr>
          <w:rFonts w:ascii="Corbel" w:hAnsi="Corbel"/>
          <w:szCs w:val="18"/>
        </w:rPr>
        <w:t xml:space="preserve">Voorwaarden van de Gegadigde </w:t>
      </w:r>
      <w:r w:rsidRPr="00C25E4D">
        <w:rPr>
          <w:rFonts w:ascii="Corbel" w:hAnsi="Corbel"/>
          <w:szCs w:val="18"/>
        </w:rPr>
        <w:t>of andere algemene of specifieke voorwaarden, zoals branchevoorwaarden, worden uitdrukkelijk van de hand gewezen.</w:t>
      </w:r>
    </w:p>
    <w:p w14:paraId="6122DC06" w14:textId="77777777" w:rsidR="00134852" w:rsidRPr="00C25E4D" w:rsidRDefault="00134852" w:rsidP="00134852">
      <w:pPr>
        <w:tabs>
          <w:tab w:val="num" w:pos="567"/>
        </w:tabs>
        <w:spacing w:line="276" w:lineRule="auto"/>
        <w:ind w:left="567" w:hanging="425"/>
        <w:rPr>
          <w:rFonts w:ascii="Corbel" w:hAnsi="Corbel"/>
          <w:szCs w:val="18"/>
        </w:rPr>
      </w:pPr>
    </w:p>
    <w:p w14:paraId="5EC05CDB" w14:textId="7400C7CA" w:rsidR="008E142D" w:rsidRPr="00671443" w:rsidRDefault="008E142D" w:rsidP="00786608">
      <w:pPr>
        <w:pStyle w:val="Lijstalinea"/>
        <w:numPr>
          <w:ilvl w:val="0"/>
          <w:numId w:val="36"/>
        </w:numPr>
        <w:spacing w:line="276" w:lineRule="auto"/>
        <w:ind w:left="567" w:hanging="425"/>
        <w:rPr>
          <w:rFonts w:ascii="Corbel" w:hAnsi="Corbel"/>
          <w:sz w:val="18"/>
          <w:szCs w:val="18"/>
          <w:u w:val="single"/>
          <w:lang w:val="nl-NL"/>
        </w:rPr>
      </w:pPr>
      <w:r w:rsidRPr="00671443">
        <w:rPr>
          <w:rFonts w:ascii="Corbel" w:hAnsi="Corbel"/>
          <w:sz w:val="18"/>
          <w:szCs w:val="18"/>
          <w:lang w:val="nl-NL"/>
        </w:rPr>
        <w:t xml:space="preserve">Gegadigden dienen het </w:t>
      </w:r>
      <w:r w:rsidRPr="00671443">
        <w:rPr>
          <w:rFonts w:ascii="Corbel" w:hAnsi="Corbel"/>
          <w:b/>
          <w:sz w:val="18"/>
          <w:szCs w:val="18"/>
          <w:lang w:val="nl-NL"/>
        </w:rPr>
        <w:t xml:space="preserve">Uniform Europees Aanbestedingsdocument </w:t>
      </w:r>
      <w:r w:rsidRPr="00671443">
        <w:rPr>
          <w:rFonts w:ascii="Corbel" w:hAnsi="Corbel"/>
          <w:sz w:val="18"/>
          <w:szCs w:val="18"/>
          <w:lang w:val="nl-NL"/>
        </w:rPr>
        <w:t xml:space="preserve">in te vullen, rechtsgeldig te ondertekenen en bij de </w:t>
      </w:r>
      <w:r w:rsidR="007E37F8">
        <w:rPr>
          <w:rFonts w:ascii="Corbel" w:hAnsi="Corbel"/>
          <w:sz w:val="18"/>
          <w:szCs w:val="18"/>
          <w:lang w:val="nl-NL"/>
        </w:rPr>
        <w:t>Aanmelding</w:t>
      </w:r>
      <w:r w:rsidRPr="00671443">
        <w:rPr>
          <w:rFonts w:ascii="Corbel" w:hAnsi="Corbel"/>
          <w:sz w:val="18"/>
          <w:szCs w:val="18"/>
          <w:lang w:val="nl-NL"/>
        </w:rPr>
        <w:t xml:space="preserve"> te voegen.</w:t>
      </w:r>
      <w:r w:rsidR="00640CEC">
        <w:rPr>
          <w:rFonts w:ascii="Corbel" w:hAnsi="Corbel"/>
          <w:sz w:val="18"/>
          <w:szCs w:val="18"/>
          <w:lang w:val="nl-NL"/>
        </w:rPr>
        <w:t xml:space="preserve"> Zie ook punt </w:t>
      </w:r>
      <w:r w:rsidR="002829D7">
        <w:rPr>
          <w:rFonts w:ascii="Corbel" w:hAnsi="Corbel"/>
          <w:sz w:val="18"/>
          <w:szCs w:val="18"/>
          <w:lang w:val="nl-NL"/>
        </w:rPr>
        <w:t>7</w:t>
      </w:r>
      <w:r w:rsidR="00640CEC">
        <w:rPr>
          <w:rFonts w:ascii="Corbel" w:hAnsi="Corbel"/>
          <w:sz w:val="18"/>
          <w:szCs w:val="18"/>
          <w:lang w:val="nl-NL"/>
        </w:rPr>
        <w:t>.</w:t>
      </w:r>
      <w:r w:rsidRPr="00671443">
        <w:rPr>
          <w:rFonts w:ascii="Corbel" w:hAnsi="Corbel"/>
          <w:sz w:val="18"/>
          <w:szCs w:val="18"/>
          <w:lang w:val="nl-NL"/>
        </w:rPr>
        <w:t xml:space="preserve"> </w:t>
      </w:r>
    </w:p>
    <w:p w14:paraId="5C479280" w14:textId="77777777" w:rsidR="00C43D5D" w:rsidRPr="000C7128" w:rsidRDefault="00C43D5D" w:rsidP="00C43D5D">
      <w:pPr>
        <w:tabs>
          <w:tab w:val="left" w:pos="567"/>
        </w:tabs>
        <w:spacing w:line="276" w:lineRule="auto"/>
        <w:ind w:left="567"/>
        <w:rPr>
          <w:rFonts w:ascii="Corbel" w:hAnsi="Corbel"/>
          <w:szCs w:val="18"/>
          <w:u w:val="single"/>
        </w:rPr>
      </w:pPr>
    </w:p>
    <w:p w14:paraId="109A330A" w14:textId="68393E44" w:rsidR="00134852" w:rsidRPr="00C25E4D" w:rsidRDefault="00134852"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 xml:space="preserve">De rechtsgeldigheid van de ondertekening door </w:t>
      </w:r>
      <w:r w:rsidR="00FD395E">
        <w:rPr>
          <w:rFonts w:ascii="Corbel" w:hAnsi="Corbel"/>
          <w:szCs w:val="18"/>
        </w:rPr>
        <w:t>één</w:t>
      </w:r>
      <w:r w:rsidR="00FD395E" w:rsidRPr="00C25E4D">
        <w:rPr>
          <w:rFonts w:ascii="Corbel" w:hAnsi="Corbel"/>
          <w:szCs w:val="18"/>
        </w:rPr>
        <w:t xml:space="preserve"> </w:t>
      </w:r>
      <w:r w:rsidRPr="00C25E4D">
        <w:rPr>
          <w:rFonts w:ascii="Corbel" w:hAnsi="Corbel"/>
          <w:szCs w:val="18"/>
        </w:rPr>
        <w:t xml:space="preserve">of meerdere natuurlijke personen namens de als </w:t>
      </w:r>
      <w:r w:rsidR="000C7128">
        <w:rPr>
          <w:rFonts w:ascii="Corbel" w:hAnsi="Corbel"/>
          <w:szCs w:val="18"/>
        </w:rPr>
        <w:t xml:space="preserve">Gegadigde </w:t>
      </w:r>
      <w:r w:rsidRPr="00C25E4D">
        <w:rPr>
          <w:rFonts w:ascii="Corbel" w:hAnsi="Corbel"/>
          <w:szCs w:val="18"/>
        </w:rPr>
        <w:t xml:space="preserve">optredende Ondernemer(s) dient te blijken uit het uittreksel van inschrijving van de onderneming in het handelsregister. Daartoe dient </w:t>
      </w:r>
      <w:r w:rsidR="000C7128" w:rsidRPr="00640CEC">
        <w:rPr>
          <w:rFonts w:ascii="Corbel" w:hAnsi="Corbel"/>
          <w:szCs w:val="18"/>
        </w:rPr>
        <w:t>Gegadigde</w:t>
      </w:r>
      <w:r w:rsidRPr="00640CEC">
        <w:rPr>
          <w:rFonts w:ascii="Corbel" w:hAnsi="Corbel"/>
          <w:szCs w:val="18"/>
        </w:rPr>
        <w:t xml:space="preserve"> </w:t>
      </w:r>
      <w:r w:rsidR="00C43D5D" w:rsidRPr="00640CEC">
        <w:rPr>
          <w:rFonts w:ascii="Corbel" w:hAnsi="Corbel"/>
          <w:szCs w:val="18"/>
        </w:rPr>
        <w:t xml:space="preserve">bij zijn Aanmelding </w:t>
      </w:r>
      <w:r w:rsidRPr="00640CEC">
        <w:rPr>
          <w:rFonts w:ascii="Corbel" w:hAnsi="Corbel"/>
          <w:szCs w:val="18"/>
        </w:rPr>
        <w:t>een uittreksel</w:t>
      </w:r>
      <w:r w:rsidRPr="00C25E4D">
        <w:rPr>
          <w:rFonts w:ascii="Corbel" w:hAnsi="Corbel"/>
          <w:szCs w:val="18"/>
        </w:rPr>
        <w:t xml:space="preserve"> uit het handelsregister, niet ouder dan zes maanden, te overleggen. Indien </w:t>
      </w:r>
      <w:r w:rsidR="000C7128">
        <w:rPr>
          <w:rFonts w:ascii="Corbel" w:hAnsi="Corbel"/>
          <w:szCs w:val="18"/>
        </w:rPr>
        <w:t>Gegadigde</w:t>
      </w:r>
      <w:r w:rsidRPr="00C25E4D">
        <w:rPr>
          <w:rFonts w:ascii="Corbel" w:hAnsi="Corbel"/>
          <w:szCs w:val="18"/>
        </w:rPr>
        <w:t xml:space="preserve"> deel uitmaakt van een </w:t>
      </w:r>
      <w:r w:rsidR="0075015D" w:rsidRPr="0075015D">
        <w:rPr>
          <w:rFonts w:ascii="Corbel" w:hAnsi="Corbel"/>
          <w:szCs w:val="18"/>
        </w:rPr>
        <w:t>holding</w:t>
      </w:r>
      <w:r w:rsidRPr="00C25E4D">
        <w:rPr>
          <w:rFonts w:ascii="Corbel" w:hAnsi="Corbel"/>
          <w:szCs w:val="18"/>
        </w:rPr>
        <w:t xml:space="preserve">, kan het nodig zijn om ook uittreksels daarvan te overleggen om aan te tonen dat de </w:t>
      </w:r>
      <w:r w:rsidR="000C7128">
        <w:rPr>
          <w:rFonts w:ascii="Corbel" w:hAnsi="Corbel"/>
          <w:szCs w:val="18"/>
        </w:rPr>
        <w:t xml:space="preserve">Aanmelding </w:t>
      </w:r>
      <w:r w:rsidRPr="00C25E4D">
        <w:rPr>
          <w:rFonts w:ascii="Corbel" w:hAnsi="Corbel"/>
          <w:szCs w:val="18"/>
        </w:rPr>
        <w:t xml:space="preserve">rechtsgeldig is ondertekend. Indien bestuurders beperkt en/of gezamenlijk bevoegd zijn, dient aangetoond te worden dat de bevoegdheid voldoende was om de </w:t>
      </w:r>
      <w:r w:rsidR="000C7128">
        <w:rPr>
          <w:rFonts w:ascii="Corbel" w:hAnsi="Corbel"/>
          <w:szCs w:val="18"/>
        </w:rPr>
        <w:t xml:space="preserve">Aanmelding </w:t>
      </w:r>
      <w:r w:rsidRPr="00C25E4D">
        <w:rPr>
          <w:rFonts w:ascii="Corbel" w:hAnsi="Corbel"/>
          <w:szCs w:val="18"/>
        </w:rPr>
        <w:t>rechtsgeldig te kunnen ondertekenen, of bestuurders moeten gezamenlijk tekenen.</w:t>
      </w:r>
    </w:p>
    <w:p w14:paraId="06A4B11F" w14:textId="77777777" w:rsidR="00134852" w:rsidRPr="00C25E4D" w:rsidRDefault="00134852" w:rsidP="00134852">
      <w:pPr>
        <w:spacing w:line="276" w:lineRule="auto"/>
        <w:rPr>
          <w:rFonts w:ascii="Corbel" w:hAnsi="Corbel"/>
          <w:szCs w:val="18"/>
        </w:rPr>
      </w:pPr>
    </w:p>
    <w:p w14:paraId="772BA55C" w14:textId="57BE7AD9" w:rsidR="00134852" w:rsidRDefault="00134852"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 xml:space="preserve">Onder rechtsgeldige ondertekening wordt voorts verstaan een rechtsgeldige elektronische handtekening of een rechtsgeldige ‘natte’ handtekening, waarna de betreffende documenten zijn </w:t>
      </w:r>
      <w:r w:rsidR="009E45D7" w:rsidRPr="00C25E4D">
        <w:rPr>
          <w:rFonts w:ascii="Corbel" w:hAnsi="Corbel"/>
          <w:szCs w:val="18"/>
        </w:rPr>
        <w:t>gescand</w:t>
      </w:r>
      <w:r w:rsidRPr="00C25E4D">
        <w:rPr>
          <w:rFonts w:ascii="Corbel" w:hAnsi="Corbel"/>
          <w:szCs w:val="18"/>
        </w:rPr>
        <w:t>.</w:t>
      </w:r>
    </w:p>
    <w:p w14:paraId="6073B5FA" w14:textId="77777777" w:rsidR="000C7128" w:rsidRDefault="000C7128" w:rsidP="000C7128">
      <w:pPr>
        <w:tabs>
          <w:tab w:val="left" w:pos="567"/>
        </w:tabs>
        <w:spacing w:line="276" w:lineRule="auto"/>
        <w:rPr>
          <w:rFonts w:ascii="Corbel" w:hAnsi="Corbel"/>
          <w:szCs w:val="18"/>
        </w:rPr>
      </w:pPr>
    </w:p>
    <w:p w14:paraId="521925E4" w14:textId="7A888F36" w:rsidR="000C7128" w:rsidRPr="000C7128" w:rsidRDefault="000C7128" w:rsidP="00786608">
      <w:pPr>
        <w:numPr>
          <w:ilvl w:val="0"/>
          <w:numId w:val="36"/>
        </w:numPr>
        <w:spacing w:line="276" w:lineRule="auto"/>
        <w:ind w:left="567" w:hanging="425"/>
        <w:rPr>
          <w:rFonts w:ascii="Corbel" w:hAnsi="Corbel"/>
          <w:szCs w:val="18"/>
        </w:rPr>
      </w:pPr>
      <w:r w:rsidRPr="00C25E4D">
        <w:rPr>
          <w:rFonts w:ascii="Corbel" w:hAnsi="Corbel"/>
          <w:szCs w:val="18"/>
        </w:rPr>
        <w:t xml:space="preserve">Met het indienen van een </w:t>
      </w:r>
      <w:r>
        <w:rPr>
          <w:rFonts w:ascii="Corbel" w:hAnsi="Corbel"/>
          <w:szCs w:val="18"/>
        </w:rPr>
        <w:t>Aanmelding</w:t>
      </w:r>
      <w:r w:rsidRPr="00C25E4D">
        <w:rPr>
          <w:rFonts w:ascii="Corbel" w:hAnsi="Corbel"/>
          <w:szCs w:val="18"/>
        </w:rPr>
        <w:t xml:space="preserve"> stemt </w:t>
      </w:r>
      <w:r w:rsidR="007E37F8">
        <w:rPr>
          <w:rFonts w:ascii="Corbel" w:hAnsi="Corbel"/>
          <w:szCs w:val="18"/>
        </w:rPr>
        <w:t>Gegadigde</w:t>
      </w:r>
      <w:r w:rsidRPr="00C25E4D">
        <w:rPr>
          <w:rFonts w:ascii="Corbel" w:hAnsi="Corbel"/>
          <w:szCs w:val="18"/>
        </w:rPr>
        <w:t xml:space="preserve"> volledig en onvoorwaardelijk in met de in de </w:t>
      </w:r>
      <w:r>
        <w:rPr>
          <w:rFonts w:ascii="Corbel" w:hAnsi="Corbel"/>
          <w:szCs w:val="18"/>
        </w:rPr>
        <w:t xml:space="preserve">bij de Selectiefase behorende </w:t>
      </w:r>
      <w:r w:rsidRPr="00C25E4D">
        <w:rPr>
          <w:rFonts w:ascii="Corbel" w:hAnsi="Corbel"/>
          <w:szCs w:val="18"/>
        </w:rPr>
        <w:t xml:space="preserve">Aanbestedingsstukken gestelde eisen en voorwaarden. Een </w:t>
      </w:r>
      <w:r>
        <w:rPr>
          <w:rFonts w:ascii="Corbel" w:hAnsi="Corbel"/>
          <w:szCs w:val="18"/>
        </w:rPr>
        <w:t xml:space="preserve">Aanmelding </w:t>
      </w:r>
      <w:r w:rsidRPr="00C25E4D">
        <w:rPr>
          <w:rFonts w:ascii="Corbel" w:hAnsi="Corbel"/>
          <w:szCs w:val="18"/>
        </w:rPr>
        <w:t>onder voorwaarde is niet toegestaan en leidt tot uitsluiting</w:t>
      </w:r>
      <w:r>
        <w:rPr>
          <w:rFonts w:ascii="Corbel" w:hAnsi="Corbel"/>
          <w:szCs w:val="18"/>
        </w:rPr>
        <w:t>.</w:t>
      </w:r>
    </w:p>
    <w:p w14:paraId="29CF6F26" w14:textId="77777777" w:rsidR="000C7128" w:rsidRPr="00234970" w:rsidRDefault="000C7128" w:rsidP="000C7128">
      <w:pPr>
        <w:tabs>
          <w:tab w:val="num" w:pos="567"/>
        </w:tabs>
        <w:spacing w:line="276" w:lineRule="auto"/>
        <w:rPr>
          <w:rFonts w:ascii="Corbel" w:hAnsi="Corbel"/>
          <w:szCs w:val="18"/>
        </w:rPr>
      </w:pPr>
    </w:p>
    <w:p w14:paraId="2F3B5AFF" w14:textId="5A6A00FB" w:rsidR="004073BF" w:rsidRDefault="000345E5" w:rsidP="00786608">
      <w:pPr>
        <w:numPr>
          <w:ilvl w:val="0"/>
          <w:numId w:val="36"/>
        </w:numPr>
        <w:tabs>
          <w:tab w:val="left" w:pos="567"/>
        </w:tabs>
        <w:spacing w:line="276" w:lineRule="auto"/>
        <w:ind w:left="567" w:hanging="425"/>
        <w:rPr>
          <w:rFonts w:ascii="Corbel" w:hAnsi="Corbel"/>
          <w:szCs w:val="18"/>
        </w:rPr>
      </w:pPr>
      <w:r>
        <w:rPr>
          <w:rFonts w:ascii="Corbel" w:hAnsi="Corbel"/>
          <w:szCs w:val="18"/>
        </w:rPr>
        <w:t>Suggesties ten aanzien van de</w:t>
      </w:r>
      <w:r w:rsidR="00BC355D">
        <w:rPr>
          <w:rFonts w:ascii="Corbel" w:hAnsi="Corbel"/>
          <w:szCs w:val="18"/>
        </w:rPr>
        <w:t xml:space="preserve"> </w:t>
      </w:r>
      <w:r w:rsidR="000C7128" w:rsidRPr="00C25E4D">
        <w:rPr>
          <w:rFonts w:ascii="Corbel" w:hAnsi="Corbel"/>
          <w:szCs w:val="18"/>
        </w:rPr>
        <w:t>voorwaarden kunnen uitsluitend worden gedaan conform de wijze waarop vragen kunnen worden gesteld binnen de termijn als gesteld in de planning. In de Nota(‘s) van inlichtingen wordt aan</w:t>
      </w:r>
      <w:r w:rsidR="0075015D">
        <w:rPr>
          <w:rFonts w:ascii="Corbel" w:hAnsi="Corbel"/>
          <w:szCs w:val="18"/>
        </w:rPr>
        <w:t>ge</w:t>
      </w:r>
      <w:r w:rsidR="000C7128" w:rsidRPr="00C25E4D">
        <w:rPr>
          <w:rFonts w:ascii="Corbel" w:hAnsi="Corbel"/>
          <w:szCs w:val="18"/>
        </w:rPr>
        <w:t>geven of en op welke wijze met deze suggesties rekening wordt gehouden. Daarna</w:t>
      </w:r>
      <w:r w:rsidR="004073BF">
        <w:rPr>
          <w:rFonts w:ascii="Corbel" w:hAnsi="Corbel"/>
          <w:szCs w:val="18"/>
        </w:rPr>
        <w:t xml:space="preserve"> zijn de </w:t>
      </w:r>
      <w:r w:rsidR="0075015D">
        <w:rPr>
          <w:rFonts w:ascii="Corbel" w:hAnsi="Corbel"/>
          <w:szCs w:val="18"/>
        </w:rPr>
        <w:t xml:space="preserve">contractuele </w:t>
      </w:r>
      <w:r w:rsidR="004073BF">
        <w:rPr>
          <w:rFonts w:ascii="Corbel" w:hAnsi="Corbel"/>
          <w:szCs w:val="18"/>
        </w:rPr>
        <w:t>voorwaarden definitief.</w:t>
      </w:r>
    </w:p>
    <w:p w14:paraId="199CA799" w14:textId="77777777" w:rsidR="004073BF" w:rsidRDefault="004073BF" w:rsidP="004073BF">
      <w:pPr>
        <w:tabs>
          <w:tab w:val="left" w:pos="567"/>
        </w:tabs>
        <w:spacing w:line="276" w:lineRule="auto"/>
        <w:ind w:left="567"/>
        <w:rPr>
          <w:rFonts w:ascii="Corbel" w:hAnsi="Corbel"/>
          <w:szCs w:val="18"/>
        </w:rPr>
      </w:pPr>
    </w:p>
    <w:p w14:paraId="7A347DF1" w14:textId="50AB915F" w:rsidR="004073BF" w:rsidRDefault="000C7128" w:rsidP="00786608">
      <w:pPr>
        <w:numPr>
          <w:ilvl w:val="0"/>
          <w:numId w:val="36"/>
        </w:numPr>
        <w:tabs>
          <w:tab w:val="left" w:pos="567"/>
        </w:tabs>
        <w:spacing w:line="276" w:lineRule="auto"/>
        <w:ind w:left="567" w:hanging="425"/>
        <w:rPr>
          <w:rFonts w:ascii="Corbel" w:hAnsi="Corbel"/>
          <w:szCs w:val="18"/>
        </w:rPr>
      </w:pPr>
      <w:r w:rsidRPr="004073BF">
        <w:rPr>
          <w:rFonts w:ascii="Corbel" w:hAnsi="Corbel"/>
          <w:szCs w:val="18"/>
        </w:rPr>
        <w:t xml:space="preserve">De Aanbestedingsstukken zijn met zorg vastgesteld. In geval van kennelijke </w:t>
      </w:r>
      <w:r w:rsidR="004073BF" w:rsidRPr="004073BF">
        <w:rPr>
          <w:rFonts w:ascii="Corbel" w:hAnsi="Corbel"/>
          <w:szCs w:val="18"/>
        </w:rPr>
        <w:t xml:space="preserve">of gepercipieerde </w:t>
      </w:r>
      <w:r w:rsidRPr="004073BF">
        <w:rPr>
          <w:rFonts w:ascii="Corbel" w:hAnsi="Corbel"/>
          <w:szCs w:val="18"/>
        </w:rPr>
        <w:t>fouten of omissies in de Aanbestedingsstukken, tegenstrijdighe</w:t>
      </w:r>
      <w:r w:rsidR="004073BF">
        <w:rPr>
          <w:rFonts w:ascii="Corbel" w:hAnsi="Corbel"/>
          <w:szCs w:val="18"/>
        </w:rPr>
        <w:t xml:space="preserve">den daaronder begrepen, zijn </w:t>
      </w:r>
      <w:r w:rsidRPr="004073BF">
        <w:rPr>
          <w:rFonts w:ascii="Corbel" w:hAnsi="Corbel"/>
          <w:szCs w:val="18"/>
        </w:rPr>
        <w:t xml:space="preserve">Ondernemers gehouden de Aanbestedende dienst </w:t>
      </w:r>
      <w:r w:rsidR="004073BF" w:rsidRPr="004073BF">
        <w:rPr>
          <w:rFonts w:ascii="Corbel" w:hAnsi="Corbel"/>
          <w:b/>
          <w:szCs w:val="18"/>
        </w:rPr>
        <w:t>uiterlijk voor de laatste sluitingsdatum voor het stellen van vragen zoals opgenomen in de planning</w:t>
      </w:r>
      <w:r w:rsidR="004073BF" w:rsidRPr="004073BF">
        <w:rPr>
          <w:rFonts w:ascii="Corbel" w:hAnsi="Corbel"/>
          <w:szCs w:val="18"/>
        </w:rPr>
        <w:t xml:space="preserve"> </w:t>
      </w:r>
      <w:r w:rsidRPr="004073BF">
        <w:rPr>
          <w:rFonts w:ascii="Corbel" w:hAnsi="Corbel"/>
          <w:szCs w:val="18"/>
        </w:rPr>
        <w:t xml:space="preserve">ter zake te waarschuwen dan wel om opheldering te vragen. Indien </w:t>
      </w:r>
      <w:r w:rsidR="004073BF">
        <w:rPr>
          <w:rFonts w:ascii="Corbel" w:hAnsi="Corbel"/>
          <w:szCs w:val="18"/>
        </w:rPr>
        <w:t>een</w:t>
      </w:r>
      <w:r w:rsidRPr="004073BF">
        <w:rPr>
          <w:rFonts w:ascii="Corbel" w:hAnsi="Corbel"/>
          <w:szCs w:val="18"/>
        </w:rPr>
        <w:t xml:space="preserve"> Ondernemer verzuimt de Aanbestedende dienst voorafgaand aan </w:t>
      </w:r>
      <w:r w:rsidR="005301EF">
        <w:rPr>
          <w:rFonts w:ascii="Corbel" w:hAnsi="Corbel"/>
          <w:szCs w:val="18"/>
        </w:rPr>
        <w:t>voornoem</w:t>
      </w:r>
      <w:r w:rsidRPr="004073BF">
        <w:rPr>
          <w:rFonts w:ascii="Corbel" w:hAnsi="Corbel"/>
          <w:szCs w:val="18"/>
        </w:rPr>
        <w:t xml:space="preserve">de sluitingsdatum </w:t>
      </w:r>
      <w:r w:rsidR="005301EF">
        <w:rPr>
          <w:rFonts w:ascii="Corbel" w:hAnsi="Corbel"/>
          <w:szCs w:val="18"/>
        </w:rPr>
        <w:t>te</w:t>
      </w:r>
      <w:r w:rsidRPr="004073BF">
        <w:rPr>
          <w:rFonts w:ascii="Corbel" w:hAnsi="Corbel"/>
          <w:szCs w:val="18"/>
        </w:rPr>
        <w:t xml:space="preserve"> waarschuwen voor kennelijke</w:t>
      </w:r>
      <w:r w:rsidR="004073BF" w:rsidRPr="004073BF">
        <w:rPr>
          <w:rFonts w:ascii="Corbel" w:hAnsi="Corbel"/>
          <w:szCs w:val="18"/>
        </w:rPr>
        <w:t xml:space="preserve"> of gepercipieerde</w:t>
      </w:r>
      <w:r w:rsidRPr="004073BF">
        <w:rPr>
          <w:rFonts w:ascii="Corbel" w:hAnsi="Corbel"/>
          <w:szCs w:val="18"/>
        </w:rPr>
        <w:t xml:space="preserve"> fouten of omissies in de </w:t>
      </w:r>
      <w:r w:rsidRPr="004073BF">
        <w:rPr>
          <w:rFonts w:ascii="Corbel" w:hAnsi="Corbel"/>
          <w:szCs w:val="18"/>
        </w:rPr>
        <w:lastRenderedPageBreak/>
        <w:t>Aanbestedingsstukken dan wel om opheldering te vragen, zijn de gevolgen voor rekening en risico van de Ondernemer.</w:t>
      </w:r>
    </w:p>
    <w:p w14:paraId="265CF6D3" w14:textId="77777777" w:rsidR="00126594" w:rsidRDefault="00126594" w:rsidP="00126594">
      <w:pPr>
        <w:tabs>
          <w:tab w:val="left" w:pos="567"/>
        </w:tabs>
        <w:spacing w:line="276" w:lineRule="auto"/>
        <w:ind w:left="567"/>
        <w:rPr>
          <w:rFonts w:ascii="Corbel" w:hAnsi="Corbel"/>
          <w:szCs w:val="18"/>
        </w:rPr>
      </w:pPr>
    </w:p>
    <w:p w14:paraId="0E1144EA" w14:textId="6D5964CE" w:rsidR="00126594" w:rsidRPr="00752C50" w:rsidRDefault="00126594" w:rsidP="00786608">
      <w:pPr>
        <w:numPr>
          <w:ilvl w:val="0"/>
          <w:numId w:val="36"/>
        </w:numPr>
        <w:tabs>
          <w:tab w:val="left" w:pos="567"/>
        </w:tabs>
        <w:spacing w:line="276" w:lineRule="auto"/>
        <w:ind w:left="567" w:hanging="425"/>
        <w:rPr>
          <w:rFonts w:ascii="Corbel" w:hAnsi="Corbel"/>
          <w:szCs w:val="18"/>
        </w:rPr>
      </w:pPr>
      <w:r>
        <w:rPr>
          <w:rFonts w:ascii="Corbel" w:hAnsi="Corbel"/>
          <w:szCs w:val="18"/>
        </w:rPr>
        <w:t>Indien de Aanmelding</w:t>
      </w:r>
      <w:r w:rsidRPr="00752C50">
        <w:rPr>
          <w:rFonts w:ascii="Corbel" w:hAnsi="Corbel"/>
          <w:szCs w:val="18"/>
        </w:rPr>
        <w:t xml:space="preserve"> onduidelijkheden bevat, kan de Aanbestedende dienst aan de Gegadigde om verduidelijking verzoeken. Deze toelichting dient Schriftelijk te worden verstrekt en zal onlosmakelijk deel uitmaken van de Aanmelding. De toelichting mag niet leiden tot een wijziging van de Aanmelding.</w:t>
      </w:r>
    </w:p>
    <w:p w14:paraId="478D8CA4" w14:textId="77777777" w:rsidR="00126594" w:rsidRPr="00C25E4D" w:rsidRDefault="00126594" w:rsidP="00126594">
      <w:pPr>
        <w:tabs>
          <w:tab w:val="left" w:pos="567"/>
        </w:tabs>
        <w:spacing w:line="276" w:lineRule="auto"/>
        <w:rPr>
          <w:rFonts w:ascii="Corbel" w:hAnsi="Corbel"/>
          <w:szCs w:val="18"/>
        </w:rPr>
      </w:pPr>
    </w:p>
    <w:p w14:paraId="1C593BEF" w14:textId="77777777" w:rsidR="00126594" w:rsidRPr="00C25E4D" w:rsidRDefault="00126594" w:rsidP="00786608">
      <w:pPr>
        <w:numPr>
          <w:ilvl w:val="0"/>
          <w:numId w:val="36"/>
        </w:numPr>
        <w:tabs>
          <w:tab w:val="left" w:pos="567"/>
        </w:tabs>
        <w:spacing w:line="276" w:lineRule="auto"/>
        <w:ind w:left="567" w:hanging="425"/>
        <w:rPr>
          <w:rFonts w:ascii="Corbel" w:hAnsi="Corbel"/>
          <w:szCs w:val="18"/>
        </w:rPr>
      </w:pPr>
      <w:r w:rsidRPr="00C25E4D">
        <w:rPr>
          <w:rFonts w:ascii="Corbel" w:hAnsi="Corbel"/>
          <w:szCs w:val="18"/>
        </w:rPr>
        <w:t>De Aanbestedende dienst behoudt zich het recht voor zonder nadere toestemming alle door de Ondernemer verstrekte gegevens op</w:t>
      </w:r>
      <w:r>
        <w:rPr>
          <w:rFonts w:ascii="Corbel" w:hAnsi="Corbel"/>
          <w:szCs w:val="18"/>
        </w:rPr>
        <w:t xml:space="preserve"> </w:t>
      </w:r>
      <w:r w:rsidRPr="00C25E4D">
        <w:rPr>
          <w:rFonts w:ascii="Corbel" w:hAnsi="Corbel"/>
          <w:szCs w:val="18"/>
        </w:rPr>
        <w:t>juistheid te controleren en de opgegeven referenten te benaderen.</w:t>
      </w:r>
    </w:p>
    <w:p w14:paraId="0D41FB47" w14:textId="77777777" w:rsidR="00134852" w:rsidRPr="00126594" w:rsidRDefault="00134852" w:rsidP="00126594">
      <w:pPr>
        <w:tabs>
          <w:tab w:val="left" w:pos="567"/>
        </w:tabs>
        <w:spacing w:line="276" w:lineRule="auto"/>
        <w:ind w:left="142"/>
        <w:rPr>
          <w:rFonts w:ascii="Corbel" w:hAnsi="Corbel"/>
          <w:szCs w:val="18"/>
        </w:rPr>
      </w:pPr>
    </w:p>
    <w:p w14:paraId="37519B53" w14:textId="77777777" w:rsidR="00134852" w:rsidRPr="00C25E4D" w:rsidRDefault="000C7128" w:rsidP="00786608">
      <w:pPr>
        <w:numPr>
          <w:ilvl w:val="0"/>
          <w:numId w:val="36"/>
        </w:numPr>
        <w:tabs>
          <w:tab w:val="left" w:pos="567"/>
        </w:tabs>
        <w:spacing w:line="276" w:lineRule="auto"/>
        <w:ind w:left="567" w:hanging="425"/>
        <w:rPr>
          <w:rFonts w:ascii="Corbel" w:hAnsi="Corbel"/>
          <w:szCs w:val="18"/>
        </w:rPr>
      </w:pPr>
      <w:r>
        <w:rPr>
          <w:rFonts w:ascii="Corbel" w:hAnsi="Corbel"/>
          <w:szCs w:val="18"/>
        </w:rPr>
        <w:t>Aanmeldingen</w:t>
      </w:r>
      <w:r w:rsidR="00134852" w:rsidRPr="00C25E4D">
        <w:rPr>
          <w:rFonts w:ascii="Corbel" w:hAnsi="Corbel"/>
          <w:szCs w:val="18"/>
        </w:rPr>
        <w:t xml:space="preserve"> zullen na afloop van deze aanbestedingsprocedure niet worden geretourneerd.</w:t>
      </w:r>
    </w:p>
    <w:p w14:paraId="50C09266" w14:textId="77777777" w:rsidR="00134852" w:rsidRPr="00C25E4D" w:rsidRDefault="000345E5" w:rsidP="00134852">
      <w:pPr>
        <w:pStyle w:val="Kop2"/>
        <w:numPr>
          <w:ilvl w:val="2"/>
          <w:numId w:val="6"/>
        </w:numPr>
        <w:tabs>
          <w:tab w:val="left" w:pos="6379"/>
        </w:tabs>
        <w:spacing w:before="240" w:after="120" w:line="276" w:lineRule="auto"/>
        <w:rPr>
          <w:rFonts w:ascii="Corbel" w:hAnsi="Corbel"/>
          <w:sz w:val="18"/>
          <w:szCs w:val="18"/>
        </w:rPr>
      </w:pPr>
      <w:bookmarkStart w:id="46" w:name="_Toc448153680"/>
      <w:bookmarkStart w:id="47" w:name="_Toc195253693"/>
      <w:r>
        <w:rPr>
          <w:rFonts w:ascii="Corbel" w:hAnsi="Corbel"/>
          <w:sz w:val="18"/>
          <w:szCs w:val="18"/>
        </w:rPr>
        <w:t>Aanmelden</w:t>
      </w:r>
      <w:r w:rsidR="00134852" w:rsidRPr="00C25E4D">
        <w:rPr>
          <w:rFonts w:ascii="Corbel" w:hAnsi="Corbel"/>
          <w:sz w:val="18"/>
          <w:szCs w:val="18"/>
        </w:rPr>
        <w:t xml:space="preserve"> als Samenwerkingsverband (combinatie)</w:t>
      </w:r>
      <w:bookmarkEnd w:id="46"/>
      <w:bookmarkEnd w:id="47"/>
    </w:p>
    <w:p w14:paraId="06BD2554" w14:textId="77777777" w:rsidR="00134852" w:rsidRPr="00C25E4D" w:rsidRDefault="00134852" w:rsidP="00134852">
      <w:pPr>
        <w:spacing w:line="276" w:lineRule="auto"/>
        <w:rPr>
          <w:rFonts w:ascii="Corbel" w:hAnsi="Corbel"/>
          <w:szCs w:val="18"/>
        </w:rPr>
      </w:pPr>
      <w:r w:rsidRPr="00C25E4D">
        <w:rPr>
          <w:rFonts w:ascii="Corbel" w:hAnsi="Corbel"/>
          <w:szCs w:val="18"/>
        </w:rPr>
        <w:t>Een Samenwerkingsverband van Ondernemers (combinatie) kan deelnemen als één</w:t>
      </w:r>
      <w:r w:rsidR="000345E5">
        <w:rPr>
          <w:rFonts w:ascii="Corbel" w:hAnsi="Corbel"/>
          <w:szCs w:val="18"/>
        </w:rPr>
        <w:t xml:space="preserve"> Gegadigde.</w:t>
      </w:r>
      <w:r w:rsidRPr="00C25E4D">
        <w:rPr>
          <w:rFonts w:ascii="Corbel" w:hAnsi="Corbel"/>
          <w:szCs w:val="18"/>
        </w:rPr>
        <w:t xml:space="preserve"> Voor de </w:t>
      </w:r>
      <w:r w:rsidR="000345E5">
        <w:rPr>
          <w:rFonts w:ascii="Corbel" w:hAnsi="Corbel"/>
          <w:szCs w:val="18"/>
        </w:rPr>
        <w:t xml:space="preserve">Aanmelding </w:t>
      </w:r>
      <w:r w:rsidRPr="00C25E4D">
        <w:rPr>
          <w:rFonts w:ascii="Corbel" w:hAnsi="Corbel"/>
          <w:szCs w:val="18"/>
        </w:rPr>
        <w:t>als Samenwerkingsverband (combinatie) gelden onderstaande aanvullende bepalingen.</w:t>
      </w:r>
    </w:p>
    <w:p w14:paraId="214DCBED" w14:textId="77777777" w:rsidR="00134852" w:rsidRPr="00C25E4D" w:rsidRDefault="00134852" w:rsidP="00134852">
      <w:pPr>
        <w:spacing w:line="276" w:lineRule="auto"/>
        <w:rPr>
          <w:rFonts w:ascii="Corbel" w:hAnsi="Corbel"/>
          <w:szCs w:val="18"/>
        </w:rPr>
      </w:pPr>
    </w:p>
    <w:p w14:paraId="409516B8" w14:textId="4CD4C452" w:rsidR="00134852" w:rsidRPr="00C25E4D" w:rsidRDefault="00134852" w:rsidP="001040A7">
      <w:pPr>
        <w:numPr>
          <w:ilvl w:val="0"/>
          <w:numId w:val="24"/>
        </w:numPr>
        <w:tabs>
          <w:tab w:val="clear" w:pos="720"/>
          <w:tab w:val="num" w:pos="567"/>
        </w:tabs>
        <w:spacing w:line="276" w:lineRule="auto"/>
        <w:ind w:left="567" w:hanging="425"/>
        <w:rPr>
          <w:rFonts w:ascii="Corbel" w:hAnsi="Corbel"/>
          <w:szCs w:val="18"/>
        </w:rPr>
      </w:pPr>
      <w:r w:rsidRPr="00C25E4D">
        <w:rPr>
          <w:rFonts w:ascii="Corbel" w:hAnsi="Corbel"/>
          <w:szCs w:val="18"/>
        </w:rPr>
        <w:t>Indien</w:t>
      </w:r>
      <w:r w:rsidR="000345E5">
        <w:rPr>
          <w:rFonts w:ascii="Corbel" w:hAnsi="Corbel"/>
          <w:szCs w:val="18"/>
        </w:rPr>
        <w:t xml:space="preserve"> Gegadigde </w:t>
      </w:r>
      <w:r w:rsidRPr="00C25E4D">
        <w:rPr>
          <w:rFonts w:ascii="Corbel" w:hAnsi="Corbel"/>
          <w:szCs w:val="18"/>
        </w:rPr>
        <w:t xml:space="preserve">gevormd wordt door een Samenwerkingsverband (combinatie), dan dient </w:t>
      </w:r>
      <w:r w:rsidR="000345E5">
        <w:rPr>
          <w:rFonts w:ascii="Corbel" w:hAnsi="Corbel"/>
          <w:szCs w:val="18"/>
        </w:rPr>
        <w:t xml:space="preserve">Gegadigde </w:t>
      </w:r>
      <w:r w:rsidRPr="00C25E4D">
        <w:rPr>
          <w:rFonts w:ascii="Corbel" w:hAnsi="Corbel"/>
          <w:szCs w:val="18"/>
        </w:rPr>
        <w:t xml:space="preserve">de vorm en de samenstelling aan te geven in </w:t>
      </w:r>
      <w:r w:rsidR="004152EA">
        <w:rPr>
          <w:rFonts w:ascii="Corbel" w:hAnsi="Corbel"/>
          <w:szCs w:val="18"/>
        </w:rPr>
        <w:t xml:space="preserve">het </w:t>
      </w:r>
      <w:r w:rsidR="004152EA" w:rsidRPr="00A85E9D">
        <w:rPr>
          <w:rFonts w:ascii="Corbel" w:hAnsi="Corbel"/>
          <w:b/>
          <w:bCs/>
          <w:szCs w:val="18"/>
        </w:rPr>
        <w:t>Uniform Euro</w:t>
      </w:r>
      <w:r w:rsidR="00A85E9D" w:rsidRPr="00A85E9D">
        <w:rPr>
          <w:rFonts w:ascii="Corbel" w:hAnsi="Corbel"/>
          <w:b/>
          <w:bCs/>
          <w:szCs w:val="18"/>
        </w:rPr>
        <w:t>pees Aanbestedingsdocument</w:t>
      </w:r>
      <w:r w:rsidR="0075015D">
        <w:rPr>
          <w:rFonts w:ascii="Corbel" w:hAnsi="Corbel"/>
          <w:b/>
          <w:bCs/>
          <w:szCs w:val="18"/>
        </w:rPr>
        <w:t xml:space="preserve"> (UEA)</w:t>
      </w:r>
      <w:r w:rsidRPr="00C25E4D">
        <w:rPr>
          <w:rFonts w:ascii="Corbel" w:hAnsi="Corbel"/>
          <w:szCs w:val="18"/>
        </w:rPr>
        <w:t xml:space="preserve"> </w:t>
      </w:r>
      <w:r w:rsidR="00380604">
        <w:rPr>
          <w:rFonts w:ascii="Corbel" w:hAnsi="Corbel"/>
          <w:szCs w:val="18"/>
        </w:rPr>
        <w:t>d</w:t>
      </w:r>
      <w:r w:rsidR="00A85E9D">
        <w:rPr>
          <w:rFonts w:ascii="Corbel" w:hAnsi="Corbel"/>
          <w:szCs w:val="18"/>
        </w:rPr>
        <w:t>at</w:t>
      </w:r>
      <w:r w:rsidR="00380604">
        <w:rPr>
          <w:rFonts w:ascii="Corbel" w:hAnsi="Corbel"/>
          <w:szCs w:val="18"/>
        </w:rPr>
        <w:t xml:space="preserve"> onderdeel van de</w:t>
      </w:r>
      <w:r w:rsidRPr="00C25E4D">
        <w:rPr>
          <w:rFonts w:ascii="Corbel" w:hAnsi="Corbel"/>
          <w:szCs w:val="18"/>
        </w:rPr>
        <w:t xml:space="preserve"> </w:t>
      </w:r>
      <w:r w:rsidR="000345E5">
        <w:rPr>
          <w:rFonts w:ascii="Corbel" w:hAnsi="Corbel"/>
          <w:szCs w:val="18"/>
        </w:rPr>
        <w:t xml:space="preserve">Aanmelding </w:t>
      </w:r>
      <w:r w:rsidR="00380604">
        <w:rPr>
          <w:rFonts w:ascii="Corbel" w:hAnsi="Corbel"/>
          <w:szCs w:val="18"/>
        </w:rPr>
        <w:t xml:space="preserve">uitmaakt, </w:t>
      </w:r>
      <w:r w:rsidRPr="00C25E4D">
        <w:rPr>
          <w:rFonts w:ascii="Corbel" w:hAnsi="Corbel"/>
          <w:szCs w:val="18"/>
        </w:rPr>
        <w:t>inclusief een beschrijving van de verdeling van de Opdracht over deze entiteiten</w:t>
      </w:r>
      <w:r w:rsidR="000345E5">
        <w:rPr>
          <w:rFonts w:ascii="Corbel" w:hAnsi="Corbel"/>
          <w:szCs w:val="18"/>
        </w:rPr>
        <w:t xml:space="preserve"> </w:t>
      </w:r>
      <w:r w:rsidR="00F5242A">
        <w:rPr>
          <w:rFonts w:ascii="Corbel" w:hAnsi="Corbel"/>
          <w:szCs w:val="18"/>
        </w:rPr>
        <w:t>in het geval</w:t>
      </w:r>
      <w:r w:rsidR="00FF2A8E">
        <w:rPr>
          <w:rFonts w:ascii="Corbel" w:hAnsi="Corbel"/>
          <w:szCs w:val="18"/>
        </w:rPr>
        <w:t xml:space="preserve"> </w:t>
      </w:r>
      <w:r w:rsidR="000345E5">
        <w:rPr>
          <w:rFonts w:ascii="Corbel" w:hAnsi="Corbel"/>
          <w:szCs w:val="18"/>
        </w:rPr>
        <w:t>de Opdracht in de gunningsfase aan Gegadigde word</w:t>
      </w:r>
      <w:r w:rsidR="00FF2A8E">
        <w:rPr>
          <w:rFonts w:ascii="Corbel" w:hAnsi="Corbel"/>
          <w:szCs w:val="18"/>
        </w:rPr>
        <w:t xml:space="preserve">t </w:t>
      </w:r>
      <w:r w:rsidR="000345E5">
        <w:rPr>
          <w:rFonts w:ascii="Corbel" w:hAnsi="Corbel"/>
          <w:szCs w:val="18"/>
        </w:rPr>
        <w:t>gegund.</w:t>
      </w:r>
    </w:p>
    <w:p w14:paraId="32955F98" w14:textId="77777777" w:rsidR="00134852" w:rsidRPr="00C25E4D" w:rsidRDefault="00134852" w:rsidP="00134852">
      <w:pPr>
        <w:tabs>
          <w:tab w:val="left" w:pos="567"/>
        </w:tabs>
        <w:spacing w:line="276" w:lineRule="auto"/>
        <w:ind w:left="567"/>
        <w:rPr>
          <w:rFonts w:ascii="Corbel" w:hAnsi="Corbel"/>
          <w:szCs w:val="18"/>
        </w:rPr>
      </w:pPr>
      <w:r w:rsidRPr="00C25E4D">
        <w:rPr>
          <w:rFonts w:ascii="Corbel" w:hAnsi="Corbel"/>
          <w:szCs w:val="18"/>
        </w:rPr>
        <w:t xml:space="preserve"> </w:t>
      </w:r>
    </w:p>
    <w:p w14:paraId="068AC79B" w14:textId="2B91F1DD" w:rsidR="00226AC4" w:rsidRPr="00671443" w:rsidRDefault="00226AC4" w:rsidP="001040A7">
      <w:pPr>
        <w:pStyle w:val="Lijstalinea"/>
        <w:numPr>
          <w:ilvl w:val="0"/>
          <w:numId w:val="24"/>
        </w:numPr>
        <w:tabs>
          <w:tab w:val="clear" w:pos="720"/>
          <w:tab w:val="left" w:pos="567"/>
        </w:tabs>
        <w:spacing w:line="276" w:lineRule="auto"/>
        <w:ind w:left="567" w:hanging="425"/>
        <w:rPr>
          <w:rFonts w:ascii="Corbel" w:hAnsi="Corbel"/>
          <w:b/>
          <w:sz w:val="18"/>
          <w:szCs w:val="18"/>
          <w:lang w:val="nl-NL" w:eastAsia="nl-NL"/>
        </w:rPr>
      </w:pPr>
      <w:r w:rsidRPr="00671443">
        <w:rPr>
          <w:rFonts w:ascii="Corbel" w:hAnsi="Corbel"/>
          <w:sz w:val="18"/>
          <w:szCs w:val="18"/>
          <w:lang w:val="nl-NL"/>
        </w:rPr>
        <w:t xml:space="preserve">Alle Ondernemers die deelnemen in het Samenwerkingsverband (combinatie) (ook wel </w:t>
      </w:r>
      <w:proofErr w:type="spellStart"/>
      <w:r w:rsidRPr="00671443">
        <w:rPr>
          <w:rFonts w:ascii="Corbel" w:hAnsi="Corbel"/>
          <w:sz w:val="18"/>
          <w:szCs w:val="18"/>
          <w:lang w:val="nl-NL"/>
        </w:rPr>
        <w:t>combinanten</w:t>
      </w:r>
      <w:proofErr w:type="spellEnd"/>
      <w:r w:rsidRPr="00671443">
        <w:rPr>
          <w:rFonts w:ascii="Corbel" w:hAnsi="Corbel"/>
          <w:sz w:val="18"/>
          <w:szCs w:val="18"/>
          <w:lang w:val="nl-NL"/>
        </w:rPr>
        <w:t xml:space="preserve"> genoemd) dienen </w:t>
      </w:r>
      <w:r w:rsidR="0075015D" w:rsidRPr="0075015D">
        <w:rPr>
          <w:rFonts w:ascii="Corbel" w:hAnsi="Corbel"/>
          <w:sz w:val="18"/>
          <w:szCs w:val="18"/>
          <w:u w:val="single"/>
          <w:lang w:val="nl-NL"/>
        </w:rPr>
        <w:t>ieder voor zich</w:t>
      </w:r>
      <w:r w:rsidR="0075015D" w:rsidRPr="0075015D" w:rsidDel="0075015D">
        <w:rPr>
          <w:rFonts w:ascii="Corbel" w:hAnsi="Corbel"/>
          <w:sz w:val="18"/>
          <w:szCs w:val="18"/>
          <w:u w:val="single"/>
          <w:lang w:val="nl-NL"/>
        </w:rPr>
        <w:t xml:space="preserve"> </w:t>
      </w:r>
      <w:r w:rsidRPr="00671443">
        <w:rPr>
          <w:rFonts w:ascii="Corbel" w:hAnsi="Corbel"/>
          <w:sz w:val="18"/>
          <w:szCs w:val="18"/>
          <w:u w:val="single"/>
          <w:lang w:val="nl-NL"/>
        </w:rPr>
        <w:t xml:space="preserve">een </w:t>
      </w:r>
      <w:r w:rsidR="0075015D">
        <w:rPr>
          <w:rFonts w:ascii="Corbel" w:hAnsi="Corbel"/>
          <w:b/>
          <w:sz w:val="18"/>
          <w:szCs w:val="18"/>
          <w:u w:val="single"/>
          <w:lang w:val="nl-NL"/>
        </w:rPr>
        <w:t>UEA</w:t>
      </w:r>
      <w:r w:rsidRPr="00671443">
        <w:rPr>
          <w:rFonts w:ascii="Corbel" w:hAnsi="Corbel"/>
          <w:sz w:val="18"/>
          <w:szCs w:val="18"/>
          <w:u w:val="single"/>
          <w:lang w:val="nl-NL"/>
        </w:rPr>
        <w:t xml:space="preserve"> </w:t>
      </w:r>
      <w:r w:rsidRPr="00671443">
        <w:rPr>
          <w:rFonts w:ascii="Corbel" w:hAnsi="Corbel"/>
          <w:sz w:val="18"/>
          <w:szCs w:val="18"/>
          <w:lang w:val="nl-NL"/>
        </w:rPr>
        <w:t xml:space="preserve">in te vullen en bij de </w:t>
      </w:r>
      <w:r w:rsidR="007E37F8">
        <w:rPr>
          <w:rFonts w:ascii="Corbel" w:hAnsi="Corbel"/>
          <w:sz w:val="18"/>
          <w:szCs w:val="18"/>
          <w:lang w:val="nl-NL"/>
        </w:rPr>
        <w:t>Aanmelding</w:t>
      </w:r>
      <w:r w:rsidRPr="00671443">
        <w:rPr>
          <w:rFonts w:ascii="Corbel" w:hAnsi="Corbel"/>
          <w:sz w:val="18"/>
          <w:szCs w:val="18"/>
          <w:lang w:val="nl-NL"/>
        </w:rPr>
        <w:t xml:space="preserve"> te voegen.</w:t>
      </w:r>
    </w:p>
    <w:p w14:paraId="1FC44B76" w14:textId="77777777" w:rsidR="00134852" w:rsidRPr="00C25E4D" w:rsidRDefault="00134852" w:rsidP="00134852">
      <w:pPr>
        <w:tabs>
          <w:tab w:val="left" w:pos="567"/>
        </w:tabs>
        <w:spacing w:line="276" w:lineRule="auto"/>
        <w:ind w:left="567" w:hanging="425"/>
        <w:rPr>
          <w:rFonts w:ascii="Corbel" w:hAnsi="Corbel"/>
          <w:szCs w:val="18"/>
        </w:rPr>
      </w:pPr>
    </w:p>
    <w:p w14:paraId="488FAB02" w14:textId="3743CA8B" w:rsidR="00134852" w:rsidRPr="00C25E4D" w:rsidRDefault="00134852"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 xml:space="preserve">Alle </w:t>
      </w:r>
      <w:proofErr w:type="spellStart"/>
      <w:r w:rsidRPr="00C25E4D">
        <w:rPr>
          <w:rFonts w:ascii="Corbel" w:hAnsi="Corbel"/>
          <w:szCs w:val="18"/>
        </w:rPr>
        <w:t>combinanten</w:t>
      </w:r>
      <w:proofErr w:type="spellEnd"/>
      <w:r w:rsidRPr="00C25E4D">
        <w:rPr>
          <w:rFonts w:ascii="Corbel" w:hAnsi="Corbel"/>
          <w:szCs w:val="18"/>
        </w:rPr>
        <w:t xml:space="preserve"> dienen in </w:t>
      </w:r>
      <w:r w:rsidR="00F461E0">
        <w:rPr>
          <w:rFonts w:ascii="Corbel" w:hAnsi="Corbel"/>
          <w:szCs w:val="18"/>
        </w:rPr>
        <w:t xml:space="preserve">het </w:t>
      </w:r>
      <w:r w:rsidR="0075015D">
        <w:rPr>
          <w:rFonts w:ascii="Corbel" w:hAnsi="Corbel"/>
          <w:b/>
          <w:szCs w:val="18"/>
          <w:lang w:val="nl"/>
        </w:rPr>
        <w:t>UEA</w:t>
      </w:r>
      <w:r w:rsidR="007931AD" w:rsidRPr="00747A25">
        <w:rPr>
          <w:rFonts w:ascii="Corbel" w:hAnsi="Corbel"/>
          <w:b/>
          <w:szCs w:val="18"/>
          <w:lang w:val="nl"/>
        </w:rPr>
        <w:t xml:space="preserve"> </w:t>
      </w:r>
      <w:r w:rsidR="00F26ABE" w:rsidRPr="00747A25">
        <w:rPr>
          <w:rFonts w:ascii="Corbel" w:hAnsi="Corbel"/>
          <w:b/>
          <w:szCs w:val="18"/>
          <w:lang w:val="nl"/>
        </w:rPr>
        <w:t>bij</w:t>
      </w:r>
      <w:r w:rsidR="007931AD" w:rsidRPr="00747A25">
        <w:rPr>
          <w:rFonts w:ascii="Corbel" w:hAnsi="Corbel"/>
          <w:b/>
          <w:szCs w:val="18"/>
          <w:lang w:val="nl"/>
        </w:rPr>
        <w:t xml:space="preserve"> II</w:t>
      </w:r>
      <w:r w:rsidR="00F26ABE" w:rsidRPr="00747A25">
        <w:rPr>
          <w:rFonts w:ascii="Corbel" w:hAnsi="Corbel"/>
          <w:b/>
          <w:szCs w:val="18"/>
          <w:lang w:val="nl"/>
        </w:rPr>
        <w:t xml:space="preserve"> B:</w:t>
      </w:r>
      <w:r w:rsidR="007931AD" w:rsidRPr="00747A25">
        <w:rPr>
          <w:rFonts w:ascii="Corbel" w:hAnsi="Corbel"/>
          <w:b/>
          <w:szCs w:val="18"/>
          <w:lang w:val="nl"/>
        </w:rPr>
        <w:t xml:space="preserve"> Gegevens met betrekking tot de ondernemer</w:t>
      </w:r>
      <w:r w:rsidR="00F26ABE" w:rsidRPr="00747A25">
        <w:rPr>
          <w:rFonts w:ascii="Corbel" w:hAnsi="Corbel"/>
          <w:b/>
          <w:szCs w:val="18"/>
          <w:lang w:val="nl"/>
        </w:rPr>
        <w:t>/wijze van deelneming</w:t>
      </w:r>
      <w:r w:rsidR="00F461E0" w:rsidRPr="00747A25">
        <w:rPr>
          <w:rFonts w:ascii="Corbel" w:hAnsi="Corbel"/>
          <w:szCs w:val="18"/>
          <w:lang w:val="nl"/>
        </w:rPr>
        <w:t xml:space="preserve"> </w:t>
      </w:r>
      <w:r w:rsidRPr="00747A25">
        <w:rPr>
          <w:rFonts w:ascii="Corbel" w:hAnsi="Corbel"/>
          <w:szCs w:val="18"/>
        </w:rPr>
        <w:t>de namen</w:t>
      </w:r>
      <w:r w:rsidRPr="00C25E4D">
        <w:rPr>
          <w:rFonts w:ascii="Corbel" w:hAnsi="Corbel"/>
          <w:szCs w:val="18"/>
        </w:rPr>
        <w:t xml:space="preserve"> van de overige </w:t>
      </w:r>
      <w:proofErr w:type="spellStart"/>
      <w:r w:rsidRPr="00C25E4D">
        <w:rPr>
          <w:rFonts w:ascii="Corbel" w:hAnsi="Corbel"/>
          <w:szCs w:val="18"/>
        </w:rPr>
        <w:t>combinanten</w:t>
      </w:r>
      <w:proofErr w:type="spellEnd"/>
      <w:r w:rsidR="00F26ABE">
        <w:rPr>
          <w:rFonts w:ascii="Corbel" w:hAnsi="Corbel"/>
          <w:szCs w:val="18"/>
        </w:rPr>
        <w:t xml:space="preserve"> </w:t>
      </w:r>
      <w:r w:rsidRPr="00C25E4D">
        <w:rPr>
          <w:rFonts w:ascii="Corbel" w:hAnsi="Corbel"/>
          <w:szCs w:val="18"/>
        </w:rPr>
        <w:t xml:space="preserve">op te geven. </w:t>
      </w:r>
      <w:r w:rsidR="00F461E0">
        <w:rPr>
          <w:rFonts w:ascii="Corbel" w:hAnsi="Corbel"/>
          <w:szCs w:val="18"/>
        </w:rPr>
        <w:t>Tevens</w:t>
      </w:r>
      <w:r w:rsidRPr="00C25E4D">
        <w:rPr>
          <w:rFonts w:ascii="Corbel" w:hAnsi="Corbel"/>
          <w:szCs w:val="18"/>
        </w:rPr>
        <w:t xml:space="preserve"> dient opgegeven te worden welke Ondernemer de leiding van het Samenwerkingsverband (combinatie) heeft en als verantwoordelijk gemachtigde (‘penvoerder’) namens het Samenwerkingsverband (combinatie) jegens de Aanbestedende dienst, althans Opdrachtgever, zal optreden. De penvoerder is dus de Ondernemer die door elke </w:t>
      </w:r>
      <w:proofErr w:type="spellStart"/>
      <w:r w:rsidRPr="00C25E4D">
        <w:rPr>
          <w:rFonts w:ascii="Corbel" w:hAnsi="Corbel"/>
          <w:szCs w:val="18"/>
        </w:rPr>
        <w:t>combinant</w:t>
      </w:r>
      <w:proofErr w:type="spellEnd"/>
      <w:r w:rsidRPr="00C25E4D">
        <w:rPr>
          <w:rFonts w:ascii="Corbel" w:hAnsi="Corbel"/>
          <w:szCs w:val="18"/>
        </w:rPr>
        <w:t xml:space="preserve"> adequaat is gemachtigd om namens het Samenwerkingsverband verplichtingen aan te gaan in het kader van deze aanbesteding.</w:t>
      </w:r>
      <w:r w:rsidR="0075015D">
        <w:rPr>
          <w:rFonts w:ascii="Corbel" w:hAnsi="Corbel"/>
          <w:szCs w:val="18"/>
        </w:rPr>
        <w:t xml:space="preserve"> </w:t>
      </w:r>
      <w:r w:rsidR="0075015D" w:rsidRPr="00C25E4D">
        <w:rPr>
          <w:rFonts w:ascii="Corbel" w:hAnsi="Corbel"/>
          <w:szCs w:val="18"/>
        </w:rPr>
        <w:t xml:space="preserve">Onder </w:t>
      </w:r>
      <w:r w:rsidR="0075015D">
        <w:rPr>
          <w:rFonts w:ascii="Corbel" w:hAnsi="Corbel"/>
          <w:szCs w:val="18"/>
        </w:rPr>
        <w:t xml:space="preserve">Deel II C van het UEA </w:t>
      </w:r>
      <w:r w:rsidR="0075015D" w:rsidRPr="00C25E4D">
        <w:rPr>
          <w:rFonts w:ascii="Corbel" w:hAnsi="Corbel"/>
          <w:szCs w:val="18"/>
        </w:rPr>
        <w:t xml:space="preserve">dienen </w:t>
      </w:r>
      <w:proofErr w:type="spellStart"/>
      <w:r w:rsidR="0075015D" w:rsidRPr="00C25E4D">
        <w:rPr>
          <w:rFonts w:ascii="Corbel" w:hAnsi="Corbel"/>
          <w:szCs w:val="18"/>
        </w:rPr>
        <w:t>combinanten</w:t>
      </w:r>
      <w:proofErr w:type="spellEnd"/>
      <w:r w:rsidR="0075015D" w:rsidRPr="00C25E4D">
        <w:rPr>
          <w:rFonts w:ascii="Corbel" w:hAnsi="Corbel"/>
          <w:szCs w:val="18"/>
        </w:rPr>
        <w:t xml:space="preserve"> op te geven voor welke geschiktheidseisen binnen het Samenwerkingsverband (combinatie) een beroep op zijn onderneming wordt gedaan</w:t>
      </w:r>
      <w:r w:rsidR="0075015D">
        <w:rPr>
          <w:rFonts w:ascii="Corbel" w:hAnsi="Corbel"/>
          <w:szCs w:val="18"/>
        </w:rPr>
        <w:t>;</w:t>
      </w:r>
    </w:p>
    <w:p w14:paraId="4AA04DF5" w14:textId="77777777" w:rsidR="00134852" w:rsidRPr="00C25E4D" w:rsidRDefault="00134852" w:rsidP="00134852">
      <w:pPr>
        <w:tabs>
          <w:tab w:val="left" w:pos="567"/>
        </w:tabs>
        <w:spacing w:line="276" w:lineRule="auto"/>
        <w:ind w:left="567" w:hanging="425"/>
        <w:rPr>
          <w:rFonts w:ascii="Corbel" w:hAnsi="Corbel"/>
          <w:szCs w:val="18"/>
        </w:rPr>
      </w:pPr>
    </w:p>
    <w:p w14:paraId="6A2EE2FC" w14:textId="5D1C36D2" w:rsidR="00226AC4" w:rsidRPr="00C25E4D" w:rsidRDefault="00226AC4"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 xml:space="preserve">Door het invullen en rechtsgeldig ondertekenen van </w:t>
      </w:r>
      <w:r>
        <w:rPr>
          <w:rFonts w:ascii="Corbel" w:hAnsi="Corbel"/>
          <w:szCs w:val="18"/>
        </w:rPr>
        <w:t xml:space="preserve">het </w:t>
      </w:r>
      <w:r w:rsidR="0075015D">
        <w:rPr>
          <w:rFonts w:ascii="Corbel" w:hAnsi="Corbel"/>
          <w:b/>
          <w:szCs w:val="18"/>
        </w:rPr>
        <w:t>UEA</w:t>
      </w:r>
      <w:r w:rsidRPr="00C25E4D">
        <w:rPr>
          <w:rFonts w:ascii="Corbel" w:hAnsi="Corbel"/>
          <w:b/>
          <w:bCs/>
          <w:szCs w:val="18"/>
        </w:rPr>
        <w:t xml:space="preserve"> </w:t>
      </w:r>
      <w:r w:rsidRPr="00C25E4D">
        <w:rPr>
          <w:rFonts w:ascii="Corbel" w:hAnsi="Corbel"/>
          <w:szCs w:val="18"/>
        </w:rPr>
        <w:t xml:space="preserve">verklaart elke </w:t>
      </w:r>
      <w:proofErr w:type="spellStart"/>
      <w:r w:rsidRPr="00C25E4D">
        <w:rPr>
          <w:rFonts w:ascii="Corbel" w:hAnsi="Corbel"/>
          <w:szCs w:val="18"/>
        </w:rPr>
        <w:t>combinant</w:t>
      </w:r>
      <w:proofErr w:type="spellEnd"/>
      <w:r w:rsidRPr="00C25E4D">
        <w:rPr>
          <w:rFonts w:ascii="Corbel" w:hAnsi="Corbel"/>
          <w:szCs w:val="18"/>
        </w:rPr>
        <w:t xml:space="preserve"> dat hij </w:t>
      </w:r>
      <w:r w:rsidRPr="00C25E4D">
        <w:rPr>
          <w:rFonts w:ascii="Corbel" w:hAnsi="Corbel"/>
          <w:iCs/>
          <w:szCs w:val="18"/>
        </w:rPr>
        <w:t xml:space="preserve">gezamenlijk en hoofdelijk aansprakelijk is </w:t>
      </w:r>
      <w:r w:rsidRPr="00C25E4D">
        <w:rPr>
          <w:rFonts w:ascii="Corbel" w:hAnsi="Corbel"/>
          <w:szCs w:val="18"/>
        </w:rPr>
        <w:t xml:space="preserve">voor de nakoming van de verplichtingen uit hoofde van de </w:t>
      </w:r>
      <w:r w:rsidR="007E37F8">
        <w:rPr>
          <w:rFonts w:ascii="Corbel" w:hAnsi="Corbel"/>
          <w:szCs w:val="18"/>
        </w:rPr>
        <w:t xml:space="preserve">Aanmelding, </w:t>
      </w:r>
      <w:r w:rsidRPr="00C25E4D">
        <w:rPr>
          <w:rFonts w:ascii="Corbel" w:hAnsi="Corbel"/>
          <w:szCs w:val="18"/>
        </w:rPr>
        <w:t>Inschrijving en Overeenkomst</w:t>
      </w:r>
      <w:r w:rsidRPr="00514156">
        <w:rPr>
          <w:rFonts w:ascii="Corbel" w:hAnsi="Corbel"/>
          <w:szCs w:val="18"/>
        </w:rPr>
        <w:t>.</w:t>
      </w:r>
    </w:p>
    <w:p w14:paraId="3C048C7A" w14:textId="77777777" w:rsidR="00134852" w:rsidRPr="00C25E4D" w:rsidRDefault="00134852" w:rsidP="00134852">
      <w:pPr>
        <w:tabs>
          <w:tab w:val="left" w:pos="567"/>
        </w:tabs>
        <w:spacing w:line="276" w:lineRule="auto"/>
        <w:rPr>
          <w:rFonts w:ascii="Corbel" w:hAnsi="Corbel"/>
          <w:szCs w:val="18"/>
        </w:rPr>
      </w:pPr>
    </w:p>
    <w:p w14:paraId="158DF626" w14:textId="611D04F9" w:rsidR="00134852" w:rsidRPr="00C25E4D" w:rsidRDefault="00134852"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 xml:space="preserve">Een Samenwerkingsverband (combinatie) in oprichting of een Samenwerkingsverband (combinatie) dat zich niet organiseert als één rechtspersoon, hoeft als Samenwerkingsverband (combinatie) geen bewijs van inschrijving in een nationaal beroeps- of handelsregister in te dienen. De afzonderlijke </w:t>
      </w:r>
      <w:proofErr w:type="spellStart"/>
      <w:r w:rsidRPr="00C25E4D">
        <w:rPr>
          <w:rFonts w:ascii="Corbel" w:hAnsi="Corbel"/>
          <w:szCs w:val="18"/>
        </w:rPr>
        <w:t>combinanten</w:t>
      </w:r>
      <w:proofErr w:type="spellEnd"/>
      <w:r w:rsidRPr="00C25E4D">
        <w:rPr>
          <w:rFonts w:ascii="Corbel" w:hAnsi="Corbel"/>
          <w:szCs w:val="18"/>
        </w:rPr>
        <w:t xml:space="preserve"> dienen dit </w:t>
      </w:r>
      <w:r w:rsidR="00380604">
        <w:rPr>
          <w:rFonts w:ascii="Corbel" w:hAnsi="Corbel"/>
          <w:szCs w:val="18"/>
        </w:rPr>
        <w:t xml:space="preserve">in dat geval </w:t>
      </w:r>
      <w:r w:rsidRPr="00C25E4D">
        <w:rPr>
          <w:rFonts w:ascii="Corbel" w:hAnsi="Corbel"/>
          <w:szCs w:val="18"/>
        </w:rPr>
        <w:t>wel te doen.</w:t>
      </w:r>
    </w:p>
    <w:p w14:paraId="0228C169" w14:textId="77777777" w:rsidR="00134852" w:rsidRPr="00C25E4D" w:rsidRDefault="00134852" w:rsidP="00134852">
      <w:pPr>
        <w:tabs>
          <w:tab w:val="left" w:pos="567"/>
        </w:tabs>
        <w:spacing w:line="276" w:lineRule="auto"/>
        <w:ind w:left="567" w:hanging="425"/>
        <w:rPr>
          <w:rFonts w:ascii="Corbel" w:hAnsi="Corbel"/>
          <w:szCs w:val="18"/>
        </w:rPr>
      </w:pPr>
    </w:p>
    <w:p w14:paraId="7090960F" w14:textId="3BBCB4C1" w:rsidR="00134852" w:rsidRPr="00C25E4D" w:rsidRDefault="00134852"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 xml:space="preserve">De uitsluitingsgronden die van toepassing zijn op deze aanbesteding gelden voor het Samenwerkingsverband (combinatie) als geheel én voor de individuele </w:t>
      </w:r>
      <w:proofErr w:type="spellStart"/>
      <w:r w:rsidRPr="00C25E4D">
        <w:rPr>
          <w:rFonts w:ascii="Corbel" w:hAnsi="Corbel"/>
          <w:szCs w:val="18"/>
        </w:rPr>
        <w:t>combinanten</w:t>
      </w:r>
      <w:proofErr w:type="spellEnd"/>
      <w:r w:rsidRPr="00C25E4D">
        <w:rPr>
          <w:rFonts w:ascii="Corbel" w:hAnsi="Corbel"/>
          <w:szCs w:val="18"/>
        </w:rPr>
        <w:t xml:space="preserve">. Indien een uitsluitingsgrond op één van de </w:t>
      </w:r>
      <w:proofErr w:type="spellStart"/>
      <w:r w:rsidRPr="00C25E4D">
        <w:rPr>
          <w:rFonts w:ascii="Corbel" w:hAnsi="Corbel"/>
          <w:szCs w:val="18"/>
        </w:rPr>
        <w:t>combinanten</w:t>
      </w:r>
      <w:proofErr w:type="spellEnd"/>
      <w:r w:rsidRPr="00C25E4D">
        <w:rPr>
          <w:rFonts w:ascii="Corbel" w:hAnsi="Corbel"/>
          <w:szCs w:val="18"/>
        </w:rPr>
        <w:t xml:space="preserve"> van toepassing is leidt dit tot uitsluiting van het gehele Samenwerkingsverband (combinatie).</w:t>
      </w:r>
    </w:p>
    <w:p w14:paraId="75D9B123" w14:textId="77777777" w:rsidR="00134852" w:rsidRPr="00C25E4D" w:rsidRDefault="00134852" w:rsidP="00134852">
      <w:pPr>
        <w:tabs>
          <w:tab w:val="left" w:pos="567"/>
        </w:tabs>
        <w:spacing w:line="276" w:lineRule="auto"/>
        <w:ind w:left="567" w:hanging="425"/>
        <w:rPr>
          <w:rFonts w:ascii="Corbel" w:hAnsi="Corbel"/>
          <w:szCs w:val="18"/>
        </w:rPr>
      </w:pPr>
    </w:p>
    <w:p w14:paraId="3B6D8E04" w14:textId="3B64EBB7" w:rsidR="00134852" w:rsidRDefault="00134852"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Bij de toetsing van de</w:t>
      </w:r>
      <w:r w:rsidR="000345E5">
        <w:rPr>
          <w:rFonts w:ascii="Corbel" w:hAnsi="Corbel"/>
          <w:szCs w:val="18"/>
        </w:rPr>
        <w:t xml:space="preserve"> Aanmelding</w:t>
      </w:r>
      <w:r w:rsidRPr="00C25E4D">
        <w:rPr>
          <w:rFonts w:ascii="Corbel" w:hAnsi="Corbel"/>
          <w:szCs w:val="18"/>
        </w:rPr>
        <w:t xml:space="preserve"> zal het Samenwerkingsverband (combinatie) met betrekking tot de geschiktheidseisen die van toepassing zijn op deze aanbesteding als één geheel worden beschouwd, tenzij uitdrukkelijk anders bepaald.</w:t>
      </w:r>
    </w:p>
    <w:p w14:paraId="74EE047E" w14:textId="77777777" w:rsidR="000345E5" w:rsidRDefault="000345E5" w:rsidP="000345E5">
      <w:pPr>
        <w:tabs>
          <w:tab w:val="left" w:pos="567"/>
        </w:tabs>
        <w:spacing w:line="276" w:lineRule="auto"/>
        <w:rPr>
          <w:rFonts w:ascii="Corbel" w:hAnsi="Corbel"/>
          <w:szCs w:val="18"/>
        </w:rPr>
      </w:pPr>
    </w:p>
    <w:p w14:paraId="20831381" w14:textId="4FFF9001" w:rsidR="008D48C8" w:rsidRPr="008D48C8" w:rsidRDefault="000345E5" w:rsidP="001040A7">
      <w:pPr>
        <w:numPr>
          <w:ilvl w:val="0"/>
          <w:numId w:val="24"/>
        </w:numPr>
        <w:tabs>
          <w:tab w:val="clear" w:pos="720"/>
          <w:tab w:val="left" w:pos="567"/>
        </w:tabs>
        <w:spacing w:line="276" w:lineRule="auto"/>
        <w:ind w:left="567" w:hanging="425"/>
        <w:rPr>
          <w:rFonts w:ascii="Corbel" w:hAnsi="Corbel"/>
          <w:szCs w:val="18"/>
        </w:rPr>
      </w:pPr>
      <w:r w:rsidRPr="001B648B">
        <w:rPr>
          <w:rFonts w:ascii="Corbel" w:hAnsi="Corbel"/>
          <w:szCs w:val="18"/>
        </w:rPr>
        <w:t>Nota bene: Gegadigde dient in dezelfde hoedanigheid in te schrijven als waar</w:t>
      </w:r>
      <w:r w:rsidR="001B648B" w:rsidRPr="001B648B">
        <w:rPr>
          <w:rFonts w:ascii="Corbel" w:hAnsi="Corbel"/>
          <w:szCs w:val="18"/>
        </w:rPr>
        <w:t>in</w:t>
      </w:r>
      <w:r w:rsidRPr="001B648B">
        <w:rPr>
          <w:rFonts w:ascii="Corbel" w:hAnsi="Corbel"/>
          <w:szCs w:val="18"/>
        </w:rPr>
        <w:t xml:space="preserve"> een Aanmelding is ingediend: het is in beginsel niet mogelijk de samenstelling van het Samenwerkingsverband te wijzigen</w:t>
      </w:r>
      <w:r w:rsidR="001B648B">
        <w:rPr>
          <w:rFonts w:ascii="Corbel" w:hAnsi="Corbel"/>
          <w:szCs w:val="18"/>
        </w:rPr>
        <w:t xml:space="preserve">. </w:t>
      </w:r>
      <w:r w:rsidRPr="008D48C8">
        <w:rPr>
          <w:rFonts w:ascii="Corbel" w:hAnsi="Corbel"/>
          <w:szCs w:val="18"/>
        </w:rPr>
        <w:t xml:space="preserve">Echter: indien sprake is van rechtsopvolging onder algemene of bijzondere titel in de positie van </w:t>
      </w:r>
      <w:r w:rsidRPr="008D48C8">
        <w:rPr>
          <w:rFonts w:ascii="Corbel" w:hAnsi="Corbel"/>
          <w:szCs w:val="18"/>
        </w:rPr>
        <w:lastRenderedPageBreak/>
        <w:t xml:space="preserve">Gegadigde, waaronder begrepen </w:t>
      </w:r>
      <w:r w:rsidR="00F13BD2" w:rsidRPr="008D48C8">
        <w:rPr>
          <w:rFonts w:ascii="Corbel" w:hAnsi="Corbel"/>
          <w:szCs w:val="18"/>
        </w:rPr>
        <w:t xml:space="preserve">één </w:t>
      </w:r>
      <w:r w:rsidRPr="008D48C8">
        <w:rPr>
          <w:rFonts w:ascii="Corbel" w:hAnsi="Corbel"/>
          <w:szCs w:val="18"/>
        </w:rPr>
        <w:t>van de deelnemers aan het Samenwerkingsverband, ten gevolge van herstructurering van de onderneming</w:t>
      </w:r>
      <w:r w:rsidR="00BC355D" w:rsidRPr="008D48C8">
        <w:rPr>
          <w:rFonts w:ascii="Corbel" w:hAnsi="Corbel"/>
          <w:szCs w:val="18"/>
        </w:rPr>
        <w:t xml:space="preserve"> </w:t>
      </w:r>
      <w:r w:rsidRPr="008D48C8">
        <w:rPr>
          <w:rFonts w:ascii="Corbel" w:hAnsi="Corbel"/>
          <w:szCs w:val="18"/>
        </w:rPr>
        <w:t xml:space="preserve">of insolventie, dan kan deze door de opvolgende Ondernemer worden vervangen, mits deze voldoet aan de in de Selectieleidraad gestelde uitsluitingsgronden en geschiktheidseisen en inschakeling van betreffende Ondernemer </w:t>
      </w:r>
      <w:r w:rsidR="007804D9" w:rsidRPr="008D48C8">
        <w:rPr>
          <w:rFonts w:ascii="Corbel" w:hAnsi="Corbel"/>
          <w:szCs w:val="18"/>
        </w:rPr>
        <w:t xml:space="preserve">niet </w:t>
      </w:r>
      <w:r w:rsidRPr="008D48C8">
        <w:rPr>
          <w:rFonts w:ascii="Corbel" w:hAnsi="Corbel"/>
          <w:szCs w:val="18"/>
        </w:rPr>
        <w:t xml:space="preserve">tot een </w:t>
      </w:r>
      <w:r w:rsidR="008D48C8" w:rsidRPr="008D48C8">
        <w:rPr>
          <w:rFonts w:ascii="Corbel" w:hAnsi="Corbel"/>
          <w:szCs w:val="18"/>
        </w:rPr>
        <w:t>lagere rangschikking</w:t>
      </w:r>
      <w:r w:rsidR="00FF2A8E" w:rsidRPr="008D48C8">
        <w:rPr>
          <w:rFonts w:ascii="Corbel" w:hAnsi="Corbel"/>
          <w:szCs w:val="18"/>
        </w:rPr>
        <w:t xml:space="preserve"> </w:t>
      </w:r>
      <w:r w:rsidRPr="008D48C8">
        <w:rPr>
          <w:rFonts w:ascii="Corbel" w:hAnsi="Corbel"/>
          <w:szCs w:val="18"/>
        </w:rPr>
        <w:t>van de Aanmelding hebben geleid</w:t>
      </w:r>
      <w:r w:rsidR="00FF2A8E" w:rsidRPr="008D48C8">
        <w:rPr>
          <w:rFonts w:ascii="Corbel" w:hAnsi="Corbel"/>
          <w:szCs w:val="18"/>
        </w:rPr>
        <w:t xml:space="preserve"> op basis van de selectiecriteria</w:t>
      </w:r>
      <w:r w:rsidR="008D48C8" w:rsidRPr="008D48C8">
        <w:rPr>
          <w:rFonts w:ascii="Corbel" w:hAnsi="Corbel"/>
          <w:szCs w:val="18"/>
        </w:rPr>
        <w:t>.</w:t>
      </w:r>
    </w:p>
    <w:p w14:paraId="679E0E18" w14:textId="77777777" w:rsidR="00134852" w:rsidRPr="00C25E4D" w:rsidRDefault="00134852" w:rsidP="00134852">
      <w:pPr>
        <w:tabs>
          <w:tab w:val="left" w:pos="567"/>
        </w:tabs>
        <w:spacing w:line="276" w:lineRule="auto"/>
        <w:ind w:left="567"/>
        <w:rPr>
          <w:rFonts w:ascii="Corbel" w:hAnsi="Corbel"/>
          <w:szCs w:val="18"/>
        </w:rPr>
      </w:pPr>
    </w:p>
    <w:p w14:paraId="358F89E8" w14:textId="77777777" w:rsidR="00134852" w:rsidRPr="00C25E4D" w:rsidRDefault="00134852" w:rsidP="001040A7">
      <w:pPr>
        <w:numPr>
          <w:ilvl w:val="0"/>
          <w:numId w:val="24"/>
        </w:numPr>
        <w:tabs>
          <w:tab w:val="left" w:pos="567"/>
        </w:tabs>
        <w:spacing w:line="276" w:lineRule="auto"/>
        <w:ind w:left="567" w:hanging="425"/>
        <w:rPr>
          <w:rFonts w:ascii="Corbel" w:hAnsi="Corbel"/>
          <w:szCs w:val="18"/>
        </w:rPr>
      </w:pPr>
      <w:r w:rsidRPr="00C25E4D">
        <w:rPr>
          <w:rFonts w:ascii="Corbel" w:hAnsi="Corbel"/>
          <w:szCs w:val="18"/>
        </w:rPr>
        <w:t>Tijdens de looptijd van de Overeenkomst mag het Samenwerkingsverband (combinatie) alleen zijn samenstelling wijzigen na Schriftelijke toestemming van de Aanbestedende dienst.</w:t>
      </w:r>
    </w:p>
    <w:p w14:paraId="5EAA654B" w14:textId="77777777" w:rsidR="00134852" w:rsidRPr="00C25E4D" w:rsidRDefault="00134852" w:rsidP="00134852">
      <w:pPr>
        <w:pStyle w:val="Kop2"/>
        <w:numPr>
          <w:ilvl w:val="2"/>
          <w:numId w:val="6"/>
        </w:numPr>
        <w:tabs>
          <w:tab w:val="left" w:pos="6379"/>
        </w:tabs>
        <w:spacing w:before="240" w:after="120" w:line="276" w:lineRule="auto"/>
        <w:rPr>
          <w:rFonts w:ascii="Corbel" w:hAnsi="Corbel"/>
          <w:sz w:val="18"/>
          <w:szCs w:val="18"/>
        </w:rPr>
      </w:pPr>
      <w:bookmarkStart w:id="48" w:name="_Toc448153681"/>
      <w:bookmarkStart w:id="49" w:name="_Toc195253694"/>
      <w:r w:rsidRPr="00C25E4D">
        <w:rPr>
          <w:rFonts w:ascii="Corbel" w:hAnsi="Corbel"/>
          <w:sz w:val="18"/>
          <w:szCs w:val="18"/>
        </w:rPr>
        <w:t>Het doen van een beroep op een Derde</w:t>
      </w:r>
      <w:bookmarkEnd w:id="48"/>
      <w:bookmarkEnd w:id="49"/>
      <w:r w:rsidRPr="00C25E4D">
        <w:rPr>
          <w:rFonts w:ascii="Corbel" w:hAnsi="Corbel"/>
          <w:sz w:val="18"/>
          <w:szCs w:val="18"/>
        </w:rPr>
        <w:t xml:space="preserve"> </w:t>
      </w:r>
    </w:p>
    <w:p w14:paraId="49FCCA2F" w14:textId="77777777" w:rsidR="00134852" w:rsidRPr="00C25E4D" w:rsidRDefault="006F1C98" w:rsidP="00134852">
      <w:pPr>
        <w:tabs>
          <w:tab w:val="left" w:pos="567"/>
        </w:tabs>
        <w:spacing w:line="276" w:lineRule="auto"/>
        <w:rPr>
          <w:rFonts w:ascii="Corbel" w:hAnsi="Corbel"/>
          <w:szCs w:val="18"/>
        </w:rPr>
      </w:pPr>
      <w:r>
        <w:rPr>
          <w:rFonts w:ascii="Corbel" w:hAnsi="Corbel"/>
          <w:szCs w:val="18"/>
        </w:rPr>
        <w:t>Gegadigden</w:t>
      </w:r>
      <w:r w:rsidR="00134852" w:rsidRPr="00C25E4D">
        <w:rPr>
          <w:rFonts w:ascii="Corbel" w:hAnsi="Corbel"/>
          <w:szCs w:val="18"/>
        </w:rPr>
        <w:t xml:space="preserve"> kunnen zich om twee redenen beroepen op een Derde:</w:t>
      </w:r>
    </w:p>
    <w:p w14:paraId="01E5420C" w14:textId="77777777" w:rsidR="00134852" w:rsidRPr="00C25E4D" w:rsidRDefault="00134852" w:rsidP="00134852">
      <w:pPr>
        <w:tabs>
          <w:tab w:val="left" w:pos="567"/>
        </w:tabs>
        <w:spacing w:line="276" w:lineRule="auto"/>
        <w:rPr>
          <w:rFonts w:ascii="Corbel" w:hAnsi="Corbel"/>
          <w:szCs w:val="18"/>
        </w:rPr>
      </w:pPr>
    </w:p>
    <w:p w14:paraId="53237916" w14:textId="77777777" w:rsidR="00134852" w:rsidRPr="00982497" w:rsidRDefault="00134852" w:rsidP="001040A7">
      <w:pPr>
        <w:pStyle w:val="Lijstalinea"/>
        <w:numPr>
          <w:ilvl w:val="0"/>
          <w:numId w:val="21"/>
        </w:numPr>
        <w:tabs>
          <w:tab w:val="left" w:pos="567"/>
        </w:tabs>
        <w:spacing w:line="276" w:lineRule="auto"/>
        <w:rPr>
          <w:rFonts w:ascii="Corbel" w:hAnsi="Corbel"/>
          <w:sz w:val="18"/>
          <w:szCs w:val="18"/>
          <w:lang w:val="nl-NL"/>
        </w:rPr>
      </w:pPr>
      <w:r w:rsidRPr="00982497">
        <w:rPr>
          <w:rFonts w:ascii="Corbel" w:hAnsi="Corbel"/>
          <w:sz w:val="18"/>
          <w:szCs w:val="18"/>
          <w:lang w:val="nl-NL"/>
        </w:rPr>
        <w:t>om aan de geschiktheidseisen te kunnen voldoen, en/of</w:t>
      </w:r>
    </w:p>
    <w:p w14:paraId="12E919B6" w14:textId="77777777" w:rsidR="00134852" w:rsidRPr="00982497" w:rsidRDefault="00134852" w:rsidP="001040A7">
      <w:pPr>
        <w:pStyle w:val="Lijstalinea"/>
        <w:numPr>
          <w:ilvl w:val="0"/>
          <w:numId w:val="21"/>
        </w:numPr>
        <w:tabs>
          <w:tab w:val="left" w:pos="567"/>
        </w:tabs>
        <w:spacing w:line="276" w:lineRule="auto"/>
        <w:rPr>
          <w:rFonts w:ascii="Corbel" w:hAnsi="Corbel"/>
          <w:sz w:val="18"/>
          <w:szCs w:val="18"/>
          <w:lang w:val="nl-NL"/>
        </w:rPr>
      </w:pPr>
      <w:r w:rsidRPr="00982497">
        <w:rPr>
          <w:rFonts w:ascii="Corbel" w:hAnsi="Corbel"/>
          <w:sz w:val="18"/>
          <w:szCs w:val="18"/>
          <w:lang w:val="nl-NL"/>
        </w:rPr>
        <w:t>(uitsluitend) rondom de uitvoering van de Opdracht.</w:t>
      </w:r>
    </w:p>
    <w:p w14:paraId="138C27FF" w14:textId="77777777" w:rsidR="00134852" w:rsidRPr="00C25E4D" w:rsidRDefault="00134852" w:rsidP="00134852">
      <w:pPr>
        <w:tabs>
          <w:tab w:val="left" w:pos="567"/>
        </w:tabs>
        <w:spacing w:line="276" w:lineRule="auto"/>
        <w:rPr>
          <w:rFonts w:ascii="Corbel" w:hAnsi="Corbel"/>
          <w:szCs w:val="18"/>
        </w:rPr>
      </w:pPr>
    </w:p>
    <w:p w14:paraId="02E7230E" w14:textId="7964D874" w:rsidR="00134852" w:rsidRPr="00C25E4D" w:rsidRDefault="00F13BD2" w:rsidP="00134852">
      <w:pPr>
        <w:tabs>
          <w:tab w:val="left" w:pos="567"/>
        </w:tabs>
        <w:spacing w:line="276" w:lineRule="auto"/>
        <w:rPr>
          <w:rFonts w:ascii="Corbel" w:hAnsi="Corbel"/>
          <w:szCs w:val="18"/>
        </w:rPr>
      </w:pPr>
      <w:r>
        <w:rPr>
          <w:rFonts w:ascii="Corbel" w:hAnsi="Corbel"/>
          <w:szCs w:val="18"/>
        </w:rPr>
        <w:t>Wanneer</w:t>
      </w:r>
      <w:r w:rsidR="00134852" w:rsidRPr="00C25E4D">
        <w:rPr>
          <w:rFonts w:ascii="Corbel" w:hAnsi="Corbel"/>
          <w:szCs w:val="18"/>
        </w:rPr>
        <w:t xml:space="preserve"> een beroep op een derde </w:t>
      </w:r>
      <w:r>
        <w:rPr>
          <w:rFonts w:ascii="Corbel" w:hAnsi="Corbel"/>
          <w:szCs w:val="18"/>
        </w:rPr>
        <w:t>wordt gedaan,</w:t>
      </w:r>
      <w:r w:rsidR="00134852" w:rsidRPr="00C25E4D">
        <w:rPr>
          <w:rFonts w:ascii="Corbel" w:hAnsi="Corbel"/>
          <w:szCs w:val="18"/>
        </w:rPr>
        <w:t xml:space="preserve"> gelden onderstaande aanvullende bepalingen:</w:t>
      </w:r>
      <w:r w:rsidR="00134852">
        <w:rPr>
          <w:rFonts w:ascii="Corbel" w:hAnsi="Corbel"/>
          <w:szCs w:val="18"/>
        </w:rPr>
        <w:t xml:space="preserve"> </w:t>
      </w:r>
    </w:p>
    <w:p w14:paraId="78387326" w14:textId="77777777" w:rsidR="00134852" w:rsidRPr="00C25E4D" w:rsidRDefault="00134852" w:rsidP="00134852">
      <w:pPr>
        <w:tabs>
          <w:tab w:val="left" w:pos="567"/>
        </w:tabs>
        <w:spacing w:line="276" w:lineRule="auto"/>
        <w:ind w:left="567" w:hanging="425"/>
        <w:rPr>
          <w:rFonts w:ascii="Corbel" w:hAnsi="Corbel"/>
          <w:szCs w:val="18"/>
        </w:rPr>
      </w:pPr>
    </w:p>
    <w:p w14:paraId="36EA294E" w14:textId="66F9C9C3" w:rsidR="00134852" w:rsidRPr="00C25E4D" w:rsidRDefault="003D2391" w:rsidP="001040A7">
      <w:pPr>
        <w:numPr>
          <w:ilvl w:val="0"/>
          <w:numId w:val="25"/>
        </w:numPr>
        <w:tabs>
          <w:tab w:val="left" w:pos="567"/>
        </w:tabs>
        <w:spacing w:line="276" w:lineRule="auto"/>
        <w:ind w:left="567" w:hanging="425"/>
        <w:rPr>
          <w:rFonts w:ascii="Corbel" w:hAnsi="Corbel"/>
          <w:szCs w:val="18"/>
        </w:rPr>
      </w:pPr>
      <w:r w:rsidRPr="003D2391">
        <w:rPr>
          <w:rFonts w:ascii="Corbel" w:hAnsi="Corbel"/>
          <w:szCs w:val="18"/>
        </w:rPr>
        <w:t xml:space="preserve">Indien </w:t>
      </w:r>
      <w:r w:rsidR="007E37F8">
        <w:rPr>
          <w:rFonts w:ascii="Corbel" w:hAnsi="Corbel"/>
          <w:szCs w:val="18"/>
        </w:rPr>
        <w:t>Gegadigde</w:t>
      </w:r>
      <w:r w:rsidRPr="003D2391">
        <w:rPr>
          <w:rFonts w:ascii="Corbel" w:hAnsi="Corbel"/>
          <w:szCs w:val="18"/>
        </w:rPr>
        <w:t xml:space="preserve"> een beroep doet op Derden, dan dient </w:t>
      </w:r>
      <w:r w:rsidR="007E37F8">
        <w:rPr>
          <w:rFonts w:ascii="Corbel" w:hAnsi="Corbel"/>
          <w:szCs w:val="18"/>
        </w:rPr>
        <w:t>Gegadigde</w:t>
      </w:r>
      <w:r w:rsidRPr="003D2391">
        <w:rPr>
          <w:rFonts w:ascii="Corbel" w:hAnsi="Corbel"/>
          <w:szCs w:val="18"/>
        </w:rPr>
        <w:t xml:space="preserve"> de Derden in zijn</w:t>
      </w:r>
      <w:r>
        <w:rPr>
          <w:rFonts w:ascii="Corbel" w:hAnsi="Corbel"/>
          <w:szCs w:val="18"/>
        </w:rPr>
        <w:t xml:space="preserve"> </w:t>
      </w:r>
      <w:r w:rsidRPr="003D2391">
        <w:rPr>
          <w:rFonts w:ascii="Corbel" w:hAnsi="Corbel"/>
          <w:b/>
          <w:szCs w:val="18"/>
        </w:rPr>
        <w:t xml:space="preserve">UEA </w:t>
      </w:r>
      <w:r w:rsidRPr="003D2391">
        <w:rPr>
          <w:rFonts w:ascii="Corbel" w:hAnsi="Corbel"/>
          <w:szCs w:val="18"/>
        </w:rPr>
        <w:t>te vermelden</w:t>
      </w:r>
      <w:r>
        <w:rPr>
          <w:rFonts w:ascii="Corbel" w:hAnsi="Corbel"/>
          <w:szCs w:val="18"/>
        </w:rPr>
        <w:t xml:space="preserve"> </w:t>
      </w:r>
      <w:r w:rsidRPr="003D2391">
        <w:rPr>
          <w:rFonts w:ascii="Corbel" w:hAnsi="Corbel"/>
          <w:szCs w:val="18"/>
        </w:rPr>
        <w:t>en aan te geven om welke reden een beroep op deze Derden wordt gedaan (zie deel IIC of deel IID UEA), inclusief een beschrijving van de verdeling van de Opdracht;</w:t>
      </w:r>
    </w:p>
    <w:p w14:paraId="503F65E2" w14:textId="77777777" w:rsidR="00134852" w:rsidRPr="00C25E4D" w:rsidRDefault="00134852" w:rsidP="00134852">
      <w:pPr>
        <w:tabs>
          <w:tab w:val="left" w:pos="567"/>
        </w:tabs>
        <w:spacing w:line="276" w:lineRule="auto"/>
        <w:rPr>
          <w:rFonts w:ascii="Corbel" w:hAnsi="Corbel"/>
          <w:szCs w:val="18"/>
        </w:rPr>
      </w:pPr>
    </w:p>
    <w:p w14:paraId="2B34730F" w14:textId="7B8B3D54" w:rsidR="00134852" w:rsidRDefault="007E37F8" w:rsidP="001040A7">
      <w:pPr>
        <w:numPr>
          <w:ilvl w:val="0"/>
          <w:numId w:val="25"/>
        </w:numPr>
        <w:tabs>
          <w:tab w:val="left" w:pos="567"/>
        </w:tabs>
        <w:spacing w:line="276" w:lineRule="auto"/>
        <w:ind w:left="567" w:hanging="425"/>
        <w:rPr>
          <w:rFonts w:ascii="Corbel" w:hAnsi="Corbel"/>
          <w:szCs w:val="18"/>
        </w:rPr>
      </w:pPr>
      <w:r>
        <w:rPr>
          <w:rFonts w:ascii="Corbel" w:hAnsi="Corbel"/>
          <w:szCs w:val="18"/>
        </w:rPr>
        <w:t>Gegadigde</w:t>
      </w:r>
      <w:r w:rsidR="003D2391" w:rsidRPr="003D2391">
        <w:rPr>
          <w:rFonts w:ascii="Corbel" w:hAnsi="Corbel"/>
          <w:szCs w:val="18"/>
        </w:rPr>
        <w:t xml:space="preserve"> dient tevens van Derden, waarop een beroep wordt gedaan om aan de geschiktheidseisen te voldoen (genoemd bij deel II C UEA), bij </w:t>
      </w:r>
      <w:r>
        <w:rPr>
          <w:rFonts w:ascii="Corbel" w:hAnsi="Corbel"/>
          <w:szCs w:val="18"/>
        </w:rPr>
        <w:t>Aanmelding</w:t>
      </w:r>
      <w:r w:rsidR="003D2391" w:rsidRPr="003D2391">
        <w:rPr>
          <w:rFonts w:ascii="Corbel" w:hAnsi="Corbel"/>
          <w:szCs w:val="18"/>
        </w:rPr>
        <w:t xml:space="preserve"> een individueel en zelfstandig </w:t>
      </w:r>
      <w:r w:rsidR="003D2391" w:rsidRPr="003D2391">
        <w:rPr>
          <w:rFonts w:ascii="Corbel" w:hAnsi="Corbel"/>
          <w:b/>
          <w:bCs/>
          <w:szCs w:val="18"/>
        </w:rPr>
        <w:t>Uniform Europees Aanbestedingsdocument</w:t>
      </w:r>
      <w:r w:rsidR="003D2391" w:rsidRPr="003D2391">
        <w:rPr>
          <w:rFonts w:ascii="Corbel" w:hAnsi="Corbel"/>
          <w:szCs w:val="18"/>
        </w:rPr>
        <w:t xml:space="preserve"> te voegen.</w:t>
      </w:r>
    </w:p>
    <w:p w14:paraId="162EC5C4" w14:textId="77777777" w:rsidR="00134852" w:rsidRPr="002D0963" w:rsidRDefault="00134852" w:rsidP="00134852">
      <w:pPr>
        <w:tabs>
          <w:tab w:val="left" w:pos="567"/>
        </w:tabs>
        <w:spacing w:line="276" w:lineRule="auto"/>
        <w:ind w:left="567"/>
        <w:rPr>
          <w:rFonts w:ascii="Corbel" w:hAnsi="Corbel"/>
          <w:szCs w:val="18"/>
        </w:rPr>
      </w:pPr>
    </w:p>
    <w:p w14:paraId="1414507C" w14:textId="5C4BBFC4" w:rsidR="003D2391"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 xml:space="preserve">Indien de </w:t>
      </w:r>
      <w:r w:rsidR="006F1C98">
        <w:rPr>
          <w:rFonts w:ascii="Corbel" w:hAnsi="Corbel"/>
          <w:szCs w:val="18"/>
        </w:rPr>
        <w:t xml:space="preserve">Gegadigde </w:t>
      </w:r>
      <w:r w:rsidRPr="00C25E4D">
        <w:rPr>
          <w:rFonts w:ascii="Corbel" w:hAnsi="Corbel"/>
          <w:szCs w:val="18"/>
        </w:rPr>
        <w:t xml:space="preserve">een beroep doet op een Derde dan dient deze op eerste verzoek van de Aanbestedende dienst binnen vijf dagen een Schriftelijke en rechtsgeldig ondertekende verklaring van deze Derde te overleggen waaruit blijkt dat </w:t>
      </w:r>
      <w:r w:rsidR="006F1C98">
        <w:rPr>
          <w:rFonts w:ascii="Corbel" w:hAnsi="Corbel"/>
          <w:szCs w:val="18"/>
        </w:rPr>
        <w:t>Gegadigde</w:t>
      </w:r>
      <w:r w:rsidRPr="00C25E4D">
        <w:rPr>
          <w:rFonts w:ascii="Corbel" w:hAnsi="Corbel"/>
          <w:szCs w:val="18"/>
        </w:rPr>
        <w:t xml:space="preserve"> over de</w:t>
      </w:r>
      <w:r>
        <w:rPr>
          <w:rFonts w:ascii="Corbel" w:hAnsi="Corbel"/>
          <w:szCs w:val="18"/>
        </w:rPr>
        <w:t xml:space="preserve"> </w:t>
      </w:r>
      <w:r w:rsidRPr="00C25E4D">
        <w:rPr>
          <w:rFonts w:ascii="Corbel" w:hAnsi="Corbel"/>
          <w:szCs w:val="18"/>
        </w:rPr>
        <w:t>noodzakelijke middelen van deze Derde kan beschikken voor de uitvoering van de Opdracht</w:t>
      </w:r>
      <w:r w:rsidR="003D2391">
        <w:rPr>
          <w:rFonts w:ascii="Corbel" w:hAnsi="Corbel"/>
          <w:szCs w:val="18"/>
        </w:rPr>
        <w:t>.</w:t>
      </w:r>
    </w:p>
    <w:p w14:paraId="6A605FCA" w14:textId="77777777" w:rsidR="003D2391" w:rsidRPr="00110976" w:rsidRDefault="003D2391" w:rsidP="00C576AA">
      <w:pPr>
        <w:pStyle w:val="Lijstalinea"/>
        <w:rPr>
          <w:rFonts w:ascii="Corbel" w:hAnsi="Corbel"/>
          <w:szCs w:val="18"/>
          <w:lang w:val="nl-NL"/>
        </w:rPr>
      </w:pPr>
    </w:p>
    <w:p w14:paraId="1B65B657" w14:textId="1ABE45FB" w:rsidR="00134852" w:rsidRPr="00C25E4D" w:rsidRDefault="003D2391" w:rsidP="001040A7">
      <w:pPr>
        <w:numPr>
          <w:ilvl w:val="0"/>
          <w:numId w:val="25"/>
        </w:numPr>
        <w:tabs>
          <w:tab w:val="left" w:pos="567"/>
        </w:tabs>
        <w:spacing w:line="276" w:lineRule="auto"/>
        <w:ind w:left="567" w:hanging="425"/>
        <w:rPr>
          <w:rFonts w:ascii="Corbel" w:hAnsi="Corbel"/>
          <w:szCs w:val="18"/>
        </w:rPr>
      </w:pPr>
      <w:r w:rsidRPr="23AD5102">
        <w:rPr>
          <w:rFonts w:ascii="Corbel" w:hAnsi="Corbel"/>
        </w:rPr>
        <w:t xml:space="preserve">De aanbestedende dienst kan tevens van de </w:t>
      </w:r>
      <w:r w:rsidR="000138ED">
        <w:rPr>
          <w:rFonts w:ascii="Corbel" w:hAnsi="Corbel"/>
        </w:rPr>
        <w:t>Gegadigde</w:t>
      </w:r>
      <w:r w:rsidRPr="23AD5102">
        <w:rPr>
          <w:rFonts w:ascii="Corbel" w:hAnsi="Corbel"/>
        </w:rPr>
        <w:t>, die een beroep doet op een Derde als bedoeld bij Deel II D UEA</w:t>
      </w:r>
      <w:r>
        <w:rPr>
          <w:rFonts w:ascii="Corbel" w:hAnsi="Corbel"/>
        </w:rPr>
        <w:t xml:space="preserve"> </w:t>
      </w:r>
      <w:r w:rsidRPr="23AD5102">
        <w:rPr>
          <w:rFonts w:ascii="Corbel" w:hAnsi="Corbel"/>
        </w:rPr>
        <w:t>een eigen verklaring (UEA) van de Derde verlangen, waaruit blijkt dat</w:t>
      </w:r>
      <w:r w:rsidRPr="00F649B6">
        <w:rPr>
          <w:rFonts w:ascii="Corbel" w:hAnsi="Corbel"/>
          <w:szCs w:val="18"/>
        </w:rPr>
        <w:t xml:space="preserve"> </w:t>
      </w:r>
      <w:r w:rsidR="00134852" w:rsidRPr="00C25E4D">
        <w:rPr>
          <w:rFonts w:ascii="Corbel" w:hAnsi="Corbel"/>
          <w:szCs w:val="18"/>
        </w:rPr>
        <w:t>geen uitsluitingsgronden op de Derde van toepassing zijn, onverlet het recht van de Aanbestedende dienst nad</w:t>
      </w:r>
      <w:r w:rsidR="006F1C98">
        <w:rPr>
          <w:rFonts w:ascii="Corbel" w:hAnsi="Corbel"/>
          <w:szCs w:val="18"/>
        </w:rPr>
        <w:t>ere bewijsstukken op te vragen.</w:t>
      </w:r>
    </w:p>
    <w:p w14:paraId="2810DBAF" w14:textId="77777777" w:rsidR="00134852" w:rsidRPr="00C25E4D" w:rsidRDefault="00134852" w:rsidP="00134852">
      <w:pPr>
        <w:tabs>
          <w:tab w:val="left" w:pos="567"/>
        </w:tabs>
        <w:spacing w:line="276" w:lineRule="auto"/>
        <w:rPr>
          <w:rFonts w:ascii="Corbel" w:hAnsi="Corbel"/>
          <w:szCs w:val="18"/>
        </w:rPr>
      </w:pPr>
    </w:p>
    <w:p w14:paraId="29C88545" w14:textId="77777777" w:rsidR="00134852" w:rsidRPr="00C25E4D"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De uitsluitingsgronden die van toepassing zijn op deze aanbesteding gelden ook voor Derden.</w:t>
      </w:r>
    </w:p>
    <w:p w14:paraId="0CAD607E" w14:textId="77777777" w:rsidR="00134852" w:rsidRPr="00C25E4D" w:rsidRDefault="00134852" w:rsidP="00134852">
      <w:pPr>
        <w:tabs>
          <w:tab w:val="left" w:pos="567"/>
        </w:tabs>
        <w:spacing w:line="276" w:lineRule="auto"/>
        <w:rPr>
          <w:rFonts w:ascii="Corbel" w:hAnsi="Corbel"/>
          <w:szCs w:val="18"/>
          <w:highlight w:val="yellow"/>
        </w:rPr>
      </w:pPr>
    </w:p>
    <w:p w14:paraId="725B6CA1" w14:textId="103E7CC7" w:rsidR="00134852" w:rsidRPr="00C25E4D" w:rsidRDefault="00134852" w:rsidP="00C576AA">
      <w:pPr>
        <w:numPr>
          <w:ilvl w:val="0"/>
          <w:numId w:val="25"/>
        </w:numPr>
        <w:tabs>
          <w:tab w:val="left" w:pos="567"/>
        </w:tabs>
        <w:spacing w:line="276" w:lineRule="auto"/>
        <w:ind w:left="567" w:hanging="425"/>
        <w:rPr>
          <w:rFonts w:ascii="Corbel" w:hAnsi="Corbel"/>
          <w:szCs w:val="18"/>
        </w:rPr>
      </w:pPr>
      <w:r w:rsidRPr="00C25E4D">
        <w:rPr>
          <w:rFonts w:ascii="Corbel" w:hAnsi="Corbel"/>
          <w:szCs w:val="18"/>
        </w:rPr>
        <w:t xml:space="preserve">Bij de beoordeling van de </w:t>
      </w:r>
      <w:r w:rsidR="006F1C98">
        <w:rPr>
          <w:rFonts w:ascii="Corbel" w:hAnsi="Corbel"/>
          <w:szCs w:val="18"/>
        </w:rPr>
        <w:t>Aanmelding</w:t>
      </w:r>
      <w:r w:rsidRPr="00C25E4D">
        <w:rPr>
          <w:rFonts w:ascii="Corbel" w:hAnsi="Corbel"/>
          <w:szCs w:val="18"/>
        </w:rPr>
        <w:t xml:space="preserve"> zullen de</w:t>
      </w:r>
      <w:r w:rsidR="006F1C98">
        <w:rPr>
          <w:rFonts w:ascii="Corbel" w:hAnsi="Corbel"/>
          <w:szCs w:val="18"/>
        </w:rPr>
        <w:t xml:space="preserve"> Gegadigde</w:t>
      </w:r>
      <w:r w:rsidRPr="00C25E4D">
        <w:rPr>
          <w:rFonts w:ascii="Corbel" w:hAnsi="Corbel"/>
          <w:szCs w:val="18"/>
        </w:rPr>
        <w:t xml:space="preserve"> en de aldus benoemde Derde met betrekking tot de geschiktheidseisen waarop op benoemde Derde</w:t>
      </w:r>
      <w:r w:rsidR="007E6F40">
        <w:rPr>
          <w:rFonts w:ascii="Corbel" w:hAnsi="Corbel"/>
          <w:szCs w:val="18"/>
        </w:rPr>
        <w:t xml:space="preserve"> </w:t>
      </w:r>
      <w:r w:rsidRPr="00C25E4D">
        <w:rPr>
          <w:rFonts w:ascii="Corbel" w:hAnsi="Corbel"/>
          <w:szCs w:val="18"/>
        </w:rPr>
        <w:t>een beroep wordt gedaan, als één geheel worden beschouwd, tenzij uitdrukkelijk anders bepaald.</w:t>
      </w:r>
    </w:p>
    <w:p w14:paraId="386358CC" w14:textId="77777777" w:rsidR="00134852" w:rsidRPr="00C25E4D" w:rsidRDefault="00134852" w:rsidP="00134852">
      <w:pPr>
        <w:tabs>
          <w:tab w:val="left" w:pos="567"/>
        </w:tabs>
        <w:spacing w:line="276" w:lineRule="auto"/>
        <w:rPr>
          <w:rFonts w:ascii="Corbel" w:hAnsi="Corbel"/>
          <w:szCs w:val="18"/>
        </w:rPr>
      </w:pPr>
    </w:p>
    <w:p w14:paraId="56524AC5" w14:textId="066F58D3" w:rsidR="00134852" w:rsidRPr="00C25E4D" w:rsidRDefault="00F13BD2" w:rsidP="001040A7">
      <w:pPr>
        <w:numPr>
          <w:ilvl w:val="0"/>
          <w:numId w:val="25"/>
        </w:numPr>
        <w:tabs>
          <w:tab w:val="left" w:pos="567"/>
        </w:tabs>
        <w:spacing w:line="276" w:lineRule="auto"/>
        <w:ind w:left="567" w:hanging="425"/>
        <w:rPr>
          <w:rFonts w:ascii="Corbel" w:hAnsi="Corbel"/>
          <w:szCs w:val="18"/>
        </w:rPr>
      </w:pPr>
      <w:r>
        <w:rPr>
          <w:rFonts w:ascii="Corbel" w:hAnsi="Corbel"/>
          <w:szCs w:val="18"/>
        </w:rPr>
        <w:t>Voor wat betreft</w:t>
      </w:r>
      <w:r w:rsidR="00134852" w:rsidRPr="00C25E4D">
        <w:rPr>
          <w:rFonts w:ascii="Corbel" w:hAnsi="Corbel"/>
          <w:szCs w:val="18"/>
        </w:rPr>
        <w:t xml:space="preserve"> geschiktheidseisen rondom financiële en economische draagkracht hoeft de Derde niet daadwerkelijk te worden ingezet voor</w:t>
      </w:r>
      <w:r w:rsidR="007E6F40">
        <w:rPr>
          <w:rFonts w:ascii="Corbel" w:hAnsi="Corbel"/>
          <w:szCs w:val="18"/>
        </w:rPr>
        <w:t xml:space="preserve"> de uitvoering van de Opdracht. </w:t>
      </w:r>
    </w:p>
    <w:p w14:paraId="2E0B5E67" w14:textId="77777777" w:rsidR="00134852" w:rsidRPr="00C25E4D" w:rsidRDefault="00134852" w:rsidP="00134852">
      <w:pPr>
        <w:tabs>
          <w:tab w:val="left" w:pos="567"/>
        </w:tabs>
        <w:spacing w:line="276" w:lineRule="auto"/>
        <w:rPr>
          <w:rFonts w:ascii="Corbel" w:hAnsi="Corbel"/>
          <w:szCs w:val="18"/>
        </w:rPr>
      </w:pPr>
    </w:p>
    <w:p w14:paraId="05317268" w14:textId="6CD13950" w:rsidR="00134852" w:rsidRPr="00C25E4D"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 xml:space="preserve">Wanneer een beroep op een Derde strekt tot het doen van een beroep op de financiële draagkracht van de moedermaatschappij waartoe </w:t>
      </w:r>
      <w:r w:rsidR="000138ED">
        <w:rPr>
          <w:rFonts w:ascii="Corbel" w:hAnsi="Corbel"/>
          <w:szCs w:val="18"/>
        </w:rPr>
        <w:t>Gegadigde</w:t>
      </w:r>
      <w:r w:rsidRPr="00C25E4D">
        <w:rPr>
          <w:rFonts w:ascii="Corbel" w:hAnsi="Corbel"/>
          <w:szCs w:val="18"/>
        </w:rPr>
        <w:t xml:space="preserve"> behoort, teneinde aan de geschiktheidseisen te voldoen, </w:t>
      </w:r>
      <w:r w:rsidR="00F13BD2">
        <w:rPr>
          <w:rFonts w:ascii="Corbel" w:hAnsi="Corbel"/>
          <w:szCs w:val="18"/>
        </w:rPr>
        <w:t>moet</w:t>
      </w:r>
      <w:r w:rsidRPr="00C25E4D">
        <w:rPr>
          <w:rFonts w:ascii="Corbel" w:hAnsi="Corbel"/>
          <w:szCs w:val="18"/>
        </w:rPr>
        <w:t xml:space="preserve"> na de</w:t>
      </w:r>
      <w:r w:rsidR="007E6F40">
        <w:rPr>
          <w:rFonts w:ascii="Corbel" w:hAnsi="Corbel"/>
          <w:szCs w:val="18"/>
        </w:rPr>
        <w:t xml:space="preserve"> Selectiebeslissing</w:t>
      </w:r>
      <w:r w:rsidRPr="00C25E4D">
        <w:rPr>
          <w:rFonts w:ascii="Corbel" w:hAnsi="Corbel"/>
          <w:szCs w:val="18"/>
        </w:rPr>
        <w:t xml:space="preserve"> een concernverklaring, in de zin van artikel 2:403 sub f van het Burgerlijk Wetboek, worden overlegd. Uit die verklaring moet blijken dat de moedermaatschappij </w:t>
      </w:r>
      <w:r w:rsidR="003D2391">
        <w:rPr>
          <w:rFonts w:ascii="Corbel" w:hAnsi="Corbel"/>
          <w:szCs w:val="18"/>
        </w:rPr>
        <w:t xml:space="preserve">zich </w:t>
      </w:r>
      <w:r w:rsidRPr="00C25E4D">
        <w:rPr>
          <w:rFonts w:ascii="Corbel" w:hAnsi="Corbel"/>
          <w:szCs w:val="18"/>
        </w:rPr>
        <w:t>onvoorwaardelijk</w:t>
      </w:r>
      <w:r w:rsidR="003D2391">
        <w:rPr>
          <w:rFonts w:ascii="Corbel" w:hAnsi="Corbel"/>
          <w:szCs w:val="18"/>
        </w:rPr>
        <w:t xml:space="preserve"> </w:t>
      </w:r>
      <w:r w:rsidR="003D2391" w:rsidRPr="23AD5102">
        <w:rPr>
          <w:rFonts w:ascii="Corbel" w:hAnsi="Corbel"/>
        </w:rPr>
        <w:t>hoofdelijk aansprakelijk stelt</w:t>
      </w:r>
      <w:r w:rsidR="008D1816">
        <w:rPr>
          <w:rFonts w:ascii="Corbel" w:hAnsi="Corbel"/>
          <w:szCs w:val="18"/>
        </w:rPr>
        <w:t xml:space="preserve"> </w:t>
      </w:r>
      <w:r w:rsidRPr="00C25E4D">
        <w:rPr>
          <w:rFonts w:ascii="Corbel" w:hAnsi="Corbel"/>
          <w:szCs w:val="18"/>
        </w:rPr>
        <w:t>voor de door de dochtermaatschappij op zich te nemen verplichtingen. Deze verklaring dient door het concern / de moedermaatschappij rechtsgeldig ondertekend te zijn.</w:t>
      </w:r>
    </w:p>
    <w:p w14:paraId="54FEC337" w14:textId="77777777" w:rsidR="00134852" w:rsidRPr="00C25E4D" w:rsidRDefault="00134852" w:rsidP="00134852">
      <w:pPr>
        <w:tabs>
          <w:tab w:val="left" w:pos="567"/>
        </w:tabs>
        <w:spacing w:line="276" w:lineRule="auto"/>
        <w:rPr>
          <w:rFonts w:ascii="Corbel" w:hAnsi="Corbel"/>
          <w:szCs w:val="18"/>
        </w:rPr>
      </w:pPr>
    </w:p>
    <w:p w14:paraId="4C94011A" w14:textId="183C6045" w:rsidR="00134852" w:rsidRPr="00C25E4D"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 xml:space="preserve">Indien </w:t>
      </w:r>
      <w:r w:rsidR="006F1C98">
        <w:rPr>
          <w:rFonts w:ascii="Corbel" w:hAnsi="Corbel"/>
          <w:szCs w:val="18"/>
        </w:rPr>
        <w:t xml:space="preserve">Gegadigde </w:t>
      </w:r>
      <w:r w:rsidRPr="00C25E4D">
        <w:rPr>
          <w:rFonts w:ascii="Corbel" w:hAnsi="Corbel"/>
          <w:szCs w:val="18"/>
        </w:rPr>
        <w:t>voor de eisen met betrekking tot de technische en beroepsbekwaamheid een beroep doet op een Derde, dient deze Derde daadwerkelijk bij de uitvoering van de Opdracht te worden ingezet voor het gedeelte waarop betreffende geschiktheidseis ziet, tenzi</w:t>
      </w:r>
      <w:r w:rsidR="006F1C98">
        <w:rPr>
          <w:rFonts w:ascii="Corbel" w:hAnsi="Corbel"/>
          <w:szCs w:val="18"/>
        </w:rPr>
        <w:t>j uitdrukkelijk anders bepaald.</w:t>
      </w:r>
    </w:p>
    <w:p w14:paraId="64FB2067" w14:textId="77777777" w:rsidR="00134852" w:rsidRPr="00C25E4D" w:rsidRDefault="00134852" w:rsidP="00134852">
      <w:pPr>
        <w:tabs>
          <w:tab w:val="left" w:pos="567"/>
        </w:tabs>
        <w:spacing w:line="276" w:lineRule="auto"/>
        <w:rPr>
          <w:rFonts w:ascii="Corbel" w:hAnsi="Corbel"/>
          <w:szCs w:val="18"/>
        </w:rPr>
      </w:pPr>
    </w:p>
    <w:p w14:paraId="11170715" w14:textId="4935B5CA" w:rsidR="00134852"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Bij gunning van de Overeenkomst</w:t>
      </w:r>
      <w:r w:rsidR="006F1C98">
        <w:rPr>
          <w:rFonts w:ascii="Corbel" w:hAnsi="Corbel"/>
          <w:szCs w:val="18"/>
        </w:rPr>
        <w:t xml:space="preserve"> in de Gunningsfase aan Gegadigde</w:t>
      </w:r>
      <w:r w:rsidRPr="00C25E4D">
        <w:rPr>
          <w:rFonts w:ascii="Corbel" w:hAnsi="Corbel"/>
          <w:szCs w:val="18"/>
        </w:rPr>
        <w:t xml:space="preserve"> is deze als hoofdaannemer gehouden om het in de </w:t>
      </w:r>
      <w:r w:rsidR="006F1C98">
        <w:rPr>
          <w:rFonts w:ascii="Corbel" w:hAnsi="Corbel"/>
          <w:szCs w:val="18"/>
        </w:rPr>
        <w:t>Aanmelding (en Inschrijving)</w:t>
      </w:r>
      <w:r w:rsidRPr="00C25E4D">
        <w:rPr>
          <w:rFonts w:ascii="Corbel" w:hAnsi="Corbel"/>
          <w:szCs w:val="18"/>
        </w:rPr>
        <w:t xml:space="preserve"> omschreven gedeelte van de Opdracht </w:t>
      </w:r>
      <w:r w:rsidR="008D1816" w:rsidRPr="6AE40483">
        <w:rPr>
          <w:rFonts w:ascii="Corbel" w:hAnsi="Corbel"/>
        </w:rPr>
        <w:t>door de genoemde</w:t>
      </w:r>
      <w:r w:rsidRPr="00C25E4D">
        <w:rPr>
          <w:rFonts w:ascii="Corbel" w:hAnsi="Corbel"/>
          <w:szCs w:val="18"/>
        </w:rPr>
        <w:t xml:space="preserve"> Derde</w:t>
      </w:r>
      <w:r w:rsidR="00F975CE">
        <w:rPr>
          <w:rFonts w:ascii="Corbel" w:hAnsi="Corbel"/>
          <w:szCs w:val="18"/>
        </w:rPr>
        <w:t>(</w:t>
      </w:r>
      <w:r w:rsidRPr="00C25E4D">
        <w:rPr>
          <w:rFonts w:ascii="Corbel" w:hAnsi="Corbel"/>
          <w:szCs w:val="18"/>
        </w:rPr>
        <w:t>n</w:t>
      </w:r>
      <w:r w:rsidR="00F975CE">
        <w:rPr>
          <w:rFonts w:ascii="Corbel" w:hAnsi="Corbel"/>
          <w:szCs w:val="18"/>
        </w:rPr>
        <w:t>)</w:t>
      </w:r>
      <w:r w:rsidRPr="00C25E4D">
        <w:rPr>
          <w:rFonts w:ascii="Corbel" w:hAnsi="Corbel"/>
          <w:szCs w:val="18"/>
        </w:rPr>
        <w:t xml:space="preserve"> te </w:t>
      </w:r>
      <w:r w:rsidR="008D1816" w:rsidRPr="6AE40483">
        <w:rPr>
          <w:rFonts w:ascii="Corbel" w:hAnsi="Corbel"/>
        </w:rPr>
        <w:t>laten uitvoeren</w:t>
      </w:r>
      <w:r w:rsidRPr="00C25E4D">
        <w:rPr>
          <w:rFonts w:ascii="Corbel" w:hAnsi="Corbel"/>
          <w:szCs w:val="18"/>
        </w:rPr>
        <w:t>.</w:t>
      </w:r>
    </w:p>
    <w:p w14:paraId="3B77672D" w14:textId="77777777" w:rsidR="00134852" w:rsidRPr="00C25E4D" w:rsidRDefault="00134852" w:rsidP="00134852">
      <w:pPr>
        <w:tabs>
          <w:tab w:val="left" w:pos="567"/>
        </w:tabs>
        <w:spacing w:line="276" w:lineRule="auto"/>
        <w:ind w:left="567"/>
        <w:rPr>
          <w:rFonts w:ascii="Corbel" w:hAnsi="Corbel"/>
          <w:szCs w:val="18"/>
        </w:rPr>
      </w:pPr>
    </w:p>
    <w:p w14:paraId="6EBE0C2D" w14:textId="720B39C3" w:rsidR="00134852" w:rsidRPr="00C25E4D" w:rsidRDefault="006F1C98" w:rsidP="001040A7">
      <w:pPr>
        <w:numPr>
          <w:ilvl w:val="0"/>
          <w:numId w:val="25"/>
        </w:numPr>
        <w:tabs>
          <w:tab w:val="left" w:pos="567"/>
        </w:tabs>
        <w:spacing w:line="276" w:lineRule="auto"/>
        <w:ind w:left="567" w:hanging="425"/>
        <w:rPr>
          <w:rFonts w:ascii="Corbel" w:hAnsi="Corbel"/>
          <w:szCs w:val="18"/>
        </w:rPr>
      </w:pPr>
      <w:r>
        <w:rPr>
          <w:rFonts w:ascii="Corbel" w:hAnsi="Corbel"/>
          <w:szCs w:val="18"/>
        </w:rPr>
        <w:t>Gegadigde</w:t>
      </w:r>
      <w:r w:rsidR="00134852" w:rsidRPr="00C25E4D">
        <w:rPr>
          <w:rFonts w:ascii="Corbel" w:hAnsi="Corbel"/>
          <w:szCs w:val="18"/>
        </w:rPr>
        <w:t xml:space="preserve"> is volledig en hoofdelijk aansprakelijk voor de nakoming van alle verplichtingen uit hoofde van de </w:t>
      </w:r>
      <w:r w:rsidR="000138ED">
        <w:rPr>
          <w:rFonts w:ascii="Corbel" w:hAnsi="Corbel"/>
          <w:szCs w:val="18"/>
        </w:rPr>
        <w:t xml:space="preserve">Aanmelding, </w:t>
      </w:r>
      <w:r w:rsidR="00134852" w:rsidRPr="00C25E4D">
        <w:rPr>
          <w:rFonts w:ascii="Corbel" w:hAnsi="Corbel"/>
          <w:szCs w:val="18"/>
        </w:rPr>
        <w:t xml:space="preserve">Inschrijving en de Overeenkomst, inclusief de </w:t>
      </w:r>
      <w:r w:rsidR="008D1816" w:rsidRPr="3A6E2C7B">
        <w:rPr>
          <w:rFonts w:ascii="Corbel" w:hAnsi="Corbel"/>
        </w:rPr>
        <w:t>nakoming van</w:t>
      </w:r>
      <w:r w:rsidR="008D1816" w:rsidRPr="00C25E4D">
        <w:rPr>
          <w:rFonts w:ascii="Corbel" w:hAnsi="Corbel"/>
          <w:szCs w:val="18"/>
        </w:rPr>
        <w:t xml:space="preserve"> </w:t>
      </w:r>
      <w:r w:rsidR="00134852" w:rsidRPr="00C25E4D">
        <w:rPr>
          <w:rFonts w:ascii="Corbel" w:hAnsi="Corbel"/>
          <w:szCs w:val="18"/>
        </w:rPr>
        <w:t xml:space="preserve">verplichtingen die </w:t>
      </w:r>
      <w:r w:rsidR="008D1816" w:rsidRPr="3A6E2C7B">
        <w:rPr>
          <w:rFonts w:ascii="Corbel" w:hAnsi="Corbel"/>
        </w:rPr>
        <w:t>verbonden zijn aan de betreffende Derde waar</w:t>
      </w:r>
      <w:r w:rsidR="008D1816">
        <w:rPr>
          <w:rFonts w:ascii="Corbel" w:hAnsi="Corbel"/>
        </w:rPr>
        <w:t>op</w:t>
      </w:r>
      <w:r w:rsidR="008D1816" w:rsidRPr="3A6E2C7B">
        <w:rPr>
          <w:rFonts w:ascii="Corbel" w:hAnsi="Corbel"/>
        </w:rPr>
        <w:t xml:space="preserve"> een beroep is gedaan.</w:t>
      </w:r>
    </w:p>
    <w:p w14:paraId="0BE60A98" w14:textId="77777777" w:rsidR="00134852" w:rsidRPr="00C25E4D" w:rsidRDefault="00134852" w:rsidP="00134852">
      <w:pPr>
        <w:tabs>
          <w:tab w:val="left" w:pos="567"/>
        </w:tabs>
        <w:spacing w:line="276" w:lineRule="auto"/>
        <w:ind w:left="567" w:hanging="425"/>
        <w:rPr>
          <w:rFonts w:ascii="Corbel" w:hAnsi="Corbel"/>
          <w:szCs w:val="18"/>
        </w:rPr>
      </w:pPr>
    </w:p>
    <w:p w14:paraId="13312098" w14:textId="50F0D22C" w:rsidR="00134852" w:rsidRPr="00C25E4D"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Een valse verklaring van een Derde</w:t>
      </w:r>
      <w:r w:rsidR="00380604">
        <w:rPr>
          <w:rFonts w:ascii="Corbel" w:hAnsi="Corbel"/>
          <w:szCs w:val="18"/>
        </w:rPr>
        <w:t xml:space="preserve"> met betrekking tot de Inschrijving of Aanmelding</w:t>
      </w:r>
      <w:r w:rsidRPr="00C25E4D">
        <w:rPr>
          <w:rFonts w:ascii="Corbel" w:hAnsi="Corbel"/>
          <w:szCs w:val="18"/>
        </w:rPr>
        <w:t xml:space="preserve"> ontslaat </w:t>
      </w:r>
      <w:r w:rsidR="006F1C98">
        <w:rPr>
          <w:rFonts w:ascii="Corbel" w:hAnsi="Corbel"/>
          <w:szCs w:val="18"/>
        </w:rPr>
        <w:t xml:space="preserve">Gegadigde </w:t>
      </w:r>
      <w:r w:rsidRPr="00C25E4D">
        <w:rPr>
          <w:rFonts w:ascii="Corbel" w:hAnsi="Corbel"/>
          <w:szCs w:val="18"/>
        </w:rPr>
        <w:t>niet van zijn volledige en hoofdelijke aansprakelijkheid.</w:t>
      </w:r>
    </w:p>
    <w:p w14:paraId="5EBC239C" w14:textId="77777777" w:rsidR="00134852" w:rsidRPr="00C25E4D" w:rsidRDefault="00134852" w:rsidP="00134852">
      <w:pPr>
        <w:tabs>
          <w:tab w:val="left" w:pos="567"/>
        </w:tabs>
        <w:spacing w:line="276" w:lineRule="auto"/>
        <w:ind w:left="567" w:hanging="425"/>
        <w:rPr>
          <w:rFonts w:ascii="Corbel" w:hAnsi="Corbel"/>
          <w:szCs w:val="18"/>
        </w:rPr>
      </w:pPr>
    </w:p>
    <w:p w14:paraId="7ECAF09A" w14:textId="3FBB196F" w:rsidR="00380604" w:rsidRPr="00C25E4D" w:rsidRDefault="00380604"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In het geval van beroep op een Derde wordt alle communicatie</w:t>
      </w:r>
      <w:r>
        <w:rPr>
          <w:rFonts w:ascii="Corbel" w:hAnsi="Corbel"/>
          <w:szCs w:val="18"/>
        </w:rPr>
        <w:t xml:space="preserve"> uitsluitend</w:t>
      </w:r>
      <w:r w:rsidRPr="00C25E4D">
        <w:rPr>
          <w:rFonts w:ascii="Corbel" w:hAnsi="Corbel"/>
          <w:szCs w:val="18"/>
        </w:rPr>
        <w:t xml:space="preserve"> gericht aan de </w:t>
      </w:r>
      <w:r>
        <w:rPr>
          <w:rFonts w:ascii="Corbel" w:hAnsi="Corbel"/>
          <w:szCs w:val="18"/>
        </w:rPr>
        <w:t>Gegadigde</w:t>
      </w:r>
      <w:r w:rsidRPr="00C25E4D">
        <w:rPr>
          <w:rFonts w:ascii="Corbel" w:hAnsi="Corbel"/>
          <w:szCs w:val="18"/>
        </w:rPr>
        <w:t xml:space="preserve">. </w:t>
      </w:r>
    </w:p>
    <w:p w14:paraId="3EC4259F" w14:textId="77777777" w:rsidR="0012699C" w:rsidRDefault="0012699C" w:rsidP="0012699C">
      <w:pPr>
        <w:tabs>
          <w:tab w:val="left" w:pos="567"/>
        </w:tabs>
        <w:spacing w:line="276" w:lineRule="auto"/>
        <w:ind w:left="567"/>
        <w:rPr>
          <w:rFonts w:ascii="Corbel" w:hAnsi="Corbel"/>
          <w:szCs w:val="18"/>
        </w:rPr>
      </w:pPr>
    </w:p>
    <w:p w14:paraId="05E41936" w14:textId="77777777" w:rsidR="0012699C" w:rsidRDefault="0012699C" w:rsidP="001040A7">
      <w:pPr>
        <w:numPr>
          <w:ilvl w:val="0"/>
          <w:numId w:val="25"/>
        </w:numPr>
        <w:tabs>
          <w:tab w:val="left" w:pos="567"/>
        </w:tabs>
        <w:spacing w:line="276" w:lineRule="auto"/>
        <w:ind w:left="567" w:hanging="425"/>
        <w:rPr>
          <w:rFonts w:ascii="Corbel" w:hAnsi="Corbel"/>
          <w:szCs w:val="18"/>
        </w:rPr>
      </w:pPr>
      <w:r>
        <w:rPr>
          <w:rFonts w:ascii="Corbel" w:hAnsi="Corbel"/>
          <w:szCs w:val="18"/>
        </w:rPr>
        <w:t>Nota bene: Gegadigde dient in dezelfde hoedanigheid in te schrijven als waarmee een Aanmelding is ingediend: h</w:t>
      </w:r>
      <w:r w:rsidR="001B648B">
        <w:rPr>
          <w:rFonts w:ascii="Corbel" w:hAnsi="Corbel"/>
          <w:szCs w:val="18"/>
        </w:rPr>
        <w:t xml:space="preserve">et is in beginsel niet mogelijk in de Inschrijving </w:t>
      </w:r>
      <w:r>
        <w:rPr>
          <w:rFonts w:ascii="Corbel" w:hAnsi="Corbel"/>
          <w:szCs w:val="18"/>
        </w:rPr>
        <w:t>een beroep te doen op andere Derden ten opzichte van de wijze waarop de Aanmelding is ingediend.</w:t>
      </w:r>
    </w:p>
    <w:p w14:paraId="1AA7D4EE" w14:textId="77777777" w:rsidR="0012699C" w:rsidRDefault="0012699C" w:rsidP="0012699C">
      <w:pPr>
        <w:tabs>
          <w:tab w:val="left" w:pos="567"/>
        </w:tabs>
        <w:spacing w:line="276" w:lineRule="auto"/>
        <w:ind w:left="567"/>
        <w:rPr>
          <w:rFonts w:ascii="Corbel" w:hAnsi="Corbel"/>
          <w:szCs w:val="18"/>
        </w:rPr>
      </w:pPr>
    </w:p>
    <w:p w14:paraId="33A07DA9" w14:textId="30DE8577" w:rsidR="0012699C" w:rsidRPr="00C25E4D" w:rsidRDefault="0012699C" w:rsidP="0012699C">
      <w:pPr>
        <w:tabs>
          <w:tab w:val="left" w:pos="567"/>
        </w:tabs>
        <w:spacing w:line="276" w:lineRule="auto"/>
        <w:ind w:left="567"/>
        <w:rPr>
          <w:rFonts w:ascii="Corbel" w:hAnsi="Corbel"/>
          <w:szCs w:val="18"/>
        </w:rPr>
      </w:pPr>
      <w:r w:rsidRPr="0012699C">
        <w:rPr>
          <w:rFonts w:ascii="Corbel" w:hAnsi="Corbel"/>
          <w:szCs w:val="18"/>
        </w:rPr>
        <w:t>Echter: indien sprake is van rechtsopvolging onder algemene of bijzondere titel in de positie van</w:t>
      </w:r>
      <w:r w:rsidR="001B648B">
        <w:rPr>
          <w:rFonts w:ascii="Corbel" w:hAnsi="Corbel"/>
          <w:szCs w:val="18"/>
        </w:rPr>
        <w:t xml:space="preserve"> een Derde waarop Gegadigde zich bij de Aanmelding beroepen heeft,</w:t>
      </w:r>
      <w:r w:rsidR="00BC355D">
        <w:rPr>
          <w:rFonts w:ascii="Corbel" w:hAnsi="Corbel"/>
          <w:szCs w:val="18"/>
        </w:rPr>
        <w:t xml:space="preserve"> </w:t>
      </w:r>
      <w:r w:rsidRPr="0012699C">
        <w:rPr>
          <w:rFonts w:ascii="Corbel" w:hAnsi="Corbel"/>
          <w:szCs w:val="18"/>
        </w:rPr>
        <w:t>ten gevolge van herstructurering van de onderneming</w:t>
      </w:r>
      <w:r w:rsidR="00BC355D">
        <w:rPr>
          <w:rFonts w:ascii="Corbel" w:hAnsi="Corbel"/>
          <w:szCs w:val="18"/>
        </w:rPr>
        <w:t xml:space="preserve"> </w:t>
      </w:r>
      <w:r w:rsidRPr="0012699C">
        <w:rPr>
          <w:rFonts w:ascii="Corbel" w:hAnsi="Corbel"/>
          <w:szCs w:val="18"/>
        </w:rPr>
        <w:t xml:space="preserve">of insolventie, dan kan deze door de opvolgende Ondernemer worden vervangen, mits deze voldoet aan de in de Selectieleidraad gestelde uitsluitingsgronden en geschiktheidseisen en inschakeling van betreffende </w:t>
      </w:r>
      <w:r w:rsidR="007E6F40" w:rsidRPr="008D48C8">
        <w:rPr>
          <w:rFonts w:ascii="Corbel" w:hAnsi="Corbel"/>
          <w:szCs w:val="18"/>
        </w:rPr>
        <w:t>Ondernemer niet tot een lagere rangschikking van de Aanmelding hebben geleid op basis van de selectiecriteria.</w:t>
      </w:r>
    </w:p>
    <w:p w14:paraId="2F019603" w14:textId="77777777" w:rsidR="00134852" w:rsidRPr="00C25E4D" w:rsidRDefault="00134852" w:rsidP="00134852">
      <w:pPr>
        <w:tabs>
          <w:tab w:val="left" w:pos="567"/>
        </w:tabs>
        <w:spacing w:line="276" w:lineRule="auto"/>
        <w:ind w:left="567"/>
        <w:rPr>
          <w:rFonts w:ascii="Corbel" w:hAnsi="Corbel"/>
          <w:szCs w:val="18"/>
        </w:rPr>
      </w:pPr>
    </w:p>
    <w:p w14:paraId="61EE904F" w14:textId="6E5378CC" w:rsidR="00134852" w:rsidRPr="001A6220" w:rsidRDefault="00134852" w:rsidP="001040A7">
      <w:pPr>
        <w:numPr>
          <w:ilvl w:val="0"/>
          <w:numId w:val="25"/>
        </w:numPr>
        <w:tabs>
          <w:tab w:val="left" w:pos="567"/>
        </w:tabs>
        <w:spacing w:line="276" w:lineRule="auto"/>
        <w:ind w:left="567" w:hanging="425"/>
        <w:rPr>
          <w:rFonts w:ascii="Corbel" w:hAnsi="Corbel"/>
          <w:szCs w:val="18"/>
        </w:rPr>
      </w:pPr>
      <w:r w:rsidRPr="00C25E4D">
        <w:rPr>
          <w:rFonts w:ascii="Corbel" w:hAnsi="Corbel"/>
          <w:szCs w:val="18"/>
        </w:rPr>
        <w:t xml:space="preserve">Tijdens de looptijd van de Overeenkomst kan alleen een beroep op andere Derden dan tijdens de </w:t>
      </w:r>
      <w:r w:rsidR="006F1C98">
        <w:rPr>
          <w:rFonts w:ascii="Corbel" w:hAnsi="Corbel"/>
          <w:szCs w:val="18"/>
        </w:rPr>
        <w:t xml:space="preserve">Aanmelding (en Inschrijving) </w:t>
      </w:r>
      <w:r w:rsidRPr="00C25E4D">
        <w:rPr>
          <w:rFonts w:ascii="Corbel" w:hAnsi="Corbel"/>
          <w:szCs w:val="18"/>
        </w:rPr>
        <w:t xml:space="preserve">worden gedaan na Schriftelijke toestemming van de </w:t>
      </w:r>
      <w:r w:rsidR="007E6F40">
        <w:rPr>
          <w:rFonts w:ascii="Corbel" w:hAnsi="Corbel"/>
          <w:szCs w:val="18"/>
        </w:rPr>
        <w:t>Opdrachtgever</w:t>
      </w:r>
      <w:r w:rsidR="001A6220">
        <w:rPr>
          <w:rFonts w:ascii="Corbel" w:hAnsi="Corbel"/>
          <w:szCs w:val="18"/>
        </w:rPr>
        <w:t>.</w:t>
      </w:r>
    </w:p>
    <w:p w14:paraId="7F91D40B" w14:textId="26019C0D" w:rsidR="00134852" w:rsidRPr="00C25E4D" w:rsidRDefault="006F1C98" w:rsidP="00134852">
      <w:pPr>
        <w:pStyle w:val="Kop2"/>
        <w:numPr>
          <w:ilvl w:val="2"/>
          <w:numId w:val="6"/>
        </w:numPr>
        <w:tabs>
          <w:tab w:val="left" w:pos="6379"/>
        </w:tabs>
        <w:spacing w:before="240" w:after="120" w:line="276" w:lineRule="auto"/>
        <w:rPr>
          <w:rFonts w:ascii="Corbel" w:hAnsi="Corbel"/>
          <w:sz w:val="18"/>
          <w:szCs w:val="18"/>
        </w:rPr>
      </w:pPr>
      <w:bookmarkStart w:id="50" w:name="_Toc448153682"/>
      <w:bookmarkStart w:id="51" w:name="_Toc195253695"/>
      <w:r>
        <w:rPr>
          <w:rFonts w:ascii="Corbel" w:hAnsi="Corbel"/>
          <w:sz w:val="18"/>
          <w:szCs w:val="18"/>
        </w:rPr>
        <w:t>Een Aanmelding</w:t>
      </w:r>
      <w:r w:rsidR="001A6220">
        <w:rPr>
          <w:rFonts w:ascii="Corbel" w:hAnsi="Corbel"/>
          <w:sz w:val="18"/>
          <w:szCs w:val="18"/>
        </w:rPr>
        <w:t xml:space="preserve"> met meerdere Ondernemers </w:t>
      </w:r>
      <w:r w:rsidR="00134852" w:rsidRPr="00C25E4D">
        <w:rPr>
          <w:rFonts w:ascii="Corbel" w:hAnsi="Corbel"/>
          <w:sz w:val="18"/>
          <w:szCs w:val="18"/>
        </w:rPr>
        <w:t>vanuit een holding</w:t>
      </w:r>
      <w:bookmarkEnd w:id="50"/>
      <w:bookmarkEnd w:id="51"/>
    </w:p>
    <w:p w14:paraId="1880AC4D" w14:textId="37DC9839" w:rsidR="00134852" w:rsidRPr="00C25E4D" w:rsidRDefault="00134852" w:rsidP="006F2E67">
      <w:pPr>
        <w:spacing w:line="276" w:lineRule="auto"/>
        <w:rPr>
          <w:rFonts w:ascii="Corbel" w:hAnsi="Corbel"/>
          <w:szCs w:val="18"/>
        </w:rPr>
      </w:pPr>
      <w:r w:rsidRPr="00C25E4D">
        <w:rPr>
          <w:rFonts w:ascii="Corbel" w:hAnsi="Corbel"/>
          <w:szCs w:val="18"/>
        </w:rPr>
        <w:t xml:space="preserve">Vanuit een holding mogen meerdere Ondernemers </w:t>
      </w:r>
      <w:r w:rsidR="004664B9">
        <w:rPr>
          <w:rFonts w:ascii="Corbel" w:hAnsi="Corbel"/>
          <w:szCs w:val="18"/>
        </w:rPr>
        <w:t xml:space="preserve">(lees: werkmaatschappijen) </w:t>
      </w:r>
      <w:r w:rsidRPr="00C25E4D">
        <w:rPr>
          <w:rFonts w:ascii="Corbel" w:hAnsi="Corbel"/>
          <w:szCs w:val="18"/>
        </w:rPr>
        <w:t xml:space="preserve">een </w:t>
      </w:r>
      <w:r w:rsidR="006F1C98">
        <w:rPr>
          <w:rFonts w:ascii="Corbel" w:hAnsi="Corbel"/>
          <w:szCs w:val="18"/>
        </w:rPr>
        <w:t>Aanmelding</w:t>
      </w:r>
      <w:r w:rsidRPr="00C25E4D">
        <w:rPr>
          <w:rFonts w:ascii="Corbel" w:hAnsi="Corbel"/>
          <w:szCs w:val="18"/>
        </w:rPr>
        <w:t xml:space="preserve"> doen, zelfstandig of als deelnemer aan een Samenwerkingsverband (combinatie) of als Derde f</w:t>
      </w:r>
      <w:r w:rsidR="001B648B">
        <w:rPr>
          <w:rFonts w:ascii="Corbel" w:hAnsi="Corbel"/>
          <w:szCs w:val="18"/>
        </w:rPr>
        <w:t>ungeren waarop door een andere Gegadigde</w:t>
      </w:r>
      <w:r w:rsidRPr="00C25E4D">
        <w:rPr>
          <w:rFonts w:ascii="Corbel" w:hAnsi="Corbel"/>
          <w:szCs w:val="18"/>
        </w:rPr>
        <w:t xml:space="preserve"> een beroep wordt gedaan, mits alle betrokken entiteiten op verzoek van de Aanbestedende</w:t>
      </w:r>
      <w:r w:rsidR="006F1C98">
        <w:rPr>
          <w:rFonts w:ascii="Corbel" w:hAnsi="Corbel"/>
          <w:szCs w:val="18"/>
        </w:rPr>
        <w:t xml:space="preserve"> dienst</w:t>
      </w:r>
      <w:r w:rsidR="00201AB3">
        <w:rPr>
          <w:rFonts w:ascii="Corbel" w:hAnsi="Corbel"/>
          <w:szCs w:val="18"/>
        </w:rPr>
        <w:t>, conform ARW art. 3.14,</w:t>
      </w:r>
      <w:r w:rsidR="006F1C98">
        <w:rPr>
          <w:rFonts w:ascii="Corbel" w:hAnsi="Corbel"/>
          <w:szCs w:val="18"/>
        </w:rPr>
        <w:t xml:space="preserve"> kunnen aantonen dat de Aanmeldingen en Inschrijvingen</w:t>
      </w:r>
      <w:r w:rsidRPr="00C25E4D">
        <w:rPr>
          <w:rFonts w:ascii="Corbel" w:hAnsi="Corbel"/>
          <w:szCs w:val="18"/>
        </w:rPr>
        <w:t xml:space="preserve"> onafhankelijk tot stand zijn gekomen en de mededinging niet is geschaad. Indien dit naar het oordeel van de Aanbestedende dienst niet kan worden aangetoond, leidt dit tot uitsluiting van alle betrokken </w:t>
      </w:r>
      <w:r w:rsidR="006F1C98">
        <w:rPr>
          <w:rFonts w:ascii="Corbel" w:hAnsi="Corbel"/>
          <w:szCs w:val="18"/>
        </w:rPr>
        <w:t>Gegadigden.</w:t>
      </w:r>
    </w:p>
    <w:p w14:paraId="4C50962A" w14:textId="77777777" w:rsidR="00134852" w:rsidRPr="00C25E4D" w:rsidRDefault="00134852" w:rsidP="00134852">
      <w:pPr>
        <w:pStyle w:val="Kop2"/>
        <w:tabs>
          <w:tab w:val="left" w:pos="6379"/>
        </w:tabs>
        <w:spacing w:before="240" w:after="120" w:line="276" w:lineRule="auto"/>
        <w:rPr>
          <w:rFonts w:ascii="Corbel" w:hAnsi="Corbel"/>
          <w:sz w:val="18"/>
          <w:szCs w:val="18"/>
        </w:rPr>
      </w:pPr>
      <w:bookmarkStart w:id="52" w:name="_Toc448153683"/>
      <w:bookmarkStart w:id="53" w:name="_Toc195253696"/>
      <w:r w:rsidRPr="00C25E4D">
        <w:rPr>
          <w:rFonts w:ascii="Corbel" w:hAnsi="Corbel"/>
          <w:sz w:val="18"/>
          <w:szCs w:val="18"/>
        </w:rPr>
        <w:t>Openingsprocedure</w:t>
      </w:r>
      <w:bookmarkEnd w:id="52"/>
      <w:bookmarkEnd w:id="53"/>
    </w:p>
    <w:p w14:paraId="4A9DA5DE" w14:textId="77777777" w:rsidR="00134852" w:rsidRPr="00C25E4D" w:rsidRDefault="00134852" w:rsidP="00134852">
      <w:pPr>
        <w:spacing w:line="276" w:lineRule="auto"/>
        <w:rPr>
          <w:rFonts w:ascii="Corbel" w:hAnsi="Corbel"/>
          <w:szCs w:val="18"/>
        </w:rPr>
      </w:pPr>
      <w:r w:rsidRPr="00C25E4D">
        <w:rPr>
          <w:rFonts w:ascii="Corbel" w:hAnsi="Corbel"/>
          <w:szCs w:val="18"/>
        </w:rPr>
        <w:t xml:space="preserve">De volgende procedure zal worden gevolgd voor het openen van de kluis met </w:t>
      </w:r>
      <w:r w:rsidR="006F1C98">
        <w:rPr>
          <w:rFonts w:ascii="Corbel" w:hAnsi="Corbel"/>
          <w:szCs w:val="18"/>
        </w:rPr>
        <w:t>Aanmeldingen</w:t>
      </w:r>
      <w:r w:rsidRPr="00C25E4D">
        <w:rPr>
          <w:rFonts w:ascii="Corbel" w:hAnsi="Corbel"/>
          <w:szCs w:val="18"/>
        </w:rPr>
        <w:t>:</w:t>
      </w:r>
    </w:p>
    <w:p w14:paraId="1CF122F9" w14:textId="77777777" w:rsidR="00134852" w:rsidRPr="00C25E4D" w:rsidRDefault="00134852" w:rsidP="00134852">
      <w:pPr>
        <w:spacing w:line="276" w:lineRule="auto"/>
        <w:rPr>
          <w:rFonts w:ascii="Corbel" w:hAnsi="Corbel"/>
          <w:szCs w:val="18"/>
        </w:rPr>
      </w:pPr>
    </w:p>
    <w:p w14:paraId="69D75E74" w14:textId="01A7441B" w:rsidR="00134852" w:rsidRPr="00C25E4D" w:rsidRDefault="00134852" w:rsidP="001040A7">
      <w:pPr>
        <w:numPr>
          <w:ilvl w:val="0"/>
          <w:numId w:val="26"/>
        </w:numPr>
        <w:tabs>
          <w:tab w:val="clear" w:pos="720"/>
          <w:tab w:val="num" w:pos="567"/>
        </w:tabs>
        <w:spacing w:line="276" w:lineRule="auto"/>
        <w:ind w:left="567" w:hanging="425"/>
        <w:rPr>
          <w:rFonts w:ascii="Corbel" w:hAnsi="Corbel"/>
          <w:szCs w:val="18"/>
        </w:rPr>
      </w:pPr>
      <w:r w:rsidRPr="00C25E4D">
        <w:rPr>
          <w:rFonts w:ascii="Corbel" w:hAnsi="Corbel"/>
          <w:szCs w:val="18"/>
        </w:rPr>
        <w:t xml:space="preserve">De (digitale) kluis met </w:t>
      </w:r>
      <w:r w:rsidR="006F1C98">
        <w:rPr>
          <w:rFonts w:ascii="Corbel" w:hAnsi="Corbel"/>
          <w:szCs w:val="18"/>
        </w:rPr>
        <w:t>Aanmeldingen</w:t>
      </w:r>
      <w:r w:rsidRPr="00C25E4D">
        <w:rPr>
          <w:rFonts w:ascii="Corbel" w:hAnsi="Corbel"/>
          <w:szCs w:val="18"/>
        </w:rPr>
        <w:t xml:space="preserve"> wordt na de in de planning genoemde sluitingsdatum geopend door </w:t>
      </w:r>
      <w:r w:rsidR="007C44D3">
        <w:rPr>
          <w:rFonts w:ascii="Corbel" w:hAnsi="Corbel"/>
          <w:szCs w:val="18"/>
        </w:rPr>
        <w:t>de Aanbestedende dienst</w:t>
      </w:r>
      <w:r w:rsidRPr="00C25E4D">
        <w:rPr>
          <w:rFonts w:ascii="Corbel" w:hAnsi="Corbel"/>
          <w:szCs w:val="18"/>
        </w:rPr>
        <w:t xml:space="preserve">. </w:t>
      </w:r>
    </w:p>
    <w:p w14:paraId="064F8A98" w14:textId="77777777" w:rsidR="00134852" w:rsidRPr="00C25E4D" w:rsidRDefault="00134852" w:rsidP="00134852">
      <w:pPr>
        <w:tabs>
          <w:tab w:val="left" w:pos="567"/>
        </w:tabs>
        <w:spacing w:line="276" w:lineRule="auto"/>
        <w:ind w:left="567"/>
        <w:rPr>
          <w:rFonts w:ascii="Corbel" w:hAnsi="Corbel"/>
          <w:szCs w:val="18"/>
        </w:rPr>
      </w:pPr>
    </w:p>
    <w:p w14:paraId="3484A5C3" w14:textId="4D44ABA8" w:rsidR="006F1C98" w:rsidRPr="006F1C98" w:rsidRDefault="00134852" w:rsidP="001040A7">
      <w:pPr>
        <w:numPr>
          <w:ilvl w:val="0"/>
          <w:numId w:val="26"/>
        </w:numPr>
        <w:tabs>
          <w:tab w:val="left" w:pos="567"/>
        </w:tabs>
        <w:spacing w:line="276" w:lineRule="auto"/>
        <w:ind w:left="567" w:hanging="425"/>
        <w:rPr>
          <w:rFonts w:ascii="Corbel" w:hAnsi="Corbel"/>
          <w:szCs w:val="18"/>
        </w:rPr>
      </w:pPr>
      <w:r w:rsidRPr="00C25E4D">
        <w:rPr>
          <w:rFonts w:ascii="Corbel" w:hAnsi="Corbel"/>
          <w:szCs w:val="18"/>
        </w:rPr>
        <w:t>Van de opening word</w:t>
      </w:r>
      <w:r w:rsidR="006F1C98">
        <w:rPr>
          <w:rFonts w:ascii="Corbel" w:hAnsi="Corbel"/>
          <w:szCs w:val="18"/>
        </w:rPr>
        <w:t xml:space="preserve">t een proces-verbaal </w:t>
      </w:r>
      <w:r w:rsidR="006F1C98" w:rsidRPr="007728F2">
        <w:rPr>
          <w:rFonts w:ascii="Corbel" w:hAnsi="Corbel"/>
          <w:szCs w:val="18"/>
        </w:rPr>
        <w:t>opgemaakt</w:t>
      </w:r>
      <w:r w:rsidR="006F1C98">
        <w:rPr>
          <w:rFonts w:ascii="Corbel" w:hAnsi="Corbel"/>
          <w:szCs w:val="18"/>
        </w:rPr>
        <w:t>.</w:t>
      </w:r>
    </w:p>
    <w:p w14:paraId="5FD7FAB0" w14:textId="77777777" w:rsidR="00134852" w:rsidRPr="00C25E4D" w:rsidRDefault="00134852" w:rsidP="00134852">
      <w:pPr>
        <w:tabs>
          <w:tab w:val="left" w:pos="567"/>
        </w:tabs>
        <w:spacing w:line="276" w:lineRule="auto"/>
        <w:ind w:left="567"/>
        <w:rPr>
          <w:rFonts w:ascii="Corbel" w:hAnsi="Corbel"/>
          <w:szCs w:val="18"/>
        </w:rPr>
      </w:pPr>
    </w:p>
    <w:p w14:paraId="7BB90B66" w14:textId="77777777" w:rsidR="00134852" w:rsidRPr="00C25E4D" w:rsidRDefault="00134852" w:rsidP="001040A7">
      <w:pPr>
        <w:numPr>
          <w:ilvl w:val="0"/>
          <w:numId w:val="26"/>
        </w:numPr>
        <w:tabs>
          <w:tab w:val="left" w:pos="567"/>
        </w:tabs>
        <w:spacing w:line="276" w:lineRule="auto"/>
        <w:ind w:left="567" w:hanging="425"/>
        <w:rPr>
          <w:rFonts w:ascii="Corbel" w:hAnsi="Corbel"/>
          <w:szCs w:val="18"/>
        </w:rPr>
      </w:pPr>
      <w:r w:rsidRPr="00C25E4D">
        <w:rPr>
          <w:rFonts w:ascii="Corbel" w:hAnsi="Corbel"/>
          <w:szCs w:val="18"/>
        </w:rPr>
        <w:t xml:space="preserve">Tijdens de opening worden de </w:t>
      </w:r>
      <w:r w:rsidR="006F1C98">
        <w:rPr>
          <w:rFonts w:ascii="Corbel" w:hAnsi="Corbel"/>
          <w:szCs w:val="18"/>
        </w:rPr>
        <w:t xml:space="preserve">Aanmeldingen </w:t>
      </w:r>
      <w:r w:rsidRPr="00C25E4D">
        <w:rPr>
          <w:rFonts w:ascii="Corbel" w:hAnsi="Corbel"/>
          <w:szCs w:val="18"/>
        </w:rPr>
        <w:t xml:space="preserve">niet inhoudelijk behandeld. </w:t>
      </w:r>
    </w:p>
    <w:p w14:paraId="04F7439E" w14:textId="77777777" w:rsidR="00134852" w:rsidRPr="00C25E4D" w:rsidRDefault="00134852" w:rsidP="00134852">
      <w:pPr>
        <w:tabs>
          <w:tab w:val="left" w:pos="567"/>
        </w:tabs>
        <w:spacing w:line="276" w:lineRule="auto"/>
        <w:ind w:left="567"/>
        <w:rPr>
          <w:rFonts w:ascii="Corbel" w:hAnsi="Corbel"/>
          <w:szCs w:val="18"/>
        </w:rPr>
      </w:pPr>
    </w:p>
    <w:p w14:paraId="1CE9A5BE" w14:textId="77777777" w:rsidR="00134852" w:rsidRPr="006F1C98" w:rsidRDefault="006F1C98" w:rsidP="001040A7">
      <w:pPr>
        <w:numPr>
          <w:ilvl w:val="0"/>
          <w:numId w:val="26"/>
        </w:numPr>
        <w:tabs>
          <w:tab w:val="left" w:pos="567"/>
        </w:tabs>
        <w:spacing w:line="276" w:lineRule="auto"/>
        <w:ind w:left="567" w:hanging="425"/>
        <w:rPr>
          <w:rFonts w:ascii="Corbel" w:hAnsi="Corbel"/>
          <w:szCs w:val="18"/>
        </w:rPr>
      </w:pPr>
      <w:r>
        <w:rPr>
          <w:rFonts w:ascii="Corbel" w:hAnsi="Corbel"/>
          <w:szCs w:val="18"/>
        </w:rPr>
        <w:t>Gegadigden</w:t>
      </w:r>
      <w:r w:rsidR="00134852" w:rsidRPr="00C25E4D">
        <w:rPr>
          <w:rFonts w:ascii="Corbel" w:hAnsi="Corbel"/>
          <w:szCs w:val="18"/>
        </w:rPr>
        <w:t xml:space="preserve"> worden niet</w:t>
      </w:r>
      <w:r w:rsidR="00134852" w:rsidRPr="00C25E4D">
        <w:rPr>
          <w:rFonts w:ascii="Corbel" w:hAnsi="Corbel"/>
          <w:b/>
          <w:szCs w:val="18"/>
        </w:rPr>
        <w:t xml:space="preserve"> </w:t>
      </w:r>
      <w:r w:rsidR="00134852" w:rsidRPr="00C25E4D">
        <w:rPr>
          <w:rFonts w:ascii="Corbel" w:hAnsi="Corbel"/>
          <w:szCs w:val="18"/>
        </w:rPr>
        <w:t>uitgenodigd om de openingsprocedure b</w:t>
      </w:r>
      <w:r>
        <w:rPr>
          <w:rFonts w:ascii="Corbel" w:hAnsi="Corbel"/>
          <w:szCs w:val="18"/>
        </w:rPr>
        <w:t xml:space="preserve">ij te wonen. De opening van de Aanmeldingen </w:t>
      </w:r>
      <w:r w:rsidR="00134852" w:rsidRPr="006F1C98">
        <w:rPr>
          <w:rFonts w:ascii="Corbel" w:hAnsi="Corbel"/>
          <w:szCs w:val="18"/>
        </w:rPr>
        <w:t>is slechts een formaliteit.</w:t>
      </w:r>
    </w:p>
    <w:p w14:paraId="4A883D58" w14:textId="77777777" w:rsidR="00134852" w:rsidRPr="00C25E4D" w:rsidRDefault="006F1C98" w:rsidP="00134852">
      <w:pPr>
        <w:pStyle w:val="Kop2"/>
        <w:tabs>
          <w:tab w:val="left" w:pos="6379"/>
        </w:tabs>
        <w:spacing w:before="240" w:after="120" w:line="276" w:lineRule="auto"/>
        <w:rPr>
          <w:rFonts w:ascii="Corbel" w:hAnsi="Corbel"/>
          <w:sz w:val="18"/>
          <w:szCs w:val="18"/>
        </w:rPr>
      </w:pPr>
      <w:bookmarkStart w:id="54" w:name="_Toc447864218"/>
      <w:bookmarkStart w:id="55" w:name="_Toc448153684"/>
      <w:bookmarkStart w:id="56" w:name="_Toc195253697"/>
      <w:r>
        <w:rPr>
          <w:rFonts w:ascii="Corbel" w:hAnsi="Corbel"/>
          <w:sz w:val="18"/>
          <w:szCs w:val="18"/>
        </w:rPr>
        <w:t>Selectiebeslissing</w:t>
      </w:r>
      <w:bookmarkEnd w:id="54"/>
      <w:r>
        <w:rPr>
          <w:rFonts w:ascii="Corbel" w:hAnsi="Corbel"/>
          <w:sz w:val="18"/>
          <w:szCs w:val="18"/>
        </w:rPr>
        <w:t xml:space="preserve"> en</w:t>
      </w:r>
      <w:r w:rsidR="00134852" w:rsidRPr="00C25E4D">
        <w:rPr>
          <w:rFonts w:ascii="Corbel" w:hAnsi="Corbel"/>
          <w:sz w:val="18"/>
          <w:szCs w:val="18"/>
        </w:rPr>
        <w:t xml:space="preserve"> rechtsbescherming</w:t>
      </w:r>
      <w:bookmarkEnd w:id="55"/>
      <w:bookmarkEnd w:id="56"/>
    </w:p>
    <w:p w14:paraId="67A63235" w14:textId="3E2D3E89" w:rsidR="00134852" w:rsidRPr="00C25E4D" w:rsidRDefault="00134852" w:rsidP="00134852">
      <w:pPr>
        <w:spacing w:line="276" w:lineRule="auto"/>
        <w:rPr>
          <w:rFonts w:ascii="Corbel" w:hAnsi="Corbel"/>
          <w:szCs w:val="18"/>
        </w:rPr>
      </w:pPr>
      <w:r w:rsidRPr="00C25E4D">
        <w:rPr>
          <w:rFonts w:ascii="Corbel" w:hAnsi="Corbel"/>
          <w:szCs w:val="18"/>
        </w:rPr>
        <w:t xml:space="preserve">Na opening zal de Aanbestedende dienst de </w:t>
      </w:r>
      <w:r w:rsidR="0012699C">
        <w:rPr>
          <w:rFonts w:ascii="Corbel" w:hAnsi="Corbel"/>
          <w:szCs w:val="18"/>
        </w:rPr>
        <w:t xml:space="preserve">Aanmeldingen </w:t>
      </w:r>
      <w:r w:rsidRPr="00C25E4D">
        <w:rPr>
          <w:rFonts w:ascii="Corbel" w:hAnsi="Corbel"/>
          <w:szCs w:val="18"/>
        </w:rPr>
        <w:t xml:space="preserve">toetsen en </w:t>
      </w:r>
      <w:r w:rsidRPr="002D0963">
        <w:rPr>
          <w:rFonts w:ascii="Corbel" w:hAnsi="Corbel"/>
          <w:szCs w:val="18"/>
        </w:rPr>
        <w:t xml:space="preserve">beoordelen. Dit wordt uiteengezet in de </w:t>
      </w:r>
      <w:r w:rsidR="004664B9">
        <w:rPr>
          <w:rFonts w:ascii="Corbel" w:hAnsi="Corbel"/>
          <w:szCs w:val="18"/>
        </w:rPr>
        <w:t>het volgende hoofdstuk</w:t>
      </w:r>
      <w:r w:rsidRPr="002D0963">
        <w:rPr>
          <w:rFonts w:ascii="Corbel" w:hAnsi="Corbel"/>
          <w:szCs w:val="18"/>
        </w:rPr>
        <w:t xml:space="preserve">. Uiteindelijk mondt dit uit in een </w:t>
      </w:r>
      <w:r w:rsidR="0012699C">
        <w:rPr>
          <w:rFonts w:ascii="Corbel" w:hAnsi="Corbel"/>
          <w:szCs w:val="18"/>
        </w:rPr>
        <w:t>Selectie</w:t>
      </w:r>
      <w:r w:rsidRPr="002D0963">
        <w:rPr>
          <w:rFonts w:ascii="Corbel" w:hAnsi="Corbel"/>
          <w:szCs w:val="18"/>
        </w:rPr>
        <w:t xml:space="preserve">beslissing, waartegen </w:t>
      </w:r>
      <w:r w:rsidR="00F975CE">
        <w:rPr>
          <w:rFonts w:ascii="Corbel" w:hAnsi="Corbel"/>
          <w:szCs w:val="18"/>
        </w:rPr>
        <w:t>niet geselecteerde</w:t>
      </w:r>
      <w:r w:rsidRPr="002D0963">
        <w:rPr>
          <w:rFonts w:ascii="Corbel" w:hAnsi="Corbel"/>
          <w:szCs w:val="18"/>
        </w:rPr>
        <w:t xml:space="preserve"> </w:t>
      </w:r>
      <w:r w:rsidR="0012699C">
        <w:rPr>
          <w:rFonts w:ascii="Corbel" w:hAnsi="Corbel"/>
          <w:szCs w:val="18"/>
        </w:rPr>
        <w:t>Gegadigden</w:t>
      </w:r>
      <w:r w:rsidRPr="002D0963">
        <w:rPr>
          <w:rFonts w:ascii="Corbel" w:hAnsi="Corbel"/>
          <w:szCs w:val="18"/>
        </w:rPr>
        <w:t xml:space="preserve"> bezwaar kunnen maken. Hierop zien de volgende voorschriften:</w:t>
      </w:r>
    </w:p>
    <w:p w14:paraId="6DE101E7" w14:textId="77777777" w:rsidR="00134852" w:rsidRPr="00C25E4D" w:rsidRDefault="00134852" w:rsidP="00134852">
      <w:pPr>
        <w:spacing w:line="276" w:lineRule="auto"/>
        <w:ind w:left="567"/>
        <w:rPr>
          <w:rFonts w:ascii="Corbel" w:hAnsi="Corbel"/>
          <w:szCs w:val="18"/>
        </w:rPr>
      </w:pPr>
    </w:p>
    <w:p w14:paraId="6C12F546" w14:textId="77777777" w:rsidR="00134852" w:rsidRDefault="00134852" w:rsidP="001040A7">
      <w:pPr>
        <w:numPr>
          <w:ilvl w:val="0"/>
          <w:numId w:val="27"/>
        </w:numPr>
        <w:tabs>
          <w:tab w:val="clear" w:pos="720"/>
          <w:tab w:val="num" w:pos="567"/>
        </w:tabs>
        <w:spacing w:line="276" w:lineRule="auto"/>
        <w:ind w:left="567" w:hanging="425"/>
        <w:rPr>
          <w:rFonts w:ascii="Corbel" w:hAnsi="Corbel"/>
          <w:szCs w:val="18"/>
        </w:rPr>
      </w:pPr>
      <w:r w:rsidRPr="00C25E4D">
        <w:rPr>
          <w:rFonts w:ascii="Corbel" w:hAnsi="Corbel"/>
          <w:szCs w:val="18"/>
        </w:rPr>
        <w:lastRenderedPageBreak/>
        <w:t xml:space="preserve">De Aanbestedende dienst zal </w:t>
      </w:r>
      <w:r w:rsidR="0012699C">
        <w:rPr>
          <w:rFonts w:ascii="Corbel" w:hAnsi="Corbel"/>
          <w:szCs w:val="18"/>
        </w:rPr>
        <w:t xml:space="preserve">Gegadigden </w:t>
      </w:r>
      <w:r w:rsidRPr="00C25E4D">
        <w:rPr>
          <w:rFonts w:ascii="Corbel" w:hAnsi="Corbel"/>
          <w:szCs w:val="18"/>
        </w:rPr>
        <w:t xml:space="preserve">de </w:t>
      </w:r>
      <w:r w:rsidR="0012699C">
        <w:rPr>
          <w:rFonts w:ascii="Corbel" w:hAnsi="Corbel"/>
          <w:szCs w:val="18"/>
        </w:rPr>
        <w:t>Selectiebeslissing</w:t>
      </w:r>
      <w:r w:rsidRPr="00C25E4D">
        <w:rPr>
          <w:rFonts w:ascii="Corbel" w:hAnsi="Corbel"/>
          <w:szCs w:val="18"/>
        </w:rPr>
        <w:t xml:space="preserve"> zo spoedig mogelijk, gelijktijdig en Schriftelijk mededelen, inclusief de relevante redenen voor die beslissing.</w:t>
      </w:r>
    </w:p>
    <w:p w14:paraId="2E587019" w14:textId="77777777" w:rsidR="00134852" w:rsidRPr="00C25E4D" w:rsidRDefault="00134852" w:rsidP="00134852">
      <w:pPr>
        <w:tabs>
          <w:tab w:val="left" w:pos="567"/>
        </w:tabs>
        <w:spacing w:line="276" w:lineRule="auto"/>
        <w:ind w:left="567"/>
        <w:rPr>
          <w:rFonts w:ascii="Corbel" w:hAnsi="Corbel"/>
          <w:szCs w:val="18"/>
        </w:rPr>
      </w:pPr>
    </w:p>
    <w:p w14:paraId="11D137B1" w14:textId="77777777" w:rsidR="00134852" w:rsidRPr="00C25E4D" w:rsidRDefault="00134852" w:rsidP="001040A7">
      <w:pPr>
        <w:numPr>
          <w:ilvl w:val="0"/>
          <w:numId w:val="27"/>
        </w:numPr>
        <w:tabs>
          <w:tab w:val="left" w:pos="567"/>
        </w:tabs>
        <w:spacing w:line="276" w:lineRule="auto"/>
        <w:ind w:left="567" w:hanging="425"/>
        <w:rPr>
          <w:rFonts w:ascii="Corbel" w:hAnsi="Corbel"/>
          <w:szCs w:val="18"/>
        </w:rPr>
      </w:pPr>
      <w:r w:rsidRPr="00C25E4D">
        <w:rPr>
          <w:rFonts w:ascii="Corbel" w:hAnsi="Corbel"/>
          <w:szCs w:val="18"/>
        </w:rPr>
        <w:t>De Aanbestedende dienst deelt bepaalde gegevens betreffende de</w:t>
      </w:r>
      <w:r w:rsidR="0012699C">
        <w:rPr>
          <w:rFonts w:ascii="Corbel" w:hAnsi="Corbel"/>
          <w:szCs w:val="18"/>
        </w:rPr>
        <w:t xml:space="preserve"> selectie</w:t>
      </w:r>
      <w:r w:rsidRPr="00C25E4D">
        <w:rPr>
          <w:rFonts w:ascii="Corbel" w:hAnsi="Corbel"/>
          <w:szCs w:val="18"/>
        </w:rPr>
        <w:t xml:space="preserve"> niet mee indien openbaarmaking van die gegevens de toepassing van de wet in de weg zou staan, met het openbaar belang in strijd zou zijn, de rechtmatige commerciële belangen van ondernemers zou kunnen schaden of afbreuk aan de eerlijke mededinging zou kunnen doen.</w:t>
      </w:r>
    </w:p>
    <w:p w14:paraId="22523527" w14:textId="77777777" w:rsidR="00134852" w:rsidRPr="00C25E4D" w:rsidRDefault="00134852" w:rsidP="00134852">
      <w:pPr>
        <w:spacing w:line="276" w:lineRule="auto"/>
        <w:ind w:left="567"/>
        <w:rPr>
          <w:rFonts w:ascii="Corbel" w:hAnsi="Corbel"/>
          <w:szCs w:val="18"/>
        </w:rPr>
      </w:pPr>
    </w:p>
    <w:p w14:paraId="46CDE751" w14:textId="4AFFF5C1" w:rsidR="00134852" w:rsidRPr="00C25E4D" w:rsidRDefault="00134852" w:rsidP="001040A7">
      <w:pPr>
        <w:numPr>
          <w:ilvl w:val="0"/>
          <w:numId w:val="27"/>
        </w:numPr>
        <w:tabs>
          <w:tab w:val="left" w:pos="567"/>
        </w:tabs>
        <w:spacing w:line="276" w:lineRule="auto"/>
        <w:ind w:left="567" w:hanging="425"/>
        <w:rPr>
          <w:rFonts w:ascii="Corbel" w:hAnsi="Corbel"/>
          <w:szCs w:val="18"/>
        </w:rPr>
      </w:pPr>
      <w:r w:rsidRPr="00C25E4D">
        <w:rPr>
          <w:rFonts w:ascii="Corbel" w:hAnsi="Corbel"/>
          <w:szCs w:val="18"/>
        </w:rPr>
        <w:t xml:space="preserve">Getracht wordt de </w:t>
      </w:r>
      <w:r w:rsidR="0012699C">
        <w:rPr>
          <w:rFonts w:ascii="Corbel" w:hAnsi="Corbel"/>
          <w:szCs w:val="18"/>
        </w:rPr>
        <w:t>Selectiebeslissing</w:t>
      </w:r>
      <w:r w:rsidRPr="00C25E4D">
        <w:rPr>
          <w:rFonts w:ascii="Corbel" w:hAnsi="Corbel"/>
          <w:szCs w:val="18"/>
        </w:rPr>
        <w:t xml:space="preserve"> conform de in de planning genoemde termijn te verstrekken aan </w:t>
      </w:r>
      <w:r w:rsidR="0012699C">
        <w:rPr>
          <w:rFonts w:ascii="Corbel" w:hAnsi="Corbel"/>
          <w:szCs w:val="18"/>
        </w:rPr>
        <w:t>Gegadigden</w:t>
      </w:r>
      <w:r w:rsidRPr="00C25E4D">
        <w:rPr>
          <w:rFonts w:ascii="Corbel" w:hAnsi="Corbel"/>
          <w:szCs w:val="18"/>
        </w:rPr>
        <w:t xml:space="preserve">. Indien deze termijn door omstandigheden niet kan worden </w:t>
      </w:r>
      <w:r w:rsidR="00F5242A">
        <w:rPr>
          <w:rFonts w:ascii="Corbel" w:hAnsi="Corbel"/>
          <w:szCs w:val="18"/>
        </w:rPr>
        <w:t>g</w:t>
      </w:r>
      <w:r w:rsidR="00F5242A" w:rsidRPr="00C25E4D">
        <w:rPr>
          <w:rFonts w:ascii="Corbel" w:hAnsi="Corbel"/>
          <w:szCs w:val="18"/>
        </w:rPr>
        <w:t>ehaald</w:t>
      </w:r>
      <w:r w:rsidRPr="00C25E4D">
        <w:rPr>
          <w:rFonts w:ascii="Corbel" w:hAnsi="Corbel"/>
          <w:szCs w:val="18"/>
        </w:rPr>
        <w:t xml:space="preserve">, zal de Aanbestedende dienst </w:t>
      </w:r>
      <w:r w:rsidR="0012699C">
        <w:rPr>
          <w:rFonts w:ascii="Corbel" w:hAnsi="Corbel"/>
          <w:szCs w:val="18"/>
        </w:rPr>
        <w:t>Gegadigden</w:t>
      </w:r>
      <w:r w:rsidRPr="00C25E4D">
        <w:rPr>
          <w:rFonts w:ascii="Corbel" w:hAnsi="Corbel"/>
          <w:szCs w:val="18"/>
        </w:rPr>
        <w:t xml:space="preserve"> hierover informeren.</w:t>
      </w:r>
    </w:p>
    <w:p w14:paraId="642FF992" w14:textId="77777777" w:rsidR="00134852" w:rsidRPr="00C25E4D" w:rsidRDefault="00134852" w:rsidP="00134852">
      <w:pPr>
        <w:tabs>
          <w:tab w:val="left" w:pos="567"/>
        </w:tabs>
        <w:spacing w:line="276" w:lineRule="auto"/>
        <w:ind w:left="567"/>
        <w:rPr>
          <w:rFonts w:ascii="Corbel" w:hAnsi="Corbel"/>
          <w:szCs w:val="18"/>
        </w:rPr>
      </w:pPr>
    </w:p>
    <w:bookmarkEnd w:id="32"/>
    <w:bookmarkEnd w:id="33"/>
    <w:p w14:paraId="43862ACB" w14:textId="6B68B142" w:rsidR="00145D5C" w:rsidRDefault="00145D5C" w:rsidP="001040A7">
      <w:pPr>
        <w:numPr>
          <w:ilvl w:val="0"/>
          <w:numId w:val="27"/>
        </w:numPr>
        <w:tabs>
          <w:tab w:val="left" w:pos="567"/>
        </w:tabs>
        <w:spacing w:line="276" w:lineRule="auto"/>
        <w:ind w:left="567" w:hanging="425"/>
        <w:rPr>
          <w:rFonts w:ascii="Corbel" w:hAnsi="Corbel"/>
          <w:szCs w:val="18"/>
        </w:rPr>
      </w:pPr>
      <w:r>
        <w:rPr>
          <w:rFonts w:ascii="Corbel" w:hAnsi="Corbel"/>
          <w:szCs w:val="18"/>
        </w:rPr>
        <w:t>Gegadigden</w:t>
      </w:r>
      <w:r w:rsidRPr="00C25E4D">
        <w:rPr>
          <w:rFonts w:ascii="Corbel" w:hAnsi="Corbel"/>
          <w:szCs w:val="18"/>
        </w:rPr>
        <w:t xml:space="preserve"> die een voorziening in rechte</w:t>
      </w:r>
      <w:r>
        <w:rPr>
          <w:rFonts w:ascii="Corbel" w:hAnsi="Corbel"/>
          <w:szCs w:val="18"/>
        </w:rPr>
        <w:t xml:space="preserve"> </w:t>
      </w:r>
      <w:r w:rsidR="006F2E67">
        <w:rPr>
          <w:rFonts w:ascii="Corbel" w:hAnsi="Corbel"/>
          <w:szCs w:val="18"/>
        </w:rPr>
        <w:t>willen vragen tegen de Selectie</w:t>
      </w:r>
      <w:r w:rsidRPr="00C25E4D">
        <w:rPr>
          <w:rFonts w:ascii="Corbel" w:hAnsi="Corbel"/>
          <w:szCs w:val="18"/>
        </w:rPr>
        <w:t>beslissing zoals hiervoor bedoeld dienen</w:t>
      </w:r>
      <w:r>
        <w:rPr>
          <w:rFonts w:ascii="Corbel" w:hAnsi="Corbel"/>
          <w:szCs w:val="18"/>
        </w:rPr>
        <w:t xml:space="preserve"> </w:t>
      </w:r>
      <w:r w:rsidRPr="00C25E4D">
        <w:rPr>
          <w:rFonts w:ascii="Corbel" w:hAnsi="Corbel"/>
          <w:szCs w:val="18"/>
        </w:rPr>
        <w:t xml:space="preserve">dit tijdig, voor de afloop van de </w:t>
      </w:r>
      <w:r w:rsidRPr="007E37F8">
        <w:rPr>
          <w:rFonts w:ascii="Corbel" w:hAnsi="Corbel"/>
          <w:szCs w:val="18"/>
        </w:rPr>
        <w:t>gestelde bezwaartermijn van t</w:t>
      </w:r>
      <w:r w:rsidR="00495400" w:rsidRPr="007E37F8">
        <w:rPr>
          <w:rFonts w:ascii="Corbel" w:hAnsi="Corbel"/>
          <w:szCs w:val="18"/>
        </w:rPr>
        <w:t>ien</w:t>
      </w:r>
      <w:r w:rsidRPr="007E37F8">
        <w:rPr>
          <w:rFonts w:ascii="Corbel" w:hAnsi="Corbel"/>
          <w:szCs w:val="18"/>
        </w:rPr>
        <w:t xml:space="preserve"> dagen, Schriftelijk</w:t>
      </w:r>
      <w:r w:rsidRPr="00495400">
        <w:rPr>
          <w:rFonts w:ascii="Corbel" w:hAnsi="Corbel"/>
          <w:szCs w:val="18"/>
        </w:rPr>
        <w:t xml:space="preserve"> mede te delen aan de Aanbestedende dienst onder gelijktijdige toezending van een kopie</w:t>
      </w:r>
      <w:r w:rsidRPr="00C25E4D">
        <w:rPr>
          <w:rFonts w:ascii="Corbel" w:hAnsi="Corbel"/>
          <w:szCs w:val="18"/>
        </w:rPr>
        <w:t xml:space="preserve"> van de dagvaarding en met vermelding van de datum waarop de voorzieningenrechter de zaak zal behandelen.</w:t>
      </w:r>
    </w:p>
    <w:p w14:paraId="0D2480C5" w14:textId="77777777" w:rsidR="00145D5C" w:rsidRDefault="00145D5C" w:rsidP="00145D5C">
      <w:pPr>
        <w:tabs>
          <w:tab w:val="left" w:pos="567"/>
        </w:tabs>
        <w:spacing w:line="276" w:lineRule="auto"/>
        <w:ind w:left="567"/>
        <w:rPr>
          <w:rFonts w:ascii="Corbel" w:hAnsi="Corbel"/>
          <w:szCs w:val="18"/>
        </w:rPr>
      </w:pPr>
    </w:p>
    <w:p w14:paraId="4C6CC2EF" w14:textId="492D4755" w:rsidR="00145D5C" w:rsidRDefault="00145D5C" w:rsidP="00145D5C">
      <w:pPr>
        <w:tabs>
          <w:tab w:val="left" w:pos="567"/>
        </w:tabs>
        <w:spacing w:line="276" w:lineRule="auto"/>
        <w:ind w:left="567"/>
        <w:rPr>
          <w:rFonts w:ascii="Corbel" w:hAnsi="Corbel"/>
          <w:szCs w:val="18"/>
        </w:rPr>
      </w:pPr>
      <w:r w:rsidRPr="00313006">
        <w:rPr>
          <w:rFonts w:ascii="Corbel" w:hAnsi="Corbel"/>
          <w:szCs w:val="18"/>
        </w:rPr>
        <w:t xml:space="preserve">Indien </w:t>
      </w:r>
      <w:r>
        <w:rPr>
          <w:rFonts w:ascii="Corbel" w:hAnsi="Corbel"/>
          <w:szCs w:val="18"/>
        </w:rPr>
        <w:t>door een Gegadigde niet binnen deze termijn</w:t>
      </w:r>
      <w:r w:rsidRPr="00313006">
        <w:rPr>
          <w:rFonts w:ascii="Corbel" w:hAnsi="Corbel"/>
          <w:szCs w:val="18"/>
        </w:rPr>
        <w:t xml:space="preserve"> een kort geding aanhangig is gemaakt, kan deze geen bezwaar meer maken </w:t>
      </w:r>
      <w:r w:rsidR="006F2E67">
        <w:rPr>
          <w:rFonts w:ascii="Corbel" w:hAnsi="Corbel"/>
          <w:szCs w:val="18"/>
        </w:rPr>
        <w:t>tegen de</w:t>
      </w:r>
      <w:r w:rsidRPr="00313006">
        <w:rPr>
          <w:rFonts w:ascii="Corbel" w:hAnsi="Corbel"/>
          <w:szCs w:val="18"/>
        </w:rPr>
        <w:t xml:space="preserve"> </w:t>
      </w:r>
      <w:r>
        <w:rPr>
          <w:rFonts w:ascii="Corbel" w:hAnsi="Corbel"/>
          <w:szCs w:val="18"/>
        </w:rPr>
        <w:t>Selectiebeslissing</w:t>
      </w:r>
      <w:r w:rsidRPr="00313006">
        <w:rPr>
          <w:rFonts w:ascii="Corbel" w:hAnsi="Corbel"/>
          <w:szCs w:val="18"/>
        </w:rPr>
        <w:t xml:space="preserve"> en heeft hij zijn rechten ter zake verwerkt. De gepasseerde </w:t>
      </w:r>
      <w:r>
        <w:rPr>
          <w:rFonts w:ascii="Corbel" w:hAnsi="Corbel"/>
          <w:szCs w:val="18"/>
        </w:rPr>
        <w:t>Gegadigden</w:t>
      </w:r>
      <w:r w:rsidRPr="00313006">
        <w:rPr>
          <w:rFonts w:ascii="Corbel" w:hAnsi="Corbel"/>
          <w:szCs w:val="18"/>
        </w:rPr>
        <w:t xml:space="preserve"> hebben in genoemd geval evenzeer hun rechten verwerkt om</w:t>
      </w:r>
      <w:r>
        <w:rPr>
          <w:rFonts w:ascii="Corbel" w:hAnsi="Corbel"/>
          <w:szCs w:val="18"/>
        </w:rPr>
        <w:t xml:space="preserve"> </w:t>
      </w:r>
      <w:r w:rsidRPr="00313006">
        <w:rPr>
          <w:rFonts w:ascii="Corbel" w:hAnsi="Corbel"/>
          <w:szCs w:val="18"/>
        </w:rPr>
        <w:t>een (bodem)procedure in te stellen, bijvoorbeeld tot een vordering tot schadevergoeding</w:t>
      </w:r>
      <w:r>
        <w:rPr>
          <w:rFonts w:ascii="Corbel" w:hAnsi="Corbel"/>
          <w:szCs w:val="18"/>
        </w:rPr>
        <w:t xml:space="preserve">. </w:t>
      </w:r>
      <w:r w:rsidRPr="00313006">
        <w:rPr>
          <w:rFonts w:ascii="Corbel" w:hAnsi="Corbel"/>
          <w:szCs w:val="18"/>
        </w:rPr>
        <w:t>De Aanbestedende dienst is in dat geval dan ook vrij om gevolg te geven aan de geuite beslissing, mits hiertegen geen (overige) belemmeringen bestaan, zoals het niet suc</w:t>
      </w:r>
      <w:r>
        <w:rPr>
          <w:rFonts w:ascii="Corbel" w:hAnsi="Corbel"/>
          <w:szCs w:val="18"/>
        </w:rPr>
        <w:t>cesvol geverifieerd zijn van een Aanmelding</w:t>
      </w:r>
      <w:r w:rsidRPr="00313006">
        <w:rPr>
          <w:rFonts w:ascii="Corbel" w:hAnsi="Corbel"/>
          <w:szCs w:val="18"/>
        </w:rPr>
        <w:t>.</w:t>
      </w:r>
    </w:p>
    <w:p w14:paraId="22760B97" w14:textId="77777777" w:rsidR="00E47586" w:rsidRPr="009F0E83" w:rsidRDefault="00E47586" w:rsidP="00E47586">
      <w:pPr>
        <w:tabs>
          <w:tab w:val="left" w:pos="567"/>
        </w:tabs>
        <w:spacing w:line="276" w:lineRule="auto"/>
        <w:rPr>
          <w:rFonts w:ascii="Corbel" w:hAnsi="Corbel"/>
          <w:szCs w:val="18"/>
        </w:rPr>
      </w:pPr>
    </w:p>
    <w:p w14:paraId="3034A697" w14:textId="56DBCBFB" w:rsidR="00E47586" w:rsidRPr="009F0E83" w:rsidRDefault="00E47586" w:rsidP="001040A7">
      <w:pPr>
        <w:pStyle w:val="Lijstalinea"/>
        <w:numPr>
          <w:ilvl w:val="0"/>
          <w:numId w:val="27"/>
        </w:numPr>
        <w:tabs>
          <w:tab w:val="clear" w:pos="720"/>
          <w:tab w:val="num" w:pos="567"/>
        </w:tabs>
        <w:spacing w:line="276" w:lineRule="auto"/>
        <w:ind w:left="567" w:hanging="425"/>
        <w:rPr>
          <w:rFonts w:ascii="Corbel" w:hAnsi="Corbel"/>
          <w:sz w:val="18"/>
          <w:szCs w:val="18"/>
          <w:lang w:val="nl-NL"/>
        </w:rPr>
      </w:pPr>
      <w:r w:rsidRPr="009F0E83">
        <w:rPr>
          <w:rFonts w:ascii="Corbel" w:hAnsi="Corbel"/>
          <w:sz w:val="18"/>
          <w:szCs w:val="18"/>
          <w:lang w:val="nl-NL"/>
        </w:rPr>
        <w:t xml:space="preserve">De </w:t>
      </w:r>
      <w:r w:rsidR="003269DB">
        <w:rPr>
          <w:rFonts w:ascii="Corbel" w:hAnsi="Corbel"/>
          <w:sz w:val="18"/>
          <w:szCs w:val="18"/>
          <w:lang w:val="nl-NL"/>
        </w:rPr>
        <w:t>S</w:t>
      </w:r>
      <w:r w:rsidRPr="009F0E83">
        <w:rPr>
          <w:rFonts w:ascii="Corbel" w:hAnsi="Corbel"/>
          <w:sz w:val="18"/>
          <w:szCs w:val="18"/>
          <w:lang w:val="nl-NL"/>
        </w:rPr>
        <w:t>electie</w:t>
      </w:r>
      <w:r w:rsidR="003269DB">
        <w:rPr>
          <w:rFonts w:ascii="Corbel" w:hAnsi="Corbel"/>
          <w:sz w:val="18"/>
          <w:szCs w:val="18"/>
          <w:lang w:val="nl-NL"/>
        </w:rPr>
        <w:t>beslissing</w:t>
      </w:r>
      <w:r w:rsidRPr="009F0E83">
        <w:rPr>
          <w:rFonts w:ascii="Corbel" w:hAnsi="Corbel"/>
          <w:sz w:val="18"/>
          <w:szCs w:val="18"/>
          <w:lang w:val="nl-NL"/>
        </w:rPr>
        <w:t xml:space="preserve"> is pas definitief </w:t>
      </w:r>
      <w:r w:rsidR="009F0E83" w:rsidRPr="009F0E83">
        <w:rPr>
          <w:rFonts w:ascii="Corbel" w:hAnsi="Corbel"/>
          <w:sz w:val="18"/>
          <w:szCs w:val="18"/>
          <w:lang w:val="nl-NL"/>
        </w:rPr>
        <w:t xml:space="preserve">zodra de Aanbestedende dienst overgaat tot </w:t>
      </w:r>
      <w:r w:rsidR="004E1D6C">
        <w:rPr>
          <w:rFonts w:ascii="Corbel" w:hAnsi="Corbel"/>
          <w:sz w:val="18"/>
          <w:szCs w:val="18"/>
          <w:lang w:val="nl-NL"/>
        </w:rPr>
        <w:t xml:space="preserve">het </w:t>
      </w:r>
      <w:r w:rsidR="009F0E83" w:rsidRPr="009F0E83">
        <w:rPr>
          <w:rFonts w:ascii="Corbel" w:hAnsi="Corbel"/>
          <w:sz w:val="18"/>
          <w:szCs w:val="18"/>
          <w:lang w:val="nl-NL"/>
        </w:rPr>
        <w:t>uitnodigen van de geselecteerde partij(en) voor de gunningsfase.</w:t>
      </w:r>
    </w:p>
    <w:p w14:paraId="2DC99498" w14:textId="78CD5E11" w:rsidR="00B63B7A" w:rsidRPr="00C33798" w:rsidRDefault="008D1816" w:rsidP="00B63B7A">
      <w:pPr>
        <w:pStyle w:val="Kop2"/>
        <w:tabs>
          <w:tab w:val="left" w:pos="6379"/>
        </w:tabs>
        <w:spacing w:before="240" w:after="120" w:line="276" w:lineRule="auto"/>
        <w:rPr>
          <w:rFonts w:ascii="Corbel" w:hAnsi="Corbel"/>
          <w:sz w:val="18"/>
          <w:szCs w:val="18"/>
        </w:rPr>
      </w:pPr>
      <w:bookmarkStart w:id="57" w:name="_Toc23312980"/>
      <w:bookmarkStart w:id="58" w:name="_Toc30409918"/>
      <w:bookmarkStart w:id="59" w:name="_Toc195253698"/>
      <w:r w:rsidRPr="008D1816">
        <w:rPr>
          <w:rFonts w:ascii="Corbel" w:hAnsi="Corbel"/>
          <w:sz w:val="18"/>
          <w:szCs w:val="18"/>
        </w:rPr>
        <w:t xml:space="preserve">Toetsing aan Wet </w:t>
      </w:r>
      <w:r w:rsidR="00B63B7A" w:rsidRPr="00C33798">
        <w:rPr>
          <w:rFonts w:ascii="Corbel" w:hAnsi="Corbel"/>
          <w:sz w:val="18"/>
          <w:szCs w:val="18"/>
        </w:rPr>
        <w:t>BIBOB</w:t>
      </w:r>
      <w:bookmarkEnd w:id="57"/>
      <w:bookmarkEnd w:id="58"/>
      <w:bookmarkEnd w:id="59"/>
    </w:p>
    <w:p w14:paraId="1E629D5A" w14:textId="06424643"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Aanbestedende dienst heeft de keuze om bij de aanbestedingsprocedure de Wet bevordering integriteitsbeoordelingen door het openbaar bestuur (Wet Bibob) toe te passen. Dit betekent dat de </w:t>
      </w:r>
      <w:r w:rsidR="00953C27">
        <w:rPr>
          <w:rFonts w:ascii="Corbel" w:hAnsi="Corbel"/>
          <w:sz w:val="18"/>
          <w:szCs w:val="18"/>
        </w:rPr>
        <w:t>Gegadigde</w:t>
      </w:r>
      <w:r w:rsidRPr="3907FA93">
        <w:rPr>
          <w:rFonts w:ascii="Corbel" w:hAnsi="Corbel"/>
          <w:sz w:val="18"/>
          <w:szCs w:val="18"/>
        </w:rPr>
        <w:t xml:space="preserve">, die in aanmerking komt voor </w:t>
      </w:r>
      <w:r w:rsidR="00953C27">
        <w:rPr>
          <w:rFonts w:ascii="Corbel" w:hAnsi="Corbel"/>
          <w:sz w:val="18"/>
          <w:szCs w:val="18"/>
        </w:rPr>
        <w:t>selectie</w:t>
      </w:r>
      <w:r w:rsidRPr="3907FA93">
        <w:rPr>
          <w:rFonts w:ascii="Corbel" w:hAnsi="Corbel"/>
          <w:sz w:val="18"/>
          <w:szCs w:val="18"/>
        </w:rPr>
        <w:t xml:space="preserve"> een Bibob-onderzoek ondergaat, waarna er alleen sprake kan zijn van definitieve </w:t>
      </w:r>
      <w:r w:rsidR="00953C27">
        <w:rPr>
          <w:rFonts w:ascii="Corbel" w:hAnsi="Corbel"/>
          <w:sz w:val="18"/>
          <w:szCs w:val="18"/>
        </w:rPr>
        <w:t>selectie</w:t>
      </w:r>
      <w:r w:rsidRPr="3907FA93">
        <w:rPr>
          <w:rFonts w:ascii="Corbel" w:hAnsi="Corbel"/>
          <w:sz w:val="18"/>
          <w:szCs w:val="18"/>
        </w:rPr>
        <w:t xml:space="preserve"> indien het Bibob-onderzoek geen informatie oplevert op basis waarvan de Aanbestedende dienst geen Overeenkomst wil of kan sluiten.</w:t>
      </w:r>
    </w:p>
    <w:p w14:paraId="483B59B1" w14:textId="77777777" w:rsidR="008D1816" w:rsidRPr="00811244" w:rsidRDefault="008D1816" w:rsidP="008D1816">
      <w:pPr>
        <w:pStyle w:val="Geenafstand"/>
        <w:spacing w:line="276" w:lineRule="auto"/>
        <w:rPr>
          <w:rFonts w:ascii="Corbel" w:hAnsi="Corbel"/>
          <w:sz w:val="18"/>
          <w:szCs w:val="18"/>
        </w:rPr>
      </w:pPr>
    </w:p>
    <w:p w14:paraId="27ECA688" w14:textId="77777777"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De Aanbestedende dienst heeft in het kader van het Bibob-onderzoek de mogelijkheid, maar niet de plicht, om het Bureau bevordering integriteitsbeoordelingen door het openbaar bestuur een advies te laten uitbrengen. In beginsel wordt het Bibob-onderzoek verricht door onderzoekers van de Aanbestedende dienst.</w:t>
      </w:r>
    </w:p>
    <w:p w14:paraId="3CBD70F8" w14:textId="77777777" w:rsidR="008D1816" w:rsidRPr="00811244" w:rsidRDefault="008D1816" w:rsidP="008D1816">
      <w:pPr>
        <w:pStyle w:val="Geenafstand"/>
        <w:spacing w:line="276" w:lineRule="auto"/>
        <w:rPr>
          <w:rFonts w:ascii="Corbel" w:hAnsi="Corbel"/>
          <w:sz w:val="18"/>
          <w:szCs w:val="18"/>
        </w:rPr>
      </w:pPr>
    </w:p>
    <w:p w14:paraId="4AA3B176" w14:textId="7C9A3380"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Indien de Aanbestedende dienst voornemens is een geldige </w:t>
      </w:r>
      <w:r w:rsidR="00953C27">
        <w:rPr>
          <w:rFonts w:ascii="Corbel" w:hAnsi="Corbel"/>
          <w:sz w:val="18"/>
          <w:szCs w:val="18"/>
        </w:rPr>
        <w:t>Aanmelding</w:t>
      </w:r>
      <w:r w:rsidRPr="3907FA93">
        <w:rPr>
          <w:rFonts w:ascii="Corbel" w:hAnsi="Corbel"/>
          <w:sz w:val="18"/>
          <w:szCs w:val="18"/>
        </w:rPr>
        <w:t xml:space="preserve"> van een rechtspersoon te selecteren zal zij in deze aanbesteding een (voorlopige) </w:t>
      </w:r>
      <w:r w:rsidR="00953C27">
        <w:rPr>
          <w:rFonts w:ascii="Corbel" w:hAnsi="Corbel"/>
          <w:sz w:val="18"/>
          <w:szCs w:val="18"/>
        </w:rPr>
        <w:t>selectie</w:t>
      </w:r>
      <w:r w:rsidRPr="3907FA93">
        <w:rPr>
          <w:rFonts w:ascii="Corbel" w:hAnsi="Corbel"/>
          <w:sz w:val="18"/>
          <w:szCs w:val="18"/>
        </w:rPr>
        <w:t xml:space="preserve">beslissing uitbrengen. De rechtspersoon die in het kader van de (voorlopige) </w:t>
      </w:r>
      <w:r w:rsidR="00953C27">
        <w:rPr>
          <w:rFonts w:ascii="Corbel" w:hAnsi="Corbel"/>
          <w:sz w:val="18"/>
          <w:szCs w:val="18"/>
        </w:rPr>
        <w:t>selectie</w:t>
      </w:r>
      <w:r w:rsidRPr="3907FA93">
        <w:rPr>
          <w:rFonts w:ascii="Corbel" w:hAnsi="Corbel"/>
          <w:sz w:val="18"/>
          <w:szCs w:val="18"/>
        </w:rPr>
        <w:t>beslissing wordt aangewezen zal dan worden gevraagd:</w:t>
      </w:r>
    </w:p>
    <w:p w14:paraId="04DBCDC5" w14:textId="7E979B70"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1. om de bewijsstukken met betrekking tot het UEA in te dienen op de wijze en binnen de termijnen zoals genoemd in deze leidraad onder paragraaf </w:t>
      </w:r>
      <w:r w:rsidR="00201AB3">
        <w:rPr>
          <w:rFonts w:ascii="Corbel" w:hAnsi="Corbel"/>
          <w:sz w:val="18"/>
          <w:szCs w:val="18"/>
        </w:rPr>
        <w:t>3.4</w:t>
      </w:r>
      <w:r w:rsidRPr="3907FA93">
        <w:rPr>
          <w:rFonts w:ascii="Corbel" w:hAnsi="Corbel"/>
          <w:sz w:val="18"/>
          <w:szCs w:val="18"/>
        </w:rPr>
        <w:t>;</w:t>
      </w:r>
    </w:p>
    <w:p w14:paraId="7F71A021" w14:textId="53F0F273"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2. om de bewijsstukken met betrekking tot de gedragsverklaring aanbesteden (GVA) te overleggen op de wijze en binnen de termijnen zoals genoemd in deze leidraad onder paragraaf </w:t>
      </w:r>
      <w:r w:rsidR="00201AB3">
        <w:rPr>
          <w:rFonts w:ascii="Corbel" w:hAnsi="Corbel"/>
          <w:sz w:val="18"/>
          <w:szCs w:val="18"/>
        </w:rPr>
        <w:t>4.2</w:t>
      </w:r>
      <w:r w:rsidRPr="3907FA93">
        <w:rPr>
          <w:rFonts w:ascii="Corbel" w:hAnsi="Corbel"/>
          <w:sz w:val="18"/>
          <w:szCs w:val="18"/>
        </w:rPr>
        <w:t>;</w:t>
      </w:r>
    </w:p>
    <w:p w14:paraId="45192094" w14:textId="4A10DAF6"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3. om de bewijsstukken met betrekking tot de verklaring van de belastingdienst (Verklaring betalingsgedrag nakoming fiscale verplichtingen) te overleggen op de wijze en binnen de termijnen zoals genoemd in deze leidraad onder paragraaf </w:t>
      </w:r>
      <w:r w:rsidR="00201AB3">
        <w:rPr>
          <w:rFonts w:ascii="Corbel" w:hAnsi="Corbel"/>
          <w:sz w:val="18"/>
          <w:szCs w:val="18"/>
        </w:rPr>
        <w:t>4.2</w:t>
      </w:r>
      <w:r w:rsidRPr="3907FA93">
        <w:rPr>
          <w:rFonts w:ascii="Corbel" w:hAnsi="Corbel"/>
          <w:sz w:val="18"/>
          <w:szCs w:val="18"/>
        </w:rPr>
        <w:t>;</w:t>
      </w:r>
    </w:p>
    <w:p w14:paraId="70039AB7" w14:textId="416AF614" w:rsidR="008D1816" w:rsidRPr="00811244" w:rsidRDefault="008D1816" w:rsidP="008D1816">
      <w:pPr>
        <w:pStyle w:val="Geenafstand"/>
        <w:spacing w:line="259" w:lineRule="auto"/>
        <w:rPr>
          <w:rFonts w:ascii="Corbel" w:hAnsi="Corbel"/>
          <w:sz w:val="18"/>
          <w:szCs w:val="18"/>
        </w:rPr>
      </w:pPr>
      <w:r w:rsidRPr="3907FA93">
        <w:rPr>
          <w:rFonts w:ascii="Corbel" w:hAnsi="Corbel"/>
          <w:sz w:val="18"/>
          <w:szCs w:val="18"/>
        </w:rPr>
        <w:t>4. om het Bibob-vragenformulier in te vullen, en, samen met de in dit formulier genoemde bewijsmiddelen, binnen 5 werkdagen in te dienen op eerste verzoek van de Aanbestedende dienst. Als bewijsstukken voor het voornoemde formulier dienen in ieder geval te worden meegestuurd:</w:t>
      </w:r>
    </w:p>
    <w:p w14:paraId="55534D39" w14:textId="77777777" w:rsidR="008D1816" w:rsidRPr="00811244" w:rsidRDefault="008D1816" w:rsidP="008D1816">
      <w:pPr>
        <w:pStyle w:val="Geenafstand"/>
        <w:spacing w:line="276" w:lineRule="auto"/>
        <w:rPr>
          <w:rFonts w:ascii="Corbel" w:hAnsi="Corbel"/>
          <w:sz w:val="18"/>
          <w:szCs w:val="18"/>
        </w:rPr>
      </w:pPr>
    </w:p>
    <w:p w14:paraId="77C66F60" w14:textId="77777777" w:rsidR="008D1816" w:rsidRPr="00811244" w:rsidRDefault="008D1816" w:rsidP="008D1816">
      <w:pPr>
        <w:pStyle w:val="Geenafstand"/>
        <w:numPr>
          <w:ilvl w:val="0"/>
          <w:numId w:val="58"/>
        </w:numPr>
        <w:spacing w:line="276" w:lineRule="auto"/>
        <w:rPr>
          <w:rFonts w:ascii="Corbel" w:hAnsi="Corbel"/>
          <w:sz w:val="18"/>
          <w:szCs w:val="18"/>
        </w:rPr>
      </w:pPr>
      <w:r w:rsidRPr="3907FA93">
        <w:rPr>
          <w:rFonts w:ascii="Corbel" w:hAnsi="Corbel"/>
          <w:sz w:val="18"/>
          <w:szCs w:val="18"/>
        </w:rPr>
        <w:t>een kopie van het aandelenregister</w:t>
      </w:r>
    </w:p>
    <w:p w14:paraId="12ABB6C1" w14:textId="77777777" w:rsidR="008D1816" w:rsidRPr="00811244" w:rsidRDefault="008D1816" w:rsidP="008D1816">
      <w:pPr>
        <w:pStyle w:val="Geenafstand"/>
        <w:numPr>
          <w:ilvl w:val="0"/>
          <w:numId w:val="58"/>
        </w:numPr>
        <w:spacing w:line="276" w:lineRule="auto"/>
        <w:rPr>
          <w:rFonts w:ascii="Corbel" w:hAnsi="Corbel"/>
          <w:sz w:val="18"/>
          <w:szCs w:val="18"/>
        </w:rPr>
      </w:pPr>
      <w:r w:rsidRPr="3907FA93">
        <w:rPr>
          <w:rFonts w:ascii="Corbel" w:hAnsi="Corbel"/>
          <w:sz w:val="18"/>
          <w:szCs w:val="18"/>
        </w:rPr>
        <w:lastRenderedPageBreak/>
        <w:t>een organogram [van alleen het bedrijf zelf of juist zuster, moeder en dochterbedrijven? Zo ja, in welke graad?]</w:t>
      </w:r>
    </w:p>
    <w:p w14:paraId="608ECDC6" w14:textId="77777777" w:rsidR="008D1816" w:rsidRPr="00811244" w:rsidRDefault="008D1816" w:rsidP="008D1816">
      <w:pPr>
        <w:pStyle w:val="Geenafstand"/>
        <w:numPr>
          <w:ilvl w:val="0"/>
          <w:numId w:val="58"/>
        </w:numPr>
        <w:spacing w:line="276" w:lineRule="auto"/>
        <w:rPr>
          <w:rFonts w:ascii="Corbel" w:hAnsi="Corbel"/>
          <w:sz w:val="18"/>
          <w:szCs w:val="18"/>
        </w:rPr>
      </w:pPr>
      <w:r w:rsidRPr="3907FA93">
        <w:rPr>
          <w:rFonts w:ascii="Corbel" w:hAnsi="Corbel"/>
          <w:sz w:val="18"/>
          <w:szCs w:val="18"/>
        </w:rPr>
        <w:t>een kopie van het ID van [invullen]</w:t>
      </w:r>
    </w:p>
    <w:p w14:paraId="6178FF97" w14:textId="47732A67" w:rsidR="008D1816" w:rsidRPr="00811244" w:rsidRDefault="008D1816" w:rsidP="008D1816">
      <w:pPr>
        <w:pStyle w:val="Geenafstand"/>
        <w:numPr>
          <w:ilvl w:val="0"/>
          <w:numId w:val="59"/>
        </w:numPr>
        <w:spacing w:line="276" w:lineRule="auto"/>
        <w:rPr>
          <w:rFonts w:ascii="Corbel" w:hAnsi="Corbel"/>
          <w:sz w:val="18"/>
          <w:szCs w:val="18"/>
        </w:rPr>
      </w:pPr>
      <w:r w:rsidRPr="3907FA93">
        <w:rPr>
          <w:rFonts w:ascii="Corbel" w:hAnsi="Corbel"/>
          <w:sz w:val="18"/>
          <w:szCs w:val="18"/>
        </w:rPr>
        <w:t xml:space="preserve">afhankelijk of de rechtspersoon die de </w:t>
      </w:r>
      <w:r w:rsidR="00A4650B">
        <w:rPr>
          <w:rFonts w:ascii="Corbel" w:hAnsi="Corbel"/>
          <w:sz w:val="18"/>
          <w:szCs w:val="18"/>
        </w:rPr>
        <w:t>Aanmelding</w:t>
      </w:r>
      <w:r w:rsidRPr="3907FA93">
        <w:rPr>
          <w:rFonts w:ascii="Corbel" w:hAnsi="Corbel"/>
          <w:sz w:val="18"/>
          <w:szCs w:val="18"/>
        </w:rPr>
        <w:t xml:space="preserve"> heeft ingediend de afgelopen 3 jaar vrijwillig jaarrekeningen heeft opgemaakt of dit heeft gedaan op basis van een wettelijke verplichting:</w:t>
      </w:r>
    </w:p>
    <w:p w14:paraId="79F23BD0" w14:textId="77777777" w:rsidR="008D1816" w:rsidRPr="00811244" w:rsidRDefault="008D1816" w:rsidP="008D1816">
      <w:pPr>
        <w:pStyle w:val="Geenafstand"/>
        <w:numPr>
          <w:ilvl w:val="1"/>
          <w:numId w:val="59"/>
        </w:numPr>
        <w:spacing w:line="276" w:lineRule="auto"/>
        <w:rPr>
          <w:rFonts w:ascii="Corbel" w:hAnsi="Corbel"/>
          <w:sz w:val="18"/>
          <w:szCs w:val="18"/>
        </w:rPr>
      </w:pPr>
      <w:r w:rsidRPr="3907FA93">
        <w:rPr>
          <w:rFonts w:ascii="Corbel" w:hAnsi="Corbel"/>
          <w:sz w:val="18"/>
          <w:szCs w:val="18"/>
        </w:rPr>
        <w:t>de jaarrekeningen van de afgelopen 3 boekjaren;</w:t>
      </w:r>
    </w:p>
    <w:p w14:paraId="5CED9358" w14:textId="614C43E3" w:rsidR="008D1816" w:rsidRPr="00811244" w:rsidRDefault="008D1816" w:rsidP="008D1816">
      <w:pPr>
        <w:pStyle w:val="Geenafstand"/>
        <w:numPr>
          <w:ilvl w:val="1"/>
          <w:numId w:val="59"/>
        </w:numPr>
        <w:spacing w:line="276" w:lineRule="auto"/>
        <w:rPr>
          <w:rFonts w:ascii="Corbel" w:hAnsi="Corbel"/>
          <w:sz w:val="18"/>
          <w:szCs w:val="18"/>
        </w:rPr>
      </w:pPr>
      <w:r w:rsidRPr="3907FA93">
        <w:rPr>
          <w:rFonts w:ascii="Corbel" w:hAnsi="Corbel"/>
          <w:sz w:val="18"/>
          <w:szCs w:val="18"/>
        </w:rPr>
        <w:t xml:space="preserve">Indien de rechtspersoon die de </w:t>
      </w:r>
      <w:r w:rsidR="00A4650B">
        <w:rPr>
          <w:rFonts w:ascii="Corbel" w:hAnsi="Corbel"/>
          <w:sz w:val="18"/>
          <w:szCs w:val="18"/>
        </w:rPr>
        <w:t>Aanmeld</w:t>
      </w:r>
      <w:r w:rsidRPr="3907FA93">
        <w:rPr>
          <w:rFonts w:ascii="Corbel" w:hAnsi="Corbel"/>
          <w:sz w:val="18"/>
          <w:szCs w:val="18"/>
        </w:rPr>
        <w:t>ing heeft ingediend nog geen 3 boekjaren heeft afgerond, dienen die jaarrekeningen die zijn opgemaakt van de afgeronde boekjaren te worden overgelegd.</w:t>
      </w:r>
    </w:p>
    <w:p w14:paraId="213A8FAE" w14:textId="77777777" w:rsidR="008D1816" w:rsidRPr="00811244" w:rsidRDefault="008D1816" w:rsidP="008D1816">
      <w:pPr>
        <w:pStyle w:val="Geenafstand"/>
        <w:spacing w:line="276" w:lineRule="auto"/>
        <w:ind w:left="709"/>
        <w:rPr>
          <w:rFonts w:ascii="Corbel" w:hAnsi="Corbel"/>
          <w:sz w:val="18"/>
          <w:szCs w:val="18"/>
        </w:rPr>
      </w:pPr>
    </w:p>
    <w:p w14:paraId="5EA6D196" w14:textId="69E7D774"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 xml:space="preserve">Indien door Dienst </w:t>
      </w:r>
      <w:proofErr w:type="spellStart"/>
      <w:r w:rsidRPr="3907FA93">
        <w:rPr>
          <w:rFonts w:ascii="Corbel" w:hAnsi="Corbel"/>
          <w:sz w:val="18"/>
          <w:szCs w:val="18"/>
        </w:rPr>
        <w:t>Justis</w:t>
      </w:r>
      <w:proofErr w:type="spellEnd"/>
      <w:r w:rsidRPr="3907FA93">
        <w:rPr>
          <w:rFonts w:ascii="Corbel" w:hAnsi="Corbel"/>
          <w:sz w:val="18"/>
          <w:szCs w:val="18"/>
        </w:rPr>
        <w:t xml:space="preserve"> geen GVA wordt afgegeven, zal door de Aanbestedende dienst de ingevulde Bibob-vragenlijst verder niet inhoudelijk worden beoordeeld en zal de voorlopig ge</w:t>
      </w:r>
      <w:r w:rsidR="00A4650B">
        <w:rPr>
          <w:rFonts w:ascii="Corbel" w:hAnsi="Corbel"/>
          <w:sz w:val="18"/>
          <w:szCs w:val="18"/>
        </w:rPr>
        <w:t>selecteerde Gegadigden</w:t>
      </w:r>
      <w:r w:rsidRPr="3907FA93">
        <w:rPr>
          <w:rFonts w:ascii="Corbel" w:hAnsi="Corbel"/>
          <w:sz w:val="18"/>
          <w:szCs w:val="18"/>
        </w:rPr>
        <w:t xml:space="preserve"> op basis daarvan reeds (voorlopig) worden uitgesloten van </w:t>
      </w:r>
      <w:r w:rsidR="00A4650B">
        <w:rPr>
          <w:rFonts w:ascii="Corbel" w:hAnsi="Corbel"/>
          <w:sz w:val="18"/>
          <w:szCs w:val="18"/>
        </w:rPr>
        <w:t>selectie</w:t>
      </w:r>
      <w:r w:rsidRPr="3907FA93">
        <w:rPr>
          <w:rFonts w:ascii="Corbel" w:hAnsi="Corbel"/>
          <w:sz w:val="18"/>
          <w:szCs w:val="18"/>
        </w:rPr>
        <w:t>. In het geval door de voorlopig ge</w:t>
      </w:r>
      <w:r w:rsidR="00A900F9">
        <w:rPr>
          <w:rFonts w:ascii="Corbel" w:hAnsi="Corbel"/>
          <w:sz w:val="18"/>
          <w:szCs w:val="18"/>
        </w:rPr>
        <w:t>selecteerde</w:t>
      </w:r>
      <w:r w:rsidRPr="3907FA93">
        <w:rPr>
          <w:rFonts w:ascii="Corbel" w:hAnsi="Corbel"/>
          <w:sz w:val="18"/>
          <w:szCs w:val="18"/>
        </w:rPr>
        <w:t xml:space="preserve"> </w:t>
      </w:r>
      <w:r w:rsidR="00A900F9">
        <w:rPr>
          <w:rFonts w:ascii="Corbel" w:hAnsi="Corbel"/>
          <w:sz w:val="18"/>
          <w:szCs w:val="18"/>
        </w:rPr>
        <w:t>Gegadigde</w:t>
      </w:r>
      <w:r w:rsidRPr="3907FA93">
        <w:rPr>
          <w:rFonts w:ascii="Corbel" w:hAnsi="Corbel"/>
          <w:sz w:val="18"/>
          <w:szCs w:val="18"/>
        </w:rPr>
        <w:t xml:space="preserve"> geen ingevulde Bibob-vragenlijst wordt overgelegd na voorlopige </w:t>
      </w:r>
      <w:r w:rsidR="00A900F9">
        <w:rPr>
          <w:rFonts w:ascii="Corbel" w:hAnsi="Corbel"/>
          <w:sz w:val="18"/>
          <w:szCs w:val="18"/>
        </w:rPr>
        <w:t>selectie</w:t>
      </w:r>
      <w:r w:rsidRPr="3907FA93">
        <w:rPr>
          <w:rFonts w:ascii="Corbel" w:hAnsi="Corbel"/>
          <w:sz w:val="18"/>
          <w:szCs w:val="18"/>
        </w:rPr>
        <w:t xml:space="preserve"> zal eveneens – zonder inhoudelijke beoordeling van de</w:t>
      </w:r>
      <w:r w:rsidR="00A900F9">
        <w:rPr>
          <w:rFonts w:ascii="Corbel" w:hAnsi="Corbel"/>
          <w:sz w:val="18"/>
          <w:szCs w:val="18"/>
        </w:rPr>
        <w:t xml:space="preserve"> Aanmelding</w:t>
      </w:r>
      <w:r w:rsidRPr="3907FA93">
        <w:rPr>
          <w:rFonts w:ascii="Corbel" w:hAnsi="Corbel"/>
          <w:sz w:val="18"/>
          <w:szCs w:val="18"/>
        </w:rPr>
        <w:t xml:space="preserve"> – worden overgegaan tot (voorlopige) uitsluiting van de eerder voorlopig ge</w:t>
      </w:r>
      <w:r w:rsidR="00A900F9">
        <w:rPr>
          <w:rFonts w:ascii="Corbel" w:hAnsi="Corbel"/>
          <w:sz w:val="18"/>
          <w:szCs w:val="18"/>
        </w:rPr>
        <w:t>selecteerde</w:t>
      </w:r>
      <w:r w:rsidRPr="3907FA93">
        <w:rPr>
          <w:rFonts w:ascii="Corbel" w:hAnsi="Corbel"/>
          <w:sz w:val="18"/>
          <w:szCs w:val="18"/>
        </w:rPr>
        <w:t xml:space="preserve"> </w:t>
      </w:r>
      <w:r w:rsidR="00A900F9">
        <w:rPr>
          <w:rFonts w:ascii="Corbel" w:hAnsi="Corbel"/>
          <w:sz w:val="18"/>
          <w:szCs w:val="18"/>
        </w:rPr>
        <w:t>Gegadigde</w:t>
      </w:r>
      <w:r w:rsidRPr="3907FA93">
        <w:rPr>
          <w:rFonts w:ascii="Corbel" w:hAnsi="Corbel"/>
          <w:sz w:val="18"/>
          <w:szCs w:val="18"/>
        </w:rPr>
        <w:t xml:space="preserve">. In die gevallen wordt dit door de Aanbestedende dienst gecommuniceerd bij wijze van (voorlopige) gunningsbeslissing. Indien de GVA wel door Dienst </w:t>
      </w:r>
      <w:proofErr w:type="spellStart"/>
      <w:r w:rsidRPr="3907FA93">
        <w:rPr>
          <w:rFonts w:ascii="Corbel" w:hAnsi="Corbel"/>
          <w:sz w:val="18"/>
          <w:szCs w:val="18"/>
        </w:rPr>
        <w:t>Justis</w:t>
      </w:r>
      <w:proofErr w:type="spellEnd"/>
      <w:r w:rsidRPr="3907FA93">
        <w:rPr>
          <w:rFonts w:ascii="Corbel" w:hAnsi="Corbel"/>
          <w:sz w:val="18"/>
          <w:szCs w:val="18"/>
        </w:rPr>
        <w:t xml:space="preserve"> wordt afgegeven en een Bibob-vragenlijst is ingevuld en ingediend, zal de Aanbestedende dienst vervolgens de Bibob-vragenlijst inhoudelijk beoordelen en mede op basis daarvan zelfstandig aanvullend onderzoek verrichten in de zin van de Wet Bibob.</w:t>
      </w:r>
    </w:p>
    <w:p w14:paraId="40C35D5B" w14:textId="77777777" w:rsidR="008D1816" w:rsidRPr="00811244" w:rsidRDefault="008D1816" w:rsidP="008D1816">
      <w:pPr>
        <w:pStyle w:val="Geenafstand"/>
        <w:spacing w:line="276" w:lineRule="auto"/>
        <w:rPr>
          <w:rFonts w:ascii="Corbel" w:hAnsi="Corbel"/>
          <w:sz w:val="18"/>
          <w:szCs w:val="18"/>
        </w:rPr>
      </w:pPr>
    </w:p>
    <w:p w14:paraId="21E13B2F" w14:textId="5168F3E9"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Gedurende het Bibob-onderzoek kan Aanbestedende dienst de voorlopig ge</w:t>
      </w:r>
      <w:r w:rsidR="00E1214A">
        <w:rPr>
          <w:rFonts w:ascii="Corbel" w:hAnsi="Corbel"/>
          <w:sz w:val="18"/>
          <w:szCs w:val="18"/>
        </w:rPr>
        <w:t>selecteerde</w:t>
      </w:r>
      <w:r w:rsidRPr="3907FA93">
        <w:rPr>
          <w:rFonts w:ascii="Corbel" w:hAnsi="Corbel"/>
          <w:sz w:val="18"/>
          <w:szCs w:val="18"/>
        </w:rPr>
        <w:t xml:space="preserve"> </w:t>
      </w:r>
      <w:r w:rsidR="00E1214A">
        <w:rPr>
          <w:rFonts w:ascii="Corbel" w:hAnsi="Corbel"/>
          <w:sz w:val="18"/>
          <w:szCs w:val="18"/>
        </w:rPr>
        <w:t>Gegadigde</w:t>
      </w:r>
      <w:r w:rsidRPr="3907FA93">
        <w:rPr>
          <w:rFonts w:ascii="Corbel" w:hAnsi="Corbel"/>
          <w:sz w:val="18"/>
          <w:szCs w:val="18"/>
        </w:rPr>
        <w:t xml:space="preserve"> om nadere of nieuwe informatie vragen. De voorlopig ge</w:t>
      </w:r>
      <w:r w:rsidR="00953C27">
        <w:rPr>
          <w:rFonts w:ascii="Corbel" w:hAnsi="Corbel"/>
          <w:sz w:val="18"/>
          <w:szCs w:val="18"/>
        </w:rPr>
        <w:t>selecteerde Gegadigde</w:t>
      </w:r>
      <w:r w:rsidRPr="3907FA93">
        <w:rPr>
          <w:rFonts w:ascii="Corbel" w:hAnsi="Corbel"/>
          <w:sz w:val="18"/>
          <w:szCs w:val="18"/>
        </w:rPr>
        <w:t xml:space="preserve"> dient die zo snel als mogelijk bij de Aanbestedende dienst aan te leveren, maar in ieder geval binnen de daartoe door de Aanbestedende dienst gestelde termijn, die wordt gesteld op basis van deze Aanbestedingsleidraad (zie paragraaf </w:t>
      </w:r>
      <w:r w:rsidR="00953C27">
        <w:rPr>
          <w:rFonts w:ascii="Corbel" w:hAnsi="Corbel"/>
          <w:sz w:val="18"/>
          <w:szCs w:val="18"/>
        </w:rPr>
        <w:t>4.2</w:t>
      </w:r>
      <w:r w:rsidRPr="3907FA93">
        <w:rPr>
          <w:rFonts w:ascii="Corbel" w:hAnsi="Corbel"/>
          <w:sz w:val="18"/>
          <w:szCs w:val="18"/>
        </w:rPr>
        <w:t xml:space="preserve">). Bij gebreke hiervan kan de </w:t>
      </w:r>
      <w:r w:rsidR="00953C27">
        <w:rPr>
          <w:rFonts w:ascii="Corbel" w:hAnsi="Corbel"/>
          <w:sz w:val="18"/>
          <w:szCs w:val="18"/>
        </w:rPr>
        <w:t>Aanmeldi</w:t>
      </w:r>
      <w:r w:rsidRPr="3907FA93">
        <w:rPr>
          <w:rFonts w:ascii="Corbel" w:hAnsi="Corbel"/>
          <w:sz w:val="18"/>
          <w:szCs w:val="18"/>
        </w:rPr>
        <w:t>ng als ongeldig terzijde worden gelegd en een nieuwe (voorlopige) gunningsbeslissing worden genomen.</w:t>
      </w:r>
    </w:p>
    <w:p w14:paraId="58A84CB8" w14:textId="77777777" w:rsidR="008D1816" w:rsidRPr="00811244" w:rsidRDefault="008D1816" w:rsidP="008D1816">
      <w:pPr>
        <w:pStyle w:val="Geenafstand"/>
        <w:spacing w:line="276" w:lineRule="auto"/>
        <w:rPr>
          <w:rFonts w:ascii="Corbel" w:hAnsi="Corbel"/>
          <w:sz w:val="18"/>
          <w:szCs w:val="18"/>
        </w:rPr>
      </w:pPr>
    </w:p>
    <w:p w14:paraId="4B941618" w14:textId="25D45492" w:rsidR="008D1816" w:rsidRPr="00811244" w:rsidRDefault="008D1816" w:rsidP="008D1816">
      <w:pPr>
        <w:pStyle w:val="Geenafstand"/>
        <w:spacing w:line="276" w:lineRule="auto"/>
        <w:rPr>
          <w:rFonts w:ascii="Corbel" w:hAnsi="Corbel"/>
          <w:sz w:val="18"/>
          <w:szCs w:val="18"/>
        </w:rPr>
      </w:pPr>
      <w:r w:rsidRPr="3907FA93">
        <w:rPr>
          <w:rFonts w:ascii="Corbel" w:hAnsi="Corbel"/>
          <w:sz w:val="18"/>
          <w:szCs w:val="18"/>
        </w:rPr>
        <w:t>In het kader van het onderzoek door de Aanbestedende dienst is het onder omstandigheden mogelijk dat er door de Aanbestedende dienst een Bibob-advies wordt aangevraagd bij het Landelijk Bureau Bibob (hierna: 'LBB'). De Aanbestedende dienst vraagt het LBB in dat geval om advies indien er – in lijn met de Wet Bibob - aanwijzingen c.q. vermoedens zijn dat sprake is van een ernstig gevaar in de zin van de Wet Bibob. In het geval de Aanbestedende dienst om advies vraagt aan het LBB, zal de voorlopig ge</w:t>
      </w:r>
      <w:r w:rsidR="00953C27">
        <w:rPr>
          <w:rFonts w:ascii="Corbel" w:hAnsi="Corbel"/>
          <w:sz w:val="18"/>
          <w:szCs w:val="18"/>
        </w:rPr>
        <w:t>selecteerd</w:t>
      </w:r>
      <w:r w:rsidRPr="3907FA93">
        <w:rPr>
          <w:rFonts w:ascii="Corbel" w:hAnsi="Corbel"/>
          <w:sz w:val="18"/>
          <w:szCs w:val="18"/>
        </w:rPr>
        <w:t xml:space="preserve">e </w:t>
      </w:r>
      <w:r w:rsidR="00953C27">
        <w:rPr>
          <w:rFonts w:ascii="Corbel" w:hAnsi="Corbel"/>
          <w:sz w:val="18"/>
          <w:szCs w:val="18"/>
        </w:rPr>
        <w:t>Gegadigde</w:t>
      </w:r>
      <w:r w:rsidRPr="3907FA93">
        <w:rPr>
          <w:rFonts w:ascii="Corbel" w:hAnsi="Corbel"/>
          <w:sz w:val="18"/>
          <w:szCs w:val="18"/>
        </w:rPr>
        <w:t xml:space="preserve"> hier vooraf van op de hoogte worden gesteld. Gedurende de periode van onderzoek zal de Aanbestedende dienst niet overgaan tot definitieve </w:t>
      </w:r>
      <w:r w:rsidR="00953C27">
        <w:rPr>
          <w:rFonts w:ascii="Corbel" w:hAnsi="Corbel"/>
          <w:sz w:val="18"/>
          <w:szCs w:val="18"/>
        </w:rPr>
        <w:t>selectie,</w:t>
      </w:r>
      <w:r w:rsidRPr="3907FA93">
        <w:rPr>
          <w:rFonts w:ascii="Corbel" w:hAnsi="Corbel"/>
          <w:sz w:val="18"/>
          <w:szCs w:val="18"/>
        </w:rPr>
        <w:t xml:space="preserve"> totdat is komen vast te staan dat geen sprake is van een ernstig gevaar in de zin van de Wet Bibob, inhoudende het ernstig gevaar dat in het kader van de Overeenkomst strafbare feiten worden gepleegd.</w:t>
      </w:r>
    </w:p>
    <w:p w14:paraId="0B207C1A" w14:textId="77777777" w:rsidR="008D1816" w:rsidRPr="00811244" w:rsidRDefault="008D1816" w:rsidP="008D1816">
      <w:pPr>
        <w:pStyle w:val="Geenafstand"/>
        <w:spacing w:line="276" w:lineRule="auto"/>
        <w:rPr>
          <w:rFonts w:ascii="Corbel" w:hAnsi="Corbel"/>
          <w:sz w:val="18"/>
          <w:szCs w:val="18"/>
        </w:rPr>
      </w:pPr>
    </w:p>
    <w:p w14:paraId="78459BB4" w14:textId="44CFFA97" w:rsidR="008D1816" w:rsidRPr="00811244" w:rsidRDefault="008D1816" w:rsidP="008D1816">
      <w:pPr>
        <w:pStyle w:val="Geenafstand"/>
        <w:spacing w:line="276" w:lineRule="auto"/>
        <w:rPr>
          <w:rFonts w:ascii="Corbel" w:hAnsi="Corbel"/>
          <w:sz w:val="18"/>
          <w:szCs w:val="18"/>
        </w:rPr>
      </w:pPr>
      <w:r>
        <w:rPr>
          <w:rFonts w:ascii="Corbel" w:hAnsi="Corbel"/>
          <w:sz w:val="18"/>
          <w:szCs w:val="18"/>
        </w:rPr>
        <w:t xml:space="preserve">Het niet overleggen door de </w:t>
      </w:r>
      <w:r w:rsidR="00953C27">
        <w:rPr>
          <w:rFonts w:ascii="Corbel" w:hAnsi="Corbel"/>
          <w:sz w:val="18"/>
          <w:szCs w:val="18"/>
        </w:rPr>
        <w:t>Gegadigde</w:t>
      </w:r>
      <w:r>
        <w:rPr>
          <w:rFonts w:ascii="Corbel" w:hAnsi="Corbel"/>
          <w:sz w:val="18"/>
          <w:szCs w:val="18"/>
        </w:rPr>
        <w:t xml:space="preserve"> van door </w:t>
      </w:r>
      <w:r w:rsidRPr="3907FA93">
        <w:rPr>
          <w:rFonts w:ascii="Corbel" w:hAnsi="Corbel"/>
          <w:sz w:val="18"/>
          <w:szCs w:val="18"/>
        </w:rPr>
        <w:t>de Aanbestedende dienst of het LBB gevraagde informatie</w:t>
      </w:r>
      <w:r>
        <w:rPr>
          <w:rFonts w:ascii="Corbel" w:hAnsi="Corbel"/>
          <w:sz w:val="18"/>
          <w:szCs w:val="18"/>
        </w:rPr>
        <w:t xml:space="preserve"> of het door </w:t>
      </w:r>
      <w:r w:rsidR="00953C27">
        <w:rPr>
          <w:rFonts w:ascii="Corbel" w:hAnsi="Corbel"/>
          <w:sz w:val="18"/>
          <w:szCs w:val="18"/>
        </w:rPr>
        <w:t>Gegadigde</w:t>
      </w:r>
      <w:r>
        <w:rPr>
          <w:rFonts w:ascii="Corbel" w:hAnsi="Corbel"/>
          <w:sz w:val="18"/>
          <w:szCs w:val="18"/>
        </w:rPr>
        <w:t xml:space="preserve"> verstrekken van </w:t>
      </w:r>
      <w:r w:rsidRPr="3907FA93">
        <w:rPr>
          <w:rFonts w:ascii="Corbel" w:hAnsi="Corbel"/>
          <w:sz w:val="18"/>
          <w:szCs w:val="18"/>
        </w:rPr>
        <w:t>onjuiste en/of onvolledige informatie</w:t>
      </w:r>
      <w:r>
        <w:rPr>
          <w:rFonts w:ascii="Corbel" w:hAnsi="Corbel"/>
          <w:sz w:val="18"/>
          <w:szCs w:val="18"/>
        </w:rPr>
        <w:t xml:space="preserve"> kan ertoe leiden dat de </w:t>
      </w:r>
      <w:r w:rsidRPr="3907FA93">
        <w:rPr>
          <w:rFonts w:ascii="Corbel" w:hAnsi="Corbel"/>
          <w:sz w:val="18"/>
          <w:szCs w:val="18"/>
        </w:rPr>
        <w:t>voorlopig ge</w:t>
      </w:r>
      <w:r w:rsidR="00953C27">
        <w:rPr>
          <w:rFonts w:ascii="Corbel" w:hAnsi="Corbel"/>
          <w:sz w:val="18"/>
          <w:szCs w:val="18"/>
        </w:rPr>
        <w:t>selecteerde</w:t>
      </w:r>
      <w:r w:rsidRPr="3907FA93">
        <w:rPr>
          <w:rFonts w:ascii="Corbel" w:hAnsi="Corbel"/>
          <w:sz w:val="18"/>
          <w:szCs w:val="18"/>
        </w:rPr>
        <w:t xml:space="preserve"> </w:t>
      </w:r>
      <w:r w:rsidR="00953C27">
        <w:rPr>
          <w:rFonts w:ascii="Corbel" w:hAnsi="Corbel"/>
          <w:sz w:val="18"/>
          <w:szCs w:val="18"/>
        </w:rPr>
        <w:t>Gegadigde</w:t>
      </w:r>
      <w:r w:rsidRPr="3907FA93">
        <w:rPr>
          <w:rFonts w:ascii="Corbel" w:hAnsi="Corbel"/>
          <w:sz w:val="18"/>
          <w:szCs w:val="18"/>
        </w:rPr>
        <w:t xml:space="preserve"> wordt uitgesloten van definitieve </w:t>
      </w:r>
      <w:r w:rsidR="00953C27">
        <w:rPr>
          <w:rFonts w:ascii="Corbel" w:hAnsi="Corbel"/>
          <w:sz w:val="18"/>
          <w:szCs w:val="18"/>
        </w:rPr>
        <w:t>selectie</w:t>
      </w:r>
      <w:r w:rsidRPr="3907FA93">
        <w:rPr>
          <w:rFonts w:ascii="Corbel" w:hAnsi="Corbel"/>
          <w:sz w:val="18"/>
          <w:szCs w:val="18"/>
        </w:rPr>
        <w:t>.</w:t>
      </w:r>
      <w:r>
        <w:rPr>
          <w:rFonts w:ascii="Corbel" w:hAnsi="Corbel"/>
          <w:szCs w:val="18"/>
        </w:rPr>
        <w:t xml:space="preserve"> </w:t>
      </w:r>
      <w:r w:rsidRPr="3907FA93">
        <w:rPr>
          <w:rFonts w:ascii="Corbel" w:hAnsi="Corbel"/>
          <w:sz w:val="18"/>
          <w:szCs w:val="18"/>
        </w:rPr>
        <w:t>Hetzelfde geldt voor het geval de Aanbestedende dienst tot het oordeel komt dat sprake is van een ernstig gevaar in de zin van de Wet Bibob. Bij de beoordeling of een voorlopig ge</w:t>
      </w:r>
      <w:r w:rsidR="00953C27">
        <w:rPr>
          <w:rFonts w:ascii="Corbel" w:hAnsi="Corbel"/>
          <w:sz w:val="18"/>
          <w:szCs w:val="18"/>
        </w:rPr>
        <w:t>selecteerde</w:t>
      </w:r>
      <w:r w:rsidRPr="3907FA93">
        <w:rPr>
          <w:rFonts w:ascii="Corbel" w:hAnsi="Corbel"/>
          <w:sz w:val="18"/>
          <w:szCs w:val="18"/>
        </w:rPr>
        <w:t xml:space="preserve"> </w:t>
      </w:r>
      <w:r w:rsidR="00953C27">
        <w:rPr>
          <w:rFonts w:ascii="Corbel" w:hAnsi="Corbel"/>
          <w:sz w:val="18"/>
          <w:szCs w:val="18"/>
        </w:rPr>
        <w:t>Gegadigde</w:t>
      </w:r>
      <w:r w:rsidRPr="3907FA93">
        <w:rPr>
          <w:rFonts w:ascii="Corbel" w:hAnsi="Corbel"/>
          <w:sz w:val="18"/>
          <w:szCs w:val="18"/>
        </w:rPr>
        <w:t xml:space="preserve"> wordt uitgesloten van selectie op grond van de Wet Bibob zal de Aanbestedende dienst beoordelen of sprake is van een uitsluitingsgrond zoals bedoeld onder paragraaf </w:t>
      </w:r>
      <w:r w:rsidR="00673F06">
        <w:rPr>
          <w:rFonts w:ascii="Corbel" w:hAnsi="Corbel"/>
          <w:sz w:val="18"/>
          <w:szCs w:val="18"/>
        </w:rPr>
        <w:t>4.2</w:t>
      </w:r>
      <w:r w:rsidRPr="3907FA93">
        <w:rPr>
          <w:rFonts w:ascii="Corbel" w:hAnsi="Corbel"/>
          <w:sz w:val="18"/>
          <w:szCs w:val="18"/>
        </w:rPr>
        <w:t xml:space="preserve"> van deze Aanbestedingsleidraad en of wordt voldaan aan de geschiktheidseis (paragraaf </w:t>
      </w:r>
      <w:r w:rsidR="00673F06">
        <w:rPr>
          <w:rFonts w:ascii="Corbel" w:hAnsi="Corbel"/>
          <w:sz w:val="18"/>
          <w:szCs w:val="18"/>
        </w:rPr>
        <w:t>4.3</w:t>
      </w:r>
      <w:r w:rsidRPr="3907FA93">
        <w:rPr>
          <w:rFonts w:ascii="Corbel" w:hAnsi="Corbel"/>
          <w:sz w:val="18"/>
          <w:szCs w:val="18"/>
        </w:rPr>
        <w:t>).</w:t>
      </w:r>
    </w:p>
    <w:p w14:paraId="21733351" w14:textId="77777777" w:rsidR="008D1816" w:rsidRPr="00811244" w:rsidRDefault="008D1816" w:rsidP="008D1816">
      <w:pPr>
        <w:pStyle w:val="Geenafstand"/>
        <w:spacing w:line="276" w:lineRule="auto"/>
        <w:rPr>
          <w:rFonts w:ascii="Corbel" w:hAnsi="Corbel"/>
          <w:sz w:val="18"/>
          <w:szCs w:val="18"/>
        </w:rPr>
      </w:pPr>
    </w:p>
    <w:p w14:paraId="5B8465B1" w14:textId="2568CD92" w:rsidR="008D1816" w:rsidRDefault="008D1816" w:rsidP="008D1816">
      <w:pPr>
        <w:spacing w:line="276" w:lineRule="auto"/>
        <w:rPr>
          <w:rFonts w:ascii="Corbel" w:hAnsi="Corbel"/>
          <w:szCs w:val="18"/>
        </w:rPr>
      </w:pPr>
      <w:r w:rsidRPr="3907FA93">
        <w:rPr>
          <w:rFonts w:ascii="Corbel" w:hAnsi="Corbel"/>
          <w:szCs w:val="18"/>
        </w:rPr>
        <w:t>Indien een (voorlopig) ge</w:t>
      </w:r>
      <w:r w:rsidR="00953C27">
        <w:rPr>
          <w:rFonts w:ascii="Corbel" w:hAnsi="Corbel"/>
          <w:szCs w:val="18"/>
        </w:rPr>
        <w:t>selecteerde Gegadigde</w:t>
      </w:r>
      <w:r w:rsidRPr="3907FA93">
        <w:rPr>
          <w:rFonts w:ascii="Corbel" w:hAnsi="Corbel"/>
          <w:szCs w:val="18"/>
        </w:rPr>
        <w:t xml:space="preserve"> wordt uitgesloten, zal met betrekking tot de (rechts)persoon die de Aanbestedende dienst dan voornemens is (voorlopig) te </w:t>
      </w:r>
      <w:r w:rsidR="00953C27">
        <w:rPr>
          <w:rFonts w:ascii="Corbel" w:hAnsi="Corbel"/>
          <w:szCs w:val="18"/>
        </w:rPr>
        <w:t>selecter</w:t>
      </w:r>
      <w:r w:rsidRPr="3907FA93">
        <w:rPr>
          <w:rFonts w:ascii="Corbel" w:hAnsi="Corbel"/>
          <w:szCs w:val="18"/>
        </w:rPr>
        <w:t>en, ook een Bibob-onderzoek worden uitgevoerd, op de wijze zoals hierboven vermeld.</w:t>
      </w:r>
    </w:p>
    <w:p w14:paraId="013E2B25" w14:textId="77777777" w:rsidR="008D1816" w:rsidRPr="007728F2" w:rsidRDefault="008D1816" w:rsidP="008D1816">
      <w:pPr>
        <w:spacing w:line="276" w:lineRule="auto"/>
        <w:rPr>
          <w:rFonts w:ascii="Corbel" w:hAnsi="Corbel"/>
          <w:szCs w:val="18"/>
        </w:rPr>
      </w:pPr>
    </w:p>
    <w:p w14:paraId="4909D6E0" w14:textId="33B3905D" w:rsidR="008D1816" w:rsidRPr="00811244" w:rsidRDefault="008D1816" w:rsidP="008D1816">
      <w:pPr>
        <w:pStyle w:val="Geenafstand"/>
        <w:spacing w:line="259" w:lineRule="auto"/>
        <w:rPr>
          <w:rFonts w:ascii="Corbel" w:hAnsi="Corbel"/>
          <w:sz w:val="18"/>
          <w:szCs w:val="18"/>
        </w:rPr>
      </w:pPr>
      <w:r w:rsidRPr="007728F2">
        <w:rPr>
          <w:rFonts w:ascii="Corbel" w:hAnsi="Corbel"/>
          <w:sz w:val="18"/>
          <w:szCs w:val="18"/>
        </w:rPr>
        <w:t xml:space="preserve">Indien in het voornoemde Bibob-vragenformulier niet de gegevens zijn vermeld en/of bewijsmiddelen zijn overgelegd waarvan de </w:t>
      </w:r>
      <w:r w:rsidR="00953C27">
        <w:rPr>
          <w:rFonts w:ascii="Corbel" w:hAnsi="Corbel"/>
          <w:sz w:val="18"/>
          <w:szCs w:val="18"/>
        </w:rPr>
        <w:t>Gegadigde</w:t>
      </w:r>
      <w:r w:rsidRPr="007728F2">
        <w:rPr>
          <w:rFonts w:ascii="Corbel" w:hAnsi="Corbel"/>
          <w:sz w:val="18"/>
          <w:szCs w:val="18"/>
        </w:rPr>
        <w:t xml:space="preserve"> wist of kon weten of vermoeden dat deze van belang konden zijn voor het te vormen oordeel op basis van het Bibob-onderzoek </w:t>
      </w:r>
      <w:r w:rsidRPr="3907FA93">
        <w:rPr>
          <w:rFonts w:ascii="Corbel" w:hAnsi="Corbel"/>
          <w:sz w:val="18"/>
          <w:szCs w:val="18"/>
        </w:rPr>
        <w:t xml:space="preserve">en/of de </w:t>
      </w:r>
      <w:r w:rsidR="00953C27">
        <w:rPr>
          <w:rFonts w:ascii="Corbel" w:hAnsi="Corbel"/>
          <w:sz w:val="18"/>
          <w:szCs w:val="18"/>
        </w:rPr>
        <w:t>Gegadigde</w:t>
      </w:r>
      <w:r w:rsidRPr="3907FA93">
        <w:rPr>
          <w:rFonts w:ascii="Corbel" w:hAnsi="Corbel"/>
          <w:sz w:val="18"/>
          <w:szCs w:val="18"/>
        </w:rPr>
        <w:t xml:space="preserve"> gegevens heeft overgelegd waarvan hij wist of kon vermoeden dat deze de waarheid niet of niet volledig weergaven en dit blijkt nadat definitief is geselecteerd, kan de Aanbestedende dienst te allen tijde de </w:t>
      </w:r>
      <w:r w:rsidR="00953C27">
        <w:rPr>
          <w:rFonts w:ascii="Corbel" w:hAnsi="Corbel"/>
          <w:sz w:val="18"/>
          <w:szCs w:val="18"/>
        </w:rPr>
        <w:t>Gegadigde</w:t>
      </w:r>
      <w:r w:rsidRPr="3907FA93">
        <w:rPr>
          <w:rFonts w:ascii="Corbel" w:hAnsi="Corbel"/>
          <w:sz w:val="18"/>
          <w:szCs w:val="18"/>
        </w:rPr>
        <w:t xml:space="preserve"> alsnog uitsluiten van de aanbestedingsprocedure of kan Aanbestedende dienst de Overeenkomst ontbinden.</w:t>
      </w:r>
    </w:p>
    <w:p w14:paraId="19851E34" w14:textId="77777777" w:rsidR="008D1816" w:rsidRPr="00811244" w:rsidRDefault="008D1816" w:rsidP="008D1816">
      <w:pPr>
        <w:pStyle w:val="Geenafstand"/>
        <w:spacing w:line="276" w:lineRule="auto"/>
        <w:rPr>
          <w:rFonts w:ascii="Corbel" w:hAnsi="Corbel"/>
          <w:sz w:val="18"/>
          <w:szCs w:val="18"/>
        </w:rPr>
      </w:pPr>
    </w:p>
    <w:p w14:paraId="22E47321" w14:textId="0CCBCE10" w:rsidR="008D1816" w:rsidRDefault="008D1816" w:rsidP="008D1816">
      <w:pPr>
        <w:spacing w:line="276" w:lineRule="auto"/>
        <w:rPr>
          <w:rFonts w:ascii="Corbel" w:hAnsi="Corbel"/>
          <w:szCs w:val="18"/>
        </w:rPr>
      </w:pPr>
      <w:r>
        <w:rPr>
          <w:rFonts w:ascii="Corbel" w:hAnsi="Corbel"/>
          <w:szCs w:val="18"/>
        </w:rPr>
        <w:lastRenderedPageBreak/>
        <w:t xml:space="preserve">Bij intrekking van de (voorlopige) </w:t>
      </w:r>
      <w:r w:rsidR="00953C27">
        <w:rPr>
          <w:rFonts w:ascii="Corbel" w:hAnsi="Corbel"/>
          <w:szCs w:val="18"/>
        </w:rPr>
        <w:t>Selectie</w:t>
      </w:r>
      <w:r>
        <w:rPr>
          <w:rFonts w:ascii="Corbel" w:hAnsi="Corbel"/>
          <w:szCs w:val="18"/>
        </w:rPr>
        <w:t xml:space="preserve">beslissing </w:t>
      </w:r>
      <w:r w:rsidRPr="3907FA93">
        <w:rPr>
          <w:rFonts w:ascii="Corbel" w:hAnsi="Corbel"/>
          <w:szCs w:val="18"/>
        </w:rPr>
        <w:t>zal met betrekking tot de (rechts)persoon met wie de provincie dan voornemens is een contract te sluiten, ook een Bibob-onderzoek worden uitgevoerd, op de wijze zoals hier vermeld.</w:t>
      </w:r>
    </w:p>
    <w:p w14:paraId="7DCC9B8A" w14:textId="77777777" w:rsidR="0011707E" w:rsidRPr="00811244" w:rsidRDefault="0011707E" w:rsidP="00811244">
      <w:pPr>
        <w:spacing w:line="276" w:lineRule="auto"/>
        <w:rPr>
          <w:rFonts w:ascii="Corbel" w:hAnsi="Corbel"/>
          <w:szCs w:val="18"/>
        </w:rPr>
      </w:pPr>
    </w:p>
    <w:p w14:paraId="2D780222" w14:textId="77777777" w:rsidR="0012699C" w:rsidRDefault="00B04994" w:rsidP="001040A7">
      <w:pPr>
        <w:pStyle w:val="Kop1"/>
        <w:numPr>
          <w:ilvl w:val="0"/>
          <w:numId w:val="18"/>
        </w:numPr>
        <w:ind w:left="1701" w:hanging="1701"/>
        <w:rPr>
          <w:rFonts w:ascii="Corbel" w:hAnsi="Corbel"/>
        </w:rPr>
      </w:pPr>
      <w:bookmarkStart w:id="60" w:name="_Toc195253699"/>
      <w:r>
        <w:rPr>
          <w:rFonts w:ascii="Corbel" w:hAnsi="Corbel"/>
        </w:rPr>
        <w:lastRenderedPageBreak/>
        <w:t>Selectieprocedure</w:t>
      </w:r>
      <w:bookmarkEnd w:id="60"/>
      <w:r>
        <w:rPr>
          <w:rFonts w:ascii="Corbel" w:hAnsi="Corbel"/>
        </w:rPr>
        <w:t xml:space="preserve"> </w:t>
      </w:r>
    </w:p>
    <w:p w14:paraId="6FF695B6" w14:textId="7493D4D7" w:rsidR="00B04994" w:rsidRPr="004F4DBD" w:rsidRDefault="0012699C" w:rsidP="0012699C">
      <w:pPr>
        <w:spacing w:line="276" w:lineRule="auto"/>
        <w:rPr>
          <w:rFonts w:ascii="Corbel" w:hAnsi="Corbel"/>
        </w:rPr>
      </w:pPr>
      <w:r w:rsidRPr="004F4DBD">
        <w:rPr>
          <w:rFonts w:ascii="Corbel" w:hAnsi="Corbel"/>
        </w:rPr>
        <w:t>In dit hoofdstuk wordt beschreven hoe wordt getoetst of aan de voorwaarden voor deelname aan de aanbesteding is voldaan</w:t>
      </w:r>
      <w:r w:rsidR="00B04994" w:rsidRPr="004F4DBD">
        <w:rPr>
          <w:rFonts w:ascii="Corbel" w:hAnsi="Corbel"/>
        </w:rPr>
        <w:t xml:space="preserve"> en hoe</w:t>
      </w:r>
      <w:r w:rsidR="00CC6B91" w:rsidRPr="004F4DBD">
        <w:rPr>
          <w:rFonts w:ascii="Corbel" w:hAnsi="Corbel"/>
        </w:rPr>
        <w:t xml:space="preserve"> Gegadigden worden geselecteerd om vervolgens uitgenodigd te worden een Inschrijving te doen.</w:t>
      </w:r>
      <w:r w:rsidR="00013AB1">
        <w:rPr>
          <w:rFonts w:ascii="Corbel" w:hAnsi="Corbel"/>
        </w:rPr>
        <w:t xml:space="preserve"> Gegadigden respectievelijk Inschrijvers dienen aan deze voorwaarden te voldoen</w:t>
      </w:r>
      <w:r w:rsidR="009C24FB">
        <w:rPr>
          <w:rFonts w:ascii="Corbel" w:hAnsi="Corbel"/>
        </w:rPr>
        <w:t xml:space="preserve"> om een geldige Aanmelding c</w:t>
      </w:r>
      <w:r w:rsidR="007F3AC0">
        <w:rPr>
          <w:rFonts w:ascii="Corbel" w:hAnsi="Corbel"/>
        </w:rPr>
        <w:t>.</w:t>
      </w:r>
      <w:r w:rsidR="009C24FB">
        <w:rPr>
          <w:rFonts w:ascii="Corbel" w:hAnsi="Corbel"/>
        </w:rPr>
        <w:t>q</w:t>
      </w:r>
      <w:r w:rsidR="007F3AC0">
        <w:rPr>
          <w:rFonts w:ascii="Corbel" w:hAnsi="Corbel"/>
        </w:rPr>
        <w:t>.</w:t>
      </w:r>
      <w:r w:rsidR="009C24FB">
        <w:rPr>
          <w:rFonts w:ascii="Corbel" w:hAnsi="Corbel"/>
        </w:rPr>
        <w:t xml:space="preserve"> I</w:t>
      </w:r>
      <w:r w:rsidR="00E31190">
        <w:rPr>
          <w:rFonts w:ascii="Corbel" w:hAnsi="Corbel"/>
        </w:rPr>
        <w:t>nschrijving te kunnen indienen</w:t>
      </w:r>
      <w:r w:rsidR="00013AB1">
        <w:rPr>
          <w:rFonts w:ascii="Corbel" w:hAnsi="Corbel"/>
        </w:rPr>
        <w:t xml:space="preserve">. </w:t>
      </w:r>
    </w:p>
    <w:p w14:paraId="61DA4C45" w14:textId="77777777" w:rsidR="00CC6B91" w:rsidRPr="004F4DBD" w:rsidRDefault="00CC6B91" w:rsidP="0012699C">
      <w:pPr>
        <w:spacing w:line="276" w:lineRule="auto"/>
        <w:rPr>
          <w:rFonts w:ascii="Corbel" w:hAnsi="Corbel"/>
        </w:rPr>
      </w:pPr>
    </w:p>
    <w:p w14:paraId="0EACD54D" w14:textId="596D3000" w:rsidR="0012699C" w:rsidRDefault="0012699C" w:rsidP="0012699C">
      <w:pPr>
        <w:spacing w:line="276" w:lineRule="auto"/>
        <w:rPr>
          <w:rFonts w:ascii="Corbel" w:hAnsi="Corbel"/>
        </w:rPr>
      </w:pPr>
      <w:r w:rsidRPr="004F4DBD">
        <w:rPr>
          <w:rFonts w:ascii="Corbel" w:hAnsi="Corbel"/>
        </w:rPr>
        <w:t xml:space="preserve">De toetsing van de Aanmelding bestaat uit drie stappen, waarbij geldt dat in beginsel slechts aan de volgende stap wordt toegekomen als in de vorige stap niet geconcludeerd is dat de </w:t>
      </w:r>
      <w:r w:rsidR="00CC6B91" w:rsidRPr="004F4DBD">
        <w:rPr>
          <w:rFonts w:ascii="Corbel" w:hAnsi="Corbel"/>
        </w:rPr>
        <w:t xml:space="preserve">Aanmelding </w:t>
      </w:r>
      <w:r w:rsidRPr="004F4DBD">
        <w:rPr>
          <w:rFonts w:ascii="Corbel" w:hAnsi="Corbel"/>
        </w:rPr>
        <w:t xml:space="preserve">ter zijde moet worden gelegd en de </w:t>
      </w:r>
      <w:r w:rsidR="00CC6B91" w:rsidRPr="004F4DBD">
        <w:rPr>
          <w:rFonts w:ascii="Corbel" w:hAnsi="Corbel"/>
        </w:rPr>
        <w:t xml:space="preserve">Gegadigde </w:t>
      </w:r>
      <w:r w:rsidRPr="004F4DBD">
        <w:rPr>
          <w:rFonts w:ascii="Corbel" w:hAnsi="Corbel"/>
        </w:rPr>
        <w:t>moet worden uitgesloten van deelname.</w:t>
      </w:r>
      <w:r>
        <w:rPr>
          <w:rFonts w:ascii="Corbel" w:hAnsi="Corbel"/>
        </w:rPr>
        <w:t xml:space="preserve"> </w:t>
      </w:r>
      <w:r w:rsidR="00013AB1">
        <w:rPr>
          <w:rFonts w:ascii="Corbel" w:hAnsi="Corbel"/>
        </w:rPr>
        <w:t xml:space="preserve"> </w:t>
      </w:r>
    </w:p>
    <w:p w14:paraId="543D92D7" w14:textId="77777777" w:rsidR="0012699C" w:rsidRPr="000870B8" w:rsidRDefault="0012699C" w:rsidP="0012699C">
      <w:pPr>
        <w:pStyle w:val="Kop2"/>
        <w:tabs>
          <w:tab w:val="left" w:pos="6379"/>
        </w:tabs>
        <w:spacing w:before="240" w:after="120"/>
        <w:rPr>
          <w:rFonts w:ascii="Corbel" w:hAnsi="Corbel"/>
          <w:sz w:val="18"/>
          <w:szCs w:val="18"/>
        </w:rPr>
      </w:pPr>
      <w:bookmarkStart w:id="61" w:name="_Toc366096352"/>
      <w:bookmarkStart w:id="62" w:name="_Toc445911304"/>
      <w:bookmarkStart w:id="63" w:name="_Toc447882336"/>
      <w:bookmarkStart w:id="64" w:name="_Toc448087047"/>
      <w:bookmarkStart w:id="65" w:name="_Toc195253700"/>
      <w:r w:rsidRPr="00811244">
        <w:rPr>
          <w:rFonts w:ascii="Corbel" w:hAnsi="Corbel"/>
          <w:sz w:val="18"/>
          <w:szCs w:val="18"/>
        </w:rPr>
        <w:t>Stap 1: Toetsen of is voldaan aan de aanbestedingsvoorschriften</w:t>
      </w:r>
      <w:bookmarkEnd w:id="61"/>
      <w:bookmarkEnd w:id="62"/>
      <w:bookmarkEnd w:id="63"/>
      <w:bookmarkEnd w:id="64"/>
      <w:bookmarkEnd w:id="65"/>
    </w:p>
    <w:p w14:paraId="5937296E" w14:textId="77777777" w:rsidR="0012699C" w:rsidRPr="00811244" w:rsidRDefault="0012699C" w:rsidP="0012699C">
      <w:pPr>
        <w:spacing w:line="276" w:lineRule="auto"/>
        <w:rPr>
          <w:rFonts w:ascii="Corbel" w:hAnsi="Corbel"/>
          <w:szCs w:val="18"/>
        </w:rPr>
      </w:pPr>
      <w:r>
        <w:rPr>
          <w:rFonts w:ascii="Corbel" w:hAnsi="Corbel"/>
          <w:szCs w:val="18"/>
        </w:rPr>
        <w:t xml:space="preserve">De Aanmelding </w:t>
      </w:r>
      <w:r w:rsidRPr="00811244">
        <w:rPr>
          <w:rFonts w:ascii="Corbel" w:hAnsi="Corbel"/>
          <w:szCs w:val="18"/>
        </w:rPr>
        <w:t xml:space="preserve">wordt na opening eerst getoetst aan de in </w:t>
      </w:r>
      <w:r>
        <w:rPr>
          <w:rFonts w:ascii="Corbel" w:hAnsi="Corbel"/>
          <w:szCs w:val="18"/>
        </w:rPr>
        <w:t>deze Selectieleidraad</w:t>
      </w:r>
      <w:r w:rsidRPr="00811244">
        <w:rPr>
          <w:rFonts w:ascii="Corbel" w:hAnsi="Corbel"/>
          <w:szCs w:val="18"/>
        </w:rPr>
        <w:t xml:space="preserve"> neergelegde voorschriften</w:t>
      </w:r>
      <w:r>
        <w:rPr>
          <w:rFonts w:ascii="Corbel" w:hAnsi="Corbel"/>
          <w:szCs w:val="18"/>
        </w:rPr>
        <w:t xml:space="preserve">. Indien een Aanmelding </w:t>
      </w:r>
      <w:r w:rsidRPr="00811244">
        <w:rPr>
          <w:rFonts w:ascii="Corbel" w:hAnsi="Corbel"/>
          <w:szCs w:val="18"/>
        </w:rPr>
        <w:t>hier niet aan voldoet kan de</w:t>
      </w:r>
      <w:r>
        <w:rPr>
          <w:rFonts w:ascii="Corbel" w:hAnsi="Corbel"/>
          <w:szCs w:val="18"/>
        </w:rPr>
        <w:t xml:space="preserve"> Gegadigde worden uitgesloten van deelname. </w:t>
      </w:r>
    </w:p>
    <w:p w14:paraId="343D4D4F" w14:textId="77777777" w:rsidR="0012699C" w:rsidRPr="000870B8" w:rsidRDefault="0012699C" w:rsidP="0012699C">
      <w:pPr>
        <w:pStyle w:val="Kop2"/>
        <w:tabs>
          <w:tab w:val="left" w:pos="6379"/>
        </w:tabs>
        <w:spacing w:before="240" w:after="120"/>
        <w:rPr>
          <w:rFonts w:ascii="Corbel" w:hAnsi="Corbel"/>
          <w:sz w:val="18"/>
          <w:szCs w:val="18"/>
        </w:rPr>
      </w:pPr>
      <w:bookmarkStart w:id="66" w:name="_Toc366096353"/>
      <w:bookmarkStart w:id="67" w:name="_Toc445911305"/>
      <w:bookmarkStart w:id="68" w:name="OLE_LINK32"/>
      <w:bookmarkStart w:id="69" w:name="OLE_LINK33"/>
      <w:bookmarkStart w:id="70" w:name="_Toc447882337"/>
      <w:bookmarkStart w:id="71" w:name="_Toc448087048"/>
      <w:bookmarkStart w:id="72" w:name="_Toc195253701"/>
      <w:r w:rsidRPr="00811244">
        <w:rPr>
          <w:rFonts w:ascii="Corbel" w:hAnsi="Corbel"/>
          <w:sz w:val="18"/>
          <w:szCs w:val="18"/>
        </w:rPr>
        <w:t>Stap 2: Toetsen of geen uitsluitingsgronden van toepassing zijn</w:t>
      </w:r>
      <w:bookmarkEnd w:id="66"/>
      <w:bookmarkEnd w:id="67"/>
      <w:bookmarkEnd w:id="68"/>
      <w:bookmarkEnd w:id="69"/>
      <w:bookmarkEnd w:id="70"/>
      <w:bookmarkEnd w:id="71"/>
      <w:bookmarkEnd w:id="72"/>
    </w:p>
    <w:p w14:paraId="2ECB9C34" w14:textId="74810A72" w:rsidR="0012699C" w:rsidRPr="00560A58" w:rsidRDefault="0012699C" w:rsidP="0012699C">
      <w:pPr>
        <w:suppressAutoHyphens/>
        <w:overflowPunct w:val="0"/>
        <w:autoSpaceDE w:val="0"/>
        <w:spacing w:line="276" w:lineRule="auto"/>
        <w:textAlignment w:val="baseline"/>
        <w:rPr>
          <w:rFonts w:ascii="Corbel" w:hAnsi="Corbel"/>
          <w:szCs w:val="18"/>
        </w:rPr>
      </w:pPr>
      <w:r w:rsidRPr="00560A58">
        <w:rPr>
          <w:rFonts w:ascii="Corbel" w:hAnsi="Corbel"/>
          <w:szCs w:val="18"/>
        </w:rPr>
        <w:t>Tijdens de tweed</w:t>
      </w:r>
      <w:r>
        <w:rPr>
          <w:rFonts w:ascii="Corbel" w:hAnsi="Corbel"/>
          <w:szCs w:val="18"/>
        </w:rPr>
        <w:t>e stap wordt getoetst of op de Gegadigde</w:t>
      </w:r>
      <w:r w:rsidRPr="00560A58">
        <w:rPr>
          <w:rFonts w:ascii="Corbel" w:hAnsi="Corbel"/>
          <w:szCs w:val="18"/>
        </w:rPr>
        <w:t xml:space="preserve"> geen uitsluitingsgronden van toepassing zijn. Uitsluitingsgronden zien op omstandigheden die de persoon van </w:t>
      </w:r>
      <w:r>
        <w:rPr>
          <w:rFonts w:ascii="Corbel" w:hAnsi="Corbel"/>
          <w:szCs w:val="18"/>
        </w:rPr>
        <w:t>Gegadigde</w:t>
      </w:r>
      <w:r w:rsidRPr="00560A58">
        <w:rPr>
          <w:rFonts w:ascii="Corbel" w:hAnsi="Corbel"/>
          <w:szCs w:val="18"/>
        </w:rPr>
        <w:t xml:space="preserve"> betreffen en diens uitsluiting van deelneming aan deze aanbestedingsprocedure rechtvaardigen. </w:t>
      </w:r>
      <w:r w:rsidR="00145D5C" w:rsidRPr="00560A58">
        <w:rPr>
          <w:rFonts w:ascii="Corbel" w:hAnsi="Corbel"/>
          <w:szCs w:val="18"/>
        </w:rPr>
        <w:t>Indien één van de uitsluitingsgronden van toepassing is zal</w:t>
      </w:r>
      <w:r w:rsidR="00145D5C">
        <w:rPr>
          <w:rFonts w:ascii="Corbel" w:hAnsi="Corbel"/>
          <w:szCs w:val="18"/>
        </w:rPr>
        <w:t xml:space="preserve"> Gegadigde</w:t>
      </w:r>
      <w:r w:rsidR="00145D5C" w:rsidRPr="00560A58">
        <w:rPr>
          <w:rFonts w:ascii="Corbel" w:hAnsi="Corbel"/>
          <w:szCs w:val="18"/>
        </w:rPr>
        <w:t xml:space="preserve"> worden uitgesloten</w:t>
      </w:r>
      <w:r w:rsidR="00145D5C">
        <w:rPr>
          <w:rFonts w:ascii="Corbel" w:hAnsi="Corbel"/>
          <w:szCs w:val="18"/>
        </w:rPr>
        <w:t xml:space="preserve"> van deelname</w:t>
      </w:r>
      <w:r w:rsidR="00145D5C" w:rsidRPr="00560A58">
        <w:rPr>
          <w:rFonts w:ascii="Corbel" w:hAnsi="Corbel"/>
          <w:szCs w:val="18"/>
        </w:rPr>
        <w:t>,</w:t>
      </w:r>
      <w:r w:rsidR="00145D5C">
        <w:rPr>
          <w:rFonts w:ascii="Corbel" w:hAnsi="Corbel"/>
          <w:szCs w:val="18"/>
        </w:rPr>
        <w:t xml:space="preserve"> </w:t>
      </w:r>
      <w:r w:rsidR="00145D5C" w:rsidRPr="00201AB3">
        <w:rPr>
          <w:rFonts w:ascii="Corbel" w:hAnsi="Corbel"/>
          <w:szCs w:val="18"/>
        </w:rPr>
        <w:t xml:space="preserve">met inachtneming van </w:t>
      </w:r>
      <w:r w:rsidR="00201AB3" w:rsidRPr="00201AB3">
        <w:rPr>
          <w:rFonts w:ascii="Corbel" w:hAnsi="Corbel"/>
          <w:szCs w:val="18"/>
        </w:rPr>
        <w:t xml:space="preserve">het </w:t>
      </w:r>
      <w:r w:rsidR="00D64599" w:rsidRPr="00201AB3">
        <w:rPr>
          <w:rFonts w:ascii="Corbel" w:hAnsi="Corbel"/>
          <w:szCs w:val="18"/>
        </w:rPr>
        <w:t>ARW2016</w:t>
      </w:r>
      <w:r w:rsidR="00145D5C" w:rsidRPr="00201AB3">
        <w:rPr>
          <w:rFonts w:ascii="Corbel" w:hAnsi="Corbel"/>
          <w:szCs w:val="18"/>
        </w:rPr>
        <w:t>.</w:t>
      </w:r>
    </w:p>
    <w:p w14:paraId="54343BD3" w14:textId="77777777" w:rsidR="0012699C" w:rsidRPr="00560A58" w:rsidRDefault="0012699C" w:rsidP="0012699C">
      <w:pPr>
        <w:spacing w:line="276" w:lineRule="auto"/>
        <w:rPr>
          <w:rFonts w:ascii="Corbel" w:hAnsi="Corbel"/>
          <w:szCs w:val="18"/>
        </w:rPr>
      </w:pPr>
    </w:p>
    <w:p w14:paraId="72E7EBAF" w14:textId="3F887C75" w:rsidR="0012699C" w:rsidRDefault="0012699C" w:rsidP="0012699C">
      <w:pPr>
        <w:spacing w:line="276" w:lineRule="auto"/>
        <w:rPr>
          <w:rFonts w:ascii="Corbel" w:hAnsi="Corbel"/>
          <w:szCs w:val="18"/>
        </w:rPr>
      </w:pPr>
      <w:r w:rsidRPr="00DF20BA">
        <w:rPr>
          <w:rFonts w:ascii="Corbel" w:hAnsi="Corbel"/>
          <w:szCs w:val="18"/>
        </w:rPr>
        <w:t xml:space="preserve">Alle wettelijk verplichte uitsluitingsgronden en een aantal facultatieve uitsluitingsgronden (onderdeel 3) voor aanbestedingen boven de Europese drempels zijn van toepassing op deze aanbesteding. </w:t>
      </w:r>
      <w:r w:rsidR="00335C99" w:rsidRPr="00DF20BA">
        <w:rPr>
          <w:rFonts w:ascii="Corbel" w:hAnsi="Corbel"/>
          <w:szCs w:val="18"/>
        </w:rPr>
        <w:t xml:space="preserve">De Aanbestedende dienst kiest hiervoor omdat zij geen zaken wil doen met een Ondernemer op wie één van deze omstandigheden van toepassing. </w:t>
      </w:r>
      <w:r w:rsidRPr="00DF20BA">
        <w:rPr>
          <w:rFonts w:ascii="Corbel" w:hAnsi="Corbel"/>
          <w:szCs w:val="18"/>
        </w:rPr>
        <w:t xml:space="preserve">De van toepassing zijnde uitsluitingsgronden zijn aangevinkt onder </w:t>
      </w:r>
      <w:r w:rsidR="00F461E0" w:rsidRPr="00DF20BA">
        <w:rPr>
          <w:rFonts w:ascii="Corbel" w:hAnsi="Corbel"/>
          <w:szCs w:val="18"/>
        </w:rPr>
        <w:t>deel III</w:t>
      </w:r>
      <w:r w:rsidRPr="00DF20BA">
        <w:rPr>
          <w:rFonts w:ascii="Corbel" w:hAnsi="Corbel"/>
          <w:szCs w:val="18"/>
          <w:shd w:val="clear" w:color="auto" w:fill="FFFFFF"/>
        </w:rPr>
        <w:t xml:space="preserve"> van</w:t>
      </w:r>
      <w:r w:rsidR="008B0F1A" w:rsidRPr="00DF20BA">
        <w:rPr>
          <w:rFonts w:ascii="Corbel" w:hAnsi="Corbel"/>
          <w:szCs w:val="18"/>
          <w:shd w:val="clear" w:color="auto" w:fill="FFFFFF"/>
        </w:rPr>
        <w:t xml:space="preserve"> het</w:t>
      </w:r>
      <w:r w:rsidRPr="00560A58">
        <w:rPr>
          <w:rFonts w:ascii="Corbel" w:hAnsi="Corbel"/>
          <w:szCs w:val="18"/>
        </w:rPr>
        <w:t xml:space="preserve"> </w:t>
      </w:r>
      <w:r w:rsidR="008B0F1A" w:rsidRPr="00A20CCD">
        <w:rPr>
          <w:rFonts w:ascii="Corbel" w:hAnsi="Corbel"/>
          <w:b/>
          <w:szCs w:val="18"/>
        </w:rPr>
        <w:t>Uniform Europees Aanbestedingsdocument</w:t>
      </w:r>
      <w:r>
        <w:rPr>
          <w:rFonts w:ascii="Corbel" w:hAnsi="Corbel"/>
          <w:szCs w:val="18"/>
        </w:rPr>
        <w:t>.</w:t>
      </w:r>
    </w:p>
    <w:p w14:paraId="46499734" w14:textId="77777777" w:rsidR="0012699C" w:rsidRPr="00882E92" w:rsidRDefault="0012699C" w:rsidP="0012699C">
      <w:pPr>
        <w:spacing w:line="276" w:lineRule="auto"/>
        <w:rPr>
          <w:rFonts w:ascii="Corbel" w:hAnsi="Corbel"/>
          <w:szCs w:val="18"/>
        </w:rPr>
      </w:pPr>
    </w:p>
    <w:p w14:paraId="103A7ED5" w14:textId="3BD031B3" w:rsidR="0012699C" w:rsidRPr="00555A09" w:rsidRDefault="0012699C" w:rsidP="0012699C">
      <w:pPr>
        <w:spacing w:line="276" w:lineRule="auto"/>
        <w:rPr>
          <w:rFonts w:ascii="Corbel" w:hAnsi="Corbel"/>
          <w:szCs w:val="18"/>
        </w:rPr>
      </w:pPr>
      <w:r w:rsidRPr="00882E92">
        <w:rPr>
          <w:rFonts w:ascii="Corbel" w:hAnsi="Corbel"/>
          <w:szCs w:val="18"/>
        </w:rPr>
        <w:t xml:space="preserve">Voor wat betreft de bewijsvoering </w:t>
      </w:r>
      <w:r>
        <w:rPr>
          <w:rFonts w:ascii="Corbel" w:hAnsi="Corbel"/>
          <w:szCs w:val="18"/>
        </w:rPr>
        <w:t>is het u</w:t>
      </w:r>
      <w:r w:rsidRPr="00B30CA3">
        <w:rPr>
          <w:rFonts w:ascii="Corbel" w:hAnsi="Corbel"/>
          <w:szCs w:val="18"/>
        </w:rPr>
        <w:t xml:space="preserve">itgangspunt dat </w:t>
      </w:r>
      <w:r>
        <w:rPr>
          <w:rFonts w:ascii="Corbel" w:hAnsi="Corbel"/>
          <w:szCs w:val="18"/>
        </w:rPr>
        <w:t>Gegadigden bij hun Aanmelding</w:t>
      </w:r>
      <w:r w:rsidRPr="00B30CA3">
        <w:rPr>
          <w:rFonts w:ascii="Corbel" w:hAnsi="Corbel"/>
          <w:szCs w:val="18"/>
        </w:rPr>
        <w:t xml:space="preserve"> kunnen volstaan met </w:t>
      </w:r>
      <w:r>
        <w:rPr>
          <w:rFonts w:ascii="Corbel" w:hAnsi="Corbel"/>
          <w:szCs w:val="18"/>
        </w:rPr>
        <w:t>het bijvoeg</w:t>
      </w:r>
      <w:r w:rsidRPr="00B30CA3">
        <w:rPr>
          <w:rFonts w:ascii="Corbel" w:hAnsi="Corbel"/>
          <w:szCs w:val="18"/>
        </w:rPr>
        <w:t xml:space="preserve">en van </w:t>
      </w:r>
      <w:r w:rsidR="00A20CCD">
        <w:rPr>
          <w:rFonts w:ascii="Corbel" w:hAnsi="Corbel"/>
          <w:szCs w:val="18"/>
        </w:rPr>
        <w:t xml:space="preserve">het </w:t>
      </w:r>
      <w:r w:rsidR="00A20CCD" w:rsidRPr="00A20CCD">
        <w:rPr>
          <w:rFonts w:ascii="Corbel" w:hAnsi="Corbel"/>
          <w:b/>
          <w:szCs w:val="18"/>
        </w:rPr>
        <w:t>Uniform Europees Aanbestedingsdocument</w:t>
      </w:r>
      <w:r>
        <w:rPr>
          <w:rFonts w:ascii="Corbel" w:hAnsi="Corbel"/>
          <w:b/>
          <w:szCs w:val="18"/>
        </w:rPr>
        <w:t xml:space="preserve"> </w:t>
      </w:r>
      <w:r>
        <w:rPr>
          <w:rFonts w:ascii="Corbel" w:hAnsi="Corbel"/>
          <w:szCs w:val="18"/>
        </w:rPr>
        <w:t xml:space="preserve">en dat </w:t>
      </w:r>
      <w:r w:rsidRPr="00B30CA3">
        <w:rPr>
          <w:rFonts w:ascii="Corbel" w:hAnsi="Corbel"/>
          <w:szCs w:val="18"/>
        </w:rPr>
        <w:t xml:space="preserve">de Aanbestedende dienst na de </w:t>
      </w:r>
      <w:r>
        <w:rPr>
          <w:rFonts w:ascii="Corbel" w:hAnsi="Corbel"/>
          <w:szCs w:val="18"/>
        </w:rPr>
        <w:t xml:space="preserve">Selectiebeslissing </w:t>
      </w:r>
      <w:r w:rsidRPr="00B30CA3">
        <w:rPr>
          <w:rFonts w:ascii="Corbel" w:hAnsi="Corbel"/>
          <w:szCs w:val="18"/>
        </w:rPr>
        <w:t>de bewijs</w:t>
      </w:r>
      <w:r>
        <w:rPr>
          <w:rFonts w:ascii="Corbel" w:hAnsi="Corbel"/>
          <w:szCs w:val="18"/>
        </w:rPr>
        <w:t>stukken</w:t>
      </w:r>
      <w:r w:rsidRPr="00B30CA3">
        <w:rPr>
          <w:rFonts w:ascii="Corbel" w:hAnsi="Corbel"/>
          <w:szCs w:val="18"/>
        </w:rPr>
        <w:t xml:space="preserve"> opvraagt bij de </w:t>
      </w:r>
      <w:r>
        <w:rPr>
          <w:rFonts w:ascii="Corbel" w:hAnsi="Corbel"/>
          <w:szCs w:val="18"/>
        </w:rPr>
        <w:t xml:space="preserve">voorlopig geselecteerde Gegadigden. </w:t>
      </w:r>
      <w:r w:rsidR="00145D5C" w:rsidRPr="00145D5C">
        <w:rPr>
          <w:rFonts w:ascii="Corbel" w:hAnsi="Corbel"/>
          <w:szCs w:val="18"/>
        </w:rPr>
        <w:t>In voorkomende gevallen vraagt de Aanbestedende dienst de bewijsstukken ook op bij de tweede in de rangorde. Aan het opvragen van de bewijsstukken kan een</w:t>
      </w:r>
      <w:r w:rsidR="00746E0A">
        <w:rPr>
          <w:rFonts w:ascii="Corbel" w:hAnsi="Corbel"/>
          <w:szCs w:val="18"/>
        </w:rPr>
        <w:t xml:space="preserve"> Gegadigde</w:t>
      </w:r>
      <w:r w:rsidR="00145D5C" w:rsidRPr="00145D5C">
        <w:rPr>
          <w:rFonts w:ascii="Corbel" w:hAnsi="Corbel"/>
          <w:szCs w:val="18"/>
        </w:rPr>
        <w:t xml:space="preserve"> geen rechten ontlenen.</w:t>
      </w:r>
      <w:r w:rsidR="00145D5C">
        <w:rPr>
          <w:rFonts w:ascii="Corbel" w:hAnsi="Corbel"/>
          <w:szCs w:val="18"/>
        </w:rPr>
        <w:t xml:space="preserve"> </w:t>
      </w:r>
      <w:r>
        <w:rPr>
          <w:rFonts w:ascii="Corbel" w:hAnsi="Corbel"/>
          <w:szCs w:val="18"/>
        </w:rPr>
        <w:t>Dit neemt niet weg dat</w:t>
      </w:r>
      <w:r w:rsidRPr="00B30CA3">
        <w:rPr>
          <w:rFonts w:ascii="Corbel" w:hAnsi="Corbel"/>
          <w:szCs w:val="18"/>
        </w:rPr>
        <w:t xml:space="preserve"> Aanbestedende </w:t>
      </w:r>
      <w:r w:rsidR="00B04994">
        <w:rPr>
          <w:rFonts w:ascii="Corbel" w:hAnsi="Corbel"/>
          <w:szCs w:val="18"/>
        </w:rPr>
        <w:t xml:space="preserve">dienst </w:t>
      </w:r>
      <w:r>
        <w:rPr>
          <w:rFonts w:ascii="Corbel" w:hAnsi="Corbel"/>
          <w:szCs w:val="18"/>
        </w:rPr>
        <w:t xml:space="preserve">hier </w:t>
      </w:r>
      <w:r w:rsidRPr="00B30CA3">
        <w:rPr>
          <w:rFonts w:ascii="Corbel" w:hAnsi="Corbel"/>
          <w:szCs w:val="18"/>
        </w:rPr>
        <w:t xml:space="preserve">op elk moment </w:t>
      </w:r>
      <w:r>
        <w:rPr>
          <w:rFonts w:ascii="Corbel" w:hAnsi="Corbel"/>
          <w:szCs w:val="18"/>
        </w:rPr>
        <w:t xml:space="preserve">eerder </w:t>
      </w:r>
      <w:r w:rsidRPr="00B30CA3">
        <w:rPr>
          <w:rFonts w:ascii="Corbel" w:hAnsi="Corbel"/>
          <w:szCs w:val="18"/>
        </w:rPr>
        <w:t xml:space="preserve">in de procedure aan </w:t>
      </w:r>
      <w:r>
        <w:rPr>
          <w:rFonts w:ascii="Corbel" w:hAnsi="Corbel"/>
          <w:szCs w:val="18"/>
        </w:rPr>
        <w:t xml:space="preserve">Gegadigden </w:t>
      </w:r>
      <w:r w:rsidRPr="00B30CA3">
        <w:rPr>
          <w:rFonts w:ascii="Corbel" w:hAnsi="Corbel"/>
          <w:szCs w:val="18"/>
        </w:rPr>
        <w:t xml:space="preserve">om kan verzoeken teneinde vast te stellen of </w:t>
      </w:r>
      <w:r>
        <w:rPr>
          <w:rFonts w:ascii="Corbel" w:hAnsi="Corbel"/>
          <w:szCs w:val="18"/>
        </w:rPr>
        <w:t xml:space="preserve">Gegadigden </w:t>
      </w:r>
      <w:r w:rsidRPr="00B30CA3">
        <w:rPr>
          <w:rFonts w:ascii="Corbel" w:hAnsi="Corbel"/>
          <w:szCs w:val="18"/>
        </w:rPr>
        <w:t>niet moeten worden uitgesloten, indien dit naar het oordeel van de Aanbestedende dienst noodzakelijk is voor het goede verloop van de procedure.</w:t>
      </w:r>
      <w:r>
        <w:rPr>
          <w:rFonts w:ascii="Corbel" w:hAnsi="Corbel"/>
          <w:szCs w:val="18"/>
        </w:rPr>
        <w:t xml:space="preserve"> </w:t>
      </w:r>
    </w:p>
    <w:p w14:paraId="2F207C29" w14:textId="77777777" w:rsidR="0012699C" w:rsidRDefault="0012699C" w:rsidP="0012699C">
      <w:pPr>
        <w:tabs>
          <w:tab w:val="left" w:pos="142"/>
        </w:tabs>
        <w:spacing w:line="276" w:lineRule="auto"/>
        <w:rPr>
          <w:rFonts w:ascii="Corbel" w:hAnsi="Corbel"/>
          <w:szCs w:val="18"/>
        </w:rPr>
      </w:pPr>
    </w:p>
    <w:p w14:paraId="65BB1784" w14:textId="47DB3412" w:rsidR="00145D5C" w:rsidRDefault="0012699C" w:rsidP="00145D5C">
      <w:pPr>
        <w:tabs>
          <w:tab w:val="left" w:pos="142"/>
        </w:tabs>
        <w:spacing w:line="276" w:lineRule="auto"/>
        <w:rPr>
          <w:rFonts w:ascii="Corbel" w:hAnsi="Corbel"/>
          <w:szCs w:val="18"/>
        </w:rPr>
      </w:pPr>
      <w:r>
        <w:rPr>
          <w:rFonts w:ascii="Corbel" w:hAnsi="Corbel"/>
          <w:szCs w:val="18"/>
        </w:rPr>
        <w:t>Een Gegadigde dient</w:t>
      </w:r>
      <w:r w:rsidRPr="00811244">
        <w:rPr>
          <w:rFonts w:ascii="Corbel" w:hAnsi="Corbel"/>
          <w:szCs w:val="18"/>
        </w:rPr>
        <w:t xml:space="preserve"> op eerst</w:t>
      </w:r>
      <w:r>
        <w:rPr>
          <w:rFonts w:ascii="Corbel" w:hAnsi="Corbel"/>
          <w:szCs w:val="18"/>
        </w:rPr>
        <w:t xml:space="preserve">e verzoek van de Aanbestedende </w:t>
      </w:r>
      <w:r w:rsidR="00182328">
        <w:rPr>
          <w:rFonts w:ascii="Corbel" w:hAnsi="Corbel"/>
          <w:szCs w:val="18"/>
        </w:rPr>
        <w:t xml:space="preserve">dienst </w:t>
      </w:r>
      <w:r>
        <w:rPr>
          <w:rFonts w:ascii="Corbel" w:hAnsi="Corbel"/>
          <w:szCs w:val="18"/>
        </w:rPr>
        <w:t xml:space="preserve">binnen 5 </w:t>
      </w:r>
      <w:r w:rsidRPr="00811244">
        <w:rPr>
          <w:rFonts w:ascii="Corbel" w:hAnsi="Corbel"/>
          <w:szCs w:val="18"/>
        </w:rPr>
        <w:t xml:space="preserve">dagen nadere bewijsstukken te kunnen overleggen om het verklaarde voor wat betreft de uitsluitingsgronden te staven. In onderstaande tabel worden deze nadere bewijsstukken per uitsluitingsgrond uiteengezet. Indien blijkt dat </w:t>
      </w:r>
      <w:r w:rsidR="00B04994">
        <w:rPr>
          <w:rFonts w:ascii="Corbel" w:hAnsi="Corbel"/>
          <w:szCs w:val="18"/>
        </w:rPr>
        <w:t xml:space="preserve">Gegadigde </w:t>
      </w:r>
      <w:r w:rsidRPr="00811244">
        <w:rPr>
          <w:rFonts w:ascii="Corbel" w:hAnsi="Corbel"/>
          <w:szCs w:val="18"/>
        </w:rPr>
        <w:t>niet</w:t>
      </w:r>
      <w:r>
        <w:rPr>
          <w:rFonts w:ascii="Corbel" w:hAnsi="Corbel"/>
          <w:szCs w:val="18"/>
        </w:rPr>
        <w:t xml:space="preserve"> voldoet of de benodigde bewijsstukken</w:t>
      </w:r>
      <w:r w:rsidRPr="00811244">
        <w:rPr>
          <w:rFonts w:ascii="Corbel" w:hAnsi="Corbel"/>
          <w:szCs w:val="18"/>
        </w:rPr>
        <w:t xml:space="preserve"> niet tijdig kan overleggen, wordt hij alsnog </w:t>
      </w:r>
      <w:r>
        <w:rPr>
          <w:rFonts w:ascii="Corbel" w:hAnsi="Corbel"/>
          <w:szCs w:val="18"/>
        </w:rPr>
        <w:t>uitgesloten. Indien dit na de</w:t>
      </w:r>
      <w:r w:rsidR="00B04994">
        <w:rPr>
          <w:rFonts w:ascii="Corbel" w:hAnsi="Corbel"/>
          <w:szCs w:val="18"/>
        </w:rPr>
        <w:t xml:space="preserve"> Selectiebeslissing</w:t>
      </w:r>
      <w:r>
        <w:rPr>
          <w:rFonts w:ascii="Corbel" w:hAnsi="Corbel"/>
          <w:szCs w:val="18"/>
        </w:rPr>
        <w:t xml:space="preserve"> plaatsvindt, komt een nieuwe </w:t>
      </w:r>
      <w:r w:rsidR="00B04994">
        <w:rPr>
          <w:rFonts w:ascii="Corbel" w:hAnsi="Corbel"/>
          <w:szCs w:val="18"/>
        </w:rPr>
        <w:t>Selectiebeslissing</w:t>
      </w:r>
      <w:r>
        <w:rPr>
          <w:rFonts w:ascii="Corbel" w:hAnsi="Corbel"/>
          <w:szCs w:val="18"/>
        </w:rPr>
        <w:t xml:space="preserve"> tot stand.</w:t>
      </w:r>
      <w:r w:rsidR="00145D5C" w:rsidRPr="00145D5C">
        <w:rPr>
          <w:rFonts w:ascii="Corbel" w:hAnsi="Corbel"/>
          <w:szCs w:val="18"/>
        </w:rPr>
        <w:t xml:space="preserve"> </w:t>
      </w:r>
      <w:r w:rsidR="00145D5C">
        <w:rPr>
          <w:rFonts w:ascii="Corbel" w:hAnsi="Corbel"/>
          <w:szCs w:val="18"/>
        </w:rPr>
        <w:t>Als Gegadigde op de hoogte is van feiten en/of omstandigheden die zich hebben voorgedaan in de periode nadat het ten bewijs dienende schriftelijke stuk is afgegeven die eventueel tot het toepassen van de uitsluitingsgrond zouden kunnen leiden, dient hij dit aan de Aanbestedende dienst te melden.</w:t>
      </w:r>
    </w:p>
    <w:p w14:paraId="0C47EF03" w14:textId="77777777" w:rsidR="0012699C" w:rsidRDefault="0012699C" w:rsidP="0012699C">
      <w:pPr>
        <w:tabs>
          <w:tab w:val="left" w:pos="142"/>
        </w:tabs>
        <w:spacing w:line="276" w:lineRule="auto"/>
        <w:rPr>
          <w:rFonts w:ascii="Corbel" w:hAnsi="Corbel"/>
          <w:szCs w:val="18"/>
        </w:rPr>
      </w:pPr>
    </w:p>
    <w:p w14:paraId="3EA90FD2" w14:textId="7CF83439" w:rsidR="00EF7A1D" w:rsidRDefault="00EF7A1D">
      <w:pPr>
        <w:spacing w:line="240" w:lineRule="auto"/>
        <w:rPr>
          <w:rFonts w:ascii="Corbel" w:hAnsi="Corbel"/>
          <w:szCs w:val="18"/>
        </w:rPr>
      </w:pPr>
      <w:r>
        <w:rPr>
          <w:rFonts w:ascii="Corbel" w:hAnsi="Corbel"/>
          <w:szCs w:val="18"/>
        </w:rPr>
        <w:br w:type="page"/>
      </w:r>
    </w:p>
    <w:tbl>
      <w:tblPr>
        <w:tblW w:w="4714" w:type="pct"/>
        <w:tblInd w:w="108" w:type="dxa"/>
        <w:tblCellMar>
          <w:left w:w="0" w:type="dxa"/>
          <w:right w:w="0" w:type="dxa"/>
        </w:tblCellMar>
        <w:tblLook w:val="04A0" w:firstRow="1" w:lastRow="0" w:firstColumn="1" w:lastColumn="0" w:noHBand="0" w:noVBand="1"/>
      </w:tblPr>
      <w:tblGrid>
        <w:gridCol w:w="2561"/>
        <w:gridCol w:w="570"/>
        <w:gridCol w:w="5126"/>
      </w:tblGrid>
      <w:tr w:rsidR="00BB337C" w14:paraId="25C3BE43" w14:textId="77777777" w:rsidTr="00BB337C">
        <w:trPr>
          <w:trHeight w:val="444"/>
        </w:trPr>
        <w:tc>
          <w:tcPr>
            <w:tcW w:w="1551" w:type="pct"/>
            <w:tcBorders>
              <w:top w:val="single" w:sz="12" w:space="0" w:color="000000"/>
              <w:left w:val="single" w:sz="12" w:space="0" w:color="000000"/>
              <w:bottom w:val="nil"/>
              <w:right w:val="nil"/>
            </w:tcBorders>
            <w:shd w:val="clear" w:color="auto" w:fill="000000"/>
            <w:tcMar>
              <w:top w:w="57" w:type="dxa"/>
              <w:left w:w="108" w:type="dxa"/>
              <w:bottom w:w="57" w:type="dxa"/>
              <w:right w:w="108" w:type="dxa"/>
            </w:tcMar>
            <w:hideMark/>
          </w:tcPr>
          <w:p w14:paraId="3F5B137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lastRenderedPageBreak/>
              <w:t>Uitsluitingsgrond</w:t>
            </w:r>
          </w:p>
        </w:tc>
        <w:tc>
          <w:tcPr>
            <w:tcW w:w="345" w:type="pct"/>
            <w:tcBorders>
              <w:top w:val="single" w:sz="12" w:space="0" w:color="000000"/>
              <w:left w:val="nil"/>
              <w:bottom w:val="nil"/>
              <w:right w:val="nil"/>
            </w:tcBorders>
            <w:shd w:val="clear" w:color="auto" w:fill="000000"/>
            <w:noWrap/>
            <w:tcMar>
              <w:top w:w="57" w:type="dxa"/>
              <w:left w:w="108" w:type="dxa"/>
              <w:bottom w:w="57" w:type="dxa"/>
              <w:right w:w="108" w:type="dxa"/>
            </w:tcMar>
            <w:hideMark/>
          </w:tcPr>
          <w:p w14:paraId="240736F1"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w:t>
            </w:r>
          </w:p>
        </w:tc>
        <w:tc>
          <w:tcPr>
            <w:tcW w:w="3104" w:type="pct"/>
            <w:tcBorders>
              <w:top w:val="single" w:sz="12" w:space="0" w:color="000000"/>
              <w:left w:val="nil"/>
              <w:bottom w:val="nil"/>
              <w:right w:val="single" w:sz="12" w:space="0" w:color="000000"/>
            </w:tcBorders>
            <w:shd w:val="clear" w:color="auto" w:fill="000000"/>
            <w:tcMar>
              <w:top w:w="57" w:type="dxa"/>
              <w:left w:w="108" w:type="dxa"/>
              <w:bottom w:w="57" w:type="dxa"/>
              <w:right w:w="108" w:type="dxa"/>
            </w:tcMar>
            <w:hideMark/>
          </w:tcPr>
          <w:p w14:paraId="43D38C8C"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Nadere bewijsstukken</w:t>
            </w:r>
          </w:p>
        </w:tc>
      </w:tr>
      <w:tr w:rsidR="00BB337C" w14:paraId="18C7DBA0" w14:textId="77777777" w:rsidTr="00BB337C">
        <w:trPr>
          <w:trHeight w:val="467"/>
        </w:trPr>
        <w:tc>
          <w:tcPr>
            <w:tcW w:w="1551" w:type="pct"/>
            <w:tcBorders>
              <w:top w:val="nil"/>
              <w:left w:val="single" w:sz="12" w:space="0" w:color="000000"/>
              <w:bottom w:val="nil"/>
              <w:right w:val="nil"/>
            </w:tcBorders>
            <w:tcMar>
              <w:top w:w="57" w:type="dxa"/>
              <w:left w:w="108" w:type="dxa"/>
              <w:bottom w:w="57" w:type="dxa"/>
              <w:right w:w="108" w:type="dxa"/>
            </w:tcMar>
            <w:hideMark/>
          </w:tcPr>
          <w:p w14:paraId="6166DD4A"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Crimineel verleden</w:t>
            </w:r>
          </w:p>
        </w:tc>
        <w:tc>
          <w:tcPr>
            <w:tcW w:w="345" w:type="pct"/>
            <w:tcMar>
              <w:top w:w="57" w:type="dxa"/>
              <w:left w:w="108" w:type="dxa"/>
              <w:bottom w:w="57" w:type="dxa"/>
              <w:right w:w="108" w:type="dxa"/>
            </w:tcMar>
            <w:hideMark/>
          </w:tcPr>
          <w:p w14:paraId="42444EA1"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A</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51893BCC"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Gedragsverklaring aanbesteden zoals bedoeld in artikel 4.1 van de Aanbestedingswet 2012</w:t>
            </w:r>
            <w:r w:rsidRPr="00BB337C">
              <w:rPr>
                <w:rFonts w:ascii="Corbel" w:hAnsi="Corbel"/>
                <w:sz w:val="16"/>
                <w:szCs w:val="16"/>
              </w:rPr>
              <w:footnoteReference w:customMarkFollows="1" w:id="3"/>
              <w:t>[1], niet ouder dan twee jaar.</w:t>
            </w:r>
          </w:p>
        </w:tc>
      </w:tr>
      <w:tr w:rsidR="00BB337C" w14:paraId="201D6668" w14:textId="77777777" w:rsidTr="00BB337C">
        <w:trPr>
          <w:trHeight w:val="304"/>
        </w:trPr>
        <w:tc>
          <w:tcPr>
            <w:tcW w:w="1551" w:type="pct"/>
            <w:tcBorders>
              <w:top w:val="nil"/>
              <w:left w:val="single" w:sz="12" w:space="0" w:color="000000"/>
              <w:bottom w:val="nil"/>
              <w:right w:val="nil"/>
            </w:tcBorders>
            <w:tcMar>
              <w:top w:w="57" w:type="dxa"/>
              <w:left w:w="108" w:type="dxa"/>
              <w:bottom w:w="57" w:type="dxa"/>
              <w:right w:w="108" w:type="dxa"/>
            </w:tcMar>
            <w:hideMark/>
          </w:tcPr>
          <w:p w14:paraId="46414CC9"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Faillissement</w:t>
            </w:r>
          </w:p>
        </w:tc>
        <w:tc>
          <w:tcPr>
            <w:tcW w:w="345" w:type="pct"/>
            <w:tcMar>
              <w:top w:w="57" w:type="dxa"/>
              <w:left w:w="108" w:type="dxa"/>
              <w:bottom w:w="57" w:type="dxa"/>
              <w:right w:w="108" w:type="dxa"/>
            </w:tcMar>
            <w:hideMark/>
          </w:tcPr>
          <w:p w14:paraId="522B95AF"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6D1A2C2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Uittreksel uit het handelsregister, niet ouder dan zes maanden.</w:t>
            </w:r>
          </w:p>
        </w:tc>
      </w:tr>
      <w:tr w:rsidR="00BB337C" w14:paraId="0B37936F" w14:textId="77777777" w:rsidTr="00BB337C">
        <w:trPr>
          <w:trHeight w:val="452"/>
        </w:trPr>
        <w:tc>
          <w:tcPr>
            <w:tcW w:w="1551" w:type="pct"/>
            <w:tcBorders>
              <w:top w:val="nil"/>
              <w:left w:val="single" w:sz="12" w:space="0" w:color="000000"/>
              <w:bottom w:val="nil"/>
              <w:right w:val="nil"/>
            </w:tcBorders>
            <w:tcMar>
              <w:top w:w="57" w:type="dxa"/>
              <w:left w:w="108" w:type="dxa"/>
              <w:bottom w:w="57" w:type="dxa"/>
              <w:right w:w="108" w:type="dxa"/>
            </w:tcMar>
            <w:hideMark/>
          </w:tcPr>
          <w:p w14:paraId="22EE7621"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Gerechtelijke uitspraak beroepsgedragsregel</w:t>
            </w:r>
          </w:p>
        </w:tc>
        <w:tc>
          <w:tcPr>
            <w:tcW w:w="345" w:type="pct"/>
            <w:tcMar>
              <w:top w:w="57" w:type="dxa"/>
              <w:left w:w="108" w:type="dxa"/>
              <w:bottom w:w="57" w:type="dxa"/>
              <w:right w:w="108" w:type="dxa"/>
            </w:tcMar>
            <w:hideMark/>
          </w:tcPr>
          <w:p w14:paraId="31369B5E"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16F334A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Gedragsverklaring aanbesteden zoals bedoeld in artikel 4.1 van de Aanbestedingswet 2012, niet ouder dan twee jaar.</w:t>
            </w:r>
          </w:p>
        </w:tc>
      </w:tr>
      <w:tr w:rsidR="00BB337C" w14:paraId="44AABFE1" w14:textId="77777777" w:rsidTr="00BB337C">
        <w:trPr>
          <w:trHeight w:val="604"/>
        </w:trPr>
        <w:tc>
          <w:tcPr>
            <w:tcW w:w="1551" w:type="pct"/>
            <w:tcBorders>
              <w:top w:val="nil"/>
              <w:left w:val="single" w:sz="12" w:space="0" w:color="000000"/>
              <w:bottom w:val="nil"/>
              <w:right w:val="nil"/>
            </w:tcBorders>
            <w:tcMar>
              <w:top w:w="57" w:type="dxa"/>
              <w:left w:w="108" w:type="dxa"/>
              <w:bottom w:w="57" w:type="dxa"/>
              <w:right w:w="108" w:type="dxa"/>
            </w:tcMar>
            <w:hideMark/>
          </w:tcPr>
          <w:p w14:paraId="6E1FB59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Ernstige beroepsfout</w:t>
            </w:r>
          </w:p>
        </w:tc>
        <w:tc>
          <w:tcPr>
            <w:tcW w:w="345" w:type="pct"/>
            <w:tcMar>
              <w:top w:w="57" w:type="dxa"/>
              <w:left w:w="108" w:type="dxa"/>
              <w:bottom w:w="57" w:type="dxa"/>
              <w:right w:w="108" w:type="dxa"/>
            </w:tcMar>
            <w:hideMark/>
          </w:tcPr>
          <w:p w14:paraId="5186E28F"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3EAE6D7A" w14:textId="258B4796"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Indien de Aanbestedende dienst aanwijzingen heeft dat van deze uitsluitingsgrond sprake i</w:t>
            </w:r>
            <w:r w:rsidR="00E43F16">
              <w:rPr>
                <w:rFonts w:ascii="Corbel" w:hAnsi="Corbel"/>
                <w:sz w:val="16"/>
                <w:szCs w:val="16"/>
              </w:rPr>
              <w:t>s,</w:t>
            </w:r>
            <w:r w:rsidRPr="00BB337C">
              <w:rPr>
                <w:rFonts w:ascii="Corbel" w:hAnsi="Corbel"/>
                <w:sz w:val="16"/>
                <w:szCs w:val="16"/>
              </w:rPr>
              <w:t xml:space="preserve"> zal dit aan de Inschrijver kenbaar worden gemaakt, waarna deze in de gelegenheid wordt gesteld zijn zienswijze hierop te geven.</w:t>
            </w:r>
          </w:p>
        </w:tc>
      </w:tr>
      <w:tr w:rsidR="00BB337C" w14:paraId="54399A6B" w14:textId="77777777" w:rsidTr="00BB337C">
        <w:trPr>
          <w:trHeight w:val="468"/>
        </w:trPr>
        <w:tc>
          <w:tcPr>
            <w:tcW w:w="1551" w:type="pct"/>
            <w:tcBorders>
              <w:top w:val="nil"/>
              <w:left w:val="single" w:sz="12" w:space="0" w:color="000000"/>
              <w:bottom w:val="nil"/>
              <w:right w:val="nil"/>
            </w:tcBorders>
            <w:tcMar>
              <w:top w:w="57" w:type="dxa"/>
              <w:left w:w="108" w:type="dxa"/>
              <w:bottom w:w="57" w:type="dxa"/>
              <w:right w:w="108" w:type="dxa"/>
            </w:tcMar>
            <w:hideMark/>
          </w:tcPr>
          <w:p w14:paraId="658FFD6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Betalingen belastingen en premies niet voldaan</w:t>
            </w:r>
          </w:p>
        </w:tc>
        <w:tc>
          <w:tcPr>
            <w:tcW w:w="345" w:type="pct"/>
            <w:tcMar>
              <w:top w:w="57" w:type="dxa"/>
              <w:left w:w="108" w:type="dxa"/>
              <w:bottom w:w="57" w:type="dxa"/>
              <w:right w:w="108" w:type="dxa"/>
            </w:tcMar>
            <w:hideMark/>
          </w:tcPr>
          <w:p w14:paraId="5FF9D42D"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B</w:t>
            </w:r>
          </w:p>
        </w:tc>
        <w:tc>
          <w:tcPr>
            <w:tcW w:w="3104" w:type="pct"/>
            <w:tcBorders>
              <w:top w:val="nil"/>
              <w:left w:val="nil"/>
              <w:bottom w:val="nil"/>
              <w:right w:val="single" w:sz="12" w:space="0" w:color="000000"/>
            </w:tcBorders>
            <w:tcMar>
              <w:top w:w="57" w:type="dxa"/>
              <w:left w:w="108" w:type="dxa"/>
              <w:bottom w:w="57" w:type="dxa"/>
              <w:right w:w="108" w:type="dxa"/>
            </w:tcMar>
            <w:hideMark/>
          </w:tcPr>
          <w:p w14:paraId="0E4DA82E"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Verklaring van de belastingdienst, niet ouder dan zes maanden.</w:t>
            </w:r>
          </w:p>
        </w:tc>
      </w:tr>
      <w:tr w:rsidR="00BB337C" w14:paraId="4E5E7978" w14:textId="77777777" w:rsidTr="00BB337C">
        <w:trPr>
          <w:trHeight w:val="224"/>
        </w:trPr>
        <w:tc>
          <w:tcPr>
            <w:tcW w:w="1551" w:type="pct"/>
            <w:tcBorders>
              <w:top w:val="nil"/>
              <w:left w:val="single" w:sz="12" w:space="0" w:color="000000"/>
              <w:bottom w:val="nil"/>
              <w:right w:val="nil"/>
            </w:tcBorders>
            <w:tcMar>
              <w:top w:w="57" w:type="dxa"/>
              <w:left w:w="108" w:type="dxa"/>
              <w:bottom w:w="57" w:type="dxa"/>
              <w:right w:w="108" w:type="dxa"/>
            </w:tcMar>
          </w:tcPr>
          <w:p w14:paraId="40E5CD11"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Valse verklaringen</w:t>
            </w:r>
          </w:p>
          <w:p w14:paraId="4AF8E8F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4A0EBCED"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32729E79"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723661A5"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2B4CE10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 xml:space="preserve">Schending verplichtingen </w:t>
            </w:r>
            <w:proofErr w:type="spellStart"/>
            <w:r w:rsidRPr="00BB337C">
              <w:rPr>
                <w:rFonts w:ascii="Corbel" w:hAnsi="Corbel"/>
                <w:sz w:val="16"/>
                <w:szCs w:val="16"/>
              </w:rPr>
              <w:t>obv</w:t>
            </w:r>
            <w:proofErr w:type="spellEnd"/>
            <w:r w:rsidRPr="00BB337C">
              <w:rPr>
                <w:rFonts w:ascii="Corbel" w:hAnsi="Corbel"/>
                <w:sz w:val="16"/>
                <w:szCs w:val="16"/>
              </w:rPr>
              <w:t xml:space="preserve"> milieu, - sociaal of arbeidsrecht</w:t>
            </w:r>
          </w:p>
          <w:p w14:paraId="3F621E44"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322FE42E"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Vervalsing van de mededinging</w:t>
            </w:r>
          </w:p>
          <w:p w14:paraId="72518B81"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tc>
        <w:tc>
          <w:tcPr>
            <w:tcW w:w="345" w:type="pct"/>
            <w:tcMar>
              <w:top w:w="57" w:type="dxa"/>
              <w:left w:w="108" w:type="dxa"/>
              <w:bottom w:w="57" w:type="dxa"/>
              <w:right w:w="108" w:type="dxa"/>
            </w:tcMar>
          </w:tcPr>
          <w:p w14:paraId="3D61C90D"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p w14:paraId="6B6AD4DB"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7C74CD4A"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27F49A47"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6DCF5C2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470F0D2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p w14:paraId="277841A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4B7B44C9"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530AB7CC"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III C</w:t>
            </w:r>
          </w:p>
          <w:p w14:paraId="5D39F2B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132115A6"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tc>
        <w:tc>
          <w:tcPr>
            <w:tcW w:w="3104" w:type="pct"/>
            <w:tcBorders>
              <w:top w:val="nil"/>
              <w:left w:val="nil"/>
              <w:bottom w:val="nil"/>
              <w:right w:val="single" w:sz="12" w:space="0" w:color="000000"/>
            </w:tcBorders>
            <w:tcMar>
              <w:top w:w="57" w:type="dxa"/>
              <w:left w:w="108" w:type="dxa"/>
              <w:bottom w:w="57" w:type="dxa"/>
              <w:right w:w="108" w:type="dxa"/>
            </w:tcMar>
          </w:tcPr>
          <w:p w14:paraId="7748397F" w14:textId="787B1C19"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Indien de Aanbestedende dienst aanwijzingen heeft dat van deze uitsluitingsgrond sprake is</w:t>
            </w:r>
            <w:r w:rsidR="00E43F16">
              <w:rPr>
                <w:rFonts w:ascii="Corbel" w:hAnsi="Corbel"/>
                <w:sz w:val="16"/>
                <w:szCs w:val="16"/>
              </w:rPr>
              <w:t>,</w:t>
            </w:r>
            <w:r w:rsidRPr="00BB337C">
              <w:rPr>
                <w:rFonts w:ascii="Corbel" w:hAnsi="Corbel"/>
                <w:sz w:val="16"/>
                <w:szCs w:val="16"/>
              </w:rPr>
              <w:t> zal dit aan de Inschrijver kenbaar worden gemaakt, waarna deze in de gelegenheid wordt gesteld zijn zienswijze hierop te geven</w:t>
            </w:r>
          </w:p>
          <w:p w14:paraId="28D2C62F"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3909B518"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Gedragsverklaring aanbesteden zoals bedoeld in artikel 4.1 van de Aanbestedingswet 2012, niet ouder dan twee jaar.</w:t>
            </w:r>
          </w:p>
          <w:p w14:paraId="44752027"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p>
          <w:p w14:paraId="5C5F481D" w14:textId="77777777" w:rsidR="00BB337C" w:rsidRPr="00BB337C" w:rsidRDefault="00BB337C" w:rsidP="00BB337C">
            <w:pPr>
              <w:overflowPunct w:val="0"/>
              <w:autoSpaceDE w:val="0"/>
              <w:autoSpaceDN w:val="0"/>
              <w:adjustRightInd w:val="0"/>
              <w:spacing w:line="276" w:lineRule="auto"/>
              <w:textAlignment w:val="baseline"/>
              <w:rPr>
                <w:rFonts w:ascii="Corbel" w:hAnsi="Corbel"/>
                <w:sz w:val="16"/>
                <w:szCs w:val="16"/>
              </w:rPr>
            </w:pPr>
            <w:r w:rsidRPr="00BB337C">
              <w:rPr>
                <w:rFonts w:ascii="Corbel" w:hAnsi="Corbel"/>
                <w:sz w:val="16"/>
                <w:szCs w:val="16"/>
              </w:rPr>
              <w:t>Gedragsverklaring aanbesteden zoals bedoeld in artikel 4.1 van de Aanbestedingswet 2012, niet ouder dan twee jaar.</w:t>
            </w:r>
          </w:p>
        </w:tc>
      </w:tr>
      <w:tr w:rsidR="00BB337C" w14:paraId="4C75D935" w14:textId="77777777" w:rsidTr="00BB337C">
        <w:trPr>
          <w:trHeight w:val="224"/>
        </w:trPr>
        <w:tc>
          <w:tcPr>
            <w:tcW w:w="1551" w:type="pct"/>
            <w:tcBorders>
              <w:top w:val="nil"/>
              <w:left w:val="single" w:sz="12" w:space="0" w:color="000000"/>
              <w:bottom w:val="single" w:sz="12" w:space="0" w:color="000000"/>
              <w:right w:val="nil"/>
            </w:tcBorders>
            <w:tcMar>
              <w:top w:w="57" w:type="dxa"/>
              <w:left w:w="108" w:type="dxa"/>
              <w:bottom w:w="57" w:type="dxa"/>
              <w:right w:w="108" w:type="dxa"/>
            </w:tcMar>
          </w:tcPr>
          <w:p w14:paraId="1966D0E1" w14:textId="77777777" w:rsidR="00BB337C" w:rsidRDefault="00BB337C">
            <w:pPr>
              <w:spacing w:line="256" w:lineRule="auto"/>
            </w:pPr>
          </w:p>
        </w:tc>
        <w:tc>
          <w:tcPr>
            <w:tcW w:w="345" w:type="pct"/>
            <w:tcBorders>
              <w:top w:val="nil"/>
              <w:left w:val="nil"/>
              <w:bottom w:val="single" w:sz="12" w:space="0" w:color="000000"/>
              <w:right w:val="nil"/>
            </w:tcBorders>
            <w:tcMar>
              <w:top w:w="57" w:type="dxa"/>
              <w:left w:w="108" w:type="dxa"/>
              <w:bottom w:w="57" w:type="dxa"/>
              <w:right w:w="108" w:type="dxa"/>
            </w:tcMar>
          </w:tcPr>
          <w:p w14:paraId="18680AE0" w14:textId="77777777" w:rsidR="00BB337C" w:rsidRDefault="00BB337C">
            <w:pPr>
              <w:spacing w:line="256" w:lineRule="auto"/>
            </w:pPr>
          </w:p>
        </w:tc>
        <w:tc>
          <w:tcPr>
            <w:tcW w:w="3104" w:type="pct"/>
            <w:tcBorders>
              <w:top w:val="nil"/>
              <w:left w:val="nil"/>
              <w:bottom w:val="single" w:sz="12" w:space="0" w:color="000000"/>
              <w:right w:val="single" w:sz="12" w:space="0" w:color="000000"/>
            </w:tcBorders>
            <w:tcMar>
              <w:top w:w="57" w:type="dxa"/>
              <w:left w:w="108" w:type="dxa"/>
              <w:bottom w:w="57" w:type="dxa"/>
              <w:right w:w="108" w:type="dxa"/>
            </w:tcMar>
          </w:tcPr>
          <w:p w14:paraId="6A76039F" w14:textId="77777777" w:rsidR="00BB337C" w:rsidRDefault="00BB337C">
            <w:pPr>
              <w:spacing w:line="256" w:lineRule="auto"/>
            </w:pPr>
          </w:p>
        </w:tc>
      </w:tr>
    </w:tbl>
    <w:p w14:paraId="311DD87D" w14:textId="77777777" w:rsidR="003451E6" w:rsidRDefault="003451E6" w:rsidP="003451E6">
      <w:pPr>
        <w:pStyle w:val="Kop2"/>
        <w:numPr>
          <w:ilvl w:val="2"/>
          <w:numId w:val="6"/>
        </w:numPr>
        <w:tabs>
          <w:tab w:val="left" w:pos="6379"/>
        </w:tabs>
        <w:spacing w:before="240" w:after="120"/>
        <w:rPr>
          <w:rFonts w:ascii="Corbel" w:hAnsi="Corbel"/>
          <w:sz w:val="18"/>
          <w:szCs w:val="18"/>
        </w:rPr>
      </w:pPr>
      <w:bookmarkStart w:id="73" w:name="_Toc130219713"/>
      <w:bookmarkStart w:id="74" w:name="_Toc195253702"/>
      <w:r>
        <w:rPr>
          <w:rFonts w:ascii="Corbel" w:hAnsi="Corbel"/>
          <w:sz w:val="18"/>
          <w:szCs w:val="18"/>
        </w:rPr>
        <w:t>Aanvullende uitsluitingsgrond</w:t>
      </w:r>
      <w:bookmarkEnd w:id="73"/>
      <w:bookmarkEnd w:id="74"/>
    </w:p>
    <w:p w14:paraId="61070CCC" w14:textId="54B97A9D" w:rsidR="003451E6" w:rsidRPr="008775E2" w:rsidRDefault="003451E6" w:rsidP="003451E6">
      <w:pPr>
        <w:rPr>
          <w:rFonts w:ascii="Corbel" w:hAnsi="Corbel"/>
        </w:rPr>
      </w:pPr>
      <w:r>
        <w:rPr>
          <w:rFonts w:ascii="Corbel" w:hAnsi="Corbel"/>
        </w:rPr>
        <w:t>Gegadigde</w:t>
      </w:r>
      <w:r w:rsidRPr="008775E2">
        <w:rPr>
          <w:rFonts w:ascii="Corbel" w:hAnsi="Corbel"/>
        </w:rPr>
        <w:t xml:space="preserve">, waaronder begrepen alle eventuele deelnemers aan het Samenwerkingsverband (combinatie) en tevens de Derde(n) waarop een beroep wordt gedaan dienen op het moment van </w:t>
      </w:r>
      <w:r>
        <w:rPr>
          <w:rFonts w:ascii="Corbel" w:hAnsi="Corbel"/>
        </w:rPr>
        <w:t>aanmelden</w:t>
      </w:r>
      <w:r w:rsidRPr="008775E2">
        <w:rPr>
          <w:rFonts w:ascii="Corbel" w:hAnsi="Corbel"/>
        </w:rPr>
        <w:t xml:space="preserve"> en tijdens de uitvoering van de Opdracht, te voldoen aan</w:t>
      </w:r>
      <w:r>
        <w:rPr>
          <w:rFonts w:ascii="Corbel" w:hAnsi="Corbel"/>
        </w:rPr>
        <w:t xml:space="preserve"> de volgende aanvullende uitsluitingsgrond</w:t>
      </w:r>
      <w:r w:rsidRPr="008775E2">
        <w:rPr>
          <w:rFonts w:ascii="Corbel" w:hAnsi="Corbel"/>
        </w:rPr>
        <w:t>.</w:t>
      </w:r>
    </w:p>
    <w:p w14:paraId="33F55580" w14:textId="77777777" w:rsidR="00FE4637" w:rsidRDefault="00FE4637" w:rsidP="003451E6">
      <w:pPr>
        <w:pStyle w:val="Geenafstand"/>
        <w:rPr>
          <w:rFonts w:ascii="Corbel" w:hAnsi="Corbel"/>
          <w:sz w:val="18"/>
          <w:szCs w:val="18"/>
        </w:rPr>
      </w:pPr>
    </w:p>
    <w:p w14:paraId="463FB8C8" w14:textId="65DDD15C" w:rsidR="003451E6" w:rsidRPr="00FF0C66" w:rsidRDefault="003451E6" w:rsidP="003451E6">
      <w:pPr>
        <w:pStyle w:val="Geenafstand"/>
        <w:rPr>
          <w:rFonts w:ascii="Corbel" w:hAnsi="Corbel"/>
          <w:sz w:val="18"/>
          <w:szCs w:val="18"/>
        </w:rPr>
      </w:pPr>
      <w:r w:rsidRPr="00FF0C66">
        <w:rPr>
          <w:rFonts w:ascii="Corbel" w:hAnsi="Corbel"/>
          <w:sz w:val="18"/>
          <w:szCs w:val="18"/>
        </w:rPr>
        <w:t xml:space="preserve">Op basis van EU Verordening (EU) 2022/576 van de Raad van 8 april 2022 tot wijziging van Verordening (EU) 833/2014 van 31 juli 2014 dient bij de uitvoering van de overeenkomst, die op basis van deze aanbesteding wordt gesloten voor een bedrag dat de drempels van artikel 5 </w:t>
      </w:r>
      <w:proofErr w:type="spellStart"/>
      <w:r w:rsidRPr="00FF0C66">
        <w:rPr>
          <w:rFonts w:ascii="Corbel" w:hAnsi="Corbel"/>
          <w:sz w:val="18"/>
          <w:szCs w:val="18"/>
        </w:rPr>
        <w:t>duodecies</w:t>
      </w:r>
      <w:proofErr w:type="spellEnd"/>
      <w:r w:rsidRPr="00FF0C66">
        <w:rPr>
          <w:rFonts w:ascii="Corbel" w:hAnsi="Corbel"/>
          <w:sz w:val="18"/>
          <w:szCs w:val="18"/>
        </w:rPr>
        <w:t xml:space="preserve"> van die Verordening overschrijdt, geen Russische betrokkenheid te zijn zoals bedoeld in voornoemde Verordening.</w:t>
      </w:r>
    </w:p>
    <w:p w14:paraId="15A09CA3" w14:textId="77777777" w:rsidR="003451E6" w:rsidRPr="00FF0C66" w:rsidRDefault="003451E6" w:rsidP="003451E6">
      <w:pPr>
        <w:pStyle w:val="Geenafstand"/>
        <w:rPr>
          <w:rFonts w:ascii="Corbel" w:hAnsi="Corbel"/>
          <w:sz w:val="18"/>
          <w:szCs w:val="18"/>
        </w:rPr>
      </w:pPr>
    </w:p>
    <w:p w14:paraId="4DA5D3BC" w14:textId="77777777" w:rsidR="003451E6" w:rsidRPr="00FF0C66" w:rsidRDefault="003451E6" w:rsidP="003451E6">
      <w:pPr>
        <w:pStyle w:val="Geenafstand"/>
        <w:rPr>
          <w:rFonts w:ascii="Corbel" w:hAnsi="Corbel"/>
          <w:sz w:val="18"/>
          <w:szCs w:val="18"/>
        </w:rPr>
      </w:pPr>
      <w:r w:rsidRPr="00FF0C66">
        <w:rPr>
          <w:rFonts w:ascii="Corbel" w:hAnsi="Corbel"/>
          <w:sz w:val="18"/>
          <w:szCs w:val="18"/>
        </w:rPr>
        <w:t>Kort gezegd gaat het verbod over gunningen aan en in stand houden van contracten met:</w:t>
      </w:r>
    </w:p>
    <w:p w14:paraId="6DB8A7D0" w14:textId="77777777" w:rsidR="003451E6" w:rsidRPr="00FF0C66" w:rsidRDefault="003451E6" w:rsidP="003451E6">
      <w:pPr>
        <w:pStyle w:val="Geenafstand"/>
        <w:rPr>
          <w:rFonts w:ascii="Corbel" w:hAnsi="Corbel"/>
          <w:sz w:val="18"/>
          <w:szCs w:val="18"/>
        </w:rPr>
      </w:pPr>
    </w:p>
    <w:p w14:paraId="600AD291" w14:textId="77777777" w:rsidR="003451E6" w:rsidRPr="00FF0C66" w:rsidRDefault="003451E6" w:rsidP="003451E6">
      <w:pPr>
        <w:pStyle w:val="Geenafstand"/>
        <w:rPr>
          <w:rFonts w:ascii="Corbel" w:hAnsi="Corbel"/>
          <w:sz w:val="18"/>
          <w:szCs w:val="18"/>
        </w:rPr>
      </w:pPr>
      <w:r w:rsidRPr="00FF0C66">
        <w:rPr>
          <w:rFonts w:ascii="Corbel" w:hAnsi="Corbel"/>
          <w:sz w:val="18"/>
          <w:szCs w:val="18"/>
        </w:rPr>
        <w:t>I (Rechts)personen welke een Russische entiteit zijn. Daaronder wordt op basis van de af te leggen verklaring het volgende begrepen:</w:t>
      </w:r>
    </w:p>
    <w:p w14:paraId="1A3CF632" w14:textId="77777777" w:rsidR="003451E6" w:rsidRPr="00FF0C66" w:rsidRDefault="003451E6" w:rsidP="001040A7">
      <w:pPr>
        <w:pStyle w:val="Geenafstand"/>
        <w:numPr>
          <w:ilvl w:val="0"/>
          <w:numId w:val="32"/>
        </w:numPr>
        <w:rPr>
          <w:rFonts w:ascii="Corbel" w:hAnsi="Corbel"/>
          <w:sz w:val="18"/>
          <w:szCs w:val="18"/>
        </w:rPr>
      </w:pPr>
      <w:r w:rsidRPr="00FF0C66">
        <w:rPr>
          <w:rFonts w:ascii="Corbel" w:hAnsi="Corbel"/>
          <w:sz w:val="18"/>
          <w:szCs w:val="18"/>
        </w:rPr>
        <w:t>personen met de Russische nationaliteit;</w:t>
      </w:r>
    </w:p>
    <w:p w14:paraId="2FBD96C2" w14:textId="77777777" w:rsidR="003451E6" w:rsidRPr="00FF0C66" w:rsidRDefault="003451E6" w:rsidP="001040A7">
      <w:pPr>
        <w:pStyle w:val="Geenafstand"/>
        <w:numPr>
          <w:ilvl w:val="0"/>
          <w:numId w:val="32"/>
        </w:numPr>
        <w:rPr>
          <w:rFonts w:ascii="Corbel" w:hAnsi="Corbel"/>
          <w:sz w:val="18"/>
          <w:szCs w:val="18"/>
        </w:rPr>
      </w:pPr>
      <w:r w:rsidRPr="00FF0C66">
        <w:rPr>
          <w:rFonts w:ascii="Corbel" w:hAnsi="Corbel"/>
          <w:sz w:val="18"/>
          <w:szCs w:val="18"/>
        </w:rPr>
        <w:t>personen of rechtspersonen (bedrijven, entiteiten of organen) die gevestigd zijn in Rusland. Gevestigd zijn in Rusland houdt voor natuurlijke personen in ieder geval in dat zij ingeschreven staan in de bevolkingsregistratie van Rusland. Gevestigd zijn voor een rechtspersoon houdt in ieder geval in dat zij ingeschreven staan bij de Kamer van Koophandel of een daarmee vergelijkbare organisatie in Rusland.</w:t>
      </w:r>
    </w:p>
    <w:p w14:paraId="174D6BF8" w14:textId="77777777" w:rsidR="003451E6" w:rsidRPr="00FF0C66" w:rsidRDefault="003451E6" w:rsidP="001040A7">
      <w:pPr>
        <w:pStyle w:val="Geenafstand"/>
        <w:numPr>
          <w:ilvl w:val="0"/>
          <w:numId w:val="32"/>
        </w:numPr>
        <w:rPr>
          <w:rFonts w:ascii="Corbel" w:hAnsi="Corbel"/>
          <w:sz w:val="18"/>
          <w:szCs w:val="18"/>
        </w:rPr>
      </w:pPr>
      <w:r w:rsidRPr="00FF0C66">
        <w:rPr>
          <w:rFonts w:ascii="Corbel" w:hAnsi="Corbel"/>
          <w:sz w:val="18"/>
          <w:szCs w:val="18"/>
        </w:rPr>
        <w:t>rechtspersonen (ook wanneer in Nederland of een ander land dan Rusland gevestigd) die voor meer dan 50% eigendom zijn van een persoon of rechtspersoon zoals genoemd hierboven;</w:t>
      </w:r>
    </w:p>
    <w:p w14:paraId="1033B441" w14:textId="77777777" w:rsidR="003451E6" w:rsidRPr="00FF0C66" w:rsidRDefault="003451E6" w:rsidP="001040A7">
      <w:pPr>
        <w:pStyle w:val="Geenafstand"/>
        <w:numPr>
          <w:ilvl w:val="0"/>
          <w:numId w:val="32"/>
        </w:numPr>
        <w:rPr>
          <w:rFonts w:ascii="Corbel" w:hAnsi="Corbel"/>
          <w:sz w:val="18"/>
          <w:szCs w:val="18"/>
        </w:rPr>
      </w:pPr>
      <w:r w:rsidRPr="00FF0C66">
        <w:rPr>
          <w:rFonts w:ascii="Corbel" w:hAnsi="Corbel"/>
          <w:sz w:val="18"/>
          <w:szCs w:val="18"/>
        </w:rPr>
        <w:t>personen of rechtspersonen die handelen in belang van of op aanwijzing van een (rechts)persoon zoals genoemd hierboven.</w:t>
      </w:r>
    </w:p>
    <w:p w14:paraId="2A96ED11" w14:textId="77777777" w:rsidR="003451E6" w:rsidRPr="00FF0C66" w:rsidRDefault="003451E6" w:rsidP="003451E6">
      <w:pPr>
        <w:pStyle w:val="Geenafstand"/>
        <w:rPr>
          <w:rFonts w:ascii="Corbel" w:hAnsi="Corbel"/>
          <w:sz w:val="18"/>
          <w:szCs w:val="18"/>
        </w:rPr>
      </w:pPr>
    </w:p>
    <w:p w14:paraId="7B117BA4" w14:textId="77777777" w:rsidR="003451E6" w:rsidRPr="00FF0C66" w:rsidRDefault="003451E6" w:rsidP="003451E6">
      <w:pPr>
        <w:pStyle w:val="Geenafstand"/>
        <w:rPr>
          <w:rFonts w:ascii="Corbel" w:hAnsi="Corbel"/>
          <w:sz w:val="18"/>
          <w:szCs w:val="18"/>
        </w:rPr>
      </w:pPr>
      <w:r w:rsidRPr="00FF0C66">
        <w:rPr>
          <w:rFonts w:ascii="Corbel" w:hAnsi="Corbel"/>
          <w:sz w:val="18"/>
          <w:szCs w:val="18"/>
        </w:rPr>
        <w:lastRenderedPageBreak/>
        <w:t>II (Rechts)personen welke een niet-Russische entiteit zijn, waarbij aan de volgende voorwaarde is voldaan:</w:t>
      </w:r>
    </w:p>
    <w:p w14:paraId="68C133F1" w14:textId="77777777" w:rsidR="003451E6" w:rsidRPr="00FF0C66" w:rsidRDefault="003451E6" w:rsidP="001040A7">
      <w:pPr>
        <w:pStyle w:val="Geenafstand"/>
        <w:numPr>
          <w:ilvl w:val="0"/>
          <w:numId w:val="32"/>
        </w:numPr>
        <w:rPr>
          <w:rFonts w:ascii="Corbel" w:hAnsi="Corbel"/>
          <w:sz w:val="18"/>
          <w:szCs w:val="18"/>
        </w:rPr>
      </w:pPr>
      <w:r w:rsidRPr="00FF0C66">
        <w:rPr>
          <w:rFonts w:ascii="Corbel" w:hAnsi="Corbel"/>
          <w:sz w:val="18"/>
          <w:szCs w:val="18"/>
        </w:rPr>
        <w:t>Niet-Russische entiteiten, waarbij meer dan 10% van de contractwaarde geleverd wordt door onderaannemers, leveranciers of entiteiten die als Russische entiteit kunnen worden aangemerkt op basis van het bovenstaande (zie I).</w:t>
      </w:r>
    </w:p>
    <w:p w14:paraId="56F29E02" w14:textId="77777777" w:rsidR="003451E6" w:rsidRPr="00FF0C66" w:rsidRDefault="003451E6" w:rsidP="003451E6">
      <w:pPr>
        <w:pStyle w:val="Geenafstand"/>
        <w:rPr>
          <w:rFonts w:ascii="Corbel" w:hAnsi="Corbel"/>
          <w:sz w:val="18"/>
          <w:szCs w:val="18"/>
        </w:rPr>
      </w:pPr>
      <w:r w:rsidRPr="00FF0C66">
        <w:rPr>
          <w:rFonts w:ascii="Corbel" w:hAnsi="Corbel"/>
          <w:sz w:val="18"/>
          <w:szCs w:val="18"/>
        </w:rPr>
        <w:br/>
        <w:t>Dit verbod heeft zijn weerslag op zowel de Aanbesteding als de uitvoering van de overeenkomst zelf.</w:t>
      </w:r>
    </w:p>
    <w:p w14:paraId="34A49D6D" w14:textId="31CD9233" w:rsidR="003451E6" w:rsidRPr="00FF0C66" w:rsidRDefault="003451E6" w:rsidP="003451E6">
      <w:pPr>
        <w:pStyle w:val="Geenafstand"/>
        <w:rPr>
          <w:rFonts w:ascii="Corbel" w:hAnsi="Corbel"/>
          <w:bCs/>
          <w:sz w:val="18"/>
          <w:szCs w:val="18"/>
          <w:u w:val="single"/>
        </w:rPr>
      </w:pPr>
      <w:r w:rsidRPr="00FF0C66">
        <w:rPr>
          <w:rFonts w:ascii="Corbel" w:hAnsi="Corbel"/>
          <w:bCs/>
          <w:sz w:val="18"/>
          <w:szCs w:val="18"/>
          <w:u w:val="single"/>
        </w:rPr>
        <w:t xml:space="preserve">Om voor gunning in aanmerking te komen </w:t>
      </w:r>
      <w:r w:rsidRPr="00F6508A">
        <w:rPr>
          <w:rFonts w:ascii="Corbel" w:hAnsi="Corbel"/>
          <w:bCs/>
          <w:sz w:val="18"/>
          <w:szCs w:val="18"/>
          <w:u w:val="single"/>
        </w:rPr>
        <w:t xml:space="preserve">dient de Bijlage </w:t>
      </w:r>
      <w:r w:rsidR="009B6C41" w:rsidRPr="00F6508A">
        <w:rPr>
          <w:rFonts w:ascii="Corbel" w:hAnsi="Corbel"/>
          <w:bCs/>
          <w:sz w:val="18"/>
          <w:szCs w:val="18"/>
          <w:u w:val="single"/>
        </w:rPr>
        <w:t>4</w:t>
      </w:r>
      <w:r w:rsidRPr="00F6508A">
        <w:rPr>
          <w:rFonts w:ascii="Corbel" w:hAnsi="Corbel"/>
          <w:bCs/>
          <w:sz w:val="18"/>
          <w:szCs w:val="18"/>
          <w:u w:val="single"/>
        </w:rPr>
        <w:t xml:space="preserve"> ‘Verklaring Russische</w:t>
      </w:r>
      <w:r w:rsidRPr="00FF0C66">
        <w:rPr>
          <w:rFonts w:ascii="Corbel" w:hAnsi="Corbel"/>
          <w:bCs/>
          <w:sz w:val="18"/>
          <w:szCs w:val="18"/>
          <w:u w:val="single"/>
        </w:rPr>
        <w:t xml:space="preserve"> betrokkenheid’ bij Inschrijving te worden ingediend en rechtsgeldig te zijn ondertekend. </w:t>
      </w:r>
    </w:p>
    <w:p w14:paraId="2A382B40" w14:textId="77777777" w:rsidR="003451E6" w:rsidRPr="00FF0C66" w:rsidRDefault="003451E6" w:rsidP="003451E6">
      <w:pPr>
        <w:pStyle w:val="Geenafstand"/>
        <w:rPr>
          <w:rFonts w:ascii="Corbel" w:hAnsi="Corbel"/>
          <w:sz w:val="18"/>
          <w:szCs w:val="18"/>
        </w:rPr>
      </w:pPr>
    </w:p>
    <w:p w14:paraId="47E0091F" w14:textId="77777777" w:rsidR="003451E6" w:rsidRPr="00FF0C66" w:rsidRDefault="003451E6" w:rsidP="003451E6">
      <w:pPr>
        <w:pStyle w:val="Geenafstand"/>
        <w:rPr>
          <w:rFonts w:ascii="Corbel" w:hAnsi="Corbel"/>
          <w:sz w:val="18"/>
          <w:szCs w:val="18"/>
        </w:rPr>
      </w:pPr>
      <w:r w:rsidRPr="00FF0C66">
        <w:rPr>
          <w:rFonts w:ascii="Corbel" w:hAnsi="Corbel"/>
          <w:sz w:val="18"/>
          <w:szCs w:val="18"/>
        </w:rPr>
        <w:t>De betreffende verklaring ziet ook op door Inschrijver ingeschakelde en in te schakelen onderaannemers, indien de werkzaamheden van een onderaannemer meer dan 10% van de (verwachtte) waarde van het te sluiten contract zullen overstijgen. Inschrijver dient naast zijn verklaring, indien sprake is van onderaannemers zoals hiervoor bedoeld, van deze onderaannemers de naam, adresgegevens en het KvK-nummer te overleggen.</w:t>
      </w:r>
    </w:p>
    <w:p w14:paraId="78CAC00D" w14:textId="77777777" w:rsidR="003451E6" w:rsidRPr="00FF0C66" w:rsidRDefault="003451E6" w:rsidP="003451E6">
      <w:pPr>
        <w:pStyle w:val="Geenafstand"/>
        <w:rPr>
          <w:rFonts w:ascii="Corbel" w:hAnsi="Corbel"/>
          <w:sz w:val="18"/>
          <w:szCs w:val="18"/>
        </w:rPr>
      </w:pPr>
    </w:p>
    <w:p w14:paraId="1536B21B" w14:textId="72182195" w:rsidR="003451E6" w:rsidRPr="00FF0C66" w:rsidRDefault="003451E6" w:rsidP="003451E6">
      <w:pPr>
        <w:pStyle w:val="Geenafstand"/>
        <w:rPr>
          <w:rFonts w:ascii="Corbel" w:hAnsi="Corbel"/>
          <w:sz w:val="18"/>
          <w:szCs w:val="18"/>
        </w:rPr>
      </w:pPr>
      <w:r w:rsidRPr="00FF0C66">
        <w:rPr>
          <w:rFonts w:ascii="Corbel" w:hAnsi="Corbel"/>
          <w:sz w:val="18"/>
          <w:szCs w:val="18"/>
        </w:rPr>
        <w:t xml:space="preserve">Indien de verklaring niet naar waarheid is opgemaakt is er sprake van een valse verklaring als bedoeld in art. </w:t>
      </w:r>
      <w:r w:rsidR="00673F06">
        <w:rPr>
          <w:rFonts w:ascii="Corbel" w:hAnsi="Corbel"/>
          <w:sz w:val="18"/>
          <w:szCs w:val="18"/>
        </w:rPr>
        <w:t>3.13 ARW 2016</w:t>
      </w:r>
      <w:r w:rsidRPr="00FF0C66">
        <w:rPr>
          <w:rFonts w:ascii="Corbel" w:hAnsi="Corbel"/>
          <w:sz w:val="18"/>
          <w:szCs w:val="18"/>
        </w:rPr>
        <w:t>. Daarnaast is er, indien, naar aanleiding van de aanbesteding, een contract met de Inschrijver wordt gesloten sprake van een toerekenbare tekortkoming aan de zijde van de Inschrijver.</w:t>
      </w:r>
    </w:p>
    <w:p w14:paraId="6E5B6131" w14:textId="77777777" w:rsidR="003451E6" w:rsidRPr="00FF0C66" w:rsidRDefault="003451E6" w:rsidP="003451E6">
      <w:pPr>
        <w:pStyle w:val="Geenafstand"/>
        <w:rPr>
          <w:rFonts w:ascii="Corbel" w:hAnsi="Corbel"/>
          <w:sz w:val="18"/>
          <w:szCs w:val="18"/>
        </w:rPr>
      </w:pPr>
    </w:p>
    <w:p w14:paraId="42AC7529" w14:textId="77777777" w:rsidR="003451E6" w:rsidRPr="00FF0C66" w:rsidRDefault="003451E6" w:rsidP="00A02F64">
      <w:pPr>
        <w:pStyle w:val="Geenafstand"/>
        <w:spacing w:line="276" w:lineRule="auto"/>
        <w:rPr>
          <w:rFonts w:ascii="Corbel" w:hAnsi="Corbel"/>
          <w:sz w:val="18"/>
          <w:szCs w:val="18"/>
        </w:rPr>
      </w:pPr>
      <w:r w:rsidRPr="00FF0C66">
        <w:rPr>
          <w:rFonts w:ascii="Corbel" w:hAnsi="Corbel"/>
          <w:sz w:val="18"/>
          <w:szCs w:val="18"/>
        </w:rPr>
        <w:t>Alle schade als gevolg van het niet naar waarheid invullen van deze verklaring, zoals, maar niet alleen, de aan de provincie Utrecht opgelegde boetes en, indien van toepassing, daadwerkelijke proceskosten, zullen op de Inschrijver, die de verklaring niet naar waarheid heeft ingevuld worden verhaald.</w:t>
      </w:r>
    </w:p>
    <w:p w14:paraId="6D177025" w14:textId="77777777" w:rsidR="003451E6" w:rsidRPr="00FF0C66" w:rsidRDefault="003451E6" w:rsidP="00A02F64">
      <w:pPr>
        <w:pStyle w:val="Geenafstand"/>
        <w:spacing w:line="276" w:lineRule="auto"/>
        <w:rPr>
          <w:rFonts w:ascii="Corbel" w:hAnsi="Corbel"/>
          <w:sz w:val="18"/>
          <w:szCs w:val="18"/>
        </w:rPr>
      </w:pPr>
    </w:p>
    <w:p w14:paraId="37363BDF" w14:textId="77777777" w:rsidR="003451E6" w:rsidRPr="00FF0C66" w:rsidRDefault="003451E6" w:rsidP="00A02F64">
      <w:pPr>
        <w:pStyle w:val="Geenafstand"/>
        <w:spacing w:line="276" w:lineRule="auto"/>
        <w:rPr>
          <w:rFonts w:ascii="Corbel" w:hAnsi="Corbel"/>
          <w:sz w:val="18"/>
          <w:szCs w:val="18"/>
        </w:rPr>
      </w:pPr>
      <w:r w:rsidRPr="00FF0C66">
        <w:rPr>
          <w:rFonts w:ascii="Corbel" w:hAnsi="Corbel"/>
          <w:sz w:val="18"/>
          <w:szCs w:val="18"/>
        </w:rPr>
        <w:t>De provincie Utrecht controleert alle geselecteerde gegadigden/Inschrijver(s) (inclusief derden waarop een beroep wordt gedaan), die gewonnen heeft (hebben), alsmede die onderaannemers waarvan reeds nu bekend is dat zij meer dan 10% van de opdracht zullen gaan uitvoeren. Indien de provincie Utrecht naar aanleiding van de controle of op andere wijze op de hoogte wordt gesteld van mogelijke Russische betrokkenheid bij een inschrijving, zal Inschrijver hiervan op de hoogte worden gesteld. Hierbij zal Inschrijver verzocht worden om de feiten zoals in de verklaring genoemd te bewijzen.</w:t>
      </w:r>
    </w:p>
    <w:p w14:paraId="36A39A60" w14:textId="77777777" w:rsidR="003451E6" w:rsidRPr="00FF0C66" w:rsidRDefault="003451E6" w:rsidP="00A02F64">
      <w:pPr>
        <w:pStyle w:val="Geenafstand"/>
        <w:spacing w:line="276" w:lineRule="auto"/>
        <w:rPr>
          <w:rFonts w:ascii="Corbel" w:hAnsi="Corbel"/>
          <w:sz w:val="18"/>
          <w:szCs w:val="18"/>
        </w:rPr>
      </w:pPr>
    </w:p>
    <w:p w14:paraId="3D662FD7" w14:textId="77777777" w:rsidR="003451E6" w:rsidRPr="00FF0C66" w:rsidRDefault="003451E6" w:rsidP="00A02F64">
      <w:pPr>
        <w:pStyle w:val="Geenafstand"/>
        <w:spacing w:line="276" w:lineRule="auto"/>
        <w:rPr>
          <w:rFonts w:ascii="Corbel" w:hAnsi="Corbel"/>
          <w:sz w:val="18"/>
          <w:szCs w:val="18"/>
        </w:rPr>
      </w:pPr>
      <w:r w:rsidRPr="00FF0C66">
        <w:rPr>
          <w:rFonts w:ascii="Corbel" w:hAnsi="Corbel"/>
          <w:sz w:val="18"/>
          <w:szCs w:val="18"/>
        </w:rPr>
        <w:t>Bij een eventueel (gerechtelijke) procedure zal de Inschrijver door de provincie Utrecht in vrijwaring worden opgeroepen, zodat de Inschrijver gedurende de procedure de mogelijkheid heeft om hetgeen in deze verklaring is opgenomen te bewijzen.</w:t>
      </w:r>
    </w:p>
    <w:p w14:paraId="14461237" w14:textId="77777777" w:rsidR="003451E6" w:rsidRPr="00FF0C66" w:rsidRDefault="003451E6" w:rsidP="00A02F64">
      <w:pPr>
        <w:pStyle w:val="Geenafstand"/>
        <w:spacing w:line="276" w:lineRule="auto"/>
        <w:rPr>
          <w:rFonts w:ascii="Corbel" w:hAnsi="Corbel"/>
          <w:sz w:val="18"/>
          <w:szCs w:val="18"/>
        </w:rPr>
      </w:pPr>
    </w:p>
    <w:p w14:paraId="5F3589EA" w14:textId="15B667BD" w:rsidR="003451E6" w:rsidRPr="00FF0C66" w:rsidRDefault="003451E6" w:rsidP="00A02F64">
      <w:pPr>
        <w:pStyle w:val="Geenafstand"/>
        <w:spacing w:line="276" w:lineRule="auto"/>
        <w:rPr>
          <w:rFonts w:ascii="Corbel" w:hAnsi="Corbel"/>
          <w:sz w:val="18"/>
          <w:szCs w:val="18"/>
        </w:rPr>
      </w:pPr>
      <w:r w:rsidRPr="00FF0C66">
        <w:rPr>
          <w:rFonts w:ascii="Corbel" w:hAnsi="Corbel"/>
          <w:sz w:val="18"/>
          <w:szCs w:val="18"/>
        </w:rPr>
        <w:t xml:space="preserve">Indien Inschrijver tijdens de uitvoering van de (concessie)overeenkomst onderaannemers inschakelt, dient hij hiertoe, mede op basis van de van toepassing verklaarde </w:t>
      </w:r>
      <w:r w:rsidR="00673F06">
        <w:rPr>
          <w:rFonts w:ascii="Corbel" w:hAnsi="Corbel"/>
          <w:sz w:val="18"/>
          <w:szCs w:val="18"/>
        </w:rPr>
        <w:t>Uniforme Administratieve Voorwaarden (UAV 2012)</w:t>
      </w:r>
      <w:r w:rsidRPr="00FF0C66">
        <w:rPr>
          <w:rFonts w:ascii="Corbel" w:hAnsi="Corbel"/>
          <w:sz w:val="18"/>
          <w:szCs w:val="18"/>
        </w:rPr>
        <w:t>, toestemming te vragen aan de provincie Utrecht. Indien Inschrijver deze toestemming vraagt dient hij aan te geven voor welk percentage van de (geschatte) opdrachtsom de onderaannemer werkzaamheden zal verrichten. Indien het voornoemde percentage meer dan 10% is dient Inschrijver met betrekking tot voornoemde onderaannemer opnieuw een verklaring in te vullen, waarbij de provincie Utrecht, parallel, een derde onderzoek zal laten verrichten.</w:t>
      </w:r>
    </w:p>
    <w:p w14:paraId="23F8D038" w14:textId="77777777" w:rsidR="003451E6" w:rsidRPr="00FF0C66" w:rsidRDefault="003451E6" w:rsidP="00A02F64">
      <w:pPr>
        <w:pStyle w:val="Geenafstand"/>
        <w:spacing w:line="276" w:lineRule="auto"/>
        <w:rPr>
          <w:rFonts w:ascii="Corbel" w:hAnsi="Corbel"/>
          <w:sz w:val="18"/>
          <w:szCs w:val="18"/>
        </w:rPr>
      </w:pPr>
    </w:p>
    <w:p w14:paraId="1B58B1A3" w14:textId="77777777" w:rsidR="003451E6" w:rsidRPr="00FF0C66" w:rsidRDefault="003451E6" w:rsidP="00A02F64">
      <w:pPr>
        <w:pStyle w:val="Geenafstand"/>
        <w:spacing w:line="276" w:lineRule="auto"/>
        <w:rPr>
          <w:rFonts w:ascii="Corbel" w:hAnsi="Corbel"/>
          <w:sz w:val="18"/>
          <w:szCs w:val="18"/>
        </w:rPr>
      </w:pPr>
      <w:r w:rsidRPr="00FF0C66">
        <w:rPr>
          <w:rFonts w:ascii="Corbel" w:hAnsi="Corbel"/>
          <w:sz w:val="18"/>
          <w:szCs w:val="18"/>
        </w:rPr>
        <w:t>Indien er voorgenomen wijzigingen (voor gunning, maar ook tijdens de looptijd van de overeenkomst) zijn in de wijze waarop de Inschrijver georganiseerd is, zoals, maar niet alleen, wijzigingen in aandeelhouders, zeggenschap, wijze waarop beleid en uitvoering van het beleid van de Inschrijver vorm wordt gegeven en/of onderaannemers worden ingeschakeld en/of er wijzigingen zijn in de wijze waarop een onderaannemer is georganiseerd en/of, ook na gunning van de overeenkomst, dienen deze direct aan de provincie Utrecht worden doorgegeven, indien de betreffende voorgenomen wijziging(en) ná implementatie van het voornemen het onmogelijk zouden maken om dan deze Verklaring te kunnen ondertekenen. Het niet (tijdig) informeren wordt beschouwd als een toerekenbare tekortkoming in nakoming van de overeenkomst. De provincie Utrecht is op dat moment gerechtigd de overeenkomst te beëindigen en Inschrijver dient de volledige schade die door deze toerekenbare tekortkoming wordt geleden door de provincie Utrecht en eventuele andere aanbestedende diensten die bij het contract als opdrachtgever betrokken zijn te vergoeden.</w:t>
      </w:r>
    </w:p>
    <w:p w14:paraId="34A38405" w14:textId="77777777" w:rsidR="003451E6" w:rsidRPr="00FF0C66" w:rsidRDefault="003451E6" w:rsidP="00A02F64">
      <w:pPr>
        <w:pStyle w:val="Geenafstand"/>
        <w:spacing w:line="276" w:lineRule="auto"/>
        <w:rPr>
          <w:rFonts w:ascii="Corbel" w:hAnsi="Corbel"/>
          <w:sz w:val="18"/>
          <w:szCs w:val="18"/>
        </w:rPr>
      </w:pPr>
    </w:p>
    <w:p w14:paraId="000C8A70" w14:textId="77777777" w:rsidR="003451E6" w:rsidRDefault="003451E6" w:rsidP="00A02F64">
      <w:pPr>
        <w:pStyle w:val="Geenafstand"/>
        <w:spacing w:line="276" w:lineRule="auto"/>
        <w:rPr>
          <w:rFonts w:ascii="Corbel" w:hAnsi="Corbel"/>
          <w:sz w:val="18"/>
          <w:szCs w:val="18"/>
        </w:rPr>
      </w:pPr>
      <w:r w:rsidRPr="00FF0C66">
        <w:rPr>
          <w:rFonts w:ascii="Corbel" w:hAnsi="Corbel"/>
          <w:sz w:val="18"/>
          <w:szCs w:val="18"/>
        </w:rPr>
        <w:t xml:space="preserve">Indien een Inschrijver problemen heeft met hetgeen hier is opgenomen, dient Inschrijver per omgaande, maar in ieder geval voor de termijn waarop vragen voor de eerste </w:t>
      </w:r>
      <w:proofErr w:type="spellStart"/>
      <w:r w:rsidRPr="00FF0C66">
        <w:rPr>
          <w:rFonts w:ascii="Corbel" w:hAnsi="Corbel"/>
          <w:sz w:val="18"/>
          <w:szCs w:val="18"/>
        </w:rPr>
        <w:t>NvI</w:t>
      </w:r>
      <w:proofErr w:type="spellEnd"/>
      <w:r w:rsidRPr="00FF0C66">
        <w:rPr>
          <w:rFonts w:ascii="Corbel" w:hAnsi="Corbel"/>
          <w:sz w:val="18"/>
          <w:szCs w:val="18"/>
        </w:rPr>
        <w:t xml:space="preserve"> moeten zijn ingeleverd, gemotiveerd aan te geven waarop zijn bezwaren zien via een persoonlijk bericht via TenderNed. De provincie Utrecht zal naar aanleiding van genoemde berichten elke algemene handelswijze vermelden in een </w:t>
      </w:r>
      <w:proofErr w:type="spellStart"/>
      <w:r w:rsidRPr="00FF0C66">
        <w:rPr>
          <w:rFonts w:ascii="Corbel" w:hAnsi="Corbel"/>
          <w:sz w:val="18"/>
          <w:szCs w:val="18"/>
        </w:rPr>
        <w:t>NvI</w:t>
      </w:r>
      <w:proofErr w:type="spellEnd"/>
      <w:r w:rsidRPr="00FF0C66">
        <w:rPr>
          <w:rFonts w:ascii="Corbel" w:hAnsi="Corbel"/>
          <w:sz w:val="18"/>
          <w:szCs w:val="18"/>
        </w:rPr>
        <w:t>.</w:t>
      </w:r>
    </w:p>
    <w:p w14:paraId="464B060C" w14:textId="77777777" w:rsidR="0012699C" w:rsidRPr="004612C5" w:rsidRDefault="0012699C" w:rsidP="0012699C">
      <w:pPr>
        <w:pStyle w:val="Kop2"/>
        <w:tabs>
          <w:tab w:val="left" w:pos="6379"/>
        </w:tabs>
        <w:spacing w:before="240" w:after="120"/>
        <w:rPr>
          <w:rFonts w:ascii="Corbel" w:hAnsi="Corbel"/>
          <w:sz w:val="18"/>
          <w:szCs w:val="18"/>
        </w:rPr>
      </w:pPr>
      <w:bookmarkStart w:id="75" w:name="_Toc447882338"/>
      <w:bookmarkStart w:id="76" w:name="_Toc448087049"/>
      <w:bookmarkStart w:id="77" w:name="_Toc195253703"/>
      <w:r w:rsidRPr="004612C5">
        <w:rPr>
          <w:rFonts w:ascii="Corbel" w:hAnsi="Corbel"/>
          <w:sz w:val="18"/>
          <w:szCs w:val="18"/>
        </w:rPr>
        <w:lastRenderedPageBreak/>
        <w:t>Stap 3: Toetsen of aan de geschiktheidseisen is voldaan</w:t>
      </w:r>
      <w:bookmarkEnd w:id="75"/>
      <w:bookmarkEnd w:id="76"/>
      <w:bookmarkEnd w:id="77"/>
    </w:p>
    <w:p w14:paraId="4733CCDB" w14:textId="77777777" w:rsidR="008934E4" w:rsidRPr="00182328" w:rsidRDefault="00B04994" w:rsidP="0012699C">
      <w:pPr>
        <w:spacing w:line="276" w:lineRule="auto"/>
        <w:rPr>
          <w:rFonts w:ascii="Corbel" w:hAnsi="Corbel"/>
          <w:szCs w:val="18"/>
        </w:rPr>
      </w:pPr>
      <w:r>
        <w:rPr>
          <w:rFonts w:ascii="Corbel" w:hAnsi="Corbel"/>
          <w:szCs w:val="18"/>
        </w:rPr>
        <w:t>Indien op de Gegadigde</w:t>
      </w:r>
      <w:r w:rsidR="0012699C" w:rsidRPr="00811244">
        <w:rPr>
          <w:rFonts w:ascii="Corbel" w:hAnsi="Corbel"/>
          <w:szCs w:val="18"/>
        </w:rPr>
        <w:t xml:space="preserve"> geen uitsluitingsgronden van toepassing zijn, wordt zijn geschiktheid beoordeeld aan de hand van een </w:t>
      </w:r>
      <w:r w:rsidR="0012699C" w:rsidRPr="00182328">
        <w:rPr>
          <w:rFonts w:ascii="Corbel" w:hAnsi="Corbel"/>
          <w:szCs w:val="18"/>
        </w:rPr>
        <w:t>aantal eisen</w:t>
      </w:r>
      <w:r w:rsidR="008934E4" w:rsidRPr="00182328">
        <w:rPr>
          <w:rFonts w:ascii="Corbel" w:hAnsi="Corbel"/>
          <w:szCs w:val="18"/>
        </w:rPr>
        <w:t xml:space="preserve">. </w:t>
      </w:r>
      <w:r w:rsidRPr="00182328">
        <w:rPr>
          <w:rFonts w:ascii="Corbel" w:hAnsi="Corbel"/>
          <w:szCs w:val="18"/>
        </w:rPr>
        <w:t xml:space="preserve">Dit betreft </w:t>
      </w:r>
      <w:r w:rsidRPr="00182328">
        <w:rPr>
          <w:rFonts w:ascii="Corbel" w:hAnsi="Corbel"/>
          <w:b/>
          <w:szCs w:val="18"/>
        </w:rPr>
        <w:t xml:space="preserve">minimumeisen </w:t>
      </w:r>
      <w:r w:rsidRPr="00182328">
        <w:rPr>
          <w:rFonts w:ascii="Corbel" w:hAnsi="Corbel"/>
          <w:szCs w:val="18"/>
        </w:rPr>
        <w:t xml:space="preserve">die aan de geschiktheid worden gesteld, anders dan de selectiecriteria die bij Stap 4 aan bod komen. </w:t>
      </w:r>
      <w:r w:rsidR="008934E4" w:rsidRPr="00182328">
        <w:rPr>
          <w:rFonts w:ascii="Corbel" w:hAnsi="Corbel"/>
          <w:szCs w:val="18"/>
        </w:rPr>
        <w:t xml:space="preserve">Op basis van de selectiecriteria wordt bepaald welke Gegadigden het meest geschikt zijn om een Inschrijving in te dienen. </w:t>
      </w:r>
    </w:p>
    <w:p w14:paraId="2946C6E0" w14:textId="77777777" w:rsidR="008934E4" w:rsidRDefault="008934E4" w:rsidP="0012699C">
      <w:pPr>
        <w:spacing w:line="276" w:lineRule="auto"/>
        <w:rPr>
          <w:rFonts w:ascii="Corbel" w:hAnsi="Corbel"/>
          <w:szCs w:val="18"/>
          <w:highlight w:val="yellow"/>
        </w:rPr>
      </w:pPr>
    </w:p>
    <w:p w14:paraId="55E86C2D" w14:textId="63275B38" w:rsidR="00F42093" w:rsidRDefault="0012699C" w:rsidP="00F42093">
      <w:pPr>
        <w:suppressAutoHyphens/>
        <w:overflowPunct w:val="0"/>
        <w:autoSpaceDE w:val="0"/>
        <w:spacing w:line="276" w:lineRule="auto"/>
        <w:textAlignment w:val="baseline"/>
        <w:rPr>
          <w:rFonts w:ascii="Corbel" w:hAnsi="Corbel"/>
          <w:szCs w:val="18"/>
        </w:rPr>
      </w:pPr>
      <w:r w:rsidRPr="00811244">
        <w:rPr>
          <w:rFonts w:ascii="Corbel" w:hAnsi="Corbel"/>
          <w:szCs w:val="18"/>
        </w:rPr>
        <w:t xml:space="preserve">Als de </w:t>
      </w:r>
      <w:r w:rsidR="00B04994">
        <w:rPr>
          <w:rFonts w:ascii="Corbel" w:hAnsi="Corbel"/>
          <w:szCs w:val="18"/>
        </w:rPr>
        <w:t>Gegadigde</w:t>
      </w:r>
      <w:r w:rsidRPr="00811244">
        <w:rPr>
          <w:rFonts w:ascii="Corbel" w:hAnsi="Corbel"/>
          <w:szCs w:val="18"/>
        </w:rPr>
        <w:t xml:space="preserve"> niet aan de gestelde ge</w:t>
      </w:r>
      <w:r w:rsidR="00B04994">
        <w:rPr>
          <w:rFonts w:ascii="Corbel" w:hAnsi="Corbel"/>
          <w:szCs w:val="18"/>
        </w:rPr>
        <w:t xml:space="preserve">schiktheidseisen voldoet, zal </w:t>
      </w:r>
      <w:r w:rsidR="008934E4">
        <w:rPr>
          <w:rFonts w:ascii="Corbel" w:hAnsi="Corbel"/>
          <w:szCs w:val="18"/>
        </w:rPr>
        <w:t xml:space="preserve">zijn </w:t>
      </w:r>
      <w:r w:rsidR="00B04994">
        <w:rPr>
          <w:rFonts w:ascii="Corbel" w:hAnsi="Corbel"/>
          <w:szCs w:val="18"/>
        </w:rPr>
        <w:t>Aanm</w:t>
      </w:r>
      <w:r w:rsidR="008934E4">
        <w:rPr>
          <w:rFonts w:ascii="Corbel" w:hAnsi="Corbel"/>
          <w:szCs w:val="18"/>
        </w:rPr>
        <w:t>eld</w:t>
      </w:r>
      <w:r w:rsidR="00B04994">
        <w:rPr>
          <w:rFonts w:ascii="Corbel" w:hAnsi="Corbel"/>
          <w:szCs w:val="18"/>
        </w:rPr>
        <w:t>ing</w:t>
      </w:r>
      <w:r w:rsidRPr="00811244">
        <w:rPr>
          <w:rFonts w:ascii="Corbel" w:hAnsi="Corbel"/>
          <w:szCs w:val="18"/>
        </w:rPr>
        <w:t xml:space="preserve"> ter</w:t>
      </w:r>
      <w:r>
        <w:rPr>
          <w:rFonts w:ascii="Corbel" w:hAnsi="Corbel"/>
          <w:szCs w:val="18"/>
        </w:rPr>
        <w:t xml:space="preserve"> </w:t>
      </w:r>
      <w:r w:rsidRPr="00811244">
        <w:rPr>
          <w:rFonts w:ascii="Corbel" w:hAnsi="Corbel"/>
          <w:szCs w:val="18"/>
        </w:rPr>
        <w:t xml:space="preserve">zijde worden gelegd. </w:t>
      </w:r>
      <w:r w:rsidR="00F42093" w:rsidRPr="00882E92">
        <w:rPr>
          <w:rFonts w:ascii="Corbel" w:hAnsi="Corbel"/>
          <w:szCs w:val="18"/>
        </w:rPr>
        <w:t xml:space="preserve">Voor wat betreft de </w:t>
      </w:r>
      <w:r w:rsidR="00F42093">
        <w:rPr>
          <w:rFonts w:ascii="Corbel" w:hAnsi="Corbel"/>
          <w:szCs w:val="18"/>
        </w:rPr>
        <w:t xml:space="preserve">toetsing en </w:t>
      </w:r>
      <w:r w:rsidR="00F42093" w:rsidRPr="00882E92">
        <w:rPr>
          <w:rFonts w:ascii="Corbel" w:hAnsi="Corbel"/>
          <w:szCs w:val="18"/>
        </w:rPr>
        <w:t xml:space="preserve">bewijsvoering rondom </w:t>
      </w:r>
      <w:r w:rsidR="00F42093">
        <w:rPr>
          <w:rFonts w:ascii="Corbel" w:hAnsi="Corbel"/>
          <w:szCs w:val="18"/>
        </w:rPr>
        <w:t>de geschiktheidseisen wordt aangesloten bij het regime dat is beschreven in de vorige paragraaf ten aanzien van de uitsluitingsgronden. Dit betekent dat het u</w:t>
      </w:r>
      <w:r w:rsidR="00F42093" w:rsidRPr="00B30CA3">
        <w:rPr>
          <w:rFonts w:ascii="Corbel" w:hAnsi="Corbel"/>
          <w:szCs w:val="18"/>
        </w:rPr>
        <w:t xml:space="preserve">itgangspunt is dat Inschrijvers bij hun Inschrijving kunnen volstaan met </w:t>
      </w:r>
      <w:r w:rsidR="00F42093">
        <w:rPr>
          <w:rFonts w:ascii="Corbel" w:hAnsi="Corbel"/>
          <w:szCs w:val="18"/>
        </w:rPr>
        <w:t>het bijvoeg</w:t>
      </w:r>
      <w:r w:rsidR="00F42093" w:rsidRPr="00B30CA3">
        <w:rPr>
          <w:rFonts w:ascii="Corbel" w:hAnsi="Corbel"/>
          <w:szCs w:val="18"/>
        </w:rPr>
        <w:t xml:space="preserve">en van </w:t>
      </w:r>
      <w:r w:rsidR="008B0F1A">
        <w:rPr>
          <w:rFonts w:ascii="Corbel" w:hAnsi="Corbel"/>
          <w:szCs w:val="18"/>
        </w:rPr>
        <w:t xml:space="preserve">het </w:t>
      </w:r>
      <w:r w:rsidR="008B0F1A" w:rsidRPr="00A20CCD">
        <w:rPr>
          <w:rFonts w:ascii="Corbel" w:hAnsi="Corbel"/>
          <w:b/>
          <w:szCs w:val="18"/>
        </w:rPr>
        <w:t>Uniform Europees Aanbestedingsdocument</w:t>
      </w:r>
      <w:r w:rsidR="00F42093">
        <w:rPr>
          <w:rFonts w:ascii="Corbel" w:hAnsi="Corbel"/>
          <w:szCs w:val="18"/>
        </w:rPr>
        <w:t xml:space="preserve">, tenzij uitdrukkelijk anders bepaald. </w:t>
      </w:r>
      <w:r w:rsidR="00F42093" w:rsidRPr="00811244">
        <w:rPr>
          <w:rFonts w:ascii="Corbel" w:hAnsi="Corbel"/>
          <w:szCs w:val="18"/>
        </w:rPr>
        <w:t>In</w:t>
      </w:r>
      <w:r w:rsidR="00F42093">
        <w:rPr>
          <w:rFonts w:ascii="Corbel" w:hAnsi="Corbel"/>
          <w:szCs w:val="18"/>
        </w:rPr>
        <w:t xml:space="preserve"> de volgende</w:t>
      </w:r>
      <w:r w:rsidR="00F42093" w:rsidRPr="00811244">
        <w:rPr>
          <w:rFonts w:ascii="Corbel" w:hAnsi="Corbel"/>
          <w:szCs w:val="18"/>
        </w:rPr>
        <w:t xml:space="preserve"> </w:t>
      </w:r>
      <w:proofErr w:type="spellStart"/>
      <w:r w:rsidR="00F42093">
        <w:rPr>
          <w:rFonts w:ascii="Corbel" w:hAnsi="Corbel"/>
          <w:szCs w:val="18"/>
        </w:rPr>
        <w:t>subparagrafen</w:t>
      </w:r>
      <w:proofErr w:type="spellEnd"/>
      <w:r w:rsidR="00F42093">
        <w:rPr>
          <w:rFonts w:ascii="Corbel" w:hAnsi="Corbel"/>
          <w:szCs w:val="18"/>
        </w:rPr>
        <w:t xml:space="preserve"> worden de</w:t>
      </w:r>
      <w:r w:rsidR="00F42093" w:rsidRPr="00811244">
        <w:rPr>
          <w:rFonts w:ascii="Corbel" w:hAnsi="Corbel"/>
          <w:szCs w:val="18"/>
        </w:rPr>
        <w:t xml:space="preserve"> nadere bewijsstukken per </w:t>
      </w:r>
      <w:r w:rsidR="00F42093">
        <w:rPr>
          <w:rFonts w:ascii="Corbel" w:hAnsi="Corbel"/>
          <w:szCs w:val="18"/>
        </w:rPr>
        <w:t>geschiktheidseis uiteengezet</w:t>
      </w:r>
    </w:p>
    <w:p w14:paraId="382C2020" w14:textId="789ED800" w:rsidR="0012699C" w:rsidRPr="00E30BEC" w:rsidRDefault="00CE0846" w:rsidP="0012699C">
      <w:pPr>
        <w:pStyle w:val="Kop2"/>
        <w:numPr>
          <w:ilvl w:val="2"/>
          <w:numId w:val="6"/>
        </w:numPr>
        <w:tabs>
          <w:tab w:val="left" w:pos="6379"/>
        </w:tabs>
        <w:spacing w:before="240" w:after="120"/>
        <w:rPr>
          <w:rFonts w:ascii="Corbel" w:hAnsi="Corbel"/>
          <w:sz w:val="18"/>
          <w:szCs w:val="18"/>
        </w:rPr>
      </w:pPr>
      <w:bookmarkStart w:id="78" w:name="_Toc447882340"/>
      <w:bookmarkStart w:id="79" w:name="_Toc448087050"/>
      <w:bookmarkStart w:id="80" w:name="_Toc195253704"/>
      <w:r>
        <w:rPr>
          <w:rFonts w:ascii="Corbel" w:hAnsi="Corbel"/>
          <w:sz w:val="18"/>
          <w:szCs w:val="18"/>
        </w:rPr>
        <w:t>F</w:t>
      </w:r>
      <w:r w:rsidR="0012699C" w:rsidRPr="00E30BEC">
        <w:rPr>
          <w:rFonts w:ascii="Corbel" w:hAnsi="Corbel"/>
          <w:sz w:val="18"/>
          <w:szCs w:val="18"/>
        </w:rPr>
        <w:t>inanciële en economische draagkracht</w:t>
      </w:r>
      <w:bookmarkEnd w:id="78"/>
      <w:bookmarkEnd w:id="79"/>
      <w:bookmarkEnd w:id="80"/>
      <w:r w:rsidR="0012699C" w:rsidRPr="00E30BEC">
        <w:rPr>
          <w:rFonts w:ascii="Corbel" w:hAnsi="Corbel"/>
          <w:sz w:val="18"/>
          <w:szCs w:val="18"/>
        </w:rPr>
        <w:t xml:space="preserve"> </w:t>
      </w:r>
    </w:p>
    <w:p w14:paraId="5E7C6C3D" w14:textId="51751FFF" w:rsidR="00364980" w:rsidRDefault="00364980" w:rsidP="00364980">
      <w:pPr>
        <w:shd w:val="clear" w:color="auto" w:fill="FFFFFF"/>
        <w:spacing w:line="276" w:lineRule="auto"/>
        <w:rPr>
          <w:rFonts w:ascii="Corbel" w:hAnsi="Corbel"/>
          <w:szCs w:val="18"/>
        </w:rPr>
      </w:pPr>
      <w:r w:rsidRPr="00930B1A">
        <w:rPr>
          <w:rFonts w:ascii="Corbel" w:hAnsi="Corbel"/>
          <w:szCs w:val="18"/>
        </w:rPr>
        <w:t xml:space="preserve">De aanbestedende dienst </w:t>
      </w:r>
      <w:r>
        <w:rPr>
          <w:rFonts w:ascii="Corbel" w:hAnsi="Corbel"/>
          <w:szCs w:val="18"/>
        </w:rPr>
        <w:t>hecht waarde aan de financiële en economische draagkracht van ondernemingen en stelt daarom de volgende minimumeisen aan de draagkracht van Gegadigden:</w:t>
      </w:r>
    </w:p>
    <w:p w14:paraId="66515293" w14:textId="77777777" w:rsidR="00364980" w:rsidRDefault="00364980" w:rsidP="00364980">
      <w:pPr>
        <w:shd w:val="clear" w:color="auto" w:fill="FFFFFF"/>
        <w:spacing w:line="276" w:lineRule="auto"/>
        <w:rPr>
          <w:rFonts w:ascii="Corbel" w:hAnsi="Corbel"/>
          <w:szCs w:val="18"/>
        </w:rPr>
      </w:pPr>
    </w:p>
    <w:p w14:paraId="58D9B940" w14:textId="5E28D3EC" w:rsidR="00364980" w:rsidRPr="00930B1A" w:rsidRDefault="00364980" w:rsidP="001040A7">
      <w:pPr>
        <w:pStyle w:val="Lijstalinea"/>
        <w:numPr>
          <w:ilvl w:val="0"/>
          <w:numId w:val="34"/>
        </w:numPr>
        <w:shd w:val="clear" w:color="auto" w:fill="FFFFFF"/>
        <w:spacing w:line="276" w:lineRule="auto"/>
        <w:rPr>
          <w:rFonts w:ascii="Corbel" w:hAnsi="Corbel"/>
          <w:b/>
          <w:szCs w:val="18"/>
        </w:rPr>
      </w:pPr>
      <w:proofErr w:type="spellStart"/>
      <w:r w:rsidRPr="00930B1A">
        <w:rPr>
          <w:rFonts w:ascii="Corbel" w:hAnsi="Corbel"/>
          <w:b/>
          <w:sz w:val="18"/>
          <w:szCs w:val="18"/>
        </w:rPr>
        <w:t>Be</w:t>
      </w:r>
      <w:r w:rsidR="007728F2">
        <w:rPr>
          <w:rFonts w:ascii="Corbel" w:hAnsi="Corbel"/>
          <w:b/>
          <w:sz w:val="18"/>
          <w:szCs w:val="18"/>
        </w:rPr>
        <w:t>drijfs</w:t>
      </w:r>
      <w:r w:rsidRPr="00930B1A">
        <w:rPr>
          <w:rFonts w:ascii="Corbel" w:hAnsi="Corbel"/>
          <w:b/>
          <w:sz w:val="18"/>
          <w:szCs w:val="18"/>
        </w:rPr>
        <w:t>aansprakelijkheid</w:t>
      </w:r>
      <w:proofErr w:type="spellEnd"/>
    </w:p>
    <w:p w14:paraId="33A4C303" w14:textId="5AB5687C" w:rsidR="00364980" w:rsidRDefault="00364980" w:rsidP="00364980">
      <w:pPr>
        <w:shd w:val="clear" w:color="auto" w:fill="FFFFFF"/>
        <w:spacing w:line="276" w:lineRule="auto"/>
        <w:ind w:left="709"/>
        <w:rPr>
          <w:rFonts w:ascii="Corbel" w:hAnsi="Corbel"/>
          <w:szCs w:val="18"/>
        </w:rPr>
      </w:pPr>
      <w:r>
        <w:rPr>
          <w:rFonts w:ascii="Corbel" w:hAnsi="Corbel"/>
          <w:szCs w:val="18"/>
        </w:rPr>
        <w:t>U dient adequaat verzekerd te zijn tegen be</w:t>
      </w:r>
      <w:r w:rsidR="007728F2">
        <w:rPr>
          <w:rFonts w:ascii="Corbel" w:hAnsi="Corbel"/>
          <w:szCs w:val="18"/>
        </w:rPr>
        <w:t>drijfs</w:t>
      </w:r>
      <w:r>
        <w:rPr>
          <w:rFonts w:ascii="Corbel" w:hAnsi="Corbel"/>
          <w:szCs w:val="18"/>
        </w:rPr>
        <w:t xml:space="preserve">aansprakelijkheid met een dekking van minimaal € </w:t>
      </w:r>
      <w:r w:rsidR="00116E3D" w:rsidRPr="007728F2">
        <w:rPr>
          <w:rFonts w:ascii="Corbel" w:hAnsi="Corbel"/>
          <w:szCs w:val="18"/>
        </w:rPr>
        <w:t>5</w:t>
      </w:r>
      <w:r w:rsidRPr="007728F2">
        <w:rPr>
          <w:rFonts w:ascii="Corbel" w:hAnsi="Corbel"/>
          <w:szCs w:val="18"/>
        </w:rPr>
        <w:t>.000.000,- per jaar</w:t>
      </w:r>
      <w:r>
        <w:rPr>
          <w:rFonts w:ascii="Corbel" w:hAnsi="Corbel"/>
          <w:szCs w:val="18"/>
        </w:rPr>
        <w:t>, dan wel bereid zijn bij Gunning een dergelijke verzekering af te sluiten.</w:t>
      </w:r>
    </w:p>
    <w:p w14:paraId="150E99BB" w14:textId="77777777" w:rsidR="00364980" w:rsidRDefault="00364980" w:rsidP="00364980">
      <w:pPr>
        <w:shd w:val="clear" w:color="auto" w:fill="FFFFFF"/>
        <w:spacing w:line="276" w:lineRule="auto"/>
        <w:rPr>
          <w:rFonts w:ascii="Corbel" w:hAnsi="Corbel"/>
          <w:b/>
          <w:szCs w:val="18"/>
        </w:rPr>
      </w:pPr>
    </w:p>
    <w:p w14:paraId="6C2C6051" w14:textId="77777777" w:rsidR="00364980" w:rsidRDefault="00364980" w:rsidP="00364980">
      <w:pPr>
        <w:shd w:val="clear" w:color="auto" w:fill="FFFFFF"/>
        <w:spacing w:line="276" w:lineRule="auto"/>
        <w:rPr>
          <w:rFonts w:ascii="Corbel" w:hAnsi="Corbel"/>
          <w:b/>
          <w:szCs w:val="18"/>
        </w:rPr>
      </w:pPr>
      <w:r w:rsidRPr="008D7EA1">
        <w:rPr>
          <w:rFonts w:ascii="Corbel" w:hAnsi="Corbel"/>
          <w:b/>
          <w:szCs w:val="18"/>
        </w:rPr>
        <w:t>Verificatie en bewijsstukken minimumeisen financiële en economische draagkracht</w:t>
      </w:r>
    </w:p>
    <w:p w14:paraId="7D77E4E7" w14:textId="77777777" w:rsidR="00364980" w:rsidRPr="008D7EA1" w:rsidRDefault="00364980" w:rsidP="00364980">
      <w:pPr>
        <w:shd w:val="clear" w:color="auto" w:fill="FFFFFF"/>
        <w:spacing w:line="276" w:lineRule="auto"/>
        <w:rPr>
          <w:rFonts w:ascii="Corbel" w:hAnsi="Corbel"/>
          <w:szCs w:val="18"/>
        </w:rPr>
      </w:pPr>
      <w:r>
        <w:rPr>
          <w:rFonts w:ascii="Corbel" w:hAnsi="Corbel"/>
          <w:szCs w:val="18"/>
        </w:rPr>
        <w:t>Op het moment van inschrijving kunt u volstaan met het ondertekenen van het Uniform Europees Aanbestedingsdocument. Door het ondertekenen van dit document geeft u aan dat u voldoet aan al het gestelde ten aanzien van de Minimumeisen betreffende de financiële en economische draagkracht en dat u in de verificatiefase de eventueel verlangde bewijsstukken kunt overleggen.</w:t>
      </w:r>
    </w:p>
    <w:p w14:paraId="7B957E41" w14:textId="77777777" w:rsidR="00364980" w:rsidRDefault="00364980" w:rsidP="00364980">
      <w:pPr>
        <w:shd w:val="clear" w:color="auto" w:fill="FFFFFF"/>
        <w:spacing w:line="276" w:lineRule="auto"/>
        <w:rPr>
          <w:rFonts w:ascii="Corbel" w:hAnsi="Corbel"/>
          <w:szCs w:val="18"/>
          <w:highlight w:val="lightGray"/>
        </w:rPr>
      </w:pPr>
    </w:p>
    <w:p w14:paraId="31198C0F" w14:textId="77777777" w:rsidR="00364980" w:rsidRPr="00351D19" w:rsidRDefault="00364980" w:rsidP="00364980">
      <w:pPr>
        <w:shd w:val="clear" w:color="auto" w:fill="FFFFFF"/>
        <w:spacing w:line="276" w:lineRule="auto"/>
        <w:rPr>
          <w:rFonts w:ascii="Corbel" w:hAnsi="Corbel"/>
          <w:b/>
          <w:szCs w:val="18"/>
        </w:rPr>
      </w:pPr>
      <w:r w:rsidRPr="00351D19">
        <w:rPr>
          <w:rFonts w:ascii="Corbel" w:hAnsi="Corbel"/>
          <w:b/>
          <w:szCs w:val="18"/>
        </w:rPr>
        <w:t>Beroep op Derde(n)</w:t>
      </w:r>
    </w:p>
    <w:p w14:paraId="3C1EEC73" w14:textId="77777777" w:rsidR="00364980" w:rsidRPr="007B23C3" w:rsidRDefault="00364980" w:rsidP="00364980">
      <w:pPr>
        <w:shd w:val="clear" w:color="auto" w:fill="FFFFFF"/>
        <w:spacing w:line="276" w:lineRule="auto"/>
        <w:rPr>
          <w:rFonts w:ascii="Arial" w:hAnsi="Arial" w:cs="Arial"/>
          <w:b/>
          <w:szCs w:val="18"/>
        </w:rPr>
      </w:pPr>
      <w:r w:rsidRPr="007B23C3">
        <w:rPr>
          <w:rFonts w:ascii="Corbel" w:hAnsi="Corbel"/>
          <w:szCs w:val="18"/>
        </w:rPr>
        <w:t xml:space="preserve">U kunt zich zo nodig beroepen op de draagkracht van een Derde, ongeacht de juridische aard van uw banden met die Derde, om aan de minimumeisen op het gebied van de omzet te voldoen. Door het ondertekenen van </w:t>
      </w:r>
      <w:r>
        <w:rPr>
          <w:rFonts w:ascii="Corbel" w:hAnsi="Corbel"/>
          <w:szCs w:val="18"/>
        </w:rPr>
        <w:t xml:space="preserve">het Uniform Europees Aanbestedingsdocument </w:t>
      </w:r>
      <w:r w:rsidRPr="007B23C3">
        <w:rPr>
          <w:rFonts w:ascii="Corbel" w:hAnsi="Corbel"/>
          <w:szCs w:val="18"/>
        </w:rPr>
        <w:t>geeft u aan dat u daadwerkelijk kan beschikken over de noodzakelijke middelen van deze Derde. In de verificatiefase van deze aanbesteding kunt u worden gevraagd een verklaring te overleggen</w:t>
      </w:r>
      <w:r>
        <w:rPr>
          <w:rFonts w:ascii="Corbel" w:hAnsi="Corbel"/>
          <w:szCs w:val="18"/>
        </w:rPr>
        <w:t>.</w:t>
      </w:r>
    </w:p>
    <w:p w14:paraId="6D6C47A0" w14:textId="77777777" w:rsidR="0012699C" w:rsidRPr="00ED7F6F" w:rsidRDefault="0012699C" w:rsidP="0012699C">
      <w:pPr>
        <w:spacing w:line="276" w:lineRule="auto"/>
        <w:rPr>
          <w:rFonts w:ascii="Corbel" w:hAnsi="Corbel"/>
          <w:szCs w:val="18"/>
          <w:highlight w:val="lightGray"/>
        </w:rPr>
      </w:pPr>
    </w:p>
    <w:p w14:paraId="6E04C147" w14:textId="3F91F63A" w:rsidR="0012699C" w:rsidRPr="00811244" w:rsidRDefault="0012699C" w:rsidP="0012699C">
      <w:pPr>
        <w:spacing w:line="276" w:lineRule="auto"/>
        <w:rPr>
          <w:rFonts w:ascii="Corbel" w:hAnsi="Corbel"/>
          <w:szCs w:val="18"/>
        </w:rPr>
      </w:pPr>
      <w:r w:rsidRPr="00AE6AA3">
        <w:rPr>
          <w:rFonts w:ascii="Corbel" w:hAnsi="Corbel"/>
          <w:szCs w:val="18"/>
        </w:rPr>
        <w:t xml:space="preserve">Bij de </w:t>
      </w:r>
      <w:r w:rsidR="00B04994" w:rsidRPr="00AE6AA3">
        <w:rPr>
          <w:rFonts w:ascii="Corbel" w:hAnsi="Corbel"/>
          <w:szCs w:val="18"/>
        </w:rPr>
        <w:t>Aanmelding</w:t>
      </w:r>
      <w:r w:rsidRPr="00AE6AA3">
        <w:rPr>
          <w:rFonts w:ascii="Corbel" w:hAnsi="Corbel"/>
          <w:szCs w:val="18"/>
        </w:rPr>
        <w:t xml:space="preserve"> volstaat </w:t>
      </w:r>
      <w:r w:rsidR="00F924D8" w:rsidRPr="00AE6AA3">
        <w:rPr>
          <w:rFonts w:ascii="Corbel" w:hAnsi="Corbel"/>
          <w:szCs w:val="18"/>
          <w:lang w:val="nl"/>
        </w:rPr>
        <w:t xml:space="preserve">het </w:t>
      </w:r>
      <w:r w:rsidR="00F924D8" w:rsidRPr="00AE6AA3">
        <w:rPr>
          <w:rFonts w:ascii="Corbel" w:hAnsi="Corbel"/>
          <w:b/>
          <w:szCs w:val="18"/>
          <w:lang w:val="nl"/>
        </w:rPr>
        <w:t>Uniform Europees Aanbestedingsocument</w:t>
      </w:r>
      <w:r w:rsidRPr="00AE6AA3">
        <w:rPr>
          <w:rFonts w:ascii="Corbel" w:hAnsi="Corbel"/>
          <w:szCs w:val="18"/>
        </w:rPr>
        <w:t>. Op eerste verzoek van</w:t>
      </w:r>
      <w:r w:rsidR="00B04994" w:rsidRPr="00AE6AA3">
        <w:rPr>
          <w:rFonts w:ascii="Corbel" w:hAnsi="Corbel"/>
          <w:szCs w:val="18"/>
        </w:rPr>
        <w:t xml:space="preserve"> de Aanbestedende dienst dient Gegadigde </w:t>
      </w:r>
      <w:r w:rsidRPr="00AE6AA3">
        <w:rPr>
          <w:rFonts w:ascii="Corbel" w:hAnsi="Corbel"/>
          <w:szCs w:val="18"/>
        </w:rPr>
        <w:t xml:space="preserve">nadere bewijsstukken te kunnen overleggen, in lijn met art. </w:t>
      </w:r>
      <w:r w:rsidR="00673F06">
        <w:rPr>
          <w:rFonts w:ascii="Corbel" w:hAnsi="Corbel"/>
          <w:szCs w:val="18"/>
        </w:rPr>
        <w:t>3.5 ARW 2016</w:t>
      </w:r>
      <w:r w:rsidRPr="00AE6AA3">
        <w:rPr>
          <w:rFonts w:ascii="Corbel" w:hAnsi="Corbel"/>
          <w:szCs w:val="18"/>
        </w:rPr>
        <w:t>, waaruit blijkt dat deze verklaring naar waarheid is afgegeven.</w:t>
      </w:r>
    </w:p>
    <w:p w14:paraId="4777C03F" w14:textId="77777777" w:rsidR="0012699C" w:rsidRDefault="0012699C" w:rsidP="0012699C">
      <w:pPr>
        <w:pStyle w:val="Kop2"/>
        <w:numPr>
          <w:ilvl w:val="2"/>
          <w:numId w:val="6"/>
        </w:numPr>
        <w:tabs>
          <w:tab w:val="left" w:pos="6379"/>
        </w:tabs>
        <w:spacing w:before="240" w:after="120"/>
        <w:rPr>
          <w:rFonts w:ascii="Corbel" w:hAnsi="Corbel"/>
          <w:sz w:val="18"/>
          <w:szCs w:val="18"/>
        </w:rPr>
      </w:pPr>
      <w:bookmarkStart w:id="81" w:name="_Toc250730230"/>
      <w:bookmarkStart w:id="82" w:name="_Toc447882341"/>
      <w:bookmarkStart w:id="83" w:name="_Toc448087051"/>
      <w:bookmarkStart w:id="84" w:name="_Toc195253705"/>
      <w:r w:rsidRPr="00A7435A">
        <w:rPr>
          <w:rFonts w:ascii="Corbel" w:hAnsi="Corbel"/>
          <w:sz w:val="18"/>
          <w:szCs w:val="18"/>
        </w:rPr>
        <w:t xml:space="preserve">Technische </w:t>
      </w:r>
      <w:r>
        <w:rPr>
          <w:rFonts w:ascii="Corbel" w:hAnsi="Corbel"/>
          <w:sz w:val="18"/>
          <w:szCs w:val="18"/>
        </w:rPr>
        <w:t>en beroeps</w:t>
      </w:r>
      <w:r w:rsidRPr="00A7435A">
        <w:rPr>
          <w:rFonts w:ascii="Corbel" w:hAnsi="Corbel"/>
          <w:sz w:val="18"/>
          <w:szCs w:val="18"/>
        </w:rPr>
        <w:t>bekwaamheid</w:t>
      </w:r>
      <w:bookmarkEnd w:id="81"/>
      <w:bookmarkEnd w:id="82"/>
      <w:bookmarkEnd w:id="83"/>
      <w:bookmarkEnd w:id="84"/>
    </w:p>
    <w:p w14:paraId="581709AD" w14:textId="77777777" w:rsidR="0012699C" w:rsidRPr="00462FC3" w:rsidRDefault="0012699C" w:rsidP="0012699C">
      <w:pPr>
        <w:rPr>
          <w:rFonts w:ascii="Corbel" w:hAnsi="Corbel"/>
          <w:szCs w:val="18"/>
        </w:rPr>
      </w:pPr>
      <w:r w:rsidRPr="00ED7F6F">
        <w:rPr>
          <w:rFonts w:ascii="Corbel" w:hAnsi="Corbel"/>
          <w:szCs w:val="18"/>
        </w:rPr>
        <w:t>Het is voor de Aanbestedende dienst van belang dat de u</w:t>
      </w:r>
      <w:r w:rsidR="00F617FF">
        <w:rPr>
          <w:rFonts w:ascii="Corbel" w:hAnsi="Corbel"/>
          <w:szCs w:val="18"/>
        </w:rPr>
        <w:t>iteindelijke Opdrachtnemer qua t</w:t>
      </w:r>
      <w:r w:rsidRPr="00ED7F6F">
        <w:rPr>
          <w:rFonts w:ascii="Corbel" w:hAnsi="Corbel"/>
          <w:szCs w:val="18"/>
        </w:rPr>
        <w:t>echnische en beroepsbekwaamheid geschikt is om de Opdracht uit te voeren. Daarom worden de volgende geschiktheidseisen gesteld:</w:t>
      </w:r>
    </w:p>
    <w:p w14:paraId="06DB150E" w14:textId="461B6CFA" w:rsidR="0012699C" w:rsidRPr="001040A7" w:rsidRDefault="0012699C" w:rsidP="0012699C">
      <w:pPr>
        <w:pStyle w:val="Kop4"/>
        <w:rPr>
          <w:rFonts w:ascii="Corbel" w:hAnsi="Corbel"/>
          <w:b w:val="0"/>
          <w:i/>
          <w:szCs w:val="18"/>
        </w:rPr>
      </w:pPr>
      <w:r w:rsidRPr="001040A7">
        <w:rPr>
          <w:rFonts w:ascii="Corbel" w:hAnsi="Corbel"/>
          <w:b w:val="0"/>
          <w:i/>
          <w:szCs w:val="18"/>
        </w:rPr>
        <w:t>Kerncompetenties</w:t>
      </w:r>
    </w:p>
    <w:p w14:paraId="1DC38072" w14:textId="25308ED6" w:rsidR="0012699C" w:rsidRPr="00ED7F6F" w:rsidRDefault="0012699C" w:rsidP="0012699C">
      <w:pPr>
        <w:spacing w:line="276" w:lineRule="auto"/>
        <w:rPr>
          <w:rFonts w:ascii="Corbel" w:hAnsi="Corbel"/>
          <w:szCs w:val="18"/>
        </w:rPr>
      </w:pPr>
      <w:r>
        <w:rPr>
          <w:rFonts w:ascii="Corbel" w:hAnsi="Corbel"/>
          <w:szCs w:val="18"/>
        </w:rPr>
        <w:t>De Aanbestedende dienst heeft kerncompetenti</w:t>
      </w:r>
      <w:r w:rsidR="00F617FF">
        <w:rPr>
          <w:rFonts w:ascii="Corbel" w:hAnsi="Corbel"/>
          <w:szCs w:val="18"/>
        </w:rPr>
        <w:t xml:space="preserve">es geïdentificeerd waarover de Gegadigde </w:t>
      </w:r>
      <w:r>
        <w:rPr>
          <w:rFonts w:ascii="Corbel" w:hAnsi="Corbel"/>
          <w:szCs w:val="18"/>
        </w:rPr>
        <w:t xml:space="preserve">naar haar oordeel moet beschikken om de Opdracht succesvol uit te kunnen voeren. </w:t>
      </w:r>
      <w:r w:rsidRPr="00ED7F6F">
        <w:rPr>
          <w:rFonts w:ascii="Corbel" w:hAnsi="Corbel"/>
          <w:szCs w:val="18"/>
        </w:rPr>
        <w:t xml:space="preserve">Het betreft de volgende kerncompetenties waarover </w:t>
      </w:r>
      <w:r w:rsidR="00F617FF">
        <w:rPr>
          <w:rFonts w:ascii="Corbel" w:hAnsi="Corbel"/>
          <w:szCs w:val="18"/>
        </w:rPr>
        <w:t>Gegadigde</w:t>
      </w:r>
      <w:r w:rsidRPr="00ED7F6F">
        <w:rPr>
          <w:rFonts w:ascii="Corbel" w:hAnsi="Corbel"/>
          <w:szCs w:val="18"/>
        </w:rPr>
        <w:t xml:space="preserve"> moet beschikken, </w:t>
      </w:r>
      <w:r w:rsidRPr="00F617FF">
        <w:rPr>
          <w:rFonts w:ascii="Corbel" w:hAnsi="Corbel"/>
          <w:szCs w:val="18"/>
        </w:rPr>
        <w:t>en waartoe hij één of zoveel referenties als noodzakelijk, met als maximum het aantal gevraagde</w:t>
      </w:r>
      <w:r w:rsidR="00BC355D">
        <w:rPr>
          <w:rFonts w:ascii="Corbel" w:hAnsi="Corbel"/>
          <w:szCs w:val="18"/>
        </w:rPr>
        <w:t xml:space="preserve"> </w:t>
      </w:r>
      <w:r w:rsidRPr="00F617FF">
        <w:rPr>
          <w:rFonts w:ascii="Corbel" w:hAnsi="Corbel"/>
          <w:szCs w:val="18"/>
        </w:rPr>
        <w:t>kerncompetenties, moet overleggen:</w:t>
      </w:r>
    </w:p>
    <w:p w14:paraId="70235E64" w14:textId="77777777" w:rsidR="0012699C" w:rsidRPr="00ED7F6F" w:rsidRDefault="0012699C" w:rsidP="0012699C">
      <w:pPr>
        <w:spacing w:line="276" w:lineRule="auto"/>
        <w:rPr>
          <w:rFonts w:ascii="Corbel" w:hAnsi="Corbel"/>
          <w:szCs w:val="18"/>
        </w:rPr>
      </w:pPr>
    </w:p>
    <w:p w14:paraId="3DFA24F2" w14:textId="02DA1E73" w:rsidR="002C7365" w:rsidRPr="004332C6" w:rsidRDefault="002C7365" w:rsidP="0012699C">
      <w:pPr>
        <w:pStyle w:val="Lijstalinea"/>
        <w:numPr>
          <w:ilvl w:val="0"/>
          <w:numId w:val="15"/>
        </w:numPr>
        <w:spacing w:line="276" w:lineRule="auto"/>
        <w:rPr>
          <w:rFonts w:ascii="Corbel" w:hAnsi="Corbel"/>
          <w:sz w:val="18"/>
          <w:szCs w:val="18"/>
          <w:lang w:val="nl-NL"/>
        </w:rPr>
      </w:pPr>
      <w:r>
        <w:rPr>
          <w:rFonts w:ascii="Corbel" w:hAnsi="Corbel"/>
          <w:i/>
          <w:iCs/>
          <w:sz w:val="18"/>
          <w:szCs w:val="18"/>
          <w:lang w:val="nl-NL"/>
        </w:rPr>
        <w:t xml:space="preserve">Kennis </w:t>
      </w:r>
      <w:r w:rsidR="006C04E1">
        <w:rPr>
          <w:rFonts w:ascii="Corbel" w:hAnsi="Corbel"/>
          <w:i/>
          <w:iCs/>
          <w:sz w:val="18"/>
          <w:szCs w:val="18"/>
          <w:lang w:val="nl-NL"/>
        </w:rPr>
        <w:t xml:space="preserve">van </w:t>
      </w:r>
      <w:r>
        <w:rPr>
          <w:rFonts w:ascii="Corbel" w:hAnsi="Corbel"/>
          <w:i/>
          <w:iCs/>
          <w:sz w:val="18"/>
          <w:szCs w:val="18"/>
          <w:lang w:val="nl-NL"/>
        </w:rPr>
        <w:t xml:space="preserve">en ervaring met </w:t>
      </w:r>
      <w:r w:rsidR="003E150C">
        <w:rPr>
          <w:rFonts w:ascii="Corbel" w:hAnsi="Corbel"/>
          <w:i/>
          <w:iCs/>
          <w:sz w:val="18"/>
          <w:szCs w:val="18"/>
          <w:lang w:val="nl-NL"/>
        </w:rPr>
        <w:t xml:space="preserve">onderhoud, zowel tijdens operatie als </w:t>
      </w:r>
      <w:r w:rsidR="006C04E1">
        <w:rPr>
          <w:rFonts w:ascii="Corbel" w:hAnsi="Corbel"/>
          <w:i/>
          <w:iCs/>
          <w:sz w:val="18"/>
          <w:szCs w:val="18"/>
          <w:lang w:val="nl-NL"/>
        </w:rPr>
        <w:t>tijdens buitendienst stellingen</w:t>
      </w:r>
      <w:r w:rsidR="004332C6">
        <w:rPr>
          <w:rFonts w:ascii="Corbel" w:hAnsi="Corbel"/>
          <w:i/>
          <w:iCs/>
          <w:sz w:val="18"/>
          <w:szCs w:val="18"/>
          <w:lang w:val="nl-NL"/>
        </w:rPr>
        <w:t>, in de spoor</w:t>
      </w:r>
      <w:r w:rsidR="00EA7733">
        <w:rPr>
          <w:rFonts w:ascii="Corbel" w:hAnsi="Corbel"/>
          <w:i/>
          <w:iCs/>
          <w:sz w:val="18"/>
          <w:szCs w:val="18"/>
          <w:lang w:val="nl-NL"/>
        </w:rPr>
        <w:t>infra</w:t>
      </w:r>
      <w:r w:rsidR="004332C6">
        <w:rPr>
          <w:rFonts w:ascii="Corbel" w:hAnsi="Corbel"/>
          <w:i/>
          <w:iCs/>
          <w:sz w:val="18"/>
          <w:szCs w:val="18"/>
          <w:lang w:val="nl-NL"/>
        </w:rPr>
        <w:t>.</w:t>
      </w:r>
    </w:p>
    <w:p w14:paraId="33D90515" w14:textId="6545DA85" w:rsidR="004332C6" w:rsidRPr="002C7365" w:rsidRDefault="007E0419" w:rsidP="0012699C">
      <w:pPr>
        <w:pStyle w:val="Lijstalinea"/>
        <w:numPr>
          <w:ilvl w:val="0"/>
          <w:numId w:val="15"/>
        </w:numPr>
        <w:spacing w:line="276" w:lineRule="auto"/>
        <w:rPr>
          <w:rFonts w:ascii="Corbel" w:hAnsi="Corbel"/>
          <w:sz w:val="18"/>
          <w:szCs w:val="18"/>
          <w:lang w:val="nl-NL"/>
        </w:rPr>
      </w:pPr>
      <w:r>
        <w:rPr>
          <w:rFonts w:ascii="Corbel" w:hAnsi="Corbel"/>
          <w:i/>
          <w:iCs/>
          <w:sz w:val="18"/>
          <w:szCs w:val="18"/>
          <w:lang w:val="nl-NL"/>
        </w:rPr>
        <w:t xml:space="preserve">Aantoonbare kennis van </w:t>
      </w:r>
      <w:r w:rsidR="00CB6FB9">
        <w:rPr>
          <w:rFonts w:ascii="Corbel" w:hAnsi="Corbel"/>
          <w:i/>
          <w:iCs/>
          <w:sz w:val="18"/>
          <w:szCs w:val="18"/>
          <w:lang w:val="nl-NL"/>
        </w:rPr>
        <w:t>(</w:t>
      </w:r>
      <w:proofErr w:type="spellStart"/>
      <w:r w:rsidR="00CB6FB9">
        <w:rPr>
          <w:rFonts w:ascii="Corbel" w:hAnsi="Corbel"/>
          <w:i/>
          <w:iCs/>
          <w:sz w:val="18"/>
          <w:szCs w:val="18"/>
          <w:lang w:val="nl-NL"/>
        </w:rPr>
        <w:t>veiligheids</w:t>
      </w:r>
      <w:proofErr w:type="spellEnd"/>
      <w:r w:rsidR="00CB6FB9">
        <w:rPr>
          <w:rFonts w:ascii="Corbel" w:hAnsi="Corbel"/>
          <w:i/>
          <w:iCs/>
          <w:sz w:val="18"/>
          <w:szCs w:val="18"/>
          <w:lang w:val="nl-NL"/>
        </w:rPr>
        <w:t>)richtlijnen in de spoorwereld</w:t>
      </w:r>
    </w:p>
    <w:p w14:paraId="6565D295" w14:textId="04E409ED" w:rsidR="0012699C" w:rsidRPr="001040A7" w:rsidRDefault="0028075E" w:rsidP="0012699C">
      <w:pPr>
        <w:pStyle w:val="Lijstalinea"/>
        <w:numPr>
          <w:ilvl w:val="0"/>
          <w:numId w:val="15"/>
        </w:numPr>
        <w:spacing w:line="276" w:lineRule="auto"/>
        <w:rPr>
          <w:rFonts w:ascii="Corbel" w:hAnsi="Corbel"/>
          <w:sz w:val="18"/>
          <w:szCs w:val="18"/>
          <w:lang w:val="nl-NL"/>
        </w:rPr>
      </w:pPr>
      <w:r w:rsidRPr="001040A7">
        <w:rPr>
          <w:rFonts w:ascii="Corbel" w:hAnsi="Corbel"/>
          <w:i/>
          <w:sz w:val="18"/>
          <w:szCs w:val="18"/>
          <w:lang w:val="nl-NL"/>
        </w:rPr>
        <w:t xml:space="preserve">Ervaring </w:t>
      </w:r>
      <w:r w:rsidR="00D00017">
        <w:rPr>
          <w:rFonts w:ascii="Corbel" w:hAnsi="Corbel"/>
          <w:i/>
          <w:sz w:val="18"/>
          <w:szCs w:val="18"/>
          <w:lang w:val="nl-NL"/>
        </w:rPr>
        <w:t>in onderhoud</w:t>
      </w:r>
      <w:r w:rsidR="001B220B">
        <w:rPr>
          <w:rFonts w:ascii="Corbel" w:hAnsi="Corbel"/>
          <w:i/>
          <w:sz w:val="18"/>
          <w:szCs w:val="18"/>
          <w:lang w:val="nl-NL"/>
        </w:rPr>
        <w:t xml:space="preserve"> in een lightrail omgeving (4 punten)</w:t>
      </w:r>
    </w:p>
    <w:p w14:paraId="4B9F6653" w14:textId="3B849A0B" w:rsidR="009C361C" w:rsidRPr="001B220B" w:rsidRDefault="0028075E" w:rsidP="0012699C">
      <w:pPr>
        <w:pStyle w:val="Lijstalinea"/>
        <w:numPr>
          <w:ilvl w:val="0"/>
          <w:numId w:val="15"/>
        </w:numPr>
        <w:spacing w:line="276" w:lineRule="auto"/>
        <w:rPr>
          <w:rFonts w:ascii="Corbel" w:hAnsi="Corbel"/>
          <w:sz w:val="18"/>
          <w:szCs w:val="18"/>
          <w:lang w:val="nl-NL"/>
        </w:rPr>
      </w:pPr>
      <w:r w:rsidRPr="001B220B">
        <w:rPr>
          <w:rFonts w:ascii="Corbel" w:hAnsi="Corbel"/>
          <w:i/>
          <w:sz w:val="18"/>
          <w:szCs w:val="18"/>
          <w:lang w:val="nl-NL"/>
        </w:rPr>
        <w:t>E</w:t>
      </w:r>
      <w:r w:rsidR="009C361C" w:rsidRPr="001B220B">
        <w:rPr>
          <w:rFonts w:ascii="Corbel" w:hAnsi="Corbel"/>
          <w:i/>
          <w:sz w:val="18"/>
          <w:szCs w:val="18"/>
          <w:lang w:val="nl-NL"/>
        </w:rPr>
        <w:t xml:space="preserve">rvaring </w:t>
      </w:r>
      <w:r w:rsidR="001B220B" w:rsidRPr="001B220B">
        <w:rPr>
          <w:rFonts w:ascii="Corbel" w:hAnsi="Corbel"/>
          <w:i/>
          <w:sz w:val="18"/>
          <w:szCs w:val="18"/>
          <w:lang w:val="nl-NL"/>
        </w:rPr>
        <w:t>met en kennis v</w:t>
      </w:r>
      <w:r w:rsidR="001B220B">
        <w:rPr>
          <w:rFonts w:ascii="Corbel" w:hAnsi="Corbel"/>
          <w:i/>
          <w:sz w:val="18"/>
          <w:szCs w:val="18"/>
          <w:lang w:val="nl-NL"/>
        </w:rPr>
        <w:t>an resultaat en waarde</w:t>
      </w:r>
      <w:r w:rsidR="00B47911">
        <w:rPr>
          <w:rFonts w:ascii="Corbel" w:hAnsi="Corbel"/>
          <w:i/>
          <w:sz w:val="18"/>
          <w:szCs w:val="18"/>
          <w:lang w:val="nl-NL"/>
        </w:rPr>
        <w:t xml:space="preserve"> </w:t>
      </w:r>
      <w:r w:rsidR="001B220B">
        <w:rPr>
          <w:rFonts w:ascii="Corbel" w:hAnsi="Corbel"/>
          <w:i/>
          <w:sz w:val="18"/>
          <w:szCs w:val="18"/>
          <w:lang w:val="nl-NL"/>
        </w:rPr>
        <w:t>gedreven</w:t>
      </w:r>
      <w:r w:rsidR="00B47911">
        <w:rPr>
          <w:rFonts w:ascii="Corbel" w:hAnsi="Corbel"/>
          <w:i/>
          <w:sz w:val="18"/>
          <w:szCs w:val="18"/>
          <w:lang w:val="nl-NL"/>
        </w:rPr>
        <w:t xml:space="preserve"> onderhoud (7 punten)</w:t>
      </w:r>
    </w:p>
    <w:p w14:paraId="2A8E69A2" w14:textId="77777777" w:rsidR="0012699C" w:rsidRPr="001B220B" w:rsidRDefault="0012699C" w:rsidP="0012699C">
      <w:pPr>
        <w:spacing w:line="276" w:lineRule="auto"/>
        <w:rPr>
          <w:rFonts w:ascii="Corbel" w:hAnsi="Corbel"/>
          <w:i/>
          <w:szCs w:val="18"/>
        </w:rPr>
      </w:pPr>
    </w:p>
    <w:p w14:paraId="4C546C88" w14:textId="43BC7E23" w:rsidR="0045774D" w:rsidRDefault="00540150" w:rsidP="0012699C">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D</w:t>
      </w:r>
      <w:r w:rsidR="00102946">
        <w:rPr>
          <w:rFonts w:ascii="Corbel" w:hAnsi="Corbel"/>
          <w:szCs w:val="18"/>
          <w:lang w:val="nl"/>
        </w:rPr>
        <w:t>e</w:t>
      </w:r>
      <w:r w:rsidR="002D52FC">
        <w:rPr>
          <w:rFonts w:ascii="Corbel" w:hAnsi="Corbel"/>
          <w:szCs w:val="18"/>
          <w:lang w:val="nl"/>
        </w:rPr>
        <w:t xml:space="preserve"> gevraagde referenties worden beoordeeld als selectiecriterium, waarbij de </w:t>
      </w:r>
      <w:r w:rsidR="00A4594A">
        <w:rPr>
          <w:rFonts w:ascii="Corbel" w:hAnsi="Corbel"/>
          <w:szCs w:val="18"/>
          <w:lang w:val="nl"/>
        </w:rPr>
        <w:t xml:space="preserve">eerste twee </w:t>
      </w:r>
      <w:r w:rsidR="00102946">
        <w:rPr>
          <w:rFonts w:ascii="Corbel" w:hAnsi="Corbel"/>
          <w:szCs w:val="18"/>
          <w:lang w:val="nl"/>
        </w:rPr>
        <w:t>criteria zoals hierv</w:t>
      </w:r>
      <w:r w:rsidR="00A4594A">
        <w:rPr>
          <w:rFonts w:ascii="Corbel" w:hAnsi="Corbel"/>
          <w:szCs w:val="18"/>
          <w:lang w:val="nl"/>
        </w:rPr>
        <w:t>oor</w:t>
      </w:r>
      <w:r w:rsidR="00102946">
        <w:rPr>
          <w:rFonts w:ascii="Corbel" w:hAnsi="Corbel"/>
          <w:szCs w:val="18"/>
          <w:lang w:val="nl"/>
        </w:rPr>
        <w:t xml:space="preserve"> geformuleerd zijn</w:t>
      </w:r>
      <w:r w:rsidR="00C1064F">
        <w:rPr>
          <w:rFonts w:ascii="Corbel" w:hAnsi="Corbel"/>
          <w:szCs w:val="18"/>
          <w:lang w:val="nl"/>
        </w:rPr>
        <w:t xml:space="preserve"> als</w:t>
      </w:r>
      <w:r w:rsidR="00102946">
        <w:rPr>
          <w:rFonts w:ascii="Corbel" w:hAnsi="Corbel"/>
          <w:szCs w:val="18"/>
          <w:lang w:val="nl"/>
        </w:rPr>
        <w:t xml:space="preserve"> minimum eis, met andere woorden hieraan die</w:t>
      </w:r>
      <w:r w:rsidR="00DC0011">
        <w:rPr>
          <w:rFonts w:ascii="Corbel" w:hAnsi="Corbel"/>
          <w:szCs w:val="18"/>
          <w:lang w:val="nl"/>
        </w:rPr>
        <w:t>n</w:t>
      </w:r>
      <w:r w:rsidR="00102946">
        <w:rPr>
          <w:rFonts w:ascii="Corbel" w:hAnsi="Corbel"/>
          <w:szCs w:val="18"/>
          <w:lang w:val="nl"/>
        </w:rPr>
        <w:t xml:space="preserve">t </w:t>
      </w:r>
      <w:r w:rsidR="007728F2">
        <w:rPr>
          <w:rFonts w:ascii="Corbel" w:hAnsi="Corbel"/>
          <w:szCs w:val="18"/>
          <w:lang w:val="nl"/>
        </w:rPr>
        <w:t>G</w:t>
      </w:r>
      <w:r w:rsidR="00DC0011">
        <w:rPr>
          <w:rFonts w:ascii="Corbel" w:hAnsi="Corbel"/>
          <w:szCs w:val="18"/>
          <w:lang w:val="nl"/>
        </w:rPr>
        <w:t>egadig</w:t>
      </w:r>
      <w:r w:rsidR="00102946">
        <w:rPr>
          <w:rFonts w:ascii="Corbel" w:hAnsi="Corbel"/>
          <w:szCs w:val="18"/>
          <w:lang w:val="nl"/>
        </w:rPr>
        <w:t xml:space="preserve">de </w:t>
      </w:r>
      <w:r w:rsidR="00DC0011">
        <w:rPr>
          <w:rFonts w:ascii="Corbel" w:hAnsi="Corbel"/>
          <w:szCs w:val="18"/>
          <w:lang w:val="nl"/>
        </w:rPr>
        <w:t>te voldoen. Daarnaast worden nog punten gegeven</w:t>
      </w:r>
      <w:r w:rsidR="004F38B0">
        <w:rPr>
          <w:rFonts w:ascii="Corbel" w:hAnsi="Corbel"/>
          <w:szCs w:val="18"/>
          <w:lang w:val="nl"/>
        </w:rPr>
        <w:t xml:space="preserve"> voor </w:t>
      </w:r>
      <w:r w:rsidR="00A4594A">
        <w:rPr>
          <w:rFonts w:ascii="Corbel" w:hAnsi="Corbel"/>
          <w:szCs w:val="18"/>
          <w:lang w:val="nl"/>
        </w:rPr>
        <w:t>aanvullend vermeld</w:t>
      </w:r>
      <w:r w:rsidR="00440714">
        <w:rPr>
          <w:rFonts w:ascii="Corbel" w:hAnsi="Corbel"/>
          <w:szCs w:val="18"/>
          <w:lang w:val="nl"/>
        </w:rPr>
        <w:t>de ervaringseisen</w:t>
      </w:r>
      <w:r w:rsidR="004535BF">
        <w:rPr>
          <w:rFonts w:ascii="Corbel" w:hAnsi="Corbel"/>
          <w:szCs w:val="18"/>
          <w:lang w:val="nl"/>
        </w:rPr>
        <w:t>.</w:t>
      </w:r>
      <w:r w:rsidR="00954BBB">
        <w:rPr>
          <w:rFonts w:ascii="Corbel" w:hAnsi="Corbel"/>
          <w:szCs w:val="18"/>
          <w:lang w:val="nl"/>
        </w:rPr>
        <w:t xml:space="preserve"> Op deze manier kunnen dus maximaal </w:t>
      </w:r>
      <w:r w:rsidR="001B4D1B">
        <w:rPr>
          <w:rFonts w:ascii="Corbel" w:hAnsi="Corbel"/>
          <w:szCs w:val="18"/>
          <w:lang w:val="nl"/>
        </w:rPr>
        <w:t>11</w:t>
      </w:r>
      <w:r w:rsidR="00954BBB">
        <w:rPr>
          <w:rFonts w:ascii="Corbel" w:hAnsi="Corbel"/>
          <w:szCs w:val="18"/>
          <w:lang w:val="nl"/>
        </w:rPr>
        <w:t xml:space="preserve"> punten behaald worden. </w:t>
      </w:r>
      <w:r w:rsidR="00954BBB" w:rsidRPr="00DB1EE5">
        <w:rPr>
          <w:rFonts w:ascii="Corbel" w:hAnsi="Corbel"/>
          <w:b/>
          <w:bCs/>
          <w:szCs w:val="18"/>
          <w:lang w:val="nl"/>
        </w:rPr>
        <w:t xml:space="preserve">De Gegadigden met de hoogste score </w:t>
      </w:r>
      <w:r w:rsidR="00DC3D9D" w:rsidRPr="00DB1EE5">
        <w:rPr>
          <w:rFonts w:ascii="Corbel" w:hAnsi="Corbel"/>
          <w:b/>
          <w:bCs/>
          <w:szCs w:val="18"/>
          <w:lang w:val="nl"/>
        </w:rPr>
        <w:t>komen voor de offertefase in aanmerking.</w:t>
      </w:r>
    </w:p>
    <w:p w14:paraId="38D5F5BE" w14:textId="77777777" w:rsidR="0045774D" w:rsidRDefault="0045774D" w:rsidP="0012699C">
      <w:pPr>
        <w:overflowPunct w:val="0"/>
        <w:autoSpaceDE w:val="0"/>
        <w:autoSpaceDN w:val="0"/>
        <w:adjustRightInd w:val="0"/>
        <w:spacing w:line="276" w:lineRule="auto"/>
        <w:textAlignment w:val="baseline"/>
        <w:rPr>
          <w:rFonts w:ascii="Corbel" w:hAnsi="Corbel"/>
          <w:szCs w:val="18"/>
          <w:lang w:val="nl"/>
        </w:rPr>
      </w:pPr>
    </w:p>
    <w:p w14:paraId="1B97AB07" w14:textId="0A1A5D20" w:rsidR="00F42093" w:rsidRDefault="00F42093" w:rsidP="0012699C">
      <w:pPr>
        <w:overflowPunct w:val="0"/>
        <w:autoSpaceDE w:val="0"/>
        <w:autoSpaceDN w:val="0"/>
        <w:adjustRightInd w:val="0"/>
        <w:spacing w:line="276" w:lineRule="auto"/>
        <w:textAlignment w:val="baseline"/>
        <w:rPr>
          <w:rFonts w:ascii="Corbel" w:hAnsi="Corbel"/>
          <w:szCs w:val="18"/>
          <w:lang w:val="nl"/>
        </w:rPr>
      </w:pPr>
      <w:r>
        <w:rPr>
          <w:rFonts w:ascii="Corbel" w:hAnsi="Corbel"/>
          <w:szCs w:val="18"/>
          <w:lang w:val="nl"/>
        </w:rPr>
        <w:t>Het gaat dus om maximaal</w:t>
      </w:r>
      <w:r w:rsidR="009F3709">
        <w:rPr>
          <w:rFonts w:ascii="Corbel" w:hAnsi="Corbel"/>
          <w:szCs w:val="18"/>
          <w:lang w:val="nl"/>
        </w:rPr>
        <w:t xml:space="preserve"> </w:t>
      </w:r>
      <w:r w:rsidR="001B4D1B">
        <w:rPr>
          <w:rFonts w:ascii="Corbel" w:hAnsi="Corbel"/>
          <w:szCs w:val="18"/>
          <w:lang w:val="nl"/>
        </w:rPr>
        <w:t>4</w:t>
      </w:r>
      <w:r>
        <w:rPr>
          <w:rFonts w:ascii="Corbel" w:hAnsi="Corbel"/>
          <w:szCs w:val="18"/>
          <w:lang w:val="nl"/>
        </w:rPr>
        <w:t xml:space="preserve"> referenties – het overleggen van meer referenties dan noodzakelijk om aan te tonen dat aan het ge</w:t>
      </w:r>
      <w:r w:rsidR="00C31AFF">
        <w:rPr>
          <w:rFonts w:ascii="Corbel" w:hAnsi="Corbel"/>
          <w:szCs w:val="18"/>
          <w:lang w:val="nl"/>
        </w:rPr>
        <w:t>ë</w:t>
      </w:r>
      <w:r>
        <w:rPr>
          <w:rFonts w:ascii="Corbel" w:hAnsi="Corbel"/>
          <w:szCs w:val="18"/>
          <w:lang w:val="nl"/>
        </w:rPr>
        <w:t>iste is voldaan voegt niets toe.</w:t>
      </w:r>
    </w:p>
    <w:p w14:paraId="5B62779F" w14:textId="77777777" w:rsidR="00C96821" w:rsidRDefault="00C96821" w:rsidP="0012699C">
      <w:pPr>
        <w:overflowPunct w:val="0"/>
        <w:autoSpaceDE w:val="0"/>
        <w:autoSpaceDN w:val="0"/>
        <w:adjustRightInd w:val="0"/>
        <w:spacing w:line="276" w:lineRule="auto"/>
        <w:textAlignment w:val="baseline"/>
        <w:rPr>
          <w:rFonts w:ascii="Corbel" w:hAnsi="Corbel"/>
          <w:szCs w:val="18"/>
        </w:rPr>
      </w:pPr>
    </w:p>
    <w:p w14:paraId="783A5BF1" w14:textId="5C213405" w:rsidR="0012699C" w:rsidRPr="00ED7F6F" w:rsidRDefault="00C96821" w:rsidP="0012699C">
      <w:pPr>
        <w:overflowPunct w:val="0"/>
        <w:autoSpaceDE w:val="0"/>
        <w:autoSpaceDN w:val="0"/>
        <w:adjustRightInd w:val="0"/>
        <w:spacing w:line="276" w:lineRule="auto"/>
        <w:textAlignment w:val="baseline"/>
        <w:rPr>
          <w:rFonts w:ascii="Corbel" w:hAnsi="Corbel"/>
          <w:szCs w:val="18"/>
        </w:rPr>
      </w:pPr>
      <w:r>
        <w:rPr>
          <w:rFonts w:ascii="Corbel" w:hAnsi="Corbel"/>
          <w:szCs w:val="18"/>
        </w:rPr>
        <w:t>V</w:t>
      </w:r>
      <w:r w:rsidR="0012699C" w:rsidRPr="00ED7F6F">
        <w:rPr>
          <w:rFonts w:ascii="Corbel" w:hAnsi="Corbel"/>
          <w:szCs w:val="18"/>
        </w:rPr>
        <w:t>oor het overleggen van de</w:t>
      </w:r>
      <w:r w:rsidR="00F617FF">
        <w:rPr>
          <w:rFonts w:ascii="Corbel" w:hAnsi="Corbel"/>
          <w:szCs w:val="18"/>
        </w:rPr>
        <w:t xml:space="preserve"> referentie-opdracht(en) dient Gegadigde </w:t>
      </w:r>
      <w:r w:rsidR="0012699C" w:rsidRPr="00ED7F6F">
        <w:rPr>
          <w:rFonts w:ascii="Corbel" w:hAnsi="Corbel"/>
          <w:szCs w:val="18"/>
        </w:rPr>
        <w:t xml:space="preserve">gebruik te maken van het beschikbaar gestelde </w:t>
      </w:r>
      <w:r w:rsidR="0012699C" w:rsidRPr="004612C5">
        <w:rPr>
          <w:rFonts w:ascii="Corbel" w:hAnsi="Corbel"/>
          <w:szCs w:val="18"/>
        </w:rPr>
        <w:t>BIJLAGE</w:t>
      </w:r>
      <w:r w:rsidR="00673F06">
        <w:rPr>
          <w:rFonts w:ascii="Corbel" w:hAnsi="Corbel"/>
          <w:szCs w:val="18"/>
        </w:rPr>
        <w:t xml:space="preserve"> 2</w:t>
      </w:r>
      <w:r w:rsidR="0012699C" w:rsidRPr="004612C5">
        <w:rPr>
          <w:rFonts w:ascii="Corbel" w:hAnsi="Corbel"/>
          <w:szCs w:val="18"/>
        </w:rPr>
        <w:t xml:space="preserve"> FORMAT KERNCOMPETENTIES</w:t>
      </w:r>
      <w:r w:rsidR="0012699C" w:rsidRPr="00ED7F6F">
        <w:rPr>
          <w:rFonts w:ascii="Corbel" w:hAnsi="Corbel"/>
          <w:szCs w:val="18"/>
        </w:rPr>
        <w:t xml:space="preserve">. NB. Indien </w:t>
      </w:r>
      <w:r w:rsidR="00F617FF">
        <w:rPr>
          <w:rFonts w:ascii="Corbel" w:hAnsi="Corbel"/>
          <w:szCs w:val="18"/>
        </w:rPr>
        <w:t xml:space="preserve">Gegadigde </w:t>
      </w:r>
      <w:r w:rsidR="0012699C" w:rsidRPr="00ED7F6F">
        <w:rPr>
          <w:rFonts w:ascii="Corbel" w:hAnsi="Corbel"/>
          <w:szCs w:val="18"/>
        </w:rPr>
        <w:t>een r</w:t>
      </w:r>
      <w:r w:rsidR="0012699C">
        <w:rPr>
          <w:rFonts w:ascii="Corbel" w:hAnsi="Corbel"/>
          <w:szCs w:val="18"/>
        </w:rPr>
        <w:t xml:space="preserve">eferentie-opdracht gebruikt om aan te tonen dat hij </w:t>
      </w:r>
      <w:r w:rsidR="009A5489">
        <w:rPr>
          <w:rFonts w:ascii="Corbel" w:hAnsi="Corbel"/>
          <w:szCs w:val="18"/>
        </w:rPr>
        <w:t xml:space="preserve">aan </w:t>
      </w:r>
      <w:r w:rsidR="0012699C" w:rsidRPr="00ED7F6F">
        <w:rPr>
          <w:rFonts w:ascii="Corbel" w:hAnsi="Corbel"/>
          <w:szCs w:val="18"/>
        </w:rPr>
        <w:t xml:space="preserve">meerdere </w:t>
      </w:r>
      <w:r w:rsidR="0012699C">
        <w:rPr>
          <w:rFonts w:ascii="Corbel" w:hAnsi="Corbel"/>
          <w:szCs w:val="18"/>
        </w:rPr>
        <w:t>kerncompetenties voldoet</w:t>
      </w:r>
      <w:r w:rsidR="0012699C" w:rsidRPr="00ED7F6F">
        <w:rPr>
          <w:rFonts w:ascii="Corbel" w:hAnsi="Corbel"/>
          <w:szCs w:val="18"/>
        </w:rPr>
        <w:t>, dan dient hij dit helder aan te geven in de beschrijving</w:t>
      </w:r>
      <w:r w:rsidR="0012699C">
        <w:rPr>
          <w:rFonts w:ascii="Corbel" w:hAnsi="Corbel"/>
          <w:szCs w:val="18"/>
        </w:rPr>
        <w:t>.</w:t>
      </w:r>
    </w:p>
    <w:p w14:paraId="71E6355E" w14:textId="77777777" w:rsidR="0012699C" w:rsidRDefault="0012699C" w:rsidP="0012699C">
      <w:pPr>
        <w:overflowPunct w:val="0"/>
        <w:autoSpaceDE w:val="0"/>
        <w:autoSpaceDN w:val="0"/>
        <w:adjustRightInd w:val="0"/>
        <w:spacing w:line="276" w:lineRule="auto"/>
        <w:textAlignment w:val="baseline"/>
        <w:rPr>
          <w:rFonts w:ascii="Corbel" w:hAnsi="Corbel"/>
          <w:szCs w:val="18"/>
        </w:rPr>
      </w:pPr>
    </w:p>
    <w:p w14:paraId="279A4B10" w14:textId="77777777" w:rsidR="0012699C" w:rsidRPr="00ED7F6F" w:rsidRDefault="0012699C" w:rsidP="0012699C">
      <w:pPr>
        <w:overflowPunct w:val="0"/>
        <w:autoSpaceDE w:val="0"/>
        <w:autoSpaceDN w:val="0"/>
        <w:adjustRightInd w:val="0"/>
        <w:spacing w:line="276" w:lineRule="auto"/>
        <w:textAlignment w:val="baseline"/>
        <w:rPr>
          <w:rFonts w:ascii="Corbel" w:hAnsi="Corbel"/>
          <w:szCs w:val="18"/>
        </w:rPr>
      </w:pPr>
      <w:r w:rsidRPr="00ED7F6F">
        <w:rPr>
          <w:rFonts w:ascii="Corbel" w:hAnsi="Corbel"/>
          <w:szCs w:val="18"/>
        </w:rPr>
        <w:t>Voor de te overleggen referentie-opdrachten gelden, naast de inhoudelijke aspecten die terug moeten keren, de volgende minimumvereisten. Als niet aan deze vereisten is voldaan, wordt de referentie als ongeldig beschouwd:</w:t>
      </w:r>
    </w:p>
    <w:p w14:paraId="653E7EA6" w14:textId="77777777" w:rsidR="0012699C" w:rsidRPr="00ED7F6F" w:rsidRDefault="0012699C" w:rsidP="0012699C">
      <w:pPr>
        <w:spacing w:line="276" w:lineRule="auto"/>
        <w:rPr>
          <w:rFonts w:ascii="Corbel" w:hAnsi="Corbel"/>
          <w:szCs w:val="18"/>
        </w:rPr>
      </w:pPr>
    </w:p>
    <w:p w14:paraId="298D9E57" w14:textId="23D6315E" w:rsidR="0012699C" w:rsidRPr="00ED7F6F" w:rsidRDefault="0012699C" w:rsidP="0012699C">
      <w:pPr>
        <w:numPr>
          <w:ilvl w:val="0"/>
          <w:numId w:val="16"/>
        </w:numPr>
        <w:spacing w:line="276" w:lineRule="auto"/>
        <w:ind w:left="360"/>
        <w:rPr>
          <w:rFonts w:ascii="Corbel" w:hAnsi="Corbel"/>
          <w:szCs w:val="18"/>
        </w:rPr>
      </w:pPr>
      <w:r w:rsidRPr="00ED7F6F">
        <w:rPr>
          <w:rFonts w:ascii="Corbel" w:hAnsi="Corbel"/>
          <w:szCs w:val="18"/>
        </w:rPr>
        <w:t>De gevra</w:t>
      </w:r>
      <w:r w:rsidR="00D25CFE">
        <w:rPr>
          <w:rFonts w:ascii="Corbel" w:hAnsi="Corbel"/>
          <w:szCs w:val="18"/>
        </w:rPr>
        <w:t xml:space="preserve">agde kerncompetenties zijn </w:t>
      </w:r>
      <w:r w:rsidR="00C31AFF">
        <w:rPr>
          <w:rFonts w:ascii="Corbel" w:hAnsi="Corbel"/>
          <w:szCs w:val="18"/>
        </w:rPr>
        <w:t>voor</w:t>
      </w:r>
      <w:r w:rsidR="00C31AFF" w:rsidRPr="00ED7F6F">
        <w:rPr>
          <w:rFonts w:ascii="Corbel" w:hAnsi="Corbel"/>
          <w:szCs w:val="18"/>
        </w:rPr>
        <w:t xml:space="preserve"> </w:t>
      </w:r>
      <w:r w:rsidRPr="00ED7F6F">
        <w:rPr>
          <w:rFonts w:ascii="Corbel" w:hAnsi="Corbel"/>
          <w:szCs w:val="18"/>
        </w:rPr>
        <w:t xml:space="preserve">de referentieorganisatie verricht in de periode van </w:t>
      </w:r>
      <w:r w:rsidR="00F3297E">
        <w:rPr>
          <w:rFonts w:ascii="Corbel" w:hAnsi="Corbel"/>
          <w:szCs w:val="18"/>
        </w:rPr>
        <w:t>60</w:t>
      </w:r>
      <w:r w:rsidRPr="00ED7F6F">
        <w:rPr>
          <w:rFonts w:ascii="Corbel" w:hAnsi="Corbel"/>
          <w:szCs w:val="18"/>
        </w:rPr>
        <w:t xml:space="preserve"> maanden voorafgaand aan de sluitingsdatum voor het indienen van een </w:t>
      </w:r>
      <w:r w:rsidR="00F617FF">
        <w:rPr>
          <w:rFonts w:ascii="Corbel" w:hAnsi="Corbel"/>
          <w:szCs w:val="18"/>
        </w:rPr>
        <w:t>Aanmelding</w:t>
      </w:r>
      <w:r w:rsidRPr="00ED7F6F">
        <w:rPr>
          <w:rFonts w:ascii="Corbel" w:hAnsi="Corbel"/>
          <w:szCs w:val="18"/>
        </w:rPr>
        <w:t xml:space="preserve">. De </w:t>
      </w:r>
      <w:r>
        <w:rPr>
          <w:rFonts w:ascii="Corbel" w:hAnsi="Corbel"/>
          <w:szCs w:val="18"/>
        </w:rPr>
        <w:t>referentie-opdracht</w:t>
      </w:r>
      <w:r w:rsidRPr="00ED7F6F">
        <w:rPr>
          <w:rFonts w:ascii="Corbel" w:hAnsi="Corbel"/>
          <w:szCs w:val="18"/>
        </w:rPr>
        <w:t xml:space="preserve"> hoeft nog niet volledig te zijn afgerond, maar de onderdelen waar de kerncompetenties betrekking op hebben moeten wel</w:t>
      </w:r>
      <w:r>
        <w:rPr>
          <w:rFonts w:ascii="Corbel" w:hAnsi="Corbel"/>
          <w:szCs w:val="18"/>
        </w:rPr>
        <w:t xml:space="preserve"> zijn uitgevoerd en geëvalueerd.</w:t>
      </w:r>
    </w:p>
    <w:p w14:paraId="390048FF" w14:textId="77777777" w:rsidR="0012699C" w:rsidRPr="00ED7F6F" w:rsidRDefault="0012699C" w:rsidP="0012699C">
      <w:pPr>
        <w:numPr>
          <w:ilvl w:val="0"/>
          <w:numId w:val="16"/>
        </w:numPr>
        <w:spacing w:line="276" w:lineRule="auto"/>
        <w:ind w:left="360"/>
        <w:rPr>
          <w:rFonts w:ascii="Corbel" w:hAnsi="Corbel"/>
          <w:szCs w:val="18"/>
        </w:rPr>
      </w:pPr>
      <w:r w:rsidRPr="00ED7F6F">
        <w:rPr>
          <w:rFonts w:ascii="Corbel" w:hAnsi="Corbel"/>
          <w:szCs w:val="18"/>
        </w:rPr>
        <w:t>Ter controle dienen bij de referentie</w:t>
      </w:r>
      <w:r>
        <w:rPr>
          <w:rFonts w:ascii="Corbel" w:hAnsi="Corbel"/>
          <w:szCs w:val="18"/>
        </w:rPr>
        <w:t>-</w:t>
      </w:r>
      <w:r w:rsidRPr="00ED7F6F">
        <w:rPr>
          <w:rFonts w:ascii="Corbel" w:hAnsi="Corbel"/>
          <w:szCs w:val="18"/>
        </w:rPr>
        <w:t xml:space="preserve">opdrachten de actuele contactgegevens van de contactpersonen </w:t>
      </w:r>
      <w:r w:rsidRPr="00ED7F6F">
        <w:rPr>
          <w:rFonts w:ascii="Corbel" w:hAnsi="Corbel"/>
          <w:szCs w:val="18"/>
          <w:u w:val="single"/>
        </w:rPr>
        <w:t>volledig en correct</w:t>
      </w:r>
      <w:r w:rsidRPr="00ED7F6F">
        <w:rPr>
          <w:rFonts w:ascii="Corbel" w:hAnsi="Corbel"/>
          <w:szCs w:val="18"/>
        </w:rPr>
        <w:t xml:space="preserve"> te worden opgegeven. Deze controle kan zonder verdere toestemming en raadpleging van </w:t>
      </w:r>
      <w:r w:rsidR="00F617FF">
        <w:rPr>
          <w:rFonts w:ascii="Corbel" w:hAnsi="Corbel"/>
          <w:szCs w:val="18"/>
        </w:rPr>
        <w:t>Gegadigde</w:t>
      </w:r>
      <w:r w:rsidRPr="00ED7F6F">
        <w:rPr>
          <w:rFonts w:ascii="Corbel" w:hAnsi="Corbel"/>
          <w:szCs w:val="18"/>
        </w:rPr>
        <w:t xml:space="preserve"> worden uitgevoerd. </w:t>
      </w:r>
      <w:r w:rsidR="00F617FF">
        <w:rPr>
          <w:rFonts w:ascii="Corbel" w:hAnsi="Corbel"/>
          <w:szCs w:val="18"/>
        </w:rPr>
        <w:t xml:space="preserve">Gegadigde </w:t>
      </w:r>
      <w:r w:rsidRPr="00ED7F6F">
        <w:rPr>
          <w:rFonts w:ascii="Corbel" w:hAnsi="Corbel"/>
          <w:szCs w:val="18"/>
        </w:rPr>
        <w:t xml:space="preserve">dient de contactpersonen van de referentieorganisatie te verwittigen van het feit dat hij of zij in dit kader kan </w:t>
      </w:r>
      <w:r w:rsidR="00F617FF">
        <w:rPr>
          <w:rFonts w:ascii="Corbel" w:hAnsi="Corbel"/>
          <w:szCs w:val="18"/>
        </w:rPr>
        <w:t>worden benaderd.</w:t>
      </w:r>
    </w:p>
    <w:p w14:paraId="4A92BECB" w14:textId="3073464E" w:rsidR="00D25CFE" w:rsidRPr="00ED7F6F" w:rsidRDefault="00D25CFE" w:rsidP="00D25CFE">
      <w:pPr>
        <w:numPr>
          <w:ilvl w:val="0"/>
          <w:numId w:val="16"/>
        </w:numPr>
        <w:spacing w:line="276" w:lineRule="auto"/>
        <w:ind w:left="360"/>
        <w:rPr>
          <w:rFonts w:ascii="Corbel" w:hAnsi="Corbel"/>
          <w:szCs w:val="18"/>
        </w:rPr>
      </w:pPr>
      <w:r w:rsidRPr="00ED7F6F">
        <w:rPr>
          <w:rFonts w:ascii="Corbel" w:hAnsi="Corbel"/>
          <w:szCs w:val="18"/>
        </w:rPr>
        <w:t>I</w:t>
      </w:r>
      <w:r>
        <w:rPr>
          <w:rFonts w:ascii="Corbel" w:hAnsi="Corbel"/>
          <w:szCs w:val="18"/>
        </w:rPr>
        <w:t xml:space="preserve">ndien de verklaring </w:t>
      </w:r>
      <w:r w:rsidRPr="00ED7F6F">
        <w:rPr>
          <w:rFonts w:ascii="Corbel" w:hAnsi="Corbel"/>
          <w:szCs w:val="18"/>
        </w:rPr>
        <w:t xml:space="preserve">van de referentieorganisatie </w:t>
      </w:r>
      <w:r w:rsidR="00F42093">
        <w:rPr>
          <w:rFonts w:ascii="Corbel" w:hAnsi="Corbel"/>
          <w:szCs w:val="18"/>
        </w:rPr>
        <w:t xml:space="preserve">niet overeenstemt met de </w:t>
      </w:r>
      <w:r w:rsidRPr="00ED7F6F">
        <w:rPr>
          <w:rFonts w:ascii="Corbel" w:hAnsi="Corbel"/>
          <w:szCs w:val="18"/>
        </w:rPr>
        <w:t xml:space="preserve">verklaring van </w:t>
      </w:r>
      <w:r>
        <w:rPr>
          <w:rFonts w:ascii="Corbel" w:hAnsi="Corbel"/>
          <w:szCs w:val="18"/>
        </w:rPr>
        <w:t xml:space="preserve">Gegadigde of </w:t>
      </w:r>
      <w:r w:rsidRPr="00ED7F6F">
        <w:rPr>
          <w:rFonts w:ascii="Corbel" w:hAnsi="Corbel"/>
          <w:szCs w:val="18"/>
        </w:rPr>
        <w:t>de referentieorganisatie geen medewerking aan de controle wenst te verlenen</w:t>
      </w:r>
      <w:r>
        <w:rPr>
          <w:rFonts w:ascii="Corbel" w:hAnsi="Corbel"/>
          <w:szCs w:val="18"/>
        </w:rPr>
        <w:t xml:space="preserve"> en dus niet kan worden geverifieerd of aan het vereiste is </w:t>
      </w:r>
      <w:r w:rsidR="00C31AFF">
        <w:rPr>
          <w:rFonts w:ascii="Corbel" w:hAnsi="Corbel"/>
          <w:szCs w:val="18"/>
        </w:rPr>
        <w:t>voldaan</w:t>
      </w:r>
      <w:r>
        <w:rPr>
          <w:rFonts w:ascii="Corbel" w:hAnsi="Corbel"/>
          <w:szCs w:val="18"/>
        </w:rPr>
        <w:t>, kan de</w:t>
      </w:r>
      <w:r w:rsidRPr="00ED7F6F">
        <w:rPr>
          <w:rFonts w:ascii="Corbel" w:hAnsi="Corbel"/>
          <w:szCs w:val="18"/>
        </w:rPr>
        <w:t xml:space="preserve"> referentie als ongeldig beschouwd </w:t>
      </w:r>
      <w:r>
        <w:rPr>
          <w:rFonts w:ascii="Corbel" w:hAnsi="Corbel"/>
          <w:szCs w:val="18"/>
        </w:rPr>
        <w:t>worden met uitsluiting tot gevolg.</w:t>
      </w:r>
    </w:p>
    <w:p w14:paraId="3698168E" w14:textId="77777777" w:rsidR="0012699C" w:rsidRPr="00ED7F6F" w:rsidRDefault="0012699C" w:rsidP="0012699C">
      <w:pPr>
        <w:spacing w:line="276" w:lineRule="auto"/>
        <w:ind w:left="360"/>
        <w:rPr>
          <w:rFonts w:ascii="Corbel" w:hAnsi="Corbel"/>
          <w:szCs w:val="18"/>
        </w:rPr>
      </w:pPr>
    </w:p>
    <w:p w14:paraId="03A61A2F" w14:textId="77777777" w:rsidR="0012699C" w:rsidRPr="00462FC3" w:rsidRDefault="0012699C" w:rsidP="0012699C">
      <w:pPr>
        <w:spacing w:line="276" w:lineRule="auto"/>
        <w:rPr>
          <w:rFonts w:ascii="Corbel" w:hAnsi="Corbel"/>
          <w:szCs w:val="18"/>
        </w:rPr>
      </w:pPr>
      <w:r w:rsidRPr="00ED7F6F">
        <w:rPr>
          <w:rFonts w:ascii="Corbel" w:hAnsi="Corbel"/>
          <w:szCs w:val="18"/>
        </w:rPr>
        <w:t>De Aanbestedende dienst behoudt zich het recht voor nadere bewijsstukken te laten overleggen waaruit blijkt dat de verklaringen naar waarheid zijn ingevuld. Zij is daartoe niet verplicht.</w:t>
      </w:r>
    </w:p>
    <w:p w14:paraId="16473353" w14:textId="6D9E97AC" w:rsidR="0012699C" w:rsidRPr="006518CC" w:rsidRDefault="0012699C" w:rsidP="0012699C">
      <w:pPr>
        <w:pStyle w:val="Kop4"/>
        <w:rPr>
          <w:rFonts w:ascii="Corbel" w:hAnsi="Corbel"/>
          <w:b w:val="0"/>
          <w:i/>
          <w:szCs w:val="18"/>
          <w:lang w:val="nl"/>
        </w:rPr>
      </w:pPr>
      <w:r w:rsidRPr="006518CC">
        <w:rPr>
          <w:rFonts w:ascii="Corbel" w:hAnsi="Corbel"/>
          <w:b w:val="0"/>
          <w:i/>
          <w:szCs w:val="18"/>
          <w:lang w:val="nl"/>
        </w:rPr>
        <w:t>Certificeringen</w:t>
      </w:r>
    </w:p>
    <w:p w14:paraId="4488BE1C" w14:textId="5BC5C8FA" w:rsidR="0012699C" w:rsidRPr="00505978" w:rsidRDefault="0012699C" w:rsidP="0012699C">
      <w:pPr>
        <w:rPr>
          <w:rFonts w:ascii="Corbel" w:hAnsi="Corbel"/>
        </w:rPr>
      </w:pPr>
      <w:r w:rsidRPr="00462FC3">
        <w:rPr>
          <w:rFonts w:ascii="Corbel" w:hAnsi="Corbel"/>
          <w:lang w:val="nl"/>
        </w:rPr>
        <w:t xml:space="preserve">Voorts dient </w:t>
      </w:r>
      <w:r w:rsidR="00F617FF">
        <w:rPr>
          <w:rFonts w:ascii="Corbel" w:hAnsi="Corbel"/>
          <w:lang w:val="nl"/>
        </w:rPr>
        <w:t>Gegadigde</w:t>
      </w:r>
      <w:r w:rsidRPr="00462FC3">
        <w:rPr>
          <w:rFonts w:ascii="Corbel" w:hAnsi="Corbel"/>
          <w:lang w:val="nl"/>
        </w:rPr>
        <w:t xml:space="preserve"> op het moment van het indienen van een </w:t>
      </w:r>
      <w:r w:rsidR="00F617FF">
        <w:rPr>
          <w:rFonts w:ascii="Corbel" w:hAnsi="Corbel"/>
          <w:lang w:val="nl"/>
        </w:rPr>
        <w:t>Aanmelding</w:t>
      </w:r>
      <w:r w:rsidRPr="00462FC3">
        <w:rPr>
          <w:rFonts w:ascii="Corbel" w:hAnsi="Corbel"/>
          <w:lang w:val="nl"/>
        </w:rPr>
        <w:t xml:space="preserve"> en gedurende de looptijd van de </w:t>
      </w:r>
      <w:r w:rsidRPr="001040A7">
        <w:rPr>
          <w:rFonts w:ascii="Corbel" w:hAnsi="Corbel"/>
          <w:lang w:val="nl"/>
        </w:rPr>
        <w:t>Overeenkomst te beschikken over de volgende certificeringen</w:t>
      </w:r>
      <w:r w:rsidR="00C638F9">
        <w:rPr>
          <w:rFonts w:ascii="Corbel" w:hAnsi="Corbel"/>
          <w:lang w:val="nl"/>
        </w:rPr>
        <w:t xml:space="preserve"> </w:t>
      </w:r>
      <w:r w:rsidR="00C638F9" w:rsidRPr="00505978">
        <w:rPr>
          <w:rFonts w:ascii="Corbel" w:hAnsi="Corbel"/>
        </w:rPr>
        <w:t xml:space="preserve">(of daarmee gelijkwaardige </w:t>
      </w:r>
      <w:r w:rsidR="00C638F9">
        <w:rPr>
          <w:rFonts w:ascii="Corbel" w:hAnsi="Corbel"/>
        </w:rPr>
        <w:t>certificeringen</w:t>
      </w:r>
      <w:r w:rsidR="00C638F9" w:rsidRPr="00505978">
        <w:rPr>
          <w:rFonts w:ascii="Corbel" w:hAnsi="Corbel"/>
        </w:rPr>
        <w:t xml:space="preserve"> als bedoeld in </w:t>
      </w:r>
      <w:r w:rsidR="00C638F9">
        <w:rPr>
          <w:rFonts w:ascii="Corbel" w:hAnsi="Corbel"/>
        </w:rPr>
        <w:t xml:space="preserve">resp. </w:t>
      </w:r>
      <w:r w:rsidR="00C638F9" w:rsidRPr="00505978">
        <w:rPr>
          <w:rFonts w:ascii="Corbel" w:hAnsi="Corbel"/>
        </w:rPr>
        <w:t xml:space="preserve">artikel </w:t>
      </w:r>
      <w:r w:rsidR="00F6508A">
        <w:rPr>
          <w:rFonts w:ascii="Corbel" w:hAnsi="Corbel"/>
        </w:rPr>
        <w:t>3.17</w:t>
      </w:r>
      <w:r w:rsidR="00C638F9">
        <w:rPr>
          <w:rFonts w:ascii="Corbel" w:hAnsi="Corbel"/>
        </w:rPr>
        <w:t xml:space="preserve"> en artikel </w:t>
      </w:r>
      <w:r w:rsidR="00F6508A">
        <w:rPr>
          <w:rFonts w:ascii="Corbel" w:hAnsi="Corbel"/>
        </w:rPr>
        <w:t>3</w:t>
      </w:r>
      <w:r w:rsidR="00C638F9">
        <w:rPr>
          <w:rFonts w:ascii="Corbel" w:hAnsi="Corbel"/>
        </w:rPr>
        <w:t>.</w:t>
      </w:r>
      <w:r w:rsidR="00F6508A">
        <w:rPr>
          <w:rFonts w:ascii="Corbel" w:hAnsi="Corbel"/>
        </w:rPr>
        <w:t>18</w:t>
      </w:r>
      <w:r w:rsidR="00C638F9">
        <w:rPr>
          <w:rFonts w:ascii="Corbel" w:hAnsi="Corbel"/>
        </w:rPr>
        <w:t xml:space="preserve"> </w:t>
      </w:r>
      <w:r w:rsidR="00C638F9" w:rsidRPr="00505978">
        <w:rPr>
          <w:rFonts w:ascii="Corbel" w:hAnsi="Corbel"/>
        </w:rPr>
        <w:t>A</w:t>
      </w:r>
      <w:r w:rsidR="00F6508A">
        <w:rPr>
          <w:rFonts w:ascii="Corbel" w:hAnsi="Corbel"/>
        </w:rPr>
        <w:t>RW 2016</w:t>
      </w:r>
      <w:r w:rsidR="00C638F9" w:rsidRPr="00505978">
        <w:rPr>
          <w:rFonts w:ascii="Corbel" w:hAnsi="Corbel"/>
        </w:rPr>
        <w:t>)</w:t>
      </w:r>
      <w:r w:rsidRPr="00C638F9">
        <w:rPr>
          <w:rFonts w:ascii="Corbel" w:hAnsi="Corbel"/>
          <w:lang w:val="nl"/>
        </w:rPr>
        <w:t>:</w:t>
      </w:r>
    </w:p>
    <w:p w14:paraId="4CF21289" w14:textId="77777777" w:rsidR="0012699C" w:rsidRPr="001040A7" w:rsidRDefault="0012699C" w:rsidP="0012699C">
      <w:pPr>
        <w:rPr>
          <w:rFonts w:ascii="Corbel" w:hAnsi="Corbel"/>
          <w:lang w:val="nl"/>
        </w:rPr>
      </w:pPr>
    </w:p>
    <w:p w14:paraId="7DBDEDDA" w14:textId="735F6DE9" w:rsidR="0012699C" w:rsidRPr="001040A7" w:rsidRDefault="0012699C" w:rsidP="0012699C">
      <w:pPr>
        <w:pStyle w:val="Lijstalinea"/>
        <w:numPr>
          <w:ilvl w:val="0"/>
          <w:numId w:val="15"/>
        </w:numPr>
        <w:spacing w:line="276" w:lineRule="auto"/>
        <w:rPr>
          <w:rFonts w:ascii="Corbel" w:hAnsi="Corbel"/>
          <w:sz w:val="18"/>
          <w:szCs w:val="18"/>
          <w:lang w:val="nl-NL"/>
        </w:rPr>
      </w:pPr>
      <w:r w:rsidRPr="001040A7">
        <w:rPr>
          <w:rFonts w:ascii="Corbel" w:hAnsi="Corbel"/>
          <w:i/>
          <w:sz w:val="18"/>
          <w:szCs w:val="18"/>
          <w:lang w:val="nl-NL"/>
        </w:rPr>
        <w:t xml:space="preserve">Kwaliteitsmanagementsysteem: </w:t>
      </w:r>
      <w:r w:rsidR="008F305E" w:rsidRPr="001040A7">
        <w:rPr>
          <w:rFonts w:ascii="Corbel" w:hAnsi="Corbel"/>
          <w:i/>
          <w:sz w:val="18"/>
          <w:szCs w:val="18"/>
          <w:lang w:val="nl-NL"/>
        </w:rPr>
        <w:t>ISO 9001</w:t>
      </w:r>
      <w:r w:rsidR="00C638F9">
        <w:rPr>
          <w:rFonts w:ascii="Corbel" w:hAnsi="Corbel"/>
          <w:i/>
          <w:sz w:val="18"/>
          <w:szCs w:val="18"/>
          <w:lang w:val="nl-NL"/>
        </w:rPr>
        <w:t>;</w:t>
      </w:r>
    </w:p>
    <w:p w14:paraId="7A5ACD76" w14:textId="2F086F3E" w:rsidR="0012699C" w:rsidRPr="001040A7" w:rsidRDefault="0012699C" w:rsidP="0012699C">
      <w:pPr>
        <w:pStyle w:val="Lijstalinea"/>
        <w:numPr>
          <w:ilvl w:val="0"/>
          <w:numId w:val="15"/>
        </w:numPr>
        <w:spacing w:line="276" w:lineRule="auto"/>
        <w:rPr>
          <w:rFonts w:ascii="Corbel" w:hAnsi="Corbel"/>
          <w:sz w:val="18"/>
          <w:szCs w:val="18"/>
          <w:lang w:val="nl-NL"/>
        </w:rPr>
      </w:pPr>
      <w:r w:rsidRPr="001040A7">
        <w:rPr>
          <w:rFonts w:ascii="Corbel" w:hAnsi="Corbel"/>
          <w:i/>
          <w:sz w:val="18"/>
          <w:szCs w:val="18"/>
          <w:lang w:val="nl-NL"/>
        </w:rPr>
        <w:t xml:space="preserve">Milieumanagementsysteem: </w:t>
      </w:r>
      <w:r w:rsidR="008F305E" w:rsidRPr="001040A7">
        <w:rPr>
          <w:rFonts w:ascii="Corbel" w:hAnsi="Corbel"/>
          <w:i/>
          <w:sz w:val="18"/>
          <w:szCs w:val="18"/>
          <w:lang w:val="nl-NL"/>
        </w:rPr>
        <w:t>ISO 14001</w:t>
      </w:r>
      <w:r w:rsidR="00C638F9">
        <w:rPr>
          <w:rFonts w:ascii="Corbel" w:hAnsi="Corbel"/>
          <w:i/>
          <w:sz w:val="18"/>
          <w:szCs w:val="18"/>
          <w:lang w:val="nl-NL"/>
        </w:rPr>
        <w:t>;</w:t>
      </w:r>
    </w:p>
    <w:p w14:paraId="0F7A1BCF" w14:textId="71A07111" w:rsidR="0012699C" w:rsidRPr="001040A7" w:rsidRDefault="0012699C" w:rsidP="006518CC">
      <w:pPr>
        <w:pStyle w:val="Lijstalinea"/>
        <w:numPr>
          <w:ilvl w:val="0"/>
          <w:numId w:val="15"/>
        </w:numPr>
        <w:spacing w:line="276" w:lineRule="auto"/>
        <w:rPr>
          <w:rFonts w:ascii="Corbel" w:hAnsi="Corbel"/>
          <w:sz w:val="18"/>
          <w:szCs w:val="18"/>
          <w:lang w:val="nl-NL"/>
        </w:rPr>
      </w:pPr>
      <w:r w:rsidRPr="001040A7">
        <w:rPr>
          <w:rFonts w:ascii="Corbel" w:hAnsi="Corbel"/>
          <w:i/>
          <w:sz w:val="18"/>
          <w:szCs w:val="18"/>
          <w:lang w:val="nl-NL"/>
        </w:rPr>
        <w:t xml:space="preserve">Veiligheidszorgsysteem: </w:t>
      </w:r>
      <w:r w:rsidR="008F305E" w:rsidRPr="001040A7">
        <w:rPr>
          <w:rFonts w:ascii="Corbel" w:hAnsi="Corbel"/>
          <w:i/>
          <w:sz w:val="18"/>
          <w:szCs w:val="18"/>
          <w:lang w:val="nl-NL"/>
        </w:rPr>
        <w:t>VCA</w:t>
      </w:r>
      <w:r w:rsidR="00C638F9">
        <w:rPr>
          <w:rFonts w:ascii="Corbel" w:hAnsi="Corbel"/>
          <w:i/>
          <w:sz w:val="18"/>
          <w:szCs w:val="18"/>
          <w:lang w:val="nl-NL"/>
        </w:rPr>
        <w:t>.</w:t>
      </w:r>
    </w:p>
    <w:p w14:paraId="5A8989FF" w14:textId="77777777" w:rsidR="0012699C" w:rsidRPr="001040A7" w:rsidRDefault="0012699C" w:rsidP="0012699C">
      <w:pPr>
        <w:spacing w:line="276" w:lineRule="auto"/>
        <w:rPr>
          <w:rFonts w:ascii="Corbel" w:hAnsi="Corbel"/>
          <w:szCs w:val="18"/>
        </w:rPr>
      </w:pPr>
    </w:p>
    <w:p w14:paraId="62B0C043" w14:textId="68BDD527" w:rsidR="0012699C" w:rsidRPr="001A17B8" w:rsidRDefault="0012699C" w:rsidP="0012699C">
      <w:pPr>
        <w:spacing w:line="276" w:lineRule="auto"/>
        <w:rPr>
          <w:rFonts w:ascii="Corbel" w:hAnsi="Corbel"/>
          <w:szCs w:val="18"/>
        </w:rPr>
      </w:pPr>
      <w:r w:rsidRPr="001040A7">
        <w:rPr>
          <w:rFonts w:ascii="Corbel" w:hAnsi="Corbel"/>
          <w:szCs w:val="18"/>
        </w:rPr>
        <w:t xml:space="preserve">Bij de </w:t>
      </w:r>
      <w:r w:rsidR="00F617FF" w:rsidRPr="001040A7">
        <w:rPr>
          <w:rFonts w:ascii="Corbel" w:hAnsi="Corbel"/>
          <w:szCs w:val="18"/>
        </w:rPr>
        <w:t>Aanmelding</w:t>
      </w:r>
      <w:r w:rsidRPr="001040A7">
        <w:rPr>
          <w:rFonts w:ascii="Corbel" w:hAnsi="Corbel"/>
          <w:szCs w:val="18"/>
        </w:rPr>
        <w:t xml:space="preserve"> volstaat </w:t>
      </w:r>
      <w:r w:rsidR="008B0F1A" w:rsidRPr="001040A7">
        <w:rPr>
          <w:rFonts w:ascii="Corbel" w:hAnsi="Corbel"/>
          <w:szCs w:val="18"/>
        </w:rPr>
        <w:t>het</w:t>
      </w:r>
      <w:r w:rsidRPr="001040A7">
        <w:rPr>
          <w:rFonts w:ascii="Corbel" w:hAnsi="Corbel"/>
          <w:szCs w:val="18"/>
        </w:rPr>
        <w:t xml:space="preserve"> </w:t>
      </w:r>
      <w:r w:rsidR="008B0F1A" w:rsidRPr="001040A7">
        <w:rPr>
          <w:rFonts w:ascii="Corbel" w:hAnsi="Corbel"/>
          <w:b/>
          <w:szCs w:val="18"/>
        </w:rPr>
        <w:t xml:space="preserve">Uniform Europees Aanbestedingsdocument </w:t>
      </w:r>
      <w:r w:rsidRPr="001040A7">
        <w:rPr>
          <w:rFonts w:ascii="Corbel" w:hAnsi="Corbel"/>
          <w:szCs w:val="18"/>
        </w:rPr>
        <w:t xml:space="preserve">(zie </w:t>
      </w:r>
      <w:r w:rsidR="009150FF" w:rsidRPr="001040A7">
        <w:rPr>
          <w:rFonts w:ascii="Corbel" w:hAnsi="Corbel"/>
          <w:szCs w:val="18"/>
        </w:rPr>
        <w:t>deel IV</w:t>
      </w:r>
      <w:r w:rsidRPr="001040A7">
        <w:rPr>
          <w:rFonts w:ascii="Corbel" w:hAnsi="Corbel"/>
          <w:szCs w:val="18"/>
        </w:rPr>
        <w:t xml:space="preserve">). </w:t>
      </w:r>
      <w:r w:rsidR="00D45189" w:rsidRPr="001040A7">
        <w:rPr>
          <w:rFonts w:ascii="Corbel" w:hAnsi="Corbel"/>
          <w:szCs w:val="18"/>
        </w:rPr>
        <w:t>Op eerste verzoek</w:t>
      </w:r>
      <w:r w:rsidR="00D45189">
        <w:rPr>
          <w:rFonts w:ascii="Corbel" w:hAnsi="Corbel"/>
          <w:szCs w:val="18"/>
        </w:rPr>
        <w:t xml:space="preserve"> van de Aanbestedende dienst dient Gegadigde binnen vijf dagen</w:t>
      </w:r>
      <w:r w:rsidRPr="00785459">
        <w:rPr>
          <w:rFonts w:ascii="Corbel" w:hAnsi="Corbel"/>
          <w:szCs w:val="18"/>
        </w:rPr>
        <w:t xml:space="preserve"> een kopie van het betreffende certificaat te kunnen overleggen of andere bescheiden waaruit onomstotelijk blijkt d</w:t>
      </w:r>
      <w:r w:rsidR="00F617FF">
        <w:rPr>
          <w:rFonts w:ascii="Corbel" w:hAnsi="Corbel"/>
          <w:szCs w:val="18"/>
        </w:rPr>
        <w:t>at aan het vereiste is voldaan.</w:t>
      </w:r>
    </w:p>
    <w:p w14:paraId="52587BE6" w14:textId="77777777" w:rsidR="000D43EF" w:rsidRPr="009A5489" w:rsidRDefault="000D43EF" w:rsidP="000D43EF">
      <w:pPr>
        <w:pStyle w:val="Kop2"/>
        <w:tabs>
          <w:tab w:val="left" w:pos="6379"/>
        </w:tabs>
        <w:spacing w:before="240" w:after="120"/>
        <w:rPr>
          <w:rFonts w:ascii="Corbel" w:hAnsi="Corbel"/>
          <w:sz w:val="18"/>
          <w:szCs w:val="18"/>
        </w:rPr>
      </w:pPr>
      <w:bookmarkStart w:id="85" w:name="_Toc195253706"/>
      <w:r w:rsidRPr="009A5489">
        <w:rPr>
          <w:rFonts w:ascii="Corbel" w:hAnsi="Corbel"/>
          <w:sz w:val="18"/>
          <w:szCs w:val="18"/>
        </w:rPr>
        <w:t>Stap 4: Rangschikking van de aanmeldingen op basis van de selectiecriteria</w:t>
      </w:r>
      <w:bookmarkEnd w:id="85"/>
    </w:p>
    <w:p w14:paraId="18DB3F89" w14:textId="103C87F5" w:rsidR="009A613E" w:rsidRDefault="000D43EF" w:rsidP="000D43EF">
      <w:pPr>
        <w:rPr>
          <w:rFonts w:ascii="Corbel" w:hAnsi="Corbel"/>
        </w:rPr>
      </w:pPr>
      <w:r w:rsidRPr="009A5489">
        <w:rPr>
          <w:rFonts w:ascii="Corbel" w:hAnsi="Corbel"/>
        </w:rPr>
        <w:t xml:space="preserve">Indien er meer </w:t>
      </w:r>
      <w:r w:rsidR="00620F50" w:rsidRPr="00EF7CAB">
        <w:rPr>
          <w:rFonts w:ascii="Corbel" w:hAnsi="Corbel"/>
        </w:rPr>
        <w:t xml:space="preserve">dan </w:t>
      </w:r>
      <w:r w:rsidR="004B0E88">
        <w:rPr>
          <w:rFonts w:ascii="Corbel" w:hAnsi="Corbel"/>
        </w:rPr>
        <w:t>3</w:t>
      </w:r>
      <w:r w:rsidR="00620F50" w:rsidRPr="00EF7CAB">
        <w:rPr>
          <w:rFonts w:ascii="Corbel" w:hAnsi="Corbel"/>
        </w:rPr>
        <w:t xml:space="preserve"> Aanmelding</w:t>
      </w:r>
      <w:r w:rsidR="008934E4" w:rsidRPr="00EF7CAB">
        <w:rPr>
          <w:rFonts w:ascii="Corbel" w:hAnsi="Corbel"/>
        </w:rPr>
        <w:t>en</w:t>
      </w:r>
      <w:r w:rsidR="00620F50" w:rsidRPr="009A5489">
        <w:rPr>
          <w:rFonts w:ascii="Corbel" w:hAnsi="Corbel"/>
        </w:rPr>
        <w:t xml:space="preserve"> de toets zoals beschreven in de stappen 1 tot en met 3 succesvol doorstaan, worden de Aanmeldingen gerangschikt op basis van de selectiecriteria. Dit zijn minimumeisen</w:t>
      </w:r>
      <w:r w:rsidR="00D902B8">
        <w:rPr>
          <w:rFonts w:ascii="Corbel" w:hAnsi="Corbel"/>
        </w:rPr>
        <w:t xml:space="preserve"> (knock-out)</w:t>
      </w:r>
      <w:r w:rsidR="00620F50" w:rsidRPr="009A5489">
        <w:rPr>
          <w:rFonts w:ascii="Corbel" w:hAnsi="Corbel"/>
        </w:rPr>
        <w:t xml:space="preserve">, </w:t>
      </w:r>
      <w:r w:rsidR="004B0E88">
        <w:rPr>
          <w:rFonts w:ascii="Corbel" w:hAnsi="Corbel"/>
        </w:rPr>
        <w:t>aangevuld</w:t>
      </w:r>
      <w:r w:rsidR="00490B4B">
        <w:rPr>
          <w:rFonts w:ascii="Corbel" w:hAnsi="Corbel"/>
        </w:rPr>
        <w:t xml:space="preserve"> met</w:t>
      </w:r>
      <w:r w:rsidR="00620F50" w:rsidRPr="009A5489">
        <w:rPr>
          <w:rFonts w:ascii="Corbel" w:hAnsi="Corbel"/>
        </w:rPr>
        <w:t xml:space="preserve"> aspecten waaraan punten worden toegekend.</w:t>
      </w:r>
    </w:p>
    <w:p w14:paraId="4A74E752" w14:textId="77777777" w:rsidR="009A613E" w:rsidRDefault="009A613E" w:rsidP="000D43EF">
      <w:pPr>
        <w:rPr>
          <w:rFonts w:ascii="Corbel" w:hAnsi="Corbel"/>
        </w:rPr>
      </w:pPr>
    </w:p>
    <w:p w14:paraId="13618EF8" w14:textId="4D702DAD" w:rsidR="009A613E" w:rsidRPr="004332C6" w:rsidRDefault="009A613E" w:rsidP="009A613E">
      <w:pPr>
        <w:pStyle w:val="Lijstalinea"/>
        <w:numPr>
          <w:ilvl w:val="0"/>
          <w:numId w:val="15"/>
        </w:numPr>
        <w:spacing w:line="276" w:lineRule="auto"/>
        <w:rPr>
          <w:rFonts w:ascii="Corbel" w:hAnsi="Corbel"/>
          <w:sz w:val="18"/>
          <w:szCs w:val="18"/>
          <w:lang w:val="nl-NL"/>
        </w:rPr>
      </w:pPr>
      <w:r>
        <w:rPr>
          <w:rFonts w:ascii="Corbel" w:hAnsi="Corbel"/>
          <w:i/>
          <w:iCs/>
          <w:sz w:val="18"/>
          <w:szCs w:val="18"/>
          <w:lang w:val="nl-NL"/>
        </w:rPr>
        <w:t>Kennis van en ervaring met onderhoud, zowel tijdens operatie als tijdens buitendienst stellingen, in de spoorinfra.</w:t>
      </w:r>
    </w:p>
    <w:p w14:paraId="20B67B4A" w14:textId="77777777" w:rsidR="009A613E" w:rsidRPr="002C7365" w:rsidRDefault="009A613E" w:rsidP="009A613E">
      <w:pPr>
        <w:pStyle w:val="Lijstalinea"/>
        <w:numPr>
          <w:ilvl w:val="0"/>
          <w:numId w:val="15"/>
        </w:numPr>
        <w:spacing w:line="276" w:lineRule="auto"/>
        <w:rPr>
          <w:rFonts w:ascii="Corbel" w:hAnsi="Corbel"/>
          <w:sz w:val="18"/>
          <w:szCs w:val="18"/>
          <w:lang w:val="nl-NL"/>
        </w:rPr>
      </w:pPr>
      <w:r>
        <w:rPr>
          <w:rFonts w:ascii="Corbel" w:hAnsi="Corbel"/>
          <w:i/>
          <w:iCs/>
          <w:sz w:val="18"/>
          <w:szCs w:val="18"/>
          <w:lang w:val="nl-NL"/>
        </w:rPr>
        <w:t>Aantoonbare kennis van (</w:t>
      </w:r>
      <w:proofErr w:type="spellStart"/>
      <w:r>
        <w:rPr>
          <w:rFonts w:ascii="Corbel" w:hAnsi="Corbel"/>
          <w:i/>
          <w:iCs/>
          <w:sz w:val="18"/>
          <w:szCs w:val="18"/>
          <w:lang w:val="nl-NL"/>
        </w:rPr>
        <w:t>veiligheids</w:t>
      </w:r>
      <w:proofErr w:type="spellEnd"/>
      <w:r>
        <w:rPr>
          <w:rFonts w:ascii="Corbel" w:hAnsi="Corbel"/>
          <w:i/>
          <w:iCs/>
          <w:sz w:val="18"/>
          <w:szCs w:val="18"/>
          <w:lang w:val="nl-NL"/>
        </w:rPr>
        <w:t>)richtlijnen in de spoorwereld</w:t>
      </w:r>
    </w:p>
    <w:p w14:paraId="2AAAAF3F" w14:textId="77777777" w:rsidR="009A613E" w:rsidRPr="001040A7" w:rsidRDefault="009A613E" w:rsidP="009A613E">
      <w:pPr>
        <w:pStyle w:val="Lijstalinea"/>
        <w:numPr>
          <w:ilvl w:val="0"/>
          <w:numId w:val="15"/>
        </w:numPr>
        <w:spacing w:line="276" w:lineRule="auto"/>
        <w:rPr>
          <w:rFonts w:ascii="Corbel" w:hAnsi="Corbel"/>
          <w:sz w:val="18"/>
          <w:szCs w:val="18"/>
          <w:lang w:val="nl-NL"/>
        </w:rPr>
      </w:pPr>
      <w:r w:rsidRPr="001040A7">
        <w:rPr>
          <w:rFonts w:ascii="Corbel" w:hAnsi="Corbel"/>
          <w:i/>
          <w:sz w:val="18"/>
          <w:szCs w:val="18"/>
          <w:lang w:val="nl-NL"/>
        </w:rPr>
        <w:lastRenderedPageBreak/>
        <w:t xml:space="preserve">Ervaring </w:t>
      </w:r>
      <w:r>
        <w:rPr>
          <w:rFonts w:ascii="Corbel" w:hAnsi="Corbel"/>
          <w:i/>
          <w:sz w:val="18"/>
          <w:szCs w:val="18"/>
          <w:lang w:val="nl-NL"/>
        </w:rPr>
        <w:t>in onderhoud in een lightrail omgeving (4 punten)</w:t>
      </w:r>
    </w:p>
    <w:p w14:paraId="7111D255" w14:textId="77777777" w:rsidR="009A613E" w:rsidRPr="001B220B" w:rsidRDefault="009A613E" w:rsidP="009A613E">
      <w:pPr>
        <w:pStyle w:val="Lijstalinea"/>
        <w:numPr>
          <w:ilvl w:val="0"/>
          <w:numId w:val="15"/>
        </w:numPr>
        <w:spacing w:line="276" w:lineRule="auto"/>
        <w:rPr>
          <w:rFonts w:ascii="Corbel" w:hAnsi="Corbel"/>
          <w:sz w:val="18"/>
          <w:szCs w:val="18"/>
          <w:lang w:val="nl-NL"/>
        </w:rPr>
      </w:pPr>
      <w:r w:rsidRPr="001B220B">
        <w:rPr>
          <w:rFonts w:ascii="Corbel" w:hAnsi="Corbel"/>
          <w:i/>
          <w:sz w:val="18"/>
          <w:szCs w:val="18"/>
          <w:lang w:val="nl-NL"/>
        </w:rPr>
        <w:t>Ervaring met en kennis v</w:t>
      </w:r>
      <w:r>
        <w:rPr>
          <w:rFonts w:ascii="Corbel" w:hAnsi="Corbel"/>
          <w:i/>
          <w:sz w:val="18"/>
          <w:szCs w:val="18"/>
          <w:lang w:val="nl-NL"/>
        </w:rPr>
        <w:t>an resultaat en waarde gedreven onderhoud (7 punten)</w:t>
      </w:r>
    </w:p>
    <w:p w14:paraId="4DFD8EF1" w14:textId="77777777" w:rsidR="009A613E" w:rsidRDefault="009A613E" w:rsidP="000D43EF">
      <w:pPr>
        <w:rPr>
          <w:rFonts w:ascii="Corbel" w:hAnsi="Corbel"/>
        </w:rPr>
      </w:pPr>
    </w:p>
    <w:p w14:paraId="279608F0" w14:textId="01DB1D3E" w:rsidR="000D43EF" w:rsidRPr="009A5489" w:rsidRDefault="00620F50" w:rsidP="000D43EF">
      <w:pPr>
        <w:rPr>
          <w:rFonts w:ascii="Corbel" w:hAnsi="Corbel"/>
        </w:rPr>
      </w:pPr>
      <w:r w:rsidRPr="009A5489">
        <w:rPr>
          <w:rFonts w:ascii="Corbel" w:hAnsi="Corbel"/>
        </w:rPr>
        <w:t xml:space="preserve"> Indien er minder Aanmeldingen resteren, worden alle Gegadigden die een Aanmelding hebben ingediend die aan de minimumeisen voldoen geselecteerd voor de Gunningsfase.</w:t>
      </w:r>
      <w:r w:rsidR="00BC355D">
        <w:rPr>
          <w:rFonts w:ascii="Corbel" w:hAnsi="Corbel"/>
        </w:rPr>
        <w:t xml:space="preserve"> </w:t>
      </w:r>
    </w:p>
    <w:p w14:paraId="41E1A59F" w14:textId="77777777" w:rsidR="000D43EF" w:rsidRPr="009A5489" w:rsidRDefault="000D43EF" w:rsidP="000D43EF">
      <w:pPr>
        <w:rPr>
          <w:rFonts w:ascii="Corbel" w:hAnsi="Corbel"/>
        </w:rPr>
      </w:pPr>
    </w:p>
    <w:p w14:paraId="6B8E79C7" w14:textId="20AE152D" w:rsidR="00D45189" w:rsidRDefault="00EF7CAB" w:rsidP="0012699C">
      <w:pPr>
        <w:rPr>
          <w:rFonts w:ascii="Corbel" w:hAnsi="Corbel"/>
        </w:rPr>
      </w:pPr>
      <w:r w:rsidRPr="009A0971">
        <w:rPr>
          <w:rFonts w:ascii="Corbel" w:hAnsi="Corbel"/>
        </w:rPr>
        <w:t>A</w:t>
      </w:r>
      <w:r w:rsidR="00D45189" w:rsidRPr="009A0971">
        <w:rPr>
          <w:rFonts w:ascii="Corbel" w:hAnsi="Corbel"/>
        </w:rPr>
        <w:t>ls er meerdere Aanmeldingen gelijk gerangschikt worden, waardoor het voor de Aanbestedende dienst onmogelijk is een Selectiebeslissing te nemen, wordt geloot.</w:t>
      </w:r>
      <w:r w:rsidR="00D45189">
        <w:rPr>
          <w:rFonts w:ascii="Corbel" w:hAnsi="Corbel"/>
        </w:rPr>
        <w:t xml:space="preserve"> </w:t>
      </w:r>
    </w:p>
    <w:p w14:paraId="52B449D8" w14:textId="77777777" w:rsidR="00DE1DC7" w:rsidRPr="00811244" w:rsidRDefault="00470F7B" w:rsidP="00BA3EA9">
      <w:pPr>
        <w:pStyle w:val="BestekKop1"/>
      </w:pPr>
      <w:bookmarkStart w:id="86" w:name="_Toc447882357"/>
      <w:bookmarkStart w:id="87" w:name="_Toc195253707"/>
      <w:r w:rsidRPr="00811244">
        <w:lastRenderedPageBreak/>
        <w:t>Checklist</w:t>
      </w:r>
      <w:bookmarkEnd w:id="86"/>
      <w:bookmarkEnd w:id="87"/>
    </w:p>
    <w:p w14:paraId="6981B3B7" w14:textId="69CC3840" w:rsidR="009A2090" w:rsidRPr="00811244" w:rsidRDefault="00022D1A" w:rsidP="00811244">
      <w:pPr>
        <w:spacing w:line="276" w:lineRule="auto"/>
        <w:rPr>
          <w:rFonts w:ascii="Corbel" w:hAnsi="Corbel"/>
          <w:szCs w:val="18"/>
        </w:rPr>
      </w:pPr>
      <w:r w:rsidRPr="00811244">
        <w:rPr>
          <w:rFonts w:ascii="Corbel" w:hAnsi="Corbel"/>
          <w:szCs w:val="18"/>
        </w:rPr>
        <w:t>Hieronder treft u een checkli</w:t>
      </w:r>
      <w:r w:rsidR="003274B8" w:rsidRPr="00811244">
        <w:rPr>
          <w:rFonts w:ascii="Corbel" w:hAnsi="Corbel"/>
          <w:szCs w:val="18"/>
        </w:rPr>
        <w:t xml:space="preserve">st aan van alle documenten die u als </w:t>
      </w:r>
      <w:r w:rsidR="00F617FF">
        <w:rPr>
          <w:rFonts w:ascii="Corbel" w:hAnsi="Corbel"/>
          <w:szCs w:val="18"/>
        </w:rPr>
        <w:t xml:space="preserve">Gegadigde </w:t>
      </w:r>
      <w:r w:rsidR="003274B8" w:rsidRPr="00811244">
        <w:rPr>
          <w:rFonts w:ascii="Corbel" w:hAnsi="Corbel"/>
          <w:szCs w:val="18"/>
        </w:rPr>
        <w:t>in onderstaande volgorde</w:t>
      </w:r>
      <w:r w:rsidRPr="00811244">
        <w:rPr>
          <w:rFonts w:ascii="Corbel" w:hAnsi="Corbel"/>
          <w:szCs w:val="18"/>
        </w:rPr>
        <w:t xml:space="preserve"> dien</w:t>
      </w:r>
      <w:r w:rsidR="003274B8" w:rsidRPr="00811244">
        <w:rPr>
          <w:rFonts w:ascii="Corbel" w:hAnsi="Corbel"/>
          <w:szCs w:val="18"/>
        </w:rPr>
        <w:t xml:space="preserve">t te overleggen, welke formats u </w:t>
      </w:r>
      <w:r w:rsidRPr="00811244">
        <w:rPr>
          <w:rFonts w:ascii="Corbel" w:hAnsi="Corbel"/>
          <w:szCs w:val="18"/>
        </w:rPr>
        <w:t xml:space="preserve">daarbij dient te hanteren en op welke wijze u uw </w:t>
      </w:r>
      <w:r w:rsidR="00F617FF">
        <w:rPr>
          <w:rFonts w:ascii="Corbel" w:hAnsi="Corbel"/>
          <w:szCs w:val="18"/>
        </w:rPr>
        <w:t xml:space="preserve">Aanmelding </w:t>
      </w:r>
      <w:r w:rsidRPr="00811244">
        <w:rPr>
          <w:rFonts w:ascii="Corbel" w:hAnsi="Corbel"/>
          <w:szCs w:val="18"/>
        </w:rPr>
        <w:t>dient samen te stellen.</w:t>
      </w:r>
    </w:p>
    <w:p w14:paraId="2FD861ED" w14:textId="77777777" w:rsidR="00F0296F" w:rsidRPr="00811244" w:rsidRDefault="00F0296F" w:rsidP="00811244">
      <w:pPr>
        <w:spacing w:line="276" w:lineRule="auto"/>
        <w:rPr>
          <w:rFonts w:ascii="Corbel" w:hAnsi="Corbel"/>
          <w:szCs w:val="18"/>
        </w:rPr>
      </w:pPr>
    </w:p>
    <w:tbl>
      <w:tblPr>
        <w:tblW w:w="3669" w:type="pct"/>
        <w:jc w:val="center"/>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CellMar>
          <w:top w:w="85" w:type="dxa"/>
          <w:bottom w:w="85" w:type="dxa"/>
        </w:tblCellMar>
        <w:tblLook w:val="01E0" w:firstRow="1" w:lastRow="1" w:firstColumn="1" w:lastColumn="1" w:noHBand="0" w:noVBand="0"/>
      </w:tblPr>
      <w:tblGrid>
        <w:gridCol w:w="2875"/>
        <w:gridCol w:w="3568"/>
      </w:tblGrid>
      <w:tr w:rsidR="0055701B" w:rsidRPr="00C56929" w14:paraId="5F5EF5F6" w14:textId="77777777" w:rsidTr="0055701B">
        <w:trPr>
          <w:cantSplit/>
          <w:trHeight w:val="310"/>
          <w:jc w:val="center"/>
        </w:trPr>
        <w:tc>
          <w:tcPr>
            <w:tcW w:w="5000" w:type="pct"/>
            <w:gridSpan w:val="2"/>
            <w:tcBorders>
              <w:top w:val="single" w:sz="2" w:space="0" w:color="auto"/>
              <w:left w:val="single" w:sz="2" w:space="0" w:color="auto"/>
              <w:bottom w:val="single" w:sz="2" w:space="0" w:color="auto"/>
              <w:right w:val="single" w:sz="4" w:space="0" w:color="auto"/>
            </w:tcBorders>
            <w:shd w:val="clear" w:color="auto" w:fill="000000" w:themeFill="text1"/>
            <w:vAlign w:val="center"/>
          </w:tcPr>
          <w:p w14:paraId="1B3190E6" w14:textId="77777777" w:rsidR="0055701B" w:rsidRPr="00363D1A" w:rsidRDefault="0055701B" w:rsidP="00F617FF">
            <w:pPr>
              <w:spacing w:line="276" w:lineRule="auto"/>
              <w:rPr>
                <w:rFonts w:ascii="Corbel" w:hAnsi="Corbel"/>
                <w:b/>
                <w:color w:val="FFFFFF"/>
                <w:sz w:val="16"/>
                <w:szCs w:val="16"/>
              </w:rPr>
            </w:pPr>
            <w:r w:rsidRPr="00363D1A">
              <w:rPr>
                <w:rFonts w:ascii="Corbel" w:hAnsi="Corbel"/>
                <w:b/>
                <w:color w:val="FFFFFF"/>
                <w:sz w:val="16"/>
                <w:szCs w:val="16"/>
              </w:rPr>
              <w:t>Checklist - documenten die de Gegadigde dient te overleggen</w:t>
            </w:r>
          </w:p>
        </w:tc>
      </w:tr>
      <w:tr w:rsidR="0055701B" w:rsidRPr="00C56929" w14:paraId="736194FC" w14:textId="77777777" w:rsidTr="005C58CB">
        <w:trPr>
          <w:cantSplit/>
          <w:trHeight w:val="491"/>
          <w:jc w:val="center"/>
        </w:trPr>
        <w:tc>
          <w:tcPr>
            <w:tcW w:w="2231" w:type="pct"/>
            <w:tcBorders>
              <w:top w:val="single" w:sz="2" w:space="0" w:color="auto"/>
              <w:left w:val="single" w:sz="2" w:space="0" w:color="auto"/>
              <w:bottom w:val="single" w:sz="2" w:space="0" w:color="auto"/>
              <w:right w:val="single" w:sz="2" w:space="0" w:color="auto"/>
            </w:tcBorders>
            <w:shd w:val="clear" w:color="auto" w:fill="000000" w:themeFill="text1"/>
          </w:tcPr>
          <w:p w14:paraId="590EC71E" w14:textId="77777777" w:rsidR="0055701B" w:rsidRPr="00363D1A" w:rsidRDefault="0055701B" w:rsidP="00255B1B">
            <w:pPr>
              <w:spacing w:line="276" w:lineRule="auto"/>
              <w:rPr>
                <w:rFonts w:ascii="Corbel" w:hAnsi="Corbel"/>
                <w:b/>
                <w:color w:val="FFFFFF" w:themeColor="background1"/>
                <w:sz w:val="16"/>
                <w:szCs w:val="16"/>
              </w:rPr>
            </w:pPr>
            <w:r w:rsidRPr="00363D1A">
              <w:rPr>
                <w:rFonts w:ascii="Corbel" w:hAnsi="Corbel"/>
                <w:b/>
                <w:color w:val="FFFFFF" w:themeColor="background1"/>
                <w:sz w:val="16"/>
                <w:szCs w:val="16"/>
              </w:rPr>
              <w:t>Document</w:t>
            </w:r>
          </w:p>
        </w:tc>
        <w:tc>
          <w:tcPr>
            <w:tcW w:w="2769" w:type="pct"/>
            <w:tcBorders>
              <w:top w:val="single" w:sz="2" w:space="0" w:color="auto"/>
              <w:left w:val="single" w:sz="2" w:space="0" w:color="auto"/>
              <w:bottom w:val="single" w:sz="2" w:space="0" w:color="auto"/>
              <w:right w:val="single" w:sz="4" w:space="0" w:color="auto"/>
            </w:tcBorders>
            <w:shd w:val="clear" w:color="auto" w:fill="000000" w:themeFill="text1"/>
          </w:tcPr>
          <w:p w14:paraId="26F9A131" w14:textId="77777777" w:rsidR="0055701B" w:rsidRPr="00363D1A" w:rsidRDefault="0055701B" w:rsidP="00255B1B">
            <w:pPr>
              <w:spacing w:line="276" w:lineRule="auto"/>
              <w:rPr>
                <w:rFonts w:ascii="Corbel" w:hAnsi="Corbel"/>
                <w:b/>
                <w:color w:val="FFFFFF" w:themeColor="background1"/>
                <w:sz w:val="16"/>
                <w:szCs w:val="16"/>
              </w:rPr>
            </w:pPr>
            <w:r w:rsidRPr="00363D1A">
              <w:rPr>
                <w:rFonts w:ascii="Corbel" w:hAnsi="Corbel"/>
                <w:b/>
                <w:color w:val="FFFFFF" w:themeColor="background1"/>
                <w:sz w:val="16"/>
                <w:szCs w:val="16"/>
              </w:rPr>
              <w:t>Actie</w:t>
            </w:r>
          </w:p>
        </w:tc>
      </w:tr>
      <w:tr w:rsidR="0055701B" w:rsidRPr="00C56929" w14:paraId="36B11436" w14:textId="77777777" w:rsidTr="0055701B">
        <w:trPr>
          <w:cantSplit/>
          <w:trHeight w:val="1821"/>
          <w:jc w:val="center"/>
        </w:trPr>
        <w:tc>
          <w:tcPr>
            <w:tcW w:w="2231" w:type="pct"/>
            <w:shd w:val="clear" w:color="auto" w:fill="auto"/>
          </w:tcPr>
          <w:p w14:paraId="79716363" w14:textId="77777777" w:rsidR="0055701B" w:rsidRPr="00363D1A" w:rsidRDefault="0055701B" w:rsidP="00C56929">
            <w:pPr>
              <w:spacing w:line="276" w:lineRule="auto"/>
              <w:rPr>
                <w:rFonts w:ascii="Corbel" w:hAnsi="Corbel"/>
                <w:sz w:val="16"/>
                <w:szCs w:val="16"/>
                <w:highlight w:val="yellow"/>
              </w:rPr>
            </w:pPr>
            <w:r w:rsidRPr="00363D1A">
              <w:rPr>
                <w:rFonts w:ascii="Corbel" w:hAnsi="Corbel"/>
                <w:sz w:val="16"/>
                <w:szCs w:val="16"/>
              </w:rPr>
              <w:t xml:space="preserve">Eigen verklaring </w:t>
            </w:r>
          </w:p>
        </w:tc>
        <w:tc>
          <w:tcPr>
            <w:tcW w:w="2769" w:type="pct"/>
            <w:shd w:val="clear" w:color="auto" w:fill="auto"/>
          </w:tcPr>
          <w:p w14:paraId="25E11291" w14:textId="4C8A8DE0" w:rsidR="0055701B" w:rsidRPr="00363D1A" w:rsidRDefault="0055701B" w:rsidP="009150FF">
            <w:pPr>
              <w:spacing w:line="276" w:lineRule="auto"/>
              <w:rPr>
                <w:rFonts w:ascii="Corbel" w:hAnsi="Corbel"/>
                <w:sz w:val="16"/>
                <w:szCs w:val="16"/>
              </w:rPr>
            </w:pPr>
            <w:r w:rsidRPr="00363D1A">
              <w:rPr>
                <w:rFonts w:ascii="Corbel" w:hAnsi="Corbel"/>
                <w:sz w:val="16"/>
                <w:szCs w:val="16"/>
              </w:rPr>
              <w:t xml:space="preserve">Bijlage het </w:t>
            </w:r>
            <w:r w:rsidRPr="00363D1A">
              <w:rPr>
                <w:rFonts w:ascii="Corbel" w:hAnsi="Corbel"/>
                <w:b/>
                <w:sz w:val="16"/>
                <w:szCs w:val="16"/>
              </w:rPr>
              <w:t>Uniform Europees Aanbestedingsdocument</w:t>
            </w:r>
            <w:r w:rsidRPr="00363D1A">
              <w:rPr>
                <w:rFonts w:ascii="Corbel" w:hAnsi="Corbel"/>
                <w:sz w:val="16"/>
                <w:szCs w:val="16"/>
              </w:rPr>
              <w:t xml:space="preserve"> invullen, eventueel rechtsgeldig ondertekenen en bijvoegen.</w:t>
            </w:r>
          </w:p>
          <w:p w14:paraId="469206C3" w14:textId="77777777" w:rsidR="0055701B" w:rsidRPr="00363D1A" w:rsidRDefault="0055701B" w:rsidP="009150FF">
            <w:pPr>
              <w:spacing w:line="276" w:lineRule="auto"/>
              <w:rPr>
                <w:rFonts w:ascii="Corbel" w:hAnsi="Corbel"/>
                <w:sz w:val="16"/>
                <w:szCs w:val="16"/>
              </w:rPr>
            </w:pPr>
          </w:p>
          <w:p w14:paraId="29B0D9D8" w14:textId="6B1A489E" w:rsidR="0055701B" w:rsidRPr="00363D1A" w:rsidRDefault="0055701B" w:rsidP="00C56929">
            <w:pPr>
              <w:spacing w:line="276" w:lineRule="auto"/>
              <w:rPr>
                <w:rFonts w:ascii="Corbel" w:hAnsi="Corbel"/>
                <w:sz w:val="16"/>
                <w:szCs w:val="16"/>
              </w:rPr>
            </w:pPr>
            <w:r w:rsidRPr="00363D1A">
              <w:rPr>
                <w:rFonts w:ascii="Corbel" w:hAnsi="Corbel"/>
                <w:sz w:val="16"/>
                <w:szCs w:val="16"/>
                <w:u w:val="single"/>
              </w:rPr>
              <w:t>Let op</w:t>
            </w:r>
            <w:r w:rsidRPr="00363D1A">
              <w:rPr>
                <w:rFonts w:ascii="Corbel" w:hAnsi="Corbel"/>
                <w:sz w:val="16"/>
                <w:szCs w:val="16"/>
              </w:rPr>
              <w:t xml:space="preserve">: door iedere deelnemer aan het Samenwerkingsverband (combinatie) dient </w:t>
            </w:r>
            <w:r w:rsidRPr="00363D1A">
              <w:rPr>
                <w:rFonts w:ascii="Corbel" w:hAnsi="Corbel"/>
                <w:b/>
                <w:sz w:val="16"/>
                <w:szCs w:val="16"/>
              </w:rPr>
              <w:t xml:space="preserve">separaat </w:t>
            </w:r>
            <w:r w:rsidRPr="00363D1A">
              <w:rPr>
                <w:rFonts w:ascii="Corbel" w:hAnsi="Corbel"/>
                <w:sz w:val="16"/>
                <w:szCs w:val="16"/>
              </w:rPr>
              <w:t xml:space="preserve">het </w:t>
            </w:r>
            <w:r w:rsidRPr="00363D1A">
              <w:rPr>
                <w:rFonts w:ascii="Corbel" w:hAnsi="Corbel"/>
                <w:b/>
                <w:sz w:val="16"/>
                <w:szCs w:val="16"/>
              </w:rPr>
              <w:t>Uniform Europees Aanbestedingsdocument</w:t>
            </w:r>
            <w:r w:rsidRPr="00363D1A">
              <w:rPr>
                <w:rFonts w:ascii="Corbel" w:hAnsi="Corbel"/>
                <w:sz w:val="16"/>
                <w:szCs w:val="16"/>
              </w:rPr>
              <w:t xml:space="preserve"> te worden</w:t>
            </w:r>
            <w:r w:rsidRPr="00363D1A">
              <w:rPr>
                <w:rFonts w:ascii="Corbel" w:hAnsi="Corbel"/>
                <w:b/>
                <w:sz w:val="16"/>
                <w:szCs w:val="16"/>
              </w:rPr>
              <w:t xml:space="preserve"> </w:t>
            </w:r>
            <w:r w:rsidRPr="00363D1A">
              <w:rPr>
                <w:rFonts w:ascii="Corbel" w:hAnsi="Corbel"/>
                <w:sz w:val="16"/>
                <w:szCs w:val="16"/>
              </w:rPr>
              <w:t>ingediend.</w:t>
            </w:r>
          </w:p>
        </w:tc>
      </w:tr>
      <w:tr w:rsidR="0055701B" w:rsidRPr="00C56929" w14:paraId="1C85ADCA" w14:textId="77777777" w:rsidTr="0055701B">
        <w:trPr>
          <w:cantSplit/>
          <w:trHeight w:val="775"/>
          <w:jc w:val="center"/>
        </w:trPr>
        <w:tc>
          <w:tcPr>
            <w:tcW w:w="2231" w:type="pct"/>
            <w:shd w:val="clear" w:color="auto" w:fill="auto"/>
          </w:tcPr>
          <w:p w14:paraId="42611B75" w14:textId="7C7DB63A" w:rsidR="0055701B" w:rsidRPr="00363D1A" w:rsidRDefault="0055701B" w:rsidP="00255B1B">
            <w:pPr>
              <w:spacing w:line="276" w:lineRule="auto"/>
              <w:rPr>
                <w:rFonts w:ascii="Corbel" w:hAnsi="Corbel"/>
                <w:sz w:val="16"/>
                <w:szCs w:val="16"/>
              </w:rPr>
            </w:pPr>
            <w:r w:rsidRPr="00363D1A">
              <w:rPr>
                <w:rFonts w:ascii="Corbel" w:hAnsi="Corbel"/>
                <w:sz w:val="16"/>
                <w:szCs w:val="16"/>
              </w:rPr>
              <w:t>Uittreksel inschrijving nationale handelsregister]</w:t>
            </w:r>
          </w:p>
        </w:tc>
        <w:tc>
          <w:tcPr>
            <w:tcW w:w="2769" w:type="pct"/>
            <w:shd w:val="clear" w:color="auto" w:fill="auto"/>
          </w:tcPr>
          <w:p w14:paraId="2267280E" w14:textId="77777777" w:rsidR="0055701B" w:rsidRPr="00363D1A" w:rsidRDefault="0055701B" w:rsidP="00255B1B">
            <w:pPr>
              <w:spacing w:line="276" w:lineRule="auto"/>
              <w:rPr>
                <w:rFonts w:ascii="Corbel" w:hAnsi="Corbel"/>
                <w:sz w:val="16"/>
                <w:szCs w:val="16"/>
              </w:rPr>
            </w:pPr>
            <w:r w:rsidRPr="00363D1A">
              <w:rPr>
                <w:rFonts w:ascii="Corbel" w:hAnsi="Corbel"/>
                <w:sz w:val="16"/>
                <w:szCs w:val="16"/>
              </w:rPr>
              <w:t xml:space="preserve">Bijvoegen, niet ouder dan 6 maanden. </w:t>
            </w:r>
          </w:p>
          <w:p w14:paraId="6A785EAD" w14:textId="77777777" w:rsidR="0055701B" w:rsidRPr="00363D1A" w:rsidRDefault="0055701B" w:rsidP="00255B1B">
            <w:pPr>
              <w:spacing w:line="276" w:lineRule="auto"/>
              <w:rPr>
                <w:rFonts w:ascii="Corbel" w:hAnsi="Corbel"/>
                <w:sz w:val="16"/>
                <w:szCs w:val="16"/>
              </w:rPr>
            </w:pPr>
          </w:p>
          <w:p w14:paraId="26D4F887" w14:textId="77777777" w:rsidR="0055701B" w:rsidRPr="00363D1A" w:rsidRDefault="0055701B" w:rsidP="00C56929">
            <w:pPr>
              <w:spacing w:line="276" w:lineRule="auto"/>
              <w:rPr>
                <w:rFonts w:ascii="Corbel" w:hAnsi="Corbel"/>
                <w:sz w:val="16"/>
                <w:szCs w:val="16"/>
              </w:rPr>
            </w:pPr>
            <w:r w:rsidRPr="00363D1A">
              <w:rPr>
                <w:rFonts w:ascii="Corbel" w:hAnsi="Corbel"/>
                <w:sz w:val="16"/>
                <w:szCs w:val="16"/>
                <w:u w:val="single"/>
              </w:rPr>
              <w:t>Let op:</w:t>
            </w:r>
            <w:r w:rsidRPr="00363D1A">
              <w:rPr>
                <w:rFonts w:ascii="Corbel" w:hAnsi="Corbel"/>
                <w:sz w:val="16"/>
                <w:szCs w:val="16"/>
              </w:rPr>
              <w:t xml:space="preserve"> door iedere deelnemer aan het Samenwerkingsverband (combinatie) dient dit </w:t>
            </w:r>
            <w:r w:rsidRPr="00363D1A">
              <w:rPr>
                <w:rFonts w:ascii="Corbel" w:hAnsi="Corbel"/>
                <w:b/>
                <w:sz w:val="16"/>
                <w:szCs w:val="16"/>
              </w:rPr>
              <w:t xml:space="preserve">separaat </w:t>
            </w:r>
            <w:r w:rsidRPr="00363D1A">
              <w:rPr>
                <w:rFonts w:ascii="Corbel" w:hAnsi="Corbel"/>
                <w:sz w:val="16"/>
                <w:szCs w:val="16"/>
              </w:rPr>
              <w:t>te worden ingediend.</w:t>
            </w:r>
          </w:p>
        </w:tc>
      </w:tr>
      <w:tr w:rsidR="0055701B" w:rsidRPr="00C56929" w14:paraId="0990A92E" w14:textId="77777777" w:rsidTr="0055701B">
        <w:trPr>
          <w:cantSplit/>
          <w:trHeight w:val="541"/>
          <w:jc w:val="center"/>
        </w:trPr>
        <w:tc>
          <w:tcPr>
            <w:tcW w:w="2231" w:type="pct"/>
            <w:shd w:val="clear" w:color="auto" w:fill="auto"/>
          </w:tcPr>
          <w:p w14:paraId="52AFB0A7" w14:textId="3BC6BAC6" w:rsidR="0055701B" w:rsidRPr="00363D1A" w:rsidRDefault="0055701B" w:rsidP="00D51275">
            <w:pPr>
              <w:autoSpaceDE w:val="0"/>
              <w:autoSpaceDN w:val="0"/>
              <w:adjustRightInd w:val="0"/>
              <w:spacing w:line="276" w:lineRule="auto"/>
              <w:rPr>
                <w:rFonts w:ascii="Corbel" w:hAnsi="Corbel" w:cs="Calibri"/>
                <w:bCs/>
                <w:color w:val="000000"/>
                <w:spacing w:val="0"/>
                <w:sz w:val="16"/>
                <w:szCs w:val="16"/>
              </w:rPr>
            </w:pPr>
            <w:r w:rsidRPr="00363D1A">
              <w:rPr>
                <w:rFonts w:ascii="Corbel" w:hAnsi="Corbel"/>
                <w:bCs/>
                <w:sz w:val="16"/>
                <w:szCs w:val="16"/>
              </w:rPr>
              <w:t>Verklaring Russische betrokkenheid</w:t>
            </w:r>
          </w:p>
        </w:tc>
        <w:tc>
          <w:tcPr>
            <w:tcW w:w="2769" w:type="pct"/>
            <w:shd w:val="clear" w:color="auto" w:fill="auto"/>
          </w:tcPr>
          <w:p w14:paraId="51F81A2A" w14:textId="77777777" w:rsidR="0055701B" w:rsidRPr="00363D1A" w:rsidRDefault="0055701B" w:rsidP="00D51275">
            <w:pPr>
              <w:spacing w:line="276" w:lineRule="auto"/>
              <w:rPr>
                <w:rFonts w:ascii="Corbel" w:hAnsi="Corbel"/>
                <w:sz w:val="16"/>
                <w:szCs w:val="16"/>
              </w:rPr>
            </w:pPr>
            <w:r w:rsidRPr="00363D1A">
              <w:rPr>
                <w:rFonts w:ascii="Corbel" w:hAnsi="Corbel"/>
                <w:sz w:val="16"/>
                <w:szCs w:val="16"/>
              </w:rPr>
              <w:t xml:space="preserve">Bijlage </w:t>
            </w:r>
            <w:r w:rsidRPr="00363D1A">
              <w:rPr>
                <w:rFonts w:ascii="Corbel" w:hAnsi="Corbel"/>
                <w:b/>
                <w:bCs/>
                <w:sz w:val="16"/>
                <w:szCs w:val="16"/>
              </w:rPr>
              <w:t>Verklaring Russische betrokkenheid</w:t>
            </w:r>
            <w:r w:rsidRPr="00363D1A">
              <w:rPr>
                <w:rFonts w:ascii="Corbel" w:hAnsi="Corbel"/>
                <w:sz w:val="16"/>
                <w:szCs w:val="16"/>
              </w:rPr>
              <w:t xml:space="preserve"> invullen, eventueel rechtsgeldig ondertekenen en bijvoegen.</w:t>
            </w:r>
          </w:p>
          <w:p w14:paraId="3610AE1A" w14:textId="77777777" w:rsidR="0055701B" w:rsidRPr="00363D1A" w:rsidRDefault="0055701B" w:rsidP="00D51275">
            <w:pPr>
              <w:spacing w:line="276" w:lineRule="auto"/>
              <w:rPr>
                <w:rFonts w:ascii="Corbel" w:hAnsi="Corbel"/>
                <w:sz w:val="16"/>
                <w:szCs w:val="16"/>
              </w:rPr>
            </w:pPr>
          </w:p>
          <w:p w14:paraId="3918CC3D" w14:textId="38F3E40D" w:rsidR="0055701B" w:rsidRPr="00363D1A" w:rsidRDefault="0055701B" w:rsidP="00D51275">
            <w:pPr>
              <w:autoSpaceDE w:val="0"/>
              <w:autoSpaceDN w:val="0"/>
              <w:adjustRightInd w:val="0"/>
              <w:spacing w:line="276" w:lineRule="auto"/>
              <w:rPr>
                <w:rFonts w:ascii="Corbel" w:hAnsi="Corbel" w:cs="Calibri"/>
                <w:bCs/>
                <w:color w:val="000000"/>
                <w:spacing w:val="0"/>
                <w:sz w:val="16"/>
                <w:szCs w:val="16"/>
              </w:rPr>
            </w:pPr>
            <w:r w:rsidRPr="00363D1A">
              <w:rPr>
                <w:rFonts w:ascii="Corbel" w:hAnsi="Corbel"/>
                <w:sz w:val="16"/>
                <w:szCs w:val="16"/>
                <w:u w:val="single"/>
              </w:rPr>
              <w:t>Let op:</w:t>
            </w:r>
            <w:r w:rsidRPr="00363D1A">
              <w:rPr>
                <w:rFonts w:ascii="Corbel" w:hAnsi="Corbel"/>
                <w:sz w:val="16"/>
                <w:szCs w:val="16"/>
              </w:rPr>
              <w:t xml:space="preserve"> door iedere deelnemer aan het Samenwerkingsverband (combinatie) dient dit </w:t>
            </w:r>
            <w:r w:rsidRPr="00363D1A">
              <w:rPr>
                <w:rFonts w:ascii="Corbel" w:hAnsi="Corbel"/>
                <w:b/>
                <w:sz w:val="16"/>
                <w:szCs w:val="16"/>
              </w:rPr>
              <w:t xml:space="preserve">separaat </w:t>
            </w:r>
            <w:r w:rsidRPr="00363D1A">
              <w:rPr>
                <w:rFonts w:ascii="Corbel" w:hAnsi="Corbel"/>
                <w:sz w:val="16"/>
                <w:szCs w:val="16"/>
              </w:rPr>
              <w:t>te worden ingediend.</w:t>
            </w:r>
          </w:p>
        </w:tc>
      </w:tr>
      <w:tr w:rsidR="0055701B" w:rsidRPr="00C56929" w14:paraId="252BBDD7" w14:textId="77777777" w:rsidTr="0055701B">
        <w:trPr>
          <w:cantSplit/>
          <w:trHeight w:val="541"/>
          <w:jc w:val="center"/>
        </w:trPr>
        <w:tc>
          <w:tcPr>
            <w:tcW w:w="2231" w:type="pct"/>
            <w:shd w:val="clear" w:color="auto" w:fill="auto"/>
          </w:tcPr>
          <w:p w14:paraId="4F68DB13" w14:textId="77777777" w:rsidR="0055701B" w:rsidRPr="00363D1A" w:rsidRDefault="0055701B" w:rsidP="00D51275">
            <w:pPr>
              <w:autoSpaceDE w:val="0"/>
              <w:autoSpaceDN w:val="0"/>
              <w:adjustRightInd w:val="0"/>
              <w:spacing w:line="276" w:lineRule="auto"/>
              <w:rPr>
                <w:rFonts w:ascii="Corbel" w:hAnsi="Corbel" w:cs="Calibri"/>
                <w:bCs/>
                <w:color w:val="000000"/>
                <w:spacing w:val="0"/>
                <w:sz w:val="16"/>
                <w:szCs w:val="16"/>
              </w:rPr>
            </w:pPr>
            <w:r w:rsidRPr="00363D1A">
              <w:rPr>
                <w:rFonts w:ascii="Corbel" w:hAnsi="Corbel" w:cs="Calibri"/>
                <w:bCs/>
                <w:color w:val="000000"/>
                <w:spacing w:val="0"/>
                <w:sz w:val="16"/>
                <w:szCs w:val="16"/>
              </w:rPr>
              <w:t>Format Kerncompetenties</w:t>
            </w:r>
          </w:p>
        </w:tc>
        <w:tc>
          <w:tcPr>
            <w:tcW w:w="2769" w:type="pct"/>
            <w:shd w:val="clear" w:color="auto" w:fill="auto"/>
          </w:tcPr>
          <w:p w14:paraId="04A946B1" w14:textId="77777777" w:rsidR="0055701B" w:rsidRPr="00363D1A" w:rsidRDefault="0055701B" w:rsidP="00D51275">
            <w:pPr>
              <w:autoSpaceDE w:val="0"/>
              <w:autoSpaceDN w:val="0"/>
              <w:adjustRightInd w:val="0"/>
              <w:spacing w:line="276" w:lineRule="auto"/>
              <w:rPr>
                <w:rFonts w:ascii="Corbel" w:hAnsi="Corbel" w:cs="Calibri"/>
                <w:color w:val="000000"/>
                <w:spacing w:val="0"/>
                <w:sz w:val="16"/>
                <w:szCs w:val="16"/>
              </w:rPr>
            </w:pPr>
            <w:r w:rsidRPr="00363D1A">
              <w:rPr>
                <w:rFonts w:ascii="Corbel" w:hAnsi="Corbel" w:cs="Calibri"/>
                <w:bCs/>
                <w:color w:val="000000"/>
                <w:spacing w:val="0"/>
                <w:sz w:val="16"/>
                <w:szCs w:val="16"/>
              </w:rPr>
              <w:t>Bijlage Format Kerncompetenties</w:t>
            </w:r>
            <w:r w:rsidRPr="00363D1A">
              <w:rPr>
                <w:rFonts w:ascii="Corbel" w:hAnsi="Corbel" w:cs="Calibri"/>
                <w:color w:val="000000"/>
                <w:spacing w:val="0"/>
                <w:sz w:val="16"/>
                <w:szCs w:val="16"/>
              </w:rPr>
              <w:t xml:space="preserve"> invullen en bijvoegen. </w:t>
            </w:r>
          </w:p>
        </w:tc>
      </w:tr>
      <w:tr w:rsidR="0055701B" w:rsidRPr="00C56929" w14:paraId="7420AE32" w14:textId="77777777" w:rsidTr="0055701B">
        <w:trPr>
          <w:cantSplit/>
          <w:trHeight w:val="195"/>
          <w:jc w:val="center"/>
        </w:trPr>
        <w:tc>
          <w:tcPr>
            <w:tcW w:w="2231" w:type="pct"/>
            <w:shd w:val="clear" w:color="auto" w:fill="000000" w:themeFill="text1"/>
            <w:vAlign w:val="center"/>
          </w:tcPr>
          <w:p w14:paraId="1A1EA1C5" w14:textId="77777777" w:rsidR="0055701B" w:rsidRPr="00363D1A" w:rsidRDefault="0055701B" w:rsidP="00D51275">
            <w:pPr>
              <w:spacing w:line="276" w:lineRule="auto"/>
              <w:rPr>
                <w:rFonts w:ascii="Corbel" w:hAnsi="Corbel"/>
                <w:color w:val="FFFFFF" w:themeColor="background1"/>
                <w:sz w:val="16"/>
                <w:szCs w:val="16"/>
              </w:rPr>
            </w:pPr>
            <w:r w:rsidRPr="00363D1A">
              <w:rPr>
                <w:rFonts w:ascii="Corbel" w:hAnsi="Corbel"/>
                <w:b/>
                <w:color w:val="FFFFFF" w:themeColor="background1"/>
                <w:sz w:val="16"/>
                <w:szCs w:val="16"/>
              </w:rPr>
              <w:t xml:space="preserve">Selectiecriteria </w:t>
            </w:r>
          </w:p>
        </w:tc>
        <w:tc>
          <w:tcPr>
            <w:tcW w:w="2769" w:type="pct"/>
            <w:shd w:val="clear" w:color="auto" w:fill="000000" w:themeFill="text1"/>
            <w:vAlign w:val="center"/>
          </w:tcPr>
          <w:p w14:paraId="2430D30B" w14:textId="77777777" w:rsidR="0055701B" w:rsidRPr="00363D1A" w:rsidRDefault="0055701B" w:rsidP="00D51275">
            <w:pPr>
              <w:spacing w:line="276" w:lineRule="auto"/>
              <w:rPr>
                <w:rFonts w:ascii="Corbel" w:hAnsi="Corbel"/>
                <w:b/>
                <w:color w:val="FFFFFF" w:themeColor="background1"/>
                <w:sz w:val="16"/>
                <w:szCs w:val="16"/>
              </w:rPr>
            </w:pPr>
            <w:r w:rsidRPr="00363D1A">
              <w:rPr>
                <w:rFonts w:ascii="Corbel" w:hAnsi="Corbel"/>
                <w:b/>
                <w:color w:val="FFFFFF" w:themeColor="background1"/>
                <w:sz w:val="16"/>
                <w:szCs w:val="16"/>
              </w:rPr>
              <w:t>Actie</w:t>
            </w:r>
          </w:p>
        </w:tc>
      </w:tr>
      <w:tr w:rsidR="0055701B" w:rsidRPr="00C56929" w14:paraId="53A90FFE" w14:textId="77777777" w:rsidTr="0055701B">
        <w:trPr>
          <w:cantSplit/>
          <w:trHeight w:val="195"/>
          <w:jc w:val="center"/>
        </w:trPr>
        <w:tc>
          <w:tcPr>
            <w:tcW w:w="2231" w:type="pct"/>
            <w:shd w:val="clear" w:color="auto" w:fill="auto"/>
            <w:vAlign w:val="center"/>
          </w:tcPr>
          <w:p w14:paraId="02BC1BF9" w14:textId="78ABA58F" w:rsidR="00135C92" w:rsidRPr="00363D1A" w:rsidRDefault="00135C92" w:rsidP="00135C92">
            <w:pPr>
              <w:pStyle w:val="Lijstalinea"/>
              <w:numPr>
                <w:ilvl w:val="0"/>
                <w:numId w:val="15"/>
              </w:numPr>
              <w:spacing w:line="276" w:lineRule="auto"/>
              <w:ind w:left="218" w:hanging="218"/>
              <w:rPr>
                <w:rFonts w:ascii="Corbel" w:hAnsi="Corbel"/>
                <w:iCs/>
                <w:sz w:val="16"/>
                <w:szCs w:val="16"/>
                <w:lang w:val="nl-NL"/>
              </w:rPr>
            </w:pPr>
            <w:r w:rsidRPr="00363D1A">
              <w:rPr>
                <w:rFonts w:ascii="Corbel" w:hAnsi="Corbel"/>
                <w:iCs/>
                <w:sz w:val="16"/>
                <w:szCs w:val="16"/>
                <w:lang w:val="nl-NL"/>
              </w:rPr>
              <w:t xml:space="preserve">Beheer en onderhoud </w:t>
            </w:r>
            <w:r w:rsidR="00523988">
              <w:rPr>
                <w:rFonts w:ascii="Corbel" w:hAnsi="Corbel"/>
                <w:iCs/>
                <w:sz w:val="16"/>
                <w:szCs w:val="16"/>
                <w:lang w:val="nl-NL"/>
              </w:rPr>
              <w:t>in de spoor omgeving</w:t>
            </w:r>
          </w:p>
          <w:p w14:paraId="0589CF91" w14:textId="658A9263" w:rsidR="00135C92" w:rsidRDefault="00135C92" w:rsidP="00135C92">
            <w:pPr>
              <w:pStyle w:val="Lijstalinea"/>
              <w:numPr>
                <w:ilvl w:val="0"/>
                <w:numId w:val="15"/>
              </w:numPr>
              <w:spacing w:line="276" w:lineRule="auto"/>
              <w:ind w:left="218" w:hanging="218"/>
              <w:rPr>
                <w:rFonts w:ascii="Corbel" w:hAnsi="Corbel"/>
                <w:iCs/>
                <w:sz w:val="16"/>
                <w:szCs w:val="16"/>
                <w:lang w:val="nl-NL"/>
              </w:rPr>
            </w:pPr>
            <w:r w:rsidRPr="00363D1A">
              <w:rPr>
                <w:rFonts w:ascii="Corbel" w:hAnsi="Corbel"/>
                <w:iCs/>
                <w:sz w:val="16"/>
                <w:szCs w:val="16"/>
                <w:lang w:val="nl-NL"/>
              </w:rPr>
              <w:t xml:space="preserve">Ervaring met </w:t>
            </w:r>
            <w:r w:rsidR="00523988">
              <w:rPr>
                <w:rFonts w:ascii="Corbel" w:hAnsi="Corbel"/>
                <w:iCs/>
                <w:sz w:val="16"/>
                <w:szCs w:val="16"/>
                <w:lang w:val="nl-NL"/>
              </w:rPr>
              <w:t>in een lightrail omgeving</w:t>
            </w:r>
          </w:p>
          <w:p w14:paraId="3816AB60" w14:textId="2D1C5FF6" w:rsidR="00FA24B2" w:rsidRPr="00363D1A" w:rsidRDefault="0028201B" w:rsidP="00135C92">
            <w:pPr>
              <w:pStyle w:val="Lijstalinea"/>
              <w:numPr>
                <w:ilvl w:val="0"/>
                <w:numId w:val="15"/>
              </w:numPr>
              <w:spacing w:line="276" w:lineRule="auto"/>
              <w:ind w:left="218" w:hanging="218"/>
              <w:rPr>
                <w:rFonts w:ascii="Corbel" w:hAnsi="Corbel"/>
                <w:iCs/>
                <w:sz w:val="16"/>
                <w:szCs w:val="16"/>
                <w:lang w:val="nl-NL"/>
              </w:rPr>
            </w:pPr>
            <w:r>
              <w:rPr>
                <w:rFonts w:ascii="Corbel" w:hAnsi="Corbel"/>
                <w:iCs/>
                <w:sz w:val="16"/>
                <w:szCs w:val="16"/>
                <w:lang w:val="nl-NL"/>
              </w:rPr>
              <w:t>Aantoonbare kennis van de veiligheidsrichtlijnen</w:t>
            </w:r>
          </w:p>
          <w:p w14:paraId="2D63F89B" w14:textId="7178BEB8" w:rsidR="006A1E4A" w:rsidRPr="0055533A" w:rsidRDefault="00363D1A" w:rsidP="00135C92">
            <w:pPr>
              <w:pStyle w:val="Lijstalinea"/>
              <w:numPr>
                <w:ilvl w:val="0"/>
                <w:numId w:val="15"/>
              </w:numPr>
              <w:spacing w:line="276" w:lineRule="auto"/>
              <w:ind w:left="218" w:hanging="218"/>
              <w:rPr>
                <w:rFonts w:ascii="Corbel" w:hAnsi="Corbel"/>
                <w:iCs/>
                <w:sz w:val="16"/>
                <w:szCs w:val="16"/>
                <w:lang w:val="nl-NL"/>
              </w:rPr>
            </w:pPr>
            <w:r w:rsidRPr="0055533A">
              <w:rPr>
                <w:rFonts w:ascii="Corbel" w:hAnsi="Corbel"/>
                <w:iCs/>
                <w:sz w:val="16"/>
                <w:szCs w:val="16"/>
                <w:lang w:val="nl-NL"/>
              </w:rPr>
              <w:t xml:space="preserve">Ervaring </w:t>
            </w:r>
            <w:r w:rsidR="0055533A" w:rsidRPr="0055533A">
              <w:rPr>
                <w:rFonts w:ascii="Corbel" w:hAnsi="Corbel"/>
                <w:iCs/>
                <w:sz w:val="16"/>
                <w:szCs w:val="16"/>
                <w:lang w:val="nl-NL"/>
              </w:rPr>
              <w:t>met prestatie gericht e</w:t>
            </w:r>
            <w:r w:rsidR="0055533A">
              <w:rPr>
                <w:rFonts w:ascii="Corbel" w:hAnsi="Corbel"/>
                <w:iCs/>
                <w:sz w:val="16"/>
                <w:szCs w:val="16"/>
                <w:lang w:val="nl-NL"/>
              </w:rPr>
              <w:t>n waarde gedreven onderhoud</w:t>
            </w:r>
          </w:p>
          <w:p w14:paraId="24C7A04A" w14:textId="23076695" w:rsidR="0055701B" w:rsidRPr="0055533A" w:rsidRDefault="0055701B" w:rsidP="006A1E4A">
            <w:pPr>
              <w:pStyle w:val="Lijstalinea"/>
              <w:spacing w:line="276" w:lineRule="auto"/>
              <w:ind w:left="218"/>
              <w:rPr>
                <w:rFonts w:ascii="Corbel" w:hAnsi="Corbel"/>
                <w:sz w:val="16"/>
                <w:szCs w:val="16"/>
                <w:highlight w:val="yellow"/>
                <w:lang w:val="nl-NL"/>
              </w:rPr>
            </w:pPr>
          </w:p>
        </w:tc>
        <w:tc>
          <w:tcPr>
            <w:tcW w:w="2769" w:type="pct"/>
            <w:shd w:val="clear" w:color="auto" w:fill="auto"/>
            <w:vAlign w:val="center"/>
          </w:tcPr>
          <w:p w14:paraId="195CFCF2" w14:textId="745A3876" w:rsidR="0055701B" w:rsidRPr="00363D1A" w:rsidRDefault="00135C92" w:rsidP="00D51275">
            <w:pPr>
              <w:spacing w:line="276" w:lineRule="auto"/>
              <w:rPr>
                <w:rFonts w:ascii="Corbel" w:hAnsi="Corbel"/>
                <w:sz w:val="16"/>
                <w:szCs w:val="16"/>
                <w:highlight w:val="yellow"/>
              </w:rPr>
            </w:pPr>
            <w:r w:rsidRPr="00363D1A">
              <w:rPr>
                <w:rFonts w:ascii="Corbel" w:hAnsi="Corbel"/>
                <w:sz w:val="16"/>
                <w:szCs w:val="16"/>
              </w:rPr>
              <w:t xml:space="preserve">Minimum eisen aangevuld met punten zoals beschreven </w:t>
            </w:r>
            <w:r w:rsidR="00E6296B" w:rsidRPr="00363D1A">
              <w:rPr>
                <w:rFonts w:ascii="Corbel" w:hAnsi="Corbel"/>
                <w:sz w:val="16"/>
                <w:szCs w:val="16"/>
              </w:rPr>
              <w:t>in hoofdstuk 4.3.2.1</w:t>
            </w:r>
          </w:p>
        </w:tc>
      </w:tr>
    </w:tbl>
    <w:p w14:paraId="56CC7362" w14:textId="21EFBD02" w:rsidR="00E92583" w:rsidRDefault="00E92583" w:rsidP="00E92583">
      <w:pPr>
        <w:pStyle w:val="BestekKop1"/>
      </w:pPr>
      <w:bookmarkStart w:id="88" w:name="_Toc195253708"/>
      <w:r>
        <w:lastRenderedPageBreak/>
        <w:t>Bijlage</w:t>
      </w:r>
      <w:r w:rsidR="00770E04">
        <w:t xml:space="preserve"> 1</w:t>
      </w:r>
      <w:r>
        <w:t xml:space="preserve"> </w:t>
      </w:r>
      <w:r w:rsidR="00BB2B2D">
        <w:t>Uniform Europees aanbestedingsdocument</w:t>
      </w:r>
      <w:bookmarkEnd w:id="88"/>
    </w:p>
    <w:p w14:paraId="26A510F4" w14:textId="17512184" w:rsidR="00E92583" w:rsidRDefault="00544DCA" w:rsidP="00544DCA">
      <w:r>
        <w:t xml:space="preserve">Als </w:t>
      </w:r>
      <w:proofErr w:type="spellStart"/>
      <w:r w:rsidR="00A02708">
        <w:t>invulbaar</w:t>
      </w:r>
      <w:proofErr w:type="spellEnd"/>
      <w:r w:rsidR="00A02708">
        <w:t xml:space="preserve"> pdf document bij het dossier gevoegd</w:t>
      </w:r>
    </w:p>
    <w:p w14:paraId="17D761B0" w14:textId="62112E04" w:rsidR="00D51454" w:rsidRDefault="00A532E4" w:rsidP="00BA3EA9">
      <w:pPr>
        <w:pStyle w:val="BestekKop1"/>
      </w:pPr>
      <w:bookmarkStart w:id="89" w:name="_Toc195253709"/>
      <w:r>
        <w:lastRenderedPageBreak/>
        <w:t xml:space="preserve">Bijlage </w:t>
      </w:r>
      <w:r w:rsidR="0069206A">
        <w:t xml:space="preserve">2 </w:t>
      </w:r>
      <w:r w:rsidR="00D51454" w:rsidRPr="00881670">
        <w:t>Format Kerncompetenties</w:t>
      </w:r>
      <w:bookmarkEnd w:id="89"/>
      <w:r w:rsidR="004612C5">
        <w:t xml:space="preserve"> </w:t>
      </w:r>
    </w:p>
    <w:p w14:paraId="3CCB4B52" w14:textId="77777777" w:rsidR="00A532E4" w:rsidRDefault="00A532E4" w:rsidP="00A532E4">
      <w:pPr>
        <w:suppressAutoHyphens/>
        <w:overflowPunct w:val="0"/>
        <w:autoSpaceDE w:val="0"/>
        <w:spacing w:line="276" w:lineRule="auto"/>
        <w:textAlignment w:val="baseline"/>
        <w:rPr>
          <w:rFonts w:ascii="Corbel" w:hAnsi="Corbel"/>
          <w:b/>
          <w:szCs w:val="18"/>
        </w:rPr>
      </w:pPr>
      <w:r>
        <w:rPr>
          <w:rFonts w:ascii="Corbel" w:hAnsi="Corbel"/>
          <w:b/>
          <w:szCs w:val="18"/>
        </w:rPr>
        <w:t>Betreft aanbesteding:</w:t>
      </w:r>
    </w:p>
    <w:p w14:paraId="5E154CF9" w14:textId="77777777" w:rsidR="00A532E4" w:rsidRPr="00C56929" w:rsidRDefault="00A532E4" w:rsidP="00A532E4">
      <w:pPr>
        <w:suppressAutoHyphens/>
        <w:overflowPunct w:val="0"/>
        <w:autoSpaceDE w:val="0"/>
        <w:spacing w:line="276" w:lineRule="auto"/>
        <w:textAlignment w:val="baseline"/>
        <w:rPr>
          <w:rFonts w:ascii="Corbel" w:hAnsi="Corbel"/>
          <w:szCs w:val="18"/>
          <w:highlight w:val="lightGray"/>
        </w:rPr>
      </w:pPr>
      <w:r w:rsidRPr="00C56929">
        <w:rPr>
          <w:rFonts w:ascii="Corbel" w:hAnsi="Corbel"/>
          <w:szCs w:val="18"/>
          <w:highlight w:val="lightGray"/>
        </w:rPr>
        <w:t>&lt;titel&gt;</w:t>
      </w:r>
    </w:p>
    <w:p w14:paraId="7236D188" w14:textId="77777777" w:rsidR="00A532E4" w:rsidRPr="00C56929" w:rsidRDefault="00A532E4" w:rsidP="00A532E4">
      <w:pPr>
        <w:suppressAutoHyphens/>
        <w:overflowPunct w:val="0"/>
        <w:autoSpaceDE w:val="0"/>
        <w:spacing w:line="276" w:lineRule="auto"/>
        <w:textAlignment w:val="baseline"/>
        <w:rPr>
          <w:rFonts w:ascii="Corbel" w:hAnsi="Corbel"/>
          <w:szCs w:val="18"/>
          <w:highlight w:val="lightGray"/>
        </w:rPr>
      </w:pPr>
      <w:r w:rsidRPr="00C56929">
        <w:rPr>
          <w:rFonts w:ascii="Corbel" w:hAnsi="Corbel"/>
          <w:szCs w:val="18"/>
          <w:highlight w:val="lightGray"/>
        </w:rPr>
        <w:t>&lt;kenmerk&gt;</w:t>
      </w:r>
    </w:p>
    <w:p w14:paraId="3C114FE2" w14:textId="77777777" w:rsidR="00A532E4" w:rsidRDefault="00A532E4" w:rsidP="00A532E4">
      <w:pPr>
        <w:suppressAutoHyphens/>
        <w:overflowPunct w:val="0"/>
        <w:autoSpaceDE w:val="0"/>
        <w:spacing w:line="276" w:lineRule="auto"/>
        <w:textAlignment w:val="baseline"/>
        <w:rPr>
          <w:rFonts w:ascii="Corbel" w:hAnsi="Corbel"/>
          <w:szCs w:val="18"/>
        </w:rPr>
      </w:pPr>
      <w:r w:rsidRPr="00C56929">
        <w:rPr>
          <w:rFonts w:ascii="Corbel" w:hAnsi="Corbel"/>
          <w:szCs w:val="18"/>
          <w:highlight w:val="lightGray"/>
        </w:rPr>
        <w:t>Provincie &lt;naam&gt;</w:t>
      </w:r>
    </w:p>
    <w:p w14:paraId="7F326624" w14:textId="77777777" w:rsidR="00A532E4" w:rsidRPr="00D51454" w:rsidRDefault="00A532E4" w:rsidP="00A532E4">
      <w:pPr>
        <w:suppressAutoHyphens/>
        <w:overflowPunct w:val="0"/>
        <w:autoSpaceDE w:val="0"/>
        <w:spacing w:line="276" w:lineRule="auto"/>
        <w:textAlignment w:val="baseline"/>
      </w:pPr>
    </w:p>
    <w:tbl>
      <w:tblPr>
        <w:tblW w:w="85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57" w:type="dxa"/>
          <w:bottom w:w="28" w:type="dxa"/>
          <w:right w:w="57" w:type="dxa"/>
        </w:tblCellMar>
        <w:tblLook w:val="01E0" w:firstRow="1" w:lastRow="1" w:firstColumn="1" w:lastColumn="1" w:noHBand="0" w:noVBand="0"/>
      </w:tblPr>
      <w:tblGrid>
        <w:gridCol w:w="4970"/>
        <w:gridCol w:w="3549"/>
      </w:tblGrid>
      <w:tr w:rsidR="00D51454" w:rsidRPr="001A17B8" w14:paraId="5A92F83E" w14:textId="77777777" w:rsidTr="00A532E4">
        <w:trPr>
          <w:trHeight w:val="126"/>
          <w:jc w:val="center"/>
        </w:trPr>
        <w:tc>
          <w:tcPr>
            <w:tcW w:w="8519" w:type="dxa"/>
            <w:gridSpan w:val="2"/>
            <w:shd w:val="clear" w:color="auto" w:fill="000000" w:themeFill="text1"/>
          </w:tcPr>
          <w:p w14:paraId="4B857980" w14:textId="77777777" w:rsidR="00D51454" w:rsidRPr="001A17B8" w:rsidRDefault="00D51454" w:rsidP="00A532E4">
            <w:pPr>
              <w:pStyle w:val="Voetnoottekst"/>
              <w:spacing w:line="276" w:lineRule="auto"/>
              <w:rPr>
                <w:rFonts w:ascii="Corbel" w:hAnsi="Corbel"/>
                <w:b/>
                <w:color w:val="FFFFFF" w:themeColor="background1"/>
                <w:sz w:val="16"/>
                <w:szCs w:val="16"/>
              </w:rPr>
            </w:pPr>
            <w:r w:rsidRPr="001A17B8">
              <w:rPr>
                <w:rFonts w:ascii="Corbel" w:hAnsi="Corbel"/>
                <w:b/>
                <w:sz w:val="16"/>
                <w:szCs w:val="16"/>
              </w:rPr>
              <w:t>Kerncompetentie 1:</w:t>
            </w:r>
            <w:r w:rsidRPr="001A17B8">
              <w:rPr>
                <w:rFonts w:ascii="Corbel" w:hAnsi="Corbel"/>
                <w:sz w:val="16"/>
                <w:szCs w:val="16"/>
              </w:rPr>
              <w:t xml:space="preserve"> </w:t>
            </w:r>
            <w:r w:rsidRPr="001A17B8">
              <w:rPr>
                <w:rFonts w:ascii="Corbel" w:hAnsi="Corbel"/>
                <w:b/>
                <w:i/>
                <w:sz w:val="16"/>
                <w:szCs w:val="16"/>
                <w:highlight w:val="lightGray"/>
              </w:rPr>
              <w:t>&lt;Invullen gevraagde kerncompetentie&gt;</w:t>
            </w:r>
          </w:p>
        </w:tc>
      </w:tr>
      <w:tr w:rsidR="00D51454" w:rsidRPr="001A17B8" w14:paraId="71E9EEA1" w14:textId="77777777" w:rsidTr="00A532E4">
        <w:trPr>
          <w:jc w:val="center"/>
        </w:trPr>
        <w:tc>
          <w:tcPr>
            <w:tcW w:w="4970" w:type="dxa"/>
            <w:shd w:val="clear" w:color="auto" w:fill="auto"/>
          </w:tcPr>
          <w:p w14:paraId="534A4D12" w14:textId="77777777" w:rsidR="00D51454" w:rsidRPr="001A17B8" w:rsidRDefault="00A532E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N</w:t>
            </w:r>
            <w:r w:rsidR="00D51454" w:rsidRPr="001A17B8">
              <w:rPr>
                <w:rFonts w:ascii="Corbel" w:hAnsi="Corbel"/>
                <w:sz w:val="16"/>
                <w:szCs w:val="16"/>
              </w:rPr>
              <w:t xml:space="preserve">aam </w:t>
            </w:r>
            <w:r w:rsidRPr="001A17B8">
              <w:rPr>
                <w:rFonts w:ascii="Corbel" w:hAnsi="Corbel"/>
                <w:sz w:val="16"/>
                <w:szCs w:val="16"/>
              </w:rPr>
              <w:t>referentie-organisatie</w:t>
            </w:r>
          </w:p>
        </w:tc>
        <w:tc>
          <w:tcPr>
            <w:tcW w:w="3549" w:type="dxa"/>
            <w:shd w:val="clear" w:color="auto" w:fill="auto"/>
          </w:tcPr>
          <w:p w14:paraId="647B909E"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7367D882"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r>
      <w:tr w:rsidR="00A532E4" w:rsidRPr="001A17B8" w14:paraId="7F622FFA" w14:textId="77777777" w:rsidTr="00A532E4">
        <w:trPr>
          <w:jc w:val="center"/>
        </w:trPr>
        <w:tc>
          <w:tcPr>
            <w:tcW w:w="4970" w:type="dxa"/>
            <w:shd w:val="clear" w:color="auto" w:fill="auto"/>
          </w:tcPr>
          <w:p w14:paraId="36749CFC"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Adresgegevens referentie-organisatie</w:t>
            </w:r>
          </w:p>
        </w:tc>
        <w:tc>
          <w:tcPr>
            <w:tcW w:w="3549" w:type="dxa"/>
            <w:shd w:val="clear" w:color="auto" w:fill="auto"/>
          </w:tcPr>
          <w:p w14:paraId="32B74B2F"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3CCC2989"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highlight w:val="lightGray"/>
              </w:rPr>
            </w:pPr>
          </w:p>
        </w:tc>
      </w:tr>
      <w:tr w:rsidR="00D51454" w:rsidRPr="001A17B8" w14:paraId="16DD5F93" w14:textId="77777777" w:rsidTr="00A532E4">
        <w:trPr>
          <w:trHeight w:val="675"/>
          <w:jc w:val="center"/>
        </w:trPr>
        <w:tc>
          <w:tcPr>
            <w:tcW w:w="4970" w:type="dxa"/>
            <w:shd w:val="clear" w:color="auto" w:fill="auto"/>
          </w:tcPr>
          <w:p w14:paraId="74D78766"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Activiteiten </w:t>
            </w:r>
            <w:r w:rsidR="00A532E4" w:rsidRPr="001A17B8">
              <w:rPr>
                <w:rFonts w:ascii="Corbel" w:hAnsi="Corbel"/>
                <w:sz w:val="16"/>
                <w:szCs w:val="16"/>
              </w:rPr>
              <w:t>referentie-organisatie</w:t>
            </w:r>
          </w:p>
        </w:tc>
        <w:tc>
          <w:tcPr>
            <w:tcW w:w="3549" w:type="dxa"/>
            <w:shd w:val="clear" w:color="auto" w:fill="auto"/>
          </w:tcPr>
          <w:p w14:paraId="0B723E62"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38CFDF7D"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19BD867E"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tc>
      </w:tr>
      <w:tr w:rsidR="00D51454" w:rsidRPr="001A17B8" w14:paraId="2284F76E" w14:textId="77777777" w:rsidTr="00A532E4">
        <w:trPr>
          <w:jc w:val="center"/>
        </w:trPr>
        <w:tc>
          <w:tcPr>
            <w:tcW w:w="4970" w:type="dxa"/>
            <w:shd w:val="clear" w:color="auto" w:fill="auto"/>
          </w:tcPr>
          <w:p w14:paraId="45A84F09"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Co</w:t>
            </w:r>
            <w:r w:rsidR="00A532E4" w:rsidRPr="001A17B8">
              <w:rPr>
                <w:rFonts w:ascii="Corbel" w:hAnsi="Corbel"/>
                <w:sz w:val="16"/>
                <w:szCs w:val="16"/>
              </w:rPr>
              <w:t>ntactpersoon referentie-organisatie</w:t>
            </w:r>
          </w:p>
        </w:tc>
        <w:tc>
          <w:tcPr>
            <w:tcW w:w="3549" w:type="dxa"/>
            <w:shd w:val="clear" w:color="auto" w:fill="auto"/>
          </w:tcPr>
          <w:p w14:paraId="64ECF4CB"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7177F87E"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r>
      <w:tr w:rsidR="00D51454" w:rsidRPr="001A17B8" w14:paraId="1DA7AF75" w14:textId="77777777" w:rsidTr="00A532E4">
        <w:trPr>
          <w:jc w:val="center"/>
        </w:trPr>
        <w:tc>
          <w:tcPr>
            <w:tcW w:w="4970" w:type="dxa"/>
            <w:shd w:val="clear" w:color="auto" w:fill="auto"/>
          </w:tcPr>
          <w:p w14:paraId="621501F6" w14:textId="77777777" w:rsidR="00D51454" w:rsidRPr="001A17B8" w:rsidRDefault="00A532E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Telefoonnummer </w:t>
            </w:r>
            <w:r w:rsidR="00D51454" w:rsidRPr="001A17B8">
              <w:rPr>
                <w:rFonts w:ascii="Corbel" w:hAnsi="Corbel"/>
                <w:sz w:val="16"/>
                <w:szCs w:val="16"/>
              </w:rPr>
              <w:t>contactpersoon</w:t>
            </w:r>
            <w:r w:rsidRPr="001A17B8">
              <w:rPr>
                <w:rFonts w:ascii="Corbel" w:hAnsi="Corbel"/>
                <w:sz w:val="16"/>
                <w:szCs w:val="16"/>
              </w:rPr>
              <w:t xml:space="preserve"> referentie-organisatie</w:t>
            </w:r>
          </w:p>
        </w:tc>
        <w:tc>
          <w:tcPr>
            <w:tcW w:w="3549" w:type="dxa"/>
            <w:shd w:val="clear" w:color="auto" w:fill="auto"/>
          </w:tcPr>
          <w:p w14:paraId="5AF933C0"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2543307B"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r>
      <w:tr w:rsidR="00D51454" w:rsidRPr="001A17B8" w14:paraId="133A1273" w14:textId="77777777" w:rsidTr="00A532E4">
        <w:trPr>
          <w:jc w:val="center"/>
        </w:trPr>
        <w:tc>
          <w:tcPr>
            <w:tcW w:w="4970" w:type="dxa"/>
            <w:shd w:val="clear" w:color="auto" w:fill="auto"/>
          </w:tcPr>
          <w:p w14:paraId="4502EE00"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E-mail contactpersoon</w:t>
            </w:r>
            <w:r w:rsidR="00A532E4" w:rsidRPr="001A17B8">
              <w:rPr>
                <w:rFonts w:ascii="Corbel" w:hAnsi="Corbel"/>
                <w:sz w:val="16"/>
                <w:szCs w:val="16"/>
              </w:rPr>
              <w:t xml:space="preserve"> referentie-organisatie</w:t>
            </w:r>
          </w:p>
        </w:tc>
        <w:tc>
          <w:tcPr>
            <w:tcW w:w="3549" w:type="dxa"/>
            <w:shd w:val="clear" w:color="auto" w:fill="auto"/>
          </w:tcPr>
          <w:p w14:paraId="1C714F51"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p w14:paraId="41FC9DAF"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r>
      <w:tr w:rsidR="00D51454" w:rsidRPr="001A17B8" w14:paraId="23FDD544" w14:textId="77777777" w:rsidTr="00A532E4">
        <w:trPr>
          <w:jc w:val="center"/>
        </w:trPr>
        <w:tc>
          <w:tcPr>
            <w:tcW w:w="4970" w:type="dxa"/>
            <w:shd w:val="clear" w:color="auto" w:fill="auto"/>
          </w:tcPr>
          <w:p w14:paraId="35E29162"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rPr>
              <w:t xml:space="preserve">Korte omschrijving van werkzaamheden waaruit de gevraagde kerncompetentie blijkt. </w:t>
            </w:r>
          </w:p>
          <w:p w14:paraId="4FF01AA4"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493AEEB4"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74E44328"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73F15894"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0CE01A22"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c>
          <w:tcPr>
            <w:tcW w:w="3549" w:type="dxa"/>
            <w:shd w:val="clear" w:color="auto" w:fill="auto"/>
          </w:tcPr>
          <w:p w14:paraId="0C574147"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&lt;…&gt;</w:t>
            </w:r>
          </w:p>
          <w:p w14:paraId="0A6FF9BE"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highlight w:val="lightGray"/>
              </w:rPr>
            </w:pPr>
          </w:p>
          <w:p w14:paraId="04CCA34D"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39A17A12"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02D4C7C1"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37FFE7F8"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6F72D90E"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tc>
      </w:tr>
      <w:tr w:rsidR="00D51454" w:rsidRPr="001A17B8" w14:paraId="5B005413" w14:textId="77777777" w:rsidTr="00A532E4">
        <w:trPr>
          <w:jc w:val="center"/>
        </w:trPr>
        <w:tc>
          <w:tcPr>
            <w:tcW w:w="4970" w:type="dxa"/>
            <w:shd w:val="clear" w:color="auto" w:fill="auto"/>
          </w:tcPr>
          <w:p w14:paraId="5BEB49D3" w14:textId="77777777" w:rsidR="00D51454" w:rsidRPr="001A17B8" w:rsidRDefault="00D51454" w:rsidP="00A532E4">
            <w:pPr>
              <w:spacing w:line="276" w:lineRule="auto"/>
              <w:rPr>
                <w:rFonts w:ascii="Corbel" w:hAnsi="Corbel"/>
                <w:sz w:val="16"/>
                <w:szCs w:val="16"/>
              </w:rPr>
            </w:pPr>
            <w:r w:rsidRPr="001A17B8">
              <w:rPr>
                <w:rFonts w:ascii="Corbel" w:hAnsi="Corbel"/>
                <w:sz w:val="16"/>
                <w:szCs w:val="16"/>
              </w:rPr>
              <w:t xml:space="preserve">De gevraagde kerncompetenties zijn tot volle tevredenheid van de referentieorganisatie verricht in de periode van 36 maanden voorafgaand aan de sluitingsdatum voor het indienen van een </w:t>
            </w:r>
            <w:r w:rsidR="009A5489">
              <w:rPr>
                <w:rFonts w:ascii="Corbel" w:hAnsi="Corbel"/>
                <w:sz w:val="16"/>
                <w:szCs w:val="16"/>
              </w:rPr>
              <w:t>Aanmelding</w:t>
            </w:r>
            <w:r w:rsidRPr="001A17B8">
              <w:rPr>
                <w:rFonts w:ascii="Corbel" w:hAnsi="Corbel"/>
                <w:sz w:val="16"/>
                <w:szCs w:val="16"/>
              </w:rPr>
              <w:t>.</w:t>
            </w:r>
            <w:r w:rsidR="004612C5" w:rsidRPr="001A17B8">
              <w:rPr>
                <w:rFonts w:ascii="Corbel" w:hAnsi="Corbel"/>
                <w:sz w:val="16"/>
                <w:szCs w:val="16"/>
              </w:rPr>
              <w:t xml:space="preserve"> </w:t>
            </w:r>
            <w:r w:rsidRPr="001A17B8">
              <w:rPr>
                <w:rFonts w:ascii="Corbel" w:hAnsi="Corbel"/>
                <w:sz w:val="16"/>
                <w:szCs w:val="16"/>
              </w:rPr>
              <w:t>De complete opdracht hoeft nog niet volledig te zijn afgerond, maar de onderdelen waar de kerncompetenties betrekking op hebben moeten wel zijn uitgevoerd en geëvalueerd;</w:t>
            </w:r>
          </w:p>
          <w:p w14:paraId="6C7BFF5D" w14:textId="77777777" w:rsidR="0048669C" w:rsidRPr="00BC7775" w:rsidRDefault="0048669C" w:rsidP="0048669C">
            <w:pPr>
              <w:spacing w:line="276" w:lineRule="auto"/>
              <w:rPr>
                <w:rFonts w:ascii="Corbel" w:hAnsi="Corbel"/>
                <w:sz w:val="16"/>
                <w:szCs w:val="16"/>
              </w:rPr>
            </w:pPr>
          </w:p>
          <w:p w14:paraId="6C007936" w14:textId="77777777" w:rsidR="0048669C" w:rsidRPr="001A17B8" w:rsidRDefault="0048669C" w:rsidP="0048669C">
            <w:pPr>
              <w:overflowPunct w:val="0"/>
              <w:autoSpaceDE w:val="0"/>
              <w:autoSpaceDN w:val="0"/>
              <w:adjustRightInd w:val="0"/>
              <w:spacing w:line="276" w:lineRule="auto"/>
              <w:textAlignment w:val="baseline"/>
              <w:rPr>
                <w:rFonts w:ascii="Corbel" w:hAnsi="Corbel"/>
                <w:sz w:val="16"/>
                <w:szCs w:val="16"/>
              </w:rPr>
            </w:pPr>
            <w:r w:rsidRPr="00BC7775">
              <w:rPr>
                <w:rFonts w:ascii="Corbel" w:hAnsi="Corbel"/>
                <w:sz w:val="16"/>
                <w:szCs w:val="16"/>
              </w:rPr>
              <w:t>In welke periode zijn de werkzaamheden als gevraagd bij de kerncompetentie uitgevoerd?</w:t>
            </w:r>
          </w:p>
          <w:p w14:paraId="6936F225"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tc>
        <w:tc>
          <w:tcPr>
            <w:tcW w:w="3549" w:type="dxa"/>
            <w:shd w:val="clear" w:color="auto" w:fill="auto"/>
          </w:tcPr>
          <w:p w14:paraId="7BF45413"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674A468D"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p>
          <w:p w14:paraId="27816D8F"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p>
          <w:p w14:paraId="2B54D4BA" w14:textId="77777777" w:rsidR="00D51454" w:rsidRPr="001A17B8" w:rsidRDefault="00D51454" w:rsidP="00A532E4">
            <w:pPr>
              <w:spacing w:line="276" w:lineRule="auto"/>
              <w:rPr>
                <w:rFonts w:ascii="Corbel" w:hAnsi="Corbel"/>
                <w:sz w:val="16"/>
                <w:szCs w:val="16"/>
              </w:rPr>
            </w:pPr>
          </w:p>
          <w:p w14:paraId="7071ABE0"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p>
          <w:p w14:paraId="53DB9514"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29F2FEE7"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p>
          <w:p w14:paraId="6A29A734" w14:textId="77777777" w:rsidR="00A532E4" w:rsidRPr="001A17B8" w:rsidRDefault="00A532E4" w:rsidP="00A532E4">
            <w:pPr>
              <w:overflowPunct w:val="0"/>
              <w:autoSpaceDE w:val="0"/>
              <w:autoSpaceDN w:val="0"/>
              <w:adjustRightInd w:val="0"/>
              <w:spacing w:line="276" w:lineRule="auto"/>
              <w:textAlignment w:val="baseline"/>
              <w:rPr>
                <w:rFonts w:ascii="Corbel" w:hAnsi="Corbel"/>
                <w:sz w:val="16"/>
                <w:szCs w:val="16"/>
              </w:rPr>
            </w:pPr>
            <w:r w:rsidRPr="001A17B8">
              <w:rPr>
                <w:rFonts w:ascii="Corbel" w:hAnsi="Corbel"/>
                <w:sz w:val="16"/>
                <w:szCs w:val="16"/>
                <w:highlight w:val="lightGray"/>
              </w:rPr>
              <w:t>&lt;…&gt;</w:t>
            </w:r>
          </w:p>
        </w:tc>
      </w:tr>
      <w:tr w:rsidR="00D51454" w:rsidRPr="001A17B8" w14:paraId="2369335C" w14:textId="77777777" w:rsidTr="00A532E4">
        <w:trPr>
          <w:trHeight w:val="212"/>
          <w:jc w:val="center"/>
        </w:trPr>
        <w:tc>
          <w:tcPr>
            <w:tcW w:w="8519" w:type="dxa"/>
            <w:gridSpan w:val="2"/>
            <w:shd w:val="clear" w:color="auto" w:fill="auto"/>
          </w:tcPr>
          <w:p w14:paraId="36A6431B" w14:textId="77777777" w:rsidR="00D51454" w:rsidRPr="001A17B8" w:rsidRDefault="00D51454" w:rsidP="00A532E4">
            <w:pPr>
              <w:overflowPunct w:val="0"/>
              <w:autoSpaceDE w:val="0"/>
              <w:autoSpaceDN w:val="0"/>
              <w:adjustRightInd w:val="0"/>
              <w:spacing w:line="276" w:lineRule="auto"/>
              <w:textAlignment w:val="baseline"/>
              <w:rPr>
                <w:rFonts w:ascii="Corbel" w:hAnsi="Corbel"/>
                <w:b/>
                <w:sz w:val="16"/>
                <w:szCs w:val="16"/>
              </w:rPr>
            </w:pPr>
            <w:r w:rsidRPr="001A17B8">
              <w:rPr>
                <w:rFonts w:ascii="Corbel" w:hAnsi="Corbel"/>
                <w:b/>
                <w:sz w:val="16"/>
                <w:szCs w:val="16"/>
              </w:rPr>
              <w:t>Tevredenheid Referent</w:t>
            </w:r>
          </w:p>
        </w:tc>
      </w:tr>
      <w:tr w:rsidR="00D51454" w:rsidRPr="001A17B8" w14:paraId="611CA9E4" w14:textId="77777777" w:rsidTr="00A532E4">
        <w:trPr>
          <w:trHeight w:val="171"/>
          <w:jc w:val="center"/>
        </w:trPr>
        <w:tc>
          <w:tcPr>
            <w:tcW w:w="4970" w:type="dxa"/>
            <w:shd w:val="clear" w:color="auto" w:fill="auto"/>
          </w:tcPr>
          <w:p w14:paraId="15E40E04" w14:textId="77777777" w:rsidR="00D51454" w:rsidRPr="001A17B8" w:rsidRDefault="009A5489" w:rsidP="00A532E4">
            <w:pPr>
              <w:pStyle w:val="Lijstalinea1"/>
              <w:spacing w:line="276" w:lineRule="auto"/>
              <w:ind w:left="0"/>
              <w:rPr>
                <w:rFonts w:ascii="Corbel" w:hAnsi="Corbel"/>
                <w:sz w:val="16"/>
                <w:szCs w:val="16"/>
                <w:lang w:val="nl-NL"/>
              </w:rPr>
            </w:pPr>
            <w:r>
              <w:rPr>
                <w:rFonts w:ascii="Corbel" w:hAnsi="Corbel"/>
                <w:sz w:val="16"/>
                <w:szCs w:val="16"/>
                <w:lang w:val="nl-NL"/>
              </w:rPr>
              <w:t xml:space="preserve">Gegadigde </w:t>
            </w:r>
            <w:r w:rsidR="00D51454" w:rsidRPr="001A17B8">
              <w:rPr>
                <w:rFonts w:ascii="Corbel" w:hAnsi="Corbel"/>
                <w:sz w:val="16"/>
                <w:szCs w:val="16"/>
                <w:lang w:val="nl-NL"/>
              </w:rPr>
              <w:t xml:space="preserve">verklaart, door het naar volle tevreden uitvoeren van deze opdracht, ervaring te hebben met bovengenoemde leveringen en diensten. </w:t>
            </w:r>
          </w:p>
          <w:p w14:paraId="68FA6EC4" w14:textId="77777777" w:rsidR="00D51454" w:rsidRPr="001A17B8" w:rsidRDefault="00D51454" w:rsidP="00A532E4">
            <w:pPr>
              <w:pStyle w:val="Lijstalinea1"/>
              <w:spacing w:line="276" w:lineRule="auto"/>
              <w:ind w:left="0"/>
              <w:rPr>
                <w:rFonts w:ascii="Corbel" w:hAnsi="Corbel"/>
                <w:sz w:val="16"/>
                <w:szCs w:val="16"/>
                <w:lang w:val="nl-NL"/>
              </w:rPr>
            </w:pPr>
          </w:p>
          <w:p w14:paraId="6A7841B2" w14:textId="77777777" w:rsidR="00D51454" w:rsidRPr="001A17B8" w:rsidRDefault="00D51454" w:rsidP="00A532E4">
            <w:pPr>
              <w:pStyle w:val="Lijstalinea1"/>
              <w:spacing w:line="276" w:lineRule="auto"/>
              <w:ind w:left="0"/>
              <w:rPr>
                <w:rFonts w:ascii="Corbel" w:hAnsi="Corbel"/>
                <w:sz w:val="16"/>
                <w:szCs w:val="16"/>
                <w:lang w:val="nl-NL"/>
              </w:rPr>
            </w:pPr>
            <w:r w:rsidRPr="001A17B8">
              <w:rPr>
                <w:rFonts w:ascii="Corbel" w:hAnsi="Corbel"/>
                <w:sz w:val="16"/>
                <w:szCs w:val="16"/>
                <w:lang w:val="nl-NL"/>
              </w:rPr>
              <w:t>Dit kan bij de referent worden geverifieerd zonder voorafgaa</w:t>
            </w:r>
            <w:r w:rsidR="00A532E4" w:rsidRPr="001A17B8">
              <w:rPr>
                <w:rFonts w:ascii="Corbel" w:hAnsi="Corbel"/>
                <w:sz w:val="16"/>
                <w:szCs w:val="16"/>
                <w:lang w:val="nl-NL"/>
              </w:rPr>
              <w:t xml:space="preserve">nde toestemming van </w:t>
            </w:r>
            <w:r w:rsidR="009A5489">
              <w:rPr>
                <w:rFonts w:ascii="Corbel" w:hAnsi="Corbel"/>
                <w:sz w:val="16"/>
                <w:szCs w:val="16"/>
                <w:lang w:val="nl-NL"/>
              </w:rPr>
              <w:t>Gegadigde</w:t>
            </w:r>
            <w:r w:rsidR="00A532E4" w:rsidRPr="001A17B8">
              <w:rPr>
                <w:rFonts w:ascii="Corbel" w:hAnsi="Corbel"/>
                <w:sz w:val="16"/>
                <w:szCs w:val="16"/>
                <w:lang w:val="nl-NL"/>
              </w:rPr>
              <w:t xml:space="preserve"> – de referent hoeft deze verklaring bij </w:t>
            </w:r>
            <w:r w:rsidR="009A5489">
              <w:rPr>
                <w:rFonts w:ascii="Corbel" w:hAnsi="Corbel"/>
                <w:sz w:val="16"/>
                <w:szCs w:val="16"/>
                <w:lang w:val="nl-NL"/>
              </w:rPr>
              <w:t>Aanmelding</w:t>
            </w:r>
            <w:r w:rsidR="00BC355D">
              <w:rPr>
                <w:rFonts w:ascii="Corbel" w:hAnsi="Corbel"/>
                <w:sz w:val="16"/>
                <w:szCs w:val="16"/>
                <w:lang w:val="nl-NL"/>
              </w:rPr>
              <w:t xml:space="preserve"> </w:t>
            </w:r>
            <w:r w:rsidR="00A532E4" w:rsidRPr="001A17B8">
              <w:rPr>
                <w:rFonts w:ascii="Corbel" w:hAnsi="Corbel"/>
                <w:sz w:val="16"/>
                <w:szCs w:val="16"/>
                <w:lang w:val="nl-NL"/>
              </w:rPr>
              <w:t xml:space="preserve">niet te ondertekenen. </w:t>
            </w:r>
          </w:p>
          <w:p w14:paraId="227D4A78" w14:textId="77777777" w:rsidR="00A532E4" w:rsidRPr="001A17B8" w:rsidRDefault="00A532E4" w:rsidP="00A532E4">
            <w:pPr>
              <w:pStyle w:val="Lijstalinea1"/>
              <w:spacing w:line="276" w:lineRule="auto"/>
              <w:ind w:left="0"/>
              <w:rPr>
                <w:rFonts w:ascii="Corbel" w:hAnsi="Corbel"/>
                <w:sz w:val="16"/>
                <w:szCs w:val="16"/>
                <w:lang w:val="nl-NL"/>
              </w:rPr>
            </w:pPr>
          </w:p>
        </w:tc>
        <w:tc>
          <w:tcPr>
            <w:tcW w:w="3549" w:type="dxa"/>
            <w:shd w:val="clear" w:color="auto" w:fill="auto"/>
          </w:tcPr>
          <w:p w14:paraId="3B9E9A49"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highlight w:val="lightGray"/>
              </w:rPr>
            </w:pPr>
            <w:r w:rsidRPr="001A17B8">
              <w:rPr>
                <w:rFonts w:ascii="Corbel" w:hAnsi="Corbel"/>
                <w:sz w:val="16"/>
                <w:szCs w:val="16"/>
                <w:highlight w:val="lightGray"/>
              </w:rPr>
              <w:t>Ja /Nee</w:t>
            </w:r>
          </w:p>
          <w:p w14:paraId="4E91C14E"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p>
          <w:p w14:paraId="48B19E8F" w14:textId="77777777" w:rsidR="00D51454" w:rsidRPr="001A17B8" w:rsidRDefault="00D51454" w:rsidP="00A532E4">
            <w:pPr>
              <w:overflowPunct w:val="0"/>
              <w:autoSpaceDE w:val="0"/>
              <w:autoSpaceDN w:val="0"/>
              <w:adjustRightInd w:val="0"/>
              <w:spacing w:line="276" w:lineRule="auto"/>
              <w:textAlignment w:val="baseline"/>
              <w:rPr>
                <w:rFonts w:ascii="Corbel" w:hAnsi="Corbel"/>
                <w:sz w:val="16"/>
                <w:szCs w:val="16"/>
              </w:rPr>
            </w:pPr>
          </w:p>
        </w:tc>
      </w:tr>
    </w:tbl>
    <w:p w14:paraId="23AE76C8" w14:textId="77777777" w:rsidR="00EE4F8E" w:rsidRDefault="00EE4F8E" w:rsidP="00F801A9">
      <w:pPr>
        <w:autoSpaceDE w:val="0"/>
        <w:autoSpaceDN w:val="0"/>
        <w:adjustRightInd w:val="0"/>
        <w:spacing w:line="240" w:lineRule="auto"/>
        <w:contextualSpacing/>
        <w:rPr>
          <w:rFonts w:ascii="Corbel" w:hAnsi="Corbel"/>
          <w:caps/>
          <w:sz w:val="24"/>
          <w:szCs w:val="18"/>
          <w:highlight w:val="cyan"/>
        </w:rPr>
      </w:pPr>
    </w:p>
    <w:p w14:paraId="770FA028" w14:textId="77777777" w:rsidR="00EE4F8E" w:rsidRDefault="00EE4F8E" w:rsidP="00F801A9">
      <w:pPr>
        <w:autoSpaceDE w:val="0"/>
        <w:autoSpaceDN w:val="0"/>
        <w:adjustRightInd w:val="0"/>
        <w:spacing w:line="240" w:lineRule="auto"/>
        <w:contextualSpacing/>
        <w:rPr>
          <w:rFonts w:ascii="Corbel" w:hAnsi="Corbel"/>
          <w:caps/>
          <w:sz w:val="24"/>
          <w:szCs w:val="18"/>
          <w:highlight w:val="cyan"/>
        </w:rPr>
      </w:pPr>
    </w:p>
    <w:p w14:paraId="55E79A54" w14:textId="77777777" w:rsidR="00767159" w:rsidRDefault="00767159">
      <w:pPr>
        <w:spacing w:line="240" w:lineRule="auto"/>
        <w:rPr>
          <w:rFonts w:ascii="Corbel" w:hAnsi="Corbel"/>
          <w:b/>
          <w:caps/>
          <w:spacing w:val="0"/>
          <w:sz w:val="24"/>
          <w:szCs w:val="24"/>
          <w:highlight w:val="lightGray"/>
        </w:rPr>
      </w:pPr>
      <w:bookmarkStart w:id="90" w:name="_Toc448087069"/>
      <w:r>
        <w:rPr>
          <w:highlight w:val="lightGray"/>
        </w:rPr>
        <w:br w:type="page"/>
      </w:r>
    </w:p>
    <w:p w14:paraId="1BF45896" w14:textId="6E6BD4D2" w:rsidR="000A2EB2" w:rsidRDefault="00767159" w:rsidP="000A2EB2">
      <w:pPr>
        <w:pStyle w:val="BestekKop1"/>
      </w:pPr>
      <w:bookmarkStart w:id="91" w:name="_Toc195253710"/>
      <w:r>
        <w:lastRenderedPageBreak/>
        <w:t xml:space="preserve">Bijlage </w:t>
      </w:r>
      <w:r w:rsidR="0069206A">
        <w:t xml:space="preserve">3 </w:t>
      </w:r>
      <w:r w:rsidR="007F4EAC">
        <w:t>Klachtenregeling Provincie Utrecht 2023</w:t>
      </w:r>
      <w:bookmarkEnd w:id="91"/>
      <w:r w:rsidR="000A2EB2" w:rsidRPr="000A2EB2">
        <w:t xml:space="preserve"> </w:t>
      </w:r>
    </w:p>
    <w:p w14:paraId="1806CC8C" w14:textId="77777777" w:rsidR="00875AA9" w:rsidRPr="003C7948" w:rsidRDefault="00875AA9" w:rsidP="00875AA9">
      <w:pPr>
        <w:pStyle w:val="Geenafstand"/>
        <w:rPr>
          <w:rFonts w:ascii="Corbel" w:hAnsi="Corbel" w:cs="Arial"/>
          <w:sz w:val="18"/>
          <w:szCs w:val="18"/>
        </w:rPr>
      </w:pPr>
      <w:r w:rsidRPr="003C7948">
        <w:rPr>
          <w:rFonts w:ascii="Corbel" w:hAnsi="Corbel" w:cs="Arial"/>
          <w:b/>
          <w:bCs/>
          <w:sz w:val="18"/>
          <w:szCs w:val="18"/>
        </w:rPr>
        <w:t>Artikel 1 Begripsomschrijving</w:t>
      </w:r>
      <w:r w:rsidRPr="003C7948">
        <w:rPr>
          <w:rFonts w:ascii="Corbel" w:hAnsi="Corbel" w:cs="Arial"/>
          <w:sz w:val="18"/>
          <w:szCs w:val="18"/>
        </w:rPr>
        <w:br/>
        <w:t>In deze regeling wordt verstaan onder:</w:t>
      </w:r>
    </w:p>
    <w:p w14:paraId="57E1D20D" w14:textId="77777777" w:rsidR="00875AA9" w:rsidRPr="003C7948" w:rsidRDefault="00875AA9" w:rsidP="00875AA9">
      <w:pPr>
        <w:pStyle w:val="Geenafstand"/>
        <w:numPr>
          <w:ilvl w:val="0"/>
          <w:numId w:val="37"/>
        </w:numPr>
        <w:rPr>
          <w:rFonts w:ascii="Corbel" w:hAnsi="Corbel" w:cs="Arial"/>
          <w:sz w:val="18"/>
          <w:szCs w:val="18"/>
        </w:rPr>
      </w:pPr>
      <w:r w:rsidRPr="003C7948">
        <w:rPr>
          <w:rFonts w:ascii="Corbel" w:hAnsi="Corbel" w:cs="Arial"/>
          <w:sz w:val="18"/>
          <w:szCs w:val="18"/>
        </w:rPr>
        <w:t>klager: een natuurlijk persoon of rechtspersoon of diens onderaannemer, die belang heeft bij de verwerving van een specifieke overheidsopdracht of een brancheorganisatie of branche gerelateerd adviescentrum optredend namens één of meerdere leden, en een klacht heeft ingediend;</w:t>
      </w:r>
    </w:p>
    <w:p w14:paraId="0D442999" w14:textId="77777777" w:rsidR="00875AA9" w:rsidRPr="003C7948" w:rsidRDefault="00875AA9" w:rsidP="00875AA9">
      <w:pPr>
        <w:pStyle w:val="Geenafstand"/>
        <w:numPr>
          <w:ilvl w:val="0"/>
          <w:numId w:val="37"/>
        </w:numPr>
        <w:rPr>
          <w:rFonts w:ascii="Corbel" w:hAnsi="Corbel" w:cs="Arial"/>
          <w:sz w:val="18"/>
          <w:szCs w:val="18"/>
        </w:rPr>
      </w:pPr>
      <w:r w:rsidRPr="003C7948">
        <w:rPr>
          <w:rFonts w:ascii="Corbel" w:hAnsi="Corbel" w:cs="Arial"/>
          <w:sz w:val="18"/>
          <w:szCs w:val="18"/>
        </w:rPr>
        <w:t xml:space="preserve">ontwerpklacht: een klacht die ziet op de door de provincie gestelde eisen, contractvoorwaarden, selectiecriteria, gunningscriteria of andere aspecten van de inrichting van de aanbestedingsprocedure; </w:t>
      </w:r>
    </w:p>
    <w:p w14:paraId="0AFC8324" w14:textId="77777777" w:rsidR="00875AA9" w:rsidRPr="003C7948" w:rsidRDefault="00875AA9" w:rsidP="00875AA9">
      <w:pPr>
        <w:pStyle w:val="Geenafstand"/>
        <w:numPr>
          <w:ilvl w:val="0"/>
          <w:numId w:val="37"/>
        </w:numPr>
        <w:rPr>
          <w:rFonts w:ascii="Corbel" w:hAnsi="Corbel" w:cs="Arial"/>
          <w:sz w:val="18"/>
          <w:szCs w:val="18"/>
        </w:rPr>
      </w:pPr>
      <w:r w:rsidRPr="003C7948">
        <w:rPr>
          <w:rFonts w:ascii="Corbel" w:hAnsi="Corbel" w:cs="Arial"/>
          <w:sz w:val="18"/>
          <w:szCs w:val="18"/>
        </w:rPr>
        <w:t>provincie: provincie Utrecht, zijnde de aanbestedende dienst die de aanbesteding uitvoert waarover wordt geklaagd.</w:t>
      </w:r>
    </w:p>
    <w:p w14:paraId="143FA42B" w14:textId="77777777" w:rsidR="00875AA9" w:rsidRPr="003C7948" w:rsidRDefault="00875AA9" w:rsidP="00875AA9">
      <w:pPr>
        <w:pStyle w:val="Geenafstand"/>
        <w:rPr>
          <w:rFonts w:ascii="Corbel" w:hAnsi="Corbel" w:cs="Arial"/>
          <w:sz w:val="18"/>
          <w:szCs w:val="18"/>
        </w:rPr>
      </w:pPr>
    </w:p>
    <w:p w14:paraId="6889BFEA"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 xml:space="preserve">Artikel 2 Klachtenloket   </w:t>
      </w:r>
    </w:p>
    <w:p w14:paraId="079459FD" w14:textId="77777777" w:rsidR="00875AA9" w:rsidRPr="003C7948" w:rsidRDefault="00875AA9" w:rsidP="00875AA9">
      <w:pPr>
        <w:pStyle w:val="Geenafstand"/>
        <w:numPr>
          <w:ilvl w:val="0"/>
          <w:numId w:val="38"/>
        </w:numPr>
        <w:rPr>
          <w:rFonts w:ascii="Corbel" w:hAnsi="Corbel" w:cs="Arial"/>
          <w:sz w:val="18"/>
          <w:szCs w:val="18"/>
        </w:rPr>
      </w:pPr>
      <w:r w:rsidRPr="003C7948">
        <w:rPr>
          <w:rFonts w:ascii="Corbel" w:hAnsi="Corbel" w:cs="Arial"/>
          <w:sz w:val="18"/>
          <w:szCs w:val="18"/>
        </w:rPr>
        <w:t xml:space="preserve">De provincie heeft een klachtenloket, dat belast is met de onafhankelijke behandeling van en de advisering over de klacht tegen de provincie. </w:t>
      </w:r>
    </w:p>
    <w:p w14:paraId="614CFA8D" w14:textId="77777777" w:rsidR="00875AA9" w:rsidRPr="003C7948" w:rsidRDefault="00875AA9" w:rsidP="00875AA9">
      <w:pPr>
        <w:pStyle w:val="Geenafstand"/>
        <w:numPr>
          <w:ilvl w:val="0"/>
          <w:numId w:val="38"/>
        </w:numPr>
        <w:rPr>
          <w:rFonts w:ascii="Corbel" w:hAnsi="Corbel" w:cs="Arial"/>
          <w:sz w:val="18"/>
          <w:szCs w:val="18"/>
        </w:rPr>
      </w:pPr>
      <w:r w:rsidRPr="003C7948">
        <w:rPr>
          <w:rFonts w:ascii="Corbel" w:hAnsi="Corbel" w:cs="Arial"/>
          <w:sz w:val="18"/>
          <w:szCs w:val="18"/>
        </w:rPr>
        <w:t>Het klachtenloket bestaat uit één of meerdere personen.</w:t>
      </w:r>
    </w:p>
    <w:p w14:paraId="6134E38A" w14:textId="77777777" w:rsidR="00875AA9" w:rsidRPr="003C7948" w:rsidRDefault="00875AA9" w:rsidP="00875AA9">
      <w:pPr>
        <w:pStyle w:val="Geenafstand"/>
        <w:numPr>
          <w:ilvl w:val="0"/>
          <w:numId w:val="38"/>
        </w:numPr>
        <w:rPr>
          <w:rFonts w:ascii="Corbel" w:hAnsi="Corbel" w:cs="Arial"/>
          <w:sz w:val="18"/>
          <w:szCs w:val="18"/>
        </w:rPr>
      </w:pPr>
      <w:r w:rsidRPr="003C7948">
        <w:rPr>
          <w:rFonts w:ascii="Corbel" w:hAnsi="Corbel" w:cs="Arial"/>
          <w:sz w:val="18"/>
          <w:szCs w:val="18"/>
        </w:rPr>
        <w:t>Personen die werken bij het klachtenloket kunnen werkzaam zijn bij de provincie, maar ook bij een andere aanbestedende dienst of bij een extern bureau.</w:t>
      </w:r>
    </w:p>
    <w:p w14:paraId="450A09B0" w14:textId="77777777" w:rsidR="00875AA9" w:rsidRPr="003C7948" w:rsidRDefault="00875AA9" w:rsidP="00875AA9">
      <w:pPr>
        <w:pStyle w:val="Geenafstand"/>
        <w:rPr>
          <w:rFonts w:ascii="Corbel" w:hAnsi="Corbel" w:cs="Arial"/>
          <w:sz w:val="18"/>
          <w:szCs w:val="18"/>
        </w:rPr>
      </w:pPr>
    </w:p>
    <w:p w14:paraId="2D2275A3"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 xml:space="preserve">Artikel 3 Reikwijdte procedure </w:t>
      </w:r>
    </w:p>
    <w:p w14:paraId="1E07B9BF" w14:textId="77777777" w:rsidR="00875AA9" w:rsidRPr="003C7948" w:rsidRDefault="00875AA9" w:rsidP="00875AA9">
      <w:pPr>
        <w:pStyle w:val="Geenafstand"/>
        <w:numPr>
          <w:ilvl w:val="0"/>
          <w:numId w:val="39"/>
        </w:numPr>
        <w:rPr>
          <w:rFonts w:ascii="Corbel" w:hAnsi="Corbel" w:cs="Arial"/>
          <w:sz w:val="18"/>
          <w:szCs w:val="18"/>
        </w:rPr>
      </w:pPr>
      <w:r w:rsidRPr="003C7948">
        <w:rPr>
          <w:rFonts w:ascii="Corbel" w:hAnsi="Corbel" w:cs="Arial"/>
          <w:sz w:val="18"/>
          <w:szCs w:val="18"/>
        </w:rPr>
        <w:t>Een klacht kan:</w:t>
      </w:r>
    </w:p>
    <w:p w14:paraId="296D8B76" w14:textId="77777777" w:rsidR="00875AA9" w:rsidRPr="003C7948" w:rsidRDefault="00875AA9" w:rsidP="00875AA9">
      <w:pPr>
        <w:pStyle w:val="Geenafstand"/>
        <w:numPr>
          <w:ilvl w:val="0"/>
          <w:numId w:val="40"/>
        </w:numPr>
        <w:rPr>
          <w:rFonts w:ascii="Corbel" w:hAnsi="Corbel" w:cs="Arial"/>
          <w:sz w:val="18"/>
          <w:szCs w:val="18"/>
        </w:rPr>
      </w:pPr>
      <w:r w:rsidRPr="003C7948">
        <w:rPr>
          <w:rFonts w:ascii="Corbel" w:hAnsi="Corbel" w:cs="Arial"/>
          <w:sz w:val="18"/>
          <w:szCs w:val="18"/>
        </w:rPr>
        <w:t>een ontwerpklacht zijn; of</w:t>
      </w:r>
    </w:p>
    <w:p w14:paraId="6A8BF4BF" w14:textId="77777777" w:rsidR="00875AA9" w:rsidRPr="003C7948" w:rsidRDefault="00875AA9" w:rsidP="00875AA9">
      <w:pPr>
        <w:pStyle w:val="Geenafstand"/>
        <w:numPr>
          <w:ilvl w:val="0"/>
          <w:numId w:val="40"/>
        </w:numPr>
        <w:rPr>
          <w:rFonts w:ascii="Corbel" w:hAnsi="Corbel" w:cs="Arial"/>
          <w:sz w:val="18"/>
          <w:szCs w:val="18"/>
        </w:rPr>
      </w:pPr>
      <w:r w:rsidRPr="003C7948">
        <w:rPr>
          <w:rFonts w:ascii="Corbel" w:hAnsi="Corbel" w:cs="Arial"/>
          <w:sz w:val="18"/>
          <w:szCs w:val="18"/>
        </w:rPr>
        <w:t xml:space="preserve">gericht zijn tegen een </w:t>
      </w:r>
      <w:proofErr w:type="spellStart"/>
      <w:r w:rsidRPr="003C7948">
        <w:rPr>
          <w:rFonts w:ascii="Corbel" w:hAnsi="Corbel" w:cs="Arial"/>
          <w:sz w:val="18"/>
          <w:szCs w:val="18"/>
        </w:rPr>
        <w:t>terzijdeleggings</w:t>
      </w:r>
      <w:proofErr w:type="spellEnd"/>
      <w:r w:rsidRPr="003C7948">
        <w:rPr>
          <w:rFonts w:ascii="Corbel" w:hAnsi="Corbel" w:cs="Arial"/>
          <w:sz w:val="18"/>
          <w:szCs w:val="18"/>
        </w:rPr>
        <w:t>-, selectie-, gunnings- of intrekkingsbeslissing; of</w:t>
      </w:r>
    </w:p>
    <w:p w14:paraId="16393D26" w14:textId="77777777" w:rsidR="00875AA9" w:rsidRPr="003C7948" w:rsidRDefault="00875AA9" w:rsidP="00875AA9">
      <w:pPr>
        <w:pStyle w:val="Geenafstand"/>
        <w:numPr>
          <w:ilvl w:val="0"/>
          <w:numId w:val="40"/>
        </w:numPr>
        <w:rPr>
          <w:rFonts w:ascii="Corbel" w:hAnsi="Corbel" w:cs="Arial"/>
          <w:sz w:val="18"/>
          <w:szCs w:val="18"/>
        </w:rPr>
      </w:pPr>
      <w:r w:rsidRPr="003C7948">
        <w:rPr>
          <w:rFonts w:ascii="Corbel" w:hAnsi="Corbel" w:cs="Arial"/>
          <w:sz w:val="18"/>
          <w:szCs w:val="18"/>
        </w:rPr>
        <w:t>worden ingediend als de provincie naar de mening van klager een opdracht ten onrechte middels een niet-passende procedure, of geheel niet, heeft aanbesteed.</w:t>
      </w:r>
    </w:p>
    <w:p w14:paraId="2CEB94A7" w14:textId="77777777" w:rsidR="00875AA9" w:rsidRPr="003C7948" w:rsidRDefault="00875AA9" w:rsidP="00875AA9">
      <w:pPr>
        <w:pStyle w:val="Geenafstand"/>
        <w:numPr>
          <w:ilvl w:val="0"/>
          <w:numId w:val="39"/>
        </w:numPr>
        <w:rPr>
          <w:rFonts w:ascii="Corbel" w:hAnsi="Corbel" w:cs="Arial"/>
          <w:sz w:val="18"/>
          <w:szCs w:val="18"/>
        </w:rPr>
      </w:pPr>
      <w:r w:rsidRPr="003C7948">
        <w:rPr>
          <w:rFonts w:ascii="Corbel" w:hAnsi="Corbel" w:cs="Arial"/>
          <w:sz w:val="18"/>
          <w:szCs w:val="18"/>
        </w:rPr>
        <w:t>Een klacht heeft betrekking op een aanbesteding of opdracht van de provincie waarop de Aanbestedingswet 2012 van toepassing is of waarop de provincie de Aanbestedingswet 2012 (al dan niet gedeeltelijk) van toepassing heeft verklaard.</w:t>
      </w:r>
    </w:p>
    <w:p w14:paraId="64B286D5" w14:textId="77777777" w:rsidR="00875AA9" w:rsidRPr="003C7948" w:rsidRDefault="00875AA9" w:rsidP="00875AA9">
      <w:pPr>
        <w:pStyle w:val="Geenafstand"/>
        <w:numPr>
          <w:ilvl w:val="0"/>
          <w:numId w:val="39"/>
        </w:numPr>
        <w:rPr>
          <w:rFonts w:ascii="Corbel" w:hAnsi="Corbel" w:cs="Arial"/>
          <w:sz w:val="18"/>
          <w:szCs w:val="18"/>
        </w:rPr>
      </w:pPr>
      <w:r w:rsidRPr="003C7948">
        <w:rPr>
          <w:rFonts w:ascii="Corbel" w:hAnsi="Corbel" w:cs="Arial"/>
          <w:sz w:val="18"/>
          <w:szCs w:val="18"/>
        </w:rPr>
        <w:t>Buiten de reikwijdte van deze klachtenprocedure vallen klachten over:</w:t>
      </w:r>
    </w:p>
    <w:p w14:paraId="2FEB941D" w14:textId="77777777" w:rsidR="00875AA9" w:rsidRPr="003C7948" w:rsidRDefault="00875AA9" w:rsidP="00875AA9">
      <w:pPr>
        <w:pStyle w:val="Geenafstand"/>
        <w:numPr>
          <w:ilvl w:val="0"/>
          <w:numId w:val="41"/>
        </w:numPr>
        <w:rPr>
          <w:rFonts w:ascii="Corbel" w:hAnsi="Corbel" w:cs="Arial"/>
          <w:sz w:val="18"/>
          <w:szCs w:val="18"/>
        </w:rPr>
      </w:pPr>
      <w:r w:rsidRPr="003C7948">
        <w:rPr>
          <w:rFonts w:ascii="Corbel" w:hAnsi="Corbel" w:cs="Arial"/>
          <w:sz w:val="18"/>
          <w:szCs w:val="18"/>
        </w:rPr>
        <w:t>de inhoud van het (</w:t>
      </w:r>
      <w:proofErr w:type="spellStart"/>
      <w:r w:rsidRPr="003C7948">
        <w:rPr>
          <w:rFonts w:ascii="Corbel" w:hAnsi="Corbel" w:cs="Arial"/>
          <w:sz w:val="18"/>
          <w:szCs w:val="18"/>
        </w:rPr>
        <w:t>aanbestedings</w:t>
      </w:r>
      <w:proofErr w:type="spellEnd"/>
      <w:r w:rsidRPr="003C7948">
        <w:rPr>
          <w:rFonts w:ascii="Corbel" w:hAnsi="Corbel" w:cs="Arial"/>
          <w:sz w:val="18"/>
          <w:szCs w:val="18"/>
        </w:rPr>
        <w:t xml:space="preserve">)beleid van de provincie;  </w:t>
      </w:r>
    </w:p>
    <w:p w14:paraId="7B9DE43D" w14:textId="77777777" w:rsidR="00875AA9" w:rsidRPr="003C7948" w:rsidRDefault="00875AA9" w:rsidP="00875AA9">
      <w:pPr>
        <w:pStyle w:val="Geenafstand"/>
        <w:numPr>
          <w:ilvl w:val="0"/>
          <w:numId w:val="41"/>
        </w:numPr>
        <w:rPr>
          <w:rFonts w:ascii="Corbel" w:hAnsi="Corbel" w:cs="Arial"/>
          <w:sz w:val="18"/>
          <w:szCs w:val="18"/>
        </w:rPr>
      </w:pPr>
      <w:r w:rsidRPr="003C7948">
        <w:rPr>
          <w:rFonts w:ascii="Corbel" w:hAnsi="Corbel" w:cs="Arial"/>
          <w:sz w:val="18"/>
          <w:szCs w:val="18"/>
        </w:rPr>
        <w:t>een aanbesteding waarbij voorafgaand aan het indienen van de klacht definitief is gegund, tenzij in het geval als bedoeld in lid 1 sub c van dit artikel;</w:t>
      </w:r>
    </w:p>
    <w:p w14:paraId="7349F1D7" w14:textId="77777777" w:rsidR="00875AA9" w:rsidRPr="003C7948" w:rsidRDefault="00875AA9" w:rsidP="00875AA9">
      <w:pPr>
        <w:pStyle w:val="Geenafstand"/>
        <w:numPr>
          <w:ilvl w:val="0"/>
          <w:numId w:val="41"/>
        </w:numPr>
        <w:rPr>
          <w:rFonts w:ascii="Corbel" w:hAnsi="Corbel" w:cs="Arial"/>
          <w:sz w:val="18"/>
          <w:szCs w:val="18"/>
        </w:rPr>
      </w:pPr>
      <w:r w:rsidRPr="003C7948">
        <w:rPr>
          <w:rFonts w:ascii="Corbel" w:hAnsi="Corbel" w:cs="Arial"/>
          <w:sz w:val="18"/>
          <w:szCs w:val="18"/>
        </w:rPr>
        <w:t>een versnelde procedure als bedoeld in artikel 2.74 van de Aanbestedingswet 2012;</w:t>
      </w:r>
    </w:p>
    <w:p w14:paraId="76CFC4B5" w14:textId="77777777" w:rsidR="00875AA9" w:rsidRPr="003C7948" w:rsidRDefault="00875AA9" w:rsidP="00875AA9">
      <w:pPr>
        <w:pStyle w:val="Geenafstand"/>
        <w:numPr>
          <w:ilvl w:val="0"/>
          <w:numId w:val="41"/>
        </w:numPr>
        <w:rPr>
          <w:rFonts w:ascii="Corbel" w:hAnsi="Corbel" w:cs="Arial"/>
          <w:sz w:val="18"/>
          <w:szCs w:val="18"/>
        </w:rPr>
      </w:pPr>
      <w:r w:rsidRPr="003C7948">
        <w:rPr>
          <w:rFonts w:ascii="Corbel" w:hAnsi="Corbel" w:cs="Arial"/>
          <w:sz w:val="18"/>
          <w:szCs w:val="18"/>
        </w:rPr>
        <w:t>een aanbestedingsprocedure waarover reeds een gerechtelijke procedure aanhangig is of waarover de rechter reeds een uitspraak heeft gedaan.</w:t>
      </w:r>
    </w:p>
    <w:p w14:paraId="1BBA3A7C" w14:textId="77777777" w:rsidR="00875AA9" w:rsidRPr="003C7948" w:rsidRDefault="00875AA9" w:rsidP="00875AA9">
      <w:pPr>
        <w:pStyle w:val="Geenafstand"/>
        <w:rPr>
          <w:rFonts w:ascii="Corbel" w:hAnsi="Corbel" w:cs="Arial"/>
          <w:sz w:val="18"/>
          <w:szCs w:val="18"/>
        </w:rPr>
      </w:pPr>
    </w:p>
    <w:p w14:paraId="52625BB8"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Artikel 4 Vereisten klacht</w:t>
      </w:r>
    </w:p>
    <w:p w14:paraId="22659649" w14:textId="77777777" w:rsidR="00875AA9" w:rsidRPr="003C7948" w:rsidRDefault="00875AA9" w:rsidP="00875AA9">
      <w:pPr>
        <w:pStyle w:val="Geenafstand"/>
        <w:numPr>
          <w:ilvl w:val="0"/>
          <w:numId w:val="42"/>
        </w:numPr>
        <w:rPr>
          <w:rFonts w:ascii="Corbel" w:hAnsi="Corbel" w:cs="Arial"/>
          <w:sz w:val="18"/>
          <w:szCs w:val="18"/>
        </w:rPr>
      </w:pPr>
      <w:r w:rsidRPr="003C7948">
        <w:rPr>
          <w:rFonts w:ascii="Corbel" w:hAnsi="Corbel" w:cs="Arial"/>
          <w:sz w:val="18"/>
          <w:szCs w:val="18"/>
        </w:rPr>
        <w:t xml:space="preserve">De klacht wordt verzonden aan het hiervoor bestemde mailadres van de provincie: </w:t>
      </w:r>
      <w:hyperlink r:id="rId29" w:history="1">
        <w:r w:rsidRPr="003C7948">
          <w:rPr>
            <w:rStyle w:val="Hyperlink"/>
            <w:rFonts w:ascii="Corbel" w:hAnsi="Corbel" w:cs="Arial"/>
            <w:sz w:val="18"/>
            <w:szCs w:val="18"/>
          </w:rPr>
          <w:t>klachtenmeldpunt@provincie-utrecht.nl</w:t>
        </w:r>
      </w:hyperlink>
      <w:r w:rsidRPr="003C7948">
        <w:rPr>
          <w:rFonts w:ascii="Corbel" w:hAnsi="Corbel" w:cs="Arial"/>
          <w:sz w:val="18"/>
          <w:szCs w:val="18"/>
        </w:rPr>
        <w:t>.</w:t>
      </w:r>
    </w:p>
    <w:p w14:paraId="2E432C56" w14:textId="77777777" w:rsidR="00875AA9" w:rsidRPr="003C7948" w:rsidRDefault="00875AA9" w:rsidP="00875AA9">
      <w:pPr>
        <w:pStyle w:val="Geenafstand"/>
        <w:numPr>
          <w:ilvl w:val="0"/>
          <w:numId w:val="42"/>
        </w:numPr>
        <w:rPr>
          <w:rFonts w:ascii="Corbel" w:hAnsi="Corbel" w:cs="Arial"/>
          <w:sz w:val="18"/>
          <w:szCs w:val="18"/>
        </w:rPr>
      </w:pPr>
      <w:r w:rsidRPr="003C7948">
        <w:rPr>
          <w:rFonts w:ascii="Corbel" w:hAnsi="Corbel" w:cs="Arial"/>
          <w:sz w:val="18"/>
          <w:szCs w:val="18"/>
        </w:rPr>
        <w:t>De klacht is schriftelijk, in de Nederlandse taal opgesteld, en bevat ten minste:</w:t>
      </w:r>
    </w:p>
    <w:p w14:paraId="6208B376" w14:textId="77777777" w:rsidR="00875AA9" w:rsidRPr="003C7948" w:rsidRDefault="00875AA9" w:rsidP="00875AA9">
      <w:pPr>
        <w:pStyle w:val="Geenafstand"/>
        <w:numPr>
          <w:ilvl w:val="0"/>
          <w:numId w:val="43"/>
        </w:numPr>
        <w:rPr>
          <w:rFonts w:ascii="Corbel" w:hAnsi="Corbel" w:cs="Arial"/>
          <w:sz w:val="18"/>
          <w:szCs w:val="18"/>
        </w:rPr>
      </w:pPr>
      <w:r w:rsidRPr="003C7948">
        <w:rPr>
          <w:rFonts w:ascii="Corbel" w:hAnsi="Corbel" w:cs="Arial"/>
          <w:sz w:val="18"/>
          <w:szCs w:val="18"/>
        </w:rPr>
        <w:t>de naam, het telefoonnummer en het (e-mail)adres van de klager;</w:t>
      </w:r>
    </w:p>
    <w:p w14:paraId="02D99601" w14:textId="77777777" w:rsidR="00875AA9" w:rsidRPr="003C7948" w:rsidRDefault="00875AA9" w:rsidP="00875AA9">
      <w:pPr>
        <w:pStyle w:val="Geenafstand"/>
        <w:numPr>
          <w:ilvl w:val="0"/>
          <w:numId w:val="43"/>
        </w:numPr>
        <w:rPr>
          <w:rFonts w:ascii="Corbel" w:hAnsi="Corbel" w:cs="Arial"/>
          <w:sz w:val="18"/>
          <w:szCs w:val="18"/>
        </w:rPr>
      </w:pPr>
      <w:r w:rsidRPr="003C7948">
        <w:rPr>
          <w:rFonts w:ascii="Corbel" w:hAnsi="Corbel" w:cs="Arial"/>
          <w:sz w:val="18"/>
          <w:szCs w:val="18"/>
        </w:rPr>
        <w:t>de dagtekening;</w:t>
      </w:r>
    </w:p>
    <w:p w14:paraId="705C598F" w14:textId="77777777" w:rsidR="00875AA9" w:rsidRPr="003C7948" w:rsidRDefault="00875AA9" w:rsidP="00875AA9">
      <w:pPr>
        <w:pStyle w:val="Geenafstand"/>
        <w:numPr>
          <w:ilvl w:val="0"/>
          <w:numId w:val="43"/>
        </w:numPr>
        <w:rPr>
          <w:rFonts w:ascii="Corbel" w:hAnsi="Corbel" w:cs="Arial"/>
          <w:sz w:val="18"/>
          <w:szCs w:val="18"/>
        </w:rPr>
      </w:pPr>
      <w:r w:rsidRPr="003C7948">
        <w:rPr>
          <w:rFonts w:ascii="Corbel" w:hAnsi="Corbel" w:cs="Arial"/>
          <w:sz w:val="18"/>
          <w:szCs w:val="18"/>
        </w:rPr>
        <w:t>de naam en het kenmerk van de aanbesteding waarop de klacht betrekking heeft;</w:t>
      </w:r>
    </w:p>
    <w:p w14:paraId="21E4C1CF" w14:textId="77777777" w:rsidR="00875AA9" w:rsidRPr="003C7948" w:rsidRDefault="00875AA9" w:rsidP="00875AA9">
      <w:pPr>
        <w:pStyle w:val="Geenafstand"/>
        <w:numPr>
          <w:ilvl w:val="0"/>
          <w:numId w:val="43"/>
        </w:numPr>
        <w:rPr>
          <w:rFonts w:ascii="Corbel" w:hAnsi="Corbel" w:cs="Arial"/>
          <w:sz w:val="18"/>
          <w:szCs w:val="18"/>
        </w:rPr>
      </w:pPr>
      <w:r w:rsidRPr="003C7948">
        <w:rPr>
          <w:rFonts w:ascii="Corbel" w:hAnsi="Corbel" w:cs="Arial"/>
          <w:sz w:val="18"/>
          <w:szCs w:val="18"/>
        </w:rPr>
        <w:t>een beschrijving en onderbouwing van de klacht;</w:t>
      </w:r>
    </w:p>
    <w:p w14:paraId="5FEBDA2B" w14:textId="77777777" w:rsidR="00875AA9" w:rsidRPr="003C7948" w:rsidRDefault="00875AA9" w:rsidP="00875AA9">
      <w:pPr>
        <w:pStyle w:val="Geenafstand"/>
        <w:numPr>
          <w:ilvl w:val="0"/>
          <w:numId w:val="43"/>
        </w:numPr>
        <w:rPr>
          <w:rFonts w:ascii="Corbel" w:hAnsi="Corbel" w:cs="Arial"/>
          <w:sz w:val="18"/>
          <w:szCs w:val="18"/>
        </w:rPr>
      </w:pPr>
      <w:r w:rsidRPr="003C7948">
        <w:rPr>
          <w:rFonts w:ascii="Corbel" w:hAnsi="Corbel" w:cs="Arial"/>
          <w:sz w:val="18"/>
          <w:szCs w:val="18"/>
        </w:rPr>
        <w:t>indien mogelijk, een voorgestelde oplossing(</w:t>
      </w:r>
      <w:proofErr w:type="spellStart"/>
      <w:r w:rsidRPr="003C7948">
        <w:rPr>
          <w:rFonts w:ascii="Corbel" w:hAnsi="Corbel" w:cs="Arial"/>
          <w:sz w:val="18"/>
          <w:szCs w:val="18"/>
        </w:rPr>
        <w:t>srichting</w:t>
      </w:r>
      <w:proofErr w:type="spellEnd"/>
      <w:r w:rsidRPr="003C7948">
        <w:rPr>
          <w:rFonts w:ascii="Corbel" w:hAnsi="Corbel" w:cs="Arial"/>
          <w:sz w:val="18"/>
          <w:szCs w:val="18"/>
        </w:rPr>
        <w:t>) voor de klacht.</w:t>
      </w:r>
    </w:p>
    <w:p w14:paraId="761D97C2" w14:textId="77777777" w:rsidR="00875AA9" w:rsidRPr="003C7948" w:rsidRDefault="00875AA9" w:rsidP="00875AA9">
      <w:pPr>
        <w:pStyle w:val="Geenafstand"/>
        <w:numPr>
          <w:ilvl w:val="0"/>
          <w:numId w:val="42"/>
        </w:numPr>
        <w:rPr>
          <w:rFonts w:ascii="Corbel" w:hAnsi="Corbel" w:cs="Arial"/>
          <w:sz w:val="18"/>
          <w:szCs w:val="18"/>
        </w:rPr>
      </w:pPr>
      <w:r w:rsidRPr="003C7948">
        <w:rPr>
          <w:rFonts w:ascii="Corbel" w:hAnsi="Corbel" w:cs="Arial"/>
          <w:sz w:val="18"/>
          <w:szCs w:val="18"/>
        </w:rPr>
        <w:t>Indien de klacht niet ten minste de in lid 2 genoemde elementen bevat krijgt klager de mogelijkheid dit verzuim binnen drie kalenderdagen te herstellen. In geval van een ontwerpklacht geldt dat deze termijn de uiterste datum voor het indienen van aanmeldingen of inschrijvingen niet kan overschrijden.</w:t>
      </w:r>
    </w:p>
    <w:p w14:paraId="6853DC25" w14:textId="77777777" w:rsidR="00875AA9" w:rsidRPr="003C7948" w:rsidRDefault="00875AA9" w:rsidP="00875AA9">
      <w:pPr>
        <w:pStyle w:val="Geenafstand"/>
        <w:rPr>
          <w:rFonts w:ascii="Corbel" w:hAnsi="Corbel" w:cs="Arial"/>
          <w:sz w:val="18"/>
          <w:szCs w:val="18"/>
        </w:rPr>
      </w:pPr>
    </w:p>
    <w:p w14:paraId="74315C38"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Artikel 5 Ontvankelijkheid</w:t>
      </w:r>
    </w:p>
    <w:p w14:paraId="24ABB5F3" w14:textId="77777777" w:rsidR="00875AA9" w:rsidRPr="003C7948" w:rsidRDefault="00875AA9" w:rsidP="00875AA9">
      <w:pPr>
        <w:pStyle w:val="Geenafstand"/>
        <w:numPr>
          <w:ilvl w:val="0"/>
          <w:numId w:val="44"/>
        </w:numPr>
        <w:rPr>
          <w:rFonts w:ascii="Corbel" w:hAnsi="Corbel" w:cs="Arial"/>
          <w:sz w:val="18"/>
          <w:szCs w:val="18"/>
        </w:rPr>
      </w:pPr>
      <w:r w:rsidRPr="003C7948">
        <w:rPr>
          <w:rFonts w:ascii="Corbel" w:hAnsi="Corbel" w:cs="Arial"/>
          <w:sz w:val="18"/>
          <w:szCs w:val="18"/>
        </w:rPr>
        <w:t>Een klacht is ontvankelijk, als:</w:t>
      </w:r>
    </w:p>
    <w:p w14:paraId="6A6FEA71" w14:textId="77777777" w:rsidR="00875AA9" w:rsidRPr="003C7948" w:rsidRDefault="00875AA9" w:rsidP="00875AA9">
      <w:pPr>
        <w:pStyle w:val="Geenafstand"/>
        <w:numPr>
          <w:ilvl w:val="0"/>
          <w:numId w:val="45"/>
        </w:numPr>
        <w:rPr>
          <w:rFonts w:ascii="Corbel" w:hAnsi="Corbel" w:cs="Arial"/>
          <w:sz w:val="18"/>
          <w:szCs w:val="18"/>
        </w:rPr>
      </w:pPr>
      <w:r w:rsidRPr="003C7948">
        <w:rPr>
          <w:rFonts w:ascii="Corbel" w:hAnsi="Corbel" w:cs="Arial"/>
          <w:sz w:val="18"/>
          <w:szCs w:val="18"/>
        </w:rPr>
        <w:t>de klacht valt onder de reikwijdte van deze procedure als beschreven in artikel 3, eerste en tweede lid; en</w:t>
      </w:r>
    </w:p>
    <w:p w14:paraId="6281CF9C" w14:textId="77777777" w:rsidR="00875AA9" w:rsidRPr="003C7948" w:rsidRDefault="00875AA9" w:rsidP="00875AA9">
      <w:pPr>
        <w:pStyle w:val="Geenafstand"/>
        <w:numPr>
          <w:ilvl w:val="0"/>
          <w:numId w:val="45"/>
        </w:numPr>
        <w:rPr>
          <w:rFonts w:ascii="Corbel" w:hAnsi="Corbel" w:cs="Arial"/>
          <w:sz w:val="18"/>
          <w:szCs w:val="18"/>
        </w:rPr>
      </w:pPr>
      <w:r w:rsidRPr="003C7948">
        <w:rPr>
          <w:rFonts w:ascii="Corbel" w:hAnsi="Corbel" w:cs="Arial"/>
          <w:sz w:val="18"/>
          <w:szCs w:val="18"/>
        </w:rPr>
        <w:t>voldaan is aan de vereisten als beschreven in artikel 4; en</w:t>
      </w:r>
    </w:p>
    <w:p w14:paraId="2906765B" w14:textId="77777777" w:rsidR="00875AA9" w:rsidRPr="003C7948" w:rsidRDefault="00875AA9" w:rsidP="00875AA9">
      <w:pPr>
        <w:pStyle w:val="Geenafstand"/>
        <w:numPr>
          <w:ilvl w:val="0"/>
          <w:numId w:val="45"/>
        </w:numPr>
        <w:rPr>
          <w:rFonts w:ascii="Corbel" w:hAnsi="Corbel" w:cs="Arial"/>
          <w:sz w:val="18"/>
          <w:szCs w:val="18"/>
        </w:rPr>
      </w:pPr>
      <w:r w:rsidRPr="003C7948">
        <w:rPr>
          <w:rFonts w:ascii="Corbel" w:hAnsi="Corbel" w:cs="Arial"/>
          <w:sz w:val="18"/>
          <w:szCs w:val="18"/>
        </w:rPr>
        <w:t>de klacht binnen de termijn als beschreven in artikel 6 lid 1 is ingediend; en</w:t>
      </w:r>
    </w:p>
    <w:p w14:paraId="77F73D00" w14:textId="77777777" w:rsidR="00875AA9" w:rsidRPr="003C7948" w:rsidRDefault="00875AA9" w:rsidP="00875AA9">
      <w:pPr>
        <w:pStyle w:val="Geenafstand"/>
        <w:numPr>
          <w:ilvl w:val="0"/>
          <w:numId w:val="45"/>
        </w:numPr>
        <w:rPr>
          <w:rFonts w:ascii="Corbel" w:hAnsi="Corbel" w:cs="Arial"/>
          <w:sz w:val="18"/>
          <w:szCs w:val="18"/>
        </w:rPr>
      </w:pPr>
      <w:r w:rsidRPr="003C7948">
        <w:rPr>
          <w:rFonts w:ascii="Corbel" w:hAnsi="Corbel" w:cs="Arial"/>
          <w:sz w:val="18"/>
          <w:szCs w:val="18"/>
        </w:rPr>
        <w:t>voorafgaand aan het indienen van de klacht over het aspect waarover hij klaagt een vraag voor de Nota van Inlichtingen is gesteld.</w:t>
      </w:r>
    </w:p>
    <w:p w14:paraId="62EC0ED3" w14:textId="77777777" w:rsidR="00875AA9" w:rsidRPr="003C7948" w:rsidRDefault="00875AA9" w:rsidP="00875AA9">
      <w:pPr>
        <w:pStyle w:val="Geenafstand"/>
        <w:numPr>
          <w:ilvl w:val="0"/>
          <w:numId w:val="44"/>
        </w:numPr>
        <w:rPr>
          <w:rFonts w:ascii="Corbel" w:hAnsi="Corbel" w:cs="Arial"/>
          <w:sz w:val="18"/>
          <w:szCs w:val="18"/>
        </w:rPr>
      </w:pPr>
      <w:r w:rsidRPr="003C7948">
        <w:rPr>
          <w:rFonts w:ascii="Corbel" w:hAnsi="Corbel" w:cs="Arial"/>
          <w:sz w:val="18"/>
          <w:szCs w:val="18"/>
        </w:rPr>
        <w:t>Het bepaalde onder artikel 5 lid 1 sub d. geldt niet indien:</w:t>
      </w:r>
    </w:p>
    <w:p w14:paraId="1501AF2A" w14:textId="77777777" w:rsidR="00875AA9" w:rsidRPr="003C7948" w:rsidRDefault="00875AA9" w:rsidP="00875AA9">
      <w:pPr>
        <w:pStyle w:val="Geenafstand"/>
        <w:numPr>
          <w:ilvl w:val="0"/>
          <w:numId w:val="46"/>
        </w:numPr>
        <w:rPr>
          <w:rFonts w:ascii="Corbel" w:hAnsi="Corbel" w:cs="Arial"/>
          <w:sz w:val="18"/>
          <w:szCs w:val="18"/>
        </w:rPr>
      </w:pPr>
      <w:r w:rsidRPr="003C7948">
        <w:rPr>
          <w:rFonts w:ascii="Corbel" w:hAnsi="Corbel" w:cs="Arial"/>
          <w:sz w:val="18"/>
          <w:szCs w:val="18"/>
        </w:rPr>
        <w:t>de klacht betrekking heeft op handelingen die gedateerd zijn ná het laatste moment waarop nog vragen konden worden gesteld voor een nota van inlichtingen; of</w:t>
      </w:r>
    </w:p>
    <w:p w14:paraId="7CA9910E" w14:textId="77777777" w:rsidR="00875AA9" w:rsidRPr="003C7948" w:rsidRDefault="00875AA9" w:rsidP="00875AA9">
      <w:pPr>
        <w:pStyle w:val="Geenafstand"/>
        <w:numPr>
          <w:ilvl w:val="0"/>
          <w:numId w:val="46"/>
        </w:numPr>
        <w:rPr>
          <w:rFonts w:ascii="Corbel" w:hAnsi="Corbel" w:cs="Arial"/>
          <w:sz w:val="18"/>
          <w:szCs w:val="18"/>
        </w:rPr>
      </w:pPr>
      <w:r w:rsidRPr="003C7948">
        <w:rPr>
          <w:rFonts w:ascii="Corbel" w:hAnsi="Corbel" w:cs="Arial"/>
          <w:sz w:val="18"/>
          <w:szCs w:val="18"/>
        </w:rPr>
        <w:t xml:space="preserve">de bepaling waarover wordt geklaagd objectief gezien voor meerderlei uitleg vatbaar is; of </w:t>
      </w:r>
    </w:p>
    <w:p w14:paraId="102ECC23" w14:textId="77777777" w:rsidR="00875AA9" w:rsidRPr="003C7948" w:rsidRDefault="00875AA9" w:rsidP="00875AA9">
      <w:pPr>
        <w:pStyle w:val="Geenafstand"/>
        <w:numPr>
          <w:ilvl w:val="0"/>
          <w:numId w:val="46"/>
        </w:numPr>
        <w:rPr>
          <w:rFonts w:ascii="Corbel" w:hAnsi="Corbel" w:cs="Arial"/>
          <w:sz w:val="18"/>
          <w:szCs w:val="18"/>
        </w:rPr>
      </w:pPr>
      <w:r w:rsidRPr="003C7948">
        <w:rPr>
          <w:rFonts w:ascii="Corbel" w:hAnsi="Corbel" w:cs="Arial"/>
          <w:sz w:val="18"/>
          <w:szCs w:val="18"/>
        </w:rPr>
        <w:lastRenderedPageBreak/>
        <w:t xml:space="preserve">klager voorafgaand aan het indienen van een klacht over een </w:t>
      </w:r>
      <w:proofErr w:type="spellStart"/>
      <w:r w:rsidRPr="003C7948">
        <w:rPr>
          <w:rFonts w:ascii="Corbel" w:hAnsi="Corbel" w:cs="Arial"/>
          <w:sz w:val="18"/>
          <w:szCs w:val="18"/>
        </w:rPr>
        <w:t>terzijdeleggings</w:t>
      </w:r>
      <w:proofErr w:type="spellEnd"/>
      <w:r w:rsidRPr="003C7948">
        <w:rPr>
          <w:rFonts w:ascii="Corbel" w:hAnsi="Corbel" w:cs="Arial"/>
          <w:sz w:val="18"/>
          <w:szCs w:val="18"/>
        </w:rPr>
        <w:t>-, selectie-, gunnings-, of intrekkingsbeslissing de provincie Utrecht verzocht heeft om een toelichting op die beslissing.</w:t>
      </w:r>
      <w:r w:rsidRPr="003C7948" w:rsidDel="00896858">
        <w:rPr>
          <w:rFonts w:ascii="Corbel" w:hAnsi="Corbel" w:cs="Arial"/>
          <w:sz w:val="18"/>
          <w:szCs w:val="18"/>
        </w:rPr>
        <w:t xml:space="preserve"> </w:t>
      </w:r>
    </w:p>
    <w:p w14:paraId="6E5A0C8A" w14:textId="77777777" w:rsidR="00875AA9" w:rsidRPr="003C7948" w:rsidRDefault="00875AA9" w:rsidP="00875AA9">
      <w:pPr>
        <w:pStyle w:val="Geenafstand"/>
        <w:numPr>
          <w:ilvl w:val="0"/>
          <w:numId w:val="46"/>
        </w:numPr>
        <w:rPr>
          <w:rFonts w:ascii="Corbel" w:hAnsi="Corbel" w:cs="Arial"/>
          <w:sz w:val="18"/>
          <w:szCs w:val="18"/>
        </w:rPr>
      </w:pPr>
      <w:r w:rsidRPr="003C7948">
        <w:rPr>
          <w:rFonts w:ascii="Corbel" w:hAnsi="Corbel" w:cs="Arial"/>
          <w:sz w:val="18"/>
          <w:szCs w:val="18"/>
        </w:rPr>
        <w:t>De klacht betrekking heeft op het naar de mening van klager ten onrechte middels een niet-passende procedure, of geheel niet, aanbesteden van een opdracht.</w:t>
      </w:r>
    </w:p>
    <w:p w14:paraId="0FA00252" w14:textId="77777777" w:rsidR="00875AA9" w:rsidRPr="003C7948" w:rsidRDefault="00875AA9" w:rsidP="00875AA9">
      <w:pPr>
        <w:pStyle w:val="Geenafstand"/>
        <w:rPr>
          <w:rFonts w:ascii="Corbel" w:hAnsi="Corbel" w:cs="Arial"/>
          <w:sz w:val="18"/>
          <w:szCs w:val="18"/>
        </w:rPr>
      </w:pPr>
    </w:p>
    <w:p w14:paraId="0885C4C1"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Artikel 6 Tijdigheid en opschorting</w:t>
      </w:r>
    </w:p>
    <w:p w14:paraId="0ED9E61A"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De termijn voor het indienen van een klacht bedraagt:</w:t>
      </w:r>
    </w:p>
    <w:p w14:paraId="585D1995" w14:textId="77777777" w:rsidR="00875AA9" w:rsidRPr="003C7948" w:rsidRDefault="00875AA9" w:rsidP="00875AA9">
      <w:pPr>
        <w:pStyle w:val="Geenafstand"/>
        <w:numPr>
          <w:ilvl w:val="0"/>
          <w:numId w:val="48"/>
        </w:numPr>
        <w:rPr>
          <w:rFonts w:ascii="Corbel" w:hAnsi="Corbel" w:cs="Arial"/>
          <w:sz w:val="18"/>
          <w:szCs w:val="18"/>
        </w:rPr>
      </w:pPr>
      <w:r w:rsidRPr="003C7948">
        <w:rPr>
          <w:rFonts w:ascii="Corbel" w:hAnsi="Corbel" w:cs="Arial"/>
          <w:sz w:val="18"/>
          <w:szCs w:val="18"/>
        </w:rPr>
        <w:t>ingeval van een ontwerpklacht uiterlijk zeven kalenderdagen na publicatie van de nota van inlichtingen waar de klacht betrekking op heeft, tenzij in de  aanbestedingsstukken een andere periode van indienen is bepaald;</w:t>
      </w:r>
    </w:p>
    <w:p w14:paraId="06AB546E" w14:textId="77777777" w:rsidR="00875AA9" w:rsidRPr="003C7948" w:rsidRDefault="00875AA9" w:rsidP="00875AA9">
      <w:pPr>
        <w:pStyle w:val="Geenafstand"/>
        <w:numPr>
          <w:ilvl w:val="0"/>
          <w:numId w:val="48"/>
        </w:numPr>
        <w:rPr>
          <w:rFonts w:ascii="Corbel" w:hAnsi="Corbel" w:cs="Arial"/>
          <w:sz w:val="18"/>
          <w:szCs w:val="18"/>
        </w:rPr>
      </w:pPr>
      <w:r w:rsidRPr="003C7948">
        <w:rPr>
          <w:rFonts w:ascii="Corbel" w:hAnsi="Corbel" w:cs="Arial"/>
          <w:sz w:val="18"/>
          <w:szCs w:val="18"/>
        </w:rPr>
        <w:t>ingeval van een klacht over een terzijdelegging,- selectie- gunnings- of intrekkingsbeslissing uiterlijk zeven kalenderdagen na de toelichting van de aanbestedende dienst als bedoeld in artikel 5 lid 2 onder iii;</w:t>
      </w:r>
    </w:p>
    <w:p w14:paraId="75D2B7A1" w14:textId="77777777" w:rsidR="00875AA9" w:rsidRPr="003C7948" w:rsidRDefault="00875AA9" w:rsidP="00875AA9">
      <w:pPr>
        <w:pStyle w:val="Geenafstand"/>
        <w:numPr>
          <w:ilvl w:val="0"/>
          <w:numId w:val="48"/>
        </w:numPr>
        <w:rPr>
          <w:rFonts w:ascii="Corbel" w:hAnsi="Corbel" w:cs="Arial"/>
          <w:sz w:val="18"/>
          <w:szCs w:val="18"/>
        </w:rPr>
      </w:pPr>
      <w:r w:rsidRPr="003C7948">
        <w:rPr>
          <w:rFonts w:ascii="Corbel" w:hAnsi="Corbel" w:cs="Arial"/>
          <w:sz w:val="18"/>
          <w:szCs w:val="18"/>
        </w:rPr>
        <w:t>In afwijking van sub a) en b) bedraagt bij een onderhandse aanbesteding de termijn vier in plaats van zeven kalenderdagen;</w:t>
      </w:r>
    </w:p>
    <w:p w14:paraId="2FDB9A1E" w14:textId="77777777" w:rsidR="00875AA9" w:rsidRPr="003C7948" w:rsidRDefault="00875AA9" w:rsidP="00875AA9">
      <w:pPr>
        <w:pStyle w:val="Geenafstand"/>
        <w:numPr>
          <w:ilvl w:val="0"/>
          <w:numId w:val="48"/>
        </w:numPr>
        <w:rPr>
          <w:rFonts w:ascii="Corbel" w:hAnsi="Corbel" w:cs="Arial"/>
          <w:sz w:val="18"/>
          <w:szCs w:val="18"/>
        </w:rPr>
      </w:pPr>
      <w:r w:rsidRPr="003C7948">
        <w:rPr>
          <w:rFonts w:ascii="Corbel" w:hAnsi="Corbel" w:cs="Arial"/>
          <w:sz w:val="18"/>
          <w:szCs w:val="18"/>
        </w:rPr>
        <w:t xml:space="preserve">ingeval van een klacht over het ten onrechte middels een niet-passende procedure of geheel niet aanbesteden door de provincie, binnen zes maanden na het sluiten van de overeenkomst waarop de klacht ziet. </w:t>
      </w:r>
    </w:p>
    <w:p w14:paraId="16B449D7"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 xml:space="preserve">De aanbestedende dienst neemt tijdig een besluit over de gegrondheid van de klacht als volgt: </w:t>
      </w:r>
    </w:p>
    <w:p w14:paraId="1D8187E3" w14:textId="77777777" w:rsidR="00875AA9" w:rsidRPr="003C7948" w:rsidRDefault="00875AA9" w:rsidP="00875AA9">
      <w:pPr>
        <w:pStyle w:val="Geenafstand"/>
        <w:numPr>
          <w:ilvl w:val="0"/>
          <w:numId w:val="49"/>
        </w:numPr>
        <w:rPr>
          <w:rFonts w:ascii="Corbel" w:hAnsi="Corbel" w:cs="Arial"/>
          <w:sz w:val="18"/>
          <w:szCs w:val="18"/>
        </w:rPr>
      </w:pPr>
      <w:r w:rsidRPr="003C7948">
        <w:rPr>
          <w:rFonts w:ascii="Corbel" w:hAnsi="Corbel" w:cs="Arial"/>
          <w:sz w:val="18"/>
          <w:szCs w:val="18"/>
        </w:rPr>
        <w:t>in geval van een ontwerpklacht: de aanbestedende dienst deelt minimaal tien kalenderdagen vóór het moment van indiening van aanmeldingen of inschrijvingen het besluit over de gegrondheid van de klacht mee aan klager;</w:t>
      </w:r>
    </w:p>
    <w:p w14:paraId="0D46CD95" w14:textId="77777777" w:rsidR="00875AA9" w:rsidRPr="003C7948" w:rsidRDefault="00875AA9" w:rsidP="00875AA9">
      <w:pPr>
        <w:pStyle w:val="Geenafstand"/>
        <w:numPr>
          <w:ilvl w:val="0"/>
          <w:numId w:val="49"/>
        </w:numPr>
        <w:rPr>
          <w:rFonts w:ascii="Corbel" w:hAnsi="Corbel" w:cs="Arial"/>
          <w:sz w:val="18"/>
          <w:szCs w:val="18"/>
        </w:rPr>
      </w:pPr>
      <w:r w:rsidRPr="003C7948">
        <w:rPr>
          <w:rFonts w:ascii="Corbel" w:hAnsi="Corbel" w:cs="Arial"/>
          <w:sz w:val="18"/>
          <w:szCs w:val="18"/>
        </w:rPr>
        <w:t xml:space="preserve">in geval van een klacht over een selectie- gunnings- of intrekkingsbeslissing: de aanbestedende dienst deelt minimaal tien kalenderdagen vóór het verstrijken van de in de aanbestedingsstukken vermelde stand </w:t>
      </w:r>
      <w:proofErr w:type="spellStart"/>
      <w:r w:rsidRPr="003C7948">
        <w:rPr>
          <w:rFonts w:ascii="Corbel" w:hAnsi="Corbel" w:cs="Arial"/>
          <w:sz w:val="18"/>
          <w:szCs w:val="18"/>
        </w:rPr>
        <w:t>still</w:t>
      </w:r>
      <w:proofErr w:type="spellEnd"/>
      <w:r w:rsidRPr="003C7948">
        <w:rPr>
          <w:rFonts w:ascii="Corbel" w:hAnsi="Corbel" w:cs="Arial"/>
          <w:sz w:val="18"/>
          <w:szCs w:val="18"/>
        </w:rPr>
        <w:t xml:space="preserve">-termijn/vervaltermijn het besluit over de gegrondheid van de klacht mee aan klager; </w:t>
      </w:r>
    </w:p>
    <w:p w14:paraId="704996DB" w14:textId="77777777" w:rsidR="00875AA9" w:rsidRPr="003C7948" w:rsidRDefault="00875AA9" w:rsidP="00875AA9">
      <w:pPr>
        <w:pStyle w:val="Geenafstand"/>
        <w:numPr>
          <w:ilvl w:val="0"/>
          <w:numId w:val="49"/>
        </w:numPr>
        <w:rPr>
          <w:rFonts w:ascii="Corbel" w:hAnsi="Corbel" w:cs="Arial"/>
          <w:sz w:val="18"/>
          <w:szCs w:val="18"/>
        </w:rPr>
      </w:pPr>
      <w:r w:rsidRPr="003C7948">
        <w:rPr>
          <w:rFonts w:ascii="Corbel" w:hAnsi="Corbel" w:cs="Arial"/>
          <w:sz w:val="18"/>
          <w:szCs w:val="18"/>
        </w:rPr>
        <w:t xml:space="preserve">In afwijking van sub a) en b) deelt de aanbestedende dienst bij een onderhandse aanbesteding het besluit binnen zes in plaats van tien kalenderdagen aan de klager mee. </w:t>
      </w:r>
    </w:p>
    <w:p w14:paraId="522D4592" w14:textId="77777777" w:rsidR="00875AA9" w:rsidRPr="003C7948" w:rsidRDefault="00875AA9" w:rsidP="00875AA9">
      <w:pPr>
        <w:pStyle w:val="Geenafstand"/>
        <w:numPr>
          <w:ilvl w:val="0"/>
          <w:numId w:val="49"/>
        </w:numPr>
        <w:rPr>
          <w:rFonts w:ascii="Corbel" w:hAnsi="Corbel" w:cs="Arial"/>
          <w:sz w:val="18"/>
          <w:szCs w:val="18"/>
        </w:rPr>
      </w:pPr>
      <w:r w:rsidRPr="003C7948">
        <w:rPr>
          <w:rFonts w:ascii="Corbel" w:hAnsi="Corbel" w:cs="Arial"/>
          <w:sz w:val="18"/>
          <w:szCs w:val="18"/>
        </w:rPr>
        <w:t xml:space="preserve">ingeval van een klacht over het ten onrechte niet aanbesteden: de aanbestedende dienst deelt het besluit over de gegrondheid van de klacht binnen vier weken na de indiening daarvan mee aan klager, welke termijn zo nodig eenmaal kan worden verlengd met vier weken.  </w:t>
      </w:r>
    </w:p>
    <w:p w14:paraId="2DD2CF2D"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Als een tijdige afhandeling van de ontwerpklacht niet mogelijk is, verschuift de provincie de uiterste datum van aanmelding of inschrijving zodanig dat de klager minimaal tien kalenderdagen heeft om de uitkomst van de klachtafhandeling mee te kunnen nemen in zijn aanmelding of inschrijving.</w:t>
      </w:r>
    </w:p>
    <w:p w14:paraId="0B62C2B9"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In afwijking van lid 3 verschuift bij een onderhandse aanbesteding de provincie de uiterste datum van inschrijving zodanig dat de klager minimaal 6 kalenderdagen heeft om de uitkomst van de klachtafhandeling mee te kunnen nemen in zijn inschrijving.</w:t>
      </w:r>
    </w:p>
    <w:p w14:paraId="66D4F0B9"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 xml:space="preserve">Als een tijdige afhandeling van een klacht over selectie- of gunningsbeslissing niet mogelijk is schort de provincie de door haar aangekondigde vervaltermijn zo nodig op zodat een klager na klachtafhandeling nog minimaal tien kalenderdagen heeft om andere rechtsbeschermingsmogelijkheden te benutten. </w:t>
      </w:r>
    </w:p>
    <w:p w14:paraId="1223C7EB"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De provincie kan afwijken van de opschortingsverplichting als bedoeld in het derde,  vierde en vijfde lid, als er zwaarwegende redenen zijn waarom de aanbestedingsprocedure doorgang behoort te vinden. De provincie motiveert dit schriftelijk aan klager.</w:t>
      </w:r>
    </w:p>
    <w:p w14:paraId="01B94CA1" w14:textId="77777777" w:rsidR="00875AA9" w:rsidRPr="003C7948" w:rsidRDefault="00875AA9" w:rsidP="00875AA9">
      <w:pPr>
        <w:pStyle w:val="Geenafstand"/>
        <w:numPr>
          <w:ilvl w:val="0"/>
          <w:numId w:val="47"/>
        </w:numPr>
        <w:rPr>
          <w:rFonts w:ascii="Corbel" w:hAnsi="Corbel" w:cs="Arial"/>
          <w:sz w:val="18"/>
          <w:szCs w:val="18"/>
        </w:rPr>
      </w:pPr>
      <w:r w:rsidRPr="003C7948">
        <w:rPr>
          <w:rFonts w:ascii="Corbel" w:hAnsi="Corbel" w:cs="Arial"/>
          <w:sz w:val="18"/>
          <w:szCs w:val="18"/>
        </w:rPr>
        <w:t xml:space="preserve">Het indienen van een klacht bij de Commissie van Aanbestedingsexperts heeft geen invloed op het uiterlijke moment van aanmelding of inschrijving en schort de vervaltermijn voor de inzet van rechtsbescherming niet op.    </w:t>
      </w:r>
    </w:p>
    <w:p w14:paraId="3CBD7030" w14:textId="77777777" w:rsidR="00875AA9" w:rsidRPr="003C7948" w:rsidRDefault="00875AA9" w:rsidP="00875AA9">
      <w:pPr>
        <w:pStyle w:val="Geenafstand"/>
        <w:rPr>
          <w:rFonts w:ascii="Corbel" w:hAnsi="Corbel" w:cs="Arial"/>
          <w:sz w:val="18"/>
          <w:szCs w:val="18"/>
        </w:rPr>
      </w:pPr>
    </w:p>
    <w:p w14:paraId="4A85C804"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 xml:space="preserve">Artikel 7 Klachtenprocedure </w:t>
      </w:r>
    </w:p>
    <w:p w14:paraId="0957257C"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De behandeling van de klacht door het klachtenloket is kosteloos.</w:t>
      </w:r>
    </w:p>
    <w:p w14:paraId="6F45CC54"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Het klachtenloket begint zo spoedig mogelijk met de behandeling van de klacht, zet dit voortvarend voort en houdt daarbij zoveel als mogelijk rekening met de planning van de aanbestedingsprocedure.</w:t>
      </w:r>
    </w:p>
    <w:p w14:paraId="63BC9AE4"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Het klachtenloket bevestigt zo spoedig mogelijk de ontvangst van de klacht per e-mail aan de klager. In de ontvangstbevestiging wordt vermeld dat het klachtenloket de klacht behandelt conform deze regeling.</w:t>
      </w:r>
    </w:p>
    <w:p w14:paraId="558EF7B7"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 xml:space="preserve">Als de klacht niet ontvankelijk is, deelt het klachtenloket dit gemotiveerd aan de klager mee.  </w:t>
      </w:r>
    </w:p>
    <w:p w14:paraId="68C20DFB"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 xml:space="preserve">De behandeling van een klacht geschiedt door één of meerdere personen die niet inhoudelijk betrokken zijn geweest bij de aanbesteding waarop de klacht betrekking heeft. </w:t>
      </w:r>
    </w:p>
    <w:p w14:paraId="779F429A"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 xml:space="preserve">Het klachtenloket kan in verband met de voorbereiding van de inhoudelijke behandeling van de klacht alle gewenste inlichtingen inwinnen of doen inwinnen. </w:t>
      </w:r>
    </w:p>
    <w:p w14:paraId="33CB07C8"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 xml:space="preserve">Het klachtenloket verstrekt gelijktijdig een schriftelijk advies over de gegrondheid van de klacht aan klager en de provincie. </w:t>
      </w:r>
    </w:p>
    <w:p w14:paraId="0EF6449F"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 xml:space="preserve">De provincie maakt haar beslissing op de klacht zo spoedig mogelijk bekend  aan klager. Als de provincie het advies van het klachtenloket opvolgt, kan de provincie voor de motivering van haar beslissing verwijzen naar </w:t>
      </w:r>
      <w:r w:rsidRPr="003C7948">
        <w:rPr>
          <w:rFonts w:ascii="Corbel" w:hAnsi="Corbel" w:cs="Arial"/>
          <w:sz w:val="18"/>
          <w:szCs w:val="18"/>
        </w:rPr>
        <w:lastRenderedPageBreak/>
        <w:t xml:space="preserve">het advies van het klachtenloket. Als de provincie het advies van het klachtenloket niet opvolgt, motiveert zij schriftelijk waarom wordt afgeweken van het advies. </w:t>
      </w:r>
    </w:p>
    <w:p w14:paraId="18B34DBF" w14:textId="77777777" w:rsidR="00875AA9" w:rsidRPr="003C7948" w:rsidRDefault="00875AA9" w:rsidP="00875AA9">
      <w:pPr>
        <w:pStyle w:val="Geenafstand"/>
        <w:numPr>
          <w:ilvl w:val="0"/>
          <w:numId w:val="50"/>
        </w:numPr>
        <w:rPr>
          <w:rFonts w:ascii="Corbel" w:hAnsi="Corbel" w:cs="Arial"/>
          <w:sz w:val="18"/>
          <w:szCs w:val="18"/>
        </w:rPr>
      </w:pPr>
      <w:r w:rsidRPr="003C7948">
        <w:rPr>
          <w:rFonts w:ascii="Corbel" w:hAnsi="Corbel" w:cs="Arial"/>
          <w:sz w:val="18"/>
          <w:szCs w:val="18"/>
        </w:rPr>
        <w:t>De provincie maakt de uitkomst van de klachtafhandeling van een ontwerpklacht geanonimiseerd bekend in een Nota van Inlichtingen of via de berichtenmodule van het aanbestedingsplatform.</w:t>
      </w:r>
    </w:p>
    <w:p w14:paraId="31BA64E4" w14:textId="77777777" w:rsidR="00875AA9" w:rsidRPr="003C7948" w:rsidRDefault="00875AA9" w:rsidP="00875AA9">
      <w:pPr>
        <w:pStyle w:val="Geenafstand"/>
        <w:rPr>
          <w:rFonts w:ascii="Corbel" w:hAnsi="Corbel" w:cs="Arial"/>
          <w:sz w:val="18"/>
          <w:szCs w:val="18"/>
        </w:rPr>
      </w:pPr>
    </w:p>
    <w:p w14:paraId="56BD43C3" w14:textId="77777777" w:rsidR="00875AA9" w:rsidRPr="003C7948" w:rsidRDefault="00875AA9" w:rsidP="00875AA9">
      <w:pPr>
        <w:pStyle w:val="Geenafstand"/>
        <w:rPr>
          <w:rFonts w:ascii="Corbel" w:hAnsi="Corbel" w:cs="Arial"/>
          <w:sz w:val="18"/>
          <w:szCs w:val="18"/>
        </w:rPr>
      </w:pPr>
      <w:r w:rsidRPr="003C7948">
        <w:rPr>
          <w:rFonts w:ascii="Corbel" w:hAnsi="Corbel" w:cs="Arial"/>
          <w:b/>
          <w:bCs/>
          <w:sz w:val="18"/>
          <w:szCs w:val="18"/>
        </w:rPr>
        <w:t xml:space="preserve">Artikel 8 Gerechtelijke procedure </w:t>
      </w:r>
      <w:r w:rsidRPr="003C7948">
        <w:rPr>
          <w:rFonts w:ascii="Corbel" w:hAnsi="Corbel" w:cs="Arial"/>
          <w:sz w:val="18"/>
          <w:szCs w:val="18"/>
        </w:rPr>
        <w:br/>
        <w:t xml:space="preserve">Het klachtenloket beëindigt de behandeling van de klacht als klager een gerechtelijke procedure aanhangig heeft gemaakt over de aanbesteding waarop de klacht betrekking heeft of als een ander dan klager over het aspect waarop de klacht ziet een gerechtelijke procedure aanhangig heeft gemaakt. </w:t>
      </w:r>
    </w:p>
    <w:p w14:paraId="35DD6DE0" w14:textId="77777777" w:rsidR="00875AA9" w:rsidRPr="003C7948" w:rsidRDefault="00875AA9" w:rsidP="00875AA9">
      <w:pPr>
        <w:pStyle w:val="Geenafstand"/>
        <w:rPr>
          <w:rFonts w:ascii="Corbel" w:hAnsi="Corbel" w:cs="Arial"/>
          <w:sz w:val="18"/>
          <w:szCs w:val="18"/>
        </w:rPr>
      </w:pPr>
    </w:p>
    <w:p w14:paraId="0ACD02A5" w14:textId="77777777" w:rsidR="00875AA9" w:rsidRPr="003C7948" w:rsidRDefault="00875AA9" w:rsidP="00875AA9">
      <w:pPr>
        <w:pStyle w:val="Geenafstand"/>
        <w:rPr>
          <w:rFonts w:ascii="Corbel" w:hAnsi="Corbel" w:cs="Arial"/>
          <w:sz w:val="18"/>
          <w:szCs w:val="18"/>
        </w:rPr>
      </w:pPr>
      <w:r w:rsidRPr="003C7948">
        <w:rPr>
          <w:rFonts w:ascii="Corbel" w:hAnsi="Corbel" w:cs="Arial"/>
          <w:b/>
          <w:bCs/>
          <w:sz w:val="18"/>
          <w:szCs w:val="18"/>
        </w:rPr>
        <w:t>Artikel 9 Verantwoording</w:t>
      </w:r>
      <w:r w:rsidRPr="003C7948">
        <w:rPr>
          <w:rFonts w:ascii="Corbel" w:hAnsi="Corbel" w:cs="Arial"/>
          <w:sz w:val="18"/>
          <w:szCs w:val="18"/>
        </w:rPr>
        <w:br/>
        <w:t xml:space="preserve">Gedeputeerde Staten rapporteren jaarlijks aan Provinciale Staten. Er wordt in ieder geval gerapporteerd over: </w:t>
      </w:r>
    </w:p>
    <w:p w14:paraId="75EB265D" w14:textId="77777777" w:rsidR="00875AA9" w:rsidRPr="003C7948" w:rsidRDefault="00875AA9" w:rsidP="00875AA9">
      <w:pPr>
        <w:pStyle w:val="Geenafstand"/>
        <w:numPr>
          <w:ilvl w:val="0"/>
          <w:numId w:val="51"/>
        </w:numPr>
        <w:rPr>
          <w:rFonts w:ascii="Corbel" w:hAnsi="Corbel" w:cs="Arial"/>
          <w:sz w:val="18"/>
          <w:szCs w:val="18"/>
        </w:rPr>
      </w:pPr>
      <w:r w:rsidRPr="003C7948">
        <w:rPr>
          <w:rFonts w:ascii="Corbel" w:hAnsi="Corbel" w:cs="Arial"/>
          <w:sz w:val="18"/>
          <w:szCs w:val="18"/>
        </w:rPr>
        <w:t xml:space="preserve">het aantal klachten; </w:t>
      </w:r>
    </w:p>
    <w:p w14:paraId="592BC75A" w14:textId="77777777" w:rsidR="00875AA9" w:rsidRPr="003C7948" w:rsidRDefault="00875AA9" w:rsidP="00875AA9">
      <w:pPr>
        <w:pStyle w:val="Geenafstand"/>
        <w:numPr>
          <w:ilvl w:val="0"/>
          <w:numId w:val="51"/>
        </w:numPr>
        <w:rPr>
          <w:rFonts w:ascii="Corbel" w:hAnsi="Corbel" w:cs="Arial"/>
          <w:sz w:val="18"/>
          <w:szCs w:val="18"/>
        </w:rPr>
      </w:pPr>
      <w:r w:rsidRPr="003C7948">
        <w:rPr>
          <w:rFonts w:ascii="Corbel" w:hAnsi="Corbel" w:cs="Arial"/>
          <w:sz w:val="18"/>
          <w:szCs w:val="18"/>
        </w:rPr>
        <w:t xml:space="preserve">of en hoeveel klachten gegrond of ongegrond zijn bevonden; en </w:t>
      </w:r>
    </w:p>
    <w:p w14:paraId="7F8BB46A" w14:textId="77777777" w:rsidR="00875AA9" w:rsidRPr="003C7948" w:rsidRDefault="00875AA9" w:rsidP="00875AA9">
      <w:pPr>
        <w:pStyle w:val="Geenafstand"/>
        <w:numPr>
          <w:ilvl w:val="0"/>
          <w:numId w:val="51"/>
        </w:numPr>
        <w:rPr>
          <w:rFonts w:ascii="Corbel" w:hAnsi="Corbel" w:cs="Arial"/>
          <w:sz w:val="18"/>
          <w:szCs w:val="18"/>
        </w:rPr>
      </w:pPr>
      <w:r w:rsidRPr="003C7948">
        <w:rPr>
          <w:rFonts w:ascii="Corbel" w:hAnsi="Corbel" w:cs="Arial"/>
          <w:sz w:val="18"/>
          <w:szCs w:val="18"/>
        </w:rPr>
        <w:t xml:space="preserve">wat de provincie heeft geleerd naar aanleiding van de behandelde klachten. </w:t>
      </w:r>
    </w:p>
    <w:p w14:paraId="2D9535DA" w14:textId="77777777" w:rsidR="00875AA9" w:rsidRPr="003C7948" w:rsidRDefault="00875AA9" w:rsidP="00875AA9">
      <w:pPr>
        <w:pStyle w:val="Geenafstand"/>
        <w:rPr>
          <w:rFonts w:ascii="Corbel" w:hAnsi="Corbel" w:cs="Arial"/>
          <w:sz w:val="18"/>
          <w:szCs w:val="18"/>
        </w:rPr>
      </w:pPr>
    </w:p>
    <w:p w14:paraId="503FC309" w14:textId="77777777" w:rsidR="00875AA9" w:rsidRPr="003C7948" w:rsidRDefault="00875AA9" w:rsidP="00875AA9">
      <w:pPr>
        <w:pStyle w:val="Geenafstand"/>
        <w:rPr>
          <w:rFonts w:ascii="Corbel" w:hAnsi="Corbel" w:cs="Arial"/>
          <w:sz w:val="18"/>
          <w:szCs w:val="18"/>
        </w:rPr>
      </w:pPr>
      <w:r w:rsidRPr="003C7948">
        <w:rPr>
          <w:rFonts w:ascii="Corbel" w:hAnsi="Corbel" w:cs="Arial"/>
          <w:b/>
          <w:bCs/>
          <w:sz w:val="18"/>
          <w:szCs w:val="18"/>
        </w:rPr>
        <w:t>Artikel 10 Evaluatie</w:t>
      </w:r>
      <w:r w:rsidRPr="003C7948">
        <w:rPr>
          <w:rFonts w:ascii="Corbel" w:hAnsi="Corbel" w:cs="Arial"/>
          <w:sz w:val="18"/>
          <w:szCs w:val="18"/>
        </w:rPr>
        <w:br/>
        <w:t xml:space="preserve">De provincie evalueert periodiek het functioneren van de klachtbehandeling, waarbij aandacht is voor de ervaringen van klagers.  </w:t>
      </w:r>
    </w:p>
    <w:p w14:paraId="392A1E1D" w14:textId="77777777" w:rsidR="00875AA9" w:rsidRPr="003C7948" w:rsidRDefault="00875AA9" w:rsidP="00875AA9">
      <w:pPr>
        <w:pStyle w:val="Geenafstand"/>
        <w:rPr>
          <w:rFonts w:ascii="Corbel" w:hAnsi="Corbel" w:cs="Arial"/>
          <w:sz w:val="18"/>
          <w:szCs w:val="18"/>
        </w:rPr>
      </w:pPr>
    </w:p>
    <w:p w14:paraId="1FD22351" w14:textId="77777777" w:rsidR="00875AA9" w:rsidRPr="003C7948" w:rsidRDefault="00875AA9" w:rsidP="00875AA9">
      <w:pPr>
        <w:pStyle w:val="Geenafstand"/>
        <w:rPr>
          <w:rFonts w:ascii="Corbel" w:hAnsi="Corbel" w:cs="Arial"/>
          <w:b/>
          <w:bCs/>
          <w:sz w:val="18"/>
          <w:szCs w:val="18"/>
        </w:rPr>
      </w:pPr>
      <w:r w:rsidRPr="003C7948">
        <w:rPr>
          <w:rFonts w:ascii="Corbel" w:hAnsi="Corbel" w:cs="Arial"/>
          <w:b/>
          <w:bCs/>
          <w:sz w:val="18"/>
          <w:szCs w:val="18"/>
        </w:rPr>
        <w:t>Artikel 11 Slotbepalingen</w:t>
      </w:r>
    </w:p>
    <w:p w14:paraId="5BA199AA" w14:textId="77777777" w:rsidR="00875AA9" w:rsidRPr="003C7948" w:rsidRDefault="00875AA9" w:rsidP="00875AA9">
      <w:pPr>
        <w:pStyle w:val="Geenafstand"/>
        <w:numPr>
          <w:ilvl w:val="0"/>
          <w:numId w:val="52"/>
        </w:numPr>
        <w:rPr>
          <w:rFonts w:ascii="Corbel" w:hAnsi="Corbel" w:cs="Arial"/>
          <w:sz w:val="18"/>
          <w:szCs w:val="18"/>
        </w:rPr>
      </w:pPr>
      <w:r w:rsidRPr="003C7948">
        <w:rPr>
          <w:rFonts w:ascii="Corbel" w:hAnsi="Corbel" w:cs="Arial"/>
          <w:sz w:val="18"/>
          <w:szCs w:val="18"/>
        </w:rPr>
        <w:t>Deze regeling wordt aangehaald als “</w:t>
      </w:r>
      <w:bookmarkStart w:id="92" w:name="_Hlk119923287"/>
      <w:r w:rsidRPr="003C7948">
        <w:rPr>
          <w:rFonts w:ascii="Corbel" w:hAnsi="Corbel" w:cs="Arial"/>
          <w:sz w:val="18"/>
          <w:szCs w:val="18"/>
        </w:rPr>
        <w:t>Klachtenregeling aanbesteden provincie Utrecht  2023”</w:t>
      </w:r>
      <w:bookmarkEnd w:id="92"/>
      <w:r w:rsidRPr="003C7948">
        <w:rPr>
          <w:rFonts w:ascii="Corbel" w:hAnsi="Corbel" w:cs="Arial"/>
          <w:sz w:val="18"/>
          <w:szCs w:val="18"/>
        </w:rPr>
        <w:t>.</w:t>
      </w:r>
    </w:p>
    <w:p w14:paraId="1BD15EE9" w14:textId="6190F449" w:rsidR="00A02708" w:rsidRDefault="00875AA9" w:rsidP="00875AA9">
      <w:r w:rsidRPr="003C7948">
        <w:rPr>
          <w:rFonts w:ascii="Corbel" w:hAnsi="Corbel" w:cs="Arial"/>
          <w:szCs w:val="18"/>
        </w:rPr>
        <w:t>Deze regeling treedt in werking met ingang van de dag na uitgifte van het provinciaal blad waarin deze wordt geplaatst onder gelijktijdige intrekking van het Gemeenschappelijke reglement klachtafhandeling provincies Flevoland, Noord-Holland, Utrecht en Zuid-Holland (P4-midden).</w:t>
      </w:r>
    </w:p>
    <w:p w14:paraId="42A0006A" w14:textId="0CC670CD" w:rsidR="000A2EB2" w:rsidRDefault="000A2EB2" w:rsidP="000A2EB2">
      <w:pPr>
        <w:pStyle w:val="BestekKop1"/>
      </w:pPr>
      <w:bookmarkStart w:id="93" w:name="_Toc195253711"/>
      <w:r>
        <w:lastRenderedPageBreak/>
        <w:t xml:space="preserve">Bijlage </w:t>
      </w:r>
      <w:r w:rsidR="0069206A">
        <w:t xml:space="preserve">4 </w:t>
      </w:r>
      <w:r w:rsidR="009B6C41">
        <w:t>Verklaring russische betrokkenheid</w:t>
      </w:r>
      <w:bookmarkEnd w:id="93"/>
    </w:p>
    <w:p w14:paraId="41582EBA" w14:textId="5D247075" w:rsidR="00770E04" w:rsidRPr="005767A2" w:rsidRDefault="00770E04" w:rsidP="00770E04">
      <w:pPr>
        <w:spacing w:line="240" w:lineRule="auto"/>
        <w:rPr>
          <w:rFonts w:ascii="Corbel" w:hAnsi="Corbel"/>
        </w:rPr>
      </w:pPr>
      <w:r w:rsidRPr="005767A2">
        <w:rPr>
          <w:rFonts w:ascii="Corbel" w:hAnsi="Corbel"/>
        </w:rPr>
        <w:t>Dit document is separaat bij deze aanbesteding toegevoegd.</w:t>
      </w:r>
    </w:p>
    <w:p w14:paraId="0C2A9F13" w14:textId="77777777" w:rsidR="00A02708" w:rsidRDefault="00A02708" w:rsidP="00A02708"/>
    <w:bookmarkEnd w:id="90"/>
    <w:sectPr w:rsidR="00A02708" w:rsidSect="00937537">
      <w:headerReference w:type="even" r:id="rId30"/>
      <w:headerReference w:type="default" r:id="rId31"/>
      <w:footerReference w:type="default" r:id="rId32"/>
      <w:pgSz w:w="11907" w:h="16840" w:code="9"/>
      <w:pgMar w:top="1701" w:right="1418" w:bottom="1134" w:left="1701" w:header="720" w:footer="720" w:gutter="0"/>
      <w:cols w:space="720"/>
      <w:titlePg/>
      <w:docGrid w:linePitch="245"/>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44" w:author="Meyer, Reda de" w:date="2024-09-24T10:06:00Z" w:initials="RM">
    <w:p w14:paraId="1068E275" w14:textId="77777777" w:rsidR="00E3116E" w:rsidRDefault="00E3116E" w:rsidP="00E3116E">
      <w:pPr>
        <w:pStyle w:val="Tekstopmerking"/>
      </w:pPr>
      <w:r>
        <w:rPr>
          <w:rStyle w:val="Verwijzingopmerking"/>
        </w:rPr>
        <w:annotationRef/>
      </w:r>
      <w:r>
        <w:t>Rick van Wilgen: Controleren en aanpassen.</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1068E275"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31A1AD14" w16cex:dateUtc="2024-09-24T08:0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1068E275" w16cid:durableId="31A1AD14"/>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CEC7917" w14:textId="77777777" w:rsidR="00AD13ED" w:rsidRDefault="00AD13ED">
      <w:r>
        <w:separator/>
      </w:r>
    </w:p>
    <w:p w14:paraId="26EE4BE9" w14:textId="77777777" w:rsidR="00AD13ED" w:rsidRDefault="00AD13ED"/>
    <w:p w14:paraId="1EE2FA58" w14:textId="77777777" w:rsidR="00AD13ED" w:rsidRDefault="00AD13ED" w:rsidP="001A6D9C"/>
  </w:endnote>
  <w:endnote w:type="continuationSeparator" w:id="0">
    <w:p w14:paraId="279A5E93" w14:textId="77777777" w:rsidR="00AD13ED" w:rsidRDefault="00AD13ED">
      <w:r>
        <w:continuationSeparator/>
      </w:r>
    </w:p>
    <w:p w14:paraId="682AF448" w14:textId="77777777" w:rsidR="00AD13ED" w:rsidRDefault="00AD13ED"/>
    <w:p w14:paraId="52EA67EA" w14:textId="77777777" w:rsidR="00AD13ED" w:rsidRDefault="00AD13ED" w:rsidP="001A6D9C"/>
  </w:endnote>
  <w:endnote w:type="continuationNotice" w:id="1">
    <w:p w14:paraId="1A5B8C84" w14:textId="77777777" w:rsidR="00AD13ED" w:rsidRDefault="00AD13ED">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6F0C46" w14:textId="77777777" w:rsidR="007931AD" w:rsidRDefault="007931AD">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Pr>
        <w:sz w:val="18"/>
        <w:szCs w:val="18"/>
      </w:rPr>
      <w:t>3</w:t>
    </w:r>
    <w:r w:rsidRPr="008F41CA">
      <w:rPr>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1C2CD1" w14:textId="77777777" w:rsidR="007931AD" w:rsidRDefault="007931AD">
    <w:pPr>
      <w:pStyle w:val="Voettekst"/>
      <w:jc w:val="right"/>
    </w:pPr>
    <w:r w:rsidRPr="008F41CA">
      <w:rPr>
        <w:sz w:val="18"/>
        <w:szCs w:val="18"/>
      </w:rPr>
      <w:fldChar w:fldCharType="begin"/>
    </w:r>
    <w:r w:rsidRPr="008F41CA">
      <w:rPr>
        <w:sz w:val="18"/>
        <w:szCs w:val="18"/>
      </w:rPr>
      <w:instrText xml:space="preserve"> PAGE   \* MERGEFORMAT </w:instrText>
    </w:r>
    <w:r w:rsidRPr="008F41CA">
      <w:rPr>
        <w:sz w:val="18"/>
        <w:szCs w:val="18"/>
      </w:rPr>
      <w:fldChar w:fldCharType="separate"/>
    </w:r>
    <w:r w:rsidR="00671443">
      <w:rPr>
        <w:sz w:val="18"/>
        <w:szCs w:val="18"/>
      </w:rPr>
      <w:t>5</w:t>
    </w:r>
    <w:r w:rsidRPr="008F41CA">
      <w:rPr>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B185F9" w14:textId="77777777" w:rsidR="00AD13ED" w:rsidRDefault="00AD13ED" w:rsidP="001A6D9C">
      <w:r>
        <w:separator/>
      </w:r>
    </w:p>
  </w:footnote>
  <w:footnote w:type="continuationSeparator" w:id="0">
    <w:p w14:paraId="7188392C" w14:textId="77777777" w:rsidR="00AD13ED" w:rsidRDefault="00AD13ED">
      <w:r>
        <w:continuationSeparator/>
      </w:r>
    </w:p>
    <w:p w14:paraId="12064A45" w14:textId="77777777" w:rsidR="00AD13ED" w:rsidRDefault="00AD13ED"/>
    <w:p w14:paraId="165BE128" w14:textId="77777777" w:rsidR="00AD13ED" w:rsidRDefault="00AD13ED" w:rsidP="001A6D9C"/>
  </w:footnote>
  <w:footnote w:type="continuationNotice" w:id="1">
    <w:p w14:paraId="7A8A05A0" w14:textId="77777777" w:rsidR="00AD13ED" w:rsidRDefault="00AD13ED">
      <w:pPr>
        <w:spacing w:line="240" w:lineRule="auto"/>
      </w:pPr>
    </w:p>
  </w:footnote>
  <w:footnote w:id="2">
    <w:p w14:paraId="0DD73BA9" w14:textId="77777777" w:rsidR="007805AB" w:rsidRPr="007104B2" w:rsidRDefault="007805AB" w:rsidP="007805AB">
      <w:pPr>
        <w:pStyle w:val="Voetnoottekst"/>
        <w:rPr>
          <w:rFonts w:ascii="Corbel" w:hAnsi="Corbel"/>
          <w:sz w:val="16"/>
          <w:szCs w:val="16"/>
        </w:rPr>
      </w:pPr>
      <w:r w:rsidRPr="004828CA">
        <w:rPr>
          <w:rStyle w:val="Voetnootmarkering"/>
          <w:rFonts w:ascii="Corbel" w:hAnsi="Corbel"/>
          <w:sz w:val="16"/>
          <w:szCs w:val="16"/>
        </w:rPr>
        <w:footnoteRef/>
      </w:r>
      <w:r w:rsidRPr="004828CA">
        <w:rPr>
          <w:rFonts w:ascii="Corbel" w:hAnsi="Corbel"/>
          <w:sz w:val="16"/>
          <w:szCs w:val="16"/>
        </w:rPr>
        <w:t xml:space="preserve"> </w:t>
      </w:r>
      <w:r w:rsidRPr="007104B2">
        <w:rPr>
          <w:rFonts w:ascii="Corbel" w:hAnsi="Corbel"/>
          <w:sz w:val="16"/>
          <w:szCs w:val="16"/>
        </w:rPr>
        <w:t xml:space="preserve">Zie de website van </w:t>
      </w:r>
      <w:hyperlink r:id="rId1" w:history="1">
        <w:proofErr w:type="spellStart"/>
        <w:r w:rsidRPr="007104B2">
          <w:rPr>
            <w:rStyle w:val="Hyperlink"/>
            <w:rFonts w:ascii="Corbel" w:hAnsi="Corbel"/>
            <w:sz w:val="16"/>
            <w:szCs w:val="16"/>
          </w:rPr>
          <w:t>PIANOo</w:t>
        </w:r>
        <w:proofErr w:type="spellEnd"/>
        <w:r w:rsidRPr="007104B2">
          <w:rPr>
            <w:rStyle w:val="Hyperlink"/>
            <w:rFonts w:ascii="Corbel" w:hAnsi="Corbel"/>
            <w:sz w:val="16"/>
            <w:szCs w:val="16"/>
          </w:rPr>
          <w:t xml:space="preserve"> (klik voor link).</w:t>
        </w:r>
      </w:hyperlink>
      <w:r w:rsidRPr="007104B2">
        <w:rPr>
          <w:rFonts w:ascii="Corbel" w:hAnsi="Corbel"/>
          <w:sz w:val="16"/>
          <w:szCs w:val="16"/>
        </w:rPr>
        <w:t xml:space="preserve"> </w:t>
      </w:r>
    </w:p>
  </w:footnote>
  <w:footnote w:id="3">
    <w:p w14:paraId="601A960D" w14:textId="77777777" w:rsidR="00BB337C" w:rsidRDefault="00BB337C" w:rsidP="00BB337C">
      <w:pPr>
        <w:pStyle w:val="Voetnoottekst"/>
        <w:spacing w:line="240" w:lineRule="auto"/>
        <w:rPr>
          <w:rFonts w:ascii="Corbel" w:hAnsi="Corbel" w:cs="Calibri"/>
          <w:sz w:val="16"/>
          <w:szCs w:val="16"/>
        </w:rPr>
      </w:pPr>
      <w:r>
        <w:rPr>
          <w:rStyle w:val="Voetnootmarkering"/>
          <w:rFonts w:ascii="Corbel" w:hAnsi="Corbel"/>
          <w:sz w:val="16"/>
          <w:szCs w:val="16"/>
        </w:rPr>
        <w:t>[1]</w:t>
      </w:r>
      <w:r>
        <w:rPr>
          <w:rFonts w:ascii="Corbel" w:hAnsi="Corbel"/>
          <w:sz w:val="16"/>
          <w:szCs w:val="16"/>
        </w:rPr>
        <w:t xml:space="preserve"> Een gedragsverklaring aanbesteden is een verklaring van de minister van Veiligheid en Justitie dat uit een onderzoek naar de betrokken natuurlijke persoon of rechtspersoon geen bezwaren bestaan in verband met inschrijving op overheidsopdrachten, speciale-sectoropdrachten, concessieovereenkomsten voor openbare werken of prijsvragen. De gedragsverklaring moet aangevraagd worden Centraal Orgaan Verklaring Omtrent Gedrag (COVOG). Zie verder: </w:t>
      </w:r>
      <w:hyperlink r:id="rId2" w:history="1">
        <w:r>
          <w:rPr>
            <w:rStyle w:val="Hyperlink"/>
            <w:rFonts w:ascii="Corbel" w:hAnsi="Corbel"/>
            <w:sz w:val="16"/>
            <w:szCs w:val="16"/>
          </w:rPr>
          <w:t>http://www.justis.nl/Producten/gedragsverklaring-aanbesteden/</w:t>
        </w:r>
      </w:hyperlink>
      <w:r>
        <w:rPr>
          <w:rFonts w:ascii="Corbel" w:hAnsi="Corbel"/>
          <w:sz w:val="16"/>
          <w:szCs w:val="16"/>
        </w:rPr>
        <w:t>. De beslistermijn is 4 weken voor een natuurlijk persoon en 8 weken voor een rechtspersoon.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D00C29" w14:textId="77777777" w:rsidR="007931AD" w:rsidRPr="00C5696A" w:rsidRDefault="007931AD"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Selectieleidraad </w:t>
    </w:r>
    <w:sdt>
      <w:sdtPr>
        <w:rPr>
          <w:rFonts w:ascii="Corbel" w:hAnsi="Corbel"/>
          <w:sz w:val="18"/>
          <w:szCs w:val="18"/>
        </w:rPr>
        <w:id w:val="-1148041429"/>
        <w:placeholder>
          <w:docPart w:val="15C1A8BB93314E7DAE22AD9073093FA4"/>
        </w:placeholder>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2135316738"/>
        <w:placeholder>
          <w:docPart w:val="AA062F964F38489884A834DF4571F983"/>
        </w:placeholder>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3D6F7782" w14:textId="77777777" w:rsidR="007931AD" w:rsidRPr="00CF4485" w:rsidRDefault="007931AD"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838304981"/>
        <w:placeholder>
          <w:docPart w:val="D9EA3C9DB41D430D854662B2F203CCDE"/>
        </w:placeholder>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r w:rsidRPr="00C5696A">
      <w:tab/>
    </w:r>
    <w:r w:rsidRPr="007F7EDC">
      <w:rPr>
        <w:b/>
      </w:rPr>
      <w:tab/>
    </w:r>
    <w:r w:rsidRPr="007F7EDC">
      <w:rPr>
        <w:b/>
      </w:rP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254C5F" w14:textId="77777777" w:rsidR="007931AD" w:rsidRPr="00C5696A" w:rsidRDefault="007931AD" w:rsidP="00142431">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Selectieleidraad </w:t>
    </w:r>
    <w:sdt>
      <w:sdtPr>
        <w:rPr>
          <w:rFonts w:ascii="Corbel" w:hAnsi="Corbel"/>
          <w:sz w:val="18"/>
          <w:szCs w:val="18"/>
        </w:rPr>
        <w:id w:val="-2146118533"/>
      </w:sdtPr>
      <w:sdtEndPr/>
      <w:sdtContent>
        <w:r w:rsidRPr="00142431">
          <w:rPr>
            <w:rFonts w:ascii="Corbel" w:hAnsi="Corbel"/>
            <w:sz w:val="18"/>
            <w:szCs w:val="18"/>
          </w:rPr>
          <w:t>&lt;titel&gt;</w:t>
        </w:r>
      </w:sdtContent>
    </w:sdt>
    <w:r w:rsidRPr="00142431">
      <w:rPr>
        <w:rFonts w:ascii="Corbel" w:hAnsi="Corbel"/>
        <w:sz w:val="18"/>
        <w:szCs w:val="18"/>
      </w:rPr>
      <w:t xml:space="preserve"> </w:t>
    </w:r>
    <w:sdt>
      <w:sdtPr>
        <w:rPr>
          <w:rFonts w:ascii="Corbel" w:hAnsi="Corbel"/>
          <w:sz w:val="18"/>
          <w:szCs w:val="18"/>
        </w:rPr>
        <w:id w:val="-521406084"/>
      </w:sdtPr>
      <w:sdtEndPr/>
      <w:sdtContent>
        <w:r w:rsidRPr="00142431">
          <w:rPr>
            <w:rFonts w:ascii="Corbel" w:hAnsi="Corbel"/>
            <w:sz w:val="18"/>
            <w:szCs w:val="18"/>
          </w:rPr>
          <w:t>&lt;</w:t>
        </w:r>
        <w:r>
          <w:rPr>
            <w:rFonts w:ascii="Corbel" w:hAnsi="Corbel"/>
            <w:sz w:val="18"/>
            <w:szCs w:val="18"/>
          </w:rPr>
          <w:t>kenmerk</w:t>
        </w:r>
        <w:r w:rsidRPr="00142431">
          <w:rPr>
            <w:rFonts w:ascii="Corbel" w:hAnsi="Corbel"/>
            <w:sz w:val="18"/>
            <w:szCs w:val="18"/>
          </w:rPr>
          <w:t>&gt;</w:t>
        </w:r>
      </w:sdtContent>
    </w:sdt>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01EF992E" w14:textId="77777777" w:rsidR="007931AD" w:rsidRPr="00C5696A" w:rsidRDefault="007931AD"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sdt>
      <w:sdtPr>
        <w:rPr>
          <w:rFonts w:ascii="Corbel" w:hAnsi="Corbel"/>
          <w:sz w:val="18"/>
          <w:szCs w:val="18"/>
        </w:rPr>
        <w:id w:val="-1968425730"/>
      </w:sdtPr>
      <w:sdtEndPr/>
      <w:sdtContent>
        <w:r w:rsidRPr="00142431">
          <w:rPr>
            <w:rFonts w:ascii="Corbel" w:hAnsi="Corbel"/>
            <w:sz w:val="18"/>
            <w:szCs w:val="18"/>
          </w:rPr>
          <w:t>&lt;</w:t>
        </w:r>
        <w:r>
          <w:rPr>
            <w:rFonts w:ascii="Corbel" w:hAnsi="Corbel"/>
            <w:sz w:val="18"/>
            <w:szCs w:val="18"/>
          </w:rPr>
          <w:t>Flevoland/Noord-Holland/Utrecht</w:t>
        </w:r>
        <w:r w:rsidRPr="00142431">
          <w:rPr>
            <w:rFonts w:ascii="Corbel" w:hAnsi="Corbel"/>
            <w:sz w:val="18"/>
            <w:szCs w:val="18"/>
          </w:rPr>
          <w:t>&gt;</w:t>
        </w:r>
      </w:sdtContent>
    </w:sdt>
    <w:r w:rsidRPr="00C5696A">
      <w:tab/>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5EEC7D" w14:textId="77777777" w:rsidR="007931AD" w:rsidRPr="00C5696A" w:rsidRDefault="007931AD" w:rsidP="00C5696A">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Selectieleidraad </w:t>
    </w:r>
    <w:r w:rsidRPr="00255B1B">
      <w:rPr>
        <w:rFonts w:ascii="Corbel" w:hAnsi="Corbel"/>
        <w:sz w:val="18"/>
        <w:szCs w:val="18"/>
        <w:highlight w:val="lightGray"/>
      </w:rPr>
      <w:t>&lt;titel&gt;</w:t>
    </w:r>
    <w:r w:rsidRPr="00142431">
      <w:rPr>
        <w:rFonts w:ascii="Corbel" w:hAnsi="Corbel"/>
        <w:sz w:val="18"/>
        <w:szCs w:val="18"/>
      </w:rPr>
      <w:t xml:space="preserve"> </w:t>
    </w:r>
    <w:r w:rsidRPr="00255B1B">
      <w:rPr>
        <w:rFonts w:ascii="Corbel" w:hAnsi="Corbel"/>
        <w:sz w:val="18"/>
        <w:szCs w:val="18"/>
        <w:highlight w:val="lightGray"/>
      </w:rPr>
      <w:t>&lt;kenmerk&gt;</w:t>
    </w:r>
    <w:r w:rsidRPr="00C5696A">
      <w:rPr>
        <w:rFonts w:ascii="Corbel" w:hAnsi="Corbel"/>
      </w:rPr>
      <w:tab/>
    </w:r>
    <w:r w:rsidRPr="00C5696A">
      <w:rPr>
        <w:rFonts w:ascii="Corbel" w:hAnsi="Corbel"/>
      </w:rPr>
      <w:tab/>
    </w:r>
    <w:r w:rsidRPr="00C5696A">
      <w:rPr>
        <w:rFonts w:ascii="Corbel" w:hAnsi="Corbel"/>
      </w:rPr>
      <w:tab/>
    </w:r>
    <w:r>
      <w:rPr>
        <w:rFonts w:ascii="Corbel" w:hAnsi="Corbel"/>
        <w:sz w:val="20"/>
      </w:rPr>
      <w:t xml:space="preserve"> </w:t>
    </w:r>
  </w:p>
  <w:p w14:paraId="7AA35631" w14:textId="77777777" w:rsidR="007931AD" w:rsidRPr="00CF4485" w:rsidRDefault="007931AD" w:rsidP="00CF4485">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Pr="00255B1B">
      <w:rPr>
        <w:rFonts w:ascii="Corbel" w:hAnsi="Corbel"/>
        <w:sz w:val="18"/>
        <w:szCs w:val="18"/>
        <w:highlight w:val="lightGray"/>
      </w:rPr>
      <w:t>&lt;naam&gt;</w:t>
    </w:r>
    <w:r w:rsidRPr="00C5696A">
      <w:tab/>
    </w:r>
    <w:r w:rsidRPr="00C5696A">
      <w:tab/>
    </w:r>
    <w:r w:rsidRPr="007F7EDC">
      <w:rPr>
        <w:b/>
      </w:rPr>
      <w:tab/>
    </w:r>
    <w:r w:rsidRPr="007F7EDC">
      <w:rPr>
        <w:b/>
      </w:rPr>
      <w:tab/>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F2E4E7" w14:textId="167A5AC7" w:rsidR="007931AD" w:rsidRPr="00C5696A" w:rsidRDefault="007931AD" w:rsidP="00142431">
    <w:pPr>
      <w:pStyle w:val="Koptekst"/>
      <w:pBdr>
        <w:bottom w:val="single" w:sz="4" w:space="0" w:color="auto"/>
      </w:pBdr>
      <w:tabs>
        <w:tab w:val="clear" w:pos="4536"/>
        <w:tab w:val="clear" w:pos="9072"/>
      </w:tabs>
      <w:rPr>
        <w:rFonts w:ascii="Corbel" w:hAnsi="Corbel"/>
        <w:sz w:val="20"/>
      </w:rPr>
    </w:pPr>
    <w:r>
      <w:rPr>
        <w:rFonts w:ascii="Corbel" w:hAnsi="Corbel"/>
        <w:sz w:val="18"/>
        <w:szCs w:val="18"/>
      </w:rPr>
      <w:t xml:space="preserve">Selectieleidraad </w:t>
    </w:r>
    <w:r w:rsidR="00847B37">
      <w:rPr>
        <w:rFonts w:ascii="Corbel" w:hAnsi="Corbel"/>
        <w:sz w:val="18"/>
        <w:szCs w:val="18"/>
      </w:rPr>
      <w:t xml:space="preserve">PCA Railinfra (onderhoud </w:t>
    </w:r>
    <w:proofErr w:type="spellStart"/>
    <w:r w:rsidR="00847B37">
      <w:rPr>
        <w:rFonts w:ascii="Corbel" w:hAnsi="Corbel"/>
        <w:sz w:val="18"/>
        <w:szCs w:val="18"/>
      </w:rPr>
      <w:t>spoorse</w:t>
    </w:r>
    <w:proofErr w:type="spellEnd"/>
    <w:r w:rsidR="00847B37">
      <w:rPr>
        <w:rFonts w:ascii="Corbel" w:hAnsi="Corbel"/>
        <w:sz w:val="18"/>
        <w:szCs w:val="18"/>
      </w:rPr>
      <w:t xml:space="preserve"> infra</w:t>
    </w:r>
    <w:r w:rsidR="00C95878">
      <w:rPr>
        <w:rFonts w:ascii="Corbel" w:hAnsi="Corbel"/>
        <w:sz w:val="18"/>
        <w:szCs w:val="18"/>
      </w:rPr>
      <w:t>structuur</w:t>
    </w:r>
    <w:r w:rsidR="00847B37">
      <w:rPr>
        <w:rFonts w:ascii="Corbel" w:hAnsi="Corbel"/>
        <w:sz w:val="18"/>
        <w:szCs w:val="18"/>
      </w:rPr>
      <w:t>)</w:t>
    </w:r>
    <w:r w:rsidR="00285B5E">
      <w:rPr>
        <w:rFonts w:ascii="Corbel" w:hAnsi="Corbel"/>
        <w:sz w:val="18"/>
        <w:szCs w:val="18"/>
      </w:rPr>
      <w:tab/>
    </w:r>
    <w:r w:rsidR="00251F3E">
      <w:rPr>
        <w:rFonts w:ascii="Corbel" w:hAnsi="Corbel"/>
        <w:sz w:val="18"/>
        <w:szCs w:val="18"/>
      </w:rPr>
      <w:t>kenmerk:</w:t>
    </w:r>
    <w:r w:rsidRPr="00DA77A6">
      <w:rPr>
        <w:rFonts w:ascii="Corbel" w:hAnsi="Corbel"/>
        <w:sz w:val="18"/>
        <w:szCs w:val="18"/>
      </w:rPr>
      <w:t xml:space="preserve"> </w:t>
    </w:r>
    <w:proofErr w:type="spellStart"/>
    <w:r w:rsidR="00285B5E">
      <w:rPr>
        <w:rFonts w:ascii="Corbel" w:hAnsi="Corbel"/>
        <w:sz w:val="18"/>
        <w:szCs w:val="18"/>
      </w:rPr>
      <w:t>nnb</w:t>
    </w:r>
    <w:proofErr w:type="spellEnd"/>
  </w:p>
  <w:p w14:paraId="24447F3C" w14:textId="433DF738" w:rsidR="007931AD" w:rsidRPr="00C5696A" w:rsidRDefault="007931AD" w:rsidP="00142431">
    <w:pPr>
      <w:pStyle w:val="Koptekst"/>
      <w:pBdr>
        <w:bottom w:val="single" w:sz="4" w:space="0" w:color="auto"/>
      </w:pBdr>
      <w:tabs>
        <w:tab w:val="clear" w:pos="4536"/>
        <w:tab w:val="clear" w:pos="9072"/>
      </w:tabs>
      <w:rPr>
        <w:snapToGrid w:val="0"/>
      </w:rPr>
    </w:pPr>
    <w:r>
      <w:rPr>
        <w:rFonts w:ascii="Corbel" w:hAnsi="Corbel"/>
        <w:sz w:val="18"/>
        <w:szCs w:val="18"/>
      </w:rPr>
      <w:t>Provincie</w:t>
    </w:r>
    <w:r w:rsidRPr="00142431">
      <w:rPr>
        <w:rFonts w:ascii="Corbel" w:hAnsi="Corbel"/>
        <w:sz w:val="18"/>
        <w:szCs w:val="18"/>
      </w:rPr>
      <w:t xml:space="preserve"> </w:t>
    </w:r>
    <w:r w:rsidR="00937537">
      <w:rPr>
        <w:rFonts w:ascii="Corbel" w:hAnsi="Corbel"/>
        <w:sz w:val="18"/>
        <w:szCs w:val="18"/>
      </w:rPr>
      <w:t>Utrecht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2"/>
    <w:multiLevelType w:val="singleLevel"/>
    <w:tmpl w:val="89E80672"/>
    <w:lvl w:ilvl="0">
      <w:start w:val="1"/>
      <w:numFmt w:val="bullet"/>
      <w:pStyle w:val="Lijstopsomteken3"/>
      <w:lvlText w:val=""/>
      <w:lvlJc w:val="left"/>
      <w:pPr>
        <w:tabs>
          <w:tab w:val="num" w:pos="1636"/>
        </w:tabs>
        <w:ind w:left="1636" w:hanging="360"/>
      </w:pPr>
      <w:rPr>
        <w:rFonts w:ascii="Symbol" w:hAnsi="Symbol" w:hint="default"/>
      </w:rPr>
    </w:lvl>
  </w:abstractNum>
  <w:abstractNum w:abstractNumId="1" w15:restartNumberingAfterBreak="0">
    <w:nsid w:val="FFFFFF83"/>
    <w:multiLevelType w:val="singleLevel"/>
    <w:tmpl w:val="4F167696"/>
    <w:lvl w:ilvl="0">
      <w:start w:val="1"/>
      <w:numFmt w:val="bullet"/>
      <w:pStyle w:val="Lijstopsomteken2"/>
      <w:lvlText w:val=""/>
      <w:lvlJc w:val="left"/>
      <w:pPr>
        <w:tabs>
          <w:tab w:val="num" w:pos="643"/>
        </w:tabs>
        <w:ind w:left="643" w:hanging="360"/>
      </w:pPr>
      <w:rPr>
        <w:rFonts w:ascii="Symbol" w:hAnsi="Symbol" w:hint="default"/>
      </w:rPr>
    </w:lvl>
  </w:abstractNum>
  <w:abstractNum w:abstractNumId="2" w15:restartNumberingAfterBreak="0">
    <w:nsid w:val="00000004"/>
    <w:multiLevelType w:val="multilevel"/>
    <w:tmpl w:val="00000004"/>
    <w:name w:val="WW8Num4"/>
    <w:lvl w:ilvl="0">
      <w:start w:val="1"/>
      <w:numFmt w:val="decimal"/>
      <w:lvlText w:val="%1."/>
      <w:lvlJc w:val="left"/>
      <w:pPr>
        <w:tabs>
          <w:tab w:val="num" w:pos="720"/>
        </w:tabs>
        <w:ind w:left="720" w:hanging="360"/>
      </w:pPr>
    </w:lvl>
    <w:lvl w:ilvl="1">
      <w:start w:val="2"/>
      <w:numFmt w:val="decimal"/>
      <w:lvlText w:val="%1.%2"/>
      <w:lvlJc w:val="left"/>
      <w:pPr>
        <w:tabs>
          <w:tab w:val="num" w:pos="360"/>
        </w:tabs>
        <w:ind w:left="360" w:hanging="360"/>
      </w:pPr>
    </w:lvl>
    <w:lvl w:ilvl="2">
      <w:start w:val="1"/>
      <w:numFmt w:val="decimal"/>
      <w:lvlText w:val="%1.%2.%3"/>
      <w:lvlJc w:val="left"/>
      <w:pPr>
        <w:tabs>
          <w:tab w:val="num" w:pos="1080"/>
        </w:tabs>
        <w:ind w:left="1080" w:hanging="720"/>
      </w:pPr>
    </w:lvl>
    <w:lvl w:ilvl="3">
      <w:start w:val="1"/>
      <w:numFmt w:val="decimal"/>
      <w:lvlText w:val="%1.%2.%3.%4"/>
      <w:lvlJc w:val="left"/>
      <w:pPr>
        <w:tabs>
          <w:tab w:val="num" w:pos="1080"/>
        </w:tabs>
        <w:ind w:left="1080" w:hanging="720"/>
      </w:pPr>
    </w:lvl>
    <w:lvl w:ilvl="4">
      <w:start w:val="1"/>
      <w:numFmt w:val="decimal"/>
      <w:lvlText w:val="%1.%2.%3.%4.%5"/>
      <w:lvlJc w:val="left"/>
      <w:pPr>
        <w:tabs>
          <w:tab w:val="num" w:pos="1440"/>
        </w:tabs>
        <w:ind w:left="1440" w:hanging="1080"/>
      </w:pPr>
    </w:lvl>
    <w:lvl w:ilvl="5">
      <w:start w:val="1"/>
      <w:numFmt w:val="decimal"/>
      <w:lvlText w:val="%1.%2.%3.%4.%5.%6"/>
      <w:lvlJc w:val="left"/>
      <w:pPr>
        <w:tabs>
          <w:tab w:val="num" w:pos="1440"/>
        </w:tabs>
        <w:ind w:left="1440" w:hanging="1080"/>
      </w:pPr>
    </w:lvl>
    <w:lvl w:ilvl="6">
      <w:start w:val="1"/>
      <w:numFmt w:val="decimal"/>
      <w:lvlText w:val="%1.%2.%3.%4.%5.%6.%7"/>
      <w:lvlJc w:val="left"/>
      <w:pPr>
        <w:tabs>
          <w:tab w:val="num" w:pos="1800"/>
        </w:tabs>
        <w:ind w:left="1800" w:hanging="1440"/>
      </w:pPr>
    </w:lvl>
    <w:lvl w:ilvl="7">
      <w:start w:val="1"/>
      <w:numFmt w:val="decimal"/>
      <w:lvlText w:val="%1.%2.%3.%4.%5.%6.%7.%8"/>
      <w:lvlJc w:val="left"/>
      <w:pPr>
        <w:tabs>
          <w:tab w:val="num" w:pos="1800"/>
        </w:tabs>
        <w:ind w:left="1800" w:hanging="1440"/>
      </w:pPr>
    </w:lvl>
    <w:lvl w:ilvl="8">
      <w:start w:val="1"/>
      <w:numFmt w:val="decimal"/>
      <w:lvlText w:val="%1.%2.%3.%4.%5.%6.%7.%8.%9"/>
      <w:lvlJc w:val="left"/>
      <w:pPr>
        <w:tabs>
          <w:tab w:val="num" w:pos="2160"/>
        </w:tabs>
        <w:ind w:left="2160" w:hanging="1800"/>
      </w:pPr>
    </w:lvl>
  </w:abstractNum>
  <w:abstractNum w:abstractNumId="3" w15:restartNumberingAfterBreak="0">
    <w:nsid w:val="0000000A"/>
    <w:multiLevelType w:val="singleLevel"/>
    <w:tmpl w:val="2102C708"/>
    <w:name w:val="WW8Num10"/>
    <w:lvl w:ilvl="0">
      <w:start w:val="1"/>
      <w:numFmt w:val="decimal"/>
      <w:lvlText w:val="%1."/>
      <w:lvlJc w:val="left"/>
      <w:pPr>
        <w:tabs>
          <w:tab w:val="num" w:pos="720"/>
        </w:tabs>
        <w:ind w:left="720" w:hanging="360"/>
      </w:pPr>
      <w:rPr>
        <w:b w:val="0"/>
      </w:rPr>
    </w:lvl>
  </w:abstractNum>
  <w:abstractNum w:abstractNumId="4" w15:restartNumberingAfterBreak="0">
    <w:nsid w:val="0000000D"/>
    <w:multiLevelType w:val="singleLevel"/>
    <w:tmpl w:val="0000000D"/>
    <w:name w:val="WW8Num13"/>
    <w:lvl w:ilvl="0">
      <w:start w:val="1"/>
      <w:numFmt w:val="decimal"/>
      <w:lvlText w:val="%1."/>
      <w:lvlJc w:val="left"/>
      <w:pPr>
        <w:tabs>
          <w:tab w:val="num" w:pos="720"/>
        </w:tabs>
        <w:ind w:left="720" w:hanging="360"/>
      </w:pPr>
    </w:lvl>
  </w:abstractNum>
  <w:abstractNum w:abstractNumId="5" w15:restartNumberingAfterBreak="0">
    <w:nsid w:val="032C67CD"/>
    <w:multiLevelType w:val="hybridMultilevel"/>
    <w:tmpl w:val="A30EEC42"/>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6" w15:restartNumberingAfterBreak="0">
    <w:nsid w:val="045A2A31"/>
    <w:multiLevelType w:val="hybridMultilevel"/>
    <w:tmpl w:val="785CD452"/>
    <w:lvl w:ilvl="0" w:tplc="660A0CEE">
      <w:start w:val="5"/>
      <w:numFmt w:val="bullet"/>
      <w:lvlText w:val="-"/>
      <w:lvlJc w:val="left"/>
      <w:pPr>
        <w:ind w:left="720" w:hanging="360"/>
      </w:pPr>
      <w:rPr>
        <w:rFonts w:ascii="Corbel" w:eastAsia="Times New Roman" w:hAnsi="Corbe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069B124A"/>
    <w:multiLevelType w:val="singleLevel"/>
    <w:tmpl w:val="578AC210"/>
    <w:lvl w:ilvl="0">
      <w:start w:val="1"/>
      <w:numFmt w:val="bullet"/>
      <w:pStyle w:val="Bullet2"/>
      <w:lvlText w:val=""/>
      <w:lvlJc w:val="left"/>
      <w:pPr>
        <w:tabs>
          <w:tab w:val="num" w:pos="360"/>
        </w:tabs>
        <w:ind w:left="360" w:hanging="360"/>
      </w:pPr>
      <w:rPr>
        <w:rFonts w:ascii="Symbol" w:hAnsi="Symbol" w:hint="default"/>
      </w:rPr>
    </w:lvl>
  </w:abstractNum>
  <w:abstractNum w:abstractNumId="8" w15:restartNumberingAfterBreak="0">
    <w:nsid w:val="092E6DA2"/>
    <w:multiLevelType w:val="hybridMultilevel"/>
    <w:tmpl w:val="55F89D3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9" w15:restartNumberingAfterBreak="0">
    <w:nsid w:val="0A730E78"/>
    <w:multiLevelType w:val="hybridMultilevel"/>
    <w:tmpl w:val="AB16EE78"/>
    <w:lvl w:ilvl="0" w:tplc="04130013">
      <w:start w:val="1"/>
      <w:numFmt w:val="upperRoman"/>
      <w:lvlText w:val="%1."/>
      <w:lvlJc w:val="right"/>
      <w:pPr>
        <w:ind w:left="763" w:hanging="360"/>
      </w:pPr>
    </w:lvl>
    <w:lvl w:ilvl="1" w:tplc="04130019" w:tentative="1">
      <w:start w:val="1"/>
      <w:numFmt w:val="lowerLetter"/>
      <w:lvlText w:val="%2."/>
      <w:lvlJc w:val="left"/>
      <w:pPr>
        <w:ind w:left="1483" w:hanging="360"/>
      </w:pPr>
    </w:lvl>
    <w:lvl w:ilvl="2" w:tplc="0413001B" w:tentative="1">
      <w:start w:val="1"/>
      <w:numFmt w:val="lowerRoman"/>
      <w:lvlText w:val="%3."/>
      <w:lvlJc w:val="right"/>
      <w:pPr>
        <w:ind w:left="2203" w:hanging="180"/>
      </w:pPr>
    </w:lvl>
    <w:lvl w:ilvl="3" w:tplc="0413000F" w:tentative="1">
      <w:start w:val="1"/>
      <w:numFmt w:val="decimal"/>
      <w:lvlText w:val="%4."/>
      <w:lvlJc w:val="left"/>
      <w:pPr>
        <w:ind w:left="2923" w:hanging="360"/>
      </w:pPr>
    </w:lvl>
    <w:lvl w:ilvl="4" w:tplc="04130019" w:tentative="1">
      <w:start w:val="1"/>
      <w:numFmt w:val="lowerLetter"/>
      <w:lvlText w:val="%5."/>
      <w:lvlJc w:val="left"/>
      <w:pPr>
        <w:ind w:left="3643" w:hanging="360"/>
      </w:pPr>
    </w:lvl>
    <w:lvl w:ilvl="5" w:tplc="0413001B" w:tentative="1">
      <w:start w:val="1"/>
      <w:numFmt w:val="lowerRoman"/>
      <w:lvlText w:val="%6."/>
      <w:lvlJc w:val="right"/>
      <w:pPr>
        <w:ind w:left="4363" w:hanging="180"/>
      </w:pPr>
    </w:lvl>
    <w:lvl w:ilvl="6" w:tplc="0413000F" w:tentative="1">
      <w:start w:val="1"/>
      <w:numFmt w:val="decimal"/>
      <w:lvlText w:val="%7."/>
      <w:lvlJc w:val="left"/>
      <w:pPr>
        <w:ind w:left="5083" w:hanging="360"/>
      </w:pPr>
    </w:lvl>
    <w:lvl w:ilvl="7" w:tplc="04130019" w:tentative="1">
      <w:start w:val="1"/>
      <w:numFmt w:val="lowerLetter"/>
      <w:lvlText w:val="%8."/>
      <w:lvlJc w:val="left"/>
      <w:pPr>
        <w:ind w:left="5803" w:hanging="360"/>
      </w:pPr>
    </w:lvl>
    <w:lvl w:ilvl="8" w:tplc="0413001B" w:tentative="1">
      <w:start w:val="1"/>
      <w:numFmt w:val="lowerRoman"/>
      <w:lvlText w:val="%9."/>
      <w:lvlJc w:val="right"/>
      <w:pPr>
        <w:ind w:left="6523" w:hanging="180"/>
      </w:pPr>
    </w:lvl>
  </w:abstractNum>
  <w:abstractNum w:abstractNumId="10" w15:restartNumberingAfterBreak="0">
    <w:nsid w:val="0C2B7405"/>
    <w:multiLevelType w:val="hybridMultilevel"/>
    <w:tmpl w:val="10B8A7F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1" w15:restartNumberingAfterBreak="0">
    <w:nsid w:val="0C2F1DE7"/>
    <w:multiLevelType w:val="singleLevel"/>
    <w:tmpl w:val="2102C708"/>
    <w:lvl w:ilvl="0">
      <w:start w:val="1"/>
      <w:numFmt w:val="decimal"/>
      <w:lvlText w:val="%1."/>
      <w:lvlJc w:val="left"/>
      <w:pPr>
        <w:tabs>
          <w:tab w:val="num" w:pos="720"/>
        </w:tabs>
        <w:ind w:left="720" w:hanging="360"/>
      </w:pPr>
      <w:rPr>
        <w:b w:val="0"/>
      </w:rPr>
    </w:lvl>
  </w:abstractNum>
  <w:abstractNum w:abstractNumId="12" w15:restartNumberingAfterBreak="0">
    <w:nsid w:val="15340D88"/>
    <w:multiLevelType w:val="hybridMultilevel"/>
    <w:tmpl w:val="B800728A"/>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3" w15:restartNumberingAfterBreak="0">
    <w:nsid w:val="16991FFC"/>
    <w:multiLevelType w:val="hybridMultilevel"/>
    <w:tmpl w:val="5E74FD0E"/>
    <w:lvl w:ilvl="0" w:tplc="D6AC306E">
      <w:start w:val="2"/>
      <w:numFmt w:val="bullet"/>
      <w:lvlText w:val="-"/>
      <w:lvlJc w:val="left"/>
      <w:pPr>
        <w:tabs>
          <w:tab w:val="num" w:pos="360"/>
        </w:tabs>
        <w:ind w:left="360" w:hanging="360"/>
      </w:pPr>
      <w:rPr>
        <w:rFonts w:ascii="Corbel" w:eastAsiaTheme="minorHAnsi" w:hAnsi="Corbel" w:cstheme="minorBidi" w:hint="default"/>
        <w:color w:val="auto"/>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16B71C68"/>
    <w:multiLevelType w:val="hybridMultilevel"/>
    <w:tmpl w:val="59B4E31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5" w15:restartNumberingAfterBreak="0">
    <w:nsid w:val="19E10F9C"/>
    <w:multiLevelType w:val="multilevel"/>
    <w:tmpl w:val="04F4684C"/>
    <w:lvl w:ilvl="0">
      <w:start w:val="1"/>
      <w:numFmt w:val="decimal"/>
      <w:pStyle w:val="Nummering1"/>
      <w:lvlText w:val="%1."/>
      <w:lvlJc w:val="left"/>
      <w:pPr>
        <w:tabs>
          <w:tab w:val="num" w:pos="360"/>
        </w:tabs>
        <w:ind w:left="360" w:hanging="360"/>
      </w:pPr>
      <w:rPr>
        <w:rFonts w:hint="default"/>
      </w:rPr>
    </w:lvl>
    <w:lvl w:ilvl="1">
      <w:start w:val="1"/>
      <w:numFmt w:val="decimal"/>
      <w:pStyle w:val="Nummering2"/>
      <w:isLgl/>
      <w:lvlText w:val="%1.%2"/>
      <w:lvlJc w:val="left"/>
      <w:pPr>
        <w:tabs>
          <w:tab w:val="num" w:pos="720"/>
        </w:tabs>
        <w:ind w:left="720" w:hanging="360"/>
      </w:pPr>
      <w:rPr>
        <w:rFonts w:hint="default"/>
      </w:rPr>
    </w:lvl>
    <w:lvl w:ilvl="2">
      <w:start w:val="1"/>
      <w:numFmt w:val="decimal"/>
      <w:isLgl/>
      <w:lvlText w:val="%1.%2.%3"/>
      <w:lvlJc w:val="left"/>
      <w:pPr>
        <w:tabs>
          <w:tab w:val="num" w:pos="1440"/>
        </w:tabs>
        <w:ind w:left="1440" w:hanging="720"/>
      </w:pPr>
      <w:rPr>
        <w:rFonts w:hint="default"/>
      </w:rPr>
    </w:lvl>
    <w:lvl w:ilvl="3">
      <w:start w:val="1"/>
      <w:numFmt w:val="decimal"/>
      <w:isLgl/>
      <w:lvlText w:val="%1.%2.%3.%4"/>
      <w:lvlJc w:val="left"/>
      <w:pPr>
        <w:tabs>
          <w:tab w:val="num" w:pos="1800"/>
        </w:tabs>
        <w:ind w:left="1800" w:hanging="720"/>
      </w:pPr>
      <w:rPr>
        <w:rFonts w:hint="default"/>
      </w:rPr>
    </w:lvl>
    <w:lvl w:ilvl="4">
      <w:start w:val="1"/>
      <w:numFmt w:val="decimal"/>
      <w:isLgl/>
      <w:lvlText w:val="%1.%2.%3.%4.%5"/>
      <w:lvlJc w:val="left"/>
      <w:pPr>
        <w:tabs>
          <w:tab w:val="num" w:pos="2520"/>
        </w:tabs>
        <w:ind w:left="2520" w:hanging="1080"/>
      </w:pPr>
      <w:rPr>
        <w:rFonts w:hint="default"/>
      </w:rPr>
    </w:lvl>
    <w:lvl w:ilvl="5">
      <w:start w:val="1"/>
      <w:numFmt w:val="decimal"/>
      <w:isLgl/>
      <w:lvlText w:val="%1.%2.%3.%4.%5.%6"/>
      <w:lvlJc w:val="left"/>
      <w:pPr>
        <w:tabs>
          <w:tab w:val="num" w:pos="2880"/>
        </w:tabs>
        <w:ind w:left="2880" w:hanging="1080"/>
      </w:pPr>
      <w:rPr>
        <w:rFonts w:hint="default"/>
      </w:rPr>
    </w:lvl>
    <w:lvl w:ilvl="6">
      <w:start w:val="1"/>
      <w:numFmt w:val="decimal"/>
      <w:isLgl/>
      <w:lvlText w:val="%1.%2.%3.%4.%5.%6.%7"/>
      <w:lvlJc w:val="left"/>
      <w:pPr>
        <w:tabs>
          <w:tab w:val="num" w:pos="3600"/>
        </w:tabs>
        <w:ind w:left="3600" w:hanging="1440"/>
      </w:pPr>
      <w:rPr>
        <w:rFonts w:hint="default"/>
      </w:rPr>
    </w:lvl>
    <w:lvl w:ilvl="7">
      <w:start w:val="1"/>
      <w:numFmt w:val="decimal"/>
      <w:isLgl/>
      <w:lvlText w:val="%1.%2.%3.%4.%5.%6.%7.%8"/>
      <w:lvlJc w:val="left"/>
      <w:pPr>
        <w:tabs>
          <w:tab w:val="num" w:pos="3960"/>
        </w:tabs>
        <w:ind w:left="3960" w:hanging="1440"/>
      </w:pPr>
      <w:rPr>
        <w:rFonts w:hint="default"/>
      </w:rPr>
    </w:lvl>
    <w:lvl w:ilvl="8">
      <w:start w:val="1"/>
      <w:numFmt w:val="decimal"/>
      <w:isLgl/>
      <w:lvlText w:val="%1.%2.%3.%4.%5.%6.%7.%8.%9"/>
      <w:lvlJc w:val="left"/>
      <w:pPr>
        <w:tabs>
          <w:tab w:val="num" w:pos="4680"/>
        </w:tabs>
        <w:ind w:left="4680" w:hanging="1800"/>
      </w:pPr>
      <w:rPr>
        <w:rFonts w:hint="default"/>
      </w:rPr>
    </w:lvl>
  </w:abstractNum>
  <w:abstractNum w:abstractNumId="16" w15:restartNumberingAfterBreak="0">
    <w:nsid w:val="1DBB4B6D"/>
    <w:multiLevelType w:val="multilevel"/>
    <w:tmpl w:val="4B60FB64"/>
    <w:lvl w:ilvl="0">
      <w:start w:val="3"/>
      <w:numFmt w:val="decimal"/>
      <w:lvlText w:val="%1."/>
      <w:lvlJc w:val="left"/>
      <w:pPr>
        <w:tabs>
          <w:tab w:val="num" w:pos="567"/>
        </w:tabs>
        <w:ind w:left="567" w:hanging="567"/>
      </w:pPr>
      <w:rPr>
        <w:rFonts w:ascii="TheMixBold-Plain" w:hAnsi="TheMixBold-Plain" w:hint="default"/>
        <w:b w:val="0"/>
        <w:i w:val="0"/>
        <w:caps w:val="0"/>
        <w:strike w:val="0"/>
        <w:dstrike w:val="0"/>
        <w:vanish w:val="0"/>
        <w:color w:val="000000"/>
        <w:sz w:val="22"/>
        <w:szCs w:val="32"/>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6"/>
      <w:numFmt w:val="decimal"/>
      <w:lvlText w:val="%1.%2"/>
      <w:lvlJc w:val="left"/>
      <w:pPr>
        <w:tabs>
          <w:tab w:val="num" w:pos="567"/>
        </w:tabs>
        <w:ind w:left="567" w:hanging="567"/>
      </w:pPr>
      <w:rPr>
        <w:b w:val="0"/>
        <w:bCs w:val="0"/>
        <w:i w:val="0"/>
        <w:iCs w:val="0"/>
        <w:caps w:val="0"/>
        <w:smallCaps w:val="0"/>
        <w:strike w:val="0"/>
        <w:dstrike w:val="0"/>
        <w:noProof w:val="0"/>
        <w:vanish w:val="0"/>
        <w:color w:val="00000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pStyle w:val="Kop3"/>
      <w:lvlText w:val="%1.%2.%3"/>
      <w:lvlJc w:val="left"/>
      <w:pPr>
        <w:tabs>
          <w:tab w:val="num" w:pos="567"/>
        </w:tabs>
        <w:ind w:left="567" w:hanging="567"/>
      </w:pPr>
      <w:rPr>
        <w:rFonts w:ascii="Verdana" w:hAnsi="Verdana" w:hint="default"/>
        <w:b w:val="0"/>
        <w:i w:val="0"/>
        <w:caps w:val="0"/>
        <w:strike w:val="0"/>
        <w:dstrike w:val="0"/>
        <w:vanish w:val="0"/>
        <w:color w:val="000000"/>
        <w:sz w:val="19"/>
        <w:szCs w:val="20"/>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17" w15:restartNumberingAfterBreak="0">
    <w:nsid w:val="21916ACC"/>
    <w:multiLevelType w:val="hybridMultilevel"/>
    <w:tmpl w:val="C4CA0D6E"/>
    <w:lvl w:ilvl="0" w:tplc="D17C437A">
      <w:start w:val="1"/>
      <w:numFmt w:val="bullet"/>
      <w:lvlText w:val=""/>
      <w:lvlJc w:val="left"/>
      <w:pPr>
        <w:ind w:left="765" w:hanging="360"/>
      </w:pPr>
      <w:rPr>
        <w:rFonts w:ascii="Symbol" w:hAnsi="Symbol" w:hint="default"/>
      </w:rPr>
    </w:lvl>
    <w:lvl w:ilvl="1" w:tplc="04130003" w:tentative="1">
      <w:start w:val="1"/>
      <w:numFmt w:val="bullet"/>
      <w:lvlText w:val="o"/>
      <w:lvlJc w:val="left"/>
      <w:pPr>
        <w:ind w:left="1485" w:hanging="360"/>
      </w:pPr>
      <w:rPr>
        <w:rFonts w:ascii="Courier New" w:hAnsi="Courier New" w:cs="Courier New" w:hint="default"/>
      </w:rPr>
    </w:lvl>
    <w:lvl w:ilvl="2" w:tplc="04130005" w:tentative="1">
      <w:start w:val="1"/>
      <w:numFmt w:val="bullet"/>
      <w:lvlText w:val=""/>
      <w:lvlJc w:val="left"/>
      <w:pPr>
        <w:ind w:left="2205" w:hanging="360"/>
      </w:pPr>
      <w:rPr>
        <w:rFonts w:ascii="Wingdings" w:hAnsi="Wingdings" w:hint="default"/>
      </w:rPr>
    </w:lvl>
    <w:lvl w:ilvl="3" w:tplc="04130001" w:tentative="1">
      <w:start w:val="1"/>
      <w:numFmt w:val="bullet"/>
      <w:lvlText w:val=""/>
      <w:lvlJc w:val="left"/>
      <w:pPr>
        <w:ind w:left="2925" w:hanging="360"/>
      </w:pPr>
      <w:rPr>
        <w:rFonts w:ascii="Symbol" w:hAnsi="Symbol" w:hint="default"/>
      </w:rPr>
    </w:lvl>
    <w:lvl w:ilvl="4" w:tplc="04130003" w:tentative="1">
      <w:start w:val="1"/>
      <w:numFmt w:val="bullet"/>
      <w:lvlText w:val="o"/>
      <w:lvlJc w:val="left"/>
      <w:pPr>
        <w:ind w:left="3645" w:hanging="360"/>
      </w:pPr>
      <w:rPr>
        <w:rFonts w:ascii="Courier New" w:hAnsi="Courier New" w:cs="Courier New" w:hint="default"/>
      </w:rPr>
    </w:lvl>
    <w:lvl w:ilvl="5" w:tplc="04130005" w:tentative="1">
      <w:start w:val="1"/>
      <w:numFmt w:val="bullet"/>
      <w:lvlText w:val=""/>
      <w:lvlJc w:val="left"/>
      <w:pPr>
        <w:ind w:left="4365" w:hanging="360"/>
      </w:pPr>
      <w:rPr>
        <w:rFonts w:ascii="Wingdings" w:hAnsi="Wingdings" w:hint="default"/>
      </w:rPr>
    </w:lvl>
    <w:lvl w:ilvl="6" w:tplc="04130001" w:tentative="1">
      <w:start w:val="1"/>
      <w:numFmt w:val="bullet"/>
      <w:lvlText w:val=""/>
      <w:lvlJc w:val="left"/>
      <w:pPr>
        <w:ind w:left="5085" w:hanging="360"/>
      </w:pPr>
      <w:rPr>
        <w:rFonts w:ascii="Symbol" w:hAnsi="Symbol" w:hint="default"/>
      </w:rPr>
    </w:lvl>
    <w:lvl w:ilvl="7" w:tplc="04130003" w:tentative="1">
      <w:start w:val="1"/>
      <w:numFmt w:val="bullet"/>
      <w:lvlText w:val="o"/>
      <w:lvlJc w:val="left"/>
      <w:pPr>
        <w:ind w:left="5805" w:hanging="360"/>
      </w:pPr>
      <w:rPr>
        <w:rFonts w:ascii="Courier New" w:hAnsi="Courier New" w:cs="Courier New" w:hint="default"/>
      </w:rPr>
    </w:lvl>
    <w:lvl w:ilvl="8" w:tplc="04130005" w:tentative="1">
      <w:start w:val="1"/>
      <w:numFmt w:val="bullet"/>
      <w:lvlText w:val=""/>
      <w:lvlJc w:val="left"/>
      <w:pPr>
        <w:ind w:left="6525" w:hanging="360"/>
      </w:pPr>
      <w:rPr>
        <w:rFonts w:ascii="Wingdings" w:hAnsi="Wingdings" w:hint="default"/>
      </w:rPr>
    </w:lvl>
  </w:abstractNum>
  <w:abstractNum w:abstractNumId="18" w15:restartNumberingAfterBreak="0">
    <w:nsid w:val="252FB74A"/>
    <w:multiLevelType w:val="hybridMultilevel"/>
    <w:tmpl w:val="01C09860"/>
    <w:lvl w:ilvl="0" w:tplc="00288016">
      <w:start w:val="1"/>
      <w:numFmt w:val="bullet"/>
      <w:lvlText w:val=""/>
      <w:lvlJc w:val="left"/>
      <w:pPr>
        <w:ind w:left="720" w:hanging="360"/>
      </w:pPr>
      <w:rPr>
        <w:rFonts w:ascii="Symbol" w:hAnsi="Symbol" w:hint="default"/>
      </w:rPr>
    </w:lvl>
    <w:lvl w:ilvl="1" w:tplc="3F6ECA66">
      <w:start w:val="1"/>
      <w:numFmt w:val="bullet"/>
      <w:lvlText w:val="o"/>
      <w:lvlJc w:val="left"/>
      <w:pPr>
        <w:ind w:left="1440" w:hanging="360"/>
      </w:pPr>
      <w:rPr>
        <w:rFonts w:ascii="Courier New" w:hAnsi="Courier New" w:hint="default"/>
      </w:rPr>
    </w:lvl>
    <w:lvl w:ilvl="2" w:tplc="28467672">
      <w:start w:val="1"/>
      <w:numFmt w:val="bullet"/>
      <w:lvlText w:val=""/>
      <w:lvlJc w:val="left"/>
      <w:pPr>
        <w:ind w:left="2160" w:hanging="360"/>
      </w:pPr>
      <w:rPr>
        <w:rFonts w:ascii="Wingdings" w:hAnsi="Wingdings" w:hint="default"/>
      </w:rPr>
    </w:lvl>
    <w:lvl w:ilvl="3" w:tplc="670CD6C8">
      <w:start w:val="1"/>
      <w:numFmt w:val="bullet"/>
      <w:lvlText w:val=""/>
      <w:lvlJc w:val="left"/>
      <w:pPr>
        <w:ind w:left="2880" w:hanging="360"/>
      </w:pPr>
      <w:rPr>
        <w:rFonts w:ascii="Symbol" w:hAnsi="Symbol" w:hint="default"/>
      </w:rPr>
    </w:lvl>
    <w:lvl w:ilvl="4" w:tplc="50D44BDA">
      <w:start w:val="1"/>
      <w:numFmt w:val="bullet"/>
      <w:lvlText w:val="o"/>
      <w:lvlJc w:val="left"/>
      <w:pPr>
        <w:ind w:left="3600" w:hanging="360"/>
      </w:pPr>
      <w:rPr>
        <w:rFonts w:ascii="Courier New" w:hAnsi="Courier New" w:hint="default"/>
      </w:rPr>
    </w:lvl>
    <w:lvl w:ilvl="5" w:tplc="50D8FE98">
      <w:start w:val="1"/>
      <w:numFmt w:val="bullet"/>
      <w:lvlText w:val=""/>
      <w:lvlJc w:val="left"/>
      <w:pPr>
        <w:ind w:left="4320" w:hanging="360"/>
      </w:pPr>
      <w:rPr>
        <w:rFonts w:ascii="Wingdings" w:hAnsi="Wingdings" w:hint="default"/>
      </w:rPr>
    </w:lvl>
    <w:lvl w:ilvl="6" w:tplc="99D62B4A">
      <w:start w:val="1"/>
      <w:numFmt w:val="bullet"/>
      <w:lvlText w:val=""/>
      <w:lvlJc w:val="left"/>
      <w:pPr>
        <w:ind w:left="5040" w:hanging="360"/>
      </w:pPr>
      <w:rPr>
        <w:rFonts w:ascii="Symbol" w:hAnsi="Symbol" w:hint="default"/>
      </w:rPr>
    </w:lvl>
    <w:lvl w:ilvl="7" w:tplc="2970F7D6">
      <w:start w:val="1"/>
      <w:numFmt w:val="bullet"/>
      <w:lvlText w:val="o"/>
      <w:lvlJc w:val="left"/>
      <w:pPr>
        <w:ind w:left="5760" w:hanging="360"/>
      </w:pPr>
      <w:rPr>
        <w:rFonts w:ascii="Courier New" w:hAnsi="Courier New" w:hint="default"/>
      </w:rPr>
    </w:lvl>
    <w:lvl w:ilvl="8" w:tplc="915AACBE">
      <w:start w:val="1"/>
      <w:numFmt w:val="bullet"/>
      <w:lvlText w:val=""/>
      <w:lvlJc w:val="left"/>
      <w:pPr>
        <w:ind w:left="6480" w:hanging="360"/>
      </w:pPr>
      <w:rPr>
        <w:rFonts w:ascii="Wingdings" w:hAnsi="Wingdings" w:hint="default"/>
      </w:rPr>
    </w:lvl>
  </w:abstractNum>
  <w:abstractNum w:abstractNumId="19" w15:restartNumberingAfterBreak="0">
    <w:nsid w:val="28626077"/>
    <w:multiLevelType w:val="multilevel"/>
    <w:tmpl w:val="F20068C0"/>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0" w15:restartNumberingAfterBreak="0">
    <w:nsid w:val="2D23603F"/>
    <w:multiLevelType w:val="hybridMultilevel"/>
    <w:tmpl w:val="BD0E6D2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1" w15:restartNumberingAfterBreak="0">
    <w:nsid w:val="2D7A4C66"/>
    <w:multiLevelType w:val="singleLevel"/>
    <w:tmpl w:val="2102C708"/>
    <w:lvl w:ilvl="0">
      <w:start w:val="1"/>
      <w:numFmt w:val="decimal"/>
      <w:lvlText w:val="%1."/>
      <w:lvlJc w:val="left"/>
      <w:pPr>
        <w:tabs>
          <w:tab w:val="num" w:pos="720"/>
        </w:tabs>
        <w:ind w:left="720" w:hanging="360"/>
      </w:pPr>
      <w:rPr>
        <w:b w:val="0"/>
      </w:rPr>
    </w:lvl>
  </w:abstractNum>
  <w:abstractNum w:abstractNumId="22" w15:restartNumberingAfterBreak="0">
    <w:nsid w:val="2E911C81"/>
    <w:multiLevelType w:val="multilevel"/>
    <w:tmpl w:val="AB06AED0"/>
    <w:lvl w:ilvl="0">
      <w:start w:val="1"/>
      <w:numFmt w:val="decimal"/>
      <w:pStyle w:val="Kop1"/>
      <w:lvlText w:val="Hoofdstuk %1"/>
      <w:lvlJc w:val="left"/>
      <w:pPr>
        <w:ind w:left="1419" w:hanging="851"/>
      </w:pPr>
      <w:rPr>
        <w:rFonts w:ascii="Corbel" w:hAnsi="Corbel" w:hint="default"/>
        <w:b/>
        <w:bCs w:val="0"/>
        <w:i w:val="0"/>
        <w:iCs w:val="0"/>
        <w:caps w:val="0"/>
        <w:smallCaps w:val="0"/>
        <w:strike w:val="0"/>
        <w:dstrike w:val="0"/>
        <w:noProof w:val="0"/>
        <w:vanish w:val="0"/>
        <w:color w:val="000000"/>
        <w:spacing w:val="0"/>
        <w:kern w:val="0"/>
        <w:position w:val="0"/>
        <w:sz w:val="24"/>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1"/>
      <w:numFmt w:val="decimal"/>
      <w:pStyle w:val="Kop2"/>
      <w:lvlText w:val="%1.%2"/>
      <w:lvlJc w:val="left"/>
      <w:pPr>
        <w:ind w:left="851" w:hanging="851"/>
      </w:pPr>
      <w:rPr>
        <w:rFonts w:ascii="Corbel" w:hAnsi="Corbel" w:hint="default"/>
        <w:b/>
        <w:i w:val="0"/>
        <w:sz w:val="18"/>
      </w:rPr>
    </w:lvl>
    <w:lvl w:ilvl="2">
      <w:start w:val="1"/>
      <w:numFmt w:val="decimal"/>
      <w:lvlText w:val="%1.%2.%3"/>
      <w:lvlJc w:val="left"/>
      <w:pPr>
        <w:ind w:left="851" w:hanging="851"/>
      </w:pPr>
      <w:rPr>
        <w:rFonts w:ascii="Corbel" w:hAnsi="Corbel" w:hint="default"/>
        <w:b/>
        <w:i w:val="0"/>
        <w:sz w:val="18"/>
      </w:rPr>
    </w:lvl>
    <w:lvl w:ilvl="3">
      <w:start w:val="1"/>
      <w:numFmt w:val="decimal"/>
      <w:lvlRestart w:val="0"/>
      <w:pStyle w:val="Kop4"/>
      <w:lvlText w:val="%1.%2.%3.%4"/>
      <w:lvlJc w:val="left"/>
      <w:pPr>
        <w:ind w:left="3120" w:hanging="851"/>
      </w:pPr>
      <w:rPr>
        <w:rFonts w:ascii="Corbel" w:hAnsi="Corbel" w:hint="default"/>
        <w:b w:val="0"/>
        <w:i/>
        <w:sz w:val="18"/>
      </w:rPr>
    </w:lvl>
    <w:lvl w:ilvl="4">
      <w:start w:val="1"/>
      <w:numFmt w:val="none"/>
      <w:lvlText w:val=""/>
      <w:lvlJc w:val="left"/>
      <w:pPr>
        <w:tabs>
          <w:tab w:val="num" w:pos="2935"/>
        </w:tabs>
        <w:ind w:left="851" w:hanging="851"/>
      </w:pPr>
      <w:rPr>
        <w:rFonts w:hint="default"/>
      </w:rPr>
    </w:lvl>
    <w:lvl w:ilvl="5">
      <w:start w:val="1"/>
      <w:numFmt w:val="none"/>
      <w:lvlText w:val=""/>
      <w:lvlJc w:val="left"/>
      <w:pPr>
        <w:tabs>
          <w:tab w:val="num" w:pos="2935"/>
        </w:tabs>
        <w:ind w:left="851" w:hanging="851"/>
      </w:pPr>
      <w:rPr>
        <w:rFonts w:hint="default"/>
      </w:rPr>
    </w:lvl>
    <w:lvl w:ilvl="6">
      <w:start w:val="1"/>
      <w:numFmt w:val="none"/>
      <w:lvlText w:val=""/>
      <w:lvlJc w:val="left"/>
      <w:pPr>
        <w:tabs>
          <w:tab w:val="num" w:pos="2935"/>
        </w:tabs>
        <w:ind w:left="851" w:hanging="851"/>
      </w:pPr>
      <w:rPr>
        <w:rFonts w:hint="default"/>
      </w:rPr>
    </w:lvl>
    <w:lvl w:ilvl="7">
      <w:start w:val="1"/>
      <w:numFmt w:val="none"/>
      <w:lvlText w:val=""/>
      <w:lvlJc w:val="left"/>
      <w:pPr>
        <w:tabs>
          <w:tab w:val="num" w:pos="2935"/>
        </w:tabs>
        <w:ind w:left="851" w:hanging="851"/>
      </w:pPr>
      <w:rPr>
        <w:rFonts w:hint="default"/>
      </w:rPr>
    </w:lvl>
    <w:lvl w:ilvl="8">
      <w:start w:val="1"/>
      <w:numFmt w:val="none"/>
      <w:lvlText w:val=""/>
      <w:lvlJc w:val="left"/>
      <w:pPr>
        <w:tabs>
          <w:tab w:val="num" w:pos="2935"/>
        </w:tabs>
        <w:ind w:left="851" w:hanging="851"/>
      </w:pPr>
      <w:rPr>
        <w:rFonts w:hint="default"/>
      </w:rPr>
    </w:lvl>
  </w:abstractNum>
  <w:abstractNum w:abstractNumId="23" w15:restartNumberingAfterBreak="0">
    <w:nsid w:val="2EDD18BF"/>
    <w:multiLevelType w:val="hybridMultilevel"/>
    <w:tmpl w:val="20025340"/>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4" w15:restartNumberingAfterBreak="0">
    <w:nsid w:val="2FF34657"/>
    <w:multiLevelType w:val="hybridMultilevel"/>
    <w:tmpl w:val="B20E6842"/>
    <w:lvl w:ilvl="0" w:tplc="0E36A858">
      <w:start w:val="1"/>
      <w:numFmt w:val="bullet"/>
      <w:lvlText w:val=""/>
      <w:lvlJc w:val="left"/>
      <w:pPr>
        <w:ind w:left="-560" w:hanging="360"/>
      </w:pPr>
      <w:rPr>
        <w:rFonts w:ascii="Wingdings" w:hAnsi="Wingdings" w:hint="default"/>
        <w:sz w:val="18"/>
        <w:szCs w:val="18"/>
      </w:rPr>
    </w:lvl>
    <w:lvl w:ilvl="1" w:tplc="04130003" w:tentative="1">
      <w:start w:val="1"/>
      <w:numFmt w:val="bullet"/>
      <w:lvlText w:val="o"/>
      <w:lvlJc w:val="left"/>
      <w:pPr>
        <w:ind w:left="160" w:hanging="360"/>
      </w:pPr>
      <w:rPr>
        <w:rFonts w:ascii="Courier New" w:hAnsi="Courier New" w:cs="Courier New" w:hint="default"/>
      </w:rPr>
    </w:lvl>
    <w:lvl w:ilvl="2" w:tplc="04130005" w:tentative="1">
      <w:start w:val="1"/>
      <w:numFmt w:val="bullet"/>
      <w:lvlText w:val=""/>
      <w:lvlJc w:val="left"/>
      <w:pPr>
        <w:ind w:left="880" w:hanging="360"/>
      </w:pPr>
      <w:rPr>
        <w:rFonts w:ascii="Wingdings" w:hAnsi="Wingdings" w:hint="default"/>
      </w:rPr>
    </w:lvl>
    <w:lvl w:ilvl="3" w:tplc="04130001" w:tentative="1">
      <w:start w:val="1"/>
      <w:numFmt w:val="bullet"/>
      <w:lvlText w:val=""/>
      <w:lvlJc w:val="left"/>
      <w:pPr>
        <w:ind w:left="1600" w:hanging="360"/>
      </w:pPr>
      <w:rPr>
        <w:rFonts w:ascii="Symbol" w:hAnsi="Symbol" w:hint="default"/>
      </w:rPr>
    </w:lvl>
    <w:lvl w:ilvl="4" w:tplc="04130003" w:tentative="1">
      <w:start w:val="1"/>
      <w:numFmt w:val="bullet"/>
      <w:lvlText w:val="o"/>
      <w:lvlJc w:val="left"/>
      <w:pPr>
        <w:ind w:left="2320" w:hanging="360"/>
      </w:pPr>
      <w:rPr>
        <w:rFonts w:ascii="Courier New" w:hAnsi="Courier New" w:cs="Courier New" w:hint="default"/>
      </w:rPr>
    </w:lvl>
    <w:lvl w:ilvl="5" w:tplc="04130005" w:tentative="1">
      <w:start w:val="1"/>
      <w:numFmt w:val="bullet"/>
      <w:lvlText w:val=""/>
      <w:lvlJc w:val="left"/>
      <w:pPr>
        <w:ind w:left="3040" w:hanging="360"/>
      </w:pPr>
      <w:rPr>
        <w:rFonts w:ascii="Wingdings" w:hAnsi="Wingdings" w:hint="default"/>
      </w:rPr>
    </w:lvl>
    <w:lvl w:ilvl="6" w:tplc="04130001" w:tentative="1">
      <w:start w:val="1"/>
      <w:numFmt w:val="bullet"/>
      <w:lvlText w:val=""/>
      <w:lvlJc w:val="left"/>
      <w:pPr>
        <w:ind w:left="3760" w:hanging="360"/>
      </w:pPr>
      <w:rPr>
        <w:rFonts w:ascii="Symbol" w:hAnsi="Symbol" w:hint="default"/>
      </w:rPr>
    </w:lvl>
    <w:lvl w:ilvl="7" w:tplc="04130003" w:tentative="1">
      <w:start w:val="1"/>
      <w:numFmt w:val="bullet"/>
      <w:lvlText w:val="o"/>
      <w:lvlJc w:val="left"/>
      <w:pPr>
        <w:ind w:left="4480" w:hanging="360"/>
      </w:pPr>
      <w:rPr>
        <w:rFonts w:ascii="Courier New" w:hAnsi="Courier New" w:cs="Courier New" w:hint="default"/>
      </w:rPr>
    </w:lvl>
    <w:lvl w:ilvl="8" w:tplc="04130005" w:tentative="1">
      <w:start w:val="1"/>
      <w:numFmt w:val="bullet"/>
      <w:lvlText w:val=""/>
      <w:lvlJc w:val="left"/>
      <w:pPr>
        <w:ind w:left="5200" w:hanging="360"/>
      </w:pPr>
      <w:rPr>
        <w:rFonts w:ascii="Wingdings" w:hAnsi="Wingdings" w:hint="default"/>
      </w:rPr>
    </w:lvl>
  </w:abstractNum>
  <w:abstractNum w:abstractNumId="25" w15:restartNumberingAfterBreak="0">
    <w:nsid w:val="327E4C38"/>
    <w:multiLevelType w:val="hybridMultilevel"/>
    <w:tmpl w:val="9EB29E9A"/>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6" w15:restartNumberingAfterBreak="0">
    <w:nsid w:val="33480C13"/>
    <w:multiLevelType w:val="singleLevel"/>
    <w:tmpl w:val="9E603574"/>
    <w:lvl w:ilvl="0">
      <w:start w:val="1"/>
      <w:numFmt w:val="lowerLetter"/>
      <w:lvlText w:val="%1)"/>
      <w:lvlJc w:val="left"/>
      <w:pPr>
        <w:ind w:left="1065" w:hanging="360"/>
      </w:pPr>
      <w:rPr>
        <w:b w:val="0"/>
        <w:i w:val="0"/>
        <w:sz w:val="18"/>
        <w:szCs w:val="18"/>
        <w:u w:val="none"/>
      </w:rPr>
    </w:lvl>
  </w:abstractNum>
  <w:abstractNum w:abstractNumId="27" w15:restartNumberingAfterBreak="0">
    <w:nsid w:val="349E4D3A"/>
    <w:multiLevelType w:val="singleLevel"/>
    <w:tmpl w:val="2102C708"/>
    <w:lvl w:ilvl="0">
      <w:start w:val="1"/>
      <w:numFmt w:val="decimal"/>
      <w:lvlText w:val="%1."/>
      <w:lvlJc w:val="left"/>
      <w:pPr>
        <w:tabs>
          <w:tab w:val="num" w:pos="720"/>
        </w:tabs>
        <w:ind w:left="720" w:hanging="360"/>
      </w:pPr>
      <w:rPr>
        <w:b w:val="0"/>
      </w:rPr>
    </w:lvl>
  </w:abstractNum>
  <w:abstractNum w:abstractNumId="28" w15:restartNumberingAfterBreak="0">
    <w:nsid w:val="36DD6DC6"/>
    <w:multiLevelType w:val="hybridMultilevel"/>
    <w:tmpl w:val="14D46286"/>
    <w:lvl w:ilvl="0" w:tplc="0413000F">
      <w:start w:val="1"/>
      <w:numFmt w:val="decimal"/>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29" w15:restartNumberingAfterBreak="0">
    <w:nsid w:val="3CF96D1E"/>
    <w:multiLevelType w:val="hybridMultilevel"/>
    <w:tmpl w:val="9BD81CF8"/>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0" w15:restartNumberingAfterBreak="0">
    <w:nsid w:val="40733F51"/>
    <w:multiLevelType w:val="hybridMultilevel"/>
    <w:tmpl w:val="07825CD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1" w15:restartNumberingAfterBreak="0">
    <w:nsid w:val="41179F6F"/>
    <w:multiLevelType w:val="hybridMultilevel"/>
    <w:tmpl w:val="A266C2EA"/>
    <w:lvl w:ilvl="0" w:tplc="26D404A6">
      <w:start w:val="1"/>
      <w:numFmt w:val="bullet"/>
      <w:lvlText w:val=""/>
      <w:lvlJc w:val="left"/>
      <w:pPr>
        <w:ind w:left="720" w:hanging="360"/>
      </w:pPr>
      <w:rPr>
        <w:rFonts w:ascii="Symbol" w:hAnsi="Symbol" w:hint="default"/>
      </w:rPr>
    </w:lvl>
    <w:lvl w:ilvl="1" w:tplc="BF4EB01E">
      <w:start w:val="1"/>
      <w:numFmt w:val="bullet"/>
      <w:lvlText w:val="o"/>
      <w:lvlJc w:val="left"/>
      <w:pPr>
        <w:ind w:left="1440" w:hanging="360"/>
      </w:pPr>
      <w:rPr>
        <w:rFonts w:ascii="Courier New" w:hAnsi="Courier New" w:hint="default"/>
      </w:rPr>
    </w:lvl>
    <w:lvl w:ilvl="2" w:tplc="021C506E">
      <w:start w:val="1"/>
      <w:numFmt w:val="bullet"/>
      <w:lvlText w:val=""/>
      <w:lvlJc w:val="left"/>
      <w:pPr>
        <w:ind w:left="2160" w:hanging="360"/>
      </w:pPr>
      <w:rPr>
        <w:rFonts w:ascii="Wingdings" w:hAnsi="Wingdings" w:hint="default"/>
      </w:rPr>
    </w:lvl>
    <w:lvl w:ilvl="3" w:tplc="1B3A06DA">
      <w:start w:val="1"/>
      <w:numFmt w:val="bullet"/>
      <w:lvlText w:val=""/>
      <w:lvlJc w:val="left"/>
      <w:pPr>
        <w:ind w:left="2880" w:hanging="360"/>
      </w:pPr>
      <w:rPr>
        <w:rFonts w:ascii="Symbol" w:hAnsi="Symbol" w:hint="default"/>
      </w:rPr>
    </w:lvl>
    <w:lvl w:ilvl="4" w:tplc="4D4E09C4">
      <w:start w:val="1"/>
      <w:numFmt w:val="bullet"/>
      <w:lvlText w:val="o"/>
      <w:lvlJc w:val="left"/>
      <w:pPr>
        <w:ind w:left="3600" w:hanging="360"/>
      </w:pPr>
      <w:rPr>
        <w:rFonts w:ascii="Courier New" w:hAnsi="Courier New" w:hint="default"/>
      </w:rPr>
    </w:lvl>
    <w:lvl w:ilvl="5" w:tplc="26E44C74">
      <w:start w:val="1"/>
      <w:numFmt w:val="bullet"/>
      <w:lvlText w:val=""/>
      <w:lvlJc w:val="left"/>
      <w:pPr>
        <w:ind w:left="4320" w:hanging="360"/>
      </w:pPr>
      <w:rPr>
        <w:rFonts w:ascii="Wingdings" w:hAnsi="Wingdings" w:hint="default"/>
      </w:rPr>
    </w:lvl>
    <w:lvl w:ilvl="6" w:tplc="73D89B7E">
      <w:start w:val="1"/>
      <w:numFmt w:val="bullet"/>
      <w:lvlText w:val=""/>
      <w:lvlJc w:val="left"/>
      <w:pPr>
        <w:ind w:left="5040" w:hanging="360"/>
      </w:pPr>
      <w:rPr>
        <w:rFonts w:ascii="Symbol" w:hAnsi="Symbol" w:hint="default"/>
      </w:rPr>
    </w:lvl>
    <w:lvl w:ilvl="7" w:tplc="ACA4B01C">
      <w:start w:val="1"/>
      <w:numFmt w:val="bullet"/>
      <w:lvlText w:val="o"/>
      <w:lvlJc w:val="left"/>
      <w:pPr>
        <w:ind w:left="5760" w:hanging="360"/>
      </w:pPr>
      <w:rPr>
        <w:rFonts w:ascii="Courier New" w:hAnsi="Courier New" w:hint="default"/>
      </w:rPr>
    </w:lvl>
    <w:lvl w:ilvl="8" w:tplc="97FAED3A">
      <w:start w:val="1"/>
      <w:numFmt w:val="bullet"/>
      <w:lvlText w:val=""/>
      <w:lvlJc w:val="left"/>
      <w:pPr>
        <w:ind w:left="6480" w:hanging="360"/>
      </w:pPr>
      <w:rPr>
        <w:rFonts w:ascii="Wingdings" w:hAnsi="Wingdings" w:hint="default"/>
      </w:rPr>
    </w:lvl>
  </w:abstractNum>
  <w:abstractNum w:abstractNumId="32" w15:restartNumberingAfterBreak="0">
    <w:nsid w:val="4281018F"/>
    <w:multiLevelType w:val="hybridMultilevel"/>
    <w:tmpl w:val="1EE0BA4A"/>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33" w15:restartNumberingAfterBreak="0">
    <w:nsid w:val="468B0FDE"/>
    <w:multiLevelType w:val="singleLevel"/>
    <w:tmpl w:val="2102C708"/>
    <w:lvl w:ilvl="0">
      <w:start w:val="1"/>
      <w:numFmt w:val="decimal"/>
      <w:lvlText w:val="%1."/>
      <w:lvlJc w:val="left"/>
      <w:pPr>
        <w:tabs>
          <w:tab w:val="num" w:pos="720"/>
        </w:tabs>
        <w:ind w:left="720" w:hanging="360"/>
      </w:pPr>
      <w:rPr>
        <w:b w:val="0"/>
      </w:rPr>
    </w:lvl>
  </w:abstractNum>
  <w:abstractNum w:abstractNumId="34" w15:restartNumberingAfterBreak="0">
    <w:nsid w:val="4A6378A9"/>
    <w:multiLevelType w:val="singleLevel"/>
    <w:tmpl w:val="2102C708"/>
    <w:lvl w:ilvl="0">
      <w:start w:val="1"/>
      <w:numFmt w:val="decimal"/>
      <w:lvlText w:val="%1."/>
      <w:lvlJc w:val="left"/>
      <w:pPr>
        <w:tabs>
          <w:tab w:val="num" w:pos="720"/>
        </w:tabs>
        <w:ind w:left="720" w:hanging="360"/>
      </w:pPr>
      <w:rPr>
        <w:b w:val="0"/>
      </w:rPr>
    </w:lvl>
  </w:abstractNum>
  <w:abstractNum w:abstractNumId="35" w15:restartNumberingAfterBreak="0">
    <w:nsid w:val="4E3C25A8"/>
    <w:multiLevelType w:val="multilevel"/>
    <w:tmpl w:val="4796DC62"/>
    <w:lvl w:ilvl="0">
      <w:start w:val="1"/>
      <w:numFmt w:val="decimal"/>
      <w:lvlText w:val="%1"/>
      <w:lvlJc w:val="left"/>
      <w:pPr>
        <w:tabs>
          <w:tab w:val="num" w:pos="3"/>
        </w:tabs>
        <w:ind w:left="0" w:hanging="357"/>
      </w:pPr>
    </w:lvl>
    <w:lvl w:ilvl="1">
      <w:start w:val="8"/>
      <w:numFmt w:val="upperLetter"/>
      <w:lvlText w:val="%2"/>
      <w:lvlJc w:val="left"/>
      <w:pPr>
        <w:tabs>
          <w:tab w:val="num" w:pos="3"/>
        </w:tabs>
        <w:ind w:left="0" w:hanging="357"/>
      </w:pPr>
    </w:lvl>
    <w:lvl w:ilvl="2">
      <w:start w:val="1"/>
      <w:numFmt w:val="none"/>
      <w:suff w:val="nothing"/>
      <w:lvlText w:val="%3"/>
      <w:lvlJc w:val="left"/>
      <w:pPr>
        <w:ind w:left="0" w:firstLine="0"/>
      </w:pPr>
    </w:lvl>
    <w:lvl w:ilvl="3">
      <w:start w:val="1"/>
      <w:numFmt w:val="decimal"/>
      <w:pStyle w:val="AliNormalNum"/>
      <w:lvlText w:val="%4"/>
      <w:lvlJc w:val="left"/>
      <w:pPr>
        <w:tabs>
          <w:tab w:val="num" w:pos="360"/>
        </w:tabs>
        <w:ind w:left="0" w:firstLine="0"/>
      </w:pPr>
    </w:lvl>
    <w:lvl w:ilvl="4">
      <w:start w:val="1"/>
      <w:numFmt w:val="decimalZero"/>
      <w:pStyle w:val="AlineaNum"/>
      <w:lvlText w:val="%1%5"/>
      <w:lvlJc w:val="left"/>
      <w:pPr>
        <w:tabs>
          <w:tab w:val="num" w:pos="360"/>
        </w:tabs>
        <w:ind w:left="0" w:firstLine="0"/>
      </w:pPr>
    </w:lvl>
    <w:lvl w:ilvl="5">
      <w:start w:val="1"/>
      <w:numFmt w:val="decimal"/>
      <w:pStyle w:val="AliBijlageNum"/>
      <w:lvlText w:val="%6"/>
      <w:lvlJc w:val="left"/>
      <w:pPr>
        <w:tabs>
          <w:tab w:val="num" w:pos="360"/>
        </w:tabs>
        <w:ind w:left="0" w:firstLine="0"/>
      </w:pPr>
    </w:lvl>
    <w:lvl w:ilvl="6">
      <w:start w:val="1"/>
      <w:numFmt w:val="lowerLetter"/>
      <w:lvlText w:val="(%7)"/>
      <w:lvlJc w:val="left"/>
      <w:pPr>
        <w:tabs>
          <w:tab w:val="num" w:pos="720"/>
        </w:tabs>
        <w:ind w:left="720" w:hanging="720"/>
      </w:pPr>
    </w:lvl>
    <w:lvl w:ilvl="7">
      <w:start w:val="1"/>
      <w:numFmt w:val="lowerRoman"/>
      <w:lvlText w:val="(%8)"/>
      <w:lvlJc w:val="left"/>
      <w:pPr>
        <w:tabs>
          <w:tab w:val="num" w:pos="1800"/>
        </w:tabs>
        <w:ind w:left="1440" w:hanging="720"/>
      </w:pPr>
    </w:lvl>
    <w:lvl w:ilvl="8">
      <w:start w:val="1"/>
      <w:numFmt w:val="bullet"/>
      <w:lvlText w:val=""/>
      <w:lvlJc w:val="left"/>
      <w:pPr>
        <w:tabs>
          <w:tab w:val="num" w:pos="2160"/>
        </w:tabs>
        <w:ind w:left="2160" w:hanging="720"/>
      </w:pPr>
      <w:rPr>
        <w:rFonts w:ascii="Symbol" w:hAnsi="Symbol" w:hint="default"/>
      </w:rPr>
    </w:lvl>
  </w:abstractNum>
  <w:abstractNum w:abstractNumId="36" w15:restartNumberingAfterBreak="0">
    <w:nsid w:val="4E4D2230"/>
    <w:multiLevelType w:val="hybridMultilevel"/>
    <w:tmpl w:val="B7165AB8"/>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7" w15:restartNumberingAfterBreak="0">
    <w:nsid w:val="50E953B6"/>
    <w:multiLevelType w:val="hybridMultilevel"/>
    <w:tmpl w:val="4A366338"/>
    <w:lvl w:ilvl="0" w:tplc="D6AC306E">
      <w:start w:val="2"/>
      <w:numFmt w:val="bullet"/>
      <w:lvlText w:val="-"/>
      <w:lvlJc w:val="left"/>
      <w:pPr>
        <w:ind w:left="1069" w:hanging="360"/>
      </w:pPr>
      <w:rPr>
        <w:rFonts w:ascii="Corbel" w:eastAsiaTheme="minorHAnsi" w:hAnsi="Corbel" w:cstheme="minorBidi" w:hint="default"/>
      </w:rPr>
    </w:lvl>
    <w:lvl w:ilvl="1" w:tplc="04130003">
      <w:start w:val="1"/>
      <w:numFmt w:val="bullet"/>
      <w:lvlText w:val="o"/>
      <w:lvlJc w:val="left"/>
      <w:pPr>
        <w:ind w:left="1789" w:hanging="360"/>
      </w:pPr>
      <w:rPr>
        <w:rFonts w:ascii="Courier New" w:hAnsi="Courier New" w:cs="Courier New" w:hint="default"/>
      </w:rPr>
    </w:lvl>
    <w:lvl w:ilvl="2" w:tplc="04130005" w:tentative="1">
      <w:start w:val="1"/>
      <w:numFmt w:val="bullet"/>
      <w:lvlText w:val=""/>
      <w:lvlJc w:val="left"/>
      <w:pPr>
        <w:ind w:left="2509" w:hanging="360"/>
      </w:pPr>
      <w:rPr>
        <w:rFonts w:ascii="Wingdings" w:hAnsi="Wingdings" w:hint="default"/>
      </w:rPr>
    </w:lvl>
    <w:lvl w:ilvl="3" w:tplc="04130001" w:tentative="1">
      <w:start w:val="1"/>
      <w:numFmt w:val="bullet"/>
      <w:lvlText w:val=""/>
      <w:lvlJc w:val="left"/>
      <w:pPr>
        <w:ind w:left="3229" w:hanging="360"/>
      </w:pPr>
      <w:rPr>
        <w:rFonts w:ascii="Symbol" w:hAnsi="Symbol" w:hint="default"/>
      </w:rPr>
    </w:lvl>
    <w:lvl w:ilvl="4" w:tplc="04130003" w:tentative="1">
      <w:start w:val="1"/>
      <w:numFmt w:val="bullet"/>
      <w:lvlText w:val="o"/>
      <w:lvlJc w:val="left"/>
      <w:pPr>
        <w:ind w:left="3949" w:hanging="360"/>
      </w:pPr>
      <w:rPr>
        <w:rFonts w:ascii="Courier New" w:hAnsi="Courier New" w:cs="Courier New" w:hint="default"/>
      </w:rPr>
    </w:lvl>
    <w:lvl w:ilvl="5" w:tplc="04130005" w:tentative="1">
      <w:start w:val="1"/>
      <w:numFmt w:val="bullet"/>
      <w:lvlText w:val=""/>
      <w:lvlJc w:val="left"/>
      <w:pPr>
        <w:ind w:left="4669" w:hanging="360"/>
      </w:pPr>
      <w:rPr>
        <w:rFonts w:ascii="Wingdings" w:hAnsi="Wingdings" w:hint="default"/>
      </w:rPr>
    </w:lvl>
    <w:lvl w:ilvl="6" w:tplc="04130001" w:tentative="1">
      <w:start w:val="1"/>
      <w:numFmt w:val="bullet"/>
      <w:lvlText w:val=""/>
      <w:lvlJc w:val="left"/>
      <w:pPr>
        <w:ind w:left="5389" w:hanging="360"/>
      </w:pPr>
      <w:rPr>
        <w:rFonts w:ascii="Symbol" w:hAnsi="Symbol" w:hint="default"/>
      </w:rPr>
    </w:lvl>
    <w:lvl w:ilvl="7" w:tplc="04130003" w:tentative="1">
      <w:start w:val="1"/>
      <w:numFmt w:val="bullet"/>
      <w:lvlText w:val="o"/>
      <w:lvlJc w:val="left"/>
      <w:pPr>
        <w:ind w:left="6109" w:hanging="360"/>
      </w:pPr>
      <w:rPr>
        <w:rFonts w:ascii="Courier New" w:hAnsi="Courier New" w:cs="Courier New" w:hint="default"/>
      </w:rPr>
    </w:lvl>
    <w:lvl w:ilvl="8" w:tplc="04130005" w:tentative="1">
      <w:start w:val="1"/>
      <w:numFmt w:val="bullet"/>
      <w:lvlText w:val=""/>
      <w:lvlJc w:val="left"/>
      <w:pPr>
        <w:ind w:left="6829" w:hanging="360"/>
      </w:pPr>
      <w:rPr>
        <w:rFonts w:ascii="Wingdings" w:hAnsi="Wingdings" w:hint="default"/>
      </w:rPr>
    </w:lvl>
  </w:abstractNum>
  <w:abstractNum w:abstractNumId="38" w15:restartNumberingAfterBreak="0">
    <w:nsid w:val="52F11EC4"/>
    <w:multiLevelType w:val="hybridMultilevel"/>
    <w:tmpl w:val="F26CC01E"/>
    <w:lvl w:ilvl="0" w:tplc="04130019">
      <w:start w:val="1"/>
      <w:numFmt w:val="lowerLetter"/>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9" w15:restartNumberingAfterBreak="0">
    <w:nsid w:val="5AC51160"/>
    <w:multiLevelType w:val="hybridMultilevel"/>
    <w:tmpl w:val="90FC91E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0" w15:restartNumberingAfterBreak="0">
    <w:nsid w:val="5EA7675F"/>
    <w:multiLevelType w:val="hybridMultilevel"/>
    <w:tmpl w:val="0C2898A6"/>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1" w15:restartNumberingAfterBreak="0">
    <w:nsid w:val="5F050181"/>
    <w:multiLevelType w:val="hybridMultilevel"/>
    <w:tmpl w:val="D1AC3BA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2" w15:restartNumberingAfterBreak="0">
    <w:nsid w:val="61734567"/>
    <w:multiLevelType w:val="hybridMultilevel"/>
    <w:tmpl w:val="444EE5A2"/>
    <w:lvl w:ilvl="0" w:tplc="FFFFFFFF">
      <w:start w:val="1"/>
      <w:numFmt w:val="decimal"/>
      <w:lvlText w:val="%1."/>
      <w:lvlJc w:val="left"/>
      <w:pPr>
        <w:tabs>
          <w:tab w:val="num" w:pos="360"/>
        </w:tabs>
        <w:ind w:left="360" w:hanging="360"/>
      </w:pPr>
      <w:rPr>
        <w:rFonts w:hint="default"/>
        <w:color w:val="auto"/>
      </w:rPr>
    </w:lvl>
    <w:lvl w:ilvl="1" w:tplc="FFFFFFFF" w:tentative="1">
      <w:start w:val="1"/>
      <w:numFmt w:val="bullet"/>
      <w:lvlText w:val="o"/>
      <w:lvlJc w:val="left"/>
      <w:pPr>
        <w:tabs>
          <w:tab w:val="num" w:pos="1440"/>
        </w:tabs>
        <w:ind w:left="1440" w:hanging="360"/>
      </w:pPr>
      <w:rPr>
        <w:rFonts w:ascii="Courier New" w:hAnsi="Courier New" w:cs="Courier New" w:hint="default"/>
      </w:rPr>
    </w:lvl>
    <w:lvl w:ilvl="2" w:tplc="FFFFFFFF" w:tentative="1">
      <w:start w:val="1"/>
      <w:numFmt w:val="bullet"/>
      <w:lvlText w:val=""/>
      <w:lvlJc w:val="left"/>
      <w:pPr>
        <w:tabs>
          <w:tab w:val="num" w:pos="2160"/>
        </w:tabs>
        <w:ind w:left="2160" w:hanging="360"/>
      </w:pPr>
      <w:rPr>
        <w:rFonts w:ascii="Wingdings" w:hAnsi="Wingdings" w:hint="default"/>
      </w:rPr>
    </w:lvl>
    <w:lvl w:ilvl="3" w:tplc="FFFFFFFF" w:tentative="1">
      <w:start w:val="1"/>
      <w:numFmt w:val="bullet"/>
      <w:lvlText w:val=""/>
      <w:lvlJc w:val="left"/>
      <w:pPr>
        <w:tabs>
          <w:tab w:val="num" w:pos="2880"/>
        </w:tabs>
        <w:ind w:left="2880" w:hanging="360"/>
      </w:pPr>
      <w:rPr>
        <w:rFonts w:ascii="Symbol" w:hAnsi="Symbol" w:hint="default"/>
      </w:rPr>
    </w:lvl>
    <w:lvl w:ilvl="4" w:tplc="FFFFFFFF" w:tentative="1">
      <w:start w:val="1"/>
      <w:numFmt w:val="bullet"/>
      <w:lvlText w:val="o"/>
      <w:lvlJc w:val="left"/>
      <w:pPr>
        <w:tabs>
          <w:tab w:val="num" w:pos="3600"/>
        </w:tabs>
        <w:ind w:left="3600" w:hanging="360"/>
      </w:pPr>
      <w:rPr>
        <w:rFonts w:ascii="Courier New" w:hAnsi="Courier New" w:cs="Courier New" w:hint="default"/>
      </w:rPr>
    </w:lvl>
    <w:lvl w:ilvl="5" w:tplc="FFFFFFFF" w:tentative="1">
      <w:start w:val="1"/>
      <w:numFmt w:val="bullet"/>
      <w:lvlText w:val=""/>
      <w:lvlJc w:val="left"/>
      <w:pPr>
        <w:tabs>
          <w:tab w:val="num" w:pos="4320"/>
        </w:tabs>
        <w:ind w:left="4320" w:hanging="360"/>
      </w:pPr>
      <w:rPr>
        <w:rFonts w:ascii="Wingdings" w:hAnsi="Wingdings" w:hint="default"/>
      </w:rPr>
    </w:lvl>
    <w:lvl w:ilvl="6" w:tplc="FFFFFFFF" w:tentative="1">
      <w:start w:val="1"/>
      <w:numFmt w:val="bullet"/>
      <w:lvlText w:val=""/>
      <w:lvlJc w:val="left"/>
      <w:pPr>
        <w:tabs>
          <w:tab w:val="num" w:pos="5040"/>
        </w:tabs>
        <w:ind w:left="5040" w:hanging="360"/>
      </w:pPr>
      <w:rPr>
        <w:rFonts w:ascii="Symbol" w:hAnsi="Symbol" w:hint="default"/>
      </w:rPr>
    </w:lvl>
    <w:lvl w:ilvl="7" w:tplc="FFFFFFFF" w:tentative="1">
      <w:start w:val="1"/>
      <w:numFmt w:val="bullet"/>
      <w:lvlText w:val="o"/>
      <w:lvlJc w:val="left"/>
      <w:pPr>
        <w:tabs>
          <w:tab w:val="num" w:pos="5760"/>
        </w:tabs>
        <w:ind w:left="5760" w:hanging="360"/>
      </w:pPr>
      <w:rPr>
        <w:rFonts w:ascii="Courier New" w:hAnsi="Courier New" w:cs="Courier New" w:hint="default"/>
      </w:rPr>
    </w:lvl>
    <w:lvl w:ilvl="8" w:tplc="FFFFFFFF" w:tentative="1">
      <w:start w:val="1"/>
      <w:numFmt w:val="bullet"/>
      <w:lvlText w:val=""/>
      <w:lvlJc w:val="left"/>
      <w:pPr>
        <w:tabs>
          <w:tab w:val="num" w:pos="6480"/>
        </w:tabs>
        <w:ind w:left="6480" w:hanging="360"/>
      </w:pPr>
      <w:rPr>
        <w:rFonts w:ascii="Wingdings" w:hAnsi="Wingdings" w:hint="default"/>
      </w:rPr>
    </w:lvl>
  </w:abstractNum>
  <w:abstractNum w:abstractNumId="43" w15:restartNumberingAfterBreak="0">
    <w:nsid w:val="629529CF"/>
    <w:multiLevelType w:val="multilevel"/>
    <w:tmpl w:val="111259C6"/>
    <w:lvl w:ilvl="0">
      <w:start w:val="1"/>
      <w:numFmt w:val="decimal"/>
      <w:lvlText w:val="%1."/>
      <w:lvlJc w:val="left"/>
      <w:pPr>
        <w:ind w:left="1069" w:hanging="360"/>
      </w:pPr>
    </w:lvl>
    <w:lvl w:ilvl="1">
      <w:start w:val="2"/>
      <w:numFmt w:val="decimal"/>
      <w:isLgl/>
      <w:lvlText w:val="%1.%2"/>
      <w:lvlJc w:val="left"/>
      <w:pPr>
        <w:ind w:left="1309" w:hanging="600"/>
      </w:pPr>
      <w:rPr>
        <w:rFonts w:hint="default"/>
      </w:rPr>
    </w:lvl>
    <w:lvl w:ilvl="2">
      <w:start w:val="2"/>
      <w:numFmt w:val="decimal"/>
      <w:isLgl/>
      <w:lvlText w:val="%1.%2.%3"/>
      <w:lvlJc w:val="left"/>
      <w:pPr>
        <w:ind w:left="1429" w:hanging="720"/>
      </w:pPr>
      <w:rPr>
        <w:rFonts w:hint="default"/>
      </w:rPr>
    </w:lvl>
    <w:lvl w:ilvl="3">
      <w:start w:val="1"/>
      <w:numFmt w:val="decimal"/>
      <w:isLgl/>
      <w:lvlText w:val="%1.%2.%3.%4"/>
      <w:lvlJc w:val="left"/>
      <w:pPr>
        <w:ind w:left="1429" w:hanging="720"/>
      </w:pPr>
      <w:rPr>
        <w:rFonts w:hint="default"/>
      </w:rPr>
    </w:lvl>
    <w:lvl w:ilvl="4">
      <w:start w:val="1"/>
      <w:numFmt w:val="decimal"/>
      <w:isLgl/>
      <w:lvlText w:val="%1.%2.%3.%4.%5"/>
      <w:lvlJc w:val="left"/>
      <w:pPr>
        <w:ind w:left="1789" w:hanging="1080"/>
      </w:pPr>
      <w:rPr>
        <w:rFonts w:hint="default"/>
      </w:rPr>
    </w:lvl>
    <w:lvl w:ilvl="5">
      <w:start w:val="1"/>
      <w:numFmt w:val="decimal"/>
      <w:isLgl/>
      <w:lvlText w:val="%1.%2.%3.%4.%5.%6"/>
      <w:lvlJc w:val="left"/>
      <w:pPr>
        <w:ind w:left="1789" w:hanging="1080"/>
      </w:pPr>
      <w:rPr>
        <w:rFonts w:hint="default"/>
      </w:rPr>
    </w:lvl>
    <w:lvl w:ilvl="6">
      <w:start w:val="1"/>
      <w:numFmt w:val="decimal"/>
      <w:isLgl/>
      <w:lvlText w:val="%1.%2.%3.%4.%5.%6.%7"/>
      <w:lvlJc w:val="left"/>
      <w:pPr>
        <w:ind w:left="2149" w:hanging="1440"/>
      </w:pPr>
      <w:rPr>
        <w:rFonts w:hint="default"/>
      </w:rPr>
    </w:lvl>
    <w:lvl w:ilvl="7">
      <w:start w:val="1"/>
      <w:numFmt w:val="decimal"/>
      <w:isLgl/>
      <w:lvlText w:val="%1.%2.%3.%4.%5.%6.%7.%8"/>
      <w:lvlJc w:val="left"/>
      <w:pPr>
        <w:ind w:left="2149" w:hanging="1440"/>
      </w:pPr>
      <w:rPr>
        <w:rFonts w:hint="default"/>
      </w:rPr>
    </w:lvl>
    <w:lvl w:ilvl="8">
      <w:start w:val="1"/>
      <w:numFmt w:val="decimal"/>
      <w:isLgl/>
      <w:lvlText w:val="%1.%2.%3.%4.%5.%6.%7.%8.%9"/>
      <w:lvlJc w:val="left"/>
      <w:pPr>
        <w:ind w:left="2509" w:hanging="1800"/>
      </w:pPr>
      <w:rPr>
        <w:rFonts w:hint="default"/>
      </w:rPr>
    </w:lvl>
  </w:abstractNum>
  <w:abstractNum w:abstractNumId="44" w15:restartNumberingAfterBreak="0">
    <w:nsid w:val="66B910EB"/>
    <w:multiLevelType w:val="hybridMultilevel"/>
    <w:tmpl w:val="81A86C86"/>
    <w:lvl w:ilvl="0" w:tplc="9E603574">
      <w:start w:val="1"/>
      <w:numFmt w:val="lowerLetter"/>
      <w:lvlText w:val="%1)"/>
      <w:lvlJc w:val="left"/>
      <w:pPr>
        <w:ind w:left="360" w:hanging="360"/>
      </w:pPr>
      <w:rPr>
        <w:rFonts w:hint="default"/>
        <w:b w:val="0"/>
        <w:i w:val="0"/>
        <w:sz w:val="18"/>
        <w:szCs w:val="18"/>
        <w:u w:val="none"/>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45" w15:restartNumberingAfterBreak="0">
    <w:nsid w:val="67FC00C3"/>
    <w:multiLevelType w:val="hybridMultilevel"/>
    <w:tmpl w:val="AE5A2C50"/>
    <w:lvl w:ilvl="0" w:tplc="68F884A2">
      <w:start w:val="1"/>
      <w:numFmt w:val="lowerRoman"/>
      <w:lvlText w:val="%1."/>
      <w:lvlJc w:val="left"/>
      <w:pPr>
        <w:ind w:left="2136" w:hanging="720"/>
      </w:pPr>
      <w:rPr>
        <w:rFonts w:hint="default"/>
      </w:rPr>
    </w:lvl>
    <w:lvl w:ilvl="1" w:tplc="04130019" w:tentative="1">
      <w:start w:val="1"/>
      <w:numFmt w:val="lowerLetter"/>
      <w:lvlText w:val="%2."/>
      <w:lvlJc w:val="left"/>
      <w:pPr>
        <w:ind w:left="2496" w:hanging="360"/>
      </w:pPr>
    </w:lvl>
    <w:lvl w:ilvl="2" w:tplc="0413001B" w:tentative="1">
      <w:start w:val="1"/>
      <w:numFmt w:val="lowerRoman"/>
      <w:lvlText w:val="%3."/>
      <w:lvlJc w:val="right"/>
      <w:pPr>
        <w:ind w:left="3216" w:hanging="180"/>
      </w:pPr>
    </w:lvl>
    <w:lvl w:ilvl="3" w:tplc="0413000F" w:tentative="1">
      <w:start w:val="1"/>
      <w:numFmt w:val="decimal"/>
      <w:lvlText w:val="%4."/>
      <w:lvlJc w:val="left"/>
      <w:pPr>
        <w:ind w:left="3936" w:hanging="360"/>
      </w:pPr>
    </w:lvl>
    <w:lvl w:ilvl="4" w:tplc="04130019" w:tentative="1">
      <w:start w:val="1"/>
      <w:numFmt w:val="lowerLetter"/>
      <w:lvlText w:val="%5."/>
      <w:lvlJc w:val="left"/>
      <w:pPr>
        <w:ind w:left="4656" w:hanging="360"/>
      </w:pPr>
    </w:lvl>
    <w:lvl w:ilvl="5" w:tplc="0413001B" w:tentative="1">
      <w:start w:val="1"/>
      <w:numFmt w:val="lowerRoman"/>
      <w:lvlText w:val="%6."/>
      <w:lvlJc w:val="right"/>
      <w:pPr>
        <w:ind w:left="5376" w:hanging="180"/>
      </w:pPr>
    </w:lvl>
    <w:lvl w:ilvl="6" w:tplc="0413000F" w:tentative="1">
      <w:start w:val="1"/>
      <w:numFmt w:val="decimal"/>
      <w:lvlText w:val="%7."/>
      <w:lvlJc w:val="left"/>
      <w:pPr>
        <w:ind w:left="6096" w:hanging="360"/>
      </w:pPr>
    </w:lvl>
    <w:lvl w:ilvl="7" w:tplc="04130019" w:tentative="1">
      <w:start w:val="1"/>
      <w:numFmt w:val="lowerLetter"/>
      <w:lvlText w:val="%8."/>
      <w:lvlJc w:val="left"/>
      <w:pPr>
        <w:ind w:left="6816" w:hanging="360"/>
      </w:pPr>
    </w:lvl>
    <w:lvl w:ilvl="8" w:tplc="0413001B" w:tentative="1">
      <w:start w:val="1"/>
      <w:numFmt w:val="lowerRoman"/>
      <w:lvlText w:val="%9."/>
      <w:lvlJc w:val="right"/>
      <w:pPr>
        <w:ind w:left="7536" w:hanging="180"/>
      </w:pPr>
    </w:lvl>
  </w:abstractNum>
  <w:abstractNum w:abstractNumId="46" w15:restartNumberingAfterBreak="0">
    <w:nsid w:val="68F84BFF"/>
    <w:multiLevelType w:val="hybridMultilevel"/>
    <w:tmpl w:val="68F4BC40"/>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abstractNum w:abstractNumId="47" w15:restartNumberingAfterBreak="0">
    <w:nsid w:val="6969218D"/>
    <w:multiLevelType w:val="singleLevel"/>
    <w:tmpl w:val="2102C708"/>
    <w:lvl w:ilvl="0">
      <w:start w:val="1"/>
      <w:numFmt w:val="decimal"/>
      <w:lvlText w:val="%1."/>
      <w:lvlJc w:val="left"/>
      <w:pPr>
        <w:tabs>
          <w:tab w:val="num" w:pos="720"/>
        </w:tabs>
        <w:ind w:left="720" w:hanging="360"/>
      </w:pPr>
      <w:rPr>
        <w:b w:val="0"/>
      </w:rPr>
    </w:lvl>
  </w:abstractNum>
  <w:abstractNum w:abstractNumId="48" w15:restartNumberingAfterBreak="0">
    <w:nsid w:val="6BA14592"/>
    <w:multiLevelType w:val="singleLevel"/>
    <w:tmpl w:val="220CAB12"/>
    <w:lvl w:ilvl="0">
      <w:start w:val="1"/>
      <w:numFmt w:val="bullet"/>
      <w:pStyle w:val="Opsomming"/>
      <w:lvlText w:val="-"/>
      <w:lvlJc w:val="left"/>
      <w:pPr>
        <w:tabs>
          <w:tab w:val="num" w:pos="357"/>
        </w:tabs>
        <w:ind w:left="357" w:hanging="357"/>
      </w:pPr>
      <w:rPr>
        <w:rFonts w:ascii="Arial" w:hAnsi="Arial" w:hint="default"/>
      </w:rPr>
    </w:lvl>
  </w:abstractNum>
  <w:abstractNum w:abstractNumId="49" w15:restartNumberingAfterBreak="0">
    <w:nsid w:val="6DF94161"/>
    <w:multiLevelType w:val="singleLevel"/>
    <w:tmpl w:val="2102C708"/>
    <w:lvl w:ilvl="0">
      <w:start w:val="1"/>
      <w:numFmt w:val="decimal"/>
      <w:lvlText w:val="%1."/>
      <w:lvlJc w:val="left"/>
      <w:pPr>
        <w:tabs>
          <w:tab w:val="num" w:pos="720"/>
        </w:tabs>
        <w:ind w:left="720" w:hanging="360"/>
      </w:pPr>
      <w:rPr>
        <w:b w:val="0"/>
      </w:rPr>
    </w:lvl>
  </w:abstractNum>
  <w:abstractNum w:abstractNumId="50" w15:restartNumberingAfterBreak="0">
    <w:nsid w:val="705076D8"/>
    <w:multiLevelType w:val="singleLevel"/>
    <w:tmpl w:val="1E8081CC"/>
    <w:lvl w:ilvl="0">
      <w:start w:val="1"/>
      <w:numFmt w:val="decimal"/>
      <w:lvlText w:val="%1."/>
      <w:lvlJc w:val="left"/>
      <w:pPr>
        <w:tabs>
          <w:tab w:val="num" w:pos="720"/>
        </w:tabs>
        <w:ind w:left="720" w:hanging="360"/>
      </w:pPr>
      <w:rPr>
        <w:b w:val="0"/>
        <w:sz w:val="18"/>
        <w:szCs w:val="18"/>
      </w:rPr>
    </w:lvl>
  </w:abstractNum>
  <w:abstractNum w:abstractNumId="51" w15:restartNumberingAfterBreak="0">
    <w:nsid w:val="71C42A6A"/>
    <w:multiLevelType w:val="singleLevel"/>
    <w:tmpl w:val="2102C708"/>
    <w:lvl w:ilvl="0">
      <w:start w:val="1"/>
      <w:numFmt w:val="decimal"/>
      <w:lvlText w:val="%1."/>
      <w:lvlJc w:val="left"/>
      <w:pPr>
        <w:tabs>
          <w:tab w:val="num" w:pos="720"/>
        </w:tabs>
        <w:ind w:left="720" w:hanging="360"/>
      </w:pPr>
      <w:rPr>
        <w:b w:val="0"/>
      </w:rPr>
    </w:lvl>
  </w:abstractNum>
  <w:abstractNum w:abstractNumId="52" w15:restartNumberingAfterBreak="0">
    <w:nsid w:val="79691583"/>
    <w:multiLevelType w:val="hybridMultilevel"/>
    <w:tmpl w:val="CD6AD4A4"/>
    <w:lvl w:ilvl="0" w:tplc="1FC059D6">
      <w:start w:val="1"/>
      <w:numFmt w:val="bullet"/>
      <w:lvlText w:val=""/>
      <w:lvlJc w:val="left"/>
      <w:pPr>
        <w:tabs>
          <w:tab w:val="num" w:pos="720"/>
        </w:tabs>
        <w:ind w:left="720" w:hanging="360"/>
      </w:pPr>
      <w:rPr>
        <w:rFonts w:ascii="Symbol" w:hAnsi="Symbol" w:hint="default"/>
      </w:rPr>
    </w:lvl>
    <w:lvl w:ilvl="1" w:tplc="F6FA7434">
      <w:start w:val="1"/>
      <w:numFmt w:val="bullet"/>
      <w:lvlText w:val=""/>
      <w:lvlJc w:val="left"/>
      <w:pPr>
        <w:tabs>
          <w:tab w:val="num" w:pos="1440"/>
        </w:tabs>
        <w:ind w:left="1440" w:hanging="360"/>
      </w:pPr>
      <w:rPr>
        <w:rFonts w:ascii="Symbol" w:hAnsi="Symbol" w:hint="default"/>
      </w:rPr>
    </w:lvl>
    <w:lvl w:ilvl="2" w:tplc="6CD6B296" w:tentative="1">
      <w:start w:val="1"/>
      <w:numFmt w:val="bullet"/>
      <w:lvlText w:val=""/>
      <w:lvlJc w:val="left"/>
      <w:pPr>
        <w:tabs>
          <w:tab w:val="num" w:pos="2160"/>
        </w:tabs>
        <w:ind w:left="2160" w:hanging="360"/>
      </w:pPr>
      <w:rPr>
        <w:rFonts w:ascii="Symbol" w:hAnsi="Symbol" w:hint="default"/>
      </w:rPr>
    </w:lvl>
    <w:lvl w:ilvl="3" w:tplc="BEF68108" w:tentative="1">
      <w:start w:val="1"/>
      <w:numFmt w:val="bullet"/>
      <w:lvlText w:val=""/>
      <w:lvlJc w:val="left"/>
      <w:pPr>
        <w:tabs>
          <w:tab w:val="num" w:pos="2880"/>
        </w:tabs>
        <w:ind w:left="2880" w:hanging="360"/>
      </w:pPr>
      <w:rPr>
        <w:rFonts w:ascii="Symbol" w:hAnsi="Symbol" w:hint="default"/>
      </w:rPr>
    </w:lvl>
    <w:lvl w:ilvl="4" w:tplc="9FDC4AFC" w:tentative="1">
      <w:start w:val="1"/>
      <w:numFmt w:val="bullet"/>
      <w:lvlText w:val=""/>
      <w:lvlJc w:val="left"/>
      <w:pPr>
        <w:tabs>
          <w:tab w:val="num" w:pos="3600"/>
        </w:tabs>
        <w:ind w:left="3600" w:hanging="360"/>
      </w:pPr>
      <w:rPr>
        <w:rFonts w:ascii="Symbol" w:hAnsi="Symbol" w:hint="default"/>
      </w:rPr>
    </w:lvl>
    <w:lvl w:ilvl="5" w:tplc="FBA206A6" w:tentative="1">
      <w:start w:val="1"/>
      <w:numFmt w:val="bullet"/>
      <w:lvlText w:val=""/>
      <w:lvlJc w:val="left"/>
      <w:pPr>
        <w:tabs>
          <w:tab w:val="num" w:pos="4320"/>
        </w:tabs>
        <w:ind w:left="4320" w:hanging="360"/>
      </w:pPr>
      <w:rPr>
        <w:rFonts w:ascii="Symbol" w:hAnsi="Symbol" w:hint="default"/>
      </w:rPr>
    </w:lvl>
    <w:lvl w:ilvl="6" w:tplc="7242EDB0" w:tentative="1">
      <w:start w:val="1"/>
      <w:numFmt w:val="bullet"/>
      <w:lvlText w:val=""/>
      <w:lvlJc w:val="left"/>
      <w:pPr>
        <w:tabs>
          <w:tab w:val="num" w:pos="5040"/>
        </w:tabs>
        <w:ind w:left="5040" w:hanging="360"/>
      </w:pPr>
      <w:rPr>
        <w:rFonts w:ascii="Symbol" w:hAnsi="Symbol" w:hint="default"/>
      </w:rPr>
    </w:lvl>
    <w:lvl w:ilvl="7" w:tplc="182E1C4A" w:tentative="1">
      <w:start w:val="1"/>
      <w:numFmt w:val="bullet"/>
      <w:lvlText w:val=""/>
      <w:lvlJc w:val="left"/>
      <w:pPr>
        <w:tabs>
          <w:tab w:val="num" w:pos="5760"/>
        </w:tabs>
        <w:ind w:left="5760" w:hanging="360"/>
      </w:pPr>
      <w:rPr>
        <w:rFonts w:ascii="Symbol" w:hAnsi="Symbol" w:hint="default"/>
      </w:rPr>
    </w:lvl>
    <w:lvl w:ilvl="8" w:tplc="BD40F06A" w:tentative="1">
      <w:start w:val="1"/>
      <w:numFmt w:val="bullet"/>
      <w:lvlText w:val=""/>
      <w:lvlJc w:val="left"/>
      <w:pPr>
        <w:tabs>
          <w:tab w:val="num" w:pos="6480"/>
        </w:tabs>
        <w:ind w:left="6480" w:hanging="360"/>
      </w:pPr>
      <w:rPr>
        <w:rFonts w:ascii="Symbol" w:hAnsi="Symbol" w:hint="default"/>
      </w:rPr>
    </w:lvl>
  </w:abstractNum>
  <w:abstractNum w:abstractNumId="53" w15:restartNumberingAfterBreak="0">
    <w:nsid w:val="7A514E8C"/>
    <w:multiLevelType w:val="singleLevel"/>
    <w:tmpl w:val="1E8081CC"/>
    <w:lvl w:ilvl="0">
      <w:start w:val="1"/>
      <w:numFmt w:val="decimal"/>
      <w:lvlText w:val="%1."/>
      <w:lvlJc w:val="left"/>
      <w:pPr>
        <w:tabs>
          <w:tab w:val="num" w:pos="720"/>
        </w:tabs>
        <w:ind w:left="720" w:hanging="360"/>
      </w:pPr>
      <w:rPr>
        <w:b w:val="0"/>
        <w:sz w:val="18"/>
        <w:szCs w:val="18"/>
      </w:rPr>
    </w:lvl>
  </w:abstractNum>
  <w:abstractNum w:abstractNumId="54" w15:restartNumberingAfterBreak="0">
    <w:nsid w:val="7C0A541F"/>
    <w:multiLevelType w:val="hybridMultilevel"/>
    <w:tmpl w:val="C3B6A06C"/>
    <w:lvl w:ilvl="0" w:tplc="D17C437A">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55" w15:restartNumberingAfterBreak="0">
    <w:nsid w:val="7CBF1149"/>
    <w:multiLevelType w:val="hybridMultilevel"/>
    <w:tmpl w:val="B9CA0B34"/>
    <w:lvl w:ilvl="0" w:tplc="D17C437A">
      <w:start w:val="1"/>
      <w:numFmt w:val="bullet"/>
      <w:lvlText w:val=""/>
      <w:lvlJc w:val="left"/>
      <w:pPr>
        <w:ind w:left="709"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6" w15:restartNumberingAfterBreak="0">
    <w:nsid w:val="7CE23DB1"/>
    <w:multiLevelType w:val="hybridMultilevel"/>
    <w:tmpl w:val="99F83810"/>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57" w15:restartNumberingAfterBreak="0">
    <w:nsid w:val="7DAA3F54"/>
    <w:multiLevelType w:val="hybridMultilevel"/>
    <w:tmpl w:val="8E72468C"/>
    <w:lvl w:ilvl="0" w:tplc="04130019">
      <w:start w:val="1"/>
      <w:numFmt w:val="lowerLetter"/>
      <w:lvlText w:val="%1."/>
      <w:lvlJc w:val="left"/>
      <w:pPr>
        <w:ind w:left="1068" w:hanging="360"/>
      </w:pPr>
      <w:rPr>
        <w:rFonts w:hint="default"/>
      </w:rPr>
    </w:lvl>
    <w:lvl w:ilvl="1" w:tplc="04130019" w:tentative="1">
      <w:start w:val="1"/>
      <w:numFmt w:val="lowerLetter"/>
      <w:lvlText w:val="%2."/>
      <w:lvlJc w:val="left"/>
      <w:pPr>
        <w:ind w:left="1788" w:hanging="360"/>
      </w:pPr>
    </w:lvl>
    <w:lvl w:ilvl="2" w:tplc="0413001B" w:tentative="1">
      <w:start w:val="1"/>
      <w:numFmt w:val="lowerRoman"/>
      <w:lvlText w:val="%3."/>
      <w:lvlJc w:val="right"/>
      <w:pPr>
        <w:ind w:left="2508" w:hanging="180"/>
      </w:pPr>
    </w:lvl>
    <w:lvl w:ilvl="3" w:tplc="0413000F" w:tentative="1">
      <w:start w:val="1"/>
      <w:numFmt w:val="decimal"/>
      <w:lvlText w:val="%4."/>
      <w:lvlJc w:val="left"/>
      <w:pPr>
        <w:ind w:left="3228" w:hanging="360"/>
      </w:pPr>
    </w:lvl>
    <w:lvl w:ilvl="4" w:tplc="04130019" w:tentative="1">
      <w:start w:val="1"/>
      <w:numFmt w:val="lowerLetter"/>
      <w:lvlText w:val="%5."/>
      <w:lvlJc w:val="left"/>
      <w:pPr>
        <w:ind w:left="3948" w:hanging="360"/>
      </w:pPr>
    </w:lvl>
    <w:lvl w:ilvl="5" w:tplc="0413001B" w:tentative="1">
      <w:start w:val="1"/>
      <w:numFmt w:val="lowerRoman"/>
      <w:lvlText w:val="%6."/>
      <w:lvlJc w:val="right"/>
      <w:pPr>
        <w:ind w:left="4668" w:hanging="180"/>
      </w:pPr>
    </w:lvl>
    <w:lvl w:ilvl="6" w:tplc="0413000F" w:tentative="1">
      <w:start w:val="1"/>
      <w:numFmt w:val="decimal"/>
      <w:lvlText w:val="%7."/>
      <w:lvlJc w:val="left"/>
      <w:pPr>
        <w:ind w:left="5388" w:hanging="360"/>
      </w:pPr>
    </w:lvl>
    <w:lvl w:ilvl="7" w:tplc="04130019" w:tentative="1">
      <w:start w:val="1"/>
      <w:numFmt w:val="lowerLetter"/>
      <w:lvlText w:val="%8."/>
      <w:lvlJc w:val="left"/>
      <w:pPr>
        <w:ind w:left="6108" w:hanging="360"/>
      </w:pPr>
    </w:lvl>
    <w:lvl w:ilvl="8" w:tplc="0413001B" w:tentative="1">
      <w:start w:val="1"/>
      <w:numFmt w:val="lowerRoman"/>
      <w:lvlText w:val="%9."/>
      <w:lvlJc w:val="right"/>
      <w:pPr>
        <w:ind w:left="6828" w:hanging="180"/>
      </w:pPr>
    </w:lvl>
  </w:abstractNum>
  <w:num w:numId="1" w16cid:durableId="1986199647">
    <w:abstractNumId w:val="15"/>
  </w:num>
  <w:num w:numId="2" w16cid:durableId="514541170">
    <w:abstractNumId w:val="35"/>
  </w:num>
  <w:num w:numId="3" w16cid:durableId="554242397">
    <w:abstractNumId w:val="35"/>
  </w:num>
  <w:num w:numId="4" w16cid:durableId="1057585671">
    <w:abstractNumId w:val="35"/>
  </w:num>
  <w:num w:numId="5" w16cid:durableId="901986849">
    <w:abstractNumId w:val="7"/>
  </w:num>
  <w:num w:numId="6" w16cid:durableId="416829607">
    <w:abstractNumId w:val="22"/>
  </w:num>
  <w:num w:numId="7" w16cid:durableId="263659139">
    <w:abstractNumId w:val="48"/>
  </w:num>
  <w:num w:numId="8" w16cid:durableId="132717056">
    <w:abstractNumId w:val="1"/>
  </w:num>
  <w:num w:numId="9" w16cid:durableId="630481668">
    <w:abstractNumId w:val="0"/>
  </w:num>
  <w:num w:numId="10" w16cid:durableId="416245352">
    <w:abstractNumId w:val="3"/>
  </w:num>
  <w:num w:numId="11" w16cid:durableId="983244157">
    <w:abstractNumId w:val="16"/>
  </w:num>
  <w:num w:numId="12" w16cid:durableId="1853951560">
    <w:abstractNumId w:val="24"/>
  </w:num>
  <w:num w:numId="13" w16cid:durableId="1332566521">
    <w:abstractNumId w:val="13"/>
  </w:num>
  <w:num w:numId="14" w16cid:durableId="372387246">
    <w:abstractNumId w:val="54"/>
  </w:num>
  <w:num w:numId="15" w16cid:durableId="1898664969">
    <w:abstractNumId w:val="55"/>
  </w:num>
  <w:num w:numId="16" w16cid:durableId="1292440424">
    <w:abstractNumId w:val="43"/>
  </w:num>
  <w:num w:numId="17" w16cid:durableId="1811553684">
    <w:abstractNumId w:val="38"/>
  </w:num>
  <w:num w:numId="18" w16cid:durableId="757747331">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72510766">
    <w:abstractNumId w:val="26"/>
  </w:num>
  <w:num w:numId="20" w16cid:durableId="1139035440">
    <w:abstractNumId w:val="44"/>
  </w:num>
  <w:num w:numId="21" w16cid:durableId="1861695150">
    <w:abstractNumId w:val="9"/>
  </w:num>
  <w:num w:numId="22" w16cid:durableId="283998211">
    <w:abstractNumId w:val="17"/>
  </w:num>
  <w:num w:numId="23" w16cid:durableId="1190996563">
    <w:abstractNumId w:val="53"/>
  </w:num>
  <w:num w:numId="24" w16cid:durableId="122309506">
    <w:abstractNumId w:val="11"/>
  </w:num>
  <w:num w:numId="25" w16cid:durableId="296297561">
    <w:abstractNumId w:val="27"/>
  </w:num>
  <w:num w:numId="26" w16cid:durableId="276642456">
    <w:abstractNumId w:val="21"/>
  </w:num>
  <w:num w:numId="27" w16cid:durableId="687216696">
    <w:abstractNumId w:val="49"/>
  </w:num>
  <w:num w:numId="28" w16cid:durableId="680357215">
    <w:abstractNumId w:val="47"/>
  </w:num>
  <w:num w:numId="29" w16cid:durableId="1046415274">
    <w:abstractNumId w:val="51"/>
  </w:num>
  <w:num w:numId="30" w16cid:durableId="385639701">
    <w:abstractNumId w:val="34"/>
  </w:num>
  <w:num w:numId="31" w16cid:durableId="1225213873">
    <w:abstractNumId w:val="42"/>
  </w:num>
  <w:num w:numId="32" w16cid:durableId="212276191">
    <w:abstractNumId w:val="37"/>
  </w:num>
  <w:num w:numId="33" w16cid:durableId="837228780">
    <w:abstractNumId w:val="39"/>
  </w:num>
  <w:num w:numId="34" w16cid:durableId="1880556040">
    <w:abstractNumId w:val="6"/>
  </w:num>
  <w:num w:numId="35" w16cid:durableId="555508810">
    <w:abstractNumId w:val="23"/>
  </w:num>
  <w:num w:numId="36" w16cid:durableId="166409399">
    <w:abstractNumId w:val="50"/>
  </w:num>
  <w:num w:numId="37" w16cid:durableId="2038194878">
    <w:abstractNumId w:val="29"/>
  </w:num>
  <w:num w:numId="38" w16cid:durableId="1629772654">
    <w:abstractNumId w:val="20"/>
  </w:num>
  <w:num w:numId="39" w16cid:durableId="458307715">
    <w:abstractNumId w:val="14"/>
  </w:num>
  <w:num w:numId="40" w16cid:durableId="1279028342">
    <w:abstractNumId w:val="8"/>
  </w:num>
  <w:num w:numId="41" w16cid:durableId="474226911">
    <w:abstractNumId w:val="5"/>
  </w:num>
  <w:num w:numId="42" w16cid:durableId="485436205">
    <w:abstractNumId w:val="40"/>
  </w:num>
  <w:num w:numId="43" w16cid:durableId="1946306088">
    <w:abstractNumId w:val="46"/>
  </w:num>
  <w:num w:numId="44" w16cid:durableId="2014799720">
    <w:abstractNumId w:val="12"/>
  </w:num>
  <w:num w:numId="45" w16cid:durableId="1637101116">
    <w:abstractNumId w:val="41"/>
  </w:num>
  <w:num w:numId="46" w16cid:durableId="1715275240">
    <w:abstractNumId w:val="45"/>
  </w:num>
  <w:num w:numId="47" w16cid:durableId="894778334">
    <w:abstractNumId w:val="30"/>
  </w:num>
  <w:num w:numId="48" w16cid:durableId="446782421">
    <w:abstractNumId w:val="57"/>
  </w:num>
  <w:num w:numId="49" w16cid:durableId="1253974978">
    <w:abstractNumId w:val="32"/>
  </w:num>
  <w:num w:numId="50" w16cid:durableId="1316689460">
    <w:abstractNumId w:val="10"/>
  </w:num>
  <w:num w:numId="51" w16cid:durableId="2055230214">
    <w:abstractNumId w:val="25"/>
  </w:num>
  <w:num w:numId="52" w16cid:durableId="1959218916">
    <w:abstractNumId w:val="56"/>
  </w:num>
  <w:num w:numId="53" w16cid:durableId="208617004">
    <w:abstractNumId w:val="19"/>
  </w:num>
  <w:num w:numId="54" w16cid:durableId="721251486">
    <w:abstractNumId w:val="36"/>
  </w:num>
  <w:num w:numId="55" w16cid:durableId="1760324856">
    <w:abstractNumId w:val="52"/>
  </w:num>
  <w:num w:numId="56" w16cid:durableId="715197875">
    <w:abstractNumId w:val="28"/>
  </w:num>
  <w:num w:numId="57" w16cid:durableId="96339464">
    <w:abstractNumId w:val="33"/>
  </w:num>
  <w:num w:numId="58" w16cid:durableId="522015217">
    <w:abstractNumId w:val="31"/>
  </w:num>
  <w:num w:numId="59" w16cid:durableId="1584530379">
    <w:abstractNumId w:val="18"/>
  </w:num>
  <w:numIdMacAtCleanup w:val="5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Meyer, Reda de">
    <w15:presenceInfo w15:providerId="AD" w15:userId="S::P28650@provincie-utrecht.nl::972de77a-f091-42ae-b0b4-8b3f551dd28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nl-BE" w:vendorID="1" w:dllVersion="512" w:checkStyle="1"/>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179DF"/>
    <w:rsid w:val="00001BAB"/>
    <w:rsid w:val="000021B6"/>
    <w:rsid w:val="00003AD4"/>
    <w:rsid w:val="00005500"/>
    <w:rsid w:val="00005502"/>
    <w:rsid w:val="00006B43"/>
    <w:rsid w:val="00007AB4"/>
    <w:rsid w:val="00010AF9"/>
    <w:rsid w:val="00010E90"/>
    <w:rsid w:val="00010EAF"/>
    <w:rsid w:val="000126CE"/>
    <w:rsid w:val="00012A8A"/>
    <w:rsid w:val="000138ED"/>
    <w:rsid w:val="00013AB1"/>
    <w:rsid w:val="00015E2D"/>
    <w:rsid w:val="0001638A"/>
    <w:rsid w:val="00016AD3"/>
    <w:rsid w:val="00016FCB"/>
    <w:rsid w:val="00020418"/>
    <w:rsid w:val="00021453"/>
    <w:rsid w:val="00021B62"/>
    <w:rsid w:val="00021EEF"/>
    <w:rsid w:val="00022D1A"/>
    <w:rsid w:val="000253F9"/>
    <w:rsid w:val="00025496"/>
    <w:rsid w:val="0002597A"/>
    <w:rsid w:val="0002607B"/>
    <w:rsid w:val="00026825"/>
    <w:rsid w:val="00026D86"/>
    <w:rsid w:val="000305B5"/>
    <w:rsid w:val="000306E2"/>
    <w:rsid w:val="00032B7C"/>
    <w:rsid w:val="000336FF"/>
    <w:rsid w:val="000345E5"/>
    <w:rsid w:val="00035296"/>
    <w:rsid w:val="000355BE"/>
    <w:rsid w:val="00036699"/>
    <w:rsid w:val="00036D6C"/>
    <w:rsid w:val="00037405"/>
    <w:rsid w:val="00037449"/>
    <w:rsid w:val="0004028E"/>
    <w:rsid w:val="000428F6"/>
    <w:rsid w:val="00042FE2"/>
    <w:rsid w:val="00044696"/>
    <w:rsid w:val="000469C1"/>
    <w:rsid w:val="00047F73"/>
    <w:rsid w:val="000500B6"/>
    <w:rsid w:val="0005057C"/>
    <w:rsid w:val="00050861"/>
    <w:rsid w:val="00051E8C"/>
    <w:rsid w:val="0005550E"/>
    <w:rsid w:val="00057CEB"/>
    <w:rsid w:val="00057CF8"/>
    <w:rsid w:val="00062FB1"/>
    <w:rsid w:val="00063C8E"/>
    <w:rsid w:val="00063DE1"/>
    <w:rsid w:val="000660A5"/>
    <w:rsid w:val="000670B1"/>
    <w:rsid w:val="000670E4"/>
    <w:rsid w:val="00070296"/>
    <w:rsid w:val="00071ADA"/>
    <w:rsid w:val="0007236B"/>
    <w:rsid w:val="00073D56"/>
    <w:rsid w:val="00074E37"/>
    <w:rsid w:val="0007585D"/>
    <w:rsid w:val="0007690C"/>
    <w:rsid w:val="00076C9F"/>
    <w:rsid w:val="00077161"/>
    <w:rsid w:val="00080D8D"/>
    <w:rsid w:val="00082EE1"/>
    <w:rsid w:val="00083911"/>
    <w:rsid w:val="000861C7"/>
    <w:rsid w:val="00086EE0"/>
    <w:rsid w:val="000870B8"/>
    <w:rsid w:val="00087DE3"/>
    <w:rsid w:val="00090D05"/>
    <w:rsid w:val="00090E6D"/>
    <w:rsid w:val="00092795"/>
    <w:rsid w:val="00092B72"/>
    <w:rsid w:val="00093B0B"/>
    <w:rsid w:val="0009545F"/>
    <w:rsid w:val="00095AA1"/>
    <w:rsid w:val="00095C59"/>
    <w:rsid w:val="00096392"/>
    <w:rsid w:val="00097330"/>
    <w:rsid w:val="00097B61"/>
    <w:rsid w:val="000A094C"/>
    <w:rsid w:val="000A27B4"/>
    <w:rsid w:val="000A27D0"/>
    <w:rsid w:val="000A286E"/>
    <w:rsid w:val="000A2871"/>
    <w:rsid w:val="000A2EB2"/>
    <w:rsid w:val="000A3819"/>
    <w:rsid w:val="000A47E3"/>
    <w:rsid w:val="000A60F1"/>
    <w:rsid w:val="000B0067"/>
    <w:rsid w:val="000B2FAD"/>
    <w:rsid w:val="000B3267"/>
    <w:rsid w:val="000B4096"/>
    <w:rsid w:val="000B40E8"/>
    <w:rsid w:val="000B4C27"/>
    <w:rsid w:val="000B586A"/>
    <w:rsid w:val="000B5907"/>
    <w:rsid w:val="000B5C8C"/>
    <w:rsid w:val="000B5F6B"/>
    <w:rsid w:val="000B6478"/>
    <w:rsid w:val="000B6584"/>
    <w:rsid w:val="000B794E"/>
    <w:rsid w:val="000C013F"/>
    <w:rsid w:val="000C1E5C"/>
    <w:rsid w:val="000C2D2F"/>
    <w:rsid w:val="000C2E31"/>
    <w:rsid w:val="000C40B9"/>
    <w:rsid w:val="000C518B"/>
    <w:rsid w:val="000C588F"/>
    <w:rsid w:val="000C5F7A"/>
    <w:rsid w:val="000C64EE"/>
    <w:rsid w:val="000C7008"/>
    <w:rsid w:val="000C70F9"/>
    <w:rsid w:val="000C7128"/>
    <w:rsid w:val="000C75A0"/>
    <w:rsid w:val="000C7FE1"/>
    <w:rsid w:val="000D11A1"/>
    <w:rsid w:val="000D1A21"/>
    <w:rsid w:val="000D342D"/>
    <w:rsid w:val="000D43EF"/>
    <w:rsid w:val="000D45F0"/>
    <w:rsid w:val="000D631F"/>
    <w:rsid w:val="000E0EA5"/>
    <w:rsid w:val="000E21B7"/>
    <w:rsid w:val="000E3090"/>
    <w:rsid w:val="000E5EC9"/>
    <w:rsid w:val="000E7088"/>
    <w:rsid w:val="000F03F6"/>
    <w:rsid w:val="000F062D"/>
    <w:rsid w:val="000F14E6"/>
    <w:rsid w:val="000F38B6"/>
    <w:rsid w:val="00102946"/>
    <w:rsid w:val="00102E0C"/>
    <w:rsid w:val="0010328B"/>
    <w:rsid w:val="0010390C"/>
    <w:rsid w:val="001040A7"/>
    <w:rsid w:val="0010574D"/>
    <w:rsid w:val="00105DA3"/>
    <w:rsid w:val="001063BB"/>
    <w:rsid w:val="00106646"/>
    <w:rsid w:val="0010767C"/>
    <w:rsid w:val="00110976"/>
    <w:rsid w:val="00110D5C"/>
    <w:rsid w:val="00111489"/>
    <w:rsid w:val="0011229C"/>
    <w:rsid w:val="0011297E"/>
    <w:rsid w:val="00113DC0"/>
    <w:rsid w:val="00113DE9"/>
    <w:rsid w:val="001151A3"/>
    <w:rsid w:val="001169DC"/>
    <w:rsid w:val="00116E3D"/>
    <w:rsid w:val="0011707E"/>
    <w:rsid w:val="0012123E"/>
    <w:rsid w:val="001220C5"/>
    <w:rsid w:val="0012293E"/>
    <w:rsid w:val="00122DC5"/>
    <w:rsid w:val="00123F4C"/>
    <w:rsid w:val="00124266"/>
    <w:rsid w:val="00125743"/>
    <w:rsid w:val="00126594"/>
    <w:rsid w:val="0012699C"/>
    <w:rsid w:val="00126A7B"/>
    <w:rsid w:val="00127386"/>
    <w:rsid w:val="00130802"/>
    <w:rsid w:val="00130977"/>
    <w:rsid w:val="00132096"/>
    <w:rsid w:val="001329ED"/>
    <w:rsid w:val="00133A1A"/>
    <w:rsid w:val="0013468A"/>
    <w:rsid w:val="00134852"/>
    <w:rsid w:val="00135C92"/>
    <w:rsid w:val="00135CB3"/>
    <w:rsid w:val="00141890"/>
    <w:rsid w:val="00141D99"/>
    <w:rsid w:val="00142431"/>
    <w:rsid w:val="001428C6"/>
    <w:rsid w:val="001428E6"/>
    <w:rsid w:val="00142F66"/>
    <w:rsid w:val="00144228"/>
    <w:rsid w:val="00145D5C"/>
    <w:rsid w:val="00145F6C"/>
    <w:rsid w:val="00147CCD"/>
    <w:rsid w:val="001500FC"/>
    <w:rsid w:val="00150551"/>
    <w:rsid w:val="00151218"/>
    <w:rsid w:val="001513AD"/>
    <w:rsid w:val="00152E67"/>
    <w:rsid w:val="00154DA2"/>
    <w:rsid w:val="00155390"/>
    <w:rsid w:val="00157477"/>
    <w:rsid w:val="0016089D"/>
    <w:rsid w:val="00160991"/>
    <w:rsid w:val="00160A57"/>
    <w:rsid w:val="001627EF"/>
    <w:rsid w:val="0016354C"/>
    <w:rsid w:val="00163BEF"/>
    <w:rsid w:val="00164AAC"/>
    <w:rsid w:val="00164DF1"/>
    <w:rsid w:val="00167CD7"/>
    <w:rsid w:val="001716CE"/>
    <w:rsid w:val="00172180"/>
    <w:rsid w:val="001729BC"/>
    <w:rsid w:val="0017377B"/>
    <w:rsid w:val="001747A1"/>
    <w:rsid w:val="00175F68"/>
    <w:rsid w:val="00181302"/>
    <w:rsid w:val="0018197C"/>
    <w:rsid w:val="001822D5"/>
    <w:rsid w:val="00182328"/>
    <w:rsid w:val="00182828"/>
    <w:rsid w:val="00182AE6"/>
    <w:rsid w:val="00184208"/>
    <w:rsid w:val="00184847"/>
    <w:rsid w:val="00184862"/>
    <w:rsid w:val="00184A0A"/>
    <w:rsid w:val="00184FB3"/>
    <w:rsid w:val="001850DA"/>
    <w:rsid w:val="001861DE"/>
    <w:rsid w:val="001871BF"/>
    <w:rsid w:val="001901BF"/>
    <w:rsid w:val="0019030C"/>
    <w:rsid w:val="001909A0"/>
    <w:rsid w:val="00191092"/>
    <w:rsid w:val="001911A5"/>
    <w:rsid w:val="0019261A"/>
    <w:rsid w:val="001940F4"/>
    <w:rsid w:val="001949CE"/>
    <w:rsid w:val="00194CDF"/>
    <w:rsid w:val="00195EF3"/>
    <w:rsid w:val="001962CB"/>
    <w:rsid w:val="001969B2"/>
    <w:rsid w:val="001A0097"/>
    <w:rsid w:val="001A1621"/>
    <w:rsid w:val="001A17B8"/>
    <w:rsid w:val="001A1F1F"/>
    <w:rsid w:val="001A4878"/>
    <w:rsid w:val="001A4EB4"/>
    <w:rsid w:val="001A554B"/>
    <w:rsid w:val="001A5D17"/>
    <w:rsid w:val="001A6220"/>
    <w:rsid w:val="001A6D9C"/>
    <w:rsid w:val="001B220B"/>
    <w:rsid w:val="001B2BAB"/>
    <w:rsid w:val="001B2F0E"/>
    <w:rsid w:val="001B3A08"/>
    <w:rsid w:val="001B3AAD"/>
    <w:rsid w:val="001B4520"/>
    <w:rsid w:val="001B48C1"/>
    <w:rsid w:val="001B4D1B"/>
    <w:rsid w:val="001B57DD"/>
    <w:rsid w:val="001B610D"/>
    <w:rsid w:val="001B648B"/>
    <w:rsid w:val="001B7797"/>
    <w:rsid w:val="001C1468"/>
    <w:rsid w:val="001C6F82"/>
    <w:rsid w:val="001C721F"/>
    <w:rsid w:val="001C7887"/>
    <w:rsid w:val="001D036B"/>
    <w:rsid w:val="001D09E7"/>
    <w:rsid w:val="001D11B3"/>
    <w:rsid w:val="001D14D9"/>
    <w:rsid w:val="001D162E"/>
    <w:rsid w:val="001D4BE5"/>
    <w:rsid w:val="001D5BB1"/>
    <w:rsid w:val="001D63D0"/>
    <w:rsid w:val="001D66A6"/>
    <w:rsid w:val="001D6FF5"/>
    <w:rsid w:val="001D7890"/>
    <w:rsid w:val="001D7F8B"/>
    <w:rsid w:val="001E016E"/>
    <w:rsid w:val="001E129A"/>
    <w:rsid w:val="001E30E9"/>
    <w:rsid w:val="001E7993"/>
    <w:rsid w:val="001E7D1E"/>
    <w:rsid w:val="001F0EE9"/>
    <w:rsid w:val="001F2F15"/>
    <w:rsid w:val="001F335C"/>
    <w:rsid w:val="001F3407"/>
    <w:rsid w:val="001F3B42"/>
    <w:rsid w:val="001F3F43"/>
    <w:rsid w:val="001F46B9"/>
    <w:rsid w:val="001F70B1"/>
    <w:rsid w:val="001F79DA"/>
    <w:rsid w:val="001F7DAD"/>
    <w:rsid w:val="0020088F"/>
    <w:rsid w:val="00201AB3"/>
    <w:rsid w:val="00201FB8"/>
    <w:rsid w:val="0020203D"/>
    <w:rsid w:val="00202132"/>
    <w:rsid w:val="00203364"/>
    <w:rsid w:val="00203A86"/>
    <w:rsid w:val="002047B5"/>
    <w:rsid w:val="00204FDD"/>
    <w:rsid w:val="002062A6"/>
    <w:rsid w:val="0020793C"/>
    <w:rsid w:val="002107A3"/>
    <w:rsid w:val="00213240"/>
    <w:rsid w:val="00214171"/>
    <w:rsid w:val="00214AA6"/>
    <w:rsid w:val="00214B1F"/>
    <w:rsid w:val="00217B7E"/>
    <w:rsid w:val="00220F89"/>
    <w:rsid w:val="002217EA"/>
    <w:rsid w:val="00223559"/>
    <w:rsid w:val="00223DE2"/>
    <w:rsid w:val="002246BB"/>
    <w:rsid w:val="0022509A"/>
    <w:rsid w:val="0022551A"/>
    <w:rsid w:val="002269CD"/>
    <w:rsid w:val="00226AC4"/>
    <w:rsid w:val="00227CC6"/>
    <w:rsid w:val="00230EE8"/>
    <w:rsid w:val="00231F0C"/>
    <w:rsid w:val="00233424"/>
    <w:rsid w:val="00234498"/>
    <w:rsid w:val="00234970"/>
    <w:rsid w:val="00234D6F"/>
    <w:rsid w:val="00235AF5"/>
    <w:rsid w:val="00236BD7"/>
    <w:rsid w:val="0023782D"/>
    <w:rsid w:val="00243204"/>
    <w:rsid w:val="00243A2E"/>
    <w:rsid w:val="00243EEA"/>
    <w:rsid w:val="0024406D"/>
    <w:rsid w:val="002443F5"/>
    <w:rsid w:val="002471FA"/>
    <w:rsid w:val="002501CA"/>
    <w:rsid w:val="00250C89"/>
    <w:rsid w:val="00251456"/>
    <w:rsid w:val="0025193D"/>
    <w:rsid w:val="00251F3E"/>
    <w:rsid w:val="00255AB3"/>
    <w:rsid w:val="00255B1B"/>
    <w:rsid w:val="00256956"/>
    <w:rsid w:val="00256A42"/>
    <w:rsid w:val="002579EC"/>
    <w:rsid w:val="00257A4A"/>
    <w:rsid w:val="00257A6C"/>
    <w:rsid w:val="00260F84"/>
    <w:rsid w:val="0026374C"/>
    <w:rsid w:val="002637C2"/>
    <w:rsid w:val="002643E6"/>
    <w:rsid w:val="002663B1"/>
    <w:rsid w:val="00266D9C"/>
    <w:rsid w:val="00267A6C"/>
    <w:rsid w:val="002706C3"/>
    <w:rsid w:val="00270CD6"/>
    <w:rsid w:val="0027363A"/>
    <w:rsid w:val="00273F26"/>
    <w:rsid w:val="00274E83"/>
    <w:rsid w:val="002751B5"/>
    <w:rsid w:val="00277221"/>
    <w:rsid w:val="00280135"/>
    <w:rsid w:val="0028075E"/>
    <w:rsid w:val="0028201B"/>
    <w:rsid w:val="002824F0"/>
    <w:rsid w:val="002829D7"/>
    <w:rsid w:val="00282CD5"/>
    <w:rsid w:val="00285B5E"/>
    <w:rsid w:val="00285F41"/>
    <w:rsid w:val="00286738"/>
    <w:rsid w:val="0028691A"/>
    <w:rsid w:val="00286FAF"/>
    <w:rsid w:val="00292645"/>
    <w:rsid w:val="00294991"/>
    <w:rsid w:val="0029524F"/>
    <w:rsid w:val="00295C9E"/>
    <w:rsid w:val="00295CA2"/>
    <w:rsid w:val="002A0858"/>
    <w:rsid w:val="002A0A9A"/>
    <w:rsid w:val="002A25EF"/>
    <w:rsid w:val="002A3A3A"/>
    <w:rsid w:val="002A4EC3"/>
    <w:rsid w:val="002A588A"/>
    <w:rsid w:val="002A6106"/>
    <w:rsid w:val="002A7832"/>
    <w:rsid w:val="002A7943"/>
    <w:rsid w:val="002B047D"/>
    <w:rsid w:val="002B2544"/>
    <w:rsid w:val="002B267F"/>
    <w:rsid w:val="002B4D27"/>
    <w:rsid w:val="002B5D19"/>
    <w:rsid w:val="002B6B0C"/>
    <w:rsid w:val="002B713C"/>
    <w:rsid w:val="002C0D6A"/>
    <w:rsid w:val="002C1326"/>
    <w:rsid w:val="002C27C6"/>
    <w:rsid w:val="002C2EBA"/>
    <w:rsid w:val="002C5118"/>
    <w:rsid w:val="002C6F0E"/>
    <w:rsid w:val="002C7365"/>
    <w:rsid w:val="002C73FB"/>
    <w:rsid w:val="002C7AA6"/>
    <w:rsid w:val="002D09DF"/>
    <w:rsid w:val="002D1D57"/>
    <w:rsid w:val="002D1D72"/>
    <w:rsid w:val="002D2384"/>
    <w:rsid w:val="002D2E2E"/>
    <w:rsid w:val="002D4973"/>
    <w:rsid w:val="002D4A91"/>
    <w:rsid w:val="002D52FC"/>
    <w:rsid w:val="002D5667"/>
    <w:rsid w:val="002D5680"/>
    <w:rsid w:val="002D786B"/>
    <w:rsid w:val="002E0D5C"/>
    <w:rsid w:val="002E0F36"/>
    <w:rsid w:val="002E11A2"/>
    <w:rsid w:val="002E276E"/>
    <w:rsid w:val="002E2A4A"/>
    <w:rsid w:val="002E3E88"/>
    <w:rsid w:val="002E42DE"/>
    <w:rsid w:val="002E50CA"/>
    <w:rsid w:val="002E5852"/>
    <w:rsid w:val="002E5B4A"/>
    <w:rsid w:val="002E5D84"/>
    <w:rsid w:val="002F1660"/>
    <w:rsid w:val="002F1C9E"/>
    <w:rsid w:val="002F2D03"/>
    <w:rsid w:val="002F30C8"/>
    <w:rsid w:val="002F34BE"/>
    <w:rsid w:val="002F36BD"/>
    <w:rsid w:val="002F421C"/>
    <w:rsid w:val="002F4A27"/>
    <w:rsid w:val="002F4A2C"/>
    <w:rsid w:val="002F5076"/>
    <w:rsid w:val="002F6898"/>
    <w:rsid w:val="002F7BE8"/>
    <w:rsid w:val="00301CD6"/>
    <w:rsid w:val="00303D22"/>
    <w:rsid w:val="0030470E"/>
    <w:rsid w:val="00304863"/>
    <w:rsid w:val="003048A3"/>
    <w:rsid w:val="00304B0E"/>
    <w:rsid w:val="003107E7"/>
    <w:rsid w:val="00311F4D"/>
    <w:rsid w:val="003129AC"/>
    <w:rsid w:val="00312A26"/>
    <w:rsid w:val="0031479C"/>
    <w:rsid w:val="00315815"/>
    <w:rsid w:val="003160FA"/>
    <w:rsid w:val="003163C3"/>
    <w:rsid w:val="003167E3"/>
    <w:rsid w:val="0031681B"/>
    <w:rsid w:val="00320BA9"/>
    <w:rsid w:val="00320C33"/>
    <w:rsid w:val="00322003"/>
    <w:rsid w:val="003221BB"/>
    <w:rsid w:val="003244FA"/>
    <w:rsid w:val="00324D89"/>
    <w:rsid w:val="003269A0"/>
    <w:rsid w:val="003269DB"/>
    <w:rsid w:val="00326EF0"/>
    <w:rsid w:val="003274B8"/>
    <w:rsid w:val="00327653"/>
    <w:rsid w:val="003315AE"/>
    <w:rsid w:val="0033203C"/>
    <w:rsid w:val="00333610"/>
    <w:rsid w:val="003336A8"/>
    <w:rsid w:val="00335AB8"/>
    <w:rsid w:val="00335C99"/>
    <w:rsid w:val="00335FA8"/>
    <w:rsid w:val="00336C7D"/>
    <w:rsid w:val="003377C6"/>
    <w:rsid w:val="00337FD0"/>
    <w:rsid w:val="00343122"/>
    <w:rsid w:val="003447A1"/>
    <w:rsid w:val="003450A1"/>
    <w:rsid w:val="003451E6"/>
    <w:rsid w:val="00345AD2"/>
    <w:rsid w:val="0034603B"/>
    <w:rsid w:val="003466E6"/>
    <w:rsid w:val="00346AA2"/>
    <w:rsid w:val="00350162"/>
    <w:rsid w:val="00350661"/>
    <w:rsid w:val="00350D9F"/>
    <w:rsid w:val="0035127C"/>
    <w:rsid w:val="003512FC"/>
    <w:rsid w:val="00352D52"/>
    <w:rsid w:val="00354877"/>
    <w:rsid w:val="00354D76"/>
    <w:rsid w:val="0035614C"/>
    <w:rsid w:val="0035753F"/>
    <w:rsid w:val="003611F5"/>
    <w:rsid w:val="003612F4"/>
    <w:rsid w:val="00361E9F"/>
    <w:rsid w:val="00361FB0"/>
    <w:rsid w:val="00362655"/>
    <w:rsid w:val="003630A8"/>
    <w:rsid w:val="00363D1A"/>
    <w:rsid w:val="00363F88"/>
    <w:rsid w:val="0036460F"/>
    <w:rsid w:val="00364980"/>
    <w:rsid w:val="00365001"/>
    <w:rsid w:val="00365508"/>
    <w:rsid w:val="003658FD"/>
    <w:rsid w:val="00366388"/>
    <w:rsid w:val="00367194"/>
    <w:rsid w:val="003712FE"/>
    <w:rsid w:val="003716BA"/>
    <w:rsid w:val="003721CB"/>
    <w:rsid w:val="00373386"/>
    <w:rsid w:val="00373528"/>
    <w:rsid w:val="00373CD9"/>
    <w:rsid w:val="003766FC"/>
    <w:rsid w:val="00377827"/>
    <w:rsid w:val="00380604"/>
    <w:rsid w:val="00381276"/>
    <w:rsid w:val="00381604"/>
    <w:rsid w:val="003819B5"/>
    <w:rsid w:val="003823FF"/>
    <w:rsid w:val="0038363C"/>
    <w:rsid w:val="003837F6"/>
    <w:rsid w:val="00384E4D"/>
    <w:rsid w:val="00385383"/>
    <w:rsid w:val="0038636D"/>
    <w:rsid w:val="00386EF9"/>
    <w:rsid w:val="00387393"/>
    <w:rsid w:val="003874B0"/>
    <w:rsid w:val="00387E73"/>
    <w:rsid w:val="003901BD"/>
    <w:rsid w:val="003926C8"/>
    <w:rsid w:val="00393EE9"/>
    <w:rsid w:val="00395727"/>
    <w:rsid w:val="003957A5"/>
    <w:rsid w:val="003A0A5F"/>
    <w:rsid w:val="003A11FC"/>
    <w:rsid w:val="003A26DA"/>
    <w:rsid w:val="003A2821"/>
    <w:rsid w:val="003A3925"/>
    <w:rsid w:val="003A4A07"/>
    <w:rsid w:val="003A5D2A"/>
    <w:rsid w:val="003A6B87"/>
    <w:rsid w:val="003A6CF5"/>
    <w:rsid w:val="003A7610"/>
    <w:rsid w:val="003B550B"/>
    <w:rsid w:val="003B55AC"/>
    <w:rsid w:val="003B7CA2"/>
    <w:rsid w:val="003B7CCB"/>
    <w:rsid w:val="003C0E47"/>
    <w:rsid w:val="003C12E4"/>
    <w:rsid w:val="003C1916"/>
    <w:rsid w:val="003C1B59"/>
    <w:rsid w:val="003C2789"/>
    <w:rsid w:val="003C2AF1"/>
    <w:rsid w:val="003C3969"/>
    <w:rsid w:val="003C46B8"/>
    <w:rsid w:val="003C5878"/>
    <w:rsid w:val="003C61A4"/>
    <w:rsid w:val="003C7281"/>
    <w:rsid w:val="003D02AA"/>
    <w:rsid w:val="003D05AB"/>
    <w:rsid w:val="003D2391"/>
    <w:rsid w:val="003D2455"/>
    <w:rsid w:val="003D2998"/>
    <w:rsid w:val="003D303E"/>
    <w:rsid w:val="003D3AA6"/>
    <w:rsid w:val="003D41A5"/>
    <w:rsid w:val="003D49BE"/>
    <w:rsid w:val="003D4B35"/>
    <w:rsid w:val="003D4DFB"/>
    <w:rsid w:val="003D5423"/>
    <w:rsid w:val="003D5E56"/>
    <w:rsid w:val="003D79E2"/>
    <w:rsid w:val="003D7AD9"/>
    <w:rsid w:val="003E00C7"/>
    <w:rsid w:val="003E0826"/>
    <w:rsid w:val="003E150C"/>
    <w:rsid w:val="003E178F"/>
    <w:rsid w:val="003E192D"/>
    <w:rsid w:val="003E3492"/>
    <w:rsid w:val="003E3BD7"/>
    <w:rsid w:val="003E61C4"/>
    <w:rsid w:val="003E7249"/>
    <w:rsid w:val="003F12F1"/>
    <w:rsid w:val="003F1609"/>
    <w:rsid w:val="003F2269"/>
    <w:rsid w:val="003F2563"/>
    <w:rsid w:val="003F39CA"/>
    <w:rsid w:val="003F5C3B"/>
    <w:rsid w:val="003F6397"/>
    <w:rsid w:val="003F6420"/>
    <w:rsid w:val="003F65A2"/>
    <w:rsid w:val="003F6FB8"/>
    <w:rsid w:val="00401486"/>
    <w:rsid w:val="0040175F"/>
    <w:rsid w:val="00401840"/>
    <w:rsid w:val="00401E63"/>
    <w:rsid w:val="00404490"/>
    <w:rsid w:val="0040474C"/>
    <w:rsid w:val="00404BDB"/>
    <w:rsid w:val="00405A6F"/>
    <w:rsid w:val="00405AAD"/>
    <w:rsid w:val="00405F9B"/>
    <w:rsid w:val="00406A61"/>
    <w:rsid w:val="00406DD6"/>
    <w:rsid w:val="00407018"/>
    <w:rsid w:val="004073BF"/>
    <w:rsid w:val="004077D8"/>
    <w:rsid w:val="00407C14"/>
    <w:rsid w:val="004121A9"/>
    <w:rsid w:val="004152EA"/>
    <w:rsid w:val="004152F8"/>
    <w:rsid w:val="004161CE"/>
    <w:rsid w:val="004179DF"/>
    <w:rsid w:val="00421669"/>
    <w:rsid w:val="00423551"/>
    <w:rsid w:val="0042365B"/>
    <w:rsid w:val="0042446F"/>
    <w:rsid w:val="00426D57"/>
    <w:rsid w:val="00427CD6"/>
    <w:rsid w:val="004302C8"/>
    <w:rsid w:val="00431063"/>
    <w:rsid w:val="0043152D"/>
    <w:rsid w:val="00431802"/>
    <w:rsid w:val="00431910"/>
    <w:rsid w:val="00431C2C"/>
    <w:rsid w:val="00432996"/>
    <w:rsid w:val="004332C6"/>
    <w:rsid w:val="0043389B"/>
    <w:rsid w:val="00434272"/>
    <w:rsid w:val="00434621"/>
    <w:rsid w:val="004358CE"/>
    <w:rsid w:val="00435C3D"/>
    <w:rsid w:val="00435EBC"/>
    <w:rsid w:val="004366BF"/>
    <w:rsid w:val="00437496"/>
    <w:rsid w:val="00437BBC"/>
    <w:rsid w:val="00440714"/>
    <w:rsid w:val="00440CA1"/>
    <w:rsid w:val="0044236D"/>
    <w:rsid w:val="00443DA8"/>
    <w:rsid w:val="0044429A"/>
    <w:rsid w:val="004471BF"/>
    <w:rsid w:val="0044732A"/>
    <w:rsid w:val="00450343"/>
    <w:rsid w:val="004503BB"/>
    <w:rsid w:val="00450C92"/>
    <w:rsid w:val="004515F7"/>
    <w:rsid w:val="00451B4D"/>
    <w:rsid w:val="004535BF"/>
    <w:rsid w:val="0045774D"/>
    <w:rsid w:val="00460C93"/>
    <w:rsid w:val="004612C5"/>
    <w:rsid w:val="0046219C"/>
    <w:rsid w:val="004623E9"/>
    <w:rsid w:val="00462FC3"/>
    <w:rsid w:val="00463808"/>
    <w:rsid w:val="00463F55"/>
    <w:rsid w:val="00464CE4"/>
    <w:rsid w:val="004664B9"/>
    <w:rsid w:val="0046770C"/>
    <w:rsid w:val="004677CF"/>
    <w:rsid w:val="004705CF"/>
    <w:rsid w:val="00470762"/>
    <w:rsid w:val="00470DA1"/>
    <w:rsid w:val="00470F7B"/>
    <w:rsid w:val="00472524"/>
    <w:rsid w:val="00472690"/>
    <w:rsid w:val="00472944"/>
    <w:rsid w:val="004736D8"/>
    <w:rsid w:val="004743A3"/>
    <w:rsid w:val="00475325"/>
    <w:rsid w:val="00475752"/>
    <w:rsid w:val="00476979"/>
    <w:rsid w:val="004804B5"/>
    <w:rsid w:val="00480E34"/>
    <w:rsid w:val="004817F5"/>
    <w:rsid w:val="00481A6F"/>
    <w:rsid w:val="00481B94"/>
    <w:rsid w:val="004828CA"/>
    <w:rsid w:val="0048353B"/>
    <w:rsid w:val="004837A7"/>
    <w:rsid w:val="00484111"/>
    <w:rsid w:val="00484972"/>
    <w:rsid w:val="00484A84"/>
    <w:rsid w:val="00485601"/>
    <w:rsid w:val="0048669C"/>
    <w:rsid w:val="00486798"/>
    <w:rsid w:val="004873A9"/>
    <w:rsid w:val="00487648"/>
    <w:rsid w:val="004878AB"/>
    <w:rsid w:val="00487F02"/>
    <w:rsid w:val="00490033"/>
    <w:rsid w:val="00490B46"/>
    <w:rsid w:val="00490B4B"/>
    <w:rsid w:val="00490F56"/>
    <w:rsid w:val="0049120C"/>
    <w:rsid w:val="004916E6"/>
    <w:rsid w:val="00492A7D"/>
    <w:rsid w:val="00492D1D"/>
    <w:rsid w:val="00492F98"/>
    <w:rsid w:val="00494B25"/>
    <w:rsid w:val="00495400"/>
    <w:rsid w:val="004954AE"/>
    <w:rsid w:val="00495ED4"/>
    <w:rsid w:val="00496052"/>
    <w:rsid w:val="004964B0"/>
    <w:rsid w:val="00497AED"/>
    <w:rsid w:val="00497FBA"/>
    <w:rsid w:val="004A14DA"/>
    <w:rsid w:val="004A2007"/>
    <w:rsid w:val="004A2AED"/>
    <w:rsid w:val="004A3B05"/>
    <w:rsid w:val="004A3C33"/>
    <w:rsid w:val="004A47E1"/>
    <w:rsid w:val="004A5871"/>
    <w:rsid w:val="004A5CE1"/>
    <w:rsid w:val="004A6D60"/>
    <w:rsid w:val="004A71A7"/>
    <w:rsid w:val="004A7E3A"/>
    <w:rsid w:val="004B00E1"/>
    <w:rsid w:val="004B0BC6"/>
    <w:rsid w:val="004B0E88"/>
    <w:rsid w:val="004B0F03"/>
    <w:rsid w:val="004B2041"/>
    <w:rsid w:val="004B25F8"/>
    <w:rsid w:val="004B270B"/>
    <w:rsid w:val="004B2DC8"/>
    <w:rsid w:val="004B64C5"/>
    <w:rsid w:val="004B67B2"/>
    <w:rsid w:val="004B6E50"/>
    <w:rsid w:val="004B770C"/>
    <w:rsid w:val="004C0CF3"/>
    <w:rsid w:val="004C247A"/>
    <w:rsid w:val="004C2D7F"/>
    <w:rsid w:val="004C3E2C"/>
    <w:rsid w:val="004C3F34"/>
    <w:rsid w:val="004C5F87"/>
    <w:rsid w:val="004C5F8C"/>
    <w:rsid w:val="004C6E93"/>
    <w:rsid w:val="004D0558"/>
    <w:rsid w:val="004D0C36"/>
    <w:rsid w:val="004D0CD2"/>
    <w:rsid w:val="004D0F5C"/>
    <w:rsid w:val="004D2DB5"/>
    <w:rsid w:val="004D3614"/>
    <w:rsid w:val="004D3DF7"/>
    <w:rsid w:val="004D6FF7"/>
    <w:rsid w:val="004D7B0B"/>
    <w:rsid w:val="004E1D6C"/>
    <w:rsid w:val="004E2A26"/>
    <w:rsid w:val="004E4088"/>
    <w:rsid w:val="004E4C30"/>
    <w:rsid w:val="004E6FBD"/>
    <w:rsid w:val="004E74BA"/>
    <w:rsid w:val="004E76F5"/>
    <w:rsid w:val="004F0913"/>
    <w:rsid w:val="004F0E41"/>
    <w:rsid w:val="004F1AD8"/>
    <w:rsid w:val="004F38B0"/>
    <w:rsid w:val="004F4DBD"/>
    <w:rsid w:val="004F54E4"/>
    <w:rsid w:val="004F744D"/>
    <w:rsid w:val="004F7A83"/>
    <w:rsid w:val="005009F5"/>
    <w:rsid w:val="00502FD4"/>
    <w:rsid w:val="00503DAA"/>
    <w:rsid w:val="00505978"/>
    <w:rsid w:val="00505A31"/>
    <w:rsid w:val="005068CE"/>
    <w:rsid w:val="00506B5F"/>
    <w:rsid w:val="00507711"/>
    <w:rsid w:val="005110F4"/>
    <w:rsid w:val="00512584"/>
    <w:rsid w:val="00513E59"/>
    <w:rsid w:val="0051483E"/>
    <w:rsid w:val="005166AA"/>
    <w:rsid w:val="005200B4"/>
    <w:rsid w:val="00520405"/>
    <w:rsid w:val="00520A1B"/>
    <w:rsid w:val="005216B9"/>
    <w:rsid w:val="00523988"/>
    <w:rsid w:val="0052465B"/>
    <w:rsid w:val="00524688"/>
    <w:rsid w:val="00524B6E"/>
    <w:rsid w:val="00524E38"/>
    <w:rsid w:val="0052527F"/>
    <w:rsid w:val="00525F12"/>
    <w:rsid w:val="00525F9A"/>
    <w:rsid w:val="005262CF"/>
    <w:rsid w:val="00527BEE"/>
    <w:rsid w:val="005301EF"/>
    <w:rsid w:val="00530BF4"/>
    <w:rsid w:val="00530DE6"/>
    <w:rsid w:val="005314E0"/>
    <w:rsid w:val="005317FA"/>
    <w:rsid w:val="00532134"/>
    <w:rsid w:val="005323FD"/>
    <w:rsid w:val="005324F5"/>
    <w:rsid w:val="005325D8"/>
    <w:rsid w:val="00532B81"/>
    <w:rsid w:val="0053651D"/>
    <w:rsid w:val="00536FEF"/>
    <w:rsid w:val="00540150"/>
    <w:rsid w:val="00541725"/>
    <w:rsid w:val="0054248B"/>
    <w:rsid w:val="00543154"/>
    <w:rsid w:val="00544DCA"/>
    <w:rsid w:val="00545641"/>
    <w:rsid w:val="00545648"/>
    <w:rsid w:val="00545C00"/>
    <w:rsid w:val="00545D09"/>
    <w:rsid w:val="00547640"/>
    <w:rsid w:val="005503AD"/>
    <w:rsid w:val="00550E7D"/>
    <w:rsid w:val="00550ED5"/>
    <w:rsid w:val="00550F0A"/>
    <w:rsid w:val="00552149"/>
    <w:rsid w:val="0055533A"/>
    <w:rsid w:val="005553C5"/>
    <w:rsid w:val="00555A09"/>
    <w:rsid w:val="00556F8A"/>
    <w:rsid w:val="0055701B"/>
    <w:rsid w:val="005578E9"/>
    <w:rsid w:val="00560504"/>
    <w:rsid w:val="00560A58"/>
    <w:rsid w:val="00561496"/>
    <w:rsid w:val="005626B6"/>
    <w:rsid w:val="005635EA"/>
    <w:rsid w:val="005658B0"/>
    <w:rsid w:val="00566D17"/>
    <w:rsid w:val="005670B8"/>
    <w:rsid w:val="0057231E"/>
    <w:rsid w:val="00572D5D"/>
    <w:rsid w:val="005731B9"/>
    <w:rsid w:val="00573A2D"/>
    <w:rsid w:val="00574885"/>
    <w:rsid w:val="005755AC"/>
    <w:rsid w:val="005768A9"/>
    <w:rsid w:val="00577749"/>
    <w:rsid w:val="00577E12"/>
    <w:rsid w:val="00580B4A"/>
    <w:rsid w:val="00581DDB"/>
    <w:rsid w:val="005823C3"/>
    <w:rsid w:val="00582930"/>
    <w:rsid w:val="00583BD9"/>
    <w:rsid w:val="00584EB1"/>
    <w:rsid w:val="00585CFA"/>
    <w:rsid w:val="00586256"/>
    <w:rsid w:val="00590777"/>
    <w:rsid w:val="00591916"/>
    <w:rsid w:val="00591F34"/>
    <w:rsid w:val="00592638"/>
    <w:rsid w:val="005936DC"/>
    <w:rsid w:val="00593EB6"/>
    <w:rsid w:val="0059528E"/>
    <w:rsid w:val="00595A00"/>
    <w:rsid w:val="0059707A"/>
    <w:rsid w:val="0059737A"/>
    <w:rsid w:val="0059776D"/>
    <w:rsid w:val="005A12E0"/>
    <w:rsid w:val="005A1D78"/>
    <w:rsid w:val="005A2196"/>
    <w:rsid w:val="005A26E4"/>
    <w:rsid w:val="005A368B"/>
    <w:rsid w:val="005A4D7D"/>
    <w:rsid w:val="005A587C"/>
    <w:rsid w:val="005A7BC9"/>
    <w:rsid w:val="005B0359"/>
    <w:rsid w:val="005B072B"/>
    <w:rsid w:val="005B1D2C"/>
    <w:rsid w:val="005B2B5E"/>
    <w:rsid w:val="005B34D9"/>
    <w:rsid w:val="005B4A6D"/>
    <w:rsid w:val="005B5FD1"/>
    <w:rsid w:val="005B6ACB"/>
    <w:rsid w:val="005B6D84"/>
    <w:rsid w:val="005B7114"/>
    <w:rsid w:val="005C0BD8"/>
    <w:rsid w:val="005C21CC"/>
    <w:rsid w:val="005C3FCF"/>
    <w:rsid w:val="005C4282"/>
    <w:rsid w:val="005C58CB"/>
    <w:rsid w:val="005C79FE"/>
    <w:rsid w:val="005C7B76"/>
    <w:rsid w:val="005D4032"/>
    <w:rsid w:val="005D4EE4"/>
    <w:rsid w:val="005D5692"/>
    <w:rsid w:val="005D6476"/>
    <w:rsid w:val="005E113E"/>
    <w:rsid w:val="005E2D64"/>
    <w:rsid w:val="005E59F3"/>
    <w:rsid w:val="005E6002"/>
    <w:rsid w:val="005E606C"/>
    <w:rsid w:val="005E6E5D"/>
    <w:rsid w:val="005F037A"/>
    <w:rsid w:val="005F05A6"/>
    <w:rsid w:val="005F06E5"/>
    <w:rsid w:val="005F3C7B"/>
    <w:rsid w:val="005F5075"/>
    <w:rsid w:val="005F535A"/>
    <w:rsid w:val="005F6460"/>
    <w:rsid w:val="005F6DA2"/>
    <w:rsid w:val="005F7BFB"/>
    <w:rsid w:val="00600104"/>
    <w:rsid w:val="006031AD"/>
    <w:rsid w:val="0060405E"/>
    <w:rsid w:val="006044DB"/>
    <w:rsid w:val="006053EF"/>
    <w:rsid w:val="00605B08"/>
    <w:rsid w:val="0060636C"/>
    <w:rsid w:val="006065D4"/>
    <w:rsid w:val="00606B15"/>
    <w:rsid w:val="0061016C"/>
    <w:rsid w:val="00613A65"/>
    <w:rsid w:val="00614F23"/>
    <w:rsid w:val="006157AD"/>
    <w:rsid w:val="00615A7E"/>
    <w:rsid w:val="00620345"/>
    <w:rsid w:val="00620F50"/>
    <w:rsid w:val="00621672"/>
    <w:rsid w:val="00622793"/>
    <w:rsid w:val="00624953"/>
    <w:rsid w:val="00626DBB"/>
    <w:rsid w:val="00627901"/>
    <w:rsid w:val="00627C74"/>
    <w:rsid w:val="00631510"/>
    <w:rsid w:val="006316A7"/>
    <w:rsid w:val="00631EB6"/>
    <w:rsid w:val="006326C2"/>
    <w:rsid w:val="00632ACA"/>
    <w:rsid w:val="00633BAF"/>
    <w:rsid w:val="00635FFB"/>
    <w:rsid w:val="006362B0"/>
    <w:rsid w:val="00636E92"/>
    <w:rsid w:val="00640CEC"/>
    <w:rsid w:val="00642F14"/>
    <w:rsid w:val="00643951"/>
    <w:rsid w:val="00644A58"/>
    <w:rsid w:val="00645E05"/>
    <w:rsid w:val="00645ED8"/>
    <w:rsid w:val="006473C9"/>
    <w:rsid w:val="006476B6"/>
    <w:rsid w:val="006479CB"/>
    <w:rsid w:val="006518CC"/>
    <w:rsid w:val="00651C85"/>
    <w:rsid w:val="00652053"/>
    <w:rsid w:val="0065411C"/>
    <w:rsid w:val="006547B5"/>
    <w:rsid w:val="006558E7"/>
    <w:rsid w:val="0065691B"/>
    <w:rsid w:val="00656BBA"/>
    <w:rsid w:val="006604D5"/>
    <w:rsid w:val="006607D8"/>
    <w:rsid w:val="00663E2B"/>
    <w:rsid w:val="00665227"/>
    <w:rsid w:val="006668B2"/>
    <w:rsid w:val="00666E7B"/>
    <w:rsid w:val="00670A77"/>
    <w:rsid w:val="00670AB7"/>
    <w:rsid w:val="00670D2E"/>
    <w:rsid w:val="00671443"/>
    <w:rsid w:val="0067178C"/>
    <w:rsid w:val="00673F06"/>
    <w:rsid w:val="00673F36"/>
    <w:rsid w:val="00674653"/>
    <w:rsid w:val="006751C1"/>
    <w:rsid w:val="0067549E"/>
    <w:rsid w:val="00675594"/>
    <w:rsid w:val="00675954"/>
    <w:rsid w:val="006766A4"/>
    <w:rsid w:val="00676AAB"/>
    <w:rsid w:val="00677C9E"/>
    <w:rsid w:val="00680EFD"/>
    <w:rsid w:val="00683214"/>
    <w:rsid w:val="0068499A"/>
    <w:rsid w:val="00685EBA"/>
    <w:rsid w:val="006867EE"/>
    <w:rsid w:val="00687016"/>
    <w:rsid w:val="00690DD5"/>
    <w:rsid w:val="0069149A"/>
    <w:rsid w:val="00691530"/>
    <w:rsid w:val="0069206A"/>
    <w:rsid w:val="00692EAF"/>
    <w:rsid w:val="00693581"/>
    <w:rsid w:val="0069360A"/>
    <w:rsid w:val="006937E5"/>
    <w:rsid w:val="0069387E"/>
    <w:rsid w:val="0069587A"/>
    <w:rsid w:val="00695A47"/>
    <w:rsid w:val="00696935"/>
    <w:rsid w:val="00697411"/>
    <w:rsid w:val="006A0D7D"/>
    <w:rsid w:val="006A155C"/>
    <w:rsid w:val="006A1E4A"/>
    <w:rsid w:val="006A2B23"/>
    <w:rsid w:val="006A2D2C"/>
    <w:rsid w:val="006A3006"/>
    <w:rsid w:val="006A3B40"/>
    <w:rsid w:val="006A4021"/>
    <w:rsid w:val="006A5110"/>
    <w:rsid w:val="006A59F0"/>
    <w:rsid w:val="006A6B5A"/>
    <w:rsid w:val="006B024E"/>
    <w:rsid w:val="006B0877"/>
    <w:rsid w:val="006B0D6C"/>
    <w:rsid w:val="006B0F68"/>
    <w:rsid w:val="006B26FA"/>
    <w:rsid w:val="006B2F6C"/>
    <w:rsid w:val="006B3880"/>
    <w:rsid w:val="006B4466"/>
    <w:rsid w:val="006B5FDB"/>
    <w:rsid w:val="006B6694"/>
    <w:rsid w:val="006B7840"/>
    <w:rsid w:val="006B797F"/>
    <w:rsid w:val="006C04E1"/>
    <w:rsid w:val="006C0A7B"/>
    <w:rsid w:val="006C1875"/>
    <w:rsid w:val="006C1BFE"/>
    <w:rsid w:val="006C267F"/>
    <w:rsid w:val="006C2E85"/>
    <w:rsid w:val="006C36AD"/>
    <w:rsid w:val="006C5B67"/>
    <w:rsid w:val="006C613B"/>
    <w:rsid w:val="006C636E"/>
    <w:rsid w:val="006C6AB3"/>
    <w:rsid w:val="006D0C95"/>
    <w:rsid w:val="006D11A1"/>
    <w:rsid w:val="006D2489"/>
    <w:rsid w:val="006D25A9"/>
    <w:rsid w:val="006D2ACE"/>
    <w:rsid w:val="006D4BAC"/>
    <w:rsid w:val="006D5330"/>
    <w:rsid w:val="006D7091"/>
    <w:rsid w:val="006E282E"/>
    <w:rsid w:val="006E2B0D"/>
    <w:rsid w:val="006E30D6"/>
    <w:rsid w:val="006E35EB"/>
    <w:rsid w:val="006E38C0"/>
    <w:rsid w:val="006E4181"/>
    <w:rsid w:val="006E49E9"/>
    <w:rsid w:val="006E5BE6"/>
    <w:rsid w:val="006E5D13"/>
    <w:rsid w:val="006E6003"/>
    <w:rsid w:val="006E657B"/>
    <w:rsid w:val="006E72F7"/>
    <w:rsid w:val="006E7E92"/>
    <w:rsid w:val="006F029B"/>
    <w:rsid w:val="006F1A38"/>
    <w:rsid w:val="006F1C98"/>
    <w:rsid w:val="006F2202"/>
    <w:rsid w:val="006F2E67"/>
    <w:rsid w:val="006F3022"/>
    <w:rsid w:val="006F3310"/>
    <w:rsid w:val="006F6007"/>
    <w:rsid w:val="006F6DDC"/>
    <w:rsid w:val="006F72A2"/>
    <w:rsid w:val="00700499"/>
    <w:rsid w:val="00703495"/>
    <w:rsid w:val="00703D64"/>
    <w:rsid w:val="007049E2"/>
    <w:rsid w:val="00704BAA"/>
    <w:rsid w:val="00707135"/>
    <w:rsid w:val="007077B5"/>
    <w:rsid w:val="00707810"/>
    <w:rsid w:val="007104B2"/>
    <w:rsid w:val="00712E48"/>
    <w:rsid w:val="00713EE6"/>
    <w:rsid w:val="007169E0"/>
    <w:rsid w:val="00717993"/>
    <w:rsid w:val="00720FFF"/>
    <w:rsid w:val="00721473"/>
    <w:rsid w:val="0072179C"/>
    <w:rsid w:val="0072224B"/>
    <w:rsid w:val="00722D14"/>
    <w:rsid w:val="00722E36"/>
    <w:rsid w:val="007247A5"/>
    <w:rsid w:val="00725FC5"/>
    <w:rsid w:val="007263C4"/>
    <w:rsid w:val="007273BD"/>
    <w:rsid w:val="0073026A"/>
    <w:rsid w:val="00730530"/>
    <w:rsid w:val="00730BA1"/>
    <w:rsid w:val="00733942"/>
    <w:rsid w:val="00733EB8"/>
    <w:rsid w:val="00734674"/>
    <w:rsid w:val="00735B8D"/>
    <w:rsid w:val="00735CCA"/>
    <w:rsid w:val="00736AD9"/>
    <w:rsid w:val="00737386"/>
    <w:rsid w:val="00737853"/>
    <w:rsid w:val="0074163B"/>
    <w:rsid w:val="00742C0B"/>
    <w:rsid w:val="00742E78"/>
    <w:rsid w:val="007438E8"/>
    <w:rsid w:val="00744230"/>
    <w:rsid w:val="007462E2"/>
    <w:rsid w:val="00746780"/>
    <w:rsid w:val="00746E0A"/>
    <w:rsid w:val="00747817"/>
    <w:rsid w:val="00747A25"/>
    <w:rsid w:val="0075015D"/>
    <w:rsid w:val="00751095"/>
    <w:rsid w:val="00751850"/>
    <w:rsid w:val="00751A33"/>
    <w:rsid w:val="00752679"/>
    <w:rsid w:val="00752C50"/>
    <w:rsid w:val="00752FCD"/>
    <w:rsid w:val="0075385D"/>
    <w:rsid w:val="00754E7B"/>
    <w:rsid w:val="00756DBC"/>
    <w:rsid w:val="007603EA"/>
    <w:rsid w:val="007607C2"/>
    <w:rsid w:val="007607D1"/>
    <w:rsid w:val="00760D54"/>
    <w:rsid w:val="00761F4F"/>
    <w:rsid w:val="00765DB6"/>
    <w:rsid w:val="0076612D"/>
    <w:rsid w:val="007668B6"/>
    <w:rsid w:val="00766E43"/>
    <w:rsid w:val="00766F43"/>
    <w:rsid w:val="00767159"/>
    <w:rsid w:val="00767487"/>
    <w:rsid w:val="00767BE0"/>
    <w:rsid w:val="00770E04"/>
    <w:rsid w:val="007728F2"/>
    <w:rsid w:val="00772CFB"/>
    <w:rsid w:val="00772F0D"/>
    <w:rsid w:val="0077355E"/>
    <w:rsid w:val="00773B81"/>
    <w:rsid w:val="00773CA7"/>
    <w:rsid w:val="007742FD"/>
    <w:rsid w:val="00774AF2"/>
    <w:rsid w:val="0077512C"/>
    <w:rsid w:val="007752FD"/>
    <w:rsid w:val="00775630"/>
    <w:rsid w:val="007758F1"/>
    <w:rsid w:val="00775DD9"/>
    <w:rsid w:val="00775E0E"/>
    <w:rsid w:val="007774DA"/>
    <w:rsid w:val="007804D9"/>
    <w:rsid w:val="0078051D"/>
    <w:rsid w:val="007805AB"/>
    <w:rsid w:val="00780A7B"/>
    <w:rsid w:val="0078302B"/>
    <w:rsid w:val="00784222"/>
    <w:rsid w:val="00785459"/>
    <w:rsid w:val="00785519"/>
    <w:rsid w:val="00785922"/>
    <w:rsid w:val="00786608"/>
    <w:rsid w:val="0078701B"/>
    <w:rsid w:val="0079043C"/>
    <w:rsid w:val="00790AEA"/>
    <w:rsid w:val="00790DB9"/>
    <w:rsid w:val="00791BDF"/>
    <w:rsid w:val="0079217D"/>
    <w:rsid w:val="007926B7"/>
    <w:rsid w:val="007931AD"/>
    <w:rsid w:val="007A00C7"/>
    <w:rsid w:val="007A0CE2"/>
    <w:rsid w:val="007A1154"/>
    <w:rsid w:val="007A279A"/>
    <w:rsid w:val="007A3BE5"/>
    <w:rsid w:val="007A558B"/>
    <w:rsid w:val="007A5CB7"/>
    <w:rsid w:val="007A6326"/>
    <w:rsid w:val="007A784C"/>
    <w:rsid w:val="007B0A2D"/>
    <w:rsid w:val="007B0E0E"/>
    <w:rsid w:val="007B1085"/>
    <w:rsid w:val="007B11B7"/>
    <w:rsid w:val="007B1920"/>
    <w:rsid w:val="007B2576"/>
    <w:rsid w:val="007B2997"/>
    <w:rsid w:val="007B3463"/>
    <w:rsid w:val="007B3722"/>
    <w:rsid w:val="007B3FCA"/>
    <w:rsid w:val="007B4064"/>
    <w:rsid w:val="007B6081"/>
    <w:rsid w:val="007B6FB5"/>
    <w:rsid w:val="007C00FD"/>
    <w:rsid w:val="007C2448"/>
    <w:rsid w:val="007C4357"/>
    <w:rsid w:val="007C44D3"/>
    <w:rsid w:val="007C6020"/>
    <w:rsid w:val="007C61E7"/>
    <w:rsid w:val="007C7538"/>
    <w:rsid w:val="007D215C"/>
    <w:rsid w:val="007D2591"/>
    <w:rsid w:val="007D3AFA"/>
    <w:rsid w:val="007D4671"/>
    <w:rsid w:val="007D4A52"/>
    <w:rsid w:val="007D7240"/>
    <w:rsid w:val="007D7590"/>
    <w:rsid w:val="007D7E3D"/>
    <w:rsid w:val="007E0419"/>
    <w:rsid w:val="007E0E3F"/>
    <w:rsid w:val="007E0E89"/>
    <w:rsid w:val="007E1A6E"/>
    <w:rsid w:val="007E37F8"/>
    <w:rsid w:val="007E3BFC"/>
    <w:rsid w:val="007E4FDD"/>
    <w:rsid w:val="007E50F9"/>
    <w:rsid w:val="007E5477"/>
    <w:rsid w:val="007E6F40"/>
    <w:rsid w:val="007F0319"/>
    <w:rsid w:val="007F0C91"/>
    <w:rsid w:val="007F1510"/>
    <w:rsid w:val="007F3A45"/>
    <w:rsid w:val="007F3AC0"/>
    <w:rsid w:val="007F4E8A"/>
    <w:rsid w:val="007F4EAC"/>
    <w:rsid w:val="007F4F23"/>
    <w:rsid w:val="007F6155"/>
    <w:rsid w:val="007F6264"/>
    <w:rsid w:val="007F717B"/>
    <w:rsid w:val="007F7EDC"/>
    <w:rsid w:val="007F7FED"/>
    <w:rsid w:val="0080034E"/>
    <w:rsid w:val="00800FD3"/>
    <w:rsid w:val="008018A2"/>
    <w:rsid w:val="00801977"/>
    <w:rsid w:val="00805F7C"/>
    <w:rsid w:val="00806DCD"/>
    <w:rsid w:val="008077C2"/>
    <w:rsid w:val="00807C9E"/>
    <w:rsid w:val="00807E67"/>
    <w:rsid w:val="00811002"/>
    <w:rsid w:val="00811244"/>
    <w:rsid w:val="00811EE4"/>
    <w:rsid w:val="00812566"/>
    <w:rsid w:val="00812C85"/>
    <w:rsid w:val="008130FC"/>
    <w:rsid w:val="00813C9E"/>
    <w:rsid w:val="0081607D"/>
    <w:rsid w:val="00817820"/>
    <w:rsid w:val="00817D75"/>
    <w:rsid w:val="008202F2"/>
    <w:rsid w:val="00821E75"/>
    <w:rsid w:val="00822EB9"/>
    <w:rsid w:val="008261EA"/>
    <w:rsid w:val="00826222"/>
    <w:rsid w:val="008264C0"/>
    <w:rsid w:val="00826CA7"/>
    <w:rsid w:val="00826E0E"/>
    <w:rsid w:val="00827599"/>
    <w:rsid w:val="00827624"/>
    <w:rsid w:val="00831896"/>
    <w:rsid w:val="0083327C"/>
    <w:rsid w:val="00833621"/>
    <w:rsid w:val="00833DD3"/>
    <w:rsid w:val="008344E0"/>
    <w:rsid w:val="00834C0C"/>
    <w:rsid w:val="00836859"/>
    <w:rsid w:val="00836DDB"/>
    <w:rsid w:val="0084095E"/>
    <w:rsid w:val="0084114D"/>
    <w:rsid w:val="00842403"/>
    <w:rsid w:val="008425FD"/>
    <w:rsid w:val="00842CA0"/>
    <w:rsid w:val="00843C23"/>
    <w:rsid w:val="008457A9"/>
    <w:rsid w:val="00847B37"/>
    <w:rsid w:val="00850767"/>
    <w:rsid w:val="00850EDB"/>
    <w:rsid w:val="0085293F"/>
    <w:rsid w:val="00852B5A"/>
    <w:rsid w:val="00853C8F"/>
    <w:rsid w:val="00856ECC"/>
    <w:rsid w:val="00856F29"/>
    <w:rsid w:val="00860216"/>
    <w:rsid w:val="00860F8F"/>
    <w:rsid w:val="00861D26"/>
    <w:rsid w:val="00861E73"/>
    <w:rsid w:val="00863B92"/>
    <w:rsid w:val="00864260"/>
    <w:rsid w:val="00864E5A"/>
    <w:rsid w:val="0086510A"/>
    <w:rsid w:val="00865342"/>
    <w:rsid w:val="00867111"/>
    <w:rsid w:val="00870C1C"/>
    <w:rsid w:val="00870EAB"/>
    <w:rsid w:val="008737AF"/>
    <w:rsid w:val="00873C53"/>
    <w:rsid w:val="0087410F"/>
    <w:rsid w:val="008754C1"/>
    <w:rsid w:val="00875756"/>
    <w:rsid w:val="00875AA9"/>
    <w:rsid w:val="00876D4C"/>
    <w:rsid w:val="0087726E"/>
    <w:rsid w:val="008779B8"/>
    <w:rsid w:val="00877AD6"/>
    <w:rsid w:val="00881327"/>
    <w:rsid w:val="00882E92"/>
    <w:rsid w:val="0088315A"/>
    <w:rsid w:val="00883250"/>
    <w:rsid w:val="00884047"/>
    <w:rsid w:val="00885481"/>
    <w:rsid w:val="00886F6F"/>
    <w:rsid w:val="00887C2F"/>
    <w:rsid w:val="00887F6D"/>
    <w:rsid w:val="008905DD"/>
    <w:rsid w:val="00890B12"/>
    <w:rsid w:val="00890E8C"/>
    <w:rsid w:val="0089163F"/>
    <w:rsid w:val="0089192E"/>
    <w:rsid w:val="00892A9D"/>
    <w:rsid w:val="008933DC"/>
    <w:rsid w:val="008934E4"/>
    <w:rsid w:val="00893BF2"/>
    <w:rsid w:val="00893C71"/>
    <w:rsid w:val="00894239"/>
    <w:rsid w:val="0089567F"/>
    <w:rsid w:val="00896600"/>
    <w:rsid w:val="00897759"/>
    <w:rsid w:val="00897AB6"/>
    <w:rsid w:val="008A1728"/>
    <w:rsid w:val="008A1974"/>
    <w:rsid w:val="008A19E9"/>
    <w:rsid w:val="008A48DA"/>
    <w:rsid w:val="008A49DD"/>
    <w:rsid w:val="008A665A"/>
    <w:rsid w:val="008A67C6"/>
    <w:rsid w:val="008A7FCC"/>
    <w:rsid w:val="008B014A"/>
    <w:rsid w:val="008B0285"/>
    <w:rsid w:val="008B0F1A"/>
    <w:rsid w:val="008B1DC6"/>
    <w:rsid w:val="008B537B"/>
    <w:rsid w:val="008B6750"/>
    <w:rsid w:val="008C4012"/>
    <w:rsid w:val="008C4263"/>
    <w:rsid w:val="008C538E"/>
    <w:rsid w:val="008C5CD8"/>
    <w:rsid w:val="008D1816"/>
    <w:rsid w:val="008D2F3D"/>
    <w:rsid w:val="008D31F7"/>
    <w:rsid w:val="008D4105"/>
    <w:rsid w:val="008D48C8"/>
    <w:rsid w:val="008D54A6"/>
    <w:rsid w:val="008D613A"/>
    <w:rsid w:val="008D7979"/>
    <w:rsid w:val="008E0369"/>
    <w:rsid w:val="008E1320"/>
    <w:rsid w:val="008E142D"/>
    <w:rsid w:val="008E17AB"/>
    <w:rsid w:val="008E1C3B"/>
    <w:rsid w:val="008E27D0"/>
    <w:rsid w:val="008E2C37"/>
    <w:rsid w:val="008E5655"/>
    <w:rsid w:val="008E5B38"/>
    <w:rsid w:val="008E64D7"/>
    <w:rsid w:val="008F017E"/>
    <w:rsid w:val="008F088A"/>
    <w:rsid w:val="008F1671"/>
    <w:rsid w:val="008F2796"/>
    <w:rsid w:val="008F305E"/>
    <w:rsid w:val="008F3991"/>
    <w:rsid w:val="008F41CA"/>
    <w:rsid w:val="008F4324"/>
    <w:rsid w:val="008F5246"/>
    <w:rsid w:val="008F57B0"/>
    <w:rsid w:val="008F6570"/>
    <w:rsid w:val="008F6702"/>
    <w:rsid w:val="008F7712"/>
    <w:rsid w:val="008F7F62"/>
    <w:rsid w:val="009030F5"/>
    <w:rsid w:val="0090574D"/>
    <w:rsid w:val="00905E7B"/>
    <w:rsid w:val="009067BA"/>
    <w:rsid w:val="00911181"/>
    <w:rsid w:val="00911CA1"/>
    <w:rsid w:val="009123B9"/>
    <w:rsid w:val="0091383D"/>
    <w:rsid w:val="00914D51"/>
    <w:rsid w:val="009150FF"/>
    <w:rsid w:val="009161DA"/>
    <w:rsid w:val="009165B3"/>
    <w:rsid w:val="00917352"/>
    <w:rsid w:val="00917EC9"/>
    <w:rsid w:val="00920A1E"/>
    <w:rsid w:val="00921885"/>
    <w:rsid w:val="00922366"/>
    <w:rsid w:val="00924A69"/>
    <w:rsid w:val="00924D7C"/>
    <w:rsid w:val="00925203"/>
    <w:rsid w:val="00925586"/>
    <w:rsid w:val="009279C0"/>
    <w:rsid w:val="00930328"/>
    <w:rsid w:val="0093328C"/>
    <w:rsid w:val="009332D6"/>
    <w:rsid w:val="00933633"/>
    <w:rsid w:val="009338E9"/>
    <w:rsid w:val="00937537"/>
    <w:rsid w:val="00937F68"/>
    <w:rsid w:val="00940EE1"/>
    <w:rsid w:val="00941FEA"/>
    <w:rsid w:val="009421BC"/>
    <w:rsid w:val="009434B3"/>
    <w:rsid w:val="0094580F"/>
    <w:rsid w:val="00945AA5"/>
    <w:rsid w:val="0094712B"/>
    <w:rsid w:val="00947DCE"/>
    <w:rsid w:val="009500CE"/>
    <w:rsid w:val="00950357"/>
    <w:rsid w:val="0095199F"/>
    <w:rsid w:val="00952C03"/>
    <w:rsid w:val="00953C27"/>
    <w:rsid w:val="00954A24"/>
    <w:rsid w:val="00954B12"/>
    <w:rsid w:val="00954BBB"/>
    <w:rsid w:val="0095551A"/>
    <w:rsid w:val="0096042C"/>
    <w:rsid w:val="00960AD1"/>
    <w:rsid w:val="009621D8"/>
    <w:rsid w:val="0096249F"/>
    <w:rsid w:val="00964FCC"/>
    <w:rsid w:val="00966143"/>
    <w:rsid w:val="00967489"/>
    <w:rsid w:val="00967DF8"/>
    <w:rsid w:val="00970C10"/>
    <w:rsid w:val="00971336"/>
    <w:rsid w:val="00971A62"/>
    <w:rsid w:val="00973866"/>
    <w:rsid w:val="0097530A"/>
    <w:rsid w:val="0097533F"/>
    <w:rsid w:val="00977EF7"/>
    <w:rsid w:val="009805F9"/>
    <w:rsid w:val="009806D5"/>
    <w:rsid w:val="009806E7"/>
    <w:rsid w:val="00980DE7"/>
    <w:rsid w:val="00980E30"/>
    <w:rsid w:val="00981766"/>
    <w:rsid w:val="00981C63"/>
    <w:rsid w:val="009824EB"/>
    <w:rsid w:val="0098270B"/>
    <w:rsid w:val="009828FC"/>
    <w:rsid w:val="009837EB"/>
    <w:rsid w:val="00984325"/>
    <w:rsid w:val="00984386"/>
    <w:rsid w:val="009849BC"/>
    <w:rsid w:val="00985BE9"/>
    <w:rsid w:val="0098657B"/>
    <w:rsid w:val="00986D9F"/>
    <w:rsid w:val="00990639"/>
    <w:rsid w:val="009914C8"/>
    <w:rsid w:val="00991CB0"/>
    <w:rsid w:val="00993577"/>
    <w:rsid w:val="00993F02"/>
    <w:rsid w:val="00995440"/>
    <w:rsid w:val="009958B1"/>
    <w:rsid w:val="00995AD3"/>
    <w:rsid w:val="00996114"/>
    <w:rsid w:val="009963AD"/>
    <w:rsid w:val="00996688"/>
    <w:rsid w:val="009975DC"/>
    <w:rsid w:val="009A0971"/>
    <w:rsid w:val="009A2083"/>
    <w:rsid w:val="009A2090"/>
    <w:rsid w:val="009A34E2"/>
    <w:rsid w:val="009A3758"/>
    <w:rsid w:val="009A5379"/>
    <w:rsid w:val="009A5489"/>
    <w:rsid w:val="009A59F4"/>
    <w:rsid w:val="009A5B88"/>
    <w:rsid w:val="009A5FDA"/>
    <w:rsid w:val="009A613E"/>
    <w:rsid w:val="009A6AAA"/>
    <w:rsid w:val="009A6D02"/>
    <w:rsid w:val="009B1258"/>
    <w:rsid w:val="009B1A08"/>
    <w:rsid w:val="009B1D57"/>
    <w:rsid w:val="009B2917"/>
    <w:rsid w:val="009B3337"/>
    <w:rsid w:val="009B37A7"/>
    <w:rsid w:val="009B4411"/>
    <w:rsid w:val="009B5127"/>
    <w:rsid w:val="009B5361"/>
    <w:rsid w:val="009B54C8"/>
    <w:rsid w:val="009B5D46"/>
    <w:rsid w:val="009B659C"/>
    <w:rsid w:val="009B6637"/>
    <w:rsid w:val="009B6C41"/>
    <w:rsid w:val="009C1042"/>
    <w:rsid w:val="009C156A"/>
    <w:rsid w:val="009C23D2"/>
    <w:rsid w:val="009C24FB"/>
    <w:rsid w:val="009C2903"/>
    <w:rsid w:val="009C3314"/>
    <w:rsid w:val="009C361C"/>
    <w:rsid w:val="009C55BD"/>
    <w:rsid w:val="009C6FCE"/>
    <w:rsid w:val="009C70C2"/>
    <w:rsid w:val="009D032D"/>
    <w:rsid w:val="009D0728"/>
    <w:rsid w:val="009D2427"/>
    <w:rsid w:val="009D2E88"/>
    <w:rsid w:val="009D4A69"/>
    <w:rsid w:val="009D51C1"/>
    <w:rsid w:val="009D7C35"/>
    <w:rsid w:val="009E03BD"/>
    <w:rsid w:val="009E1321"/>
    <w:rsid w:val="009E1A58"/>
    <w:rsid w:val="009E45D7"/>
    <w:rsid w:val="009E46DE"/>
    <w:rsid w:val="009E519F"/>
    <w:rsid w:val="009E528B"/>
    <w:rsid w:val="009E5941"/>
    <w:rsid w:val="009E6151"/>
    <w:rsid w:val="009E6342"/>
    <w:rsid w:val="009E63A3"/>
    <w:rsid w:val="009E67F7"/>
    <w:rsid w:val="009E77E6"/>
    <w:rsid w:val="009F0E83"/>
    <w:rsid w:val="009F1BF5"/>
    <w:rsid w:val="009F20F7"/>
    <w:rsid w:val="009F219D"/>
    <w:rsid w:val="009F28C9"/>
    <w:rsid w:val="009F2C36"/>
    <w:rsid w:val="009F2D31"/>
    <w:rsid w:val="009F3709"/>
    <w:rsid w:val="009F3B88"/>
    <w:rsid w:val="009F3C5A"/>
    <w:rsid w:val="009F3C5D"/>
    <w:rsid w:val="009F61E3"/>
    <w:rsid w:val="009F753F"/>
    <w:rsid w:val="009F7C03"/>
    <w:rsid w:val="00A00542"/>
    <w:rsid w:val="00A00E9D"/>
    <w:rsid w:val="00A02708"/>
    <w:rsid w:val="00A027D9"/>
    <w:rsid w:val="00A02F64"/>
    <w:rsid w:val="00A03330"/>
    <w:rsid w:val="00A04748"/>
    <w:rsid w:val="00A04DF4"/>
    <w:rsid w:val="00A073FB"/>
    <w:rsid w:val="00A07426"/>
    <w:rsid w:val="00A10A91"/>
    <w:rsid w:val="00A10F3A"/>
    <w:rsid w:val="00A1187D"/>
    <w:rsid w:val="00A12CDC"/>
    <w:rsid w:val="00A135EF"/>
    <w:rsid w:val="00A13CD7"/>
    <w:rsid w:val="00A13E0B"/>
    <w:rsid w:val="00A13FE6"/>
    <w:rsid w:val="00A14C11"/>
    <w:rsid w:val="00A159A4"/>
    <w:rsid w:val="00A16C59"/>
    <w:rsid w:val="00A173C6"/>
    <w:rsid w:val="00A20CCD"/>
    <w:rsid w:val="00A211DF"/>
    <w:rsid w:val="00A21CAB"/>
    <w:rsid w:val="00A237F5"/>
    <w:rsid w:val="00A24288"/>
    <w:rsid w:val="00A25C98"/>
    <w:rsid w:val="00A267CE"/>
    <w:rsid w:val="00A27A76"/>
    <w:rsid w:val="00A32649"/>
    <w:rsid w:val="00A34922"/>
    <w:rsid w:val="00A34C72"/>
    <w:rsid w:val="00A34F49"/>
    <w:rsid w:val="00A3753C"/>
    <w:rsid w:val="00A375E2"/>
    <w:rsid w:val="00A42AF1"/>
    <w:rsid w:val="00A43132"/>
    <w:rsid w:val="00A43B07"/>
    <w:rsid w:val="00A4594A"/>
    <w:rsid w:val="00A45F63"/>
    <w:rsid w:val="00A464FF"/>
    <w:rsid w:val="00A4650B"/>
    <w:rsid w:val="00A468BA"/>
    <w:rsid w:val="00A46CE0"/>
    <w:rsid w:val="00A47CD0"/>
    <w:rsid w:val="00A501DA"/>
    <w:rsid w:val="00A505B6"/>
    <w:rsid w:val="00A507BB"/>
    <w:rsid w:val="00A52092"/>
    <w:rsid w:val="00A532E4"/>
    <w:rsid w:val="00A533A8"/>
    <w:rsid w:val="00A535FB"/>
    <w:rsid w:val="00A535FC"/>
    <w:rsid w:val="00A540AF"/>
    <w:rsid w:val="00A54F4F"/>
    <w:rsid w:val="00A55F08"/>
    <w:rsid w:val="00A57713"/>
    <w:rsid w:val="00A5796A"/>
    <w:rsid w:val="00A57F35"/>
    <w:rsid w:val="00A602ED"/>
    <w:rsid w:val="00A608FB"/>
    <w:rsid w:val="00A60B9B"/>
    <w:rsid w:val="00A63862"/>
    <w:rsid w:val="00A647FF"/>
    <w:rsid w:val="00A67269"/>
    <w:rsid w:val="00A67ABE"/>
    <w:rsid w:val="00A7103C"/>
    <w:rsid w:val="00A71AA5"/>
    <w:rsid w:val="00A7260E"/>
    <w:rsid w:val="00A73304"/>
    <w:rsid w:val="00A7435A"/>
    <w:rsid w:val="00A74394"/>
    <w:rsid w:val="00A747B3"/>
    <w:rsid w:val="00A7550C"/>
    <w:rsid w:val="00A75957"/>
    <w:rsid w:val="00A75E19"/>
    <w:rsid w:val="00A76961"/>
    <w:rsid w:val="00A773D4"/>
    <w:rsid w:val="00A77940"/>
    <w:rsid w:val="00A80887"/>
    <w:rsid w:val="00A8236E"/>
    <w:rsid w:val="00A85E9D"/>
    <w:rsid w:val="00A866B5"/>
    <w:rsid w:val="00A900F9"/>
    <w:rsid w:val="00A90FB8"/>
    <w:rsid w:val="00A936B8"/>
    <w:rsid w:val="00A93B07"/>
    <w:rsid w:val="00A94243"/>
    <w:rsid w:val="00A95FB1"/>
    <w:rsid w:val="00A9645A"/>
    <w:rsid w:val="00A97820"/>
    <w:rsid w:val="00AA060B"/>
    <w:rsid w:val="00AA1FF9"/>
    <w:rsid w:val="00AA44BB"/>
    <w:rsid w:val="00AA5D7D"/>
    <w:rsid w:val="00AA5EDC"/>
    <w:rsid w:val="00AA607E"/>
    <w:rsid w:val="00AA758F"/>
    <w:rsid w:val="00AB1010"/>
    <w:rsid w:val="00AB1BF9"/>
    <w:rsid w:val="00AB3AF4"/>
    <w:rsid w:val="00AB3C7C"/>
    <w:rsid w:val="00AB47DA"/>
    <w:rsid w:val="00AB4908"/>
    <w:rsid w:val="00AB4CDA"/>
    <w:rsid w:val="00AB5225"/>
    <w:rsid w:val="00AB67D1"/>
    <w:rsid w:val="00AB696E"/>
    <w:rsid w:val="00AB7F8F"/>
    <w:rsid w:val="00AC39C3"/>
    <w:rsid w:val="00AC5D54"/>
    <w:rsid w:val="00AC5E7F"/>
    <w:rsid w:val="00AC6710"/>
    <w:rsid w:val="00AC6F00"/>
    <w:rsid w:val="00AD0AA7"/>
    <w:rsid w:val="00AD0EB9"/>
    <w:rsid w:val="00AD0FDA"/>
    <w:rsid w:val="00AD13ED"/>
    <w:rsid w:val="00AD2E9F"/>
    <w:rsid w:val="00AD2F38"/>
    <w:rsid w:val="00AD31B1"/>
    <w:rsid w:val="00AD56F4"/>
    <w:rsid w:val="00AD66F0"/>
    <w:rsid w:val="00AD69C4"/>
    <w:rsid w:val="00AD76FD"/>
    <w:rsid w:val="00AD7D74"/>
    <w:rsid w:val="00AE0170"/>
    <w:rsid w:val="00AE15A9"/>
    <w:rsid w:val="00AE20FB"/>
    <w:rsid w:val="00AE2D15"/>
    <w:rsid w:val="00AE41B9"/>
    <w:rsid w:val="00AE5171"/>
    <w:rsid w:val="00AE6AA3"/>
    <w:rsid w:val="00AE6B1D"/>
    <w:rsid w:val="00AF0757"/>
    <w:rsid w:val="00AF2838"/>
    <w:rsid w:val="00AF30EB"/>
    <w:rsid w:val="00AF3170"/>
    <w:rsid w:val="00AF35A0"/>
    <w:rsid w:val="00AF6B84"/>
    <w:rsid w:val="00AF7FF9"/>
    <w:rsid w:val="00B00487"/>
    <w:rsid w:val="00B00BA8"/>
    <w:rsid w:val="00B00D6F"/>
    <w:rsid w:val="00B00E2B"/>
    <w:rsid w:val="00B00EB7"/>
    <w:rsid w:val="00B02AE8"/>
    <w:rsid w:val="00B02C87"/>
    <w:rsid w:val="00B03BFF"/>
    <w:rsid w:val="00B03ECA"/>
    <w:rsid w:val="00B04994"/>
    <w:rsid w:val="00B04A2C"/>
    <w:rsid w:val="00B05E20"/>
    <w:rsid w:val="00B05E35"/>
    <w:rsid w:val="00B05F1C"/>
    <w:rsid w:val="00B077B7"/>
    <w:rsid w:val="00B11D8F"/>
    <w:rsid w:val="00B1266B"/>
    <w:rsid w:val="00B13EB1"/>
    <w:rsid w:val="00B14115"/>
    <w:rsid w:val="00B141A0"/>
    <w:rsid w:val="00B14823"/>
    <w:rsid w:val="00B14BFA"/>
    <w:rsid w:val="00B15972"/>
    <w:rsid w:val="00B15C07"/>
    <w:rsid w:val="00B15D46"/>
    <w:rsid w:val="00B1655C"/>
    <w:rsid w:val="00B2077B"/>
    <w:rsid w:val="00B21A80"/>
    <w:rsid w:val="00B21D92"/>
    <w:rsid w:val="00B22E44"/>
    <w:rsid w:val="00B2387E"/>
    <w:rsid w:val="00B2424D"/>
    <w:rsid w:val="00B25A9A"/>
    <w:rsid w:val="00B25EC8"/>
    <w:rsid w:val="00B26EB3"/>
    <w:rsid w:val="00B30CA3"/>
    <w:rsid w:val="00B30F98"/>
    <w:rsid w:val="00B321A9"/>
    <w:rsid w:val="00B3320D"/>
    <w:rsid w:val="00B33FBE"/>
    <w:rsid w:val="00B35465"/>
    <w:rsid w:val="00B36714"/>
    <w:rsid w:val="00B36C2A"/>
    <w:rsid w:val="00B36CE3"/>
    <w:rsid w:val="00B377A6"/>
    <w:rsid w:val="00B37975"/>
    <w:rsid w:val="00B407E3"/>
    <w:rsid w:val="00B42748"/>
    <w:rsid w:val="00B428B3"/>
    <w:rsid w:val="00B435CC"/>
    <w:rsid w:val="00B441A8"/>
    <w:rsid w:val="00B44542"/>
    <w:rsid w:val="00B44AF1"/>
    <w:rsid w:val="00B44E57"/>
    <w:rsid w:val="00B44F03"/>
    <w:rsid w:val="00B47911"/>
    <w:rsid w:val="00B510E7"/>
    <w:rsid w:val="00B52CA5"/>
    <w:rsid w:val="00B5365A"/>
    <w:rsid w:val="00B53998"/>
    <w:rsid w:val="00B556CF"/>
    <w:rsid w:val="00B56C75"/>
    <w:rsid w:val="00B6361B"/>
    <w:rsid w:val="00B63753"/>
    <w:rsid w:val="00B63B7A"/>
    <w:rsid w:val="00B64249"/>
    <w:rsid w:val="00B651C8"/>
    <w:rsid w:val="00B65816"/>
    <w:rsid w:val="00B7151D"/>
    <w:rsid w:val="00B715C5"/>
    <w:rsid w:val="00B71628"/>
    <w:rsid w:val="00B7176F"/>
    <w:rsid w:val="00B71A78"/>
    <w:rsid w:val="00B71EEE"/>
    <w:rsid w:val="00B723C9"/>
    <w:rsid w:val="00B7254D"/>
    <w:rsid w:val="00B72785"/>
    <w:rsid w:val="00B736F7"/>
    <w:rsid w:val="00B73A32"/>
    <w:rsid w:val="00B73E11"/>
    <w:rsid w:val="00B75170"/>
    <w:rsid w:val="00B7586C"/>
    <w:rsid w:val="00B767EC"/>
    <w:rsid w:val="00B7744F"/>
    <w:rsid w:val="00B80471"/>
    <w:rsid w:val="00B81475"/>
    <w:rsid w:val="00B839C1"/>
    <w:rsid w:val="00B85406"/>
    <w:rsid w:val="00B85940"/>
    <w:rsid w:val="00B865DF"/>
    <w:rsid w:val="00B866B8"/>
    <w:rsid w:val="00B868B2"/>
    <w:rsid w:val="00B90A39"/>
    <w:rsid w:val="00B90A3B"/>
    <w:rsid w:val="00B90D91"/>
    <w:rsid w:val="00B90EBF"/>
    <w:rsid w:val="00B913A3"/>
    <w:rsid w:val="00B9410F"/>
    <w:rsid w:val="00B951AB"/>
    <w:rsid w:val="00B962CB"/>
    <w:rsid w:val="00B96A6C"/>
    <w:rsid w:val="00B97AB9"/>
    <w:rsid w:val="00BA070B"/>
    <w:rsid w:val="00BA08DA"/>
    <w:rsid w:val="00BA10DB"/>
    <w:rsid w:val="00BA2D3A"/>
    <w:rsid w:val="00BA3EA9"/>
    <w:rsid w:val="00BA4E6F"/>
    <w:rsid w:val="00BA5260"/>
    <w:rsid w:val="00BA5549"/>
    <w:rsid w:val="00BA6682"/>
    <w:rsid w:val="00BA700B"/>
    <w:rsid w:val="00BA7186"/>
    <w:rsid w:val="00BA7207"/>
    <w:rsid w:val="00BA745C"/>
    <w:rsid w:val="00BB05E7"/>
    <w:rsid w:val="00BB1365"/>
    <w:rsid w:val="00BB2B2D"/>
    <w:rsid w:val="00BB337C"/>
    <w:rsid w:val="00BB472E"/>
    <w:rsid w:val="00BB478F"/>
    <w:rsid w:val="00BB5C9A"/>
    <w:rsid w:val="00BB723C"/>
    <w:rsid w:val="00BB77C9"/>
    <w:rsid w:val="00BC06D2"/>
    <w:rsid w:val="00BC0E6A"/>
    <w:rsid w:val="00BC26EB"/>
    <w:rsid w:val="00BC355D"/>
    <w:rsid w:val="00BC489E"/>
    <w:rsid w:val="00BC4F63"/>
    <w:rsid w:val="00BC5101"/>
    <w:rsid w:val="00BC52AE"/>
    <w:rsid w:val="00BC6BBD"/>
    <w:rsid w:val="00BC7B44"/>
    <w:rsid w:val="00BD00D9"/>
    <w:rsid w:val="00BD0103"/>
    <w:rsid w:val="00BD155F"/>
    <w:rsid w:val="00BD1652"/>
    <w:rsid w:val="00BD16B2"/>
    <w:rsid w:val="00BD1B76"/>
    <w:rsid w:val="00BD200D"/>
    <w:rsid w:val="00BD486D"/>
    <w:rsid w:val="00BD53D7"/>
    <w:rsid w:val="00BD5F8A"/>
    <w:rsid w:val="00BE08A5"/>
    <w:rsid w:val="00BE388B"/>
    <w:rsid w:val="00BE3C5F"/>
    <w:rsid w:val="00BE628A"/>
    <w:rsid w:val="00BE65B5"/>
    <w:rsid w:val="00BE7E04"/>
    <w:rsid w:val="00BF2A5F"/>
    <w:rsid w:val="00BF50C5"/>
    <w:rsid w:val="00BF5A67"/>
    <w:rsid w:val="00C01E63"/>
    <w:rsid w:val="00C01F71"/>
    <w:rsid w:val="00C02DDD"/>
    <w:rsid w:val="00C03225"/>
    <w:rsid w:val="00C03509"/>
    <w:rsid w:val="00C05DD6"/>
    <w:rsid w:val="00C1064F"/>
    <w:rsid w:val="00C117B5"/>
    <w:rsid w:val="00C11F4C"/>
    <w:rsid w:val="00C12C8D"/>
    <w:rsid w:val="00C12E69"/>
    <w:rsid w:val="00C13BB3"/>
    <w:rsid w:val="00C14546"/>
    <w:rsid w:val="00C1476B"/>
    <w:rsid w:val="00C14D1D"/>
    <w:rsid w:val="00C172BF"/>
    <w:rsid w:val="00C17A72"/>
    <w:rsid w:val="00C2023B"/>
    <w:rsid w:val="00C22519"/>
    <w:rsid w:val="00C23AD3"/>
    <w:rsid w:val="00C243B2"/>
    <w:rsid w:val="00C244D1"/>
    <w:rsid w:val="00C24E55"/>
    <w:rsid w:val="00C253AB"/>
    <w:rsid w:val="00C25E4D"/>
    <w:rsid w:val="00C2656B"/>
    <w:rsid w:val="00C2795F"/>
    <w:rsid w:val="00C27BD2"/>
    <w:rsid w:val="00C27FE7"/>
    <w:rsid w:val="00C30A8C"/>
    <w:rsid w:val="00C314D7"/>
    <w:rsid w:val="00C31AFF"/>
    <w:rsid w:val="00C31F8A"/>
    <w:rsid w:val="00C3218C"/>
    <w:rsid w:val="00C328AA"/>
    <w:rsid w:val="00C329A6"/>
    <w:rsid w:val="00C35CA7"/>
    <w:rsid w:val="00C37607"/>
    <w:rsid w:val="00C411CE"/>
    <w:rsid w:val="00C437B5"/>
    <w:rsid w:val="00C43D5D"/>
    <w:rsid w:val="00C43D64"/>
    <w:rsid w:val="00C453FF"/>
    <w:rsid w:val="00C4671B"/>
    <w:rsid w:val="00C46F78"/>
    <w:rsid w:val="00C47236"/>
    <w:rsid w:val="00C5023A"/>
    <w:rsid w:val="00C510A3"/>
    <w:rsid w:val="00C51162"/>
    <w:rsid w:val="00C51F7C"/>
    <w:rsid w:val="00C52A0C"/>
    <w:rsid w:val="00C55B51"/>
    <w:rsid w:val="00C56929"/>
    <w:rsid w:val="00C5696A"/>
    <w:rsid w:val="00C56E56"/>
    <w:rsid w:val="00C57334"/>
    <w:rsid w:val="00C576AA"/>
    <w:rsid w:val="00C60535"/>
    <w:rsid w:val="00C609FB"/>
    <w:rsid w:val="00C60C6A"/>
    <w:rsid w:val="00C61161"/>
    <w:rsid w:val="00C61816"/>
    <w:rsid w:val="00C61CD4"/>
    <w:rsid w:val="00C62656"/>
    <w:rsid w:val="00C638F9"/>
    <w:rsid w:val="00C6427B"/>
    <w:rsid w:val="00C6430A"/>
    <w:rsid w:val="00C65125"/>
    <w:rsid w:val="00C66E54"/>
    <w:rsid w:val="00C67582"/>
    <w:rsid w:val="00C67CC9"/>
    <w:rsid w:val="00C67DFC"/>
    <w:rsid w:val="00C7109B"/>
    <w:rsid w:val="00C7131A"/>
    <w:rsid w:val="00C71CE6"/>
    <w:rsid w:val="00C7233B"/>
    <w:rsid w:val="00C72770"/>
    <w:rsid w:val="00C72EF9"/>
    <w:rsid w:val="00C73197"/>
    <w:rsid w:val="00C74A92"/>
    <w:rsid w:val="00C75BEE"/>
    <w:rsid w:val="00C75FCE"/>
    <w:rsid w:val="00C80150"/>
    <w:rsid w:val="00C81814"/>
    <w:rsid w:val="00C82A67"/>
    <w:rsid w:val="00C844B9"/>
    <w:rsid w:val="00C8550C"/>
    <w:rsid w:val="00C86EE0"/>
    <w:rsid w:val="00C90CD1"/>
    <w:rsid w:val="00C90FB6"/>
    <w:rsid w:val="00C92DA0"/>
    <w:rsid w:val="00C92FC5"/>
    <w:rsid w:val="00C9358A"/>
    <w:rsid w:val="00C95878"/>
    <w:rsid w:val="00C96064"/>
    <w:rsid w:val="00C96821"/>
    <w:rsid w:val="00C974F3"/>
    <w:rsid w:val="00C9762D"/>
    <w:rsid w:val="00C97C95"/>
    <w:rsid w:val="00C97D19"/>
    <w:rsid w:val="00CA2945"/>
    <w:rsid w:val="00CA32F8"/>
    <w:rsid w:val="00CA3533"/>
    <w:rsid w:val="00CA3D9D"/>
    <w:rsid w:val="00CA4419"/>
    <w:rsid w:val="00CA60BE"/>
    <w:rsid w:val="00CA7EEF"/>
    <w:rsid w:val="00CB0003"/>
    <w:rsid w:val="00CB16E5"/>
    <w:rsid w:val="00CB207E"/>
    <w:rsid w:val="00CB4375"/>
    <w:rsid w:val="00CB59D3"/>
    <w:rsid w:val="00CB6B88"/>
    <w:rsid w:val="00CB6CAD"/>
    <w:rsid w:val="00CB6F7F"/>
    <w:rsid w:val="00CB6FB9"/>
    <w:rsid w:val="00CB7DB4"/>
    <w:rsid w:val="00CC005F"/>
    <w:rsid w:val="00CC0265"/>
    <w:rsid w:val="00CC122E"/>
    <w:rsid w:val="00CC1270"/>
    <w:rsid w:val="00CC2E68"/>
    <w:rsid w:val="00CC3F29"/>
    <w:rsid w:val="00CC43A1"/>
    <w:rsid w:val="00CC46D9"/>
    <w:rsid w:val="00CC524A"/>
    <w:rsid w:val="00CC5617"/>
    <w:rsid w:val="00CC66A0"/>
    <w:rsid w:val="00CC6978"/>
    <w:rsid w:val="00CC6B91"/>
    <w:rsid w:val="00CD1592"/>
    <w:rsid w:val="00CD1A8C"/>
    <w:rsid w:val="00CD1BD9"/>
    <w:rsid w:val="00CD25D4"/>
    <w:rsid w:val="00CD34A4"/>
    <w:rsid w:val="00CD41BF"/>
    <w:rsid w:val="00CD51B2"/>
    <w:rsid w:val="00CD624F"/>
    <w:rsid w:val="00CD6680"/>
    <w:rsid w:val="00CD6C4B"/>
    <w:rsid w:val="00CD7C27"/>
    <w:rsid w:val="00CD7C74"/>
    <w:rsid w:val="00CE013B"/>
    <w:rsid w:val="00CE0484"/>
    <w:rsid w:val="00CE0846"/>
    <w:rsid w:val="00CE10F1"/>
    <w:rsid w:val="00CE12CE"/>
    <w:rsid w:val="00CE16CA"/>
    <w:rsid w:val="00CE1D98"/>
    <w:rsid w:val="00CE205B"/>
    <w:rsid w:val="00CE34CF"/>
    <w:rsid w:val="00CE3FE6"/>
    <w:rsid w:val="00CE448F"/>
    <w:rsid w:val="00CE576B"/>
    <w:rsid w:val="00CF03A7"/>
    <w:rsid w:val="00CF0DBF"/>
    <w:rsid w:val="00CF1502"/>
    <w:rsid w:val="00CF1BB1"/>
    <w:rsid w:val="00CF4485"/>
    <w:rsid w:val="00CF7FA8"/>
    <w:rsid w:val="00D00017"/>
    <w:rsid w:val="00D000B8"/>
    <w:rsid w:val="00D01DBA"/>
    <w:rsid w:val="00D03E06"/>
    <w:rsid w:val="00D100CD"/>
    <w:rsid w:val="00D10361"/>
    <w:rsid w:val="00D10A95"/>
    <w:rsid w:val="00D11087"/>
    <w:rsid w:val="00D13277"/>
    <w:rsid w:val="00D1655E"/>
    <w:rsid w:val="00D17555"/>
    <w:rsid w:val="00D17BFA"/>
    <w:rsid w:val="00D17E6B"/>
    <w:rsid w:val="00D204A2"/>
    <w:rsid w:val="00D204DD"/>
    <w:rsid w:val="00D218B8"/>
    <w:rsid w:val="00D22A2D"/>
    <w:rsid w:val="00D2395D"/>
    <w:rsid w:val="00D24378"/>
    <w:rsid w:val="00D24515"/>
    <w:rsid w:val="00D24A10"/>
    <w:rsid w:val="00D25816"/>
    <w:rsid w:val="00D25B4C"/>
    <w:rsid w:val="00D25CFE"/>
    <w:rsid w:val="00D261E5"/>
    <w:rsid w:val="00D27AAA"/>
    <w:rsid w:val="00D27D55"/>
    <w:rsid w:val="00D31055"/>
    <w:rsid w:val="00D32471"/>
    <w:rsid w:val="00D324E6"/>
    <w:rsid w:val="00D33B18"/>
    <w:rsid w:val="00D34282"/>
    <w:rsid w:val="00D343FF"/>
    <w:rsid w:val="00D34B3B"/>
    <w:rsid w:val="00D357DC"/>
    <w:rsid w:val="00D374C2"/>
    <w:rsid w:val="00D41610"/>
    <w:rsid w:val="00D41653"/>
    <w:rsid w:val="00D41E96"/>
    <w:rsid w:val="00D42F04"/>
    <w:rsid w:val="00D4313C"/>
    <w:rsid w:val="00D44179"/>
    <w:rsid w:val="00D45189"/>
    <w:rsid w:val="00D45404"/>
    <w:rsid w:val="00D462E6"/>
    <w:rsid w:val="00D464F7"/>
    <w:rsid w:val="00D51275"/>
    <w:rsid w:val="00D51365"/>
    <w:rsid w:val="00D51454"/>
    <w:rsid w:val="00D522BD"/>
    <w:rsid w:val="00D55E22"/>
    <w:rsid w:val="00D565CE"/>
    <w:rsid w:val="00D60EF8"/>
    <w:rsid w:val="00D6155F"/>
    <w:rsid w:val="00D61EE3"/>
    <w:rsid w:val="00D6271F"/>
    <w:rsid w:val="00D62A97"/>
    <w:rsid w:val="00D64599"/>
    <w:rsid w:val="00D65E8B"/>
    <w:rsid w:val="00D66345"/>
    <w:rsid w:val="00D665F0"/>
    <w:rsid w:val="00D66A32"/>
    <w:rsid w:val="00D66E1F"/>
    <w:rsid w:val="00D67191"/>
    <w:rsid w:val="00D70594"/>
    <w:rsid w:val="00D7105E"/>
    <w:rsid w:val="00D71B4F"/>
    <w:rsid w:val="00D72B81"/>
    <w:rsid w:val="00D73478"/>
    <w:rsid w:val="00D747AD"/>
    <w:rsid w:val="00D77280"/>
    <w:rsid w:val="00D77484"/>
    <w:rsid w:val="00D80E08"/>
    <w:rsid w:val="00D81527"/>
    <w:rsid w:val="00D82FCA"/>
    <w:rsid w:val="00D83334"/>
    <w:rsid w:val="00D83B00"/>
    <w:rsid w:val="00D862F0"/>
    <w:rsid w:val="00D86CE8"/>
    <w:rsid w:val="00D9028C"/>
    <w:rsid w:val="00D902B8"/>
    <w:rsid w:val="00D90C73"/>
    <w:rsid w:val="00D928C5"/>
    <w:rsid w:val="00D92A80"/>
    <w:rsid w:val="00D93CE2"/>
    <w:rsid w:val="00D93DDD"/>
    <w:rsid w:val="00D9414E"/>
    <w:rsid w:val="00D949A5"/>
    <w:rsid w:val="00D95243"/>
    <w:rsid w:val="00D97050"/>
    <w:rsid w:val="00DA1117"/>
    <w:rsid w:val="00DA135B"/>
    <w:rsid w:val="00DA3664"/>
    <w:rsid w:val="00DA38D1"/>
    <w:rsid w:val="00DA6BFE"/>
    <w:rsid w:val="00DA6CFE"/>
    <w:rsid w:val="00DA77A6"/>
    <w:rsid w:val="00DA77EB"/>
    <w:rsid w:val="00DA7B47"/>
    <w:rsid w:val="00DB0BCC"/>
    <w:rsid w:val="00DB1EE5"/>
    <w:rsid w:val="00DB4885"/>
    <w:rsid w:val="00DB4D9A"/>
    <w:rsid w:val="00DB4F23"/>
    <w:rsid w:val="00DB568D"/>
    <w:rsid w:val="00DB6936"/>
    <w:rsid w:val="00DB6C62"/>
    <w:rsid w:val="00DC0011"/>
    <w:rsid w:val="00DC05F6"/>
    <w:rsid w:val="00DC2F1F"/>
    <w:rsid w:val="00DC39D8"/>
    <w:rsid w:val="00DC3CBA"/>
    <w:rsid w:val="00DC3CD4"/>
    <w:rsid w:val="00DC3D9D"/>
    <w:rsid w:val="00DC4405"/>
    <w:rsid w:val="00DC5316"/>
    <w:rsid w:val="00DC57DC"/>
    <w:rsid w:val="00DC6679"/>
    <w:rsid w:val="00DD067B"/>
    <w:rsid w:val="00DD0876"/>
    <w:rsid w:val="00DD1311"/>
    <w:rsid w:val="00DD1338"/>
    <w:rsid w:val="00DD1EF7"/>
    <w:rsid w:val="00DD2955"/>
    <w:rsid w:val="00DD49C9"/>
    <w:rsid w:val="00DD70BD"/>
    <w:rsid w:val="00DD79D4"/>
    <w:rsid w:val="00DD7D1B"/>
    <w:rsid w:val="00DE189C"/>
    <w:rsid w:val="00DE1DC7"/>
    <w:rsid w:val="00DE1EDC"/>
    <w:rsid w:val="00DE20AC"/>
    <w:rsid w:val="00DE2C25"/>
    <w:rsid w:val="00DE3808"/>
    <w:rsid w:val="00DE49BF"/>
    <w:rsid w:val="00DE4B64"/>
    <w:rsid w:val="00DE5D74"/>
    <w:rsid w:val="00DE616A"/>
    <w:rsid w:val="00DE78D6"/>
    <w:rsid w:val="00DF1036"/>
    <w:rsid w:val="00DF113B"/>
    <w:rsid w:val="00DF1480"/>
    <w:rsid w:val="00DF1495"/>
    <w:rsid w:val="00DF20BA"/>
    <w:rsid w:val="00DF2175"/>
    <w:rsid w:val="00DF312A"/>
    <w:rsid w:val="00DF36C0"/>
    <w:rsid w:val="00DF421E"/>
    <w:rsid w:val="00DF6473"/>
    <w:rsid w:val="00DF729C"/>
    <w:rsid w:val="00E001FE"/>
    <w:rsid w:val="00E04F2B"/>
    <w:rsid w:val="00E04F3A"/>
    <w:rsid w:val="00E0615C"/>
    <w:rsid w:val="00E07E66"/>
    <w:rsid w:val="00E10A14"/>
    <w:rsid w:val="00E10DB5"/>
    <w:rsid w:val="00E1214A"/>
    <w:rsid w:val="00E1397C"/>
    <w:rsid w:val="00E13DB7"/>
    <w:rsid w:val="00E149F1"/>
    <w:rsid w:val="00E15486"/>
    <w:rsid w:val="00E15809"/>
    <w:rsid w:val="00E161B6"/>
    <w:rsid w:val="00E16373"/>
    <w:rsid w:val="00E165AA"/>
    <w:rsid w:val="00E2025D"/>
    <w:rsid w:val="00E212F2"/>
    <w:rsid w:val="00E2170C"/>
    <w:rsid w:val="00E21ACD"/>
    <w:rsid w:val="00E23DC5"/>
    <w:rsid w:val="00E2571A"/>
    <w:rsid w:val="00E25B03"/>
    <w:rsid w:val="00E3083F"/>
    <w:rsid w:val="00E30BEC"/>
    <w:rsid w:val="00E3116E"/>
    <w:rsid w:val="00E31190"/>
    <w:rsid w:val="00E31470"/>
    <w:rsid w:val="00E3223D"/>
    <w:rsid w:val="00E3402F"/>
    <w:rsid w:val="00E358BA"/>
    <w:rsid w:val="00E41EB6"/>
    <w:rsid w:val="00E43081"/>
    <w:rsid w:val="00E439E6"/>
    <w:rsid w:val="00E43F16"/>
    <w:rsid w:val="00E442B3"/>
    <w:rsid w:val="00E44482"/>
    <w:rsid w:val="00E45142"/>
    <w:rsid w:val="00E468EB"/>
    <w:rsid w:val="00E46B51"/>
    <w:rsid w:val="00E47338"/>
    <w:rsid w:val="00E47586"/>
    <w:rsid w:val="00E475DB"/>
    <w:rsid w:val="00E47BF1"/>
    <w:rsid w:val="00E50B58"/>
    <w:rsid w:val="00E50C68"/>
    <w:rsid w:val="00E50F56"/>
    <w:rsid w:val="00E511CD"/>
    <w:rsid w:val="00E512F2"/>
    <w:rsid w:val="00E525CD"/>
    <w:rsid w:val="00E525F3"/>
    <w:rsid w:val="00E52E33"/>
    <w:rsid w:val="00E539C9"/>
    <w:rsid w:val="00E53B0B"/>
    <w:rsid w:val="00E53EDF"/>
    <w:rsid w:val="00E547BF"/>
    <w:rsid w:val="00E55F02"/>
    <w:rsid w:val="00E6105B"/>
    <w:rsid w:val="00E614E2"/>
    <w:rsid w:val="00E61C9B"/>
    <w:rsid w:val="00E6296B"/>
    <w:rsid w:val="00E66647"/>
    <w:rsid w:val="00E6713F"/>
    <w:rsid w:val="00E702BD"/>
    <w:rsid w:val="00E70C0C"/>
    <w:rsid w:val="00E70CE2"/>
    <w:rsid w:val="00E72424"/>
    <w:rsid w:val="00E74AF8"/>
    <w:rsid w:val="00E767C4"/>
    <w:rsid w:val="00E7717A"/>
    <w:rsid w:val="00E77768"/>
    <w:rsid w:val="00E80B0E"/>
    <w:rsid w:val="00E81530"/>
    <w:rsid w:val="00E8251C"/>
    <w:rsid w:val="00E8542F"/>
    <w:rsid w:val="00E91FAE"/>
    <w:rsid w:val="00E92006"/>
    <w:rsid w:val="00E92583"/>
    <w:rsid w:val="00E977C6"/>
    <w:rsid w:val="00EA024C"/>
    <w:rsid w:val="00EA0862"/>
    <w:rsid w:val="00EA0E3D"/>
    <w:rsid w:val="00EA1AE5"/>
    <w:rsid w:val="00EA1CEC"/>
    <w:rsid w:val="00EA37AD"/>
    <w:rsid w:val="00EA39B8"/>
    <w:rsid w:val="00EA51AF"/>
    <w:rsid w:val="00EA767E"/>
    <w:rsid w:val="00EA768F"/>
    <w:rsid w:val="00EA7733"/>
    <w:rsid w:val="00EB0913"/>
    <w:rsid w:val="00EB108F"/>
    <w:rsid w:val="00EB2227"/>
    <w:rsid w:val="00EB343C"/>
    <w:rsid w:val="00EB3E83"/>
    <w:rsid w:val="00EB43E2"/>
    <w:rsid w:val="00EB6A54"/>
    <w:rsid w:val="00EB6A9B"/>
    <w:rsid w:val="00EB71DD"/>
    <w:rsid w:val="00EB78BF"/>
    <w:rsid w:val="00EC1468"/>
    <w:rsid w:val="00EC19CC"/>
    <w:rsid w:val="00EC1D77"/>
    <w:rsid w:val="00EC41E8"/>
    <w:rsid w:val="00EC544A"/>
    <w:rsid w:val="00EC56EF"/>
    <w:rsid w:val="00EC75FC"/>
    <w:rsid w:val="00EC7CE1"/>
    <w:rsid w:val="00ED0C91"/>
    <w:rsid w:val="00ED19DB"/>
    <w:rsid w:val="00ED272C"/>
    <w:rsid w:val="00ED3A53"/>
    <w:rsid w:val="00ED4A73"/>
    <w:rsid w:val="00ED4FC6"/>
    <w:rsid w:val="00ED654E"/>
    <w:rsid w:val="00ED7F6F"/>
    <w:rsid w:val="00EE13CE"/>
    <w:rsid w:val="00EE2309"/>
    <w:rsid w:val="00EE2EEE"/>
    <w:rsid w:val="00EE306E"/>
    <w:rsid w:val="00EE39E5"/>
    <w:rsid w:val="00EE4429"/>
    <w:rsid w:val="00EE4C99"/>
    <w:rsid w:val="00EE4F8E"/>
    <w:rsid w:val="00EE5920"/>
    <w:rsid w:val="00EE59EB"/>
    <w:rsid w:val="00EE65F4"/>
    <w:rsid w:val="00EE6F53"/>
    <w:rsid w:val="00EE741F"/>
    <w:rsid w:val="00EE76EF"/>
    <w:rsid w:val="00EE7CDA"/>
    <w:rsid w:val="00EF0B87"/>
    <w:rsid w:val="00EF11CB"/>
    <w:rsid w:val="00EF298A"/>
    <w:rsid w:val="00EF2C7B"/>
    <w:rsid w:val="00EF2DF1"/>
    <w:rsid w:val="00EF33FB"/>
    <w:rsid w:val="00EF37AB"/>
    <w:rsid w:val="00EF417F"/>
    <w:rsid w:val="00EF61B2"/>
    <w:rsid w:val="00EF788F"/>
    <w:rsid w:val="00EF7A1D"/>
    <w:rsid w:val="00EF7CAB"/>
    <w:rsid w:val="00F01BB2"/>
    <w:rsid w:val="00F021B9"/>
    <w:rsid w:val="00F02372"/>
    <w:rsid w:val="00F0296F"/>
    <w:rsid w:val="00F03639"/>
    <w:rsid w:val="00F03CBC"/>
    <w:rsid w:val="00F0684F"/>
    <w:rsid w:val="00F10ED6"/>
    <w:rsid w:val="00F10FA1"/>
    <w:rsid w:val="00F113E4"/>
    <w:rsid w:val="00F13411"/>
    <w:rsid w:val="00F13BD2"/>
    <w:rsid w:val="00F200E9"/>
    <w:rsid w:val="00F20188"/>
    <w:rsid w:val="00F210AD"/>
    <w:rsid w:val="00F22059"/>
    <w:rsid w:val="00F23C8E"/>
    <w:rsid w:val="00F25B94"/>
    <w:rsid w:val="00F26ABE"/>
    <w:rsid w:val="00F26B59"/>
    <w:rsid w:val="00F2712D"/>
    <w:rsid w:val="00F3297E"/>
    <w:rsid w:val="00F34101"/>
    <w:rsid w:val="00F3429F"/>
    <w:rsid w:val="00F3460F"/>
    <w:rsid w:val="00F34C53"/>
    <w:rsid w:val="00F364F6"/>
    <w:rsid w:val="00F36F88"/>
    <w:rsid w:val="00F37CC1"/>
    <w:rsid w:val="00F37FC2"/>
    <w:rsid w:val="00F4099E"/>
    <w:rsid w:val="00F4113E"/>
    <w:rsid w:val="00F417AF"/>
    <w:rsid w:val="00F42093"/>
    <w:rsid w:val="00F4299D"/>
    <w:rsid w:val="00F42B18"/>
    <w:rsid w:val="00F43792"/>
    <w:rsid w:val="00F43CC9"/>
    <w:rsid w:val="00F44AC8"/>
    <w:rsid w:val="00F44DF0"/>
    <w:rsid w:val="00F45073"/>
    <w:rsid w:val="00F4529F"/>
    <w:rsid w:val="00F4530D"/>
    <w:rsid w:val="00F461E0"/>
    <w:rsid w:val="00F46B2D"/>
    <w:rsid w:val="00F47892"/>
    <w:rsid w:val="00F5070A"/>
    <w:rsid w:val="00F5167C"/>
    <w:rsid w:val="00F5242A"/>
    <w:rsid w:val="00F5357B"/>
    <w:rsid w:val="00F538AC"/>
    <w:rsid w:val="00F53DD6"/>
    <w:rsid w:val="00F5410E"/>
    <w:rsid w:val="00F61377"/>
    <w:rsid w:val="00F617FF"/>
    <w:rsid w:val="00F61FA3"/>
    <w:rsid w:val="00F622D5"/>
    <w:rsid w:val="00F62B61"/>
    <w:rsid w:val="00F62C7C"/>
    <w:rsid w:val="00F639FB"/>
    <w:rsid w:val="00F64C2A"/>
    <w:rsid w:val="00F6508A"/>
    <w:rsid w:val="00F65843"/>
    <w:rsid w:val="00F70E69"/>
    <w:rsid w:val="00F75FC6"/>
    <w:rsid w:val="00F761D9"/>
    <w:rsid w:val="00F766DE"/>
    <w:rsid w:val="00F77C07"/>
    <w:rsid w:val="00F77F8D"/>
    <w:rsid w:val="00F801A9"/>
    <w:rsid w:val="00F80A69"/>
    <w:rsid w:val="00F8208D"/>
    <w:rsid w:val="00F82CD2"/>
    <w:rsid w:val="00F848D0"/>
    <w:rsid w:val="00F85BA1"/>
    <w:rsid w:val="00F86206"/>
    <w:rsid w:val="00F862B7"/>
    <w:rsid w:val="00F87258"/>
    <w:rsid w:val="00F90600"/>
    <w:rsid w:val="00F91879"/>
    <w:rsid w:val="00F9206D"/>
    <w:rsid w:val="00F924D8"/>
    <w:rsid w:val="00F938B5"/>
    <w:rsid w:val="00F94EB3"/>
    <w:rsid w:val="00F96109"/>
    <w:rsid w:val="00F968B5"/>
    <w:rsid w:val="00F96952"/>
    <w:rsid w:val="00F975CE"/>
    <w:rsid w:val="00FA0CA7"/>
    <w:rsid w:val="00FA20FE"/>
    <w:rsid w:val="00FA22BB"/>
    <w:rsid w:val="00FA24B2"/>
    <w:rsid w:val="00FA2B2A"/>
    <w:rsid w:val="00FA3C6A"/>
    <w:rsid w:val="00FA646C"/>
    <w:rsid w:val="00FB0318"/>
    <w:rsid w:val="00FB0E49"/>
    <w:rsid w:val="00FB0FC5"/>
    <w:rsid w:val="00FB1148"/>
    <w:rsid w:val="00FB1FC2"/>
    <w:rsid w:val="00FB27D2"/>
    <w:rsid w:val="00FB2927"/>
    <w:rsid w:val="00FB29E2"/>
    <w:rsid w:val="00FB2B11"/>
    <w:rsid w:val="00FB2BB1"/>
    <w:rsid w:val="00FB49F9"/>
    <w:rsid w:val="00FB5150"/>
    <w:rsid w:val="00FB576B"/>
    <w:rsid w:val="00FB5B20"/>
    <w:rsid w:val="00FB79B3"/>
    <w:rsid w:val="00FC007F"/>
    <w:rsid w:val="00FC0252"/>
    <w:rsid w:val="00FC0F7D"/>
    <w:rsid w:val="00FC1966"/>
    <w:rsid w:val="00FC5733"/>
    <w:rsid w:val="00FC5A0F"/>
    <w:rsid w:val="00FC604D"/>
    <w:rsid w:val="00FC6CCD"/>
    <w:rsid w:val="00FC790C"/>
    <w:rsid w:val="00FC7CBD"/>
    <w:rsid w:val="00FD054C"/>
    <w:rsid w:val="00FD1425"/>
    <w:rsid w:val="00FD29C2"/>
    <w:rsid w:val="00FD2A24"/>
    <w:rsid w:val="00FD395E"/>
    <w:rsid w:val="00FD40C6"/>
    <w:rsid w:val="00FD436A"/>
    <w:rsid w:val="00FE3F30"/>
    <w:rsid w:val="00FE4637"/>
    <w:rsid w:val="00FE6BCF"/>
    <w:rsid w:val="00FE7256"/>
    <w:rsid w:val="00FF00E6"/>
    <w:rsid w:val="00FF05A1"/>
    <w:rsid w:val="00FF09B2"/>
    <w:rsid w:val="00FF1625"/>
    <w:rsid w:val="00FF1851"/>
    <w:rsid w:val="00FF2A8E"/>
    <w:rsid w:val="00FF42AB"/>
    <w:rsid w:val="00FF6323"/>
    <w:rsid w:val="00FF6642"/>
    <w:rsid w:val="00FF7AD3"/>
    <w:rsid w:val="33D996AF"/>
    <w:rsid w:val="3A1A5BF3"/>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D3D37F0"/>
  <w15:docId w15:val="{20C417DA-48CD-467D-9E12-822357BE7D4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rsid w:val="008E5655"/>
    <w:pPr>
      <w:spacing w:line="240" w:lineRule="atLeast"/>
    </w:pPr>
    <w:rPr>
      <w:rFonts w:ascii="Verdana" w:hAnsi="Verdana"/>
      <w:spacing w:val="5"/>
      <w:sz w:val="18"/>
    </w:rPr>
  </w:style>
  <w:style w:type="paragraph" w:styleId="Kop1">
    <w:name w:val="heading 1"/>
    <w:aliases w:val="Section Heading,Hoofdstuk,hoofdstuk,sectionHeading,h1,1,Niet als kop gebruiken"/>
    <w:basedOn w:val="Standaard"/>
    <w:next w:val="Standaard"/>
    <w:link w:val="Kop1Char"/>
    <w:qFormat/>
    <w:pPr>
      <w:pageBreakBefore/>
      <w:numPr>
        <w:numId w:val="6"/>
      </w:numPr>
      <w:spacing w:before="360" w:after="480" w:line="360" w:lineRule="atLeast"/>
      <w:outlineLvl w:val="0"/>
    </w:pPr>
    <w:rPr>
      <w:b/>
      <w:noProof/>
      <w:spacing w:val="0"/>
      <w:sz w:val="24"/>
    </w:rPr>
  </w:style>
  <w:style w:type="paragraph" w:styleId="Kop2">
    <w:name w:val="heading 2"/>
    <w:aliases w:val="Reset numbering,Bijlage,h2,paragraaf,Paragraaf,k2,052,Annex Kop 2,Vet + inhoudsopg-niveau 2,Paragraaf (1.1),ips_paragraaf,Chapter Title,Paragrf 2,Bold 14,L2,Tempo Heading 2,Kapitel,Header 2,l2,Level 2 Head,H2,A,heading 2,(Alt+2),H21,2,2scr,Kop"/>
    <w:basedOn w:val="Standaard"/>
    <w:next w:val="Standaard"/>
    <w:link w:val="Kop2Char"/>
    <w:qFormat/>
    <w:pPr>
      <w:keepNext/>
      <w:numPr>
        <w:ilvl w:val="1"/>
        <w:numId w:val="6"/>
      </w:numPr>
      <w:tabs>
        <w:tab w:val="left" w:pos="993"/>
      </w:tabs>
      <w:spacing w:before="360" w:after="240"/>
      <w:outlineLvl w:val="1"/>
    </w:pPr>
    <w:rPr>
      <w:b/>
      <w:sz w:val="22"/>
    </w:rPr>
  </w:style>
  <w:style w:type="paragraph" w:styleId="Kop3">
    <w:name w:val="heading 3"/>
    <w:aliases w:val="Level 1 - 1,Voorwoord,053,h3,subparagraaf,Sub-paragraaf,Subparagraaf,niveau3,Sub-Paragraaf,Annex Kop 3,Vet + inhoudsopg-niveau 3,3,ips_subparagraaf,Untertitel 3,Bold 12,L3,Tempo Heading 3,e,heading 3,e1,e2,e3,e4,e5,e6,e7,e8,e9,e10,e11,e12,e13"/>
    <w:basedOn w:val="Standaard"/>
    <w:next w:val="Standaard"/>
    <w:qFormat/>
    <w:pPr>
      <w:keepNext/>
      <w:numPr>
        <w:ilvl w:val="2"/>
        <w:numId w:val="11"/>
      </w:numPr>
      <w:spacing w:before="240" w:after="240"/>
      <w:outlineLvl w:val="2"/>
    </w:pPr>
    <w:rPr>
      <w:b/>
      <w:noProof/>
    </w:rPr>
  </w:style>
  <w:style w:type="paragraph" w:styleId="Kop4">
    <w:name w:val="heading 4"/>
    <w:aliases w:val="Level 2 - a,Major"/>
    <w:basedOn w:val="Standaard"/>
    <w:next w:val="Standaard"/>
    <w:link w:val="Kop4Char"/>
    <w:qFormat/>
    <w:pPr>
      <w:keepNext/>
      <w:numPr>
        <w:ilvl w:val="3"/>
        <w:numId w:val="6"/>
      </w:numPr>
      <w:tabs>
        <w:tab w:val="left" w:pos="3828"/>
      </w:tabs>
      <w:spacing w:before="240" w:after="120"/>
      <w:outlineLvl w:val="3"/>
    </w:pPr>
    <w:rPr>
      <w:b/>
      <w:noProof/>
    </w:rPr>
  </w:style>
  <w:style w:type="paragraph" w:styleId="Kop5">
    <w:name w:val="heading 5"/>
    <w:basedOn w:val="Standaard"/>
    <w:next w:val="Standaard"/>
    <w:qFormat/>
    <w:pPr>
      <w:outlineLvl w:val="4"/>
    </w:pPr>
    <w:rPr>
      <w:b/>
    </w:rPr>
  </w:style>
  <w:style w:type="paragraph" w:styleId="Kop6">
    <w:name w:val="heading 6"/>
    <w:aliases w:val="Legal Level 1."/>
    <w:basedOn w:val="Standaard"/>
    <w:next w:val="Standaardinspringing"/>
    <w:qFormat/>
    <w:pPr>
      <w:outlineLvl w:val="5"/>
    </w:pPr>
    <w:rPr>
      <w:sz w:val="20"/>
      <w:u w:val="single"/>
    </w:rPr>
  </w:style>
  <w:style w:type="paragraph" w:styleId="Kop7">
    <w:name w:val="heading 7"/>
    <w:aliases w:val="Legal Level 1.1."/>
    <w:basedOn w:val="Standaard"/>
    <w:next w:val="Standaardinspringing"/>
    <w:qFormat/>
    <w:pPr>
      <w:outlineLvl w:val="6"/>
    </w:pPr>
    <w:rPr>
      <w:i/>
      <w:sz w:val="20"/>
    </w:rPr>
  </w:style>
  <w:style w:type="paragraph" w:styleId="Kop8">
    <w:name w:val="heading 8"/>
    <w:aliases w:val="Legal Level 1.1.1."/>
    <w:basedOn w:val="Standaard"/>
    <w:next w:val="Standaardinspringing"/>
    <w:qFormat/>
    <w:pPr>
      <w:outlineLvl w:val="7"/>
    </w:pPr>
    <w:rPr>
      <w:i/>
      <w:sz w:val="20"/>
    </w:rPr>
  </w:style>
  <w:style w:type="paragraph" w:styleId="Kop9">
    <w:name w:val="heading 9"/>
    <w:aliases w:val="Legal Level 1.1.1.1.,Adreskop"/>
    <w:basedOn w:val="Standaard"/>
    <w:next w:val="Standaardinspringing"/>
    <w:qFormat/>
    <w:pPr>
      <w:outlineLvl w:val="8"/>
    </w:pPr>
    <w:rPr>
      <w:i/>
      <w:sz w:val="20"/>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Standaardinspringing">
    <w:name w:val="Normal Indent"/>
    <w:aliases w:val="Standaardinspringing Char1,Standaardinspringing Char Char,Normal Indent Char2 Char Char,Normal Indent Char Char Char Char,Normal Indent Char1 Char Char2 Char Char,Normal Indent Char4 Char Char Char Char Char,Normal Indent Char2"/>
    <w:basedOn w:val="Standaard"/>
    <w:pPr>
      <w:ind w:left="714" w:hanging="357"/>
    </w:pPr>
  </w:style>
  <w:style w:type="paragraph" w:customStyle="1" w:styleId="Niveau3">
    <w:name w:val="Niveau 3"/>
    <w:basedOn w:val="Standaard"/>
    <w:pPr>
      <w:ind w:left="1071" w:hanging="357"/>
    </w:pPr>
  </w:style>
  <w:style w:type="paragraph" w:customStyle="1" w:styleId="Niveau1">
    <w:name w:val="Niveau 1"/>
    <w:basedOn w:val="Standaard"/>
    <w:pPr>
      <w:ind w:left="357" w:hanging="357"/>
    </w:pPr>
  </w:style>
  <w:style w:type="paragraph" w:customStyle="1" w:styleId="Niveau2">
    <w:name w:val="Niveau 2"/>
    <w:basedOn w:val="Standaard"/>
    <w:pPr>
      <w:ind w:left="714" w:hanging="357"/>
    </w:pPr>
  </w:style>
  <w:style w:type="paragraph" w:styleId="Plattetekstinspringen">
    <w:name w:val="Body Text Indent"/>
    <w:basedOn w:val="Standaard"/>
    <w:pPr>
      <w:ind w:left="708"/>
    </w:pPr>
  </w:style>
  <w:style w:type="paragraph" w:styleId="Plattetekstinspringen2">
    <w:name w:val="Body Text Indent 2"/>
    <w:basedOn w:val="Standaard"/>
    <w:next w:val="Standaard"/>
    <w:pPr>
      <w:ind w:hanging="2268"/>
    </w:pPr>
    <w:rPr>
      <w:sz w:val="16"/>
    </w:rPr>
  </w:style>
  <w:style w:type="paragraph" w:styleId="Plattetekst">
    <w:name w:val="Body Text"/>
    <w:aliases w:val="normaal def"/>
    <w:basedOn w:val="Standaard"/>
    <w:rPr>
      <w:i/>
    </w:rPr>
  </w:style>
  <w:style w:type="paragraph" w:styleId="Plattetekst2">
    <w:name w:val="Body Text 2"/>
    <w:aliases w:val="Cursief"/>
    <w:basedOn w:val="Standaard"/>
    <w:pPr>
      <w:pBdr>
        <w:top w:val="single" w:sz="4" w:space="1" w:color="auto"/>
        <w:left w:val="single" w:sz="4" w:space="4" w:color="auto"/>
        <w:bottom w:val="single" w:sz="4" w:space="1" w:color="auto"/>
        <w:right w:val="single" w:sz="4" w:space="4" w:color="auto"/>
      </w:pBdr>
    </w:pPr>
    <w:rPr>
      <w:b/>
    </w:rPr>
  </w:style>
  <w:style w:type="paragraph" w:styleId="Koptekst">
    <w:name w:val="header"/>
    <w:basedOn w:val="Standaard"/>
    <w:pPr>
      <w:pBdr>
        <w:bottom w:val="single" w:sz="4" w:space="1" w:color="auto"/>
      </w:pBdr>
      <w:tabs>
        <w:tab w:val="center" w:pos="4536"/>
        <w:tab w:val="right" w:pos="9072"/>
      </w:tabs>
    </w:pPr>
    <w:rPr>
      <w:sz w:val="16"/>
    </w:rPr>
  </w:style>
  <w:style w:type="paragraph" w:styleId="Voettekst">
    <w:name w:val="footer"/>
    <w:basedOn w:val="Standaard"/>
    <w:link w:val="VoettekstChar"/>
    <w:uiPriority w:val="99"/>
    <w:pPr>
      <w:tabs>
        <w:tab w:val="center" w:pos="4536"/>
        <w:tab w:val="right" w:pos="9072"/>
      </w:tabs>
    </w:pPr>
    <w:rPr>
      <w:noProof/>
      <w:sz w:val="16"/>
    </w:rPr>
  </w:style>
  <w:style w:type="paragraph" w:styleId="Bijschrift">
    <w:name w:val="caption"/>
    <w:basedOn w:val="Standaard"/>
    <w:next w:val="Standaard"/>
    <w:qFormat/>
    <w:pPr>
      <w:keepNext/>
      <w:keepLines/>
      <w:tabs>
        <w:tab w:val="left" w:pos="851"/>
      </w:tabs>
    </w:pPr>
    <w:rPr>
      <w:rFonts w:ascii="Tahoma" w:hAnsi="Tahoma"/>
      <w:noProof/>
      <w:sz w:val="16"/>
    </w:rPr>
  </w:style>
  <w:style w:type="paragraph" w:styleId="Documentstructuur">
    <w:name w:val="Document Map"/>
    <w:basedOn w:val="Standaard"/>
    <w:semiHidden/>
    <w:pPr>
      <w:shd w:val="clear" w:color="auto" w:fill="000080"/>
    </w:pPr>
    <w:rPr>
      <w:rFonts w:ascii="Tahoma" w:hAnsi="Tahoma"/>
    </w:rPr>
  </w:style>
  <w:style w:type="paragraph" w:styleId="Inhopg1">
    <w:name w:val="toc 1"/>
    <w:basedOn w:val="Standaard"/>
    <w:next w:val="Standaard"/>
    <w:autoRedefine/>
    <w:uiPriority w:val="39"/>
    <w:rsid w:val="002C7AA6"/>
    <w:pPr>
      <w:tabs>
        <w:tab w:val="left" w:pos="2268"/>
        <w:tab w:val="right" w:leader="dot" w:pos="9072"/>
      </w:tabs>
      <w:ind w:right="-416"/>
    </w:pPr>
    <w:rPr>
      <w:b/>
      <w:caps/>
      <w:noProof/>
      <w:sz w:val="20"/>
    </w:rPr>
  </w:style>
  <w:style w:type="paragraph" w:styleId="Inhopg2">
    <w:name w:val="toc 2"/>
    <w:basedOn w:val="Standaard"/>
    <w:next w:val="Standaard"/>
    <w:autoRedefine/>
    <w:uiPriority w:val="39"/>
    <w:rsid w:val="00622793"/>
    <w:pPr>
      <w:tabs>
        <w:tab w:val="left" w:pos="2268"/>
        <w:tab w:val="left" w:pos="2552"/>
        <w:tab w:val="right" w:leader="dot" w:pos="9072"/>
      </w:tabs>
      <w:ind w:left="2268" w:hanging="2030"/>
    </w:pPr>
    <w:rPr>
      <w:noProof/>
      <w:szCs w:val="22"/>
    </w:rPr>
  </w:style>
  <w:style w:type="paragraph" w:styleId="Inhopg3">
    <w:name w:val="toc 3"/>
    <w:basedOn w:val="Standaard"/>
    <w:next w:val="Standaard"/>
    <w:autoRedefine/>
    <w:uiPriority w:val="39"/>
    <w:pPr>
      <w:tabs>
        <w:tab w:val="left" w:pos="2268"/>
        <w:tab w:val="right" w:leader="dot" w:pos="9072"/>
      </w:tabs>
      <w:ind w:left="482"/>
    </w:pPr>
    <w:rPr>
      <w:noProof/>
      <w:spacing w:val="0"/>
      <w:szCs w:val="19"/>
    </w:rPr>
  </w:style>
  <w:style w:type="paragraph" w:styleId="Inhopg4">
    <w:name w:val="toc 4"/>
    <w:basedOn w:val="Standaard"/>
    <w:next w:val="Standaard"/>
    <w:autoRedefine/>
    <w:semiHidden/>
    <w:pPr>
      <w:tabs>
        <w:tab w:val="left" w:pos="2268"/>
        <w:tab w:val="right" w:leader="dot" w:pos="9072"/>
      </w:tabs>
      <w:ind w:left="2552" w:hanging="2268"/>
    </w:pPr>
    <w:rPr>
      <w:rFonts w:ascii="Times New Roman" w:hAnsi="Times New Roman"/>
      <w:noProof/>
    </w:rPr>
  </w:style>
  <w:style w:type="paragraph" w:styleId="Inhopg5">
    <w:name w:val="toc 5"/>
    <w:basedOn w:val="Standaard"/>
    <w:next w:val="Standaard"/>
    <w:autoRedefine/>
    <w:semiHidden/>
    <w:pPr>
      <w:ind w:left="760"/>
    </w:pPr>
    <w:rPr>
      <w:rFonts w:ascii="Times New Roman" w:hAnsi="Times New Roman"/>
    </w:rPr>
  </w:style>
  <w:style w:type="paragraph" w:styleId="Inhopg6">
    <w:name w:val="toc 6"/>
    <w:basedOn w:val="Standaard"/>
    <w:next w:val="Standaard"/>
    <w:autoRedefine/>
    <w:semiHidden/>
    <w:pPr>
      <w:ind w:left="950"/>
    </w:pPr>
    <w:rPr>
      <w:rFonts w:ascii="Times New Roman" w:hAnsi="Times New Roman"/>
    </w:rPr>
  </w:style>
  <w:style w:type="paragraph" w:styleId="Inhopg7">
    <w:name w:val="toc 7"/>
    <w:basedOn w:val="Standaard"/>
    <w:next w:val="Standaard"/>
    <w:autoRedefine/>
    <w:semiHidden/>
    <w:pPr>
      <w:ind w:left="1140"/>
    </w:pPr>
    <w:rPr>
      <w:rFonts w:ascii="Times New Roman" w:hAnsi="Times New Roman"/>
    </w:rPr>
  </w:style>
  <w:style w:type="paragraph" w:styleId="Inhopg8">
    <w:name w:val="toc 8"/>
    <w:basedOn w:val="Standaard"/>
    <w:next w:val="Standaard"/>
    <w:autoRedefine/>
    <w:semiHidden/>
    <w:pPr>
      <w:ind w:left="1330"/>
    </w:pPr>
    <w:rPr>
      <w:rFonts w:ascii="Times New Roman" w:hAnsi="Times New Roman"/>
    </w:rPr>
  </w:style>
  <w:style w:type="paragraph" w:styleId="Inhopg9">
    <w:name w:val="toc 9"/>
    <w:basedOn w:val="Standaard"/>
    <w:next w:val="Standaard"/>
    <w:autoRedefine/>
    <w:semiHidden/>
    <w:pPr>
      <w:ind w:left="1520"/>
    </w:pPr>
    <w:rPr>
      <w:rFonts w:ascii="Times New Roman" w:hAnsi="Times New Roman"/>
    </w:rPr>
  </w:style>
  <w:style w:type="character" w:styleId="Paginanummer">
    <w:name w:val="page number"/>
    <w:basedOn w:val="Standaardalinea-lettertype"/>
  </w:style>
  <w:style w:type="paragraph" w:styleId="Index1">
    <w:name w:val="index 1"/>
    <w:basedOn w:val="Standaard"/>
    <w:next w:val="Standaard"/>
    <w:autoRedefine/>
    <w:semiHidden/>
    <w:pPr>
      <w:ind w:left="190" w:hanging="190"/>
    </w:pPr>
  </w:style>
  <w:style w:type="paragraph" w:styleId="Indexkop">
    <w:name w:val="index heading"/>
    <w:basedOn w:val="Standaard"/>
    <w:next w:val="Index1"/>
    <w:semiHidden/>
    <w:pPr>
      <w:spacing w:after="120" w:line="240" w:lineRule="auto"/>
    </w:pPr>
  </w:style>
  <w:style w:type="paragraph" w:styleId="Plattetekstinspringen3">
    <w:name w:val="Body Text Indent 3"/>
    <w:basedOn w:val="Standaard"/>
    <w:pPr>
      <w:ind w:left="1418" w:hanging="1418"/>
    </w:pPr>
  </w:style>
  <w:style w:type="paragraph" w:styleId="Tekstzonderopmaak">
    <w:name w:val="Plain Text"/>
    <w:basedOn w:val="Standaard"/>
    <w:rPr>
      <w:rFonts w:ascii="Courier New" w:hAnsi="Courier New"/>
      <w:sz w:val="20"/>
    </w:rPr>
  </w:style>
  <w:style w:type="paragraph" w:styleId="Tekstopmerking">
    <w:name w:val="annotation text"/>
    <w:basedOn w:val="Standaard"/>
    <w:link w:val="TekstopmerkingChar"/>
    <w:pPr>
      <w:spacing w:after="120" w:line="240" w:lineRule="auto"/>
    </w:pPr>
  </w:style>
  <w:style w:type="paragraph" w:styleId="Lijstmetafbeeldingen">
    <w:name w:val="table of figures"/>
    <w:basedOn w:val="Standaard"/>
    <w:next w:val="Standaard"/>
    <w:semiHidden/>
    <w:pPr>
      <w:tabs>
        <w:tab w:val="left" w:pos="2977"/>
        <w:tab w:val="right" w:leader="dot" w:pos="9072"/>
      </w:tabs>
      <w:spacing w:after="120"/>
      <w:ind w:left="2977" w:hanging="709"/>
    </w:pPr>
    <w:rPr>
      <w:noProof/>
    </w:rPr>
  </w:style>
  <w:style w:type="paragraph" w:customStyle="1" w:styleId="normalextra">
    <w:name w:val="normal extra"/>
    <w:basedOn w:val="Standaard"/>
    <w:rPr>
      <w:noProof/>
    </w:rPr>
  </w:style>
  <w:style w:type="character" w:styleId="Verwijzingopmerking">
    <w:name w:val="annotation reference"/>
    <w:basedOn w:val="Standaardalinea-lettertype"/>
    <w:rPr>
      <w:sz w:val="16"/>
    </w:rPr>
  </w:style>
  <w:style w:type="paragraph" w:styleId="Bloktekst">
    <w:name w:val="Block Text"/>
    <w:basedOn w:val="Standaard"/>
    <w:pPr>
      <w:ind w:right="718"/>
    </w:pPr>
  </w:style>
  <w:style w:type="paragraph" w:customStyle="1" w:styleId="Bullet2">
    <w:name w:val="Bullet 2"/>
    <w:basedOn w:val="Standaard"/>
    <w:pPr>
      <w:numPr>
        <w:numId w:val="5"/>
      </w:numPr>
      <w:spacing w:line="240" w:lineRule="auto"/>
    </w:pPr>
    <w:rPr>
      <w:spacing w:val="0"/>
      <w:lang w:val="en-GB"/>
    </w:rPr>
  </w:style>
  <w:style w:type="paragraph" w:customStyle="1" w:styleId="AlineaNum">
    <w:name w:val="AlineaNum"/>
    <w:basedOn w:val="Standaard"/>
    <w:pPr>
      <w:numPr>
        <w:ilvl w:val="4"/>
        <w:numId w:val="3"/>
      </w:numPr>
      <w:tabs>
        <w:tab w:val="clear" w:pos="360"/>
        <w:tab w:val="left" w:pos="720"/>
      </w:tabs>
      <w:spacing w:before="240" w:line="280" w:lineRule="atLeast"/>
    </w:pPr>
    <w:rPr>
      <w:spacing w:val="0"/>
    </w:rPr>
  </w:style>
  <w:style w:type="paragraph" w:customStyle="1" w:styleId="AliBijlageNum">
    <w:name w:val="AliBijlageNum"/>
    <w:basedOn w:val="Standaard"/>
    <w:pPr>
      <w:numPr>
        <w:ilvl w:val="5"/>
        <w:numId w:val="2"/>
      </w:numPr>
      <w:tabs>
        <w:tab w:val="clear" w:pos="360"/>
        <w:tab w:val="left" w:pos="720"/>
      </w:tabs>
      <w:spacing w:before="260" w:line="240" w:lineRule="auto"/>
    </w:pPr>
    <w:rPr>
      <w:spacing w:val="0"/>
    </w:rPr>
  </w:style>
  <w:style w:type="paragraph" w:customStyle="1" w:styleId="AliNormalNum">
    <w:name w:val="AliNormalNum"/>
    <w:basedOn w:val="Standaard"/>
    <w:pPr>
      <w:numPr>
        <w:ilvl w:val="3"/>
        <w:numId w:val="4"/>
      </w:numPr>
      <w:tabs>
        <w:tab w:val="clear" w:pos="360"/>
        <w:tab w:val="left" w:pos="720"/>
      </w:tabs>
      <w:spacing w:before="240" w:line="280" w:lineRule="atLeast"/>
    </w:pPr>
    <w:rPr>
      <w:spacing w:val="0"/>
    </w:rPr>
  </w:style>
  <w:style w:type="paragraph" w:customStyle="1" w:styleId="a">
    <w:name w:val="§"/>
    <w:basedOn w:val="Standaardinspringing"/>
    <w:pPr>
      <w:ind w:left="851" w:firstLine="0"/>
    </w:pPr>
  </w:style>
  <w:style w:type="paragraph" w:customStyle="1" w:styleId="EVW">
    <w:name w:val="EVW"/>
    <w:basedOn w:val="Plattetekstinspringen2"/>
    <w:rPr>
      <w:i/>
      <w:sz w:val="18"/>
    </w:rPr>
  </w:style>
  <w:style w:type="paragraph" w:customStyle="1" w:styleId="EVW-Eis">
    <w:name w:val="EVW-Eis"/>
    <w:basedOn w:val="EVW"/>
    <w:next w:val="Standaard"/>
  </w:style>
  <w:style w:type="paragraph" w:customStyle="1" w:styleId="EVW-Vraag">
    <w:name w:val="EVW-Vraag"/>
    <w:basedOn w:val="EVW"/>
    <w:next w:val="Standaard"/>
  </w:style>
  <w:style w:type="character" w:styleId="GevolgdeHyperlink">
    <w:name w:val="FollowedHyperlink"/>
    <w:basedOn w:val="Standaardalinea-lettertype"/>
    <w:rPr>
      <w:color w:val="800080"/>
      <w:u w:val="single"/>
    </w:rPr>
  </w:style>
  <w:style w:type="paragraph" w:styleId="Handtekening">
    <w:name w:val="Signature"/>
    <w:basedOn w:val="Standaard"/>
    <w:pPr>
      <w:ind w:left="4252"/>
    </w:pPr>
  </w:style>
  <w:style w:type="paragraph" w:customStyle="1" w:styleId="Kop0">
    <w:name w:val="Kop 0"/>
    <w:basedOn w:val="Kop1"/>
    <w:next w:val="Standaard"/>
    <w:pPr>
      <w:numPr>
        <w:numId w:val="0"/>
      </w:numPr>
    </w:pPr>
    <w:rPr>
      <w:noProof w:val="0"/>
    </w:rPr>
  </w:style>
  <w:style w:type="paragraph" w:customStyle="1" w:styleId="Auteursrecht">
    <w:name w:val="Auteursrecht"/>
    <w:basedOn w:val="Standaard"/>
    <w:next w:val="Standaard"/>
    <w:pPr>
      <w:ind w:left="2552" w:hanging="284"/>
      <w:jc w:val="both"/>
    </w:pPr>
  </w:style>
  <w:style w:type="paragraph" w:customStyle="1" w:styleId="KopInhoudsopgave">
    <w:name w:val="Kop Inhoudsopgave"/>
    <w:basedOn w:val="Standaard"/>
    <w:next w:val="Standaard"/>
    <w:rPr>
      <w:b/>
      <w:sz w:val="24"/>
    </w:rPr>
  </w:style>
  <w:style w:type="paragraph" w:customStyle="1" w:styleId="Opsomming">
    <w:name w:val="Opsomming"/>
    <w:basedOn w:val="Standaard"/>
    <w:pPr>
      <w:numPr>
        <w:numId w:val="7"/>
      </w:numPr>
    </w:pPr>
    <w:rPr>
      <w:noProof/>
    </w:rPr>
  </w:style>
  <w:style w:type="paragraph" w:customStyle="1" w:styleId="Plattetekstnietinspringen">
    <w:name w:val="Platte tekst niet inspringen"/>
    <w:basedOn w:val="Standaard"/>
  </w:style>
  <w:style w:type="paragraph" w:customStyle="1" w:styleId="Plaatjecentreren">
    <w:name w:val="Plaatje centreren"/>
    <w:basedOn w:val="Standaard"/>
    <w:next w:val="Standaard"/>
    <w:pPr>
      <w:ind w:left="66"/>
    </w:pPr>
  </w:style>
  <w:style w:type="paragraph" w:customStyle="1" w:styleId="Nummering1">
    <w:name w:val="Nummering 1"/>
    <w:basedOn w:val="Standaard"/>
    <w:pPr>
      <w:keepNext/>
      <w:numPr>
        <w:numId w:val="1"/>
      </w:numPr>
      <w:tabs>
        <w:tab w:val="left" w:pos="2552"/>
      </w:tabs>
    </w:pPr>
  </w:style>
  <w:style w:type="paragraph" w:customStyle="1" w:styleId="Nummering2">
    <w:name w:val="Nummering 2"/>
    <w:basedOn w:val="Nummering1"/>
    <w:pPr>
      <w:numPr>
        <w:ilvl w:val="1"/>
      </w:numPr>
      <w:tabs>
        <w:tab w:val="clear" w:pos="720"/>
        <w:tab w:val="clear" w:pos="2552"/>
        <w:tab w:val="left" w:pos="2977"/>
        <w:tab w:val="left" w:pos="3260"/>
      </w:tabs>
      <w:ind w:left="2977" w:hanging="425"/>
    </w:pPr>
  </w:style>
  <w:style w:type="paragraph" w:customStyle="1" w:styleId="EVW-Wens">
    <w:name w:val="EVW-Wens"/>
    <w:basedOn w:val="EVW"/>
    <w:next w:val="Standaard"/>
  </w:style>
  <w:style w:type="paragraph" w:customStyle="1" w:styleId="Groot">
    <w:name w:val="Groot"/>
    <w:basedOn w:val="Standaard"/>
    <w:next w:val="Standaard"/>
    <w:rPr>
      <w:sz w:val="24"/>
    </w:rPr>
  </w:style>
  <w:style w:type="paragraph" w:customStyle="1" w:styleId="GrootVet">
    <w:name w:val="GrootVet"/>
    <w:basedOn w:val="Standaard"/>
    <w:next w:val="Standaard"/>
    <w:rPr>
      <w:b/>
      <w:sz w:val="24"/>
    </w:rPr>
  </w:style>
  <w:style w:type="paragraph" w:customStyle="1" w:styleId="GrootVetKader">
    <w:name w:val="GrootVetKader"/>
    <w:basedOn w:val="Standaard"/>
    <w:next w:val="Standaard"/>
    <w:pPr>
      <w:pBdr>
        <w:top w:val="single" w:sz="4" w:space="1" w:color="auto"/>
        <w:left w:val="single" w:sz="4" w:space="4" w:color="auto"/>
        <w:bottom w:val="single" w:sz="4" w:space="1" w:color="auto"/>
        <w:right w:val="single" w:sz="4" w:space="4" w:color="auto"/>
      </w:pBdr>
    </w:pPr>
    <w:rPr>
      <w:b/>
      <w:sz w:val="24"/>
    </w:rPr>
  </w:style>
  <w:style w:type="character" w:styleId="Eindnootmarkering">
    <w:name w:val="endnote reference"/>
    <w:basedOn w:val="Standaardalinea-lettertype"/>
    <w:semiHidden/>
    <w:rPr>
      <w:vertAlign w:val="superscript"/>
    </w:rPr>
  </w:style>
  <w:style w:type="paragraph" w:customStyle="1" w:styleId="BestekKop1">
    <w:name w:val="BestekKop1"/>
    <w:basedOn w:val="Kop1"/>
    <w:autoRedefine/>
    <w:rsid w:val="00BA3EA9"/>
    <w:pPr>
      <w:numPr>
        <w:numId w:val="0"/>
      </w:numPr>
      <w:tabs>
        <w:tab w:val="left" w:pos="2410"/>
      </w:tabs>
      <w:spacing w:line="276" w:lineRule="auto"/>
    </w:pPr>
    <w:rPr>
      <w:rFonts w:ascii="Corbel" w:hAnsi="Corbel"/>
      <w:caps/>
      <w:noProof w:val="0"/>
      <w:szCs w:val="24"/>
    </w:rPr>
  </w:style>
  <w:style w:type="paragraph" w:customStyle="1" w:styleId="BestekKop2">
    <w:name w:val="BestekKop2"/>
    <w:basedOn w:val="Kop2"/>
    <w:link w:val="BestekKop2Char"/>
    <w:autoRedefine/>
    <w:pPr>
      <w:numPr>
        <w:ilvl w:val="0"/>
        <w:numId w:val="0"/>
      </w:numPr>
    </w:pPr>
  </w:style>
  <w:style w:type="paragraph" w:customStyle="1" w:styleId="BestekKop3">
    <w:name w:val="BestekKop3"/>
    <w:basedOn w:val="Kop3"/>
    <w:autoRedefine/>
    <w:pPr>
      <w:numPr>
        <w:ilvl w:val="0"/>
        <w:numId w:val="0"/>
      </w:numPr>
    </w:pPr>
  </w:style>
  <w:style w:type="paragraph" w:customStyle="1" w:styleId="BestekKop4">
    <w:name w:val="BestekKop4"/>
    <w:basedOn w:val="Kop4"/>
    <w:autoRedefine/>
  </w:style>
  <w:style w:type="paragraph" w:customStyle="1" w:styleId="5Technischespecificaties">
    <w:name w:val="5 Technische specificaties"/>
    <w:pPr>
      <w:keepLines/>
      <w:spacing w:line="240" w:lineRule="atLeast"/>
      <w:ind w:left="2268"/>
    </w:pPr>
    <w:rPr>
      <w:rFonts w:ascii="Arial" w:hAnsi="Arial"/>
      <w:spacing w:val="5"/>
      <w:sz w:val="19"/>
    </w:rPr>
  </w:style>
  <w:style w:type="paragraph" w:customStyle="1" w:styleId="24Selectiefase">
    <w:name w:val="2 4 Selectiefase"/>
    <w:pPr>
      <w:keepLines/>
      <w:spacing w:line="240" w:lineRule="atLeast"/>
      <w:ind w:left="2268" w:hanging="2268"/>
    </w:pPr>
    <w:rPr>
      <w:rFonts w:ascii="Arial" w:hAnsi="Arial"/>
      <w:i/>
      <w:spacing w:val="5"/>
      <w:sz w:val="18"/>
    </w:rPr>
  </w:style>
  <w:style w:type="paragraph" w:customStyle="1" w:styleId="24Selectiefase1">
    <w:name w:val="2 4 Selectiefase1"/>
    <w:pPr>
      <w:keepLines/>
      <w:spacing w:line="240" w:lineRule="atLeast"/>
      <w:ind w:left="2268" w:hanging="2268"/>
    </w:pPr>
    <w:rPr>
      <w:rFonts w:ascii="Arial" w:hAnsi="Arial"/>
      <w:i/>
      <w:spacing w:val="5"/>
      <w:sz w:val="18"/>
    </w:rPr>
  </w:style>
  <w:style w:type="paragraph" w:customStyle="1" w:styleId="24Selectiefase2">
    <w:name w:val="2 4 Selectiefase2"/>
    <w:pPr>
      <w:keepLines/>
      <w:spacing w:line="240" w:lineRule="atLeast"/>
      <w:ind w:left="2268" w:hanging="2268"/>
    </w:pPr>
    <w:rPr>
      <w:rFonts w:ascii="Arial" w:hAnsi="Arial"/>
      <w:i/>
      <w:spacing w:val="5"/>
      <w:sz w:val="18"/>
    </w:rPr>
  </w:style>
  <w:style w:type="paragraph" w:customStyle="1" w:styleId="24Selectiefase3">
    <w:name w:val="2 4 Selectiefase3"/>
    <w:pPr>
      <w:keepLines/>
      <w:spacing w:line="240" w:lineRule="atLeast"/>
      <w:ind w:left="2268"/>
    </w:pPr>
    <w:rPr>
      <w:rFonts w:ascii="Arial" w:hAnsi="Arial"/>
      <w:spacing w:val="5"/>
      <w:sz w:val="19"/>
    </w:rPr>
  </w:style>
  <w:style w:type="paragraph" w:customStyle="1" w:styleId="24Selectiefase4">
    <w:name w:val="2 4 Selectiefase4"/>
    <w:pPr>
      <w:keepLines/>
      <w:spacing w:line="240" w:lineRule="atLeast"/>
      <w:ind w:left="2268"/>
    </w:pPr>
    <w:rPr>
      <w:rFonts w:ascii="Arial" w:hAnsi="Arial"/>
      <w:spacing w:val="5"/>
      <w:sz w:val="19"/>
    </w:rPr>
  </w:style>
  <w:style w:type="paragraph" w:customStyle="1" w:styleId="7Financin">
    <w:name w:val="7 Financiën"/>
    <w:pPr>
      <w:keepLines/>
      <w:spacing w:line="240" w:lineRule="atLeast"/>
      <w:ind w:left="2268" w:hanging="2268"/>
    </w:pPr>
    <w:rPr>
      <w:rFonts w:ascii="Arial" w:hAnsi="Arial"/>
      <w:i/>
      <w:spacing w:val="5"/>
      <w:sz w:val="18"/>
    </w:rPr>
  </w:style>
  <w:style w:type="paragraph" w:customStyle="1" w:styleId="10Bijlagen">
    <w:name w:val="10 Bijlagen"/>
    <w:pPr>
      <w:keepLines/>
      <w:spacing w:line="240" w:lineRule="atLeast"/>
      <w:ind w:left="2268"/>
    </w:pPr>
    <w:rPr>
      <w:rFonts w:ascii="Arial" w:hAnsi="Arial"/>
      <w:spacing w:val="5"/>
      <w:sz w:val="19"/>
    </w:rPr>
  </w:style>
  <w:style w:type="paragraph" w:customStyle="1" w:styleId="4Functionaliteit">
    <w:name w:val="4 Functionaliteit"/>
    <w:pPr>
      <w:keepLines/>
      <w:spacing w:line="240" w:lineRule="atLeast"/>
      <w:ind w:left="2268"/>
    </w:pPr>
    <w:rPr>
      <w:rFonts w:ascii="Arial" w:hAnsi="Arial"/>
      <w:spacing w:val="5"/>
      <w:sz w:val="19"/>
    </w:rPr>
  </w:style>
  <w:style w:type="paragraph" w:customStyle="1" w:styleId="5Technischespecificaties1">
    <w:name w:val="5 Technische specificaties1"/>
    <w:pPr>
      <w:keepLines/>
      <w:spacing w:line="240" w:lineRule="atLeast"/>
      <w:ind w:left="2268"/>
    </w:pPr>
    <w:rPr>
      <w:rFonts w:ascii="Arial" w:hAnsi="Arial"/>
      <w:spacing w:val="5"/>
      <w:sz w:val="19"/>
    </w:rPr>
  </w:style>
  <w:style w:type="paragraph" w:customStyle="1" w:styleId="8Juridischevoorwaarden">
    <w:name w:val="8 Juridische voorwaarden"/>
    <w:pPr>
      <w:keepLines/>
      <w:spacing w:line="240" w:lineRule="atLeast"/>
      <w:ind w:left="2268"/>
    </w:pPr>
    <w:rPr>
      <w:rFonts w:ascii="Arial" w:hAnsi="Arial"/>
      <w:spacing w:val="5"/>
      <w:sz w:val="19"/>
    </w:rPr>
  </w:style>
  <w:style w:type="paragraph" w:customStyle="1" w:styleId="24Selectiefase6">
    <w:name w:val="2 4 Selectiefase6"/>
    <w:pPr>
      <w:keepLines/>
      <w:spacing w:line="240" w:lineRule="atLeast"/>
      <w:ind w:left="2268"/>
    </w:pPr>
    <w:rPr>
      <w:rFonts w:ascii="Arial" w:hAnsi="Arial"/>
      <w:spacing w:val="5"/>
      <w:sz w:val="19"/>
    </w:rPr>
  </w:style>
  <w:style w:type="paragraph" w:customStyle="1" w:styleId="24Selectiefase5">
    <w:name w:val="2 4 Selectiefase5"/>
    <w:pPr>
      <w:keepLines/>
      <w:spacing w:line="240" w:lineRule="atLeast"/>
      <w:ind w:left="2268" w:hanging="2268"/>
    </w:pPr>
    <w:rPr>
      <w:rFonts w:ascii="Arial" w:hAnsi="Arial"/>
      <w:i/>
      <w:spacing w:val="5"/>
      <w:sz w:val="18"/>
    </w:rPr>
  </w:style>
  <w:style w:type="paragraph" w:customStyle="1" w:styleId="24Selectiefase7">
    <w:name w:val="2 4 Selectiefase7"/>
    <w:pPr>
      <w:keepLines/>
      <w:spacing w:line="240" w:lineRule="atLeast"/>
      <w:ind w:left="2268" w:hanging="2268"/>
    </w:pPr>
    <w:rPr>
      <w:rFonts w:ascii="Arial" w:hAnsi="Arial"/>
      <w:i/>
      <w:spacing w:val="5"/>
      <w:sz w:val="18"/>
    </w:rPr>
  </w:style>
  <w:style w:type="paragraph" w:customStyle="1" w:styleId="24Selectiefase8">
    <w:name w:val="2 4 Selectiefase8"/>
    <w:pPr>
      <w:keepLines/>
      <w:spacing w:line="240" w:lineRule="atLeast"/>
      <w:ind w:left="2268" w:hanging="2268"/>
    </w:pPr>
    <w:rPr>
      <w:rFonts w:ascii="Arial" w:hAnsi="Arial"/>
      <w:i/>
      <w:spacing w:val="5"/>
      <w:sz w:val="18"/>
    </w:rPr>
  </w:style>
  <w:style w:type="paragraph" w:customStyle="1" w:styleId="24Selectiefase9">
    <w:name w:val="2 4 Selectiefase9"/>
    <w:pPr>
      <w:keepLines/>
      <w:spacing w:line="240" w:lineRule="atLeast"/>
      <w:ind w:left="2268" w:hanging="2268"/>
    </w:pPr>
    <w:rPr>
      <w:rFonts w:ascii="Arial" w:hAnsi="Arial"/>
      <w:i/>
      <w:spacing w:val="5"/>
      <w:sz w:val="18"/>
    </w:rPr>
  </w:style>
  <w:style w:type="paragraph" w:customStyle="1" w:styleId="24Selectiefase10">
    <w:name w:val="2 4 Selectiefase10"/>
    <w:pPr>
      <w:keepLines/>
      <w:spacing w:line="240" w:lineRule="atLeast"/>
      <w:ind w:left="2268" w:hanging="2268"/>
    </w:pPr>
    <w:rPr>
      <w:rFonts w:ascii="Arial" w:hAnsi="Arial"/>
      <w:i/>
      <w:spacing w:val="5"/>
      <w:sz w:val="18"/>
    </w:rPr>
  </w:style>
  <w:style w:type="paragraph" w:customStyle="1" w:styleId="3Algemeneeisenaandeofferte">
    <w:name w:val="3 Algemene eisen aan de offerte"/>
    <w:pPr>
      <w:keepLines/>
      <w:spacing w:line="240" w:lineRule="atLeast"/>
      <w:ind w:left="2268"/>
    </w:pPr>
    <w:rPr>
      <w:rFonts w:ascii="Arial" w:hAnsi="Arial"/>
      <w:spacing w:val="5"/>
      <w:sz w:val="19"/>
    </w:rPr>
  </w:style>
  <w:style w:type="paragraph" w:customStyle="1" w:styleId="7Financin1">
    <w:name w:val="7 Financiën1"/>
    <w:pPr>
      <w:keepLines/>
      <w:spacing w:line="240" w:lineRule="atLeast"/>
      <w:ind w:left="2268" w:hanging="2268"/>
    </w:pPr>
    <w:rPr>
      <w:rFonts w:ascii="Arial" w:hAnsi="Arial"/>
      <w:i/>
      <w:spacing w:val="5"/>
      <w:sz w:val="18"/>
    </w:rPr>
  </w:style>
  <w:style w:type="paragraph" w:customStyle="1" w:styleId="3Algemeneeisenaandeofferte1">
    <w:name w:val="3 Algemene eisen aan de offerte1"/>
    <w:pPr>
      <w:keepLines/>
      <w:spacing w:line="240" w:lineRule="atLeast"/>
      <w:ind w:left="2268" w:hanging="2268"/>
    </w:pPr>
    <w:rPr>
      <w:rFonts w:ascii="Arial" w:hAnsi="Arial"/>
      <w:i/>
      <w:spacing w:val="5"/>
      <w:sz w:val="18"/>
    </w:rPr>
  </w:style>
  <w:style w:type="paragraph" w:customStyle="1" w:styleId="8Juridischevoorwaarden1">
    <w:name w:val="8 Juridische voorwaarden1"/>
    <w:pPr>
      <w:keepLines/>
      <w:spacing w:line="240" w:lineRule="atLeast"/>
      <w:ind w:left="2268"/>
    </w:pPr>
    <w:rPr>
      <w:rFonts w:ascii="Arial" w:hAnsi="Arial"/>
      <w:spacing w:val="5"/>
      <w:sz w:val="19"/>
    </w:rPr>
  </w:style>
  <w:style w:type="paragraph" w:customStyle="1" w:styleId="8Juridischevoorwaarden2">
    <w:name w:val="8 Juridische voorwaarden2"/>
    <w:pPr>
      <w:keepLines/>
      <w:spacing w:line="240" w:lineRule="atLeast"/>
      <w:ind w:left="2268"/>
    </w:pPr>
    <w:rPr>
      <w:rFonts w:ascii="Arial" w:hAnsi="Arial"/>
      <w:spacing w:val="5"/>
      <w:sz w:val="19"/>
    </w:rPr>
  </w:style>
  <w:style w:type="paragraph" w:customStyle="1" w:styleId="24Selectiefase11">
    <w:name w:val="2 4 Selectiefase11"/>
    <w:pPr>
      <w:keepLines/>
      <w:spacing w:line="240" w:lineRule="atLeast"/>
      <w:ind w:left="2268" w:hanging="2268"/>
    </w:pPr>
    <w:rPr>
      <w:rFonts w:ascii="Arial" w:hAnsi="Arial"/>
      <w:i/>
      <w:spacing w:val="5"/>
      <w:sz w:val="18"/>
    </w:rPr>
  </w:style>
  <w:style w:type="paragraph" w:customStyle="1" w:styleId="5Technischespecificaties2">
    <w:name w:val="5 Technische specificaties2"/>
    <w:pPr>
      <w:keepLines/>
      <w:spacing w:line="240" w:lineRule="atLeast"/>
      <w:ind w:left="2268"/>
    </w:pPr>
    <w:rPr>
      <w:rFonts w:ascii="Arial" w:hAnsi="Arial"/>
      <w:spacing w:val="5"/>
      <w:sz w:val="19"/>
    </w:rPr>
  </w:style>
  <w:style w:type="paragraph" w:customStyle="1" w:styleId="24Selectiefase12">
    <w:name w:val="2 4 Selectiefase12"/>
    <w:pPr>
      <w:keepLines/>
      <w:spacing w:line="240" w:lineRule="atLeast"/>
      <w:ind w:left="2268" w:hanging="2268"/>
    </w:pPr>
    <w:rPr>
      <w:rFonts w:ascii="Arial" w:hAnsi="Arial"/>
      <w:i/>
      <w:spacing w:val="5"/>
      <w:sz w:val="18"/>
    </w:rPr>
  </w:style>
  <w:style w:type="paragraph" w:customStyle="1" w:styleId="24Selectiefase13">
    <w:name w:val="2 4 Selectiefase13"/>
    <w:pPr>
      <w:keepLines/>
      <w:spacing w:line="240" w:lineRule="atLeast"/>
      <w:ind w:left="2268" w:hanging="2268"/>
    </w:pPr>
    <w:rPr>
      <w:rFonts w:ascii="Arial" w:hAnsi="Arial"/>
      <w:i/>
      <w:spacing w:val="5"/>
      <w:sz w:val="18"/>
    </w:rPr>
  </w:style>
  <w:style w:type="paragraph" w:styleId="Titel">
    <w:name w:val="Title"/>
    <w:basedOn w:val="Standaard"/>
    <w:qFormat/>
    <w:pPr>
      <w:widowControl w:val="0"/>
      <w:jc w:val="center"/>
    </w:pPr>
    <w:rPr>
      <w:b/>
      <w:sz w:val="28"/>
    </w:rPr>
  </w:style>
  <w:style w:type="paragraph" w:styleId="Ballontekst">
    <w:name w:val="Balloon Text"/>
    <w:basedOn w:val="Standaard"/>
    <w:semiHidden/>
    <w:rPr>
      <w:rFonts w:ascii="Tahoma" w:hAnsi="Tahoma" w:cs="Helv"/>
      <w:sz w:val="16"/>
      <w:szCs w:val="16"/>
    </w:rPr>
  </w:style>
  <w:style w:type="character" w:styleId="Hyperlink">
    <w:name w:val="Hyperlink"/>
    <w:basedOn w:val="Standaardalinea-lettertype"/>
    <w:uiPriority w:val="99"/>
    <w:rPr>
      <w:color w:val="0000FF"/>
      <w:u w:val="single"/>
    </w:rPr>
  </w:style>
  <w:style w:type="character" w:customStyle="1" w:styleId="Hyperlink1">
    <w:name w:val="Hyperlink1"/>
    <w:basedOn w:val="Standaardalinea-lettertype"/>
    <w:rPr>
      <w:color w:val="990066"/>
      <w:u w:val="single"/>
    </w:rPr>
  </w:style>
  <w:style w:type="paragraph" w:styleId="Normaalweb">
    <w:name w:val="Normal (Web)"/>
    <w:basedOn w:val="Standaard"/>
    <w:uiPriority w:val="99"/>
    <w:pPr>
      <w:spacing w:before="100" w:beforeAutospacing="1" w:after="100" w:afterAutospacing="1" w:line="240" w:lineRule="auto"/>
    </w:pPr>
    <w:rPr>
      <w:rFonts w:ascii="Arial Unicode MS" w:eastAsia="Arial Unicode MS" w:hAnsi="Arial Unicode MS" w:cs="Arial Unicode MS"/>
      <w:spacing w:val="0"/>
      <w:sz w:val="24"/>
      <w:szCs w:val="24"/>
      <w:lang w:val="en-GB" w:eastAsia="en-US"/>
    </w:rPr>
  </w:style>
  <w:style w:type="character" w:customStyle="1" w:styleId="kopje1">
    <w:name w:val="kopje1"/>
    <w:basedOn w:val="Standaardalinea-lettertype"/>
    <w:rPr>
      <w:rFonts w:ascii="Arial" w:hAnsi="Arial" w:cs="Arial" w:hint="default"/>
      <w:b/>
      <w:bCs/>
      <w:color w:val="0091B9"/>
      <w:sz w:val="21"/>
      <w:szCs w:val="21"/>
    </w:rPr>
  </w:style>
  <w:style w:type="character" w:customStyle="1" w:styleId="subkopje1">
    <w:name w:val="subkopje1"/>
    <w:basedOn w:val="Standaardalinea-lettertype"/>
    <w:rPr>
      <w:rFonts w:ascii="Arial" w:hAnsi="Arial" w:cs="Arial" w:hint="default"/>
      <w:b/>
      <w:bCs/>
      <w:strike w:val="0"/>
      <w:dstrike w:val="0"/>
      <w:color w:val="0091B9"/>
      <w:sz w:val="20"/>
      <w:szCs w:val="20"/>
      <w:u w:val="none"/>
      <w:effect w:val="none"/>
    </w:rPr>
  </w:style>
  <w:style w:type="paragraph" w:styleId="Lijstopsomteken">
    <w:name w:val="List Bullet"/>
    <w:basedOn w:val="Standaard"/>
    <w:autoRedefine/>
    <w:pPr>
      <w:tabs>
        <w:tab w:val="left" w:pos="2268"/>
      </w:tabs>
    </w:pPr>
  </w:style>
  <w:style w:type="paragraph" w:styleId="Onderwerpvanopmerking">
    <w:name w:val="annotation subject"/>
    <w:basedOn w:val="Tekstopmerking"/>
    <w:next w:val="Tekstopmerking"/>
    <w:semiHidden/>
    <w:pPr>
      <w:spacing w:after="0" w:line="240" w:lineRule="atLeast"/>
    </w:pPr>
    <w:rPr>
      <w:b/>
      <w:bCs/>
      <w:sz w:val="20"/>
    </w:rPr>
  </w:style>
  <w:style w:type="paragraph" w:styleId="Plattetekst3">
    <w:name w:val="Body Text 3"/>
    <w:basedOn w:val="Standaard"/>
    <w:rPr>
      <w:i/>
    </w:rPr>
  </w:style>
  <w:style w:type="paragraph" w:customStyle="1" w:styleId="Ballontekst1">
    <w:name w:val="Ballontekst1"/>
    <w:basedOn w:val="Standaard"/>
    <w:semiHidden/>
    <w:rPr>
      <w:rFonts w:ascii="Tahoma" w:hAnsi="Tahoma" w:cs="Tahoma"/>
      <w:sz w:val="16"/>
      <w:szCs w:val="16"/>
    </w:rPr>
  </w:style>
  <w:style w:type="character" w:customStyle="1" w:styleId="Kop3Char">
    <w:name w:val="Kop 3 Char"/>
    <w:aliases w:val="Level 1 - 1 Char,Voorwoord Char,053 Char,h3 Char,subparagraaf Char,Sub-paragraaf Char,Subparagraaf Char,niveau3 Char,Sub-Paragraaf Char,Annex Kop 3 Char,Vet + inhoudsopg-niveau 3 Char,3 Char,ips_subparagraaf Char,Untertitel 3 Char,L3 Char"/>
    <w:basedOn w:val="Standaardalinea-lettertype"/>
    <w:rPr>
      <w:rFonts w:ascii="Arial" w:hAnsi="Arial"/>
      <w:b/>
      <w:noProof/>
      <w:spacing w:val="5"/>
      <w:sz w:val="19"/>
      <w:lang w:val="nl-NL" w:eastAsia="nl-NL" w:bidi="ar-SA"/>
    </w:rPr>
  </w:style>
  <w:style w:type="paragraph" w:styleId="Lijst">
    <w:name w:val="List"/>
    <w:basedOn w:val="Standaard"/>
    <w:pPr>
      <w:ind w:left="283" w:hanging="283"/>
    </w:pPr>
  </w:style>
  <w:style w:type="paragraph" w:styleId="Lijst2">
    <w:name w:val="List 2"/>
    <w:basedOn w:val="Standaard"/>
    <w:pPr>
      <w:ind w:left="566" w:hanging="283"/>
    </w:pPr>
  </w:style>
  <w:style w:type="paragraph" w:styleId="Lijst3">
    <w:name w:val="List 3"/>
    <w:basedOn w:val="Standaard"/>
    <w:pPr>
      <w:ind w:left="849" w:hanging="283"/>
    </w:pPr>
  </w:style>
  <w:style w:type="paragraph" w:styleId="Lijst4">
    <w:name w:val="List 4"/>
    <w:basedOn w:val="Standaard"/>
    <w:pPr>
      <w:ind w:left="1132" w:hanging="283"/>
    </w:pPr>
  </w:style>
  <w:style w:type="paragraph" w:styleId="Lijst5">
    <w:name w:val="List 5"/>
    <w:basedOn w:val="Standaard"/>
    <w:pPr>
      <w:ind w:left="1415" w:hanging="283"/>
    </w:pPr>
  </w:style>
  <w:style w:type="paragraph" w:styleId="Berichtkop">
    <w:name w:val="Message Header"/>
    <w:basedOn w:val="Standaard"/>
    <w:pPr>
      <w:pBdr>
        <w:top w:val="single" w:sz="6" w:space="1" w:color="auto"/>
        <w:left w:val="single" w:sz="6" w:space="1" w:color="auto"/>
        <w:bottom w:val="single" w:sz="6" w:space="1" w:color="auto"/>
        <w:right w:val="single" w:sz="6" w:space="1" w:color="auto"/>
      </w:pBdr>
      <w:shd w:val="pct20" w:color="auto" w:fill="auto"/>
      <w:ind w:left="1134" w:hanging="1134"/>
    </w:pPr>
    <w:rPr>
      <w:rFonts w:cs="Arial"/>
      <w:sz w:val="24"/>
      <w:szCs w:val="24"/>
    </w:rPr>
  </w:style>
  <w:style w:type="paragraph" w:styleId="Lijstopsomteken2">
    <w:name w:val="List Bullet 2"/>
    <w:basedOn w:val="Standaard"/>
    <w:autoRedefine/>
    <w:pPr>
      <w:numPr>
        <w:numId w:val="8"/>
      </w:numPr>
    </w:pPr>
  </w:style>
  <w:style w:type="paragraph" w:styleId="Lijstopsomteken3">
    <w:name w:val="List Bullet 3"/>
    <w:basedOn w:val="Standaard"/>
    <w:autoRedefine/>
    <w:pPr>
      <w:numPr>
        <w:numId w:val="9"/>
      </w:numPr>
    </w:pPr>
  </w:style>
  <w:style w:type="paragraph" w:styleId="Lijstvoortzetting">
    <w:name w:val="List Continue"/>
    <w:basedOn w:val="Standaard"/>
    <w:pPr>
      <w:spacing w:after="120"/>
      <w:ind w:left="283"/>
    </w:pPr>
  </w:style>
  <w:style w:type="paragraph" w:styleId="Lijstvoortzetting2">
    <w:name w:val="List Continue 2"/>
    <w:basedOn w:val="Standaard"/>
    <w:pPr>
      <w:spacing w:after="120"/>
      <w:ind w:left="566"/>
    </w:pPr>
  </w:style>
  <w:style w:type="paragraph" w:styleId="Lijstvoortzetting3">
    <w:name w:val="List Continue 3"/>
    <w:basedOn w:val="Standaard"/>
    <w:pPr>
      <w:spacing w:after="120"/>
      <w:ind w:left="849"/>
    </w:pPr>
  </w:style>
  <w:style w:type="paragraph" w:styleId="Lijstvoortzetting4">
    <w:name w:val="List Continue 4"/>
    <w:basedOn w:val="Standaard"/>
    <w:pPr>
      <w:spacing w:after="120"/>
      <w:ind w:left="1132"/>
    </w:pPr>
  </w:style>
  <w:style w:type="paragraph" w:styleId="Lijstvoortzetting5">
    <w:name w:val="List Continue 5"/>
    <w:basedOn w:val="Standaard"/>
    <w:pPr>
      <w:spacing w:after="120"/>
      <w:ind w:left="1415"/>
    </w:pPr>
  </w:style>
  <w:style w:type="character" w:styleId="Zwaar">
    <w:name w:val="Strong"/>
    <w:basedOn w:val="Standaardalinea-lettertype"/>
    <w:qFormat/>
    <w:rPr>
      <w:b/>
      <w:bCs/>
    </w:rPr>
  </w:style>
  <w:style w:type="paragraph" w:customStyle="1" w:styleId="CM24">
    <w:name w:val="CM24"/>
    <w:basedOn w:val="Standaard"/>
    <w:next w:val="Standaard"/>
    <w:pPr>
      <w:widowControl w:val="0"/>
      <w:autoSpaceDE w:val="0"/>
      <w:autoSpaceDN w:val="0"/>
      <w:adjustRightInd w:val="0"/>
      <w:spacing w:line="313" w:lineRule="atLeast"/>
    </w:pPr>
    <w:rPr>
      <w:rFonts w:ascii="TT E 153 7 DD 8t 00" w:hAnsi="TT E 153 7 DD 8t 00"/>
      <w:spacing w:val="0"/>
      <w:sz w:val="24"/>
      <w:szCs w:val="24"/>
    </w:rPr>
  </w:style>
  <w:style w:type="paragraph" w:customStyle="1" w:styleId="Auteurs">
    <w:name w:val="Auteurs"/>
    <w:basedOn w:val="Standaard"/>
    <w:pPr>
      <w:spacing w:line="280" w:lineRule="atLeast"/>
    </w:pPr>
    <w:rPr>
      <w:rFonts w:ascii="Times New Roman" w:hAnsi="Times New Roman"/>
      <w:spacing w:val="0"/>
      <w:sz w:val="22"/>
      <w:lang w:eastAsia="zh-CN"/>
    </w:rPr>
  </w:style>
  <w:style w:type="character" w:styleId="Voetnootmarkering">
    <w:name w:val="footnote reference"/>
    <w:basedOn w:val="Standaardalinea-lettertype"/>
    <w:semiHidden/>
    <w:rPr>
      <w:vertAlign w:val="superscript"/>
    </w:rPr>
  </w:style>
  <w:style w:type="table" w:styleId="Tabelraster">
    <w:name w:val="Table Grid"/>
    <w:basedOn w:val="Standaardtabel"/>
    <w:uiPriority w:val="59"/>
    <w:rsid w:val="007D4A52"/>
    <w:pPr>
      <w:overflowPunct w:val="0"/>
      <w:autoSpaceDE w:val="0"/>
      <w:autoSpaceDN w:val="0"/>
      <w:adjustRightInd w:val="0"/>
      <w:spacing w:line="280" w:lineRule="atLeast"/>
      <w:textAlignment w:val="baseline"/>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Voetnoottekst">
    <w:name w:val="footnote text"/>
    <w:basedOn w:val="Standaard"/>
    <w:link w:val="VoetnoottekstChar"/>
    <w:rPr>
      <w:sz w:val="20"/>
    </w:rPr>
  </w:style>
  <w:style w:type="character" w:customStyle="1" w:styleId="Kop2Char1">
    <w:name w:val="Kop 2 Char1"/>
    <w:basedOn w:val="Standaardalinea-lettertype"/>
    <w:rsid w:val="00F80A69"/>
    <w:rPr>
      <w:rFonts w:ascii="Cambria" w:hAnsi="Cambria"/>
      <w:b/>
      <w:bCs/>
      <w:color w:val="4F81BD"/>
      <w:sz w:val="26"/>
      <w:szCs w:val="26"/>
      <w:lang w:val="nl-NL" w:eastAsia="ar-SA" w:bidi="ar-SA"/>
    </w:rPr>
  </w:style>
  <w:style w:type="paragraph" w:customStyle="1" w:styleId="TableText">
    <w:name w:val="Table Text"/>
    <w:basedOn w:val="Standaard"/>
    <w:rsid w:val="00742C0B"/>
    <w:pPr>
      <w:suppressAutoHyphens/>
      <w:spacing w:line="240" w:lineRule="auto"/>
    </w:pPr>
    <w:rPr>
      <w:rFonts w:cs="Arial"/>
      <w:spacing w:val="0"/>
      <w:sz w:val="20"/>
      <w:lang w:eastAsia="ar-SA"/>
    </w:rPr>
  </w:style>
  <w:style w:type="character" w:customStyle="1" w:styleId="Kop2Char">
    <w:name w:val="Kop 2 Char"/>
    <w:aliases w:val="Reset numbering Char,Bijlage Char,h2 Char,paragraaf Char,Paragraaf Char,k2 Char,052 Char,Annex Kop 2 Char,Vet + inhoudsopg-niveau 2 Char,Paragraaf (1.1) Char,ips_paragraaf Char,Chapter Title Char,Paragrf 2 Char,Bold 14 Char,L2 Char,l2 Char"/>
    <w:basedOn w:val="Standaardalinea-lettertype"/>
    <w:link w:val="Kop2"/>
    <w:rsid w:val="002E50CA"/>
    <w:rPr>
      <w:rFonts w:ascii="Verdana" w:hAnsi="Verdana"/>
      <w:b/>
      <w:spacing w:val="5"/>
      <w:sz w:val="22"/>
    </w:rPr>
  </w:style>
  <w:style w:type="character" w:customStyle="1" w:styleId="BestekKop2Char">
    <w:name w:val="BestekKop2 Char"/>
    <w:basedOn w:val="Kop2Char"/>
    <w:link w:val="BestekKop2"/>
    <w:rsid w:val="002E50CA"/>
    <w:rPr>
      <w:rFonts w:ascii="Verdana" w:hAnsi="Verdana"/>
      <w:b/>
      <w:spacing w:val="5"/>
      <w:sz w:val="22"/>
    </w:rPr>
  </w:style>
  <w:style w:type="paragraph" w:styleId="Lijstalinea">
    <w:name w:val="List Paragraph"/>
    <w:basedOn w:val="Standaard"/>
    <w:qFormat/>
    <w:rsid w:val="00811002"/>
    <w:pPr>
      <w:spacing w:line="240" w:lineRule="auto"/>
      <w:ind w:left="720"/>
    </w:pPr>
    <w:rPr>
      <w:rFonts w:ascii="Calibri" w:eastAsia="Calibri" w:hAnsi="Calibri"/>
      <w:spacing w:val="0"/>
      <w:sz w:val="22"/>
      <w:szCs w:val="22"/>
      <w:lang w:val="en-US" w:eastAsia="en-US"/>
    </w:rPr>
  </w:style>
  <w:style w:type="paragraph" w:customStyle="1" w:styleId="Verdana3">
    <w:name w:val="Verdana 3"/>
    <w:basedOn w:val="Kop3"/>
    <w:link w:val="Verdana3Char"/>
    <w:qFormat/>
    <w:rsid w:val="002D2E2E"/>
    <w:pPr>
      <w:numPr>
        <w:ilvl w:val="0"/>
        <w:numId w:val="0"/>
      </w:numPr>
      <w:spacing w:after="60" w:line="240" w:lineRule="auto"/>
    </w:pPr>
    <w:rPr>
      <w:rFonts w:cs="Arial"/>
      <w:b w:val="0"/>
      <w:bCs/>
      <w:i/>
      <w:noProof w:val="0"/>
      <w:spacing w:val="0"/>
      <w:szCs w:val="18"/>
      <w:lang w:eastAsia="en-US"/>
    </w:rPr>
  </w:style>
  <w:style w:type="character" w:customStyle="1" w:styleId="Verdana3Char">
    <w:name w:val="Verdana 3 Char"/>
    <w:basedOn w:val="Kop3Char"/>
    <w:link w:val="Verdana3"/>
    <w:rsid w:val="002D2E2E"/>
    <w:rPr>
      <w:rFonts w:ascii="Verdana" w:hAnsi="Verdana" w:cs="Arial"/>
      <w:b/>
      <w:bCs/>
      <w:i/>
      <w:noProof/>
      <w:spacing w:val="5"/>
      <w:sz w:val="18"/>
      <w:szCs w:val="18"/>
      <w:lang w:val="nl-NL" w:eastAsia="nl-NL" w:bidi="ar-SA"/>
    </w:rPr>
  </w:style>
  <w:style w:type="character" w:customStyle="1" w:styleId="VoettekstChar">
    <w:name w:val="Voettekst Char"/>
    <w:basedOn w:val="Standaardalinea-lettertype"/>
    <w:link w:val="Voettekst"/>
    <w:uiPriority w:val="99"/>
    <w:rsid w:val="00D4313C"/>
    <w:rPr>
      <w:rFonts w:ascii="Arial" w:hAnsi="Arial"/>
      <w:noProof/>
      <w:spacing w:val="5"/>
      <w:sz w:val="16"/>
      <w:lang w:val="nl-NL" w:eastAsia="nl-NL"/>
    </w:rPr>
  </w:style>
  <w:style w:type="character" w:customStyle="1" w:styleId="VoetnoottekstChar">
    <w:name w:val="Voetnoottekst Char"/>
    <w:basedOn w:val="Standaardalinea-lettertype"/>
    <w:link w:val="Voetnoottekst"/>
    <w:rsid w:val="008E5655"/>
    <w:rPr>
      <w:rFonts w:ascii="Verdana" w:hAnsi="Verdana"/>
      <w:spacing w:val="5"/>
    </w:rPr>
  </w:style>
  <w:style w:type="character" w:customStyle="1" w:styleId="TekstopmerkingChar">
    <w:name w:val="Tekst opmerking Char"/>
    <w:basedOn w:val="Standaardalinea-lettertype"/>
    <w:link w:val="Tekstopmerking"/>
    <w:rsid w:val="00592638"/>
    <w:rPr>
      <w:rFonts w:ascii="Verdana" w:hAnsi="Verdana"/>
      <w:spacing w:val="5"/>
      <w:sz w:val="18"/>
    </w:rPr>
  </w:style>
  <w:style w:type="table" w:styleId="Eenvoudigetabel3">
    <w:name w:val="Table Simple 3"/>
    <w:basedOn w:val="Standaardtabel"/>
    <w:rsid w:val="00AB696E"/>
    <w:pPr>
      <w:spacing w:line="240" w:lineRule="atLeas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Professioneletabel">
    <w:name w:val="Table Professional"/>
    <w:basedOn w:val="Standaardtabel"/>
    <w:rsid w:val="009E6342"/>
    <w:pPr>
      <w:spacing w:line="240" w:lineRule="atLeas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customStyle="1" w:styleId="Default">
    <w:name w:val="Default"/>
    <w:basedOn w:val="Standaard"/>
    <w:rsid w:val="00386EF9"/>
    <w:pPr>
      <w:autoSpaceDE w:val="0"/>
      <w:autoSpaceDN w:val="0"/>
      <w:spacing w:line="240" w:lineRule="auto"/>
    </w:pPr>
    <w:rPr>
      <w:rFonts w:ascii="Plantin" w:eastAsia="Calibri" w:hAnsi="Plantin"/>
      <w:color w:val="000000"/>
      <w:spacing w:val="0"/>
      <w:sz w:val="24"/>
      <w:szCs w:val="24"/>
      <w:lang w:eastAsia="en-US"/>
    </w:rPr>
  </w:style>
  <w:style w:type="character" w:styleId="Tekstvantijdelijkeaanduiding">
    <w:name w:val="Placeholder Text"/>
    <w:basedOn w:val="Standaardalinea-lettertype"/>
    <w:uiPriority w:val="99"/>
    <w:semiHidden/>
    <w:rsid w:val="00F968B5"/>
    <w:rPr>
      <w:color w:val="808080"/>
    </w:rPr>
  </w:style>
  <w:style w:type="paragraph" w:styleId="Geenafstand">
    <w:name w:val="No Spacing"/>
    <w:uiPriority w:val="1"/>
    <w:qFormat/>
    <w:rsid w:val="00EE4F8E"/>
    <w:rPr>
      <w:rFonts w:ascii="Arial" w:eastAsiaTheme="minorHAnsi" w:hAnsi="Arial" w:cstheme="minorBidi"/>
      <w:sz w:val="22"/>
      <w:szCs w:val="22"/>
      <w:lang w:eastAsia="en-US"/>
    </w:rPr>
  </w:style>
  <w:style w:type="paragraph" w:customStyle="1" w:styleId="Lijstalinea1">
    <w:name w:val="Lijstalinea1"/>
    <w:basedOn w:val="Standaard"/>
    <w:rsid w:val="00B7176F"/>
    <w:pPr>
      <w:spacing w:line="240" w:lineRule="auto"/>
      <w:ind w:left="720"/>
    </w:pPr>
    <w:rPr>
      <w:rFonts w:ascii="Calibri" w:hAnsi="Calibri"/>
      <w:spacing w:val="0"/>
      <w:sz w:val="22"/>
      <w:szCs w:val="22"/>
      <w:lang w:val="en-US" w:eastAsia="en-US"/>
    </w:rPr>
  </w:style>
  <w:style w:type="character" w:customStyle="1" w:styleId="Kop1Char">
    <w:name w:val="Kop 1 Char"/>
    <w:aliases w:val="Section Heading Char,Hoofdstuk Char,hoofdstuk Char,sectionHeading Char,h1 Char,1 Char,Niet als kop gebruiken Char"/>
    <w:link w:val="Kop1"/>
    <w:rsid w:val="00AA5D7D"/>
    <w:rPr>
      <w:rFonts w:ascii="Verdana" w:hAnsi="Verdana"/>
      <w:b/>
      <w:noProof/>
      <w:sz w:val="24"/>
    </w:rPr>
  </w:style>
  <w:style w:type="character" w:customStyle="1" w:styleId="Kop4Char">
    <w:name w:val="Kop 4 Char"/>
    <w:aliases w:val="Level 2 - a Char,Major Char"/>
    <w:link w:val="Kop4"/>
    <w:rsid w:val="00785459"/>
    <w:rPr>
      <w:rFonts w:ascii="Verdana" w:hAnsi="Verdana"/>
      <w:b/>
      <w:noProof/>
      <w:spacing w:val="5"/>
      <w:sz w:val="18"/>
    </w:rPr>
  </w:style>
  <w:style w:type="paragraph" w:styleId="Revisie">
    <w:name w:val="Revision"/>
    <w:hidden/>
    <w:uiPriority w:val="99"/>
    <w:semiHidden/>
    <w:rsid w:val="004828CA"/>
    <w:rPr>
      <w:rFonts w:ascii="Verdana" w:hAnsi="Verdana"/>
      <w:spacing w:val="5"/>
      <w:sz w:val="18"/>
    </w:rPr>
  </w:style>
  <w:style w:type="character" w:styleId="Onopgelostemelding">
    <w:name w:val="Unresolved Mention"/>
    <w:basedOn w:val="Standaardalinea-lettertype"/>
    <w:uiPriority w:val="99"/>
    <w:semiHidden/>
    <w:unhideWhenUsed/>
    <w:rsid w:val="00F43792"/>
    <w:rPr>
      <w:color w:val="605E5C"/>
      <w:shd w:val="clear" w:color="auto" w:fill="E1DFDD"/>
    </w:rPr>
  </w:style>
  <w:style w:type="paragraph" w:customStyle="1" w:styleId="paragraph">
    <w:name w:val="paragraph"/>
    <w:basedOn w:val="Standaard"/>
    <w:rsid w:val="00086EE0"/>
    <w:pPr>
      <w:spacing w:before="100" w:beforeAutospacing="1" w:after="100" w:afterAutospacing="1" w:line="240" w:lineRule="auto"/>
    </w:pPr>
    <w:rPr>
      <w:rFonts w:ascii="Times New Roman" w:hAnsi="Times New Roman"/>
      <w:spacing w:val="0"/>
      <w:sz w:val="24"/>
      <w:szCs w:val="24"/>
    </w:rPr>
  </w:style>
  <w:style w:type="character" w:customStyle="1" w:styleId="normaltextrun">
    <w:name w:val="normaltextrun"/>
    <w:basedOn w:val="Standaardalinea-lettertype"/>
    <w:rsid w:val="00086EE0"/>
  </w:style>
  <w:style w:type="character" w:customStyle="1" w:styleId="eop">
    <w:name w:val="eop"/>
    <w:basedOn w:val="Standaardalinea-lettertype"/>
    <w:rsid w:val="00086EE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3362991">
      <w:bodyDiv w:val="1"/>
      <w:marLeft w:val="0"/>
      <w:marRight w:val="0"/>
      <w:marTop w:val="0"/>
      <w:marBottom w:val="0"/>
      <w:divBdr>
        <w:top w:val="none" w:sz="0" w:space="0" w:color="auto"/>
        <w:left w:val="none" w:sz="0" w:space="0" w:color="auto"/>
        <w:bottom w:val="none" w:sz="0" w:space="0" w:color="auto"/>
        <w:right w:val="none" w:sz="0" w:space="0" w:color="auto"/>
      </w:divBdr>
    </w:div>
    <w:div w:id="94402983">
      <w:bodyDiv w:val="1"/>
      <w:marLeft w:val="0"/>
      <w:marRight w:val="0"/>
      <w:marTop w:val="0"/>
      <w:marBottom w:val="0"/>
      <w:divBdr>
        <w:top w:val="none" w:sz="0" w:space="0" w:color="auto"/>
        <w:left w:val="none" w:sz="0" w:space="0" w:color="auto"/>
        <w:bottom w:val="none" w:sz="0" w:space="0" w:color="auto"/>
        <w:right w:val="none" w:sz="0" w:space="0" w:color="auto"/>
      </w:divBdr>
    </w:div>
    <w:div w:id="214127734">
      <w:bodyDiv w:val="1"/>
      <w:marLeft w:val="0"/>
      <w:marRight w:val="0"/>
      <w:marTop w:val="0"/>
      <w:marBottom w:val="0"/>
      <w:divBdr>
        <w:top w:val="none" w:sz="0" w:space="0" w:color="auto"/>
        <w:left w:val="none" w:sz="0" w:space="0" w:color="auto"/>
        <w:bottom w:val="none" w:sz="0" w:space="0" w:color="auto"/>
        <w:right w:val="none" w:sz="0" w:space="0" w:color="auto"/>
      </w:divBdr>
    </w:div>
    <w:div w:id="246422085">
      <w:bodyDiv w:val="1"/>
      <w:marLeft w:val="0"/>
      <w:marRight w:val="0"/>
      <w:marTop w:val="0"/>
      <w:marBottom w:val="0"/>
      <w:divBdr>
        <w:top w:val="none" w:sz="0" w:space="0" w:color="auto"/>
        <w:left w:val="none" w:sz="0" w:space="0" w:color="auto"/>
        <w:bottom w:val="none" w:sz="0" w:space="0" w:color="auto"/>
        <w:right w:val="none" w:sz="0" w:space="0" w:color="auto"/>
      </w:divBdr>
      <w:divsChild>
        <w:div w:id="1088114831">
          <w:marLeft w:val="0"/>
          <w:marRight w:val="0"/>
          <w:marTop w:val="0"/>
          <w:marBottom w:val="0"/>
          <w:divBdr>
            <w:top w:val="none" w:sz="0" w:space="0" w:color="auto"/>
            <w:left w:val="none" w:sz="0" w:space="0" w:color="auto"/>
            <w:bottom w:val="none" w:sz="0" w:space="0" w:color="auto"/>
            <w:right w:val="none" w:sz="0" w:space="0" w:color="auto"/>
          </w:divBdr>
        </w:div>
      </w:divsChild>
    </w:div>
    <w:div w:id="248198067">
      <w:bodyDiv w:val="1"/>
      <w:marLeft w:val="0"/>
      <w:marRight w:val="0"/>
      <w:marTop w:val="0"/>
      <w:marBottom w:val="0"/>
      <w:divBdr>
        <w:top w:val="none" w:sz="0" w:space="0" w:color="auto"/>
        <w:left w:val="none" w:sz="0" w:space="0" w:color="auto"/>
        <w:bottom w:val="none" w:sz="0" w:space="0" w:color="auto"/>
        <w:right w:val="none" w:sz="0" w:space="0" w:color="auto"/>
      </w:divBdr>
    </w:div>
    <w:div w:id="263461182">
      <w:bodyDiv w:val="1"/>
      <w:marLeft w:val="0"/>
      <w:marRight w:val="0"/>
      <w:marTop w:val="0"/>
      <w:marBottom w:val="0"/>
      <w:divBdr>
        <w:top w:val="none" w:sz="0" w:space="0" w:color="auto"/>
        <w:left w:val="none" w:sz="0" w:space="0" w:color="auto"/>
        <w:bottom w:val="none" w:sz="0" w:space="0" w:color="auto"/>
        <w:right w:val="none" w:sz="0" w:space="0" w:color="auto"/>
      </w:divBdr>
    </w:div>
    <w:div w:id="334723818">
      <w:bodyDiv w:val="1"/>
      <w:marLeft w:val="0"/>
      <w:marRight w:val="0"/>
      <w:marTop w:val="0"/>
      <w:marBottom w:val="0"/>
      <w:divBdr>
        <w:top w:val="none" w:sz="0" w:space="0" w:color="auto"/>
        <w:left w:val="none" w:sz="0" w:space="0" w:color="auto"/>
        <w:bottom w:val="none" w:sz="0" w:space="0" w:color="auto"/>
        <w:right w:val="none" w:sz="0" w:space="0" w:color="auto"/>
      </w:divBdr>
    </w:div>
    <w:div w:id="440075082">
      <w:bodyDiv w:val="1"/>
      <w:marLeft w:val="0"/>
      <w:marRight w:val="0"/>
      <w:marTop w:val="0"/>
      <w:marBottom w:val="0"/>
      <w:divBdr>
        <w:top w:val="none" w:sz="0" w:space="0" w:color="auto"/>
        <w:left w:val="none" w:sz="0" w:space="0" w:color="auto"/>
        <w:bottom w:val="none" w:sz="0" w:space="0" w:color="auto"/>
        <w:right w:val="none" w:sz="0" w:space="0" w:color="auto"/>
      </w:divBdr>
    </w:div>
    <w:div w:id="617299271">
      <w:bodyDiv w:val="1"/>
      <w:marLeft w:val="0"/>
      <w:marRight w:val="0"/>
      <w:marTop w:val="0"/>
      <w:marBottom w:val="0"/>
      <w:divBdr>
        <w:top w:val="none" w:sz="0" w:space="0" w:color="auto"/>
        <w:left w:val="none" w:sz="0" w:space="0" w:color="auto"/>
        <w:bottom w:val="none" w:sz="0" w:space="0" w:color="auto"/>
        <w:right w:val="none" w:sz="0" w:space="0" w:color="auto"/>
      </w:divBdr>
      <w:divsChild>
        <w:div w:id="987241908">
          <w:marLeft w:val="0"/>
          <w:marRight w:val="0"/>
          <w:marTop w:val="0"/>
          <w:marBottom w:val="0"/>
          <w:divBdr>
            <w:top w:val="none" w:sz="0" w:space="0" w:color="auto"/>
            <w:left w:val="none" w:sz="0" w:space="0" w:color="auto"/>
            <w:bottom w:val="none" w:sz="0" w:space="0" w:color="auto"/>
            <w:right w:val="none" w:sz="0" w:space="0" w:color="auto"/>
          </w:divBdr>
          <w:divsChild>
            <w:div w:id="1514102205">
              <w:marLeft w:val="0"/>
              <w:marRight w:val="0"/>
              <w:marTop w:val="0"/>
              <w:marBottom w:val="0"/>
              <w:divBdr>
                <w:top w:val="none" w:sz="0" w:space="0" w:color="auto"/>
                <w:left w:val="none" w:sz="0" w:space="0" w:color="auto"/>
                <w:bottom w:val="none" w:sz="0" w:space="0" w:color="auto"/>
                <w:right w:val="none" w:sz="0" w:space="0" w:color="auto"/>
              </w:divBdr>
              <w:divsChild>
                <w:div w:id="1466579884">
                  <w:marLeft w:val="0"/>
                  <w:marRight w:val="0"/>
                  <w:marTop w:val="0"/>
                  <w:marBottom w:val="0"/>
                  <w:divBdr>
                    <w:top w:val="none" w:sz="0" w:space="0" w:color="auto"/>
                    <w:left w:val="none" w:sz="0" w:space="0" w:color="auto"/>
                    <w:bottom w:val="none" w:sz="0" w:space="0" w:color="auto"/>
                    <w:right w:val="none" w:sz="0" w:space="0" w:color="auto"/>
                  </w:divBdr>
                  <w:divsChild>
                    <w:div w:id="13963214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30094598">
      <w:bodyDiv w:val="1"/>
      <w:marLeft w:val="0"/>
      <w:marRight w:val="0"/>
      <w:marTop w:val="0"/>
      <w:marBottom w:val="0"/>
      <w:divBdr>
        <w:top w:val="none" w:sz="0" w:space="0" w:color="auto"/>
        <w:left w:val="none" w:sz="0" w:space="0" w:color="auto"/>
        <w:bottom w:val="none" w:sz="0" w:space="0" w:color="auto"/>
        <w:right w:val="none" w:sz="0" w:space="0" w:color="auto"/>
      </w:divBdr>
    </w:div>
    <w:div w:id="665205469">
      <w:bodyDiv w:val="1"/>
      <w:marLeft w:val="0"/>
      <w:marRight w:val="0"/>
      <w:marTop w:val="0"/>
      <w:marBottom w:val="0"/>
      <w:divBdr>
        <w:top w:val="none" w:sz="0" w:space="0" w:color="auto"/>
        <w:left w:val="none" w:sz="0" w:space="0" w:color="auto"/>
        <w:bottom w:val="none" w:sz="0" w:space="0" w:color="auto"/>
        <w:right w:val="none" w:sz="0" w:space="0" w:color="auto"/>
      </w:divBdr>
    </w:div>
    <w:div w:id="737753895">
      <w:bodyDiv w:val="1"/>
      <w:marLeft w:val="0"/>
      <w:marRight w:val="0"/>
      <w:marTop w:val="0"/>
      <w:marBottom w:val="0"/>
      <w:divBdr>
        <w:top w:val="none" w:sz="0" w:space="0" w:color="auto"/>
        <w:left w:val="none" w:sz="0" w:space="0" w:color="auto"/>
        <w:bottom w:val="none" w:sz="0" w:space="0" w:color="auto"/>
        <w:right w:val="none" w:sz="0" w:space="0" w:color="auto"/>
      </w:divBdr>
    </w:div>
    <w:div w:id="796796985">
      <w:bodyDiv w:val="1"/>
      <w:marLeft w:val="0"/>
      <w:marRight w:val="0"/>
      <w:marTop w:val="0"/>
      <w:marBottom w:val="0"/>
      <w:divBdr>
        <w:top w:val="none" w:sz="0" w:space="0" w:color="auto"/>
        <w:left w:val="none" w:sz="0" w:space="0" w:color="auto"/>
        <w:bottom w:val="none" w:sz="0" w:space="0" w:color="auto"/>
        <w:right w:val="none" w:sz="0" w:space="0" w:color="auto"/>
      </w:divBdr>
      <w:divsChild>
        <w:div w:id="1633515279">
          <w:marLeft w:val="0"/>
          <w:marRight w:val="0"/>
          <w:marTop w:val="0"/>
          <w:marBottom w:val="0"/>
          <w:divBdr>
            <w:top w:val="none" w:sz="0" w:space="0" w:color="auto"/>
            <w:left w:val="none" w:sz="0" w:space="0" w:color="auto"/>
            <w:bottom w:val="none" w:sz="0" w:space="0" w:color="auto"/>
            <w:right w:val="none" w:sz="0" w:space="0" w:color="auto"/>
          </w:divBdr>
          <w:divsChild>
            <w:div w:id="563293807">
              <w:marLeft w:val="0"/>
              <w:marRight w:val="0"/>
              <w:marTop w:val="0"/>
              <w:marBottom w:val="0"/>
              <w:divBdr>
                <w:top w:val="none" w:sz="0" w:space="0" w:color="auto"/>
                <w:left w:val="none" w:sz="0" w:space="0" w:color="auto"/>
                <w:bottom w:val="none" w:sz="0" w:space="0" w:color="auto"/>
                <w:right w:val="none" w:sz="0" w:space="0" w:color="auto"/>
              </w:divBdr>
              <w:divsChild>
                <w:div w:id="719551287">
                  <w:marLeft w:val="0"/>
                  <w:marRight w:val="0"/>
                  <w:marTop w:val="0"/>
                  <w:marBottom w:val="0"/>
                  <w:divBdr>
                    <w:top w:val="none" w:sz="0" w:space="0" w:color="auto"/>
                    <w:left w:val="none" w:sz="0" w:space="0" w:color="auto"/>
                    <w:bottom w:val="none" w:sz="0" w:space="0" w:color="auto"/>
                    <w:right w:val="none" w:sz="0" w:space="0" w:color="auto"/>
                  </w:divBdr>
                  <w:divsChild>
                    <w:div w:id="493880752">
                      <w:marLeft w:val="0"/>
                      <w:marRight w:val="0"/>
                      <w:marTop w:val="0"/>
                      <w:marBottom w:val="0"/>
                      <w:divBdr>
                        <w:top w:val="none" w:sz="0" w:space="0" w:color="auto"/>
                        <w:left w:val="none" w:sz="0" w:space="0" w:color="auto"/>
                        <w:bottom w:val="none" w:sz="0" w:space="0" w:color="auto"/>
                        <w:right w:val="none" w:sz="0" w:space="0" w:color="auto"/>
                      </w:divBdr>
                      <w:divsChild>
                        <w:div w:id="1686596062">
                          <w:marLeft w:val="0"/>
                          <w:marRight w:val="0"/>
                          <w:marTop w:val="0"/>
                          <w:marBottom w:val="0"/>
                          <w:divBdr>
                            <w:top w:val="none" w:sz="0" w:space="0" w:color="auto"/>
                            <w:left w:val="none" w:sz="0" w:space="0" w:color="auto"/>
                            <w:bottom w:val="none" w:sz="0" w:space="0" w:color="auto"/>
                            <w:right w:val="none" w:sz="0" w:space="0" w:color="auto"/>
                          </w:divBdr>
                          <w:divsChild>
                            <w:div w:id="1425570090">
                              <w:marLeft w:val="0"/>
                              <w:marRight w:val="0"/>
                              <w:marTop w:val="0"/>
                              <w:marBottom w:val="0"/>
                              <w:divBdr>
                                <w:top w:val="none" w:sz="0" w:space="0" w:color="auto"/>
                                <w:left w:val="none" w:sz="0" w:space="0" w:color="auto"/>
                                <w:bottom w:val="none" w:sz="0" w:space="0" w:color="auto"/>
                                <w:right w:val="none" w:sz="0" w:space="0" w:color="auto"/>
                              </w:divBdr>
                              <w:divsChild>
                                <w:div w:id="20820234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01121500">
      <w:bodyDiv w:val="1"/>
      <w:marLeft w:val="0"/>
      <w:marRight w:val="0"/>
      <w:marTop w:val="0"/>
      <w:marBottom w:val="0"/>
      <w:divBdr>
        <w:top w:val="none" w:sz="0" w:space="0" w:color="auto"/>
        <w:left w:val="none" w:sz="0" w:space="0" w:color="auto"/>
        <w:bottom w:val="none" w:sz="0" w:space="0" w:color="auto"/>
        <w:right w:val="none" w:sz="0" w:space="0" w:color="auto"/>
      </w:divBdr>
    </w:div>
    <w:div w:id="858618810">
      <w:bodyDiv w:val="1"/>
      <w:marLeft w:val="0"/>
      <w:marRight w:val="0"/>
      <w:marTop w:val="0"/>
      <w:marBottom w:val="0"/>
      <w:divBdr>
        <w:top w:val="none" w:sz="0" w:space="0" w:color="auto"/>
        <w:left w:val="none" w:sz="0" w:space="0" w:color="auto"/>
        <w:bottom w:val="none" w:sz="0" w:space="0" w:color="auto"/>
        <w:right w:val="none" w:sz="0" w:space="0" w:color="auto"/>
      </w:divBdr>
    </w:div>
    <w:div w:id="1029179702">
      <w:bodyDiv w:val="1"/>
      <w:marLeft w:val="0"/>
      <w:marRight w:val="0"/>
      <w:marTop w:val="0"/>
      <w:marBottom w:val="0"/>
      <w:divBdr>
        <w:top w:val="none" w:sz="0" w:space="0" w:color="auto"/>
        <w:left w:val="none" w:sz="0" w:space="0" w:color="auto"/>
        <w:bottom w:val="none" w:sz="0" w:space="0" w:color="auto"/>
        <w:right w:val="none" w:sz="0" w:space="0" w:color="auto"/>
      </w:divBdr>
    </w:div>
    <w:div w:id="1118715156">
      <w:bodyDiv w:val="1"/>
      <w:marLeft w:val="0"/>
      <w:marRight w:val="0"/>
      <w:marTop w:val="0"/>
      <w:marBottom w:val="0"/>
      <w:divBdr>
        <w:top w:val="none" w:sz="0" w:space="0" w:color="auto"/>
        <w:left w:val="none" w:sz="0" w:space="0" w:color="auto"/>
        <w:bottom w:val="none" w:sz="0" w:space="0" w:color="auto"/>
        <w:right w:val="none" w:sz="0" w:space="0" w:color="auto"/>
      </w:divBdr>
    </w:div>
    <w:div w:id="1179278104">
      <w:bodyDiv w:val="1"/>
      <w:marLeft w:val="0"/>
      <w:marRight w:val="0"/>
      <w:marTop w:val="0"/>
      <w:marBottom w:val="0"/>
      <w:divBdr>
        <w:top w:val="none" w:sz="0" w:space="0" w:color="auto"/>
        <w:left w:val="none" w:sz="0" w:space="0" w:color="auto"/>
        <w:bottom w:val="none" w:sz="0" w:space="0" w:color="auto"/>
        <w:right w:val="none" w:sz="0" w:space="0" w:color="auto"/>
      </w:divBdr>
    </w:div>
    <w:div w:id="1371295756">
      <w:bodyDiv w:val="1"/>
      <w:marLeft w:val="0"/>
      <w:marRight w:val="0"/>
      <w:marTop w:val="0"/>
      <w:marBottom w:val="0"/>
      <w:divBdr>
        <w:top w:val="none" w:sz="0" w:space="0" w:color="auto"/>
        <w:left w:val="none" w:sz="0" w:space="0" w:color="auto"/>
        <w:bottom w:val="none" w:sz="0" w:space="0" w:color="auto"/>
        <w:right w:val="none" w:sz="0" w:space="0" w:color="auto"/>
      </w:divBdr>
      <w:divsChild>
        <w:div w:id="654531349">
          <w:marLeft w:val="0"/>
          <w:marRight w:val="0"/>
          <w:marTop w:val="0"/>
          <w:marBottom w:val="0"/>
          <w:divBdr>
            <w:top w:val="none" w:sz="0" w:space="0" w:color="auto"/>
            <w:left w:val="none" w:sz="0" w:space="0" w:color="auto"/>
            <w:bottom w:val="none" w:sz="0" w:space="0" w:color="auto"/>
            <w:right w:val="none" w:sz="0" w:space="0" w:color="auto"/>
          </w:divBdr>
          <w:divsChild>
            <w:div w:id="635719740">
              <w:marLeft w:val="0"/>
              <w:marRight w:val="0"/>
              <w:marTop w:val="0"/>
              <w:marBottom w:val="0"/>
              <w:divBdr>
                <w:top w:val="none" w:sz="0" w:space="0" w:color="auto"/>
                <w:left w:val="none" w:sz="0" w:space="0" w:color="auto"/>
                <w:bottom w:val="none" w:sz="0" w:space="0" w:color="auto"/>
                <w:right w:val="none" w:sz="0" w:space="0" w:color="auto"/>
              </w:divBdr>
              <w:divsChild>
                <w:div w:id="1917014052">
                  <w:marLeft w:val="0"/>
                  <w:marRight w:val="0"/>
                  <w:marTop w:val="0"/>
                  <w:marBottom w:val="0"/>
                  <w:divBdr>
                    <w:top w:val="none" w:sz="0" w:space="0" w:color="auto"/>
                    <w:left w:val="none" w:sz="0" w:space="0" w:color="auto"/>
                    <w:bottom w:val="none" w:sz="0" w:space="0" w:color="auto"/>
                    <w:right w:val="none" w:sz="0" w:space="0" w:color="auto"/>
                  </w:divBdr>
                  <w:divsChild>
                    <w:div w:id="1617369716">
                      <w:marLeft w:val="0"/>
                      <w:marRight w:val="0"/>
                      <w:marTop w:val="0"/>
                      <w:marBottom w:val="0"/>
                      <w:divBdr>
                        <w:top w:val="none" w:sz="0" w:space="0" w:color="auto"/>
                        <w:left w:val="none" w:sz="0" w:space="0" w:color="auto"/>
                        <w:bottom w:val="none" w:sz="0" w:space="0" w:color="auto"/>
                        <w:right w:val="none" w:sz="0" w:space="0" w:color="auto"/>
                      </w:divBdr>
                      <w:divsChild>
                        <w:div w:id="940114423">
                          <w:marLeft w:val="0"/>
                          <w:marRight w:val="0"/>
                          <w:marTop w:val="0"/>
                          <w:marBottom w:val="0"/>
                          <w:divBdr>
                            <w:top w:val="none" w:sz="0" w:space="0" w:color="auto"/>
                            <w:left w:val="none" w:sz="0" w:space="0" w:color="auto"/>
                            <w:bottom w:val="none" w:sz="0" w:space="0" w:color="auto"/>
                            <w:right w:val="none" w:sz="0" w:space="0" w:color="auto"/>
                          </w:divBdr>
                          <w:divsChild>
                            <w:div w:id="152530916">
                              <w:marLeft w:val="0"/>
                              <w:marRight w:val="0"/>
                              <w:marTop w:val="0"/>
                              <w:marBottom w:val="0"/>
                              <w:divBdr>
                                <w:top w:val="none" w:sz="0" w:space="0" w:color="auto"/>
                                <w:left w:val="none" w:sz="0" w:space="0" w:color="auto"/>
                                <w:bottom w:val="none" w:sz="0" w:space="0" w:color="auto"/>
                                <w:right w:val="none" w:sz="0" w:space="0" w:color="auto"/>
                              </w:divBdr>
                              <w:divsChild>
                                <w:div w:id="5543914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411468540">
      <w:bodyDiv w:val="1"/>
      <w:marLeft w:val="0"/>
      <w:marRight w:val="0"/>
      <w:marTop w:val="0"/>
      <w:marBottom w:val="0"/>
      <w:divBdr>
        <w:top w:val="none" w:sz="0" w:space="0" w:color="auto"/>
        <w:left w:val="none" w:sz="0" w:space="0" w:color="auto"/>
        <w:bottom w:val="none" w:sz="0" w:space="0" w:color="auto"/>
        <w:right w:val="none" w:sz="0" w:space="0" w:color="auto"/>
      </w:divBdr>
    </w:div>
    <w:div w:id="1469783443">
      <w:bodyDiv w:val="1"/>
      <w:marLeft w:val="0"/>
      <w:marRight w:val="0"/>
      <w:marTop w:val="0"/>
      <w:marBottom w:val="0"/>
      <w:divBdr>
        <w:top w:val="none" w:sz="0" w:space="0" w:color="auto"/>
        <w:left w:val="none" w:sz="0" w:space="0" w:color="auto"/>
        <w:bottom w:val="none" w:sz="0" w:space="0" w:color="auto"/>
        <w:right w:val="none" w:sz="0" w:space="0" w:color="auto"/>
      </w:divBdr>
    </w:div>
    <w:div w:id="1506287261">
      <w:bodyDiv w:val="1"/>
      <w:marLeft w:val="0"/>
      <w:marRight w:val="0"/>
      <w:marTop w:val="0"/>
      <w:marBottom w:val="0"/>
      <w:divBdr>
        <w:top w:val="none" w:sz="0" w:space="0" w:color="auto"/>
        <w:left w:val="none" w:sz="0" w:space="0" w:color="auto"/>
        <w:bottom w:val="none" w:sz="0" w:space="0" w:color="auto"/>
        <w:right w:val="none" w:sz="0" w:space="0" w:color="auto"/>
      </w:divBdr>
    </w:div>
    <w:div w:id="1533305014">
      <w:bodyDiv w:val="1"/>
      <w:marLeft w:val="0"/>
      <w:marRight w:val="0"/>
      <w:marTop w:val="0"/>
      <w:marBottom w:val="0"/>
      <w:divBdr>
        <w:top w:val="none" w:sz="0" w:space="0" w:color="auto"/>
        <w:left w:val="none" w:sz="0" w:space="0" w:color="auto"/>
        <w:bottom w:val="none" w:sz="0" w:space="0" w:color="auto"/>
        <w:right w:val="none" w:sz="0" w:space="0" w:color="auto"/>
      </w:divBdr>
    </w:div>
    <w:div w:id="1563101568">
      <w:bodyDiv w:val="1"/>
      <w:marLeft w:val="0"/>
      <w:marRight w:val="0"/>
      <w:marTop w:val="0"/>
      <w:marBottom w:val="0"/>
      <w:divBdr>
        <w:top w:val="none" w:sz="0" w:space="0" w:color="auto"/>
        <w:left w:val="none" w:sz="0" w:space="0" w:color="auto"/>
        <w:bottom w:val="none" w:sz="0" w:space="0" w:color="auto"/>
        <w:right w:val="none" w:sz="0" w:space="0" w:color="auto"/>
      </w:divBdr>
      <w:divsChild>
        <w:div w:id="2084640495">
          <w:marLeft w:val="0"/>
          <w:marRight w:val="0"/>
          <w:marTop w:val="0"/>
          <w:marBottom w:val="0"/>
          <w:divBdr>
            <w:top w:val="none" w:sz="0" w:space="0" w:color="auto"/>
            <w:left w:val="none" w:sz="0" w:space="0" w:color="auto"/>
            <w:bottom w:val="none" w:sz="0" w:space="0" w:color="auto"/>
            <w:right w:val="none" w:sz="0" w:space="0" w:color="auto"/>
          </w:divBdr>
          <w:divsChild>
            <w:div w:id="473791260">
              <w:marLeft w:val="0"/>
              <w:marRight w:val="0"/>
              <w:marTop w:val="0"/>
              <w:marBottom w:val="0"/>
              <w:divBdr>
                <w:top w:val="none" w:sz="0" w:space="0" w:color="auto"/>
                <w:left w:val="none" w:sz="0" w:space="0" w:color="auto"/>
                <w:bottom w:val="none" w:sz="0" w:space="0" w:color="auto"/>
                <w:right w:val="none" w:sz="0" w:space="0" w:color="auto"/>
              </w:divBdr>
              <w:divsChild>
                <w:div w:id="10571388">
                  <w:marLeft w:val="0"/>
                  <w:marRight w:val="0"/>
                  <w:marTop w:val="0"/>
                  <w:marBottom w:val="0"/>
                  <w:divBdr>
                    <w:top w:val="none" w:sz="0" w:space="0" w:color="auto"/>
                    <w:left w:val="none" w:sz="0" w:space="0" w:color="auto"/>
                    <w:bottom w:val="none" w:sz="0" w:space="0" w:color="auto"/>
                    <w:right w:val="none" w:sz="0" w:space="0" w:color="auto"/>
                  </w:divBdr>
                  <w:divsChild>
                    <w:div w:id="1591085367">
                      <w:marLeft w:val="0"/>
                      <w:marRight w:val="0"/>
                      <w:marTop w:val="0"/>
                      <w:marBottom w:val="0"/>
                      <w:divBdr>
                        <w:top w:val="none" w:sz="0" w:space="0" w:color="auto"/>
                        <w:left w:val="none" w:sz="0" w:space="0" w:color="auto"/>
                        <w:bottom w:val="none" w:sz="0" w:space="0" w:color="auto"/>
                        <w:right w:val="none" w:sz="0" w:space="0" w:color="auto"/>
                      </w:divBdr>
                      <w:divsChild>
                        <w:div w:id="2054042420">
                          <w:marLeft w:val="0"/>
                          <w:marRight w:val="0"/>
                          <w:marTop w:val="0"/>
                          <w:marBottom w:val="0"/>
                          <w:divBdr>
                            <w:top w:val="none" w:sz="0" w:space="0" w:color="auto"/>
                            <w:left w:val="none" w:sz="0" w:space="0" w:color="auto"/>
                            <w:bottom w:val="none" w:sz="0" w:space="0" w:color="auto"/>
                            <w:right w:val="none" w:sz="0" w:space="0" w:color="auto"/>
                          </w:divBdr>
                          <w:divsChild>
                            <w:div w:id="67531063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20257133">
      <w:bodyDiv w:val="1"/>
      <w:marLeft w:val="0"/>
      <w:marRight w:val="0"/>
      <w:marTop w:val="0"/>
      <w:marBottom w:val="0"/>
      <w:divBdr>
        <w:top w:val="none" w:sz="0" w:space="0" w:color="auto"/>
        <w:left w:val="none" w:sz="0" w:space="0" w:color="auto"/>
        <w:bottom w:val="none" w:sz="0" w:space="0" w:color="auto"/>
        <w:right w:val="none" w:sz="0" w:space="0" w:color="auto"/>
      </w:divBdr>
    </w:div>
    <w:div w:id="1624965337">
      <w:bodyDiv w:val="1"/>
      <w:marLeft w:val="0"/>
      <w:marRight w:val="0"/>
      <w:marTop w:val="0"/>
      <w:marBottom w:val="0"/>
      <w:divBdr>
        <w:top w:val="none" w:sz="0" w:space="0" w:color="auto"/>
        <w:left w:val="none" w:sz="0" w:space="0" w:color="auto"/>
        <w:bottom w:val="none" w:sz="0" w:space="0" w:color="auto"/>
        <w:right w:val="none" w:sz="0" w:space="0" w:color="auto"/>
      </w:divBdr>
    </w:div>
    <w:div w:id="1668022350">
      <w:bodyDiv w:val="1"/>
      <w:marLeft w:val="0"/>
      <w:marRight w:val="0"/>
      <w:marTop w:val="0"/>
      <w:marBottom w:val="0"/>
      <w:divBdr>
        <w:top w:val="none" w:sz="0" w:space="0" w:color="auto"/>
        <w:left w:val="none" w:sz="0" w:space="0" w:color="auto"/>
        <w:bottom w:val="none" w:sz="0" w:space="0" w:color="auto"/>
        <w:right w:val="none" w:sz="0" w:space="0" w:color="auto"/>
      </w:divBdr>
    </w:div>
    <w:div w:id="1673490585">
      <w:bodyDiv w:val="1"/>
      <w:marLeft w:val="0"/>
      <w:marRight w:val="0"/>
      <w:marTop w:val="0"/>
      <w:marBottom w:val="0"/>
      <w:divBdr>
        <w:top w:val="none" w:sz="0" w:space="0" w:color="auto"/>
        <w:left w:val="none" w:sz="0" w:space="0" w:color="auto"/>
        <w:bottom w:val="none" w:sz="0" w:space="0" w:color="auto"/>
        <w:right w:val="none" w:sz="0" w:space="0" w:color="auto"/>
      </w:divBdr>
    </w:div>
    <w:div w:id="1761102887">
      <w:bodyDiv w:val="1"/>
      <w:marLeft w:val="0"/>
      <w:marRight w:val="0"/>
      <w:marTop w:val="0"/>
      <w:marBottom w:val="0"/>
      <w:divBdr>
        <w:top w:val="none" w:sz="0" w:space="0" w:color="auto"/>
        <w:left w:val="none" w:sz="0" w:space="0" w:color="auto"/>
        <w:bottom w:val="none" w:sz="0" w:space="0" w:color="auto"/>
        <w:right w:val="none" w:sz="0" w:space="0" w:color="auto"/>
      </w:divBdr>
    </w:div>
    <w:div w:id="1845314308">
      <w:bodyDiv w:val="1"/>
      <w:marLeft w:val="0"/>
      <w:marRight w:val="0"/>
      <w:marTop w:val="0"/>
      <w:marBottom w:val="0"/>
      <w:divBdr>
        <w:top w:val="none" w:sz="0" w:space="0" w:color="auto"/>
        <w:left w:val="none" w:sz="0" w:space="0" w:color="auto"/>
        <w:bottom w:val="none" w:sz="0" w:space="0" w:color="auto"/>
        <w:right w:val="none" w:sz="0" w:space="0" w:color="auto"/>
      </w:divBdr>
    </w:div>
    <w:div w:id="1935285754">
      <w:bodyDiv w:val="1"/>
      <w:marLeft w:val="0"/>
      <w:marRight w:val="0"/>
      <w:marTop w:val="0"/>
      <w:marBottom w:val="0"/>
      <w:divBdr>
        <w:top w:val="none" w:sz="0" w:space="0" w:color="auto"/>
        <w:left w:val="none" w:sz="0" w:space="0" w:color="auto"/>
        <w:bottom w:val="none" w:sz="0" w:space="0" w:color="auto"/>
        <w:right w:val="none" w:sz="0" w:space="0" w:color="auto"/>
      </w:divBdr>
      <w:divsChild>
        <w:div w:id="952397521">
          <w:blockQuote w:val="1"/>
          <w:marLeft w:val="225"/>
          <w:marRight w:val="0"/>
          <w:marTop w:val="0"/>
          <w:marBottom w:val="0"/>
          <w:divBdr>
            <w:top w:val="none" w:sz="0" w:space="0" w:color="auto"/>
            <w:left w:val="none" w:sz="0" w:space="0" w:color="auto"/>
            <w:bottom w:val="none" w:sz="0" w:space="0" w:color="auto"/>
            <w:right w:val="none" w:sz="0" w:space="0" w:color="auto"/>
          </w:divBdr>
        </w:div>
      </w:divsChild>
    </w:div>
    <w:div w:id="1961065577">
      <w:bodyDiv w:val="1"/>
      <w:marLeft w:val="0"/>
      <w:marRight w:val="0"/>
      <w:marTop w:val="0"/>
      <w:marBottom w:val="0"/>
      <w:divBdr>
        <w:top w:val="none" w:sz="0" w:space="0" w:color="auto"/>
        <w:left w:val="none" w:sz="0" w:space="0" w:color="auto"/>
        <w:bottom w:val="none" w:sz="0" w:space="0" w:color="auto"/>
        <w:right w:val="none" w:sz="0" w:space="0" w:color="auto"/>
      </w:divBdr>
      <w:divsChild>
        <w:div w:id="861086572">
          <w:marLeft w:val="0"/>
          <w:marRight w:val="0"/>
          <w:marTop w:val="0"/>
          <w:marBottom w:val="0"/>
          <w:divBdr>
            <w:top w:val="none" w:sz="0" w:space="0" w:color="auto"/>
            <w:left w:val="none" w:sz="0" w:space="0" w:color="auto"/>
            <w:bottom w:val="none" w:sz="0" w:space="0" w:color="auto"/>
            <w:right w:val="none" w:sz="0" w:space="0" w:color="auto"/>
          </w:divBdr>
          <w:divsChild>
            <w:div w:id="1577545884">
              <w:marLeft w:val="0"/>
              <w:marRight w:val="0"/>
              <w:marTop w:val="0"/>
              <w:marBottom w:val="0"/>
              <w:divBdr>
                <w:top w:val="none" w:sz="0" w:space="0" w:color="auto"/>
                <w:left w:val="none" w:sz="0" w:space="0" w:color="auto"/>
                <w:bottom w:val="none" w:sz="0" w:space="0" w:color="auto"/>
                <w:right w:val="none" w:sz="0" w:space="0" w:color="auto"/>
              </w:divBdr>
              <w:divsChild>
                <w:div w:id="1583298656">
                  <w:marLeft w:val="0"/>
                  <w:marRight w:val="0"/>
                  <w:marTop w:val="0"/>
                  <w:marBottom w:val="0"/>
                  <w:divBdr>
                    <w:top w:val="none" w:sz="0" w:space="0" w:color="auto"/>
                    <w:left w:val="none" w:sz="0" w:space="0" w:color="auto"/>
                    <w:bottom w:val="none" w:sz="0" w:space="0" w:color="auto"/>
                    <w:right w:val="none" w:sz="0" w:space="0" w:color="auto"/>
                  </w:divBdr>
                  <w:divsChild>
                    <w:div w:id="968121893">
                      <w:marLeft w:val="0"/>
                      <w:marRight w:val="0"/>
                      <w:marTop w:val="0"/>
                      <w:marBottom w:val="0"/>
                      <w:divBdr>
                        <w:top w:val="none" w:sz="0" w:space="0" w:color="auto"/>
                        <w:left w:val="none" w:sz="0" w:space="0" w:color="auto"/>
                        <w:bottom w:val="none" w:sz="0" w:space="0" w:color="auto"/>
                        <w:right w:val="none" w:sz="0" w:space="0" w:color="auto"/>
                      </w:divBdr>
                      <w:divsChild>
                        <w:div w:id="278489604">
                          <w:marLeft w:val="0"/>
                          <w:marRight w:val="0"/>
                          <w:marTop w:val="0"/>
                          <w:marBottom w:val="0"/>
                          <w:divBdr>
                            <w:top w:val="none" w:sz="0" w:space="0" w:color="auto"/>
                            <w:left w:val="none" w:sz="0" w:space="0" w:color="auto"/>
                            <w:bottom w:val="none" w:sz="0" w:space="0" w:color="auto"/>
                            <w:right w:val="none" w:sz="0" w:space="0" w:color="auto"/>
                          </w:divBdr>
                          <w:divsChild>
                            <w:div w:id="1405371387">
                              <w:marLeft w:val="0"/>
                              <w:marRight w:val="0"/>
                              <w:marTop w:val="0"/>
                              <w:marBottom w:val="0"/>
                              <w:divBdr>
                                <w:top w:val="none" w:sz="0" w:space="0" w:color="auto"/>
                                <w:left w:val="none" w:sz="0" w:space="0" w:color="auto"/>
                                <w:bottom w:val="none" w:sz="0" w:space="0" w:color="auto"/>
                                <w:right w:val="none" w:sz="0" w:space="0" w:color="auto"/>
                              </w:divBdr>
                              <w:divsChild>
                                <w:div w:id="426577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067298280">
      <w:bodyDiv w:val="1"/>
      <w:marLeft w:val="0"/>
      <w:marRight w:val="0"/>
      <w:marTop w:val="0"/>
      <w:marBottom w:val="0"/>
      <w:divBdr>
        <w:top w:val="none" w:sz="0" w:space="0" w:color="auto"/>
        <w:left w:val="none" w:sz="0" w:space="0" w:color="auto"/>
        <w:bottom w:val="none" w:sz="0" w:space="0" w:color="auto"/>
        <w:right w:val="none" w:sz="0" w:space="0" w:color="auto"/>
      </w:divBdr>
      <w:divsChild>
        <w:div w:id="1589146685">
          <w:blockQuote w:val="1"/>
          <w:marLeft w:val="225"/>
          <w:marRight w:val="0"/>
          <w:marTop w:val="0"/>
          <w:marBottom w:val="0"/>
          <w:divBdr>
            <w:top w:val="none" w:sz="0" w:space="0" w:color="auto"/>
            <w:left w:val="none" w:sz="0" w:space="0" w:color="auto"/>
            <w:bottom w:val="none" w:sz="0" w:space="0" w:color="auto"/>
            <w:right w:val="none" w:sz="0" w:space="0" w:color="auto"/>
          </w:divBdr>
        </w:div>
      </w:divsChild>
    </w:div>
  </w:divs>
  <w:optimizeForBrowser/>
</w:webSettings>
</file>

<file path=word/_rels/document.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hyperlink" Target="http://www.tenderned.nl" TargetMode="External"/><Relationship Id="rId26" Type="http://schemas.microsoft.com/office/2018/08/relationships/commentsExtensible" Target="commentsExtensible.xml"/><Relationship Id="rId3" Type="http://schemas.openxmlformats.org/officeDocument/2006/relationships/customXml" Target="../customXml/item3.xml"/><Relationship Id="rId21" Type="http://schemas.openxmlformats.org/officeDocument/2006/relationships/hyperlink" Target="mailto:inkoop@provincie-utrecht.nl" TargetMode="External"/><Relationship Id="rId34" Type="http://schemas.microsoft.com/office/2011/relationships/people" Target="peop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tenderned.nl" TargetMode="External"/><Relationship Id="rId25" Type="http://schemas.microsoft.com/office/2016/09/relationships/commentsIds" Target="commentsIds.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mailto:servicedesk@TenderNed.nl" TargetMode="External"/><Relationship Id="rId29" Type="http://schemas.openxmlformats.org/officeDocument/2006/relationships/hyperlink" Target="mailto:klachtenmeldpunt@provincie-utrecht.nl"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microsoft.com/office/2011/relationships/commentsExtended" Target="commentsExtended.xml"/><Relationship Id="rId32"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comments" Target="comments.xml"/><Relationship Id="rId28" Type="http://schemas.openxmlformats.org/officeDocument/2006/relationships/hyperlink" Target="http://www.commissievanaanbestedingsexperts.nl" TargetMode="External"/><Relationship Id="rId36"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www.tenderned.nl/voor-ondernemingen/ondersteuning" TargetMode="External"/><Relationship Id="rId31"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hyperlink" Target="http://www.provincie-utrecht.nl" TargetMode="External"/><Relationship Id="rId27" Type="http://schemas.openxmlformats.org/officeDocument/2006/relationships/hyperlink" Target="https://klachtenmeldpuntaanbesteden.nl/leden/provincie-utrecht/" TargetMode="External"/><Relationship Id="rId30" Type="http://schemas.openxmlformats.org/officeDocument/2006/relationships/header" Target="header3.xml"/><Relationship Id="rId35" Type="http://schemas.openxmlformats.org/officeDocument/2006/relationships/glossaryDocument" Target="glossary/document.xml"/><Relationship Id="rId8" Type="http://schemas.openxmlformats.org/officeDocument/2006/relationships/styles" Target="styles.xml"/></Relationships>
</file>

<file path=word/_rels/footnotes.xml.rels><?xml version="1.0" encoding="UTF-8" standalone="yes"?>
<Relationships xmlns="http://schemas.openxmlformats.org/package/2006/relationships"><Relationship Id="rId2" Type="http://schemas.openxmlformats.org/officeDocument/2006/relationships/hyperlink" Target="https://protect-de.mimecast.com/s/EM8PCEqYXBtWoNPtNV9Dh?domain=justis.nl" TargetMode="External"/><Relationship Id="rId1" Type="http://schemas.openxmlformats.org/officeDocument/2006/relationships/hyperlink" Target="https://www.pianoo.nl/themas/maatschappelijk-verantwoord-inkopen-mvi-duurzaam-inkopen/productgroepen"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Q:\APPROW52\S522\OP@AJ\Bedrijfsjuridisch\Dossiers\Beleid\Templates\BESTEK%2017%20maart%202005.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5C1A8BB93314E7DAE22AD9073093FA4"/>
        <w:category>
          <w:name w:val="Algemeen"/>
          <w:gallery w:val="placeholder"/>
        </w:category>
        <w:types>
          <w:type w:val="bbPlcHdr"/>
        </w:types>
        <w:behaviors>
          <w:behavior w:val="content"/>
        </w:behaviors>
        <w:guid w:val="{55200E45-49BD-48F8-82D2-7FCCE447D92A}"/>
      </w:docPartPr>
      <w:docPartBody>
        <w:p w:rsidR="00C13BB3" w:rsidRDefault="00C13BB3" w:rsidP="00C13BB3">
          <w:pPr>
            <w:pStyle w:val="15C1A8BB93314E7DAE22AD9073093FA4"/>
          </w:pPr>
          <w:r w:rsidRPr="000F76A5">
            <w:rPr>
              <w:rStyle w:val="Tekstvantijdelijkeaanduiding"/>
            </w:rPr>
            <w:t>Klik hier als u tekst wilt invoeren.</w:t>
          </w:r>
        </w:p>
      </w:docPartBody>
    </w:docPart>
    <w:docPart>
      <w:docPartPr>
        <w:name w:val="AA062F964F38489884A834DF4571F983"/>
        <w:category>
          <w:name w:val="Algemeen"/>
          <w:gallery w:val="placeholder"/>
        </w:category>
        <w:types>
          <w:type w:val="bbPlcHdr"/>
        </w:types>
        <w:behaviors>
          <w:behavior w:val="content"/>
        </w:behaviors>
        <w:guid w:val="{2124B330-1D5D-4561-968B-DC009B92E404}"/>
      </w:docPartPr>
      <w:docPartBody>
        <w:p w:rsidR="008A3FA4" w:rsidRDefault="00C13BB3" w:rsidP="00C13BB3">
          <w:pPr>
            <w:pStyle w:val="AA062F964F38489884A834DF4571F983"/>
          </w:pPr>
          <w:r w:rsidRPr="000F76A5">
            <w:rPr>
              <w:rStyle w:val="Tekstvantijdelijkeaanduiding"/>
            </w:rPr>
            <w:t>Klik hier als u tekst wilt invoeren.</w:t>
          </w:r>
        </w:p>
      </w:docPartBody>
    </w:docPart>
    <w:docPart>
      <w:docPartPr>
        <w:name w:val="D9EA3C9DB41D430D854662B2F203CCDE"/>
        <w:category>
          <w:name w:val="Algemeen"/>
          <w:gallery w:val="placeholder"/>
        </w:category>
        <w:types>
          <w:type w:val="bbPlcHdr"/>
        </w:types>
        <w:behaviors>
          <w:behavior w:val="content"/>
        </w:behaviors>
        <w:guid w:val="{C79E9206-4344-48B0-80E7-6076BB140D99}"/>
      </w:docPartPr>
      <w:docPartBody>
        <w:p w:rsidR="008A3FA4" w:rsidRDefault="00C13BB3" w:rsidP="00C13BB3">
          <w:pPr>
            <w:pStyle w:val="D9EA3C9DB41D430D854662B2F203CCDE"/>
          </w:pPr>
          <w:r w:rsidRPr="000F76A5">
            <w:rPr>
              <w:rStyle w:val="Tekstvantijdelijkeaanduiding"/>
            </w:rPr>
            <w:t>Klik hier als u tekst wilt invoeren.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rbel">
    <w:panose1 w:val="020B0503020204020204"/>
    <w:charset w:val="00"/>
    <w:family w:val="swiss"/>
    <w:pitch w:val="variable"/>
    <w:sig w:usb0="A00002EF" w:usb1="4000A44B"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heMixBold-Plain">
    <w:altName w:val="Times New Roman"/>
    <w:panose1 w:val="00000000000000000000"/>
    <w:charset w:val="00"/>
    <w:family w:val="roman"/>
    <w:notTrueType/>
    <w:pitch w:val="default"/>
  </w:font>
  <w:font w:name="Verdana">
    <w:panose1 w:val="020B0604030504040204"/>
    <w:charset w:val="00"/>
    <w:family w:val="swiss"/>
    <w:pitch w:val="variable"/>
    <w:sig w:usb0="A00006FF" w:usb1="4000205B" w:usb2="00000010" w:usb3="00000000" w:csb0="000001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
    <w:panose1 w:val="020B0604020202030204"/>
    <w:charset w:val="00"/>
    <w:family w:val="swiss"/>
    <w:pitch w:val="variable"/>
    <w:sig w:usb0="00000003" w:usb1="00000000" w:usb2="00000000" w:usb3="00000000" w:csb0="00000001" w:csb1="00000000"/>
  </w:font>
  <w:font w:name="Arial Unicode MS">
    <w:panose1 w:val="020B0604020202020204"/>
    <w:charset w:val="00"/>
    <w:family w:val="roman"/>
    <w:pitch w:val="variable"/>
    <w:sig w:usb0="00000003" w:usb1="00000000" w:usb2="00000000" w:usb3="00000000" w:csb0="00000001" w:csb1="00000000"/>
  </w:font>
  <w:font w:name="TT E 153 7 DD 8t 00">
    <w:altName w:val="TT E 153 7 DD 8t"/>
    <w:panose1 w:val="00000000000000000000"/>
    <w:charset w:val="00"/>
    <w:family w:val="auto"/>
    <w:notTrueType/>
    <w:pitch w:val="default"/>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Plantin">
    <w:altName w:val="Times New Roman"/>
    <w:charset w:val="00"/>
    <w:family w:val="auto"/>
    <w:pitch w:val="variable"/>
    <w:sig w:usb0="00000001" w:usb1="4000000A" w:usb2="00000000" w:usb3="00000000" w:csb0="00000093"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13BB3"/>
    <w:rsid w:val="00057C25"/>
    <w:rsid w:val="00097DBC"/>
    <w:rsid w:val="00110C53"/>
    <w:rsid w:val="00135CB3"/>
    <w:rsid w:val="00207F79"/>
    <w:rsid w:val="00223062"/>
    <w:rsid w:val="0027589F"/>
    <w:rsid w:val="003811AD"/>
    <w:rsid w:val="003A7610"/>
    <w:rsid w:val="004B67B2"/>
    <w:rsid w:val="004D11F2"/>
    <w:rsid w:val="004F1AD8"/>
    <w:rsid w:val="004F783F"/>
    <w:rsid w:val="00576DB6"/>
    <w:rsid w:val="005B1DFE"/>
    <w:rsid w:val="005B7114"/>
    <w:rsid w:val="005F15BC"/>
    <w:rsid w:val="006D1CF6"/>
    <w:rsid w:val="0072237C"/>
    <w:rsid w:val="0086510A"/>
    <w:rsid w:val="008A3FA4"/>
    <w:rsid w:val="0091106C"/>
    <w:rsid w:val="00996688"/>
    <w:rsid w:val="009C0B35"/>
    <w:rsid w:val="009D032D"/>
    <w:rsid w:val="009E1748"/>
    <w:rsid w:val="00B232DC"/>
    <w:rsid w:val="00B40235"/>
    <w:rsid w:val="00BC000B"/>
    <w:rsid w:val="00C13BB3"/>
    <w:rsid w:val="00C651C3"/>
    <w:rsid w:val="00C76E8E"/>
    <w:rsid w:val="00CA60BE"/>
    <w:rsid w:val="00CE2FD7"/>
    <w:rsid w:val="00E61C9B"/>
    <w:rsid w:val="00EB5C22"/>
    <w:rsid w:val="00EE0BAB"/>
    <w:rsid w:val="00F9351A"/>
    <w:rsid w:val="00FA3C6A"/>
    <w:rsid w:val="00FC535F"/>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E61C9B"/>
    <w:rPr>
      <w:color w:val="808080"/>
    </w:rPr>
  </w:style>
  <w:style w:type="paragraph" w:customStyle="1" w:styleId="15C1A8BB93314E7DAE22AD9073093FA4">
    <w:name w:val="15C1A8BB93314E7DAE22AD9073093FA4"/>
    <w:rsid w:val="00C13BB3"/>
  </w:style>
  <w:style w:type="paragraph" w:customStyle="1" w:styleId="AA062F964F38489884A834DF4571F983">
    <w:name w:val="AA062F964F38489884A834DF4571F983"/>
    <w:rsid w:val="00C13BB3"/>
  </w:style>
  <w:style w:type="paragraph" w:customStyle="1" w:styleId="D9EA3C9DB41D430D854662B2F203CCDE">
    <w:name w:val="D9EA3C9DB41D430D854662B2F203CCDE"/>
    <w:rsid w:val="00C13BB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_PU" ma:contentTypeID="0x0101003E9A2B830A3CB44DBCE3112387D3A1360085002B03D97E1D4985442E037D24F1C8" ma:contentTypeVersion="36" ma:contentTypeDescription="Een nieuw document maken." ma:contentTypeScope="" ma:versionID="7465c1563a9fa3da77f719c0c5f6fc73">
  <xsd:schema xmlns:xsd="http://www.w3.org/2001/XMLSchema" xmlns:xs="http://www.w3.org/2001/XMLSchema" xmlns:p="http://schemas.microsoft.com/office/2006/metadata/properties" xmlns:ns2="6e5de6ab-6344-4590-bdfb-cd381d1301e0" xmlns:ns3="71a72728-fb44-4036-b645-2459814b40b3" xmlns:ns4="fa468d3d-bf59-4030-8bb0-350b6c786af0" xmlns:ns5="3a2d4642-b1a9-4f9a-947d-aaac82c6ed7c" xmlns:ns6="2f9d3bea-d46d-4e43-bf25-8b181b50bdbf" targetNamespace="http://schemas.microsoft.com/office/2006/metadata/properties" ma:root="true" ma:fieldsID="98f93b3ec1514d40776c1b5dfbb28f65" ns2:_="" ns3:_="" ns4:_="" ns5:_="" ns6:_="">
    <xsd:import namespace="6e5de6ab-6344-4590-bdfb-cd381d1301e0"/>
    <xsd:import namespace="71a72728-fb44-4036-b645-2459814b40b3"/>
    <xsd:import namespace="fa468d3d-bf59-4030-8bb0-350b6c786af0"/>
    <xsd:import namespace="3a2d4642-b1a9-4f9a-947d-aaac82c6ed7c"/>
    <xsd:import namespace="2f9d3bea-d46d-4e43-bf25-8b181b50bdbf"/>
    <xsd:element name="properties">
      <xsd:complexType>
        <xsd:sequence>
          <xsd:element name="documentManagement">
            <xsd:complexType>
              <xsd:all>
                <xsd:element ref="ns3:PUWerkingsgebiedDocument" minOccurs="0"/>
                <xsd:element ref="ns3:PUCopyrightRechten" minOccurs="0"/>
                <xsd:element ref="ns3:PUOmschrijvingVoorwaardenCopyright" minOccurs="0"/>
                <xsd:element ref="ns3:PUBegindatumCopyright" minOccurs="0"/>
                <xsd:element ref="ns3:PUEinddatumCopyright" minOccurs="0"/>
                <xsd:element ref="ns3:PUBegindatumdossier" minOccurs="0"/>
                <xsd:element ref="ns3:PUEinddatumdossier" minOccurs="0"/>
                <xsd:element ref="ns3:PUSelectiecategorie" minOccurs="0"/>
                <xsd:element ref="ns3:PUDossiernaam" minOccurs="0"/>
                <xsd:element ref="ns2:_dlc_DocId" minOccurs="0"/>
                <xsd:element ref="ns4:bee6bab28bc347dea223a27ae484b55c" minOccurs="0"/>
                <xsd:element ref="ns2:_dlc_DocIdUrl" minOccurs="0"/>
                <xsd:element ref="ns4:e28028357a134c8cba3ce1e424d81274" minOccurs="0"/>
                <xsd:element ref="ns2:_dlc_DocIdPersistId" minOccurs="0"/>
                <xsd:element ref="ns4:d6579817e59147ae85edfd3136814cae" minOccurs="0"/>
                <xsd:element ref="ns4:c69891f5b6724842a1992b729e890d0f" minOccurs="0"/>
                <xsd:element ref="ns4:dc87032591014caf9b8c241199203258" minOccurs="0"/>
                <xsd:element ref="ns2:TaxCatchAll" minOccurs="0"/>
                <xsd:element ref="ns4:nbfcb91ce6ed4c72a590e661d33753dd" minOccurs="0"/>
                <xsd:element ref="ns2:TaxCatchAllLabel" minOccurs="0"/>
                <xsd:element ref="ns4:ecddcceb7a3944bcb5df119ed71fb281" minOccurs="0"/>
                <xsd:element ref="ns4:n35da69e1c1047dea46f4e43c827e5fd" minOccurs="0"/>
                <xsd:element ref="ns4:d48145a825f34c759bf35e0f0f98a24d" minOccurs="0"/>
                <xsd:element ref="ns4:kb23fa795b9743b8adae1149359e24fa" minOccurs="0"/>
                <xsd:element ref="ns4:cb2b531b78c348c8977f55608358c411" minOccurs="0"/>
                <xsd:element ref="ns5:PUDocumenttype" minOccurs="0"/>
                <xsd:element ref="ns5:PUDocumentumRegistratienummer" minOccurs="0"/>
                <xsd:element ref="ns5:PUOrigineleMakerDocumentum" minOccurs="0"/>
                <xsd:element ref="ns6:MediaServiceMetadata" minOccurs="0"/>
                <xsd:element ref="ns6:MediaServiceFastMetadata" minOccurs="0"/>
                <xsd:element ref="ns5:PUCorsaDocumentcode" minOccurs="0"/>
                <xsd:element ref="ns6:MediaServiceObjectDetectorVersions" minOccurs="0"/>
                <xsd:element ref="ns2:SharedWithUsers" minOccurs="0"/>
                <xsd:element ref="ns2:SharedWithDetail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5de6ab-6344-4590-bdfb-cd381d1301e0" elementFormDefault="qualified">
    <xsd:import namespace="http://schemas.microsoft.com/office/2006/documentManagement/types"/>
    <xsd:import namespace="http://schemas.microsoft.com/office/infopath/2007/PartnerControls"/>
    <xsd:element name="_dlc_DocId" ma:index="21" nillable="true" ma:displayName="Waarde van de document-id" ma:description="De waarde van de document-id die aan dit item is toegewezen." ma:indexed="true" ma:internalName="_dlc_DocId" ma:readOnly="true">
      <xsd:simpleType>
        <xsd:restriction base="dms:Text"/>
      </xsd:simpleType>
    </xsd:element>
    <xsd:element name="_dlc_DocIdUrl" ma:index="23" nillable="true" ma:displayName="Registratienummer"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TaxCatchAll" ma:index="29" nillable="true" ma:displayName="Taxonomy Catch All Column" ma:hidden="true" ma:list="{d6f4f980-33df-4d6f-854c-b8c573345248}" ma:internalName="TaxCatchAll" ma:showField="CatchAllData"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TaxCatchAllLabel" ma:index="31" nillable="true" ma:displayName="Taxonomy Catch All Column1" ma:hidden="true" ma:list="{d6f4f980-33df-4d6f-854c-b8c573345248}" ma:internalName="TaxCatchAllLabel" ma:readOnly="true" ma:showField="CatchAllDataLabel" ma:web="6e5de6ab-6344-4590-bdfb-cd381d1301e0">
      <xsd:complexType>
        <xsd:complexContent>
          <xsd:extension base="dms:MultiChoiceLookup">
            <xsd:sequence>
              <xsd:element name="Value" type="dms:Lookup" maxOccurs="unbounded" minOccurs="0" nillable="true"/>
            </xsd:sequence>
          </xsd:extension>
        </xsd:complexContent>
      </xsd:complexType>
    </xsd:element>
    <xsd:element name="SharedWithUsers" ma:index="51"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52"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a72728-fb44-4036-b645-2459814b40b3" elementFormDefault="qualified">
    <xsd:import namespace="http://schemas.microsoft.com/office/2006/documentManagement/types"/>
    <xsd:import namespace="http://schemas.microsoft.com/office/infopath/2007/PartnerControls"/>
    <xsd:element name="PUWerkingsgebiedDocument" ma:index="3" nillable="true" ma:displayName="Werkingsgebied document" ma:internalName="PUWerkingsgebiedDocument">
      <xsd:simpleType>
        <xsd:restriction base="dms:Text">
          <xsd:maxLength value="255"/>
        </xsd:restriction>
      </xsd:simpleType>
    </xsd:element>
    <xsd:element name="PUCopyrightRechten" ma:index="4" nillable="true" ma:displayName="Copyright rechten" ma:default="0" ma:description="Selecteer &quot;Ja&quot; indien het document onderhevig is aan copyright rechten" ma:internalName="PUCopyrightRechten">
      <xsd:simpleType>
        <xsd:restriction base="dms:Boolean"/>
      </xsd:simpleType>
    </xsd:element>
    <xsd:element name="PUOmschrijvingVoorwaardenCopyright" ma:index="5" nillable="true" ma:displayName="Omschrijving voorwaarden copyright" ma:internalName="PUOmschrijvingVoorwaardenCopyright">
      <xsd:simpleType>
        <xsd:restriction base="dms:Note">
          <xsd:maxLength value="255"/>
        </xsd:restriction>
      </xsd:simpleType>
    </xsd:element>
    <xsd:element name="PUBegindatumCopyright" ma:index="6" nillable="true" ma:displayName="Begindatum copyright" ma:format="DateOnly" ma:internalName="PUBegindatumCopyright">
      <xsd:simpleType>
        <xsd:restriction base="dms:DateTime"/>
      </xsd:simpleType>
    </xsd:element>
    <xsd:element name="PUEinddatumCopyright" ma:index="7" nillable="true" ma:displayName="Einddatum copyright" ma:format="DateOnly" ma:internalName="PUEinddatumCopyright">
      <xsd:simpleType>
        <xsd:restriction base="dms:DateTime"/>
      </xsd:simpleType>
    </xsd:element>
    <xsd:element name="PUBegindatumdossier" ma:index="14" nillable="true" ma:displayName="Begindatumdossier" ma:default="[today]" ma:format="DateOnly" ma:internalName="PUBegindatumdossier">
      <xsd:simpleType>
        <xsd:restriction base="dms:DateTime"/>
      </xsd:simpleType>
    </xsd:element>
    <xsd:element name="PUEinddatumdossier" ma:index="15" nillable="true" ma:displayName="Einddatumdossier" ma:format="DateOnly" ma:internalName="PUEinddatumdossier">
      <xsd:simpleType>
        <xsd:restriction base="dms:DateTime"/>
      </xsd:simpleType>
    </xsd:element>
    <xsd:element name="PUSelectiecategorie" ma:index="18" nillable="true" ma:displayName="Selectiecategorie" ma:default="2020 2" ma:internalName="PUSelectiecategorie">
      <xsd:simpleType>
        <xsd:restriction base="dms:Text">
          <xsd:maxLength value="255"/>
        </xsd:restriction>
      </xsd:simpleType>
    </xsd:element>
    <xsd:element name="PUDossiernaam" ma:index="19" nillable="true" ma:displayName="Dossiernaam" ma:default="" ma:internalName="PUDossiernaam">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468d3d-bf59-4030-8bb0-350b6c786af0" elementFormDefault="qualified">
    <xsd:import namespace="http://schemas.microsoft.com/office/2006/documentManagement/types"/>
    <xsd:import namespace="http://schemas.microsoft.com/office/infopath/2007/PartnerControls"/>
    <xsd:element name="bee6bab28bc347dea223a27ae484b55c" ma:index="22" nillable="true" ma:taxonomy="true" ma:internalName="bee6bab28bc347dea223a27ae484b55c" ma:taxonomyFieldName="PUEindverantwoordelijkeProceseigenaar" ma:displayName="Eindverantwoordelijke proceseigenaar" ma:default="9;#BDV - Concernmanager Bedrijfsvoering|89c0540d-8588-4a1f-b258-b707f9c3a29d" ma:fieldId="{bee6bab2-8bc3-47de-a223-a27ae484b55c}" ma:sspId="d6e20898-9fd2-4753-9924-3f7380c5943a" ma:termSetId="c4f41cfa-9fd9-430d-8623-d08408cb3992" ma:anchorId="00000000-0000-0000-0000-000000000000" ma:open="false" ma:isKeyword="false">
      <xsd:complexType>
        <xsd:sequence>
          <xsd:element ref="pc:Terms" minOccurs="0" maxOccurs="1"/>
        </xsd:sequence>
      </xsd:complexType>
    </xsd:element>
    <xsd:element name="e28028357a134c8cba3ce1e424d81274" ma:index="24" nillable="true" ma:taxonomy="true" ma:internalName="e28028357a134c8cba3ce1e424d81274" ma:taxonomyFieldName="PUThema" ma:displayName="Thema" ma:default="2;#Inkoop|f634ae1c-74c7-4860-b755-4fc0e27d307a" ma:fieldId="{e2802835-7a13-4c8c-ba3c-e1e424d81274}" ma:sspId="d6e20898-9fd2-4753-9924-3f7380c5943a" ma:termSetId="06d93e4f-b741-4aa1-a950-4db177d07a46" ma:anchorId="00000000-0000-0000-0000-000000000000" ma:open="false" ma:isKeyword="false">
      <xsd:complexType>
        <xsd:sequence>
          <xsd:element ref="pc:Terms" minOccurs="0" maxOccurs="1"/>
        </xsd:sequence>
      </xsd:complexType>
    </xsd:element>
    <xsd:element name="d6579817e59147ae85edfd3136814cae" ma:index="26" nillable="true" ma:taxonomy="true" ma:internalName="d6579817e59147ae85edfd3136814cae" ma:taxonomyFieldName="PUWerkproces" ma:displayName="Werkproces" ma:default="8;#Nog nader in te vullen|e20950c1-e059-4dd1-8571-f80d57af7540" ma:fieldId="{d6579817-e591-47ae-85ed-fd3136814cae}" ma:sspId="d6e20898-9fd2-4753-9924-3f7380c5943a" ma:termSetId="1795a696-d4ea-42e5-9f0b-f098e75f91fd" ma:anchorId="00000000-0000-0000-0000-000000000000" ma:open="false" ma:isKeyword="false">
      <xsd:complexType>
        <xsd:sequence>
          <xsd:element ref="pc:Terms" minOccurs="0" maxOccurs="1"/>
        </xsd:sequence>
      </xsd:complexType>
    </xsd:element>
    <xsd:element name="c69891f5b6724842a1992b729e890d0f" ma:index="27" nillable="true" ma:taxonomy="true" ma:internalName="c69891f5b6724842a1992b729e890d0f" ma:taxonomyFieldName="PUDocumentTrefwoorden" ma:displayName="Document trefwoorden" ma:fieldId="{c69891f5-b672-4842-a199-2b729e890d0f}" ma:taxonomyMulti="true" ma:sspId="d6e20898-9fd2-4753-9924-3f7380c5943a" ma:termSetId="00000000-0000-0000-0000-000000000000" ma:anchorId="00000000-0000-0000-0000-000000000000" ma:open="true" ma:isKeyword="false">
      <xsd:complexType>
        <xsd:sequence>
          <xsd:element ref="pc:Terms" minOccurs="0" maxOccurs="1"/>
        </xsd:sequence>
      </xsd:complexType>
    </xsd:element>
    <xsd:element name="dc87032591014caf9b8c241199203258" ma:index="28" nillable="true" ma:taxonomy="true" ma:internalName="dc87032591014caf9b8c241199203258" ma:taxonomyFieldName="PUDoelenboom" ma:displayName="Doelenboom" ma:default="1;#Onbenoemd|fb06c238-9fe8-4cf7-a2d9-a90b291e7d32" ma:fieldId="{dc870325-9101-4caf-9b8c-241199203258}" ma:sspId="d6e20898-9fd2-4753-9924-3f7380c5943a" ma:termSetId="9589c86e-2f15-406a-bb88-85ad886474d1" ma:anchorId="00000000-0000-0000-0000-000000000000" ma:open="false" ma:isKeyword="false">
      <xsd:complexType>
        <xsd:sequence>
          <xsd:element ref="pc:Terms" minOccurs="0" maxOccurs="1"/>
        </xsd:sequence>
      </xsd:complexType>
    </xsd:element>
    <xsd:element name="nbfcb91ce6ed4c72a590e661d33753dd" ma:index="30" nillable="true" ma:taxonomy="true" ma:internalName="nbfcb91ce6ed4c72a590e661d33753dd" ma:taxonomyFieldName="PUWBSTax" ma:displayName="WBS" ma:default="10;#P.0000 - Onbenoemd|3d735cab-bb43-4375-8d6c-aab7c97c3079" ma:fieldId="{7bfcb91c-e6ed-4c72-a590-e661d33753dd}" ma:sspId="d6e20898-9fd2-4753-9924-3f7380c5943a" ma:termSetId="de8aea1a-1900-4651-8d26-56f9dde5d303" ma:anchorId="00000000-0000-0000-0000-000000000000" ma:open="false" ma:isKeyword="false">
      <xsd:complexType>
        <xsd:sequence>
          <xsd:element ref="pc:Terms" minOccurs="0" maxOccurs="1"/>
        </xsd:sequence>
      </xsd:complexType>
    </xsd:element>
    <xsd:element name="ecddcceb7a3944bcb5df119ed71fb281" ma:index="34" nillable="true" ma:taxonomy="true" ma:internalName="ecddcceb7a3944bcb5df119ed71fb281" ma:taxonomyFieldName="PUWaardering" ma:displayName="Waardering" ma:default="5;#Vernietigen|90b47d01-38c6-4bfb-b527-d49e498a64bf" ma:fieldId="{ecddcceb-7a39-44bc-b5df-119ed71fb281}" ma:sspId="d6e20898-9fd2-4753-9924-3f7380c5943a" ma:termSetId="2b960e09-d81e-4156-bdf3-fa04acc66991" ma:anchorId="00000000-0000-0000-0000-000000000000" ma:open="false" ma:isKeyword="false">
      <xsd:complexType>
        <xsd:sequence>
          <xsd:element ref="pc:Terms" minOccurs="0" maxOccurs="1"/>
        </xsd:sequence>
      </xsd:complexType>
    </xsd:element>
    <xsd:element name="n35da69e1c1047dea46f4e43c827e5fd" ma:index="36" nillable="true" ma:taxonomy="true" ma:internalName="n35da69e1c1047dea46f4e43c827e5fd" ma:taxonomyFieldName="PUBewaartermijn" ma:displayName="Bewaartermijn" ma:default="3;#1 jaar na vervallen belang|7d448653-d735-4568-aaef-793a9bf0942f" ma:fieldId="{735da69e-1c10-47de-a46f-4e43c827e5fd}" ma:sspId="d6e20898-9fd2-4753-9924-3f7380c5943a" ma:termSetId="bf6207c9-df11-4d84-a399-b07313a6ce94" ma:anchorId="00000000-0000-0000-0000-000000000000" ma:open="false" ma:isKeyword="false">
      <xsd:complexType>
        <xsd:sequence>
          <xsd:element ref="pc:Terms" minOccurs="0" maxOccurs="1"/>
        </xsd:sequence>
      </xsd:complexType>
    </xsd:element>
    <xsd:element name="d48145a825f34c759bf35e0f0f98a24d" ma:index="40" nillable="true" ma:taxonomy="true" ma:internalName="d48145a825f34c759bf35e0f0f98a24d" ma:taxonomyFieldName="PUWerkingsgebiedDossier" ma:displayName="Werkingsgebied dossier" ma:default="4;#Intern Provincie|189e3338-705c-4baf-9377-0e95b47bfb72" ma:fieldId="{d48145a8-25f3-4c75-9bf3-5e0f0f98a24d}" ma:sspId="d6e20898-9fd2-4753-9924-3f7380c5943a" ma:termSetId="fdfb8693-5b3e-48f7-b4e1-2743a88dfeaa" ma:anchorId="00000000-0000-0000-0000-000000000000" ma:open="false" ma:isKeyword="false">
      <xsd:complexType>
        <xsd:sequence>
          <xsd:element ref="pc:Terms" minOccurs="0" maxOccurs="1"/>
        </xsd:sequence>
      </xsd:complexType>
    </xsd:element>
    <xsd:element name="kb23fa795b9743b8adae1149359e24fa" ma:index="41" nillable="true" ma:taxonomy="true" ma:internalName="kb23fa795b9743b8adae1149359e24fa" ma:taxonomyFieldName="PUProceseigenaar" ma:displayName="Proceseigenaar" ma:default="7;#TL BDV-IJS, Teamleider Inkoop, juridische zaken en subsidies|6d5f48b5-6163-4758-bde9-f4abd201a57d" ma:fieldId="{4b23fa79-5b97-43b8-adae-1149359e24fa}" ma:sspId="d6e20898-9fd2-4753-9924-3f7380c5943a" ma:termSetId="b742015b-cac9-4880-bb80-8932fb1f14ed" ma:anchorId="00000000-0000-0000-0000-000000000000" ma:open="false" ma:isKeyword="false">
      <xsd:complexType>
        <xsd:sequence>
          <xsd:element ref="pc:Terms" minOccurs="0" maxOccurs="1"/>
        </xsd:sequence>
      </xsd:complexType>
    </xsd:element>
    <xsd:element name="cb2b531b78c348c8977f55608358c411" ma:index="42" nillable="true" ma:taxonomy="true" ma:internalName="cb2b531b78c348c8977f55608358c411" ma:taxonomyFieldName="PUDomein" ma:displayName="Domein" ma:default="6;#Bedrijfsvoering (BDV)|302cfe91-8e34-4ae4-a64b-d2f9b2c8ff26" ma:fieldId="{cb2b531b-78c3-48c8-977f-55608358c411}" ma:sspId="d6e20898-9fd2-4753-9924-3f7380c5943a" ma:termSetId="e2b90dce-b912-40b0-87b6-d0f56304490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a2d4642-b1a9-4f9a-947d-aaac82c6ed7c" elementFormDefault="qualified">
    <xsd:import namespace="http://schemas.microsoft.com/office/2006/documentManagement/types"/>
    <xsd:import namespace="http://schemas.microsoft.com/office/infopath/2007/PartnerControls"/>
    <xsd:element name="PUDocumenttype" ma:index="44" nillable="true" ma:displayName="Documenttype" ma:hidden="true" ma:internalName="PUDocumenttype" ma:readOnly="false">
      <xsd:simpleType>
        <xsd:restriction base="dms:Text">
          <xsd:maxLength value="255"/>
        </xsd:restriction>
      </xsd:simpleType>
    </xsd:element>
    <xsd:element name="PUDocumentumRegistratienummer" ma:index="45" nillable="true" ma:displayName="Documentum Registratienummer" ma:hidden="true" ma:internalName="PUDocumentumRegistratienummer" ma:readOnly="false">
      <xsd:simpleType>
        <xsd:restriction base="dms:Text">
          <xsd:maxLength value="255"/>
        </xsd:restriction>
      </xsd:simpleType>
    </xsd:element>
    <xsd:element name="PUOrigineleMakerDocumentum" ma:index="46" nillable="true" ma:displayName="Originele maker Documentum" ma:hidden="true" ma:internalName="PUOrigineleMakerDocumentum" ma:readOnly="false">
      <xsd:simpleType>
        <xsd:restriction base="dms:Text">
          <xsd:maxLength value="255"/>
        </xsd:restriction>
      </xsd:simpleType>
    </xsd:element>
    <xsd:element name="PUCorsaDocumentcode" ma:index="49" nillable="true" ma:displayName="Corsa documentcode" ma:hidden="true" ma:internalName="PUCorsaDocumentcode" ma:readOnly="fals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9d3bea-d46d-4e43-bf25-8b181b50bdbf" elementFormDefault="qualified">
    <xsd:import namespace="http://schemas.microsoft.com/office/2006/documentManagement/types"/>
    <xsd:import namespace="http://schemas.microsoft.com/office/infopath/2007/PartnerControls"/>
    <xsd:element name="MediaServiceMetadata" ma:index="47" nillable="true" ma:displayName="MediaServiceMetadata" ma:hidden="true" ma:internalName="MediaServiceMetadata" ma:readOnly="true">
      <xsd:simpleType>
        <xsd:restriction base="dms:Note"/>
      </xsd:simpleType>
    </xsd:element>
    <xsd:element name="MediaServiceFastMetadata" ma:index="48" nillable="true" ma:displayName="MediaServiceFastMetadata" ma:hidden="true" ma:internalName="MediaServiceFastMetadata" ma:readOnly="true">
      <xsd:simpleType>
        <xsd:restriction base="dms:Note"/>
      </xsd:simpleType>
    </xsd:element>
    <xsd:element name="MediaServiceObjectDetectorVersions" ma:index="50" nillable="true" ma:displayName="MediaServiceObjectDetectorVersions" ma:hidden="true" ma:indexed="true" ma:internalName="MediaServiceObjectDetectorVersions" ma:readOnly="true">
      <xsd:simpleType>
        <xsd:restriction base="dms:Text"/>
      </xsd:simpleType>
    </xsd:element>
    <xsd:element name="MediaServiceSearchProperties" ma:index="53"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Inhoudstype"/>
        <xsd:element ref="dc:title" minOccurs="0"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UCopyrightRechten xmlns="71a72728-fb44-4036-b645-2459814b40b3">false</PUCopyrightRechten>
    <PUEinddatumdossier xmlns="71a72728-fb44-4036-b645-2459814b40b3" xsi:nil="true"/>
    <n35da69e1c1047dea46f4e43c827e5fd xmlns="fa468d3d-bf59-4030-8bb0-350b6c786af0">
      <Terms xmlns="http://schemas.microsoft.com/office/infopath/2007/PartnerControls">
        <TermInfo xmlns="http://schemas.microsoft.com/office/infopath/2007/PartnerControls">
          <TermName xmlns="http://schemas.microsoft.com/office/infopath/2007/PartnerControls">1 jaar na vervallen belang</TermName>
          <TermId xmlns="http://schemas.microsoft.com/office/infopath/2007/PartnerControls">7d448653-d735-4568-aaef-793a9bf0942f</TermId>
        </TermInfo>
      </Terms>
    </n35da69e1c1047dea46f4e43c827e5fd>
    <PUDossiernaam xmlns="71a72728-fb44-4036-b645-2459814b40b3" xsi:nil="true"/>
    <dc87032591014caf9b8c241199203258 xmlns="fa468d3d-bf59-4030-8bb0-350b6c786af0">
      <Terms xmlns="http://schemas.microsoft.com/office/infopath/2007/PartnerControls">
        <TermInfo xmlns="http://schemas.microsoft.com/office/infopath/2007/PartnerControls">
          <TermName xmlns="http://schemas.microsoft.com/office/infopath/2007/PartnerControls">Onbenoemd</TermName>
          <TermId xmlns="http://schemas.microsoft.com/office/infopath/2007/PartnerControls">fb06c238-9fe8-4cf7-a2d9-a90b291e7d32</TermId>
        </TermInfo>
      </Terms>
    </dc87032591014caf9b8c241199203258>
    <nbfcb91ce6ed4c72a590e661d33753dd xmlns="fa468d3d-bf59-4030-8bb0-350b6c786af0">
      <Terms xmlns="http://schemas.microsoft.com/office/infopath/2007/PartnerControls">
        <TermInfo xmlns="http://schemas.microsoft.com/office/infopath/2007/PartnerControls">
          <TermName xmlns="http://schemas.microsoft.com/office/infopath/2007/PartnerControls">P.0000 - Onbenoemd</TermName>
          <TermId xmlns="http://schemas.microsoft.com/office/infopath/2007/PartnerControls">3d735cab-bb43-4375-8d6c-aab7c97c3079</TermId>
        </TermInfo>
      </Terms>
    </nbfcb91ce6ed4c72a590e661d33753dd>
    <c69891f5b6724842a1992b729e890d0f xmlns="fa468d3d-bf59-4030-8bb0-350b6c786af0">
      <Terms xmlns="http://schemas.microsoft.com/office/infopath/2007/PartnerControls"/>
    </c69891f5b6724842a1992b729e890d0f>
    <bee6bab28bc347dea223a27ae484b55c xmlns="fa468d3d-bf59-4030-8bb0-350b6c786af0">
      <Terms xmlns="http://schemas.microsoft.com/office/infopath/2007/PartnerControls">
        <TermInfo xmlns="http://schemas.microsoft.com/office/infopath/2007/PartnerControls">
          <TermName xmlns="http://schemas.microsoft.com/office/infopath/2007/PartnerControls">BDV - Concernmanager Bedrijfsvoering</TermName>
          <TermId xmlns="http://schemas.microsoft.com/office/infopath/2007/PartnerControls">89c0540d-8588-4a1f-b258-b707f9c3a29d</TermId>
        </TermInfo>
      </Terms>
    </bee6bab28bc347dea223a27ae484b55c>
    <PUDocumentumRegistratienummer xmlns="3a2d4642-b1a9-4f9a-947d-aaac82c6ed7c" xsi:nil="true"/>
    <PUWerkingsgebiedDocument xmlns="71a72728-fb44-4036-b645-2459814b40b3" xsi:nil="true"/>
    <PUOmschrijvingVoorwaardenCopyright xmlns="71a72728-fb44-4036-b645-2459814b40b3" xsi:nil="true"/>
    <TaxCatchAll xmlns="6e5de6ab-6344-4590-bdfb-cd381d1301e0">
      <Value>11</Value>
      <Value>10</Value>
      <Value>9</Value>
      <Value>8</Value>
      <Value>7</Value>
      <Value>6</Value>
      <Value>5</Value>
      <Value>4</Value>
      <Value>3</Value>
      <Value>2</Value>
      <Value>1</Value>
    </TaxCatchAll>
    <d48145a825f34c759bf35e0f0f98a24d xmlns="fa468d3d-bf59-4030-8bb0-350b6c786af0">
      <Terms xmlns="http://schemas.microsoft.com/office/infopath/2007/PartnerControls">
        <TermInfo xmlns="http://schemas.microsoft.com/office/infopath/2007/PartnerControls">
          <TermName xmlns="http://schemas.microsoft.com/office/infopath/2007/PartnerControls">Intern Provincie</TermName>
          <TermId xmlns="http://schemas.microsoft.com/office/infopath/2007/PartnerControls">189e3338-705c-4baf-9377-0e95b47bfb72</TermId>
        </TermInfo>
      </Terms>
    </d48145a825f34c759bf35e0f0f98a24d>
    <cb2b531b78c348c8977f55608358c411 xmlns="fa468d3d-bf59-4030-8bb0-350b6c786af0">
      <Terms xmlns="http://schemas.microsoft.com/office/infopath/2007/PartnerControls">
        <TermInfo xmlns="http://schemas.microsoft.com/office/infopath/2007/PartnerControls">
          <TermName xmlns="http://schemas.microsoft.com/office/infopath/2007/PartnerControls">Bedrijfsvoering (BDV)</TermName>
          <TermId xmlns="http://schemas.microsoft.com/office/infopath/2007/PartnerControls">302cfe91-8e34-4ae4-a64b-d2f9b2c8ff26</TermId>
        </TermInfo>
      </Terms>
    </cb2b531b78c348c8977f55608358c411>
    <kb23fa795b9743b8adae1149359e24fa xmlns="fa468d3d-bf59-4030-8bb0-350b6c786af0">
      <Terms xmlns="http://schemas.microsoft.com/office/infopath/2007/PartnerControls">
        <TermInfo xmlns="http://schemas.microsoft.com/office/infopath/2007/PartnerControls">
          <TermName xmlns="http://schemas.microsoft.com/office/infopath/2007/PartnerControls">TL BDV-IJS, Teamleider Inkoop, juridische zaken en subsidies</TermName>
          <TermId xmlns="http://schemas.microsoft.com/office/infopath/2007/PartnerControls">6d5f48b5-6163-4758-bde9-f4abd201a57d</TermId>
        </TermInfo>
      </Terms>
    </kb23fa795b9743b8adae1149359e24fa>
    <PUBegindatumCopyright xmlns="71a72728-fb44-4036-b645-2459814b40b3" xsi:nil="true"/>
    <PUEinddatumCopyright xmlns="71a72728-fb44-4036-b645-2459814b40b3" xsi:nil="true"/>
    <ecddcceb7a3944bcb5df119ed71fb281 xmlns="fa468d3d-bf59-4030-8bb0-350b6c786af0">
      <Terms xmlns="http://schemas.microsoft.com/office/infopath/2007/PartnerControls">
        <TermInfo xmlns="http://schemas.microsoft.com/office/infopath/2007/PartnerControls">
          <TermName xmlns="http://schemas.microsoft.com/office/infopath/2007/PartnerControls">Vernietigen</TermName>
          <TermId xmlns="http://schemas.microsoft.com/office/infopath/2007/PartnerControls">90b47d01-38c6-4bfb-b527-d49e498a64bf</TermId>
        </TermInfo>
      </Terms>
    </ecddcceb7a3944bcb5df119ed71fb281>
    <e28028357a134c8cba3ce1e424d81274 xmlns="fa468d3d-bf59-4030-8bb0-350b6c786af0">
      <Terms xmlns="http://schemas.microsoft.com/office/infopath/2007/PartnerControls">
        <TermInfo xmlns="http://schemas.microsoft.com/office/infopath/2007/PartnerControls">
          <TermName xmlns="http://schemas.microsoft.com/office/infopath/2007/PartnerControls">Inkoop</TermName>
          <TermId xmlns="http://schemas.microsoft.com/office/infopath/2007/PartnerControls">f634ae1c-74c7-4860-b755-4fc0e27d307a</TermId>
        </TermInfo>
      </Terms>
    </e28028357a134c8cba3ce1e424d81274>
    <PUOrigineleMakerDocumentum xmlns="3a2d4642-b1a9-4f9a-947d-aaac82c6ed7c" xsi:nil="true"/>
    <d6579817e59147ae85edfd3136814cae xmlns="fa468d3d-bf59-4030-8bb0-350b6c786af0">
      <Terms xmlns="http://schemas.microsoft.com/office/infopath/2007/PartnerControls">
        <TermInfo xmlns="http://schemas.microsoft.com/office/infopath/2007/PartnerControls">
          <TermName xmlns="http://schemas.microsoft.com/office/infopath/2007/PartnerControls">Nog nader in te vullen</TermName>
          <TermId xmlns="http://schemas.microsoft.com/office/infopath/2007/PartnerControls">e20950c1-e059-4dd1-8571-f80d57af7540</TermId>
        </TermInfo>
      </Terms>
    </d6579817e59147ae85edfd3136814cae>
    <PUDocumenttype xmlns="3a2d4642-b1a9-4f9a-947d-aaac82c6ed7c" xsi:nil="true"/>
    <PUSelectiecategorie xmlns="71a72728-fb44-4036-b645-2459814b40b3">2020 2</PUSelectiecategorie>
    <PUBegindatumdossier xmlns="71a72728-fb44-4036-b645-2459814b40b3">2023-01-20T14:11:39+00:00</PUBegindatumdossier>
    <_dlc_DocId xmlns="6e5de6ab-6344-4590-bdfb-cd381d1301e0">UTSP-238969750-1323</_dlc_DocId>
    <_dlc_DocIdUrl xmlns="6e5de6ab-6344-4590-bdfb-cd381d1301e0">
      <Url>https://provincieutrecht.sharepoint.com/sites/smnwk-inkoopsamenwerkomgeving/_layouts/15/DocIdRedir.aspx?ID=UTSP-238969750-1323</Url>
      <Description>UTSP-238969750-1323</Description>
    </_dlc_DocIdUrl>
    <PUCorsaDocumentcode xmlns="3a2d4642-b1a9-4f9a-947d-aaac82c6ed7c" xsi:nil="true"/>
  </documentManagement>
</p:properties>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567F9C-75C5-4E1F-8E72-2F172DAB4642}">
  <ds:schemaRefs>
    <ds:schemaRef ds:uri="http://schemas.microsoft.com/sharepoint/events"/>
  </ds:schemaRefs>
</ds:datastoreItem>
</file>

<file path=customXml/itemProps2.xml><?xml version="1.0" encoding="utf-8"?>
<ds:datastoreItem xmlns:ds="http://schemas.openxmlformats.org/officeDocument/2006/customXml" ds:itemID="{7015F1F1-97EA-44EC-8D2D-74A9DCE6E3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5de6ab-6344-4590-bdfb-cd381d1301e0"/>
    <ds:schemaRef ds:uri="71a72728-fb44-4036-b645-2459814b40b3"/>
    <ds:schemaRef ds:uri="fa468d3d-bf59-4030-8bb0-350b6c786af0"/>
    <ds:schemaRef ds:uri="3a2d4642-b1a9-4f9a-947d-aaac82c6ed7c"/>
    <ds:schemaRef ds:uri="2f9d3bea-d46d-4e43-bf25-8b181b50bd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E3DE2E-CB21-49E8-B9ED-11F275C2A7E5}">
  <ds:schemaRefs>
    <ds:schemaRef ds:uri="http://schemas.openxmlformats.org/officeDocument/2006/bibliography"/>
  </ds:schemaRefs>
</ds:datastoreItem>
</file>

<file path=customXml/itemProps4.xml><?xml version="1.0" encoding="utf-8"?>
<ds:datastoreItem xmlns:ds="http://schemas.openxmlformats.org/officeDocument/2006/customXml" ds:itemID="{2177E581-F9AC-4D04-97AB-04265C93A314}">
  <ds:schemaRefs>
    <ds:schemaRef ds:uri="http://schemas.microsoft.com/office/2006/metadata/properties"/>
    <ds:schemaRef ds:uri="http://schemas.microsoft.com/office/infopath/2007/PartnerControls"/>
    <ds:schemaRef ds:uri="71a72728-fb44-4036-b645-2459814b40b3"/>
    <ds:schemaRef ds:uri="fa468d3d-bf59-4030-8bb0-350b6c786af0"/>
    <ds:schemaRef ds:uri="3a2d4642-b1a9-4f9a-947d-aaac82c6ed7c"/>
    <ds:schemaRef ds:uri="6e5de6ab-6344-4590-bdfb-cd381d1301e0"/>
  </ds:schemaRefs>
</ds:datastoreItem>
</file>

<file path=customXml/itemProps5.xml><?xml version="1.0" encoding="utf-8"?>
<ds:datastoreItem xmlns:ds="http://schemas.openxmlformats.org/officeDocument/2006/customXml" ds:itemID="{1C315509-6740-45BB-935F-B199779CDE12}">
  <ds:schemaRefs>
    <ds:schemaRef ds:uri="http://schemas.openxmlformats.org/officeDocument/2006/bibliography"/>
  </ds:schemaRefs>
</ds:datastoreItem>
</file>

<file path=customXml/itemProps6.xml><?xml version="1.0" encoding="utf-8"?>
<ds:datastoreItem xmlns:ds="http://schemas.openxmlformats.org/officeDocument/2006/customXml" ds:itemID="{5F517905-A1FC-4072-851E-83D257A61268}">
  <ds:schemaRefs>
    <ds:schemaRef ds:uri="http://schemas.microsoft.com/sharepoint/v3/contenttype/forms"/>
  </ds:schemaRefs>
</ds:datastoreItem>
</file>

<file path=docMetadata/LabelInfo.xml><?xml version="1.0" encoding="utf-8"?>
<clbl:labelList xmlns:clbl="http://schemas.microsoft.com/office/2020/mipLabelMetadata">
  <clbl:label id="{34d3e3d8-6573-48ba-80bb-8e2aa4ce99ab}" enabled="0" method="" siteId="{34d3e3d8-6573-48ba-80bb-8e2aa4ce99ab}" removed="1"/>
</clbl:labelList>
</file>

<file path=docProps/app.xml><?xml version="1.0" encoding="utf-8"?>
<Properties xmlns="http://schemas.openxmlformats.org/officeDocument/2006/extended-properties" xmlns:vt="http://schemas.openxmlformats.org/officeDocument/2006/docPropsVTypes">
  <Template>BESTEK 17 maart 2005</Template>
  <TotalTime>881</TotalTime>
  <Pages>33</Pages>
  <Words>12624</Words>
  <Characters>79325</Characters>
  <Application>Microsoft Office Word</Application>
  <DocSecurity>0</DocSecurity>
  <Lines>661</Lines>
  <Paragraphs>183</Paragraphs>
  <ScaleCrop>false</ScaleCrop>
  <HeadingPairs>
    <vt:vector size="2" baseType="variant">
      <vt:variant>
        <vt:lpstr>Titel</vt:lpstr>
      </vt:variant>
      <vt:variant>
        <vt:i4>1</vt:i4>
      </vt:variant>
    </vt:vector>
  </HeadingPairs>
  <TitlesOfParts>
    <vt:vector size="1" baseType="lpstr">
      <vt:lpstr>Beschrijvend document</vt:lpstr>
    </vt:vector>
  </TitlesOfParts>
  <Company>Pro 10</Company>
  <LinksUpToDate>false</LinksUpToDate>
  <CharactersWithSpaces>91766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Beschrijvend document</dc:title>
  <dc:subject>Bestek Europese aanbesteding</dc:subject>
  <dc:creator>Pro 10</dc:creator>
  <cp:lastModifiedBy>Henk Nap</cp:lastModifiedBy>
  <cp:revision>16</cp:revision>
  <cp:lastPrinted>2016-05-09T10:05:00Z</cp:lastPrinted>
  <dcterms:created xsi:type="dcterms:W3CDTF">2025-04-09T15:03:00Z</dcterms:created>
  <dcterms:modified xsi:type="dcterms:W3CDTF">2025-04-11T06:48:00Z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penbaar">
    <vt:lpwstr>Nee</vt:lpwstr>
  </property>
  <property fmtid="{D5CDD505-2E9C-101B-9397-08002B2CF9AE}" pid="3" name="Dienst">
    <vt:lpwstr>Nee</vt:lpwstr>
  </property>
  <property fmtid="{D5CDD505-2E9C-101B-9397-08002B2CF9AE}" pid="4" name="DocSjabloonTitel">
    <vt:lpwstr>Bestek aanbesteding</vt:lpwstr>
  </property>
  <property fmtid="{D5CDD505-2E9C-101B-9397-08002B2CF9AE}" pid="5" name="DocSjabloonDatum">
    <vt:lpwstr>Maart 2007</vt:lpwstr>
  </property>
  <property fmtid="{D5CDD505-2E9C-101B-9397-08002B2CF9AE}" pid="6" name="DocSjabloonAuteur">
    <vt:lpwstr>B/CICT</vt:lpwstr>
  </property>
  <property fmtid="{D5CDD505-2E9C-101B-9397-08002B2CF9AE}" pid="7" name="DocSjabloonSubTitel">
    <vt:lpwstr>Europese aanbesteding</vt:lpwstr>
  </property>
  <property fmtid="{D5CDD505-2E9C-101B-9397-08002B2CF9AE}" pid="8" name="DocVersie">
    <vt:lpwstr>v1.20</vt:lpwstr>
  </property>
  <property fmtid="{D5CDD505-2E9C-101B-9397-08002B2CF9AE}" pid="9" name="Project">
    <vt:lpwstr>Titel aanbesteding</vt:lpwstr>
  </property>
  <property fmtid="{D5CDD505-2E9C-101B-9397-08002B2CF9AE}" pid="10" name="Datum">
    <vt:lpwstr>9 maart 2007</vt:lpwstr>
  </property>
  <property fmtid="{D5CDD505-2E9C-101B-9397-08002B2CF9AE}" pid="11" name="Kenmerk">
    <vt:lpwstr>kenmerk</vt:lpwstr>
  </property>
  <property fmtid="{D5CDD505-2E9C-101B-9397-08002B2CF9AE}" pid="12" name="Inkoper">
    <vt:lpwstr>inkoper</vt:lpwstr>
  </property>
  <property fmtid="{D5CDD505-2E9C-101B-9397-08002B2CF9AE}" pid="13" name="DatumAankondiging">
    <vt:lpwstr>datumaankondiging</vt:lpwstr>
  </property>
  <property fmtid="{D5CDD505-2E9C-101B-9397-08002B2CF9AE}" pid="14" name="DocStatus">
    <vt:lpwstr>GEVULD</vt:lpwstr>
  </property>
  <property fmtid="{D5CDD505-2E9C-101B-9397-08002B2CF9AE}" pid="15" name="_NewReviewCycle">
    <vt:lpwstr/>
  </property>
  <property fmtid="{D5CDD505-2E9C-101B-9397-08002B2CF9AE}" pid="16" name="_DocHome">
    <vt:i4>-1010602857</vt:i4>
  </property>
  <property fmtid="{D5CDD505-2E9C-101B-9397-08002B2CF9AE}" pid="17" name="ContentTypeId">
    <vt:lpwstr>0x0101003E9A2B830A3CB44DBCE3112387D3A1360085002B03D97E1D4985442E037D24F1C8</vt:lpwstr>
  </property>
  <property fmtid="{D5CDD505-2E9C-101B-9397-08002B2CF9AE}" pid="18" name="k7957b5f8f444a679b34b5b5923d672a">
    <vt:lpwstr>Lopend|dbd4ffdd-42b7-499f-b515-be6b43c64e3b</vt:lpwstr>
  </property>
  <property fmtid="{D5CDD505-2E9C-101B-9397-08002B2CF9AE}" pid="19" name="PUWaardering">
    <vt:lpwstr>5;#Vernietigen|90b47d01-38c6-4bfb-b527-d49e498a64bf</vt:lpwstr>
  </property>
  <property fmtid="{D5CDD505-2E9C-101B-9397-08002B2CF9AE}" pid="20" name="PUBewaartermijn">
    <vt:lpwstr>3;#1 jaar na vervallen belang|7d448653-d735-4568-aaef-793a9bf0942f</vt:lpwstr>
  </property>
  <property fmtid="{D5CDD505-2E9C-101B-9397-08002B2CF9AE}" pid="21" name="PUWBSTax">
    <vt:lpwstr>10;#P.0000 - Onbenoemd|3d735cab-bb43-4375-8d6c-aab7c97c3079</vt:lpwstr>
  </property>
  <property fmtid="{D5CDD505-2E9C-101B-9397-08002B2CF9AE}" pid="22" name="PUWerkproces">
    <vt:lpwstr>8;#Nog nader in te vullen|e20950c1-e059-4dd1-8571-f80d57af7540</vt:lpwstr>
  </property>
  <property fmtid="{D5CDD505-2E9C-101B-9397-08002B2CF9AE}" pid="23" name="PUWerkingsgebiedDossier">
    <vt:lpwstr>4;#Intern Provincie|189e3338-705c-4baf-9377-0e95b47bfb72</vt:lpwstr>
  </property>
  <property fmtid="{D5CDD505-2E9C-101B-9397-08002B2CF9AE}" pid="24" name="PUDomein">
    <vt:lpwstr>6;#Bedrijfsvoering (BDV)|302cfe91-8e34-4ae4-a64b-d2f9b2c8ff26</vt:lpwstr>
  </property>
  <property fmtid="{D5CDD505-2E9C-101B-9397-08002B2CF9AE}" pid="25" name="_dlc_DocIdItemGuid">
    <vt:lpwstr>2b7e173c-2fa9-4abe-8f37-cc2615e3400a</vt:lpwstr>
  </property>
  <property fmtid="{D5CDD505-2E9C-101B-9397-08002B2CF9AE}" pid="26" name="PUProceseigenaar">
    <vt:lpwstr>7;#TL BDV-IJS, Teamleider Inkoop, juridische zaken en subsidies|6d5f48b5-6163-4758-bde9-f4abd201a57d</vt:lpwstr>
  </property>
  <property fmtid="{D5CDD505-2E9C-101B-9397-08002B2CF9AE}" pid="27" name="PUEindverantwoordelijkeProceseigenaar">
    <vt:lpwstr>9;#BDV - Concernmanager Bedrijfsvoering|89c0540d-8588-4a1f-b258-b707f9c3a29d</vt:lpwstr>
  </property>
  <property fmtid="{D5CDD505-2E9C-101B-9397-08002B2CF9AE}" pid="28" name="PUDoelenboom">
    <vt:lpwstr>1;#Onbenoemd|fb06c238-9fe8-4cf7-a2d9-a90b291e7d32</vt:lpwstr>
  </property>
  <property fmtid="{D5CDD505-2E9C-101B-9397-08002B2CF9AE}" pid="29" name="PUThema">
    <vt:lpwstr>2;#Inkoop|f634ae1c-74c7-4860-b755-4fc0e27d307a</vt:lpwstr>
  </property>
  <property fmtid="{D5CDD505-2E9C-101B-9397-08002B2CF9AE}" pid="30" name="PUDossierStatus">
    <vt:lpwstr>11;#Lopend|dbd4ffdd-42b7-499f-b515-be6b43c64e3b</vt:lpwstr>
  </property>
  <property fmtid="{D5CDD505-2E9C-101B-9397-08002B2CF9AE}" pid="31" name="PUDocumentTrefwoorden">
    <vt:lpwstr/>
  </property>
  <property fmtid="{D5CDD505-2E9C-101B-9397-08002B2CF9AE}" pid="32" name="PUDossierResultaat">
    <vt:lpwstr/>
  </property>
  <property fmtid="{D5CDD505-2E9C-101B-9397-08002B2CF9AE}" pid="33" name="jac39c03a7c14cb08e70c160a38b370d">
    <vt:lpwstr/>
  </property>
</Properties>
</file>