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ler, Theo" userId="ac2fdffc-e9a2-4e38-a607-11c886012d5a" providerId="ADAL" clId="{0097657F-E2E8-4F28-A7CA-406432044163}"/>
    <pc:docChg chg="modSld">
      <pc:chgData name="Heller, Theo" userId="ac2fdffc-e9a2-4e38-a607-11c886012d5a" providerId="ADAL" clId="{0097657F-E2E8-4F28-A7CA-406432044163}" dt="2025-03-06T13:14:23.594" v="1" actId="1076"/>
      <pc:docMkLst>
        <pc:docMk/>
      </pc:docMkLst>
      <pc:sldChg chg="modSp mod">
        <pc:chgData name="Heller, Theo" userId="ac2fdffc-e9a2-4e38-a607-11c886012d5a" providerId="ADAL" clId="{0097657F-E2E8-4F28-A7CA-406432044163}" dt="2025-03-06T13:14:23.594" v="1" actId="1076"/>
        <pc:sldMkLst>
          <pc:docMk/>
          <pc:sldMk cId="121868802" sldId="256"/>
        </pc:sldMkLst>
        <pc:spChg chg="mod">
          <ac:chgData name="Heller, Theo" userId="ac2fdffc-e9a2-4e38-a607-11c886012d5a" providerId="ADAL" clId="{0097657F-E2E8-4F28-A7CA-406432044163}" dt="2025-03-06T13:08:58.040" v="0" actId="207"/>
          <ac:spMkLst>
            <pc:docMk/>
            <pc:sldMk cId="121868802" sldId="256"/>
            <ac:spMk id="26" creationId="{1BFC46FC-285E-5F53-7019-0DF973804075}"/>
          </ac:spMkLst>
        </pc:spChg>
        <pc:spChg chg="mod">
          <ac:chgData name="Heller, Theo" userId="ac2fdffc-e9a2-4e38-a607-11c886012d5a" providerId="ADAL" clId="{0097657F-E2E8-4F28-A7CA-406432044163}" dt="2025-03-06T13:14:23.594" v="1" actId="1076"/>
          <ac:spMkLst>
            <pc:docMk/>
            <pc:sldMk cId="121868802" sldId="256"/>
            <ac:spMk id="47" creationId="{970D0EB5-A1B3-BE74-CFE8-18F75C078D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B7FB7-80AB-9FAC-E44C-5B0C83590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38D68F0-F56A-C6A2-9091-63CDCBA1C8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E2A337-14A4-760A-8E18-E955EC02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EFB140-8870-006A-BC59-A15504D2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C2E4B1-C6D1-F1DE-D178-40BB439FE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55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B6F8DF-522F-2C64-D988-F365DF239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CD727A0-80AF-AEC1-3508-B83CF7891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9D7065F-DB96-AF03-CFA0-3D55F4B4C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2CD228-320B-B759-41D1-B2B43215C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A9C394F-1067-AA64-48BF-9ED04DCBC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56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D38A403-5D00-FF19-1DDE-9291996C44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C4F764B-6CDB-5A88-4A61-5D3BE5C43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A1B71F8-7AC6-B41A-866C-2FD55003B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4D21B41-3972-6F2B-30CB-F46258FE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86A6E5-3EB4-039E-6789-83FADA0F0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882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B817E5-7CED-827C-B43B-A36BFE1FB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096808-E629-90E1-4E23-2CA2C7090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65D532-B5E8-1C39-CEB7-7E4CF7EE7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FEF8E5-28EE-6A07-19DD-AC740FCEC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298C343-2CBB-1FD9-1F36-FE086AD7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69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7E3629-9E86-DF19-EEB5-229B6599C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9CE509C-7D5A-9BFD-0336-828C91E6F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69C2B4F-36FC-CA79-BE4A-A8EAA9AA9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A990D8-7E3A-B93C-504D-6A1A091D0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6C8C5C-004A-96AC-966B-49407FD04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016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6E5688-AB7E-C4A8-CAB7-A3583B2B3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EF470B-F7AD-32BD-9603-A046B1CFC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2C40879-BECD-89EE-0151-78F452ED8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12BFB26-9679-2E0E-761D-2544A0641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179C4B5-C6DC-BCF8-3C4F-46018320E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D048D8-0FD4-3C1A-ED35-E299804C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90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5F2711-33C4-EC28-20B8-784E15CFB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DD65F1F-1AFF-B484-9C97-10D20FD72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56C07AB-7F23-4143-B11E-A6BB899B61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B8526B0-E1D2-2C62-63FF-45044FFF76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78B9FFE-C18D-55B8-986D-CB1C48E2C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0309382-C511-741C-1165-49C620B2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E12CF14-52F2-8968-F65C-A72AEE6F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52F819C-6A9F-2FE7-56B9-4EBB69A3B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463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0A52CC-B885-4D6E-4255-AD763A68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AEF2802-D9F9-629E-024B-57E488581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7D8910D-1E56-F926-6F82-195545476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0F38655-4614-C722-0CC4-60D1794DB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7294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3ABC261-F739-A844-7253-09125CECC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7ABEBD2-F8DE-E424-9688-D2E1FFCF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84B32B5-EFB2-E6A1-F474-BC47B5DE2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093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2370CD-109C-143D-48A1-C681B1189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177A8-AF63-B478-59A7-5F83CAB13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A011511-DB49-0686-9CDD-969735518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A85FEDC-A4E8-D249-7AF6-516BA29EF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3007A4-AC45-2DFC-9DF5-3B00AA6D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4BB349-3D92-D79D-9FD7-3950EBA3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28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E93737-60CA-51A6-A4BE-3BFC704B4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253F61A-74BC-0092-E312-214DBAF5C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C61987F-FF62-A0C7-B51F-C17A55315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AD7A886-531B-50FE-5767-DA8108042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FDB3A46-5F54-264C-637D-33C265381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23D0529-0F8D-C821-AA3C-1364E2247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244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6C8B0D2-3AF5-D337-5EF8-8BE2A206B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7A12D2F-1F2C-F025-781D-8677AF5A0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53BF3D-144C-7C5A-3E1B-0385D4025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6ED5C-F1E5-43BD-A9BE-0A8F7CE16F2D}" type="datetimeFigureOut">
              <a:rPr lang="nl-NL" smtClean="0"/>
              <a:t>6-3-2025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9B289F-E3A4-6160-A863-77336541F0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11C21F-A428-2425-7C69-694865988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CCAC2-9E8C-4815-910D-B8D6FFA596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93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Rest API icon PNG and SVG Vector Free Download">
            <a:extLst>
              <a:ext uri="{FF2B5EF4-FFF2-40B4-BE49-F238E27FC236}">
                <a16:creationId xmlns:a16="http://schemas.microsoft.com/office/drawing/2014/main" id="{E06EF13F-B9B1-FDD3-2466-C118928AE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533" y="4896785"/>
            <a:ext cx="644807" cy="527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DF0D37D7-22B7-2C3C-196F-E7892052E8E1}"/>
              </a:ext>
            </a:extLst>
          </p:cNvPr>
          <p:cNvSpPr/>
          <p:nvPr/>
        </p:nvSpPr>
        <p:spPr>
          <a:xfrm>
            <a:off x="2628929" y="1266337"/>
            <a:ext cx="2108602" cy="10633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pas container openen</a:t>
            </a:r>
            <a:endParaRPr lang="nl-NL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910A2564-5C75-9670-D029-2E8FF94A0C32}"/>
              </a:ext>
            </a:extLst>
          </p:cNvPr>
          <p:cNvSpPr txBox="1"/>
          <p:nvPr/>
        </p:nvSpPr>
        <p:spPr>
          <a:xfrm>
            <a:off x="3238671" y="860263"/>
            <a:ext cx="1076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6">
                    <a:lumMod val="50000"/>
                  </a:schemeClr>
                </a:solidFill>
              </a:rPr>
              <a:t>gebruiker</a:t>
            </a:r>
          </a:p>
        </p:txBody>
      </p:sp>
      <p:pic>
        <p:nvPicPr>
          <p:cNvPr id="7" name="Picture 2" descr="Actor Icon #234376 - Free Icons Library">
            <a:extLst>
              <a:ext uri="{FF2B5EF4-FFF2-40B4-BE49-F238E27FC236}">
                <a16:creationId xmlns:a16="http://schemas.microsoft.com/office/drawing/2014/main" id="{6402E4F2-A303-57A2-C0A1-C3F5DF2DE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9267" y="410303"/>
            <a:ext cx="461715" cy="46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Actor Icon #234376 - Free Icons Library">
            <a:extLst>
              <a:ext uri="{FF2B5EF4-FFF2-40B4-BE49-F238E27FC236}">
                <a16:creationId xmlns:a16="http://schemas.microsoft.com/office/drawing/2014/main" id="{0B19F016-59E9-D828-A1A2-FCCEE42CD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674" y="362360"/>
            <a:ext cx="461715" cy="46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64CF97D1-C11A-6ABD-3B3B-1A1AAB37B13D}"/>
              </a:ext>
            </a:extLst>
          </p:cNvPr>
          <p:cNvSpPr/>
          <p:nvPr/>
        </p:nvSpPr>
        <p:spPr>
          <a:xfrm>
            <a:off x="10196572" y="1133962"/>
            <a:ext cx="1757453" cy="11911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Onderhoud perscontainer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729AA23-6EDE-44DF-E016-8B196BB41A84}"/>
              </a:ext>
            </a:extLst>
          </p:cNvPr>
          <p:cNvSpPr txBox="1"/>
          <p:nvPr/>
        </p:nvSpPr>
        <p:spPr>
          <a:xfrm>
            <a:off x="9358788" y="2318049"/>
            <a:ext cx="2676095" cy="201079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chemeClr val="accent5">
                    <a:lumMod val="50000"/>
                  </a:schemeClr>
                </a:solidFill>
              </a:rPr>
              <a:t>Produceren perscontainer,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chemeClr val="accent5">
                    <a:lumMod val="50000"/>
                  </a:schemeClr>
                </a:solidFill>
              </a:rPr>
              <a:t>Plaatsen perscontainer,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chemeClr val="accent5">
                    <a:lumMod val="50000"/>
                  </a:schemeClr>
                </a:solidFill>
              </a:rPr>
              <a:t>Testen toegang systeem,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chemeClr val="accent5">
                    <a:lumMod val="50000"/>
                  </a:schemeClr>
                </a:solidFill>
              </a:rPr>
              <a:t>Monitoren werking,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chemeClr val="accent5">
                    <a:lumMod val="50000"/>
                  </a:schemeClr>
                </a:solidFill>
              </a:rPr>
              <a:t>Correctief en preventief </a:t>
            </a:r>
          </a:p>
          <a:p>
            <a:r>
              <a:rPr lang="nl-NL" sz="1600" i="1" dirty="0">
                <a:solidFill>
                  <a:schemeClr val="accent5">
                    <a:lumMod val="50000"/>
                  </a:schemeClr>
                </a:solidFill>
              </a:rPr>
              <a:t>      Onderhoud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>
                <a:solidFill>
                  <a:schemeClr val="accent5">
                    <a:lumMod val="50000"/>
                  </a:schemeClr>
                </a:solidFill>
              </a:rPr>
              <a:t>Rapportage aan gemeente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6BA8AFF4-469A-69BB-8A38-2E3468FA03CF}"/>
              </a:ext>
            </a:extLst>
          </p:cNvPr>
          <p:cNvSpPr/>
          <p:nvPr/>
        </p:nvSpPr>
        <p:spPr>
          <a:xfrm>
            <a:off x="2632163" y="3427261"/>
            <a:ext cx="2108603" cy="881352"/>
          </a:xfrm>
          <a:prstGeom prst="rect">
            <a:avLst/>
          </a:prstGeom>
          <a:solidFill>
            <a:schemeClr val="bg2">
              <a:lumMod val="2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 b="1" dirty="0"/>
              <a:t>Perscontainer</a:t>
            </a:r>
          </a:p>
          <a:p>
            <a:pPr algn="ctr"/>
            <a:r>
              <a:rPr lang="nl-NL" sz="1400" b="1" dirty="0"/>
              <a:t>Display toegangssysteem</a:t>
            </a:r>
            <a:endParaRPr lang="nl-NL" sz="1400" dirty="0"/>
          </a:p>
        </p:txBody>
      </p:sp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1A87E3FF-2C73-6964-CB82-EBA0FC15B2C0}"/>
              </a:ext>
            </a:extLst>
          </p:cNvPr>
          <p:cNvCxnSpPr>
            <a:cxnSpLocks/>
          </p:cNvCxnSpPr>
          <p:nvPr/>
        </p:nvCxnSpPr>
        <p:spPr>
          <a:xfrm flipH="1">
            <a:off x="4681006" y="3262834"/>
            <a:ext cx="227399" cy="18250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22E2A1A8-E559-7A61-6CD1-4172245F3EBD}"/>
              </a:ext>
            </a:extLst>
          </p:cNvPr>
          <p:cNvSpPr txBox="1"/>
          <p:nvPr/>
        </p:nvSpPr>
        <p:spPr>
          <a:xfrm>
            <a:off x="10339676" y="848588"/>
            <a:ext cx="1223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leverancier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4D3A0B1-10E7-F437-8D38-9AEE7CEC5232}"/>
              </a:ext>
            </a:extLst>
          </p:cNvPr>
          <p:cNvSpPr txBox="1"/>
          <p:nvPr/>
        </p:nvSpPr>
        <p:spPr>
          <a:xfrm>
            <a:off x="2461290" y="2707080"/>
            <a:ext cx="13526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200" dirty="0">
                <a:solidFill>
                  <a:schemeClr val="accent2">
                    <a:lumMod val="50000"/>
                  </a:schemeClr>
                </a:solidFill>
              </a:rPr>
              <a:t>Open standaard</a:t>
            </a:r>
          </a:p>
          <a:p>
            <a:r>
              <a:rPr lang="nl-NL" sz="1200" dirty="0">
                <a:solidFill>
                  <a:schemeClr val="accent2">
                    <a:lumMod val="50000"/>
                  </a:schemeClr>
                </a:solidFill>
              </a:rPr>
              <a:t>conform STOSAG</a:t>
            </a:r>
          </a:p>
        </p:txBody>
      </p:sp>
      <p:sp>
        <p:nvSpPr>
          <p:cNvPr id="15" name="Rechthoek: afgeronde hoeken 14">
            <a:extLst>
              <a:ext uri="{FF2B5EF4-FFF2-40B4-BE49-F238E27FC236}">
                <a16:creationId xmlns:a16="http://schemas.microsoft.com/office/drawing/2014/main" id="{01CDF3A7-B574-BED7-7A8E-4C51ED050BBC}"/>
              </a:ext>
            </a:extLst>
          </p:cNvPr>
          <p:cNvSpPr/>
          <p:nvPr/>
        </p:nvSpPr>
        <p:spPr>
          <a:xfrm>
            <a:off x="4832533" y="2453543"/>
            <a:ext cx="1243619" cy="76714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600" dirty="0" err="1"/>
              <a:t>afhandelenstoring</a:t>
            </a:r>
            <a:endParaRPr lang="nl-NL" sz="1600" dirty="0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7A04497-12A4-5FC2-D0B6-04DEA187B43C}"/>
              </a:ext>
            </a:extLst>
          </p:cNvPr>
          <p:cNvSpPr txBox="1"/>
          <p:nvPr/>
        </p:nvSpPr>
        <p:spPr>
          <a:xfrm>
            <a:off x="2603855" y="5440037"/>
            <a:ext cx="295966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dirty="0"/>
              <a:t>Beheersoftware registreert per storting: </a:t>
            </a:r>
          </a:p>
          <a:p>
            <a:pPr marL="342900" indent="-342900">
              <a:buAutoNum type="arabicPeriod"/>
            </a:pPr>
            <a:r>
              <a:rPr lang="nl-NL" sz="1600" dirty="0"/>
              <a:t>Datum en tijd klep opening</a:t>
            </a:r>
          </a:p>
          <a:p>
            <a:pPr marL="342900" indent="-342900">
              <a:buAutoNum type="arabicPeriod"/>
            </a:pPr>
            <a:r>
              <a:rPr lang="nl-NL" sz="1600" dirty="0"/>
              <a:t>Containernummer</a:t>
            </a:r>
          </a:p>
          <a:p>
            <a:pPr marL="342900" indent="-342900">
              <a:buAutoNum type="arabicPeriod"/>
            </a:pPr>
            <a:r>
              <a:rPr lang="nl-NL" sz="1600" dirty="0"/>
              <a:t>Plaatsingsadres</a:t>
            </a:r>
          </a:p>
          <a:p>
            <a:pPr marL="342900" indent="-342900">
              <a:buAutoNum type="arabicPeriod"/>
            </a:pPr>
            <a:r>
              <a:rPr lang="nl-NL" sz="1600" dirty="0"/>
              <a:t>Nummer device</a:t>
            </a:r>
          </a:p>
          <a:p>
            <a:pPr marL="342900" indent="-342900">
              <a:buAutoNum type="arabicPeriod"/>
            </a:pPr>
            <a:r>
              <a:rPr lang="nl-NL" sz="1600" dirty="0"/>
              <a:t>Datum en tijd laatste communicatie</a:t>
            </a:r>
          </a:p>
          <a:p>
            <a:pPr marL="342900" indent="-342900">
              <a:buAutoNum type="arabicPeriod"/>
            </a:pPr>
            <a:r>
              <a:rPr lang="nl-NL" sz="1600" dirty="0"/>
              <a:t>Vulgraad</a:t>
            </a:r>
          </a:p>
          <a:p>
            <a:pPr marL="342900" indent="-342900">
              <a:buAutoNum type="arabicPeriod"/>
            </a:pPr>
            <a:r>
              <a:rPr lang="nl-NL" sz="1600" dirty="0"/>
              <a:t>Persstatus</a:t>
            </a:r>
          </a:p>
          <a:p>
            <a:pPr marL="342900" indent="-342900">
              <a:buAutoNum type="arabicPeriod"/>
            </a:pPr>
            <a:r>
              <a:rPr lang="nl-NL" sz="1600" dirty="0"/>
              <a:t>Status inworpzuil/toegangssysteem</a:t>
            </a:r>
          </a:p>
          <a:p>
            <a:pPr marL="342900" indent="-342900">
              <a:buAutoNum type="arabicPeriod"/>
            </a:pPr>
            <a:r>
              <a:rPr lang="nl-NL" sz="1600" dirty="0"/>
              <a:t>Aantal persacties sinds laatste lediging</a:t>
            </a:r>
          </a:p>
          <a:p>
            <a:pPr marL="342900" indent="-342900">
              <a:buAutoNum type="arabicPeriod"/>
            </a:pPr>
            <a:r>
              <a:rPr lang="nl-NL" sz="1600" dirty="0"/>
              <a:t>Actuele status pers</a:t>
            </a:r>
          </a:p>
          <a:p>
            <a:endParaRPr lang="nl-NL" sz="1600" dirty="0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879A0CFA-0D20-E377-24D8-EFBE87F0B46C}"/>
              </a:ext>
            </a:extLst>
          </p:cNvPr>
          <p:cNvSpPr/>
          <p:nvPr/>
        </p:nvSpPr>
        <p:spPr>
          <a:xfrm>
            <a:off x="2631981" y="4527792"/>
            <a:ext cx="2107846" cy="88135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nl-NL" dirty="0"/>
              <a:t>beheer </a:t>
            </a:r>
          </a:p>
          <a:p>
            <a:pPr algn="ctr"/>
            <a:r>
              <a:rPr lang="nl-NL" dirty="0"/>
              <a:t>Software</a:t>
            </a:r>
          </a:p>
          <a:p>
            <a:pPr algn="ctr"/>
            <a:r>
              <a:rPr lang="nl-NL" sz="1600" i="1" dirty="0"/>
              <a:t>(leverancier)</a:t>
            </a:r>
          </a:p>
          <a:p>
            <a:pPr algn="ctr"/>
            <a:endParaRPr lang="nl-NL" dirty="0"/>
          </a:p>
        </p:txBody>
      </p:sp>
      <p:cxnSp>
        <p:nvCxnSpPr>
          <p:cNvPr id="18" name="Rechte verbindingslijn met pijl 17">
            <a:extLst>
              <a:ext uri="{FF2B5EF4-FFF2-40B4-BE49-F238E27FC236}">
                <a16:creationId xmlns:a16="http://schemas.microsoft.com/office/drawing/2014/main" id="{A5424CEE-8E11-3A30-79BA-212835AC03EA}"/>
              </a:ext>
            </a:extLst>
          </p:cNvPr>
          <p:cNvCxnSpPr>
            <a:cxnSpLocks/>
            <a:stCxn id="11" idx="0"/>
            <a:endCxn id="5" idx="2"/>
          </p:cNvCxnSpPr>
          <p:nvPr/>
        </p:nvCxnSpPr>
        <p:spPr>
          <a:xfrm flipH="1" flipV="1">
            <a:off x="3683230" y="2329657"/>
            <a:ext cx="3235" cy="1097604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04AA6E67-C972-063D-085B-2723E259AC40}"/>
              </a:ext>
            </a:extLst>
          </p:cNvPr>
          <p:cNvSpPr txBox="1"/>
          <p:nvPr/>
        </p:nvSpPr>
        <p:spPr>
          <a:xfrm>
            <a:off x="7655506" y="787282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2">
                    <a:lumMod val="50000"/>
                  </a:schemeClr>
                </a:solidFill>
              </a:rPr>
              <a:t>Medewerker OG</a:t>
            </a:r>
          </a:p>
        </p:txBody>
      </p:sp>
      <p:sp>
        <p:nvSpPr>
          <p:cNvPr id="20" name="Rechthoek: afgeronde hoeken 19">
            <a:extLst>
              <a:ext uri="{FF2B5EF4-FFF2-40B4-BE49-F238E27FC236}">
                <a16:creationId xmlns:a16="http://schemas.microsoft.com/office/drawing/2014/main" id="{0C344692-3997-FD36-0928-A07631899CDD}"/>
              </a:ext>
            </a:extLst>
          </p:cNvPr>
          <p:cNvSpPr/>
          <p:nvPr/>
        </p:nvSpPr>
        <p:spPr>
          <a:xfrm>
            <a:off x="7717471" y="1133962"/>
            <a:ext cx="1757454" cy="10633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2">
                    <a:lumMod val="50000"/>
                  </a:schemeClr>
                </a:solidFill>
              </a:rPr>
              <a:t>Ontvangst signaal &amp; data analyse</a:t>
            </a:r>
          </a:p>
        </p:txBody>
      </p:sp>
      <p:pic>
        <p:nvPicPr>
          <p:cNvPr id="21" name="Picture 2" descr="Actor Icon #234376 - Free Icons Library">
            <a:extLst>
              <a:ext uri="{FF2B5EF4-FFF2-40B4-BE49-F238E27FC236}">
                <a16:creationId xmlns:a16="http://schemas.microsoft.com/office/drawing/2014/main" id="{A97F0D33-EFC3-CFFF-8A71-BD8A378C0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321" y="326894"/>
            <a:ext cx="461715" cy="46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al 21">
            <a:extLst>
              <a:ext uri="{FF2B5EF4-FFF2-40B4-BE49-F238E27FC236}">
                <a16:creationId xmlns:a16="http://schemas.microsoft.com/office/drawing/2014/main" id="{2BF4C885-540C-DF37-ABC2-7847A6D45A0D}"/>
              </a:ext>
            </a:extLst>
          </p:cNvPr>
          <p:cNvSpPr/>
          <p:nvPr/>
        </p:nvSpPr>
        <p:spPr>
          <a:xfrm>
            <a:off x="2276322" y="5340845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</a:t>
            </a:r>
          </a:p>
        </p:txBody>
      </p:sp>
      <p:cxnSp>
        <p:nvCxnSpPr>
          <p:cNvPr id="23" name="Rechte verbindingslijn met pijl 22">
            <a:extLst>
              <a:ext uri="{FF2B5EF4-FFF2-40B4-BE49-F238E27FC236}">
                <a16:creationId xmlns:a16="http://schemas.microsoft.com/office/drawing/2014/main" id="{4697F435-38D2-9CDE-23B2-07DF9ED3BD2F}"/>
              </a:ext>
            </a:extLst>
          </p:cNvPr>
          <p:cNvCxnSpPr>
            <a:cxnSpLocks/>
          </p:cNvCxnSpPr>
          <p:nvPr/>
        </p:nvCxnSpPr>
        <p:spPr>
          <a:xfrm flipH="1">
            <a:off x="8932939" y="1983859"/>
            <a:ext cx="1270937" cy="0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vak 23">
            <a:extLst>
              <a:ext uri="{FF2B5EF4-FFF2-40B4-BE49-F238E27FC236}">
                <a16:creationId xmlns:a16="http://schemas.microsoft.com/office/drawing/2014/main" id="{F3BAAE59-8512-C372-266D-95314700EC93}"/>
              </a:ext>
            </a:extLst>
          </p:cNvPr>
          <p:cNvSpPr txBox="1"/>
          <p:nvPr/>
        </p:nvSpPr>
        <p:spPr>
          <a:xfrm>
            <a:off x="5999634" y="5028609"/>
            <a:ext cx="22023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/>
              <a:t>Inzien data voor analyse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AC9B12D-9548-08E3-822E-B370E5CCE646}"/>
              </a:ext>
            </a:extLst>
          </p:cNvPr>
          <p:cNvSpPr txBox="1"/>
          <p:nvPr/>
        </p:nvSpPr>
        <p:spPr>
          <a:xfrm>
            <a:off x="9064658" y="1701168"/>
            <a:ext cx="1006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i="1" dirty="0"/>
              <a:t>rapportage</a:t>
            </a:r>
          </a:p>
          <a:p>
            <a:r>
              <a:rPr lang="nl-NL" sz="1400" i="1" dirty="0"/>
              <a:t>werking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BFC46FC-285E-5F53-7019-0DF973804075}"/>
              </a:ext>
            </a:extLst>
          </p:cNvPr>
          <p:cNvSpPr txBox="1"/>
          <p:nvPr/>
        </p:nvSpPr>
        <p:spPr>
          <a:xfrm>
            <a:off x="8830717" y="4291309"/>
            <a:ext cx="349556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dirty="0"/>
              <a:t>Beheersoftware instellingen perscontainer kunnen wijzigen door leverancier op verzoek gemeente: 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Klok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afbeeldingen/teksten op display wijzigingen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frequentie van contactmomenten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tijdstip van communicatie met toegangs- &amp; beheersoftware</a:t>
            </a:r>
          </a:p>
        </p:txBody>
      </p:sp>
      <p:pic>
        <p:nvPicPr>
          <p:cNvPr id="27" name="Picture 2" descr="Actor Icon #234376 - Free Icons Library">
            <a:extLst>
              <a:ext uri="{FF2B5EF4-FFF2-40B4-BE49-F238E27FC236}">
                <a16:creationId xmlns:a16="http://schemas.microsoft.com/office/drawing/2014/main" id="{D799BF6C-71C9-0279-66F6-69216A270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680" y="318011"/>
            <a:ext cx="461715" cy="46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online portal icon - Tango Health : Tango Health">
            <a:extLst>
              <a:ext uri="{FF2B5EF4-FFF2-40B4-BE49-F238E27FC236}">
                <a16:creationId xmlns:a16="http://schemas.microsoft.com/office/drawing/2014/main" id="{A7F0B8EE-D3B7-1E1A-A1FC-AEB213E38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884" y="2458025"/>
            <a:ext cx="541933" cy="541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Verbindingslijn: gebogen 28">
            <a:extLst>
              <a:ext uri="{FF2B5EF4-FFF2-40B4-BE49-F238E27FC236}">
                <a16:creationId xmlns:a16="http://schemas.microsoft.com/office/drawing/2014/main" id="{4E4021E3-BAB0-FF18-AFA2-3211F641BB93}"/>
              </a:ext>
            </a:extLst>
          </p:cNvPr>
          <p:cNvCxnSpPr>
            <a:cxnSpLocks/>
            <a:stCxn id="28" idx="2"/>
          </p:cNvCxnSpPr>
          <p:nvPr/>
        </p:nvCxnSpPr>
        <p:spPr>
          <a:xfrm rot="5400000">
            <a:off x="4775802" y="2959677"/>
            <a:ext cx="1657769" cy="1738330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kstvak 29">
            <a:extLst>
              <a:ext uri="{FF2B5EF4-FFF2-40B4-BE49-F238E27FC236}">
                <a16:creationId xmlns:a16="http://schemas.microsoft.com/office/drawing/2014/main" id="{49C07A97-89BD-FD64-6213-16FD749A14D8}"/>
              </a:ext>
            </a:extLst>
          </p:cNvPr>
          <p:cNvSpPr txBox="1"/>
          <p:nvPr/>
        </p:nvSpPr>
        <p:spPr>
          <a:xfrm>
            <a:off x="5773828" y="3252451"/>
            <a:ext cx="117849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i="1" dirty="0"/>
              <a:t>instellingen containers</a:t>
            </a:r>
          </a:p>
          <a:p>
            <a:r>
              <a:rPr lang="nl-NL" sz="1600" i="1" dirty="0"/>
              <a:t>wijzigen</a:t>
            </a:r>
          </a:p>
          <a:p>
            <a:r>
              <a:rPr lang="nl-NL" sz="1600" i="1" dirty="0"/>
              <a:t>door leverancier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A0C3D2C9-6A02-949D-5F90-E583C853CF56}"/>
              </a:ext>
            </a:extLst>
          </p:cNvPr>
          <p:cNvSpPr txBox="1"/>
          <p:nvPr/>
        </p:nvSpPr>
        <p:spPr>
          <a:xfrm>
            <a:off x="6010168" y="5397723"/>
            <a:ext cx="2787669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dirty="0"/>
              <a:t>M.b.t. storingen:</a:t>
            </a:r>
          </a:p>
          <a:p>
            <a:pPr marL="342900" indent="-342900">
              <a:buAutoNum type="arabicPeriod"/>
            </a:pPr>
            <a:r>
              <a:rPr lang="nl-NL" sz="1600" dirty="0"/>
              <a:t>Containernummer</a:t>
            </a:r>
          </a:p>
          <a:p>
            <a:pPr marL="342900" indent="-342900">
              <a:buAutoNum type="arabicPeriod"/>
            </a:pPr>
            <a:r>
              <a:rPr lang="nl-NL" sz="1600" dirty="0"/>
              <a:t>Plaatsingsadres</a:t>
            </a:r>
          </a:p>
          <a:p>
            <a:pPr marL="342900" indent="-342900">
              <a:buAutoNum type="arabicPeriod"/>
            </a:pPr>
            <a:r>
              <a:rPr lang="nl-NL" sz="1600" dirty="0"/>
              <a:t> Tijdstip storing</a:t>
            </a:r>
          </a:p>
          <a:p>
            <a:pPr marL="342900" indent="-342900">
              <a:buAutoNum type="arabicPeriod"/>
            </a:pPr>
            <a:r>
              <a:rPr lang="nl-NL" sz="1600" dirty="0"/>
              <a:t>Storingscode</a:t>
            </a:r>
          </a:p>
          <a:p>
            <a:pPr marL="342900" indent="-342900">
              <a:buAutoNum type="arabicPeriod"/>
            </a:pPr>
            <a:r>
              <a:rPr lang="nl-NL" sz="1600" dirty="0"/>
              <a:t>Historie</a:t>
            </a:r>
          </a:p>
          <a:p>
            <a:pPr marL="342900" indent="-342900">
              <a:buAutoNum type="arabicPeriod"/>
            </a:pPr>
            <a:r>
              <a:rPr lang="nl-NL" sz="1600" dirty="0"/>
              <a:t>Reden storing</a:t>
            </a:r>
          </a:p>
          <a:p>
            <a:pPr marL="342900" indent="-342900">
              <a:buAutoNum type="arabicPeriod"/>
            </a:pPr>
            <a:r>
              <a:rPr lang="nl-NL" sz="1600" dirty="0"/>
              <a:t>Hersteltijd</a:t>
            </a:r>
          </a:p>
          <a:p>
            <a:r>
              <a:rPr lang="nl-NL" sz="1600" dirty="0"/>
              <a:t>Algemeen:</a:t>
            </a:r>
          </a:p>
          <a:p>
            <a:pPr marL="342900" indent="-342900">
              <a:buAutoNum type="arabicPeriod"/>
            </a:pPr>
            <a:r>
              <a:rPr lang="nl-NL" sz="1600" dirty="0"/>
              <a:t>Kosten per perscontainer</a:t>
            </a:r>
          </a:p>
          <a:p>
            <a:pPr marL="342900" indent="-342900">
              <a:buAutoNum type="arabicPeriod"/>
            </a:pPr>
            <a:r>
              <a:rPr lang="nl-NL" sz="1600" dirty="0"/>
              <a:t>Reparatieoverzicht</a:t>
            </a:r>
          </a:p>
          <a:p>
            <a:pPr marL="342900" indent="-342900">
              <a:buAutoNum type="arabicPeriod"/>
            </a:pPr>
            <a:endParaRPr lang="nl-NL" sz="1600" dirty="0"/>
          </a:p>
          <a:p>
            <a:endParaRPr lang="nl-NL" sz="1600" dirty="0"/>
          </a:p>
        </p:txBody>
      </p:sp>
      <p:pic>
        <p:nvPicPr>
          <p:cNvPr id="32" name="Picture 2" descr="online portal icon - Tango Health : Tango Health">
            <a:extLst>
              <a:ext uri="{FF2B5EF4-FFF2-40B4-BE49-F238E27FC236}">
                <a16:creationId xmlns:a16="http://schemas.microsoft.com/office/drawing/2014/main" id="{A228C821-AC6D-CF9A-93C3-B0E3943C5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504" y="2453986"/>
            <a:ext cx="541933" cy="541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Verbindingslijn: gebogen 32">
            <a:extLst>
              <a:ext uri="{FF2B5EF4-FFF2-40B4-BE49-F238E27FC236}">
                <a16:creationId xmlns:a16="http://schemas.microsoft.com/office/drawing/2014/main" id="{5E85FB98-65A5-4EF8-6013-874852D5B37E}"/>
              </a:ext>
            </a:extLst>
          </p:cNvPr>
          <p:cNvCxnSpPr>
            <a:cxnSpLocks/>
            <a:stCxn id="17" idx="3"/>
            <a:endCxn id="32" idx="2"/>
          </p:cNvCxnSpPr>
          <p:nvPr/>
        </p:nvCxnSpPr>
        <p:spPr>
          <a:xfrm flipV="1">
            <a:off x="4739827" y="2995919"/>
            <a:ext cx="2977644" cy="197254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Ovaal 33">
            <a:extLst>
              <a:ext uri="{FF2B5EF4-FFF2-40B4-BE49-F238E27FC236}">
                <a16:creationId xmlns:a16="http://schemas.microsoft.com/office/drawing/2014/main" id="{1A5B68C1-3E1B-0D3B-7913-1752E2ED75DD}"/>
              </a:ext>
            </a:extLst>
          </p:cNvPr>
          <p:cNvSpPr/>
          <p:nvPr/>
        </p:nvSpPr>
        <p:spPr>
          <a:xfrm>
            <a:off x="5570327" y="5017576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</a:t>
            </a:r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B3F12E59-4FF3-4A0C-98F8-6F35DABB0400}"/>
              </a:ext>
            </a:extLst>
          </p:cNvPr>
          <p:cNvSpPr/>
          <p:nvPr/>
        </p:nvSpPr>
        <p:spPr>
          <a:xfrm>
            <a:off x="1013367" y="-635"/>
            <a:ext cx="8542480" cy="3255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accent5">
                    <a:lumMod val="50000"/>
                  </a:schemeClr>
                </a:solidFill>
              </a:rPr>
              <a:t>perscontainer</a:t>
            </a:r>
            <a:r>
              <a:rPr lang="nl-NL" dirty="0">
                <a:solidFill>
                  <a:schemeClr val="accent5">
                    <a:lumMod val="50000"/>
                  </a:schemeClr>
                </a:solidFill>
              </a:rPr>
              <a:t>: openen via alle passen met RFID of telefoon met NFC</a:t>
            </a:r>
          </a:p>
        </p:txBody>
      </p:sp>
      <p:sp>
        <p:nvSpPr>
          <p:cNvPr id="36" name="Ovaal 35">
            <a:extLst>
              <a:ext uri="{FF2B5EF4-FFF2-40B4-BE49-F238E27FC236}">
                <a16:creationId xmlns:a16="http://schemas.microsoft.com/office/drawing/2014/main" id="{09422D9B-E46E-59AB-8FE3-BE6BCF4702CA}"/>
              </a:ext>
            </a:extLst>
          </p:cNvPr>
          <p:cNvSpPr/>
          <p:nvPr/>
        </p:nvSpPr>
        <p:spPr>
          <a:xfrm>
            <a:off x="8879691" y="3724455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B</a:t>
            </a:r>
          </a:p>
        </p:txBody>
      </p:sp>
      <p:sp>
        <p:nvSpPr>
          <p:cNvPr id="37" name="Ovaal 36">
            <a:extLst>
              <a:ext uri="{FF2B5EF4-FFF2-40B4-BE49-F238E27FC236}">
                <a16:creationId xmlns:a16="http://schemas.microsoft.com/office/drawing/2014/main" id="{4390CAB8-1762-1F18-98A8-93B58401CBC3}"/>
              </a:ext>
            </a:extLst>
          </p:cNvPr>
          <p:cNvSpPr/>
          <p:nvPr/>
        </p:nvSpPr>
        <p:spPr>
          <a:xfrm>
            <a:off x="5006718" y="3493525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B</a:t>
            </a:r>
          </a:p>
        </p:txBody>
      </p:sp>
      <p:sp>
        <p:nvSpPr>
          <p:cNvPr id="38" name="Rechthoek: afgeronde hoeken 37">
            <a:extLst>
              <a:ext uri="{FF2B5EF4-FFF2-40B4-BE49-F238E27FC236}">
                <a16:creationId xmlns:a16="http://schemas.microsoft.com/office/drawing/2014/main" id="{A4B1EEB0-3E98-FA47-F637-CF65DA396E37}"/>
              </a:ext>
            </a:extLst>
          </p:cNvPr>
          <p:cNvSpPr/>
          <p:nvPr/>
        </p:nvSpPr>
        <p:spPr>
          <a:xfrm>
            <a:off x="5165680" y="1278202"/>
            <a:ext cx="1757453" cy="10633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Onderhoud perscontainer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2AE1FE3B-2F09-C65A-87FB-C02695C65D94}"/>
              </a:ext>
            </a:extLst>
          </p:cNvPr>
          <p:cNvSpPr txBox="1"/>
          <p:nvPr/>
        </p:nvSpPr>
        <p:spPr>
          <a:xfrm>
            <a:off x="5301480" y="844623"/>
            <a:ext cx="1223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leverancier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19162954-A839-8A94-6A7D-02ABD278888E}"/>
              </a:ext>
            </a:extLst>
          </p:cNvPr>
          <p:cNvSpPr txBox="1"/>
          <p:nvPr/>
        </p:nvSpPr>
        <p:spPr>
          <a:xfrm>
            <a:off x="732932" y="4339506"/>
            <a:ext cx="22621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dirty="0"/>
              <a:t>tijdelijke ver- en ontgrendeling </a:t>
            </a:r>
          </a:p>
          <a:p>
            <a:r>
              <a:rPr lang="nl-NL" sz="1600" dirty="0"/>
              <a:t>container 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50351667-889B-76A7-C1FF-744B1D8F21BA}"/>
              </a:ext>
            </a:extLst>
          </p:cNvPr>
          <p:cNvSpPr txBox="1"/>
          <p:nvPr/>
        </p:nvSpPr>
        <p:spPr>
          <a:xfrm>
            <a:off x="553332" y="860263"/>
            <a:ext cx="173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2">
                    <a:lumMod val="50000"/>
                  </a:schemeClr>
                </a:solidFill>
              </a:rPr>
              <a:t>Medewerker OG</a:t>
            </a:r>
          </a:p>
        </p:txBody>
      </p:sp>
      <p:cxnSp>
        <p:nvCxnSpPr>
          <p:cNvPr id="42" name="Verbindingslijn: gebogen 41">
            <a:extLst>
              <a:ext uri="{FF2B5EF4-FFF2-40B4-BE49-F238E27FC236}">
                <a16:creationId xmlns:a16="http://schemas.microsoft.com/office/drawing/2014/main" id="{D4DFBDFF-75D9-165E-56FC-C191C91C2A54}"/>
              </a:ext>
            </a:extLst>
          </p:cNvPr>
          <p:cNvCxnSpPr>
            <a:cxnSpLocks/>
            <a:stCxn id="41" idx="2"/>
            <a:endCxn id="17" idx="1"/>
          </p:cNvCxnSpPr>
          <p:nvPr/>
        </p:nvCxnSpPr>
        <p:spPr>
          <a:xfrm rot="16200000" flipH="1">
            <a:off x="157057" y="2493543"/>
            <a:ext cx="3738873" cy="121097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3" name="Rechthoek: afgeronde hoeken 42">
            <a:extLst>
              <a:ext uri="{FF2B5EF4-FFF2-40B4-BE49-F238E27FC236}">
                <a16:creationId xmlns:a16="http://schemas.microsoft.com/office/drawing/2014/main" id="{8188CE31-6B37-A2B4-01CD-A6D6A7D83EC3}"/>
              </a:ext>
            </a:extLst>
          </p:cNvPr>
          <p:cNvSpPr/>
          <p:nvPr/>
        </p:nvSpPr>
        <p:spPr>
          <a:xfrm>
            <a:off x="531225" y="1261822"/>
            <a:ext cx="1757454" cy="10633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accent2">
                    <a:lumMod val="50000"/>
                  </a:schemeClr>
                </a:solidFill>
              </a:rPr>
              <a:t>Op afstand de pers kunnen afsluiten en open stellen</a:t>
            </a:r>
          </a:p>
        </p:txBody>
      </p:sp>
      <p:sp>
        <p:nvSpPr>
          <p:cNvPr id="44" name="Ovaal 43">
            <a:extLst>
              <a:ext uri="{FF2B5EF4-FFF2-40B4-BE49-F238E27FC236}">
                <a16:creationId xmlns:a16="http://schemas.microsoft.com/office/drawing/2014/main" id="{A486137A-371D-0551-BEE9-DACCDB9D9F86}"/>
              </a:ext>
            </a:extLst>
          </p:cNvPr>
          <p:cNvSpPr/>
          <p:nvPr/>
        </p:nvSpPr>
        <p:spPr>
          <a:xfrm>
            <a:off x="633875" y="3225143"/>
            <a:ext cx="369935" cy="336812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B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0F31DF91-63C0-78EF-6C82-BE8AA19E15D7}"/>
              </a:ext>
            </a:extLst>
          </p:cNvPr>
          <p:cNvSpPr txBox="1"/>
          <p:nvPr/>
        </p:nvSpPr>
        <p:spPr>
          <a:xfrm>
            <a:off x="992524" y="3005403"/>
            <a:ext cx="119439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600" i="1" dirty="0"/>
              <a:t>instellingen containers</a:t>
            </a:r>
          </a:p>
          <a:p>
            <a:r>
              <a:rPr lang="nl-NL" sz="1600" i="1" dirty="0"/>
              <a:t>wijzigen</a:t>
            </a:r>
          </a:p>
          <a:p>
            <a:r>
              <a:rPr lang="nl-NL" sz="1600" i="1" dirty="0"/>
              <a:t>door gemeente</a:t>
            </a:r>
            <a:endParaRPr lang="nl-NL" sz="1600" dirty="0"/>
          </a:p>
        </p:txBody>
      </p:sp>
      <p:pic>
        <p:nvPicPr>
          <p:cNvPr id="46" name="Picture 2" descr="Actor Icon #234376 - Free Icons Library">
            <a:extLst>
              <a:ext uri="{FF2B5EF4-FFF2-40B4-BE49-F238E27FC236}">
                <a16:creationId xmlns:a16="http://schemas.microsoft.com/office/drawing/2014/main" id="{DEF55290-D500-37A1-9A56-48627E79E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858" y="365951"/>
            <a:ext cx="461715" cy="46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kstvak 46">
            <a:extLst>
              <a:ext uri="{FF2B5EF4-FFF2-40B4-BE49-F238E27FC236}">
                <a16:creationId xmlns:a16="http://schemas.microsoft.com/office/drawing/2014/main" id="{970D0EB5-A1B3-BE74-CFE8-18F75C078D9F}"/>
              </a:ext>
            </a:extLst>
          </p:cNvPr>
          <p:cNvSpPr txBox="1"/>
          <p:nvPr/>
        </p:nvSpPr>
        <p:spPr>
          <a:xfrm>
            <a:off x="-207251" y="1318636"/>
            <a:ext cx="962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2">
                    <a:lumMod val="50000"/>
                  </a:schemeClr>
                </a:solidFill>
              </a:rPr>
              <a:t>Bedrijfs-</a:t>
            </a:r>
          </a:p>
          <a:p>
            <a:r>
              <a:rPr lang="nl-N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  <p:sp>
        <p:nvSpPr>
          <p:cNvPr id="48" name="Tekstvak 47">
            <a:extLst>
              <a:ext uri="{FF2B5EF4-FFF2-40B4-BE49-F238E27FC236}">
                <a16:creationId xmlns:a16="http://schemas.microsoft.com/office/drawing/2014/main" id="{0BCCB77C-7B48-8F29-3072-77063B3E99BE}"/>
              </a:ext>
            </a:extLst>
          </p:cNvPr>
          <p:cNvSpPr txBox="1"/>
          <p:nvPr/>
        </p:nvSpPr>
        <p:spPr>
          <a:xfrm>
            <a:off x="-63482" y="2518431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Applicatie</a:t>
            </a:r>
          </a:p>
          <a:p>
            <a:r>
              <a:rPr lang="nl-NL" dirty="0">
                <a:solidFill>
                  <a:schemeClr val="accent1">
                    <a:lumMod val="50000"/>
                  </a:schemeClr>
                </a:solidFill>
              </a:rPr>
              <a:t>landschap</a:t>
            </a:r>
          </a:p>
        </p:txBody>
      </p:sp>
    </p:spTree>
    <p:extLst>
      <p:ext uri="{BB962C8B-B14F-4D97-AF65-F5344CB8AC3E}">
        <p14:creationId xmlns:p14="http://schemas.microsoft.com/office/powerpoint/2010/main" val="1218688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189</Words>
  <Application>Microsoft Office PowerPoint</Application>
  <PresentationFormat>Breedbeeld</PresentationFormat>
  <Paragraphs>73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Gemeente Utrecht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Waal, Frans de</dc:creator>
  <cp:lastModifiedBy>Heller, Theo</cp:lastModifiedBy>
  <cp:revision>2</cp:revision>
  <dcterms:created xsi:type="dcterms:W3CDTF">2025-02-04T10:27:40Z</dcterms:created>
  <dcterms:modified xsi:type="dcterms:W3CDTF">2025-03-06T13:14:32Z</dcterms:modified>
</cp:coreProperties>
</file>