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5"/>
    <p:sldMasterId id="2147483786" r:id="rId6"/>
  </p:sldMasterIdLst>
  <p:notesMasterIdLst>
    <p:notesMasterId r:id="rId11"/>
  </p:notesMasterIdLst>
  <p:sldIdLst>
    <p:sldId id="267" r:id="rId7"/>
    <p:sldId id="271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A5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78" autoAdjust="0"/>
    <p:restoredTop sz="94694"/>
  </p:normalViewPr>
  <p:slideViewPr>
    <p:cSldViewPr snapToGrid="0">
      <p:cViewPr varScale="1">
        <p:scale>
          <a:sx n="148" d="100"/>
          <a:sy n="148" d="100"/>
        </p:scale>
        <p:origin x="594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D375E-DF63-45A5-B5CF-C82B248988CA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B77C6-CC82-401A-A0DF-FFE81F6677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5453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Door op de speaker te klikken hoor u de gesproken toelichting bij de sheet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DB77C6-CC82-401A-A0DF-FFE81F667719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8991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25528-8308-99D7-4746-627CA36BC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43F5DEA-0584-AA28-55D8-C4FBB08423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2301904-0B0C-1536-7C81-4533F79610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Door op de speaker te klikken hoor u de gesproken toelichting bij de sheet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772E7E6-12F7-8C25-83B1-79AAA21A0D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DB77C6-CC82-401A-A0DF-FFE81F66771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168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075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523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6838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9674D3-2F4D-891A-E1E6-010DD7217C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FC81367-07EF-D76F-D490-D8E1AB4A13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C79BFFC-99D3-F6EA-8CB7-2F593BDA1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2AF645-64F7-3786-3A91-533C869B2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138ECF3-3477-4D27-AF9C-D71097D8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194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AA2F2F-4A6F-9AE3-AD50-3F16261ED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FD1355-DAE2-573C-EC7B-C138C6D68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DCD3D68-4A1D-257E-0548-C3F0EF2D7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909ED2-AC78-F8F2-7D94-850A1FE82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C95380-A5DC-F82F-60A9-5DC50757C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9731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456814-A765-59CF-9BBF-FC354F125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B91E27F-ED04-5120-5659-6C8FE2B7C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FDD7E0-8AE7-A186-2282-A4A185800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07A5D5D-B9B3-5A07-8DAE-A99CCB6A1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5A0E96C-F2CD-B65C-A317-79CFA6BFF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8507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A02D35-70F1-1B81-4571-3086251AC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60F502-BF31-BBCF-9150-B7D6B9FB4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2383CA9-336E-485A-F58F-021B68B8E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4DDBEB4-21C0-268D-5E78-FC7AE60D8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3826046-547D-81F3-BAED-88E050EBA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A3DAF71-3305-D5F7-063F-D9E5FBB46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0374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80A76-0E8F-B6C0-7501-004222B20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3071A6-F31D-6CC9-5834-D31990984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1FA6045-F248-54B1-2731-4447F4027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2CFB727-EAD9-A3A1-BD5F-7B03ADBB56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EA90BF8-CEAF-CB5B-59A7-9B6A1E612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6E4D347-B859-4BA1-CB31-733DBD2D7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BCF44F3-F3ED-FD93-0086-CDBD2550D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075AC51-C75F-CADD-F86E-C299C0AB4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7861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41C40-940A-AF92-6B7C-467607DE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032A53B-C2E3-D0FB-1365-96802606F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6043169-B96A-1D7A-B6C2-B5A621DA6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5EB53DC-654A-A9E1-36AB-62A402E98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1037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E2304E5-9E61-D2D4-0593-CBC05CBB6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DFC1ABF-B7FF-BB8E-C021-51919116A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25B69FF-8C77-3000-7B88-1BA9F5D12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3046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66C67D-088E-1A82-215F-EBC5FF74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08D240-62C6-532D-2370-74E32979C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DA3A546-3C8E-73C1-B76C-362D5AD85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B2295F8-5CB7-5B70-DC03-06AA5E4C2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1121FAD-1694-5732-3701-5B5C998B0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36D5CC3-EF7B-C1A9-FB19-9EF2FBA5A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239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918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A5B728-918E-3164-15EE-2D3684826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C710805-1FBC-8A42-13D6-A9FCAED5AF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88AA35F-F4BE-036D-915E-884307059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B17291D-27ED-5384-ADE1-0A752A8C2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6B0B692-405C-25B5-B465-6C9A2BC7C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89CB77-8CA4-7C6B-87DF-45D3442A3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3916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7BA0FE-F13F-90A1-1D6C-1863BD4D0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7D07C95-E59B-15C2-EF2F-8CBDACCB7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59EC16-E1CC-16B7-A1CF-D97330AC6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94BE0B2-6549-B065-671B-34E7039BA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2FC384-A467-E6C1-6880-B5C95EA0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981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7437D84-E19A-D304-205D-7EA6BF4B83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47AFBD7-05F1-5BC0-1663-746882DCF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DF48F25-2273-D043-234F-EA2482640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07C20D-C3E2-196F-2E27-961DCE68B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99A709-7C3A-9DB1-F269-A60B6C50F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680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605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193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7333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6121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4662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5081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5946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84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6BC8CF9-BFEB-1404-7585-4778035F2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556C885-A4D2-B869-1161-DD32E8FB8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42FABE-6B49-3C9C-83E0-FB39F974E0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A8EC1B-0CDA-4C98-81EC-AA62EFF77794}" type="datetimeFigureOut">
              <a:rPr lang="nl-NL" smtClean="0"/>
              <a:t>10-4-2025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C5862DF-7714-D2BB-9EFF-B9247F1DB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D517ECA-BA00-9832-B904-AB838A2E3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CDA2A9-A83E-4773-A7F0-92505BCF59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202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DC5D538C-75EC-573F-A828-AF23E8C6D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20" b="9569"/>
          <a:stretch/>
        </p:blipFill>
        <p:spPr>
          <a:xfrm>
            <a:off x="6096000" y="0"/>
            <a:ext cx="10522527" cy="6857990"/>
          </a:xfrm>
          <a:custGeom>
            <a:avLst/>
            <a:gdLst/>
            <a:ahLst/>
            <a:cxnLst/>
            <a:rect l="l" t="t" r="r" b="b"/>
            <a:pathLst>
              <a:path w="10522527" h="6858000">
                <a:moveTo>
                  <a:pt x="2882142" y="0"/>
                </a:moveTo>
                <a:lnTo>
                  <a:pt x="10522527" y="0"/>
                </a:lnTo>
                <a:lnTo>
                  <a:pt x="10522527" y="6858000"/>
                </a:lnTo>
                <a:lnTo>
                  <a:pt x="80697" y="6858000"/>
                </a:lnTo>
                <a:lnTo>
                  <a:pt x="37339" y="6516785"/>
                </a:lnTo>
                <a:cubicBezTo>
                  <a:pt x="12648" y="6273664"/>
                  <a:pt x="0" y="6026982"/>
                  <a:pt x="0" y="5777347"/>
                </a:cubicBezTo>
                <a:cubicBezTo>
                  <a:pt x="0" y="3530630"/>
                  <a:pt x="1024495" y="1523197"/>
                  <a:pt x="2631803" y="196728"/>
                </a:cubicBezTo>
                <a:close/>
              </a:path>
            </a:pathLst>
          </a:cu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1E48F1A-0549-CE1F-B20A-43EFE5B07BE0}"/>
              </a:ext>
            </a:extLst>
          </p:cNvPr>
          <p:cNvSpPr txBox="1"/>
          <p:nvPr/>
        </p:nvSpPr>
        <p:spPr>
          <a:xfrm>
            <a:off x="606489" y="522515"/>
            <a:ext cx="663406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500" b="1" dirty="0"/>
              <a:t>Toelichtingsbijeenkomst Jeugd Overbrugging met Afstemming</a:t>
            </a:r>
          </a:p>
          <a:p>
            <a:endParaRPr lang="nl-NL" sz="3000" b="1" dirty="0"/>
          </a:p>
          <a:p>
            <a:r>
              <a:rPr lang="nl-NL" sz="3000" dirty="0"/>
              <a:t>Afstemming contractvoorwaarden</a:t>
            </a:r>
          </a:p>
          <a:p>
            <a:endParaRPr lang="nl-NL" sz="3000" dirty="0"/>
          </a:p>
          <a:p>
            <a:r>
              <a:rPr lang="nl-NL" sz="1600" dirty="0"/>
              <a:t>Woensdag 9 april 2025</a:t>
            </a:r>
          </a:p>
        </p:txBody>
      </p:sp>
      <p:pic>
        <p:nvPicPr>
          <p:cNvPr id="8" name="Afbeelding 7" descr="Afbeelding met schermopname, tekst, wit, ontwerp&#10;&#10;Door AI gegenereerde inhoud is mogelijk onjuist.">
            <a:extLst>
              <a:ext uri="{FF2B5EF4-FFF2-40B4-BE49-F238E27FC236}">
                <a16:creationId xmlns:a16="http://schemas.microsoft.com/office/drawing/2014/main" id="{7C625259-C09A-90AA-CAA8-DE54C429A8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8" t="2658" r="49634" b="83820"/>
          <a:stretch/>
        </p:blipFill>
        <p:spPr bwMode="auto">
          <a:xfrm>
            <a:off x="-522515" y="4889629"/>
            <a:ext cx="4027987" cy="1352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F403A42F-B048-AF6E-2C68-95180B790C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1820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63"/>
    </mc:Choice>
    <mc:Fallback xmlns="">
      <p:transition spd="slow" advTm="33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603775-7A3B-1DEA-5E05-B1AEE69F2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7A4647C-D031-1D67-E842-117E5E91BC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20" b="9569"/>
          <a:stretch/>
        </p:blipFill>
        <p:spPr>
          <a:xfrm>
            <a:off x="6096000" y="0"/>
            <a:ext cx="10522527" cy="6857990"/>
          </a:xfrm>
          <a:custGeom>
            <a:avLst/>
            <a:gdLst/>
            <a:ahLst/>
            <a:cxnLst/>
            <a:rect l="l" t="t" r="r" b="b"/>
            <a:pathLst>
              <a:path w="10522527" h="6858000">
                <a:moveTo>
                  <a:pt x="2882142" y="0"/>
                </a:moveTo>
                <a:lnTo>
                  <a:pt x="10522527" y="0"/>
                </a:lnTo>
                <a:lnTo>
                  <a:pt x="10522527" y="6858000"/>
                </a:lnTo>
                <a:lnTo>
                  <a:pt x="80697" y="6858000"/>
                </a:lnTo>
                <a:lnTo>
                  <a:pt x="37339" y="6516785"/>
                </a:lnTo>
                <a:cubicBezTo>
                  <a:pt x="12648" y="6273664"/>
                  <a:pt x="0" y="6026982"/>
                  <a:pt x="0" y="5777347"/>
                </a:cubicBezTo>
                <a:cubicBezTo>
                  <a:pt x="0" y="3530630"/>
                  <a:pt x="1024495" y="1523197"/>
                  <a:pt x="2631803" y="196728"/>
                </a:cubicBezTo>
                <a:close/>
              </a:path>
            </a:pathLst>
          </a:cu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1D27968C-FACB-14F3-7AF7-72F33CD5AD32}"/>
              </a:ext>
            </a:extLst>
          </p:cNvPr>
          <p:cNvSpPr txBox="1"/>
          <p:nvPr/>
        </p:nvSpPr>
        <p:spPr>
          <a:xfrm>
            <a:off x="606489" y="522515"/>
            <a:ext cx="6634066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500" b="1" dirty="0"/>
              <a:t>Inhoud voorlichting</a:t>
            </a:r>
          </a:p>
          <a:p>
            <a:endParaRPr lang="nl-NL" sz="3000" b="1" dirty="0"/>
          </a:p>
          <a:p>
            <a:r>
              <a:rPr lang="nl-NL" sz="3000" dirty="0"/>
              <a:t>Alleen procesbeschrijving</a:t>
            </a:r>
          </a:p>
          <a:p>
            <a:r>
              <a:rPr lang="nl-NL" sz="3000" dirty="0"/>
              <a:t>Geen inhoudelijke vragen</a:t>
            </a:r>
          </a:p>
          <a:p>
            <a:r>
              <a:rPr lang="nl-NL" sz="3000" dirty="0"/>
              <a:t>Stroomschema en planning</a:t>
            </a:r>
          </a:p>
          <a:p>
            <a:endParaRPr lang="nl-NL" sz="3000" dirty="0"/>
          </a:p>
          <a:p>
            <a:r>
              <a:rPr lang="nl-NL" sz="1600" dirty="0"/>
              <a:t>Woensdag 9 april 2025</a:t>
            </a:r>
          </a:p>
        </p:txBody>
      </p:sp>
      <p:pic>
        <p:nvPicPr>
          <p:cNvPr id="8" name="Afbeelding 7" descr="Afbeelding met schermopname, tekst, wit, ontwerp&#10;&#10;Door AI gegenereerde inhoud is mogelijk onjuist.">
            <a:extLst>
              <a:ext uri="{FF2B5EF4-FFF2-40B4-BE49-F238E27FC236}">
                <a16:creationId xmlns:a16="http://schemas.microsoft.com/office/drawing/2014/main" id="{7FB3C21C-5AEF-8A5B-187F-7E45A39073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8" t="2658" r="49634" b="83820"/>
          <a:stretch/>
        </p:blipFill>
        <p:spPr bwMode="auto">
          <a:xfrm>
            <a:off x="-522515" y="4889629"/>
            <a:ext cx="4027987" cy="1352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2961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1112DE-3B7E-66C4-8775-F65D412C6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51" y="150801"/>
            <a:ext cx="10058400" cy="1450757"/>
          </a:xfrm>
        </p:spPr>
        <p:txBody>
          <a:bodyPr>
            <a:normAutofit fontScale="90000"/>
          </a:bodyPr>
          <a:lstStyle/>
          <a:p>
            <a:r>
              <a:rPr lang="nl-NL" sz="3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Planning vanaf uitnodiging of Regio aanbod</a:t>
            </a:r>
            <a:br>
              <a:rPr lang="nl-NL" sz="3500" b="1" dirty="0">
                <a:latin typeface="+mn-lt"/>
              </a:rPr>
            </a:br>
            <a:br>
              <a:rPr lang="nl-NL" sz="3500" b="1" dirty="0">
                <a:latin typeface="+mn-lt"/>
              </a:rPr>
            </a:br>
            <a:endParaRPr lang="nl-NL" sz="3500" b="1" dirty="0">
              <a:latin typeface="+mn-lt"/>
            </a:endParaRP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C730D462-58C1-466C-0F18-8DF447EA0E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7874985"/>
              </p:ext>
            </p:extLst>
          </p:nvPr>
        </p:nvGraphicFramePr>
        <p:xfrm>
          <a:off x="92765" y="834887"/>
          <a:ext cx="11986375" cy="530087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8061751">
                  <a:extLst>
                    <a:ext uri="{9D8B030D-6E8A-4147-A177-3AD203B41FA5}">
                      <a16:colId xmlns:a16="http://schemas.microsoft.com/office/drawing/2014/main" val="1788019959"/>
                    </a:ext>
                  </a:extLst>
                </a:gridCol>
                <a:gridCol w="2379038">
                  <a:extLst>
                    <a:ext uri="{9D8B030D-6E8A-4147-A177-3AD203B41FA5}">
                      <a16:colId xmlns:a16="http://schemas.microsoft.com/office/drawing/2014/main" val="2655162803"/>
                    </a:ext>
                  </a:extLst>
                </a:gridCol>
                <a:gridCol w="1545586">
                  <a:extLst>
                    <a:ext uri="{9D8B030D-6E8A-4147-A177-3AD203B41FA5}">
                      <a16:colId xmlns:a16="http://schemas.microsoft.com/office/drawing/2014/main" val="1710855091"/>
                    </a:ext>
                  </a:extLst>
                </a:gridCol>
              </a:tblGrid>
              <a:tr h="184269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 dirty="0">
                          <a:effectLst/>
                        </a:rPr>
                        <a:t>Onderdeel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Week 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Datum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/>
                </a:tc>
                <a:extLst>
                  <a:ext uri="{0D108BD9-81ED-4DB2-BD59-A6C34878D82A}">
                    <a16:rowId xmlns:a16="http://schemas.microsoft.com/office/drawing/2014/main" val="2353871093"/>
                  </a:ext>
                </a:extLst>
              </a:tr>
              <a:tr h="754683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1. Uitnodiging voor fase met afstemming of aanbod vanuit de Gemeente met omschrijving producten en diensten, met aanbod tarieven en met aanbod bestedingsruimte (indien van toepassing)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week 25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19-06-25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2136247644"/>
                  </a:ext>
                </a:extLst>
              </a:tr>
              <a:tr h="508023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2. Afstemmingsfase inhoudelijk om te komen tot overeenstemming producten en diensten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week 27/28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30-06-25 – 09-07-25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3687678570"/>
                  </a:ext>
                </a:extLst>
              </a:tr>
              <a:tr h="401691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3. Aanbod omschrijving producten en diensten vanuit de Gemeente inclusief aanbod tarief en bestedingsruimte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week 27/28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01-07-25 – 10-07-25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3022599472"/>
                  </a:ext>
                </a:extLst>
              </a:tr>
              <a:tr h="558502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4. Aanvaarden definitief aanbod omschrijving producten en diensten door Jeugdhulpaanbieder binnen 7 (zeven) kalenderdagen (optie 1)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week 29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08-07-25 </a:t>
                      </a:r>
                      <a:r>
                        <a:rPr lang="en-US" sz="1200">
                          <a:effectLst/>
                        </a:rPr>
                        <a:t>– </a:t>
                      </a:r>
                      <a:r>
                        <a:rPr lang="nl-NL" sz="1200">
                          <a:effectLst/>
                        </a:rPr>
                        <a:t>16-07-25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3696547572"/>
                  </a:ext>
                </a:extLst>
              </a:tr>
              <a:tr h="559360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5. Indien aanbod niet wordt aanvaard: opleveren van invulformulier (bijlage 7) binnen 7 (zeven) kalenderdagen (optie 2)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week 29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08-07-25 </a:t>
                      </a:r>
                      <a:r>
                        <a:rPr lang="en-US" sz="1200">
                          <a:effectLst/>
                        </a:rPr>
                        <a:t>– </a:t>
                      </a:r>
                      <a:r>
                        <a:rPr lang="nl-NL" sz="1200">
                          <a:effectLst/>
                        </a:rPr>
                        <a:t>16-07-25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768036341"/>
                  </a:ext>
                </a:extLst>
              </a:tr>
              <a:tr h="401691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6. Uitnodiging afstemmingsoverleg tarieven en bestedingsruimte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week 30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24-07-25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2917890453"/>
                  </a:ext>
                </a:extLst>
              </a:tr>
              <a:tr h="366247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7. Afstemmingsoverleg tarieven en bestedingsruimte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week 35/36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25-08-25 – 05-09-25 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1868573858"/>
                  </a:ext>
                </a:extLst>
              </a:tr>
              <a:tr h="376256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8. Finaal aanbod tarieven en bestedingsruimte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week 36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26-08-25 – 08-09-25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3222094073"/>
                  </a:ext>
                </a:extLst>
              </a:tr>
              <a:tr h="579899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9. Aanvaarden finaal aanbod tarieven en bestedingsruimte binnen 7 (zeven) kalenderdagen door Jeugdhulpaanbieder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week 37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15-09-25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4096790687"/>
                  </a:ext>
                </a:extLst>
              </a:tr>
              <a:tr h="383970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10. Voorlopige gunning 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 dirty="0">
                          <a:effectLst/>
                        </a:rPr>
                        <a:t>week 37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 dirty="0">
                          <a:effectLst/>
                        </a:rPr>
                        <a:t>16-09-25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2110756371"/>
                  </a:ext>
                </a:extLst>
              </a:tr>
              <a:tr h="226279"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buFont typeface="+mj-lt"/>
                        <a:buNone/>
                      </a:pPr>
                      <a:r>
                        <a:rPr lang="nl-NL" sz="1200" dirty="0">
                          <a:effectLst/>
                        </a:rPr>
                        <a:t>11.Definitieve gunning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>
                          <a:effectLst/>
                        </a:rPr>
                        <a:t>week 40</a:t>
                      </a:r>
                      <a:endParaRPr lang="nl-NL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buNone/>
                      </a:pPr>
                      <a:r>
                        <a:rPr lang="nl-NL" sz="1200" dirty="0">
                          <a:effectLst/>
                        </a:rPr>
                        <a:t>30-09-25</a:t>
                      </a:r>
                      <a:endParaRPr lang="nl-NL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4127" marR="44127" marT="0" marB="0" anchor="ctr"/>
                </a:tc>
                <a:extLst>
                  <a:ext uri="{0D108BD9-81ED-4DB2-BD59-A6C34878D82A}">
                    <a16:rowId xmlns:a16="http://schemas.microsoft.com/office/drawing/2014/main" val="1034788830"/>
                  </a:ext>
                </a:extLst>
              </a:tr>
            </a:tbl>
          </a:graphicData>
        </a:graphic>
      </p:graphicFrame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B8FE7573-A798-C72A-21DA-9BF81C3847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8940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47"/>
    </mc:Choice>
    <mc:Fallback xmlns="">
      <p:transition spd="slow" advTm="32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D8D64-844E-EE49-7FB9-9B98143C6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ep 102">
            <a:extLst>
              <a:ext uri="{FF2B5EF4-FFF2-40B4-BE49-F238E27FC236}">
                <a16:creationId xmlns:a16="http://schemas.microsoft.com/office/drawing/2014/main" id="{5CDF4B74-EF50-734F-F041-D0E1466EBD81}"/>
              </a:ext>
            </a:extLst>
          </p:cNvPr>
          <p:cNvGrpSpPr/>
          <p:nvPr/>
        </p:nvGrpSpPr>
        <p:grpSpPr>
          <a:xfrm>
            <a:off x="308223" y="96300"/>
            <a:ext cx="11746251" cy="6533189"/>
            <a:chOff x="308223" y="96300"/>
            <a:chExt cx="11746251" cy="6533189"/>
          </a:xfrm>
        </p:grpSpPr>
        <p:sp>
          <p:nvSpPr>
            <p:cNvPr id="2" name="Rechthoek: afgeronde hoeken 1">
              <a:extLst>
                <a:ext uri="{FF2B5EF4-FFF2-40B4-BE49-F238E27FC236}">
                  <a16:creationId xmlns:a16="http://schemas.microsoft.com/office/drawing/2014/main" id="{9A1DE98A-BACD-E63F-F5A8-3FA2773B5B30}"/>
                </a:ext>
              </a:extLst>
            </p:cNvPr>
            <p:cNvSpPr/>
            <p:nvPr/>
          </p:nvSpPr>
          <p:spPr>
            <a:xfrm>
              <a:off x="308225" y="96300"/>
              <a:ext cx="4582275" cy="36986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Omschrijving van producten en diensten die geleverd worden bij verzoek tot deelneming afstemming (Bijlage 3d)</a:t>
              </a:r>
            </a:p>
          </p:txBody>
        </p:sp>
        <p:sp>
          <p:nvSpPr>
            <p:cNvPr id="3" name="Ruit 2">
              <a:extLst>
                <a:ext uri="{FF2B5EF4-FFF2-40B4-BE49-F238E27FC236}">
                  <a16:creationId xmlns:a16="http://schemas.microsoft.com/office/drawing/2014/main" id="{B06DE228-D48C-63B0-C93A-A4477B0AAFED}"/>
                </a:ext>
              </a:extLst>
            </p:cNvPr>
            <p:cNvSpPr/>
            <p:nvPr/>
          </p:nvSpPr>
          <p:spPr>
            <a:xfrm>
              <a:off x="1562267" y="2268466"/>
              <a:ext cx="2094728" cy="914400"/>
            </a:xfrm>
            <a:prstGeom prst="diamond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Aanbieder aanvaardt het aanbod</a:t>
              </a:r>
            </a:p>
          </p:txBody>
        </p:sp>
        <p:sp>
          <p:nvSpPr>
            <p:cNvPr id="4" name="Rechthoek: afgeronde hoeken 3">
              <a:extLst>
                <a:ext uri="{FF2B5EF4-FFF2-40B4-BE49-F238E27FC236}">
                  <a16:creationId xmlns:a16="http://schemas.microsoft.com/office/drawing/2014/main" id="{7FC09BB4-E615-7CE2-EE23-DFC510B8F19F}"/>
                </a:ext>
              </a:extLst>
            </p:cNvPr>
            <p:cNvSpPr/>
            <p:nvPr/>
          </p:nvSpPr>
          <p:spPr>
            <a:xfrm>
              <a:off x="3792587" y="2368355"/>
              <a:ext cx="2094728" cy="709251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Tegenbod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Invulformulieren tarieven en bestedingsruimte invullen en opsturen (Bijlage 7)</a:t>
              </a:r>
            </a:p>
          </p:txBody>
        </p:sp>
        <p:sp>
          <p:nvSpPr>
            <p:cNvPr id="5" name="Rechthoek: afgeronde hoeken 4">
              <a:extLst>
                <a:ext uri="{FF2B5EF4-FFF2-40B4-BE49-F238E27FC236}">
                  <a16:creationId xmlns:a16="http://schemas.microsoft.com/office/drawing/2014/main" id="{D05B6358-54A8-3B45-5DE1-4C81845CD56A}"/>
                </a:ext>
              </a:extLst>
            </p:cNvPr>
            <p:cNvSpPr/>
            <p:nvPr/>
          </p:nvSpPr>
          <p:spPr>
            <a:xfrm>
              <a:off x="3751281" y="4348704"/>
              <a:ext cx="2170678" cy="289948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Aanbod (2) </a:t>
              </a:r>
              <a:r>
                <a:rPr kumimoji="0" lang="nl-NL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obv</a:t>
              </a: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uw tegenbod</a:t>
              </a:r>
            </a:p>
          </p:txBody>
        </p:sp>
        <p:sp>
          <p:nvSpPr>
            <p:cNvPr id="7" name="Ruit 6">
              <a:extLst>
                <a:ext uri="{FF2B5EF4-FFF2-40B4-BE49-F238E27FC236}">
                  <a16:creationId xmlns:a16="http://schemas.microsoft.com/office/drawing/2014/main" id="{D7766B6E-F3BF-452E-0350-D905CF5587BF}"/>
                </a:ext>
              </a:extLst>
            </p:cNvPr>
            <p:cNvSpPr/>
            <p:nvPr/>
          </p:nvSpPr>
          <p:spPr>
            <a:xfrm>
              <a:off x="3533838" y="3203646"/>
              <a:ext cx="2604238" cy="914400"/>
            </a:xfrm>
            <a:prstGeom prst="diamond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Gemeente herkent zich in het tegenaanbod</a:t>
              </a:r>
            </a:p>
          </p:txBody>
        </p:sp>
        <p:sp>
          <p:nvSpPr>
            <p:cNvPr id="8" name="Rechthoek: afgeronde hoeken 7">
              <a:extLst>
                <a:ext uri="{FF2B5EF4-FFF2-40B4-BE49-F238E27FC236}">
                  <a16:creationId xmlns:a16="http://schemas.microsoft.com/office/drawing/2014/main" id="{CE4B2402-E13F-FDD5-3287-B9CC62ED06C8}"/>
                </a:ext>
              </a:extLst>
            </p:cNvPr>
            <p:cNvSpPr/>
            <p:nvPr/>
          </p:nvSpPr>
          <p:spPr>
            <a:xfrm>
              <a:off x="8408861" y="3401683"/>
              <a:ext cx="1423568" cy="550857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Finaal Aanbod (3)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(12/9/2025)</a:t>
              </a:r>
            </a:p>
          </p:txBody>
        </p:sp>
        <p:sp>
          <p:nvSpPr>
            <p:cNvPr id="10" name="Ruit 9">
              <a:extLst>
                <a:ext uri="{FF2B5EF4-FFF2-40B4-BE49-F238E27FC236}">
                  <a16:creationId xmlns:a16="http://schemas.microsoft.com/office/drawing/2014/main" id="{E2EC239C-BD5A-0073-5115-47F77D01CBB3}"/>
                </a:ext>
              </a:extLst>
            </p:cNvPr>
            <p:cNvSpPr/>
            <p:nvPr/>
          </p:nvSpPr>
          <p:spPr>
            <a:xfrm>
              <a:off x="8088785" y="4106676"/>
              <a:ext cx="2058607" cy="773877"/>
            </a:xfrm>
            <a:prstGeom prst="diamond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Aanbieder aanvaardt het aanbod</a:t>
              </a:r>
            </a:p>
          </p:txBody>
        </p:sp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A8652891-8700-9FC2-0F10-977B2A01BA70}"/>
                </a:ext>
              </a:extLst>
            </p:cNvPr>
            <p:cNvSpPr/>
            <p:nvPr/>
          </p:nvSpPr>
          <p:spPr>
            <a:xfrm>
              <a:off x="4382394" y="927275"/>
              <a:ext cx="5069831" cy="272564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Uitnodiging tot afstemming over uw productomschrijving en diensten </a:t>
              </a:r>
            </a:p>
          </p:txBody>
        </p:sp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6ED0E53C-9E56-3663-AC2A-A2BFDCFAB192}"/>
                </a:ext>
              </a:extLst>
            </p:cNvPr>
            <p:cNvSpPr/>
            <p:nvPr/>
          </p:nvSpPr>
          <p:spPr>
            <a:xfrm>
              <a:off x="4387531" y="1304119"/>
              <a:ext cx="5064692" cy="272564"/>
            </a:xfrm>
            <a:prstGeom prst="roundRect">
              <a:avLst/>
            </a:prstGeom>
            <a:solidFill>
              <a:srgbClr val="7030A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afstemmingsoverleg over product omschrijving</a:t>
              </a:r>
            </a:p>
          </p:txBody>
        </p:sp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4889D313-7EC7-196E-7A87-DD7DB3ADF4E5}"/>
                </a:ext>
              </a:extLst>
            </p:cNvPr>
            <p:cNvSpPr/>
            <p:nvPr/>
          </p:nvSpPr>
          <p:spPr>
            <a:xfrm>
              <a:off x="308223" y="1654771"/>
              <a:ext cx="4582275" cy="464310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Aanbod (1) huidige tarieven geïndexeerd </a:t>
              </a:r>
              <a:r>
                <a:rPr kumimoji="0" lang="nl-NL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obv</a:t>
              </a: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uw (aangepaste) product omschrijving en bestedingsruimte indien van toepassing </a:t>
              </a:r>
            </a:p>
          </p:txBody>
        </p:sp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45B36BA9-7F6A-DC29-DAF5-6C84C2F38A63}"/>
                </a:ext>
              </a:extLst>
            </p:cNvPr>
            <p:cNvSpPr/>
            <p:nvPr/>
          </p:nvSpPr>
          <p:spPr>
            <a:xfrm>
              <a:off x="318497" y="5195600"/>
              <a:ext cx="4582275" cy="427592"/>
            </a:xfrm>
            <a:prstGeom prst="roundRect">
              <a:avLst/>
            </a:prstGeom>
            <a:solidFill>
              <a:srgbClr val="1CA5E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Voorlopige gunning aan aanbieder + raamovereenkomst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onder opschortende voorwaarden (2.217 AW 2012)</a:t>
              </a:r>
            </a:p>
          </p:txBody>
        </p:sp>
        <p:sp>
          <p:nvSpPr>
            <p:cNvPr id="51" name="Ruit 50">
              <a:extLst>
                <a:ext uri="{FF2B5EF4-FFF2-40B4-BE49-F238E27FC236}">
                  <a16:creationId xmlns:a16="http://schemas.microsoft.com/office/drawing/2014/main" id="{8977FB10-DFB7-C4CF-5F28-AE44A1A58C91}"/>
                </a:ext>
              </a:extLst>
            </p:cNvPr>
            <p:cNvSpPr/>
            <p:nvPr/>
          </p:nvSpPr>
          <p:spPr>
            <a:xfrm>
              <a:off x="1152694" y="616768"/>
              <a:ext cx="2893335" cy="893579"/>
            </a:xfrm>
            <a:prstGeom prst="diamond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Gemeente herkent zich in de product omschrijving</a:t>
              </a:r>
            </a:p>
          </p:txBody>
        </p:sp>
        <p:sp>
          <p:nvSpPr>
            <p:cNvPr id="52" name="Rechthoek: afgeronde hoeken 51">
              <a:extLst>
                <a:ext uri="{FF2B5EF4-FFF2-40B4-BE49-F238E27FC236}">
                  <a16:creationId xmlns:a16="http://schemas.microsoft.com/office/drawing/2014/main" id="{F15BA250-A9DE-68B0-FFEA-D3AF478C21F0}"/>
                </a:ext>
              </a:extLst>
            </p:cNvPr>
            <p:cNvSpPr/>
            <p:nvPr/>
          </p:nvSpPr>
          <p:spPr>
            <a:xfrm>
              <a:off x="6289572" y="3306118"/>
              <a:ext cx="1919938" cy="735068"/>
            </a:xfrm>
            <a:prstGeom prst="roundRect">
              <a:avLst/>
            </a:prstGeom>
            <a:solidFill>
              <a:srgbClr val="7030A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Afstemmingsoverleg Tarieven en Bestedingsruimte (maximaal 2 overleggen)</a:t>
              </a:r>
            </a:p>
          </p:txBody>
        </p:sp>
        <p:sp>
          <p:nvSpPr>
            <p:cNvPr id="53" name="Rechthoek: afgeronde hoeken 52">
              <a:extLst>
                <a:ext uri="{FF2B5EF4-FFF2-40B4-BE49-F238E27FC236}">
                  <a16:creationId xmlns:a16="http://schemas.microsoft.com/office/drawing/2014/main" id="{D1D7FC5F-CAD2-468D-21F9-4278F31E6EFF}"/>
                </a:ext>
              </a:extLst>
            </p:cNvPr>
            <p:cNvSpPr/>
            <p:nvPr/>
          </p:nvSpPr>
          <p:spPr>
            <a:xfrm>
              <a:off x="10542236" y="4242905"/>
              <a:ext cx="1512238" cy="504867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Geen raamovereenkomst</a:t>
              </a:r>
            </a:p>
          </p:txBody>
        </p:sp>
        <p:cxnSp>
          <p:nvCxnSpPr>
            <p:cNvPr id="9" name="Verbindingslijn: gebogen 8">
              <a:extLst>
                <a:ext uri="{FF2B5EF4-FFF2-40B4-BE49-F238E27FC236}">
                  <a16:creationId xmlns:a16="http://schemas.microsoft.com/office/drawing/2014/main" id="{B7D09CDC-785D-6305-CAC9-0BE65B75892B}"/>
                </a:ext>
              </a:extLst>
            </p:cNvPr>
            <p:cNvCxnSpPr>
              <a:stCxn id="2" idx="2"/>
              <a:endCxn id="51" idx="0"/>
            </p:cNvCxnSpPr>
            <p:nvPr/>
          </p:nvCxnSpPr>
          <p:spPr>
            <a:xfrm rot="5400000">
              <a:off x="2524064" y="541468"/>
              <a:ext cx="150599" cy="1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Verbindingslijn: gebogen 21">
              <a:extLst>
                <a:ext uri="{FF2B5EF4-FFF2-40B4-BE49-F238E27FC236}">
                  <a16:creationId xmlns:a16="http://schemas.microsoft.com/office/drawing/2014/main" id="{B75B8CB0-BB9D-CDFE-A567-ED27E8AF32E7}"/>
                </a:ext>
              </a:extLst>
            </p:cNvPr>
            <p:cNvCxnSpPr>
              <a:cxnSpLocks/>
              <a:stCxn id="51" idx="3"/>
              <a:endCxn id="13" idx="1"/>
            </p:cNvCxnSpPr>
            <p:nvPr/>
          </p:nvCxnSpPr>
          <p:spPr>
            <a:xfrm flipV="1">
              <a:off x="4046029" y="1063557"/>
              <a:ext cx="336365" cy="1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Verbindingslijn: gebogen 24">
              <a:extLst>
                <a:ext uri="{FF2B5EF4-FFF2-40B4-BE49-F238E27FC236}">
                  <a16:creationId xmlns:a16="http://schemas.microsoft.com/office/drawing/2014/main" id="{F124992D-0D43-8A53-5331-81C72D429CFF}"/>
                </a:ext>
              </a:extLst>
            </p:cNvPr>
            <p:cNvCxnSpPr>
              <a:cxnSpLocks/>
              <a:stCxn id="13" idx="2"/>
              <a:endCxn id="14" idx="0"/>
            </p:cNvCxnSpPr>
            <p:nvPr/>
          </p:nvCxnSpPr>
          <p:spPr>
            <a:xfrm rot="16200000" flipH="1">
              <a:off x="6866453" y="1250695"/>
              <a:ext cx="104280" cy="2567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Verbindingslijn: gebogen 29">
              <a:extLst>
                <a:ext uri="{FF2B5EF4-FFF2-40B4-BE49-F238E27FC236}">
                  <a16:creationId xmlns:a16="http://schemas.microsoft.com/office/drawing/2014/main" id="{80FC5F0E-5042-3BB0-434D-DAFE5BB8F7DE}"/>
                </a:ext>
              </a:extLst>
            </p:cNvPr>
            <p:cNvCxnSpPr>
              <a:stCxn id="51" idx="2"/>
              <a:endCxn id="15" idx="0"/>
            </p:cNvCxnSpPr>
            <p:nvPr/>
          </p:nvCxnSpPr>
          <p:spPr>
            <a:xfrm rot="5400000">
              <a:off x="2527150" y="1582559"/>
              <a:ext cx="144424" cy="1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Verbindingslijn: gebogen 32">
              <a:extLst>
                <a:ext uri="{FF2B5EF4-FFF2-40B4-BE49-F238E27FC236}">
                  <a16:creationId xmlns:a16="http://schemas.microsoft.com/office/drawing/2014/main" id="{7B4AAAAA-0223-999C-CAAD-501B2844B3A1}"/>
                </a:ext>
              </a:extLst>
            </p:cNvPr>
            <p:cNvCxnSpPr>
              <a:cxnSpLocks/>
              <a:stCxn id="14" idx="2"/>
              <a:endCxn id="15" idx="3"/>
            </p:cNvCxnSpPr>
            <p:nvPr/>
          </p:nvCxnSpPr>
          <p:spPr>
            <a:xfrm rot="5400000">
              <a:off x="5750067" y="717115"/>
              <a:ext cx="310243" cy="2029379"/>
            </a:xfrm>
            <a:prstGeom prst="bentConnector2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Verbindingslijn: gebogen 34">
              <a:extLst>
                <a:ext uri="{FF2B5EF4-FFF2-40B4-BE49-F238E27FC236}">
                  <a16:creationId xmlns:a16="http://schemas.microsoft.com/office/drawing/2014/main" id="{FC182F26-776C-FCBC-4619-EAF68D94EF8E}"/>
                </a:ext>
              </a:extLst>
            </p:cNvPr>
            <p:cNvCxnSpPr>
              <a:cxnSpLocks/>
              <a:stCxn id="15" idx="2"/>
              <a:endCxn id="3" idx="0"/>
            </p:cNvCxnSpPr>
            <p:nvPr/>
          </p:nvCxnSpPr>
          <p:spPr>
            <a:xfrm rot="16200000" flipH="1">
              <a:off x="2529804" y="2188638"/>
              <a:ext cx="149385" cy="10270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Verbindingslijn: gebogen 53">
              <a:extLst>
                <a:ext uri="{FF2B5EF4-FFF2-40B4-BE49-F238E27FC236}">
                  <a16:creationId xmlns:a16="http://schemas.microsoft.com/office/drawing/2014/main" id="{2B8C0ADE-29DB-158B-5DAC-6CEF80E39ACB}"/>
                </a:ext>
              </a:extLst>
            </p:cNvPr>
            <p:cNvCxnSpPr>
              <a:cxnSpLocks/>
              <a:stCxn id="8" idx="2"/>
              <a:endCxn id="10" idx="0"/>
            </p:cNvCxnSpPr>
            <p:nvPr/>
          </p:nvCxnSpPr>
          <p:spPr>
            <a:xfrm rot="5400000">
              <a:off x="9042299" y="4028330"/>
              <a:ext cx="154136" cy="2556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Verbindingslijn: gebogen 61">
              <a:extLst>
                <a:ext uri="{FF2B5EF4-FFF2-40B4-BE49-F238E27FC236}">
                  <a16:creationId xmlns:a16="http://schemas.microsoft.com/office/drawing/2014/main" id="{9602F5BF-5DF9-E190-4779-CF78A7C84776}"/>
                </a:ext>
              </a:extLst>
            </p:cNvPr>
            <p:cNvCxnSpPr>
              <a:cxnSpLocks/>
              <a:stCxn id="3" idx="2"/>
              <a:endCxn id="17" idx="0"/>
            </p:cNvCxnSpPr>
            <p:nvPr/>
          </p:nvCxnSpPr>
          <p:spPr>
            <a:xfrm rot="16200000" flipH="1">
              <a:off x="1603266" y="4189231"/>
              <a:ext cx="2012734" cy="4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Verbindingslijn: gebogen 64">
              <a:extLst>
                <a:ext uri="{FF2B5EF4-FFF2-40B4-BE49-F238E27FC236}">
                  <a16:creationId xmlns:a16="http://schemas.microsoft.com/office/drawing/2014/main" id="{BD029792-ABAB-31C2-D3D5-87704153E729}"/>
                </a:ext>
              </a:extLst>
            </p:cNvPr>
            <p:cNvCxnSpPr>
              <a:cxnSpLocks/>
              <a:stCxn id="5" idx="3"/>
              <a:endCxn id="10" idx="1"/>
            </p:cNvCxnSpPr>
            <p:nvPr/>
          </p:nvCxnSpPr>
          <p:spPr>
            <a:xfrm flipV="1">
              <a:off x="5921959" y="4493615"/>
              <a:ext cx="2166826" cy="63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Verbindingslijn: gebogen 66">
              <a:extLst>
                <a:ext uri="{FF2B5EF4-FFF2-40B4-BE49-F238E27FC236}">
                  <a16:creationId xmlns:a16="http://schemas.microsoft.com/office/drawing/2014/main" id="{8A594BB6-E6A9-47C3-E718-C82C9C324BC2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 rot="5400000">
              <a:off x="5800725" y="1689459"/>
              <a:ext cx="126270" cy="6508458"/>
            </a:xfrm>
            <a:prstGeom prst="bentConnector2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kstvak 67">
              <a:extLst>
                <a:ext uri="{FF2B5EF4-FFF2-40B4-BE49-F238E27FC236}">
                  <a16:creationId xmlns:a16="http://schemas.microsoft.com/office/drawing/2014/main" id="{FAC90466-F18D-F912-FEF1-38E533BC82AD}"/>
                </a:ext>
              </a:extLst>
            </p:cNvPr>
            <p:cNvSpPr txBox="1"/>
            <p:nvPr/>
          </p:nvSpPr>
          <p:spPr>
            <a:xfrm>
              <a:off x="2029271" y="1396945"/>
              <a:ext cx="318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Ja</a:t>
              </a:r>
            </a:p>
          </p:txBody>
        </p:sp>
        <p:sp>
          <p:nvSpPr>
            <p:cNvPr id="69" name="Tekstvak 68">
              <a:extLst>
                <a:ext uri="{FF2B5EF4-FFF2-40B4-BE49-F238E27FC236}">
                  <a16:creationId xmlns:a16="http://schemas.microsoft.com/office/drawing/2014/main" id="{D6D561B7-D571-44F2-AE9D-1C2AF59BF8B9}"/>
                </a:ext>
              </a:extLst>
            </p:cNvPr>
            <p:cNvSpPr txBox="1"/>
            <p:nvPr/>
          </p:nvSpPr>
          <p:spPr>
            <a:xfrm>
              <a:off x="3264156" y="2356909"/>
              <a:ext cx="4571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Nee</a:t>
              </a:r>
            </a:p>
          </p:txBody>
        </p:sp>
        <p:sp>
          <p:nvSpPr>
            <p:cNvPr id="70" name="Tekstvak 69">
              <a:extLst>
                <a:ext uri="{FF2B5EF4-FFF2-40B4-BE49-F238E27FC236}">
                  <a16:creationId xmlns:a16="http://schemas.microsoft.com/office/drawing/2014/main" id="{BB3CDE11-3384-EE84-7029-55D8D7CE47D6}"/>
                </a:ext>
              </a:extLst>
            </p:cNvPr>
            <p:cNvSpPr txBox="1"/>
            <p:nvPr/>
          </p:nvSpPr>
          <p:spPr>
            <a:xfrm>
              <a:off x="5840686" y="3365290"/>
              <a:ext cx="4571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Nee</a:t>
              </a:r>
            </a:p>
          </p:txBody>
        </p:sp>
        <p:sp>
          <p:nvSpPr>
            <p:cNvPr id="71" name="Tekstvak 70">
              <a:extLst>
                <a:ext uri="{FF2B5EF4-FFF2-40B4-BE49-F238E27FC236}">
                  <a16:creationId xmlns:a16="http://schemas.microsoft.com/office/drawing/2014/main" id="{30F6ECFA-9785-E599-EC93-94E03AB3ED99}"/>
                </a:ext>
              </a:extLst>
            </p:cNvPr>
            <p:cNvSpPr txBox="1"/>
            <p:nvPr/>
          </p:nvSpPr>
          <p:spPr>
            <a:xfrm>
              <a:off x="9880465" y="4196167"/>
              <a:ext cx="4571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Nee</a:t>
              </a:r>
            </a:p>
          </p:txBody>
        </p:sp>
        <p:sp>
          <p:nvSpPr>
            <p:cNvPr id="72" name="Tekstvak 71">
              <a:extLst>
                <a:ext uri="{FF2B5EF4-FFF2-40B4-BE49-F238E27FC236}">
                  <a16:creationId xmlns:a16="http://schemas.microsoft.com/office/drawing/2014/main" id="{F7356B6F-96BA-D1BC-9EEF-2C3D3523BA9D}"/>
                </a:ext>
              </a:extLst>
            </p:cNvPr>
            <p:cNvSpPr txBox="1"/>
            <p:nvPr/>
          </p:nvSpPr>
          <p:spPr>
            <a:xfrm>
              <a:off x="2219345" y="3225302"/>
              <a:ext cx="318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Ja</a:t>
              </a:r>
            </a:p>
          </p:txBody>
        </p:sp>
        <p:sp>
          <p:nvSpPr>
            <p:cNvPr id="73" name="Tekstvak 72">
              <a:extLst>
                <a:ext uri="{FF2B5EF4-FFF2-40B4-BE49-F238E27FC236}">
                  <a16:creationId xmlns:a16="http://schemas.microsoft.com/office/drawing/2014/main" id="{F3E6E3D6-0B16-C0D4-A1A1-EF7013CF7F06}"/>
                </a:ext>
              </a:extLst>
            </p:cNvPr>
            <p:cNvSpPr txBox="1"/>
            <p:nvPr/>
          </p:nvSpPr>
          <p:spPr>
            <a:xfrm>
              <a:off x="4400017" y="4022326"/>
              <a:ext cx="318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Ja</a:t>
              </a:r>
            </a:p>
          </p:txBody>
        </p:sp>
        <p:sp>
          <p:nvSpPr>
            <p:cNvPr id="74" name="Tekstvak 73">
              <a:extLst>
                <a:ext uri="{FF2B5EF4-FFF2-40B4-BE49-F238E27FC236}">
                  <a16:creationId xmlns:a16="http://schemas.microsoft.com/office/drawing/2014/main" id="{87D85CEA-4967-6EF6-A460-55A0E08B565A}"/>
                </a:ext>
              </a:extLst>
            </p:cNvPr>
            <p:cNvSpPr txBox="1"/>
            <p:nvPr/>
          </p:nvSpPr>
          <p:spPr>
            <a:xfrm>
              <a:off x="8513218" y="4731674"/>
              <a:ext cx="318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Ja</a:t>
              </a:r>
            </a:p>
          </p:txBody>
        </p:sp>
        <p:sp>
          <p:nvSpPr>
            <p:cNvPr id="75" name="Tekstvak 74">
              <a:extLst>
                <a:ext uri="{FF2B5EF4-FFF2-40B4-BE49-F238E27FC236}">
                  <a16:creationId xmlns:a16="http://schemas.microsoft.com/office/drawing/2014/main" id="{F0AC0BD2-E5F1-8764-416C-BF2B6CDF7EB9}"/>
                </a:ext>
              </a:extLst>
            </p:cNvPr>
            <p:cNvSpPr txBox="1"/>
            <p:nvPr/>
          </p:nvSpPr>
          <p:spPr>
            <a:xfrm>
              <a:off x="3925218" y="784341"/>
              <a:ext cx="4571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Nee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6B4B9906-8EC9-3BFC-EC63-1C42F66B5829}"/>
                </a:ext>
              </a:extLst>
            </p:cNvPr>
            <p:cNvSpPr/>
            <p:nvPr/>
          </p:nvSpPr>
          <p:spPr>
            <a:xfrm>
              <a:off x="7854593" y="6092643"/>
              <a:ext cx="170094" cy="199057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B67EB7FE-CE6D-77B7-6737-CC1333B50FFB}"/>
                </a:ext>
              </a:extLst>
            </p:cNvPr>
            <p:cNvSpPr/>
            <p:nvPr/>
          </p:nvSpPr>
          <p:spPr>
            <a:xfrm>
              <a:off x="7854593" y="5833158"/>
              <a:ext cx="170094" cy="19905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2C05C053-24B8-9885-7CD7-83247C3B1A8B}"/>
                </a:ext>
              </a:extLst>
            </p:cNvPr>
            <p:cNvSpPr/>
            <p:nvPr/>
          </p:nvSpPr>
          <p:spPr>
            <a:xfrm>
              <a:off x="7854593" y="6350472"/>
              <a:ext cx="170094" cy="199057"/>
            </a:xfrm>
            <a:prstGeom prst="rect">
              <a:avLst/>
            </a:prstGeom>
            <a:solidFill>
              <a:srgbClr val="7030A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2" name="Tekstvak 91">
              <a:extLst>
                <a:ext uri="{FF2B5EF4-FFF2-40B4-BE49-F238E27FC236}">
                  <a16:creationId xmlns:a16="http://schemas.microsoft.com/office/drawing/2014/main" id="{B3628D52-3300-8F00-6245-1FFDADA60A7F}"/>
                </a:ext>
              </a:extLst>
            </p:cNvPr>
            <p:cNvSpPr txBox="1"/>
            <p:nvPr/>
          </p:nvSpPr>
          <p:spPr>
            <a:xfrm>
              <a:off x="8039284" y="6054594"/>
              <a:ext cx="2029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Door gemeenten</a:t>
              </a:r>
            </a:p>
          </p:txBody>
        </p:sp>
        <p:sp>
          <p:nvSpPr>
            <p:cNvPr id="93" name="Tekstvak 92">
              <a:extLst>
                <a:ext uri="{FF2B5EF4-FFF2-40B4-BE49-F238E27FC236}">
                  <a16:creationId xmlns:a16="http://schemas.microsoft.com/office/drawing/2014/main" id="{4B4FEF28-6EE4-C41B-9768-2920D6A693F5}"/>
                </a:ext>
              </a:extLst>
            </p:cNvPr>
            <p:cNvSpPr txBox="1"/>
            <p:nvPr/>
          </p:nvSpPr>
          <p:spPr>
            <a:xfrm>
              <a:off x="8073033" y="5791370"/>
              <a:ext cx="22884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Door Jeugdhulpaanbieder</a:t>
              </a:r>
            </a:p>
          </p:txBody>
        </p:sp>
        <p:sp>
          <p:nvSpPr>
            <p:cNvPr id="94" name="Tekstvak 93">
              <a:extLst>
                <a:ext uri="{FF2B5EF4-FFF2-40B4-BE49-F238E27FC236}">
                  <a16:creationId xmlns:a16="http://schemas.microsoft.com/office/drawing/2014/main" id="{FD1776AE-5054-503E-224B-7A6073D42D96}"/>
                </a:ext>
              </a:extLst>
            </p:cNvPr>
            <p:cNvSpPr txBox="1"/>
            <p:nvPr/>
          </p:nvSpPr>
          <p:spPr>
            <a:xfrm>
              <a:off x="8073033" y="6321712"/>
              <a:ext cx="34116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Door gemeenten en Jeugdhulpaanbieder</a:t>
              </a:r>
            </a:p>
          </p:txBody>
        </p:sp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1EA34BBF-67D3-C55C-16CB-314FB2FD352B}"/>
                </a:ext>
              </a:extLst>
            </p:cNvPr>
            <p:cNvSpPr txBox="1"/>
            <p:nvPr/>
          </p:nvSpPr>
          <p:spPr>
            <a:xfrm>
              <a:off x="5138113" y="1848561"/>
              <a:ext cx="15789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Bij overeenstemming</a:t>
              </a:r>
            </a:p>
          </p:txBody>
        </p:sp>
        <p:cxnSp>
          <p:nvCxnSpPr>
            <p:cNvPr id="23" name="Verbindingslijn: gebogen 32">
              <a:extLst>
                <a:ext uri="{FF2B5EF4-FFF2-40B4-BE49-F238E27FC236}">
                  <a16:creationId xmlns:a16="http://schemas.microsoft.com/office/drawing/2014/main" id="{0D3DC5DB-39C4-C0F6-B791-5AAA373AEC9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776005" y="725471"/>
              <a:ext cx="2666222" cy="4378478"/>
            </a:xfrm>
            <a:prstGeom prst="bentConnector3">
              <a:avLst>
                <a:gd name="adj1" fmla="val 11463"/>
              </a:avLst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kstvak 23">
              <a:extLst>
                <a:ext uri="{FF2B5EF4-FFF2-40B4-BE49-F238E27FC236}">
                  <a16:creationId xmlns:a16="http://schemas.microsoft.com/office/drawing/2014/main" id="{518F77C2-5E9E-3315-C17B-463A7C54C52D}"/>
                </a:ext>
              </a:extLst>
            </p:cNvPr>
            <p:cNvSpPr txBox="1"/>
            <p:nvPr/>
          </p:nvSpPr>
          <p:spPr>
            <a:xfrm>
              <a:off x="7650421" y="1881805"/>
              <a:ext cx="21169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Geen overeenstemming</a:t>
              </a:r>
            </a:p>
          </p:txBody>
        </p:sp>
        <p:sp>
          <p:nvSpPr>
            <p:cNvPr id="95" name="Rechthoek: afgeronde hoeken 16">
              <a:extLst>
                <a:ext uri="{FF2B5EF4-FFF2-40B4-BE49-F238E27FC236}">
                  <a16:creationId xmlns:a16="http://schemas.microsoft.com/office/drawing/2014/main" id="{F7E9BD4C-38A0-BDE9-3223-B8089FFEC009}"/>
                </a:ext>
              </a:extLst>
            </p:cNvPr>
            <p:cNvSpPr/>
            <p:nvPr/>
          </p:nvSpPr>
          <p:spPr>
            <a:xfrm>
              <a:off x="319089" y="5905520"/>
              <a:ext cx="4582275" cy="427592"/>
            </a:xfrm>
            <a:prstGeom prst="roundRect">
              <a:avLst/>
            </a:prstGeom>
            <a:solidFill>
              <a:srgbClr val="1CA5E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Na intreden opschortende voorwaarden, definitieve gunning raamovereenkomst</a:t>
              </a:r>
            </a:p>
          </p:txBody>
        </p:sp>
        <p:cxnSp>
          <p:nvCxnSpPr>
            <p:cNvPr id="96" name="Verbindingslijn: gebogen 61">
              <a:extLst>
                <a:ext uri="{FF2B5EF4-FFF2-40B4-BE49-F238E27FC236}">
                  <a16:creationId xmlns:a16="http://schemas.microsoft.com/office/drawing/2014/main" id="{770685AA-7777-3A4C-F302-B5140B1DE6BC}"/>
                </a:ext>
              </a:extLst>
            </p:cNvPr>
            <p:cNvCxnSpPr>
              <a:cxnSpLocks/>
              <a:stCxn id="17" idx="2"/>
              <a:endCxn id="95" idx="0"/>
            </p:cNvCxnSpPr>
            <p:nvPr/>
          </p:nvCxnSpPr>
          <p:spPr>
            <a:xfrm rot="16200000" flipH="1">
              <a:off x="2468767" y="5764060"/>
              <a:ext cx="282328" cy="592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Verbindingslijn: gebogen 49">
              <a:extLst>
                <a:ext uri="{FF2B5EF4-FFF2-40B4-BE49-F238E27FC236}">
                  <a16:creationId xmlns:a16="http://schemas.microsoft.com/office/drawing/2014/main" id="{B5798BAC-068E-8BB2-37EE-1A2A104E6369}"/>
                </a:ext>
              </a:extLst>
            </p:cNvPr>
            <p:cNvCxnSpPr>
              <a:stCxn id="10" idx="3"/>
              <a:endCxn id="53" idx="1"/>
            </p:cNvCxnSpPr>
            <p:nvPr/>
          </p:nvCxnSpPr>
          <p:spPr>
            <a:xfrm>
              <a:off x="10147392" y="4493615"/>
              <a:ext cx="394844" cy="1724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Verbindingslijn: gebogen 55">
              <a:extLst>
                <a:ext uri="{FF2B5EF4-FFF2-40B4-BE49-F238E27FC236}">
                  <a16:creationId xmlns:a16="http://schemas.microsoft.com/office/drawing/2014/main" id="{A33A8312-8E32-78D4-1086-CA0219253B1E}"/>
                </a:ext>
              </a:extLst>
            </p:cNvPr>
            <p:cNvCxnSpPr>
              <a:stCxn id="52" idx="3"/>
              <a:endCxn id="8" idx="1"/>
            </p:cNvCxnSpPr>
            <p:nvPr/>
          </p:nvCxnSpPr>
          <p:spPr>
            <a:xfrm>
              <a:off x="8209510" y="3673652"/>
              <a:ext cx="199351" cy="3460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Verbindingslijn: gebogen 65">
              <a:extLst>
                <a:ext uri="{FF2B5EF4-FFF2-40B4-BE49-F238E27FC236}">
                  <a16:creationId xmlns:a16="http://schemas.microsoft.com/office/drawing/2014/main" id="{C35E4FA7-E93E-FFE1-7CC8-36964D0B7008}"/>
                </a:ext>
              </a:extLst>
            </p:cNvPr>
            <p:cNvCxnSpPr>
              <a:stCxn id="7" idx="3"/>
              <a:endCxn id="52" idx="1"/>
            </p:cNvCxnSpPr>
            <p:nvPr/>
          </p:nvCxnSpPr>
          <p:spPr>
            <a:xfrm>
              <a:off x="6138076" y="3660846"/>
              <a:ext cx="151496" cy="12806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Verbindingslijn: gebogen 82">
              <a:extLst>
                <a:ext uri="{FF2B5EF4-FFF2-40B4-BE49-F238E27FC236}">
                  <a16:creationId xmlns:a16="http://schemas.microsoft.com/office/drawing/2014/main" id="{DD72DE12-B31D-3531-C211-A0FB559AA5FB}"/>
                </a:ext>
              </a:extLst>
            </p:cNvPr>
            <p:cNvCxnSpPr>
              <a:cxnSpLocks/>
              <a:stCxn id="4" idx="2"/>
              <a:endCxn id="7" idx="0"/>
            </p:cNvCxnSpPr>
            <p:nvPr/>
          </p:nvCxnSpPr>
          <p:spPr>
            <a:xfrm rot="5400000">
              <a:off x="4774934" y="3138629"/>
              <a:ext cx="126040" cy="3994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Verbindingslijn: gebogen 84">
              <a:extLst>
                <a:ext uri="{FF2B5EF4-FFF2-40B4-BE49-F238E27FC236}">
                  <a16:creationId xmlns:a16="http://schemas.microsoft.com/office/drawing/2014/main" id="{907C1B20-BC59-EB5D-3FCE-5209914640C2}"/>
                </a:ext>
              </a:extLst>
            </p:cNvPr>
            <p:cNvCxnSpPr>
              <a:cxnSpLocks/>
              <a:stCxn id="3" idx="3"/>
              <a:endCxn id="4" idx="1"/>
            </p:cNvCxnSpPr>
            <p:nvPr/>
          </p:nvCxnSpPr>
          <p:spPr>
            <a:xfrm flipV="1">
              <a:off x="3656995" y="2722981"/>
              <a:ext cx="135592" cy="2685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Verbindingslijn: gebogen 97">
              <a:extLst>
                <a:ext uri="{FF2B5EF4-FFF2-40B4-BE49-F238E27FC236}">
                  <a16:creationId xmlns:a16="http://schemas.microsoft.com/office/drawing/2014/main" id="{6B42193D-8D8C-2F5A-3A6E-F6C582093019}"/>
                </a:ext>
              </a:extLst>
            </p:cNvPr>
            <p:cNvCxnSpPr>
              <a:stCxn id="7" idx="2"/>
              <a:endCxn id="5" idx="0"/>
            </p:cNvCxnSpPr>
            <p:nvPr/>
          </p:nvCxnSpPr>
          <p:spPr>
            <a:xfrm rot="16200000" flipH="1">
              <a:off x="4720959" y="4233043"/>
              <a:ext cx="230658" cy="663"/>
            </a:xfrm>
            <a:prstGeom prst="bentConnector3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troomdiagram: Verbindingslijn 5">
            <a:extLst>
              <a:ext uri="{FF2B5EF4-FFF2-40B4-BE49-F238E27FC236}">
                <a16:creationId xmlns:a16="http://schemas.microsoft.com/office/drawing/2014/main" id="{24E3C67C-5BD3-0421-52EE-578D9655DB2A}"/>
              </a:ext>
            </a:extLst>
          </p:cNvPr>
          <p:cNvSpPr/>
          <p:nvPr/>
        </p:nvSpPr>
        <p:spPr>
          <a:xfrm>
            <a:off x="4843640" y="24018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11" name="Stroomdiagram: Verbindingslijn 10">
            <a:extLst>
              <a:ext uri="{FF2B5EF4-FFF2-40B4-BE49-F238E27FC236}">
                <a16:creationId xmlns:a16="http://schemas.microsoft.com/office/drawing/2014/main" id="{AF875C9B-A082-5CF3-C029-386D7352CCB0}"/>
              </a:ext>
            </a:extLst>
          </p:cNvPr>
          <p:cNvSpPr/>
          <p:nvPr/>
        </p:nvSpPr>
        <p:spPr>
          <a:xfrm>
            <a:off x="9753288" y="3283559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r>
          </a:p>
        </p:txBody>
      </p:sp>
      <p:sp>
        <p:nvSpPr>
          <p:cNvPr id="16" name="Stroomdiagram: Verbindingslijn 15">
            <a:extLst>
              <a:ext uri="{FF2B5EF4-FFF2-40B4-BE49-F238E27FC236}">
                <a16:creationId xmlns:a16="http://schemas.microsoft.com/office/drawing/2014/main" id="{D32A7D85-23A8-4D01-EC53-61C8136EEA1C}"/>
              </a:ext>
            </a:extLst>
          </p:cNvPr>
          <p:cNvSpPr/>
          <p:nvPr/>
        </p:nvSpPr>
        <p:spPr>
          <a:xfrm>
            <a:off x="9426429" y="1334319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18" name="Stroomdiagram: Verbindingslijn 17">
            <a:extLst>
              <a:ext uri="{FF2B5EF4-FFF2-40B4-BE49-F238E27FC236}">
                <a16:creationId xmlns:a16="http://schemas.microsoft.com/office/drawing/2014/main" id="{B1EDA923-47FF-06A8-F72B-59A7164064A9}"/>
              </a:ext>
            </a:extLst>
          </p:cNvPr>
          <p:cNvSpPr/>
          <p:nvPr/>
        </p:nvSpPr>
        <p:spPr>
          <a:xfrm>
            <a:off x="0" y="1653205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19" name="Stroomdiagram: Verbindingslijn 18">
            <a:extLst>
              <a:ext uri="{FF2B5EF4-FFF2-40B4-BE49-F238E27FC236}">
                <a16:creationId xmlns:a16="http://schemas.microsoft.com/office/drawing/2014/main" id="{1D234B92-4C40-44C0-40A0-5C8CEEF6E50D}"/>
              </a:ext>
            </a:extLst>
          </p:cNvPr>
          <p:cNvSpPr/>
          <p:nvPr/>
        </p:nvSpPr>
        <p:spPr>
          <a:xfrm>
            <a:off x="9382878" y="699258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20" name="Stroomdiagram: Verbindingslijn 19">
            <a:extLst>
              <a:ext uri="{FF2B5EF4-FFF2-40B4-BE49-F238E27FC236}">
                <a16:creationId xmlns:a16="http://schemas.microsoft.com/office/drawing/2014/main" id="{A8C40606-5B85-FA55-799D-34AF54886829}"/>
              </a:ext>
            </a:extLst>
          </p:cNvPr>
          <p:cNvSpPr/>
          <p:nvPr/>
        </p:nvSpPr>
        <p:spPr>
          <a:xfrm>
            <a:off x="7920588" y="2945101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r>
          </a:p>
        </p:txBody>
      </p:sp>
      <p:sp>
        <p:nvSpPr>
          <p:cNvPr id="21" name="Stroomdiagram: Verbindingslijn 20">
            <a:extLst>
              <a:ext uri="{FF2B5EF4-FFF2-40B4-BE49-F238E27FC236}">
                <a16:creationId xmlns:a16="http://schemas.microsoft.com/office/drawing/2014/main" id="{5DCCC0AF-A7E9-8D52-E8DB-3178FD0662D6}"/>
              </a:ext>
            </a:extLst>
          </p:cNvPr>
          <p:cNvSpPr/>
          <p:nvPr/>
        </p:nvSpPr>
        <p:spPr>
          <a:xfrm>
            <a:off x="5856199" y="3165952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</a:p>
        </p:txBody>
      </p:sp>
      <p:sp>
        <p:nvSpPr>
          <p:cNvPr id="26" name="Stroomdiagram: Verbindingslijn 25">
            <a:extLst>
              <a:ext uri="{FF2B5EF4-FFF2-40B4-BE49-F238E27FC236}">
                <a16:creationId xmlns:a16="http://schemas.microsoft.com/office/drawing/2014/main" id="{F53EDFE7-BA15-0C9B-1C6E-35E46D599176}"/>
              </a:ext>
            </a:extLst>
          </p:cNvPr>
          <p:cNvSpPr/>
          <p:nvPr/>
        </p:nvSpPr>
        <p:spPr>
          <a:xfrm>
            <a:off x="5887315" y="2364906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</a:p>
        </p:txBody>
      </p:sp>
      <p:sp>
        <p:nvSpPr>
          <p:cNvPr id="27" name="Stroomdiagram: Verbindingslijn 26">
            <a:extLst>
              <a:ext uri="{FF2B5EF4-FFF2-40B4-BE49-F238E27FC236}">
                <a16:creationId xmlns:a16="http://schemas.microsoft.com/office/drawing/2014/main" id="{FC64ECB7-AAB6-3940-A057-329B6F90CDCE}"/>
              </a:ext>
            </a:extLst>
          </p:cNvPr>
          <p:cNvSpPr/>
          <p:nvPr/>
        </p:nvSpPr>
        <p:spPr>
          <a:xfrm>
            <a:off x="2378491" y="3428451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sp>
        <p:nvSpPr>
          <p:cNvPr id="28" name="Stroomdiagram: Verbindingslijn 27">
            <a:extLst>
              <a:ext uri="{FF2B5EF4-FFF2-40B4-BE49-F238E27FC236}">
                <a16:creationId xmlns:a16="http://schemas.microsoft.com/office/drawing/2014/main" id="{A8FA5055-93BF-B9EB-75CA-32A9A1A7E5F0}"/>
              </a:ext>
            </a:extLst>
          </p:cNvPr>
          <p:cNvSpPr/>
          <p:nvPr/>
        </p:nvSpPr>
        <p:spPr>
          <a:xfrm>
            <a:off x="202806" y="1881805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29" name="Stroomdiagram: Verbindingslijn 28">
            <a:extLst>
              <a:ext uri="{FF2B5EF4-FFF2-40B4-BE49-F238E27FC236}">
                <a16:creationId xmlns:a16="http://schemas.microsoft.com/office/drawing/2014/main" id="{8D518716-5BD2-FC1E-C6D3-7987A0ABE5A1}"/>
              </a:ext>
            </a:extLst>
          </p:cNvPr>
          <p:cNvSpPr/>
          <p:nvPr/>
        </p:nvSpPr>
        <p:spPr>
          <a:xfrm>
            <a:off x="5801578" y="4367426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r>
          </a:p>
        </p:txBody>
      </p:sp>
      <p:sp>
        <p:nvSpPr>
          <p:cNvPr id="31" name="Stroomdiagram: Verbindingslijn 30">
            <a:extLst>
              <a:ext uri="{FF2B5EF4-FFF2-40B4-BE49-F238E27FC236}">
                <a16:creationId xmlns:a16="http://schemas.microsoft.com/office/drawing/2014/main" id="{AB52F9F5-419C-64AC-1A04-7B29F9698F34}"/>
              </a:ext>
            </a:extLst>
          </p:cNvPr>
          <p:cNvSpPr/>
          <p:nvPr/>
        </p:nvSpPr>
        <p:spPr>
          <a:xfrm>
            <a:off x="8114100" y="4801918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</a:t>
            </a:r>
          </a:p>
        </p:txBody>
      </p:sp>
      <p:sp>
        <p:nvSpPr>
          <p:cNvPr id="32" name="Stroomdiagram: Verbindingslijn 31">
            <a:extLst>
              <a:ext uri="{FF2B5EF4-FFF2-40B4-BE49-F238E27FC236}">
                <a16:creationId xmlns:a16="http://schemas.microsoft.com/office/drawing/2014/main" id="{A120F71A-D579-7830-F4C4-8094F3D04181}"/>
              </a:ext>
            </a:extLst>
          </p:cNvPr>
          <p:cNvSpPr/>
          <p:nvPr/>
        </p:nvSpPr>
        <p:spPr>
          <a:xfrm>
            <a:off x="4605773" y="5099708"/>
            <a:ext cx="640628" cy="585889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</a:t>
            </a:r>
          </a:p>
        </p:txBody>
      </p:sp>
      <p:sp>
        <p:nvSpPr>
          <p:cNvPr id="34" name="Stroomdiagram: Verbindingslijn 33">
            <a:extLst>
              <a:ext uri="{FF2B5EF4-FFF2-40B4-BE49-F238E27FC236}">
                <a16:creationId xmlns:a16="http://schemas.microsoft.com/office/drawing/2014/main" id="{F5F21E56-4DF9-67F7-0F03-B95C7759B54A}"/>
              </a:ext>
            </a:extLst>
          </p:cNvPr>
          <p:cNvSpPr/>
          <p:nvPr/>
        </p:nvSpPr>
        <p:spPr>
          <a:xfrm>
            <a:off x="4701002" y="5862858"/>
            <a:ext cx="640628" cy="582533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</a:t>
            </a:r>
          </a:p>
        </p:txBody>
      </p:sp>
      <p:pic>
        <p:nvPicPr>
          <p:cNvPr id="60" name="Audio 59">
            <a:hlinkClick r:id="" action="ppaction://media"/>
            <a:extLst>
              <a:ext uri="{FF2B5EF4-FFF2-40B4-BE49-F238E27FC236}">
                <a16:creationId xmlns:a16="http://schemas.microsoft.com/office/drawing/2014/main" id="{5D4780BB-E68D-6A22-8A84-66B2D36F02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3722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065"/>
    </mc:Choice>
    <mc:Fallback xmlns="">
      <p:transition spd="slow" advTm="2440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rugblik">
  <a:themeElements>
    <a:clrScheme name="Aangepast 3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345D7E"/>
      </a:accent1>
      <a:accent2>
        <a:srgbClr val="E16543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07C38B95A7AD49AB4833F4730B2002" ma:contentTypeVersion="18" ma:contentTypeDescription="Een nieuw document maken." ma:contentTypeScope="" ma:versionID="d02f4d2f79f84a21f3abb6da78386363">
  <xsd:schema xmlns:xsd="http://www.w3.org/2001/XMLSchema" xmlns:xs="http://www.w3.org/2001/XMLSchema" xmlns:p="http://schemas.microsoft.com/office/2006/metadata/properties" xmlns:ns2="2422c114-32ec-40f5-980c-2c0632233d18" xmlns:ns3="312f75d6-0717-4940-b25e-3192e5a4a447" targetNamespace="http://schemas.microsoft.com/office/2006/metadata/properties" ma:root="true" ma:fieldsID="cba10774c03e106cadda412b1f7d6ecd" ns2:_="" ns3:_="">
    <xsd:import namespace="2422c114-32ec-40f5-980c-2c0632233d18"/>
    <xsd:import namespace="312f75d6-0717-4940-b25e-3192e5a4a44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22c114-32ec-40f5-980c-2c0632233d1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5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79d72e97-bc08-4f92-a7a5-093bc26e5d4e}" ma:internalName="TaxCatchAll" ma:showField="CatchAllData" ma:web="2422c114-32ec-40f5-980c-2c0632233d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f75d6-0717-4940-b25e-3192e5a4a4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Afbeeldingtags" ma:readOnly="false" ma:fieldId="{5cf76f15-5ced-4ddc-b409-7134ff3c332f}" ma:taxonomyMulti="true" ma:sspId="0347cecd-ba86-4ee2-82b9-04390f9b26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422c114-32ec-40f5-980c-2c0632233d18">F42F7SJXF4EJ-1425833836-581968</_dlc_DocId>
    <_dlc_DocIdUrl xmlns="2422c114-32ec-40f5-980c-2c0632233d18">
      <Url>https://victoradvocaten.sharepoint.com/sites/hammock/_layouts/15/DocIdRedir.aspx?ID=F42F7SJXF4EJ-1425833836-581968</Url>
      <Description>F42F7SJXF4EJ-1425833836-581968</Description>
    </_dlc_DocIdUrl>
    <TaxCatchAll xmlns="2422c114-32ec-40f5-980c-2c0632233d18" xsi:nil="true"/>
    <lcf76f155ced4ddcb4097134ff3c332f xmlns="312f75d6-0717-4940-b25e-3192e5a4a44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875BC971-082C-490A-8118-BFF93389F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22c114-32ec-40f5-980c-2c0632233d18"/>
    <ds:schemaRef ds:uri="312f75d6-0717-4940-b25e-3192e5a4a4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EE6ED9-CC38-4744-A817-7FB391F18EB9}">
  <ds:schemaRefs>
    <ds:schemaRef ds:uri="http://schemas.microsoft.com/office/infopath/2007/PartnerControls"/>
    <ds:schemaRef ds:uri="http://purl.org/dc/terms/"/>
    <ds:schemaRef ds:uri="http://purl.org/dc/elements/1.1/"/>
    <ds:schemaRef ds:uri="312f75d6-0717-4940-b25e-3192e5a4a447"/>
    <ds:schemaRef ds:uri="http://schemas.microsoft.com/office/2006/documentManagement/types"/>
    <ds:schemaRef ds:uri="2422c114-32ec-40f5-980c-2c0632233d18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3FB2E8D-DE0A-4810-9FE9-7B0AA6EB775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BCB67C9-B0BD-4271-89F0-335E9207610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3228</TotalTime>
  <Words>422</Words>
  <Application>Microsoft Office PowerPoint</Application>
  <PresentationFormat>Breedbeeld</PresentationFormat>
  <Paragraphs>98</Paragraphs>
  <Slides>4</Slides>
  <Notes>2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Calibri Light</vt:lpstr>
      <vt:lpstr>Terugblik</vt:lpstr>
      <vt:lpstr>Kantoorthema</vt:lpstr>
      <vt:lpstr>PowerPoint-presentatie</vt:lpstr>
      <vt:lpstr>PowerPoint-presentatie</vt:lpstr>
      <vt:lpstr>Planning vanaf uitnodiging of Regio aanbod 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Lennart Fagel</dc:creator>
  <cp:lastModifiedBy>Paula van der Woord</cp:lastModifiedBy>
  <cp:revision>17</cp:revision>
  <dcterms:created xsi:type="dcterms:W3CDTF">2025-03-06T10:33:33Z</dcterms:created>
  <dcterms:modified xsi:type="dcterms:W3CDTF">2025-04-10T14:56:29Z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0x0101006007C38B95A7AD49AB4833F4730B2002</vt:lpwstr>
  </property>
  <property fmtid="{D5CDD505-2E9C-101B-9397-08002B2CF9AE}" pid="3" name="_dlc_DocIdItemGuid">
    <vt:lpwstr>cbaf0cba-fd68-4deb-b45a-e3ec0c995ba3</vt:lpwstr>
  </property>
  <property fmtid="{D5CDD505-2E9C-101B-9397-08002B2CF9AE}" pid="4" name="MediaServiceImageTags">
    <vt:lpwstr/>
  </property>
</Properties>
</file>