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82" r:id="rId6"/>
    <p:sldId id="302" r:id="rId7"/>
    <p:sldId id="317" r:id="rId8"/>
    <p:sldId id="278" r:id="rId9"/>
    <p:sldId id="309" r:id="rId10"/>
    <p:sldId id="311" r:id="rId11"/>
    <p:sldId id="307" r:id="rId12"/>
    <p:sldId id="310" r:id="rId13"/>
    <p:sldId id="313" r:id="rId14"/>
    <p:sldId id="315" r:id="rId15"/>
    <p:sldId id="314" r:id="rId16"/>
    <p:sldId id="316" r:id="rId17"/>
    <p:sldId id="305" r:id="rId18"/>
    <p:sldId id="318" r:id="rId19"/>
    <p:sldId id="319" r:id="rId20"/>
    <p:sldId id="320" r:id="rId21"/>
  </p:sldIdLst>
  <p:sldSz cx="12192000" cy="6858000"/>
  <p:notesSz cx="6669088"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2A6829-C753-1A16-4012-2974A3D7C2BD}" name="Iris van der Veen" initials="IvdV" userId="S::i.vanderveen@borger-odoorn.nl::c97f3d19-c1d3-402a-8a4f-faad66c721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95D"/>
    <a:srgbClr val="00475E"/>
    <a:srgbClr val="E86457"/>
    <a:srgbClr val="F3F1F0"/>
    <a:srgbClr val="F7F3EC"/>
    <a:srgbClr val="90ABD2"/>
    <a:srgbClr val="6EB2D2"/>
    <a:srgbClr val="5B92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Stijl, gemiddeld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Stijl, licht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Stijl, licht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91" autoAdjust="0"/>
    <p:restoredTop sz="94925"/>
  </p:normalViewPr>
  <p:slideViewPr>
    <p:cSldViewPr snapToGrid="0" snapToObjects="1">
      <p:cViewPr varScale="1">
        <p:scale>
          <a:sx n="106" d="100"/>
          <a:sy n="106" d="100"/>
        </p:scale>
        <p:origin x="23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EF564A87-C650-4520-A4F2-07A6E5E80FF9}" type="datetimeFigureOut">
              <a:rPr lang="nl-NL" smtClean="0"/>
              <a:t>18-3-2025</a:t>
            </a:fld>
            <a:endParaRPr lang="nl-NL" dirty="0"/>
          </a:p>
        </p:txBody>
      </p:sp>
      <p:sp>
        <p:nvSpPr>
          <p:cNvPr id="4" name="Tijdelijke aanduiding voor dia-afbeelding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EBE94E86-4A8C-409F-ADA1-D2E7F32EC89F}" type="slidenum">
              <a:rPr lang="nl-NL" smtClean="0"/>
              <a:t>‹nr.›</a:t>
            </a:fld>
            <a:endParaRPr lang="nl-NL" dirty="0"/>
          </a:p>
        </p:txBody>
      </p:sp>
    </p:spTree>
    <p:extLst>
      <p:ext uri="{BB962C8B-B14F-4D97-AF65-F5344CB8AC3E}">
        <p14:creationId xmlns:p14="http://schemas.microsoft.com/office/powerpoint/2010/main" val="336473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BE94E86-4A8C-409F-ADA1-D2E7F32EC89F}" type="slidenum">
              <a:rPr lang="nl-NL" smtClean="0"/>
              <a:t>5</a:t>
            </a:fld>
            <a:endParaRPr lang="nl-NL" dirty="0"/>
          </a:p>
        </p:txBody>
      </p:sp>
    </p:spTree>
    <p:extLst>
      <p:ext uri="{BB962C8B-B14F-4D97-AF65-F5344CB8AC3E}">
        <p14:creationId xmlns:p14="http://schemas.microsoft.com/office/powerpoint/2010/main" val="316742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BE94E86-4A8C-409F-ADA1-D2E7F32EC89F}" type="slidenum">
              <a:rPr lang="nl-NL" smtClean="0"/>
              <a:t>6</a:t>
            </a:fld>
            <a:endParaRPr lang="nl-NL" dirty="0"/>
          </a:p>
        </p:txBody>
      </p:sp>
    </p:spTree>
    <p:extLst>
      <p:ext uri="{BB962C8B-B14F-4D97-AF65-F5344CB8AC3E}">
        <p14:creationId xmlns:p14="http://schemas.microsoft.com/office/powerpoint/2010/main" val="1784258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8C66-B1F9-5434-14E3-81F4F45BDBA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FF7C833-BF35-5B6E-CB9C-501CBFF1AA3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04AC547-C30D-DF72-2CBF-7682AA7FAE2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7850472A-CFA1-335C-BB27-B787377845AA}"/>
              </a:ext>
            </a:extLst>
          </p:cNvPr>
          <p:cNvSpPr>
            <a:spLocks noGrp="1"/>
          </p:cNvSpPr>
          <p:nvPr>
            <p:ph type="sldNum" sz="quarter" idx="5"/>
          </p:nvPr>
        </p:nvSpPr>
        <p:spPr/>
        <p:txBody>
          <a:bodyPr/>
          <a:lstStyle/>
          <a:p>
            <a:fld id="{EBE94E86-4A8C-409F-ADA1-D2E7F32EC89F}" type="slidenum">
              <a:rPr lang="nl-NL" smtClean="0"/>
              <a:t>7</a:t>
            </a:fld>
            <a:endParaRPr lang="nl-NL" dirty="0"/>
          </a:p>
        </p:txBody>
      </p:sp>
    </p:spTree>
    <p:extLst>
      <p:ext uri="{BB962C8B-B14F-4D97-AF65-F5344CB8AC3E}">
        <p14:creationId xmlns:p14="http://schemas.microsoft.com/office/powerpoint/2010/main" val="316755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5E50D-EB54-208D-53D0-8610ABEA77E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890F035-E944-2FB0-3F29-8CD5344EF63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09EA58F-BB27-678F-865C-D8665D63536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FC0D88E-6CAC-53C4-F5F8-20194F12AE12}"/>
              </a:ext>
            </a:extLst>
          </p:cNvPr>
          <p:cNvSpPr>
            <a:spLocks noGrp="1"/>
          </p:cNvSpPr>
          <p:nvPr>
            <p:ph type="sldNum" sz="quarter" idx="5"/>
          </p:nvPr>
        </p:nvSpPr>
        <p:spPr/>
        <p:txBody>
          <a:bodyPr/>
          <a:lstStyle/>
          <a:p>
            <a:fld id="{EBE94E86-4A8C-409F-ADA1-D2E7F32EC89F}" type="slidenum">
              <a:rPr lang="nl-NL" smtClean="0"/>
              <a:t>8</a:t>
            </a:fld>
            <a:endParaRPr lang="nl-NL" dirty="0"/>
          </a:p>
        </p:txBody>
      </p:sp>
    </p:spTree>
    <p:extLst>
      <p:ext uri="{BB962C8B-B14F-4D97-AF65-F5344CB8AC3E}">
        <p14:creationId xmlns:p14="http://schemas.microsoft.com/office/powerpoint/2010/main" val="1290626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1400E860-78F2-8A4B-B235-24E5162A9C88}"/>
              </a:ext>
            </a:extLst>
          </p:cNvPr>
          <p:cNvSpPr>
            <a:spLocks noGrp="1"/>
          </p:cNvSpPr>
          <p:nvPr>
            <p:ph type="title" hasCustomPrompt="1"/>
          </p:nvPr>
        </p:nvSpPr>
        <p:spPr>
          <a:xfrm>
            <a:off x="666750" y="3703638"/>
            <a:ext cx="10515600" cy="1325563"/>
          </a:xfrm>
          <a:prstGeom prst="rect">
            <a:avLst/>
          </a:prstGeom>
        </p:spPr>
        <p:txBody>
          <a:bodyPr/>
          <a:lstStyle>
            <a:lvl1pPr>
              <a:defRPr b="1">
                <a:solidFill>
                  <a:schemeClr val="bg1"/>
                </a:solidFill>
                <a:latin typeface="Arial" panose="020B0604020202020204" pitchFamily="34" charset="0"/>
                <a:cs typeface="Arial" panose="020B0604020202020204" pitchFamily="34" charset="0"/>
              </a:defRPr>
            </a:lvl1pPr>
          </a:lstStyle>
          <a:p>
            <a:r>
              <a:rPr lang="nl-NL" dirty="0"/>
              <a:t>Titel Presentatie</a:t>
            </a:r>
          </a:p>
        </p:txBody>
      </p:sp>
      <p:sp>
        <p:nvSpPr>
          <p:cNvPr id="20" name="Tijdelijke aanduiding voor afbeelding 19">
            <a:extLst>
              <a:ext uri="{FF2B5EF4-FFF2-40B4-BE49-F238E27FC236}">
                <a16:creationId xmlns:a16="http://schemas.microsoft.com/office/drawing/2014/main" id="{A7E12964-3B43-B24C-B6F5-71371CBABE98}"/>
              </a:ext>
            </a:extLst>
          </p:cNvPr>
          <p:cNvSpPr>
            <a:spLocks noGrp="1"/>
          </p:cNvSpPr>
          <p:nvPr>
            <p:ph type="pic" sz="quarter" idx="10" hasCustomPrompt="1"/>
          </p:nvPr>
        </p:nvSpPr>
        <p:spPr>
          <a:xfrm>
            <a:off x="-1" y="0"/>
            <a:ext cx="12192001" cy="3657600"/>
          </a:xfrm>
          <a:prstGeom prst="rect">
            <a:avLst/>
          </a:prstGeom>
          <a:ln>
            <a:noFill/>
          </a:ln>
        </p:spPr>
        <p:txBody>
          <a:bodyPr anchor="ctr" anchorCtr="0"/>
          <a:lstStyle>
            <a:lvl1pPr marL="0" indent="0" algn="ctr">
              <a:buNone/>
              <a:defRPr/>
            </a:lvl1pPr>
          </a:lstStyle>
          <a:p>
            <a:r>
              <a:rPr lang="nl-NL" dirty="0"/>
              <a:t>Header afbeelding</a:t>
            </a:r>
          </a:p>
        </p:txBody>
      </p:sp>
    </p:spTree>
    <p:extLst>
      <p:ext uri="{BB962C8B-B14F-4D97-AF65-F5344CB8AC3E}">
        <p14:creationId xmlns:p14="http://schemas.microsoft.com/office/powerpoint/2010/main" val="1316234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orbeeld 3 foto's">
    <p:bg>
      <p:bgPr>
        <a:solidFill>
          <a:srgbClr val="E86457"/>
        </a:solidFill>
        <a:effectLst/>
      </p:bgPr>
    </p:bg>
    <p:spTree>
      <p:nvGrpSpPr>
        <p:cNvPr id="1" name=""/>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A7E12964-3B43-B24C-B6F5-71371CBABE98}"/>
              </a:ext>
            </a:extLst>
          </p:cNvPr>
          <p:cNvSpPr>
            <a:spLocks noGrp="1"/>
          </p:cNvSpPr>
          <p:nvPr>
            <p:ph type="pic" sz="quarter" idx="10"/>
          </p:nvPr>
        </p:nvSpPr>
        <p:spPr>
          <a:xfrm>
            <a:off x="0" y="0"/>
            <a:ext cx="6952129" cy="5235845"/>
          </a:xfrm>
          <a:prstGeom prst="rect">
            <a:avLst/>
          </a:prstGeom>
          <a:ln>
            <a:noFill/>
          </a:ln>
        </p:spPr>
        <p:txBody>
          <a:bodyPr anchor="ctr" anchorCtr="0"/>
          <a:lstStyle>
            <a:lvl1pPr marL="0" indent="0" algn="ctr">
              <a:buNone/>
              <a:defRPr>
                <a:solidFill>
                  <a:srgbClr val="F7F3EC"/>
                </a:solidFill>
              </a:defRPr>
            </a:lvl1pPr>
          </a:lstStyle>
          <a:p>
            <a:endParaRPr lang="nl-NL" dirty="0"/>
          </a:p>
        </p:txBody>
      </p:sp>
      <p:sp>
        <p:nvSpPr>
          <p:cNvPr id="5" name="Tijdelijke aanduiding voor afbeelding 19">
            <a:extLst>
              <a:ext uri="{FF2B5EF4-FFF2-40B4-BE49-F238E27FC236}">
                <a16:creationId xmlns:a16="http://schemas.microsoft.com/office/drawing/2014/main" id="{B8F1F160-9E91-D845-9439-22EF9105C909}"/>
              </a:ext>
            </a:extLst>
          </p:cNvPr>
          <p:cNvSpPr>
            <a:spLocks noGrp="1"/>
          </p:cNvSpPr>
          <p:nvPr>
            <p:ph type="pic" sz="quarter" idx="11"/>
          </p:nvPr>
        </p:nvSpPr>
        <p:spPr>
          <a:xfrm>
            <a:off x="6952129" y="-1"/>
            <a:ext cx="5239871" cy="2931459"/>
          </a:xfrm>
          <a:prstGeom prst="rect">
            <a:avLst/>
          </a:prstGeom>
          <a:ln>
            <a:noFill/>
          </a:ln>
        </p:spPr>
        <p:txBody>
          <a:bodyPr anchor="ctr" anchorCtr="0"/>
          <a:lstStyle>
            <a:lvl1pPr marL="0" indent="0" algn="ctr">
              <a:buNone/>
              <a:defRPr>
                <a:solidFill>
                  <a:srgbClr val="F7F3EC"/>
                </a:solidFill>
              </a:defRPr>
            </a:lvl1pPr>
          </a:lstStyle>
          <a:p>
            <a:endParaRPr lang="nl-NL" dirty="0"/>
          </a:p>
        </p:txBody>
      </p:sp>
      <p:sp>
        <p:nvSpPr>
          <p:cNvPr id="6" name="Tijdelijke aanduiding voor afbeelding 19">
            <a:extLst>
              <a:ext uri="{FF2B5EF4-FFF2-40B4-BE49-F238E27FC236}">
                <a16:creationId xmlns:a16="http://schemas.microsoft.com/office/drawing/2014/main" id="{C0A1A6C6-98B9-A94D-9ABC-30C573FC553E}"/>
              </a:ext>
            </a:extLst>
          </p:cNvPr>
          <p:cNvSpPr>
            <a:spLocks noGrp="1"/>
          </p:cNvSpPr>
          <p:nvPr>
            <p:ph type="pic" sz="quarter" idx="12"/>
          </p:nvPr>
        </p:nvSpPr>
        <p:spPr>
          <a:xfrm>
            <a:off x="6952129" y="2931459"/>
            <a:ext cx="5239871" cy="2304386"/>
          </a:xfrm>
          <a:prstGeom prst="rect">
            <a:avLst/>
          </a:prstGeom>
          <a:ln>
            <a:noFill/>
          </a:ln>
        </p:spPr>
        <p:txBody>
          <a:bodyPr anchor="ctr" anchorCtr="0"/>
          <a:lstStyle>
            <a:lvl1pPr marL="0" indent="0" algn="ctr">
              <a:buNone/>
              <a:defRPr>
                <a:solidFill>
                  <a:srgbClr val="F7F3EC"/>
                </a:solidFill>
              </a:defRPr>
            </a:lvl1pPr>
          </a:lstStyle>
          <a:p>
            <a:endParaRPr lang="nl-NL" dirty="0"/>
          </a:p>
        </p:txBody>
      </p:sp>
      <p:sp>
        <p:nvSpPr>
          <p:cNvPr id="11" name="Titel 12">
            <a:extLst>
              <a:ext uri="{FF2B5EF4-FFF2-40B4-BE49-F238E27FC236}">
                <a16:creationId xmlns:a16="http://schemas.microsoft.com/office/drawing/2014/main" id="{DE78C049-B976-A045-838E-DBE9428EF27E}"/>
              </a:ext>
            </a:extLst>
          </p:cNvPr>
          <p:cNvSpPr>
            <a:spLocks noGrp="1"/>
          </p:cNvSpPr>
          <p:nvPr>
            <p:ph type="title" hasCustomPrompt="1"/>
          </p:nvPr>
        </p:nvSpPr>
        <p:spPr>
          <a:xfrm>
            <a:off x="5013273" y="5302275"/>
            <a:ext cx="10515600" cy="1325563"/>
          </a:xfrm>
          <a:prstGeom prst="rect">
            <a:avLst/>
          </a:prstGeom>
        </p:spPr>
        <p:txBody>
          <a:bodyPr/>
          <a:lstStyle>
            <a:lvl1pPr>
              <a:defRPr b="1">
                <a:solidFill>
                  <a:srgbClr val="F7F3EC"/>
                </a:solidFill>
                <a:latin typeface="Arial" panose="020B0604020202020204" pitchFamily="34" charset="0"/>
                <a:cs typeface="Arial" panose="020B0604020202020204" pitchFamily="34" charset="0"/>
              </a:defRPr>
            </a:lvl1pPr>
          </a:lstStyle>
          <a:p>
            <a:r>
              <a:rPr lang="nl-NL" dirty="0"/>
              <a:t>Voorbeeld 1 foto</a:t>
            </a:r>
          </a:p>
        </p:txBody>
      </p:sp>
      <p:pic>
        <p:nvPicPr>
          <p:cNvPr id="12" name="Afbeelding 11">
            <a:extLst>
              <a:ext uri="{FF2B5EF4-FFF2-40B4-BE49-F238E27FC236}">
                <a16:creationId xmlns:a16="http://schemas.microsoft.com/office/drawing/2014/main" id="{BEF0DBF3-6F16-174E-852F-59FBA058293C}"/>
              </a:ext>
            </a:extLst>
          </p:cNvPr>
          <p:cNvPicPr>
            <a:picLocks noChangeAspect="1"/>
          </p:cNvPicPr>
          <p:nvPr userDrawn="1"/>
        </p:nvPicPr>
        <p:blipFill>
          <a:blip r:embed="rId2"/>
          <a:stretch>
            <a:fillRect/>
          </a:stretch>
        </p:blipFill>
        <p:spPr>
          <a:xfrm>
            <a:off x="821108" y="5695570"/>
            <a:ext cx="1942560" cy="538975"/>
          </a:xfrm>
          <a:prstGeom prst="rect">
            <a:avLst/>
          </a:prstGeom>
        </p:spPr>
      </p:pic>
    </p:spTree>
    <p:extLst>
      <p:ext uri="{BB962C8B-B14F-4D97-AF65-F5344CB8AC3E}">
        <p14:creationId xmlns:p14="http://schemas.microsoft.com/office/powerpoint/2010/main" val="4281576092"/>
      </p:ext>
    </p:extLst>
  </p:cSld>
  <p:clrMapOvr>
    <a:masterClrMapping/>
  </p:clrMapOvr>
  <p:extLst>
    <p:ext uri="{DCECCB84-F9BA-43D5-87BE-67443E8EF086}">
      <p15:sldGuideLst xmlns:p15="http://schemas.microsoft.com/office/powerpoint/2012/main">
        <p15:guide id="1" orient="horz" pos="3317" userDrawn="1">
          <p15:clr>
            <a:srgbClr val="FBAE40"/>
          </p15:clr>
        </p15:guide>
        <p15:guide id="2" pos="41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orbeeld afslui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B05530B8-B926-E745-A38C-1F79F708837B}"/>
              </a:ext>
            </a:extLst>
          </p:cNvPr>
          <p:cNvSpPr>
            <a:spLocks noGrp="1"/>
          </p:cNvSpPr>
          <p:nvPr>
            <p:ph type="body" sz="quarter" idx="10"/>
          </p:nvPr>
        </p:nvSpPr>
        <p:spPr>
          <a:xfrm>
            <a:off x="803275" y="1881188"/>
            <a:ext cx="10534650" cy="4106863"/>
          </a:xfrm>
          <a:prstGeom prst="rect">
            <a:avLst/>
          </a:prstGeom>
        </p:spPr>
        <p:txBody>
          <a:bodyPr>
            <a:noAutofit/>
          </a:bodyPr>
          <a:lstStyle>
            <a:lvl1pPr marL="0" indent="0">
              <a:buFontTx/>
              <a:buNone/>
              <a:defRPr b="0" i="0">
                <a:solidFill>
                  <a:srgbClr val="F7F3EC"/>
                </a:solidFill>
                <a:latin typeface="Arial" panose="020B0604020202020204" pitchFamily="34" charset="0"/>
                <a:cs typeface="Arial" panose="020B0604020202020204" pitchFamily="34" charset="0"/>
              </a:defRPr>
            </a:lvl1pPr>
            <a:lvl2pPr marL="457200" indent="0">
              <a:buFontTx/>
              <a:buNone/>
              <a:defRPr b="0" i="0">
                <a:solidFill>
                  <a:srgbClr val="F7F3EC"/>
                </a:solidFill>
                <a:latin typeface="+mj-lt"/>
                <a:cs typeface="Arial" panose="020B0604020202020204" pitchFamily="34" charset="0"/>
              </a:defRPr>
            </a:lvl2pPr>
            <a:lvl3pPr marL="914400" indent="0">
              <a:buFontTx/>
              <a:buNone/>
              <a:defRPr b="0" i="0">
                <a:solidFill>
                  <a:srgbClr val="F7F3EC"/>
                </a:solidFill>
                <a:latin typeface="+mj-lt"/>
                <a:cs typeface="Arial" panose="020B0604020202020204" pitchFamily="34" charset="0"/>
              </a:defRPr>
            </a:lvl3pPr>
            <a:lvl4pPr marL="1371600" indent="0">
              <a:buFontTx/>
              <a:buNone/>
              <a:defRPr b="0" i="0">
                <a:solidFill>
                  <a:srgbClr val="F7F3EC"/>
                </a:solidFill>
                <a:latin typeface="+mj-lt"/>
                <a:cs typeface="Arial" panose="020B0604020202020204" pitchFamily="34" charset="0"/>
              </a:defRPr>
            </a:lvl4pPr>
            <a:lvl5pPr marL="1828800" indent="0">
              <a:buFontTx/>
              <a:buNone/>
              <a:defRPr b="0" i="0">
                <a:solidFill>
                  <a:srgbClr val="F7F3EC"/>
                </a:solidFill>
                <a:latin typeface="+mj-lt"/>
                <a:cs typeface="Arial" panose="020B060402020202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4">
            <a:extLst>
              <a:ext uri="{FF2B5EF4-FFF2-40B4-BE49-F238E27FC236}">
                <a16:creationId xmlns:a16="http://schemas.microsoft.com/office/drawing/2014/main" id="{6E1465A0-08D8-3740-9790-FFB23B9A12DF}"/>
              </a:ext>
            </a:extLst>
          </p:cNvPr>
          <p:cNvSpPr>
            <a:spLocks noGrp="1"/>
          </p:cNvSpPr>
          <p:nvPr>
            <p:ph type="title" hasCustomPrompt="1"/>
          </p:nvPr>
        </p:nvSpPr>
        <p:spPr>
          <a:xfrm>
            <a:off x="822325" y="338648"/>
            <a:ext cx="10515600" cy="1325563"/>
          </a:xfrm>
          <a:prstGeom prst="rect">
            <a:avLst/>
          </a:prstGeom>
        </p:spPr>
        <p:txBody>
          <a:bodyPr/>
          <a:lstStyle>
            <a:lvl1pPr>
              <a:defRPr b="1">
                <a:solidFill>
                  <a:srgbClr val="F7F3EC"/>
                </a:solidFill>
                <a:latin typeface="Arial" panose="020B0604020202020204" pitchFamily="34" charset="0"/>
                <a:cs typeface="Arial" panose="020B0604020202020204" pitchFamily="34" charset="0"/>
              </a:defRPr>
            </a:lvl1pPr>
          </a:lstStyle>
          <a:p>
            <a:r>
              <a:rPr lang="nl-NL" dirty="0"/>
              <a:t>Voorbeeld afsluiting</a:t>
            </a:r>
          </a:p>
        </p:txBody>
      </p:sp>
      <p:sp>
        <p:nvSpPr>
          <p:cNvPr id="3" name="Rechthoek 2">
            <a:extLst>
              <a:ext uri="{FF2B5EF4-FFF2-40B4-BE49-F238E27FC236}">
                <a16:creationId xmlns:a16="http://schemas.microsoft.com/office/drawing/2014/main" id="{89178653-3F41-8D45-BBE4-D40201F59563}"/>
              </a:ext>
            </a:extLst>
          </p:cNvPr>
          <p:cNvSpPr/>
          <p:nvPr userDrawn="1"/>
        </p:nvSpPr>
        <p:spPr>
          <a:xfrm>
            <a:off x="318655" y="5680364"/>
            <a:ext cx="2673927" cy="955963"/>
          </a:xfrm>
          <a:prstGeom prst="rect">
            <a:avLst/>
          </a:prstGeom>
          <a:solidFill>
            <a:srgbClr val="00475E"/>
          </a:solidFill>
          <a:ln>
            <a:solidFill>
              <a:srgbClr val="004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a:extLst>
              <a:ext uri="{FF2B5EF4-FFF2-40B4-BE49-F238E27FC236}">
                <a16:creationId xmlns:a16="http://schemas.microsoft.com/office/drawing/2014/main" id="{2CB7A895-F95D-E946-BBE9-48CECDE6CD26}"/>
              </a:ext>
            </a:extLst>
          </p:cNvPr>
          <p:cNvPicPr>
            <a:picLocks noChangeAspect="1"/>
          </p:cNvPicPr>
          <p:nvPr userDrawn="1"/>
        </p:nvPicPr>
        <p:blipFill>
          <a:blip r:embed="rId3"/>
          <a:stretch>
            <a:fillRect/>
          </a:stretch>
        </p:blipFill>
        <p:spPr>
          <a:xfrm>
            <a:off x="821108" y="5695570"/>
            <a:ext cx="1942560" cy="538975"/>
          </a:xfrm>
          <a:prstGeom prst="rect">
            <a:avLst/>
          </a:prstGeom>
        </p:spPr>
      </p:pic>
    </p:spTree>
    <p:extLst>
      <p:ext uri="{BB962C8B-B14F-4D97-AF65-F5344CB8AC3E}">
        <p14:creationId xmlns:p14="http://schemas.microsoft.com/office/powerpoint/2010/main" val="2477830156"/>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73DD5-73CE-9FDD-9CC0-D57EA84846C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25528E4-622F-1DF0-9CE1-6FAC8D93508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2CB97BA-8342-6D59-3A6F-391D6ED54D1E}"/>
              </a:ext>
            </a:extLst>
          </p:cNvPr>
          <p:cNvSpPr>
            <a:spLocks noGrp="1"/>
          </p:cNvSpPr>
          <p:nvPr>
            <p:ph type="dt" sz="half" idx="10"/>
          </p:nvPr>
        </p:nvSpPr>
        <p:spPr/>
        <p:txBody>
          <a:bodyPr/>
          <a:lstStyle/>
          <a:p>
            <a:fld id="{D4AAE257-9A65-47BA-BC4D-A2A361297AEA}" type="datetimeFigureOut">
              <a:rPr lang="nl-NL" smtClean="0"/>
              <a:t>18-3-2025</a:t>
            </a:fld>
            <a:endParaRPr lang="nl-NL" dirty="0"/>
          </a:p>
        </p:txBody>
      </p:sp>
      <p:sp>
        <p:nvSpPr>
          <p:cNvPr id="5" name="Tijdelijke aanduiding voor voettekst 4">
            <a:extLst>
              <a:ext uri="{FF2B5EF4-FFF2-40B4-BE49-F238E27FC236}">
                <a16:creationId xmlns:a16="http://schemas.microsoft.com/office/drawing/2014/main" id="{E1A8817B-BA9F-A24A-6F04-D3E37915AF2E}"/>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CD335961-FA94-18B2-F061-826C9C2AA2A5}"/>
              </a:ext>
            </a:extLst>
          </p:cNvPr>
          <p:cNvSpPr>
            <a:spLocks noGrp="1"/>
          </p:cNvSpPr>
          <p:nvPr>
            <p:ph type="sldNum" sz="quarter" idx="12"/>
          </p:nvPr>
        </p:nvSpPr>
        <p:spPr/>
        <p:txBody>
          <a:bodyPr/>
          <a:lstStyle/>
          <a:p>
            <a:fld id="{8FD42DCC-D814-4034-882B-B8543918DE25}" type="slidenum">
              <a:rPr lang="nl-NL" smtClean="0"/>
              <a:t>‹nr.›</a:t>
            </a:fld>
            <a:endParaRPr lang="nl-NL" dirty="0"/>
          </a:p>
        </p:txBody>
      </p:sp>
    </p:spTree>
    <p:extLst>
      <p:ext uri="{BB962C8B-B14F-4D97-AF65-F5344CB8AC3E}">
        <p14:creationId xmlns:p14="http://schemas.microsoft.com/office/powerpoint/2010/main" val="571032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kstvak 11">
            <a:extLst>
              <a:ext uri="{FF2B5EF4-FFF2-40B4-BE49-F238E27FC236}">
                <a16:creationId xmlns:a16="http://schemas.microsoft.com/office/drawing/2014/main" id="{54E9DB34-0A24-2042-8EBF-74635C8C8628}"/>
              </a:ext>
            </a:extLst>
          </p:cNvPr>
          <p:cNvSpPr txBox="1"/>
          <p:nvPr userDrawn="1"/>
        </p:nvSpPr>
        <p:spPr>
          <a:xfrm>
            <a:off x="11353800" y="3162300"/>
            <a:ext cx="184731" cy="369332"/>
          </a:xfrm>
          <a:prstGeom prst="rect">
            <a:avLst/>
          </a:prstGeom>
          <a:noFill/>
        </p:spPr>
        <p:txBody>
          <a:bodyPr wrap="none" rtlCol="0">
            <a:spAutoFit/>
          </a:bodyPr>
          <a:lstStyle/>
          <a:p>
            <a:endParaRPr lang="nl-NL" dirty="0"/>
          </a:p>
        </p:txBody>
      </p:sp>
      <p:sp>
        <p:nvSpPr>
          <p:cNvPr id="13" name="Tijdelijke aanduiding voor inhoud 2">
            <a:extLst>
              <a:ext uri="{FF2B5EF4-FFF2-40B4-BE49-F238E27FC236}">
                <a16:creationId xmlns:a16="http://schemas.microsoft.com/office/drawing/2014/main" id="{71D7CDE9-ED1B-BA44-B4D5-9DF6D7DAFE43}"/>
              </a:ext>
            </a:extLst>
          </p:cNvPr>
          <p:cNvSpPr>
            <a:spLocks noGrp="1"/>
          </p:cNvSpPr>
          <p:nvPr>
            <p:ph idx="1" hasCustomPrompt="1"/>
          </p:nvPr>
        </p:nvSpPr>
        <p:spPr>
          <a:xfrm>
            <a:off x="6096001" y="1881188"/>
            <a:ext cx="5455404" cy="4351338"/>
          </a:xfrm>
          <a:prstGeom prst="rect">
            <a:avLst/>
          </a:prstGeom>
        </p:spPr>
        <p:txBody>
          <a:bodyPr>
            <a:normAutofit/>
          </a:bodyPr>
          <a:lstStyle>
            <a:lvl1pPr marL="514350" indent="-514350">
              <a:lnSpc>
                <a:spcPct val="100000"/>
              </a:lnSpc>
              <a:buFont typeface="+mj-lt"/>
              <a:buAutoNum type="arabicPeriod"/>
              <a:defRPr lang="nl-NL" sz="2500" b="0" smtClean="0">
                <a:solidFill>
                  <a:srgbClr val="5B92AA"/>
                </a:solidFill>
                <a:effectLst/>
              </a:defRPr>
            </a:lvl1pPr>
          </a:lstStyle>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a:p>
            <a:r>
              <a:rPr lang="nl-NL" b="1" dirty="0">
                <a:solidFill>
                  <a:srgbClr val="5B92AA"/>
                </a:solidFill>
                <a:effectLst/>
                <a:latin typeface="Arial" panose="020B0604020202020204" pitchFamily="34" charset="0"/>
              </a:rPr>
              <a:t>Koptekst</a:t>
            </a:r>
            <a:endParaRPr lang="nl-NL" dirty="0">
              <a:solidFill>
                <a:srgbClr val="5B92AA"/>
              </a:solidFill>
              <a:effectLst/>
              <a:latin typeface="Arial" panose="020B0604020202020204" pitchFamily="34" charset="0"/>
            </a:endParaRPr>
          </a:p>
        </p:txBody>
      </p:sp>
      <p:sp>
        <p:nvSpPr>
          <p:cNvPr id="14" name="Titel 6">
            <a:extLst>
              <a:ext uri="{FF2B5EF4-FFF2-40B4-BE49-F238E27FC236}">
                <a16:creationId xmlns:a16="http://schemas.microsoft.com/office/drawing/2014/main" id="{641F5E2F-28EA-2443-BD3B-F7F009EB9E1B}"/>
              </a:ext>
            </a:extLst>
          </p:cNvPr>
          <p:cNvSpPr>
            <a:spLocks noGrp="1"/>
          </p:cNvSpPr>
          <p:nvPr>
            <p:ph type="title" hasCustomPrompt="1"/>
          </p:nvPr>
        </p:nvSpPr>
        <p:spPr>
          <a:xfrm>
            <a:off x="6096000" y="179146"/>
            <a:ext cx="5442531"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Inhoudsopgave</a:t>
            </a:r>
            <a:endParaRPr lang="nl-NL" dirty="0">
              <a:solidFill>
                <a:srgbClr val="254A5D"/>
              </a:solidFill>
              <a:effectLst/>
              <a:latin typeface="Arial" panose="020B0604020202020204" pitchFamily="34" charset="0"/>
            </a:endParaRPr>
          </a:p>
        </p:txBody>
      </p:sp>
      <p:sp>
        <p:nvSpPr>
          <p:cNvPr id="16" name="Tijdelijke aanduiding voor afbeelding 15">
            <a:extLst>
              <a:ext uri="{FF2B5EF4-FFF2-40B4-BE49-F238E27FC236}">
                <a16:creationId xmlns:a16="http://schemas.microsoft.com/office/drawing/2014/main" id="{FE5A2D45-1977-2B4F-A7DD-4F04A24CC19D}"/>
              </a:ext>
            </a:extLst>
          </p:cNvPr>
          <p:cNvSpPr>
            <a:spLocks noGrp="1"/>
          </p:cNvSpPr>
          <p:nvPr>
            <p:ph type="pic" sz="quarter" idx="10"/>
          </p:nvPr>
        </p:nvSpPr>
        <p:spPr>
          <a:xfrm>
            <a:off x="0" y="0"/>
            <a:ext cx="5455403" cy="6858000"/>
          </a:xfrm>
          <a:prstGeom prst="rect">
            <a:avLst/>
          </a:prstGeom>
        </p:spPr>
        <p:txBody>
          <a:bodyPr anchor="ctr" anchorCtr="0"/>
          <a:lstStyle>
            <a:lvl1pPr marL="0" indent="0" algn="ctr">
              <a:buNone/>
              <a:defRPr/>
            </a:lvl1pPr>
          </a:lstStyle>
          <a:p>
            <a:endParaRPr lang="nl-NL" dirty="0"/>
          </a:p>
        </p:txBody>
      </p:sp>
    </p:spTree>
    <p:extLst>
      <p:ext uri="{BB962C8B-B14F-4D97-AF65-F5344CB8AC3E}">
        <p14:creationId xmlns:p14="http://schemas.microsoft.com/office/powerpoint/2010/main" val="3457248750"/>
      </p:ext>
    </p:extLst>
  </p:cSld>
  <p:clrMapOvr>
    <a:masterClrMapping/>
  </p:clrMapOvr>
  <p:extLst>
    <p:ext uri="{DCECCB84-F9BA-43D5-87BE-67443E8EF086}">
      <p15:sldGuideLst xmlns:p15="http://schemas.microsoft.com/office/powerpoint/2012/main">
        <p15:guide id="1" orient="horz" pos="118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eeld alleen tek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91B05F-F834-5747-884C-CA3BAB250866}"/>
              </a:ext>
            </a:extLst>
          </p:cNvPr>
          <p:cNvSpPr>
            <a:spLocks noGrp="1"/>
          </p:cNvSpPr>
          <p:nvPr>
            <p:ph type="title" hasCustomPrompt="1"/>
          </p:nvPr>
        </p:nvSpPr>
        <p:spPr>
          <a:xfrm>
            <a:off x="838200" y="179146"/>
            <a:ext cx="8234363"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Voorbeeld alleen tekst</a:t>
            </a:r>
            <a:endParaRPr lang="nl-NL" dirty="0">
              <a:solidFill>
                <a:srgbClr val="254A5D"/>
              </a:solidFill>
              <a:effectLst/>
              <a:latin typeface="Arial" panose="020B0604020202020204" pitchFamily="34" charset="0"/>
            </a:endParaRPr>
          </a:p>
        </p:txBody>
      </p:sp>
      <p:sp>
        <p:nvSpPr>
          <p:cNvPr id="15" name="Tijdelijke aanduiding voor tekst 14">
            <a:extLst>
              <a:ext uri="{FF2B5EF4-FFF2-40B4-BE49-F238E27FC236}">
                <a16:creationId xmlns:a16="http://schemas.microsoft.com/office/drawing/2014/main" id="{B05530B8-B926-E745-A38C-1F79F708837B}"/>
              </a:ext>
            </a:extLst>
          </p:cNvPr>
          <p:cNvSpPr>
            <a:spLocks noGrp="1"/>
          </p:cNvSpPr>
          <p:nvPr>
            <p:ph type="body" sz="quarter" idx="10"/>
          </p:nvPr>
        </p:nvSpPr>
        <p:spPr>
          <a:xfrm>
            <a:off x="819150" y="1881188"/>
            <a:ext cx="10494613" cy="4106863"/>
          </a:xfrm>
          <a:prstGeom prst="rect">
            <a:avLst/>
          </a:prstGeom>
        </p:spPr>
        <p:txBody>
          <a:bodyPr>
            <a:noAutofit/>
          </a:bodyPr>
          <a:lstStyle>
            <a:lvl1pPr marL="0" indent="0">
              <a:buFontTx/>
              <a:buNone/>
              <a:defRPr sz="1800" b="0" i="0">
                <a:solidFill>
                  <a:srgbClr val="24495D"/>
                </a:solidFill>
                <a:latin typeface="Arial" panose="020B0604020202020204" pitchFamily="34" charset="0"/>
                <a:cs typeface="Arial" panose="020B0604020202020204" pitchFamily="34" charset="0"/>
              </a:defRPr>
            </a:lvl1pPr>
            <a:lvl2pPr marL="457200" indent="0">
              <a:buFontTx/>
              <a:buNone/>
              <a:defRPr sz="1600" b="0" i="0">
                <a:solidFill>
                  <a:srgbClr val="24495D"/>
                </a:solidFill>
                <a:latin typeface="+mj-lt"/>
                <a:cs typeface="Arial" panose="020B0604020202020204" pitchFamily="34" charset="0"/>
              </a:defRPr>
            </a:lvl2pPr>
            <a:lvl3pPr marL="914400" indent="0">
              <a:buFontTx/>
              <a:buNone/>
              <a:defRPr sz="1400" b="0" i="0">
                <a:solidFill>
                  <a:srgbClr val="24495D"/>
                </a:solidFill>
                <a:latin typeface="+mj-lt"/>
                <a:cs typeface="Arial" panose="020B0604020202020204" pitchFamily="34" charset="0"/>
              </a:defRPr>
            </a:lvl3pPr>
            <a:lvl4pPr marL="1371600" indent="0">
              <a:buFontTx/>
              <a:buNone/>
              <a:defRPr sz="1200" b="0" i="0">
                <a:solidFill>
                  <a:srgbClr val="24495D"/>
                </a:solidFill>
                <a:latin typeface="+mj-lt"/>
                <a:cs typeface="Arial" panose="020B0604020202020204" pitchFamily="34" charset="0"/>
              </a:defRPr>
            </a:lvl4pPr>
            <a:lvl5pPr marL="1828800" indent="0">
              <a:buFontTx/>
              <a:buNone/>
              <a:defRPr sz="1200" b="0" i="0">
                <a:solidFill>
                  <a:srgbClr val="24495D"/>
                </a:solidFill>
                <a:latin typeface="+mj-lt"/>
                <a:cs typeface="Arial" panose="020B060402020202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766358040"/>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ofd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E1465A0-08D8-3740-9790-FFB23B9A12DF}"/>
              </a:ext>
            </a:extLst>
          </p:cNvPr>
          <p:cNvSpPr>
            <a:spLocks noGrp="1"/>
          </p:cNvSpPr>
          <p:nvPr>
            <p:ph type="title" hasCustomPrompt="1"/>
          </p:nvPr>
        </p:nvSpPr>
        <p:spPr>
          <a:xfrm>
            <a:off x="635820" y="2501121"/>
            <a:ext cx="10515600" cy="1325563"/>
          </a:xfrm>
          <a:prstGeom prst="rect">
            <a:avLst/>
          </a:prstGeom>
        </p:spPr>
        <p:txBody>
          <a:bodyPr>
            <a:normAutofit/>
          </a:bodyPr>
          <a:lstStyle>
            <a:lvl1pPr>
              <a:defRPr sz="6600" b="1">
                <a:solidFill>
                  <a:schemeClr val="bg1"/>
                </a:solidFill>
                <a:latin typeface="Arial" panose="020B0604020202020204" pitchFamily="34" charset="0"/>
                <a:cs typeface="Arial" panose="020B0604020202020204" pitchFamily="34" charset="0"/>
              </a:defRPr>
            </a:lvl1pPr>
          </a:lstStyle>
          <a:p>
            <a:r>
              <a:rPr lang="nl-NL" dirty="0"/>
              <a:t>Hoofdkop</a:t>
            </a:r>
          </a:p>
        </p:txBody>
      </p:sp>
      <p:sp>
        <p:nvSpPr>
          <p:cNvPr id="6" name="Rechthoek 5">
            <a:extLst>
              <a:ext uri="{FF2B5EF4-FFF2-40B4-BE49-F238E27FC236}">
                <a16:creationId xmlns:a16="http://schemas.microsoft.com/office/drawing/2014/main" id="{F1816F74-041A-E045-9414-0EA1979026D9}"/>
              </a:ext>
            </a:extLst>
          </p:cNvPr>
          <p:cNvSpPr/>
          <p:nvPr userDrawn="1"/>
        </p:nvSpPr>
        <p:spPr>
          <a:xfrm>
            <a:off x="318655" y="5680364"/>
            <a:ext cx="2673927" cy="955963"/>
          </a:xfrm>
          <a:prstGeom prst="rect">
            <a:avLst/>
          </a:prstGeom>
          <a:solidFill>
            <a:srgbClr val="00475E"/>
          </a:solidFill>
          <a:ln>
            <a:solidFill>
              <a:srgbClr val="004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a:extLst>
              <a:ext uri="{FF2B5EF4-FFF2-40B4-BE49-F238E27FC236}">
                <a16:creationId xmlns:a16="http://schemas.microsoft.com/office/drawing/2014/main" id="{F55FAD4A-5A18-F041-8AF6-C44A2B90284E}"/>
              </a:ext>
            </a:extLst>
          </p:cNvPr>
          <p:cNvPicPr>
            <a:picLocks noChangeAspect="1"/>
          </p:cNvPicPr>
          <p:nvPr userDrawn="1"/>
        </p:nvPicPr>
        <p:blipFill>
          <a:blip r:embed="rId3"/>
          <a:stretch>
            <a:fillRect/>
          </a:stretch>
        </p:blipFill>
        <p:spPr>
          <a:xfrm>
            <a:off x="821108" y="5695570"/>
            <a:ext cx="1942560" cy="538975"/>
          </a:xfrm>
          <a:prstGeom prst="rect">
            <a:avLst/>
          </a:prstGeom>
        </p:spPr>
      </p:pic>
    </p:spTree>
    <p:extLst>
      <p:ext uri="{BB962C8B-B14F-4D97-AF65-F5344CB8AC3E}">
        <p14:creationId xmlns:p14="http://schemas.microsoft.com/office/powerpoint/2010/main" val="2674515760"/>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orbeeld met Illustrat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91B05F-F834-5747-884C-CA3BAB250866}"/>
              </a:ext>
            </a:extLst>
          </p:cNvPr>
          <p:cNvSpPr>
            <a:spLocks noGrp="1"/>
          </p:cNvSpPr>
          <p:nvPr>
            <p:ph type="title" hasCustomPrompt="1"/>
          </p:nvPr>
        </p:nvSpPr>
        <p:spPr>
          <a:xfrm>
            <a:off x="838200" y="179146"/>
            <a:ext cx="10534650"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Voorbeeld met illustratie</a:t>
            </a:r>
            <a:endParaRPr lang="nl-NL" dirty="0">
              <a:solidFill>
                <a:srgbClr val="254A5D"/>
              </a:solidFill>
              <a:effectLst/>
              <a:latin typeface="Arial" panose="020B0604020202020204" pitchFamily="34" charset="0"/>
            </a:endParaRPr>
          </a:p>
        </p:txBody>
      </p:sp>
      <p:sp>
        <p:nvSpPr>
          <p:cNvPr id="15" name="Tijdelijke aanduiding voor tekst 14">
            <a:extLst>
              <a:ext uri="{FF2B5EF4-FFF2-40B4-BE49-F238E27FC236}">
                <a16:creationId xmlns:a16="http://schemas.microsoft.com/office/drawing/2014/main" id="{B05530B8-B926-E745-A38C-1F79F708837B}"/>
              </a:ext>
            </a:extLst>
          </p:cNvPr>
          <p:cNvSpPr>
            <a:spLocks noGrp="1"/>
          </p:cNvSpPr>
          <p:nvPr>
            <p:ph type="body" sz="quarter" idx="10"/>
          </p:nvPr>
        </p:nvSpPr>
        <p:spPr>
          <a:xfrm>
            <a:off x="819150" y="1881188"/>
            <a:ext cx="5276850" cy="1962391"/>
          </a:xfrm>
          <a:prstGeom prst="rect">
            <a:avLst/>
          </a:prstGeom>
        </p:spPr>
        <p:txBody>
          <a:bodyPr>
            <a:noAutofit/>
          </a:bodyPr>
          <a:lstStyle>
            <a:lvl1pPr marL="0" indent="0">
              <a:buFontTx/>
              <a:buNone/>
              <a:defRPr sz="1800" b="0" i="0">
                <a:solidFill>
                  <a:srgbClr val="5B92AA"/>
                </a:solidFill>
                <a:latin typeface="Arial" panose="020B0604020202020204" pitchFamily="34" charset="0"/>
                <a:cs typeface="Arial" panose="020B0604020202020204" pitchFamily="34" charset="0"/>
              </a:defRPr>
            </a:lvl1pPr>
            <a:lvl2pPr marL="457200" indent="0">
              <a:buFontTx/>
              <a:buNone/>
              <a:defRPr sz="1600" b="0" i="0">
                <a:solidFill>
                  <a:srgbClr val="24495D"/>
                </a:solidFill>
                <a:latin typeface="+mj-lt"/>
                <a:cs typeface="Arial" panose="020B0604020202020204" pitchFamily="34" charset="0"/>
              </a:defRPr>
            </a:lvl2pPr>
            <a:lvl3pPr marL="914400" indent="0">
              <a:buFontTx/>
              <a:buNone/>
              <a:defRPr sz="1400" b="0" i="0">
                <a:solidFill>
                  <a:srgbClr val="24495D"/>
                </a:solidFill>
                <a:latin typeface="+mj-lt"/>
                <a:cs typeface="Arial" panose="020B0604020202020204" pitchFamily="34" charset="0"/>
              </a:defRPr>
            </a:lvl3pPr>
            <a:lvl4pPr marL="1371600" indent="0">
              <a:buFontTx/>
              <a:buNone/>
              <a:defRPr sz="1200" b="0" i="0">
                <a:solidFill>
                  <a:srgbClr val="24495D"/>
                </a:solidFill>
                <a:latin typeface="+mj-lt"/>
                <a:cs typeface="Arial" panose="020B0604020202020204" pitchFamily="34" charset="0"/>
              </a:defRPr>
            </a:lvl4pPr>
            <a:lvl5pPr>
              <a:defRPr b="0" i="0">
                <a:solidFill>
                  <a:srgbClr val="24495D"/>
                </a:solidFill>
                <a:latin typeface="+mj-lt"/>
                <a:cs typeface="Arial" panose="020B060402020202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p:txBody>
      </p:sp>
      <p:sp>
        <p:nvSpPr>
          <p:cNvPr id="3" name="Tijdelijke aanduiding voor afbeelding 2">
            <a:extLst>
              <a:ext uri="{FF2B5EF4-FFF2-40B4-BE49-F238E27FC236}">
                <a16:creationId xmlns:a16="http://schemas.microsoft.com/office/drawing/2014/main" id="{1F87EF6B-0993-D44F-AA62-B2F97D86A2FC}"/>
              </a:ext>
            </a:extLst>
          </p:cNvPr>
          <p:cNvSpPr>
            <a:spLocks noGrp="1"/>
          </p:cNvSpPr>
          <p:nvPr>
            <p:ph type="pic" sz="quarter" idx="11" hasCustomPrompt="1"/>
          </p:nvPr>
        </p:nvSpPr>
        <p:spPr>
          <a:xfrm>
            <a:off x="6369050" y="1881189"/>
            <a:ext cx="5003800" cy="4106862"/>
          </a:xfrm>
          <a:prstGeom prst="rect">
            <a:avLst/>
          </a:prstGeom>
        </p:spPr>
        <p:txBody>
          <a:bodyPr anchor="ctr" anchorCtr="0"/>
          <a:lstStyle>
            <a:lvl1pPr marL="0" indent="0" algn="ctr">
              <a:buNone/>
              <a:defRPr/>
            </a:lvl1pPr>
          </a:lstStyle>
          <a:p>
            <a:r>
              <a:rPr lang="nl-NL" dirty="0"/>
              <a:t>Plek voor illustratie</a:t>
            </a:r>
          </a:p>
        </p:txBody>
      </p:sp>
      <p:sp>
        <p:nvSpPr>
          <p:cNvPr id="9" name="Tijdelijke aanduiding voor tekst 14">
            <a:extLst>
              <a:ext uri="{FF2B5EF4-FFF2-40B4-BE49-F238E27FC236}">
                <a16:creationId xmlns:a16="http://schemas.microsoft.com/office/drawing/2014/main" id="{6FDBF12C-401F-FB4B-B3BA-325015C27195}"/>
              </a:ext>
            </a:extLst>
          </p:cNvPr>
          <p:cNvSpPr>
            <a:spLocks noGrp="1"/>
          </p:cNvSpPr>
          <p:nvPr>
            <p:ph type="body" sz="quarter" idx="12"/>
          </p:nvPr>
        </p:nvSpPr>
        <p:spPr>
          <a:xfrm>
            <a:off x="828675" y="4025660"/>
            <a:ext cx="5276850" cy="1962391"/>
          </a:xfrm>
          <a:prstGeom prst="rect">
            <a:avLst/>
          </a:prstGeom>
        </p:spPr>
        <p:txBody>
          <a:bodyPr>
            <a:noAutofit/>
          </a:bodyPr>
          <a:lstStyle>
            <a:lvl1pPr marL="0" indent="0">
              <a:buFontTx/>
              <a:buNone/>
              <a:defRPr sz="1800" b="0" i="0">
                <a:solidFill>
                  <a:srgbClr val="5B92AA"/>
                </a:solidFill>
                <a:latin typeface="Arial" panose="020B0604020202020204" pitchFamily="34" charset="0"/>
                <a:cs typeface="Arial" panose="020B0604020202020204" pitchFamily="34" charset="0"/>
              </a:defRPr>
            </a:lvl1pPr>
            <a:lvl2pPr marL="457200" indent="0">
              <a:buFontTx/>
              <a:buNone/>
              <a:defRPr sz="1600" b="0" i="0">
                <a:solidFill>
                  <a:srgbClr val="24495D"/>
                </a:solidFill>
                <a:latin typeface="+mj-lt"/>
                <a:cs typeface="Arial" panose="020B0604020202020204" pitchFamily="34" charset="0"/>
              </a:defRPr>
            </a:lvl2pPr>
            <a:lvl3pPr marL="914400" indent="0">
              <a:buFontTx/>
              <a:buNone/>
              <a:defRPr sz="1400" b="0" i="0">
                <a:solidFill>
                  <a:srgbClr val="24495D"/>
                </a:solidFill>
                <a:latin typeface="+mj-lt"/>
                <a:cs typeface="Arial" panose="020B0604020202020204" pitchFamily="34" charset="0"/>
              </a:defRPr>
            </a:lvl3pPr>
            <a:lvl4pPr marL="1371600" indent="0">
              <a:buFontTx/>
              <a:buNone/>
              <a:defRPr sz="1200" b="0" i="0">
                <a:solidFill>
                  <a:srgbClr val="24495D"/>
                </a:solidFill>
                <a:latin typeface="+mj-lt"/>
                <a:cs typeface="Arial" panose="020B0604020202020204" pitchFamily="34" charset="0"/>
              </a:defRPr>
            </a:lvl4pPr>
            <a:lvl5pPr>
              <a:defRPr b="0" i="0">
                <a:solidFill>
                  <a:srgbClr val="24495D"/>
                </a:solidFill>
                <a:latin typeface="+mj-lt"/>
                <a:cs typeface="Arial" panose="020B060402020202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3637913241"/>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oorbeeld tab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91B05F-F834-5747-884C-CA3BAB250866}"/>
              </a:ext>
            </a:extLst>
          </p:cNvPr>
          <p:cNvSpPr>
            <a:spLocks noGrp="1"/>
          </p:cNvSpPr>
          <p:nvPr>
            <p:ph type="title" hasCustomPrompt="1"/>
          </p:nvPr>
        </p:nvSpPr>
        <p:spPr>
          <a:xfrm>
            <a:off x="838200" y="179146"/>
            <a:ext cx="8234363"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Voorbeeld tabel</a:t>
            </a:r>
            <a:endParaRPr lang="nl-NL" dirty="0">
              <a:solidFill>
                <a:srgbClr val="254A5D"/>
              </a:solidFill>
              <a:effectLst/>
              <a:latin typeface="Arial" panose="020B0604020202020204" pitchFamily="34" charset="0"/>
            </a:endParaRPr>
          </a:p>
        </p:txBody>
      </p:sp>
      <p:sp>
        <p:nvSpPr>
          <p:cNvPr id="17" name="Tijdelijke aanduiding voor tabel 16">
            <a:extLst>
              <a:ext uri="{FF2B5EF4-FFF2-40B4-BE49-F238E27FC236}">
                <a16:creationId xmlns:a16="http://schemas.microsoft.com/office/drawing/2014/main" id="{F1F49652-C7C7-CB49-B99B-39AC71B64384}"/>
              </a:ext>
            </a:extLst>
          </p:cNvPr>
          <p:cNvSpPr>
            <a:spLocks noGrp="1"/>
          </p:cNvSpPr>
          <p:nvPr>
            <p:ph type="tbl" sz="quarter" idx="10"/>
          </p:nvPr>
        </p:nvSpPr>
        <p:spPr>
          <a:xfrm>
            <a:off x="838200" y="1881188"/>
            <a:ext cx="10336213" cy="4070350"/>
          </a:xfrm>
          <a:prstGeom prst="rect">
            <a:avLst/>
          </a:prstGeom>
        </p:spPr>
        <p:txBody>
          <a:bodyPr anchor="ctr" anchorCtr="0"/>
          <a:lstStyle>
            <a:lvl1pPr marL="0" indent="0" algn="ctr">
              <a:buNone/>
              <a:defRPr/>
            </a:lvl1pPr>
          </a:lstStyle>
          <a:p>
            <a:endParaRPr lang="nl-NL" dirty="0"/>
          </a:p>
        </p:txBody>
      </p:sp>
    </p:spTree>
    <p:extLst>
      <p:ext uri="{BB962C8B-B14F-4D97-AF65-F5344CB8AC3E}">
        <p14:creationId xmlns:p14="http://schemas.microsoft.com/office/powerpoint/2010/main" val="3225543109"/>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oorbeeld tekst met 1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91B05F-F834-5747-884C-CA3BAB250866}"/>
              </a:ext>
            </a:extLst>
          </p:cNvPr>
          <p:cNvSpPr>
            <a:spLocks noGrp="1"/>
          </p:cNvSpPr>
          <p:nvPr>
            <p:ph type="title" hasCustomPrompt="1"/>
          </p:nvPr>
        </p:nvSpPr>
        <p:spPr>
          <a:xfrm>
            <a:off x="838200" y="179146"/>
            <a:ext cx="10534650"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Voorbeeld tekst en 1 foto</a:t>
            </a:r>
            <a:endParaRPr lang="nl-NL" dirty="0">
              <a:solidFill>
                <a:srgbClr val="254A5D"/>
              </a:solidFill>
              <a:effectLst/>
              <a:latin typeface="Arial" panose="020B0604020202020204" pitchFamily="34" charset="0"/>
            </a:endParaRPr>
          </a:p>
        </p:txBody>
      </p:sp>
      <p:sp>
        <p:nvSpPr>
          <p:cNvPr id="15" name="Tijdelijke aanduiding voor tekst 14">
            <a:extLst>
              <a:ext uri="{FF2B5EF4-FFF2-40B4-BE49-F238E27FC236}">
                <a16:creationId xmlns:a16="http://schemas.microsoft.com/office/drawing/2014/main" id="{B05530B8-B926-E745-A38C-1F79F708837B}"/>
              </a:ext>
            </a:extLst>
          </p:cNvPr>
          <p:cNvSpPr>
            <a:spLocks noGrp="1"/>
          </p:cNvSpPr>
          <p:nvPr>
            <p:ph type="body" sz="quarter" idx="10"/>
          </p:nvPr>
        </p:nvSpPr>
        <p:spPr>
          <a:xfrm>
            <a:off x="819150" y="1881188"/>
            <a:ext cx="5276850" cy="4106863"/>
          </a:xfrm>
          <a:prstGeom prst="rect">
            <a:avLst/>
          </a:prstGeom>
        </p:spPr>
        <p:txBody>
          <a:bodyPr>
            <a:noAutofit/>
          </a:bodyPr>
          <a:lstStyle>
            <a:lvl1pPr marL="0" indent="0">
              <a:buFontTx/>
              <a:buNone/>
              <a:defRPr sz="1800" b="0" i="0">
                <a:solidFill>
                  <a:srgbClr val="5B92AA"/>
                </a:solidFill>
                <a:latin typeface="Arial" panose="020B0604020202020204" pitchFamily="34" charset="0"/>
                <a:cs typeface="Arial" panose="020B0604020202020204" pitchFamily="34" charset="0"/>
              </a:defRPr>
            </a:lvl1pPr>
            <a:lvl2pPr marL="457200" indent="0">
              <a:buFontTx/>
              <a:buNone/>
              <a:defRPr sz="1600" b="0" i="0">
                <a:solidFill>
                  <a:srgbClr val="24495D"/>
                </a:solidFill>
                <a:latin typeface="+mj-lt"/>
                <a:cs typeface="Arial" panose="020B0604020202020204" pitchFamily="34" charset="0"/>
              </a:defRPr>
            </a:lvl2pPr>
            <a:lvl3pPr marL="914400" indent="0">
              <a:buFontTx/>
              <a:buNone/>
              <a:defRPr sz="1400" b="0" i="0">
                <a:solidFill>
                  <a:srgbClr val="24495D"/>
                </a:solidFill>
                <a:latin typeface="+mj-lt"/>
                <a:cs typeface="Arial" panose="020B0604020202020204" pitchFamily="34" charset="0"/>
              </a:defRPr>
            </a:lvl3pPr>
            <a:lvl4pPr marL="1371600" indent="0">
              <a:buFontTx/>
              <a:buNone/>
              <a:defRPr sz="1200" b="0" i="0">
                <a:solidFill>
                  <a:srgbClr val="24495D"/>
                </a:solidFill>
                <a:latin typeface="+mj-lt"/>
                <a:cs typeface="Arial" panose="020B0604020202020204" pitchFamily="34" charset="0"/>
              </a:defRPr>
            </a:lvl4pPr>
            <a:lvl5pPr marL="1828800" indent="0">
              <a:buFontTx/>
              <a:buNone/>
              <a:defRPr sz="1200" b="0" i="0">
                <a:solidFill>
                  <a:srgbClr val="24495D"/>
                </a:solidFill>
                <a:latin typeface="+mj-lt"/>
                <a:cs typeface="Arial" panose="020B060402020202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afbeelding 2">
            <a:extLst>
              <a:ext uri="{FF2B5EF4-FFF2-40B4-BE49-F238E27FC236}">
                <a16:creationId xmlns:a16="http://schemas.microsoft.com/office/drawing/2014/main" id="{1F87EF6B-0993-D44F-AA62-B2F97D86A2FC}"/>
              </a:ext>
            </a:extLst>
          </p:cNvPr>
          <p:cNvSpPr>
            <a:spLocks noGrp="1"/>
          </p:cNvSpPr>
          <p:nvPr>
            <p:ph type="pic" sz="quarter" idx="11"/>
          </p:nvPr>
        </p:nvSpPr>
        <p:spPr>
          <a:xfrm>
            <a:off x="6369050" y="1881189"/>
            <a:ext cx="5003800" cy="4106862"/>
          </a:xfrm>
          <a:prstGeom prst="rect">
            <a:avLst/>
          </a:prstGeom>
        </p:spPr>
        <p:txBody>
          <a:bodyPr anchor="ctr" anchorCtr="0"/>
          <a:lstStyle>
            <a:lvl1pPr marL="0" indent="0" algn="ctr">
              <a:buNone/>
              <a:defRPr/>
            </a:lvl1pPr>
          </a:lstStyle>
          <a:p>
            <a:endParaRPr lang="nl-NL" dirty="0"/>
          </a:p>
        </p:txBody>
      </p:sp>
    </p:spTree>
    <p:extLst>
      <p:ext uri="{BB962C8B-B14F-4D97-AF65-F5344CB8AC3E}">
        <p14:creationId xmlns:p14="http://schemas.microsoft.com/office/powerpoint/2010/main" val="3344702429"/>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orbeeld foto (groot)">
    <p:bg>
      <p:bgPr>
        <a:solidFill>
          <a:srgbClr val="E86457"/>
        </a:solidFill>
        <a:effectLst/>
      </p:bgPr>
    </p:bg>
    <p:spTree>
      <p:nvGrpSpPr>
        <p:cNvPr id="1" name=""/>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A7E12964-3B43-B24C-B6F5-71371CBABE98}"/>
              </a:ext>
            </a:extLst>
          </p:cNvPr>
          <p:cNvSpPr>
            <a:spLocks noGrp="1"/>
          </p:cNvSpPr>
          <p:nvPr>
            <p:ph type="pic" sz="quarter" idx="10"/>
          </p:nvPr>
        </p:nvSpPr>
        <p:spPr>
          <a:xfrm>
            <a:off x="-1" y="-1"/>
            <a:ext cx="12192001" cy="5029199"/>
          </a:xfrm>
          <a:prstGeom prst="rect">
            <a:avLst/>
          </a:prstGeom>
          <a:ln>
            <a:noFill/>
          </a:ln>
        </p:spPr>
        <p:txBody>
          <a:bodyPr anchor="ctr" anchorCtr="0"/>
          <a:lstStyle>
            <a:lvl1pPr marL="0" indent="0" algn="ctr">
              <a:buNone/>
              <a:defRPr>
                <a:solidFill>
                  <a:srgbClr val="F7F3EC"/>
                </a:solidFill>
              </a:defRPr>
            </a:lvl1pPr>
          </a:lstStyle>
          <a:p>
            <a:endParaRPr lang="nl-NL" dirty="0"/>
          </a:p>
        </p:txBody>
      </p:sp>
      <p:sp>
        <p:nvSpPr>
          <p:cNvPr id="13" name="Titel 12">
            <a:extLst>
              <a:ext uri="{FF2B5EF4-FFF2-40B4-BE49-F238E27FC236}">
                <a16:creationId xmlns:a16="http://schemas.microsoft.com/office/drawing/2014/main" id="{1400E860-78F2-8A4B-B235-24E5162A9C88}"/>
              </a:ext>
            </a:extLst>
          </p:cNvPr>
          <p:cNvSpPr>
            <a:spLocks noGrp="1"/>
          </p:cNvSpPr>
          <p:nvPr>
            <p:ph type="title" hasCustomPrompt="1"/>
          </p:nvPr>
        </p:nvSpPr>
        <p:spPr>
          <a:xfrm>
            <a:off x="5013273" y="5302275"/>
            <a:ext cx="10515600" cy="1325563"/>
          </a:xfrm>
          <a:prstGeom prst="rect">
            <a:avLst/>
          </a:prstGeom>
        </p:spPr>
        <p:txBody>
          <a:bodyPr/>
          <a:lstStyle>
            <a:lvl1pPr>
              <a:defRPr b="1">
                <a:solidFill>
                  <a:srgbClr val="F7F3EC"/>
                </a:solidFill>
                <a:latin typeface="Arial" panose="020B0604020202020204" pitchFamily="34" charset="0"/>
                <a:cs typeface="Arial" panose="020B0604020202020204" pitchFamily="34" charset="0"/>
              </a:defRPr>
            </a:lvl1pPr>
          </a:lstStyle>
          <a:p>
            <a:r>
              <a:rPr lang="nl-NL" dirty="0"/>
              <a:t>Voorbeeld 1 foto</a:t>
            </a:r>
          </a:p>
        </p:txBody>
      </p:sp>
      <p:pic>
        <p:nvPicPr>
          <p:cNvPr id="7" name="Afbeelding 6">
            <a:extLst>
              <a:ext uri="{FF2B5EF4-FFF2-40B4-BE49-F238E27FC236}">
                <a16:creationId xmlns:a16="http://schemas.microsoft.com/office/drawing/2014/main" id="{B8253C76-D499-4F40-8FEB-4AABCA2F6AB2}"/>
              </a:ext>
            </a:extLst>
          </p:cNvPr>
          <p:cNvPicPr>
            <a:picLocks noChangeAspect="1"/>
          </p:cNvPicPr>
          <p:nvPr userDrawn="1"/>
        </p:nvPicPr>
        <p:blipFill>
          <a:blip r:embed="rId2"/>
          <a:stretch>
            <a:fillRect/>
          </a:stretch>
        </p:blipFill>
        <p:spPr>
          <a:xfrm>
            <a:off x="821108" y="5695570"/>
            <a:ext cx="1942560" cy="538975"/>
          </a:xfrm>
          <a:prstGeom prst="rect">
            <a:avLst/>
          </a:prstGeom>
        </p:spPr>
      </p:pic>
    </p:spTree>
    <p:extLst>
      <p:ext uri="{BB962C8B-B14F-4D97-AF65-F5344CB8AC3E}">
        <p14:creationId xmlns:p14="http://schemas.microsoft.com/office/powerpoint/2010/main" val="2887591045"/>
      </p:ext>
    </p:extLst>
  </p:cSld>
  <p:clrMapOvr>
    <a:masterClrMapping/>
  </p:clrMapOvr>
  <p:extLst>
    <p:ext uri="{DCECCB84-F9BA-43D5-87BE-67443E8EF086}">
      <p15:sldGuideLst xmlns:p15="http://schemas.microsoft.com/office/powerpoint/2012/main">
        <p15:guide id="1" orient="horz" pos="3317" userDrawn="1">
          <p15:clr>
            <a:srgbClr val="FBAE40"/>
          </p15:clr>
        </p15:guide>
        <p15:guide id="2" pos="415" userDrawn="1">
          <p15:clr>
            <a:srgbClr val="FBAE40"/>
          </p15:clr>
        </p15:guide>
        <p15:guide id="3" orient="horz" pos="383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orbeeld 2 fo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91B05F-F834-5747-884C-CA3BAB250866}"/>
              </a:ext>
            </a:extLst>
          </p:cNvPr>
          <p:cNvSpPr>
            <a:spLocks noGrp="1"/>
          </p:cNvSpPr>
          <p:nvPr>
            <p:ph type="title" hasCustomPrompt="1"/>
          </p:nvPr>
        </p:nvSpPr>
        <p:spPr>
          <a:xfrm>
            <a:off x="838200" y="179146"/>
            <a:ext cx="10534650" cy="1325563"/>
          </a:xfrm>
          <a:prstGeom prst="rect">
            <a:avLst/>
          </a:prstGeom>
        </p:spPr>
        <p:txBody>
          <a:bodyPr>
            <a:normAutofit/>
          </a:bodyPr>
          <a:lstStyle>
            <a:lvl1pPr>
              <a:defRPr lang="nl-NL" sz="4000" b="1" smtClean="0">
                <a:effectLst/>
              </a:defRPr>
            </a:lvl1pPr>
          </a:lstStyle>
          <a:p>
            <a:r>
              <a:rPr lang="nl-NL" b="1" dirty="0">
                <a:solidFill>
                  <a:srgbClr val="254A5D"/>
                </a:solidFill>
                <a:effectLst/>
                <a:latin typeface="Arial" panose="020B0604020202020204" pitchFamily="34" charset="0"/>
              </a:rPr>
              <a:t>Voorbeeld 2 foto’s</a:t>
            </a:r>
            <a:endParaRPr lang="nl-NL" dirty="0">
              <a:solidFill>
                <a:srgbClr val="254A5D"/>
              </a:solidFill>
              <a:effectLst/>
              <a:latin typeface="Arial" panose="020B0604020202020204" pitchFamily="34" charset="0"/>
            </a:endParaRPr>
          </a:p>
        </p:txBody>
      </p:sp>
      <p:sp>
        <p:nvSpPr>
          <p:cNvPr id="3" name="Tijdelijke aanduiding voor afbeelding 2">
            <a:extLst>
              <a:ext uri="{FF2B5EF4-FFF2-40B4-BE49-F238E27FC236}">
                <a16:creationId xmlns:a16="http://schemas.microsoft.com/office/drawing/2014/main" id="{1F87EF6B-0993-D44F-AA62-B2F97D86A2FC}"/>
              </a:ext>
            </a:extLst>
          </p:cNvPr>
          <p:cNvSpPr>
            <a:spLocks noGrp="1"/>
          </p:cNvSpPr>
          <p:nvPr>
            <p:ph type="pic" sz="quarter" idx="11"/>
          </p:nvPr>
        </p:nvSpPr>
        <p:spPr>
          <a:xfrm>
            <a:off x="6369050" y="1881189"/>
            <a:ext cx="5003800" cy="4473116"/>
          </a:xfrm>
          <a:prstGeom prst="rect">
            <a:avLst/>
          </a:prstGeom>
        </p:spPr>
        <p:txBody>
          <a:bodyPr anchor="ctr" anchorCtr="0"/>
          <a:lstStyle>
            <a:lvl1pPr marL="0" indent="0" algn="ctr">
              <a:buNone/>
              <a:defRPr/>
            </a:lvl1pPr>
          </a:lstStyle>
          <a:p>
            <a:endParaRPr lang="nl-NL" dirty="0"/>
          </a:p>
        </p:txBody>
      </p:sp>
      <p:sp>
        <p:nvSpPr>
          <p:cNvPr id="5" name="Tijdelijke aanduiding voor afbeelding 2">
            <a:extLst>
              <a:ext uri="{FF2B5EF4-FFF2-40B4-BE49-F238E27FC236}">
                <a16:creationId xmlns:a16="http://schemas.microsoft.com/office/drawing/2014/main" id="{E138071E-6028-DF47-ADA9-3B1E4A8ECCDC}"/>
              </a:ext>
            </a:extLst>
          </p:cNvPr>
          <p:cNvSpPr>
            <a:spLocks noGrp="1"/>
          </p:cNvSpPr>
          <p:nvPr>
            <p:ph type="pic" sz="quarter" idx="12"/>
          </p:nvPr>
        </p:nvSpPr>
        <p:spPr>
          <a:xfrm>
            <a:off x="838200" y="1881189"/>
            <a:ext cx="5003800" cy="4473116"/>
          </a:xfrm>
          <a:prstGeom prst="rect">
            <a:avLst/>
          </a:prstGeom>
        </p:spPr>
        <p:txBody>
          <a:bodyPr anchor="ctr" anchorCtr="0"/>
          <a:lstStyle>
            <a:lvl1pPr marL="0" indent="0" algn="ctr">
              <a:buNone/>
              <a:defRPr/>
            </a:lvl1pPr>
          </a:lstStyle>
          <a:p>
            <a:endParaRPr lang="nl-NL" dirty="0"/>
          </a:p>
        </p:txBody>
      </p:sp>
    </p:spTree>
    <p:extLst>
      <p:ext uri="{BB962C8B-B14F-4D97-AF65-F5344CB8AC3E}">
        <p14:creationId xmlns:p14="http://schemas.microsoft.com/office/powerpoint/2010/main" val="644501901"/>
      </p:ext>
    </p:extLst>
  </p:cSld>
  <p:clrMapOvr>
    <a:masterClrMapping/>
  </p:clrMapOvr>
  <p:extLst>
    <p:ext uri="{DCECCB84-F9BA-43D5-87BE-67443E8EF086}">
      <p15:sldGuideLst xmlns:p15="http://schemas.microsoft.com/office/powerpoint/2012/main">
        <p15:guide id="1" pos="506" userDrawn="1">
          <p15:clr>
            <a:srgbClr val="FBAE40"/>
          </p15:clr>
        </p15:guide>
        <p15:guide id="2" orient="horz" pos="118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A5B0E87-31D1-5E43-A915-01B22F6593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titel 8">
            <a:extLst>
              <a:ext uri="{FF2B5EF4-FFF2-40B4-BE49-F238E27FC236}">
                <a16:creationId xmlns:a16="http://schemas.microsoft.com/office/drawing/2014/main" id="{F70C9216-7CFF-EE4A-8250-8BC5F20D6F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Tree>
    <p:extLst>
      <p:ext uri="{BB962C8B-B14F-4D97-AF65-F5344CB8AC3E}">
        <p14:creationId xmlns:p14="http://schemas.microsoft.com/office/powerpoint/2010/main" val="143282916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5" r:id="rId3"/>
    <p:sldLayoutId id="2147483671" r:id="rId4"/>
    <p:sldLayoutId id="2147483668" r:id="rId5"/>
    <p:sldLayoutId id="2147483650" r:id="rId6"/>
    <p:sldLayoutId id="2147483663" r:id="rId7"/>
    <p:sldLayoutId id="2147483666" r:id="rId8"/>
    <p:sldLayoutId id="2147483664" r:id="rId9"/>
    <p:sldLayoutId id="2147483669" r:id="rId10"/>
    <p:sldLayoutId id="2147483670" r:id="rId11"/>
    <p:sldLayoutId id="2147483672" r:id="rId12"/>
  </p:sldLayoutIdLst>
  <p:txStyles>
    <p:titleStyle>
      <a:lvl1pPr algn="l" defTabSz="914400" rtl="0" eaLnBrk="1" latinLnBrk="0" hangingPunct="1">
        <a:lnSpc>
          <a:spcPct val="90000"/>
        </a:lnSpc>
        <a:spcBef>
          <a:spcPct val="0"/>
        </a:spcBef>
        <a:buNone/>
        <a:defRPr sz="4400" b="1" kern="1200">
          <a:solidFill>
            <a:srgbClr val="24495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475E"/>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rgbClr val="24495D"/>
          </a:solidFill>
          <a:latin typeface="+mj-lt"/>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rgbClr val="24495D"/>
          </a:solidFill>
          <a:latin typeface="+mj-lt"/>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rgbClr val="24495D"/>
          </a:solidFill>
          <a:latin typeface="+mj-lt"/>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rgbClr val="24495D"/>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14FED1-71D4-2E49-98A8-B80E465F85D3}"/>
              </a:ext>
            </a:extLst>
          </p:cNvPr>
          <p:cNvSpPr>
            <a:spLocks noGrp="1"/>
          </p:cNvSpPr>
          <p:nvPr>
            <p:ph type="title"/>
          </p:nvPr>
        </p:nvSpPr>
        <p:spPr/>
        <p:txBody>
          <a:bodyPr>
            <a:normAutofit/>
          </a:bodyPr>
          <a:lstStyle/>
          <a:p>
            <a:r>
              <a:rPr lang="nl-NL" sz="2400" dirty="0">
                <a:latin typeface="+mj-lt"/>
              </a:rPr>
              <a:t>5 februari 2025 Voorlichting Overbruggingszorg 2026-2028</a:t>
            </a:r>
          </a:p>
        </p:txBody>
      </p:sp>
      <p:pic>
        <p:nvPicPr>
          <p:cNvPr id="9" name="Tijdelijke aanduiding voor afbeelding 8" descr="Afbeelding met grond, buiten&#10;&#10;Automatisch gegenereerde beschrijving">
            <a:extLst>
              <a:ext uri="{FF2B5EF4-FFF2-40B4-BE49-F238E27FC236}">
                <a16:creationId xmlns:a16="http://schemas.microsoft.com/office/drawing/2014/main" id="{AAAE834D-FE22-D047-933B-00EC23654AF7}"/>
              </a:ext>
            </a:extLst>
          </p:cNvPr>
          <p:cNvPicPr>
            <a:picLocks noGrp="1" noChangeAspect="1"/>
          </p:cNvPicPr>
          <p:nvPr>
            <p:ph type="pic" sz="quarter" idx="10"/>
          </p:nvPr>
        </p:nvPicPr>
        <p:blipFill rotWithShape="1">
          <a:blip r:embed="rId2"/>
          <a:srcRect t="10658" b="44298"/>
          <a:stretch/>
        </p:blipFill>
        <p:spPr>
          <a:xfrm>
            <a:off x="-1" y="0"/>
            <a:ext cx="12192001" cy="3657600"/>
          </a:xfrm>
        </p:spPr>
      </p:pic>
    </p:spTree>
    <p:extLst>
      <p:ext uri="{BB962C8B-B14F-4D97-AF65-F5344CB8AC3E}">
        <p14:creationId xmlns:p14="http://schemas.microsoft.com/office/powerpoint/2010/main" val="1885967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D49AC-A1BF-E7AB-870E-55EC57E559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B465C7-47A4-3A63-ECFD-CF6A43CC22DC}"/>
              </a:ext>
            </a:extLst>
          </p:cNvPr>
          <p:cNvSpPr>
            <a:spLocks noGrp="1"/>
          </p:cNvSpPr>
          <p:nvPr>
            <p:ph type="title"/>
          </p:nvPr>
        </p:nvSpPr>
        <p:spPr>
          <a:xfrm>
            <a:off x="838200" y="179146"/>
            <a:ext cx="11353800" cy="1325563"/>
          </a:xfrm>
        </p:spPr>
        <p:txBody>
          <a:bodyPr/>
          <a:lstStyle/>
          <a:p>
            <a:r>
              <a:rPr lang="nl-NL" sz="4000" dirty="0">
                <a:latin typeface="+mn-lt"/>
              </a:rPr>
              <a:t>Aanbesteding SAS-zonder </a:t>
            </a:r>
            <a:r>
              <a:rPr lang="nl-NL" sz="4000" dirty="0" err="1">
                <a:latin typeface="+mn-lt"/>
              </a:rPr>
              <a:t>emvi</a:t>
            </a:r>
            <a:r>
              <a:rPr lang="nl-NL" sz="4000" dirty="0">
                <a:latin typeface="+mn-lt"/>
              </a:rPr>
              <a:t> optie 3 afstemmen contractvoorwaarden</a:t>
            </a:r>
            <a:endParaRPr lang="nl-NL" dirty="0"/>
          </a:p>
        </p:txBody>
      </p:sp>
      <p:sp>
        <p:nvSpPr>
          <p:cNvPr id="3" name="Tijdelijke aanduiding voor tekst 2">
            <a:extLst>
              <a:ext uri="{FF2B5EF4-FFF2-40B4-BE49-F238E27FC236}">
                <a16:creationId xmlns:a16="http://schemas.microsoft.com/office/drawing/2014/main" id="{AFEDA117-D9DA-3BCC-7D13-E0E1D7FD3E42}"/>
              </a:ext>
            </a:extLst>
          </p:cNvPr>
          <p:cNvSpPr>
            <a:spLocks noGrp="1"/>
          </p:cNvSpPr>
          <p:nvPr>
            <p:ph type="body" sz="quarter" idx="10"/>
          </p:nvPr>
        </p:nvSpPr>
        <p:spPr>
          <a:xfrm>
            <a:off x="819150" y="1607300"/>
            <a:ext cx="11210038" cy="5412566"/>
          </a:xfrm>
        </p:spPr>
        <p:txBody>
          <a:bodyPr/>
          <a:lstStyle/>
          <a:p>
            <a:r>
              <a:rPr lang="nl-NL" sz="1800" b="0" i="0" u="none" strike="noStrike" baseline="0" dirty="0"/>
              <a:t>C. Geschiktheidseisen; </a:t>
            </a:r>
          </a:p>
          <a:p>
            <a:r>
              <a:rPr lang="nl-NL" dirty="0"/>
              <a:t>	- </a:t>
            </a:r>
            <a:r>
              <a:rPr lang="nl-NL" dirty="0">
                <a:latin typeface="Calibri" panose="020F0502020204030204" pitchFamily="34" charset="0"/>
              </a:rPr>
              <a:t>T</a:t>
            </a:r>
            <a:r>
              <a:rPr lang="nl-NL" sz="1800" b="0" i="0" u="none" strike="noStrike" baseline="0" dirty="0">
                <a:latin typeface="Calibri" panose="020F0502020204030204" pitchFamily="34" charset="0"/>
              </a:rPr>
              <a:t>echnische- en beroepsbekwaamheid </a:t>
            </a:r>
          </a:p>
          <a:p>
            <a:r>
              <a:rPr lang="nl-NL" dirty="0">
                <a:latin typeface="Calibri" panose="020F0502020204030204" pitchFamily="34" charset="0"/>
              </a:rPr>
              <a:t>		</a:t>
            </a:r>
            <a:r>
              <a:rPr lang="nl-NL" sz="1800" b="0" i="0" u="none" strike="noStrike" baseline="0" dirty="0">
                <a:latin typeface="Calibri" panose="020F0502020204030204" pitchFamily="34" charset="0"/>
              </a:rPr>
              <a:t>Geldig </a:t>
            </a:r>
            <a:r>
              <a:rPr lang="nl-NL" dirty="0">
                <a:latin typeface="Calibri" panose="020F0502020204030204" pitchFamily="34" charset="0"/>
              </a:rPr>
              <a:t>K</a:t>
            </a:r>
            <a:r>
              <a:rPr lang="nl-NL" sz="1800" b="0" i="0" u="none" strike="noStrike" baseline="0" dirty="0">
                <a:latin typeface="Calibri" panose="020F0502020204030204" pitchFamily="34" charset="0"/>
              </a:rPr>
              <a:t>waliteitscertificaa</a:t>
            </a:r>
            <a:r>
              <a:rPr lang="nl-NL" dirty="0">
                <a:latin typeface="Calibri" panose="020F0502020204030204" pitchFamily="34" charset="0"/>
              </a:rPr>
              <a:t>t dat betrekking heeft op de aangeboden dienst</a:t>
            </a:r>
            <a:r>
              <a:rPr lang="nl-NL" sz="1800" b="0" i="0" u="none" strike="noStrike" baseline="0" dirty="0">
                <a:latin typeface="Calibri" panose="020F0502020204030204" pitchFamily="34" charset="0"/>
              </a:rPr>
              <a:t> </a:t>
            </a:r>
          </a:p>
          <a:p>
            <a:r>
              <a:rPr lang="nl-NL" dirty="0">
                <a:latin typeface="Calibri" panose="020F0502020204030204" pitchFamily="34" charset="0"/>
              </a:rPr>
              <a:t>		Referentie eis</a:t>
            </a:r>
          </a:p>
          <a:p>
            <a:r>
              <a:rPr lang="nl-NL" sz="1800" b="0" i="0" u="none" strike="noStrike" baseline="0" dirty="0">
                <a:latin typeface="Calibri" panose="020F0502020204030204" pitchFamily="34" charset="0"/>
              </a:rPr>
              <a:t>		</a:t>
            </a:r>
            <a:r>
              <a:rPr lang="nl-NL" dirty="0">
                <a:latin typeface="Calibri" panose="020F0502020204030204" pitchFamily="34" charset="0"/>
              </a:rPr>
              <a:t>(</a:t>
            </a:r>
            <a:r>
              <a:rPr lang="nl-NL" dirty="0" err="1">
                <a:latin typeface="Calibri" panose="020F0502020204030204" pitchFamily="34" charset="0"/>
              </a:rPr>
              <a:t>vb</a:t>
            </a:r>
            <a:r>
              <a:rPr lang="nl-NL" dirty="0">
                <a:latin typeface="Calibri" panose="020F0502020204030204" pitchFamily="34" charset="0"/>
              </a:rPr>
              <a:t> Specialistische GGZ instellingen: klinische voorziening met minimale 15 FTE behandelaren, 			aantoonbaar verbonden met landelijke kenniscentra</a:t>
            </a:r>
            <a:r>
              <a:rPr lang="nl-NL" sz="1800" b="0" i="0" u="none" strike="noStrike" baseline="0" dirty="0">
                <a:latin typeface="Calibri" panose="020F0502020204030204" pitchFamily="34" charset="0"/>
              </a:rPr>
              <a:t>	</a:t>
            </a:r>
          </a:p>
          <a:p>
            <a:r>
              <a:rPr lang="nl-NL" dirty="0">
                <a:latin typeface="Calibri" panose="020F0502020204030204" pitchFamily="34" charset="0"/>
              </a:rPr>
              <a:t>		Functie mix</a:t>
            </a:r>
            <a:endParaRPr lang="nl-NL" sz="1800" b="0" i="0" u="none" strike="noStrike" baseline="0" dirty="0">
              <a:latin typeface="Calibri" panose="020F0502020204030204" pitchFamily="34" charset="0"/>
            </a:endParaRPr>
          </a:p>
          <a:p>
            <a:r>
              <a:rPr lang="nl-NL" sz="1800" b="0" i="0" u="none" strike="noStrike" baseline="0" dirty="0">
                <a:latin typeface="Calibri" panose="020F0502020204030204" pitchFamily="34" charset="0"/>
              </a:rPr>
              <a:t>	- </a:t>
            </a:r>
            <a:r>
              <a:rPr lang="nl-NL" dirty="0">
                <a:latin typeface="Calibri" panose="020F0502020204030204" pitchFamily="34" charset="0"/>
              </a:rPr>
              <a:t>F</a:t>
            </a:r>
            <a:r>
              <a:rPr lang="nl-NL" sz="1800" b="0" i="0" u="none" strike="noStrike" baseline="0" dirty="0">
                <a:latin typeface="Calibri" panose="020F0502020204030204" pitchFamily="34" charset="0"/>
              </a:rPr>
              <a:t>inanciële en economische draagvlak aan te tonen (zoals Bedrijfs- en/of beroeps-  	aansprakelijkheidsverzekering</a:t>
            </a:r>
            <a:r>
              <a:rPr lang="nl-NL" dirty="0">
                <a:latin typeface="Calibri" panose="020F0502020204030204" pitchFamily="34" charset="0"/>
              </a:rPr>
              <a:t>)</a:t>
            </a:r>
          </a:p>
          <a:p>
            <a:r>
              <a:rPr lang="nl-NL" dirty="0">
                <a:latin typeface="Calibri" panose="020F0502020204030204" pitchFamily="34" charset="0"/>
              </a:rPr>
              <a:t>Stap 3 Selecteren zonder offertes (slaan we over)</a:t>
            </a:r>
          </a:p>
          <a:p>
            <a:r>
              <a:rPr lang="nl-NL" dirty="0">
                <a:latin typeface="Calibri" panose="020F0502020204030204" pitchFamily="34" charset="0"/>
              </a:rPr>
              <a:t> </a:t>
            </a:r>
          </a:p>
          <a:p>
            <a:endParaRPr lang="nl-NL" dirty="0">
              <a:latin typeface="Calibri" panose="020F0502020204030204" pitchFamily="34" charset="0"/>
            </a:endParaRPr>
          </a:p>
          <a:p>
            <a:r>
              <a:rPr lang="nl-NL" dirty="0">
                <a:latin typeface="Calibri" panose="020F0502020204030204" pitchFamily="34" charset="0"/>
              </a:rPr>
              <a:t>	</a:t>
            </a:r>
            <a:r>
              <a:rPr lang="nl-NL" sz="1800" b="0" i="0" u="none" strike="noStrike" baseline="0" dirty="0">
                <a:latin typeface="Calibri" panose="020F0502020204030204" pitchFamily="34" charset="0"/>
              </a:rPr>
              <a:t> </a:t>
            </a:r>
            <a:endParaRPr lang="nl-NL" kern="100" dirty="0">
              <a:latin typeface="Aptos" panose="020B0004020202020204" pitchFamily="34" charset="0"/>
              <a:ea typeface="Aptos" panose="020B0004020202020204" pitchFamily="34" charset="0"/>
            </a:endParaRPr>
          </a:p>
          <a:p>
            <a:endParaRPr lang="nl-NL" sz="1800" dirty="0">
              <a:latin typeface="+mn-lt"/>
            </a:endParaRPr>
          </a:p>
        </p:txBody>
      </p:sp>
    </p:spTree>
    <p:extLst>
      <p:ext uri="{BB962C8B-B14F-4D97-AF65-F5344CB8AC3E}">
        <p14:creationId xmlns:p14="http://schemas.microsoft.com/office/powerpoint/2010/main" val="361260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BFD0-5F3B-7BBC-28AA-D02C45DC2E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F35581-24A9-0BE8-8DF6-B1E7C64D1BF0}"/>
              </a:ext>
            </a:extLst>
          </p:cNvPr>
          <p:cNvSpPr>
            <a:spLocks noGrp="1"/>
          </p:cNvSpPr>
          <p:nvPr>
            <p:ph type="title"/>
          </p:nvPr>
        </p:nvSpPr>
        <p:spPr>
          <a:xfrm>
            <a:off x="838200" y="179146"/>
            <a:ext cx="11353800" cy="1325563"/>
          </a:xfrm>
        </p:spPr>
        <p:txBody>
          <a:bodyPr/>
          <a:lstStyle/>
          <a:p>
            <a:r>
              <a:rPr lang="nl-NL" sz="4000" dirty="0">
                <a:latin typeface="+mn-lt"/>
              </a:rPr>
              <a:t>Aanbesteding SAS-zonder </a:t>
            </a:r>
            <a:r>
              <a:rPr lang="nl-NL" sz="4000" dirty="0" err="1">
                <a:latin typeface="+mn-lt"/>
              </a:rPr>
              <a:t>emvi</a:t>
            </a:r>
            <a:r>
              <a:rPr lang="nl-NL" sz="4000" dirty="0">
                <a:latin typeface="+mn-lt"/>
              </a:rPr>
              <a:t> optie 3 afstemmen contractvoorwaarden</a:t>
            </a:r>
            <a:endParaRPr lang="nl-NL" dirty="0"/>
          </a:p>
        </p:txBody>
      </p:sp>
      <p:sp>
        <p:nvSpPr>
          <p:cNvPr id="3" name="Tijdelijke aanduiding voor tekst 2">
            <a:extLst>
              <a:ext uri="{FF2B5EF4-FFF2-40B4-BE49-F238E27FC236}">
                <a16:creationId xmlns:a16="http://schemas.microsoft.com/office/drawing/2014/main" id="{E0013BE8-67B3-9C4D-73B0-0037231E914B}"/>
              </a:ext>
            </a:extLst>
          </p:cNvPr>
          <p:cNvSpPr>
            <a:spLocks noGrp="1"/>
          </p:cNvSpPr>
          <p:nvPr>
            <p:ph type="body" sz="quarter" idx="10"/>
          </p:nvPr>
        </p:nvSpPr>
        <p:spPr>
          <a:xfrm>
            <a:off x="819150" y="1607300"/>
            <a:ext cx="11210038" cy="5412566"/>
          </a:xfrm>
        </p:spPr>
        <p:txBody>
          <a:bodyPr/>
          <a:lstStyle/>
          <a:p>
            <a:endParaRPr lang="nl-NL" dirty="0">
              <a:latin typeface="Calibri" panose="020F0502020204030204" pitchFamily="34" charset="0"/>
            </a:endParaRPr>
          </a:p>
          <a:p>
            <a:r>
              <a:rPr lang="nl-NL" dirty="0">
                <a:latin typeface="Calibri" panose="020F0502020204030204" pitchFamily="34" charset="0"/>
              </a:rPr>
              <a:t>Stap 4 Contractvoorwaarden afstemming</a:t>
            </a:r>
          </a:p>
          <a:p>
            <a:r>
              <a:rPr lang="nl-NL" dirty="0">
                <a:latin typeface="Calibri" panose="020F0502020204030204" pitchFamily="34" charset="0"/>
              </a:rPr>
              <a:t>- Prestatie: afstemming over de uitvoeringsvoorwaarden; </a:t>
            </a:r>
          </a:p>
          <a:p>
            <a:r>
              <a:rPr lang="nl-NL" dirty="0">
                <a:latin typeface="Calibri" panose="020F0502020204030204" pitchFamily="34" charset="0"/>
              </a:rPr>
              <a:t>- Kwaliteit en Kwalitatieve Prestatie Indicatoren (</a:t>
            </a:r>
            <a:r>
              <a:rPr lang="nl-NL" dirty="0" err="1">
                <a:latin typeface="Calibri" panose="020F0502020204030204" pitchFamily="34" charset="0"/>
              </a:rPr>
              <a:t>KPI's</a:t>
            </a:r>
            <a:r>
              <a:rPr lang="nl-NL" dirty="0">
                <a:latin typeface="Calibri" panose="020F0502020204030204" pitchFamily="34" charset="0"/>
              </a:rPr>
              <a:t>): afstemming over het specifieke zorgaanbod van aanbieders, inclusief de mogelijkheden voor monitoring en sturing op prestatie-indicatoren; </a:t>
            </a:r>
          </a:p>
          <a:p>
            <a:r>
              <a:rPr lang="nl-NL" dirty="0">
                <a:latin typeface="Calibri" panose="020F0502020204030204" pitchFamily="34" charset="0"/>
              </a:rPr>
              <a:t>- Innovatie: afstemming over de positie van aanbieders individueel of aanbieders onderling en de manier waarop zij (samen) bijdragen aan transformatie en vernieuwing, uitgangspunt hierbij is bestendigen huidige gemaakte afspraken</a:t>
            </a:r>
          </a:p>
          <a:p>
            <a:r>
              <a:rPr lang="nl-NL" dirty="0">
                <a:latin typeface="Calibri" panose="020F0502020204030204" pitchFamily="34" charset="0"/>
              </a:rPr>
              <a:t>- Prijs en tarief: afstemming over de prijzen en tarieven en eventueel omzetafspraak</a:t>
            </a:r>
            <a:endParaRPr lang="nl-NL" kern="100" dirty="0">
              <a:latin typeface="Aptos" panose="020B0004020202020204" pitchFamily="34" charset="0"/>
              <a:ea typeface="Aptos" panose="020B0004020202020204" pitchFamily="34" charset="0"/>
            </a:endParaRPr>
          </a:p>
          <a:p>
            <a:endParaRPr lang="nl-NL" sz="1800" dirty="0">
              <a:latin typeface="+mn-lt"/>
            </a:endParaRPr>
          </a:p>
        </p:txBody>
      </p:sp>
    </p:spTree>
    <p:extLst>
      <p:ext uri="{BB962C8B-B14F-4D97-AF65-F5344CB8AC3E}">
        <p14:creationId xmlns:p14="http://schemas.microsoft.com/office/powerpoint/2010/main" val="1086633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58C0B-E3E5-3AC2-0A7B-ACDF705607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642E1C-814E-F0CD-B248-3423F380C8D8}"/>
              </a:ext>
            </a:extLst>
          </p:cNvPr>
          <p:cNvSpPr>
            <a:spLocks noGrp="1"/>
          </p:cNvSpPr>
          <p:nvPr>
            <p:ph type="title"/>
          </p:nvPr>
        </p:nvSpPr>
        <p:spPr>
          <a:xfrm>
            <a:off x="819150" y="179146"/>
            <a:ext cx="11372850" cy="1325563"/>
          </a:xfrm>
        </p:spPr>
        <p:txBody>
          <a:bodyPr>
            <a:normAutofit fontScale="90000"/>
          </a:bodyPr>
          <a:lstStyle/>
          <a:p>
            <a:r>
              <a:rPr lang="nl-NL" sz="4000" dirty="0">
                <a:latin typeface="+mn-lt"/>
              </a:rPr>
              <a:t>Aanbesteding SAS zonder EMVI plus nadere selectie van het aantal aanbieders (zonder offertes en gunningscriteria) plus afstemmen contractvoorwaarden</a:t>
            </a:r>
            <a:endParaRPr lang="nl-NL" dirty="0"/>
          </a:p>
        </p:txBody>
      </p:sp>
      <p:sp>
        <p:nvSpPr>
          <p:cNvPr id="3" name="Tijdelijke aanduiding voor tekst 2">
            <a:extLst>
              <a:ext uri="{FF2B5EF4-FFF2-40B4-BE49-F238E27FC236}">
                <a16:creationId xmlns:a16="http://schemas.microsoft.com/office/drawing/2014/main" id="{1B1FD2AF-5B46-B44F-8306-39815E4E3FCE}"/>
              </a:ext>
            </a:extLst>
          </p:cNvPr>
          <p:cNvSpPr>
            <a:spLocks noGrp="1"/>
          </p:cNvSpPr>
          <p:nvPr>
            <p:ph type="body" sz="quarter" idx="10"/>
          </p:nvPr>
        </p:nvSpPr>
        <p:spPr>
          <a:xfrm>
            <a:off x="819150" y="1881188"/>
            <a:ext cx="11210038" cy="4106863"/>
          </a:xfrm>
        </p:spPr>
        <p:txBody>
          <a:bodyPr/>
          <a:lstStyle/>
          <a:p>
            <a:pPr marL="0" marR="0">
              <a:lnSpc>
                <a:spcPct val="107000"/>
              </a:lnSpc>
              <a:spcAft>
                <a:spcPts val="800"/>
              </a:spcAft>
            </a:pPr>
            <a:r>
              <a:rPr lang="nl-NL" b="1" kern="100" dirty="0">
                <a:latin typeface="Aptos" panose="020B0004020202020204" pitchFamily="34" charset="0"/>
                <a:ea typeface="Aptos" panose="020B0004020202020204" pitchFamily="34" charset="0"/>
              </a:rPr>
              <a:t>Samenvatting:</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Jeugdhulpaanbieder  moet voldoen aan de procedurevoorschriften;</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er is geen uitsluitingsgrond van toepassing;</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Jeugdhulpaanbieder  voldoet aan de geschiktheidseisen; </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en gaat akkoord gaan met de uitvoeringseisen;</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Jeugdhulpaanbieder </a:t>
            </a:r>
            <a:r>
              <a:rPr lang="nl-NL" kern="100" dirty="0">
                <a:latin typeface="Aptos" panose="020B0004020202020204" pitchFamily="34" charset="0"/>
                <a:ea typeface="Aptos" panose="020B0004020202020204" pitchFamily="34" charset="0"/>
              </a:rPr>
              <a:t>is </a:t>
            </a:r>
            <a:r>
              <a:rPr lang="nl-NL" sz="1800" kern="100" dirty="0">
                <a:effectLst/>
                <a:latin typeface="Aptos" panose="020B0004020202020204" pitchFamily="34" charset="0"/>
                <a:ea typeface="Aptos" panose="020B0004020202020204" pitchFamily="34" charset="0"/>
                <a:cs typeface="Arial" panose="020B0604020202020204" pitchFamily="34" charset="0"/>
              </a:rPr>
              <a:t>geselecteerd door de gemeente; en</a:t>
            </a:r>
          </a:p>
          <a:p>
            <a:pPr marL="0" marR="0">
              <a:lnSpc>
                <a:spcPct val="107000"/>
              </a:lnSpc>
              <a:spcAft>
                <a:spcPts val="800"/>
              </a:spcAft>
            </a:pPr>
            <a:r>
              <a:rPr lang="nl-NL" sz="1800" kern="100" dirty="0">
                <a:effectLst/>
                <a:latin typeface="Aptos" panose="020B0004020202020204" pitchFamily="34" charset="0"/>
                <a:ea typeface="Aptos" panose="020B0004020202020204" pitchFamily="34" charset="0"/>
                <a:cs typeface="Arial" panose="020B0604020202020204" pitchFamily="34" charset="0"/>
              </a:rPr>
              <a:t>•	de afstemmingsgesprekken zijn succesvol met de gemeente doorlopen.</a:t>
            </a:r>
          </a:p>
          <a:p>
            <a:r>
              <a:rPr lang="nl-NL" dirty="0"/>
              <a:t> </a:t>
            </a:r>
          </a:p>
          <a:p>
            <a:endParaRPr lang="nl-NL" dirty="0"/>
          </a:p>
          <a:p>
            <a:endParaRPr lang="nl-NL" dirty="0"/>
          </a:p>
          <a:p>
            <a:endParaRPr lang="nl-NL" dirty="0"/>
          </a:p>
        </p:txBody>
      </p:sp>
    </p:spTree>
    <p:extLst>
      <p:ext uri="{BB962C8B-B14F-4D97-AF65-F5344CB8AC3E}">
        <p14:creationId xmlns:p14="http://schemas.microsoft.com/office/powerpoint/2010/main" val="209989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0DF115-D519-64D0-A597-750FCB456526}"/>
              </a:ext>
            </a:extLst>
          </p:cNvPr>
          <p:cNvSpPr>
            <a:spLocks noGrp="1"/>
          </p:cNvSpPr>
          <p:nvPr>
            <p:ph type="title"/>
          </p:nvPr>
        </p:nvSpPr>
        <p:spPr/>
        <p:txBody>
          <a:bodyPr/>
          <a:lstStyle/>
          <a:p>
            <a:r>
              <a:rPr lang="nl-NL" dirty="0"/>
              <a:t>Planning</a:t>
            </a:r>
          </a:p>
        </p:txBody>
      </p:sp>
      <p:sp>
        <p:nvSpPr>
          <p:cNvPr id="3" name="Tijdelijke aanduiding voor tekst 2">
            <a:extLst>
              <a:ext uri="{FF2B5EF4-FFF2-40B4-BE49-F238E27FC236}">
                <a16:creationId xmlns:a16="http://schemas.microsoft.com/office/drawing/2014/main" id="{FBB2049B-F9D3-B09E-50F8-16CA42CADC35}"/>
              </a:ext>
            </a:extLst>
          </p:cNvPr>
          <p:cNvSpPr>
            <a:spLocks noGrp="1"/>
          </p:cNvSpPr>
          <p:nvPr>
            <p:ph type="body" sz="quarter" idx="10"/>
          </p:nvPr>
        </p:nvSpPr>
        <p:spPr/>
        <p:txBody>
          <a:bodyPr/>
          <a:lstStyle/>
          <a:p>
            <a:r>
              <a:rPr lang="nl-NL" dirty="0"/>
              <a:t>Week 14 3 april Publicatie aanbestedingen </a:t>
            </a:r>
          </a:p>
          <a:p>
            <a:r>
              <a:rPr lang="nl-NL" dirty="0"/>
              <a:t>Week 16 17 april Deadline vragen NVI</a:t>
            </a:r>
          </a:p>
          <a:p>
            <a:r>
              <a:rPr lang="nl-NL" dirty="0"/>
              <a:t>Week 18 1 mei Publicatie NVI</a:t>
            </a:r>
          </a:p>
          <a:p>
            <a:r>
              <a:rPr lang="nl-NL" dirty="0"/>
              <a:t>Week 19 7 mei optie: Inloopochtend toelichting NVI </a:t>
            </a:r>
          </a:p>
          <a:p>
            <a:r>
              <a:rPr lang="nl-NL" dirty="0"/>
              <a:t>Week 20 15 mei Deadline vragen NVI 2</a:t>
            </a:r>
          </a:p>
          <a:p>
            <a:r>
              <a:rPr lang="nl-NL" dirty="0"/>
              <a:t>Week 21 22 mei Publicatie NVI2</a:t>
            </a:r>
          </a:p>
          <a:p>
            <a:r>
              <a:rPr lang="nl-NL" dirty="0"/>
              <a:t>Week 23 5 juni Deadline aanleveren inschrijvingen (alle stukken </a:t>
            </a:r>
            <a:r>
              <a:rPr lang="nl-NL" dirty="0" err="1"/>
              <a:t>muv</a:t>
            </a:r>
            <a:r>
              <a:rPr lang="nl-NL" dirty="0"/>
              <a:t> kostprijs!!)</a:t>
            </a:r>
          </a:p>
          <a:p>
            <a:r>
              <a:rPr lang="nl-NL" dirty="0"/>
              <a:t>Week 25 16 juni Verzoek tot deelname afstemmingsgesprekken</a:t>
            </a:r>
          </a:p>
          <a:p>
            <a:r>
              <a:rPr lang="nl-NL" dirty="0"/>
              <a:t>Week 27/28 Afstemmingsgesprekken (inhoud)</a:t>
            </a:r>
          </a:p>
          <a:p>
            <a:r>
              <a:rPr lang="nl-NL" dirty="0"/>
              <a:t>Week 28 11 juli inleveren kostprijs</a:t>
            </a:r>
          </a:p>
          <a:p>
            <a:r>
              <a:rPr lang="nl-NL" dirty="0"/>
              <a:t>Week 35-37 Afstemming tarief</a:t>
            </a:r>
          </a:p>
          <a:p>
            <a:r>
              <a:rPr lang="nl-NL" dirty="0"/>
              <a:t>Week 37 Voorlopige gunning</a:t>
            </a:r>
          </a:p>
          <a:p>
            <a:r>
              <a:rPr lang="nl-NL" dirty="0"/>
              <a:t>Week 40 Definitieve gunning</a:t>
            </a:r>
          </a:p>
        </p:txBody>
      </p:sp>
    </p:spTree>
    <p:extLst>
      <p:ext uri="{BB962C8B-B14F-4D97-AF65-F5344CB8AC3E}">
        <p14:creationId xmlns:p14="http://schemas.microsoft.com/office/powerpoint/2010/main" val="581423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381FA80-D216-8E40-9D85-4595ADBED7A3}"/>
              </a:ext>
            </a:extLst>
          </p:cNvPr>
          <p:cNvSpPr>
            <a:spLocks noGrp="1"/>
          </p:cNvSpPr>
          <p:nvPr>
            <p:ph idx="1"/>
          </p:nvPr>
        </p:nvSpPr>
        <p:spPr>
          <a:xfrm>
            <a:off x="6096001" y="1881188"/>
            <a:ext cx="5686696" cy="4351338"/>
          </a:xfrm>
        </p:spPr>
        <p:txBody>
          <a:bodyPr vert="horz" lIns="91440" tIns="45720" rIns="91440" bIns="45720" rtlCol="0" anchor="t">
            <a:normAutofit lnSpcReduction="10000"/>
          </a:bodyPr>
          <a:lstStyle/>
          <a:p>
            <a:pPr marL="0" indent="0">
              <a:buNone/>
            </a:pPr>
            <a:endParaRPr lang="nl-NL" dirty="0">
              <a:latin typeface="+mj-lt"/>
            </a:endParaRPr>
          </a:p>
          <a:p>
            <a:pPr marL="285750" lvl="1" indent="-342900">
              <a:buFont typeface="Courier New" panose="02070309020205020404" pitchFamily="49" charset="0"/>
              <a:buChar char="o"/>
            </a:pPr>
            <a:r>
              <a:rPr lang="nl-NL" dirty="0"/>
              <a:t>Waar valt IHT onder? IHT valt onder </a:t>
            </a:r>
            <a:r>
              <a:rPr lang="nl-NL" dirty="0" err="1"/>
              <a:t>Spec.GGZ</a:t>
            </a:r>
            <a:r>
              <a:rPr lang="nl-NL" dirty="0"/>
              <a:t> Instellingen. Elke jeugdhulpaanbieder heeft een specifiek aanbod. We continueren hierbij de gemaakte afspraken die tijdens de vorige aanbesteding en tijdens de looptijd van het contract zijn gemaakt.</a:t>
            </a:r>
          </a:p>
          <a:p>
            <a:pPr marL="285750" lvl="1" indent="-342900">
              <a:buFont typeface="Courier New" panose="02070309020205020404" pitchFamily="49" charset="0"/>
              <a:buChar char="o"/>
            </a:pPr>
            <a:r>
              <a:rPr lang="nl-NL" dirty="0"/>
              <a:t>Waar valt het Reizend Specialistische Team onder? Het RST valt niet onder deze aanbesteding. Er wordt een pilot gestart die geëvalueerd gaat worden. Bij een positieve evaluatie zal dit separaat worden gecontracteerd.</a:t>
            </a:r>
          </a:p>
          <a:p>
            <a:pPr marL="285750" lvl="1" indent="-342900">
              <a:buFont typeface="Courier New" panose="02070309020205020404" pitchFamily="49" charset="0"/>
              <a:buChar char="o"/>
            </a:pPr>
            <a:r>
              <a:rPr lang="nl-NL" dirty="0"/>
              <a:t>Worden er ook weer </a:t>
            </a:r>
            <a:r>
              <a:rPr lang="nl-NL" dirty="0" err="1"/>
              <a:t>persooneelsgegevens</a:t>
            </a:r>
            <a:r>
              <a:rPr lang="nl-NL" dirty="0"/>
              <a:t> uitgevraagd? Wij proberen deze aanbesteding zo administratief luw mogelijk te organiseren, Echter de maatschappelijke context vraagt wel dat wij aan de voorkant de kwaliteit toetsen. Het uitvragen van personeelsoverzichten is daar onderdeel van. In welke vorm wij dat gaan doen is nog punt van discussie. Jeugdhulpaanbieders geven aan mee te willen denken en komen met de suggestie om alleen AGB registraties aan te leveren.</a:t>
            </a:r>
          </a:p>
          <a:p>
            <a:pPr marL="285750" lvl="1" indent="-342900">
              <a:buFont typeface="Courier New" panose="02070309020205020404" pitchFamily="49" charset="0"/>
              <a:buChar char="o"/>
            </a:pPr>
            <a:endParaRPr lang="nl-NL" dirty="0"/>
          </a:p>
          <a:p>
            <a:pPr marL="0" marR="0" lvl="0" indent="0" algn="l" defTabSz="914400" rtl="0" eaLnBrk="1" fontAlgn="auto" latinLnBrk="0" hangingPunct="1">
              <a:lnSpc>
                <a:spcPct val="100000"/>
              </a:lnSpc>
              <a:spcBef>
                <a:spcPts val="1000"/>
              </a:spcBef>
              <a:spcAft>
                <a:spcPts val="0"/>
              </a:spcAft>
              <a:buClrTx/>
              <a:buSzTx/>
              <a:buFont typeface="+mj-lt"/>
              <a:buNone/>
              <a:tabLst/>
              <a:defRPr/>
            </a:pPr>
            <a:endParaRPr kumimoji="0" lang="nl-NL" sz="2500" b="0" i="0" u="none" strike="noStrike" kern="1200" cap="none" spc="0" normalizeH="0" baseline="0" noProof="0" dirty="0">
              <a:ln>
                <a:noFill/>
              </a:ln>
              <a:solidFill>
                <a:srgbClr val="5B92AA"/>
              </a:solidFill>
              <a:effectLst/>
              <a:uLnTx/>
              <a:uFillTx/>
              <a:latin typeface="Calibri Light" panose="020F0302020204030204"/>
              <a:ea typeface="+mn-ea"/>
              <a:cs typeface="Arial" panose="020B0604020202020204" pitchFamily="34" charset="0"/>
            </a:endParaRPr>
          </a:p>
          <a:p>
            <a:pPr marL="285750" lvl="1" indent="-342900">
              <a:buFont typeface="Courier New" panose="02070309020205020404" pitchFamily="49" charset="0"/>
              <a:buChar char="o"/>
            </a:pPr>
            <a:endParaRPr lang="nl-NL" dirty="0"/>
          </a:p>
          <a:p>
            <a:pPr marL="0" lvl="1"/>
            <a:endParaRPr lang="nl-NL" dirty="0"/>
          </a:p>
          <a:p>
            <a:pPr marL="0" lvl="1"/>
            <a:endParaRPr lang="nl-NL" dirty="0"/>
          </a:p>
          <a:p>
            <a:pPr marL="0" lvl="1"/>
            <a:endParaRPr lang="nl-NL" dirty="0"/>
          </a:p>
          <a:p>
            <a:pPr marL="342900" indent="-342900">
              <a:buFont typeface="Courier New" panose="02070309020205020404" pitchFamily="49" charset="0"/>
              <a:buChar char="o"/>
            </a:pPr>
            <a:endParaRPr lang="nl-NL" dirty="0"/>
          </a:p>
          <a:p>
            <a:pPr marL="342900" indent="-342900">
              <a:buFont typeface="Courier New" panose="02070309020205020404" pitchFamily="49" charset="0"/>
              <a:buChar char="o"/>
            </a:pPr>
            <a:endParaRPr lang="nl-NL" dirty="0"/>
          </a:p>
        </p:txBody>
      </p:sp>
      <p:sp>
        <p:nvSpPr>
          <p:cNvPr id="3" name="Titel 2">
            <a:extLst>
              <a:ext uri="{FF2B5EF4-FFF2-40B4-BE49-F238E27FC236}">
                <a16:creationId xmlns:a16="http://schemas.microsoft.com/office/drawing/2014/main" id="{10B1B148-2216-0F48-ACB9-28CD55F6BF40}"/>
              </a:ext>
            </a:extLst>
          </p:cNvPr>
          <p:cNvSpPr>
            <a:spLocks noGrp="1"/>
          </p:cNvSpPr>
          <p:nvPr>
            <p:ph type="title"/>
          </p:nvPr>
        </p:nvSpPr>
        <p:spPr/>
        <p:txBody>
          <a:bodyPr>
            <a:normAutofit/>
          </a:bodyPr>
          <a:lstStyle/>
          <a:p>
            <a:r>
              <a:rPr lang="nl-NL" sz="3200" dirty="0">
                <a:latin typeface="+mn-lt"/>
              </a:rPr>
              <a:t>Vragen??</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9C7F67A9-C4B7-F144-8714-7DF64D5C1D21}"/>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1667669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9DF2B-5525-8816-9CCF-542D7F5C30A0}"/>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0A1575-A0F3-6E42-F6A7-0454C6897C35}"/>
              </a:ext>
            </a:extLst>
          </p:cNvPr>
          <p:cNvSpPr>
            <a:spLocks noGrp="1"/>
          </p:cNvSpPr>
          <p:nvPr>
            <p:ph idx="1"/>
          </p:nvPr>
        </p:nvSpPr>
        <p:spPr>
          <a:xfrm>
            <a:off x="6096001" y="1881188"/>
            <a:ext cx="5686696" cy="4351338"/>
          </a:xfrm>
        </p:spPr>
        <p:txBody>
          <a:bodyPr vert="horz" lIns="91440" tIns="45720" rIns="91440" bIns="45720" rtlCol="0" anchor="t">
            <a:normAutofit/>
          </a:bodyPr>
          <a:lstStyle/>
          <a:p>
            <a:pPr marL="0" indent="0">
              <a:buNone/>
            </a:pPr>
            <a:endParaRPr lang="nl-NL" dirty="0">
              <a:latin typeface="+mj-lt"/>
            </a:endParaRPr>
          </a:p>
          <a:p>
            <a:pPr marL="285750" lvl="1" indent="-342900">
              <a:buFont typeface="Courier New" panose="02070309020205020404" pitchFamily="49" charset="0"/>
              <a:buChar char="o"/>
            </a:pPr>
            <a:r>
              <a:rPr lang="nl-NL" dirty="0"/>
              <a:t>De doorlooptijd van de Verklaring Omtrent Gedrag Rechtspersonen is 8 weken wordt hiermee in de planning rekening gehouden?  Ja wij gaan hier rekening mee houden.</a:t>
            </a:r>
          </a:p>
          <a:p>
            <a:pPr marL="285750" lvl="1" indent="-342900">
              <a:buFont typeface="Courier New" panose="02070309020205020404" pitchFamily="49" charset="0"/>
              <a:buChar char="o"/>
            </a:pPr>
            <a:r>
              <a:rPr lang="nl-NL" dirty="0"/>
              <a:t>Is er ook een mogelijkheid om bepaalde producten middels capaciteitsfinanciering te bekostigen? Nee dit is niet mogelijk, we continueren de gemaakte afspraken.  </a:t>
            </a:r>
          </a:p>
          <a:p>
            <a:pPr marL="285750" lvl="1" indent="-342900">
              <a:buFont typeface="Courier New" panose="02070309020205020404" pitchFamily="49" charset="0"/>
              <a:buChar char="o"/>
            </a:pPr>
            <a:r>
              <a:rPr lang="nl-NL" dirty="0"/>
              <a:t>Is een omzetafspraak over de vijf gemeenten voor alle producten mogelijk? Ja dit is mogelijk.</a:t>
            </a:r>
          </a:p>
          <a:p>
            <a:pPr marL="285750" lvl="1" indent="-342900">
              <a:buFont typeface="Courier New" panose="02070309020205020404" pitchFamily="49" charset="0"/>
              <a:buChar char="o"/>
            </a:pPr>
            <a:r>
              <a:rPr lang="nl-NL" dirty="0"/>
              <a:t>Is er al duidelijkheid welke producten op Drents niveau ingekocht gaan worden per 1 januari 2027? Dit wordt in het tweede kwartaal van 2025 duidelijk,</a:t>
            </a:r>
          </a:p>
          <a:p>
            <a:pPr marL="285750" lvl="1" indent="-342900">
              <a:buFont typeface="Courier New" panose="02070309020205020404" pitchFamily="49" charset="0"/>
              <a:buChar char="o"/>
            </a:pPr>
            <a:r>
              <a:rPr lang="nl-NL" dirty="0"/>
              <a:t>Is het niet verstandig om nog een optie jaar op te nemen na 1 januari 2028? Vooralsnog gaan wij ervanuit dat op 1 januari 2028 alle contracten op Drents niveau zijn ingekocht.</a:t>
            </a:r>
          </a:p>
          <a:p>
            <a:pPr marL="285750" lvl="1" indent="-342900">
              <a:buFont typeface="Courier New" panose="02070309020205020404" pitchFamily="49" charset="0"/>
              <a:buChar char="o"/>
            </a:pPr>
            <a:endParaRPr lang="nl-NL" dirty="0"/>
          </a:p>
          <a:p>
            <a:pPr marL="0" marR="0" lvl="0" indent="0" algn="l" defTabSz="914400" rtl="0" eaLnBrk="1" fontAlgn="auto" latinLnBrk="0" hangingPunct="1">
              <a:lnSpc>
                <a:spcPct val="100000"/>
              </a:lnSpc>
              <a:spcBef>
                <a:spcPts val="1000"/>
              </a:spcBef>
              <a:spcAft>
                <a:spcPts val="0"/>
              </a:spcAft>
              <a:buClrTx/>
              <a:buSzTx/>
              <a:buFont typeface="+mj-lt"/>
              <a:buNone/>
              <a:tabLst/>
              <a:defRPr/>
            </a:pPr>
            <a:endParaRPr kumimoji="0" lang="nl-NL" sz="2500" b="0" i="0" u="none" strike="noStrike" kern="1200" cap="none" spc="0" normalizeH="0" baseline="0" noProof="0" dirty="0">
              <a:ln>
                <a:noFill/>
              </a:ln>
              <a:solidFill>
                <a:srgbClr val="5B92AA"/>
              </a:solidFill>
              <a:effectLst/>
              <a:uLnTx/>
              <a:uFillTx/>
              <a:latin typeface="Calibri Light" panose="020F0302020204030204"/>
              <a:ea typeface="+mn-ea"/>
              <a:cs typeface="Arial" panose="020B0604020202020204" pitchFamily="34" charset="0"/>
            </a:endParaRPr>
          </a:p>
          <a:p>
            <a:pPr marL="285750" lvl="1" indent="-342900">
              <a:buFont typeface="Courier New" panose="02070309020205020404" pitchFamily="49" charset="0"/>
              <a:buChar char="o"/>
            </a:pPr>
            <a:endParaRPr lang="nl-NL" dirty="0"/>
          </a:p>
          <a:p>
            <a:pPr marL="0" lvl="1"/>
            <a:endParaRPr lang="nl-NL" dirty="0"/>
          </a:p>
          <a:p>
            <a:pPr marL="0" lvl="1"/>
            <a:endParaRPr lang="nl-NL" dirty="0"/>
          </a:p>
          <a:p>
            <a:pPr marL="0" lvl="1"/>
            <a:endParaRPr lang="nl-NL" dirty="0"/>
          </a:p>
          <a:p>
            <a:pPr marL="342900" indent="-342900">
              <a:buFont typeface="Courier New" panose="02070309020205020404" pitchFamily="49" charset="0"/>
              <a:buChar char="o"/>
            </a:pPr>
            <a:endParaRPr lang="nl-NL" dirty="0"/>
          </a:p>
          <a:p>
            <a:pPr marL="342900" indent="-342900">
              <a:buFont typeface="Courier New" panose="02070309020205020404" pitchFamily="49" charset="0"/>
              <a:buChar char="o"/>
            </a:pPr>
            <a:endParaRPr lang="nl-NL" dirty="0"/>
          </a:p>
        </p:txBody>
      </p:sp>
      <p:sp>
        <p:nvSpPr>
          <p:cNvPr id="3" name="Titel 2">
            <a:extLst>
              <a:ext uri="{FF2B5EF4-FFF2-40B4-BE49-F238E27FC236}">
                <a16:creationId xmlns:a16="http://schemas.microsoft.com/office/drawing/2014/main" id="{A5C6D03A-82B4-791A-0D98-9DE918D5B67D}"/>
              </a:ext>
            </a:extLst>
          </p:cNvPr>
          <p:cNvSpPr>
            <a:spLocks noGrp="1"/>
          </p:cNvSpPr>
          <p:nvPr>
            <p:ph type="title"/>
          </p:nvPr>
        </p:nvSpPr>
        <p:spPr/>
        <p:txBody>
          <a:bodyPr>
            <a:normAutofit/>
          </a:bodyPr>
          <a:lstStyle/>
          <a:p>
            <a:r>
              <a:rPr lang="nl-NL" sz="3200" dirty="0">
                <a:latin typeface="+mn-lt"/>
              </a:rPr>
              <a:t>Vragen??</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DFAEA45C-23AD-E645-80A8-764232F56789}"/>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1669277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ECDE7-391F-5725-75F1-4B77A0A16AAC}"/>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85425EB-0BFD-9F82-ED1F-B7D3F968E1C9}"/>
              </a:ext>
            </a:extLst>
          </p:cNvPr>
          <p:cNvSpPr>
            <a:spLocks noGrp="1"/>
          </p:cNvSpPr>
          <p:nvPr>
            <p:ph idx="1"/>
          </p:nvPr>
        </p:nvSpPr>
        <p:spPr>
          <a:xfrm>
            <a:off x="6096001" y="1881188"/>
            <a:ext cx="5686696" cy="4351338"/>
          </a:xfrm>
        </p:spPr>
        <p:txBody>
          <a:bodyPr vert="horz" lIns="91440" tIns="45720" rIns="91440" bIns="45720" rtlCol="0" anchor="t">
            <a:normAutofit/>
          </a:bodyPr>
          <a:lstStyle/>
          <a:p>
            <a:pPr marL="0" indent="0">
              <a:buNone/>
            </a:pPr>
            <a:endParaRPr lang="nl-NL" dirty="0">
              <a:latin typeface="+mj-lt"/>
            </a:endParaRPr>
          </a:p>
          <a:p>
            <a:pPr marL="285750" lvl="1" indent="-342900">
              <a:buFont typeface="Courier New" panose="02070309020205020404" pitchFamily="49" charset="0"/>
              <a:buChar char="o"/>
            </a:pPr>
            <a:r>
              <a:rPr lang="nl-NL" dirty="0"/>
              <a:t>Is het mogelijk dat er geen kostprijsberekening aangeleverd hoeft te worden? Ja dat is mogelijk, indien u kiest voor de optie alleen indexatie is afstemming over tarieven niet noodzakelijk en hoeft u geen kostprijsberekening aan te leveren.</a:t>
            </a:r>
          </a:p>
          <a:p>
            <a:pPr marL="285750" lvl="1" indent="-342900">
              <a:buFont typeface="Courier New" panose="02070309020205020404" pitchFamily="49" charset="0"/>
              <a:buChar char="o"/>
            </a:pPr>
            <a:r>
              <a:rPr lang="nl-NL" dirty="0"/>
              <a:t>Welk aanbestedingsplatform wordt gebruikt voor deze aanbestedingen? </a:t>
            </a:r>
            <a:r>
              <a:rPr lang="nl-NL" dirty="0" err="1"/>
              <a:t>TenderNed</a:t>
            </a:r>
            <a:r>
              <a:rPr lang="nl-NL" dirty="0"/>
              <a:t>.</a:t>
            </a:r>
          </a:p>
          <a:p>
            <a:pPr marL="285750" lvl="1" indent="-342900">
              <a:buFont typeface="Courier New" panose="02070309020205020404" pitchFamily="49" charset="0"/>
              <a:buChar char="o"/>
            </a:pPr>
            <a:r>
              <a:rPr lang="nl-NL" dirty="0"/>
              <a:t>Wanneer weten we welke stukken aangeleverde moeten worden? Op het moment van publicatie wordt exact aangegeven wanneer welke stukken aangeleverd moeten worden. Zie hiervoor de conceptplanning in deze presentatie. Mocht deze planning wijzigen, dan gaan we jullie daar zo snel mogelijk over informeren.</a:t>
            </a:r>
          </a:p>
          <a:p>
            <a:pPr marL="285750" lvl="1" indent="-342900">
              <a:buFont typeface="Courier New" panose="02070309020205020404" pitchFamily="49" charset="0"/>
              <a:buChar char="o"/>
            </a:pPr>
            <a:r>
              <a:rPr lang="nl-NL" dirty="0"/>
              <a:t>Indien er geen overeenstemming over het tarief wordt bereikt, wat zijn dan de consequenties? Als er geen overeenstemming wordt bereikt ,dan wordt er geen raamovereenkomst afgesloten en is het overgangsrecht van toepassing.</a:t>
            </a:r>
          </a:p>
          <a:p>
            <a:pPr marL="0" marR="0" lvl="0" indent="0" algn="l" defTabSz="914400" rtl="0" eaLnBrk="1" fontAlgn="auto" latinLnBrk="0" hangingPunct="1">
              <a:lnSpc>
                <a:spcPct val="100000"/>
              </a:lnSpc>
              <a:spcBef>
                <a:spcPts val="1000"/>
              </a:spcBef>
              <a:spcAft>
                <a:spcPts val="0"/>
              </a:spcAft>
              <a:buClrTx/>
              <a:buSzTx/>
              <a:buFont typeface="+mj-lt"/>
              <a:buNone/>
              <a:tabLst/>
              <a:defRPr/>
            </a:pPr>
            <a:endParaRPr kumimoji="0" lang="nl-NL" sz="2500" b="0" i="0" u="none" strike="noStrike" kern="1200" cap="none" spc="0" normalizeH="0" baseline="0" noProof="0" dirty="0">
              <a:ln>
                <a:noFill/>
              </a:ln>
              <a:solidFill>
                <a:srgbClr val="5B92AA"/>
              </a:solidFill>
              <a:effectLst/>
              <a:uLnTx/>
              <a:uFillTx/>
              <a:latin typeface="Calibri Light" panose="020F0302020204030204"/>
              <a:ea typeface="+mn-ea"/>
              <a:cs typeface="Arial" panose="020B0604020202020204" pitchFamily="34" charset="0"/>
            </a:endParaRPr>
          </a:p>
          <a:p>
            <a:pPr marL="285750" lvl="1" indent="-342900">
              <a:buFont typeface="Courier New" panose="02070309020205020404" pitchFamily="49" charset="0"/>
              <a:buChar char="o"/>
            </a:pPr>
            <a:endParaRPr lang="nl-NL" dirty="0"/>
          </a:p>
          <a:p>
            <a:pPr marL="0" lvl="1"/>
            <a:endParaRPr lang="nl-NL" dirty="0"/>
          </a:p>
          <a:p>
            <a:pPr marL="0" lvl="1"/>
            <a:endParaRPr lang="nl-NL" dirty="0"/>
          </a:p>
          <a:p>
            <a:pPr marL="0" lvl="1"/>
            <a:endParaRPr lang="nl-NL" dirty="0"/>
          </a:p>
          <a:p>
            <a:pPr marL="342900" indent="-342900">
              <a:buFont typeface="Courier New" panose="02070309020205020404" pitchFamily="49" charset="0"/>
              <a:buChar char="o"/>
            </a:pPr>
            <a:endParaRPr lang="nl-NL" dirty="0"/>
          </a:p>
          <a:p>
            <a:pPr marL="342900" indent="-342900">
              <a:buFont typeface="Courier New" panose="02070309020205020404" pitchFamily="49" charset="0"/>
              <a:buChar char="o"/>
            </a:pPr>
            <a:endParaRPr lang="nl-NL" dirty="0"/>
          </a:p>
        </p:txBody>
      </p:sp>
      <p:sp>
        <p:nvSpPr>
          <p:cNvPr id="3" name="Titel 2">
            <a:extLst>
              <a:ext uri="{FF2B5EF4-FFF2-40B4-BE49-F238E27FC236}">
                <a16:creationId xmlns:a16="http://schemas.microsoft.com/office/drawing/2014/main" id="{FB8B44C8-B00C-52A8-B0DA-48DDC98AA606}"/>
              </a:ext>
            </a:extLst>
          </p:cNvPr>
          <p:cNvSpPr>
            <a:spLocks noGrp="1"/>
          </p:cNvSpPr>
          <p:nvPr>
            <p:ph type="title"/>
          </p:nvPr>
        </p:nvSpPr>
        <p:spPr/>
        <p:txBody>
          <a:bodyPr>
            <a:normAutofit/>
          </a:bodyPr>
          <a:lstStyle/>
          <a:p>
            <a:r>
              <a:rPr lang="nl-NL" sz="3200" dirty="0">
                <a:latin typeface="+mn-lt"/>
              </a:rPr>
              <a:t>Vragen??</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C02CEF5F-AF61-209A-C390-F78C35BB532A}"/>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489872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F15D6-D669-6E91-944A-F0C87EB0137A}"/>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AB75D25-397E-F9A9-2477-0889CDD904A6}"/>
              </a:ext>
            </a:extLst>
          </p:cNvPr>
          <p:cNvSpPr>
            <a:spLocks noGrp="1"/>
          </p:cNvSpPr>
          <p:nvPr>
            <p:ph idx="1"/>
          </p:nvPr>
        </p:nvSpPr>
        <p:spPr>
          <a:xfrm>
            <a:off x="6096001" y="1881188"/>
            <a:ext cx="5686696" cy="4351338"/>
          </a:xfrm>
        </p:spPr>
        <p:txBody>
          <a:bodyPr vert="horz" lIns="91440" tIns="45720" rIns="91440" bIns="45720" rtlCol="0" anchor="t">
            <a:normAutofit/>
          </a:bodyPr>
          <a:lstStyle/>
          <a:p>
            <a:pPr marL="0" indent="0">
              <a:buNone/>
            </a:pPr>
            <a:endParaRPr lang="nl-NL" dirty="0">
              <a:latin typeface="+mj-lt"/>
            </a:endParaRPr>
          </a:p>
          <a:p>
            <a:pPr marL="285750" lvl="1" indent="-342900">
              <a:buFont typeface="Courier New" panose="02070309020205020404" pitchFamily="49" charset="0"/>
              <a:buChar char="o"/>
            </a:pPr>
            <a:r>
              <a:rPr lang="nl-NL" dirty="0"/>
              <a:t>Hoe is de bewijslast verdeeld bij het kostprijsonderzoek. Wij maken gebruik van PPRC voor het kostprijsonderzoek. Zij hebben kennis van de markt en adviseren ons hierbij. De Jeugdhulpaanbieder zal op basis van haar gegevens de berekening aanleveren. </a:t>
            </a:r>
          </a:p>
          <a:p>
            <a:pPr marL="285750" lvl="1" indent="-342900">
              <a:buFont typeface="Courier New" panose="02070309020205020404" pitchFamily="49" charset="0"/>
              <a:buChar char="o"/>
            </a:pPr>
            <a:r>
              <a:rPr lang="nl-NL" dirty="0"/>
              <a:t>Kunnen de inkoopstukken al eerder worden gepubliceerd? Nee dit is niet mogelijk.</a:t>
            </a:r>
          </a:p>
          <a:p>
            <a:pPr marL="0" marR="0" lvl="0" indent="0" algn="l" defTabSz="914400" rtl="0" eaLnBrk="1" fontAlgn="auto" latinLnBrk="0" hangingPunct="1">
              <a:lnSpc>
                <a:spcPct val="100000"/>
              </a:lnSpc>
              <a:spcBef>
                <a:spcPts val="1000"/>
              </a:spcBef>
              <a:spcAft>
                <a:spcPts val="0"/>
              </a:spcAft>
              <a:buClrTx/>
              <a:buSzTx/>
              <a:buFont typeface="+mj-lt"/>
              <a:buNone/>
              <a:tabLst/>
              <a:defRPr/>
            </a:pPr>
            <a:endParaRPr kumimoji="0" lang="nl-NL" sz="2500" b="0" i="0" u="none" strike="noStrike" kern="1200" cap="none" spc="0" normalizeH="0" baseline="0" noProof="0" dirty="0">
              <a:ln>
                <a:noFill/>
              </a:ln>
              <a:solidFill>
                <a:srgbClr val="5B92AA"/>
              </a:solidFill>
              <a:effectLst/>
              <a:uLnTx/>
              <a:uFillTx/>
              <a:latin typeface="Calibri Light" panose="020F0302020204030204"/>
              <a:ea typeface="+mn-ea"/>
              <a:cs typeface="Arial" panose="020B0604020202020204" pitchFamily="34" charset="0"/>
            </a:endParaRPr>
          </a:p>
          <a:p>
            <a:pPr marL="285750" lvl="1" indent="-342900">
              <a:buFont typeface="Courier New" panose="02070309020205020404" pitchFamily="49" charset="0"/>
              <a:buChar char="o"/>
            </a:pPr>
            <a:endParaRPr lang="nl-NL" dirty="0"/>
          </a:p>
          <a:p>
            <a:pPr marL="0" lvl="1"/>
            <a:endParaRPr lang="nl-NL" dirty="0"/>
          </a:p>
          <a:p>
            <a:pPr marL="0" lvl="1"/>
            <a:endParaRPr lang="nl-NL" dirty="0"/>
          </a:p>
          <a:p>
            <a:pPr marL="0" lvl="1"/>
            <a:endParaRPr lang="nl-NL" dirty="0"/>
          </a:p>
          <a:p>
            <a:pPr marL="342900" indent="-342900">
              <a:buFont typeface="Courier New" panose="02070309020205020404" pitchFamily="49" charset="0"/>
              <a:buChar char="o"/>
            </a:pPr>
            <a:endParaRPr lang="nl-NL" dirty="0"/>
          </a:p>
          <a:p>
            <a:pPr marL="342900" indent="-342900">
              <a:buFont typeface="Courier New" panose="02070309020205020404" pitchFamily="49" charset="0"/>
              <a:buChar char="o"/>
            </a:pPr>
            <a:endParaRPr lang="nl-NL" dirty="0"/>
          </a:p>
        </p:txBody>
      </p:sp>
      <p:sp>
        <p:nvSpPr>
          <p:cNvPr id="3" name="Titel 2">
            <a:extLst>
              <a:ext uri="{FF2B5EF4-FFF2-40B4-BE49-F238E27FC236}">
                <a16:creationId xmlns:a16="http://schemas.microsoft.com/office/drawing/2014/main" id="{623B6087-B327-0323-6F61-04B138526B7E}"/>
              </a:ext>
            </a:extLst>
          </p:cNvPr>
          <p:cNvSpPr>
            <a:spLocks noGrp="1"/>
          </p:cNvSpPr>
          <p:nvPr>
            <p:ph type="title"/>
          </p:nvPr>
        </p:nvSpPr>
        <p:spPr/>
        <p:txBody>
          <a:bodyPr>
            <a:normAutofit/>
          </a:bodyPr>
          <a:lstStyle/>
          <a:p>
            <a:r>
              <a:rPr lang="nl-NL" sz="3200" dirty="0">
                <a:latin typeface="+mn-lt"/>
              </a:rPr>
              <a:t>Vragen??</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442EEA82-F3D5-DAF2-DBED-9A2E09D7873D}"/>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1016382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381FA80-D216-8E40-9D85-4595ADBED7A3}"/>
              </a:ext>
            </a:extLst>
          </p:cNvPr>
          <p:cNvSpPr>
            <a:spLocks noGrp="1"/>
          </p:cNvSpPr>
          <p:nvPr>
            <p:ph idx="1"/>
          </p:nvPr>
        </p:nvSpPr>
        <p:spPr>
          <a:xfrm>
            <a:off x="5913620" y="1881188"/>
            <a:ext cx="5808687" cy="4351338"/>
          </a:xfrm>
        </p:spPr>
        <p:txBody>
          <a:bodyPr vert="horz" lIns="91440" tIns="45720" rIns="91440" bIns="45720" rtlCol="0" anchor="t">
            <a:normAutofit/>
          </a:bodyPr>
          <a:lstStyle/>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Kennismaking</a:t>
            </a:r>
          </a:p>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Doel van de bijeenkomst</a:t>
            </a:r>
          </a:p>
          <a:p>
            <a:pPr marL="285750" lvl="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Wat willen we bereiken met deze inkoop</a:t>
            </a:r>
          </a:p>
          <a:p>
            <a:pPr marL="285750" lvl="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Om welke producten/aanbestedingen gaat het?</a:t>
            </a:r>
          </a:p>
          <a:p>
            <a:pPr marL="285750" lvl="0" indent="-285750">
              <a:lnSpc>
                <a:spcPct val="107000"/>
              </a:lnSpc>
              <a:spcAft>
                <a:spcPts val="800"/>
              </a:spcAft>
              <a:buFont typeface="Courier New" panose="02070309020205020404" pitchFamily="49" charset="0"/>
              <a:buChar char="o"/>
            </a:pPr>
            <a:r>
              <a:rPr lang="nl-NL" sz="1800" kern="100" dirty="0">
                <a:solidFill>
                  <a:schemeClr val="tx1"/>
                </a:solidFill>
                <a:effectLst/>
                <a:latin typeface="+mj-lt"/>
                <a:ea typeface="Calibri" panose="020F0502020204030204" pitchFamily="34" charset="0"/>
              </a:rPr>
              <a:t>Optie 1, Sas basis</a:t>
            </a:r>
          </a:p>
          <a:p>
            <a:pPr marL="285750" lvl="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Optie 3, Sas met selectiecriteria met afstemming</a:t>
            </a:r>
            <a:endParaRPr lang="nl-NL" sz="1800" kern="100" dirty="0">
              <a:solidFill>
                <a:schemeClr val="tx1"/>
              </a:solidFill>
              <a:effectLst/>
              <a:latin typeface="+mj-lt"/>
              <a:ea typeface="Calibri" panose="020F0502020204030204" pitchFamily="34" charset="0"/>
            </a:endParaRPr>
          </a:p>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Planning</a:t>
            </a:r>
          </a:p>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mj-lt"/>
                <a:ea typeface="Calibri" panose="020F0502020204030204" pitchFamily="34" charset="0"/>
              </a:rPr>
              <a:t>Vragen</a:t>
            </a:r>
          </a:p>
          <a:p>
            <a:pPr marL="285750" indent="-285750">
              <a:lnSpc>
                <a:spcPct val="107000"/>
              </a:lnSpc>
              <a:spcAft>
                <a:spcPts val="800"/>
              </a:spcAft>
              <a:buFont typeface="Courier New" panose="02070309020205020404" pitchFamily="49" charset="0"/>
              <a:buChar char="o"/>
            </a:pPr>
            <a:endParaRPr lang="nl-NL" sz="1800" kern="100" dirty="0">
              <a:solidFill>
                <a:schemeClr val="tx1"/>
              </a:solidFill>
              <a:effectLst/>
              <a:latin typeface="+mj-lt"/>
              <a:ea typeface="Calibri" panose="020F0502020204030204" pitchFamily="34" charset="0"/>
            </a:endParaRPr>
          </a:p>
          <a:p>
            <a:pPr marL="0" indent="0">
              <a:buNone/>
            </a:pPr>
            <a:endParaRPr lang="nl-NL" dirty="0"/>
          </a:p>
          <a:p>
            <a:pPr marL="0" indent="0">
              <a:buNone/>
            </a:pPr>
            <a:endParaRPr lang="nl-NL" dirty="0"/>
          </a:p>
          <a:p>
            <a:pPr marL="0" indent="0">
              <a:buNone/>
            </a:pPr>
            <a:endParaRPr lang="nl-NL" dirty="0"/>
          </a:p>
        </p:txBody>
      </p:sp>
      <p:sp>
        <p:nvSpPr>
          <p:cNvPr id="3" name="Titel 2">
            <a:extLst>
              <a:ext uri="{FF2B5EF4-FFF2-40B4-BE49-F238E27FC236}">
                <a16:creationId xmlns:a16="http://schemas.microsoft.com/office/drawing/2014/main" id="{10B1B148-2216-0F48-ACB9-28CD55F6BF40}"/>
              </a:ext>
            </a:extLst>
          </p:cNvPr>
          <p:cNvSpPr>
            <a:spLocks noGrp="1"/>
          </p:cNvSpPr>
          <p:nvPr>
            <p:ph type="title"/>
          </p:nvPr>
        </p:nvSpPr>
        <p:spPr/>
        <p:txBody>
          <a:bodyPr/>
          <a:lstStyle/>
          <a:p>
            <a:r>
              <a:rPr lang="nl-NL" dirty="0">
                <a:latin typeface="+mj-lt"/>
              </a:rPr>
              <a:t>Agenda</a:t>
            </a:r>
            <a:endParaRPr lang="nl-NL" dirty="0"/>
          </a:p>
        </p:txBody>
      </p:sp>
      <p:pic>
        <p:nvPicPr>
          <p:cNvPr id="8" name="Tijdelijke aanduiding voor afbeelding 7" descr="Afbeelding met persoon, binnen&#10;&#10;Automatisch gegenereerde beschrijving">
            <a:extLst>
              <a:ext uri="{FF2B5EF4-FFF2-40B4-BE49-F238E27FC236}">
                <a16:creationId xmlns:a16="http://schemas.microsoft.com/office/drawing/2014/main" id="{9C7F67A9-C4B7-F144-8714-7DF64D5C1D21}"/>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3917523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381FA80-D216-8E40-9D85-4595ADBED7A3}"/>
              </a:ext>
            </a:extLst>
          </p:cNvPr>
          <p:cNvSpPr>
            <a:spLocks noGrp="1"/>
          </p:cNvSpPr>
          <p:nvPr>
            <p:ph idx="1"/>
          </p:nvPr>
        </p:nvSpPr>
        <p:spPr>
          <a:xfrm>
            <a:off x="5913620" y="1881188"/>
            <a:ext cx="5808687" cy="4351338"/>
          </a:xfrm>
        </p:spPr>
        <p:txBody>
          <a:bodyPr vert="horz" lIns="91440" tIns="45720" rIns="91440" bIns="45720" rtlCol="0" anchor="t">
            <a:normAutofit/>
          </a:bodyPr>
          <a:lstStyle/>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Aptos" panose="020B0004020202020204" pitchFamily="34" charset="0"/>
                <a:ea typeface="Calibri" panose="020F0502020204030204" pitchFamily="34" charset="0"/>
              </a:rPr>
              <a:t>Jeugdhulpaanbieders uitleggen waarom we kiezen voor bepaalde aanbestedingsprocedures</a:t>
            </a:r>
          </a:p>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Aptos" panose="020B0004020202020204" pitchFamily="34" charset="0"/>
                <a:ea typeface="Calibri" panose="020F0502020204030204" pitchFamily="34" charset="0"/>
              </a:rPr>
              <a:t>Jeugdhulpaanbieders informeren over de aanbestedingsprocedures, doorlooptijden </a:t>
            </a:r>
            <a:r>
              <a:rPr lang="nl-NL" sz="1800" kern="100" dirty="0" err="1">
                <a:solidFill>
                  <a:schemeClr val="tx1"/>
                </a:solidFill>
                <a:latin typeface="Aptos" panose="020B0004020202020204" pitchFamily="34" charset="0"/>
                <a:ea typeface="Calibri" panose="020F0502020204030204" pitchFamily="34" charset="0"/>
              </a:rPr>
              <a:t>etc</a:t>
            </a:r>
            <a:endParaRPr lang="nl-NL" sz="1800" kern="100" dirty="0">
              <a:solidFill>
                <a:schemeClr val="tx1"/>
              </a:solidFill>
              <a:latin typeface="Aptos" panose="020B0004020202020204" pitchFamily="34" charset="0"/>
              <a:ea typeface="Calibri" panose="020F0502020204030204" pitchFamily="34" charset="0"/>
            </a:endParaRPr>
          </a:p>
          <a:p>
            <a:pPr marL="285750" indent="-285750">
              <a:lnSpc>
                <a:spcPct val="107000"/>
              </a:lnSpc>
              <a:spcAft>
                <a:spcPts val="800"/>
              </a:spcAft>
              <a:buFont typeface="Courier New" panose="02070309020205020404" pitchFamily="49" charset="0"/>
              <a:buChar char="o"/>
            </a:pPr>
            <a:r>
              <a:rPr lang="nl-NL" sz="1800" kern="100" dirty="0">
                <a:solidFill>
                  <a:schemeClr val="tx1"/>
                </a:solidFill>
                <a:latin typeface="Aptos" panose="020B0004020202020204" pitchFamily="34" charset="0"/>
                <a:ea typeface="Calibri" panose="020F0502020204030204" pitchFamily="34" charset="0"/>
              </a:rPr>
              <a:t>Mogelijke vragen beantwoorden </a:t>
            </a:r>
          </a:p>
          <a:p>
            <a:pPr marL="285750" indent="-285750">
              <a:lnSpc>
                <a:spcPct val="107000"/>
              </a:lnSpc>
              <a:spcAft>
                <a:spcPts val="800"/>
              </a:spcAft>
              <a:buFont typeface="Courier New" panose="02070309020205020404" pitchFamily="49" charset="0"/>
              <a:buChar char="o"/>
            </a:pPr>
            <a:r>
              <a:rPr lang="nl-NL" sz="1800" kern="100" dirty="0">
                <a:solidFill>
                  <a:schemeClr val="tx1"/>
                </a:solidFill>
                <a:effectLst/>
                <a:latin typeface="Aptos" panose="020B0004020202020204" pitchFamily="34" charset="0"/>
                <a:ea typeface="Calibri" panose="020F0502020204030204" pitchFamily="34" charset="0"/>
              </a:rPr>
              <a:t>Disclaimer: Naar aanleiding van deze bijeenkomst en voortschrijdend inzicht kunnen nog aanpassinge</a:t>
            </a:r>
            <a:r>
              <a:rPr lang="nl-NL" sz="1800" kern="100" dirty="0">
                <a:solidFill>
                  <a:schemeClr val="tx1"/>
                </a:solidFill>
                <a:latin typeface="Aptos" panose="020B0004020202020204" pitchFamily="34" charset="0"/>
                <a:ea typeface="Calibri" panose="020F0502020204030204" pitchFamily="34" charset="0"/>
              </a:rPr>
              <a:t>n worden doorgevoerd.</a:t>
            </a:r>
            <a:endParaRPr lang="nl-NL" sz="1800" kern="100" dirty="0">
              <a:solidFill>
                <a:schemeClr val="tx1"/>
              </a:solidFill>
              <a:effectLst/>
              <a:latin typeface="Aptos" panose="020B0004020202020204" pitchFamily="34" charset="0"/>
              <a:ea typeface="Calibri" panose="020F0502020204030204" pitchFamily="34" charset="0"/>
            </a:endParaRPr>
          </a:p>
          <a:p>
            <a:pPr marL="0" indent="0">
              <a:buNone/>
            </a:pPr>
            <a:endParaRPr lang="nl-NL" dirty="0"/>
          </a:p>
          <a:p>
            <a:pPr marL="0" indent="0">
              <a:buNone/>
            </a:pPr>
            <a:endParaRPr lang="nl-NL" dirty="0"/>
          </a:p>
          <a:p>
            <a:pPr marL="0" indent="0">
              <a:buNone/>
            </a:pPr>
            <a:endParaRPr lang="nl-NL" dirty="0"/>
          </a:p>
        </p:txBody>
      </p:sp>
      <p:sp>
        <p:nvSpPr>
          <p:cNvPr id="3" name="Titel 2">
            <a:extLst>
              <a:ext uri="{FF2B5EF4-FFF2-40B4-BE49-F238E27FC236}">
                <a16:creationId xmlns:a16="http://schemas.microsoft.com/office/drawing/2014/main" id="{10B1B148-2216-0F48-ACB9-28CD55F6BF40}"/>
              </a:ext>
            </a:extLst>
          </p:cNvPr>
          <p:cNvSpPr>
            <a:spLocks noGrp="1"/>
          </p:cNvSpPr>
          <p:nvPr>
            <p:ph type="title"/>
          </p:nvPr>
        </p:nvSpPr>
        <p:spPr/>
        <p:txBody>
          <a:bodyPr>
            <a:normAutofit/>
          </a:bodyPr>
          <a:lstStyle/>
          <a:p>
            <a:r>
              <a:rPr lang="nl-NL" dirty="0">
                <a:latin typeface="Aptos" panose="020B0004020202020204" pitchFamily="34" charset="0"/>
              </a:rPr>
              <a:t>Doel van de bijeenkomst</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9C7F67A9-C4B7-F144-8714-7DF64D5C1D21}"/>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3413806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8031-09B4-AC1A-10F3-1F706D6BCD1F}"/>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7398EAD-6AE3-E8F0-1772-6F9338CFC6BE}"/>
              </a:ext>
            </a:extLst>
          </p:cNvPr>
          <p:cNvSpPr>
            <a:spLocks noGrp="1"/>
          </p:cNvSpPr>
          <p:nvPr>
            <p:ph idx="1"/>
          </p:nvPr>
        </p:nvSpPr>
        <p:spPr>
          <a:xfrm>
            <a:off x="5913620" y="1881188"/>
            <a:ext cx="5808687" cy="4351338"/>
          </a:xfrm>
        </p:spPr>
        <p:txBody>
          <a:bodyPr vert="horz" lIns="91440" tIns="45720" rIns="91440" bIns="45720" rtlCol="0" anchor="t">
            <a:normAutofit lnSpcReduction="10000"/>
          </a:bodyPr>
          <a:lstStyle/>
          <a:p>
            <a:pPr marL="285750" indent="-285750">
              <a:lnSpc>
                <a:spcPct val="107000"/>
              </a:lnSpc>
              <a:spcAft>
                <a:spcPts val="800"/>
              </a:spcAft>
              <a:buFont typeface="Courier New" panose="02070309020205020404" pitchFamily="49" charset="0"/>
              <a:buChar char="o"/>
            </a:pPr>
            <a:r>
              <a:rPr lang="nl-NL" sz="1800" b="1" kern="100" dirty="0">
                <a:solidFill>
                  <a:schemeClr val="tx1"/>
                </a:solidFill>
                <a:latin typeface="Aptos" panose="020B0004020202020204" pitchFamily="34" charset="0"/>
                <a:ea typeface="Calibri" panose="020F0502020204030204" pitchFamily="34" charset="0"/>
              </a:rPr>
              <a:t>Rust </a:t>
            </a:r>
            <a:r>
              <a:rPr lang="nl-NL" sz="1800" kern="100" dirty="0">
                <a:solidFill>
                  <a:schemeClr val="tx1"/>
                </a:solidFill>
                <a:latin typeface="Aptos" panose="020B0004020202020204" pitchFamily="34" charset="0"/>
                <a:ea typeface="Calibri" panose="020F0502020204030204" pitchFamily="34" charset="0"/>
              </a:rPr>
              <a:t>in het Jeugdzorglandschap. </a:t>
            </a:r>
          </a:p>
          <a:p>
            <a:pPr marL="285750" indent="-285750">
              <a:lnSpc>
                <a:spcPct val="107000"/>
              </a:lnSpc>
              <a:spcAft>
                <a:spcPts val="800"/>
              </a:spcAft>
              <a:buFont typeface="Courier New" panose="02070309020205020404" pitchFamily="49" charset="0"/>
              <a:buChar char="o"/>
            </a:pPr>
            <a:r>
              <a:rPr lang="nl-NL" sz="1800" b="1" kern="100" dirty="0">
                <a:solidFill>
                  <a:schemeClr val="tx1"/>
                </a:solidFill>
                <a:effectLst/>
                <a:latin typeface="Aptos" panose="020B0004020202020204" pitchFamily="34" charset="0"/>
                <a:ea typeface="Calibri" panose="020F0502020204030204" pitchFamily="34" charset="0"/>
              </a:rPr>
              <a:t>Continueren</a:t>
            </a:r>
            <a:r>
              <a:rPr lang="nl-NL" sz="1800" b="1" kern="100" dirty="0">
                <a:solidFill>
                  <a:schemeClr val="tx1"/>
                </a:solidFill>
                <a:latin typeface="Aptos" panose="020B0004020202020204" pitchFamily="34" charset="0"/>
                <a:ea typeface="Calibri" panose="020F0502020204030204" pitchFamily="34" charset="0"/>
              </a:rPr>
              <a:t> </a:t>
            </a:r>
            <a:r>
              <a:rPr lang="nl-NL" sz="1800" kern="100" dirty="0">
                <a:solidFill>
                  <a:schemeClr val="tx1"/>
                </a:solidFill>
                <a:latin typeface="Aptos" panose="020B0004020202020204" pitchFamily="34" charset="0"/>
                <a:ea typeface="Calibri" panose="020F0502020204030204" pitchFamily="34" charset="0"/>
              </a:rPr>
              <a:t>van de gemaakte afspraken tijdens de vorige inkoop, inclusief de aanvullende afspraken die tijdens de contractperiode zijn gemaakt</a:t>
            </a:r>
            <a:r>
              <a:rPr lang="nl-NL" sz="1800" kern="100" dirty="0">
                <a:solidFill>
                  <a:schemeClr val="tx1"/>
                </a:solidFill>
                <a:effectLst/>
                <a:latin typeface="Aptos" panose="020B0004020202020204" pitchFamily="34" charset="0"/>
                <a:ea typeface="Calibri" panose="020F0502020204030204" pitchFamily="34" charset="0"/>
              </a:rPr>
              <a:t> </a:t>
            </a:r>
          </a:p>
          <a:p>
            <a:pPr marL="285750" lvl="0" indent="-285750">
              <a:lnSpc>
                <a:spcPct val="107000"/>
              </a:lnSpc>
              <a:spcAft>
                <a:spcPts val="800"/>
              </a:spcAft>
              <a:buFont typeface="Courier New" panose="02070309020205020404" pitchFamily="49" charset="0"/>
              <a:buChar char="o"/>
            </a:pPr>
            <a:r>
              <a:rPr lang="nl-NL" sz="1800" b="1" kern="100" dirty="0">
                <a:solidFill>
                  <a:schemeClr val="tx1"/>
                </a:solidFill>
                <a:latin typeface="Aptos" panose="020B0004020202020204" pitchFamily="34" charset="0"/>
                <a:ea typeface="Calibri" panose="020F0502020204030204" pitchFamily="34" charset="0"/>
              </a:rPr>
              <a:t>Ruimte voor ontwikkelingen</a:t>
            </a:r>
            <a:r>
              <a:rPr lang="nl-NL" sz="1800" kern="100" dirty="0">
                <a:solidFill>
                  <a:schemeClr val="tx1"/>
                </a:solidFill>
                <a:latin typeface="Aptos" panose="020B0004020202020204" pitchFamily="34" charset="0"/>
                <a:ea typeface="Calibri" panose="020F0502020204030204" pitchFamily="34" charset="0"/>
              </a:rPr>
              <a:t> op Drents niveau met de Drentse Inkoop 2026-2028 </a:t>
            </a:r>
            <a:endParaRPr lang="nl-NL" sz="1800" b="1" kern="100" dirty="0">
              <a:solidFill>
                <a:schemeClr val="tx1"/>
              </a:solidFill>
              <a:effectLst/>
              <a:latin typeface="Aptos" panose="020B0004020202020204" pitchFamily="34" charset="0"/>
              <a:ea typeface="Calibri" panose="020F0502020204030204" pitchFamily="34" charset="0"/>
            </a:endParaRPr>
          </a:p>
          <a:p>
            <a:pPr marL="285750" indent="-285750">
              <a:lnSpc>
                <a:spcPct val="107000"/>
              </a:lnSpc>
              <a:spcAft>
                <a:spcPts val="800"/>
              </a:spcAft>
              <a:buFont typeface="Courier New" panose="02070309020205020404" pitchFamily="49" charset="0"/>
              <a:buChar char="o"/>
            </a:pPr>
            <a:r>
              <a:rPr lang="nl-NL" sz="1800" b="1" kern="100" dirty="0">
                <a:solidFill>
                  <a:schemeClr val="tx1"/>
                </a:solidFill>
                <a:latin typeface="Aptos" panose="020B0004020202020204" pitchFamily="34" charset="0"/>
                <a:ea typeface="Calibri" panose="020F0502020204030204" pitchFamily="34" charset="0"/>
              </a:rPr>
              <a:t>Kortdurende contracten </a:t>
            </a:r>
            <a:r>
              <a:rPr lang="nl-NL" sz="1800" kern="100" dirty="0">
                <a:solidFill>
                  <a:schemeClr val="tx1"/>
                </a:solidFill>
                <a:latin typeface="Aptos" panose="020B0004020202020204" pitchFamily="34" charset="0"/>
                <a:ea typeface="Calibri" panose="020F0502020204030204" pitchFamily="34" charset="0"/>
              </a:rPr>
              <a:t>totdat de contracten Drentse inkoop ingaan</a:t>
            </a:r>
            <a:endParaRPr lang="nl-NL" sz="1800" kern="100" dirty="0">
              <a:solidFill>
                <a:schemeClr val="tx1"/>
              </a:solidFill>
              <a:effectLst/>
              <a:latin typeface="Aptos" panose="020B0004020202020204" pitchFamily="34" charset="0"/>
              <a:ea typeface="Calibri" panose="020F0502020204030204" pitchFamily="34" charset="0"/>
            </a:endParaRPr>
          </a:p>
          <a:p>
            <a:pPr marL="285750" indent="-285750">
              <a:lnSpc>
                <a:spcPct val="107000"/>
              </a:lnSpc>
              <a:spcAft>
                <a:spcPts val="800"/>
              </a:spcAft>
              <a:buFont typeface="Courier New" panose="02070309020205020404" pitchFamily="49" charset="0"/>
              <a:buChar char="o"/>
            </a:pPr>
            <a:r>
              <a:rPr lang="nl-NL" sz="1800" b="1" kern="100" dirty="0">
                <a:solidFill>
                  <a:schemeClr val="tx1"/>
                </a:solidFill>
                <a:effectLst/>
                <a:latin typeface="Aptos" panose="020B0004020202020204" pitchFamily="34" charset="0"/>
                <a:ea typeface="Calibri" panose="020F0502020204030204" pitchFamily="34" charset="0"/>
              </a:rPr>
              <a:t>Zo administratief luw</a:t>
            </a:r>
            <a:r>
              <a:rPr lang="nl-NL" sz="1800" b="1" kern="100" dirty="0">
                <a:solidFill>
                  <a:schemeClr val="tx1"/>
                </a:solidFill>
                <a:latin typeface="Aptos" panose="020B0004020202020204" pitchFamily="34" charset="0"/>
                <a:ea typeface="Calibri" panose="020F0502020204030204" pitchFamily="34" charset="0"/>
              </a:rPr>
              <a:t> </a:t>
            </a:r>
            <a:r>
              <a:rPr lang="nl-NL" sz="1800" kern="100" dirty="0">
                <a:solidFill>
                  <a:schemeClr val="tx1"/>
                </a:solidFill>
                <a:latin typeface="Aptos" panose="020B0004020202020204" pitchFamily="34" charset="0"/>
                <a:ea typeface="Calibri" panose="020F0502020204030204" pitchFamily="34" charset="0"/>
              </a:rPr>
              <a:t>binnen de kaders van de aanbesteding en Wet- en regelgeving</a:t>
            </a:r>
          </a:p>
          <a:p>
            <a:pPr marL="285750" indent="-285750">
              <a:lnSpc>
                <a:spcPct val="107000"/>
              </a:lnSpc>
              <a:spcAft>
                <a:spcPts val="800"/>
              </a:spcAft>
              <a:buFont typeface="Courier New" panose="02070309020205020404" pitchFamily="49" charset="0"/>
              <a:buChar char="o"/>
            </a:pPr>
            <a:r>
              <a:rPr lang="nl-NL" sz="1800" b="1" kern="100" dirty="0">
                <a:solidFill>
                  <a:schemeClr val="tx1"/>
                </a:solidFill>
                <a:effectLst/>
                <a:latin typeface="Aptos" panose="020B0004020202020204" pitchFamily="34" charset="0"/>
                <a:ea typeface="Calibri" panose="020F0502020204030204" pitchFamily="34" charset="0"/>
              </a:rPr>
              <a:t>Overbruggingszorg</a:t>
            </a:r>
            <a:r>
              <a:rPr lang="nl-NL" sz="1800" kern="100" dirty="0">
                <a:solidFill>
                  <a:schemeClr val="tx1"/>
                </a:solidFill>
                <a:effectLst/>
                <a:latin typeface="Aptos" panose="020B0004020202020204" pitchFamily="34" charset="0"/>
                <a:ea typeface="Calibri" panose="020F0502020204030204" pitchFamily="34" charset="0"/>
              </a:rPr>
              <a:t> dekt de lading </a:t>
            </a:r>
          </a:p>
          <a:p>
            <a:pPr marL="0" indent="0">
              <a:buNone/>
            </a:pPr>
            <a:endParaRPr lang="nl-NL" dirty="0"/>
          </a:p>
          <a:p>
            <a:pPr marL="0" indent="0">
              <a:buNone/>
            </a:pPr>
            <a:endParaRPr lang="nl-NL" dirty="0"/>
          </a:p>
          <a:p>
            <a:pPr marL="0" indent="0">
              <a:buNone/>
            </a:pPr>
            <a:endParaRPr lang="nl-NL" dirty="0"/>
          </a:p>
        </p:txBody>
      </p:sp>
      <p:sp>
        <p:nvSpPr>
          <p:cNvPr id="3" name="Titel 2">
            <a:extLst>
              <a:ext uri="{FF2B5EF4-FFF2-40B4-BE49-F238E27FC236}">
                <a16:creationId xmlns:a16="http://schemas.microsoft.com/office/drawing/2014/main" id="{CE8C723B-971B-1399-E31D-CF796D8404F9}"/>
              </a:ext>
            </a:extLst>
          </p:cNvPr>
          <p:cNvSpPr>
            <a:spLocks noGrp="1"/>
          </p:cNvSpPr>
          <p:nvPr>
            <p:ph type="title"/>
          </p:nvPr>
        </p:nvSpPr>
        <p:spPr/>
        <p:txBody>
          <a:bodyPr>
            <a:normAutofit fontScale="90000"/>
          </a:bodyPr>
          <a:lstStyle/>
          <a:p>
            <a:r>
              <a:rPr lang="nl-NL" dirty="0">
                <a:latin typeface="Aptos" panose="020B0004020202020204" pitchFamily="34" charset="0"/>
              </a:rPr>
              <a:t>Wat we willen we bereiken met deze inkoop?  </a:t>
            </a:r>
          </a:p>
        </p:txBody>
      </p:sp>
      <p:pic>
        <p:nvPicPr>
          <p:cNvPr id="8" name="Tijdelijke aanduiding voor afbeelding 7" descr="Afbeelding met persoon, binnen&#10;&#10;Automatisch gegenereerde beschrijving">
            <a:extLst>
              <a:ext uri="{FF2B5EF4-FFF2-40B4-BE49-F238E27FC236}">
                <a16:creationId xmlns:a16="http://schemas.microsoft.com/office/drawing/2014/main" id="{2497A4CF-2802-D2CD-E52C-31588FC15BDF}"/>
              </a:ext>
            </a:extLst>
          </p:cNvPr>
          <p:cNvPicPr>
            <a:picLocks noGrp="1" noChangeAspect="1"/>
          </p:cNvPicPr>
          <p:nvPr>
            <p:ph type="pic" sz="quarter" idx="10"/>
          </p:nvPr>
        </p:nvPicPr>
        <p:blipFill>
          <a:blip r:embed="rId2"/>
          <a:srcRect l="23514" r="23514"/>
          <a:stretch>
            <a:fillRect/>
          </a:stretch>
        </p:blipFill>
        <p:spPr/>
      </p:pic>
    </p:spTree>
    <p:extLst>
      <p:ext uri="{BB962C8B-B14F-4D97-AF65-F5344CB8AC3E}">
        <p14:creationId xmlns:p14="http://schemas.microsoft.com/office/powerpoint/2010/main" val="205191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B6115-3282-8119-0AA9-B776486F617D}"/>
              </a:ext>
            </a:extLst>
          </p:cNvPr>
          <p:cNvSpPr>
            <a:spLocks noGrp="1"/>
          </p:cNvSpPr>
          <p:nvPr>
            <p:ph type="title"/>
          </p:nvPr>
        </p:nvSpPr>
        <p:spPr>
          <a:xfrm>
            <a:off x="951596" y="671118"/>
            <a:ext cx="10358476" cy="485011"/>
          </a:xfrm>
        </p:spPr>
        <p:txBody>
          <a:bodyPr>
            <a:noAutofit/>
          </a:bodyPr>
          <a:lstStyle/>
          <a:p>
            <a:r>
              <a:rPr lang="nl-NL" sz="4000" dirty="0">
                <a:latin typeface="Aptos" panose="020B0004020202020204" pitchFamily="34" charset="0"/>
              </a:rPr>
              <a:t>Om welke producten gaat het?</a:t>
            </a:r>
            <a:endParaRPr lang="nl-NL" sz="4000" b="1" dirty="0">
              <a:latin typeface="Aptos" panose="020B0004020202020204" pitchFamily="34" charset="0"/>
            </a:endParaRPr>
          </a:p>
        </p:txBody>
      </p:sp>
      <p:sp>
        <p:nvSpPr>
          <p:cNvPr id="13" name="Content Placeholder 12">
            <a:extLst>
              <a:ext uri="{FF2B5EF4-FFF2-40B4-BE49-F238E27FC236}">
                <a16:creationId xmlns:a16="http://schemas.microsoft.com/office/drawing/2014/main" id="{5D42886E-FD2E-9964-76F6-1C817E071DC4}"/>
              </a:ext>
            </a:extLst>
          </p:cNvPr>
          <p:cNvSpPr>
            <a:spLocks noGrp="1"/>
          </p:cNvSpPr>
          <p:nvPr>
            <p:ph idx="1"/>
          </p:nvPr>
        </p:nvSpPr>
        <p:spPr>
          <a:xfrm>
            <a:off x="574766" y="1334022"/>
            <a:ext cx="10903131" cy="4689219"/>
          </a:xfrm>
        </p:spPr>
        <p:txBody>
          <a:bodyPr>
            <a:normAutofit fontScale="92500" lnSpcReduction="10000"/>
          </a:bodyPr>
          <a:lstStyle/>
          <a:p>
            <a:pPr marR="0" algn="l" rtl="0"/>
            <a:endParaRPr lang="nl-NL" sz="1800" b="0" i="0" u="none" strike="noStrike" dirty="0"/>
          </a:p>
          <a:p>
            <a:pPr marL="285750" indent="-285750">
              <a:buFont typeface="Wingdings" panose="05000000000000000000" pitchFamily="2" charset="2"/>
              <a:buChar char="Ø"/>
            </a:pPr>
            <a:r>
              <a:rPr lang="nl-NL" sz="2000" dirty="0">
                <a:latin typeface="Aptos" panose="020B0004020202020204" pitchFamily="34" charset="0"/>
              </a:rPr>
              <a:t>Basis en Specialistische GGZ (waaronder medicatiecontrole)</a:t>
            </a:r>
          </a:p>
          <a:p>
            <a:pPr marL="285750" indent="-285750">
              <a:buFont typeface="Wingdings" panose="05000000000000000000" pitchFamily="2" charset="2"/>
              <a:buChar char="Ø"/>
            </a:pPr>
            <a:r>
              <a:rPr lang="nl-NL" sz="2000" dirty="0" err="1">
                <a:latin typeface="Aptos" panose="020B0004020202020204" pitchFamily="34" charset="0"/>
              </a:rPr>
              <a:t>Vaktherapie</a:t>
            </a:r>
            <a:endParaRPr lang="nl-NL" sz="2000" dirty="0">
              <a:latin typeface="Aptos" panose="020B0004020202020204" pitchFamily="34" charset="0"/>
            </a:endParaRPr>
          </a:p>
          <a:p>
            <a:pPr marL="285750" indent="-285750">
              <a:buFont typeface="Wingdings" panose="05000000000000000000" pitchFamily="2" charset="2"/>
              <a:buChar char="Ø"/>
            </a:pPr>
            <a:r>
              <a:rPr lang="nl-NL" sz="2000" dirty="0">
                <a:latin typeface="Aptos" panose="020B0004020202020204" pitchFamily="34" charset="0"/>
              </a:rPr>
              <a:t>Ambulante gezinsbehandeling</a:t>
            </a:r>
          </a:p>
          <a:p>
            <a:pPr marL="285750" indent="-285750">
              <a:buFont typeface="Wingdings" panose="05000000000000000000" pitchFamily="2" charset="2"/>
              <a:buChar char="Ø"/>
            </a:pPr>
            <a:r>
              <a:rPr lang="nl-NL" sz="2000" dirty="0">
                <a:latin typeface="Aptos" panose="020B0004020202020204" pitchFamily="34" charset="0"/>
              </a:rPr>
              <a:t>Verblijf met begeleiding</a:t>
            </a:r>
          </a:p>
          <a:p>
            <a:pPr marL="285750" indent="-285750">
              <a:buFont typeface="Wingdings" panose="05000000000000000000" pitchFamily="2" charset="2"/>
              <a:buChar char="Ø"/>
            </a:pPr>
            <a:endParaRPr lang="nl-NL" sz="2000" dirty="0">
              <a:latin typeface="Aptos" panose="020B0004020202020204" pitchFamily="34" charset="0"/>
            </a:endParaRPr>
          </a:p>
          <a:p>
            <a:pPr marL="285750" indent="-285750">
              <a:buFont typeface="Wingdings" panose="05000000000000000000" pitchFamily="2" charset="2"/>
              <a:buChar char="Ø"/>
            </a:pPr>
            <a:r>
              <a:rPr lang="nl-NL" sz="2000" dirty="0">
                <a:latin typeface="Aptos" panose="020B0004020202020204" pitchFamily="34" charset="0"/>
              </a:rPr>
              <a:t>Specialistische GGZ Instellingen</a:t>
            </a:r>
          </a:p>
          <a:p>
            <a:pPr marL="285750" indent="-285750">
              <a:buFont typeface="Wingdings" panose="05000000000000000000" pitchFamily="2" charset="2"/>
              <a:buChar char="Ø"/>
            </a:pPr>
            <a:r>
              <a:rPr lang="nl-NL" sz="2000" dirty="0">
                <a:latin typeface="Aptos" panose="020B0004020202020204" pitchFamily="34" charset="0"/>
              </a:rPr>
              <a:t>Verblijf met behandeling (</a:t>
            </a:r>
            <a:r>
              <a:rPr lang="nl-NL" sz="2000" dirty="0" err="1">
                <a:latin typeface="Aptos" panose="020B0004020202020204" pitchFamily="34" charset="0"/>
              </a:rPr>
              <a:t>muv</a:t>
            </a:r>
            <a:r>
              <a:rPr lang="nl-NL" sz="2000" dirty="0">
                <a:latin typeface="Aptos" panose="020B0004020202020204" pitchFamily="34" charset="0"/>
              </a:rPr>
              <a:t> Gezinskliniek GGZ Drenthe)</a:t>
            </a:r>
          </a:p>
          <a:p>
            <a:pPr marL="285750" indent="-285750">
              <a:buFont typeface="Wingdings" panose="05000000000000000000" pitchFamily="2" charset="2"/>
              <a:buChar char="Ø"/>
            </a:pPr>
            <a:r>
              <a:rPr lang="nl-NL" sz="2000" dirty="0">
                <a:latin typeface="Aptos" panose="020B0004020202020204" pitchFamily="34" charset="0"/>
              </a:rPr>
              <a:t>Intensieve ambulante gezinsbehandeling</a:t>
            </a:r>
          </a:p>
          <a:p>
            <a:pPr marL="285750" indent="-285750">
              <a:buFont typeface="Wingdings" panose="05000000000000000000" pitchFamily="2" charset="2"/>
              <a:buChar char="Ø"/>
            </a:pPr>
            <a:r>
              <a:rPr lang="nl-NL" sz="2000" dirty="0">
                <a:latin typeface="Aptos" panose="020B0004020202020204" pitchFamily="34" charset="0"/>
              </a:rPr>
              <a:t>Medisch Orthopedagogische Centrum (MOC)</a:t>
            </a:r>
          </a:p>
          <a:p>
            <a:pPr marL="285750" indent="-285750">
              <a:buFont typeface="Wingdings" panose="05000000000000000000" pitchFamily="2" charset="2"/>
              <a:buChar char="Ø"/>
            </a:pPr>
            <a:r>
              <a:rPr lang="nl-NL" sz="2000" dirty="0">
                <a:latin typeface="Aptos" panose="020B0004020202020204" pitchFamily="34" charset="0"/>
              </a:rPr>
              <a:t>Kinderdagcentrum (KDC)</a:t>
            </a:r>
          </a:p>
          <a:p>
            <a:pPr marL="285750" indent="-285750">
              <a:buFont typeface="Wingdings" panose="05000000000000000000" pitchFamily="2" charset="2"/>
              <a:buChar char="Ø"/>
            </a:pPr>
            <a:r>
              <a:rPr lang="nl-NL" sz="2000" dirty="0">
                <a:latin typeface="Aptos" panose="020B0004020202020204" pitchFamily="34" charset="0"/>
              </a:rPr>
              <a:t>Time-Out (Buitenlandtrajecten)</a:t>
            </a:r>
          </a:p>
          <a:p>
            <a:pPr marL="285750" indent="-285750">
              <a:buFont typeface="Wingdings" panose="05000000000000000000" pitchFamily="2" charset="2"/>
              <a:buChar char="Ø"/>
            </a:pPr>
            <a:r>
              <a:rPr lang="nl-NL" sz="2000" dirty="0">
                <a:latin typeface="Aptos" panose="020B0004020202020204" pitchFamily="34" charset="0"/>
              </a:rPr>
              <a:t>Verblijf met intensieve begeleiding</a:t>
            </a:r>
          </a:p>
          <a:p>
            <a:pPr marL="285750" indent="-285750">
              <a:buFont typeface="Wingdings" panose="05000000000000000000" pitchFamily="2" charset="2"/>
              <a:buChar char="Ø"/>
            </a:pPr>
            <a:endParaRPr lang="nl-NL" dirty="0"/>
          </a:p>
          <a:p>
            <a:pPr marR="0" algn="l" rtl="0"/>
            <a:endParaRPr lang="nl-NL" baseline="0" dirty="0"/>
          </a:p>
          <a:p>
            <a:pPr marL="285750" marR="0" indent="-285750" algn="l" rtl="0">
              <a:buFont typeface="Wingdings" panose="05000000000000000000" pitchFamily="2" charset="2"/>
              <a:buChar char="Ø"/>
            </a:pPr>
            <a:endParaRPr lang="nl-NL" sz="1800" b="0" i="0" u="none" strike="noStrike" baseline="0" dirty="0"/>
          </a:p>
          <a:p>
            <a:pPr marL="0" marR="0" indent="0" algn="l" rtl="0">
              <a:buNone/>
            </a:pPr>
            <a:endParaRPr lang="nl-NL" sz="1800" b="0" i="0" u="none" strike="noStrike" baseline="0" dirty="0">
              <a:latin typeface="Times New Roman" panose="02020603050405020304" pitchFamily="18" charset="0"/>
            </a:endParaRPr>
          </a:p>
          <a:p>
            <a:pPr marL="0" marR="0" indent="0" algn="l" rtl="0">
              <a:buNone/>
            </a:pPr>
            <a:endParaRPr lang="nl-NL" sz="1800" dirty="0">
              <a:latin typeface="Times New Roman" panose="02020603050405020304" pitchFamily="18" charset="0"/>
            </a:endParaRPr>
          </a:p>
          <a:p>
            <a:pPr marL="0" marR="0" indent="0" algn="l" rtl="0">
              <a:buNone/>
            </a:pPr>
            <a:endParaRPr lang="nl-NL" sz="1800" b="0" i="0" u="none" strike="noStrike" baseline="0" dirty="0">
              <a:latin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54760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17F5B30-7952-3D44-01EA-9F4DEC69B150}"/>
              </a:ext>
            </a:extLst>
          </p:cNvPr>
          <p:cNvSpPr>
            <a:spLocks noGrp="1"/>
          </p:cNvSpPr>
          <p:nvPr>
            <p:ph type="body" sz="quarter" idx="10"/>
          </p:nvPr>
        </p:nvSpPr>
        <p:spPr/>
        <p:txBody>
          <a:bodyPr/>
          <a:lstStyle/>
          <a:p>
            <a:endParaRPr lang="nl-NL" dirty="0"/>
          </a:p>
        </p:txBody>
      </p:sp>
      <p:pic>
        <p:nvPicPr>
          <p:cNvPr id="5" name="Afbeelding 4">
            <a:extLst>
              <a:ext uri="{FF2B5EF4-FFF2-40B4-BE49-F238E27FC236}">
                <a16:creationId xmlns:a16="http://schemas.microsoft.com/office/drawing/2014/main" id="{BFBFB9D6-B567-73C5-BC8F-68E6B157EC60}"/>
              </a:ext>
            </a:extLst>
          </p:cNvPr>
          <p:cNvPicPr>
            <a:picLocks noChangeAspect="1"/>
          </p:cNvPicPr>
          <p:nvPr/>
        </p:nvPicPr>
        <p:blipFill>
          <a:blip r:embed="rId3"/>
          <a:stretch>
            <a:fillRect/>
          </a:stretch>
        </p:blipFill>
        <p:spPr>
          <a:xfrm>
            <a:off x="1656753" y="432548"/>
            <a:ext cx="10729749" cy="7004142"/>
          </a:xfrm>
          <a:prstGeom prst="rect">
            <a:avLst/>
          </a:prstGeom>
        </p:spPr>
      </p:pic>
      <p:sp>
        <p:nvSpPr>
          <p:cNvPr id="2" name="Titel 1">
            <a:extLst>
              <a:ext uri="{FF2B5EF4-FFF2-40B4-BE49-F238E27FC236}">
                <a16:creationId xmlns:a16="http://schemas.microsoft.com/office/drawing/2014/main" id="{0BEB9A72-6F75-AE8D-F0AB-B3C727C11FFB}"/>
              </a:ext>
            </a:extLst>
          </p:cNvPr>
          <p:cNvSpPr>
            <a:spLocks noGrp="1"/>
          </p:cNvSpPr>
          <p:nvPr>
            <p:ph type="title"/>
          </p:nvPr>
        </p:nvSpPr>
        <p:spPr>
          <a:xfrm>
            <a:off x="579310" y="179146"/>
            <a:ext cx="10993504" cy="1325563"/>
          </a:xfrm>
          <a:solidFill>
            <a:schemeClr val="bg1"/>
          </a:solidFill>
        </p:spPr>
        <p:txBody>
          <a:bodyPr/>
          <a:lstStyle/>
          <a:p>
            <a:r>
              <a:rPr lang="nl-NL" dirty="0">
                <a:latin typeface="Aptos" panose="020B0004020202020204" pitchFamily="34" charset="0"/>
              </a:rPr>
              <a:t>Inkoopmethodiek: SAS zonder </a:t>
            </a:r>
            <a:r>
              <a:rPr lang="nl-NL" dirty="0" err="1">
                <a:latin typeface="Aptos" panose="020B0004020202020204" pitchFamily="34" charset="0"/>
              </a:rPr>
              <a:t>Emvi</a:t>
            </a:r>
            <a:endParaRPr lang="nl-NL" dirty="0">
              <a:latin typeface="Aptos" panose="020B0004020202020204" pitchFamily="34" charset="0"/>
            </a:endParaRPr>
          </a:p>
        </p:txBody>
      </p:sp>
      <p:sp>
        <p:nvSpPr>
          <p:cNvPr id="6" name="Rechthoek 5">
            <a:extLst>
              <a:ext uri="{FF2B5EF4-FFF2-40B4-BE49-F238E27FC236}">
                <a16:creationId xmlns:a16="http://schemas.microsoft.com/office/drawing/2014/main" id="{8E25C06F-5189-539F-68B6-F1640C45609A}"/>
              </a:ext>
            </a:extLst>
          </p:cNvPr>
          <p:cNvSpPr/>
          <p:nvPr/>
        </p:nvSpPr>
        <p:spPr>
          <a:xfrm>
            <a:off x="579310" y="1504710"/>
            <a:ext cx="1698171" cy="5353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AFBC8FF9-F5BE-9D15-210D-1146AE4C72BE}"/>
              </a:ext>
            </a:extLst>
          </p:cNvPr>
          <p:cNvSpPr/>
          <p:nvPr/>
        </p:nvSpPr>
        <p:spPr>
          <a:xfrm>
            <a:off x="9914519" y="1504708"/>
            <a:ext cx="1698171" cy="5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DB03BEE2-6767-B2F3-DCE1-E35E605CD4B6}"/>
              </a:ext>
            </a:extLst>
          </p:cNvPr>
          <p:cNvSpPr/>
          <p:nvPr/>
        </p:nvSpPr>
        <p:spPr>
          <a:xfrm>
            <a:off x="731710" y="1504710"/>
            <a:ext cx="9656101" cy="573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44397928-3B81-F41C-00B9-010ECCC8F96C}"/>
              </a:ext>
            </a:extLst>
          </p:cNvPr>
          <p:cNvSpPr/>
          <p:nvPr/>
        </p:nvSpPr>
        <p:spPr>
          <a:xfrm>
            <a:off x="579311" y="6575381"/>
            <a:ext cx="10880980" cy="978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3324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FF512-38A0-A632-C024-6284DE238A8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FF666502-033D-4CB5-1A17-9429FFFEF89B}"/>
              </a:ext>
            </a:extLst>
          </p:cNvPr>
          <p:cNvSpPr>
            <a:spLocks noGrp="1"/>
          </p:cNvSpPr>
          <p:nvPr>
            <p:ph type="body" sz="quarter" idx="10"/>
          </p:nvPr>
        </p:nvSpPr>
        <p:spPr/>
        <p:txBody>
          <a:bodyPr/>
          <a:lstStyle/>
          <a:p>
            <a:endParaRPr lang="nl-NL" dirty="0"/>
          </a:p>
        </p:txBody>
      </p:sp>
      <p:pic>
        <p:nvPicPr>
          <p:cNvPr id="5" name="Afbeelding 4">
            <a:extLst>
              <a:ext uri="{FF2B5EF4-FFF2-40B4-BE49-F238E27FC236}">
                <a16:creationId xmlns:a16="http://schemas.microsoft.com/office/drawing/2014/main" id="{9CE0FE20-771F-BECE-745A-7723C6502785}"/>
              </a:ext>
            </a:extLst>
          </p:cNvPr>
          <p:cNvPicPr>
            <a:picLocks noChangeAspect="1"/>
          </p:cNvPicPr>
          <p:nvPr/>
        </p:nvPicPr>
        <p:blipFill>
          <a:blip r:embed="rId3"/>
          <a:stretch>
            <a:fillRect/>
          </a:stretch>
        </p:blipFill>
        <p:spPr>
          <a:xfrm>
            <a:off x="619186" y="606392"/>
            <a:ext cx="10729749" cy="7004142"/>
          </a:xfrm>
          <a:prstGeom prst="rect">
            <a:avLst/>
          </a:prstGeom>
        </p:spPr>
      </p:pic>
      <p:sp>
        <p:nvSpPr>
          <p:cNvPr id="2" name="Titel 1">
            <a:extLst>
              <a:ext uri="{FF2B5EF4-FFF2-40B4-BE49-F238E27FC236}">
                <a16:creationId xmlns:a16="http://schemas.microsoft.com/office/drawing/2014/main" id="{BC3F0C94-0D13-F4D8-563D-981678AD8890}"/>
              </a:ext>
            </a:extLst>
          </p:cNvPr>
          <p:cNvSpPr>
            <a:spLocks noGrp="1"/>
          </p:cNvSpPr>
          <p:nvPr>
            <p:ph type="title"/>
          </p:nvPr>
        </p:nvSpPr>
        <p:spPr>
          <a:xfrm>
            <a:off x="579310" y="179146"/>
            <a:ext cx="10993504" cy="1325563"/>
          </a:xfrm>
          <a:solidFill>
            <a:schemeClr val="bg1"/>
          </a:solidFill>
        </p:spPr>
        <p:txBody>
          <a:bodyPr/>
          <a:lstStyle/>
          <a:p>
            <a:r>
              <a:rPr lang="nl-NL" dirty="0">
                <a:latin typeface="Aptos" panose="020B0004020202020204" pitchFamily="34" charset="0"/>
              </a:rPr>
              <a:t>SAS zonder </a:t>
            </a:r>
            <a:r>
              <a:rPr lang="nl-NL" dirty="0" err="1">
                <a:latin typeface="Aptos" panose="020B0004020202020204" pitchFamily="34" charset="0"/>
              </a:rPr>
              <a:t>Emvi</a:t>
            </a:r>
            <a:r>
              <a:rPr lang="nl-NL" dirty="0">
                <a:latin typeface="Aptos" panose="020B0004020202020204" pitchFamily="34" charset="0"/>
              </a:rPr>
              <a:t> met welke optie?</a:t>
            </a:r>
          </a:p>
        </p:txBody>
      </p:sp>
      <p:sp>
        <p:nvSpPr>
          <p:cNvPr id="6" name="Rechthoek 5">
            <a:extLst>
              <a:ext uri="{FF2B5EF4-FFF2-40B4-BE49-F238E27FC236}">
                <a16:creationId xmlns:a16="http://schemas.microsoft.com/office/drawing/2014/main" id="{35E89D2B-94BC-EA63-B00B-5005BC32BADF}"/>
              </a:ext>
            </a:extLst>
          </p:cNvPr>
          <p:cNvSpPr/>
          <p:nvPr/>
        </p:nvSpPr>
        <p:spPr>
          <a:xfrm>
            <a:off x="579310" y="1504710"/>
            <a:ext cx="1698171" cy="5353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337839AC-EADB-35ED-5B71-6BD248E0BD80}"/>
              </a:ext>
            </a:extLst>
          </p:cNvPr>
          <p:cNvSpPr/>
          <p:nvPr/>
        </p:nvSpPr>
        <p:spPr>
          <a:xfrm>
            <a:off x="9914519" y="1504708"/>
            <a:ext cx="1698171" cy="5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9133F24-144F-B73A-7394-D0EF99DD10BF}"/>
              </a:ext>
            </a:extLst>
          </p:cNvPr>
          <p:cNvSpPr/>
          <p:nvPr/>
        </p:nvSpPr>
        <p:spPr>
          <a:xfrm>
            <a:off x="731710" y="1504710"/>
            <a:ext cx="9656101" cy="573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361909AC-C86E-CF98-2231-A7FB88F7E370}"/>
              </a:ext>
            </a:extLst>
          </p:cNvPr>
          <p:cNvSpPr/>
          <p:nvPr/>
        </p:nvSpPr>
        <p:spPr>
          <a:xfrm>
            <a:off x="579311" y="6575381"/>
            <a:ext cx="10880980" cy="978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Ovaal 3">
            <a:extLst>
              <a:ext uri="{FF2B5EF4-FFF2-40B4-BE49-F238E27FC236}">
                <a16:creationId xmlns:a16="http://schemas.microsoft.com/office/drawing/2014/main" id="{BBE89F38-7F5C-23E1-52AE-D6E97C32F93F}"/>
              </a:ext>
            </a:extLst>
          </p:cNvPr>
          <p:cNvSpPr/>
          <p:nvPr/>
        </p:nvSpPr>
        <p:spPr>
          <a:xfrm>
            <a:off x="2477446" y="2909384"/>
            <a:ext cx="5831668" cy="753774"/>
          </a:xfrm>
          <a:prstGeom prst="ellipse">
            <a:avLst/>
          </a:prstGeom>
          <a:solidFill>
            <a:schemeClr val="accent1">
              <a:alpha val="4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a:extLst>
              <a:ext uri="{FF2B5EF4-FFF2-40B4-BE49-F238E27FC236}">
                <a16:creationId xmlns:a16="http://schemas.microsoft.com/office/drawing/2014/main" id="{BDF1D5FE-3FDB-0D59-60EC-93C93846932C}"/>
              </a:ext>
            </a:extLst>
          </p:cNvPr>
          <p:cNvSpPr/>
          <p:nvPr/>
        </p:nvSpPr>
        <p:spPr>
          <a:xfrm>
            <a:off x="2477445" y="4669083"/>
            <a:ext cx="5831668" cy="753774"/>
          </a:xfrm>
          <a:prstGeom prst="ellipse">
            <a:avLst/>
          </a:prstGeom>
          <a:solidFill>
            <a:schemeClr val="accent1">
              <a:alpha val="4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073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0A0D-3A43-19B2-561F-03BA3CB8D8ED}"/>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9E5EF895-7391-84B2-4DB1-DAF7E8D7BCAB}"/>
              </a:ext>
            </a:extLst>
          </p:cNvPr>
          <p:cNvSpPr/>
          <p:nvPr/>
        </p:nvSpPr>
        <p:spPr>
          <a:xfrm>
            <a:off x="459495" y="3429000"/>
            <a:ext cx="6673959" cy="251176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A76DC75F-3A7D-6AB5-54F4-4F7B88FCF98F}"/>
              </a:ext>
            </a:extLst>
          </p:cNvPr>
          <p:cNvSpPr/>
          <p:nvPr/>
        </p:nvSpPr>
        <p:spPr>
          <a:xfrm>
            <a:off x="459496" y="1645001"/>
            <a:ext cx="6673959" cy="145032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648E996-C6B7-3C04-FB31-E84FB9F01FB8}"/>
              </a:ext>
            </a:extLst>
          </p:cNvPr>
          <p:cNvSpPr>
            <a:spLocks noGrp="1"/>
          </p:cNvSpPr>
          <p:nvPr>
            <p:ph type="title"/>
          </p:nvPr>
        </p:nvSpPr>
        <p:spPr>
          <a:xfrm>
            <a:off x="951596" y="671118"/>
            <a:ext cx="10358476" cy="485011"/>
          </a:xfrm>
        </p:spPr>
        <p:txBody>
          <a:bodyPr>
            <a:noAutofit/>
          </a:bodyPr>
          <a:lstStyle/>
          <a:p>
            <a:r>
              <a:rPr lang="nl-NL" sz="3600" b="1" dirty="0">
                <a:latin typeface="Aptos" panose="020B0004020202020204" pitchFamily="34" charset="0"/>
              </a:rPr>
              <a:t>Worden </a:t>
            </a:r>
            <a:r>
              <a:rPr lang="nl-NL" sz="3600" b="1" dirty="0" err="1">
                <a:latin typeface="Aptos" panose="020B0004020202020204" pitchFamily="34" charset="0"/>
              </a:rPr>
              <a:t>obv</a:t>
            </a:r>
            <a:r>
              <a:rPr lang="nl-NL" sz="3600" b="1" dirty="0">
                <a:latin typeface="Aptos" panose="020B0004020202020204" pitchFamily="34" charset="0"/>
              </a:rPr>
              <a:t> 2 verschillende methoden ingekocht</a:t>
            </a:r>
          </a:p>
        </p:txBody>
      </p:sp>
      <p:sp>
        <p:nvSpPr>
          <p:cNvPr id="13" name="Content Placeholder 12">
            <a:extLst>
              <a:ext uri="{FF2B5EF4-FFF2-40B4-BE49-F238E27FC236}">
                <a16:creationId xmlns:a16="http://schemas.microsoft.com/office/drawing/2014/main" id="{DA32B3E4-B2DC-B313-F2B7-A1C040E905F4}"/>
              </a:ext>
            </a:extLst>
          </p:cNvPr>
          <p:cNvSpPr>
            <a:spLocks noGrp="1"/>
          </p:cNvSpPr>
          <p:nvPr>
            <p:ph idx="1"/>
          </p:nvPr>
        </p:nvSpPr>
        <p:spPr>
          <a:xfrm>
            <a:off x="574767" y="1334022"/>
            <a:ext cx="5127598" cy="4689219"/>
          </a:xfrm>
        </p:spPr>
        <p:txBody>
          <a:bodyPr>
            <a:normAutofit fontScale="92500" lnSpcReduction="10000"/>
          </a:bodyPr>
          <a:lstStyle/>
          <a:p>
            <a:pPr marR="0" algn="l" rtl="0"/>
            <a:endParaRPr lang="nl-NL" sz="1800" b="0" i="0" u="none" strike="noStrike" dirty="0"/>
          </a:p>
          <a:p>
            <a:pPr marL="285750" indent="-285750">
              <a:buFont typeface="Wingdings" panose="05000000000000000000" pitchFamily="2" charset="2"/>
              <a:buChar char="Ø"/>
            </a:pPr>
            <a:r>
              <a:rPr lang="nl-NL" sz="2000" dirty="0">
                <a:latin typeface="+mj-lt"/>
              </a:rPr>
              <a:t>Basis en Specialistische GGZ</a:t>
            </a:r>
          </a:p>
          <a:p>
            <a:pPr marL="285750" indent="-285750">
              <a:buFont typeface="Wingdings" panose="05000000000000000000" pitchFamily="2" charset="2"/>
              <a:buChar char="Ø"/>
            </a:pPr>
            <a:r>
              <a:rPr lang="nl-NL" sz="2000" dirty="0" err="1">
                <a:latin typeface="+mj-lt"/>
              </a:rPr>
              <a:t>Vaktherapie</a:t>
            </a:r>
            <a:endParaRPr lang="nl-NL" sz="2000" dirty="0">
              <a:latin typeface="+mj-lt"/>
            </a:endParaRPr>
          </a:p>
          <a:p>
            <a:pPr marL="285750" indent="-285750">
              <a:buFont typeface="Wingdings" panose="05000000000000000000" pitchFamily="2" charset="2"/>
              <a:buChar char="Ø"/>
            </a:pPr>
            <a:r>
              <a:rPr lang="nl-NL" sz="2000" dirty="0">
                <a:latin typeface="+mj-lt"/>
              </a:rPr>
              <a:t>Ambulante gezinsbehandeling</a:t>
            </a:r>
          </a:p>
          <a:p>
            <a:pPr marL="285750" indent="-285750">
              <a:buFont typeface="Wingdings" panose="05000000000000000000" pitchFamily="2" charset="2"/>
              <a:buChar char="Ø"/>
            </a:pPr>
            <a:r>
              <a:rPr lang="nl-NL" sz="2000" dirty="0">
                <a:latin typeface="+mj-lt"/>
              </a:rPr>
              <a:t>Verblijf met begeleiding</a:t>
            </a:r>
          </a:p>
          <a:p>
            <a:pPr marL="285750" indent="-285750">
              <a:buFont typeface="Wingdings" panose="05000000000000000000" pitchFamily="2" charset="2"/>
              <a:buChar char="Ø"/>
            </a:pPr>
            <a:endParaRPr lang="nl-NL" sz="2000" dirty="0">
              <a:latin typeface="+mj-lt"/>
            </a:endParaRPr>
          </a:p>
          <a:p>
            <a:pPr marL="285750" indent="-285750">
              <a:buFont typeface="Wingdings" panose="05000000000000000000" pitchFamily="2" charset="2"/>
              <a:buChar char="Ø"/>
            </a:pPr>
            <a:r>
              <a:rPr lang="nl-NL" sz="2000" dirty="0">
                <a:latin typeface="+mj-lt"/>
              </a:rPr>
              <a:t>Specialistische GGZ Instellingen</a:t>
            </a:r>
          </a:p>
          <a:p>
            <a:pPr marL="285750" indent="-285750">
              <a:buFont typeface="Wingdings" panose="05000000000000000000" pitchFamily="2" charset="2"/>
              <a:buChar char="Ø"/>
            </a:pPr>
            <a:r>
              <a:rPr lang="nl-NL" sz="2000" dirty="0">
                <a:latin typeface="+mj-lt"/>
              </a:rPr>
              <a:t>Verblijf met behandeling </a:t>
            </a:r>
          </a:p>
          <a:p>
            <a:pPr marL="285750" indent="-285750">
              <a:buFont typeface="Wingdings" panose="05000000000000000000" pitchFamily="2" charset="2"/>
              <a:buChar char="Ø"/>
            </a:pPr>
            <a:r>
              <a:rPr lang="nl-NL" sz="2000" dirty="0">
                <a:latin typeface="+mj-lt"/>
              </a:rPr>
              <a:t>Intensieve ambulante gezinsbehandeling</a:t>
            </a:r>
          </a:p>
          <a:p>
            <a:pPr marL="285750" indent="-285750">
              <a:buFont typeface="Wingdings" panose="05000000000000000000" pitchFamily="2" charset="2"/>
              <a:buChar char="Ø"/>
            </a:pPr>
            <a:r>
              <a:rPr lang="nl-NL" sz="2000" dirty="0">
                <a:latin typeface="+mj-lt"/>
              </a:rPr>
              <a:t>Medisch Orthopedagogische Centrum (MOC)</a:t>
            </a:r>
          </a:p>
          <a:p>
            <a:pPr marL="285750" indent="-285750">
              <a:buFont typeface="Wingdings" panose="05000000000000000000" pitchFamily="2" charset="2"/>
              <a:buChar char="Ø"/>
            </a:pPr>
            <a:r>
              <a:rPr lang="nl-NL" sz="2000" dirty="0">
                <a:latin typeface="+mj-lt"/>
              </a:rPr>
              <a:t>Kinderdagcentrum (KDC)</a:t>
            </a:r>
          </a:p>
          <a:p>
            <a:pPr marL="285750" indent="-285750">
              <a:buFont typeface="Wingdings" panose="05000000000000000000" pitchFamily="2" charset="2"/>
              <a:buChar char="Ø"/>
            </a:pPr>
            <a:r>
              <a:rPr lang="nl-NL" sz="2000" dirty="0">
                <a:latin typeface="+mj-lt"/>
              </a:rPr>
              <a:t>Time-Out (Buitenlandtrajecten)</a:t>
            </a:r>
          </a:p>
          <a:p>
            <a:pPr marL="285750" indent="-285750">
              <a:buFont typeface="Wingdings" panose="05000000000000000000" pitchFamily="2" charset="2"/>
              <a:buChar char="Ø"/>
            </a:pPr>
            <a:r>
              <a:rPr lang="nl-NL" sz="2000" dirty="0">
                <a:latin typeface="+mj-lt"/>
              </a:rPr>
              <a:t>Verblijf met intensieve begeleiding</a:t>
            </a:r>
          </a:p>
          <a:p>
            <a:pPr marL="285750" indent="-285750">
              <a:buFont typeface="Wingdings" panose="05000000000000000000" pitchFamily="2" charset="2"/>
              <a:buChar char="Ø"/>
            </a:pPr>
            <a:endParaRPr lang="nl-NL" dirty="0"/>
          </a:p>
          <a:p>
            <a:pPr marR="0" algn="l" rtl="0"/>
            <a:endParaRPr lang="nl-NL" baseline="0" dirty="0"/>
          </a:p>
          <a:p>
            <a:pPr marL="285750" marR="0" indent="-285750" algn="l" rtl="0">
              <a:buFont typeface="Wingdings" panose="05000000000000000000" pitchFamily="2" charset="2"/>
              <a:buChar char="Ø"/>
            </a:pPr>
            <a:endParaRPr lang="nl-NL" sz="1800" b="0" i="0" u="none" strike="noStrike" baseline="0" dirty="0"/>
          </a:p>
          <a:p>
            <a:pPr marL="0" marR="0" indent="0" algn="l" rtl="0">
              <a:buNone/>
            </a:pPr>
            <a:endParaRPr lang="nl-NL" sz="1800" b="0" i="0" u="none" strike="noStrike" baseline="0" dirty="0">
              <a:latin typeface="Times New Roman" panose="02020603050405020304" pitchFamily="18" charset="0"/>
            </a:endParaRPr>
          </a:p>
          <a:p>
            <a:pPr marL="0" marR="0" indent="0" algn="l" rtl="0">
              <a:buNone/>
            </a:pPr>
            <a:endParaRPr lang="nl-NL" sz="1800" dirty="0">
              <a:latin typeface="Times New Roman" panose="02020603050405020304" pitchFamily="18" charset="0"/>
            </a:endParaRPr>
          </a:p>
          <a:p>
            <a:pPr marL="0" marR="0" indent="0" algn="l" rtl="0">
              <a:buNone/>
            </a:pPr>
            <a:endParaRPr lang="nl-NL" sz="1800" b="0" i="0" u="none" strike="noStrike" baseline="0" dirty="0">
              <a:latin typeface="Times New Roman" panose="02020603050405020304" pitchFamily="18" charset="0"/>
            </a:endParaRPr>
          </a:p>
          <a:p>
            <a:pPr marL="0" indent="0">
              <a:buNone/>
            </a:pPr>
            <a:endParaRPr lang="en-US" dirty="0"/>
          </a:p>
        </p:txBody>
      </p:sp>
      <p:sp>
        <p:nvSpPr>
          <p:cNvPr id="3" name="Content Placeholder 12">
            <a:extLst>
              <a:ext uri="{FF2B5EF4-FFF2-40B4-BE49-F238E27FC236}">
                <a16:creationId xmlns:a16="http://schemas.microsoft.com/office/drawing/2014/main" id="{A9E92E97-6120-8FE3-5C41-C583ED8D6A0F}"/>
              </a:ext>
            </a:extLst>
          </p:cNvPr>
          <p:cNvSpPr txBox="1">
            <a:spLocks/>
          </p:cNvSpPr>
          <p:nvPr/>
        </p:nvSpPr>
        <p:spPr>
          <a:xfrm>
            <a:off x="5472616" y="1334021"/>
            <a:ext cx="1525532" cy="4689219"/>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475E"/>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rgbClr val="24495D"/>
                </a:solidFill>
                <a:latin typeface="+mj-lt"/>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rgbClr val="24495D"/>
                </a:solidFill>
                <a:latin typeface="+mj-lt"/>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rgbClr val="24495D"/>
                </a:solidFill>
                <a:latin typeface="+mj-lt"/>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rgbClr val="24495D"/>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pPr marL="285750" indent="-285750">
              <a:buFont typeface="Wingdings" panose="05000000000000000000" pitchFamily="2" charset="2"/>
              <a:buChar char="Ø"/>
            </a:pPr>
            <a:r>
              <a:rPr lang="nl-NL" sz="2000" dirty="0">
                <a:latin typeface="+mj-lt"/>
              </a:rPr>
              <a:t>Optie 1</a:t>
            </a:r>
          </a:p>
          <a:p>
            <a:pPr marL="285750" indent="-285750">
              <a:buFont typeface="Wingdings" panose="05000000000000000000" pitchFamily="2" charset="2"/>
              <a:buChar char="Ø"/>
            </a:pPr>
            <a:r>
              <a:rPr lang="nl-NL" sz="2000" dirty="0">
                <a:latin typeface="+mj-lt"/>
              </a:rPr>
              <a:t>Optie 1</a:t>
            </a:r>
          </a:p>
          <a:p>
            <a:pPr marL="285750" indent="-285750">
              <a:buFont typeface="Wingdings" panose="05000000000000000000" pitchFamily="2" charset="2"/>
              <a:buChar char="Ø"/>
            </a:pPr>
            <a:r>
              <a:rPr lang="nl-NL" sz="2000" dirty="0">
                <a:latin typeface="+mj-lt"/>
              </a:rPr>
              <a:t>Optie 1</a:t>
            </a:r>
          </a:p>
          <a:p>
            <a:pPr marL="285750" indent="-285750">
              <a:buFont typeface="Wingdings" panose="05000000000000000000" pitchFamily="2" charset="2"/>
              <a:buChar char="Ø"/>
            </a:pPr>
            <a:r>
              <a:rPr lang="nl-NL" sz="2000" dirty="0">
                <a:latin typeface="+mj-lt"/>
              </a:rPr>
              <a:t>Optie 1</a:t>
            </a:r>
          </a:p>
          <a:p>
            <a:pPr marL="285750" indent="-285750">
              <a:buFont typeface="Wingdings" panose="05000000000000000000" pitchFamily="2" charset="2"/>
              <a:buChar char="Ø"/>
            </a:pPr>
            <a:endParaRPr lang="nl-NL" sz="2000" dirty="0">
              <a:latin typeface="+mj-lt"/>
            </a:endParaRP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p>
          <a:p>
            <a:pPr marL="285750" indent="-285750">
              <a:buFont typeface="Wingdings" panose="05000000000000000000" pitchFamily="2" charset="2"/>
              <a:buChar char="Ø"/>
            </a:pPr>
            <a:r>
              <a:rPr lang="nl-NL" sz="2000" dirty="0">
                <a:latin typeface="+mj-lt"/>
              </a:rPr>
              <a:t>Optie 3</a:t>
            </a:r>
            <a:endParaRPr lang="nl-NL" dirty="0"/>
          </a:p>
          <a:p>
            <a:endParaRPr lang="nl-NL" dirty="0"/>
          </a:p>
          <a:p>
            <a:pPr marL="285750" indent="-285750">
              <a:buFont typeface="Wingdings" panose="05000000000000000000" pitchFamily="2" charset="2"/>
              <a:buChar char="Ø"/>
            </a:pPr>
            <a:endParaRPr lang="nl-NL" dirty="0"/>
          </a:p>
          <a:p>
            <a:endParaRPr lang="nl-NL" dirty="0">
              <a:latin typeface="Times New Roman" panose="02020603050405020304" pitchFamily="18" charset="0"/>
            </a:endParaRPr>
          </a:p>
          <a:p>
            <a:endParaRPr lang="nl-NL" dirty="0">
              <a:latin typeface="Times New Roman" panose="02020603050405020304" pitchFamily="18" charset="0"/>
            </a:endParaRPr>
          </a:p>
          <a:p>
            <a:endParaRPr lang="nl-NL"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9038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38B39-9412-060F-7285-136CA0E353B8}"/>
              </a:ext>
            </a:extLst>
          </p:cNvPr>
          <p:cNvSpPr>
            <a:spLocks noGrp="1"/>
          </p:cNvSpPr>
          <p:nvPr>
            <p:ph type="title"/>
          </p:nvPr>
        </p:nvSpPr>
        <p:spPr>
          <a:xfrm>
            <a:off x="838200" y="179146"/>
            <a:ext cx="11353800" cy="1325563"/>
          </a:xfrm>
        </p:spPr>
        <p:txBody>
          <a:bodyPr/>
          <a:lstStyle/>
          <a:p>
            <a:r>
              <a:rPr lang="nl-NL" sz="4000" dirty="0">
                <a:latin typeface="+mn-lt"/>
              </a:rPr>
              <a:t>Aanbesteding SAS-zonder </a:t>
            </a:r>
            <a:r>
              <a:rPr lang="nl-NL" sz="4000" dirty="0" err="1">
                <a:latin typeface="+mn-lt"/>
              </a:rPr>
              <a:t>emvi</a:t>
            </a:r>
            <a:r>
              <a:rPr lang="nl-NL" sz="4000" dirty="0">
                <a:latin typeface="+mn-lt"/>
              </a:rPr>
              <a:t> optie 3 afstemmen contractvoorwaarden</a:t>
            </a:r>
            <a:endParaRPr lang="nl-NL" dirty="0"/>
          </a:p>
        </p:txBody>
      </p:sp>
      <p:sp>
        <p:nvSpPr>
          <p:cNvPr id="3" name="Tijdelijke aanduiding voor tekst 2">
            <a:extLst>
              <a:ext uri="{FF2B5EF4-FFF2-40B4-BE49-F238E27FC236}">
                <a16:creationId xmlns:a16="http://schemas.microsoft.com/office/drawing/2014/main" id="{EFBBF26E-6827-487B-44E9-461555528FC8}"/>
              </a:ext>
            </a:extLst>
          </p:cNvPr>
          <p:cNvSpPr>
            <a:spLocks noGrp="1"/>
          </p:cNvSpPr>
          <p:nvPr>
            <p:ph type="body" sz="quarter" idx="10"/>
          </p:nvPr>
        </p:nvSpPr>
        <p:spPr>
          <a:xfrm>
            <a:off x="819150" y="1607300"/>
            <a:ext cx="11210038" cy="5412566"/>
          </a:xfrm>
        </p:spPr>
        <p:txBody>
          <a:bodyPr/>
          <a:lstStyle/>
          <a:p>
            <a:r>
              <a:rPr lang="nl-NL" sz="1800" b="0" i="0" u="none" strike="noStrike" baseline="0" dirty="0">
                <a:latin typeface="Aptos" panose="020B0004020202020204" pitchFamily="34" charset="0"/>
              </a:rPr>
              <a:t>Stap 1Publicatie </a:t>
            </a:r>
            <a:r>
              <a:rPr lang="nl-NL" sz="1800" b="0" i="0" u="none" strike="noStrike" baseline="0" dirty="0" err="1">
                <a:latin typeface="Aptos" panose="020B0004020202020204" pitchFamily="34" charset="0"/>
              </a:rPr>
              <a:t>TenderNed</a:t>
            </a:r>
            <a:r>
              <a:rPr lang="nl-NL" sz="1800" b="0" i="0" u="none" strike="noStrike" baseline="0" dirty="0">
                <a:latin typeface="Aptos" panose="020B0004020202020204" pitchFamily="34" charset="0"/>
              </a:rPr>
              <a:t> </a:t>
            </a:r>
          </a:p>
          <a:p>
            <a:r>
              <a:rPr lang="nl-NL" dirty="0">
                <a:latin typeface="Aptos" panose="020B0004020202020204" pitchFamily="34" charset="0"/>
              </a:rPr>
              <a:t>	</a:t>
            </a:r>
            <a:r>
              <a:rPr lang="nl-NL" sz="1800" b="0" i="0" u="none" strike="noStrike" baseline="0" dirty="0">
                <a:latin typeface="Aptos" panose="020B0004020202020204" pitchFamily="34" charset="0"/>
              </a:rPr>
              <a:t>Uitvoeringsvoorwaarden (inkoopdocument, Programma van Eisen, contract) :</a:t>
            </a:r>
          </a:p>
          <a:p>
            <a:pPr algn="l"/>
            <a:r>
              <a:rPr lang="nl-NL" dirty="0">
                <a:latin typeface="Aptos" panose="020B0004020202020204" pitchFamily="34" charset="0"/>
              </a:rPr>
              <a:t>	- algemene omschrijving van de producten of diensten, technische specificaties, de kwaliteitseisen; </a:t>
            </a:r>
          </a:p>
          <a:p>
            <a:pPr lvl="2"/>
            <a:r>
              <a:rPr lang="en-US" sz="1800" dirty="0">
                <a:latin typeface="Aptos" panose="020B0004020202020204" pitchFamily="34" charset="0"/>
              </a:rPr>
              <a:t>- Social Return On Investment (SROI) </a:t>
            </a:r>
            <a:r>
              <a:rPr lang="en-US" sz="1800" dirty="0" err="1">
                <a:latin typeface="Aptos" panose="020B0004020202020204" pitchFamily="34" charset="0"/>
              </a:rPr>
              <a:t>inspanningsverplichting</a:t>
            </a:r>
            <a:r>
              <a:rPr lang="en-US" sz="1800" dirty="0">
                <a:latin typeface="Aptos" panose="020B0004020202020204" pitchFamily="34" charset="0"/>
              </a:rPr>
              <a:t>;</a:t>
            </a:r>
          </a:p>
          <a:p>
            <a:pPr lvl="2"/>
            <a:r>
              <a:rPr lang="nl-NL" sz="1800" dirty="0">
                <a:latin typeface="Aptos" panose="020B0004020202020204" pitchFamily="34" charset="0"/>
              </a:rPr>
              <a:t>- eisen aan het personeel; </a:t>
            </a:r>
          </a:p>
          <a:p>
            <a:pPr lvl="2"/>
            <a:r>
              <a:rPr lang="nl-NL" sz="1800" dirty="0">
                <a:latin typeface="Aptos" panose="020B0004020202020204" pitchFamily="34" charset="0"/>
              </a:rPr>
              <a:t>- de uitvoering van het contractmanagement</a:t>
            </a:r>
          </a:p>
          <a:p>
            <a:pPr lvl="2"/>
            <a:r>
              <a:rPr lang="nl-NL" sz="1800" dirty="0">
                <a:latin typeface="Aptos" panose="020B0004020202020204" pitchFamily="34" charset="0"/>
              </a:rPr>
              <a:t>- wijze van facturatie;</a:t>
            </a:r>
          </a:p>
          <a:p>
            <a:pPr lvl="2"/>
            <a:r>
              <a:rPr lang="nl-NL" sz="1800" dirty="0">
                <a:latin typeface="Aptos" panose="020B0004020202020204" pitchFamily="34" charset="0"/>
              </a:rPr>
              <a:t>- Hanteren van de landelijke contractstandaarden en gebruik van inkoopstandaarden  </a:t>
            </a:r>
          </a:p>
          <a:p>
            <a:pPr marL="0" marR="0">
              <a:lnSpc>
                <a:spcPct val="107000"/>
              </a:lnSpc>
              <a:spcBef>
                <a:spcPts val="0"/>
              </a:spcBef>
            </a:pPr>
            <a:endParaRPr lang="nl-NL" b="0" i="0" u="none" strike="noStrike" kern="100" baseline="0" dirty="0">
              <a:latin typeface="Aptos" panose="020B0004020202020204" pitchFamily="34" charset="0"/>
            </a:endParaRPr>
          </a:p>
          <a:p>
            <a:pPr marL="0" marR="0">
              <a:lnSpc>
                <a:spcPct val="107000"/>
              </a:lnSpc>
              <a:spcBef>
                <a:spcPts val="0"/>
              </a:spcBef>
            </a:pPr>
            <a:r>
              <a:rPr lang="nl-NL" b="0" i="0" u="none" strike="noStrike" kern="100" baseline="0" dirty="0">
                <a:latin typeface="Aptos" panose="020B0004020202020204" pitchFamily="34" charset="0"/>
              </a:rPr>
              <a:t>Stap 2</a:t>
            </a:r>
            <a:r>
              <a:rPr lang="nl-NL" kern="100" dirty="0">
                <a:latin typeface="Aptos" panose="020B0004020202020204" pitchFamily="34" charset="0"/>
              </a:rPr>
              <a:t> Toetsen</a:t>
            </a:r>
            <a:r>
              <a:rPr lang="nl-NL" sz="1800" b="0" i="0" u="none" strike="noStrike" baseline="0" dirty="0">
                <a:latin typeface="Aptos" panose="020B0004020202020204" pitchFamily="34" charset="0"/>
              </a:rPr>
              <a:t> op minimum eisen:</a:t>
            </a:r>
          </a:p>
          <a:p>
            <a:r>
              <a:rPr lang="nl-NL" sz="1800" b="0" i="0" u="none" strike="noStrike" baseline="0" dirty="0">
                <a:latin typeface="Aptos" panose="020B0004020202020204" pitchFamily="34" charset="0"/>
              </a:rPr>
              <a:t>A. Vormvoorschriften: </a:t>
            </a:r>
            <a:r>
              <a:rPr lang="nl-NL" dirty="0">
                <a:latin typeface="Aptos" panose="020B0004020202020204" pitchFamily="34" charset="0"/>
              </a:rPr>
              <a:t>	Volledig en tijd</a:t>
            </a:r>
            <a:r>
              <a:rPr lang="nl-NL" sz="1800" b="0" i="0" u="none" strike="noStrike" baseline="0" dirty="0">
                <a:latin typeface="Aptos" panose="020B0004020202020204" pitchFamily="34" charset="0"/>
              </a:rPr>
              <a:t>ig ingeleverd en rechtsgeldig ondertekend (beroepsbevoegdheid)</a:t>
            </a:r>
          </a:p>
          <a:p>
            <a:r>
              <a:rPr lang="nl-NL" sz="1800" b="0" i="0" u="none" strike="noStrike" baseline="0" dirty="0">
                <a:latin typeface="Aptos" panose="020B0004020202020204" pitchFamily="34" charset="0"/>
              </a:rPr>
              <a:t>B. Uitsluitingsgronden: 	Gedragsverklaring aanbesteden (niet ouder dan 24 maanden)</a:t>
            </a:r>
          </a:p>
          <a:p>
            <a:r>
              <a:rPr lang="nl-NL" dirty="0">
                <a:latin typeface="Aptos" panose="020B0004020202020204" pitchFamily="34" charset="0"/>
              </a:rPr>
              <a:t>			Verklaringsbetalingsgedrag fiscale verplichtingen Belastingdienst (niet ouder 6 				maanden)</a:t>
            </a:r>
          </a:p>
          <a:p>
            <a:r>
              <a:rPr lang="nl-NL" dirty="0">
                <a:latin typeface="Aptos" panose="020B0004020202020204" pitchFamily="34" charset="0"/>
              </a:rPr>
              <a:t>			Uittreksel Handelsregister Kamer van Koophandel</a:t>
            </a:r>
          </a:p>
          <a:p>
            <a:r>
              <a:rPr lang="nl-NL" dirty="0">
                <a:latin typeface="Aptos" panose="020B0004020202020204" pitchFamily="34" charset="0"/>
              </a:rPr>
              <a:t>			Verklaring omtrent gedrag Rechtspersonen</a:t>
            </a:r>
          </a:p>
          <a:p>
            <a:r>
              <a:rPr lang="nl-NL" dirty="0">
                <a:latin typeface="Aptos" panose="020B0004020202020204" pitchFamily="34" charset="0"/>
              </a:rPr>
              <a:t>			Uniform Europees Aanbestedingsdocument (UEA)</a:t>
            </a:r>
            <a:r>
              <a:rPr lang="nl-NL" dirty="0"/>
              <a:t>	</a:t>
            </a:r>
            <a:endParaRPr lang="nl-NL" sz="1800" b="0" i="0" u="none" strike="noStrike" baseline="0" dirty="0"/>
          </a:p>
          <a:p>
            <a:endParaRPr lang="nl-NL" sz="1800" dirty="0">
              <a:latin typeface="+mn-lt"/>
            </a:endParaRPr>
          </a:p>
        </p:txBody>
      </p:sp>
    </p:spTree>
    <p:extLst>
      <p:ext uri="{BB962C8B-B14F-4D97-AF65-F5344CB8AC3E}">
        <p14:creationId xmlns:p14="http://schemas.microsoft.com/office/powerpoint/2010/main" val="368752343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bad3bb-b48d-4ee5-9cc5-f93a1c0fa0ff">
      <Terms xmlns="http://schemas.microsoft.com/office/infopath/2007/PartnerControls"/>
    </lcf76f155ced4ddcb4097134ff3c332f>
    <TaxCatchAll xmlns="9f9a6f5b-749f-4687-8e2a-0ca495eff0d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BE90060D38DA4F84FBBB74D5A09ACB" ma:contentTypeVersion="13" ma:contentTypeDescription="Een nieuw document maken." ma:contentTypeScope="" ma:versionID="d6e1a95ce72402991bd945e09efbfa2e">
  <xsd:schema xmlns:xsd="http://www.w3.org/2001/XMLSchema" xmlns:xs="http://www.w3.org/2001/XMLSchema" xmlns:p="http://schemas.microsoft.com/office/2006/metadata/properties" xmlns:ns2="94bad3bb-b48d-4ee5-9cc5-f93a1c0fa0ff" xmlns:ns3="9f9a6f5b-749f-4687-8e2a-0ca495eff0d1" targetNamespace="http://schemas.microsoft.com/office/2006/metadata/properties" ma:root="true" ma:fieldsID="4a4c160383ea3e27671eb32439e916c6" ns2:_="" ns3:_="">
    <xsd:import namespace="94bad3bb-b48d-4ee5-9cc5-f93a1c0fa0ff"/>
    <xsd:import namespace="9f9a6f5b-749f-4687-8e2a-0ca495eff0d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ad3bb-b48d-4ee5-9cc5-f93a1c0fa0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e2329e21-e3bc-46bd-b5cc-052cdbdfd9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9a6f5b-749f-4687-8e2a-0ca495eff0d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ce53836-4c8e-4ace-a139-8832d9629b58}" ma:internalName="TaxCatchAll" ma:showField="CatchAllData" ma:web="9f9a6f5b-749f-4687-8e2a-0ca495eff0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EEEA09-32DE-45BD-8B1B-F10A62F4095E}">
  <ds:schemaRefs>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dcmitype/"/>
    <ds:schemaRef ds:uri="http://www.w3.org/XML/1998/namespace"/>
    <ds:schemaRef ds:uri="http://purl.org/dc/elements/1.1/"/>
    <ds:schemaRef ds:uri="http://schemas.openxmlformats.org/package/2006/metadata/core-properties"/>
    <ds:schemaRef ds:uri="ed95f990-b067-499d-b75b-a9bc674209aa"/>
  </ds:schemaRefs>
</ds:datastoreItem>
</file>

<file path=customXml/itemProps2.xml><?xml version="1.0" encoding="utf-8"?>
<ds:datastoreItem xmlns:ds="http://schemas.openxmlformats.org/officeDocument/2006/customXml" ds:itemID="{91093DD6-B9AE-4BB8-9FB7-8CDDD539A083}"/>
</file>

<file path=customXml/itemProps3.xml><?xml version="1.0" encoding="utf-8"?>
<ds:datastoreItem xmlns:ds="http://schemas.openxmlformats.org/officeDocument/2006/customXml" ds:itemID="{EE439E3D-6D74-4DD0-825D-176FF71EF1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12121</TotalTime>
  <Words>1271</Words>
  <Application>Microsoft Office PowerPoint</Application>
  <PresentationFormat>Breedbeeld</PresentationFormat>
  <Paragraphs>191</Paragraphs>
  <Slides>17</Slides>
  <Notes>4</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17</vt:i4>
      </vt:variant>
    </vt:vector>
  </HeadingPairs>
  <TitlesOfParts>
    <vt:vector size="25" baseType="lpstr">
      <vt:lpstr>Aptos</vt:lpstr>
      <vt:lpstr>Arial</vt:lpstr>
      <vt:lpstr>Calibri</vt:lpstr>
      <vt:lpstr>Calibri Light</vt:lpstr>
      <vt:lpstr>Courier New</vt:lpstr>
      <vt:lpstr>Times New Roman</vt:lpstr>
      <vt:lpstr>Wingdings</vt:lpstr>
      <vt:lpstr>Kantoorthema</vt:lpstr>
      <vt:lpstr>5 februari 2025 Voorlichting Overbruggingszorg 2026-2028</vt:lpstr>
      <vt:lpstr>Agenda</vt:lpstr>
      <vt:lpstr>Doel van de bijeenkomst</vt:lpstr>
      <vt:lpstr>Wat we willen we bereiken met deze inkoop?  </vt:lpstr>
      <vt:lpstr>Om welke producten gaat het?</vt:lpstr>
      <vt:lpstr>Inkoopmethodiek: SAS zonder Emvi</vt:lpstr>
      <vt:lpstr>SAS zonder Emvi met welke optie?</vt:lpstr>
      <vt:lpstr>Worden obv 2 verschillende methoden ingekocht</vt:lpstr>
      <vt:lpstr>Aanbesteding SAS-zonder emvi optie 3 afstemmen contractvoorwaarden</vt:lpstr>
      <vt:lpstr>Aanbesteding SAS-zonder emvi optie 3 afstemmen contractvoorwaarden</vt:lpstr>
      <vt:lpstr>Aanbesteding SAS-zonder emvi optie 3 afstemmen contractvoorwaarden</vt:lpstr>
      <vt:lpstr>Aanbesteding SAS zonder EMVI plus nadere selectie van het aantal aanbieders (zonder offertes en gunningscriteria) plus afstemmen contractvoorwaarden</vt:lpstr>
      <vt:lpstr>Planning</vt:lpstr>
      <vt:lpstr>Vragen??</vt:lpstr>
      <vt:lpstr>Vragen??</vt:lpstr>
      <vt:lpstr>Vragen??</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Bjorn van Mourik</dc:creator>
  <cp:lastModifiedBy>Rutger Wallinga | De Keten</cp:lastModifiedBy>
  <cp:revision>611</cp:revision>
  <cp:lastPrinted>2024-05-16T08:10:56Z</cp:lastPrinted>
  <dcterms:created xsi:type="dcterms:W3CDTF">2022-02-02T09:36:18Z</dcterms:created>
  <dcterms:modified xsi:type="dcterms:W3CDTF">2025-03-18T09:22:32Z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0x010100ADBE90060D38DA4F84FBBB74D5A09ACB</vt:lpwstr>
  </property>
</Properties>
</file>