
<file path=[Content_Types].xml><?xml version="1.0" encoding="utf-8"?>
<Types xmlns="http://schemas.openxmlformats.org/package/2006/content-types">
  <Default Extension="bin" ContentType="application/vnd.ms-word.attachedToolbar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C406211" w14:textId="3DB57220" w:rsidR="00A5209A" w:rsidRDefault="00710677" w:rsidP="00446398">
      <w:pPr>
        <w:pStyle w:val="Lijstalinea"/>
        <w:ind w:left="454"/>
      </w:pPr>
      <w:r>
        <w:rPr>
          <w:noProof/>
        </w:rPr>
        <mc:AlternateContent>
          <mc:Choice Requires="wps">
            <w:drawing>
              <wp:anchor distT="0" distB="0" distL="114300" distR="114300" simplePos="0" relativeHeight="251659776" behindDoc="0" locked="0" layoutInCell="1" allowOverlap="1" wp14:anchorId="1E675049" wp14:editId="3F273F9F">
                <wp:simplePos x="0" y="0"/>
                <wp:positionH relativeFrom="margin">
                  <wp:align>left</wp:align>
                </wp:positionH>
                <wp:positionV relativeFrom="paragraph">
                  <wp:posOffset>5111750</wp:posOffset>
                </wp:positionV>
                <wp:extent cx="5745480" cy="1752600"/>
                <wp:effectExtent l="0" t="0" r="26670" b="19050"/>
                <wp:wrapSquare wrapText="bothSides"/>
                <wp:docPr id="10" name="Tekstvak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45480" cy="1752600"/>
                        </a:xfrm>
                        <a:prstGeom prst="rect">
                          <a:avLst/>
                        </a:prstGeom>
                        <a:solidFill>
                          <a:schemeClr val="tx1">
                            <a:lumMod val="100000"/>
                            <a:lumOff val="0"/>
                            <a:alpha val="20000"/>
                          </a:schemeClr>
                        </a:solidFill>
                        <a:ln w="19050">
                          <a:solidFill>
                            <a:schemeClr val="bg1">
                              <a:lumMod val="100000"/>
                              <a:lumOff val="0"/>
                            </a:schemeClr>
                          </a:solidFill>
                          <a:miter lim="800000"/>
                          <a:headEnd/>
                          <a:tailEnd/>
                        </a:ln>
                      </wps:spPr>
                      <wps:txbx>
                        <w:txbxContent>
                          <w:p w14:paraId="31DB463B" w14:textId="77777777" w:rsidR="00E57560" w:rsidRDefault="00E57560" w:rsidP="00E57560">
                            <w:pPr>
                              <w:jc w:val="center"/>
                              <w:rPr>
                                <w:b/>
                                <w:caps/>
                                <w:color w:val="00B0F0"/>
                                <w:sz w:val="28"/>
                                <w:szCs w:val="28"/>
                              </w:rPr>
                            </w:pPr>
                            <w:bookmarkStart w:id="0" w:name="_Hlk193270112"/>
                            <w:r>
                              <w:rPr>
                                <w:b/>
                                <w:caps/>
                                <w:color w:val="00B0F0"/>
                                <w:sz w:val="28"/>
                                <w:szCs w:val="28"/>
                              </w:rPr>
                              <w:t>In</w:t>
                            </w:r>
                            <w:r w:rsidRPr="009F31B4">
                              <w:rPr>
                                <w:b/>
                                <w:caps/>
                                <w:color w:val="00B0F0"/>
                                <w:sz w:val="28"/>
                                <w:szCs w:val="28"/>
                              </w:rPr>
                              <w:t xml:space="preserve">formatiesysteem voor </w:t>
                            </w:r>
                          </w:p>
                          <w:p w14:paraId="44221DD9" w14:textId="77777777" w:rsidR="00E57560" w:rsidRDefault="00E57560" w:rsidP="00E57560">
                            <w:pPr>
                              <w:jc w:val="center"/>
                              <w:rPr>
                                <w:b/>
                                <w:caps/>
                                <w:color w:val="00B0F0"/>
                                <w:sz w:val="28"/>
                                <w:szCs w:val="28"/>
                              </w:rPr>
                            </w:pPr>
                            <w:r w:rsidRPr="009F31B4">
                              <w:rPr>
                                <w:b/>
                                <w:caps/>
                                <w:color w:val="00B0F0"/>
                                <w:sz w:val="28"/>
                                <w:szCs w:val="28"/>
                              </w:rPr>
                              <w:t xml:space="preserve">integraal beheer </w:t>
                            </w:r>
                          </w:p>
                          <w:p w14:paraId="6BDFF48E" w14:textId="77777777" w:rsidR="00E57560" w:rsidRPr="009F31B4" w:rsidRDefault="00E57560" w:rsidP="00E57560">
                            <w:pPr>
                              <w:jc w:val="center"/>
                              <w:rPr>
                                <w:b/>
                                <w:caps/>
                                <w:color w:val="00B0F0"/>
                                <w:sz w:val="28"/>
                                <w:szCs w:val="28"/>
                              </w:rPr>
                            </w:pPr>
                            <w:r w:rsidRPr="009F31B4">
                              <w:rPr>
                                <w:b/>
                                <w:caps/>
                                <w:color w:val="00B0F0"/>
                                <w:sz w:val="28"/>
                                <w:szCs w:val="28"/>
                              </w:rPr>
                              <w:t>van de openbare ruimte</w:t>
                            </w:r>
                          </w:p>
                          <w:bookmarkEnd w:id="0"/>
                          <w:p w14:paraId="5B6BD133" w14:textId="13C2C3B9" w:rsidR="00710677" w:rsidRDefault="00710677" w:rsidP="00710677">
                            <w:pPr>
                              <w:pStyle w:val="SubtitelCover"/>
                              <w:rPr>
                                <w:color w:val="00B0F0"/>
                                <w:szCs w:val="28"/>
                              </w:rPr>
                            </w:pPr>
                          </w:p>
                          <w:p w14:paraId="662B001D" w14:textId="750818A8" w:rsidR="009E5F8D" w:rsidRPr="007A4980" w:rsidRDefault="00E57560" w:rsidP="00710677">
                            <w:pPr>
                              <w:pStyle w:val="SubtitelCover"/>
                              <w:rPr>
                                <w:color w:val="00B0F0"/>
                                <w:szCs w:val="28"/>
                              </w:rPr>
                            </w:pPr>
                            <w:r>
                              <w:rPr>
                                <w:color w:val="00B0F0"/>
                                <w:szCs w:val="28"/>
                              </w:rPr>
                              <w:t xml:space="preserve">Beantwoording </w:t>
                            </w:r>
                            <w:r w:rsidR="000214C9">
                              <w:rPr>
                                <w:color w:val="00B0F0"/>
                                <w:szCs w:val="28"/>
                              </w:rPr>
                              <w:br/>
                            </w:r>
                            <w:r w:rsidR="009E5F8D">
                              <w:rPr>
                                <w:color w:val="00B0F0"/>
                                <w:szCs w:val="28"/>
                              </w:rPr>
                              <w:t>Vragenlijst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E675049" id="_x0000_t202" coordsize="21600,21600" o:spt="202" path="m,l,21600r21600,l21600,xe">
                <v:stroke joinstyle="miter"/>
                <v:path gradientshapeok="t" o:connecttype="rect"/>
              </v:shapetype>
              <v:shape id="Tekstvak 10" o:spid="_x0000_s1026" type="#_x0000_t202" style="position:absolute;left:0;text-align:left;margin-left:0;margin-top:402.5pt;width:452.4pt;height:138pt;z-index:25165977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V+7bPQIAALEEAAAOAAAAZHJzL2Uyb0RvYy54bWysVFFv0zAQfkfiP1h+p0mqdt2iptPoGEIa&#10;A2nwAxzHaSwcn7HdJuXXc7azroA0CUQfLN+d89139911fT32ihyEdRJ0RYtZTonQHBqpdxX9+uXu&#10;zSUlzjPdMAVaVPQoHL3evH61Hkwp5tCBaoQlCKJdOZiKdt6bMssc70TP3AyM0BhswfbMo2l3WWPZ&#10;gOi9yuZ5fpENYBtjgQvn0HubgnQT8dtWcP+pbZ3wRFUUufl42njW4cw2a1buLDOd5BMN9g8seiY1&#10;Jj1B3TLPyN7KP6B6yS04aP2MQ59B20ouYg1YTZH/Vs1jx4yItWBznDm1yf0/WP5weDSfLfHjWxhR&#10;wFiEM/fAvzmiYdsxvRM31sLQCdZg4iK0LBuMK6dPQ6td6QJIPXyEBkVmew8RaGxtH7qCdRJERwGO&#10;p6aL0ROOzuVqsVxcYohjrFgt5xd5lCVj5dPnxjr/XkBPwqWiFlWN8Oxw73ygw8qnJyGbAyWbO6lU&#10;NMIkia2y5MBwBvyYSlT7HrkmX5GHXxoF9OPAJP/kYsp0LHlw4k7k4ogG4Jj/l5xKkwFrucqXeern&#10;C4Tq3V8SwmJfSN1Lj/ukZF/Ry0B2qiGI9043cdo9kyrdEUrpSc0gYJLSj/WID4OqNTRH1NVC2hvc&#10;c7x0YH9QMuDOVNR93zMrKFEfNM7GVbFYhCWLxmK5mqNhzyP1eYRpjlAoCSXpuvVpMffGyl2HmVJn&#10;NNzgPLUyKv3MauKNexEFmHY4LN65HV89/9NsfgIAAP//AwBQSwMEFAAGAAgAAAAhAC7J4YncAAAA&#10;CQEAAA8AAABkcnMvZG93bnJldi54bWxMj8FOwzAQRO9I/IO1SNyonZKCG+JUCAnRKwWkHp14SSLi&#10;dRS7Tfh7lhPcdjSj2XnlbvGDOOMU+0AGspUCgdQE11Nr4P3t+UaDiMmSs0MgNPCNEXbV5UVpCxdm&#10;esXzIbWCSygW1kCX0lhIGZsOvY2rMCKx9xkmbxPLqZVusjOX+0GulbqT3vbEHzo74lOHzdfh5A3s&#10;0/3teh+b8NLrTTZjfdQfeW7M9dXy+AAi4ZL+wvA7n6dDxZvqcCIXxWCAQZIBrTZ8sL1VOZPUnFM6&#10;UyCrUv4nqH4AAAD//wMAUEsBAi0AFAAGAAgAAAAhALaDOJL+AAAA4QEAABMAAAAAAAAAAAAAAAAA&#10;AAAAAFtDb250ZW50X1R5cGVzXS54bWxQSwECLQAUAAYACAAAACEAOP0h/9YAAACUAQAACwAAAAAA&#10;AAAAAAAAAAAvAQAAX3JlbHMvLnJlbHNQSwECLQAUAAYACAAAACEAqlfu2z0CAACxBAAADgAAAAAA&#10;AAAAAAAAAAAuAgAAZHJzL2Uyb0RvYy54bWxQSwECLQAUAAYACAAAACEALsnhidwAAAAJAQAADwAA&#10;AAAAAAAAAAAAAACXBAAAZHJzL2Rvd25yZXYueG1sUEsFBgAAAAAEAAQA8wAAAKAFAAAAAA==&#10;" fillcolor="black [3213]" strokecolor="white [3212]" strokeweight="1.5pt">
                <v:fill opacity="13107f"/>
                <v:textbox>
                  <w:txbxContent>
                    <w:p w14:paraId="31DB463B" w14:textId="77777777" w:rsidR="00E57560" w:rsidRDefault="00E57560" w:rsidP="00E57560">
                      <w:pPr>
                        <w:jc w:val="center"/>
                        <w:rPr>
                          <w:b/>
                          <w:caps/>
                          <w:color w:val="00B0F0"/>
                          <w:sz w:val="28"/>
                          <w:szCs w:val="28"/>
                        </w:rPr>
                      </w:pPr>
                      <w:bookmarkStart w:id="1" w:name="_Hlk193270112"/>
                      <w:r>
                        <w:rPr>
                          <w:b/>
                          <w:caps/>
                          <w:color w:val="00B0F0"/>
                          <w:sz w:val="28"/>
                          <w:szCs w:val="28"/>
                        </w:rPr>
                        <w:t>In</w:t>
                      </w:r>
                      <w:r w:rsidRPr="009F31B4">
                        <w:rPr>
                          <w:b/>
                          <w:caps/>
                          <w:color w:val="00B0F0"/>
                          <w:sz w:val="28"/>
                          <w:szCs w:val="28"/>
                        </w:rPr>
                        <w:t xml:space="preserve">formatiesysteem voor </w:t>
                      </w:r>
                    </w:p>
                    <w:p w14:paraId="44221DD9" w14:textId="77777777" w:rsidR="00E57560" w:rsidRDefault="00E57560" w:rsidP="00E57560">
                      <w:pPr>
                        <w:jc w:val="center"/>
                        <w:rPr>
                          <w:b/>
                          <w:caps/>
                          <w:color w:val="00B0F0"/>
                          <w:sz w:val="28"/>
                          <w:szCs w:val="28"/>
                        </w:rPr>
                      </w:pPr>
                      <w:r w:rsidRPr="009F31B4">
                        <w:rPr>
                          <w:b/>
                          <w:caps/>
                          <w:color w:val="00B0F0"/>
                          <w:sz w:val="28"/>
                          <w:szCs w:val="28"/>
                        </w:rPr>
                        <w:t xml:space="preserve">integraal beheer </w:t>
                      </w:r>
                    </w:p>
                    <w:p w14:paraId="6BDFF48E" w14:textId="77777777" w:rsidR="00E57560" w:rsidRPr="009F31B4" w:rsidRDefault="00E57560" w:rsidP="00E57560">
                      <w:pPr>
                        <w:jc w:val="center"/>
                        <w:rPr>
                          <w:b/>
                          <w:caps/>
                          <w:color w:val="00B0F0"/>
                          <w:sz w:val="28"/>
                          <w:szCs w:val="28"/>
                        </w:rPr>
                      </w:pPr>
                      <w:r w:rsidRPr="009F31B4">
                        <w:rPr>
                          <w:b/>
                          <w:caps/>
                          <w:color w:val="00B0F0"/>
                          <w:sz w:val="28"/>
                          <w:szCs w:val="28"/>
                        </w:rPr>
                        <w:t>van de openbare ruimte</w:t>
                      </w:r>
                    </w:p>
                    <w:bookmarkEnd w:id="1"/>
                    <w:p w14:paraId="5B6BD133" w14:textId="13C2C3B9" w:rsidR="00710677" w:rsidRDefault="00710677" w:rsidP="00710677">
                      <w:pPr>
                        <w:pStyle w:val="SubtitelCover"/>
                        <w:rPr>
                          <w:color w:val="00B0F0"/>
                          <w:szCs w:val="28"/>
                        </w:rPr>
                      </w:pPr>
                    </w:p>
                    <w:p w14:paraId="662B001D" w14:textId="750818A8" w:rsidR="009E5F8D" w:rsidRPr="007A4980" w:rsidRDefault="00E57560" w:rsidP="00710677">
                      <w:pPr>
                        <w:pStyle w:val="SubtitelCover"/>
                        <w:rPr>
                          <w:color w:val="00B0F0"/>
                          <w:szCs w:val="28"/>
                        </w:rPr>
                      </w:pPr>
                      <w:r>
                        <w:rPr>
                          <w:color w:val="00B0F0"/>
                          <w:szCs w:val="28"/>
                        </w:rPr>
                        <w:t xml:space="preserve">Beantwoording </w:t>
                      </w:r>
                      <w:r w:rsidR="000214C9">
                        <w:rPr>
                          <w:color w:val="00B0F0"/>
                          <w:szCs w:val="28"/>
                        </w:rPr>
                        <w:br/>
                      </w:r>
                      <w:r w:rsidR="009E5F8D">
                        <w:rPr>
                          <w:color w:val="00B0F0"/>
                          <w:szCs w:val="28"/>
                        </w:rPr>
                        <w:t>Vragenlijst</w:t>
                      </w:r>
                    </w:p>
                  </w:txbxContent>
                </v:textbox>
                <w10:wrap type="square" anchorx="margin"/>
              </v:shape>
            </w:pict>
          </mc:Fallback>
        </mc:AlternateContent>
      </w:r>
      <w:r w:rsidR="00C54776">
        <w:rPr>
          <w:noProof/>
        </w:rPr>
        <mc:AlternateContent>
          <mc:Choice Requires="wpg">
            <w:drawing>
              <wp:anchor distT="0" distB="0" distL="114300" distR="114300" simplePos="0" relativeHeight="251652093" behindDoc="1" locked="0" layoutInCell="1" allowOverlap="1" wp14:anchorId="66F034A2" wp14:editId="1833C7E9">
                <wp:simplePos x="0" y="0"/>
                <wp:positionH relativeFrom="page">
                  <wp:align>left</wp:align>
                </wp:positionH>
                <wp:positionV relativeFrom="paragraph">
                  <wp:posOffset>-812165</wp:posOffset>
                </wp:positionV>
                <wp:extent cx="7560310" cy="1336675"/>
                <wp:effectExtent l="0" t="0" r="2540" b="0"/>
                <wp:wrapNone/>
                <wp:docPr id="11" name="Group 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560310" cy="1336675"/>
                          <a:chOff x="0" y="19"/>
                          <a:chExt cx="11906" cy="2105"/>
                        </a:xfrm>
                      </wpg:grpSpPr>
                      <wps:wsp>
                        <wps:cNvPr id="12" name="Rechthoek 20"/>
                        <wps:cNvSpPr>
                          <a:spLocks noChangeArrowheads="1"/>
                        </wps:cNvSpPr>
                        <wps:spPr bwMode="auto">
                          <a:xfrm>
                            <a:off x="0" y="19"/>
                            <a:ext cx="11906" cy="18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13" name="Gelijkbenige driehoek 21"/>
                        <wps:cNvSpPr>
                          <a:spLocks noChangeArrowheads="1"/>
                        </wps:cNvSpPr>
                        <wps:spPr bwMode="auto">
                          <a:xfrm flipV="1">
                            <a:off x="2617" y="1881"/>
                            <a:ext cx="611" cy="243"/>
                          </a:xfrm>
                          <a:prstGeom prst="triangle">
                            <a:avLst>
                              <a:gd name="adj" fmla="val 50000"/>
                            </a:avLst>
                          </a:prstGeom>
                          <a:solidFill>
                            <a:schemeClr val="bg1">
                              <a:lumMod val="100000"/>
                              <a:lumOff val="0"/>
                            </a:schemeClr>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0C202C8" id="Group 15" o:spid="_x0000_s1026" alt="&quot;&quot;" style="position:absolute;margin-left:0;margin-top:-63.95pt;width:595.3pt;height:105.25pt;z-index:-251664387;mso-position-horizontal:left;mso-position-horizontal-relative:page" coordorigin=",19" coordsize="11906,2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6P1l5wIAANoHAAAOAAAAZHJzL2Uyb0RvYy54bWzcVctu3CAU3VfqPyD2jc28Y8UTRUkzqtRH&#10;1LTdMza2STBQYMaTfn0vYM9MUimq0qqLemHxPJx77rlwdr5rBdoyY7mSOSYnKUZMFqrkss7x1y/X&#10;bxYYWUdlSYWSLMcPzOLz5etXZ53O2Eg1SpTMIACRNut0jhvndJYktmhYS+2J0kzCZKVMSx10TZ2U&#10;hnaA3opklKazpFOm1EYVzFoYvYqTeBnwq4oV7lNVWeaQyDFwc+Fvwn/t/8nyjGa1obrhRU+DvoBF&#10;S7mEQ/dQV9RRtDH8F6iWF0ZZVbmTQrWJqipesBADREPSJ9GsjNroEEuddbXeywTSPtHpxbDFx+3K&#10;6Ft9YyJ7aL5Xxb0FXZJO19nxvO/XcTFadx9UCfmkG6dC4LvKtB4CQkK7oO/DXl+2c6iAwfl0lo4J&#10;pKGAOTIez2bzacxA0UCaDvvI6TD8tt9KyGk6ixtHJA27EprFQwPRnphPPDjJHsSyfybWbUM1Czmw&#10;Xowbg3gJ5EcYSdqCAJ9Z0bhGsXs0Cm7yx8O6QVEb5URSXTZU1uzCGNU1jJZAi/gggfzRBt+xkIzf&#10;1HfQaRD4SCWyWCwC/qASzbSxbsVUi3wjxwaKI6SObt9b56kclvhMWiV4ec2FCB1Try+FQVsKhXQd&#10;vh790TIh/WKp/LaI6EdCjD6smJ21Kh8gRKNiNcLtAY1GmR8YdVCJObbfN9QwjMQ7CTKdksnEl27o&#10;TKZz0BmZ45n18QyVBUDl2GEUm5culvtGG143cBIJQUt1AdateAjcyx5Z9WTBQP/KSePBSSsm+N39&#10;mkleM1QazqKrgksemQRS8zddhSrB9bdBl75+RzMyx8iX6WIRGNBsMNmMkL4QJ+PnHeYMB88LXz40&#10;Cy7zjbrsS4eWdxhVrYALF2yFpil8PWC/+FlH+ieC7T25rmNexaaFmyn6lHjE/o6HcX/FBP8Op4RX&#10;xkME7/+/Rg4XJDwgIcz+sfMv1HE/GP/wJC9/AgAA//8DAFBLAwQUAAYACAAAACEAquL5seAAAAAJ&#10;AQAADwAAAGRycy9kb3ducmV2LnhtbEyPQUvDQBSE74L/YXmCt3aTiLGN2ZRS1FMR2gri7TX7moRm&#10;34bsNkn/vduTHocZZr7JV5NpxUC9aywriOcRCOLS6oYrBV+H99kChPPIGlvLpOBKDlbF/V2OmbYj&#10;72jY+0qEEnYZKqi97zIpXVmTQTe3HXHwTrY36IPsK6l7HEO5aWUSRak02HBYqLGjTU3leX8xCj5G&#10;HNdP8duwPZ8215/D8+f3NialHh+m9SsIT5P/C8MNP6BDEZiO9sLaiVZBOOIVzOLkZQni5sfLKAVx&#10;VLBIUpBFLv8/KH4BAAD//wMAUEsBAi0AFAAGAAgAAAAhALaDOJL+AAAA4QEAABMAAAAAAAAAAAAA&#10;AAAAAAAAAFtDb250ZW50X1R5cGVzXS54bWxQSwECLQAUAAYACAAAACEAOP0h/9YAAACUAQAACwAA&#10;AAAAAAAAAAAAAAAvAQAAX3JlbHMvLnJlbHNQSwECLQAUAAYACAAAACEA+uj9ZecCAADaBwAADgAA&#10;AAAAAAAAAAAAAAAuAgAAZHJzL2Uyb0RvYy54bWxQSwECLQAUAAYACAAAACEAquL5seAAAAAJAQAA&#10;DwAAAAAAAAAAAAAAAABBBQAAZHJzL2Rvd25yZXYueG1sUEsFBgAAAAAEAAQA8wAAAE4GAAAAAA==&#10;">
                <v:rect id="Rechthoek 20" o:spid="_x0000_s1027" style="position:absolute;top:19;width:11906;height:18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dqDKwAAAANsAAAAPAAAAZHJzL2Rvd25yZXYueG1sRE9Ni8Iw&#10;EL0L/ocwwt400dWyVqOIICy4HtQFr0MztsVmUpuo3X+/EQRv83ifM1+2thJ3anzpWMNwoEAQZ86U&#10;nGv4PW76XyB8QDZYOSYNf+Rhueh25pga9+A93Q8hFzGEfYoaihDqVEqfFWTRD1xNHLmzayyGCJtc&#10;mgYfMdxWcqRUIi2WHBsKrGldUHY53KwGTMbmujt//hy3twSneas2k5PS+qPXrmYgArXhLX65v02c&#10;P4LnL/EAufgHAAD//wMAUEsBAi0AFAAGAAgAAAAhANvh9svuAAAAhQEAABMAAAAAAAAAAAAAAAAA&#10;AAAAAFtDb250ZW50X1R5cGVzXS54bWxQSwECLQAUAAYACAAAACEAWvQsW78AAAAVAQAACwAAAAAA&#10;AAAAAAAAAAAfAQAAX3JlbHMvLnJlbHNQSwECLQAUAAYACAAAACEAJnagysAAAADbAAAADwAAAAAA&#10;AAAAAAAAAAAHAgAAZHJzL2Rvd25yZXYueG1sUEsFBgAAAAADAAMAtwAAAPQCAAAAAA==&#10;" stroked="f"/>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Gelijkbenige driehoek 21" o:spid="_x0000_s1028" type="#_x0000_t5" style="position:absolute;left:2617;top:1881;width:611;height:243;flip:y;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JHiNvwAAANsAAAAPAAAAZHJzL2Rvd25yZXYueG1sRE9Li8Iw&#10;EL4L+x/CLHiz6SqIdI2yKyjexMdlb0MzNsVmUpqsqf56Iwje5uN7znzZ20ZcqfO1YwVfWQ6CuHS6&#10;5krB6bgezUD4gKyxcUwKbuRhufgYzLHQLvKerodQiRTCvkAFJoS2kNKXhiz6zLXEiTu7zmJIsKuk&#10;7jCmcNvIcZ5PpcWaU4PBllaGysvh3yr4HdfbeHHtDu9/zepsotz4uFNq+Nn/fIMI1Ie3+OXe6jR/&#10;As9f0gFy8QAAAP//AwBQSwECLQAUAAYACAAAACEA2+H2y+4AAACFAQAAEwAAAAAAAAAAAAAAAAAA&#10;AAAAW0NvbnRlbnRfVHlwZXNdLnhtbFBLAQItABQABgAIAAAAIQBa9CxbvwAAABUBAAALAAAAAAAA&#10;AAAAAAAAAB8BAABfcmVscy8ucmVsc1BLAQItABQABgAIAAAAIQCWJHiNvwAAANsAAAAPAAAAAAAA&#10;AAAAAAAAAAcCAABkcnMvZG93bnJldi54bWxQSwUGAAAAAAMAAwC3AAAA8wIAAAAA&#10;" fillcolor="white [3212]" stroked="f"/>
                <w10:wrap anchorx="page"/>
              </v:group>
            </w:pict>
          </mc:Fallback>
        </mc:AlternateContent>
      </w:r>
      <w:r w:rsidR="00C54776">
        <w:rPr>
          <w:noProof/>
        </w:rPr>
        <w:drawing>
          <wp:anchor distT="0" distB="0" distL="114300" distR="114300" simplePos="0" relativeHeight="251672576" behindDoc="1" locked="0" layoutInCell="1" allowOverlap="1" wp14:anchorId="04CBCA49" wp14:editId="338335F7">
            <wp:simplePos x="0" y="0"/>
            <wp:positionH relativeFrom="column">
              <wp:posOffset>5213350</wp:posOffset>
            </wp:positionH>
            <wp:positionV relativeFrom="paragraph">
              <wp:posOffset>-646430</wp:posOffset>
            </wp:positionV>
            <wp:extent cx="1206000" cy="702000"/>
            <wp:effectExtent l="0" t="0" r="0" b="3175"/>
            <wp:wrapNone/>
            <wp:docPr id="7" name="Afbeelding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Afbeelding 7">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1206000" cy="702000"/>
                    </a:xfrm>
                    <a:prstGeom prst="rect">
                      <a:avLst/>
                    </a:prstGeom>
                  </pic:spPr>
                </pic:pic>
              </a:graphicData>
            </a:graphic>
          </wp:anchor>
        </w:drawing>
      </w:r>
      <w:r w:rsidR="00C66A11">
        <w:rPr>
          <w:noProof/>
        </w:rPr>
        <mc:AlternateContent>
          <mc:Choice Requires="wpg">
            <w:drawing>
              <wp:anchor distT="0" distB="0" distL="114300" distR="114300" simplePos="0" relativeHeight="251658752" behindDoc="0" locked="0" layoutInCell="1" allowOverlap="1" wp14:anchorId="101AD9BC" wp14:editId="552859A7">
                <wp:simplePos x="0" y="0"/>
                <wp:positionH relativeFrom="column">
                  <wp:posOffset>-358140</wp:posOffset>
                </wp:positionH>
                <wp:positionV relativeFrom="paragraph">
                  <wp:posOffset>4144010</wp:posOffset>
                </wp:positionV>
                <wp:extent cx="6480175" cy="831850"/>
                <wp:effectExtent l="0" t="0" r="0" b="0"/>
                <wp:wrapNone/>
                <wp:docPr id="9" name="Groep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480175" cy="831850"/>
                          <a:chOff x="852" y="7766"/>
                          <a:chExt cx="10205" cy="1310"/>
                        </a:xfrm>
                      </wpg:grpSpPr>
                      <wps:wsp>
                        <wps:cNvPr id="15" name="Parallellogram 6"/>
                        <wps:cNvSpPr>
                          <a:spLocks noChangeArrowheads="1"/>
                        </wps:cNvSpPr>
                        <wps:spPr bwMode="auto">
                          <a:xfrm>
                            <a:off x="852" y="7996"/>
                            <a:ext cx="10205" cy="850"/>
                          </a:xfrm>
                          <a:prstGeom prst="parallelogram">
                            <a:avLst>
                              <a:gd name="adj" fmla="val 56361"/>
                            </a:avLst>
                          </a:prstGeom>
                          <a:solidFill>
                            <a:srgbClr val="1E1B58"/>
                          </a:solidFill>
                          <a:ln>
                            <a:noFill/>
                          </a:ln>
                        </wps:spPr>
                        <wps:txbx>
                          <w:txbxContent>
                            <w:p w14:paraId="51359D8D" w14:textId="16D2CFE5" w:rsidR="00A04B60" w:rsidRPr="002470C5" w:rsidRDefault="004F4A55" w:rsidP="00961EF5">
                              <w:pPr>
                                <w:pStyle w:val="Covertitel"/>
                                <w:jc w:val="center"/>
                              </w:pPr>
                              <w:r>
                                <w:t>Marktconsultatie</w:t>
                              </w:r>
                            </w:p>
                          </w:txbxContent>
                        </wps:txbx>
                        <wps:bodyPr rot="0" vert="horz" wrap="square" lIns="91440" tIns="45720" rIns="91440" bIns="45720" anchor="ctr" anchorCtr="0" upright="1">
                          <a:noAutofit/>
                        </wps:bodyPr>
                      </wps:wsp>
                      <wpg:grpSp>
                        <wpg:cNvPr id="16" name="Group 9"/>
                        <wpg:cNvGrpSpPr>
                          <a:grpSpLocks/>
                        </wpg:cNvGrpSpPr>
                        <wpg:grpSpPr bwMode="auto">
                          <a:xfrm>
                            <a:off x="4954" y="7766"/>
                            <a:ext cx="2000" cy="1310"/>
                            <a:chOff x="4363" y="7766"/>
                            <a:chExt cx="2000" cy="1310"/>
                          </a:xfrm>
                        </wpg:grpSpPr>
                        <wps:wsp>
                          <wps:cNvPr id="17" name="AutoShape 7">
                            <a:extLst>
                              <a:ext uri="{C183D7F6-B498-43B3-948B-1728B52AA6E4}">
                                <adec:decorative xmlns:adec="http://schemas.microsoft.com/office/drawing/2017/decorative" val="1"/>
                              </a:ext>
                            </a:extLst>
                          </wps:cNvPr>
                          <wps:cNvSpPr>
                            <a:spLocks noChangeArrowheads="1"/>
                          </wps:cNvSpPr>
                          <wps:spPr bwMode="auto">
                            <a:xfrm flipV="1">
                              <a:off x="4363" y="8833"/>
                              <a:ext cx="611" cy="243"/>
                            </a:xfrm>
                            <a:prstGeom prst="triangle">
                              <a:avLst>
                                <a:gd name="adj" fmla="val 50000"/>
                              </a:avLst>
                            </a:prstGeom>
                            <a:solidFill>
                              <a:srgbClr val="1E1B58"/>
                            </a:solidFill>
                            <a:ln>
                              <a:noFill/>
                            </a:ln>
                          </wps:spPr>
                          <wps:bodyPr rot="0" vert="horz" wrap="square" lIns="91440" tIns="45720" rIns="91440" bIns="45720" anchor="t" anchorCtr="0" upright="1">
                            <a:noAutofit/>
                          </wps:bodyPr>
                        </wps:wsp>
                        <wps:wsp>
                          <wps:cNvPr id="18" name="AutoShape 8">
                            <a:extLst>
                              <a:ext uri="{C183D7F6-B498-43B3-948B-1728B52AA6E4}">
                                <adec:decorative xmlns:adec="http://schemas.microsoft.com/office/drawing/2017/decorative" val="1"/>
                              </a:ext>
                            </a:extLst>
                          </wps:cNvPr>
                          <wps:cNvSpPr>
                            <a:spLocks noChangeArrowheads="1"/>
                          </wps:cNvSpPr>
                          <wps:spPr bwMode="auto">
                            <a:xfrm>
                              <a:off x="5752" y="7766"/>
                              <a:ext cx="611" cy="243"/>
                            </a:xfrm>
                            <a:prstGeom prst="triangle">
                              <a:avLst>
                                <a:gd name="adj" fmla="val 50000"/>
                              </a:avLst>
                            </a:prstGeom>
                            <a:solidFill>
                              <a:srgbClr val="1E1B58"/>
                            </a:solidFill>
                            <a:ln>
                              <a:noFill/>
                            </a:ln>
                          </wps:spPr>
                          <wps:bodyPr rot="0" vert="horz" wrap="square" lIns="91440" tIns="45720" rIns="91440" bIns="4572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101AD9BC" id="Groep 9" o:spid="_x0000_s1027" alt="&quot;&quot;" style="position:absolute;left:0;text-align:left;margin-left:-28.2pt;margin-top:326.3pt;width:510.25pt;height:65.5pt;z-index:251658752" coordorigin="852,7766" coordsize="10205,13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9zb+PwMAAHgLAAAOAAAAZHJzL2Uyb0RvYy54bWzsVktv2zAMvg/YfxB0Xx0ntuMYdYquLwzo&#10;tgLddlds+bHJkicpcbpfP0qynTTFMKCvXXYxRFOkyI/8KB2fbBuGNlSqWvAU+0cTjCjPRF7zMsVf&#10;v1y+izFSmvCcMMFpiu+owifLt2+OuzahU1EJllOJwAlXSdemuNK6TTxPZRVtiDoSLeWgLIRsiAZR&#10;ll4uSQfeG+ZNJ5PI64TMWykyqhT8PXdKvLT+i4Jm+nNRKKoRSzHEpu1X2u/KfL3lMUlKSdqqzvow&#10;yCOiaEjN4dDR1TnRBK1l/cBVU2dSKFHoo0w0niiKOqM2B8jGnxxkcyXFurW5lElXtiNMAO0BTo92&#10;m33aXMn2tr2RLnpYXovshwJcvK4tk329kUu3Ga26jyKHepK1FjbxbSEb4wJSQluL792IL91qlMHP&#10;KIgn/jzEKANdPPPjsC9AVkGVjFkcTjEC5XweRa42WXXRW/uT6aS39We+tfRI4s61sfaxmdpDM6kd&#10;XuppeN1WpKW2DMrgcSNRnUOvQyycNIDBDZGEMcqYgEZqkA3chAB7B2CVQxVxcVYRXtJTKUVXUZJD&#10;aL5JFBLYMzCCgpr8FeYRr8Wix2vAeg+tHuYRLJK0UukrKhpkFilu+wRs/LaaZHOttO2IvE+S5N8x&#10;KhoG7NgQhsJoFrnASdJvBv+DX2OpBKvzy5oxK8hydcYkAlNI+MJ/H8Y264NtjJvNXBgzAwpJzB+L&#10;jYHDVVZvV1tXAePCQLUS+R2AJYWjN4wjWFRC/sKoA2qnWP1cE0kxYh84AL7wg8DMAisE4XwKgtzX&#10;rPY1hGfgKsWZlhg54Uy7CbJuZV1WcJZvQePiFNhQ1Hqop4urTwAa0kTbU8gt97opGrrJkh4tXG73&#10;CWjGy3MRNFiEwQHVhtaBuQqIGI4OPCPJyNBgFs0O7HYUfWg5Nt2/YOh8wNTUxbIYzYeeeSlyooLV&#10;7behJfppOIIWx7OZiYAkA9iR7zusp4HVjIDt2NSzVMsaRgczk2jkHHTEnwgKRRxm5CsT9FXoqJ+D&#10;jK9xTcADyF0Tuya0s+/ewIc5+EI3RDh/cKX+b72n3QTP0Hq7aWhvB/u8s/dd/xQ178d92e7aPZiX&#10;vwEAAP//AwBQSwMEFAAGAAgAAAAhAJhQnIDjAAAACwEAAA8AAABkcnMvZG93bnJldi54bWxMj8Fu&#10;wjAQRO+V+g/WVuoNnABxaRoHIdT2hJAKlRA3Ey9JRLyOYpOEv697ao+reZp5m61G07AeO1dbkhBP&#10;I2BIhdU1lRK+Dx+TJTDnFWnVWEIJd3Swyh8fMpVqO9AX9ntfslBCLlUSKu/blHNXVGiUm9oWKWQX&#10;2xnlw9mVXHdqCOWm4bMoEtyomsJCpVrcVFhc9zcj4XNQw3oev/fb62VzPx2S3XEbo5TPT+P6DZjH&#10;0f/B8Ksf1CEPTmd7I+1YI2GSiEVAJYhkJoAF4lUsYmBnCS/LuQCeZ/z/D/kPAAAA//8DAFBLAQIt&#10;ABQABgAIAAAAIQC2gziS/gAAAOEBAAATAAAAAAAAAAAAAAAAAAAAAABbQ29udGVudF9UeXBlc10u&#10;eG1sUEsBAi0AFAAGAAgAAAAhADj9If/WAAAAlAEAAAsAAAAAAAAAAAAAAAAALwEAAF9yZWxzLy5y&#10;ZWxzUEsBAi0AFAAGAAgAAAAhAIP3Nv4/AwAAeAsAAA4AAAAAAAAAAAAAAAAALgIAAGRycy9lMm9E&#10;b2MueG1sUEsBAi0AFAAGAAgAAAAhAJhQnIDjAAAACwEAAA8AAAAAAAAAAAAAAAAAmQUAAGRycy9k&#10;b3ducmV2LnhtbFBLBQYAAAAABAAEAPMAAACpBgAAAAA=&#10;">
                <v:shapetype id="_x0000_t7" coordsize="21600,21600" o:spt="7" adj="5400" path="m@0,l,21600@1,21600,21600,xe">
                  <v:stroke joinstyle="miter"/>
                  <v:formulas>
                    <v:f eqn="val #0"/>
                    <v:f eqn="sum width 0 #0"/>
                    <v:f eqn="prod #0 1 2"/>
                    <v:f eqn="sum width 0 @2"/>
                    <v:f eqn="mid #0 width"/>
                    <v:f eqn="mid @1 0"/>
                    <v:f eqn="prod height width #0"/>
                    <v:f eqn="prod @6 1 2"/>
                    <v:f eqn="sum height 0 @7"/>
                    <v:f eqn="prod width 1 2"/>
                    <v:f eqn="sum #0 0 @9"/>
                    <v:f eqn="if @10 @8 0"/>
                    <v:f eqn="if @10 @7 height"/>
                  </v:formulas>
                  <v:path gradientshapeok="t" o:connecttype="custom" o:connectlocs="@4,0;10800,@11;@3,10800;@5,21600;10800,@12;@2,10800" textboxrect="1800,1800,19800,19800;8100,8100,13500,13500;10800,10800,10800,10800"/>
                  <v:handles>
                    <v:h position="#0,topLeft" xrange="0,21600"/>
                  </v:handles>
                </v:shapetype>
                <v:shape id="Parallellogram 6" o:spid="_x0000_s1028" type="#_x0000_t7" style="position:absolute;left:852;top:7996;width:10205;height:8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GckiwAAAANsAAAAPAAAAZHJzL2Rvd25yZXYueG1sRE/NisIw&#10;EL4v+A5hFrxtU0VFuqYiYsHTgtUHGJqxLW0mtYm1ffvNwoK3+fh+Z7cfTSsG6l1tWcEiikEQF1bX&#10;XCq4XbOvLQjnkTW2lknBRA726exjh4m2L77QkPtShBB2CSqovO8SKV1RkUEX2Y44cHfbG/QB9qXU&#10;Pb5CuGnlMo430mDNoaHCjo4VFU3+NAoeKxwe2fpcLp7Z/edwaqZhyiel5p/j4RuEp9G/xf/usw7z&#10;1/D3SzhApr8AAAD//wMAUEsBAi0AFAAGAAgAAAAhANvh9svuAAAAhQEAABMAAAAAAAAAAAAAAAAA&#10;AAAAAFtDb250ZW50X1R5cGVzXS54bWxQSwECLQAUAAYACAAAACEAWvQsW78AAAAVAQAACwAAAAAA&#10;AAAAAAAAAAAfAQAAX3JlbHMvLnJlbHNQSwECLQAUAAYACAAAACEAWBnJIsAAAADbAAAADwAAAAAA&#10;AAAAAAAAAAAHAgAAZHJzL2Rvd25yZXYueG1sUEsFBgAAAAADAAMAtwAAAPQCAAAAAA==&#10;" adj="1014" fillcolor="#1e1b58" stroked="f">
                  <v:textbox>
                    <w:txbxContent>
                      <w:p w14:paraId="51359D8D" w14:textId="16D2CFE5" w:rsidR="00A04B60" w:rsidRPr="002470C5" w:rsidRDefault="004F4A55" w:rsidP="00961EF5">
                        <w:pPr>
                          <w:pStyle w:val="Covertitel"/>
                          <w:jc w:val="center"/>
                        </w:pPr>
                        <w:r>
                          <w:t>Marktconsultatie</w:t>
                        </w:r>
                      </w:p>
                    </w:txbxContent>
                  </v:textbox>
                </v:shape>
                <v:group id="Group 9" o:spid="_x0000_s1029" style="position:absolute;left:4954;top:7766;width:2000;height:1310" coordorigin="4363,7766" coordsize="2000,13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mP/1wwAAANsAAAAPAAAAZHJzL2Rvd25yZXYueG1sRE9Na4NA&#10;EL0H+h+WCfSWrLZEislGJLSlBynEFEpvgztRiTsr7lbNv+8GCrnN433OLptNJ0YaXGtZQbyOQBBX&#10;VrdcK/g6va1eQDiPrLGzTAqu5CDbPyx2mGo78ZHG0tcihLBLUUHjfZ9K6aqGDLq17YkDd7aDQR/g&#10;UEs94BTCTSefoiiRBlsODQ32dGioupS/RsH7hFP+HL+OxeV8uP6cNp/fRUxKPS7nfAvC0+zv4n/3&#10;hw7zE7j9Eg6Q+z8AAAD//wMAUEsBAi0AFAAGAAgAAAAhANvh9svuAAAAhQEAABMAAAAAAAAAAAAA&#10;AAAAAAAAAFtDb250ZW50X1R5cGVzXS54bWxQSwECLQAUAAYACAAAACEAWvQsW78AAAAVAQAACwAA&#10;AAAAAAAAAAAAAAAfAQAAX3JlbHMvLnJlbHNQSwECLQAUAAYACAAAACEADZj/9cMAAADbAAAADwAA&#10;AAAAAAAAAAAAAAAHAgAAZHJzL2Rvd25yZXYueG1sUEsFBgAAAAADAAMAtwAAAPcCAAAAAA==&#10;">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AutoShape 7" o:spid="_x0000_s1030" type="#_x0000_t5" alt="&quot;&quot;" style="position:absolute;left:4363;top:8833;width:611;height:243;flip:y;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8xNzwwAAANsAAAAPAAAAZHJzL2Rvd25yZXYueG1sRE9La8JA&#10;EL4X+h+WEbzVTSpoG11Dqw30UsTXwduQHbPB7GzIrib9991Cobf5+J6zzAfbiDt1vnasIJ0kIIhL&#10;p2uuFBwPxdMLCB+QNTaOScE3echXjw9LzLTreUf3fahEDGGfoQITQptJ6UtDFv3EtcSRu7jOYoiw&#10;q6TusI/htpHPSTKTFmuODQZbWhsqr/ubVXA4T2fbj1P7iu/Bf83TjbkU651S49HwtgARaAj/4j/3&#10;p47z5/D7SzxArn4AAAD//wMAUEsBAi0AFAAGAAgAAAAhANvh9svuAAAAhQEAABMAAAAAAAAAAAAA&#10;AAAAAAAAAFtDb250ZW50X1R5cGVzXS54bWxQSwECLQAUAAYACAAAACEAWvQsW78AAAAVAQAACwAA&#10;AAAAAAAAAAAAAAAfAQAAX3JlbHMvLnJlbHNQSwECLQAUAAYACAAAACEAtvMTc8MAAADbAAAADwAA&#10;AAAAAAAAAAAAAAAHAgAAZHJzL2Rvd25yZXYueG1sUEsFBgAAAAADAAMAtwAAAPcCAAAAAA==&#10;" fillcolor="#1e1b58" stroked="f"/>
                  <v:shape id="AutoShape 8" o:spid="_x0000_s1031" type="#_x0000_t5" alt="&quot;&quot;" style="position:absolute;left:5752;top:7766;width:611;height:2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rDZkxgAAANsAAAAPAAAAZHJzL2Rvd25yZXYueG1sRI9Pa8JA&#10;EMXvgt9hGcGL1I0ebEldpQpCKfTgHyi9TbNjEpqdDdlt3ObTdw5CbzO8N+/9Zr1NrlE9daH2bGAx&#10;z0ARF97WXBq4nA8PT6BCRLbYeCYDvxRguxmP1phbf+Mj9adYKgnhkKOBKsY21zoUFTkMc98Si3b1&#10;ncMoa1dq2+FNwl2jl1m20g5rloYKW9pXVHyffpyBYdVf92mw8etz9zjMdNh9vL0nY6aT9PIMKlKK&#10;/+b79asVfIGVX2QAvfkDAAD//wMAUEsBAi0AFAAGAAgAAAAhANvh9svuAAAAhQEAABMAAAAAAAAA&#10;AAAAAAAAAAAAAFtDb250ZW50X1R5cGVzXS54bWxQSwECLQAUAAYACAAAACEAWvQsW78AAAAVAQAA&#10;CwAAAAAAAAAAAAAAAAAfAQAAX3JlbHMvLnJlbHNQSwECLQAUAAYACAAAACEAEqw2ZMYAAADbAAAA&#10;DwAAAAAAAAAAAAAAAAAHAgAAZHJzL2Rvd25yZXYueG1sUEsFBgAAAAADAAMAtwAAAPoCAAAAAA==&#10;" fillcolor="#1e1b58" stroked="f"/>
                </v:group>
              </v:group>
            </w:pict>
          </mc:Fallback>
        </mc:AlternateContent>
      </w:r>
      <w:r w:rsidR="007E7025">
        <w:rPr>
          <w:noProof/>
        </w:rPr>
        <w:drawing>
          <wp:anchor distT="0" distB="0" distL="114300" distR="114300" simplePos="0" relativeHeight="251651068" behindDoc="1" locked="0" layoutInCell="1" allowOverlap="1" wp14:anchorId="7859C0D2" wp14:editId="7A5E9231">
            <wp:simplePos x="0" y="0"/>
            <wp:positionH relativeFrom="column">
              <wp:posOffset>-5135880</wp:posOffset>
            </wp:positionH>
            <wp:positionV relativeFrom="paragraph">
              <wp:posOffset>-631190</wp:posOffset>
            </wp:positionV>
            <wp:extent cx="16034464" cy="10692000"/>
            <wp:effectExtent l="0" t="0" r="0" b="0"/>
            <wp:wrapNone/>
            <wp:docPr id="4" name="Afbeelding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4">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Lst>
                    </a:blip>
                    <a:stretch>
                      <a:fillRect/>
                    </a:stretch>
                  </pic:blipFill>
                  <pic:spPr>
                    <a:xfrm>
                      <a:off x="0" y="0"/>
                      <a:ext cx="16034464" cy="10692000"/>
                    </a:xfrm>
                    <a:prstGeom prst="rect">
                      <a:avLst/>
                    </a:prstGeom>
                  </pic:spPr>
                </pic:pic>
              </a:graphicData>
            </a:graphic>
            <wp14:sizeRelH relativeFrom="page">
              <wp14:pctWidth>0</wp14:pctWidth>
            </wp14:sizeRelH>
            <wp14:sizeRelV relativeFrom="page">
              <wp14:pctHeight>0</wp14:pctHeight>
            </wp14:sizeRelV>
          </wp:anchor>
        </w:drawing>
      </w:r>
      <w:r w:rsidR="00A5209A">
        <w:br w:type="page"/>
      </w:r>
    </w:p>
    <w:p w14:paraId="24F9D25A" w14:textId="0F59EDF7" w:rsidR="00933CB5" w:rsidRPr="005C1BF0" w:rsidRDefault="00C66A11" w:rsidP="00446398">
      <w:pPr>
        <w:pStyle w:val="Kopvoorwoord"/>
      </w:pPr>
      <w:r w:rsidRPr="005C1BF0">
        <w:lastRenderedPageBreak/>
        <mc:AlternateContent>
          <mc:Choice Requires="wps">
            <w:drawing>
              <wp:anchor distT="0" distB="0" distL="114300" distR="114300" simplePos="0" relativeHeight="251660800" behindDoc="1" locked="0" layoutInCell="1" allowOverlap="1" wp14:anchorId="710DA5C3" wp14:editId="2FCC3F01">
                <wp:simplePos x="0" y="0"/>
                <wp:positionH relativeFrom="margin">
                  <wp:posOffset>-898525</wp:posOffset>
                </wp:positionH>
                <wp:positionV relativeFrom="paragraph">
                  <wp:posOffset>-944245</wp:posOffset>
                </wp:positionV>
                <wp:extent cx="7560310" cy="10787380"/>
                <wp:effectExtent l="0" t="0" r="0" b="0"/>
                <wp:wrapNone/>
                <wp:docPr id="8" name="Rechthoek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10787380"/>
                        </a:xfrm>
                        <a:prstGeom prst="rect">
                          <a:avLst/>
                        </a:prstGeom>
                        <a:solidFill>
                          <a:srgbClr val="1E1B58"/>
                        </a:solidFill>
                        <a:ln>
                          <a:noFill/>
                        </a:ln>
                      </wps:spPr>
                      <wps:txbx>
                        <w:txbxContent>
                          <w:p w14:paraId="7ED110AC" w14:textId="6E50A706" w:rsidR="00A6745E" w:rsidRDefault="00A6745E" w:rsidP="007E7025">
                            <w:pPr>
                              <w:pStyle w:val="Kopvoorwoord"/>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10DA5C3" id="Rechthoek 8" o:spid="_x0000_s1032" style="position:absolute;margin-left:-70.75pt;margin-top:-74.35pt;width:595.3pt;height:849.4pt;z-index:-2516556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u2/9wEAAMkDAAAOAAAAZHJzL2Uyb0RvYy54bWysU8tu2zAQvBfoPxC815IcO3YFy0HqNEWB&#10;9AGk/QCKoiSiFJdd0pbSr++SdhyjvRW9ENxdcrgzO9zcTINhB4Veg614Mcs5U1ZCo21X8e/f7t+s&#10;OfNB2EYYsKriT8rzm+3rV5vRlWoOPZhGISMQ68vRVbwPwZVZ5mWvBuFn4JSlYgs4iEAhdlmDYiT0&#10;wWTzPL/ORsDGIUjlPWXvjkW+Tfhtq2T40rZeBWYqTr2FtGJa67hm240oOxSu1/LUhviHLgahLT16&#10;hroTQbA96r+gBi0RPLRhJmHIoG21VIkDsSnyP9g89sKpxIXE8e4sk/9/sPLz4dF9xdi6dw8gf3hm&#10;YdcL26lbRBh7JRp6rohCZaPz5flCDDxdZfX4CRoardgHSBpMLQ4RkNixKUn9dJZaTYFJSq6W1/lV&#10;QRORVCvy1Xp1tU7TyET5fN+hDx8UDCxuKo40zIQvDg8+xH5E+Xwk9Q9GN/famBRgV+8MsoOgwRfv&#10;i3fLdaJANC+PGRsPW4jXjogxk4hGbtFGvgxTPTHdVHweIWKmhuaJmCMc/UT+p00P+IuzkbxUcf9z&#10;L1BxZj5aUu9tsVhE86VgsVzNKcDLSn1ZEVYSVMUDZ8ftLhwNu3eou55eKpIMFm5J8VYnKV66OrVP&#10;fkkKnbwdDXkZp1MvP3D7GwAA//8DAFBLAwQUAAYACAAAACEA89qfOOQAAAAPAQAADwAAAGRycy9k&#10;b3ducmV2LnhtbEyPy07DMBBF90j8gzVI7Fo7qIEQ4lQVEggWFLVFQuyceJoE4nEUOw/+HpcN7O5o&#10;ju6cydazadmIvWssSYiWAhhSaXVDlYS3w8MiAea8Iq1aSyjhGx2s8/OzTKXaTrTDce8rFkrIpUpC&#10;7X2Xcu7KGo1yS9shhd3R9kb5MPYV172aQrlp+ZUQ19yohsKFWnV4X2P5tR+MhM3ug8aX1+Ip+Xw/&#10;DHx6jI/J9lnKy4t5cwfM4+z/YDjpB3XIg1NhB9KOtRIW0SqKA/ubkhtgJ0asbiNgRUhxLCLgecb/&#10;/5H/AAAA//8DAFBLAQItABQABgAIAAAAIQC2gziS/gAAAOEBAAATAAAAAAAAAAAAAAAAAAAAAABb&#10;Q29udGVudF9UeXBlc10ueG1sUEsBAi0AFAAGAAgAAAAhADj9If/WAAAAlAEAAAsAAAAAAAAAAAAA&#10;AAAALwEAAF9yZWxzLy5yZWxzUEsBAi0AFAAGAAgAAAAhAIcC7b/3AQAAyQMAAA4AAAAAAAAAAAAA&#10;AAAALgIAAGRycy9lMm9Eb2MueG1sUEsBAi0AFAAGAAgAAAAhAPPanzjkAAAADwEAAA8AAAAAAAAA&#10;AAAAAAAAUQQAAGRycy9kb3ducmV2LnhtbFBLBQYAAAAABAAEAPMAAABiBQAAAAA=&#10;" fillcolor="#1e1b58" stroked="f">
                <v:textbox>
                  <w:txbxContent>
                    <w:p w14:paraId="7ED110AC" w14:textId="6E50A706" w:rsidR="00A6745E" w:rsidRDefault="00A6745E" w:rsidP="007E7025">
                      <w:pPr>
                        <w:pStyle w:val="Kopvoorwoord"/>
                      </w:pPr>
                    </w:p>
                  </w:txbxContent>
                </v:textbox>
                <w10:wrap anchorx="margin"/>
              </v:rect>
            </w:pict>
          </mc:Fallback>
        </mc:AlternateContent>
      </w:r>
      <w:r w:rsidR="004F4A55" w:rsidRPr="005C1BF0">
        <w:t>Marktconsultatie</w:t>
      </w:r>
    </w:p>
    <w:p w14:paraId="7852617B" w14:textId="77777777" w:rsidR="000D62CB" w:rsidRPr="005C1BF0" w:rsidRDefault="000D62CB" w:rsidP="00446398">
      <w:pPr>
        <w:pStyle w:val="Tussenkopje"/>
        <w:rPr>
          <w:color w:val="FFFFFF" w:themeColor="background1"/>
          <w:sz w:val="24"/>
          <w:szCs w:val="24"/>
        </w:rPr>
      </w:pPr>
    </w:p>
    <w:p w14:paraId="700186FC" w14:textId="07B9C329" w:rsidR="009C3E98" w:rsidRDefault="00E57560" w:rsidP="00E57560">
      <w:pPr>
        <w:rPr>
          <w:color w:val="FFFFFF" w:themeColor="background1"/>
        </w:rPr>
      </w:pPr>
      <w:r w:rsidRPr="00E57560">
        <w:rPr>
          <w:color w:val="FFFFFF" w:themeColor="background1"/>
        </w:rPr>
        <w:t>INFORMATIESYSTEEM VOOR INTEGRAAL BEHEER VAN DE OPENBARE RUIMTE</w:t>
      </w:r>
    </w:p>
    <w:p w14:paraId="3DB4C2EF" w14:textId="24695D39" w:rsidR="000D62CB" w:rsidRDefault="00C66A11" w:rsidP="00446398">
      <w:pPr>
        <w:rPr>
          <w:color w:val="FFFFFF" w:themeColor="background1"/>
        </w:rPr>
      </w:pPr>
      <w:r>
        <w:rPr>
          <w:noProof/>
        </w:rPr>
        <mc:AlternateContent>
          <mc:Choice Requires="wps">
            <w:drawing>
              <wp:anchor distT="0" distB="0" distL="114300" distR="114300" simplePos="0" relativeHeight="251667968" behindDoc="0" locked="0" layoutInCell="1" allowOverlap="1" wp14:anchorId="2711B34D" wp14:editId="36A325BE">
                <wp:simplePos x="0" y="0"/>
                <wp:positionH relativeFrom="page">
                  <wp:posOffset>4243070</wp:posOffset>
                </wp:positionH>
                <wp:positionV relativeFrom="page">
                  <wp:posOffset>8058150</wp:posOffset>
                </wp:positionV>
                <wp:extent cx="3314700" cy="1495425"/>
                <wp:effectExtent l="0" t="0" r="0" b="9525"/>
                <wp:wrapNone/>
                <wp:docPr id="6" name="Tekstvak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14700" cy="1495425"/>
                        </a:xfrm>
                        <a:prstGeom prst="rect">
                          <a:avLst/>
                        </a:prstGeom>
                        <a:noFill/>
                        <a:ln>
                          <a:noFill/>
                        </a:ln>
                      </wps:spPr>
                      <wps:txbx>
                        <w:txbxContent>
                          <w:p w14:paraId="563F2790" w14:textId="207949B7" w:rsidR="003E03FC" w:rsidRPr="00631E60" w:rsidRDefault="003E03FC" w:rsidP="003E03FC">
                            <w:pPr>
                              <w:rPr>
                                <w:b/>
                                <w:bCs/>
                                <w:color w:val="FFFFFF" w:themeColor="background1"/>
                              </w:rPr>
                            </w:pPr>
                            <w:r w:rsidRPr="00631E60">
                              <w:rPr>
                                <w:b/>
                                <w:bCs/>
                                <w:color w:val="FFFFFF" w:themeColor="background1"/>
                              </w:rPr>
                              <w:t xml:space="preserve">Datum: </w:t>
                            </w:r>
                            <w:r w:rsidR="00E57560">
                              <w:rPr>
                                <w:b/>
                                <w:bCs/>
                                <w:color w:val="FFFFFF" w:themeColor="background1"/>
                              </w:rPr>
                              <w:t>19-03-2025</w:t>
                            </w:r>
                          </w:p>
                          <w:p w14:paraId="4FDDA25E" w14:textId="3C3C2F93" w:rsidR="003E03FC" w:rsidRPr="00631E60" w:rsidRDefault="003E03FC" w:rsidP="003E03FC">
                            <w:pPr>
                              <w:rPr>
                                <w:b/>
                                <w:bCs/>
                                <w:color w:val="FFFFFF" w:themeColor="background1"/>
                              </w:rPr>
                            </w:pPr>
                            <w:r w:rsidRPr="00631E60">
                              <w:rPr>
                                <w:b/>
                                <w:bCs/>
                                <w:color w:val="FFFFFF" w:themeColor="background1"/>
                              </w:rPr>
                              <w:t xml:space="preserve">Ons kenmerk: </w:t>
                            </w:r>
                            <w:r w:rsidR="00E57560" w:rsidRPr="00E57560">
                              <w:rPr>
                                <w:b/>
                                <w:bCs/>
                                <w:color w:val="FFFFFF" w:themeColor="background1"/>
                              </w:rPr>
                              <w:t>396057</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711B34D" id="Tekstvak 6" o:spid="_x0000_s1033" type="#_x0000_t202" style="position:absolute;margin-left:334.1pt;margin-top:634.5pt;width:261pt;height:117.75pt;z-index:2516679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ngy5AEAAKkDAAAOAAAAZHJzL2Uyb0RvYy54bWysU1Fv0zAQfkfiP1h+p0m6lLGo6TQ2DSGN&#10;gTT4AY5jNxaJz5zdJuXXc3a6rsAb4sXy3Tnffd93l/X1NPRsr9AbsDUvFjlnykpojd3W/NvX+zfv&#10;OPNB2Fb0YFXND8rz683rV+vRVWoJHfStQkYg1lejq3kXgquyzMtODcIvwClLRQ04iEAhbrMWxUjo&#10;Q58t8/xtNgK2DkEq7yl7Nxf5JuFrrWT4rLVXgfU1J24hnZjOJp7ZZi2qLQrXGXmkIf6BxSCMpaYn&#10;qDsRBNuh+QtqMBLBgw4LCUMGWhupkgZSU+R/qHnqhFNJC5nj3ckm//9g5eP+yX1BFqb3MNEAkwjv&#10;HkB+98zCbSfsVt0gwtgp0VLjIlqWjc5Xx0+j1b7yEaQZP0FLQxa7AAlo0jhEV0gnI3QawOFkupoC&#10;k5S8uCjKy5xKkmpFebUql6vUQ1TPnzv04YOCgcVLzZGmmuDF/sGHSEdUz09iNwv3pu/TZHv7W4Ie&#10;xkyiHxnP3MPUTMy0RCX2jWoaaA+kB2HeF9pvunSAPzkbaVdq7n/sBCrO+o+WPLkqyjIuVwrK1eWS&#10;AjyvNOcVYSVB1TxwNl9vw7yQO4dm21GneQoWbshHbZLCF1ZH+rQPSfhxd+PCncfp1csftvkFAAD/&#10;/wMAUEsDBBQABgAIAAAAIQBYF5R84AAAAA4BAAAPAAAAZHJzL2Rvd25yZXYueG1sTI9BT8MwDIXv&#10;SPyHyEjcWLJqrdau6YRAXEFsgMQta7y2WuNUTbaWf493gpvt9/T8vXI7u15ccAydJw3LhQKBVHvb&#10;UaPhY//ysAYRoiFrek+o4QcDbKvbm9IU1k/0jpddbASHUCiMhjbGoZAy1C06ExZ+QGLt6EdnIq9j&#10;I+1oJg53vUyUyqQzHfGH1gz41GJ92p2dhs/X4/fXSr01zy4dJj8rSS6XWt/fzY8bEBHn+GeGKz6j&#10;Q8VMB38mG0SvIcvWCVtZSLKcW10ty1zx7cBTqlYpyKqU/2tUvwAAAP//AwBQSwECLQAUAAYACAAA&#10;ACEAtoM4kv4AAADhAQAAEwAAAAAAAAAAAAAAAAAAAAAAW0NvbnRlbnRfVHlwZXNdLnhtbFBLAQIt&#10;ABQABgAIAAAAIQA4/SH/1gAAAJQBAAALAAAAAAAAAAAAAAAAAC8BAABfcmVscy8ucmVsc1BLAQIt&#10;ABQABgAIAAAAIQAmFngy5AEAAKkDAAAOAAAAAAAAAAAAAAAAAC4CAABkcnMvZTJvRG9jLnhtbFBL&#10;AQItABQABgAIAAAAIQBYF5R84AAAAA4BAAAPAAAAAAAAAAAAAAAAAD4EAABkcnMvZG93bnJldi54&#10;bWxQSwUGAAAAAAQABADzAAAASwUAAAAA&#10;" filled="f" stroked="f">
                <v:textbox>
                  <w:txbxContent>
                    <w:p w14:paraId="563F2790" w14:textId="207949B7" w:rsidR="003E03FC" w:rsidRPr="00631E60" w:rsidRDefault="003E03FC" w:rsidP="003E03FC">
                      <w:pPr>
                        <w:rPr>
                          <w:b/>
                          <w:bCs/>
                          <w:color w:val="FFFFFF" w:themeColor="background1"/>
                        </w:rPr>
                      </w:pPr>
                      <w:r w:rsidRPr="00631E60">
                        <w:rPr>
                          <w:b/>
                          <w:bCs/>
                          <w:color w:val="FFFFFF" w:themeColor="background1"/>
                        </w:rPr>
                        <w:t xml:space="preserve">Datum: </w:t>
                      </w:r>
                      <w:r w:rsidR="00E57560">
                        <w:rPr>
                          <w:b/>
                          <w:bCs/>
                          <w:color w:val="FFFFFF" w:themeColor="background1"/>
                        </w:rPr>
                        <w:t>19-03-2025</w:t>
                      </w:r>
                    </w:p>
                    <w:p w14:paraId="4FDDA25E" w14:textId="3C3C2F93" w:rsidR="003E03FC" w:rsidRPr="00631E60" w:rsidRDefault="003E03FC" w:rsidP="003E03FC">
                      <w:pPr>
                        <w:rPr>
                          <w:b/>
                          <w:bCs/>
                          <w:color w:val="FFFFFF" w:themeColor="background1"/>
                        </w:rPr>
                      </w:pPr>
                      <w:r w:rsidRPr="00631E60">
                        <w:rPr>
                          <w:b/>
                          <w:bCs/>
                          <w:color w:val="FFFFFF" w:themeColor="background1"/>
                        </w:rPr>
                        <w:t xml:space="preserve">Ons kenmerk: </w:t>
                      </w:r>
                      <w:r w:rsidR="00E57560" w:rsidRPr="00E57560">
                        <w:rPr>
                          <w:b/>
                          <w:bCs/>
                          <w:color w:val="FFFFFF" w:themeColor="background1"/>
                        </w:rPr>
                        <w:t>396057</w:t>
                      </w:r>
                    </w:p>
                  </w:txbxContent>
                </v:textbox>
                <w10:wrap anchorx="page" anchory="page"/>
              </v:shape>
            </w:pict>
          </mc:Fallback>
        </mc:AlternateContent>
      </w:r>
      <w:r w:rsidR="00C3337A">
        <w:rPr>
          <w:color w:val="FFFFFF" w:themeColor="background1"/>
        </w:rPr>
        <w:br w:type="page"/>
      </w:r>
      <w:r w:rsidR="009C3E98">
        <w:rPr>
          <w:b/>
          <w:noProof/>
        </w:rPr>
        <w:drawing>
          <wp:anchor distT="0" distB="0" distL="114300" distR="114300" simplePos="0" relativeHeight="251660288" behindDoc="0" locked="0" layoutInCell="1" allowOverlap="1" wp14:anchorId="2E1C12C3" wp14:editId="6E895CCA">
            <wp:simplePos x="0" y="0"/>
            <wp:positionH relativeFrom="page">
              <wp:posOffset>-466725</wp:posOffset>
            </wp:positionH>
            <wp:positionV relativeFrom="page">
              <wp:posOffset>9124950</wp:posOffset>
            </wp:positionV>
            <wp:extent cx="6171565" cy="1104900"/>
            <wp:effectExtent l="0" t="0" r="0" b="0"/>
            <wp:wrapNone/>
            <wp:docPr id="1" name="Afbeelding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fbeelding 9">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171565" cy="1104900"/>
                    </a:xfrm>
                    <a:prstGeom prst="rect">
                      <a:avLst/>
                    </a:prstGeom>
                  </pic:spPr>
                </pic:pic>
              </a:graphicData>
            </a:graphic>
            <wp14:sizeRelH relativeFrom="page">
              <wp14:pctWidth>0</wp14:pctWidth>
            </wp14:sizeRelH>
            <wp14:sizeRelV relativeFrom="page">
              <wp14:pctHeight>0</wp14:pctHeight>
            </wp14:sizeRelV>
          </wp:anchor>
        </w:drawing>
      </w:r>
    </w:p>
    <w:p w14:paraId="0686DF6A" w14:textId="01D79443" w:rsidR="007F3274" w:rsidRDefault="009E5F8D" w:rsidP="009E5F8D">
      <w:pPr>
        <w:pStyle w:val="Kop1"/>
        <w:numPr>
          <w:ilvl w:val="0"/>
          <w:numId w:val="0"/>
        </w:numPr>
        <w:ind w:left="1134" w:hanging="1134"/>
      </w:pPr>
      <w:bookmarkStart w:id="2" w:name="_Toc190693108"/>
      <w:r>
        <w:lastRenderedPageBreak/>
        <w:t>Vragenlijst</w:t>
      </w:r>
      <w:bookmarkEnd w:id="2"/>
    </w:p>
    <w:tbl>
      <w:tblPr>
        <w:tblStyle w:val="Lijsttabel3-Accent3"/>
        <w:tblW w:w="9045" w:type="dxa"/>
        <w:tblLook w:val="04A0" w:firstRow="1" w:lastRow="0" w:firstColumn="1" w:lastColumn="0" w:noHBand="0" w:noVBand="1"/>
      </w:tblPr>
      <w:tblGrid>
        <w:gridCol w:w="629"/>
        <w:gridCol w:w="3764"/>
        <w:gridCol w:w="4652"/>
      </w:tblGrid>
      <w:tr w:rsidR="00E57560" w:rsidRPr="00861596" w14:paraId="435E0FE0" w14:textId="77777777" w:rsidTr="00C33AB0">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100" w:firstRow="0" w:lastRow="0" w:firstColumn="1" w:lastColumn="0" w:oddVBand="0" w:evenVBand="0" w:oddHBand="0" w:evenHBand="0" w:firstRowFirstColumn="1" w:firstRowLastColumn="0" w:lastRowFirstColumn="0" w:lastRowLastColumn="0"/>
            <w:tcW w:w="629" w:type="dxa"/>
            <w:tcBorders>
              <w:top w:val="single" w:sz="4" w:space="0" w:color="auto"/>
              <w:left w:val="single" w:sz="4" w:space="0" w:color="auto"/>
              <w:bottom w:val="single" w:sz="4" w:space="0" w:color="auto"/>
              <w:right w:val="single" w:sz="4" w:space="0" w:color="auto"/>
            </w:tcBorders>
            <w:hideMark/>
          </w:tcPr>
          <w:p w14:paraId="442D1AE0" w14:textId="77777777" w:rsidR="00E57560" w:rsidRPr="00861596" w:rsidRDefault="00E57560" w:rsidP="00FC2D41">
            <w:pPr>
              <w:textAlignment w:val="baseline"/>
              <w:rPr>
                <w:rFonts w:cs="Segoe UI"/>
                <w:szCs w:val="22"/>
              </w:rPr>
            </w:pPr>
            <w:bookmarkStart w:id="3" w:name="_Hlk193270172"/>
            <w:r w:rsidRPr="00861596">
              <w:rPr>
                <w:rFonts w:cs="Segoe UI"/>
                <w:szCs w:val="22"/>
              </w:rPr>
              <w:t> </w:t>
            </w:r>
          </w:p>
        </w:tc>
        <w:tc>
          <w:tcPr>
            <w:tcW w:w="3764" w:type="dxa"/>
            <w:tcBorders>
              <w:top w:val="single" w:sz="4" w:space="0" w:color="auto"/>
              <w:left w:val="single" w:sz="4" w:space="0" w:color="auto"/>
              <w:bottom w:val="single" w:sz="4" w:space="0" w:color="auto"/>
              <w:right w:val="single" w:sz="4" w:space="0" w:color="auto"/>
            </w:tcBorders>
            <w:hideMark/>
          </w:tcPr>
          <w:p w14:paraId="116CE84E" w14:textId="77777777" w:rsidR="00E57560" w:rsidRPr="00861596" w:rsidRDefault="00E57560" w:rsidP="00FC2D41">
            <w:pPr>
              <w:textAlignment w:val="baseline"/>
              <w:cnfStyle w:val="100000000000" w:firstRow="1"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VRAAG </w:t>
            </w:r>
          </w:p>
        </w:tc>
        <w:tc>
          <w:tcPr>
            <w:tcW w:w="4652" w:type="dxa"/>
            <w:tcBorders>
              <w:left w:val="single" w:sz="4" w:space="0" w:color="auto"/>
            </w:tcBorders>
            <w:hideMark/>
          </w:tcPr>
          <w:p w14:paraId="1A18C584" w14:textId="77777777" w:rsidR="00E57560" w:rsidRPr="00861596" w:rsidRDefault="00E57560" w:rsidP="00FC2D41">
            <w:pPr>
              <w:textAlignment w:val="baseline"/>
              <w:cnfStyle w:val="100000000000" w:firstRow="1"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ANTWOORD </w:t>
            </w:r>
          </w:p>
        </w:tc>
      </w:tr>
      <w:tr w:rsidR="00E57560" w:rsidRPr="00861596" w14:paraId="2FB2448A"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0A93E3B0"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928C36"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1F19D314"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Algemene bedrijfsinformatie</w:t>
            </w:r>
          </w:p>
          <w:p w14:paraId="3CC3697A"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528CCC3C"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hideMark/>
          </w:tcPr>
          <w:p w14:paraId="64FC2617" w14:textId="77777777" w:rsidR="00E57560" w:rsidRPr="00AF426B"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hideMark/>
          </w:tcPr>
          <w:p w14:paraId="384E36E5"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Graag ontvangen wij informatie over uw organisatie waarbij minimaal de volgende gegevens zijn opgenomen: </w:t>
            </w:r>
          </w:p>
          <w:p w14:paraId="2B9CB04E"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Naam van de organisatie</w:t>
            </w:r>
            <w:r>
              <w:rPr>
                <w:rFonts w:cs="Segoe UI"/>
                <w:szCs w:val="22"/>
              </w:rPr>
              <w:t xml:space="preserve">, </w:t>
            </w:r>
            <w:r w:rsidRPr="00861596">
              <w:rPr>
                <w:rFonts w:cs="Segoe UI"/>
                <w:szCs w:val="22"/>
              </w:rPr>
              <w:t>Contactgegevens (naam, e-mail en telefoonnummer) </w:t>
            </w:r>
          </w:p>
        </w:tc>
        <w:tc>
          <w:tcPr>
            <w:tcW w:w="4652" w:type="dxa"/>
            <w:tcBorders>
              <w:left w:val="single" w:sz="4" w:space="0" w:color="auto"/>
            </w:tcBorders>
            <w:hideMark/>
          </w:tcPr>
          <w:p w14:paraId="35247442"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w:t>
            </w:r>
          </w:p>
        </w:tc>
      </w:tr>
      <w:bookmarkEnd w:id="3"/>
      <w:tr w:rsidR="00E57560" w:rsidRPr="00861596" w14:paraId="1C980974"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hideMark/>
          </w:tcPr>
          <w:p w14:paraId="7E8405D7" w14:textId="77777777" w:rsidR="00E57560" w:rsidRPr="00861596" w:rsidRDefault="00E57560" w:rsidP="00E57560">
            <w:pPr>
              <w:pStyle w:val="Lijstalinea"/>
              <w:numPr>
                <w:ilvl w:val="0"/>
                <w:numId w:val="10"/>
              </w:numPr>
              <w:textAlignment w:val="baseline"/>
              <w:rPr>
                <w:rFonts w:cs="Segoe UI"/>
                <w:szCs w:val="22"/>
              </w:rPr>
            </w:pPr>
            <w:r w:rsidRPr="00861596">
              <w:rPr>
                <w:rFonts w:cs="Segoe UI"/>
                <w:szCs w:val="22"/>
              </w:rPr>
              <w:t> </w:t>
            </w:r>
          </w:p>
        </w:tc>
        <w:tc>
          <w:tcPr>
            <w:tcW w:w="3764" w:type="dxa"/>
            <w:tcBorders>
              <w:top w:val="single" w:sz="4" w:space="0" w:color="auto"/>
              <w:left w:val="single" w:sz="4" w:space="0" w:color="auto"/>
              <w:bottom w:val="single" w:sz="4" w:space="0" w:color="auto"/>
              <w:right w:val="single" w:sz="4" w:space="0" w:color="auto"/>
            </w:tcBorders>
            <w:hideMark/>
          </w:tcPr>
          <w:p w14:paraId="29E10676" w14:textId="77777777" w:rsidR="00E57560" w:rsidRPr="00AD7A5B"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D7A5B">
              <w:rPr>
                <w:rFonts w:cs="Segoe UI"/>
                <w:szCs w:val="22"/>
              </w:rPr>
              <w:t>Heeft uw organisatie interesse en de capaciteit om deel te nemen aan een eventuele aanbesteding van de gemeente Venlo en de beschreven oplossing te realiseren?</w:t>
            </w:r>
          </w:p>
          <w:p w14:paraId="38C1B25C" w14:textId="77777777" w:rsidR="00E57560" w:rsidRPr="00AD7A5B"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p w14:paraId="79E456EC"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D7A5B">
              <w:rPr>
                <w:rFonts w:cs="Segoe UI"/>
                <w:szCs w:val="22"/>
              </w:rPr>
              <w:t>Welke factoren spelen voor u een rol bij de beslissing om wel of niet in te schrijven op een dergelijke aanbesteding?</w:t>
            </w:r>
          </w:p>
        </w:tc>
        <w:tc>
          <w:tcPr>
            <w:tcW w:w="4652" w:type="dxa"/>
            <w:tcBorders>
              <w:left w:val="single" w:sz="4" w:space="0" w:color="auto"/>
            </w:tcBorders>
            <w:hideMark/>
          </w:tcPr>
          <w:p w14:paraId="47E7A45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25C9AF16"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FAF5FF1"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560047E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D7A5B">
              <w:rPr>
                <w:rFonts w:cs="Segoe UI"/>
                <w:szCs w:val="22"/>
              </w:rPr>
              <w:t>Op welke manier onderscheidt uw organisatie en/of oplossing zich van concurrenten?</w:t>
            </w:r>
          </w:p>
        </w:tc>
        <w:tc>
          <w:tcPr>
            <w:tcW w:w="4652" w:type="dxa"/>
            <w:tcBorders>
              <w:left w:val="single" w:sz="4" w:space="0" w:color="auto"/>
            </w:tcBorders>
          </w:tcPr>
          <w:p w14:paraId="63D2B72A"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2EA253E9"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54E96E4"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2FF6FA2"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Bent u bereid een presentatie te verzorgen op locatie van de gemeente Venlo indien de gemeente u hiervoor uitnodigt?</w:t>
            </w:r>
          </w:p>
        </w:tc>
        <w:tc>
          <w:tcPr>
            <w:tcW w:w="4652" w:type="dxa"/>
            <w:tcBorders>
              <w:left w:val="single" w:sz="4" w:space="0" w:color="auto"/>
            </w:tcBorders>
          </w:tcPr>
          <w:p w14:paraId="4C6A8CA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093213B7"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479CD70"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FCB199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Welke certificeringen bezit uw organisatie met betrekking tot kwaliteit, informatiebeveiliging en duurzaamheid (bijvoorbeeld ISO 9001, ISO 27001, ISO 14001 of andere relevante certificaten)?</w:t>
            </w:r>
          </w:p>
        </w:tc>
        <w:tc>
          <w:tcPr>
            <w:tcW w:w="4652" w:type="dxa"/>
            <w:tcBorders>
              <w:left w:val="single" w:sz="4" w:space="0" w:color="auto"/>
            </w:tcBorders>
          </w:tcPr>
          <w:p w14:paraId="5DA11F1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7600887A"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12B17F7"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D433951"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26FAC96B"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oplossing - Algemeen</w:t>
            </w:r>
          </w:p>
          <w:p w14:paraId="7E0DE469"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7D64AAE8"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D80A5BD"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B62E90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In hoeverre sluit jullie oplossing aan op de gewenste situatie van de gemeente Venlo?</w:t>
            </w:r>
          </w:p>
        </w:tc>
        <w:tc>
          <w:tcPr>
            <w:tcW w:w="4652" w:type="dxa"/>
            <w:tcBorders>
              <w:left w:val="single" w:sz="4" w:space="0" w:color="auto"/>
            </w:tcBorders>
            <w:hideMark/>
          </w:tcPr>
          <w:p w14:paraId="3C9363B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w:t>
            </w:r>
          </w:p>
        </w:tc>
      </w:tr>
      <w:tr w:rsidR="00E57560" w:rsidRPr="00861596" w14:paraId="273B7DA1"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9FD812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D50FDE7"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xml:space="preserve">Op welke wijze sluit jullie oplossing aan op het landelijke Common </w:t>
            </w:r>
            <w:proofErr w:type="spellStart"/>
            <w:r w:rsidRPr="00861596">
              <w:rPr>
                <w:rFonts w:cs="Segoe UI"/>
                <w:szCs w:val="22"/>
              </w:rPr>
              <w:t>Ground</w:t>
            </w:r>
            <w:proofErr w:type="spellEnd"/>
            <w:r w:rsidRPr="00861596">
              <w:rPr>
                <w:rFonts w:cs="Segoe UI"/>
                <w:szCs w:val="22"/>
              </w:rPr>
              <w:t xml:space="preserve"> principe (VNG) </w:t>
            </w:r>
            <w:r>
              <w:rPr>
                <w:rFonts w:cs="Segoe UI"/>
                <w:szCs w:val="22"/>
              </w:rPr>
              <w:t>e</w:t>
            </w:r>
            <w:r w:rsidRPr="00AE56BF">
              <w:rPr>
                <w:rFonts w:cs="Segoe UI"/>
                <w:szCs w:val="22"/>
              </w:rPr>
              <w:t>n andere ontwikkelingen en standaarden</w:t>
            </w:r>
            <w:r>
              <w:rPr>
                <w:rFonts w:cs="Segoe UI"/>
                <w:szCs w:val="22"/>
              </w:rPr>
              <w:t xml:space="preserve"> (o</w:t>
            </w:r>
            <w:r w:rsidRPr="00AE56BF">
              <w:rPr>
                <w:rFonts w:cs="Segoe UI"/>
                <w:szCs w:val="22"/>
              </w:rPr>
              <w:t xml:space="preserve">.a. BAM, zichtbaar </w:t>
            </w:r>
            <w:r>
              <w:rPr>
                <w:rFonts w:cs="Segoe UI"/>
                <w:szCs w:val="22"/>
              </w:rPr>
              <w:t>N</w:t>
            </w:r>
            <w:r w:rsidRPr="00AE56BF">
              <w:rPr>
                <w:rFonts w:cs="Segoe UI"/>
                <w:szCs w:val="22"/>
              </w:rPr>
              <w:t xml:space="preserve">ederland, </w:t>
            </w:r>
            <w:r w:rsidRPr="00AE56BF">
              <w:rPr>
                <w:rFonts w:cs="Segoe UI"/>
                <w:szCs w:val="22"/>
              </w:rPr>
              <w:lastRenderedPageBreak/>
              <w:t>mobiliteitstransitie, etc</w:t>
            </w:r>
            <w:r>
              <w:rPr>
                <w:rFonts w:cs="Segoe UI"/>
                <w:szCs w:val="22"/>
              </w:rPr>
              <w:t xml:space="preserve">.) </w:t>
            </w:r>
            <w:r w:rsidRPr="00861596">
              <w:rPr>
                <w:rFonts w:cs="Segoe UI"/>
                <w:szCs w:val="22"/>
              </w:rPr>
              <w:t>op dit moment én in de toekomst?</w:t>
            </w:r>
          </w:p>
        </w:tc>
        <w:tc>
          <w:tcPr>
            <w:tcW w:w="4652" w:type="dxa"/>
            <w:tcBorders>
              <w:left w:val="single" w:sz="4" w:space="0" w:color="auto"/>
            </w:tcBorders>
          </w:tcPr>
          <w:p w14:paraId="17295200"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00E38431"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04F42BC"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BBFF771"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Is uw oplossing modulair </w:t>
            </w:r>
            <w:r>
              <w:rPr>
                <w:rFonts w:cs="Segoe UI"/>
                <w:szCs w:val="22"/>
              </w:rPr>
              <w:t xml:space="preserve">opgebouwd </w:t>
            </w:r>
            <w:r w:rsidRPr="00861596">
              <w:rPr>
                <w:rFonts w:cs="Segoe UI"/>
                <w:szCs w:val="22"/>
              </w:rPr>
              <w:t>en schaalbaar?</w:t>
            </w:r>
            <w:r>
              <w:rPr>
                <w:rFonts w:cs="Segoe UI"/>
                <w:szCs w:val="22"/>
              </w:rPr>
              <w:t xml:space="preserve"> Kunt u dit nader toelichten?</w:t>
            </w:r>
          </w:p>
        </w:tc>
        <w:tc>
          <w:tcPr>
            <w:tcW w:w="4652" w:type="dxa"/>
            <w:tcBorders>
              <w:left w:val="single" w:sz="4" w:space="0" w:color="auto"/>
            </w:tcBorders>
          </w:tcPr>
          <w:p w14:paraId="3E849F64"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A25A644"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352FC81"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1ADBD41"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5142242B"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oplossing - Implementatie</w:t>
            </w:r>
          </w:p>
          <w:p w14:paraId="717254A1"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6024A4F3"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1684942"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8CF388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D7A5B">
              <w:rPr>
                <w:rFonts w:cs="Segoe UI"/>
                <w:szCs w:val="22"/>
              </w:rPr>
              <w:t>Wat beschouwt u als de belangrijkste kritische succesfactoren voor een succesvol implementatietraject, en hoe draagt uw organisatie hieraan bij?</w:t>
            </w:r>
          </w:p>
        </w:tc>
        <w:tc>
          <w:tcPr>
            <w:tcW w:w="4652" w:type="dxa"/>
            <w:tcBorders>
              <w:left w:val="single" w:sz="4" w:space="0" w:color="auto"/>
            </w:tcBorders>
          </w:tcPr>
          <w:p w14:paraId="00B94F52"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6AECB2A3"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8D8E5E7"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3F8BC3D"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D7A5B">
              <w:rPr>
                <w:rFonts w:cs="Segoe UI"/>
                <w:szCs w:val="22"/>
              </w:rPr>
              <w:t>Hoeveel vergelijkbare implementaties heeft uw organisatie succesvol uitgevoerd bij andere gemeenten?</w:t>
            </w:r>
          </w:p>
        </w:tc>
        <w:tc>
          <w:tcPr>
            <w:tcW w:w="4652" w:type="dxa"/>
            <w:tcBorders>
              <w:left w:val="single" w:sz="4" w:space="0" w:color="auto"/>
            </w:tcBorders>
          </w:tcPr>
          <w:p w14:paraId="685A4A99"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44C2F826"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58DF601"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2232F4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D7A5B">
              <w:rPr>
                <w:rFonts w:cs="Segoe UI"/>
                <w:szCs w:val="22"/>
              </w:rPr>
              <w:t>Kunt u enkele referentieopdrachten benoemen die u voor gemeenten heeft uitgevoerd met vergelijkbare producten of diensten, en kort toelichten welke werkzaamheden u daar heeft verricht?</w:t>
            </w:r>
          </w:p>
        </w:tc>
        <w:tc>
          <w:tcPr>
            <w:tcW w:w="4652" w:type="dxa"/>
            <w:tcBorders>
              <w:left w:val="single" w:sz="4" w:space="0" w:color="auto"/>
            </w:tcBorders>
          </w:tcPr>
          <w:p w14:paraId="1ADA5386"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7A9BC8E1"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6B6AAB1"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8BEF675"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D7A5B">
              <w:rPr>
                <w:rFonts w:cs="Segoe UI"/>
                <w:szCs w:val="22"/>
              </w:rPr>
              <w:t>Wat is volgens u een realistische implementatietijd voor uw product, en waarop baseert u dit advies?</w:t>
            </w:r>
          </w:p>
        </w:tc>
        <w:tc>
          <w:tcPr>
            <w:tcW w:w="4652" w:type="dxa"/>
            <w:tcBorders>
              <w:left w:val="single" w:sz="4" w:space="0" w:color="auto"/>
            </w:tcBorders>
          </w:tcPr>
          <w:p w14:paraId="4101BC26"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00F36D9C"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5766017"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951320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D7A5B">
              <w:rPr>
                <w:rFonts w:cs="Segoe UI"/>
                <w:szCs w:val="22"/>
              </w:rPr>
              <w:t>Adviseren jullie een gefaseerde implementatie of een volledige uitrol van jullie product, en waarom?</w:t>
            </w:r>
          </w:p>
        </w:tc>
        <w:tc>
          <w:tcPr>
            <w:tcW w:w="4652" w:type="dxa"/>
            <w:tcBorders>
              <w:left w:val="single" w:sz="4" w:space="0" w:color="auto"/>
            </w:tcBorders>
          </w:tcPr>
          <w:p w14:paraId="6AF981BF"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4F56FF0"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5C09878"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8A6002D" w14:textId="77777777" w:rsidR="00E57560" w:rsidRPr="00EC2B49"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EC2B49">
              <w:rPr>
                <w:rFonts w:cs="Segoe UI"/>
                <w:szCs w:val="22"/>
              </w:rPr>
              <w:t xml:space="preserve">Op dit moment werken wij nog niet met het Informatiemodel Beheer Openbare Ruimte (IMBOR), maar wij overwegen </w:t>
            </w:r>
            <w:r>
              <w:rPr>
                <w:rFonts w:cs="Segoe UI"/>
                <w:szCs w:val="22"/>
              </w:rPr>
              <w:t xml:space="preserve">wel </w:t>
            </w:r>
            <w:r w:rsidRPr="00EC2B49">
              <w:rPr>
                <w:rFonts w:cs="Segoe UI"/>
                <w:szCs w:val="22"/>
              </w:rPr>
              <w:t xml:space="preserve">de overstap </w:t>
            </w:r>
            <w:r>
              <w:rPr>
                <w:rFonts w:cs="Segoe UI"/>
                <w:szCs w:val="22"/>
              </w:rPr>
              <w:t>te maken</w:t>
            </w:r>
            <w:r w:rsidRPr="00EC2B49">
              <w:rPr>
                <w:rFonts w:cs="Segoe UI"/>
                <w:szCs w:val="22"/>
              </w:rPr>
              <w:t>.</w:t>
            </w:r>
          </w:p>
          <w:p w14:paraId="33616F64" w14:textId="77777777" w:rsidR="00E57560" w:rsidRPr="00EC2B49"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p w14:paraId="3BFB1187" w14:textId="77777777" w:rsidR="00E57560" w:rsidRPr="00EC2B49"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EC2B49">
              <w:rPr>
                <w:rFonts w:cs="Segoe UI"/>
                <w:szCs w:val="22"/>
              </w:rPr>
              <w:t>Wij willen graag advies ontvangen over de meest geschikte aanpak voor deze overgang. Daarbij hebben wij specifieke interesse in de volgende scenario’s:</w:t>
            </w:r>
          </w:p>
          <w:p w14:paraId="29DC4119" w14:textId="77777777" w:rsidR="00E57560" w:rsidRDefault="00E57560" w:rsidP="00E57560">
            <w:pPr>
              <w:pStyle w:val="Lijstalinea"/>
              <w:numPr>
                <w:ilvl w:val="0"/>
                <w:numId w:val="11"/>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EC2B49">
              <w:rPr>
                <w:rFonts w:cs="Segoe UI"/>
                <w:szCs w:val="22"/>
              </w:rPr>
              <w:t>Voorafgaand aan de implementatie van het nieuwe systeem: eerst de overstap naar IMBOR maken en vervolgens het nieuwe informatiesysteem implementeren.</w:t>
            </w:r>
          </w:p>
          <w:p w14:paraId="01BA1E2C" w14:textId="77777777" w:rsidR="00E57560" w:rsidRDefault="00E57560" w:rsidP="00E57560">
            <w:pPr>
              <w:pStyle w:val="Lijstalinea"/>
              <w:numPr>
                <w:ilvl w:val="0"/>
                <w:numId w:val="11"/>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EC2B49">
              <w:rPr>
                <w:rFonts w:cs="Segoe UI"/>
                <w:szCs w:val="22"/>
              </w:rPr>
              <w:lastRenderedPageBreak/>
              <w:t>Gelijktijdig met de implementatie van het nieuwe informatiesysteem overstappen naar IMBOR.</w:t>
            </w:r>
          </w:p>
          <w:p w14:paraId="5C243967" w14:textId="77777777" w:rsidR="00E57560" w:rsidRPr="00EC2B49" w:rsidRDefault="00E57560" w:rsidP="00E57560">
            <w:pPr>
              <w:pStyle w:val="Lijstalinea"/>
              <w:numPr>
                <w:ilvl w:val="0"/>
                <w:numId w:val="11"/>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EC2B49">
              <w:rPr>
                <w:rFonts w:cs="Segoe UI"/>
                <w:szCs w:val="22"/>
              </w:rPr>
              <w:t>Na de implementatie van het nieuwe systeem de overstap naar IMBOR realiseren.</w:t>
            </w:r>
          </w:p>
        </w:tc>
        <w:tc>
          <w:tcPr>
            <w:tcW w:w="4652" w:type="dxa"/>
            <w:tcBorders>
              <w:left w:val="single" w:sz="4" w:space="0" w:color="auto"/>
            </w:tcBorders>
          </w:tcPr>
          <w:p w14:paraId="74BAFFD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3DEC33D4"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6D410D9"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0971352"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D7A5B">
              <w:rPr>
                <w:rFonts w:cs="Segoe UI"/>
                <w:szCs w:val="22"/>
              </w:rPr>
              <w:t>Welke dienstverlening bieden jullie standaard tijdens de implementatie van de oplossing?</w:t>
            </w:r>
          </w:p>
        </w:tc>
        <w:tc>
          <w:tcPr>
            <w:tcW w:w="4652" w:type="dxa"/>
            <w:tcBorders>
              <w:left w:val="single" w:sz="4" w:space="0" w:color="auto"/>
            </w:tcBorders>
          </w:tcPr>
          <w:p w14:paraId="1ECD1D5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9A7B523"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98D2AF4"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7B58B70"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Hoe kunnen jullie als leverancier een waardevolle bijdrage leveren aan de adoptie van de oplossing?</w:t>
            </w:r>
          </w:p>
          <w:p w14:paraId="7AB31563"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Graag specifiek ingaan op:</w:t>
            </w:r>
          </w:p>
          <w:p w14:paraId="43485EAA" w14:textId="77777777" w:rsidR="00E57560" w:rsidRPr="00861596" w:rsidRDefault="00E57560" w:rsidP="00E57560">
            <w:pPr>
              <w:pStyle w:val="Lijstalinea"/>
              <w:numPr>
                <w:ilvl w:val="0"/>
                <w:numId w:val="7"/>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gebruikersperspectief</w:t>
            </w:r>
          </w:p>
          <w:p w14:paraId="4A648895" w14:textId="77777777" w:rsidR="00E57560" w:rsidRPr="00861596" w:rsidRDefault="00E57560" w:rsidP="00E57560">
            <w:pPr>
              <w:pStyle w:val="Lijstalinea"/>
              <w:numPr>
                <w:ilvl w:val="0"/>
                <w:numId w:val="7"/>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beheerdersperspectief</w:t>
            </w:r>
          </w:p>
        </w:tc>
        <w:tc>
          <w:tcPr>
            <w:tcW w:w="4652" w:type="dxa"/>
            <w:tcBorders>
              <w:left w:val="single" w:sz="4" w:space="0" w:color="auto"/>
            </w:tcBorders>
          </w:tcPr>
          <w:p w14:paraId="0DD89A6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A74E56" w14:paraId="5398DD36"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1DCCC24"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E906568"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74E56">
              <w:rPr>
                <w:rFonts w:cs="Segoe UI"/>
                <w:szCs w:val="22"/>
              </w:rPr>
              <w:t>Wat maakt jullie oplossing gebruiksvriendelijk en overzichtelijk? Graag specifiek ingaan op:</w:t>
            </w:r>
          </w:p>
          <w:p w14:paraId="148F28F1" w14:textId="77777777" w:rsidR="00E57560" w:rsidRPr="00A74E56" w:rsidRDefault="00E57560" w:rsidP="00E57560">
            <w:pPr>
              <w:pStyle w:val="Lijstalinea"/>
              <w:numPr>
                <w:ilvl w:val="0"/>
                <w:numId w:val="8"/>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74E56">
              <w:rPr>
                <w:rFonts w:cs="Segoe UI"/>
                <w:szCs w:val="22"/>
              </w:rPr>
              <w:t>gebruikersperspectief</w:t>
            </w:r>
          </w:p>
          <w:p w14:paraId="53225714" w14:textId="77777777" w:rsidR="00E57560" w:rsidRPr="00A74E56" w:rsidRDefault="00E57560" w:rsidP="00E57560">
            <w:pPr>
              <w:pStyle w:val="Lijstalinea"/>
              <w:numPr>
                <w:ilvl w:val="0"/>
                <w:numId w:val="8"/>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74E56">
              <w:rPr>
                <w:rFonts w:cs="Segoe UI"/>
                <w:szCs w:val="22"/>
              </w:rPr>
              <w:t>beheerdersperspectief</w:t>
            </w:r>
          </w:p>
        </w:tc>
        <w:tc>
          <w:tcPr>
            <w:tcW w:w="4652" w:type="dxa"/>
            <w:tcBorders>
              <w:left w:val="single" w:sz="4" w:space="0" w:color="auto"/>
            </w:tcBorders>
          </w:tcPr>
          <w:p w14:paraId="67737693"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A74E56" w14:paraId="070AE5EB"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A6B4B77"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13AEED1" w14:textId="77777777" w:rsidR="00E57560" w:rsidRPr="00A74E5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DF3451">
              <w:rPr>
                <w:rFonts w:cs="Segoe UI"/>
                <w:szCs w:val="22"/>
              </w:rPr>
              <w:t xml:space="preserve">Hoe kunt u de migratie van de huidige oplossing </w:t>
            </w:r>
            <w:proofErr w:type="spellStart"/>
            <w:r w:rsidRPr="00DF3451">
              <w:rPr>
                <w:rFonts w:cs="Segoe UI"/>
                <w:szCs w:val="22"/>
              </w:rPr>
              <w:t>Gisib</w:t>
            </w:r>
            <w:proofErr w:type="spellEnd"/>
            <w:r w:rsidRPr="00DF3451">
              <w:rPr>
                <w:rFonts w:cs="Segoe UI"/>
                <w:szCs w:val="22"/>
              </w:rPr>
              <w:t xml:space="preserve"> naar uw systeem verzorgen? Kunt u de stappen en de ondersteuning die u biedt toelichten, en heeft u ervaring met vergelijkbare migratietrajecten?</w:t>
            </w:r>
          </w:p>
        </w:tc>
        <w:tc>
          <w:tcPr>
            <w:tcW w:w="4652" w:type="dxa"/>
            <w:tcBorders>
              <w:left w:val="single" w:sz="4" w:space="0" w:color="auto"/>
            </w:tcBorders>
          </w:tcPr>
          <w:p w14:paraId="7CE8B8EA" w14:textId="77777777" w:rsidR="00E57560" w:rsidRPr="00A74E5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A74E56" w14:paraId="7578B9BF"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823140E"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4C532F5"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74E56">
              <w:rPr>
                <w:rFonts w:cs="Segoe UI"/>
                <w:szCs w:val="22"/>
              </w:rPr>
              <w:t>Welke ondersteuning en training biedt u bij implementatie?</w:t>
            </w:r>
          </w:p>
        </w:tc>
        <w:tc>
          <w:tcPr>
            <w:tcW w:w="4652" w:type="dxa"/>
            <w:tcBorders>
              <w:left w:val="single" w:sz="4" w:space="0" w:color="auto"/>
            </w:tcBorders>
          </w:tcPr>
          <w:p w14:paraId="1C409AA0"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A74E56" w14:paraId="37D19718"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37ADB7C"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B42EAB5" w14:textId="77777777" w:rsidR="00E57560" w:rsidRPr="00A74E5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74E56">
              <w:rPr>
                <w:rFonts w:cs="Segoe UI"/>
                <w:szCs w:val="22"/>
              </w:rPr>
              <w:t>Welke ondersteuning en training biedt u tijdens de beheerfase? Bijvoorbeeld voor nieuwe toekomstige gebruikers?</w:t>
            </w:r>
          </w:p>
        </w:tc>
        <w:tc>
          <w:tcPr>
            <w:tcW w:w="4652" w:type="dxa"/>
            <w:tcBorders>
              <w:left w:val="single" w:sz="4" w:space="0" w:color="auto"/>
            </w:tcBorders>
          </w:tcPr>
          <w:p w14:paraId="2132E03F" w14:textId="77777777" w:rsidR="00E57560" w:rsidRPr="00A74E5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A74E56" w14:paraId="5FE60A93"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E9E551F"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B348B90" w14:textId="77777777" w:rsidR="00E57560" w:rsidRPr="00AF426B"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 xml:space="preserve">Welke voorwaarden, randvoorwaarden en/of inspanningen moet de </w:t>
            </w:r>
            <w:r>
              <w:rPr>
                <w:rFonts w:cs="Segoe UI"/>
                <w:szCs w:val="22"/>
              </w:rPr>
              <w:t xml:space="preserve">gemeente </w:t>
            </w:r>
            <w:r w:rsidRPr="00AF426B">
              <w:rPr>
                <w:rFonts w:cs="Segoe UI"/>
                <w:szCs w:val="22"/>
              </w:rPr>
              <w:t>vervullen om te komen tot een succesvolle implementatie van de software, waarbij de afgesproken tijd, het budget en de kwaliteit worden gewaarborgd?</w:t>
            </w:r>
          </w:p>
          <w:p w14:paraId="49DACC2F" w14:textId="77777777" w:rsidR="00E57560" w:rsidRPr="00AF426B"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p w14:paraId="69D7FBBE" w14:textId="77777777" w:rsidR="00E57560" w:rsidRPr="00AF426B"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 xml:space="preserve">Kunt u daarbij </w:t>
            </w:r>
            <w:r>
              <w:rPr>
                <w:rFonts w:cs="Segoe UI"/>
                <w:szCs w:val="22"/>
              </w:rPr>
              <w:t xml:space="preserve">kort </w:t>
            </w:r>
            <w:r w:rsidRPr="00AF426B">
              <w:rPr>
                <w:rFonts w:cs="Segoe UI"/>
                <w:szCs w:val="22"/>
              </w:rPr>
              <w:t>ingaan op aspecten zoals:</w:t>
            </w:r>
          </w:p>
          <w:p w14:paraId="1DE18B9B" w14:textId="77777777" w:rsidR="00E57560" w:rsidRPr="00AF426B"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p w14:paraId="70B57C24" w14:textId="77777777" w:rsidR="00E57560" w:rsidRDefault="00E57560" w:rsidP="00E57560">
            <w:pPr>
              <w:pStyle w:val="Lijstalinea"/>
              <w:numPr>
                <w:ilvl w:val="0"/>
                <w:numId w:val="9"/>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lastRenderedPageBreak/>
              <w:t>De benodigde inzet en rolverdeling tussen leverancier en gemeente tijdens het implementatietraject.</w:t>
            </w:r>
          </w:p>
          <w:p w14:paraId="7D68722D" w14:textId="77777777" w:rsidR="00E57560" w:rsidRDefault="00E57560" w:rsidP="00E57560">
            <w:pPr>
              <w:pStyle w:val="Lijstalinea"/>
              <w:numPr>
                <w:ilvl w:val="0"/>
                <w:numId w:val="9"/>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Eventuele organisatorische of technische voorbereidingen die de gemeente vooraf moet treffen.</w:t>
            </w:r>
          </w:p>
          <w:p w14:paraId="2AF1275A" w14:textId="77777777" w:rsidR="00E57560" w:rsidRDefault="00E57560" w:rsidP="00E57560">
            <w:pPr>
              <w:pStyle w:val="Lijstalinea"/>
              <w:numPr>
                <w:ilvl w:val="0"/>
                <w:numId w:val="9"/>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Kritische succesfactoren en mogelijke risico’s die invloed kunnen hebben op de implementatie.</w:t>
            </w:r>
          </w:p>
          <w:p w14:paraId="007F7D0B" w14:textId="77777777" w:rsidR="00E57560" w:rsidRDefault="00E57560" w:rsidP="00E57560">
            <w:pPr>
              <w:pStyle w:val="Lijstalinea"/>
              <w:numPr>
                <w:ilvl w:val="0"/>
                <w:numId w:val="9"/>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Ondersteuning en training die nodig is voor een soepele ingebruikname.</w:t>
            </w:r>
          </w:p>
          <w:p w14:paraId="35ECBE34" w14:textId="77777777" w:rsidR="00E57560" w:rsidRPr="00AF426B" w:rsidRDefault="00E57560" w:rsidP="00E57560">
            <w:pPr>
              <w:pStyle w:val="Lijstalinea"/>
              <w:numPr>
                <w:ilvl w:val="0"/>
                <w:numId w:val="9"/>
              </w:num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F426B">
              <w:rPr>
                <w:rFonts w:cs="Segoe UI"/>
                <w:szCs w:val="22"/>
              </w:rPr>
              <w:t xml:space="preserve">Best </w:t>
            </w:r>
            <w:proofErr w:type="spellStart"/>
            <w:r w:rsidRPr="00AF426B">
              <w:rPr>
                <w:rFonts w:cs="Segoe UI"/>
                <w:szCs w:val="22"/>
              </w:rPr>
              <w:t>practices</w:t>
            </w:r>
            <w:proofErr w:type="spellEnd"/>
            <w:r w:rsidRPr="00AF426B">
              <w:rPr>
                <w:rFonts w:cs="Segoe UI"/>
                <w:szCs w:val="22"/>
              </w:rPr>
              <w:t xml:space="preserve"> en leerpunten uit eerdere implementaties bij andere gemeenten of organisaties.</w:t>
            </w:r>
          </w:p>
        </w:tc>
        <w:tc>
          <w:tcPr>
            <w:tcW w:w="4652" w:type="dxa"/>
            <w:tcBorders>
              <w:left w:val="single" w:sz="4" w:space="0" w:color="auto"/>
            </w:tcBorders>
          </w:tcPr>
          <w:p w14:paraId="56499500"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027FF467"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730809F"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AC317B9"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6971E461"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xml:space="preserve">Vragen met betrekking tot oplossing - </w:t>
            </w:r>
            <w:r>
              <w:rPr>
                <w:rFonts w:cs="Segoe UI"/>
                <w:szCs w:val="22"/>
              </w:rPr>
              <w:t>Functioneel</w:t>
            </w:r>
          </w:p>
          <w:p w14:paraId="515344B7"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43967DC9"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1CFD7AF"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D91F3E6"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1A58">
              <w:rPr>
                <w:rFonts w:cs="Segoe UI"/>
                <w:szCs w:val="22"/>
              </w:rPr>
              <w:t>Welke kernfunctionaliteiten biedt uw oplossing? (Bijv. assetmanagement, meldingenbeheer, onderhoudsplanning, monitoring)</w:t>
            </w:r>
          </w:p>
        </w:tc>
        <w:tc>
          <w:tcPr>
            <w:tcW w:w="4652" w:type="dxa"/>
            <w:tcBorders>
              <w:left w:val="single" w:sz="4" w:space="0" w:color="auto"/>
            </w:tcBorders>
          </w:tcPr>
          <w:p w14:paraId="0346862F"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16E7E3DC"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F645126"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68A1A70" w14:textId="77777777" w:rsidR="00E57560" w:rsidRPr="00701A58"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Pr>
                <w:rFonts w:cs="Segoe UI"/>
                <w:szCs w:val="22"/>
              </w:rPr>
              <w:t xml:space="preserve">In hoeverre betreft u oplossing een standaard, out of </w:t>
            </w:r>
            <w:proofErr w:type="spellStart"/>
            <w:r>
              <w:rPr>
                <w:rFonts w:cs="Segoe UI"/>
                <w:szCs w:val="22"/>
              </w:rPr>
              <w:t>the</w:t>
            </w:r>
            <w:proofErr w:type="spellEnd"/>
            <w:r>
              <w:rPr>
                <w:rFonts w:cs="Segoe UI"/>
                <w:szCs w:val="22"/>
              </w:rPr>
              <w:t xml:space="preserve"> box,  oplossing?</w:t>
            </w:r>
          </w:p>
        </w:tc>
        <w:tc>
          <w:tcPr>
            <w:tcW w:w="4652" w:type="dxa"/>
            <w:tcBorders>
              <w:left w:val="single" w:sz="4" w:space="0" w:color="auto"/>
            </w:tcBorders>
          </w:tcPr>
          <w:p w14:paraId="3B250970"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39666BD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91D1E0D"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D16BC3A" w14:textId="77777777" w:rsidR="00E57560" w:rsidRPr="00701A58"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Pr>
                <w:rFonts w:cs="Segoe UI"/>
                <w:szCs w:val="22"/>
              </w:rPr>
              <w:t xml:space="preserve">In hoeverre kan </w:t>
            </w:r>
            <w:r w:rsidRPr="00701A58">
              <w:rPr>
                <w:rFonts w:cs="Segoe UI"/>
                <w:szCs w:val="22"/>
              </w:rPr>
              <w:t>uw oplossing eenvoudig worden aangepast aan gemeentelijke wensen?</w:t>
            </w:r>
          </w:p>
        </w:tc>
        <w:tc>
          <w:tcPr>
            <w:tcW w:w="4652" w:type="dxa"/>
            <w:tcBorders>
              <w:left w:val="single" w:sz="4" w:space="0" w:color="auto"/>
            </w:tcBorders>
          </w:tcPr>
          <w:p w14:paraId="7C3FDF4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660F1509"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943A2B9"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2C64C9B"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2C758F08"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oplossing - Technisch</w:t>
            </w:r>
          </w:p>
          <w:p w14:paraId="34FCECA4"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6C5D37A1"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6BA6E2B8"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C548E9F"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Is uw oplossing een SaaS-platform</w:t>
            </w:r>
            <w:r>
              <w:rPr>
                <w:rFonts w:cs="Segoe UI"/>
                <w:szCs w:val="22"/>
              </w:rPr>
              <w:t>,</w:t>
            </w:r>
            <w:r w:rsidRPr="00861596">
              <w:rPr>
                <w:rFonts w:cs="Segoe UI"/>
                <w:szCs w:val="22"/>
              </w:rPr>
              <w:t xml:space="preserve"> on-</w:t>
            </w:r>
            <w:proofErr w:type="spellStart"/>
            <w:r w:rsidRPr="00861596">
              <w:rPr>
                <w:rFonts w:cs="Segoe UI"/>
                <w:szCs w:val="22"/>
              </w:rPr>
              <w:t>premise</w:t>
            </w:r>
            <w:proofErr w:type="spellEnd"/>
            <w:r>
              <w:rPr>
                <w:rFonts w:cs="Segoe UI"/>
                <w:szCs w:val="22"/>
              </w:rPr>
              <w:t>, of anders</w:t>
            </w:r>
            <w:r w:rsidRPr="00861596">
              <w:rPr>
                <w:rFonts w:cs="Segoe UI"/>
                <w:szCs w:val="22"/>
              </w:rPr>
              <w:t>?</w:t>
            </w:r>
            <w:r>
              <w:rPr>
                <w:rFonts w:cs="Segoe UI"/>
                <w:szCs w:val="22"/>
              </w:rPr>
              <w:t xml:space="preserve"> </w:t>
            </w:r>
          </w:p>
        </w:tc>
        <w:tc>
          <w:tcPr>
            <w:tcW w:w="4652" w:type="dxa"/>
            <w:tcBorders>
              <w:left w:val="single" w:sz="4" w:space="0" w:color="auto"/>
            </w:tcBorders>
          </w:tcPr>
          <w:p w14:paraId="52F06B9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300C09FC"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F2C1446"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91293C6"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6B539E">
              <w:rPr>
                <w:rFonts w:cs="Segoe UI"/>
                <w:szCs w:val="22"/>
              </w:rPr>
              <w:t xml:space="preserve">Op welke wijze is uw oplossing technisch opgebouwd en ingericht om een snelle en soepele werking te garanderen? Kunt u toelichten welke architectuur, performance-optimalisaties en schaalbaarheidsmaatregelen zijn </w:t>
            </w:r>
            <w:r w:rsidRPr="006B539E">
              <w:rPr>
                <w:rFonts w:cs="Segoe UI"/>
                <w:szCs w:val="22"/>
              </w:rPr>
              <w:lastRenderedPageBreak/>
              <w:t>toegepast om betrouwbare en efficiënte prestaties te waarborgen, ook bij intensief gebruik?</w:t>
            </w:r>
          </w:p>
        </w:tc>
        <w:tc>
          <w:tcPr>
            <w:tcW w:w="4652" w:type="dxa"/>
            <w:tcBorders>
              <w:left w:val="single" w:sz="4" w:space="0" w:color="auto"/>
            </w:tcBorders>
          </w:tcPr>
          <w:p w14:paraId="08BC04AD"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1F8A328A"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8E7D7AC"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5149B421"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62B8">
              <w:rPr>
                <w:rFonts w:cs="Segoe UI"/>
                <w:szCs w:val="22"/>
              </w:rPr>
              <w:t>Hoe zorgt uw applicatie ervoor dat deze aansluit bij de relevante landelijke standaarden conform het ‘Pas toe of leg uit’-principe? Kunt u specificeren welke standaarden worden gevolgd en hoe naleving hiervan wordt geborgd? Indien er afwijkingen zijn, welke onderbouwing hanteert u hiervoor?</w:t>
            </w:r>
          </w:p>
        </w:tc>
        <w:tc>
          <w:tcPr>
            <w:tcW w:w="4652" w:type="dxa"/>
            <w:tcBorders>
              <w:left w:val="single" w:sz="4" w:space="0" w:color="auto"/>
            </w:tcBorders>
          </w:tcPr>
          <w:p w14:paraId="13903D3E"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5290B486"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3C1A8C2"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773DF0A" w14:textId="77777777" w:rsidR="00E57560" w:rsidRPr="007062B8"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7062B8">
              <w:rPr>
                <w:rFonts w:cs="Segoe UI"/>
                <w:szCs w:val="22"/>
              </w:rPr>
              <w:t>In hoeverre is uw applicatie voorbereid op aansluiting bij en integratie met de SOR (Samenhangende Objectenregistratie), BAM (Basisregistratie Assetmanagement) en IBRO (Informatiebeheer Ruimtelijke Ordening)? Welke technische en functionele maatregelen zijn getroffen om compatibiliteit met deze ontwikkelingen te waarborgen</w:t>
            </w:r>
            <w:r>
              <w:rPr>
                <w:rFonts w:cs="Segoe UI"/>
                <w:szCs w:val="22"/>
              </w:rPr>
              <w:t>?</w:t>
            </w:r>
          </w:p>
        </w:tc>
        <w:tc>
          <w:tcPr>
            <w:tcW w:w="4652" w:type="dxa"/>
            <w:tcBorders>
              <w:left w:val="single" w:sz="4" w:space="0" w:color="auto"/>
            </w:tcBorders>
          </w:tcPr>
          <w:p w14:paraId="03403DD5"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4A2884B9"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46A4F9A"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D7C8609" w14:textId="77777777" w:rsidR="00E57560" w:rsidRPr="007062B8"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62B8">
              <w:rPr>
                <w:rFonts w:cs="Segoe UI"/>
                <w:szCs w:val="22"/>
              </w:rPr>
              <w:t>Hoe voldoet uw applicatie aan de Wet hergebruik overheidsinformatie (</w:t>
            </w:r>
            <w:proofErr w:type="spellStart"/>
            <w:r w:rsidRPr="007062B8">
              <w:rPr>
                <w:rFonts w:cs="Segoe UI"/>
                <w:szCs w:val="22"/>
              </w:rPr>
              <w:t>Who</w:t>
            </w:r>
            <w:proofErr w:type="spellEnd"/>
            <w:r w:rsidRPr="007062B8">
              <w:rPr>
                <w:rFonts w:cs="Segoe UI"/>
                <w:szCs w:val="22"/>
              </w:rPr>
              <w:t>)? Op welke wijze faciliteert uw oplossing de beschikbaarstelling en herbruikbaarheid van overheidsdata conform de wettelijke eisen, inclusief machine-leesbare formaten en open standaarden?</w:t>
            </w:r>
          </w:p>
        </w:tc>
        <w:tc>
          <w:tcPr>
            <w:tcW w:w="4652" w:type="dxa"/>
            <w:tcBorders>
              <w:left w:val="single" w:sz="4" w:space="0" w:color="auto"/>
            </w:tcBorders>
          </w:tcPr>
          <w:p w14:paraId="3D2EDED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101F14BD"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F788F24"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F181B11"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Hoe integreert uw oplossing met bestaande systemen zoals GIS, zaaksystemen</w:t>
            </w:r>
            <w:r>
              <w:rPr>
                <w:rFonts w:cs="Segoe UI"/>
                <w:szCs w:val="22"/>
              </w:rPr>
              <w:t>,</w:t>
            </w:r>
            <w:r w:rsidRPr="00861596">
              <w:rPr>
                <w:rFonts w:cs="Segoe UI"/>
                <w:szCs w:val="22"/>
              </w:rPr>
              <w:t xml:space="preserve"> meldingsapps (bijv. </w:t>
            </w:r>
            <w:proofErr w:type="spellStart"/>
            <w:r w:rsidRPr="00861596">
              <w:rPr>
                <w:rFonts w:cs="Segoe UI"/>
                <w:szCs w:val="22"/>
              </w:rPr>
              <w:t>Fixi</w:t>
            </w:r>
            <w:proofErr w:type="spellEnd"/>
            <w:r w:rsidRPr="00861596">
              <w:rPr>
                <w:rFonts w:cs="Segoe UI"/>
                <w:szCs w:val="22"/>
              </w:rPr>
              <w:t xml:space="preserve">, </w:t>
            </w:r>
            <w:proofErr w:type="spellStart"/>
            <w:r w:rsidRPr="00861596">
              <w:rPr>
                <w:rFonts w:cs="Segoe UI"/>
                <w:szCs w:val="22"/>
              </w:rPr>
              <w:t>BuitenBeter</w:t>
            </w:r>
            <w:proofErr w:type="spellEnd"/>
            <w:r w:rsidRPr="00861596">
              <w:rPr>
                <w:rFonts w:cs="Segoe UI"/>
                <w:szCs w:val="22"/>
              </w:rPr>
              <w:t>)</w:t>
            </w:r>
            <w:r>
              <w:rPr>
                <w:rFonts w:cs="Segoe UI"/>
                <w:szCs w:val="22"/>
              </w:rPr>
              <w:t xml:space="preserve"> e</w:t>
            </w:r>
            <w:r w:rsidRPr="00AE56BF">
              <w:rPr>
                <w:rFonts w:cs="Segoe UI"/>
                <w:szCs w:val="22"/>
              </w:rPr>
              <w:t xml:space="preserve">n met open data (PDOK) en beeldmateriaal (Panorama, </w:t>
            </w:r>
            <w:proofErr w:type="spellStart"/>
            <w:r w:rsidRPr="00AE56BF">
              <w:rPr>
                <w:rFonts w:cs="Segoe UI"/>
                <w:szCs w:val="22"/>
              </w:rPr>
              <w:t>obliek</w:t>
            </w:r>
            <w:proofErr w:type="spellEnd"/>
            <w:r w:rsidRPr="00AE56BF">
              <w:rPr>
                <w:rFonts w:cs="Segoe UI"/>
                <w:szCs w:val="22"/>
              </w:rPr>
              <w:t xml:space="preserve">, </w:t>
            </w:r>
            <w:proofErr w:type="spellStart"/>
            <w:r w:rsidRPr="00AE56BF">
              <w:rPr>
                <w:rFonts w:cs="Segoe UI"/>
                <w:szCs w:val="22"/>
              </w:rPr>
              <w:t>ortho</w:t>
            </w:r>
            <w:proofErr w:type="spellEnd"/>
            <w:r w:rsidRPr="00AE56BF">
              <w:rPr>
                <w:rFonts w:cs="Segoe UI"/>
                <w:szCs w:val="22"/>
              </w:rPr>
              <w:t>- en stereobeelden</w:t>
            </w:r>
            <w:r w:rsidRPr="00861596">
              <w:rPr>
                <w:rFonts w:cs="Segoe UI"/>
                <w:szCs w:val="22"/>
              </w:rPr>
              <w:t>?</w:t>
            </w:r>
          </w:p>
        </w:tc>
        <w:tc>
          <w:tcPr>
            <w:tcW w:w="4652" w:type="dxa"/>
            <w:tcBorders>
              <w:left w:val="single" w:sz="4" w:space="0" w:color="auto"/>
            </w:tcBorders>
          </w:tcPr>
          <w:p w14:paraId="7AD31D7C"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6D1CE91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36B3F59"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46A050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Ondersteunt uw oplossing open standaarden (zoals </w:t>
            </w:r>
            <w:proofErr w:type="spellStart"/>
            <w:r w:rsidRPr="00861596">
              <w:rPr>
                <w:rFonts w:cs="Segoe UI"/>
                <w:szCs w:val="22"/>
              </w:rPr>
              <w:t>OpenAPI</w:t>
            </w:r>
            <w:proofErr w:type="spellEnd"/>
            <w:r w:rsidRPr="00861596">
              <w:rPr>
                <w:rFonts w:cs="Segoe UI"/>
                <w:szCs w:val="22"/>
              </w:rPr>
              <w:t>, OGC-standaarden voor geografische data)</w:t>
            </w:r>
            <w:r>
              <w:rPr>
                <w:rFonts w:cs="Segoe UI"/>
                <w:szCs w:val="22"/>
              </w:rPr>
              <w:t xml:space="preserve"> ten behoeve van het weergeven van informatie uit andere applicaties</w:t>
            </w:r>
            <w:r w:rsidRPr="00861596">
              <w:rPr>
                <w:rFonts w:cs="Segoe UI"/>
                <w:szCs w:val="22"/>
              </w:rPr>
              <w:t>?</w:t>
            </w:r>
          </w:p>
        </w:tc>
        <w:tc>
          <w:tcPr>
            <w:tcW w:w="4652" w:type="dxa"/>
            <w:tcBorders>
              <w:left w:val="single" w:sz="4" w:space="0" w:color="auto"/>
            </w:tcBorders>
          </w:tcPr>
          <w:p w14:paraId="424F091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6B539E" w14:paraId="6F93343D"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926C524" w14:textId="77777777" w:rsidR="00E57560" w:rsidRPr="006B539E"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F65A8F5" w14:textId="77777777" w:rsidR="00E57560" w:rsidRPr="006B539E"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6B539E">
              <w:rPr>
                <w:rFonts w:cs="Segoe UI"/>
                <w:szCs w:val="22"/>
              </w:rPr>
              <w:t>Met welke applicaties hebt u al een koppeling gerealiseerd?</w:t>
            </w:r>
          </w:p>
        </w:tc>
        <w:tc>
          <w:tcPr>
            <w:tcW w:w="4652" w:type="dxa"/>
            <w:tcBorders>
              <w:left w:val="single" w:sz="4" w:space="0" w:color="auto"/>
            </w:tcBorders>
          </w:tcPr>
          <w:p w14:paraId="6A0F7F4A" w14:textId="77777777" w:rsidR="00E57560" w:rsidRPr="006B539E"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A74E56" w14:paraId="4CA6D5BF"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D47F9BF"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D4522AD"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A74E56">
              <w:rPr>
                <w:rFonts w:cs="Segoe UI"/>
                <w:szCs w:val="22"/>
              </w:rPr>
              <w:t xml:space="preserve">Welke ervaring heeft u met het inrichten van koppelingen met de tussenkomst van de ESB van </w:t>
            </w:r>
            <w:proofErr w:type="spellStart"/>
            <w:r w:rsidRPr="00A74E56">
              <w:rPr>
                <w:rFonts w:cs="Segoe UI"/>
                <w:szCs w:val="22"/>
              </w:rPr>
              <w:t>Enable</w:t>
            </w:r>
            <w:proofErr w:type="spellEnd"/>
            <w:r w:rsidRPr="00A74E56">
              <w:rPr>
                <w:rFonts w:cs="Segoe UI"/>
                <w:szCs w:val="22"/>
              </w:rPr>
              <w:t>-U?</w:t>
            </w:r>
          </w:p>
        </w:tc>
        <w:tc>
          <w:tcPr>
            <w:tcW w:w="4652" w:type="dxa"/>
            <w:tcBorders>
              <w:left w:val="single" w:sz="4" w:space="0" w:color="auto"/>
            </w:tcBorders>
          </w:tcPr>
          <w:p w14:paraId="70501E49" w14:textId="77777777" w:rsidR="00E57560" w:rsidRPr="00A74E5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10FBBB58"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762EAB6" w14:textId="77777777" w:rsidR="00E57560" w:rsidRPr="00A74E5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8D3184A"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A74E56">
              <w:rPr>
                <w:rFonts w:cs="Segoe UI"/>
                <w:szCs w:val="22"/>
              </w:rPr>
              <w:t xml:space="preserve">Is uw oplossing geschikt voor gebruik op verschillende </w:t>
            </w:r>
            <w:proofErr w:type="spellStart"/>
            <w:r w:rsidRPr="00A74E56">
              <w:rPr>
                <w:rFonts w:cs="Segoe UI"/>
                <w:szCs w:val="22"/>
              </w:rPr>
              <w:t>devices</w:t>
            </w:r>
            <w:proofErr w:type="spellEnd"/>
            <w:r w:rsidRPr="00A74E56">
              <w:rPr>
                <w:rFonts w:cs="Segoe UI"/>
                <w:szCs w:val="22"/>
              </w:rPr>
              <w:t xml:space="preserve">, zoals tablets en smartphones, zodat de buitendienst </w:t>
            </w:r>
            <w:r>
              <w:rPr>
                <w:rFonts w:cs="Segoe UI"/>
                <w:szCs w:val="22"/>
              </w:rPr>
              <w:t xml:space="preserve">en aannemers </w:t>
            </w:r>
            <w:r w:rsidRPr="00A74E56">
              <w:rPr>
                <w:rFonts w:cs="Segoe UI"/>
                <w:szCs w:val="22"/>
              </w:rPr>
              <w:t xml:space="preserve">op locatie objecten </w:t>
            </w:r>
            <w:r>
              <w:rPr>
                <w:rFonts w:cs="Segoe UI"/>
                <w:szCs w:val="22"/>
              </w:rPr>
              <w:t xml:space="preserve">(afhankelijk van hun rechten in de applicatie) kunnen </w:t>
            </w:r>
            <w:r w:rsidRPr="00A74E56">
              <w:rPr>
                <w:rFonts w:cs="Segoe UI"/>
                <w:szCs w:val="22"/>
              </w:rPr>
              <w:t>bekijken, toevoegen en/of wijzigen? Kunt u toelichten welke functionaliteiten beschikbaar zijn per type apparaat en hoe de gebruikservaring is geoptimaliseerd voor mobiel gebruik?</w:t>
            </w:r>
          </w:p>
        </w:tc>
        <w:tc>
          <w:tcPr>
            <w:tcW w:w="4652" w:type="dxa"/>
            <w:tcBorders>
              <w:left w:val="single" w:sz="4" w:space="0" w:color="auto"/>
            </w:tcBorders>
          </w:tcPr>
          <w:p w14:paraId="0557B65D"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4EDC953F"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44EE33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170141F"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Zijn er beperkingen </w:t>
            </w:r>
            <w:r>
              <w:rPr>
                <w:rFonts w:cs="Segoe UI"/>
                <w:szCs w:val="22"/>
              </w:rPr>
              <w:t xml:space="preserve">bij het gebruik van de oplossing op mobile </w:t>
            </w:r>
            <w:proofErr w:type="spellStart"/>
            <w:r w:rsidRPr="00861596">
              <w:rPr>
                <w:rFonts w:cs="Segoe UI"/>
                <w:szCs w:val="22"/>
              </w:rPr>
              <w:t>devices</w:t>
            </w:r>
            <w:proofErr w:type="spellEnd"/>
            <w:r w:rsidRPr="00861596">
              <w:rPr>
                <w:rFonts w:cs="Segoe UI"/>
                <w:szCs w:val="22"/>
              </w:rPr>
              <w:t xml:space="preserve">? Indien van toepassing graag per device specificeren.  </w:t>
            </w:r>
          </w:p>
        </w:tc>
        <w:tc>
          <w:tcPr>
            <w:tcW w:w="4652" w:type="dxa"/>
            <w:tcBorders>
              <w:left w:val="single" w:sz="4" w:space="0" w:color="auto"/>
            </w:tcBorders>
          </w:tcPr>
          <w:p w14:paraId="43C099E4"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8AEBC6D"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F5679E2"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38ED7CD"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xml:space="preserve">Welke rapportage- en analysemogelijkheden biedt uw oplossing? Hoe kan de data geëxporteerd en geanalyseerd worden en kan de data ook automatisch worden uitgewisseld op basis van een API volgens het Open Data Protocol en/of als database koppeling en/of </w:t>
            </w:r>
            <w:proofErr w:type="spellStart"/>
            <w:r w:rsidRPr="00861596">
              <w:rPr>
                <w:rFonts w:cs="Segoe UI"/>
                <w:szCs w:val="22"/>
              </w:rPr>
              <w:t>csv</w:t>
            </w:r>
            <w:proofErr w:type="spellEnd"/>
            <w:r w:rsidRPr="00861596">
              <w:rPr>
                <w:rFonts w:cs="Segoe UI"/>
                <w:szCs w:val="22"/>
              </w:rPr>
              <w:t xml:space="preserve">? </w:t>
            </w:r>
          </w:p>
        </w:tc>
        <w:tc>
          <w:tcPr>
            <w:tcW w:w="4652" w:type="dxa"/>
            <w:tcBorders>
              <w:left w:val="single" w:sz="4" w:space="0" w:color="auto"/>
            </w:tcBorders>
          </w:tcPr>
          <w:p w14:paraId="09F9A15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513E5709"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27F822D" w14:textId="77777777" w:rsidR="00E57560" w:rsidRPr="00FA350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0B1FDB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FA3506">
              <w:rPr>
                <w:rFonts w:cs="Segoe UI"/>
                <w:szCs w:val="22"/>
              </w:rPr>
              <w:t xml:space="preserve">In welke mate voldoet uw systeem aan de WCAG </w:t>
            </w:r>
            <w:r>
              <w:rPr>
                <w:rFonts w:cs="Segoe UI"/>
                <w:szCs w:val="22"/>
              </w:rPr>
              <w:t>(</w:t>
            </w:r>
            <w:r w:rsidRPr="00FA3506">
              <w:rPr>
                <w:rFonts w:cs="Segoe UI"/>
                <w:szCs w:val="22"/>
              </w:rPr>
              <w:t>2.2</w:t>
            </w:r>
            <w:r>
              <w:rPr>
                <w:rFonts w:cs="Segoe UI"/>
                <w:szCs w:val="22"/>
              </w:rPr>
              <w:t>)</w:t>
            </w:r>
            <w:r w:rsidRPr="00FA3506">
              <w:rPr>
                <w:rFonts w:cs="Segoe UI"/>
                <w:szCs w:val="22"/>
              </w:rPr>
              <w:t>?</w:t>
            </w:r>
          </w:p>
        </w:tc>
        <w:tc>
          <w:tcPr>
            <w:tcW w:w="4652" w:type="dxa"/>
            <w:tcBorders>
              <w:left w:val="single" w:sz="4" w:space="0" w:color="auto"/>
            </w:tcBorders>
          </w:tcPr>
          <w:p w14:paraId="675F61F8"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0AF6AFAC"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F9DDC58"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61B0146"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150CA416"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oplossing - Dataverwerking en beveiliging</w:t>
            </w:r>
          </w:p>
          <w:p w14:paraId="20FFA8AD"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56DF91C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4BDFD27"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7A5865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Hoe wordt omgegaan met privacy en gegevensbescherming (AVG)?</w:t>
            </w:r>
          </w:p>
        </w:tc>
        <w:tc>
          <w:tcPr>
            <w:tcW w:w="4652" w:type="dxa"/>
            <w:tcBorders>
              <w:left w:val="single" w:sz="4" w:space="0" w:color="auto"/>
            </w:tcBorders>
          </w:tcPr>
          <w:p w14:paraId="241F1118"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63DD4F8C"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9E81A6A"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84A4B45"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Waar word</w:t>
            </w:r>
            <w:r>
              <w:rPr>
                <w:rFonts w:cs="Segoe UI"/>
                <w:szCs w:val="22"/>
              </w:rPr>
              <w:t>t</w:t>
            </w:r>
            <w:r w:rsidRPr="00861596">
              <w:rPr>
                <w:rFonts w:cs="Segoe UI"/>
                <w:szCs w:val="22"/>
              </w:rPr>
              <w:t xml:space="preserve"> data opgeslagen en hoe word</w:t>
            </w:r>
            <w:r>
              <w:rPr>
                <w:rFonts w:cs="Segoe UI"/>
                <w:szCs w:val="22"/>
              </w:rPr>
              <w:t>t</w:t>
            </w:r>
            <w:r w:rsidRPr="00861596">
              <w:rPr>
                <w:rFonts w:cs="Segoe UI"/>
                <w:szCs w:val="22"/>
              </w:rPr>
              <w:t xml:space="preserve"> deze beveiligd?</w:t>
            </w:r>
          </w:p>
        </w:tc>
        <w:tc>
          <w:tcPr>
            <w:tcW w:w="4652" w:type="dxa"/>
            <w:tcBorders>
              <w:left w:val="single" w:sz="4" w:space="0" w:color="auto"/>
            </w:tcBorders>
          </w:tcPr>
          <w:p w14:paraId="15366C16"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06409A90"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C41999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BAEB0CA"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Biedt uw oplossing mogelijkheden voor </w:t>
            </w:r>
            <w:proofErr w:type="spellStart"/>
            <w:r w:rsidRPr="00861596">
              <w:rPr>
                <w:rFonts w:cs="Segoe UI"/>
                <w:szCs w:val="22"/>
              </w:rPr>
              <w:t>datagedreven</w:t>
            </w:r>
            <w:proofErr w:type="spellEnd"/>
            <w:r w:rsidRPr="00861596">
              <w:rPr>
                <w:rFonts w:cs="Segoe UI"/>
                <w:szCs w:val="22"/>
              </w:rPr>
              <w:t xml:space="preserve"> besluitvorming en rapportages?</w:t>
            </w:r>
          </w:p>
        </w:tc>
        <w:tc>
          <w:tcPr>
            <w:tcW w:w="4652" w:type="dxa"/>
            <w:tcBorders>
              <w:left w:val="single" w:sz="4" w:space="0" w:color="auto"/>
            </w:tcBorders>
          </w:tcPr>
          <w:p w14:paraId="37C11B4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24FC1792"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7762E05"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0BD0805D"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58D91DB7"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w:t>
            </w:r>
            <w:r>
              <w:rPr>
                <w:rFonts w:cs="Segoe UI"/>
                <w:szCs w:val="22"/>
              </w:rPr>
              <w:t>s</w:t>
            </w:r>
            <w:r w:rsidRPr="00861596">
              <w:rPr>
                <w:rFonts w:cs="Segoe UI"/>
                <w:szCs w:val="22"/>
              </w:rPr>
              <w:t xml:space="preserve">ing – </w:t>
            </w:r>
            <w:r w:rsidRPr="00701A58">
              <w:rPr>
                <w:rFonts w:cs="Segoe UI"/>
                <w:szCs w:val="22"/>
              </w:rPr>
              <w:t>Innovatie en toekomstbestendigheid</w:t>
            </w:r>
          </w:p>
          <w:p w14:paraId="1C55DC96"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67803E4D"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762114E7"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E2BCC17"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1A58">
              <w:rPr>
                <w:rFonts w:cs="Segoe UI"/>
                <w:szCs w:val="22"/>
              </w:rPr>
              <w:t xml:space="preserve">Welke innovaties (bijv. AI, </w:t>
            </w:r>
            <w:proofErr w:type="spellStart"/>
            <w:r w:rsidRPr="00701A58">
              <w:rPr>
                <w:rFonts w:cs="Segoe UI"/>
                <w:szCs w:val="22"/>
              </w:rPr>
              <w:t>IoT</w:t>
            </w:r>
            <w:proofErr w:type="spellEnd"/>
            <w:r w:rsidRPr="00701A58">
              <w:rPr>
                <w:rFonts w:cs="Segoe UI"/>
                <w:szCs w:val="22"/>
              </w:rPr>
              <w:t>, sensoren, real-time monitoring) biedt uw oplossing?</w:t>
            </w:r>
          </w:p>
        </w:tc>
        <w:tc>
          <w:tcPr>
            <w:tcW w:w="4652" w:type="dxa"/>
            <w:tcBorders>
              <w:left w:val="single" w:sz="4" w:space="0" w:color="auto"/>
            </w:tcBorders>
          </w:tcPr>
          <w:p w14:paraId="21417708"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3922BA24"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3DE30C5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A5DC69D" w14:textId="77777777" w:rsidR="00E57560" w:rsidRPr="00701A58"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701A58">
              <w:rPr>
                <w:rFonts w:cs="Segoe UI"/>
                <w:szCs w:val="22"/>
              </w:rPr>
              <w:t>Hoe ondersteunt uw oplossing toekomstige technologische ontwikkelingen?</w:t>
            </w:r>
          </w:p>
        </w:tc>
        <w:tc>
          <w:tcPr>
            <w:tcW w:w="4652" w:type="dxa"/>
            <w:tcBorders>
              <w:left w:val="single" w:sz="4" w:space="0" w:color="auto"/>
            </w:tcBorders>
          </w:tcPr>
          <w:p w14:paraId="0A9960C9"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56EEF10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44BB69F"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7A9A66F" w14:textId="77777777" w:rsidR="00E57560" w:rsidRPr="00701A58"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1A58">
              <w:rPr>
                <w:rFonts w:cs="Segoe UI"/>
                <w:szCs w:val="22"/>
              </w:rPr>
              <w:t>Hoe vaak wordt uw systeem geüpdatet en wat zijn de doorontwikkelingsplannen?</w:t>
            </w:r>
          </w:p>
        </w:tc>
        <w:tc>
          <w:tcPr>
            <w:tcW w:w="4652" w:type="dxa"/>
            <w:tcBorders>
              <w:left w:val="single" w:sz="4" w:space="0" w:color="auto"/>
            </w:tcBorders>
          </w:tcPr>
          <w:p w14:paraId="7262E4C3"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AEF0DF4"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7A1211D"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B801645" w14:textId="77777777" w:rsidR="00E57560" w:rsidRPr="00701A58"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F610CD">
              <w:rPr>
                <w:rFonts w:cs="Segoe UI"/>
                <w:szCs w:val="22"/>
              </w:rPr>
              <w:t xml:space="preserve">Hoe wordt de </w:t>
            </w:r>
            <w:proofErr w:type="spellStart"/>
            <w:r w:rsidRPr="00F610CD">
              <w:rPr>
                <w:rFonts w:cs="Segoe UI"/>
                <w:szCs w:val="22"/>
              </w:rPr>
              <w:t>roadmap</w:t>
            </w:r>
            <w:proofErr w:type="spellEnd"/>
            <w:r w:rsidRPr="00F610CD">
              <w:rPr>
                <w:rFonts w:cs="Segoe UI"/>
                <w:szCs w:val="22"/>
              </w:rPr>
              <w:t xml:space="preserve"> voor de verdere ontwikkeling van uw oplossing vormgegeven? Op welke manier kan de gemeente invloed uitoefenen op nieuwe functionaliteiten, updates en prioritering binnen de doorontwikkeling?</w:t>
            </w:r>
          </w:p>
        </w:tc>
        <w:tc>
          <w:tcPr>
            <w:tcW w:w="4652" w:type="dxa"/>
            <w:tcBorders>
              <w:left w:val="single" w:sz="4" w:space="0" w:color="auto"/>
            </w:tcBorders>
          </w:tcPr>
          <w:p w14:paraId="2BE352DF"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652F0C3F"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FF7146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54D73159" w14:textId="77777777" w:rsidR="00E57560" w:rsidRPr="00F610CD"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7062B8">
              <w:rPr>
                <w:rFonts w:cs="Segoe UI"/>
                <w:szCs w:val="22"/>
              </w:rPr>
              <w:t xml:space="preserve">Hoe waarborgt uw organisatie een soepele en volledige </w:t>
            </w:r>
            <w:proofErr w:type="spellStart"/>
            <w:r w:rsidRPr="007062B8">
              <w:rPr>
                <w:rFonts w:cs="Segoe UI"/>
                <w:szCs w:val="22"/>
              </w:rPr>
              <w:t>dataportabiliteit</w:t>
            </w:r>
            <w:proofErr w:type="spellEnd"/>
            <w:r w:rsidRPr="007062B8">
              <w:rPr>
                <w:rFonts w:cs="Segoe UI"/>
                <w:szCs w:val="22"/>
              </w:rPr>
              <w:t xml:space="preserve"> bij beëindiging van een contract? Welke standaarden, formats en protocollen hanteert u om de overdraagbaarheid van data naar een andere leverancier of interne systemen te faciliteren? Zijn er technische, juridische of operationele beperkingen waar wij rekening mee moeten houden?</w:t>
            </w:r>
          </w:p>
        </w:tc>
        <w:tc>
          <w:tcPr>
            <w:tcW w:w="4652" w:type="dxa"/>
            <w:tcBorders>
              <w:left w:val="single" w:sz="4" w:space="0" w:color="auto"/>
            </w:tcBorders>
          </w:tcPr>
          <w:p w14:paraId="5E8D136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583A6F6A"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8F5A9F2"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38599AE"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17659037"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w:t>
            </w:r>
            <w:r>
              <w:rPr>
                <w:rFonts w:cs="Segoe UI"/>
                <w:szCs w:val="22"/>
              </w:rPr>
              <w:t>s</w:t>
            </w:r>
            <w:r w:rsidRPr="00861596">
              <w:rPr>
                <w:rFonts w:cs="Segoe UI"/>
                <w:szCs w:val="22"/>
              </w:rPr>
              <w:t>ing – Onderhoud en SLA</w:t>
            </w:r>
          </w:p>
          <w:p w14:paraId="2E5A45F4"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397A28C8"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4D1242D"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665B70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6B539E">
              <w:rPr>
                <w:rFonts w:cs="Segoe UI"/>
                <w:szCs w:val="22"/>
              </w:rPr>
              <w:t>Hoe gaat u om met storingen/meldingen? Noem hierbij priorit</w:t>
            </w:r>
            <w:r>
              <w:rPr>
                <w:rFonts w:cs="Segoe UI"/>
                <w:szCs w:val="22"/>
              </w:rPr>
              <w:t>ering</w:t>
            </w:r>
            <w:r w:rsidRPr="006B539E">
              <w:rPr>
                <w:rFonts w:cs="Segoe UI"/>
                <w:szCs w:val="22"/>
              </w:rPr>
              <w:t>, reactie- en oplostijden.</w:t>
            </w:r>
          </w:p>
        </w:tc>
        <w:tc>
          <w:tcPr>
            <w:tcW w:w="4652" w:type="dxa"/>
            <w:tcBorders>
              <w:left w:val="single" w:sz="4" w:space="0" w:color="auto"/>
            </w:tcBorders>
          </w:tcPr>
          <w:p w14:paraId="372C4C5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9F986B3"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E7B65D0"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EFD9847"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Wat zijn uw SLA afspraken? Indien beschikbaar ontvangen wij graag uw standaard SLA.</w:t>
            </w:r>
          </w:p>
        </w:tc>
        <w:tc>
          <w:tcPr>
            <w:tcW w:w="4652" w:type="dxa"/>
            <w:tcBorders>
              <w:left w:val="single" w:sz="4" w:space="0" w:color="auto"/>
            </w:tcBorders>
          </w:tcPr>
          <w:p w14:paraId="61C7D314"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47BACA36"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04B1521B"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21A77774"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Op welke wijze biedt u onderhoud aan? Betreft dit preventief, correctief en vernieuwend onderhoud? Graag nader specificeren.</w:t>
            </w:r>
          </w:p>
        </w:tc>
        <w:tc>
          <w:tcPr>
            <w:tcW w:w="4652" w:type="dxa"/>
            <w:tcBorders>
              <w:left w:val="single" w:sz="4" w:space="0" w:color="auto"/>
            </w:tcBorders>
          </w:tcPr>
          <w:p w14:paraId="309E65F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5CF933B2"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3EC61C4" w14:textId="77777777" w:rsidR="00E57560" w:rsidRPr="00861596" w:rsidRDefault="00E57560" w:rsidP="00FC2D41">
            <w:pPr>
              <w:textAlignment w:val="baseline"/>
              <w:rPr>
                <w:rFonts w:cs="Segoe UI"/>
                <w:szCs w:val="22"/>
              </w:rPr>
            </w:pPr>
            <w:r w:rsidRPr="00861596">
              <w:rPr>
                <w:rFonts w:cs="Segoe UI"/>
                <w:szCs w:val="22"/>
              </w:rPr>
              <w:t> </w:t>
            </w: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E6F8879"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p w14:paraId="17D375DB"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Vragen met betrekking tot oplossing - Investering</w:t>
            </w:r>
          </w:p>
          <w:p w14:paraId="265D1B9E" w14:textId="77777777" w:rsidR="00E57560" w:rsidRPr="00861596" w:rsidRDefault="00E57560" w:rsidP="00FC2D41">
            <w:pPr>
              <w:jc w:val="cente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w:t>
            </w:r>
          </w:p>
        </w:tc>
      </w:tr>
      <w:tr w:rsidR="00E57560" w:rsidRPr="00861596" w14:paraId="08126C6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F410F73"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5DFA9C2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Wat is het kostenmodel? (eenmalige licentie, abonnement, </w:t>
            </w:r>
            <w:proofErr w:type="spellStart"/>
            <w:r w:rsidRPr="00861596">
              <w:rPr>
                <w:rFonts w:cs="Segoe UI"/>
                <w:szCs w:val="22"/>
              </w:rPr>
              <w:t>pay</w:t>
            </w:r>
            <w:proofErr w:type="spellEnd"/>
            <w:r w:rsidRPr="00861596">
              <w:rPr>
                <w:rFonts w:cs="Segoe UI"/>
                <w:szCs w:val="22"/>
              </w:rPr>
              <w:t>-per-</w:t>
            </w:r>
            <w:proofErr w:type="spellStart"/>
            <w:r w:rsidRPr="00861596">
              <w:rPr>
                <w:rFonts w:cs="Segoe UI"/>
                <w:szCs w:val="22"/>
              </w:rPr>
              <w:t>use</w:t>
            </w:r>
            <w:proofErr w:type="spellEnd"/>
            <w:r w:rsidRPr="00861596">
              <w:rPr>
                <w:rFonts w:cs="Segoe UI"/>
                <w:szCs w:val="22"/>
              </w:rPr>
              <w:t>, etc.)</w:t>
            </w:r>
          </w:p>
        </w:tc>
        <w:tc>
          <w:tcPr>
            <w:tcW w:w="4652" w:type="dxa"/>
            <w:tcBorders>
              <w:left w:val="single" w:sz="4" w:space="0" w:color="auto"/>
            </w:tcBorders>
          </w:tcPr>
          <w:p w14:paraId="72462550"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4D214865"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5D51BC2"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1B96BCBE"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 xml:space="preserve">Welke </w:t>
            </w:r>
            <w:r>
              <w:rPr>
                <w:rFonts w:cs="Segoe UI"/>
                <w:szCs w:val="22"/>
              </w:rPr>
              <w:t xml:space="preserve">éénmalige en jaarlijkse </w:t>
            </w:r>
            <w:r w:rsidRPr="00861596">
              <w:rPr>
                <w:rFonts w:cs="Segoe UI"/>
                <w:szCs w:val="22"/>
              </w:rPr>
              <w:t xml:space="preserve">kosten zijn verbonden aan </w:t>
            </w:r>
            <w:r w:rsidRPr="00861596">
              <w:rPr>
                <w:rFonts w:cs="Segoe UI"/>
                <w:szCs w:val="22"/>
              </w:rPr>
              <w:lastRenderedPageBreak/>
              <w:t>implementatie, training</w:t>
            </w:r>
            <w:r>
              <w:rPr>
                <w:rFonts w:cs="Segoe UI"/>
                <w:szCs w:val="22"/>
              </w:rPr>
              <w:t xml:space="preserve">, licenties </w:t>
            </w:r>
            <w:r w:rsidRPr="00861596">
              <w:rPr>
                <w:rFonts w:cs="Segoe UI"/>
                <w:szCs w:val="22"/>
              </w:rPr>
              <w:t>en onderhoud</w:t>
            </w:r>
            <w:r>
              <w:rPr>
                <w:rFonts w:cs="Segoe UI"/>
                <w:szCs w:val="22"/>
              </w:rPr>
              <w:t xml:space="preserve"> uitgaande van +/- 65 gebruikers</w:t>
            </w:r>
            <w:r w:rsidRPr="00861596">
              <w:rPr>
                <w:rFonts w:cs="Segoe UI"/>
                <w:szCs w:val="22"/>
              </w:rPr>
              <w:t>?</w:t>
            </w:r>
          </w:p>
        </w:tc>
        <w:tc>
          <w:tcPr>
            <w:tcW w:w="4652" w:type="dxa"/>
            <w:tcBorders>
              <w:left w:val="single" w:sz="4" w:space="0" w:color="auto"/>
            </w:tcBorders>
          </w:tcPr>
          <w:p w14:paraId="00D381A5"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3D71AF83"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10E3200A"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450DA4C"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xml:space="preserve">Zijn er verborgen kosten of extra kosten bij </w:t>
            </w:r>
            <w:r>
              <w:rPr>
                <w:rFonts w:cs="Segoe UI"/>
                <w:szCs w:val="22"/>
              </w:rPr>
              <w:t xml:space="preserve">bijvoorbeeld </w:t>
            </w:r>
            <w:r w:rsidRPr="00861596">
              <w:rPr>
                <w:rFonts w:cs="Segoe UI"/>
                <w:szCs w:val="22"/>
              </w:rPr>
              <w:t>schaalvergroting?</w:t>
            </w:r>
          </w:p>
        </w:tc>
        <w:tc>
          <w:tcPr>
            <w:tcW w:w="4652" w:type="dxa"/>
            <w:tcBorders>
              <w:left w:val="single" w:sz="4" w:space="0" w:color="auto"/>
            </w:tcBorders>
          </w:tcPr>
          <w:p w14:paraId="5CD39E6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0AC8A182"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D670E5A" w14:textId="77777777" w:rsidR="00E57560" w:rsidRPr="00FA350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59E83C4" w14:textId="77777777" w:rsidR="00E57560" w:rsidRPr="00FA350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FA3506">
              <w:rPr>
                <w:rFonts w:cs="Segoe UI"/>
                <w:szCs w:val="22"/>
              </w:rPr>
              <w:t xml:space="preserve">Graag ontvangen wij een kostenindicatie voor het realiseren van een integratie met: </w:t>
            </w:r>
          </w:p>
          <w:p w14:paraId="2D31AD5A" w14:textId="77777777" w:rsidR="00E57560" w:rsidRPr="00FA3506" w:rsidRDefault="00E57560" w:rsidP="00E57560">
            <w:pPr>
              <w:pStyle w:val="Lijstalinea"/>
              <w:numPr>
                <w:ilvl w:val="0"/>
                <w:numId w:val="6"/>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roofErr w:type="spellStart"/>
            <w:r w:rsidRPr="00FA3506">
              <w:rPr>
                <w:rFonts w:cs="Segoe UI"/>
                <w:szCs w:val="22"/>
              </w:rPr>
              <w:t>BrutIS</w:t>
            </w:r>
            <w:proofErr w:type="spellEnd"/>
            <w:r w:rsidRPr="00FA3506">
              <w:rPr>
                <w:rFonts w:cs="Segoe UI"/>
                <w:szCs w:val="22"/>
              </w:rPr>
              <w:t xml:space="preserve"> </w:t>
            </w:r>
          </w:p>
          <w:p w14:paraId="65D4238B" w14:textId="77777777" w:rsidR="00E57560" w:rsidRPr="00FA3506" w:rsidRDefault="00E57560" w:rsidP="00E57560">
            <w:pPr>
              <w:pStyle w:val="Lijstalinea"/>
              <w:numPr>
                <w:ilvl w:val="0"/>
                <w:numId w:val="6"/>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FA3506">
              <w:rPr>
                <w:rFonts w:cs="Segoe UI"/>
                <w:szCs w:val="22"/>
              </w:rPr>
              <w:t xml:space="preserve">Single </w:t>
            </w:r>
            <w:proofErr w:type="spellStart"/>
            <w:r w:rsidRPr="00FA3506">
              <w:rPr>
                <w:rFonts w:cs="Segoe UI"/>
                <w:szCs w:val="22"/>
              </w:rPr>
              <w:t>Sign</w:t>
            </w:r>
            <w:proofErr w:type="spellEnd"/>
            <w:r w:rsidRPr="00FA3506">
              <w:rPr>
                <w:rFonts w:cs="Segoe UI"/>
                <w:szCs w:val="22"/>
              </w:rPr>
              <w:t xml:space="preserve"> On</w:t>
            </w:r>
          </w:p>
          <w:p w14:paraId="16648123" w14:textId="77777777" w:rsidR="00E57560" w:rsidRDefault="00E57560" w:rsidP="00E57560">
            <w:pPr>
              <w:pStyle w:val="Lijstalinea"/>
              <w:numPr>
                <w:ilvl w:val="0"/>
                <w:numId w:val="6"/>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FA3506">
              <w:rPr>
                <w:rFonts w:cs="Segoe UI"/>
                <w:szCs w:val="22"/>
              </w:rPr>
              <w:t>GRIB</w:t>
            </w:r>
          </w:p>
          <w:p w14:paraId="28BAD5F0" w14:textId="77777777" w:rsidR="00E57560" w:rsidRPr="002606F0" w:rsidRDefault="00E57560" w:rsidP="00E57560">
            <w:pPr>
              <w:pStyle w:val="Lijstalinea"/>
              <w:numPr>
                <w:ilvl w:val="0"/>
                <w:numId w:val="6"/>
              </w:num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2606F0">
              <w:rPr>
                <w:rFonts w:cs="Segoe UI"/>
                <w:szCs w:val="22"/>
              </w:rPr>
              <w:t>BGT</w:t>
            </w:r>
          </w:p>
        </w:tc>
        <w:tc>
          <w:tcPr>
            <w:tcW w:w="4652" w:type="dxa"/>
            <w:tcBorders>
              <w:left w:val="single" w:sz="4" w:space="0" w:color="auto"/>
            </w:tcBorders>
          </w:tcPr>
          <w:p w14:paraId="22AE10D6"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6429A1EE"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DE8C1CE"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755FE3E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Zijn er nog andere specifieke kosten waar wij rekening mee dienen te houden?</w:t>
            </w:r>
          </w:p>
        </w:tc>
        <w:tc>
          <w:tcPr>
            <w:tcW w:w="4652" w:type="dxa"/>
            <w:tcBorders>
              <w:left w:val="single" w:sz="4" w:space="0" w:color="auto"/>
            </w:tcBorders>
          </w:tcPr>
          <w:p w14:paraId="7AB746F2"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3B5F63B1"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2C361695"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320D13EB" w14:textId="77777777" w:rsidR="00E57560" w:rsidRPr="00861596" w:rsidRDefault="00E57560" w:rsidP="00FC2D41">
            <w:pPr>
              <w:cnfStyle w:val="000000100000" w:firstRow="0" w:lastRow="0" w:firstColumn="0" w:lastColumn="0" w:oddVBand="0" w:evenVBand="0" w:oddHBand="1" w:evenHBand="0" w:firstRowFirstColumn="0" w:firstRowLastColumn="0" w:lastRowFirstColumn="0" w:lastRowLastColumn="0"/>
            </w:pPr>
            <w:r w:rsidRPr="00E87ED4">
              <w:t>Wij ontvangen graag van u een overzicht van de typen consultancy die u kunt aanbieden, inclusief de bijbehorende all-in uurtarieven per type. Hierbij denken wij aan onder meer: projectmanagement, technische consultancy, functionele consultancy, integratieconsultancy, enzovoort.</w:t>
            </w:r>
          </w:p>
        </w:tc>
        <w:tc>
          <w:tcPr>
            <w:tcW w:w="4652" w:type="dxa"/>
            <w:tcBorders>
              <w:left w:val="single" w:sz="4" w:space="0" w:color="auto"/>
            </w:tcBorders>
          </w:tcPr>
          <w:p w14:paraId="3AC1E448"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1AEE7C70"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580465B" w14:textId="77777777" w:rsidR="00E57560" w:rsidRPr="00861596" w:rsidRDefault="00E57560" w:rsidP="00FC2D41">
            <w:pPr>
              <w:textAlignment w:val="baseline"/>
              <w:rPr>
                <w:rFonts w:cs="Segoe UI"/>
                <w:szCs w:val="22"/>
              </w:rPr>
            </w:pPr>
          </w:p>
        </w:tc>
        <w:tc>
          <w:tcPr>
            <w:tcW w:w="841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517EEB8" w14:textId="77777777" w:rsidR="00E57560" w:rsidRPr="00861596" w:rsidRDefault="00E57560" w:rsidP="00FC2D41">
            <w:pPr>
              <w:jc w:val="cente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w:t>
            </w:r>
          </w:p>
          <w:p w14:paraId="722DE4A1" w14:textId="77777777" w:rsidR="00E57560" w:rsidRPr="00861596" w:rsidRDefault="00E57560" w:rsidP="00FC2D41">
            <w:pPr>
              <w:jc w:val="cente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Vragen met betrekking tot oplossing - Overig</w:t>
            </w:r>
          </w:p>
          <w:p w14:paraId="65A8E1E2" w14:textId="77777777" w:rsidR="00E57560" w:rsidRPr="00861596" w:rsidRDefault="00E57560" w:rsidP="00FC2D41">
            <w:pPr>
              <w:jc w:val="cente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 </w:t>
            </w:r>
          </w:p>
        </w:tc>
      </w:tr>
      <w:tr w:rsidR="00E57560" w:rsidRPr="00861596" w14:paraId="5382DF5A"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A28864A"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0FB4A82B" w14:textId="77777777" w:rsidR="00E57560" w:rsidRPr="00861596" w:rsidRDefault="00E57560" w:rsidP="00FC2D41">
            <w:pPr>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szCs w:val="22"/>
              </w:rPr>
              <w:t>Zijn er nadere aanbevelingen en/of opmerkingen vanuit jullie om te komen tot een succesvolle aanbestedingsprocedure?</w:t>
            </w:r>
          </w:p>
        </w:tc>
        <w:tc>
          <w:tcPr>
            <w:tcW w:w="4652" w:type="dxa"/>
            <w:tcBorders>
              <w:left w:val="single" w:sz="4" w:space="0" w:color="auto"/>
            </w:tcBorders>
          </w:tcPr>
          <w:p w14:paraId="20A42096"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r w:rsidR="00E57560" w:rsidRPr="00861596" w14:paraId="6BC06BC5" w14:textId="77777777" w:rsidTr="00FC2D41">
        <w:trPr>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5EBF56C3"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6D705339"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r w:rsidRPr="00861596">
              <w:rPr>
                <w:rFonts w:cs="Segoe UI"/>
                <w:szCs w:val="22"/>
              </w:rPr>
              <w:t>Welke selectie- en gunningscriteria zijn volgens jullie belangrijk bij een eventuele aanbesteding?</w:t>
            </w:r>
          </w:p>
        </w:tc>
        <w:tc>
          <w:tcPr>
            <w:tcW w:w="4652" w:type="dxa"/>
            <w:tcBorders>
              <w:left w:val="single" w:sz="4" w:space="0" w:color="auto"/>
            </w:tcBorders>
          </w:tcPr>
          <w:p w14:paraId="0935B07D" w14:textId="77777777" w:rsidR="00E57560" w:rsidRPr="00861596" w:rsidRDefault="00E57560" w:rsidP="00FC2D41">
            <w:pPr>
              <w:textAlignment w:val="baseline"/>
              <w:cnfStyle w:val="000000000000" w:firstRow="0" w:lastRow="0" w:firstColumn="0" w:lastColumn="0" w:oddVBand="0" w:evenVBand="0" w:oddHBand="0" w:evenHBand="0" w:firstRowFirstColumn="0" w:firstRowLastColumn="0" w:lastRowFirstColumn="0" w:lastRowLastColumn="0"/>
              <w:rPr>
                <w:rFonts w:cs="Segoe UI"/>
                <w:szCs w:val="22"/>
              </w:rPr>
            </w:pPr>
          </w:p>
        </w:tc>
      </w:tr>
      <w:tr w:rsidR="00E57560" w:rsidRPr="00861596" w14:paraId="650CA245" w14:textId="77777777" w:rsidTr="00FC2D41">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29" w:type="dxa"/>
            <w:tcBorders>
              <w:top w:val="single" w:sz="4" w:space="0" w:color="auto"/>
              <w:left w:val="single" w:sz="4" w:space="0" w:color="auto"/>
              <w:bottom w:val="single" w:sz="4" w:space="0" w:color="auto"/>
              <w:right w:val="single" w:sz="4" w:space="0" w:color="auto"/>
            </w:tcBorders>
          </w:tcPr>
          <w:p w14:paraId="4FF365E4" w14:textId="77777777" w:rsidR="00E57560" w:rsidRPr="00861596" w:rsidRDefault="00E57560" w:rsidP="00E57560">
            <w:pPr>
              <w:pStyle w:val="Lijstalinea"/>
              <w:numPr>
                <w:ilvl w:val="0"/>
                <w:numId w:val="10"/>
              </w:numPr>
              <w:textAlignment w:val="baseline"/>
              <w:rPr>
                <w:rFonts w:cs="Segoe UI"/>
                <w:szCs w:val="22"/>
              </w:rPr>
            </w:pPr>
          </w:p>
        </w:tc>
        <w:tc>
          <w:tcPr>
            <w:tcW w:w="3764" w:type="dxa"/>
            <w:tcBorders>
              <w:top w:val="single" w:sz="4" w:space="0" w:color="auto"/>
              <w:left w:val="single" w:sz="4" w:space="0" w:color="auto"/>
              <w:bottom w:val="single" w:sz="4" w:space="0" w:color="auto"/>
              <w:right w:val="single" w:sz="4" w:space="0" w:color="auto"/>
            </w:tcBorders>
          </w:tcPr>
          <w:p w14:paraId="4798C973"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r w:rsidRPr="00861596">
              <w:rPr>
                <w:rFonts w:cs="Segoe UI"/>
                <w:szCs w:val="22"/>
              </w:rPr>
              <w:t>Dient de gemeente Venlo nog rekening te houden met andere aspecten? Heeft u nog andere opmerking die niet bij voorgaande vragen aan bod zijn gekomen maar die volgens u wel van belang zijn.</w:t>
            </w:r>
          </w:p>
        </w:tc>
        <w:tc>
          <w:tcPr>
            <w:tcW w:w="4652" w:type="dxa"/>
            <w:tcBorders>
              <w:left w:val="single" w:sz="4" w:space="0" w:color="auto"/>
            </w:tcBorders>
          </w:tcPr>
          <w:p w14:paraId="4B7510A7" w14:textId="77777777" w:rsidR="00E57560" w:rsidRPr="00861596" w:rsidRDefault="00E57560" w:rsidP="00FC2D41">
            <w:pPr>
              <w:textAlignment w:val="baseline"/>
              <w:cnfStyle w:val="000000100000" w:firstRow="0" w:lastRow="0" w:firstColumn="0" w:lastColumn="0" w:oddVBand="0" w:evenVBand="0" w:oddHBand="1" w:evenHBand="0" w:firstRowFirstColumn="0" w:firstRowLastColumn="0" w:lastRowFirstColumn="0" w:lastRowLastColumn="0"/>
              <w:rPr>
                <w:rFonts w:cs="Segoe UI"/>
                <w:szCs w:val="22"/>
              </w:rPr>
            </w:pPr>
          </w:p>
        </w:tc>
      </w:tr>
    </w:tbl>
    <w:p w14:paraId="2A41D5B1" w14:textId="77777777" w:rsidR="009E5F8D" w:rsidRPr="009E5F8D" w:rsidRDefault="009E5F8D" w:rsidP="009E5F8D"/>
    <w:p w14:paraId="089C15C6" w14:textId="50DB20C4" w:rsidR="005C1BF0" w:rsidRPr="009E5F8D" w:rsidRDefault="005C1BF0" w:rsidP="009E5F8D">
      <w:pPr>
        <w:rPr>
          <w:highlight w:val="yellow"/>
        </w:rPr>
      </w:pPr>
    </w:p>
    <w:p w14:paraId="215FA0DE" w14:textId="77777777" w:rsidR="005C1BF0" w:rsidRPr="007F3274" w:rsidRDefault="005C1BF0" w:rsidP="00455829"/>
    <w:sectPr w:rsidR="005C1BF0" w:rsidRPr="007F3274" w:rsidSect="007F0F4D">
      <w:headerReference w:type="even" r:id="rId20"/>
      <w:headerReference w:type="default" r:id="rId21"/>
      <w:footerReference w:type="even" r:id="rId22"/>
      <w:footerReference w:type="default" r:id="rId23"/>
      <w:headerReference w:type="first" r:id="rId24"/>
      <w:footerReference w:type="first" r:id="rId25"/>
      <w:pgSz w:w="11906" w:h="16838" w:code="9"/>
      <w:pgMar w:top="1418" w:right="1418" w:bottom="1701" w:left="1418" w:header="964" w:footer="964" w:gutter="0"/>
      <w:paperSrc w:first="264" w:other="264"/>
      <w:pgNumType w:start="1"/>
      <w:cols w:space="708"/>
      <w:formProt w:val="0"/>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606E3A" w14:textId="77777777" w:rsidR="00D95F44" w:rsidRDefault="00D95F44">
      <w:r>
        <w:separator/>
      </w:r>
    </w:p>
  </w:endnote>
  <w:endnote w:type="continuationSeparator" w:id="0">
    <w:p w14:paraId="1951B481" w14:textId="77777777" w:rsidR="00D95F44" w:rsidRDefault="00D95F4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RW Form Light">
    <w:panose1 w:val="00000400000000000000"/>
    <w:charset w:val="00"/>
    <w:family w:val="modern"/>
    <w:notTrueType/>
    <w:pitch w:val="variable"/>
    <w:sig w:usb0="00000007" w:usb1="00000001"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URW Form">
    <w:panose1 w:val="00000500000000000000"/>
    <w:charset w:val="00"/>
    <w:family w:val="modern"/>
    <w:notTrueType/>
    <w:pitch w:val="variable"/>
    <w:sig w:usb0="00000007" w:usb1="00000001" w:usb2="00000000" w:usb3="00000000" w:csb0="00000093" w:csb1="00000000"/>
  </w:font>
  <w:font w:name="Arial Narrow">
    <w:panose1 w:val="020B0606020202030204"/>
    <w:charset w:val="00"/>
    <w:family w:val="swiss"/>
    <w:pitch w:val="variable"/>
    <w:sig w:usb0="00000287" w:usb1="00000800" w:usb2="00000000" w:usb3="00000000" w:csb0="0000009F" w:csb1="00000000"/>
  </w:font>
  <w:font w:name="URW Form Heavy">
    <w:panose1 w:val="00000900000000000000"/>
    <w:charset w:val="00"/>
    <w:family w:val="modern"/>
    <w:notTrueType/>
    <w:pitch w:val="variable"/>
    <w:sig w:usb0="00000007" w:usb1="00000001" w:usb2="00000000" w:usb3="00000000" w:csb0="00000093"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7371" w:type="dxa"/>
      <w:tblLayout w:type="fixed"/>
      <w:tblCellMar>
        <w:left w:w="0" w:type="dxa"/>
        <w:right w:w="0" w:type="dxa"/>
      </w:tblCellMar>
      <w:tblLook w:val="0000" w:firstRow="0" w:lastRow="0" w:firstColumn="0" w:lastColumn="0" w:noHBand="0" w:noVBand="0"/>
    </w:tblPr>
    <w:tblGrid>
      <w:gridCol w:w="510"/>
      <w:gridCol w:w="6861"/>
    </w:tblGrid>
    <w:tr w:rsidR="00340F34" w:rsidRPr="006650B8" w14:paraId="0395818E" w14:textId="77777777" w:rsidTr="000214C9">
      <w:tc>
        <w:tcPr>
          <w:tcW w:w="510" w:type="dxa"/>
        </w:tcPr>
        <w:p w14:paraId="39382D36" w14:textId="3E4D9E98" w:rsidR="00340F34" w:rsidRPr="006650B8" w:rsidRDefault="00340F34">
          <w:pPr>
            <w:pStyle w:val="Voettekst"/>
            <w:tabs>
              <w:tab w:val="right" w:pos="8562"/>
              <w:tab w:val="right" w:pos="9072"/>
            </w:tabs>
            <w:rPr>
              <w:rFonts w:ascii="URW Form" w:hAnsi="URW Form"/>
              <w:b/>
              <w:bCs/>
              <w:color w:val="1E75BB"/>
              <w:sz w:val="16"/>
              <w:szCs w:val="16"/>
            </w:rPr>
          </w:pPr>
          <w:r w:rsidRPr="006650B8">
            <w:rPr>
              <w:rFonts w:ascii="URW Form" w:hAnsi="URW Form"/>
              <w:b/>
              <w:bCs/>
              <w:color w:val="1E75BB"/>
              <w:sz w:val="16"/>
              <w:szCs w:val="16"/>
            </w:rPr>
            <w:fldChar w:fldCharType="begin"/>
          </w:r>
          <w:r w:rsidRPr="006650B8">
            <w:rPr>
              <w:rFonts w:ascii="URW Form" w:hAnsi="URW Form"/>
              <w:b/>
              <w:bCs/>
              <w:color w:val="1E75BB"/>
              <w:sz w:val="16"/>
              <w:szCs w:val="16"/>
            </w:rPr>
            <w:instrText xml:space="preserve"> PAGE </w:instrText>
          </w:r>
          <w:r w:rsidRPr="006650B8">
            <w:rPr>
              <w:rFonts w:ascii="URW Form" w:hAnsi="URW Form"/>
              <w:b/>
              <w:bCs/>
              <w:color w:val="1E75BB"/>
              <w:sz w:val="16"/>
              <w:szCs w:val="16"/>
            </w:rPr>
            <w:fldChar w:fldCharType="separate"/>
          </w:r>
          <w:r w:rsidRPr="006650B8">
            <w:rPr>
              <w:rFonts w:ascii="URW Form" w:hAnsi="URW Form"/>
              <w:b/>
              <w:bCs/>
              <w:noProof/>
              <w:color w:val="1E75BB"/>
              <w:sz w:val="16"/>
              <w:szCs w:val="16"/>
            </w:rPr>
            <w:t>2</w:t>
          </w:r>
          <w:r w:rsidRPr="006650B8">
            <w:rPr>
              <w:rFonts w:ascii="URW Form" w:hAnsi="URW Form"/>
              <w:b/>
              <w:bCs/>
              <w:color w:val="1E75BB"/>
              <w:sz w:val="16"/>
              <w:szCs w:val="16"/>
            </w:rPr>
            <w:fldChar w:fldCharType="end"/>
          </w:r>
          <w:r w:rsidR="006650B8" w:rsidRPr="006650B8">
            <w:rPr>
              <w:rFonts w:ascii="URW Form" w:hAnsi="URW Form"/>
              <w:b/>
              <w:bCs/>
              <w:color w:val="1E75BB"/>
              <w:sz w:val="16"/>
              <w:szCs w:val="16"/>
            </w:rPr>
            <w:t xml:space="preserve">   |</w:t>
          </w:r>
        </w:p>
      </w:tc>
      <w:tc>
        <w:tcPr>
          <w:tcW w:w="6861" w:type="dxa"/>
        </w:tcPr>
        <w:sdt>
          <w:sdtPr>
            <w:rPr>
              <w:rFonts w:ascii="URW Form" w:hAnsi="URW Form"/>
              <w:color w:val="1E75BB"/>
              <w:sz w:val="16"/>
              <w:szCs w:val="16"/>
            </w:rPr>
            <w:alias w:val="Form.BeknopteTitel"/>
            <w:tag w:val="{&quot;templafy&quot;:{&quot;binding&quot;:&quot;{{Form.BeknopteTitel}}&quot;,&quot;removeAndKeepContent&quot;:false,&quot;disableUpdates&quot;:false,&quot;type&quot;:&quot;text&quot;}}"/>
            <w:id w:val="-662243317"/>
            <w:placeholder>
              <w:docPart w:val="DefaultPlaceholder_-1854013440"/>
            </w:placeholder>
          </w:sdtPr>
          <w:sdtContent>
            <w:sdt>
              <w:sdtPr>
                <w:rPr>
                  <w:rFonts w:ascii="URW Form" w:hAnsi="URW Form"/>
                  <w:color w:val="1E75BB"/>
                  <w:sz w:val="16"/>
                  <w:szCs w:val="16"/>
                </w:rPr>
                <w:alias w:val="Form.BeknopteTitel"/>
                <w:tag w:val="{&quot;templafy&quot;:{&quot;binding&quot;:&quot;{{Form.BeknopteTitel}}&quot;,&quot;removeAndKeepContent&quot;:false,&quot;disableUpdates&quot;:false,&quot;type&quot;:&quot;text&quot;}}"/>
                <w:id w:val="-1186509340"/>
                <w:placeholder>
                  <w:docPart w:val="5BD3FFF679124FA6B9A99F702CAECAA7"/>
                </w:placeholder>
              </w:sdtPr>
              <w:sdtContent>
                <w:p w14:paraId="3B2B34CD" w14:textId="37BE4DDE" w:rsidR="00340F34" w:rsidRPr="006650B8" w:rsidRDefault="000214C9" w:rsidP="000214C9">
                  <w:pPr>
                    <w:pStyle w:val="Voettekst"/>
                    <w:tabs>
                      <w:tab w:val="right" w:pos="8562"/>
                      <w:tab w:val="right" w:pos="9072"/>
                    </w:tabs>
                    <w:jc w:val="right"/>
                    <w:rPr>
                      <w:rFonts w:ascii="URW Form" w:hAnsi="URW Form"/>
                      <w:color w:val="1E75BB"/>
                      <w:sz w:val="16"/>
                      <w:szCs w:val="16"/>
                    </w:rPr>
                  </w:pPr>
                  <w:r w:rsidRPr="000214C9">
                    <w:rPr>
                      <w:rFonts w:ascii="URW Form" w:hAnsi="URW Form"/>
                      <w:color w:val="1E75BB"/>
                      <w:sz w:val="16"/>
                      <w:szCs w:val="16"/>
                    </w:rPr>
                    <w:t>I</w:t>
                  </w:r>
                  <w:r>
                    <w:rPr>
                      <w:rFonts w:ascii="URW Form" w:hAnsi="URW Form"/>
                      <w:color w:val="1E75BB"/>
                      <w:sz w:val="16"/>
                      <w:szCs w:val="16"/>
                    </w:rPr>
                    <w:t xml:space="preserve">nformatiesysteem voor integraal beheer van de openbare ruimte - </w:t>
                  </w:r>
                  <w:r w:rsidRPr="000214C9">
                    <w:rPr>
                      <w:rFonts w:ascii="URW Form" w:hAnsi="URW Form"/>
                      <w:color w:val="1E75BB"/>
                      <w:sz w:val="16"/>
                      <w:szCs w:val="16"/>
                    </w:rPr>
                    <w:t>B</w:t>
                  </w:r>
                  <w:r>
                    <w:rPr>
                      <w:rFonts w:ascii="URW Form" w:hAnsi="URW Form"/>
                      <w:color w:val="1E75BB"/>
                      <w:sz w:val="16"/>
                      <w:szCs w:val="16"/>
                    </w:rPr>
                    <w:t>eantwoording vragenlijst</w:t>
                  </w:r>
                </w:p>
              </w:sdtContent>
            </w:sdt>
          </w:sdtContent>
        </w:sdt>
      </w:tc>
    </w:tr>
  </w:tbl>
  <w:p w14:paraId="1997D957" w14:textId="77777777" w:rsidR="00340F34" w:rsidRPr="006650B8" w:rsidRDefault="00340F34">
    <w:pPr>
      <w:pStyle w:val="Voettekst"/>
      <w:rPr>
        <w:rFonts w:ascii="URW Form" w:hAnsi="URW Form"/>
        <w:color w:val="1E75BB"/>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7371" w:type="dxa"/>
      <w:tblInd w:w="1701" w:type="dxa"/>
      <w:tblLayout w:type="fixed"/>
      <w:tblCellMar>
        <w:left w:w="0" w:type="dxa"/>
        <w:right w:w="0" w:type="dxa"/>
      </w:tblCellMar>
      <w:tblLook w:val="0000" w:firstRow="0" w:lastRow="0" w:firstColumn="0" w:lastColumn="0" w:noHBand="0" w:noVBand="0"/>
    </w:tblPr>
    <w:tblGrid>
      <w:gridCol w:w="6861"/>
      <w:gridCol w:w="510"/>
    </w:tblGrid>
    <w:tr w:rsidR="00340F34" w:rsidRPr="006650B8" w14:paraId="17EE30C7" w14:textId="77777777" w:rsidTr="000214C9">
      <w:tc>
        <w:tcPr>
          <w:tcW w:w="6861" w:type="dxa"/>
        </w:tcPr>
        <w:sdt>
          <w:sdtPr>
            <w:rPr>
              <w:rFonts w:ascii="URW Form" w:hAnsi="URW Form"/>
              <w:color w:val="1E75BB"/>
              <w:sz w:val="16"/>
              <w:szCs w:val="16"/>
            </w:rPr>
            <w:alias w:val="Form.BeknopteTitel"/>
            <w:tag w:val="{&quot;templafy&quot;:{&quot;binding&quot;:&quot;{{Form.BeknopteTitel}}&quot;,&quot;removeAndKeepContent&quot;:false,&quot;disableUpdates&quot;:false,&quot;type&quot;:&quot;text&quot;}}"/>
            <w:id w:val="59679453"/>
            <w:placeholder>
              <w:docPart w:val="DefaultPlaceholder_-1854013440"/>
            </w:placeholder>
          </w:sdtPr>
          <w:sdtContent>
            <w:p w14:paraId="5F2E0993" w14:textId="66EEDB18" w:rsidR="00446398" w:rsidRPr="006650B8" w:rsidRDefault="000214C9" w:rsidP="000214C9">
              <w:pPr>
                <w:pStyle w:val="Voettekst"/>
                <w:tabs>
                  <w:tab w:val="right" w:pos="8562"/>
                  <w:tab w:val="right" w:pos="9072"/>
                </w:tabs>
                <w:jc w:val="right"/>
                <w:rPr>
                  <w:rFonts w:ascii="URW Form" w:hAnsi="URW Form"/>
                  <w:color w:val="1E75BB"/>
                  <w:sz w:val="16"/>
                  <w:szCs w:val="16"/>
                </w:rPr>
              </w:pPr>
              <w:r w:rsidRPr="000214C9">
                <w:rPr>
                  <w:rFonts w:ascii="URW Form" w:hAnsi="URW Form"/>
                  <w:color w:val="1E75BB"/>
                  <w:sz w:val="16"/>
                  <w:szCs w:val="16"/>
                </w:rPr>
                <w:t>I</w:t>
              </w:r>
              <w:r>
                <w:rPr>
                  <w:rFonts w:ascii="URW Form" w:hAnsi="URW Form"/>
                  <w:color w:val="1E75BB"/>
                  <w:sz w:val="16"/>
                  <w:szCs w:val="16"/>
                </w:rPr>
                <w:t xml:space="preserve">nformatiesysteem voor integraal beheer van de openbare ruimte - </w:t>
              </w:r>
              <w:r w:rsidRPr="000214C9">
                <w:rPr>
                  <w:rFonts w:ascii="URW Form" w:hAnsi="URW Form"/>
                  <w:color w:val="1E75BB"/>
                  <w:sz w:val="16"/>
                  <w:szCs w:val="16"/>
                </w:rPr>
                <w:t>B</w:t>
              </w:r>
              <w:r>
                <w:rPr>
                  <w:rFonts w:ascii="URW Form" w:hAnsi="URW Form"/>
                  <w:color w:val="1E75BB"/>
                  <w:sz w:val="16"/>
                  <w:szCs w:val="16"/>
                </w:rPr>
                <w:t>eantwoording vragenlijst</w:t>
              </w:r>
            </w:p>
          </w:sdtContent>
        </w:sdt>
      </w:tc>
      <w:tc>
        <w:tcPr>
          <w:tcW w:w="510" w:type="dxa"/>
        </w:tcPr>
        <w:p w14:paraId="04324783" w14:textId="3E08C81C" w:rsidR="00340F34" w:rsidRPr="006650B8" w:rsidRDefault="006650B8">
          <w:pPr>
            <w:pStyle w:val="Voettekst"/>
            <w:tabs>
              <w:tab w:val="right" w:pos="8562"/>
              <w:tab w:val="right" w:pos="9072"/>
            </w:tabs>
            <w:jc w:val="right"/>
            <w:rPr>
              <w:rFonts w:ascii="URW Form" w:hAnsi="URW Form"/>
              <w:b/>
              <w:bCs/>
              <w:color w:val="1E75BB"/>
              <w:sz w:val="16"/>
              <w:szCs w:val="16"/>
            </w:rPr>
          </w:pPr>
          <w:r>
            <w:rPr>
              <w:rFonts w:ascii="URW Form" w:hAnsi="URW Form"/>
              <w:b/>
              <w:bCs/>
              <w:color w:val="1E75BB"/>
              <w:sz w:val="16"/>
              <w:szCs w:val="16"/>
            </w:rPr>
            <w:t xml:space="preserve">|   </w:t>
          </w:r>
          <w:r w:rsidR="00340F34" w:rsidRPr="006650B8">
            <w:rPr>
              <w:rFonts w:ascii="URW Form" w:hAnsi="URW Form"/>
              <w:b/>
              <w:bCs/>
              <w:color w:val="1E75BB"/>
              <w:sz w:val="16"/>
              <w:szCs w:val="16"/>
            </w:rPr>
            <w:fldChar w:fldCharType="begin"/>
          </w:r>
          <w:r w:rsidR="00340F34" w:rsidRPr="006650B8">
            <w:rPr>
              <w:rFonts w:ascii="URW Form" w:hAnsi="URW Form"/>
              <w:b/>
              <w:bCs/>
              <w:color w:val="1E75BB"/>
              <w:sz w:val="16"/>
              <w:szCs w:val="16"/>
            </w:rPr>
            <w:instrText xml:space="preserve"> PAGE </w:instrText>
          </w:r>
          <w:r w:rsidR="00340F34" w:rsidRPr="006650B8">
            <w:rPr>
              <w:rFonts w:ascii="URW Form" w:hAnsi="URW Form"/>
              <w:b/>
              <w:bCs/>
              <w:color w:val="1E75BB"/>
              <w:sz w:val="16"/>
              <w:szCs w:val="16"/>
            </w:rPr>
            <w:fldChar w:fldCharType="separate"/>
          </w:r>
          <w:r w:rsidR="00340F34" w:rsidRPr="006650B8">
            <w:rPr>
              <w:rFonts w:ascii="URW Form" w:hAnsi="URW Form"/>
              <w:b/>
              <w:bCs/>
              <w:noProof/>
              <w:color w:val="1E75BB"/>
              <w:sz w:val="16"/>
              <w:szCs w:val="16"/>
            </w:rPr>
            <w:t>1</w:t>
          </w:r>
          <w:r w:rsidR="00340F34" w:rsidRPr="006650B8">
            <w:rPr>
              <w:rFonts w:ascii="URW Form" w:hAnsi="URW Form"/>
              <w:b/>
              <w:bCs/>
              <w:color w:val="1E75BB"/>
              <w:sz w:val="16"/>
              <w:szCs w:val="16"/>
            </w:rPr>
            <w:fldChar w:fldCharType="end"/>
          </w:r>
        </w:p>
      </w:tc>
    </w:tr>
  </w:tbl>
  <w:p w14:paraId="27D20102" w14:textId="77777777" w:rsidR="00340F34" w:rsidRPr="006650B8" w:rsidRDefault="00340F34">
    <w:pPr>
      <w:pStyle w:val="Voettekst"/>
      <w:tabs>
        <w:tab w:val="right" w:pos="8562"/>
        <w:tab w:val="right" w:pos="9072"/>
      </w:tabs>
      <w:rPr>
        <w:rFonts w:ascii="URW Form" w:hAnsi="URW Form"/>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D8D31F" w14:textId="77777777" w:rsidR="000214C9" w:rsidRDefault="000214C9">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CDFBC85" w14:textId="77777777" w:rsidR="00D95F44" w:rsidRDefault="00D95F44">
      <w:r>
        <w:separator/>
      </w:r>
    </w:p>
  </w:footnote>
  <w:footnote w:type="continuationSeparator" w:id="0">
    <w:p w14:paraId="448ECCC2" w14:textId="77777777" w:rsidR="00D95F44" w:rsidRDefault="00D95F4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B4504E" w14:textId="77777777" w:rsidR="000214C9" w:rsidRDefault="000214C9">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1C5682" w14:textId="77777777" w:rsidR="000214C9" w:rsidRDefault="000214C9">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9F48AD" w14:textId="77777777" w:rsidR="000214C9" w:rsidRDefault="000214C9">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3C13F9"/>
    <w:multiLevelType w:val="hybridMultilevel"/>
    <w:tmpl w:val="84CC0A60"/>
    <w:lvl w:ilvl="0" w:tplc="54166880">
      <w:start w:val="1"/>
      <w:numFmt w:val="bullet"/>
      <w:pStyle w:val="maatregelen"/>
      <w:lvlText w:val=""/>
      <w:lvlJc w:val="left"/>
      <w:pPr>
        <w:tabs>
          <w:tab w:val="num" w:pos="720"/>
        </w:tabs>
        <w:ind w:left="720" w:hanging="360"/>
      </w:pPr>
      <w:rPr>
        <w:rFonts w:ascii="Symbol" w:hAnsi="Symbol" w:hint="default"/>
      </w:rPr>
    </w:lvl>
    <w:lvl w:ilvl="1" w:tplc="04130003">
      <w:start w:val="1"/>
      <w:numFmt w:val="bullet"/>
      <w:lvlText w:val="o"/>
      <w:lvlJc w:val="left"/>
      <w:pPr>
        <w:tabs>
          <w:tab w:val="num" w:pos="1440"/>
        </w:tabs>
        <w:ind w:left="1440" w:hanging="360"/>
      </w:pPr>
      <w:rPr>
        <w:rFonts w:ascii="Courier New" w:hAnsi="Courier New" w:cs="Times New Roman" w:hint="default"/>
      </w:rPr>
    </w:lvl>
    <w:lvl w:ilvl="2" w:tplc="04130005">
      <w:start w:val="1"/>
      <w:numFmt w:val="bullet"/>
      <w:lvlText w:val=""/>
      <w:lvlJc w:val="left"/>
      <w:pPr>
        <w:tabs>
          <w:tab w:val="num" w:pos="2160"/>
        </w:tabs>
        <w:ind w:left="2160" w:hanging="360"/>
      </w:pPr>
      <w:rPr>
        <w:rFonts w:ascii="Wingdings" w:hAnsi="Wingdings" w:hint="default"/>
      </w:rPr>
    </w:lvl>
    <w:lvl w:ilvl="3" w:tplc="04130001">
      <w:start w:val="1"/>
      <w:numFmt w:val="bullet"/>
      <w:lvlText w:val=""/>
      <w:lvlJc w:val="left"/>
      <w:pPr>
        <w:tabs>
          <w:tab w:val="num" w:pos="2880"/>
        </w:tabs>
        <w:ind w:left="2880" w:hanging="360"/>
      </w:pPr>
      <w:rPr>
        <w:rFonts w:ascii="Symbol" w:hAnsi="Symbol" w:hint="default"/>
      </w:rPr>
    </w:lvl>
    <w:lvl w:ilvl="4" w:tplc="04130003">
      <w:start w:val="1"/>
      <w:numFmt w:val="bullet"/>
      <w:lvlText w:val="o"/>
      <w:lvlJc w:val="left"/>
      <w:pPr>
        <w:tabs>
          <w:tab w:val="num" w:pos="3600"/>
        </w:tabs>
        <w:ind w:left="3600" w:hanging="360"/>
      </w:pPr>
      <w:rPr>
        <w:rFonts w:ascii="Courier New" w:hAnsi="Courier New" w:cs="Times New Roman" w:hint="default"/>
      </w:rPr>
    </w:lvl>
    <w:lvl w:ilvl="5" w:tplc="04130005">
      <w:start w:val="1"/>
      <w:numFmt w:val="bullet"/>
      <w:lvlText w:val=""/>
      <w:lvlJc w:val="left"/>
      <w:pPr>
        <w:tabs>
          <w:tab w:val="num" w:pos="4320"/>
        </w:tabs>
        <w:ind w:left="4320" w:hanging="360"/>
      </w:pPr>
      <w:rPr>
        <w:rFonts w:ascii="Wingdings" w:hAnsi="Wingdings" w:hint="default"/>
      </w:rPr>
    </w:lvl>
    <w:lvl w:ilvl="6" w:tplc="04130001">
      <w:start w:val="1"/>
      <w:numFmt w:val="bullet"/>
      <w:lvlText w:val=""/>
      <w:lvlJc w:val="left"/>
      <w:pPr>
        <w:tabs>
          <w:tab w:val="num" w:pos="5040"/>
        </w:tabs>
        <w:ind w:left="5040" w:hanging="360"/>
      </w:pPr>
      <w:rPr>
        <w:rFonts w:ascii="Symbol" w:hAnsi="Symbol" w:hint="default"/>
      </w:rPr>
    </w:lvl>
    <w:lvl w:ilvl="7" w:tplc="04130003">
      <w:start w:val="1"/>
      <w:numFmt w:val="bullet"/>
      <w:lvlText w:val="o"/>
      <w:lvlJc w:val="left"/>
      <w:pPr>
        <w:tabs>
          <w:tab w:val="num" w:pos="5760"/>
        </w:tabs>
        <w:ind w:left="5760" w:hanging="360"/>
      </w:pPr>
      <w:rPr>
        <w:rFonts w:ascii="Courier New" w:hAnsi="Courier New" w:cs="Times New Roman" w:hint="default"/>
      </w:rPr>
    </w:lvl>
    <w:lvl w:ilvl="8" w:tplc="04130005">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2F323F8"/>
    <w:multiLevelType w:val="hybridMultilevel"/>
    <w:tmpl w:val="908E26F4"/>
    <w:lvl w:ilvl="0" w:tplc="3E5835FC">
      <w:numFmt w:val="bullet"/>
      <w:lvlText w:val="-"/>
      <w:lvlJc w:val="left"/>
      <w:pPr>
        <w:ind w:left="720" w:hanging="360"/>
      </w:pPr>
      <w:rPr>
        <w:rFonts w:ascii="URW Form Light" w:eastAsia="MS Mincho" w:hAnsi="URW Form Light" w:cs="Segoe U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15B90FF8"/>
    <w:multiLevelType w:val="multilevel"/>
    <w:tmpl w:val="6E38C9F2"/>
    <w:lvl w:ilvl="0">
      <w:start w:val="1"/>
      <w:numFmt w:val="lowerLetter"/>
      <w:pStyle w:val="OpsomLetter1"/>
      <w:lvlText w:val="%1."/>
      <w:lvlJc w:val="left"/>
      <w:pPr>
        <w:tabs>
          <w:tab w:val="num" w:pos="425"/>
        </w:tabs>
        <w:ind w:left="425" w:hanging="425"/>
      </w:pPr>
    </w:lvl>
    <w:lvl w:ilvl="1">
      <w:start w:val="1"/>
      <w:numFmt w:val="lowerLetter"/>
      <w:lvlText w:val="%2."/>
      <w:lvlJc w:val="left"/>
      <w:pPr>
        <w:tabs>
          <w:tab w:val="num" w:pos="851"/>
        </w:tabs>
        <w:ind w:left="851" w:hanging="426"/>
      </w:pPr>
    </w:lvl>
    <w:lvl w:ilvl="2">
      <w:start w:val="1"/>
      <w:numFmt w:val="lowerLetter"/>
      <w:lvlText w:val="%3."/>
      <w:lvlJc w:val="left"/>
      <w:pPr>
        <w:tabs>
          <w:tab w:val="num" w:pos="1276"/>
        </w:tabs>
        <w:ind w:left="1276" w:hanging="425"/>
      </w:pPr>
    </w:lvl>
    <w:lvl w:ilvl="3">
      <w:start w:val="1"/>
      <w:numFmt w:val="lowerLetter"/>
      <w:lvlText w:val="%4."/>
      <w:lvlJc w:val="left"/>
      <w:pPr>
        <w:tabs>
          <w:tab w:val="num" w:pos="1701"/>
        </w:tabs>
        <w:ind w:left="1701" w:hanging="425"/>
      </w:pPr>
      <w:rPr>
        <w:rFonts w:ascii="Arial" w:hAnsi="Arial" w:hint="default"/>
      </w:rPr>
    </w:lvl>
    <w:lvl w:ilvl="4">
      <w:start w:val="1"/>
      <w:numFmt w:val="lowerLetter"/>
      <w:lvlText w:val="%5."/>
      <w:lvlJc w:val="left"/>
      <w:pPr>
        <w:tabs>
          <w:tab w:val="num" w:pos="2126"/>
        </w:tabs>
        <w:ind w:left="2126" w:hanging="425"/>
      </w:pPr>
    </w:lvl>
    <w:lvl w:ilvl="5">
      <w:start w:val="1"/>
      <w:numFmt w:val="lowerLetter"/>
      <w:lvlText w:val="%6."/>
      <w:lvlJc w:val="left"/>
      <w:pPr>
        <w:tabs>
          <w:tab w:val="num" w:pos="2552"/>
        </w:tabs>
        <w:ind w:left="2552" w:hanging="426"/>
      </w:pPr>
    </w:lvl>
    <w:lvl w:ilvl="6">
      <w:start w:val="1"/>
      <w:numFmt w:val="lowerLetter"/>
      <w:lvlText w:val="%7."/>
      <w:lvlJc w:val="left"/>
      <w:pPr>
        <w:tabs>
          <w:tab w:val="num" w:pos="2977"/>
        </w:tabs>
        <w:ind w:left="2977" w:hanging="425"/>
      </w:pPr>
    </w:lvl>
    <w:lvl w:ilvl="7">
      <w:start w:val="1"/>
      <w:numFmt w:val="lowerLetter"/>
      <w:lvlText w:val="%8."/>
      <w:lvlJc w:val="left"/>
      <w:pPr>
        <w:tabs>
          <w:tab w:val="num" w:pos="3402"/>
        </w:tabs>
        <w:ind w:left="3402" w:hanging="425"/>
      </w:pPr>
    </w:lvl>
    <w:lvl w:ilvl="8">
      <w:start w:val="1"/>
      <w:numFmt w:val="lowerLetter"/>
      <w:lvlText w:val="%9."/>
      <w:lvlJc w:val="left"/>
      <w:pPr>
        <w:tabs>
          <w:tab w:val="num" w:pos="3827"/>
        </w:tabs>
        <w:ind w:left="3827" w:hanging="425"/>
      </w:pPr>
    </w:lvl>
  </w:abstractNum>
  <w:abstractNum w:abstractNumId="3" w15:restartNumberingAfterBreak="0">
    <w:nsid w:val="21AA22A8"/>
    <w:multiLevelType w:val="hybridMultilevel"/>
    <w:tmpl w:val="1520CEA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231D51D8"/>
    <w:multiLevelType w:val="hybridMultilevel"/>
    <w:tmpl w:val="27C4E25C"/>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 w15:restartNumberingAfterBreak="0">
    <w:nsid w:val="321B038F"/>
    <w:multiLevelType w:val="multilevel"/>
    <w:tmpl w:val="B8D09820"/>
    <w:lvl w:ilvl="0">
      <w:start w:val="1"/>
      <w:numFmt w:val="decimal"/>
      <w:pStyle w:val="Kop1"/>
      <w:lvlText w:val="%1"/>
      <w:lvlJc w:val="left"/>
      <w:pPr>
        <w:tabs>
          <w:tab w:val="num" w:pos="1134"/>
        </w:tabs>
        <w:ind w:left="1134" w:hanging="1134"/>
      </w:pPr>
    </w:lvl>
    <w:lvl w:ilvl="1">
      <w:start w:val="1"/>
      <w:numFmt w:val="decimal"/>
      <w:pStyle w:val="Kop2"/>
      <w:lvlText w:val="%1.%2"/>
      <w:lvlJc w:val="left"/>
      <w:pPr>
        <w:tabs>
          <w:tab w:val="num" w:pos="1134"/>
        </w:tabs>
        <w:ind w:left="1134" w:hanging="1134"/>
      </w:pPr>
    </w:lvl>
    <w:lvl w:ilvl="2">
      <w:start w:val="1"/>
      <w:numFmt w:val="decimal"/>
      <w:pStyle w:val="Kop3"/>
      <w:lvlText w:val="%1.%2.%3"/>
      <w:lvlJc w:val="left"/>
      <w:pPr>
        <w:tabs>
          <w:tab w:val="num" w:pos="1134"/>
        </w:tabs>
        <w:ind w:left="1134" w:hanging="1134"/>
      </w:pPr>
    </w:lvl>
    <w:lvl w:ilvl="3">
      <w:start w:val="1"/>
      <w:numFmt w:val="decimal"/>
      <w:pStyle w:val="Kop4"/>
      <w:lvlText w:val="%1.%2.%3.%4"/>
      <w:lvlJc w:val="left"/>
      <w:pPr>
        <w:tabs>
          <w:tab w:val="num" w:pos="1134"/>
        </w:tabs>
        <w:ind w:left="1134" w:hanging="113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6" w15:restartNumberingAfterBreak="0">
    <w:nsid w:val="3432160B"/>
    <w:multiLevelType w:val="hybridMultilevel"/>
    <w:tmpl w:val="1346D10A"/>
    <w:lvl w:ilvl="0" w:tplc="ACC6CB48">
      <w:numFmt w:val="bullet"/>
      <w:lvlText w:val="-"/>
      <w:lvlJc w:val="left"/>
      <w:pPr>
        <w:ind w:left="720" w:hanging="360"/>
      </w:pPr>
      <w:rPr>
        <w:rFonts w:ascii="URW Form Light" w:eastAsia="MS Mincho" w:hAnsi="URW Form Light" w:cs="Segoe U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4CBB702F"/>
    <w:multiLevelType w:val="multilevel"/>
    <w:tmpl w:val="FCAA9568"/>
    <w:lvl w:ilvl="0">
      <w:start w:val="1"/>
      <w:numFmt w:val="bullet"/>
      <w:pStyle w:val="OpsomBullit1"/>
      <w:lvlText w:val=""/>
      <w:lvlJc w:val="left"/>
      <w:pPr>
        <w:tabs>
          <w:tab w:val="num" w:pos="425"/>
        </w:tabs>
        <w:ind w:left="425" w:hanging="425"/>
      </w:pPr>
      <w:rPr>
        <w:rFonts w:ascii="Symbol" w:hAnsi="Symbol" w:hint="default"/>
      </w:rPr>
    </w:lvl>
    <w:lvl w:ilvl="1">
      <w:start w:val="1"/>
      <w:numFmt w:val="bullet"/>
      <w:lvlText w:val=""/>
      <w:lvlJc w:val="left"/>
      <w:pPr>
        <w:tabs>
          <w:tab w:val="num" w:pos="851"/>
        </w:tabs>
        <w:ind w:left="851" w:hanging="426"/>
      </w:pPr>
      <w:rPr>
        <w:rFonts w:ascii="Symbol" w:hAnsi="Symbol" w:hint="default"/>
      </w:rPr>
    </w:lvl>
    <w:lvl w:ilvl="2">
      <w:start w:val="1"/>
      <w:numFmt w:val="bullet"/>
      <w:lvlText w:val=""/>
      <w:lvlJc w:val="left"/>
      <w:pPr>
        <w:tabs>
          <w:tab w:val="num" w:pos="1276"/>
        </w:tabs>
        <w:ind w:left="1276" w:hanging="425"/>
      </w:pPr>
      <w:rPr>
        <w:rFonts w:ascii="Symbol" w:hAnsi="Symbol" w:hint="default"/>
      </w:rPr>
    </w:lvl>
    <w:lvl w:ilvl="3">
      <w:start w:val="1"/>
      <w:numFmt w:val="bullet"/>
      <w:lvlText w:val=""/>
      <w:lvlJc w:val="left"/>
      <w:pPr>
        <w:tabs>
          <w:tab w:val="num" w:pos="1701"/>
        </w:tabs>
        <w:ind w:left="1701" w:hanging="425"/>
      </w:pPr>
      <w:rPr>
        <w:rFonts w:ascii="Symbol" w:hAnsi="Symbol" w:hint="default"/>
      </w:rPr>
    </w:lvl>
    <w:lvl w:ilvl="4">
      <w:start w:val="1"/>
      <w:numFmt w:val="bullet"/>
      <w:lvlText w:val=""/>
      <w:lvlJc w:val="left"/>
      <w:pPr>
        <w:tabs>
          <w:tab w:val="num" w:pos="2126"/>
        </w:tabs>
        <w:ind w:left="2126" w:hanging="425"/>
      </w:pPr>
      <w:rPr>
        <w:rFonts w:ascii="Symbol" w:hAnsi="Symbol" w:hint="default"/>
      </w:rPr>
    </w:lvl>
    <w:lvl w:ilvl="5">
      <w:start w:val="1"/>
      <w:numFmt w:val="bullet"/>
      <w:lvlText w:val=""/>
      <w:lvlJc w:val="left"/>
      <w:pPr>
        <w:tabs>
          <w:tab w:val="num" w:pos="2552"/>
        </w:tabs>
        <w:ind w:left="2552" w:hanging="426"/>
      </w:pPr>
      <w:rPr>
        <w:rFonts w:ascii="Symbol" w:hAnsi="Symbol" w:hint="default"/>
      </w:rPr>
    </w:lvl>
    <w:lvl w:ilvl="6">
      <w:start w:val="1"/>
      <w:numFmt w:val="bullet"/>
      <w:lvlText w:val=""/>
      <w:lvlJc w:val="left"/>
      <w:pPr>
        <w:tabs>
          <w:tab w:val="num" w:pos="2977"/>
        </w:tabs>
        <w:ind w:left="2977" w:hanging="425"/>
      </w:pPr>
      <w:rPr>
        <w:rFonts w:ascii="Symbol" w:hAnsi="Symbol" w:hint="default"/>
      </w:rPr>
    </w:lvl>
    <w:lvl w:ilvl="7">
      <w:start w:val="1"/>
      <w:numFmt w:val="bullet"/>
      <w:lvlText w:val=""/>
      <w:lvlJc w:val="left"/>
      <w:pPr>
        <w:tabs>
          <w:tab w:val="num" w:pos="3402"/>
        </w:tabs>
        <w:ind w:left="3402" w:hanging="425"/>
      </w:pPr>
      <w:rPr>
        <w:rFonts w:ascii="Symbol" w:hAnsi="Symbol" w:hint="default"/>
      </w:rPr>
    </w:lvl>
    <w:lvl w:ilvl="8">
      <w:start w:val="1"/>
      <w:numFmt w:val="bullet"/>
      <w:lvlText w:val=""/>
      <w:lvlJc w:val="left"/>
      <w:pPr>
        <w:tabs>
          <w:tab w:val="num" w:pos="3827"/>
        </w:tabs>
        <w:ind w:left="3827" w:hanging="425"/>
      </w:pPr>
      <w:rPr>
        <w:rFonts w:ascii="Symbol" w:hAnsi="Symbol" w:hint="default"/>
      </w:rPr>
    </w:lvl>
  </w:abstractNum>
  <w:abstractNum w:abstractNumId="8" w15:restartNumberingAfterBreak="0">
    <w:nsid w:val="522516B1"/>
    <w:multiLevelType w:val="hybridMultilevel"/>
    <w:tmpl w:val="68D2CF28"/>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9" w15:restartNumberingAfterBreak="0">
    <w:nsid w:val="59A72D47"/>
    <w:multiLevelType w:val="hybridMultilevel"/>
    <w:tmpl w:val="1520CEAE"/>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0" w15:restartNumberingAfterBreak="0">
    <w:nsid w:val="632D019B"/>
    <w:multiLevelType w:val="multilevel"/>
    <w:tmpl w:val="52EEFDC0"/>
    <w:lvl w:ilvl="0">
      <w:start w:val="1"/>
      <w:numFmt w:val="decimal"/>
      <w:pStyle w:val="OpsomCijfer1"/>
      <w:lvlText w:val="%1."/>
      <w:lvlJc w:val="left"/>
      <w:pPr>
        <w:tabs>
          <w:tab w:val="num" w:pos="425"/>
        </w:tabs>
        <w:ind w:left="425" w:hanging="425"/>
      </w:pPr>
    </w:lvl>
    <w:lvl w:ilvl="1">
      <w:start w:val="1"/>
      <w:numFmt w:val="decimal"/>
      <w:lvlText w:val="%2."/>
      <w:lvlJc w:val="left"/>
      <w:pPr>
        <w:tabs>
          <w:tab w:val="num" w:pos="851"/>
        </w:tabs>
        <w:ind w:left="851" w:hanging="426"/>
      </w:pPr>
    </w:lvl>
    <w:lvl w:ilvl="2">
      <w:start w:val="1"/>
      <w:numFmt w:val="decimal"/>
      <w:lvlText w:val="%3."/>
      <w:lvlJc w:val="left"/>
      <w:pPr>
        <w:tabs>
          <w:tab w:val="num" w:pos="1276"/>
        </w:tabs>
        <w:ind w:left="1276" w:hanging="425"/>
      </w:pPr>
    </w:lvl>
    <w:lvl w:ilvl="3">
      <w:start w:val="1"/>
      <w:numFmt w:val="decimal"/>
      <w:lvlText w:val="%4."/>
      <w:lvlJc w:val="left"/>
      <w:pPr>
        <w:tabs>
          <w:tab w:val="num" w:pos="1701"/>
        </w:tabs>
        <w:ind w:left="1701" w:hanging="425"/>
      </w:pPr>
      <w:rPr>
        <w:rFonts w:ascii="Arial" w:hAnsi="Arial" w:hint="default"/>
      </w:rPr>
    </w:lvl>
    <w:lvl w:ilvl="4">
      <w:start w:val="1"/>
      <w:numFmt w:val="decimal"/>
      <w:lvlText w:val="%5."/>
      <w:lvlJc w:val="left"/>
      <w:pPr>
        <w:tabs>
          <w:tab w:val="num" w:pos="2126"/>
        </w:tabs>
        <w:ind w:left="2126" w:hanging="425"/>
      </w:pPr>
    </w:lvl>
    <w:lvl w:ilvl="5">
      <w:start w:val="1"/>
      <w:numFmt w:val="decimal"/>
      <w:lvlText w:val="%6."/>
      <w:lvlJc w:val="left"/>
      <w:pPr>
        <w:tabs>
          <w:tab w:val="num" w:pos="2552"/>
        </w:tabs>
        <w:ind w:left="2552" w:hanging="426"/>
      </w:pPr>
    </w:lvl>
    <w:lvl w:ilvl="6">
      <w:start w:val="1"/>
      <w:numFmt w:val="decimal"/>
      <w:lvlText w:val="%7."/>
      <w:lvlJc w:val="left"/>
      <w:pPr>
        <w:tabs>
          <w:tab w:val="num" w:pos="2977"/>
        </w:tabs>
        <w:ind w:left="2977" w:hanging="425"/>
      </w:pPr>
    </w:lvl>
    <w:lvl w:ilvl="7">
      <w:start w:val="1"/>
      <w:numFmt w:val="decimal"/>
      <w:lvlText w:val="%8."/>
      <w:lvlJc w:val="left"/>
      <w:pPr>
        <w:tabs>
          <w:tab w:val="num" w:pos="3402"/>
        </w:tabs>
        <w:ind w:left="3402" w:hanging="425"/>
      </w:pPr>
    </w:lvl>
    <w:lvl w:ilvl="8">
      <w:start w:val="1"/>
      <w:numFmt w:val="decimal"/>
      <w:lvlText w:val="%9."/>
      <w:lvlJc w:val="left"/>
      <w:pPr>
        <w:tabs>
          <w:tab w:val="num" w:pos="3827"/>
        </w:tabs>
        <w:ind w:left="3827" w:hanging="425"/>
      </w:pPr>
    </w:lvl>
  </w:abstractNum>
  <w:num w:numId="1" w16cid:durableId="1991595695">
    <w:abstractNumId w:val="5"/>
  </w:num>
  <w:num w:numId="2" w16cid:durableId="838886831">
    <w:abstractNumId w:val="7"/>
  </w:num>
  <w:num w:numId="3" w16cid:durableId="445346302">
    <w:abstractNumId w:val="10"/>
  </w:num>
  <w:num w:numId="4" w16cid:durableId="1767920620">
    <w:abstractNumId w:val="2"/>
  </w:num>
  <w:num w:numId="5" w16cid:durableId="764230862">
    <w:abstractNumId w:val="0"/>
  </w:num>
  <w:num w:numId="6" w16cid:durableId="649947513">
    <w:abstractNumId w:val="4"/>
  </w:num>
  <w:num w:numId="7" w16cid:durableId="864175698">
    <w:abstractNumId w:val="9"/>
  </w:num>
  <w:num w:numId="8" w16cid:durableId="1020548347">
    <w:abstractNumId w:val="3"/>
  </w:num>
  <w:num w:numId="9" w16cid:durableId="1302003740">
    <w:abstractNumId w:val="6"/>
  </w:num>
  <w:num w:numId="10" w16cid:durableId="317081639">
    <w:abstractNumId w:val="8"/>
  </w:num>
  <w:num w:numId="11" w16cid:durableId="1652754085">
    <w:abstractNumId w:val="1"/>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stylePaneSortMethod w:val="0004"/>
  <w:defaultTabStop w:val="425"/>
  <w:hyphenationZone w:val="425"/>
  <w:evenAndOddHeaders/>
  <w:characterSpacingControl w:val="doNotCompress"/>
  <w:hdrShapeDefaults>
    <o:shapedefaults v:ext="edit" spidmax="2050" fillcolor="none [3212]" stroke="f">
      <v:fill color="none [3212]"/>
      <v:stroke on="f"/>
      <o:colormru v:ext="edit" colors="#1e1b58"/>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SHAREPOINT"/>
    <w:docVar w:name="DocAuthor" w:val="Petra Aarts"/>
    <w:docVar w:name="DocDuplex" w:val="DUPLEX_DEFAULT"/>
    <w:docVar w:name="DocIndex" w:val="0000"/>
    <w:docVar w:name="DocPrinter" w:val="NOPRINTER"/>
    <w:docVar w:name="DocReg" w:val="0"/>
    <w:docVar w:name="DocType" w:val="NO"/>
    <w:docVar w:name="IW_Generated" w:val="True"/>
    <w:docVar w:name="KingAsync" w:val="none"/>
    <w:docVar w:name="KingWizard" w:val="0"/>
    <w:docVar w:name="mitStyleTemplates" w:val="Stijl rapport|"/>
    <w:docVar w:name="tblConditionalFields" w:val="&lt;?xml version=&quot;1.0&quot; encoding=&quot;utf-16&quot;?&gt;_x000d__x000a_&lt;ArrayOfConditionalField xmlns:xsi=&quot;http://www.w3.org/2001/XMLSchema-instance&quot; xmlns:xsd=&quot;http://www.w3.org/2001/XMLSchema&quot; /&gt;"/>
    <w:docVar w:name="tblDef" w:val="&lt;?xml version=&quot;1.0&quot; encoding=&quot;utf-16&quot;?&gt;&lt;ArrayOfQuestionGroup xmlns:xsi=&quot;http://www.w3.org/2001/XMLSchema-instance&quot; xmlns:xsd=&quot;http://www.w3.org/2001/XMLSchema&quot;&gt;&lt;QuestionGroup&gt;&lt;GroupID&gt;GR4D535F8571B8EA4CA30BA04B7BB63A1E&lt;/GroupID&gt;&lt;GroupName&gt;Stap 1 - Gegevens rapport&lt;/GroupName&gt;&lt;GroupDescription&gt;Rapport&lt;/GroupDescription&gt;&lt;GroupIndex&gt;1&lt;/GroupIndex&gt;&lt;GroupFields&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true&lt;/FieldEmptyDate&gt;&lt;FieldDefault xsi:type=&quot;xsd:string&quot;&gt;1 januari 1900&lt;/FieldDefault&gt;&lt;FieldFormat&gt;d MMMM yyyy&lt;/FieldFormat&gt;&lt;FieldDataType&gt;2&lt;/FieldDataType&gt;&lt;FieldTip /&gt;&lt;FieldPrompt&gt;Datum van aanmaak&lt;/FieldPrompt&gt;&lt;FieldIndex&gt;2&lt;/FieldIndex&gt;&lt;FieldDescription&gt;Vul de datum van het document in (bijv. datum van aanmaak of actuele datum).&lt;/FieldDescription&gt;&lt;FieldName&gt;DatumCreatie&lt;/FieldName&gt;&lt;FieldID&gt;VV171F537C5B3F5B40A35DA64F8E0605B9&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Registratienummer&lt;/FieldPrompt&gt;&lt;FieldIndex&gt;3&lt;/FieldIndex&gt;&lt;FieldDescription&gt;Vul hier het registratienummer in.&lt;/FieldDescription&gt;&lt;FieldName&gt;Regnr&lt;/FieldName&gt;&lt;FieldID&gt;VVD9A59F12F17FC9409F83F49F5462D532&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0&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knopte titel&lt;/FieldPrompt&gt;&lt;FieldIndex&gt;4&lt;/FieldIndex&gt;&lt;FieldDescription&gt;Vul hier de beknopte titel van het rapport in. Dit komt in de voettekst van het rapport te staan.&lt;/FieldDescription&gt;&lt;FieldName&gt;BeknopteTitel&lt;/FieldName&gt;&lt;FieldID&gt;VV20640CA09E1E9A40A61BE3AA2F31490B&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zaak_id&lt;/FieldPrompt&gt;&lt;FieldIndex&gt;5&lt;/FieldIndex&gt;&lt;FieldDescription /&gt;&lt;FieldName&gt;zaak_id&lt;/FieldName&gt;&lt;FieldID&gt;VV8BF7E0F21251F84291E0909D20E49C9A&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zaak_zaaknummer&lt;/FieldPrompt&gt;&lt;FieldIndex&gt;6&lt;/FieldIndex&gt;&lt;FieldDescription /&gt;&lt;FieldName&gt;zaak_zaaknummer&lt;/FieldName&gt;&lt;FieldID&gt;VV89BE26CFACBCD949B4344C34C40C4CDE&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richt_id&lt;/FieldPrompt&gt;&lt;FieldIndex&gt;7&lt;/FieldIndex&gt;&lt;FieldDescription /&gt;&lt;FieldName&gt;bericht_id&lt;/FieldName&gt;&lt;FieldID&gt;VVA7846586ADE7314189CD5C0D04A204AA&lt;/FieldID&gt;&lt;FieldXpath /&gt;&lt;FieldXpathAlternatives /&gt;&lt;FieldLinkedProp /&gt;&lt;/QuestionField&gt;&lt;QuestionField&gt;&lt;FieldMask /&gt;&lt;FieldListSettings&gt;&lt;DisplayDirection&gt;Vertical&lt;/DisplayDirection&gt;&lt;/FieldListSettings&gt;&lt;FieldValues /&gt;&lt;FieldMerge&gt;false&lt;/FieldMerge&gt;&lt;FieldParent&gt;GR4D535F8571B8EA4CA30BA04B7BB63A1E&lt;/FieldParent&gt;&lt;FieldRun&gt;1&lt;/FieldRun&gt;&lt;FieldDataSource&gt;0&lt;/FieldDataSource&gt;&lt;FieldList&gt;0&lt;/FieldList&gt;&lt;FieldRequired&gt;0&lt;/FieldRequired&gt;&lt;FieldLen&gt;-1&lt;/FieldLen&gt;&lt;FieldHelp /&gt;&lt;FieldDocProp /&gt;&lt;FieldEmptyDate&gt;false&lt;/FieldEmptyDate&gt;&lt;FieldDefault xsi:type=&quot;xsd:string&quot;&gt;&lt;/FieldDefault&gt;&lt;FieldFormat&gt;geen&lt;/FieldFormat&gt;&lt;FieldDataType&gt;0&lt;/FieldDataType&gt;&lt;FieldTip /&gt;&lt;FieldPrompt&gt;bericht_nummer&lt;/FieldPrompt&gt;&lt;FieldIndex&gt;8&lt;/FieldIndex&gt;&lt;FieldDescription /&gt;&lt;FieldName&gt;bericht_nummer&lt;/FieldName&gt;&lt;FieldID&gt;VV4C6ABA3B3C309347A051E4B1807737AA&lt;/FieldID&gt;&lt;FieldXpath /&gt;&lt;FieldXpathAlternatives /&gt;&lt;FieldLinkedProp /&gt;&lt;/QuestionField&gt;&lt;/GroupFields&gt;&lt;IsRepeatingGroup&gt;false&lt;/IsRepeatingGroup&gt;&lt;/QuestionGroup&gt;&lt;/ArrayOfQuestionGroup&gt;"/>
    <w:docVar w:name="tblLabels" w:val="&lt;?xml version=&quot;1.0&quot; encoding=&quot;utf-16&quot;?&gt;_x000d__x000a_&lt;ArrayOfIWLabel xmlns:xsi=&quot;http://www.w3.org/2001/XMLSchema-instance&quot; xmlns:xsd=&quot;http://www.w3.org/2001/XMLSchema&quot; /&gt;"/>
    <w:docVar w:name="tblLanguage" w:val="&lt;?xml version=&quot;1.0&quot; encoding=&quot;utf-16&quot;?&gt;_x000d__x000a_&lt;ProjectLanguageValues xmlns:xsi=&quot;http://www.w3.org/2001/XMLSchema-instance&quot; xmlns:xsd=&quot;http://www.w3.org/2001/XMLSchema&quot;&gt;_x000d__x000a_  &lt;FIELDS /&gt;_x000d__x000a_  &lt;FORMS /&gt;_x000d__x000a_  &lt;VALUES /&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7161"/>
  </w:docVars>
  <w:rsids>
    <w:rsidRoot w:val="00E9696D"/>
    <w:rsid w:val="00004177"/>
    <w:rsid w:val="00006A6B"/>
    <w:rsid w:val="00014316"/>
    <w:rsid w:val="000214C9"/>
    <w:rsid w:val="00023FB9"/>
    <w:rsid w:val="00030DB3"/>
    <w:rsid w:val="00040E77"/>
    <w:rsid w:val="00042BE9"/>
    <w:rsid w:val="00086A0A"/>
    <w:rsid w:val="0008707B"/>
    <w:rsid w:val="000A7398"/>
    <w:rsid w:val="000C1BD0"/>
    <w:rsid w:val="000D62CB"/>
    <w:rsid w:val="000E19D7"/>
    <w:rsid w:val="0010107E"/>
    <w:rsid w:val="00102093"/>
    <w:rsid w:val="00103DB7"/>
    <w:rsid w:val="00107EB8"/>
    <w:rsid w:val="00120F64"/>
    <w:rsid w:val="00124947"/>
    <w:rsid w:val="00124FED"/>
    <w:rsid w:val="00147C0E"/>
    <w:rsid w:val="00162797"/>
    <w:rsid w:val="00165618"/>
    <w:rsid w:val="00184C5A"/>
    <w:rsid w:val="001955F4"/>
    <w:rsid w:val="001A76DA"/>
    <w:rsid w:val="00212840"/>
    <w:rsid w:val="00214AD0"/>
    <w:rsid w:val="002152CB"/>
    <w:rsid w:val="00220389"/>
    <w:rsid w:val="002205F9"/>
    <w:rsid w:val="0023153E"/>
    <w:rsid w:val="002403D3"/>
    <w:rsid w:val="00240F4A"/>
    <w:rsid w:val="002470C5"/>
    <w:rsid w:val="00253DF9"/>
    <w:rsid w:val="00263492"/>
    <w:rsid w:val="00275935"/>
    <w:rsid w:val="002B0DA3"/>
    <w:rsid w:val="002E060B"/>
    <w:rsid w:val="002E2133"/>
    <w:rsid w:val="002E5FFC"/>
    <w:rsid w:val="002E6FBA"/>
    <w:rsid w:val="00301207"/>
    <w:rsid w:val="00340F34"/>
    <w:rsid w:val="00350A8D"/>
    <w:rsid w:val="00352419"/>
    <w:rsid w:val="003569BF"/>
    <w:rsid w:val="00361569"/>
    <w:rsid w:val="00362DCF"/>
    <w:rsid w:val="003723CC"/>
    <w:rsid w:val="00384CAF"/>
    <w:rsid w:val="00396EA3"/>
    <w:rsid w:val="003A15F5"/>
    <w:rsid w:val="003A7772"/>
    <w:rsid w:val="003C2A65"/>
    <w:rsid w:val="003C60FE"/>
    <w:rsid w:val="003E03FC"/>
    <w:rsid w:val="003E11D8"/>
    <w:rsid w:val="004223D9"/>
    <w:rsid w:val="004235EB"/>
    <w:rsid w:val="004403EE"/>
    <w:rsid w:val="00446398"/>
    <w:rsid w:val="00447C59"/>
    <w:rsid w:val="0045354D"/>
    <w:rsid w:val="00455829"/>
    <w:rsid w:val="004626B9"/>
    <w:rsid w:val="00493698"/>
    <w:rsid w:val="004A6187"/>
    <w:rsid w:val="004B04AF"/>
    <w:rsid w:val="004B4798"/>
    <w:rsid w:val="004C4130"/>
    <w:rsid w:val="004D00BB"/>
    <w:rsid w:val="004D35DC"/>
    <w:rsid w:val="004D66E0"/>
    <w:rsid w:val="004F4A55"/>
    <w:rsid w:val="00510FB1"/>
    <w:rsid w:val="00512373"/>
    <w:rsid w:val="00516721"/>
    <w:rsid w:val="00521901"/>
    <w:rsid w:val="00524EF8"/>
    <w:rsid w:val="00537EDE"/>
    <w:rsid w:val="00550664"/>
    <w:rsid w:val="005802CB"/>
    <w:rsid w:val="00593725"/>
    <w:rsid w:val="00593B56"/>
    <w:rsid w:val="005A1AEF"/>
    <w:rsid w:val="005A5976"/>
    <w:rsid w:val="005C1BF0"/>
    <w:rsid w:val="005C5E91"/>
    <w:rsid w:val="005D5FC7"/>
    <w:rsid w:val="006038E0"/>
    <w:rsid w:val="00625EB6"/>
    <w:rsid w:val="0063201C"/>
    <w:rsid w:val="00645890"/>
    <w:rsid w:val="00655284"/>
    <w:rsid w:val="006650B8"/>
    <w:rsid w:val="00676627"/>
    <w:rsid w:val="00680E87"/>
    <w:rsid w:val="00692F48"/>
    <w:rsid w:val="00694CEF"/>
    <w:rsid w:val="006B3458"/>
    <w:rsid w:val="006C3F0D"/>
    <w:rsid w:val="006C4C57"/>
    <w:rsid w:val="006D19A3"/>
    <w:rsid w:val="006E3621"/>
    <w:rsid w:val="006E3850"/>
    <w:rsid w:val="00710677"/>
    <w:rsid w:val="00710925"/>
    <w:rsid w:val="0071536E"/>
    <w:rsid w:val="00717E3F"/>
    <w:rsid w:val="00720E3D"/>
    <w:rsid w:val="0073192B"/>
    <w:rsid w:val="00742A1B"/>
    <w:rsid w:val="0075088D"/>
    <w:rsid w:val="00774913"/>
    <w:rsid w:val="007770BB"/>
    <w:rsid w:val="00787F6E"/>
    <w:rsid w:val="00795B9E"/>
    <w:rsid w:val="007A3A97"/>
    <w:rsid w:val="007A4980"/>
    <w:rsid w:val="007B6291"/>
    <w:rsid w:val="007C2258"/>
    <w:rsid w:val="007C32AC"/>
    <w:rsid w:val="007D6E45"/>
    <w:rsid w:val="007D7ECB"/>
    <w:rsid w:val="007E6625"/>
    <w:rsid w:val="007E7025"/>
    <w:rsid w:val="007F0F4D"/>
    <w:rsid w:val="007F3274"/>
    <w:rsid w:val="007F74E2"/>
    <w:rsid w:val="0080180E"/>
    <w:rsid w:val="008553E1"/>
    <w:rsid w:val="00866B99"/>
    <w:rsid w:val="00877E24"/>
    <w:rsid w:val="008B675A"/>
    <w:rsid w:val="008C5ED6"/>
    <w:rsid w:val="008D3FDA"/>
    <w:rsid w:val="008D7219"/>
    <w:rsid w:val="008F5248"/>
    <w:rsid w:val="008F76AE"/>
    <w:rsid w:val="00900A33"/>
    <w:rsid w:val="00901D83"/>
    <w:rsid w:val="00902833"/>
    <w:rsid w:val="009129C3"/>
    <w:rsid w:val="00924F55"/>
    <w:rsid w:val="009331B9"/>
    <w:rsid w:val="00933CB5"/>
    <w:rsid w:val="00951407"/>
    <w:rsid w:val="00954477"/>
    <w:rsid w:val="00961EF5"/>
    <w:rsid w:val="00971EA0"/>
    <w:rsid w:val="00990A99"/>
    <w:rsid w:val="00991320"/>
    <w:rsid w:val="00992BB7"/>
    <w:rsid w:val="00995510"/>
    <w:rsid w:val="009A423B"/>
    <w:rsid w:val="009A4FB0"/>
    <w:rsid w:val="009C3E98"/>
    <w:rsid w:val="009C3F07"/>
    <w:rsid w:val="009E5F8D"/>
    <w:rsid w:val="009E680D"/>
    <w:rsid w:val="009F5822"/>
    <w:rsid w:val="00A015CD"/>
    <w:rsid w:val="00A04B60"/>
    <w:rsid w:val="00A516FC"/>
    <w:rsid w:val="00A5209A"/>
    <w:rsid w:val="00A52D87"/>
    <w:rsid w:val="00A6144B"/>
    <w:rsid w:val="00A64A44"/>
    <w:rsid w:val="00A6745E"/>
    <w:rsid w:val="00A74F8E"/>
    <w:rsid w:val="00AA0523"/>
    <w:rsid w:val="00AA55D7"/>
    <w:rsid w:val="00AB6CC6"/>
    <w:rsid w:val="00AC5DFA"/>
    <w:rsid w:val="00AE2E98"/>
    <w:rsid w:val="00AF3730"/>
    <w:rsid w:val="00AF3C76"/>
    <w:rsid w:val="00B0182A"/>
    <w:rsid w:val="00B02B01"/>
    <w:rsid w:val="00B066DA"/>
    <w:rsid w:val="00B10A45"/>
    <w:rsid w:val="00B2290B"/>
    <w:rsid w:val="00B3382B"/>
    <w:rsid w:val="00B37EBF"/>
    <w:rsid w:val="00B5434F"/>
    <w:rsid w:val="00B558B6"/>
    <w:rsid w:val="00B62A7B"/>
    <w:rsid w:val="00B73C97"/>
    <w:rsid w:val="00B919E2"/>
    <w:rsid w:val="00B9201C"/>
    <w:rsid w:val="00BA2D22"/>
    <w:rsid w:val="00BE1F59"/>
    <w:rsid w:val="00BF3D47"/>
    <w:rsid w:val="00C10590"/>
    <w:rsid w:val="00C1565E"/>
    <w:rsid w:val="00C229B6"/>
    <w:rsid w:val="00C23CE5"/>
    <w:rsid w:val="00C2620F"/>
    <w:rsid w:val="00C268A0"/>
    <w:rsid w:val="00C30517"/>
    <w:rsid w:val="00C32584"/>
    <w:rsid w:val="00C3337A"/>
    <w:rsid w:val="00C33AB0"/>
    <w:rsid w:val="00C3406C"/>
    <w:rsid w:val="00C414DA"/>
    <w:rsid w:val="00C43E65"/>
    <w:rsid w:val="00C54776"/>
    <w:rsid w:val="00C60243"/>
    <w:rsid w:val="00C66A11"/>
    <w:rsid w:val="00C74B0E"/>
    <w:rsid w:val="00C811A1"/>
    <w:rsid w:val="00C85A6B"/>
    <w:rsid w:val="00C95C36"/>
    <w:rsid w:val="00CD0B2A"/>
    <w:rsid w:val="00CD78FD"/>
    <w:rsid w:val="00CF29E1"/>
    <w:rsid w:val="00CF6A64"/>
    <w:rsid w:val="00D10FF9"/>
    <w:rsid w:val="00D13B85"/>
    <w:rsid w:val="00D15655"/>
    <w:rsid w:val="00D34315"/>
    <w:rsid w:val="00D441C0"/>
    <w:rsid w:val="00D53491"/>
    <w:rsid w:val="00D74336"/>
    <w:rsid w:val="00D85BAC"/>
    <w:rsid w:val="00D95021"/>
    <w:rsid w:val="00D95F44"/>
    <w:rsid w:val="00DA6ABA"/>
    <w:rsid w:val="00DA6B4E"/>
    <w:rsid w:val="00DB328B"/>
    <w:rsid w:val="00DB6BC8"/>
    <w:rsid w:val="00DC329F"/>
    <w:rsid w:val="00DC3800"/>
    <w:rsid w:val="00E427B8"/>
    <w:rsid w:val="00E517E2"/>
    <w:rsid w:val="00E5413A"/>
    <w:rsid w:val="00E57560"/>
    <w:rsid w:val="00E64146"/>
    <w:rsid w:val="00E65549"/>
    <w:rsid w:val="00E7255F"/>
    <w:rsid w:val="00E738B9"/>
    <w:rsid w:val="00E814A0"/>
    <w:rsid w:val="00E828C5"/>
    <w:rsid w:val="00E9696D"/>
    <w:rsid w:val="00EB1E2C"/>
    <w:rsid w:val="00EB542F"/>
    <w:rsid w:val="00ED2C33"/>
    <w:rsid w:val="00ED3B71"/>
    <w:rsid w:val="00ED5D09"/>
    <w:rsid w:val="00ED7D83"/>
    <w:rsid w:val="00F0041C"/>
    <w:rsid w:val="00F134A4"/>
    <w:rsid w:val="00F14221"/>
    <w:rsid w:val="00F2759A"/>
    <w:rsid w:val="00F47DC8"/>
    <w:rsid w:val="00F5363A"/>
    <w:rsid w:val="00F724B9"/>
    <w:rsid w:val="00F73BA5"/>
    <w:rsid w:val="00F76FC6"/>
    <w:rsid w:val="00F95ED4"/>
    <w:rsid w:val="00FB3909"/>
    <w:rsid w:val="00FB4937"/>
    <w:rsid w:val="00FC2067"/>
    <w:rsid w:val="00FC7088"/>
    <w:rsid w:val="00FD01A5"/>
    <w:rsid w:val="00FD3506"/>
    <w:rsid w:val="00FE1650"/>
    <w:rsid w:val="00FE7CFB"/>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color="none [3212]" stroke="f">
      <v:fill color="none [3212]"/>
      <v:stroke on="f"/>
      <o:colormru v:ext="edit" colors="#1e1b58"/>
    </o:shapedefaults>
    <o:shapelayout v:ext="edit">
      <o:idmap v:ext="edit" data="2"/>
    </o:shapelayout>
  </w:shapeDefaults>
  <w:decimalSymbol w:val=","/>
  <w:listSeparator w:val=";"/>
  <w14:docId w14:val="4D12836F"/>
  <w15:docId w15:val="{5842CCFE-77D6-4F6A-9EB9-D91FA5A836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nhideWhenUsed="1" w:qFormat="1"/>
    <w:lsdException w:name="heading 3" w:semiHidden="1" w:unhideWhenUsed="1" w:qFormat="1"/>
    <w:lsdException w:name="heading 4" w:semiHidden="1" w:uiPriority="9" w:unhideWhenUsed="1" w:qFormat="1"/>
    <w:lsdException w:name="heading 5" w:semiHidden="1" w:unhideWhenUsed="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table of authorities" w:semiHidden="1" w:unhideWhenUsed="1"/>
    <w:lsdException w:name="macro"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3E03FC"/>
    <w:rPr>
      <w:rFonts w:ascii="URW Form Light" w:hAnsi="URW Form Light"/>
      <w:sz w:val="22"/>
    </w:rPr>
  </w:style>
  <w:style w:type="paragraph" w:styleId="Kop1">
    <w:name w:val="heading 1"/>
    <w:basedOn w:val="Standaard"/>
    <w:next w:val="Standaard"/>
    <w:link w:val="Kop1Char"/>
    <w:uiPriority w:val="9"/>
    <w:qFormat/>
    <w:rsid w:val="007F3274"/>
    <w:pPr>
      <w:numPr>
        <w:numId w:val="1"/>
      </w:numPr>
      <w:spacing w:after="480"/>
      <w:outlineLvl w:val="0"/>
    </w:pPr>
    <w:rPr>
      <w:rFonts w:ascii="URW Form" w:hAnsi="URW Form"/>
      <w:caps/>
      <w:color w:val="005C99" w:themeColor="accent3"/>
      <w:sz w:val="36"/>
    </w:rPr>
  </w:style>
  <w:style w:type="paragraph" w:styleId="Kop2">
    <w:name w:val="heading 2"/>
    <w:basedOn w:val="Kop1"/>
    <w:next w:val="Standaard"/>
    <w:link w:val="Kop2Char"/>
    <w:qFormat/>
    <w:rsid w:val="00263492"/>
    <w:pPr>
      <w:numPr>
        <w:ilvl w:val="1"/>
      </w:numPr>
      <w:spacing w:after="240"/>
      <w:outlineLvl w:val="1"/>
    </w:pPr>
    <w:rPr>
      <w:sz w:val="24"/>
    </w:rPr>
  </w:style>
  <w:style w:type="paragraph" w:styleId="Kop3">
    <w:name w:val="heading 3"/>
    <w:basedOn w:val="Kop2"/>
    <w:next w:val="Standaard"/>
    <w:link w:val="Kop3Char"/>
    <w:qFormat/>
    <w:rsid w:val="00263492"/>
    <w:pPr>
      <w:keepNext/>
      <w:numPr>
        <w:ilvl w:val="2"/>
      </w:numPr>
      <w:spacing w:after="120"/>
      <w:outlineLvl w:val="2"/>
    </w:pPr>
    <w:rPr>
      <w:sz w:val="22"/>
    </w:rPr>
  </w:style>
  <w:style w:type="paragraph" w:styleId="Kop4">
    <w:name w:val="heading 4"/>
    <w:basedOn w:val="Kop3"/>
    <w:next w:val="Standaard"/>
    <w:link w:val="Kop4Char"/>
    <w:uiPriority w:val="9"/>
    <w:qFormat/>
    <w:rsid w:val="00717E3F"/>
    <w:pPr>
      <w:numPr>
        <w:ilvl w:val="3"/>
      </w:numPr>
      <w:spacing w:after="60"/>
      <w:outlineLvl w:val="3"/>
    </w:pPr>
    <w:rPr>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Inhopg2">
    <w:name w:val="toc 2"/>
    <w:basedOn w:val="Inhopg1"/>
    <w:autoRedefine/>
    <w:uiPriority w:val="39"/>
    <w:rsid w:val="007F74E2"/>
    <w:pPr>
      <w:tabs>
        <w:tab w:val="right" w:pos="567"/>
        <w:tab w:val="right" w:pos="1843"/>
      </w:tabs>
      <w:spacing w:before="120"/>
      <w:ind w:left="1560" w:hanging="993"/>
    </w:pPr>
    <w:rPr>
      <w:sz w:val="20"/>
    </w:rPr>
  </w:style>
  <w:style w:type="paragraph" w:styleId="Inhopg1">
    <w:name w:val="toc 1"/>
    <w:basedOn w:val="Standaard"/>
    <w:autoRedefine/>
    <w:uiPriority w:val="39"/>
    <w:rsid w:val="00CF6A64"/>
    <w:pPr>
      <w:tabs>
        <w:tab w:val="left" w:pos="567"/>
        <w:tab w:val="right" w:pos="9060"/>
      </w:tabs>
      <w:spacing w:before="360"/>
      <w:ind w:left="1418" w:hanging="1418"/>
    </w:pPr>
    <w:rPr>
      <w:caps/>
      <w:color w:val="005C99" w:themeColor="accent3"/>
      <w:sz w:val="24"/>
    </w:rPr>
  </w:style>
  <w:style w:type="paragraph" w:customStyle="1" w:styleId="OpsomBullit1">
    <w:name w:val="OpsomBullit1"/>
    <w:basedOn w:val="Standaard"/>
    <w:rsid w:val="00DA6ABA"/>
    <w:pPr>
      <w:numPr>
        <w:numId w:val="2"/>
      </w:numPr>
    </w:pPr>
  </w:style>
  <w:style w:type="paragraph" w:customStyle="1" w:styleId="OpsomCijfer1">
    <w:name w:val="OpsomCijfer1"/>
    <w:basedOn w:val="Standaard"/>
    <w:rsid w:val="00DA6ABA"/>
    <w:pPr>
      <w:numPr>
        <w:numId w:val="3"/>
      </w:numPr>
    </w:pPr>
  </w:style>
  <w:style w:type="paragraph" w:customStyle="1" w:styleId="Gegevens">
    <w:name w:val="Gegevens"/>
    <w:basedOn w:val="Standaard"/>
    <w:next w:val="Standaard"/>
    <w:link w:val="GegevensChar"/>
    <w:rsid w:val="00DA6ABA"/>
    <w:pPr>
      <w:tabs>
        <w:tab w:val="left" w:pos="6691"/>
      </w:tabs>
      <w:spacing w:line="324" w:lineRule="auto"/>
    </w:pPr>
    <w:rPr>
      <w:sz w:val="16"/>
    </w:rPr>
  </w:style>
  <w:style w:type="paragraph" w:customStyle="1" w:styleId="Titel2">
    <w:name w:val="Titel2"/>
    <w:basedOn w:val="Gegevens"/>
    <w:next w:val="Standaard"/>
    <w:rsid w:val="00DA6ABA"/>
    <w:pPr>
      <w:tabs>
        <w:tab w:val="clear" w:pos="6691"/>
      </w:tabs>
    </w:pPr>
    <w:rPr>
      <w:rFonts w:ascii="Arial Narrow" w:hAnsi="Arial Narrow"/>
      <w:b/>
      <w:caps/>
      <w:sz w:val="22"/>
    </w:rPr>
  </w:style>
  <w:style w:type="paragraph" w:styleId="Voettekst">
    <w:name w:val="footer"/>
    <w:basedOn w:val="Standaard"/>
    <w:link w:val="VoettekstChar"/>
    <w:uiPriority w:val="99"/>
    <w:rsid w:val="003569BF"/>
    <w:rPr>
      <w:sz w:val="18"/>
    </w:rPr>
  </w:style>
  <w:style w:type="paragraph" w:customStyle="1" w:styleId="OpsomLetter1">
    <w:name w:val="OpsomLetter1"/>
    <w:basedOn w:val="Standaard"/>
    <w:rsid w:val="00DA6ABA"/>
    <w:pPr>
      <w:numPr>
        <w:numId w:val="4"/>
      </w:numPr>
    </w:pPr>
  </w:style>
  <w:style w:type="paragraph" w:styleId="Inhopg3">
    <w:name w:val="toc 3"/>
    <w:basedOn w:val="Inhopg2"/>
    <w:autoRedefine/>
    <w:uiPriority w:val="39"/>
    <w:rsid w:val="005802CB"/>
    <w:pPr>
      <w:ind w:left="1702" w:hanging="851"/>
    </w:pPr>
    <w:rPr>
      <w:caps w:val="0"/>
    </w:rPr>
  </w:style>
  <w:style w:type="paragraph" w:styleId="Koptekst">
    <w:name w:val="header"/>
    <w:basedOn w:val="Standaard"/>
    <w:link w:val="KoptekstChar"/>
    <w:rsid w:val="00DA6ABA"/>
    <w:pPr>
      <w:tabs>
        <w:tab w:val="center" w:pos="4536"/>
        <w:tab w:val="right" w:pos="9072"/>
      </w:tabs>
    </w:pPr>
  </w:style>
  <w:style w:type="paragraph" w:customStyle="1" w:styleId="Titel1">
    <w:name w:val="Titel1"/>
    <w:basedOn w:val="Kop1"/>
    <w:next w:val="Standaard"/>
    <w:link w:val="Titel1Char"/>
    <w:rsid w:val="00DA6ABA"/>
    <w:pPr>
      <w:numPr>
        <w:numId w:val="0"/>
      </w:numPr>
    </w:pPr>
  </w:style>
  <w:style w:type="paragraph" w:customStyle="1" w:styleId="Standaard1">
    <w:name w:val="Standaard1"/>
    <w:basedOn w:val="Standaard"/>
    <w:next w:val="Standaard"/>
    <w:link w:val="Standaard1Char"/>
    <w:rsid w:val="00DA6ABA"/>
    <w:rPr>
      <w:rFonts w:ascii="Arial Narrow" w:hAnsi="Arial Narrow"/>
      <w:b/>
      <w:sz w:val="24"/>
    </w:rPr>
  </w:style>
  <w:style w:type="paragraph" w:customStyle="1" w:styleId="Afdelingsnaam">
    <w:name w:val="Afdelingsnaam"/>
    <w:basedOn w:val="Standaard"/>
    <w:next w:val="Standaard"/>
    <w:rPr>
      <w:rFonts w:ascii="Arial Narrow" w:hAnsi="Arial Narrow"/>
      <w:b/>
      <w:caps/>
    </w:rPr>
  </w:style>
  <w:style w:type="paragraph" w:customStyle="1" w:styleId="Archiefexemplaar">
    <w:name w:val="Archiefexemplaar"/>
    <w:basedOn w:val="Standaard"/>
    <w:next w:val="Standaard"/>
    <w:rsid w:val="003569BF"/>
    <w:rPr>
      <w:b/>
      <w:smallCaps/>
    </w:rPr>
  </w:style>
  <w:style w:type="paragraph" w:customStyle="1" w:styleId="Gegevens-vet">
    <w:name w:val="Gegevens-vet"/>
    <w:basedOn w:val="Gegevens"/>
    <w:link w:val="Gegevens-vetChar"/>
    <w:rsid w:val="003569BF"/>
    <w:rPr>
      <w:b/>
    </w:rPr>
  </w:style>
  <w:style w:type="character" w:customStyle="1" w:styleId="GegevensChar">
    <w:name w:val="Gegevens Char"/>
    <w:link w:val="Gegevens"/>
    <w:rsid w:val="0071536E"/>
    <w:rPr>
      <w:rFonts w:ascii="Arial" w:hAnsi="Arial"/>
      <w:sz w:val="16"/>
    </w:rPr>
  </w:style>
  <w:style w:type="character" w:customStyle="1" w:styleId="Gegevens-vetChar">
    <w:name w:val="Gegevens-vet Char"/>
    <w:link w:val="Gegevens-vet"/>
    <w:rsid w:val="003569BF"/>
    <w:rPr>
      <w:rFonts w:ascii="URW Form Light" w:hAnsi="URW Form Light"/>
      <w:b/>
      <w:sz w:val="16"/>
    </w:rPr>
  </w:style>
  <w:style w:type="character" w:styleId="Tekstvantijdelijkeaanduiding">
    <w:name w:val="Placeholder Text"/>
    <w:basedOn w:val="Standaardalinea-lettertype"/>
    <w:uiPriority w:val="99"/>
    <w:semiHidden/>
    <w:rsid w:val="006E3850"/>
    <w:rPr>
      <w:color w:val="808080"/>
    </w:rPr>
  </w:style>
  <w:style w:type="paragraph" w:customStyle="1" w:styleId="Tussenkopje">
    <w:name w:val="Tussenkopje"/>
    <w:basedOn w:val="Standaard1"/>
    <w:link w:val="TussenkopjeChar"/>
    <w:qFormat/>
    <w:rsid w:val="00263492"/>
    <w:rPr>
      <w:rFonts w:ascii="URW Form Light" w:hAnsi="URW Form Light"/>
      <w:color w:val="005C99" w:themeColor="accent3"/>
      <w:sz w:val="22"/>
    </w:rPr>
  </w:style>
  <w:style w:type="paragraph" w:customStyle="1" w:styleId="Covertitel">
    <w:name w:val="Covertitel"/>
    <w:basedOn w:val="Standaard"/>
    <w:link w:val="CovertitelChar"/>
    <w:qFormat/>
    <w:rsid w:val="00040E77"/>
    <w:rPr>
      <w:rFonts w:ascii="URW Form Heavy" w:hAnsi="URW Form Heavy"/>
      <w:i/>
      <w:iCs/>
      <w:caps/>
      <w:color w:val="FFFFFF" w:themeColor="background1"/>
      <w:kern w:val="16"/>
      <w:sz w:val="40"/>
      <w:szCs w:val="40"/>
    </w:rPr>
  </w:style>
  <w:style w:type="character" w:customStyle="1" w:styleId="Standaard1Char">
    <w:name w:val="Standaard1 Char"/>
    <w:basedOn w:val="Standaardalinea-lettertype"/>
    <w:link w:val="Standaard1"/>
    <w:rsid w:val="006650B8"/>
    <w:rPr>
      <w:rFonts w:ascii="Arial Narrow" w:hAnsi="Arial Narrow"/>
      <w:b/>
      <w:sz w:val="24"/>
    </w:rPr>
  </w:style>
  <w:style w:type="character" w:customStyle="1" w:styleId="TussenkopjeChar">
    <w:name w:val="Tussenkopje Char"/>
    <w:basedOn w:val="Standaard1Char"/>
    <w:link w:val="Tussenkopje"/>
    <w:rsid w:val="00263492"/>
    <w:rPr>
      <w:rFonts w:ascii="URW Form Light" w:hAnsi="URW Form Light"/>
      <w:b/>
      <w:color w:val="005C99" w:themeColor="accent3"/>
      <w:sz w:val="22"/>
    </w:rPr>
  </w:style>
  <w:style w:type="paragraph" w:customStyle="1" w:styleId="SubtitelCover">
    <w:name w:val="Subtitel Cover"/>
    <w:basedOn w:val="Standaard"/>
    <w:link w:val="SubtitelCoverChar"/>
    <w:qFormat/>
    <w:rsid w:val="00124947"/>
    <w:pPr>
      <w:jc w:val="center"/>
    </w:pPr>
    <w:rPr>
      <w:b/>
      <w:caps/>
      <w:color w:val="FFFFFF" w:themeColor="background1"/>
      <w:sz w:val="28"/>
    </w:rPr>
  </w:style>
  <w:style w:type="character" w:customStyle="1" w:styleId="CovertitelChar">
    <w:name w:val="Covertitel Char"/>
    <w:basedOn w:val="Standaardalinea-lettertype"/>
    <w:link w:val="Covertitel"/>
    <w:rsid w:val="00040E77"/>
    <w:rPr>
      <w:rFonts w:ascii="URW Form Heavy" w:hAnsi="URW Form Heavy"/>
      <w:i/>
      <w:iCs/>
      <w:caps/>
      <w:color w:val="FFFFFF" w:themeColor="background1"/>
      <w:kern w:val="16"/>
      <w:sz w:val="40"/>
      <w:szCs w:val="40"/>
    </w:rPr>
  </w:style>
  <w:style w:type="paragraph" w:customStyle="1" w:styleId="Voorwoord">
    <w:name w:val="Voorwoord"/>
    <w:basedOn w:val="Titel1"/>
    <w:link w:val="VoorwoordChar"/>
    <w:rsid w:val="00F95ED4"/>
    <w:rPr>
      <w:noProof/>
      <w:color w:val="FFFFFF" w:themeColor="background1"/>
      <w:sz w:val="22"/>
    </w:rPr>
  </w:style>
  <w:style w:type="character" w:customStyle="1" w:styleId="SubtitelCoverChar">
    <w:name w:val="Subtitel Cover Char"/>
    <w:basedOn w:val="Standaardalinea-lettertype"/>
    <w:link w:val="SubtitelCover"/>
    <w:rsid w:val="00124947"/>
    <w:rPr>
      <w:rFonts w:ascii="URW Form Light" w:hAnsi="URW Form Light"/>
      <w:b/>
      <w:caps/>
      <w:color w:val="FFFFFF" w:themeColor="background1"/>
      <w:sz w:val="28"/>
    </w:rPr>
  </w:style>
  <w:style w:type="paragraph" w:customStyle="1" w:styleId="Voorwoordtekst">
    <w:name w:val="Voorwoord tekst"/>
    <w:basedOn w:val="Standaard"/>
    <w:link w:val="VoorwoordtekstChar"/>
    <w:qFormat/>
    <w:rsid w:val="00990A99"/>
    <w:rPr>
      <w:color w:val="FFFFFF" w:themeColor="background1"/>
    </w:rPr>
  </w:style>
  <w:style w:type="character" w:customStyle="1" w:styleId="Kop1Char">
    <w:name w:val="Kop 1 Char"/>
    <w:basedOn w:val="Standaardalinea-lettertype"/>
    <w:link w:val="Kop1"/>
    <w:uiPriority w:val="9"/>
    <w:rsid w:val="007F3274"/>
    <w:rPr>
      <w:rFonts w:ascii="URW Form" w:hAnsi="URW Form"/>
      <w:caps/>
      <w:color w:val="005C99" w:themeColor="accent3"/>
      <w:sz w:val="36"/>
    </w:rPr>
  </w:style>
  <w:style w:type="character" w:customStyle="1" w:styleId="Titel1Char">
    <w:name w:val="Titel1 Char"/>
    <w:basedOn w:val="Kop1Char"/>
    <w:link w:val="Titel1"/>
    <w:rsid w:val="00990A99"/>
    <w:rPr>
      <w:rFonts w:ascii="URW Form" w:hAnsi="URW Form"/>
      <w:caps/>
      <w:color w:val="1E75BB"/>
      <w:sz w:val="36"/>
    </w:rPr>
  </w:style>
  <w:style w:type="character" w:customStyle="1" w:styleId="VoorwoordChar">
    <w:name w:val="Voorwoord Char"/>
    <w:basedOn w:val="Titel1Char"/>
    <w:link w:val="Voorwoord"/>
    <w:rsid w:val="00F95ED4"/>
    <w:rPr>
      <w:rFonts w:ascii="URW Form" w:hAnsi="URW Form"/>
      <w:caps/>
      <w:noProof/>
      <w:color w:val="FFFFFF" w:themeColor="background1"/>
      <w:sz w:val="22"/>
    </w:rPr>
  </w:style>
  <w:style w:type="paragraph" w:customStyle="1" w:styleId="Teamnaam">
    <w:name w:val="Teamnaam"/>
    <w:basedOn w:val="Standaard"/>
    <w:link w:val="TeamnaamChar"/>
    <w:qFormat/>
    <w:rsid w:val="00550664"/>
    <w:pPr>
      <w:framePr w:hSpace="141" w:wrap="around" w:vAnchor="page" w:hAnchor="page" w:x="4134" w:y="11019"/>
    </w:pPr>
    <w:rPr>
      <w:bCs/>
      <w:noProof/>
      <w:color w:val="FFFFFF" w:themeColor="background1"/>
      <w:sz w:val="20"/>
      <w:szCs w:val="16"/>
    </w:rPr>
  </w:style>
  <w:style w:type="character" w:customStyle="1" w:styleId="VoorwoordtekstChar">
    <w:name w:val="Voorwoord tekst Char"/>
    <w:basedOn w:val="Standaardalinea-lettertype"/>
    <w:link w:val="Voorwoordtekst"/>
    <w:rsid w:val="00990A99"/>
    <w:rPr>
      <w:rFonts w:ascii="URW Form Light" w:hAnsi="URW Form Light"/>
      <w:color w:val="FFFFFF" w:themeColor="background1"/>
      <w:sz w:val="22"/>
    </w:rPr>
  </w:style>
  <w:style w:type="character" w:customStyle="1" w:styleId="TeamnaamChar">
    <w:name w:val="Teamnaam Char"/>
    <w:basedOn w:val="Standaardalinea-lettertype"/>
    <w:link w:val="Teamnaam"/>
    <w:rsid w:val="00550664"/>
    <w:rPr>
      <w:rFonts w:ascii="URW Form Light" w:hAnsi="URW Form Light"/>
      <w:bCs/>
      <w:noProof/>
      <w:color w:val="FFFFFF" w:themeColor="background1"/>
      <w:szCs w:val="16"/>
    </w:rPr>
  </w:style>
  <w:style w:type="character" w:styleId="Nadruk">
    <w:name w:val="Emphasis"/>
    <w:aliases w:val="Dikgedrukt woord"/>
    <w:basedOn w:val="Standaardalinea-lettertype"/>
    <w:qFormat/>
    <w:rsid w:val="00B62A7B"/>
    <w:rPr>
      <w:rFonts w:ascii="URW Form Light" w:hAnsi="URW Form Light"/>
      <w:b/>
      <w:i w:val="0"/>
      <w:iCs/>
      <w:color w:val="005C99" w:themeColor="accent3"/>
      <w:sz w:val="22"/>
    </w:rPr>
  </w:style>
  <w:style w:type="paragraph" w:styleId="Inhopg4">
    <w:name w:val="toc 4"/>
    <w:basedOn w:val="Standaard"/>
    <w:next w:val="Standaard"/>
    <w:autoRedefine/>
    <w:uiPriority w:val="39"/>
    <w:unhideWhenUsed/>
    <w:rsid w:val="00D15655"/>
    <w:pPr>
      <w:tabs>
        <w:tab w:val="left" w:pos="1701"/>
      </w:tabs>
      <w:spacing w:after="100"/>
      <w:ind w:left="1701"/>
    </w:pPr>
    <w:rPr>
      <w:color w:val="005C99" w:themeColor="accent3"/>
      <w:sz w:val="20"/>
    </w:rPr>
  </w:style>
  <w:style w:type="paragraph" w:styleId="Inhopg5">
    <w:name w:val="toc 5"/>
    <w:basedOn w:val="Standaard"/>
    <w:next w:val="Standaard"/>
    <w:autoRedefine/>
    <w:semiHidden/>
    <w:unhideWhenUsed/>
    <w:rsid w:val="00263492"/>
    <w:pPr>
      <w:spacing w:after="100"/>
      <w:ind w:left="880"/>
    </w:pPr>
    <w:rPr>
      <w:color w:val="005C99" w:themeColor="accent3"/>
    </w:rPr>
  </w:style>
  <w:style w:type="paragraph" w:styleId="Inhopg6">
    <w:name w:val="toc 6"/>
    <w:basedOn w:val="Standaard"/>
    <w:next w:val="Standaard"/>
    <w:autoRedefine/>
    <w:semiHidden/>
    <w:unhideWhenUsed/>
    <w:rsid w:val="00263492"/>
    <w:pPr>
      <w:spacing w:after="100"/>
      <w:ind w:left="1100"/>
    </w:pPr>
  </w:style>
  <w:style w:type="paragraph" w:styleId="Ondertitel">
    <w:name w:val="Subtitle"/>
    <w:basedOn w:val="Standaard"/>
    <w:next w:val="Standaard"/>
    <w:link w:val="OndertitelChar"/>
    <w:qFormat/>
    <w:rsid w:val="00263492"/>
    <w:pPr>
      <w:numPr>
        <w:ilvl w:val="1"/>
      </w:numPr>
      <w:spacing w:after="160"/>
    </w:pPr>
    <w:rPr>
      <w:rFonts w:eastAsiaTheme="minorEastAsia" w:cstheme="minorBidi"/>
      <w:color w:val="005C99" w:themeColor="accent3"/>
      <w:spacing w:val="15"/>
      <w:sz w:val="18"/>
      <w:szCs w:val="22"/>
    </w:rPr>
  </w:style>
  <w:style w:type="character" w:customStyle="1" w:styleId="OndertitelChar">
    <w:name w:val="Ondertitel Char"/>
    <w:basedOn w:val="Standaardalinea-lettertype"/>
    <w:link w:val="Ondertitel"/>
    <w:rsid w:val="00263492"/>
    <w:rPr>
      <w:rFonts w:ascii="URW Form Light" w:eastAsiaTheme="minorEastAsia" w:hAnsi="URW Form Light" w:cstheme="minorBidi"/>
      <w:color w:val="005C99" w:themeColor="accent3"/>
      <w:spacing w:val="15"/>
      <w:sz w:val="18"/>
      <w:szCs w:val="22"/>
    </w:rPr>
  </w:style>
  <w:style w:type="character" w:customStyle="1" w:styleId="Kop2Char">
    <w:name w:val="Kop 2 Char"/>
    <w:basedOn w:val="Standaardalinea-lettertype"/>
    <w:link w:val="Kop2"/>
    <w:rsid w:val="00C43E65"/>
    <w:rPr>
      <w:rFonts w:ascii="URW Form" w:hAnsi="URW Form"/>
      <w:caps/>
      <w:color w:val="005C99" w:themeColor="accent3"/>
      <w:sz w:val="24"/>
    </w:rPr>
  </w:style>
  <w:style w:type="character" w:customStyle="1" w:styleId="Kop3Char">
    <w:name w:val="Kop 3 Char"/>
    <w:basedOn w:val="Standaardalinea-lettertype"/>
    <w:link w:val="Kop3"/>
    <w:rsid w:val="00C43E65"/>
    <w:rPr>
      <w:rFonts w:ascii="URW Form" w:hAnsi="URW Form"/>
      <w:caps/>
      <w:color w:val="005C99" w:themeColor="accent3"/>
      <w:sz w:val="22"/>
    </w:rPr>
  </w:style>
  <w:style w:type="character" w:customStyle="1" w:styleId="VoettekstChar">
    <w:name w:val="Voettekst Char"/>
    <w:basedOn w:val="Standaardalinea-lettertype"/>
    <w:link w:val="Voettekst"/>
    <w:uiPriority w:val="99"/>
    <w:rsid w:val="003569BF"/>
    <w:rPr>
      <w:rFonts w:ascii="URW Form Light" w:hAnsi="URW Form Light"/>
      <w:sz w:val="18"/>
    </w:rPr>
  </w:style>
  <w:style w:type="character" w:customStyle="1" w:styleId="Kop4Char">
    <w:name w:val="Kop 4 Char"/>
    <w:basedOn w:val="Standaardalinea-lettertype"/>
    <w:link w:val="Kop4"/>
    <w:uiPriority w:val="9"/>
    <w:rsid w:val="00C43E65"/>
    <w:rPr>
      <w:rFonts w:ascii="URW Form" w:hAnsi="URW Form"/>
      <w:caps/>
      <w:color w:val="005C99" w:themeColor="accent3"/>
    </w:rPr>
  </w:style>
  <w:style w:type="paragraph" w:styleId="Lijstalinea">
    <w:name w:val="List Paragraph"/>
    <w:aliases w:val="Reference List,-_BOMW,Opsomblokjes en substreepjes,Opsomming"/>
    <w:basedOn w:val="Standaard"/>
    <w:link w:val="LijstalineaChar"/>
    <w:uiPriority w:val="34"/>
    <w:qFormat/>
    <w:rsid w:val="00B62A7B"/>
    <w:pPr>
      <w:ind w:left="720"/>
      <w:contextualSpacing/>
    </w:pPr>
    <w:rPr>
      <w:szCs w:val="24"/>
    </w:rPr>
  </w:style>
  <w:style w:type="paragraph" w:customStyle="1" w:styleId="null">
    <w:name w:val="null"/>
    <w:basedOn w:val="Standaard"/>
    <w:rsid w:val="00C43E65"/>
    <w:pPr>
      <w:spacing w:before="100" w:beforeAutospacing="1" w:after="100" w:afterAutospacing="1"/>
    </w:pPr>
    <w:rPr>
      <w:rFonts w:ascii="Times New Roman" w:hAnsi="Times New Roman"/>
      <w:sz w:val="24"/>
      <w:szCs w:val="24"/>
    </w:rPr>
  </w:style>
  <w:style w:type="paragraph" w:styleId="Normaalweb">
    <w:name w:val="Normal (Web)"/>
    <w:basedOn w:val="Standaard"/>
    <w:uiPriority w:val="99"/>
    <w:unhideWhenUsed/>
    <w:rsid w:val="003569BF"/>
    <w:pPr>
      <w:spacing w:before="100" w:beforeAutospacing="1" w:after="100" w:afterAutospacing="1"/>
    </w:pPr>
    <w:rPr>
      <w:sz w:val="24"/>
      <w:szCs w:val="24"/>
    </w:rPr>
  </w:style>
  <w:style w:type="character" w:styleId="Hyperlink">
    <w:name w:val="Hyperlink"/>
    <w:basedOn w:val="Standaardalinea-lettertype"/>
    <w:uiPriority w:val="99"/>
    <w:unhideWhenUsed/>
    <w:rsid w:val="00C43E65"/>
    <w:rPr>
      <w:color w:val="005C99" w:themeColor="hyperlink"/>
      <w:u w:val="single"/>
    </w:rPr>
  </w:style>
  <w:style w:type="character" w:styleId="Onopgelostemelding">
    <w:name w:val="Unresolved Mention"/>
    <w:basedOn w:val="Standaardalinea-lettertype"/>
    <w:uiPriority w:val="99"/>
    <w:semiHidden/>
    <w:unhideWhenUsed/>
    <w:rsid w:val="00C43E65"/>
    <w:rPr>
      <w:color w:val="605E5C"/>
      <w:shd w:val="clear" w:color="auto" w:fill="E1DFDD"/>
    </w:rPr>
  </w:style>
  <w:style w:type="table" w:styleId="Tabelraster">
    <w:name w:val="Table Grid"/>
    <w:basedOn w:val="Standaardtabel"/>
    <w:rsid w:val="00C43E65"/>
    <w:rPr>
      <w:rFonts w:ascii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e">
    <w:name w:val="Revision"/>
    <w:hidden/>
    <w:uiPriority w:val="99"/>
    <w:semiHidden/>
    <w:rsid w:val="00C43E65"/>
    <w:rPr>
      <w:rFonts w:ascii="Arial" w:hAnsi="Arial"/>
      <w:sz w:val="22"/>
      <w:szCs w:val="24"/>
    </w:rPr>
  </w:style>
  <w:style w:type="character" w:styleId="Verwijzingopmerking">
    <w:name w:val="annotation reference"/>
    <w:basedOn w:val="Standaardalinea-lettertype"/>
    <w:unhideWhenUsed/>
    <w:rsid w:val="00C43E65"/>
    <w:rPr>
      <w:sz w:val="16"/>
      <w:szCs w:val="16"/>
    </w:rPr>
  </w:style>
  <w:style w:type="paragraph" w:styleId="Tekstopmerking">
    <w:name w:val="annotation text"/>
    <w:basedOn w:val="Standaard"/>
    <w:link w:val="TekstopmerkingChar"/>
    <w:uiPriority w:val="99"/>
    <w:unhideWhenUsed/>
    <w:rsid w:val="00C43E65"/>
    <w:rPr>
      <w:rFonts w:ascii="Arial" w:hAnsi="Arial"/>
      <w:sz w:val="20"/>
    </w:rPr>
  </w:style>
  <w:style w:type="character" w:customStyle="1" w:styleId="TekstopmerkingChar">
    <w:name w:val="Tekst opmerking Char"/>
    <w:basedOn w:val="Standaardalinea-lettertype"/>
    <w:link w:val="Tekstopmerking"/>
    <w:uiPriority w:val="99"/>
    <w:rsid w:val="00C43E65"/>
    <w:rPr>
      <w:rFonts w:ascii="Arial" w:hAnsi="Arial"/>
    </w:rPr>
  </w:style>
  <w:style w:type="paragraph" w:styleId="Onderwerpvanopmerking">
    <w:name w:val="annotation subject"/>
    <w:basedOn w:val="Tekstopmerking"/>
    <w:next w:val="Tekstopmerking"/>
    <w:link w:val="OnderwerpvanopmerkingChar"/>
    <w:uiPriority w:val="99"/>
    <w:semiHidden/>
    <w:unhideWhenUsed/>
    <w:rsid w:val="00C43E65"/>
    <w:rPr>
      <w:b/>
      <w:bCs/>
    </w:rPr>
  </w:style>
  <w:style w:type="character" w:customStyle="1" w:styleId="OnderwerpvanopmerkingChar">
    <w:name w:val="Onderwerp van opmerking Char"/>
    <w:basedOn w:val="TekstopmerkingChar"/>
    <w:link w:val="Onderwerpvanopmerking"/>
    <w:uiPriority w:val="99"/>
    <w:semiHidden/>
    <w:rsid w:val="00C43E65"/>
    <w:rPr>
      <w:rFonts w:ascii="Arial" w:hAnsi="Arial"/>
      <w:b/>
      <w:bCs/>
    </w:rPr>
  </w:style>
  <w:style w:type="character" w:customStyle="1" w:styleId="KoptekstChar">
    <w:name w:val="Koptekst Char"/>
    <w:basedOn w:val="Standaardalinea-lettertype"/>
    <w:link w:val="Koptekst"/>
    <w:rsid w:val="00C43E65"/>
    <w:rPr>
      <w:rFonts w:ascii="URW Form Light" w:hAnsi="URW Form Light"/>
      <w:sz w:val="22"/>
    </w:rPr>
  </w:style>
  <w:style w:type="paragraph" w:styleId="Voetnoottekst">
    <w:name w:val="footnote text"/>
    <w:basedOn w:val="Standaard"/>
    <w:link w:val="VoetnoottekstChar"/>
    <w:uiPriority w:val="99"/>
    <w:semiHidden/>
    <w:unhideWhenUsed/>
    <w:rsid w:val="00C43E65"/>
    <w:rPr>
      <w:rFonts w:ascii="Arial" w:hAnsi="Arial"/>
      <w:sz w:val="20"/>
    </w:rPr>
  </w:style>
  <w:style w:type="character" w:customStyle="1" w:styleId="VoetnoottekstChar">
    <w:name w:val="Voetnoottekst Char"/>
    <w:basedOn w:val="Standaardalinea-lettertype"/>
    <w:link w:val="Voetnoottekst"/>
    <w:semiHidden/>
    <w:rsid w:val="00C43E65"/>
    <w:rPr>
      <w:rFonts w:ascii="Arial" w:hAnsi="Arial"/>
    </w:rPr>
  </w:style>
  <w:style w:type="character" w:styleId="Voetnootmarkering">
    <w:name w:val="footnote reference"/>
    <w:basedOn w:val="Standaardalinea-lettertype"/>
    <w:uiPriority w:val="99"/>
    <w:semiHidden/>
    <w:unhideWhenUsed/>
    <w:rsid w:val="00C43E65"/>
    <w:rPr>
      <w:vertAlign w:val="superscript"/>
    </w:rPr>
  </w:style>
  <w:style w:type="paragraph" w:styleId="Kopvaninhoudsopgave">
    <w:name w:val="TOC Heading"/>
    <w:basedOn w:val="Kop1"/>
    <w:next w:val="Standaard"/>
    <w:uiPriority w:val="39"/>
    <w:unhideWhenUsed/>
    <w:qFormat/>
    <w:rsid w:val="00C268A0"/>
    <w:pPr>
      <w:keepNext/>
      <w:keepLines/>
      <w:numPr>
        <w:numId w:val="0"/>
      </w:numPr>
      <w:spacing w:before="240" w:after="0" w:line="259" w:lineRule="auto"/>
      <w:outlineLvl w:val="9"/>
    </w:pPr>
    <w:rPr>
      <w:rFonts w:ascii="URW Form Light" w:eastAsiaTheme="majorEastAsia" w:hAnsi="URW Form Light" w:cstheme="majorBidi"/>
      <w:szCs w:val="32"/>
    </w:rPr>
  </w:style>
  <w:style w:type="paragraph" w:styleId="Citaat">
    <w:name w:val="Quote"/>
    <w:basedOn w:val="Standaard"/>
    <w:next w:val="Standaard"/>
    <w:link w:val="CitaatChar"/>
    <w:uiPriority w:val="29"/>
    <w:qFormat/>
    <w:rsid w:val="00F95ED4"/>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F95ED4"/>
    <w:rPr>
      <w:rFonts w:ascii="URW Form Light" w:hAnsi="URW Form Light"/>
      <w:i/>
      <w:iCs/>
      <w:color w:val="404040" w:themeColor="text1" w:themeTint="BF"/>
      <w:sz w:val="22"/>
    </w:rPr>
  </w:style>
  <w:style w:type="character" w:styleId="Titelvanboek">
    <w:name w:val="Book Title"/>
    <w:basedOn w:val="Standaardalinea-lettertype"/>
    <w:uiPriority w:val="33"/>
    <w:qFormat/>
    <w:rsid w:val="00550664"/>
    <w:rPr>
      <w:rFonts w:ascii="URW Form Light" w:hAnsi="URW Form Light"/>
      <w:b/>
      <w:bCs/>
      <w:i w:val="0"/>
      <w:iCs/>
      <w:color w:val="005C99" w:themeColor="accent3"/>
      <w:spacing w:val="5"/>
    </w:rPr>
  </w:style>
  <w:style w:type="paragraph" w:customStyle="1" w:styleId="StijlKop1Achtergrond1">
    <w:name w:val="Stijl Kop 1 + Achtergrond 1"/>
    <w:basedOn w:val="Kop1"/>
    <w:rsid w:val="003569BF"/>
    <w:rPr>
      <w:color w:val="FFFFFF" w:themeColor="background1"/>
    </w:rPr>
  </w:style>
  <w:style w:type="paragraph" w:customStyle="1" w:styleId="Kopvoorwoord">
    <w:name w:val="Kop voorwoord"/>
    <w:basedOn w:val="Tussenkopje"/>
    <w:qFormat/>
    <w:rsid w:val="000D62CB"/>
    <w:rPr>
      <w:noProof/>
      <w:color w:val="FFFFFF" w:themeColor="background1"/>
      <w:sz w:val="24"/>
      <w:szCs w:val="24"/>
    </w:rPr>
  </w:style>
  <w:style w:type="paragraph" w:customStyle="1" w:styleId="maatregelen">
    <w:name w:val="maatregelen"/>
    <w:basedOn w:val="Standaard"/>
    <w:rsid w:val="00710677"/>
    <w:pPr>
      <w:numPr>
        <w:numId w:val="5"/>
      </w:numPr>
      <w:spacing w:line="288" w:lineRule="auto"/>
    </w:pPr>
    <w:rPr>
      <w:rFonts w:ascii="Arial" w:hAnsi="Arial"/>
      <w:sz w:val="20"/>
      <w:szCs w:val="24"/>
    </w:rPr>
  </w:style>
  <w:style w:type="paragraph" w:styleId="Bijschrift">
    <w:name w:val="caption"/>
    <w:basedOn w:val="Standaard"/>
    <w:next w:val="Standaard"/>
    <w:unhideWhenUsed/>
    <w:qFormat/>
    <w:rsid w:val="00446398"/>
    <w:pPr>
      <w:spacing w:after="200"/>
    </w:pPr>
    <w:rPr>
      <w:i/>
      <w:iCs/>
      <w:color w:val="11175E" w:themeColor="text2"/>
      <w:sz w:val="18"/>
      <w:szCs w:val="18"/>
    </w:rPr>
  </w:style>
  <w:style w:type="paragraph" w:customStyle="1" w:styleId="Standard">
    <w:name w:val="Standard"/>
    <w:rsid w:val="00446398"/>
    <w:pPr>
      <w:suppressAutoHyphens/>
      <w:autoSpaceDN w:val="0"/>
      <w:spacing w:line="276" w:lineRule="auto"/>
    </w:pPr>
    <w:rPr>
      <w:kern w:val="3"/>
      <w:sz w:val="24"/>
      <w:szCs w:val="24"/>
      <w:lang w:eastAsia="zh-CN"/>
    </w:rPr>
  </w:style>
  <w:style w:type="paragraph" w:customStyle="1" w:styleId="PTI2">
    <w:name w:val="PTI 2"/>
    <w:basedOn w:val="Standaard"/>
    <w:qFormat/>
    <w:rsid w:val="00446398"/>
    <w:pPr>
      <w:overflowPunct w:val="0"/>
      <w:autoSpaceDE w:val="0"/>
      <w:autoSpaceDN w:val="0"/>
      <w:adjustRightInd w:val="0"/>
      <w:spacing w:after="120" w:line="280" w:lineRule="atLeast"/>
      <w:ind w:left="1701"/>
    </w:pPr>
    <w:rPr>
      <w:rFonts w:ascii="Verdana" w:hAnsi="Verdana"/>
      <w:sz w:val="16"/>
      <w:lang w:val="nl"/>
    </w:rPr>
  </w:style>
  <w:style w:type="character" w:customStyle="1" w:styleId="LijstalineaChar">
    <w:name w:val="Lijstalinea Char"/>
    <w:aliases w:val="Reference List Char,-_BOMW Char,Opsomblokjes en substreepjes Char,Opsomming Char"/>
    <w:link w:val="Lijstalinea"/>
    <w:uiPriority w:val="34"/>
    <w:locked/>
    <w:rsid w:val="00446398"/>
    <w:rPr>
      <w:rFonts w:ascii="URW Form Light" w:hAnsi="URW Form Light"/>
      <w:sz w:val="22"/>
      <w:szCs w:val="24"/>
    </w:rPr>
  </w:style>
  <w:style w:type="paragraph" w:styleId="Geenafstand">
    <w:name w:val="No Spacing"/>
    <w:uiPriority w:val="1"/>
    <w:qFormat/>
    <w:rsid w:val="007A4980"/>
    <w:rPr>
      <w:rFonts w:ascii="Calibri" w:hAnsi="Calibri"/>
      <w:sz w:val="22"/>
      <w:szCs w:val="22"/>
    </w:rPr>
  </w:style>
  <w:style w:type="table" w:styleId="Rastertabel1licht-Accent5">
    <w:name w:val="Grid Table 1 Light Accent 5"/>
    <w:basedOn w:val="Standaardtabel"/>
    <w:uiPriority w:val="46"/>
    <w:rsid w:val="00AC5DFA"/>
    <w:rPr>
      <w:rFonts w:asciiTheme="minorHAnsi" w:eastAsiaTheme="minorHAnsi" w:hAnsiTheme="minorHAnsi" w:cstheme="minorBidi"/>
      <w:sz w:val="22"/>
      <w:szCs w:val="22"/>
      <w:lang w:eastAsia="en-US"/>
    </w:rPr>
    <w:tblPr>
      <w:tblStyleRowBandSize w:val="1"/>
      <w:tblStyleColBandSize w:val="1"/>
      <w:tblBorders>
        <w:top w:val="single" w:sz="4" w:space="0" w:color="68FFF6" w:themeColor="accent5" w:themeTint="66"/>
        <w:left w:val="single" w:sz="4" w:space="0" w:color="68FFF6" w:themeColor="accent5" w:themeTint="66"/>
        <w:bottom w:val="single" w:sz="4" w:space="0" w:color="68FFF6" w:themeColor="accent5" w:themeTint="66"/>
        <w:right w:val="single" w:sz="4" w:space="0" w:color="68FFF6" w:themeColor="accent5" w:themeTint="66"/>
        <w:insideH w:val="single" w:sz="4" w:space="0" w:color="68FFF6" w:themeColor="accent5" w:themeTint="66"/>
        <w:insideV w:val="single" w:sz="4" w:space="0" w:color="68FFF6" w:themeColor="accent5" w:themeTint="66"/>
      </w:tblBorders>
    </w:tblPr>
    <w:tblStylePr w:type="firstRow">
      <w:rPr>
        <w:b/>
        <w:bCs/>
      </w:rPr>
      <w:tblPr/>
      <w:tcPr>
        <w:tcBorders>
          <w:bottom w:val="single" w:sz="12" w:space="0" w:color="1CFFF2" w:themeColor="accent5" w:themeTint="99"/>
        </w:tcBorders>
      </w:tcPr>
    </w:tblStylePr>
    <w:tblStylePr w:type="lastRow">
      <w:rPr>
        <w:b/>
        <w:bCs/>
      </w:rPr>
      <w:tblPr/>
      <w:tcPr>
        <w:tcBorders>
          <w:top w:val="double" w:sz="2" w:space="0" w:color="1CFFF2" w:themeColor="accent5" w:themeTint="99"/>
        </w:tcBorders>
      </w:tcPr>
    </w:tblStylePr>
    <w:tblStylePr w:type="firstCol">
      <w:rPr>
        <w:b/>
        <w:bCs/>
      </w:rPr>
    </w:tblStylePr>
    <w:tblStylePr w:type="lastCol">
      <w:rPr>
        <w:b/>
        <w:bCs/>
      </w:rPr>
    </w:tblStylePr>
  </w:style>
  <w:style w:type="table" w:styleId="Lijsttabel3-Accent3">
    <w:name w:val="List Table 3 Accent 3"/>
    <w:basedOn w:val="Standaardtabel"/>
    <w:uiPriority w:val="48"/>
    <w:rsid w:val="00AC5DFA"/>
    <w:tblPr>
      <w:tblStyleRowBandSize w:val="1"/>
      <w:tblStyleColBandSize w:val="1"/>
      <w:tblBorders>
        <w:top w:val="single" w:sz="4" w:space="0" w:color="005C99" w:themeColor="accent3"/>
        <w:left w:val="single" w:sz="4" w:space="0" w:color="005C99" w:themeColor="accent3"/>
        <w:bottom w:val="single" w:sz="4" w:space="0" w:color="005C99" w:themeColor="accent3"/>
        <w:right w:val="single" w:sz="4" w:space="0" w:color="005C99" w:themeColor="accent3"/>
      </w:tblBorders>
    </w:tblPr>
    <w:tblStylePr w:type="firstRow">
      <w:rPr>
        <w:b/>
        <w:bCs/>
        <w:color w:val="FFFFFF" w:themeColor="background1"/>
      </w:rPr>
      <w:tblPr/>
      <w:tcPr>
        <w:shd w:val="clear" w:color="auto" w:fill="005C99" w:themeFill="accent3"/>
      </w:tcPr>
    </w:tblStylePr>
    <w:tblStylePr w:type="lastRow">
      <w:rPr>
        <w:b/>
        <w:bCs/>
      </w:rPr>
      <w:tblPr/>
      <w:tcPr>
        <w:tcBorders>
          <w:top w:val="double" w:sz="4" w:space="0" w:color="005C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C99" w:themeColor="accent3"/>
          <w:right w:val="single" w:sz="4" w:space="0" w:color="005C99" w:themeColor="accent3"/>
        </w:tcBorders>
      </w:tcPr>
    </w:tblStylePr>
    <w:tblStylePr w:type="band1Horz">
      <w:tblPr/>
      <w:tcPr>
        <w:tcBorders>
          <w:top w:val="single" w:sz="4" w:space="0" w:color="005C99" w:themeColor="accent3"/>
          <w:bottom w:val="single" w:sz="4" w:space="0" w:color="005C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C99" w:themeColor="accent3"/>
          <w:left w:val="nil"/>
        </w:tcBorders>
      </w:tcPr>
    </w:tblStylePr>
    <w:tblStylePr w:type="swCell">
      <w:tblPr/>
      <w:tcPr>
        <w:tcBorders>
          <w:top w:val="double" w:sz="4" w:space="0" w:color="005C99" w:themeColor="accent3"/>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6891752">
      <w:bodyDiv w:val="1"/>
      <w:marLeft w:val="0"/>
      <w:marRight w:val="0"/>
      <w:marTop w:val="0"/>
      <w:marBottom w:val="0"/>
      <w:divBdr>
        <w:top w:val="none" w:sz="0" w:space="0" w:color="auto"/>
        <w:left w:val="none" w:sz="0" w:space="0" w:color="auto"/>
        <w:bottom w:val="none" w:sz="0" w:space="0" w:color="auto"/>
        <w:right w:val="none" w:sz="0" w:space="0" w:color="auto"/>
      </w:divBdr>
    </w:div>
    <w:div w:id="134761351">
      <w:bodyDiv w:val="1"/>
      <w:marLeft w:val="0"/>
      <w:marRight w:val="0"/>
      <w:marTop w:val="0"/>
      <w:marBottom w:val="0"/>
      <w:divBdr>
        <w:top w:val="none" w:sz="0" w:space="0" w:color="auto"/>
        <w:left w:val="none" w:sz="0" w:space="0" w:color="auto"/>
        <w:bottom w:val="none" w:sz="0" w:space="0" w:color="auto"/>
        <w:right w:val="none" w:sz="0" w:space="0" w:color="auto"/>
      </w:divBdr>
    </w:div>
    <w:div w:id="143357560">
      <w:bodyDiv w:val="1"/>
      <w:marLeft w:val="0"/>
      <w:marRight w:val="0"/>
      <w:marTop w:val="0"/>
      <w:marBottom w:val="0"/>
      <w:divBdr>
        <w:top w:val="none" w:sz="0" w:space="0" w:color="auto"/>
        <w:left w:val="none" w:sz="0" w:space="0" w:color="auto"/>
        <w:bottom w:val="none" w:sz="0" w:space="0" w:color="auto"/>
        <w:right w:val="none" w:sz="0" w:space="0" w:color="auto"/>
      </w:divBdr>
    </w:div>
    <w:div w:id="151416424">
      <w:bodyDiv w:val="1"/>
      <w:marLeft w:val="0"/>
      <w:marRight w:val="0"/>
      <w:marTop w:val="0"/>
      <w:marBottom w:val="0"/>
      <w:divBdr>
        <w:top w:val="none" w:sz="0" w:space="0" w:color="auto"/>
        <w:left w:val="none" w:sz="0" w:space="0" w:color="auto"/>
        <w:bottom w:val="none" w:sz="0" w:space="0" w:color="auto"/>
        <w:right w:val="none" w:sz="0" w:space="0" w:color="auto"/>
      </w:divBdr>
    </w:div>
    <w:div w:id="168568270">
      <w:bodyDiv w:val="1"/>
      <w:marLeft w:val="0"/>
      <w:marRight w:val="0"/>
      <w:marTop w:val="0"/>
      <w:marBottom w:val="0"/>
      <w:divBdr>
        <w:top w:val="none" w:sz="0" w:space="0" w:color="auto"/>
        <w:left w:val="none" w:sz="0" w:space="0" w:color="auto"/>
        <w:bottom w:val="none" w:sz="0" w:space="0" w:color="auto"/>
        <w:right w:val="none" w:sz="0" w:space="0" w:color="auto"/>
      </w:divBdr>
    </w:div>
    <w:div w:id="230772784">
      <w:bodyDiv w:val="1"/>
      <w:marLeft w:val="0"/>
      <w:marRight w:val="0"/>
      <w:marTop w:val="0"/>
      <w:marBottom w:val="0"/>
      <w:divBdr>
        <w:top w:val="none" w:sz="0" w:space="0" w:color="auto"/>
        <w:left w:val="none" w:sz="0" w:space="0" w:color="auto"/>
        <w:bottom w:val="none" w:sz="0" w:space="0" w:color="auto"/>
        <w:right w:val="none" w:sz="0" w:space="0" w:color="auto"/>
      </w:divBdr>
    </w:div>
    <w:div w:id="271326791">
      <w:bodyDiv w:val="1"/>
      <w:marLeft w:val="0"/>
      <w:marRight w:val="0"/>
      <w:marTop w:val="0"/>
      <w:marBottom w:val="0"/>
      <w:divBdr>
        <w:top w:val="none" w:sz="0" w:space="0" w:color="auto"/>
        <w:left w:val="none" w:sz="0" w:space="0" w:color="auto"/>
        <w:bottom w:val="none" w:sz="0" w:space="0" w:color="auto"/>
        <w:right w:val="none" w:sz="0" w:space="0" w:color="auto"/>
      </w:divBdr>
    </w:div>
    <w:div w:id="304356041">
      <w:bodyDiv w:val="1"/>
      <w:marLeft w:val="0"/>
      <w:marRight w:val="0"/>
      <w:marTop w:val="0"/>
      <w:marBottom w:val="0"/>
      <w:divBdr>
        <w:top w:val="none" w:sz="0" w:space="0" w:color="auto"/>
        <w:left w:val="none" w:sz="0" w:space="0" w:color="auto"/>
        <w:bottom w:val="none" w:sz="0" w:space="0" w:color="auto"/>
        <w:right w:val="none" w:sz="0" w:space="0" w:color="auto"/>
      </w:divBdr>
    </w:div>
    <w:div w:id="373968096">
      <w:bodyDiv w:val="1"/>
      <w:marLeft w:val="0"/>
      <w:marRight w:val="0"/>
      <w:marTop w:val="0"/>
      <w:marBottom w:val="0"/>
      <w:divBdr>
        <w:top w:val="none" w:sz="0" w:space="0" w:color="auto"/>
        <w:left w:val="none" w:sz="0" w:space="0" w:color="auto"/>
        <w:bottom w:val="none" w:sz="0" w:space="0" w:color="auto"/>
        <w:right w:val="none" w:sz="0" w:space="0" w:color="auto"/>
      </w:divBdr>
    </w:div>
    <w:div w:id="471673801">
      <w:bodyDiv w:val="1"/>
      <w:marLeft w:val="0"/>
      <w:marRight w:val="0"/>
      <w:marTop w:val="0"/>
      <w:marBottom w:val="0"/>
      <w:divBdr>
        <w:top w:val="none" w:sz="0" w:space="0" w:color="auto"/>
        <w:left w:val="none" w:sz="0" w:space="0" w:color="auto"/>
        <w:bottom w:val="none" w:sz="0" w:space="0" w:color="auto"/>
        <w:right w:val="none" w:sz="0" w:space="0" w:color="auto"/>
      </w:divBdr>
    </w:div>
    <w:div w:id="482160861">
      <w:bodyDiv w:val="1"/>
      <w:marLeft w:val="0"/>
      <w:marRight w:val="0"/>
      <w:marTop w:val="0"/>
      <w:marBottom w:val="0"/>
      <w:divBdr>
        <w:top w:val="none" w:sz="0" w:space="0" w:color="auto"/>
        <w:left w:val="none" w:sz="0" w:space="0" w:color="auto"/>
        <w:bottom w:val="none" w:sz="0" w:space="0" w:color="auto"/>
        <w:right w:val="none" w:sz="0" w:space="0" w:color="auto"/>
      </w:divBdr>
    </w:div>
    <w:div w:id="488061593">
      <w:bodyDiv w:val="1"/>
      <w:marLeft w:val="0"/>
      <w:marRight w:val="0"/>
      <w:marTop w:val="0"/>
      <w:marBottom w:val="0"/>
      <w:divBdr>
        <w:top w:val="none" w:sz="0" w:space="0" w:color="auto"/>
        <w:left w:val="none" w:sz="0" w:space="0" w:color="auto"/>
        <w:bottom w:val="none" w:sz="0" w:space="0" w:color="auto"/>
        <w:right w:val="none" w:sz="0" w:space="0" w:color="auto"/>
      </w:divBdr>
    </w:div>
    <w:div w:id="495732301">
      <w:bodyDiv w:val="1"/>
      <w:marLeft w:val="0"/>
      <w:marRight w:val="0"/>
      <w:marTop w:val="0"/>
      <w:marBottom w:val="0"/>
      <w:divBdr>
        <w:top w:val="none" w:sz="0" w:space="0" w:color="auto"/>
        <w:left w:val="none" w:sz="0" w:space="0" w:color="auto"/>
        <w:bottom w:val="none" w:sz="0" w:space="0" w:color="auto"/>
        <w:right w:val="none" w:sz="0" w:space="0" w:color="auto"/>
      </w:divBdr>
    </w:div>
    <w:div w:id="508566121">
      <w:bodyDiv w:val="1"/>
      <w:marLeft w:val="0"/>
      <w:marRight w:val="0"/>
      <w:marTop w:val="0"/>
      <w:marBottom w:val="0"/>
      <w:divBdr>
        <w:top w:val="none" w:sz="0" w:space="0" w:color="auto"/>
        <w:left w:val="none" w:sz="0" w:space="0" w:color="auto"/>
        <w:bottom w:val="none" w:sz="0" w:space="0" w:color="auto"/>
        <w:right w:val="none" w:sz="0" w:space="0" w:color="auto"/>
      </w:divBdr>
    </w:div>
    <w:div w:id="522785729">
      <w:bodyDiv w:val="1"/>
      <w:marLeft w:val="0"/>
      <w:marRight w:val="0"/>
      <w:marTop w:val="0"/>
      <w:marBottom w:val="0"/>
      <w:divBdr>
        <w:top w:val="none" w:sz="0" w:space="0" w:color="auto"/>
        <w:left w:val="none" w:sz="0" w:space="0" w:color="auto"/>
        <w:bottom w:val="none" w:sz="0" w:space="0" w:color="auto"/>
        <w:right w:val="none" w:sz="0" w:space="0" w:color="auto"/>
      </w:divBdr>
    </w:div>
    <w:div w:id="583954383">
      <w:bodyDiv w:val="1"/>
      <w:marLeft w:val="0"/>
      <w:marRight w:val="0"/>
      <w:marTop w:val="0"/>
      <w:marBottom w:val="0"/>
      <w:divBdr>
        <w:top w:val="none" w:sz="0" w:space="0" w:color="auto"/>
        <w:left w:val="none" w:sz="0" w:space="0" w:color="auto"/>
        <w:bottom w:val="none" w:sz="0" w:space="0" w:color="auto"/>
        <w:right w:val="none" w:sz="0" w:space="0" w:color="auto"/>
      </w:divBdr>
    </w:div>
    <w:div w:id="609316095">
      <w:bodyDiv w:val="1"/>
      <w:marLeft w:val="0"/>
      <w:marRight w:val="0"/>
      <w:marTop w:val="0"/>
      <w:marBottom w:val="0"/>
      <w:divBdr>
        <w:top w:val="none" w:sz="0" w:space="0" w:color="auto"/>
        <w:left w:val="none" w:sz="0" w:space="0" w:color="auto"/>
        <w:bottom w:val="none" w:sz="0" w:space="0" w:color="auto"/>
        <w:right w:val="none" w:sz="0" w:space="0" w:color="auto"/>
      </w:divBdr>
    </w:div>
    <w:div w:id="658995762">
      <w:bodyDiv w:val="1"/>
      <w:marLeft w:val="0"/>
      <w:marRight w:val="0"/>
      <w:marTop w:val="0"/>
      <w:marBottom w:val="0"/>
      <w:divBdr>
        <w:top w:val="none" w:sz="0" w:space="0" w:color="auto"/>
        <w:left w:val="none" w:sz="0" w:space="0" w:color="auto"/>
        <w:bottom w:val="none" w:sz="0" w:space="0" w:color="auto"/>
        <w:right w:val="none" w:sz="0" w:space="0" w:color="auto"/>
      </w:divBdr>
    </w:div>
    <w:div w:id="725956770">
      <w:bodyDiv w:val="1"/>
      <w:marLeft w:val="0"/>
      <w:marRight w:val="0"/>
      <w:marTop w:val="0"/>
      <w:marBottom w:val="0"/>
      <w:divBdr>
        <w:top w:val="none" w:sz="0" w:space="0" w:color="auto"/>
        <w:left w:val="none" w:sz="0" w:space="0" w:color="auto"/>
        <w:bottom w:val="none" w:sz="0" w:space="0" w:color="auto"/>
        <w:right w:val="none" w:sz="0" w:space="0" w:color="auto"/>
      </w:divBdr>
    </w:div>
    <w:div w:id="773673283">
      <w:bodyDiv w:val="1"/>
      <w:marLeft w:val="0"/>
      <w:marRight w:val="0"/>
      <w:marTop w:val="0"/>
      <w:marBottom w:val="0"/>
      <w:divBdr>
        <w:top w:val="none" w:sz="0" w:space="0" w:color="auto"/>
        <w:left w:val="none" w:sz="0" w:space="0" w:color="auto"/>
        <w:bottom w:val="none" w:sz="0" w:space="0" w:color="auto"/>
        <w:right w:val="none" w:sz="0" w:space="0" w:color="auto"/>
      </w:divBdr>
    </w:div>
    <w:div w:id="867989464">
      <w:bodyDiv w:val="1"/>
      <w:marLeft w:val="0"/>
      <w:marRight w:val="0"/>
      <w:marTop w:val="0"/>
      <w:marBottom w:val="0"/>
      <w:divBdr>
        <w:top w:val="none" w:sz="0" w:space="0" w:color="auto"/>
        <w:left w:val="none" w:sz="0" w:space="0" w:color="auto"/>
        <w:bottom w:val="none" w:sz="0" w:space="0" w:color="auto"/>
        <w:right w:val="none" w:sz="0" w:space="0" w:color="auto"/>
      </w:divBdr>
    </w:div>
    <w:div w:id="922374241">
      <w:bodyDiv w:val="1"/>
      <w:marLeft w:val="0"/>
      <w:marRight w:val="0"/>
      <w:marTop w:val="0"/>
      <w:marBottom w:val="0"/>
      <w:divBdr>
        <w:top w:val="none" w:sz="0" w:space="0" w:color="auto"/>
        <w:left w:val="none" w:sz="0" w:space="0" w:color="auto"/>
        <w:bottom w:val="none" w:sz="0" w:space="0" w:color="auto"/>
        <w:right w:val="none" w:sz="0" w:space="0" w:color="auto"/>
      </w:divBdr>
    </w:div>
    <w:div w:id="931818186">
      <w:bodyDiv w:val="1"/>
      <w:marLeft w:val="0"/>
      <w:marRight w:val="0"/>
      <w:marTop w:val="0"/>
      <w:marBottom w:val="0"/>
      <w:divBdr>
        <w:top w:val="none" w:sz="0" w:space="0" w:color="auto"/>
        <w:left w:val="none" w:sz="0" w:space="0" w:color="auto"/>
        <w:bottom w:val="none" w:sz="0" w:space="0" w:color="auto"/>
        <w:right w:val="none" w:sz="0" w:space="0" w:color="auto"/>
      </w:divBdr>
    </w:div>
    <w:div w:id="967008626">
      <w:bodyDiv w:val="1"/>
      <w:marLeft w:val="0"/>
      <w:marRight w:val="0"/>
      <w:marTop w:val="0"/>
      <w:marBottom w:val="0"/>
      <w:divBdr>
        <w:top w:val="none" w:sz="0" w:space="0" w:color="auto"/>
        <w:left w:val="none" w:sz="0" w:space="0" w:color="auto"/>
        <w:bottom w:val="none" w:sz="0" w:space="0" w:color="auto"/>
        <w:right w:val="none" w:sz="0" w:space="0" w:color="auto"/>
      </w:divBdr>
    </w:div>
    <w:div w:id="997149435">
      <w:bodyDiv w:val="1"/>
      <w:marLeft w:val="0"/>
      <w:marRight w:val="0"/>
      <w:marTop w:val="0"/>
      <w:marBottom w:val="0"/>
      <w:divBdr>
        <w:top w:val="none" w:sz="0" w:space="0" w:color="auto"/>
        <w:left w:val="none" w:sz="0" w:space="0" w:color="auto"/>
        <w:bottom w:val="none" w:sz="0" w:space="0" w:color="auto"/>
        <w:right w:val="none" w:sz="0" w:space="0" w:color="auto"/>
      </w:divBdr>
    </w:div>
    <w:div w:id="1017081657">
      <w:bodyDiv w:val="1"/>
      <w:marLeft w:val="0"/>
      <w:marRight w:val="0"/>
      <w:marTop w:val="0"/>
      <w:marBottom w:val="0"/>
      <w:divBdr>
        <w:top w:val="none" w:sz="0" w:space="0" w:color="auto"/>
        <w:left w:val="none" w:sz="0" w:space="0" w:color="auto"/>
        <w:bottom w:val="none" w:sz="0" w:space="0" w:color="auto"/>
        <w:right w:val="none" w:sz="0" w:space="0" w:color="auto"/>
      </w:divBdr>
    </w:div>
    <w:div w:id="1047222890">
      <w:bodyDiv w:val="1"/>
      <w:marLeft w:val="0"/>
      <w:marRight w:val="0"/>
      <w:marTop w:val="0"/>
      <w:marBottom w:val="0"/>
      <w:divBdr>
        <w:top w:val="none" w:sz="0" w:space="0" w:color="auto"/>
        <w:left w:val="none" w:sz="0" w:space="0" w:color="auto"/>
        <w:bottom w:val="none" w:sz="0" w:space="0" w:color="auto"/>
        <w:right w:val="none" w:sz="0" w:space="0" w:color="auto"/>
      </w:divBdr>
    </w:div>
    <w:div w:id="1103309378">
      <w:bodyDiv w:val="1"/>
      <w:marLeft w:val="0"/>
      <w:marRight w:val="0"/>
      <w:marTop w:val="0"/>
      <w:marBottom w:val="0"/>
      <w:divBdr>
        <w:top w:val="none" w:sz="0" w:space="0" w:color="auto"/>
        <w:left w:val="none" w:sz="0" w:space="0" w:color="auto"/>
        <w:bottom w:val="none" w:sz="0" w:space="0" w:color="auto"/>
        <w:right w:val="none" w:sz="0" w:space="0" w:color="auto"/>
      </w:divBdr>
    </w:div>
    <w:div w:id="1108891511">
      <w:bodyDiv w:val="1"/>
      <w:marLeft w:val="0"/>
      <w:marRight w:val="0"/>
      <w:marTop w:val="0"/>
      <w:marBottom w:val="0"/>
      <w:divBdr>
        <w:top w:val="none" w:sz="0" w:space="0" w:color="auto"/>
        <w:left w:val="none" w:sz="0" w:space="0" w:color="auto"/>
        <w:bottom w:val="none" w:sz="0" w:space="0" w:color="auto"/>
        <w:right w:val="none" w:sz="0" w:space="0" w:color="auto"/>
      </w:divBdr>
    </w:div>
    <w:div w:id="1148933101">
      <w:bodyDiv w:val="1"/>
      <w:marLeft w:val="0"/>
      <w:marRight w:val="0"/>
      <w:marTop w:val="0"/>
      <w:marBottom w:val="0"/>
      <w:divBdr>
        <w:top w:val="none" w:sz="0" w:space="0" w:color="auto"/>
        <w:left w:val="none" w:sz="0" w:space="0" w:color="auto"/>
        <w:bottom w:val="none" w:sz="0" w:space="0" w:color="auto"/>
        <w:right w:val="none" w:sz="0" w:space="0" w:color="auto"/>
      </w:divBdr>
    </w:div>
    <w:div w:id="1183930776">
      <w:bodyDiv w:val="1"/>
      <w:marLeft w:val="0"/>
      <w:marRight w:val="0"/>
      <w:marTop w:val="0"/>
      <w:marBottom w:val="0"/>
      <w:divBdr>
        <w:top w:val="none" w:sz="0" w:space="0" w:color="auto"/>
        <w:left w:val="none" w:sz="0" w:space="0" w:color="auto"/>
        <w:bottom w:val="none" w:sz="0" w:space="0" w:color="auto"/>
        <w:right w:val="none" w:sz="0" w:space="0" w:color="auto"/>
      </w:divBdr>
    </w:div>
    <w:div w:id="1191184163">
      <w:bodyDiv w:val="1"/>
      <w:marLeft w:val="0"/>
      <w:marRight w:val="0"/>
      <w:marTop w:val="0"/>
      <w:marBottom w:val="0"/>
      <w:divBdr>
        <w:top w:val="none" w:sz="0" w:space="0" w:color="auto"/>
        <w:left w:val="none" w:sz="0" w:space="0" w:color="auto"/>
        <w:bottom w:val="none" w:sz="0" w:space="0" w:color="auto"/>
        <w:right w:val="none" w:sz="0" w:space="0" w:color="auto"/>
      </w:divBdr>
    </w:div>
    <w:div w:id="1260794550">
      <w:bodyDiv w:val="1"/>
      <w:marLeft w:val="0"/>
      <w:marRight w:val="0"/>
      <w:marTop w:val="0"/>
      <w:marBottom w:val="0"/>
      <w:divBdr>
        <w:top w:val="none" w:sz="0" w:space="0" w:color="auto"/>
        <w:left w:val="none" w:sz="0" w:space="0" w:color="auto"/>
        <w:bottom w:val="none" w:sz="0" w:space="0" w:color="auto"/>
        <w:right w:val="none" w:sz="0" w:space="0" w:color="auto"/>
      </w:divBdr>
    </w:div>
    <w:div w:id="1322276699">
      <w:bodyDiv w:val="1"/>
      <w:marLeft w:val="0"/>
      <w:marRight w:val="0"/>
      <w:marTop w:val="0"/>
      <w:marBottom w:val="0"/>
      <w:divBdr>
        <w:top w:val="none" w:sz="0" w:space="0" w:color="auto"/>
        <w:left w:val="none" w:sz="0" w:space="0" w:color="auto"/>
        <w:bottom w:val="none" w:sz="0" w:space="0" w:color="auto"/>
        <w:right w:val="none" w:sz="0" w:space="0" w:color="auto"/>
      </w:divBdr>
    </w:div>
    <w:div w:id="1388605197">
      <w:bodyDiv w:val="1"/>
      <w:marLeft w:val="0"/>
      <w:marRight w:val="0"/>
      <w:marTop w:val="0"/>
      <w:marBottom w:val="0"/>
      <w:divBdr>
        <w:top w:val="none" w:sz="0" w:space="0" w:color="auto"/>
        <w:left w:val="none" w:sz="0" w:space="0" w:color="auto"/>
        <w:bottom w:val="none" w:sz="0" w:space="0" w:color="auto"/>
        <w:right w:val="none" w:sz="0" w:space="0" w:color="auto"/>
      </w:divBdr>
    </w:div>
    <w:div w:id="1544901608">
      <w:bodyDiv w:val="1"/>
      <w:marLeft w:val="0"/>
      <w:marRight w:val="0"/>
      <w:marTop w:val="0"/>
      <w:marBottom w:val="0"/>
      <w:divBdr>
        <w:top w:val="none" w:sz="0" w:space="0" w:color="auto"/>
        <w:left w:val="none" w:sz="0" w:space="0" w:color="auto"/>
        <w:bottom w:val="none" w:sz="0" w:space="0" w:color="auto"/>
        <w:right w:val="none" w:sz="0" w:space="0" w:color="auto"/>
      </w:divBdr>
    </w:div>
    <w:div w:id="1570771998">
      <w:bodyDiv w:val="1"/>
      <w:marLeft w:val="0"/>
      <w:marRight w:val="0"/>
      <w:marTop w:val="0"/>
      <w:marBottom w:val="0"/>
      <w:divBdr>
        <w:top w:val="none" w:sz="0" w:space="0" w:color="auto"/>
        <w:left w:val="none" w:sz="0" w:space="0" w:color="auto"/>
        <w:bottom w:val="none" w:sz="0" w:space="0" w:color="auto"/>
        <w:right w:val="none" w:sz="0" w:space="0" w:color="auto"/>
      </w:divBdr>
    </w:div>
    <w:div w:id="1749499945">
      <w:bodyDiv w:val="1"/>
      <w:marLeft w:val="0"/>
      <w:marRight w:val="0"/>
      <w:marTop w:val="0"/>
      <w:marBottom w:val="0"/>
      <w:divBdr>
        <w:top w:val="none" w:sz="0" w:space="0" w:color="auto"/>
        <w:left w:val="none" w:sz="0" w:space="0" w:color="auto"/>
        <w:bottom w:val="none" w:sz="0" w:space="0" w:color="auto"/>
        <w:right w:val="none" w:sz="0" w:space="0" w:color="auto"/>
      </w:divBdr>
    </w:div>
    <w:div w:id="1930036717">
      <w:bodyDiv w:val="1"/>
      <w:marLeft w:val="0"/>
      <w:marRight w:val="0"/>
      <w:marTop w:val="0"/>
      <w:marBottom w:val="0"/>
      <w:divBdr>
        <w:top w:val="none" w:sz="0" w:space="0" w:color="auto"/>
        <w:left w:val="none" w:sz="0" w:space="0" w:color="auto"/>
        <w:bottom w:val="none" w:sz="0" w:space="0" w:color="auto"/>
        <w:right w:val="none" w:sz="0" w:space="0" w:color="auto"/>
      </w:divBdr>
    </w:div>
    <w:div w:id="193285412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settings" Target="settings.xml"/><Relationship Id="rId18" Type="http://schemas.openxmlformats.org/officeDocument/2006/relationships/image" Target="media/image2.jpg"/><Relationship Id="rId26" Type="http://schemas.openxmlformats.org/officeDocument/2006/relationships/fontTable" Target="fontTable.xml"/><Relationship Id="rId3" Type="http://schemas.openxmlformats.org/officeDocument/2006/relationships/customXml" Target="../customXml/item2.xml"/><Relationship Id="rId21" Type="http://schemas.openxmlformats.org/officeDocument/2006/relationships/header" Target="header2.xml"/><Relationship Id="rId7" Type="http://schemas.openxmlformats.org/officeDocument/2006/relationships/customXml" Target="../customXml/item6.xml"/><Relationship Id="rId12" Type="http://schemas.openxmlformats.org/officeDocument/2006/relationships/styles" Target="styles.xml"/><Relationship Id="rId17" Type="http://schemas.openxmlformats.org/officeDocument/2006/relationships/image" Target="media/image1.png"/><Relationship Id="rId25" Type="http://schemas.openxmlformats.org/officeDocument/2006/relationships/footer" Target="footer3.xml"/><Relationship Id="rId2" Type="http://schemas.openxmlformats.org/officeDocument/2006/relationships/customXml" Target="../customXml/item1.xml"/><Relationship Id="rId16" Type="http://schemas.openxmlformats.org/officeDocument/2006/relationships/endnotes" Target="endnotes.xml"/><Relationship Id="rId20" Type="http://schemas.openxmlformats.org/officeDocument/2006/relationships/header" Target="header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numbering" Target="numbering.xml"/><Relationship Id="rId24" Type="http://schemas.openxmlformats.org/officeDocument/2006/relationships/header" Target="header3.xml"/><Relationship Id="rId5" Type="http://schemas.openxmlformats.org/officeDocument/2006/relationships/customXml" Target="../customXml/item4.xml"/><Relationship Id="rId15" Type="http://schemas.openxmlformats.org/officeDocument/2006/relationships/footnotes" Target="footnotes.xm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customXml" Target="../customXml/item9.xml"/><Relationship Id="rId19" Type="http://schemas.openxmlformats.org/officeDocument/2006/relationships/image" Target="media/image3.png"/><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webSettings" Target="webSetting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Algemeen"/>
          <w:gallery w:val="placeholder"/>
        </w:category>
        <w:types>
          <w:type w:val="bbPlcHdr"/>
        </w:types>
        <w:behaviors>
          <w:behavior w:val="content"/>
        </w:behaviors>
        <w:guid w:val="{A1560BFA-71F6-4534-9C83-2815B2AA188C}"/>
      </w:docPartPr>
      <w:docPartBody>
        <w:p w:rsidR="003D6917" w:rsidRDefault="003D6917">
          <w:r w:rsidRPr="00E95684">
            <w:rPr>
              <w:rStyle w:val="Tekstvantijdelijkeaanduiding"/>
            </w:rPr>
            <w:t>Klik of tik om tekst in te voeren.</w:t>
          </w:r>
        </w:p>
      </w:docPartBody>
    </w:docPart>
    <w:docPart>
      <w:docPartPr>
        <w:name w:val="5BD3FFF679124FA6B9A99F702CAECAA7"/>
        <w:category>
          <w:name w:val="Algemeen"/>
          <w:gallery w:val="placeholder"/>
        </w:category>
        <w:types>
          <w:type w:val="bbPlcHdr"/>
        </w:types>
        <w:behaviors>
          <w:behavior w:val="content"/>
        </w:behaviors>
        <w:guid w:val="{1CD45F93-4735-448C-B6B7-BF74D9E31C76}"/>
      </w:docPartPr>
      <w:docPartBody>
        <w:p w:rsidR="00483859" w:rsidRDefault="00921F3B" w:rsidP="00921F3B">
          <w:pPr>
            <w:pStyle w:val="5BD3FFF679124FA6B9A99F702CAECAA7"/>
          </w:pPr>
          <w:r w:rsidRPr="00E95684">
            <w:rPr>
              <w:rStyle w:val="Tekstvantijdelijkeaanduiding"/>
            </w:rPr>
            <w:t>Klik of tik om tekst in te 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RW Form Light">
    <w:panose1 w:val="00000400000000000000"/>
    <w:charset w:val="00"/>
    <w:family w:val="modern"/>
    <w:notTrueType/>
    <w:pitch w:val="variable"/>
    <w:sig w:usb0="00000007" w:usb1="00000001"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URW Form">
    <w:panose1 w:val="00000500000000000000"/>
    <w:charset w:val="00"/>
    <w:family w:val="modern"/>
    <w:notTrueType/>
    <w:pitch w:val="variable"/>
    <w:sig w:usb0="00000007" w:usb1="00000001" w:usb2="00000000" w:usb3="00000000" w:csb0="00000093" w:csb1="00000000"/>
  </w:font>
  <w:font w:name="Arial Narrow">
    <w:panose1 w:val="020B0606020202030204"/>
    <w:charset w:val="00"/>
    <w:family w:val="swiss"/>
    <w:pitch w:val="variable"/>
    <w:sig w:usb0="00000287" w:usb1="00000800" w:usb2="00000000" w:usb3="00000000" w:csb0="0000009F" w:csb1="00000000"/>
  </w:font>
  <w:font w:name="URW Form Heavy">
    <w:panose1 w:val="00000900000000000000"/>
    <w:charset w:val="00"/>
    <w:family w:val="modern"/>
    <w:notTrueType/>
    <w:pitch w:val="variable"/>
    <w:sig w:usb0="00000007" w:usb1="00000001" w:usb2="00000000" w:usb3="00000000" w:csb0="00000093"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6917"/>
    <w:rsid w:val="00006A6B"/>
    <w:rsid w:val="00055117"/>
    <w:rsid w:val="000703EF"/>
    <w:rsid w:val="00300B16"/>
    <w:rsid w:val="00316F83"/>
    <w:rsid w:val="003D6917"/>
    <w:rsid w:val="003E558D"/>
    <w:rsid w:val="004223D9"/>
    <w:rsid w:val="00435788"/>
    <w:rsid w:val="004403EE"/>
    <w:rsid w:val="00483859"/>
    <w:rsid w:val="0053756F"/>
    <w:rsid w:val="00607D32"/>
    <w:rsid w:val="00694650"/>
    <w:rsid w:val="00770030"/>
    <w:rsid w:val="007979C9"/>
    <w:rsid w:val="007F1945"/>
    <w:rsid w:val="007F30D0"/>
    <w:rsid w:val="008D27A2"/>
    <w:rsid w:val="009014B2"/>
    <w:rsid w:val="00921F3B"/>
    <w:rsid w:val="009B7F60"/>
    <w:rsid w:val="00A37E6F"/>
    <w:rsid w:val="00A52D87"/>
    <w:rsid w:val="00AD291A"/>
    <w:rsid w:val="00AE2E98"/>
    <w:rsid w:val="00AF3730"/>
    <w:rsid w:val="00BC5935"/>
    <w:rsid w:val="00C76E35"/>
    <w:rsid w:val="00E85596"/>
    <w:rsid w:val="00EA0FCA"/>
    <w:rsid w:val="00EC27C2"/>
    <w:rsid w:val="00F56A6F"/>
    <w:rsid w:val="00F76C47"/>
    <w:rsid w:val="00F94A07"/>
    <w:rsid w:val="00F97D39"/>
    <w:rsid w:val="00FB4937"/>
    <w:rsid w:val="00FE63C8"/>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921F3B"/>
    <w:rPr>
      <w:color w:val="808080"/>
    </w:rPr>
  </w:style>
  <w:style w:type="paragraph" w:customStyle="1" w:styleId="5BD3FFF679124FA6B9A99F702CAECAA7">
    <w:name w:val="5BD3FFF679124FA6B9A99F702CAECAA7"/>
    <w:rsid w:val="00921F3B"/>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Corporate Venlo">
      <a:dk1>
        <a:sysClr val="windowText" lastClr="000000"/>
      </a:dk1>
      <a:lt1>
        <a:sysClr val="window" lastClr="FFFFFF"/>
      </a:lt1>
      <a:dk2>
        <a:srgbClr val="11175E"/>
      </a:dk2>
      <a:lt2>
        <a:srgbClr val="595959"/>
      </a:lt2>
      <a:accent1>
        <a:srgbClr val="216D08"/>
      </a:accent1>
      <a:accent2>
        <a:srgbClr val="A02C41"/>
      </a:accent2>
      <a:accent3>
        <a:srgbClr val="005C99"/>
      </a:accent3>
      <a:accent4>
        <a:srgbClr val="C44578"/>
      </a:accent4>
      <a:accent5>
        <a:srgbClr val="00857E"/>
      </a:accent5>
      <a:accent6>
        <a:srgbClr val="323232"/>
      </a:accent6>
      <a:hlink>
        <a:srgbClr val="005C99"/>
      </a:hlink>
      <a:folHlink>
        <a:srgbClr val="005C99"/>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ec625830-0393-40cf-9517-f15112bf8dda" ContentTypeId="0x0101" PreviousValue="false"/>
</file>

<file path=customXml/item2.xml><?xml version="1.0" encoding="utf-8"?>
<TemplafyFormConfiguration><![CDATA[{"formFields":[{"required":false,"placeholder":"","lines":0,"helpTexts":{"prefix":"","postfix":"Vul hier de beknopte titel van het rapport in. Dit komt in de voettekst van het rapport te staan."},"spacing":{},"shareValue":false,"type":"textBox","name":"BeknopteTitel","label":"Beknopte titel","fullyQualifiedName":"BeknopteTitel"},{"required":false,"helpTexts":{"prefix":"","postfix":""},"spacing":{},"shareValue":false,"type":"datePicker","name":"DatumAanmaakDocument","label":"Datum aanmaak document / Opmaakdatum","fullyQualifiedName":"DatumAanmaakDocument"},{"required":false,"placeholder":"Alleen invullen indien niet in OneGov is gestart","lines":1,"shareValue":true,"type":"textBox","name":"Zaaknummer","label":"Zaaknummer","fullyQualifiedName":"Zaaknummer"}],"formDataEntries":[]}]]></TemplafyFormConfiguration>
</file>

<file path=customXml/item3.xml><?xml version="1.0" encoding="utf-8"?>
<ct:contentTypeSchema xmlns:ct="http://schemas.microsoft.com/office/2006/metadata/contentType" xmlns:ma="http://schemas.microsoft.com/office/2006/metadata/properties/metaAttributes" ct:_="" ma:_="" ma:contentTypeName="Document" ma:contentTypeID="0x0101003BED6F1769AE6D4E842FA1B7D96DCA84" ma:contentTypeVersion="20" ma:contentTypeDescription="Een nieuw document maken." ma:contentTypeScope="" ma:versionID="76345d76d8d914f9311784e15244690a">
  <xsd:schema xmlns:xsd="http://www.w3.org/2001/XMLSchema" xmlns:xs="http://www.w3.org/2001/XMLSchema" xmlns:p="http://schemas.microsoft.com/office/2006/metadata/properties" xmlns:ns2="03bd74fd-07c3-422e-aa2e-bb399ef1b9ad" xmlns:ns3="49fcf97e-9f39-46dd-85a5-bcd537c85601" targetNamespace="http://schemas.microsoft.com/office/2006/metadata/properties" ma:root="true" ma:fieldsID="c9a0a620dd97ec57c32cc96e5b1d2277" ns2:_="" ns3:_="">
    <xsd:import namespace="03bd74fd-07c3-422e-aa2e-bb399ef1b9ad"/>
    <xsd:import namespace="49fcf97e-9f39-46dd-85a5-bcd537c8560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2:SharedWithUsers" minOccurs="0"/>
                <xsd:element ref="ns2:SharedWithDetails" minOccurs="0"/>
                <xsd:element ref="ns3:lcf76f155ced4ddcb4097134ff3c332f" minOccurs="0"/>
                <xsd:element ref="ns3:MediaServiceDateTake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bd74fd-07c3-422e-aa2e-bb399ef1b9ad"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fcf97e-9f39-46dd-85a5-bcd537c8560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8" nillable="true" ma:taxonomy="true" ma:internalName="lcf76f155ced4ddcb4097134ff3c332f" ma:taxonomyFieldName="MediaServiceImageTags" ma:displayName="Afbeeldingtags" ma:readOnly="false" ma:fieldId="{5cf76f15-5ced-4ddc-b409-7134ff3c332f}" ma:taxonomyMulti="true" ma:sspId="ec625830-0393-40cf-9517-f15112bf8dda"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7"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49fcf97e-9f39-46dd-85a5-bcd537c85601">
      <Terms xmlns="http://schemas.microsoft.com/office/infopath/2007/PartnerControls"/>
    </lcf76f155ced4ddcb4097134ff3c332f>
    <_dlc_DocId xmlns="03bd74fd-07c3-422e-aa2e-bb399ef1b9ad">YR6JKSAZANR5-2033833828-3854</_dlc_DocId>
    <_dlc_DocIdUrl xmlns="03bd74fd-07c3-422e-aa2e-bb399ef1b9ad">
      <Url>https://gemeentevenlo.sharepoint.com/sites/t-rginkt-Intern/_layouts/15/DocIdRedir.aspx?ID=YR6JKSAZANR5-2033833828-3854</Url>
      <Description>YR6JKSAZANR5-2033833828-3854</Description>
    </_dlc_DocIdUrl>
  </documentManagement>
</p:properties>
</file>

<file path=customXml/item6.xml><?xml version="1.0" encoding="utf-8"?>
<tns:customPropertyEditors xmlns:tns="http://schemas.microsoft.com/office/2006/customDocumentInformationPanel">
  <tns:showOnOpen>true</tns:showOnOpen>
  <tns:defaultPropertyEditorNamespace>Standaardeigenschappen</tns:defaultPropertyEditorNamespace>
</tns:customPropertyEditors>
</file>

<file path=customXml/item7.xml><?xml version="1.0" encoding="utf-8"?>
<TemplafyTemplateConfiguration><![CDATA[{"elementsMetadata":[],"transformationConfigurations":[{"image":"{{UserProfile.LogoSelection.LogoName}}","shapeName":"ImageHeader","width":"{{UserProfile.LogoSelection.LogoHeaderWidth}}","height":"{{UserProfile.LogoSelection.LogoHeaderHeight}}","namedSections":"{{NamedSections.First}}","namedPages":"{{NamedPages.Default}}","leftOffset":"{{UserProfile.LogoSelection.LogoHeaderLeftOffset}}","horizontalRelativePosition":"{{HorizontalRelativePosition.Page}}","topOffset":"{{UserProfile.LogoSelection.LogoHeaderTopOffset}}","verticalRelativePosition":"{{VerticalRelativePosition.Page}}","imageTextWrapping":"{{ImageTextWrapping.BehindText}}","disableUpdates":false,"type":"imageHeader"}],"isBaseTemplate":false,"enableDocumentContentUpdater":true,"version":"2.0"}]]></TemplafyTemplateConfiguratio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90F18A2-0E45-4C35-BE11-A28913C57917}">
  <ds:schemaRefs>
    <ds:schemaRef ds:uri="Microsoft.SharePoint.Taxonomy.ContentTypeSync"/>
  </ds:schemaRefs>
</ds:datastoreItem>
</file>

<file path=customXml/itemProps2.xml><?xml version="1.0" encoding="utf-8"?>
<ds:datastoreItem xmlns:ds="http://schemas.openxmlformats.org/officeDocument/2006/customXml" ds:itemID="{2E6A7D8C-0E1E-4003-A6B5-F7EEFC005F06}">
  <ds:schemaRefs/>
</ds:datastoreItem>
</file>

<file path=customXml/itemProps3.xml><?xml version="1.0" encoding="utf-8"?>
<ds:datastoreItem xmlns:ds="http://schemas.openxmlformats.org/officeDocument/2006/customXml" ds:itemID="{102FA683-DBDC-4909-883A-B68CFC34B1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bd74fd-07c3-422e-aa2e-bb399ef1b9ad"/>
    <ds:schemaRef ds:uri="49fcf97e-9f39-46dd-85a5-bcd537c856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D48230B-4407-4D84-847D-A79A415A42C6}">
  <ds:schemaRefs>
    <ds:schemaRef ds:uri="http://schemas.microsoft.com/sharepoint/v3/contenttype/forms"/>
  </ds:schemaRefs>
</ds:datastoreItem>
</file>

<file path=customXml/itemProps5.xml><?xml version="1.0" encoding="utf-8"?>
<ds:datastoreItem xmlns:ds="http://schemas.openxmlformats.org/officeDocument/2006/customXml" ds:itemID="{FF3A41DB-5E2E-40C2-852F-B3FEAB8BF8D0}">
  <ds:schemaRefs>
    <ds:schemaRef ds:uri="http://schemas.microsoft.com/office/2006/metadata/properties"/>
    <ds:schemaRef ds:uri="http://schemas.microsoft.com/office/infopath/2007/PartnerControls"/>
    <ds:schemaRef ds:uri="49fcf97e-9f39-46dd-85a5-bcd537c85601"/>
    <ds:schemaRef ds:uri="03bd74fd-07c3-422e-aa2e-bb399ef1b9ad"/>
  </ds:schemaRefs>
</ds:datastoreItem>
</file>

<file path=customXml/itemProps6.xml><?xml version="1.0" encoding="utf-8"?>
<ds:datastoreItem xmlns:ds="http://schemas.openxmlformats.org/officeDocument/2006/customXml" ds:itemID="{F039E34D-016A-4203-9457-6EAFF6D05D6F}">
  <ds:schemaRefs>
    <ds:schemaRef ds:uri="http://schemas.microsoft.com/office/2006/customDocumentInformationPanel"/>
  </ds:schemaRefs>
</ds:datastoreItem>
</file>

<file path=customXml/itemProps7.xml><?xml version="1.0" encoding="utf-8"?>
<ds:datastoreItem xmlns:ds="http://schemas.openxmlformats.org/officeDocument/2006/customXml" ds:itemID="{A389FF1B-585F-407E-A208-3834E3B36C8B}">
  <ds:schemaRefs/>
</ds:datastoreItem>
</file>

<file path=customXml/itemProps8.xml><?xml version="1.0" encoding="utf-8"?>
<ds:datastoreItem xmlns:ds="http://schemas.openxmlformats.org/officeDocument/2006/customXml" ds:itemID="{611FBB4E-2A9F-4216-BE63-D5A476CDF28D}">
  <ds:schemaRefs>
    <ds:schemaRef ds:uri="http://schemas.openxmlformats.org/officeDocument/2006/bibliography"/>
  </ds:schemaRefs>
</ds:datastoreItem>
</file>

<file path=customXml/itemProps9.xml><?xml version="1.0" encoding="utf-8"?>
<ds:datastoreItem xmlns:ds="http://schemas.openxmlformats.org/officeDocument/2006/customXml" ds:itemID="{1F93C260-9197-4F47-B339-4E59010D8E2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248</TotalTime>
  <Pages>10</Pages>
  <Words>1567</Words>
  <Characters>8622</Characters>
  <Application>Microsoft Office Word</Application>
  <DocSecurity>0</DocSecurity>
  <Lines>71</Lines>
  <Paragraphs>20</Paragraphs>
  <ScaleCrop>false</ScaleCrop>
  <HeadingPairs>
    <vt:vector size="2" baseType="variant">
      <vt:variant>
        <vt:lpstr>Titel</vt:lpstr>
      </vt:variant>
      <vt:variant>
        <vt:i4>1</vt:i4>
      </vt:variant>
    </vt:vector>
  </HeadingPairs>
  <TitlesOfParts>
    <vt:vector size="1" baseType="lpstr">
      <vt:lpstr>Rapport</vt:lpstr>
    </vt:vector>
  </TitlesOfParts>
  <Company>Gemeente Venlo</Company>
  <LinksUpToDate>false</LinksUpToDate>
  <CharactersWithSpaces>10169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Rapport</dc:title>
  <dc:subject/>
  <dc:creator>RGIMAN</dc:creator>
  <cp:keywords/>
  <dc:description/>
  <cp:lastModifiedBy>Gardeniers, Jean-Paul (JPMI)</cp:lastModifiedBy>
  <cp:revision>24</cp:revision>
  <cp:lastPrinted>2023-12-14T12:41:00Z</cp:lastPrinted>
  <dcterms:created xsi:type="dcterms:W3CDTF">2024-09-20T12:23:00Z</dcterms:created>
  <dcterms:modified xsi:type="dcterms:W3CDTF">2025-03-19T11:15:00Z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0x0101003BED6F1769AE6D4E842FA1B7D96DCA84</vt:lpwstr>
  </property>
  <property fmtid="{D5CDD505-2E9C-101B-9397-08002B2CF9AE}" pid="3" name="_dlc_DocIdItemGuid">
    <vt:lpwstr>d7d4fec1-b524-4396-b85f-3e62a2ecda66</vt:lpwstr>
  </property>
  <property fmtid="{D5CDD505-2E9C-101B-9397-08002B2CF9AE}" pid="4" name="Order">
    <vt:r8>2700</vt:r8>
  </property>
  <property fmtid="{D5CDD505-2E9C-101B-9397-08002B2CF9AE}" pid="5" name="xd_Signature">
    <vt:bool>false</vt:bool>
  </property>
  <property fmtid="{D5CDD505-2E9C-101B-9397-08002B2CF9AE}" pid="6" name="xd_ProgID">
    <vt:lpwstr/>
  </property>
  <property fmtid="{D5CDD505-2E9C-101B-9397-08002B2CF9AE}" pid="7" name="_ExtendedDescription">
    <vt:lpwstr/>
  </property>
  <property fmtid="{D5CDD505-2E9C-101B-9397-08002B2CF9AE}" pid="8" name="_dlc_DocId">
    <vt:lpwstr>3DFRN24PR3F4-516515891-27</vt:lpwstr>
  </property>
  <property fmtid="{D5CDD505-2E9C-101B-9397-08002B2CF9AE}" pid="9" name="TriggerFlowInfo">
    <vt:lpwstr/>
  </property>
  <property fmtid="{D5CDD505-2E9C-101B-9397-08002B2CF9AE}" pid="10" name="_dlc_DocIdUrl">
    <vt:lpwstr>https://gemeentevenlo.sharepoint.com/sites/s-Implementatie-Xential/_layouts/15/DocIdRedir.aspx?ID=3DFRN24PR3F4-516515891-27, 3DFRN24PR3F4-516515891-27</vt:lpwstr>
  </property>
  <property fmtid="{D5CDD505-2E9C-101B-9397-08002B2CF9AE}" pid="11" name="ComplianceAssetId">
    <vt:lpwstr/>
  </property>
  <property fmtid="{D5CDD505-2E9C-101B-9397-08002B2CF9AE}" pid="12" name="TemplateUrl">
    <vt:lpwstr/>
  </property>
</Properties>
</file>