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65" r:id="rId2"/>
    <p:sldId id="258" r:id="rId3"/>
    <p:sldId id="264" r:id="rId4"/>
    <p:sldId id="2147376754" r:id="rId5"/>
    <p:sldId id="2147376768" r:id="rId6"/>
    <p:sldId id="266" r:id="rId7"/>
    <p:sldId id="1326" r:id="rId8"/>
    <p:sldId id="1330" r:id="rId9"/>
    <p:sldId id="269" r:id="rId10"/>
    <p:sldId id="1332" r:id="rId11"/>
    <p:sldId id="1340" r:id="rId12"/>
    <p:sldId id="2147376763" r:id="rId13"/>
    <p:sldId id="1338" r:id="rId14"/>
    <p:sldId id="1329" r:id="rId15"/>
    <p:sldId id="267" r:id="rId16"/>
    <p:sldId id="256" r:id="rId17"/>
    <p:sldId id="2147376764" r:id="rId18"/>
    <p:sldId id="259" r:id="rId19"/>
    <p:sldId id="261" r:id="rId20"/>
    <p:sldId id="2147376765" r:id="rId21"/>
    <p:sldId id="305" r:id="rId22"/>
    <p:sldId id="298" r:id="rId23"/>
    <p:sldId id="291" r:id="rId24"/>
    <p:sldId id="307" r:id="rId25"/>
    <p:sldId id="309" r:id="rId26"/>
    <p:sldId id="297" r:id="rId27"/>
    <p:sldId id="273" r:id="rId28"/>
    <p:sldId id="2147376766" r:id="rId29"/>
  </p:sldIdLst>
  <p:sldSz cx="12192000" cy="6858000"/>
  <p:notesSz cx="6858000" cy="9144000"/>
  <p:defaultTextStyle>
    <a:defPPr>
      <a:defRPr lang="en-US"/>
    </a:defPPr>
    <a:lvl1pPr algn="l" defTabSz="60958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anose="020B0300000000000000" pitchFamily="34" charset="-128"/>
        <a:cs typeface="+mn-cs"/>
      </a:defRPr>
    </a:lvl1pPr>
    <a:lvl2pPr marL="609585" algn="l" defTabSz="60958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anose="020B0300000000000000" pitchFamily="34" charset="-128"/>
        <a:cs typeface="+mn-cs"/>
      </a:defRPr>
    </a:lvl2pPr>
    <a:lvl3pPr marL="1219170" algn="l" defTabSz="60958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anose="020B0300000000000000" pitchFamily="34" charset="-128"/>
        <a:cs typeface="+mn-cs"/>
      </a:defRPr>
    </a:lvl3pPr>
    <a:lvl4pPr marL="1828754" algn="l" defTabSz="60958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anose="020B0300000000000000" pitchFamily="34" charset="-128"/>
        <a:cs typeface="+mn-cs"/>
      </a:defRPr>
    </a:lvl4pPr>
    <a:lvl5pPr marL="2438339" algn="l" defTabSz="60958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anose="020B0300000000000000" pitchFamily="34" charset="-128"/>
        <a:cs typeface="+mn-cs"/>
      </a:defRPr>
    </a:lvl5pPr>
    <a:lvl6pPr marL="3047924" algn="l" defTabSz="121917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anose="020B0300000000000000" pitchFamily="34" charset="-128"/>
        <a:cs typeface="+mn-cs"/>
      </a:defRPr>
    </a:lvl6pPr>
    <a:lvl7pPr marL="3657509" algn="l" defTabSz="121917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anose="020B0300000000000000" pitchFamily="34" charset="-128"/>
        <a:cs typeface="+mn-cs"/>
      </a:defRPr>
    </a:lvl7pPr>
    <a:lvl8pPr marL="4267093" algn="l" defTabSz="121917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anose="020B0300000000000000" pitchFamily="34" charset="-128"/>
        <a:cs typeface="+mn-cs"/>
      </a:defRPr>
    </a:lvl8pPr>
    <a:lvl9pPr marL="4876678" algn="l" defTabSz="121917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anose="020B0300000000000000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166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1"/>
    <a:srgbClr val="6A2874"/>
    <a:srgbClr val="F6B5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BA7F2D-6CA2-41E1-85D1-ADEBAB4798B1}" v="308" dt="2025-04-09T15:32:23.862"/>
    <p1510:client id="{A76928D7-2981-44D5-BA70-3856ACBA7181}" v="517" dt="2025-04-09T16:24:53.5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77"/>
    <p:restoredTop sz="96327"/>
  </p:normalViewPr>
  <p:slideViewPr>
    <p:cSldViewPr snapToObjects="1" showGuides="1">
      <p:cViewPr varScale="1">
        <p:scale>
          <a:sx n="124" d="100"/>
          <a:sy n="124" d="100"/>
        </p:scale>
        <p:origin x="184" y="224"/>
      </p:cViewPr>
      <p:guideLst>
        <p:guide pos="3840"/>
        <p:guide pos="166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7CBAC4B-C7F3-0F45-A775-177F2D06FC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4D9960C-508C-F74B-8C50-E1E6A98A8B3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DB4F8CC-BE83-744D-89A8-CC165B8BDD6C}" type="datetimeFigureOut">
              <a:rPr lang="nl-NL"/>
              <a:pPr>
                <a:defRPr/>
              </a:pPr>
              <a:t>18-04-2025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5F0DFE98-229E-3F42-B087-8808AF17A8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32D73A76-AB01-8F49-9C17-661D35085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AFBA73A-FBEB-7E40-A151-5B700C083A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8CD5AF-FE85-244C-A166-5406370D5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6E79B1C-05A5-7F4F-A4DA-66FA421267BB}" type="slidenum">
              <a:rPr lang="nl-NL" altLang="nl-NL"/>
              <a:pPr/>
              <a:t>‹#›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E79B1C-05A5-7F4F-A4DA-66FA421267BB}" type="slidenum">
              <a:rPr lang="nl-NL" altLang="nl-NL" smtClean="0"/>
              <a:pPr/>
              <a:t>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78930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51030-455E-492A-A102-D3404185C30D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8591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51030-455E-492A-A102-D3404185C30D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926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51030-455E-492A-A102-D3404185C30D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6222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51030-455E-492A-A102-D3404185C30D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9443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E3C62-AFA8-D44D-AA76-F1A810D50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C1A6506-3536-89F4-9D3C-AA9A1B99C6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BE3D1A9-26A6-6DF3-4F0B-34422E9B0A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9B6984B-D90C-B114-D509-D36A365AB5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E79B1C-05A5-7F4F-A4DA-66FA421267BB}" type="slidenum">
              <a:rPr lang="nl-NL" altLang="nl-NL" smtClean="0"/>
              <a:pPr/>
              <a:t>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14879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51030-455E-492A-A102-D3404185C30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909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51030-455E-492A-A102-D3404185C30D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1821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51030-455E-492A-A102-D3404185C30D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8416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51030-455E-492A-A102-D3404185C30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3132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51030-455E-492A-A102-D3404185C30D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3556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51030-455E-492A-A102-D3404185C30D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6114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9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51030-455E-492A-A102-D3404185C30D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9693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mpen 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FC7B356-E8C2-4C03-7107-9AE79FF09B05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004B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4B91"/>
              </a:solidFill>
            </a:endParaRPr>
          </a:p>
        </p:txBody>
      </p:sp>
      <p:pic>
        <p:nvPicPr>
          <p:cNvPr id="2" name="Picture 26">
            <a:extLst>
              <a:ext uri="{FF2B5EF4-FFF2-40B4-BE49-F238E27FC236}">
                <a16:creationId xmlns:a16="http://schemas.microsoft.com/office/drawing/2014/main" id="{E0C54D5B-409F-9EE8-73ED-822B91886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3037692" y="1265274"/>
            <a:ext cx="6116616" cy="432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7">
            <a:extLst>
              <a:ext uri="{FF2B5EF4-FFF2-40B4-BE49-F238E27FC236}">
                <a16:creationId xmlns:a16="http://schemas.microsoft.com/office/drawing/2014/main" id="{A9CBBB6E-E3E8-0499-E751-6548C645B8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auto">
          <a:xfrm>
            <a:off x="11429823" y="234000"/>
            <a:ext cx="529200" cy="5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33716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9F270606-9625-4C8E-BD42-9E4215B779E3}"/>
              </a:ext>
            </a:extLst>
          </p:cNvPr>
          <p:cNvSpPr/>
          <p:nvPr userDrawn="1"/>
        </p:nvSpPr>
        <p:spPr>
          <a:xfrm>
            <a:off x="177751" y="240509"/>
            <a:ext cx="11836497" cy="64345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E2419E6F-385E-4206-8C73-F9A470212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11175" y="5883022"/>
            <a:ext cx="2488516" cy="331235"/>
          </a:xfrm>
          <a:prstGeom prst="rect">
            <a:avLst/>
          </a:prstGeom>
        </p:spPr>
        <p:txBody>
          <a:bodyPr/>
          <a:lstStyle/>
          <a:p>
            <a:fld id="{8AC336CE-01AB-4FB0-ACCC-4A9D421CCBC2}" type="slidenum">
              <a:rPr lang="nl-NL" smtClean="0"/>
              <a:t>‹#›</a:t>
            </a:fld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2185B574-3535-49FC-B158-7A4AFE086552}"/>
              </a:ext>
            </a:extLst>
          </p:cNvPr>
          <p:cNvSpPr/>
          <p:nvPr userDrawn="1"/>
        </p:nvSpPr>
        <p:spPr>
          <a:xfrm>
            <a:off x="6752693" y="-9868"/>
            <a:ext cx="5439308" cy="686786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EB15C425-3447-495E-9BAB-B95FEA399A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7" b="59532"/>
          <a:stretch/>
        </p:blipFill>
        <p:spPr>
          <a:xfrm>
            <a:off x="-2" y="5200656"/>
            <a:ext cx="3089907" cy="164747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E14906B-1C95-4D87-A9BF-F2FA20FBE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926" y="2310245"/>
            <a:ext cx="6515073" cy="144940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903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F1B27EA-83D9-447C-90AB-CE0DAFB8A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9308" y="4974067"/>
            <a:ext cx="3949581" cy="15299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3" indent="0" algn="ctr">
              <a:buNone/>
              <a:defRPr sz="2000"/>
            </a:lvl2pPr>
            <a:lvl3pPr marL="914406" indent="0" algn="ctr">
              <a:buNone/>
              <a:defRPr sz="1800"/>
            </a:lvl3pPr>
            <a:lvl4pPr marL="1371609" indent="0" algn="ctr">
              <a:buNone/>
              <a:defRPr sz="1600"/>
            </a:lvl4pPr>
            <a:lvl5pPr marL="1828812" indent="0" algn="ctr">
              <a:buNone/>
              <a:defRPr sz="1600"/>
            </a:lvl5pPr>
            <a:lvl6pPr marL="2286015" indent="0" algn="ctr">
              <a:buNone/>
              <a:defRPr sz="1600"/>
            </a:lvl6pPr>
            <a:lvl7pPr marL="2743218" indent="0" algn="ctr">
              <a:buNone/>
              <a:defRPr sz="1600"/>
            </a:lvl7pPr>
            <a:lvl8pPr marL="3200421" indent="0" algn="ctr">
              <a:buNone/>
              <a:defRPr sz="1600"/>
            </a:lvl8pPr>
            <a:lvl9pPr marL="3657624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3" name="Stroomdiagram: Uitstel 11">
            <a:extLst>
              <a:ext uri="{FF2B5EF4-FFF2-40B4-BE49-F238E27FC236}">
                <a16:creationId xmlns:a16="http://schemas.microsoft.com/office/drawing/2014/main" id="{421E0582-7313-535E-5D0C-DA045687086E}"/>
              </a:ext>
            </a:extLst>
          </p:cNvPr>
          <p:cNvSpPr/>
          <p:nvPr userDrawn="1"/>
        </p:nvSpPr>
        <p:spPr>
          <a:xfrm>
            <a:off x="1658443" y="833606"/>
            <a:ext cx="1431463" cy="1232441"/>
          </a:xfrm>
          <a:custGeom>
            <a:avLst/>
            <a:gdLst>
              <a:gd name="connsiteX0" fmla="*/ 0 w 1985554"/>
              <a:gd name="connsiteY0" fmla="*/ 0 h 1358537"/>
              <a:gd name="connsiteX1" fmla="*/ 992777 w 1985554"/>
              <a:gd name="connsiteY1" fmla="*/ 0 h 1358537"/>
              <a:gd name="connsiteX2" fmla="*/ 1985554 w 1985554"/>
              <a:gd name="connsiteY2" fmla="*/ 679269 h 1358537"/>
              <a:gd name="connsiteX3" fmla="*/ 992777 w 1985554"/>
              <a:gd name="connsiteY3" fmla="*/ 1358538 h 1358537"/>
              <a:gd name="connsiteX4" fmla="*/ 0 w 1985554"/>
              <a:gd name="connsiteY4" fmla="*/ 1358537 h 1358537"/>
              <a:gd name="connsiteX5" fmla="*/ 0 w 1985554"/>
              <a:gd name="connsiteY5" fmla="*/ 0 h 1358537"/>
              <a:gd name="connsiteX0" fmla="*/ 0 w 1867988"/>
              <a:gd name="connsiteY0" fmla="*/ 0 h 1358538"/>
              <a:gd name="connsiteX1" fmla="*/ 992777 w 1867988"/>
              <a:gd name="connsiteY1" fmla="*/ 0 h 1358538"/>
              <a:gd name="connsiteX2" fmla="*/ 1867988 w 1867988"/>
              <a:gd name="connsiteY2" fmla="*/ 692331 h 1358538"/>
              <a:gd name="connsiteX3" fmla="*/ 992777 w 1867988"/>
              <a:gd name="connsiteY3" fmla="*/ 1358538 h 1358538"/>
              <a:gd name="connsiteX4" fmla="*/ 0 w 1867988"/>
              <a:gd name="connsiteY4" fmla="*/ 1358537 h 1358538"/>
              <a:gd name="connsiteX5" fmla="*/ 0 w 1867988"/>
              <a:gd name="connsiteY5" fmla="*/ 0 h 1358538"/>
              <a:gd name="connsiteX0" fmla="*/ 0 w 1783079"/>
              <a:gd name="connsiteY0" fmla="*/ 0 h 1358538"/>
              <a:gd name="connsiteX1" fmla="*/ 992777 w 1783079"/>
              <a:gd name="connsiteY1" fmla="*/ 0 h 1358538"/>
              <a:gd name="connsiteX2" fmla="*/ 1783079 w 1783079"/>
              <a:gd name="connsiteY2" fmla="*/ 705394 h 1358538"/>
              <a:gd name="connsiteX3" fmla="*/ 992777 w 1783079"/>
              <a:gd name="connsiteY3" fmla="*/ 1358538 h 1358538"/>
              <a:gd name="connsiteX4" fmla="*/ 0 w 1783079"/>
              <a:gd name="connsiteY4" fmla="*/ 1358537 h 1358538"/>
              <a:gd name="connsiteX5" fmla="*/ 0 w 1783079"/>
              <a:gd name="connsiteY5" fmla="*/ 0 h 1358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3079" h="1358538">
                <a:moveTo>
                  <a:pt x="0" y="0"/>
                </a:moveTo>
                <a:lnTo>
                  <a:pt x="992777" y="0"/>
                </a:lnTo>
                <a:cubicBezTo>
                  <a:pt x="1541073" y="0"/>
                  <a:pt x="1783079" y="330244"/>
                  <a:pt x="1783079" y="705394"/>
                </a:cubicBezTo>
                <a:cubicBezTo>
                  <a:pt x="1783079" y="1080544"/>
                  <a:pt x="1541073" y="1358538"/>
                  <a:pt x="992777" y="1358538"/>
                </a:cubicBezTo>
                <a:lnTo>
                  <a:pt x="0" y="135853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D03ECF5B-03CF-C5FF-E06A-56F482A20382}"/>
              </a:ext>
            </a:extLst>
          </p:cNvPr>
          <p:cNvSpPr/>
          <p:nvPr userDrawn="1"/>
        </p:nvSpPr>
        <p:spPr>
          <a:xfrm>
            <a:off x="118501" y="833606"/>
            <a:ext cx="2457331" cy="1231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FEDACA7-75B7-5925-D8AA-A974EF8E45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51" y="1033379"/>
            <a:ext cx="1655353" cy="71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82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zonder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0FDD334-5786-4B2B-977D-9C110D9D76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699" y="1818912"/>
            <a:ext cx="9850376" cy="3839443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68872" indent="-326921">
              <a:buFont typeface="Corbel" panose="020B0503020204020204" pitchFamily="34" charset="0"/>
              <a:buChar char="–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894352" indent="-240511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221273" indent="-326921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548194" indent="-326921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86D0407-D688-4865-8347-7FEEAF04D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46" y="493972"/>
            <a:ext cx="10515708" cy="1324939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423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423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39545-8551-4C75-8D4C-040E1DD58BD1}" type="datetimeFigureOut">
              <a:rPr lang="nl-NL" smtClean="0"/>
              <a:t>18-04-2025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3623B-3AD0-4A24-831D-0AB223373F7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0426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67CA79-89E9-4F55-82C7-029D4670D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" name="Tijdelijke aanduiding voor tabel 3">
            <a:extLst>
              <a:ext uri="{FF2B5EF4-FFF2-40B4-BE49-F238E27FC236}">
                <a16:creationId xmlns:a16="http://schemas.microsoft.com/office/drawing/2014/main" id="{7B94B5AE-2E40-4875-8A9D-EE0EEFF2F9E2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146" y="1994776"/>
            <a:ext cx="8473627" cy="3742953"/>
          </a:xfrm>
        </p:spPr>
        <p:txBody>
          <a:bodyPr/>
          <a:lstStyle/>
          <a:p>
            <a:r>
              <a:rPr lang="nl-NL"/>
              <a:t>Klik op het pictogram als u een tabel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432971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mpen Ba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7">
            <a:extLst>
              <a:ext uri="{FF2B5EF4-FFF2-40B4-BE49-F238E27FC236}">
                <a16:creationId xmlns:a16="http://schemas.microsoft.com/office/drawing/2014/main" id="{3212A1A8-A83A-44E9-63F6-AC52642886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11429823" y="234000"/>
            <a:ext cx="529200" cy="5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jdelijke aanduiding voor tekst 18">
            <a:extLst>
              <a:ext uri="{FF2B5EF4-FFF2-40B4-BE49-F238E27FC236}">
                <a16:creationId xmlns:a16="http://schemas.microsoft.com/office/drawing/2014/main" id="{7380E824-9AB4-D2BC-457E-02F728957A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1080000"/>
            <a:ext cx="9000000" cy="5229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lvl1pPr>
            <a:lvl2pPr>
              <a:defRPr sz="2800">
                <a:solidFill>
                  <a:schemeClr val="accent2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4825FE5-012E-021C-0628-0752A8A786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0000" y="360000"/>
            <a:ext cx="10440000" cy="540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>
                <a:solidFill>
                  <a:srgbClr val="004B91"/>
                </a:solidFill>
                <a:latin typeface="Aptos" panose="020B0004020202020204" pitchFamily="34" charset="0"/>
              </a:defRPr>
            </a:lvl1pPr>
            <a:lvl2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2pPr>
            <a:lvl3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3pPr>
            <a:lvl4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4pPr>
            <a:lvl5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Titel/thema (bondig)</a:t>
            </a:r>
          </a:p>
        </p:txBody>
      </p:sp>
    </p:spTree>
    <p:extLst>
      <p:ext uri="{BB962C8B-B14F-4D97-AF65-F5344CB8AC3E}">
        <p14:creationId xmlns:p14="http://schemas.microsoft.com/office/powerpoint/2010/main" val="397119940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s Zo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7">
            <a:extLst>
              <a:ext uri="{FF2B5EF4-FFF2-40B4-BE49-F238E27FC236}">
                <a16:creationId xmlns:a16="http://schemas.microsoft.com/office/drawing/2014/main" id="{3212A1A8-A83A-44E9-63F6-AC52642886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11429823" y="234000"/>
            <a:ext cx="529200" cy="5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jdelijke aanduiding voor tekst 18">
            <a:extLst>
              <a:ext uri="{FF2B5EF4-FFF2-40B4-BE49-F238E27FC236}">
                <a16:creationId xmlns:a16="http://schemas.microsoft.com/office/drawing/2014/main" id="{7380E824-9AB4-D2BC-457E-02F728957A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1080000"/>
            <a:ext cx="9000000" cy="5229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lvl1pPr>
            <a:lvl2pPr>
              <a:defRPr sz="2800">
                <a:solidFill>
                  <a:schemeClr val="accent2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4825FE5-012E-021C-0628-0752A8A786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0000" y="360000"/>
            <a:ext cx="10440000" cy="540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>
                <a:solidFill>
                  <a:srgbClr val="004B91"/>
                </a:solidFill>
                <a:latin typeface="Aptos" panose="020B0004020202020204" pitchFamily="34" charset="0"/>
              </a:defRPr>
            </a:lvl1pPr>
            <a:lvl2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2pPr>
            <a:lvl3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3pPr>
            <a:lvl4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4pPr>
            <a:lvl5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Titel/thema (bondig)</a:t>
            </a:r>
          </a:p>
        </p:txBody>
      </p:sp>
      <p:pic>
        <p:nvPicPr>
          <p:cNvPr id="3" name="Afbeelding 2" descr="Afbeelding met Graphics, logo, tekst, clipart&#10;&#10;Automatisch gegenereerde beschrijving">
            <a:extLst>
              <a:ext uri="{FF2B5EF4-FFF2-40B4-BE49-F238E27FC236}">
                <a16:creationId xmlns:a16="http://schemas.microsoft.com/office/drawing/2014/main" id="{E29B1BF3-C9CD-DC22-964B-9CCA806F1B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0000" y="5301208"/>
            <a:ext cx="1412776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5844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s Jeu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7">
            <a:extLst>
              <a:ext uri="{FF2B5EF4-FFF2-40B4-BE49-F238E27FC236}">
                <a16:creationId xmlns:a16="http://schemas.microsoft.com/office/drawing/2014/main" id="{3212A1A8-A83A-44E9-63F6-AC52642886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11429823" y="234000"/>
            <a:ext cx="529200" cy="5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jdelijke aanduiding voor tekst 18">
            <a:extLst>
              <a:ext uri="{FF2B5EF4-FFF2-40B4-BE49-F238E27FC236}">
                <a16:creationId xmlns:a16="http://schemas.microsoft.com/office/drawing/2014/main" id="{7380E824-9AB4-D2BC-457E-02F728957A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1080000"/>
            <a:ext cx="9000000" cy="5229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lvl1pPr>
            <a:lvl2pPr>
              <a:defRPr sz="2800">
                <a:solidFill>
                  <a:schemeClr val="accent2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4825FE5-012E-021C-0628-0752A8A786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0000" y="360000"/>
            <a:ext cx="10440000" cy="540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>
                <a:solidFill>
                  <a:srgbClr val="004B91"/>
                </a:solidFill>
                <a:latin typeface="Aptos" panose="020B0004020202020204" pitchFamily="34" charset="0"/>
              </a:defRPr>
            </a:lvl1pPr>
            <a:lvl2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2pPr>
            <a:lvl3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3pPr>
            <a:lvl4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4pPr>
            <a:lvl5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Titel/thema (bondig)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29B1BF3-C9CD-DC22-964B-9CCA806F1B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rcRect/>
          <a:stretch/>
        </p:blipFill>
        <p:spPr>
          <a:xfrm>
            <a:off x="10620000" y="5301208"/>
            <a:ext cx="1412776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1035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s Ondermij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7">
            <a:extLst>
              <a:ext uri="{FF2B5EF4-FFF2-40B4-BE49-F238E27FC236}">
                <a16:creationId xmlns:a16="http://schemas.microsoft.com/office/drawing/2014/main" id="{3212A1A8-A83A-44E9-63F6-AC52642886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11429823" y="234000"/>
            <a:ext cx="529200" cy="5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jdelijke aanduiding voor tekst 18">
            <a:extLst>
              <a:ext uri="{FF2B5EF4-FFF2-40B4-BE49-F238E27FC236}">
                <a16:creationId xmlns:a16="http://schemas.microsoft.com/office/drawing/2014/main" id="{7380E824-9AB4-D2BC-457E-02F728957A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00" y="1080000"/>
            <a:ext cx="9000000" cy="5229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lvl1pPr>
            <a:lvl2pPr>
              <a:defRPr sz="2800">
                <a:solidFill>
                  <a:schemeClr val="accent2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4825FE5-012E-021C-0628-0752A8A786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0000" y="360000"/>
            <a:ext cx="10440000" cy="540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>
                <a:solidFill>
                  <a:srgbClr val="004B91"/>
                </a:solidFill>
                <a:latin typeface="Aptos" panose="020B0004020202020204" pitchFamily="34" charset="0"/>
              </a:defRPr>
            </a:lvl1pPr>
            <a:lvl2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2pPr>
            <a:lvl3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3pPr>
            <a:lvl4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4pPr>
            <a:lvl5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Titel/thema (bondig)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29B1BF3-C9CD-DC22-964B-9CCA806F1B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rcRect/>
          <a:stretch/>
        </p:blipFill>
        <p:spPr>
          <a:xfrm>
            <a:off x="10620000" y="5301208"/>
            <a:ext cx="1412776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68018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mp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7">
            <a:extLst>
              <a:ext uri="{FF2B5EF4-FFF2-40B4-BE49-F238E27FC236}">
                <a16:creationId xmlns:a16="http://schemas.microsoft.com/office/drawing/2014/main" id="{3212A1A8-A83A-44E9-63F6-AC52642886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11429823" y="234000"/>
            <a:ext cx="529200" cy="5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4825FE5-012E-021C-0628-0752A8A786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0000" y="360000"/>
            <a:ext cx="10440000" cy="540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>
                <a:solidFill>
                  <a:srgbClr val="004B91"/>
                </a:solidFill>
                <a:latin typeface="Aptos" panose="020B0004020202020204" pitchFamily="34" charset="0"/>
              </a:defRPr>
            </a:lvl1pPr>
            <a:lvl2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2pPr>
            <a:lvl3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3pPr>
            <a:lvl4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4pPr>
            <a:lvl5pPr>
              <a:defRPr b="0" i="0">
                <a:solidFill>
                  <a:schemeClr val="accent2"/>
                </a:solidFill>
                <a:latin typeface="Museo Sans 500" panose="02000000000000000000" pitchFamily="2" charset="77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Titel/thema (bondig)</a:t>
            </a:r>
          </a:p>
        </p:txBody>
      </p:sp>
    </p:spTree>
    <p:extLst>
      <p:ext uri="{BB962C8B-B14F-4D97-AF65-F5344CB8AC3E}">
        <p14:creationId xmlns:p14="http://schemas.microsoft.com/office/powerpoint/2010/main" val="236444185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mpen Tab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FC7B356-E8C2-4C03-7107-9AE79FF09B05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004B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4B91"/>
              </a:solidFill>
            </a:endParaRPr>
          </a:p>
        </p:txBody>
      </p:sp>
      <p:pic>
        <p:nvPicPr>
          <p:cNvPr id="5" name="Picture 27">
            <a:extLst>
              <a:ext uri="{FF2B5EF4-FFF2-40B4-BE49-F238E27FC236}">
                <a16:creationId xmlns:a16="http://schemas.microsoft.com/office/drawing/2014/main" id="{7718C808-5DB9-CF01-91C0-51F0B718C3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11429823" y="234000"/>
            <a:ext cx="529200" cy="5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2">
            <a:extLst>
              <a:ext uri="{FF2B5EF4-FFF2-40B4-BE49-F238E27FC236}">
                <a16:creationId xmlns:a16="http://schemas.microsoft.com/office/drawing/2014/main" id="{B1612914-145D-CBA0-B141-A692255CA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800" y="2880000"/>
            <a:ext cx="10440000" cy="1800000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nl-NL" dirty="0"/>
              <a:t>Titel of thema</a:t>
            </a:r>
          </a:p>
        </p:txBody>
      </p:sp>
    </p:spTree>
    <p:extLst>
      <p:ext uri="{BB962C8B-B14F-4D97-AF65-F5344CB8AC3E}">
        <p14:creationId xmlns:p14="http://schemas.microsoft.com/office/powerpoint/2010/main" val="202251100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mpen Tabbl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2305913F-407E-2BDB-4772-9919AD1FA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04" b="11504"/>
          <a:stretch/>
        </p:blipFill>
        <p:spPr>
          <a:xfrm>
            <a:off x="0" y="0"/>
            <a:ext cx="12201159" cy="6858000"/>
          </a:xfrm>
          <a:prstGeom prst="rect">
            <a:avLst/>
          </a:prstGeom>
        </p:spPr>
      </p:pic>
      <p:pic>
        <p:nvPicPr>
          <p:cNvPr id="5" name="Picture 27">
            <a:extLst>
              <a:ext uri="{FF2B5EF4-FFF2-40B4-BE49-F238E27FC236}">
                <a16:creationId xmlns:a16="http://schemas.microsoft.com/office/drawing/2014/main" id="{7718C808-5DB9-CF01-91C0-51F0B718C3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rcRect/>
          <a:stretch/>
        </p:blipFill>
        <p:spPr bwMode="auto">
          <a:xfrm>
            <a:off x="11429823" y="234000"/>
            <a:ext cx="529200" cy="5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el 2">
            <a:extLst>
              <a:ext uri="{FF2B5EF4-FFF2-40B4-BE49-F238E27FC236}">
                <a16:creationId xmlns:a16="http://schemas.microsoft.com/office/drawing/2014/main" id="{73577C24-5E0A-2C6E-CC7B-D1B59EEDB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800" y="2880000"/>
            <a:ext cx="10440000" cy="1800000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nl-NL" dirty="0"/>
              <a:t>Titel of thema</a:t>
            </a:r>
          </a:p>
        </p:txBody>
      </p:sp>
    </p:spTree>
    <p:extLst>
      <p:ext uri="{BB962C8B-B14F-4D97-AF65-F5344CB8AC3E}">
        <p14:creationId xmlns:p14="http://schemas.microsoft.com/office/powerpoint/2010/main" val="340149631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mpen 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FC7B356-E8C2-4C03-7107-9AE79FF09B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004B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4B91"/>
              </a:solidFill>
            </a:endParaRPr>
          </a:p>
        </p:txBody>
      </p:sp>
      <p:pic>
        <p:nvPicPr>
          <p:cNvPr id="5" name="Picture 27">
            <a:extLst>
              <a:ext uri="{FF2B5EF4-FFF2-40B4-BE49-F238E27FC236}">
                <a16:creationId xmlns:a16="http://schemas.microsoft.com/office/drawing/2014/main" id="{A9CBBB6E-E3E8-0499-E751-6548C645B8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11429823" y="234000"/>
            <a:ext cx="529200" cy="5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591FFC-55F5-40BB-05FE-BF7D8A3FC9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4000" y="288000"/>
            <a:ext cx="5141920" cy="2533807"/>
          </a:xfrm>
          <a:prstGeom prst="rect">
            <a:avLst/>
          </a:prstGeom>
        </p:spPr>
      </p:pic>
      <p:pic>
        <p:nvPicPr>
          <p:cNvPr id="3" name="Picture 26">
            <a:extLst>
              <a:ext uri="{FF2B5EF4-FFF2-40B4-BE49-F238E27FC236}">
                <a16:creationId xmlns:a16="http://schemas.microsoft.com/office/drawing/2014/main" id="{7F4E34D3-0EE5-430F-A1ED-98CEA7479D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234000" y="5418000"/>
            <a:ext cx="2088232" cy="1477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3244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0" r:id="rId2"/>
    <p:sldLayoutId id="2147483673" r:id="rId3"/>
    <p:sldLayoutId id="2147483674" r:id="rId4"/>
    <p:sldLayoutId id="2147483675" r:id="rId5"/>
    <p:sldLayoutId id="2147483676" r:id="rId6"/>
    <p:sldLayoutId id="2147483672" r:id="rId7"/>
    <p:sldLayoutId id="2147483670" r:id="rId8"/>
    <p:sldLayoutId id="2147483668" r:id="rId9"/>
    <p:sldLayoutId id="2147483677" r:id="rId10"/>
    <p:sldLayoutId id="2147483678" r:id="rId11"/>
    <p:sldLayoutId id="2147483679" r:id="rId12"/>
    <p:sldLayoutId id="2147483680" r:id="rId13"/>
  </p:sldLayoutIdLst>
  <p:transition spd="med">
    <p:fade/>
  </p:transition>
  <p:txStyles>
    <p:titleStyle>
      <a:lvl1pPr algn="ctr" defTabSz="609585" rtl="0" eaLnBrk="1" fontAlgn="base" hangingPunct="1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ヒラギノ角ゴ Pro W3" panose="020B0300000000000000" pitchFamily="34" charset="-128"/>
          <a:cs typeface="+mj-cs"/>
        </a:defRPr>
      </a:lvl1pPr>
      <a:lvl2pPr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ヒラギノ角ゴ Pro W3" panose="020B0300000000000000" pitchFamily="34" charset="-128"/>
        </a:defRPr>
      </a:lvl2pPr>
      <a:lvl3pPr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ヒラギノ角ゴ Pro W3" panose="020B0300000000000000" pitchFamily="34" charset="-128"/>
        </a:defRPr>
      </a:lvl3pPr>
      <a:lvl4pPr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ヒラギノ角ゴ Pro W3" panose="020B0300000000000000" pitchFamily="34" charset="-128"/>
        </a:defRPr>
      </a:lvl4pPr>
      <a:lvl5pPr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ヒラギノ角ゴ Pro W3" panose="020B0300000000000000" pitchFamily="34" charset="-128"/>
        </a:defRPr>
      </a:lvl5pPr>
      <a:lvl6pPr marL="609585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ヒラギノ角ゴ Pro W3" panose="020B0300000000000000" pitchFamily="34" charset="-128"/>
        </a:defRPr>
      </a:lvl6pPr>
      <a:lvl7pPr marL="1219170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ヒラギノ角ゴ Pro W3" panose="020B0300000000000000" pitchFamily="34" charset="-128"/>
        </a:defRPr>
      </a:lvl7pPr>
      <a:lvl8pPr marL="1828754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ヒラギノ角ゴ Pro W3" panose="020B0300000000000000" pitchFamily="34" charset="-128"/>
        </a:defRPr>
      </a:lvl8pPr>
      <a:lvl9pPr marL="2438339" algn="ctr" defTabSz="609585" rtl="0" eaLnBrk="1" fontAlgn="base" hangingPunct="1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  <a:ea typeface="ヒラギノ角ゴ Pro W3" panose="020B0300000000000000" pitchFamily="34" charset="-128"/>
        </a:defRPr>
      </a:lvl9pPr>
    </p:titleStyle>
    <p:bodyStyle>
      <a:lvl1pPr marL="457189" indent="-457189" algn="l" defTabSz="60958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ヒラギノ角ゴ Pro W3" panose="020B0300000000000000" pitchFamily="34" charset="-128"/>
          <a:cs typeface="+mn-cs"/>
        </a:defRPr>
      </a:lvl1pPr>
      <a:lvl2pPr marL="990575" indent="-380990" algn="l" defTabSz="60958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ヒラギノ角ゴ Pro W3" panose="020B0300000000000000" pitchFamily="34" charset="-128"/>
          <a:cs typeface="+mn-cs"/>
        </a:defRPr>
      </a:lvl2pPr>
      <a:lvl3pPr marL="1523962" indent="-304792" algn="l" defTabSz="60958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panose="020B0300000000000000" pitchFamily="34" charset="-128"/>
          <a:cs typeface="+mn-cs"/>
        </a:defRPr>
      </a:lvl3pPr>
      <a:lvl4pPr marL="2133547" indent="-304792" algn="l" defTabSz="60958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ヒラギノ角ゴ Pro W3" panose="020B0300000000000000" pitchFamily="34" charset="-128"/>
          <a:cs typeface="+mn-cs"/>
        </a:defRPr>
      </a:lvl4pPr>
      <a:lvl5pPr marL="2743131" indent="-304792" algn="l" defTabSz="609585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ヒラギノ角ゴ Pro W3" panose="020B0300000000000000" pitchFamily="34" charset="-128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nderned.nl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216F6B-BA9C-FCEA-41E3-5E986695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8158"/>
            <a:ext cx="11953328" cy="1800000"/>
          </a:xfrm>
        </p:spPr>
        <p:txBody>
          <a:bodyPr/>
          <a:lstStyle/>
          <a:p>
            <a:r>
              <a:rPr lang="nl-NL" dirty="0"/>
              <a:t>Krimpen aan den IJssel</a:t>
            </a:r>
            <a:br>
              <a:rPr lang="nl-NL" dirty="0"/>
            </a:br>
            <a:r>
              <a:rPr lang="nl-NL" dirty="0"/>
              <a:t>Marktconsultatie Inkoop Wmo</a:t>
            </a:r>
            <a:br>
              <a:rPr lang="nl-NL" dirty="0"/>
            </a:br>
            <a:r>
              <a:rPr lang="nl-NL" sz="3200" dirty="0"/>
              <a:t>10 april 2025</a:t>
            </a:r>
          </a:p>
        </p:txBody>
      </p:sp>
    </p:spTree>
    <p:extLst>
      <p:ext uri="{BB962C8B-B14F-4D97-AF65-F5344CB8AC3E}">
        <p14:creationId xmlns:p14="http://schemas.microsoft.com/office/powerpoint/2010/main" val="705592823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02C4C-7B48-A106-F46D-332E015D0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E01A02-A014-17AD-78B8-2BEDE9C2C6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360000"/>
            <a:ext cx="10668568" cy="540000"/>
          </a:xfrm>
        </p:spPr>
        <p:txBody>
          <a:bodyPr/>
          <a:lstStyle/>
          <a:p>
            <a:r>
              <a:rPr lang="nl-NL" dirty="0"/>
              <a:t>De gemeente wenst de volgende producten in te kopen: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D7730D4-4CD7-D0E0-5FC3-774EC8986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512607"/>
              </p:ext>
            </p:extLst>
          </p:nvPr>
        </p:nvGraphicFramePr>
        <p:xfrm>
          <a:off x="1481796" y="1508760"/>
          <a:ext cx="9366732" cy="4507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3366">
                  <a:extLst>
                    <a:ext uri="{9D8B030D-6E8A-4147-A177-3AD203B41FA5}">
                      <a16:colId xmlns:a16="http://schemas.microsoft.com/office/drawing/2014/main" val="1151435486"/>
                    </a:ext>
                  </a:extLst>
                </a:gridCol>
                <a:gridCol w="4683366">
                  <a:extLst>
                    <a:ext uri="{9D8B030D-6E8A-4147-A177-3AD203B41FA5}">
                      <a16:colId xmlns:a16="http://schemas.microsoft.com/office/drawing/2014/main" val="811923014"/>
                    </a:ext>
                  </a:extLst>
                </a:gridCol>
              </a:tblGrid>
              <a:tr h="189096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Poppins" pitchFamily="2" charset="77"/>
                          <a:cs typeface="Arial" panose="020B0604020202020204" pitchFamily="34" charset="0"/>
                        </a:rPr>
                        <a:t>Begeleiding individueel 1</a:t>
                      </a:r>
                      <a:endParaRPr lang="en-NL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Poppins" pitchFamily="2" charset="77"/>
                          <a:cs typeface="Arial" panose="020B0604020202020204" pitchFamily="34" charset="0"/>
                        </a:rPr>
                        <a:t>Begeleiding individueel 2</a:t>
                      </a:r>
                      <a:endParaRPr lang="en-NL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Poppins" pitchFamily="2" charset="77"/>
                          <a:cs typeface="Arial" panose="020B0604020202020204" pitchFamily="34" charset="0"/>
                        </a:rPr>
                        <a:t>Begeleiding individueel 3</a:t>
                      </a:r>
                      <a:endParaRPr lang="en-NL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NL"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Poppins" pitchFamily="2" charset="77"/>
                          <a:cs typeface="Arial" panose="020B0604020202020204" pitchFamily="34" charset="0"/>
                        </a:rPr>
                        <a:t>Hulp bij huishouden 1</a:t>
                      </a:r>
                      <a:endParaRPr lang="en-NL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Poppins" pitchFamily="2" charset="77"/>
                          <a:cs typeface="Arial" panose="020B0604020202020204" pitchFamily="34" charset="0"/>
                        </a:rPr>
                        <a:t>Hulp bij huishouden 2</a:t>
                      </a:r>
                      <a:endParaRPr lang="en-NL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endParaRPr lang="nl-NL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Poppins" pitchFamily="2" charset="77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NL"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550526"/>
                  </a:ext>
                </a:extLst>
              </a:tr>
              <a:tr h="142828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400" b="1" dirty="0">
                          <a:effectLst/>
                          <a:latin typeface="+mn-lt"/>
                          <a:ea typeface="Poppins" pitchFamily="2" charset="77"/>
                          <a:cs typeface="Arial" panose="020B0604020202020204" pitchFamily="34" charset="0"/>
                        </a:rPr>
                        <a:t>Begeleiding groep 1</a:t>
                      </a:r>
                      <a:endParaRPr lang="en-NL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400" b="1" dirty="0">
                          <a:effectLst/>
                          <a:latin typeface="+mn-lt"/>
                          <a:ea typeface="Poppins" pitchFamily="2" charset="77"/>
                          <a:cs typeface="Arial" panose="020B0604020202020204" pitchFamily="34" charset="0"/>
                        </a:rPr>
                        <a:t>Begeleiding groep 2</a:t>
                      </a:r>
                      <a:endParaRPr lang="en-NL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NL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2400" b="1" dirty="0">
                          <a:effectLst/>
                          <a:uFill>
                            <a:solidFill>
                              <a:srgbClr val="282828"/>
                            </a:solidFill>
                          </a:uFill>
                          <a:latin typeface="+mn-lt"/>
                          <a:ea typeface="Poppins" pitchFamily="2" charset="77"/>
                          <a:cs typeface="Times New Roman" panose="02020603050405020304" pitchFamily="18" charset="0"/>
                        </a:rPr>
                        <a:t>Begeleiding bij zelfzorg</a:t>
                      </a:r>
                      <a:endParaRPr lang="en-NL" sz="2400" b="1" dirty="0">
                        <a:effectLst/>
                        <a:uFill>
                          <a:solidFill>
                            <a:srgbClr val="282828"/>
                          </a:solidFill>
                        </a:uFill>
                        <a:latin typeface="+mn-lt"/>
                        <a:ea typeface="Helvetica Neue" panose="02000503000000020004" pitchFamily="2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NL" sz="24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600050"/>
                  </a:ext>
                </a:extLst>
              </a:tr>
              <a:tr h="905249">
                <a:tc>
                  <a:txBody>
                    <a:bodyPr/>
                    <a:lstStyle/>
                    <a:p>
                      <a:pPr marL="342900" marR="0" lvl="0" indent="-34290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2400" b="1" dirty="0">
                          <a:effectLst/>
                          <a:latin typeface="+mn-lt"/>
                          <a:ea typeface="Poppins" pitchFamily="2" charset="77"/>
                          <a:cs typeface="Arial" panose="020B0604020202020204" pitchFamily="34" charset="0"/>
                        </a:rPr>
                        <a:t>Kortdurend verblijf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2400" b="1" dirty="0">
                          <a:effectLst/>
                          <a:latin typeface="+mn-lt"/>
                          <a:ea typeface="Poppins" pitchFamily="2" charset="77"/>
                          <a:cs typeface="Arial" panose="020B0604020202020204" pitchFamily="34" charset="0"/>
                        </a:rPr>
                        <a:t>Vervoer (gekoppeld aan dagbesteding)</a:t>
                      </a:r>
                      <a:endParaRPr lang="en-NL" sz="2400" b="1" dirty="0">
                        <a:effectLst/>
                        <a:latin typeface="+mn-lt"/>
                        <a:ea typeface="Poppins" pitchFamily="2" charset="77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NL" sz="2400" b="1" dirty="0">
                        <a:effectLst/>
                        <a:latin typeface="+mn-lt"/>
                        <a:ea typeface="Poppins" pitchFamily="2" charset="77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807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053032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7834E-6D9A-28F6-55DA-FCDBED8D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250700E-D3DC-9D05-B330-1977E71BF5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1296024"/>
            <a:ext cx="11172624" cy="5229320"/>
          </a:xfrm>
        </p:spPr>
        <p:txBody>
          <a:bodyPr/>
          <a:lstStyle/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dirty="0">
                <a:solidFill>
                  <a:schemeClr val="tx1"/>
                </a:solidFill>
                <a:latin typeface="+mn-lt"/>
              </a:rPr>
              <a:t>Knock-out criteria:</a:t>
            </a:r>
          </a:p>
          <a:p>
            <a:pPr lvl="1">
              <a:buFont typeface="Wingdings" pitchFamily="2" charset="2"/>
              <a:buChar char="Ø"/>
            </a:pPr>
            <a:r>
              <a:rPr lang="nl-NL" sz="2400" dirty="0">
                <a:solidFill>
                  <a:schemeClr val="tx1"/>
                </a:solidFill>
              </a:rPr>
              <a:t>Niet verkeren in één van de uitsluitingsgronden (UEA)</a:t>
            </a:r>
          </a:p>
          <a:p>
            <a:pPr lvl="1">
              <a:buFont typeface="Wingdings" pitchFamily="2" charset="2"/>
              <a:buChar char="Ø"/>
            </a:pPr>
            <a:r>
              <a:rPr lang="nl-NL" sz="2400" dirty="0">
                <a:solidFill>
                  <a:schemeClr val="tx1"/>
                </a:solidFill>
              </a:rPr>
              <a:t>Voldoen aan de gestelde geschiktheidseisen - bewijsmiddelen:</a:t>
            </a:r>
          </a:p>
          <a:p>
            <a:pPr marL="1371600" lvl="2" indent="-457200" algn="l">
              <a:buFont typeface="Wingdings" pitchFamily="2" charset="2"/>
              <a:buChar char="ü"/>
            </a:pPr>
            <a:r>
              <a:rPr lang="nl-NL" sz="2400" dirty="0">
                <a:effectLst/>
              </a:rPr>
              <a:t>Ingevuld UEA (ondertekenen!)</a:t>
            </a:r>
          </a:p>
          <a:p>
            <a:pPr marL="1371600" lvl="2" indent="-457200" algn="l">
              <a:buFont typeface="Wingdings" pitchFamily="2" charset="2"/>
              <a:buChar char="ü"/>
            </a:pPr>
            <a:r>
              <a:rPr lang="nl-NL" sz="2400" dirty="0">
                <a:effectLst/>
              </a:rPr>
              <a:t>Uittreksel KvK</a:t>
            </a:r>
          </a:p>
          <a:p>
            <a:pPr marL="1371600" lvl="2" indent="-457200" algn="l">
              <a:buFont typeface="Wingdings" pitchFamily="2" charset="2"/>
              <a:buChar char="ü"/>
            </a:pPr>
            <a:r>
              <a:rPr lang="nl-NL" sz="2400" dirty="0">
                <a:solidFill>
                  <a:schemeClr val="tx1"/>
                </a:solidFill>
              </a:rPr>
              <a:t>Verklaring betalingsgedrag (Belastingdienst)</a:t>
            </a:r>
          </a:p>
          <a:p>
            <a:pPr marL="1371600" lvl="2" indent="-457200" algn="l">
              <a:buFont typeface="Wingdings" pitchFamily="2" charset="2"/>
              <a:buChar char="ü"/>
            </a:pPr>
            <a:r>
              <a:rPr lang="nl-NL" sz="2400" dirty="0">
                <a:solidFill>
                  <a:schemeClr val="tx1"/>
                </a:solidFill>
              </a:rPr>
              <a:t>Gedragsverklaring aanbesteden (GVA)- </a:t>
            </a:r>
            <a:r>
              <a:rPr lang="nl-NL" sz="2400" dirty="0" err="1">
                <a:solidFill>
                  <a:schemeClr val="tx1"/>
                </a:solidFill>
              </a:rPr>
              <a:t>Justis</a:t>
            </a:r>
            <a:endParaRPr lang="nl-NL" sz="2400" dirty="0">
              <a:solidFill>
                <a:schemeClr val="tx1"/>
              </a:solidFill>
            </a:endParaRPr>
          </a:p>
          <a:p>
            <a:pPr marL="1371600" lvl="2" indent="-457200" algn="l">
              <a:buFont typeface="Wingdings" pitchFamily="2" charset="2"/>
              <a:buChar char="ü"/>
            </a:pPr>
            <a:r>
              <a:rPr lang="nl-NL" sz="2400" dirty="0">
                <a:solidFill>
                  <a:schemeClr val="tx1"/>
                </a:solidFill>
              </a:rPr>
              <a:t>ISO certificaat of gelijkwaardig</a:t>
            </a:r>
          </a:p>
          <a:p>
            <a:pPr marL="1371600" lvl="2" indent="-457200" algn="l">
              <a:buFont typeface="Wingdings" pitchFamily="2" charset="2"/>
              <a:buChar char="ü"/>
            </a:pPr>
            <a:r>
              <a:rPr lang="nl-NL" sz="2400" dirty="0"/>
              <a:t>Accountantsverklaring</a:t>
            </a:r>
            <a:endParaRPr lang="nl-NL" sz="2400" dirty="0">
              <a:solidFill>
                <a:schemeClr val="tx1"/>
              </a:solidFill>
            </a:endParaRPr>
          </a:p>
          <a:p>
            <a:pPr marL="1371600" lvl="2" indent="-457200" algn="l">
              <a:buFont typeface="Wingdings" pitchFamily="2" charset="2"/>
              <a:buChar char="ü"/>
            </a:pPr>
            <a:r>
              <a:rPr lang="nl-NL" sz="2400" dirty="0">
                <a:solidFill>
                  <a:schemeClr val="tx1"/>
                </a:solidFill>
              </a:rPr>
              <a:t>Kopie </a:t>
            </a:r>
            <a:r>
              <a:rPr lang="nl-NL" sz="2400" dirty="0" err="1">
                <a:solidFill>
                  <a:schemeClr val="tx1"/>
                </a:solidFill>
              </a:rPr>
              <a:t>polisblad</a:t>
            </a:r>
            <a:r>
              <a:rPr lang="nl-NL" sz="2400" dirty="0">
                <a:solidFill>
                  <a:schemeClr val="tx1"/>
                </a:solidFill>
              </a:rPr>
              <a:t> verzekering bedrijfsaansprakelijkheid</a:t>
            </a:r>
            <a:endParaRPr lang="nl-NL" sz="2400" dirty="0">
              <a:effectLst/>
            </a:endParaRPr>
          </a:p>
          <a:p>
            <a:pPr marL="1371600" lvl="2" indent="-457200" algn="l">
              <a:buFont typeface="Wingdings" pitchFamily="2" charset="2"/>
              <a:buChar char="ü"/>
            </a:pPr>
            <a:r>
              <a:rPr lang="nl-NL" sz="2400" dirty="0"/>
              <a:t>Referentieformulier</a:t>
            </a:r>
            <a:endParaRPr lang="nl-NL" dirty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dirty="0">
                <a:solidFill>
                  <a:schemeClr val="tx1"/>
                </a:solidFill>
                <a:latin typeface="+mn-lt"/>
              </a:rPr>
              <a:t>Het accepteren van het programma van eisen en de raamovereenkomst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endParaRPr lang="nl-NL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0000"/>
              </a:lnSpc>
              <a:tabLst>
                <a:tab pos="629285" algn="l"/>
              </a:tabLst>
            </a:pPr>
            <a:endParaRPr lang="nl-NL" b="1" dirty="0"/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/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/>
          </a:p>
          <a:p>
            <a:pPr marL="342900" lvl="0" indent="-342900"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55F0A2-FDD8-B103-3366-46718F3258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360000"/>
            <a:ext cx="10668568" cy="540000"/>
          </a:xfrm>
        </p:spPr>
        <p:txBody>
          <a:bodyPr/>
          <a:lstStyle/>
          <a:p>
            <a:r>
              <a:rPr lang="nl-NL" dirty="0"/>
              <a:t>Wanneer komt uw organisatie in aanmerking voor een overeenkomst?</a:t>
            </a:r>
          </a:p>
        </p:txBody>
      </p:sp>
    </p:spTree>
    <p:extLst>
      <p:ext uri="{BB962C8B-B14F-4D97-AF65-F5344CB8AC3E}">
        <p14:creationId xmlns:p14="http://schemas.microsoft.com/office/powerpoint/2010/main" val="3319563405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EF856-0ACF-93A1-B266-97E559290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3EA71C0-04FB-C31D-DB88-AD9311C82C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1296024"/>
            <a:ext cx="11172624" cy="5229320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i="0" dirty="0" err="1">
                <a:effectLst/>
                <a:latin typeface="+mn-lt"/>
              </a:rPr>
              <a:t>Onderteken</a:t>
            </a:r>
            <a:r>
              <a:rPr lang="en-GB" sz="2400" i="0" dirty="0">
                <a:effectLst/>
                <a:latin typeface="+mn-lt"/>
              </a:rPr>
              <a:t> het UEA (door de </a:t>
            </a:r>
            <a:r>
              <a:rPr lang="en-GB" sz="2400" i="0" dirty="0" err="1">
                <a:effectLst/>
                <a:latin typeface="+mn-lt"/>
              </a:rPr>
              <a:t>juiste</a:t>
            </a:r>
            <a:r>
              <a:rPr lang="en-GB" sz="2400" i="0" dirty="0">
                <a:effectLst/>
                <a:latin typeface="+mn-lt"/>
              </a:rPr>
              <a:t> (</a:t>
            </a:r>
            <a:r>
              <a:rPr lang="en-GB" sz="2400" i="0" dirty="0" err="1">
                <a:effectLst/>
                <a:latin typeface="+mn-lt"/>
              </a:rPr>
              <a:t>rechtsgeldige</a:t>
            </a:r>
            <a:r>
              <a:rPr lang="en-GB" sz="2400" i="0" dirty="0">
                <a:effectLst/>
                <a:latin typeface="+mn-lt"/>
              </a:rPr>
              <a:t>) </a:t>
            </a:r>
            <a:r>
              <a:rPr lang="en-GB" sz="2400" i="0" dirty="0" err="1">
                <a:effectLst/>
                <a:latin typeface="+mn-lt"/>
              </a:rPr>
              <a:t>persoon</a:t>
            </a:r>
            <a:r>
              <a:rPr lang="en-GB" sz="2400" i="0" dirty="0">
                <a:effectLst/>
                <a:latin typeface="+mn-lt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i="0" dirty="0" err="1">
                <a:effectLst/>
                <a:latin typeface="+mn-lt"/>
              </a:rPr>
              <a:t>Vul</a:t>
            </a:r>
            <a:r>
              <a:rPr lang="en-GB" sz="2400" i="0" dirty="0">
                <a:effectLst/>
                <a:latin typeface="+mn-lt"/>
              </a:rPr>
              <a:t> het document </a:t>
            </a:r>
            <a:r>
              <a:rPr lang="en-GB" sz="2400" i="0" dirty="0" err="1">
                <a:effectLst/>
                <a:latin typeface="+mn-lt"/>
              </a:rPr>
              <a:t>volledig</a:t>
            </a:r>
            <a:r>
              <a:rPr lang="en-GB" sz="2400" i="0" dirty="0">
                <a:effectLst/>
                <a:latin typeface="+mn-lt"/>
              </a:rPr>
              <a:t> in, </a:t>
            </a:r>
            <a:r>
              <a:rPr lang="en-GB" sz="2400" i="0" dirty="0" err="1">
                <a:effectLst/>
                <a:latin typeface="+mn-lt"/>
              </a:rPr>
              <a:t>alleen</a:t>
            </a:r>
            <a:r>
              <a:rPr lang="en-GB" sz="2400" i="0" dirty="0">
                <a:effectLst/>
                <a:latin typeface="+mn-lt"/>
              </a:rPr>
              <a:t> de </a:t>
            </a:r>
            <a:r>
              <a:rPr lang="en-GB" sz="2400" i="0" dirty="0" err="1">
                <a:effectLst/>
                <a:latin typeface="+mn-lt"/>
              </a:rPr>
              <a:t>vragen</a:t>
            </a:r>
            <a:r>
              <a:rPr lang="en-GB" sz="2400" i="0" dirty="0">
                <a:effectLst/>
                <a:latin typeface="+mn-lt"/>
              </a:rPr>
              <a:t> die relevant </a:t>
            </a:r>
            <a:r>
              <a:rPr lang="en-GB" sz="2400" i="0" dirty="0" err="1">
                <a:effectLst/>
                <a:latin typeface="+mn-lt"/>
              </a:rPr>
              <a:t>zijn</a:t>
            </a:r>
            <a:r>
              <a:rPr lang="en-GB" sz="2400" i="0" dirty="0">
                <a:effectLst/>
                <a:latin typeface="+mn-lt"/>
              </a:rPr>
              <a:t> </a:t>
            </a:r>
            <a:r>
              <a:rPr lang="en-GB" sz="2400" i="0" dirty="0" err="1">
                <a:effectLst/>
                <a:latin typeface="+mn-lt"/>
              </a:rPr>
              <a:t>voor</a:t>
            </a:r>
            <a:r>
              <a:rPr lang="en-GB" sz="2400" i="0" dirty="0">
                <a:effectLst/>
                <a:latin typeface="+mn-lt"/>
              </a:rPr>
              <a:t> de </a:t>
            </a:r>
            <a:r>
              <a:rPr lang="en-GB" sz="2400" i="0" dirty="0" err="1">
                <a:effectLst/>
                <a:latin typeface="+mn-lt"/>
              </a:rPr>
              <a:t>inkoopprocedure</a:t>
            </a:r>
            <a:r>
              <a:rPr lang="en-GB" sz="2400" i="0" dirty="0">
                <a:effectLst/>
                <a:latin typeface="+mn-lt"/>
              </a:rPr>
              <a:t>  </a:t>
            </a:r>
            <a:r>
              <a:rPr lang="en-GB" sz="2400" i="0" dirty="0" err="1">
                <a:effectLst/>
                <a:latin typeface="+mn-lt"/>
              </a:rPr>
              <a:t>zijn</a:t>
            </a:r>
            <a:r>
              <a:rPr lang="en-GB" sz="2400" i="0" dirty="0">
                <a:effectLst/>
                <a:latin typeface="+mn-lt"/>
              </a:rPr>
              <a:t> </a:t>
            </a:r>
            <a:r>
              <a:rPr lang="en-GB" sz="2400" i="0" dirty="0" err="1">
                <a:effectLst/>
                <a:latin typeface="+mn-lt"/>
              </a:rPr>
              <a:t>zichtbaar</a:t>
            </a:r>
            <a:endParaRPr lang="en-GB" sz="2400" dirty="0"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i="0" dirty="0">
                <a:effectLst/>
                <a:latin typeface="+mn-lt"/>
              </a:rPr>
              <a:t>Juist </a:t>
            </a:r>
            <a:r>
              <a:rPr lang="en-GB" sz="2400" i="0" dirty="0" err="1">
                <a:effectLst/>
                <a:latin typeface="+mn-lt"/>
              </a:rPr>
              <a:t>gebruik</a:t>
            </a:r>
            <a:r>
              <a:rPr lang="en-GB" sz="2400" i="0" dirty="0">
                <a:effectLst/>
                <a:latin typeface="+mn-lt"/>
              </a:rPr>
              <a:t> van ‘Ja’ </a:t>
            </a:r>
            <a:r>
              <a:rPr lang="en-GB" sz="2400" i="0" dirty="0" err="1">
                <a:effectLst/>
                <a:latin typeface="+mn-lt"/>
              </a:rPr>
              <a:t>en</a:t>
            </a:r>
            <a:r>
              <a:rPr lang="en-GB" sz="2400" i="0" dirty="0">
                <a:effectLst/>
                <a:latin typeface="+mn-lt"/>
              </a:rPr>
              <a:t> ‘Nee’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i="0" dirty="0">
                <a:effectLst/>
                <a:latin typeface="+mn-lt"/>
              </a:rPr>
              <a:t>Meer </a:t>
            </a:r>
            <a:r>
              <a:rPr lang="en-GB" sz="2400" i="0" dirty="0" err="1">
                <a:effectLst/>
                <a:latin typeface="+mn-lt"/>
              </a:rPr>
              <a:t>informatie</a:t>
            </a:r>
            <a:r>
              <a:rPr lang="en-GB" sz="2400" i="0" dirty="0">
                <a:effectLst/>
                <a:latin typeface="+mn-lt"/>
              </a:rPr>
              <a:t> op de website van </a:t>
            </a:r>
            <a:r>
              <a:rPr lang="en-GB" sz="2400" i="0">
                <a:effectLst/>
                <a:latin typeface="+mn-lt"/>
              </a:rPr>
              <a:t>TenderNed</a:t>
            </a:r>
            <a:endParaRPr lang="en-GB" sz="2400" i="0" dirty="0">
              <a:effectLst/>
              <a:latin typeface="+mn-lt"/>
            </a:endParaRPr>
          </a:p>
          <a:p>
            <a:pPr marL="342900" lvl="0" indent="-342900">
              <a:lnSpc>
                <a:spcPct val="150000"/>
              </a:lnSpc>
              <a:buFont typeface="Symbol" pitchFamily="2" charset="2"/>
              <a:buChar char=""/>
              <a:tabLst>
                <a:tab pos="629285" algn="l"/>
              </a:tabLst>
            </a:pPr>
            <a:endParaRPr lang="nl-NL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50000"/>
              </a:lnSpc>
              <a:tabLst>
                <a:tab pos="629285" algn="l"/>
              </a:tabLst>
            </a:pPr>
            <a:endParaRPr lang="nl-NL" b="1" dirty="0"/>
          </a:p>
          <a:p>
            <a:pPr marL="342900" lvl="0" indent="-342900">
              <a:lnSpc>
                <a:spcPct val="150000"/>
              </a:lnSpc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/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/>
          </a:p>
          <a:p>
            <a:pPr marL="342900" lvl="0" indent="-342900"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D696B28-F6DA-17F4-1A46-863E3DC68B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360000"/>
            <a:ext cx="10668568" cy="540000"/>
          </a:xfrm>
        </p:spPr>
        <p:txBody>
          <a:bodyPr/>
          <a:lstStyle/>
          <a:p>
            <a:r>
              <a:rPr lang="nl-NL" dirty="0"/>
              <a:t>Hoe vul je een UEA in?</a:t>
            </a:r>
          </a:p>
        </p:txBody>
      </p:sp>
    </p:spTree>
    <p:extLst>
      <p:ext uri="{BB962C8B-B14F-4D97-AF65-F5344CB8AC3E}">
        <p14:creationId xmlns:p14="http://schemas.microsoft.com/office/powerpoint/2010/main" val="422264703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8F999-E91D-3756-5242-2958564EA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AE66D1D-10F0-5198-0B93-89DDD324CE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360000"/>
            <a:ext cx="10668568" cy="540000"/>
          </a:xfrm>
        </p:spPr>
        <p:txBody>
          <a:bodyPr/>
          <a:lstStyle/>
          <a:p>
            <a:r>
              <a:rPr lang="nl-NL" dirty="0"/>
              <a:t>Voorlopige planning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A31D3FA-4C5E-EDC5-4528-3331024A1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183630"/>
              </p:ext>
            </p:extLst>
          </p:nvPr>
        </p:nvGraphicFramePr>
        <p:xfrm>
          <a:off x="983432" y="1412776"/>
          <a:ext cx="10567685" cy="406988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937845">
                  <a:extLst>
                    <a:ext uri="{9D8B030D-6E8A-4147-A177-3AD203B41FA5}">
                      <a16:colId xmlns:a16="http://schemas.microsoft.com/office/drawing/2014/main" val="1610172198"/>
                    </a:ext>
                  </a:extLst>
                </a:gridCol>
                <a:gridCol w="4629840">
                  <a:extLst>
                    <a:ext uri="{9D8B030D-6E8A-4147-A177-3AD203B41FA5}">
                      <a16:colId xmlns:a16="http://schemas.microsoft.com/office/drawing/2014/main" val="2346241686"/>
                    </a:ext>
                  </a:extLst>
                </a:gridCol>
              </a:tblGrid>
              <a:tr h="32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Activiteiten</a:t>
                      </a:r>
                    </a:p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endParaRPr lang="en-NL" sz="24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Datum</a:t>
                      </a:r>
                      <a:endParaRPr lang="en-NL" sz="2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771427"/>
                  </a:ext>
                </a:extLst>
              </a:tr>
              <a:tr h="32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Publicatie inkoopprocedure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mei 2025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778396"/>
                  </a:ext>
                </a:extLst>
              </a:tr>
              <a:tr h="32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Indienen van vragen - ronde 1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juni 2025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8168842"/>
                  </a:ext>
                </a:extLst>
              </a:tr>
              <a:tr h="32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Verzenden Nota van Inlichtingen 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juni 2025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7938674"/>
                  </a:ext>
                </a:extLst>
              </a:tr>
              <a:tr h="450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Indienen van vragen - ronde 2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juni 2025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3720948"/>
                  </a:ext>
                </a:extLst>
              </a:tr>
              <a:tr h="32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Verzenden Nota van Inlichtingen 2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 juni 2025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0079893"/>
                  </a:ext>
                </a:extLst>
              </a:tr>
              <a:tr h="32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Sluitingsdatum aanmeldingen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en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juli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6904642"/>
                  </a:ext>
                </a:extLst>
              </a:tr>
              <a:tr h="32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Besluitvorming college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Medio september 2025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5565300"/>
                  </a:ext>
                </a:extLst>
              </a:tr>
              <a:tr h="32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Ingangsdatum raamovereenkomst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900430" algn="l"/>
                          <a:tab pos="1260475" algn="l"/>
                          <a:tab pos="1620520" algn="l"/>
                          <a:tab pos="1980565" algn="l"/>
                          <a:tab pos="2340610" algn="l"/>
                          <a:tab pos="2700655" algn="l"/>
                          <a:tab pos="3060700" algn="l"/>
                          <a:tab pos="3420745" algn="l"/>
                          <a:tab pos="3780790" algn="l"/>
                          <a:tab pos="4140835" algn="l"/>
                          <a:tab pos="4500880" algn="l"/>
                          <a:tab pos="4860925" algn="l"/>
                          <a:tab pos="5220970" algn="l"/>
                          <a:tab pos="5581015" algn="l"/>
                          <a:tab pos="5941060" algn="l"/>
                          <a:tab pos="6301105" algn="l"/>
                          <a:tab pos="6661150" algn="l"/>
                          <a:tab pos="7021195" algn="l"/>
                          <a:tab pos="7381240" algn="l"/>
                          <a:tab pos="7741285" algn="l"/>
                          <a:tab pos="8101330" algn="l"/>
                          <a:tab pos="8461375" algn="l"/>
                          <a:tab pos="8821420" algn="l"/>
                          <a:tab pos="9181465" algn="l"/>
                          <a:tab pos="9541510" algn="l"/>
                          <a:tab pos="9901555" algn="l"/>
                          <a:tab pos="10261600" algn="l"/>
                          <a:tab pos="10621645" algn="l"/>
                        </a:tabLst>
                      </a:pPr>
                      <a:r>
                        <a:rPr lang="nl-NL" sz="2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januari 2026</a:t>
                      </a:r>
                      <a:endParaRPr lang="en-NL" sz="2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B2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6442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79982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0318B-BB3B-6BBA-E231-3B1301DCC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CE1B440-5573-3B69-97DA-CA506B5304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1080000"/>
            <a:ext cx="11172624" cy="522932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+mj-lt"/>
                <a:cs typeface="Poppins" pitchFamily="2" charset="77"/>
              </a:rPr>
              <a:t>Lees de inkoopstukken zorgvuldig door</a:t>
            </a:r>
          </a:p>
          <a:p>
            <a:endParaRPr lang="nl-NL" sz="2400" dirty="0">
              <a:latin typeface="+mj-lt"/>
              <a:cs typeface="Poppins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+mj-lt"/>
                <a:cs typeface="Poppins" pitchFamily="2" charset="77"/>
              </a:rPr>
              <a:t>Stel vragen middels de nota van inlichtingen (</a:t>
            </a:r>
            <a:r>
              <a:rPr lang="nl-NL" sz="2400" dirty="0" err="1">
                <a:latin typeface="+mj-lt"/>
                <a:cs typeface="Poppins" pitchFamily="2" charset="77"/>
              </a:rPr>
              <a:t>NvI</a:t>
            </a:r>
            <a:r>
              <a:rPr lang="nl-NL" sz="2400" dirty="0">
                <a:latin typeface="+mj-lt"/>
                <a:cs typeface="Poppins" pitchFamily="2" charset="77"/>
              </a:rPr>
              <a:t>)</a:t>
            </a:r>
          </a:p>
          <a:p>
            <a:r>
              <a:rPr lang="nl-NL" sz="2400" dirty="0">
                <a:latin typeface="+mj-lt"/>
                <a:cs typeface="Poppins" pitchFamily="2" charset="77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+mj-lt"/>
                <a:cs typeface="Poppins" pitchFamily="2" charset="77"/>
              </a:rPr>
              <a:t>Vraag bewijsmiddelen tijdig aan </a:t>
            </a:r>
          </a:p>
          <a:p>
            <a:endParaRPr lang="nl-NL" sz="2400" dirty="0">
              <a:latin typeface="+mj-lt"/>
              <a:cs typeface="Poppins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+mj-lt"/>
                <a:cs typeface="Poppins" pitchFamily="2" charset="77"/>
              </a:rPr>
              <a:t>4 ogen principe: upload alle gevraagde documenten</a:t>
            </a:r>
          </a:p>
          <a:p>
            <a:endParaRPr lang="nl-NL" sz="2400" dirty="0">
              <a:latin typeface="+mj-lt"/>
              <a:cs typeface="Poppins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+mj-lt"/>
                <a:cs typeface="Poppins" pitchFamily="2" charset="77"/>
              </a:rPr>
              <a:t>Let op: fatale termijnen, dien op tijd 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latin typeface="+mj-lt"/>
              <a:cs typeface="Poppins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+mj-lt"/>
                <a:cs typeface="Poppins" pitchFamily="2" charset="77"/>
              </a:rPr>
              <a:t>Tussentijdse toetreding 1 x per jaar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307195F-B739-ADD5-717E-A496B393B8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Tot slot</a:t>
            </a:r>
          </a:p>
        </p:txBody>
      </p:sp>
    </p:spTree>
    <p:extLst>
      <p:ext uri="{BB962C8B-B14F-4D97-AF65-F5344CB8AC3E}">
        <p14:creationId xmlns:p14="http://schemas.microsoft.com/office/powerpoint/2010/main" val="261907721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CC150-61F5-CF0F-B963-B8EFB946D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33AEAC-31CE-67A4-9934-303882228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Bekostiging</a:t>
            </a:r>
          </a:p>
        </p:txBody>
      </p:sp>
    </p:spTree>
    <p:extLst>
      <p:ext uri="{BB962C8B-B14F-4D97-AF65-F5344CB8AC3E}">
        <p14:creationId xmlns:p14="http://schemas.microsoft.com/office/powerpoint/2010/main" val="1120171937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06578D-DE0D-403E-93EB-E63535088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9374" y="2631644"/>
            <a:ext cx="5641174" cy="125405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Opbouw tarieven Wmo</a:t>
            </a:r>
          </a:p>
        </p:txBody>
      </p:sp>
      <p:sp>
        <p:nvSpPr>
          <p:cNvPr id="6" name="Ondertitel 4">
            <a:extLst>
              <a:ext uri="{FF2B5EF4-FFF2-40B4-BE49-F238E27FC236}">
                <a16:creationId xmlns:a16="http://schemas.microsoft.com/office/drawing/2014/main" id="{7C2761E5-1773-53C5-D2BD-ECA9447577DA}"/>
              </a:ext>
            </a:extLst>
          </p:cNvPr>
          <p:cNvSpPr txBox="1">
            <a:spLocks/>
          </p:cNvSpPr>
          <p:nvPr/>
        </p:nvSpPr>
        <p:spPr>
          <a:xfrm>
            <a:off x="1099375" y="3780500"/>
            <a:ext cx="5259105" cy="587638"/>
          </a:xfrm>
          <a:prstGeom prst="rect">
            <a:avLst/>
          </a:prstGeom>
        </p:spPr>
        <p:txBody>
          <a:bodyPr vert="horz" lIns="82951" tIns="41475" rIns="82951" bIns="41475" rtlCol="0" anchor="ctr">
            <a:noAutofit/>
          </a:bodyPr>
          <a:lstStyle>
            <a:lvl1pPr marL="0" indent="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646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5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64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64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14" dirty="0"/>
              <a:t>Gemeente Krimpen aan den IJssel</a:t>
            </a:r>
          </a:p>
          <a:p>
            <a:r>
              <a:rPr lang="nl-NL" sz="1814" dirty="0">
                <a:solidFill>
                  <a:srgbClr val="FF0000"/>
                </a:solidFill>
              </a:rPr>
              <a:t>Aangepaste parameterwaarden</a:t>
            </a:r>
          </a:p>
          <a:p>
            <a:endParaRPr lang="nl-NL" sz="1814" dirty="0"/>
          </a:p>
        </p:txBody>
      </p:sp>
      <p:sp>
        <p:nvSpPr>
          <p:cNvPr id="9" name="Ondertitel 4">
            <a:extLst>
              <a:ext uri="{FF2B5EF4-FFF2-40B4-BE49-F238E27FC236}">
                <a16:creationId xmlns:a16="http://schemas.microsoft.com/office/drawing/2014/main" id="{1312C2DD-E74B-A655-2F68-431D21E301FA}"/>
              </a:ext>
            </a:extLst>
          </p:cNvPr>
          <p:cNvSpPr txBox="1">
            <a:spLocks/>
          </p:cNvSpPr>
          <p:nvPr/>
        </p:nvSpPr>
        <p:spPr>
          <a:xfrm>
            <a:off x="1099375" y="4238286"/>
            <a:ext cx="5259105" cy="377233"/>
          </a:xfrm>
          <a:prstGeom prst="rect">
            <a:avLst/>
          </a:prstGeom>
        </p:spPr>
        <p:txBody>
          <a:bodyPr vert="horz" lIns="82951" tIns="41475" rIns="82951" bIns="41475" rtlCol="0" anchor="ctr">
            <a:normAutofit/>
          </a:bodyPr>
          <a:lstStyle>
            <a:lvl1pPr marL="0" indent="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646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205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64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64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14" dirty="0"/>
              <a:t>10 april 2025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A87893E4-DA9E-BB0C-7AA0-C4163907A6DB}"/>
              </a:ext>
            </a:extLst>
          </p:cNvPr>
          <p:cNvSpPr/>
          <p:nvPr/>
        </p:nvSpPr>
        <p:spPr>
          <a:xfrm>
            <a:off x="8494555" y="3265692"/>
            <a:ext cx="3697446" cy="3592219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82951" tIns="41475" rIns="82951" bIns="4147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nl-NL" sz="862">
                <a:solidFill>
                  <a:srgbClr val="595959"/>
                </a:solidFill>
                <a:latin typeface="Open Sans" panose="020B0606030504020204" pitchFamily="34" charset="0"/>
                <a:ea typeface="Open Sans Light" panose="020B030603050402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99105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171EF7F-D335-23D9-4183-65421199BD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14772" indent="-414772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Onze aanpak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Opbrengsten consultatiefase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Aanpassingen parameterwaarden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Uitkomst: adviestarieven</a:t>
            </a:r>
          </a:p>
          <a:p>
            <a:pPr marL="414772" indent="-414772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791E001-7E00-0422-3795-806952E1C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Opbouw van deze bijeenkomst</a:t>
            </a:r>
          </a:p>
        </p:txBody>
      </p:sp>
    </p:spTree>
    <p:extLst>
      <p:ext uri="{BB962C8B-B14F-4D97-AF65-F5344CB8AC3E}">
        <p14:creationId xmlns:p14="http://schemas.microsoft.com/office/powerpoint/2010/main" val="3078336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A524D22-1622-5B1A-E85B-9C2372E39D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55000" lnSpcReduction="20000"/>
          </a:bodyPr>
          <a:lstStyle/>
          <a:p>
            <a:pPr marL="414772" indent="-41477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Kostprijsmodel op basis van relevante parameters</a:t>
            </a:r>
          </a:p>
          <a:p>
            <a:pPr marL="414772" indent="-41477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Gevuld op basis van productbeschrijvingen en benchmarks</a:t>
            </a:r>
          </a:p>
          <a:p>
            <a:pPr marL="414772" indent="-41477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Bespreken met de gemeente</a:t>
            </a:r>
          </a:p>
          <a:p>
            <a:pPr marL="414772" indent="-41477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Marktconsultatie: 11 maart </a:t>
            </a:r>
          </a:p>
          <a:p>
            <a:pPr marL="983643" lvl="1" indent="-41477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Aanbieders hebben schriftelijk gereageerd</a:t>
            </a:r>
          </a:p>
          <a:p>
            <a:pPr marL="414772" indent="-41477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Reacties en argumenten gewogen en </a:t>
            </a:r>
            <a:r>
              <a:rPr lang="nl-NL" dirty="0">
                <a:solidFill>
                  <a:srgbClr val="FF0000"/>
                </a:solidFill>
              </a:rPr>
              <a:t>enkele aanpassingen doorgevoerd</a:t>
            </a:r>
          </a:p>
          <a:p>
            <a:pPr marL="414772" indent="-41477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Uitkomsten besproken met de gemeente</a:t>
            </a:r>
          </a:p>
          <a:p>
            <a:pPr marL="414772" indent="-41477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Vandaag: onze adviestarieven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10611A8-48C6-3D8C-8BE8-361405C15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Onze aanpak</a:t>
            </a:r>
          </a:p>
        </p:txBody>
      </p:sp>
    </p:spTree>
    <p:extLst>
      <p:ext uri="{BB962C8B-B14F-4D97-AF65-F5344CB8AC3E}">
        <p14:creationId xmlns:p14="http://schemas.microsoft.com/office/powerpoint/2010/main" val="3066187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6FEE525-FB83-D593-F714-9E714CE1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Consultatiefase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06EBF9C-3F92-76DB-2292-6BA9A541E9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6174" y="1659142"/>
            <a:ext cx="9850376" cy="4386676"/>
          </a:xfrm>
        </p:spPr>
        <p:txBody>
          <a:bodyPr vert="horz" lIns="82951" tIns="41475" rIns="82951" bIns="41475" rtlCol="0">
            <a:normAutofit fontScale="62500" lnSpcReduction="20000"/>
          </a:bodyPr>
          <a:lstStyle/>
          <a:p>
            <a:pPr marL="414772" indent="-414772">
              <a:lnSpc>
                <a:spcPct val="110000"/>
              </a:lnSpc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 reacties van 15 aanbieders (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Wmo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23 reacties van 10 aanbieders;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HbH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21 reacties van 5 aanbieders)</a:t>
            </a:r>
          </a:p>
          <a:p>
            <a:pPr marL="414772" indent="-414772">
              <a:lnSpc>
                <a:spcPct val="110000"/>
              </a:lnSpc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Nadere analyse en verdere beleidskeuzes van de gemeente</a:t>
            </a:r>
          </a:p>
          <a:p>
            <a:pPr marL="414772" indent="-414772">
              <a:lnSpc>
                <a:spcPct val="110000"/>
              </a:lnSpc>
              <a:buChar char="•"/>
            </a:pPr>
            <a:endParaRPr lang="nl-NL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14772" indent="-414772">
              <a:lnSpc>
                <a:spcPct val="110000"/>
              </a:lnSpc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Aantal </a:t>
            </a:r>
            <a:r>
              <a:rPr lang="nl-NL" dirty="0">
                <a:solidFill>
                  <a:srgbClr val="FF0000"/>
                </a:solidFill>
              </a:rPr>
              <a:t>aanpassingen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doorgevoerd</a:t>
            </a:r>
          </a:p>
          <a:p>
            <a:pPr marL="414772" indent="-414772">
              <a:lnSpc>
                <a:spcPct val="110000"/>
              </a:lnSpc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Belangrijkste thema’s in de vragen</a:t>
            </a:r>
          </a:p>
          <a:p>
            <a:pPr marL="983643" lvl="1" indent="-41477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Functiemix</a:t>
            </a:r>
          </a:p>
          <a:p>
            <a:pPr marL="983643" lvl="1" indent="-41477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Reistijd HbH</a:t>
            </a:r>
          </a:p>
          <a:p>
            <a:pPr marL="983643" lvl="1" indent="-414772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Inschaling HbH</a:t>
            </a:r>
          </a:p>
        </p:txBody>
      </p:sp>
    </p:spTree>
    <p:extLst>
      <p:ext uri="{BB962C8B-B14F-4D97-AF65-F5344CB8AC3E}">
        <p14:creationId xmlns:p14="http://schemas.microsoft.com/office/powerpoint/2010/main" val="238994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D8C5B60-B549-4732-2798-5931F1D9DD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1080000"/>
            <a:ext cx="11172624" cy="5229320"/>
          </a:xfrm>
        </p:spPr>
        <p:txBody>
          <a:bodyPr/>
          <a:lstStyle/>
          <a:p>
            <a:pPr marL="342900" lvl="0" indent="-342900"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b="1" dirty="0">
                <a:ea typeface="Calibri" panose="020F0502020204030204" pitchFamily="34" charset="0"/>
                <a:cs typeface="Calibri" panose="020F0502020204030204" pitchFamily="34" charset="0"/>
              </a:rPr>
              <a:t>15</a:t>
            </a:r>
            <a:r>
              <a:rPr lang="nl-N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.15-15.20 	</a:t>
            </a:r>
            <a:r>
              <a:rPr lang="nl-NL" sz="2400" b="1" dirty="0">
                <a:ea typeface="Calibri" panose="020F0502020204030204" pitchFamily="34" charset="0"/>
                <a:cs typeface="Calibri" panose="020F0502020204030204" pitchFamily="34" charset="0"/>
              </a:rPr>
              <a:t>Welkom </a:t>
            </a:r>
            <a:r>
              <a:rPr lang="nl-N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– Merijn </a:t>
            </a:r>
            <a:r>
              <a:rPr lang="nl-NL" sz="2400" b="1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Obbink</a:t>
            </a:r>
            <a:r>
              <a:rPr lang="nl-NL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(Procesmanager Sociaal Domein) </a:t>
            </a:r>
          </a:p>
          <a:p>
            <a:pPr lvl="0">
              <a:tabLst>
                <a:tab pos="629285" algn="l"/>
              </a:tabLst>
            </a:pPr>
            <a:endParaRPr lang="nl-NL" sz="2400" b="1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b="1" dirty="0">
                <a:ea typeface="Calibri" panose="020F0502020204030204" pitchFamily="34" charset="0"/>
                <a:cs typeface="Calibri" panose="020F0502020204030204" pitchFamily="34" charset="0"/>
              </a:rPr>
              <a:t>15</a:t>
            </a:r>
            <a:r>
              <a:rPr lang="nl-NL" sz="2400" b="1" dirty="0">
                <a:ea typeface="Calibri" panose="020F0502020204030204" pitchFamily="34" charset="0"/>
                <a:cs typeface="Calibri" panose="020F0502020204030204" pitchFamily="34" charset="0"/>
              </a:rPr>
              <a:t>.20-15.35	Visie en doelstellingen – Merijn </a:t>
            </a:r>
            <a:r>
              <a:rPr lang="nl-NL" sz="2400" b="1" dirty="0" err="1">
                <a:ea typeface="Calibri" panose="020F0502020204030204" pitchFamily="34" charset="0"/>
                <a:cs typeface="Calibri" panose="020F0502020204030204" pitchFamily="34" charset="0"/>
              </a:rPr>
              <a:t>Obbink</a:t>
            </a: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b="1" dirty="0">
                <a:ea typeface="Calibri" panose="020F0502020204030204" pitchFamily="34" charset="0"/>
                <a:cs typeface="Calibri" panose="020F0502020204030204" pitchFamily="34" charset="0"/>
              </a:rPr>
              <a:t>15.35</a:t>
            </a:r>
            <a:r>
              <a:rPr lang="nl-NL" sz="2400" b="1" dirty="0">
                <a:ea typeface="Calibri" panose="020F0502020204030204" pitchFamily="34" charset="0"/>
                <a:cs typeface="Calibri" panose="020F0502020204030204" pitchFamily="34" charset="0"/>
              </a:rPr>
              <a:t>-16.15	</a:t>
            </a:r>
            <a:r>
              <a:rPr lang="nl-NL" b="1" dirty="0"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nl-NL" sz="2400" b="1" dirty="0">
                <a:ea typeface="Calibri" panose="020F0502020204030204" pitchFamily="34" charset="0"/>
                <a:cs typeface="Calibri" panose="020F0502020204030204" pitchFamily="34" charset="0"/>
              </a:rPr>
              <a:t>nkoopprocedure – Yvette Berkel (Procurance)</a:t>
            </a:r>
          </a:p>
          <a:p>
            <a:pPr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b="1" dirty="0">
                <a:ea typeface="Calibri" panose="020F0502020204030204" pitchFamily="34" charset="0"/>
                <a:cs typeface="Calibri" panose="020F0502020204030204" pitchFamily="34" charset="0"/>
              </a:rPr>
              <a:t>16.15</a:t>
            </a:r>
            <a:r>
              <a:rPr lang="nl-NL" sz="2400" b="1" dirty="0">
                <a:ea typeface="Calibri" panose="020F0502020204030204" pitchFamily="34" charset="0"/>
                <a:cs typeface="Calibri" panose="020F0502020204030204" pitchFamily="34" charset="0"/>
              </a:rPr>
              <a:t>-16.30	Bekostiging – Peter Bakker (HHM)</a:t>
            </a:r>
          </a:p>
          <a:p>
            <a:pPr marL="342900" indent="-342900">
              <a:buFont typeface="Symbol" pitchFamily="2" charset="2"/>
              <a:buChar char=""/>
              <a:tabLst>
                <a:tab pos="629285" algn="l"/>
              </a:tabLst>
            </a:pPr>
            <a:endParaRPr lang="nl-NL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sz="2400" b="1" dirty="0">
                <a:ea typeface="Calibri" panose="020F0502020204030204" pitchFamily="34" charset="0"/>
                <a:cs typeface="Calibri" panose="020F0502020204030204" pitchFamily="34" charset="0"/>
              </a:rPr>
              <a:t>16.30-17.00	Vragen</a:t>
            </a:r>
          </a:p>
          <a:p>
            <a:pPr marL="2438339" lvl="4" indent="0">
              <a:buNone/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438339" lvl="4" indent="0">
              <a:buNone/>
              <a:tabLst>
                <a:tab pos="629285" algn="l"/>
              </a:tabLst>
            </a:pPr>
            <a:r>
              <a:rPr lang="en-US" sz="2400" i="1" dirty="0">
                <a:ea typeface="Calibri" panose="020F0502020204030204" pitchFamily="34" charset="0"/>
                <a:cs typeface="Calibri" panose="020F0502020204030204" pitchFamily="34" charset="0"/>
              </a:rPr>
              <a:t>Hierna </a:t>
            </a:r>
            <a:r>
              <a:rPr lang="en-US" sz="2400" i="1" dirty="0" err="1">
                <a:ea typeface="Calibri" panose="020F0502020204030204" pitchFamily="34" charset="0"/>
                <a:cs typeface="Calibri" panose="020F0502020204030204" pitchFamily="34" charset="0"/>
              </a:rPr>
              <a:t>nog</a:t>
            </a:r>
            <a:r>
              <a:rPr lang="en-US" sz="2400" i="1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ea typeface="Calibri" panose="020F0502020204030204" pitchFamily="34" charset="0"/>
                <a:cs typeface="Calibri" panose="020F0502020204030204" pitchFamily="34" charset="0"/>
              </a:rPr>
              <a:t>vragen</a:t>
            </a:r>
            <a:r>
              <a:rPr lang="en-US" sz="2400" i="1" dirty="0"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en-US" sz="2400" i="1" dirty="0" err="1">
                <a:ea typeface="Calibri" panose="020F0502020204030204" pitchFamily="34" charset="0"/>
                <a:cs typeface="Calibri" panose="020F0502020204030204" pitchFamily="34" charset="0"/>
              </a:rPr>
              <a:t>opmerkingen</a:t>
            </a:r>
            <a:r>
              <a:rPr lang="en-US" sz="2400" i="1" dirty="0"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2438339" lvl="4" indent="0">
              <a:buNone/>
              <a:tabLst>
                <a:tab pos="629285" algn="l"/>
              </a:tabLst>
            </a:pPr>
            <a:r>
              <a:rPr lang="en-US" sz="2400" i="1" dirty="0">
                <a:ea typeface="Calibri" panose="020F0502020204030204" pitchFamily="34" charset="0"/>
                <a:cs typeface="Calibri" panose="020F0502020204030204" pitchFamily="34" charset="0"/>
              </a:rPr>
              <a:t>Stel ze via </a:t>
            </a:r>
            <a:r>
              <a:rPr lang="en-US" sz="2400" i="1" dirty="0" err="1">
                <a:ea typeface="Calibri" panose="020F0502020204030204" pitchFamily="34" charset="0"/>
                <a:cs typeface="Calibri" panose="020F0502020204030204" pitchFamily="34" charset="0"/>
              </a:rPr>
              <a:t>TenderNed</a:t>
            </a:r>
            <a:r>
              <a:rPr lang="en-US" sz="2400" i="1" dirty="0">
                <a:ea typeface="Calibri" panose="020F0502020204030204" pitchFamily="34" charset="0"/>
                <a:cs typeface="Calibri" panose="020F0502020204030204" pitchFamily="34" charset="0"/>
              </a:rPr>
              <a:t> (link </a:t>
            </a:r>
            <a:r>
              <a:rPr lang="en-US" sz="2400" i="1" dirty="0" err="1">
                <a:ea typeface="Calibri" panose="020F0502020204030204" pitchFamily="34" charset="0"/>
                <a:cs typeface="Calibri" panose="020F0502020204030204" pitchFamily="34" charset="0"/>
              </a:rPr>
              <a:t>aanmelding</a:t>
            </a:r>
            <a:r>
              <a:rPr lang="en-US" sz="2400" i="1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ea typeface="Calibri" panose="020F0502020204030204" pitchFamily="34" charset="0"/>
                <a:cs typeface="Calibri" panose="020F0502020204030204" pitchFamily="34" charset="0"/>
              </a:rPr>
              <a:t>marktconsultatie</a:t>
            </a:r>
            <a:r>
              <a:rPr lang="en-US" sz="2400" i="1" dirty="0"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Symbol" pitchFamily="2" charset="2"/>
              <a:buChar char=""/>
              <a:tabLst>
                <a:tab pos="629285" algn="l"/>
              </a:tabLst>
            </a:pPr>
            <a:endParaRPr lang="nl-NL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04608B9-2B10-5A9C-BAD2-5CCFA1E5D6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Programma</a:t>
            </a:r>
          </a:p>
        </p:txBody>
      </p:sp>
    </p:spTree>
    <p:extLst>
      <p:ext uri="{BB962C8B-B14F-4D97-AF65-F5344CB8AC3E}">
        <p14:creationId xmlns:p14="http://schemas.microsoft.com/office/powerpoint/2010/main" val="1924814910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C719376-31AC-0DEE-FAEA-6BE4A170DE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47" y="1575252"/>
            <a:ext cx="10761865" cy="4697780"/>
          </a:xfrm>
        </p:spPr>
        <p:txBody>
          <a:bodyPr>
            <a:normAutofit lnSpcReduction="10000"/>
          </a:bodyPr>
          <a:lstStyle/>
          <a:p>
            <a:pPr marL="414772" indent="-414772">
              <a:lnSpc>
                <a:spcPct val="110000"/>
              </a:lnSpc>
              <a:spcAft>
                <a:spcPts val="1089"/>
              </a:spcAft>
              <a:buSzPct val="100000"/>
              <a:buFont typeface="Arial" panose="020B0604020202020204" pitchFamily="34" charset="0"/>
              <a:buChar char="•"/>
            </a:pPr>
            <a:r>
              <a:rPr lang="nl-NL" sz="2359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93% van max. salaris volgens de mix</a:t>
            </a:r>
          </a:p>
          <a:p>
            <a:pPr marL="983643" lvl="1" indent="-414772">
              <a:lnSpc>
                <a:spcPct val="110000"/>
              </a:lnSpc>
              <a:spcAft>
                <a:spcPts val="1089"/>
              </a:spcAft>
              <a:buSzPct val="100000"/>
              <a:buFont typeface="Arial" panose="020B0604020202020204" pitchFamily="34" charset="0"/>
              <a:buChar char="•"/>
            </a:pPr>
            <a:r>
              <a:rPr lang="nl-NL" sz="1996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HbH 1: </a:t>
            </a:r>
            <a:r>
              <a:rPr lang="nl-NL" sz="1996" strike="sngStrik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93,5%, </a:t>
            </a:r>
            <a:r>
              <a:rPr lang="nl-NL" sz="1996" dirty="0">
                <a:solidFill>
                  <a:srgbClr val="FF0000"/>
                </a:solidFill>
              </a:rPr>
              <a:t>94% </a:t>
            </a:r>
            <a:r>
              <a:rPr lang="nl-NL" sz="1996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HbH 2: 100% (regie en signaleringsfunctie)</a:t>
            </a:r>
          </a:p>
          <a:p>
            <a:pPr marL="414772" indent="-414772">
              <a:lnSpc>
                <a:spcPct val="110000"/>
              </a:lnSpc>
              <a:spcAft>
                <a:spcPts val="1089"/>
              </a:spcAft>
              <a:buSzPct val="100000"/>
              <a:buFont typeface="Arial" panose="020B0604020202020204" pitchFamily="34" charset="0"/>
              <a:buChar char="•"/>
            </a:pPr>
            <a:r>
              <a:rPr lang="nl-NL" sz="2359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8% VT en 8,33% EJU (correctie SW: 9,06%)</a:t>
            </a:r>
          </a:p>
          <a:p>
            <a:pPr marL="414772" indent="-414772">
              <a:lnSpc>
                <a:spcPct val="110000"/>
              </a:lnSpc>
              <a:spcAft>
                <a:spcPts val="1089"/>
              </a:spcAft>
              <a:buSzPct val="100000"/>
              <a:buFont typeface="Arial" panose="020B0604020202020204" pitchFamily="34" charset="0"/>
              <a:buChar char="•"/>
            </a:pPr>
            <a:r>
              <a:rPr lang="nl-NL" sz="2359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Balansbudget GGZ, loopbaanbedrag en tegemoetkoming zorgverzekering SW</a:t>
            </a:r>
          </a:p>
          <a:p>
            <a:pPr marL="414772" indent="-414772">
              <a:lnSpc>
                <a:spcPct val="110000"/>
              </a:lnSpc>
              <a:spcAft>
                <a:spcPts val="1089"/>
              </a:spcAft>
              <a:buSzPct val="100000"/>
              <a:buFont typeface="Arial" panose="020B0604020202020204" pitchFamily="34" charset="0"/>
              <a:buChar char="•"/>
            </a:pPr>
            <a:r>
              <a:rPr lang="nl-NL" sz="2359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Opslag PNIL: 2,3% (per cao)</a:t>
            </a:r>
          </a:p>
          <a:p>
            <a:pPr marL="414772" indent="-414772">
              <a:lnSpc>
                <a:spcPct val="110000"/>
              </a:lnSpc>
              <a:spcAft>
                <a:spcPts val="1089"/>
              </a:spcAft>
              <a:buSzPct val="100000"/>
              <a:buFont typeface="Arial" panose="020B0604020202020204" pitchFamily="34" charset="0"/>
              <a:buChar char="•"/>
            </a:pPr>
            <a:r>
              <a:rPr lang="nl-NL" sz="2359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Sociale lasten en pensioenpremie: varieert tussen </a:t>
            </a:r>
            <a:r>
              <a:rPr lang="nl-NL" sz="2359" strike="sngStrik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27,45% </a:t>
            </a:r>
            <a:r>
              <a:rPr lang="nl-NL" sz="2359" dirty="0">
                <a:solidFill>
                  <a:srgbClr val="FF0000"/>
                </a:solidFill>
              </a:rPr>
              <a:t>27,48%</a:t>
            </a:r>
            <a:r>
              <a:rPr lang="nl-NL" sz="2359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- 29,67%</a:t>
            </a:r>
          </a:p>
          <a:p>
            <a:pPr marL="414772" indent="-414772">
              <a:lnSpc>
                <a:spcPct val="110000"/>
              </a:lnSpc>
              <a:spcAft>
                <a:spcPts val="1089"/>
              </a:spcAft>
              <a:buSzPct val="100000"/>
              <a:buFont typeface="Arial" panose="020B0604020202020204" pitchFamily="34" charset="0"/>
              <a:buChar char="•"/>
            </a:pPr>
            <a:r>
              <a:rPr lang="nl-NL" sz="2359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Opslag risico 2%</a:t>
            </a:r>
          </a:p>
          <a:p>
            <a:pPr marL="414772" indent="-414772">
              <a:lnSpc>
                <a:spcPct val="110000"/>
              </a:lnSpc>
              <a:spcAft>
                <a:spcPts val="1089"/>
              </a:spcAft>
              <a:buSzPct val="100000"/>
              <a:buFont typeface="Arial" panose="020B0604020202020204" pitchFamily="34" charset="0"/>
              <a:buChar char="•"/>
            </a:pPr>
            <a:r>
              <a:rPr lang="nl-NL" sz="2359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ORT: 11,16% bij kortdurend verblijf</a:t>
            </a:r>
          </a:p>
          <a:p>
            <a:pPr>
              <a:spcBef>
                <a:spcPts val="0"/>
              </a:spcBef>
            </a:pPr>
            <a:endParaRPr lang="nl-NL" sz="1633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C982209-5D4E-5BA5-1771-857759070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Basis parameterwaarden</a:t>
            </a:r>
          </a:p>
        </p:txBody>
      </p:sp>
    </p:spTree>
    <p:extLst>
      <p:ext uri="{BB962C8B-B14F-4D97-AF65-F5344CB8AC3E}">
        <p14:creationId xmlns:p14="http://schemas.microsoft.com/office/powerpoint/2010/main" val="1686964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1DA9B2-D049-677D-DDF3-2DD66B190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dirty="0">
                <a:solidFill>
                  <a:schemeClr val="accent1"/>
                </a:solidFill>
              </a:rPr>
              <a:t>    Inschaling per opleidingsniveau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BE0A1676-5C68-75AD-6383-B66B1B4FCE2B}"/>
              </a:ext>
            </a:extLst>
          </p:cNvPr>
          <p:cNvGraphicFramePr>
            <a:graphicFrameLocks noGrp="1"/>
          </p:cNvGraphicFramePr>
          <p:nvPr/>
        </p:nvGraphicFramePr>
        <p:xfrm>
          <a:off x="838147" y="1562467"/>
          <a:ext cx="10291928" cy="4800662"/>
        </p:xfrm>
        <a:graphic>
          <a:graphicData uri="http://schemas.openxmlformats.org/drawingml/2006/table">
            <a:tbl>
              <a:tblPr firstRow="1" firstCol="1" bandRow="1"/>
              <a:tblGrid>
                <a:gridCol w="2366998">
                  <a:extLst>
                    <a:ext uri="{9D8B030D-6E8A-4147-A177-3AD203B41FA5}">
                      <a16:colId xmlns:a16="http://schemas.microsoft.com/office/drawing/2014/main" val="4255951260"/>
                    </a:ext>
                  </a:extLst>
                </a:gridCol>
                <a:gridCol w="3962465">
                  <a:extLst>
                    <a:ext uri="{9D8B030D-6E8A-4147-A177-3AD203B41FA5}">
                      <a16:colId xmlns:a16="http://schemas.microsoft.com/office/drawing/2014/main" val="1186029629"/>
                    </a:ext>
                  </a:extLst>
                </a:gridCol>
                <a:gridCol w="3962465">
                  <a:extLst>
                    <a:ext uri="{9D8B030D-6E8A-4147-A177-3AD203B41FA5}">
                      <a16:colId xmlns:a16="http://schemas.microsoft.com/office/drawing/2014/main" val="1958206692"/>
                    </a:ext>
                  </a:extLst>
                </a:gridCol>
              </a:tblGrid>
              <a:tr h="7555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nl-NL" sz="16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endParaRPr lang="nl-NL" sz="16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6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Niveau       </a:t>
                      </a:r>
                      <a:endParaRPr lang="nl-NL" sz="16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GGZ, GHZ en VVT </a:t>
                      </a:r>
                      <a:endParaRPr lang="nl-NL" sz="16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SW</a:t>
                      </a:r>
                      <a:endParaRPr lang="nl-NL" sz="160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60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509450"/>
                  </a:ext>
                </a:extLst>
              </a:tr>
              <a:tr h="642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MBO – 2 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20 (50%)</a:t>
                      </a:r>
                    </a:p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25 (50%)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Schaal 3 (100%)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800" b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8295454"/>
                  </a:ext>
                </a:extLst>
              </a:tr>
              <a:tr h="680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MBO – 3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strike="sng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30 (50%)</a:t>
                      </a:r>
                    </a:p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35 (</a:t>
                      </a:r>
                      <a:r>
                        <a:rPr lang="nl-NL" sz="1600" b="0" kern="1200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100</a:t>
                      </a: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%)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Schaal 4 (50%)</a:t>
                      </a:r>
                    </a:p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Schaal 5 (50%)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842094"/>
                  </a:ext>
                </a:extLst>
              </a:tr>
              <a:tr h="680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MBO – 4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40 (50%)</a:t>
                      </a:r>
                    </a:p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45 (50%)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Schaal 6 (50%) </a:t>
                      </a:r>
                    </a:p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schaal 7 (50%)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677107"/>
                  </a:ext>
                </a:extLst>
              </a:tr>
              <a:tr h="680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HBO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50 (80%)</a:t>
                      </a:r>
                    </a:p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55 (20%)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Schaal 8 (80%) </a:t>
                      </a:r>
                    </a:p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schaal 9 (20%)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772573"/>
                  </a:ext>
                </a:extLst>
              </a:tr>
              <a:tr h="680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6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HBO+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55 (50%)</a:t>
                      </a:r>
                    </a:p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60 (50%)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Schaal 9 (50%) </a:t>
                      </a:r>
                    </a:p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schaal 10 (50%)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125512"/>
                  </a:ext>
                </a:extLst>
              </a:tr>
              <a:tr h="680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160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WO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60 (50%)</a:t>
                      </a:r>
                    </a:p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FWG 65 (50%)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Schaal 10 (50%)</a:t>
                      </a:r>
                    </a:p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6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Schaal 11 (50%)</a:t>
                      </a:r>
                    </a:p>
                  </a:txBody>
                  <a:tcPr marL="62213" marR="62213" marT="32835" marB="32835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110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55481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6464BA-31A5-86ED-90A6-33CE50A4E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47" y="365879"/>
            <a:ext cx="10515708" cy="1324904"/>
          </a:xfrm>
        </p:spPr>
        <p:txBody>
          <a:bodyPr anchor="ctr">
            <a:normAutofit/>
          </a:bodyPr>
          <a:lstStyle/>
          <a:p>
            <a:r>
              <a:rPr lang="nl-NL" dirty="0"/>
              <a:t>Functiemix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695836EF-DC92-7FD8-67EE-4E2CB9470FB2}"/>
              </a:ext>
            </a:extLst>
          </p:cNvPr>
          <p:cNvGraphicFramePr>
            <a:graphicFrameLocks noGrp="1"/>
          </p:cNvGraphicFramePr>
          <p:nvPr/>
        </p:nvGraphicFramePr>
        <p:xfrm>
          <a:off x="912482" y="1390563"/>
          <a:ext cx="10130382" cy="4573489"/>
        </p:xfrm>
        <a:graphic>
          <a:graphicData uri="http://schemas.openxmlformats.org/drawingml/2006/table">
            <a:tbl>
              <a:tblPr firstRow="1" firstCol="1" bandRow="1"/>
              <a:tblGrid>
                <a:gridCol w="3604266">
                  <a:extLst>
                    <a:ext uri="{9D8B030D-6E8A-4147-A177-3AD203B41FA5}">
                      <a16:colId xmlns:a16="http://schemas.microsoft.com/office/drawing/2014/main" val="3672078658"/>
                    </a:ext>
                  </a:extLst>
                </a:gridCol>
                <a:gridCol w="1087686">
                  <a:extLst>
                    <a:ext uri="{9D8B030D-6E8A-4147-A177-3AD203B41FA5}">
                      <a16:colId xmlns:a16="http://schemas.microsoft.com/office/drawing/2014/main" val="406039344"/>
                    </a:ext>
                  </a:extLst>
                </a:gridCol>
                <a:gridCol w="1087686">
                  <a:extLst>
                    <a:ext uri="{9D8B030D-6E8A-4147-A177-3AD203B41FA5}">
                      <a16:colId xmlns:a16="http://schemas.microsoft.com/office/drawing/2014/main" val="2631338589"/>
                    </a:ext>
                  </a:extLst>
                </a:gridCol>
                <a:gridCol w="1087686">
                  <a:extLst>
                    <a:ext uri="{9D8B030D-6E8A-4147-A177-3AD203B41FA5}">
                      <a16:colId xmlns:a16="http://schemas.microsoft.com/office/drawing/2014/main" val="2522211698"/>
                    </a:ext>
                  </a:extLst>
                </a:gridCol>
                <a:gridCol w="1087686">
                  <a:extLst>
                    <a:ext uri="{9D8B030D-6E8A-4147-A177-3AD203B41FA5}">
                      <a16:colId xmlns:a16="http://schemas.microsoft.com/office/drawing/2014/main" val="25081247"/>
                    </a:ext>
                  </a:extLst>
                </a:gridCol>
                <a:gridCol w="1087686">
                  <a:extLst>
                    <a:ext uri="{9D8B030D-6E8A-4147-A177-3AD203B41FA5}">
                      <a16:colId xmlns:a16="http://schemas.microsoft.com/office/drawing/2014/main" val="3620900103"/>
                    </a:ext>
                  </a:extLst>
                </a:gridCol>
                <a:gridCol w="1087686">
                  <a:extLst>
                    <a:ext uri="{9D8B030D-6E8A-4147-A177-3AD203B41FA5}">
                      <a16:colId xmlns:a16="http://schemas.microsoft.com/office/drawing/2014/main" val="2396259456"/>
                    </a:ext>
                  </a:extLst>
                </a:gridCol>
              </a:tblGrid>
              <a:tr h="984701">
                <a:tc>
                  <a:txBody>
                    <a:bodyPr/>
                    <a:lstStyle/>
                    <a:p>
                      <a:pPr algn="just" fontAlgn="t">
                        <a:lnSpc>
                          <a:spcPct val="115000"/>
                        </a:lnSpc>
                      </a:pPr>
                      <a:r>
                        <a:rPr lang="nl-NL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 Light" panose="020B0306030504020204" pitchFamily="34" charset="0"/>
                          <a:ea typeface="Times New Roman" panose="02020603050405020304" pitchFamily="18" charset="0"/>
                          <a:cs typeface="Open Sans Light" panose="020B0306030504020204" pitchFamily="34" charset="0"/>
                        </a:rPr>
                        <a:t>                            </a:t>
                      </a:r>
                      <a:r>
                        <a:rPr lang="nl-NL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Open Sans Light" panose="020B0306030504020204" pitchFamily="34" charset="0"/>
                        </a:rPr>
                        <a:t>Opleidingsniveau </a:t>
                      </a:r>
                      <a:endParaRPr lang="nl-NL" sz="1500" b="1" i="0" u="none" strike="noStrike" dirty="0">
                        <a:effectLst/>
                        <a:latin typeface="+mj-lt"/>
                      </a:endParaRPr>
                    </a:p>
                    <a:p>
                      <a:pPr algn="just" fontAlgn="t">
                        <a:lnSpc>
                          <a:spcPct val="115000"/>
                        </a:lnSpc>
                      </a:pPr>
                      <a:r>
                        <a:rPr lang="nl-NL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Open Sans Light" panose="020B0306030504020204" pitchFamily="34" charset="0"/>
                        </a:rPr>
                        <a:t>Productgroep</a:t>
                      </a:r>
                      <a:endParaRPr lang="nl-NL" sz="1500" b="1" i="0" u="none" strike="noStrike" dirty="0">
                        <a:effectLst/>
                        <a:latin typeface="+mj-lt"/>
                      </a:endParaRPr>
                    </a:p>
                  </a:txBody>
                  <a:tcPr marL="102799" marR="102799" marT="80907" marB="80907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MBO 1</a:t>
                      </a:r>
                      <a:endParaRPr lang="nl-NL" sz="15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MBO 2</a:t>
                      </a:r>
                      <a:endParaRPr lang="nl-NL" sz="15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MBO 3</a:t>
                      </a:r>
                      <a:endParaRPr lang="nl-NL" sz="15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MBO 4</a:t>
                      </a:r>
                      <a:endParaRPr lang="nl-NL" sz="15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HBO</a:t>
                      </a:r>
                      <a:endParaRPr lang="nl-NL" sz="15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1" kern="1200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WO</a:t>
                      </a:r>
                    </a:p>
                  </a:txBody>
                  <a:tcPr marL="62213" marR="62213" marT="48964" marB="48964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939509"/>
                  </a:ext>
                </a:extLst>
              </a:tr>
              <a:tr h="417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500" b="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Begeleiding individueel 1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90%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b="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6195944"/>
                  </a:ext>
                </a:extLst>
              </a:tr>
              <a:tr h="417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Begeleiding individueel 2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925652"/>
                  </a:ext>
                </a:extLst>
              </a:tr>
              <a:tr h="417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Begeleiding individueel 3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500" b="0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20%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500" b="0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70%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500" b="0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748762"/>
                  </a:ext>
                </a:extLst>
              </a:tr>
              <a:tr h="5250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Begeleiding groep 1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strike="sngStrike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nl-NL" sz="1500" strike="sngStrike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strike="sngStrike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strike="noStrike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80%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nl-NL" sz="15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20%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328999"/>
                  </a:ext>
                </a:extLst>
              </a:tr>
              <a:tr h="5250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Begeleiding groep 2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nl-NL" sz="15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strike="sngStrike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40%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nl-NL" sz="1500" dirty="0">
                        <a:solidFill>
                          <a:srgbClr val="FF0000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10%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430805"/>
                  </a:ext>
                </a:extLst>
              </a:tr>
              <a:tr h="417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Hulp bij huishouden 1 &amp; 2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HBH-Schaal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166666"/>
                  </a:ext>
                </a:extLst>
              </a:tr>
              <a:tr h="417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Begeleiding bij zelfzorg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500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50%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746258"/>
                  </a:ext>
                </a:extLst>
              </a:tr>
              <a:tr h="4176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Kortdurend verblijf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25%*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>
                        <a:lnSpc>
                          <a:spcPct val="115000"/>
                        </a:lnSpc>
                      </a:pPr>
                      <a:r>
                        <a:rPr lang="nl-NL" sz="1500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5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590369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055EABBB-536A-FC58-5273-75A201E631B8}"/>
              </a:ext>
            </a:extLst>
          </p:cNvPr>
          <p:cNvSpPr txBox="1"/>
          <p:nvPr/>
        </p:nvSpPr>
        <p:spPr>
          <a:xfrm>
            <a:off x="912481" y="6324601"/>
            <a:ext cx="3350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* MBO1: FWG15 VVT</a:t>
            </a:r>
          </a:p>
        </p:txBody>
      </p:sp>
    </p:spTree>
    <p:extLst>
      <p:ext uri="{BB962C8B-B14F-4D97-AF65-F5344CB8AC3E}">
        <p14:creationId xmlns:p14="http://schemas.microsoft.com/office/powerpoint/2010/main" val="4144010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3">
            <a:extLst>
              <a:ext uri="{FF2B5EF4-FFF2-40B4-BE49-F238E27FC236}">
                <a16:creationId xmlns:a16="http://schemas.microsoft.com/office/drawing/2014/main" id="{32B7CE90-730F-6E89-C7A3-E8C8EAC08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5160" y="2132074"/>
            <a:ext cx="167587" cy="58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951" tIns="41475" rIns="82951" bIns="41475" numCol="1" anchor="ctr" anchorCtr="0" compatLnSpc="1">
            <a:prstTxWarp prst="textNoShape">
              <a:avLst/>
            </a:prstTxWarp>
            <a:spAutoFit/>
          </a:bodyPr>
          <a:lstStyle/>
          <a:p>
            <a:pPr defTabSz="829544"/>
            <a:br>
              <a:rPr lang="nl-NL" altLang="nl-NL" sz="1633"/>
            </a:br>
            <a:endParaRPr lang="nl-NL" altLang="nl-NL" sz="1633"/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A25B7EA2-8CF9-7B6B-156E-9AD7ED523F8C}"/>
              </a:ext>
            </a:extLst>
          </p:cNvPr>
          <p:cNvSpPr txBox="1">
            <a:spLocks/>
          </p:cNvSpPr>
          <p:nvPr/>
        </p:nvSpPr>
        <p:spPr>
          <a:xfrm>
            <a:off x="838147" y="494050"/>
            <a:ext cx="10515708" cy="1324904"/>
          </a:xfrm>
          <a:prstGeom prst="rect">
            <a:avLst/>
          </a:prstGeom>
        </p:spPr>
        <p:txBody>
          <a:bodyPr vert="horz" lIns="82951" tIns="41475" rIns="82951" bIns="41475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66" dirty="0"/>
              <a:t>Productiviteit (2)</a:t>
            </a:r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B046C9B0-F402-D786-E8A2-606CCCE5BE84}"/>
              </a:ext>
            </a:extLst>
          </p:cNvPr>
          <p:cNvGraphicFramePr>
            <a:graphicFrameLocks noGrp="1"/>
          </p:cNvGraphicFramePr>
          <p:nvPr/>
        </p:nvGraphicFramePr>
        <p:xfrm>
          <a:off x="669693" y="1437902"/>
          <a:ext cx="10874254" cy="5064744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1477869">
                  <a:extLst>
                    <a:ext uri="{9D8B030D-6E8A-4147-A177-3AD203B41FA5}">
                      <a16:colId xmlns:a16="http://schemas.microsoft.com/office/drawing/2014/main" val="359379851"/>
                    </a:ext>
                  </a:extLst>
                </a:gridCol>
                <a:gridCol w="1165772">
                  <a:extLst>
                    <a:ext uri="{9D8B030D-6E8A-4147-A177-3AD203B41FA5}">
                      <a16:colId xmlns:a16="http://schemas.microsoft.com/office/drawing/2014/main" val="2487113671"/>
                    </a:ext>
                  </a:extLst>
                </a:gridCol>
                <a:gridCol w="1165772">
                  <a:extLst>
                    <a:ext uri="{9D8B030D-6E8A-4147-A177-3AD203B41FA5}">
                      <a16:colId xmlns:a16="http://schemas.microsoft.com/office/drawing/2014/main" val="2559260871"/>
                    </a:ext>
                  </a:extLst>
                </a:gridCol>
                <a:gridCol w="1165772">
                  <a:extLst>
                    <a:ext uri="{9D8B030D-6E8A-4147-A177-3AD203B41FA5}">
                      <a16:colId xmlns:a16="http://schemas.microsoft.com/office/drawing/2014/main" val="738811940"/>
                    </a:ext>
                  </a:extLst>
                </a:gridCol>
                <a:gridCol w="1001768">
                  <a:extLst>
                    <a:ext uri="{9D8B030D-6E8A-4147-A177-3AD203B41FA5}">
                      <a16:colId xmlns:a16="http://schemas.microsoft.com/office/drawing/2014/main" val="2532809217"/>
                    </a:ext>
                  </a:extLst>
                </a:gridCol>
                <a:gridCol w="1270301">
                  <a:extLst>
                    <a:ext uri="{9D8B030D-6E8A-4147-A177-3AD203B41FA5}">
                      <a16:colId xmlns:a16="http://schemas.microsoft.com/office/drawing/2014/main" val="3572630948"/>
                    </a:ext>
                  </a:extLst>
                </a:gridCol>
                <a:gridCol w="1295456">
                  <a:extLst>
                    <a:ext uri="{9D8B030D-6E8A-4147-A177-3AD203B41FA5}">
                      <a16:colId xmlns:a16="http://schemas.microsoft.com/office/drawing/2014/main" val="2614821138"/>
                    </a:ext>
                  </a:extLst>
                </a:gridCol>
                <a:gridCol w="1165772">
                  <a:extLst>
                    <a:ext uri="{9D8B030D-6E8A-4147-A177-3AD203B41FA5}">
                      <a16:colId xmlns:a16="http://schemas.microsoft.com/office/drawing/2014/main" val="4048798089"/>
                    </a:ext>
                  </a:extLst>
                </a:gridCol>
                <a:gridCol w="1165772">
                  <a:extLst>
                    <a:ext uri="{9D8B030D-6E8A-4147-A177-3AD203B41FA5}">
                      <a16:colId xmlns:a16="http://schemas.microsoft.com/office/drawing/2014/main" val="2906674990"/>
                    </a:ext>
                  </a:extLst>
                </a:gridCol>
              </a:tblGrid>
              <a:tr h="944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3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Urenopbouw</a:t>
                      </a:r>
                      <a:endParaRPr lang="nl-NL" sz="13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Begeleiding</a:t>
                      </a:r>
                      <a:endParaRPr lang="nl-NL" sz="10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Individueel</a:t>
                      </a:r>
                      <a:endParaRPr lang="nl-NL" sz="10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1</a:t>
                      </a:r>
                      <a:endParaRPr lang="nl-NL" sz="10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Begeleiding</a:t>
                      </a:r>
                      <a:endParaRPr lang="nl-NL" sz="10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Individueel</a:t>
                      </a:r>
                      <a:endParaRPr lang="nl-NL" sz="10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2</a:t>
                      </a:r>
                      <a:endParaRPr lang="nl-NL" sz="10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Begeleiding</a:t>
                      </a:r>
                      <a:endParaRPr lang="nl-NL" sz="10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Individueel</a:t>
                      </a:r>
                      <a:endParaRPr lang="nl-NL" sz="10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3</a:t>
                      </a:r>
                      <a:endParaRPr lang="nl-NL" sz="10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Begeleiding Groep 1</a:t>
                      </a:r>
                      <a:endParaRPr lang="nl-NL" sz="10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Begeleiding Groep 2</a:t>
                      </a:r>
                      <a:endParaRPr lang="nl-NL" sz="10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Hulp bij het huishouden 1 &amp; 2</a:t>
                      </a:r>
                      <a:endParaRPr lang="nl-NL" sz="10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Begeleiding zelfzorg</a:t>
                      </a:r>
                      <a:endParaRPr lang="nl-NL" sz="10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Open Sans" panose="020B0606030504020204" pitchFamily="34" charset="0"/>
                        </a:rPr>
                        <a:t>Kortdurend verblijf</a:t>
                      </a:r>
                      <a:endParaRPr lang="nl-NL" sz="10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9312353"/>
                  </a:ext>
                </a:extLst>
              </a:tr>
              <a:tr h="5047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300" b="1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Bruto</a:t>
                      </a:r>
                      <a:endParaRPr lang="nl-NL" sz="13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1.878</a:t>
                      </a:r>
                      <a:endParaRPr lang="nl-NL" sz="16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1.878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1.878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1.878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1.878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1.878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1.878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1.878</a:t>
                      </a:r>
                      <a:endParaRPr lang="nl-NL" sz="16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931723"/>
                  </a:ext>
                </a:extLst>
              </a:tr>
              <a:tr h="5047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3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Verlof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256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255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259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253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255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253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254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251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129955"/>
                  </a:ext>
                </a:extLst>
              </a:tr>
              <a:tr h="5047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3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Ziekteverzuim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157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145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148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165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172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164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149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010972"/>
                  </a:ext>
                </a:extLst>
              </a:tr>
              <a:tr h="5047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300" b="1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Werkbare uren</a:t>
                      </a:r>
                      <a:endParaRPr lang="nl-NL" sz="13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1.465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1.472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1.474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1.477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1.458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1.453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1.460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1.478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823675"/>
                  </a:ext>
                </a:extLst>
              </a:tr>
              <a:tr h="5047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3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Niet cliëntgeb.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50622"/>
                  </a:ext>
                </a:extLst>
              </a:tr>
              <a:tr h="5866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3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Reistijd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strike="sngStrike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174925"/>
                  </a:ext>
                </a:extLst>
              </a:tr>
              <a:tr h="5047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300" b="1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Declarabel</a:t>
                      </a:r>
                      <a:endParaRPr lang="nl-NL" sz="13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1.315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1.322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1.324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1.347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1.328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1.380</a:t>
                      </a:r>
                      <a:endParaRPr lang="nl-NL" sz="16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1.310</a:t>
                      </a:r>
                      <a:endParaRPr lang="nl-NL" sz="16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b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1.348</a:t>
                      </a:r>
                      <a:endParaRPr lang="nl-NL" sz="16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171382"/>
                  </a:ext>
                </a:extLst>
              </a:tr>
              <a:tr h="5047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300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Productiviteit</a:t>
                      </a:r>
                      <a:endParaRPr lang="nl-NL" sz="13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nl-NL" sz="16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72%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71%</a:t>
                      </a:r>
                      <a:endParaRPr lang="nl-NL" sz="160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73%</a:t>
                      </a:r>
                      <a:endParaRPr lang="nl-NL" sz="16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nl-NL" sz="16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i="1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Open Sans Light" panose="020B0306030504020204" pitchFamily="34" charset="0"/>
                          <a:cs typeface="Times New Roman" panose="02020603050405020304" pitchFamily="18" charset="0"/>
                        </a:rPr>
                        <a:t>72%</a:t>
                      </a:r>
                      <a:endParaRPr lang="nl-NL" sz="16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Open Sans Light" panose="020B03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868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9435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18742FC-2F27-5890-1ECF-20FDA928D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47" y="494050"/>
            <a:ext cx="10515708" cy="814106"/>
          </a:xfrm>
        </p:spPr>
        <p:txBody>
          <a:bodyPr/>
          <a:lstStyle/>
          <a:p>
            <a:r>
              <a:rPr lang="nl-NL" dirty="0"/>
              <a:t>Uitkomsten: adviestarieven</a:t>
            </a:r>
          </a:p>
        </p:txBody>
      </p:sp>
      <p:sp>
        <p:nvSpPr>
          <p:cNvPr id="4" name="Tijdelijke aanduiding voor tekst 1">
            <a:extLst>
              <a:ext uri="{FF2B5EF4-FFF2-40B4-BE49-F238E27FC236}">
                <a16:creationId xmlns:a16="http://schemas.microsoft.com/office/drawing/2014/main" id="{8B676224-1139-1B3E-B461-43AB0B6E19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422" y="1110971"/>
            <a:ext cx="11087213" cy="394371"/>
          </a:xfrm>
        </p:spPr>
        <p:txBody>
          <a:bodyPr>
            <a:normAutofit/>
          </a:bodyPr>
          <a:lstStyle/>
          <a:p>
            <a:r>
              <a:rPr lang="nl-NL" sz="1814" dirty="0"/>
              <a:t>Resultaat na doorrekening van alle aangepaste parameterwaarden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4D14CFCD-DA09-6A1D-2201-82C98FB54844}"/>
              </a:ext>
            </a:extLst>
          </p:cNvPr>
          <p:cNvGraphicFramePr>
            <a:graphicFrameLocks noGrp="1"/>
          </p:cNvGraphicFramePr>
          <p:nvPr/>
        </p:nvGraphicFramePr>
        <p:xfrm>
          <a:off x="965763" y="1505342"/>
          <a:ext cx="6255187" cy="5059872"/>
        </p:xfrm>
        <a:graphic>
          <a:graphicData uri="http://schemas.openxmlformats.org/drawingml/2006/table">
            <a:tbl>
              <a:tblPr firstRow="1" firstCol="1" bandRow="1"/>
              <a:tblGrid>
                <a:gridCol w="2905262">
                  <a:extLst>
                    <a:ext uri="{9D8B030D-6E8A-4147-A177-3AD203B41FA5}">
                      <a16:colId xmlns:a16="http://schemas.microsoft.com/office/drawing/2014/main" val="3277949262"/>
                    </a:ext>
                  </a:extLst>
                </a:gridCol>
                <a:gridCol w="1978051">
                  <a:extLst>
                    <a:ext uri="{9D8B030D-6E8A-4147-A177-3AD203B41FA5}">
                      <a16:colId xmlns:a16="http://schemas.microsoft.com/office/drawing/2014/main" val="3836111293"/>
                    </a:ext>
                  </a:extLst>
                </a:gridCol>
                <a:gridCol w="1371874">
                  <a:extLst>
                    <a:ext uri="{9D8B030D-6E8A-4147-A177-3AD203B41FA5}">
                      <a16:colId xmlns:a16="http://schemas.microsoft.com/office/drawing/2014/main" val="1333949542"/>
                    </a:ext>
                  </a:extLst>
                </a:gridCol>
              </a:tblGrid>
              <a:tr h="472268">
                <a:tc>
                  <a:txBody>
                    <a:bodyPr/>
                    <a:lstStyle/>
                    <a:p>
                      <a:pPr marL="0" algn="l" defTabSz="1007943" rtl="0" eaLnBrk="1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nl-NL" sz="1500" b="1" kern="120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Product</a:t>
                      </a:r>
                      <a:endParaRPr lang="nl-NL" sz="1500" b="1" kern="1200" dirty="0">
                        <a:solidFill>
                          <a:schemeClr val="bg1"/>
                        </a:solidFill>
                        <a:effectLst/>
                        <a:latin typeface="Open Sans" panose="020B06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nl-NL" sz="1500" b="1" i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Adviestarieven 2025</a:t>
                      </a:r>
                      <a:endParaRPr lang="nl-NL" sz="15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nl-NL" sz="1500" b="1" i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Eenheid </a:t>
                      </a:r>
                      <a:endParaRPr lang="nl-NL" sz="15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209184"/>
                  </a:ext>
                </a:extLst>
              </a:tr>
              <a:tr h="416050">
                <a:tc>
                  <a:txBody>
                    <a:bodyPr/>
                    <a:lstStyle/>
                    <a:p>
                      <a:pPr marL="0" lvl="0" algn="l" defTabSz="1007943" rtl="0" eaLnBrk="1" fontAlgn="ctr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nl-NL" sz="1500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Begeleiding individueel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500" b="1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€ 72,84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15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Uur</a:t>
                      </a:r>
                      <a:endParaRPr lang="nl-NL" sz="15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6439085"/>
                  </a:ext>
                </a:extLst>
              </a:tr>
              <a:tr h="416050">
                <a:tc>
                  <a:txBody>
                    <a:bodyPr/>
                    <a:lstStyle/>
                    <a:p>
                      <a:pPr marL="0" lvl="0" algn="l" defTabSz="1007943" rtl="0" eaLnBrk="1" fontAlgn="ctr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nl-NL" sz="1500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Begeleiding individueel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500" b="1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€ 79,69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Uur</a:t>
                      </a:r>
                      <a:endParaRPr kumimoji="0" lang="nl-NL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2442388"/>
                  </a:ext>
                </a:extLst>
              </a:tr>
              <a:tr h="416050">
                <a:tc>
                  <a:txBody>
                    <a:bodyPr/>
                    <a:lstStyle/>
                    <a:p>
                      <a:pPr marL="0" lvl="0" algn="l" defTabSz="1007943" rtl="0" eaLnBrk="1" fontAlgn="ctr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nl-NL" sz="1500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Begeleiding individueel 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500" b="1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€ 86,97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Uur</a:t>
                      </a:r>
                      <a:endParaRPr kumimoji="0" lang="nl-NL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2514745"/>
                  </a:ext>
                </a:extLst>
              </a:tr>
              <a:tr h="427104">
                <a:tc>
                  <a:txBody>
                    <a:bodyPr/>
                    <a:lstStyle/>
                    <a:p>
                      <a:pPr marL="0" lvl="0" algn="l" defTabSz="1007943" rtl="0" eaLnBrk="1" fontAlgn="ctr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nl-NL" sz="1500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Begeleiding groep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500" b="1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500" b="1" strike="sngStrike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€ 44,49 </a:t>
                      </a:r>
                      <a:r>
                        <a:rPr lang="nl-NL" sz="1500" b="1" kern="1200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€ 51,83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15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Dagdeel</a:t>
                      </a:r>
                      <a:endParaRPr lang="nl-NL" sz="15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936976"/>
                  </a:ext>
                </a:extLst>
              </a:tr>
              <a:tr h="416050">
                <a:tc>
                  <a:txBody>
                    <a:bodyPr/>
                    <a:lstStyle/>
                    <a:p>
                      <a:pPr marL="0" lvl="0" algn="l" defTabSz="1007943" rtl="0" eaLnBrk="1" fontAlgn="ctr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nl-NL" sz="1500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Begeleiding groep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500" b="1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500" b="1" strike="sngStrike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€ 65,05 </a:t>
                      </a:r>
                      <a:r>
                        <a:rPr lang="nl-NL" sz="1500" b="1" kern="1200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€ 67,08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15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Dagdeel</a:t>
                      </a:r>
                      <a:endParaRPr lang="nl-NL" sz="150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7549218"/>
                  </a:ext>
                </a:extLst>
              </a:tr>
              <a:tr h="416050">
                <a:tc>
                  <a:txBody>
                    <a:bodyPr/>
                    <a:lstStyle/>
                    <a:p>
                      <a:pPr marL="0" lvl="0" algn="l" defTabSz="1007943" rtl="0" eaLnBrk="1" fontAlgn="ctr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nl-NL" sz="1500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Hulp bij het huishouden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500" b="1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500" b="1" strike="sngStrike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€ 41,31 </a:t>
                      </a:r>
                      <a:r>
                        <a:rPr lang="nl-NL" sz="1500" b="1" kern="1200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€ 42,01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Uur</a:t>
                      </a:r>
                      <a:endParaRPr kumimoji="0" lang="nl-NL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020333"/>
                  </a:ext>
                </a:extLst>
              </a:tr>
              <a:tr h="416050">
                <a:tc>
                  <a:txBody>
                    <a:bodyPr/>
                    <a:lstStyle/>
                    <a:p>
                      <a:pPr marL="0" lvl="0" algn="l" defTabSz="1007943" rtl="0" eaLnBrk="1" fontAlgn="ctr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nl-NL" sz="1500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Hulp bij het huishouden 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500" b="1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500" b="1" strike="sngStrike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€ 44,19 </a:t>
                      </a:r>
                      <a:r>
                        <a:rPr lang="nl-NL" sz="1500" b="1" kern="1200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€ 44,73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Uur</a:t>
                      </a:r>
                      <a:endParaRPr kumimoji="0" lang="nl-NL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468970"/>
                  </a:ext>
                </a:extLst>
              </a:tr>
              <a:tr h="416050">
                <a:tc>
                  <a:txBody>
                    <a:bodyPr/>
                    <a:lstStyle/>
                    <a:p>
                      <a:pPr marL="0" lvl="0" algn="l" defTabSz="1007943" rtl="0" eaLnBrk="1" fontAlgn="ctr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nl-NL" sz="1500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cs typeface="Times New Roman" panose="02020603050405020304" pitchFamily="18" charset="0"/>
                        </a:rPr>
                        <a:t> Begeleiding bij zelfzorg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500" b="1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500" b="1" strike="sngStrike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Times New Roman" panose="02020603050405020304" pitchFamily="18" charset="0"/>
                        </a:rPr>
                        <a:t>€ 64,74 </a:t>
                      </a:r>
                      <a:r>
                        <a:rPr lang="nl-NL" sz="1500" b="1" kern="1200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Times New Roman" panose="02020603050405020304" pitchFamily="18" charset="0"/>
                        </a:rPr>
                        <a:t>€ 65,85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5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Uur</a:t>
                      </a:r>
                      <a:endParaRPr lang="nl-NL" sz="1500" dirty="0">
                        <a:effectLst/>
                        <a:latin typeface="Open Sans Light" panose="020B0306030504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129480"/>
                  </a:ext>
                </a:extLst>
              </a:tr>
              <a:tr h="416050">
                <a:tc>
                  <a:txBody>
                    <a:bodyPr/>
                    <a:lstStyle/>
                    <a:p>
                      <a:pPr marL="0" lvl="0" algn="l" defTabSz="1007943" rtl="0" eaLnBrk="1" fontAlgn="ctr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nl-NL" sz="1500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Times New Roman" panose="02020603050405020304" pitchFamily="18" charset="0"/>
                        </a:rPr>
                        <a:t> Kortdurend verblijf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500" b="1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500" b="1" strike="sngStrike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Times New Roman" panose="02020603050405020304" pitchFamily="18" charset="0"/>
                        </a:rPr>
                        <a:t>€ 160,73  </a:t>
                      </a:r>
                      <a:r>
                        <a:rPr lang="nl-NL" sz="1500" b="1" kern="1200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Times New Roman" panose="02020603050405020304" pitchFamily="18" charset="0"/>
                        </a:rPr>
                        <a:t>€ 161,81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500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Etmaal</a:t>
                      </a: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56372"/>
                  </a:ext>
                </a:extLst>
              </a:tr>
              <a:tr h="416050">
                <a:tc>
                  <a:txBody>
                    <a:bodyPr/>
                    <a:lstStyle/>
                    <a:p>
                      <a:pPr marL="0" lvl="0" algn="l" defTabSz="1007943" rtl="0" eaLnBrk="1" fontAlgn="ctr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nl-NL" sz="1500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Times New Roman" panose="02020603050405020304" pitchFamily="18" charset="0"/>
                        </a:rPr>
                        <a:t> Vervoer volwassenen gewoon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500" b="1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Times New Roman" panose="02020603050405020304" pitchFamily="18" charset="0"/>
                        </a:rPr>
                        <a:t> € 21,59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500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Dag</a:t>
                      </a: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144448"/>
                  </a:ext>
                </a:extLst>
              </a:tr>
              <a:tr h="416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1500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Times New Roman" panose="02020603050405020304" pitchFamily="18" charset="0"/>
                        </a:rPr>
                        <a:t>Vervoer volwassenen rolstoel</a:t>
                      </a:r>
                    </a:p>
                  </a:txBody>
                  <a:tcPr marL="62213" marR="62213" marT="16129" marB="16129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500" b="1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Times New Roman" panose="02020603050405020304" pitchFamily="18" charset="0"/>
                        </a:rPr>
                        <a:t> € 29,53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500" kern="12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Dag</a:t>
                      </a:r>
                    </a:p>
                  </a:txBody>
                  <a:tcPr marL="62213" marR="62213" marT="48964" marB="48964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145613"/>
                  </a:ext>
                </a:extLst>
              </a:tr>
            </a:tbl>
          </a:graphicData>
        </a:graphic>
      </p:graphicFrame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82C49E2F-06D2-908F-C972-B521DF8BFBC5}"/>
              </a:ext>
            </a:extLst>
          </p:cNvPr>
          <p:cNvSpPr/>
          <p:nvPr/>
        </p:nvSpPr>
        <p:spPr>
          <a:xfrm>
            <a:off x="7400287" y="1703393"/>
            <a:ext cx="3953568" cy="1181512"/>
          </a:xfrm>
          <a:prstGeom prst="roundRect">
            <a:avLst>
              <a:gd name="adj" fmla="val 5243"/>
            </a:avLst>
          </a:prstGeom>
          <a:solidFill>
            <a:schemeClr val="bg1">
              <a:lumMod val="95000"/>
            </a:schemeClr>
          </a:solidFill>
          <a:ln w="38100">
            <a:solidFill>
              <a:srgbClr val="59A5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81441AD-1313-4D58-0139-0D627D5275D8}"/>
              </a:ext>
            </a:extLst>
          </p:cNvPr>
          <p:cNvSpPr txBox="1"/>
          <p:nvPr/>
        </p:nvSpPr>
        <p:spPr>
          <a:xfrm>
            <a:off x="7682863" y="1538998"/>
            <a:ext cx="3543375" cy="1423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sz="1452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adviestarieven worden later vastgesteld door de gemeente. Aan deze sheets kunnen daarom </a:t>
            </a:r>
            <a:r>
              <a:rPr lang="nl-NL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geen rechten 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worden ontleend!</a:t>
            </a:r>
          </a:p>
        </p:txBody>
      </p:sp>
    </p:spTree>
    <p:extLst>
      <p:ext uri="{BB962C8B-B14F-4D97-AF65-F5344CB8AC3E}">
        <p14:creationId xmlns:p14="http://schemas.microsoft.com/office/powerpoint/2010/main" val="1796579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1753652-5091-D1DF-8DF7-1E0BF2AAC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Verhouding DCT/ICT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E5A9E139-364E-918E-B978-383E9BCB2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172669"/>
              </p:ext>
            </p:extLst>
          </p:nvPr>
        </p:nvGraphicFramePr>
        <p:xfrm>
          <a:off x="994289" y="1679771"/>
          <a:ext cx="6978722" cy="4439141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3376078">
                  <a:extLst>
                    <a:ext uri="{9D8B030D-6E8A-4147-A177-3AD203B41FA5}">
                      <a16:colId xmlns:a16="http://schemas.microsoft.com/office/drawing/2014/main" val="389285612"/>
                    </a:ext>
                  </a:extLst>
                </a:gridCol>
                <a:gridCol w="1801322">
                  <a:extLst>
                    <a:ext uri="{9D8B030D-6E8A-4147-A177-3AD203B41FA5}">
                      <a16:colId xmlns:a16="http://schemas.microsoft.com/office/drawing/2014/main" val="2249085612"/>
                    </a:ext>
                  </a:extLst>
                </a:gridCol>
                <a:gridCol w="1801322">
                  <a:extLst>
                    <a:ext uri="{9D8B030D-6E8A-4147-A177-3AD203B41FA5}">
                      <a16:colId xmlns:a16="http://schemas.microsoft.com/office/drawing/2014/main" val="2856098947"/>
                    </a:ext>
                  </a:extLst>
                </a:gridCol>
              </a:tblGrid>
              <a:tr h="5413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nl-NL" sz="1800" dirty="0">
                          <a:effectLst/>
                          <a:latin typeface="+mj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Product</a:t>
                      </a:r>
                    </a:p>
                  </a:txBody>
                  <a:tcPr marL="62213" marR="62213" marT="48964" marB="48964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600" dirty="0">
                          <a:effectLst/>
                          <a:latin typeface="+mj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DCT</a:t>
                      </a:r>
                    </a:p>
                  </a:txBody>
                  <a:tcPr marL="62213" marR="62213" marT="48964" marB="48964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nl-NL" sz="1800" dirty="0">
                          <a:effectLst/>
                          <a:latin typeface="+mj-lt"/>
                        </a:rPr>
                        <a:t>ICT</a:t>
                      </a:r>
                      <a:endParaRPr lang="nl-NL" sz="1800" dirty="0">
                        <a:effectLst/>
                        <a:latin typeface="+mj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213" marR="62213" marT="48964" marB="48964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119553"/>
                  </a:ext>
                </a:extLst>
              </a:tr>
              <a:tr h="433087">
                <a:tc>
                  <a:txBody>
                    <a:bodyPr/>
                    <a:lstStyle/>
                    <a:p>
                      <a:pPr marL="0" algn="l" defTabSz="1007943" rtl="0" eaLnBrk="1" fontAlgn="ctr" latinLnBrk="0" hangingPunct="1"/>
                      <a:r>
                        <a:rPr lang="nl-NL" sz="15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Begeleiding individueel 1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84%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16%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408048"/>
                  </a:ext>
                </a:extLst>
              </a:tr>
              <a:tr h="433087">
                <a:tc>
                  <a:txBody>
                    <a:bodyPr/>
                    <a:lstStyle/>
                    <a:p>
                      <a:pPr marL="0" algn="l" defTabSz="1007943" rtl="0" eaLnBrk="1" fontAlgn="ctr" latinLnBrk="0" hangingPunct="1"/>
                      <a:r>
                        <a:rPr lang="nl-NL" sz="15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Begeleiding individueel 2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84%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16%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744709"/>
                  </a:ext>
                </a:extLst>
              </a:tr>
              <a:tr h="433087">
                <a:tc>
                  <a:txBody>
                    <a:bodyPr/>
                    <a:lstStyle/>
                    <a:p>
                      <a:pPr marL="0" algn="l" defTabSz="1007943" rtl="0" eaLnBrk="1" fontAlgn="ctr" latinLnBrk="0" hangingPunct="1"/>
                      <a:r>
                        <a:rPr lang="nl-NL" sz="15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Begeleiding individueel 3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84%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16%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201381"/>
                  </a:ext>
                </a:extLst>
              </a:tr>
              <a:tr h="433087">
                <a:tc>
                  <a:txBody>
                    <a:bodyPr/>
                    <a:lstStyle/>
                    <a:p>
                      <a:pPr marL="0" algn="l" defTabSz="1007943" rtl="0" eaLnBrk="1" fontAlgn="ctr" latinLnBrk="0" hangingPunct="1"/>
                      <a:r>
                        <a:rPr lang="nl-NL" sz="15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Begeleiding groep 1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 err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nvt</a:t>
                      </a:r>
                      <a:endParaRPr lang="nl-NL" sz="1600" b="0" i="0" u="none" strike="noStrike" kern="12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+mn-ea"/>
                        <a:cs typeface="+mn-cs"/>
                      </a:endParaRP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 err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nvt</a:t>
                      </a:r>
                      <a:endParaRPr lang="nl-NL" sz="1600" b="0" i="0" u="none" strike="noStrike" kern="12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+mn-ea"/>
                        <a:cs typeface="+mn-cs"/>
                      </a:endParaRP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578076"/>
                  </a:ext>
                </a:extLst>
              </a:tr>
              <a:tr h="433087">
                <a:tc>
                  <a:txBody>
                    <a:bodyPr/>
                    <a:lstStyle/>
                    <a:p>
                      <a:pPr marL="0" algn="l" defTabSz="1007943" rtl="0" eaLnBrk="1" fontAlgn="ctr" latinLnBrk="0" hangingPunct="1"/>
                      <a:r>
                        <a:rPr lang="nl-NL" sz="15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Begeleiding groep 2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 err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nvt</a:t>
                      </a:r>
                      <a:endParaRPr lang="nl-NL" sz="1600" b="0" i="0" u="none" strike="noStrike" kern="12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+mn-ea"/>
                        <a:cs typeface="+mn-cs"/>
                      </a:endParaRP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 err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nvt</a:t>
                      </a:r>
                      <a:endParaRPr lang="nl-NL" sz="1600" b="0" i="0" u="none" strike="noStrike" kern="12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+mn-ea"/>
                        <a:cs typeface="+mn-cs"/>
                      </a:endParaRP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466647"/>
                  </a:ext>
                </a:extLst>
              </a:tr>
              <a:tr h="433087">
                <a:tc>
                  <a:txBody>
                    <a:bodyPr/>
                    <a:lstStyle/>
                    <a:p>
                      <a:pPr marL="0" algn="l" defTabSz="1007943" rtl="0" eaLnBrk="1" fontAlgn="ctr" latinLnBrk="0" hangingPunct="1"/>
                      <a:r>
                        <a:rPr lang="nl-NL" sz="15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Hulp bij het huishouden 1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98%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352816"/>
                  </a:ext>
                </a:extLst>
              </a:tr>
              <a:tr h="433087">
                <a:tc>
                  <a:txBody>
                    <a:bodyPr/>
                    <a:lstStyle/>
                    <a:p>
                      <a:pPr marL="0" algn="l" defTabSz="1007943" rtl="0" eaLnBrk="1" fontAlgn="ctr" latinLnBrk="0" hangingPunct="1"/>
                      <a:r>
                        <a:rPr lang="nl-NL" sz="15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Hulp bij het huishouden 2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98%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080668"/>
                  </a:ext>
                </a:extLst>
              </a:tr>
              <a:tr h="433087">
                <a:tc>
                  <a:txBody>
                    <a:bodyPr/>
                    <a:lstStyle/>
                    <a:p>
                      <a:pPr marL="0" algn="l" defTabSz="1007943" rtl="0" eaLnBrk="1" fontAlgn="ctr" latinLnBrk="0" hangingPunct="1"/>
                      <a:r>
                        <a:rPr lang="nl-NL" sz="15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Begeleiding bij zelfzorg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88%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12%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547104"/>
                  </a:ext>
                </a:extLst>
              </a:tr>
              <a:tr h="433087">
                <a:tc>
                  <a:txBody>
                    <a:bodyPr/>
                    <a:lstStyle/>
                    <a:p>
                      <a:pPr marL="0" algn="l" defTabSz="1007943" rtl="0" eaLnBrk="1" fontAlgn="ctr" latinLnBrk="0" hangingPunct="1"/>
                      <a:r>
                        <a:rPr lang="nl-NL" sz="15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Kortdurend verblijf</a:t>
                      </a: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 err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nvt</a:t>
                      </a:r>
                      <a:endParaRPr lang="nl-NL" sz="1600" b="0" i="0" u="none" strike="noStrike" kern="12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+mn-ea"/>
                        <a:cs typeface="+mn-cs"/>
                      </a:endParaRP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nl-NL" sz="1600" b="0" i="0" u="none" strike="noStrike" kern="1200" dirty="0" err="1">
                          <a:solidFill>
                            <a:srgbClr val="595959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nvt</a:t>
                      </a:r>
                      <a:endParaRPr lang="nl-NL" sz="1600" b="0" i="0" u="none" strike="noStrike" kern="1200" dirty="0">
                        <a:solidFill>
                          <a:srgbClr val="595959"/>
                        </a:solidFill>
                        <a:effectLst/>
                        <a:latin typeface="Open Sans" panose="020B0606030504020204" pitchFamily="34" charset="0"/>
                        <a:ea typeface="+mn-ea"/>
                        <a:cs typeface="+mn-cs"/>
                      </a:endParaRPr>
                    </a:p>
                  </a:txBody>
                  <a:tcPr marL="6913" marR="6913" marT="6913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52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526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>
            <a:extLst>
              <a:ext uri="{FF2B5EF4-FFF2-40B4-BE49-F238E27FC236}">
                <a16:creationId xmlns:a16="http://schemas.microsoft.com/office/drawing/2014/main" id="{0629D79F-9B24-0AA6-5FA8-CC0F703E056D}"/>
              </a:ext>
            </a:extLst>
          </p:cNvPr>
          <p:cNvGrpSpPr/>
          <p:nvPr/>
        </p:nvGrpSpPr>
        <p:grpSpPr>
          <a:xfrm>
            <a:off x="1963063" y="5692432"/>
            <a:ext cx="6505082" cy="462825"/>
            <a:chOff x="779560" y="325593"/>
            <a:chExt cx="7170836" cy="510192"/>
          </a:xfrm>
        </p:grpSpPr>
        <p:sp>
          <p:nvSpPr>
            <p:cNvPr id="5" name="Tekstvak 4">
              <a:extLst>
                <a:ext uri="{FF2B5EF4-FFF2-40B4-BE49-F238E27FC236}">
                  <a16:creationId xmlns:a16="http://schemas.microsoft.com/office/drawing/2014/main" id="{0ABBEC93-037F-4377-EA53-913E47B4B919}"/>
                </a:ext>
              </a:extLst>
            </p:cNvPr>
            <p:cNvSpPr txBox="1"/>
            <p:nvPr/>
          </p:nvSpPr>
          <p:spPr>
            <a:xfrm>
              <a:off x="779560" y="364595"/>
              <a:ext cx="7170836" cy="471190"/>
            </a:xfrm>
            <a:custGeom>
              <a:avLst/>
              <a:gdLst/>
              <a:ahLst/>
              <a:cxnLst/>
              <a:rect l="l" t="t" r="r" b="b"/>
              <a:pathLst>
                <a:path w="7170836" h="471190">
                  <a:moveTo>
                    <a:pt x="7119044" y="369987"/>
                  </a:moveTo>
                  <a:cubicBezTo>
                    <a:pt x="7135515" y="369987"/>
                    <a:pt x="7148264" y="374352"/>
                    <a:pt x="7157293" y="383084"/>
                  </a:cubicBezTo>
                  <a:cubicBezTo>
                    <a:pt x="7166322" y="391815"/>
                    <a:pt x="7170836" y="404316"/>
                    <a:pt x="7170836" y="420588"/>
                  </a:cubicBezTo>
                  <a:cubicBezTo>
                    <a:pt x="7170836" y="436265"/>
                    <a:pt x="7166272" y="448618"/>
                    <a:pt x="7157144" y="457646"/>
                  </a:cubicBezTo>
                  <a:cubicBezTo>
                    <a:pt x="7148016" y="466675"/>
                    <a:pt x="7135316" y="471190"/>
                    <a:pt x="7119044" y="471190"/>
                  </a:cubicBezTo>
                  <a:cubicBezTo>
                    <a:pt x="7102376" y="471190"/>
                    <a:pt x="7089477" y="466775"/>
                    <a:pt x="7080349" y="457944"/>
                  </a:cubicBezTo>
                  <a:cubicBezTo>
                    <a:pt x="7071221" y="449114"/>
                    <a:pt x="7066657" y="436662"/>
                    <a:pt x="7066657" y="420588"/>
                  </a:cubicBezTo>
                  <a:cubicBezTo>
                    <a:pt x="7066657" y="403919"/>
                    <a:pt x="7071122" y="391319"/>
                    <a:pt x="7080051" y="382786"/>
                  </a:cubicBezTo>
                  <a:cubicBezTo>
                    <a:pt x="7088981" y="374253"/>
                    <a:pt x="7101978" y="369987"/>
                    <a:pt x="7119044" y="369987"/>
                  </a:cubicBezTo>
                  <a:close/>
                  <a:moveTo>
                    <a:pt x="5911453" y="308967"/>
                  </a:moveTo>
                  <a:lnTo>
                    <a:pt x="5876329" y="310158"/>
                  </a:lnTo>
                  <a:cubicBezTo>
                    <a:pt x="5849937" y="310951"/>
                    <a:pt x="5830292" y="315714"/>
                    <a:pt x="5817394" y="324445"/>
                  </a:cubicBezTo>
                  <a:cubicBezTo>
                    <a:pt x="5804495" y="333177"/>
                    <a:pt x="5798046" y="346472"/>
                    <a:pt x="5798046" y="364331"/>
                  </a:cubicBezTo>
                  <a:cubicBezTo>
                    <a:pt x="5798046" y="389930"/>
                    <a:pt x="5812730" y="402729"/>
                    <a:pt x="5842099" y="402729"/>
                  </a:cubicBezTo>
                  <a:cubicBezTo>
                    <a:pt x="5863133" y="402729"/>
                    <a:pt x="5879951" y="396677"/>
                    <a:pt x="5892552" y="384572"/>
                  </a:cubicBezTo>
                  <a:cubicBezTo>
                    <a:pt x="5905153" y="372467"/>
                    <a:pt x="5911453" y="356394"/>
                    <a:pt x="5911453" y="336352"/>
                  </a:cubicBezTo>
                  <a:close/>
                  <a:moveTo>
                    <a:pt x="4749403" y="308967"/>
                  </a:moveTo>
                  <a:lnTo>
                    <a:pt x="4714280" y="310158"/>
                  </a:lnTo>
                  <a:cubicBezTo>
                    <a:pt x="4687887" y="310951"/>
                    <a:pt x="4668242" y="315714"/>
                    <a:pt x="4655344" y="324445"/>
                  </a:cubicBezTo>
                  <a:cubicBezTo>
                    <a:pt x="4642445" y="333177"/>
                    <a:pt x="4635996" y="346472"/>
                    <a:pt x="4635996" y="364331"/>
                  </a:cubicBezTo>
                  <a:cubicBezTo>
                    <a:pt x="4635996" y="389930"/>
                    <a:pt x="4650680" y="402729"/>
                    <a:pt x="4680049" y="402729"/>
                  </a:cubicBezTo>
                  <a:cubicBezTo>
                    <a:pt x="4701084" y="402729"/>
                    <a:pt x="4717901" y="396677"/>
                    <a:pt x="4730502" y="384572"/>
                  </a:cubicBezTo>
                  <a:cubicBezTo>
                    <a:pt x="4743103" y="372467"/>
                    <a:pt x="4749403" y="356394"/>
                    <a:pt x="4749403" y="336352"/>
                  </a:cubicBezTo>
                  <a:close/>
                  <a:moveTo>
                    <a:pt x="4377928" y="308967"/>
                  </a:moveTo>
                  <a:lnTo>
                    <a:pt x="4342805" y="310158"/>
                  </a:lnTo>
                  <a:cubicBezTo>
                    <a:pt x="4316412" y="310951"/>
                    <a:pt x="4296767" y="315714"/>
                    <a:pt x="4283869" y="324445"/>
                  </a:cubicBezTo>
                  <a:cubicBezTo>
                    <a:pt x="4270970" y="333177"/>
                    <a:pt x="4264521" y="346472"/>
                    <a:pt x="4264521" y="364331"/>
                  </a:cubicBezTo>
                  <a:cubicBezTo>
                    <a:pt x="4264521" y="389930"/>
                    <a:pt x="4279205" y="402729"/>
                    <a:pt x="4308574" y="402729"/>
                  </a:cubicBezTo>
                  <a:cubicBezTo>
                    <a:pt x="4329609" y="402729"/>
                    <a:pt x="4346426" y="396677"/>
                    <a:pt x="4359027" y="384572"/>
                  </a:cubicBezTo>
                  <a:cubicBezTo>
                    <a:pt x="4371628" y="372467"/>
                    <a:pt x="4377928" y="356394"/>
                    <a:pt x="4377928" y="336352"/>
                  </a:cubicBezTo>
                  <a:close/>
                  <a:moveTo>
                    <a:pt x="625078" y="308967"/>
                  </a:moveTo>
                  <a:lnTo>
                    <a:pt x="589955" y="310158"/>
                  </a:lnTo>
                  <a:cubicBezTo>
                    <a:pt x="563563" y="310951"/>
                    <a:pt x="543917" y="315714"/>
                    <a:pt x="531019" y="324445"/>
                  </a:cubicBezTo>
                  <a:cubicBezTo>
                    <a:pt x="518120" y="333177"/>
                    <a:pt x="511671" y="346472"/>
                    <a:pt x="511671" y="364331"/>
                  </a:cubicBezTo>
                  <a:cubicBezTo>
                    <a:pt x="511671" y="389930"/>
                    <a:pt x="526356" y="402729"/>
                    <a:pt x="555724" y="402729"/>
                  </a:cubicBezTo>
                  <a:cubicBezTo>
                    <a:pt x="576759" y="402729"/>
                    <a:pt x="593576" y="396677"/>
                    <a:pt x="606177" y="384572"/>
                  </a:cubicBezTo>
                  <a:cubicBezTo>
                    <a:pt x="618778" y="372467"/>
                    <a:pt x="625078" y="356394"/>
                    <a:pt x="625078" y="336352"/>
                  </a:cubicBezTo>
                  <a:close/>
                  <a:moveTo>
                    <a:pt x="5472112" y="197941"/>
                  </a:moveTo>
                  <a:cubicBezTo>
                    <a:pt x="5451872" y="197941"/>
                    <a:pt x="5436145" y="206524"/>
                    <a:pt x="5424934" y="223689"/>
                  </a:cubicBezTo>
                  <a:cubicBezTo>
                    <a:pt x="5413722" y="240853"/>
                    <a:pt x="5408116" y="265807"/>
                    <a:pt x="5408116" y="298549"/>
                  </a:cubicBezTo>
                  <a:cubicBezTo>
                    <a:pt x="5408116" y="331291"/>
                    <a:pt x="5413772" y="355848"/>
                    <a:pt x="5425083" y="372219"/>
                  </a:cubicBezTo>
                  <a:cubicBezTo>
                    <a:pt x="5436394" y="388590"/>
                    <a:pt x="5452566" y="396776"/>
                    <a:pt x="5473601" y="396776"/>
                  </a:cubicBezTo>
                  <a:cubicBezTo>
                    <a:pt x="5496818" y="396776"/>
                    <a:pt x="5513834" y="390029"/>
                    <a:pt x="5524649" y="376535"/>
                  </a:cubicBezTo>
                  <a:cubicBezTo>
                    <a:pt x="5535464" y="363041"/>
                    <a:pt x="5541367" y="340122"/>
                    <a:pt x="5542359" y="307777"/>
                  </a:cubicBezTo>
                  <a:lnTo>
                    <a:pt x="5542359" y="297954"/>
                  </a:lnTo>
                  <a:cubicBezTo>
                    <a:pt x="5542359" y="262235"/>
                    <a:pt x="5536853" y="236637"/>
                    <a:pt x="5525839" y="221159"/>
                  </a:cubicBezTo>
                  <a:cubicBezTo>
                    <a:pt x="5514826" y="205680"/>
                    <a:pt x="5496917" y="197941"/>
                    <a:pt x="5472112" y="197941"/>
                  </a:cubicBezTo>
                  <a:close/>
                  <a:moveTo>
                    <a:pt x="3424238" y="197941"/>
                  </a:moveTo>
                  <a:cubicBezTo>
                    <a:pt x="3403997" y="197941"/>
                    <a:pt x="3388271" y="206524"/>
                    <a:pt x="3377059" y="223689"/>
                  </a:cubicBezTo>
                  <a:cubicBezTo>
                    <a:pt x="3365847" y="240853"/>
                    <a:pt x="3360241" y="265807"/>
                    <a:pt x="3360241" y="298549"/>
                  </a:cubicBezTo>
                  <a:cubicBezTo>
                    <a:pt x="3360241" y="331291"/>
                    <a:pt x="3365897" y="355848"/>
                    <a:pt x="3377208" y="372219"/>
                  </a:cubicBezTo>
                  <a:cubicBezTo>
                    <a:pt x="3388519" y="388590"/>
                    <a:pt x="3404691" y="396776"/>
                    <a:pt x="3425726" y="396776"/>
                  </a:cubicBezTo>
                  <a:cubicBezTo>
                    <a:pt x="3448943" y="396776"/>
                    <a:pt x="3465959" y="390029"/>
                    <a:pt x="3476774" y="376535"/>
                  </a:cubicBezTo>
                  <a:cubicBezTo>
                    <a:pt x="3487589" y="363041"/>
                    <a:pt x="3493492" y="340122"/>
                    <a:pt x="3494484" y="307777"/>
                  </a:cubicBezTo>
                  <a:lnTo>
                    <a:pt x="3494484" y="297954"/>
                  </a:lnTo>
                  <a:cubicBezTo>
                    <a:pt x="3494484" y="262235"/>
                    <a:pt x="3488978" y="236637"/>
                    <a:pt x="3477964" y="221159"/>
                  </a:cubicBezTo>
                  <a:cubicBezTo>
                    <a:pt x="3466951" y="205680"/>
                    <a:pt x="3449042" y="197941"/>
                    <a:pt x="3424238" y="197941"/>
                  </a:cubicBezTo>
                  <a:close/>
                  <a:moveTo>
                    <a:pt x="2610148" y="197346"/>
                  </a:moveTo>
                  <a:cubicBezTo>
                    <a:pt x="2585939" y="197346"/>
                    <a:pt x="2568476" y="205532"/>
                    <a:pt x="2557760" y="221903"/>
                  </a:cubicBezTo>
                  <a:cubicBezTo>
                    <a:pt x="2547044" y="238274"/>
                    <a:pt x="2541687" y="263029"/>
                    <a:pt x="2541687" y="296168"/>
                  </a:cubicBezTo>
                  <a:cubicBezTo>
                    <a:pt x="2541687" y="329109"/>
                    <a:pt x="2547094" y="354012"/>
                    <a:pt x="2557909" y="370880"/>
                  </a:cubicBezTo>
                  <a:cubicBezTo>
                    <a:pt x="2568724" y="387747"/>
                    <a:pt x="2586335" y="396180"/>
                    <a:pt x="2610743" y="396180"/>
                  </a:cubicBezTo>
                  <a:cubicBezTo>
                    <a:pt x="2634952" y="396180"/>
                    <a:pt x="2652365" y="387796"/>
                    <a:pt x="2662982" y="371028"/>
                  </a:cubicBezTo>
                  <a:cubicBezTo>
                    <a:pt x="2673598" y="354260"/>
                    <a:pt x="2678906" y="329307"/>
                    <a:pt x="2678906" y="296168"/>
                  </a:cubicBezTo>
                  <a:cubicBezTo>
                    <a:pt x="2678906" y="263227"/>
                    <a:pt x="2673548" y="238522"/>
                    <a:pt x="2662833" y="222052"/>
                  </a:cubicBezTo>
                  <a:cubicBezTo>
                    <a:pt x="2652117" y="205581"/>
                    <a:pt x="2634556" y="197346"/>
                    <a:pt x="2610148" y="197346"/>
                  </a:cubicBezTo>
                  <a:close/>
                  <a:moveTo>
                    <a:pt x="2229148" y="197346"/>
                  </a:moveTo>
                  <a:cubicBezTo>
                    <a:pt x="2204938" y="197346"/>
                    <a:pt x="2187476" y="205532"/>
                    <a:pt x="2176760" y="221903"/>
                  </a:cubicBezTo>
                  <a:cubicBezTo>
                    <a:pt x="2166044" y="238274"/>
                    <a:pt x="2160687" y="263029"/>
                    <a:pt x="2160687" y="296168"/>
                  </a:cubicBezTo>
                  <a:cubicBezTo>
                    <a:pt x="2160687" y="329109"/>
                    <a:pt x="2166094" y="354012"/>
                    <a:pt x="2176909" y="370880"/>
                  </a:cubicBezTo>
                  <a:cubicBezTo>
                    <a:pt x="2187724" y="387747"/>
                    <a:pt x="2205335" y="396180"/>
                    <a:pt x="2229743" y="396180"/>
                  </a:cubicBezTo>
                  <a:cubicBezTo>
                    <a:pt x="2253952" y="396180"/>
                    <a:pt x="2271366" y="387796"/>
                    <a:pt x="2281982" y="371028"/>
                  </a:cubicBezTo>
                  <a:cubicBezTo>
                    <a:pt x="2292598" y="354260"/>
                    <a:pt x="2297906" y="329307"/>
                    <a:pt x="2297906" y="296168"/>
                  </a:cubicBezTo>
                  <a:cubicBezTo>
                    <a:pt x="2297906" y="263227"/>
                    <a:pt x="2292549" y="238522"/>
                    <a:pt x="2281833" y="222052"/>
                  </a:cubicBezTo>
                  <a:cubicBezTo>
                    <a:pt x="2271117" y="205581"/>
                    <a:pt x="2253556" y="197346"/>
                    <a:pt x="2229148" y="197346"/>
                  </a:cubicBezTo>
                  <a:close/>
                  <a:moveTo>
                    <a:pt x="3816846" y="188714"/>
                  </a:moveTo>
                  <a:cubicBezTo>
                    <a:pt x="3797597" y="188714"/>
                    <a:pt x="3782516" y="194816"/>
                    <a:pt x="3771602" y="207020"/>
                  </a:cubicBezTo>
                  <a:cubicBezTo>
                    <a:pt x="3760688" y="219224"/>
                    <a:pt x="3754438" y="236537"/>
                    <a:pt x="3752850" y="258961"/>
                  </a:cubicBezTo>
                  <a:lnTo>
                    <a:pt x="3880247" y="258961"/>
                  </a:lnTo>
                  <a:cubicBezTo>
                    <a:pt x="3879850" y="236537"/>
                    <a:pt x="3873996" y="219224"/>
                    <a:pt x="3862685" y="207020"/>
                  </a:cubicBezTo>
                  <a:cubicBezTo>
                    <a:pt x="3851374" y="194816"/>
                    <a:pt x="3836095" y="188714"/>
                    <a:pt x="3816846" y="188714"/>
                  </a:cubicBezTo>
                  <a:close/>
                  <a:moveTo>
                    <a:pt x="1697831" y="130373"/>
                  </a:moveTo>
                  <a:lnTo>
                    <a:pt x="1792784" y="130373"/>
                  </a:lnTo>
                  <a:lnTo>
                    <a:pt x="1857077" y="319980"/>
                  </a:lnTo>
                  <a:cubicBezTo>
                    <a:pt x="1864221" y="343991"/>
                    <a:pt x="1868686" y="366712"/>
                    <a:pt x="1870472" y="388144"/>
                  </a:cubicBezTo>
                  <a:lnTo>
                    <a:pt x="1872258" y="388144"/>
                  </a:lnTo>
                  <a:cubicBezTo>
                    <a:pt x="1873250" y="369094"/>
                    <a:pt x="1877715" y="346373"/>
                    <a:pt x="1885652" y="319980"/>
                  </a:cubicBezTo>
                  <a:lnTo>
                    <a:pt x="1949649" y="130373"/>
                  </a:lnTo>
                  <a:lnTo>
                    <a:pt x="2044601" y="130373"/>
                  </a:lnTo>
                  <a:lnTo>
                    <a:pt x="1917799" y="463153"/>
                  </a:lnTo>
                  <a:lnTo>
                    <a:pt x="1824633" y="463153"/>
                  </a:lnTo>
                  <a:close/>
                  <a:moveTo>
                    <a:pt x="6241554" y="124123"/>
                  </a:moveTo>
                  <a:cubicBezTo>
                    <a:pt x="6280051" y="124123"/>
                    <a:pt x="6314579" y="131663"/>
                    <a:pt x="6345138" y="146744"/>
                  </a:cubicBezTo>
                  <a:lnTo>
                    <a:pt x="6318349" y="216991"/>
                  </a:lnTo>
                  <a:cubicBezTo>
                    <a:pt x="6304061" y="211237"/>
                    <a:pt x="6290766" y="206524"/>
                    <a:pt x="6278463" y="202853"/>
                  </a:cubicBezTo>
                  <a:cubicBezTo>
                    <a:pt x="6266160" y="199182"/>
                    <a:pt x="6253857" y="197346"/>
                    <a:pt x="6241554" y="197346"/>
                  </a:cubicBezTo>
                  <a:cubicBezTo>
                    <a:pt x="6194326" y="197346"/>
                    <a:pt x="6170711" y="230882"/>
                    <a:pt x="6170711" y="297954"/>
                  </a:cubicBezTo>
                  <a:cubicBezTo>
                    <a:pt x="6170711" y="363041"/>
                    <a:pt x="6194326" y="395585"/>
                    <a:pt x="6241554" y="395585"/>
                  </a:cubicBezTo>
                  <a:cubicBezTo>
                    <a:pt x="6259016" y="395585"/>
                    <a:pt x="6275189" y="393254"/>
                    <a:pt x="6290072" y="388590"/>
                  </a:cubicBezTo>
                  <a:cubicBezTo>
                    <a:pt x="6304954" y="383927"/>
                    <a:pt x="6319837" y="376634"/>
                    <a:pt x="6334720" y="366712"/>
                  </a:cubicBezTo>
                  <a:lnTo>
                    <a:pt x="6334720" y="444401"/>
                  </a:lnTo>
                  <a:cubicBezTo>
                    <a:pt x="6320036" y="453727"/>
                    <a:pt x="6305203" y="460177"/>
                    <a:pt x="6290220" y="463748"/>
                  </a:cubicBezTo>
                  <a:cubicBezTo>
                    <a:pt x="6275238" y="467320"/>
                    <a:pt x="6256337" y="469106"/>
                    <a:pt x="6233517" y="469106"/>
                  </a:cubicBezTo>
                  <a:cubicBezTo>
                    <a:pt x="6129933" y="469106"/>
                    <a:pt x="6078140" y="412254"/>
                    <a:pt x="6078140" y="298549"/>
                  </a:cubicBezTo>
                  <a:cubicBezTo>
                    <a:pt x="6078140" y="241994"/>
                    <a:pt x="6092230" y="198785"/>
                    <a:pt x="6120408" y="168920"/>
                  </a:cubicBezTo>
                  <a:cubicBezTo>
                    <a:pt x="6148586" y="139055"/>
                    <a:pt x="6188968" y="124123"/>
                    <a:pt x="6241554" y="124123"/>
                  </a:cubicBezTo>
                  <a:close/>
                  <a:moveTo>
                    <a:pt x="5125343" y="124123"/>
                  </a:moveTo>
                  <a:cubicBezTo>
                    <a:pt x="5164038" y="124123"/>
                    <a:pt x="5193407" y="134590"/>
                    <a:pt x="5213449" y="155525"/>
                  </a:cubicBezTo>
                  <a:cubicBezTo>
                    <a:pt x="5233491" y="176461"/>
                    <a:pt x="5243512" y="206673"/>
                    <a:pt x="5243512" y="246162"/>
                  </a:cubicBezTo>
                  <a:lnTo>
                    <a:pt x="5243512" y="463153"/>
                  </a:lnTo>
                  <a:lnTo>
                    <a:pt x="5152727" y="463153"/>
                  </a:lnTo>
                  <a:lnTo>
                    <a:pt x="5152727" y="268784"/>
                  </a:lnTo>
                  <a:cubicBezTo>
                    <a:pt x="5152727" y="244773"/>
                    <a:pt x="5148461" y="226764"/>
                    <a:pt x="5139928" y="214759"/>
                  </a:cubicBezTo>
                  <a:cubicBezTo>
                    <a:pt x="5131395" y="202753"/>
                    <a:pt x="5117802" y="196751"/>
                    <a:pt x="5099149" y="196751"/>
                  </a:cubicBezTo>
                  <a:cubicBezTo>
                    <a:pt x="5073749" y="196751"/>
                    <a:pt x="5055394" y="205234"/>
                    <a:pt x="5044083" y="222200"/>
                  </a:cubicBezTo>
                  <a:cubicBezTo>
                    <a:pt x="5032772" y="239167"/>
                    <a:pt x="5027116" y="267295"/>
                    <a:pt x="5027116" y="306586"/>
                  </a:cubicBezTo>
                  <a:lnTo>
                    <a:pt x="5027116" y="463153"/>
                  </a:lnTo>
                  <a:lnTo>
                    <a:pt x="4936331" y="463153"/>
                  </a:lnTo>
                  <a:lnTo>
                    <a:pt x="4936331" y="130373"/>
                  </a:lnTo>
                  <a:lnTo>
                    <a:pt x="5005685" y="130373"/>
                  </a:lnTo>
                  <a:lnTo>
                    <a:pt x="5017889" y="172938"/>
                  </a:lnTo>
                  <a:lnTo>
                    <a:pt x="5022949" y="172938"/>
                  </a:lnTo>
                  <a:cubicBezTo>
                    <a:pt x="5033069" y="156865"/>
                    <a:pt x="5047010" y="144710"/>
                    <a:pt x="5064770" y="136475"/>
                  </a:cubicBezTo>
                  <a:cubicBezTo>
                    <a:pt x="5082530" y="128240"/>
                    <a:pt x="5102721" y="124123"/>
                    <a:pt x="5125343" y="124123"/>
                  </a:cubicBezTo>
                  <a:close/>
                  <a:moveTo>
                    <a:pt x="3816251" y="124123"/>
                  </a:moveTo>
                  <a:cubicBezTo>
                    <a:pt x="3863280" y="124123"/>
                    <a:pt x="3899892" y="137517"/>
                    <a:pt x="3926086" y="164306"/>
                  </a:cubicBezTo>
                  <a:cubicBezTo>
                    <a:pt x="3952280" y="191095"/>
                    <a:pt x="3965376" y="228104"/>
                    <a:pt x="3965376" y="275332"/>
                  </a:cubicBezTo>
                  <a:lnTo>
                    <a:pt x="3965376" y="319385"/>
                  </a:lnTo>
                  <a:lnTo>
                    <a:pt x="3750766" y="319385"/>
                  </a:lnTo>
                  <a:cubicBezTo>
                    <a:pt x="3751758" y="345182"/>
                    <a:pt x="3759398" y="365323"/>
                    <a:pt x="3773686" y="379809"/>
                  </a:cubicBezTo>
                  <a:cubicBezTo>
                    <a:pt x="3787973" y="394295"/>
                    <a:pt x="3808015" y="401538"/>
                    <a:pt x="3833812" y="401538"/>
                  </a:cubicBezTo>
                  <a:cubicBezTo>
                    <a:pt x="3853855" y="401538"/>
                    <a:pt x="3872805" y="399455"/>
                    <a:pt x="3890665" y="395287"/>
                  </a:cubicBezTo>
                  <a:cubicBezTo>
                    <a:pt x="3908524" y="391120"/>
                    <a:pt x="3927177" y="384473"/>
                    <a:pt x="3946624" y="375344"/>
                  </a:cubicBezTo>
                  <a:lnTo>
                    <a:pt x="3946624" y="445591"/>
                  </a:lnTo>
                  <a:cubicBezTo>
                    <a:pt x="3930749" y="453529"/>
                    <a:pt x="3913783" y="459432"/>
                    <a:pt x="3895725" y="463302"/>
                  </a:cubicBezTo>
                  <a:cubicBezTo>
                    <a:pt x="3877667" y="467171"/>
                    <a:pt x="3855640" y="469106"/>
                    <a:pt x="3829645" y="469106"/>
                  </a:cubicBezTo>
                  <a:cubicBezTo>
                    <a:pt x="3776067" y="469106"/>
                    <a:pt x="3734197" y="454323"/>
                    <a:pt x="3704034" y="424755"/>
                  </a:cubicBezTo>
                  <a:cubicBezTo>
                    <a:pt x="3673872" y="395188"/>
                    <a:pt x="3658791" y="353318"/>
                    <a:pt x="3658791" y="299144"/>
                  </a:cubicBezTo>
                  <a:cubicBezTo>
                    <a:pt x="3658791" y="243384"/>
                    <a:pt x="3672731" y="200273"/>
                    <a:pt x="3700611" y="169813"/>
                  </a:cubicBezTo>
                  <a:cubicBezTo>
                    <a:pt x="3728492" y="139353"/>
                    <a:pt x="3767038" y="124123"/>
                    <a:pt x="3816251" y="124123"/>
                  </a:cubicBezTo>
                  <a:close/>
                  <a:moveTo>
                    <a:pt x="3036094" y="124123"/>
                  </a:moveTo>
                  <a:cubicBezTo>
                    <a:pt x="3048397" y="124123"/>
                    <a:pt x="3058616" y="125016"/>
                    <a:pt x="3066752" y="126802"/>
                  </a:cubicBezTo>
                  <a:lnTo>
                    <a:pt x="3059906" y="211931"/>
                  </a:lnTo>
                  <a:cubicBezTo>
                    <a:pt x="3052564" y="209947"/>
                    <a:pt x="3043634" y="208955"/>
                    <a:pt x="3033117" y="208955"/>
                  </a:cubicBezTo>
                  <a:cubicBezTo>
                    <a:pt x="3004146" y="208955"/>
                    <a:pt x="2981573" y="216396"/>
                    <a:pt x="2965400" y="231279"/>
                  </a:cubicBezTo>
                  <a:cubicBezTo>
                    <a:pt x="2949228" y="246162"/>
                    <a:pt x="2941141" y="266998"/>
                    <a:pt x="2941141" y="293787"/>
                  </a:cubicBezTo>
                  <a:lnTo>
                    <a:pt x="2941141" y="463153"/>
                  </a:lnTo>
                  <a:lnTo>
                    <a:pt x="2850356" y="463153"/>
                  </a:lnTo>
                  <a:lnTo>
                    <a:pt x="2850356" y="130373"/>
                  </a:lnTo>
                  <a:lnTo>
                    <a:pt x="2919115" y="130373"/>
                  </a:lnTo>
                  <a:lnTo>
                    <a:pt x="2932510" y="186333"/>
                  </a:lnTo>
                  <a:lnTo>
                    <a:pt x="2936974" y="186333"/>
                  </a:lnTo>
                  <a:cubicBezTo>
                    <a:pt x="2947293" y="167680"/>
                    <a:pt x="2961233" y="152648"/>
                    <a:pt x="2978795" y="141238"/>
                  </a:cubicBezTo>
                  <a:cubicBezTo>
                    <a:pt x="2996357" y="129828"/>
                    <a:pt x="3015457" y="124123"/>
                    <a:pt x="3036094" y="124123"/>
                  </a:cubicBezTo>
                  <a:close/>
                  <a:moveTo>
                    <a:pt x="2611338" y="124123"/>
                  </a:moveTo>
                  <a:cubicBezTo>
                    <a:pt x="2643287" y="124123"/>
                    <a:pt x="2671465" y="131068"/>
                    <a:pt x="2695873" y="144959"/>
                  </a:cubicBezTo>
                  <a:cubicBezTo>
                    <a:pt x="2720280" y="158849"/>
                    <a:pt x="2739033" y="178792"/>
                    <a:pt x="2752130" y="204787"/>
                  </a:cubicBezTo>
                  <a:cubicBezTo>
                    <a:pt x="2765227" y="230783"/>
                    <a:pt x="2771775" y="261243"/>
                    <a:pt x="2771775" y="296168"/>
                  </a:cubicBezTo>
                  <a:cubicBezTo>
                    <a:pt x="2771775" y="350341"/>
                    <a:pt x="2757488" y="392708"/>
                    <a:pt x="2728912" y="423267"/>
                  </a:cubicBezTo>
                  <a:cubicBezTo>
                    <a:pt x="2700338" y="453827"/>
                    <a:pt x="2660551" y="469106"/>
                    <a:pt x="2609553" y="469106"/>
                  </a:cubicBezTo>
                  <a:cubicBezTo>
                    <a:pt x="2577604" y="469106"/>
                    <a:pt x="2549426" y="462111"/>
                    <a:pt x="2525018" y="448121"/>
                  </a:cubicBezTo>
                  <a:cubicBezTo>
                    <a:pt x="2500610" y="434132"/>
                    <a:pt x="2481858" y="414040"/>
                    <a:pt x="2468761" y="387846"/>
                  </a:cubicBezTo>
                  <a:cubicBezTo>
                    <a:pt x="2455664" y="361652"/>
                    <a:pt x="2449116" y="331093"/>
                    <a:pt x="2449116" y="296168"/>
                  </a:cubicBezTo>
                  <a:cubicBezTo>
                    <a:pt x="2449116" y="241796"/>
                    <a:pt x="2463304" y="199529"/>
                    <a:pt x="2491680" y="169366"/>
                  </a:cubicBezTo>
                  <a:cubicBezTo>
                    <a:pt x="2520057" y="139204"/>
                    <a:pt x="2559943" y="124123"/>
                    <a:pt x="2611338" y="124123"/>
                  </a:cubicBezTo>
                  <a:close/>
                  <a:moveTo>
                    <a:pt x="2230339" y="124123"/>
                  </a:moveTo>
                  <a:cubicBezTo>
                    <a:pt x="2262287" y="124123"/>
                    <a:pt x="2290465" y="131068"/>
                    <a:pt x="2314873" y="144959"/>
                  </a:cubicBezTo>
                  <a:cubicBezTo>
                    <a:pt x="2339281" y="158849"/>
                    <a:pt x="2358033" y="178792"/>
                    <a:pt x="2371130" y="204787"/>
                  </a:cubicBezTo>
                  <a:cubicBezTo>
                    <a:pt x="2384227" y="230783"/>
                    <a:pt x="2390775" y="261243"/>
                    <a:pt x="2390775" y="296168"/>
                  </a:cubicBezTo>
                  <a:cubicBezTo>
                    <a:pt x="2390775" y="350341"/>
                    <a:pt x="2376487" y="392708"/>
                    <a:pt x="2347913" y="423267"/>
                  </a:cubicBezTo>
                  <a:cubicBezTo>
                    <a:pt x="2319337" y="453827"/>
                    <a:pt x="2279551" y="469106"/>
                    <a:pt x="2228552" y="469106"/>
                  </a:cubicBezTo>
                  <a:cubicBezTo>
                    <a:pt x="2196604" y="469106"/>
                    <a:pt x="2168426" y="462111"/>
                    <a:pt x="2144018" y="448121"/>
                  </a:cubicBezTo>
                  <a:cubicBezTo>
                    <a:pt x="2119610" y="434132"/>
                    <a:pt x="2100858" y="414040"/>
                    <a:pt x="2087761" y="387846"/>
                  </a:cubicBezTo>
                  <a:cubicBezTo>
                    <a:pt x="2074664" y="361652"/>
                    <a:pt x="2068116" y="331093"/>
                    <a:pt x="2068116" y="296168"/>
                  </a:cubicBezTo>
                  <a:cubicBezTo>
                    <a:pt x="2068116" y="241796"/>
                    <a:pt x="2082304" y="199529"/>
                    <a:pt x="2110681" y="169366"/>
                  </a:cubicBezTo>
                  <a:cubicBezTo>
                    <a:pt x="2139057" y="139204"/>
                    <a:pt x="2178943" y="124123"/>
                    <a:pt x="2230339" y="124123"/>
                  </a:cubicBezTo>
                  <a:close/>
                  <a:moveTo>
                    <a:pt x="1001018" y="124123"/>
                  </a:moveTo>
                  <a:cubicBezTo>
                    <a:pt x="1039713" y="124123"/>
                    <a:pt x="1069082" y="134590"/>
                    <a:pt x="1089124" y="155525"/>
                  </a:cubicBezTo>
                  <a:cubicBezTo>
                    <a:pt x="1109166" y="176461"/>
                    <a:pt x="1119188" y="206673"/>
                    <a:pt x="1119188" y="246162"/>
                  </a:cubicBezTo>
                  <a:lnTo>
                    <a:pt x="1119188" y="463153"/>
                  </a:lnTo>
                  <a:lnTo>
                    <a:pt x="1028402" y="463153"/>
                  </a:lnTo>
                  <a:lnTo>
                    <a:pt x="1028402" y="268784"/>
                  </a:lnTo>
                  <a:cubicBezTo>
                    <a:pt x="1028402" y="244773"/>
                    <a:pt x="1024136" y="226764"/>
                    <a:pt x="1015603" y="214759"/>
                  </a:cubicBezTo>
                  <a:cubicBezTo>
                    <a:pt x="1007070" y="202753"/>
                    <a:pt x="993477" y="196751"/>
                    <a:pt x="974824" y="196751"/>
                  </a:cubicBezTo>
                  <a:cubicBezTo>
                    <a:pt x="949424" y="196751"/>
                    <a:pt x="931069" y="205234"/>
                    <a:pt x="919758" y="222200"/>
                  </a:cubicBezTo>
                  <a:cubicBezTo>
                    <a:pt x="908447" y="239167"/>
                    <a:pt x="902791" y="267295"/>
                    <a:pt x="902791" y="306586"/>
                  </a:cubicBezTo>
                  <a:lnTo>
                    <a:pt x="902791" y="463153"/>
                  </a:lnTo>
                  <a:lnTo>
                    <a:pt x="812006" y="463153"/>
                  </a:lnTo>
                  <a:lnTo>
                    <a:pt x="812006" y="130373"/>
                  </a:lnTo>
                  <a:lnTo>
                    <a:pt x="881360" y="130373"/>
                  </a:lnTo>
                  <a:lnTo>
                    <a:pt x="893564" y="172938"/>
                  </a:lnTo>
                  <a:lnTo>
                    <a:pt x="898624" y="172938"/>
                  </a:lnTo>
                  <a:cubicBezTo>
                    <a:pt x="908745" y="156865"/>
                    <a:pt x="922685" y="144710"/>
                    <a:pt x="940445" y="136475"/>
                  </a:cubicBezTo>
                  <a:cubicBezTo>
                    <a:pt x="958205" y="128240"/>
                    <a:pt x="978396" y="124123"/>
                    <a:pt x="1001018" y="124123"/>
                  </a:cubicBezTo>
                  <a:close/>
                  <a:moveTo>
                    <a:pt x="5863233" y="123527"/>
                  </a:moveTo>
                  <a:cubicBezTo>
                    <a:pt x="5907881" y="123527"/>
                    <a:pt x="5942111" y="133251"/>
                    <a:pt x="5965924" y="152698"/>
                  </a:cubicBezTo>
                  <a:cubicBezTo>
                    <a:pt x="5989736" y="172144"/>
                    <a:pt x="6001643" y="201712"/>
                    <a:pt x="6001643" y="241399"/>
                  </a:cubicBezTo>
                  <a:lnTo>
                    <a:pt x="6001643" y="463153"/>
                  </a:lnTo>
                  <a:lnTo>
                    <a:pt x="5938242" y="463153"/>
                  </a:lnTo>
                  <a:lnTo>
                    <a:pt x="5920680" y="417909"/>
                  </a:lnTo>
                  <a:lnTo>
                    <a:pt x="5918299" y="417909"/>
                  </a:lnTo>
                  <a:cubicBezTo>
                    <a:pt x="5903019" y="437158"/>
                    <a:pt x="5887293" y="450503"/>
                    <a:pt x="5871120" y="457944"/>
                  </a:cubicBezTo>
                  <a:cubicBezTo>
                    <a:pt x="5854948" y="465386"/>
                    <a:pt x="5833864" y="469106"/>
                    <a:pt x="5807869" y="469106"/>
                  </a:cubicBezTo>
                  <a:cubicBezTo>
                    <a:pt x="5775920" y="469106"/>
                    <a:pt x="5750768" y="459978"/>
                    <a:pt x="5732413" y="441722"/>
                  </a:cubicBezTo>
                  <a:cubicBezTo>
                    <a:pt x="5714057" y="423466"/>
                    <a:pt x="5704879" y="397470"/>
                    <a:pt x="5704879" y="363736"/>
                  </a:cubicBezTo>
                  <a:cubicBezTo>
                    <a:pt x="5704879" y="328414"/>
                    <a:pt x="5717232" y="302369"/>
                    <a:pt x="5741938" y="285601"/>
                  </a:cubicBezTo>
                  <a:cubicBezTo>
                    <a:pt x="5766643" y="268833"/>
                    <a:pt x="5803900" y="259556"/>
                    <a:pt x="5853708" y="257770"/>
                  </a:cubicBezTo>
                  <a:lnTo>
                    <a:pt x="5911453" y="255984"/>
                  </a:lnTo>
                  <a:lnTo>
                    <a:pt x="5911453" y="241399"/>
                  </a:lnTo>
                  <a:cubicBezTo>
                    <a:pt x="5911453" y="207665"/>
                    <a:pt x="5894189" y="190798"/>
                    <a:pt x="5859661" y="190798"/>
                  </a:cubicBezTo>
                  <a:cubicBezTo>
                    <a:pt x="5833070" y="190798"/>
                    <a:pt x="5801816" y="198834"/>
                    <a:pt x="5765899" y="214908"/>
                  </a:cubicBezTo>
                  <a:lnTo>
                    <a:pt x="5735836" y="153591"/>
                  </a:lnTo>
                  <a:cubicBezTo>
                    <a:pt x="5774134" y="133548"/>
                    <a:pt x="5816600" y="123527"/>
                    <a:pt x="5863233" y="123527"/>
                  </a:cubicBezTo>
                  <a:close/>
                  <a:moveTo>
                    <a:pt x="4701183" y="123527"/>
                  </a:moveTo>
                  <a:cubicBezTo>
                    <a:pt x="4745831" y="123527"/>
                    <a:pt x="4780061" y="133251"/>
                    <a:pt x="4803874" y="152698"/>
                  </a:cubicBezTo>
                  <a:cubicBezTo>
                    <a:pt x="4827686" y="172144"/>
                    <a:pt x="4839593" y="201712"/>
                    <a:pt x="4839593" y="241399"/>
                  </a:cubicBezTo>
                  <a:lnTo>
                    <a:pt x="4839593" y="463153"/>
                  </a:lnTo>
                  <a:lnTo>
                    <a:pt x="4776192" y="463153"/>
                  </a:lnTo>
                  <a:lnTo>
                    <a:pt x="4758630" y="417909"/>
                  </a:lnTo>
                  <a:lnTo>
                    <a:pt x="4756249" y="417909"/>
                  </a:lnTo>
                  <a:cubicBezTo>
                    <a:pt x="4740970" y="437158"/>
                    <a:pt x="4725243" y="450503"/>
                    <a:pt x="4709071" y="457944"/>
                  </a:cubicBezTo>
                  <a:cubicBezTo>
                    <a:pt x="4692898" y="465386"/>
                    <a:pt x="4671814" y="469106"/>
                    <a:pt x="4645819" y="469106"/>
                  </a:cubicBezTo>
                  <a:cubicBezTo>
                    <a:pt x="4613870" y="469106"/>
                    <a:pt x="4588719" y="459978"/>
                    <a:pt x="4570363" y="441722"/>
                  </a:cubicBezTo>
                  <a:cubicBezTo>
                    <a:pt x="4552007" y="423466"/>
                    <a:pt x="4542830" y="397470"/>
                    <a:pt x="4542830" y="363736"/>
                  </a:cubicBezTo>
                  <a:cubicBezTo>
                    <a:pt x="4542830" y="328414"/>
                    <a:pt x="4555182" y="302369"/>
                    <a:pt x="4579888" y="285601"/>
                  </a:cubicBezTo>
                  <a:cubicBezTo>
                    <a:pt x="4604593" y="268833"/>
                    <a:pt x="4641850" y="259556"/>
                    <a:pt x="4691658" y="257770"/>
                  </a:cubicBezTo>
                  <a:lnTo>
                    <a:pt x="4749403" y="255984"/>
                  </a:lnTo>
                  <a:lnTo>
                    <a:pt x="4749403" y="241399"/>
                  </a:lnTo>
                  <a:cubicBezTo>
                    <a:pt x="4749403" y="207665"/>
                    <a:pt x="4732139" y="190798"/>
                    <a:pt x="4697611" y="190798"/>
                  </a:cubicBezTo>
                  <a:cubicBezTo>
                    <a:pt x="4671020" y="190798"/>
                    <a:pt x="4639767" y="198834"/>
                    <a:pt x="4603849" y="214908"/>
                  </a:cubicBezTo>
                  <a:lnTo>
                    <a:pt x="4573786" y="153591"/>
                  </a:lnTo>
                  <a:cubicBezTo>
                    <a:pt x="4612085" y="133548"/>
                    <a:pt x="4654550" y="123527"/>
                    <a:pt x="4701183" y="123527"/>
                  </a:cubicBezTo>
                  <a:close/>
                  <a:moveTo>
                    <a:pt x="4329708" y="123527"/>
                  </a:moveTo>
                  <a:cubicBezTo>
                    <a:pt x="4374356" y="123527"/>
                    <a:pt x="4408587" y="133251"/>
                    <a:pt x="4432399" y="152698"/>
                  </a:cubicBezTo>
                  <a:cubicBezTo>
                    <a:pt x="4456212" y="172144"/>
                    <a:pt x="4468118" y="201712"/>
                    <a:pt x="4468118" y="241399"/>
                  </a:cubicBezTo>
                  <a:lnTo>
                    <a:pt x="4468118" y="463153"/>
                  </a:lnTo>
                  <a:lnTo>
                    <a:pt x="4404717" y="463153"/>
                  </a:lnTo>
                  <a:lnTo>
                    <a:pt x="4387156" y="417909"/>
                  </a:lnTo>
                  <a:lnTo>
                    <a:pt x="4384774" y="417909"/>
                  </a:lnTo>
                  <a:cubicBezTo>
                    <a:pt x="4369495" y="437158"/>
                    <a:pt x="4353768" y="450503"/>
                    <a:pt x="4337596" y="457944"/>
                  </a:cubicBezTo>
                  <a:cubicBezTo>
                    <a:pt x="4321423" y="465386"/>
                    <a:pt x="4300339" y="469106"/>
                    <a:pt x="4274344" y="469106"/>
                  </a:cubicBezTo>
                  <a:cubicBezTo>
                    <a:pt x="4242395" y="469106"/>
                    <a:pt x="4217244" y="459978"/>
                    <a:pt x="4198888" y="441722"/>
                  </a:cubicBezTo>
                  <a:cubicBezTo>
                    <a:pt x="4180532" y="423466"/>
                    <a:pt x="4171355" y="397470"/>
                    <a:pt x="4171355" y="363736"/>
                  </a:cubicBezTo>
                  <a:cubicBezTo>
                    <a:pt x="4171355" y="328414"/>
                    <a:pt x="4183707" y="302369"/>
                    <a:pt x="4208413" y="285601"/>
                  </a:cubicBezTo>
                  <a:cubicBezTo>
                    <a:pt x="4233118" y="268833"/>
                    <a:pt x="4270375" y="259556"/>
                    <a:pt x="4320183" y="257770"/>
                  </a:cubicBezTo>
                  <a:lnTo>
                    <a:pt x="4377928" y="255984"/>
                  </a:lnTo>
                  <a:lnTo>
                    <a:pt x="4377928" y="241399"/>
                  </a:lnTo>
                  <a:cubicBezTo>
                    <a:pt x="4377928" y="207665"/>
                    <a:pt x="4360664" y="190798"/>
                    <a:pt x="4326136" y="190798"/>
                  </a:cubicBezTo>
                  <a:cubicBezTo>
                    <a:pt x="4299545" y="190798"/>
                    <a:pt x="4268292" y="198834"/>
                    <a:pt x="4232374" y="214908"/>
                  </a:cubicBezTo>
                  <a:lnTo>
                    <a:pt x="4202311" y="153591"/>
                  </a:lnTo>
                  <a:cubicBezTo>
                    <a:pt x="4240610" y="133548"/>
                    <a:pt x="4283075" y="123527"/>
                    <a:pt x="4329708" y="123527"/>
                  </a:cubicBezTo>
                  <a:close/>
                  <a:moveTo>
                    <a:pt x="576858" y="123527"/>
                  </a:moveTo>
                  <a:cubicBezTo>
                    <a:pt x="621506" y="123527"/>
                    <a:pt x="655737" y="133251"/>
                    <a:pt x="679549" y="152698"/>
                  </a:cubicBezTo>
                  <a:cubicBezTo>
                    <a:pt x="703362" y="172144"/>
                    <a:pt x="715268" y="201712"/>
                    <a:pt x="715268" y="241399"/>
                  </a:cubicBezTo>
                  <a:lnTo>
                    <a:pt x="715268" y="463153"/>
                  </a:lnTo>
                  <a:lnTo>
                    <a:pt x="651867" y="463153"/>
                  </a:lnTo>
                  <a:lnTo>
                    <a:pt x="634306" y="417909"/>
                  </a:lnTo>
                  <a:lnTo>
                    <a:pt x="631924" y="417909"/>
                  </a:lnTo>
                  <a:cubicBezTo>
                    <a:pt x="616645" y="437158"/>
                    <a:pt x="600918" y="450503"/>
                    <a:pt x="584746" y="457944"/>
                  </a:cubicBezTo>
                  <a:cubicBezTo>
                    <a:pt x="568573" y="465386"/>
                    <a:pt x="547489" y="469106"/>
                    <a:pt x="521494" y="469106"/>
                  </a:cubicBezTo>
                  <a:cubicBezTo>
                    <a:pt x="489545" y="469106"/>
                    <a:pt x="464393" y="459978"/>
                    <a:pt x="446038" y="441722"/>
                  </a:cubicBezTo>
                  <a:cubicBezTo>
                    <a:pt x="427682" y="423466"/>
                    <a:pt x="418505" y="397470"/>
                    <a:pt x="418505" y="363736"/>
                  </a:cubicBezTo>
                  <a:cubicBezTo>
                    <a:pt x="418505" y="328414"/>
                    <a:pt x="430857" y="302369"/>
                    <a:pt x="455563" y="285601"/>
                  </a:cubicBezTo>
                  <a:cubicBezTo>
                    <a:pt x="480268" y="268833"/>
                    <a:pt x="517525" y="259556"/>
                    <a:pt x="567333" y="257770"/>
                  </a:cubicBezTo>
                  <a:lnTo>
                    <a:pt x="625078" y="255984"/>
                  </a:lnTo>
                  <a:lnTo>
                    <a:pt x="625078" y="241399"/>
                  </a:lnTo>
                  <a:cubicBezTo>
                    <a:pt x="625078" y="207665"/>
                    <a:pt x="607814" y="190798"/>
                    <a:pt x="573286" y="190798"/>
                  </a:cubicBezTo>
                  <a:cubicBezTo>
                    <a:pt x="546695" y="190798"/>
                    <a:pt x="515441" y="198834"/>
                    <a:pt x="479524" y="214908"/>
                  </a:cubicBezTo>
                  <a:lnTo>
                    <a:pt x="449461" y="153591"/>
                  </a:lnTo>
                  <a:cubicBezTo>
                    <a:pt x="487759" y="133548"/>
                    <a:pt x="530225" y="123527"/>
                    <a:pt x="576858" y="123527"/>
                  </a:cubicBezTo>
                  <a:close/>
                  <a:moveTo>
                    <a:pt x="92273" y="103584"/>
                  </a:moveTo>
                  <a:lnTo>
                    <a:pt x="92273" y="386953"/>
                  </a:lnTo>
                  <a:lnTo>
                    <a:pt x="131862" y="386953"/>
                  </a:lnTo>
                  <a:cubicBezTo>
                    <a:pt x="220762" y="386953"/>
                    <a:pt x="265212" y="339229"/>
                    <a:pt x="265212" y="243780"/>
                  </a:cubicBezTo>
                  <a:cubicBezTo>
                    <a:pt x="265212" y="150316"/>
                    <a:pt x="223937" y="103584"/>
                    <a:pt x="141387" y="103584"/>
                  </a:cubicBezTo>
                  <a:close/>
                  <a:moveTo>
                    <a:pt x="6855321" y="59531"/>
                  </a:moveTo>
                  <a:lnTo>
                    <a:pt x="6913364" y="59531"/>
                  </a:lnTo>
                  <a:lnTo>
                    <a:pt x="6913364" y="130373"/>
                  </a:lnTo>
                  <a:lnTo>
                    <a:pt x="7006530" y="130373"/>
                  </a:lnTo>
                  <a:lnTo>
                    <a:pt x="7006530" y="198537"/>
                  </a:lnTo>
                  <a:lnTo>
                    <a:pt x="6913364" y="198537"/>
                  </a:lnTo>
                  <a:lnTo>
                    <a:pt x="6913364" y="358973"/>
                  </a:lnTo>
                  <a:cubicBezTo>
                    <a:pt x="6913364" y="371872"/>
                    <a:pt x="6916985" y="381397"/>
                    <a:pt x="6924228" y="387548"/>
                  </a:cubicBezTo>
                  <a:cubicBezTo>
                    <a:pt x="6931471" y="393700"/>
                    <a:pt x="6941046" y="396776"/>
                    <a:pt x="6952952" y="396776"/>
                  </a:cubicBezTo>
                  <a:cubicBezTo>
                    <a:pt x="6968827" y="396776"/>
                    <a:pt x="6987877" y="393303"/>
                    <a:pt x="7010102" y="386358"/>
                  </a:cubicBezTo>
                  <a:lnTo>
                    <a:pt x="7010102" y="453926"/>
                  </a:lnTo>
                  <a:cubicBezTo>
                    <a:pt x="6987480" y="464046"/>
                    <a:pt x="6959699" y="469106"/>
                    <a:pt x="6926758" y="469106"/>
                  </a:cubicBezTo>
                  <a:cubicBezTo>
                    <a:pt x="6890444" y="469106"/>
                    <a:pt x="6864002" y="459928"/>
                    <a:pt x="6847433" y="441573"/>
                  </a:cubicBezTo>
                  <a:cubicBezTo>
                    <a:pt x="6830864" y="423218"/>
                    <a:pt x="6822579" y="395684"/>
                    <a:pt x="6822579" y="358973"/>
                  </a:cubicBezTo>
                  <a:lnTo>
                    <a:pt x="6822579" y="198537"/>
                  </a:lnTo>
                  <a:lnTo>
                    <a:pt x="6779121" y="198537"/>
                  </a:lnTo>
                  <a:lnTo>
                    <a:pt x="6779121" y="160139"/>
                  </a:lnTo>
                  <a:lnTo>
                    <a:pt x="6829127" y="129778"/>
                  </a:lnTo>
                  <a:close/>
                  <a:moveTo>
                    <a:pt x="7067847" y="27980"/>
                  </a:moveTo>
                  <a:lnTo>
                    <a:pt x="7170836" y="27980"/>
                  </a:lnTo>
                  <a:lnTo>
                    <a:pt x="7155656" y="318790"/>
                  </a:lnTo>
                  <a:lnTo>
                    <a:pt x="7083028" y="318790"/>
                  </a:lnTo>
                  <a:close/>
                  <a:moveTo>
                    <a:pt x="0" y="27980"/>
                  </a:moveTo>
                  <a:lnTo>
                    <a:pt x="136624" y="27980"/>
                  </a:lnTo>
                  <a:cubicBezTo>
                    <a:pt x="207665" y="27980"/>
                    <a:pt x="262830" y="46732"/>
                    <a:pt x="302121" y="84237"/>
                  </a:cubicBezTo>
                  <a:cubicBezTo>
                    <a:pt x="341412" y="121741"/>
                    <a:pt x="361057" y="174129"/>
                    <a:pt x="361057" y="241399"/>
                  </a:cubicBezTo>
                  <a:cubicBezTo>
                    <a:pt x="361057" y="313035"/>
                    <a:pt x="340668" y="367903"/>
                    <a:pt x="299889" y="406003"/>
                  </a:cubicBezTo>
                  <a:cubicBezTo>
                    <a:pt x="259110" y="444103"/>
                    <a:pt x="200223" y="463153"/>
                    <a:pt x="123230" y="463153"/>
                  </a:cubicBezTo>
                  <a:lnTo>
                    <a:pt x="0" y="463153"/>
                  </a:lnTo>
                  <a:close/>
                  <a:moveTo>
                    <a:pt x="6412706" y="0"/>
                  </a:moveTo>
                  <a:lnTo>
                    <a:pt x="6503491" y="0"/>
                  </a:lnTo>
                  <a:lnTo>
                    <a:pt x="6503491" y="94357"/>
                  </a:lnTo>
                  <a:cubicBezTo>
                    <a:pt x="6503491" y="101699"/>
                    <a:pt x="6502796" y="118963"/>
                    <a:pt x="6501408" y="146149"/>
                  </a:cubicBezTo>
                  <a:lnTo>
                    <a:pt x="6499324" y="172938"/>
                  </a:lnTo>
                  <a:lnTo>
                    <a:pt x="6504086" y="172938"/>
                  </a:lnTo>
                  <a:cubicBezTo>
                    <a:pt x="6524327" y="140394"/>
                    <a:pt x="6556474" y="124123"/>
                    <a:pt x="6600527" y="124123"/>
                  </a:cubicBezTo>
                  <a:cubicBezTo>
                    <a:pt x="6639619" y="124123"/>
                    <a:pt x="6669286" y="134640"/>
                    <a:pt x="6689526" y="155674"/>
                  </a:cubicBezTo>
                  <a:cubicBezTo>
                    <a:pt x="6709767" y="176709"/>
                    <a:pt x="6719887" y="206871"/>
                    <a:pt x="6719887" y="246162"/>
                  </a:cubicBezTo>
                  <a:lnTo>
                    <a:pt x="6719887" y="463153"/>
                  </a:lnTo>
                  <a:lnTo>
                    <a:pt x="6629102" y="463153"/>
                  </a:lnTo>
                  <a:lnTo>
                    <a:pt x="6629102" y="268784"/>
                  </a:lnTo>
                  <a:cubicBezTo>
                    <a:pt x="6629102" y="220762"/>
                    <a:pt x="6611243" y="196751"/>
                    <a:pt x="6575524" y="196751"/>
                  </a:cubicBezTo>
                  <a:cubicBezTo>
                    <a:pt x="6550124" y="196751"/>
                    <a:pt x="6531769" y="205383"/>
                    <a:pt x="6520458" y="222647"/>
                  </a:cubicBezTo>
                  <a:cubicBezTo>
                    <a:pt x="6509147" y="239911"/>
                    <a:pt x="6503491" y="267891"/>
                    <a:pt x="6503491" y="306586"/>
                  </a:cubicBezTo>
                  <a:lnTo>
                    <a:pt x="6503491" y="463153"/>
                  </a:lnTo>
                  <a:lnTo>
                    <a:pt x="6412706" y="463153"/>
                  </a:lnTo>
                  <a:close/>
                  <a:moveTo>
                    <a:pt x="5536108" y="0"/>
                  </a:moveTo>
                  <a:lnTo>
                    <a:pt x="5627191" y="0"/>
                  </a:lnTo>
                  <a:lnTo>
                    <a:pt x="5627191" y="463153"/>
                  </a:lnTo>
                  <a:lnTo>
                    <a:pt x="5557540" y="463153"/>
                  </a:lnTo>
                  <a:lnTo>
                    <a:pt x="5539978" y="419993"/>
                  </a:lnTo>
                  <a:lnTo>
                    <a:pt x="5536108" y="419993"/>
                  </a:lnTo>
                  <a:cubicBezTo>
                    <a:pt x="5515471" y="452735"/>
                    <a:pt x="5484019" y="469106"/>
                    <a:pt x="5441751" y="469106"/>
                  </a:cubicBezTo>
                  <a:cubicBezTo>
                    <a:pt x="5402659" y="469106"/>
                    <a:pt x="5371951" y="453926"/>
                    <a:pt x="5349627" y="423565"/>
                  </a:cubicBezTo>
                  <a:cubicBezTo>
                    <a:pt x="5327303" y="393204"/>
                    <a:pt x="5316140" y="351135"/>
                    <a:pt x="5316140" y="297359"/>
                  </a:cubicBezTo>
                  <a:cubicBezTo>
                    <a:pt x="5316140" y="242788"/>
                    <a:pt x="5327501" y="200273"/>
                    <a:pt x="5350222" y="169813"/>
                  </a:cubicBezTo>
                  <a:cubicBezTo>
                    <a:pt x="5372943" y="139353"/>
                    <a:pt x="5404247" y="124123"/>
                    <a:pt x="5444133" y="124123"/>
                  </a:cubicBezTo>
                  <a:cubicBezTo>
                    <a:pt x="5486003" y="124123"/>
                    <a:pt x="5517951" y="140394"/>
                    <a:pt x="5539978" y="172938"/>
                  </a:cubicBezTo>
                  <a:lnTo>
                    <a:pt x="5542954" y="172938"/>
                  </a:lnTo>
                  <a:cubicBezTo>
                    <a:pt x="5538390" y="148134"/>
                    <a:pt x="5536108" y="126008"/>
                    <a:pt x="5536108" y="106561"/>
                  </a:cubicBezTo>
                  <a:close/>
                  <a:moveTo>
                    <a:pt x="3488234" y="0"/>
                  </a:moveTo>
                  <a:lnTo>
                    <a:pt x="3579316" y="0"/>
                  </a:lnTo>
                  <a:lnTo>
                    <a:pt x="3579316" y="463153"/>
                  </a:lnTo>
                  <a:lnTo>
                    <a:pt x="3509665" y="463153"/>
                  </a:lnTo>
                  <a:lnTo>
                    <a:pt x="3492103" y="419993"/>
                  </a:lnTo>
                  <a:lnTo>
                    <a:pt x="3488234" y="419993"/>
                  </a:lnTo>
                  <a:cubicBezTo>
                    <a:pt x="3467596" y="452735"/>
                    <a:pt x="3436144" y="469106"/>
                    <a:pt x="3393877" y="469106"/>
                  </a:cubicBezTo>
                  <a:cubicBezTo>
                    <a:pt x="3354784" y="469106"/>
                    <a:pt x="3324076" y="453926"/>
                    <a:pt x="3301752" y="423565"/>
                  </a:cubicBezTo>
                  <a:cubicBezTo>
                    <a:pt x="3279428" y="393204"/>
                    <a:pt x="3268266" y="351135"/>
                    <a:pt x="3268266" y="297359"/>
                  </a:cubicBezTo>
                  <a:cubicBezTo>
                    <a:pt x="3268266" y="242788"/>
                    <a:pt x="3279626" y="200273"/>
                    <a:pt x="3302347" y="169813"/>
                  </a:cubicBezTo>
                  <a:cubicBezTo>
                    <a:pt x="3325068" y="139353"/>
                    <a:pt x="3356372" y="124123"/>
                    <a:pt x="3396258" y="124123"/>
                  </a:cubicBezTo>
                  <a:cubicBezTo>
                    <a:pt x="3438128" y="124123"/>
                    <a:pt x="3470076" y="140394"/>
                    <a:pt x="3492103" y="172938"/>
                  </a:cubicBezTo>
                  <a:lnTo>
                    <a:pt x="3495080" y="172938"/>
                  </a:lnTo>
                  <a:cubicBezTo>
                    <a:pt x="3490516" y="148134"/>
                    <a:pt x="3488234" y="126008"/>
                    <a:pt x="3488234" y="106561"/>
                  </a:cubicBezTo>
                  <a:close/>
                  <a:moveTo>
                    <a:pt x="1212056" y="0"/>
                  </a:moveTo>
                  <a:lnTo>
                    <a:pt x="1302842" y="0"/>
                  </a:lnTo>
                  <a:lnTo>
                    <a:pt x="1302842" y="206573"/>
                  </a:lnTo>
                  <a:lnTo>
                    <a:pt x="1298079" y="282178"/>
                  </a:lnTo>
                  <a:lnTo>
                    <a:pt x="1299270" y="282178"/>
                  </a:lnTo>
                  <a:lnTo>
                    <a:pt x="1338858" y="231577"/>
                  </a:lnTo>
                  <a:lnTo>
                    <a:pt x="1432024" y="130373"/>
                  </a:lnTo>
                  <a:lnTo>
                    <a:pt x="1534418" y="130373"/>
                  </a:lnTo>
                  <a:lnTo>
                    <a:pt x="1402259" y="274737"/>
                  </a:lnTo>
                  <a:lnTo>
                    <a:pt x="1542455" y="463153"/>
                  </a:lnTo>
                  <a:lnTo>
                    <a:pt x="1437680" y="463153"/>
                  </a:lnTo>
                  <a:lnTo>
                    <a:pt x="1341835" y="328315"/>
                  </a:lnTo>
                  <a:lnTo>
                    <a:pt x="1302842" y="359569"/>
                  </a:lnTo>
                  <a:lnTo>
                    <a:pt x="1302842" y="463153"/>
                  </a:lnTo>
                  <a:lnTo>
                    <a:pt x="1212056" y="463153"/>
                  </a:lnTo>
                  <a:close/>
                </a:path>
              </a:pathLst>
            </a:custGeom>
            <a:solidFill>
              <a:srgbClr val="F4A52C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82951" tIns="41475" rIns="82951" bIns="41475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l-NL" sz="4355" b="1" dirty="0">
                <a:latin typeface="+mj-lt"/>
              </a:endParaRPr>
            </a:p>
          </p:txBody>
        </p:sp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D8F04351-AE45-6153-E027-ADFCF5C7E85B}"/>
                </a:ext>
              </a:extLst>
            </p:cNvPr>
            <p:cNvSpPr txBox="1"/>
            <p:nvPr/>
          </p:nvSpPr>
          <p:spPr>
            <a:xfrm>
              <a:off x="779560" y="325593"/>
              <a:ext cx="7170836" cy="471190"/>
            </a:xfrm>
            <a:custGeom>
              <a:avLst/>
              <a:gdLst/>
              <a:ahLst/>
              <a:cxnLst/>
              <a:rect l="l" t="t" r="r" b="b"/>
              <a:pathLst>
                <a:path w="7170836" h="471190">
                  <a:moveTo>
                    <a:pt x="7119044" y="369987"/>
                  </a:moveTo>
                  <a:cubicBezTo>
                    <a:pt x="7135515" y="369987"/>
                    <a:pt x="7148264" y="374352"/>
                    <a:pt x="7157293" y="383084"/>
                  </a:cubicBezTo>
                  <a:cubicBezTo>
                    <a:pt x="7166322" y="391815"/>
                    <a:pt x="7170836" y="404316"/>
                    <a:pt x="7170836" y="420588"/>
                  </a:cubicBezTo>
                  <a:cubicBezTo>
                    <a:pt x="7170836" y="436265"/>
                    <a:pt x="7166272" y="448618"/>
                    <a:pt x="7157144" y="457646"/>
                  </a:cubicBezTo>
                  <a:cubicBezTo>
                    <a:pt x="7148016" y="466675"/>
                    <a:pt x="7135316" y="471190"/>
                    <a:pt x="7119044" y="471190"/>
                  </a:cubicBezTo>
                  <a:cubicBezTo>
                    <a:pt x="7102376" y="471190"/>
                    <a:pt x="7089477" y="466775"/>
                    <a:pt x="7080349" y="457944"/>
                  </a:cubicBezTo>
                  <a:cubicBezTo>
                    <a:pt x="7071221" y="449114"/>
                    <a:pt x="7066657" y="436662"/>
                    <a:pt x="7066657" y="420588"/>
                  </a:cubicBezTo>
                  <a:cubicBezTo>
                    <a:pt x="7066657" y="403919"/>
                    <a:pt x="7071122" y="391319"/>
                    <a:pt x="7080051" y="382786"/>
                  </a:cubicBezTo>
                  <a:cubicBezTo>
                    <a:pt x="7088981" y="374253"/>
                    <a:pt x="7101978" y="369987"/>
                    <a:pt x="7119044" y="369987"/>
                  </a:cubicBezTo>
                  <a:close/>
                  <a:moveTo>
                    <a:pt x="5911453" y="308967"/>
                  </a:moveTo>
                  <a:lnTo>
                    <a:pt x="5876329" y="310158"/>
                  </a:lnTo>
                  <a:cubicBezTo>
                    <a:pt x="5849937" y="310951"/>
                    <a:pt x="5830292" y="315714"/>
                    <a:pt x="5817394" y="324445"/>
                  </a:cubicBezTo>
                  <a:cubicBezTo>
                    <a:pt x="5804495" y="333177"/>
                    <a:pt x="5798046" y="346472"/>
                    <a:pt x="5798046" y="364331"/>
                  </a:cubicBezTo>
                  <a:cubicBezTo>
                    <a:pt x="5798046" y="389930"/>
                    <a:pt x="5812730" y="402729"/>
                    <a:pt x="5842099" y="402729"/>
                  </a:cubicBezTo>
                  <a:cubicBezTo>
                    <a:pt x="5863133" y="402729"/>
                    <a:pt x="5879951" y="396677"/>
                    <a:pt x="5892552" y="384572"/>
                  </a:cubicBezTo>
                  <a:cubicBezTo>
                    <a:pt x="5905153" y="372467"/>
                    <a:pt x="5911453" y="356394"/>
                    <a:pt x="5911453" y="336352"/>
                  </a:cubicBezTo>
                  <a:close/>
                  <a:moveTo>
                    <a:pt x="4749403" y="308967"/>
                  </a:moveTo>
                  <a:lnTo>
                    <a:pt x="4714280" y="310158"/>
                  </a:lnTo>
                  <a:cubicBezTo>
                    <a:pt x="4687887" y="310951"/>
                    <a:pt x="4668242" y="315714"/>
                    <a:pt x="4655344" y="324445"/>
                  </a:cubicBezTo>
                  <a:cubicBezTo>
                    <a:pt x="4642445" y="333177"/>
                    <a:pt x="4635996" y="346472"/>
                    <a:pt x="4635996" y="364331"/>
                  </a:cubicBezTo>
                  <a:cubicBezTo>
                    <a:pt x="4635996" y="389930"/>
                    <a:pt x="4650680" y="402729"/>
                    <a:pt x="4680049" y="402729"/>
                  </a:cubicBezTo>
                  <a:cubicBezTo>
                    <a:pt x="4701084" y="402729"/>
                    <a:pt x="4717901" y="396677"/>
                    <a:pt x="4730502" y="384572"/>
                  </a:cubicBezTo>
                  <a:cubicBezTo>
                    <a:pt x="4743103" y="372467"/>
                    <a:pt x="4749403" y="356394"/>
                    <a:pt x="4749403" y="336352"/>
                  </a:cubicBezTo>
                  <a:close/>
                  <a:moveTo>
                    <a:pt x="4377928" y="308967"/>
                  </a:moveTo>
                  <a:lnTo>
                    <a:pt x="4342805" y="310158"/>
                  </a:lnTo>
                  <a:cubicBezTo>
                    <a:pt x="4316412" y="310951"/>
                    <a:pt x="4296767" y="315714"/>
                    <a:pt x="4283869" y="324445"/>
                  </a:cubicBezTo>
                  <a:cubicBezTo>
                    <a:pt x="4270970" y="333177"/>
                    <a:pt x="4264521" y="346472"/>
                    <a:pt x="4264521" y="364331"/>
                  </a:cubicBezTo>
                  <a:cubicBezTo>
                    <a:pt x="4264521" y="389930"/>
                    <a:pt x="4279205" y="402729"/>
                    <a:pt x="4308574" y="402729"/>
                  </a:cubicBezTo>
                  <a:cubicBezTo>
                    <a:pt x="4329609" y="402729"/>
                    <a:pt x="4346426" y="396677"/>
                    <a:pt x="4359027" y="384572"/>
                  </a:cubicBezTo>
                  <a:cubicBezTo>
                    <a:pt x="4371628" y="372467"/>
                    <a:pt x="4377928" y="356394"/>
                    <a:pt x="4377928" y="336352"/>
                  </a:cubicBezTo>
                  <a:close/>
                  <a:moveTo>
                    <a:pt x="625078" y="308967"/>
                  </a:moveTo>
                  <a:lnTo>
                    <a:pt x="589955" y="310158"/>
                  </a:lnTo>
                  <a:cubicBezTo>
                    <a:pt x="563563" y="310951"/>
                    <a:pt x="543917" y="315714"/>
                    <a:pt x="531019" y="324445"/>
                  </a:cubicBezTo>
                  <a:cubicBezTo>
                    <a:pt x="518120" y="333177"/>
                    <a:pt x="511671" y="346472"/>
                    <a:pt x="511671" y="364331"/>
                  </a:cubicBezTo>
                  <a:cubicBezTo>
                    <a:pt x="511671" y="389930"/>
                    <a:pt x="526356" y="402729"/>
                    <a:pt x="555724" y="402729"/>
                  </a:cubicBezTo>
                  <a:cubicBezTo>
                    <a:pt x="576759" y="402729"/>
                    <a:pt x="593576" y="396677"/>
                    <a:pt x="606177" y="384572"/>
                  </a:cubicBezTo>
                  <a:cubicBezTo>
                    <a:pt x="618778" y="372467"/>
                    <a:pt x="625078" y="356394"/>
                    <a:pt x="625078" y="336352"/>
                  </a:cubicBezTo>
                  <a:close/>
                  <a:moveTo>
                    <a:pt x="5472112" y="197941"/>
                  </a:moveTo>
                  <a:cubicBezTo>
                    <a:pt x="5451872" y="197941"/>
                    <a:pt x="5436145" y="206524"/>
                    <a:pt x="5424934" y="223689"/>
                  </a:cubicBezTo>
                  <a:cubicBezTo>
                    <a:pt x="5413722" y="240853"/>
                    <a:pt x="5408116" y="265807"/>
                    <a:pt x="5408116" y="298549"/>
                  </a:cubicBezTo>
                  <a:cubicBezTo>
                    <a:pt x="5408116" y="331291"/>
                    <a:pt x="5413772" y="355848"/>
                    <a:pt x="5425083" y="372219"/>
                  </a:cubicBezTo>
                  <a:cubicBezTo>
                    <a:pt x="5436394" y="388590"/>
                    <a:pt x="5452566" y="396776"/>
                    <a:pt x="5473601" y="396776"/>
                  </a:cubicBezTo>
                  <a:cubicBezTo>
                    <a:pt x="5496818" y="396776"/>
                    <a:pt x="5513834" y="390029"/>
                    <a:pt x="5524649" y="376535"/>
                  </a:cubicBezTo>
                  <a:cubicBezTo>
                    <a:pt x="5535464" y="363041"/>
                    <a:pt x="5541367" y="340122"/>
                    <a:pt x="5542359" y="307777"/>
                  </a:cubicBezTo>
                  <a:lnTo>
                    <a:pt x="5542359" y="297954"/>
                  </a:lnTo>
                  <a:cubicBezTo>
                    <a:pt x="5542359" y="262235"/>
                    <a:pt x="5536853" y="236637"/>
                    <a:pt x="5525839" y="221159"/>
                  </a:cubicBezTo>
                  <a:cubicBezTo>
                    <a:pt x="5514826" y="205680"/>
                    <a:pt x="5496917" y="197941"/>
                    <a:pt x="5472112" y="197941"/>
                  </a:cubicBezTo>
                  <a:close/>
                  <a:moveTo>
                    <a:pt x="3424238" y="197941"/>
                  </a:moveTo>
                  <a:cubicBezTo>
                    <a:pt x="3403997" y="197941"/>
                    <a:pt x="3388271" y="206524"/>
                    <a:pt x="3377059" y="223689"/>
                  </a:cubicBezTo>
                  <a:cubicBezTo>
                    <a:pt x="3365847" y="240853"/>
                    <a:pt x="3360241" y="265807"/>
                    <a:pt x="3360241" y="298549"/>
                  </a:cubicBezTo>
                  <a:cubicBezTo>
                    <a:pt x="3360241" y="331291"/>
                    <a:pt x="3365897" y="355848"/>
                    <a:pt x="3377208" y="372219"/>
                  </a:cubicBezTo>
                  <a:cubicBezTo>
                    <a:pt x="3388519" y="388590"/>
                    <a:pt x="3404691" y="396776"/>
                    <a:pt x="3425726" y="396776"/>
                  </a:cubicBezTo>
                  <a:cubicBezTo>
                    <a:pt x="3448943" y="396776"/>
                    <a:pt x="3465959" y="390029"/>
                    <a:pt x="3476774" y="376535"/>
                  </a:cubicBezTo>
                  <a:cubicBezTo>
                    <a:pt x="3487589" y="363041"/>
                    <a:pt x="3493492" y="340122"/>
                    <a:pt x="3494484" y="307777"/>
                  </a:cubicBezTo>
                  <a:lnTo>
                    <a:pt x="3494484" y="297954"/>
                  </a:lnTo>
                  <a:cubicBezTo>
                    <a:pt x="3494484" y="262235"/>
                    <a:pt x="3488978" y="236637"/>
                    <a:pt x="3477964" y="221159"/>
                  </a:cubicBezTo>
                  <a:cubicBezTo>
                    <a:pt x="3466951" y="205680"/>
                    <a:pt x="3449042" y="197941"/>
                    <a:pt x="3424238" y="197941"/>
                  </a:cubicBezTo>
                  <a:close/>
                  <a:moveTo>
                    <a:pt x="2610148" y="197346"/>
                  </a:moveTo>
                  <a:cubicBezTo>
                    <a:pt x="2585939" y="197346"/>
                    <a:pt x="2568476" y="205532"/>
                    <a:pt x="2557760" y="221903"/>
                  </a:cubicBezTo>
                  <a:cubicBezTo>
                    <a:pt x="2547044" y="238274"/>
                    <a:pt x="2541687" y="263029"/>
                    <a:pt x="2541687" y="296168"/>
                  </a:cubicBezTo>
                  <a:cubicBezTo>
                    <a:pt x="2541687" y="329109"/>
                    <a:pt x="2547094" y="354012"/>
                    <a:pt x="2557909" y="370880"/>
                  </a:cubicBezTo>
                  <a:cubicBezTo>
                    <a:pt x="2568724" y="387747"/>
                    <a:pt x="2586335" y="396180"/>
                    <a:pt x="2610743" y="396180"/>
                  </a:cubicBezTo>
                  <a:cubicBezTo>
                    <a:pt x="2634952" y="396180"/>
                    <a:pt x="2652365" y="387796"/>
                    <a:pt x="2662982" y="371028"/>
                  </a:cubicBezTo>
                  <a:cubicBezTo>
                    <a:pt x="2673598" y="354260"/>
                    <a:pt x="2678906" y="329307"/>
                    <a:pt x="2678906" y="296168"/>
                  </a:cubicBezTo>
                  <a:cubicBezTo>
                    <a:pt x="2678906" y="263227"/>
                    <a:pt x="2673548" y="238522"/>
                    <a:pt x="2662833" y="222052"/>
                  </a:cubicBezTo>
                  <a:cubicBezTo>
                    <a:pt x="2652117" y="205581"/>
                    <a:pt x="2634556" y="197346"/>
                    <a:pt x="2610148" y="197346"/>
                  </a:cubicBezTo>
                  <a:close/>
                  <a:moveTo>
                    <a:pt x="2229148" y="197346"/>
                  </a:moveTo>
                  <a:cubicBezTo>
                    <a:pt x="2204938" y="197346"/>
                    <a:pt x="2187476" y="205532"/>
                    <a:pt x="2176760" y="221903"/>
                  </a:cubicBezTo>
                  <a:cubicBezTo>
                    <a:pt x="2166044" y="238274"/>
                    <a:pt x="2160687" y="263029"/>
                    <a:pt x="2160687" y="296168"/>
                  </a:cubicBezTo>
                  <a:cubicBezTo>
                    <a:pt x="2160687" y="329109"/>
                    <a:pt x="2166094" y="354012"/>
                    <a:pt x="2176909" y="370880"/>
                  </a:cubicBezTo>
                  <a:cubicBezTo>
                    <a:pt x="2187724" y="387747"/>
                    <a:pt x="2205335" y="396180"/>
                    <a:pt x="2229743" y="396180"/>
                  </a:cubicBezTo>
                  <a:cubicBezTo>
                    <a:pt x="2253952" y="396180"/>
                    <a:pt x="2271366" y="387796"/>
                    <a:pt x="2281982" y="371028"/>
                  </a:cubicBezTo>
                  <a:cubicBezTo>
                    <a:pt x="2292598" y="354260"/>
                    <a:pt x="2297906" y="329307"/>
                    <a:pt x="2297906" y="296168"/>
                  </a:cubicBezTo>
                  <a:cubicBezTo>
                    <a:pt x="2297906" y="263227"/>
                    <a:pt x="2292549" y="238522"/>
                    <a:pt x="2281833" y="222052"/>
                  </a:cubicBezTo>
                  <a:cubicBezTo>
                    <a:pt x="2271117" y="205581"/>
                    <a:pt x="2253556" y="197346"/>
                    <a:pt x="2229148" y="197346"/>
                  </a:cubicBezTo>
                  <a:close/>
                  <a:moveTo>
                    <a:pt x="3816846" y="188714"/>
                  </a:moveTo>
                  <a:cubicBezTo>
                    <a:pt x="3797597" y="188714"/>
                    <a:pt x="3782516" y="194816"/>
                    <a:pt x="3771602" y="207020"/>
                  </a:cubicBezTo>
                  <a:cubicBezTo>
                    <a:pt x="3760688" y="219224"/>
                    <a:pt x="3754438" y="236537"/>
                    <a:pt x="3752850" y="258961"/>
                  </a:cubicBezTo>
                  <a:lnTo>
                    <a:pt x="3880247" y="258961"/>
                  </a:lnTo>
                  <a:cubicBezTo>
                    <a:pt x="3879850" y="236537"/>
                    <a:pt x="3873996" y="219224"/>
                    <a:pt x="3862685" y="207020"/>
                  </a:cubicBezTo>
                  <a:cubicBezTo>
                    <a:pt x="3851374" y="194816"/>
                    <a:pt x="3836095" y="188714"/>
                    <a:pt x="3816846" y="188714"/>
                  </a:cubicBezTo>
                  <a:close/>
                  <a:moveTo>
                    <a:pt x="1697831" y="130373"/>
                  </a:moveTo>
                  <a:lnTo>
                    <a:pt x="1792784" y="130373"/>
                  </a:lnTo>
                  <a:lnTo>
                    <a:pt x="1857077" y="319980"/>
                  </a:lnTo>
                  <a:cubicBezTo>
                    <a:pt x="1864221" y="343991"/>
                    <a:pt x="1868686" y="366712"/>
                    <a:pt x="1870472" y="388144"/>
                  </a:cubicBezTo>
                  <a:lnTo>
                    <a:pt x="1872258" y="388144"/>
                  </a:lnTo>
                  <a:cubicBezTo>
                    <a:pt x="1873250" y="369094"/>
                    <a:pt x="1877715" y="346373"/>
                    <a:pt x="1885652" y="319980"/>
                  </a:cubicBezTo>
                  <a:lnTo>
                    <a:pt x="1949649" y="130373"/>
                  </a:lnTo>
                  <a:lnTo>
                    <a:pt x="2044601" y="130373"/>
                  </a:lnTo>
                  <a:lnTo>
                    <a:pt x="1917799" y="463153"/>
                  </a:lnTo>
                  <a:lnTo>
                    <a:pt x="1824633" y="463153"/>
                  </a:lnTo>
                  <a:close/>
                  <a:moveTo>
                    <a:pt x="6241554" y="124123"/>
                  </a:moveTo>
                  <a:cubicBezTo>
                    <a:pt x="6280051" y="124123"/>
                    <a:pt x="6314579" y="131663"/>
                    <a:pt x="6345138" y="146744"/>
                  </a:cubicBezTo>
                  <a:lnTo>
                    <a:pt x="6318349" y="216991"/>
                  </a:lnTo>
                  <a:cubicBezTo>
                    <a:pt x="6304061" y="211237"/>
                    <a:pt x="6290766" y="206524"/>
                    <a:pt x="6278463" y="202853"/>
                  </a:cubicBezTo>
                  <a:cubicBezTo>
                    <a:pt x="6266160" y="199182"/>
                    <a:pt x="6253857" y="197346"/>
                    <a:pt x="6241554" y="197346"/>
                  </a:cubicBezTo>
                  <a:cubicBezTo>
                    <a:pt x="6194326" y="197346"/>
                    <a:pt x="6170711" y="230882"/>
                    <a:pt x="6170711" y="297954"/>
                  </a:cubicBezTo>
                  <a:cubicBezTo>
                    <a:pt x="6170711" y="363041"/>
                    <a:pt x="6194326" y="395585"/>
                    <a:pt x="6241554" y="395585"/>
                  </a:cubicBezTo>
                  <a:cubicBezTo>
                    <a:pt x="6259016" y="395585"/>
                    <a:pt x="6275189" y="393254"/>
                    <a:pt x="6290072" y="388590"/>
                  </a:cubicBezTo>
                  <a:cubicBezTo>
                    <a:pt x="6304954" y="383927"/>
                    <a:pt x="6319837" y="376634"/>
                    <a:pt x="6334720" y="366712"/>
                  </a:cubicBezTo>
                  <a:lnTo>
                    <a:pt x="6334720" y="444401"/>
                  </a:lnTo>
                  <a:cubicBezTo>
                    <a:pt x="6320036" y="453727"/>
                    <a:pt x="6305203" y="460177"/>
                    <a:pt x="6290220" y="463748"/>
                  </a:cubicBezTo>
                  <a:cubicBezTo>
                    <a:pt x="6275238" y="467320"/>
                    <a:pt x="6256337" y="469106"/>
                    <a:pt x="6233517" y="469106"/>
                  </a:cubicBezTo>
                  <a:cubicBezTo>
                    <a:pt x="6129933" y="469106"/>
                    <a:pt x="6078140" y="412254"/>
                    <a:pt x="6078140" y="298549"/>
                  </a:cubicBezTo>
                  <a:cubicBezTo>
                    <a:pt x="6078140" y="241994"/>
                    <a:pt x="6092230" y="198785"/>
                    <a:pt x="6120408" y="168920"/>
                  </a:cubicBezTo>
                  <a:cubicBezTo>
                    <a:pt x="6148586" y="139055"/>
                    <a:pt x="6188968" y="124123"/>
                    <a:pt x="6241554" y="124123"/>
                  </a:cubicBezTo>
                  <a:close/>
                  <a:moveTo>
                    <a:pt x="5125343" y="124123"/>
                  </a:moveTo>
                  <a:cubicBezTo>
                    <a:pt x="5164038" y="124123"/>
                    <a:pt x="5193407" y="134590"/>
                    <a:pt x="5213449" y="155525"/>
                  </a:cubicBezTo>
                  <a:cubicBezTo>
                    <a:pt x="5233491" y="176461"/>
                    <a:pt x="5243512" y="206673"/>
                    <a:pt x="5243512" y="246162"/>
                  </a:cubicBezTo>
                  <a:lnTo>
                    <a:pt x="5243512" y="463153"/>
                  </a:lnTo>
                  <a:lnTo>
                    <a:pt x="5152727" y="463153"/>
                  </a:lnTo>
                  <a:lnTo>
                    <a:pt x="5152727" y="268784"/>
                  </a:lnTo>
                  <a:cubicBezTo>
                    <a:pt x="5152727" y="244773"/>
                    <a:pt x="5148461" y="226764"/>
                    <a:pt x="5139928" y="214759"/>
                  </a:cubicBezTo>
                  <a:cubicBezTo>
                    <a:pt x="5131395" y="202753"/>
                    <a:pt x="5117802" y="196751"/>
                    <a:pt x="5099149" y="196751"/>
                  </a:cubicBezTo>
                  <a:cubicBezTo>
                    <a:pt x="5073749" y="196751"/>
                    <a:pt x="5055394" y="205234"/>
                    <a:pt x="5044083" y="222200"/>
                  </a:cubicBezTo>
                  <a:cubicBezTo>
                    <a:pt x="5032772" y="239167"/>
                    <a:pt x="5027116" y="267295"/>
                    <a:pt x="5027116" y="306586"/>
                  </a:cubicBezTo>
                  <a:lnTo>
                    <a:pt x="5027116" y="463153"/>
                  </a:lnTo>
                  <a:lnTo>
                    <a:pt x="4936331" y="463153"/>
                  </a:lnTo>
                  <a:lnTo>
                    <a:pt x="4936331" y="130373"/>
                  </a:lnTo>
                  <a:lnTo>
                    <a:pt x="5005685" y="130373"/>
                  </a:lnTo>
                  <a:lnTo>
                    <a:pt x="5017889" y="172938"/>
                  </a:lnTo>
                  <a:lnTo>
                    <a:pt x="5022949" y="172938"/>
                  </a:lnTo>
                  <a:cubicBezTo>
                    <a:pt x="5033069" y="156865"/>
                    <a:pt x="5047010" y="144710"/>
                    <a:pt x="5064770" y="136475"/>
                  </a:cubicBezTo>
                  <a:cubicBezTo>
                    <a:pt x="5082530" y="128240"/>
                    <a:pt x="5102721" y="124123"/>
                    <a:pt x="5125343" y="124123"/>
                  </a:cubicBezTo>
                  <a:close/>
                  <a:moveTo>
                    <a:pt x="3816251" y="124123"/>
                  </a:moveTo>
                  <a:cubicBezTo>
                    <a:pt x="3863280" y="124123"/>
                    <a:pt x="3899892" y="137517"/>
                    <a:pt x="3926086" y="164306"/>
                  </a:cubicBezTo>
                  <a:cubicBezTo>
                    <a:pt x="3952280" y="191095"/>
                    <a:pt x="3965376" y="228104"/>
                    <a:pt x="3965376" y="275332"/>
                  </a:cubicBezTo>
                  <a:lnTo>
                    <a:pt x="3965376" y="319385"/>
                  </a:lnTo>
                  <a:lnTo>
                    <a:pt x="3750766" y="319385"/>
                  </a:lnTo>
                  <a:cubicBezTo>
                    <a:pt x="3751758" y="345182"/>
                    <a:pt x="3759398" y="365323"/>
                    <a:pt x="3773686" y="379809"/>
                  </a:cubicBezTo>
                  <a:cubicBezTo>
                    <a:pt x="3787973" y="394295"/>
                    <a:pt x="3808015" y="401538"/>
                    <a:pt x="3833812" y="401538"/>
                  </a:cubicBezTo>
                  <a:cubicBezTo>
                    <a:pt x="3853855" y="401538"/>
                    <a:pt x="3872805" y="399455"/>
                    <a:pt x="3890665" y="395287"/>
                  </a:cubicBezTo>
                  <a:cubicBezTo>
                    <a:pt x="3908524" y="391120"/>
                    <a:pt x="3927177" y="384473"/>
                    <a:pt x="3946624" y="375344"/>
                  </a:cubicBezTo>
                  <a:lnTo>
                    <a:pt x="3946624" y="445591"/>
                  </a:lnTo>
                  <a:cubicBezTo>
                    <a:pt x="3930749" y="453529"/>
                    <a:pt x="3913783" y="459432"/>
                    <a:pt x="3895725" y="463302"/>
                  </a:cubicBezTo>
                  <a:cubicBezTo>
                    <a:pt x="3877667" y="467171"/>
                    <a:pt x="3855640" y="469106"/>
                    <a:pt x="3829645" y="469106"/>
                  </a:cubicBezTo>
                  <a:cubicBezTo>
                    <a:pt x="3776067" y="469106"/>
                    <a:pt x="3734197" y="454323"/>
                    <a:pt x="3704034" y="424755"/>
                  </a:cubicBezTo>
                  <a:cubicBezTo>
                    <a:pt x="3673872" y="395188"/>
                    <a:pt x="3658791" y="353318"/>
                    <a:pt x="3658791" y="299144"/>
                  </a:cubicBezTo>
                  <a:cubicBezTo>
                    <a:pt x="3658791" y="243384"/>
                    <a:pt x="3672731" y="200273"/>
                    <a:pt x="3700611" y="169813"/>
                  </a:cubicBezTo>
                  <a:cubicBezTo>
                    <a:pt x="3728492" y="139353"/>
                    <a:pt x="3767038" y="124123"/>
                    <a:pt x="3816251" y="124123"/>
                  </a:cubicBezTo>
                  <a:close/>
                  <a:moveTo>
                    <a:pt x="3036094" y="124123"/>
                  </a:moveTo>
                  <a:cubicBezTo>
                    <a:pt x="3048397" y="124123"/>
                    <a:pt x="3058616" y="125016"/>
                    <a:pt x="3066752" y="126802"/>
                  </a:cubicBezTo>
                  <a:lnTo>
                    <a:pt x="3059906" y="211931"/>
                  </a:lnTo>
                  <a:cubicBezTo>
                    <a:pt x="3052564" y="209947"/>
                    <a:pt x="3043634" y="208955"/>
                    <a:pt x="3033117" y="208955"/>
                  </a:cubicBezTo>
                  <a:cubicBezTo>
                    <a:pt x="3004146" y="208955"/>
                    <a:pt x="2981573" y="216396"/>
                    <a:pt x="2965400" y="231279"/>
                  </a:cubicBezTo>
                  <a:cubicBezTo>
                    <a:pt x="2949228" y="246162"/>
                    <a:pt x="2941141" y="266998"/>
                    <a:pt x="2941141" y="293787"/>
                  </a:cubicBezTo>
                  <a:lnTo>
                    <a:pt x="2941141" y="463153"/>
                  </a:lnTo>
                  <a:lnTo>
                    <a:pt x="2850356" y="463153"/>
                  </a:lnTo>
                  <a:lnTo>
                    <a:pt x="2850356" y="130373"/>
                  </a:lnTo>
                  <a:lnTo>
                    <a:pt x="2919115" y="130373"/>
                  </a:lnTo>
                  <a:lnTo>
                    <a:pt x="2932510" y="186333"/>
                  </a:lnTo>
                  <a:lnTo>
                    <a:pt x="2936974" y="186333"/>
                  </a:lnTo>
                  <a:cubicBezTo>
                    <a:pt x="2947293" y="167680"/>
                    <a:pt x="2961233" y="152648"/>
                    <a:pt x="2978795" y="141238"/>
                  </a:cubicBezTo>
                  <a:cubicBezTo>
                    <a:pt x="2996357" y="129828"/>
                    <a:pt x="3015457" y="124123"/>
                    <a:pt x="3036094" y="124123"/>
                  </a:cubicBezTo>
                  <a:close/>
                  <a:moveTo>
                    <a:pt x="2611338" y="124123"/>
                  </a:moveTo>
                  <a:cubicBezTo>
                    <a:pt x="2643287" y="124123"/>
                    <a:pt x="2671465" y="131068"/>
                    <a:pt x="2695873" y="144959"/>
                  </a:cubicBezTo>
                  <a:cubicBezTo>
                    <a:pt x="2720280" y="158849"/>
                    <a:pt x="2739033" y="178792"/>
                    <a:pt x="2752130" y="204787"/>
                  </a:cubicBezTo>
                  <a:cubicBezTo>
                    <a:pt x="2765227" y="230783"/>
                    <a:pt x="2771775" y="261243"/>
                    <a:pt x="2771775" y="296168"/>
                  </a:cubicBezTo>
                  <a:cubicBezTo>
                    <a:pt x="2771775" y="350341"/>
                    <a:pt x="2757488" y="392708"/>
                    <a:pt x="2728912" y="423267"/>
                  </a:cubicBezTo>
                  <a:cubicBezTo>
                    <a:pt x="2700338" y="453827"/>
                    <a:pt x="2660551" y="469106"/>
                    <a:pt x="2609553" y="469106"/>
                  </a:cubicBezTo>
                  <a:cubicBezTo>
                    <a:pt x="2577604" y="469106"/>
                    <a:pt x="2549426" y="462111"/>
                    <a:pt x="2525018" y="448121"/>
                  </a:cubicBezTo>
                  <a:cubicBezTo>
                    <a:pt x="2500610" y="434132"/>
                    <a:pt x="2481858" y="414040"/>
                    <a:pt x="2468761" y="387846"/>
                  </a:cubicBezTo>
                  <a:cubicBezTo>
                    <a:pt x="2455664" y="361652"/>
                    <a:pt x="2449116" y="331093"/>
                    <a:pt x="2449116" y="296168"/>
                  </a:cubicBezTo>
                  <a:cubicBezTo>
                    <a:pt x="2449116" y="241796"/>
                    <a:pt x="2463304" y="199529"/>
                    <a:pt x="2491680" y="169366"/>
                  </a:cubicBezTo>
                  <a:cubicBezTo>
                    <a:pt x="2520057" y="139204"/>
                    <a:pt x="2559943" y="124123"/>
                    <a:pt x="2611338" y="124123"/>
                  </a:cubicBezTo>
                  <a:close/>
                  <a:moveTo>
                    <a:pt x="2230339" y="124123"/>
                  </a:moveTo>
                  <a:cubicBezTo>
                    <a:pt x="2262287" y="124123"/>
                    <a:pt x="2290465" y="131068"/>
                    <a:pt x="2314873" y="144959"/>
                  </a:cubicBezTo>
                  <a:cubicBezTo>
                    <a:pt x="2339281" y="158849"/>
                    <a:pt x="2358033" y="178792"/>
                    <a:pt x="2371130" y="204787"/>
                  </a:cubicBezTo>
                  <a:cubicBezTo>
                    <a:pt x="2384227" y="230783"/>
                    <a:pt x="2390775" y="261243"/>
                    <a:pt x="2390775" y="296168"/>
                  </a:cubicBezTo>
                  <a:cubicBezTo>
                    <a:pt x="2390775" y="350341"/>
                    <a:pt x="2376487" y="392708"/>
                    <a:pt x="2347913" y="423267"/>
                  </a:cubicBezTo>
                  <a:cubicBezTo>
                    <a:pt x="2319337" y="453827"/>
                    <a:pt x="2279551" y="469106"/>
                    <a:pt x="2228552" y="469106"/>
                  </a:cubicBezTo>
                  <a:cubicBezTo>
                    <a:pt x="2196604" y="469106"/>
                    <a:pt x="2168426" y="462111"/>
                    <a:pt x="2144018" y="448121"/>
                  </a:cubicBezTo>
                  <a:cubicBezTo>
                    <a:pt x="2119610" y="434132"/>
                    <a:pt x="2100858" y="414040"/>
                    <a:pt x="2087761" y="387846"/>
                  </a:cubicBezTo>
                  <a:cubicBezTo>
                    <a:pt x="2074664" y="361652"/>
                    <a:pt x="2068116" y="331093"/>
                    <a:pt x="2068116" y="296168"/>
                  </a:cubicBezTo>
                  <a:cubicBezTo>
                    <a:pt x="2068116" y="241796"/>
                    <a:pt x="2082304" y="199529"/>
                    <a:pt x="2110681" y="169366"/>
                  </a:cubicBezTo>
                  <a:cubicBezTo>
                    <a:pt x="2139057" y="139204"/>
                    <a:pt x="2178943" y="124123"/>
                    <a:pt x="2230339" y="124123"/>
                  </a:cubicBezTo>
                  <a:close/>
                  <a:moveTo>
                    <a:pt x="1001018" y="124123"/>
                  </a:moveTo>
                  <a:cubicBezTo>
                    <a:pt x="1039713" y="124123"/>
                    <a:pt x="1069082" y="134590"/>
                    <a:pt x="1089124" y="155525"/>
                  </a:cubicBezTo>
                  <a:cubicBezTo>
                    <a:pt x="1109166" y="176461"/>
                    <a:pt x="1119188" y="206673"/>
                    <a:pt x="1119188" y="246162"/>
                  </a:cubicBezTo>
                  <a:lnTo>
                    <a:pt x="1119188" y="463153"/>
                  </a:lnTo>
                  <a:lnTo>
                    <a:pt x="1028402" y="463153"/>
                  </a:lnTo>
                  <a:lnTo>
                    <a:pt x="1028402" y="268784"/>
                  </a:lnTo>
                  <a:cubicBezTo>
                    <a:pt x="1028402" y="244773"/>
                    <a:pt x="1024136" y="226764"/>
                    <a:pt x="1015603" y="214759"/>
                  </a:cubicBezTo>
                  <a:cubicBezTo>
                    <a:pt x="1007070" y="202753"/>
                    <a:pt x="993477" y="196751"/>
                    <a:pt x="974824" y="196751"/>
                  </a:cubicBezTo>
                  <a:cubicBezTo>
                    <a:pt x="949424" y="196751"/>
                    <a:pt x="931069" y="205234"/>
                    <a:pt x="919758" y="222200"/>
                  </a:cubicBezTo>
                  <a:cubicBezTo>
                    <a:pt x="908447" y="239167"/>
                    <a:pt x="902791" y="267295"/>
                    <a:pt x="902791" y="306586"/>
                  </a:cubicBezTo>
                  <a:lnTo>
                    <a:pt x="902791" y="463153"/>
                  </a:lnTo>
                  <a:lnTo>
                    <a:pt x="812006" y="463153"/>
                  </a:lnTo>
                  <a:lnTo>
                    <a:pt x="812006" y="130373"/>
                  </a:lnTo>
                  <a:lnTo>
                    <a:pt x="881360" y="130373"/>
                  </a:lnTo>
                  <a:lnTo>
                    <a:pt x="893564" y="172938"/>
                  </a:lnTo>
                  <a:lnTo>
                    <a:pt x="898624" y="172938"/>
                  </a:lnTo>
                  <a:cubicBezTo>
                    <a:pt x="908745" y="156865"/>
                    <a:pt x="922685" y="144710"/>
                    <a:pt x="940445" y="136475"/>
                  </a:cubicBezTo>
                  <a:cubicBezTo>
                    <a:pt x="958205" y="128240"/>
                    <a:pt x="978396" y="124123"/>
                    <a:pt x="1001018" y="124123"/>
                  </a:cubicBezTo>
                  <a:close/>
                  <a:moveTo>
                    <a:pt x="5863233" y="123527"/>
                  </a:moveTo>
                  <a:cubicBezTo>
                    <a:pt x="5907881" y="123527"/>
                    <a:pt x="5942111" y="133251"/>
                    <a:pt x="5965924" y="152698"/>
                  </a:cubicBezTo>
                  <a:cubicBezTo>
                    <a:pt x="5989736" y="172144"/>
                    <a:pt x="6001643" y="201712"/>
                    <a:pt x="6001643" y="241399"/>
                  </a:cubicBezTo>
                  <a:lnTo>
                    <a:pt x="6001643" y="463153"/>
                  </a:lnTo>
                  <a:lnTo>
                    <a:pt x="5938242" y="463153"/>
                  </a:lnTo>
                  <a:lnTo>
                    <a:pt x="5920680" y="417909"/>
                  </a:lnTo>
                  <a:lnTo>
                    <a:pt x="5918299" y="417909"/>
                  </a:lnTo>
                  <a:cubicBezTo>
                    <a:pt x="5903019" y="437158"/>
                    <a:pt x="5887293" y="450503"/>
                    <a:pt x="5871120" y="457944"/>
                  </a:cubicBezTo>
                  <a:cubicBezTo>
                    <a:pt x="5854948" y="465386"/>
                    <a:pt x="5833864" y="469106"/>
                    <a:pt x="5807869" y="469106"/>
                  </a:cubicBezTo>
                  <a:cubicBezTo>
                    <a:pt x="5775920" y="469106"/>
                    <a:pt x="5750768" y="459978"/>
                    <a:pt x="5732413" y="441722"/>
                  </a:cubicBezTo>
                  <a:cubicBezTo>
                    <a:pt x="5714057" y="423466"/>
                    <a:pt x="5704879" y="397470"/>
                    <a:pt x="5704879" y="363736"/>
                  </a:cubicBezTo>
                  <a:cubicBezTo>
                    <a:pt x="5704879" y="328414"/>
                    <a:pt x="5717232" y="302369"/>
                    <a:pt x="5741938" y="285601"/>
                  </a:cubicBezTo>
                  <a:cubicBezTo>
                    <a:pt x="5766643" y="268833"/>
                    <a:pt x="5803900" y="259556"/>
                    <a:pt x="5853708" y="257770"/>
                  </a:cubicBezTo>
                  <a:lnTo>
                    <a:pt x="5911453" y="255984"/>
                  </a:lnTo>
                  <a:lnTo>
                    <a:pt x="5911453" y="241399"/>
                  </a:lnTo>
                  <a:cubicBezTo>
                    <a:pt x="5911453" y="207665"/>
                    <a:pt x="5894189" y="190798"/>
                    <a:pt x="5859661" y="190798"/>
                  </a:cubicBezTo>
                  <a:cubicBezTo>
                    <a:pt x="5833070" y="190798"/>
                    <a:pt x="5801816" y="198834"/>
                    <a:pt x="5765899" y="214908"/>
                  </a:cubicBezTo>
                  <a:lnTo>
                    <a:pt x="5735836" y="153591"/>
                  </a:lnTo>
                  <a:cubicBezTo>
                    <a:pt x="5774134" y="133548"/>
                    <a:pt x="5816600" y="123527"/>
                    <a:pt x="5863233" y="123527"/>
                  </a:cubicBezTo>
                  <a:close/>
                  <a:moveTo>
                    <a:pt x="4701183" y="123527"/>
                  </a:moveTo>
                  <a:cubicBezTo>
                    <a:pt x="4745831" y="123527"/>
                    <a:pt x="4780061" y="133251"/>
                    <a:pt x="4803874" y="152698"/>
                  </a:cubicBezTo>
                  <a:cubicBezTo>
                    <a:pt x="4827686" y="172144"/>
                    <a:pt x="4839593" y="201712"/>
                    <a:pt x="4839593" y="241399"/>
                  </a:cubicBezTo>
                  <a:lnTo>
                    <a:pt x="4839593" y="463153"/>
                  </a:lnTo>
                  <a:lnTo>
                    <a:pt x="4776192" y="463153"/>
                  </a:lnTo>
                  <a:lnTo>
                    <a:pt x="4758630" y="417909"/>
                  </a:lnTo>
                  <a:lnTo>
                    <a:pt x="4756249" y="417909"/>
                  </a:lnTo>
                  <a:cubicBezTo>
                    <a:pt x="4740970" y="437158"/>
                    <a:pt x="4725243" y="450503"/>
                    <a:pt x="4709071" y="457944"/>
                  </a:cubicBezTo>
                  <a:cubicBezTo>
                    <a:pt x="4692898" y="465386"/>
                    <a:pt x="4671814" y="469106"/>
                    <a:pt x="4645819" y="469106"/>
                  </a:cubicBezTo>
                  <a:cubicBezTo>
                    <a:pt x="4613870" y="469106"/>
                    <a:pt x="4588719" y="459978"/>
                    <a:pt x="4570363" y="441722"/>
                  </a:cubicBezTo>
                  <a:cubicBezTo>
                    <a:pt x="4552007" y="423466"/>
                    <a:pt x="4542830" y="397470"/>
                    <a:pt x="4542830" y="363736"/>
                  </a:cubicBezTo>
                  <a:cubicBezTo>
                    <a:pt x="4542830" y="328414"/>
                    <a:pt x="4555182" y="302369"/>
                    <a:pt x="4579888" y="285601"/>
                  </a:cubicBezTo>
                  <a:cubicBezTo>
                    <a:pt x="4604593" y="268833"/>
                    <a:pt x="4641850" y="259556"/>
                    <a:pt x="4691658" y="257770"/>
                  </a:cubicBezTo>
                  <a:lnTo>
                    <a:pt x="4749403" y="255984"/>
                  </a:lnTo>
                  <a:lnTo>
                    <a:pt x="4749403" y="241399"/>
                  </a:lnTo>
                  <a:cubicBezTo>
                    <a:pt x="4749403" y="207665"/>
                    <a:pt x="4732139" y="190798"/>
                    <a:pt x="4697611" y="190798"/>
                  </a:cubicBezTo>
                  <a:cubicBezTo>
                    <a:pt x="4671020" y="190798"/>
                    <a:pt x="4639767" y="198834"/>
                    <a:pt x="4603849" y="214908"/>
                  </a:cubicBezTo>
                  <a:lnTo>
                    <a:pt x="4573786" y="153591"/>
                  </a:lnTo>
                  <a:cubicBezTo>
                    <a:pt x="4612085" y="133548"/>
                    <a:pt x="4654550" y="123527"/>
                    <a:pt x="4701183" y="123527"/>
                  </a:cubicBezTo>
                  <a:close/>
                  <a:moveTo>
                    <a:pt x="4329708" y="123527"/>
                  </a:moveTo>
                  <a:cubicBezTo>
                    <a:pt x="4374356" y="123527"/>
                    <a:pt x="4408587" y="133251"/>
                    <a:pt x="4432399" y="152698"/>
                  </a:cubicBezTo>
                  <a:cubicBezTo>
                    <a:pt x="4456212" y="172144"/>
                    <a:pt x="4468118" y="201712"/>
                    <a:pt x="4468118" y="241399"/>
                  </a:cubicBezTo>
                  <a:lnTo>
                    <a:pt x="4468118" y="463153"/>
                  </a:lnTo>
                  <a:lnTo>
                    <a:pt x="4404717" y="463153"/>
                  </a:lnTo>
                  <a:lnTo>
                    <a:pt x="4387156" y="417909"/>
                  </a:lnTo>
                  <a:lnTo>
                    <a:pt x="4384774" y="417909"/>
                  </a:lnTo>
                  <a:cubicBezTo>
                    <a:pt x="4369495" y="437158"/>
                    <a:pt x="4353768" y="450503"/>
                    <a:pt x="4337596" y="457944"/>
                  </a:cubicBezTo>
                  <a:cubicBezTo>
                    <a:pt x="4321423" y="465386"/>
                    <a:pt x="4300339" y="469106"/>
                    <a:pt x="4274344" y="469106"/>
                  </a:cubicBezTo>
                  <a:cubicBezTo>
                    <a:pt x="4242395" y="469106"/>
                    <a:pt x="4217244" y="459978"/>
                    <a:pt x="4198888" y="441722"/>
                  </a:cubicBezTo>
                  <a:cubicBezTo>
                    <a:pt x="4180532" y="423466"/>
                    <a:pt x="4171355" y="397470"/>
                    <a:pt x="4171355" y="363736"/>
                  </a:cubicBezTo>
                  <a:cubicBezTo>
                    <a:pt x="4171355" y="328414"/>
                    <a:pt x="4183707" y="302369"/>
                    <a:pt x="4208413" y="285601"/>
                  </a:cubicBezTo>
                  <a:cubicBezTo>
                    <a:pt x="4233118" y="268833"/>
                    <a:pt x="4270375" y="259556"/>
                    <a:pt x="4320183" y="257770"/>
                  </a:cubicBezTo>
                  <a:lnTo>
                    <a:pt x="4377928" y="255984"/>
                  </a:lnTo>
                  <a:lnTo>
                    <a:pt x="4377928" y="241399"/>
                  </a:lnTo>
                  <a:cubicBezTo>
                    <a:pt x="4377928" y="207665"/>
                    <a:pt x="4360664" y="190798"/>
                    <a:pt x="4326136" y="190798"/>
                  </a:cubicBezTo>
                  <a:cubicBezTo>
                    <a:pt x="4299545" y="190798"/>
                    <a:pt x="4268292" y="198834"/>
                    <a:pt x="4232374" y="214908"/>
                  </a:cubicBezTo>
                  <a:lnTo>
                    <a:pt x="4202311" y="153591"/>
                  </a:lnTo>
                  <a:cubicBezTo>
                    <a:pt x="4240610" y="133548"/>
                    <a:pt x="4283075" y="123527"/>
                    <a:pt x="4329708" y="123527"/>
                  </a:cubicBezTo>
                  <a:close/>
                  <a:moveTo>
                    <a:pt x="576858" y="123527"/>
                  </a:moveTo>
                  <a:cubicBezTo>
                    <a:pt x="621506" y="123527"/>
                    <a:pt x="655737" y="133251"/>
                    <a:pt x="679549" y="152698"/>
                  </a:cubicBezTo>
                  <a:cubicBezTo>
                    <a:pt x="703362" y="172144"/>
                    <a:pt x="715268" y="201712"/>
                    <a:pt x="715268" y="241399"/>
                  </a:cubicBezTo>
                  <a:lnTo>
                    <a:pt x="715268" y="463153"/>
                  </a:lnTo>
                  <a:lnTo>
                    <a:pt x="651867" y="463153"/>
                  </a:lnTo>
                  <a:lnTo>
                    <a:pt x="634306" y="417909"/>
                  </a:lnTo>
                  <a:lnTo>
                    <a:pt x="631924" y="417909"/>
                  </a:lnTo>
                  <a:cubicBezTo>
                    <a:pt x="616645" y="437158"/>
                    <a:pt x="600918" y="450503"/>
                    <a:pt x="584746" y="457944"/>
                  </a:cubicBezTo>
                  <a:cubicBezTo>
                    <a:pt x="568573" y="465386"/>
                    <a:pt x="547489" y="469106"/>
                    <a:pt x="521494" y="469106"/>
                  </a:cubicBezTo>
                  <a:cubicBezTo>
                    <a:pt x="489545" y="469106"/>
                    <a:pt x="464393" y="459978"/>
                    <a:pt x="446038" y="441722"/>
                  </a:cubicBezTo>
                  <a:cubicBezTo>
                    <a:pt x="427682" y="423466"/>
                    <a:pt x="418505" y="397470"/>
                    <a:pt x="418505" y="363736"/>
                  </a:cubicBezTo>
                  <a:cubicBezTo>
                    <a:pt x="418505" y="328414"/>
                    <a:pt x="430857" y="302369"/>
                    <a:pt x="455563" y="285601"/>
                  </a:cubicBezTo>
                  <a:cubicBezTo>
                    <a:pt x="480268" y="268833"/>
                    <a:pt x="517525" y="259556"/>
                    <a:pt x="567333" y="257770"/>
                  </a:cubicBezTo>
                  <a:lnTo>
                    <a:pt x="625078" y="255984"/>
                  </a:lnTo>
                  <a:lnTo>
                    <a:pt x="625078" y="241399"/>
                  </a:lnTo>
                  <a:cubicBezTo>
                    <a:pt x="625078" y="207665"/>
                    <a:pt x="607814" y="190798"/>
                    <a:pt x="573286" y="190798"/>
                  </a:cubicBezTo>
                  <a:cubicBezTo>
                    <a:pt x="546695" y="190798"/>
                    <a:pt x="515441" y="198834"/>
                    <a:pt x="479524" y="214908"/>
                  </a:cubicBezTo>
                  <a:lnTo>
                    <a:pt x="449461" y="153591"/>
                  </a:lnTo>
                  <a:cubicBezTo>
                    <a:pt x="487759" y="133548"/>
                    <a:pt x="530225" y="123527"/>
                    <a:pt x="576858" y="123527"/>
                  </a:cubicBezTo>
                  <a:close/>
                  <a:moveTo>
                    <a:pt x="92273" y="103584"/>
                  </a:moveTo>
                  <a:lnTo>
                    <a:pt x="92273" y="386953"/>
                  </a:lnTo>
                  <a:lnTo>
                    <a:pt x="131862" y="386953"/>
                  </a:lnTo>
                  <a:cubicBezTo>
                    <a:pt x="220762" y="386953"/>
                    <a:pt x="265212" y="339229"/>
                    <a:pt x="265212" y="243780"/>
                  </a:cubicBezTo>
                  <a:cubicBezTo>
                    <a:pt x="265212" y="150316"/>
                    <a:pt x="223937" y="103584"/>
                    <a:pt x="141387" y="103584"/>
                  </a:cubicBezTo>
                  <a:close/>
                  <a:moveTo>
                    <a:pt x="6855321" y="59531"/>
                  </a:moveTo>
                  <a:lnTo>
                    <a:pt x="6913364" y="59531"/>
                  </a:lnTo>
                  <a:lnTo>
                    <a:pt x="6913364" y="130373"/>
                  </a:lnTo>
                  <a:lnTo>
                    <a:pt x="7006530" y="130373"/>
                  </a:lnTo>
                  <a:lnTo>
                    <a:pt x="7006530" y="198537"/>
                  </a:lnTo>
                  <a:lnTo>
                    <a:pt x="6913364" y="198537"/>
                  </a:lnTo>
                  <a:lnTo>
                    <a:pt x="6913364" y="358973"/>
                  </a:lnTo>
                  <a:cubicBezTo>
                    <a:pt x="6913364" y="371872"/>
                    <a:pt x="6916985" y="381397"/>
                    <a:pt x="6924228" y="387548"/>
                  </a:cubicBezTo>
                  <a:cubicBezTo>
                    <a:pt x="6931471" y="393700"/>
                    <a:pt x="6941046" y="396776"/>
                    <a:pt x="6952952" y="396776"/>
                  </a:cubicBezTo>
                  <a:cubicBezTo>
                    <a:pt x="6968827" y="396776"/>
                    <a:pt x="6987877" y="393303"/>
                    <a:pt x="7010102" y="386358"/>
                  </a:cubicBezTo>
                  <a:lnTo>
                    <a:pt x="7010102" y="453926"/>
                  </a:lnTo>
                  <a:cubicBezTo>
                    <a:pt x="6987480" y="464046"/>
                    <a:pt x="6959699" y="469106"/>
                    <a:pt x="6926758" y="469106"/>
                  </a:cubicBezTo>
                  <a:cubicBezTo>
                    <a:pt x="6890444" y="469106"/>
                    <a:pt x="6864002" y="459928"/>
                    <a:pt x="6847433" y="441573"/>
                  </a:cubicBezTo>
                  <a:cubicBezTo>
                    <a:pt x="6830864" y="423218"/>
                    <a:pt x="6822579" y="395684"/>
                    <a:pt x="6822579" y="358973"/>
                  </a:cubicBezTo>
                  <a:lnTo>
                    <a:pt x="6822579" y="198537"/>
                  </a:lnTo>
                  <a:lnTo>
                    <a:pt x="6779121" y="198537"/>
                  </a:lnTo>
                  <a:lnTo>
                    <a:pt x="6779121" y="160139"/>
                  </a:lnTo>
                  <a:lnTo>
                    <a:pt x="6829127" y="129778"/>
                  </a:lnTo>
                  <a:close/>
                  <a:moveTo>
                    <a:pt x="7067847" y="27980"/>
                  </a:moveTo>
                  <a:lnTo>
                    <a:pt x="7170836" y="27980"/>
                  </a:lnTo>
                  <a:lnTo>
                    <a:pt x="7155656" y="318790"/>
                  </a:lnTo>
                  <a:lnTo>
                    <a:pt x="7083028" y="318790"/>
                  </a:lnTo>
                  <a:close/>
                  <a:moveTo>
                    <a:pt x="0" y="27980"/>
                  </a:moveTo>
                  <a:lnTo>
                    <a:pt x="136624" y="27980"/>
                  </a:lnTo>
                  <a:cubicBezTo>
                    <a:pt x="207665" y="27980"/>
                    <a:pt x="262830" y="46732"/>
                    <a:pt x="302121" y="84237"/>
                  </a:cubicBezTo>
                  <a:cubicBezTo>
                    <a:pt x="341412" y="121741"/>
                    <a:pt x="361057" y="174129"/>
                    <a:pt x="361057" y="241399"/>
                  </a:cubicBezTo>
                  <a:cubicBezTo>
                    <a:pt x="361057" y="313035"/>
                    <a:pt x="340668" y="367903"/>
                    <a:pt x="299889" y="406003"/>
                  </a:cubicBezTo>
                  <a:cubicBezTo>
                    <a:pt x="259110" y="444103"/>
                    <a:pt x="200223" y="463153"/>
                    <a:pt x="123230" y="463153"/>
                  </a:cubicBezTo>
                  <a:lnTo>
                    <a:pt x="0" y="463153"/>
                  </a:lnTo>
                  <a:close/>
                  <a:moveTo>
                    <a:pt x="6412706" y="0"/>
                  </a:moveTo>
                  <a:lnTo>
                    <a:pt x="6503491" y="0"/>
                  </a:lnTo>
                  <a:lnTo>
                    <a:pt x="6503491" y="94357"/>
                  </a:lnTo>
                  <a:cubicBezTo>
                    <a:pt x="6503491" y="101699"/>
                    <a:pt x="6502796" y="118963"/>
                    <a:pt x="6501408" y="146149"/>
                  </a:cubicBezTo>
                  <a:lnTo>
                    <a:pt x="6499324" y="172938"/>
                  </a:lnTo>
                  <a:lnTo>
                    <a:pt x="6504086" y="172938"/>
                  </a:lnTo>
                  <a:cubicBezTo>
                    <a:pt x="6524327" y="140394"/>
                    <a:pt x="6556474" y="124123"/>
                    <a:pt x="6600527" y="124123"/>
                  </a:cubicBezTo>
                  <a:cubicBezTo>
                    <a:pt x="6639619" y="124123"/>
                    <a:pt x="6669286" y="134640"/>
                    <a:pt x="6689526" y="155674"/>
                  </a:cubicBezTo>
                  <a:cubicBezTo>
                    <a:pt x="6709767" y="176709"/>
                    <a:pt x="6719887" y="206871"/>
                    <a:pt x="6719887" y="246162"/>
                  </a:cubicBezTo>
                  <a:lnTo>
                    <a:pt x="6719887" y="463153"/>
                  </a:lnTo>
                  <a:lnTo>
                    <a:pt x="6629102" y="463153"/>
                  </a:lnTo>
                  <a:lnTo>
                    <a:pt x="6629102" y="268784"/>
                  </a:lnTo>
                  <a:cubicBezTo>
                    <a:pt x="6629102" y="220762"/>
                    <a:pt x="6611243" y="196751"/>
                    <a:pt x="6575524" y="196751"/>
                  </a:cubicBezTo>
                  <a:cubicBezTo>
                    <a:pt x="6550124" y="196751"/>
                    <a:pt x="6531769" y="205383"/>
                    <a:pt x="6520458" y="222647"/>
                  </a:cubicBezTo>
                  <a:cubicBezTo>
                    <a:pt x="6509147" y="239911"/>
                    <a:pt x="6503491" y="267891"/>
                    <a:pt x="6503491" y="306586"/>
                  </a:cubicBezTo>
                  <a:lnTo>
                    <a:pt x="6503491" y="463153"/>
                  </a:lnTo>
                  <a:lnTo>
                    <a:pt x="6412706" y="463153"/>
                  </a:lnTo>
                  <a:close/>
                  <a:moveTo>
                    <a:pt x="5536108" y="0"/>
                  </a:moveTo>
                  <a:lnTo>
                    <a:pt x="5627191" y="0"/>
                  </a:lnTo>
                  <a:lnTo>
                    <a:pt x="5627191" y="463153"/>
                  </a:lnTo>
                  <a:lnTo>
                    <a:pt x="5557540" y="463153"/>
                  </a:lnTo>
                  <a:lnTo>
                    <a:pt x="5539978" y="419993"/>
                  </a:lnTo>
                  <a:lnTo>
                    <a:pt x="5536108" y="419993"/>
                  </a:lnTo>
                  <a:cubicBezTo>
                    <a:pt x="5515471" y="452735"/>
                    <a:pt x="5484019" y="469106"/>
                    <a:pt x="5441751" y="469106"/>
                  </a:cubicBezTo>
                  <a:cubicBezTo>
                    <a:pt x="5402659" y="469106"/>
                    <a:pt x="5371951" y="453926"/>
                    <a:pt x="5349627" y="423565"/>
                  </a:cubicBezTo>
                  <a:cubicBezTo>
                    <a:pt x="5327303" y="393204"/>
                    <a:pt x="5316140" y="351135"/>
                    <a:pt x="5316140" y="297359"/>
                  </a:cubicBezTo>
                  <a:cubicBezTo>
                    <a:pt x="5316140" y="242788"/>
                    <a:pt x="5327501" y="200273"/>
                    <a:pt x="5350222" y="169813"/>
                  </a:cubicBezTo>
                  <a:cubicBezTo>
                    <a:pt x="5372943" y="139353"/>
                    <a:pt x="5404247" y="124123"/>
                    <a:pt x="5444133" y="124123"/>
                  </a:cubicBezTo>
                  <a:cubicBezTo>
                    <a:pt x="5486003" y="124123"/>
                    <a:pt x="5517951" y="140394"/>
                    <a:pt x="5539978" y="172938"/>
                  </a:cubicBezTo>
                  <a:lnTo>
                    <a:pt x="5542954" y="172938"/>
                  </a:lnTo>
                  <a:cubicBezTo>
                    <a:pt x="5538390" y="148134"/>
                    <a:pt x="5536108" y="126008"/>
                    <a:pt x="5536108" y="106561"/>
                  </a:cubicBezTo>
                  <a:close/>
                  <a:moveTo>
                    <a:pt x="3488234" y="0"/>
                  </a:moveTo>
                  <a:lnTo>
                    <a:pt x="3579316" y="0"/>
                  </a:lnTo>
                  <a:lnTo>
                    <a:pt x="3579316" y="463153"/>
                  </a:lnTo>
                  <a:lnTo>
                    <a:pt x="3509665" y="463153"/>
                  </a:lnTo>
                  <a:lnTo>
                    <a:pt x="3492103" y="419993"/>
                  </a:lnTo>
                  <a:lnTo>
                    <a:pt x="3488234" y="419993"/>
                  </a:lnTo>
                  <a:cubicBezTo>
                    <a:pt x="3467596" y="452735"/>
                    <a:pt x="3436144" y="469106"/>
                    <a:pt x="3393877" y="469106"/>
                  </a:cubicBezTo>
                  <a:cubicBezTo>
                    <a:pt x="3354784" y="469106"/>
                    <a:pt x="3324076" y="453926"/>
                    <a:pt x="3301752" y="423565"/>
                  </a:cubicBezTo>
                  <a:cubicBezTo>
                    <a:pt x="3279428" y="393204"/>
                    <a:pt x="3268266" y="351135"/>
                    <a:pt x="3268266" y="297359"/>
                  </a:cubicBezTo>
                  <a:cubicBezTo>
                    <a:pt x="3268266" y="242788"/>
                    <a:pt x="3279626" y="200273"/>
                    <a:pt x="3302347" y="169813"/>
                  </a:cubicBezTo>
                  <a:cubicBezTo>
                    <a:pt x="3325068" y="139353"/>
                    <a:pt x="3356372" y="124123"/>
                    <a:pt x="3396258" y="124123"/>
                  </a:cubicBezTo>
                  <a:cubicBezTo>
                    <a:pt x="3438128" y="124123"/>
                    <a:pt x="3470076" y="140394"/>
                    <a:pt x="3492103" y="172938"/>
                  </a:cubicBezTo>
                  <a:lnTo>
                    <a:pt x="3495080" y="172938"/>
                  </a:lnTo>
                  <a:cubicBezTo>
                    <a:pt x="3490516" y="148134"/>
                    <a:pt x="3488234" y="126008"/>
                    <a:pt x="3488234" y="106561"/>
                  </a:cubicBezTo>
                  <a:close/>
                  <a:moveTo>
                    <a:pt x="1212056" y="0"/>
                  </a:moveTo>
                  <a:lnTo>
                    <a:pt x="1302842" y="0"/>
                  </a:lnTo>
                  <a:lnTo>
                    <a:pt x="1302842" y="206573"/>
                  </a:lnTo>
                  <a:lnTo>
                    <a:pt x="1298079" y="282178"/>
                  </a:lnTo>
                  <a:lnTo>
                    <a:pt x="1299270" y="282178"/>
                  </a:lnTo>
                  <a:lnTo>
                    <a:pt x="1338858" y="231577"/>
                  </a:lnTo>
                  <a:lnTo>
                    <a:pt x="1432024" y="130373"/>
                  </a:lnTo>
                  <a:lnTo>
                    <a:pt x="1534418" y="130373"/>
                  </a:lnTo>
                  <a:lnTo>
                    <a:pt x="1402259" y="274737"/>
                  </a:lnTo>
                  <a:lnTo>
                    <a:pt x="1542455" y="463153"/>
                  </a:lnTo>
                  <a:lnTo>
                    <a:pt x="1437680" y="463153"/>
                  </a:lnTo>
                  <a:lnTo>
                    <a:pt x="1341835" y="328315"/>
                  </a:lnTo>
                  <a:lnTo>
                    <a:pt x="1302842" y="359569"/>
                  </a:lnTo>
                  <a:lnTo>
                    <a:pt x="1302842" y="463153"/>
                  </a:lnTo>
                  <a:lnTo>
                    <a:pt x="1212056" y="463153"/>
                  </a:lnTo>
                  <a:close/>
                </a:path>
              </a:pathLst>
            </a:custGeom>
            <a:solidFill>
              <a:srgbClr val="FED32C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82951" tIns="41475" rIns="82951" bIns="41475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l-NL" sz="4355" b="1" dirty="0">
                <a:latin typeface="+mj-lt"/>
              </a:endParaRPr>
            </a:p>
          </p:txBody>
        </p:sp>
      </p:grpSp>
      <p:grpSp>
        <p:nvGrpSpPr>
          <p:cNvPr id="7" name="Groep 6">
            <a:extLst>
              <a:ext uri="{FF2B5EF4-FFF2-40B4-BE49-F238E27FC236}">
                <a16:creationId xmlns:a16="http://schemas.microsoft.com/office/drawing/2014/main" id="{5A234F84-110B-89A9-28A3-84E83C69EA85}"/>
              </a:ext>
            </a:extLst>
          </p:cNvPr>
          <p:cNvGrpSpPr/>
          <p:nvPr/>
        </p:nvGrpSpPr>
        <p:grpSpPr>
          <a:xfrm>
            <a:off x="1248557" y="428922"/>
            <a:ext cx="7934094" cy="5082260"/>
            <a:chOff x="2346838" y="1396090"/>
            <a:chExt cx="8746099" cy="5602397"/>
          </a:xfrm>
        </p:grpSpPr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DE653D80-D030-D3A0-67CB-14BC77C14E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78" t="7817" r="3585" b="6325"/>
            <a:stretch/>
          </p:blipFill>
          <p:spPr>
            <a:xfrm>
              <a:off x="2346838" y="1396090"/>
              <a:ext cx="8746099" cy="5602397"/>
            </a:xfrm>
            <a:custGeom>
              <a:avLst/>
              <a:gdLst>
                <a:gd name="connsiteX0" fmla="*/ 0 w 8746099"/>
                <a:gd name="connsiteY0" fmla="*/ 0 h 5602397"/>
                <a:gd name="connsiteX1" fmla="*/ 5359571 w 8746099"/>
                <a:gd name="connsiteY1" fmla="*/ 0 h 5602397"/>
                <a:gd name="connsiteX2" fmla="*/ 5359571 w 8746099"/>
                <a:gd name="connsiteY2" fmla="*/ 930550 h 5602397"/>
                <a:gd name="connsiteX3" fmla="*/ 8746099 w 8746099"/>
                <a:gd name="connsiteY3" fmla="*/ 930550 h 5602397"/>
                <a:gd name="connsiteX4" fmla="*/ 8746099 w 8746099"/>
                <a:gd name="connsiteY4" fmla="*/ 5602397 h 5602397"/>
                <a:gd name="connsiteX5" fmla="*/ 0 w 8746099"/>
                <a:gd name="connsiteY5" fmla="*/ 5602397 h 560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46099" h="5602397">
                  <a:moveTo>
                    <a:pt x="0" y="0"/>
                  </a:moveTo>
                  <a:lnTo>
                    <a:pt x="5359571" y="0"/>
                  </a:lnTo>
                  <a:lnTo>
                    <a:pt x="5359571" y="930550"/>
                  </a:lnTo>
                  <a:lnTo>
                    <a:pt x="8746099" y="930550"/>
                  </a:lnTo>
                  <a:lnTo>
                    <a:pt x="8746099" y="5602397"/>
                  </a:lnTo>
                  <a:lnTo>
                    <a:pt x="0" y="5602397"/>
                  </a:lnTo>
                  <a:close/>
                </a:path>
              </a:pathLst>
            </a:custGeom>
          </p:spPr>
        </p:pic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92536032-AEA3-DA79-0AAB-B18B67E2FB1F}"/>
                </a:ext>
              </a:extLst>
            </p:cNvPr>
            <p:cNvSpPr/>
            <p:nvPr/>
          </p:nvSpPr>
          <p:spPr>
            <a:xfrm>
              <a:off x="9907106" y="3278061"/>
              <a:ext cx="652739" cy="397335"/>
            </a:xfrm>
            <a:prstGeom prst="rect">
              <a:avLst/>
            </a:prstGeom>
            <a:solidFill>
              <a:srgbClr val="B1BE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56744EB6-9AD9-FA25-5F79-9DD8B6080FCC}"/>
                </a:ext>
              </a:extLst>
            </p:cNvPr>
            <p:cNvSpPr/>
            <p:nvPr/>
          </p:nvSpPr>
          <p:spPr>
            <a:xfrm>
              <a:off x="2648441" y="3774730"/>
              <a:ext cx="652739" cy="285665"/>
            </a:xfrm>
            <a:prstGeom prst="rect">
              <a:avLst/>
            </a:prstGeom>
            <a:solidFill>
              <a:srgbClr val="B1BE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Tekstvak 10">
              <a:extLst>
                <a:ext uri="{FF2B5EF4-FFF2-40B4-BE49-F238E27FC236}">
                  <a16:creationId xmlns:a16="http://schemas.microsoft.com/office/drawing/2014/main" id="{20D65479-AC1E-3D11-6351-54B5EBA56755}"/>
                </a:ext>
              </a:extLst>
            </p:cNvPr>
            <p:cNvSpPr txBox="1"/>
            <p:nvPr/>
          </p:nvSpPr>
          <p:spPr>
            <a:xfrm>
              <a:off x="2458616" y="3704931"/>
              <a:ext cx="1032387" cy="348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52" b="1" dirty="0">
                  <a:solidFill>
                    <a:schemeClr val="bg1"/>
                  </a:solidFill>
                  <a:latin typeface="+mj-lt"/>
                </a:rPr>
                <a:t>Vragen?</a:t>
              </a:r>
            </a:p>
          </p:txBody>
        </p:sp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A3FAB0D9-90F6-B023-90BF-AF5944ECC5F8}"/>
                </a:ext>
              </a:extLst>
            </p:cNvPr>
            <p:cNvSpPr txBox="1"/>
            <p:nvPr/>
          </p:nvSpPr>
          <p:spPr>
            <a:xfrm>
              <a:off x="9907106" y="3223818"/>
              <a:ext cx="755979" cy="563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07" b="1">
                  <a:solidFill>
                    <a:schemeClr val="bg1"/>
                  </a:solidFill>
                  <a:latin typeface="+mj-lt"/>
                </a:rPr>
                <a:t>Andere opmerk-ingen</a:t>
              </a:r>
              <a:r>
                <a:rPr lang="nl-NL" sz="907" b="1" dirty="0">
                  <a:solidFill>
                    <a:schemeClr val="bg1"/>
                  </a:solidFill>
                  <a:latin typeface="+mj-lt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6323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BFDDB41-6FAC-0F76-E10D-D3A999F202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347" y="190345"/>
            <a:ext cx="7776633" cy="65620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77629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CD778-0C84-CF24-8D6A-338375A9D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073E87-36D5-9816-9AE2-3684DBB73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438339" lvl="4" indent="0" algn="l">
              <a:buNone/>
              <a:tabLst>
                <a:tab pos="629285" algn="l"/>
              </a:tabLst>
            </a:pPr>
            <a:r>
              <a:rPr lang="nl-NL" dirty="0">
                <a:solidFill>
                  <a:schemeClr val="bg1"/>
                </a:solidFill>
              </a:rPr>
              <a:t>Vragen?</a:t>
            </a:r>
            <a:br>
              <a:rPr lang="nl-NL" dirty="0"/>
            </a:br>
            <a:r>
              <a:rPr lang="en-US" sz="3200" i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Hierna</a:t>
            </a:r>
            <a:r>
              <a:rPr lang="en-US" sz="5400" i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nog</a:t>
            </a:r>
            <a:r>
              <a:rPr lang="en-US" sz="3200" i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vragen</a:t>
            </a:r>
            <a:r>
              <a:rPr lang="en-US" sz="3200" i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en-US" sz="3200" i="1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opmerkingen</a:t>
            </a:r>
            <a:r>
              <a:rPr lang="en-US" sz="3200" i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  <a:br>
              <a:rPr lang="en-US" sz="3200" i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i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Stel ze via </a:t>
            </a:r>
            <a:r>
              <a:rPr lang="en-US" sz="3200" i="1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TenderNed</a:t>
            </a:r>
            <a:r>
              <a:rPr lang="en-US" sz="3200" i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(link </a:t>
            </a:r>
            <a:r>
              <a:rPr lang="en-US" sz="3200" i="1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aanmelding</a:t>
            </a:r>
            <a:r>
              <a:rPr lang="en-US" sz="3200" i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marktconsultatie</a:t>
            </a:r>
            <a:r>
              <a:rPr lang="en-US" sz="3200" i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en-US" sz="3200" i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nl-NL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3878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95ABA-4AF1-5087-16F7-E63D80328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Visie en doelstellingen</a:t>
            </a:r>
          </a:p>
        </p:txBody>
      </p:sp>
    </p:spTree>
    <p:extLst>
      <p:ext uri="{BB962C8B-B14F-4D97-AF65-F5344CB8AC3E}">
        <p14:creationId xmlns:p14="http://schemas.microsoft.com/office/powerpoint/2010/main" val="3829652156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B50E4-A4AC-BDB3-BC53-74F7FEBC2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11F74D2-06E8-7414-2138-D13847F3D4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15680" y="404664"/>
            <a:ext cx="5760640" cy="5040560"/>
          </a:xfrm>
        </p:spPr>
        <p:txBody>
          <a:bodyPr/>
          <a:lstStyle/>
          <a:p>
            <a:pPr lvl="0" algn="ctr" defTabSz="9144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004B91"/>
                </a:solidFill>
                <a:latin typeface="Aptos" panose="02110004020202020204"/>
                <a:cs typeface="Poppins" pitchFamily="2" charset="77"/>
              </a:rPr>
              <a:t>Samen op Koers! </a:t>
            </a:r>
            <a:br>
              <a:rPr lang="nl-NL" sz="3200" b="1" dirty="0">
                <a:solidFill>
                  <a:srgbClr val="004B91"/>
                </a:solidFill>
                <a:latin typeface="Aptos" panose="02110004020202020204"/>
                <a:cs typeface="Poppins" pitchFamily="2" charset="77"/>
              </a:rPr>
            </a:br>
            <a:r>
              <a:rPr lang="nl-NL" b="1" dirty="0">
                <a:solidFill>
                  <a:srgbClr val="004B91"/>
                </a:solidFill>
                <a:latin typeface="Aptos" panose="02110004020202020204"/>
                <a:cs typeface="Poppins" pitchFamily="2" charset="77"/>
              </a:rPr>
              <a:t>Voor een gezond en veerkrachtig Krimpen 2025-2030</a:t>
            </a:r>
          </a:p>
          <a:p>
            <a:pPr lvl="0" algn="ctr" defTabSz="9144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nl-NL" b="1" dirty="0">
              <a:solidFill>
                <a:srgbClr val="004B91"/>
              </a:solidFill>
              <a:latin typeface="Aptos" panose="02110004020202020204"/>
              <a:cs typeface="Poppins" pitchFamily="2" charset="77"/>
            </a:endParaRPr>
          </a:p>
          <a:p>
            <a:pPr lvl="0"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werken nauw samen </a:t>
            </a:r>
          </a:p>
          <a:p>
            <a:pPr lvl="0"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Aandacht voor elkaar </a:t>
            </a:r>
          </a:p>
          <a:p>
            <a:pPr lvl="0"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Meer grip op het eigen leven</a:t>
            </a:r>
          </a:p>
          <a:p>
            <a:pPr lvl="0"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Verandering van denken en doen</a:t>
            </a:r>
          </a:p>
          <a:p>
            <a:pPr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 recht naar plicht</a:t>
            </a:r>
          </a:p>
          <a:p>
            <a:pPr lvl="0"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schaarste verdelen</a:t>
            </a:r>
          </a:p>
        </p:txBody>
      </p:sp>
    </p:spTree>
    <p:extLst>
      <p:ext uri="{BB962C8B-B14F-4D97-AF65-F5344CB8AC3E}">
        <p14:creationId xmlns:p14="http://schemas.microsoft.com/office/powerpoint/2010/main" val="319496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85954-E4BC-345A-4E76-E7A8F0C2A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DED9D1A-C02B-09C5-9001-7EC5394C4F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6321" y="480643"/>
            <a:ext cx="5760640" cy="5040560"/>
          </a:xfrm>
        </p:spPr>
        <p:txBody>
          <a:bodyPr/>
          <a:lstStyle/>
          <a:p>
            <a:pPr lvl="0" algn="ctr" defTabSz="9144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004B91"/>
                </a:solidFill>
                <a:latin typeface="Aptos" panose="02110004020202020204"/>
                <a:cs typeface="Poppins" pitchFamily="2" charset="77"/>
              </a:rPr>
              <a:t>Samen op Koers! </a:t>
            </a:r>
            <a:br>
              <a:rPr lang="nl-NL" sz="3200" b="1" dirty="0">
                <a:solidFill>
                  <a:srgbClr val="004B91"/>
                </a:solidFill>
                <a:latin typeface="Aptos" panose="02110004020202020204"/>
                <a:cs typeface="Poppins" pitchFamily="2" charset="77"/>
              </a:rPr>
            </a:br>
            <a:r>
              <a:rPr lang="nl-NL" b="1" dirty="0">
                <a:solidFill>
                  <a:srgbClr val="004B91"/>
                </a:solidFill>
                <a:latin typeface="Aptos" panose="02110004020202020204"/>
                <a:cs typeface="Poppins" pitchFamily="2" charset="77"/>
              </a:rPr>
              <a:t>Voor een gezond en veerkrachtig Krimpen 2025-2030</a:t>
            </a:r>
          </a:p>
          <a:p>
            <a:pPr lvl="0" algn="ctr" defTabSz="9144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nl-NL" b="1" dirty="0">
              <a:solidFill>
                <a:srgbClr val="004B91"/>
              </a:solidFill>
              <a:latin typeface="Aptos" panose="02110004020202020204"/>
              <a:cs typeface="Poppins" pitchFamily="2" charset="77"/>
            </a:endParaRPr>
          </a:p>
          <a:p>
            <a:pPr lvl="0"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werken nauw samen </a:t>
            </a:r>
          </a:p>
          <a:p>
            <a:pPr lvl="0"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Aandacht voor elkaar </a:t>
            </a:r>
          </a:p>
          <a:p>
            <a:pPr lvl="0"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Meer grip op het eigen leven</a:t>
            </a:r>
          </a:p>
          <a:p>
            <a:pPr lvl="0"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Verandering van denken en doen</a:t>
            </a:r>
          </a:p>
          <a:p>
            <a:pPr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 recht naar plicht</a:t>
            </a:r>
          </a:p>
          <a:p>
            <a:pPr lvl="0"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schaarste verdelen</a:t>
            </a:r>
          </a:p>
        </p:txBody>
      </p:sp>
      <p:sp>
        <p:nvSpPr>
          <p:cNvPr id="3" name="Pijl: gekromd omhoog 2">
            <a:extLst>
              <a:ext uri="{FF2B5EF4-FFF2-40B4-BE49-F238E27FC236}">
                <a16:creationId xmlns:a16="http://schemas.microsoft.com/office/drawing/2014/main" id="{2EB28A26-F0F9-01EC-7010-9D81905F78A1}"/>
              </a:ext>
            </a:extLst>
          </p:cNvPr>
          <p:cNvSpPr/>
          <p:nvPr/>
        </p:nvSpPr>
        <p:spPr>
          <a:xfrm>
            <a:off x="2495600" y="5517231"/>
            <a:ext cx="6408712" cy="944927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4" name="Tijdelijke aanduiding voor tekst 1">
            <a:extLst>
              <a:ext uri="{FF2B5EF4-FFF2-40B4-BE49-F238E27FC236}">
                <a16:creationId xmlns:a16="http://schemas.microsoft.com/office/drawing/2014/main" id="{38853BEF-C508-2385-CAE2-7439D15F7040}"/>
              </a:ext>
            </a:extLst>
          </p:cNvPr>
          <p:cNvSpPr txBox="1">
            <a:spLocks/>
          </p:cNvSpPr>
          <p:nvPr/>
        </p:nvSpPr>
        <p:spPr>
          <a:xfrm>
            <a:off x="6312024" y="404664"/>
            <a:ext cx="5184576" cy="5040560"/>
          </a:xfrm>
          <a:prstGeom prst="rect">
            <a:avLst/>
          </a:prstGeom>
        </p:spPr>
        <p:txBody>
          <a:bodyPr/>
          <a:lstStyle>
            <a:lvl1pPr marL="0" indent="0" algn="l" defTabSz="609585" rtl="0" eaLnBrk="1" fontAlgn="base" hangingPunct="1">
              <a:lnSpc>
                <a:spcPts val="3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ヒラギノ角ゴ Pro W3" panose="020B0300000000000000" pitchFamily="34" charset="-128"/>
                <a:cs typeface="+mn-cs"/>
              </a:defRPr>
            </a:lvl1pPr>
            <a:lvl2pPr marL="990575" indent="-380990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accent2"/>
                </a:solidFill>
                <a:latin typeface="+mn-lt"/>
                <a:ea typeface="ヒラギノ角ゴ Pro W3" panose="020B0300000000000000" pitchFamily="34" charset="-128"/>
                <a:cs typeface="+mn-cs"/>
              </a:defRPr>
            </a:lvl2pPr>
            <a:lvl3pPr marL="914400" indent="0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ヒラギノ角ゴ Pro W3" panose="020B0300000000000000" pitchFamily="34" charset="-128"/>
                <a:cs typeface="+mn-cs"/>
              </a:defRPr>
            </a:lvl3pPr>
            <a:lvl4pPr marL="2133547" indent="-304792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ヒラギノ角ゴ Pro W3" panose="020B0300000000000000" pitchFamily="34" charset="-128"/>
                <a:cs typeface="+mn-cs"/>
              </a:defRPr>
            </a:lvl4pPr>
            <a:lvl5pPr marL="2743131" indent="-304792" algn="l" defTabSz="609585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ヒラギノ角ゴ Pro W3" panose="020B0300000000000000" pitchFamily="34" charset="-128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004B91"/>
                </a:solidFill>
                <a:latin typeface="Aptos" panose="02110004020202020204"/>
                <a:cs typeface="Poppins" pitchFamily="2" charset="77"/>
              </a:rPr>
              <a:t>Inkoop </a:t>
            </a:r>
            <a:br>
              <a:rPr lang="nl-NL" sz="3200" b="1" dirty="0">
                <a:solidFill>
                  <a:srgbClr val="004B91"/>
                </a:solidFill>
                <a:latin typeface="Aptos" panose="02110004020202020204"/>
                <a:cs typeface="Poppins" pitchFamily="2" charset="77"/>
              </a:rPr>
            </a:br>
            <a:r>
              <a:rPr lang="nl-NL" b="1" dirty="0">
                <a:solidFill>
                  <a:srgbClr val="004B91"/>
                </a:solidFill>
                <a:latin typeface="Aptos" panose="02110004020202020204"/>
                <a:cs typeface="Poppins" pitchFamily="2" charset="77"/>
              </a:rPr>
              <a:t>Wmo Maatwerkvoorzieningen Krimpen 2026</a:t>
            </a:r>
          </a:p>
          <a:p>
            <a:pPr algn="ctr" defTabSz="9144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nl-NL" b="1" dirty="0">
              <a:solidFill>
                <a:srgbClr val="004B91"/>
              </a:solidFill>
              <a:latin typeface="Aptos" panose="02110004020202020204"/>
              <a:cs typeface="Poppins" pitchFamily="2" charset="77"/>
            </a:endParaRPr>
          </a:p>
          <a:p>
            <a:pPr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Behouden wat werkt</a:t>
            </a:r>
          </a:p>
          <a:p>
            <a:pPr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Samen </a:t>
            </a:r>
            <a:r>
              <a:rPr lang="nl-NL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doorontwikkelen</a:t>
            </a:r>
            <a:endParaRPr lang="nl-NL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Divers en dekkend aanbod</a:t>
            </a:r>
          </a:p>
          <a:p>
            <a:pPr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Scherp en realistisch indiceren</a:t>
            </a:r>
          </a:p>
          <a:p>
            <a:pPr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Vergroten eigen kracht</a:t>
            </a:r>
          </a:p>
          <a:p>
            <a:pPr algn="ctr">
              <a:lnSpc>
                <a:spcPct val="150000"/>
              </a:lnSpc>
              <a:tabLst>
                <a:tab pos="629285" algn="l"/>
              </a:tabLs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 verminderen van wachtlijsten</a:t>
            </a:r>
          </a:p>
        </p:txBody>
      </p:sp>
    </p:spTree>
    <p:extLst>
      <p:ext uri="{BB962C8B-B14F-4D97-AF65-F5344CB8AC3E}">
        <p14:creationId xmlns:p14="http://schemas.microsoft.com/office/powerpoint/2010/main" val="29308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2599 1.1111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EE281-DCD5-900C-F215-15A2E25CF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0FCF26-0C61-E777-09D9-7CC59185D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Inkoopprocedure</a:t>
            </a:r>
          </a:p>
        </p:txBody>
      </p:sp>
    </p:spTree>
    <p:extLst>
      <p:ext uri="{BB962C8B-B14F-4D97-AF65-F5344CB8AC3E}">
        <p14:creationId xmlns:p14="http://schemas.microsoft.com/office/powerpoint/2010/main" val="4001629578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9184B-AB9F-90A7-7AE6-48C84AB3F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9B5BBCC-A62E-84E7-E3C5-CFA6869BDD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935984"/>
            <a:ext cx="11172624" cy="5229320"/>
          </a:xfrm>
        </p:spPr>
        <p:txBody>
          <a:bodyPr/>
          <a:lstStyle/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sz="2400" dirty="0">
                <a:latin typeface="+mn-lt"/>
                <a:ea typeface="Calibri" panose="020F0502020204030204" pitchFamily="34" charset="0"/>
                <a:cs typeface="Poppins" pitchFamily="2" charset="77"/>
              </a:rPr>
              <a:t>Beoogde ingangsdatum nieuwe overeenkomsten 1 januari 2026</a:t>
            </a:r>
          </a:p>
          <a:p>
            <a:pPr marL="1333475" lvl="1" indent="-342900">
              <a:buFont typeface="Wingdings" pitchFamily="2" charset="2"/>
              <a:buChar char="Ø"/>
              <a:tabLst>
                <a:tab pos="629285" algn="l"/>
              </a:tabLst>
            </a:pPr>
            <a:r>
              <a:rPr lang="nl-NL" sz="2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Poppins" pitchFamily="2" charset="77"/>
              </a:rPr>
              <a:t>Contractduur 4+2+2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endParaRPr lang="nl-NL" sz="2400" dirty="0">
              <a:latin typeface="+mn-lt"/>
              <a:ea typeface="Calibri" panose="020F0502020204030204" pitchFamily="34" charset="0"/>
              <a:cs typeface="Poppins" pitchFamily="2" charset="77"/>
            </a:endParaRP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kern="100" dirty="0">
                <a:latin typeface="+mn-lt"/>
                <a:ea typeface="Aptos" panose="020B0004020202020204" pitchFamily="34" charset="0"/>
                <a:cs typeface="Poppins" pitchFamily="2" charset="77"/>
              </a:rPr>
              <a:t>Om de inzet van passende begeleiding te stimuleren zijn productbeschrijvingen en programma’s van eisen opgesteld</a:t>
            </a: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endParaRPr lang="nl-NL" kern="100" dirty="0">
              <a:latin typeface="+mn-lt"/>
              <a:ea typeface="Aptos" panose="020B0004020202020204" pitchFamily="34" charset="0"/>
              <a:cs typeface="Poppins" pitchFamily="2" charset="77"/>
            </a:endParaRP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kern="100" dirty="0">
                <a:latin typeface="+mn-lt"/>
                <a:ea typeface="Aptos" panose="020B0004020202020204" pitchFamily="34" charset="0"/>
                <a:cs typeface="Poppins" pitchFamily="2" charset="77"/>
              </a:rPr>
              <a:t>Voor de bekostiging wordt een inspanningsgerichte </a:t>
            </a:r>
            <a:r>
              <a:rPr lang="nl-NL" kern="100" dirty="0">
                <a:effectLst/>
                <a:latin typeface="+mn-lt"/>
                <a:ea typeface="Aptos" panose="020B0004020202020204" pitchFamily="34" charset="0"/>
                <a:cs typeface="Poppins" pitchFamily="2" charset="77"/>
              </a:rPr>
              <a:t>financierin</a:t>
            </a:r>
            <a:r>
              <a:rPr lang="nl-NL" kern="100" dirty="0">
                <a:latin typeface="+mn-lt"/>
                <a:ea typeface="Aptos" panose="020B0004020202020204" pitchFamily="34" charset="0"/>
                <a:cs typeface="Poppins" pitchFamily="2" charset="77"/>
              </a:rPr>
              <a:t>g (</a:t>
            </a:r>
            <a:r>
              <a:rPr lang="nl-NL" kern="100" dirty="0" err="1">
                <a:latin typeface="+mn-lt"/>
                <a:ea typeface="Aptos" panose="020B0004020202020204" pitchFamily="34" charset="0"/>
                <a:cs typeface="Poppins" pitchFamily="2" charset="77"/>
              </a:rPr>
              <a:t>PxQ</a:t>
            </a:r>
            <a:r>
              <a:rPr lang="nl-NL" kern="100" dirty="0">
                <a:latin typeface="+mn-lt"/>
                <a:ea typeface="Aptos" panose="020B0004020202020204" pitchFamily="34" charset="0"/>
                <a:cs typeface="Poppins" pitchFamily="2" charset="77"/>
              </a:rPr>
              <a:t>) gehanteerd</a:t>
            </a:r>
          </a:p>
          <a:p>
            <a:pPr lvl="0">
              <a:lnSpc>
                <a:spcPct val="100000"/>
              </a:lnSpc>
              <a:tabLst>
                <a:tab pos="629285" algn="l"/>
              </a:tabLst>
            </a:pPr>
            <a:endParaRPr lang="nl-NL" sz="2400" dirty="0">
              <a:latin typeface="+mn-lt"/>
              <a:cs typeface="Poppins" pitchFamily="2" charset="77"/>
            </a:endParaRPr>
          </a:p>
          <a:p>
            <a:pPr marL="34290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dirty="0">
                <a:latin typeface="+mn-lt"/>
                <a:ea typeface="Calibri" panose="020F0502020204030204" pitchFamily="34" charset="0"/>
                <a:cs typeface="Poppins" pitchFamily="2" charset="77"/>
              </a:rPr>
              <a:t>Het inkoopinstrument is een toelatingsprocedure </a:t>
            </a:r>
            <a:r>
              <a:rPr lang="nl-NL" sz="2400" dirty="0">
                <a:latin typeface="+mn-lt"/>
                <a:ea typeface="Calibri" panose="020F0502020204030204" pitchFamily="34" charset="0"/>
                <a:cs typeface="Poppins" pitchFamily="2" charset="77"/>
              </a:rPr>
              <a:t>(“open house”)</a:t>
            </a:r>
          </a:p>
          <a:p>
            <a:pPr marL="34290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endParaRPr lang="nl-NL" dirty="0">
              <a:latin typeface="+mn-lt"/>
              <a:cs typeface="Poppins" pitchFamily="2" charset="77"/>
            </a:endParaRPr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r>
              <a:rPr lang="nl-NL" dirty="0">
                <a:latin typeface="+mn-lt"/>
                <a:cs typeface="Poppins" pitchFamily="2" charset="77"/>
              </a:rPr>
              <a:t>Publicatie van de procedure op </a:t>
            </a:r>
            <a:r>
              <a:rPr lang="nl-NL" dirty="0">
                <a:latin typeface="+mn-lt"/>
                <a:cs typeface="Poppins" pitchFamily="2" charset="77"/>
                <a:hlinkClick r:id="rId2"/>
              </a:rPr>
              <a:t>www.tenderned.nl</a:t>
            </a:r>
            <a:r>
              <a:rPr lang="nl-NL" dirty="0">
                <a:latin typeface="+mn-lt"/>
                <a:cs typeface="Poppins" pitchFamily="2" charset="77"/>
              </a:rPr>
              <a:t> 2</a:t>
            </a:r>
            <a:r>
              <a:rPr lang="nl-NL" baseline="30000" dirty="0">
                <a:latin typeface="+mn-lt"/>
                <a:cs typeface="Poppins" pitchFamily="2" charset="77"/>
              </a:rPr>
              <a:t>e</a:t>
            </a:r>
            <a:r>
              <a:rPr lang="nl-NL" dirty="0">
                <a:latin typeface="+mn-lt"/>
                <a:cs typeface="Poppins" pitchFamily="2" charset="77"/>
              </a:rPr>
              <a:t> helft mei</a:t>
            </a:r>
          </a:p>
          <a:p>
            <a:pPr lvl="0">
              <a:lnSpc>
                <a:spcPct val="100000"/>
              </a:lnSpc>
              <a:tabLst>
                <a:tab pos="629285" algn="l"/>
              </a:tabLst>
            </a:pPr>
            <a:endParaRPr lang="nl-NL" dirty="0">
              <a:latin typeface="+mn-lt"/>
              <a:cs typeface="Poppins" pitchFamily="2" charset="77"/>
            </a:endParaRPr>
          </a:p>
          <a:p>
            <a:pPr marL="34290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r>
              <a:rPr lang="en-GB" sz="2400" dirty="0" err="1">
                <a:latin typeface="+mn-lt"/>
                <a:cs typeface="Poppins" pitchFamily="2" charset="77"/>
              </a:rPr>
              <a:t>Registreer</a:t>
            </a:r>
            <a:r>
              <a:rPr lang="en-GB" sz="2400" dirty="0">
                <a:latin typeface="+mn-lt"/>
                <a:cs typeface="Poppins" pitchFamily="2" charset="77"/>
              </a:rPr>
              <a:t> </a:t>
            </a:r>
            <a:r>
              <a:rPr lang="en-GB" sz="2400" dirty="0" err="1">
                <a:latin typeface="+mn-lt"/>
                <a:cs typeface="Poppins" pitchFamily="2" charset="77"/>
              </a:rPr>
              <a:t>uw</a:t>
            </a:r>
            <a:r>
              <a:rPr lang="en-GB" sz="2400" dirty="0">
                <a:latin typeface="+mn-lt"/>
                <a:cs typeface="Poppins" pitchFamily="2" charset="77"/>
              </a:rPr>
              <a:t> </a:t>
            </a:r>
            <a:r>
              <a:rPr lang="en-GB" sz="2400" dirty="0" err="1">
                <a:latin typeface="+mn-lt"/>
                <a:cs typeface="Poppins" pitchFamily="2" charset="77"/>
              </a:rPr>
              <a:t>organisatie</a:t>
            </a:r>
            <a:r>
              <a:rPr lang="en-GB" sz="2400" dirty="0">
                <a:latin typeface="+mn-lt"/>
                <a:cs typeface="Poppins" pitchFamily="2" charset="77"/>
              </a:rPr>
              <a:t> op </a:t>
            </a:r>
            <a:r>
              <a:rPr lang="en-GB" sz="2400" dirty="0" err="1">
                <a:latin typeface="+mn-lt"/>
                <a:cs typeface="Poppins" pitchFamily="2" charset="77"/>
              </a:rPr>
              <a:t>TenderNed</a:t>
            </a:r>
            <a:r>
              <a:rPr lang="en-GB" sz="2400" dirty="0">
                <a:latin typeface="+mn-lt"/>
                <a:cs typeface="Poppins" pitchFamily="2" charset="77"/>
              </a:rPr>
              <a:t> - </a:t>
            </a:r>
            <a:r>
              <a:rPr lang="en-GB" sz="2400" dirty="0" err="1">
                <a:latin typeface="+mn-lt"/>
                <a:cs typeface="Poppins" pitchFamily="2" charset="77"/>
              </a:rPr>
              <a:t>www.tenderned.nl</a:t>
            </a:r>
            <a:r>
              <a:rPr lang="en-GB" sz="2400" dirty="0">
                <a:latin typeface="+mn-lt"/>
                <a:cs typeface="Poppins" pitchFamily="2" charset="77"/>
              </a:rPr>
              <a:t>/</a:t>
            </a:r>
            <a:r>
              <a:rPr lang="en-GB" sz="2400" dirty="0" err="1">
                <a:latin typeface="+mn-lt"/>
                <a:cs typeface="Poppins" pitchFamily="2" charset="77"/>
              </a:rPr>
              <a:t>cms</a:t>
            </a:r>
            <a:r>
              <a:rPr lang="en-GB" sz="2400" dirty="0">
                <a:latin typeface="+mn-lt"/>
                <a:cs typeface="Poppins" pitchFamily="2" charset="77"/>
              </a:rPr>
              <a:t>/</a:t>
            </a:r>
            <a:r>
              <a:rPr lang="en-GB" sz="2400" dirty="0" err="1">
                <a:latin typeface="+mn-lt"/>
                <a:cs typeface="Poppins" pitchFamily="2" charset="77"/>
              </a:rPr>
              <a:t>nl</a:t>
            </a:r>
            <a:r>
              <a:rPr lang="en-GB" sz="2400" dirty="0">
                <a:latin typeface="+mn-lt"/>
                <a:cs typeface="Poppins" pitchFamily="2" charset="77"/>
              </a:rPr>
              <a:t>/</a:t>
            </a:r>
            <a:r>
              <a:rPr lang="en-GB" sz="2400" dirty="0" err="1">
                <a:latin typeface="+mn-lt"/>
                <a:cs typeface="Poppins" pitchFamily="2" charset="77"/>
              </a:rPr>
              <a:t>interesseprofiel</a:t>
            </a:r>
            <a:r>
              <a:rPr lang="en-GB" sz="2400" dirty="0">
                <a:latin typeface="+mn-lt"/>
                <a:cs typeface="Poppins" pitchFamily="2" charset="77"/>
              </a:rPr>
              <a:t> /</a:t>
            </a:r>
            <a:r>
              <a:rPr lang="en-GB" sz="2400" dirty="0" err="1">
                <a:latin typeface="+mn-lt"/>
                <a:cs typeface="Poppins" pitchFamily="2" charset="77"/>
              </a:rPr>
              <a:t>interesseprofiel-aanmaken</a:t>
            </a:r>
            <a:endParaRPr lang="en-GB" sz="2400" dirty="0">
              <a:latin typeface="+mn-lt"/>
              <a:cs typeface="Poppins" pitchFamily="2" charset="77"/>
            </a:endParaRPr>
          </a:p>
          <a:p>
            <a:pPr lvl="0">
              <a:lnSpc>
                <a:spcPct val="100000"/>
              </a:lnSpc>
              <a:tabLst>
                <a:tab pos="629285" algn="l"/>
              </a:tabLst>
            </a:pPr>
            <a:endParaRPr lang="nl-NL" b="1" dirty="0"/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/>
          </a:p>
          <a:p>
            <a:pPr marL="342900" lvl="0" indent="-342900">
              <a:lnSpc>
                <a:spcPct val="100000"/>
              </a:lnSpc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/>
          </a:p>
          <a:p>
            <a:pPr marL="342900" lvl="0" indent="-342900"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itchFamily="2" charset="2"/>
              <a:buChar char=""/>
              <a:tabLst>
                <a:tab pos="629285" algn="l"/>
              </a:tabLst>
            </a:pPr>
            <a:endParaRPr lang="nl-NL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36FEF6-5198-A312-B793-2A712AEDA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De contracten voor de </a:t>
            </a:r>
            <a:r>
              <a:rPr lang="nl-NL" dirty="0" err="1"/>
              <a:t>Wmo</a:t>
            </a:r>
            <a:r>
              <a:rPr lang="nl-NL" dirty="0"/>
              <a:t> lopen eind 2025 af </a:t>
            </a:r>
          </a:p>
        </p:txBody>
      </p:sp>
    </p:spTree>
    <p:extLst>
      <p:ext uri="{BB962C8B-B14F-4D97-AF65-F5344CB8AC3E}">
        <p14:creationId xmlns:p14="http://schemas.microsoft.com/office/powerpoint/2010/main" val="3242090727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B053A-A0F0-1AD0-774A-C66D740A1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5196383-DCCC-7C47-01FB-8380F53345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In 2023 gaat het grootste deel van de uitgaven binnen de </a:t>
            </a:r>
            <a:r>
              <a:rPr lang="nl-NL" dirty="0" err="1"/>
              <a:t>Wmo</a:t>
            </a:r>
            <a:r>
              <a:rPr lang="nl-NL" dirty="0"/>
              <a:t> naar de doelgroep ouderen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9587B8-B5C7-A07D-7BAA-23057F83C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1" y="1556792"/>
            <a:ext cx="9774029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44684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428A6-AC29-8C47-2148-0611D7FC4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3C1464F-96BA-3EC7-6FF9-290008DCF9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De scope betreft 4 segmenten binnen de </a:t>
            </a:r>
            <a:r>
              <a:rPr lang="nl-NL" dirty="0" err="1"/>
              <a:t>Wmo</a:t>
            </a:r>
            <a:endParaRPr lang="nl-NL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8458860-C20A-E337-F692-882033EFA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032359"/>
              </p:ext>
            </p:extLst>
          </p:nvPr>
        </p:nvGraphicFramePr>
        <p:xfrm>
          <a:off x="767408" y="980728"/>
          <a:ext cx="10440000" cy="5525801"/>
        </p:xfrm>
        <a:graphic>
          <a:graphicData uri="http://schemas.openxmlformats.org/drawingml/2006/table">
            <a:tbl>
              <a:tblPr firstRow="1" firstCol="1" bandRow="1"/>
              <a:tblGrid>
                <a:gridCol w="3490205">
                  <a:extLst>
                    <a:ext uri="{9D8B030D-6E8A-4147-A177-3AD203B41FA5}">
                      <a16:colId xmlns:a16="http://schemas.microsoft.com/office/drawing/2014/main" val="1611065502"/>
                    </a:ext>
                  </a:extLst>
                </a:gridCol>
                <a:gridCol w="6949795">
                  <a:extLst>
                    <a:ext uri="{9D8B030D-6E8A-4147-A177-3AD203B41FA5}">
                      <a16:colId xmlns:a16="http://schemas.microsoft.com/office/drawing/2014/main" val="2521799784"/>
                    </a:ext>
                  </a:extLst>
                </a:gridCol>
              </a:tblGrid>
              <a:tr h="596907">
                <a:tc>
                  <a:txBody>
                    <a:bodyPr/>
                    <a:lstStyle/>
                    <a:p>
                      <a:r>
                        <a:rPr lang="nl-NL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Poppins" pitchFamily="2" charset="77"/>
                        </a:rPr>
                        <a:t>Segmenten</a:t>
                      </a:r>
                      <a:endParaRPr lang="en-NL" sz="2000" dirty="0">
                        <a:effectLst/>
                        <a:latin typeface="+mn-lt"/>
                        <a:ea typeface="Aptos" panose="020B0004020202020204" pitchFamily="34" charset="0"/>
                        <a:cs typeface="Poppins" pitchFamily="2" charset="77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Poppins" pitchFamily="2" charset="77"/>
                        </a:rPr>
                        <a:t>Omschrijving</a:t>
                      </a:r>
                      <a:endParaRPr lang="en-NL" sz="2000" dirty="0">
                        <a:effectLst/>
                        <a:latin typeface="+mn-lt"/>
                        <a:ea typeface="Aptos" panose="020B0004020202020204" pitchFamily="34" charset="0"/>
                        <a:cs typeface="Poppins" pitchFamily="2" charset="77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366046"/>
                  </a:ext>
                </a:extLst>
              </a:tr>
              <a:tr h="11188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20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Herstel/verbetering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20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Volwassenen gericht op herstel en/of verbetering</a:t>
                      </a:r>
                    </a:p>
                    <a:p>
                      <a:r>
                        <a:rPr lang="nl-NL" sz="2000" dirty="0">
                          <a:effectLst/>
                          <a:latin typeface="+mn-lt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NL" sz="20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noProof="0" dirty="0">
                          <a:solidFill>
                            <a:schemeClr val="tx1"/>
                          </a:solidFill>
                          <a:latin typeface="+mn-lt"/>
                          <a:cs typeface="Poppins" pitchFamily="2" charset="77"/>
                        </a:rPr>
                        <a:t>Volwassenen die behoefte hebben aan begeleiding (individueel of in groep) ter bevordering van zelfstandigheid, zelfredzaamheid en re-integratie op de arbeidsmarkt met als doel (een vorm van) zelfstandigheid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989460"/>
                  </a:ext>
                </a:extLst>
              </a:tr>
              <a:tr h="11188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20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Structureel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20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Volwassenen </a:t>
                      </a:r>
                      <a:r>
                        <a:rPr lang="nl-NL" sz="2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geen perspectief op zelfstandigheid</a:t>
                      </a:r>
                      <a:endParaRPr lang="nl-NL" sz="20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Poppins" pitchFamily="2" charset="77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" sz="2000" kern="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Poppins" pitchFamily="2" charset="77"/>
                        </a:rPr>
                        <a:t>Volwassenen die door de aard van hun beperking of vraagstukken niet kunnen deelnemen aan gewoon of begeleid werk en / of geen uitzicht hebben op zelfstandigheid zonder individuele of groepsbegeleiding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517184"/>
                  </a:ext>
                </a:extLst>
              </a:tr>
              <a:tr h="89158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20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Ouderen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20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65+ jaar</a:t>
                      </a:r>
                    </a:p>
                    <a:p>
                      <a:pPr algn="ctr"/>
                      <a:endParaRPr lang="nl-NL" sz="2000" noProof="0" dirty="0">
                        <a:solidFill>
                          <a:schemeClr val="tx1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marL="45720" marR="45720" marT="22860" marB="2286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2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Alle hulp die vanuit de </a:t>
                      </a:r>
                      <a:r>
                        <a:rPr lang="nl-NL" sz="20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Wmo</a:t>
                      </a:r>
                      <a:r>
                        <a:rPr lang="nl-NL" sz="2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 voor de doelgroep ouderen georganiseerd wordt</a:t>
                      </a:r>
                    </a:p>
                  </a:txBody>
                  <a:tcPr marL="45720" marR="45720" marT="22860" marB="2286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508643"/>
                  </a:ext>
                </a:extLst>
              </a:tr>
              <a:tr h="15303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20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Jongvolwassenen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20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16 t/m 27 jaar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2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Jongvolwassenen met uiteenlopende problematiek (enkelvoudig tot </a:t>
                      </a:r>
                      <a:r>
                        <a:rPr lang="nl-NL" sz="20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multi</a:t>
                      </a:r>
                      <a:r>
                        <a:rPr lang="nl-NL" sz="2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-probleem) die ondersteuning nodig hebben bij het opgroeien naar volwassenheid (specifiek onder deze doelgroep vallen jongeren die uitstromen uit de Jeugdwet naar de </a:t>
                      </a:r>
                      <a:r>
                        <a:rPr lang="nl-NL" sz="20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Wmo</a:t>
                      </a:r>
                      <a:r>
                        <a:rPr lang="nl-NL" sz="2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Poppins" pitchFamily="2" charset="77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884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44717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Krimpen aan den IJssel">
  <a:themeElements>
    <a:clrScheme name="KadIJ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adIJ_Powerpoint-template_v02-2024" id="{25019E56-0472-AB40-BAE2-5B9D6BB83F75}" vid="{E16AFA4F-5BAE-3E40-B3C3-DF8E75DF234C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133DB408B0724BBB3D36A10F4C7D5C" ma:contentTypeVersion="15" ma:contentTypeDescription="Een nieuw document maken." ma:contentTypeScope="" ma:versionID="fa7feda2e5c6217f61164923556cfb98">
  <xsd:schema xmlns:xsd="http://www.w3.org/2001/XMLSchema" xmlns:xs="http://www.w3.org/2001/XMLSchema" xmlns:p="http://schemas.microsoft.com/office/2006/metadata/properties" xmlns:ns2="73917afc-fdb3-4268-8341-4e2bbc340ca1" xmlns:ns3="4b0d682d-9f02-4f1a-9221-12c9c4a404e0" targetNamespace="http://schemas.microsoft.com/office/2006/metadata/properties" ma:root="true" ma:fieldsID="ec3bb0b924bcd32ce29b0a0ce5e133c5" ns2:_="" ns3:_="">
    <xsd:import namespace="73917afc-fdb3-4268-8341-4e2bbc340ca1"/>
    <xsd:import namespace="4b0d682d-9f02-4f1a-9221-12c9c4a404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17afc-fdb3-4268-8341-4e2bbc340c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ec3a491b-2193-4886-84e1-70fddd01a5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0d682d-9f02-4f1a-9221-12c9c4a404e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74ba76d8-d4bd-4e71-b3ed-e79b79d6b15b}" ma:internalName="TaxCatchAll" ma:showField="CatchAllData" ma:web="4b0d682d-9f02-4f1a-9221-12c9c4a404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3917afc-fdb3-4268-8341-4e2bbc340ca1">
      <Terms xmlns="http://schemas.microsoft.com/office/infopath/2007/PartnerControls"/>
    </lcf76f155ced4ddcb4097134ff3c332f>
    <TaxCatchAll xmlns="4b0d682d-9f02-4f1a-9221-12c9c4a404e0" xsi:nil="true"/>
  </documentManagement>
</p:properties>
</file>

<file path=customXml/itemProps1.xml><?xml version="1.0" encoding="utf-8"?>
<ds:datastoreItem xmlns:ds="http://schemas.openxmlformats.org/officeDocument/2006/customXml" ds:itemID="{EFF3F1CE-C001-4B0D-A02F-42D2CC923394}"/>
</file>

<file path=customXml/itemProps2.xml><?xml version="1.0" encoding="utf-8"?>
<ds:datastoreItem xmlns:ds="http://schemas.openxmlformats.org/officeDocument/2006/customXml" ds:itemID="{B3CBDB88-7C5C-4481-ACEE-EB67EDEE2808}"/>
</file>

<file path=customXml/itemProps3.xml><?xml version="1.0" encoding="utf-8"?>
<ds:datastoreItem xmlns:ds="http://schemas.openxmlformats.org/officeDocument/2006/customXml" ds:itemID="{6AA3ADF9-1DB3-4D6D-96E0-EAAA0F19077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1303</TotalTime>
  <Words>1495</Words>
  <Application>Microsoft Macintosh PowerPoint</Application>
  <PresentationFormat>Widescreen</PresentationFormat>
  <Paragraphs>459</Paragraphs>
  <Slides>28</Slides>
  <Notes>13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Aptos</vt:lpstr>
      <vt:lpstr>Arial</vt:lpstr>
      <vt:lpstr>Calibri</vt:lpstr>
      <vt:lpstr>Corbel</vt:lpstr>
      <vt:lpstr>Museo Sans 500</vt:lpstr>
      <vt:lpstr>Open Sans</vt:lpstr>
      <vt:lpstr>Open Sans Light</vt:lpstr>
      <vt:lpstr>Symbol</vt:lpstr>
      <vt:lpstr>Wingdings</vt:lpstr>
      <vt:lpstr>Krimpen aan den IJssel</vt:lpstr>
      <vt:lpstr>Krimpen aan den IJssel Marktconsultatie Inkoop Wmo 10 april 2025</vt:lpstr>
      <vt:lpstr>PowerPoint Presentation</vt:lpstr>
      <vt:lpstr>Visie en doelstellingen</vt:lpstr>
      <vt:lpstr>PowerPoint Presentation</vt:lpstr>
      <vt:lpstr>PowerPoint Presentation</vt:lpstr>
      <vt:lpstr>Inkoopprocedure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Bekostiging</vt:lpstr>
      <vt:lpstr>Opbouw tarieven Wmo</vt:lpstr>
      <vt:lpstr>Opbouw van deze bijeenkomst</vt:lpstr>
      <vt:lpstr>Onze aanpak</vt:lpstr>
      <vt:lpstr>Consultatiefase</vt:lpstr>
      <vt:lpstr>Basis parameterwaarden</vt:lpstr>
      <vt:lpstr>    Inschaling per opleidingsniveau</vt:lpstr>
      <vt:lpstr>Functiemix</vt:lpstr>
      <vt:lpstr>PowerPoint Presentation</vt:lpstr>
      <vt:lpstr>Uitkomsten: adviestarieven</vt:lpstr>
      <vt:lpstr>Verhouding DCT/ICT</vt:lpstr>
      <vt:lpstr>PowerPoint Presentation</vt:lpstr>
      <vt:lpstr>PowerPoint Presentation</vt:lpstr>
      <vt:lpstr>Vragen? Hierna nog vragen of opmerkingen?  Stel ze via TenderNed (link aanmelding marktconsultatie)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Raoul Wassenaar</dc:creator>
  <cp:lastModifiedBy>Yvette Berkel</cp:lastModifiedBy>
  <cp:revision>54</cp:revision>
  <cp:lastPrinted>2025-04-06T16:13:00Z</cp:lastPrinted>
  <dcterms:created xsi:type="dcterms:W3CDTF">2023-01-18T15:06:23Z</dcterms:created>
  <dcterms:modified xsi:type="dcterms:W3CDTF">2025-04-18T13:46:55Z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0x010100C8133DB408B0724BBB3D36A10F4C7D5C</vt:lpwstr>
  </property>
</Properties>
</file>