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68" r:id="rId5"/>
    <p:sldId id="258" r:id="rId6"/>
    <p:sldId id="2147376757" r:id="rId7"/>
    <p:sldId id="2147376758" r:id="rId8"/>
    <p:sldId id="2147376754" r:id="rId9"/>
    <p:sldId id="2147376752" r:id="rId10"/>
    <p:sldId id="2147376755" r:id="rId11"/>
    <p:sldId id="1339" r:id="rId12"/>
    <p:sldId id="266" r:id="rId13"/>
    <p:sldId id="1326" r:id="rId14"/>
    <p:sldId id="269" r:id="rId15"/>
    <p:sldId id="2147376760" r:id="rId16"/>
    <p:sldId id="2147376761" r:id="rId17"/>
    <p:sldId id="1332" r:id="rId18"/>
    <p:sldId id="1340" r:id="rId19"/>
    <p:sldId id="2147376763" r:id="rId20"/>
    <p:sldId id="1338" r:id="rId21"/>
    <p:sldId id="1329" r:id="rId22"/>
    <p:sldId id="267" r:id="rId23"/>
    <p:sldId id="256" r:id="rId24"/>
    <p:sldId id="2147376759" r:id="rId25"/>
    <p:sldId id="259" r:id="rId26"/>
    <p:sldId id="307" r:id="rId27"/>
    <p:sldId id="265" r:id="rId28"/>
    <p:sldId id="305" r:id="rId29"/>
    <p:sldId id="298" r:id="rId30"/>
    <p:sldId id="303" r:id="rId31"/>
    <p:sldId id="306" r:id="rId32"/>
    <p:sldId id="309" r:id="rId33"/>
    <p:sldId id="297" r:id="rId34"/>
    <p:sldId id="273" r:id="rId35"/>
    <p:sldId id="1337" r:id="rId36"/>
  </p:sldIdLst>
  <p:sldSz cx="12192000" cy="6858000"/>
  <p:notesSz cx="6858000" cy="9144000"/>
  <p:defaultTex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9pPr>
  </p:defaultTextStyle>
  <p:extLst>
    <p:ext uri="{EFAFB233-063F-42B5-8137-9DF3F51BA10A}">
      <p15:sldGuideLst xmlns:p15="http://schemas.microsoft.com/office/powerpoint/2012/main">
        <p15:guide id="1" pos="3840" userDrawn="1">
          <p15:clr>
            <a:srgbClr val="A4A3A4"/>
          </p15:clr>
        </p15:guide>
        <p15:guide id="2" pos="166"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91"/>
    <a:srgbClr val="6A2874"/>
    <a:srgbClr val="F6B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7"/>
    <p:restoredTop sz="96327"/>
  </p:normalViewPr>
  <p:slideViewPr>
    <p:cSldViewPr snapToObjects="1" showGuides="1">
      <p:cViewPr varScale="1">
        <p:scale>
          <a:sx n="111" d="100"/>
          <a:sy n="111" d="100"/>
        </p:scale>
        <p:origin x="256" y="208"/>
      </p:cViewPr>
      <p:guideLst>
        <p:guide pos="3840"/>
        <p:guide pos="166"/>
        <p:guide orient="horz" pos="216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7CBAC4B-C7F3-0F45-A775-177F2D06FC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nl-NL"/>
          </a:p>
        </p:txBody>
      </p:sp>
      <p:sp>
        <p:nvSpPr>
          <p:cNvPr id="3" name="Tijdelijke aanduiding voor datum 2">
            <a:extLst>
              <a:ext uri="{FF2B5EF4-FFF2-40B4-BE49-F238E27FC236}">
                <a16:creationId xmlns:a16="http://schemas.microsoft.com/office/drawing/2014/main" id="{04D9960C-508C-F74B-8C50-E1E6A98A8B3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CDB4F8CC-BE83-744D-89A8-CC165B8BDD6C}" type="datetimeFigureOut">
              <a:rPr lang="nl-NL"/>
              <a:pPr>
                <a:defRPr/>
              </a:pPr>
              <a:t>18-04-2025</a:t>
            </a:fld>
            <a:endParaRPr lang="nl-NL"/>
          </a:p>
        </p:txBody>
      </p:sp>
      <p:sp>
        <p:nvSpPr>
          <p:cNvPr id="4" name="Tijdelijke aanduiding voor dia-afbeelding 3">
            <a:extLst>
              <a:ext uri="{FF2B5EF4-FFF2-40B4-BE49-F238E27FC236}">
                <a16:creationId xmlns:a16="http://schemas.microsoft.com/office/drawing/2014/main" id="{5F0DFE98-229E-3F42-B087-8808AF17A8F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32D73A76-AB01-8F49-9C17-661D35085D5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EAFBA73A-FBEB-7E40-A151-5B700C083AC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nl-NL"/>
          </a:p>
        </p:txBody>
      </p:sp>
      <p:sp>
        <p:nvSpPr>
          <p:cNvPr id="7" name="Tijdelijke aanduiding voor dianummer 6">
            <a:extLst>
              <a:ext uri="{FF2B5EF4-FFF2-40B4-BE49-F238E27FC236}">
                <a16:creationId xmlns:a16="http://schemas.microsoft.com/office/drawing/2014/main" id="{888CD5AF-FE85-244C-A166-5406370D5C2F}"/>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6E79B1C-05A5-7F4F-A4DA-66FA421267BB}" type="slidenum">
              <a:rPr lang="nl-NL" altLang="nl-NL"/>
              <a:pPr/>
              <a:t>‹#›</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mn-lt"/>
        <a:ea typeface="+mn-ea"/>
        <a:cs typeface="+mn-cs"/>
      </a:defRPr>
    </a:lvl1pPr>
    <a:lvl2pPr marL="609585" algn="l" rtl="0" eaLnBrk="0" fontAlgn="base" hangingPunct="0">
      <a:spcBef>
        <a:spcPct val="30000"/>
      </a:spcBef>
      <a:spcAft>
        <a:spcPct val="0"/>
      </a:spcAft>
      <a:defRPr sz="1600" kern="1200">
        <a:solidFill>
          <a:schemeClr val="tx1"/>
        </a:solidFill>
        <a:latin typeface="+mn-lt"/>
        <a:ea typeface="+mn-ea"/>
        <a:cs typeface="+mn-cs"/>
      </a:defRPr>
    </a:lvl2pPr>
    <a:lvl3pPr marL="1219170" algn="l" rtl="0" eaLnBrk="0" fontAlgn="base" hangingPunct="0">
      <a:spcBef>
        <a:spcPct val="30000"/>
      </a:spcBef>
      <a:spcAft>
        <a:spcPct val="0"/>
      </a:spcAft>
      <a:defRPr sz="1600" kern="1200">
        <a:solidFill>
          <a:schemeClr val="tx1"/>
        </a:solidFill>
        <a:latin typeface="+mn-lt"/>
        <a:ea typeface="+mn-ea"/>
        <a:cs typeface="+mn-cs"/>
      </a:defRPr>
    </a:lvl3pPr>
    <a:lvl4pPr marL="1828754" algn="l" rtl="0" eaLnBrk="0" fontAlgn="base" hangingPunct="0">
      <a:spcBef>
        <a:spcPct val="30000"/>
      </a:spcBef>
      <a:spcAft>
        <a:spcPct val="0"/>
      </a:spcAft>
      <a:defRPr sz="1600" kern="1200">
        <a:solidFill>
          <a:schemeClr val="tx1"/>
        </a:solidFill>
        <a:latin typeface="+mn-lt"/>
        <a:ea typeface="+mn-ea"/>
        <a:cs typeface="+mn-cs"/>
      </a:defRPr>
    </a:lvl4pPr>
    <a:lvl5pPr marL="2438339" algn="l" rtl="0" eaLnBrk="0" fontAlgn="base" hangingPunct="0">
      <a:spcBef>
        <a:spcPct val="30000"/>
      </a:spcBef>
      <a:spcAft>
        <a:spcPct val="0"/>
      </a:spcAft>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20</a:t>
            </a:fld>
            <a:endParaRPr lang="nl-NL"/>
          </a:p>
        </p:txBody>
      </p:sp>
    </p:spTree>
    <p:extLst>
      <p:ext uri="{BB962C8B-B14F-4D97-AF65-F5344CB8AC3E}">
        <p14:creationId xmlns:p14="http://schemas.microsoft.com/office/powerpoint/2010/main" val="266909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31</a:t>
            </a:fld>
            <a:endParaRPr lang="nl-NL"/>
          </a:p>
        </p:txBody>
      </p:sp>
    </p:spTree>
    <p:extLst>
      <p:ext uri="{BB962C8B-B14F-4D97-AF65-F5344CB8AC3E}">
        <p14:creationId xmlns:p14="http://schemas.microsoft.com/office/powerpoint/2010/main" val="4129443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21</a:t>
            </a:fld>
            <a:endParaRPr lang="nl-NL"/>
          </a:p>
        </p:txBody>
      </p:sp>
    </p:spTree>
    <p:extLst>
      <p:ext uri="{BB962C8B-B14F-4D97-AF65-F5344CB8AC3E}">
        <p14:creationId xmlns:p14="http://schemas.microsoft.com/office/powerpoint/2010/main" val="1191821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22</a:t>
            </a:fld>
            <a:endParaRPr lang="nl-NL"/>
          </a:p>
        </p:txBody>
      </p:sp>
    </p:spTree>
    <p:extLst>
      <p:ext uri="{BB962C8B-B14F-4D97-AF65-F5344CB8AC3E}">
        <p14:creationId xmlns:p14="http://schemas.microsoft.com/office/powerpoint/2010/main" val="548416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24</a:t>
            </a:fld>
            <a:endParaRPr lang="nl-NL"/>
          </a:p>
        </p:txBody>
      </p:sp>
    </p:spTree>
    <p:extLst>
      <p:ext uri="{BB962C8B-B14F-4D97-AF65-F5344CB8AC3E}">
        <p14:creationId xmlns:p14="http://schemas.microsoft.com/office/powerpoint/2010/main" val="3283556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25</a:t>
            </a:fld>
            <a:endParaRPr lang="nl-NL"/>
          </a:p>
        </p:txBody>
      </p:sp>
    </p:spTree>
    <p:extLst>
      <p:ext uri="{BB962C8B-B14F-4D97-AF65-F5344CB8AC3E}">
        <p14:creationId xmlns:p14="http://schemas.microsoft.com/office/powerpoint/2010/main" val="1916114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26</a:t>
            </a:fld>
            <a:endParaRPr lang="nl-NL"/>
          </a:p>
        </p:txBody>
      </p:sp>
    </p:spTree>
    <p:extLst>
      <p:ext uri="{BB962C8B-B14F-4D97-AF65-F5344CB8AC3E}">
        <p14:creationId xmlns:p14="http://schemas.microsoft.com/office/powerpoint/2010/main" val="1499693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27</a:t>
            </a:fld>
            <a:endParaRPr lang="nl-NL"/>
          </a:p>
        </p:txBody>
      </p:sp>
    </p:spTree>
    <p:extLst>
      <p:ext uri="{BB962C8B-B14F-4D97-AF65-F5344CB8AC3E}">
        <p14:creationId xmlns:p14="http://schemas.microsoft.com/office/powerpoint/2010/main" val="203653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28</a:t>
            </a:fld>
            <a:endParaRPr lang="nl-NL"/>
          </a:p>
        </p:txBody>
      </p:sp>
    </p:spTree>
    <p:extLst>
      <p:ext uri="{BB962C8B-B14F-4D97-AF65-F5344CB8AC3E}">
        <p14:creationId xmlns:p14="http://schemas.microsoft.com/office/powerpoint/2010/main" val="2933632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F51030-455E-492A-A102-D3404185C30D}" type="slidenum">
              <a:rPr lang="nl-NL" smtClean="0"/>
              <a:t>30</a:t>
            </a:fld>
            <a:endParaRPr lang="nl-NL"/>
          </a:p>
        </p:txBody>
      </p:sp>
    </p:spTree>
    <p:extLst>
      <p:ext uri="{BB962C8B-B14F-4D97-AF65-F5344CB8AC3E}">
        <p14:creationId xmlns:p14="http://schemas.microsoft.com/office/powerpoint/2010/main" val="2816222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rimpen Voorbla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FC7B356-E8C2-4C03-7107-9AE79FF09B05}"/>
              </a:ext>
            </a:extLst>
          </p:cNvPr>
          <p:cNvSpPr/>
          <p:nvPr userDrawn="1"/>
        </p:nvSpPr>
        <p:spPr>
          <a:xfrm>
            <a:off x="0" y="0"/>
            <a:ext cx="12193200" cy="6858000"/>
          </a:xfrm>
          <a:prstGeom prst="rect">
            <a:avLst/>
          </a:prstGeom>
          <a:solidFill>
            <a:srgbClr val="004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4B91"/>
              </a:solidFill>
            </a:endParaRPr>
          </a:p>
        </p:txBody>
      </p:sp>
      <p:pic>
        <p:nvPicPr>
          <p:cNvPr id="2" name="Picture 26">
            <a:extLst>
              <a:ext uri="{FF2B5EF4-FFF2-40B4-BE49-F238E27FC236}">
                <a16:creationId xmlns:a16="http://schemas.microsoft.com/office/drawing/2014/main" id="{E0C54D5B-409F-9EE8-73ED-822B918866C0}"/>
              </a:ext>
            </a:extLst>
          </p:cNvPr>
          <p:cNvPicPr>
            <a:picLocks noChangeAspect="1"/>
          </p:cNvPicPr>
          <p:nvPr userDrawn="1"/>
        </p:nvPicPr>
        <p:blipFill>
          <a:blip r:embed="rId2"/>
          <a:srcRect/>
          <a:stretch/>
        </p:blipFill>
        <p:spPr bwMode="auto">
          <a:xfrm>
            <a:off x="3037692" y="1265274"/>
            <a:ext cx="6116616" cy="4327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7">
            <a:extLst>
              <a:ext uri="{FF2B5EF4-FFF2-40B4-BE49-F238E27FC236}">
                <a16:creationId xmlns:a16="http://schemas.microsoft.com/office/drawing/2014/main" id="{A9CBBB6E-E3E8-0499-E751-6548C645B83E}"/>
              </a:ext>
            </a:extLst>
          </p:cNvPr>
          <p:cNvPicPr>
            <a:picLocks noChangeAspect="1"/>
          </p:cNvPicPr>
          <p:nvPr userDrawn="1"/>
        </p:nvPicPr>
        <p:blipFill>
          <a:blip r:embed="rId3"/>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433716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eldia">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F270606-9625-4C8E-BD42-9E4215B779E3}"/>
              </a:ext>
            </a:extLst>
          </p:cNvPr>
          <p:cNvSpPr/>
          <p:nvPr userDrawn="1"/>
        </p:nvSpPr>
        <p:spPr>
          <a:xfrm>
            <a:off x="177751" y="240509"/>
            <a:ext cx="11836497" cy="64345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dianummer 5">
            <a:extLst>
              <a:ext uri="{FF2B5EF4-FFF2-40B4-BE49-F238E27FC236}">
                <a16:creationId xmlns:a16="http://schemas.microsoft.com/office/drawing/2014/main" id="{E2419E6F-385E-4206-8C73-F9A470212C42}"/>
              </a:ext>
            </a:extLst>
          </p:cNvPr>
          <p:cNvSpPr>
            <a:spLocks noGrp="1"/>
          </p:cNvSpPr>
          <p:nvPr>
            <p:ph type="sldNum" sz="quarter" idx="12"/>
          </p:nvPr>
        </p:nvSpPr>
        <p:spPr>
          <a:xfrm>
            <a:off x="7811175" y="5883022"/>
            <a:ext cx="2488516" cy="331235"/>
          </a:xfrm>
          <a:prstGeom prst="rect">
            <a:avLst/>
          </a:prstGeom>
        </p:spPr>
        <p:txBody>
          <a:bodyPr/>
          <a:lstStyle/>
          <a:p>
            <a:fld id="{8AC336CE-01AB-4FB0-ACCC-4A9D421CCBC2}" type="slidenum">
              <a:rPr lang="nl-NL" smtClean="0"/>
              <a:t>‹#›</a:t>
            </a:fld>
            <a:endParaRPr lang="nl-NL"/>
          </a:p>
        </p:txBody>
      </p:sp>
      <p:sp>
        <p:nvSpPr>
          <p:cNvPr id="12" name="Rechthoek 11">
            <a:extLst>
              <a:ext uri="{FF2B5EF4-FFF2-40B4-BE49-F238E27FC236}">
                <a16:creationId xmlns:a16="http://schemas.microsoft.com/office/drawing/2014/main" id="{2185B574-3535-49FC-B158-7A4AFE086552}"/>
              </a:ext>
            </a:extLst>
          </p:cNvPr>
          <p:cNvSpPr/>
          <p:nvPr userDrawn="1"/>
        </p:nvSpPr>
        <p:spPr>
          <a:xfrm>
            <a:off x="6752693" y="-9868"/>
            <a:ext cx="5439308" cy="6867868"/>
          </a:xfrm>
          <a:prstGeom prst="rect">
            <a:avLst/>
          </a:prstGeom>
          <a:gradFill flip="none" rotWithShape="1">
            <a:gsLst>
              <a:gs pos="0">
                <a:schemeClr val="accent1">
                  <a:lumMod val="50000"/>
                </a:schemeClr>
              </a:gs>
              <a:gs pos="100000">
                <a:schemeClr val="accent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descr="Afbeelding met tekst&#10;&#10;Automatisch gegenereerde beschrijving">
            <a:extLst>
              <a:ext uri="{FF2B5EF4-FFF2-40B4-BE49-F238E27FC236}">
                <a16:creationId xmlns:a16="http://schemas.microsoft.com/office/drawing/2014/main" id="{EB15C425-3447-495E-9BAB-B95FEA399A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257" b="59532"/>
          <a:stretch/>
        </p:blipFill>
        <p:spPr>
          <a:xfrm>
            <a:off x="-2" y="5200656"/>
            <a:ext cx="3089907" cy="1647476"/>
          </a:xfrm>
          <a:prstGeom prst="rect">
            <a:avLst/>
          </a:prstGeom>
        </p:spPr>
      </p:pic>
      <p:sp>
        <p:nvSpPr>
          <p:cNvPr id="7" name="Title 1">
            <a:extLst>
              <a:ext uri="{FF2B5EF4-FFF2-40B4-BE49-F238E27FC236}">
                <a16:creationId xmlns:a16="http://schemas.microsoft.com/office/drawing/2014/main" id="{7E14906B-1C95-4D87-A9BF-F2FA20FBEAB2}"/>
              </a:ext>
            </a:extLst>
          </p:cNvPr>
          <p:cNvSpPr>
            <a:spLocks noGrp="1"/>
          </p:cNvSpPr>
          <p:nvPr>
            <p:ph type="ctrTitle"/>
          </p:nvPr>
        </p:nvSpPr>
        <p:spPr>
          <a:xfrm>
            <a:off x="651926" y="2310245"/>
            <a:ext cx="6515073" cy="1449408"/>
          </a:xfrm>
          <a:prstGeom prst="rect">
            <a:avLst/>
          </a:prstGeom>
        </p:spPr>
        <p:txBody>
          <a:bodyPr anchor="t">
            <a:normAutofit/>
          </a:bodyPr>
          <a:lstStyle>
            <a:lvl1pPr algn="l">
              <a:defRPr sz="2903"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8" name="Subtitle 2">
            <a:extLst>
              <a:ext uri="{FF2B5EF4-FFF2-40B4-BE49-F238E27FC236}">
                <a16:creationId xmlns:a16="http://schemas.microsoft.com/office/drawing/2014/main" id="{FF1B27EA-83D9-447C-90AB-CE0DAFB8AA24}"/>
              </a:ext>
            </a:extLst>
          </p:cNvPr>
          <p:cNvSpPr>
            <a:spLocks noGrp="1"/>
          </p:cNvSpPr>
          <p:nvPr>
            <p:ph type="subTitle" idx="1"/>
          </p:nvPr>
        </p:nvSpPr>
        <p:spPr>
          <a:xfrm>
            <a:off x="7909308" y="4974067"/>
            <a:ext cx="3949581" cy="1529935"/>
          </a:xfrm>
          <a:prstGeom prst="rect">
            <a:avLst/>
          </a:prstGeom>
        </p:spPr>
        <p:txBody>
          <a:bodyPr/>
          <a:lstStyle>
            <a:lvl1pPr marL="0" indent="0" algn="l">
              <a:buNone/>
              <a:defRPr sz="2400">
                <a:solidFill>
                  <a:schemeClr val="tx1">
                    <a:lumMod val="65000"/>
                    <a:lumOff val="35000"/>
                  </a:schemeClr>
                </a:solidFill>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nl-NL"/>
              <a:t>Klikken om de ondertitelstijl van het model te bewerken</a:t>
            </a:r>
            <a:endParaRPr lang="en-US" dirty="0"/>
          </a:p>
        </p:txBody>
      </p:sp>
      <p:sp>
        <p:nvSpPr>
          <p:cNvPr id="3" name="Stroomdiagram: Uitstel 11">
            <a:extLst>
              <a:ext uri="{FF2B5EF4-FFF2-40B4-BE49-F238E27FC236}">
                <a16:creationId xmlns:a16="http://schemas.microsoft.com/office/drawing/2014/main" id="{421E0582-7313-535E-5D0C-DA045687086E}"/>
              </a:ext>
            </a:extLst>
          </p:cNvPr>
          <p:cNvSpPr/>
          <p:nvPr userDrawn="1"/>
        </p:nvSpPr>
        <p:spPr>
          <a:xfrm>
            <a:off x="1658443" y="833606"/>
            <a:ext cx="1431463" cy="1232441"/>
          </a:xfrm>
          <a:custGeom>
            <a:avLst/>
            <a:gdLst>
              <a:gd name="connsiteX0" fmla="*/ 0 w 1985554"/>
              <a:gd name="connsiteY0" fmla="*/ 0 h 1358537"/>
              <a:gd name="connsiteX1" fmla="*/ 992777 w 1985554"/>
              <a:gd name="connsiteY1" fmla="*/ 0 h 1358537"/>
              <a:gd name="connsiteX2" fmla="*/ 1985554 w 1985554"/>
              <a:gd name="connsiteY2" fmla="*/ 679269 h 1358537"/>
              <a:gd name="connsiteX3" fmla="*/ 992777 w 1985554"/>
              <a:gd name="connsiteY3" fmla="*/ 1358538 h 1358537"/>
              <a:gd name="connsiteX4" fmla="*/ 0 w 1985554"/>
              <a:gd name="connsiteY4" fmla="*/ 1358537 h 1358537"/>
              <a:gd name="connsiteX5" fmla="*/ 0 w 1985554"/>
              <a:gd name="connsiteY5" fmla="*/ 0 h 1358537"/>
              <a:gd name="connsiteX0" fmla="*/ 0 w 1867988"/>
              <a:gd name="connsiteY0" fmla="*/ 0 h 1358538"/>
              <a:gd name="connsiteX1" fmla="*/ 992777 w 1867988"/>
              <a:gd name="connsiteY1" fmla="*/ 0 h 1358538"/>
              <a:gd name="connsiteX2" fmla="*/ 1867988 w 1867988"/>
              <a:gd name="connsiteY2" fmla="*/ 692331 h 1358538"/>
              <a:gd name="connsiteX3" fmla="*/ 992777 w 1867988"/>
              <a:gd name="connsiteY3" fmla="*/ 1358538 h 1358538"/>
              <a:gd name="connsiteX4" fmla="*/ 0 w 1867988"/>
              <a:gd name="connsiteY4" fmla="*/ 1358537 h 1358538"/>
              <a:gd name="connsiteX5" fmla="*/ 0 w 1867988"/>
              <a:gd name="connsiteY5" fmla="*/ 0 h 1358538"/>
              <a:gd name="connsiteX0" fmla="*/ 0 w 1783079"/>
              <a:gd name="connsiteY0" fmla="*/ 0 h 1358538"/>
              <a:gd name="connsiteX1" fmla="*/ 992777 w 1783079"/>
              <a:gd name="connsiteY1" fmla="*/ 0 h 1358538"/>
              <a:gd name="connsiteX2" fmla="*/ 1783079 w 1783079"/>
              <a:gd name="connsiteY2" fmla="*/ 705394 h 1358538"/>
              <a:gd name="connsiteX3" fmla="*/ 992777 w 1783079"/>
              <a:gd name="connsiteY3" fmla="*/ 1358538 h 1358538"/>
              <a:gd name="connsiteX4" fmla="*/ 0 w 1783079"/>
              <a:gd name="connsiteY4" fmla="*/ 1358537 h 1358538"/>
              <a:gd name="connsiteX5" fmla="*/ 0 w 1783079"/>
              <a:gd name="connsiteY5" fmla="*/ 0 h 1358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3079" h="1358538">
                <a:moveTo>
                  <a:pt x="0" y="0"/>
                </a:moveTo>
                <a:lnTo>
                  <a:pt x="992777" y="0"/>
                </a:lnTo>
                <a:cubicBezTo>
                  <a:pt x="1541073" y="0"/>
                  <a:pt x="1783079" y="330244"/>
                  <a:pt x="1783079" y="705394"/>
                </a:cubicBezTo>
                <a:cubicBezTo>
                  <a:pt x="1783079" y="1080544"/>
                  <a:pt x="1541073" y="1358538"/>
                  <a:pt x="992777" y="1358538"/>
                </a:cubicBezTo>
                <a:lnTo>
                  <a:pt x="0" y="135853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D03ECF5B-03CF-C5FF-E06A-56F482A20382}"/>
              </a:ext>
            </a:extLst>
          </p:cNvPr>
          <p:cNvSpPr/>
          <p:nvPr userDrawn="1"/>
        </p:nvSpPr>
        <p:spPr>
          <a:xfrm>
            <a:off x="118501" y="833606"/>
            <a:ext cx="2457331" cy="1231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1FEDACA7-75B7-5925-D8AA-A974EF8E45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751" y="1033379"/>
            <a:ext cx="1655353" cy="714394"/>
          </a:xfrm>
          <a:prstGeom prst="rect">
            <a:avLst/>
          </a:prstGeom>
        </p:spPr>
      </p:pic>
    </p:spTree>
    <p:extLst>
      <p:ext uri="{BB962C8B-B14F-4D97-AF65-F5344CB8AC3E}">
        <p14:creationId xmlns:p14="http://schemas.microsoft.com/office/powerpoint/2010/main" val="1159467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kst zonder opsomming">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0FDD334-5786-4B2B-977D-9C110D9D76EE}"/>
              </a:ext>
            </a:extLst>
          </p:cNvPr>
          <p:cNvSpPr>
            <a:spLocks noGrp="1"/>
          </p:cNvSpPr>
          <p:nvPr>
            <p:ph type="body" sz="quarter" idx="10"/>
          </p:nvPr>
        </p:nvSpPr>
        <p:spPr>
          <a:xfrm>
            <a:off x="850699" y="1818912"/>
            <a:ext cx="9850376" cy="3839443"/>
          </a:xfrm>
        </p:spPr>
        <p:txBody>
          <a:bodyPr/>
          <a:lstStyle>
            <a:lvl1pPr marL="0" indent="0">
              <a:buNone/>
              <a:defRPr>
                <a:solidFill>
                  <a:schemeClr val="tx1">
                    <a:lumMod val="50000"/>
                    <a:lumOff val="50000"/>
                  </a:schemeClr>
                </a:solidFill>
              </a:defRPr>
            </a:lvl1pPr>
            <a:lvl2pPr marL="568872" indent="-326921">
              <a:buFont typeface="Corbel" panose="020B0503020204020204" pitchFamily="34" charset="0"/>
              <a:buChar char="–"/>
              <a:defRPr>
                <a:solidFill>
                  <a:schemeClr val="tx1">
                    <a:lumMod val="50000"/>
                    <a:lumOff val="50000"/>
                  </a:schemeClr>
                </a:solidFill>
              </a:defRPr>
            </a:lvl2pPr>
            <a:lvl3pPr marL="894352" indent="-240511">
              <a:defRPr>
                <a:solidFill>
                  <a:schemeClr val="tx1">
                    <a:lumMod val="50000"/>
                    <a:lumOff val="50000"/>
                  </a:schemeClr>
                </a:solidFill>
              </a:defRPr>
            </a:lvl3pPr>
            <a:lvl4pPr marL="1221273" indent="-326921">
              <a:defRPr>
                <a:solidFill>
                  <a:schemeClr val="tx1">
                    <a:lumMod val="50000"/>
                    <a:lumOff val="50000"/>
                  </a:schemeClr>
                </a:solidFill>
              </a:defRPr>
            </a:lvl4pPr>
            <a:lvl5pPr marL="1548194" indent="-326921">
              <a:defRPr>
                <a:solidFill>
                  <a:schemeClr val="tx1">
                    <a:lumMod val="50000"/>
                    <a:lumOff val="50000"/>
                  </a:schemeClr>
                </a:solidFill>
              </a:defRPr>
            </a:lvl5pPr>
          </a:lstStyle>
          <a:p>
            <a:pPr lvl="0"/>
            <a:r>
              <a:rPr lang="nl-NL"/>
              <a:t>Klikken om de tekststijl van het model te bewerken</a:t>
            </a:r>
          </a:p>
        </p:txBody>
      </p:sp>
      <p:sp>
        <p:nvSpPr>
          <p:cNvPr id="6" name="Titel 5">
            <a:extLst>
              <a:ext uri="{FF2B5EF4-FFF2-40B4-BE49-F238E27FC236}">
                <a16:creationId xmlns:a16="http://schemas.microsoft.com/office/drawing/2014/main" id="{086D0407-D688-4865-8347-7FEEAF04D49C}"/>
              </a:ext>
            </a:extLst>
          </p:cNvPr>
          <p:cNvSpPr>
            <a:spLocks noGrp="1"/>
          </p:cNvSpPr>
          <p:nvPr>
            <p:ph type="title"/>
          </p:nvPr>
        </p:nvSpPr>
        <p:spPr>
          <a:xfrm>
            <a:off x="838146" y="493972"/>
            <a:ext cx="10515708" cy="1324939"/>
          </a:xfrm>
        </p:spPr>
        <p:txBody>
          <a:bodyPr/>
          <a:lstStyle>
            <a:lvl1pPr>
              <a:defRPr>
                <a:solidFill>
                  <a:schemeClr val="accent1"/>
                </a:solidFill>
              </a:defRPr>
            </a:lvl1pPr>
          </a:lstStyle>
          <a:p>
            <a:r>
              <a:rPr lang="nl-NL" dirty="0"/>
              <a:t>Klik om stijl te bewerken</a:t>
            </a:r>
          </a:p>
        </p:txBody>
      </p:sp>
    </p:spTree>
    <p:extLst>
      <p:ext uri="{BB962C8B-B14F-4D97-AF65-F5344CB8AC3E}">
        <p14:creationId xmlns:p14="http://schemas.microsoft.com/office/powerpoint/2010/main" val="1100266508"/>
      </p:ext>
    </p:extLst>
  </p:cSld>
  <p:clrMapOvr>
    <a:masterClrMapping/>
  </p:clrMapOvr>
  <p:extLst>
    <p:ext uri="{DCECCB84-F9BA-43D5-87BE-67443E8EF086}">
      <p15:sldGuideLst xmlns:p15="http://schemas.microsoft.com/office/powerpoint/2012/main">
        <p15:guide id="1" orient="horz" pos="2381">
          <p15:clr>
            <a:srgbClr val="FBAE40"/>
          </p15:clr>
        </p15:guide>
        <p15:guide id="2" pos="423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BD39545-8551-4C75-8D4C-040E1DD58BD1}" type="datetimeFigureOut">
              <a:rPr lang="nl-NL" smtClean="0"/>
              <a:t>18-04-2025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793623B-3AD0-4A24-831D-0AB223373F77}" type="slidenum">
              <a:rPr lang="nl-NL" smtClean="0"/>
              <a:t>‹#›</a:t>
            </a:fld>
            <a:endParaRPr lang="nl-NL"/>
          </a:p>
        </p:txBody>
      </p:sp>
    </p:spTree>
    <p:extLst>
      <p:ext uri="{BB962C8B-B14F-4D97-AF65-F5344CB8AC3E}">
        <p14:creationId xmlns:p14="http://schemas.microsoft.com/office/powerpoint/2010/main" val="4022541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7CA79-89E9-4F55-82C7-029D4670DC38}"/>
              </a:ext>
            </a:extLst>
          </p:cNvPr>
          <p:cNvSpPr>
            <a:spLocks noGrp="1"/>
          </p:cNvSpPr>
          <p:nvPr>
            <p:ph type="title"/>
          </p:nvPr>
        </p:nvSpPr>
        <p:spPr/>
        <p:txBody>
          <a:bodyPr/>
          <a:lstStyle>
            <a:lvl1pPr>
              <a:defRPr>
                <a:solidFill>
                  <a:schemeClr val="accent1"/>
                </a:solidFill>
              </a:defRPr>
            </a:lvl1pPr>
          </a:lstStyle>
          <a:p>
            <a:r>
              <a:rPr lang="nl-NL" dirty="0"/>
              <a:t>Klik om stijl te bewerken</a:t>
            </a:r>
          </a:p>
        </p:txBody>
      </p:sp>
      <p:sp>
        <p:nvSpPr>
          <p:cNvPr id="4" name="Tijdelijke aanduiding voor tabel 3">
            <a:extLst>
              <a:ext uri="{FF2B5EF4-FFF2-40B4-BE49-F238E27FC236}">
                <a16:creationId xmlns:a16="http://schemas.microsoft.com/office/drawing/2014/main" id="{7B94B5AE-2E40-4875-8A9D-EE0EEFF2F9E2}"/>
              </a:ext>
            </a:extLst>
          </p:cNvPr>
          <p:cNvSpPr>
            <a:spLocks noGrp="1"/>
          </p:cNvSpPr>
          <p:nvPr>
            <p:ph type="tbl" sz="quarter" idx="10"/>
          </p:nvPr>
        </p:nvSpPr>
        <p:spPr>
          <a:xfrm>
            <a:off x="838146" y="1994776"/>
            <a:ext cx="8473627" cy="3742953"/>
          </a:xfrm>
        </p:spPr>
        <p:txBody>
          <a:bodyPr/>
          <a:lstStyle/>
          <a:p>
            <a:r>
              <a:rPr lang="nl-NL"/>
              <a:t>Klik op het pictogram als u een tabel wilt toevoegen</a:t>
            </a:r>
          </a:p>
        </p:txBody>
      </p:sp>
    </p:spTree>
    <p:extLst>
      <p:ext uri="{BB962C8B-B14F-4D97-AF65-F5344CB8AC3E}">
        <p14:creationId xmlns:p14="http://schemas.microsoft.com/office/powerpoint/2010/main" val="195547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rimpen Basis">
    <p:spTree>
      <p:nvGrpSpPr>
        <p:cNvPr id="1" name=""/>
        <p:cNvGrpSpPr/>
        <p:nvPr/>
      </p:nvGrpSpPr>
      <p:grpSpPr>
        <a:xfrm>
          <a:off x="0" y="0"/>
          <a:ext cx="0" cy="0"/>
          <a:chOff x="0" y="0"/>
          <a:chExt cx="0" cy="0"/>
        </a:xfrm>
      </p:grpSpPr>
      <p:sp>
        <p:nvSpPr>
          <p:cNvPr id="6" name="Tijdelijke aanduiding voor tekst 18">
            <a:extLst>
              <a:ext uri="{FF2B5EF4-FFF2-40B4-BE49-F238E27FC236}">
                <a16:creationId xmlns:a16="http://schemas.microsoft.com/office/drawing/2014/main" id="{7380E824-9AB4-D2BC-457E-02F728957A4C}"/>
              </a:ext>
            </a:extLst>
          </p:cNvPr>
          <p:cNvSpPr>
            <a:spLocks noGrp="1"/>
          </p:cNvSpPr>
          <p:nvPr>
            <p:ph type="body" sz="quarter" idx="12" hasCustomPrompt="1"/>
          </p:nvPr>
        </p:nvSpPr>
        <p:spPr>
          <a:xfrm>
            <a:off x="540000" y="1080000"/>
            <a:ext cx="9000000" cy="5229320"/>
          </a:xfrm>
          <a:prstGeom prst="rect">
            <a:avLst/>
          </a:prstGeom>
        </p:spPr>
        <p:txBody>
          <a:bodyPr/>
          <a:lstStyle>
            <a:lvl1pPr marL="0" indent="0">
              <a:lnSpc>
                <a:spcPts val="3000"/>
              </a:lnSpc>
              <a:spcBef>
                <a:spcPts val="0"/>
              </a:spcBef>
              <a:buFont typeface="Arial" panose="020B0604020202020204" pitchFamily="34" charset="0"/>
              <a:buNone/>
              <a:defRPr sz="2400" b="0" i="0">
                <a:solidFill>
                  <a:schemeClr val="tx1">
                    <a:lumMod val="65000"/>
                    <a:lumOff val="35000"/>
                  </a:schemeClr>
                </a:solidFill>
                <a:latin typeface="Aptos" panose="020B0004020202020204" pitchFamily="34" charset="0"/>
              </a:defRPr>
            </a:lvl1pPr>
            <a:lvl2pPr>
              <a:defRPr sz="2800">
                <a:solidFill>
                  <a:schemeClr val="accent2"/>
                </a:solidFill>
              </a:defRPr>
            </a:lvl2pPr>
            <a:lvl3pPr marL="914400" indent="0">
              <a:buNone/>
              <a:defRPr/>
            </a:lvl3pPr>
          </a:lstStyle>
          <a:p>
            <a:pPr lvl="0"/>
            <a:r>
              <a:rPr lang="nl-NL" dirty="0"/>
              <a:t>Tekst</a:t>
            </a:r>
          </a:p>
        </p:txBody>
      </p:sp>
      <p:sp>
        <p:nvSpPr>
          <p:cNvPr id="7" name="Tijdelijke aanduiding voor tekst 2">
            <a:extLst>
              <a:ext uri="{FF2B5EF4-FFF2-40B4-BE49-F238E27FC236}">
                <a16:creationId xmlns:a16="http://schemas.microsoft.com/office/drawing/2014/main" id="{94825FE5-012E-021C-0628-0752A8A7860C}"/>
              </a:ext>
            </a:extLst>
          </p:cNvPr>
          <p:cNvSpPr>
            <a:spLocks noGrp="1"/>
          </p:cNvSpPr>
          <p:nvPr>
            <p:ph type="body" sz="quarter" idx="10" hasCustomPrompt="1"/>
          </p:nvPr>
        </p:nvSpPr>
        <p:spPr>
          <a:xfrm>
            <a:off x="540000" y="360000"/>
            <a:ext cx="10440000" cy="540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rgbClr val="004B91"/>
                </a:solidFill>
                <a:latin typeface="Aptos" panose="020B0004020202020204" pitchFamily="34" charset="0"/>
              </a:defRPr>
            </a:lvl1pPr>
            <a:lvl2pPr>
              <a:defRPr b="0" i="0">
                <a:solidFill>
                  <a:schemeClr val="accent2"/>
                </a:solidFill>
                <a:latin typeface="Museo Sans 500" panose="02000000000000000000" pitchFamily="2" charset="77"/>
              </a:defRPr>
            </a:lvl2pPr>
            <a:lvl3pPr>
              <a:defRPr b="0" i="0">
                <a:solidFill>
                  <a:schemeClr val="accent2"/>
                </a:solidFill>
                <a:latin typeface="Museo Sans 500" panose="02000000000000000000" pitchFamily="2" charset="77"/>
              </a:defRPr>
            </a:lvl3pPr>
            <a:lvl4pPr>
              <a:defRPr b="0" i="0">
                <a:solidFill>
                  <a:schemeClr val="accent2"/>
                </a:solidFill>
                <a:latin typeface="Museo Sans 500" panose="02000000000000000000" pitchFamily="2" charset="77"/>
              </a:defRPr>
            </a:lvl4pPr>
            <a:lvl5pPr>
              <a:defRPr b="0" i="0">
                <a:solidFill>
                  <a:schemeClr val="accent2"/>
                </a:solidFill>
                <a:latin typeface="Museo Sans 500" panose="02000000000000000000"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Titel/thema (bondig)</a:t>
            </a:r>
          </a:p>
        </p:txBody>
      </p:sp>
    </p:spTree>
    <p:extLst>
      <p:ext uri="{BB962C8B-B14F-4D97-AF65-F5344CB8AC3E}">
        <p14:creationId xmlns:p14="http://schemas.microsoft.com/office/powerpoint/2010/main" val="3971199407"/>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s Zorg">
    <p:spTree>
      <p:nvGrpSpPr>
        <p:cNvPr id="1" name=""/>
        <p:cNvGrpSpPr/>
        <p:nvPr/>
      </p:nvGrpSpPr>
      <p:grpSpPr>
        <a:xfrm>
          <a:off x="0" y="0"/>
          <a:ext cx="0" cy="0"/>
          <a:chOff x="0" y="0"/>
          <a:chExt cx="0" cy="0"/>
        </a:xfrm>
      </p:grpSpPr>
      <p:pic>
        <p:nvPicPr>
          <p:cNvPr id="5" name="Picture 27">
            <a:extLst>
              <a:ext uri="{FF2B5EF4-FFF2-40B4-BE49-F238E27FC236}">
                <a16:creationId xmlns:a16="http://schemas.microsoft.com/office/drawing/2014/main" id="{3212A1A8-A83A-44E9-63F6-AC526428863B}"/>
              </a:ext>
            </a:extLst>
          </p:cNvPr>
          <p:cNvPicPr>
            <a:picLocks noGrp="1" noRot="1" noChangeAspect="1" noMove="1" noResize="1" noEditPoints="1" noAdjustHandles="1" noChangeArrowheads="1" noChangeShapeType="1" noCrop="1"/>
          </p:cNvPicPr>
          <p:nvPr userDrawn="1"/>
        </p:nvPicPr>
        <p:blipFill>
          <a:blip r:embed="rId2"/>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tekst 18">
            <a:extLst>
              <a:ext uri="{FF2B5EF4-FFF2-40B4-BE49-F238E27FC236}">
                <a16:creationId xmlns:a16="http://schemas.microsoft.com/office/drawing/2014/main" id="{7380E824-9AB4-D2BC-457E-02F728957A4C}"/>
              </a:ext>
            </a:extLst>
          </p:cNvPr>
          <p:cNvSpPr>
            <a:spLocks noGrp="1"/>
          </p:cNvSpPr>
          <p:nvPr>
            <p:ph type="body" sz="quarter" idx="12" hasCustomPrompt="1"/>
          </p:nvPr>
        </p:nvSpPr>
        <p:spPr>
          <a:xfrm>
            <a:off x="540000" y="1080000"/>
            <a:ext cx="9000000" cy="5229320"/>
          </a:xfrm>
          <a:prstGeom prst="rect">
            <a:avLst/>
          </a:prstGeom>
        </p:spPr>
        <p:txBody>
          <a:bodyPr/>
          <a:lstStyle>
            <a:lvl1pPr marL="0" indent="0">
              <a:lnSpc>
                <a:spcPts val="3000"/>
              </a:lnSpc>
              <a:spcBef>
                <a:spcPts val="0"/>
              </a:spcBef>
              <a:buFont typeface="Arial" panose="020B0604020202020204" pitchFamily="34" charset="0"/>
              <a:buNone/>
              <a:defRPr sz="2400" b="0" i="0">
                <a:solidFill>
                  <a:schemeClr val="tx1">
                    <a:lumMod val="65000"/>
                    <a:lumOff val="35000"/>
                  </a:schemeClr>
                </a:solidFill>
                <a:latin typeface="Aptos" panose="020B0004020202020204" pitchFamily="34" charset="0"/>
              </a:defRPr>
            </a:lvl1pPr>
            <a:lvl2pPr>
              <a:defRPr sz="2800">
                <a:solidFill>
                  <a:schemeClr val="accent2"/>
                </a:solidFill>
              </a:defRPr>
            </a:lvl2pPr>
            <a:lvl3pPr marL="914400" indent="0">
              <a:buNone/>
              <a:defRPr/>
            </a:lvl3pPr>
          </a:lstStyle>
          <a:p>
            <a:pPr lvl="0"/>
            <a:r>
              <a:rPr lang="nl-NL" dirty="0"/>
              <a:t>Tekst</a:t>
            </a:r>
          </a:p>
        </p:txBody>
      </p:sp>
      <p:sp>
        <p:nvSpPr>
          <p:cNvPr id="7" name="Tijdelijke aanduiding voor tekst 2">
            <a:extLst>
              <a:ext uri="{FF2B5EF4-FFF2-40B4-BE49-F238E27FC236}">
                <a16:creationId xmlns:a16="http://schemas.microsoft.com/office/drawing/2014/main" id="{94825FE5-012E-021C-0628-0752A8A7860C}"/>
              </a:ext>
            </a:extLst>
          </p:cNvPr>
          <p:cNvSpPr>
            <a:spLocks noGrp="1"/>
          </p:cNvSpPr>
          <p:nvPr>
            <p:ph type="body" sz="quarter" idx="10" hasCustomPrompt="1"/>
          </p:nvPr>
        </p:nvSpPr>
        <p:spPr>
          <a:xfrm>
            <a:off x="540000" y="360000"/>
            <a:ext cx="10440000" cy="540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rgbClr val="004B91"/>
                </a:solidFill>
                <a:latin typeface="Aptos" panose="020B0004020202020204" pitchFamily="34" charset="0"/>
              </a:defRPr>
            </a:lvl1pPr>
            <a:lvl2pPr>
              <a:defRPr b="0" i="0">
                <a:solidFill>
                  <a:schemeClr val="accent2"/>
                </a:solidFill>
                <a:latin typeface="Museo Sans 500" panose="02000000000000000000" pitchFamily="2" charset="77"/>
              </a:defRPr>
            </a:lvl2pPr>
            <a:lvl3pPr>
              <a:defRPr b="0" i="0">
                <a:solidFill>
                  <a:schemeClr val="accent2"/>
                </a:solidFill>
                <a:latin typeface="Museo Sans 500" panose="02000000000000000000" pitchFamily="2" charset="77"/>
              </a:defRPr>
            </a:lvl3pPr>
            <a:lvl4pPr>
              <a:defRPr b="0" i="0">
                <a:solidFill>
                  <a:schemeClr val="accent2"/>
                </a:solidFill>
                <a:latin typeface="Museo Sans 500" panose="02000000000000000000" pitchFamily="2" charset="77"/>
              </a:defRPr>
            </a:lvl4pPr>
            <a:lvl5pPr>
              <a:defRPr b="0" i="0">
                <a:solidFill>
                  <a:schemeClr val="accent2"/>
                </a:solidFill>
                <a:latin typeface="Museo Sans 500" panose="02000000000000000000"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Titel/thema (bondig)</a:t>
            </a:r>
          </a:p>
        </p:txBody>
      </p:sp>
      <p:pic>
        <p:nvPicPr>
          <p:cNvPr id="3" name="Afbeelding 2" descr="Afbeelding met Graphics, logo, tekst, clipart&#10;&#10;Automatisch gegenereerde beschrijving">
            <a:extLst>
              <a:ext uri="{FF2B5EF4-FFF2-40B4-BE49-F238E27FC236}">
                <a16:creationId xmlns:a16="http://schemas.microsoft.com/office/drawing/2014/main" id="{E29B1BF3-C9CD-DC22-964B-9CCA806F1B0D}"/>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620000" y="5301208"/>
            <a:ext cx="1412776" cy="1412776"/>
          </a:xfrm>
          <a:prstGeom prst="rect">
            <a:avLst/>
          </a:prstGeom>
        </p:spPr>
      </p:pic>
    </p:spTree>
    <p:extLst>
      <p:ext uri="{BB962C8B-B14F-4D97-AF65-F5344CB8AC3E}">
        <p14:creationId xmlns:p14="http://schemas.microsoft.com/office/powerpoint/2010/main" val="398135844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s Jeugd">
    <p:spTree>
      <p:nvGrpSpPr>
        <p:cNvPr id="1" name=""/>
        <p:cNvGrpSpPr/>
        <p:nvPr/>
      </p:nvGrpSpPr>
      <p:grpSpPr>
        <a:xfrm>
          <a:off x="0" y="0"/>
          <a:ext cx="0" cy="0"/>
          <a:chOff x="0" y="0"/>
          <a:chExt cx="0" cy="0"/>
        </a:xfrm>
      </p:grpSpPr>
      <p:pic>
        <p:nvPicPr>
          <p:cNvPr id="5" name="Picture 27">
            <a:extLst>
              <a:ext uri="{FF2B5EF4-FFF2-40B4-BE49-F238E27FC236}">
                <a16:creationId xmlns:a16="http://schemas.microsoft.com/office/drawing/2014/main" id="{3212A1A8-A83A-44E9-63F6-AC526428863B}"/>
              </a:ext>
            </a:extLst>
          </p:cNvPr>
          <p:cNvPicPr>
            <a:picLocks noGrp="1" noRot="1" noChangeAspect="1" noMove="1" noResize="1" noEditPoints="1" noAdjustHandles="1" noChangeArrowheads="1" noChangeShapeType="1" noCrop="1"/>
          </p:cNvPicPr>
          <p:nvPr userDrawn="1"/>
        </p:nvPicPr>
        <p:blipFill>
          <a:blip r:embed="rId2"/>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tekst 18">
            <a:extLst>
              <a:ext uri="{FF2B5EF4-FFF2-40B4-BE49-F238E27FC236}">
                <a16:creationId xmlns:a16="http://schemas.microsoft.com/office/drawing/2014/main" id="{7380E824-9AB4-D2BC-457E-02F728957A4C}"/>
              </a:ext>
            </a:extLst>
          </p:cNvPr>
          <p:cNvSpPr>
            <a:spLocks noGrp="1"/>
          </p:cNvSpPr>
          <p:nvPr>
            <p:ph type="body" sz="quarter" idx="12" hasCustomPrompt="1"/>
          </p:nvPr>
        </p:nvSpPr>
        <p:spPr>
          <a:xfrm>
            <a:off x="540000" y="1080000"/>
            <a:ext cx="9000000" cy="5229320"/>
          </a:xfrm>
          <a:prstGeom prst="rect">
            <a:avLst/>
          </a:prstGeom>
        </p:spPr>
        <p:txBody>
          <a:bodyPr/>
          <a:lstStyle>
            <a:lvl1pPr marL="0" indent="0">
              <a:lnSpc>
                <a:spcPts val="3000"/>
              </a:lnSpc>
              <a:spcBef>
                <a:spcPts val="0"/>
              </a:spcBef>
              <a:buFont typeface="Arial" panose="020B0604020202020204" pitchFamily="34" charset="0"/>
              <a:buNone/>
              <a:defRPr sz="2400" b="0" i="0">
                <a:solidFill>
                  <a:schemeClr val="tx1">
                    <a:lumMod val="65000"/>
                    <a:lumOff val="35000"/>
                  </a:schemeClr>
                </a:solidFill>
                <a:latin typeface="Aptos" panose="020B0004020202020204" pitchFamily="34" charset="0"/>
              </a:defRPr>
            </a:lvl1pPr>
            <a:lvl2pPr>
              <a:defRPr sz="2800">
                <a:solidFill>
                  <a:schemeClr val="accent2"/>
                </a:solidFill>
              </a:defRPr>
            </a:lvl2pPr>
            <a:lvl3pPr marL="914400" indent="0">
              <a:buNone/>
              <a:defRPr/>
            </a:lvl3pPr>
          </a:lstStyle>
          <a:p>
            <a:pPr lvl="0"/>
            <a:r>
              <a:rPr lang="nl-NL" dirty="0"/>
              <a:t>Tekst</a:t>
            </a:r>
          </a:p>
        </p:txBody>
      </p:sp>
      <p:sp>
        <p:nvSpPr>
          <p:cNvPr id="7" name="Tijdelijke aanduiding voor tekst 2">
            <a:extLst>
              <a:ext uri="{FF2B5EF4-FFF2-40B4-BE49-F238E27FC236}">
                <a16:creationId xmlns:a16="http://schemas.microsoft.com/office/drawing/2014/main" id="{94825FE5-012E-021C-0628-0752A8A7860C}"/>
              </a:ext>
            </a:extLst>
          </p:cNvPr>
          <p:cNvSpPr>
            <a:spLocks noGrp="1"/>
          </p:cNvSpPr>
          <p:nvPr>
            <p:ph type="body" sz="quarter" idx="10" hasCustomPrompt="1"/>
          </p:nvPr>
        </p:nvSpPr>
        <p:spPr>
          <a:xfrm>
            <a:off x="540000" y="360000"/>
            <a:ext cx="10440000" cy="540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rgbClr val="004B91"/>
                </a:solidFill>
                <a:latin typeface="Aptos" panose="020B0004020202020204" pitchFamily="34" charset="0"/>
              </a:defRPr>
            </a:lvl1pPr>
            <a:lvl2pPr>
              <a:defRPr b="0" i="0">
                <a:solidFill>
                  <a:schemeClr val="accent2"/>
                </a:solidFill>
                <a:latin typeface="Museo Sans 500" panose="02000000000000000000" pitchFamily="2" charset="77"/>
              </a:defRPr>
            </a:lvl2pPr>
            <a:lvl3pPr>
              <a:defRPr b="0" i="0">
                <a:solidFill>
                  <a:schemeClr val="accent2"/>
                </a:solidFill>
                <a:latin typeface="Museo Sans 500" panose="02000000000000000000" pitchFamily="2" charset="77"/>
              </a:defRPr>
            </a:lvl3pPr>
            <a:lvl4pPr>
              <a:defRPr b="0" i="0">
                <a:solidFill>
                  <a:schemeClr val="accent2"/>
                </a:solidFill>
                <a:latin typeface="Museo Sans 500" panose="02000000000000000000" pitchFamily="2" charset="77"/>
              </a:defRPr>
            </a:lvl4pPr>
            <a:lvl5pPr>
              <a:defRPr b="0" i="0">
                <a:solidFill>
                  <a:schemeClr val="accent2"/>
                </a:solidFill>
                <a:latin typeface="Museo Sans 500" panose="02000000000000000000"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Titel/thema (bondig)</a:t>
            </a:r>
          </a:p>
        </p:txBody>
      </p:sp>
      <p:pic>
        <p:nvPicPr>
          <p:cNvPr id="3" name="Afbeelding 2">
            <a:extLst>
              <a:ext uri="{FF2B5EF4-FFF2-40B4-BE49-F238E27FC236}">
                <a16:creationId xmlns:a16="http://schemas.microsoft.com/office/drawing/2014/main" id="{E29B1BF3-C9CD-DC22-964B-9CCA806F1B0D}"/>
              </a:ext>
            </a:extLst>
          </p:cNvPr>
          <p:cNvPicPr>
            <a:picLocks noGrp="1" noRot="1" noChangeAspect="1" noMove="1" noResize="1" noEditPoints="1" noAdjustHandles="1" noChangeArrowheads="1" noChangeShapeType="1" noCrop="1"/>
          </p:cNvPicPr>
          <p:nvPr userDrawn="1"/>
        </p:nvPicPr>
        <p:blipFill>
          <a:blip r:embed="rId3"/>
          <a:srcRect/>
          <a:stretch/>
        </p:blipFill>
        <p:spPr>
          <a:xfrm>
            <a:off x="10620000" y="5301208"/>
            <a:ext cx="1412776" cy="1412776"/>
          </a:xfrm>
          <a:prstGeom prst="rect">
            <a:avLst/>
          </a:prstGeom>
        </p:spPr>
      </p:pic>
    </p:spTree>
    <p:extLst>
      <p:ext uri="{BB962C8B-B14F-4D97-AF65-F5344CB8AC3E}">
        <p14:creationId xmlns:p14="http://schemas.microsoft.com/office/powerpoint/2010/main" val="965310350"/>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s Ondermijning">
    <p:spTree>
      <p:nvGrpSpPr>
        <p:cNvPr id="1" name=""/>
        <p:cNvGrpSpPr/>
        <p:nvPr/>
      </p:nvGrpSpPr>
      <p:grpSpPr>
        <a:xfrm>
          <a:off x="0" y="0"/>
          <a:ext cx="0" cy="0"/>
          <a:chOff x="0" y="0"/>
          <a:chExt cx="0" cy="0"/>
        </a:xfrm>
      </p:grpSpPr>
      <p:pic>
        <p:nvPicPr>
          <p:cNvPr id="5" name="Picture 27">
            <a:extLst>
              <a:ext uri="{FF2B5EF4-FFF2-40B4-BE49-F238E27FC236}">
                <a16:creationId xmlns:a16="http://schemas.microsoft.com/office/drawing/2014/main" id="{3212A1A8-A83A-44E9-63F6-AC526428863B}"/>
              </a:ext>
            </a:extLst>
          </p:cNvPr>
          <p:cNvPicPr>
            <a:picLocks noGrp="1" noRot="1" noChangeAspect="1" noMove="1" noResize="1" noEditPoints="1" noAdjustHandles="1" noChangeArrowheads="1" noChangeShapeType="1" noCrop="1"/>
          </p:cNvPicPr>
          <p:nvPr userDrawn="1"/>
        </p:nvPicPr>
        <p:blipFill>
          <a:blip r:embed="rId2"/>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tekst 18">
            <a:extLst>
              <a:ext uri="{FF2B5EF4-FFF2-40B4-BE49-F238E27FC236}">
                <a16:creationId xmlns:a16="http://schemas.microsoft.com/office/drawing/2014/main" id="{7380E824-9AB4-D2BC-457E-02F728957A4C}"/>
              </a:ext>
            </a:extLst>
          </p:cNvPr>
          <p:cNvSpPr>
            <a:spLocks noGrp="1"/>
          </p:cNvSpPr>
          <p:nvPr>
            <p:ph type="body" sz="quarter" idx="12" hasCustomPrompt="1"/>
          </p:nvPr>
        </p:nvSpPr>
        <p:spPr>
          <a:xfrm>
            <a:off x="540000" y="1080000"/>
            <a:ext cx="9000000" cy="5229320"/>
          </a:xfrm>
          <a:prstGeom prst="rect">
            <a:avLst/>
          </a:prstGeom>
        </p:spPr>
        <p:txBody>
          <a:bodyPr/>
          <a:lstStyle>
            <a:lvl1pPr marL="0" indent="0">
              <a:lnSpc>
                <a:spcPts val="3000"/>
              </a:lnSpc>
              <a:spcBef>
                <a:spcPts val="0"/>
              </a:spcBef>
              <a:buFont typeface="Arial" panose="020B0604020202020204" pitchFamily="34" charset="0"/>
              <a:buNone/>
              <a:defRPr sz="2400" b="0" i="0">
                <a:solidFill>
                  <a:schemeClr val="tx1">
                    <a:lumMod val="65000"/>
                    <a:lumOff val="35000"/>
                  </a:schemeClr>
                </a:solidFill>
                <a:latin typeface="Aptos" panose="020B0004020202020204" pitchFamily="34" charset="0"/>
              </a:defRPr>
            </a:lvl1pPr>
            <a:lvl2pPr>
              <a:defRPr sz="2800">
                <a:solidFill>
                  <a:schemeClr val="accent2"/>
                </a:solidFill>
              </a:defRPr>
            </a:lvl2pPr>
            <a:lvl3pPr marL="914400" indent="0">
              <a:buNone/>
              <a:defRPr/>
            </a:lvl3pPr>
          </a:lstStyle>
          <a:p>
            <a:pPr lvl="0"/>
            <a:r>
              <a:rPr lang="nl-NL" dirty="0"/>
              <a:t>Tekst</a:t>
            </a:r>
          </a:p>
        </p:txBody>
      </p:sp>
      <p:sp>
        <p:nvSpPr>
          <p:cNvPr id="7" name="Tijdelijke aanduiding voor tekst 2">
            <a:extLst>
              <a:ext uri="{FF2B5EF4-FFF2-40B4-BE49-F238E27FC236}">
                <a16:creationId xmlns:a16="http://schemas.microsoft.com/office/drawing/2014/main" id="{94825FE5-012E-021C-0628-0752A8A7860C}"/>
              </a:ext>
            </a:extLst>
          </p:cNvPr>
          <p:cNvSpPr>
            <a:spLocks noGrp="1"/>
          </p:cNvSpPr>
          <p:nvPr>
            <p:ph type="body" sz="quarter" idx="10" hasCustomPrompt="1"/>
          </p:nvPr>
        </p:nvSpPr>
        <p:spPr>
          <a:xfrm>
            <a:off x="540000" y="360000"/>
            <a:ext cx="10440000" cy="540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rgbClr val="004B91"/>
                </a:solidFill>
                <a:latin typeface="Aptos" panose="020B0004020202020204" pitchFamily="34" charset="0"/>
              </a:defRPr>
            </a:lvl1pPr>
            <a:lvl2pPr>
              <a:defRPr b="0" i="0">
                <a:solidFill>
                  <a:schemeClr val="accent2"/>
                </a:solidFill>
                <a:latin typeface="Museo Sans 500" panose="02000000000000000000" pitchFamily="2" charset="77"/>
              </a:defRPr>
            </a:lvl2pPr>
            <a:lvl3pPr>
              <a:defRPr b="0" i="0">
                <a:solidFill>
                  <a:schemeClr val="accent2"/>
                </a:solidFill>
                <a:latin typeface="Museo Sans 500" panose="02000000000000000000" pitchFamily="2" charset="77"/>
              </a:defRPr>
            </a:lvl3pPr>
            <a:lvl4pPr>
              <a:defRPr b="0" i="0">
                <a:solidFill>
                  <a:schemeClr val="accent2"/>
                </a:solidFill>
                <a:latin typeface="Museo Sans 500" panose="02000000000000000000" pitchFamily="2" charset="77"/>
              </a:defRPr>
            </a:lvl4pPr>
            <a:lvl5pPr>
              <a:defRPr b="0" i="0">
                <a:solidFill>
                  <a:schemeClr val="accent2"/>
                </a:solidFill>
                <a:latin typeface="Museo Sans 500" panose="02000000000000000000"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Titel/thema (bondig)</a:t>
            </a:r>
          </a:p>
        </p:txBody>
      </p:sp>
      <p:pic>
        <p:nvPicPr>
          <p:cNvPr id="3" name="Afbeelding 2">
            <a:extLst>
              <a:ext uri="{FF2B5EF4-FFF2-40B4-BE49-F238E27FC236}">
                <a16:creationId xmlns:a16="http://schemas.microsoft.com/office/drawing/2014/main" id="{E29B1BF3-C9CD-DC22-964B-9CCA806F1B0D}"/>
              </a:ext>
            </a:extLst>
          </p:cNvPr>
          <p:cNvPicPr>
            <a:picLocks noGrp="1" noRot="1" noChangeAspect="1" noMove="1" noResize="1" noEditPoints="1" noAdjustHandles="1" noChangeArrowheads="1" noChangeShapeType="1" noCrop="1"/>
          </p:cNvPicPr>
          <p:nvPr userDrawn="1"/>
        </p:nvPicPr>
        <p:blipFill>
          <a:blip r:embed="rId3"/>
          <a:srcRect/>
          <a:stretch/>
        </p:blipFill>
        <p:spPr>
          <a:xfrm>
            <a:off x="10620000" y="5301208"/>
            <a:ext cx="1412776" cy="1412776"/>
          </a:xfrm>
          <a:prstGeom prst="rect">
            <a:avLst/>
          </a:prstGeom>
        </p:spPr>
      </p:pic>
    </p:spTree>
    <p:extLst>
      <p:ext uri="{BB962C8B-B14F-4D97-AF65-F5344CB8AC3E}">
        <p14:creationId xmlns:p14="http://schemas.microsoft.com/office/powerpoint/2010/main" val="1404168018"/>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rimpen Blanco">
    <p:spTree>
      <p:nvGrpSpPr>
        <p:cNvPr id="1" name=""/>
        <p:cNvGrpSpPr/>
        <p:nvPr/>
      </p:nvGrpSpPr>
      <p:grpSpPr>
        <a:xfrm>
          <a:off x="0" y="0"/>
          <a:ext cx="0" cy="0"/>
          <a:chOff x="0" y="0"/>
          <a:chExt cx="0" cy="0"/>
        </a:xfrm>
      </p:grpSpPr>
      <p:pic>
        <p:nvPicPr>
          <p:cNvPr id="5" name="Picture 27">
            <a:extLst>
              <a:ext uri="{FF2B5EF4-FFF2-40B4-BE49-F238E27FC236}">
                <a16:creationId xmlns:a16="http://schemas.microsoft.com/office/drawing/2014/main" id="{3212A1A8-A83A-44E9-63F6-AC526428863B}"/>
              </a:ext>
            </a:extLst>
          </p:cNvPr>
          <p:cNvPicPr>
            <a:picLocks noGrp="1" noRot="1" noChangeAspect="1" noMove="1" noResize="1" noEditPoints="1" noAdjustHandles="1" noChangeArrowheads="1" noChangeShapeType="1" noCrop="1"/>
          </p:cNvPicPr>
          <p:nvPr userDrawn="1"/>
        </p:nvPicPr>
        <p:blipFill>
          <a:blip r:embed="rId2"/>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tekst 2">
            <a:extLst>
              <a:ext uri="{FF2B5EF4-FFF2-40B4-BE49-F238E27FC236}">
                <a16:creationId xmlns:a16="http://schemas.microsoft.com/office/drawing/2014/main" id="{94825FE5-012E-021C-0628-0752A8A7860C}"/>
              </a:ext>
            </a:extLst>
          </p:cNvPr>
          <p:cNvSpPr>
            <a:spLocks noGrp="1"/>
          </p:cNvSpPr>
          <p:nvPr>
            <p:ph type="body" sz="quarter" idx="10" hasCustomPrompt="1"/>
          </p:nvPr>
        </p:nvSpPr>
        <p:spPr>
          <a:xfrm>
            <a:off x="540000" y="360000"/>
            <a:ext cx="10440000" cy="540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rgbClr val="004B91"/>
                </a:solidFill>
                <a:latin typeface="Aptos" panose="020B0004020202020204" pitchFamily="34" charset="0"/>
              </a:defRPr>
            </a:lvl1pPr>
            <a:lvl2pPr>
              <a:defRPr b="0" i="0">
                <a:solidFill>
                  <a:schemeClr val="accent2"/>
                </a:solidFill>
                <a:latin typeface="Museo Sans 500" panose="02000000000000000000" pitchFamily="2" charset="77"/>
              </a:defRPr>
            </a:lvl2pPr>
            <a:lvl3pPr>
              <a:defRPr b="0" i="0">
                <a:solidFill>
                  <a:schemeClr val="accent2"/>
                </a:solidFill>
                <a:latin typeface="Museo Sans 500" panose="02000000000000000000" pitchFamily="2" charset="77"/>
              </a:defRPr>
            </a:lvl3pPr>
            <a:lvl4pPr>
              <a:defRPr b="0" i="0">
                <a:solidFill>
                  <a:schemeClr val="accent2"/>
                </a:solidFill>
                <a:latin typeface="Museo Sans 500" panose="02000000000000000000" pitchFamily="2" charset="77"/>
              </a:defRPr>
            </a:lvl4pPr>
            <a:lvl5pPr>
              <a:defRPr b="0" i="0">
                <a:solidFill>
                  <a:schemeClr val="accent2"/>
                </a:solidFill>
                <a:latin typeface="Museo Sans 500" panose="02000000000000000000" pitchFamily="2" charset="77"/>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nl-NL" dirty="0"/>
              <a:t>Titel/thema (bondig)</a:t>
            </a:r>
          </a:p>
        </p:txBody>
      </p:sp>
    </p:spTree>
    <p:extLst>
      <p:ext uri="{BB962C8B-B14F-4D97-AF65-F5344CB8AC3E}">
        <p14:creationId xmlns:p14="http://schemas.microsoft.com/office/powerpoint/2010/main" val="236444185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rimpen Tabbla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FC7B356-E8C2-4C03-7107-9AE79FF09B05}"/>
              </a:ext>
            </a:extLst>
          </p:cNvPr>
          <p:cNvSpPr/>
          <p:nvPr userDrawn="1"/>
        </p:nvSpPr>
        <p:spPr>
          <a:xfrm>
            <a:off x="0" y="0"/>
            <a:ext cx="12193200" cy="6858000"/>
          </a:xfrm>
          <a:prstGeom prst="rect">
            <a:avLst/>
          </a:prstGeom>
          <a:solidFill>
            <a:srgbClr val="004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4B91"/>
              </a:solidFill>
            </a:endParaRPr>
          </a:p>
        </p:txBody>
      </p:sp>
      <p:sp>
        <p:nvSpPr>
          <p:cNvPr id="2" name="Titel 2">
            <a:extLst>
              <a:ext uri="{FF2B5EF4-FFF2-40B4-BE49-F238E27FC236}">
                <a16:creationId xmlns:a16="http://schemas.microsoft.com/office/drawing/2014/main" id="{B1612914-145D-CBA0-B141-A692255CA47D}"/>
              </a:ext>
            </a:extLst>
          </p:cNvPr>
          <p:cNvSpPr>
            <a:spLocks noGrp="1"/>
          </p:cNvSpPr>
          <p:nvPr>
            <p:ph type="title" hasCustomPrompt="1"/>
          </p:nvPr>
        </p:nvSpPr>
        <p:spPr>
          <a:xfrm>
            <a:off x="874800" y="2880000"/>
            <a:ext cx="10440000" cy="1800000"/>
          </a:xfrm>
          <a:prstGeom prst="rect">
            <a:avLst/>
          </a:prstGeom>
        </p:spPr>
        <p:txBody>
          <a:bodyPr/>
          <a:lstStyle>
            <a:lvl1pPr algn="ctr">
              <a:defRPr sz="5400" b="1" i="0">
                <a:solidFill>
                  <a:schemeClr val="bg1"/>
                </a:solidFill>
                <a:latin typeface="Aptos" panose="020B0004020202020204" pitchFamily="34" charset="0"/>
              </a:defRPr>
            </a:lvl1pPr>
          </a:lstStyle>
          <a:p>
            <a:r>
              <a:rPr lang="nl-NL" dirty="0"/>
              <a:t>Titel of thema</a:t>
            </a:r>
          </a:p>
        </p:txBody>
      </p:sp>
    </p:spTree>
    <p:extLst>
      <p:ext uri="{BB962C8B-B14F-4D97-AF65-F5344CB8AC3E}">
        <p14:creationId xmlns:p14="http://schemas.microsoft.com/office/powerpoint/2010/main" val="2022511005"/>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rimpen Tabblad 2">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2305913F-407E-2BDB-4772-9919AD1FAE8D}"/>
              </a:ext>
            </a:extLst>
          </p:cNvPr>
          <p:cNvPicPr>
            <a:picLocks noChangeAspect="1"/>
          </p:cNvPicPr>
          <p:nvPr userDrawn="1"/>
        </p:nvPicPr>
        <p:blipFill>
          <a:blip r:embed="rId2"/>
          <a:srcRect t="11504" b="11504"/>
          <a:stretch/>
        </p:blipFill>
        <p:spPr>
          <a:xfrm>
            <a:off x="0" y="0"/>
            <a:ext cx="12201159" cy="6858000"/>
          </a:xfrm>
          <a:prstGeom prst="rect">
            <a:avLst/>
          </a:prstGeom>
        </p:spPr>
      </p:pic>
      <p:pic>
        <p:nvPicPr>
          <p:cNvPr id="5" name="Picture 27">
            <a:extLst>
              <a:ext uri="{FF2B5EF4-FFF2-40B4-BE49-F238E27FC236}">
                <a16:creationId xmlns:a16="http://schemas.microsoft.com/office/drawing/2014/main" id="{7718C808-5DB9-CF01-91C0-51F0B718C367}"/>
              </a:ext>
            </a:extLst>
          </p:cNvPr>
          <p:cNvPicPr>
            <a:picLocks noGrp="1" noRot="1" noChangeAspect="1" noMove="1" noResize="1" noEditPoints="1" noAdjustHandles="1" noChangeArrowheads="1" noChangeShapeType="1" noCrop="1"/>
          </p:cNvPicPr>
          <p:nvPr userDrawn="1"/>
        </p:nvPicPr>
        <p:blipFill>
          <a:blip r:embed="rId3"/>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el 2">
            <a:extLst>
              <a:ext uri="{FF2B5EF4-FFF2-40B4-BE49-F238E27FC236}">
                <a16:creationId xmlns:a16="http://schemas.microsoft.com/office/drawing/2014/main" id="{73577C24-5E0A-2C6E-CC7B-D1B59EEDB5AC}"/>
              </a:ext>
            </a:extLst>
          </p:cNvPr>
          <p:cNvSpPr>
            <a:spLocks noGrp="1"/>
          </p:cNvSpPr>
          <p:nvPr>
            <p:ph type="title" hasCustomPrompt="1"/>
          </p:nvPr>
        </p:nvSpPr>
        <p:spPr>
          <a:xfrm>
            <a:off x="874800" y="2880000"/>
            <a:ext cx="10440000" cy="1800000"/>
          </a:xfrm>
          <a:prstGeom prst="rect">
            <a:avLst/>
          </a:prstGeom>
        </p:spPr>
        <p:txBody>
          <a:bodyPr/>
          <a:lstStyle>
            <a:lvl1pPr algn="ctr">
              <a:defRPr sz="5400" b="1" i="0">
                <a:solidFill>
                  <a:schemeClr val="bg1"/>
                </a:solidFill>
                <a:latin typeface="Aptos" panose="020B0004020202020204" pitchFamily="34" charset="0"/>
              </a:defRPr>
            </a:lvl1pPr>
          </a:lstStyle>
          <a:p>
            <a:r>
              <a:rPr lang="nl-NL" dirty="0"/>
              <a:t>Titel of thema</a:t>
            </a:r>
          </a:p>
        </p:txBody>
      </p:sp>
    </p:spTree>
    <p:extLst>
      <p:ext uri="{BB962C8B-B14F-4D97-AF65-F5344CB8AC3E}">
        <p14:creationId xmlns:p14="http://schemas.microsoft.com/office/powerpoint/2010/main" val="3401496314"/>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rimpen Eindslide">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FC7B356-E8C2-4C03-7107-9AE79FF09B05}"/>
              </a:ext>
            </a:extLst>
          </p:cNvPr>
          <p:cNvSpPr>
            <a:spLocks noGrp="1" noRot="1" noMove="1" noResize="1" noEditPoints="1" noAdjustHandles="1" noChangeArrowheads="1" noChangeShapeType="1"/>
          </p:cNvSpPr>
          <p:nvPr userDrawn="1"/>
        </p:nvSpPr>
        <p:spPr>
          <a:xfrm>
            <a:off x="0" y="0"/>
            <a:ext cx="12193200" cy="6858000"/>
          </a:xfrm>
          <a:prstGeom prst="rect">
            <a:avLst/>
          </a:prstGeom>
          <a:solidFill>
            <a:srgbClr val="004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004B91"/>
              </a:solidFill>
            </a:endParaRPr>
          </a:p>
        </p:txBody>
      </p:sp>
      <p:pic>
        <p:nvPicPr>
          <p:cNvPr id="5" name="Picture 27">
            <a:extLst>
              <a:ext uri="{FF2B5EF4-FFF2-40B4-BE49-F238E27FC236}">
                <a16:creationId xmlns:a16="http://schemas.microsoft.com/office/drawing/2014/main" id="{A9CBBB6E-E3E8-0499-E751-6548C645B83E}"/>
              </a:ext>
            </a:extLst>
          </p:cNvPr>
          <p:cNvPicPr>
            <a:picLocks noGrp="1" noRot="1" noChangeAspect="1" noMove="1" noResize="1" noEditPoints="1" noAdjustHandles="1" noChangeArrowheads="1" noChangeShapeType="1" noCrop="1"/>
          </p:cNvPicPr>
          <p:nvPr userDrawn="1"/>
        </p:nvPicPr>
        <p:blipFill>
          <a:blip r:embed="rId2"/>
          <a:srcRect/>
          <a:stretch/>
        </p:blipFill>
        <p:spPr bwMode="auto">
          <a:xfrm>
            <a:off x="11429823" y="234000"/>
            <a:ext cx="529200" cy="5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a:extLst>
              <a:ext uri="{FF2B5EF4-FFF2-40B4-BE49-F238E27FC236}">
                <a16:creationId xmlns:a16="http://schemas.microsoft.com/office/drawing/2014/main" id="{96591FFC-55F5-40BB-05FE-BF7D8A3FC9A3}"/>
              </a:ext>
            </a:extLst>
          </p:cNvPr>
          <p:cNvPicPr>
            <a:picLocks noChangeAspect="1"/>
          </p:cNvPicPr>
          <p:nvPr userDrawn="1"/>
        </p:nvPicPr>
        <p:blipFill>
          <a:blip r:embed="rId3"/>
          <a:srcRect/>
          <a:stretch/>
        </p:blipFill>
        <p:spPr>
          <a:xfrm>
            <a:off x="234000" y="288000"/>
            <a:ext cx="5141920" cy="2533807"/>
          </a:xfrm>
          <a:prstGeom prst="rect">
            <a:avLst/>
          </a:prstGeom>
        </p:spPr>
      </p:pic>
      <p:pic>
        <p:nvPicPr>
          <p:cNvPr id="3" name="Picture 26">
            <a:extLst>
              <a:ext uri="{FF2B5EF4-FFF2-40B4-BE49-F238E27FC236}">
                <a16:creationId xmlns:a16="http://schemas.microsoft.com/office/drawing/2014/main" id="{7F4E34D3-0EE5-430F-A1ED-98CEA7479D65}"/>
              </a:ext>
            </a:extLst>
          </p:cNvPr>
          <p:cNvPicPr>
            <a:picLocks noGrp="1" noRot="1" noChangeAspect="1" noMove="1" noResize="1" noEditPoints="1" noAdjustHandles="1" noChangeArrowheads="1" noChangeShapeType="1" noCrop="1"/>
          </p:cNvPicPr>
          <p:nvPr userDrawn="1"/>
        </p:nvPicPr>
        <p:blipFill>
          <a:blip r:embed="rId4"/>
          <a:srcRect/>
          <a:stretch/>
        </p:blipFill>
        <p:spPr bwMode="auto">
          <a:xfrm>
            <a:off x="234000" y="5418000"/>
            <a:ext cx="2088232" cy="147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32442"/>
      </p:ext>
    </p:extLst>
  </p:cSld>
  <p:clrMapOvr>
    <a:masterClrMapping/>
  </p:clrMapOvr>
  <p:transition spd="med">
    <p:fade/>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0" r:id="rId2"/>
    <p:sldLayoutId id="2147483673" r:id="rId3"/>
    <p:sldLayoutId id="2147483674" r:id="rId4"/>
    <p:sldLayoutId id="2147483675" r:id="rId5"/>
    <p:sldLayoutId id="2147483676" r:id="rId6"/>
    <p:sldLayoutId id="2147483672" r:id="rId7"/>
    <p:sldLayoutId id="2147483670" r:id="rId8"/>
    <p:sldLayoutId id="2147483668" r:id="rId9"/>
    <p:sldLayoutId id="2147483677" r:id="rId10"/>
    <p:sldLayoutId id="2147483678" r:id="rId11"/>
    <p:sldLayoutId id="2147483679" r:id="rId12"/>
    <p:sldLayoutId id="2147483680" r:id="rId13"/>
  </p:sldLayoutIdLst>
  <p:transition spd="med">
    <p:fade/>
  </p:transition>
  <p:txStyles>
    <p:titleStyle>
      <a:lvl1pPr algn="ctr" defTabSz="609585" rtl="0" eaLnBrk="1" fontAlgn="base" hangingPunct="1">
        <a:spcBef>
          <a:spcPct val="0"/>
        </a:spcBef>
        <a:spcAft>
          <a:spcPct val="0"/>
        </a:spcAft>
        <a:defRPr sz="5867" kern="1200">
          <a:solidFill>
            <a:schemeClr val="tx1"/>
          </a:solidFill>
          <a:latin typeface="+mj-lt"/>
          <a:ea typeface="ヒラギノ角ゴ Pro W3" panose="020B0300000000000000" pitchFamily="34" charset="-128"/>
          <a:cs typeface="+mj-cs"/>
        </a:defRPr>
      </a:lvl1pPr>
      <a:lvl2pPr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2pPr>
      <a:lvl3pPr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3pPr>
      <a:lvl4pPr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4pPr>
      <a:lvl5pPr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5pPr>
      <a:lvl6pPr marL="609585"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6pPr>
      <a:lvl7pPr marL="1219170"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7pPr>
      <a:lvl8pPr marL="1828754"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8pPr>
      <a:lvl9pPr marL="2438339" algn="ctr" defTabSz="609585" rtl="0" eaLnBrk="1" fontAlgn="base" hangingPunct="1">
        <a:spcBef>
          <a:spcPct val="0"/>
        </a:spcBef>
        <a:spcAft>
          <a:spcPct val="0"/>
        </a:spcAft>
        <a:defRPr sz="5867">
          <a:solidFill>
            <a:schemeClr val="tx1"/>
          </a:solidFill>
          <a:latin typeface="Calibri" panose="020F0502020204030204" pitchFamily="34" charset="0"/>
          <a:ea typeface="ヒラギノ角ゴ Pro W3" panose="020B0300000000000000" pitchFamily="34" charset="-128"/>
        </a:defRPr>
      </a:lvl9pPr>
    </p:titleStyle>
    <p:bodyStyle>
      <a:lvl1pPr marL="457189" indent="-457189" algn="l" defTabSz="609585" rtl="0" eaLnBrk="1" fontAlgn="base" hangingPunct="1">
        <a:spcBef>
          <a:spcPct val="20000"/>
        </a:spcBef>
        <a:spcAft>
          <a:spcPct val="0"/>
        </a:spcAft>
        <a:buFont typeface="Arial" panose="020B0604020202020204" pitchFamily="34" charset="0"/>
        <a:buChar char="•"/>
        <a:defRPr sz="4267" kern="1200">
          <a:solidFill>
            <a:schemeClr val="tx1"/>
          </a:solidFill>
          <a:latin typeface="+mn-lt"/>
          <a:ea typeface="ヒラギノ角ゴ Pro W3" panose="020B0300000000000000" pitchFamily="34" charset="-128"/>
          <a:cs typeface="+mn-cs"/>
        </a:defRPr>
      </a:lvl1pPr>
      <a:lvl2pPr marL="990575" indent="-380990" algn="l" defTabSz="609585" rtl="0" eaLnBrk="1" fontAlgn="base" hangingPunct="1">
        <a:spcBef>
          <a:spcPct val="20000"/>
        </a:spcBef>
        <a:spcAft>
          <a:spcPct val="0"/>
        </a:spcAft>
        <a:buFont typeface="Arial" panose="020B0604020202020204" pitchFamily="34" charset="0"/>
        <a:buChar char="–"/>
        <a:defRPr sz="3733" kern="1200">
          <a:solidFill>
            <a:schemeClr val="tx1"/>
          </a:solidFill>
          <a:latin typeface="+mn-lt"/>
          <a:ea typeface="ヒラギノ角ゴ Pro W3" panose="020B0300000000000000" pitchFamily="34" charset="-128"/>
          <a:cs typeface="+mn-cs"/>
        </a:defRPr>
      </a:lvl2pPr>
      <a:lvl3pPr marL="1523962" indent="-304792" algn="l" defTabSz="609585"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ヒラギノ角ゴ Pro W3" panose="020B0300000000000000" pitchFamily="34" charset="-128"/>
          <a:cs typeface="+mn-cs"/>
        </a:defRPr>
      </a:lvl3pPr>
      <a:lvl4pPr marL="2133547"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ヒラギノ角ゴ Pro W3" panose="020B0300000000000000" pitchFamily="34" charset="-128"/>
          <a:cs typeface="+mn-cs"/>
        </a:defRPr>
      </a:lvl4pPr>
      <a:lvl5pPr marL="2743131"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ヒラギノ角ゴ Pro W3" panose="020B0300000000000000" pitchFamily="34"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hyperlink" Target="http://www.tenderned.n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0E7F-7A87-75E4-62EA-E26C01605735}"/>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90BB6F6-47B8-F5E3-5D6A-FDBBE1EACBBD}"/>
              </a:ext>
            </a:extLst>
          </p:cNvPr>
          <p:cNvSpPr>
            <a:spLocks noGrp="1"/>
          </p:cNvSpPr>
          <p:nvPr>
            <p:ph type="body" sz="quarter" idx="12"/>
          </p:nvPr>
        </p:nvSpPr>
        <p:spPr>
          <a:xfrm>
            <a:off x="540000" y="1484784"/>
            <a:ext cx="11172624" cy="4824536"/>
          </a:xfrm>
        </p:spPr>
        <p:txBody>
          <a:bodyPr/>
          <a:lstStyle/>
          <a:p>
            <a:pPr>
              <a:buNone/>
            </a:pPr>
            <a:endParaRPr lang="en-US" b="1" dirty="0">
              <a:solidFill>
                <a:srgbClr val="05387E"/>
              </a:solidFill>
              <a:latin typeface="+mn-lt"/>
            </a:endParaRP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9C8596E2-2BA5-4FD9-CE9D-3008EF8232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710057"/>
            <a:ext cx="2774093" cy="1202107"/>
          </a:xfrm>
          <a:prstGeom prst="rect">
            <a:avLst/>
          </a:prstGeom>
        </p:spPr>
      </p:pic>
      <p:pic>
        <p:nvPicPr>
          <p:cNvPr id="5" name="Afbeelding 7">
            <a:extLst>
              <a:ext uri="{FF2B5EF4-FFF2-40B4-BE49-F238E27FC236}">
                <a16:creationId xmlns:a16="http://schemas.microsoft.com/office/drawing/2014/main" id="{AB3EF2B6-AF7C-1FC7-EEE8-1E55A0E83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8080" y="714000"/>
            <a:ext cx="3605935" cy="1100116"/>
          </a:xfrm>
          <a:prstGeom prst="rect">
            <a:avLst/>
          </a:prstGeom>
        </p:spPr>
      </p:pic>
      <p:pic>
        <p:nvPicPr>
          <p:cNvPr id="6" name="Afbeelding 4" descr="Afbeelding met Lettertype, Graphics, logo, tekst&#10;&#10;Automatisch gegenereerde beschrijving">
            <a:extLst>
              <a:ext uri="{FF2B5EF4-FFF2-40B4-BE49-F238E27FC236}">
                <a16:creationId xmlns:a16="http://schemas.microsoft.com/office/drawing/2014/main" id="{74F0C0BC-ED3E-7FE8-17C5-74D00D0F99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90755" y="744708"/>
            <a:ext cx="4347858" cy="1100116"/>
          </a:xfrm>
          <a:prstGeom prst="rect">
            <a:avLst/>
          </a:prstGeom>
        </p:spPr>
      </p:pic>
      <p:sp>
        <p:nvSpPr>
          <p:cNvPr id="8" name="TextBox 7">
            <a:extLst>
              <a:ext uri="{FF2B5EF4-FFF2-40B4-BE49-F238E27FC236}">
                <a16:creationId xmlns:a16="http://schemas.microsoft.com/office/drawing/2014/main" id="{96EBCD20-2089-C139-7155-691A85D1F946}"/>
              </a:ext>
            </a:extLst>
          </p:cNvPr>
          <p:cNvSpPr txBox="1"/>
          <p:nvPr/>
        </p:nvSpPr>
        <p:spPr>
          <a:xfrm>
            <a:off x="1199456" y="2420888"/>
            <a:ext cx="9577064" cy="4339650"/>
          </a:xfrm>
          <a:prstGeom prst="rect">
            <a:avLst/>
          </a:prstGeom>
          <a:noFill/>
        </p:spPr>
        <p:txBody>
          <a:bodyPr wrap="square">
            <a:spAutoFit/>
          </a:bodyPr>
          <a:lstStyle/>
          <a:p>
            <a:pPr algn="ctr"/>
            <a:r>
              <a:rPr lang="nl-NL" sz="4800" dirty="0">
                <a:solidFill>
                  <a:srgbClr val="004B91"/>
                </a:solidFill>
                <a:latin typeface="+mn-lt"/>
              </a:rPr>
              <a:t>Capelle en Krimpen aan den IJssel</a:t>
            </a:r>
            <a:br>
              <a:rPr lang="nl-NL" sz="4800" dirty="0">
                <a:solidFill>
                  <a:srgbClr val="004B91"/>
                </a:solidFill>
                <a:latin typeface="+mn-lt"/>
              </a:rPr>
            </a:br>
            <a:r>
              <a:rPr lang="nl-NL" sz="4800" dirty="0">
                <a:solidFill>
                  <a:srgbClr val="004B91"/>
                </a:solidFill>
                <a:latin typeface="+mn-lt"/>
              </a:rPr>
              <a:t>Marktconsultatie </a:t>
            </a:r>
            <a:br>
              <a:rPr lang="nl-NL" sz="4800" dirty="0">
                <a:solidFill>
                  <a:srgbClr val="004B91"/>
                </a:solidFill>
                <a:latin typeface="+mn-lt"/>
              </a:rPr>
            </a:br>
            <a:endParaRPr lang="nl-NL" sz="4800" dirty="0">
              <a:solidFill>
                <a:srgbClr val="004B91"/>
              </a:solidFill>
              <a:latin typeface="+mn-lt"/>
            </a:endParaRPr>
          </a:p>
          <a:p>
            <a:pPr algn="ctr"/>
            <a:r>
              <a:rPr lang="nl-NL" sz="4800" b="1" dirty="0">
                <a:solidFill>
                  <a:srgbClr val="004B91"/>
                </a:solidFill>
                <a:latin typeface="+mn-lt"/>
              </a:rPr>
              <a:t>Inkoop Jeugdhulp</a:t>
            </a:r>
            <a:br>
              <a:rPr lang="nl-NL" sz="4800" dirty="0">
                <a:solidFill>
                  <a:srgbClr val="004B91"/>
                </a:solidFill>
                <a:latin typeface="+mn-lt"/>
              </a:rPr>
            </a:br>
            <a:br>
              <a:rPr lang="nl-NL" sz="4800" dirty="0">
                <a:solidFill>
                  <a:srgbClr val="004B91"/>
                </a:solidFill>
                <a:latin typeface="+mn-lt"/>
              </a:rPr>
            </a:br>
            <a:r>
              <a:rPr lang="nl-NL" sz="3600" dirty="0">
                <a:solidFill>
                  <a:srgbClr val="004B91"/>
                </a:solidFill>
                <a:latin typeface="+mn-lt"/>
              </a:rPr>
              <a:t>10 april 2025</a:t>
            </a:r>
            <a:endParaRPr lang="en-NL" sz="3600" dirty="0">
              <a:solidFill>
                <a:srgbClr val="004B91"/>
              </a:solidFill>
              <a:latin typeface="+mn-lt"/>
            </a:endParaRPr>
          </a:p>
        </p:txBody>
      </p:sp>
    </p:spTree>
    <p:extLst>
      <p:ext uri="{BB962C8B-B14F-4D97-AF65-F5344CB8AC3E}">
        <p14:creationId xmlns:p14="http://schemas.microsoft.com/office/powerpoint/2010/main" val="73093040"/>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9184B-AB9F-90A7-7AE6-48C84AB3F5D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9B5BBCC-A62E-84E7-E3C5-CFA6869BDD80}"/>
              </a:ext>
            </a:extLst>
          </p:cNvPr>
          <p:cNvSpPr>
            <a:spLocks noGrp="1"/>
          </p:cNvSpPr>
          <p:nvPr>
            <p:ph type="body" sz="quarter" idx="12"/>
          </p:nvPr>
        </p:nvSpPr>
        <p:spPr>
          <a:xfrm>
            <a:off x="540000" y="935984"/>
            <a:ext cx="11172624" cy="5229320"/>
          </a:xfrm>
        </p:spPr>
        <p:txBody>
          <a:bodyPr/>
          <a:lstStyle/>
          <a:p>
            <a:pPr marL="342900" lvl="0" indent="-342900">
              <a:lnSpc>
                <a:spcPct val="100000"/>
              </a:lnSpc>
              <a:buFont typeface="Symbol" pitchFamily="2" charset="2"/>
              <a:buChar char=""/>
              <a:tabLst>
                <a:tab pos="629285" algn="l"/>
              </a:tabLst>
            </a:pPr>
            <a:r>
              <a:rPr lang="nl-NL" sz="2400" dirty="0">
                <a:latin typeface="+mn-lt"/>
                <a:ea typeface="Calibri" panose="020F0502020204030204" pitchFamily="34" charset="0"/>
                <a:cs typeface="Poppins" pitchFamily="2" charset="77"/>
              </a:rPr>
              <a:t>Beoogde ingangsdatum nieuwe overeenkomsten 1 januari 2026</a:t>
            </a:r>
          </a:p>
          <a:p>
            <a:pPr marL="1333475" lvl="1" indent="-342900">
              <a:buFont typeface="Wingdings" pitchFamily="2" charset="2"/>
              <a:buChar char="Ø"/>
              <a:tabLst>
                <a:tab pos="629285" algn="l"/>
              </a:tabLst>
            </a:pPr>
            <a:r>
              <a:rPr lang="nl-NL" sz="2400" dirty="0">
                <a:solidFill>
                  <a:schemeClr val="tx1">
                    <a:lumMod val="65000"/>
                    <a:lumOff val="35000"/>
                  </a:schemeClr>
                </a:solidFill>
                <a:ea typeface="Calibri" panose="020F0502020204030204" pitchFamily="34" charset="0"/>
                <a:cs typeface="Poppins" pitchFamily="2" charset="77"/>
              </a:rPr>
              <a:t>Contractduur 4+2+2</a:t>
            </a:r>
          </a:p>
          <a:p>
            <a:pPr marL="342900" lvl="0" indent="-342900">
              <a:lnSpc>
                <a:spcPct val="100000"/>
              </a:lnSpc>
              <a:buFont typeface="Symbol" pitchFamily="2" charset="2"/>
              <a:buChar char=""/>
              <a:tabLst>
                <a:tab pos="629285" algn="l"/>
              </a:tabLst>
            </a:pPr>
            <a:endParaRPr lang="nl-NL" sz="2400" dirty="0">
              <a:latin typeface="+mn-lt"/>
              <a:ea typeface="Calibri" panose="020F0502020204030204" pitchFamily="34" charset="0"/>
              <a:cs typeface="Poppins" pitchFamily="2" charset="77"/>
            </a:endParaRPr>
          </a:p>
          <a:p>
            <a:pPr marL="342900" lvl="0" indent="-342900">
              <a:lnSpc>
                <a:spcPct val="100000"/>
              </a:lnSpc>
              <a:buFont typeface="Symbol" pitchFamily="2" charset="2"/>
              <a:buChar char=""/>
              <a:tabLst>
                <a:tab pos="629285" algn="l"/>
              </a:tabLst>
            </a:pPr>
            <a:r>
              <a:rPr lang="nl-NL" kern="100" dirty="0">
                <a:latin typeface="+mn-lt"/>
                <a:ea typeface="Aptos" panose="020B0004020202020204" pitchFamily="34" charset="0"/>
                <a:cs typeface="Poppins" pitchFamily="2" charset="77"/>
              </a:rPr>
              <a:t>Om de inzet van passende begeleiding te stimuleren zijn productbeschrijvingen en programma’s van eisen opgesteld</a:t>
            </a:r>
          </a:p>
          <a:p>
            <a:pPr marL="342900" lvl="0" indent="-342900">
              <a:lnSpc>
                <a:spcPct val="100000"/>
              </a:lnSpc>
              <a:buFont typeface="Symbol" pitchFamily="2" charset="2"/>
              <a:buChar char=""/>
              <a:tabLst>
                <a:tab pos="629285" algn="l"/>
              </a:tabLst>
            </a:pPr>
            <a:endParaRPr lang="nl-NL" kern="100" dirty="0">
              <a:latin typeface="+mn-lt"/>
              <a:ea typeface="Aptos" panose="020B0004020202020204" pitchFamily="34" charset="0"/>
              <a:cs typeface="Poppins" pitchFamily="2" charset="77"/>
            </a:endParaRPr>
          </a:p>
          <a:p>
            <a:pPr marL="342900" lvl="0" indent="-342900">
              <a:lnSpc>
                <a:spcPct val="100000"/>
              </a:lnSpc>
              <a:buFont typeface="Symbol" pitchFamily="2" charset="2"/>
              <a:buChar char=""/>
              <a:tabLst>
                <a:tab pos="629285" algn="l"/>
              </a:tabLst>
            </a:pPr>
            <a:r>
              <a:rPr lang="nl-NL" kern="100" dirty="0">
                <a:latin typeface="+mn-lt"/>
                <a:ea typeface="Aptos" panose="020B0004020202020204" pitchFamily="34" charset="0"/>
                <a:cs typeface="Poppins" pitchFamily="2" charset="77"/>
              </a:rPr>
              <a:t>Voor de bekostiging wordt een inspanningsgerichte </a:t>
            </a:r>
            <a:r>
              <a:rPr lang="nl-NL" kern="100" dirty="0">
                <a:effectLst/>
                <a:latin typeface="+mn-lt"/>
                <a:ea typeface="Aptos" panose="020B0004020202020204" pitchFamily="34" charset="0"/>
                <a:cs typeface="Poppins" pitchFamily="2" charset="77"/>
              </a:rPr>
              <a:t>financierin</a:t>
            </a:r>
            <a:r>
              <a:rPr lang="nl-NL" kern="100" dirty="0">
                <a:latin typeface="+mn-lt"/>
                <a:ea typeface="Aptos" panose="020B0004020202020204" pitchFamily="34" charset="0"/>
                <a:cs typeface="Poppins" pitchFamily="2" charset="77"/>
              </a:rPr>
              <a:t>g (</a:t>
            </a:r>
            <a:r>
              <a:rPr lang="nl-NL" kern="100" dirty="0" err="1">
                <a:latin typeface="+mn-lt"/>
                <a:ea typeface="Aptos" panose="020B0004020202020204" pitchFamily="34" charset="0"/>
                <a:cs typeface="Poppins" pitchFamily="2" charset="77"/>
              </a:rPr>
              <a:t>PxQ</a:t>
            </a:r>
            <a:r>
              <a:rPr lang="nl-NL" kern="100" dirty="0">
                <a:latin typeface="+mn-lt"/>
                <a:ea typeface="Aptos" panose="020B0004020202020204" pitchFamily="34" charset="0"/>
                <a:cs typeface="Poppins" pitchFamily="2" charset="77"/>
              </a:rPr>
              <a:t>) gehanteerd</a:t>
            </a:r>
          </a:p>
          <a:p>
            <a:pPr lvl="0">
              <a:lnSpc>
                <a:spcPct val="100000"/>
              </a:lnSpc>
              <a:tabLst>
                <a:tab pos="629285" algn="l"/>
              </a:tabLst>
            </a:pPr>
            <a:endParaRPr lang="nl-NL" sz="2400" dirty="0">
              <a:latin typeface="+mn-lt"/>
              <a:cs typeface="Poppins" pitchFamily="2" charset="77"/>
            </a:endParaRPr>
          </a:p>
          <a:p>
            <a:pPr marL="342900" indent="-342900">
              <a:lnSpc>
                <a:spcPct val="100000"/>
              </a:lnSpc>
              <a:buFont typeface="Symbol" pitchFamily="2" charset="2"/>
              <a:buChar char=""/>
              <a:tabLst>
                <a:tab pos="629285" algn="l"/>
              </a:tabLst>
            </a:pPr>
            <a:r>
              <a:rPr lang="nl-NL" dirty="0">
                <a:latin typeface="+mn-lt"/>
                <a:ea typeface="Calibri" panose="020F0502020204030204" pitchFamily="34" charset="0"/>
                <a:cs typeface="Poppins" pitchFamily="2" charset="77"/>
              </a:rPr>
              <a:t>Het inkoopinstrument is een toelatingsprocedure </a:t>
            </a:r>
            <a:r>
              <a:rPr lang="nl-NL" sz="2400" dirty="0">
                <a:latin typeface="+mn-lt"/>
                <a:ea typeface="Calibri" panose="020F0502020204030204" pitchFamily="34" charset="0"/>
                <a:cs typeface="Poppins" pitchFamily="2" charset="77"/>
              </a:rPr>
              <a:t>(“open house”)</a:t>
            </a:r>
          </a:p>
          <a:p>
            <a:pPr marL="342900" indent="-342900">
              <a:lnSpc>
                <a:spcPct val="100000"/>
              </a:lnSpc>
              <a:buFont typeface="Symbol" pitchFamily="2" charset="2"/>
              <a:buChar char=""/>
              <a:tabLst>
                <a:tab pos="629285" algn="l"/>
              </a:tabLst>
            </a:pPr>
            <a:endParaRPr lang="nl-NL" dirty="0">
              <a:latin typeface="+mn-lt"/>
              <a:cs typeface="Poppins" pitchFamily="2" charset="77"/>
            </a:endParaRPr>
          </a:p>
          <a:p>
            <a:pPr marL="342900" lvl="0" indent="-342900">
              <a:lnSpc>
                <a:spcPct val="100000"/>
              </a:lnSpc>
              <a:buFont typeface="Symbol" pitchFamily="2" charset="2"/>
              <a:buChar char=""/>
              <a:tabLst>
                <a:tab pos="629285" algn="l"/>
              </a:tabLst>
            </a:pPr>
            <a:r>
              <a:rPr lang="nl-NL" dirty="0">
                <a:latin typeface="+mn-lt"/>
                <a:cs typeface="Poppins" pitchFamily="2" charset="77"/>
              </a:rPr>
              <a:t>Publicatie van de procedure op </a:t>
            </a:r>
            <a:r>
              <a:rPr lang="nl-NL" dirty="0">
                <a:latin typeface="+mn-lt"/>
                <a:cs typeface="Poppins" pitchFamily="2" charset="77"/>
                <a:hlinkClick r:id="rId2"/>
              </a:rPr>
              <a:t>www.tenderned.nl</a:t>
            </a:r>
            <a:r>
              <a:rPr lang="nl-NL" dirty="0">
                <a:latin typeface="+mn-lt"/>
                <a:cs typeface="Poppins" pitchFamily="2" charset="77"/>
              </a:rPr>
              <a:t> 2</a:t>
            </a:r>
            <a:r>
              <a:rPr lang="nl-NL" baseline="30000" dirty="0">
                <a:latin typeface="+mn-lt"/>
                <a:cs typeface="Poppins" pitchFamily="2" charset="77"/>
              </a:rPr>
              <a:t>e</a:t>
            </a:r>
            <a:r>
              <a:rPr lang="nl-NL" dirty="0">
                <a:latin typeface="+mn-lt"/>
                <a:cs typeface="Poppins" pitchFamily="2" charset="77"/>
              </a:rPr>
              <a:t> helft mei</a:t>
            </a:r>
          </a:p>
          <a:p>
            <a:pPr lvl="0">
              <a:lnSpc>
                <a:spcPct val="100000"/>
              </a:lnSpc>
              <a:tabLst>
                <a:tab pos="629285" algn="l"/>
              </a:tabLst>
            </a:pPr>
            <a:endParaRPr lang="nl-NL" dirty="0">
              <a:latin typeface="+mn-lt"/>
              <a:cs typeface="Poppins" pitchFamily="2" charset="77"/>
            </a:endParaRPr>
          </a:p>
          <a:p>
            <a:pPr marL="342900" indent="-342900">
              <a:lnSpc>
                <a:spcPct val="100000"/>
              </a:lnSpc>
              <a:buFont typeface="Symbol" pitchFamily="2" charset="2"/>
              <a:buChar char=""/>
              <a:tabLst>
                <a:tab pos="629285" algn="l"/>
              </a:tabLst>
            </a:pPr>
            <a:r>
              <a:rPr lang="en-GB" sz="2400" dirty="0" err="1">
                <a:latin typeface="+mn-lt"/>
                <a:cs typeface="Poppins" pitchFamily="2" charset="77"/>
              </a:rPr>
              <a:t>Registreer</a:t>
            </a:r>
            <a:r>
              <a:rPr lang="en-GB" sz="2400" dirty="0">
                <a:latin typeface="+mn-lt"/>
                <a:cs typeface="Poppins" pitchFamily="2" charset="77"/>
              </a:rPr>
              <a:t> </a:t>
            </a:r>
            <a:r>
              <a:rPr lang="en-GB" sz="2400" dirty="0" err="1">
                <a:latin typeface="+mn-lt"/>
                <a:cs typeface="Poppins" pitchFamily="2" charset="77"/>
              </a:rPr>
              <a:t>uw</a:t>
            </a:r>
            <a:r>
              <a:rPr lang="en-GB" sz="2400" dirty="0">
                <a:latin typeface="+mn-lt"/>
                <a:cs typeface="Poppins" pitchFamily="2" charset="77"/>
              </a:rPr>
              <a:t> </a:t>
            </a:r>
            <a:r>
              <a:rPr lang="en-GB" sz="2400" dirty="0" err="1">
                <a:latin typeface="+mn-lt"/>
                <a:cs typeface="Poppins" pitchFamily="2" charset="77"/>
              </a:rPr>
              <a:t>organisatie</a:t>
            </a:r>
            <a:r>
              <a:rPr lang="en-GB" sz="2400" dirty="0">
                <a:latin typeface="+mn-lt"/>
                <a:cs typeface="Poppins" pitchFamily="2" charset="77"/>
              </a:rPr>
              <a:t> op </a:t>
            </a:r>
            <a:r>
              <a:rPr lang="en-GB" sz="2400" dirty="0" err="1">
                <a:latin typeface="+mn-lt"/>
                <a:cs typeface="Poppins" pitchFamily="2" charset="77"/>
              </a:rPr>
              <a:t>TenderNed</a:t>
            </a:r>
            <a:r>
              <a:rPr lang="en-GB" sz="2400" dirty="0">
                <a:latin typeface="+mn-lt"/>
                <a:cs typeface="Poppins" pitchFamily="2" charset="77"/>
              </a:rPr>
              <a:t> - </a:t>
            </a:r>
            <a:r>
              <a:rPr lang="en-GB" sz="2400" dirty="0" err="1">
                <a:latin typeface="+mn-lt"/>
                <a:cs typeface="Poppins" pitchFamily="2" charset="77"/>
              </a:rPr>
              <a:t>www.tenderned.nl</a:t>
            </a:r>
            <a:r>
              <a:rPr lang="en-GB" sz="2400" dirty="0">
                <a:latin typeface="+mn-lt"/>
                <a:cs typeface="Poppins" pitchFamily="2" charset="77"/>
              </a:rPr>
              <a:t>/</a:t>
            </a:r>
            <a:r>
              <a:rPr lang="en-GB" sz="2400" dirty="0" err="1">
                <a:latin typeface="+mn-lt"/>
                <a:cs typeface="Poppins" pitchFamily="2" charset="77"/>
              </a:rPr>
              <a:t>cms</a:t>
            </a:r>
            <a:r>
              <a:rPr lang="en-GB" sz="2400" dirty="0">
                <a:latin typeface="+mn-lt"/>
                <a:cs typeface="Poppins" pitchFamily="2" charset="77"/>
              </a:rPr>
              <a:t>/</a:t>
            </a:r>
            <a:r>
              <a:rPr lang="en-GB" sz="2400" dirty="0" err="1">
                <a:latin typeface="+mn-lt"/>
                <a:cs typeface="Poppins" pitchFamily="2" charset="77"/>
              </a:rPr>
              <a:t>nl</a:t>
            </a:r>
            <a:r>
              <a:rPr lang="en-GB" sz="2400" dirty="0">
                <a:latin typeface="+mn-lt"/>
                <a:cs typeface="Poppins" pitchFamily="2" charset="77"/>
              </a:rPr>
              <a:t>/</a:t>
            </a:r>
            <a:r>
              <a:rPr lang="en-GB" sz="2400" dirty="0" err="1">
                <a:latin typeface="+mn-lt"/>
                <a:cs typeface="Poppins" pitchFamily="2" charset="77"/>
              </a:rPr>
              <a:t>interesseprofiel</a:t>
            </a:r>
            <a:r>
              <a:rPr lang="en-GB" sz="2400" dirty="0">
                <a:latin typeface="+mn-lt"/>
                <a:cs typeface="Poppins" pitchFamily="2" charset="77"/>
              </a:rPr>
              <a:t> /</a:t>
            </a:r>
            <a:r>
              <a:rPr lang="en-GB" sz="2400" dirty="0" err="1">
                <a:latin typeface="+mn-lt"/>
                <a:cs typeface="Poppins" pitchFamily="2" charset="77"/>
              </a:rPr>
              <a:t>interesseprofiel-aanmaken</a:t>
            </a:r>
            <a:endParaRPr lang="en-GB" sz="2400" dirty="0">
              <a:latin typeface="+mn-lt"/>
              <a:cs typeface="Poppins" pitchFamily="2" charset="77"/>
            </a:endParaRPr>
          </a:p>
          <a:p>
            <a:pPr lvl="0">
              <a:lnSpc>
                <a:spcPct val="100000"/>
              </a:lnSpc>
              <a:tabLst>
                <a:tab pos="629285" algn="l"/>
              </a:tabLst>
            </a:pPr>
            <a:endParaRPr lang="nl-NL" b="1" dirty="0"/>
          </a:p>
          <a:p>
            <a:pPr marL="342900" lvl="0" indent="-342900">
              <a:lnSpc>
                <a:spcPct val="100000"/>
              </a:lnSpc>
              <a:buFont typeface="Symbol" pitchFamily="2" charset="2"/>
              <a:buChar char=""/>
              <a:tabLst>
                <a:tab pos="629285" algn="l"/>
              </a:tabLst>
            </a:pPr>
            <a:endParaRPr lang="nl-NL" sz="2400" b="1" dirty="0"/>
          </a:p>
          <a:p>
            <a:pPr marL="342900" lvl="0" indent="-342900">
              <a:lnSpc>
                <a:spcPct val="100000"/>
              </a:lnSpc>
              <a:buFont typeface="Symbol" pitchFamily="2" charset="2"/>
              <a:buChar char=""/>
              <a:tabLst>
                <a:tab pos="629285" algn="l"/>
              </a:tabLst>
            </a:pPr>
            <a:endParaRPr lang="nl-NL" sz="2400" b="1" dirty="0"/>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6B36FEF6-5198-A312-B793-2A712AEDA5D8}"/>
              </a:ext>
            </a:extLst>
          </p:cNvPr>
          <p:cNvSpPr>
            <a:spLocks noGrp="1"/>
          </p:cNvSpPr>
          <p:nvPr>
            <p:ph type="body" sz="quarter" idx="10"/>
          </p:nvPr>
        </p:nvSpPr>
        <p:spPr/>
        <p:txBody>
          <a:bodyPr/>
          <a:lstStyle/>
          <a:p>
            <a:r>
              <a:rPr lang="nl-NL" dirty="0"/>
              <a:t>De contracten voor lokale jeugdhulp lopen eind 2025 af </a:t>
            </a:r>
          </a:p>
        </p:txBody>
      </p:sp>
    </p:spTree>
    <p:extLst>
      <p:ext uri="{BB962C8B-B14F-4D97-AF65-F5344CB8AC3E}">
        <p14:creationId xmlns:p14="http://schemas.microsoft.com/office/powerpoint/2010/main" val="3242090727"/>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428A6-AC29-8C47-2148-0611D7FC4D9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13C1464F-96BA-3EC7-6FF9-290008DCF9AF}"/>
              </a:ext>
            </a:extLst>
          </p:cNvPr>
          <p:cNvSpPr>
            <a:spLocks noGrp="1"/>
          </p:cNvSpPr>
          <p:nvPr>
            <p:ph type="body" sz="quarter" idx="10"/>
          </p:nvPr>
        </p:nvSpPr>
        <p:spPr/>
        <p:txBody>
          <a:bodyPr/>
          <a:lstStyle/>
          <a:p>
            <a:r>
              <a:rPr lang="nl-NL" dirty="0"/>
              <a:t>De scope van de lokale inkoop betreft twee segmenten binnen de Jeugdhulp</a:t>
            </a:r>
          </a:p>
        </p:txBody>
      </p:sp>
      <p:graphicFrame>
        <p:nvGraphicFramePr>
          <p:cNvPr id="4" name="Table 3">
            <a:extLst>
              <a:ext uri="{FF2B5EF4-FFF2-40B4-BE49-F238E27FC236}">
                <a16:creationId xmlns:a16="http://schemas.microsoft.com/office/drawing/2014/main" id="{88458860-C20A-E337-F692-882033EFABA3}"/>
              </a:ext>
            </a:extLst>
          </p:cNvPr>
          <p:cNvGraphicFramePr>
            <a:graphicFrameLocks noGrp="1"/>
          </p:cNvGraphicFramePr>
          <p:nvPr>
            <p:extLst>
              <p:ext uri="{D42A27DB-BD31-4B8C-83A1-F6EECF244321}">
                <p14:modId xmlns:p14="http://schemas.microsoft.com/office/powerpoint/2010/main" val="2246826364"/>
              </p:ext>
            </p:extLst>
          </p:nvPr>
        </p:nvGraphicFramePr>
        <p:xfrm>
          <a:off x="767408" y="1340768"/>
          <a:ext cx="10548592" cy="5361372"/>
        </p:xfrm>
        <a:graphic>
          <a:graphicData uri="http://schemas.openxmlformats.org/drawingml/2006/table">
            <a:tbl>
              <a:tblPr firstRow="1" firstCol="1" bandRow="1"/>
              <a:tblGrid>
                <a:gridCol w="3526508">
                  <a:extLst>
                    <a:ext uri="{9D8B030D-6E8A-4147-A177-3AD203B41FA5}">
                      <a16:colId xmlns:a16="http://schemas.microsoft.com/office/drawing/2014/main" val="1611065502"/>
                    </a:ext>
                  </a:extLst>
                </a:gridCol>
                <a:gridCol w="7022084">
                  <a:extLst>
                    <a:ext uri="{9D8B030D-6E8A-4147-A177-3AD203B41FA5}">
                      <a16:colId xmlns:a16="http://schemas.microsoft.com/office/drawing/2014/main" val="2521799784"/>
                    </a:ext>
                  </a:extLst>
                </a:gridCol>
              </a:tblGrid>
              <a:tr h="667452">
                <a:tc>
                  <a:txBody>
                    <a:bodyPr/>
                    <a:lstStyle/>
                    <a:p>
                      <a:r>
                        <a:rPr lang="nl-NL" sz="2800" b="1" dirty="0">
                          <a:solidFill>
                            <a:srgbClr val="000000"/>
                          </a:solidFill>
                          <a:effectLst/>
                          <a:latin typeface="+mn-lt"/>
                          <a:ea typeface="Aptos" panose="020B0004020202020204" pitchFamily="34" charset="0"/>
                          <a:cs typeface="Poppins" pitchFamily="2" charset="77"/>
                        </a:rPr>
                        <a:t>Segmenten</a:t>
                      </a:r>
                      <a:endParaRPr lang="en-NL" sz="2800" dirty="0">
                        <a:effectLst/>
                        <a:latin typeface="+mn-lt"/>
                        <a:ea typeface="Aptos" panose="020B0004020202020204" pitchFamily="34" charset="0"/>
                        <a:cs typeface="Poppins" pitchFamily="2" charset="77"/>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r>
                        <a:rPr lang="nl-NL" sz="2800" b="1" dirty="0">
                          <a:solidFill>
                            <a:srgbClr val="000000"/>
                          </a:solidFill>
                          <a:effectLst/>
                          <a:latin typeface="+mn-lt"/>
                          <a:ea typeface="Aptos" panose="020B0004020202020204" pitchFamily="34" charset="0"/>
                          <a:cs typeface="Poppins" pitchFamily="2" charset="77"/>
                        </a:rPr>
                        <a:t>Omschrijving</a:t>
                      </a:r>
                      <a:endParaRPr lang="en-NL" sz="2800" dirty="0">
                        <a:effectLst/>
                        <a:latin typeface="+mn-lt"/>
                        <a:ea typeface="Aptos" panose="020B0004020202020204" pitchFamily="34" charset="0"/>
                        <a:cs typeface="Poppins" pitchFamily="2" charset="77"/>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319366046"/>
                  </a:ext>
                </a:extLst>
              </a:tr>
              <a:tr h="1704113">
                <a:tc>
                  <a:txBody>
                    <a:bodyPr/>
                    <a:lstStyle/>
                    <a:p>
                      <a:pPr algn="l">
                        <a:spcAft>
                          <a:spcPts val="0"/>
                        </a:spcAft>
                      </a:pPr>
                      <a:r>
                        <a:rPr lang="nl-NL" sz="2800" b="1" dirty="0">
                          <a:solidFill>
                            <a:schemeClr val="tx1"/>
                          </a:solidFill>
                          <a:effectLst/>
                          <a:latin typeface="+mn-lt"/>
                          <a:ea typeface="Calibri" panose="020F0502020204030204" pitchFamily="34" charset="0"/>
                          <a:cs typeface="Poppins" pitchFamily="2" charset="77"/>
                        </a:rPr>
                        <a:t>Dagbesteding / Dagbehandeling </a:t>
                      </a:r>
                      <a:endParaRPr lang="en-US" sz="2800" dirty="0">
                        <a:solidFill>
                          <a:schemeClr val="tx1"/>
                        </a:solidFill>
                        <a:effectLst/>
                        <a:latin typeface="+mn-lt"/>
                        <a:ea typeface="Calibri" panose="020F0502020204030204" pitchFamily="34" charset="0"/>
                        <a:cs typeface="Poppins" pitchFamily="2" charset="77"/>
                      </a:endParaRPr>
                    </a:p>
                    <a:p>
                      <a:r>
                        <a:rPr lang="nl-NL" sz="2800" dirty="0">
                          <a:effectLst/>
                          <a:latin typeface="+mn-lt"/>
                          <a:ea typeface="Aptos" panose="020B0004020202020204" pitchFamily="34" charset="0"/>
                          <a:cs typeface="Calibri" panose="020F0502020204030204" pitchFamily="34" charset="0"/>
                        </a:rPr>
                        <a:t> </a:t>
                      </a:r>
                      <a:endParaRPr lang="en-NL" sz="28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spcAft>
                          <a:spcPts val="0"/>
                        </a:spcAft>
                      </a:pPr>
                      <a:r>
                        <a:rPr lang="nl-NL" sz="2800" dirty="0">
                          <a:solidFill>
                            <a:schemeClr val="tx1"/>
                          </a:solidFill>
                          <a:effectLst/>
                          <a:latin typeface="+mn-lt"/>
                          <a:ea typeface="Calibri" panose="020F0502020204030204" pitchFamily="34" charset="0"/>
                          <a:cs typeface="Poppins" pitchFamily="2" charset="77"/>
                        </a:rPr>
                        <a:t>Jeugdigen die gebruik maken van dagbesteding of dagbehandeling kunnen niet volledig mee in het gewone of bijzondere onderwijssysteem, of kunnen gedurende de dag niet thuis blijven. Ze worden overdag of tijdens dagdelen opgevangen in gespecialiseerde voorzieningen</a:t>
                      </a:r>
                      <a:endParaRPr lang="en-US" sz="2800" dirty="0">
                        <a:solidFill>
                          <a:schemeClr val="tx1"/>
                        </a:solidFill>
                        <a:effectLst/>
                        <a:latin typeface="+mn-lt"/>
                        <a:ea typeface="Calibri" panose="020F0502020204030204" pitchFamily="34" charset="0"/>
                        <a:cs typeface="Poppins" pitchFamily="2" charset="77"/>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68989460"/>
                  </a:ext>
                </a:extLst>
              </a:tr>
              <a:tr h="1251089">
                <a:tc>
                  <a:txBody>
                    <a:bodyPr/>
                    <a:lstStyle/>
                    <a:p>
                      <a:pPr algn="l">
                        <a:spcAft>
                          <a:spcPts val="0"/>
                        </a:spcAft>
                      </a:pPr>
                      <a:r>
                        <a:rPr lang="nl-NL" sz="2800" b="1" dirty="0">
                          <a:solidFill>
                            <a:schemeClr val="tx1"/>
                          </a:solidFill>
                          <a:effectLst/>
                          <a:latin typeface="+mn-lt"/>
                          <a:ea typeface="Calibri" panose="020F0502020204030204" pitchFamily="34" charset="0"/>
                          <a:cs typeface="Poppins" pitchFamily="2" charset="77"/>
                        </a:rPr>
                        <a:t>Specialistisch / veel voorkomend</a:t>
                      </a:r>
                      <a:endParaRPr lang="en-US" sz="2800" dirty="0">
                        <a:solidFill>
                          <a:schemeClr val="tx1"/>
                        </a:solidFill>
                        <a:effectLst/>
                        <a:latin typeface="+mn-lt"/>
                        <a:ea typeface="Calibri" panose="020F0502020204030204" pitchFamily="34" charset="0"/>
                        <a:cs typeface="Poppins" pitchFamily="2" charset="77"/>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spcAft>
                          <a:spcPts val="0"/>
                        </a:spcAft>
                      </a:pPr>
                      <a:r>
                        <a:rPr lang="nl-NL" sz="2800" dirty="0">
                          <a:solidFill>
                            <a:schemeClr val="tx1"/>
                          </a:solidFill>
                          <a:effectLst/>
                          <a:latin typeface="+mn-lt"/>
                          <a:ea typeface="Calibri" panose="020F0502020204030204" pitchFamily="34" charset="0"/>
                          <a:cs typeface="Poppins" pitchFamily="2" charset="77"/>
                        </a:rPr>
                        <a:t>Veel voorkomende / specialistische zorg voor jeugdigen met enkelvoudige of kortdurende problematiek. Het gaat om ambulante en/of poliklinische hulp. </a:t>
                      </a:r>
                      <a:endParaRPr lang="en-US" sz="2800" dirty="0">
                        <a:solidFill>
                          <a:schemeClr val="tx1"/>
                        </a:solidFill>
                        <a:effectLst/>
                        <a:latin typeface="+mn-lt"/>
                        <a:ea typeface="Calibri" panose="020F0502020204030204" pitchFamily="34" charset="0"/>
                        <a:cs typeface="Poppins" pitchFamily="2" charset="77"/>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33517184"/>
                  </a:ext>
                </a:extLst>
              </a:tr>
            </a:tbl>
          </a:graphicData>
        </a:graphic>
      </p:graphicFrame>
    </p:spTree>
    <p:extLst>
      <p:ext uri="{BB962C8B-B14F-4D97-AF65-F5344CB8AC3E}">
        <p14:creationId xmlns:p14="http://schemas.microsoft.com/office/powerpoint/2010/main" val="398044717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F5791-887C-6020-13E9-00E476AD0BB6}"/>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AD9FEB0-669F-AFBE-C7EA-45D5E0546F56}"/>
              </a:ext>
            </a:extLst>
          </p:cNvPr>
          <p:cNvSpPr>
            <a:spLocks noGrp="1"/>
          </p:cNvSpPr>
          <p:nvPr>
            <p:ph type="body" sz="quarter" idx="10"/>
          </p:nvPr>
        </p:nvSpPr>
        <p:spPr/>
        <p:txBody>
          <a:bodyPr/>
          <a:lstStyle/>
          <a:p>
            <a:r>
              <a:rPr lang="nl-NL" dirty="0"/>
              <a:t>In 2023 gaven de gemeenten € 3,2 </a:t>
            </a:r>
            <a:r>
              <a:rPr lang="nl-NL" dirty="0" err="1"/>
              <a:t>mln</a:t>
            </a:r>
            <a:r>
              <a:rPr lang="nl-NL" dirty="0"/>
              <a:t> uit aan dagbehandeling en dagbesteding</a:t>
            </a:r>
          </a:p>
        </p:txBody>
      </p:sp>
      <p:graphicFrame>
        <p:nvGraphicFramePr>
          <p:cNvPr id="4" name="Table 3">
            <a:extLst>
              <a:ext uri="{FF2B5EF4-FFF2-40B4-BE49-F238E27FC236}">
                <a16:creationId xmlns:a16="http://schemas.microsoft.com/office/drawing/2014/main" id="{C031326C-E4C7-C066-EE03-91D532C94F91}"/>
              </a:ext>
            </a:extLst>
          </p:cNvPr>
          <p:cNvGraphicFramePr>
            <a:graphicFrameLocks noGrp="1"/>
          </p:cNvGraphicFramePr>
          <p:nvPr>
            <p:extLst>
              <p:ext uri="{D42A27DB-BD31-4B8C-83A1-F6EECF244321}">
                <p14:modId xmlns:p14="http://schemas.microsoft.com/office/powerpoint/2010/main" val="410838346"/>
              </p:ext>
            </p:extLst>
          </p:nvPr>
        </p:nvGraphicFramePr>
        <p:xfrm>
          <a:off x="1055440" y="2060848"/>
          <a:ext cx="9721080" cy="2952327"/>
        </p:xfrm>
        <a:graphic>
          <a:graphicData uri="http://schemas.openxmlformats.org/drawingml/2006/table">
            <a:tbl>
              <a:tblPr firstRow="1" bandRow="1">
                <a:tableStyleId>{5C22544A-7EE6-4342-B048-85BDC9FD1C3A}</a:tableStyleId>
              </a:tblPr>
              <a:tblGrid>
                <a:gridCol w="3240360">
                  <a:extLst>
                    <a:ext uri="{9D8B030D-6E8A-4147-A177-3AD203B41FA5}">
                      <a16:colId xmlns:a16="http://schemas.microsoft.com/office/drawing/2014/main" val="3768292050"/>
                    </a:ext>
                  </a:extLst>
                </a:gridCol>
                <a:gridCol w="3240360">
                  <a:extLst>
                    <a:ext uri="{9D8B030D-6E8A-4147-A177-3AD203B41FA5}">
                      <a16:colId xmlns:a16="http://schemas.microsoft.com/office/drawing/2014/main" val="390107293"/>
                    </a:ext>
                  </a:extLst>
                </a:gridCol>
                <a:gridCol w="3240360">
                  <a:extLst>
                    <a:ext uri="{9D8B030D-6E8A-4147-A177-3AD203B41FA5}">
                      <a16:colId xmlns:a16="http://schemas.microsoft.com/office/drawing/2014/main" val="1608058087"/>
                    </a:ext>
                  </a:extLst>
                </a:gridCol>
              </a:tblGrid>
              <a:tr h="1398471">
                <a:tc>
                  <a:txBody>
                    <a:bodyPr/>
                    <a:lstStyle/>
                    <a:p>
                      <a:r>
                        <a:rPr lang="en-NL" sz="3200" dirty="0"/>
                        <a:t>Dagbesteding/</a:t>
                      </a:r>
                    </a:p>
                    <a:p>
                      <a:r>
                        <a:rPr lang="en-NL" sz="3200" dirty="0"/>
                        <a:t>dagbehandeling</a:t>
                      </a:r>
                    </a:p>
                  </a:txBody>
                  <a:tcPr/>
                </a:tc>
                <a:tc>
                  <a:txBody>
                    <a:bodyPr/>
                    <a:lstStyle/>
                    <a:p>
                      <a:r>
                        <a:rPr lang="en-NL" sz="3200" dirty="0"/>
                        <a:t>Capelle</a:t>
                      </a:r>
                    </a:p>
                  </a:txBody>
                  <a:tcPr/>
                </a:tc>
                <a:tc>
                  <a:txBody>
                    <a:bodyPr/>
                    <a:lstStyle/>
                    <a:p>
                      <a:r>
                        <a:rPr lang="en-NL" sz="3200" dirty="0"/>
                        <a:t>Krimpen </a:t>
                      </a:r>
                    </a:p>
                  </a:txBody>
                  <a:tcPr/>
                </a:tc>
                <a:extLst>
                  <a:ext uri="{0D108BD9-81ED-4DB2-BD59-A6C34878D82A}">
                    <a16:rowId xmlns:a16="http://schemas.microsoft.com/office/drawing/2014/main" val="1270574888"/>
                  </a:ext>
                </a:extLst>
              </a:tr>
              <a:tr h="776928">
                <a:tc>
                  <a:txBody>
                    <a:bodyPr/>
                    <a:lstStyle/>
                    <a:p>
                      <a:r>
                        <a:rPr lang="en-NL" sz="3200" b="1" dirty="0"/>
                        <a:t>Uitgaven 2023</a:t>
                      </a:r>
                    </a:p>
                  </a:txBody>
                  <a:tcPr/>
                </a:tc>
                <a:tc>
                  <a:txBody>
                    <a:bodyPr/>
                    <a:lstStyle/>
                    <a:p>
                      <a:r>
                        <a:rPr lang="nl-NL" sz="3200" b="0" dirty="0">
                          <a:solidFill>
                            <a:schemeClr val="tx1"/>
                          </a:solidFill>
                          <a:cs typeface="Poppins" pitchFamily="2" charset="77"/>
                        </a:rPr>
                        <a:t>€ 2,6 </a:t>
                      </a:r>
                      <a:r>
                        <a:rPr lang="nl-NL" sz="3200" b="0" dirty="0" err="1">
                          <a:solidFill>
                            <a:schemeClr val="tx1"/>
                          </a:solidFill>
                          <a:cs typeface="Poppins" pitchFamily="2" charset="77"/>
                        </a:rPr>
                        <a:t>mln</a:t>
                      </a:r>
                      <a:r>
                        <a:rPr lang="nl-NL" sz="3200" b="0" dirty="0">
                          <a:solidFill>
                            <a:schemeClr val="tx1"/>
                          </a:solidFill>
                          <a:cs typeface="Poppins" pitchFamily="2" charset="77"/>
                        </a:rPr>
                        <a:t> </a:t>
                      </a:r>
                      <a:endParaRPr lang="en-NL" sz="3200" b="0" dirty="0"/>
                    </a:p>
                  </a:txBody>
                  <a:tcPr/>
                </a:tc>
                <a:tc>
                  <a:txBody>
                    <a:bodyPr/>
                    <a:lstStyle/>
                    <a:p>
                      <a:r>
                        <a:rPr lang="nl-NL" sz="3200" b="0" dirty="0">
                          <a:solidFill>
                            <a:schemeClr val="tx1"/>
                          </a:solidFill>
                          <a:cs typeface="Poppins" pitchFamily="2" charset="77"/>
                        </a:rPr>
                        <a:t>€ 615 k </a:t>
                      </a:r>
                      <a:endParaRPr lang="en-NL" sz="3200" b="0" dirty="0"/>
                    </a:p>
                  </a:txBody>
                  <a:tcPr/>
                </a:tc>
                <a:extLst>
                  <a:ext uri="{0D108BD9-81ED-4DB2-BD59-A6C34878D82A}">
                    <a16:rowId xmlns:a16="http://schemas.microsoft.com/office/drawing/2014/main" val="2941604641"/>
                  </a:ext>
                </a:extLst>
              </a:tr>
              <a:tr h="776928">
                <a:tc>
                  <a:txBody>
                    <a:bodyPr/>
                    <a:lstStyle/>
                    <a:p>
                      <a:r>
                        <a:rPr lang="en-GB" sz="3200" b="1" dirty="0"/>
                        <a:t>A</a:t>
                      </a:r>
                      <a:r>
                        <a:rPr lang="en-NL" sz="3200" b="1" dirty="0"/>
                        <a:t>antal cliënten</a:t>
                      </a:r>
                    </a:p>
                  </a:txBody>
                  <a:tcPr/>
                </a:tc>
                <a:tc>
                  <a:txBody>
                    <a:bodyPr/>
                    <a:lstStyle/>
                    <a:p>
                      <a:r>
                        <a:rPr lang="en-NL" sz="3200" dirty="0"/>
                        <a:t>107</a:t>
                      </a:r>
                    </a:p>
                  </a:txBody>
                  <a:tcPr/>
                </a:tc>
                <a:tc>
                  <a:txBody>
                    <a:bodyPr/>
                    <a:lstStyle/>
                    <a:p>
                      <a:r>
                        <a:rPr lang="en-NL" sz="3200" dirty="0"/>
                        <a:t>82</a:t>
                      </a:r>
                    </a:p>
                  </a:txBody>
                  <a:tcPr/>
                </a:tc>
                <a:extLst>
                  <a:ext uri="{0D108BD9-81ED-4DB2-BD59-A6C34878D82A}">
                    <a16:rowId xmlns:a16="http://schemas.microsoft.com/office/drawing/2014/main" val="1555172235"/>
                  </a:ext>
                </a:extLst>
              </a:tr>
            </a:tbl>
          </a:graphicData>
        </a:graphic>
      </p:graphicFrame>
    </p:spTree>
    <p:extLst>
      <p:ext uri="{BB962C8B-B14F-4D97-AF65-F5344CB8AC3E}">
        <p14:creationId xmlns:p14="http://schemas.microsoft.com/office/powerpoint/2010/main" val="231595771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07F71-3B2A-2C72-8365-3433D0C4CD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5B6BB7C-32F5-310A-BCE8-D9B24D56D14C}"/>
              </a:ext>
            </a:extLst>
          </p:cNvPr>
          <p:cNvSpPr>
            <a:spLocks noGrp="1"/>
          </p:cNvSpPr>
          <p:nvPr>
            <p:ph type="body" sz="quarter" idx="10"/>
          </p:nvPr>
        </p:nvSpPr>
        <p:spPr/>
        <p:txBody>
          <a:bodyPr/>
          <a:lstStyle/>
          <a:p>
            <a:r>
              <a:rPr lang="nl-NL" dirty="0"/>
              <a:t>Aan specialistische/veelvoorkomende jeugdhulp werd € 4,7 </a:t>
            </a:r>
            <a:r>
              <a:rPr lang="nl-NL" dirty="0" err="1"/>
              <a:t>mln</a:t>
            </a:r>
            <a:r>
              <a:rPr lang="nl-NL" dirty="0"/>
              <a:t> uitgegeven in 2023</a:t>
            </a:r>
          </a:p>
        </p:txBody>
      </p:sp>
      <p:graphicFrame>
        <p:nvGraphicFramePr>
          <p:cNvPr id="4" name="Table 3">
            <a:extLst>
              <a:ext uri="{FF2B5EF4-FFF2-40B4-BE49-F238E27FC236}">
                <a16:creationId xmlns:a16="http://schemas.microsoft.com/office/drawing/2014/main" id="{8C190111-1AAC-12DC-66D1-D8FF89D48B82}"/>
              </a:ext>
            </a:extLst>
          </p:cNvPr>
          <p:cNvGraphicFramePr>
            <a:graphicFrameLocks noGrp="1"/>
          </p:cNvGraphicFramePr>
          <p:nvPr>
            <p:extLst>
              <p:ext uri="{D42A27DB-BD31-4B8C-83A1-F6EECF244321}">
                <p14:modId xmlns:p14="http://schemas.microsoft.com/office/powerpoint/2010/main" val="971703602"/>
              </p:ext>
            </p:extLst>
          </p:nvPr>
        </p:nvGraphicFramePr>
        <p:xfrm>
          <a:off x="1055440" y="2060848"/>
          <a:ext cx="9721080" cy="3108336"/>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3768292050"/>
                    </a:ext>
                  </a:extLst>
                </a:gridCol>
                <a:gridCol w="2952328">
                  <a:extLst>
                    <a:ext uri="{9D8B030D-6E8A-4147-A177-3AD203B41FA5}">
                      <a16:colId xmlns:a16="http://schemas.microsoft.com/office/drawing/2014/main" val="390107293"/>
                    </a:ext>
                  </a:extLst>
                </a:gridCol>
                <a:gridCol w="3096344">
                  <a:extLst>
                    <a:ext uri="{9D8B030D-6E8A-4147-A177-3AD203B41FA5}">
                      <a16:colId xmlns:a16="http://schemas.microsoft.com/office/drawing/2014/main" val="1608058087"/>
                    </a:ext>
                  </a:extLst>
                </a:gridCol>
              </a:tblGrid>
              <a:tr h="1398471">
                <a:tc>
                  <a:txBody>
                    <a:bodyPr/>
                    <a:lstStyle/>
                    <a:p>
                      <a:r>
                        <a:rPr lang="en-NL" sz="3200" dirty="0"/>
                        <a:t>Specialistische/</a:t>
                      </a:r>
                    </a:p>
                    <a:p>
                      <a:r>
                        <a:rPr lang="en-NL" sz="3200" dirty="0"/>
                        <a:t>veelvoorkomende jeugdhulp</a:t>
                      </a:r>
                    </a:p>
                  </a:txBody>
                  <a:tcPr/>
                </a:tc>
                <a:tc>
                  <a:txBody>
                    <a:bodyPr/>
                    <a:lstStyle/>
                    <a:p>
                      <a:r>
                        <a:rPr lang="en-NL" sz="3200" dirty="0"/>
                        <a:t>Capelle</a:t>
                      </a:r>
                    </a:p>
                  </a:txBody>
                  <a:tcPr/>
                </a:tc>
                <a:tc>
                  <a:txBody>
                    <a:bodyPr/>
                    <a:lstStyle/>
                    <a:p>
                      <a:r>
                        <a:rPr lang="en-NL" sz="3200" dirty="0"/>
                        <a:t>Krimpen </a:t>
                      </a:r>
                    </a:p>
                  </a:txBody>
                  <a:tcPr/>
                </a:tc>
                <a:extLst>
                  <a:ext uri="{0D108BD9-81ED-4DB2-BD59-A6C34878D82A}">
                    <a16:rowId xmlns:a16="http://schemas.microsoft.com/office/drawing/2014/main" val="1270574888"/>
                  </a:ext>
                </a:extLst>
              </a:tr>
              <a:tr h="776928">
                <a:tc>
                  <a:txBody>
                    <a:bodyPr/>
                    <a:lstStyle/>
                    <a:p>
                      <a:r>
                        <a:rPr lang="en-NL" sz="3200" b="1" dirty="0"/>
                        <a:t>Uitgaven 2023</a:t>
                      </a:r>
                    </a:p>
                  </a:txBody>
                  <a:tcPr/>
                </a:tc>
                <a:tc>
                  <a:txBody>
                    <a:bodyPr/>
                    <a:lstStyle/>
                    <a:p>
                      <a:r>
                        <a:rPr lang="nl-NL" sz="3200" b="0" dirty="0">
                          <a:solidFill>
                            <a:schemeClr val="tx1"/>
                          </a:solidFill>
                          <a:cs typeface="Poppins" pitchFamily="2" charset="77"/>
                        </a:rPr>
                        <a:t>€ 3,5 </a:t>
                      </a:r>
                      <a:r>
                        <a:rPr lang="nl-NL" sz="3200" b="0" dirty="0" err="1">
                          <a:solidFill>
                            <a:schemeClr val="tx1"/>
                          </a:solidFill>
                          <a:cs typeface="Poppins" pitchFamily="2" charset="77"/>
                        </a:rPr>
                        <a:t>mln</a:t>
                      </a:r>
                      <a:r>
                        <a:rPr lang="nl-NL" sz="3200" b="0" dirty="0">
                          <a:solidFill>
                            <a:schemeClr val="tx1"/>
                          </a:solidFill>
                          <a:cs typeface="Poppins" pitchFamily="2" charset="77"/>
                        </a:rPr>
                        <a:t> </a:t>
                      </a:r>
                      <a:endParaRPr lang="en-NL" sz="3200" b="0" dirty="0"/>
                    </a:p>
                  </a:txBody>
                  <a:tcPr/>
                </a:tc>
                <a:tc>
                  <a:txBody>
                    <a:bodyPr/>
                    <a:lstStyle/>
                    <a:p>
                      <a:r>
                        <a:rPr lang="nl-NL" sz="3200" b="0" dirty="0">
                          <a:solidFill>
                            <a:schemeClr val="tx1"/>
                          </a:solidFill>
                          <a:cs typeface="Poppins" pitchFamily="2" charset="77"/>
                        </a:rPr>
                        <a:t>€ 1,2 </a:t>
                      </a:r>
                      <a:r>
                        <a:rPr lang="nl-NL" sz="3200" b="0" dirty="0" err="1">
                          <a:solidFill>
                            <a:schemeClr val="tx1"/>
                          </a:solidFill>
                          <a:cs typeface="Poppins" pitchFamily="2" charset="77"/>
                        </a:rPr>
                        <a:t>mln</a:t>
                      </a:r>
                      <a:r>
                        <a:rPr lang="nl-NL" sz="3200" b="0" dirty="0">
                          <a:solidFill>
                            <a:schemeClr val="tx1"/>
                          </a:solidFill>
                          <a:cs typeface="Poppins" pitchFamily="2" charset="77"/>
                        </a:rPr>
                        <a:t> </a:t>
                      </a:r>
                      <a:endParaRPr lang="en-NL" sz="3200" b="0" dirty="0"/>
                    </a:p>
                  </a:txBody>
                  <a:tcPr/>
                </a:tc>
                <a:extLst>
                  <a:ext uri="{0D108BD9-81ED-4DB2-BD59-A6C34878D82A}">
                    <a16:rowId xmlns:a16="http://schemas.microsoft.com/office/drawing/2014/main" val="2941604641"/>
                  </a:ext>
                </a:extLst>
              </a:tr>
              <a:tr h="776928">
                <a:tc>
                  <a:txBody>
                    <a:bodyPr/>
                    <a:lstStyle/>
                    <a:p>
                      <a:r>
                        <a:rPr lang="en-GB" sz="3200" b="1" dirty="0"/>
                        <a:t>A</a:t>
                      </a:r>
                      <a:r>
                        <a:rPr lang="en-NL" sz="3200" b="1" dirty="0"/>
                        <a:t>antal cliënten</a:t>
                      </a:r>
                    </a:p>
                  </a:txBody>
                  <a:tcPr/>
                </a:tc>
                <a:tc>
                  <a:txBody>
                    <a:bodyPr/>
                    <a:lstStyle/>
                    <a:p>
                      <a:r>
                        <a:rPr lang="en-NL" sz="3200" dirty="0"/>
                        <a:t>888</a:t>
                      </a:r>
                    </a:p>
                  </a:txBody>
                  <a:tcPr/>
                </a:tc>
                <a:tc>
                  <a:txBody>
                    <a:bodyPr/>
                    <a:lstStyle/>
                    <a:p>
                      <a:r>
                        <a:rPr lang="en-NL" sz="3200" dirty="0"/>
                        <a:t>427</a:t>
                      </a:r>
                    </a:p>
                  </a:txBody>
                  <a:tcPr/>
                </a:tc>
                <a:extLst>
                  <a:ext uri="{0D108BD9-81ED-4DB2-BD59-A6C34878D82A}">
                    <a16:rowId xmlns:a16="http://schemas.microsoft.com/office/drawing/2014/main" val="1555172235"/>
                  </a:ext>
                </a:extLst>
              </a:tr>
            </a:tbl>
          </a:graphicData>
        </a:graphic>
      </p:graphicFrame>
    </p:spTree>
    <p:extLst>
      <p:ext uri="{BB962C8B-B14F-4D97-AF65-F5344CB8AC3E}">
        <p14:creationId xmlns:p14="http://schemas.microsoft.com/office/powerpoint/2010/main" val="113315848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2C4C-7B48-A106-F46D-332E015D0338}"/>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DE01A02-A014-17AD-78B8-2BEDE9C2C6FA}"/>
              </a:ext>
            </a:extLst>
          </p:cNvPr>
          <p:cNvSpPr>
            <a:spLocks noGrp="1"/>
          </p:cNvSpPr>
          <p:nvPr>
            <p:ph type="body" sz="quarter" idx="10"/>
          </p:nvPr>
        </p:nvSpPr>
        <p:spPr>
          <a:xfrm>
            <a:off x="540000" y="360000"/>
            <a:ext cx="10668568" cy="540000"/>
          </a:xfrm>
        </p:spPr>
        <p:txBody>
          <a:bodyPr/>
          <a:lstStyle/>
          <a:p>
            <a:r>
              <a:rPr lang="nl-NL" dirty="0"/>
              <a:t>De gemeente wenst de volgende producten in te kopen:</a:t>
            </a:r>
          </a:p>
        </p:txBody>
      </p:sp>
      <p:graphicFrame>
        <p:nvGraphicFramePr>
          <p:cNvPr id="4" name="Table 3">
            <a:extLst>
              <a:ext uri="{FF2B5EF4-FFF2-40B4-BE49-F238E27FC236}">
                <a16:creationId xmlns:a16="http://schemas.microsoft.com/office/drawing/2014/main" id="{0D7730D4-4CD7-D0E0-5FC3-774EC8986387}"/>
              </a:ext>
            </a:extLst>
          </p:cNvPr>
          <p:cNvGraphicFramePr>
            <a:graphicFrameLocks noGrp="1"/>
          </p:cNvGraphicFramePr>
          <p:nvPr>
            <p:extLst>
              <p:ext uri="{D42A27DB-BD31-4B8C-83A1-F6EECF244321}">
                <p14:modId xmlns:p14="http://schemas.microsoft.com/office/powerpoint/2010/main" val="3665839061"/>
              </p:ext>
            </p:extLst>
          </p:nvPr>
        </p:nvGraphicFramePr>
        <p:xfrm>
          <a:off x="1190918" y="980728"/>
          <a:ext cx="9366732" cy="5669280"/>
        </p:xfrm>
        <a:graphic>
          <a:graphicData uri="http://schemas.openxmlformats.org/drawingml/2006/table">
            <a:tbl>
              <a:tblPr firstRow="1" bandRow="1">
                <a:tableStyleId>{5C22544A-7EE6-4342-B048-85BDC9FD1C3A}</a:tableStyleId>
              </a:tblPr>
              <a:tblGrid>
                <a:gridCol w="4329018">
                  <a:extLst>
                    <a:ext uri="{9D8B030D-6E8A-4147-A177-3AD203B41FA5}">
                      <a16:colId xmlns:a16="http://schemas.microsoft.com/office/drawing/2014/main" val="1151435486"/>
                    </a:ext>
                  </a:extLst>
                </a:gridCol>
                <a:gridCol w="5037714">
                  <a:extLst>
                    <a:ext uri="{9D8B030D-6E8A-4147-A177-3AD203B41FA5}">
                      <a16:colId xmlns:a16="http://schemas.microsoft.com/office/drawing/2014/main" val="811923014"/>
                    </a:ext>
                  </a:extLst>
                </a:gridCol>
              </a:tblGrid>
              <a:tr h="1890965">
                <a:tc>
                  <a:txBody>
                    <a:bodyPr/>
                    <a:lstStyle/>
                    <a:p>
                      <a:r>
                        <a:rPr lang="nl-NL" sz="2400" b="1" u="none" kern="1200" dirty="0">
                          <a:solidFill>
                            <a:schemeClr val="tx1"/>
                          </a:solidFill>
                          <a:effectLst/>
                          <a:latin typeface="+mn-lt"/>
                          <a:ea typeface="+mn-ea"/>
                          <a:cs typeface="+mn-cs"/>
                        </a:rPr>
                        <a:t>Segment dagbesteding / dagbehandeling</a:t>
                      </a:r>
                      <a:endParaRPr lang="en-NL" sz="2400" b="1" u="none" kern="1200" dirty="0">
                        <a:solidFill>
                          <a:schemeClr val="tx1"/>
                        </a:solidFill>
                        <a:effectLst/>
                        <a:latin typeface="+mn-lt"/>
                        <a:ea typeface="+mn-ea"/>
                        <a:cs typeface="+mn-cs"/>
                      </a:endParaRPr>
                    </a:p>
                  </a:txBody>
                  <a:tcPr>
                    <a:solidFill>
                      <a:schemeClr val="bg2"/>
                    </a:solidFill>
                  </a:tcPr>
                </a:tc>
                <a:tc>
                  <a:txBody>
                    <a:bodyPr/>
                    <a:lstStyle/>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Dagbehandeling licht</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Dagbehandeling zwaar</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Dagbesteding licht</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Dagbesteding midden</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Dagbesteding zwaar</a:t>
                      </a:r>
                      <a:endParaRPr lang="en-NL" sz="2400" b="0" kern="1200" dirty="0">
                        <a:solidFill>
                          <a:schemeClr val="tx1"/>
                        </a:solidFill>
                        <a:effectLst/>
                        <a:latin typeface="+mn-lt"/>
                        <a:ea typeface="+mn-ea"/>
                        <a:cs typeface="+mn-cs"/>
                      </a:endParaRPr>
                    </a:p>
                  </a:txBody>
                  <a:tcPr>
                    <a:solidFill>
                      <a:schemeClr val="bg2"/>
                    </a:solidFill>
                  </a:tcPr>
                </a:tc>
                <a:extLst>
                  <a:ext uri="{0D108BD9-81ED-4DB2-BD59-A6C34878D82A}">
                    <a16:rowId xmlns:a16="http://schemas.microsoft.com/office/drawing/2014/main" val="509550526"/>
                  </a:ext>
                </a:extLst>
              </a:tr>
              <a:tr h="1428282">
                <a:tc>
                  <a:txBody>
                    <a:bodyPr/>
                    <a:lstStyle/>
                    <a:p>
                      <a:r>
                        <a:rPr lang="nl-NL" sz="2400" b="1" u="none" kern="1200" dirty="0">
                          <a:solidFill>
                            <a:schemeClr val="tx1"/>
                          </a:solidFill>
                          <a:effectLst/>
                          <a:latin typeface="+mn-lt"/>
                          <a:ea typeface="+mn-ea"/>
                          <a:cs typeface="+mn-cs"/>
                        </a:rPr>
                        <a:t>Segment specialistisch / veel voorkomend (ambulant)</a:t>
                      </a:r>
                      <a:endParaRPr lang="en-NL" sz="2400" b="1" u="none" kern="1200" dirty="0">
                        <a:solidFill>
                          <a:schemeClr val="tx1"/>
                        </a:solidFill>
                        <a:effectLst/>
                        <a:latin typeface="+mn-lt"/>
                        <a:ea typeface="+mn-ea"/>
                        <a:cs typeface="+mn-cs"/>
                      </a:endParaRPr>
                    </a:p>
                    <a:p>
                      <a:pPr marL="342900" indent="-342900">
                        <a:buFont typeface="Arial" panose="020B0604020202020204" pitchFamily="34" charset="0"/>
                        <a:buChar char="•"/>
                      </a:pPr>
                      <a:endParaRPr lang="en-NL" sz="2400" b="0" dirty="0">
                        <a:solidFill>
                          <a:schemeClr val="tx1"/>
                        </a:solidFill>
                        <a:latin typeface="+mn-lt"/>
                      </a:endParaRPr>
                    </a:p>
                  </a:txBody>
                  <a:tcPr/>
                </a:tc>
                <a:tc>
                  <a:txBody>
                    <a:bodyPr/>
                    <a:lstStyle/>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Basis GGZ </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Specialistische GGZ</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Begeleiding individueel licht</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Begeleiding individueel midden</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Begeleiding individueel zwaar</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Behandeling individueel </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Ambulante gezinsbehandeling </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Persoonlijke verzorging</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Kortdurend verblijf</a:t>
                      </a:r>
                      <a:endParaRPr lang="en-NL" sz="2400" b="0" kern="1200" dirty="0">
                        <a:solidFill>
                          <a:schemeClr val="tx1"/>
                        </a:solidFill>
                        <a:effectLst/>
                        <a:latin typeface="+mn-lt"/>
                        <a:ea typeface="+mn-ea"/>
                        <a:cs typeface="+mn-cs"/>
                      </a:endParaRPr>
                    </a:p>
                    <a:p>
                      <a:pPr marL="342900" lvl="0" indent="-342900">
                        <a:buFont typeface="Arial" panose="020B0604020202020204" pitchFamily="34" charset="0"/>
                        <a:buChar char="•"/>
                      </a:pPr>
                      <a:r>
                        <a:rPr lang="nl-NL" sz="2400" b="0" kern="1200" dirty="0">
                          <a:solidFill>
                            <a:schemeClr val="tx1"/>
                          </a:solidFill>
                          <a:effectLst/>
                          <a:latin typeface="+mn-lt"/>
                          <a:ea typeface="+mn-ea"/>
                          <a:cs typeface="+mn-cs"/>
                        </a:rPr>
                        <a:t>Medicatiecontrole </a:t>
                      </a:r>
                      <a:endParaRPr lang="en-NL" sz="2400" b="0" kern="1200" dirty="0">
                        <a:solidFill>
                          <a:schemeClr val="tx1"/>
                        </a:solidFill>
                        <a:effectLst/>
                        <a:latin typeface="+mn-lt"/>
                        <a:ea typeface="+mn-ea"/>
                        <a:cs typeface="+mn-cs"/>
                      </a:endParaRPr>
                    </a:p>
                  </a:txBody>
                  <a:tcPr/>
                </a:tc>
                <a:extLst>
                  <a:ext uri="{0D108BD9-81ED-4DB2-BD59-A6C34878D82A}">
                    <a16:rowId xmlns:a16="http://schemas.microsoft.com/office/drawing/2014/main" val="962600050"/>
                  </a:ext>
                </a:extLst>
              </a:tr>
            </a:tbl>
          </a:graphicData>
        </a:graphic>
      </p:graphicFrame>
    </p:spTree>
    <p:extLst>
      <p:ext uri="{BB962C8B-B14F-4D97-AF65-F5344CB8AC3E}">
        <p14:creationId xmlns:p14="http://schemas.microsoft.com/office/powerpoint/2010/main" val="3794053032"/>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834E-6D9A-28F6-55DA-FCDBED8D5A1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250700E-D3DC-9D05-B330-1977E71BF5C5}"/>
              </a:ext>
            </a:extLst>
          </p:cNvPr>
          <p:cNvSpPr>
            <a:spLocks noGrp="1"/>
          </p:cNvSpPr>
          <p:nvPr>
            <p:ph type="body" sz="quarter" idx="12"/>
          </p:nvPr>
        </p:nvSpPr>
        <p:spPr>
          <a:xfrm>
            <a:off x="540000" y="1296024"/>
            <a:ext cx="11172624" cy="5229320"/>
          </a:xfrm>
        </p:spPr>
        <p:txBody>
          <a:bodyPr/>
          <a:lstStyle/>
          <a:p>
            <a:pPr marL="342900" lvl="0" indent="-342900">
              <a:lnSpc>
                <a:spcPct val="100000"/>
              </a:lnSpc>
              <a:buFont typeface="Symbol" pitchFamily="2" charset="2"/>
              <a:buChar char=""/>
              <a:tabLst>
                <a:tab pos="629285" algn="l"/>
              </a:tabLst>
            </a:pPr>
            <a:r>
              <a:rPr lang="nl-NL" dirty="0">
                <a:solidFill>
                  <a:schemeClr val="tx1"/>
                </a:solidFill>
                <a:latin typeface="+mn-lt"/>
              </a:rPr>
              <a:t>Knock-out criteria:</a:t>
            </a:r>
          </a:p>
          <a:p>
            <a:pPr lvl="1">
              <a:buFont typeface="Wingdings" pitchFamily="2" charset="2"/>
              <a:buChar char="Ø"/>
            </a:pPr>
            <a:r>
              <a:rPr lang="nl-NL" sz="2400" dirty="0">
                <a:solidFill>
                  <a:schemeClr val="tx1"/>
                </a:solidFill>
              </a:rPr>
              <a:t>Niet verkeren in één van de uitsluitingsgronden (UEA)</a:t>
            </a:r>
          </a:p>
          <a:p>
            <a:pPr lvl="1">
              <a:buFont typeface="Wingdings" pitchFamily="2" charset="2"/>
              <a:buChar char="Ø"/>
            </a:pPr>
            <a:r>
              <a:rPr lang="nl-NL" sz="2400" dirty="0">
                <a:solidFill>
                  <a:schemeClr val="tx1"/>
                </a:solidFill>
              </a:rPr>
              <a:t>Voldoen aan de gestelde geschiktheidseisen - bewijsmiddelen:</a:t>
            </a:r>
          </a:p>
          <a:p>
            <a:pPr marL="1371600" lvl="2" indent="-457200" algn="l">
              <a:buFont typeface="Wingdings" pitchFamily="2" charset="2"/>
              <a:buChar char="ü"/>
            </a:pPr>
            <a:r>
              <a:rPr lang="nl-NL" sz="2400" dirty="0">
                <a:effectLst/>
              </a:rPr>
              <a:t>Ingevuld Uniform Europees Aanbestedingsformulier (UEA) </a:t>
            </a:r>
          </a:p>
          <a:p>
            <a:pPr marL="1371600" lvl="2" indent="-457200" algn="l">
              <a:buFont typeface="Wingdings" pitchFamily="2" charset="2"/>
              <a:buChar char="ü"/>
            </a:pPr>
            <a:r>
              <a:rPr lang="nl-NL" sz="2400" dirty="0">
                <a:effectLst/>
              </a:rPr>
              <a:t>Uittreksel KvK</a:t>
            </a:r>
          </a:p>
          <a:p>
            <a:pPr marL="1371600" lvl="2" indent="-457200" algn="l">
              <a:buFont typeface="Wingdings" pitchFamily="2" charset="2"/>
              <a:buChar char="ü"/>
            </a:pPr>
            <a:r>
              <a:rPr lang="nl-NL" sz="2400" dirty="0">
                <a:solidFill>
                  <a:schemeClr val="tx1"/>
                </a:solidFill>
              </a:rPr>
              <a:t>Verklaring betalingsgedrag (Belastingdienst)</a:t>
            </a:r>
          </a:p>
          <a:p>
            <a:pPr marL="1371600" lvl="2" indent="-457200" algn="l">
              <a:buFont typeface="Wingdings" pitchFamily="2" charset="2"/>
              <a:buChar char="ü"/>
            </a:pPr>
            <a:r>
              <a:rPr lang="nl-NL" sz="2400" dirty="0">
                <a:solidFill>
                  <a:schemeClr val="tx1"/>
                </a:solidFill>
              </a:rPr>
              <a:t>Gedragsverklaring aanbesteden (GVA)- </a:t>
            </a:r>
            <a:r>
              <a:rPr lang="nl-NL" sz="2400" dirty="0" err="1">
                <a:solidFill>
                  <a:schemeClr val="tx1"/>
                </a:solidFill>
              </a:rPr>
              <a:t>Justis</a:t>
            </a:r>
            <a:endParaRPr lang="nl-NL" sz="2400" dirty="0">
              <a:solidFill>
                <a:schemeClr val="tx1"/>
              </a:solidFill>
            </a:endParaRPr>
          </a:p>
          <a:p>
            <a:pPr marL="1371600" lvl="2" indent="-457200" algn="l">
              <a:buFont typeface="Wingdings" pitchFamily="2" charset="2"/>
              <a:buChar char="ü"/>
            </a:pPr>
            <a:r>
              <a:rPr lang="nl-NL" sz="2400" dirty="0">
                <a:solidFill>
                  <a:schemeClr val="tx1"/>
                </a:solidFill>
              </a:rPr>
              <a:t>ISO certificaat of gelijkwaardig</a:t>
            </a:r>
          </a:p>
          <a:p>
            <a:pPr marL="1371600" lvl="2" indent="-457200" algn="l">
              <a:buFont typeface="Wingdings" pitchFamily="2" charset="2"/>
              <a:buChar char="ü"/>
            </a:pPr>
            <a:r>
              <a:rPr lang="nl-NL" sz="2400" dirty="0"/>
              <a:t>Accountantsverklaring </a:t>
            </a:r>
            <a:endParaRPr lang="nl-NL" sz="2400" dirty="0">
              <a:solidFill>
                <a:schemeClr val="tx1"/>
              </a:solidFill>
            </a:endParaRPr>
          </a:p>
          <a:p>
            <a:pPr marL="1371600" lvl="2" indent="-457200" algn="l">
              <a:buFont typeface="Wingdings" pitchFamily="2" charset="2"/>
              <a:buChar char="ü"/>
            </a:pPr>
            <a:r>
              <a:rPr lang="nl-NL" sz="2400" dirty="0">
                <a:solidFill>
                  <a:schemeClr val="tx1"/>
                </a:solidFill>
              </a:rPr>
              <a:t>Kopie </a:t>
            </a:r>
            <a:r>
              <a:rPr lang="nl-NL" sz="2400" dirty="0" err="1">
                <a:solidFill>
                  <a:schemeClr val="tx1"/>
                </a:solidFill>
              </a:rPr>
              <a:t>polisblad</a:t>
            </a:r>
            <a:r>
              <a:rPr lang="nl-NL" sz="2400" dirty="0">
                <a:solidFill>
                  <a:schemeClr val="tx1"/>
                </a:solidFill>
              </a:rPr>
              <a:t> verzekering bedrijfsaansprakelijkheid</a:t>
            </a:r>
            <a:endParaRPr lang="nl-NL" sz="2400" dirty="0">
              <a:effectLst/>
            </a:endParaRPr>
          </a:p>
          <a:p>
            <a:pPr marL="1371600" lvl="2" indent="-457200" algn="l">
              <a:buFont typeface="Wingdings" pitchFamily="2" charset="2"/>
              <a:buChar char="ü"/>
            </a:pPr>
            <a:r>
              <a:rPr lang="nl-NL" sz="2400" dirty="0"/>
              <a:t>Referentieformulier</a:t>
            </a:r>
            <a:endParaRPr lang="nl-NL" dirty="0">
              <a:solidFill>
                <a:schemeClr val="tx1"/>
              </a:solidFill>
              <a:latin typeface="+mn-lt"/>
            </a:endParaRPr>
          </a:p>
          <a:p>
            <a:pPr marL="342900" lvl="0" indent="-342900">
              <a:lnSpc>
                <a:spcPct val="100000"/>
              </a:lnSpc>
              <a:buFont typeface="Symbol" pitchFamily="2" charset="2"/>
              <a:buChar char=""/>
              <a:tabLst>
                <a:tab pos="629285" algn="l"/>
              </a:tabLst>
            </a:pPr>
            <a:r>
              <a:rPr lang="nl-NL" dirty="0">
                <a:solidFill>
                  <a:schemeClr val="tx1"/>
                </a:solidFill>
                <a:latin typeface="+mn-lt"/>
              </a:rPr>
              <a:t>Het accepteren van het programma van eisen en de raamovereenkomst</a:t>
            </a:r>
          </a:p>
          <a:p>
            <a:pPr marL="342900" lvl="0" indent="-342900">
              <a:lnSpc>
                <a:spcPct val="100000"/>
              </a:lnSpc>
              <a:buFont typeface="Symbol" pitchFamily="2" charset="2"/>
              <a:buChar char=""/>
              <a:tabLst>
                <a:tab pos="629285" algn="l"/>
              </a:tabLst>
            </a:pPr>
            <a:endParaRPr lang="nl-NL" dirty="0">
              <a:latin typeface="+mn-lt"/>
              <a:ea typeface="Calibri" panose="020F0502020204030204" pitchFamily="34" charset="0"/>
              <a:cs typeface="Calibri" panose="020F0502020204030204" pitchFamily="34" charset="0"/>
            </a:endParaRPr>
          </a:p>
          <a:p>
            <a:pPr lvl="0">
              <a:lnSpc>
                <a:spcPct val="100000"/>
              </a:lnSpc>
              <a:tabLst>
                <a:tab pos="629285" algn="l"/>
              </a:tabLst>
            </a:pPr>
            <a:endParaRPr lang="nl-NL" b="1" dirty="0"/>
          </a:p>
          <a:p>
            <a:pPr marL="342900" lvl="0" indent="-342900">
              <a:lnSpc>
                <a:spcPct val="100000"/>
              </a:lnSpc>
              <a:buFont typeface="Symbol" pitchFamily="2" charset="2"/>
              <a:buChar char=""/>
              <a:tabLst>
                <a:tab pos="629285" algn="l"/>
              </a:tabLst>
            </a:pPr>
            <a:endParaRPr lang="nl-NL" sz="2400" b="1" dirty="0"/>
          </a:p>
          <a:p>
            <a:pPr marL="342900" lvl="0" indent="-342900">
              <a:lnSpc>
                <a:spcPct val="100000"/>
              </a:lnSpc>
              <a:buFont typeface="Symbol" pitchFamily="2" charset="2"/>
              <a:buChar char=""/>
              <a:tabLst>
                <a:tab pos="629285" algn="l"/>
              </a:tabLst>
            </a:pPr>
            <a:endParaRPr lang="nl-NL" sz="2400" b="1" dirty="0"/>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6155F0A2-FDD8-B103-3366-46718F325819}"/>
              </a:ext>
            </a:extLst>
          </p:cNvPr>
          <p:cNvSpPr>
            <a:spLocks noGrp="1"/>
          </p:cNvSpPr>
          <p:nvPr>
            <p:ph type="body" sz="quarter" idx="10"/>
          </p:nvPr>
        </p:nvSpPr>
        <p:spPr>
          <a:xfrm>
            <a:off x="540000" y="360000"/>
            <a:ext cx="10668568" cy="540000"/>
          </a:xfrm>
        </p:spPr>
        <p:txBody>
          <a:bodyPr/>
          <a:lstStyle/>
          <a:p>
            <a:r>
              <a:rPr lang="nl-NL" dirty="0"/>
              <a:t>Wanneer komt uw organisatie in aanmerking voor een overeenkomst?</a:t>
            </a:r>
          </a:p>
        </p:txBody>
      </p:sp>
    </p:spTree>
    <p:extLst>
      <p:ext uri="{BB962C8B-B14F-4D97-AF65-F5344CB8AC3E}">
        <p14:creationId xmlns:p14="http://schemas.microsoft.com/office/powerpoint/2010/main" val="331956340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EF856-0ACF-93A1-B266-97E55929096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EA71C0-04FB-C31D-DB88-AD9311C82C72}"/>
              </a:ext>
            </a:extLst>
          </p:cNvPr>
          <p:cNvSpPr>
            <a:spLocks noGrp="1"/>
          </p:cNvSpPr>
          <p:nvPr>
            <p:ph type="body" sz="quarter" idx="12"/>
          </p:nvPr>
        </p:nvSpPr>
        <p:spPr>
          <a:xfrm>
            <a:off x="540000" y="1296024"/>
            <a:ext cx="11172624" cy="5229320"/>
          </a:xfrm>
        </p:spPr>
        <p:txBody>
          <a:bodyPr/>
          <a:lstStyle/>
          <a:p>
            <a:pPr marL="342900" indent="-342900">
              <a:lnSpc>
                <a:spcPct val="150000"/>
              </a:lnSpc>
              <a:buFont typeface="Arial" panose="020B0604020202020204" pitchFamily="34" charset="0"/>
              <a:buChar char="•"/>
            </a:pPr>
            <a:r>
              <a:rPr lang="en-GB" sz="2400" i="0" dirty="0" err="1">
                <a:effectLst/>
                <a:latin typeface="+mn-lt"/>
              </a:rPr>
              <a:t>Onderteken</a:t>
            </a:r>
            <a:r>
              <a:rPr lang="en-GB" sz="2400" i="0" dirty="0">
                <a:effectLst/>
                <a:latin typeface="+mn-lt"/>
              </a:rPr>
              <a:t> het UEA (door de </a:t>
            </a:r>
            <a:r>
              <a:rPr lang="en-GB" sz="2400" i="0" dirty="0" err="1">
                <a:effectLst/>
                <a:latin typeface="+mn-lt"/>
              </a:rPr>
              <a:t>juiste</a:t>
            </a:r>
            <a:r>
              <a:rPr lang="en-GB" sz="2400" i="0" dirty="0">
                <a:effectLst/>
                <a:latin typeface="+mn-lt"/>
              </a:rPr>
              <a:t> (</a:t>
            </a:r>
            <a:r>
              <a:rPr lang="en-GB" sz="2400" i="0" dirty="0" err="1">
                <a:effectLst/>
                <a:latin typeface="+mn-lt"/>
              </a:rPr>
              <a:t>rechtsgeldige</a:t>
            </a:r>
            <a:r>
              <a:rPr lang="en-GB" sz="2400" i="0" dirty="0">
                <a:effectLst/>
                <a:latin typeface="+mn-lt"/>
              </a:rPr>
              <a:t>) </a:t>
            </a:r>
            <a:r>
              <a:rPr lang="en-GB" sz="2400" i="0" dirty="0" err="1">
                <a:effectLst/>
                <a:latin typeface="+mn-lt"/>
              </a:rPr>
              <a:t>persoon</a:t>
            </a:r>
            <a:r>
              <a:rPr lang="en-GB" sz="2400" i="0" dirty="0">
                <a:effectLst/>
                <a:latin typeface="+mn-lt"/>
              </a:rPr>
              <a:t>)</a:t>
            </a:r>
          </a:p>
          <a:p>
            <a:pPr marL="342900" indent="-342900">
              <a:lnSpc>
                <a:spcPct val="150000"/>
              </a:lnSpc>
              <a:buFont typeface="Arial" panose="020B0604020202020204" pitchFamily="34" charset="0"/>
              <a:buChar char="•"/>
            </a:pPr>
            <a:r>
              <a:rPr lang="en-GB" sz="2400" i="0" dirty="0" err="1">
                <a:effectLst/>
                <a:latin typeface="+mn-lt"/>
              </a:rPr>
              <a:t>Vul</a:t>
            </a:r>
            <a:r>
              <a:rPr lang="en-GB" sz="2400" i="0" dirty="0">
                <a:effectLst/>
                <a:latin typeface="+mn-lt"/>
              </a:rPr>
              <a:t> het document </a:t>
            </a:r>
            <a:r>
              <a:rPr lang="en-GB" sz="2400" i="0" dirty="0" err="1">
                <a:effectLst/>
                <a:latin typeface="+mn-lt"/>
              </a:rPr>
              <a:t>volledig</a:t>
            </a:r>
            <a:r>
              <a:rPr lang="en-GB" sz="2400" i="0" dirty="0">
                <a:effectLst/>
                <a:latin typeface="+mn-lt"/>
              </a:rPr>
              <a:t> in, </a:t>
            </a:r>
            <a:r>
              <a:rPr lang="en-GB" sz="2400" i="0" dirty="0" err="1">
                <a:effectLst/>
                <a:latin typeface="+mn-lt"/>
              </a:rPr>
              <a:t>alleen</a:t>
            </a:r>
            <a:r>
              <a:rPr lang="en-GB" sz="2400" i="0" dirty="0">
                <a:effectLst/>
                <a:latin typeface="+mn-lt"/>
              </a:rPr>
              <a:t> de </a:t>
            </a:r>
            <a:r>
              <a:rPr lang="en-GB" sz="2400" i="0" dirty="0" err="1">
                <a:effectLst/>
                <a:latin typeface="+mn-lt"/>
              </a:rPr>
              <a:t>vragen</a:t>
            </a:r>
            <a:r>
              <a:rPr lang="en-GB" sz="2400" i="0" dirty="0">
                <a:effectLst/>
                <a:latin typeface="+mn-lt"/>
              </a:rPr>
              <a:t> die relevant </a:t>
            </a:r>
            <a:r>
              <a:rPr lang="en-GB" sz="2400" i="0" dirty="0" err="1">
                <a:effectLst/>
                <a:latin typeface="+mn-lt"/>
              </a:rPr>
              <a:t>zijn</a:t>
            </a:r>
            <a:r>
              <a:rPr lang="en-GB" sz="2400" i="0" dirty="0">
                <a:effectLst/>
                <a:latin typeface="+mn-lt"/>
              </a:rPr>
              <a:t> </a:t>
            </a:r>
            <a:r>
              <a:rPr lang="en-GB" sz="2400" i="0" dirty="0" err="1">
                <a:effectLst/>
                <a:latin typeface="+mn-lt"/>
              </a:rPr>
              <a:t>voor</a:t>
            </a:r>
            <a:r>
              <a:rPr lang="en-GB" sz="2400" i="0" dirty="0">
                <a:effectLst/>
                <a:latin typeface="+mn-lt"/>
              </a:rPr>
              <a:t> de </a:t>
            </a:r>
            <a:r>
              <a:rPr lang="en-GB" sz="2400" i="0" dirty="0" err="1">
                <a:effectLst/>
                <a:latin typeface="+mn-lt"/>
              </a:rPr>
              <a:t>inkoopprocedure</a:t>
            </a:r>
            <a:r>
              <a:rPr lang="en-GB" sz="2400" i="0" dirty="0">
                <a:effectLst/>
                <a:latin typeface="+mn-lt"/>
              </a:rPr>
              <a:t>  </a:t>
            </a:r>
            <a:r>
              <a:rPr lang="en-GB" sz="2400" i="0" dirty="0" err="1">
                <a:effectLst/>
                <a:latin typeface="+mn-lt"/>
              </a:rPr>
              <a:t>zijn</a:t>
            </a:r>
            <a:r>
              <a:rPr lang="en-GB" sz="2400" i="0" dirty="0">
                <a:effectLst/>
                <a:latin typeface="+mn-lt"/>
              </a:rPr>
              <a:t> </a:t>
            </a:r>
            <a:r>
              <a:rPr lang="en-GB" sz="2400" i="0" dirty="0" err="1">
                <a:effectLst/>
                <a:latin typeface="+mn-lt"/>
              </a:rPr>
              <a:t>zichtbaar</a:t>
            </a:r>
            <a:endParaRPr lang="en-GB" sz="2400" dirty="0">
              <a:latin typeface="+mn-lt"/>
            </a:endParaRPr>
          </a:p>
          <a:p>
            <a:pPr marL="342900" indent="-342900">
              <a:lnSpc>
                <a:spcPct val="150000"/>
              </a:lnSpc>
              <a:buFont typeface="Arial" panose="020B0604020202020204" pitchFamily="34" charset="0"/>
              <a:buChar char="•"/>
            </a:pPr>
            <a:r>
              <a:rPr lang="en-GB" sz="2400" i="0" dirty="0">
                <a:effectLst/>
                <a:latin typeface="+mn-lt"/>
              </a:rPr>
              <a:t>Juist </a:t>
            </a:r>
            <a:r>
              <a:rPr lang="en-GB" sz="2400" i="0" dirty="0" err="1">
                <a:effectLst/>
                <a:latin typeface="+mn-lt"/>
              </a:rPr>
              <a:t>gebruik</a:t>
            </a:r>
            <a:r>
              <a:rPr lang="en-GB" sz="2400" i="0" dirty="0">
                <a:effectLst/>
                <a:latin typeface="+mn-lt"/>
              </a:rPr>
              <a:t> van ‘Ja’ </a:t>
            </a:r>
            <a:r>
              <a:rPr lang="en-GB" sz="2400" i="0" dirty="0" err="1">
                <a:effectLst/>
                <a:latin typeface="+mn-lt"/>
              </a:rPr>
              <a:t>en</a:t>
            </a:r>
            <a:r>
              <a:rPr lang="en-GB" sz="2400" i="0" dirty="0">
                <a:effectLst/>
                <a:latin typeface="+mn-lt"/>
              </a:rPr>
              <a:t> ‘Nee’</a:t>
            </a:r>
          </a:p>
          <a:p>
            <a:pPr marL="342900" indent="-342900">
              <a:lnSpc>
                <a:spcPct val="150000"/>
              </a:lnSpc>
              <a:buFont typeface="Arial" panose="020B0604020202020204" pitchFamily="34" charset="0"/>
              <a:buChar char="•"/>
            </a:pPr>
            <a:r>
              <a:rPr lang="en-GB" dirty="0">
                <a:latin typeface="+mn-lt"/>
              </a:rPr>
              <a:t>Meer </a:t>
            </a:r>
            <a:r>
              <a:rPr lang="en-GB" dirty="0" err="1">
                <a:latin typeface="+mn-lt"/>
              </a:rPr>
              <a:t>informatie</a:t>
            </a:r>
            <a:r>
              <a:rPr lang="en-GB" dirty="0">
                <a:latin typeface="+mn-lt"/>
              </a:rPr>
              <a:t> op </a:t>
            </a:r>
            <a:r>
              <a:rPr lang="en-GB" dirty="0" err="1">
                <a:latin typeface="+mn-lt"/>
              </a:rPr>
              <a:t>TenderNed</a:t>
            </a:r>
            <a:endParaRPr lang="en-GB" sz="2400" i="0" dirty="0">
              <a:effectLst/>
              <a:latin typeface="+mn-lt"/>
            </a:endParaRPr>
          </a:p>
          <a:p>
            <a:pPr marL="342900" lvl="0" indent="-342900">
              <a:lnSpc>
                <a:spcPct val="150000"/>
              </a:lnSpc>
              <a:buFont typeface="Symbol" pitchFamily="2" charset="2"/>
              <a:buChar char=""/>
              <a:tabLst>
                <a:tab pos="629285" algn="l"/>
              </a:tabLst>
            </a:pPr>
            <a:endParaRPr lang="nl-NL" dirty="0">
              <a:latin typeface="+mn-lt"/>
              <a:ea typeface="Calibri" panose="020F0502020204030204" pitchFamily="34" charset="0"/>
              <a:cs typeface="Calibri" panose="020F0502020204030204" pitchFamily="34" charset="0"/>
            </a:endParaRPr>
          </a:p>
          <a:p>
            <a:pPr lvl="0">
              <a:lnSpc>
                <a:spcPct val="150000"/>
              </a:lnSpc>
              <a:tabLst>
                <a:tab pos="629285" algn="l"/>
              </a:tabLst>
            </a:pPr>
            <a:endParaRPr lang="nl-NL" b="1" dirty="0"/>
          </a:p>
          <a:p>
            <a:pPr marL="342900" lvl="0" indent="-342900">
              <a:lnSpc>
                <a:spcPct val="150000"/>
              </a:lnSpc>
              <a:buFont typeface="Symbol" pitchFamily="2" charset="2"/>
              <a:buChar char=""/>
              <a:tabLst>
                <a:tab pos="629285" algn="l"/>
              </a:tabLst>
            </a:pPr>
            <a:endParaRPr lang="nl-NL" sz="2400" b="1" dirty="0"/>
          </a:p>
          <a:p>
            <a:pPr marL="342900" lvl="0" indent="-342900">
              <a:lnSpc>
                <a:spcPct val="100000"/>
              </a:lnSpc>
              <a:buFont typeface="Symbol" pitchFamily="2" charset="2"/>
              <a:buChar char=""/>
              <a:tabLst>
                <a:tab pos="629285" algn="l"/>
              </a:tabLst>
            </a:pPr>
            <a:endParaRPr lang="nl-NL" sz="2400" b="1" dirty="0"/>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AD696B28-F6DA-17F4-1A46-863E3DC68BAC}"/>
              </a:ext>
            </a:extLst>
          </p:cNvPr>
          <p:cNvSpPr>
            <a:spLocks noGrp="1"/>
          </p:cNvSpPr>
          <p:nvPr>
            <p:ph type="body" sz="quarter" idx="10"/>
          </p:nvPr>
        </p:nvSpPr>
        <p:spPr>
          <a:xfrm>
            <a:off x="540000" y="360000"/>
            <a:ext cx="10668568" cy="540000"/>
          </a:xfrm>
        </p:spPr>
        <p:txBody>
          <a:bodyPr/>
          <a:lstStyle/>
          <a:p>
            <a:r>
              <a:rPr lang="nl-NL" dirty="0"/>
              <a:t>Hoe vul je een UEA in?</a:t>
            </a:r>
          </a:p>
        </p:txBody>
      </p:sp>
    </p:spTree>
    <p:extLst>
      <p:ext uri="{BB962C8B-B14F-4D97-AF65-F5344CB8AC3E}">
        <p14:creationId xmlns:p14="http://schemas.microsoft.com/office/powerpoint/2010/main" val="422264703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8F999-E91D-3756-5242-2958564EA0F9}"/>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AE66D1D-10F0-5198-0B93-89DDD324CE99}"/>
              </a:ext>
            </a:extLst>
          </p:cNvPr>
          <p:cNvSpPr>
            <a:spLocks noGrp="1"/>
          </p:cNvSpPr>
          <p:nvPr>
            <p:ph type="body" sz="quarter" idx="10"/>
          </p:nvPr>
        </p:nvSpPr>
        <p:spPr>
          <a:xfrm>
            <a:off x="540000" y="360000"/>
            <a:ext cx="10668568" cy="540000"/>
          </a:xfrm>
        </p:spPr>
        <p:txBody>
          <a:bodyPr/>
          <a:lstStyle/>
          <a:p>
            <a:r>
              <a:rPr lang="nl-NL" dirty="0"/>
              <a:t>Voorlopige planning</a:t>
            </a:r>
          </a:p>
        </p:txBody>
      </p:sp>
      <p:graphicFrame>
        <p:nvGraphicFramePr>
          <p:cNvPr id="6" name="Table 5">
            <a:extLst>
              <a:ext uri="{FF2B5EF4-FFF2-40B4-BE49-F238E27FC236}">
                <a16:creationId xmlns:a16="http://schemas.microsoft.com/office/drawing/2014/main" id="{2A31D3FA-4C5E-EDC5-4528-3331024A15BF}"/>
              </a:ext>
            </a:extLst>
          </p:cNvPr>
          <p:cNvGraphicFramePr>
            <a:graphicFrameLocks noGrp="1"/>
          </p:cNvGraphicFramePr>
          <p:nvPr>
            <p:extLst>
              <p:ext uri="{D42A27DB-BD31-4B8C-83A1-F6EECF244321}">
                <p14:modId xmlns:p14="http://schemas.microsoft.com/office/powerpoint/2010/main" val="2678375231"/>
              </p:ext>
            </p:extLst>
          </p:nvPr>
        </p:nvGraphicFramePr>
        <p:xfrm>
          <a:off x="983432" y="1412776"/>
          <a:ext cx="10567685" cy="4069887"/>
        </p:xfrm>
        <a:graphic>
          <a:graphicData uri="http://schemas.openxmlformats.org/drawingml/2006/table">
            <a:tbl>
              <a:tblPr firstRow="1" firstCol="1" lastRow="1" lastCol="1" bandRow="1" bandCol="1"/>
              <a:tblGrid>
                <a:gridCol w="5937845">
                  <a:extLst>
                    <a:ext uri="{9D8B030D-6E8A-4147-A177-3AD203B41FA5}">
                      <a16:colId xmlns:a16="http://schemas.microsoft.com/office/drawing/2014/main" val="1610172198"/>
                    </a:ext>
                  </a:extLst>
                </a:gridCol>
                <a:gridCol w="4629840">
                  <a:extLst>
                    <a:ext uri="{9D8B030D-6E8A-4147-A177-3AD203B41FA5}">
                      <a16:colId xmlns:a16="http://schemas.microsoft.com/office/drawing/2014/main" val="2346241686"/>
                    </a:ext>
                  </a:extLst>
                </a:gridCol>
              </a:tblGrid>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b="1" dirty="0">
                          <a:solidFill>
                            <a:schemeClr val="tx1"/>
                          </a:solidFill>
                          <a:effectLst/>
                          <a:latin typeface="+mj-lt"/>
                          <a:ea typeface="Times New Roman" panose="02020603050405020304" pitchFamily="18" charset="0"/>
                          <a:cs typeface="Times New Roman" panose="02020603050405020304" pitchFamily="18" charset="0"/>
                        </a:rPr>
                        <a:t>Activiteiten</a:t>
                      </a:r>
                    </a:p>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endParaRPr lang="en-NL" sz="2400" b="1" dirty="0">
                        <a:solidFill>
                          <a:schemeClr val="bg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solidFill>
                      <a:srgbClr val="FFFF00"/>
                    </a:solid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b="1" dirty="0">
                          <a:solidFill>
                            <a:schemeClr val="tx1"/>
                          </a:solidFill>
                          <a:effectLst/>
                          <a:latin typeface="+mj-lt"/>
                          <a:ea typeface="Times New Roman" panose="02020603050405020304" pitchFamily="18" charset="0"/>
                          <a:cs typeface="Times New Roman" panose="02020603050405020304" pitchFamily="18" charset="0"/>
                        </a:rPr>
                        <a:t>Datum</a:t>
                      </a:r>
                      <a:endParaRPr lang="en-NL" sz="2400" b="1"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solidFill>
                      <a:srgbClr val="FFFF00"/>
                    </a:solidFill>
                  </a:tcPr>
                </a:tc>
                <a:extLst>
                  <a:ext uri="{0D108BD9-81ED-4DB2-BD59-A6C34878D82A}">
                    <a16:rowId xmlns:a16="http://schemas.microsoft.com/office/drawing/2014/main" val="1937771427"/>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Publicatie inkoopprocedure</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23 mei 2025</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1166778396"/>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Indienen van vragen - ronde 1</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6 juni 2025</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668168842"/>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Verzenden Nota van Inlichtingen </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13 juni 2025</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477938674"/>
                  </a:ext>
                </a:extLst>
              </a:tr>
              <a:tr h="450383">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Indienen van vragen - ronde 2</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20 juni 2025</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3463720948"/>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Verzenden Nota van Inlichtingen 2</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27 juni 2025</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2660079893"/>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Sluitingsdatum aanmeldingen</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en-NL" sz="2400" dirty="0">
                          <a:solidFill>
                            <a:srgbClr val="000000"/>
                          </a:solidFill>
                          <a:effectLst/>
                          <a:latin typeface="+mj-lt"/>
                          <a:ea typeface="Times New Roman" panose="02020603050405020304" pitchFamily="18" charset="0"/>
                          <a:cs typeface="Times New Roman" panose="02020603050405020304" pitchFamily="18" charset="0"/>
                        </a:rPr>
                        <a:t>18 juli 2025</a:t>
                      </a: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3996904642"/>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Besluitvorming college</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Medio september</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3155565300"/>
                  </a:ext>
                </a:extLst>
              </a:tr>
              <a:tr h="328215">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Ingangsdatum raamovereenkomst</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tc>
                  <a:txBody>
                    <a:bodyPr/>
                    <a:lstStyle/>
                    <a:p>
                      <a:pPr>
                        <a:lnSpc>
                          <a:spcPct val="115000"/>
                        </a:lnSpc>
                        <a:tabLst>
                          <a:tab pos="900430" algn="l"/>
                          <a:tab pos="1260475" algn="l"/>
                          <a:tab pos="1620520" algn="l"/>
                          <a:tab pos="1980565" algn="l"/>
                          <a:tab pos="2340610" algn="l"/>
                          <a:tab pos="2700655" algn="l"/>
                          <a:tab pos="3060700" algn="l"/>
                          <a:tab pos="3420745" algn="l"/>
                          <a:tab pos="3780790" algn="l"/>
                          <a:tab pos="4140835" algn="l"/>
                          <a:tab pos="4500880" algn="l"/>
                          <a:tab pos="4860925" algn="l"/>
                          <a:tab pos="5220970" algn="l"/>
                          <a:tab pos="5581015" algn="l"/>
                          <a:tab pos="5941060" algn="l"/>
                          <a:tab pos="6301105" algn="l"/>
                          <a:tab pos="6661150" algn="l"/>
                          <a:tab pos="7021195" algn="l"/>
                          <a:tab pos="7381240" algn="l"/>
                          <a:tab pos="7741285" algn="l"/>
                          <a:tab pos="8101330" algn="l"/>
                          <a:tab pos="8461375" algn="l"/>
                          <a:tab pos="8821420" algn="l"/>
                          <a:tab pos="9181465" algn="l"/>
                          <a:tab pos="9541510" algn="l"/>
                          <a:tab pos="9901555" algn="l"/>
                          <a:tab pos="10261600" algn="l"/>
                          <a:tab pos="10621645" algn="l"/>
                        </a:tabLst>
                      </a:pPr>
                      <a:r>
                        <a:rPr lang="nl-NL" sz="2400" dirty="0">
                          <a:solidFill>
                            <a:srgbClr val="000000"/>
                          </a:solidFill>
                          <a:effectLst/>
                          <a:latin typeface="+mj-lt"/>
                          <a:ea typeface="Times New Roman" panose="02020603050405020304" pitchFamily="18" charset="0"/>
                          <a:cs typeface="Times New Roman" panose="02020603050405020304" pitchFamily="18" charset="0"/>
                        </a:rPr>
                        <a:t>1 januari 2026</a:t>
                      </a:r>
                      <a:endParaRPr lang="en-NL" sz="2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F7B234"/>
                      </a:solidFill>
                      <a:prstDash val="solid"/>
                      <a:round/>
                      <a:headEnd type="none" w="med" len="med"/>
                      <a:tailEnd type="none" w="med" len="med"/>
                    </a:lnL>
                    <a:lnR w="12700" cap="flat" cmpd="sng" algn="ctr">
                      <a:solidFill>
                        <a:srgbClr val="F7B234"/>
                      </a:solidFill>
                      <a:prstDash val="solid"/>
                      <a:round/>
                      <a:headEnd type="none" w="med" len="med"/>
                      <a:tailEnd type="none" w="med" len="med"/>
                    </a:lnR>
                    <a:lnT w="12700" cap="flat" cmpd="sng" algn="ctr">
                      <a:solidFill>
                        <a:srgbClr val="F7B234"/>
                      </a:solidFill>
                      <a:prstDash val="solid"/>
                      <a:round/>
                      <a:headEnd type="none" w="med" len="med"/>
                      <a:tailEnd type="none" w="med" len="med"/>
                    </a:lnT>
                    <a:lnB w="12700" cap="flat" cmpd="sng" algn="ctr">
                      <a:solidFill>
                        <a:srgbClr val="F7B234"/>
                      </a:solidFill>
                      <a:prstDash val="solid"/>
                      <a:round/>
                      <a:headEnd type="none" w="med" len="med"/>
                      <a:tailEnd type="none" w="med" len="med"/>
                    </a:lnB>
                    <a:noFill/>
                  </a:tcPr>
                </a:tc>
                <a:extLst>
                  <a:ext uri="{0D108BD9-81ED-4DB2-BD59-A6C34878D82A}">
                    <a16:rowId xmlns:a16="http://schemas.microsoft.com/office/drawing/2014/main" val="1716442132"/>
                  </a:ext>
                </a:extLst>
              </a:tr>
            </a:tbl>
          </a:graphicData>
        </a:graphic>
      </p:graphicFrame>
    </p:spTree>
    <p:extLst>
      <p:ext uri="{BB962C8B-B14F-4D97-AF65-F5344CB8AC3E}">
        <p14:creationId xmlns:p14="http://schemas.microsoft.com/office/powerpoint/2010/main" val="269679982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0318B-BB3B-6BBA-E231-3B1301DCC275}"/>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CE1B440-5573-3B69-97DA-CA506B5304A3}"/>
              </a:ext>
            </a:extLst>
          </p:cNvPr>
          <p:cNvSpPr>
            <a:spLocks noGrp="1"/>
          </p:cNvSpPr>
          <p:nvPr>
            <p:ph type="body" sz="quarter" idx="12"/>
          </p:nvPr>
        </p:nvSpPr>
        <p:spPr>
          <a:xfrm>
            <a:off x="540000" y="1080000"/>
            <a:ext cx="11172624" cy="5229320"/>
          </a:xfrm>
        </p:spPr>
        <p:txBody>
          <a:bodyPr/>
          <a:lstStyle/>
          <a:p>
            <a:pPr marL="342900" indent="-342900">
              <a:buFont typeface="Arial" panose="020B0604020202020204" pitchFamily="34" charset="0"/>
              <a:buChar char="•"/>
            </a:pPr>
            <a:r>
              <a:rPr lang="nl-NL" sz="2400" dirty="0">
                <a:latin typeface="+mj-lt"/>
                <a:cs typeface="Poppins" pitchFamily="2" charset="77"/>
              </a:rPr>
              <a:t>Lees de inkoopstukken zorgvuldig door</a:t>
            </a:r>
          </a:p>
          <a:p>
            <a:endParaRPr lang="nl-NL" sz="2400" dirty="0">
              <a:latin typeface="+mj-lt"/>
              <a:cs typeface="Poppins" pitchFamily="2" charset="77"/>
            </a:endParaRPr>
          </a:p>
          <a:p>
            <a:pPr marL="342900" indent="-342900">
              <a:buFont typeface="Arial" panose="020B0604020202020204" pitchFamily="34" charset="0"/>
              <a:buChar char="•"/>
            </a:pPr>
            <a:r>
              <a:rPr lang="nl-NL" sz="2400" dirty="0">
                <a:latin typeface="+mj-lt"/>
                <a:cs typeface="Poppins" pitchFamily="2" charset="77"/>
              </a:rPr>
              <a:t>Stel vragen middels de nota van inlichtingen (</a:t>
            </a:r>
            <a:r>
              <a:rPr lang="nl-NL" sz="2400" dirty="0" err="1">
                <a:latin typeface="+mj-lt"/>
                <a:cs typeface="Poppins" pitchFamily="2" charset="77"/>
              </a:rPr>
              <a:t>NvI</a:t>
            </a:r>
            <a:r>
              <a:rPr lang="nl-NL" sz="2400" dirty="0">
                <a:latin typeface="+mj-lt"/>
                <a:cs typeface="Poppins" pitchFamily="2" charset="77"/>
              </a:rPr>
              <a:t>)</a:t>
            </a:r>
          </a:p>
          <a:p>
            <a:r>
              <a:rPr lang="nl-NL" sz="2400" dirty="0">
                <a:latin typeface="+mj-lt"/>
                <a:cs typeface="Poppins" pitchFamily="2" charset="77"/>
              </a:rPr>
              <a:t> </a:t>
            </a:r>
          </a:p>
          <a:p>
            <a:pPr marL="342900" indent="-342900">
              <a:buFont typeface="Arial" panose="020B0604020202020204" pitchFamily="34" charset="0"/>
              <a:buChar char="•"/>
            </a:pPr>
            <a:r>
              <a:rPr lang="nl-NL" sz="2400" dirty="0">
                <a:latin typeface="+mj-lt"/>
                <a:cs typeface="Poppins" pitchFamily="2" charset="77"/>
              </a:rPr>
              <a:t>Vraag bewijsmiddelen tijdig aan </a:t>
            </a:r>
          </a:p>
          <a:p>
            <a:endParaRPr lang="nl-NL" sz="2400" dirty="0">
              <a:latin typeface="+mj-lt"/>
              <a:cs typeface="Poppins" pitchFamily="2" charset="77"/>
            </a:endParaRPr>
          </a:p>
          <a:p>
            <a:pPr marL="342900" indent="-342900">
              <a:buFont typeface="Arial" panose="020B0604020202020204" pitchFamily="34" charset="0"/>
              <a:buChar char="•"/>
            </a:pPr>
            <a:r>
              <a:rPr lang="nl-NL" sz="2400" dirty="0">
                <a:latin typeface="+mj-lt"/>
                <a:cs typeface="Poppins" pitchFamily="2" charset="77"/>
              </a:rPr>
              <a:t>4 ogen principe: upload alle gevraagde documenten</a:t>
            </a:r>
          </a:p>
          <a:p>
            <a:endParaRPr lang="nl-NL" sz="2400" dirty="0">
              <a:latin typeface="+mj-lt"/>
              <a:cs typeface="Poppins" pitchFamily="2" charset="77"/>
            </a:endParaRPr>
          </a:p>
          <a:p>
            <a:pPr marL="342900" indent="-342900">
              <a:buFont typeface="Arial" panose="020B0604020202020204" pitchFamily="34" charset="0"/>
              <a:buChar char="•"/>
            </a:pPr>
            <a:r>
              <a:rPr lang="nl-NL" sz="2400" dirty="0">
                <a:latin typeface="+mj-lt"/>
                <a:cs typeface="Poppins" pitchFamily="2" charset="77"/>
              </a:rPr>
              <a:t>Let op: fatale termijnen, dien op tijd in</a:t>
            </a:r>
          </a:p>
          <a:p>
            <a:pPr marL="342900" indent="-342900">
              <a:buFont typeface="Arial" panose="020B0604020202020204" pitchFamily="34" charset="0"/>
              <a:buChar char="•"/>
            </a:pPr>
            <a:endParaRPr lang="nl-NL" dirty="0">
              <a:latin typeface="+mj-lt"/>
              <a:cs typeface="Poppins" pitchFamily="2" charset="77"/>
            </a:endParaRPr>
          </a:p>
          <a:p>
            <a:pPr marL="342900" indent="-342900">
              <a:buFont typeface="Arial" panose="020B0604020202020204" pitchFamily="34" charset="0"/>
              <a:buChar char="•"/>
            </a:pPr>
            <a:r>
              <a:rPr lang="nl-NL" sz="2400" dirty="0">
                <a:latin typeface="+mj-lt"/>
                <a:cs typeface="Poppins" pitchFamily="2" charset="77"/>
              </a:rPr>
              <a:t>Tussentijdse toetreding 1 x per jaar</a:t>
            </a:r>
          </a:p>
        </p:txBody>
      </p:sp>
      <p:sp>
        <p:nvSpPr>
          <p:cNvPr id="3" name="Tijdelijke aanduiding voor tekst 2">
            <a:extLst>
              <a:ext uri="{FF2B5EF4-FFF2-40B4-BE49-F238E27FC236}">
                <a16:creationId xmlns:a16="http://schemas.microsoft.com/office/drawing/2014/main" id="{D307195F-B739-ADD5-717E-A496B393B87B}"/>
              </a:ext>
            </a:extLst>
          </p:cNvPr>
          <p:cNvSpPr>
            <a:spLocks noGrp="1"/>
          </p:cNvSpPr>
          <p:nvPr>
            <p:ph type="body" sz="quarter" idx="10"/>
          </p:nvPr>
        </p:nvSpPr>
        <p:spPr/>
        <p:txBody>
          <a:bodyPr/>
          <a:lstStyle/>
          <a:p>
            <a:r>
              <a:rPr lang="nl-NL" dirty="0"/>
              <a:t>Tot slot</a:t>
            </a:r>
          </a:p>
        </p:txBody>
      </p:sp>
    </p:spTree>
    <p:extLst>
      <p:ext uri="{BB962C8B-B14F-4D97-AF65-F5344CB8AC3E}">
        <p14:creationId xmlns:p14="http://schemas.microsoft.com/office/powerpoint/2010/main" val="261907721"/>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CC150-61F5-CF0F-B963-B8EFB946D6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33AEAC-31CE-67A4-9934-303882228804}"/>
              </a:ext>
            </a:extLst>
          </p:cNvPr>
          <p:cNvSpPr>
            <a:spLocks noGrp="1"/>
          </p:cNvSpPr>
          <p:nvPr>
            <p:ph type="title"/>
          </p:nvPr>
        </p:nvSpPr>
        <p:spPr/>
        <p:txBody>
          <a:bodyPr/>
          <a:lstStyle/>
          <a:p>
            <a:r>
              <a:rPr lang="nl-NL" dirty="0"/>
              <a:t>Bekostiging</a:t>
            </a:r>
          </a:p>
        </p:txBody>
      </p:sp>
    </p:spTree>
    <p:extLst>
      <p:ext uri="{BB962C8B-B14F-4D97-AF65-F5344CB8AC3E}">
        <p14:creationId xmlns:p14="http://schemas.microsoft.com/office/powerpoint/2010/main" val="112017193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8C5B60-B549-4732-2798-5931F1D9DD4A}"/>
              </a:ext>
            </a:extLst>
          </p:cNvPr>
          <p:cNvSpPr>
            <a:spLocks noGrp="1"/>
          </p:cNvSpPr>
          <p:nvPr>
            <p:ph type="body" sz="quarter" idx="12"/>
          </p:nvPr>
        </p:nvSpPr>
        <p:spPr>
          <a:xfrm>
            <a:off x="540000" y="1080000"/>
            <a:ext cx="11172624" cy="5229320"/>
          </a:xfrm>
        </p:spPr>
        <p:txBody>
          <a:bodyPr/>
          <a:lstStyle/>
          <a:p>
            <a:pPr marL="342900" lvl="0" indent="-342900">
              <a:buFont typeface="Symbol" pitchFamily="2" charset="2"/>
              <a:buChar char=""/>
              <a:tabLst>
                <a:tab pos="629285" algn="l"/>
              </a:tabLst>
            </a:pPr>
            <a:r>
              <a:rPr lang="nl-NL" b="1" dirty="0">
                <a:solidFill>
                  <a:srgbClr val="004B91"/>
                </a:solidFill>
                <a:ea typeface="Calibri" panose="020F0502020204030204" pitchFamily="34" charset="0"/>
                <a:cs typeface="Calibri" panose="020F0502020204030204" pitchFamily="34" charset="0"/>
              </a:rPr>
              <a:t>13</a:t>
            </a:r>
            <a:r>
              <a:rPr lang="nl-NL" sz="2400" b="1" dirty="0">
                <a:solidFill>
                  <a:srgbClr val="004B91"/>
                </a:solidFill>
                <a:effectLst/>
                <a:ea typeface="Calibri" panose="020F0502020204030204" pitchFamily="34" charset="0"/>
                <a:cs typeface="Calibri" panose="020F0502020204030204" pitchFamily="34" charset="0"/>
              </a:rPr>
              <a:t>.00-13.05 	</a:t>
            </a:r>
            <a:r>
              <a:rPr lang="nl-NL" sz="2400" b="1" dirty="0">
                <a:solidFill>
                  <a:srgbClr val="004B91"/>
                </a:solidFill>
                <a:ea typeface="Calibri" panose="020F0502020204030204" pitchFamily="34" charset="0"/>
                <a:cs typeface="Calibri" panose="020F0502020204030204" pitchFamily="34" charset="0"/>
              </a:rPr>
              <a:t>Welkom </a:t>
            </a:r>
            <a:r>
              <a:rPr lang="nl-NL" sz="2400" b="1" dirty="0">
                <a:solidFill>
                  <a:srgbClr val="004B91"/>
                </a:solidFill>
                <a:effectLst/>
                <a:ea typeface="Calibri" panose="020F0502020204030204" pitchFamily="34" charset="0"/>
                <a:cs typeface="Calibri" panose="020F0502020204030204" pitchFamily="34" charset="0"/>
              </a:rPr>
              <a:t>– Jolanda Stuifzand (Capelle)</a:t>
            </a:r>
          </a:p>
          <a:p>
            <a:pPr lvl="0">
              <a:tabLst>
                <a:tab pos="629285" algn="l"/>
              </a:tabLst>
            </a:pPr>
            <a:endParaRPr lang="nl-NL" sz="2400" b="1" dirty="0">
              <a:solidFill>
                <a:srgbClr val="004B91"/>
              </a:solidFill>
              <a:effectLst/>
              <a:ea typeface="Calibri" panose="020F0502020204030204" pitchFamily="34" charset="0"/>
              <a:cs typeface="Calibri" panose="020F0502020204030204" pitchFamily="34" charset="0"/>
            </a:endParaRPr>
          </a:p>
          <a:p>
            <a:pPr marL="342900" lvl="0" indent="-342900">
              <a:buFont typeface="Symbol" pitchFamily="2" charset="2"/>
              <a:buChar char=""/>
              <a:tabLst>
                <a:tab pos="629285" algn="l"/>
              </a:tabLst>
            </a:pPr>
            <a:r>
              <a:rPr lang="nl-NL" b="1" dirty="0">
                <a:solidFill>
                  <a:srgbClr val="004B91"/>
                </a:solidFill>
                <a:ea typeface="Calibri" panose="020F0502020204030204" pitchFamily="34" charset="0"/>
                <a:cs typeface="Calibri" panose="020F0502020204030204" pitchFamily="34" charset="0"/>
              </a:rPr>
              <a:t>13</a:t>
            </a:r>
            <a:r>
              <a:rPr lang="nl-NL" sz="2400" b="1" dirty="0">
                <a:solidFill>
                  <a:srgbClr val="004B91"/>
                </a:solidFill>
                <a:ea typeface="Calibri" panose="020F0502020204030204" pitchFamily="34" charset="0"/>
                <a:cs typeface="Calibri" panose="020F0502020204030204" pitchFamily="34" charset="0"/>
              </a:rPr>
              <a:t>.05-13.25	Visie en doelstellingen – </a:t>
            </a:r>
            <a:r>
              <a:rPr lang="nl-NL" sz="2400" b="1" dirty="0" err="1">
                <a:solidFill>
                  <a:srgbClr val="004B91"/>
                </a:solidFill>
                <a:ea typeface="Calibri" panose="020F0502020204030204" pitchFamily="34" charset="0"/>
                <a:cs typeface="Calibri" panose="020F0502020204030204" pitchFamily="34" charset="0"/>
              </a:rPr>
              <a:t>Gudrun</a:t>
            </a:r>
            <a:r>
              <a:rPr lang="nl-NL" sz="2400" b="1" dirty="0">
                <a:solidFill>
                  <a:srgbClr val="004B91"/>
                </a:solidFill>
                <a:ea typeface="Calibri" panose="020F0502020204030204" pitchFamily="34" charset="0"/>
                <a:cs typeface="Calibri" panose="020F0502020204030204" pitchFamily="34" charset="0"/>
              </a:rPr>
              <a:t> </a:t>
            </a:r>
            <a:r>
              <a:rPr lang="nl-NL" sz="2400" b="1" dirty="0" err="1">
                <a:solidFill>
                  <a:srgbClr val="004B91"/>
                </a:solidFill>
                <a:ea typeface="Calibri" panose="020F0502020204030204" pitchFamily="34" charset="0"/>
                <a:cs typeface="Calibri" panose="020F0502020204030204" pitchFamily="34" charset="0"/>
              </a:rPr>
              <a:t>Hardie</a:t>
            </a:r>
            <a:r>
              <a:rPr lang="nl-NL" sz="2400" b="1" dirty="0">
                <a:solidFill>
                  <a:srgbClr val="004B91"/>
                </a:solidFill>
                <a:ea typeface="Calibri" panose="020F0502020204030204" pitchFamily="34" charset="0"/>
                <a:cs typeface="Calibri" panose="020F0502020204030204" pitchFamily="34" charset="0"/>
              </a:rPr>
              <a:t> (Krimpen) </a:t>
            </a:r>
          </a:p>
          <a:p>
            <a:pPr marL="1371600" lvl="2" indent="-457200">
              <a:tabLst>
                <a:tab pos="629285" algn="l"/>
              </a:tabLst>
            </a:pPr>
            <a:r>
              <a:rPr lang="nl-NL" b="1" dirty="0">
                <a:solidFill>
                  <a:srgbClr val="004B91"/>
                </a:solidFill>
                <a:ea typeface="Calibri" panose="020F0502020204030204" pitchFamily="34" charset="0"/>
                <a:cs typeface="Calibri" panose="020F0502020204030204" pitchFamily="34" charset="0"/>
              </a:rPr>
              <a:t>								    </a:t>
            </a:r>
            <a:r>
              <a:rPr lang="nl-NL" sz="2400" b="1" dirty="0">
                <a:solidFill>
                  <a:srgbClr val="004B91"/>
                </a:solidFill>
                <a:ea typeface="Calibri" panose="020F0502020204030204" pitchFamily="34" charset="0"/>
                <a:cs typeface="Calibri" panose="020F0502020204030204" pitchFamily="34" charset="0"/>
              </a:rPr>
              <a:t>Arno Hoogendoorn (Capelle)</a:t>
            </a:r>
          </a:p>
          <a:p>
            <a:pPr lvl="0">
              <a:tabLst>
                <a:tab pos="629285" algn="l"/>
              </a:tabLst>
            </a:pPr>
            <a:endParaRPr lang="nl-NL" sz="2400" b="1" dirty="0">
              <a:solidFill>
                <a:srgbClr val="004B91"/>
              </a:solidFill>
              <a:ea typeface="Calibri" panose="020F0502020204030204" pitchFamily="34" charset="0"/>
              <a:cs typeface="Calibri" panose="020F0502020204030204" pitchFamily="34" charset="0"/>
            </a:endParaRPr>
          </a:p>
          <a:p>
            <a:pPr marL="342900" indent="-342900">
              <a:buFont typeface="Symbol" pitchFamily="2" charset="2"/>
              <a:buChar char=""/>
              <a:tabLst>
                <a:tab pos="629285" algn="l"/>
              </a:tabLst>
            </a:pPr>
            <a:r>
              <a:rPr lang="nl-NL" b="1" dirty="0">
                <a:solidFill>
                  <a:srgbClr val="004B91"/>
                </a:solidFill>
                <a:ea typeface="Calibri" panose="020F0502020204030204" pitchFamily="34" charset="0"/>
                <a:cs typeface="Calibri" panose="020F0502020204030204" pitchFamily="34" charset="0"/>
              </a:rPr>
              <a:t>13.25</a:t>
            </a:r>
            <a:r>
              <a:rPr lang="nl-NL" sz="2400" b="1" dirty="0">
                <a:solidFill>
                  <a:srgbClr val="004B91"/>
                </a:solidFill>
                <a:ea typeface="Calibri" panose="020F0502020204030204" pitchFamily="34" charset="0"/>
                <a:cs typeface="Calibri" panose="020F0502020204030204" pitchFamily="34" charset="0"/>
              </a:rPr>
              <a:t>-14.05	</a:t>
            </a:r>
            <a:r>
              <a:rPr lang="nl-NL" b="1" dirty="0">
                <a:solidFill>
                  <a:srgbClr val="004B91"/>
                </a:solidFill>
                <a:ea typeface="Calibri" panose="020F0502020204030204" pitchFamily="34" charset="0"/>
                <a:cs typeface="Calibri" panose="020F0502020204030204" pitchFamily="34" charset="0"/>
              </a:rPr>
              <a:t>I</a:t>
            </a:r>
            <a:r>
              <a:rPr lang="nl-NL" sz="2400" b="1" dirty="0">
                <a:solidFill>
                  <a:srgbClr val="004B91"/>
                </a:solidFill>
                <a:ea typeface="Calibri" panose="020F0502020204030204" pitchFamily="34" charset="0"/>
                <a:cs typeface="Calibri" panose="020F0502020204030204" pitchFamily="34" charset="0"/>
              </a:rPr>
              <a:t>nkoopprocedure – Yvette Berkel (Procurance)</a:t>
            </a:r>
          </a:p>
          <a:p>
            <a:pPr>
              <a:tabLst>
                <a:tab pos="629285" algn="l"/>
              </a:tabLst>
            </a:pPr>
            <a:endParaRPr lang="nl-NL" sz="2400" b="1" dirty="0">
              <a:solidFill>
                <a:srgbClr val="004B91"/>
              </a:solidFill>
              <a:ea typeface="Calibri" panose="020F0502020204030204" pitchFamily="34" charset="0"/>
              <a:cs typeface="Calibri" panose="020F0502020204030204" pitchFamily="34" charset="0"/>
            </a:endParaRPr>
          </a:p>
          <a:p>
            <a:pPr marL="342900" indent="-342900">
              <a:buFont typeface="Symbol" pitchFamily="2" charset="2"/>
              <a:buChar char=""/>
              <a:tabLst>
                <a:tab pos="629285" algn="l"/>
              </a:tabLst>
            </a:pPr>
            <a:r>
              <a:rPr lang="nl-NL" b="1" dirty="0">
                <a:solidFill>
                  <a:srgbClr val="004B91"/>
                </a:solidFill>
                <a:ea typeface="Calibri" panose="020F0502020204030204" pitchFamily="34" charset="0"/>
                <a:cs typeface="Calibri" panose="020F0502020204030204" pitchFamily="34" charset="0"/>
              </a:rPr>
              <a:t>14.05</a:t>
            </a:r>
            <a:r>
              <a:rPr lang="nl-NL" sz="2400" b="1" dirty="0">
                <a:solidFill>
                  <a:srgbClr val="004B91"/>
                </a:solidFill>
                <a:ea typeface="Calibri" panose="020F0502020204030204" pitchFamily="34" charset="0"/>
                <a:cs typeface="Calibri" panose="020F0502020204030204" pitchFamily="34" charset="0"/>
              </a:rPr>
              <a:t>-14.30	Bekostiging – Peter Bakker (HHM)</a:t>
            </a:r>
          </a:p>
          <a:p>
            <a:pPr marL="342900" indent="-342900">
              <a:buFont typeface="Symbol" pitchFamily="2" charset="2"/>
              <a:buChar char=""/>
              <a:tabLst>
                <a:tab pos="629285" algn="l"/>
              </a:tabLst>
            </a:pPr>
            <a:endParaRPr lang="nl-NL" b="1" dirty="0">
              <a:solidFill>
                <a:srgbClr val="004B91"/>
              </a:solidFill>
              <a:ea typeface="Calibri" panose="020F0502020204030204" pitchFamily="34" charset="0"/>
              <a:cs typeface="Calibri" panose="020F0502020204030204" pitchFamily="34" charset="0"/>
            </a:endParaRPr>
          </a:p>
          <a:p>
            <a:pPr marL="342900" indent="-342900">
              <a:buFont typeface="Symbol" pitchFamily="2" charset="2"/>
              <a:buChar char=""/>
              <a:tabLst>
                <a:tab pos="629285" algn="l"/>
              </a:tabLst>
            </a:pPr>
            <a:r>
              <a:rPr lang="nl-NL" sz="2400" b="1" dirty="0">
                <a:solidFill>
                  <a:srgbClr val="004B91"/>
                </a:solidFill>
                <a:ea typeface="Calibri" panose="020F0502020204030204" pitchFamily="34" charset="0"/>
                <a:cs typeface="Calibri" panose="020F0502020204030204" pitchFamily="34" charset="0"/>
              </a:rPr>
              <a:t>14.30-15.00	Vragen</a:t>
            </a:r>
          </a:p>
          <a:p>
            <a:pPr marL="2438339" lvl="4" indent="0">
              <a:buNone/>
              <a:tabLst>
                <a:tab pos="629285" algn="l"/>
              </a:tabLst>
            </a:pPr>
            <a:r>
              <a:rPr lang="en-US" sz="2400" i="1" dirty="0">
                <a:solidFill>
                  <a:srgbClr val="004B91"/>
                </a:solidFill>
                <a:ea typeface="Calibri" panose="020F0502020204030204" pitchFamily="34" charset="0"/>
                <a:cs typeface="Calibri" panose="020F0502020204030204" pitchFamily="34" charset="0"/>
              </a:rPr>
              <a:t>Hierna </a:t>
            </a:r>
            <a:r>
              <a:rPr lang="en-US" sz="2400" i="1" dirty="0" err="1">
                <a:solidFill>
                  <a:srgbClr val="004B91"/>
                </a:solidFill>
                <a:ea typeface="Calibri" panose="020F0502020204030204" pitchFamily="34" charset="0"/>
                <a:cs typeface="Calibri" panose="020F0502020204030204" pitchFamily="34" charset="0"/>
              </a:rPr>
              <a:t>nog</a:t>
            </a:r>
            <a:r>
              <a:rPr lang="en-US" sz="2400" i="1" dirty="0">
                <a:solidFill>
                  <a:srgbClr val="004B91"/>
                </a:solidFill>
                <a:ea typeface="Calibri" panose="020F0502020204030204" pitchFamily="34" charset="0"/>
                <a:cs typeface="Calibri" panose="020F0502020204030204" pitchFamily="34" charset="0"/>
              </a:rPr>
              <a:t> </a:t>
            </a:r>
            <a:r>
              <a:rPr lang="en-US" sz="2400" i="1" dirty="0" err="1">
                <a:solidFill>
                  <a:srgbClr val="004B91"/>
                </a:solidFill>
                <a:ea typeface="Calibri" panose="020F0502020204030204" pitchFamily="34" charset="0"/>
                <a:cs typeface="Calibri" panose="020F0502020204030204" pitchFamily="34" charset="0"/>
              </a:rPr>
              <a:t>vragen</a:t>
            </a:r>
            <a:r>
              <a:rPr lang="en-US" sz="2400" i="1" dirty="0">
                <a:solidFill>
                  <a:srgbClr val="004B91"/>
                </a:solidFill>
                <a:ea typeface="Calibri" panose="020F0502020204030204" pitchFamily="34" charset="0"/>
                <a:cs typeface="Calibri" panose="020F0502020204030204" pitchFamily="34" charset="0"/>
              </a:rPr>
              <a:t> of </a:t>
            </a:r>
            <a:r>
              <a:rPr lang="en-US" sz="2400" i="1" dirty="0" err="1">
                <a:solidFill>
                  <a:srgbClr val="004B91"/>
                </a:solidFill>
                <a:ea typeface="Calibri" panose="020F0502020204030204" pitchFamily="34" charset="0"/>
                <a:cs typeface="Calibri" panose="020F0502020204030204" pitchFamily="34" charset="0"/>
              </a:rPr>
              <a:t>opmerkingen</a:t>
            </a:r>
            <a:r>
              <a:rPr lang="en-US" sz="2400" i="1" dirty="0">
                <a:solidFill>
                  <a:srgbClr val="004B91"/>
                </a:solidFill>
                <a:ea typeface="Calibri" panose="020F0502020204030204" pitchFamily="34" charset="0"/>
                <a:cs typeface="Calibri" panose="020F0502020204030204" pitchFamily="34" charset="0"/>
              </a:rPr>
              <a:t>? </a:t>
            </a:r>
          </a:p>
          <a:p>
            <a:pPr marL="2438339" lvl="4" indent="0">
              <a:buNone/>
              <a:tabLst>
                <a:tab pos="629285" algn="l"/>
              </a:tabLst>
            </a:pPr>
            <a:r>
              <a:rPr lang="en-US" sz="2400" i="1" dirty="0">
                <a:solidFill>
                  <a:srgbClr val="004B91"/>
                </a:solidFill>
                <a:ea typeface="Calibri" panose="020F0502020204030204" pitchFamily="34" charset="0"/>
                <a:cs typeface="Calibri" panose="020F0502020204030204" pitchFamily="34" charset="0"/>
              </a:rPr>
              <a:t>Stel ze via </a:t>
            </a:r>
            <a:r>
              <a:rPr lang="en-US" sz="2400" i="1" dirty="0" err="1">
                <a:solidFill>
                  <a:srgbClr val="004B91"/>
                </a:solidFill>
                <a:ea typeface="Calibri" panose="020F0502020204030204" pitchFamily="34" charset="0"/>
                <a:cs typeface="Calibri" panose="020F0502020204030204" pitchFamily="34" charset="0"/>
              </a:rPr>
              <a:t>TenderNed</a:t>
            </a:r>
            <a:r>
              <a:rPr lang="en-US" sz="2400" i="1" dirty="0">
                <a:solidFill>
                  <a:srgbClr val="004B91"/>
                </a:solidFill>
                <a:ea typeface="Calibri" panose="020F0502020204030204" pitchFamily="34" charset="0"/>
                <a:cs typeface="Calibri" panose="020F0502020204030204" pitchFamily="34" charset="0"/>
              </a:rPr>
              <a:t> (link </a:t>
            </a:r>
            <a:r>
              <a:rPr lang="en-US" sz="2400" i="1" dirty="0" err="1">
                <a:solidFill>
                  <a:srgbClr val="004B91"/>
                </a:solidFill>
                <a:ea typeface="Calibri" panose="020F0502020204030204" pitchFamily="34" charset="0"/>
                <a:cs typeface="Calibri" panose="020F0502020204030204" pitchFamily="34" charset="0"/>
              </a:rPr>
              <a:t>aanmelding</a:t>
            </a:r>
            <a:r>
              <a:rPr lang="en-US" sz="2400" i="1" dirty="0">
                <a:solidFill>
                  <a:srgbClr val="004B91"/>
                </a:solidFill>
                <a:ea typeface="Calibri" panose="020F0502020204030204" pitchFamily="34" charset="0"/>
                <a:cs typeface="Calibri" panose="020F0502020204030204" pitchFamily="34" charset="0"/>
              </a:rPr>
              <a:t> </a:t>
            </a:r>
            <a:r>
              <a:rPr lang="en-US" sz="2400" i="1" dirty="0" err="1">
                <a:solidFill>
                  <a:srgbClr val="004B91"/>
                </a:solidFill>
                <a:ea typeface="Calibri" panose="020F0502020204030204" pitchFamily="34" charset="0"/>
                <a:cs typeface="Calibri" panose="020F0502020204030204" pitchFamily="34" charset="0"/>
              </a:rPr>
              <a:t>marktconsultatie</a:t>
            </a:r>
            <a:r>
              <a:rPr lang="en-US" sz="2400" i="1" dirty="0">
                <a:solidFill>
                  <a:srgbClr val="004B91"/>
                </a:solidFill>
                <a:ea typeface="Calibri" panose="020F0502020204030204" pitchFamily="34" charset="0"/>
                <a:cs typeface="Calibri" panose="020F0502020204030204" pitchFamily="34" charset="0"/>
              </a:rPr>
              <a:t>)</a:t>
            </a:r>
          </a:p>
          <a:p>
            <a:pPr marL="342900" indent="-342900">
              <a:buFont typeface="Symbol" pitchFamily="2" charset="2"/>
              <a:buChar char=""/>
              <a:tabLst>
                <a:tab pos="629285" algn="l"/>
              </a:tabLst>
            </a:pPr>
            <a:endParaRPr lang="nl-NL" sz="2400" b="1" dirty="0">
              <a:solidFill>
                <a:srgbClr val="004B91"/>
              </a:solidFill>
              <a:ea typeface="Calibri" panose="020F0502020204030204" pitchFamily="34" charset="0"/>
              <a:cs typeface="Calibri" panose="020F0502020204030204" pitchFamily="34" charset="0"/>
            </a:endParaRPr>
          </a:p>
          <a:p>
            <a:pPr marL="342900" indent="-342900">
              <a:buFont typeface="Symbol" pitchFamily="2" charset="2"/>
              <a:buChar char=""/>
              <a:tabLst>
                <a:tab pos="629285" algn="l"/>
              </a:tabLst>
            </a:pPr>
            <a:endParaRPr lang="nl-NL" b="1" dirty="0">
              <a:ea typeface="Calibri" panose="020F0502020204030204" pitchFamily="34" charset="0"/>
              <a:cs typeface="Calibri" panose="020F0502020204030204" pitchFamily="34" charset="0"/>
            </a:endParaRPr>
          </a:p>
          <a:p>
            <a:pPr>
              <a:tabLst>
                <a:tab pos="629285" algn="l"/>
              </a:tabLst>
            </a:pPr>
            <a:endParaRPr lang="nl-NL" sz="2400" b="1" dirty="0">
              <a:ea typeface="Calibri" panose="020F0502020204030204" pitchFamily="34" charset="0"/>
              <a:cs typeface="Calibri" panose="020F0502020204030204" pitchFamily="34" charset="0"/>
            </a:endParaRPr>
          </a:p>
          <a:p>
            <a:pP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D04608B9-2B10-5A9C-BAD2-5CCFA1E5D6C8}"/>
              </a:ext>
            </a:extLst>
          </p:cNvPr>
          <p:cNvSpPr>
            <a:spLocks noGrp="1"/>
          </p:cNvSpPr>
          <p:nvPr>
            <p:ph type="body" sz="quarter" idx="10"/>
          </p:nvPr>
        </p:nvSpPr>
        <p:spPr/>
        <p:txBody>
          <a:bodyPr/>
          <a:lstStyle/>
          <a:p>
            <a:r>
              <a:rPr lang="nl-NL" dirty="0"/>
              <a:t>Programma</a:t>
            </a:r>
          </a:p>
        </p:txBody>
      </p:sp>
    </p:spTree>
    <p:extLst>
      <p:ext uri="{BB962C8B-B14F-4D97-AF65-F5344CB8AC3E}">
        <p14:creationId xmlns:p14="http://schemas.microsoft.com/office/powerpoint/2010/main" val="1924814910"/>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6578D-DE0D-403E-93EB-E63535088268}"/>
              </a:ext>
            </a:extLst>
          </p:cNvPr>
          <p:cNvSpPr>
            <a:spLocks noGrp="1"/>
          </p:cNvSpPr>
          <p:nvPr>
            <p:ph type="ctrTitle"/>
          </p:nvPr>
        </p:nvSpPr>
        <p:spPr>
          <a:xfrm>
            <a:off x="1099374" y="2631644"/>
            <a:ext cx="5641174" cy="1254055"/>
          </a:xfrm>
          <a:prstGeom prst="rect">
            <a:avLst/>
          </a:prstGeom>
        </p:spPr>
        <p:txBody>
          <a:bodyPr anchor="ctr">
            <a:normAutofit/>
          </a:bodyPr>
          <a:lstStyle/>
          <a:p>
            <a:r>
              <a:rPr lang="nl-NL" dirty="0">
                <a:solidFill>
                  <a:schemeClr val="tx1">
                    <a:lumMod val="65000"/>
                    <a:lumOff val="35000"/>
                  </a:schemeClr>
                </a:solidFill>
              </a:rPr>
              <a:t>Opbouw tarieven jeugdzorg</a:t>
            </a:r>
          </a:p>
        </p:txBody>
      </p:sp>
      <p:sp>
        <p:nvSpPr>
          <p:cNvPr id="6" name="Ondertitel 4">
            <a:extLst>
              <a:ext uri="{FF2B5EF4-FFF2-40B4-BE49-F238E27FC236}">
                <a16:creationId xmlns:a16="http://schemas.microsoft.com/office/drawing/2014/main" id="{7C2761E5-1773-53C5-D2BD-ECA9447577DA}"/>
              </a:ext>
            </a:extLst>
          </p:cNvPr>
          <p:cNvSpPr txBox="1">
            <a:spLocks/>
          </p:cNvSpPr>
          <p:nvPr/>
        </p:nvSpPr>
        <p:spPr>
          <a:xfrm>
            <a:off x="1099375" y="3654490"/>
            <a:ext cx="5259105" cy="587638"/>
          </a:xfrm>
          <a:prstGeom prst="rect">
            <a:avLst/>
          </a:prstGeom>
        </p:spPr>
        <p:txBody>
          <a:bodyPr vert="horz" lIns="82951" tIns="41475" rIns="82951" bIns="41475" rtlCol="0" anchor="ctr">
            <a:noAutofit/>
          </a:bodyPr>
          <a:lstStyle>
            <a:lvl1pPr marL="0" indent="0" algn="l" defTabSz="1007943" rtl="0" eaLnBrk="1" latinLnBrk="0" hangingPunct="1">
              <a:lnSpc>
                <a:spcPct val="100000"/>
              </a:lnSpc>
              <a:spcBef>
                <a:spcPts val="600"/>
              </a:spcBef>
              <a:buFont typeface="Arial" panose="020B0604020202020204" pitchFamily="34" charset="0"/>
              <a:buNone/>
              <a:defRPr sz="2646" kern="1200">
                <a:solidFill>
                  <a:schemeClr val="tx1">
                    <a:lumMod val="65000"/>
                    <a:lumOff val="35000"/>
                  </a:schemeClr>
                </a:solidFill>
                <a:latin typeface="+mj-lt"/>
                <a:ea typeface="+mn-ea"/>
                <a:cs typeface="+mn-cs"/>
              </a:defRPr>
            </a:lvl1pPr>
            <a:lvl2pPr marL="503972" indent="0" algn="ctr" defTabSz="1007943" rtl="0" eaLnBrk="1" latinLnBrk="0" hangingPunct="1">
              <a:lnSpc>
                <a:spcPct val="100000"/>
              </a:lnSpc>
              <a:spcBef>
                <a:spcPts val="600"/>
              </a:spcBef>
              <a:buFont typeface="Arial" panose="020B0604020202020204" pitchFamily="34" charset="0"/>
              <a:buNone/>
              <a:defRPr sz="2205" kern="1200">
                <a:solidFill>
                  <a:schemeClr val="tx1">
                    <a:lumMod val="50000"/>
                    <a:lumOff val="50000"/>
                  </a:schemeClr>
                </a:solidFill>
                <a:latin typeface="+mj-lt"/>
                <a:ea typeface="+mn-ea"/>
                <a:cs typeface="+mn-cs"/>
              </a:defRPr>
            </a:lvl2pPr>
            <a:lvl3pPr marL="1007943" indent="0" algn="ctr" defTabSz="1007943" rtl="0" eaLnBrk="1" latinLnBrk="0" hangingPunct="1">
              <a:lnSpc>
                <a:spcPct val="100000"/>
              </a:lnSpc>
              <a:spcBef>
                <a:spcPts val="600"/>
              </a:spcBef>
              <a:buFont typeface="Arial" panose="020B0604020202020204" pitchFamily="34" charset="0"/>
              <a:buNone/>
              <a:defRPr sz="1984" kern="1200">
                <a:solidFill>
                  <a:schemeClr val="tx1">
                    <a:lumMod val="50000"/>
                    <a:lumOff val="50000"/>
                  </a:schemeClr>
                </a:solidFill>
                <a:latin typeface="+mj-lt"/>
                <a:ea typeface="+mn-ea"/>
                <a:cs typeface="+mn-cs"/>
              </a:defRPr>
            </a:lvl3pPr>
            <a:lvl4pPr marL="1511915" indent="0" algn="ctr" defTabSz="1007943" rtl="0" eaLnBrk="1" latinLnBrk="0" hangingPunct="1">
              <a:lnSpc>
                <a:spcPct val="100000"/>
              </a:lnSpc>
              <a:spcBef>
                <a:spcPts val="600"/>
              </a:spcBef>
              <a:buFont typeface="Arial" panose="020B0604020202020204" pitchFamily="34" charset="0"/>
              <a:buNone/>
              <a:defRPr sz="1764" kern="1200">
                <a:solidFill>
                  <a:schemeClr val="tx1">
                    <a:lumMod val="50000"/>
                    <a:lumOff val="50000"/>
                  </a:schemeClr>
                </a:solidFill>
                <a:latin typeface="+mj-lt"/>
                <a:ea typeface="+mn-ea"/>
                <a:cs typeface="+mn-cs"/>
              </a:defRPr>
            </a:lvl4pPr>
            <a:lvl5pPr marL="2015886" indent="0" algn="ctr" defTabSz="1007943" rtl="0" eaLnBrk="1" latinLnBrk="0" hangingPunct="1">
              <a:lnSpc>
                <a:spcPct val="100000"/>
              </a:lnSpc>
              <a:spcBef>
                <a:spcPts val="600"/>
              </a:spcBef>
              <a:buFont typeface="Arial" panose="020B0604020202020204" pitchFamily="34" charset="0"/>
              <a:buNone/>
              <a:defRPr sz="1764" kern="1200">
                <a:solidFill>
                  <a:schemeClr val="tx1">
                    <a:lumMod val="50000"/>
                    <a:lumOff val="50000"/>
                  </a:schemeClr>
                </a:solidFill>
                <a:latin typeface="+mj-lt"/>
                <a:ea typeface="+mn-ea"/>
                <a:cs typeface="+mn-cs"/>
              </a:defRPr>
            </a:lvl5pPr>
            <a:lvl6pPr marL="2519858"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3829"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7801"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1772"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r>
              <a:rPr lang="nl-NL" sz="1814" dirty="0"/>
              <a:t>Gemeente Krimpen aan den IJssel en het </a:t>
            </a:r>
          </a:p>
          <a:p>
            <a:r>
              <a:rPr lang="nl-NL" sz="1814" dirty="0"/>
              <a:t>CJG Capelle aan den IJssel </a:t>
            </a:r>
          </a:p>
          <a:p>
            <a:r>
              <a:rPr lang="nl-NL" sz="1452" dirty="0">
                <a:solidFill>
                  <a:srgbClr val="FF0000"/>
                </a:solidFill>
              </a:rPr>
              <a:t>Aangepaste parameterwaarden</a:t>
            </a:r>
          </a:p>
        </p:txBody>
      </p:sp>
      <p:sp>
        <p:nvSpPr>
          <p:cNvPr id="9" name="Ondertitel 4">
            <a:extLst>
              <a:ext uri="{FF2B5EF4-FFF2-40B4-BE49-F238E27FC236}">
                <a16:creationId xmlns:a16="http://schemas.microsoft.com/office/drawing/2014/main" id="{1312C2DD-E74B-A655-2F68-431D21E301FA}"/>
              </a:ext>
            </a:extLst>
          </p:cNvPr>
          <p:cNvSpPr txBox="1">
            <a:spLocks/>
          </p:cNvSpPr>
          <p:nvPr/>
        </p:nvSpPr>
        <p:spPr>
          <a:xfrm>
            <a:off x="1099375" y="4598558"/>
            <a:ext cx="5259105" cy="377233"/>
          </a:xfrm>
          <a:prstGeom prst="rect">
            <a:avLst/>
          </a:prstGeom>
        </p:spPr>
        <p:txBody>
          <a:bodyPr vert="horz" lIns="82951" tIns="41475" rIns="82951" bIns="41475" rtlCol="0" anchor="ctr">
            <a:normAutofit/>
          </a:bodyPr>
          <a:lstStyle>
            <a:lvl1pPr marL="0" indent="0" algn="l" defTabSz="1007943" rtl="0" eaLnBrk="1" latinLnBrk="0" hangingPunct="1">
              <a:lnSpc>
                <a:spcPct val="100000"/>
              </a:lnSpc>
              <a:spcBef>
                <a:spcPts val="600"/>
              </a:spcBef>
              <a:buFont typeface="Arial" panose="020B0604020202020204" pitchFamily="34" charset="0"/>
              <a:buNone/>
              <a:defRPr sz="2646" kern="1200">
                <a:solidFill>
                  <a:schemeClr val="tx1">
                    <a:lumMod val="65000"/>
                    <a:lumOff val="35000"/>
                  </a:schemeClr>
                </a:solidFill>
                <a:latin typeface="+mj-lt"/>
                <a:ea typeface="+mn-ea"/>
                <a:cs typeface="+mn-cs"/>
              </a:defRPr>
            </a:lvl1pPr>
            <a:lvl2pPr marL="503972" indent="0" algn="ctr" defTabSz="1007943" rtl="0" eaLnBrk="1" latinLnBrk="0" hangingPunct="1">
              <a:lnSpc>
                <a:spcPct val="100000"/>
              </a:lnSpc>
              <a:spcBef>
                <a:spcPts val="600"/>
              </a:spcBef>
              <a:buFont typeface="Arial" panose="020B0604020202020204" pitchFamily="34" charset="0"/>
              <a:buNone/>
              <a:defRPr sz="2205" kern="1200">
                <a:solidFill>
                  <a:schemeClr val="tx1">
                    <a:lumMod val="50000"/>
                    <a:lumOff val="50000"/>
                  </a:schemeClr>
                </a:solidFill>
                <a:latin typeface="+mj-lt"/>
                <a:ea typeface="+mn-ea"/>
                <a:cs typeface="+mn-cs"/>
              </a:defRPr>
            </a:lvl2pPr>
            <a:lvl3pPr marL="1007943" indent="0" algn="ctr" defTabSz="1007943" rtl="0" eaLnBrk="1" latinLnBrk="0" hangingPunct="1">
              <a:lnSpc>
                <a:spcPct val="100000"/>
              </a:lnSpc>
              <a:spcBef>
                <a:spcPts val="600"/>
              </a:spcBef>
              <a:buFont typeface="Arial" panose="020B0604020202020204" pitchFamily="34" charset="0"/>
              <a:buNone/>
              <a:defRPr sz="1984" kern="1200">
                <a:solidFill>
                  <a:schemeClr val="tx1">
                    <a:lumMod val="50000"/>
                    <a:lumOff val="50000"/>
                  </a:schemeClr>
                </a:solidFill>
                <a:latin typeface="+mj-lt"/>
                <a:ea typeface="+mn-ea"/>
                <a:cs typeface="+mn-cs"/>
              </a:defRPr>
            </a:lvl3pPr>
            <a:lvl4pPr marL="1511915" indent="0" algn="ctr" defTabSz="1007943" rtl="0" eaLnBrk="1" latinLnBrk="0" hangingPunct="1">
              <a:lnSpc>
                <a:spcPct val="100000"/>
              </a:lnSpc>
              <a:spcBef>
                <a:spcPts val="600"/>
              </a:spcBef>
              <a:buFont typeface="Arial" panose="020B0604020202020204" pitchFamily="34" charset="0"/>
              <a:buNone/>
              <a:defRPr sz="1764" kern="1200">
                <a:solidFill>
                  <a:schemeClr val="tx1">
                    <a:lumMod val="50000"/>
                    <a:lumOff val="50000"/>
                  </a:schemeClr>
                </a:solidFill>
                <a:latin typeface="+mj-lt"/>
                <a:ea typeface="+mn-ea"/>
                <a:cs typeface="+mn-cs"/>
              </a:defRPr>
            </a:lvl4pPr>
            <a:lvl5pPr marL="2015886" indent="0" algn="ctr" defTabSz="1007943" rtl="0" eaLnBrk="1" latinLnBrk="0" hangingPunct="1">
              <a:lnSpc>
                <a:spcPct val="100000"/>
              </a:lnSpc>
              <a:spcBef>
                <a:spcPts val="600"/>
              </a:spcBef>
              <a:buFont typeface="Arial" panose="020B0604020202020204" pitchFamily="34" charset="0"/>
              <a:buNone/>
              <a:defRPr sz="1764" kern="1200">
                <a:solidFill>
                  <a:schemeClr val="tx1">
                    <a:lumMod val="50000"/>
                    <a:lumOff val="50000"/>
                  </a:schemeClr>
                </a:solidFill>
                <a:latin typeface="+mj-lt"/>
                <a:ea typeface="+mn-ea"/>
                <a:cs typeface="+mn-cs"/>
              </a:defRPr>
            </a:lvl5pPr>
            <a:lvl6pPr marL="2519858"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3829"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7801"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1772"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r>
              <a:rPr lang="nl-NL" sz="1814" dirty="0"/>
              <a:t>10 april 2025</a:t>
            </a:r>
          </a:p>
        </p:txBody>
      </p:sp>
      <p:sp>
        <p:nvSpPr>
          <p:cNvPr id="4" name="Ovaal 3">
            <a:extLst>
              <a:ext uri="{FF2B5EF4-FFF2-40B4-BE49-F238E27FC236}">
                <a16:creationId xmlns:a16="http://schemas.microsoft.com/office/drawing/2014/main" id="{102DBF73-FF4E-A5EB-89BA-6A03175328A1}"/>
              </a:ext>
            </a:extLst>
          </p:cNvPr>
          <p:cNvSpPr>
            <a:spLocks/>
          </p:cNvSpPr>
          <p:nvPr/>
        </p:nvSpPr>
        <p:spPr>
          <a:xfrm>
            <a:off x="8432037" y="3280061"/>
            <a:ext cx="3759964" cy="3577849"/>
          </a:xfrm>
          <a:prstGeom prst="ellipse">
            <a:avLst/>
          </a:prstGeom>
          <a:blipFill dpi="0" rotWithShape="1">
            <a:blip r:embed="rId3" cstate="print">
              <a:extLst>
                <a:ext uri="{28A0092B-C50C-407E-A947-70E740481C1C}">
                  <a14:useLocalDpi xmlns:a14="http://schemas.microsoft.com/office/drawing/2010/main" val="0"/>
                </a:ext>
              </a:extLst>
            </a:blip>
            <a:srcRect/>
            <a:stretch>
              <a:fillRect l="-1435" t="-2377" r="-18574" b="-37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82951" tIns="41475" rIns="82951" bIns="41475" numCol="1" spcCol="0" rtlCol="0" fromWordArt="0" anchor="ctr" anchorCtr="0" forceAA="0" compatLnSpc="1">
            <a:prstTxWarp prst="textNoShape">
              <a:avLst/>
            </a:prstTxWarp>
            <a:noAutofit/>
          </a:bodyPr>
          <a:lstStyle/>
          <a:p>
            <a:pPr algn="ctr">
              <a:lnSpc>
                <a:spcPct val="115000"/>
              </a:lnSpc>
            </a:pPr>
            <a:r>
              <a:rPr lang="nl-NL" sz="862">
                <a:ea typeface="MS Mincho" panose="02020609040205080304" pitchFamily="49" charset="-128"/>
                <a:cs typeface="Times New Roman" panose="02020603050405020304" pitchFamily="18" charset="0"/>
              </a:rPr>
              <a:t> </a:t>
            </a:r>
          </a:p>
        </p:txBody>
      </p:sp>
    </p:spTree>
    <p:extLst>
      <p:ext uri="{BB962C8B-B14F-4D97-AF65-F5344CB8AC3E}">
        <p14:creationId xmlns:p14="http://schemas.microsoft.com/office/powerpoint/2010/main" val="3499105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171EF7F-D335-23D9-4183-65421199BD31}"/>
              </a:ext>
            </a:extLst>
          </p:cNvPr>
          <p:cNvSpPr>
            <a:spLocks noGrp="1"/>
          </p:cNvSpPr>
          <p:nvPr>
            <p:ph type="body" sz="quarter" idx="10"/>
          </p:nvPr>
        </p:nvSpPr>
        <p:spPr/>
        <p:txBody>
          <a:bodyPr/>
          <a:lstStyle/>
          <a:p>
            <a:pPr marL="414772" indent="-414772">
              <a:buFont typeface="Arial" panose="020B0604020202020204" pitchFamily="34" charset="0"/>
              <a:buChar char="•"/>
            </a:pPr>
            <a:r>
              <a:rPr lang="nl-NL" dirty="0">
                <a:solidFill>
                  <a:schemeClr val="tx1">
                    <a:lumMod val="65000"/>
                    <a:lumOff val="35000"/>
                  </a:schemeClr>
                </a:solidFill>
              </a:rPr>
              <a:t>Onze aanpak</a:t>
            </a:r>
          </a:p>
          <a:p>
            <a:pPr marL="414772" indent="-414772">
              <a:buFont typeface="Arial" panose="020B0604020202020204" pitchFamily="34" charset="0"/>
              <a:buChar char="•"/>
            </a:pPr>
            <a:r>
              <a:rPr lang="nl-NL" dirty="0">
                <a:solidFill>
                  <a:schemeClr val="tx1">
                    <a:lumMod val="65000"/>
                    <a:lumOff val="35000"/>
                  </a:schemeClr>
                </a:solidFill>
              </a:rPr>
              <a:t>Opbrengsten consultatiefase</a:t>
            </a:r>
          </a:p>
          <a:p>
            <a:pPr marL="414772" indent="-414772">
              <a:buFont typeface="Arial" panose="020B0604020202020204" pitchFamily="34" charset="0"/>
              <a:buChar char="•"/>
            </a:pPr>
            <a:r>
              <a:rPr lang="nl-NL" dirty="0">
                <a:solidFill>
                  <a:schemeClr val="tx1">
                    <a:lumMod val="65000"/>
                    <a:lumOff val="35000"/>
                  </a:schemeClr>
                </a:solidFill>
              </a:rPr>
              <a:t>Aanpassingen parameterwaarden</a:t>
            </a:r>
          </a:p>
          <a:p>
            <a:pPr marL="414772" indent="-414772">
              <a:buFont typeface="Arial" panose="020B0604020202020204" pitchFamily="34" charset="0"/>
              <a:buChar char="•"/>
            </a:pPr>
            <a:r>
              <a:rPr lang="nl-NL" dirty="0">
                <a:solidFill>
                  <a:schemeClr val="tx1">
                    <a:lumMod val="65000"/>
                    <a:lumOff val="35000"/>
                  </a:schemeClr>
                </a:solidFill>
              </a:rPr>
              <a:t>Uitkomst: adviestarieven</a:t>
            </a:r>
          </a:p>
          <a:p>
            <a:pPr marL="414772" indent="-414772">
              <a:buFont typeface="Arial" panose="020B0604020202020204" pitchFamily="34" charset="0"/>
              <a:buChar char="•"/>
            </a:pPr>
            <a:endParaRPr lang="nl-NL" dirty="0"/>
          </a:p>
        </p:txBody>
      </p:sp>
      <p:sp>
        <p:nvSpPr>
          <p:cNvPr id="3" name="Titel 2">
            <a:extLst>
              <a:ext uri="{FF2B5EF4-FFF2-40B4-BE49-F238E27FC236}">
                <a16:creationId xmlns:a16="http://schemas.microsoft.com/office/drawing/2014/main" id="{0791E001-7E00-0422-3795-806952E1CE2E}"/>
              </a:ext>
            </a:extLst>
          </p:cNvPr>
          <p:cNvSpPr>
            <a:spLocks noGrp="1"/>
          </p:cNvSpPr>
          <p:nvPr>
            <p:ph type="title"/>
          </p:nvPr>
        </p:nvSpPr>
        <p:spPr/>
        <p:txBody>
          <a:bodyPr/>
          <a:lstStyle/>
          <a:p>
            <a:r>
              <a:rPr lang="nl-NL" dirty="0"/>
              <a:t>Opbouw van deze bijeenkomst</a:t>
            </a:r>
          </a:p>
        </p:txBody>
      </p:sp>
    </p:spTree>
    <p:extLst>
      <p:ext uri="{BB962C8B-B14F-4D97-AF65-F5344CB8AC3E}">
        <p14:creationId xmlns:p14="http://schemas.microsoft.com/office/powerpoint/2010/main" val="3078336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A524D22-1622-5B1A-E85B-9C2372E39DBD}"/>
              </a:ext>
            </a:extLst>
          </p:cNvPr>
          <p:cNvSpPr>
            <a:spLocks noGrp="1"/>
          </p:cNvSpPr>
          <p:nvPr>
            <p:ph type="body" sz="quarter" idx="10"/>
          </p:nvPr>
        </p:nvSpPr>
        <p:spPr/>
        <p:txBody>
          <a:bodyPr>
            <a:normAutofit fontScale="55000" lnSpcReduction="20000"/>
          </a:bodyPr>
          <a:lstStyle/>
          <a:p>
            <a:pPr marL="414772" indent="-414772">
              <a:lnSpc>
                <a:spcPct val="110000"/>
              </a:lnSpc>
              <a:buFont typeface="Arial" panose="020B0604020202020204" pitchFamily="34" charset="0"/>
              <a:buChar char="•"/>
            </a:pPr>
            <a:r>
              <a:rPr lang="nl-NL" dirty="0">
                <a:solidFill>
                  <a:schemeClr val="tx1">
                    <a:lumMod val="65000"/>
                    <a:lumOff val="35000"/>
                  </a:schemeClr>
                </a:solidFill>
              </a:rPr>
              <a:t>Kostprijsmodel op basis van relevante parameters</a:t>
            </a:r>
          </a:p>
          <a:p>
            <a:pPr marL="414772" indent="-414772">
              <a:lnSpc>
                <a:spcPct val="110000"/>
              </a:lnSpc>
              <a:buFont typeface="Arial" panose="020B0604020202020204" pitchFamily="34" charset="0"/>
              <a:buChar char="•"/>
            </a:pPr>
            <a:r>
              <a:rPr lang="nl-NL" dirty="0">
                <a:solidFill>
                  <a:schemeClr val="tx1">
                    <a:lumMod val="65000"/>
                    <a:lumOff val="35000"/>
                  </a:schemeClr>
                </a:solidFill>
              </a:rPr>
              <a:t>Gevuld op basis van productbeschrijvingen en benchmarks</a:t>
            </a:r>
          </a:p>
          <a:p>
            <a:pPr marL="414772" indent="-414772">
              <a:lnSpc>
                <a:spcPct val="110000"/>
              </a:lnSpc>
              <a:buFont typeface="Arial" panose="020B0604020202020204" pitchFamily="34" charset="0"/>
              <a:buChar char="•"/>
            </a:pPr>
            <a:r>
              <a:rPr lang="nl-NL" dirty="0">
                <a:solidFill>
                  <a:schemeClr val="tx1">
                    <a:lumMod val="65000"/>
                    <a:lumOff val="35000"/>
                  </a:schemeClr>
                </a:solidFill>
              </a:rPr>
              <a:t>Bespreken met de gemeenten</a:t>
            </a:r>
          </a:p>
          <a:p>
            <a:pPr marL="414772" indent="-414772">
              <a:lnSpc>
                <a:spcPct val="110000"/>
              </a:lnSpc>
              <a:buFont typeface="Arial" panose="020B0604020202020204" pitchFamily="34" charset="0"/>
              <a:buChar char="•"/>
            </a:pPr>
            <a:r>
              <a:rPr lang="nl-NL" dirty="0">
                <a:solidFill>
                  <a:schemeClr val="tx1">
                    <a:lumMod val="65000"/>
                    <a:lumOff val="35000"/>
                  </a:schemeClr>
                </a:solidFill>
              </a:rPr>
              <a:t>Marktconsultatie 3 februari</a:t>
            </a:r>
          </a:p>
          <a:p>
            <a:pPr marL="983643" lvl="1" indent="-414772">
              <a:lnSpc>
                <a:spcPct val="110000"/>
              </a:lnSpc>
              <a:buFont typeface="Arial" panose="020B0604020202020204" pitchFamily="34" charset="0"/>
              <a:buChar char="•"/>
            </a:pPr>
            <a:r>
              <a:rPr lang="nl-NL" dirty="0">
                <a:solidFill>
                  <a:schemeClr val="tx1">
                    <a:lumMod val="65000"/>
                    <a:lumOff val="35000"/>
                  </a:schemeClr>
                </a:solidFill>
              </a:rPr>
              <a:t>Aanbieders hebben schriftelijk gereageerd</a:t>
            </a:r>
          </a:p>
          <a:p>
            <a:pPr marL="414772" indent="-414772">
              <a:lnSpc>
                <a:spcPct val="110000"/>
              </a:lnSpc>
              <a:buFont typeface="Arial" panose="020B0604020202020204" pitchFamily="34" charset="0"/>
              <a:buChar char="•"/>
            </a:pPr>
            <a:r>
              <a:rPr lang="nl-NL" dirty="0">
                <a:solidFill>
                  <a:schemeClr val="tx1">
                    <a:lumMod val="65000"/>
                    <a:lumOff val="35000"/>
                  </a:schemeClr>
                </a:solidFill>
              </a:rPr>
              <a:t>Reacties en argumenten gewogen en </a:t>
            </a:r>
            <a:r>
              <a:rPr lang="nl-NL" dirty="0">
                <a:solidFill>
                  <a:srgbClr val="FF0000"/>
                </a:solidFill>
              </a:rPr>
              <a:t>enkele aanpassingen doorgevoerd</a:t>
            </a:r>
          </a:p>
          <a:p>
            <a:pPr marL="414772" indent="-414772">
              <a:lnSpc>
                <a:spcPct val="110000"/>
              </a:lnSpc>
              <a:buFont typeface="Arial" panose="020B0604020202020204" pitchFamily="34" charset="0"/>
              <a:buChar char="•"/>
            </a:pPr>
            <a:r>
              <a:rPr lang="nl-NL" dirty="0">
                <a:solidFill>
                  <a:schemeClr val="tx1">
                    <a:lumMod val="65000"/>
                    <a:lumOff val="35000"/>
                  </a:schemeClr>
                </a:solidFill>
              </a:rPr>
              <a:t>Uitkomsten besproken met de gemeenten</a:t>
            </a:r>
          </a:p>
          <a:p>
            <a:pPr marL="414772" indent="-414772">
              <a:lnSpc>
                <a:spcPct val="110000"/>
              </a:lnSpc>
              <a:buFont typeface="Arial" panose="020B0604020202020204" pitchFamily="34" charset="0"/>
              <a:buChar char="•"/>
            </a:pPr>
            <a:r>
              <a:rPr lang="nl-NL" dirty="0">
                <a:solidFill>
                  <a:schemeClr val="tx1">
                    <a:lumMod val="65000"/>
                    <a:lumOff val="35000"/>
                  </a:schemeClr>
                </a:solidFill>
              </a:rPr>
              <a:t>Vandaag: onze adviestarieven</a:t>
            </a:r>
          </a:p>
          <a:p>
            <a:endParaRPr lang="nl-NL" dirty="0"/>
          </a:p>
        </p:txBody>
      </p:sp>
      <p:sp>
        <p:nvSpPr>
          <p:cNvPr id="3" name="Titel 2">
            <a:extLst>
              <a:ext uri="{FF2B5EF4-FFF2-40B4-BE49-F238E27FC236}">
                <a16:creationId xmlns:a16="http://schemas.microsoft.com/office/drawing/2014/main" id="{010611A8-48C6-3D8C-8BE8-361405C157F6}"/>
              </a:ext>
            </a:extLst>
          </p:cNvPr>
          <p:cNvSpPr>
            <a:spLocks noGrp="1"/>
          </p:cNvSpPr>
          <p:nvPr>
            <p:ph type="title"/>
          </p:nvPr>
        </p:nvSpPr>
        <p:spPr/>
        <p:txBody>
          <a:bodyPr/>
          <a:lstStyle/>
          <a:p>
            <a:r>
              <a:rPr lang="nl-NL" dirty="0"/>
              <a:t>Onze aanpak</a:t>
            </a:r>
          </a:p>
        </p:txBody>
      </p:sp>
    </p:spTree>
    <p:extLst>
      <p:ext uri="{BB962C8B-B14F-4D97-AF65-F5344CB8AC3E}">
        <p14:creationId xmlns:p14="http://schemas.microsoft.com/office/powerpoint/2010/main" val="3066187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41572F8-B28F-5E7E-5CCE-B1561452D390}"/>
              </a:ext>
            </a:extLst>
          </p:cNvPr>
          <p:cNvSpPr>
            <a:spLocks noGrp="1"/>
          </p:cNvSpPr>
          <p:nvPr>
            <p:ph type="body" sz="quarter" idx="10"/>
          </p:nvPr>
        </p:nvSpPr>
        <p:spPr/>
        <p:txBody>
          <a:bodyPr/>
          <a:lstStyle/>
          <a:p>
            <a:pPr marL="414772" indent="-414772">
              <a:buFont typeface="Arial" panose="020B0604020202020204" pitchFamily="34" charset="0"/>
              <a:buChar char="•"/>
            </a:pPr>
            <a:r>
              <a:rPr lang="nl-NL" sz="3200" dirty="0">
                <a:solidFill>
                  <a:schemeClr val="tx1">
                    <a:lumMod val="65000"/>
                    <a:lumOff val="35000"/>
                  </a:schemeClr>
                </a:solidFill>
              </a:rPr>
              <a:t>63 reacties van 16 aanbieders</a:t>
            </a:r>
          </a:p>
          <a:p>
            <a:pPr marL="414772" indent="-414772">
              <a:buFont typeface="Arial" panose="020B0604020202020204" pitchFamily="34" charset="0"/>
              <a:buChar char="•"/>
            </a:pPr>
            <a:r>
              <a:rPr lang="nl-NL" sz="3200" dirty="0">
                <a:solidFill>
                  <a:schemeClr val="tx1">
                    <a:lumMod val="65000"/>
                    <a:lumOff val="35000"/>
                  </a:schemeClr>
                </a:solidFill>
              </a:rPr>
              <a:t>Nadere analyse en verdere beleidskeuzes van de gemeenten</a:t>
            </a:r>
          </a:p>
          <a:p>
            <a:pPr marL="414772" indent="-414772">
              <a:buFont typeface="Arial" panose="020B0604020202020204" pitchFamily="34" charset="0"/>
              <a:buChar char="•"/>
            </a:pPr>
            <a:r>
              <a:rPr lang="nl-NL" sz="3200" dirty="0">
                <a:solidFill>
                  <a:schemeClr val="tx1">
                    <a:lumMod val="65000"/>
                    <a:lumOff val="35000"/>
                  </a:schemeClr>
                </a:solidFill>
              </a:rPr>
              <a:t>Aantal </a:t>
            </a:r>
            <a:r>
              <a:rPr lang="nl-NL" sz="3200" dirty="0">
                <a:solidFill>
                  <a:srgbClr val="FF0000"/>
                </a:solidFill>
              </a:rPr>
              <a:t>aanpassingen</a:t>
            </a:r>
            <a:r>
              <a:rPr lang="nl-NL" sz="3200" dirty="0">
                <a:solidFill>
                  <a:schemeClr val="tx1">
                    <a:lumMod val="65000"/>
                    <a:lumOff val="35000"/>
                  </a:schemeClr>
                </a:solidFill>
              </a:rPr>
              <a:t> doorgevoerd</a:t>
            </a:r>
          </a:p>
          <a:p>
            <a:pPr marL="414772" indent="-414772">
              <a:buFont typeface="Arial" panose="020B0604020202020204" pitchFamily="34" charset="0"/>
              <a:buChar char="•"/>
            </a:pPr>
            <a:r>
              <a:rPr lang="nl-NL" sz="3200" dirty="0">
                <a:solidFill>
                  <a:schemeClr val="tx1">
                    <a:lumMod val="65000"/>
                    <a:lumOff val="35000"/>
                  </a:schemeClr>
                </a:solidFill>
              </a:rPr>
              <a:t>Belangrijkste thema’s in de vragen:</a:t>
            </a:r>
          </a:p>
          <a:p>
            <a:pPr marL="983643" lvl="1" indent="-414772">
              <a:buFontTx/>
              <a:buChar char="-"/>
            </a:pPr>
            <a:r>
              <a:rPr lang="nl-NL" sz="3200" dirty="0">
                <a:solidFill>
                  <a:schemeClr val="tx1">
                    <a:lumMod val="65000"/>
                    <a:lumOff val="35000"/>
                  </a:schemeClr>
                </a:solidFill>
              </a:rPr>
              <a:t>Functiemix</a:t>
            </a:r>
          </a:p>
          <a:p>
            <a:pPr marL="983643" lvl="1" indent="-414772">
              <a:buFontTx/>
              <a:buChar char="-"/>
            </a:pPr>
            <a:r>
              <a:rPr lang="nl-NL" sz="3200" dirty="0">
                <a:solidFill>
                  <a:schemeClr val="tx1">
                    <a:lumMod val="65000"/>
                    <a:lumOff val="35000"/>
                  </a:schemeClr>
                </a:solidFill>
              </a:rPr>
              <a:t>Inschaling</a:t>
            </a:r>
          </a:p>
          <a:p>
            <a:pPr marL="983643" lvl="1" indent="-414772">
              <a:buFontTx/>
              <a:buChar char="-"/>
            </a:pPr>
            <a:r>
              <a:rPr lang="nl-NL" sz="3200" dirty="0">
                <a:solidFill>
                  <a:schemeClr val="tx1">
                    <a:lumMod val="65000"/>
                    <a:lumOff val="35000"/>
                  </a:schemeClr>
                </a:solidFill>
              </a:rPr>
              <a:t>ORT</a:t>
            </a:r>
          </a:p>
          <a:p>
            <a:endParaRPr lang="nl-NL" dirty="0"/>
          </a:p>
        </p:txBody>
      </p:sp>
      <p:sp>
        <p:nvSpPr>
          <p:cNvPr id="3" name="Titel 2">
            <a:extLst>
              <a:ext uri="{FF2B5EF4-FFF2-40B4-BE49-F238E27FC236}">
                <a16:creationId xmlns:a16="http://schemas.microsoft.com/office/drawing/2014/main" id="{5E61778C-1127-E132-5A2E-F6A50E6A8F27}"/>
              </a:ext>
            </a:extLst>
          </p:cNvPr>
          <p:cNvSpPr>
            <a:spLocks noGrp="1"/>
          </p:cNvSpPr>
          <p:nvPr>
            <p:ph type="title"/>
          </p:nvPr>
        </p:nvSpPr>
        <p:spPr/>
        <p:txBody>
          <a:bodyPr/>
          <a:lstStyle/>
          <a:p>
            <a:r>
              <a:rPr lang="nl-NL" dirty="0"/>
              <a:t>Consultatiefase</a:t>
            </a:r>
          </a:p>
        </p:txBody>
      </p:sp>
    </p:spTree>
    <p:extLst>
      <p:ext uri="{BB962C8B-B14F-4D97-AF65-F5344CB8AC3E}">
        <p14:creationId xmlns:p14="http://schemas.microsoft.com/office/powerpoint/2010/main" val="968904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C719376-31AC-0DEE-FAEA-6BE4A170DE85}"/>
              </a:ext>
            </a:extLst>
          </p:cNvPr>
          <p:cNvSpPr>
            <a:spLocks noGrp="1"/>
          </p:cNvSpPr>
          <p:nvPr>
            <p:ph type="body" sz="quarter" idx="10"/>
          </p:nvPr>
        </p:nvSpPr>
        <p:spPr>
          <a:xfrm>
            <a:off x="838147" y="1575252"/>
            <a:ext cx="10761865" cy="4697780"/>
          </a:xfrm>
        </p:spPr>
        <p:txBody>
          <a:bodyPr>
            <a:normAutofit fontScale="92500" lnSpcReduction="10000"/>
          </a:bodyPr>
          <a:lstStyle/>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93% van max. salaris volgens de mix (KPJ: 100%)</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8% VT en 8,33% EJU (correctie JZ: 8,964%,  SW:9,06%)</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Balansbudget GGZ, Loopbaanbedrag en tegemoetkoming zorgverzekering SW, Opleidingsbudget MS</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Opslag PNIL: 2,3% (per cao)</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Sociale lasten en pensioenpremie: varieert tussen </a:t>
            </a:r>
            <a:r>
              <a:rPr lang="nl-NL" sz="2359" strike="sngStrike" dirty="0">
                <a:solidFill>
                  <a:schemeClr val="tx1">
                    <a:lumMod val="65000"/>
                    <a:lumOff val="35000"/>
                  </a:schemeClr>
                </a:solidFill>
              </a:rPr>
              <a:t>20,14% - 30,21% </a:t>
            </a:r>
            <a:r>
              <a:rPr lang="nl-NL" sz="2359" dirty="0">
                <a:solidFill>
                  <a:srgbClr val="FF0000"/>
                </a:solidFill>
              </a:rPr>
              <a:t>22,25% - 30,44%. </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Opslag risico 2%</a:t>
            </a:r>
          </a:p>
          <a:p>
            <a:pPr marL="414772" indent="-414772">
              <a:lnSpc>
                <a:spcPct val="110000"/>
              </a:lnSpc>
              <a:spcAft>
                <a:spcPts val="1089"/>
              </a:spcAft>
              <a:buSzPct val="100000"/>
              <a:buFont typeface="Arial" panose="020B0604020202020204" pitchFamily="34" charset="0"/>
              <a:buChar char="•"/>
            </a:pPr>
            <a:r>
              <a:rPr lang="nl-NL" sz="2359" dirty="0">
                <a:solidFill>
                  <a:schemeClr val="tx1">
                    <a:lumMod val="65000"/>
                    <a:lumOff val="35000"/>
                  </a:schemeClr>
                </a:solidFill>
              </a:rPr>
              <a:t>ORT: 0,3% bij begeleiding, </a:t>
            </a:r>
            <a:r>
              <a:rPr lang="nl-NL" sz="2359" strike="sngStrike" dirty="0">
                <a:solidFill>
                  <a:schemeClr val="tx1">
                    <a:lumMod val="65000"/>
                    <a:lumOff val="35000"/>
                  </a:schemeClr>
                </a:solidFill>
              </a:rPr>
              <a:t>15,3% </a:t>
            </a:r>
            <a:r>
              <a:rPr lang="nl-NL" sz="2359" dirty="0">
                <a:solidFill>
                  <a:srgbClr val="FF0000"/>
                </a:solidFill>
              </a:rPr>
              <a:t>28,8%</a:t>
            </a:r>
            <a:r>
              <a:rPr lang="nl-NL" sz="2359" dirty="0">
                <a:solidFill>
                  <a:schemeClr val="tx1">
                    <a:lumMod val="65000"/>
                    <a:lumOff val="35000"/>
                  </a:schemeClr>
                </a:solidFill>
              </a:rPr>
              <a:t> bij kortdurend verblijf </a:t>
            </a:r>
          </a:p>
          <a:p>
            <a:pPr marL="259232" indent="-259232">
              <a:spcBef>
                <a:spcPts val="0"/>
              </a:spcBef>
              <a:buFont typeface="Arial" panose="020B0604020202020204" pitchFamily="34" charset="0"/>
              <a:buChar char="•"/>
            </a:pPr>
            <a:endParaRPr lang="nl-NL" sz="1633" dirty="0"/>
          </a:p>
        </p:txBody>
      </p:sp>
      <p:sp>
        <p:nvSpPr>
          <p:cNvPr id="3" name="Titel 2">
            <a:extLst>
              <a:ext uri="{FF2B5EF4-FFF2-40B4-BE49-F238E27FC236}">
                <a16:creationId xmlns:a16="http://schemas.microsoft.com/office/drawing/2014/main" id="{1C982209-5D4E-5BA5-1771-857759070C8E}"/>
              </a:ext>
            </a:extLst>
          </p:cNvPr>
          <p:cNvSpPr>
            <a:spLocks noGrp="1"/>
          </p:cNvSpPr>
          <p:nvPr>
            <p:ph type="title"/>
          </p:nvPr>
        </p:nvSpPr>
        <p:spPr/>
        <p:txBody>
          <a:bodyPr/>
          <a:lstStyle/>
          <a:p>
            <a:r>
              <a:rPr lang="nl-NL" dirty="0"/>
              <a:t>Basis parameterwaarden</a:t>
            </a:r>
          </a:p>
        </p:txBody>
      </p:sp>
    </p:spTree>
    <p:extLst>
      <p:ext uri="{BB962C8B-B14F-4D97-AF65-F5344CB8AC3E}">
        <p14:creationId xmlns:p14="http://schemas.microsoft.com/office/powerpoint/2010/main" val="1686964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DA9B2-D049-677D-DDF3-2DD66B190DAB}"/>
              </a:ext>
            </a:extLst>
          </p:cNvPr>
          <p:cNvSpPr>
            <a:spLocks noGrp="1"/>
          </p:cNvSpPr>
          <p:nvPr>
            <p:ph type="title"/>
          </p:nvPr>
        </p:nvSpPr>
        <p:spPr/>
        <p:txBody>
          <a:bodyPr/>
          <a:lstStyle/>
          <a:p>
            <a:pPr algn="l"/>
            <a:r>
              <a:rPr lang="nl-NL" sz="5400" dirty="0">
                <a:solidFill>
                  <a:schemeClr val="accent1"/>
                </a:solidFill>
              </a:rPr>
              <a:t>      Inschaling per opleidingsniveau</a:t>
            </a:r>
          </a:p>
        </p:txBody>
      </p:sp>
      <p:graphicFrame>
        <p:nvGraphicFramePr>
          <p:cNvPr id="5" name="Tabel 4">
            <a:extLst>
              <a:ext uri="{FF2B5EF4-FFF2-40B4-BE49-F238E27FC236}">
                <a16:creationId xmlns:a16="http://schemas.microsoft.com/office/drawing/2014/main" id="{BE0A1676-5C68-75AD-6383-B66B1B4FCE2B}"/>
              </a:ext>
            </a:extLst>
          </p:cNvPr>
          <p:cNvGraphicFramePr>
            <a:graphicFrameLocks noGrp="1"/>
          </p:cNvGraphicFramePr>
          <p:nvPr/>
        </p:nvGraphicFramePr>
        <p:xfrm>
          <a:off x="965012" y="1305122"/>
          <a:ext cx="9681935" cy="5294316"/>
        </p:xfrm>
        <a:graphic>
          <a:graphicData uri="http://schemas.openxmlformats.org/drawingml/2006/table">
            <a:tbl>
              <a:tblPr firstRow="1" firstCol="1" bandRow="1"/>
              <a:tblGrid>
                <a:gridCol w="1607723">
                  <a:extLst>
                    <a:ext uri="{9D8B030D-6E8A-4147-A177-3AD203B41FA5}">
                      <a16:colId xmlns:a16="http://schemas.microsoft.com/office/drawing/2014/main" val="4255951260"/>
                    </a:ext>
                  </a:extLst>
                </a:gridCol>
                <a:gridCol w="2691404">
                  <a:extLst>
                    <a:ext uri="{9D8B030D-6E8A-4147-A177-3AD203B41FA5}">
                      <a16:colId xmlns:a16="http://schemas.microsoft.com/office/drawing/2014/main" val="1186029629"/>
                    </a:ext>
                  </a:extLst>
                </a:gridCol>
                <a:gridCol w="2691404">
                  <a:extLst>
                    <a:ext uri="{9D8B030D-6E8A-4147-A177-3AD203B41FA5}">
                      <a16:colId xmlns:a16="http://schemas.microsoft.com/office/drawing/2014/main" val="1958206692"/>
                    </a:ext>
                  </a:extLst>
                </a:gridCol>
                <a:gridCol w="2691404">
                  <a:extLst>
                    <a:ext uri="{9D8B030D-6E8A-4147-A177-3AD203B41FA5}">
                      <a16:colId xmlns:a16="http://schemas.microsoft.com/office/drawing/2014/main" val="4076338612"/>
                    </a:ext>
                  </a:extLst>
                </a:gridCol>
              </a:tblGrid>
              <a:tr h="620055">
                <a:tc>
                  <a:txBody>
                    <a:bodyPr/>
                    <a:lstStyle/>
                    <a:p>
                      <a:pPr algn="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Cao</a:t>
                      </a:r>
                      <a:endParaRPr lang="nl-NL" sz="1600" dirty="0">
                        <a:effectLst/>
                        <a:latin typeface="Open Sans Light" panose="020B0306030504020204" pitchFamily="34" charset="0"/>
                        <a:ea typeface="MS Mincho" panose="02020609040205080304" pitchFamily="49" charset="-128"/>
                        <a:cs typeface="Times New Roman" panose="02020603050405020304" pitchFamily="18" charset="0"/>
                      </a:endParaRPr>
                    </a:p>
                    <a:p>
                      <a:pP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Niveau       </a:t>
                      </a:r>
                      <a:endParaRPr lang="nl-NL" sz="16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GGZ, GHZ en VVT </a:t>
                      </a:r>
                      <a:endParaRPr lang="nl-NL" sz="16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SW</a:t>
                      </a:r>
                      <a:endParaRPr lang="nl-NL" sz="1600">
                        <a:effectLst/>
                        <a:latin typeface="Open Sans Light" panose="020B0306030504020204" pitchFamily="34" charset="0"/>
                        <a:ea typeface="MS Mincho" panose="02020609040205080304" pitchFamily="49" charset="-128"/>
                        <a:cs typeface="Times New Roman" panose="02020603050405020304" pitchFamily="18" charset="0"/>
                      </a:endParaRPr>
                    </a:p>
                    <a:p>
                      <a:pPr algn="ctr">
                        <a:lnSpc>
                          <a:spcPct val="115000"/>
                        </a:lnSpc>
                      </a:pPr>
                      <a:r>
                        <a:rPr lang="nl-NL" sz="16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l-NL" sz="16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Jeugdzorg</a:t>
                      </a:r>
                      <a:endParaRPr lang="nl-NL" sz="16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extLst>
                  <a:ext uri="{0D108BD9-81ED-4DB2-BD59-A6C34878D82A}">
                    <a16:rowId xmlns:a16="http://schemas.microsoft.com/office/drawing/2014/main" val="4123509450"/>
                  </a:ext>
                </a:extLst>
              </a:tr>
              <a:tr h="620055">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MBO – 3</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30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35 (</a:t>
                      </a: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100</a:t>
                      </a: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4 (50%)</a:t>
                      </a:r>
                    </a:p>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5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4 (50%)</a:t>
                      </a:r>
                    </a:p>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5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929842094"/>
                  </a:ext>
                </a:extLst>
              </a:tr>
              <a:tr h="620055">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MBO – 4</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40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45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6 (50%) </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7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7 (100%)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16677107"/>
                  </a:ext>
                </a:extLst>
              </a:tr>
              <a:tr h="620055">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HBO</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50 (80%)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55 (20%)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8 (80%) </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9 (20%)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8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9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941772573"/>
                  </a:ext>
                </a:extLst>
              </a:tr>
              <a:tr h="620055">
                <a:tc>
                  <a:txBody>
                    <a:bodyPr/>
                    <a:lstStyle/>
                    <a:p>
                      <a:pPr>
                        <a:lnSpc>
                          <a:spcPct val="115000"/>
                        </a:lnSpc>
                      </a:pPr>
                      <a:r>
                        <a:rPr lang="nl-NL" sz="16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HBO+</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55 (50%)</a:t>
                      </a:r>
                    </a:p>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60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9 (50%) </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10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9 (20%)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10 (80%)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761125512"/>
                  </a:ext>
                </a:extLst>
              </a:tr>
              <a:tr h="620055">
                <a:tc>
                  <a:txBody>
                    <a:bodyPr/>
                    <a:lstStyle/>
                    <a:p>
                      <a:pPr>
                        <a:lnSpc>
                          <a:spcPct val="115000"/>
                        </a:lnSpc>
                      </a:pPr>
                      <a:r>
                        <a:rPr lang="nl-NL" sz="16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WO</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60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65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10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11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11 (80%) </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12 (20%)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273110835"/>
                  </a:ext>
                </a:extLst>
              </a:tr>
              <a:tr h="620055">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WO+</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65 (50%)</a:t>
                      </a:r>
                    </a:p>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70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11 (50%)</a:t>
                      </a:r>
                    </a:p>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12 (50%)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Schaal 12 (100%)</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15096203"/>
                  </a:ext>
                </a:extLst>
              </a:tr>
              <a:tr h="620055">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WO++</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70 (25%)</a:t>
                      </a:r>
                    </a:p>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FWG 75 (75%)</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4265743539"/>
                  </a:ext>
                </a:extLst>
              </a:tr>
              <a:tr h="333876">
                <a:tc>
                  <a:txBody>
                    <a:bodyPr/>
                    <a:lstStyle/>
                    <a:p>
                      <a:pPr>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MS/KJP</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AMS</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32835" marB="32835">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484686981"/>
                  </a:ext>
                </a:extLst>
              </a:tr>
            </a:tbl>
          </a:graphicData>
        </a:graphic>
      </p:graphicFrame>
    </p:spTree>
    <p:extLst>
      <p:ext uri="{BB962C8B-B14F-4D97-AF65-F5344CB8AC3E}">
        <p14:creationId xmlns:p14="http://schemas.microsoft.com/office/powerpoint/2010/main" val="2565548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6464BA-31A5-86ED-90A6-33CE50A4EF13}"/>
              </a:ext>
            </a:extLst>
          </p:cNvPr>
          <p:cNvSpPr>
            <a:spLocks noGrp="1"/>
          </p:cNvSpPr>
          <p:nvPr>
            <p:ph type="title"/>
          </p:nvPr>
        </p:nvSpPr>
        <p:spPr>
          <a:xfrm>
            <a:off x="838147" y="365879"/>
            <a:ext cx="10515708" cy="1324904"/>
          </a:xfrm>
        </p:spPr>
        <p:txBody>
          <a:bodyPr anchor="ctr">
            <a:normAutofit fontScale="90000"/>
          </a:bodyPr>
          <a:lstStyle/>
          <a:p>
            <a:r>
              <a:rPr lang="nl-NL" dirty="0"/>
              <a:t>Functiemix dagbesteding</a:t>
            </a:r>
            <a:r>
              <a:rPr lang="nl-NL" dirty="0">
                <a:solidFill>
                  <a:schemeClr val="accent1"/>
                </a:solidFill>
              </a:rPr>
              <a:t>/dagbehandeling</a:t>
            </a:r>
            <a:endParaRPr lang="nl-NL" dirty="0"/>
          </a:p>
        </p:txBody>
      </p:sp>
      <p:graphicFrame>
        <p:nvGraphicFramePr>
          <p:cNvPr id="4" name="Tabel 3">
            <a:extLst>
              <a:ext uri="{FF2B5EF4-FFF2-40B4-BE49-F238E27FC236}">
                <a16:creationId xmlns:a16="http://schemas.microsoft.com/office/drawing/2014/main" id="{695836EF-DC92-7FD8-67EE-4E2CB9470FB2}"/>
              </a:ext>
            </a:extLst>
          </p:cNvPr>
          <p:cNvGraphicFramePr>
            <a:graphicFrameLocks noGrp="1"/>
          </p:cNvGraphicFramePr>
          <p:nvPr>
            <p:extLst>
              <p:ext uri="{D42A27DB-BD31-4B8C-83A1-F6EECF244321}">
                <p14:modId xmlns:p14="http://schemas.microsoft.com/office/powerpoint/2010/main" val="2159447528"/>
              </p:ext>
            </p:extLst>
          </p:nvPr>
        </p:nvGraphicFramePr>
        <p:xfrm>
          <a:off x="964981" y="1950090"/>
          <a:ext cx="10204039" cy="3855174"/>
        </p:xfrm>
        <a:graphic>
          <a:graphicData uri="http://schemas.openxmlformats.org/drawingml/2006/table">
            <a:tbl>
              <a:tblPr firstRow="1" firstCol="1" bandRow="1"/>
              <a:tblGrid>
                <a:gridCol w="4030539">
                  <a:extLst>
                    <a:ext uri="{9D8B030D-6E8A-4147-A177-3AD203B41FA5}">
                      <a16:colId xmlns:a16="http://schemas.microsoft.com/office/drawing/2014/main" val="3672078658"/>
                    </a:ext>
                  </a:extLst>
                </a:gridCol>
                <a:gridCol w="1144985">
                  <a:extLst>
                    <a:ext uri="{9D8B030D-6E8A-4147-A177-3AD203B41FA5}">
                      <a16:colId xmlns:a16="http://schemas.microsoft.com/office/drawing/2014/main" val="966244046"/>
                    </a:ext>
                  </a:extLst>
                </a:gridCol>
                <a:gridCol w="1005703">
                  <a:extLst>
                    <a:ext uri="{9D8B030D-6E8A-4147-A177-3AD203B41FA5}">
                      <a16:colId xmlns:a16="http://schemas.microsoft.com/office/drawing/2014/main" val="406039344"/>
                    </a:ext>
                  </a:extLst>
                </a:gridCol>
                <a:gridCol w="1005703">
                  <a:extLst>
                    <a:ext uri="{9D8B030D-6E8A-4147-A177-3AD203B41FA5}">
                      <a16:colId xmlns:a16="http://schemas.microsoft.com/office/drawing/2014/main" val="2631338589"/>
                    </a:ext>
                  </a:extLst>
                </a:gridCol>
                <a:gridCol w="1005703">
                  <a:extLst>
                    <a:ext uri="{9D8B030D-6E8A-4147-A177-3AD203B41FA5}">
                      <a16:colId xmlns:a16="http://schemas.microsoft.com/office/drawing/2014/main" val="2522211698"/>
                    </a:ext>
                  </a:extLst>
                </a:gridCol>
                <a:gridCol w="1005703">
                  <a:extLst>
                    <a:ext uri="{9D8B030D-6E8A-4147-A177-3AD203B41FA5}">
                      <a16:colId xmlns:a16="http://schemas.microsoft.com/office/drawing/2014/main" val="25081247"/>
                    </a:ext>
                  </a:extLst>
                </a:gridCol>
                <a:gridCol w="1005703">
                  <a:extLst>
                    <a:ext uri="{9D8B030D-6E8A-4147-A177-3AD203B41FA5}">
                      <a16:colId xmlns:a16="http://schemas.microsoft.com/office/drawing/2014/main" val="3620900103"/>
                    </a:ext>
                  </a:extLst>
                </a:gridCol>
              </a:tblGrid>
              <a:tr h="1020351">
                <a:tc>
                  <a:txBody>
                    <a:bodyPr/>
                    <a:lstStyle/>
                    <a:p>
                      <a:pPr algn="just" fontAlgn="t">
                        <a:lnSpc>
                          <a:spcPct val="115000"/>
                        </a:lnSpc>
                      </a:pPr>
                      <a:r>
                        <a:rPr lang="nl-NL" sz="1600" b="1" i="0" u="none" strike="noStrike" dirty="0">
                          <a:solidFill>
                            <a:srgbClr val="FFFFFF"/>
                          </a:solidFill>
                          <a:effectLst/>
                          <a:latin typeface="Open Sans Light" panose="020B0306030504020204" pitchFamily="34" charset="0"/>
                          <a:ea typeface="Times New Roman" panose="02020603050405020304" pitchFamily="18" charset="0"/>
                          <a:cs typeface="Open Sans Light" panose="020B0306030504020204" pitchFamily="34" charset="0"/>
                        </a:rPr>
                        <a:t>                                     </a:t>
                      </a:r>
                      <a:r>
                        <a:rPr lang="nl-NL" sz="1600" b="1" i="0" u="none" strike="noStrike" dirty="0">
                          <a:solidFill>
                            <a:srgbClr val="FFFFFF"/>
                          </a:solidFill>
                          <a:effectLst/>
                          <a:latin typeface="+mj-lt"/>
                          <a:ea typeface="Times New Roman" panose="02020603050405020304" pitchFamily="18" charset="0"/>
                          <a:cs typeface="Open Sans Light" panose="020B0306030504020204" pitchFamily="34" charset="0"/>
                        </a:rPr>
                        <a:t>Opleidingsniveau</a:t>
                      </a:r>
                    </a:p>
                    <a:p>
                      <a:pPr algn="just" fontAlgn="t">
                        <a:lnSpc>
                          <a:spcPct val="115000"/>
                        </a:lnSpc>
                      </a:pPr>
                      <a:r>
                        <a:rPr lang="nl-NL" sz="1600" b="1" i="0" u="none" strike="noStrike" dirty="0">
                          <a:solidFill>
                            <a:srgbClr val="FFFFFF"/>
                          </a:solidFill>
                          <a:effectLst/>
                          <a:latin typeface="+mj-lt"/>
                          <a:ea typeface="Times New Roman" panose="02020603050405020304" pitchFamily="18" charset="0"/>
                          <a:cs typeface="Open Sans Light" panose="020B0306030504020204" pitchFamily="34" charset="0"/>
                        </a:rPr>
                        <a:t> </a:t>
                      </a:r>
                      <a:endParaRPr lang="nl-NL" sz="3600" b="1" i="0" u="none" strike="noStrike" dirty="0">
                        <a:effectLst/>
                        <a:latin typeface="+mj-lt"/>
                      </a:endParaRPr>
                    </a:p>
                    <a:p>
                      <a:pPr algn="just" fontAlgn="t">
                        <a:lnSpc>
                          <a:spcPct val="115000"/>
                        </a:lnSpc>
                      </a:pPr>
                      <a:r>
                        <a:rPr lang="nl-NL" sz="1600" b="1" i="0" u="none" strike="noStrike" dirty="0">
                          <a:solidFill>
                            <a:srgbClr val="FFFFFF"/>
                          </a:solidFill>
                          <a:effectLst/>
                          <a:latin typeface="+mj-lt"/>
                          <a:ea typeface="Times New Roman" panose="02020603050405020304" pitchFamily="18" charset="0"/>
                          <a:cs typeface="Open Sans Light" panose="020B0306030504020204" pitchFamily="34" charset="0"/>
                        </a:rPr>
                        <a:t>Productgroep</a:t>
                      </a:r>
                      <a:endParaRPr lang="nl-NL" sz="3600" b="1" i="0" u="none" strike="noStrike" dirty="0">
                        <a:effectLst/>
                        <a:latin typeface="+mj-lt"/>
                      </a:endParaRPr>
                    </a:p>
                  </a:txBody>
                  <a:tcPr marL="102799" marR="102799" marT="80907" marB="80907">
                    <a:lnL w="12700" cap="flat" cmpd="sng" algn="ctr">
                      <a:solidFill>
                        <a:srgbClr val="80808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w="6350" cap="flat" cmpd="sng" algn="ctr">
                      <a:solidFill>
                        <a:srgbClr val="FFFFFF"/>
                      </a:solidFill>
                      <a:prstDash val="solid"/>
                      <a:round/>
                      <a:headEnd type="none" w="med" len="med"/>
                      <a:tailEnd type="none" w="med" len="med"/>
                    </a:lnTlToBr>
                    <a:solidFill>
                      <a:srgbClr val="808080"/>
                    </a:solidFill>
                  </a:tcPr>
                </a:tc>
                <a:tc>
                  <a:txBody>
                    <a:bodyPr/>
                    <a:lstStyle/>
                    <a:p>
                      <a:pPr algn="ct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MBO 3</a:t>
                      </a:r>
                      <a:endParaRPr lang="nl-NL" sz="22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MBO 4</a:t>
                      </a:r>
                      <a:endParaRPr lang="nl-NL" sz="22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HBO</a:t>
                      </a:r>
                      <a:endParaRPr lang="nl-NL" sz="22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HBO+</a:t>
                      </a:r>
                      <a:endParaRPr lang="nl-NL" sz="22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WO</a:t>
                      </a:r>
                      <a:endParaRPr lang="nl-NL" sz="22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6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WO+</a:t>
                      </a:r>
                      <a:endParaRPr lang="nl-NL" sz="22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extLst>
                  <a:ext uri="{0D108BD9-81ED-4DB2-BD59-A6C34878D82A}">
                    <a16:rowId xmlns:a16="http://schemas.microsoft.com/office/drawing/2014/main" val="2272939509"/>
                  </a:ext>
                </a:extLst>
              </a:tr>
              <a:tr h="652314">
                <a:tc>
                  <a:txBody>
                    <a:bodyPr/>
                    <a:lstStyle/>
                    <a:p>
                      <a:pPr marL="0" algn="l" defTabSz="1007943" rtl="0" eaLnBrk="1" latinLnBrk="0" hangingPunct="1">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Dagbehandeling licht</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b="1">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p>
                      <a:pPr marL="0" algn="ctr" defTabSz="1007943" rtl="0" eaLnBrk="1" latinLnBrk="0" hangingPunct="1">
                        <a:lnSpc>
                          <a:spcPct val="115000"/>
                        </a:lnSpc>
                        <a:buNone/>
                      </a:pP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90%</a:t>
                      </a:r>
                    </a:p>
                    <a:p>
                      <a:pPr marL="0" algn="ctr" defTabSz="1007943" rtl="0" eaLnBrk="1" latinLnBrk="0" hangingPunct="1">
                        <a:lnSpc>
                          <a:spcPct val="115000"/>
                        </a:lnSpc>
                        <a:buNone/>
                      </a:pP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50%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b="1">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66195944"/>
                  </a:ext>
                </a:extLst>
              </a:tr>
              <a:tr h="652314">
                <a:tc>
                  <a:txBody>
                    <a:bodyPr/>
                    <a:lstStyle/>
                    <a:p>
                      <a:pPr marL="0" algn="l" defTabSz="1007943" rtl="0" eaLnBrk="1" latinLnBrk="0" hangingPunct="1">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Dagbehandeling zwaar</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p>
                      <a:pPr marL="0" algn="ctr" defTabSz="1007943" rtl="0" eaLnBrk="1" latinLnBrk="0" hangingPunct="1">
                        <a:lnSpc>
                          <a:spcPct val="115000"/>
                        </a:lnSpc>
                        <a:buNone/>
                      </a:pP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60%</a:t>
                      </a:r>
                    </a:p>
                    <a:p>
                      <a:pPr marL="0" algn="ctr" defTabSz="1007943" rtl="0" eaLnBrk="1" latinLnBrk="0" hangingPunct="1">
                        <a:lnSpc>
                          <a:spcPct val="115000"/>
                        </a:lnSpc>
                        <a:buNone/>
                      </a:pP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marL="0" algn="ctr" defTabSz="1007943" rtl="0" eaLnBrk="1" latinLnBrk="0" hangingPunct="1">
                        <a:lnSpc>
                          <a:spcPct val="115000"/>
                        </a:lnSpc>
                        <a:buNone/>
                      </a:pPr>
                      <a:r>
                        <a:rPr lang="nl-NL" sz="1600" b="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p>
                      <a:pPr marL="0" algn="ctr" defTabSz="1007943" rtl="0" eaLnBrk="1" latinLnBrk="0" hangingPunct="1">
                        <a:lnSpc>
                          <a:spcPct val="115000"/>
                        </a:lnSpc>
                        <a:buNone/>
                      </a:pPr>
                      <a:r>
                        <a:rPr lang="nl-NL" sz="1600" b="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70925652"/>
                  </a:ext>
                </a:extLst>
              </a:tr>
              <a:tr h="510065">
                <a:tc>
                  <a:txBody>
                    <a:bodyPr/>
                    <a:lstStyle/>
                    <a:p>
                      <a:pPr marL="0" algn="l" defTabSz="1007943" rtl="0" eaLnBrk="1" latinLnBrk="0" hangingPunct="1">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Dagbesteding licht</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80%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717748762"/>
                  </a:ext>
                </a:extLst>
              </a:tr>
              <a:tr h="510065">
                <a:tc>
                  <a:txBody>
                    <a:bodyPr/>
                    <a:lstStyle/>
                    <a:p>
                      <a:pPr marL="0" algn="l" defTabSz="1007943" rtl="0" eaLnBrk="1" latinLnBrk="0" hangingPunct="1">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Dagbesteding midden</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70%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300" dirty="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dirty="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548328999"/>
                  </a:ext>
                </a:extLst>
              </a:tr>
              <a:tr h="510065">
                <a:tc>
                  <a:txBody>
                    <a:bodyPr/>
                    <a:lstStyle/>
                    <a:p>
                      <a:pPr marL="0" algn="l" defTabSz="1007943" rtl="0" eaLnBrk="1" latinLnBrk="0" hangingPunct="1">
                        <a:lnSpc>
                          <a:spcPct val="115000"/>
                        </a:lnSpc>
                      </a:pPr>
                      <a:r>
                        <a:rPr lang="nl-NL" sz="16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Dagbesteding zwaar</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30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70%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6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300" dirty="0">
                          <a:solidFill>
                            <a:srgbClr val="595959"/>
                          </a:solidFill>
                          <a:effectLst/>
                          <a:latin typeface="Open Sans" panose="020B0606030504020204" pitchFamily="34" charset="0"/>
                          <a:ea typeface="Times New Roman" panose="02020603050405020304" pitchFamily="18" charset="0"/>
                          <a:cs typeface="Open Sans" panose="020B0606030504020204" pitchFamily="34" charset="0"/>
                        </a:rPr>
                        <a:t> </a:t>
                      </a:r>
                      <a:endParaRPr lang="nl-NL" sz="1500" dirty="0">
                        <a:solidFill>
                          <a:srgbClr val="595959"/>
                        </a:solidFill>
                        <a:effectLst/>
                        <a:latin typeface="Open Sans" panose="020B0606030504020204" pitchFamily="34" charset="0"/>
                        <a:ea typeface="Corbel" panose="020B0503020204020204" pitchFamily="34" charset="0"/>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86430805"/>
                  </a:ext>
                </a:extLst>
              </a:tr>
            </a:tbl>
          </a:graphicData>
        </a:graphic>
      </p:graphicFrame>
    </p:spTree>
    <p:extLst>
      <p:ext uri="{BB962C8B-B14F-4D97-AF65-F5344CB8AC3E}">
        <p14:creationId xmlns:p14="http://schemas.microsoft.com/office/powerpoint/2010/main" val="4144010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8711A-BBB7-FE50-5222-20DA01D43C7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272C10-FDE5-E3AA-BD60-E7AC37601906}"/>
              </a:ext>
            </a:extLst>
          </p:cNvPr>
          <p:cNvSpPr>
            <a:spLocks noGrp="1"/>
          </p:cNvSpPr>
          <p:nvPr>
            <p:ph type="title"/>
          </p:nvPr>
        </p:nvSpPr>
        <p:spPr>
          <a:xfrm>
            <a:off x="838147" y="365880"/>
            <a:ext cx="10515708" cy="936721"/>
          </a:xfrm>
        </p:spPr>
        <p:txBody>
          <a:bodyPr anchor="ctr">
            <a:normAutofit fontScale="90000"/>
          </a:bodyPr>
          <a:lstStyle/>
          <a:p>
            <a:r>
              <a:rPr lang="nl-NL" dirty="0"/>
              <a:t>Functiemix </a:t>
            </a:r>
            <a:r>
              <a:rPr lang="nl-NL" dirty="0">
                <a:solidFill>
                  <a:schemeClr val="accent1"/>
                </a:solidFill>
              </a:rPr>
              <a:t>specialistisch</a:t>
            </a:r>
            <a:endParaRPr lang="nl-NL" dirty="0"/>
          </a:p>
        </p:txBody>
      </p:sp>
      <p:graphicFrame>
        <p:nvGraphicFramePr>
          <p:cNvPr id="4" name="Tabel 3">
            <a:extLst>
              <a:ext uri="{FF2B5EF4-FFF2-40B4-BE49-F238E27FC236}">
                <a16:creationId xmlns:a16="http://schemas.microsoft.com/office/drawing/2014/main" id="{1735B995-F1FF-6F37-B19E-23D377A1CD2F}"/>
              </a:ext>
            </a:extLst>
          </p:cNvPr>
          <p:cNvGraphicFramePr>
            <a:graphicFrameLocks noGrp="1"/>
          </p:cNvGraphicFramePr>
          <p:nvPr/>
        </p:nvGraphicFramePr>
        <p:xfrm>
          <a:off x="838147" y="1166244"/>
          <a:ext cx="10820803" cy="5153605"/>
        </p:xfrm>
        <a:graphic>
          <a:graphicData uri="http://schemas.openxmlformats.org/drawingml/2006/table">
            <a:tbl>
              <a:tblPr firstRow="1" firstCol="1" bandRow="1"/>
              <a:tblGrid>
                <a:gridCol w="3657551">
                  <a:extLst>
                    <a:ext uri="{9D8B030D-6E8A-4147-A177-3AD203B41FA5}">
                      <a16:colId xmlns:a16="http://schemas.microsoft.com/office/drawing/2014/main" val="3672078658"/>
                    </a:ext>
                  </a:extLst>
                </a:gridCol>
                <a:gridCol w="910992">
                  <a:extLst>
                    <a:ext uri="{9D8B030D-6E8A-4147-A177-3AD203B41FA5}">
                      <a16:colId xmlns:a16="http://schemas.microsoft.com/office/drawing/2014/main" val="966244046"/>
                    </a:ext>
                  </a:extLst>
                </a:gridCol>
                <a:gridCol w="893180">
                  <a:extLst>
                    <a:ext uri="{9D8B030D-6E8A-4147-A177-3AD203B41FA5}">
                      <a16:colId xmlns:a16="http://schemas.microsoft.com/office/drawing/2014/main" val="406039344"/>
                    </a:ext>
                  </a:extLst>
                </a:gridCol>
                <a:gridCol w="893180">
                  <a:extLst>
                    <a:ext uri="{9D8B030D-6E8A-4147-A177-3AD203B41FA5}">
                      <a16:colId xmlns:a16="http://schemas.microsoft.com/office/drawing/2014/main" val="2631338589"/>
                    </a:ext>
                  </a:extLst>
                </a:gridCol>
                <a:gridCol w="893180">
                  <a:extLst>
                    <a:ext uri="{9D8B030D-6E8A-4147-A177-3AD203B41FA5}">
                      <a16:colId xmlns:a16="http://schemas.microsoft.com/office/drawing/2014/main" val="2522211698"/>
                    </a:ext>
                  </a:extLst>
                </a:gridCol>
                <a:gridCol w="893180">
                  <a:extLst>
                    <a:ext uri="{9D8B030D-6E8A-4147-A177-3AD203B41FA5}">
                      <a16:colId xmlns:a16="http://schemas.microsoft.com/office/drawing/2014/main" val="25081247"/>
                    </a:ext>
                  </a:extLst>
                </a:gridCol>
                <a:gridCol w="893180">
                  <a:extLst>
                    <a:ext uri="{9D8B030D-6E8A-4147-A177-3AD203B41FA5}">
                      <a16:colId xmlns:a16="http://schemas.microsoft.com/office/drawing/2014/main" val="3620900103"/>
                    </a:ext>
                  </a:extLst>
                </a:gridCol>
                <a:gridCol w="893180">
                  <a:extLst>
                    <a:ext uri="{9D8B030D-6E8A-4147-A177-3AD203B41FA5}">
                      <a16:colId xmlns:a16="http://schemas.microsoft.com/office/drawing/2014/main" val="3670259480"/>
                    </a:ext>
                  </a:extLst>
                </a:gridCol>
                <a:gridCol w="893180">
                  <a:extLst>
                    <a:ext uri="{9D8B030D-6E8A-4147-A177-3AD203B41FA5}">
                      <a16:colId xmlns:a16="http://schemas.microsoft.com/office/drawing/2014/main" val="628586960"/>
                    </a:ext>
                  </a:extLst>
                </a:gridCol>
              </a:tblGrid>
              <a:tr h="730489">
                <a:tc>
                  <a:txBody>
                    <a:bodyPr/>
                    <a:lstStyle/>
                    <a:p>
                      <a:pPr algn="just" fontAlgn="t">
                        <a:lnSpc>
                          <a:spcPct val="115000"/>
                        </a:lnSpc>
                      </a:pPr>
                      <a:r>
                        <a:rPr lang="nl-NL" sz="1500" b="1" i="0" u="none" strike="noStrike" dirty="0">
                          <a:solidFill>
                            <a:srgbClr val="FFFFFF"/>
                          </a:solidFill>
                          <a:effectLst/>
                          <a:latin typeface="+mj-lt"/>
                          <a:ea typeface="Times New Roman" panose="02020603050405020304" pitchFamily="18" charset="0"/>
                          <a:cs typeface="Open Sans Light" panose="020B0306030504020204" pitchFamily="34" charset="0"/>
                        </a:rPr>
                        <a:t>                                     Opleidingsniveau </a:t>
                      </a:r>
                      <a:endParaRPr lang="nl-NL" sz="1500" b="1" i="0" u="none" strike="noStrike" dirty="0">
                        <a:effectLst/>
                        <a:latin typeface="+mj-lt"/>
                      </a:endParaRPr>
                    </a:p>
                    <a:p>
                      <a:pPr algn="just" fontAlgn="t">
                        <a:lnSpc>
                          <a:spcPct val="115000"/>
                        </a:lnSpc>
                      </a:pPr>
                      <a:r>
                        <a:rPr lang="nl-NL" sz="1500" b="1" i="0" u="none" strike="noStrike" dirty="0">
                          <a:solidFill>
                            <a:srgbClr val="FFFFFF"/>
                          </a:solidFill>
                          <a:effectLst/>
                          <a:latin typeface="+mj-lt"/>
                          <a:ea typeface="Times New Roman" panose="02020603050405020304" pitchFamily="18" charset="0"/>
                          <a:cs typeface="Open Sans Light" panose="020B0306030504020204" pitchFamily="34" charset="0"/>
                        </a:rPr>
                        <a:t>Productgroep</a:t>
                      </a:r>
                      <a:endParaRPr lang="nl-NL" sz="1500" b="1" i="0" u="none" strike="noStrike" dirty="0">
                        <a:effectLst/>
                        <a:latin typeface="+mj-lt"/>
                      </a:endParaRPr>
                    </a:p>
                  </a:txBody>
                  <a:tcPr marL="102799" marR="102799" marT="80907" marB="80907">
                    <a:lnL w="12700" cap="flat" cmpd="sng" algn="ctr">
                      <a:solidFill>
                        <a:srgbClr val="80808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w="6350" cap="flat" cmpd="sng" algn="ctr">
                      <a:solidFill>
                        <a:srgbClr val="FFFFFF"/>
                      </a:solidFill>
                      <a:prstDash val="solid"/>
                      <a:round/>
                      <a:headEnd type="none" w="med" len="med"/>
                      <a:tailEnd type="none" w="med" len="med"/>
                    </a:lnTlToBr>
                    <a:solidFill>
                      <a:srgbClr val="808080"/>
                    </a:solidFill>
                  </a:tcPr>
                </a:tc>
                <a:tc>
                  <a:txBody>
                    <a:bodyPr/>
                    <a:lstStyle/>
                    <a:p>
                      <a:pPr algn="ctr">
                        <a:lnSpc>
                          <a:spcPct val="115000"/>
                        </a:lnSpc>
                      </a:pPr>
                      <a:r>
                        <a:rPr lang="nl-NL" sz="15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MBO 3</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MBO 4</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HBO</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HBO+</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WO</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WO+</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kern="1200" dirty="0">
                          <a:solidFill>
                            <a:srgbClr val="FFFFFF"/>
                          </a:solidFill>
                          <a:effectLst/>
                          <a:latin typeface="Open Sans" panose="020B0606030504020204" pitchFamily="34" charset="0"/>
                          <a:ea typeface="MS Mincho" panose="02020609040205080304" pitchFamily="49" charset="-128"/>
                          <a:cs typeface="Times New Roman" panose="02020603050405020304" pitchFamily="18" charset="0"/>
                        </a:rPr>
                        <a:t>WO++</a:t>
                      </a: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gn="ctr">
                        <a:lnSpc>
                          <a:spcPct val="115000"/>
                        </a:lnSpc>
                      </a:pPr>
                      <a:r>
                        <a:rPr lang="nl-NL" sz="1500" b="1" kern="1200"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MS</a:t>
                      </a:r>
                      <a:endParaRPr lang="nl-NL" sz="1500" b="1" kern="1200" dirty="0">
                        <a:solidFill>
                          <a:srgbClr val="FFFFFF"/>
                        </a:solidFill>
                        <a:effectLst/>
                        <a:latin typeface="Open Sans" panose="020B0606030504020204" pitchFamily="34" charset="0"/>
                        <a:ea typeface="MS Mincho" panose="02020609040205080304" pitchFamily="49" charset="-128"/>
                        <a:cs typeface="Times New Roman" panose="02020603050405020304" pitchFamily="18" charset="0"/>
                      </a:endParaRPr>
                    </a:p>
                  </a:txBody>
                  <a:tcPr marL="62213" marR="62213" marT="48964" marB="48964" anchor="ctr">
                    <a:lnL w="12700" cap="flat" cmpd="sng" algn="ctr">
                      <a:solidFill>
                        <a:srgbClr val="FFFFFF"/>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extLst>
                  <a:ext uri="{0D108BD9-81ED-4DB2-BD59-A6C34878D82A}">
                    <a16:rowId xmlns:a16="http://schemas.microsoft.com/office/drawing/2014/main" val="2272939509"/>
                  </a:ext>
                </a:extLst>
              </a:tr>
              <a:tr h="371673">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Basis GGZ</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66195944"/>
                  </a:ext>
                </a:extLst>
              </a:tr>
              <a:tr h="590735">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Specialistische GGZ</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40%</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 </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372471899"/>
                  </a:ext>
                </a:extLst>
              </a:tr>
              <a:tr h="371673">
                <a:tc>
                  <a:txBody>
                    <a:bodyPr/>
                    <a:lstStyle/>
                    <a:p>
                      <a:pPr marL="0" algn="l" defTabSz="1007943" rtl="0" eaLnBrk="1" latinLnBrk="0" hangingPunct="1">
                        <a:lnSpc>
                          <a:spcPct val="115000"/>
                        </a:lnSpc>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Begeleiding individueel licht</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90%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70925652"/>
                  </a:ext>
                </a:extLst>
              </a:tr>
              <a:tr h="371673">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Begeleiding individueel midden</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65%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717748762"/>
                  </a:ext>
                </a:extLst>
              </a:tr>
              <a:tr h="590735">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Begeleiding individueel zwaar</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60%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15%</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548328999"/>
                  </a:ext>
                </a:extLst>
              </a:tr>
              <a:tr h="371673">
                <a:tc>
                  <a:txBody>
                    <a:bodyPr/>
                    <a:lstStyle/>
                    <a:p>
                      <a:pPr marL="0" algn="l" defTabSz="1007943" rtl="0" eaLnBrk="1" latinLnBrk="0" hangingPunct="1">
                        <a:lnSpc>
                          <a:spcPct val="115000"/>
                        </a:lnSpc>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Behandeling individueel</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40%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86430805"/>
                  </a:ext>
                </a:extLst>
              </a:tr>
              <a:tr h="371673">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Ambulante gezinsbehandeling</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70%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4229944044"/>
                  </a:ext>
                </a:extLst>
              </a:tr>
              <a:tr h="371673">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Persoonlijke verzorging</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90%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761740226"/>
                  </a:ext>
                </a:extLst>
              </a:tr>
              <a:tr h="590735">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Kortdurend verblijf</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80%</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60%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strike="sngStrike"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20%</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30%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p>
                      <a:pPr algn="ctr">
                        <a:lnSpc>
                          <a:spcPct val="115000"/>
                        </a:lnSpc>
                        <a:buNone/>
                      </a:pPr>
                      <a:r>
                        <a:rPr lang="nl-NL" sz="1500" kern="1200"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10%</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053067862"/>
                  </a:ext>
                </a:extLst>
              </a:tr>
              <a:tr h="371673">
                <a:tc>
                  <a:txBody>
                    <a:bodyPr/>
                    <a:lstStyle/>
                    <a:p>
                      <a:pPr marL="0" algn="l" defTabSz="1007943" rtl="0" eaLnBrk="1" latinLnBrk="0" hangingPunct="1">
                        <a:lnSpc>
                          <a:spcPct val="115000"/>
                        </a:lnSpc>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Medicatiecontrole</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25%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 </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ctr">
                        <a:lnSpc>
                          <a:spcPct val="115000"/>
                        </a:lnSpc>
                        <a:buNone/>
                      </a:pPr>
                      <a:r>
                        <a:rPr lang="nl-NL" sz="150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75%</a:t>
                      </a: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113404675"/>
                  </a:ext>
                </a:extLst>
              </a:tr>
            </a:tbl>
          </a:graphicData>
        </a:graphic>
      </p:graphicFrame>
    </p:spTree>
    <p:extLst>
      <p:ext uri="{BB962C8B-B14F-4D97-AF65-F5344CB8AC3E}">
        <p14:creationId xmlns:p14="http://schemas.microsoft.com/office/powerpoint/2010/main" val="3155186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70EB8A0-E7B7-B3E3-9ABB-467EF6C32744}"/>
              </a:ext>
            </a:extLst>
          </p:cNvPr>
          <p:cNvSpPr>
            <a:spLocks noGrp="1"/>
          </p:cNvSpPr>
          <p:nvPr>
            <p:ph type="body" sz="quarter" idx="10"/>
          </p:nvPr>
        </p:nvSpPr>
        <p:spPr>
          <a:xfrm>
            <a:off x="838146" y="1356951"/>
            <a:ext cx="10415873" cy="575153"/>
          </a:xfrm>
        </p:spPr>
        <p:txBody>
          <a:bodyPr>
            <a:normAutofit/>
          </a:bodyPr>
          <a:lstStyle/>
          <a:p>
            <a:r>
              <a:rPr lang="nl-NL" sz="1814" dirty="0"/>
              <a:t>Resultaat na doorrekening van alle aangepaste parameterwaarden</a:t>
            </a:r>
          </a:p>
        </p:txBody>
      </p:sp>
      <p:sp>
        <p:nvSpPr>
          <p:cNvPr id="3" name="Titel 2">
            <a:extLst>
              <a:ext uri="{FF2B5EF4-FFF2-40B4-BE49-F238E27FC236}">
                <a16:creationId xmlns:a16="http://schemas.microsoft.com/office/drawing/2014/main" id="{239746CD-21E4-9184-E1C9-517F0E5B48A5}"/>
              </a:ext>
            </a:extLst>
          </p:cNvPr>
          <p:cNvSpPr>
            <a:spLocks noGrp="1"/>
          </p:cNvSpPr>
          <p:nvPr>
            <p:ph type="title"/>
          </p:nvPr>
        </p:nvSpPr>
        <p:spPr/>
        <p:txBody>
          <a:bodyPr/>
          <a:lstStyle/>
          <a:p>
            <a:r>
              <a:rPr lang="nl-NL" dirty="0"/>
              <a:t>Uitkomsten: adviestarieven</a:t>
            </a:r>
          </a:p>
        </p:txBody>
      </p:sp>
      <p:graphicFrame>
        <p:nvGraphicFramePr>
          <p:cNvPr id="5" name="Tabel 4">
            <a:extLst>
              <a:ext uri="{FF2B5EF4-FFF2-40B4-BE49-F238E27FC236}">
                <a16:creationId xmlns:a16="http://schemas.microsoft.com/office/drawing/2014/main" id="{BE962E49-F96A-3730-4DC8-0437A08A9D1C}"/>
              </a:ext>
            </a:extLst>
          </p:cNvPr>
          <p:cNvGraphicFramePr>
            <a:graphicFrameLocks noGrp="1"/>
          </p:cNvGraphicFramePr>
          <p:nvPr/>
        </p:nvGraphicFramePr>
        <p:xfrm>
          <a:off x="925060" y="1989690"/>
          <a:ext cx="4816055" cy="2808282"/>
        </p:xfrm>
        <a:graphic>
          <a:graphicData uri="http://schemas.openxmlformats.org/drawingml/2006/table">
            <a:tbl>
              <a:tblPr firstRow="1" firstCol="1" bandRow="1"/>
              <a:tblGrid>
                <a:gridCol w="2219955">
                  <a:extLst>
                    <a:ext uri="{9D8B030D-6E8A-4147-A177-3AD203B41FA5}">
                      <a16:colId xmlns:a16="http://schemas.microsoft.com/office/drawing/2014/main" val="3277949262"/>
                    </a:ext>
                  </a:extLst>
                </a:gridCol>
                <a:gridCol w="1682594">
                  <a:extLst>
                    <a:ext uri="{9D8B030D-6E8A-4147-A177-3AD203B41FA5}">
                      <a16:colId xmlns:a16="http://schemas.microsoft.com/office/drawing/2014/main" val="3836111293"/>
                    </a:ext>
                  </a:extLst>
                </a:gridCol>
                <a:gridCol w="913506">
                  <a:extLst>
                    <a:ext uri="{9D8B030D-6E8A-4147-A177-3AD203B41FA5}">
                      <a16:colId xmlns:a16="http://schemas.microsoft.com/office/drawing/2014/main" val="1333949542"/>
                    </a:ext>
                  </a:extLst>
                </a:gridCol>
              </a:tblGrid>
              <a:tr h="381803">
                <a:tc>
                  <a:txBody>
                    <a:bodyPr/>
                    <a:lstStyle/>
                    <a:p>
                      <a:pPr>
                        <a:lnSpc>
                          <a:spcPct val="115000"/>
                        </a:lnSpc>
                        <a:buNone/>
                      </a:pPr>
                      <a:r>
                        <a:rPr lang="nl-NL" sz="13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Product</a:t>
                      </a:r>
                      <a:endParaRPr lang="nl-NL" sz="13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nSpc>
                          <a:spcPct val="115000"/>
                        </a:lnSpc>
                        <a:buNone/>
                      </a:pPr>
                      <a:r>
                        <a:rPr lang="nl-NL" sz="1300" b="1" i="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Adviestarieven</a:t>
                      </a:r>
                      <a:r>
                        <a:rPr lang="nl-NL" sz="1100" b="1" i="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 2025</a:t>
                      </a:r>
                      <a:endParaRPr lang="nl-NL" sz="11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tc>
                  <a:txBody>
                    <a:bodyPr/>
                    <a:lstStyle/>
                    <a:p>
                      <a:pPr>
                        <a:lnSpc>
                          <a:spcPct val="115000"/>
                        </a:lnSpc>
                        <a:buNone/>
                      </a:pPr>
                      <a:r>
                        <a:rPr lang="nl-NL" sz="1300" b="1" i="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Eenheid </a:t>
                      </a:r>
                      <a:endParaRPr lang="nl-NL" sz="13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808080"/>
                    </a:solidFill>
                  </a:tcPr>
                </a:tc>
                <a:extLst>
                  <a:ext uri="{0D108BD9-81ED-4DB2-BD59-A6C34878D82A}">
                    <a16:rowId xmlns:a16="http://schemas.microsoft.com/office/drawing/2014/main" val="3591209184"/>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Dagbehandeling licht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kern="1200" dirty="0">
                          <a:solidFill>
                            <a:schemeClr val="tx1"/>
                          </a:solidFill>
                          <a:effectLst/>
                          <a:latin typeface="+mn-lt"/>
                          <a:ea typeface="+mn-ea"/>
                          <a:cs typeface="+mn-cs"/>
                        </a:rPr>
                        <a:t> </a:t>
                      </a:r>
                      <a:r>
                        <a:rPr lang="nl-NL" sz="1500" b="1" strike="sngStrike" kern="1200" dirty="0">
                          <a:solidFill>
                            <a:schemeClr val="tx1"/>
                          </a:solidFill>
                          <a:effectLst/>
                          <a:latin typeface="+mn-lt"/>
                          <a:ea typeface="+mn-ea"/>
                          <a:cs typeface="+mn-cs"/>
                        </a:rPr>
                        <a:t>€ 103,47 </a:t>
                      </a:r>
                      <a:r>
                        <a:rPr lang="nl-NL" sz="1500" b="1" strike="sngStrike"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€ 98,86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Dagdeel</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796439085"/>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Dagbehandeling zwaar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strike="sngStrike" kern="1200" dirty="0">
                          <a:solidFill>
                            <a:schemeClr val="tx1"/>
                          </a:solidFill>
                          <a:effectLst/>
                          <a:latin typeface="+mn-lt"/>
                          <a:ea typeface="+mn-ea"/>
                          <a:cs typeface="+mn-cs"/>
                        </a:rPr>
                        <a:t>€ 133,45</a:t>
                      </a:r>
                      <a:r>
                        <a:rPr lang="nl-NL" sz="1500" b="1" kern="1200" dirty="0">
                          <a:solidFill>
                            <a:schemeClr val="tx1"/>
                          </a:solidFill>
                          <a:effectLst/>
                          <a:latin typeface="+mn-lt"/>
                          <a:ea typeface="+mn-ea"/>
                          <a:cs typeface="+mn-cs"/>
                        </a:rPr>
                        <a:t> </a:t>
                      </a: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€ 130,79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a:effectLst/>
                          <a:latin typeface="Open Sans" panose="020B0606030504020204" pitchFamily="34" charset="0"/>
                          <a:ea typeface="Times New Roman" panose="02020603050405020304" pitchFamily="18" charset="0"/>
                          <a:cs typeface="Times New Roman" panose="02020603050405020304" pitchFamily="18" charset="0"/>
                        </a:rPr>
                        <a:t>Dagdeel</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332442388"/>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Dagbesteding licht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strike="sngStrike"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€ 61,17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€ 61,94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Dagdeel</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2514745"/>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Dagbesteding midden</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kern="1200" dirty="0">
                          <a:solidFill>
                            <a:schemeClr val="tx1"/>
                          </a:solidFill>
                          <a:effectLst/>
                          <a:latin typeface="+mn-lt"/>
                          <a:ea typeface="+mn-ea"/>
                          <a:cs typeface="+mn-cs"/>
                        </a:rPr>
                        <a:t> </a:t>
                      </a:r>
                      <a:r>
                        <a:rPr lang="nl-NL" sz="1500" b="1" strike="sngStrike" kern="1200" dirty="0">
                          <a:solidFill>
                            <a:schemeClr val="tx1"/>
                          </a:solidFill>
                          <a:effectLst/>
                          <a:latin typeface="+mn-lt"/>
                          <a:ea typeface="+mn-ea"/>
                          <a:cs typeface="+mn-cs"/>
                        </a:rPr>
                        <a:t>€ 77,44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€ 77,67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Dagdeel</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19936976"/>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Dagbesteding zwaar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strike="sngStrike" kern="1200" dirty="0">
                          <a:solidFill>
                            <a:schemeClr val="tx1"/>
                          </a:solidFill>
                          <a:effectLst/>
                          <a:latin typeface="+mn-lt"/>
                          <a:ea typeface="+mn-ea"/>
                          <a:cs typeface="+mn-cs"/>
                        </a:rPr>
                        <a:t>€ 91,34 </a:t>
                      </a:r>
                      <a:r>
                        <a:rPr lang="nl-NL" sz="1500" b="1" strike="sngStrike"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€ 92,42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a:effectLst/>
                          <a:latin typeface="Open Sans" panose="020B0606030504020204" pitchFamily="34" charset="0"/>
                          <a:ea typeface="Times New Roman" panose="02020603050405020304" pitchFamily="18" charset="0"/>
                          <a:cs typeface="Times New Roman" panose="02020603050405020304" pitchFamily="18" charset="0"/>
                        </a:rPr>
                        <a:t>Dagdeel</a:t>
                      </a:r>
                      <a:endParaRPr lang="nl-NL" sz="150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167549218"/>
                  </a:ext>
                </a:extLst>
              </a:tr>
              <a:tr h="33635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Basis GGZ</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€ 1,99 </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Minuut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864020333"/>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Specialistische GGZ</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strike="sngStrike" kern="1200" dirty="0">
                          <a:solidFill>
                            <a:schemeClr val="tx1"/>
                          </a:solidFill>
                          <a:effectLst/>
                          <a:latin typeface="+mn-lt"/>
                          <a:ea typeface="+mn-ea"/>
                          <a:cs typeface="+mn-cs"/>
                        </a:rPr>
                        <a:t>€ 2,04 </a:t>
                      </a:r>
                      <a:r>
                        <a:rPr lang="nl-NL" sz="1500" b="1" strike="sngStrike"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€ 2,13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Minuut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91468970"/>
                  </a:ext>
                </a:extLst>
              </a:tr>
            </a:tbl>
          </a:graphicData>
        </a:graphic>
      </p:graphicFrame>
      <p:graphicFrame>
        <p:nvGraphicFramePr>
          <p:cNvPr id="6" name="Tabel 5">
            <a:extLst>
              <a:ext uri="{FF2B5EF4-FFF2-40B4-BE49-F238E27FC236}">
                <a16:creationId xmlns:a16="http://schemas.microsoft.com/office/drawing/2014/main" id="{E11D79A8-11A4-3A8A-662A-18034AEA3D1C}"/>
              </a:ext>
            </a:extLst>
          </p:cNvPr>
          <p:cNvGraphicFramePr>
            <a:graphicFrameLocks noGrp="1"/>
          </p:cNvGraphicFramePr>
          <p:nvPr/>
        </p:nvGraphicFramePr>
        <p:xfrm>
          <a:off x="6096000" y="1932104"/>
          <a:ext cx="5432904" cy="3410121"/>
        </p:xfrm>
        <a:graphic>
          <a:graphicData uri="http://schemas.openxmlformats.org/drawingml/2006/table">
            <a:tbl>
              <a:tblPr firstRow="1" firstCol="1" bandRow="1"/>
              <a:tblGrid>
                <a:gridCol w="2818387">
                  <a:extLst>
                    <a:ext uri="{9D8B030D-6E8A-4147-A177-3AD203B41FA5}">
                      <a16:colId xmlns:a16="http://schemas.microsoft.com/office/drawing/2014/main" val="1793383408"/>
                    </a:ext>
                  </a:extLst>
                </a:gridCol>
                <a:gridCol w="1701011">
                  <a:extLst>
                    <a:ext uri="{9D8B030D-6E8A-4147-A177-3AD203B41FA5}">
                      <a16:colId xmlns:a16="http://schemas.microsoft.com/office/drawing/2014/main" val="3923707183"/>
                    </a:ext>
                  </a:extLst>
                </a:gridCol>
                <a:gridCol w="913506">
                  <a:extLst>
                    <a:ext uri="{9D8B030D-6E8A-4147-A177-3AD203B41FA5}">
                      <a16:colId xmlns:a16="http://schemas.microsoft.com/office/drawing/2014/main" val="1865223097"/>
                    </a:ext>
                  </a:extLst>
                </a:gridCol>
              </a:tblGrid>
              <a:tr h="382095">
                <a:tc>
                  <a:txBody>
                    <a:bodyPr/>
                    <a:lstStyle/>
                    <a:p>
                      <a:pPr>
                        <a:lnSpc>
                          <a:spcPct val="115000"/>
                        </a:lnSpc>
                        <a:buNone/>
                      </a:pPr>
                      <a:r>
                        <a:rPr lang="nl-NL" sz="1300" b="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Product</a:t>
                      </a:r>
                      <a:endParaRPr lang="nl-NL" sz="13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lumMod val="50000"/>
                      </a:schemeClr>
                    </a:solidFill>
                  </a:tcPr>
                </a:tc>
                <a:tc>
                  <a:txBody>
                    <a:bodyPr/>
                    <a:lstStyle/>
                    <a:p>
                      <a:pPr>
                        <a:lnSpc>
                          <a:spcPct val="115000"/>
                        </a:lnSpc>
                        <a:buNone/>
                      </a:pPr>
                      <a:r>
                        <a:rPr lang="nl-NL" sz="1300" b="1" i="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Adviestarieven 2025</a:t>
                      </a:r>
                      <a:endParaRPr lang="nl-NL" sz="13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lumMod val="50000"/>
                      </a:schemeClr>
                    </a:solidFill>
                  </a:tcPr>
                </a:tc>
                <a:tc>
                  <a:txBody>
                    <a:bodyPr/>
                    <a:lstStyle/>
                    <a:p>
                      <a:pPr>
                        <a:lnSpc>
                          <a:spcPct val="115000"/>
                        </a:lnSpc>
                        <a:buNone/>
                      </a:pPr>
                      <a:r>
                        <a:rPr lang="nl-NL" sz="1300" b="1" i="1" dirty="0">
                          <a:solidFill>
                            <a:srgbClr val="FFFFFF"/>
                          </a:solidFill>
                          <a:effectLst/>
                          <a:latin typeface="Open Sans" panose="020B0606030504020204" pitchFamily="34" charset="0"/>
                          <a:ea typeface="Times New Roman" panose="02020603050405020304" pitchFamily="18" charset="0"/>
                          <a:cs typeface="Times New Roman" panose="02020603050405020304" pitchFamily="18" charset="0"/>
                        </a:rPr>
                        <a:t>Eenheid </a:t>
                      </a:r>
                      <a:endParaRPr lang="nl-NL" sz="13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647946147"/>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Begeleiding individueel licht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€ 79,14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€ 80,69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Uur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813806624"/>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Begeleiding individueel midden</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€ 89,14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€ 89,66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Uur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285402147"/>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Begeleiding individueel zwaar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€ 92,90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€ 94,10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Uur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35464018"/>
                  </a:ext>
                </a:extLst>
              </a:tr>
              <a:tr h="33635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Behandeling individueel</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€ 1,94 </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Minuut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2900603434"/>
                  </a:ext>
                </a:extLst>
              </a:tr>
              <a:tr h="33635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Ambulante gezinsbehandeling</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€ 101,90 </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Uur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3498687205"/>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Persoonlijke verzorging</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€ 60,38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€ 62,48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Uur</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637650657"/>
                  </a:ext>
                </a:extLst>
              </a:tr>
              <a:tr h="33900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Kortdurend verblijf</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a:t>
                      </a:r>
                      <a:r>
                        <a:rPr lang="nl-NL" sz="1500" b="1" strike="sngStrike" kern="1200" dirty="0">
                          <a:solidFill>
                            <a:schemeClr val="tx1"/>
                          </a:solidFill>
                          <a:effectLst/>
                          <a:latin typeface="+mn-lt"/>
                          <a:ea typeface="+mn-ea"/>
                          <a:cs typeface="+mn-cs"/>
                        </a:rPr>
                        <a:t>€ 334,11 </a:t>
                      </a:r>
                      <a:r>
                        <a:rPr lang="nl-NL" sz="15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€ 385,59 </a:t>
                      </a:r>
                      <a:endParaRPr lang="nl-NL" sz="1500" dirty="0">
                        <a:solidFill>
                          <a:srgbClr val="FF0000"/>
                        </a:solidFill>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Etmaal</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50803244"/>
                  </a:ext>
                </a:extLst>
              </a:tr>
              <a:tr h="336353">
                <a:tc>
                  <a:txBody>
                    <a:bodyPr/>
                    <a:lstStyle/>
                    <a:p>
                      <a:pPr>
                        <a:lnSpc>
                          <a:spcPct val="115000"/>
                        </a:lnSpc>
                        <a:buNone/>
                      </a:pPr>
                      <a:r>
                        <a:rPr lang="nl-NL" sz="15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Medicatiecontrole</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FF"/>
                    </a:solidFill>
                  </a:tcPr>
                </a:tc>
                <a:tc>
                  <a:txBody>
                    <a:bodyPr/>
                    <a:lstStyle/>
                    <a:p>
                      <a:pPr algn="ctr">
                        <a:lnSpc>
                          <a:spcPct val="115000"/>
                        </a:lnSpc>
                        <a:buNone/>
                      </a:pPr>
                      <a:r>
                        <a:rPr lang="nl-NL" sz="1500" b="1" dirty="0">
                          <a:effectLst/>
                          <a:latin typeface="Open Sans" panose="020B0606030504020204" pitchFamily="34" charset="0"/>
                          <a:ea typeface="Times New Roman" panose="02020603050405020304" pitchFamily="18" charset="0"/>
                          <a:cs typeface="Times New Roman" panose="02020603050405020304" pitchFamily="18" charset="0"/>
                        </a:rPr>
                        <a:t> € 3,31 </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tc>
                  <a:txBody>
                    <a:bodyPr/>
                    <a:lstStyle/>
                    <a:p>
                      <a:pPr algn="l">
                        <a:lnSpc>
                          <a:spcPct val="115000"/>
                        </a:lnSpc>
                        <a:buNone/>
                      </a:pPr>
                      <a:r>
                        <a:rPr lang="nl-NL" sz="1500" dirty="0">
                          <a:effectLst/>
                          <a:latin typeface="Open Sans" panose="020B0606030504020204" pitchFamily="34" charset="0"/>
                          <a:ea typeface="Times New Roman" panose="02020603050405020304" pitchFamily="18" charset="0"/>
                          <a:cs typeface="Times New Roman" panose="02020603050405020304" pitchFamily="18" charset="0"/>
                        </a:rPr>
                        <a:t>Minuut</a:t>
                      </a:r>
                      <a:endParaRPr lang="nl-NL" sz="1500" dirty="0">
                        <a:effectLst/>
                        <a:latin typeface="Open Sans Light" panose="020B0306030504020204" pitchFamily="34" charset="0"/>
                        <a:ea typeface="MS Mincho" panose="02020609040205080304" pitchFamily="49" charset="-128"/>
                        <a:cs typeface="Times New Roman" panose="02020603050405020304" pitchFamily="18" charset="0"/>
                      </a:endParaRPr>
                    </a:p>
                  </a:txBody>
                  <a:tcPr marL="62213" marR="62213" marT="48964" marB="48964">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3123649769"/>
                  </a:ext>
                </a:extLst>
              </a:tr>
            </a:tbl>
          </a:graphicData>
        </a:graphic>
      </p:graphicFrame>
      <p:pic>
        <p:nvPicPr>
          <p:cNvPr id="4" name="Afbeelding 3">
            <a:extLst>
              <a:ext uri="{FF2B5EF4-FFF2-40B4-BE49-F238E27FC236}">
                <a16:creationId xmlns:a16="http://schemas.microsoft.com/office/drawing/2014/main" id="{3C973F9F-626C-C5FD-C3F9-0D707FD4716D}"/>
              </a:ext>
            </a:extLst>
          </p:cNvPr>
          <p:cNvPicPr>
            <a:picLocks noChangeAspect="1"/>
          </p:cNvPicPr>
          <p:nvPr/>
        </p:nvPicPr>
        <p:blipFill>
          <a:blip r:embed="rId3"/>
          <a:stretch>
            <a:fillRect/>
          </a:stretch>
        </p:blipFill>
        <p:spPr>
          <a:xfrm>
            <a:off x="937982" y="4915293"/>
            <a:ext cx="4730640" cy="1066391"/>
          </a:xfrm>
          <a:prstGeom prst="rect">
            <a:avLst/>
          </a:prstGeom>
        </p:spPr>
      </p:pic>
    </p:spTree>
    <p:extLst>
      <p:ext uri="{BB962C8B-B14F-4D97-AF65-F5344CB8AC3E}">
        <p14:creationId xmlns:p14="http://schemas.microsoft.com/office/powerpoint/2010/main" val="4009187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BF64262-A0D1-818A-3B95-32A9F5027F7B}"/>
              </a:ext>
            </a:extLst>
          </p:cNvPr>
          <p:cNvSpPr>
            <a:spLocks noGrp="1"/>
          </p:cNvSpPr>
          <p:nvPr>
            <p:ph type="title"/>
          </p:nvPr>
        </p:nvSpPr>
        <p:spPr/>
        <p:txBody>
          <a:bodyPr/>
          <a:lstStyle/>
          <a:p>
            <a:r>
              <a:rPr lang="nl-NL" dirty="0"/>
              <a:t>Verhouding DCT/ICT</a:t>
            </a:r>
          </a:p>
        </p:txBody>
      </p:sp>
      <p:graphicFrame>
        <p:nvGraphicFramePr>
          <p:cNvPr id="6" name="Tabel 5">
            <a:extLst>
              <a:ext uri="{FF2B5EF4-FFF2-40B4-BE49-F238E27FC236}">
                <a16:creationId xmlns:a16="http://schemas.microsoft.com/office/drawing/2014/main" id="{EF85C475-E497-B624-4E69-B75B88289351}"/>
              </a:ext>
            </a:extLst>
          </p:cNvPr>
          <p:cNvGraphicFramePr>
            <a:graphicFrameLocks noGrp="1"/>
          </p:cNvGraphicFramePr>
          <p:nvPr>
            <p:extLst>
              <p:ext uri="{D42A27DB-BD31-4B8C-83A1-F6EECF244321}">
                <p14:modId xmlns:p14="http://schemas.microsoft.com/office/powerpoint/2010/main" val="1865879588"/>
              </p:ext>
            </p:extLst>
          </p:nvPr>
        </p:nvGraphicFramePr>
        <p:xfrm>
          <a:off x="974770" y="1673557"/>
          <a:ext cx="6578608" cy="4408785"/>
        </p:xfrm>
        <a:graphic>
          <a:graphicData uri="http://schemas.openxmlformats.org/drawingml/2006/table">
            <a:tbl>
              <a:tblPr firstRow="1" firstCol="1" bandRow="1">
                <a:tableStyleId>{17292A2E-F333-43FB-9621-5CBBE7FDCDCB}</a:tableStyleId>
              </a:tblPr>
              <a:tblGrid>
                <a:gridCol w="3182516">
                  <a:extLst>
                    <a:ext uri="{9D8B030D-6E8A-4147-A177-3AD203B41FA5}">
                      <a16:colId xmlns:a16="http://schemas.microsoft.com/office/drawing/2014/main" val="4099441937"/>
                    </a:ext>
                  </a:extLst>
                </a:gridCol>
                <a:gridCol w="1698046">
                  <a:extLst>
                    <a:ext uri="{9D8B030D-6E8A-4147-A177-3AD203B41FA5}">
                      <a16:colId xmlns:a16="http://schemas.microsoft.com/office/drawing/2014/main" val="741932645"/>
                    </a:ext>
                  </a:extLst>
                </a:gridCol>
                <a:gridCol w="1698046">
                  <a:extLst>
                    <a:ext uri="{9D8B030D-6E8A-4147-A177-3AD203B41FA5}">
                      <a16:colId xmlns:a16="http://schemas.microsoft.com/office/drawing/2014/main" val="3634157530"/>
                    </a:ext>
                  </a:extLst>
                </a:gridCol>
              </a:tblGrid>
              <a:tr h="489865">
                <a:tc>
                  <a:txBody>
                    <a:bodyPr/>
                    <a:lstStyle/>
                    <a:p>
                      <a:pPr algn="l">
                        <a:lnSpc>
                          <a:spcPct val="115000"/>
                        </a:lnSpc>
                      </a:pPr>
                      <a:r>
                        <a:rPr lang="nl-NL" sz="1800" dirty="0">
                          <a:effectLst/>
                          <a:latin typeface="+mj-lt"/>
                          <a:ea typeface="MS Mincho" panose="02020609040205080304" pitchFamily="49" charset="-128"/>
                          <a:cs typeface="Times New Roman" panose="02020603050405020304" pitchFamily="18" charset="0"/>
                        </a:rPr>
                        <a:t>Product</a:t>
                      </a:r>
                    </a:p>
                  </a:txBody>
                  <a:tcPr marL="62213" marR="62213" marT="48964" marB="48964">
                    <a:lnB w="12700" cap="flat" cmpd="sng" algn="ctr">
                      <a:solidFill>
                        <a:schemeClr val="bg2">
                          <a:lumMod val="75000"/>
                        </a:schemeClr>
                      </a:solidFill>
                      <a:prstDash val="solid"/>
                      <a:round/>
                      <a:headEnd type="none" w="med" len="med"/>
                      <a:tailEnd type="none" w="med" len="med"/>
                    </a:lnB>
                  </a:tcPr>
                </a:tc>
                <a:tc>
                  <a:txBody>
                    <a:bodyPr/>
                    <a:lstStyle/>
                    <a:p>
                      <a:pPr algn="ctr">
                        <a:lnSpc>
                          <a:spcPct val="115000"/>
                        </a:lnSpc>
                      </a:pPr>
                      <a:r>
                        <a:rPr lang="nl-NL" sz="1600" dirty="0">
                          <a:effectLst/>
                          <a:latin typeface="+mj-lt"/>
                          <a:ea typeface="MS Mincho" panose="02020609040205080304" pitchFamily="49" charset="-128"/>
                          <a:cs typeface="Times New Roman" panose="02020603050405020304" pitchFamily="18" charset="0"/>
                        </a:rPr>
                        <a:t>DCT</a:t>
                      </a:r>
                    </a:p>
                  </a:txBody>
                  <a:tcPr marL="62213" marR="62213" marT="48964" marB="48964">
                    <a:lnB w="12700" cap="flat" cmpd="sng" algn="ctr">
                      <a:solidFill>
                        <a:schemeClr val="bg2">
                          <a:lumMod val="75000"/>
                        </a:schemeClr>
                      </a:solidFill>
                      <a:prstDash val="solid"/>
                      <a:round/>
                      <a:headEnd type="none" w="med" len="med"/>
                      <a:tailEnd type="none" w="med" len="med"/>
                    </a:lnB>
                  </a:tcPr>
                </a:tc>
                <a:tc>
                  <a:txBody>
                    <a:bodyPr/>
                    <a:lstStyle/>
                    <a:p>
                      <a:pPr algn="ctr">
                        <a:lnSpc>
                          <a:spcPct val="115000"/>
                        </a:lnSpc>
                      </a:pPr>
                      <a:r>
                        <a:rPr lang="nl-NL" sz="1800" dirty="0">
                          <a:effectLst/>
                          <a:latin typeface="+mj-lt"/>
                        </a:rPr>
                        <a:t>ICT</a:t>
                      </a:r>
                      <a:endParaRPr lang="nl-NL" sz="1800" dirty="0">
                        <a:effectLst/>
                        <a:latin typeface="+mj-lt"/>
                        <a:ea typeface="MS Mincho" panose="02020609040205080304" pitchFamily="49" charset="-128"/>
                        <a:cs typeface="Times New Roman" panose="02020603050405020304" pitchFamily="18" charset="0"/>
                      </a:endParaRPr>
                    </a:p>
                  </a:txBody>
                  <a:tcPr marL="62213" marR="62213" marT="48964" marB="48964">
                    <a:lnB w="1270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267448628"/>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Dagbehandeling </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3344924"/>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Dagbesteding</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3666516"/>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Basis GGZ</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75%</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25%</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07438498"/>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Specialistische GGZ</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60%</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40%</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4933998"/>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Begeleiding individueel</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83%</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17%</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5379012"/>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Behandeling individueel</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77%</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23%</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9736347"/>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Ambulante gezinsbehandeling</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74%</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dirty="0">
                          <a:solidFill>
                            <a:srgbClr val="595959"/>
                          </a:solidFill>
                          <a:effectLst/>
                          <a:latin typeface="Open Sans" panose="020B0606030504020204" pitchFamily="34" charset="0"/>
                        </a:rPr>
                        <a:t>26%</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0886294"/>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Persoonlijke verzorging</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88%</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12%</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0377012"/>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Kortdurend verblijf</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dirty="0" err="1">
                          <a:solidFill>
                            <a:srgbClr val="595959"/>
                          </a:solidFill>
                          <a:effectLst/>
                          <a:latin typeface="Open Sans" panose="020B0606030504020204" pitchFamily="34" charset="0"/>
                        </a:rPr>
                        <a:t>nvt</a:t>
                      </a:r>
                      <a:endParaRPr lang="nl-NL" sz="1600" b="0" i="0" u="none" strike="noStrike" dirty="0">
                        <a:solidFill>
                          <a:srgbClr val="595959"/>
                        </a:solidFill>
                        <a:effectLst/>
                        <a:latin typeface="Open Sans" panose="020B0606030504020204" pitchFamily="34" charset="0"/>
                      </a:endParaRP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3825831"/>
                  </a:ext>
                </a:extLst>
              </a:tr>
              <a:tr h="391892">
                <a:tc>
                  <a:txBody>
                    <a:bodyPr/>
                    <a:lstStyle/>
                    <a:p>
                      <a:pPr algn="l" rtl="0" fontAlgn="ctr"/>
                      <a:r>
                        <a:rPr lang="nl-NL" sz="1500" b="0" kern="1200" dirty="0">
                          <a:solidFill>
                            <a:schemeClr val="tx1">
                              <a:lumMod val="65000"/>
                              <a:lumOff val="35000"/>
                            </a:schemeClr>
                          </a:solidFill>
                          <a:effectLst/>
                          <a:latin typeface="Open Sans" panose="020B0606030504020204" pitchFamily="34" charset="0"/>
                          <a:ea typeface="Open Sans" panose="020B0606030504020204" pitchFamily="34" charset="0"/>
                          <a:cs typeface="Open Sans" panose="020B0606030504020204" pitchFamily="34" charset="0"/>
                        </a:rPr>
                        <a:t>Medicatie-controle</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ctr" rtl="0" fontAlgn="ctr"/>
                      <a:r>
                        <a:rPr lang="nl-NL" sz="1600" b="0" i="0" u="none" strike="noStrike">
                          <a:solidFill>
                            <a:srgbClr val="595959"/>
                          </a:solidFill>
                          <a:effectLst/>
                          <a:latin typeface="Open Sans" panose="020B0606030504020204" pitchFamily="34" charset="0"/>
                        </a:rPr>
                        <a:t>60%</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nl-NL" sz="1600" b="0" i="0" u="none" strike="noStrike" dirty="0">
                          <a:solidFill>
                            <a:srgbClr val="595959"/>
                          </a:solidFill>
                          <a:effectLst/>
                          <a:latin typeface="Open Sans" panose="020B0606030504020204" pitchFamily="34" charset="0"/>
                        </a:rPr>
                        <a:t>40%</a:t>
                      </a:r>
                    </a:p>
                  </a:txBody>
                  <a:tcPr marL="6913" marR="6913" marT="6913"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7038202"/>
                  </a:ext>
                </a:extLst>
              </a:tr>
            </a:tbl>
          </a:graphicData>
        </a:graphic>
      </p:graphicFrame>
    </p:spTree>
    <p:extLst>
      <p:ext uri="{BB962C8B-B14F-4D97-AF65-F5344CB8AC3E}">
        <p14:creationId xmlns:p14="http://schemas.microsoft.com/office/powerpoint/2010/main" val="1740175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0BA1-731C-65BD-BD73-3078F6693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5BC1BA0-6197-4A64-2626-E9E54C67167E}"/>
              </a:ext>
            </a:extLst>
          </p:cNvPr>
          <p:cNvSpPr>
            <a:spLocks noGrp="1"/>
          </p:cNvSpPr>
          <p:nvPr>
            <p:ph type="title"/>
          </p:nvPr>
        </p:nvSpPr>
        <p:spPr/>
        <p:txBody>
          <a:bodyPr/>
          <a:lstStyle/>
          <a:p>
            <a:r>
              <a:rPr lang="nl-NL" dirty="0"/>
              <a:t>Visie en doelstellingen</a:t>
            </a:r>
          </a:p>
        </p:txBody>
      </p:sp>
    </p:spTree>
    <p:extLst>
      <p:ext uri="{BB962C8B-B14F-4D97-AF65-F5344CB8AC3E}">
        <p14:creationId xmlns:p14="http://schemas.microsoft.com/office/powerpoint/2010/main" val="51867128"/>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ep 3">
            <a:extLst>
              <a:ext uri="{FF2B5EF4-FFF2-40B4-BE49-F238E27FC236}">
                <a16:creationId xmlns:a16="http://schemas.microsoft.com/office/drawing/2014/main" id="{0629D79F-9B24-0AA6-5FA8-CC0F703E056D}"/>
              </a:ext>
            </a:extLst>
          </p:cNvPr>
          <p:cNvGrpSpPr/>
          <p:nvPr/>
        </p:nvGrpSpPr>
        <p:grpSpPr>
          <a:xfrm>
            <a:off x="1963063" y="5692432"/>
            <a:ext cx="6505082" cy="462825"/>
            <a:chOff x="779560" y="325593"/>
            <a:chExt cx="7170836" cy="510192"/>
          </a:xfrm>
        </p:grpSpPr>
        <p:sp>
          <p:nvSpPr>
            <p:cNvPr id="5" name="Tekstvak 4">
              <a:extLst>
                <a:ext uri="{FF2B5EF4-FFF2-40B4-BE49-F238E27FC236}">
                  <a16:creationId xmlns:a16="http://schemas.microsoft.com/office/drawing/2014/main" id="{0ABBEC93-037F-4377-EA53-913E47B4B919}"/>
                </a:ext>
              </a:extLst>
            </p:cNvPr>
            <p:cNvSpPr txBox="1"/>
            <p:nvPr/>
          </p:nvSpPr>
          <p:spPr>
            <a:xfrm>
              <a:off x="779560" y="364595"/>
              <a:ext cx="7170836" cy="471190"/>
            </a:xfrm>
            <a:custGeom>
              <a:avLst/>
              <a:gdLst/>
              <a:ahLst/>
              <a:cxnLst/>
              <a:rect l="l" t="t" r="r" b="b"/>
              <a:pathLst>
                <a:path w="7170836" h="471190">
                  <a:moveTo>
                    <a:pt x="7119044" y="369987"/>
                  </a:moveTo>
                  <a:cubicBezTo>
                    <a:pt x="7135515" y="369987"/>
                    <a:pt x="7148264" y="374352"/>
                    <a:pt x="7157293" y="383084"/>
                  </a:cubicBezTo>
                  <a:cubicBezTo>
                    <a:pt x="7166322" y="391815"/>
                    <a:pt x="7170836" y="404316"/>
                    <a:pt x="7170836" y="420588"/>
                  </a:cubicBezTo>
                  <a:cubicBezTo>
                    <a:pt x="7170836" y="436265"/>
                    <a:pt x="7166272" y="448618"/>
                    <a:pt x="7157144" y="457646"/>
                  </a:cubicBezTo>
                  <a:cubicBezTo>
                    <a:pt x="7148016" y="466675"/>
                    <a:pt x="7135316" y="471190"/>
                    <a:pt x="7119044" y="471190"/>
                  </a:cubicBezTo>
                  <a:cubicBezTo>
                    <a:pt x="7102376" y="471190"/>
                    <a:pt x="7089477" y="466775"/>
                    <a:pt x="7080349" y="457944"/>
                  </a:cubicBezTo>
                  <a:cubicBezTo>
                    <a:pt x="7071221" y="449114"/>
                    <a:pt x="7066657" y="436662"/>
                    <a:pt x="7066657" y="420588"/>
                  </a:cubicBezTo>
                  <a:cubicBezTo>
                    <a:pt x="7066657" y="403919"/>
                    <a:pt x="7071122" y="391319"/>
                    <a:pt x="7080051" y="382786"/>
                  </a:cubicBezTo>
                  <a:cubicBezTo>
                    <a:pt x="7088981" y="374253"/>
                    <a:pt x="7101978" y="369987"/>
                    <a:pt x="7119044" y="369987"/>
                  </a:cubicBezTo>
                  <a:close/>
                  <a:moveTo>
                    <a:pt x="5911453" y="308967"/>
                  </a:moveTo>
                  <a:lnTo>
                    <a:pt x="5876329" y="310158"/>
                  </a:lnTo>
                  <a:cubicBezTo>
                    <a:pt x="5849937" y="310951"/>
                    <a:pt x="5830292" y="315714"/>
                    <a:pt x="5817394" y="324445"/>
                  </a:cubicBezTo>
                  <a:cubicBezTo>
                    <a:pt x="5804495" y="333177"/>
                    <a:pt x="5798046" y="346472"/>
                    <a:pt x="5798046" y="364331"/>
                  </a:cubicBezTo>
                  <a:cubicBezTo>
                    <a:pt x="5798046" y="389930"/>
                    <a:pt x="5812730" y="402729"/>
                    <a:pt x="5842099" y="402729"/>
                  </a:cubicBezTo>
                  <a:cubicBezTo>
                    <a:pt x="5863133" y="402729"/>
                    <a:pt x="5879951" y="396677"/>
                    <a:pt x="5892552" y="384572"/>
                  </a:cubicBezTo>
                  <a:cubicBezTo>
                    <a:pt x="5905153" y="372467"/>
                    <a:pt x="5911453" y="356394"/>
                    <a:pt x="5911453" y="336352"/>
                  </a:cubicBezTo>
                  <a:close/>
                  <a:moveTo>
                    <a:pt x="4749403" y="308967"/>
                  </a:moveTo>
                  <a:lnTo>
                    <a:pt x="4714280" y="310158"/>
                  </a:lnTo>
                  <a:cubicBezTo>
                    <a:pt x="4687887" y="310951"/>
                    <a:pt x="4668242" y="315714"/>
                    <a:pt x="4655344" y="324445"/>
                  </a:cubicBezTo>
                  <a:cubicBezTo>
                    <a:pt x="4642445" y="333177"/>
                    <a:pt x="4635996" y="346472"/>
                    <a:pt x="4635996" y="364331"/>
                  </a:cubicBezTo>
                  <a:cubicBezTo>
                    <a:pt x="4635996" y="389930"/>
                    <a:pt x="4650680" y="402729"/>
                    <a:pt x="4680049" y="402729"/>
                  </a:cubicBezTo>
                  <a:cubicBezTo>
                    <a:pt x="4701084" y="402729"/>
                    <a:pt x="4717901" y="396677"/>
                    <a:pt x="4730502" y="384572"/>
                  </a:cubicBezTo>
                  <a:cubicBezTo>
                    <a:pt x="4743103" y="372467"/>
                    <a:pt x="4749403" y="356394"/>
                    <a:pt x="4749403" y="336352"/>
                  </a:cubicBezTo>
                  <a:close/>
                  <a:moveTo>
                    <a:pt x="4377928" y="308967"/>
                  </a:moveTo>
                  <a:lnTo>
                    <a:pt x="4342805" y="310158"/>
                  </a:lnTo>
                  <a:cubicBezTo>
                    <a:pt x="4316412" y="310951"/>
                    <a:pt x="4296767" y="315714"/>
                    <a:pt x="4283869" y="324445"/>
                  </a:cubicBezTo>
                  <a:cubicBezTo>
                    <a:pt x="4270970" y="333177"/>
                    <a:pt x="4264521" y="346472"/>
                    <a:pt x="4264521" y="364331"/>
                  </a:cubicBezTo>
                  <a:cubicBezTo>
                    <a:pt x="4264521" y="389930"/>
                    <a:pt x="4279205" y="402729"/>
                    <a:pt x="4308574" y="402729"/>
                  </a:cubicBezTo>
                  <a:cubicBezTo>
                    <a:pt x="4329609" y="402729"/>
                    <a:pt x="4346426" y="396677"/>
                    <a:pt x="4359027" y="384572"/>
                  </a:cubicBezTo>
                  <a:cubicBezTo>
                    <a:pt x="4371628" y="372467"/>
                    <a:pt x="4377928" y="356394"/>
                    <a:pt x="4377928" y="336352"/>
                  </a:cubicBezTo>
                  <a:close/>
                  <a:moveTo>
                    <a:pt x="625078" y="308967"/>
                  </a:moveTo>
                  <a:lnTo>
                    <a:pt x="589955" y="310158"/>
                  </a:lnTo>
                  <a:cubicBezTo>
                    <a:pt x="563563" y="310951"/>
                    <a:pt x="543917" y="315714"/>
                    <a:pt x="531019" y="324445"/>
                  </a:cubicBezTo>
                  <a:cubicBezTo>
                    <a:pt x="518120" y="333177"/>
                    <a:pt x="511671" y="346472"/>
                    <a:pt x="511671" y="364331"/>
                  </a:cubicBezTo>
                  <a:cubicBezTo>
                    <a:pt x="511671" y="389930"/>
                    <a:pt x="526356" y="402729"/>
                    <a:pt x="555724" y="402729"/>
                  </a:cubicBezTo>
                  <a:cubicBezTo>
                    <a:pt x="576759" y="402729"/>
                    <a:pt x="593576" y="396677"/>
                    <a:pt x="606177" y="384572"/>
                  </a:cubicBezTo>
                  <a:cubicBezTo>
                    <a:pt x="618778" y="372467"/>
                    <a:pt x="625078" y="356394"/>
                    <a:pt x="625078" y="336352"/>
                  </a:cubicBezTo>
                  <a:close/>
                  <a:moveTo>
                    <a:pt x="5472112" y="197941"/>
                  </a:moveTo>
                  <a:cubicBezTo>
                    <a:pt x="5451872" y="197941"/>
                    <a:pt x="5436145" y="206524"/>
                    <a:pt x="5424934" y="223689"/>
                  </a:cubicBezTo>
                  <a:cubicBezTo>
                    <a:pt x="5413722" y="240853"/>
                    <a:pt x="5408116" y="265807"/>
                    <a:pt x="5408116" y="298549"/>
                  </a:cubicBezTo>
                  <a:cubicBezTo>
                    <a:pt x="5408116" y="331291"/>
                    <a:pt x="5413772" y="355848"/>
                    <a:pt x="5425083" y="372219"/>
                  </a:cubicBezTo>
                  <a:cubicBezTo>
                    <a:pt x="5436394" y="388590"/>
                    <a:pt x="5452566" y="396776"/>
                    <a:pt x="5473601" y="396776"/>
                  </a:cubicBezTo>
                  <a:cubicBezTo>
                    <a:pt x="5496818" y="396776"/>
                    <a:pt x="5513834" y="390029"/>
                    <a:pt x="5524649" y="376535"/>
                  </a:cubicBezTo>
                  <a:cubicBezTo>
                    <a:pt x="5535464" y="363041"/>
                    <a:pt x="5541367" y="340122"/>
                    <a:pt x="5542359" y="307777"/>
                  </a:cubicBezTo>
                  <a:lnTo>
                    <a:pt x="5542359" y="297954"/>
                  </a:lnTo>
                  <a:cubicBezTo>
                    <a:pt x="5542359" y="262235"/>
                    <a:pt x="5536853" y="236637"/>
                    <a:pt x="5525839" y="221159"/>
                  </a:cubicBezTo>
                  <a:cubicBezTo>
                    <a:pt x="5514826" y="205680"/>
                    <a:pt x="5496917" y="197941"/>
                    <a:pt x="5472112" y="197941"/>
                  </a:cubicBezTo>
                  <a:close/>
                  <a:moveTo>
                    <a:pt x="3424238" y="197941"/>
                  </a:moveTo>
                  <a:cubicBezTo>
                    <a:pt x="3403997" y="197941"/>
                    <a:pt x="3388271" y="206524"/>
                    <a:pt x="3377059" y="223689"/>
                  </a:cubicBezTo>
                  <a:cubicBezTo>
                    <a:pt x="3365847" y="240853"/>
                    <a:pt x="3360241" y="265807"/>
                    <a:pt x="3360241" y="298549"/>
                  </a:cubicBezTo>
                  <a:cubicBezTo>
                    <a:pt x="3360241" y="331291"/>
                    <a:pt x="3365897" y="355848"/>
                    <a:pt x="3377208" y="372219"/>
                  </a:cubicBezTo>
                  <a:cubicBezTo>
                    <a:pt x="3388519" y="388590"/>
                    <a:pt x="3404691" y="396776"/>
                    <a:pt x="3425726" y="396776"/>
                  </a:cubicBezTo>
                  <a:cubicBezTo>
                    <a:pt x="3448943" y="396776"/>
                    <a:pt x="3465959" y="390029"/>
                    <a:pt x="3476774" y="376535"/>
                  </a:cubicBezTo>
                  <a:cubicBezTo>
                    <a:pt x="3487589" y="363041"/>
                    <a:pt x="3493492" y="340122"/>
                    <a:pt x="3494484" y="307777"/>
                  </a:cubicBezTo>
                  <a:lnTo>
                    <a:pt x="3494484" y="297954"/>
                  </a:lnTo>
                  <a:cubicBezTo>
                    <a:pt x="3494484" y="262235"/>
                    <a:pt x="3488978" y="236637"/>
                    <a:pt x="3477964" y="221159"/>
                  </a:cubicBezTo>
                  <a:cubicBezTo>
                    <a:pt x="3466951" y="205680"/>
                    <a:pt x="3449042" y="197941"/>
                    <a:pt x="3424238" y="197941"/>
                  </a:cubicBezTo>
                  <a:close/>
                  <a:moveTo>
                    <a:pt x="2610148" y="197346"/>
                  </a:moveTo>
                  <a:cubicBezTo>
                    <a:pt x="2585939" y="197346"/>
                    <a:pt x="2568476" y="205532"/>
                    <a:pt x="2557760" y="221903"/>
                  </a:cubicBezTo>
                  <a:cubicBezTo>
                    <a:pt x="2547044" y="238274"/>
                    <a:pt x="2541687" y="263029"/>
                    <a:pt x="2541687" y="296168"/>
                  </a:cubicBezTo>
                  <a:cubicBezTo>
                    <a:pt x="2541687" y="329109"/>
                    <a:pt x="2547094" y="354012"/>
                    <a:pt x="2557909" y="370880"/>
                  </a:cubicBezTo>
                  <a:cubicBezTo>
                    <a:pt x="2568724" y="387747"/>
                    <a:pt x="2586335" y="396180"/>
                    <a:pt x="2610743" y="396180"/>
                  </a:cubicBezTo>
                  <a:cubicBezTo>
                    <a:pt x="2634952" y="396180"/>
                    <a:pt x="2652365" y="387796"/>
                    <a:pt x="2662982" y="371028"/>
                  </a:cubicBezTo>
                  <a:cubicBezTo>
                    <a:pt x="2673598" y="354260"/>
                    <a:pt x="2678906" y="329307"/>
                    <a:pt x="2678906" y="296168"/>
                  </a:cubicBezTo>
                  <a:cubicBezTo>
                    <a:pt x="2678906" y="263227"/>
                    <a:pt x="2673548" y="238522"/>
                    <a:pt x="2662833" y="222052"/>
                  </a:cubicBezTo>
                  <a:cubicBezTo>
                    <a:pt x="2652117" y="205581"/>
                    <a:pt x="2634556" y="197346"/>
                    <a:pt x="2610148" y="197346"/>
                  </a:cubicBezTo>
                  <a:close/>
                  <a:moveTo>
                    <a:pt x="2229148" y="197346"/>
                  </a:moveTo>
                  <a:cubicBezTo>
                    <a:pt x="2204938" y="197346"/>
                    <a:pt x="2187476" y="205532"/>
                    <a:pt x="2176760" y="221903"/>
                  </a:cubicBezTo>
                  <a:cubicBezTo>
                    <a:pt x="2166044" y="238274"/>
                    <a:pt x="2160687" y="263029"/>
                    <a:pt x="2160687" y="296168"/>
                  </a:cubicBezTo>
                  <a:cubicBezTo>
                    <a:pt x="2160687" y="329109"/>
                    <a:pt x="2166094" y="354012"/>
                    <a:pt x="2176909" y="370880"/>
                  </a:cubicBezTo>
                  <a:cubicBezTo>
                    <a:pt x="2187724" y="387747"/>
                    <a:pt x="2205335" y="396180"/>
                    <a:pt x="2229743" y="396180"/>
                  </a:cubicBezTo>
                  <a:cubicBezTo>
                    <a:pt x="2253952" y="396180"/>
                    <a:pt x="2271366" y="387796"/>
                    <a:pt x="2281982" y="371028"/>
                  </a:cubicBezTo>
                  <a:cubicBezTo>
                    <a:pt x="2292598" y="354260"/>
                    <a:pt x="2297906" y="329307"/>
                    <a:pt x="2297906" y="296168"/>
                  </a:cubicBezTo>
                  <a:cubicBezTo>
                    <a:pt x="2297906" y="263227"/>
                    <a:pt x="2292549" y="238522"/>
                    <a:pt x="2281833" y="222052"/>
                  </a:cubicBezTo>
                  <a:cubicBezTo>
                    <a:pt x="2271117" y="205581"/>
                    <a:pt x="2253556" y="197346"/>
                    <a:pt x="2229148" y="197346"/>
                  </a:cubicBezTo>
                  <a:close/>
                  <a:moveTo>
                    <a:pt x="3816846" y="188714"/>
                  </a:moveTo>
                  <a:cubicBezTo>
                    <a:pt x="3797597" y="188714"/>
                    <a:pt x="3782516" y="194816"/>
                    <a:pt x="3771602" y="207020"/>
                  </a:cubicBezTo>
                  <a:cubicBezTo>
                    <a:pt x="3760688" y="219224"/>
                    <a:pt x="3754438" y="236537"/>
                    <a:pt x="3752850" y="258961"/>
                  </a:cubicBezTo>
                  <a:lnTo>
                    <a:pt x="3880247" y="258961"/>
                  </a:lnTo>
                  <a:cubicBezTo>
                    <a:pt x="3879850" y="236537"/>
                    <a:pt x="3873996" y="219224"/>
                    <a:pt x="3862685" y="207020"/>
                  </a:cubicBezTo>
                  <a:cubicBezTo>
                    <a:pt x="3851374" y="194816"/>
                    <a:pt x="3836095" y="188714"/>
                    <a:pt x="3816846" y="188714"/>
                  </a:cubicBezTo>
                  <a:close/>
                  <a:moveTo>
                    <a:pt x="1697831" y="130373"/>
                  </a:moveTo>
                  <a:lnTo>
                    <a:pt x="1792784" y="130373"/>
                  </a:lnTo>
                  <a:lnTo>
                    <a:pt x="1857077" y="319980"/>
                  </a:lnTo>
                  <a:cubicBezTo>
                    <a:pt x="1864221" y="343991"/>
                    <a:pt x="1868686" y="366712"/>
                    <a:pt x="1870472" y="388144"/>
                  </a:cubicBezTo>
                  <a:lnTo>
                    <a:pt x="1872258" y="388144"/>
                  </a:lnTo>
                  <a:cubicBezTo>
                    <a:pt x="1873250" y="369094"/>
                    <a:pt x="1877715" y="346373"/>
                    <a:pt x="1885652" y="319980"/>
                  </a:cubicBezTo>
                  <a:lnTo>
                    <a:pt x="1949649" y="130373"/>
                  </a:lnTo>
                  <a:lnTo>
                    <a:pt x="2044601" y="130373"/>
                  </a:lnTo>
                  <a:lnTo>
                    <a:pt x="1917799" y="463153"/>
                  </a:lnTo>
                  <a:lnTo>
                    <a:pt x="1824633" y="463153"/>
                  </a:lnTo>
                  <a:close/>
                  <a:moveTo>
                    <a:pt x="6241554" y="124123"/>
                  </a:moveTo>
                  <a:cubicBezTo>
                    <a:pt x="6280051" y="124123"/>
                    <a:pt x="6314579" y="131663"/>
                    <a:pt x="6345138" y="146744"/>
                  </a:cubicBezTo>
                  <a:lnTo>
                    <a:pt x="6318349" y="216991"/>
                  </a:lnTo>
                  <a:cubicBezTo>
                    <a:pt x="6304061" y="211237"/>
                    <a:pt x="6290766" y="206524"/>
                    <a:pt x="6278463" y="202853"/>
                  </a:cubicBezTo>
                  <a:cubicBezTo>
                    <a:pt x="6266160" y="199182"/>
                    <a:pt x="6253857" y="197346"/>
                    <a:pt x="6241554" y="197346"/>
                  </a:cubicBezTo>
                  <a:cubicBezTo>
                    <a:pt x="6194326" y="197346"/>
                    <a:pt x="6170711" y="230882"/>
                    <a:pt x="6170711" y="297954"/>
                  </a:cubicBezTo>
                  <a:cubicBezTo>
                    <a:pt x="6170711" y="363041"/>
                    <a:pt x="6194326" y="395585"/>
                    <a:pt x="6241554" y="395585"/>
                  </a:cubicBezTo>
                  <a:cubicBezTo>
                    <a:pt x="6259016" y="395585"/>
                    <a:pt x="6275189" y="393254"/>
                    <a:pt x="6290072" y="388590"/>
                  </a:cubicBezTo>
                  <a:cubicBezTo>
                    <a:pt x="6304954" y="383927"/>
                    <a:pt x="6319837" y="376634"/>
                    <a:pt x="6334720" y="366712"/>
                  </a:cubicBezTo>
                  <a:lnTo>
                    <a:pt x="6334720" y="444401"/>
                  </a:lnTo>
                  <a:cubicBezTo>
                    <a:pt x="6320036" y="453727"/>
                    <a:pt x="6305203" y="460177"/>
                    <a:pt x="6290220" y="463748"/>
                  </a:cubicBezTo>
                  <a:cubicBezTo>
                    <a:pt x="6275238" y="467320"/>
                    <a:pt x="6256337" y="469106"/>
                    <a:pt x="6233517" y="469106"/>
                  </a:cubicBezTo>
                  <a:cubicBezTo>
                    <a:pt x="6129933" y="469106"/>
                    <a:pt x="6078140" y="412254"/>
                    <a:pt x="6078140" y="298549"/>
                  </a:cubicBezTo>
                  <a:cubicBezTo>
                    <a:pt x="6078140" y="241994"/>
                    <a:pt x="6092230" y="198785"/>
                    <a:pt x="6120408" y="168920"/>
                  </a:cubicBezTo>
                  <a:cubicBezTo>
                    <a:pt x="6148586" y="139055"/>
                    <a:pt x="6188968" y="124123"/>
                    <a:pt x="6241554" y="124123"/>
                  </a:cubicBezTo>
                  <a:close/>
                  <a:moveTo>
                    <a:pt x="5125343" y="124123"/>
                  </a:moveTo>
                  <a:cubicBezTo>
                    <a:pt x="5164038" y="124123"/>
                    <a:pt x="5193407" y="134590"/>
                    <a:pt x="5213449" y="155525"/>
                  </a:cubicBezTo>
                  <a:cubicBezTo>
                    <a:pt x="5233491" y="176461"/>
                    <a:pt x="5243512" y="206673"/>
                    <a:pt x="5243512" y="246162"/>
                  </a:cubicBezTo>
                  <a:lnTo>
                    <a:pt x="5243512" y="463153"/>
                  </a:lnTo>
                  <a:lnTo>
                    <a:pt x="5152727" y="463153"/>
                  </a:lnTo>
                  <a:lnTo>
                    <a:pt x="5152727" y="268784"/>
                  </a:lnTo>
                  <a:cubicBezTo>
                    <a:pt x="5152727" y="244773"/>
                    <a:pt x="5148461" y="226764"/>
                    <a:pt x="5139928" y="214759"/>
                  </a:cubicBezTo>
                  <a:cubicBezTo>
                    <a:pt x="5131395" y="202753"/>
                    <a:pt x="5117802" y="196751"/>
                    <a:pt x="5099149" y="196751"/>
                  </a:cubicBezTo>
                  <a:cubicBezTo>
                    <a:pt x="5073749" y="196751"/>
                    <a:pt x="5055394" y="205234"/>
                    <a:pt x="5044083" y="222200"/>
                  </a:cubicBezTo>
                  <a:cubicBezTo>
                    <a:pt x="5032772" y="239167"/>
                    <a:pt x="5027116" y="267295"/>
                    <a:pt x="5027116" y="306586"/>
                  </a:cubicBezTo>
                  <a:lnTo>
                    <a:pt x="5027116" y="463153"/>
                  </a:lnTo>
                  <a:lnTo>
                    <a:pt x="4936331" y="463153"/>
                  </a:lnTo>
                  <a:lnTo>
                    <a:pt x="4936331" y="130373"/>
                  </a:lnTo>
                  <a:lnTo>
                    <a:pt x="5005685" y="130373"/>
                  </a:lnTo>
                  <a:lnTo>
                    <a:pt x="5017889" y="172938"/>
                  </a:lnTo>
                  <a:lnTo>
                    <a:pt x="5022949" y="172938"/>
                  </a:lnTo>
                  <a:cubicBezTo>
                    <a:pt x="5033069" y="156865"/>
                    <a:pt x="5047010" y="144710"/>
                    <a:pt x="5064770" y="136475"/>
                  </a:cubicBezTo>
                  <a:cubicBezTo>
                    <a:pt x="5082530" y="128240"/>
                    <a:pt x="5102721" y="124123"/>
                    <a:pt x="5125343" y="124123"/>
                  </a:cubicBezTo>
                  <a:close/>
                  <a:moveTo>
                    <a:pt x="3816251" y="124123"/>
                  </a:moveTo>
                  <a:cubicBezTo>
                    <a:pt x="3863280" y="124123"/>
                    <a:pt x="3899892" y="137517"/>
                    <a:pt x="3926086" y="164306"/>
                  </a:cubicBezTo>
                  <a:cubicBezTo>
                    <a:pt x="3952280" y="191095"/>
                    <a:pt x="3965376" y="228104"/>
                    <a:pt x="3965376" y="275332"/>
                  </a:cubicBezTo>
                  <a:lnTo>
                    <a:pt x="3965376" y="319385"/>
                  </a:lnTo>
                  <a:lnTo>
                    <a:pt x="3750766" y="319385"/>
                  </a:lnTo>
                  <a:cubicBezTo>
                    <a:pt x="3751758" y="345182"/>
                    <a:pt x="3759398" y="365323"/>
                    <a:pt x="3773686" y="379809"/>
                  </a:cubicBezTo>
                  <a:cubicBezTo>
                    <a:pt x="3787973" y="394295"/>
                    <a:pt x="3808015" y="401538"/>
                    <a:pt x="3833812" y="401538"/>
                  </a:cubicBezTo>
                  <a:cubicBezTo>
                    <a:pt x="3853855" y="401538"/>
                    <a:pt x="3872805" y="399455"/>
                    <a:pt x="3890665" y="395287"/>
                  </a:cubicBezTo>
                  <a:cubicBezTo>
                    <a:pt x="3908524" y="391120"/>
                    <a:pt x="3927177" y="384473"/>
                    <a:pt x="3946624" y="375344"/>
                  </a:cubicBezTo>
                  <a:lnTo>
                    <a:pt x="3946624" y="445591"/>
                  </a:lnTo>
                  <a:cubicBezTo>
                    <a:pt x="3930749" y="453529"/>
                    <a:pt x="3913783" y="459432"/>
                    <a:pt x="3895725" y="463302"/>
                  </a:cubicBezTo>
                  <a:cubicBezTo>
                    <a:pt x="3877667" y="467171"/>
                    <a:pt x="3855640" y="469106"/>
                    <a:pt x="3829645" y="469106"/>
                  </a:cubicBezTo>
                  <a:cubicBezTo>
                    <a:pt x="3776067" y="469106"/>
                    <a:pt x="3734197" y="454323"/>
                    <a:pt x="3704034" y="424755"/>
                  </a:cubicBezTo>
                  <a:cubicBezTo>
                    <a:pt x="3673872" y="395188"/>
                    <a:pt x="3658791" y="353318"/>
                    <a:pt x="3658791" y="299144"/>
                  </a:cubicBezTo>
                  <a:cubicBezTo>
                    <a:pt x="3658791" y="243384"/>
                    <a:pt x="3672731" y="200273"/>
                    <a:pt x="3700611" y="169813"/>
                  </a:cubicBezTo>
                  <a:cubicBezTo>
                    <a:pt x="3728492" y="139353"/>
                    <a:pt x="3767038" y="124123"/>
                    <a:pt x="3816251" y="124123"/>
                  </a:cubicBezTo>
                  <a:close/>
                  <a:moveTo>
                    <a:pt x="3036094" y="124123"/>
                  </a:moveTo>
                  <a:cubicBezTo>
                    <a:pt x="3048397" y="124123"/>
                    <a:pt x="3058616" y="125016"/>
                    <a:pt x="3066752" y="126802"/>
                  </a:cubicBezTo>
                  <a:lnTo>
                    <a:pt x="3059906" y="211931"/>
                  </a:lnTo>
                  <a:cubicBezTo>
                    <a:pt x="3052564" y="209947"/>
                    <a:pt x="3043634" y="208955"/>
                    <a:pt x="3033117" y="208955"/>
                  </a:cubicBezTo>
                  <a:cubicBezTo>
                    <a:pt x="3004146" y="208955"/>
                    <a:pt x="2981573" y="216396"/>
                    <a:pt x="2965400" y="231279"/>
                  </a:cubicBezTo>
                  <a:cubicBezTo>
                    <a:pt x="2949228" y="246162"/>
                    <a:pt x="2941141" y="266998"/>
                    <a:pt x="2941141" y="293787"/>
                  </a:cubicBezTo>
                  <a:lnTo>
                    <a:pt x="2941141" y="463153"/>
                  </a:lnTo>
                  <a:lnTo>
                    <a:pt x="2850356" y="463153"/>
                  </a:lnTo>
                  <a:lnTo>
                    <a:pt x="2850356" y="130373"/>
                  </a:lnTo>
                  <a:lnTo>
                    <a:pt x="2919115" y="130373"/>
                  </a:lnTo>
                  <a:lnTo>
                    <a:pt x="2932510" y="186333"/>
                  </a:lnTo>
                  <a:lnTo>
                    <a:pt x="2936974" y="186333"/>
                  </a:lnTo>
                  <a:cubicBezTo>
                    <a:pt x="2947293" y="167680"/>
                    <a:pt x="2961233" y="152648"/>
                    <a:pt x="2978795" y="141238"/>
                  </a:cubicBezTo>
                  <a:cubicBezTo>
                    <a:pt x="2996357" y="129828"/>
                    <a:pt x="3015457" y="124123"/>
                    <a:pt x="3036094" y="124123"/>
                  </a:cubicBezTo>
                  <a:close/>
                  <a:moveTo>
                    <a:pt x="2611338" y="124123"/>
                  </a:moveTo>
                  <a:cubicBezTo>
                    <a:pt x="2643287" y="124123"/>
                    <a:pt x="2671465" y="131068"/>
                    <a:pt x="2695873" y="144959"/>
                  </a:cubicBezTo>
                  <a:cubicBezTo>
                    <a:pt x="2720280" y="158849"/>
                    <a:pt x="2739033" y="178792"/>
                    <a:pt x="2752130" y="204787"/>
                  </a:cubicBezTo>
                  <a:cubicBezTo>
                    <a:pt x="2765227" y="230783"/>
                    <a:pt x="2771775" y="261243"/>
                    <a:pt x="2771775" y="296168"/>
                  </a:cubicBezTo>
                  <a:cubicBezTo>
                    <a:pt x="2771775" y="350341"/>
                    <a:pt x="2757488" y="392708"/>
                    <a:pt x="2728912" y="423267"/>
                  </a:cubicBezTo>
                  <a:cubicBezTo>
                    <a:pt x="2700338" y="453827"/>
                    <a:pt x="2660551" y="469106"/>
                    <a:pt x="2609553" y="469106"/>
                  </a:cubicBezTo>
                  <a:cubicBezTo>
                    <a:pt x="2577604" y="469106"/>
                    <a:pt x="2549426" y="462111"/>
                    <a:pt x="2525018" y="448121"/>
                  </a:cubicBezTo>
                  <a:cubicBezTo>
                    <a:pt x="2500610" y="434132"/>
                    <a:pt x="2481858" y="414040"/>
                    <a:pt x="2468761" y="387846"/>
                  </a:cubicBezTo>
                  <a:cubicBezTo>
                    <a:pt x="2455664" y="361652"/>
                    <a:pt x="2449116" y="331093"/>
                    <a:pt x="2449116" y="296168"/>
                  </a:cubicBezTo>
                  <a:cubicBezTo>
                    <a:pt x="2449116" y="241796"/>
                    <a:pt x="2463304" y="199529"/>
                    <a:pt x="2491680" y="169366"/>
                  </a:cubicBezTo>
                  <a:cubicBezTo>
                    <a:pt x="2520057" y="139204"/>
                    <a:pt x="2559943" y="124123"/>
                    <a:pt x="2611338" y="124123"/>
                  </a:cubicBezTo>
                  <a:close/>
                  <a:moveTo>
                    <a:pt x="2230339" y="124123"/>
                  </a:moveTo>
                  <a:cubicBezTo>
                    <a:pt x="2262287" y="124123"/>
                    <a:pt x="2290465" y="131068"/>
                    <a:pt x="2314873" y="144959"/>
                  </a:cubicBezTo>
                  <a:cubicBezTo>
                    <a:pt x="2339281" y="158849"/>
                    <a:pt x="2358033" y="178792"/>
                    <a:pt x="2371130" y="204787"/>
                  </a:cubicBezTo>
                  <a:cubicBezTo>
                    <a:pt x="2384227" y="230783"/>
                    <a:pt x="2390775" y="261243"/>
                    <a:pt x="2390775" y="296168"/>
                  </a:cubicBezTo>
                  <a:cubicBezTo>
                    <a:pt x="2390775" y="350341"/>
                    <a:pt x="2376487" y="392708"/>
                    <a:pt x="2347913" y="423267"/>
                  </a:cubicBezTo>
                  <a:cubicBezTo>
                    <a:pt x="2319337" y="453827"/>
                    <a:pt x="2279551" y="469106"/>
                    <a:pt x="2228552" y="469106"/>
                  </a:cubicBezTo>
                  <a:cubicBezTo>
                    <a:pt x="2196604" y="469106"/>
                    <a:pt x="2168426" y="462111"/>
                    <a:pt x="2144018" y="448121"/>
                  </a:cubicBezTo>
                  <a:cubicBezTo>
                    <a:pt x="2119610" y="434132"/>
                    <a:pt x="2100858" y="414040"/>
                    <a:pt x="2087761" y="387846"/>
                  </a:cubicBezTo>
                  <a:cubicBezTo>
                    <a:pt x="2074664" y="361652"/>
                    <a:pt x="2068116" y="331093"/>
                    <a:pt x="2068116" y="296168"/>
                  </a:cubicBezTo>
                  <a:cubicBezTo>
                    <a:pt x="2068116" y="241796"/>
                    <a:pt x="2082304" y="199529"/>
                    <a:pt x="2110681" y="169366"/>
                  </a:cubicBezTo>
                  <a:cubicBezTo>
                    <a:pt x="2139057" y="139204"/>
                    <a:pt x="2178943" y="124123"/>
                    <a:pt x="2230339" y="124123"/>
                  </a:cubicBezTo>
                  <a:close/>
                  <a:moveTo>
                    <a:pt x="1001018" y="124123"/>
                  </a:moveTo>
                  <a:cubicBezTo>
                    <a:pt x="1039713" y="124123"/>
                    <a:pt x="1069082" y="134590"/>
                    <a:pt x="1089124" y="155525"/>
                  </a:cubicBezTo>
                  <a:cubicBezTo>
                    <a:pt x="1109166" y="176461"/>
                    <a:pt x="1119188" y="206673"/>
                    <a:pt x="1119188" y="246162"/>
                  </a:cubicBezTo>
                  <a:lnTo>
                    <a:pt x="1119188" y="463153"/>
                  </a:lnTo>
                  <a:lnTo>
                    <a:pt x="1028402" y="463153"/>
                  </a:lnTo>
                  <a:lnTo>
                    <a:pt x="1028402" y="268784"/>
                  </a:lnTo>
                  <a:cubicBezTo>
                    <a:pt x="1028402" y="244773"/>
                    <a:pt x="1024136" y="226764"/>
                    <a:pt x="1015603" y="214759"/>
                  </a:cubicBezTo>
                  <a:cubicBezTo>
                    <a:pt x="1007070" y="202753"/>
                    <a:pt x="993477" y="196751"/>
                    <a:pt x="974824" y="196751"/>
                  </a:cubicBezTo>
                  <a:cubicBezTo>
                    <a:pt x="949424" y="196751"/>
                    <a:pt x="931069" y="205234"/>
                    <a:pt x="919758" y="222200"/>
                  </a:cubicBezTo>
                  <a:cubicBezTo>
                    <a:pt x="908447" y="239167"/>
                    <a:pt x="902791" y="267295"/>
                    <a:pt x="902791" y="306586"/>
                  </a:cubicBezTo>
                  <a:lnTo>
                    <a:pt x="902791" y="463153"/>
                  </a:lnTo>
                  <a:lnTo>
                    <a:pt x="812006" y="463153"/>
                  </a:lnTo>
                  <a:lnTo>
                    <a:pt x="812006" y="130373"/>
                  </a:lnTo>
                  <a:lnTo>
                    <a:pt x="881360" y="130373"/>
                  </a:lnTo>
                  <a:lnTo>
                    <a:pt x="893564" y="172938"/>
                  </a:lnTo>
                  <a:lnTo>
                    <a:pt x="898624" y="172938"/>
                  </a:lnTo>
                  <a:cubicBezTo>
                    <a:pt x="908745" y="156865"/>
                    <a:pt x="922685" y="144710"/>
                    <a:pt x="940445" y="136475"/>
                  </a:cubicBezTo>
                  <a:cubicBezTo>
                    <a:pt x="958205" y="128240"/>
                    <a:pt x="978396" y="124123"/>
                    <a:pt x="1001018" y="124123"/>
                  </a:cubicBezTo>
                  <a:close/>
                  <a:moveTo>
                    <a:pt x="5863233" y="123527"/>
                  </a:moveTo>
                  <a:cubicBezTo>
                    <a:pt x="5907881" y="123527"/>
                    <a:pt x="5942111" y="133251"/>
                    <a:pt x="5965924" y="152698"/>
                  </a:cubicBezTo>
                  <a:cubicBezTo>
                    <a:pt x="5989736" y="172144"/>
                    <a:pt x="6001643" y="201712"/>
                    <a:pt x="6001643" y="241399"/>
                  </a:cubicBezTo>
                  <a:lnTo>
                    <a:pt x="6001643" y="463153"/>
                  </a:lnTo>
                  <a:lnTo>
                    <a:pt x="5938242" y="463153"/>
                  </a:lnTo>
                  <a:lnTo>
                    <a:pt x="5920680" y="417909"/>
                  </a:lnTo>
                  <a:lnTo>
                    <a:pt x="5918299" y="417909"/>
                  </a:lnTo>
                  <a:cubicBezTo>
                    <a:pt x="5903019" y="437158"/>
                    <a:pt x="5887293" y="450503"/>
                    <a:pt x="5871120" y="457944"/>
                  </a:cubicBezTo>
                  <a:cubicBezTo>
                    <a:pt x="5854948" y="465386"/>
                    <a:pt x="5833864" y="469106"/>
                    <a:pt x="5807869" y="469106"/>
                  </a:cubicBezTo>
                  <a:cubicBezTo>
                    <a:pt x="5775920" y="469106"/>
                    <a:pt x="5750768" y="459978"/>
                    <a:pt x="5732413" y="441722"/>
                  </a:cubicBezTo>
                  <a:cubicBezTo>
                    <a:pt x="5714057" y="423466"/>
                    <a:pt x="5704879" y="397470"/>
                    <a:pt x="5704879" y="363736"/>
                  </a:cubicBezTo>
                  <a:cubicBezTo>
                    <a:pt x="5704879" y="328414"/>
                    <a:pt x="5717232" y="302369"/>
                    <a:pt x="5741938" y="285601"/>
                  </a:cubicBezTo>
                  <a:cubicBezTo>
                    <a:pt x="5766643" y="268833"/>
                    <a:pt x="5803900" y="259556"/>
                    <a:pt x="5853708" y="257770"/>
                  </a:cubicBezTo>
                  <a:lnTo>
                    <a:pt x="5911453" y="255984"/>
                  </a:lnTo>
                  <a:lnTo>
                    <a:pt x="5911453" y="241399"/>
                  </a:lnTo>
                  <a:cubicBezTo>
                    <a:pt x="5911453" y="207665"/>
                    <a:pt x="5894189" y="190798"/>
                    <a:pt x="5859661" y="190798"/>
                  </a:cubicBezTo>
                  <a:cubicBezTo>
                    <a:pt x="5833070" y="190798"/>
                    <a:pt x="5801816" y="198834"/>
                    <a:pt x="5765899" y="214908"/>
                  </a:cubicBezTo>
                  <a:lnTo>
                    <a:pt x="5735836" y="153591"/>
                  </a:lnTo>
                  <a:cubicBezTo>
                    <a:pt x="5774134" y="133548"/>
                    <a:pt x="5816600" y="123527"/>
                    <a:pt x="5863233" y="123527"/>
                  </a:cubicBezTo>
                  <a:close/>
                  <a:moveTo>
                    <a:pt x="4701183" y="123527"/>
                  </a:moveTo>
                  <a:cubicBezTo>
                    <a:pt x="4745831" y="123527"/>
                    <a:pt x="4780061" y="133251"/>
                    <a:pt x="4803874" y="152698"/>
                  </a:cubicBezTo>
                  <a:cubicBezTo>
                    <a:pt x="4827686" y="172144"/>
                    <a:pt x="4839593" y="201712"/>
                    <a:pt x="4839593" y="241399"/>
                  </a:cubicBezTo>
                  <a:lnTo>
                    <a:pt x="4839593" y="463153"/>
                  </a:lnTo>
                  <a:lnTo>
                    <a:pt x="4776192" y="463153"/>
                  </a:lnTo>
                  <a:lnTo>
                    <a:pt x="4758630" y="417909"/>
                  </a:lnTo>
                  <a:lnTo>
                    <a:pt x="4756249" y="417909"/>
                  </a:lnTo>
                  <a:cubicBezTo>
                    <a:pt x="4740970" y="437158"/>
                    <a:pt x="4725243" y="450503"/>
                    <a:pt x="4709071" y="457944"/>
                  </a:cubicBezTo>
                  <a:cubicBezTo>
                    <a:pt x="4692898" y="465386"/>
                    <a:pt x="4671814" y="469106"/>
                    <a:pt x="4645819" y="469106"/>
                  </a:cubicBezTo>
                  <a:cubicBezTo>
                    <a:pt x="4613870" y="469106"/>
                    <a:pt x="4588719" y="459978"/>
                    <a:pt x="4570363" y="441722"/>
                  </a:cubicBezTo>
                  <a:cubicBezTo>
                    <a:pt x="4552007" y="423466"/>
                    <a:pt x="4542830" y="397470"/>
                    <a:pt x="4542830" y="363736"/>
                  </a:cubicBezTo>
                  <a:cubicBezTo>
                    <a:pt x="4542830" y="328414"/>
                    <a:pt x="4555182" y="302369"/>
                    <a:pt x="4579888" y="285601"/>
                  </a:cubicBezTo>
                  <a:cubicBezTo>
                    <a:pt x="4604593" y="268833"/>
                    <a:pt x="4641850" y="259556"/>
                    <a:pt x="4691658" y="257770"/>
                  </a:cubicBezTo>
                  <a:lnTo>
                    <a:pt x="4749403" y="255984"/>
                  </a:lnTo>
                  <a:lnTo>
                    <a:pt x="4749403" y="241399"/>
                  </a:lnTo>
                  <a:cubicBezTo>
                    <a:pt x="4749403" y="207665"/>
                    <a:pt x="4732139" y="190798"/>
                    <a:pt x="4697611" y="190798"/>
                  </a:cubicBezTo>
                  <a:cubicBezTo>
                    <a:pt x="4671020" y="190798"/>
                    <a:pt x="4639767" y="198834"/>
                    <a:pt x="4603849" y="214908"/>
                  </a:cubicBezTo>
                  <a:lnTo>
                    <a:pt x="4573786" y="153591"/>
                  </a:lnTo>
                  <a:cubicBezTo>
                    <a:pt x="4612085" y="133548"/>
                    <a:pt x="4654550" y="123527"/>
                    <a:pt x="4701183" y="123527"/>
                  </a:cubicBezTo>
                  <a:close/>
                  <a:moveTo>
                    <a:pt x="4329708" y="123527"/>
                  </a:moveTo>
                  <a:cubicBezTo>
                    <a:pt x="4374356" y="123527"/>
                    <a:pt x="4408587" y="133251"/>
                    <a:pt x="4432399" y="152698"/>
                  </a:cubicBezTo>
                  <a:cubicBezTo>
                    <a:pt x="4456212" y="172144"/>
                    <a:pt x="4468118" y="201712"/>
                    <a:pt x="4468118" y="241399"/>
                  </a:cubicBezTo>
                  <a:lnTo>
                    <a:pt x="4468118" y="463153"/>
                  </a:lnTo>
                  <a:lnTo>
                    <a:pt x="4404717" y="463153"/>
                  </a:lnTo>
                  <a:lnTo>
                    <a:pt x="4387156" y="417909"/>
                  </a:lnTo>
                  <a:lnTo>
                    <a:pt x="4384774" y="417909"/>
                  </a:lnTo>
                  <a:cubicBezTo>
                    <a:pt x="4369495" y="437158"/>
                    <a:pt x="4353768" y="450503"/>
                    <a:pt x="4337596" y="457944"/>
                  </a:cubicBezTo>
                  <a:cubicBezTo>
                    <a:pt x="4321423" y="465386"/>
                    <a:pt x="4300339" y="469106"/>
                    <a:pt x="4274344" y="469106"/>
                  </a:cubicBezTo>
                  <a:cubicBezTo>
                    <a:pt x="4242395" y="469106"/>
                    <a:pt x="4217244" y="459978"/>
                    <a:pt x="4198888" y="441722"/>
                  </a:cubicBezTo>
                  <a:cubicBezTo>
                    <a:pt x="4180532" y="423466"/>
                    <a:pt x="4171355" y="397470"/>
                    <a:pt x="4171355" y="363736"/>
                  </a:cubicBezTo>
                  <a:cubicBezTo>
                    <a:pt x="4171355" y="328414"/>
                    <a:pt x="4183707" y="302369"/>
                    <a:pt x="4208413" y="285601"/>
                  </a:cubicBezTo>
                  <a:cubicBezTo>
                    <a:pt x="4233118" y="268833"/>
                    <a:pt x="4270375" y="259556"/>
                    <a:pt x="4320183" y="257770"/>
                  </a:cubicBezTo>
                  <a:lnTo>
                    <a:pt x="4377928" y="255984"/>
                  </a:lnTo>
                  <a:lnTo>
                    <a:pt x="4377928" y="241399"/>
                  </a:lnTo>
                  <a:cubicBezTo>
                    <a:pt x="4377928" y="207665"/>
                    <a:pt x="4360664" y="190798"/>
                    <a:pt x="4326136" y="190798"/>
                  </a:cubicBezTo>
                  <a:cubicBezTo>
                    <a:pt x="4299545" y="190798"/>
                    <a:pt x="4268292" y="198834"/>
                    <a:pt x="4232374" y="214908"/>
                  </a:cubicBezTo>
                  <a:lnTo>
                    <a:pt x="4202311" y="153591"/>
                  </a:lnTo>
                  <a:cubicBezTo>
                    <a:pt x="4240610" y="133548"/>
                    <a:pt x="4283075" y="123527"/>
                    <a:pt x="4329708" y="123527"/>
                  </a:cubicBezTo>
                  <a:close/>
                  <a:moveTo>
                    <a:pt x="576858" y="123527"/>
                  </a:moveTo>
                  <a:cubicBezTo>
                    <a:pt x="621506" y="123527"/>
                    <a:pt x="655737" y="133251"/>
                    <a:pt x="679549" y="152698"/>
                  </a:cubicBezTo>
                  <a:cubicBezTo>
                    <a:pt x="703362" y="172144"/>
                    <a:pt x="715268" y="201712"/>
                    <a:pt x="715268" y="241399"/>
                  </a:cubicBezTo>
                  <a:lnTo>
                    <a:pt x="715268" y="463153"/>
                  </a:lnTo>
                  <a:lnTo>
                    <a:pt x="651867" y="463153"/>
                  </a:lnTo>
                  <a:lnTo>
                    <a:pt x="634306" y="417909"/>
                  </a:lnTo>
                  <a:lnTo>
                    <a:pt x="631924" y="417909"/>
                  </a:lnTo>
                  <a:cubicBezTo>
                    <a:pt x="616645" y="437158"/>
                    <a:pt x="600918" y="450503"/>
                    <a:pt x="584746" y="457944"/>
                  </a:cubicBezTo>
                  <a:cubicBezTo>
                    <a:pt x="568573" y="465386"/>
                    <a:pt x="547489" y="469106"/>
                    <a:pt x="521494" y="469106"/>
                  </a:cubicBezTo>
                  <a:cubicBezTo>
                    <a:pt x="489545" y="469106"/>
                    <a:pt x="464393" y="459978"/>
                    <a:pt x="446038" y="441722"/>
                  </a:cubicBezTo>
                  <a:cubicBezTo>
                    <a:pt x="427682" y="423466"/>
                    <a:pt x="418505" y="397470"/>
                    <a:pt x="418505" y="363736"/>
                  </a:cubicBezTo>
                  <a:cubicBezTo>
                    <a:pt x="418505" y="328414"/>
                    <a:pt x="430857" y="302369"/>
                    <a:pt x="455563" y="285601"/>
                  </a:cubicBezTo>
                  <a:cubicBezTo>
                    <a:pt x="480268" y="268833"/>
                    <a:pt x="517525" y="259556"/>
                    <a:pt x="567333" y="257770"/>
                  </a:cubicBezTo>
                  <a:lnTo>
                    <a:pt x="625078" y="255984"/>
                  </a:lnTo>
                  <a:lnTo>
                    <a:pt x="625078" y="241399"/>
                  </a:lnTo>
                  <a:cubicBezTo>
                    <a:pt x="625078" y="207665"/>
                    <a:pt x="607814" y="190798"/>
                    <a:pt x="573286" y="190798"/>
                  </a:cubicBezTo>
                  <a:cubicBezTo>
                    <a:pt x="546695" y="190798"/>
                    <a:pt x="515441" y="198834"/>
                    <a:pt x="479524" y="214908"/>
                  </a:cubicBezTo>
                  <a:lnTo>
                    <a:pt x="449461" y="153591"/>
                  </a:lnTo>
                  <a:cubicBezTo>
                    <a:pt x="487759" y="133548"/>
                    <a:pt x="530225" y="123527"/>
                    <a:pt x="576858" y="123527"/>
                  </a:cubicBezTo>
                  <a:close/>
                  <a:moveTo>
                    <a:pt x="92273" y="103584"/>
                  </a:moveTo>
                  <a:lnTo>
                    <a:pt x="92273" y="386953"/>
                  </a:lnTo>
                  <a:lnTo>
                    <a:pt x="131862" y="386953"/>
                  </a:lnTo>
                  <a:cubicBezTo>
                    <a:pt x="220762" y="386953"/>
                    <a:pt x="265212" y="339229"/>
                    <a:pt x="265212" y="243780"/>
                  </a:cubicBezTo>
                  <a:cubicBezTo>
                    <a:pt x="265212" y="150316"/>
                    <a:pt x="223937" y="103584"/>
                    <a:pt x="141387" y="103584"/>
                  </a:cubicBezTo>
                  <a:close/>
                  <a:moveTo>
                    <a:pt x="6855321" y="59531"/>
                  </a:moveTo>
                  <a:lnTo>
                    <a:pt x="6913364" y="59531"/>
                  </a:lnTo>
                  <a:lnTo>
                    <a:pt x="6913364" y="130373"/>
                  </a:lnTo>
                  <a:lnTo>
                    <a:pt x="7006530" y="130373"/>
                  </a:lnTo>
                  <a:lnTo>
                    <a:pt x="7006530" y="198537"/>
                  </a:lnTo>
                  <a:lnTo>
                    <a:pt x="6913364" y="198537"/>
                  </a:lnTo>
                  <a:lnTo>
                    <a:pt x="6913364" y="358973"/>
                  </a:lnTo>
                  <a:cubicBezTo>
                    <a:pt x="6913364" y="371872"/>
                    <a:pt x="6916985" y="381397"/>
                    <a:pt x="6924228" y="387548"/>
                  </a:cubicBezTo>
                  <a:cubicBezTo>
                    <a:pt x="6931471" y="393700"/>
                    <a:pt x="6941046" y="396776"/>
                    <a:pt x="6952952" y="396776"/>
                  </a:cubicBezTo>
                  <a:cubicBezTo>
                    <a:pt x="6968827" y="396776"/>
                    <a:pt x="6987877" y="393303"/>
                    <a:pt x="7010102" y="386358"/>
                  </a:cubicBezTo>
                  <a:lnTo>
                    <a:pt x="7010102" y="453926"/>
                  </a:lnTo>
                  <a:cubicBezTo>
                    <a:pt x="6987480" y="464046"/>
                    <a:pt x="6959699" y="469106"/>
                    <a:pt x="6926758" y="469106"/>
                  </a:cubicBezTo>
                  <a:cubicBezTo>
                    <a:pt x="6890444" y="469106"/>
                    <a:pt x="6864002" y="459928"/>
                    <a:pt x="6847433" y="441573"/>
                  </a:cubicBezTo>
                  <a:cubicBezTo>
                    <a:pt x="6830864" y="423218"/>
                    <a:pt x="6822579" y="395684"/>
                    <a:pt x="6822579" y="358973"/>
                  </a:cubicBezTo>
                  <a:lnTo>
                    <a:pt x="6822579" y="198537"/>
                  </a:lnTo>
                  <a:lnTo>
                    <a:pt x="6779121" y="198537"/>
                  </a:lnTo>
                  <a:lnTo>
                    <a:pt x="6779121" y="160139"/>
                  </a:lnTo>
                  <a:lnTo>
                    <a:pt x="6829127" y="129778"/>
                  </a:lnTo>
                  <a:close/>
                  <a:moveTo>
                    <a:pt x="7067847" y="27980"/>
                  </a:moveTo>
                  <a:lnTo>
                    <a:pt x="7170836" y="27980"/>
                  </a:lnTo>
                  <a:lnTo>
                    <a:pt x="7155656" y="318790"/>
                  </a:lnTo>
                  <a:lnTo>
                    <a:pt x="7083028" y="318790"/>
                  </a:lnTo>
                  <a:close/>
                  <a:moveTo>
                    <a:pt x="0" y="27980"/>
                  </a:moveTo>
                  <a:lnTo>
                    <a:pt x="136624" y="27980"/>
                  </a:lnTo>
                  <a:cubicBezTo>
                    <a:pt x="207665" y="27980"/>
                    <a:pt x="262830" y="46732"/>
                    <a:pt x="302121" y="84237"/>
                  </a:cubicBezTo>
                  <a:cubicBezTo>
                    <a:pt x="341412" y="121741"/>
                    <a:pt x="361057" y="174129"/>
                    <a:pt x="361057" y="241399"/>
                  </a:cubicBezTo>
                  <a:cubicBezTo>
                    <a:pt x="361057" y="313035"/>
                    <a:pt x="340668" y="367903"/>
                    <a:pt x="299889" y="406003"/>
                  </a:cubicBezTo>
                  <a:cubicBezTo>
                    <a:pt x="259110" y="444103"/>
                    <a:pt x="200223" y="463153"/>
                    <a:pt x="123230" y="463153"/>
                  </a:cubicBezTo>
                  <a:lnTo>
                    <a:pt x="0" y="463153"/>
                  </a:lnTo>
                  <a:close/>
                  <a:moveTo>
                    <a:pt x="6412706" y="0"/>
                  </a:moveTo>
                  <a:lnTo>
                    <a:pt x="6503491" y="0"/>
                  </a:lnTo>
                  <a:lnTo>
                    <a:pt x="6503491" y="94357"/>
                  </a:lnTo>
                  <a:cubicBezTo>
                    <a:pt x="6503491" y="101699"/>
                    <a:pt x="6502796" y="118963"/>
                    <a:pt x="6501408" y="146149"/>
                  </a:cubicBezTo>
                  <a:lnTo>
                    <a:pt x="6499324" y="172938"/>
                  </a:lnTo>
                  <a:lnTo>
                    <a:pt x="6504086" y="172938"/>
                  </a:lnTo>
                  <a:cubicBezTo>
                    <a:pt x="6524327" y="140394"/>
                    <a:pt x="6556474" y="124123"/>
                    <a:pt x="6600527" y="124123"/>
                  </a:cubicBezTo>
                  <a:cubicBezTo>
                    <a:pt x="6639619" y="124123"/>
                    <a:pt x="6669286" y="134640"/>
                    <a:pt x="6689526" y="155674"/>
                  </a:cubicBezTo>
                  <a:cubicBezTo>
                    <a:pt x="6709767" y="176709"/>
                    <a:pt x="6719887" y="206871"/>
                    <a:pt x="6719887" y="246162"/>
                  </a:cubicBezTo>
                  <a:lnTo>
                    <a:pt x="6719887" y="463153"/>
                  </a:lnTo>
                  <a:lnTo>
                    <a:pt x="6629102" y="463153"/>
                  </a:lnTo>
                  <a:lnTo>
                    <a:pt x="6629102" y="268784"/>
                  </a:lnTo>
                  <a:cubicBezTo>
                    <a:pt x="6629102" y="220762"/>
                    <a:pt x="6611243" y="196751"/>
                    <a:pt x="6575524" y="196751"/>
                  </a:cubicBezTo>
                  <a:cubicBezTo>
                    <a:pt x="6550124" y="196751"/>
                    <a:pt x="6531769" y="205383"/>
                    <a:pt x="6520458" y="222647"/>
                  </a:cubicBezTo>
                  <a:cubicBezTo>
                    <a:pt x="6509147" y="239911"/>
                    <a:pt x="6503491" y="267891"/>
                    <a:pt x="6503491" y="306586"/>
                  </a:cubicBezTo>
                  <a:lnTo>
                    <a:pt x="6503491" y="463153"/>
                  </a:lnTo>
                  <a:lnTo>
                    <a:pt x="6412706" y="463153"/>
                  </a:lnTo>
                  <a:close/>
                  <a:moveTo>
                    <a:pt x="5536108" y="0"/>
                  </a:moveTo>
                  <a:lnTo>
                    <a:pt x="5627191" y="0"/>
                  </a:lnTo>
                  <a:lnTo>
                    <a:pt x="5627191" y="463153"/>
                  </a:lnTo>
                  <a:lnTo>
                    <a:pt x="5557540" y="463153"/>
                  </a:lnTo>
                  <a:lnTo>
                    <a:pt x="5539978" y="419993"/>
                  </a:lnTo>
                  <a:lnTo>
                    <a:pt x="5536108" y="419993"/>
                  </a:lnTo>
                  <a:cubicBezTo>
                    <a:pt x="5515471" y="452735"/>
                    <a:pt x="5484019" y="469106"/>
                    <a:pt x="5441751" y="469106"/>
                  </a:cubicBezTo>
                  <a:cubicBezTo>
                    <a:pt x="5402659" y="469106"/>
                    <a:pt x="5371951" y="453926"/>
                    <a:pt x="5349627" y="423565"/>
                  </a:cubicBezTo>
                  <a:cubicBezTo>
                    <a:pt x="5327303" y="393204"/>
                    <a:pt x="5316140" y="351135"/>
                    <a:pt x="5316140" y="297359"/>
                  </a:cubicBezTo>
                  <a:cubicBezTo>
                    <a:pt x="5316140" y="242788"/>
                    <a:pt x="5327501" y="200273"/>
                    <a:pt x="5350222" y="169813"/>
                  </a:cubicBezTo>
                  <a:cubicBezTo>
                    <a:pt x="5372943" y="139353"/>
                    <a:pt x="5404247" y="124123"/>
                    <a:pt x="5444133" y="124123"/>
                  </a:cubicBezTo>
                  <a:cubicBezTo>
                    <a:pt x="5486003" y="124123"/>
                    <a:pt x="5517951" y="140394"/>
                    <a:pt x="5539978" y="172938"/>
                  </a:cubicBezTo>
                  <a:lnTo>
                    <a:pt x="5542954" y="172938"/>
                  </a:lnTo>
                  <a:cubicBezTo>
                    <a:pt x="5538390" y="148134"/>
                    <a:pt x="5536108" y="126008"/>
                    <a:pt x="5536108" y="106561"/>
                  </a:cubicBezTo>
                  <a:close/>
                  <a:moveTo>
                    <a:pt x="3488234" y="0"/>
                  </a:moveTo>
                  <a:lnTo>
                    <a:pt x="3579316" y="0"/>
                  </a:lnTo>
                  <a:lnTo>
                    <a:pt x="3579316" y="463153"/>
                  </a:lnTo>
                  <a:lnTo>
                    <a:pt x="3509665" y="463153"/>
                  </a:lnTo>
                  <a:lnTo>
                    <a:pt x="3492103" y="419993"/>
                  </a:lnTo>
                  <a:lnTo>
                    <a:pt x="3488234" y="419993"/>
                  </a:lnTo>
                  <a:cubicBezTo>
                    <a:pt x="3467596" y="452735"/>
                    <a:pt x="3436144" y="469106"/>
                    <a:pt x="3393877" y="469106"/>
                  </a:cubicBezTo>
                  <a:cubicBezTo>
                    <a:pt x="3354784" y="469106"/>
                    <a:pt x="3324076" y="453926"/>
                    <a:pt x="3301752" y="423565"/>
                  </a:cubicBezTo>
                  <a:cubicBezTo>
                    <a:pt x="3279428" y="393204"/>
                    <a:pt x="3268266" y="351135"/>
                    <a:pt x="3268266" y="297359"/>
                  </a:cubicBezTo>
                  <a:cubicBezTo>
                    <a:pt x="3268266" y="242788"/>
                    <a:pt x="3279626" y="200273"/>
                    <a:pt x="3302347" y="169813"/>
                  </a:cubicBezTo>
                  <a:cubicBezTo>
                    <a:pt x="3325068" y="139353"/>
                    <a:pt x="3356372" y="124123"/>
                    <a:pt x="3396258" y="124123"/>
                  </a:cubicBezTo>
                  <a:cubicBezTo>
                    <a:pt x="3438128" y="124123"/>
                    <a:pt x="3470076" y="140394"/>
                    <a:pt x="3492103" y="172938"/>
                  </a:cubicBezTo>
                  <a:lnTo>
                    <a:pt x="3495080" y="172938"/>
                  </a:lnTo>
                  <a:cubicBezTo>
                    <a:pt x="3490516" y="148134"/>
                    <a:pt x="3488234" y="126008"/>
                    <a:pt x="3488234" y="106561"/>
                  </a:cubicBezTo>
                  <a:close/>
                  <a:moveTo>
                    <a:pt x="1212056" y="0"/>
                  </a:moveTo>
                  <a:lnTo>
                    <a:pt x="1302842" y="0"/>
                  </a:lnTo>
                  <a:lnTo>
                    <a:pt x="1302842" y="206573"/>
                  </a:lnTo>
                  <a:lnTo>
                    <a:pt x="1298079" y="282178"/>
                  </a:lnTo>
                  <a:lnTo>
                    <a:pt x="1299270" y="282178"/>
                  </a:lnTo>
                  <a:lnTo>
                    <a:pt x="1338858" y="231577"/>
                  </a:lnTo>
                  <a:lnTo>
                    <a:pt x="1432024" y="130373"/>
                  </a:lnTo>
                  <a:lnTo>
                    <a:pt x="1534418" y="130373"/>
                  </a:lnTo>
                  <a:lnTo>
                    <a:pt x="1402259" y="274737"/>
                  </a:lnTo>
                  <a:lnTo>
                    <a:pt x="1542455" y="463153"/>
                  </a:lnTo>
                  <a:lnTo>
                    <a:pt x="1437680" y="463153"/>
                  </a:lnTo>
                  <a:lnTo>
                    <a:pt x="1341835" y="328315"/>
                  </a:lnTo>
                  <a:lnTo>
                    <a:pt x="1302842" y="359569"/>
                  </a:lnTo>
                  <a:lnTo>
                    <a:pt x="1302842" y="463153"/>
                  </a:lnTo>
                  <a:lnTo>
                    <a:pt x="1212056" y="463153"/>
                  </a:lnTo>
                  <a:close/>
                </a:path>
              </a:pathLst>
            </a:custGeom>
            <a:solidFill>
              <a:srgbClr val="F4A52C"/>
            </a:solidFill>
            <a:ln>
              <a:noFill/>
            </a:ln>
            <a:effectLst/>
          </p:spPr>
          <p:txBody>
            <a:bodyPr rot="0" spcFirstLastPara="0" vertOverflow="overflow" horzOverflow="overflow" vert="horz" wrap="square" lIns="82951" tIns="41475" rIns="82951" bIns="41475" numCol="1" spcCol="0" rtlCol="0" fromWordArt="0" anchor="t" anchorCtr="0" forceAA="0" compatLnSpc="1">
              <a:prstTxWarp prst="textNoShape">
                <a:avLst/>
              </a:prstTxWarp>
              <a:noAutofit/>
            </a:bodyPr>
            <a:lstStyle/>
            <a:p>
              <a:endParaRPr lang="nl-NL" sz="4355" b="1" dirty="0">
                <a:latin typeface="+mj-lt"/>
              </a:endParaRPr>
            </a:p>
          </p:txBody>
        </p:sp>
        <p:sp>
          <p:nvSpPr>
            <p:cNvPr id="6" name="Tekstvak 5">
              <a:extLst>
                <a:ext uri="{FF2B5EF4-FFF2-40B4-BE49-F238E27FC236}">
                  <a16:creationId xmlns:a16="http://schemas.microsoft.com/office/drawing/2014/main" id="{D8F04351-AE45-6153-E027-ADFCF5C7E85B}"/>
                </a:ext>
              </a:extLst>
            </p:cNvPr>
            <p:cNvSpPr txBox="1"/>
            <p:nvPr/>
          </p:nvSpPr>
          <p:spPr>
            <a:xfrm>
              <a:off x="779560" y="325593"/>
              <a:ext cx="7170836" cy="471190"/>
            </a:xfrm>
            <a:custGeom>
              <a:avLst/>
              <a:gdLst/>
              <a:ahLst/>
              <a:cxnLst/>
              <a:rect l="l" t="t" r="r" b="b"/>
              <a:pathLst>
                <a:path w="7170836" h="471190">
                  <a:moveTo>
                    <a:pt x="7119044" y="369987"/>
                  </a:moveTo>
                  <a:cubicBezTo>
                    <a:pt x="7135515" y="369987"/>
                    <a:pt x="7148264" y="374352"/>
                    <a:pt x="7157293" y="383084"/>
                  </a:cubicBezTo>
                  <a:cubicBezTo>
                    <a:pt x="7166322" y="391815"/>
                    <a:pt x="7170836" y="404316"/>
                    <a:pt x="7170836" y="420588"/>
                  </a:cubicBezTo>
                  <a:cubicBezTo>
                    <a:pt x="7170836" y="436265"/>
                    <a:pt x="7166272" y="448618"/>
                    <a:pt x="7157144" y="457646"/>
                  </a:cubicBezTo>
                  <a:cubicBezTo>
                    <a:pt x="7148016" y="466675"/>
                    <a:pt x="7135316" y="471190"/>
                    <a:pt x="7119044" y="471190"/>
                  </a:cubicBezTo>
                  <a:cubicBezTo>
                    <a:pt x="7102376" y="471190"/>
                    <a:pt x="7089477" y="466775"/>
                    <a:pt x="7080349" y="457944"/>
                  </a:cubicBezTo>
                  <a:cubicBezTo>
                    <a:pt x="7071221" y="449114"/>
                    <a:pt x="7066657" y="436662"/>
                    <a:pt x="7066657" y="420588"/>
                  </a:cubicBezTo>
                  <a:cubicBezTo>
                    <a:pt x="7066657" y="403919"/>
                    <a:pt x="7071122" y="391319"/>
                    <a:pt x="7080051" y="382786"/>
                  </a:cubicBezTo>
                  <a:cubicBezTo>
                    <a:pt x="7088981" y="374253"/>
                    <a:pt x="7101978" y="369987"/>
                    <a:pt x="7119044" y="369987"/>
                  </a:cubicBezTo>
                  <a:close/>
                  <a:moveTo>
                    <a:pt x="5911453" y="308967"/>
                  </a:moveTo>
                  <a:lnTo>
                    <a:pt x="5876329" y="310158"/>
                  </a:lnTo>
                  <a:cubicBezTo>
                    <a:pt x="5849937" y="310951"/>
                    <a:pt x="5830292" y="315714"/>
                    <a:pt x="5817394" y="324445"/>
                  </a:cubicBezTo>
                  <a:cubicBezTo>
                    <a:pt x="5804495" y="333177"/>
                    <a:pt x="5798046" y="346472"/>
                    <a:pt x="5798046" y="364331"/>
                  </a:cubicBezTo>
                  <a:cubicBezTo>
                    <a:pt x="5798046" y="389930"/>
                    <a:pt x="5812730" y="402729"/>
                    <a:pt x="5842099" y="402729"/>
                  </a:cubicBezTo>
                  <a:cubicBezTo>
                    <a:pt x="5863133" y="402729"/>
                    <a:pt x="5879951" y="396677"/>
                    <a:pt x="5892552" y="384572"/>
                  </a:cubicBezTo>
                  <a:cubicBezTo>
                    <a:pt x="5905153" y="372467"/>
                    <a:pt x="5911453" y="356394"/>
                    <a:pt x="5911453" y="336352"/>
                  </a:cubicBezTo>
                  <a:close/>
                  <a:moveTo>
                    <a:pt x="4749403" y="308967"/>
                  </a:moveTo>
                  <a:lnTo>
                    <a:pt x="4714280" y="310158"/>
                  </a:lnTo>
                  <a:cubicBezTo>
                    <a:pt x="4687887" y="310951"/>
                    <a:pt x="4668242" y="315714"/>
                    <a:pt x="4655344" y="324445"/>
                  </a:cubicBezTo>
                  <a:cubicBezTo>
                    <a:pt x="4642445" y="333177"/>
                    <a:pt x="4635996" y="346472"/>
                    <a:pt x="4635996" y="364331"/>
                  </a:cubicBezTo>
                  <a:cubicBezTo>
                    <a:pt x="4635996" y="389930"/>
                    <a:pt x="4650680" y="402729"/>
                    <a:pt x="4680049" y="402729"/>
                  </a:cubicBezTo>
                  <a:cubicBezTo>
                    <a:pt x="4701084" y="402729"/>
                    <a:pt x="4717901" y="396677"/>
                    <a:pt x="4730502" y="384572"/>
                  </a:cubicBezTo>
                  <a:cubicBezTo>
                    <a:pt x="4743103" y="372467"/>
                    <a:pt x="4749403" y="356394"/>
                    <a:pt x="4749403" y="336352"/>
                  </a:cubicBezTo>
                  <a:close/>
                  <a:moveTo>
                    <a:pt x="4377928" y="308967"/>
                  </a:moveTo>
                  <a:lnTo>
                    <a:pt x="4342805" y="310158"/>
                  </a:lnTo>
                  <a:cubicBezTo>
                    <a:pt x="4316412" y="310951"/>
                    <a:pt x="4296767" y="315714"/>
                    <a:pt x="4283869" y="324445"/>
                  </a:cubicBezTo>
                  <a:cubicBezTo>
                    <a:pt x="4270970" y="333177"/>
                    <a:pt x="4264521" y="346472"/>
                    <a:pt x="4264521" y="364331"/>
                  </a:cubicBezTo>
                  <a:cubicBezTo>
                    <a:pt x="4264521" y="389930"/>
                    <a:pt x="4279205" y="402729"/>
                    <a:pt x="4308574" y="402729"/>
                  </a:cubicBezTo>
                  <a:cubicBezTo>
                    <a:pt x="4329609" y="402729"/>
                    <a:pt x="4346426" y="396677"/>
                    <a:pt x="4359027" y="384572"/>
                  </a:cubicBezTo>
                  <a:cubicBezTo>
                    <a:pt x="4371628" y="372467"/>
                    <a:pt x="4377928" y="356394"/>
                    <a:pt x="4377928" y="336352"/>
                  </a:cubicBezTo>
                  <a:close/>
                  <a:moveTo>
                    <a:pt x="625078" y="308967"/>
                  </a:moveTo>
                  <a:lnTo>
                    <a:pt x="589955" y="310158"/>
                  </a:lnTo>
                  <a:cubicBezTo>
                    <a:pt x="563563" y="310951"/>
                    <a:pt x="543917" y="315714"/>
                    <a:pt x="531019" y="324445"/>
                  </a:cubicBezTo>
                  <a:cubicBezTo>
                    <a:pt x="518120" y="333177"/>
                    <a:pt x="511671" y="346472"/>
                    <a:pt x="511671" y="364331"/>
                  </a:cubicBezTo>
                  <a:cubicBezTo>
                    <a:pt x="511671" y="389930"/>
                    <a:pt x="526356" y="402729"/>
                    <a:pt x="555724" y="402729"/>
                  </a:cubicBezTo>
                  <a:cubicBezTo>
                    <a:pt x="576759" y="402729"/>
                    <a:pt x="593576" y="396677"/>
                    <a:pt x="606177" y="384572"/>
                  </a:cubicBezTo>
                  <a:cubicBezTo>
                    <a:pt x="618778" y="372467"/>
                    <a:pt x="625078" y="356394"/>
                    <a:pt x="625078" y="336352"/>
                  </a:cubicBezTo>
                  <a:close/>
                  <a:moveTo>
                    <a:pt x="5472112" y="197941"/>
                  </a:moveTo>
                  <a:cubicBezTo>
                    <a:pt x="5451872" y="197941"/>
                    <a:pt x="5436145" y="206524"/>
                    <a:pt x="5424934" y="223689"/>
                  </a:cubicBezTo>
                  <a:cubicBezTo>
                    <a:pt x="5413722" y="240853"/>
                    <a:pt x="5408116" y="265807"/>
                    <a:pt x="5408116" y="298549"/>
                  </a:cubicBezTo>
                  <a:cubicBezTo>
                    <a:pt x="5408116" y="331291"/>
                    <a:pt x="5413772" y="355848"/>
                    <a:pt x="5425083" y="372219"/>
                  </a:cubicBezTo>
                  <a:cubicBezTo>
                    <a:pt x="5436394" y="388590"/>
                    <a:pt x="5452566" y="396776"/>
                    <a:pt x="5473601" y="396776"/>
                  </a:cubicBezTo>
                  <a:cubicBezTo>
                    <a:pt x="5496818" y="396776"/>
                    <a:pt x="5513834" y="390029"/>
                    <a:pt x="5524649" y="376535"/>
                  </a:cubicBezTo>
                  <a:cubicBezTo>
                    <a:pt x="5535464" y="363041"/>
                    <a:pt x="5541367" y="340122"/>
                    <a:pt x="5542359" y="307777"/>
                  </a:cubicBezTo>
                  <a:lnTo>
                    <a:pt x="5542359" y="297954"/>
                  </a:lnTo>
                  <a:cubicBezTo>
                    <a:pt x="5542359" y="262235"/>
                    <a:pt x="5536853" y="236637"/>
                    <a:pt x="5525839" y="221159"/>
                  </a:cubicBezTo>
                  <a:cubicBezTo>
                    <a:pt x="5514826" y="205680"/>
                    <a:pt x="5496917" y="197941"/>
                    <a:pt x="5472112" y="197941"/>
                  </a:cubicBezTo>
                  <a:close/>
                  <a:moveTo>
                    <a:pt x="3424238" y="197941"/>
                  </a:moveTo>
                  <a:cubicBezTo>
                    <a:pt x="3403997" y="197941"/>
                    <a:pt x="3388271" y="206524"/>
                    <a:pt x="3377059" y="223689"/>
                  </a:cubicBezTo>
                  <a:cubicBezTo>
                    <a:pt x="3365847" y="240853"/>
                    <a:pt x="3360241" y="265807"/>
                    <a:pt x="3360241" y="298549"/>
                  </a:cubicBezTo>
                  <a:cubicBezTo>
                    <a:pt x="3360241" y="331291"/>
                    <a:pt x="3365897" y="355848"/>
                    <a:pt x="3377208" y="372219"/>
                  </a:cubicBezTo>
                  <a:cubicBezTo>
                    <a:pt x="3388519" y="388590"/>
                    <a:pt x="3404691" y="396776"/>
                    <a:pt x="3425726" y="396776"/>
                  </a:cubicBezTo>
                  <a:cubicBezTo>
                    <a:pt x="3448943" y="396776"/>
                    <a:pt x="3465959" y="390029"/>
                    <a:pt x="3476774" y="376535"/>
                  </a:cubicBezTo>
                  <a:cubicBezTo>
                    <a:pt x="3487589" y="363041"/>
                    <a:pt x="3493492" y="340122"/>
                    <a:pt x="3494484" y="307777"/>
                  </a:cubicBezTo>
                  <a:lnTo>
                    <a:pt x="3494484" y="297954"/>
                  </a:lnTo>
                  <a:cubicBezTo>
                    <a:pt x="3494484" y="262235"/>
                    <a:pt x="3488978" y="236637"/>
                    <a:pt x="3477964" y="221159"/>
                  </a:cubicBezTo>
                  <a:cubicBezTo>
                    <a:pt x="3466951" y="205680"/>
                    <a:pt x="3449042" y="197941"/>
                    <a:pt x="3424238" y="197941"/>
                  </a:cubicBezTo>
                  <a:close/>
                  <a:moveTo>
                    <a:pt x="2610148" y="197346"/>
                  </a:moveTo>
                  <a:cubicBezTo>
                    <a:pt x="2585939" y="197346"/>
                    <a:pt x="2568476" y="205532"/>
                    <a:pt x="2557760" y="221903"/>
                  </a:cubicBezTo>
                  <a:cubicBezTo>
                    <a:pt x="2547044" y="238274"/>
                    <a:pt x="2541687" y="263029"/>
                    <a:pt x="2541687" y="296168"/>
                  </a:cubicBezTo>
                  <a:cubicBezTo>
                    <a:pt x="2541687" y="329109"/>
                    <a:pt x="2547094" y="354012"/>
                    <a:pt x="2557909" y="370880"/>
                  </a:cubicBezTo>
                  <a:cubicBezTo>
                    <a:pt x="2568724" y="387747"/>
                    <a:pt x="2586335" y="396180"/>
                    <a:pt x="2610743" y="396180"/>
                  </a:cubicBezTo>
                  <a:cubicBezTo>
                    <a:pt x="2634952" y="396180"/>
                    <a:pt x="2652365" y="387796"/>
                    <a:pt x="2662982" y="371028"/>
                  </a:cubicBezTo>
                  <a:cubicBezTo>
                    <a:pt x="2673598" y="354260"/>
                    <a:pt x="2678906" y="329307"/>
                    <a:pt x="2678906" y="296168"/>
                  </a:cubicBezTo>
                  <a:cubicBezTo>
                    <a:pt x="2678906" y="263227"/>
                    <a:pt x="2673548" y="238522"/>
                    <a:pt x="2662833" y="222052"/>
                  </a:cubicBezTo>
                  <a:cubicBezTo>
                    <a:pt x="2652117" y="205581"/>
                    <a:pt x="2634556" y="197346"/>
                    <a:pt x="2610148" y="197346"/>
                  </a:cubicBezTo>
                  <a:close/>
                  <a:moveTo>
                    <a:pt x="2229148" y="197346"/>
                  </a:moveTo>
                  <a:cubicBezTo>
                    <a:pt x="2204938" y="197346"/>
                    <a:pt x="2187476" y="205532"/>
                    <a:pt x="2176760" y="221903"/>
                  </a:cubicBezTo>
                  <a:cubicBezTo>
                    <a:pt x="2166044" y="238274"/>
                    <a:pt x="2160687" y="263029"/>
                    <a:pt x="2160687" y="296168"/>
                  </a:cubicBezTo>
                  <a:cubicBezTo>
                    <a:pt x="2160687" y="329109"/>
                    <a:pt x="2166094" y="354012"/>
                    <a:pt x="2176909" y="370880"/>
                  </a:cubicBezTo>
                  <a:cubicBezTo>
                    <a:pt x="2187724" y="387747"/>
                    <a:pt x="2205335" y="396180"/>
                    <a:pt x="2229743" y="396180"/>
                  </a:cubicBezTo>
                  <a:cubicBezTo>
                    <a:pt x="2253952" y="396180"/>
                    <a:pt x="2271366" y="387796"/>
                    <a:pt x="2281982" y="371028"/>
                  </a:cubicBezTo>
                  <a:cubicBezTo>
                    <a:pt x="2292598" y="354260"/>
                    <a:pt x="2297906" y="329307"/>
                    <a:pt x="2297906" y="296168"/>
                  </a:cubicBezTo>
                  <a:cubicBezTo>
                    <a:pt x="2297906" y="263227"/>
                    <a:pt x="2292549" y="238522"/>
                    <a:pt x="2281833" y="222052"/>
                  </a:cubicBezTo>
                  <a:cubicBezTo>
                    <a:pt x="2271117" y="205581"/>
                    <a:pt x="2253556" y="197346"/>
                    <a:pt x="2229148" y="197346"/>
                  </a:cubicBezTo>
                  <a:close/>
                  <a:moveTo>
                    <a:pt x="3816846" y="188714"/>
                  </a:moveTo>
                  <a:cubicBezTo>
                    <a:pt x="3797597" y="188714"/>
                    <a:pt x="3782516" y="194816"/>
                    <a:pt x="3771602" y="207020"/>
                  </a:cubicBezTo>
                  <a:cubicBezTo>
                    <a:pt x="3760688" y="219224"/>
                    <a:pt x="3754438" y="236537"/>
                    <a:pt x="3752850" y="258961"/>
                  </a:cubicBezTo>
                  <a:lnTo>
                    <a:pt x="3880247" y="258961"/>
                  </a:lnTo>
                  <a:cubicBezTo>
                    <a:pt x="3879850" y="236537"/>
                    <a:pt x="3873996" y="219224"/>
                    <a:pt x="3862685" y="207020"/>
                  </a:cubicBezTo>
                  <a:cubicBezTo>
                    <a:pt x="3851374" y="194816"/>
                    <a:pt x="3836095" y="188714"/>
                    <a:pt x="3816846" y="188714"/>
                  </a:cubicBezTo>
                  <a:close/>
                  <a:moveTo>
                    <a:pt x="1697831" y="130373"/>
                  </a:moveTo>
                  <a:lnTo>
                    <a:pt x="1792784" y="130373"/>
                  </a:lnTo>
                  <a:lnTo>
                    <a:pt x="1857077" y="319980"/>
                  </a:lnTo>
                  <a:cubicBezTo>
                    <a:pt x="1864221" y="343991"/>
                    <a:pt x="1868686" y="366712"/>
                    <a:pt x="1870472" y="388144"/>
                  </a:cubicBezTo>
                  <a:lnTo>
                    <a:pt x="1872258" y="388144"/>
                  </a:lnTo>
                  <a:cubicBezTo>
                    <a:pt x="1873250" y="369094"/>
                    <a:pt x="1877715" y="346373"/>
                    <a:pt x="1885652" y="319980"/>
                  </a:cubicBezTo>
                  <a:lnTo>
                    <a:pt x="1949649" y="130373"/>
                  </a:lnTo>
                  <a:lnTo>
                    <a:pt x="2044601" y="130373"/>
                  </a:lnTo>
                  <a:lnTo>
                    <a:pt x="1917799" y="463153"/>
                  </a:lnTo>
                  <a:lnTo>
                    <a:pt x="1824633" y="463153"/>
                  </a:lnTo>
                  <a:close/>
                  <a:moveTo>
                    <a:pt x="6241554" y="124123"/>
                  </a:moveTo>
                  <a:cubicBezTo>
                    <a:pt x="6280051" y="124123"/>
                    <a:pt x="6314579" y="131663"/>
                    <a:pt x="6345138" y="146744"/>
                  </a:cubicBezTo>
                  <a:lnTo>
                    <a:pt x="6318349" y="216991"/>
                  </a:lnTo>
                  <a:cubicBezTo>
                    <a:pt x="6304061" y="211237"/>
                    <a:pt x="6290766" y="206524"/>
                    <a:pt x="6278463" y="202853"/>
                  </a:cubicBezTo>
                  <a:cubicBezTo>
                    <a:pt x="6266160" y="199182"/>
                    <a:pt x="6253857" y="197346"/>
                    <a:pt x="6241554" y="197346"/>
                  </a:cubicBezTo>
                  <a:cubicBezTo>
                    <a:pt x="6194326" y="197346"/>
                    <a:pt x="6170711" y="230882"/>
                    <a:pt x="6170711" y="297954"/>
                  </a:cubicBezTo>
                  <a:cubicBezTo>
                    <a:pt x="6170711" y="363041"/>
                    <a:pt x="6194326" y="395585"/>
                    <a:pt x="6241554" y="395585"/>
                  </a:cubicBezTo>
                  <a:cubicBezTo>
                    <a:pt x="6259016" y="395585"/>
                    <a:pt x="6275189" y="393254"/>
                    <a:pt x="6290072" y="388590"/>
                  </a:cubicBezTo>
                  <a:cubicBezTo>
                    <a:pt x="6304954" y="383927"/>
                    <a:pt x="6319837" y="376634"/>
                    <a:pt x="6334720" y="366712"/>
                  </a:cubicBezTo>
                  <a:lnTo>
                    <a:pt x="6334720" y="444401"/>
                  </a:lnTo>
                  <a:cubicBezTo>
                    <a:pt x="6320036" y="453727"/>
                    <a:pt x="6305203" y="460177"/>
                    <a:pt x="6290220" y="463748"/>
                  </a:cubicBezTo>
                  <a:cubicBezTo>
                    <a:pt x="6275238" y="467320"/>
                    <a:pt x="6256337" y="469106"/>
                    <a:pt x="6233517" y="469106"/>
                  </a:cubicBezTo>
                  <a:cubicBezTo>
                    <a:pt x="6129933" y="469106"/>
                    <a:pt x="6078140" y="412254"/>
                    <a:pt x="6078140" y="298549"/>
                  </a:cubicBezTo>
                  <a:cubicBezTo>
                    <a:pt x="6078140" y="241994"/>
                    <a:pt x="6092230" y="198785"/>
                    <a:pt x="6120408" y="168920"/>
                  </a:cubicBezTo>
                  <a:cubicBezTo>
                    <a:pt x="6148586" y="139055"/>
                    <a:pt x="6188968" y="124123"/>
                    <a:pt x="6241554" y="124123"/>
                  </a:cubicBezTo>
                  <a:close/>
                  <a:moveTo>
                    <a:pt x="5125343" y="124123"/>
                  </a:moveTo>
                  <a:cubicBezTo>
                    <a:pt x="5164038" y="124123"/>
                    <a:pt x="5193407" y="134590"/>
                    <a:pt x="5213449" y="155525"/>
                  </a:cubicBezTo>
                  <a:cubicBezTo>
                    <a:pt x="5233491" y="176461"/>
                    <a:pt x="5243512" y="206673"/>
                    <a:pt x="5243512" y="246162"/>
                  </a:cubicBezTo>
                  <a:lnTo>
                    <a:pt x="5243512" y="463153"/>
                  </a:lnTo>
                  <a:lnTo>
                    <a:pt x="5152727" y="463153"/>
                  </a:lnTo>
                  <a:lnTo>
                    <a:pt x="5152727" y="268784"/>
                  </a:lnTo>
                  <a:cubicBezTo>
                    <a:pt x="5152727" y="244773"/>
                    <a:pt x="5148461" y="226764"/>
                    <a:pt x="5139928" y="214759"/>
                  </a:cubicBezTo>
                  <a:cubicBezTo>
                    <a:pt x="5131395" y="202753"/>
                    <a:pt x="5117802" y="196751"/>
                    <a:pt x="5099149" y="196751"/>
                  </a:cubicBezTo>
                  <a:cubicBezTo>
                    <a:pt x="5073749" y="196751"/>
                    <a:pt x="5055394" y="205234"/>
                    <a:pt x="5044083" y="222200"/>
                  </a:cubicBezTo>
                  <a:cubicBezTo>
                    <a:pt x="5032772" y="239167"/>
                    <a:pt x="5027116" y="267295"/>
                    <a:pt x="5027116" y="306586"/>
                  </a:cubicBezTo>
                  <a:lnTo>
                    <a:pt x="5027116" y="463153"/>
                  </a:lnTo>
                  <a:lnTo>
                    <a:pt x="4936331" y="463153"/>
                  </a:lnTo>
                  <a:lnTo>
                    <a:pt x="4936331" y="130373"/>
                  </a:lnTo>
                  <a:lnTo>
                    <a:pt x="5005685" y="130373"/>
                  </a:lnTo>
                  <a:lnTo>
                    <a:pt x="5017889" y="172938"/>
                  </a:lnTo>
                  <a:lnTo>
                    <a:pt x="5022949" y="172938"/>
                  </a:lnTo>
                  <a:cubicBezTo>
                    <a:pt x="5033069" y="156865"/>
                    <a:pt x="5047010" y="144710"/>
                    <a:pt x="5064770" y="136475"/>
                  </a:cubicBezTo>
                  <a:cubicBezTo>
                    <a:pt x="5082530" y="128240"/>
                    <a:pt x="5102721" y="124123"/>
                    <a:pt x="5125343" y="124123"/>
                  </a:cubicBezTo>
                  <a:close/>
                  <a:moveTo>
                    <a:pt x="3816251" y="124123"/>
                  </a:moveTo>
                  <a:cubicBezTo>
                    <a:pt x="3863280" y="124123"/>
                    <a:pt x="3899892" y="137517"/>
                    <a:pt x="3926086" y="164306"/>
                  </a:cubicBezTo>
                  <a:cubicBezTo>
                    <a:pt x="3952280" y="191095"/>
                    <a:pt x="3965376" y="228104"/>
                    <a:pt x="3965376" y="275332"/>
                  </a:cubicBezTo>
                  <a:lnTo>
                    <a:pt x="3965376" y="319385"/>
                  </a:lnTo>
                  <a:lnTo>
                    <a:pt x="3750766" y="319385"/>
                  </a:lnTo>
                  <a:cubicBezTo>
                    <a:pt x="3751758" y="345182"/>
                    <a:pt x="3759398" y="365323"/>
                    <a:pt x="3773686" y="379809"/>
                  </a:cubicBezTo>
                  <a:cubicBezTo>
                    <a:pt x="3787973" y="394295"/>
                    <a:pt x="3808015" y="401538"/>
                    <a:pt x="3833812" y="401538"/>
                  </a:cubicBezTo>
                  <a:cubicBezTo>
                    <a:pt x="3853855" y="401538"/>
                    <a:pt x="3872805" y="399455"/>
                    <a:pt x="3890665" y="395287"/>
                  </a:cubicBezTo>
                  <a:cubicBezTo>
                    <a:pt x="3908524" y="391120"/>
                    <a:pt x="3927177" y="384473"/>
                    <a:pt x="3946624" y="375344"/>
                  </a:cubicBezTo>
                  <a:lnTo>
                    <a:pt x="3946624" y="445591"/>
                  </a:lnTo>
                  <a:cubicBezTo>
                    <a:pt x="3930749" y="453529"/>
                    <a:pt x="3913783" y="459432"/>
                    <a:pt x="3895725" y="463302"/>
                  </a:cubicBezTo>
                  <a:cubicBezTo>
                    <a:pt x="3877667" y="467171"/>
                    <a:pt x="3855640" y="469106"/>
                    <a:pt x="3829645" y="469106"/>
                  </a:cubicBezTo>
                  <a:cubicBezTo>
                    <a:pt x="3776067" y="469106"/>
                    <a:pt x="3734197" y="454323"/>
                    <a:pt x="3704034" y="424755"/>
                  </a:cubicBezTo>
                  <a:cubicBezTo>
                    <a:pt x="3673872" y="395188"/>
                    <a:pt x="3658791" y="353318"/>
                    <a:pt x="3658791" y="299144"/>
                  </a:cubicBezTo>
                  <a:cubicBezTo>
                    <a:pt x="3658791" y="243384"/>
                    <a:pt x="3672731" y="200273"/>
                    <a:pt x="3700611" y="169813"/>
                  </a:cubicBezTo>
                  <a:cubicBezTo>
                    <a:pt x="3728492" y="139353"/>
                    <a:pt x="3767038" y="124123"/>
                    <a:pt x="3816251" y="124123"/>
                  </a:cubicBezTo>
                  <a:close/>
                  <a:moveTo>
                    <a:pt x="3036094" y="124123"/>
                  </a:moveTo>
                  <a:cubicBezTo>
                    <a:pt x="3048397" y="124123"/>
                    <a:pt x="3058616" y="125016"/>
                    <a:pt x="3066752" y="126802"/>
                  </a:cubicBezTo>
                  <a:lnTo>
                    <a:pt x="3059906" y="211931"/>
                  </a:lnTo>
                  <a:cubicBezTo>
                    <a:pt x="3052564" y="209947"/>
                    <a:pt x="3043634" y="208955"/>
                    <a:pt x="3033117" y="208955"/>
                  </a:cubicBezTo>
                  <a:cubicBezTo>
                    <a:pt x="3004146" y="208955"/>
                    <a:pt x="2981573" y="216396"/>
                    <a:pt x="2965400" y="231279"/>
                  </a:cubicBezTo>
                  <a:cubicBezTo>
                    <a:pt x="2949228" y="246162"/>
                    <a:pt x="2941141" y="266998"/>
                    <a:pt x="2941141" y="293787"/>
                  </a:cubicBezTo>
                  <a:lnTo>
                    <a:pt x="2941141" y="463153"/>
                  </a:lnTo>
                  <a:lnTo>
                    <a:pt x="2850356" y="463153"/>
                  </a:lnTo>
                  <a:lnTo>
                    <a:pt x="2850356" y="130373"/>
                  </a:lnTo>
                  <a:lnTo>
                    <a:pt x="2919115" y="130373"/>
                  </a:lnTo>
                  <a:lnTo>
                    <a:pt x="2932510" y="186333"/>
                  </a:lnTo>
                  <a:lnTo>
                    <a:pt x="2936974" y="186333"/>
                  </a:lnTo>
                  <a:cubicBezTo>
                    <a:pt x="2947293" y="167680"/>
                    <a:pt x="2961233" y="152648"/>
                    <a:pt x="2978795" y="141238"/>
                  </a:cubicBezTo>
                  <a:cubicBezTo>
                    <a:pt x="2996357" y="129828"/>
                    <a:pt x="3015457" y="124123"/>
                    <a:pt x="3036094" y="124123"/>
                  </a:cubicBezTo>
                  <a:close/>
                  <a:moveTo>
                    <a:pt x="2611338" y="124123"/>
                  </a:moveTo>
                  <a:cubicBezTo>
                    <a:pt x="2643287" y="124123"/>
                    <a:pt x="2671465" y="131068"/>
                    <a:pt x="2695873" y="144959"/>
                  </a:cubicBezTo>
                  <a:cubicBezTo>
                    <a:pt x="2720280" y="158849"/>
                    <a:pt x="2739033" y="178792"/>
                    <a:pt x="2752130" y="204787"/>
                  </a:cubicBezTo>
                  <a:cubicBezTo>
                    <a:pt x="2765227" y="230783"/>
                    <a:pt x="2771775" y="261243"/>
                    <a:pt x="2771775" y="296168"/>
                  </a:cubicBezTo>
                  <a:cubicBezTo>
                    <a:pt x="2771775" y="350341"/>
                    <a:pt x="2757488" y="392708"/>
                    <a:pt x="2728912" y="423267"/>
                  </a:cubicBezTo>
                  <a:cubicBezTo>
                    <a:pt x="2700338" y="453827"/>
                    <a:pt x="2660551" y="469106"/>
                    <a:pt x="2609553" y="469106"/>
                  </a:cubicBezTo>
                  <a:cubicBezTo>
                    <a:pt x="2577604" y="469106"/>
                    <a:pt x="2549426" y="462111"/>
                    <a:pt x="2525018" y="448121"/>
                  </a:cubicBezTo>
                  <a:cubicBezTo>
                    <a:pt x="2500610" y="434132"/>
                    <a:pt x="2481858" y="414040"/>
                    <a:pt x="2468761" y="387846"/>
                  </a:cubicBezTo>
                  <a:cubicBezTo>
                    <a:pt x="2455664" y="361652"/>
                    <a:pt x="2449116" y="331093"/>
                    <a:pt x="2449116" y="296168"/>
                  </a:cubicBezTo>
                  <a:cubicBezTo>
                    <a:pt x="2449116" y="241796"/>
                    <a:pt x="2463304" y="199529"/>
                    <a:pt x="2491680" y="169366"/>
                  </a:cubicBezTo>
                  <a:cubicBezTo>
                    <a:pt x="2520057" y="139204"/>
                    <a:pt x="2559943" y="124123"/>
                    <a:pt x="2611338" y="124123"/>
                  </a:cubicBezTo>
                  <a:close/>
                  <a:moveTo>
                    <a:pt x="2230339" y="124123"/>
                  </a:moveTo>
                  <a:cubicBezTo>
                    <a:pt x="2262287" y="124123"/>
                    <a:pt x="2290465" y="131068"/>
                    <a:pt x="2314873" y="144959"/>
                  </a:cubicBezTo>
                  <a:cubicBezTo>
                    <a:pt x="2339281" y="158849"/>
                    <a:pt x="2358033" y="178792"/>
                    <a:pt x="2371130" y="204787"/>
                  </a:cubicBezTo>
                  <a:cubicBezTo>
                    <a:pt x="2384227" y="230783"/>
                    <a:pt x="2390775" y="261243"/>
                    <a:pt x="2390775" y="296168"/>
                  </a:cubicBezTo>
                  <a:cubicBezTo>
                    <a:pt x="2390775" y="350341"/>
                    <a:pt x="2376487" y="392708"/>
                    <a:pt x="2347913" y="423267"/>
                  </a:cubicBezTo>
                  <a:cubicBezTo>
                    <a:pt x="2319337" y="453827"/>
                    <a:pt x="2279551" y="469106"/>
                    <a:pt x="2228552" y="469106"/>
                  </a:cubicBezTo>
                  <a:cubicBezTo>
                    <a:pt x="2196604" y="469106"/>
                    <a:pt x="2168426" y="462111"/>
                    <a:pt x="2144018" y="448121"/>
                  </a:cubicBezTo>
                  <a:cubicBezTo>
                    <a:pt x="2119610" y="434132"/>
                    <a:pt x="2100858" y="414040"/>
                    <a:pt x="2087761" y="387846"/>
                  </a:cubicBezTo>
                  <a:cubicBezTo>
                    <a:pt x="2074664" y="361652"/>
                    <a:pt x="2068116" y="331093"/>
                    <a:pt x="2068116" y="296168"/>
                  </a:cubicBezTo>
                  <a:cubicBezTo>
                    <a:pt x="2068116" y="241796"/>
                    <a:pt x="2082304" y="199529"/>
                    <a:pt x="2110681" y="169366"/>
                  </a:cubicBezTo>
                  <a:cubicBezTo>
                    <a:pt x="2139057" y="139204"/>
                    <a:pt x="2178943" y="124123"/>
                    <a:pt x="2230339" y="124123"/>
                  </a:cubicBezTo>
                  <a:close/>
                  <a:moveTo>
                    <a:pt x="1001018" y="124123"/>
                  </a:moveTo>
                  <a:cubicBezTo>
                    <a:pt x="1039713" y="124123"/>
                    <a:pt x="1069082" y="134590"/>
                    <a:pt x="1089124" y="155525"/>
                  </a:cubicBezTo>
                  <a:cubicBezTo>
                    <a:pt x="1109166" y="176461"/>
                    <a:pt x="1119188" y="206673"/>
                    <a:pt x="1119188" y="246162"/>
                  </a:cubicBezTo>
                  <a:lnTo>
                    <a:pt x="1119188" y="463153"/>
                  </a:lnTo>
                  <a:lnTo>
                    <a:pt x="1028402" y="463153"/>
                  </a:lnTo>
                  <a:lnTo>
                    <a:pt x="1028402" y="268784"/>
                  </a:lnTo>
                  <a:cubicBezTo>
                    <a:pt x="1028402" y="244773"/>
                    <a:pt x="1024136" y="226764"/>
                    <a:pt x="1015603" y="214759"/>
                  </a:cubicBezTo>
                  <a:cubicBezTo>
                    <a:pt x="1007070" y="202753"/>
                    <a:pt x="993477" y="196751"/>
                    <a:pt x="974824" y="196751"/>
                  </a:cubicBezTo>
                  <a:cubicBezTo>
                    <a:pt x="949424" y="196751"/>
                    <a:pt x="931069" y="205234"/>
                    <a:pt x="919758" y="222200"/>
                  </a:cubicBezTo>
                  <a:cubicBezTo>
                    <a:pt x="908447" y="239167"/>
                    <a:pt x="902791" y="267295"/>
                    <a:pt x="902791" y="306586"/>
                  </a:cubicBezTo>
                  <a:lnTo>
                    <a:pt x="902791" y="463153"/>
                  </a:lnTo>
                  <a:lnTo>
                    <a:pt x="812006" y="463153"/>
                  </a:lnTo>
                  <a:lnTo>
                    <a:pt x="812006" y="130373"/>
                  </a:lnTo>
                  <a:lnTo>
                    <a:pt x="881360" y="130373"/>
                  </a:lnTo>
                  <a:lnTo>
                    <a:pt x="893564" y="172938"/>
                  </a:lnTo>
                  <a:lnTo>
                    <a:pt x="898624" y="172938"/>
                  </a:lnTo>
                  <a:cubicBezTo>
                    <a:pt x="908745" y="156865"/>
                    <a:pt x="922685" y="144710"/>
                    <a:pt x="940445" y="136475"/>
                  </a:cubicBezTo>
                  <a:cubicBezTo>
                    <a:pt x="958205" y="128240"/>
                    <a:pt x="978396" y="124123"/>
                    <a:pt x="1001018" y="124123"/>
                  </a:cubicBezTo>
                  <a:close/>
                  <a:moveTo>
                    <a:pt x="5863233" y="123527"/>
                  </a:moveTo>
                  <a:cubicBezTo>
                    <a:pt x="5907881" y="123527"/>
                    <a:pt x="5942111" y="133251"/>
                    <a:pt x="5965924" y="152698"/>
                  </a:cubicBezTo>
                  <a:cubicBezTo>
                    <a:pt x="5989736" y="172144"/>
                    <a:pt x="6001643" y="201712"/>
                    <a:pt x="6001643" y="241399"/>
                  </a:cubicBezTo>
                  <a:lnTo>
                    <a:pt x="6001643" y="463153"/>
                  </a:lnTo>
                  <a:lnTo>
                    <a:pt x="5938242" y="463153"/>
                  </a:lnTo>
                  <a:lnTo>
                    <a:pt x="5920680" y="417909"/>
                  </a:lnTo>
                  <a:lnTo>
                    <a:pt x="5918299" y="417909"/>
                  </a:lnTo>
                  <a:cubicBezTo>
                    <a:pt x="5903019" y="437158"/>
                    <a:pt x="5887293" y="450503"/>
                    <a:pt x="5871120" y="457944"/>
                  </a:cubicBezTo>
                  <a:cubicBezTo>
                    <a:pt x="5854948" y="465386"/>
                    <a:pt x="5833864" y="469106"/>
                    <a:pt x="5807869" y="469106"/>
                  </a:cubicBezTo>
                  <a:cubicBezTo>
                    <a:pt x="5775920" y="469106"/>
                    <a:pt x="5750768" y="459978"/>
                    <a:pt x="5732413" y="441722"/>
                  </a:cubicBezTo>
                  <a:cubicBezTo>
                    <a:pt x="5714057" y="423466"/>
                    <a:pt x="5704879" y="397470"/>
                    <a:pt x="5704879" y="363736"/>
                  </a:cubicBezTo>
                  <a:cubicBezTo>
                    <a:pt x="5704879" y="328414"/>
                    <a:pt x="5717232" y="302369"/>
                    <a:pt x="5741938" y="285601"/>
                  </a:cubicBezTo>
                  <a:cubicBezTo>
                    <a:pt x="5766643" y="268833"/>
                    <a:pt x="5803900" y="259556"/>
                    <a:pt x="5853708" y="257770"/>
                  </a:cubicBezTo>
                  <a:lnTo>
                    <a:pt x="5911453" y="255984"/>
                  </a:lnTo>
                  <a:lnTo>
                    <a:pt x="5911453" y="241399"/>
                  </a:lnTo>
                  <a:cubicBezTo>
                    <a:pt x="5911453" y="207665"/>
                    <a:pt x="5894189" y="190798"/>
                    <a:pt x="5859661" y="190798"/>
                  </a:cubicBezTo>
                  <a:cubicBezTo>
                    <a:pt x="5833070" y="190798"/>
                    <a:pt x="5801816" y="198834"/>
                    <a:pt x="5765899" y="214908"/>
                  </a:cubicBezTo>
                  <a:lnTo>
                    <a:pt x="5735836" y="153591"/>
                  </a:lnTo>
                  <a:cubicBezTo>
                    <a:pt x="5774134" y="133548"/>
                    <a:pt x="5816600" y="123527"/>
                    <a:pt x="5863233" y="123527"/>
                  </a:cubicBezTo>
                  <a:close/>
                  <a:moveTo>
                    <a:pt x="4701183" y="123527"/>
                  </a:moveTo>
                  <a:cubicBezTo>
                    <a:pt x="4745831" y="123527"/>
                    <a:pt x="4780061" y="133251"/>
                    <a:pt x="4803874" y="152698"/>
                  </a:cubicBezTo>
                  <a:cubicBezTo>
                    <a:pt x="4827686" y="172144"/>
                    <a:pt x="4839593" y="201712"/>
                    <a:pt x="4839593" y="241399"/>
                  </a:cubicBezTo>
                  <a:lnTo>
                    <a:pt x="4839593" y="463153"/>
                  </a:lnTo>
                  <a:lnTo>
                    <a:pt x="4776192" y="463153"/>
                  </a:lnTo>
                  <a:lnTo>
                    <a:pt x="4758630" y="417909"/>
                  </a:lnTo>
                  <a:lnTo>
                    <a:pt x="4756249" y="417909"/>
                  </a:lnTo>
                  <a:cubicBezTo>
                    <a:pt x="4740970" y="437158"/>
                    <a:pt x="4725243" y="450503"/>
                    <a:pt x="4709071" y="457944"/>
                  </a:cubicBezTo>
                  <a:cubicBezTo>
                    <a:pt x="4692898" y="465386"/>
                    <a:pt x="4671814" y="469106"/>
                    <a:pt x="4645819" y="469106"/>
                  </a:cubicBezTo>
                  <a:cubicBezTo>
                    <a:pt x="4613870" y="469106"/>
                    <a:pt x="4588719" y="459978"/>
                    <a:pt x="4570363" y="441722"/>
                  </a:cubicBezTo>
                  <a:cubicBezTo>
                    <a:pt x="4552007" y="423466"/>
                    <a:pt x="4542830" y="397470"/>
                    <a:pt x="4542830" y="363736"/>
                  </a:cubicBezTo>
                  <a:cubicBezTo>
                    <a:pt x="4542830" y="328414"/>
                    <a:pt x="4555182" y="302369"/>
                    <a:pt x="4579888" y="285601"/>
                  </a:cubicBezTo>
                  <a:cubicBezTo>
                    <a:pt x="4604593" y="268833"/>
                    <a:pt x="4641850" y="259556"/>
                    <a:pt x="4691658" y="257770"/>
                  </a:cubicBezTo>
                  <a:lnTo>
                    <a:pt x="4749403" y="255984"/>
                  </a:lnTo>
                  <a:lnTo>
                    <a:pt x="4749403" y="241399"/>
                  </a:lnTo>
                  <a:cubicBezTo>
                    <a:pt x="4749403" y="207665"/>
                    <a:pt x="4732139" y="190798"/>
                    <a:pt x="4697611" y="190798"/>
                  </a:cubicBezTo>
                  <a:cubicBezTo>
                    <a:pt x="4671020" y="190798"/>
                    <a:pt x="4639767" y="198834"/>
                    <a:pt x="4603849" y="214908"/>
                  </a:cubicBezTo>
                  <a:lnTo>
                    <a:pt x="4573786" y="153591"/>
                  </a:lnTo>
                  <a:cubicBezTo>
                    <a:pt x="4612085" y="133548"/>
                    <a:pt x="4654550" y="123527"/>
                    <a:pt x="4701183" y="123527"/>
                  </a:cubicBezTo>
                  <a:close/>
                  <a:moveTo>
                    <a:pt x="4329708" y="123527"/>
                  </a:moveTo>
                  <a:cubicBezTo>
                    <a:pt x="4374356" y="123527"/>
                    <a:pt x="4408587" y="133251"/>
                    <a:pt x="4432399" y="152698"/>
                  </a:cubicBezTo>
                  <a:cubicBezTo>
                    <a:pt x="4456212" y="172144"/>
                    <a:pt x="4468118" y="201712"/>
                    <a:pt x="4468118" y="241399"/>
                  </a:cubicBezTo>
                  <a:lnTo>
                    <a:pt x="4468118" y="463153"/>
                  </a:lnTo>
                  <a:lnTo>
                    <a:pt x="4404717" y="463153"/>
                  </a:lnTo>
                  <a:lnTo>
                    <a:pt x="4387156" y="417909"/>
                  </a:lnTo>
                  <a:lnTo>
                    <a:pt x="4384774" y="417909"/>
                  </a:lnTo>
                  <a:cubicBezTo>
                    <a:pt x="4369495" y="437158"/>
                    <a:pt x="4353768" y="450503"/>
                    <a:pt x="4337596" y="457944"/>
                  </a:cubicBezTo>
                  <a:cubicBezTo>
                    <a:pt x="4321423" y="465386"/>
                    <a:pt x="4300339" y="469106"/>
                    <a:pt x="4274344" y="469106"/>
                  </a:cubicBezTo>
                  <a:cubicBezTo>
                    <a:pt x="4242395" y="469106"/>
                    <a:pt x="4217244" y="459978"/>
                    <a:pt x="4198888" y="441722"/>
                  </a:cubicBezTo>
                  <a:cubicBezTo>
                    <a:pt x="4180532" y="423466"/>
                    <a:pt x="4171355" y="397470"/>
                    <a:pt x="4171355" y="363736"/>
                  </a:cubicBezTo>
                  <a:cubicBezTo>
                    <a:pt x="4171355" y="328414"/>
                    <a:pt x="4183707" y="302369"/>
                    <a:pt x="4208413" y="285601"/>
                  </a:cubicBezTo>
                  <a:cubicBezTo>
                    <a:pt x="4233118" y="268833"/>
                    <a:pt x="4270375" y="259556"/>
                    <a:pt x="4320183" y="257770"/>
                  </a:cubicBezTo>
                  <a:lnTo>
                    <a:pt x="4377928" y="255984"/>
                  </a:lnTo>
                  <a:lnTo>
                    <a:pt x="4377928" y="241399"/>
                  </a:lnTo>
                  <a:cubicBezTo>
                    <a:pt x="4377928" y="207665"/>
                    <a:pt x="4360664" y="190798"/>
                    <a:pt x="4326136" y="190798"/>
                  </a:cubicBezTo>
                  <a:cubicBezTo>
                    <a:pt x="4299545" y="190798"/>
                    <a:pt x="4268292" y="198834"/>
                    <a:pt x="4232374" y="214908"/>
                  </a:cubicBezTo>
                  <a:lnTo>
                    <a:pt x="4202311" y="153591"/>
                  </a:lnTo>
                  <a:cubicBezTo>
                    <a:pt x="4240610" y="133548"/>
                    <a:pt x="4283075" y="123527"/>
                    <a:pt x="4329708" y="123527"/>
                  </a:cubicBezTo>
                  <a:close/>
                  <a:moveTo>
                    <a:pt x="576858" y="123527"/>
                  </a:moveTo>
                  <a:cubicBezTo>
                    <a:pt x="621506" y="123527"/>
                    <a:pt x="655737" y="133251"/>
                    <a:pt x="679549" y="152698"/>
                  </a:cubicBezTo>
                  <a:cubicBezTo>
                    <a:pt x="703362" y="172144"/>
                    <a:pt x="715268" y="201712"/>
                    <a:pt x="715268" y="241399"/>
                  </a:cubicBezTo>
                  <a:lnTo>
                    <a:pt x="715268" y="463153"/>
                  </a:lnTo>
                  <a:lnTo>
                    <a:pt x="651867" y="463153"/>
                  </a:lnTo>
                  <a:lnTo>
                    <a:pt x="634306" y="417909"/>
                  </a:lnTo>
                  <a:lnTo>
                    <a:pt x="631924" y="417909"/>
                  </a:lnTo>
                  <a:cubicBezTo>
                    <a:pt x="616645" y="437158"/>
                    <a:pt x="600918" y="450503"/>
                    <a:pt x="584746" y="457944"/>
                  </a:cubicBezTo>
                  <a:cubicBezTo>
                    <a:pt x="568573" y="465386"/>
                    <a:pt x="547489" y="469106"/>
                    <a:pt x="521494" y="469106"/>
                  </a:cubicBezTo>
                  <a:cubicBezTo>
                    <a:pt x="489545" y="469106"/>
                    <a:pt x="464393" y="459978"/>
                    <a:pt x="446038" y="441722"/>
                  </a:cubicBezTo>
                  <a:cubicBezTo>
                    <a:pt x="427682" y="423466"/>
                    <a:pt x="418505" y="397470"/>
                    <a:pt x="418505" y="363736"/>
                  </a:cubicBezTo>
                  <a:cubicBezTo>
                    <a:pt x="418505" y="328414"/>
                    <a:pt x="430857" y="302369"/>
                    <a:pt x="455563" y="285601"/>
                  </a:cubicBezTo>
                  <a:cubicBezTo>
                    <a:pt x="480268" y="268833"/>
                    <a:pt x="517525" y="259556"/>
                    <a:pt x="567333" y="257770"/>
                  </a:cubicBezTo>
                  <a:lnTo>
                    <a:pt x="625078" y="255984"/>
                  </a:lnTo>
                  <a:lnTo>
                    <a:pt x="625078" y="241399"/>
                  </a:lnTo>
                  <a:cubicBezTo>
                    <a:pt x="625078" y="207665"/>
                    <a:pt x="607814" y="190798"/>
                    <a:pt x="573286" y="190798"/>
                  </a:cubicBezTo>
                  <a:cubicBezTo>
                    <a:pt x="546695" y="190798"/>
                    <a:pt x="515441" y="198834"/>
                    <a:pt x="479524" y="214908"/>
                  </a:cubicBezTo>
                  <a:lnTo>
                    <a:pt x="449461" y="153591"/>
                  </a:lnTo>
                  <a:cubicBezTo>
                    <a:pt x="487759" y="133548"/>
                    <a:pt x="530225" y="123527"/>
                    <a:pt x="576858" y="123527"/>
                  </a:cubicBezTo>
                  <a:close/>
                  <a:moveTo>
                    <a:pt x="92273" y="103584"/>
                  </a:moveTo>
                  <a:lnTo>
                    <a:pt x="92273" y="386953"/>
                  </a:lnTo>
                  <a:lnTo>
                    <a:pt x="131862" y="386953"/>
                  </a:lnTo>
                  <a:cubicBezTo>
                    <a:pt x="220762" y="386953"/>
                    <a:pt x="265212" y="339229"/>
                    <a:pt x="265212" y="243780"/>
                  </a:cubicBezTo>
                  <a:cubicBezTo>
                    <a:pt x="265212" y="150316"/>
                    <a:pt x="223937" y="103584"/>
                    <a:pt x="141387" y="103584"/>
                  </a:cubicBezTo>
                  <a:close/>
                  <a:moveTo>
                    <a:pt x="6855321" y="59531"/>
                  </a:moveTo>
                  <a:lnTo>
                    <a:pt x="6913364" y="59531"/>
                  </a:lnTo>
                  <a:lnTo>
                    <a:pt x="6913364" y="130373"/>
                  </a:lnTo>
                  <a:lnTo>
                    <a:pt x="7006530" y="130373"/>
                  </a:lnTo>
                  <a:lnTo>
                    <a:pt x="7006530" y="198537"/>
                  </a:lnTo>
                  <a:lnTo>
                    <a:pt x="6913364" y="198537"/>
                  </a:lnTo>
                  <a:lnTo>
                    <a:pt x="6913364" y="358973"/>
                  </a:lnTo>
                  <a:cubicBezTo>
                    <a:pt x="6913364" y="371872"/>
                    <a:pt x="6916985" y="381397"/>
                    <a:pt x="6924228" y="387548"/>
                  </a:cubicBezTo>
                  <a:cubicBezTo>
                    <a:pt x="6931471" y="393700"/>
                    <a:pt x="6941046" y="396776"/>
                    <a:pt x="6952952" y="396776"/>
                  </a:cubicBezTo>
                  <a:cubicBezTo>
                    <a:pt x="6968827" y="396776"/>
                    <a:pt x="6987877" y="393303"/>
                    <a:pt x="7010102" y="386358"/>
                  </a:cubicBezTo>
                  <a:lnTo>
                    <a:pt x="7010102" y="453926"/>
                  </a:lnTo>
                  <a:cubicBezTo>
                    <a:pt x="6987480" y="464046"/>
                    <a:pt x="6959699" y="469106"/>
                    <a:pt x="6926758" y="469106"/>
                  </a:cubicBezTo>
                  <a:cubicBezTo>
                    <a:pt x="6890444" y="469106"/>
                    <a:pt x="6864002" y="459928"/>
                    <a:pt x="6847433" y="441573"/>
                  </a:cubicBezTo>
                  <a:cubicBezTo>
                    <a:pt x="6830864" y="423218"/>
                    <a:pt x="6822579" y="395684"/>
                    <a:pt x="6822579" y="358973"/>
                  </a:cubicBezTo>
                  <a:lnTo>
                    <a:pt x="6822579" y="198537"/>
                  </a:lnTo>
                  <a:lnTo>
                    <a:pt x="6779121" y="198537"/>
                  </a:lnTo>
                  <a:lnTo>
                    <a:pt x="6779121" y="160139"/>
                  </a:lnTo>
                  <a:lnTo>
                    <a:pt x="6829127" y="129778"/>
                  </a:lnTo>
                  <a:close/>
                  <a:moveTo>
                    <a:pt x="7067847" y="27980"/>
                  </a:moveTo>
                  <a:lnTo>
                    <a:pt x="7170836" y="27980"/>
                  </a:lnTo>
                  <a:lnTo>
                    <a:pt x="7155656" y="318790"/>
                  </a:lnTo>
                  <a:lnTo>
                    <a:pt x="7083028" y="318790"/>
                  </a:lnTo>
                  <a:close/>
                  <a:moveTo>
                    <a:pt x="0" y="27980"/>
                  </a:moveTo>
                  <a:lnTo>
                    <a:pt x="136624" y="27980"/>
                  </a:lnTo>
                  <a:cubicBezTo>
                    <a:pt x="207665" y="27980"/>
                    <a:pt x="262830" y="46732"/>
                    <a:pt x="302121" y="84237"/>
                  </a:cubicBezTo>
                  <a:cubicBezTo>
                    <a:pt x="341412" y="121741"/>
                    <a:pt x="361057" y="174129"/>
                    <a:pt x="361057" y="241399"/>
                  </a:cubicBezTo>
                  <a:cubicBezTo>
                    <a:pt x="361057" y="313035"/>
                    <a:pt x="340668" y="367903"/>
                    <a:pt x="299889" y="406003"/>
                  </a:cubicBezTo>
                  <a:cubicBezTo>
                    <a:pt x="259110" y="444103"/>
                    <a:pt x="200223" y="463153"/>
                    <a:pt x="123230" y="463153"/>
                  </a:cubicBezTo>
                  <a:lnTo>
                    <a:pt x="0" y="463153"/>
                  </a:lnTo>
                  <a:close/>
                  <a:moveTo>
                    <a:pt x="6412706" y="0"/>
                  </a:moveTo>
                  <a:lnTo>
                    <a:pt x="6503491" y="0"/>
                  </a:lnTo>
                  <a:lnTo>
                    <a:pt x="6503491" y="94357"/>
                  </a:lnTo>
                  <a:cubicBezTo>
                    <a:pt x="6503491" y="101699"/>
                    <a:pt x="6502796" y="118963"/>
                    <a:pt x="6501408" y="146149"/>
                  </a:cubicBezTo>
                  <a:lnTo>
                    <a:pt x="6499324" y="172938"/>
                  </a:lnTo>
                  <a:lnTo>
                    <a:pt x="6504086" y="172938"/>
                  </a:lnTo>
                  <a:cubicBezTo>
                    <a:pt x="6524327" y="140394"/>
                    <a:pt x="6556474" y="124123"/>
                    <a:pt x="6600527" y="124123"/>
                  </a:cubicBezTo>
                  <a:cubicBezTo>
                    <a:pt x="6639619" y="124123"/>
                    <a:pt x="6669286" y="134640"/>
                    <a:pt x="6689526" y="155674"/>
                  </a:cubicBezTo>
                  <a:cubicBezTo>
                    <a:pt x="6709767" y="176709"/>
                    <a:pt x="6719887" y="206871"/>
                    <a:pt x="6719887" y="246162"/>
                  </a:cubicBezTo>
                  <a:lnTo>
                    <a:pt x="6719887" y="463153"/>
                  </a:lnTo>
                  <a:lnTo>
                    <a:pt x="6629102" y="463153"/>
                  </a:lnTo>
                  <a:lnTo>
                    <a:pt x="6629102" y="268784"/>
                  </a:lnTo>
                  <a:cubicBezTo>
                    <a:pt x="6629102" y="220762"/>
                    <a:pt x="6611243" y="196751"/>
                    <a:pt x="6575524" y="196751"/>
                  </a:cubicBezTo>
                  <a:cubicBezTo>
                    <a:pt x="6550124" y="196751"/>
                    <a:pt x="6531769" y="205383"/>
                    <a:pt x="6520458" y="222647"/>
                  </a:cubicBezTo>
                  <a:cubicBezTo>
                    <a:pt x="6509147" y="239911"/>
                    <a:pt x="6503491" y="267891"/>
                    <a:pt x="6503491" y="306586"/>
                  </a:cubicBezTo>
                  <a:lnTo>
                    <a:pt x="6503491" y="463153"/>
                  </a:lnTo>
                  <a:lnTo>
                    <a:pt x="6412706" y="463153"/>
                  </a:lnTo>
                  <a:close/>
                  <a:moveTo>
                    <a:pt x="5536108" y="0"/>
                  </a:moveTo>
                  <a:lnTo>
                    <a:pt x="5627191" y="0"/>
                  </a:lnTo>
                  <a:lnTo>
                    <a:pt x="5627191" y="463153"/>
                  </a:lnTo>
                  <a:lnTo>
                    <a:pt x="5557540" y="463153"/>
                  </a:lnTo>
                  <a:lnTo>
                    <a:pt x="5539978" y="419993"/>
                  </a:lnTo>
                  <a:lnTo>
                    <a:pt x="5536108" y="419993"/>
                  </a:lnTo>
                  <a:cubicBezTo>
                    <a:pt x="5515471" y="452735"/>
                    <a:pt x="5484019" y="469106"/>
                    <a:pt x="5441751" y="469106"/>
                  </a:cubicBezTo>
                  <a:cubicBezTo>
                    <a:pt x="5402659" y="469106"/>
                    <a:pt x="5371951" y="453926"/>
                    <a:pt x="5349627" y="423565"/>
                  </a:cubicBezTo>
                  <a:cubicBezTo>
                    <a:pt x="5327303" y="393204"/>
                    <a:pt x="5316140" y="351135"/>
                    <a:pt x="5316140" y="297359"/>
                  </a:cubicBezTo>
                  <a:cubicBezTo>
                    <a:pt x="5316140" y="242788"/>
                    <a:pt x="5327501" y="200273"/>
                    <a:pt x="5350222" y="169813"/>
                  </a:cubicBezTo>
                  <a:cubicBezTo>
                    <a:pt x="5372943" y="139353"/>
                    <a:pt x="5404247" y="124123"/>
                    <a:pt x="5444133" y="124123"/>
                  </a:cubicBezTo>
                  <a:cubicBezTo>
                    <a:pt x="5486003" y="124123"/>
                    <a:pt x="5517951" y="140394"/>
                    <a:pt x="5539978" y="172938"/>
                  </a:cubicBezTo>
                  <a:lnTo>
                    <a:pt x="5542954" y="172938"/>
                  </a:lnTo>
                  <a:cubicBezTo>
                    <a:pt x="5538390" y="148134"/>
                    <a:pt x="5536108" y="126008"/>
                    <a:pt x="5536108" y="106561"/>
                  </a:cubicBezTo>
                  <a:close/>
                  <a:moveTo>
                    <a:pt x="3488234" y="0"/>
                  </a:moveTo>
                  <a:lnTo>
                    <a:pt x="3579316" y="0"/>
                  </a:lnTo>
                  <a:lnTo>
                    <a:pt x="3579316" y="463153"/>
                  </a:lnTo>
                  <a:lnTo>
                    <a:pt x="3509665" y="463153"/>
                  </a:lnTo>
                  <a:lnTo>
                    <a:pt x="3492103" y="419993"/>
                  </a:lnTo>
                  <a:lnTo>
                    <a:pt x="3488234" y="419993"/>
                  </a:lnTo>
                  <a:cubicBezTo>
                    <a:pt x="3467596" y="452735"/>
                    <a:pt x="3436144" y="469106"/>
                    <a:pt x="3393877" y="469106"/>
                  </a:cubicBezTo>
                  <a:cubicBezTo>
                    <a:pt x="3354784" y="469106"/>
                    <a:pt x="3324076" y="453926"/>
                    <a:pt x="3301752" y="423565"/>
                  </a:cubicBezTo>
                  <a:cubicBezTo>
                    <a:pt x="3279428" y="393204"/>
                    <a:pt x="3268266" y="351135"/>
                    <a:pt x="3268266" y="297359"/>
                  </a:cubicBezTo>
                  <a:cubicBezTo>
                    <a:pt x="3268266" y="242788"/>
                    <a:pt x="3279626" y="200273"/>
                    <a:pt x="3302347" y="169813"/>
                  </a:cubicBezTo>
                  <a:cubicBezTo>
                    <a:pt x="3325068" y="139353"/>
                    <a:pt x="3356372" y="124123"/>
                    <a:pt x="3396258" y="124123"/>
                  </a:cubicBezTo>
                  <a:cubicBezTo>
                    <a:pt x="3438128" y="124123"/>
                    <a:pt x="3470076" y="140394"/>
                    <a:pt x="3492103" y="172938"/>
                  </a:cubicBezTo>
                  <a:lnTo>
                    <a:pt x="3495080" y="172938"/>
                  </a:lnTo>
                  <a:cubicBezTo>
                    <a:pt x="3490516" y="148134"/>
                    <a:pt x="3488234" y="126008"/>
                    <a:pt x="3488234" y="106561"/>
                  </a:cubicBezTo>
                  <a:close/>
                  <a:moveTo>
                    <a:pt x="1212056" y="0"/>
                  </a:moveTo>
                  <a:lnTo>
                    <a:pt x="1302842" y="0"/>
                  </a:lnTo>
                  <a:lnTo>
                    <a:pt x="1302842" y="206573"/>
                  </a:lnTo>
                  <a:lnTo>
                    <a:pt x="1298079" y="282178"/>
                  </a:lnTo>
                  <a:lnTo>
                    <a:pt x="1299270" y="282178"/>
                  </a:lnTo>
                  <a:lnTo>
                    <a:pt x="1338858" y="231577"/>
                  </a:lnTo>
                  <a:lnTo>
                    <a:pt x="1432024" y="130373"/>
                  </a:lnTo>
                  <a:lnTo>
                    <a:pt x="1534418" y="130373"/>
                  </a:lnTo>
                  <a:lnTo>
                    <a:pt x="1402259" y="274737"/>
                  </a:lnTo>
                  <a:lnTo>
                    <a:pt x="1542455" y="463153"/>
                  </a:lnTo>
                  <a:lnTo>
                    <a:pt x="1437680" y="463153"/>
                  </a:lnTo>
                  <a:lnTo>
                    <a:pt x="1341835" y="328315"/>
                  </a:lnTo>
                  <a:lnTo>
                    <a:pt x="1302842" y="359569"/>
                  </a:lnTo>
                  <a:lnTo>
                    <a:pt x="1302842" y="463153"/>
                  </a:lnTo>
                  <a:lnTo>
                    <a:pt x="1212056" y="463153"/>
                  </a:lnTo>
                  <a:close/>
                </a:path>
              </a:pathLst>
            </a:custGeom>
            <a:solidFill>
              <a:srgbClr val="FED32C"/>
            </a:solidFill>
            <a:ln>
              <a:noFill/>
            </a:ln>
            <a:effectLst/>
          </p:spPr>
          <p:txBody>
            <a:bodyPr rot="0" spcFirstLastPara="0" vertOverflow="overflow" horzOverflow="overflow" vert="horz" wrap="square" lIns="82951" tIns="41475" rIns="82951" bIns="41475" numCol="1" spcCol="0" rtlCol="0" fromWordArt="0" anchor="t" anchorCtr="0" forceAA="0" compatLnSpc="1">
              <a:prstTxWarp prst="textNoShape">
                <a:avLst/>
              </a:prstTxWarp>
              <a:noAutofit/>
            </a:bodyPr>
            <a:lstStyle/>
            <a:p>
              <a:endParaRPr lang="nl-NL" sz="4355" b="1" dirty="0">
                <a:latin typeface="+mj-lt"/>
              </a:endParaRPr>
            </a:p>
          </p:txBody>
        </p:sp>
      </p:grpSp>
      <p:grpSp>
        <p:nvGrpSpPr>
          <p:cNvPr id="7" name="Groep 6">
            <a:extLst>
              <a:ext uri="{FF2B5EF4-FFF2-40B4-BE49-F238E27FC236}">
                <a16:creationId xmlns:a16="http://schemas.microsoft.com/office/drawing/2014/main" id="{5A234F84-110B-89A9-28A3-84E83C69EA85}"/>
              </a:ext>
            </a:extLst>
          </p:cNvPr>
          <p:cNvGrpSpPr/>
          <p:nvPr/>
        </p:nvGrpSpPr>
        <p:grpSpPr>
          <a:xfrm>
            <a:off x="1248557" y="428922"/>
            <a:ext cx="7934094" cy="5082260"/>
            <a:chOff x="2346838" y="1396090"/>
            <a:chExt cx="8746099" cy="5602397"/>
          </a:xfrm>
        </p:grpSpPr>
        <p:pic>
          <p:nvPicPr>
            <p:cNvPr id="8" name="Afbeelding 7">
              <a:extLst>
                <a:ext uri="{FF2B5EF4-FFF2-40B4-BE49-F238E27FC236}">
                  <a16:creationId xmlns:a16="http://schemas.microsoft.com/office/drawing/2014/main" id="{DE653D80-D030-D3A0-67CB-14BC77C14E49}"/>
                </a:ext>
              </a:extLst>
            </p:cNvPr>
            <p:cNvPicPr>
              <a:picLocks noChangeAspect="1"/>
            </p:cNvPicPr>
            <p:nvPr/>
          </p:nvPicPr>
          <p:blipFill rotWithShape="1">
            <a:blip r:embed="rId3"/>
            <a:srcRect l="3678" t="7817" r="3585" b="6325"/>
            <a:stretch/>
          </p:blipFill>
          <p:spPr>
            <a:xfrm>
              <a:off x="2346838" y="1396090"/>
              <a:ext cx="8746099" cy="5602397"/>
            </a:xfrm>
            <a:custGeom>
              <a:avLst/>
              <a:gdLst>
                <a:gd name="connsiteX0" fmla="*/ 0 w 8746099"/>
                <a:gd name="connsiteY0" fmla="*/ 0 h 5602397"/>
                <a:gd name="connsiteX1" fmla="*/ 5359571 w 8746099"/>
                <a:gd name="connsiteY1" fmla="*/ 0 h 5602397"/>
                <a:gd name="connsiteX2" fmla="*/ 5359571 w 8746099"/>
                <a:gd name="connsiteY2" fmla="*/ 930550 h 5602397"/>
                <a:gd name="connsiteX3" fmla="*/ 8746099 w 8746099"/>
                <a:gd name="connsiteY3" fmla="*/ 930550 h 5602397"/>
                <a:gd name="connsiteX4" fmla="*/ 8746099 w 8746099"/>
                <a:gd name="connsiteY4" fmla="*/ 5602397 h 5602397"/>
                <a:gd name="connsiteX5" fmla="*/ 0 w 8746099"/>
                <a:gd name="connsiteY5" fmla="*/ 5602397 h 5602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46099" h="5602397">
                  <a:moveTo>
                    <a:pt x="0" y="0"/>
                  </a:moveTo>
                  <a:lnTo>
                    <a:pt x="5359571" y="0"/>
                  </a:lnTo>
                  <a:lnTo>
                    <a:pt x="5359571" y="930550"/>
                  </a:lnTo>
                  <a:lnTo>
                    <a:pt x="8746099" y="930550"/>
                  </a:lnTo>
                  <a:lnTo>
                    <a:pt x="8746099" y="5602397"/>
                  </a:lnTo>
                  <a:lnTo>
                    <a:pt x="0" y="5602397"/>
                  </a:lnTo>
                  <a:close/>
                </a:path>
              </a:pathLst>
            </a:custGeom>
          </p:spPr>
        </p:pic>
        <p:sp>
          <p:nvSpPr>
            <p:cNvPr id="9" name="Rechthoek 8">
              <a:extLst>
                <a:ext uri="{FF2B5EF4-FFF2-40B4-BE49-F238E27FC236}">
                  <a16:creationId xmlns:a16="http://schemas.microsoft.com/office/drawing/2014/main" id="{92536032-AEA3-DA79-0AAB-B18B67E2FB1F}"/>
                </a:ext>
              </a:extLst>
            </p:cNvPr>
            <p:cNvSpPr/>
            <p:nvPr/>
          </p:nvSpPr>
          <p:spPr>
            <a:xfrm>
              <a:off x="9907106" y="3278061"/>
              <a:ext cx="652739" cy="397335"/>
            </a:xfrm>
            <a:prstGeom prst="rect">
              <a:avLst/>
            </a:prstGeom>
            <a:solidFill>
              <a:srgbClr val="B1B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56744EB6-9AD9-FA25-5F79-9DD8B6080FCC}"/>
                </a:ext>
              </a:extLst>
            </p:cNvPr>
            <p:cNvSpPr/>
            <p:nvPr/>
          </p:nvSpPr>
          <p:spPr>
            <a:xfrm>
              <a:off x="2648441" y="3774730"/>
              <a:ext cx="652739" cy="285665"/>
            </a:xfrm>
            <a:prstGeom prst="rect">
              <a:avLst/>
            </a:prstGeom>
            <a:solidFill>
              <a:srgbClr val="B1BE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20D65479-AC1E-3D11-6351-54B5EBA56755}"/>
                </a:ext>
              </a:extLst>
            </p:cNvPr>
            <p:cNvSpPr txBox="1"/>
            <p:nvPr/>
          </p:nvSpPr>
          <p:spPr>
            <a:xfrm>
              <a:off x="2458616" y="3704931"/>
              <a:ext cx="1032387" cy="348111"/>
            </a:xfrm>
            <a:prstGeom prst="rect">
              <a:avLst/>
            </a:prstGeom>
            <a:noFill/>
          </p:spPr>
          <p:txBody>
            <a:bodyPr wrap="square" rtlCol="0">
              <a:spAutoFit/>
            </a:bodyPr>
            <a:lstStyle/>
            <a:p>
              <a:r>
                <a:rPr lang="nl-NL" sz="1452" b="1" dirty="0">
                  <a:solidFill>
                    <a:schemeClr val="bg1"/>
                  </a:solidFill>
                  <a:latin typeface="+mj-lt"/>
                </a:rPr>
                <a:t>Vragen?</a:t>
              </a:r>
            </a:p>
          </p:txBody>
        </p:sp>
        <p:sp>
          <p:nvSpPr>
            <p:cNvPr id="12" name="Tekstvak 11">
              <a:extLst>
                <a:ext uri="{FF2B5EF4-FFF2-40B4-BE49-F238E27FC236}">
                  <a16:creationId xmlns:a16="http://schemas.microsoft.com/office/drawing/2014/main" id="{A3FAB0D9-90F6-B023-90BF-AF5944ECC5F8}"/>
                </a:ext>
              </a:extLst>
            </p:cNvPr>
            <p:cNvSpPr txBox="1"/>
            <p:nvPr/>
          </p:nvSpPr>
          <p:spPr>
            <a:xfrm>
              <a:off x="9907106" y="3223818"/>
              <a:ext cx="755979" cy="563410"/>
            </a:xfrm>
            <a:prstGeom prst="rect">
              <a:avLst/>
            </a:prstGeom>
            <a:noFill/>
          </p:spPr>
          <p:txBody>
            <a:bodyPr wrap="square" rtlCol="0">
              <a:spAutoFit/>
            </a:bodyPr>
            <a:lstStyle/>
            <a:p>
              <a:r>
                <a:rPr lang="nl-NL" sz="907" b="1">
                  <a:solidFill>
                    <a:schemeClr val="bg1"/>
                  </a:solidFill>
                  <a:latin typeface="+mj-lt"/>
                </a:rPr>
                <a:t>Andere opmerk-ingen</a:t>
              </a:r>
              <a:r>
                <a:rPr lang="nl-NL" sz="907" b="1" dirty="0">
                  <a:solidFill>
                    <a:schemeClr val="bg1"/>
                  </a:solidFill>
                  <a:latin typeface="+mj-lt"/>
                </a:rPr>
                <a:t>?</a:t>
              </a:r>
            </a:p>
          </p:txBody>
        </p:sp>
      </p:grpSp>
    </p:spTree>
    <p:extLst>
      <p:ext uri="{BB962C8B-B14F-4D97-AF65-F5344CB8AC3E}">
        <p14:creationId xmlns:p14="http://schemas.microsoft.com/office/powerpoint/2010/main" val="2496323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BFDDB41-6FAC-0F76-E10D-D3A999F202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47" y="190345"/>
            <a:ext cx="7776633" cy="6562057"/>
          </a:xfrm>
          <a:prstGeom prst="rect">
            <a:avLst/>
          </a:prstGeom>
          <a:noFill/>
        </p:spPr>
      </p:pic>
    </p:spTree>
    <p:extLst>
      <p:ext uri="{BB962C8B-B14F-4D97-AF65-F5344CB8AC3E}">
        <p14:creationId xmlns:p14="http://schemas.microsoft.com/office/powerpoint/2010/main" val="3097762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CD778-0C84-CF24-8D6A-338375A9D0F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C073E87-36D5-9816-9AE2-3684DBB73333}"/>
              </a:ext>
            </a:extLst>
          </p:cNvPr>
          <p:cNvSpPr>
            <a:spLocks noGrp="1"/>
          </p:cNvSpPr>
          <p:nvPr>
            <p:ph type="title"/>
          </p:nvPr>
        </p:nvSpPr>
        <p:spPr/>
        <p:txBody>
          <a:bodyPr/>
          <a:lstStyle/>
          <a:p>
            <a:pPr marL="2438339" lvl="4" indent="0" algn="l">
              <a:buNone/>
              <a:tabLst>
                <a:tab pos="629285" algn="l"/>
              </a:tabLst>
            </a:pPr>
            <a:r>
              <a:rPr lang="nl-NL" dirty="0">
                <a:solidFill>
                  <a:schemeClr val="bg1"/>
                </a:solidFill>
              </a:rPr>
              <a:t>Vragen?</a:t>
            </a:r>
            <a:br>
              <a:rPr lang="nl-NL" dirty="0"/>
            </a:br>
            <a:r>
              <a:rPr lang="en-US" sz="3200" i="1" dirty="0">
                <a:solidFill>
                  <a:schemeClr val="bg1"/>
                </a:solidFill>
                <a:ea typeface="Calibri" panose="020F0502020204030204" pitchFamily="34" charset="0"/>
                <a:cs typeface="Calibri" panose="020F0502020204030204" pitchFamily="34" charset="0"/>
              </a:rPr>
              <a:t>Hierna</a:t>
            </a:r>
            <a:r>
              <a:rPr lang="en-US" sz="5400" i="1" dirty="0">
                <a:solidFill>
                  <a:schemeClr val="bg1"/>
                </a:solidFill>
                <a:ea typeface="Calibri" panose="020F0502020204030204" pitchFamily="34" charset="0"/>
                <a:cs typeface="Calibri" panose="020F0502020204030204" pitchFamily="34" charset="0"/>
              </a:rPr>
              <a:t> </a:t>
            </a:r>
            <a:r>
              <a:rPr lang="en-US" sz="3200" i="1" dirty="0" err="1">
                <a:solidFill>
                  <a:schemeClr val="bg1"/>
                </a:solidFill>
                <a:ea typeface="Calibri" panose="020F0502020204030204" pitchFamily="34" charset="0"/>
                <a:cs typeface="Calibri" panose="020F0502020204030204" pitchFamily="34" charset="0"/>
              </a:rPr>
              <a:t>nog</a:t>
            </a:r>
            <a:r>
              <a:rPr lang="en-US" sz="3200" i="1" dirty="0">
                <a:solidFill>
                  <a:schemeClr val="bg1"/>
                </a:solidFill>
                <a:ea typeface="Calibri" panose="020F0502020204030204" pitchFamily="34" charset="0"/>
                <a:cs typeface="Calibri" panose="020F0502020204030204" pitchFamily="34" charset="0"/>
              </a:rPr>
              <a:t> </a:t>
            </a:r>
            <a:r>
              <a:rPr lang="en-US" sz="3200" i="1" dirty="0" err="1">
                <a:solidFill>
                  <a:schemeClr val="bg1"/>
                </a:solidFill>
                <a:ea typeface="Calibri" panose="020F0502020204030204" pitchFamily="34" charset="0"/>
                <a:cs typeface="Calibri" panose="020F0502020204030204" pitchFamily="34" charset="0"/>
              </a:rPr>
              <a:t>vragen</a:t>
            </a:r>
            <a:r>
              <a:rPr lang="en-US" sz="3200" i="1" dirty="0">
                <a:solidFill>
                  <a:schemeClr val="bg1"/>
                </a:solidFill>
                <a:ea typeface="Calibri" panose="020F0502020204030204" pitchFamily="34" charset="0"/>
                <a:cs typeface="Calibri" panose="020F0502020204030204" pitchFamily="34" charset="0"/>
              </a:rPr>
              <a:t> of </a:t>
            </a:r>
            <a:r>
              <a:rPr lang="en-US" sz="3200" i="1" dirty="0" err="1">
                <a:solidFill>
                  <a:schemeClr val="bg1"/>
                </a:solidFill>
                <a:ea typeface="Calibri" panose="020F0502020204030204" pitchFamily="34" charset="0"/>
                <a:cs typeface="Calibri" panose="020F0502020204030204" pitchFamily="34" charset="0"/>
              </a:rPr>
              <a:t>opmerkingen</a:t>
            </a:r>
            <a:r>
              <a:rPr lang="en-US" sz="3200" i="1" dirty="0">
                <a:solidFill>
                  <a:schemeClr val="bg1"/>
                </a:solidFill>
                <a:ea typeface="Calibri" panose="020F0502020204030204" pitchFamily="34" charset="0"/>
                <a:cs typeface="Calibri" panose="020F0502020204030204" pitchFamily="34" charset="0"/>
              </a:rPr>
              <a:t>? </a:t>
            </a:r>
            <a:br>
              <a:rPr lang="en-US" sz="3200" i="1" dirty="0">
                <a:solidFill>
                  <a:schemeClr val="bg1"/>
                </a:solidFill>
                <a:ea typeface="Calibri" panose="020F0502020204030204" pitchFamily="34" charset="0"/>
                <a:cs typeface="Calibri" panose="020F0502020204030204" pitchFamily="34" charset="0"/>
              </a:rPr>
            </a:br>
            <a:r>
              <a:rPr lang="en-US" sz="3200" i="1" dirty="0">
                <a:solidFill>
                  <a:schemeClr val="bg1"/>
                </a:solidFill>
                <a:ea typeface="Calibri" panose="020F0502020204030204" pitchFamily="34" charset="0"/>
                <a:cs typeface="Calibri" panose="020F0502020204030204" pitchFamily="34" charset="0"/>
              </a:rPr>
              <a:t>Stel ze via </a:t>
            </a:r>
            <a:r>
              <a:rPr lang="en-US" sz="3200" i="1" dirty="0" err="1">
                <a:solidFill>
                  <a:schemeClr val="bg1"/>
                </a:solidFill>
                <a:ea typeface="Calibri" panose="020F0502020204030204" pitchFamily="34" charset="0"/>
                <a:cs typeface="Calibri" panose="020F0502020204030204" pitchFamily="34" charset="0"/>
              </a:rPr>
              <a:t>TenderNed</a:t>
            </a:r>
            <a:r>
              <a:rPr lang="en-US" sz="3200" i="1" dirty="0">
                <a:solidFill>
                  <a:schemeClr val="bg1"/>
                </a:solidFill>
                <a:ea typeface="Calibri" panose="020F0502020204030204" pitchFamily="34" charset="0"/>
                <a:cs typeface="Calibri" panose="020F0502020204030204" pitchFamily="34" charset="0"/>
              </a:rPr>
              <a:t> (link </a:t>
            </a:r>
            <a:r>
              <a:rPr lang="en-US" sz="3200" i="1" dirty="0" err="1">
                <a:solidFill>
                  <a:schemeClr val="bg1"/>
                </a:solidFill>
                <a:ea typeface="Calibri" panose="020F0502020204030204" pitchFamily="34" charset="0"/>
                <a:cs typeface="Calibri" panose="020F0502020204030204" pitchFamily="34" charset="0"/>
              </a:rPr>
              <a:t>aanmelding</a:t>
            </a:r>
            <a:r>
              <a:rPr lang="en-US" sz="3200" i="1" dirty="0">
                <a:solidFill>
                  <a:schemeClr val="bg1"/>
                </a:solidFill>
                <a:ea typeface="Calibri" panose="020F0502020204030204" pitchFamily="34" charset="0"/>
                <a:cs typeface="Calibri" panose="020F0502020204030204" pitchFamily="34" charset="0"/>
              </a:rPr>
              <a:t> </a:t>
            </a:r>
            <a:r>
              <a:rPr lang="en-US" sz="3200" i="1" dirty="0" err="1">
                <a:solidFill>
                  <a:schemeClr val="bg1"/>
                </a:solidFill>
                <a:ea typeface="Calibri" panose="020F0502020204030204" pitchFamily="34" charset="0"/>
                <a:cs typeface="Calibri" panose="020F0502020204030204" pitchFamily="34" charset="0"/>
              </a:rPr>
              <a:t>marktconsultatie</a:t>
            </a:r>
            <a:r>
              <a:rPr lang="en-US" sz="3200" i="1" dirty="0">
                <a:solidFill>
                  <a:schemeClr val="bg1"/>
                </a:solidFill>
                <a:ea typeface="Calibri" panose="020F0502020204030204" pitchFamily="34" charset="0"/>
                <a:cs typeface="Calibri" panose="020F0502020204030204" pitchFamily="34" charset="0"/>
              </a:rPr>
              <a:t>)</a:t>
            </a:r>
            <a:br>
              <a:rPr lang="en-US" sz="3200" i="1" dirty="0">
                <a:solidFill>
                  <a:schemeClr val="bg1"/>
                </a:solidFill>
                <a:ea typeface="Calibri" panose="020F0502020204030204" pitchFamily="34" charset="0"/>
                <a:cs typeface="Calibri" panose="020F0502020204030204" pitchFamily="34" charset="0"/>
              </a:rPr>
            </a:br>
            <a:endParaRPr lang="nl-NL" sz="3200" dirty="0">
              <a:solidFill>
                <a:schemeClr val="bg1"/>
              </a:solidFill>
            </a:endParaRPr>
          </a:p>
        </p:txBody>
      </p:sp>
    </p:spTree>
    <p:extLst>
      <p:ext uri="{BB962C8B-B14F-4D97-AF65-F5344CB8AC3E}">
        <p14:creationId xmlns:p14="http://schemas.microsoft.com/office/powerpoint/2010/main" val="328368406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EC25C-89B9-259B-FCE7-B08CAC3AC55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C10938-89ED-3EBE-2E60-7095F4484973}"/>
              </a:ext>
            </a:extLst>
          </p:cNvPr>
          <p:cNvSpPr>
            <a:spLocks noGrp="1"/>
          </p:cNvSpPr>
          <p:nvPr>
            <p:ph type="body" sz="quarter" idx="12"/>
          </p:nvPr>
        </p:nvSpPr>
        <p:spPr>
          <a:xfrm>
            <a:off x="695400" y="1016732"/>
            <a:ext cx="11172624" cy="5148572"/>
          </a:xfrm>
        </p:spPr>
        <p:txBody>
          <a:bodyPr/>
          <a:lstStyle/>
          <a:p>
            <a:pPr hangingPunct="1">
              <a:lnSpc>
                <a:spcPct val="114000"/>
              </a:lnSpc>
              <a:spcBef>
                <a:spcPts val="0"/>
              </a:spcBef>
              <a:buSzPct val="100000"/>
              <a:defRPr/>
            </a:pPr>
            <a:r>
              <a:rPr lang="nl-NL" sz="2000" b="1" kern="100" dirty="0">
                <a:solidFill>
                  <a:schemeClr val="tx1"/>
                </a:solidFill>
                <a:effectLst/>
                <a:latin typeface="+mn-lt"/>
                <a:ea typeface="Calibri" panose="020F0502020204030204" pitchFamily="34" charset="0"/>
                <a:cs typeface="Times New Roman" panose="02020603050405020304" pitchFamily="18" charset="0"/>
              </a:rPr>
              <a:t>3 Actielijnen</a:t>
            </a:r>
          </a:p>
          <a:p>
            <a:pPr marL="342900" lvl="0" indent="-342900">
              <a:lnSpc>
                <a:spcPct val="107000"/>
              </a:lnSpc>
              <a:buFont typeface="Symbol" panose="05050102010706020507" pitchFamily="18" charset="2"/>
              <a:buChar char=""/>
            </a:pPr>
            <a:r>
              <a:rPr lang="nl-NL" sz="2000" u="sng" kern="100" dirty="0">
                <a:solidFill>
                  <a:schemeClr val="tx1"/>
                </a:solidFill>
                <a:effectLst/>
                <a:latin typeface="+mn-lt"/>
                <a:ea typeface="Calibri" panose="020F0502020204030204" pitchFamily="34" charset="0"/>
                <a:cs typeface="Times New Roman" panose="02020603050405020304" pitchFamily="18" charset="0"/>
              </a:rPr>
              <a:t>Kwaliteit</a:t>
            </a:r>
            <a:r>
              <a:rPr lang="nl-NL" sz="2000" kern="100" dirty="0">
                <a:solidFill>
                  <a:schemeClr val="tx1"/>
                </a:solidFill>
                <a:effectLst/>
                <a:latin typeface="+mn-lt"/>
                <a:ea typeface="Calibri" panose="020F0502020204030204" pitchFamily="34" charset="0"/>
                <a:cs typeface="Times New Roman" panose="02020603050405020304" pitchFamily="18" charset="0"/>
              </a:rPr>
              <a:t>: het versterken en verbeteren van de kwaliteit van zorg</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Intensief volgen van jeugdigen in verblijfsvoorzieningen</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Inzet op integrale behandeling en samenwerking rondom </a:t>
            </a:r>
            <a:r>
              <a:rPr lang="nl-NL" sz="2000" kern="100" dirty="0" err="1">
                <a:solidFill>
                  <a:schemeClr val="tx1"/>
                </a:solidFill>
                <a:effectLst/>
                <a:ea typeface="Calibri" panose="020F0502020204030204" pitchFamily="34" charset="0"/>
                <a:cs typeface="Times New Roman" panose="02020603050405020304" pitchFamily="18" charset="0"/>
              </a:rPr>
              <a:t>multiprobleemgezinnen</a:t>
            </a:r>
            <a:endParaRPr lang="nl-NL" sz="2000" kern="100" dirty="0">
              <a:solidFill>
                <a:schemeClr val="tx1"/>
              </a:solidFill>
              <a:effectLs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Verminderen inzet verlengde jeugdwet</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Voorkomen en verminderen van thuiszitters</a:t>
            </a:r>
          </a:p>
          <a:p>
            <a:pPr marL="342900" lvl="0" indent="-342900">
              <a:lnSpc>
                <a:spcPct val="107000"/>
              </a:lnSpc>
              <a:buFont typeface="Symbol" panose="05050102010706020507" pitchFamily="18" charset="2"/>
              <a:buChar char=""/>
            </a:pPr>
            <a:r>
              <a:rPr lang="nl-NL" sz="2000" u="sng" kern="100" dirty="0">
                <a:solidFill>
                  <a:schemeClr val="tx1"/>
                </a:solidFill>
                <a:effectLst/>
                <a:latin typeface="+mn-lt"/>
                <a:ea typeface="Calibri" panose="020F0502020204030204" pitchFamily="34" charset="0"/>
                <a:cs typeface="Times New Roman" panose="02020603050405020304" pitchFamily="18" charset="0"/>
              </a:rPr>
              <a:t>Toegankelijkheid</a:t>
            </a:r>
            <a:r>
              <a:rPr lang="nl-NL" sz="2000" kern="100" dirty="0">
                <a:solidFill>
                  <a:schemeClr val="tx1"/>
                </a:solidFill>
                <a:effectLst/>
                <a:latin typeface="+mn-lt"/>
                <a:ea typeface="Calibri" panose="020F0502020204030204" pitchFamily="34" charset="0"/>
                <a:cs typeface="Times New Roman" panose="02020603050405020304" pitchFamily="18" charset="0"/>
              </a:rPr>
              <a:t>: het verder verstevigen van het CJG zodat we meer invloed krijgen op welke</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jeugdhulp er ingezet wordt naar aanleiding van de hulpvraag</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Inzetten van groepsaanbod</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Brede inzet praktijkondersteuner Jeugd (POH jeugd) bij de huisarts</a:t>
            </a:r>
          </a:p>
          <a:p>
            <a:pPr marL="342900" lvl="0" indent="-342900">
              <a:lnSpc>
                <a:spcPct val="107000"/>
              </a:lnSpc>
              <a:buFont typeface="Symbol" panose="05050102010706020507" pitchFamily="18" charset="2"/>
              <a:buChar char=""/>
            </a:pPr>
            <a:r>
              <a:rPr lang="nl-NL" sz="2000" u="sng" kern="100" dirty="0">
                <a:solidFill>
                  <a:schemeClr val="tx1"/>
                </a:solidFill>
                <a:effectLst/>
                <a:latin typeface="+mn-lt"/>
                <a:ea typeface="Calibri" panose="020F0502020204030204" pitchFamily="34" charset="0"/>
                <a:cs typeface="Times New Roman" panose="02020603050405020304" pitchFamily="18" charset="0"/>
              </a:rPr>
              <a:t>Betaalbaarheid</a:t>
            </a:r>
            <a:r>
              <a:rPr lang="nl-NL" sz="2000" kern="100" dirty="0">
                <a:solidFill>
                  <a:schemeClr val="tx1"/>
                </a:solidFill>
                <a:effectLst/>
                <a:latin typeface="+mn-lt"/>
                <a:ea typeface="Calibri" panose="020F0502020204030204" pitchFamily="34" charset="0"/>
                <a:cs typeface="Times New Roman" panose="02020603050405020304" pitchFamily="18" charset="0"/>
              </a:rPr>
              <a:t>: het kostenbewust handelen binnen de Jeugdhulp</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Opstellen normenkader en verminderen van herindicaties</a:t>
            </a:r>
          </a:p>
          <a:p>
            <a:pPr marL="742950" lvl="1" indent="-285750">
              <a:lnSpc>
                <a:spcPct val="107000"/>
              </a:lnSpc>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Toezichthouder Jeugd</a:t>
            </a:r>
          </a:p>
          <a:p>
            <a:pPr marL="742950" lvl="1" indent="-285750">
              <a:lnSpc>
                <a:spcPct val="107000"/>
              </a:lnSpc>
              <a:spcAft>
                <a:spcPts val="800"/>
              </a:spcAft>
              <a:buFont typeface="Courier New" panose="02070309020205020404" pitchFamily="49" charset="0"/>
              <a:buChar char="o"/>
            </a:pPr>
            <a:r>
              <a:rPr lang="nl-NL" sz="2000" kern="100" dirty="0">
                <a:solidFill>
                  <a:schemeClr val="tx1"/>
                </a:solidFill>
                <a:effectLst/>
                <a:ea typeface="Calibri" panose="020F0502020204030204" pitchFamily="34" charset="0"/>
                <a:cs typeface="Times New Roman" panose="02020603050405020304" pitchFamily="18" charset="0"/>
              </a:rPr>
              <a:t>Verwijzing naar – en sturing op – gecontracteerd aanbod</a:t>
            </a: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7DFA08A7-CEAF-4EF5-E132-323C273E1A70}"/>
              </a:ext>
            </a:extLst>
          </p:cNvPr>
          <p:cNvSpPr>
            <a:spLocks noGrp="1"/>
          </p:cNvSpPr>
          <p:nvPr>
            <p:ph type="body" sz="quarter" idx="10"/>
          </p:nvPr>
        </p:nvSpPr>
        <p:spPr/>
        <p:txBody>
          <a:bodyPr/>
          <a:lstStyle/>
          <a:p>
            <a:pPr>
              <a:lnSpc>
                <a:spcPct val="107000"/>
              </a:lnSpc>
              <a:spcAft>
                <a:spcPts val="800"/>
              </a:spcAft>
            </a:pPr>
            <a:r>
              <a:rPr lang="nl-NL" kern="100" dirty="0">
                <a:effectLst/>
                <a:latin typeface="+mn-lt"/>
                <a:ea typeface="Calibri" panose="020F0502020204030204" pitchFamily="34" charset="0"/>
                <a:cs typeface="Times New Roman" panose="02020603050405020304" pitchFamily="18" charset="0"/>
              </a:rPr>
              <a:t>Capelle: Raadsbesluit </a:t>
            </a:r>
            <a:r>
              <a:rPr lang="nl-NL" kern="100" dirty="0">
                <a:latin typeface="+mn-lt"/>
                <a:ea typeface="Calibri" panose="020F0502020204030204" pitchFamily="34" charset="0"/>
                <a:cs typeface="Times New Roman" panose="02020603050405020304" pitchFamily="18" charset="0"/>
              </a:rPr>
              <a:t>“T</a:t>
            </a:r>
            <a:r>
              <a:rPr lang="nl-NL" kern="100" dirty="0">
                <a:effectLst/>
                <a:latin typeface="+mn-lt"/>
                <a:ea typeface="Calibri" panose="020F0502020204030204" pitchFamily="34" charset="0"/>
                <a:cs typeface="Times New Roman" panose="02020603050405020304" pitchFamily="18" charset="0"/>
              </a:rPr>
              <a:t>egen de stroom in” </a:t>
            </a:r>
          </a:p>
        </p:txBody>
      </p:sp>
    </p:spTree>
    <p:extLst>
      <p:ext uri="{BB962C8B-B14F-4D97-AF65-F5344CB8AC3E}">
        <p14:creationId xmlns:p14="http://schemas.microsoft.com/office/powerpoint/2010/main" val="268489225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B50E4-A4AC-BDB3-BC53-74F7FEBC23D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11F74D2-06E8-7414-2138-D13847F3D47C}"/>
              </a:ext>
            </a:extLst>
          </p:cNvPr>
          <p:cNvSpPr>
            <a:spLocks noGrp="1"/>
          </p:cNvSpPr>
          <p:nvPr>
            <p:ph type="body" sz="quarter" idx="12"/>
          </p:nvPr>
        </p:nvSpPr>
        <p:spPr>
          <a:xfrm>
            <a:off x="540000" y="865182"/>
            <a:ext cx="10873208" cy="5516145"/>
          </a:xfrm>
        </p:spPr>
        <p:txBody>
          <a:bodyPr/>
          <a:lstStyle/>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a:p>
            <a:pPr marL="342900" lvl="0" indent="-342900">
              <a:buFont typeface="Symbol" pitchFamily="2" charset="2"/>
              <a:buChar char=""/>
              <a:tabLst>
                <a:tab pos="629285" algn="l"/>
              </a:tabLst>
            </a:pPr>
            <a:r>
              <a:rPr lang="nl-NL" dirty="0">
                <a:solidFill>
                  <a:srgbClr val="004B91"/>
                </a:solidFill>
              </a:rPr>
              <a:t>We werken </a:t>
            </a:r>
            <a:r>
              <a:rPr lang="nl-NL" b="1" dirty="0">
                <a:solidFill>
                  <a:srgbClr val="004B91"/>
                </a:solidFill>
              </a:rPr>
              <a:t>nauw samen </a:t>
            </a:r>
            <a:r>
              <a:rPr lang="nl-NL" dirty="0">
                <a:solidFill>
                  <a:srgbClr val="004B91"/>
                </a:solidFill>
              </a:rPr>
              <a:t>met inwoners en maatschappelijke organisaties. We doen het niet alleen.</a:t>
            </a:r>
          </a:p>
          <a:p>
            <a:pPr marL="342900" lvl="0" indent="-342900">
              <a:buFont typeface="Symbol" pitchFamily="2" charset="2"/>
              <a:buChar char=""/>
              <a:tabLst>
                <a:tab pos="629285" algn="l"/>
              </a:tabLst>
            </a:pPr>
            <a:r>
              <a:rPr lang="nl-NL" dirty="0">
                <a:solidFill>
                  <a:srgbClr val="004B91"/>
                </a:solidFill>
              </a:rPr>
              <a:t>Inwoners hebben </a:t>
            </a:r>
            <a:r>
              <a:rPr lang="nl-NL" b="1" dirty="0">
                <a:solidFill>
                  <a:srgbClr val="004B91"/>
                </a:solidFill>
              </a:rPr>
              <a:t>aandacht voor elkaar </a:t>
            </a:r>
            <a:r>
              <a:rPr lang="nl-NL" dirty="0">
                <a:solidFill>
                  <a:srgbClr val="004B91"/>
                </a:solidFill>
              </a:rPr>
              <a:t>en ondersteunen elkaar als dat nodig is. Sociale verbinding is aanwezig door een stevige sociale basis.</a:t>
            </a:r>
          </a:p>
          <a:p>
            <a:pPr marL="342900" lvl="0" indent="-342900">
              <a:buFont typeface="Symbol" pitchFamily="2" charset="2"/>
              <a:buChar char=""/>
              <a:tabLst>
                <a:tab pos="629285" algn="l"/>
              </a:tabLst>
            </a:pPr>
            <a:r>
              <a:rPr lang="nl-NL" dirty="0">
                <a:solidFill>
                  <a:srgbClr val="004B91"/>
                </a:solidFill>
              </a:rPr>
              <a:t>Krimpenaren hebben </a:t>
            </a:r>
            <a:r>
              <a:rPr lang="nl-NL" b="1" dirty="0">
                <a:solidFill>
                  <a:srgbClr val="004B91"/>
                </a:solidFill>
              </a:rPr>
              <a:t>meer grip op hun eigen leven</a:t>
            </a:r>
            <a:r>
              <a:rPr lang="nl-NL" dirty="0">
                <a:solidFill>
                  <a:srgbClr val="004B91"/>
                </a:solidFill>
              </a:rPr>
              <a:t>. Voor kwetsbare inwoners is er zorg en ondersteuning. Voor hen die écht ondersteuning nodig hebben en hier écht op zijn aangewezen.</a:t>
            </a:r>
          </a:p>
          <a:p>
            <a:pPr marL="342900" lvl="0" indent="-342900">
              <a:buFont typeface="Symbol" pitchFamily="2" charset="2"/>
              <a:buChar char=""/>
              <a:tabLst>
                <a:tab pos="629285" algn="l"/>
              </a:tabLst>
            </a:pPr>
            <a:r>
              <a:rPr lang="nl-NL" b="1" dirty="0">
                <a:solidFill>
                  <a:srgbClr val="004B91"/>
                </a:solidFill>
              </a:rPr>
              <a:t>Kinderen kunnen gezond en veilig opgroeien</a:t>
            </a:r>
            <a:r>
              <a:rPr lang="nl-NL" dirty="0">
                <a:solidFill>
                  <a:srgbClr val="004B91"/>
                </a:solidFill>
              </a:rPr>
              <a:t> in Krimpen aan den IJssel.</a:t>
            </a:r>
          </a:p>
          <a:p>
            <a:pPr marL="342900" lvl="0" indent="-342900">
              <a:buFont typeface="Symbol" pitchFamily="2" charset="2"/>
              <a:buChar char=""/>
              <a:tabLst>
                <a:tab pos="629285" algn="l"/>
              </a:tabLst>
            </a:pPr>
            <a:endParaRPr lang="nl-NL" sz="2400" b="1" dirty="0">
              <a:solidFill>
                <a:srgbClr val="004B91"/>
              </a:solidFill>
              <a:ea typeface="Calibri" panose="020F0502020204030204" pitchFamily="34" charset="0"/>
              <a:cs typeface="Calibri" panose="020F0502020204030204" pitchFamily="34" charset="0"/>
            </a:endParaRPr>
          </a:p>
          <a:p>
            <a:pPr lvl="0">
              <a:tabLst>
                <a:tab pos="629285" algn="l"/>
              </a:tabLst>
            </a:pPr>
            <a:r>
              <a:rPr lang="nl-NL" sz="2000" dirty="0">
                <a:solidFill>
                  <a:srgbClr val="004B91"/>
                </a:solidFill>
              </a:rPr>
              <a:t>Hierbij gaan we meer nadruk leggen op het welzijn van de inwoners. En het versterken van de eigen kracht, als het (even) niet gaat. Gewone levensuitdagingen worden niet direct als probleem gezien. Bij dit alles is een verandering van denken en doen van belang.</a:t>
            </a:r>
            <a:endParaRPr lang="nl-NL" sz="2000" b="1" dirty="0">
              <a:solidFill>
                <a:srgbClr val="004B91"/>
              </a:solidFill>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65774F2A-A12E-C53C-4F31-83AD8B9F31BA}"/>
              </a:ext>
            </a:extLst>
          </p:cNvPr>
          <p:cNvSpPr>
            <a:spLocks noGrp="1"/>
          </p:cNvSpPr>
          <p:nvPr>
            <p:ph type="body" sz="quarter" idx="10"/>
          </p:nvPr>
        </p:nvSpPr>
        <p:spPr>
          <a:xfrm>
            <a:off x="540000" y="360000"/>
            <a:ext cx="10440000" cy="980768"/>
          </a:xfrm>
        </p:spPr>
        <p:txBody>
          <a:bodyPr/>
          <a:lstStyle/>
          <a:p>
            <a:r>
              <a:rPr lang="nl-NL" sz="3200" b="1" dirty="0">
                <a:latin typeface="+mn-lt"/>
                <a:cs typeface="Poppins" pitchFamily="2" charset="77"/>
              </a:rPr>
              <a:t>Visiedocument Samen op Koers! </a:t>
            </a:r>
            <a:br>
              <a:rPr lang="nl-NL" sz="3200" b="1" dirty="0">
                <a:latin typeface="+mn-lt"/>
                <a:cs typeface="Poppins" pitchFamily="2" charset="77"/>
              </a:rPr>
            </a:br>
            <a:r>
              <a:rPr lang="nl-NL" sz="2400" b="1" dirty="0">
                <a:latin typeface="+mn-lt"/>
                <a:cs typeface="Poppins" pitchFamily="2" charset="77"/>
              </a:rPr>
              <a:t>Voor een gezon</a:t>
            </a:r>
            <a:r>
              <a:rPr lang="nl-NL" sz="2400" dirty="0">
                <a:latin typeface="+mn-lt"/>
                <a:cs typeface="Poppins" pitchFamily="2" charset="77"/>
              </a:rPr>
              <a:t>d en veerkrachtig Krimpen 2025-2030</a:t>
            </a:r>
          </a:p>
          <a:p>
            <a:endParaRPr lang="nl-NL" sz="2400" b="1" dirty="0">
              <a:solidFill>
                <a:srgbClr val="000000"/>
              </a:solidFill>
              <a:latin typeface="+mn-lt"/>
              <a:cs typeface="Poppins" pitchFamily="2" charset="77"/>
              <a:sym typeface="Helvetica Neue"/>
            </a:endParaRPr>
          </a:p>
          <a:p>
            <a:pPr algn="ctr"/>
            <a:endParaRPr lang="nl-NL" sz="2400" dirty="0">
              <a:solidFill>
                <a:srgbClr val="000000"/>
              </a:solidFill>
              <a:latin typeface="+mn-lt"/>
              <a:cs typeface="Poppins" pitchFamily="2" charset="77"/>
              <a:sym typeface="Helvetica Neue"/>
            </a:endParaRPr>
          </a:p>
          <a:p>
            <a:pPr algn="ctr"/>
            <a:endParaRPr lang="nl-NL" sz="2400" b="1" dirty="0">
              <a:solidFill>
                <a:srgbClr val="000000"/>
              </a:solidFill>
              <a:latin typeface="+mn-lt"/>
              <a:cs typeface="Poppins" pitchFamily="2" charset="77"/>
              <a:sym typeface="Helvetica Neue"/>
            </a:endParaRPr>
          </a:p>
        </p:txBody>
      </p:sp>
    </p:spTree>
    <p:extLst>
      <p:ext uri="{BB962C8B-B14F-4D97-AF65-F5344CB8AC3E}">
        <p14:creationId xmlns:p14="http://schemas.microsoft.com/office/powerpoint/2010/main" val="319496712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6A0C-C24F-ACDF-5D8B-143ADFA318B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D158C09-2274-0EA3-00ED-2FAAE05408F1}"/>
              </a:ext>
            </a:extLst>
          </p:cNvPr>
          <p:cNvSpPr>
            <a:spLocks noGrp="1"/>
          </p:cNvSpPr>
          <p:nvPr>
            <p:ph type="body" sz="quarter" idx="12"/>
          </p:nvPr>
        </p:nvSpPr>
        <p:spPr>
          <a:xfrm>
            <a:off x="540000" y="1484784"/>
            <a:ext cx="11172624" cy="4824536"/>
          </a:xfrm>
        </p:spPr>
        <p:txBody>
          <a:bodyPr/>
          <a:lstStyle/>
          <a:p>
            <a:pPr>
              <a:buNone/>
            </a:pPr>
            <a:endParaRPr lang="en-US" b="1" dirty="0">
              <a:solidFill>
                <a:srgbClr val="05387E"/>
              </a:solidFill>
              <a:latin typeface="+mn-lt"/>
            </a:endParaRPr>
          </a:p>
          <a:p>
            <a:pPr marL="171450" indent="-171450" hangingPunct="1">
              <a:lnSpc>
                <a:spcPct val="114000"/>
              </a:lnSpc>
              <a:spcBef>
                <a:spcPts val="0"/>
              </a:spcBef>
              <a:buSzPct val="100000"/>
              <a:buFont typeface="Arial" panose="020B0604020202020204" pitchFamily="34" charset="0"/>
              <a:buChar char="•"/>
              <a:defRPr/>
            </a:pPr>
            <a:r>
              <a:rPr lang="nl-NL" sz="2400" kern="0" dirty="0">
                <a:latin typeface="+mn-lt"/>
                <a:ea typeface="Helvetica Neue"/>
                <a:cs typeface="Poppins" pitchFamily="2" charset="77"/>
                <a:sym typeface="Helvetica Neue"/>
              </a:rPr>
              <a:t>Lokaal zijn de volgende producten voor jeugd ingekocht: </a:t>
            </a:r>
            <a:r>
              <a:rPr lang="nl-NL" sz="2400" dirty="0">
                <a:latin typeface="+mn-lt"/>
                <a:ea typeface="Helvetica Neue"/>
                <a:cs typeface="Poppins" pitchFamily="2" charset="77"/>
              </a:rPr>
              <a:t>ambulante begeleiding, behandeling, dagbesteding, </a:t>
            </a:r>
            <a:r>
              <a:rPr lang="nl-NL" sz="2400" dirty="0" err="1">
                <a:latin typeface="+mn-lt"/>
                <a:ea typeface="Helvetica Neue"/>
                <a:cs typeface="Poppins" pitchFamily="2" charset="77"/>
              </a:rPr>
              <a:t>basisGGZ</a:t>
            </a:r>
            <a:r>
              <a:rPr lang="nl-NL" sz="2400" dirty="0">
                <a:latin typeface="+mn-lt"/>
                <a:ea typeface="Helvetica Neue"/>
                <a:cs typeface="Poppins" pitchFamily="2" charset="77"/>
              </a:rPr>
              <a:t>, medicatiecontrole en dyslexie</a:t>
            </a:r>
            <a:endParaRPr lang="nl-NL" sz="2400" dirty="0">
              <a:highlight>
                <a:srgbClr val="FFFF00"/>
              </a:highlight>
              <a:latin typeface="+mn-lt"/>
              <a:ea typeface="Helvetica Neue"/>
              <a:cs typeface="Poppins" pitchFamily="2" charset="77"/>
            </a:endParaRPr>
          </a:p>
          <a:p>
            <a:pPr marL="171450" indent="-171450" hangingPunct="1">
              <a:lnSpc>
                <a:spcPct val="114000"/>
              </a:lnSpc>
              <a:spcBef>
                <a:spcPts val="0"/>
              </a:spcBef>
              <a:buSzPct val="100000"/>
              <a:buFont typeface="Arial" panose="020B0604020202020204" pitchFamily="34" charset="0"/>
              <a:buChar char="•"/>
              <a:defRPr/>
            </a:pPr>
            <a:r>
              <a:rPr lang="nl-NL" sz="2400" dirty="0">
                <a:latin typeface="+mn-lt"/>
                <a:ea typeface="Helvetica Neue"/>
                <a:cs typeface="Poppins" pitchFamily="2" charset="77"/>
              </a:rPr>
              <a:t>De gemeenten werken met acht andere gemeenten samen voor de inkoop van specialistische jeugdhulp in de Gemeenschappelijke Regeling jeugdhulp Rijnmond (GRJR). Dit betreffen de volgende vormen van jeugdhulp: pleegzorg en residentiële jeugdhulp, specialistische dag- en specialistische ambulante jeugdhulp, crisisdienst en –hulp, jeugdbescherming en jeugdreclassering, Veilig Thuis</a:t>
            </a:r>
          </a:p>
          <a:p>
            <a:pPr marL="171450" indent="-171450">
              <a:lnSpc>
                <a:spcPct val="114000"/>
              </a:lnSpc>
              <a:buSzPct val="100000"/>
              <a:buFont typeface="Arial" panose="020B0604020202020204" pitchFamily="34" charset="0"/>
              <a:buChar char="•"/>
              <a:defRPr/>
            </a:pPr>
            <a:r>
              <a:rPr lang="nl-NL" dirty="0"/>
              <a:t>Inclusie, preventie, samenwerking en betaalbaarheid vormen de belangrijkste uitgangspunten in het beleid van de gemeenten voor de komende jaren</a:t>
            </a:r>
          </a:p>
          <a:p>
            <a:pPr marL="171450" indent="-171450" hangingPunct="1">
              <a:lnSpc>
                <a:spcPct val="114000"/>
              </a:lnSpc>
              <a:spcBef>
                <a:spcPts val="0"/>
              </a:spcBef>
              <a:buSzPct val="100000"/>
              <a:buFont typeface="Arial" panose="020B0604020202020204" pitchFamily="34" charset="0"/>
              <a:buChar char="•"/>
              <a:defRPr/>
            </a:pPr>
            <a:endParaRPr lang="nl-NL" sz="2400" dirty="0">
              <a:latin typeface="+mn-lt"/>
              <a:ea typeface="Helvetica Neue"/>
              <a:cs typeface="Poppins" pitchFamily="2" charset="77"/>
            </a:endParaRP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3462A357-0B7B-2470-6648-E4D6066B2EAF}"/>
              </a:ext>
            </a:extLst>
          </p:cNvPr>
          <p:cNvSpPr>
            <a:spLocks noGrp="1"/>
          </p:cNvSpPr>
          <p:nvPr>
            <p:ph type="body" sz="quarter" idx="10"/>
          </p:nvPr>
        </p:nvSpPr>
        <p:spPr/>
        <p:txBody>
          <a:bodyPr/>
          <a:lstStyle/>
          <a:p>
            <a:r>
              <a:rPr lang="nl-NL" dirty="0"/>
              <a:t>De gemeenten Capelle en Krimpen kopen de lokale jeugdhulp samen in</a:t>
            </a:r>
          </a:p>
        </p:txBody>
      </p:sp>
    </p:spTree>
    <p:extLst>
      <p:ext uri="{BB962C8B-B14F-4D97-AF65-F5344CB8AC3E}">
        <p14:creationId xmlns:p14="http://schemas.microsoft.com/office/powerpoint/2010/main" val="359410434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F6E0-3833-4D44-5EE9-EB5F0A2F7DE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82C9E0D-A381-1BF0-3D74-77537A7FE5D6}"/>
              </a:ext>
            </a:extLst>
          </p:cNvPr>
          <p:cNvSpPr>
            <a:spLocks noGrp="1"/>
          </p:cNvSpPr>
          <p:nvPr>
            <p:ph type="body" sz="quarter" idx="12"/>
          </p:nvPr>
        </p:nvSpPr>
        <p:spPr>
          <a:xfrm>
            <a:off x="540000" y="1196752"/>
            <a:ext cx="11172624" cy="4824536"/>
          </a:xfrm>
        </p:spPr>
        <p:txBody>
          <a:bodyPr/>
          <a:lstStyle/>
          <a:p>
            <a:pPr marL="342900" indent="-342900" hangingPunct="1">
              <a:lnSpc>
                <a:spcPct val="114000"/>
              </a:lnSpc>
              <a:spcBef>
                <a:spcPts val="0"/>
              </a:spcBef>
              <a:buSzPct val="100000"/>
              <a:buFont typeface="Arial" panose="020B0604020202020204" pitchFamily="34" charset="0"/>
              <a:buChar char="•"/>
              <a:defRPr/>
            </a:pPr>
            <a:r>
              <a:rPr lang="nl-NL" sz="2400" dirty="0">
                <a:latin typeface="+mn-lt"/>
                <a:ea typeface="Helvetica Neue"/>
                <a:cs typeface="Poppins" pitchFamily="2" charset="77"/>
              </a:rPr>
              <a:t>Doorontwikkeling jeugdhulp in gemeente Capelle - In Capelle zijn negen maatregelen voor de doorontwikkeling van een toekomstbestendige en betaalbare jeugdhulp, met haalbare uitvoering opgesteld. Deze maatregelen zijn gericht op het verbeteren van de kwaliteit, toegankelijkheid en betaalbaarheid van de jeugdhulp  </a:t>
            </a:r>
          </a:p>
          <a:p>
            <a:pPr marL="342900" indent="-342900" hangingPunct="1">
              <a:lnSpc>
                <a:spcPct val="114000"/>
              </a:lnSpc>
              <a:spcBef>
                <a:spcPts val="0"/>
              </a:spcBef>
              <a:buSzPct val="100000"/>
              <a:buFont typeface="Arial" panose="020B0604020202020204" pitchFamily="34" charset="0"/>
              <a:buChar char="•"/>
              <a:defRPr/>
            </a:pPr>
            <a:r>
              <a:rPr lang="nl-NL" sz="2400" dirty="0">
                <a:latin typeface="+mn-lt"/>
                <a:ea typeface="Helvetica Neue"/>
                <a:cs typeface="Poppins" pitchFamily="2" charset="77"/>
              </a:rPr>
              <a:t>Scherp aan de wind in gemeente Krimpen – In de gemeente Krimpen wordt de jeugdhulp doorontwikkeld door de inzet op normaliseren. Hiermee wordt vooruitgelopen op het thema ’reikwijdte van de jeugdhulp’ uit de landelijke Hervormingsagenda Jeugd</a:t>
            </a:r>
          </a:p>
          <a:p>
            <a:pPr marL="342900" indent="-342900" hangingPunct="1">
              <a:lnSpc>
                <a:spcPct val="114000"/>
              </a:lnSpc>
              <a:spcBef>
                <a:spcPts val="0"/>
              </a:spcBef>
              <a:buSzPct val="100000"/>
              <a:buFont typeface="Arial" panose="020B0604020202020204" pitchFamily="34" charset="0"/>
              <a:buChar char="•"/>
              <a:defRPr/>
            </a:pPr>
            <a:r>
              <a:rPr lang="nl-NL" sz="2400" dirty="0">
                <a:latin typeface="+mn-lt"/>
                <a:ea typeface="Helvetica Neue"/>
                <a:cs typeface="Poppins" pitchFamily="2" charset="77"/>
              </a:rPr>
              <a:t>Rechtmatigheid – In Capelle en Krimpen wordt ingezet op een rechtmatige inzet van jeugdhulp. In Capelle is hier een toezichthouder voor aangesteld. In de gemeente Krimpen is het toezicht onderdeel geworden van het takenpakket van de contractmanager</a:t>
            </a:r>
          </a:p>
          <a:p>
            <a:pPr marL="342900" lvl="0" indent="-342900">
              <a:buFont typeface="Symbol" pitchFamily="2" charset="2"/>
              <a:buChar char=""/>
              <a:tabLst>
                <a:tab pos="629285" algn="l"/>
              </a:tabLst>
            </a:pPr>
            <a:endParaRPr lang="nl-NL" sz="2400" b="1" dirty="0">
              <a:ea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18A9120B-9C18-78E1-EB27-ADAEC6FC2237}"/>
              </a:ext>
            </a:extLst>
          </p:cNvPr>
          <p:cNvSpPr>
            <a:spLocks noGrp="1"/>
          </p:cNvSpPr>
          <p:nvPr>
            <p:ph type="body" sz="quarter" idx="10"/>
          </p:nvPr>
        </p:nvSpPr>
        <p:spPr/>
        <p:txBody>
          <a:bodyPr/>
          <a:lstStyle/>
          <a:p>
            <a:r>
              <a:rPr lang="nl-NL" dirty="0"/>
              <a:t>Er zijn verschillende ontwikkelingen die van invloed zijn op de inkoop van de lokale jeugdhulp</a:t>
            </a:r>
          </a:p>
        </p:txBody>
      </p:sp>
    </p:spTree>
    <p:extLst>
      <p:ext uri="{BB962C8B-B14F-4D97-AF65-F5344CB8AC3E}">
        <p14:creationId xmlns:p14="http://schemas.microsoft.com/office/powerpoint/2010/main" val="4173436031"/>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6A6B6-6543-7648-E9C2-82E1F6B8AFB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BF890B7-1DF0-38A4-48D4-DAE2658A0C4C}"/>
              </a:ext>
            </a:extLst>
          </p:cNvPr>
          <p:cNvSpPr>
            <a:spLocks noGrp="1"/>
          </p:cNvSpPr>
          <p:nvPr>
            <p:ph type="body" sz="quarter" idx="12"/>
          </p:nvPr>
        </p:nvSpPr>
        <p:spPr>
          <a:xfrm>
            <a:off x="540000" y="1080000"/>
            <a:ext cx="9000000" cy="5229320"/>
          </a:xfrm>
        </p:spPr>
        <p:txBody>
          <a:bodyPr/>
          <a:lstStyle/>
          <a:p>
            <a:pPr lvl="0"/>
            <a:endParaRPr lang="nl-NL" dirty="0"/>
          </a:p>
          <a:p>
            <a:pPr marL="342900" lvl="0" indent="-342900">
              <a:buFont typeface="Arial" panose="020B0604020202020204" pitchFamily="34" charset="0"/>
              <a:buChar char="•"/>
            </a:pPr>
            <a:r>
              <a:rPr lang="nl-NL" dirty="0"/>
              <a:t>Een dekkend aanbod van voorzieningen met voldoende diversiteit aan expertise</a:t>
            </a:r>
          </a:p>
          <a:p>
            <a:pPr marL="342900" lvl="0" indent="-342900">
              <a:buFont typeface="Arial" panose="020B0604020202020204" pitchFamily="34" charset="0"/>
              <a:buChar char="•"/>
            </a:pPr>
            <a:r>
              <a:rPr lang="nl-NL" dirty="0"/>
              <a:t>Aan de voorkant wordt kritisch gekeken voor welke hulpvragen inzet van jeugdhulp nodig. Ook wordt ingezet op normaliseren</a:t>
            </a:r>
          </a:p>
          <a:p>
            <a:pPr marL="342900" indent="-342900">
              <a:buFont typeface="Arial" panose="020B0604020202020204" pitchFamily="34" charset="0"/>
              <a:buChar char="•"/>
            </a:pPr>
            <a:r>
              <a:rPr lang="nl-NL" dirty="0"/>
              <a:t>Er wordt direct ingezet op het versterken van de eigen (draag)kracht van de jeugdige en gezin, zodat de zorg zo snel mogelijk kan worden afgeschaald</a:t>
            </a:r>
          </a:p>
          <a:p>
            <a:pPr marL="342900" indent="-342900">
              <a:buFont typeface="Arial" panose="020B0604020202020204" pitchFamily="34" charset="0"/>
              <a:buChar char="•"/>
            </a:pPr>
            <a:r>
              <a:rPr lang="nl-NL" dirty="0"/>
              <a:t>Versterken van de verbinding met onderwijs</a:t>
            </a:r>
            <a:endParaRPr lang="en-NL" dirty="0"/>
          </a:p>
          <a:p>
            <a:pPr marL="342900" indent="-342900">
              <a:buFont typeface="Arial" panose="020B0604020202020204" pitchFamily="34" charset="0"/>
              <a:buChar char="•"/>
            </a:pPr>
            <a:r>
              <a:rPr lang="nl-NL" dirty="0"/>
              <a:t>Streven naar meer grip op kosten en het aantal cliënten</a:t>
            </a:r>
            <a:endParaRPr lang="en-NL" dirty="0"/>
          </a:p>
          <a:p>
            <a:pPr lvl="0"/>
            <a:endParaRPr lang="nl-NL" dirty="0"/>
          </a:p>
        </p:txBody>
      </p:sp>
      <p:sp>
        <p:nvSpPr>
          <p:cNvPr id="3" name="Tijdelijke aanduiding voor tekst 2">
            <a:extLst>
              <a:ext uri="{FF2B5EF4-FFF2-40B4-BE49-F238E27FC236}">
                <a16:creationId xmlns:a16="http://schemas.microsoft.com/office/drawing/2014/main" id="{7DEA764D-311F-DCB3-A877-9A53645E2F17}"/>
              </a:ext>
            </a:extLst>
          </p:cNvPr>
          <p:cNvSpPr>
            <a:spLocks noGrp="1"/>
          </p:cNvSpPr>
          <p:nvPr>
            <p:ph type="body" sz="quarter" idx="10"/>
          </p:nvPr>
        </p:nvSpPr>
        <p:spPr>
          <a:xfrm>
            <a:off x="540000" y="360000"/>
            <a:ext cx="10440000" cy="540000"/>
          </a:xfrm>
        </p:spPr>
        <p:txBody>
          <a:bodyPr/>
          <a:lstStyle/>
          <a:p>
            <a:r>
              <a:rPr lang="nl-NL" dirty="0"/>
              <a:t>De gemeente wil met deze inkoop onder andere het volgende bereiken:</a:t>
            </a:r>
          </a:p>
        </p:txBody>
      </p:sp>
    </p:spTree>
    <p:extLst>
      <p:ext uri="{BB962C8B-B14F-4D97-AF65-F5344CB8AC3E}">
        <p14:creationId xmlns:p14="http://schemas.microsoft.com/office/powerpoint/2010/main" val="204048642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EE281-DCD5-900C-F215-15A2E25CF3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10FCF26-0C61-E777-09D9-7CC59185D60F}"/>
              </a:ext>
            </a:extLst>
          </p:cNvPr>
          <p:cNvSpPr>
            <a:spLocks noGrp="1"/>
          </p:cNvSpPr>
          <p:nvPr>
            <p:ph type="title"/>
          </p:nvPr>
        </p:nvSpPr>
        <p:spPr/>
        <p:txBody>
          <a:bodyPr/>
          <a:lstStyle/>
          <a:p>
            <a:r>
              <a:rPr lang="nl-NL" dirty="0"/>
              <a:t>Inkoopprocedure</a:t>
            </a:r>
          </a:p>
        </p:txBody>
      </p:sp>
    </p:spTree>
    <p:extLst>
      <p:ext uri="{BB962C8B-B14F-4D97-AF65-F5344CB8AC3E}">
        <p14:creationId xmlns:p14="http://schemas.microsoft.com/office/powerpoint/2010/main" val="4001629578"/>
      </p:ext>
    </p:extLst>
  </p:cSld>
  <p:clrMapOvr>
    <a:masterClrMapping/>
  </p:clrMapOvr>
  <p:transition spd="med">
    <p:fade/>
  </p:transition>
</p:sld>
</file>

<file path=ppt/theme/theme1.xml><?xml version="1.0" encoding="utf-8"?>
<a:theme xmlns:a="http://schemas.openxmlformats.org/drawingml/2006/main" name="Krimpen aan den IJssel">
  <a:themeElements>
    <a:clrScheme name="KadIJ">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adIJ_Powerpoint-template_v02-2024" id="{25019E56-0472-AB40-BAE2-5B9D6BB83F75}" vid="{E16AFA4F-5BAE-3E40-B3C3-DF8E75DF234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133DB408B0724BBB3D36A10F4C7D5C" ma:contentTypeVersion="15" ma:contentTypeDescription="Een nieuw document maken." ma:contentTypeScope="" ma:versionID="fa7feda2e5c6217f61164923556cfb98">
  <xsd:schema xmlns:xsd="http://www.w3.org/2001/XMLSchema" xmlns:xs="http://www.w3.org/2001/XMLSchema" xmlns:p="http://schemas.microsoft.com/office/2006/metadata/properties" xmlns:ns2="73917afc-fdb3-4268-8341-4e2bbc340ca1" xmlns:ns3="4b0d682d-9f02-4f1a-9221-12c9c4a404e0" targetNamespace="http://schemas.microsoft.com/office/2006/metadata/properties" ma:root="true" ma:fieldsID="ec3bb0b924bcd32ce29b0a0ce5e133c5" ns2:_="" ns3:_="">
    <xsd:import namespace="73917afc-fdb3-4268-8341-4e2bbc340ca1"/>
    <xsd:import namespace="4b0d682d-9f02-4f1a-9221-12c9c4a404e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17afc-fdb3-4268-8341-4e2bbc340c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ec3a491b-2193-4886-84e1-70fddd01a5e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0d682d-9f02-4f1a-9221-12c9c4a404e0"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7" nillable="true" ma:displayName="Taxonomy Catch All Column" ma:hidden="true" ma:list="{74ba76d8-d4bd-4e71-b3ed-e79b79d6b15b}" ma:internalName="TaxCatchAll" ma:showField="CatchAllData" ma:web="4b0d682d-9f02-4f1a-9221-12c9c4a404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3917afc-fdb3-4268-8341-4e2bbc340ca1">
      <Terms xmlns="http://schemas.microsoft.com/office/infopath/2007/PartnerControls"/>
    </lcf76f155ced4ddcb4097134ff3c332f>
    <TaxCatchAll xmlns="4b0d682d-9f02-4f1a-9221-12c9c4a404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8DD677-0F57-41B2-98F3-79A497ACC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17afc-fdb3-4268-8341-4e2bbc340ca1"/>
    <ds:schemaRef ds:uri="4b0d682d-9f02-4f1a-9221-12c9c4a404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C28F76-DE11-458F-88CF-24E7996D724C}">
  <ds:schemaRefs>
    <ds:schemaRef ds:uri="http://schemas.microsoft.com/office/2006/metadata/properties"/>
    <ds:schemaRef ds:uri="http://schemas.microsoft.com/office/infopath/2007/PartnerControls"/>
    <ds:schemaRef ds:uri="73917afc-fdb3-4268-8341-4e2bbc340ca1"/>
    <ds:schemaRef ds:uri="4b0d682d-9f02-4f1a-9221-12c9c4a404e0"/>
  </ds:schemaRefs>
</ds:datastoreItem>
</file>

<file path=customXml/itemProps3.xml><?xml version="1.0" encoding="utf-8"?>
<ds:datastoreItem xmlns:ds="http://schemas.openxmlformats.org/officeDocument/2006/customXml" ds:itemID="{C6D337E5-6F4E-4C43-848D-10F5A75AA7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3162</TotalTime>
  <Words>2057</Words>
  <Application>Microsoft Macintosh PowerPoint</Application>
  <PresentationFormat>Widescreen</PresentationFormat>
  <Paragraphs>534</Paragraphs>
  <Slides>32</Slides>
  <Notes>10</Notes>
  <HiddenSlides>1</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MS Mincho</vt:lpstr>
      <vt:lpstr>Aptos</vt:lpstr>
      <vt:lpstr>Arial</vt:lpstr>
      <vt:lpstr>Calibri</vt:lpstr>
      <vt:lpstr>Corbel</vt:lpstr>
      <vt:lpstr>Courier New</vt:lpstr>
      <vt:lpstr>Museo Sans 500</vt:lpstr>
      <vt:lpstr>Open Sans</vt:lpstr>
      <vt:lpstr>Open Sans Light</vt:lpstr>
      <vt:lpstr>Poppins</vt:lpstr>
      <vt:lpstr>Symbol</vt:lpstr>
      <vt:lpstr>Wingdings</vt:lpstr>
      <vt:lpstr>Krimpen aan den IJssel</vt:lpstr>
      <vt:lpstr>PowerPoint Presentation</vt:lpstr>
      <vt:lpstr>PowerPoint Presentation</vt:lpstr>
      <vt:lpstr>Visie en doelstellingen</vt:lpstr>
      <vt:lpstr>PowerPoint Presentation</vt:lpstr>
      <vt:lpstr>PowerPoint Presentation</vt:lpstr>
      <vt:lpstr>PowerPoint Presentation</vt:lpstr>
      <vt:lpstr>PowerPoint Presentation</vt:lpstr>
      <vt:lpstr>PowerPoint Presentation</vt:lpstr>
      <vt:lpstr>Inkoopprocedure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Bekostiging</vt:lpstr>
      <vt:lpstr>Opbouw tarieven jeugdzorg</vt:lpstr>
      <vt:lpstr>Opbouw van deze bijeenkomst</vt:lpstr>
      <vt:lpstr>Onze aanpak</vt:lpstr>
      <vt:lpstr>Consultatiefase</vt:lpstr>
      <vt:lpstr>Basis parameterwaarden</vt:lpstr>
      <vt:lpstr>      Inschaling per opleidingsniveau</vt:lpstr>
      <vt:lpstr>Functiemix dagbesteding/dagbehandeling</vt:lpstr>
      <vt:lpstr>Functiemix specialistisch</vt:lpstr>
      <vt:lpstr>Uitkomsten: adviestarieven</vt:lpstr>
      <vt:lpstr>Verhouding DCT/ICT</vt:lpstr>
      <vt:lpstr>PowerPoint Presentation</vt:lpstr>
      <vt:lpstr>PowerPoint Presentation</vt:lpstr>
      <vt:lpstr>Vragen? Hierna nog vragen of opmerkingen?  Stel ze via TenderNed (link aanmelding marktconsultatie)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Raoul Wassenaar</dc:creator>
  <cp:lastModifiedBy>Yvette Berkel</cp:lastModifiedBy>
  <cp:revision>71</cp:revision>
  <cp:lastPrinted>2025-04-06T19:43:02Z</cp:lastPrinted>
  <dcterms:created xsi:type="dcterms:W3CDTF">2023-01-18T15:06:23Z</dcterms:created>
  <dcterms:modified xsi:type="dcterms:W3CDTF">2025-04-18T12:09:41Z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0x010100C8133DB408B0724BBB3D36A10F4C7D5C</vt:lpwstr>
  </property>
  <property fmtid="{D5CDD505-2E9C-101B-9397-08002B2CF9AE}" pid="3" name="MediaServiceImageTags">
    <vt:lpwstr/>
  </property>
</Properties>
</file>