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5" r:id="rId4"/>
    <p:sldId id="267" r:id="rId5"/>
    <p:sldId id="264" r:id="rId6"/>
    <p:sldId id="269" r:id="rId7"/>
    <p:sldId id="268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0161B0-4427-68B3-DBBD-91D1DDB7B1AE}" name="Breed, Peter (Kerkrade)" initials="" userId="S::peter.breed@kerkrade.nl::bbc4a90d-5c14-4383-9ae6-89f252b539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59" autoAdjust="0"/>
    <p:restoredTop sz="94710"/>
  </p:normalViewPr>
  <p:slideViewPr>
    <p:cSldViewPr snapToGrid="0">
      <p:cViewPr varScale="1">
        <p:scale>
          <a:sx n="150" d="100"/>
          <a:sy n="150" d="100"/>
        </p:scale>
        <p:origin x="52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2B522-2DC8-8E42-A355-C4235CE984ED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BC881-AFE1-0C41-B550-3CB698705AA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158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 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7BC881-AFE1-0C41-B550-3CB698705AA1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7364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16E5D5-5B32-C748-5685-A6788947D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AFCA080-A2BF-7867-A0F6-4A4CBCEA6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4F1B58-3F31-6082-D3A7-FA84C7C0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85AE7D-E2BF-9B20-0B41-DE8498BC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3521CA7-1AE4-6A49-C3DB-54421263C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74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58F7B-3713-62D8-2A35-C54B58FF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96952B2-0B9F-9B66-7F60-6D2685278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4FF370-A22F-FF0B-8863-95F1CCA31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58082A-7138-C54E-A9BD-994DC45D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99F85E-E9CD-BFCB-3EA7-EE3BFA17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5372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92E1F95-0240-12A9-8B4F-E211695A33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31B4DF-F329-6D62-97E7-42791FE14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174755-F160-E39E-3FFC-085C35C0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9BF5B8-FBF7-92F0-BAC5-4D9295FAF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6B244-8149-77BB-B1DA-884AC60F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89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05B455-8BFC-5BD7-EAAF-068DFEA49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93045A-EE78-0793-CBD7-3E3C0CBAE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A87BFD-CCCE-4C61-F1CD-B07D3550E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A55A19-A922-015C-0E48-E7890DDF1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1AC24D-E4F3-EC30-5D01-215026E7E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56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3AD67B-0298-1145-52B4-84A92D4FB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D91D9E-683E-FBF4-068C-6CA798422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7E1510-451C-EB22-D7AB-8678FE01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2BAC1C-193A-292D-A62A-70A035A6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C5AF65-D2C9-AB0E-493E-62B2A6BDD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64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D0F678-C43A-E0B9-A4D1-B084A11EC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3E36CF-20F4-2389-EA90-258E680B9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1F686A-64CF-B0CE-ADB5-C859DFC75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B5BCE7-16E1-60D7-866B-26E8988E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8740FF-34B5-9BE1-D74F-0880D89D1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D8FADC-2199-29CD-283D-BF4DCF89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72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554A4B-D0D2-7520-6AF0-27F9E1E0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A7C91C-7D61-AE0D-28EF-BE169C778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94DB921-343C-F411-20E6-719E2CE8F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9600617-37FA-F887-D891-067D8329F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72A85D8-A7A3-39A3-555E-6CC0A45040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C0AAD58-78E5-0E19-6FCF-4B22B5B2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7AB8E8C-D815-D84B-0FF5-E12EED57E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5355E22-9B21-1055-E432-B6467DDCF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31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3669E-5CDE-CA88-4940-91E9BD7F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7EC1925-5724-8268-8FB8-2211C8484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41D9E16-C79A-2526-9464-53C62B27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ECED1AF-92A7-A984-90EF-2AB3BA3CF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1062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D050FF6-93D5-E1C5-89FA-F4326D389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4AE8DA4-F15E-F8E3-E1F8-467D9045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CDF5C9B-AC50-4400-5BB9-DDA367032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474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ADDB7-4A95-5199-106B-E3C69F546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BC2FBA-92E4-C3C4-0103-19A0437E8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F360FB-4E44-0B9D-719A-FD371042C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5863DB3-919D-7EA9-0F86-D54458B17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A0EF831-F56E-EED8-6DCC-24FA34A4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2AC219A-1E57-2B4D-22F6-987D83250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54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EDC72-E633-9E84-B4A5-3F5755D56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CACCB78-BFD4-3A31-C258-F82FA5999A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4D9C89A-F344-07E4-1C92-06536CDE19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8C43B17-435C-9F44-15D8-69EC4FFA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528DD00-5036-E06A-BD3D-35933D65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D17F40-3485-4D5B-BF86-5CF9EE79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287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C5E6986-1591-5586-23EA-6830324BA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F827ED4-E850-2F80-3B46-6D6D58EFA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DB6322-4402-DA53-5948-BCC91864F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F7E62A-0670-4978-9EE2-CD5C1DE8B25A}" type="datetimeFigureOut">
              <a:rPr lang="nl-NL" smtClean="0"/>
              <a:t>27-03-2025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1EBBA1-91E9-AB45-78AE-F10CFA0D7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73A4EEB-FC3E-3B80-499F-4548024FE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8DD6B5-7C84-4796-972A-9AF1F76722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2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nkoopwmo@kerkrade.n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inkoopwmo@kerkrade.n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EF36DA1-2266-48DC-96D8-475AD3883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nl-NL" sz="7200"/>
              <a:t>Inkoop Wmo 2026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F19A2F-A1A7-D124-260A-B42360E0C8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nl-NL" sz="1500"/>
              <a:t>Opstarten dialoog – 14 maart 2025</a:t>
            </a:r>
          </a:p>
          <a:p>
            <a:r>
              <a:rPr lang="nl-NL" sz="1500"/>
              <a:t>Gemeente Kerkrade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7B1872F-8900-2FD1-03E5-AE9F7F66C1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21" y="5830546"/>
            <a:ext cx="1787656" cy="72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76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A3005-0D44-6BA6-6878-370C26FE9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78A38EA-1F93-B31A-2FD9-A661CBC00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Welkom!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6B302C-BFB5-D36D-2943-F44AC0A04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sz="1800" dirty="0"/>
              <a:t>Opening</a:t>
            </a:r>
          </a:p>
          <a:p>
            <a:r>
              <a:rPr lang="nl-NL" sz="1800" dirty="0"/>
              <a:t>Voorstellen, wie is wie en welke rol</a:t>
            </a:r>
          </a:p>
          <a:p>
            <a:r>
              <a:rPr lang="nl-NL" sz="1800" dirty="0"/>
              <a:t>Afspraken dialoog</a:t>
            </a:r>
          </a:p>
          <a:p>
            <a:pPr lvl="1"/>
            <a:r>
              <a:rPr lang="nl-NL" sz="1800" dirty="0"/>
              <a:t>Aanmelden</a:t>
            </a:r>
          </a:p>
          <a:p>
            <a:pPr lvl="1"/>
            <a:r>
              <a:rPr lang="nl-NL" sz="1800" dirty="0"/>
              <a:t>Tijden</a:t>
            </a:r>
          </a:p>
          <a:p>
            <a:pPr lvl="1"/>
            <a:r>
              <a:rPr lang="nl-NL" sz="1800" dirty="0"/>
              <a:t>Deelnemers &amp; vervanging</a:t>
            </a:r>
          </a:p>
          <a:p>
            <a:pPr lvl="1"/>
            <a:r>
              <a:rPr lang="nl-NL" sz="1800" dirty="0"/>
              <a:t>Omgangsvormen &amp; communicatie</a:t>
            </a:r>
          </a:p>
          <a:p>
            <a:pPr lvl="1"/>
            <a:r>
              <a:rPr lang="nl-NL" sz="1800" dirty="0"/>
              <a:t>Geen verslagen, wel concrete passages en documentteksten</a:t>
            </a:r>
          </a:p>
          <a:p>
            <a:pPr lvl="1"/>
            <a:r>
              <a:rPr lang="nl-NL" sz="1800" dirty="0">
                <a:solidFill>
                  <a:srgbClr val="FF0000"/>
                </a:solidFill>
              </a:rPr>
              <a:t>Presentatie als agenda en voor weergave opbrengsten (rood)</a:t>
            </a:r>
          </a:p>
          <a:p>
            <a:pPr lvl="1"/>
            <a:r>
              <a:rPr lang="nl-NL" sz="1800" dirty="0" err="1"/>
              <a:t>TenderNed</a:t>
            </a:r>
            <a:endParaRPr lang="nl-NL" sz="1800" dirty="0"/>
          </a:p>
          <a:p>
            <a:r>
              <a:rPr lang="nl-NL" sz="1800" dirty="0"/>
              <a:t>Uitleg procedure</a:t>
            </a:r>
          </a:p>
          <a:p>
            <a:pPr lvl="1"/>
            <a:r>
              <a:rPr lang="nl-NL" sz="1800" dirty="0"/>
              <a:t>SAS</a:t>
            </a:r>
          </a:p>
          <a:p>
            <a:pPr lvl="1"/>
            <a:r>
              <a:rPr lang="nl-NL" sz="1800" dirty="0"/>
              <a:t>Vrije procedure, keuze voor pragmatiek op nette wijze</a:t>
            </a:r>
          </a:p>
          <a:p>
            <a:pPr lvl="1"/>
            <a:r>
              <a:rPr lang="nl-NL" sz="1800" dirty="0"/>
              <a:t>Samen</a:t>
            </a:r>
          </a:p>
          <a:p>
            <a:endParaRPr lang="nl-NL" sz="1500" dirty="0"/>
          </a:p>
        </p:txBody>
      </p:sp>
    </p:spTree>
    <p:extLst>
      <p:ext uri="{BB962C8B-B14F-4D97-AF65-F5344CB8AC3E}">
        <p14:creationId xmlns:p14="http://schemas.microsoft.com/office/powerpoint/2010/main" val="90075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7461F3-6353-DC82-C416-5969571E1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Planning dialoogfase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1BDF1B6-8211-BB2E-3BE5-3EE6C475F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sz="1600" dirty="0"/>
              <a:t>12 maart:	publicatie</a:t>
            </a:r>
          </a:p>
          <a:p>
            <a:r>
              <a:rPr lang="nl-NL" sz="1600" dirty="0"/>
              <a:t>14 maart:	opstartbijeenkomst aanbieders, agenda vaststellen</a:t>
            </a:r>
          </a:p>
          <a:p>
            <a:r>
              <a:rPr lang="nl-NL" sz="1600" dirty="0"/>
              <a:t>28 maart:	dialoog</a:t>
            </a:r>
          </a:p>
          <a:p>
            <a:r>
              <a:rPr lang="nl-NL" sz="1600" dirty="0"/>
              <a:t>11 april:	dialoog</a:t>
            </a:r>
          </a:p>
          <a:p>
            <a:r>
              <a:rPr lang="nl-NL" sz="1600" dirty="0"/>
              <a:t>25 april:	dialoog</a:t>
            </a:r>
          </a:p>
          <a:p>
            <a:r>
              <a:rPr lang="nl-NL" sz="1600" dirty="0"/>
              <a:t>09 mei:		dialoog</a:t>
            </a:r>
          </a:p>
          <a:p>
            <a:r>
              <a:rPr lang="nl-NL" sz="1600" dirty="0"/>
              <a:t>19 mei:		stukken in routing t.b.v. collegebehandeling 3 juni</a:t>
            </a:r>
          </a:p>
          <a:p>
            <a:r>
              <a:rPr lang="nl-NL" sz="1600" dirty="0"/>
              <a:t>23 mei:		dialoog, indien nodig</a:t>
            </a:r>
          </a:p>
          <a:p>
            <a:pPr marL="0" indent="0">
              <a:buNone/>
            </a:pPr>
            <a:endParaRPr lang="nl-NL" sz="1600" dirty="0"/>
          </a:p>
          <a:p>
            <a:pPr marL="0" indent="0">
              <a:buNone/>
            </a:pPr>
            <a:r>
              <a:rPr lang="nl-NL" sz="1600" dirty="0">
                <a:solidFill>
                  <a:srgbClr val="FF0000"/>
                </a:solidFill>
              </a:rPr>
              <a:t>Afspraak: telkens uiterlijk 7 dagen voor de komende dialoogronde aanmelden</a:t>
            </a:r>
          </a:p>
          <a:p>
            <a:pPr marL="0" indent="0">
              <a:buNone/>
            </a:pPr>
            <a:r>
              <a:rPr lang="nl-NL" sz="1600" dirty="0">
                <a:solidFill>
                  <a:srgbClr val="FF0000"/>
                </a:solidFill>
              </a:rPr>
              <a:t>Dit kan tot de voorafgaande vrijdag 10.00 uur via </a:t>
            </a:r>
            <a:r>
              <a:rPr lang="nl-NL" sz="1600" dirty="0">
                <a:solidFill>
                  <a:srgbClr val="FF0000"/>
                </a:solidFill>
                <a:hlinkClick r:id="rId2"/>
              </a:rPr>
              <a:t>inkoopwmo@kerkrade.nl</a:t>
            </a:r>
            <a:endParaRPr lang="nl-NL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04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F82ED-D347-4721-4544-160F467DA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B728EBB-D4F1-7DB6-BC34-1F1B3F5D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Planning schriftelijke fase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4108CF-B77E-B232-BB07-DDF17CF6D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nl-NL" sz="1600"/>
              <a:t>03 juni:		Collegebehandeling</a:t>
            </a:r>
          </a:p>
          <a:p>
            <a:r>
              <a:rPr lang="nl-NL" sz="1600"/>
              <a:t>04 juni:		Publiceren stukken</a:t>
            </a:r>
          </a:p>
          <a:p>
            <a:r>
              <a:rPr lang="nl-NL" sz="1600"/>
              <a:t>16 juni:		Vragen ingediend hebben (let op tijdstip!)</a:t>
            </a:r>
          </a:p>
          <a:p>
            <a:r>
              <a:rPr lang="nl-NL" sz="1600"/>
              <a:t>27 juni:		Vragen schriftelijk beantwoord</a:t>
            </a:r>
          </a:p>
          <a:p>
            <a:r>
              <a:rPr lang="nl-NL" sz="1600"/>
              <a:t>18 aug:		Deadline indienen aanmeldingen (let op tijdstip!)</a:t>
            </a:r>
          </a:p>
          <a:p>
            <a:r>
              <a:rPr lang="nl-NL" sz="1600"/>
              <a:t>03 sept:	Verzenden resultaatsbrieven</a:t>
            </a:r>
          </a:p>
          <a:p>
            <a:r>
              <a:rPr lang="nl-NL" sz="1600"/>
              <a:t>30 sept:	Overeenkomsten sluiten</a:t>
            </a:r>
          </a:p>
          <a:p>
            <a:r>
              <a:rPr lang="nl-NL" sz="1600"/>
              <a:t>01 okt:		Start implementatie naar 1 januari 2026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398814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01224C1-4198-3B6C-40F6-DEAF58D55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Thema’s, de agenda</a:t>
            </a:r>
          </a:p>
        </p:txBody>
      </p:sp>
      <p:sp>
        <p:nvSpPr>
          <p:cNvPr id="34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6239D1-812D-C509-DCF3-A6ED2BE60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109641" cy="3935281"/>
          </a:xfrm>
        </p:spPr>
        <p:txBody>
          <a:bodyPr>
            <a:normAutofit/>
          </a:bodyPr>
          <a:lstStyle/>
          <a:p>
            <a:r>
              <a:rPr lang="nl-NL" sz="1800" dirty="0"/>
              <a:t>Startdocument dialoog</a:t>
            </a:r>
          </a:p>
          <a:p>
            <a:r>
              <a:rPr lang="nl-NL" sz="1800" dirty="0"/>
              <a:t>Definities</a:t>
            </a:r>
          </a:p>
          <a:p>
            <a:r>
              <a:rPr lang="nl-NL" sz="1800" dirty="0"/>
              <a:t>Thema 1: Normaliseren, </a:t>
            </a:r>
            <a:r>
              <a:rPr lang="nl-NL" sz="1800" dirty="0" err="1"/>
              <a:t>reablement</a:t>
            </a:r>
            <a:endParaRPr lang="nl-NL" sz="1800" dirty="0"/>
          </a:p>
          <a:p>
            <a:r>
              <a:rPr lang="nl-NL" sz="1800" dirty="0"/>
              <a:t>Thema 2: Toegang: processen, actoren en rollen</a:t>
            </a:r>
          </a:p>
          <a:p>
            <a:r>
              <a:rPr lang="nl-NL" sz="1800" dirty="0"/>
              <a:t>Thema 3: Kwaliteit, </a:t>
            </a:r>
            <a:r>
              <a:rPr lang="nl-NL" sz="1800" dirty="0">
                <a:solidFill>
                  <a:srgbClr val="FF0000"/>
                </a:solidFill>
              </a:rPr>
              <a:t>kwaliteitsmeting, </a:t>
            </a:r>
            <a:r>
              <a:rPr lang="nl-NL" sz="1800" dirty="0"/>
              <a:t>betaalbaarheid &amp; continuïteit, flexibiliteit, </a:t>
            </a:r>
            <a:r>
              <a:rPr lang="nl-NL" sz="1800" dirty="0">
                <a:solidFill>
                  <a:srgbClr val="FF0000"/>
                </a:solidFill>
              </a:rPr>
              <a:t>partnerschap</a:t>
            </a:r>
            <a:endParaRPr lang="nl-NL" sz="1800" dirty="0"/>
          </a:p>
          <a:p>
            <a:r>
              <a:rPr lang="nl-NL" sz="1800" dirty="0"/>
              <a:t>Thema 4: Aanbieders: eisen en aantallen</a:t>
            </a:r>
          </a:p>
          <a:p>
            <a:r>
              <a:rPr lang="nl-NL" sz="1800" dirty="0"/>
              <a:t>Thema 5: Tarieven</a:t>
            </a:r>
          </a:p>
          <a:p>
            <a:r>
              <a:rPr lang="nl-NL" sz="1800" dirty="0"/>
              <a:t>Thema 6: Overeenkomst(en)</a:t>
            </a:r>
          </a:p>
          <a:p>
            <a:r>
              <a:rPr lang="nl-NL" sz="1800" dirty="0">
                <a:solidFill>
                  <a:srgbClr val="FF0000"/>
                </a:solidFill>
              </a:rPr>
              <a:t>Thema 7: Uitstroom</a:t>
            </a:r>
          </a:p>
          <a:p>
            <a:endParaRPr lang="nl-NL" sz="1100" dirty="0"/>
          </a:p>
          <a:p>
            <a:pPr lvl="1"/>
            <a:endParaRPr lang="nl-NL" sz="1100" dirty="0"/>
          </a:p>
          <a:p>
            <a:pPr marL="0" indent="0">
              <a:buNone/>
            </a:pPr>
            <a:endParaRPr lang="nl-NL" sz="1100" dirty="0"/>
          </a:p>
          <a:p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1593311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7A9E67-7FCA-0701-09C0-7A39BCFCC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527EC0-6CF4-CE8E-EF71-61A1B6C66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dirty="0" err="1">
                <a:solidFill>
                  <a:srgbClr val="FFFFFF"/>
                </a:solidFill>
              </a:rPr>
              <a:t>Wrap</a:t>
            </a:r>
            <a:r>
              <a:rPr lang="nl-NL" dirty="0">
                <a:solidFill>
                  <a:srgbClr val="FFFFFF"/>
                </a:solidFill>
              </a:rPr>
              <a:t>-up: opbrengsten en conclusies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D373C6-4CB9-5ACA-E165-61E4A3CC4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4"/>
            <a:ext cx="5536397" cy="2948382"/>
          </a:xfrm>
        </p:spPr>
        <p:txBody>
          <a:bodyPr>
            <a:normAutofit fontScale="85000" lnSpcReduction="20000"/>
          </a:bodyPr>
          <a:lstStyle/>
          <a:p>
            <a:r>
              <a:rPr lang="nl-NL" sz="1600" dirty="0"/>
              <a:t>Welke concrete resultaten hebben we vandaag geboekt?</a:t>
            </a:r>
          </a:p>
          <a:p>
            <a:r>
              <a:rPr lang="nl-NL" sz="1600" dirty="0"/>
              <a:t>Welke conclusies en formuleringen kunnen we vandaag noteren?</a:t>
            </a:r>
          </a:p>
          <a:p>
            <a:r>
              <a:rPr lang="nl-NL" sz="1600" dirty="0"/>
              <a:t>Wat moet er beter, sneller of langzamer om op tijd klaar te zijn?</a:t>
            </a:r>
          </a:p>
          <a:p>
            <a:r>
              <a:rPr lang="nl-NL" sz="1600" dirty="0"/>
              <a:t>Wie neemt wat als huiswerk mee naar de vorige keer?</a:t>
            </a:r>
          </a:p>
          <a:p>
            <a:r>
              <a:rPr lang="nl-NL" sz="1600" dirty="0"/>
              <a:t>Wat is de agenda voor de volgende keer?</a:t>
            </a:r>
          </a:p>
          <a:p>
            <a:r>
              <a:rPr lang="nl-NL" sz="1600" dirty="0">
                <a:solidFill>
                  <a:srgbClr val="FF0000"/>
                </a:solidFill>
              </a:rPr>
              <a:t>Afgesproken wordt verder:</a:t>
            </a:r>
          </a:p>
          <a:p>
            <a:pPr lvl="1"/>
            <a:r>
              <a:rPr lang="nl-NL" sz="1200" dirty="0">
                <a:solidFill>
                  <a:srgbClr val="FF0000"/>
                </a:solidFill>
              </a:rPr>
              <a:t>om de huidige concepten overeenkomsten te publiceren, samen met de huidige tarieven, aan de hand waarvan we de volgende dialoog het gesprek zullen voeren;</a:t>
            </a:r>
          </a:p>
          <a:p>
            <a:pPr lvl="1"/>
            <a:r>
              <a:rPr lang="nl-NL" sz="1200" dirty="0">
                <a:solidFill>
                  <a:srgbClr val="FF0000"/>
                </a:solidFill>
              </a:rPr>
              <a:t>om het nieuwe model voor de overeenkomst te publiceren, waar het resultaat van de dialogen in verwerkt zal moeten gaan worden, gegeven het nationale karakter van de contractstandaarden;</a:t>
            </a:r>
          </a:p>
          <a:p>
            <a:pPr lvl="1"/>
            <a:r>
              <a:rPr lang="nl-NL" sz="1200" dirty="0">
                <a:solidFill>
                  <a:srgbClr val="FF0000"/>
                </a:solidFill>
              </a:rPr>
              <a:t>om met ingang van de 1</a:t>
            </a:r>
            <a:r>
              <a:rPr lang="nl-NL" sz="1200" baseline="30000" dirty="0">
                <a:solidFill>
                  <a:srgbClr val="FF0000"/>
                </a:solidFill>
              </a:rPr>
              <a:t>e</a:t>
            </a:r>
            <a:r>
              <a:rPr lang="nl-NL" sz="1200" dirty="0">
                <a:solidFill>
                  <a:srgbClr val="FF0000"/>
                </a:solidFill>
              </a:rPr>
              <a:t> dialoogsessie in principe GEEN personele wisselingen meer door te voeren bij de gespreksdeelnemers;</a:t>
            </a:r>
          </a:p>
          <a:p>
            <a:r>
              <a:rPr lang="nl-NL" sz="1600" dirty="0"/>
              <a:t>Dankwoord en afronding</a:t>
            </a:r>
          </a:p>
          <a:p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endParaRPr lang="nl-NL" sz="1400" dirty="0"/>
          </a:p>
          <a:p>
            <a:pPr lvl="1"/>
            <a:endParaRPr lang="nl-NL" sz="1400" dirty="0"/>
          </a:p>
          <a:p>
            <a:pPr marL="0" indent="0">
              <a:buNone/>
            </a:pPr>
            <a:endParaRPr lang="nl-NL" sz="1400" dirty="0"/>
          </a:p>
          <a:p>
            <a:pPr marL="0" indent="0">
              <a:buNone/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4207641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7A9E67-7FCA-0701-09C0-7A39BCFCC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527EC0-6CF4-CE8E-EF71-61A1B6C66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Volgende sessie : </a:t>
            </a:r>
            <a:br>
              <a:rPr lang="nl-NL" dirty="0">
                <a:solidFill>
                  <a:srgbClr val="FFFFFF"/>
                </a:solidFill>
              </a:rPr>
            </a:br>
            <a:r>
              <a:rPr lang="nl-NL" dirty="0">
                <a:solidFill>
                  <a:srgbClr val="FFFFFF"/>
                </a:solidFill>
              </a:rPr>
              <a:t>28 maart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D373C6-4CB9-5ACA-E165-61E4A3CC4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4"/>
            <a:ext cx="5536397" cy="2948382"/>
          </a:xfrm>
        </p:spPr>
        <p:txBody>
          <a:bodyPr>
            <a:normAutofit/>
          </a:bodyPr>
          <a:lstStyle/>
          <a:p>
            <a:endParaRPr lang="nl-NL" sz="1600" dirty="0"/>
          </a:p>
          <a:p>
            <a:pPr marL="0" indent="0">
              <a:buNone/>
            </a:pPr>
            <a:endParaRPr lang="nl-NL" sz="1600" dirty="0"/>
          </a:p>
          <a:p>
            <a:endParaRPr lang="nl-NL" sz="1400" dirty="0"/>
          </a:p>
          <a:p>
            <a:pPr marL="0" indent="0">
              <a:buNone/>
            </a:pPr>
            <a:r>
              <a:rPr lang="nl-NL" sz="2000" dirty="0"/>
              <a:t>Aanmelden en agendering onderwerpen via: </a:t>
            </a:r>
            <a:r>
              <a:rPr lang="nl-NL" sz="2000" dirty="0">
                <a:hlinkClick r:id="rId2"/>
              </a:rPr>
              <a:t>inkoopwmo@kerkrade.nl</a:t>
            </a:r>
            <a:r>
              <a:rPr lang="nl-NL" sz="2000" dirty="0"/>
              <a:t> </a:t>
            </a:r>
          </a:p>
          <a:p>
            <a:pPr marL="0" indent="0">
              <a:buNone/>
            </a:pPr>
            <a:endParaRPr lang="nl-NL" sz="1400" dirty="0"/>
          </a:p>
        </p:txBody>
      </p:sp>
    </p:spTree>
    <p:extLst>
      <p:ext uri="{BB962C8B-B14F-4D97-AF65-F5344CB8AC3E}">
        <p14:creationId xmlns:p14="http://schemas.microsoft.com/office/powerpoint/2010/main" val="241772191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21764</TotalTime>
  <Words>446</Words>
  <Application>Microsoft Macintosh PowerPoint</Application>
  <PresentationFormat>Breedbeeld</PresentationFormat>
  <Paragraphs>73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Kantoorthema</vt:lpstr>
      <vt:lpstr>Inkoop Wmo 2026</vt:lpstr>
      <vt:lpstr>Welkom!</vt:lpstr>
      <vt:lpstr>Planning dialoogfase</vt:lpstr>
      <vt:lpstr>Planning schriftelijke fase</vt:lpstr>
      <vt:lpstr>Thema’s, de agenda</vt:lpstr>
      <vt:lpstr>Wrap-up: opbrengsten en conclusies </vt:lpstr>
      <vt:lpstr>Volgende sessie :  28 maart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Inkoop Wmo</dc:title>
  <dc:creator>Thijs Sizoo</dc:creator>
  <cp:lastModifiedBy>Thijs Sizoo</cp:lastModifiedBy>
  <cp:revision>44</cp:revision>
  <dcterms:created xsi:type="dcterms:W3CDTF">2024-11-08T09:49:06Z</dcterms:created>
  <dcterms:modified xsi:type="dcterms:W3CDTF">2025-03-26T23:17:33Z</dcterms:modified>
</cp:coreProperties>
</file>