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2" r:id="rId6"/>
    <p:sldId id="263" r:id="rId7"/>
    <p:sldId id="264" r:id="rId8"/>
    <p:sldId id="260" r:id="rId9"/>
    <p:sldId id="265" r:id="rId10"/>
    <p:sldId id="266" r:id="rId11"/>
    <p:sldId id="261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5D6"/>
    <a:srgbClr val="F4B183"/>
    <a:srgbClr val="E2F0D9"/>
    <a:srgbClr val="A9D18E"/>
    <a:srgbClr val="BDD7EE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0505" autoAdjust="0"/>
  </p:normalViewPr>
  <p:slideViewPr>
    <p:cSldViewPr snapToGrid="0">
      <p:cViewPr varScale="1">
        <p:scale>
          <a:sx n="78" d="100"/>
          <a:sy n="78" d="100"/>
        </p:scale>
        <p:origin x="8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5C95C-4CDB-49E4-960C-A7CA5C9A269B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0C444-DFBB-4D08-9B22-1B4E047E56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4847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435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04021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399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0753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De verschillende processen verschijnen 1 voor 1; </a:t>
            </a:r>
            <a:br>
              <a:rPr lang="nl-NL" dirty="0"/>
            </a:br>
            <a:r>
              <a:rPr lang="nl-NL" dirty="0"/>
              <a:t>Uitgelegd wordt dat alles start met de registratie door een WIS</a:t>
            </a:r>
          </a:p>
          <a:p>
            <a:r>
              <a:rPr lang="nl-NL" dirty="0"/>
              <a:t>De verhaal- en herstelprocessen worden gestart vanuit het schaderegistratie proces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E0C444-DFBB-4D08-9B22-1B4E047E567B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86208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FE01A4-965E-496F-8BF9-3B9060A11B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9C291A5-A93D-4DFE-A6D2-F5D6C41BFD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00280AA-8642-4311-9EDB-471A9BCEEF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DF7A1CF-0F9D-4E73-A9F3-AAC804FED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B0A6C4F-4416-4626-86E2-E35E9064F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3278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76404E-8F51-4164-ADE9-34207D60E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CDC3AD4-0DD1-43DA-B649-E6FA8BC512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DB81E9A-8822-4460-ACC6-7791B0DD6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9083676-7F69-49CF-B0F9-C9FDEFC83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BF0C282-F13E-4812-823C-A164BCC36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4979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A2CABAA9-0F90-4164-ABA2-701D0551D5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7F5FC2B-7096-4AC7-940F-E5A1D0B63B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5F5B664-EA8B-4AC0-8774-4697ECE1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379A3AA-8E49-4991-BD73-FF6951798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4D654AB-091B-4FE1-9FAA-514E56AC2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7398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30E88A-FE7A-44FE-AA6E-B797B3BB5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45B42F4-FDD6-46C6-B2FE-4A9142D86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9F58F28-9867-427A-ABE4-D4AABE525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16B5BA6-06BE-4981-87BD-B30DF7A5D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B3B147-20C2-42DE-8D79-3BCA60BB7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36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14C498-0075-469D-9328-D53D8E3A4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19157F0-4463-4DB6-9624-7BB33A4131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1F85087-AF0C-4CD8-ACEC-D745AA291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F35D3F-6B84-47F4-ACE6-25CCC49F9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F7B6DC4-B37F-41A7-9DEC-6164AEB23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3021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362F9E-BCA6-4D9E-BE97-53C59FA1F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5BC9836-C77B-4618-A3B2-6B8ADFB132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36CF00F-1FF2-439F-A25D-01C93B23F9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21484508-E206-4CEA-969B-7A8DD2989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BAE0471-1038-4BEF-B971-6E63F0BEA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CF5B9EF-545F-4368-97B4-F43ECEA3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66224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700102-3A2C-4F01-B314-E5CACFFB2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69FE4B9-D434-4560-AA75-5F1DFF0CB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DB4E251-68D5-4CE1-8E9C-86472C8052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C0306237-600B-4AE1-8DDB-4C361B0E19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7016D5E-9360-4C77-A60A-83AE1C8A5C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0C3CB4C-BC7B-4149-A748-7C6070A40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9B2E00E-37A8-420F-9CFC-6CE3D4F16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B38D7BB-8C7D-4194-A93C-4FE6D93ED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831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50508B-65ED-4EAB-AFCE-CFAE4C93F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F7E41E7-F82E-4FB9-BCBC-CB5A2E9EB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FDE5191-47CB-4575-8371-1617B2E7E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164D023-81F6-4D3A-9270-0A1D7AFCB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3030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399D004-E5D0-4A8E-8426-0A7E667DB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C58B71A-51D5-4135-B21E-6DD74FC62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9A7D38F-6BD8-4684-B7CE-6380B391B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9478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CE682C-DA94-407B-B4E6-5AC137567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0303E6-E42A-43E9-9723-BEA49A78C0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77A64AD-242C-4168-B85A-FC5142B8EC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B46024A-5765-45D5-A9DB-078D02239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0CBA43A-525C-40B3-AAB5-07D7531458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2475A34-7F67-40C4-B9B9-FC79915C2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8475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5CD14D-8834-4808-9B93-3EA359DCD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5449EE8-C0B3-4D1A-8CDA-4EC197500E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4D209BE-78D5-4E92-BC06-BE363FCCA1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F0CEE33-5C20-4844-8034-FCC9233C4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CA3DB84-865A-4DFE-AD2D-D50DB3823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5548809-F3C0-46A9-8E08-74DA42C6B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1320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7F2FD850-D8CC-4F48-8F76-F627549E7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DCFD1CC-2E1F-45D4-BD7E-42C4A8B8D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C782EF7-3154-419B-A64E-5A1516C913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20A7B-E7A7-4AE0-B291-C8D71FEBD0F2}" type="datetimeFigureOut">
              <a:rPr lang="nl-NL" smtClean="0"/>
              <a:t>1-11-2021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CA882C7-DC32-4C8F-ADB6-717DB4BE3A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5DF9885-F395-4EAA-AA16-C934007D64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B8AE99-8DA9-46A7-AE78-BC799621BDF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3721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vak 3">
            <a:extLst>
              <a:ext uri="{FF2B5EF4-FFF2-40B4-BE49-F238E27FC236}">
                <a16:creationId xmlns:a16="http://schemas.microsoft.com/office/drawing/2014/main" id="{90A37AE7-8B52-480D-BDF4-E782E082B14E}"/>
              </a:ext>
            </a:extLst>
          </p:cNvPr>
          <p:cNvSpPr txBox="1"/>
          <p:nvPr/>
        </p:nvSpPr>
        <p:spPr>
          <a:xfrm>
            <a:off x="1109980" y="4020816"/>
            <a:ext cx="9966960" cy="18168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Kort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overzicht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Schadevolgsysteem</a:t>
            </a:r>
            <a:endParaRPr lang="en-US" sz="58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EACB73-32C3-49D3-BD62-76B6E5111F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25" r="8301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457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4426AB7-D619-4515-962A-BC83909EC01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E47DF98-723F-4AAC-ABCF-CACBC438F7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3840" y="256540"/>
            <a:ext cx="11704320" cy="6365239"/>
          </a:xfrm>
          <a:prstGeom prst="rect">
            <a:avLst/>
          </a:pr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EA29FC7C-9308-4FDE-8DCA-405668055B0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895600" y="5768204"/>
            <a:ext cx="64008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kstvak 3">
            <a:extLst>
              <a:ext uri="{FF2B5EF4-FFF2-40B4-BE49-F238E27FC236}">
                <a16:creationId xmlns:a16="http://schemas.microsoft.com/office/drawing/2014/main" id="{90A37AE7-8B52-480D-BDF4-E782E082B14E}"/>
              </a:ext>
            </a:extLst>
          </p:cNvPr>
          <p:cNvSpPr txBox="1"/>
          <p:nvPr/>
        </p:nvSpPr>
        <p:spPr>
          <a:xfrm>
            <a:off x="1109980" y="4020816"/>
            <a:ext cx="9966960" cy="18168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Einde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presentatie</a:t>
            </a:r>
            <a: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5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en-US" sz="5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Schadevolgsysteem</a:t>
            </a:r>
            <a:endParaRPr lang="en-US" sz="58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2EACB73-32C3-49D3-BD62-76B6E5111F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25" r="8301"/>
          <a:stretch/>
        </p:blipFill>
        <p:spPr>
          <a:xfrm>
            <a:off x="243840" y="256540"/>
            <a:ext cx="11704320" cy="376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95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ep 14">
            <a:extLst>
              <a:ext uri="{FF2B5EF4-FFF2-40B4-BE49-F238E27FC236}">
                <a16:creationId xmlns:a16="http://schemas.microsoft.com/office/drawing/2014/main" id="{C3BB4638-A822-4840-9C82-1F46A3BC0CD6}"/>
              </a:ext>
            </a:extLst>
          </p:cNvPr>
          <p:cNvGrpSpPr/>
          <p:nvPr/>
        </p:nvGrpSpPr>
        <p:grpSpPr>
          <a:xfrm>
            <a:off x="5986181" y="1444586"/>
            <a:ext cx="2643348" cy="1200839"/>
            <a:chOff x="4774326" y="1444586"/>
            <a:chExt cx="2643348" cy="1200839"/>
          </a:xfrm>
        </p:grpSpPr>
        <p:sp>
          <p:nvSpPr>
            <p:cNvPr id="7" name="Rechthoek: afgeronde diagonale hoeken 6">
              <a:extLst>
                <a:ext uri="{FF2B5EF4-FFF2-40B4-BE49-F238E27FC236}">
                  <a16:creationId xmlns:a16="http://schemas.microsoft.com/office/drawing/2014/main" id="{667F094D-2AA5-41F8-B3C9-8312DD4A91A9}"/>
                </a:ext>
              </a:extLst>
            </p:cNvPr>
            <p:cNvSpPr/>
            <p:nvPr/>
          </p:nvSpPr>
          <p:spPr>
            <a:xfrm>
              <a:off x="4774326" y="1444586"/>
              <a:ext cx="2643348" cy="1200839"/>
            </a:xfrm>
            <a:prstGeom prst="round2Diag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1880F53-7D8C-4064-9AC8-869148B537A8}"/>
                </a:ext>
              </a:extLst>
            </p:cNvPr>
            <p:cNvSpPr/>
            <p:nvPr/>
          </p:nvSpPr>
          <p:spPr>
            <a:xfrm>
              <a:off x="5949109" y="1444586"/>
              <a:ext cx="495759" cy="12008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52" name="Groep 51">
            <a:extLst>
              <a:ext uri="{FF2B5EF4-FFF2-40B4-BE49-F238E27FC236}">
                <a16:creationId xmlns:a16="http://schemas.microsoft.com/office/drawing/2014/main" id="{2DFAF3F8-6808-4FC4-B184-B38A9CA3F7AB}"/>
              </a:ext>
            </a:extLst>
          </p:cNvPr>
          <p:cNvGrpSpPr/>
          <p:nvPr/>
        </p:nvGrpSpPr>
        <p:grpSpPr>
          <a:xfrm>
            <a:off x="2215672" y="203811"/>
            <a:ext cx="3379488" cy="3225190"/>
            <a:chOff x="2215672" y="203811"/>
            <a:chExt cx="3379488" cy="3225190"/>
          </a:xfrm>
        </p:grpSpPr>
        <p:grpSp>
          <p:nvGrpSpPr>
            <p:cNvPr id="49" name="Groep 48">
              <a:extLst>
                <a:ext uri="{FF2B5EF4-FFF2-40B4-BE49-F238E27FC236}">
                  <a16:creationId xmlns:a16="http://schemas.microsoft.com/office/drawing/2014/main" id="{A1E4B73F-1469-4857-B941-C213F61D1BDC}"/>
                </a:ext>
              </a:extLst>
            </p:cNvPr>
            <p:cNvGrpSpPr/>
            <p:nvPr/>
          </p:nvGrpSpPr>
          <p:grpSpPr>
            <a:xfrm>
              <a:off x="2215672" y="203811"/>
              <a:ext cx="3315013" cy="3225190"/>
              <a:chOff x="2215672" y="203811"/>
              <a:chExt cx="3315013" cy="3225190"/>
            </a:xfrm>
          </p:grpSpPr>
          <p:grpSp>
            <p:nvGrpSpPr>
              <p:cNvPr id="21" name="Groep 20">
                <a:extLst>
                  <a:ext uri="{FF2B5EF4-FFF2-40B4-BE49-F238E27FC236}">
                    <a16:creationId xmlns:a16="http://schemas.microsoft.com/office/drawing/2014/main" id="{8254B479-B468-4095-9C1E-72D58387B3AA}"/>
                  </a:ext>
                </a:extLst>
              </p:cNvPr>
              <p:cNvGrpSpPr/>
              <p:nvPr/>
            </p:nvGrpSpPr>
            <p:grpSpPr>
              <a:xfrm>
                <a:off x="2887337" y="203811"/>
                <a:ext cx="2643348" cy="1200839"/>
                <a:chOff x="1675482" y="243747"/>
                <a:chExt cx="2643348" cy="1200839"/>
              </a:xfrm>
            </p:grpSpPr>
            <p:sp>
              <p:nvSpPr>
                <p:cNvPr id="6" name="Rechthoek: afgeronde diagonale hoeken 5">
                  <a:extLst>
                    <a:ext uri="{FF2B5EF4-FFF2-40B4-BE49-F238E27FC236}">
                      <a16:creationId xmlns:a16="http://schemas.microsoft.com/office/drawing/2014/main" id="{9EC13947-E448-4328-86C7-710B3CA00BB0}"/>
                    </a:ext>
                  </a:extLst>
                </p:cNvPr>
                <p:cNvSpPr/>
                <p:nvPr/>
              </p:nvSpPr>
              <p:spPr>
                <a:xfrm>
                  <a:off x="1675482" y="243747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20" name="Rechthoek 19">
                  <a:extLst>
                    <a:ext uri="{FF2B5EF4-FFF2-40B4-BE49-F238E27FC236}">
                      <a16:creationId xmlns:a16="http://schemas.microsoft.com/office/drawing/2014/main" id="{1D734EEE-65F1-4C04-BB65-F0154A549A52}"/>
                    </a:ext>
                  </a:extLst>
                </p:cNvPr>
                <p:cNvSpPr/>
                <p:nvPr/>
              </p:nvSpPr>
              <p:spPr>
                <a:xfrm>
                  <a:off x="2721166" y="243747"/>
                  <a:ext cx="528810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cxnSp>
            <p:nvCxnSpPr>
              <p:cNvPr id="23" name="Rechte verbindingslijn met pijl 22">
                <a:extLst>
                  <a:ext uri="{FF2B5EF4-FFF2-40B4-BE49-F238E27FC236}">
                    <a16:creationId xmlns:a16="http://schemas.microsoft.com/office/drawing/2014/main" id="{A5235746-A7C9-4993-863F-80D3272D67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5672" y="844167"/>
                <a:ext cx="671665" cy="258483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kstvak 50">
              <a:extLst>
                <a:ext uri="{FF2B5EF4-FFF2-40B4-BE49-F238E27FC236}">
                  <a16:creationId xmlns:a16="http://schemas.microsoft.com/office/drawing/2014/main" id="{1F23C233-1756-43F2-ADC1-8CA0B640D253}"/>
                </a:ext>
              </a:extLst>
            </p:cNvPr>
            <p:cNvSpPr txBox="1"/>
            <p:nvPr/>
          </p:nvSpPr>
          <p:spPr>
            <a:xfrm>
              <a:off x="2822863" y="590379"/>
              <a:ext cx="2772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Afhandelen calamiteit-inzet</a:t>
              </a:r>
            </a:p>
          </p:txBody>
        </p:sp>
      </p:grpSp>
      <p:grpSp>
        <p:nvGrpSpPr>
          <p:cNvPr id="60" name="Groep 59">
            <a:extLst>
              <a:ext uri="{FF2B5EF4-FFF2-40B4-BE49-F238E27FC236}">
                <a16:creationId xmlns:a16="http://schemas.microsoft.com/office/drawing/2014/main" id="{2565F99B-66A3-4FE3-99F2-3396F1014A1E}"/>
              </a:ext>
            </a:extLst>
          </p:cNvPr>
          <p:cNvGrpSpPr/>
          <p:nvPr/>
        </p:nvGrpSpPr>
        <p:grpSpPr>
          <a:xfrm>
            <a:off x="325739" y="243747"/>
            <a:ext cx="1862637" cy="6370505"/>
            <a:chOff x="325739" y="243747"/>
            <a:chExt cx="1862637" cy="6370505"/>
          </a:xfrm>
        </p:grpSpPr>
        <p:sp>
          <p:nvSpPr>
            <p:cNvPr id="10" name="Rechthoek: afgeronde diagonale hoeken 9">
              <a:extLst>
                <a:ext uri="{FF2B5EF4-FFF2-40B4-BE49-F238E27FC236}">
                  <a16:creationId xmlns:a16="http://schemas.microsoft.com/office/drawing/2014/main" id="{E0B22F48-A75F-4F21-9FFD-3F495D46CF4F}"/>
                </a:ext>
              </a:extLst>
            </p:cNvPr>
            <p:cNvSpPr/>
            <p:nvPr/>
          </p:nvSpPr>
          <p:spPr>
            <a:xfrm>
              <a:off x="325739" y="243747"/>
              <a:ext cx="1862637" cy="6370505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B1963D4E-C3D0-4C39-9D7B-8550B27A57A0}"/>
                </a:ext>
              </a:extLst>
            </p:cNvPr>
            <p:cNvSpPr txBox="1"/>
            <p:nvPr/>
          </p:nvSpPr>
          <p:spPr>
            <a:xfrm>
              <a:off x="415010" y="2528880"/>
              <a:ext cx="17598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chemeClr val="bg1"/>
                  </a:solidFill>
                </a:rPr>
                <a:t>Registreren van: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Calamiteit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Schade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Waarneming</a:t>
              </a:r>
            </a:p>
          </p:txBody>
        </p:sp>
      </p:grpSp>
      <p:grpSp>
        <p:nvGrpSpPr>
          <p:cNvPr id="75" name="Groep 74">
            <a:extLst>
              <a:ext uri="{FF2B5EF4-FFF2-40B4-BE49-F238E27FC236}">
                <a16:creationId xmlns:a16="http://schemas.microsoft.com/office/drawing/2014/main" id="{E5B4D4F9-14AC-42EF-BA33-52EC7B2E5D96}"/>
              </a:ext>
            </a:extLst>
          </p:cNvPr>
          <p:cNvGrpSpPr/>
          <p:nvPr/>
        </p:nvGrpSpPr>
        <p:grpSpPr>
          <a:xfrm>
            <a:off x="4836405" y="1536163"/>
            <a:ext cx="3578863" cy="1292417"/>
            <a:chOff x="4836405" y="1536163"/>
            <a:chExt cx="3578863" cy="1292417"/>
          </a:xfrm>
        </p:grpSpPr>
        <p:cxnSp>
          <p:nvCxnSpPr>
            <p:cNvPr id="41" name="Verbindingslijn: gebogen 40">
              <a:extLst>
                <a:ext uri="{FF2B5EF4-FFF2-40B4-BE49-F238E27FC236}">
                  <a16:creationId xmlns:a16="http://schemas.microsoft.com/office/drawing/2014/main" id="{60547710-9386-48E5-AD17-2802CED9B166}"/>
                </a:ext>
              </a:extLst>
            </p:cNvPr>
            <p:cNvCxnSpPr>
              <a:endCxn id="8" idx="2"/>
            </p:cNvCxnSpPr>
            <p:nvPr/>
          </p:nvCxnSpPr>
          <p:spPr>
            <a:xfrm flipV="1">
              <a:off x="4836405" y="2136583"/>
              <a:ext cx="935515" cy="691997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Groep 61">
              <a:extLst>
                <a:ext uri="{FF2B5EF4-FFF2-40B4-BE49-F238E27FC236}">
                  <a16:creationId xmlns:a16="http://schemas.microsoft.com/office/drawing/2014/main" id="{6C41719D-176B-4DA3-996F-9743B5DEBD3C}"/>
                </a:ext>
              </a:extLst>
            </p:cNvPr>
            <p:cNvGrpSpPr/>
            <p:nvPr/>
          </p:nvGrpSpPr>
          <p:grpSpPr>
            <a:xfrm>
              <a:off x="5771920" y="1536163"/>
              <a:ext cx="2643348" cy="1200839"/>
              <a:chOff x="5771920" y="1536163"/>
              <a:chExt cx="2643348" cy="1200839"/>
            </a:xfrm>
          </p:grpSpPr>
          <p:grpSp>
            <p:nvGrpSpPr>
              <p:cNvPr id="16" name="Groep 15">
                <a:extLst>
                  <a:ext uri="{FF2B5EF4-FFF2-40B4-BE49-F238E27FC236}">
                    <a16:creationId xmlns:a16="http://schemas.microsoft.com/office/drawing/2014/main" id="{339052D6-D4B7-4CCE-BCE2-D3A622118200}"/>
                  </a:ext>
                </a:extLst>
              </p:cNvPr>
              <p:cNvGrpSpPr/>
              <p:nvPr/>
            </p:nvGrpSpPr>
            <p:grpSpPr>
              <a:xfrm>
                <a:off x="5771920" y="1536163"/>
                <a:ext cx="2643348" cy="1200839"/>
                <a:chOff x="4560065" y="1536163"/>
                <a:chExt cx="2643348" cy="1200839"/>
              </a:xfrm>
            </p:grpSpPr>
            <p:sp>
              <p:nvSpPr>
                <p:cNvPr id="8" name="Rechthoek: afgeronde diagonale hoeken 7">
                  <a:extLst>
                    <a:ext uri="{FF2B5EF4-FFF2-40B4-BE49-F238E27FC236}">
                      <a16:creationId xmlns:a16="http://schemas.microsoft.com/office/drawing/2014/main" id="{9C89DB29-5EB9-49DD-BEF7-4E2D3EC2E8F4}"/>
                    </a:ext>
                  </a:extLst>
                </p:cNvPr>
                <p:cNvSpPr/>
                <p:nvPr/>
              </p:nvSpPr>
              <p:spPr>
                <a:xfrm>
                  <a:off x="4560065" y="1536163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" name="Rechthoek 11">
                  <a:extLst>
                    <a:ext uri="{FF2B5EF4-FFF2-40B4-BE49-F238E27FC236}">
                      <a16:creationId xmlns:a16="http://schemas.microsoft.com/office/drawing/2014/main" id="{B21FCCE1-3490-4A90-9FCD-54D24EF3FF76}"/>
                    </a:ext>
                  </a:extLst>
                </p:cNvPr>
                <p:cNvSpPr/>
                <p:nvPr/>
              </p:nvSpPr>
              <p:spPr>
                <a:xfrm>
                  <a:off x="5684704" y="1536163"/>
                  <a:ext cx="495759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1" name="Tekstvak 60">
                <a:extLst>
                  <a:ext uri="{FF2B5EF4-FFF2-40B4-BE49-F238E27FC236}">
                    <a16:creationId xmlns:a16="http://schemas.microsoft.com/office/drawing/2014/main" id="{AC2D542A-C189-435F-98E6-92B6C860C573}"/>
                  </a:ext>
                </a:extLst>
              </p:cNvPr>
              <p:cNvSpPr txBox="1"/>
              <p:nvPr/>
            </p:nvSpPr>
            <p:spPr>
              <a:xfrm>
                <a:off x="6134817" y="1793450"/>
                <a:ext cx="20522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</a:t>
                </a:r>
                <a:br>
                  <a:rPr lang="nl-NL" dirty="0"/>
                </a:br>
                <a:r>
                  <a:rPr lang="nl-NL" dirty="0"/>
                  <a:t>herstelopdracht(en)</a:t>
                </a:r>
              </a:p>
            </p:txBody>
          </p:sp>
        </p:grpSp>
      </p:grpSp>
      <p:grpSp>
        <p:nvGrpSpPr>
          <p:cNvPr id="77" name="Groep 76">
            <a:extLst>
              <a:ext uri="{FF2B5EF4-FFF2-40B4-BE49-F238E27FC236}">
                <a16:creationId xmlns:a16="http://schemas.microsoft.com/office/drawing/2014/main" id="{FB6AB8D9-EBFC-435A-8E7B-D8B30C8A91D8}"/>
              </a:ext>
            </a:extLst>
          </p:cNvPr>
          <p:cNvGrpSpPr/>
          <p:nvPr/>
        </p:nvGrpSpPr>
        <p:grpSpPr>
          <a:xfrm>
            <a:off x="4746236" y="3920235"/>
            <a:ext cx="3669032" cy="1383994"/>
            <a:chOff x="4746236" y="4029419"/>
            <a:chExt cx="3669032" cy="1383994"/>
          </a:xfrm>
        </p:grpSpPr>
        <p:cxnSp>
          <p:nvCxnSpPr>
            <p:cNvPr id="43" name="Verbindingslijn: gebogen 42">
              <a:extLst>
                <a:ext uri="{FF2B5EF4-FFF2-40B4-BE49-F238E27FC236}">
                  <a16:creationId xmlns:a16="http://schemas.microsoft.com/office/drawing/2014/main" id="{D4E036E0-46ED-4851-848C-00DFB1F87268}"/>
                </a:ext>
              </a:extLst>
            </p:cNvPr>
            <p:cNvCxnSpPr>
              <a:cxnSpLocks/>
            </p:cNvCxnSpPr>
            <p:nvPr/>
          </p:nvCxnSpPr>
          <p:spPr>
            <a:xfrm>
              <a:off x="4746236" y="4029419"/>
              <a:ext cx="1021946" cy="783575"/>
            </a:xfrm>
            <a:prstGeom prst="bentConnector3">
              <a:avLst>
                <a:gd name="adj1" fmla="val -341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ep 63">
              <a:extLst>
                <a:ext uri="{FF2B5EF4-FFF2-40B4-BE49-F238E27FC236}">
                  <a16:creationId xmlns:a16="http://schemas.microsoft.com/office/drawing/2014/main" id="{9B0569AE-B328-4E00-AAEA-604A02181FBD}"/>
                </a:ext>
              </a:extLst>
            </p:cNvPr>
            <p:cNvGrpSpPr/>
            <p:nvPr/>
          </p:nvGrpSpPr>
          <p:grpSpPr>
            <a:xfrm>
              <a:off x="5771920" y="4212574"/>
              <a:ext cx="2643348" cy="1200839"/>
              <a:chOff x="5771920" y="4212574"/>
              <a:chExt cx="2643348" cy="1200839"/>
            </a:xfrm>
          </p:grpSpPr>
          <p:grpSp>
            <p:nvGrpSpPr>
              <p:cNvPr id="19" name="Groep 18">
                <a:extLst>
                  <a:ext uri="{FF2B5EF4-FFF2-40B4-BE49-F238E27FC236}">
                    <a16:creationId xmlns:a16="http://schemas.microsoft.com/office/drawing/2014/main" id="{09387823-DB16-4380-AA32-38215442B44A}"/>
                  </a:ext>
                </a:extLst>
              </p:cNvPr>
              <p:cNvGrpSpPr/>
              <p:nvPr/>
            </p:nvGrpSpPr>
            <p:grpSpPr>
              <a:xfrm>
                <a:off x="5771920" y="4212574"/>
                <a:ext cx="2643348" cy="1200839"/>
                <a:chOff x="4560065" y="4212574"/>
                <a:chExt cx="2643348" cy="1200839"/>
              </a:xfrm>
            </p:grpSpPr>
            <p:grpSp>
              <p:nvGrpSpPr>
                <p:cNvPr id="17" name="Groep 16">
                  <a:extLst>
                    <a:ext uri="{FF2B5EF4-FFF2-40B4-BE49-F238E27FC236}">
                      <a16:creationId xmlns:a16="http://schemas.microsoft.com/office/drawing/2014/main" id="{75FFF920-1B63-4043-A131-254A777C41C1}"/>
                    </a:ext>
                  </a:extLst>
                </p:cNvPr>
                <p:cNvGrpSpPr/>
                <p:nvPr/>
              </p:nvGrpSpPr>
              <p:grpSpPr>
                <a:xfrm>
                  <a:off x="4560065" y="4212574"/>
                  <a:ext cx="2643348" cy="1200839"/>
                  <a:chOff x="4560065" y="4212574"/>
                  <a:chExt cx="2643348" cy="1200839"/>
                </a:xfrm>
              </p:grpSpPr>
              <p:sp>
                <p:nvSpPr>
                  <p:cNvPr id="9" name="Rechthoek: afgeronde diagonale hoeken 8">
                    <a:extLst>
                      <a:ext uri="{FF2B5EF4-FFF2-40B4-BE49-F238E27FC236}">
                        <a16:creationId xmlns:a16="http://schemas.microsoft.com/office/drawing/2014/main" id="{C3CC8FC5-4151-4703-8FF8-FB63EC6F9A32}"/>
                      </a:ext>
                    </a:extLst>
                  </p:cNvPr>
                  <p:cNvSpPr/>
                  <p:nvPr/>
                </p:nvSpPr>
                <p:spPr>
                  <a:xfrm>
                    <a:off x="4560065" y="4212574"/>
                    <a:ext cx="2643348" cy="1200839"/>
                  </a:xfrm>
                  <a:prstGeom prst="round2Diag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3" name="Rechthoek 2">
                    <a:extLst>
                      <a:ext uri="{FF2B5EF4-FFF2-40B4-BE49-F238E27FC236}">
                        <a16:creationId xmlns:a16="http://schemas.microsoft.com/office/drawing/2014/main" id="{2A8DCC08-74C5-4872-A944-BB5A1E69961E}"/>
                      </a:ext>
                    </a:extLst>
                  </p:cNvPr>
                  <p:cNvSpPr/>
                  <p:nvPr/>
                </p:nvSpPr>
                <p:spPr>
                  <a:xfrm>
                    <a:off x="5574535" y="4212574"/>
                    <a:ext cx="521465" cy="1200839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</p:grpSp>
            <p:sp>
              <p:nvSpPr>
                <p:cNvPr id="18" name="Rechthoek 17">
                  <a:extLst>
                    <a:ext uri="{FF2B5EF4-FFF2-40B4-BE49-F238E27FC236}">
                      <a16:creationId xmlns:a16="http://schemas.microsoft.com/office/drawing/2014/main" id="{2CED9B61-513B-4445-B871-7C0876D4D94E}"/>
                    </a:ext>
                  </a:extLst>
                </p:cNvPr>
                <p:cNvSpPr/>
                <p:nvPr/>
              </p:nvSpPr>
              <p:spPr>
                <a:xfrm>
                  <a:off x="6096000" y="4212574"/>
                  <a:ext cx="1107413" cy="1200839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3" name="Tekstvak 62">
                <a:extLst>
                  <a:ext uri="{FF2B5EF4-FFF2-40B4-BE49-F238E27FC236}">
                    <a16:creationId xmlns:a16="http://schemas.microsoft.com/office/drawing/2014/main" id="{6D1668E9-291E-4698-9FAD-E550127C1F19}"/>
                  </a:ext>
                </a:extLst>
              </p:cNvPr>
              <p:cNvSpPr txBox="1"/>
              <p:nvPr/>
            </p:nvSpPr>
            <p:spPr>
              <a:xfrm>
                <a:off x="6038994" y="4628327"/>
                <a:ext cx="20162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verhaal</a:t>
                </a:r>
              </a:p>
            </p:txBody>
          </p:sp>
        </p:grpSp>
      </p:grpSp>
      <p:grpSp>
        <p:nvGrpSpPr>
          <p:cNvPr id="78" name="Groep 77">
            <a:extLst>
              <a:ext uri="{FF2B5EF4-FFF2-40B4-BE49-F238E27FC236}">
                <a16:creationId xmlns:a16="http://schemas.microsoft.com/office/drawing/2014/main" id="{E27B79DF-17A9-4F64-AD72-064BBA98FE93}"/>
              </a:ext>
            </a:extLst>
          </p:cNvPr>
          <p:cNvGrpSpPr/>
          <p:nvPr/>
        </p:nvGrpSpPr>
        <p:grpSpPr>
          <a:xfrm>
            <a:off x="2188376" y="3429000"/>
            <a:ext cx="3342309" cy="3185252"/>
            <a:chOff x="2188376" y="3429000"/>
            <a:chExt cx="3342309" cy="3185252"/>
          </a:xfrm>
        </p:grpSpPr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72C696C3-2C43-49EC-B59A-E1D4BD49E746}"/>
                </a:ext>
              </a:extLst>
            </p:cNvPr>
            <p:cNvCxnSpPr>
              <a:cxnSpLocks/>
              <a:stCxn id="10" idx="0"/>
              <a:endCxn id="5" idx="2"/>
            </p:cNvCxnSpPr>
            <p:nvPr/>
          </p:nvCxnSpPr>
          <p:spPr>
            <a:xfrm>
              <a:off x="2188376" y="3429000"/>
              <a:ext cx="698961" cy="25848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ep 65">
              <a:extLst>
                <a:ext uri="{FF2B5EF4-FFF2-40B4-BE49-F238E27FC236}">
                  <a16:creationId xmlns:a16="http://schemas.microsoft.com/office/drawing/2014/main" id="{369EEAB8-B5C0-4D17-9EBA-9D1A897B4575}"/>
                </a:ext>
              </a:extLst>
            </p:cNvPr>
            <p:cNvGrpSpPr/>
            <p:nvPr/>
          </p:nvGrpSpPr>
          <p:grpSpPr>
            <a:xfrm>
              <a:off x="2887337" y="5413413"/>
              <a:ext cx="2643348" cy="1200839"/>
              <a:chOff x="2887337" y="5413413"/>
              <a:chExt cx="2643348" cy="1200839"/>
            </a:xfrm>
          </p:grpSpPr>
          <p:sp>
            <p:nvSpPr>
              <p:cNvPr id="5" name="Rechthoek: afgeronde diagonale hoeken 4">
                <a:extLst>
                  <a:ext uri="{FF2B5EF4-FFF2-40B4-BE49-F238E27FC236}">
                    <a16:creationId xmlns:a16="http://schemas.microsoft.com/office/drawing/2014/main" id="{A45E0698-B0A1-4020-A0F9-53FEF942B3CB}"/>
                  </a:ext>
                </a:extLst>
              </p:cNvPr>
              <p:cNvSpPr/>
              <p:nvPr/>
            </p:nvSpPr>
            <p:spPr>
              <a:xfrm>
                <a:off x="2887337" y="5413413"/>
                <a:ext cx="2643348" cy="1200839"/>
              </a:xfrm>
              <a:prstGeom prst="round2Diag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5" name="Tekstvak 64">
                <a:extLst>
                  <a:ext uri="{FF2B5EF4-FFF2-40B4-BE49-F238E27FC236}">
                    <a16:creationId xmlns:a16="http://schemas.microsoft.com/office/drawing/2014/main" id="{6BF66E63-00D5-4791-BCBE-B6EDC40E45A0}"/>
                  </a:ext>
                </a:extLst>
              </p:cNvPr>
              <p:cNvSpPr txBox="1"/>
              <p:nvPr/>
            </p:nvSpPr>
            <p:spPr>
              <a:xfrm>
                <a:off x="2951411" y="5822414"/>
                <a:ext cx="2492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waarneming</a:t>
                </a:r>
              </a:p>
            </p:txBody>
          </p:sp>
        </p:grpSp>
      </p:grpSp>
      <p:grpSp>
        <p:nvGrpSpPr>
          <p:cNvPr id="74" name="Groep 73">
            <a:extLst>
              <a:ext uri="{FF2B5EF4-FFF2-40B4-BE49-F238E27FC236}">
                <a16:creationId xmlns:a16="http://schemas.microsoft.com/office/drawing/2014/main" id="{B90C110C-0590-4081-BB5A-F807410E55AE}"/>
              </a:ext>
            </a:extLst>
          </p:cNvPr>
          <p:cNvGrpSpPr/>
          <p:nvPr/>
        </p:nvGrpSpPr>
        <p:grpSpPr>
          <a:xfrm>
            <a:off x="2188376" y="2828580"/>
            <a:ext cx="9434420" cy="1200839"/>
            <a:chOff x="2188376" y="2828580"/>
            <a:chExt cx="9434420" cy="1200839"/>
          </a:xfrm>
        </p:grpSpPr>
        <p:cxnSp>
          <p:nvCxnSpPr>
            <p:cNvPr id="25" name="Rechte verbindingslijn met pijl 24">
              <a:extLst>
                <a:ext uri="{FF2B5EF4-FFF2-40B4-BE49-F238E27FC236}">
                  <a16:creationId xmlns:a16="http://schemas.microsoft.com/office/drawing/2014/main" id="{025CBFFE-F9BB-49D3-9B05-7551C5D3C2A3}"/>
                </a:ext>
              </a:extLst>
            </p:cNvPr>
            <p:cNvCxnSpPr>
              <a:cxnSpLocks/>
              <a:stCxn id="10" idx="0"/>
              <a:endCxn id="2" idx="2"/>
            </p:cNvCxnSpPr>
            <p:nvPr/>
          </p:nvCxnSpPr>
          <p:spPr>
            <a:xfrm>
              <a:off x="2188376" y="3429000"/>
              <a:ext cx="6989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Groep 67">
              <a:extLst>
                <a:ext uri="{FF2B5EF4-FFF2-40B4-BE49-F238E27FC236}">
                  <a16:creationId xmlns:a16="http://schemas.microsoft.com/office/drawing/2014/main" id="{3DBA2FD3-0FF1-4F16-A86A-39F8553A4139}"/>
                </a:ext>
              </a:extLst>
            </p:cNvPr>
            <p:cNvGrpSpPr/>
            <p:nvPr/>
          </p:nvGrpSpPr>
          <p:grpSpPr>
            <a:xfrm>
              <a:off x="2887338" y="2828580"/>
              <a:ext cx="8735458" cy="1200839"/>
              <a:chOff x="2887338" y="2828580"/>
              <a:chExt cx="8735458" cy="1200839"/>
            </a:xfrm>
          </p:grpSpPr>
          <p:sp>
            <p:nvSpPr>
              <p:cNvPr id="2" name="Rechthoek: afgeronde diagonale hoeken 1">
                <a:extLst>
                  <a:ext uri="{FF2B5EF4-FFF2-40B4-BE49-F238E27FC236}">
                    <a16:creationId xmlns:a16="http://schemas.microsoft.com/office/drawing/2014/main" id="{81535305-4452-4CFB-8D68-B1D865A0F9C2}"/>
                  </a:ext>
                </a:extLst>
              </p:cNvPr>
              <p:cNvSpPr/>
              <p:nvPr/>
            </p:nvSpPr>
            <p:spPr>
              <a:xfrm>
                <a:off x="2887338" y="2828580"/>
                <a:ext cx="8735458" cy="1200839"/>
              </a:xfrm>
              <a:prstGeom prst="round2Diag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7" name="Tekstvak 66">
                <a:extLst>
                  <a:ext uri="{FF2B5EF4-FFF2-40B4-BE49-F238E27FC236}">
                    <a16:creationId xmlns:a16="http://schemas.microsoft.com/office/drawing/2014/main" id="{6D00CBB6-D7E7-48B0-A98E-61C886864F18}"/>
                  </a:ext>
                </a:extLst>
              </p:cNvPr>
              <p:cNvSpPr txBox="1"/>
              <p:nvPr/>
            </p:nvSpPr>
            <p:spPr>
              <a:xfrm>
                <a:off x="5986181" y="3244333"/>
                <a:ext cx="1980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schade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815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ep 14">
            <a:extLst>
              <a:ext uri="{FF2B5EF4-FFF2-40B4-BE49-F238E27FC236}">
                <a16:creationId xmlns:a16="http://schemas.microsoft.com/office/drawing/2014/main" id="{C3BB4638-A822-4840-9C82-1F46A3BC0CD6}"/>
              </a:ext>
            </a:extLst>
          </p:cNvPr>
          <p:cNvGrpSpPr/>
          <p:nvPr/>
        </p:nvGrpSpPr>
        <p:grpSpPr>
          <a:xfrm>
            <a:off x="5986181" y="1444586"/>
            <a:ext cx="2643348" cy="1200839"/>
            <a:chOff x="4774326" y="1444586"/>
            <a:chExt cx="2643348" cy="1200839"/>
          </a:xfrm>
        </p:grpSpPr>
        <p:sp>
          <p:nvSpPr>
            <p:cNvPr id="7" name="Rechthoek: afgeronde diagonale hoeken 6">
              <a:extLst>
                <a:ext uri="{FF2B5EF4-FFF2-40B4-BE49-F238E27FC236}">
                  <a16:creationId xmlns:a16="http://schemas.microsoft.com/office/drawing/2014/main" id="{667F094D-2AA5-41F8-B3C9-8312DD4A91A9}"/>
                </a:ext>
              </a:extLst>
            </p:cNvPr>
            <p:cNvSpPr/>
            <p:nvPr/>
          </p:nvSpPr>
          <p:spPr>
            <a:xfrm>
              <a:off x="4774326" y="1444586"/>
              <a:ext cx="2643348" cy="1200839"/>
            </a:xfrm>
            <a:prstGeom prst="round2Diag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4" name="Rechthoek 13">
              <a:extLst>
                <a:ext uri="{FF2B5EF4-FFF2-40B4-BE49-F238E27FC236}">
                  <a16:creationId xmlns:a16="http://schemas.microsoft.com/office/drawing/2014/main" id="{A1880F53-7D8C-4064-9AC8-869148B537A8}"/>
                </a:ext>
              </a:extLst>
            </p:cNvPr>
            <p:cNvSpPr/>
            <p:nvPr/>
          </p:nvSpPr>
          <p:spPr>
            <a:xfrm>
              <a:off x="5949109" y="1444586"/>
              <a:ext cx="495759" cy="1200839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</p:grpSp>
      <p:grpSp>
        <p:nvGrpSpPr>
          <p:cNvPr id="52" name="Groep 51">
            <a:extLst>
              <a:ext uri="{FF2B5EF4-FFF2-40B4-BE49-F238E27FC236}">
                <a16:creationId xmlns:a16="http://schemas.microsoft.com/office/drawing/2014/main" id="{2DFAF3F8-6808-4FC4-B184-B38A9CA3F7AB}"/>
              </a:ext>
            </a:extLst>
          </p:cNvPr>
          <p:cNvGrpSpPr/>
          <p:nvPr/>
        </p:nvGrpSpPr>
        <p:grpSpPr>
          <a:xfrm>
            <a:off x="2215672" y="203811"/>
            <a:ext cx="3379488" cy="3225190"/>
            <a:chOff x="2215672" y="203811"/>
            <a:chExt cx="3379488" cy="3225190"/>
          </a:xfrm>
        </p:grpSpPr>
        <p:grpSp>
          <p:nvGrpSpPr>
            <p:cNvPr id="49" name="Groep 48">
              <a:extLst>
                <a:ext uri="{FF2B5EF4-FFF2-40B4-BE49-F238E27FC236}">
                  <a16:creationId xmlns:a16="http://schemas.microsoft.com/office/drawing/2014/main" id="{A1E4B73F-1469-4857-B941-C213F61D1BDC}"/>
                </a:ext>
              </a:extLst>
            </p:cNvPr>
            <p:cNvGrpSpPr/>
            <p:nvPr/>
          </p:nvGrpSpPr>
          <p:grpSpPr>
            <a:xfrm>
              <a:off x="2215672" y="203811"/>
              <a:ext cx="3315013" cy="3225190"/>
              <a:chOff x="2215672" y="203811"/>
              <a:chExt cx="3315013" cy="3225190"/>
            </a:xfrm>
          </p:grpSpPr>
          <p:grpSp>
            <p:nvGrpSpPr>
              <p:cNvPr id="21" name="Groep 20">
                <a:extLst>
                  <a:ext uri="{FF2B5EF4-FFF2-40B4-BE49-F238E27FC236}">
                    <a16:creationId xmlns:a16="http://schemas.microsoft.com/office/drawing/2014/main" id="{8254B479-B468-4095-9C1E-72D58387B3AA}"/>
                  </a:ext>
                </a:extLst>
              </p:cNvPr>
              <p:cNvGrpSpPr/>
              <p:nvPr/>
            </p:nvGrpSpPr>
            <p:grpSpPr>
              <a:xfrm>
                <a:off x="2887337" y="203811"/>
                <a:ext cx="2643348" cy="1200839"/>
                <a:chOff x="1675482" y="243747"/>
                <a:chExt cx="2643348" cy="1200839"/>
              </a:xfrm>
            </p:grpSpPr>
            <p:sp>
              <p:nvSpPr>
                <p:cNvPr id="6" name="Rechthoek: afgeronde diagonale hoeken 5">
                  <a:extLst>
                    <a:ext uri="{FF2B5EF4-FFF2-40B4-BE49-F238E27FC236}">
                      <a16:creationId xmlns:a16="http://schemas.microsoft.com/office/drawing/2014/main" id="{9EC13947-E448-4328-86C7-710B3CA00BB0}"/>
                    </a:ext>
                  </a:extLst>
                </p:cNvPr>
                <p:cNvSpPr/>
                <p:nvPr/>
              </p:nvSpPr>
              <p:spPr>
                <a:xfrm>
                  <a:off x="1675482" y="243747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 dirty="0"/>
                </a:p>
              </p:txBody>
            </p:sp>
            <p:sp>
              <p:nvSpPr>
                <p:cNvPr id="20" name="Rechthoek 19">
                  <a:extLst>
                    <a:ext uri="{FF2B5EF4-FFF2-40B4-BE49-F238E27FC236}">
                      <a16:creationId xmlns:a16="http://schemas.microsoft.com/office/drawing/2014/main" id="{1D734EEE-65F1-4C04-BB65-F0154A549A52}"/>
                    </a:ext>
                  </a:extLst>
                </p:cNvPr>
                <p:cNvSpPr/>
                <p:nvPr/>
              </p:nvSpPr>
              <p:spPr>
                <a:xfrm>
                  <a:off x="2721166" y="243747"/>
                  <a:ext cx="528810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cxnSp>
            <p:nvCxnSpPr>
              <p:cNvPr id="23" name="Rechte verbindingslijn met pijl 22">
                <a:extLst>
                  <a:ext uri="{FF2B5EF4-FFF2-40B4-BE49-F238E27FC236}">
                    <a16:creationId xmlns:a16="http://schemas.microsoft.com/office/drawing/2014/main" id="{A5235746-A7C9-4993-863F-80D3272D67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215672" y="844167"/>
                <a:ext cx="671665" cy="258483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Tekstvak 50">
              <a:extLst>
                <a:ext uri="{FF2B5EF4-FFF2-40B4-BE49-F238E27FC236}">
                  <a16:creationId xmlns:a16="http://schemas.microsoft.com/office/drawing/2014/main" id="{1F23C233-1756-43F2-ADC1-8CA0B640D253}"/>
                </a:ext>
              </a:extLst>
            </p:cNvPr>
            <p:cNvSpPr txBox="1"/>
            <p:nvPr/>
          </p:nvSpPr>
          <p:spPr>
            <a:xfrm>
              <a:off x="2822863" y="590379"/>
              <a:ext cx="27722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l-NL" dirty="0"/>
                <a:t>Afhandelen calamiteit-inzet</a:t>
              </a:r>
            </a:p>
          </p:txBody>
        </p:sp>
      </p:grpSp>
      <p:grpSp>
        <p:nvGrpSpPr>
          <p:cNvPr id="60" name="Groep 59">
            <a:extLst>
              <a:ext uri="{FF2B5EF4-FFF2-40B4-BE49-F238E27FC236}">
                <a16:creationId xmlns:a16="http://schemas.microsoft.com/office/drawing/2014/main" id="{2565F99B-66A3-4FE3-99F2-3396F1014A1E}"/>
              </a:ext>
            </a:extLst>
          </p:cNvPr>
          <p:cNvGrpSpPr/>
          <p:nvPr/>
        </p:nvGrpSpPr>
        <p:grpSpPr>
          <a:xfrm>
            <a:off x="325739" y="243747"/>
            <a:ext cx="1862637" cy="6370505"/>
            <a:chOff x="325739" y="243747"/>
            <a:chExt cx="1862637" cy="6370505"/>
          </a:xfrm>
        </p:grpSpPr>
        <p:sp>
          <p:nvSpPr>
            <p:cNvPr id="10" name="Rechthoek: afgeronde diagonale hoeken 9">
              <a:extLst>
                <a:ext uri="{FF2B5EF4-FFF2-40B4-BE49-F238E27FC236}">
                  <a16:creationId xmlns:a16="http://schemas.microsoft.com/office/drawing/2014/main" id="{E0B22F48-A75F-4F21-9FFD-3F495D46CF4F}"/>
                </a:ext>
              </a:extLst>
            </p:cNvPr>
            <p:cNvSpPr/>
            <p:nvPr/>
          </p:nvSpPr>
          <p:spPr>
            <a:xfrm>
              <a:off x="325739" y="243747"/>
              <a:ext cx="1862637" cy="6370505"/>
            </a:xfrm>
            <a:prstGeom prst="round2Diag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9" name="Tekstvak 28">
              <a:extLst>
                <a:ext uri="{FF2B5EF4-FFF2-40B4-BE49-F238E27FC236}">
                  <a16:creationId xmlns:a16="http://schemas.microsoft.com/office/drawing/2014/main" id="{B1963D4E-C3D0-4C39-9D7B-8550B27A57A0}"/>
                </a:ext>
              </a:extLst>
            </p:cNvPr>
            <p:cNvSpPr txBox="1"/>
            <p:nvPr/>
          </p:nvSpPr>
          <p:spPr>
            <a:xfrm>
              <a:off x="415010" y="2528880"/>
              <a:ext cx="175981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dirty="0">
                  <a:solidFill>
                    <a:schemeClr val="bg1"/>
                  </a:solidFill>
                </a:rPr>
                <a:t>Registreren van: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Calamiteit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Schade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>
                  <a:solidFill>
                    <a:schemeClr val="bg1"/>
                  </a:solidFill>
                </a:rPr>
                <a:t>Waarneming</a:t>
              </a:r>
            </a:p>
          </p:txBody>
        </p:sp>
      </p:grpSp>
      <p:grpSp>
        <p:nvGrpSpPr>
          <p:cNvPr id="75" name="Groep 74">
            <a:extLst>
              <a:ext uri="{FF2B5EF4-FFF2-40B4-BE49-F238E27FC236}">
                <a16:creationId xmlns:a16="http://schemas.microsoft.com/office/drawing/2014/main" id="{E5B4D4F9-14AC-42EF-BA33-52EC7B2E5D96}"/>
              </a:ext>
            </a:extLst>
          </p:cNvPr>
          <p:cNvGrpSpPr/>
          <p:nvPr/>
        </p:nvGrpSpPr>
        <p:grpSpPr>
          <a:xfrm>
            <a:off x="4836405" y="1536163"/>
            <a:ext cx="3578863" cy="1292417"/>
            <a:chOff x="4836405" y="1536163"/>
            <a:chExt cx="3578863" cy="1292417"/>
          </a:xfrm>
        </p:grpSpPr>
        <p:cxnSp>
          <p:nvCxnSpPr>
            <p:cNvPr id="41" name="Verbindingslijn: gebogen 40">
              <a:extLst>
                <a:ext uri="{FF2B5EF4-FFF2-40B4-BE49-F238E27FC236}">
                  <a16:creationId xmlns:a16="http://schemas.microsoft.com/office/drawing/2014/main" id="{60547710-9386-48E5-AD17-2802CED9B166}"/>
                </a:ext>
              </a:extLst>
            </p:cNvPr>
            <p:cNvCxnSpPr>
              <a:endCxn id="8" idx="2"/>
            </p:cNvCxnSpPr>
            <p:nvPr/>
          </p:nvCxnSpPr>
          <p:spPr>
            <a:xfrm flipV="1">
              <a:off x="4836405" y="2136583"/>
              <a:ext cx="935515" cy="691997"/>
            </a:xfrm>
            <a:prstGeom prst="bentConnector3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2" name="Groep 61">
              <a:extLst>
                <a:ext uri="{FF2B5EF4-FFF2-40B4-BE49-F238E27FC236}">
                  <a16:creationId xmlns:a16="http://schemas.microsoft.com/office/drawing/2014/main" id="{6C41719D-176B-4DA3-996F-9743B5DEBD3C}"/>
                </a:ext>
              </a:extLst>
            </p:cNvPr>
            <p:cNvGrpSpPr/>
            <p:nvPr/>
          </p:nvGrpSpPr>
          <p:grpSpPr>
            <a:xfrm>
              <a:off x="5771920" y="1536163"/>
              <a:ext cx="2643348" cy="1200839"/>
              <a:chOff x="5771920" y="1536163"/>
              <a:chExt cx="2643348" cy="1200839"/>
            </a:xfrm>
          </p:grpSpPr>
          <p:grpSp>
            <p:nvGrpSpPr>
              <p:cNvPr id="16" name="Groep 15">
                <a:extLst>
                  <a:ext uri="{FF2B5EF4-FFF2-40B4-BE49-F238E27FC236}">
                    <a16:creationId xmlns:a16="http://schemas.microsoft.com/office/drawing/2014/main" id="{339052D6-D4B7-4CCE-BCE2-D3A622118200}"/>
                  </a:ext>
                </a:extLst>
              </p:cNvPr>
              <p:cNvGrpSpPr/>
              <p:nvPr/>
            </p:nvGrpSpPr>
            <p:grpSpPr>
              <a:xfrm>
                <a:off x="5771920" y="1536163"/>
                <a:ext cx="2643348" cy="1200839"/>
                <a:chOff x="4560065" y="1536163"/>
                <a:chExt cx="2643348" cy="1200839"/>
              </a:xfrm>
            </p:grpSpPr>
            <p:sp>
              <p:nvSpPr>
                <p:cNvPr id="8" name="Rechthoek: afgeronde diagonale hoeken 7">
                  <a:extLst>
                    <a:ext uri="{FF2B5EF4-FFF2-40B4-BE49-F238E27FC236}">
                      <a16:creationId xmlns:a16="http://schemas.microsoft.com/office/drawing/2014/main" id="{9C89DB29-5EB9-49DD-BEF7-4E2D3EC2E8F4}"/>
                    </a:ext>
                  </a:extLst>
                </p:cNvPr>
                <p:cNvSpPr/>
                <p:nvPr/>
              </p:nvSpPr>
              <p:spPr>
                <a:xfrm>
                  <a:off x="4560065" y="1536163"/>
                  <a:ext cx="2643348" cy="1200839"/>
                </a:xfrm>
                <a:prstGeom prst="round2Diag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  <p:sp>
              <p:nvSpPr>
                <p:cNvPr id="12" name="Rechthoek 11">
                  <a:extLst>
                    <a:ext uri="{FF2B5EF4-FFF2-40B4-BE49-F238E27FC236}">
                      <a16:creationId xmlns:a16="http://schemas.microsoft.com/office/drawing/2014/main" id="{B21FCCE1-3490-4A90-9FCD-54D24EF3FF76}"/>
                    </a:ext>
                  </a:extLst>
                </p:cNvPr>
                <p:cNvSpPr/>
                <p:nvPr/>
              </p:nvSpPr>
              <p:spPr>
                <a:xfrm>
                  <a:off x="5684704" y="1536163"/>
                  <a:ext cx="495759" cy="120083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1" name="Tekstvak 60">
                <a:extLst>
                  <a:ext uri="{FF2B5EF4-FFF2-40B4-BE49-F238E27FC236}">
                    <a16:creationId xmlns:a16="http://schemas.microsoft.com/office/drawing/2014/main" id="{AC2D542A-C189-435F-98E6-92B6C860C573}"/>
                  </a:ext>
                </a:extLst>
              </p:cNvPr>
              <p:cNvSpPr txBox="1"/>
              <p:nvPr/>
            </p:nvSpPr>
            <p:spPr>
              <a:xfrm>
                <a:off x="6134817" y="1793450"/>
                <a:ext cx="20522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</a:t>
                </a:r>
                <a:br>
                  <a:rPr lang="nl-NL" dirty="0"/>
                </a:br>
                <a:r>
                  <a:rPr lang="nl-NL" dirty="0"/>
                  <a:t>herstelopdracht(en)</a:t>
                </a:r>
              </a:p>
            </p:txBody>
          </p:sp>
        </p:grpSp>
      </p:grpSp>
      <p:grpSp>
        <p:nvGrpSpPr>
          <p:cNvPr id="77" name="Groep 76">
            <a:extLst>
              <a:ext uri="{FF2B5EF4-FFF2-40B4-BE49-F238E27FC236}">
                <a16:creationId xmlns:a16="http://schemas.microsoft.com/office/drawing/2014/main" id="{FB6AB8D9-EBFC-435A-8E7B-D8B30C8A91D8}"/>
              </a:ext>
            </a:extLst>
          </p:cNvPr>
          <p:cNvGrpSpPr/>
          <p:nvPr/>
        </p:nvGrpSpPr>
        <p:grpSpPr>
          <a:xfrm>
            <a:off x="4746236" y="3920235"/>
            <a:ext cx="3669032" cy="1383994"/>
            <a:chOff x="4746236" y="4029419"/>
            <a:chExt cx="3669032" cy="1383994"/>
          </a:xfrm>
        </p:grpSpPr>
        <p:cxnSp>
          <p:nvCxnSpPr>
            <p:cNvPr id="43" name="Verbindingslijn: gebogen 42">
              <a:extLst>
                <a:ext uri="{FF2B5EF4-FFF2-40B4-BE49-F238E27FC236}">
                  <a16:creationId xmlns:a16="http://schemas.microsoft.com/office/drawing/2014/main" id="{D4E036E0-46ED-4851-848C-00DFB1F87268}"/>
                </a:ext>
              </a:extLst>
            </p:cNvPr>
            <p:cNvCxnSpPr>
              <a:cxnSpLocks/>
            </p:cNvCxnSpPr>
            <p:nvPr/>
          </p:nvCxnSpPr>
          <p:spPr>
            <a:xfrm>
              <a:off x="4746236" y="4029419"/>
              <a:ext cx="1021946" cy="783575"/>
            </a:xfrm>
            <a:prstGeom prst="bentConnector3">
              <a:avLst>
                <a:gd name="adj1" fmla="val -3419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ep 63">
              <a:extLst>
                <a:ext uri="{FF2B5EF4-FFF2-40B4-BE49-F238E27FC236}">
                  <a16:creationId xmlns:a16="http://schemas.microsoft.com/office/drawing/2014/main" id="{9B0569AE-B328-4E00-AAEA-604A02181FBD}"/>
                </a:ext>
              </a:extLst>
            </p:cNvPr>
            <p:cNvGrpSpPr/>
            <p:nvPr/>
          </p:nvGrpSpPr>
          <p:grpSpPr>
            <a:xfrm>
              <a:off x="5771920" y="4212574"/>
              <a:ext cx="2643348" cy="1200839"/>
              <a:chOff x="5771920" y="4212574"/>
              <a:chExt cx="2643348" cy="1200839"/>
            </a:xfrm>
          </p:grpSpPr>
          <p:grpSp>
            <p:nvGrpSpPr>
              <p:cNvPr id="19" name="Groep 18">
                <a:extLst>
                  <a:ext uri="{FF2B5EF4-FFF2-40B4-BE49-F238E27FC236}">
                    <a16:creationId xmlns:a16="http://schemas.microsoft.com/office/drawing/2014/main" id="{09387823-DB16-4380-AA32-38215442B44A}"/>
                  </a:ext>
                </a:extLst>
              </p:cNvPr>
              <p:cNvGrpSpPr/>
              <p:nvPr/>
            </p:nvGrpSpPr>
            <p:grpSpPr>
              <a:xfrm>
                <a:off x="5771920" y="4212574"/>
                <a:ext cx="2643348" cy="1200839"/>
                <a:chOff x="4560065" y="4212574"/>
                <a:chExt cx="2643348" cy="1200839"/>
              </a:xfrm>
            </p:grpSpPr>
            <p:grpSp>
              <p:nvGrpSpPr>
                <p:cNvPr id="17" name="Groep 16">
                  <a:extLst>
                    <a:ext uri="{FF2B5EF4-FFF2-40B4-BE49-F238E27FC236}">
                      <a16:creationId xmlns:a16="http://schemas.microsoft.com/office/drawing/2014/main" id="{75FFF920-1B63-4043-A131-254A777C41C1}"/>
                    </a:ext>
                  </a:extLst>
                </p:cNvPr>
                <p:cNvGrpSpPr/>
                <p:nvPr/>
              </p:nvGrpSpPr>
              <p:grpSpPr>
                <a:xfrm>
                  <a:off x="4560065" y="4212574"/>
                  <a:ext cx="2643348" cy="1200839"/>
                  <a:chOff x="4560065" y="4212574"/>
                  <a:chExt cx="2643348" cy="1200839"/>
                </a:xfrm>
              </p:grpSpPr>
              <p:sp>
                <p:nvSpPr>
                  <p:cNvPr id="9" name="Rechthoek: afgeronde diagonale hoeken 8">
                    <a:extLst>
                      <a:ext uri="{FF2B5EF4-FFF2-40B4-BE49-F238E27FC236}">
                        <a16:creationId xmlns:a16="http://schemas.microsoft.com/office/drawing/2014/main" id="{C3CC8FC5-4151-4703-8FF8-FB63EC6F9A32}"/>
                      </a:ext>
                    </a:extLst>
                  </p:cNvPr>
                  <p:cNvSpPr/>
                  <p:nvPr/>
                </p:nvSpPr>
                <p:spPr>
                  <a:xfrm>
                    <a:off x="4560065" y="4212574"/>
                    <a:ext cx="2643348" cy="1200839"/>
                  </a:xfrm>
                  <a:prstGeom prst="round2Diag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  <p:sp>
                <p:nvSpPr>
                  <p:cNvPr id="3" name="Rechthoek 2">
                    <a:extLst>
                      <a:ext uri="{FF2B5EF4-FFF2-40B4-BE49-F238E27FC236}">
                        <a16:creationId xmlns:a16="http://schemas.microsoft.com/office/drawing/2014/main" id="{2A8DCC08-74C5-4872-A944-BB5A1E69961E}"/>
                      </a:ext>
                    </a:extLst>
                  </p:cNvPr>
                  <p:cNvSpPr/>
                  <p:nvPr/>
                </p:nvSpPr>
                <p:spPr>
                  <a:xfrm>
                    <a:off x="5574535" y="4212574"/>
                    <a:ext cx="521465" cy="1200839"/>
                  </a:xfrm>
                  <a:prstGeom prst="rect">
                    <a:avLst/>
                  </a:prstGeom>
                  <a:solidFill>
                    <a:schemeClr val="accent2">
                      <a:lumMod val="60000"/>
                      <a:lumOff val="40000"/>
                    </a:schemeClr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nl-NL"/>
                  </a:p>
                </p:txBody>
              </p:sp>
            </p:grpSp>
            <p:sp>
              <p:nvSpPr>
                <p:cNvPr id="18" name="Rechthoek 17">
                  <a:extLst>
                    <a:ext uri="{FF2B5EF4-FFF2-40B4-BE49-F238E27FC236}">
                      <a16:creationId xmlns:a16="http://schemas.microsoft.com/office/drawing/2014/main" id="{2CED9B61-513B-4445-B871-7C0876D4D94E}"/>
                    </a:ext>
                  </a:extLst>
                </p:cNvPr>
                <p:cNvSpPr/>
                <p:nvPr/>
              </p:nvSpPr>
              <p:spPr>
                <a:xfrm>
                  <a:off x="6096000" y="4212574"/>
                  <a:ext cx="1107413" cy="1200839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nl-NL"/>
                </a:p>
              </p:txBody>
            </p:sp>
          </p:grpSp>
          <p:sp>
            <p:nvSpPr>
              <p:cNvPr id="63" name="Tekstvak 62">
                <a:extLst>
                  <a:ext uri="{FF2B5EF4-FFF2-40B4-BE49-F238E27FC236}">
                    <a16:creationId xmlns:a16="http://schemas.microsoft.com/office/drawing/2014/main" id="{6D1668E9-291E-4698-9FAD-E550127C1F19}"/>
                  </a:ext>
                </a:extLst>
              </p:cNvPr>
              <p:cNvSpPr txBox="1"/>
              <p:nvPr/>
            </p:nvSpPr>
            <p:spPr>
              <a:xfrm>
                <a:off x="6038994" y="4628327"/>
                <a:ext cx="20162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verhaal</a:t>
                </a:r>
              </a:p>
            </p:txBody>
          </p:sp>
        </p:grpSp>
      </p:grpSp>
      <p:grpSp>
        <p:nvGrpSpPr>
          <p:cNvPr id="78" name="Groep 77">
            <a:extLst>
              <a:ext uri="{FF2B5EF4-FFF2-40B4-BE49-F238E27FC236}">
                <a16:creationId xmlns:a16="http://schemas.microsoft.com/office/drawing/2014/main" id="{E27B79DF-17A9-4F64-AD72-064BBA98FE93}"/>
              </a:ext>
            </a:extLst>
          </p:cNvPr>
          <p:cNvGrpSpPr/>
          <p:nvPr/>
        </p:nvGrpSpPr>
        <p:grpSpPr>
          <a:xfrm>
            <a:off x="2188376" y="3429000"/>
            <a:ext cx="3342309" cy="3185252"/>
            <a:chOff x="2188376" y="3429000"/>
            <a:chExt cx="3342309" cy="3185252"/>
          </a:xfrm>
        </p:grpSpPr>
        <p:cxnSp>
          <p:nvCxnSpPr>
            <p:cNvPr id="27" name="Rechte verbindingslijn met pijl 26">
              <a:extLst>
                <a:ext uri="{FF2B5EF4-FFF2-40B4-BE49-F238E27FC236}">
                  <a16:creationId xmlns:a16="http://schemas.microsoft.com/office/drawing/2014/main" id="{72C696C3-2C43-49EC-B59A-E1D4BD49E746}"/>
                </a:ext>
              </a:extLst>
            </p:cNvPr>
            <p:cNvCxnSpPr>
              <a:cxnSpLocks/>
              <a:stCxn id="10" idx="0"/>
              <a:endCxn id="5" idx="2"/>
            </p:cNvCxnSpPr>
            <p:nvPr/>
          </p:nvCxnSpPr>
          <p:spPr>
            <a:xfrm>
              <a:off x="2188376" y="3429000"/>
              <a:ext cx="698961" cy="25848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ep 65">
              <a:extLst>
                <a:ext uri="{FF2B5EF4-FFF2-40B4-BE49-F238E27FC236}">
                  <a16:creationId xmlns:a16="http://schemas.microsoft.com/office/drawing/2014/main" id="{369EEAB8-B5C0-4D17-9EBA-9D1A897B4575}"/>
                </a:ext>
              </a:extLst>
            </p:cNvPr>
            <p:cNvGrpSpPr/>
            <p:nvPr/>
          </p:nvGrpSpPr>
          <p:grpSpPr>
            <a:xfrm>
              <a:off x="2887337" y="5413413"/>
              <a:ext cx="2643348" cy="1200839"/>
              <a:chOff x="2887337" y="5413413"/>
              <a:chExt cx="2643348" cy="1200839"/>
            </a:xfrm>
          </p:grpSpPr>
          <p:sp>
            <p:nvSpPr>
              <p:cNvPr id="5" name="Rechthoek: afgeronde diagonale hoeken 4">
                <a:extLst>
                  <a:ext uri="{FF2B5EF4-FFF2-40B4-BE49-F238E27FC236}">
                    <a16:creationId xmlns:a16="http://schemas.microsoft.com/office/drawing/2014/main" id="{A45E0698-B0A1-4020-A0F9-53FEF942B3CB}"/>
                  </a:ext>
                </a:extLst>
              </p:cNvPr>
              <p:cNvSpPr/>
              <p:nvPr/>
            </p:nvSpPr>
            <p:spPr>
              <a:xfrm>
                <a:off x="2887337" y="5413413"/>
                <a:ext cx="2643348" cy="1200839"/>
              </a:xfrm>
              <a:prstGeom prst="round2DiagRect">
                <a:avLst/>
              </a:prstGeom>
              <a:solidFill>
                <a:schemeClr val="bg2">
                  <a:lumMod val="9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5" name="Tekstvak 64">
                <a:extLst>
                  <a:ext uri="{FF2B5EF4-FFF2-40B4-BE49-F238E27FC236}">
                    <a16:creationId xmlns:a16="http://schemas.microsoft.com/office/drawing/2014/main" id="{6BF66E63-00D5-4791-BCBE-B6EDC40E45A0}"/>
                  </a:ext>
                </a:extLst>
              </p:cNvPr>
              <p:cNvSpPr txBox="1"/>
              <p:nvPr/>
            </p:nvSpPr>
            <p:spPr>
              <a:xfrm>
                <a:off x="2951411" y="5822414"/>
                <a:ext cx="2492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waarneming</a:t>
                </a:r>
              </a:p>
            </p:txBody>
          </p:sp>
        </p:grpSp>
      </p:grpSp>
      <p:grpSp>
        <p:nvGrpSpPr>
          <p:cNvPr id="74" name="Groep 73">
            <a:extLst>
              <a:ext uri="{FF2B5EF4-FFF2-40B4-BE49-F238E27FC236}">
                <a16:creationId xmlns:a16="http://schemas.microsoft.com/office/drawing/2014/main" id="{B90C110C-0590-4081-BB5A-F807410E55AE}"/>
              </a:ext>
            </a:extLst>
          </p:cNvPr>
          <p:cNvGrpSpPr/>
          <p:nvPr/>
        </p:nvGrpSpPr>
        <p:grpSpPr>
          <a:xfrm>
            <a:off x="2188376" y="2828580"/>
            <a:ext cx="9434420" cy="1200839"/>
            <a:chOff x="2188376" y="2828580"/>
            <a:chExt cx="9434420" cy="1200839"/>
          </a:xfrm>
        </p:grpSpPr>
        <p:cxnSp>
          <p:nvCxnSpPr>
            <p:cNvPr id="25" name="Rechte verbindingslijn met pijl 24">
              <a:extLst>
                <a:ext uri="{FF2B5EF4-FFF2-40B4-BE49-F238E27FC236}">
                  <a16:creationId xmlns:a16="http://schemas.microsoft.com/office/drawing/2014/main" id="{025CBFFE-F9BB-49D3-9B05-7551C5D3C2A3}"/>
                </a:ext>
              </a:extLst>
            </p:cNvPr>
            <p:cNvCxnSpPr>
              <a:cxnSpLocks/>
              <a:stCxn id="10" idx="0"/>
              <a:endCxn id="2" idx="2"/>
            </p:cNvCxnSpPr>
            <p:nvPr/>
          </p:nvCxnSpPr>
          <p:spPr>
            <a:xfrm>
              <a:off x="2188376" y="3429000"/>
              <a:ext cx="69896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8" name="Groep 67">
              <a:extLst>
                <a:ext uri="{FF2B5EF4-FFF2-40B4-BE49-F238E27FC236}">
                  <a16:creationId xmlns:a16="http://schemas.microsoft.com/office/drawing/2014/main" id="{3DBA2FD3-0FF1-4F16-A86A-39F8553A4139}"/>
                </a:ext>
              </a:extLst>
            </p:cNvPr>
            <p:cNvGrpSpPr/>
            <p:nvPr/>
          </p:nvGrpSpPr>
          <p:grpSpPr>
            <a:xfrm>
              <a:off x="2887338" y="2828580"/>
              <a:ext cx="8735458" cy="1200839"/>
              <a:chOff x="2887338" y="2828580"/>
              <a:chExt cx="8735458" cy="1200839"/>
            </a:xfrm>
          </p:grpSpPr>
          <p:sp>
            <p:nvSpPr>
              <p:cNvPr id="2" name="Rechthoek: afgeronde diagonale hoeken 1">
                <a:extLst>
                  <a:ext uri="{FF2B5EF4-FFF2-40B4-BE49-F238E27FC236}">
                    <a16:creationId xmlns:a16="http://schemas.microsoft.com/office/drawing/2014/main" id="{81535305-4452-4CFB-8D68-B1D865A0F9C2}"/>
                  </a:ext>
                </a:extLst>
              </p:cNvPr>
              <p:cNvSpPr/>
              <p:nvPr/>
            </p:nvSpPr>
            <p:spPr>
              <a:xfrm>
                <a:off x="2887338" y="2828580"/>
                <a:ext cx="8735458" cy="1200839"/>
              </a:xfrm>
              <a:prstGeom prst="round2Diag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dirty="0"/>
              </a:p>
            </p:txBody>
          </p:sp>
          <p:sp>
            <p:nvSpPr>
              <p:cNvPr id="67" name="Tekstvak 66">
                <a:extLst>
                  <a:ext uri="{FF2B5EF4-FFF2-40B4-BE49-F238E27FC236}">
                    <a16:creationId xmlns:a16="http://schemas.microsoft.com/office/drawing/2014/main" id="{6D00CBB6-D7E7-48B0-A98E-61C886864F18}"/>
                  </a:ext>
                </a:extLst>
              </p:cNvPr>
              <p:cNvSpPr txBox="1"/>
              <p:nvPr/>
            </p:nvSpPr>
            <p:spPr>
              <a:xfrm>
                <a:off x="5986181" y="3244333"/>
                <a:ext cx="198002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l-NL" dirty="0"/>
                  <a:t>Afhandelen schade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8592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4153745C-EB19-49F0-B3BC-03D7CD3DED5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8000"/>
          </a:blip>
          <a:stretch>
            <a:fillRect/>
          </a:stretch>
        </p:blipFill>
        <p:spPr>
          <a:xfrm>
            <a:off x="2174821" y="833436"/>
            <a:ext cx="7620000" cy="5191125"/>
          </a:xfrm>
          <a:prstGeom prst="rect">
            <a:avLst/>
          </a:prstGeom>
        </p:spPr>
      </p:pic>
      <p:sp>
        <p:nvSpPr>
          <p:cNvPr id="6" name="Rechthoek: afgeronde diagonale hoeken 5">
            <a:extLst>
              <a:ext uri="{FF2B5EF4-FFF2-40B4-BE49-F238E27FC236}">
                <a16:creationId xmlns:a16="http://schemas.microsoft.com/office/drawing/2014/main" id="{AABAA8DF-631F-4132-AF84-2D350407F340}"/>
              </a:ext>
            </a:extLst>
          </p:cNvPr>
          <p:cNvSpPr/>
          <p:nvPr/>
        </p:nvSpPr>
        <p:spPr>
          <a:xfrm>
            <a:off x="325739" y="243747"/>
            <a:ext cx="1862637" cy="6370505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9181B7E6-1B68-4D79-9DEF-23246E6A071F}"/>
              </a:ext>
            </a:extLst>
          </p:cNvPr>
          <p:cNvSpPr txBox="1"/>
          <p:nvPr/>
        </p:nvSpPr>
        <p:spPr>
          <a:xfrm>
            <a:off x="415010" y="2528880"/>
            <a:ext cx="17598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Registratie van: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Calamiteit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Schade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Waarneming</a:t>
            </a: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AEE6528A-5111-4520-B305-B630B2036B01}"/>
              </a:ext>
            </a:extLst>
          </p:cNvPr>
          <p:cNvSpPr/>
          <p:nvPr/>
        </p:nvSpPr>
        <p:spPr>
          <a:xfrm>
            <a:off x="688910" y="440272"/>
            <a:ext cx="978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WIS-app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82BD747-20D8-4AA9-BC4D-6A7942B4BF23}"/>
              </a:ext>
            </a:extLst>
          </p:cNvPr>
          <p:cNvSpPr txBox="1"/>
          <p:nvPr/>
        </p:nvSpPr>
        <p:spPr>
          <a:xfrm>
            <a:off x="2575624" y="1697883"/>
            <a:ext cx="7820166" cy="923330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De weginspecteur kiest een van de mogelijkheden om te registreren.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Dit kan in de app (offline en online)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Dit kan in een browser (Chrome en Firefox aanbevolen)</a:t>
            </a:r>
          </a:p>
        </p:txBody>
      </p:sp>
      <p:sp>
        <p:nvSpPr>
          <p:cNvPr id="9" name="Rechthoek 8">
            <a:extLst>
              <a:ext uri="{FF2B5EF4-FFF2-40B4-BE49-F238E27FC236}">
                <a16:creationId xmlns:a16="http://schemas.microsoft.com/office/drawing/2014/main" id="{04F9710D-94F6-4F63-A965-02E45FA877F4}"/>
              </a:ext>
            </a:extLst>
          </p:cNvPr>
          <p:cNvSpPr/>
          <p:nvPr/>
        </p:nvSpPr>
        <p:spPr>
          <a:xfrm>
            <a:off x="2575624" y="2713546"/>
            <a:ext cx="7820166" cy="2031325"/>
          </a:xfrm>
          <a:prstGeom prst="rect">
            <a:avLst/>
          </a:prstGeom>
          <a:solidFill>
            <a:srgbClr val="4472C4"/>
          </a:solidFill>
        </p:spPr>
        <p:txBody>
          <a:bodyPr wrap="square">
            <a:spAutoFit/>
          </a:bodyPr>
          <a:lstStyle/>
          <a:p>
            <a:r>
              <a:rPr lang="nl-NL" dirty="0">
                <a:solidFill>
                  <a:schemeClr val="bg1"/>
                </a:solidFill>
              </a:rPr>
              <a:t>Na registreren draagt hij de zaak over waarbij geldt: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Een schademelding gaat naar de schadecoördinator van het vastgelegde </a:t>
            </a:r>
            <a:r>
              <a:rPr lang="nl-NL" dirty="0" err="1">
                <a:solidFill>
                  <a:schemeClr val="bg1"/>
                </a:solidFill>
              </a:rPr>
              <a:t>dictrict</a:t>
            </a:r>
            <a:r>
              <a:rPr lang="nl-NL" dirty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Een calamiteit-inzet gaat naar de werkbak van administratief medewerkers PPO behorend bij de verantwoordelijke Dienst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>
                <a:solidFill>
                  <a:schemeClr val="bg1"/>
                </a:solidFill>
              </a:rPr>
              <a:t>Een waarneming gaat naar de werkbak van baliemedewerkers behorend bij de verantwoordelijke Dienst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51B26E3A-1B89-4563-A074-11B46F3EFC85}"/>
              </a:ext>
            </a:extLst>
          </p:cNvPr>
          <p:cNvSpPr txBox="1"/>
          <p:nvPr/>
        </p:nvSpPr>
        <p:spPr>
          <a:xfrm>
            <a:off x="2575624" y="1697883"/>
            <a:ext cx="7820166" cy="4247317"/>
          </a:xfrm>
          <a:prstGeom prst="rect">
            <a:avLst/>
          </a:prstGeom>
          <a:solidFill>
            <a:srgbClr val="4472C4"/>
          </a:solidFill>
        </p:spPr>
        <p:txBody>
          <a:bodyPr wrap="square" rtlCol="0">
            <a:spAutoFit/>
          </a:bodyPr>
          <a:lstStyle/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 smtClean="0">
                <a:solidFill>
                  <a:schemeClr val="bg1"/>
                </a:solidFill>
              </a:rPr>
              <a:t>De Weginspecteur registreert gegevens in een app</a:t>
            </a:r>
            <a:endParaRPr lang="nl-NL" dirty="0">
              <a:solidFill>
                <a:schemeClr val="bg1"/>
              </a:solidFill>
            </a:endParaRPr>
          </a:p>
          <a:p>
            <a:r>
              <a:rPr lang="nl-NL" dirty="0">
                <a:solidFill>
                  <a:schemeClr val="bg1"/>
                </a:solidFill>
              </a:rPr>
              <a:t>De </a:t>
            </a:r>
            <a:r>
              <a:rPr lang="nl-NL" dirty="0" smtClean="0">
                <a:solidFill>
                  <a:schemeClr val="bg1"/>
                </a:solidFill>
              </a:rPr>
              <a:t>Weginspecteur </a:t>
            </a:r>
            <a:r>
              <a:rPr lang="nl-NL" dirty="0">
                <a:solidFill>
                  <a:schemeClr val="bg1"/>
                </a:solidFill>
              </a:rPr>
              <a:t>kan ook kiezen om de zaak over te dragen aan een collega </a:t>
            </a:r>
            <a:r>
              <a:rPr lang="nl-NL" dirty="0" smtClean="0">
                <a:solidFill>
                  <a:schemeClr val="bg1"/>
                </a:solidFill>
              </a:rPr>
              <a:t>Weginspecteur</a:t>
            </a:r>
            <a:r>
              <a:rPr lang="nl-NL" dirty="0">
                <a:solidFill>
                  <a:schemeClr val="bg1"/>
                </a:solidFill>
              </a:rPr>
              <a:t>.</a:t>
            </a:r>
          </a:p>
          <a:p>
            <a:r>
              <a:rPr lang="nl-NL" dirty="0">
                <a:solidFill>
                  <a:schemeClr val="bg1"/>
                </a:solidFill>
              </a:rPr>
              <a:t>Het is ook mogelijk om de melding te laten vervallen door de kiezen voor ‘Terugtrekken</a:t>
            </a:r>
            <a:r>
              <a:rPr lang="nl-NL" dirty="0" smtClean="0">
                <a:solidFill>
                  <a:schemeClr val="bg1"/>
                </a:solidFill>
              </a:rPr>
              <a:t>’.</a:t>
            </a:r>
          </a:p>
          <a:p>
            <a:endParaRPr lang="nl-NL" dirty="0">
              <a:solidFill>
                <a:schemeClr val="bg1"/>
              </a:solidFill>
            </a:endParaRPr>
          </a:p>
          <a:p>
            <a:r>
              <a:rPr lang="nl-NL" dirty="0" smtClean="0">
                <a:solidFill>
                  <a:schemeClr val="bg1"/>
                </a:solidFill>
              </a:rPr>
              <a:t>Bij Calamiteit wordt de Opdrachtnemer via mail geïnformeerd over de afgeroepen inzet, gerelateerd aan een SVS-nummer.</a:t>
            </a:r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  <a:p>
            <a:endParaRPr lang="nl-N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41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uiExpand="1" build="p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089B9CCF-CD20-4600-8594-C4B8791D005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80959" y="80851"/>
            <a:ext cx="11728850" cy="6614104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29452ADD-B20C-4B89-9023-0693B50533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99" t="7748" r="6717" b="10305"/>
          <a:stretch/>
        </p:blipFill>
        <p:spPr>
          <a:xfrm>
            <a:off x="2598338" y="199069"/>
            <a:ext cx="2885820" cy="1320362"/>
          </a:xfrm>
          <a:prstGeom prst="rect">
            <a:avLst/>
          </a:prstGeom>
        </p:spPr>
      </p:pic>
      <p:grpSp>
        <p:nvGrpSpPr>
          <p:cNvPr id="10" name="Groep 9">
            <a:extLst>
              <a:ext uri="{FF2B5EF4-FFF2-40B4-BE49-F238E27FC236}">
                <a16:creationId xmlns:a16="http://schemas.microsoft.com/office/drawing/2014/main" id="{0C04D362-8D3C-40E5-BD81-C0CF193EACAB}"/>
              </a:ext>
            </a:extLst>
          </p:cNvPr>
          <p:cNvGrpSpPr/>
          <p:nvPr/>
        </p:nvGrpSpPr>
        <p:grpSpPr>
          <a:xfrm>
            <a:off x="3976098" y="1519431"/>
            <a:ext cx="5877119" cy="4131093"/>
            <a:chOff x="3853357" y="1740018"/>
            <a:chExt cx="5945578" cy="3740442"/>
          </a:xfrm>
        </p:grpSpPr>
        <p:sp>
          <p:nvSpPr>
            <p:cNvPr id="6" name="Tekstvak 5">
              <a:extLst>
                <a:ext uri="{FF2B5EF4-FFF2-40B4-BE49-F238E27FC236}">
                  <a16:creationId xmlns:a16="http://schemas.microsoft.com/office/drawing/2014/main" id="{0B49E999-8A4F-4E98-A820-BAE2383CFB5E}"/>
                </a:ext>
              </a:extLst>
            </p:cNvPr>
            <p:cNvSpPr txBox="1"/>
            <p:nvPr/>
          </p:nvSpPr>
          <p:spPr>
            <a:xfrm>
              <a:off x="4544547" y="3726134"/>
              <a:ext cx="5254388" cy="17543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nl-NL" u="sng" dirty="0" smtClean="0"/>
                <a:t>Contractmanager </a:t>
              </a:r>
              <a:r>
                <a:rPr lang="nl-NL" u="sng" dirty="0"/>
                <a:t>PPO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Keurt voorgelegde offerte goed of </a:t>
              </a:r>
              <a:r>
                <a:rPr lang="nl-NL" dirty="0" smtClean="0"/>
                <a:t>af.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Bij goedkeuring wordt bestelling aangemaakt </a:t>
              </a:r>
              <a:br>
                <a:rPr lang="nl-NL" dirty="0"/>
              </a:br>
              <a:r>
                <a:rPr lang="nl-NL" dirty="0"/>
                <a:t>en offerte gekopieerd naar </a:t>
              </a:r>
              <a:r>
                <a:rPr lang="nl-NL" dirty="0" smtClean="0"/>
                <a:t>SAP.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De zaak wordt overgedragen aan de </a:t>
              </a:r>
              <a:r>
                <a:rPr lang="nl-NL" dirty="0" smtClean="0"/>
                <a:t>Administratief</a:t>
              </a:r>
              <a:r>
                <a:rPr lang="nl-NL" dirty="0"/>
                <a:t/>
              </a:r>
              <a:br>
                <a:rPr lang="nl-NL" dirty="0"/>
              </a:br>
              <a:r>
                <a:rPr lang="nl-NL" dirty="0" smtClean="0"/>
                <a:t>Medewerker.</a:t>
              </a:r>
              <a:endParaRPr lang="nl-NL" dirty="0"/>
            </a:p>
          </p:txBody>
        </p:sp>
        <p:cxnSp>
          <p:nvCxnSpPr>
            <p:cNvPr id="9" name="Rechte verbindingslijn met pijl 8">
              <a:extLst>
                <a:ext uri="{FF2B5EF4-FFF2-40B4-BE49-F238E27FC236}">
                  <a16:creationId xmlns:a16="http://schemas.microsoft.com/office/drawing/2014/main" id="{5B0ED35A-26D4-434D-B50F-F97A181EB1CB}"/>
                </a:ext>
              </a:extLst>
            </p:cNvPr>
            <p:cNvCxnSpPr>
              <a:cxnSpLocks/>
              <a:endCxn id="6" idx="0"/>
            </p:cNvCxnSpPr>
            <p:nvPr/>
          </p:nvCxnSpPr>
          <p:spPr>
            <a:xfrm>
              <a:off x="3853357" y="1740018"/>
              <a:ext cx="3318384" cy="198611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8A43881D-60A5-4B0E-80A8-F6D28F5D976F}"/>
              </a:ext>
            </a:extLst>
          </p:cNvPr>
          <p:cNvGrpSpPr/>
          <p:nvPr/>
        </p:nvGrpSpPr>
        <p:grpSpPr>
          <a:xfrm>
            <a:off x="238530" y="1051693"/>
            <a:ext cx="5657639" cy="2543421"/>
            <a:chOff x="238530" y="1051693"/>
            <a:chExt cx="5657639" cy="2543421"/>
          </a:xfrm>
        </p:grpSpPr>
        <p:sp>
          <p:nvSpPr>
            <p:cNvPr id="5" name="Tekstvak 4">
              <a:extLst>
                <a:ext uri="{FF2B5EF4-FFF2-40B4-BE49-F238E27FC236}">
                  <a16:creationId xmlns:a16="http://schemas.microsoft.com/office/drawing/2014/main" id="{1F5261AF-FAFB-40C3-BA9A-5A2EF070F245}"/>
                </a:ext>
              </a:extLst>
            </p:cNvPr>
            <p:cNvSpPr txBox="1"/>
            <p:nvPr/>
          </p:nvSpPr>
          <p:spPr>
            <a:xfrm>
              <a:off x="238530" y="1840788"/>
              <a:ext cx="5657639" cy="175432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nl-NL" u="sng" dirty="0"/>
                <a:t>Administratief M</a:t>
              </a:r>
              <a:r>
                <a:rPr lang="nl-NL" u="sng" dirty="0" smtClean="0"/>
                <a:t>edewerker PPO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Per </a:t>
              </a:r>
              <a:r>
                <a:rPr lang="nl-NL" dirty="0" smtClean="0"/>
                <a:t>calamiteit </a:t>
              </a:r>
              <a:r>
                <a:rPr lang="nl-NL" dirty="0"/>
                <a:t>wordt automatisch een ATB aangemaakt </a:t>
              </a:r>
              <a:endParaRPr lang="nl-NL" dirty="0" smtClean="0"/>
            </a:p>
            <a:p>
              <a:r>
                <a:rPr lang="nl-NL" dirty="0" smtClean="0"/>
                <a:t>      in </a:t>
              </a:r>
              <a:r>
                <a:rPr lang="nl-NL" dirty="0"/>
                <a:t>SAP en vastgelegd in SVS.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 smtClean="0"/>
                <a:t>Legt </a:t>
              </a:r>
              <a:r>
                <a:rPr lang="nl-NL" dirty="0"/>
                <a:t>ontvangen offerte </a:t>
              </a:r>
              <a:r>
                <a:rPr lang="nl-NL" dirty="0" smtClean="0"/>
                <a:t>vast.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Vraagt evt. een nieuwe </a:t>
              </a:r>
              <a:r>
                <a:rPr lang="nl-NL" dirty="0" smtClean="0"/>
                <a:t>offerte.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Legt offerte voor aan </a:t>
              </a:r>
              <a:r>
                <a:rPr lang="nl-NL" dirty="0" smtClean="0"/>
                <a:t>Contractmanager.</a:t>
              </a:r>
              <a:endParaRPr lang="nl-NL" dirty="0"/>
            </a:p>
          </p:txBody>
        </p:sp>
        <p:cxnSp>
          <p:nvCxnSpPr>
            <p:cNvPr id="12" name="Verbindingslijn: gebogen 11">
              <a:extLst>
                <a:ext uri="{FF2B5EF4-FFF2-40B4-BE49-F238E27FC236}">
                  <a16:creationId xmlns:a16="http://schemas.microsoft.com/office/drawing/2014/main" id="{F3FF95EC-57A8-4847-A182-FBC92A90A809}"/>
                </a:ext>
              </a:extLst>
            </p:cNvPr>
            <p:cNvCxnSpPr>
              <a:cxnSpLocks/>
              <a:endCxn id="5" idx="0"/>
            </p:cNvCxnSpPr>
            <p:nvPr/>
          </p:nvCxnSpPr>
          <p:spPr>
            <a:xfrm rot="5400000">
              <a:off x="2759360" y="1359683"/>
              <a:ext cx="789096" cy="173115"/>
            </a:xfrm>
            <a:prstGeom prst="bentConnector3">
              <a:avLst>
                <a:gd name="adj1" fmla="val 50000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ep 20">
            <a:extLst>
              <a:ext uri="{FF2B5EF4-FFF2-40B4-BE49-F238E27FC236}">
                <a16:creationId xmlns:a16="http://schemas.microsoft.com/office/drawing/2014/main" id="{EA39C932-A8F3-431E-AC28-16335A02B43F}"/>
              </a:ext>
            </a:extLst>
          </p:cNvPr>
          <p:cNvGrpSpPr/>
          <p:nvPr/>
        </p:nvGrpSpPr>
        <p:grpSpPr>
          <a:xfrm>
            <a:off x="4953383" y="464024"/>
            <a:ext cx="5498795" cy="1154607"/>
            <a:chOff x="4953383" y="464024"/>
            <a:chExt cx="5498795" cy="1154607"/>
          </a:xfrm>
        </p:grpSpPr>
        <p:sp>
          <p:nvSpPr>
            <p:cNvPr id="7" name="Tekstvak 6">
              <a:extLst>
                <a:ext uri="{FF2B5EF4-FFF2-40B4-BE49-F238E27FC236}">
                  <a16:creationId xmlns:a16="http://schemas.microsoft.com/office/drawing/2014/main" id="{42BE35C7-0A8F-4FC2-9063-A94579C794C6}"/>
                </a:ext>
              </a:extLst>
            </p:cNvPr>
            <p:cNvSpPr txBox="1"/>
            <p:nvPr/>
          </p:nvSpPr>
          <p:spPr>
            <a:xfrm>
              <a:off x="5793595" y="695301"/>
              <a:ext cx="4658583" cy="92333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nl-NL" u="sng" dirty="0"/>
                <a:t>Administratief </a:t>
              </a:r>
              <a:r>
                <a:rPr lang="nl-NL" u="sng" dirty="0" smtClean="0"/>
                <a:t>Medewerker </a:t>
              </a:r>
              <a:r>
                <a:rPr lang="nl-NL" u="sng" dirty="0"/>
                <a:t>PPO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De opdracht wordt </a:t>
              </a:r>
              <a:r>
                <a:rPr lang="nl-NL" dirty="0" smtClean="0"/>
                <a:t>bevestigd.</a:t>
              </a:r>
              <a:endParaRPr lang="nl-NL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nl-NL" dirty="0"/>
                <a:t>Aangegeven wordt dat prestatie is </a:t>
              </a:r>
              <a:r>
                <a:rPr lang="nl-NL" dirty="0" smtClean="0"/>
                <a:t>verklaard.</a:t>
              </a:r>
              <a:endParaRPr lang="nl-NL" dirty="0"/>
            </a:p>
          </p:txBody>
        </p:sp>
        <p:cxnSp>
          <p:nvCxnSpPr>
            <p:cNvPr id="19" name="Verbindingslijn: gebogen 18">
              <a:extLst>
                <a:ext uri="{FF2B5EF4-FFF2-40B4-BE49-F238E27FC236}">
                  <a16:creationId xmlns:a16="http://schemas.microsoft.com/office/drawing/2014/main" id="{B503A13D-BBFB-4DE2-ACF1-38E442A348A4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4953383" y="464024"/>
              <a:ext cx="3169504" cy="231277"/>
            </a:xfrm>
            <a:prstGeom prst="bentConnector2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9067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03EFB112-AE5F-46DF-B13B-B5FEABE5B18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73072" y="247294"/>
            <a:ext cx="11541312" cy="650834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82C7A830-727E-4AA0-B63B-BC648939AD9B}"/>
              </a:ext>
            </a:extLst>
          </p:cNvPr>
          <p:cNvSpPr txBox="1"/>
          <p:nvPr/>
        </p:nvSpPr>
        <p:spPr>
          <a:xfrm>
            <a:off x="5958965" y="4256838"/>
            <a:ext cx="4733540" cy="203132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none" rtlCol="0">
            <a:spAutoFit/>
          </a:bodyPr>
          <a:lstStyle/>
          <a:p>
            <a:r>
              <a:rPr lang="nl-NL" u="sng" dirty="0"/>
              <a:t>Baliemedewerker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Beoordeelt de geregistreerde waarneming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Keurt de registratie goed of </a:t>
            </a:r>
            <a:r>
              <a:rPr lang="nl-NL" dirty="0" smtClean="0"/>
              <a:t>af.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Data wordt geëxporteerd naar </a:t>
            </a:r>
            <a:r>
              <a:rPr lang="nl-NL" dirty="0" err="1" smtClean="0"/>
              <a:t>Topdesk</a:t>
            </a:r>
            <a:r>
              <a:rPr lang="nl-NL" dirty="0" smtClean="0"/>
              <a:t>.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Bij goedkeuring handelt de baliemedewerker </a:t>
            </a:r>
            <a:br>
              <a:rPr lang="nl-NL" dirty="0"/>
            </a:br>
            <a:r>
              <a:rPr lang="nl-NL" dirty="0"/>
              <a:t>de zaak af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2E1A9D71-5EBC-41CC-A921-F33F2A3F70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41" t="11664" r="5321" b="9815"/>
          <a:stretch/>
        </p:blipFill>
        <p:spPr>
          <a:xfrm>
            <a:off x="2702257" y="5370899"/>
            <a:ext cx="2729552" cy="1280531"/>
          </a:xfrm>
          <a:prstGeom prst="rect">
            <a:avLst/>
          </a:prstGeom>
        </p:spPr>
      </p:pic>
      <p:sp>
        <p:nvSpPr>
          <p:cNvPr id="6" name="Rechthoek 5">
            <a:extLst>
              <a:ext uri="{FF2B5EF4-FFF2-40B4-BE49-F238E27FC236}">
                <a16:creationId xmlns:a16="http://schemas.microsoft.com/office/drawing/2014/main" id="{FBAE7804-B08A-451E-8A44-5ACDB4FAA03F}"/>
              </a:ext>
            </a:extLst>
          </p:cNvPr>
          <p:cNvSpPr/>
          <p:nvPr/>
        </p:nvSpPr>
        <p:spPr>
          <a:xfrm>
            <a:off x="1304773" y="2225513"/>
            <a:ext cx="4733540" cy="203132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r>
              <a:rPr lang="nl-NL" u="sng" dirty="0"/>
              <a:t>Baliemedewerker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Bij </a:t>
            </a:r>
            <a:r>
              <a:rPr lang="nl-NL" dirty="0"/>
              <a:t>afkeuring </a:t>
            </a:r>
            <a:r>
              <a:rPr lang="nl-NL" dirty="0" smtClean="0"/>
              <a:t>gaat de Waarneming terug naar Weginspecteur.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 smtClean="0"/>
              <a:t>Weginspecteur kan Waarneming omzetten naar Schade of laten vervallen.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0551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12CCCFC-8BD7-48FD-9884-10BA5832A15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" y="0"/>
            <a:ext cx="11913981" cy="6718503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570DD43-39FF-493B-B706-118946E90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3910" y="2627550"/>
            <a:ext cx="9064862" cy="1368808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CBC34F8C-1A0E-45D8-9C30-29C879667BFA}"/>
              </a:ext>
            </a:extLst>
          </p:cNvPr>
          <p:cNvSpPr txBox="1"/>
          <p:nvPr/>
        </p:nvSpPr>
        <p:spPr>
          <a:xfrm>
            <a:off x="1515666" y="489298"/>
            <a:ext cx="9941120" cy="1754326"/>
          </a:xfrm>
          <a:prstGeom prst="rect">
            <a:avLst/>
          </a:prstGeom>
          <a:solidFill>
            <a:srgbClr val="BDD7EE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Schadecoördinator </a:t>
            </a:r>
            <a:r>
              <a:rPr lang="nl-NL" dirty="0"/>
              <a:t>beoordeelt de registratie van de schademelding en keurt deze af of goed.</a:t>
            </a:r>
          </a:p>
          <a:p>
            <a:r>
              <a:rPr lang="nl-NL" dirty="0"/>
              <a:t>Bij afkeuren gaat de zaak terug naar de </a:t>
            </a:r>
            <a:r>
              <a:rPr lang="nl-NL" dirty="0" smtClean="0"/>
              <a:t>Weginspecteur</a:t>
            </a:r>
            <a:r>
              <a:rPr lang="nl-NL" dirty="0"/>
              <a:t>.</a:t>
            </a:r>
          </a:p>
          <a:p>
            <a:r>
              <a:rPr lang="nl-NL" dirty="0"/>
              <a:t>Er wordt in SAP automatisch een zaaknummer aangemaakt en vastgelegd in SVS.</a:t>
            </a:r>
          </a:p>
          <a:p>
            <a:r>
              <a:rPr lang="nl-NL" dirty="0"/>
              <a:t>Het proces-verbaal wordt automatisch gegenereerd en naar de aangemaakte SAP-zaak gestuurd.</a:t>
            </a:r>
          </a:p>
          <a:p>
            <a:r>
              <a:rPr lang="nl-NL" dirty="0"/>
              <a:t>De verrekening (genormeerd | niet genormeerd) wordt automatisch bepaald.</a:t>
            </a:r>
          </a:p>
          <a:p>
            <a:r>
              <a:rPr lang="nl-NL" dirty="0"/>
              <a:t>In SAP wordt automatisch een WBS-nummer aangemaakt en vastgelegd in SVS .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17A029B-1417-4D8B-8CD8-F34FB05835AD}"/>
              </a:ext>
            </a:extLst>
          </p:cNvPr>
          <p:cNvSpPr txBox="1"/>
          <p:nvPr/>
        </p:nvSpPr>
        <p:spPr>
          <a:xfrm>
            <a:off x="788434" y="4472350"/>
            <a:ext cx="11125546" cy="2031325"/>
          </a:xfrm>
          <a:prstGeom prst="rect">
            <a:avLst/>
          </a:prstGeom>
          <a:solidFill>
            <a:srgbClr val="BDD7EE"/>
          </a:solidFill>
        </p:spPr>
        <p:txBody>
          <a:bodyPr wrap="none" rtlCol="0">
            <a:spAutoFit/>
          </a:bodyPr>
          <a:lstStyle/>
          <a:p>
            <a:r>
              <a:rPr lang="nl-NL" dirty="0"/>
              <a:t>Het systeem start met de benodigde gegevens een verhaal zaak.</a:t>
            </a:r>
          </a:p>
          <a:p>
            <a:r>
              <a:rPr lang="nl-NL" dirty="0"/>
              <a:t>De </a:t>
            </a:r>
            <a:r>
              <a:rPr lang="nl-NL" dirty="0" smtClean="0"/>
              <a:t>Schadecoördinator </a:t>
            </a:r>
            <a:r>
              <a:rPr lang="nl-NL" dirty="0"/>
              <a:t>bepaalt welke beschadigde objecten wel en welke niet moeten worden hersteld.</a:t>
            </a:r>
            <a:br>
              <a:rPr lang="nl-NL" dirty="0"/>
            </a:br>
            <a:r>
              <a:rPr lang="nl-NL" dirty="0"/>
              <a:t>Eventueel kan hij advies daaromtrent vragen aan de </a:t>
            </a:r>
            <a:r>
              <a:rPr lang="nl-NL" dirty="0" smtClean="0"/>
              <a:t>Assetmanager</a:t>
            </a:r>
            <a:r>
              <a:rPr lang="nl-NL" dirty="0"/>
              <a:t>.</a:t>
            </a:r>
          </a:p>
          <a:p>
            <a:r>
              <a:rPr lang="nl-NL" dirty="0"/>
              <a:t>De </a:t>
            </a:r>
            <a:r>
              <a:rPr lang="nl-NL" dirty="0" smtClean="0"/>
              <a:t>Schadecoördinator </a:t>
            </a:r>
            <a:r>
              <a:rPr lang="nl-NL" dirty="0"/>
              <a:t>geeft aan welke </a:t>
            </a:r>
            <a:r>
              <a:rPr lang="nl-NL" dirty="0" smtClean="0"/>
              <a:t>Opdrachtnemer </a:t>
            </a:r>
            <a:r>
              <a:rPr lang="nl-NL" dirty="0"/>
              <a:t>de schade gaat herstellen en bepaalt welke opgeslagen foto’s. </a:t>
            </a:r>
            <a:br>
              <a:rPr lang="nl-NL" dirty="0"/>
            </a:br>
            <a:r>
              <a:rPr lang="nl-NL" dirty="0"/>
              <a:t>geschikt zijn om te worden gebruikt in de afhandeling van de herstel-opdracht.</a:t>
            </a:r>
          </a:p>
          <a:p>
            <a:r>
              <a:rPr lang="nl-NL" dirty="0"/>
              <a:t>Per contract wordt automatisch een ATB aangemaakt in SAP en vastgelegd in SVS.</a:t>
            </a:r>
          </a:p>
          <a:p>
            <a:r>
              <a:rPr lang="nl-NL" dirty="0"/>
              <a:t>Het systeem start per contract een herstel zaak.</a:t>
            </a:r>
          </a:p>
        </p:txBody>
      </p:sp>
    </p:spTree>
    <p:extLst>
      <p:ext uri="{BB962C8B-B14F-4D97-AF65-F5344CB8AC3E}">
        <p14:creationId xmlns:p14="http://schemas.microsoft.com/office/powerpoint/2010/main" val="27252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7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AC838E9F-3F09-4F70-9C3A-7BD3C5F118A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</a:blip>
          <a:stretch>
            <a:fillRect/>
          </a:stretch>
        </p:blipFill>
        <p:spPr>
          <a:xfrm>
            <a:off x="-1" y="0"/>
            <a:ext cx="12161353" cy="6858000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3A4A75F5-E3D8-4004-9C76-85000BD29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049" y="2735385"/>
            <a:ext cx="9186862" cy="1387230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C1A04C39-6653-4C83-8DD1-14394151D68D}"/>
              </a:ext>
            </a:extLst>
          </p:cNvPr>
          <p:cNvSpPr txBox="1"/>
          <p:nvPr/>
        </p:nvSpPr>
        <p:spPr>
          <a:xfrm>
            <a:off x="2102682" y="4343240"/>
            <a:ext cx="9006028" cy="1754326"/>
          </a:xfrm>
          <a:prstGeom prst="rect">
            <a:avLst/>
          </a:prstGeom>
          <a:solidFill>
            <a:srgbClr val="BDD7EE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NL" dirty="0"/>
              <a:t>Het systeem ‘parkeert’ de zaak totdat de laatste, aan de schaderegistratie gerelateerde</a:t>
            </a:r>
            <a:br>
              <a:rPr lang="nl-NL" dirty="0"/>
            </a:br>
            <a:r>
              <a:rPr lang="nl-NL" dirty="0"/>
              <a:t>herstel- en/of calamiteit-zaak is </a:t>
            </a:r>
            <a:r>
              <a:rPr lang="nl-NL" dirty="0" smtClean="0"/>
              <a:t>afgedaan.</a:t>
            </a:r>
            <a:endParaRPr lang="nl-NL" dirty="0"/>
          </a:p>
          <a:p>
            <a:r>
              <a:rPr lang="nl-NL" dirty="0"/>
              <a:t>De zaak komt weer in de werkbak van de schadecoördinator en hij geeft aan dat in SAP</a:t>
            </a:r>
            <a:br>
              <a:rPr lang="nl-NL" dirty="0"/>
            </a:br>
            <a:r>
              <a:rPr lang="nl-NL" dirty="0"/>
              <a:t>‘TAFS’ is vastgelegd.</a:t>
            </a:r>
          </a:p>
          <a:p>
            <a:r>
              <a:rPr lang="nl-NL" dirty="0"/>
              <a:t>Indien de schadezaak op ‘TAFS’ staat en de verhaalzaak is afgerond wordt de schaderegistratie door het systeem afgesloten.</a:t>
            </a:r>
          </a:p>
        </p:txBody>
      </p:sp>
    </p:spTree>
    <p:extLst>
      <p:ext uri="{BB962C8B-B14F-4D97-AF65-F5344CB8AC3E}">
        <p14:creationId xmlns:p14="http://schemas.microsoft.com/office/powerpoint/2010/main" val="196362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9EE655B6-F78D-4115-8891-ABF13FF943D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132767" y="245414"/>
            <a:ext cx="11829078" cy="6670624"/>
          </a:xfrm>
          <a:prstGeom prst="rect">
            <a:avLst/>
          </a:prstGeom>
        </p:spPr>
      </p:pic>
      <p:sp>
        <p:nvSpPr>
          <p:cNvPr id="22" name="Tekstvak 21">
            <a:extLst>
              <a:ext uri="{FF2B5EF4-FFF2-40B4-BE49-F238E27FC236}">
                <a16:creationId xmlns:a16="http://schemas.microsoft.com/office/drawing/2014/main" id="{4D68533D-7F11-4091-9494-97EF1ABCAF2D}"/>
              </a:ext>
            </a:extLst>
          </p:cNvPr>
          <p:cNvSpPr txBox="1"/>
          <p:nvPr/>
        </p:nvSpPr>
        <p:spPr>
          <a:xfrm>
            <a:off x="365760" y="3088284"/>
            <a:ext cx="6449568" cy="2862322"/>
          </a:xfrm>
          <a:prstGeom prst="rect">
            <a:avLst/>
          </a:prstGeom>
          <a:solidFill>
            <a:srgbClr val="E2F0D9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Administratief Medewerker </a:t>
            </a:r>
            <a:r>
              <a:rPr lang="nl-NL" dirty="0"/>
              <a:t>PPO of CIV vraagt bij de </a:t>
            </a:r>
            <a:r>
              <a:rPr lang="nl-NL" dirty="0" smtClean="0"/>
              <a:t>Opdrachtnemer </a:t>
            </a:r>
            <a:r>
              <a:rPr lang="nl-NL" dirty="0"/>
              <a:t>een offerte op.</a:t>
            </a:r>
          </a:p>
          <a:p>
            <a:r>
              <a:rPr lang="nl-NL" dirty="0"/>
              <a:t>Er kan eventueel advies aan de </a:t>
            </a:r>
            <a:r>
              <a:rPr lang="nl-NL" dirty="0" smtClean="0"/>
              <a:t>Technisch Manager </a:t>
            </a:r>
            <a:r>
              <a:rPr lang="nl-NL" dirty="0"/>
              <a:t>worden gevraagd.</a:t>
            </a:r>
          </a:p>
          <a:p>
            <a:r>
              <a:rPr lang="nl-NL" dirty="0"/>
              <a:t>Door de </a:t>
            </a:r>
            <a:r>
              <a:rPr lang="nl-NL" dirty="0" smtClean="0"/>
              <a:t>Administratief Medewerker </a:t>
            </a:r>
            <a:r>
              <a:rPr lang="nl-NL" dirty="0"/>
              <a:t>wordt de ontvangen offerte in het systeem ge-upload en beoordeeld; eventueel vraagt hij/zij advies aan de </a:t>
            </a:r>
            <a:r>
              <a:rPr lang="nl-NL" dirty="0" smtClean="0"/>
              <a:t>Technisch Manager</a:t>
            </a:r>
            <a:r>
              <a:rPr lang="nl-NL" dirty="0"/>
              <a:t>.</a:t>
            </a:r>
          </a:p>
          <a:p>
            <a:r>
              <a:rPr lang="nl-NL" dirty="0"/>
              <a:t>Bij goedkeuring wordt de offerte voorgelegd aan de </a:t>
            </a:r>
            <a:r>
              <a:rPr lang="nl-NL" dirty="0" smtClean="0"/>
              <a:t>Contractmanager.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pic>
        <p:nvPicPr>
          <p:cNvPr id="31" name="Afbeelding 30">
            <a:extLst>
              <a:ext uri="{FF2B5EF4-FFF2-40B4-BE49-F238E27FC236}">
                <a16:creationId xmlns:a16="http://schemas.microsoft.com/office/drawing/2014/main" id="{CA47492B-D6F1-4003-A2D0-807178B064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229" t="19755" r="28886" b="60355"/>
          <a:stretch/>
        </p:blipFill>
        <p:spPr>
          <a:xfrm>
            <a:off x="5718049" y="1572768"/>
            <a:ext cx="2925796" cy="1373992"/>
          </a:xfrm>
          <a:prstGeom prst="rect">
            <a:avLst/>
          </a:prstGeom>
        </p:spPr>
      </p:pic>
      <p:cxnSp>
        <p:nvCxnSpPr>
          <p:cNvPr id="33" name="Verbindingslijn: gebogen 32">
            <a:extLst>
              <a:ext uri="{FF2B5EF4-FFF2-40B4-BE49-F238E27FC236}">
                <a16:creationId xmlns:a16="http://schemas.microsoft.com/office/drawing/2014/main" id="{6EE1493D-045E-4AFD-8766-8C536C5DD491}"/>
              </a:ext>
            </a:extLst>
          </p:cNvPr>
          <p:cNvCxnSpPr/>
          <p:nvPr/>
        </p:nvCxnSpPr>
        <p:spPr>
          <a:xfrm flipV="1">
            <a:off x="3608832" y="2231136"/>
            <a:ext cx="2487168" cy="841248"/>
          </a:xfrm>
          <a:prstGeom prst="bentConnector3">
            <a:avLst>
              <a:gd name="adj1" fmla="val 294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kstvak 34">
            <a:extLst>
              <a:ext uri="{FF2B5EF4-FFF2-40B4-BE49-F238E27FC236}">
                <a16:creationId xmlns:a16="http://schemas.microsoft.com/office/drawing/2014/main" id="{C29846DD-7B99-496C-BEAB-0C70D3841F94}"/>
              </a:ext>
            </a:extLst>
          </p:cNvPr>
          <p:cNvSpPr txBox="1"/>
          <p:nvPr/>
        </p:nvSpPr>
        <p:spPr>
          <a:xfrm>
            <a:off x="2245989" y="209537"/>
            <a:ext cx="9580251" cy="1200329"/>
          </a:xfrm>
          <a:prstGeom prst="rect">
            <a:avLst/>
          </a:prstGeom>
          <a:solidFill>
            <a:srgbClr val="A9D18E"/>
          </a:solidFill>
        </p:spPr>
        <p:txBody>
          <a:bodyPr wrap="non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Contractmanager </a:t>
            </a:r>
            <a:r>
              <a:rPr lang="nl-NL" dirty="0"/>
              <a:t>keurt de offerte goed of af.</a:t>
            </a:r>
          </a:p>
          <a:p>
            <a:r>
              <a:rPr lang="nl-NL" dirty="0"/>
              <a:t>Bij afkeuren gaat de zaak terug naar de </a:t>
            </a:r>
            <a:r>
              <a:rPr lang="nl-NL" dirty="0" smtClean="0"/>
              <a:t>Administratief Medewerker</a:t>
            </a:r>
            <a:r>
              <a:rPr lang="nl-NL" dirty="0"/>
              <a:t>.</a:t>
            </a:r>
          </a:p>
          <a:p>
            <a:r>
              <a:rPr lang="nl-NL" dirty="0"/>
              <a:t>Offertes vanaf € 15.000,-- legt hij volgens mandaatregeling voor.</a:t>
            </a:r>
          </a:p>
          <a:p>
            <a:r>
              <a:rPr lang="nl-NL" dirty="0"/>
              <a:t>Bij goedkeuring wordt automatisch in SAP de bestelling aangemaakt en de offerte in SAP opgeslagen.</a:t>
            </a:r>
          </a:p>
        </p:txBody>
      </p:sp>
      <p:cxnSp>
        <p:nvCxnSpPr>
          <p:cNvPr id="37" name="Rechte verbindingslijn met pijl 36">
            <a:extLst>
              <a:ext uri="{FF2B5EF4-FFF2-40B4-BE49-F238E27FC236}">
                <a16:creationId xmlns:a16="http://schemas.microsoft.com/office/drawing/2014/main" id="{DE6EC44B-3AD0-45F1-8E80-D9B18F6B8AEC}"/>
              </a:ext>
            </a:extLst>
          </p:cNvPr>
          <p:cNvCxnSpPr/>
          <p:nvPr/>
        </p:nvCxnSpPr>
        <p:spPr>
          <a:xfrm>
            <a:off x="7010400" y="1431244"/>
            <a:ext cx="0" cy="482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kstvak 37">
            <a:extLst>
              <a:ext uri="{FF2B5EF4-FFF2-40B4-BE49-F238E27FC236}">
                <a16:creationId xmlns:a16="http://schemas.microsoft.com/office/drawing/2014/main" id="{32164D3E-0D39-48EC-BA22-A2D648AE91FB}"/>
              </a:ext>
            </a:extLst>
          </p:cNvPr>
          <p:cNvSpPr txBox="1"/>
          <p:nvPr/>
        </p:nvSpPr>
        <p:spPr>
          <a:xfrm>
            <a:off x="7278624" y="3172576"/>
            <a:ext cx="4547616" cy="1477328"/>
          </a:xfrm>
          <a:prstGeom prst="rect">
            <a:avLst/>
          </a:prstGeom>
          <a:solidFill>
            <a:srgbClr val="E2F0D9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Administratief Medewerker </a:t>
            </a:r>
            <a:r>
              <a:rPr lang="nl-NL" dirty="0"/>
              <a:t>plaatst</a:t>
            </a:r>
            <a:br>
              <a:rPr lang="nl-NL" dirty="0"/>
            </a:br>
            <a:r>
              <a:rPr lang="nl-NL" dirty="0"/>
              <a:t>de opdracht </a:t>
            </a:r>
            <a:r>
              <a:rPr lang="nl-NL" dirty="0" smtClean="0"/>
              <a:t>bij Opdrachtnemer en </a:t>
            </a:r>
            <a:r>
              <a:rPr lang="nl-NL" dirty="0"/>
              <a:t>legt vast </a:t>
            </a:r>
            <a:r>
              <a:rPr lang="nl-NL" dirty="0" smtClean="0"/>
              <a:t>wanneer prestatie </a:t>
            </a:r>
            <a:r>
              <a:rPr lang="nl-NL" dirty="0"/>
              <a:t>is verklaard.</a:t>
            </a:r>
          </a:p>
          <a:p>
            <a:r>
              <a:rPr lang="nl-NL" dirty="0"/>
              <a:t>De voortgang van de herstelzaak is</a:t>
            </a:r>
            <a:br>
              <a:rPr lang="nl-NL" dirty="0"/>
            </a:br>
            <a:r>
              <a:rPr lang="nl-NL" dirty="0"/>
              <a:t>zichtbaar in de </a:t>
            </a:r>
            <a:r>
              <a:rPr lang="nl-NL" dirty="0" smtClean="0"/>
              <a:t>verhaal-zaak.</a:t>
            </a:r>
            <a:endParaRPr lang="nl-NL" dirty="0"/>
          </a:p>
        </p:txBody>
      </p:sp>
      <p:cxnSp>
        <p:nvCxnSpPr>
          <p:cNvPr id="40" name="Rechte verbindingslijn met pijl 39">
            <a:extLst>
              <a:ext uri="{FF2B5EF4-FFF2-40B4-BE49-F238E27FC236}">
                <a16:creationId xmlns:a16="http://schemas.microsoft.com/office/drawing/2014/main" id="{8D1F03FC-B67E-4671-B0CA-E55CDFF97285}"/>
              </a:ext>
            </a:extLst>
          </p:cNvPr>
          <p:cNvCxnSpPr>
            <a:stCxn id="38" idx="0"/>
          </p:cNvCxnSpPr>
          <p:nvPr/>
        </p:nvCxnSpPr>
        <p:spPr>
          <a:xfrm flipH="1" flipV="1">
            <a:off x="8034528" y="2231136"/>
            <a:ext cx="1517904" cy="9414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322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uiExpand="1" build="p" animBg="1"/>
      <p:bldP spid="35" grpId="0" uiExpand="1" build="p" animBg="1"/>
      <p:bldP spid="38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301BAA0-8BA3-4CCD-88B6-1A5D48A4F6A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</a:blip>
          <a:stretch>
            <a:fillRect/>
          </a:stretch>
        </p:blipFill>
        <p:spPr>
          <a:xfrm>
            <a:off x="136478" y="68321"/>
            <a:ext cx="11832609" cy="667261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9EE655B6-F78D-4115-8891-ABF13FF943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46989" t="59950" r="30513" b="21841"/>
          <a:stretch/>
        </p:blipFill>
        <p:spPr>
          <a:xfrm>
            <a:off x="5691115" y="4107976"/>
            <a:ext cx="2661315" cy="1214650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BCF12F8-FE4F-4E91-B8F0-8D8B391A4A71}"/>
              </a:ext>
            </a:extLst>
          </p:cNvPr>
          <p:cNvSpPr txBox="1"/>
          <p:nvPr/>
        </p:nvSpPr>
        <p:spPr>
          <a:xfrm>
            <a:off x="136478" y="1966779"/>
            <a:ext cx="5741158" cy="2308324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Bij </a:t>
            </a:r>
            <a:r>
              <a:rPr lang="nl-NL" dirty="0" smtClean="0"/>
              <a:t>niet-genormeerde </a:t>
            </a:r>
            <a:r>
              <a:rPr lang="nl-NL" dirty="0"/>
              <a:t>schade wordt de </a:t>
            </a:r>
            <a:r>
              <a:rPr lang="nl-NL" dirty="0" smtClean="0"/>
              <a:t>Verhaalzaak toegewezen aan </a:t>
            </a:r>
            <a:r>
              <a:rPr lang="nl-NL" dirty="0"/>
              <a:t>de werkbak van </a:t>
            </a:r>
            <a:r>
              <a:rPr lang="nl-NL" dirty="0" smtClean="0"/>
              <a:t>Juridisch Voorbereiders</a:t>
            </a:r>
            <a:r>
              <a:rPr lang="nl-NL" dirty="0"/>
              <a:t>.</a:t>
            </a:r>
          </a:p>
          <a:p>
            <a:r>
              <a:rPr lang="nl-NL" dirty="0"/>
              <a:t>De </a:t>
            </a:r>
            <a:r>
              <a:rPr lang="nl-NL" dirty="0" smtClean="0"/>
              <a:t>Juridisch </a:t>
            </a:r>
            <a:r>
              <a:rPr lang="nl-NL" dirty="0"/>
              <a:t>V</a:t>
            </a:r>
            <a:r>
              <a:rPr lang="nl-NL" dirty="0" smtClean="0"/>
              <a:t>oorbereider </a:t>
            </a:r>
            <a:r>
              <a:rPr lang="nl-NL" dirty="0"/>
              <a:t>pakt uit die werkbak een zaak op en zet hiermee de zaak op zijn naam.</a:t>
            </a:r>
          </a:p>
          <a:p>
            <a:r>
              <a:rPr lang="nl-NL" dirty="0"/>
              <a:t>Hij/zij selecteert de foto’s die benodigd zijn voor de aansprakelijkheidsstelling; de gegenereerde pdf met foto’s wordt met en druk op de knop naar SAP gekopieerd.</a:t>
            </a:r>
          </a:p>
          <a:p>
            <a:r>
              <a:rPr lang="nl-NL" dirty="0"/>
              <a:t>De zaak wordt overgedragen aan de </a:t>
            </a:r>
            <a:r>
              <a:rPr lang="nl-NL" dirty="0" smtClean="0"/>
              <a:t>Groepsmanager</a:t>
            </a:r>
            <a:r>
              <a:rPr lang="nl-NL" dirty="0"/>
              <a:t>.</a:t>
            </a:r>
          </a:p>
        </p:txBody>
      </p:sp>
      <p:cxnSp>
        <p:nvCxnSpPr>
          <p:cNvPr id="6" name="Rechte verbindingslijn met pijl 5">
            <a:extLst>
              <a:ext uri="{FF2B5EF4-FFF2-40B4-BE49-F238E27FC236}">
                <a16:creationId xmlns:a16="http://schemas.microsoft.com/office/drawing/2014/main" id="{3FB445C6-0DC1-4B7D-801B-D2BD66A25574}"/>
              </a:ext>
            </a:extLst>
          </p:cNvPr>
          <p:cNvCxnSpPr>
            <a:cxnSpLocks/>
            <a:stCxn id="3" idx="2"/>
          </p:cNvCxnSpPr>
          <p:nvPr/>
        </p:nvCxnSpPr>
        <p:spPr>
          <a:xfrm>
            <a:off x="3007057" y="4275103"/>
            <a:ext cx="2957014" cy="7262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kstvak 9">
            <a:extLst>
              <a:ext uri="{FF2B5EF4-FFF2-40B4-BE49-F238E27FC236}">
                <a16:creationId xmlns:a16="http://schemas.microsoft.com/office/drawing/2014/main" id="{D7627C77-5462-4221-92B9-245918A6E71E}"/>
              </a:ext>
            </a:extLst>
          </p:cNvPr>
          <p:cNvSpPr txBox="1"/>
          <p:nvPr/>
        </p:nvSpPr>
        <p:spPr>
          <a:xfrm>
            <a:off x="5261443" y="131235"/>
            <a:ext cx="6612598" cy="1754326"/>
          </a:xfrm>
          <a:prstGeom prst="rect">
            <a:avLst/>
          </a:prstGeom>
          <a:solidFill>
            <a:srgbClr val="F4B183"/>
          </a:solidFill>
        </p:spPr>
        <p:txBody>
          <a:bodyPr wrap="square" rtlCol="0">
            <a:spAutoFit/>
          </a:bodyPr>
          <a:lstStyle/>
          <a:p>
            <a:r>
              <a:rPr lang="nl-NL" dirty="0"/>
              <a:t>De </a:t>
            </a:r>
            <a:r>
              <a:rPr lang="nl-NL" dirty="0" smtClean="0"/>
              <a:t>Groepsmanager </a:t>
            </a:r>
            <a:r>
              <a:rPr lang="nl-NL" dirty="0"/>
              <a:t>wijst de zaak toe aan een </a:t>
            </a:r>
            <a:r>
              <a:rPr lang="nl-NL" dirty="0" smtClean="0"/>
              <a:t>Juridisch Medewerker.</a:t>
            </a:r>
            <a:endParaRPr lang="nl-NL" dirty="0"/>
          </a:p>
          <a:p>
            <a:r>
              <a:rPr lang="nl-NL" dirty="0"/>
              <a:t>Automatisch </a:t>
            </a:r>
            <a:r>
              <a:rPr lang="nl-NL" dirty="0" smtClean="0"/>
              <a:t>wordt in SAP (SBS):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Status 35 </a:t>
            </a:r>
            <a:r>
              <a:rPr lang="nl-NL" dirty="0" smtClean="0"/>
              <a:t>gezet;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De naam van de </a:t>
            </a:r>
            <a:r>
              <a:rPr lang="nl-NL" dirty="0" smtClean="0"/>
              <a:t>Juridisch Medewerker </a:t>
            </a:r>
            <a:r>
              <a:rPr lang="nl-NL" dirty="0"/>
              <a:t>in SAP </a:t>
            </a:r>
            <a:r>
              <a:rPr lang="nl-NL" dirty="0" smtClean="0"/>
              <a:t>gezet;</a:t>
            </a:r>
            <a:endParaRPr lang="nl-N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dirty="0"/>
              <a:t>Het type verrekening overgenomen in </a:t>
            </a:r>
            <a:r>
              <a:rPr lang="nl-NL" dirty="0" smtClean="0"/>
              <a:t>SAP.</a:t>
            </a:r>
            <a:endParaRPr lang="nl-NL" dirty="0"/>
          </a:p>
          <a:p>
            <a:r>
              <a:rPr lang="nl-NL" dirty="0"/>
              <a:t>De zaak gaat naar de gekozen </a:t>
            </a:r>
            <a:r>
              <a:rPr lang="nl-NL" dirty="0" smtClean="0"/>
              <a:t>Juridisch Medewerker.</a:t>
            </a:r>
            <a:endParaRPr lang="nl-NL" dirty="0"/>
          </a:p>
        </p:txBody>
      </p: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6221582B-323C-4550-A2A6-E634B15FE78F}"/>
              </a:ext>
            </a:extLst>
          </p:cNvPr>
          <p:cNvCxnSpPr/>
          <p:nvPr/>
        </p:nvCxnSpPr>
        <p:spPr>
          <a:xfrm flipH="1">
            <a:off x="6960358" y="1828800"/>
            <a:ext cx="586854" cy="2647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2FA82AD8-E965-42FC-B4C2-41FBDA2B2762}"/>
              </a:ext>
            </a:extLst>
          </p:cNvPr>
          <p:cNvSpPr txBox="1"/>
          <p:nvPr/>
        </p:nvSpPr>
        <p:spPr>
          <a:xfrm>
            <a:off x="2627599" y="5431616"/>
            <a:ext cx="9056582" cy="1200329"/>
          </a:xfrm>
          <a:prstGeom prst="rect">
            <a:avLst/>
          </a:prstGeom>
          <a:solidFill>
            <a:srgbClr val="FBE5D6"/>
          </a:solidFill>
        </p:spPr>
        <p:txBody>
          <a:bodyPr wrap="none" rtlCol="0">
            <a:spAutoFit/>
          </a:bodyPr>
          <a:lstStyle/>
          <a:p>
            <a:r>
              <a:rPr lang="nl-NL" dirty="0"/>
              <a:t>De juridisch medewerker heeft inzicht in de voortgang van de herstel- en calamiteit-zaken.</a:t>
            </a:r>
          </a:p>
          <a:p>
            <a:r>
              <a:rPr lang="nl-NL" dirty="0"/>
              <a:t>Hij/Zij bevestigt het type verrekening; wordt de schade alsnog niet-genormeerd, wordt de zaak</a:t>
            </a:r>
            <a:br>
              <a:rPr lang="nl-NL" dirty="0"/>
            </a:br>
            <a:r>
              <a:rPr lang="nl-NL" dirty="0"/>
              <a:t>terug geleid naar de juridisch medewerker.</a:t>
            </a:r>
          </a:p>
          <a:p>
            <a:r>
              <a:rPr lang="nl-NL" dirty="0"/>
              <a:t>Geheel automatisch wordt de status van de zaak in SAP bijgehouden in de zaak.</a:t>
            </a:r>
          </a:p>
        </p:txBody>
      </p: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BEE8FA54-1816-4544-B64C-1691CDEECB69}"/>
              </a:ext>
            </a:extLst>
          </p:cNvPr>
          <p:cNvCxnSpPr>
            <a:stCxn id="14" idx="0"/>
          </p:cNvCxnSpPr>
          <p:nvPr/>
        </p:nvCxnSpPr>
        <p:spPr>
          <a:xfrm flipV="1">
            <a:off x="7155890" y="5035354"/>
            <a:ext cx="514152" cy="3962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>
            <a:extLst>
              <a:ext uri="{FF2B5EF4-FFF2-40B4-BE49-F238E27FC236}">
                <a16:creationId xmlns:a16="http://schemas.microsoft.com/office/drawing/2014/main" id="{C1F79C6F-031D-4925-AFF9-5A14066AD1BC}"/>
              </a:ext>
            </a:extLst>
          </p:cNvPr>
          <p:cNvSpPr txBox="1"/>
          <p:nvPr/>
        </p:nvSpPr>
        <p:spPr>
          <a:xfrm>
            <a:off x="2506668" y="5403844"/>
            <a:ext cx="9399433" cy="1754326"/>
          </a:xfrm>
          <a:prstGeom prst="rect">
            <a:avLst/>
          </a:prstGeom>
          <a:solidFill>
            <a:srgbClr val="FBE5D6"/>
          </a:solidFill>
        </p:spPr>
        <p:txBody>
          <a:bodyPr wrap="none" rtlCol="0">
            <a:spAutoFit/>
          </a:bodyPr>
          <a:lstStyle/>
          <a:p>
            <a:r>
              <a:rPr lang="nl-NL" dirty="0" smtClean="0"/>
              <a:t>De Juridisch Medewerker </a:t>
            </a:r>
            <a:r>
              <a:rPr lang="nl-NL" dirty="0"/>
              <a:t>kan – totdat de zaak is afgedaan – kiezen om de zaak </a:t>
            </a:r>
            <a:r>
              <a:rPr lang="nl-NL" dirty="0" smtClean="0"/>
              <a:t>terug </a:t>
            </a:r>
            <a:r>
              <a:rPr lang="nl-NL" dirty="0"/>
              <a:t>te geven aan </a:t>
            </a:r>
            <a:br>
              <a:rPr lang="nl-NL" dirty="0"/>
            </a:br>
            <a:r>
              <a:rPr lang="nl-NL" dirty="0"/>
              <a:t>de </a:t>
            </a:r>
            <a:r>
              <a:rPr lang="nl-NL" dirty="0" err="1" smtClean="0"/>
              <a:t>GroepsManager</a:t>
            </a:r>
            <a:r>
              <a:rPr lang="nl-NL" dirty="0" smtClean="0"/>
              <a:t> </a:t>
            </a:r>
            <a:r>
              <a:rPr lang="nl-NL" dirty="0"/>
              <a:t>zodat de zaak aan een andere </a:t>
            </a:r>
            <a:r>
              <a:rPr lang="nl-NL" dirty="0" smtClean="0"/>
              <a:t>Juridisch Medewerker </a:t>
            </a:r>
            <a:r>
              <a:rPr lang="nl-NL" dirty="0"/>
              <a:t>kan worden toegewezen.</a:t>
            </a:r>
          </a:p>
          <a:p>
            <a:r>
              <a:rPr lang="nl-NL" dirty="0" smtClean="0"/>
              <a:t>In die periode kan hij ook aanvullende foto’s selecteren.</a:t>
            </a:r>
          </a:p>
          <a:p>
            <a:r>
              <a:rPr lang="nl-NL" dirty="0" smtClean="0"/>
              <a:t>Als </a:t>
            </a:r>
            <a:r>
              <a:rPr lang="nl-NL" dirty="0"/>
              <a:t>de status in SAP is gezet op ‘Afgemeld’ wordt de verhaalzaak automatisch afgesloten. </a:t>
            </a:r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827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" grpId="0" uiExpand="1" build="p" animBg="1"/>
      <p:bldP spid="14" grpId="0" uiExpand="1" build="p" animBg="1"/>
      <p:bldP spid="17" grpId="0" uiExpand="1" build="p" animBg="1"/>
    </p:bld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618</TotalTime>
  <Words>1038</Words>
  <Application>Microsoft Office PowerPoint</Application>
  <PresentationFormat>Breedbeeld</PresentationFormat>
  <Paragraphs>116</Paragraphs>
  <Slides>11</Slides>
  <Notes>5</Notes>
  <HiddenSlides>1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Klundert, F.J. van de (Ferdi)</dc:creator>
  <cp:lastModifiedBy>Ancker, Richard van den (PPO)</cp:lastModifiedBy>
  <cp:revision>45</cp:revision>
  <dcterms:created xsi:type="dcterms:W3CDTF">2020-11-19T08:23:06Z</dcterms:created>
  <dcterms:modified xsi:type="dcterms:W3CDTF">2021-11-01T12:34:40Z</dcterms:modified>
</cp:coreProperties>
</file>