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12" r:id="rId5"/>
    <p:sldId id="349" r:id="rId6"/>
    <p:sldId id="375" r:id="rId7"/>
    <p:sldId id="365" r:id="rId8"/>
    <p:sldId id="393" r:id="rId9"/>
    <p:sldId id="386" r:id="rId10"/>
    <p:sldId id="405" r:id="rId11"/>
    <p:sldId id="392" r:id="rId12"/>
    <p:sldId id="400" r:id="rId13"/>
    <p:sldId id="406" r:id="rId14"/>
    <p:sldId id="407" r:id="rId15"/>
    <p:sldId id="408" r:id="rId16"/>
    <p:sldId id="409" r:id="rId17"/>
    <p:sldId id="410" r:id="rId18"/>
    <p:sldId id="411" r:id="rId19"/>
    <p:sldId id="367" r:id="rId20"/>
    <p:sldId id="412" r:id="rId21"/>
    <p:sldId id="413" r:id="rId22"/>
    <p:sldId id="368" r:id="rId2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67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64" autoAdjust="0"/>
    <p:restoredTop sz="94660"/>
  </p:normalViewPr>
  <p:slideViewPr>
    <p:cSldViewPr snapToGrid="0">
      <p:cViewPr varScale="1">
        <p:scale>
          <a:sx n="124" d="100"/>
          <a:sy n="124" d="100"/>
        </p:scale>
        <p:origin x="3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BB2655-A409-4DCD-BD32-923D5E4FFD6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4F88412-1222-44FC-BDD0-258BF73009A9}">
      <dgm:prSet/>
      <dgm:spPr/>
      <dgm:t>
        <a:bodyPr/>
        <a:lstStyle/>
        <a:p>
          <a:r>
            <a:rPr lang="en-US" dirty="0">
              <a:latin typeface="+mn-lt"/>
            </a:rPr>
            <a:t>Welkom</a:t>
          </a:r>
        </a:p>
      </dgm:t>
    </dgm:pt>
    <dgm:pt modelId="{11D56D5C-A3BE-46BA-8331-66DB93EEFBB7}" type="parTrans" cxnId="{A612557A-DC76-4022-9C13-C114B1DF4F97}">
      <dgm:prSet/>
      <dgm:spPr/>
      <dgm:t>
        <a:bodyPr/>
        <a:lstStyle/>
        <a:p>
          <a:endParaRPr lang="en-US">
            <a:latin typeface="+mn-lt"/>
          </a:endParaRPr>
        </a:p>
      </dgm:t>
    </dgm:pt>
    <dgm:pt modelId="{DC6E2D42-E393-4F95-AC25-881102A67540}" type="sibTrans" cxnId="{A612557A-DC76-4022-9C13-C114B1DF4F97}">
      <dgm:prSet/>
      <dgm:spPr/>
      <dgm:t>
        <a:bodyPr/>
        <a:lstStyle/>
        <a:p>
          <a:endParaRPr lang="en-US">
            <a:latin typeface="+mn-lt"/>
          </a:endParaRPr>
        </a:p>
      </dgm:t>
    </dgm:pt>
    <dgm:pt modelId="{96BF7516-C691-4345-971F-91A90745EDF3}">
      <dgm:prSet/>
      <dgm:spPr/>
      <dgm:t>
        <a:bodyPr/>
        <a:lstStyle/>
        <a:p>
          <a:r>
            <a:rPr lang="en-US" dirty="0" err="1">
              <a:latin typeface="+mn-lt"/>
            </a:rPr>
            <a:t>Verslag</a:t>
          </a:r>
          <a:r>
            <a:rPr lang="en-US" dirty="0">
              <a:latin typeface="+mn-lt"/>
            </a:rPr>
            <a:t> </a:t>
          </a:r>
          <a:r>
            <a:rPr lang="en-US" dirty="0" err="1">
              <a:latin typeface="+mn-lt"/>
            </a:rPr>
            <a:t>en</a:t>
          </a:r>
          <a:r>
            <a:rPr lang="en-US" dirty="0">
              <a:latin typeface="+mn-lt"/>
            </a:rPr>
            <a:t> </a:t>
          </a:r>
          <a:r>
            <a:rPr lang="en-US" dirty="0" err="1">
              <a:latin typeface="+mn-lt"/>
            </a:rPr>
            <a:t>afspraken</a:t>
          </a:r>
          <a:r>
            <a:rPr lang="en-US" dirty="0">
              <a:latin typeface="+mn-lt"/>
            </a:rPr>
            <a:t> </a:t>
          </a:r>
          <a:r>
            <a:rPr lang="en-US" dirty="0" err="1">
              <a:latin typeface="+mn-lt"/>
            </a:rPr>
            <a:t>uit</a:t>
          </a:r>
          <a:r>
            <a:rPr lang="en-US" dirty="0">
              <a:latin typeface="+mn-lt"/>
            </a:rPr>
            <a:t> </a:t>
          </a:r>
          <a:r>
            <a:rPr lang="en-US" dirty="0" err="1">
              <a:latin typeface="+mn-lt"/>
            </a:rPr>
            <a:t>dialoogsessie</a:t>
          </a:r>
          <a:r>
            <a:rPr lang="en-US" dirty="0">
              <a:latin typeface="+mn-lt"/>
            </a:rPr>
            <a:t> 2</a:t>
          </a:r>
        </a:p>
      </dgm:t>
    </dgm:pt>
    <dgm:pt modelId="{F1318C74-4D45-45CF-B3C3-18D99365E800}" type="parTrans" cxnId="{4160F531-9CEA-4A10-9A9F-4A5A51A46484}">
      <dgm:prSet/>
      <dgm:spPr/>
      <dgm:t>
        <a:bodyPr/>
        <a:lstStyle/>
        <a:p>
          <a:endParaRPr lang="en-US">
            <a:latin typeface="+mn-lt"/>
          </a:endParaRPr>
        </a:p>
      </dgm:t>
    </dgm:pt>
    <dgm:pt modelId="{24D71596-D045-4EAA-A0D5-230E091D79B5}" type="sibTrans" cxnId="{4160F531-9CEA-4A10-9A9F-4A5A51A46484}">
      <dgm:prSet/>
      <dgm:spPr/>
      <dgm:t>
        <a:bodyPr/>
        <a:lstStyle/>
        <a:p>
          <a:endParaRPr lang="en-US">
            <a:latin typeface="+mn-lt"/>
          </a:endParaRPr>
        </a:p>
      </dgm:t>
    </dgm:pt>
    <dgm:pt modelId="{77D84C19-608E-48F0-9FF5-310639FEDF59}">
      <dgm:prSet/>
      <dgm:spPr/>
      <dgm:t>
        <a:bodyPr/>
        <a:lstStyle/>
        <a:p>
          <a:r>
            <a:rPr lang="nl-NL" i="0" dirty="0">
              <a:effectLst/>
              <a:latin typeface="+mn-lt"/>
            </a:rPr>
            <a:t>Toelichting definitieve inkoopovereenkomst + bijlagen</a:t>
          </a:r>
          <a:endParaRPr lang="en-US" i="0" dirty="0">
            <a:latin typeface="+mn-lt"/>
          </a:endParaRPr>
        </a:p>
      </dgm:t>
    </dgm:pt>
    <dgm:pt modelId="{423B30B7-FCFC-41A4-853D-F176FEFDFE61}" type="parTrans" cxnId="{C8F79FF3-0510-4BDE-A84F-0233757CD4FC}">
      <dgm:prSet/>
      <dgm:spPr/>
      <dgm:t>
        <a:bodyPr/>
        <a:lstStyle/>
        <a:p>
          <a:endParaRPr lang="en-US">
            <a:latin typeface="+mn-lt"/>
          </a:endParaRPr>
        </a:p>
      </dgm:t>
    </dgm:pt>
    <dgm:pt modelId="{1B7A7C9D-2BF1-4C80-A73C-7130FAE4F727}" type="sibTrans" cxnId="{C8F79FF3-0510-4BDE-A84F-0233757CD4FC}">
      <dgm:prSet/>
      <dgm:spPr/>
      <dgm:t>
        <a:bodyPr/>
        <a:lstStyle/>
        <a:p>
          <a:endParaRPr lang="en-US">
            <a:latin typeface="+mn-lt"/>
          </a:endParaRPr>
        </a:p>
      </dgm:t>
    </dgm:pt>
    <dgm:pt modelId="{A377B352-5018-4596-BE66-8249D85383B8}">
      <dgm:prSet/>
      <dgm:spPr/>
      <dgm:t>
        <a:bodyPr/>
        <a:lstStyle/>
        <a:p>
          <a:r>
            <a:rPr lang="nl-NL" i="0" dirty="0">
              <a:effectLst/>
              <a:latin typeface="+mn-lt"/>
            </a:rPr>
            <a:t>Toelichting op de tarieven 2026</a:t>
          </a:r>
          <a:endParaRPr lang="en-US" i="0" dirty="0">
            <a:latin typeface="+mn-lt"/>
          </a:endParaRPr>
        </a:p>
      </dgm:t>
    </dgm:pt>
    <dgm:pt modelId="{51350A85-BC64-4878-99EC-35DE6665C240}" type="parTrans" cxnId="{F951BF12-D550-475C-8FC9-163E029156F1}">
      <dgm:prSet/>
      <dgm:spPr/>
      <dgm:t>
        <a:bodyPr/>
        <a:lstStyle/>
        <a:p>
          <a:endParaRPr lang="en-US">
            <a:latin typeface="+mn-lt"/>
          </a:endParaRPr>
        </a:p>
      </dgm:t>
    </dgm:pt>
    <dgm:pt modelId="{AC91C450-2C77-40CD-9D50-9AB28B50F652}" type="sibTrans" cxnId="{F951BF12-D550-475C-8FC9-163E029156F1}">
      <dgm:prSet/>
      <dgm:spPr/>
      <dgm:t>
        <a:bodyPr/>
        <a:lstStyle/>
        <a:p>
          <a:endParaRPr lang="en-US">
            <a:latin typeface="+mn-lt"/>
          </a:endParaRPr>
        </a:p>
      </dgm:t>
    </dgm:pt>
    <dgm:pt modelId="{BA3DF5CC-D80B-40B5-B66C-6B5D22415D3E}">
      <dgm:prSet/>
      <dgm:spPr/>
      <dgm:t>
        <a:bodyPr/>
        <a:lstStyle/>
        <a:p>
          <a:r>
            <a:rPr lang="en-US" dirty="0">
              <a:latin typeface="+mn-lt"/>
            </a:rPr>
            <a:t>Toelichting op </a:t>
          </a:r>
          <a:r>
            <a:rPr lang="en-US" dirty="0" err="1">
              <a:latin typeface="+mn-lt"/>
            </a:rPr>
            <a:t>bijlage</a:t>
          </a:r>
          <a:r>
            <a:rPr lang="en-US" dirty="0">
              <a:latin typeface="+mn-lt"/>
            </a:rPr>
            <a:t> </a:t>
          </a:r>
          <a:r>
            <a:rPr lang="en-US" dirty="0" err="1">
              <a:latin typeface="+mn-lt"/>
            </a:rPr>
            <a:t>bij</a:t>
          </a:r>
          <a:r>
            <a:rPr lang="en-US" dirty="0">
              <a:latin typeface="+mn-lt"/>
            </a:rPr>
            <a:t> </a:t>
          </a:r>
          <a:r>
            <a:rPr lang="en-US" dirty="0" err="1">
              <a:latin typeface="+mn-lt"/>
            </a:rPr>
            <a:t>innovatie</a:t>
          </a:r>
          <a:r>
            <a:rPr lang="en-US" dirty="0">
              <a:latin typeface="+mn-lt"/>
            </a:rPr>
            <a:t>-agenda </a:t>
          </a:r>
          <a:r>
            <a:rPr lang="en-US" dirty="0" err="1">
              <a:latin typeface="+mn-lt"/>
            </a:rPr>
            <a:t>strategische</a:t>
          </a:r>
          <a:r>
            <a:rPr lang="en-US" dirty="0">
              <a:latin typeface="+mn-lt"/>
            </a:rPr>
            <a:t> </a:t>
          </a:r>
          <a:r>
            <a:rPr lang="en-US" dirty="0" err="1">
              <a:latin typeface="+mn-lt"/>
            </a:rPr>
            <a:t>opgaven</a:t>
          </a:r>
          <a:endParaRPr lang="en-US" dirty="0">
            <a:latin typeface="+mn-lt"/>
          </a:endParaRPr>
        </a:p>
      </dgm:t>
    </dgm:pt>
    <dgm:pt modelId="{02844D06-20B4-46D8-88F5-328D1AB03D28}" type="parTrans" cxnId="{A05DE92D-1FDB-41B3-9F4D-529D62BAF02B}">
      <dgm:prSet/>
      <dgm:spPr/>
      <dgm:t>
        <a:bodyPr/>
        <a:lstStyle/>
        <a:p>
          <a:endParaRPr lang="en-US">
            <a:latin typeface="+mn-lt"/>
          </a:endParaRPr>
        </a:p>
      </dgm:t>
    </dgm:pt>
    <dgm:pt modelId="{25230935-AAEF-42E4-959C-53479B363E94}" type="sibTrans" cxnId="{A05DE92D-1FDB-41B3-9F4D-529D62BAF02B}">
      <dgm:prSet/>
      <dgm:spPr/>
      <dgm:t>
        <a:bodyPr/>
        <a:lstStyle/>
        <a:p>
          <a:endParaRPr lang="en-US">
            <a:latin typeface="+mn-lt"/>
          </a:endParaRPr>
        </a:p>
      </dgm:t>
    </dgm:pt>
    <dgm:pt modelId="{1E620DBB-EF36-BF4B-87FD-56B6B4021478}">
      <dgm:prSet/>
      <dgm:spPr/>
      <dgm:t>
        <a:bodyPr/>
        <a:lstStyle/>
        <a:p>
          <a:r>
            <a:rPr lang="nl-NL" dirty="0">
              <a:latin typeface="+mn-lt"/>
            </a:rPr>
            <a:t>Mededelingen</a:t>
          </a:r>
        </a:p>
      </dgm:t>
    </dgm:pt>
    <dgm:pt modelId="{EB26E51A-2059-5548-9FDE-FAC71E9F5EE2}" type="parTrans" cxnId="{CC77C781-B20E-C34A-8E94-B2928A6EE61D}">
      <dgm:prSet/>
      <dgm:spPr/>
      <dgm:t>
        <a:bodyPr/>
        <a:lstStyle/>
        <a:p>
          <a:endParaRPr lang="nl-NL">
            <a:latin typeface="+mn-lt"/>
          </a:endParaRPr>
        </a:p>
      </dgm:t>
    </dgm:pt>
    <dgm:pt modelId="{A7233881-0639-DF43-8346-1B3A3A72EDDD}" type="sibTrans" cxnId="{CC77C781-B20E-C34A-8E94-B2928A6EE61D}">
      <dgm:prSet/>
      <dgm:spPr/>
      <dgm:t>
        <a:bodyPr/>
        <a:lstStyle/>
        <a:p>
          <a:endParaRPr lang="nl-NL">
            <a:latin typeface="+mn-lt"/>
          </a:endParaRPr>
        </a:p>
      </dgm:t>
    </dgm:pt>
    <dgm:pt modelId="{FA7477A6-8166-9E45-BD65-BFA4B3E4BE41}">
      <dgm:prSet/>
      <dgm:spPr/>
      <dgm:t>
        <a:bodyPr/>
        <a:lstStyle/>
        <a:p>
          <a:r>
            <a:rPr lang="nl-NL" dirty="0">
              <a:latin typeface="+mn-lt"/>
            </a:rPr>
            <a:t>Suggesties en vragen digitale deelnemers</a:t>
          </a:r>
        </a:p>
      </dgm:t>
    </dgm:pt>
    <dgm:pt modelId="{2302EB31-5717-9B4C-AB9C-F93264DA1CA7}" type="parTrans" cxnId="{B2F543E8-45C5-A043-8BCF-F009F5E05A8D}">
      <dgm:prSet/>
      <dgm:spPr/>
      <dgm:t>
        <a:bodyPr/>
        <a:lstStyle/>
        <a:p>
          <a:endParaRPr lang="nl-NL">
            <a:latin typeface="+mn-lt"/>
          </a:endParaRPr>
        </a:p>
      </dgm:t>
    </dgm:pt>
    <dgm:pt modelId="{8E367847-1016-1745-97FF-E7027B3FAC8C}" type="sibTrans" cxnId="{B2F543E8-45C5-A043-8BCF-F009F5E05A8D}">
      <dgm:prSet/>
      <dgm:spPr/>
      <dgm:t>
        <a:bodyPr/>
        <a:lstStyle/>
        <a:p>
          <a:endParaRPr lang="nl-NL">
            <a:latin typeface="+mn-lt"/>
          </a:endParaRPr>
        </a:p>
      </dgm:t>
    </dgm:pt>
    <dgm:pt modelId="{A337B178-76B0-E14A-B6B1-6856E4D1EE1F}">
      <dgm:prSet/>
      <dgm:spPr/>
      <dgm:t>
        <a:bodyPr/>
        <a:lstStyle/>
        <a:p>
          <a:r>
            <a:rPr lang="nl-NL" dirty="0"/>
            <a:t>Vervolgproces inschrijving</a:t>
          </a:r>
        </a:p>
      </dgm:t>
    </dgm:pt>
    <dgm:pt modelId="{94A476F2-8F2D-F647-BBFB-F8477434248C}" type="parTrans" cxnId="{A02164C8-226F-D641-A78F-D34AE35BED23}">
      <dgm:prSet/>
      <dgm:spPr/>
      <dgm:t>
        <a:bodyPr/>
        <a:lstStyle/>
        <a:p>
          <a:endParaRPr lang="nl-NL"/>
        </a:p>
      </dgm:t>
    </dgm:pt>
    <dgm:pt modelId="{D43C534B-23C5-A04E-885A-EAEB10530B24}" type="sibTrans" cxnId="{A02164C8-226F-D641-A78F-D34AE35BED23}">
      <dgm:prSet/>
      <dgm:spPr/>
      <dgm:t>
        <a:bodyPr/>
        <a:lstStyle/>
        <a:p>
          <a:endParaRPr lang="nl-NL"/>
        </a:p>
      </dgm:t>
    </dgm:pt>
    <dgm:pt modelId="{CCC4ECD2-F10D-3C48-B14E-DA14B0051FB1}">
      <dgm:prSet/>
      <dgm:spPr/>
      <dgm:t>
        <a:bodyPr/>
        <a:lstStyle/>
        <a:p>
          <a:r>
            <a:rPr lang="nl-NL" dirty="0"/>
            <a:t>Rondvraag en sluiting</a:t>
          </a:r>
        </a:p>
      </dgm:t>
    </dgm:pt>
    <dgm:pt modelId="{24E6014E-B57E-4F45-82BE-44FE0014FDEC}" type="parTrans" cxnId="{AC121184-AEA8-574D-AA1F-E7AAD4A9D04B}">
      <dgm:prSet/>
      <dgm:spPr/>
      <dgm:t>
        <a:bodyPr/>
        <a:lstStyle/>
        <a:p>
          <a:endParaRPr lang="nl-NL"/>
        </a:p>
      </dgm:t>
    </dgm:pt>
    <dgm:pt modelId="{1D3ACEE7-4380-B547-B109-45FE6D019E4B}" type="sibTrans" cxnId="{AC121184-AEA8-574D-AA1F-E7AAD4A9D04B}">
      <dgm:prSet/>
      <dgm:spPr/>
      <dgm:t>
        <a:bodyPr/>
        <a:lstStyle/>
        <a:p>
          <a:endParaRPr lang="nl-NL"/>
        </a:p>
      </dgm:t>
    </dgm:pt>
    <dgm:pt modelId="{2EC4A405-103A-0C4B-92AB-0B7EDF9D48A0}">
      <dgm:prSet/>
      <dgm:spPr/>
      <dgm:t>
        <a:bodyPr/>
        <a:lstStyle/>
        <a:p>
          <a:r>
            <a:rPr lang="nl-NL" dirty="0"/>
            <a:t>Vervolg dialoogsessies</a:t>
          </a:r>
        </a:p>
      </dgm:t>
    </dgm:pt>
    <dgm:pt modelId="{2FDF67F5-6A9A-6C47-97A4-CFBC13433244}" type="parTrans" cxnId="{31479288-DCF2-D247-8047-973139CC13D1}">
      <dgm:prSet/>
      <dgm:spPr/>
      <dgm:t>
        <a:bodyPr/>
        <a:lstStyle/>
        <a:p>
          <a:endParaRPr lang="nl-NL"/>
        </a:p>
      </dgm:t>
    </dgm:pt>
    <dgm:pt modelId="{C2CA2E1F-6C4D-0342-9FF9-BBE13A47CD55}" type="sibTrans" cxnId="{31479288-DCF2-D247-8047-973139CC13D1}">
      <dgm:prSet/>
      <dgm:spPr/>
      <dgm:t>
        <a:bodyPr/>
        <a:lstStyle/>
        <a:p>
          <a:endParaRPr lang="nl-NL"/>
        </a:p>
      </dgm:t>
    </dgm:pt>
    <dgm:pt modelId="{25DE300E-57BE-334E-8609-91DDB230D590}" type="pres">
      <dgm:prSet presAssocID="{8EBB2655-A409-4DCD-BD32-923D5E4FFD6F}" presName="vert0" presStyleCnt="0">
        <dgm:presLayoutVars>
          <dgm:dir/>
          <dgm:animOne val="branch"/>
          <dgm:animLvl val="lvl"/>
        </dgm:presLayoutVars>
      </dgm:prSet>
      <dgm:spPr/>
    </dgm:pt>
    <dgm:pt modelId="{3B6EF105-4D85-7348-BE54-8B76835BEE7D}" type="pres">
      <dgm:prSet presAssocID="{C4F88412-1222-44FC-BDD0-258BF73009A9}" presName="thickLine" presStyleLbl="alignNode1" presStyleIdx="0" presStyleCnt="10"/>
      <dgm:spPr/>
    </dgm:pt>
    <dgm:pt modelId="{A4C6F9EB-A4A2-6E4C-A707-C5E761422F3A}" type="pres">
      <dgm:prSet presAssocID="{C4F88412-1222-44FC-BDD0-258BF73009A9}" presName="horz1" presStyleCnt="0"/>
      <dgm:spPr/>
    </dgm:pt>
    <dgm:pt modelId="{58F88C2E-E5FC-F34B-A5EE-B40111443001}" type="pres">
      <dgm:prSet presAssocID="{C4F88412-1222-44FC-BDD0-258BF73009A9}" presName="tx1" presStyleLbl="revTx" presStyleIdx="0" presStyleCnt="10"/>
      <dgm:spPr/>
    </dgm:pt>
    <dgm:pt modelId="{B1F54FDF-A6EE-0B4C-974F-2A27AFCC0318}" type="pres">
      <dgm:prSet presAssocID="{C4F88412-1222-44FC-BDD0-258BF73009A9}" presName="vert1" presStyleCnt="0"/>
      <dgm:spPr/>
    </dgm:pt>
    <dgm:pt modelId="{3C9C5E50-23CB-7848-ADCB-E9122D98463A}" type="pres">
      <dgm:prSet presAssocID="{1E620DBB-EF36-BF4B-87FD-56B6B4021478}" presName="thickLine" presStyleLbl="alignNode1" presStyleIdx="1" presStyleCnt="10"/>
      <dgm:spPr/>
    </dgm:pt>
    <dgm:pt modelId="{24B7B708-FB63-D640-B59A-B0FB7C1ABBCD}" type="pres">
      <dgm:prSet presAssocID="{1E620DBB-EF36-BF4B-87FD-56B6B4021478}" presName="horz1" presStyleCnt="0"/>
      <dgm:spPr/>
    </dgm:pt>
    <dgm:pt modelId="{EB352160-BB0A-CE4E-8DBA-FD57873863AF}" type="pres">
      <dgm:prSet presAssocID="{1E620DBB-EF36-BF4B-87FD-56B6B4021478}" presName="tx1" presStyleLbl="revTx" presStyleIdx="1" presStyleCnt="10"/>
      <dgm:spPr/>
    </dgm:pt>
    <dgm:pt modelId="{B6DF3523-15E5-CA4E-9F20-40D9CA977F7F}" type="pres">
      <dgm:prSet presAssocID="{1E620DBB-EF36-BF4B-87FD-56B6B4021478}" presName="vert1" presStyleCnt="0"/>
      <dgm:spPr/>
    </dgm:pt>
    <dgm:pt modelId="{DFEEE97C-9346-CF44-9945-33B047EF6D06}" type="pres">
      <dgm:prSet presAssocID="{96BF7516-C691-4345-971F-91A90745EDF3}" presName="thickLine" presStyleLbl="alignNode1" presStyleIdx="2" presStyleCnt="10"/>
      <dgm:spPr/>
    </dgm:pt>
    <dgm:pt modelId="{DDADE6BF-BB3E-7C48-81FD-C9F3B075EA40}" type="pres">
      <dgm:prSet presAssocID="{96BF7516-C691-4345-971F-91A90745EDF3}" presName="horz1" presStyleCnt="0"/>
      <dgm:spPr/>
    </dgm:pt>
    <dgm:pt modelId="{30E1FC50-A8E9-DD45-AAE3-33B59A85BA3F}" type="pres">
      <dgm:prSet presAssocID="{96BF7516-C691-4345-971F-91A90745EDF3}" presName="tx1" presStyleLbl="revTx" presStyleIdx="2" presStyleCnt="10"/>
      <dgm:spPr/>
    </dgm:pt>
    <dgm:pt modelId="{EE56FDE8-F63B-8946-A87E-2059EACB6E65}" type="pres">
      <dgm:prSet presAssocID="{96BF7516-C691-4345-971F-91A90745EDF3}" presName="vert1" presStyleCnt="0"/>
      <dgm:spPr/>
    </dgm:pt>
    <dgm:pt modelId="{B64C1477-10A7-044A-A088-4D03FED29A1D}" type="pres">
      <dgm:prSet presAssocID="{77D84C19-608E-48F0-9FF5-310639FEDF59}" presName="thickLine" presStyleLbl="alignNode1" presStyleIdx="3" presStyleCnt="10"/>
      <dgm:spPr/>
    </dgm:pt>
    <dgm:pt modelId="{DC5A3C0F-786B-AD47-ACE8-C45F6A4C15E9}" type="pres">
      <dgm:prSet presAssocID="{77D84C19-608E-48F0-9FF5-310639FEDF59}" presName="horz1" presStyleCnt="0"/>
      <dgm:spPr/>
    </dgm:pt>
    <dgm:pt modelId="{339DF5E8-251B-6A43-820F-D721367BE915}" type="pres">
      <dgm:prSet presAssocID="{77D84C19-608E-48F0-9FF5-310639FEDF59}" presName="tx1" presStyleLbl="revTx" presStyleIdx="3" presStyleCnt="10"/>
      <dgm:spPr/>
    </dgm:pt>
    <dgm:pt modelId="{F3A23B11-7089-2845-9A50-113950FF1EBD}" type="pres">
      <dgm:prSet presAssocID="{77D84C19-608E-48F0-9FF5-310639FEDF59}" presName="vert1" presStyleCnt="0"/>
      <dgm:spPr/>
    </dgm:pt>
    <dgm:pt modelId="{AB9E7438-8369-C445-A4AD-932E80EDE572}" type="pres">
      <dgm:prSet presAssocID="{A377B352-5018-4596-BE66-8249D85383B8}" presName="thickLine" presStyleLbl="alignNode1" presStyleIdx="4" presStyleCnt="10"/>
      <dgm:spPr/>
    </dgm:pt>
    <dgm:pt modelId="{8E17F6CD-2D62-404F-950A-2C539854C74C}" type="pres">
      <dgm:prSet presAssocID="{A377B352-5018-4596-BE66-8249D85383B8}" presName="horz1" presStyleCnt="0"/>
      <dgm:spPr/>
    </dgm:pt>
    <dgm:pt modelId="{4316F4BC-E440-E049-A378-A6B0B46A95CE}" type="pres">
      <dgm:prSet presAssocID="{A377B352-5018-4596-BE66-8249D85383B8}" presName="tx1" presStyleLbl="revTx" presStyleIdx="4" presStyleCnt="10"/>
      <dgm:spPr/>
    </dgm:pt>
    <dgm:pt modelId="{E4B511D0-F237-4E40-97FF-043555052F10}" type="pres">
      <dgm:prSet presAssocID="{A377B352-5018-4596-BE66-8249D85383B8}" presName="vert1" presStyleCnt="0"/>
      <dgm:spPr/>
    </dgm:pt>
    <dgm:pt modelId="{FD146F1A-0E21-3D42-A5F2-4EAB5F433353}" type="pres">
      <dgm:prSet presAssocID="{BA3DF5CC-D80B-40B5-B66C-6B5D22415D3E}" presName="thickLine" presStyleLbl="alignNode1" presStyleIdx="5" presStyleCnt="10"/>
      <dgm:spPr/>
    </dgm:pt>
    <dgm:pt modelId="{5114B241-E710-C54D-9C4F-C87B1249F27C}" type="pres">
      <dgm:prSet presAssocID="{BA3DF5CC-D80B-40B5-B66C-6B5D22415D3E}" presName="horz1" presStyleCnt="0"/>
      <dgm:spPr/>
    </dgm:pt>
    <dgm:pt modelId="{F8A3B2C8-6FB4-4349-9E4A-104BC3EFFB84}" type="pres">
      <dgm:prSet presAssocID="{BA3DF5CC-D80B-40B5-B66C-6B5D22415D3E}" presName="tx1" presStyleLbl="revTx" presStyleIdx="5" presStyleCnt="10"/>
      <dgm:spPr/>
    </dgm:pt>
    <dgm:pt modelId="{812D4123-21A4-1744-B7F4-5997DB6B95B1}" type="pres">
      <dgm:prSet presAssocID="{BA3DF5CC-D80B-40B5-B66C-6B5D22415D3E}" presName="vert1" presStyleCnt="0"/>
      <dgm:spPr/>
    </dgm:pt>
    <dgm:pt modelId="{E0FF49B4-4053-2F44-BBD8-538F926281ED}" type="pres">
      <dgm:prSet presAssocID="{FA7477A6-8166-9E45-BD65-BFA4B3E4BE41}" presName="thickLine" presStyleLbl="alignNode1" presStyleIdx="6" presStyleCnt="10"/>
      <dgm:spPr/>
    </dgm:pt>
    <dgm:pt modelId="{3864CBC8-DB47-FD41-9D9A-1D09C400916B}" type="pres">
      <dgm:prSet presAssocID="{FA7477A6-8166-9E45-BD65-BFA4B3E4BE41}" presName="horz1" presStyleCnt="0"/>
      <dgm:spPr/>
    </dgm:pt>
    <dgm:pt modelId="{4A885F2F-AD05-1349-8574-EA685339BC2C}" type="pres">
      <dgm:prSet presAssocID="{FA7477A6-8166-9E45-BD65-BFA4B3E4BE41}" presName="tx1" presStyleLbl="revTx" presStyleIdx="6" presStyleCnt="10"/>
      <dgm:spPr/>
    </dgm:pt>
    <dgm:pt modelId="{BC6BF271-94EF-7746-91DD-41473F3DDCAA}" type="pres">
      <dgm:prSet presAssocID="{FA7477A6-8166-9E45-BD65-BFA4B3E4BE41}" presName="vert1" presStyleCnt="0"/>
      <dgm:spPr/>
    </dgm:pt>
    <dgm:pt modelId="{43584531-267C-864D-B153-EC7F1A6FCE97}" type="pres">
      <dgm:prSet presAssocID="{A337B178-76B0-E14A-B6B1-6856E4D1EE1F}" presName="thickLine" presStyleLbl="alignNode1" presStyleIdx="7" presStyleCnt="10"/>
      <dgm:spPr/>
    </dgm:pt>
    <dgm:pt modelId="{652F0A49-EDB6-C54A-9F9E-11B1E5AA8016}" type="pres">
      <dgm:prSet presAssocID="{A337B178-76B0-E14A-B6B1-6856E4D1EE1F}" presName="horz1" presStyleCnt="0"/>
      <dgm:spPr/>
    </dgm:pt>
    <dgm:pt modelId="{211F5D5B-71E7-BE41-8D97-5A0741FDFF81}" type="pres">
      <dgm:prSet presAssocID="{A337B178-76B0-E14A-B6B1-6856E4D1EE1F}" presName="tx1" presStyleLbl="revTx" presStyleIdx="7" presStyleCnt="10"/>
      <dgm:spPr/>
    </dgm:pt>
    <dgm:pt modelId="{CEA33787-48F5-EE43-A25A-E58E8AFEB59F}" type="pres">
      <dgm:prSet presAssocID="{A337B178-76B0-E14A-B6B1-6856E4D1EE1F}" presName="vert1" presStyleCnt="0"/>
      <dgm:spPr/>
    </dgm:pt>
    <dgm:pt modelId="{EEF6C59E-6BA5-1747-A367-B04138B74A34}" type="pres">
      <dgm:prSet presAssocID="{2EC4A405-103A-0C4B-92AB-0B7EDF9D48A0}" presName="thickLine" presStyleLbl="alignNode1" presStyleIdx="8" presStyleCnt="10"/>
      <dgm:spPr/>
    </dgm:pt>
    <dgm:pt modelId="{81664FF5-5C43-614E-B376-A3E1AD799B45}" type="pres">
      <dgm:prSet presAssocID="{2EC4A405-103A-0C4B-92AB-0B7EDF9D48A0}" presName="horz1" presStyleCnt="0"/>
      <dgm:spPr/>
    </dgm:pt>
    <dgm:pt modelId="{AFF52C9E-AB5A-D946-930B-36484AE55210}" type="pres">
      <dgm:prSet presAssocID="{2EC4A405-103A-0C4B-92AB-0B7EDF9D48A0}" presName="tx1" presStyleLbl="revTx" presStyleIdx="8" presStyleCnt="10"/>
      <dgm:spPr/>
    </dgm:pt>
    <dgm:pt modelId="{5CF60893-E974-E643-9F6C-324CE1210B04}" type="pres">
      <dgm:prSet presAssocID="{2EC4A405-103A-0C4B-92AB-0B7EDF9D48A0}" presName="vert1" presStyleCnt="0"/>
      <dgm:spPr/>
    </dgm:pt>
    <dgm:pt modelId="{3DC89CB6-FC3B-064A-A11C-7B236D186AF5}" type="pres">
      <dgm:prSet presAssocID="{CCC4ECD2-F10D-3C48-B14E-DA14B0051FB1}" presName="thickLine" presStyleLbl="alignNode1" presStyleIdx="9" presStyleCnt="10"/>
      <dgm:spPr/>
    </dgm:pt>
    <dgm:pt modelId="{AEDE5041-7A89-BC4E-9BC9-FCD2CEC6A57D}" type="pres">
      <dgm:prSet presAssocID="{CCC4ECD2-F10D-3C48-B14E-DA14B0051FB1}" presName="horz1" presStyleCnt="0"/>
      <dgm:spPr/>
    </dgm:pt>
    <dgm:pt modelId="{B9C5E5C0-A213-734B-90EA-697989432467}" type="pres">
      <dgm:prSet presAssocID="{CCC4ECD2-F10D-3C48-B14E-DA14B0051FB1}" presName="tx1" presStyleLbl="revTx" presStyleIdx="9" presStyleCnt="10"/>
      <dgm:spPr/>
    </dgm:pt>
    <dgm:pt modelId="{F08DB907-2BCB-4945-A8DD-F37C5B2BF41D}" type="pres">
      <dgm:prSet presAssocID="{CCC4ECD2-F10D-3C48-B14E-DA14B0051FB1}" presName="vert1" presStyleCnt="0"/>
      <dgm:spPr/>
    </dgm:pt>
  </dgm:ptLst>
  <dgm:cxnLst>
    <dgm:cxn modelId="{8B512706-92FD-C64B-8E47-164406742771}" type="presOf" srcId="{77D84C19-608E-48F0-9FF5-310639FEDF59}" destId="{339DF5E8-251B-6A43-820F-D721367BE915}" srcOrd="0" destOrd="0" presId="urn:microsoft.com/office/officeart/2008/layout/LinedList"/>
    <dgm:cxn modelId="{F951BF12-D550-475C-8FC9-163E029156F1}" srcId="{8EBB2655-A409-4DCD-BD32-923D5E4FFD6F}" destId="{A377B352-5018-4596-BE66-8249D85383B8}" srcOrd="4" destOrd="0" parTransId="{51350A85-BC64-4878-99EC-35DE6665C240}" sibTransId="{AC91C450-2C77-40CD-9D50-9AB28B50F652}"/>
    <dgm:cxn modelId="{A05DE92D-1FDB-41B3-9F4D-529D62BAF02B}" srcId="{8EBB2655-A409-4DCD-BD32-923D5E4FFD6F}" destId="{BA3DF5CC-D80B-40B5-B66C-6B5D22415D3E}" srcOrd="5" destOrd="0" parTransId="{02844D06-20B4-46D8-88F5-328D1AB03D28}" sibTransId="{25230935-AAEF-42E4-959C-53479B363E94}"/>
    <dgm:cxn modelId="{4160F531-9CEA-4A10-9A9F-4A5A51A46484}" srcId="{8EBB2655-A409-4DCD-BD32-923D5E4FFD6F}" destId="{96BF7516-C691-4345-971F-91A90745EDF3}" srcOrd="2" destOrd="0" parTransId="{F1318C74-4D45-45CF-B3C3-18D99365E800}" sibTransId="{24D71596-D045-4EAA-A0D5-230E091D79B5}"/>
    <dgm:cxn modelId="{A92E655A-AC19-844C-AA81-93E2B1B3D063}" type="presOf" srcId="{1E620DBB-EF36-BF4B-87FD-56B6B4021478}" destId="{EB352160-BB0A-CE4E-8DBA-FD57873863AF}" srcOrd="0" destOrd="0" presId="urn:microsoft.com/office/officeart/2008/layout/LinedList"/>
    <dgm:cxn modelId="{1C53FF5A-B3BD-624C-8C01-41A8AA6D9A94}" type="presOf" srcId="{2EC4A405-103A-0C4B-92AB-0B7EDF9D48A0}" destId="{AFF52C9E-AB5A-D946-930B-36484AE55210}" srcOrd="0" destOrd="0" presId="urn:microsoft.com/office/officeart/2008/layout/LinedList"/>
    <dgm:cxn modelId="{A612557A-DC76-4022-9C13-C114B1DF4F97}" srcId="{8EBB2655-A409-4DCD-BD32-923D5E4FFD6F}" destId="{C4F88412-1222-44FC-BDD0-258BF73009A9}" srcOrd="0" destOrd="0" parTransId="{11D56D5C-A3BE-46BA-8331-66DB93EEFBB7}" sibTransId="{DC6E2D42-E393-4F95-AC25-881102A67540}"/>
    <dgm:cxn modelId="{CC77C781-B20E-C34A-8E94-B2928A6EE61D}" srcId="{8EBB2655-A409-4DCD-BD32-923D5E4FFD6F}" destId="{1E620DBB-EF36-BF4B-87FD-56B6B4021478}" srcOrd="1" destOrd="0" parTransId="{EB26E51A-2059-5548-9FDE-FAC71E9F5EE2}" sibTransId="{A7233881-0639-DF43-8346-1B3A3A72EDDD}"/>
    <dgm:cxn modelId="{AC121184-AEA8-574D-AA1F-E7AAD4A9D04B}" srcId="{8EBB2655-A409-4DCD-BD32-923D5E4FFD6F}" destId="{CCC4ECD2-F10D-3C48-B14E-DA14B0051FB1}" srcOrd="9" destOrd="0" parTransId="{24E6014E-B57E-4F45-82BE-44FE0014FDEC}" sibTransId="{1D3ACEE7-4380-B547-B109-45FE6D019E4B}"/>
    <dgm:cxn modelId="{27E12086-5BBF-3C4C-938B-C1B14052179C}" type="presOf" srcId="{A337B178-76B0-E14A-B6B1-6856E4D1EE1F}" destId="{211F5D5B-71E7-BE41-8D97-5A0741FDFF81}" srcOrd="0" destOrd="0" presId="urn:microsoft.com/office/officeart/2008/layout/LinedList"/>
    <dgm:cxn modelId="{31479288-DCF2-D247-8047-973139CC13D1}" srcId="{8EBB2655-A409-4DCD-BD32-923D5E4FFD6F}" destId="{2EC4A405-103A-0C4B-92AB-0B7EDF9D48A0}" srcOrd="8" destOrd="0" parTransId="{2FDF67F5-6A9A-6C47-97A4-CFBC13433244}" sibTransId="{C2CA2E1F-6C4D-0342-9FF9-BBE13A47CD55}"/>
    <dgm:cxn modelId="{AB88D2B9-CD62-5446-AFE5-E53779A01AA5}" type="presOf" srcId="{BA3DF5CC-D80B-40B5-B66C-6B5D22415D3E}" destId="{F8A3B2C8-6FB4-4349-9E4A-104BC3EFFB84}" srcOrd="0" destOrd="0" presId="urn:microsoft.com/office/officeart/2008/layout/LinedList"/>
    <dgm:cxn modelId="{34EED7BA-98B3-4F43-9A97-DDBD46C6E663}" type="presOf" srcId="{CCC4ECD2-F10D-3C48-B14E-DA14B0051FB1}" destId="{B9C5E5C0-A213-734B-90EA-697989432467}" srcOrd="0" destOrd="0" presId="urn:microsoft.com/office/officeart/2008/layout/LinedList"/>
    <dgm:cxn modelId="{8BE463BB-B224-044E-9999-FB1AEC0F9C7D}" type="presOf" srcId="{FA7477A6-8166-9E45-BD65-BFA4B3E4BE41}" destId="{4A885F2F-AD05-1349-8574-EA685339BC2C}" srcOrd="0" destOrd="0" presId="urn:microsoft.com/office/officeart/2008/layout/LinedList"/>
    <dgm:cxn modelId="{FC27BCBF-FFC1-2549-BA97-BB6DD628D4A8}" type="presOf" srcId="{96BF7516-C691-4345-971F-91A90745EDF3}" destId="{30E1FC50-A8E9-DD45-AAE3-33B59A85BA3F}" srcOrd="0" destOrd="0" presId="urn:microsoft.com/office/officeart/2008/layout/LinedList"/>
    <dgm:cxn modelId="{A02164C8-226F-D641-A78F-D34AE35BED23}" srcId="{8EBB2655-A409-4DCD-BD32-923D5E4FFD6F}" destId="{A337B178-76B0-E14A-B6B1-6856E4D1EE1F}" srcOrd="7" destOrd="0" parTransId="{94A476F2-8F2D-F647-BBFB-F8477434248C}" sibTransId="{D43C534B-23C5-A04E-885A-EAEB10530B24}"/>
    <dgm:cxn modelId="{1F5A17E7-33E3-654E-8E43-0ED5FCCBB2A1}" type="presOf" srcId="{C4F88412-1222-44FC-BDD0-258BF73009A9}" destId="{58F88C2E-E5FC-F34B-A5EE-B40111443001}" srcOrd="0" destOrd="0" presId="urn:microsoft.com/office/officeart/2008/layout/LinedList"/>
    <dgm:cxn modelId="{B2F543E8-45C5-A043-8BCF-F009F5E05A8D}" srcId="{8EBB2655-A409-4DCD-BD32-923D5E4FFD6F}" destId="{FA7477A6-8166-9E45-BD65-BFA4B3E4BE41}" srcOrd="6" destOrd="0" parTransId="{2302EB31-5717-9B4C-AB9C-F93264DA1CA7}" sibTransId="{8E367847-1016-1745-97FF-E7027B3FAC8C}"/>
    <dgm:cxn modelId="{C8F79FF3-0510-4BDE-A84F-0233757CD4FC}" srcId="{8EBB2655-A409-4DCD-BD32-923D5E4FFD6F}" destId="{77D84C19-608E-48F0-9FF5-310639FEDF59}" srcOrd="3" destOrd="0" parTransId="{423B30B7-FCFC-41A4-853D-F176FEFDFE61}" sibTransId="{1B7A7C9D-2BF1-4C80-A73C-7130FAE4F727}"/>
    <dgm:cxn modelId="{B2D332FD-654A-6945-869F-C883CF15EBAF}" type="presOf" srcId="{8EBB2655-A409-4DCD-BD32-923D5E4FFD6F}" destId="{25DE300E-57BE-334E-8609-91DDB230D590}" srcOrd="0" destOrd="0" presId="urn:microsoft.com/office/officeart/2008/layout/LinedList"/>
    <dgm:cxn modelId="{162287FD-BAE4-6349-9FA5-590929F0B4A9}" type="presOf" srcId="{A377B352-5018-4596-BE66-8249D85383B8}" destId="{4316F4BC-E440-E049-A378-A6B0B46A95CE}" srcOrd="0" destOrd="0" presId="urn:microsoft.com/office/officeart/2008/layout/LinedList"/>
    <dgm:cxn modelId="{E71F3CD6-D6F5-4A41-BD42-218F7FC45317}" type="presParOf" srcId="{25DE300E-57BE-334E-8609-91DDB230D590}" destId="{3B6EF105-4D85-7348-BE54-8B76835BEE7D}" srcOrd="0" destOrd="0" presId="urn:microsoft.com/office/officeart/2008/layout/LinedList"/>
    <dgm:cxn modelId="{003E44A6-AA4C-A348-BA2F-BDD41B21E095}" type="presParOf" srcId="{25DE300E-57BE-334E-8609-91DDB230D590}" destId="{A4C6F9EB-A4A2-6E4C-A707-C5E761422F3A}" srcOrd="1" destOrd="0" presId="urn:microsoft.com/office/officeart/2008/layout/LinedList"/>
    <dgm:cxn modelId="{D2F4E2F3-C8C5-1746-BB5A-CE7883301A63}" type="presParOf" srcId="{A4C6F9EB-A4A2-6E4C-A707-C5E761422F3A}" destId="{58F88C2E-E5FC-F34B-A5EE-B40111443001}" srcOrd="0" destOrd="0" presId="urn:microsoft.com/office/officeart/2008/layout/LinedList"/>
    <dgm:cxn modelId="{B8EF8D89-E9A6-3E4E-9CC1-B834D4133B17}" type="presParOf" srcId="{A4C6F9EB-A4A2-6E4C-A707-C5E761422F3A}" destId="{B1F54FDF-A6EE-0B4C-974F-2A27AFCC0318}" srcOrd="1" destOrd="0" presId="urn:microsoft.com/office/officeart/2008/layout/LinedList"/>
    <dgm:cxn modelId="{5BE841B5-0C42-A547-8456-CDD87E4A7BB9}" type="presParOf" srcId="{25DE300E-57BE-334E-8609-91DDB230D590}" destId="{3C9C5E50-23CB-7848-ADCB-E9122D98463A}" srcOrd="2" destOrd="0" presId="urn:microsoft.com/office/officeart/2008/layout/LinedList"/>
    <dgm:cxn modelId="{B1F997E8-D0C5-8B43-B9FE-DD526B66062C}" type="presParOf" srcId="{25DE300E-57BE-334E-8609-91DDB230D590}" destId="{24B7B708-FB63-D640-B59A-B0FB7C1ABBCD}" srcOrd="3" destOrd="0" presId="urn:microsoft.com/office/officeart/2008/layout/LinedList"/>
    <dgm:cxn modelId="{D3114C42-92A8-6243-B662-5634A09B75AF}" type="presParOf" srcId="{24B7B708-FB63-D640-B59A-B0FB7C1ABBCD}" destId="{EB352160-BB0A-CE4E-8DBA-FD57873863AF}" srcOrd="0" destOrd="0" presId="urn:microsoft.com/office/officeart/2008/layout/LinedList"/>
    <dgm:cxn modelId="{DFE3245D-EBC2-184D-869C-19A0C8F31B37}" type="presParOf" srcId="{24B7B708-FB63-D640-B59A-B0FB7C1ABBCD}" destId="{B6DF3523-15E5-CA4E-9F20-40D9CA977F7F}" srcOrd="1" destOrd="0" presId="urn:microsoft.com/office/officeart/2008/layout/LinedList"/>
    <dgm:cxn modelId="{FFB45512-25D2-954B-9B70-AFC103D061C6}" type="presParOf" srcId="{25DE300E-57BE-334E-8609-91DDB230D590}" destId="{DFEEE97C-9346-CF44-9945-33B047EF6D06}" srcOrd="4" destOrd="0" presId="urn:microsoft.com/office/officeart/2008/layout/LinedList"/>
    <dgm:cxn modelId="{66450765-41E3-F449-8A59-D3135D231CB9}" type="presParOf" srcId="{25DE300E-57BE-334E-8609-91DDB230D590}" destId="{DDADE6BF-BB3E-7C48-81FD-C9F3B075EA40}" srcOrd="5" destOrd="0" presId="urn:microsoft.com/office/officeart/2008/layout/LinedList"/>
    <dgm:cxn modelId="{8AE605E2-64E2-2B41-B1B3-A2AD3E57B8CA}" type="presParOf" srcId="{DDADE6BF-BB3E-7C48-81FD-C9F3B075EA40}" destId="{30E1FC50-A8E9-DD45-AAE3-33B59A85BA3F}" srcOrd="0" destOrd="0" presId="urn:microsoft.com/office/officeart/2008/layout/LinedList"/>
    <dgm:cxn modelId="{3916AFC6-6122-714A-8A3D-39475FEC817B}" type="presParOf" srcId="{DDADE6BF-BB3E-7C48-81FD-C9F3B075EA40}" destId="{EE56FDE8-F63B-8946-A87E-2059EACB6E65}" srcOrd="1" destOrd="0" presId="urn:microsoft.com/office/officeart/2008/layout/LinedList"/>
    <dgm:cxn modelId="{97AECA5C-820D-AE47-8D7D-A45AC68764C1}" type="presParOf" srcId="{25DE300E-57BE-334E-8609-91DDB230D590}" destId="{B64C1477-10A7-044A-A088-4D03FED29A1D}" srcOrd="6" destOrd="0" presId="urn:microsoft.com/office/officeart/2008/layout/LinedList"/>
    <dgm:cxn modelId="{8E700C4F-9894-5544-873B-3142333C5B02}" type="presParOf" srcId="{25DE300E-57BE-334E-8609-91DDB230D590}" destId="{DC5A3C0F-786B-AD47-ACE8-C45F6A4C15E9}" srcOrd="7" destOrd="0" presId="urn:microsoft.com/office/officeart/2008/layout/LinedList"/>
    <dgm:cxn modelId="{6A0CB8CF-7C9D-594A-807C-B6DE108832B2}" type="presParOf" srcId="{DC5A3C0F-786B-AD47-ACE8-C45F6A4C15E9}" destId="{339DF5E8-251B-6A43-820F-D721367BE915}" srcOrd="0" destOrd="0" presId="urn:microsoft.com/office/officeart/2008/layout/LinedList"/>
    <dgm:cxn modelId="{D1D8091B-99CB-EB40-BEA4-40AC16FDF8A4}" type="presParOf" srcId="{DC5A3C0F-786B-AD47-ACE8-C45F6A4C15E9}" destId="{F3A23B11-7089-2845-9A50-113950FF1EBD}" srcOrd="1" destOrd="0" presId="urn:microsoft.com/office/officeart/2008/layout/LinedList"/>
    <dgm:cxn modelId="{CCF9ABE9-6724-FD47-A882-C0577B9EA639}" type="presParOf" srcId="{25DE300E-57BE-334E-8609-91DDB230D590}" destId="{AB9E7438-8369-C445-A4AD-932E80EDE572}" srcOrd="8" destOrd="0" presId="urn:microsoft.com/office/officeart/2008/layout/LinedList"/>
    <dgm:cxn modelId="{B8CD6AB9-8F26-4947-8014-0D6D26991D42}" type="presParOf" srcId="{25DE300E-57BE-334E-8609-91DDB230D590}" destId="{8E17F6CD-2D62-404F-950A-2C539854C74C}" srcOrd="9" destOrd="0" presId="urn:microsoft.com/office/officeart/2008/layout/LinedList"/>
    <dgm:cxn modelId="{03C620AC-9B42-0D4F-A151-3D035F44EC59}" type="presParOf" srcId="{8E17F6CD-2D62-404F-950A-2C539854C74C}" destId="{4316F4BC-E440-E049-A378-A6B0B46A95CE}" srcOrd="0" destOrd="0" presId="urn:microsoft.com/office/officeart/2008/layout/LinedList"/>
    <dgm:cxn modelId="{8E34A36D-C738-3B4F-9975-98D0DCC05B7D}" type="presParOf" srcId="{8E17F6CD-2D62-404F-950A-2C539854C74C}" destId="{E4B511D0-F237-4E40-97FF-043555052F10}" srcOrd="1" destOrd="0" presId="urn:microsoft.com/office/officeart/2008/layout/LinedList"/>
    <dgm:cxn modelId="{B7738C10-7984-D745-A427-81F1711DCFF2}" type="presParOf" srcId="{25DE300E-57BE-334E-8609-91DDB230D590}" destId="{FD146F1A-0E21-3D42-A5F2-4EAB5F433353}" srcOrd="10" destOrd="0" presId="urn:microsoft.com/office/officeart/2008/layout/LinedList"/>
    <dgm:cxn modelId="{0CCDED34-04BE-7546-9485-BE6E2EE1881E}" type="presParOf" srcId="{25DE300E-57BE-334E-8609-91DDB230D590}" destId="{5114B241-E710-C54D-9C4F-C87B1249F27C}" srcOrd="11" destOrd="0" presId="urn:microsoft.com/office/officeart/2008/layout/LinedList"/>
    <dgm:cxn modelId="{D561AB19-27F7-054F-8E74-7F502021D973}" type="presParOf" srcId="{5114B241-E710-C54D-9C4F-C87B1249F27C}" destId="{F8A3B2C8-6FB4-4349-9E4A-104BC3EFFB84}" srcOrd="0" destOrd="0" presId="urn:microsoft.com/office/officeart/2008/layout/LinedList"/>
    <dgm:cxn modelId="{5BAF8AF8-8A36-0D46-96F4-733BB665081B}" type="presParOf" srcId="{5114B241-E710-C54D-9C4F-C87B1249F27C}" destId="{812D4123-21A4-1744-B7F4-5997DB6B95B1}" srcOrd="1" destOrd="0" presId="urn:microsoft.com/office/officeart/2008/layout/LinedList"/>
    <dgm:cxn modelId="{16DCB198-4ACB-6F42-B6C6-31C21282EDD7}" type="presParOf" srcId="{25DE300E-57BE-334E-8609-91DDB230D590}" destId="{E0FF49B4-4053-2F44-BBD8-538F926281ED}" srcOrd="12" destOrd="0" presId="urn:microsoft.com/office/officeart/2008/layout/LinedList"/>
    <dgm:cxn modelId="{954D9F4F-EE1D-9F41-82FF-376E73F9EF81}" type="presParOf" srcId="{25DE300E-57BE-334E-8609-91DDB230D590}" destId="{3864CBC8-DB47-FD41-9D9A-1D09C400916B}" srcOrd="13" destOrd="0" presId="urn:microsoft.com/office/officeart/2008/layout/LinedList"/>
    <dgm:cxn modelId="{C45C1817-4257-0A48-9AC7-9117A95A98F2}" type="presParOf" srcId="{3864CBC8-DB47-FD41-9D9A-1D09C400916B}" destId="{4A885F2F-AD05-1349-8574-EA685339BC2C}" srcOrd="0" destOrd="0" presId="urn:microsoft.com/office/officeart/2008/layout/LinedList"/>
    <dgm:cxn modelId="{FC906F4C-6FEE-4040-94A7-A698032117EA}" type="presParOf" srcId="{3864CBC8-DB47-FD41-9D9A-1D09C400916B}" destId="{BC6BF271-94EF-7746-91DD-41473F3DDCAA}" srcOrd="1" destOrd="0" presId="urn:microsoft.com/office/officeart/2008/layout/LinedList"/>
    <dgm:cxn modelId="{7AC8278E-173F-B044-B540-5FB67D25C6D1}" type="presParOf" srcId="{25DE300E-57BE-334E-8609-91DDB230D590}" destId="{43584531-267C-864D-B153-EC7F1A6FCE97}" srcOrd="14" destOrd="0" presId="urn:microsoft.com/office/officeart/2008/layout/LinedList"/>
    <dgm:cxn modelId="{1AEBB62B-36F9-E047-9A3E-9378D960862A}" type="presParOf" srcId="{25DE300E-57BE-334E-8609-91DDB230D590}" destId="{652F0A49-EDB6-C54A-9F9E-11B1E5AA8016}" srcOrd="15" destOrd="0" presId="urn:microsoft.com/office/officeart/2008/layout/LinedList"/>
    <dgm:cxn modelId="{0BA58F07-2403-4A48-BE73-3233CF165AFE}" type="presParOf" srcId="{652F0A49-EDB6-C54A-9F9E-11B1E5AA8016}" destId="{211F5D5B-71E7-BE41-8D97-5A0741FDFF81}" srcOrd="0" destOrd="0" presId="urn:microsoft.com/office/officeart/2008/layout/LinedList"/>
    <dgm:cxn modelId="{73A2B2B4-AB12-DF47-A6B8-BC96B1BAAD9D}" type="presParOf" srcId="{652F0A49-EDB6-C54A-9F9E-11B1E5AA8016}" destId="{CEA33787-48F5-EE43-A25A-E58E8AFEB59F}" srcOrd="1" destOrd="0" presId="urn:microsoft.com/office/officeart/2008/layout/LinedList"/>
    <dgm:cxn modelId="{9C83DE8C-B357-9946-A5E7-2AC9663910C3}" type="presParOf" srcId="{25DE300E-57BE-334E-8609-91DDB230D590}" destId="{EEF6C59E-6BA5-1747-A367-B04138B74A34}" srcOrd="16" destOrd="0" presId="urn:microsoft.com/office/officeart/2008/layout/LinedList"/>
    <dgm:cxn modelId="{2C495622-F8E3-DF48-90B2-171D8D0101B0}" type="presParOf" srcId="{25DE300E-57BE-334E-8609-91DDB230D590}" destId="{81664FF5-5C43-614E-B376-A3E1AD799B45}" srcOrd="17" destOrd="0" presId="urn:microsoft.com/office/officeart/2008/layout/LinedList"/>
    <dgm:cxn modelId="{43547658-2D1D-3542-AFF6-8F5C6F95A07C}" type="presParOf" srcId="{81664FF5-5C43-614E-B376-A3E1AD799B45}" destId="{AFF52C9E-AB5A-D946-930B-36484AE55210}" srcOrd="0" destOrd="0" presId="urn:microsoft.com/office/officeart/2008/layout/LinedList"/>
    <dgm:cxn modelId="{95BF0D3E-5393-BF4E-B85B-A06F587BA46D}" type="presParOf" srcId="{81664FF5-5C43-614E-B376-A3E1AD799B45}" destId="{5CF60893-E974-E643-9F6C-324CE1210B04}" srcOrd="1" destOrd="0" presId="urn:microsoft.com/office/officeart/2008/layout/LinedList"/>
    <dgm:cxn modelId="{F50049AC-581A-F743-8C03-D58D7E49E13F}" type="presParOf" srcId="{25DE300E-57BE-334E-8609-91DDB230D590}" destId="{3DC89CB6-FC3B-064A-A11C-7B236D186AF5}" srcOrd="18" destOrd="0" presId="urn:microsoft.com/office/officeart/2008/layout/LinedList"/>
    <dgm:cxn modelId="{85D8E487-2876-6D41-9A0D-9930428D8919}" type="presParOf" srcId="{25DE300E-57BE-334E-8609-91DDB230D590}" destId="{AEDE5041-7A89-BC4E-9BC9-FCD2CEC6A57D}" srcOrd="19" destOrd="0" presId="urn:microsoft.com/office/officeart/2008/layout/LinedList"/>
    <dgm:cxn modelId="{9EB55F03-0EE5-E149-BA87-AC68C4E388DE}" type="presParOf" srcId="{AEDE5041-7A89-BC4E-9BC9-FCD2CEC6A57D}" destId="{B9C5E5C0-A213-734B-90EA-697989432467}" srcOrd="0" destOrd="0" presId="urn:microsoft.com/office/officeart/2008/layout/LinedList"/>
    <dgm:cxn modelId="{AAB7E458-43ED-7641-9A19-BADA6406333A}" type="presParOf" srcId="{AEDE5041-7A89-BC4E-9BC9-FCD2CEC6A57D}" destId="{F08DB907-2BCB-4945-A8DD-F37C5B2BF41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EF105-4D85-7348-BE54-8B76835BEE7D}">
      <dsp:nvSpPr>
        <dsp:cNvPr id="0" name=""/>
        <dsp:cNvSpPr/>
      </dsp:nvSpPr>
      <dsp:spPr>
        <a:xfrm>
          <a:off x="0" y="675"/>
          <a:ext cx="750747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F88C2E-E5FC-F34B-A5EE-B40111443001}">
      <dsp:nvSpPr>
        <dsp:cNvPr id="0" name=""/>
        <dsp:cNvSpPr/>
      </dsp:nvSpPr>
      <dsp:spPr>
        <a:xfrm>
          <a:off x="0" y="675"/>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mn-lt"/>
            </a:rPr>
            <a:t>Welkom</a:t>
          </a:r>
        </a:p>
      </dsp:txBody>
      <dsp:txXfrm>
        <a:off x="0" y="675"/>
        <a:ext cx="7507471" cy="553478"/>
      </dsp:txXfrm>
    </dsp:sp>
    <dsp:sp modelId="{3C9C5E50-23CB-7848-ADCB-E9122D98463A}">
      <dsp:nvSpPr>
        <dsp:cNvPr id="0" name=""/>
        <dsp:cNvSpPr/>
      </dsp:nvSpPr>
      <dsp:spPr>
        <a:xfrm>
          <a:off x="0" y="554154"/>
          <a:ext cx="750747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352160-BB0A-CE4E-8DBA-FD57873863AF}">
      <dsp:nvSpPr>
        <dsp:cNvPr id="0" name=""/>
        <dsp:cNvSpPr/>
      </dsp:nvSpPr>
      <dsp:spPr>
        <a:xfrm>
          <a:off x="0" y="554154"/>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l-NL" sz="2200" kern="1200" dirty="0">
              <a:latin typeface="+mn-lt"/>
            </a:rPr>
            <a:t>Mededelingen</a:t>
          </a:r>
        </a:p>
      </dsp:txBody>
      <dsp:txXfrm>
        <a:off x="0" y="554154"/>
        <a:ext cx="7507471" cy="553478"/>
      </dsp:txXfrm>
    </dsp:sp>
    <dsp:sp modelId="{DFEEE97C-9346-CF44-9945-33B047EF6D06}">
      <dsp:nvSpPr>
        <dsp:cNvPr id="0" name=""/>
        <dsp:cNvSpPr/>
      </dsp:nvSpPr>
      <dsp:spPr>
        <a:xfrm>
          <a:off x="0" y="1107633"/>
          <a:ext cx="750747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E1FC50-A8E9-DD45-AAE3-33B59A85BA3F}">
      <dsp:nvSpPr>
        <dsp:cNvPr id="0" name=""/>
        <dsp:cNvSpPr/>
      </dsp:nvSpPr>
      <dsp:spPr>
        <a:xfrm>
          <a:off x="0" y="1107633"/>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err="1">
              <a:latin typeface="+mn-lt"/>
            </a:rPr>
            <a:t>Verslag</a:t>
          </a:r>
          <a:r>
            <a:rPr lang="en-US" sz="2200" kern="1200" dirty="0">
              <a:latin typeface="+mn-lt"/>
            </a:rPr>
            <a:t> </a:t>
          </a:r>
          <a:r>
            <a:rPr lang="en-US" sz="2200" kern="1200" dirty="0" err="1">
              <a:latin typeface="+mn-lt"/>
            </a:rPr>
            <a:t>en</a:t>
          </a:r>
          <a:r>
            <a:rPr lang="en-US" sz="2200" kern="1200" dirty="0">
              <a:latin typeface="+mn-lt"/>
            </a:rPr>
            <a:t> </a:t>
          </a:r>
          <a:r>
            <a:rPr lang="en-US" sz="2200" kern="1200" dirty="0" err="1">
              <a:latin typeface="+mn-lt"/>
            </a:rPr>
            <a:t>afspraken</a:t>
          </a:r>
          <a:r>
            <a:rPr lang="en-US" sz="2200" kern="1200" dirty="0">
              <a:latin typeface="+mn-lt"/>
            </a:rPr>
            <a:t> </a:t>
          </a:r>
          <a:r>
            <a:rPr lang="en-US" sz="2200" kern="1200" dirty="0" err="1">
              <a:latin typeface="+mn-lt"/>
            </a:rPr>
            <a:t>uit</a:t>
          </a:r>
          <a:r>
            <a:rPr lang="en-US" sz="2200" kern="1200" dirty="0">
              <a:latin typeface="+mn-lt"/>
            </a:rPr>
            <a:t> </a:t>
          </a:r>
          <a:r>
            <a:rPr lang="en-US" sz="2200" kern="1200" dirty="0" err="1">
              <a:latin typeface="+mn-lt"/>
            </a:rPr>
            <a:t>dialoogsessie</a:t>
          </a:r>
          <a:r>
            <a:rPr lang="en-US" sz="2200" kern="1200" dirty="0">
              <a:latin typeface="+mn-lt"/>
            </a:rPr>
            <a:t> 2</a:t>
          </a:r>
        </a:p>
      </dsp:txBody>
      <dsp:txXfrm>
        <a:off x="0" y="1107633"/>
        <a:ext cx="7507471" cy="553478"/>
      </dsp:txXfrm>
    </dsp:sp>
    <dsp:sp modelId="{B64C1477-10A7-044A-A088-4D03FED29A1D}">
      <dsp:nvSpPr>
        <dsp:cNvPr id="0" name=""/>
        <dsp:cNvSpPr/>
      </dsp:nvSpPr>
      <dsp:spPr>
        <a:xfrm>
          <a:off x="0" y="1661112"/>
          <a:ext cx="750747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9DF5E8-251B-6A43-820F-D721367BE915}">
      <dsp:nvSpPr>
        <dsp:cNvPr id="0" name=""/>
        <dsp:cNvSpPr/>
      </dsp:nvSpPr>
      <dsp:spPr>
        <a:xfrm>
          <a:off x="0" y="1661112"/>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l-NL" sz="2200" i="0" kern="1200" dirty="0">
              <a:effectLst/>
              <a:latin typeface="+mn-lt"/>
            </a:rPr>
            <a:t>Toelichting definitieve inkoopovereenkomst + bijlagen</a:t>
          </a:r>
          <a:endParaRPr lang="en-US" sz="2200" i="0" kern="1200" dirty="0">
            <a:latin typeface="+mn-lt"/>
          </a:endParaRPr>
        </a:p>
      </dsp:txBody>
      <dsp:txXfrm>
        <a:off x="0" y="1661112"/>
        <a:ext cx="7507471" cy="553478"/>
      </dsp:txXfrm>
    </dsp:sp>
    <dsp:sp modelId="{AB9E7438-8369-C445-A4AD-932E80EDE572}">
      <dsp:nvSpPr>
        <dsp:cNvPr id="0" name=""/>
        <dsp:cNvSpPr/>
      </dsp:nvSpPr>
      <dsp:spPr>
        <a:xfrm>
          <a:off x="0" y="2214591"/>
          <a:ext cx="7507471"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16F4BC-E440-E049-A378-A6B0B46A95CE}">
      <dsp:nvSpPr>
        <dsp:cNvPr id="0" name=""/>
        <dsp:cNvSpPr/>
      </dsp:nvSpPr>
      <dsp:spPr>
        <a:xfrm>
          <a:off x="0" y="2214591"/>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l-NL" sz="2200" i="0" kern="1200" dirty="0">
              <a:effectLst/>
              <a:latin typeface="+mn-lt"/>
            </a:rPr>
            <a:t>Toelichting op de tarieven 2026</a:t>
          </a:r>
          <a:endParaRPr lang="en-US" sz="2200" i="0" kern="1200" dirty="0">
            <a:latin typeface="+mn-lt"/>
          </a:endParaRPr>
        </a:p>
      </dsp:txBody>
      <dsp:txXfrm>
        <a:off x="0" y="2214591"/>
        <a:ext cx="7507471" cy="553478"/>
      </dsp:txXfrm>
    </dsp:sp>
    <dsp:sp modelId="{FD146F1A-0E21-3D42-A5F2-4EAB5F433353}">
      <dsp:nvSpPr>
        <dsp:cNvPr id="0" name=""/>
        <dsp:cNvSpPr/>
      </dsp:nvSpPr>
      <dsp:spPr>
        <a:xfrm>
          <a:off x="0" y="2768070"/>
          <a:ext cx="750747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A3B2C8-6FB4-4349-9E4A-104BC3EFFB84}">
      <dsp:nvSpPr>
        <dsp:cNvPr id="0" name=""/>
        <dsp:cNvSpPr/>
      </dsp:nvSpPr>
      <dsp:spPr>
        <a:xfrm>
          <a:off x="0" y="2768070"/>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mn-lt"/>
            </a:rPr>
            <a:t>Toelichting op </a:t>
          </a:r>
          <a:r>
            <a:rPr lang="en-US" sz="2200" kern="1200" dirty="0" err="1">
              <a:latin typeface="+mn-lt"/>
            </a:rPr>
            <a:t>bijlage</a:t>
          </a:r>
          <a:r>
            <a:rPr lang="en-US" sz="2200" kern="1200" dirty="0">
              <a:latin typeface="+mn-lt"/>
            </a:rPr>
            <a:t> </a:t>
          </a:r>
          <a:r>
            <a:rPr lang="en-US" sz="2200" kern="1200" dirty="0" err="1">
              <a:latin typeface="+mn-lt"/>
            </a:rPr>
            <a:t>bij</a:t>
          </a:r>
          <a:r>
            <a:rPr lang="en-US" sz="2200" kern="1200" dirty="0">
              <a:latin typeface="+mn-lt"/>
            </a:rPr>
            <a:t> </a:t>
          </a:r>
          <a:r>
            <a:rPr lang="en-US" sz="2200" kern="1200" dirty="0" err="1">
              <a:latin typeface="+mn-lt"/>
            </a:rPr>
            <a:t>innovatie</a:t>
          </a:r>
          <a:r>
            <a:rPr lang="en-US" sz="2200" kern="1200" dirty="0">
              <a:latin typeface="+mn-lt"/>
            </a:rPr>
            <a:t>-agenda </a:t>
          </a:r>
          <a:r>
            <a:rPr lang="en-US" sz="2200" kern="1200" dirty="0" err="1">
              <a:latin typeface="+mn-lt"/>
            </a:rPr>
            <a:t>strategische</a:t>
          </a:r>
          <a:r>
            <a:rPr lang="en-US" sz="2200" kern="1200" dirty="0">
              <a:latin typeface="+mn-lt"/>
            </a:rPr>
            <a:t> </a:t>
          </a:r>
          <a:r>
            <a:rPr lang="en-US" sz="2200" kern="1200" dirty="0" err="1">
              <a:latin typeface="+mn-lt"/>
            </a:rPr>
            <a:t>opgaven</a:t>
          </a:r>
          <a:endParaRPr lang="en-US" sz="2200" kern="1200" dirty="0">
            <a:latin typeface="+mn-lt"/>
          </a:endParaRPr>
        </a:p>
      </dsp:txBody>
      <dsp:txXfrm>
        <a:off x="0" y="2768070"/>
        <a:ext cx="7507471" cy="553478"/>
      </dsp:txXfrm>
    </dsp:sp>
    <dsp:sp modelId="{E0FF49B4-4053-2F44-BBD8-538F926281ED}">
      <dsp:nvSpPr>
        <dsp:cNvPr id="0" name=""/>
        <dsp:cNvSpPr/>
      </dsp:nvSpPr>
      <dsp:spPr>
        <a:xfrm>
          <a:off x="0" y="3321549"/>
          <a:ext cx="750747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85F2F-AD05-1349-8574-EA685339BC2C}">
      <dsp:nvSpPr>
        <dsp:cNvPr id="0" name=""/>
        <dsp:cNvSpPr/>
      </dsp:nvSpPr>
      <dsp:spPr>
        <a:xfrm>
          <a:off x="0" y="3321549"/>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l-NL" sz="2200" kern="1200" dirty="0">
              <a:latin typeface="+mn-lt"/>
            </a:rPr>
            <a:t>Suggesties en vragen digitale deelnemers</a:t>
          </a:r>
        </a:p>
      </dsp:txBody>
      <dsp:txXfrm>
        <a:off x="0" y="3321549"/>
        <a:ext cx="7507471" cy="553478"/>
      </dsp:txXfrm>
    </dsp:sp>
    <dsp:sp modelId="{43584531-267C-864D-B153-EC7F1A6FCE97}">
      <dsp:nvSpPr>
        <dsp:cNvPr id="0" name=""/>
        <dsp:cNvSpPr/>
      </dsp:nvSpPr>
      <dsp:spPr>
        <a:xfrm>
          <a:off x="0" y="3875028"/>
          <a:ext cx="750747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1F5D5B-71E7-BE41-8D97-5A0741FDFF81}">
      <dsp:nvSpPr>
        <dsp:cNvPr id="0" name=""/>
        <dsp:cNvSpPr/>
      </dsp:nvSpPr>
      <dsp:spPr>
        <a:xfrm>
          <a:off x="0" y="3875028"/>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l-NL" sz="2200" kern="1200" dirty="0"/>
            <a:t>Vervolgproces inschrijving</a:t>
          </a:r>
        </a:p>
      </dsp:txBody>
      <dsp:txXfrm>
        <a:off x="0" y="3875028"/>
        <a:ext cx="7507471" cy="553478"/>
      </dsp:txXfrm>
    </dsp:sp>
    <dsp:sp modelId="{EEF6C59E-6BA5-1747-A367-B04138B74A34}">
      <dsp:nvSpPr>
        <dsp:cNvPr id="0" name=""/>
        <dsp:cNvSpPr/>
      </dsp:nvSpPr>
      <dsp:spPr>
        <a:xfrm>
          <a:off x="0" y="4428507"/>
          <a:ext cx="750747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52C9E-AB5A-D946-930B-36484AE55210}">
      <dsp:nvSpPr>
        <dsp:cNvPr id="0" name=""/>
        <dsp:cNvSpPr/>
      </dsp:nvSpPr>
      <dsp:spPr>
        <a:xfrm>
          <a:off x="0" y="4428507"/>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l-NL" sz="2200" kern="1200" dirty="0"/>
            <a:t>Vervolg dialoogsessies</a:t>
          </a:r>
        </a:p>
      </dsp:txBody>
      <dsp:txXfrm>
        <a:off x="0" y="4428507"/>
        <a:ext cx="7507471" cy="553478"/>
      </dsp:txXfrm>
    </dsp:sp>
    <dsp:sp modelId="{3DC89CB6-FC3B-064A-A11C-7B236D186AF5}">
      <dsp:nvSpPr>
        <dsp:cNvPr id="0" name=""/>
        <dsp:cNvSpPr/>
      </dsp:nvSpPr>
      <dsp:spPr>
        <a:xfrm>
          <a:off x="0" y="4981986"/>
          <a:ext cx="7507471"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C5E5C0-A213-734B-90EA-697989432467}">
      <dsp:nvSpPr>
        <dsp:cNvPr id="0" name=""/>
        <dsp:cNvSpPr/>
      </dsp:nvSpPr>
      <dsp:spPr>
        <a:xfrm>
          <a:off x="0" y="4981986"/>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nl-NL" sz="2200" kern="1200" dirty="0"/>
            <a:t>Rondvraag en sluiting</a:t>
          </a:r>
        </a:p>
      </dsp:txBody>
      <dsp:txXfrm>
        <a:off x="0" y="4981986"/>
        <a:ext cx="7507471" cy="5534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0E8AD-427C-983C-51C8-4B3B9EC2E78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A63AFBB-7569-9A31-A9FE-704D9F0484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C3D1B86-C6F3-0942-8B8F-FE2B3E577656}"/>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5" name="Tijdelijke aanduiding voor voettekst 4">
            <a:extLst>
              <a:ext uri="{FF2B5EF4-FFF2-40B4-BE49-F238E27FC236}">
                <a16:creationId xmlns:a16="http://schemas.microsoft.com/office/drawing/2014/main" id="{0D880262-345F-5A0C-94EA-76AD6BFB607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ADB6CCC-9E31-8101-E564-5833F45F6E89}"/>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352476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E6BD37-D753-FC8C-506E-28973178936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020A0DA-9281-7C3B-1A69-CC3D689B029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C45FCCE-E168-EFC4-BD40-4F5B744F29DA}"/>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5" name="Tijdelijke aanduiding voor voettekst 4">
            <a:extLst>
              <a:ext uri="{FF2B5EF4-FFF2-40B4-BE49-F238E27FC236}">
                <a16:creationId xmlns:a16="http://schemas.microsoft.com/office/drawing/2014/main" id="{00DC495D-EF30-CEDE-40E2-959D86A8855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B59B61E-212A-2955-B752-65F4FA979F2B}"/>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524764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76641A-12B3-8319-578A-CD3BF462E4F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3073C56-0E0E-58F1-1B71-04A7CDF9C6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0BE20C4-E9D7-C7AE-9673-F7D3C3590C92}"/>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5" name="Tijdelijke aanduiding voor voettekst 4">
            <a:extLst>
              <a:ext uri="{FF2B5EF4-FFF2-40B4-BE49-F238E27FC236}">
                <a16:creationId xmlns:a16="http://schemas.microsoft.com/office/drawing/2014/main" id="{A1FA5F2D-4A7B-A0C7-D2BD-1E9AEADBFBD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C59A56F-B307-E61C-0C3A-DDBF2EA746A1}"/>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4157851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FA1425-F697-F787-0D66-EB38DE7F7CE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5A2BF7C-AE37-3A50-1AC1-C9FDE9EE3D6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55C377E-7719-4DF9-1FA5-4ECEA462A41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3328044-FFF2-E1E1-A9F7-210AB522A9BF}"/>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6" name="Tijdelijke aanduiding voor voettekst 5">
            <a:extLst>
              <a:ext uri="{FF2B5EF4-FFF2-40B4-BE49-F238E27FC236}">
                <a16:creationId xmlns:a16="http://schemas.microsoft.com/office/drawing/2014/main" id="{B8A3DA79-C9A3-9A4A-7AA9-8E25EDF7D4A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01D40B1-9B1A-46CE-1E30-B41A11B4AF11}"/>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29192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AECFA6-FEE4-9D6B-3E55-42FD9883759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C02CFDA-F512-4950-64DD-0F51E1F7C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8907570-8308-3A4D-6CBD-497EF2B9310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6FC0C79-91BC-2746-F00C-D7CC43117B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FA60B97-9581-8DC2-AE14-03BF4030687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C92B4F3-CE76-E91E-F60A-39C07AA3B579}"/>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8" name="Tijdelijke aanduiding voor voettekst 7">
            <a:extLst>
              <a:ext uri="{FF2B5EF4-FFF2-40B4-BE49-F238E27FC236}">
                <a16:creationId xmlns:a16="http://schemas.microsoft.com/office/drawing/2014/main" id="{82406C13-6264-1901-32F0-D08005C8682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212C057-892B-8591-EA05-DF14823DAA02}"/>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3891063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31EF9-47F6-7915-610F-058EA276F2A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FD509D1-C830-00FA-E6A5-2AD097A4F4F8}"/>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4" name="Tijdelijke aanduiding voor voettekst 3">
            <a:extLst>
              <a:ext uri="{FF2B5EF4-FFF2-40B4-BE49-F238E27FC236}">
                <a16:creationId xmlns:a16="http://schemas.microsoft.com/office/drawing/2014/main" id="{A8F87D34-5428-7430-D897-8C5F419C6BA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489D311-93E3-D3FD-6930-3CF32C423497}"/>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590900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60C2D2A-A958-DDE5-20CE-235338707F1A}"/>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3" name="Tijdelijke aanduiding voor voettekst 2">
            <a:extLst>
              <a:ext uri="{FF2B5EF4-FFF2-40B4-BE49-F238E27FC236}">
                <a16:creationId xmlns:a16="http://schemas.microsoft.com/office/drawing/2014/main" id="{C7B6F72E-FE7B-9E45-B2F5-26EBE8EF5BE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8E2024A-3127-6ADE-F800-F4151AE66348}"/>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2960344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F3815F-314C-073B-2784-F61EDA48A86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254079EE-790C-8141-FBF7-C1B99A2CFE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678D70A-1213-DA5C-1068-76FBE0E000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75BAD81-4DD5-DF77-0055-15C2A611F7CD}"/>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6" name="Tijdelijke aanduiding voor voettekst 5">
            <a:extLst>
              <a:ext uri="{FF2B5EF4-FFF2-40B4-BE49-F238E27FC236}">
                <a16:creationId xmlns:a16="http://schemas.microsoft.com/office/drawing/2014/main" id="{7CF2D5A5-2F57-E4EE-D4E0-CEFF90AEF13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A7070D6-169E-4E05-7FE6-FB61426C81DC}"/>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255922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C6EAFC-866B-F4AA-3AC8-9D7FF386998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5E0BEA2-747E-140F-BBFC-E01F81C1D7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28FB590-05EA-137E-42A2-2B60C030DD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21330D7-EFD2-7606-869B-583448ECA30F}"/>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6" name="Tijdelijke aanduiding voor voettekst 5">
            <a:extLst>
              <a:ext uri="{FF2B5EF4-FFF2-40B4-BE49-F238E27FC236}">
                <a16:creationId xmlns:a16="http://schemas.microsoft.com/office/drawing/2014/main" id="{60F6BAD9-7822-4676-F174-2F658931594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0E24D20-81A4-A66D-4B9D-30FD2F458533}"/>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58094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D7DE56-FCDB-F72B-5487-7807A1BBF8D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54A5225-E748-FDE6-A3CE-727C5D3D9E7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1028E4-33DD-9DB0-0433-428B718FE335}"/>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5" name="Tijdelijke aanduiding voor voettekst 4">
            <a:extLst>
              <a:ext uri="{FF2B5EF4-FFF2-40B4-BE49-F238E27FC236}">
                <a16:creationId xmlns:a16="http://schemas.microsoft.com/office/drawing/2014/main" id="{EB63A15A-A543-302F-E7E9-4E4A5A9A009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0C5B092-891A-B6A3-D5CB-2BB9818247A8}"/>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58415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FEB6C79-2921-83C2-5705-37C29266143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AC71A57-88FA-7143-E7E1-D7E0AC4C8FC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7841243-8504-91F4-15D7-565D83B5D1C4}"/>
              </a:ext>
            </a:extLst>
          </p:cNvPr>
          <p:cNvSpPr>
            <a:spLocks noGrp="1"/>
          </p:cNvSpPr>
          <p:nvPr>
            <p:ph type="dt" sz="half" idx="10"/>
          </p:nvPr>
        </p:nvSpPr>
        <p:spPr/>
        <p:txBody>
          <a:bodyPr/>
          <a:lstStyle/>
          <a:p>
            <a:fld id="{FF98F3CE-8763-45D7-A340-0D03F87A075F}" type="datetimeFigureOut">
              <a:rPr lang="nl-NL" smtClean="0"/>
              <a:t>26-05-2025</a:t>
            </a:fld>
            <a:endParaRPr lang="nl-NL"/>
          </a:p>
        </p:txBody>
      </p:sp>
      <p:sp>
        <p:nvSpPr>
          <p:cNvPr id="5" name="Tijdelijke aanduiding voor voettekst 4">
            <a:extLst>
              <a:ext uri="{FF2B5EF4-FFF2-40B4-BE49-F238E27FC236}">
                <a16:creationId xmlns:a16="http://schemas.microsoft.com/office/drawing/2014/main" id="{3D381E1B-D32B-EF52-2BBF-438FC6B9FCE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E50E554-139A-86F9-B870-B279746111D0}"/>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302664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7679699-6911-94D3-2CF0-B4D2513820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6DF865F-3218-D9A1-65EF-324E9EED4D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3338A75-FA5A-4992-906E-4381C9C143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8F3CE-8763-45D7-A340-0D03F87A075F}" type="datetimeFigureOut">
              <a:rPr lang="nl-NL" smtClean="0"/>
              <a:t>26-05-2025</a:t>
            </a:fld>
            <a:endParaRPr lang="nl-NL"/>
          </a:p>
        </p:txBody>
      </p:sp>
      <p:sp>
        <p:nvSpPr>
          <p:cNvPr id="5" name="Tijdelijke aanduiding voor voettekst 4">
            <a:extLst>
              <a:ext uri="{FF2B5EF4-FFF2-40B4-BE49-F238E27FC236}">
                <a16:creationId xmlns:a16="http://schemas.microsoft.com/office/drawing/2014/main" id="{777A84C6-1AFA-C45E-B375-1217A2E523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C368BC6-57FD-BED9-0655-E6A0F44EDD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6A0A2-0C84-4767-9D9A-CEE4D0A37C89}" type="slidenum">
              <a:rPr lang="nl-NL" smtClean="0"/>
              <a:t>‹nr.›</a:t>
            </a:fld>
            <a:endParaRPr lang="nl-NL"/>
          </a:p>
        </p:txBody>
      </p:sp>
    </p:spTree>
    <p:extLst>
      <p:ext uri="{BB962C8B-B14F-4D97-AF65-F5344CB8AC3E}">
        <p14:creationId xmlns:p14="http://schemas.microsoft.com/office/powerpoint/2010/main" val="1409473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Video 3" descr="Kinderen die tekenen en kleuren">
            <a:extLst>
              <a:ext uri="{FF2B5EF4-FFF2-40B4-BE49-F238E27FC236}">
                <a16:creationId xmlns:a16="http://schemas.microsoft.com/office/drawing/2014/main" id="{09A669E6-D786-3C4C-8830-96101CBE000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alphaModFix/>
          </a:blip>
          <a:srcRect t="259" r="-1" b="-1"/>
          <a:stretch/>
        </p:blipFill>
        <p:spPr>
          <a:xfrm>
            <a:off x="0" y="0"/>
            <a:ext cx="12192000" cy="6858000"/>
          </a:xfrm>
          <a:prstGeom prst="rect">
            <a:avLst/>
          </a:prstGeom>
        </p:spPr>
      </p:pic>
      <p:sp>
        <p:nvSpPr>
          <p:cNvPr id="4" name="Titel 1">
            <a:extLst>
              <a:ext uri="{FF2B5EF4-FFF2-40B4-BE49-F238E27FC236}">
                <a16:creationId xmlns:a16="http://schemas.microsoft.com/office/drawing/2014/main" id="{7E55555D-688A-E74D-A500-843BB13EB122}"/>
              </a:ext>
            </a:extLst>
          </p:cNvPr>
          <p:cNvSpPr txBox="1">
            <a:spLocks/>
          </p:cNvSpPr>
          <p:nvPr/>
        </p:nvSpPr>
        <p:spPr>
          <a:xfrm>
            <a:off x="1918177" y="2959403"/>
            <a:ext cx="5335240" cy="14665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b="1" i="0" u="none" strike="noStrike" kern="1200" normalizeH="0" baseline="0" noProof="0" dirty="0" err="1">
                <a:ln w="22225">
                  <a:solidFill>
                    <a:schemeClr val="accent2"/>
                  </a:solidFill>
                  <a:prstDash val="solid"/>
                </a:ln>
                <a:solidFill>
                  <a:schemeClr val="accent2">
                    <a:lumMod val="40000"/>
                    <a:lumOff val="60000"/>
                  </a:schemeClr>
                </a:solidFill>
                <a:effectLst>
                  <a:glow rad="101600">
                    <a:schemeClr val="tx1">
                      <a:alpha val="60000"/>
                    </a:schemeClr>
                  </a:glow>
                </a:effectLst>
                <a:uLnTx/>
                <a:uFillTx/>
                <a:latin typeface="Calibri Light" panose="020F0302020204030204"/>
                <a:ea typeface="+mj-ea"/>
                <a:cs typeface="+mj-cs"/>
              </a:rPr>
              <a:t>Inkoop</a:t>
            </a:r>
            <a:r>
              <a:rPr kumimoji="0" lang="en-US" b="1" i="0" u="none" strike="noStrike" kern="1200" normalizeH="0" baseline="0" noProof="0" dirty="0">
                <a:ln w="22225">
                  <a:solidFill>
                    <a:schemeClr val="accent2"/>
                  </a:solidFill>
                  <a:prstDash val="solid"/>
                </a:ln>
                <a:solidFill>
                  <a:schemeClr val="accent2">
                    <a:lumMod val="40000"/>
                    <a:lumOff val="60000"/>
                  </a:schemeClr>
                </a:solidFill>
                <a:effectLst>
                  <a:glow rad="101600">
                    <a:schemeClr val="tx1">
                      <a:alpha val="60000"/>
                    </a:schemeClr>
                  </a:glow>
                </a:effectLst>
                <a:uLnTx/>
                <a:uFillTx/>
                <a:latin typeface="Calibri Light" panose="020F0302020204030204"/>
                <a:ea typeface="+mj-ea"/>
                <a:cs typeface="+mj-cs"/>
              </a:rPr>
              <a:t> </a:t>
            </a:r>
            <a:r>
              <a:rPr kumimoji="0" lang="en-US" b="1" i="0" u="none" strike="noStrike" kern="1200" normalizeH="0" baseline="0" noProof="0" dirty="0" err="1">
                <a:ln w="22225">
                  <a:solidFill>
                    <a:schemeClr val="accent2"/>
                  </a:solidFill>
                  <a:prstDash val="solid"/>
                </a:ln>
                <a:solidFill>
                  <a:schemeClr val="accent2">
                    <a:lumMod val="40000"/>
                    <a:lumOff val="60000"/>
                  </a:schemeClr>
                </a:solidFill>
                <a:effectLst>
                  <a:glow rad="101600">
                    <a:schemeClr val="tx1">
                      <a:alpha val="60000"/>
                    </a:schemeClr>
                  </a:glow>
                </a:effectLst>
                <a:uLnTx/>
                <a:uFillTx/>
                <a:latin typeface="Calibri Light" panose="020F0302020204030204"/>
                <a:ea typeface="+mj-ea"/>
                <a:cs typeface="+mj-cs"/>
              </a:rPr>
              <a:t>Jeugdhulp</a:t>
            </a:r>
            <a:endParaRPr lang="en-US" b="1" dirty="0">
              <a:ln w="22225">
                <a:solidFill>
                  <a:schemeClr val="accent2"/>
                </a:solidFill>
                <a:prstDash val="solid"/>
              </a:ln>
              <a:solidFill>
                <a:schemeClr val="accent2">
                  <a:lumMod val="40000"/>
                  <a:lumOff val="60000"/>
                </a:schemeClr>
              </a:solidFill>
              <a:effectLst>
                <a:glow rad="101600">
                  <a:schemeClr val="tx1">
                    <a:alpha val="60000"/>
                  </a:schemeClr>
                </a:glow>
              </a:effectLst>
              <a:latin typeface="Calibri Light" panose="020F0302020204030204"/>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b="1" i="0" u="none" strike="noStrike" kern="1200" normalizeH="0" baseline="0" noProof="0" dirty="0" err="1">
                <a:ln w="22225">
                  <a:solidFill>
                    <a:schemeClr val="accent2"/>
                  </a:solidFill>
                  <a:prstDash val="solid"/>
                </a:ln>
                <a:solidFill>
                  <a:schemeClr val="accent2">
                    <a:lumMod val="40000"/>
                    <a:lumOff val="60000"/>
                  </a:schemeClr>
                </a:solidFill>
                <a:effectLst>
                  <a:glow rad="101600">
                    <a:schemeClr val="tx1">
                      <a:alpha val="60000"/>
                    </a:schemeClr>
                  </a:glow>
                </a:effectLst>
                <a:uLnTx/>
                <a:uFillTx/>
                <a:latin typeface="Calibri Light" panose="020F0302020204030204"/>
                <a:ea typeface="+mj-ea"/>
                <a:cs typeface="+mj-cs"/>
              </a:rPr>
              <a:t>Dialoogsessie</a:t>
            </a:r>
            <a:r>
              <a:rPr kumimoji="0" lang="en-US" b="1" i="0" u="none" strike="noStrike" kern="1200" normalizeH="0" baseline="0" noProof="0" dirty="0">
                <a:ln w="22225">
                  <a:solidFill>
                    <a:schemeClr val="accent2"/>
                  </a:solidFill>
                  <a:prstDash val="solid"/>
                </a:ln>
                <a:solidFill>
                  <a:schemeClr val="accent2">
                    <a:lumMod val="40000"/>
                    <a:lumOff val="60000"/>
                  </a:schemeClr>
                </a:solidFill>
                <a:effectLst>
                  <a:glow rad="101600">
                    <a:schemeClr val="tx1">
                      <a:alpha val="60000"/>
                    </a:schemeClr>
                  </a:glow>
                </a:effectLst>
                <a:uLnTx/>
                <a:uFillTx/>
                <a:latin typeface="Calibri Light" panose="020F0302020204030204"/>
                <a:ea typeface="+mj-ea"/>
                <a:cs typeface="+mj-cs"/>
              </a:rPr>
              <a:t> 3</a:t>
            </a:r>
            <a:endPar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26 </a:t>
            </a:r>
            <a:r>
              <a:rPr kumimoji="0" lang="en-US" sz="2800" b="1" i="0" u="none" strike="noStrike" kern="1200" cap="none" spc="0" normalizeH="0" baseline="0" noProof="0" dirty="0" err="1">
                <a:ln>
                  <a:noFill/>
                </a:ln>
                <a:solidFill>
                  <a:prstClr val="black"/>
                </a:solidFill>
                <a:effectLst/>
                <a:uLnTx/>
                <a:uFillTx/>
                <a:latin typeface="Calibri Light" panose="020F0302020204030204"/>
                <a:ea typeface="+mj-ea"/>
                <a:cs typeface="+mj-cs"/>
              </a:rPr>
              <a:t>mei</a:t>
            </a: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 2025</a:t>
            </a:r>
          </a:p>
        </p:txBody>
      </p:sp>
      <p:pic>
        <p:nvPicPr>
          <p:cNvPr id="3" name="Graphic 2">
            <a:extLst>
              <a:ext uri="{FF2B5EF4-FFF2-40B4-BE49-F238E27FC236}">
                <a16:creationId xmlns:a16="http://schemas.microsoft.com/office/drawing/2014/main" id="{17FE549B-0D4F-3F45-8052-5122BCBAAB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29599" y="4425950"/>
            <a:ext cx="3602699" cy="2010809"/>
          </a:xfrm>
          <a:prstGeom prst="rect">
            <a:avLst/>
          </a:prstGeom>
        </p:spPr>
      </p:pic>
    </p:spTree>
    <p:extLst>
      <p:ext uri="{BB962C8B-B14F-4D97-AF65-F5344CB8AC3E}">
        <p14:creationId xmlns:p14="http://schemas.microsoft.com/office/powerpoint/2010/main" val="35140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mute="1">
                <p:cTn id="12" repeatCount="indefinite" fill="hold" display="0">
                  <p:stCondLst>
                    <p:cond delay="indefinite"/>
                  </p:stCondLst>
                </p:cTn>
                <p:tgtEl>
                  <p:spTgt spid="10"/>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230FD27-9267-D042-9F11-CE24244FA72B}"/>
              </a:ext>
            </a:extLst>
          </p:cNvPr>
          <p:cNvSpPr>
            <a:spLocks noGrp="1"/>
          </p:cNvSpPr>
          <p:nvPr>
            <p:ph type="title"/>
          </p:nvPr>
        </p:nvSpPr>
        <p:spPr>
          <a:xfrm>
            <a:off x="635000" y="640823"/>
            <a:ext cx="3418659" cy="5583148"/>
          </a:xfrm>
        </p:spPr>
        <p:txBody>
          <a:bodyPr vert="horz" lIns="91440" tIns="45720" rIns="91440" bIns="45720" rtlCol="0" anchor="ctr">
            <a:normAutofit/>
          </a:bodyPr>
          <a:lstStyle/>
          <a:p>
            <a:r>
              <a:rPr lang="en-US" sz="5400" kern="1200">
                <a:solidFill>
                  <a:schemeClr val="tx1"/>
                </a:solidFill>
                <a:latin typeface="+mj-lt"/>
                <a:ea typeface="+mj-ea"/>
                <a:cs typeface="+mj-cs"/>
              </a:rPr>
              <a:t>Programma</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kstvak 2">
            <a:extLst>
              <a:ext uri="{FF2B5EF4-FFF2-40B4-BE49-F238E27FC236}">
                <a16:creationId xmlns:a16="http://schemas.microsoft.com/office/drawing/2014/main" id="{B83ACB15-2E20-035D-EFE7-E971E5EC7987}"/>
              </a:ext>
            </a:extLst>
          </p:cNvPr>
          <p:cNvGraphicFramePr/>
          <p:nvPr>
            <p:extLst>
              <p:ext uri="{D42A27DB-BD31-4B8C-83A1-F6EECF244321}">
                <p14:modId xmlns:p14="http://schemas.microsoft.com/office/powerpoint/2010/main" val="3972788330"/>
              </p:ext>
            </p:extLst>
          </p:nvPr>
        </p:nvGraphicFramePr>
        <p:xfrm>
          <a:off x="4540861" y="640822"/>
          <a:ext cx="7507471"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4293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435ADE1-1E94-9B40-9D09-1A80258E0341}"/>
              </a:ext>
            </a:extLst>
          </p:cNvPr>
          <p:cNvSpPr>
            <a:spLocks noGrp="1"/>
          </p:cNvSpPr>
          <p:nvPr>
            <p:ph type="title"/>
          </p:nvPr>
        </p:nvSpPr>
        <p:spPr>
          <a:xfrm>
            <a:off x="1171074" y="1396686"/>
            <a:ext cx="3240506" cy="4064628"/>
          </a:xfrm>
        </p:spPr>
        <p:txBody>
          <a:bodyPr>
            <a:normAutofit/>
          </a:bodyPr>
          <a:lstStyle/>
          <a:p>
            <a:r>
              <a:rPr lang="nl-NL" sz="4100">
                <a:solidFill>
                  <a:srgbClr val="FFFFFF"/>
                </a:solidFill>
              </a:rPr>
              <a:t>Mededelingen</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ijdelijke aanduiding voor inhoud 2">
            <a:extLst>
              <a:ext uri="{FF2B5EF4-FFF2-40B4-BE49-F238E27FC236}">
                <a16:creationId xmlns:a16="http://schemas.microsoft.com/office/drawing/2014/main" id="{0270679D-9CFB-984C-BFF7-8D45611D4BD1}"/>
              </a:ext>
            </a:extLst>
          </p:cNvPr>
          <p:cNvSpPr>
            <a:spLocks noGrp="1"/>
          </p:cNvSpPr>
          <p:nvPr>
            <p:ph idx="1"/>
          </p:nvPr>
        </p:nvSpPr>
        <p:spPr>
          <a:xfrm>
            <a:off x="5595268" y="1946163"/>
            <a:ext cx="5871802" cy="3935281"/>
          </a:xfrm>
        </p:spPr>
        <p:txBody>
          <a:bodyPr>
            <a:normAutofit/>
          </a:bodyPr>
          <a:lstStyle/>
          <a:p>
            <a:r>
              <a:rPr lang="nl-NL" dirty="0"/>
              <a:t>Nagestuurde bijlagen:</a:t>
            </a:r>
          </a:p>
          <a:p>
            <a:pPr marL="0" indent="0">
              <a:buNone/>
            </a:pPr>
            <a:endParaRPr lang="nl-NL" dirty="0"/>
          </a:p>
          <a:p>
            <a:pPr lvl="1"/>
            <a:r>
              <a:rPr lang="nl-NL" dirty="0"/>
              <a:t>Nota van Inlichtingen vragenronde 1</a:t>
            </a:r>
          </a:p>
          <a:p>
            <a:pPr lvl="1"/>
            <a:r>
              <a:rPr lang="nl-NL" dirty="0"/>
              <a:t>Nota van Inlichtingen vragenronde 2</a:t>
            </a:r>
          </a:p>
          <a:p>
            <a:pPr lvl="1"/>
            <a:r>
              <a:rPr lang="nl-NL" dirty="0"/>
              <a:t>Nota van Inlichtingen marktconsultatie functie-mix en cao-mix</a:t>
            </a:r>
          </a:p>
          <a:p>
            <a:pPr lvl="1"/>
            <a:r>
              <a:rPr lang="nl-NL" dirty="0"/>
              <a:t>Bijlage bij Innovatie-agenda – strategische opgaven</a:t>
            </a:r>
          </a:p>
        </p:txBody>
      </p:sp>
    </p:spTree>
    <p:extLst>
      <p:ext uri="{BB962C8B-B14F-4D97-AF65-F5344CB8AC3E}">
        <p14:creationId xmlns:p14="http://schemas.microsoft.com/office/powerpoint/2010/main" val="1004857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9A1064-1285-E240-BC26-FB3F92B40587}"/>
              </a:ext>
            </a:extLst>
          </p:cNvPr>
          <p:cNvSpPr>
            <a:spLocks noGrp="1"/>
          </p:cNvSpPr>
          <p:nvPr>
            <p:ph type="title"/>
          </p:nvPr>
        </p:nvSpPr>
        <p:spPr>
          <a:xfrm>
            <a:off x="838200" y="365125"/>
            <a:ext cx="10515600" cy="1325563"/>
          </a:xfrm>
        </p:spPr>
        <p:txBody>
          <a:bodyPr vert="horz" lIns="91440" tIns="45720" rIns="91440" bIns="45720" rtlCol="0" anchor="ctr">
            <a:normAutofit/>
          </a:bodyPr>
          <a:lstStyle/>
          <a:p>
            <a:br>
              <a:rPr lang="en-US" sz="2600" kern="1200" dirty="0">
                <a:solidFill>
                  <a:schemeClr val="tx1"/>
                </a:solidFill>
                <a:latin typeface="+mj-lt"/>
                <a:ea typeface="+mj-ea"/>
                <a:cs typeface="+mj-cs"/>
              </a:rPr>
            </a:br>
            <a:br>
              <a:rPr lang="en-US" sz="2600" kern="1200" dirty="0">
                <a:solidFill>
                  <a:schemeClr val="tx1"/>
                </a:solidFill>
                <a:latin typeface="+mj-lt"/>
                <a:ea typeface="+mj-ea"/>
                <a:cs typeface="+mj-cs"/>
              </a:rPr>
            </a:br>
            <a:endParaRPr lang="en-US" sz="2600" kern="1200" dirty="0">
              <a:solidFill>
                <a:schemeClr val="tx1"/>
              </a:solidFill>
              <a:latin typeface="+mj-lt"/>
              <a:ea typeface="+mj-ea"/>
              <a:cs typeface="+mj-cs"/>
            </a:endParaRPr>
          </a:p>
        </p:txBody>
      </p:sp>
      <p:sp>
        <p:nvSpPr>
          <p:cNvPr id="2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inhoud 4">
            <a:extLst>
              <a:ext uri="{FF2B5EF4-FFF2-40B4-BE49-F238E27FC236}">
                <a16:creationId xmlns:a16="http://schemas.microsoft.com/office/drawing/2014/main" id="{83EADBDC-F61C-9E4A-8982-E964FAA013C8}"/>
              </a:ext>
            </a:extLst>
          </p:cNvPr>
          <p:cNvSpPr>
            <a:spLocks noGrp="1"/>
          </p:cNvSpPr>
          <p:nvPr>
            <p:ph sz="half" idx="2"/>
          </p:nvPr>
        </p:nvSpPr>
        <p:spPr>
          <a:xfrm>
            <a:off x="838200" y="1929384"/>
            <a:ext cx="10515600" cy="4251960"/>
          </a:xfrm>
        </p:spPr>
        <p:txBody>
          <a:bodyPr vert="horz" lIns="91440" tIns="45720" rIns="91440" bIns="45720" rtlCol="0" anchor="t">
            <a:normAutofit/>
          </a:bodyPr>
          <a:lstStyle/>
          <a:p>
            <a:pPr marL="0" indent="0">
              <a:buNone/>
            </a:pPr>
            <a:r>
              <a:rPr lang="nl-NL" sz="1600" b="1" i="1" dirty="0">
                <a:effectLst/>
                <a:latin typeface="Helvetica" pitchFamily="2" charset="0"/>
              </a:rPr>
              <a:t>Actie 1: 	Drie bespreekpunten</a:t>
            </a:r>
            <a:endParaRPr lang="nl-NL" sz="1600" b="1" dirty="0">
              <a:effectLst/>
              <a:latin typeface="Helvetica" pitchFamily="2" charset="0"/>
            </a:endParaRPr>
          </a:p>
          <a:p>
            <a:pPr marL="941388" indent="314325"/>
            <a:r>
              <a:rPr lang="nl-NL" sz="1600" i="1" dirty="0">
                <a:effectLst/>
                <a:latin typeface="Helvetica" pitchFamily="2" charset="0"/>
              </a:rPr>
              <a:t>No-show voor de individuele begeleiding heroverwegen</a:t>
            </a:r>
            <a:endParaRPr lang="nl-NL" sz="1600" dirty="0">
              <a:effectLst/>
              <a:latin typeface="Helvetica" pitchFamily="2" charset="0"/>
            </a:endParaRPr>
          </a:p>
          <a:p>
            <a:pPr marL="941388" indent="314325"/>
            <a:r>
              <a:rPr lang="nl-NL" sz="1600" i="1" dirty="0">
                <a:effectLst/>
                <a:latin typeface="Helvetica" pitchFamily="2" charset="0"/>
              </a:rPr>
              <a:t>No-show bij individuele behandeling binnen SGGZ is volledig declarabel?</a:t>
            </a:r>
            <a:endParaRPr lang="nl-NL" sz="1600" dirty="0">
              <a:effectLst/>
              <a:latin typeface="Helvetica" pitchFamily="2" charset="0"/>
            </a:endParaRPr>
          </a:p>
          <a:p>
            <a:pPr marL="941388" indent="314325"/>
            <a:r>
              <a:rPr lang="nl-NL" sz="1600" i="1" dirty="0">
                <a:effectLst/>
                <a:latin typeface="Helvetica" pitchFamily="2" charset="0"/>
              </a:rPr>
              <a:t>Is er rekening is gehouden met CAO-ontwikkelingen bij het vaststellen van de</a:t>
            </a:r>
            <a:r>
              <a:rPr lang="nl-NL" sz="1600" dirty="0">
                <a:latin typeface="Helvetica" pitchFamily="2" charset="0"/>
              </a:rPr>
              <a:t> </a:t>
            </a:r>
            <a:r>
              <a:rPr lang="nl-NL" sz="1600" i="1" dirty="0">
                <a:effectLst/>
                <a:latin typeface="Helvetica" pitchFamily="2" charset="0"/>
              </a:rPr>
              <a:t>tarieven 2026.</a:t>
            </a:r>
          </a:p>
          <a:p>
            <a:pPr marL="941388" indent="314325"/>
            <a:r>
              <a:rPr lang="nl-NL" sz="1600" i="1" dirty="0">
                <a:solidFill>
                  <a:srgbClr val="FF0000"/>
                </a:solidFill>
                <a:effectLst/>
                <a:latin typeface="Helvetica" pitchFamily="2" charset="0"/>
              </a:rPr>
              <a:t>Zoals in de dialoog meermaals is benoemd is het verschillend blijven behandelen van ‘behandeling door J&amp;O’ en ‘behandeling door GGZ’ niet correct en op aannames gestoeld die niet kloppen.</a:t>
            </a:r>
            <a:endParaRPr lang="nl-NL" sz="1600" dirty="0">
              <a:solidFill>
                <a:srgbClr val="FF0000"/>
              </a:solidFill>
              <a:effectLst/>
              <a:latin typeface="Helvetica" pitchFamily="2" charset="0"/>
            </a:endParaRPr>
          </a:p>
          <a:p>
            <a:pPr marL="0" indent="0">
              <a:buNone/>
            </a:pPr>
            <a:r>
              <a:rPr lang="nl-NL" sz="1600" b="1" i="1" dirty="0">
                <a:effectLst/>
                <a:latin typeface="Helvetica" pitchFamily="2" charset="0"/>
              </a:rPr>
              <a:t>Actie 2: 	Tekstuele aanpassingen SGGZ in productenboek agenderen bij derde</a:t>
            </a:r>
            <a:r>
              <a:rPr lang="nl-NL" sz="1600" b="1" dirty="0">
                <a:latin typeface="Helvetica" pitchFamily="2" charset="0"/>
              </a:rPr>
              <a:t> </a:t>
            </a:r>
            <a:r>
              <a:rPr lang="nl-NL" sz="1600" b="1" i="1" dirty="0">
                <a:effectLst/>
                <a:latin typeface="Helvetica" pitchFamily="2" charset="0"/>
              </a:rPr>
              <a:t>dialoogsessie.</a:t>
            </a:r>
            <a:endParaRPr lang="nl-NL" sz="1600" b="1" dirty="0">
              <a:effectLst/>
              <a:latin typeface="Helvetica" pitchFamily="2" charset="0"/>
            </a:endParaRPr>
          </a:p>
          <a:p>
            <a:pPr marL="0" indent="0">
              <a:buNone/>
            </a:pPr>
            <a:endParaRPr lang="nl-NL" sz="1600" i="1" dirty="0">
              <a:effectLst/>
              <a:latin typeface="Helvetica" pitchFamily="2" charset="0"/>
            </a:endParaRPr>
          </a:p>
          <a:p>
            <a:pPr marL="0" indent="0">
              <a:buNone/>
            </a:pPr>
            <a:r>
              <a:rPr lang="nl-NL" sz="1600" b="1" i="1" dirty="0">
                <a:effectLst/>
                <a:latin typeface="Helvetica" pitchFamily="2" charset="0"/>
              </a:rPr>
              <a:t>Actie 3: 	Tijdens de derde dialoog komen we terug op de component medische</a:t>
            </a:r>
            <a:r>
              <a:rPr lang="nl-NL" sz="1600" b="1" dirty="0">
                <a:latin typeface="Helvetica" pitchFamily="2" charset="0"/>
              </a:rPr>
              <a:t> </a:t>
            </a:r>
            <a:r>
              <a:rPr lang="nl-NL" sz="1600" b="1" i="1" dirty="0">
                <a:effectLst/>
                <a:latin typeface="Helvetica" pitchFamily="2" charset="0"/>
              </a:rPr>
              <a:t>specialist bij 	medicatiecontrole</a:t>
            </a:r>
            <a:endParaRPr lang="nl-NL" sz="1600" b="1" dirty="0">
              <a:latin typeface="Helvetica" pitchFamily="2" charset="0"/>
            </a:endParaRPr>
          </a:p>
          <a:p>
            <a:pPr marL="0" indent="0">
              <a:buNone/>
            </a:pPr>
            <a:endParaRPr lang="nl-NL" sz="1600" b="1" i="1" dirty="0">
              <a:effectLst/>
              <a:latin typeface="Helvetica" pitchFamily="2" charset="0"/>
            </a:endParaRPr>
          </a:p>
          <a:p>
            <a:pPr marL="0" indent="0">
              <a:buNone/>
            </a:pPr>
            <a:r>
              <a:rPr lang="nl-NL" sz="1600" b="1" i="1" dirty="0">
                <a:effectLst/>
                <a:latin typeface="Helvetica" pitchFamily="2" charset="0"/>
              </a:rPr>
              <a:t>Actie 4: 	Definitieve prioritering innovatie-agenda agenderen voor de derde</a:t>
            </a:r>
            <a:r>
              <a:rPr lang="nl-NL" sz="1600" b="1" dirty="0">
                <a:latin typeface="Helvetica" pitchFamily="2" charset="0"/>
              </a:rPr>
              <a:t> </a:t>
            </a:r>
            <a:r>
              <a:rPr lang="nl-NL" sz="1600" b="1" i="1" dirty="0">
                <a:effectLst/>
                <a:latin typeface="Helvetica" pitchFamily="2" charset="0"/>
              </a:rPr>
              <a:t>dialoogsessie.</a:t>
            </a:r>
            <a:endParaRPr lang="nl-NL" sz="1600" b="1" dirty="0">
              <a:effectLst/>
              <a:latin typeface="Helvetica" pitchFamily="2" charset="0"/>
            </a:endParaRPr>
          </a:p>
          <a:p>
            <a:pPr marL="0" indent="0">
              <a:buNone/>
              <a:tabLst>
                <a:tab pos="457200" algn="l"/>
              </a:tabLst>
            </a:pPr>
            <a:endParaRPr lang="en-US" sz="2200" dirty="0"/>
          </a:p>
        </p:txBody>
      </p:sp>
      <p:sp>
        <p:nvSpPr>
          <p:cNvPr id="3" name="Tekstvak 2">
            <a:extLst>
              <a:ext uri="{FF2B5EF4-FFF2-40B4-BE49-F238E27FC236}">
                <a16:creationId xmlns:a16="http://schemas.microsoft.com/office/drawing/2014/main" id="{2FE65DDD-789B-A34B-BBAD-930EB40393A2}"/>
              </a:ext>
            </a:extLst>
          </p:cNvPr>
          <p:cNvSpPr txBox="1"/>
          <p:nvPr/>
        </p:nvSpPr>
        <p:spPr>
          <a:xfrm>
            <a:off x="2372498" y="514064"/>
            <a:ext cx="6771149" cy="738664"/>
          </a:xfrm>
          <a:prstGeom prst="rect">
            <a:avLst/>
          </a:prstGeom>
          <a:noFill/>
        </p:spPr>
        <p:txBody>
          <a:bodyPr wrap="none" rtlCol="0">
            <a:spAutoFit/>
          </a:bodyPr>
          <a:lstStyle/>
          <a:p>
            <a:r>
              <a:rPr lang="nl-NL" sz="4200" dirty="0"/>
              <a:t>Afspraken uit dialoogsessie 2 </a:t>
            </a:r>
          </a:p>
        </p:txBody>
      </p:sp>
    </p:spTree>
    <p:extLst>
      <p:ext uri="{BB962C8B-B14F-4D97-AF65-F5344CB8AC3E}">
        <p14:creationId xmlns:p14="http://schemas.microsoft.com/office/powerpoint/2010/main" val="1428475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9A1064-1285-E240-BC26-FB3F92B40587}"/>
              </a:ext>
            </a:extLst>
          </p:cNvPr>
          <p:cNvSpPr>
            <a:spLocks noGrp="1"/>
          </p:cNvSpPr>
          <p:nvPr>
            <p:ph type="title"/>
          </p:nvPr>
        </p:nvSpPr>
        <p:spPr>
          <a:xfrm>
            <a:off x="838200" y="365125"/>
            <a:ext cx="10515600" cy="1325563"/>
          </a:xfrm>
        </p:spPr>
        <p:txBody>
          <a:bodyPr vert="horz" lIns="91440" tIns="45720" rIns="91440" bIns="45720" rtlCol="0" anchor="ctr">
            <a:normAutofit/>
          </a:bodyPr>
          <a:lstStyle/>
          <a:p>
            <a:br>
              <a:rPr lang="en-US" sz="2600" kern="1200" dirty="0">
                <a:solidFill>
                  <a:schemeClr val="tx1"/>
                </a:solidFill>
                <a:latin typeface="+mj-lt"/>
                <a:ea typeface="+mj-ea"/>
                <a:cs typeface="+mj-cs"/>
              </a:rPr>
            </a:br>
            <a:br>
              <a:rPr lang="en-US" sz="2600" kern="1200" dirty="0">
                <a:solidFill>
                  <a:schemeClr val="tx1"/>
                </a:solidFill>
                <a:latin typeface="+mj-lt"/>
                <a:ea typeface="+mj-ea"/>
                <a:cs typeface="+mj-cs"/>
              </a:rPr>
            </a:br>
            <a:endParaRPr lang="en-US" sz="2600" kern="1200" dirty="0">
              <a:solidFill>
                <a:schemeClr val="tx1"/>
              </a:solidFill>
              <a:latin typeface="+mj-lt"/>
              <a:ea typeface="+mj-ea"/>
              <a:cs typeface="+mj-cs"/>
            </a:endParaRPr>
          </a:p>
        </p:txBody>
      </p:sp>
      <p:sp>
        <p:nvSpPr>
          <p:cNvPr id="2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inhoud 4">
            <a:extLst>
              <a:ext uri="{FF2B5EF4-FFF2-40B4-BE49-F238E27FC236}">
                <a16:creationId xmlns:a16="http://schemas.microsoft.com/office/drawing/2014/main" id="{83EADBDC-F61C-9E4A-8982-E964FAA013C8}"/>
              </a:ext>
            </a:extLst>
          </p:cNvPr>
          <p:cNvSpPr>
            <a:spLocks noGrp="1"/>
          </p:cNvSpPr>
          <p:nvPr>
            <p:ph sz="half" idx="2"/>
          </p:nvPr>
        </p:nvSpPr>
        <p:spPr>
          <a:xfrm>
            <a:off x="838200" y="2023085"/>
            <a:ext cx="10684764" cy="4251960"/>
          </a:xfrm>
        </p:spPr>
        <p:txBody>
          <a:bodyPr vert="horz" lIns="91440" tIns="45720" rIns="91440" bIns="45720" rtlCol="0" anchor="t">
            <a:normAutofit/>
          </a:bodyPr>
          <a:lstStyle/>
          <a:p>
            <a:pPr algn="l"/>
            <a:r>
              <a:rPr lang="en-US" sz="1800" b="0" i="0" u="none" strike="noStrike" dirty="0">
                <a:solidFill>
                  <a:srgbClr val="000000"/>
                </a:solidFill>
                <a:effectLst/>
                <a:latin typeface="Arial" panose="020B0604020202020204" pitchFamily="34" charset="0"/>
              </a:rPr>
              <a:t>No-show is </a:t>
            </a:r>
            <a:r>
              <a:rPr lang="en-US" sz="1800" b="1" i="0" u="none" strike="noStrike" dirty="0">
                <a:solidFill>
                  <a:srgbClr val="000000"/>
                </a:solidFill>
                <a:effectLst/>
                <a:latin typeface="Arial" panose="020B0604020202020204" pitchFamily="34" charset="0"/>
              </a:rPr>
              <a:t>nooit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declarabel</a:t>
            </a:r>
            <a:r>
              <a:rPr lang="en-US" sz="1800" b="0" i="0" u="none" strike="noStrike" dirty="0">
                <a:solidFill>
                  <a:srgbClr val="000000"/>
                </a:solidFill>
                <a:effectLst/>
                <a:latin typeface="Arial" panose="020B0604020202020204" pitchFamily="34" charset="0"/>
              </a:rPr>
              <a:t>. Wat </a:t>
            </a:r>
            <a:r>
              <a:rPr lang="en-US" sz="1800" b="0" i="0" u="none" strike="noStrike" dirty="0" err="1">
                <a:solidFill>
                  <a:srgbClr val="000000"/>
                </a:solidFill>
                <a:effectLst/>
                <a:latin typeface="Arial" panose="020B0604020202020204" pitchFamily="34" charset="0"/>
              </a:rPr>
              <a:t>wel</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declarabel</a:t>
            </a:r>
            <a:r>
              <a:rPr lang="en-US" sz="1800" b="0" i="0" u="none" strike="noStrike" dirty="0">
                <a:solidFill>
                  <a:srgbClr val="000000"/>
                </a:solidFill>
                <a:effectLst/>
                <a:latin typeface="Arial" panose="020B0604020202020204" pitchFamily="34" charset="0"/>
              </a:rPr>
              <a:t> is, is de </a:t>
            </a:r>
            <a:r>
              <a:rPr lang="en-US" sz="1800" b="1" i="0" u="none" strike="noStrike" dirty="0">
                <a:solidFill>
                  <a:srgbClr val="000000"/>
                </a:solidFill>
                <a:effectLst/>
                <a:latin typeface="Arial" panose="020B0604020202020204" pitchFamily="34" charset="0"/>
              </a:rPr>
              <a:t>direct </a:t>
            </a:r>
            <a:r>
              <a:rPr lang="en-US" sz="1800" b="1" i="0" u="none" strike="noStrike" dirty="0" err="1">
                <a:solidFill>
                  <a:srgbClr val="000000"/>
                </a:solidFill>
                <a:effectLst/>
                <a:latin typeface="Arial" panose="020B0604020202020204" pitchFamily="34" charset="0"/>
              </a:rPr>
              <a:t>cliëntgebonden</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tijd</a:t>
            </a:r>
            <a:r>
              <a:rPr lang="en-US" sz="1800" b="1"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welke</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hoort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bij</a:t>
            </a:r>
            <a:r>
              <a:rPr lang="en-US" sz="1800" b="0" i="0" u="none" strike="noStrike" dirty="0">
                <a:solidFill>
                  <a:srgbClr val="000000"/>
                </a:solidFill>
                <a:effectLst/>
                <a:latin typeface="Arial" panose="020B0604020202020204" pitchFamily="34" charset="0"/>
              </a:rPr>
              <a:t> de no-show. </a:t>
            </a:r>
          </a:p>
          <a:p>
            <a:pPr algn="l"/>
            <a:r>
              <a:rPr lang="en-US" sz="1800" b="0" i="0" u="none" strike="noStrike" dirty="0" err="1">
                <a:solidFill>
                  <a:srgbClr val="000000"/>
                </a:solidFill>
                <a:effectLst/>
                <a:latin typeface="Arial" panose="020B0604020202020204" pitchFamily="34" charset="0"/>
              </a:rPr>
              <a:t>Specifiek</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voor</a:t>
            </a:r>
            <a:r>
              <a:rPr lang="en-US" sz="1800" b="0" i="0" u="none" strike="noStrike" dirty="0">
                <a:solidFill>
                  <a:srgbClr val="000000"/>
                </a:solidFill>
                <a:effectLst/>
                <a:latin typeface="Arial" panose="020B0604020202020204" pitchFamily="34" charset="0"/>
              </a:rPr>
              <a:t> de </a:t>
            </a:r>
            <a:r>
              <a:rPr lang="en-US" sz="1800" b="1" i="0" u="none" strike="noStrike" dirty="0" err="1">
                <a:solidFill>
                  <a:srgbClr val="000000"/>
                </a:solidFill>
                <a:effectLst/>
                <a:latin typeface="Arial" panose="020B0604020202020204" pitchFamily="34" charset="0"/>
              </a:rPr>
              <a:t>behandelproducten</a:t>
            </a:r>
            <a:r>
              <a:rPr lang="en-US" sz="1800" b="1" i="0" u="none" strike="noStrike" dirty="0">
                <a:solidFill>
                  <a:srgbClr val="000000"/>
                </a:solidFill>
                <a:effectLst/>
                <a:latin typeface="Arial" panose="020B0604020202020204" pitchFamily="34" charset="0"/>
              </a:rPr>
              <a:t> </a:t>
            </a:r>
            <a:r>
              <a:rPr lang="en-US" sz="1800" i="0" u="none" strike="noStrike" dirty="0" err="1">
                <a:solidFill>
                  <a:srgbClr val="000000"/>
                </a:solidFill>
                <a:effectLst/>
                <a:latin typeface="Arial" panose="020B0604020202020204" pitchFamily="34" charset="0"/>
              </a:rPr>
              <a:t>geldt</a:t>
            </a:r>
            <a:r>
              <a:rPr lang="en-US" sz="1800" i="0" u="none" strike="noStrike" dirty="0">
                <a:solidFill>
                  <a:srgbClr val="000000"/>
                </a:solidFill>
                <a:effectLst/>
                <a:latin typeface="Arial" panose="020B0604020202020204" pitchFamily="34" charset="0"/>
              </a:rPr>
              <a:t> </a:t>
            </a:r>
            <a:r>
              <a:rPr lang="en-US" sz="1800" i="0" u="none" strike="noStrike" dirty="0" err="1">
                <a:solidFill>
                  <a:srgbClr val="000000"/>
                </a:solidFill>
                <a:effectLst/>
                <a:latin typeface="Arial" panose="020B0604020202020204" pitchFamily="34" charset="0"/>
              </a:rPr>
              <a:t>dat</a:t>
            </a:r>
            <a:r>
              <a:rPr lang="en-US" sz="1800" i="0" u="none" strike="noStrike" dirty="0">
                <a:solidFill>
                  <a:srgbClr val="000000"/>
                </a:solidFill>
                <a:effectLst/>
                <a:latin typeface="Arial" panose="020B0604020202020204" pitchFamily="34" charset="0"/>
              </a:rPr>
              <a:t> </a:t>
            </a:r>
            <a:r>
              <a:rPr lang="en-US" sz="1800" i="0" u="none" strike="noStrike" dirty="0" err="1">
                <a:solidFill>
                  <a:srgbClr val="000000"/>
                </a:solidFill>
                <a:effectLst/>
                <a:latin typeface="Arial" panose="020B0604020202020204" pitchFamily="34" charset="0"/>
              </a:rPr>
              <a:t>ook</a:t>
            </a:r>
            <a:r>
              <a:rPr lang="en-US" sz="1800" i="0" u="none" strike="noStrike" dirty="0">
                <a:solidFill>
                  <a:srgbClr val="000000"/>
                </a:solidFill>
                <a:effectLst/>
                <a:latin typeface="Arial" panose="020B0604020202020204" pitchFamily="34" charset="0"/>
              </a:rPr>
              <a:t> de </a:t>
            </a:r>
            <a:r>
              <a:rPr lang="en-US" sz="1800" b="1" i="0" u="none" strike="noStrike" dirty="0">
                <a:solidFill>
                  <a:srgbClr val="000000"/>
                </a:solidFill>
                <a:effectLst/>
                <a:latin typeface="Arial" panose="020B0604020202020204" pitchFamily="34" charset="0"/>
              </a:rPr>
              <a:t>indirect </a:t>
            </a:r>
            <a:r>
              <a:rPr lang="en-US" sz="1800" b="1" i="0" u="none" strike="noStrike" dirty="0" err="1">
                <a:solidFill>
                  <a:srgbClr val="000000"/>
                </a:solidFill>
                <a:effectLst/>
                <a:latin typeface="Arial" panose="020B0604020202020204" pitchFamily="34" charset="0"/>
              </a:rPr>
              <a:t>cliëntgebonden</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tijd</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declarabel</a:t>
            </a:r>
            <a:r>
              <a:rPr lang="en-US" sz="1800" b="1" i="0" u="none" strike="noStrike" dirty="0">
                <a:solidFill>
                  <a:srgbClr val="000000"/>
                </a:solidFill>
                <a:effectLst/>
                <a:latin typeface="Arial" panose="020B0604020202020204" pitchFamily="34" charset="0"/>
              </a:rPr>
              <a:t> is</a:t>
            </a:r>
            <a:r>
              <a:rPr lang="en-US" sz="1800" b="0" i="0" u="none" strike="noStrike" dirty="0">
                <a:solidFill>
                  <a:srgbClr val="000000"/>
                </a:solidFill>
                <a:effectLst/>
                <a:latin typeface="Arial" panose="020B0604020202020204" pitchFamily="34" charset="0"/>
              </a:rPr>
              <a:t>. </a:t>
            </a:r>
          </a:p>
          <a:p>
            <a:pPr marL="182563" indent="39688" algn="l">
              <a:spcBef>
                <a:spcPts val="400"/>
              </a:spcBef>
              <a:buNone/>
            </a:pPr>
            <a:r>
              <a:rPr lang="en-US" sz="1800" b="0" i="0" u="none" strike="noStrike" dirty="0" err="1">
                <a:solidFill>
                  <a:srgbClr val="000000"/>
                </a:solidFill>
                <a:effectLst/>
                <a:latin typeface="Arial" panose="020B0604020202020204" pitchFamily="34" charset="0"/>
              </a:rPr>
              <a:t>Dit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betreft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dus</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onder</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andere</a:t>
            </a:r>
            <a:r>
              <a:rPr lang="en-US" sz="1800" b="0" i="0" u="none" strike="noStrike" dirty="0">
                <a:solidFill>
                  <a:srgbClr val="000000"/>
                </a:solidFill>
                <a:effectLst/>
                <a:latin typeface="Arial" panose="020B0604020202020204" pitchFamily="34" charset="0"/>
              </a:rPr>
              <a:t> de </a:t>
            </a:r>
            <a:r>
              <a:rPr lang="en-US" sz="1800" b="0" i="0" u="none" strike="noStrike" dirty="0" err="1">
                <a:solidFill>
                  <a:srgbClr val="000000"/>
                </a:solidFill>
                <a:effectLst/>
                <a:latin typeface="Arial" panose="020B0604020202020204" pitchFamily="34" charset="0"/>
              </a:rPr>
              <a:t>reistijd</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en</a:t>
            </a:r>
            <a:r>
              <a:rPr lang="en-US" sz="1800" b="0" i="0" u="none" strike="noStrike" dirty="0">
                <a:solidFill>
                  <a:srgbClr val="000000"/>
                </a:solidFill>
                <a:effectLst/>
                <a:latin typeface="Arial" panose="020B0604020202020204" pitchFamily="34" charset="0"/>
              </a:rPr>
              <a:t> de </a:t>
            </a:r>
            <a:r>
              <a:rPr lang="en-US" sz="1800" b="0" i="0" u="none" strike="noStrike" dirty="0" err="1">
                <a:solidFill>
                  <a:srgbClr val="000000"/>
                </a:solidFill>
                <a:effectLst/>
                <a:latin typeface="Arial" panose="020B0604020202020204" pitchFamily="34" charset="0"/>
              </a:rPr>
              <a:t>verslaglegging</a:t>
            </a:r>
            <a:r>
              <a:rPr lang="en-US" sz="1800" b="0" i="0" u="none" strike="noStrike" dirty="0">
                <a:solidFill>
                  <a:srgbClr val="000000"/>
                </a:solidFill>
                <a:effectLst/>
                <a:latin typeface="Arial" panose="020B0604020202020204" pitchFamily="34" charset="0"/>
              </a:rPr>
              <a:t>. </a:t>
            </a:r>
          </a:p>
          <a:p>
            <a:pPr marL="639763" lvl="1" indent="-169863">
              <a:spcBef>
                <a:spcPts val="1100"/>
              </a:spcBef>
            </a:pPr>
            <a:r>
              <a:rPr lang="en-US" sz="1800" b="0" i="0" u="none" strike="noStrike" dirty="0" err="1">
                <a:solidFill>
                  <a:srgbClr val="000000"/>
                </a:solidFill>
                <a:effectLst/>
                <a:latin typeface="Arial" panose="020B0604020202020204" pitchFamily="34" charset="0"/>
              </a:rPr>
              <a:t>Daarnaast</a:t>
            </a:r>
            <a:r>
              <a:rPr lang="en-US" sz="1800" b="0" i="0" u="none" strike="noStrike" dirty="0">
                <a:solidFill>
                  <a:srgbClr val="000000"/>
                </a:solidFill>
                <a:effectLst/>
                <a:latin typeface="Arial" panose="020B0604020202020204" pitchFamily="34" charset="0"/>
              </a:rPr>
              <a:t> is het de </a:t>
            </a:r>
            <a:r>
              <a:rPr lang="en-US" sz="1800" b="0" i="0" u="none" strike="noStrike" dirty="0" err="1">
                <a:solidFill>
                  <a:srgbClr val="000000"/>
                </a:solidFill>
                <a:effectLst/>
                <a:latin typeface="Arial" panose="020B0604020202020204" pitchFamily="34" charset="0"/>
              </a:rPr>
              <a:t>verwachting</a:t>
            </a:r>
            <a:r>
              <a:rPr lang="en-US" sz="1800" b="0" i="0" u="none" strike="noStrike" dirty="0">
                <a:solidFill>
                  <a:srgbClr val="000000"/>
                </a:solidFill>
                <a:effectLst/>
                <a:latin typeface="Arial" panose="020B0604020202020204" pitchFamily="34" charset="0"/>
              </a:rPr>
              <a:t> van </a:t>
            </a:r>
            <a:r>
              <a:rPr lang="en-US" sz="1800" b="0" i="0" u="none" strike="noStrike" dirty="0" err="1">
                <a:solidFill>
                  <a:srgbClr val="000000"/>
                </a:solidFill>
                <a:effectLst/>
                <a:latin typeface="Arial" panose="020B0604020202020204" pitchFamily="34" charset="0"/>
              </a:rPr>
              <a:t>gemeenten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dat</a:t>
            </a:r>
            <a:r>
              <a:rPr lang="en-US" sz="1800" b="0" i="0" u="none" strike="noStrike" dirty="0">
                <a:solidFill>
                  <a:srgbClr val="000000"/>
                </a:solidFill>
                <a:effectLst/>
                <a:latin typeface="Arial" panose="020B0604020202020204" pitchFamily="34" charset="0"/>
              </a:rPr>
              <a:t> professionals de </a:t>
            </a:r>
            <a:r>
              <a:rPr lang="en-US" sz="1800" b="1" i="0" u="none" strike="noStrike" dirty="0" err="1">
                <a:solidFill>
                  <a:srgbClr val="000000"/>
                </a:solidFill>
                <a:effectLst/>
                <a:latin typeface="Arial" panose="020B0604020202020204" pitchFamily="34" charset="0"/>
              </a:rPr>
              <a:t>vrijgevallen</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tijd</a:t>
            </a:r>
            <a:r>
              <a:rPr lang="en-US" sz="1800" b="1"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bij</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behandeling</a:t>
            </a:r>
            <a:r>
              <a:rPr lang="en-US" sz="1800" b="0" i="0" u="none" strike="noStrike" dirty="0">
                <a:solidFill>
                  <a:srgbClr val="000000"/>
                </a:solidFill>
                <a:effectLst/>
                <a:latin typeface="Arial" panose="020B0604020202020204" pitchFamily="34" charset="0"/>
              </a:rPr>
              <a:t> op </a:t>
            </a:r>
            <a:r>
              <a:rPr lang="en-US" sz="1800" b="0" i="0" u="none" strike="noStrike" dirty="0" err="1">
                <a:solidFill>
                  <a:srgbClr val="000000"/>
                </a:solidFill>
                <a:effectLst/>
                <a:latin typeface="Arial" panose="020B0604020202020204" pitchFamily="34" charset="0"/>
              </a:rPr>
              <a:t>een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efficiënte</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manier</a:t>
            </a:r>
            <a:r>
              <a:rPr lang="en-US" sz="1800" b="0" i="0" u="none" strike="noStrike" dirty="0">
                <a:solidFill>
                  <a:srgbClr val="000000"/>
                </a:solidFill>
                <a:effectLst/>
                <a:latin typeface="Arial" panose="020B0604020202020204" pitchFamily="34" charset="0"/>
              </a:rPr>
              <a:t> in </a:t>
            </a:r>
            <a:r>
              <a:rPr lang="en-US" sz="1800" b="0" i="0" u="none" strike="noStrike" dirty="0" err="1">
                <a:solidFill>
                  <a:srgbClr val="000000"/>
                </a:solidFill>
                <a:effectLst/>
                <a:latin typeface="Arial" panose="020B0604020202020204" pitchFamily="34" charset="0"/>
              </a:rPr>
              <a:t>kunnen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zetten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waardoor</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ook</a:t>
            </a:r>
            <a:r>
              <a:rPr lang="en-US" sz="1800" b="0" i="0" u="none" strike="noStrike" dirty="0">
                <a:solidFill>
                  <a:srgbClr val="000000"/>
                </a:solidFill>
                <a:effectLst/>
                <a:latin typeface="Arial" panose="020B0604020202020204" pitchFamily="34" charset="0"/>
              </a:rPr>
              <a:t> de </a:t>
            </a:r>
            <a:r>
              <a:rPr lang="en-US" sz="1800" b="0" i="0" u="none" strike="noStrike" dirty="0" err="1">
                <a:solidFill>
                  <a:srgbClr val="000000"/>
                </a:solidFill>
                <a:effectLst/>
                <a:latin typeface="Arial" panose="020B0604020202020204" pitchFamily="34" charset="0"/>
              </a:rPr>
              <a:t>vrijgevallen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tijd</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toch</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declarabel</a:t>
            </a:r>
            <a:r>
              <a:rPr lang="en-US" sz="1800" b="0" i="0" u="none" strike="noStrike" dirty="0">
                <a:solidFill>
                  <a:srgbClr val="000000"/>
                </a:solidFill>
                <a:effectLst/>
                <a:latin typeface="Arial" panose="020B0604020202020204" pitchFamily="34" charset="0"/>
              </a:rPr>
              <a:t> is. </a:t>
            </a:r>
            <a:r>
              <a:rPr lang="en-US" sz="1800" b="0" i="0" u="none" strike="noStrike" dirty="0" err="1">
                <a:solidFill>
                  <a:srgbClr val="000000"/>
                </a:solidFill>
                <a:effectLst/>
                <a:latin typeface="Arial" panose="020B0604020202020204" pitchFamily="34" charset="0"/>
              </a:rPr>
              <a:t>Bijvoorbeeld</a:t>
            </a:r>
            <a:r>
              <a:rPr lang="en-US" sz="1800" b="0" i="0" u="none" strike="noStrike" dirty="0">
                <a:solidFill>
                  <a:srgbClr val="000000"/>
                </a:solidFill>
                <a:effectLst/>
                <a:latin typeface="Arial" panose="020B0604020202020204" pitchFamily="34" charset="0"/>
              </a:rPr>
              <a:t> door </a:t>
            </a:r>
            <a:r>
              <a:rPr lang="en-US" sz="1800" b="0" i="0" u="none" strike="noStrike" dirty="0" err="1">
                <a:solidFill>
                  <a:srgbClr val="000000"/>
                </a:solidFill>
                <a:effectLst/>
                <a:latin typeface="Arial" panose="020B0604020202020204" pitchFamily="34" charset="0"/>
              </a:rPr>
              <a:t>voor</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een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andere</a:t>
            </a:r>
            <a:r>
              <a:rPr lang="en-US" sz="1800" b="0" i="0" u="none" strike="noStrike" dirty="0">
                <a:solidFill>
                  <a:srgbClr val="000000"/>
                </a:solidFill>
                <a:effectLst/>
                <a:latin typeface="Arial" panose="020B0604020202020204" pitchFamily="34" charset="0"/>
              </a:rPr>
              <a:t> client </a:t>
            </a:r>
            <a:r>
              <a:rPr lang="en-US" sz="1800" b="0" i="0" u="none" strike="noStrike" dirty="0" err="1">
                <a:solidFill>
                  <a:srgbClr val="000000"/>
                </a:solidFill>
                <a:effectLst/>
                <a:latin typeface="Arial" panose="020B0604020202020204" pitchFamily="34" charset="0"/>
              </a:rPr>
              <a:t>verslaglegging</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te</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doen</a:t>
            </a:r>
            <a:r>
              <a:rPr lang="en-US" sz="1800" b="0" i="0" u="none" strike="noStrike" dirty="0">
                <a:solidFill>
                  <a:srgbClr val="000000"/>
                </a:solidFill>
                <a:effectLst/>
                <a:latin typeface="Arial" panose="020B0604020202020204" pitchFamily="34" charset="0"/>
              </a:rPr>
              <a:t>, het </a:t>
            </a:r>
            <a:r>
              <a:rPr lang="en-US" sz="1800" b="0" i="0" u="none" strike="noStrike" dirty="0" err="1">
                <a:solidFill>
                  <a:srgbClr val="000000"/>
                </a:solidFill>
                <a:effectLst/>
                <a:latin typeface="Arial" panose="020B0604020202020204" pitchFamily="34" charset="0"/>
              </a:rPr>
              <a:t>gesprek</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voor</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te</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bereiden</a:t>
            </a:r>
            <a:r>
              <a:rPr lang="en-US" sz="1800" b="0" i="0" u="none" strike="noStrike" dirty="0">
                <a:solidFill>
                  <a:srgbClr val="000000"/>
                </a:solidFill>
                <a:effectLst/>
                <a:latin typeface="Arial" panose="020B0604020202020204" pitchFamily="34" charset="0"/>
              </a:rPr>
              <a:t>, etc. Hiermee is de no-show an </a:t>
            </a:r>
            <a:r>
              <a:rPr lang="en-US" sz="1800" b="0" i="0" u="none" strike="noStrike" dirty="0" err="1">
                <a:solidFill>
                  <a:srgbClr val="000000"/>
                </a:solidFill>
                <a:effectLst/>
                <a:latin typeface="Arial" panose="020B0604020202020204" pitchFamily="34" charset="0"/>
              </a:rPr>
              <a:t>sich</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niet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declarabel</a:t>
            </a:r>
            <a:r>
              <a:rPr lang="en-US" sz="1800" b="0" i="0" u="none" strike="noStrike" dirty="0">
                <a:solidFill>
                  <a:srgbClr val="000000"/>
                </a:solidFill>
                <a:effectLst/>
                <a:latin typeface="Arial" panose="020B0604020202020204" pitchFamily="34" charset="0"/>
              </a:rPr>
              <a:t>, maar </a:t>
            </a:r>
            <a:r>
              <a:rPr lang="en-US" sz="1800" b="0" i="0" u="none" strike="noStrike" dirty="0" err="1">
                <a:solidFill>
                  <a:srgbClr val="000000"/>
                </a:solidFill>
                <a:effectLst/>
                <a:latin typeface="Arial" panose="020B0604020202020204" pitchFamily="34" charset="0"/>
              </a:rPr>
              <a:t>verwachten</a:t>
            </a:r>
            <a:r>
              <a:rPr lang="en-US" sz="1800" b="0" i="0" u="none" strike="noStrike" dirty="0">
                <a:solidFill>
                  <a:srgbClr val="000000"/>
                </a:solidFill>
                <a:effectLst/>
                <a:latin typeface="Arial" panose="020B0604020202020204" pitchFamily="34" charset="0"/>
              </a:rPr>
              <a:t> we </a:t>
            </a:r>
            <a:r>
              <a:rPr lang="en-US" sz="1800" b="0" i="0" u="none" strike="noStrike" dirty="0" err="1">
                <a:solidFill>
                  <a:srgbClr val="000000"/>
                </a:solidFill>
                <a:effectLst/>
                <a:latin typeface="Arial" panose="020B0604020202020204" pitchFamily="34" charset="0"/>
              </a:rPr>
              <a:t>wel</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dat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aanbieders</a:t>
            </a:r>
            <a:r>
              <a:rPr lang="en-US" sz="1800" b="0" i="0" u="none" strike="noStrike" dirty="0">
                <a:solidFill>
                  <a:srgbClr val="000000"/>
                </a:solidFill>
                <a:effectLst/>
                <a:latin typeface="Arial" panose="020B0604020202020204" pitchFamily="34" charset="0"/>
              </a:rPr>
              <a:t> de </a:t>
            </a:r>
            <a:r>
              <a:rPr lang="en-US" sz="1800" b="0" i="0" u="none" strike="noStrike" dirty="0" err="1">
                <a:solidFill>
                  <a:srgbClr val="000000"/>
                </a:solidFill>
                <a:effectLst/>
                <a:latin typeface="Arial" panose="020B0604020202020204" pitchFamily="34" charset="0"/>
              </a:rPr>
              <a:t>tijd</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efficiënt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inzetten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waardoor</a:t>
            </a:r>
            <a:r>
              <a:rPr lang="en-US" sz="1800" b="0" i="0" u="none" strike="noStrike" dirty="0">
                <a:solidFill>
                  <a:srgbClr val="000000"/>
                </a:solidFill>
                <a:effectLst/>
                <a:latin typeface="Arial" panose="020B0604020202020204" pitchFamily="34" charset="0"/>
              </a:rPr>
              <a:t> de </a:t>
            </a:r>
            <a:r>
              <a:rPr lang="en-US" sz="1800" b="0" i="0" u="none" strike="noStrike" dirty="0" err="1">
                <a:solidFill>
                  <a:srgbClr val="000000"/>
                </a:solidFill>
                <a:effectLst/>
                <a:latin typeface="Arial" panose="020B0604020202020204" pitchFamily="34" charset="0"/>
              </a:rPr>
              <a:t>tijd</a:t>
            </a:r>
            <a:r>
              <a:rPr lang="en-US" sz="1800" b="0" i="0" u="none" strike="noStrike" dirty="0">
                <a:solidFill>
                  <a:srgbClr val="000000"/>
                </a:solidFill>
                <a:effectLst/>
                <a:latin typeface="Arial" panose="020B0604020202020204" pitchFamily="34" charset="0"/>
              </a:rPr>
              <a:t> die </a:t>
            </a:r>
            <a:r>
              <a:rPr lang="en-US" sz="1800" b="0" i="0" u="none" strike="noStrike" dirty="0" err="1">
                <a:solidFill>
                  <a:srgbClr val="000000"/>
                </a:solidFill>
                <a:effectLst/>
                <a:latin typeface="Arial" panose="020B0604020202020204" pitchFamily="34" charset="0"/>
              </a:rPr>
              <a:t>vrijvalt</a:t>
            </a:r>
            <a:r>
              <a:rPr lang="en-US" sz="1800" b="0" i="0" u="none" strike="noStrike" dirty="0">
                <a:solidFill>
                  <a:srgbClr val="000000"/>
                </a:solidFill>
                <a:effectLst/>
                <a:latin typeface="Arial" panose="020B0604020202020204" pitchFamily="34" charset="0"/>
              </a:rPr>
              <a:t> door de no-show </a:t>
            </a:r>
            <a:r>
              <a:rPr lang="en-US" sz="1800" b="0" i="0" u="none" strike="noStrike" dirty="0" err="1">
                <a:solidFill>
                  <a:srgbClr val="000000"/>
                </a:solidFill>
                <a:effectLst/>
                <a:latin typeface="Arial" panose="020B0604020202020204" pitchFamily="34" charset="0"/>
              </a:rPr>
              <a:t>bij</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behandeling</a:t>
            </a:r>
            <a:r>
              <a:rPr lang="en-US" sz="1800" b="0" i="0" u="none" strike="noStrike" dirty="0">
                <a:solidFill>
                  <a:srgbClr val="000000"/>
                </a:solidFill>
                <a:effectLst/>
                <a:latin typeface="Arial" panose="020B0604020202020204" pitchFamily="34" charset="0"/>
              </a:rPr>
              <a:t> in </a:t>
            </a:r>
            <a:r>
              <a:rPr lang="en-US" sz="1800" b="0" i="0" u="none" strike="noStrike" dirty="0" err="1">
                <a:solidFill>
                  <a:srgbClr val="000000"/>
                </a:solidFill>
                <a:effectLst/>
                <a:latin typeface="Arial" panose="020B0604020202020204" pitchFamily="34" charset="0"/>
              </a:rPr>
              <a:t>zijn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geheel</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gedeclareerd</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kan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worden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Hierdoor</a:t>
            </a:r>
            <a:r>
              <a:rPr lang="en-US" sz="1800" b="0" i="0" u="none" strike="noStrike" dirty="0">
                <a:solidFill>
                  <a:srgbClr val="000000"/>
                </a:solidFill>
                <a:effectLst/>
                <a:latin typeface="Arial" panose="020B0604020202020204" pitchFamily="34" charset="0"/>
              </a:rPr>
              <a:t> is het </a:t>
            </a:r>
            <a:r>
              <a:rPr lang="en-US" sz="1800" b="0" i="0" u="none" strike="noStrike" dirty="0" err="1">
                <a:solidFill>
                  <a:srgbClr val="000000"/>
                </a:solidFill>
                <a:effectLst/>
                <a:latin typeface="Arial" panose="020B0604020202020204" pitchFamily="34" charset="0"/>
              </a:rPr>
              <a:t>niet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nodig</a:t>
            </a:r>
            <a:r>
              <a:rPr lang="en-US" sz="1800" b="0" i="0" u="none" strike="noStrike" dirty="0">
                <a:solidFill>
                  <a:srgbClr val="000000"/>
                </a:solidFill>
                <a:effectLst/>
                <a:latin typeface="Arial" panose="020B0604020202020204" pitchFamily="34" charset="0"/>
              </a:rPr>
              <a:t> om </a:t>
            </a:r>
            <a:r>
              <a:rPr lang="en-US" sz="1800" b="0" i="0" u="none" strike="noStrike" dirty="0" err="1">
                <a:solidFill>
                  <a:srgbClr val="000000"/>
                </a:solidFill>
                <a:effectLst/>
                <a:latin typeface="Arial" panose="020B0604020202020204" pitchFamily="34" charset="0"/>
              </a:rPr>
              <a:t>een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compensatie</a:t>
            </a:r>
            <a:r>
              <a:rPr lang="en-US" sz="1800" b="0" i="0" u="none" strike="noStrike" dirty="0">
                <a:solidFill>
                  <a:srgbClr val="000000"/>
                </a:solidFill>
                <a:effectLst/>
                <a:latin typeface="Arial" panose="020B0604020202020204" pitchFamily="34" charset="0"/>
              </a:rPr>
              <a:t> in het </a:t>
            </a:r>
            <a:r>
              <a:rPr lang="en-US" sz="1800" b="0" i="0" u="none" strike="noStrike" dirty="0" err="1">
                <a:solidFill>
                  <a:srgbClr val="000000"/>
                </a:solidFill>
                <a:effectLst/>
                <a:latin typeface="Arial" panose="020B0604020202020204" pitchFamily="34" charset="0"/>
              </a:rPr>
              <a:t>tarief</a:t>
            </a:r>
            <a:r>
              <a:rPr lang="en-US" sz="1800" b="0" i="0" u="none" strike="noStrike" dirty="0">
                <a:solidFill>
                  <a:srgbClr val="000000"/>
                </a:solidFill>
                <a:effectLst/>
                <a:latin typeface="Arial" panose="020B0604020202020204" pitchFamily="34" charset="0"/>
              </a:rPr>
              <a:t> van de </a:t>
            </a:r>
            <a:r>
              <a:rPr lang="en-US" sz="1800" b="0" i="0" u="none" strike="noStrike" dirty="0" err="1">
                <a:solidFill>
                  <a:srgbClr val="000000"/>
                </a:solidFill>
                <a:effectLst/>
                <a:latin typeface="Arial" panose="020B0604020202020204" pitchFamily="34" charset="0"/>
              </a:rPr>
              <a:t>behandelproducten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voor</a:t>
            </a:r>
            <a:r>
              <a:rPr lang="en-US" sz="1800" b="0" i="0" u="none" strike="noStrike" dirty="0">
                <a:solidFill>
                  <a:srgbClr val="000000"/>
                </a:solidFill>
                <a:effectLst/>
                <a:latin typeface="Arial" panose="020B0604020202020204" pitchFamily="34" charset="0"/>
              </a:rPr>
              <a:t> de no-show op </a:t>
            </a:r>
            <a:r>
              <a:rPr lang="en-US" sz="1800" b="0" i="0" u="none" strike="noStrike" dirty="0" err="1">
                <a:solidFill>
                  <a:srgbClr val="000000"/>
                </a:solidFill>
                <a:effectLst/>
                <a:latin typeface="Arial" panose="020B0604020202020204" pitchFamily="34" charset="0"/>
              </a:rPr>
              <a:t>te</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nemen</a:t>
            </a:r>
            <a:r>
              <a:rPr lang="en-US" sz="1800" b="0" i="0" u="none" strike="noStrike" dirty="0">
                <a:solidFill>
                  <a:srgbClr val="000000"/>
                </a:solidFill>
                <a:effectLst/>
                <a:latin typeface="Arial" panose="020B0604020202020204" pitchFamily="34" charset="0"/>
              </a:rPr>
              <a:t>.</a:t>
            </a:r>
            <a:endParaRPr lang="en-US" sz="1800" b="0" i="0" u="none" strike="noStrike" dirty="0">
              <a:solidFill>
                <a:srgbClr val="000000"/>
              </a:solidFill>
              <a:effectLst/>
              <a:latin typeface="Calibri" panose="020F0502020204030204" pitchFamily="34" charset="0"/>
            </a:endParaRPr>
          </a:p>
          <a:p>
            <a:pPr algn="l"/>
            <a:r>
              <a:rPr lang="en-US" sz="1800" b="0" i="0" u="none" strike="noStrike" dirty="0" err="1">
                <a:solidFill>
                  <a:srgbClr val="000000"/>
                </a:solidFill>
                <a:effectLst/>
                <a:latin typeface="Arial" panose="020B0604020202020204" pitchFamily="34" charset="0"/>
              </a:rPr>
              <a:t>Voor</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begeleiding</a:t>
            </a:r>
            <a:r>
              <a:rPr lang="en-US" sz="1800" b="0" i="0" u="none" strike="noStrike" dirty="0">
                <a:solidFill>
                  <a:srgbClr val="000000"/>
                </a:solidFill>
                <a:effectLst/>
                <a:latin typeface="Arial" panose="020B0604020202020204" pitchFamily="34" charset="0"/>
              </a:rPr>
              <a:t> is </a:t>
            </a:r>
            <a:r>
              <a:rPr lang="en-US" sz="1800" b="0" i="0" u="none" strike="noStrike" dirty="0" err="1">
                <a:solidFill>
                  <a:srgbClr val="000000"/>
                </a:solidFill>
                <a:effectLst/>
                <a:latin typeface="Arial" panose="020B0604020202020204" pitchFamily="34" charset="0"/>
              </a:rPr>
              <a:t>dit</a:t>
            </a:r>
            <a:r>
              <a:rPr lang="en-US" sz="1800" b="0" i="0" u="none" strike="noStrike" dirty="0">
                <a:solidFill>
                  <a:srgbClr val="000000"/>
                </a:solidFill>
                <a:effectLst/>
                <a:latin typeface="Arial" panose="020B0604020202020204" pitchFamily="34" charset="0"/>
              </a:rPr>
              <a:t> minder het </a:t>
            </a:r>
            <a:r>
              <a:rPr lang="en-US" sz="1800" b="0" i="0" u="none" strike="noStrike" dirty="0" err="1">
                <a:solidFill>
                  <a:srgbClr val="000000"/>
                </a:solidFill>
                <a:effectLst/>
                <a:latin typeface="Arial" panose="020B0604020202020204" pitchFamily="34" charset="0"/>
              </a:rPr>
              <a:t>geval</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doordat</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alleen</a:t>
            </a:r>
            <a:r>
              <a:rPr lang="en-US" sz="1800" b="0" i="0" u="none" strike="noStrike" dirty="0">
                <a:solidFill>
                  <a:srgbClr val="000000"/>
                </a:solidFill>
                <a:effectLst/>
                <a:latin typeface="Arial" panose="020B0604020202020204" pitchFamily="34" charset="0"/>
              </a:rPr>
              <a:t> de direct </a:t>
            </a:r>
            <a:r>
              <a:rPr lang="en-US" sz="1800" b="0" i="0" u="none" strike="noStrike" dirty="0" err="1">
                <a:solidFill>
                  <a:srgbClr val="000000"/>
                </a:solidFill>
                <a:effectLst/>
                <a:latin typeface="Arial" panose="020B0604020202020204" pitchFamily="34" charset="0"/>
              </a:rPr>
              <a:t>clientgebonden</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tijd</a:t>
            </a:r>
            <a:r>
              <a:rPr lang="en-US" sz="1800" b="0" i="0" u="none" strike="noStrike" dirty="0">
                <a:solidFill>
                  <a:srgbClr val="000000"/>
                </a:solidFill>
                <a:effectLst/>
                <a:latin typeface="Arial" panose="020B0604020202020204" pitchFamily="34" charset="0"/>
              </a:rPr>
              <a:t> </a:t>
            </a:r>
            <a:r>
              <a:rPr lang="en-US" sz="1800" b="0" i="0" u="none" strike="noStrike" dirty="0" err="1">
                <a:solidFill>
                  <a:srgbClr val="000000"/>
                </a:solidFill>
                <a:effectLst/>
                <a:latin typeface="Arial" panose="020B0604020202020204" pitchFamily="34" charset="0"/>
              </a:rPr>
              <a:t>declarabel</a:t>
            </a:r>
            <a:r>
              <a:rPr lang="en-US" sz="1800" b="0" i="0" u="none" strike="noStrike" dirty="0">
                <a:solidFill>
                  <a:srgbClr val="000000"/>
                </a:solidFill>
                <a:effectLst/>
                <a:latin typeface="Arial" panose="020B0604020202020204" pitchFamily="34" charset="0"/>
              </a:rPr>
              <a:t> is. </a:t>
            </a:r>
            <a:r>
              <a:rPr lang="en-US" sz="1800" b="0" i="0" u="none" strike="noStrike" dirty="0" err="1">
                <a:solidFill>
                  <a:srgbClr val="000000"/>
                </a:solidFill>
                <a:effectLst/>
                <a:latin typeface="Arial" panose="020B0604020202020204" pitchFamily="34" charset="0"/>
              </a:rPr>
              <a:t>Hierdoor</a:t>
            </a:r>
            <a:r>
              <a:rPr lang="en-US" sz="1800" b="0" i="0" u="none" strike="noStrike" dirty="0">
                <a:solidFill>
                  <a:srgbClr val="000000"/>
                </a:solidFill>
                <a:effectLst/>
                <a:latin typeface="Arial" panose="020B0604020202020204" pitchFamily="34" charset="0"/>
              </a:rPr>
              <a:t> is </a:t>
            </a:r>
            <a:r>
              <a:rPr lang="en-US" sz="1800" b="1" i="0" u="none" strike="noStrike" dirty="0">
                <a:solidFill>
                  <a:srgbClr val="000000"/>
                </a:solidFill>
                <a:effectLst/>
                <a:latin typeface="Arial" panose="020B0604020202020204" pitchFamily="34" charset="0"/>
              </a:rPr>
              <a:t>in het </a:t>
            </a:r>
            <a:r>
              <a:rPr lang="en-US" sz="1800" b="1" i="0" u="none" strike="noStrike" dirty="0" err="1">
                <a:solidFill>
                  <a:srgbClr val="000000"/>
                </a:solidFill>
                <a:effectLst/>
                <a:latin typeface="Arial" panose="020B0604020202020204" pitchFamily="34" charset="0"/>
              </a:rPr>
              <a:t>tarief</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voor</a:t>
            </a:r>
            <a:r>
              <a:rPr lang="en-US" sz="1800" b="1" i="0" u="none" strike="noStrike" dirty="0">
                <a:solidFill>
                  <a:srgbClr val="000000"/>
                </a:solidFill>
                <a:effectLst/>
                <a:latin typeface="Arial" panose="020B0604020202020204" pitchFamily="34" charset="0"/>
              </a:rPr>
              <a:t> de </a:t>
            </a:r>
            <a:r>
              <a:rPr lang="en-US" sz="1800" b="1" i="0" u="none" strike="noStrike" dirty="0" err="1">
                <a:solidFill>
                  <a:srgbClr val="000000"/>
                </a:solidFill>
                <a:effectLst/>
                <a:latin typeface="Arial" panose="020B0604020202020204" pitchFamily="34" charset="0"/>
              </a:rPr>
              <a:t>producten</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begeleiding</a:t>
            </a:r>
            <a:r>
              <a:rPr lang="en-US" sz="1800" b="1" i="0" u="none" strike="noStrike" dirty="0">
                <a:solidFill>
                  <a:srgbClr val="000000"/>
                </a:solidFill>
                <a:effectLst/>
                <a:latin typeface="Arial" panose="020B0604020202020204" pitchFamily="34" charset="0"/>
              </a:rPr>
              <a:t> complex </a:t>
            </a:r>
            <a:r>
              <a:rPr lang="en-US" sz="1800" b="1" i="0" u="none" strike="noStrike" dirty="0" err="1">
                <a:solidFill>
                  <a:srgbClr val="000000"/>
                </a:solidFill>
                <a:effectLst/>
                <a:latin typeface="Arial" panose="020B0604020202020204" pitchFamily="34" charset="0"/>
              </a:rPr>
              <a:t>en</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begeleiding</a:t>
            </a:r>
            <a:r>
              <a:rPr lang="en-US" sz="1800" b="1" i="0" u="none" strike="noStrike" dirty="0">
                <a:solidFill>
                  <a:srgbClr val="000000"/>
                </a:solidFill>
                <a:effectLst/>
                <a:latin typeface="Arial" panose="020B0604020202020204" pitchFamily="34" charset="0"/>
              </a:rPr>
              <a:t> crisis </a:t>
            </a:r>
            <a:r>
              <a:rPr lang="en-US" sz="1800" b="1" i="0" u="none" strike="noStrike" dirty="0" err="1">
                <a:solidFill>
                  <a:srgbClr val="000000"/>
                </a:solidFill>
                <a:effectLst/>
                <a:latin typeface="Arial" panose="020B0604020202020204" pitchFamily="34" charset="0"/>
              </a:rPr>
              <a:t>wel</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een</a:t>
            </a:r>
            <a:r>
              <a:rPr lang="en-US" sz="1800" b="1" i="0" u="none" strike="noStrike" dirty="0">
                <a:solidFill>
                  <a:srgbClr val="000000"/>
                </a:solidFill>
                <a:effectLst/>
                <a:latin typeface="Arial" panose="020B0604020202020204" pitchFamily="34" charset="0"/>
              </a:rPr>
              <a:t> component </a:t>
            </a:r>
            <a:r>
              <a:rPr lang="en-US" sz="1800" b="1" i="0" u="none" strike="noStrike" dirty="0" err="1">
                <a:solidFill>
                  <a:srgbClr val="000000"/>
                </a:solidFill>
                <a:effectLst/>
                <a:latin typeface="Arial" panose="020B0604020202020204" pitchFamily="34" charset="0"/>
              </a:rPr>
              <a:t>voor</a:t>
            </a:r>
            <a:r>
              <a:rPr lang="en-US" sz="1800" b="1" i="0" u="none" strike="noStrike" dirty="0">
                <a:solidFill>
                  <a:srgbClr val="000000"/>
                </a:solidFill>
                <a:effectLst/>
                <a:latin typeface="Arial" panose="020B0604020202020204" pitchFamily="34" charset="0"/>
              </a:rPr>
              <a:t> no-show in de </a:t>
            </a:r>
            <a:r>
              <a:rPr lang="en-US" sz="1800" b="1" i="0" u="none" strike="noStrike" dirty="0" err="1">
                <a:solidFill>
                  <a:srgbClr val="000000"/>
                </a:solidFill>
                <a:effectLst/>
                <a:latin typeface="Arial" panose="020B0604020202020204" pitchFamily="34" charset="0"/>
              </a:rPr>
              <a:t>tarieven</a:t>
            </a:r>
            <a:r>
              <a:rPr lang="en-US" sz="1800" b="1" i="0" u="none" strike="noStrike" dirty="0">
                <a:solidFill>
                  <a:srgbClr val="000000"/>
                </a:solidFill>
                <a:effectLst/>
                <a:latin typeface="Arial" panose="020B0604020202020204" pitchFamily="34" charset="0"/>
              </a:rPr>
              <a:t> </a:t>
            </a:r>
            <a:r>
              <a:rPr lang="en-US" sz="1800" b="1" i="0" u="none" strike="noStrike" dirty="0" err="1">
                <a:solidFill>
                  <a:srgbClr val="000000"/>
                </a:solidFill>
                <a:effectLst/>
                <a:latin typeface="Arial" panose="020B0604020202020204" pitchFamily="34" charset="0"/>
              </a:rPr>
              <a:t>meegenomen</a:t>
            </a:r>
            <a:r>
              <a:rPr lang="en-US" sz="1800" b="0" i="0" u="none" strike="noStrike" dirty="0">
                <a:solidFill>
                  <a:srgbClr val="000000"/>
                </a:solidFill>
                <a:effectLst/>
                <a:latin typeface="Arial" panose="020B0604020202020204" pitchFamily="34" charset="0"/>
              </a:rPr>
              <a:t>. </a:t>
            </a:r>
            <a:endParaRPr lang="en-US" sz="1800" b="0" i="0" u="none" strike="noStrike" dirty="0">
              <a:solidFill>
                <a:srgbClr val="000000"/>
              </a:solidFill>
              <a:effectLst/>
              <a:latin typeface="Calibri" panose="020F0502020204030204" pitchFamily="34" charset="0"/>
            </a:endParaRPr>
          </a:p>
          <a:p>
            <a:pPr marL="0" indent="0">
              <a:buNone/>
              <a:tabLst>
                <a:tab pos="457200" algn="l"/>
              </a:tabLst>
            </a:pPr>
            <a:endParaRPr lang="en-US" sz="2200" dirty="0"/>
          </a:p>
        </p:txBody>
      </p:sp>
      <p:sp>
        <p:nvSpPr>
          <p:cNvPr id="3" name="Tekstvak 2">
            <a:extLst>
              <a:ext uri="{FF2B5EF4-FFF2-40B4-BE49-F238E27FC236}">
                <a16:creationId xmlns:a16="http://schemas.microsoft.com/office/drawing/2014/main" id="{2FE65DDD-789B-A34B-BBAD-930EB40393A2}"/>
              </a:ext>
            </a:extLst>
          </p:cNvPr>
          <p:cNvSpPr txBox="1"/>
          <p:nvPr/>
        </p:nvSpPr>
        <p:spPr>
          <a:xfrm>
            <a:off x="669036" y="320020"/>
            <a:ext cx="10515601" cy="1384995"/>
          </a:xfrm>
          <a:prstGeom prst="rect">
            <a:avLst/>
          </a:prstGeom>
          <a:noFill/>
        </p:spPr>
        <p:txBody>
          <a:bodyPr wrap="square" rtlCol="0">
            <a:spAutoFit/>
          </a:bodyPr>
          <a:lstStyle/>
          <a:p>
            <a:r>
              <a:rPr lang="nl-NL" sz="2800" i="1" dirty="0">
                <a:effectLst/>
                <a:latin typeface="Helvetica" pitchFamily="2" charset="0"/>
              </a:rPr>
              <a:t>No-show bij individuele behandeling binnen SGGZ is volledig declarabel?</a:t>
            </a:r>
            <a:endParaRPr lang="nl-NL" sz="2800" dirty="0">
              <a:effectLst/>
              <a:latin typeface="Helvetica" pitchFamily="2" charset="0"/>
            </a:endParaRPr>
          </a:p>
          <a:p>
            <a:r>
              <a:rPr lang="nl-NL" sz="2800" dirty="0"/>
              <a:t> </a:t>
            </a:r>
          </a:p>
        </p:txBody>
      </p:sp>
    </p:spTree>
    <p:extLst>
      <p:ext uri="{BB962C8B-B14F-4D97-AF65-F5344CB8AC3E}">
        <p14:creationId xmlns:p14="http://schemas.microsoft.com/office/powerpoint/2010/main" val="916616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4CCB1CA-6993-CD47-A30D-75F500372D9D}"/>
              </a:ext>
            </a:extLst>
          </p:cNvPr>
          <p:cNvSpPr>
            <a:spLocks noGrp="1"/>
          </p:cNvSpPr>
          <p:nvPr>
            <p:ph type="title"/>
          </p:nvPr>
        </p:nvSpPr>
        <p:spPr>
          <a:xfrm>
            <a:off x="841248" y="548640"/>
            <a:ext cx="3720680" cy="5431536"/>
          </a:xfrm>
        </p:spPr>
        <p:txBody>
          <a:bodyPr>
            <a:normAutofit/>
          </a:bodyPr>
          <a:lstStyle/>
          <a:p>
            <a:r>
              <a:rPr lang="en-US" sz="3200" dirty="0"/>
              <a:t>Toelichting </a:t>
            </a:r>
            <a:r>
              <a:rPr lang="en-US" sz="3200" dirty="0" err="1"/>
              <a:t>definitieve</a:t>
            </a:r>
            <a:r>
              <a:rPr lang="en-US" sz="3200" dirty="0"/>
              <a:t> </a:t>
            </a:r>
            <a:r>
              <a:rPr lang="en-US" sz="3200" dirty="0" err="1"/>
              <a:t>inkoopovereenkomst</a:t>
            </a:r>
            <a:r>
              <a:rPr lang="en-US" sz="3200" dirty="0"/>
              <a:t> plus </a:t>
            </a:r>
            <a:r>
              <a:rPr lang="en-US" sz="3200" dirty="0" err="1"/>
              <a:t>bijlagen</a:t>
            </a:r>
            <a:endParaRPr lang="nl-NL" sz="32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F94A290D-E7B0-0B4F-97C7-A8871B522227}"/>
              </a:ext>
            </a:extLst>
          </p:cNvPr>
          <p:cNvSpPr>
            <a:spLocks noGrp="1"/>
          </p:cNvSpPr>
          <p:nvPr>
            <p:ph idx="1"/>
          </p:nvPr>
        </p:nvSpPr>
        <p:spPr>
          <a:xfrm>
            <a:off x="5147533" y="952783"/>
            <a:ext cx="6505622" cy="5431536"/>
          </a:xfrm>
        </p:spPr>
        <p:txBody>
          <a:bodyPr anchor="ctr">
            <a:normAutofit fontScale="92500" lnSpcReduction="10000"/>
          </a:bodyPr>
          <a:lstStyle/>
          <a:p>
            <a:pPr marL="0" indent="0">
              <a:buNone/>
            </a:pPr>
            <a:r>
              <a:rPr lang="nl-NL" sz="1800" dirty="0">
                <a:effectLst/>
                <a:latin typeface="Calibri" panose="020F0502020204030204" pitchFamily="34" charset="0"/>
                <a:ea typeface="Times New Roman" panose="02020603050405020304" pitchFamily="18" charset="0"/>
              </a:rPr>
              <a:t>Bijlage 1	De inkoopovereenkomst;</a:t>
            </a:r>
            <a:endParaRPr lang="nl-NL" sz="1800" dirty="0">
              <a:effectLst/>
              <a:latin typeface="Times New Roman" panose="02020603050405020304" pitchFamily="18" charset="0"/>
              <a:ea typeface="Times New Roman" panose="02020603050405020304" pitchFamily="18" charset="0"/>
            </a:endParaRPr>
          </a:p>
          <a:p>
            <a:pPr marL="0" indent="0">
              <a:buNone/>
            </a:pPr>
            <a:r>
              <a:rPr lang="nl-NL" sz="1800" dirty="0">
                <a:effectLst/>
                <a:latin typeface="Calibri" panose="020F0502020204030204" pitchFamily="34" charset="0"/>
                <a:ea typeface="Times New Roman" panose="02020603050405020304" pitchFamily="18" charset="0"/>
              </a:rPr>
              <a:t>Bijlage 2	Nadere overeenkomsten gesloten op basis van deze overeenkomst (n.v.t.)</a:t>
            </a:r>
            <a:endParaRPr lang="nl-NL" sz="1800" dirty="0">
              <a:effectLst/>
              <a:latin typeface="Times New Roman" panose="02020603050405020304" pitchFamily="18" charset="0"/>
              <a:ea typeface="Times New Roman" panose="02020603050405020304" pitchFamily="18" charset="0"/>
            </a:endParaRPr>
          </a:p>
          <a:p>
            <a:pPr marL="0" indent="0">
              <a:buNone/>
            </a:pPr>
            <a:r>
              <a:rPr lang="nl-NL" sz="1800" dirty="0">
                <a:effectLst/>
                <a:latin typeface="Calibri" panose="020F0502020204030204" pitchFamily="34" charset="0"/>
                <a:ea typeface="Times New Roman" panose="02020603050405020304" pitchFamily="18" charset="0"/>
              </a:rPr>
              <a:t>Bijlage 3.	De Nota(’s) van Inlichtingen (latere versies gaan voor op voorgaande versies);	</a:t>
            </a:r>
            <a:endParaRPr lang="nl-NL" sz="1800" dirty="0">
              <a:effectLst/>
              <a:latin typeface="Times New Roman" panose="02020603050405020304" pitchFamily="18" charset="0"/>
              <a:ea typeface="Times New Roman" panose="02020603050405020304" pitchFamily="18" charset="0"/>
            </a:endParaRPr>
          </a:p>
          <a:p>
            <a:pPr marL="0" indent="0">
              <a:buNone/>
            </a:pPr>
            <a:r>
              <a:rPr lang="nl-NL" sz="1800" dirty="0">
                <a:effectLst/>
                <a:latin typeface="Calibri" panose="020F0502020204030204" pitchFamily="34" charset="0"/>
                <a:ea typeface="Times New Roman" panose="02020603050405020304" pitchFamily="18" charset="0"/>
              </a:rPr>
              <a:t>Bijlage 4.	De Gemeentelijke inkoopdocumenten met daarin: </a:t>
            </a:r>
          </a:p>
          <a:p>
            <a:pPr marL="0" indent="0">
              <a:buNone/>
            </a:pPr>
            <a:r>
              <a:rPr lang="nl-NL" sz="1800" dirty="0">
                <a:effectLst/>
                <a:latin typeface="Calibri" panose="020F0502020204030204" pitchFamily="34" charset="0"/>
                <a:ea typeface="Times New Roman" panose="02020603050405020304" pitchFamily="18" charset="0"/>
              </a:rPr>
              <a:t>	4.1.	Inkoopdocument Toelatingsprocedure 			Jeugdhulp Zorgregio MIJOV, exclusief het 			productenboek Jeugdhulp</a:t>
            </a:r>
          </a:p>
          <a:p>
            <a:pPr marL="0" indent="0">
              <a:buNone/>
            </a:pPr>
            <a:r>
              <a:rPr lang="nl-NL" sz="1800" dirty="0">
                <a:effectLst/>
                <a:latin typeface="Calibri" panose="020F0502020204030204" pitchFamily="34" charset="0"/>
                <a:ea typeface="Times New Roman" panose="02020603050405020304" pitchFamily="18" charset="0"/>
              </a:rPr>
              <a:t>	 4.2.	Het productenboek Jeugdhulp inclusief 			tarievenblad 2026;</a:t>
            </a:r>
          </a:p>
          <a:p>
            <a:pPr marL="0" indent="0">
              <a:buNone/>
            </a:pPr>
            <a:r>
              <a:rPr lang="nl-NL" sz="1800" dirty="0">
                <a:effectLst/>
                <a:latin typeface="Calibri" panose="020F0502020204030204" pitchFamily="34" charset="0"/>
                <a:ea typeface="Times New Roman" panose="02020603050405020304" pitchFamily="18" charset="0"/>
              </a:rPr>
              <a:t>	4.3.	Het meest recente Model Algemene 			Inkoopvoorwaarden van de Vereniging van 		Nederlandse Gemeenten (versie oktober 2024).</a:t>
            </a:r>
          </a:p>
          <a:p>
            <a:pPr marL="0" indent="0">
              <a:buNone/>
            </a:pPr>
            <a:r>
              <a:rPr lang="nl-NL" sz="1800" dirty="0">
                <a:latin typeface="Calibri" panose="020F0502020204030204" pitchFamily="34" charset="0"/>
                <a:ea typeface="Times New Roman" panose="02020603050405020304" pitchFamily="18" charset="0"/>
              </a:rPr>
              <a:t>	</a:t>
            </a:r>
            <a:r>
              <a:rPr lang="nl-NL" sz="1800" dirty="0">
                <a:effectLst/>
                <a:latin typeface="Calibri" panose="020F0502020204030204" pitchFamily="34" charset="0"/>
                <a:ea typeface="Times New Roman" panose="02020603050405020304" pitchFamily="18" charset="0"/>
              </a:rPr>
              <a:t>4.4	De inkoopstrategie jeugdhulp 24 oktober 2024</a:t>
            </a:r>
          </a:p>
          <a:p>
            <a:pPr marL="0" indent="0">
              <a:buNone/>
            </a:pPr>
            <a:r>
              <a:rPr lang="nl-NL" sz="1800" dirty="0">
                <a:effectLst/>
                <a:latin typeface="Calibri" panose="020F0502020204030204" pitchFamily="34" charset="0"/>
                <a:ea typeface="Times New Roman" panose="02020603050405020304" pitchFamily="18" charset="0"/>
              </a:rPr>
              <a:t>	4.5	Overzicht welke Jeugdhulp de 				Jeugdhulpaanbieder levert.</a:t>
            </a:r>
            <a:endParaRPr lang="nl-NL" sz="1800" dirty="0">
              <a:latin typeface="Times New Roman" panose="02020603050405020304" pitchFamily="18" charset="0"/>
              <a:ea typeface="Times New Roman" panose="02020603050405020304" pitchFamily="18" charset="0"/>
            </a:endParaRPr>
          </a:p>
          <a:p>
            <a:pPr marL="0" indent="0">
              <a:buNone/>
            </a:pPr>
            <a:r>
              <a:rPr lang="nl-NL" sz="1800" dirty="0">
                <a:effectLst/>
                <a:latin typeface="Times New Roman" panose="02020603050405020304" pitchFamily="18" charset="0"/>
                <a:ea typeface="Times New Roman" panose="02020603050405020304" pitchFamily="18" charset="0"/>
              </a:rPr>
              <a:t>	</a:t>
            </a:r>
            <a:r>
              <a:rPr lang="nl-NL" sz="1800" dirty="0">
                <a:effectLst/>
                <a:latin typeface="Calibri" panose="020F0502020204030204" pitchFamily="34" charset="0"/>
                <a:ea typeface="Times New Roman" panose="02020603050405020304" pitchFamily="18" charset="0"/>
              </a:rPr>
              <a:t>4.6	De Innovatie-agenda</a:t>
            </a:r>
          </a:p>
          <a:p>
            <a:pPr marL="0" indent="0">
              <a:buNone/>
            </a:pPr>
            <a:r>
              <a:rPr lang="nl-NL" sz="1800" dirty="0">
                <a:effectLst/>
                <a:latin typeface="Calibri" panose="020F0502020204030204" pitchFamily="34" charset="0"/>
                <a:ea typeface="Times New Roman" panose="02020603050405020304" pitchFamily="18" charset="0"/>
              </a:rPr>
              <a:t>	4.7	Convenant SROI</a:t>
            </a:r>
            <a:endParaRPr lang="nl-NL" sz="1800" dirty="0">
              <a:effectLst/>
              <a:latin typeface="Times New Roman" panose="02020603050405020304" pitchFamily="18" charset="0"/>
              <a:ea typeface="Times New Roman" panose="02020603050405020304" pitchFamily="18" charset="0"/>
            </a:endParaRPr>
          </a:p>
          <a:p>
            <a:pPr marL="0" indent="0">
              <a:buNone/>
            </a:pPr>
            <a:endParaRPr lang="nl-NL" sz="1700" dirty="0"/>
          </a:p>
        </p:txBody>
      </p:sp>
    </p:spTree>
    <p:extLst>
      <p:ext uri="{BB962C8B-B14F-4D97-AF65-F5344CB8AC3E}">
        <p14:creationId xmlns:p14="http://schemas.microsoft.com/office/powerpoint/2010/main" val="3013600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4CCB1CA-6993-CD47-A30D-75F500372D9D}"/>
              </a:ext>
            </a:extLst>
          </p:cNvPr>
          <p:cNvSpPr>
            <a:spLocks noGrp="1"/>
          </p:cNvSpPr>
          <p:nvPr>
            <p:ph type="title"/>
          </p:nvPr>
        </p:nvSpPr>
        <p:spPr>
          <a:xfrm>
            <a:off x="841248" y="548640"/>
            <a:ext cx="3786940" cy="5431536"/>
          </a:xfrm>
        </p:spPr>
        <p:txBody>
          <a:bodyPr>
            <a:normAutofit/>
          </a:bodyPr>
          <a:lstStyle/>
          <a:p>
            <a:r>
              <a:rPr lang="nl-NL" sz="3200" dirty="0"/>
              <a:t>Wijzigingen in </a:t>
            </a:r>
            <a:r>
              <a:rPr lang="nl-NL" sz="3200" dirty="0" err="1"/>
              <a:t>def</a:t>
            </a:r>
            <a:r>
              <a:rPr lang="nl-NL" sz="3200" dirty="0"/>
              <a:t>. inkoopovereenkomst en bijlagen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F94A290D-E7B0-0B4F-97C7-A8871B522227}"/>
              </a:ext>
            </a:extLst>
          </p:cNvPr>
          <p:cNvSpPr>
            <a:spLocks noGrp="1"/>
          </p:cNvSpPr>
          <p:nvPr>
            <p:ph idx="1"/>
          </p:nvPr>
        </p:nvSpPr>
        <p:spPr>
          <a:xfrm>
            <a:off x="5025364" y="953677"/>
            <a:ext cx="6644693" cy="5431536"/>
          </a:xfrm>
        </p:spPr>
        <p:txBody>
          <a:bodyPr anchor="ctr">
            <a:normAutofit lnSpcReduction="10000"/>
          </a:bodyPr>
          <a:lstStyle/>
          <a:p>
            <a:pPr algn="l"/>
            <a:r>
              <a:rPr lang="nl-NL" sz="2000" b="0" i="0" u="none" strike="noStrike" dirty="0">
                <a:solidFill>
                  <a:srgbClr val="000000"/>
                </a:solidFill>
                <a:effectLst/>
                <a:latin typeface="Calibri" panose="020F0502020204030204" pitchFamily="34" charset="0"/>
              </a:rPr>
              <a:t>Het tarievenblad is toegevoegd in het zorgproductenboek. </a:t>
            </a:r>
          </a:p>
          <a:p>
            <a:pPr algn="l"/>
            <a:r>
              <a:rPr lang="nl-NL" sz="2000" b="0" i="0" u="none" strike="noStrike" dirty="0">
                <a:solidFill>
                  <a:srgbClr val="000000"/>
                </a:solidFill>
                <a:effectLst/>
                <a:latin typeface="Calibri" panose="020F0502020204030204" pitchFamily="34" charset="0"/>
              </a:rPr>
              <a:t>In de inkoopovereenkomst is een extra artikel in deel 1 artikel 1.32 opgenomen waarin we de inspanningsverplichting van de gemeenten inzake de doorontwikkeling van de producten zoals opgenomen in de innovatie-agenda bekrachtigen. </a:t>
            </a:r>
          </a:p>
          <a:p>
            <a:pPr algn="l"/>
            <a:r>
              <a:rPr lang="nl-NL" sz="2000" dirty="0">
                <a:solidFill>
                  <a:srgbClr val="000000"/>
                </a:solidFill>
                <a:latin typeface="Calibri" panose="020F0502020204030204" pitchFamily="34" charset="0"/>
              </a:rPr>
              <a:t>Daarnaast is </a:t>
            </a:r>
            <a:r>
              <a:rPr lang="nl-NL" sz="2000" b="0" i="0" u="none" strike="noStrike" dirty="0">
                <a:solidFill>
                  <a:srgbClr val="000000"/>
                </a:solidFill>
                <a:effectLst/>
                <a:latin typeface="Calibri" panose="020F0502020204030204" pitchFamily="34" charset="0"/>
              </a:rPr>
              <a:t>bijlage 4.7 De </a:t>
            </a:r>
            <a:r>
              <a:rPr lang="nl-NL" sz="2000" b="0" i="0" u="none" strike="noStrike" dirty="0" err="1">
                <a:solidFill>
                  <a:srgbClr val="000000"/>
                </a:solidFill>
                <a:effectLst/>
                <a:latin typeface="Calibri" panose="020F0502020204030204" pitchFamily="34" charset="0"/>
              </a:rPr>
              <a:t>governance</a:t>
            </a:r>
            <a:r>
              <a:rPr lang="nl-NL" sz="2000" b="0" i="0" u="none" strike="noStrike" dirty="0">
                <a:solidFill>
                  <a:srgbClr val="000000"/>
                </a:solidFill>
                <a:effectLst/>
                <a:latin typeface="Calibri" panose="020F0502020204030204" pitchFamily="34" charset="0"/>
              </a:rPr>
              <a:t>-afspraken tussen gemeenten bij de inkoopovereenkomst weggelaten. De reden is dat deze afspraken, afspraken betreffen tussen gemeenten onderling en niet tussen gemeenten en aanbieders. Om die reden is het niet correct om dit als bijlage op te nemen. </a:t>
            </a:r>
          </a:p>
          <a:p>
            <a:pPr algn="l"/>
            <a:r>
              <a:rPr lang="nl-NL" sz="2000" b="0" i="0" u="none" strike="noStrike" dirty="0">
                <a:solidFill>
                  <a:srgbClr val="000000"/>
                </a:solidFill>
                <a:effectLst/>
                <a:latin typeface="Calibri" panose="020F0502020204030204" pitchFamily="34" charset="0"/>
              </a:rPr>
              <a:t>De wijzigingen in het productenboek betreffen enkel tekstuele verbeteringen (de wijzigingen zijn te zien).</a:t>
            </a:r>
          </a:p>
          <a:p>
            <a:pPr algn="l"/>
            <a:r>
              <a:rPr lang="nl-NL" sz="2000" dirty="0">
                <a:solidFill>
                  <a:srgbClr val="000000"/>
                </a:solidFill>
                <a:latin typeface="Calibri" panose="020F0502020204030204" pitchFamily="34" charset="0"/>
              </a:rPr>
              <a:t>Bij de innovatie-agenda is een bijlage “strategische opgaven” bijgevoegd </a:t>
            </a:r>
          </a:p>
          <a:p>
            <a:pPr algn="l"/>
            <a:r>
              <a:rPr lang="nl-NL" sz="2000" b="0" i="0" u="none" strike="noStrike" dirty="0">
                <a:solidFill>
                  <a:srgbClr val="000000"/>
                </a:solidFill>
                <a:effectLst/>
                <a:latin typeface="Calibri" panose="020F0502020204030204" pitchFamily="34" charset="0"/>
              </a:rPr>
              <a:t>Inkoopdocument wordt de mogelijkheid voor een extra inschrijfmoment opgenomen, in aanvulling op inschrijfmoment 1 keer per jaar.</a:t>
            </a:r>
          </a:p>
          <a:p>
            <a:pPr marL="0" indent="0">
              <a:buNone/>
            </a:pPr>
            <a:endParaRPr lang="nl-NL" sz="1700" dirty="0"/>
          </a:p>
        </p:txBody>
      </p:sp>
    </p:spTree>
    <p:extLst>
      <p:ext uri="{BB962C8B-B14F-4D97-AF65-F5344CB8AC3E}">
        <p14:creationId xmlns:p14="http://schemas.microsoft.com/office/powerpoint/2010/main" val="790776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Shape 12">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1" name="Straight Connector 20">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pic>
        <p:nvPicPr>
          <p:cNvPr id="9" name="Tijdelijke aanduiding voor inhoud 8" descr="Stapels gouden munten">
            <a:extLst>
              <a:ext uri="{FF2B5EF4-FFF2-40B4-BE49-F238E27FC236}">
                <a16:creationId xmlns:a16="http://schemas.microsoft.com/office/drawing/2014/main" id="{5EAE1760-9F25-8F45-8286-435ED0BFF4C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015693" y="1987091"/>
            <a:ext cx="3451611" cy="2301074"/>
          </a:xfrm>
        </p:spPr>
      </p:pic>
      <p:sp>
        <p:nvSpPr>
          <p:cNvPr id="22" name="Titel 1">
            <a:extLst>
              <a:ext uri="{FF2B5EF4-FFF2-40B4-BE49-F238E27FC236}">
                <a16:creationId xmlns:a16="http://schemas.microsoft.com/office/drawing/2014/main" id="{125A8C37-3DA7-7845-9014-A08D6DBA0BBD}"/>
              </a:ext>
            </a:extLst>
          </p:cNvPr>
          <p:cNvSpPr>
            <a:spLocks noGrp="1"/>
          </p:cNvSpPr>
          <p:nvPr>
            <p:ph type="title"/>
          </p:nvPr>
        </p:nvSpPr>
        <p:spPr>
          <a:xfrm>
            <a:off x="593585" y="588904"/>
            <a:ext cx="5761377" cy="1325563"/>
          </a:xfrm>
        </p:spPr>
        <p:txBody>
          <a:bodyPr vert="horz" lIns="91440" tIns="45720" rIns="91440" bIns="45720" rtlCol="0" anchor="ctr">
            <a:normAutofit/>
          </a:bodyPr>
          <a:lstStyle/>
          <a:p>
            <a:r>
              <a:rPr lang="en-US" kern="1200" dirty="0">
                <a:solidFill>
                  <a:schemeClr val="tx1"/>
                </a:solidFill>
                <a:latin typeface="+mj-lt"/>
                <a:ea typeface="+mj-ea"/>
                <a:cs typeface="+mj-cs"/>
              </a:rPr>
              <a:t>Toelichting op de </a:t>
            </a:r>
            <a:r>
              <a:rPr lang="en-US" kern="1200" dirty="0" err="1">
                <a:solidFill>
                  <a:schemeClr val="tx1"/>
                </a:solidFill>
                <a:latin typeface="+mj-lt"/>
                <a:ea typeface="+mj-ea"/>
                <a:cs typeface="+mj-cs"/>
              </a:rPr>
              <a:t>tarieven</a:t>
            </a:r>
            <a:r>
              <a:rPr lang="en-US" kern="1200" dirty="0">
                <a:solidFill>
                  <a:schemeClr val="tx1"/>
                </a:solidFill>
                <a:latin typeface="+mj-lt"/>
                <a:ea typeface="+mj-ea"/>
                <a:cs typeface="+mj-cs"/>
              </a:rPr>
              <a:t> 2026</a:t>
            </a:r>
          </a:p>
        </p:txBody>
      </p:sp>
      <p:sp>
        <p:nvSpPr>
          <p:cNvPr id="24" name="Tijdelijke aanduiding voor inhoud 3">
            <a:extLst>
              <a:ext uri="{FF2B5EF4-FFF2-40B4-BE49-F238E27FC236}">
                <a16:creationId xmlns:a16="http://schemas.microsoft.com/office/drawing/2014/main" id="{E4CDDE7E-3FAF-D14D-AB4D-5B40B201E4B2}"/>
              </a:ext>
            </a:extLst>
          </p:cNvPr>
          <p:cNvSpPr txBox="1">
            <a:spLocks/>
          </p:cNvSpPr>
          <p:nvPr/>
        </p:nvSpPr>
        <p:spPr>
          <a:xfrm>
            <a:off x="612335" y="2669659"/>
            <a:ext cx="5458838" cy="41925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endParaRPr lang="en-US" sz="1500" b="1" dirty="0"/>
          </a:p>
          <a:p>
            <a:pPr marL="0" indent="0">
              <a:buFont typeface="Arial" panose="020B0604020202020204" pitchFamily="34" charset="0"/>
              <a:buNone/>
            </a:pPr>
            <a:r>
              <a:rPr lang="en-US" sz="2000" b="1" dirty="0" err="1"/>
              <a:t>Proces</a:t>
            </a:r>
            <a:r>
              <a:rPr lang="en-US" sz="2000" b="1" dirty="0"/>
              <a:t> </a:t>
            </a:r>
            <a:r>
              <a:rPr lang="en-US" sz="2000" b="1" dirty="0" err="1"/>
              <a:t>definitieve</a:t>
            </a:r>
            <a:r>
              <a:rPr lang="en-US" sz="2000" b="1" dirty="0"/>
              <a:t> </a:t>
            </a:r>
            <a:r>
              <a:rPr lang="en-US" sz="2000" b="1" dirty="0" err="1"/>
              <a:t>tarieven</a:t>
            </a:r>
            <a:r>
              <a:rPr lang="en-US" sz="2000" b="1" dirty="0"/>
              <a:t> 2026</a:t>
            </a:r>
          </a:p>
          <a:p>
            <a:pPr marL="0"/>
            <a:endParaRPr lang="en-US" sz="2000" dirty="0"/>
          </a:p>
          <a:p>
            <a:r>
              <a:rPr lang="en-US" sz="2000" dirty="0" err="1"/>
              <a:t>Kostprijsonderzoek</a:t>
            </a:r>
            <a:r>
              <a:rPr lang="en-US" sz="2000" dirty="0"/>
              <a:t> 2024</a:t>
            </a:r>
          </a:p>
          <a:p>
            <a:pPr lvl="1"/>
            <a:r>
              <a:rPr lang="en-US" sz="2000" dirty="0"/>
              <a:t>Separate </a:t>
            </a:r>
            <a:r>
              <a:rPr lang="en-US" sz="2000" dirty="0" err="1"/>
              <a:t>jeugdhulptarieven</a:t>
            </a:r>
            <a:r>
              <a:rPr lang="en-US" sz="2000" dirty="0"/>
              <a:t> (</a:t>
            </a:r>
            <a:r>
              <a:rPr lang="en-US" sz="2000" dirty="0" err="1"/>
              <a:t>niet</a:t>
            </a:r>
            <a:r>
              <a:rPr lang="en-US" sz="2000" dirty="0"/>
              <a:t> </a:t>
            </a:r>
            <a:r>
              <a:rPr lang="en-US" sz="2000" dirty="0" err="1"/>
              <a:t>meer</a:t>
            </a:r>
            <a:r>
              <a:rPr lang="en-US" sz="2000" dirty="0"/>
              <a:t> </a:t>
            </a:r>
            <a:r>
              <a:rPr lang="en-US" sz="2000" dirty="0" err="1"/>
              <a:t>integraal</a:t>
            </a:r>
            <a:r>
              <a:rPr lang="en-US" sz="2000" dirty="0"/>
              <a:t>)</a:t>
            </a:r>
          </a:p>
          <a:p>
            <a:r>
              <a:rPr lang="en-US" sz="2000" dirty="0" err="1"/>
              <a:t>Vragenronden</a:t>
            </a:r>
            <a:r>
              <a:rPr lang="en-US" sz="2000" dirty="0"/>
              <a:t> </a:t>
            </a:r>
            <a:r>
              <a:rPr lang="en-US" sz="2000" dirty="0" err="1"/>
              <a:t>inkoopproces</a:t>
            </a:r>
            <a:r>
              <a:rPr lang="en-US" sz="2000" dirty="0"/>
              <a:t> </a:t>
            </a:r>
            <a:r>
              <a:rPr lang="en-US" sz="2000" dirty="0" err="1"/>
              <a:t>Jeugdhulp</a:t>
            </a:r>
            <a:endParaRPr lang="en-US" sz="2000" dirty="0"/>
          </a:p>
          <a:p>
            <a:r>
              <a:rPr lang="en-US" sz="2000" dirty="0" err="1"/>
              <a:t>Marktconsultatie</a:t>
            </a:r>
            <a:r>
              <a:rPr lang="en-US" sz="2000" dirty="0"/>
              <a:t> op </a:t>
            </a:r>
            <a:r>
              <a:rPr lang="en-US" sz="2000" dirty="0" err="1"/>
              <a:t>aanpassingen</a:t>
            </a:r>
            <a:r>
              <a:rPr lang="en-US" sz="2000" dirty="0"/>
              <a:t> op </a:t>
            </a:r>
            <a:r>
              <a:rPr lang="en-US" sz="2000" dirty="0" err="1"/>
              <a:t>functiemix</a:t>
            </a:r>
            <a:r>
              <a:rPr lang="en-US" sz="2000" dirty="0"/>
              <a:t> </a:t>
            </a:r>
            <a:r>
              <a:rPr lang="en-US" sz="2000" dirty="0" err="1"/>
              <a:t>en</a:t>
            </a:r>
            <a:r>
              <a:rPr lang="en-US" sz="2000" dirty="0"/>
              <a:t> CAO-mix</a:t>
            </a:r>
          </a:p>
          <a:p>
            <a:pPr marL="0"/>
            <a:endParaRPr lang="en-US" sz="1500" dirty="0"/>
          </a:p>
        </p:txBody>
      </p:sp>
    </p:spTree>
    <p:extLst>
      <p:ext uri="{BB962C8B-B14F-4D97-AF65-F5344CB8AC3E}">
        <p14:creationId xmlns:p14="http://schemas.microsoft.com/office/powerpoint/2010/main" val="1082708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4CCB1CA-6993-CD47-A30D-75F500372D9D}"/>
              </a:ext>
            </a:extLst>
          </p:cNvPr>
          <p:cNvSpPr>
            <a:spLocks noGrp="1"/>
          </p:cNvSpPr>
          <p:nvPr>
            <p:ph type="title"/>
          </p:nvPr>
        </p:nvSpPr>
        <p:spPr>
          <a:xfrm>
            <a:off x="667645" y="548640"/>
            <a:ext cx="4125761" cy="5431536"/>
          </a:xfrm>
        </p:spPr>
        <p:txBody>
          <a:bodyPr>
            <a:normAutofit/>
          </a:bodyPr>
          <a:lstStyle/>
          <a:p>
            <a:r>
              <a:rPr lang="nl-NL" dirty="0"/>
              <a:t>Advies op </a:t>
            </a:r>
            <a:br>
              <a:rPr lang="nl-NL" dirty="0"/>
            </a:br>
            <a:r>
              <a:rPr lang="nl-NL" dirty="0"/>
              <a:t>cao-mix</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F94A290D-E7B0-0B4F-97C7-A8871B522227}"/>
              </a:ext>
            </a:extLst>
          </p:cNvPr>
          <p:cNvSpPr>
            <a:spLocks noGrp="1"/>
          </p:cNvSpPr>
          <p:nvPr>
            <p:ph idx="1"/>
          </p:nvPr>
        </p:nvSpPr>
        <p:spPr>
          <a:xfrm>
            <a:off x="5167515" y="952783"/>
            <a:ext cx="6224335" cy="5431536"/>
          </a:xfrm>
        </p:spPr>
        <p:txBody>
          <a:bodyPr anchor="ctr">
            <a:normAutofit/>
          </a:bodyPr>
          <a:lstStyle/>
          <a:p>
            <a:r>
              <a:rPr lang="nl-NL" sz="2000" dirty="0">
                <a:effectLst/>
              </a:rPr>
              <a:t>Vanuit het advies van HHM blijkt dat voor de CAO-mix binnen de zorgregio MIJOV ten onrechte voor jeugd de CAO VVT werd meegenomen in de bepaling van de</a:t>
            </a:r>
            <a:r>
              <a:rPr lang="nl-NL" sz="2000" dirty="0"/>
              <a:t> </a:t>
            </a:r>
            <a:r>
              <a:rPr lang="nl-NL" sz="2000" dirty="0">
                <a:effectLst/>
              </a:rPr>
              <a:t>tarieven. Dit vraagt op diverse producten een aanpassing.</a:t>
            </a:r>
            <a:r>
              <a:rPr lang="nl-NL" sz="2000" dirty="0"/>
              <a:t> </a:t>
            </a:r>
            <a:r>
              <a:rPr lang="nl-NL" sz="2000" dirty="0">
                <a:effectLst/>
              </a:rPr>
              <a:t>Deze aanpassingen hebben een klein effect op de tarieven. Voor sommige producten iets</a:t>
            </a:r>
            <a:r>
              <a:rPr lang="nl-NL" sz="2000" dirty="0"/>
              <a:t> </a:t>
            </a:r>
            <a:r>
              <a:rPr lang="nl-NL" sz="2000" dirty="0">
                <a:effectLst/>
              </a:rPr>
              <a:t>lager (zo'n 0,6%) voor andere iets hoger (ook zo'n 0,6%). </a:t>
            </a:r>
          </a:p>
          <a:p>
            <a:r>
              <a:rPr lang="nl-NL" sz="2000" dirty="0">
                <a:effectLst/>
              </a:rPr>
              <a:t>Tevens hanteren we bij Dyslexie</a:t>
            </a:r>
            <a:r>
              <a:rPr lang="nl-NL" sz="2000" dirty="0"/>
              <a:t> </a:t>
            </a:r>
            <a:r>
              <a:rPr lang="nl-NL" sz="2000" dirty="0">
                <a:effectLst/>
              </a:rPr>
              <a:t>producten ten onrechte een mix van GGZ, GHZ en Jeugdzorg. HHM adviseert derhalve om</a:t>
            </a:r>
            <a:r>
              <a:rPr lang="nl-NL" sz="2000" dirty="0"/>
              <a:t> </a:t>
            </a:r>
            <a:r>
              <a:rPr lang="nl-NL" sz="2000" dirty="0">
                <a:effectLst/>
              </a:rPr>
              <a:t>hier aanpassingen op door te voeren. Dit heeft een klein effect op het tarief die hiermee met</a:t>
            </a:r>
            <a:r>
              <a:rPr lang="nl-NL" sz="2000" dirty="0"/>
              <a:t> </a:t>
            </a:r>
            <a:r>
              <a:rPr lang="nl-NL" sz="2000" dirty="0">
                <a:effectLst/>
              </a:rPr>
              <a:t>ca 0,5% stijgen.</a:t>
            </a:r>
          </a:p>
          <a:p>
            <a:r>
              <a:rPr lang="nl-NL" sz="2000" dirty="0">
                <a:effectLst/>
                <a:latin typeface="Calibri" panose="020F0502020204030204" pitchFamily="34" charset="0"/>
                <a:cs typeface="Calibri" panose="020F0502020204030204" pitchFamily="34" charset="0"/>
              </a:rPr>
              <a:t>Voor de CAO-mix geldt dat deze niet is opgenomen in het productenboek. </a:t>
            </a:r>
            <a:r>
              <a:rPr lang="nl-NL" sz="2000" dirty="0">
                <a:latin typeface="Calibri" panose="020F0502020204030204" pitchFamily="34" charset="0"/>
                <a:cs typeface="Calibri" panose="020F0502020204030204" pitchFamily="34" charset="0"/>
              </a:rPr>
              <a:t>A</a:t>
            </a:r>
            <a:r>
              <a:rPr lang="nl-NL" sz="2000" dirty="0">
                <a:effectLst/>
                <a:latin typeface="Calibri" panose="020F0502020204030204" pitchFamily="34" charset="0"/>
                <a:cs typeface="Calibri" panose="020F0502020204030204" pitchFamily="34" charset="0"/>
              </a:rPr>
              <a:t>anpassingen hierop doorvoeren is derhalve niet strijdig met het productenboek en</a:t>
            </a:r>
            <a:r>
              <a:rPr lang="nl-NL" sz="2000" dirty="0">
                <a:latin typeface="Calibri" panose="020F0502020204030204" pitchFamily="34" charset="0"/>
                <a:cs typeface="Calibri" panose="020F0502020204030204" pitchFamily="34" charset="0"/>
              </a:rPr>
              <a:t> </a:t>
            </a:r>
            <a:r>
              <a:rPr lang="nl-NL" sz="2000" dirty="0">
                <a:effectLst/>
                <a:latin typeface="Calibri" panose="020F0502020204030204" pitchFamily="34" charset="0"/>
                <a:cs typeface="Calibri" panose="020F0502020204030204" pitchFamily="34" charset="0"/>
              </a:rPr>
              <a:t>kan worden gedaan, mits dit wel wordt geconsulteerd in de markt.</a:t>
            </a:r>
          </a:p>
          <a:p>
            <a:pPr marL="0" indent="0">
              <a:buNone/>
            </a:pPr>
            <a:endParaRPr lang="nl-NL" sz="2000" b="1" dirty="0"/>
          </a:p>
        </p:txBody>
      </p:sp>
    </p:spTree>
    <p:extLst>
      <p:ext uri="{BB962C8B-B14F-4D97-AF65-F5344CB8AC3E}">
        <p14:creationId xmlns:p14="http://schemas.microsoft.com/office/powerpoint/2010/main" val="936372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4CCB1CA-6993-CD47-A30D-75F500372D9D}"/>
              </a:ext>
            </a:extLst>
          </p:cNvPr>
          <p:cNvSpPr>
            <a:spLocks noGrp="1"/>
          </p:cNvSpPr>
          <p:nvPr>
            <p:ph type="title"/>
          </p:nvPr>
        </p:nvSpPr>
        <p:spPr>
          <a:xfrm>
            <a:off x="667645" y="548640"/>
            <a:ext cx="4125761" cy="5431536"/>
          </a:xfrm>
        </p:spPr>
        <p:txBody>
          <a:bodyPr>
            <a:normAutofit/>
          </a:bodyPr>
          <a:lstStyle/>
          <a:p>
            <a:r>
              <a:rPr lang="nl-NL" dirty="0"/>
              <a:t>Advies op functie-mix</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F94A290D-E7B0-0B4F-97C7-A8871B522227}"/>
              </a:ext>
            </a:extLst>
          </p:cNvPr>
          <p:cNvSpPr>
            <a:spLocks noGrp="1"/>
          </p:cNvSpPr>
          <p:nvPr>
            <p:ph idx="1"/>
          </p:nvPr>
        </p:nvSpPr>
        <p:spPr>
          <a:xfrm>
            <a:off x="5013403" y="911686"/>
            <a:ext cx="6798683" cy="5543909"/>
          </a:xfrm>
        </p:spPr>
        <p:txBody>
          <a:bodyPr anchor="ctr">
            <a:normAutofit fontScale="92500" lnSpcReduction="10000"/>
          </a:bodyPr>
          <a:lstStyle/>
          <a:p>
            <a:r>
              <a:rPr lang="nl-NL" sz="2100" dirty="0">
                <a:effectLst/>
              </a:rPr>
              <a:t>In de actualisatie van het productenboek is in de beschrijving van de producten geen</a:t>
            </a:r>
            <a:r>
              <a:rPr lang="nl-NL" sz="2100" dirty="0"/>
              <a:t> </a:t>
            </a:r>
            <a:r>
              <a:rPr lang="nl-NL" sz="2100" dirty="0">
                <a:effectLst/>
              </a:rPr>
              <a:t>expliciete omschrijving opgenomen van de functiemix. Wel staat er in opgenomen</a:t>
            </a:r>
            <a:r>
              <a:rPr lang="nl-NL" sz="2100" dirty="0"/>
              <a:t> </a:t>
            </a:r>
            <a:r>
              <a:rPr lang="nl-NL" sz="2100" dirty="0">
                <a:effectLst/>
              </a:rPr>
              <a:t>welke opleidingsniveaus bij de uitvoer van het product wordt verwacht. Indien de</a:t>
            </a:r>
            <a:r>
              <a:rPr lang="nl-NL" sz="2100" dirty="0"/>
              <a:t> </a:t>
            </a:r>
            <a:r>
              <a:rPr lang="nl-NL" sz="2100" dirty="0">
                <a:effectLst/>
              </a:rPr>
              <a:t>aanpassing van de functiemix binnen de beschrijving van het product past is dit</a:t>
            </a:r>
            <a:r>
              <a:rPr lang="nl-NL" sz="2100" dirty="0"/>
              <a:t> </a:t>
            </a:r>
            <a:r>
              <a:rPr lang="nl-NL" sz="2100" dirty="0">
                <a:effectLst/>
              </a:rPr>
              <a:t>derhalve een mogelijkheid. </a:t>
            </a:r>
          </a:p>
          <a:p>
            <a:r>
              <a:rPr lang="nl-NL" sz="2100" dirty="0">
                <a:effectLst/>
              </a:rPr>
              <a:t>Dit is het geval voor de aanpassingen die worden</a:t>
            </a:r>
            <a:r>
              <a:rPr lang="nl-NL" sz="2100" dirty="0"/>
              <a:t> </a:t>
            </a:r>
            <a:r>
              <a:rPr lang="nl-NL" sz="2100" dirty="0">
                <a:effectLst/>
              </a:rPr>
              <a:t>voorgesteld bij begeleiding individueel licht, basis en complex en het product</a:t>
            </a:r>
            <a:r>
              <a:rPr lang="nl-NL" sz="2100" dirty="0"/>
              <a:t> </a:t>
            </a:r>
            <a:r>
              <a:rPr lang="nl-NL" sz="2100" dirty="0">
                <a:effectLst/>
              </a:rPr>
              <a:t>begeleiding groep basis. Ook voor de producten S-GGZ (op uitzondering van de</a:t>
            </a:r>
            <a:r>
              <a:rPr lang="nl-NL" sz="2100" dirty="0"/>
              <a:t> </a:t>
            </a:r>
            <a:r>
              <a:rPr lang="nl-NL" sz="2100" dirty="0">
                <a:effectLst/>
              </a:rPr>
              <a:t>Diagnostiek) voldoen hieraan.</a:t>
            </a:r>
          </a:p>
          <a:p>
            <a:r>
              <a:rPr lang="nl-NL" sz="2100" dirty="0">
                <a:effectLst/>
              </a:rPr>
              <a:t>Voor de producten begeleiding groep complex, begeleiding crisis en S-GGZ Diagnostiek zorgt het advies van HHM ervoor dat de functiemix niet meer aansluit bij</a:t>
            </a:r>
            <a:r>
              <a:rPr lang="nl-NL" sz="2100" dirty="0"/>
              <a:t> </a:t>
            </a:r>
            <a:r>
              <a:rPr lang="nl-NL" sz="2100" dirty="0">
                <a:effectLst/>
              </a:rPr>
              <a:t>de inhoud van het product. Dit maakt dat voor</a:t>
            </a:r>
            <a:r>
              <a:rPr lang="nl-NL" sz="2100" dirty="0"/>
              <a:t> </a:t>
            </a:r>
            <a:r>
              <a:rPr lang="nl-NL" sz="2100" dirty="0">
                <a:effectLst/>
              </a:rPr>
              <a:t>deze producten het overnemen van het advies van HHM overeen komt met een</a:t>
            </a:r>
            <a:r>
              <a:rPr lang="nl-NL" sz="2100" dirty="0"/>
              <a:t> </a:t>
            </a:r>
            <a:r>
              <a:rPr lang="nl-NL" sz="2100" dirty="0">
                <a:effectLst/>
              </a:rPr>
              <a:t>inhoudelijke aanpassing van het product en daarmee het productenboek. Een</a:t>
            </a:r>
            <a:r>
              <a:rPr lang="nl-NL" sz="2100" dirty="0"/>
              <a:t> </a:t>
            </a:r>
            <a:r>
              <a:rPr lang="nl-NL" sz="2100" dirty="0">
                <a:effectLst/>
              </a:rPr>
              <a:t>dergelijke aanpassing vraagt echter meer input vanuit onder andere de toegang/</a:t>
            </a:r>
            <a:r>
              <a:rPr lang="nl-NL" sz="2100" dirty="0"/>
              <a:t> </a:t>
            </a:r>
            <a:r>
              <a:rPr lang="nl-NL" sz="2100" dirty="0">
                <a:effectLst/>
              </a:rPr>
              <a:t>gedragswetenschappers en eventueel aanbieders en is meer passend in het kader van de doorontwikkeling van producten waarbij naar de gehele samenhang van</a:t>
            </a:r>
            <a:r>
              <a:rPr lang="nl-NL" sz="2100" dirty="0"/>
              <a:t> </a:t>
            </a:r>
            <a:r>
              <a:rPr lang="nl-NL" sz="2100" dirty="0">
                <a:effectLst/>
              </a:rPr>
              <a:t>producten kan worden gekeken. </a:t>
            </a:r>
            <a:endParaRPr lang="nl-NL" sz="2000" b="1" dirty="0"/>
          </a:p>
        </p:txBody>
      </p:sp>
    </p:spTree>
    <p:extLst>
      <p:ext uri="{BB962C8B-B14F-4D97-AF65-F5344CB8AC3E}">
        <p14:creationId xmlns:p14="http://schemas.microsoft.com/office/powerpoint/2010/main" val="4269023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5E0BDA14-6038-EE4C-86C1-04AE8E54F1E7}"/>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200" kern="1200">
                <a:solidFill>
                  <a:schemeClr val="tx1"/>
                </a:solidFill>
                <a:latin typeface="+mj-lt"/>
                <a:ea typeface="+mj-ea"/>
                <a:cs typeface="+mj-cs"/>
              </a:rPr>
              <a:t>Aanpassingen op basis van de marktconsultatie</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D5CC2AF4-6C54-0E47-A696-229A8C8C89D4}"/>
              </a:ext>
            </a:extLst>
          </p:cNvPr>
          <p:cNvSpPr txBox="1"/>
          <p:nvPr/>
        </p:nvSpPr>
        <p:spPr>
          <a:xfrm>
            <a:off x="838200" y="1929384"/>
            <a:ext cx="10515600" cy="4251960"/>
          </a:xfrm>
          <a:prstGeom prst="rect">
            <a:avLst/>
          </a:prstGeom>
        </p:spPr>
        <p:txBody>
          <a:bodyPr vert="horz" lIns="91440" tIns="45720" rIns="91440" bIns="45720" rtlCol="0">
            <a:normAutofit/>
          </a:bodyPr>
          <a:lstStyle/>
          <a:p>
            <a:pPr>
              <a:lnSpc>
                <a:spcPct val="90000"/>
              </a:lnSpc>
              <a:spcAft>
                <a:spcPts val="600"/>
              </a:spcAft>
            </a:pPr>
            <a:r>
              <a:rPr lang="en-US" sz="2000" i="1" dirty="0">
                <a:solidFill>
                  <a:srgbClr val="206785"/>
                </a:solidFill>
                <a:effectLst/>
              </a:rPr>
              <a:t>Vervoer</a:t>
            </a:r>
            <a:endParaRPr lang="en-US" sz="2000" dirty="0">
              <a:solidFill>
                <a:srgbClr val="206785"/>
              </a:solidFill>
              <a:effectLst/>
            </a:endParaRPr>
          </a:p>
          <a:p>
            <a:pPr indent="-228600">
              <a:lnSpc>
                <a:spcPct val="90000"/>
              </a:lnSpc>
              <a:spcAft>
                <a:spcPts val="600"/>
              </a:spcAft>
              <a:buFont typeface="Arial" panose="020B0604020202020204" pitchFamily="34" charset="0"/>
              <a:buChar char="•"/>
            </a:pPr>
            <a:r>
              <a:rPr lang="en-US" sz="2000" dirty="0">
                <a:effectLst/>
              </a:rPr>
              <a:t>Het </a:t>
            </a:r>
            <a:r>
              <a:rPr lang="en-US" sz="2000" dirty="0" err="1">
                <a:effectLst/>
              </a:rPr>
              <a:t>tarief</a:t>
            </a:r>
            <a:r>
              <a:rPr lang="en-US" sz="2000" dirty="0">
                <a:effectLst/>
              </a:rPr>
              <a:t> </a:t>
            </a:r>
            <a:r>
              <a:rPr lang="en-US" sz="2000" dirty="0" err="1">
                <a:effectLst/>
              </a:rPr>
              <a:t>voor</a:t>
            </a:r>
            <a:r>
              <a:rPr lang="en-US" sz="2000" dirty="0">
                <a:effectLst/>
              </a:rPr>
              <a:t> het product </a:t>
            </a:r>
            <a:r>
              <a:rPr lang="en-US" sz="2000" dirty="0" err="1">
                <a:effectLst/>
              </a:rPr>
              <a:t>vervoer</a:t>
            </a:r>
            <a:r>
              <a:rPr lang="en-US" sz="2000" dirty="0">
                <a:effectLst/>
              </a:rPr>
              <a:t> </a:t>
            </a:r>
            <a:r>
              <a:rPr lang="en-US" sz="2000" dirty="0" err="1">
                <a:effectLst/>
              </a:rPr>
              <a:t>bestond</a:t>
            </a:r>
            <a:r>
              <a:rPr lang="en-US" sz="2000" dirty="0">
                <a:effectLst/>
              </a:rPr>
              <a:t> </a:t>
            </a:r>
            <a:r>
              <a:rPr lang="en-US" sz="2000" dirty="0" err="1">
                <a:effectLst/>
              </a:rPr>
              <a:t>nog</a:t>
            </a:r>
            <a:r>
              <a:rPr lang="en-US" sz="2000" dirty="0">
                <a:effectLst/>
              </a:rPr>
              <a:t> </a:t>
            </a:r>
            <a:r>
              <a:rPr lang="en-US" sz="2000" dirty="0" err="1">
                <a:effectLst/>
              </a:rPr>
              <a:t>uit</a:t>
            </a:r>
            <a:r>
              <a:rPr lang="en-US" sz="2000" dirty="0">
                <a:effectLst/>
              </a:rPr>
              <a:t> </a:t>
            </a:r>
            <a:r>
              <a:rPr lang="en-US" sz="2000" dirty="0" err="1">
                <a:effectLst/>
              </a:rPr>
              <a:t>een</a:t>
            </a:r>
            <a:r>
              <a:rPr lang="en-US" sz="2000" dirty="0">
                <a:effectLst/>
              </a:rPr>
              <a:t> </a:t>
            </a:r>
            <a:r>
              <a:rPr lang="en-US" sz="2000" dirty="0" err="1">
                <a:effectLst/>
              </a:rPr>
              <a:t>integraal</a:t>
            </a:r>
            <a:r>
              <a:rPr lang="en-US" sz="2000" dirty="0">
                <a:effectLst/>
              </a:rPr>
              <a:t> </a:t>
            </a:r>
            <a:r>
              <a:rPr lang="en-US" sz="2000" dirty="0" err="1">
                <a:effectLst/>
              </a:rPr>
              <a:t>tarief</a:t>
            </a:r>
            <a:r>
              <a:rPr lang="en-US" sz="2000" dirty="0">
                <a:effectLst/>
              </a:rPr>
              <a:t>. </a:t>
            </a:r>
            <a:r>
              <a:rPr lang="en-US" sz="2000" dirty="0" err="1">
                <a:effectLst/>
              </a:rPr>
              <a:t>Dit</a:t>
            </a:r>
            <a:r>
              <a:rPr lang="en-US" sz="2000" dirty="0">
                <a:effectLst/>
              </a:rPr>
              <a:t> </a:t>
            </a:r>
            <a:r>
              <a:rPr lang="en-US" sz="2000" dirty="0" err="1">
                <a:effectLst/>
              </a:rPr>
              <a:t>tarief</a:t>
            </a:r>
            <a:r>
              <a:rPr lang="en-US" sz="2000" dirty="0">
                <a:effectLst/>
              </a:rPr>
              <a:t> </a:t>
            </a:r>
            <a:r>
              <a:rPr lang="en-US" sz="2000" dirty="0" err="1">
                <a:effectLst/>
              </a:rPr>
              <a:t>moest</a:t>
            </a:r>
            <a:r>
              <a:rPr lang="en-US" sz="2000" dirty="0">
                <a:effectLst/>
              </a:rPr>
              <a:t> </a:t>
            </a:r>
            <a:r>
              <a:rPr lang="en-US" sz="2000" dirty="0" err="1">
                <a:effectLst/>
              </a:rPr>
              <a:t>nog</a:t>
            </a:r>
            <a:r>
              <a:rPr lang="en-US" sz="2000" dirty="0">
                <a:effectLst/>
              </a:rPr>
              <a:t> </a:t>
            </a:r>
            <a:r>
              <a:rPr lang="en-US" sz="2000" dirty="0" err="1">
                <a:effectLst/>
              </a:rPr>
              <a:t>berekend</a:t>
            </a:r>
            <a:r>
              <a:rPr lang="en-US" sz="2000" dirty="0">
                <a:effectLst/>
              </a:rPr>
              <a:t> </a:t>
            </a:r>
            <a:r>
              <a:rPr lang="en-US" sz="2000" dirty="0" err="1">
                <a:effectLst/>
              </a:rPr>
              <a:t>worden</a:t>
            </a:r>
            <a:r>
              <a:rPr lang="en-US" sz="2000" dirty="0">
                <a:effectLst/>
              </a:rPr>
              <a:t> </a:t>
            </a:r>
            <a:r>
              <a:rPr lang="en-US" sz="2000" dirty="0" err="1">
                <a:effectLst/>
              </a:rPr>
              <a:t>naar</a:t>
            </a:r>
            <a:r>
              <a:rPr lang="en-US" sz="2000" dirty="0">
                <a:effectLst/>
              </a:rPr>
              <a:t> </a:t>
            </a:r>
            <a:r>
              <a:rPr lang="en-US" sz="2000" dirty="0" err="1">
                <a:effectLst/>
              </a:rPr>
              <a:t>een</a:t>
            </a:r>
            <a:r>
              <a:rPr lang="en-US" sz="2000" dirty="0">
                <a:effectLst/>
              </a:rPr>
              <a:t> </a:t>
            </a:r>
            <a:r>
              <a:rPr lang="en-US" sz="2000" dirty="0" err="1">
                <a:effectLst/>
              </a:rPr>
              <a:t>separaat</a:t>
            </a:r>
            <a:r>
              <a:rPr lang="en-US" sz="2000" dirty="0">
                <a:effectLst/>
              </a:rPr>
              <a:t> </a:t>
            </a:r>
            <a:r>
              <a:rPr lang="en-US" sz="2000" dirty="0" err="1">
                <a:effectLst/>
              </a:rPr>
              <a:t>jeugdtarief</a:t>
            </a:r>
            <a:r>
              <a:rPr lang="en-US" sz="2000" dirty="0">
                <a:effectLst/>
              </a:rPr>
              <a:t>. </a:t>
            </a:r>
            <a:r>
              <a:rPr lang="en-US" sz="2000" dirty="0" err="1">
                <a:effectLst/>
              </a:rPr>
              <a:t>Dit</a:t>
            </a:r>
            <a:r>
              <a:rPr lang="en-US" sz="2000" dirty="0">
                <a:effectLst/>
              </a:rPr>
              <a:t> </a:t>
            </a:r>
            <a:r>
              <a:rPr lang="en-US" sz="2000" dirty="0" err="1">
                <a:effectLst/>
              </a:rPr>
              <a:t>heeft</a:t>
            </a:r>
            <a:r>
              <a:rPr lang="en-US" sz="2000" dirty="0">
                <a:effectLst/>
              </a:rPr>
              <a:t> </a:t>
            </a:r>
            <a:r>
              <a:rPr lang="en-US" sz="2000" dirty="0" err="1">
                <a:effectLst/>
              </a:rPr>
              <a:t>geleid</a:t>
            </a:r>
            <a:r>
              <a:rPr lang="en-US" sz="2000" dirty="0">
                <a:effectLst/>
              </a:rPr>
              <a:t> tot </a:t>
            </a:r>
            <a:r>
              <a:rPr lang="en-US" sz="2000" dirty="0" err="1">
                <a:effectLst/>
              </a:rPr>
              <a:t>een</a:t>
            </a:r>
            <a:r>
              <a:rPr lang="en-US" sz="2000" dirty="0">
                <a:effectLst/>
              </a:rPr>
              <a:t> </a:t>
            </a:r>
            <a:r>
              <a:rPr lang="en-US" sz="2000" dirty="0" err="1">
                <a:effectLst/>
              </a:rPr>
              <a:t>verlaging</a:t>
            </a:r>
            <a:r>
              <a:rPr lang="en-US" sz="2000" dirty="0">
                <a:effectLst/>
              </a:rPr>
              <a:t> van het </a:t>
            </a:r>
            <a:r>
              <a:rPr lang="en-US" sz="2000" dirty="0" err="1">
                <a:effectLst/>
              </a:rPr>
              <a:t>voorlopige</a:t>
            </a:r>
            <a:r>
              <a:rPr lang="en-US" sz="2000" dirty="0">
                <a:effectLst/>
              </a:rPr>
              <a:t> </a:t>
            </a:r>
            <a:r>
              <a:rPr lang="en-US" sz="2000" dirty="0" err="1">
                <a:effectLst/>
              </a:rPr>
              <a:t>tarief</a:t>
            </a:r>
            <a:r>
              <a:rPr lang="en-US" sz="2000" dirty="0">
                <a:effectLst/>
              </a:rPr>
              <a:t> 2026.</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i="1" dirty="0" err="1">
                <a:solidFill>
                  <a:srgbClr val="206785"/>
                </a:solidFill>
                <a:effectLst/>
              </a:rPr>
              <a:t>Behandeling</a:t>
            </a:r>
            <a:r>
              <a:rPr lang="en-US" sz="2000" i="1" dirty="0">
                <a:solidFill>
                  <a:srgbClr val="206785"/>
                </a:solidFill>
                <a:effectLst/>
              </a:rPr>
              <a:t> </a:t>
            </a:r>
            <a:r>
              <a:rPr lang="en-US" sz="2000" i="1" dirty="0" err="1">
                <a:solidFill>
                  <a:srgbClr val="206785"/>
                </a:solidFill>
                <a:effectLst/>
              </a:rPr>
              <a:t>jeugd-ggz</a:t>
            </a:r>
            <a:r>
              <a:rPr lang="en-US" sz="2000" i="1" dirty="0">
                <a:solidFill>
                  <a:srgbClr val="206785"/>
                </a:solidFill>
                <a:effectLst/>
              </a:rPr>
              <a:t> Basale </a:t>
            </a:r>
            <a:r>
              <a:rPr lang="en-US" sz="2000" i="1" dirty="0" err="1">
                <a:solidFill>
                  <a:srgbClr val="206785"/>
                </a:solidFill>
                <a:effectLst/>
              </a:rPr>
              <a:t>stoornissen</a:t>
            </a:r>
            <a:endParaRPr lang="en-US" sz="2000" dirty="0">
              <a:solidFill>
                <a:srgbClr val="206785"/>
              </a:solidFill>
              <a:effectLst/>
            </a:endParaRPr>
          </a:p>
          <a:p>
            <a:pPr indent="-228600">
              <a:lnSpc>
                <a:spcPct val="90000"/>
              </a:lnSpc>
              <a:spcAft>
                <a:spcPts val="600"/>
              </a:spcAft>
              <a:buFont typeface="Arial" panose="020B0604020202020204" pitchFamily="34" charset="0"/>
              <a:buChar char="•"/>
            </a:pPr>
            <a:r>
              <a:rPr lang="en-US" sz="2000" dirty="0">
                <a:effectLst/>
              </a:rPr>
              <a:t>In de </a:t>
            </a:r>
            <a:r>
              <a:rPr lang="en-US" sz="2000" dirty="0" err="1">
                <a:effectLst/>
              </a:rPr>
              <a:t>productbeschrijving</a:t>
            </a:r>
            <a:r>
              <a:rPr lang="en-US" sz="2000" dirty="0">
                <a:effectLst/>
              </a:rPr>
              <a:t> in het </a:t>
            </a:r>
            <a:r>
              <a:rPr lang="en-US" sz="2000" dirty="0" err="1">
                <a:effectLst/>
              </a:rPr>
              <a:t>zorgproductenboek</a:t>
            </a:r>
            <a:r>
              <a:rPr lang="en-US" sz="2000" dirty="0">
                <a:effectLst/>
              </a:rPr>
              <a:t> is </a:t>
            </a:r>
            <a:r>
              <a:rPr lang="en-US" sz="2000" dirty="0" err="1">
                <a:effectLst/>
              </a:rPr>
              <a:t>opgenomen</a:t>
            </a:r>
            <a:r>
              <a:rPr lang="en-US" sz="2000" dirty="0">
                <a:effectLst/>
              </a:rPr>
              <a:t> </a:t>
            </a:r>
            <a:r>
              <a:rPr lang="en-US" sz="2000" dirty="0" err="1">
                <a:effectLst/>
              </a:rPr>
              <a:t>dat</a:t>
            </a:r>
            <a:r>
              <a:rPr lang="en-US" sz="2000" dirty="0">
                <a:effectLst/>
              </a:rPr>
              <a:t> </a:t>
            </a:r>
            <a:r>
              <a:rPr lang="en-US" sz="2000" dirty="0" err="1">
                <a:effectLst/>
              </a:rPr>
              <a:t>medicatiecontrole</a:t>
            </a:r>
            <a:r>
              <a:rPr lang="en-US" sz="2000" dirty="0">
                <a:effectLst/>
              </a:rPr>
              <a:t> </a:t>
            </a:r>
            <a:r>
              <a:rPr lang="en-US" sz="2000" dirty="0" err="1">
                <a:effectLst/>
              </a:rPr>
              <a:t>onderdeel</a:t>
            </a:r>
            <a:r>
              <a:rPr lang="en-US" sz="2000" dirty="0">
                <a:effectLst/>
              </a:rPr>
              <a:t> </a:t>
            </a:r>
            <a:r>
              <a:rPr lang="en-US" sz="2000" dirty="0" err="1">
                <a:effectLst/>
              </a:rPr>
              <a:t>kan</a:t>
            </a:r>
            <a:r>
              <a:rPr lang="en-US" sz="2000" dirty="0">
                <a:effectLst/>
              </a:rPr>
              <a:t> </a:t>
            </a:r>
            <a:r>
              <a:rPr lang="en-US" sz="2000" dirty="0" err="1">
                <a:effectLst/>
              </a:rPr>
              <a:t>zijn</a:t>
            </a:r>
            <a:r>
              <a:rPr lang="en-US" sz="2000" dirty="0">
                <a:effectLst/>
              </a:rPr>
              <a:t> van de </a:t>
            </a:r>
            <a:r>
              <a:rPr lang="en-US" sz="2000" dirty="0" err="1">
                <a:effectLst/>
              </a:rPr>
              <a:t>behandeling</a:t>
            </a:r>
            <a:r>
              <a:rPr lang="en-US" sz="2000" dirty="0">
                <a:effectLst/>
              </a:rPr>
              <a:t>. </a:t>
            </a:r>
            <a:r>
              <a:rPr lang="en-US" sz="2000" dirty="0" err="1">
                <a:effectLst/>
              </a:rPr>
              <a:t>Dit</a:t>
            </a:r>
            <a:r>
              <a:rPr lang="en-US" sz="2000" dirty="0">
                <a:effectLst/>
              </a:rPr>
              <a:t> </a:t>
            </a:r>
            <a:r>
              <a:rPr lang="en-US" sz="2000" dirty="0" err="1">
                <a:effectLst/>
              </a:rPr>
              <a:t>betekent</a:t>
            </a:r>
            <a:r>
              <a:rPr lang="en-US" sz="2000" dirty="0">
                <a:effectLst/>
              </a:rPr>
              <a:t> </a:t>
            </a:r>
            <a:r>
              <a:rPr lang="en-US" sz="2000" dirty="0" err="1">
                <a:effectLst/>
              </a:rPr>
              <a:t>dat</a:t>
            </a:r>
            <a:r>
              <a:rPr lang="en-US" sz="2000" dirty="0">
                <a:effectLst/>
              </a:rPr>
              <a:t> </a:t>
            </a:r>
            <a:r>
              <a:rPr lang="en-US" sz="2000" dirty="0" err="1">
                <a:effectLst/>
              </a:rPr>
              <a:t>een</a:t>
            </a:r>
            <a:r>
              <a:rPr lang="en-US" sz="2000" dirty="0">
                <a:effectLst/>
              </a:rPr>
              <a:t> component van de </a:t>
            </a:r>
            <a:r>
              <a:rPr lang="en-US" sz="2000" dirty="0" err="1">
                <a:effectLst/>
              </a:rPr>
              <a:t>tariefsopbouw</a:t>
            </a:r>
            <a:r>
              <a:rPr lang="en-US" sz="2000" dirty="0">
                <a:effectLst/>
              </a:rPr>
              <a:t> </a:t>
            </a:r>
            <a:r>
              <a:rPr lang="en-US" sz="2000" dirty="0" err="1">
                <a:effectLst/>
              </a:rPr>
              <a:t>ook</a:t>
            </a:r>
            <a:r>
              <a:rPr lang="en-US" sz="2000" dirty="0">
                <a:effectLst/>
              </a:rPr>
              <a:t> </a:t>
            </a:r>
            <a:r>
              <a:rPr lang="en-US" sz="2000" dirty="0" err="1">
                <a:effectLst/>
              </a:rPr>
              <a:t>inclusief</a:t>
            </a:r>
            <a:r>
              <a:rPr lang="en-US" sz="2000" dirty="0">
                <a:effectLst/>
              </a:rPr>
              <a:t> </a:t>
            </a:r>
            <a:r>
              <a:rPr lang="en-US" sz="2000" dirty="0" err="1">
                <a:effectLst/>
              </a:rPr>
              <a:t>een</a:t>
            </a:r>
            <a:r>
              <a:rPr lang="en-US" sz="2000" dirty="0">
                <a:effectLst/>
              </a:rPr>
              <a:t> </a:t>
            </a:r>
            <a:r>
              <a:rPr lang="en-US" sz="2000" dirty="0" err="1">
                <a:effectLst/>
              </a:rPr>
              <a:t>medisch</a:t>
            </a:r>
            <a:r>
              <a:rPr lang="en-US" sz="2000" dirty="0">
                <a:effectLst/>
              </a:rPr>
              <a:t> specialist </a:t>
            </a:r>
            <a:r>
              <a:rPr lang="en-US" sz="2000" dirty="0" err="1">
                <a:effectLst/>
              </a:rPr>
              <a:t>moet</a:t>
            </a:r>
            <a:r>
              <a:rPr lang="en-US" sz="2000" dirty="0">
                <a:effectLst/>
              </a:rPr>
              <a:t> </a:t>
            </a:r>
            <a:r>
              <a:rPr lang="en-US" sz="2000" dirty="0" err="1">
                <a:effectLst/>
              </a:rPr>
              <a:t>worden</a:t>
            </a:r>
            <a:r>
              <a:rPr lang="en-US" sz="2000" dirty="0">
                <a:effectLst/>
              </a:rPr>
              <a:t> </a:t>
            </a:r>
            <a:r>
              <a:rPr lang="en-US" sz="2000" dirty="0" err="1">
                <a:effectLst/>
              </a:rPr>
              <a:t>berekend</a:t>
            </a:r>
            <a:r>
              <a:rPr lang="en-US" sz="2000" dirty="0">
                <a:effectLst/>
              </a:rPr>
              <a:t>. </a:t>
            </a:r>
            <a:r>
              <a:rPr lang="en-US" sz="2000" dirty="0" err="1">
                <a:effectLst/>
              </a:rPr>
              <a:t>Dit</a:t>
            </a:r>
            <a:r>
              <a:rPr lang="en-US" sz="2000" dirty="0">
                <a:effectLst/>
              </a:rPr>
              <a:t> is </a:t>
            </a:r>
            <a:r>
              <a:rPr lang="en-US" sz="2000" dirty="0" err="1">
                <a:effectLst/>
              </a:rPr>
              <a:t>voor</a:t>
            </a:r>
            <a:r>
              <a:rPr lang="en-US" sz="2000" dirty="0">
                <a:effectLst/>
              </a:rPr>
              <a:t> </a:t>
            </a:r>
            <a:r>
              <a:rPr lang="en-US" sz="2000" dirty="0" err="1">
                <a:effectLst/>
              </a:rPr>
              <a:t>dit</a:t>
            </a:r>
            <a:r>
              <a:rPr lang="en-US" sz="2000" dirty="0">
                <a:effectLst/>
              </a:rPr>
              <a:t> product </a:t>
            </a:r>
            <a:r>
              <a:rPr lang="en-US" sz="2000" dirty="0" err="1">
                <a:effectLst/>
              </a:rPr>
              <a:t>niet</a:t>
            </a:r>
            <a:r>
              <a:rPr lang="en-US" sz="2000" dirty="0">
                <a:effectLst/>
              </a:rPr>
              <a:t> </a:t>
            </a:r>
            <a:r>
              <a:rPr lang="en-US" sz="2000" dirty="0" err="1">
                <a:effectLst/>
              </a:rPr>
              <a:t>gedaan</a:t>
            </a:r>
            <a:r>
              <a:rPr lang="en-US" sz="2000" dirty="0">
                <a:effectLst/>
              </a:rPr>
              <a:t>. In de </a:t>
            </a:r>
            <a:r>
              <a:rPr lang="en-US" sz="2000" dirty="0" err="1">
                <a:effectLst/>
              </a:rPr>
              <a:t>marktconsultatie</a:t>
            </a:r>
            <a:r>
              <a:rPr lang="en-US" sz="2000" dirty="0">
                <a:effectLst/>
              </a:rPr>
              <a:t> </a:t>
            </a:r>
            <a:r>
              <a:rPr lang="en-US" sz="2000" dirty="0" err="1">
                <a:effectLst/>
              </a:rPr>
              <a:t>werd</a:t>
            </a:r>
            <a:r>
              <a:rPr lang="en-US" sz="2000" dirty="0">
                <a:effectLst/>
              </a:rPr>
              <a:t> </a:t>
            </a:r>
            <a:r>
              <a:rPr lang="en-US" sz="2000" dirty="0" err="1">
                <a:effectLst/>
              </a:rPr>
              <a:t>hieromtrent</a:t>
            </a:r>
            <a:r>
              <a:rPr lang="en-US" sz="2000" dirty="0">
                <a:effectLst/>
              </a:rPr>
              <a:t> </a:t>
            </a:r>
            <a:r>
              <a:rPr lang="en-US" sz="2000" dirty="0" err="1">
                <a:effectLst/>
              </a:rPr>
              <a:t>vragen</a:t>
            </a:r>
            <a:r>
              <a:rPr lang="en-US" sz="2000" dirty="0">
                <a:effectLst/>
              </a:rPr>
              <a:t> </a:t>
            </a:r>
            <a:r>
              <a:rPr lang="en-US" sz="2000" dirty="0" err="1">
                <a:effectLst/>
              </a:rPr>
              <a:t>gesteld</a:t>
            </a:r>
            <a:r>
              <a:rPr lang="en-US" sz="2000" dirty="0">
                <a:effectLst/>
              </a:rPr>
              <a:t> door </a:t>
            </a:r>
            <a:r>
              <a:rPr lang="en-US" sz="2000" dirty="0" err="1">
                <a:effectLst/>
              </a:rPr>
              <a:t>een</a:t>
            </a:r>
            <a:r>
              <a:rPr lang="en-US" sz="2000" dirty="0">
                <a:effectLst/>
              </a:rPr>
              <a:t> </a:t>
            </a:r>
            <a:r>
              <a:rPr lang="en-US" sz="2000" dirty="0" err="1">
                <a:effectLst/>
              </a:rPr>
              <a:t>aanbieder</a:t>
            </a:r>
            <a:r>
              <a:rPr lang="en-US" sz="2000" dirty="0">
                <a:effectLst/>
              </a:rPr>
              <a:t>. De </a:t>
            </a:r>
            <a:r>
              <a:rPr lang="en-US" sz="2000" dirty="0" err="1">
                <a:effectLst/>
              </a:rPr>
              <a:t>aanbieder</a:t>
            </a:r>
            <a:r>
              <a:rPr lang="en-US" sz="2000" dirty="0">
                <a:effectLst/>
              </a:rPr>
              <a:t> </a:t>
            </a:r>
            <a:r>
              <a:rPr lang="en-US" sz="2000" dirty="0" err="1">
                <a:effectLst/>
              </a:rPr>
              <a:t>heeft</a:t>
            </a:r>
            <a:r>
              <a:rPr lang="en-US" sz="2000" dirty="0">
                <a:effectLst/>
              </a:rPr>
              <a:t> </a:t>
            </a:r>
            <a:r>
              <a:rPr lang="en-US" sz="2000" dirty="0" err="1">
                <a:effectLst/>
              </a:rPr>
              <a:t>een</a:t>
            </a:r>
            <a:r>
              <a:rPr lang="en-US" sz="2000" dirty="0">
                <a:effectLst/>
              </a:rPr>
              <a:t> </a:t>
            </a:r>
            <a:r>
              <a:rPr lang="en-US" sz="2000" dirty="0" err="1">
                <a:effectLst/>
              </a:rPr>
              <a:t>hiermee</a:t>
            </a:r>
            <a:r>
              <a:rPr lang="en-US" sz="2000" dirty="0">
                <a:effectLst/>
              </a:rPr>
              <a:t> </a:t>
            </a:r>
            <a:r>
              <a:rPr lang="en-US" sz="2000" dirty="0" err="1">
                <a:effectLst/>
              </a:rPr>
              <a:t>een</a:t>
            </a:r>
            <a:r>
              <a:rPr lang="en-US" sz="2000" dirty="0">
                <a:effectLst/>
              </a:rPr>
              <a:t> </a:t>
            </a:r>
            <a:r>
              <a:rPr lang="en-US" sz="2000" dirty="0" err="1">
                <a:effectLst/>
              </a:rPr>
              <a:t>terecht</a:t>
            </a:r>
            <a:r>
              <a:rPr lang="en-US" sz="2000" dirty="0">
                <a:effectLst/>
              </a:rPr>
              <a:t> punt </a:t>
            </a:r>
            <a:r>
              <a:rPr lang="en-US" sz="2000" dirty="0" err="1">
                <a:effectLst/>
              </a:rPr>
              <a:t>aan</a:t>
            </a:r>
            <a:r>
              <a:rPr lang="en-US" sz="2000" dirty="0">
                <a:effectLst/>
              </a:rPr>
              <a:t> de </a:t>
            </a:r>
            <a:r>
              <a:rPr lang="en-US" sz="2000" dirty="0" err="1">
                <a:effectLst/>
              </a:rPr>
              <a:t>orde</a:t>
            </a:r>
            <a:r>
              <a:rPr lang="en-US" sz="2000" dirty="0">
                <a:effectLst/>
              </a:rPr>
              <a:t> </a:t>
            </a:r>
            <a:r>
              <a:rPr lang="en-US" sz="2000" dirty="0" err="1">
                <a:effectLst/>
              </a:rPr>
              <a:t>gesteld</a:t>
            </a:r>
            <a:r>
              <a:rPr lang="en-US" sz="2000" dirty="0">
                <a:effectLst/>
              </a:rPr>
              <a:t>. </a:t>
            </a:r>
            <a:r>
              <a:rPr lang="en-US" sz="2000" dirty="0" err="1">
                <a:effectLst/>
              </a:rPr>
              <a:t>Belangrijk</a:t>
            </a:r>
            <a:r>
              <a:rPr lang="en-US" sz="2000" dirty="0">
                <a:effectLst/>
              </a:rPr>
              <a:t> </a:t>
            </a:r>
            <a:r>
              <a:rPr lang="en-US" sz="2000" dirty="0" err="1">
                <a:effectLst/>
              </a:rPr>
              <a:t>hierbij</a:t>
            </a:r>
            <a:r>
              <a:rPr lang="en-US" sz="2000" dirty="0">
                <a:effectLst/>
              </a:rPr>
              <a:t> is </a:t>
            </a:r>
            <a:r>
              <a:rPr lang="en-US" sz="2000" dirty="0" err="1">
                <a:effectLst/>
              </a:rPr>
              <a:t>dat</a:t>
            </a:r>
            <a:r>
              <a:rPr lang="en-US" sz="2000" dirty="0">
                <a:effectLst/>
              </a:rPr>
              <a:t> de </a:t>
            </a:r>
            <a:r>
              <a:rPr lang="en-US" sz="2000" dirty="0" err="1">
                <a:effectLst/>
              </a:rPr>
              <a:t>huidige</a:t>
            </a:r>
            <a:r>
              <a:rPr lang="en-US" sz="2000" dirty="0">
                <a:effectLst/>
              </a:rPr>
              <a:t> </a:t>
            </a:r>
            <a:r>
              <a:rPr lang="en-US" sz="2000" dirty="0" err="1">
                <a:effectLst/>
              </a:rPr>
              <a:t>productbeschrijvingen</a:t>
            </a:r>
            <a:r>
              <a:rPr lang="en-US" sz="2000" dirty="0">
                <a:effectLst/>
              </a:rPr>
              <a:t> in het </a:t>
            </a:r>
            <a:r>
              <a:rPr lang="en-US" sz="2000" dirty="0" err="1">
                <a:effectLst/>
              </a:rPr>
              <a:t>zorgproductenboek</a:t>
            </a:r>
            <a:r>
              <a:rPr lang="en-US" sz="2000" dirty="0">
                <a:effectLst/>
              </a:rPr>
              <a:t> </a:t>
            </a:r>
            <a:r>
              <a:rPr lang="en-US" sz="2000" dirty="0" err="1">
                <a:effectLst/>
              </a:rPr>
              <a:t>leidend</a:t>
            </a:r>
            <a:r>
              <a:rPr lang="en-US" sz="2000" dirty="0">
                <a:effectLst/>
              </a:rPr>
              <a:t> </a:t>
            </a:r>
            <a:r>
              <a:rPr lang="en-US" sz="2000" dirty="0" err="1">
                <a:effectLst/>
              </a:rPr>
              <a:t>zijn</a:t>
            </a:r>
            <a:r>
              <a:rPr lang="en-US" sz="2000" dirty="0">
                <a:effectLst/>
              </a:rPr>
              <a:t>. Het </a:t>
            </a:r>
            <a:r>
              <a:rPr lang="en-US" sz="2000" dirty="0" err="1">
                <a:effectLst/>
              </a:rPr>
              <a:t>tarief</a:t>
            </a:r>
            <a:r>
              <a:rPr lang="en-US" sz="2000" dirty="0">
                <a:effectLst/>
              </a:rPr>
              <a:t> van </a:t>
            </a:r>
            <a:r>
              <a:rPr lang="en-US" sz="2000" dirty="0" err="1">
                <a:effectLst/>
              </a:rPr>
              <a:t>dit</a:t>
            </a:r>
            <a:r>
              <a:rPr lang="en-US" sz="2000" dirty="0">
                <a:effectLst/>
              </a:rPr>
              <a:t> product </a:t>
            </a:r>
            <a:r>
              <a:rPr lang="en-US" sz="2000" dirty="0" err="1">
                <a:effectLst/>
              </a:rPr>
              <a:t>dient</a:t>
            </a:r>
            <a:r>
              <a:rPr lang="en-US" sz="2000" dirty="0">
                <a:effectLst/>
              </a:rPr>
              <a:t> om die </a:t>
            </a:r>
            <a:r>
              <a:rPr lang="en-US" sz="2000" dirty="0" err="1">
                <a:effectLst/>
              </a:rPr>
              <a:t>reden</a:t>
            </a:r>
            <a:r>
              <a:rPr lang="en-US" sz="2000" dirty="0">
                <a:effectLst/>
              </a:rPr>
              <a:t> </a:t>
            </a:r>
            <a:r>
              <a:rPr lang="en-US" sz="2000" dirty="0" err="1">
                <a:effectLst/>
              </a:rPr>
              <a:t>iets</a:t>
            </a:r>
            <a:r>
              <a:rPr lang="en-US" sz="2000" dirty="0">
                <a:effectLst/>
              </a:rPr>
              <a:t> </a:t>
            </a:r>
            <a:r>
              <a:rPr lang="en-US" sz="2000" dirty="0" err="1">
                <a:effectLst/>
              </a:rPr>
              <a:t>naar</a:t>
            </a:r>
            <a:r>
              <a:rPr lang="en-US" sz="2000" dirty="0">
                <a:effectLst/>
              </a:rPr>
              <a:t> </a:t>
            </a:r>
            <a:r>
              <a:rPr lang="en-US" sz="2000" dirty="0" err="1">
                <a:effectLst/>
              </a:rPr>
              <a:t>boven</a:t>
            </a:r>
            <a:r>
              <a:rPr lang="en-US" sz="2000" dirty="0">
                <a:effectLst/>
              </a:rPr>
              <a:t> </a:t>
            </a:r>
            <a:r>
              <a:rPr lang="en-US" sz="2000" dirty="0" err="1">
                <a:effectLst/>
              </a:rPr>
              <a:t>te</a:t>
            </a:r>
            <a:r>
              <a:rPr lang="en-US" sz="2000" dirty="0">
                <a:effectLst/>
              </a:rPr>
              <a:t> </a:t>
            </a:r>
            <a:r>
              <a:rPr lang="en-US" sz="2000" dirty="0" err="1">
                <a:effectLst/>
              </a:rPr>
              <a:t>worden</a:t>
            </a:r>
            <a:r>
              <a:rPr lang="en-US" sz="2000" dirty="0">
                <a:effectLst/>
              </a:rPr>
              <a:t> </a:t>
            </a:r>
            <a:r>
              <a:rPr lang="en-US" sz="2000" dirty="0" err="1">
                <a:effectLst/>
              </a:rPr>
              <a:t>bijgesteld</a:t>
            </a:r>
            <a:r>
              <a:rPr lang="en-US" sz="2000" dirty="0">
                <a:effectLst/>
              </a:rPr>
              <a:t>. </a:t>
            </a:r>
            <a:endParaRPr lang="en-US" sz="2000" dirty="0"/>
          </a:p>
        </p:txBody>
      </p:sp>
    </p:spTree>
    <p:extLst>
      <p:ext uri="{BB962C8B-B14F-4D97-AF65-F5344CB8AC3E}">
        <p14:creationId xmlns:p14="http://schemas.microsoft.com/office/powerpoint/2010/main" val="1144734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5E0BDA14-6038-EE4C-86C1-04AE8E54F1E7}"/>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200" kern="1200">
                <a:solidFill>
                  <a:schemeClr val="tx1"/>
                </a:solidFill>
                <a:latin typeface="+mj-lt"/>
                <a:ea typeface="+mj-ea"/>
                <a:cs typeface="+mj-cs"/>
              </a:rPr>
              <a:t>Aanpassingen op basis van geconstateerde fout in rekenmodel</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D5CC2AF4-6C54-0E47-A696-229A8C8C89D4}"/>
              </a:ext>
            </a:extLst>
          </p:cNvPr>
          <p:cNvSpPr txBox="1"/>
          <p:nvPr/>
        </p:nvSpPr>
        <p:spPr>
          <a:xfrm>
            <a:off x="838200" y="1929384"/>
            <a:ext cx="10515600" cy="4251960"/>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endParaRPr lang="en-US" sz="2200" dirty="0">
              <a:effectLst/>
            </a:endParaRPr>
          </a:p>
          <a:p>
            <a:pPr marL="342900" indent="-228600">
              <a:lnSpc>
                <a:spcPct val="90000"/>
              </a:lnSpc>
              <a:spcAft>
                <a:spcPts val="600"/>
              </a:spcAft>
              <a:buFont typeface="Arial" panose="020B0604020202020204" pitchFamily="34" charset="0"/>
              <a:buChar char="•"/>
            </a:pPr>
            <a:r>
              <a:rPr lang="en-US" sz="2200" dirty="0" err="1">
                <a:effectLst/>
              </a:rPr>
              <a:t>Naar</a:t>
            </a:r>
            <a:r>
              <a:rPr lang="en-US" sz="2200" dirty="0">
                <a:effectLst/>
              </a:rPr>
              <a:t> </a:t>
            </a:r>
            <a:r>
              <a:rPr lang="en-US" sz="2200" dirty="0" err="1">
                <a:effectLst/>
              </a:rPr>
              <a:t>aanleiding</a:t>
            </a:r>
            <a:r>
              <a:rPr lang="en-US" sz="2200" dirty="0">
                <a:effectLst/>
              </a:rPr>
              <a:t> van de nota van </a:t>
            </a:r>
            <a:r>
              <a:rPr lang="en-US" sz="2200" dirty="0" err="1">
                <a:effectLst/>
              </a:rPr>
              <a:t>inlichtingen</a:t>
            </a:r>
            <a:r>
              <a:rPr lang="en-US" sz="2200" dirty="0">
                <a:effectLst/>
              </a:rPr>
              <a:t> </a:t>
            </a:r>
            <a:r>
              <a:rPr lang="en-US" sz="2200" dirty="0" err="1">
                <a:effectLst/>
              </a:rPr>
              <a:t>voor</a:t>
            </a:r>
            <a:r>
              <a:rPr lang="en-US" sz="2200" dirty="0">
                <a:effectLst/>
              </a:rPr>
              <a:t> de </a:t>
            </a:r>
            <a:r>
              <a:rPr lang="en-US" sz="2200" dirty="0" err="1">
                <a:effectLst/>
              </a:rPr>
              <a:t>inkoop</a:t>
            </a:r>
            <a:r>
              <a:rPr lang="en-US" sz="2200" dirty="0">
                <a:effectLst/>
              </a:rPr>
              <a:t> 2026 </a:t>
            </a:r>
            <a:r>
              <a:rPr lang="en-US" sz="2200" dirty="0" err="1">
                <a:effectLst/>
              </a:rPr>
              <a:t>bij</a:t>
            </a:r>
            <a:r>
              <a:rPr lang="en-US" sz="2200" dirty="0">
                <a:effectLst/>
              </a:rPr>
              <a:t> </a:t>
            </a:r>
            <a:r>
              <a:rPr lang="en-US" sz="2200" dirty="0" err="1">
                <a:effectLst/>
              </a:rPr>
              <a:t>Jeugd</a:t>
            </a:r>
            <a:r>
              <a:rPr lang="en-US" sz="2200" dirty="0">
                <a:effectLst/>
              </a:rPr>
              <a:t> </a:t>
            </a:r>
            <a:r>
              <a:rPr lang="en-US" sz="2200" dirty="0" err="1">
                <a:effectLst/>
              </a:rPr>
              <a:t>en</a:t>
            </a:r>
            <a:r>
              <a:rPr lang="en-US" sz="2200" dirty="0">
                <a:effectLst/>
              </a:rPr>
              <a:t> </a:t>
            </a:r>
            <a:r>
              <a:rPr lang="en-US" sz="2200" dirty="0" err="1">
                <a:effectLst/>
              </a:rPr>
              <a:t>daarin</a:t>
            </a:r>
            <a:r>
              <a:rPr lang="en-US" sz="2200" dirty="0">
                <a:effectLst/>
              </a:rPr>
              <a:t> door </a:t>
            </a:r>
            <a:r>
              <a:rPr lang="en-US" sz="2200" dirty="0" err="1">
                <a:effectLst/>
              </a:rPr>
              <a:t>aanbieders</a:t>
            </a:r>
            <a:r>
              <a:rPr lang="en-US" sz="2200" dirty="0">
                <a:effectLst/>
              </a:rPr>
              <a:t> </a:t>
            </a:r>
            <a:r>
              <a:rPr lang="en-US" sz="2200" dirty="0" err="1">
                <a:effectLst/>
              </a:rPr>
              <a:t>gestelde</a:t>
            </a:r>
            <a:r>
              <a:rPr lang="en-US" sz="2200" dirty="0">
                <a:effectLst/>
              </a:rPr>
              <a:t> </a:t>
            </a:r>
            <a:r>
              <a:rPr lang="en-US" sz="2200" dirty="0" err="1">
                <a:effectLst/>
              </a:rPr>
              <a:t>vragen</a:t>
            </a:r>
            <a:r>
              <a:rPr lang="en-US" sz="2200" dirty="0">
                <a:effectLst/>
              </a:rPr>
              <a:t> </a:t>
            </a:r>
            <a:r>
              <a:rPr lang="en-US" sz="2200" dirty="0" err="1">
                <a:effectLst/>
              </a:rPr>
              <a:t>heeft</a:t>
            </a:r>
            <a:r>
              <a:rPr lang="en-US" sz="2200" dirty="0">
                <a:effectLst/>
              </a:rPr>
              <a:t> de </a:t>
            </a:r>
            <a:r>
              <a:rPr lang="en-US" sz="2200" dirty="0" err="1">
                <a:effectLst/>
              </a:rPr>
              <a:t>Zorgregio</a:t>
            </a:r>
            <a:r>
              <a:rPr lang="en-US" sz="2200" dirty="0">
                <a:effectLst/>
              </a:rPr>
              <a:t> het Excel-model met </a:t>
            </a:r>
            <a:r>
              <a:rPr lang="en-US" sz="2200" dirty="0" err="1">
                <a:effectLst/>
              </a:rPr>
              <a:t>tarieven</a:t>
            </a:r>
            <a:r>
              <a:rPr lang="en-US" sz="2200" dirty="0">
                <a:effectLst/>
              </a:rPr>
              <a:t> </a:t>
            </a:r>
            <a:r>
              <a:rPr lang="en-US" sz="2200" dirty="0" err="1">
                <a:effectLst/>
              </a:rPr>
              <a:t>voor</a:t>
            </a:r>
            <a:r>
              <a:rPr lang="en-US" sz="2200" dirty="0">
                <a:effectLst/>
              </a:rPr>
              <a:t> 2025 </a:t>
            </a:r>
            <a:r>
              <a:rPr lang="en-US" sz="2200" dirty="0" err="1">
                <a:effectLst/>
              </a:rPr>
              <a:t>en</a:t>
            </a:r>
            <a:r>
              <a:rPr lang="en-US" sz="2200" dirty="0">
                <a:effectLst/>
              </a:rPr>
              <a:t> 2026 </a:t>
            </a:r>
            <a:r>
              <a:rPr lang="en-US" sz="2200" dirty="0" err="1">
                <a:effectLst/>
              </a:rPr>
              <a:t>nader</a:t>
            </a:r>
            <a:r>
              <a:rPr lang="en-US" sz="2200" dirty="0">
                <a:effectLst/>
              </a:rPr>
              <a:t> </a:t>
            </a:r>
            <a:r>
              <a:rPr lang="en-US" sz="2200" dirty="0" err="1">
                <a:effectLst/>
              </a:rPr>
              <a:t>bestudeerd</a:t>
            </a:r>
            <a:r>
              <a:rPr lang="en-US" sz="2200" dirty="0">
                <a:effectLst/>
              </a:rPr>
              <a:t>. </a:t>
            </a:r>
            <a:r>
              <a:rPr lang="en-US" sz="2200" dirty="0" err="1">
                <a:effectLst/>
              </a:rPr>
              <a:t>Dit</a:t>
            </a:r>
            <a:r>
              <a:rPr lang="en-US" sz="2200" dirty="0">
                <a:effectLst/>
              </a:rPr>
              <a:t> model is </a:t>
            </a:r>
            <a:r>
              <a:rPr lang="en-US" sz="2200" dirty="0" err="1">
                <a:effectLst/>
              </a:rPr>
              <a:t>opgesteld</a:t>
            </a:r>
            <a:r>
              <a:rPr lang="en-US" sz="2200" dirty="0">
                <a:effectLst/>
              </a:rPr>
              <a:t> </a:t>
            </a:r>
            <a:r>
              <a:rPr lang="en-US" sz="2200" dirty="0" err="1">
                <a:effectLst/>
              </a:rPr>
              <a:t>en</a:t>
            </a:r>
            <a:r>
              <a:rPr lang="en-US" sz="2200" dirty="0">
                <a:effectLst/>
              </a:rPr>
              <a:t> </a:t>
            </a:r>
            <a:r>
              <a:rPr lang="en-US" sz="2200" dirty="0" err="1">
                <a:effectLst/>
              </a:rPr>
              <a:t>ingevuld</a:t>
            </a:r>
            <a:r>
              <a:rPr lang="en-US" sz="2200" dirty="0">
                <a:effectLst/>
              </a:rPr>
              <a:t> </a:t>
            </a:r>
            <a:r>
              <a:rPr lang="en-US" sz="2200" dirty="0" err="1">
                <a:effectLst/>
              </a:rPr>
              <a:t>naar</a:t>
            </a:r>
            <a:r>
              <a:rPr lang="en-US" sz="2200" dirty="0">
                <a:effectLst/>
              </a:rPr>
              <a:t> </a:t>
            </a:r>
            <a:r>
              <a:rPr lang="en-US" sz="2200" dirty="0" err="1">
                <a:effectLst/>
              </a:rPr>
              <a:t>aanleiding</a:t>
            </a:r>
            <a:r>
              <a:rPr lang="en-US" sz="2200" dirty="0">
                <a:effectLst/>
              </a:rPr>
              <a:t> van het </a:t>
            </a:r>
            <a:r>
              <a:rPr lang="en-US" sz="2200" dirty="0" err="1">
                <a:effectLst/>
              </a:rPr>
              <a:t>kostprijsonderzoek</a:t>
            </a:r>
            <a:r>
              <a:rPr lang="en-US" sz="2200" dirty="0">
                <a:effectLst/>
              </a:rPr>
              <a:t> in 2024. We </a:t>
            </a:r>
            <a:r>
              <a:rPr lang="en-US" sz="2200" dirty="0" err="1">
                <a:effectLst/>
              </a:rPr>
              <a:t>hebben</a:t>
            </a:r>
            <a:r>
              <a:rPr lang="en-US" sz="2200" dirty="0">
                <a:effectLst/>
              </a:rPr>
              <a:t> </a:t>
            </a:r>
            <a:r>
              <a:rPr lang="en-US" sz="2200" dirty="0" err="1">
                <a:effectLst/>
              </a:rPr>
              <a:t>geconstateerd</a:t>
            </a:r>
            <a:r>
              <a:rPr lang="en-US" sz="2200" dirty="0">
                <a:effectLst/>
              </a:rPr>
              <a:t> </a:t>
            </a:r>
            <a:r>
              <a:rPr lang="en-US" sz="2200" dirty="0" err="1">
                <a:effectLst/>
              </a:rPr>
              <a:t>dat</a:t>
            </a:r>
            <a:r>
              <a:rPr lang="en-US" sz="2200" dirty="0">
                <a:effectLst/>
              </a:rPr>
              <a:t> HHM </a:t>
            </a:r>
            <a:r>
              <a:rPr lang="en-US" sz="2200" dirty="0" err="1">
                <a:effectLst/>
              </a:rPr>
              <a:t>een</a:t>
            </a:r>
            <a:r>
              <a:rPr lang="en-US" sz="2200" dirty="0">
                <a:effectLst/>
              </a:rPr>
              <a:t> </a:t>
            </a:r>
            <a:r>
              <a:rPr lang="en-US" sz="2200" dirty="0" err="1">
                <a:effectLst/>
              </a:rPr>
              <a:t>fout</a:t>
            </a:r>
            <a:r>
              <a:rPr lang="en-US" sz="2200" dirty="0">
                <a:effectLst/>
              </a:rPr>
              <a:t> in de </a:t>
            </a:r>
            <a:r>
              <a:rPr lang="en-US" sz="2200" dirty="0" err="1">
                <a:effectLst/>
              </a:rPr>
              <a:t>berekening</a:t>
            </a:r>
            <a:r>
              <a:rPr lang="en-US" sz="2200" dirty="0">
                <a:effectLst/>
              </a:rPr>
              <a:t> </a:t>
            </a:r>
            <a:r>
              <a:rPr lang="en-US" sz="2200" dirty="0" err="1">
                <a:effectLst/>
              </a:rPr>
              <a:t>heeft</a:t>
            </a:r>
            <a:r>
              <a:rPr lang="en-US" sz="2200" dirty="0">
                <a:effectLst/>
              </a:rPr>
              <a:t> </a:t>
            </a:r>
            <a:r>
              <a:rPr lang="en-US" sz="2200" dirty="0" err="1">
                <a:effectLst/>
              </a:rPr>
              <a:t>gemaakt</a:t>
            </a:r>
            <a:r>
              <a:rPr lang="en-US" sz="2200" dirty="0">
                <a:effectLst/>
              </a:rPr>
              <a:t> </a:t>
            </a:r>
            <a:r>
              <a:rPr lang="en-US" sz="2200" dirty="0" err="1">
                <a:effectLst/>
              </a:rPr>
              <a:t>bij</a:t>
            </a:r>
            <a:r>
              <a:rPr lang="en-US" sz="2200" dirty="0">
                <a:effectLst/>
              </a:rPr>
              <a:t> 6 </a:t>
            </a:r>
            <a:r>
              <a:rPr lang="en-US" sz="2200" dirty="0" err="1">
                <a:effectLst/>
              </a:rPr>
              <a:t>producten</a:t>
            </a:r>
            <a:r>
              <a:rPr lang="en-US" sz="2200" dirty="0">
                <a:effectLst/>
              </a:rPr>
              <a:t> </a:t>
            </a:r>
            <a:r>
              <a:rPr lang="en-US" sz="2200" dirty="0" err="1">
                <a:effectLst/>
              </a:rPr>
              <a:t>Jeugd</a:t>
            </a:r>
            <a:r>
              <a:rPr lang="en-US" sz="2200" dirty="0">
                <a:effectLst/>
              </a:rPr>
              <a:t>. In het </a:t>
            </a:r>
            <a:r>
              <a:rPr lang="en-US" sz="2200" dirty="0" err="1">
                <a:effectLst/>
              </a:rPr>
              <a:t>kort</a:t>
            </a:r>
            <a:r>
              <a:rPr lang="en-US" sz="2200" dirty="0">
                <a:effectLst/>
              </a:rPr>
              <a:t> </a:t>
            </a:r>
            <a:r>
              <a:rPr lang="en-US" sz="2200" dirty="0" err="1">
                <a:effectLst/>
              </a:rPr>
              <a:t>komt</a:t>
            </a:r>
            <a:r>
              <a:rPr lang="en-US" sz="2200" dirty="0">
                <a:effectLst/>
              </a:rPr>
              <a:t> het </a:t>
            </a:r>
            <a:r>
              <a:rPr lang="en-US" sz="2200" dirty="0" err="1">
                <a:effectLst/>
              </a:rPr>
              <a:t>erop</a:t>
            </a:r>
            <a:r>
              <a:rPr lang="en-US" sz="2200" dirty="0">
                <a:effectLst/>
              </a:rPr>
              <a:t> </a:t>
            </a:r>
            <a:r>
              <a:rPr lang="en-US" sz="2200" dirty="0" err="1">
                <a:effectLst/>
              </a:rPr>
              <a:t>neer</a:t>
            </a:r>
            <a:r>
              <a:rPr lang="en-US" sz="2200" dirty="0">
                <a:effectLst/>
              </a:rPr>
              <a:t> </a:t>
            </a:r>
            <a:r>
              <a:rPr lang="en-US" sz="2200" dirty="0" err="1">
                <a:effectLst/>
              </a:rPr>
              <a:t>dat</a:t>
            </a:r>
            <a:r>
              <a:rPr lang="en-US" sz="2200" dirty="0">
                <a:effectLst/>
              </a:rPr>
              <a:t> er 2x </a:t>
            </a:r>
            <a:r>
              <a:rPr lang="en-US" sz="2200" dirty="0" err="1">
                <a:effectLst/>
              </a:rPr>
              <a:t>wordt</a:t>
            </a:r>
            <a:r>
              <a:rPr lang="en-US" sz="2200" dirty="0">
                <a:effectLst/>
              </a:rPr>
              <a:t> </a:t>
            </a:r>
            <a:r>
              <a:rPr lang="en-US" sz="2200" dirty="0" err="1">
                <a:effectLst/>
              </a:rPr>
              <a:t>gecorrigeerd</a:t>
            </a:r>
            <a:r>
              <a:rPr lang="en-US" sz="2200" dirty="0">
                <a:effectLst/>
              </a:rPr>
              <a:t> </a:t>
            </a:r>
            <a:r>
              <a:rPr lang="en-US" sz="2200" dirty="0" err="1">
                <a:effectLst/>
              </a:rPr>
              <a:t>voor</a:t>
            </a:r>
            <a:r>
              <a:rPr lang="en-US" sz="2200" dirty="0">
                <a:effectLst/>
              </a:rPr>
              <a:t> de </a:t>
            </a:r>
            <a:r>
              <a:rPr lang="en-US" sz="2200" dirty="0" err="1">
                <a:effectLst/>
              </a:rPr>
              <a:t>nachtdienst</a:t>
            </a:r>
            <a:r>
              <a:rPr lang="en-US" sz="2200" dirty="0">
                <a:effectLst/>
              </a:rPr>
              <a:t> </a:t>
            </a:r>
            <a:r>
              <a:rPr lang="en-US" sz="2200" dirty="0" err="1">
                <a:effectLst/>
              </a:rPr>
              <a:t>terwijl</a:t>
            </a:r>
            <a:r>
              <a:rPr lang="en-US" sz="2200" dirty="0">
                <a:effectLst/>
              </a:rPr>
              <a:t> </a:t>
            </a:r>
            <a:r>
              <a:rPr lang="en-US" sz="2200" dirty="0" err="1">
                <a:effectLst/>
              </a:rPr>
              <a:t>dit</a:t>
            </a:r>
            <a:r>
              <a:rPr lang="en-US" sz="2200" dirty="0">
                <a:effectLst/>
              </a:rPr>
              <a:t> maar 1x had </a:t>
            </a:r>
            <a:r>
              <a:rPr lang="en-US" sz="2200" dirty="0" err="1">
                <a:effectLst/>
              </a:rPr>
              <a:t>moeten</a:t>
            </a:r>
            <a:r>
              <a:rPr lang="en-US" sz="2200" dirty="0">
                <a:effectLst/>
              </a:rPr>
              <a:t> </a:t>
            </a:r>
            <a:r>
              <a:rPr lang="en-US" sz="2200" dirty="0" err="1">
                <a:effectLst/>
              </a:rPr>
              <a:t>zijn</a:t>
            </a:r>
            <a:r>
              <a:rPr lang="en-US" sz="2200" dirty="0">
                <a:effectLst/>
              </a:rPr>
              <a:t>. </a:t>
            </a:r>
          </a:p>
          <a:p>
            <a:pPr marL="114300">
              <a:lnSpc>
                <a:spcPct val="90000"/>
              </a:lnSpc>
              <a:spcAft>
                <a:spcPts val="600"/>
              </a:spcAft>
            </a:pPr>
            <a:endParaRPr lang="en-US" sz="2200" dirty="0">
              <a:effectLst/>
            </a:endParaRPr>
          </a:p>
          <a:p>
            <a:pPr marL="342900" indent="-228600">
              <a:lnSpc>
                <a:spcPct val="90000"/>
              </a:lnSpc>
              <a:spcAft>
                <a:spcPts val="600"/>
              </a:spcAft>
              <a:buFont typeface="Arial" panose="020B0604020202020204" pitchFamily="34" charset="0"/>
              <a:buChar char="•"/>
            </a:pPr>
            <a:r>
              <a:rPr lang="en-US" sz="2200" dirty="0" err="1">
                <a:effectLst/>
              </a:rPr>
              <a:t>Hierdoor</a:t>
            </a:r>
            <a:r>
              <a:rPr lang="en-US" sz="2200" dirty="0">
                <a:effectLst/>
              </a:rPr>
              <a:t> </a:t>
            </a:r>
            <a:r>
              <a:rPr lang="en-US" sz="2200" dirty="0" err="1">
                <a:effectLst/>
              </a:rPr>
              <a:t>worden</a:t>
            </a:r>
            <a:r>
              <a:rPr lang="en-US" sz="2200" dirty="0">
                <a:effectLst/>
              </a:rPr>
              <a:t> de </a:t>
            </a:r>
            <a:r>
              <a:rPr lang="en-US" sz="2200" dirty="0" err="1">
                <a:effectLst/>
              </a:rPr>
              <a:t>tarieven</a:t>
            </a:r>
            <a:r>
              <a:rPr lang="en-US" sz="2200" dirty="0">
                <a:effectLst/>
              </a:rPr>
              <a:t> van </a:t>
            </a:r>
            <a:r>
              <a:rPr lang="en-US" sz="2200" dirty="0" err="1">
                <a:effectLst/>
              </a:rPr>
              <a:t>deze</a:t>
            </a:r>
            <a:r>
              <a:rPr lang="en-US" sz="2200" dirty="0">
                <a:effectLst/>
              </a:rPr>
              <a:t> 6 </a:t>
            </a:r>
            <a:r>
              <a:rPr lang="en-US" sz="2200" dirty="0" err="1">
                <a:effectLst/>
              </a:rPr>
              <a:t>producten</a:t>
            </a:r>
            <a:r>
              <a:rPr lang="en-US" sz="2200" dirty="0">
                <a:effectLst/>
              </a:rPr>
              <a:t> (</a:t>
            </a:r>
            <a:r>
              <a:rPr lang="en-US" sz="2200" dirty="0" err="1">
                <a:effectLst/>
              </a:rPr>
              <a:t>verblijf</a:t>
            </a:r>
            <a:r>
              <a:rPr lang="en-US" sz="2200" dirty="0">
                <a:effectLst/>
              </a:rPr>
              <a:t> </a:t>
            </a:r>
            <a:r>
              <a:rPr lang="en-US" sz="2200" dirty="0" err="1">
                <a:effectLst/>
              </a:rPr>
              <a:t>behandelgroep</a:t>
            </a:r>
            <a:r>
              <a:rPr lang="en-US" sz="2200" dirty="0">
                <a:effectLst/>
              </a:rPr>
              <a:t>, 3-milieu, </a:t>
            </a:r>
            <a:r>
              <a:rPr lang="en-US" sz="2200" dirty="0" err="1">
                <a:effectLst/>
              </a:rPr>
              <a:t>JeugdzorgPlus</a:t>
            </a:r>
            <a:r>
              <a:rPr lang="en-US" sz="2200" dirty="0">
                <a:effectLst/>
              </a:rPr>
              <a:t> </a:t>
            </a:r>
            <a:r>
              <a:rPr lang="en-US" sz="2200" dirty="0" err="1">
                <a:effectLst/>
              </a:rPr>
              <a:t>en</a:t>
            </a:r>
            <a:r>
              <a:rPr lang="en-US" sz="2200" dirty="0">
                <a:effectLst/>
              </a:rPr>
              <a:t> </a:t>
            </a:r>
            <a:r>
              <a:rPr lang="en-US" sz="2200" dirty="0" err="1">
                <a:effectLst/>
              </a:rPr>
              <a:t>respijtopvang</a:t>
            </a:r>
            <a:r>
              <a:rPr lang="en-US" sz="2200" dirty="0">
                <a:effectLst/>
              </a:rPr>
              <a:t> basis, </a:t>
            </a:r>
            <a:r>
              <a:rPr lang="en-US" sz="2200" dirty="0" err="1">
                <a:effectLst/>
              </a:rPr>
              <a:t>thuis</a:t>
            </a:r>
            <a:r>
              <a:rPr lang="en-US" sz="2200" dirty="0">
                <a:effectLst/>
              </a:rPr>
              <a:t> </a:t>
            </a:r>
            <a:r>
              <a:rPr lang="en-US" sz="2200" dirty="0" err="1">
                <a:effectLst/>
              </a:rPr>
              <a:t>en</a:t>
            </a:r>
            <a:r>
              <a:rPr lang="en-US" sz="2200" dirty="0">
                <a:effectLst/>
              </a:rPr>
              <a:t> </a:t>
            </a:r>
            <a:r>
              <a:rPr lang="en-US" sz="2200" dirty="0" err="1">
                <a:effectLst/>
              </a:rPr>
              <a:t>hoog</a:t>
            </a:r>
            <a:r>
              <a:rPr lang="en-US" sz="2200" dirty="0">
                <a:effectLst/>
              </a:rPr>
              <a:t>) </a:t>
            </a:r>
            <a:r>
              <a:rPr lang="en-US" sz="2200" dirty="0" err="1">
                <a:effectLst/>
              </a:rPr>
              <a:t>te</a:t>
            </a:r>
            <a:r>
              <a:rPr lang="en-US" sz="2200" dirty="0">
                <a:effectLst/>
              </a:rPr>
              <a:t> </a:t>
            </a:r>
            <a:r>
              <a:rPr lang="en-US" sz="2200" dirty="0" err="1">
                <a:effectLst/>
              </a:rPr>
              <a:t>laag</a:t>
            </a:r>
            <a:r>
              <a:rPr lang="en-US" sz="2200" dirty="0">
                <a:effectLst/>
              </a:rPr>
              <a:t> </a:t>
            </a:r>
            <a:r>
              <a:rPr lang="en-US" sz="2200" dirty="0" err="1">
                <a:effectLst/>
              </a:rPr>
              <a:t>berekend</a:t>
            </a:r>
            <a:r>
              <a:rPr lang="en-US" sz="2200" dirty="0">
                <a:effectLst/>
              </a:rPr>
              <a:t>. </a:t>
            </a:r>
          </a:p>
          <a:p>
            <a:pPr marL="114300">
              <a:lnSpc>
                <a:spcPct val="90000"/>
              </a:lnSpc>
              <a:spcAft>
                <a:spcPts val="600"/>
              </a:spcAft>
            </a:pPr>
            <a:endParaRPr lang="en-US" sz="2200" dirty="0">
              <a:effectLst/>
            </a:endParaRPr>
          </a:p>
          <a:p>
            <a:pPr marL="342900" indent="-228600">
              <a:lnSpc>
                <a:spcPct val="90000"/>
              </a:lnSpc>
              <a:spcAft>
                <a:spcPts val="600"/>
              </a:spcAft>
              <a:buFont typeface="Arial" panose="020B0604020202020204" pitchFamily="34" charset="0"/>
              <a:buChar char="•"/>
            </a:pPr>
            <a:r>
              <a:rPr lang="en-US" sz="2200" dirty="0" err="1"/>
              <a:t>Deze</a:t>
            </a:r>
            <a:r>
              <a:rPr lang="en-US" sz="2200" dirty="0"/>
              <a:t> </a:t>
            </a:r>
            <a:r>
              <a:rPr lang="en-US" sz="2200" dirty="0" err="1"/>
              <a:t>fout</a:t>
            </a:r>
            <a:r>
              <a:rPr lang="en-US" sz="2200" dirty="0"/>
              <a:t> is </a:t>
            </a:r>
            <a:r>
              <a:rPr lang="en-US" sz="2200" dirty="0" err="1"/>
              <a:t>hersteld</a:t>
            </a:r>
            <a:r>
              <a:rPr lang="en-US" sz="2200" dirty="0"/>
              <a:t> in de </a:t>
            </a:r>
            <a:r>
              <a:rPr lang="en-US" sz="2200" dirty="0" err="1"/>
              <a:t>tarieven</a:t>
            </a:r>
            <a:r>
              <a:rPr lang="en-US" sz="2200" dirty="0"/>
              <a:t> 2026.</a:t>
            </a:r>
          </a:p>
        </p:txBody>
      </p:sp>
    </p:spTree>
    <p:extLst>
      <p:ext uri="{BB962C8B-B14F-4D97-AF65-F5344CB8AC3E}">
        <p14:creationId xmlns:p14="http://schemas.microsoft.com/office/powerpoint/2010/main" val="1829427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5E0BDA14-6038-EE4C-86C1-04AE8E54F1E7}"/>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200" kern="1200" dirty="0" err="1">
                <a:solidFill>
                  <a:schemeClr val="tx1"/>
                </a:solidFill>
                <a:latin typeface="+mj-lt"/>
                <a:ea typeface="+mj-ea"/>
                <a:cs typeface="+mj-cs"/>
              </a:rPr>
              <a:t>Indexatie</a:t>
            </a:r>
            <a:endParaRPr lang="en-US" sz="4200" kern="1200" dirty="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D5CC2AF4-6C54-0E47-A696-229A8C8C89D4}"/>
              </a:ext>
            </a:extLst>
          </p:cNvPr>
          <p:cNvSpPr txBox="1"/>
          <p:nvPr/>
        </p:nvSpPr>
        <p:spPr>
          <a:xfrm>
            <a:off x="838200" y="1929384"/>
            <a:ext cx="10515600" cy="4251960"/>
          </a:xfrm>
          <a:prstGeom prst="rect">
            <a:avLst/>
          </a:prstGeom>
        </p:spPr>
        <p:txBody>
          <a:bodyPr vert="horz" lIns="91440" tIns="45720" rIns="91440" bIns="45720" rtlCol="0">
            <a:normAutofit/>
          </a:bodyPr>
          <a:lstStyle/>
          <a:p>
            <a:r>
              <a:rPr lang="nl-NL" sz="1800" b="1" kern="0" cap="all" dirty="0">
                <a:solidFill>
                  <a:srgbClr val="206785"/>
                </a:solidFill>
                <a:effectLst/>
                <a:latin typeface="Calibri" panose="020F0502020204030204" pitchFamily="34" charset="0"/>
                <a:ea typeface="Times New Roman" panose="02020603050405020304" pitchFamily="18" charset="0"/>
                <a:cs typeface="Times New Roman" panose="02020603050405020304" pitchFamily="18" charset="0"/>
              </a:rPr>
              <a:t>Indexatie 2026</a:t>
            </a:r>
            <a:endParaRPr lang="nl-NL" sz="1800" b="1" kern="0" cap="all" dirty="0">
              <a:solidFill>
                <a:srgbClr val="206785"/>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nl-NL" sz="1800" dirty="0">
                <a:solidFill>
                  <a:srgbClr val="000000"/>
                </a:solidFill>
                <a:effectLst/>
                <a:latin typeface="Arial" panose="020B0604020202020204" pitchFamily="34" charset="0"/>
                <a:ea typeface="Times New Roman" panose="02020603050405020304" pitchFamily="18" charset="0"/>
              </a:rPr>
              <a:t> </a:t>
            </a:r>
            <a:endParaRPr lang="nl-NL" sz="1800" dirty="0">
              <a:effectLst/>
              <a:latin typeface="Times New Roman" panose="02020603050405020304" pitchFamily="18" charset="0"/>
              <a:ea typeface="Times New Roman" panose="02020603050405020304" pitchFamily="18" charset="0"/>
            </a:endParaRPr>
          </a:p>
          <a:p>
            <a:r>
              <a:rPr lang="nl-NL" sz="1800" dirty="0">
                <a:solidFill>
                  <a:srgbClr val="000000"/>
                </a:solidFill>
                <a:effectLst/>
                <a:latin typeface="Calibri" panose="020F0502020204030204" pitchFamily="34" charset="0"/>
                <a:ea typeface="Times New Roman" panose="02020603050405020304" pitchFamily="18" charset="0"/>
              </a:rPr>
              <a:t>De tarieven 2026 dienen te worden geïndexeerd. Hiervoor maken wij gebruik van de indexatiemethodiek welke in de overeenkomst staat opgenomen. Hiervoor wordt onder andere gebruik gemaakt van de voorlopige indexatiecijfers 2026 voor de OVA en PPC. Deze voorlopige indexatiecijfers zijn inmiddels bekend gemaakt door de NZA, maar nog niet gepubliceerd door de VNG. De VNG publiceert deze naar verwachting in september/ oktober van dit jaar, maar sluiten naar verwachting aan bij de NZA. Hier kan dus mogelijk nog een aanpassing op volgen maar die kans achten wij klein. Op basis van de huidige gegevens komt de voorlopige indexatie voor 2026 neer op 5,13%. Tot uiterlijk 1 november 2025 kunnen we dit corrigeren mocht dit nodig zijn. </a:t>
            </a:r>
            <a:endParaRPr lang="nl-NL" sz="1800" dirty="0">
              <a:effectLst/>
              <a:latin typeface="Times New Roman" panose="02020603050405020304" pitchFamily="18" charset="0"/>
              <a:ea typeface="Times New Roman" panose="02020603050405020304" pitchFamily="18" charset="0"/>
            </a:endParaRPr>
          </a:p>
          <a:p>
            <a:pPr marL="342900" indent="-228600">
              <a:lnSpc>
                <a:spcPct val="90000"/>
              </a:lnSpc>
              <a:spcAft>
                <a:spcPts val="600"/>
              </a:spcAft>
              <a:buFont typeface="Arial" panose="020B0604020202020204" pitchFamily="34" charset="0"/>
              <a:buChar char="•"/>
            </a:pPr>
            <a:endParaRPr lang="en-US" sz="2200" dirty="0">
              <a:effectLst/>
            </a:endParaRPr>
          </a:p>
        </p:txBody>
      </p:sp>
    </p:spTree>
    <p:extLst>
      <p:ext uri="{BB962C8B-B14F-4D97-AF65-F5344CB8AC3E}">
        <p14:creationId xmlns:p14="http://schemas.microsoft.com/office/powerpoint/2010/main" val="2147218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5E9CEA6-9230-834C-AA20-A5E7BDF9664F}"/>
              </a:ext>
            </a:extLst>
          </p:cNvPr>
          <p:cNvPicPr>
            <a:picLocks noChangeAspect="1"/>
          </p:cNvPicPr>
          <p:nvPr/>
        </p:nvPicPr>
        <p:blipFill rotWithShape="1">
          <a:blip r:embed="rId2">
            <a:extLst>
              <a:ext uri="{28A0092B-C50C-407E-A947-70E740481C1C}">
                <a14:useLocalDpi xmlns:a14="http://schemas.microsoft.com/office/drawing/2010/main" val="0"/>
              </a:ext>
            </a:extLst>
          </a:blip>
          <a:srcRect l="32111" t="21643" r="34238" b="12077"/>
          <a:stretch/>
        </p:blipFill>
        <p:spPr>
          <a:xfrm>
            <a:off x="212034" y="14412"/>
            <a:ext cx="5367131" cy="6843588"/>
          </a:xfrm>
          <a:prstGeom prst="rect">
            <a:avLst/>
          </a:prstGeom>
        </p:spPr>
      </p:pic>
      <p:pic>
        <p:nvPicPr>
          <p:cNvPr id="7" name="Afbeelding 6">
            <a:extLst>
              <a:ext uri="{FF2B5EF4-FFF2-40B4-BE49-F238E27FC236}">
                <a16:creationId xmlns:a16="http://schemas.microsoft.com/office/drawing/2014/main" id="{84A2A178-6F2E-D948-8411-99F02454FDAE}"/>
              </a:ext>
            </a:extLst>
          </p:cNvPr>
          <p:cNvPicPr>
            <a:picLocks noChangeAspect="1"/>
          </p:cNvPicPr>
          <p:nvPr/>
        </p:nvPicPr>
        <p:blipFill rotWithShape="1">
          <a:blip r:embed="rId3">
            <a:extLst>
              <a:ext uri="{28A0092B-C50C-407E-A947-70E740481C1C}">
                <a14:useLocalDpi xmlns:a14="http://schemas.microsoft.com/office/drawing/2010/main" val="0"/>
              </a:ext>
            </a:extLst>
          </a:blip>
          <a:srcRect l="32111" t="22818" r="34113" b="19790"/>
          <a:stretch/>
        </p:blipFill>
        <p:spPr>
          <a:xfrm>
            <a:off x="5701589" y="706286"/>
            <a:ext cx="5558887" cy="6114775"/>
          </a:xfrm>
          <a:prstGeom prst="rect">
            <a:avLst/>
          </a:prstGeom>
        </p:spPr>
      </p:pic>
      <p:sp>
        <p:nvSpPr>
          <p:cNvPr id="8" name="Tekstvak 7">
            <a:extLst>
              <a:ext uri="{FF2B5EF4-FFF2-40B4-BE49-F238E27FC236}">
                <a16:creationId xmlns:a16="http://schemas.microsoft.com/office/drawing/2014/main" id="{6F564F0A-CAC2-5648-86E5-E2AB3E8AC367}"/>
              </a:ext>
            </a:extLst>
          </p:cNvPr>
          <p:cNvSpPr txBox="1"/>
          <p:nvPr/>
        </p:nvSpPr>
        <p:spPr>
          <a:xfrm>
            <a:off x="5794624" y="121511"/>
            <a:ext cx="4459619" cy="584775"/>
          </a:xfrm>
          <a:prstGeom prst="rect">
            <a:avLst/>
          </a:prstGeom>
          <a:noFill/>
        </p:spPr>
        <p:txBody>
          <a:bodyPr wrap="none" rtlCol="0">
            <a:spAutoFit/>
          </a:bodyPr>
          <a:lstStyle/>
          <a:p>
            <a:r>
              <a:rPr lang="nl-NL" sz="1600" dirty="0"/>
              <a:t>Geel: aanpassingen op basis functie-mix en cao-mix</a:t>
            </a:r>
          </a:p>
          <a:p>
            <a:r>
              <a:rPr lang="nl-NL" sz="1600" dirty="0"/>
              <a:t>Rood: herstelactie </a:t>
            </a:r>
          </a:p>
        </p:txBody>
      </p:sp>
    </p:spTree>
    <p:extLst>
      <p:ext uri="{BB962C8B-B14F-4D97-AF65-F5344CB8AC3E}">
        <p14:creationId xmlns:p14="http://schemas.microsoft.com/office/powerpoint/2010/main" val="246466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8C74E-7E9E-8F43-9F11-39B6FF0D1A84}"/>
              </a:ext>
            </a:extLst>
          </p:cNvPr>
          <p:cNvSpPr>
            <a:spLocks noGrp="1"/>
          </p:cNvSpPr>
          <p:nvPr>
            <p:ph type="title"/>
          </p:nvPr>
        </p:nvSpPr>
        <p:spPr>
          <a:xfrm>
            <a:off x="838199" y="365125"/>
            <a:ext cx="10864065" cy="1325563"/>
          </a:xfrm>
        </p:spPr>
        <p:txBody>
          <a:bodyPr>
            <a:normAutofit fontScale="90000"/>
          </a:bodyPr>
          <a:lstStyle/>
          <a:p>
            <a:r>
              <a:rPr lang="en-US" sz="4400" dirty="0">
                <a:latin typeface="+mn-lt"/>
              </a:rPr>
              <a:t>Toelichting op </a:t>
            </a:r>
            <a:r>
              <a:rPr lang="en-US" sz="4400" dirty="0" err="1">
                <a:latin typeface="+mn-lt"/>
              </a:rPr>
              <a:t>bijlage</a:t>
            </a:r>
            <a:r>
              <a:rPr lang="en-US" sz="4400" dirty="0">
                <a:latin typeface="+mn-lt"/>
              </a:rPr>
              <a:t> </a:t>
            </a:r>
            <a:r>
              <a:rPr lang="en-US" sz="4400" dirty="0" err="1">
                <a:latin typeface="+mn-lt"/>
              </a:rPr>
              <a:t>bij</a:t>
            </a:r>
            <a:r>
              <a:rPr lang="en-US" sz="4400" dirty="0">
                <a:latin typeface="+mn-lt"/>
              </a:rPr>
              <a:t> </a:t>
            </a:r>
            <a:r>
              <a:rPr lang="en-US" sz="4400" dirty="0" err="1">
                <a:latin typeface="+mn-lt"/>
              </a:rPr>
              <a:t>innovatie</a:t>
            </a:r>
            <a:r>
              <a:rPr lang="en-US" sz="4400" dirty="0">
                <a:latin typeface="+mn-lt"/>
              </a:rPr>
              <a:t>-agenda </a:t>
            </a:r>
            <a:r>
              <a:rPr lang="en-US" sz="4400" dirty="0" err="1">
                <a:latin typeface="+mn-lt"/>
              </a:rPr>
              <a:t>strategische</a:t>
            </a:r>
            <a:r>
              <a:rPr lang="en-US" sz="4400" dirty="0">
                <a:latin typeface="+mn-lt"/>
              </a:rPr>
              <a:t> </a:t>
            </a:r>
            <a:r>
              <a:rPr lang="en-US" sz="4400" dirty="0" err="1">
                <a:latin typeface="+mn-lt"/>
              </a:rPr>
              <a:t>opgaven</a:t>
            </a:r>
            <a:br>
              <a:rPr lang="nl-NL" sz="4400" dirty="0">
                <a:effectLst/>
              </a:rPr>
            </a:br>
            <a:endParaRPr lang="nl-NL" dirty="0"/>
          </a:p>
        </p:txBody>
      </p:sp>
      <p:sp>
        <p:nvSpPr>
          <p:cNvPr id="3" name="Tijdelijke aanduiding voor inhoud 2">
            <a:extLst>
              <a:ext uri="{FF2B5EF4-FFF2-40B4-BE49-F238E27FC236}">
                <a16:creationId xmlns:a16="http://schemas.microsoft.com/office/drawing/2014/main" id="{D2926597-46B4-1440-BBDC-4A22CF2038BD}"/>
              </a:ext>
            </a:extLst>
          </p:cNvPr>
          <p:cNvSpPr>
            <a:spLocks noGrp="1"/>
          </p:cNvSpPr>
          <p:nvPr>
            <p:ph sz="half" idx="1"/>
          </p:nvPr>
        </p:nvSpPr>
        <p:spPr>
          <a:xfrm>
            <a:off x="838198" y="3068949"/>
            <a:ext cx="5181600" cy="3578431"/>
          </a:xfrm>
          <a:ln w="9525">
            <a:solidFill>
              <a:schemeClr val="accent2"/>
            </a:solidFill>
          </a:ln>
        </p:spPr>
        <p:txBody>
          <a:bodyPr>
            <a:normAutofit fontScale="25000" lnSpcReduction="20000"/>
          </a:bodyPr>
          <a:lstStyle/>
          <a:p>
            <a:pPr marL="0" indent="0">
              <a:lnSpc>
                <a:spcPct val="115000"/>
              </a:lnSpc>
              <a:spcAft>
                <a:spcPts val="600"/>
              </a:spcAft>
              <a:buNone/>
            </a:pPr>
            <a:r>
              <a:rPr lang="nl-NL" sz="5600" b="1" u="sng" dirty="0">
                <a:effectLst/>
                <a:ea typeface="Times New Roman" panose="02020603050405020304" pitchFamily="18" charset="0"/>
                <a:cs typeface="Times New Roman" panose="02020603050405020304" pitchFamily="18" charset="0"/>
              </a:rPr>
              <a:t>Lokaal</a:t>
            </a:r>
            <a:endParaRPr lang="nl-NL" sz="5600" dirty="0">
              <a:effectLst/>
              <a:ea typeface="Times New Roman" panose="02020603050405020304" pitchFamily="18" charset="0"/>
              <a:cs typeface="Times New Roman" panose="02020603050405020304" pitchFamily="18" charset="0"/>
            </a:endParaRPr>
          </a:p>
          <a:p>
            <a:pPr marL="234900" lvl="0" indent="0">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 </a:t>
            </a:r>
            <a:r>
              <a:rPr lang="nl-NL" sz="5600" dirty="0">
                <a:effectLst/>
                <a:ea typeface="Times New Roman" panose="02020603050405020304" pitchFamily="18" charset="0"/>
                <a:cs typeface="Arial" panose="020B0604020202020204" pitchFamily="34" charset="0"/>
              </a:rPr>
              <a:t>Normaliseren en versterken eigen kracht en eigen netwerk. </a:t>
            </a:r>
          </a:p>
          <a:p>
            <a:pPr marL="234900" lvl="0" indent="0">
              <a:lnSpc>
                <a:spcPct val="120000"/>
              </a:lnSpc>
              <a:spcBef>
                <a:spcPts val="0"/>
              </a:spcBef>
              <a:buFont typeface="+mj-lt"/>
              <a:buAutoNum type="arabicPeriod"/>
            </a:pPr>
            <a:r>
              <a:rPr lang="nl-NL" sz="5600" dirty="0">
                <a:effectLst/>
                <a:ea typeface="Times New Roman" panose="02020603050405020304" pitchFamily="18" charset="0"/>
                <a:cs typeface="Arial" panose="020B0604020202020204" pitchFamily="34" charset="0"/>
              </a:rPr>
              <a:t> Sociale basis versterken. </a:t>
            </a:r>
          </a:p>
          <a:p>
            <a:pPr marL="234900" lvl="0" indent="0">
              <a:lnSpc>
                <a:spcPct val="120000"/>
              </a:lnSpc>
              <a:spcBef>
                <a:spcPts val="0"/>
              </a:spcBef>
              <a:buFont typeface="+mj-lt"/>
              <a:buAutoNum type="arabicPeriod"/>
            </a:pPr>
            <a:r>
              <a:rPr lang="nl-NL" sz="5600" dirty="0">
                <a:effectLst/>
                <a:ea typeface="Times New Roman" panose="02020603050405020304" pitchFamily="18" charset="0"/>
                <a:cs typeface="Arial" panose="020B0604020202020204" pitchFamily="34" charset="0"/>
              </a:rPr>
              <a:t> Stevige lokale teams. </a:t>
            </a:r>
          </a:p>
          <a:p>
            <a:pPr marL="234900" lvl="0" indent="0">
              <a:lnSpc>
                <a:spcPct val="120000"/>
              </a:lnSpc>
              <a:spcBef>
                <a:spcPts val="0"/>
              </a:spcBef>
              <a:buFont typeface="+mj-lt"/>
              <a:buAutoNum type="arabicPeriod"/>
            </a:pPr>
            <a:r>
              <a:rPr lang="nl-NL" sz="5600" dirty="0">
                <a:effectLst/>
                <a:ea typeface="Times New Roman" panose="02020603050405020304" pitchFamily="18" charset="0"/>
                <a:cs typeface="Arial" panose="020B0604020202020204" pitchFamily="34" charset="0"/>
              </a:rPr>
              <a:t> Ondersteuning bij lichte hulpvragen is dichtbij beschikbaar.</a:t>
            </a:r>
          </a:p>
          <a:p>
            <a:pPr marL="234900" lvl="0" indent="0">
              <a:lnSpc>
                <a:spcPct val="120000"/>
              </a:lnSpc>
              <a:spcBef>
                <a:spcPts val="0"/>
              </a:spcBef>
              <a:buFont typeface="+mj-lt"/>
              <a:buAutoNum type="arabicPeriod"/>
            </a:pPr>
            <a:r>
              <a:rPr lang="nl-NL" sz="5600" i="1" dirty="0">
                <a:effectLst/>
                <a:ea typeface="Times New Roman" panose="02020603050405020304" pitchFamily="18" charset="0"/>
                <a:cs typeface="Arial" panose="020B0604020202020204" pitchFamily="34" charset="0"/>
              </a:rPr>
              <a:t> Onderwijs-zorg. </a:t>
            </a:r>
            <a:endParaRPr lang="nl-NL" sz="5600" b="1" u="sng" dirty="0">
              <a:effectLst/>
              <a:ea typeface="Times New Roman" panose="02020603050405020304" pitchFamily="18" charset="0"/>
              <a:cs typeface="Arial" panose="020B0604020202020204" pitchFamily="34" charset="0"/>
            </a:endParaRPr>
          </a:p>
          <a:p>
            <a:pPr marL="0" indent="0">
              <a:lnSpc>
                <a:spcPct val="115000"/>
              </a:lnSpc>
              <a:spcAft>
                <a:spcPts val="600"/>
              </a:spcAft>
              <a:buNone/>
            </a:pPr>
            <a:r>
              <a:rPr lang="nl-NL" sz="5600" b="1" u="sng" dirty="0">
                <a:effectLst/>
                <a:ea typeface="Times New Roman" panose="02020603050405020304" pitchFamily="18" charset="0"/>
                <a:cs typeface="Times New Roman" panose="02020603050405020304" pitchFamily="18" charset="0"/>
              </a:rPr>
              <a:t>Regionaal</a:t>
            </a:r>
            <a:endParaRPr lang="nl-NL" sz="5600" dirty="0">
              <a:effectLst/>
              <a:ea typeface="Times New Roman" panose="02020603050405020304" pitchFamily="18" charset="0"/>
              <a:cs typeface="Times New Roman" panose="02020603050405020304" pitchFamily="18" charset="0"/>
            </a:endParaRPr>
          </a:p>
          <a:p>
            <a:pPr marL="342900" lvl="0" indent="-119063">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 Transformatie en innovatie in de jeugdzorg</a:t>
            </a:r>
          </a:p>
          <a:p>
            <a:pPr marL="342900" lvl="0" indent="-119063">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 Dekkend zorglandschap</a:t>
            </a:r>
          </a:p>
          <a:p>
            <a:pPr marL="342900" lvl="0" indent="-119063">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 Wachtlijsten verminderen</a:t>
            </a:r>
          </a:p>
          <a:p>
            <a:pPr marL="342900" lvl="0" indent="-119063">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 Integrale, systeemgerichte aanpak</a:t>
            </a:r>
          </a:p>
          <a:p>
            <a:pPr marL="342900" lvl="0" indent="-119063">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 Zo thuis mogelijk opgroeien</a:t>
            </a:r>
            <a:endParaRPr lang="nl-NL" sz="5600" dirty="0">
              <a:ea typeface="Times New Roman" panose="02020603050405020304" pitchFamily="18" charset="0"/>
              <a:cs typeface="Times New Roman" panose="02020603050405020304" pitchFamily="18" charset="0"/>
            </a:endParaRPr>
          </a:p>
          <a:p>
            <a:pPr marL="342900" indent="-119063">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 Arbeidsmarktkrapte en continuïteit van zorg. </a:t>
            </a:r>
          </a:p>
          <a:p>
            <a:endParaRPr lang="nl-NL" dirty="0"/>
          </a:p>
        </p:txBody>
      </p:sp>
      <p:sp>
        <p:nvSpPr>
          <p:cNvPr id="4" name="Tijdelijke aanduiding voor inhoud 3">
            <a:extLst>
              <a:ext uri="{FF2B5EF4-FFF2-40B4-BE49-F238E27FC236}">
                <a16:creationId xmlns:a16="http://schemas.microsoft.com/office/drawing/2014/main" id="{DB10C451-9E7F-7442-BBBC-5055B5CF02AD}"/>
              </a:ext>
            </a:extLst>
          </p:cNvPr>
          <p:cNvSpPr>
            <a:spLocks noGrp="1"/>
          </p:cNvSpPr>
          <p:nvPr>
            <p:ph sz="half" idx="2"/>
          </p:nvPr>
        </p:nvSpPr>
        <p:spPr>
          <a:xfrm>
            <a:off x="6172203" y="3068798"/>
            <a:ext cx="5181600" cy="3578431"/>
          </a:xfrm>
          <a:ln>
            <a:solidFill>
              <a:schemeClr val="accent2"/>
            </a:solidFill>
          </a:ln>
        </p:spPr>
        <p:txBody>
          <a:bodyPr>
            <a:normAutofit fontScale="25000" lnSpcReduction="20000"/>
          </a:bodyPr>
          <a:lstStyle/>
          <a:p>
            <a:pPr marL="0" indent="0">
              <a:lnSpc>
                <a:spcPct val="120000"/>
              </a:lnSpc>
              <a:spcBef>
                <a:spcPts val="0"/>
              </a:spcBef>
              <a:spcAft>
                <a:spcPts val="600"/>
              </a:spcAft>
              <a:buNone/>
            </a:pPr>
            <a:r>
              <a:rPr lang="nl-NL" sz="5600" b="1" u="sng" dirty="0">
                <a:effectLst/>
                <a:ea typeface="Times New Roman" panose="02020603050405020304" pitchFamily="18" charset="0"/>
                <a:cs typeface="Times New Roman" panose="02020603050405020304" pitchFamily="18" charset="0"/>
              </a:rPr>
              <a:t>Bovenregionaal</a:t>
            </a:r>
            <a:endParaRPr lang="nl-NL" sz="5600" dirty="0">
              <a:effectLst/>
              <a:ea typeface="Times New Roman" panose="02020603050405020304" pitchFamily="18" charset="0"/>
              <a:cs typeface="Times New Roman" panose="02020603050405020304" pitchFamily="18" charset="0"/>
            </a:endParaRPr>
          </a:p>
          <a:p>
            <a:pPr marL="342900" lvl="0" indent="-342900">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Doorontwikkeling Essentiële functies</a:t>
            </a:r>
          </a:p>
          <a:p>
            <a:pPr marL="342900" lvl="0" indent="-342900">
              <a:lnSpc>
                <a:spcPct val="120000"/>
              </a:lnSpc>
              <a:spcBef>
                <a:spcPts val="0"/>
              </a:spcBef>
              <a:buFont typeface="+mj-lt"/>
              <a:buAutoNum type="arabicPeriod"/>
            </a:pPr>
            <a:r>
              <a:rPr lang="nl-NL" sz="5600" dirty="0">
                <a:effectLst/>
                <a:ea typeface="Times New Roman" panose="02020603050405020304" pitchFamily="18" charset="0"/>
                <a:cs typeface="Times New Roman" panose="02020603050405020304" pitchFamily="18" charset="0"/>
              </a:rPr>
              <a:t>Gelderse Verbeteragenda: inkoop JR/JB, toekomsttuinen</a:t>
            </a:r>
          </a:p>
          <a:p>
            <a:pPr marL="342900" lvl="0" indent="-342900">
              <a:lnSpc>
                <a:spcPct val="120000"/>
              </a:lnSpc>
              <a:spcBef>
                <a:spcPts val="0"/>
              </a:spcBef>
              <a:spcAft>
                <a:spcPts val="600"/>
              </a:spcAft>
              <a:buFont typeface="+mj-lt"/>
              <a:buAutoNum type="arabicPeriod"/>
            </a:pPr>
            <a:r>
              <a:rPr lang="nl-NL" sz="5600" dirty="0">
                <a:effectLst/>
                <a:ea typeface="Times New Roman" panose="02020603050405020304" pitchFamily="18" charset="0"/>
                <a:cs typeface="Times New Roman" panose="02020603050405020304" pitchFamily="18" charset="0"/>
              </a:rPr>
              <a:t>Toegankelijkheid van voorzieningen (afbakening van de (boven)regionale voorzieningen t.o.v. landelijke toestroom van kwetsbare inwoners: GGZ, jeugdzorg, overgang 18-/18+)</a:t>
            </a:r>
          </a:p>
          <a:p>
            <a:pPr marL="0" indent="0">
              <a:lnSpc>
                <a:spcPct val="120000"/>
              </a:lnSpc>
              <a:spcBef>
                <a:spcPts val="0"/>
              </a:spcBef>
              <a:spcAft>
                <a:spcPts val="600"/>
              </a:spcAft>
              <a:buNone/>
            </a:pPr>
            <a:endParaRPr lang="nl-NL" sz="5600" dirty="0">
              <a:effectLst/>
              <a:ea typeface="Times New Roman" panose="02020603050405020304" pitchFamily="18" charset="0"/>
              <a:cs typeface="Times New Roman" panose="02020603050405020304" pitchFamily="18" charset="0"/>
            </a:endParaRPr>
          </a:p>
          <a:p>
            <a:pPr marL="0" indent="0">
              <a:lnSpc>
                <a:spcPct val="120000"/>
              </a:lnSpc>
              <a:spcBef>
                <a:spcPts val="0"/>
              </a:spcBef>
              <a:spcAft>
                <a:spcPts val="600"/>
              </a:spcAft>
              <a:buNone/>
            </a:pPr>
            <a:r>
              <a:rPr lang="nl-NL" sz="5600" dirty="0">
                <a:effectLst/>
                <a:ea typeface="Times New Roman" panose="02020603050405020304" pitchFamily="18" charset="0"/>
                <a:cs typeface="Times New Roman" panose="02020603050405020304" pitchFamily="18" charset="0"/>
              </a:rPr>
              <a:t>Rond deze opgaven zijn al samenwerkingen gestart op bovenregionaal niveau. </a:t>
            </a:r>
          </a:p>
          <a:p>
            <a:pPr marL="0" indent="0">
              <a:buNone/>
            </a:pPr>
            <a:endParaRPr lang="nl-NL" dirty="0"/>
          </a:p>
        </p:txBody>
      </p:sp>
      <p:sp>
        <p:nvSpPr>
          <p:cNvPr id="6" name="Afgeronde rechthoek 5">
            <a:extLst>
              <a:ext uri="{FF2B5EF4-FFF2-40B4-BE49-F238E27FC236}">
                <a16:creationId xmlns:a16="http://schemas.microsoft.com/office/drawing/2014/main" id="{D4EDAF61-7A17-9B49-947F-CB1B0BB0C5C9}"/>
              </a:ext>
            </a:extLst>
          </p:cNvPr>
          <p:cNvSpPr/>
          <p:nvPr/>
        </p:nvSpPr>
        <p:spPr>
          <a:xfrm>
            <a:off x="838199" y="1461869"/>
            <a:ext cx="10515602" cy="1489753"/>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15000"/>
              </a:lnSpc>
              <a:spcAft>
                <a:spcPts val="600"/>
              </a:spcAft>
              <a:buNone/>
            </a:pPr>
            <a:r>
              <a:rPr lang="nl-NL" sz="1800" b="1" dirty="0">
                <a:effectLst/>
                <a:latin typeface="Arial" panose="020B0604020202020204" pitchFamily="34" charset="0"/>
                <a:ea typeface="Times New Roman" panose="02020603050405020304" pitchFamily="18" charset="0"/>
                <a:cs typeface="Times New Roman" panose="02020603050405020304" pitchFamily="18" charset="0"/>
              </a:rPr>
              <a:t>Opgaven/thema’s </a:t>
            </a: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600"/>
              </a:spcAft>
              <a:buNone/>
            </a:pPr>
            <a:r>
              <a:rPr lang="nl-NL" sz="1800" dirty="0">
                <a:effectLst/>
                <a:latin typeface="Arial" panose="020B0604020202020204" pitchFamily="34" charset="0"/>
                <a:ea typeface="Times New Roman" panose="02020603050405020304" pitchFamily="18" charset="0"/>
                <a:cs typeface="Times New Roman" panose="02020603050405020304" pitchFamily="18" charset="0"/>
              </a:rPr>
              <a:t>Gemeenten in de Zorgregio MIJ/OV zien verschillende opgaven waar we met o.a. zorgaanbieders, onderwijs, welzijnspartijen. duurzaam aan willen werken. </a:t>
            </a: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827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600" kern="1200" dirty="0" err="1">
                <a:solidFill>
                  <a:schemeClr val="tx1"/>
                </a:solidFill>
                <a:latin typeface="+mj-lt"/>
                <a:ea typeface="+mj-ea"/>
                <a:cs typeface="+mj-cs"/>
              </a:rPr>
              <a:t>Suggesties</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vragen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digitale</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deelnemers</a:t>
            </a:r>
            <a:r>
              <a:rPr lang="en-US" sz="4600" kern="1200" dirty="0">
                <a:solidFill>
                  <a:schemeClr val="tx1"/>
                </a:solidFill>
                <a:latin typeface="+mj-lt"/>
                <a:ea typeface="+mj-ea"/>
                <a:cs typeface="+mj-cs"/>
              </a:rPr>
              <a:t> </a:t>
            </a:r>
          </a:p>
        </p:txBody>
      </p:sp>
      <p:sp>
        <p:nvSpPr>
          <p:cNvPr id="2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inhoud 4">
            <a:extLst>
              <a:ext uri="{FF2B5EF4-FFF2-40B4-BE49-F238E27FC236}">
                <a16:creationId xmlns:a16="http://schemas.microsoft.com/office/drawing/2014/main" id="{FC4EA73E-A228-4E4F-92ED-C220965AA506}"/>
              </a:ext>
            </a:extLst>
          </p:cNvPr>
          <p:cNvSpPr>
            <a:spLocks noGrp="1"/>
          </p:cNvSpPr>
          <p:nvPr>
            <p:ph sz="half" idx="2"/>
          </p:nvPr>
        </p:nvSpPr>
        <p:spPr>
          <a:xfrm>
            <a:off x="638881" y="2084546"/>
            <a:ext cx="10714919" cy="4351338"/>
          </a:xfrm>
        </p:spPr>
        <p:txBody>
          <a:bodyPr>
            <a:noAutofit/>
          </a:bodyPr>
          <a:lstStyle/>
          <a:p>
            <a:endParaRPr lang="nl-NL" sz="1800" dirty="0"/>
          </a:p>
        </p:txBody>
      </p:sp>
    </p:spTree>
    <p:extLst>
      <p:ext uri="{BB962C8B-B14F-4D97-AF65-F5344CB8AC3E}">
        <p14:creationId xmlns:p14="http://schemas.microsoft.com/office/powerpoint/2010/main" val="2896039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78DC3FBD-351D-5246-884C-78834E07A0EF}"/>
              </a:ext>
            </a:extLst>
          </p:cNvPr>
          <p:cNvSpPr txBox="1"/>
          <p:nvPr/>
        </p:nvSpPr>
        <p:spPr>
          <a:xfrm>
            <a:off x="7085532" y="640080"/>
            <a:ext cx="4196932"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a:latin typeface="+mj-lt"/>
                <a:ea typeface="+mj-ea"/>
                <a:cs typeface="+mj-cs"/>
              </a:rPr>
              <a:t>Vervolgproces inschrijving </a:t>
            </a:r>
          </a:p>
        </p:txBody>
      </p:sp>
      <p:pic>
        <p:nvPicPr>
          <p:cNvPr id="4" name="Picture 3" descr="Pen bovenop een handtekeninglijn">
            <a:extLst>
              <a:ext uri="{FF2B5EF4-FFF2-40B4-BE49-F238E27FC236}">
                <a16:creationId xmlns:a16="http://schemas.microsoft.com/office/drawing/2014/main" id="{100D60CE-D8ED-5C58-B231-CFC79AAD814F}"/>
              </a:ext>
            </a:extLst>
          </p:cNvPr>
          <p:cNvPicPr>
            <a:picLocks noChangeAspect="1"/>
          </p:cNvPicPr>
          <p:nvPr/>
        </p:nvPicPr>
        <p:blipFill>
          <a:blip r:embed="rId2"/>
          <a:srcRect r="18282" b="3"/>
          <a:stretch>
            <a:fillRect/>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33"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5532"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8539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29A3F678-01D2-1348-BD99-12BD87BBF69E}"/>
              </a:ext>
            </a:extLst>
          </p:cNvPr>
          <p:cNvSpPr txBox="1"/>
          <p:nvPr/>
        </p:nvSpPr>
        <p:spPr>
          <a:xfrm>
            <a:off x="7085532" y="640080"/>
            <a:ext cx="4196932"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a:latin typeface="+mj-lt"/>
                <a:ea typeface="+mj-ea"/>
                <a:cs typeface="+mj-cs"/>
              </a:rPr>
              <a:t>Vervolgproces dialoogsessies</a:t>
            </a:r>
          </a:p>
        </p:txBody>
      </p:sp>
      <p:pic>
        <p:nvPicPr>
          <p:cNvPr id="4" name="Afbeelding 3" descr="Personen die vergaderen in een vergaderruimte">
            <a:extLst>
              <a:ext uri="{FF2B5EF4-FFF2-40B4-BE49-F238E27FC236}">
                <a16:creationId xmlns:a16="http://schemas.microsoft.com/office/drawing/2014/main" id="{28AA263F-99E0-0745-81A1-6E572F893A74}"/>
              </a:ext>
            </a:extLst>
          </p:cNvPr>
          <p:cNvPicPr>
            <a:picLocks noChangeAspect="1"/>
          </p:cNvPicPr>
          <p:nvPr/>
        </p:nvPicPr>
        <p:blipFill>
          <a:blip r:embed="rId2">
            <a:extLst>
              <a:ext uri="{28A0092B-C50C-407E-A947-70E740481C1C}">
                <a14:useLocalDpi xmlns:a14="http://schemas.microsoft.com/office/drawing/2010/main" val="0"/>
              </a:ext>
            </a:extLst>
          </a:blip>
          <a:srcRect l="12082" r="6201" b="3"/>
          <a:stretch>
            <a:fillRect/>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21"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5532"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3016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26105848-7172-BC4F-9E66-2E698C4B55DF}"/>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en-US" sz="3200" dirty="0" err="1"/>
              <a:t>Rondvraag</a:t>
            </a:r>
            <a:r>
              <a:rPr lang="en-US" sz="3200" dirty="0"/>
              <a:t> </a:t>
            </a:r>
            <a:r>
              <a:rPr lang="en-US" sz="3200" dirty="0" err="1"/>
              <a:t>en</a:t>
            </a:r>
            <a:r>
              <a:rPr lang="en-US" sz="3200" dirty="0"/>
              <a:t> </a:t>
            </a:r>
            <a:r>
              <a:rPr lang="en-US" sz="3200" dirty="0" err="1"/>
              <a:t>sluiting</a:t>
            </a:r>
            <a:endParaRPr lang="en-US" sz="3200" dirty="0"/>
          </a:p>
        </p:txBody>
      </p:sp>
      <p:pic>
        <p:nvPicPr>
          <p:cNvPr id="4" name="Picture 3" descr="Tas en agenda">
            <a:extLst>
              <a:ext uri="{FF2B5EF4-FFF2-40B4-BE49-F238E27FC236}">
                <a16:creationId xmlns:a16="http://schemas.microsoft.com/office/drawing/2014/main" id="{F885C677-13F4-456E-FCBD-7BB93BD34355}"/>
              </a:ext>
            </a:extLst>
          </p:cNvPr>
          <p:cNvPicPr>
            <a:picLocks noChangeAspect="1"/>
          </p:cNvPicPr>
          <p:nvPr/>
        </p:nvPicPr>
        <p:blipFill>
          <a:blip r:embed="rId2"/>
          <a:srcRect l="3304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8617273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3CFD44838006459E4CC1541364DDC0" ma:contentTypeVersion="15" ma:contentTypeDescription="Een nieuw document maken." ma:contentTypeScope="" ma:versionID="79b907ca68af8ede9a0f057e232aacef">
  <xsd:schema xmlns:xsd="http://www.w3.org/2001/XMLSchema" xmlns:xs="http://www.w3.org/2001/XMLSchema" xmlns:p="http://schemas.microsoft.com/office/2006/metadata/properties" xmlns:ns2="2087404d-1fe2-40df-8dc7-706c2bc61d6e" xmlns:ns3="3b17002e-e6ba-4b3b-8652-a2a33b9ff7ee" targetNamespace="http://schemas.microsoft.com/office/2006/metadata/properties" ma:root="true" ma:fieldsID="d679c6c780c03dd4fa476ada251085d1" ns2:_="" ns3:_="">
    <xsd:import namespace="2087404d-1fe2-40df-8dc7-706c2bc61d6e"/>
    <xsd:import namespace="3b17002e-e6ba-4b3b-8652-a2a33b9ff7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87404d-1fe2-40df-8dc7-706c2bc61d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59e83d81-1d9b-4fe7-a760-1c262e06f572"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17002e-e6ba-4b3b-8652-a2a33b9ff7ee"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ae1e9136-97e5-4501-b967-d9e580d0cb11}" ma:internalName="TaxCatchAll" ma:showField="CatchAllData" ma:web="3b17002e-e6ba-4b3b-8652-a2a33b9ff7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b17002e-e6ba-4b3b-8652-a2a33b9ff7ee" xsi:nil="true"/>
    <lcf76f155ced4ddcb4097134ff3c332f xmlns="2087404d-1fe2-40df-8dc7-706c2bc61d6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9D9A1F2-B12D-460A-B1C0-9F96C65B12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87404d-1fe2-40df-8dc7-706c2bc61d6e"/>
    <ds:schemaRef ds:uri="3b17002e-e6ba-4b3b-8652-a2a33b9ff7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8487F-98B3-4958-80CD-08D92E27D195}">
  <ds:schemaRefs>
    <ds:schemaRef ds:uri="http://schemas.microsoft.com/sharepoint/v3/contenttype/forms"/>
  </ds:schemaRefs>
</ds:datastoreItem>
</file>

<file path=customXml/itemProps3.xml><?xml version="1.0" encoding="utf-8"?>
<ds:datastoreItem xmlns:ds="http://schemas.openxmlformats.org/officeDocument/2006/customXml" ds:itemID="{709D546B-F8BB-4D48-9C65-36B1FC96578F}">
  <ds:schemaRefs>
    <ds:schemaRef ds:uri="http://schemas.microsoft.com/office/2006/metadata/properties"/>
    <ds:schemaRef ds:uri="http://schemas.microsoft.com/office/infopath/2007/PartnerControls"/>
    <ds:schemaRef ds:uri="3b17002e-e6ba-4b3b-8652-a2a33b9ff7ee"/>
    <ds:schemaRef ds:uri="2087404d-1fe2-40df-8dc7-706c2bc61d6e"/>
  </ds:schemaRefs>
</ds:datastoreItem>
</file>

<file path=docProps/app.xml><?xml version="1.0" encoding="utf-8"?>
<Properties xmlns="http://schemas.openxmlformats.org/officeDocument/2006/extended-properties" xmlns:vt="http://schemas.openxmlformats.org/officeDocument/2006/docPropsVTypes">
  <TotalTime>1653</TotalTime>
  <Words>1658</Words>
  <Application>Microsoft Macintosh PowerPoint</Application>
  <PresentationFormat>Breedbeeld</PresentationFormat>
  <Paragraphs>121</Paragraphs>
  <Slides>19</Slides>
  <Notes>0</Notes>
  <HiddenSlides>0</HiddenSlides>
  <MMClips>1</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19</vt:i4>
      </vt:variant>
    </vt:vector>
  </HeadingPairs>
  <TitlesOfParts>
    <vt:vector size="25" baseType="lpstr">
      <vt:lpstr>Arial</vt:lpstr>
      <vt:lpstr>Calibri</vt:lpstr>
      <vt:lpstr>Calibri Light</vt:lpstr>
      <vt:lpstr>Helvetica</vt:lpstr>
      <vt:lpstr>Times New Roman</vt:lpstr>
      <vt:lpstr>Kantoorthema</vt:lpstr>
      <vt:lpstr>PowerPoint-presentatie</vt:lpstr>
      <vt:lpstr>Programma</vt:lpstr>
      <vt:lpstr>Mededelingen</vt:lpstr>
      <vt:lpstr>  </vt:lpstr>
      <vt:lpstr>  </vt:lpstr>
      <vt:lpstr>Toelichting definitieve inkoopovereenkomst plus bijlagen</vt:lpstr>
      <vt:lpstr>Wijzigingen in def. inkoopovereenkomst en bijlagen</vt:lpstr>
      <vt:lpstr>Toelichting op de tarieven 2026</vt:lpstr>
      <vt:lpstr>Advies op  cao-mix</vt:lpstr>
      <vt:lpstr>Advies op functie-mix</vt:lpstr>
      <vt:lpstr>PowerPoint-presentatie</vt:lpstr>
      <vt:lpstr>PowerPoint-presentatie</vt:lpstr>
      <vt:lpstr>PowerPoint-presentatie</vt:lpstr>
      <vt:lpstr>PowerPoint-presentatie</vt:lpstr>
      <vt:lpstr>Toelichting op bijlage bij innovatie-agenda strategische opgaven </vt:lpstr>
      <vt:lpstr>Suggesties en vragen digitale deelnemers </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Klomberg, HL (Hugo)</dc:creator>
  <cp:lastModifiedBy>Herma Hemmen</cp:lastModifiedBy>
  <cp:revision>93</cp:revision>
  <cp:lastPrinted>2025-05-26T06:58:42Z</cp:lastPrinted>
  <dcterms:created xsi:type="dcterms:W3CDTF">2024-09-02T12:27:50Z</dcterms:created>
  <dcterms:modified xsi:type="dcterms:W3CDTF">2025-05-26T09:12:56Z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0x010100643CFD44838006459E4CC1541364DDC0</vt:lpwstr>
  </property>
  <property fmtid="{D5CDD505-2E9C-101B-9397-08002B2CF9AE}" pid="3" name="MediaServiceImageTags">
    <vt:lpwstr/>
  </property>
</Properties>
</file>