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sldIdLst>
    <p:sldId id="256" r:id="rId2"/>
    <p:sldId id="307" r:id="rId3"/>
    <p:sldId id="257" r:id="rId4"/>
    <p:sldId id="302" r:id="rId5"/>
    <p:sldId id="295" r:id="rId6"/>
    <p:sldId id="305" r:id="rId7"/>
    <p:sldId id="290" r:id="rId8"/>
    <p:sldId id="277" r:id="rId9"/>
    <p:sldId id="258" r:id="rId10"/>
    <p:sldId id="296" r:id="rId11"/>
    <p:sldId id="304" r:id="rId12"/>
    <p:sldId id="301" r:id="rId13"/>
    <p:sldId id="299" r:id="rId14"/>
    <p:sldId id="264" r:id="rId15"/>
    <p:sldId id="308" r:id="rId16"/>
  </p:sldIdLst>
  <p:sldSz cx="12192000" cy="6858000"/>
  <p:notesSz cx="6805613" cy="9944100"/>
  <p:embeddedFontLst>
    <p:embeddedFont>
      <p:font typeface="Calibri" panose="020F0502020204030204" pitchFamily="34" charset="0"/>
      <p:regular r:id="rId18"/>
      <p:bold r:id="rId19"/>
      <p:italic r:id="rId20"/>
      <p:boldItalic r:id="rId21"/>
    </p:embeddedFont>
    <p:embeddedFont>
      <p:font typeface="Calibri Light" panose="020F0302020204030204" pitchFamily="34" charset="0"/>
      <p:regular r:id="rId22"/>
      <p:italic r:id="rId23"/>
    </p:embeddedFont>
    <p:embeddedFont>
      <p:font typeface="RijksoverheidSansHeading" panose="020B0604020202020204" charset="0"/>
      <p:regular r:id="rId24"/>
      <p:bold r:id="rId25"/>
      <p:italic r:id="rId26"/>
      <p:boldItalic r:id="rId27"/>
    </p:embeddedFont>
    <p:embeddedFont>
      <p:font typeface="RijksoverheidSansText" panose="020B0604020202020204" charset="0"/>
      <p:regular r:id="rId28"/>
      <p:bold r:id="rId29"/>
      <p:italic r:id="rId30"/>
      <p:boldItalic r:id="rId31"/>
    </p:embeddedFont>
    <p:embeddedFont>
      <p:font typeface="Verdana" panose="020B0604030504040204" pitchFamily="34" charset="0"/>
      <p:regular r:id="rId32"/>
      <p:bold r:id="rId33"/>
      <p:italic r:id="rId34"/>
      <p:boldItalic r:id="rId35"/>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4021" userDrawn="1">
          <p15:clr>
            <a:srgbClr val="5ACBF0"/>
          </p15:clr>
        </p15:guide>
        <p15:guide id="4" orient="horz" pos="640" userDrawn="1">
          <p15:clr>
            <a:srgbClr val="F26B43"/>
          </p15:clr>
        </p15:guide>
        <p15:guide id="5" orient="horz" pos="3680" userDrawn="1">
          <p15:clr>
            <a:srgbClr val="F26B43"/>
          </p15:clr>
        </p15:guide>
        <p15:guide id="6" pos="642" userDrawn="1">
          <p15:clr>
            <a:srgbClr val="F26B43"/>
          </p15:clr>
        </p15:guide>
        <p15:guide id="7" pos="7038" userDrawn="1">
          <p15:clr>
            <a:srgbClr val="F26B43"/>
          </p15:clr>
        </p15:guide>
        <p15:guide id="8" pos="3659" userDrawn="1">
          <p15:clr>
            <a:srgbClr val="5ACBF0"/>
          </p15:clr>
        </p15:guide>
        <p15:guide id="9" orient="horz" pos="2341" userDrawn="1">
          <p15:clr>
            <a:srgbClr val="5ACBF0"/>
          </p15:clr>
        </p15:guide>
        <p15:guide id="10" orient="horz" pos="1979" userDrawn="1">
          <p15:clr>
            <a:srgbClr val="5ACBF0"/>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8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1" autoAdjust="0"/>
    <p:restoredTop sz="96357" autoAdjust="0"/>
  </p:normalViewPr>
  <p:slideViewPr>
    <p:cSldViewPr snapToGrid="0" showGuides="1">
      <p:cViewPr varScale="1">
        <p:scale>
          <a:sx n="82" d="100"/>
          <a:sy n="82" d="100"/>
        </p:scale>
        <p:origin x="490" y="58"/>
      </p:cViewPr>
      <p:guideLst>
        <p:guide orient="horz" pos="2160"/>
        <p:guide pos="3840"/>
        <p:guide pos="4021"/>
        <p:guide orient="horz" pos="640"/>
        <p:guide orient="horz" pos="3680"/>
        <p:guide pos="642"/>
        <p:guide pos="7038"/>
        <p:guide pos="3659"/>
        <p:guide orient="horz" pos="2341"/>
        <p:guide orient="horz" pos="197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tableStyles" Target="tableStyles.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6F25EE41-C096-40B9-A2D6-83364DF7EF5E}" type="datetimeFigureOut">
              <a:rPr lang="nl-NL" smtClean="0"/>
              <a:t>15-7-2024</a:t>
            </a:fld>
            <a:endParaRPr lang="nl-NL"/>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77B9EDE4-9352-4340-B4AF-3D31196D6AFF}" type="slidenum">
              <a:rPr lang="nl-NL" smtClean="0"/>
              <a:t>‹nr.›</a:t>
            </a:fld>
            <a:endParaRPr lang="nl-NL"/>
          </a:p>
        </p:txBody>
      </p:sp>
    </p:spTree>
    <p:extLst>
      <p:ext uri="{BB962C8B-B14F-4D97-AF65-F5344CB8AC3E}">
        <p14:creationId xmlns:p14="http://schemas.microsoft.com/office/powerpoint/2010/main" val="3298370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a:t>
            </a:fld>
            <a:endParaRPr lang="nl-NL"/>
          </a:p>
        </p:txBody>
      </p:sp>
    </p:spTree>
    <p:extLst>
      <p:ext uri="{BB962C8B-B14F-4D97-AF65-F5344CB8AC3E}">
        <p14:creationId xmlns:p14="http://schemas.microsoft.com/office/powerpoint/2010/main" val="2984641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12</a:t>
            </a:fld>
            <a:endParaRPr lang="nl-NL"/>
          </a:p>
        </p:txBody>
      </p:sp>
    </p:spTree>
    <p:extLst>
      <p:ext uri="{BB962C8B-B14F-4D97-AF65-F5344CB8AC3E}">
        <p14:creationId xmlns:p14="http://schemas.microsoft.com/office/powerpoint/2010/main" val="3317934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13</a:t>
            </a:fld>
            <a:endParaRPr lang="nl-NL"/>
          </a:p>
        </p:txBody>
      </p:sp>
    </p:spTree>
    <p:extLst>
      <p:ext uri="{BB962C8B-B14F-4D97-AF65-F5344CB8AC3E}">
        <p14:creationId xmlns:p14="http://schemas.microsoft.com/office/powerpoint/2010/main" val="1258685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14</a:t>
            </a:fld>
            <a:endParaRPr lang="nl-NL"/>
          </a:p>
        </p:txBody>
      </p:sp>
    </p:spTree>
    <p:extLst>
      <p:ext uri="{BB962C8B-B14F-4D97-AF65-F5344CB8AC3E}">
        <p14:creationId xmlns:p14="http://schemas.microsoft.com/office/powerpoint/2010/main" val="3997043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15</a:t>
            </a:fld>
            <a:endParaRPr lang="nl-NL"/>
          </a:p>
        </p:txBody>
      </p:sp>
    </p:spTree>
    <p:extLst>
      <p:ext uri="{BB962C8B-B14F-4D97-AF65-F5344CB8AC3E}">
        <p14:creationId xmlns:p14="http://schemas.microsoft.com/office/powerpoint/2010/main" val="1925282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2</a:t>
            </a:fld>
            <a:endParaRPr lang="nl-NL"/>
          </a:p>
        </p:txBody>
      </p:sp>
    </p:spTree>
    <p:extLst>
      <p:ext uri="{BB962C8B-B14F-4D97-AF65-F5344CB8AC3E}">
        <p14:creationId xmlns:p14="http://schemas.microsoft.com/office/powerpoint/2010/main" val="1486096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Quinten</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3</a:t>
            </a:fld>
            <a:endParaRPr lang="nl-NL"/>
          </a:p>
        </p:txBody>
      </p:sp>
    </p:spTree>
    <p:extLst>
      <p:ext uri="{BB962C8B-B14F-4D97-AF65-F5344CB8AC3E}">
        <p14:creationId xmlns:p14="http://schemas.microsoft.com/office/powerpoint/2010/main" val="409066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4</a:t>
            </a:fld>
            <a:endParaRPr lang="nl-NL"/>
          </a:p>
        </p:txBody>
      </p:sp>
    </p:spTree>
    <p:extLst>
      <p:ext uri="{BB962C8B-B14F-4D97-AF65-F5344CB8AC3E}">
        <p14:creationId xmlns:p14="http://schemas.microsoft.com/office/powerpoint/2010/main" val="171999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5</a:t>
            </a:fld>
            <a:endParaRPr lang="nl-NL"/>
          </a:p>
        </p:txBody>
      </p:sp>
    </p:spTree>
    <p:extLst>
      <p:ext uri="{BB962C8B-B14F-4D97-AF65-F5344CB8AC3E}">
        <p14:creationId xmlns:p14="http://schemas.microsoft.com/office/powerpoint/2010/main" val="132414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6</a:t>
            </a:fld>
            <a:endParaRPr lang="nl-NL"/>
          </a:p>
        </p:txBody>
      </p:sp>
    </p:spTree>
    <p:extLst>
      <p:ext uri="{BB962C8B-B14F-4D97-AF65-F5344CB8AC3E}">
        <p14:creationId xmlns:p14="http://schemas.microsoft.com/office/powerpoint/2010/main" val="3272588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8</a:t>
            </a:fld>
            <a:endParaRPr lang="nl-NL"/>
          </a:p>
        </p:txBody>
      </p:sp>
    </p:spTree>
    <p:extLst>
      <p:ext uri="{BB962C8B-B14F-4D97-AF65-F5344CB8AC3E}">
        <p14:creationId xmlns:p14="http://schemas.microsoft.com/office/powerpoint/2010/main" val="228130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 Jacqueline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10</a:t>
            </a:fld>
            <a:endParaRPr lang="nl-NL"/>
          </a:p>
        </p:txBody>
      </p:sp>
    </p:spTree>
    <p:extLst>
      <p:ext uri="{BB962C8B-B14F-4D97-AF65-F5344CB8AC3E}">
        <p14:creationId xmlns:p14="http://schemas.microsoft.com/office/powerpoint/2010/main" val="1396326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Amke, Jacqueline</a:t>
            </a:r>
          </a:p>
        </p:txBody>
      </p:sp>
      <p:sp>
        <p:nvSpPr>
          <p:cNvPr id="4" name="Tijdelijke aanduiding voor dianummer 3"/>
          <p:cNvSpPr>
            <a:spLocks noGrp="1"/>
          </p:cNvSpPr>
          <p:nvPr>
            <p:ph type="sldNum" sz="quarter" idx="5"/>
          </p:nvPr>
        </p:nvSpPr>
        <p:spPr/>
        <p:txBody>
          <a:bodyPr/>
          <a:lstStyle/>
          <a:p>
            <a:fld id="{77B9EDE4-9352-4340-B4AF-3D31196D6AFF}" type="slidenum">
              <a:rPr lang="nl-NL" smtClean="0"/>
              <a:t>11</a:t>
            </a:fld>
            <a:endParaRPr lang="nl-NL"/>
          </a:p>
        </p:txBody>
      </p:sp>
    </p:spTree>
    <p:extLst>
      <p:ext uri="{BB962C8B-B14F-4D97-AF65-F5344CB8AC3E}">
        <p14:creationId xmlns:p14="http://schemas.microsoft.com/office/powerpoint/2010/main" val="3611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EAA360-BCB8-4C4E-9544-2536824A059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9346294-E5C9-469F-8046-B7422CD33B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37E212A-4DCE-415A-99BB-1F2330365C3F}"/>
              </a:ext>
            </a:extLst>
          </p:cNvPr>
          <p:cNvSpPr>
            <a:spLocks noGrp="1"/>
          </p:cNvSpPr>
          <p:nvPr>
            <p:ph type="dt" sz="half" idx="10"/>
          </p:nvPr>
        </p:nvSpPr>
        <p:spPr/>
        <p:txBody>
          <a:bodyPr/>
          <a:lstStyle/>
          <a:p>
            <a:fld id="{57FFCC03-77BE-4145-B8BD-DED1F547C31E}" type="datetime1">
              <a:rPr lang="nl-NL" smtClean="0"/>
              <a:t>15-7-2024</a:t>
            </a:fld>
            <a:endParaRPr lang="nl-NL"/>
          </a:p>
        </p:txBody>
      </p:sp>
      <p:sp>
        <p:nvSpPr>
          <p:cNvPr id="5" name="Tijdelijke aanduiding voor voettekst 4">
            <a:extLst>
              <a:ext uri="{FF2B5EF4-FFF2-40B4-BE49-F238E27FC236}">
                <a16:creationId xmlns:a16="http://schemas.microsoft.com/office/drawing/2014/main" id="{62835EA5-DD6B-4D19-A7F9-B37F2EB04AA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1CDB65-AAAC-4209-934C-652F8424141B}"/>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265557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5FB57C-2992-4DFD-90D3-BC3A30F0D152}"/>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2B61B62-71B7-42C3-ABDD-8B5C01EDC50C}"/>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7C77BEB-7B32-47F2-A1F9-337CFE04740F}"/>
              </a:ext>
            </a:extLst>
          </p:cNvPr>
          <p:cNvSpPr>
            <a:spLocks noGrp="1"/>
          </p:cNvSpPr>
          <p:nvPr>
            <p:ph type="dt" sz="half" idx="10"/>
          </p:nvPr>
        </p:nvSpPr>
        <p:spPr/>
        <p:txBody>
          <a:bodyPr/>
          <a:lstStyle/>
          <a:p>
            <a:fld id="{C19E0F55-0549-4145-BD11-A0E465C96885}" type="datetime1">
              <a:rPr lang="nl-NL" smtClean="0"/>
              <a:t>15-7-2024</a:t>
            </a:fld>
            <a:endParaRPr lang="nl-NL"/>
          </a:p>
        </p:txBody>
      </p:sp>
      <p:sp>
        <p:nvSpPr>
          <p:cNvPr id="5" name="Tijdelijke aanduiding voor voettekst 4">
            <a:extLst>
              <a:ext uri="{FF2B5EF4-FFF2-40B4-BE49-F238E27FC236}">
                <a16:creationId xmlns:a16="http://schemas.microsoft.com/office/drawing/2014/main" id="{DD3F1724-3E6B-4576-8EE9-08884A58B3D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A0D5D8F-8BFF-4348-AC28-369A0041A01E}"/>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346319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9CBD03D-AC8B-4E09-813B-21D493D964F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10BAABE-E77D-427A-8FA8-23170ADB4CA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19F39F4-81F6-4B3C-A754-A0B5E4E65694}"/>
              </a:ext>
            </a:extLst>
          </p:cNvPr>
          <p:cNvSpPr>
            <a:spLocks noGrp="1"/>
          </p:cNvSpPr>
          <p:nvPr>
            <p:ph type="dt" sz="half" idx="10"/>
          </p:nvPr>
        </p:nvSpPr>
        <p:spPr/>
        <p:txBody>
          <a:bodyPr/>
          <a:lstStyle/>
          <a:p>
            <a:fld id="{6A3765C6-6055-4293-BFAA-71AAA9E0D193}" type="datetime1">
              <a:rPr lang="nl-NL" smtClean="0"/>
              <a:t>15-7-2024</a:t>
            </a:fld>
            <a:endParaRPr lang="nl-NL"/>
          </a:p>
        </p:txBody>
      </p:sp>
      <p:sp>
        <p:nvSpPr>
          <p:cNvPr id="5" name="Tijdelijke aanduiding voor voettekst 4">
            <a:extLst>
              <a:ext uri="{FF2B5EF4-FFF2-40B4-BE49-F238E27FC236}">
                <a16:creationId xmlns:a16="http://schemas.microsoft.com/office/drawing/2014/main" id="{6634A466-E06D-41AC-935D-9850228DAF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2DAF3B-9AD5-434A-B510-A8C334206988}"/>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3284938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C10813-0778-4184-99FA-B4EBD4A5F9C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A0DFD5D-A629-4E8E-BF49-9FE7DBE9DB5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EDAF122-EB5A-4094-9A14-AAE6CEC21D69}"/>
              </a:ext>
            </a:extLst>
          </p:cNvPr>
          <p:cNvSpPr>
            <a:spLocks noGrp="1"/>
          </p:cNvSpPr>
          <p:nvPr>
            <p:ph type="dt" sz="half" idx="10"/>
          </p:nvPr>
        </p:nvSpPr>
        <p:spPr/>
        <p:txBody>
          <a:bodyPr/>
          <a:lstStyle/>
          <a:p>
            <a:fld id="{85F2F861-E763-42BA-BDDA-9073ECCDE4EF}" type="datetime1">
              <a:rPr lang="nl-NL" smtClean="0"/>
              <a:t>15-7-2024</a:t>
            </a:fld>
            <a:endParaRPr lang="nl-NL"/>
          </a:p>
        </p:txBody>
      </p:sp>
      <p:sp>
        <p:nvSpPr>
          <p:cNvPr id="5" name="Tijdelijke aanduiding voor voettekst 4">
            <a:extLst>
              <a:ext uri="{FF2B5EF4-FFF2-40B4-BE49-F238E27FC236}">
                <a16:creationId xmlns:a16="http://schemas.microsoft.com/office/drawing/2014/main" id="{299D4DDA-7EB4-439D-8642-54BBD62A4E8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64CFCE6-6BF8-4E03-A21B-3922ADA237EF}"/>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2298719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A6F884-42D5-4678-8419-E8F3C59FB54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0D443FD-B6BA-4F7E-9E91-841CB2B0D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99099A5-6970-4BF4-8A06-1529F00782E0}"/>
              </a:ext>
            </a:extLst>
          </p:cNvPr>
          <p:cNvSpPr>
            <a:spLocks noGrp="1"/>
          </p:cNvSpPr>
          <p:nvPr>
            <p:ph type="dt" sz="half" idx="10"/>
          </p:nvPr>
        </p:nvSpPr>
        <p:spPr/>
        <p:txBody>
          <a:bodyPr/>
          <a:lstStyle/>
          <a:p>
            <a:fld id="{0967925D-D96F-4802-BB8C-062F0BEE1F3B}" type="datetime1">
              <a:rPr lang="nl-NL" smtClean="0"/>
              <a:t>15-7-2024</a:t>
            </a:fld>
            <a:endParaRPr lang="nl-NL"/>
          </a:p>
        </p:txBody>
      </p:sp>
      <p:sp>
        <p:nvSpPr>
          <p:cNvPr id="5" name="Tijdelijke aanduiding voor voettekst 4">
            <a:extLst>
              <a:ext uri="{FF2B5EF4-FFF2-40B4-BE49-F238E27FC236}">
                <a16:creationId xmlns:a16="http://schemas.microsoft.com/office/drawing/2014/main" id="{AC98AD87-4BEB-4CFE-B0B4-268E540E68C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E7469A-A275-438F-924E-69870967DF58}"/>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256270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88870E-9202-4BEE-A78C-87B10A8E419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E055CDA-714E-4638-9124-72C63747089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4333D41-2AD4-4D83-9834-3A5385B984B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16492EC-35DF-45D5-B28C-A3CE3DBB1193}"/>
              </a:ext>
            </a:extLst>
          </p:cNvPr>
          <p:cNvSpPr>
            <a:spLocks noGrp="1"/>
          </p:cNvSpPr>
          <p:nvPr>
            <p:ph type="dt" sz="half" idx="10"/>
          </p:nvPr>
        </p:nvSpPr>
        <p:spPr/>
        <p:txBody>
          <a:bodyPr/>
          <a:lstStyle/>
          <a:p>
            <a:fld id="{10419B7A-610D-4976-BD12-5F6CB351CBBB}" type="datetime1">
              <a:rPr lang="nl-NL" smtClean="0"/>
              <a:t>15-7-2024</a:t>
            </a:fld>
            <a:endParaRPr lang="nl-NL"/>
          </a:p>
        </p:txBody>
      </p:sp>
      <p:sp>
        <p:nvSpPr>
          <p:cNvPr id="6" name="Tijdelijke aanduiding voor voettekst 5">
            <a:extLst>
              <a:ext uri="{FF2B5EF4-FFF2-40B4-BE49-F238E27FC236}">
                <a16:creationId xmlns:a16="http://schemas.microsoft.com/office/drawing/2014/main" id="{3AF50752-1D86-4F95-8F9A-4D76E2502C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7D02E68-9E87-49AE-8A25-330BB6C5B14B}"/>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4150321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D2E3D-2A89-4D6D-BE79-D847C50BD2F2}"/>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72F4D3B-9A12-48F1-B325-61B31E63BE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6764414-E779-42FB-A072-B057E35CFF4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887B445-4559-4FAE-8C06-502CFF8DB2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2C2E1C2-EEE7-47B2-A597-596057A8D9B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1F4545FF-911F-407E-B961-79A2239F6E50}"/>
              </a:ext>
            </a:extLst>
          </p:cNvPr>
          <p:cNvSpPr>
            <a:spLocks noGrp="1"/>
          </p:cNvSpPr>
          <p:nvPr>
            <p:ph type="dt" sz="half" idx="10"/>
          </p:nvPr>
        </p:nvSpPr>
        <p:spPr/>
        <p:txBody>
          <a:bodyPr/>
          <a:lstStyle/>
          <a:p>
            <a:fld id="{A33456AE-E1C4-4A27-A1BF-375C8B7FBA5A}" type="datetime1">
              <a:rPr lang="nl-NL" smtClean="0"/>
              <a:t>15-7-2024</a:t>
            </a:fld>
            <a:endParaRPr lang="nl-NL"/>
          </a:p>
        </p:txBody>
      </p:sp>
      <p:sp>
        <p:nvSpPr>
          <p:cNvPr id="8" name="Tijdelijke aanduiding voor voettekst 7">
            <a:extLst>
              <a:ext uri="{FF2B5EF4-FFF2-40B4-BE49-F238E27FC236}">
                <a16:creationId xmlns:a16="http://schemas.microsoft.com/office/drawing/2014/main" id="{5E8E2AB3-B474-43B7-83F8-62DA712F51B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6D03B8B-A396-4286-B506-A6060CC3C753}"/>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107963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9B6388-D4EB-4037-AFDC-77847288543A}"/>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334ED76-2F33-4231-AD37-C9CA44E3FC37}"/>
              </a:ext>
            </a:extLst>
          </p:cNvPr>
          <p:cNvSpPr>
            <a:spLocks noGrp="1"/>
          </p:cNvSpPr>
          <p:nvPr>
            <p:ph type="dt" sz="half" idx="10"/>
          </p:nvPr>
        </p:nvSpPr>
        <p:spPr/>
        <p:txBody>
          <a:bodyPr/>
          <a:lstStyle/>
          <a:p>
            <a:fld id="{D11E48EC-44A9-4F1A-8D0B-A68CC4C4D678}" type="datetime1">
              <a:rPr lang="nl-NL" smtClean="0"/>
              <a:t>15-7-2024</a:t>
            </a:fld>
            <a:endParaRPr lang="nl-NL"/>
          </a:p>
        </p:txBody>
      </p:sp>
      <p:sp>
        <p:nvSpPr>
          <p:cNvPr id="4" name="Tijdelijke aanduiding voor voettekst 3">
            <a:extLst>
              <a:ext uri="{FF2B5EF4-FFF2-40B4-BE49-F238E27FC236}">
                <a16:creationId xmlns:a16="http://schemas.microsoft.com/office/drawing/2014/main" id="{4B14E218-E6C6-4AA3-8C41-7F11B61F7AE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A855261-1807-43E1-B897-FF6D47AB0E70}"/>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3113698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AFE1A87-7C1D-4BBE-9EFF-4C7F148110C3}"/>
              </a:ext>
            </a:extLst>
          </p:cNvPr>
          <p:cNvSpPr>
            <a:spLocks noGrp="1"/>
          </p:cNvSpPr>
          <p:nvPr>
            <p:ph type="dt" sz="half" idx="10"/>
          </p:nvPr>
        </p:nvSpPr>
        <p:spPr/>
        <p:txBody>
          <a:bodyPr/>
          <a:lstStyle/>
          <a:p>
            <a:fld id="{284ABE69-76BA-4D43-9CC0-21F5EC2AE2EA}" type="datetime1">
              <a:rPr lang="nl-NL" smtClean="0"/>
              <a:t>15-7-2024</a:t>
            </a:fld>
            <a:endParaRPr lang="nl-NL"/>
          </a:p>
        </p:txBody>
      </p:sp>
      <p:sp>
        <p:nvSpPr>
          <p:cNvPr id="3" name="Tijdelijke aanduiding voor voettekst 2">
            <a:extLst>
              <a:ext uri="{FF2B5EF4-FFF2-40B4-BE49-F238E27FC236}">
                <a16:creationId xmlns:a16="http://schemas.microsoft.com/office/drawing/2014/main" id="{B690F5FC-6B7E-4EEC-B1E8-8465EB38308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C992B9B-B8D9-42B9-9E82-FFAA6F248E8E}"/>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2828434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6E3F18-5266-4D59-8B7E-3CE7C26D15B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3215ADA-1BA2-4154-9422-6067B737E0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690E0072-F757-4316-94BB-3008371C40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7F5E572-FF06-48C7-B62B-DFF4C0E865E6}"/>
              </a:ext>
            </a:extLst>
          </p:cNvPr>
          <p:cNvSpPr>
            <a:spLocks noGrp="1"/>
          </p:cNvSpPr>
          <p:nvPr>
            <p:ph type="dt" sz="half" idx="10"/>
          </p:nvPr>
        </p:nvSpPr>
        <p:spPr/>
        <p:txBody>
          <a:bodyPr/>
          <a:lstStyle/>
          <a:p>
            <a:fld id="{DF9FBA79-84DC-44B7-90B7-2FCF0E5E545F}" type="datetime1">
              <a:rPr lang="nl-NL" smtClean="0"/>
              <a:t>15-7-2024</a:t>
            </a:fld>
            <a:endParaRPr lang="nl-NL"/>
          </a:p>
        </p:txBody>
      </p:sp>
      <p:sp>
        <p:nvSpPr>
          <p:cNvPr id="6" name="Tijdelijke aanduiding voor voettekst 5">
            <a:extLst>
              <a:ext uri="{FF2B5EF4-FFF2-40B4-BE49-F238E27FC236}">
                <a16:creationId xmlns:a16="http://schemas.microsoft.com/office/drawing/2014/main" id="{3FE19208-7B32-43B2-B192-B1B6898BF61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47EDC5E-C1EB-45EE-A3E2-DF43738FC2A8}"/>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2610636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B6F4AD-A547-4230-ABAA-8EAC0AA0894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61A4883-7177-4937-B2D9-893D7A5AC1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4F4A10A2-6C19-4CD6-B68C-723B6E236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6AC9839-6227-475F-A815-7A4F200B6835}"/>
              </a:ext>
            </a:extLst>
          </p:cNvPr>
          <p:cNvSpPr>
            <a:spLocks noGrp="1"/>
          </p:cNvSpPr>
          <p:nvPr>
            <p:ph type="dt" sz="half" idx="10"/>
          </p:nvPr>
        </p:nvSpPr>
        <p:spPr/>
        <p:txBody>
          <a:bodyPr/>
          <a:lstStyle/>
          <a:p>
            <a:fld id="{54B0CBA8-C2BA-48C0-ABF3-5691FCC9E8AC}" type="datetime1">
              <a:rPr lang="nl-NL" smtClean="0"/>
              <a:t>15-7-2024</a:t>
            </a:fld>
            <a:endParaRPr lang="nl-NL"/>
          </a:p>
        </p:txBody>
      </p:sp>
      <p:sp>
        <p:nvSpPr>
          <p:cNvPr id="6" name="Tijdelijke aanduiding voor voettekst 5">
            <a:extLst>
              <a:ext uri="{FF2B5EF4-FFF2-40B4-BE49-F238E27FC236}">
                <a16:creationId xmlns:a16="http://schemas.microsoft.com/office/drawing/2014/main" id="{CB5DFF73-E539-4168-A19C-4986374DDE2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4864087-890F-4591-97DF-9A7F49335AF3}"/>
              </a:ext>
            </a:extLst>
          </p:cNvPr>
          <p:cNvSpPr>
            <a:spLocks noGrp="1"/>
          </p:cNvSpPr>
          <p:nvPr>
            <p:ph type="sldNum" sz="quarter" idx="12"/>
          </p:nvPr>
        </p:nvSpPr>
        <p:spPr/>
        <p:txBody>
          <a:bodyPr/>
          <a:lstStyle/>
          <a:p>
            <a:fld id="{2F27827F-2058-4047-9FF6-B04D411DD9D1}" type="slidenum">
              <a:rPr lang="nl-NL" smtClean="0"/>
              <a:t>‹nr.›</a:t>
            </a:fld>
            <a:endParaRPr lang="nl-NL"/>
          </a:p>
        </p:txBody>
      </p:sp>
    </p:spTree>
    <p:extLst>
      <p:ext uri="{BB962C8B-B14F-4D97-AF65-F5344CB8AC3E}">
        <p14:creationId xmlns:p14="http://schemas.microsoft.com/office/powerpoint/2010/main" val="382272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0504B0C-A143-46A0-8F4E-4A6D9ED3D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85A0B20-D368-4429-AD0F-CBED783C24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13F42C0-3ABD-49D8-9838-1AEB504575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DCBBC6-EEE6-43AC-8ACE-EB83ECFC3606}" type="datetime1">
              <a:rPr lang="nl-NL" smtClean="0"/>
              <a:t>15-7-2024</a:t>
            </a:fld>
            <a:endParaRPr lang="nl-NL"/>
          </a:p>
        </p:txBody>
      </p:sp>
      <p:sp>
        <p:nvSpPr>
          <p:cNvPr id="5" name="Tijdelijke aanduiding voor voettekst 4">
            <a:extLst>
              <a:ext uri="{FF2B5EF4-FFF2-40B4-BE49-F238E27FC236}">
                <a16:creationId xmlns:a16="http://schemas.microsoft.com/office/drawing/2014/main" id="{96CBE5C2-81CD-4B8A-96CC-94CD2876C9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0C3F473-43DF-4324-B207-DB514C4AF7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827F-2058-4047-9FF6-B04D411DD9D1}" type="slidenum">
              <a:rPr lang="nl-NL" smtClean="0"/>
              <a:t>‹nr.›</a:t>
            </a:fld>
            <a:endParaRPr lang="nl-NL"/>
          </a:p>
        </p:txBody>
      </p:sp>
    </p:spTree>
    <p:extLst>
      <p:ext uri="{BB962C8B-B14F-4D97-AF65-F5344CB8AC3E}">
        <p14:creationId xmlns:p14="http://schemas.microsoft.com/office/powerpoint/2010/main" val="415990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4076159-2F1F-DEA5-213B-151A7BAE8977}"/>
              </a:ext>
            </a:extLst>
          </p:cNvPr>
          <p:cNvPicPr>
            <a:picLocks noChangeAspect="1"/>
          </p:cNvPicPr>
          <p:nvPr/>
        </p:nvPicPr>
        <p:blipFill rotWithShape="1">
          <a:blip r:embed="rId3">
            <a:extLst>
              <a:ext uri="{28A0092B-C50C-407E-A947-70E740481C1C}">
                <a14:useLocalDpi xmlns:a14="http://schemas.microsoft.com/office/drawing/2010/main" val="0"/>
              </a:ext>
            </a:extLst>
          </a:blip>
          <a:srcRect l="22306" r="3479"/>
          <a:stretch/>
        </p:blipFill>
        <p:spPr>
          <a:xfrm>
            <a:off x="0" y="0"/>
            <a:ext cx="6090246" cy="6858000"/>
          </a:xfrm>
          <a:prstGeom prst="rect">
            <a:avLst/>
          </a:prstGeom>
        </p:spPr>
      </p:pic>
      <p:pic>
        <p:nvPicPr>
          <p:cNvPr id="6" name="Afbeelding 5">
            <a:extLst>
              <a:ext uri="{FF2B5EF4-FFF2-40B4-BE49-F238E27FC236}">
                <a16:creationId xmlns:a16="http://schemas.microsoft.com/office/drawing/2014/main" id="{6DB3AF5B-11FF-4B5F-A872-BB30B0EE20AE}"/>
              </a:ext>
            </a:extLst>
          </p:cNvPr>
          <p:cNvPicPr>
            <a:picLocks noChangeAspect="1"/>
          </p:cNvPicPr>
          <p:nvPr/>
        </p:nvPicPr>
        <p:blipFill rotWithShape="1">
          <a:blip r:embed="rId4">
            <a:extLst>
              <a:ext uri="{28A0092B-C50C-407E-A947-70E740481C1C}">
                <a14:useLocalDpi xmlns:a14="http://schemas.microsoft.com/office/drawing/2010/main" val="0"/>
              </a:ext>
            </a:extLst>
          </a:blip>
          <a:srcRect l="18216" t="14558" r="18790" b="14566"/>
          <a:stretch/>
        </p:blipFill>
        <p:spPr bwMode="auto">
          <a:xfrm>
            <a:off x="-1" y="0"/>
            <a:ext cx="6331790" cy="6858000"/>
          </a:xfrm>
          <a:prstGeom prst="rect">
            <a:avLst/>
          </a:prstGeom>
          <a:ln>
            <a:noFill/>
          </a:ln>
          <a:extLst>
            <a:ext uri="{53640926-AAD7-44D8-BBD7-CCE9431645EC}">
              <a14:shadowObscured xmlns:a14="http://schemas.microsoft.com/office/drawing/2010/main"/>
            </a:ext>
          </a:extLst>
        </p:spPr>
      </p:pic>
      <p:sp>
        <p:nvSpPr>
          <p:cNvPr id="4" name="Rechthoek 3">
            <a:extLst>
              <a:ext uri="{FF2B5EF4-FFF2-40B4-BE49-F238E27FC236}">
                <a16:creationId xmlns:a16="http://schemas.microsoft.com/office/drawing/2014/main" id="{0E7D596E-49E7-4C97-89EF-822D00DBAC08}"/>
              </a:ext>
            </a:extLst>
          </p:cNvPr>
          <p:cNvSpPr/>
          <p:nvPr/>
        </p:nvSpPr>
        <p:spPr>
          <a:xfrm>
            <a:off x="6096000" y="0"/>
            <a:ext cx="6096000" cy="6858000"/>
          </a:xfrm>
          <a:prstGeom prst="rect">
            <a:avLst/>
          </a:prstGeom>
          <a:solidFill>
            <a:srgbClr val="01689B"/>
          </a:solidFill>
        </p:spPr>
        <p:style>
          <a:lnRef idx="2">
            <a:schemeClr val="accent1">
              <a:shade val="50000"/>
            </a:schemeClr>
          </a:lnRef>
          <a:fillRef idx="1">
            <a:schemeClr val="accent1"/>
          </a:fillRef>
          <a:effectRef idx="0">
            <a:schemeClr val="accent1"/>
          </a:effectRef>
          <a:fontRef idx="minor">
            <a:schemeClr val="lt1"/>
          </a:fontRef>
        </p:style>
        <p:txBody>
          <a:bodyPr lIns="288000" tIns="936000" rIns="1008000" bIns="936000" rtlCol="0" anchor="ctr" anchorCtr="0"/>
          <a:lstStyle/>
          <a:p>
            <a:pPr>
              <a:spcBef>
                <a:spcPts val="1200"/>
              </a:spcBef>
              <a:spcAft>
                <a:spcPts val="1200"/>
              </a:spcAft>
            </a:pPr>
            <a:r>
              <a:rPr lang="nl-NL" sz="3600" b="1" dirty="0">
                <a:latin typeface="RijksoverheidSansHeading" panose="020B0503040202060203" pitchFamily="34" charset="0"/>
              </a:rPr>
              <a:t>De Knoop fase 2 en 3 </a:t>
            </a:r>
          </a:p>
          <a:p>
            <a:pPr>
              <a:spcBef>
                <a:spcPts val="1200"/>
              </a:spcBef>
              <a:spcAft>
                <a:spcPts val="1200"/>
              </a:spcAft>
            </a:pPr>
            <a:r>
              <a:rPr lang="nl-NL" sz="3600" b="1" dirty="0">
                <a:latin typeface="RijksoverheidSansHeading" panose="020B0503040202060203" pitchFamily="34" charset="0"/>
              </a:rPr>
              <a:t>Teamontwikkeling</a:t>
            </a:r>
            <a:endParaRPr lang="nl-NL" sz="3600" dirty="0">
              <a:latin typeface="RijksoverheidSansHeading" panose="020B0503040202060203" pitchFamily="34" charset="0"/>
            </a:endParaRPr>
          </a:p>
          <a:p>
            <a:pPr>
              <a:spcBef>
                <a:spcPts val="1200"/>
              </a:spcBef>
              <a:spcAft>
                <a:spcPts val="1200"/>
              </a:spcAft>
            </a:pPr>
            <a:r>
              <a:rPr lang="nl-NL" sz="1600" dirty="0">
                <a:latin typeface="RijksoverheidSansText" panose="020B0503040202060203" pitchFamily="34" charset="0"/>
              </a:rPr>
              <a:t>Juli 2024</a:t>
            </a:r>
          </a:p>
          <a:p>
            <a:pPr>
              <a:spcBef>
                <a:spcPts val="1200"/>
              </a:spcBef>
              <a:spcAft>
                <a:spcPts val="1200"/>
              </a:spcAft>
            </a:pPr>
            <a:r>
              <a:rPr lang="nl-NL" sz="1600" dirty="0">
                <a:latin typeface="RijksoverheidSansText" panose="020B0503040202060203" pitchFamily="34" charset="0"/>
              </a:rPr>
              <a:t>Transacties &amp; Projecten – Inkoop &amp; Contractmanagement</a:t>
            </a:r>
          </a:p>
          <a:p>
            <a:pPr>
              <a:spcBef>
                <a:spcPts val="1200"/>
              </a:spcBef>
              <a:spcAft>
                <a:spcPts val="1200"/>
              </a:spcAft>
            </a:pPr>
            <a:r>
              <a:rPr lang="nl-NL" sz="1600" dirty="0">
                <a:latin typeface="RijksoverheidSansText" panose="020B0503040202060203" pitchFamily="34" charset="0"/>
              </a:rPr>
              <a:t>Stephanie Dong Hee Kim &amp; Quinten van der Werff</a:t>
            </a:r>
          </a:p>
        </p:txBody>
      </p:sp>
      <p:pic>
        <p:nvPicPr>
          <p:cNvPr id="5" name="Afbeelding 4">
            <a:extLst>
              <a:ext uri="{FF2B5EF4-FFF2-40B4-BE49-F238E27FC236}">
                <a16:creationId xmlns:a16="http://schemas.microsoft.com/office/drawing/2014/main" id="{2715249D-B911-4018-979B-06216C0276D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24112" y="0"/>
            <a:ext cx="7343775" cy="1007745"/>
          </a:xfrm>
          <a:prstGeom prst="rect">
            <a:avLst/>
          </a:prstGeom>
          <a:noFill/>
          <a:ln>
            <a:noFill/>
          </a:ln>
        </p:spPr>
      </p:pic>
    </p:spTree>
    <p:extLst>
      <p:ext uri="{BB962C8B-B14F-4D97-AF65-F5344CB8AC3E}">
        <p14:creationId xmlns:p14="http://schemas.microsoft.com/office/powerpoint/2010/main" val="2476025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689B"/>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152401"/>
            <a:ext cx="10153652" cy="875132"/>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chemeClr val="bg1"/>
                </a:solidFill>
                <a:latin typeface="RijksoverheidSansHeading" panose="020B0503040202060203" pitchFamily="34" charset="0"/>
              </a:rPr>
              <a:t>3.1 Toelichting opdracht: wat zoeken wij?</a:t>
            </a:r>
          </a:p>
        </p:txBody>
      </p:sp>
      <p:sp>
        <p:nvSpPr>
          <p:cNvPr id="4" name="Tekstvak 3">
            <a:extLst>
              <a:ext uri="{FF2B5EF4-FFF2-40B4-BE49-F238E27FC236}">
                <a16:creationId xmlns:a16="http://schemas.microsoft.com/office/drawing/2014/main" id="{DDDB57F3-4795-A9EA-34D4-8AF34DD841A8}"/>
              </a:ext>
            </a:extLst>
          </p:cNvPr>
          <p:cNvSpPr txBox="1"/>
          <p:nvPr/>
        </p:nvSpPr>
        <p:spPr>
          <a:xfrm>
            <a:off x="867900" y="904240"/>
            <a:ext cx="10304924" cy="5529719"/>
          </a:xfrm>
          <a:prstGeom prst="rect">
            <a:avLst/>
          </a:prstGeom>
          <a:noFill/>
        </p:spPr>
        <p:txBody>
          <a:bodyPr wrap="square">
            <a:spAutoFit/>
          </a:bodyPr>
          <a:lstStyle/>
          <a:p>
            <a:pPr marR="1700" algn="l" rtl="0"/>
            <a:r>
              <a:rPr lang="nl-NL" sz="2800" b="1" i="0" u="none" strike="noStrike" baseline="30000" dirty="0">
                <a:solidFill>
                  <a:schemeClr val="bg1"/>
                </a:solidFill>
                <a:latin typeface="RijksoverheidSansText" panose="020B0604020202020204" charset="0"/>
                <a:ea typeface="Verdana" panose="020B0604030504040204" pitchFamily="34" charset="0"/>
              </a:rPr>
              <a:t>Doel van de opdracht teamontwikkeling</a:t>
            </a:r>
          </a:p>
          <a:p>
            <a:pPr marR="1700" algn="l" rtl="0"/>
            <a:r>
              <a:rPr lang="nl-NL" sz="2200" baseline="30000" dirty="0">
                <a:solidFill>
                  <a:schemeClr val="bg1"/>
                </a:solidFill>
                <a:latin typeface="RijksoverheidSansText" panose="020B0604020202020204" charset="0"/>
                <a:ea typeface="Verdana" panose="020B0604030504040204" pitchFamily="34" charset="0"/>
              </a:rPr>
              <a:t>Het doel van deze opdracht is het contracteren van een partij die het RVB gaat begeleiden met de samenwerking van het projectteam, adviseert over</a:t>
            </a:r>
            <a:r>
              <a:rPr lang="nl-NL" sz="2200" baseline="30000">
                <a:solidFill>
                  <a:schemeClr val="bg1"/>
                </a:solidFill>
                <a:latin typeface="RijksoverheidSansText" panose="020B0604020202020204" charset="0"/>
                <a:ea typeface="Verdana" panose="020B0604030504040204" pitchFamily="34" charset="0"/>
              </a:rPr>
              <a:t>, bijdraagt </a:t>
            </a:r>
            <a:r>
              <a:rPr lang="nl-NL" sz="2200" baseline="30000" dirty="0">
                <a:solidFill>
                  <a:schemeClr val="bg1"/>
                </a:solidFill>
                <a:latin typeface="RijksoverheidSansText" panose="020B0604020202020204" charset="0"/>
                <a:ea typeface="Verdana" panose="020B0604030504040204" pitchFamily="34" charset="0"/>
              </a:rPr>
              <a:t>aan de selectie van de toekomstige opdrachtnemer van de opgave en de samenwerking tussen de projectpartners gaat begeleiden.</a:t>
            </a:r>
          </a:p>
          <a:p>
            <a:pPr marR="1700" algn="l" rtl="0"/>
            <a:endParaRPr lang="nl-NL" sz="2200" b="1"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800" b="1" i="0" u="none" strike="noStrike" baseline="30000" dirty="0">
                <a:solidFill>
                  <a:schemeClr val="bg1"/>
                </a:solidFill>
                <a:latin typeface="RijksoverheidSansText" panose="020B0604020202020204" charset="0"/>
                <a:ea typeface="Verdana" panose="020B0604030504040204" pitchFamily="34" charset="0"/>
              </a:rPr>
              <a:t>Een opdracht in drie fasen</a:t>
            </a:r>
          </a:p>
          <a:p>
            <a:pPr marR="1700" algn="l" rtl="0"/>
            <a:r>
              <a:rPr lang="nl-NL" sz="2200" baseline="30000" dirty="0">
                <a:solidFill>
                  <a:schemeClr val="bg1"/>
                </a:solidFill>
                <a:latin typeface="RijksoverheidSansText" panose="020B0604020202020204" charset="0"/>
                <a:ea typeface="Verdana" panose="020B0604030504040204" pitchFamily="34" charset="0"/>
              </a:rPr>
              <a:t>A – Voorbereiding (ca. 12-24 maanden): samenwerken als één team</a:t>
            </a:r>
          </a:p>
          <a:p>
            <a:pPr marR="1700" algn="l" rtl="0"/>
            <a:r>
              <a:rPr lang="nl-NL" sz="2200" b="0" i="0" u="none" strike="noStrike" baseline="30000" dirty="0">
                <a:solidFill>
                  <a:schemeClr val="bg1"/>
                </a:solidFill>
                <a:latin typeface="RijksoverheidSansText" panose="020B0604020202020204" charset="0"/>
                <a:ea typeface="Verdana" panose="020B0604030504040204" pitchFamily="34" charset="0"/>
              </a:rPr>
              <a:t>B - Uitvoering aanbesteding (ca. 12 maanden): aanbesteden op basis van partnerschap</a:t>
            </a:r>
          </a:p>
          <a:p>
            <a:pPr marR="1700" algn="l" rtl="0"/>
            <a:r>
              <a:rPr lang="nl-NL" sz="2200" baseline="30000" dirty="0">
                <a:solidFill>
                  <a:schemeClr val="bg1"/>
                </a:solidFill>
                <a:latin typeface="RijksoverheidSansText" panose="020B0604020202020204" charset="0"/>
                <a:ea typeface="Verdana" panose="020B0604030504040204" pitchFamily="34" charset="0"/>
              </a:rPr>
              <a:t>C - Eerste jaar uitvoering van ontwerp (12 maanden): samenwerken als projectpartner</a:t>
            </a:r>
          </a:p>
          <a:p>
            <a:pPr marR="1700" algn="l" rtl="0"/>
            <a:r>
              <a:rPr lang="nl-NL" sz="2200" baseline="30000" dirty="0">
                <a:solidFill>
                  <a:schemeClr val="bg1"/>
                </a:solidFill>
                <a:latin typeface="RijksoverheidSansText" panose="020B0604020202020204" charset="0"/>
                <a:ea typeface="Verdana" panose="020B0604030504040204" pitchFamily="34" charset="0"/>
              </a:rPr>
              <a:t>We gaan in ieder geval uit van fase A en B</a:t>
            </a:r>
          </a:p>
          <a:p>
            <a:pPr marR="1700" algn="l" rtl="0"/>
            <a:endParaRPr lang="nl-NL" sz="2200" b="0"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800" b="1" baseline="30000" dirty="0">
                <a:solidFill>
                  <a:schemeClr val="bg1"/>
                </a:solidFill>
                <a:latin typeface="RijksoverheidSansText" panose="020B0604020202020204" charset="0"/>
                <a:ea typeface="Verdana" panose="020B0604030504040204" pitchFamily="34" charset="0"/>
              </a:rPr>
              <a:t>Looptijd</a:t>
            </a:r>
            <a:endParaRPr lang="nl-NL" sz="2800" b="1"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200" baseline="30000" dirty="0">
                <a:solidFill>
                  <a:schemeClr val="bg1"/>
                </a:solidFill>
                <a:latin typeface="RijksoverheidSansText" panose="020B0604020202020204" charset="0"/>
                <a:ea typeface="Verdana" panose="020B0604030504040204" pitchFamily="34" charset="0"/>
              </a:rPr>
              <a:t>De totale maximale looptijd van de overeenkomst waarbinnen alle opdrachten, ook de mogelijke herzieningsclausules, moeten worden afgeroepen, bedraagt achtenveertig (48) maanden, bestaande uit zesendertig (36) maanden plus twee (2) verlengingsopties van elk zes (6) maanden. De afgeroepen herzieningsclausules en/of opties hoeven niet binnen de looptijd te worden afgerond.</a:t>
            </a:r>
            <a:endParaRPr lang="nl-NL" sz="2200" b="0" i="0" u="none" strike="noStrike" baseline="30000" dirty="0">
              <a:solidFill>
                <a:schemeClr val="bg1"/>
              </a:solidFill>
              <a:latin typeface="RijksoverheidSansText" panose="020B0604020202020204" charset="0"/>
              <a:ea typeface="Verdana" panose="020B0604030504040204" pitchFamily="34" charset="0"/>
            </a:endParaRPr>
          </a:p>
          <a:p>
            <a:pPr marR="1700" algn="l" rtl="0"/>
            <a:endParaRPr lang="nl-NL" sz="2200" b="1"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800" b="1" i="0" u="none" strike="noStrike" baseline="30000" dirty="0">
                <a:solidFill>
                  <a:schemeClr val="bg1"/>
                </a:solidFill>
                <a:latin typeface="RijksoverheidSansText" panose="020B0604020202020204" charset="0"/>
                <a:ea typeface="Verdana" panose="020B0604030504040204" pitchFamily="34" charset="0"/>
              </a:rPr>
              <a:t>Opties (herzieningsclausules):</a:t>
            </a:r>
          </a:p>
          <a:p>
            <a:pPr marL="342900" marR="1700" indent="-342900" algn="l" rtl="0">
              <a:buFont typeface="Wingdings" panose="05000000000000000000" pitchFamily="2" charset="2"/>
              <a:buChar char="§"/>
            </a:pPr>
            <a:r>
              <a:rPr lang="nl-NL" sz="2200" i="0" u="none" strike="noStrike" baseline="30000" dirty="0">
                <a:solidFill>
                  <a:schemeClr val="bg1"/>
                </a:solidFill>
                <a:latin typeface="RijksoverheidSansText" panose="020B0604020202020204" charset="0"/>
                <a:ea typeface="Verdana" panose="020B0604030504040204" pitchFamily="34" charset="0"/>
              </a:rPr>
              <a:t>in fase A: individuele begeleiding op basis van persoonlijke behoefte, op verzoek.</a:t>
            </a:r>
          </a:p>
          <a:p>
            <a:pPr marL="342900" marR="1700" indent="-342900" algn="l" rtl="0">
              <a:buFont typeface="Wingdings" panose="05000000000000000000" pitchFamily="2" charset="2"/>
              <a:buChar char="§"/>
            </a:pPr>
            <a:r>
              <a:rPr lang="nl-NL" sz="2200" baseline="30000" dirty="0">
                <a:solidFill>
                  <a:schemeClr val="bg1"/>
                </a:solidFill>
                <a:latin typeface="RijksoverheidSansText" panose="020B0604020202020204" charset="0"/>
                <a:ea typeface="Verdana" panose="020B0604030504040204" pitchFamily="34" charset="0"/>
              </a:rPr>
              <a:t>in fase B: de keuze voor de beste partner kan in een aanbesteding op verschillende manieren worden bereikt. We laten ons graag adviseren.</a:t>
            </a:r>
          </a:p>
          <a:p>
            <a:pPr marL="342900" marR="1700" indent="-342900" algn="l" rtl="0">
              <a:buFont typeface="Wingdings" panose="05000000000000000000" pitchFamily="2" charset="2"/>
              <a:buChar char="§"/>
            </a:pPr>
            <a:r>
              <a:rPr lang="nl-NL" sz="2200" i="0" u="none" strike="noStrike" baseline="30000" dirty="0">
                <a:solidFill>
                  <a:schemeClr val="bg1"/>
                </a:solidFill>
                <a:latin typeface="RijksoverheidSansText" panose="020B0604020202020204" charset="0"/>
                <a:ea typeface="Verdana" panose="020B0604030504040204" pitchFamily="34" charset="0"/>
              </a:rPr>
              <a:t>fase C: is als </a:t>
            </a:r>
            <a:r>
              <a:rPr lang="nl-NL" sz="2200" baseline="30000" dirty="0">
                <a:solidFill>
                  <a:schemeClr val="bg1"/>
                </a:solidFill>
                <a:latin typeface="RijksoverheidSansText" panose="020B0604020202020204" charset="0"/>
                <a:ea typeface="Verdana" panose="020B0604030504040204" pitchFamily="34" charset="0"/>
              </a:rPr>
              <a:t>geheel een optie, omdat we wellicht dit opnemen als contracteis met de </a:t>
            </a:r>
            <a:r>
              <a:rPr lang="nl-NL" sz="2200" baseline="30000" dirty="0" err="1">
                <a:solidFill>
                  <a:schemeClr val="bg1"/>
                </a:solidFill>
                <a:latin typeface="RijksoverheidSansText" panose="020B0604020202020204" charset="0"/>
                <a:ea typeface="Verdana" panose="020B0604030504040204" pitchFamily="34" charset="0"/>
              </a:rPr>
              <a:t>DBMe</a:t>
            </a:r>
            <a:r>
              <a:rPr lang="nl-NL" sz="2200" baseline="30000" dirty="0">
                <a:solidFill>
                  <a:schemeClr val="bg1"/>
                </a:solidFill>
                <a:latin typeface="RijksoverheidSansText" panose="020B0604020202020204" charset="0"/>
                <a:ea typeface="Verdana" panose="020B0604030504040204" pitchFamily="34" charset="0"/>
              </a:rPr>
              <a:t>-partner. Aansluitend op het vorige punt, kan uw advies zijn om als kick-off  bijvoorbeeld een samenwerk-scan of assessment af te nemen.</a:t>
            </a:r>
          </a:p>
          <a:p>
            <a:pPr marL="342900" marR="1700" indent="-342900" algn="l" rtl="0">
              <a:buFont typeface="Wingdings" panose="05000000000000000000" pitchFamily="2" charset="2"/>
              <a:buChar char="§"/>
            </a:pPr>
            <a:r>
              <a:rPr lang="nl-NL" sz="2200" b="0" i="0" u="none" strike="noStrike" baseline="30000" dirty="0">
                <a:solidFill>
                  <a:schemeClr val="bg1"/>
                </a:solidFill>
                <a:latin typeface="RijksoverheidSansText" panose="020B0604020202020204" charset="0"/>
                <a:ea typeface="Verdana" panose="020B0604030504040204" pitchFamily="34" charset="0"/>
              </a:rPr>
              <a:t>D:  Optioneel gedurende de gehele looptijd – </a:t>
            </a:r>
            <a:r>
              <a:rPr lang="nl-NL" sz="2200" b="0" i="0" u="none" strike="noStrike" baseline="30000" dirty="0" err="1">
                <a:solidFill>
                  <a:schemeClr val="bg1"/>
                </a:solidFill>
                <a:latin typeface="RijksoverheidSansText" panose="020B0604020202020204" charset="0"/>
                <a:ea typeface="Verdana" panose="020B0604030504040204" pitchFamily="34" charset="0"/>
              </a:rPr>
              <a:t>onboarding</a:t>
            </a:r>
            <a:r>
              <a:rPr lang="nl-NL" sz="2200" b="0" i="0" u="none" strike="noStrike" baseline="30000" dirty="0">
                <a:solidFill>
                  <a:schemeClr val="bg1"/>
                </a:solidFill>
                <a:latin typeface="RijksoverheidSansText" panose="020B0604020202020204" charset="0"/>
                <a:ea typeface="Verdana" panose="020B0604030504040204" pitchFamily="34" charset="0"/>
              </a:rPr>
              <a:t> nieuwe teamleden (</a:t>
            </a:r>
            <a:r>
              <a:rPr lang="nl-NL" sz="2200" baseline="30000" dirty="0">
                <a:solidFill>
                  <a:schemeClr val="bg1"/>
                </a:solidFill>
                <a:latin typeface="RijksoverheidSansText" panose="020B0604020202020204" charset="0"/>
                <a:ea typeface="Verdana" panose="020B0604030504040204" pitchFamily="34" charset="0"/>
              </a:rPr>
              <a:t>max. 10)</a:t>
            </a:r>
            <a:endParaRPr lang="nl-NL" sz="2200" b="0" i="0" u="none" strike="noStrike" baseline="30000" dirty="0">
              <a:solidFill>
                <a:srgbClr val="000000"/>
              </a:solidFill>
              <a:latin typeface="RijksoverheidSansText" panose="020B0604020202020204" charset="0"/>
              <a:ea typeface="Verdana" panose="020B0604030504040204" pitchFamily="34" charset="0"/>
            </a:endParaRPr>
          </a:p>
        </p:txBody>
      </p:sp>
    </p:spTree>
    <p:extLst>
      <p:ext uri="{BB962C8B-B14F-4D97-AF65-F5344CB8AC3E}">
        <p14:creationId xmlns:p14="http://schemas.microsoft.com/office/powerpoint/2010/main" val="3860784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689B"/>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chemeClr val="bg1"/>
                </a:solidFill>
                <a:latin typeface="RijksoverheidSansHeading" panose="020B0503040202060203" pitchFamily="34" charset="0"/>
              </a:rPr>
              <a:t>3.2 Toelichting opdracht: wie  zoeken wij?</a:t>
            </a:r>
          </a:p>
        </p:txBody>
      </p:sp>
      <p:sp>
        <p:nvSpPr>
          <p:cNvPr id="4" name="Tekstvak 3">
            <a:extLst>
              <a:ext uri="{FF2B5EF4-FFF2-40B4-BE49-F238E27FC236}">
                <a16:creationId xmlns:a16="http://schemas.microsoft.com/office/drawing/2014/main" id="{DDDB57F3-4795-A9EA-34D4-8AF34DD841A8}"/>
              </a:ext>
            </a:extLst>
          </p:cNvPr>
          <p:cNvSpPr txBox="1"/>
          <p:nvPr/>
        </p:nvSpPr>
        <p:spPr>
          <a:xfrm>
            <a:off x="867899" y="1313656"/>
            <a:ext cx="10304925" cy="4708981"/>
          </a:xfrm>
          <a:prstGeom prst="rect">
            <a:avLst/>
          </a:prstGeom>
          <a:noFill/>
        </p:spPr>
        <p:txBody>
          <a:bodyPr wrap="square">
            <a:spAutoFit/>
          </a:bodyPr>
          <a:lstStyle/>
          <a:p>
            <a:pPr marR="1700" algn="l" rtl="0"/>
            <a:r>
              <a:rPr lang="nl-NL" sz="2800" b="1" i="0" u="none" strike="noStrike" baseline="30000" dirty="0">
                <a:solidFill>
                  <a:schemeClr val="bg1"/>
                </a:solidFill>
                <a:latin typeface="RijksoverheidSansText" panose="020B0604020202020204" charset="0"/>
                <a:ea typeface="Verdana" panose="020B0604030504040204" pitchFamily="34" charset="0"/>
              </a:rPr>
              <a:t>Ervaring</a:t>
            </a:r>
          </a:p>
          <a:p>
            <a:pPr marL="342900" marR="1700" indent="-342900">
              <a:buFont typeface="Arial" panose="020B0604020202020204" pitchFamily="34" charset="0"/>
              <a:buChar char="•"/>
            </a:pPr>
            <a:r>
              <a:rPr lang="nl-NL" sz="2200" baseline="30000" dirty="0">
                <a:solidFill>
                  <a:schemeClr val="bg1"/>
                </a:solidFill>
                <a:latin typeface="RijksoverheidSansText" panose="020B0604020202020204" charset="0"/>
                <a:ea typeface="Verdana" panose="020B0604030504040204" pitchFamily="34" charset="0"/>
              </a:rPr>
              <a:t>Begeleiding van mensen en teams</a:t>
            </a:r>
          </a:p>
          <a:p>
            <a:pPr marL="342900" marR="1700" indent="-342900">
              <a:buFont typeface="Arial" panose="020B0604020202020204" pitchFamily="34" charset="0"/>
              <a:buChar char="•"/>
            </a:pPr>
            <a:r>
              <a:rPr lang="nl-NL" sz="2200" baseline="30000" dirty="0">
                <a:solidFill>
                  <a:schemeClr val="bg1"/>
                </a:solidFill>
                <a:latin typeface="RijksoverheidSansText" panose="020B0604020202020204" charset="0"/>
                <a:ea typeface="Verdana" panose="020B0604030504040204" pitchFamily="34" charset="0"/>
              </a:rPr>
              <a:t>Ervaring met begeleiden van (semi-)overheidsteams in een Europese aanbestedingsprocedure concurrentiegerichte dialoog – vanwege de kaders en dynamiek die hier eigen aan zijn en anders dan in private tenders.</a:t>
            </a:r>
          </a:p>
          <a:p>
            <a:pPr marL="342900" marR="1700" indent="-342900">
              <a:buFont typeface="Arial" panose="020B0604020202020204" pitchFamily="34" charset="0"/>
              <a:buChar char="•"/>
            </a:pPr>
            <a:r>
              <a:rPr lang="nl-NL" sz="2200" baseline="30000" dirty="0">
                <a:solidFill>
                  <a:schemeClr val="bg1"/>
                </a:solidFill>
                <a:latin typeface="RijksoverheidSansText" panose="020B0604020202020204" charset="0"/>
                <a:ea typeface="Verdana" panose="020B0604030504040204" pitchFamily="34" charset="0"/>
              </a:rPr>
              <a:t>Ervaring met begeleiden van teams in een complexe bestuurlijke omgeving – vanwege de vele verschillende overheidsstakeholders die eigen is aan de opgave en de context waarin het RVB-team moet werken</a:t>
            </a:r>
          </a:p>
          <a:p>
            <a:pPr marR="1700" algn="l" rtl="0"/>
            <a:endParaRPr lang="nl-NL" sz="2200" b="1"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800" b="1" baseline="30000" dirty="0">
                <a:solidFill>
                  <a:schemeClr val="bg1"/>
                </a:solidFill>
                <a:latin typeface="RijksoverheidSansText" panose="020B0604020202020204" charset="0"/>
                <a:ea typeface="Verdana" panose="020B0604030504040204" pitchFamily="34" charset="0"/>
              </a:rPr>
              <a:t>Bekwaamheid en bevoegdheid</a:t>
            </a:r>
            <a:endParaRPr lang="nl-NL" sz="2800" b="1" i="0" u="none" strike="noStrike" baseline="30000" dirty="0">
              <a:solidFill>
                <a:schemeClr val="bg1"/>
              </a:solidFill>
              <a:latin typeface="RijksoverheidSansText" panose="020B0604020202020204" charset="0"/>
              <a:ea typeface="Verdana" panose="020B0604030504040204" pitchFamily="34" charset="0"/>
            </a:endParaRPr>
          </a:p>
          <a:p>
            <a:pPr marL="342900" marR="1700" indent="-342900" algn="l" rtl="0">
              <a:buFont typeface="Arial" panose="020B0604020202020204" pitchFamily="34" charset="0"/>
              <a:buChar char="•"/>
            </a:pPr>
            <a:r>
              <a:rPr lang="nl-NL" sz="2200" baseline="30000" dirty="0">
                <a:solidFill>
                  <a:schemeClr val="bg1"/>
                </a:solidFill>
                <a:latin typeface="RijksoverheidSansText" panose="020B0604020202020204" charset="0"/>
                <a:ea typeface="Verdana" panose="020B0604030504040204" pitchFamily="34" charset="0"/>
              </a:rPr>
              <a:t>Wetenschappelijk beproefd instrumentarium om gedrag meetbaar te maken</a:t>
            </a:r>
          </a:p>
          <a:p>
            <a:pPr marL="342900" marR="1700" indent="-342900" algn="l" rtl="0">
              <a:buFont typeface="Arial" panose="020B0604020202020204" pitchFamily="34" charset="0"/>
              <a:buChar char="•"/>
            </a:pPr>
            <a:r>
              <a:rPr lang="nl-NL" sz="2200" baseline="30000" dirty="0">
                <a:solidFill>
                  <a:schemeClr val="bg1"/>
                </a:solidFill>
                <a:latin typeface="RijksoverheidSansText" panose="020B0604020202020204" charset="0"/>
                <a:ea typeface="Verdana" panose="020B0604030504040204" pitchFamily="34" charset="0"/>
              </a:rPr>
              <a:t>Bevoegdheid om psychologische instrumenten in te zetten</a:t>
            </a:r>
          </a:p>
          <a:p>
            <a:pPr marR="1700" algn="l" rtl="0"/>
            <a:endParaRPr lang="nl-NL" sz="2200" b="0" i="0" u="none" strike="noStrike" baseline="30000" dirty="0">
              <a:solidFill>
                <a:schemeClr val="bg1"/>
              </a:solidFill>
              <a:latin typeface="RijksoverheidSansText" panose="020B0604020202020204" charset="0"/>
              <a:ea typeface="Verdana" panose="020B0604030504040204" pitchFamily="34" charset="0"/>
            </a:endParaRPr>
          </a:p>
          <a:p>
            <a:pPr marR="1700" algn="l" rtl="0"/>
            <a:r>
              <a:rPr lang="nl-NL" sz="2800" b="1" baseline="30000" dirty="0">
                <a:solidFill>
                  <a:schemeClr val="bg1"/>
                </a:solidFill>
                <a:latin typeface="RijksoverheidSansText" panose="020B0604020202020204" charset="0"/>
                <a:ea typeface="Verdana" panose="020B0604030504040204" pitchFamily="34" charset="0"/>
              </a:rPr>
              <a:t>Nadere selectie: Visie op samenwerkingsontwikkeling</a:t>
            </a:r>
            <a:endParaRPr lang="nl-NL" sz="2800" b="1" i="0" u="none" strike="noStrike" baseline="30000" dirty="0">
              <a:solidFill>
                <a:schemeClr val="bg1"/>
              </a:solidFill>
              <a:latin typeface="RijksoverheidSansText" panose="020B0604020202020204" charset="0"/>
              <a:ea typeface="Verdana" panose="020B0604030504040204" pitchFamily="34" charset="0"/>
            </a:endParaRPr>
          </a:p>
          <a:p>
            <a:pPr marL="342900" marR="1700" indent="-342900" algn="l" rtl="0">
              <a:buFont typeface="Arial" panose="020B0604020202020204" pitchFamily="34" charset="0"/>
              <a:buChar char="•"/>
            </a:pPr>
            <a:r>
              <a:rPr lang="nl-NL" sz="2200" b="0" i="0" u="none" strike="noStrike" baseline="30000" dirty="0">
                <a:solidFill>
                  <a:schemeClr val="bg1"/>
                </a:solidFill>
                <a:latin typeface="RijksoverheidSansText" panose="020B0604020202020204" charset="0"/>
                <a:ea typeface="Verdana" panose="020B0604030504040204" pitchFamily="34" charset="0"/>
              </a:rPr>
              <a:t>Authentieke inclusieve mensvisie</a:t>
            </a:r>
          </a:p>
          <a:p>
            <a:pPr marL="342900" marR="1700" indent="-342900" algn="l" rtl="0">
              <a:buFont typeface="Arial" panose="020B0604020202020204" pitchFamily="34" charset="0"/>
              <a:buChar char="•"/>
            </a:pPr>
            <a:r>
              <a:rPr lang="nl-NL" sz="2200" b="0" i="0" u="none" strike="noStrike" baseline="30000" dirty="0">
                <a:solidFill>
                  <a:schemeClr val="bg1"/>
                </a:solidFill>
                <a:latin typeface="RijksoverheidSansText" panose="020B0604020202020204" charset="0"/>
                <a:ea typeface="Verdana" panose="020B0604030504040204" pitchFamily="34" charset="0"/>
              </a:rPr>
              <a:t>Inzetten van diversi</a:t>
            </a:r>
            <a:r>
              <a:rPr lang="nl-NL" sz="2200" baseline="30000" dirty="0">
                <a:solidFill>
                  <a:schemeClr val="bg1"/>
                </a:solidFill>
                <a:latin typeface="RijksoverheidSansText" panose="020B0604020202020204" charset="0"/>
                <a:ea typeface="Verdana" panose="020B0604030504040204" pitchFamily="34" charset="0"/>
              </a:rPr>
              <a:t>teit als kracht</a:t>
            </a:r>
          </a:p>
          <a:p>
            <a:pPr marL="342900" marR="1700" indent="-342900" algn="l" rtl="0">
              <a:buFont typeface="Arial" panose="020B0604020202020204" pitchFamily="34" charset="0"/>
              <a:buChar char="•"/>
            </a:pPr>
            <a:r>
              <a:rPr lang="nl-NL" sz="2200" b="0" i="0" u="none" strike="noStrike" baseline="30000" dirty="0">
                <a:solidFill>
                  <a:schemeClr val="bg1"/>
                </a:solidFill>
                <a:latin typeface="RijksoverheidSansText" panose="020B0604020202020204" charset="0"/>
                <a:ea typeface="Verdana" panose="020B0604030504040204" pitchFamily="34" charset="0"/>
              </a:rPr>
              <a:t>Aantoonbare resultaten </a:t>
            </a:r>
            <a:r>
              <a:rPr lang="nl-NL" sz="2200" baseline="30000" dirty="0">
                <a:solidFill>
                  <a:schemeClr val="bg1"/>
                </a:solidFill>
                <a:latin typeface="RijksoverheidSansText" panose="020B0604020202020204" charset="0"/>
                <a:ea typeface="Verdana" panose="020B0604030504040204" pitchFamily="34" charset="0"/>
              </a:rPr>
              <a:t>kunnen behalen in verbetering van samenwerking  in de verschillende fases van een project (voorbereiding, aanbesteding en uitvoering) in de context van een concurrentiegerichte dialoog</a:t>
            </a:r>
            <a:endParaRPr lang="nl-NL" sz="2200" b="0" i="0" u="none" strike="noStrike" baseline="30000" dirty="0">
              <a:solidFill>
                <a:schemeClr val="bg1"/>
              </a:solidFill>
              <a:latin typeface="RijksoverheidSansText" panose="020B0604020202020204" charset="0"/>
              <a:ea typeface="Verdana" panose="020B0604030504040204" pitchFamily="34" charset="0"/>
            </a:endParaRPr>
          </a:p>
          <a:p>
            <a:pPr marR="1700" algn="l" rtl="0"/>
            <a:endParaRPr lang="nl-NL" sz="2200" b="0" i="0" u="none" strike="noStrike" baseline="30000" dirty="0">
              <a:solidFill>
                <a:srgbClr val="000000"/>
              </a:solidFill>
              <a:latin typeface="RijksoverheidSansText" panose="020B0604020202020204" charset="0"/>
              <a:ea typeface="Verdana" panose="020B0604030504040204" pitchFamily="34" charset="0"/>
            </a:endParaRP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r" rtl="0"/>
            <a:r>
              <a:rPr lang="nl-NL" sz="3600" b="0" i="0" u="none" strike="noStrike" baseline="30000" dirty="0">
                <a:solidFill>
                  <a:schemeClr val="bg1"/>
                </a:solidFill>
                <a:latin typeface="RijksoverheidSansText" panose="020B0604020202020204" charset="0"/>
                <a:ea typeface="Verdana" panose="020B0604030504040204" pitchFamily="34" charset="0"/>
              </a:rPr>
              <a:t>We zoeken een partner in samenwerking en ontwikkeling</a:t>
            </a:r>
          </a:p>
        </p:txBody>
      </p:sp>
    </p:spTree>
    <p:extLst>
      <p:ext uri="{BB962C8B-B14F-4D97-AF65-F5344CB8AC3E}">
        <p14:creationId xmlns:p14="http://schemas.microsoft.com/office/powerpoint/2010/main" val="2030970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4.1 Aanbestedingsprocedure - kaders</a:t>
            </a:r>
          </a:p>
        </p:txBody>
      </p:sp>
      <p:sp>
        <p:nvSpPr>
          <p:cNvPr id="4" name="Tekstvak 3">
            <a:extLst>
              <a:ext uri="{FF2B5EF4-FFF2-40B4-BE49-F238E27FC236}">
                <a16:creationId xmlns:a16="http://schemas.microsoft.com/office/drawing/2014/main" id="{DDDB57F3-4795-A9EA-34D4-8AF34DD841A8}"/>
              </a:ext>
            </a:extLst>
          </p:cNvPr>
          <p:cNvSpPr txBox="1"/>
          <p:nvPr/>
        </p:nvSpPr>
        <p:spPr>
          <a:xfrm>
            <a:off x="867899" y="1313656"/>
            <a:ext cx="10304925" cy="3498394"/>
          </a:xfrm>
          <a:prstGeom prst="rect">
            <a:avLst/>
          </a:prstGeom>
          <a:noFill/>
        </p:spPr>
        <p:txBody>
          <a:bodyPr wrap="square">
            <a:spAutoFit/>
          </a:bodyPr>
          <a:lstStyle/>
          <a:p>
            <a:pPr marR="1700" algn="l" rtl="0"/>
            <a:r>
              <a:rPr lang="nl-NL" sz="2800" b="1" i="0" u="none" strike="noStrike" baseline="30000" dirty="0">
                <a:solidFill>
                  <a:srgbClr val="000000"/>
                </a:solidFill>
                <a:latin typeface="RijksoverheidSansText" panose="020B0604020202020204" charset="0"/>
                <a:ea typeface="Verdana" panose="020B0604030504040204" pitchFamily="34" charset="0"/>
              </a:rPr>
              <a:t>Procedure</a:t>
            </a:r>
          </a:p>
          <a:p>
            <a:pPr marR="1700" algn="l" rtl="0"/>
            <a:r>
              <a:rPr lang="nl-NL" sz="2200" baseline="30000" dirty="0">
                <a:solidFill>
                  <a:srgbClr val="000000"/>
                </a:solidFill>
                <a:latin typeface="RijksoverheidSansText" panose="020B0604020202020204" charset="0"/>
                <a:ea typeface="Verdana" panose="020B0604030504040204" pitchFamily="34" charset="0"/>
              </a:rPr>
              <a:t>Niet-openbare procedure</a:t>
            </a:r>
            <a:endParaRPr lang="nl-NL" sz="2200" b="0" i="0" u="none" strike="noStrike" baseline="30000" dirty="0">
              <a:solidFill>
                <a:srgbClr val="000000"/>
              </a:solidFill>
              <a:latin typeface="RijksoverheidSansText" panose="020B0604020202020204" charset="0"/>
              <a:ea typeface="Verdana" panose="020B0604030504040204" pitchFamily="34" charset="0"/>
            </a:endParaRPr>
          </a:p>
          <a:p>
            <a:pPr marR="1700" algn="l" rtl="0"/>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800" b="1" baseline="30000" dirty="0">
                <a:solidFill>
                  <a:srgbClr val="000000"/>
                </a:solidFill>
                <a:latin typeface="RijksoverheidSansText" panose="020B0604020202020204" charset="0"/>
                <a:ea typeface="Verdana" panose="020B0604030504040204" pitchFamily="34" charset="0"/>
              </a:rPr>
              <a:t>Type opdracht</a:t>
            </a:r>
            <a:endParaRPr lang="nl-NL" sz="28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Dienst </a:t>
            </a:r>
          </a:p>
          <a:p>
            <a:pPr marR="1700" algn="l" rtl="0"/>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800" b="1" i="0" u="none" strike="noStrike" baseline="30000" dirty="0">
                <a:solidFill>
                  <a:srgbClr val="000000"/>
                </a:solidFill>
                <a:latin typeface="RijksoverheidSansText" panose="020B0604020202020204" charset="0"/>
                <a:ea typeface="Verdana" panose="020B0604030504040204" pitchFamily="34" charset="0"/>
              </a:rPr>
              <a:t>Aanmelden</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Kan individueel, maar ook als combinatie/consortium of met hoofd- en </a:t>
            </a:r>
            <a:r>
              <a:rPr lang="nl-NL" sz="2200" b="0" i="0" u="none" strike="noStrike" baseline="30000" dirty="0" err="1">
                <a:solidFill>
                  <a:srgbClr val="000000"/>
                </a:solidFill>
                <a:latin typeface="RijksoverheidSansText" panose="020B0604020202020204" charset="0"/>
                <a:ea typeface="Verdana" panose="020B0604030504040204" pitchFamily="34" charset="0"/>
              </a:rPr>
              <a:t>onderaanneming</a:t>
            </a:r>
            <a:r>
              <a:rPr lang="nl-NL" sz="2200" b="0" i="0" u="none" strike="noStrike" baseline="30000" dirty="0">
                <a:solidFill>
                  <a:srgbClr val="000000"/>
                </a:solidFill>
                <a:latin typeface="RijksoverheidSansText" panose="020B0604020202020204" charset="0"/>
                <a:ea typeface="Verdana" panose="020B0604030504040204" pitchFamily="34" charset="0"/>
              </a:rPr>
              <a:t>.</a:t>
            </a:r>
          </a:p>
          <a:p>
            <a:pPr marR="1700" algn="l" rtl="0"/>
            <a:r>
              <a:rPr lang="nl-NL" sz="2200" baseline="30000" dirty="0">
                <a:solidFill>
                  <a:srgbClr val="000000"/>
                </a:solidFill>
                <a:latin typeface="RijksoverheidSansText" panose="020B0604020202020204" charset="0"/>
                <a:ea typeface="Verdana" panose="020B0604030504040204" pitchFamily="34" charset="0"/>
              </a:rPr>
              <a:t>Kijk goed naar de gestelde geschiktheidseisen en zorg dat u met uw aanmelding voldoet aan deze eisen. Let goed op welke eisen gelden voor alle onderaannemers en welke alleen voor de hoofdaannemer en voor </a:t>
            </a:r>
            <a:r>
              <a:rPr lang="nl-NL" sz="2200" baseline="30000" dirty="0" err="1">
                <a:solidFill>
                  <a:srgbClr val="000000"/>
                </a:solidFill>
                <a:latin typeface="RijksoverheidSansText" panose="020B0604020202020204" charset="0"/>
                <a:ea typeface="Verdana" panose="020B0604030504040204" pitchFamily="34" charset="0"/>
              </a:rPr>
              <a:t>combinanten</a:t>
            </a:r>
            <a:r>
              <a:rPr lang="nl-NL" sz="2200" baseline="30000" dirty="0">
                <a:solidFill>
                  <a:srgbClr val="000000"/>
                </a:solidFill>
                <a:latin typeface="RijksoverheidSansText" panose="020B0604020202020204" charset="0"/>
                <a:ea typeface="Verdana" panose="020B0604030504040204" pitchFamily="34" charset="0"/>
              </a:rPr>
              <a:t>.</a:t>
            </a:r>
            <a:endParaRPr lang="nl-NL" sz="2200" b="0" i="0" u="none" strike="noStrike" baseline="30000" dirty="0">
              <a:solidFill>
                <a:srgbClr val="000000"/>
              </a:solidFill>
              <a:latin typeface="Verdana" panose="020B0604030504040204" pitchFamily="34" charset="0"/>
              <a:ea typeface="Verdana" panose="020B0604030504040204" pitchFamily="34" charset="0"/>
            </a:endParaRPr>
          </a:p>
          <a:p>
            <a:pPr marR="1700" algn="l" rtl="0"/>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800" b="1" i="0" u="none" strike="noStrike" baseline="30000" dirty="0">
                <a:solidFill>
                  <a:srgbClr val="000000"/>
                </a:solidFill>
                <a:latin typeface="RijksoverheidSansText" panose="020B0604020202020204" charset="0"/>
                <a:ea typeface="Verdana" panose="020B0604030504040204" pitchFamily="34" charset="0"/>
              </a:rPr>
              <a:t>Inschrijven</a:t>
            </a:r>
          </a:p>
          <a:p>
            <a:pPr marR="1700"/>
            <a:r>
              <a:rPr lang="nl-NL" sz="2200" baseline="30000" dirty="0">
                <a:solidFill>
                  <a:srgbClr val="000000"/>
                </a:solidFill>
                <a:latin typeface="RijksoverheidSansText" panose="020B0604020202020204" charset="0"/>
                <a:ea typeface="Verdana" panose="020B0604030504040204" pitchFamily="34" charset="0"/>
              </a:rPr>
              <a:t>Er volgt nog een aparte inlichtingenbijeenkomst voor de inschrijffase. Dan wordt verdere uitleg gegeven over het contract, de gestelde eisen aan de offerte en de gunningsmethode.</a:t>
            </a:r>
          </a:p>
        </p:txBody>
      </p:sp>
    </p:spTree>
    <p:extLst>
      <p:ext uri="{BB962C8B-B14F-4D97-AF65-F5344CB8AC3E}">
        <p14:creationId xmlns:p14="http://schemas.microsoft.com/office/powerpoint/2010/main" val="2544390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4.2 Aanbestedingsprocedure - planning</a:t>
            </a:r>
          </a:p>
        </p:txBody>
      </p:sp>
      <p:sp>
        <p:nvSpPr>
          <p:cNvPr id="4" name="Tekstvak 3">
            <a:extLst>
              <a:ext uri="{FF2B5EF4-FFF2-40B4-BE49-F238E27FC236}">
                <a16:creationId xmlns:a16="http://schemas.microsoft.com/office/drawing/2014/main" id="{DDDB57F3-4795-A9EA-34D4-8AF34DD841A8}"/>
              </a:ext>
            </a:extLst>
          </p:cNvPr>
          <p:cNvSpPr txBox="1"/>
          <p:nvPr/>
        </p:nvSpPr>
        <p:spPr>
          <a:xfrm>
            <a:off x="943537" y="1189288"/>
            <a:ext cx="5058430" cy="2123658"/>
          </a:xfrm>
          <a:prstGeom prst="rect">
            <a:avLst/>
          </a:prstGeom>
          <a:noFill/>
        </p:spPr>
        <p:txBody>
          <a:bodyPr wrap="square">
            <a:spAutoFit/>
          </a:bodyPr>
          <a:lstStyle/>
          <a:p>
            <a:pPr marR="1700" algn="l" rtl="0"/>
            <a:r>
              <a:rPr lang="nl-NL" sz="2200" b="1" i="0" u="none" strike="noStrike" baseline="30000" dirty="0">
                <a:solidFill>
                  <a:srgbClr val="000000"/>
                </a:solidFill>
                <a:latin typeface="RijksoverheidSansText" panose="020B0604020202020204" charset="0"/>
                <a:ea typeface="Verdana" panose="020B0604030504040204" pitchFamily="34" charset="0"/>
              </a:rPr>
              <a:t>Belangrijke data Aanmeldfase</a:t>
            </a:r>
          </a:p>
          <a:p>
            <a:pPr marR="1700" algn="l" rtl="0"/>
            <a:r>
              <a:rPr lang="nl-NL" sz="2200" baseline="30000" dirty="0">
                <a:solidFill>
                  <a:srgbClr val="000000"/>
                </a:solidFill>
                <a:latin typeface="RijksoverheidSansText" panose="020B0604020202020204" charset="0"/>
                <a:ea typeface="Verdana" panose="020B0604030504040204" pitchFamily="34" charset="0"/>
              </a:rPr>
              <a:t>27 juni – publicatie en start mogelijkheid indienen van vragen en aanmelden inlichtingenbijeenkomst</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15 juli – inlichtingenbijeenkomst</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22 juli – 23 augustus – Bouwvak</a:t>
            </a:r>
          </a:p>
          <a:p>
            <a:pPr marR="1700" algn="l" rtl="0"/>
            <a:r>
              <a:rPr lang="nl-NL" sz="2200" baseline="30000" dirty="0">
                <a:solidFill>
                  <a:srgbClr val="000000"/>
                </a:solidFill>
                <a:latin typeface="RijksoverheidSansText" panose="020B0604020202020204" charset="0"/>
                <a:ea typeface="Verdana" panose="020B0604030504040204" pitchFamily="34" charset="0"/>
              </a:rPr>
              <a:t>2 september – uiterste datum indienen van vragen</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9 september – uiterste datum publicatie Nota van Inlichtingen</a:t>
            </a:r>
          </a:p>
          <a:p>
            <a:pPr marR="1700" algn="l" rtl="0"/>
            <a:r>
              <a:rPr lang="nl-NL" sz="2200" baseline="30000" dirty="0">
                <a:solidFill>
                  <a:srgbClr val="000000"/>
                </a:solidFill>
                <a:latin typeface="RijksoverheidSansText" panose="020B0604020202020204" charset="0"/>
                <a:ea typeface="Verdana" panose="020B0604030504040204" pitchFamily="34" charset="0"/>
              </a:rPr>
              <a:t>23 september – uiterste datum indienen van Aanmelding</a:t>
            </a:r>
          </a:p>
          <a:p>
            <a:pPr marR="1700" algn="l" rtl="0"/>
            <a:r>
              <a:rPr lang="nl-NL" sz="2200" i="0" u="none" strike="noStrike" baseline="30000" dirty="0">
                <a:solidFill>
                  <a:srgbClr val="000000"/>
                </a:solidFill>
                <a:latin typeface="RijksoverheidSansText" panose="020B0604020202020204" charset="0"/>
                <a:ea typeface="Verdana" panose="020B0604030504040204" pitchFamily="34" charset="0"/>
              </a:rPr>
              <a:t>25</a:t>
            </a:r>
            <a:r>
              <a:rPr lang="nl-NL" sz="2200" baseline="30000" dirty="0">
                <a:solidFill>
                  <a:srgbClr val="000000"/>
                </a:solidFill>
                <a:latin typeface="RijksoverheidSansText" panose="020B0604020202020204" charset="0"/>
                <a:ea typeface="Verdana" panose="020B0604030504040204" pitchFamily="34" charset="0"/>
              </a:rPr>
              <a:t> oktober – bekendmaking selectiebeslissing</a:t>
            </a:r>
            <a:endParaRPr lang="nl-NL" sz="2200" i="0" u="none" strike="noStrike" baseline="30000" dirty="0">
              <a:solidFill>
                <a:srgbClr val="000000"/>
              </a:solidFill>
              <a:latin typeface="RijksoverheidSansText" panose="020B0604020202020204" charset="0"/>
              <a:ea typeface="Verdana" panose="020B0604030504040204" pitchFamily="34" charset="0"/>
            </a:endParaRPr>
          </a:p>
        </p:txBody>
      </p:sp>
      <p:sp>
        <p:nvSpPr>
          <p:cNvPr id="2" name="Tekstvak 1">
            <a:extLst>
              <a:ext uri="{FF2B5EF4-FFF2-40B4-BE49-F238E27FC236}">
                <a16:creationId xmlns:a16="http://schemas.microsoft.com/office/drawing/2014/main" id="{A570C082-1B23-6B0F-CA1C-687307C11B27}"/>
              </a:ext>
            </a:extLst>
          </p:cNvPr>
          <p:cNvSpPr txBox="1"/>
          <p:nvPr/>
        </p:nvSpPr>
        <p:spPr>
          <a:xfrm>
            <a:off x="867899" y="3545054"/>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4.3 Aanbestedingsprocedure - communicatie</a:t>
            </a:r>
          </a:p>
        </p:txBody>
      </p:sp>
      <p:sp>
        <p:nvSpPr>
          <p:cNvPr id="5" name="Tekstvak 4">
            <a:extLst>
              <a:ext uri="{FF2B5EF4-FFF2-40B4-BE49-F238E27FC236}">
                <a16:creationId xmlns:a16="http://schemas.microsoft.com/office/drawing/2014/main" id="{BD17EF6F-32A6-25AD-8C9D-B44F27D3BF53}"/>
              </a:ext>
            </a:extLst>
          </p:cNvPr>
          <p:cNvSpPr txBox="1"/>
          <p:nvPr/>
        </p:nvSpPr>
        <p:spPr>
          <a:xfrm>
            <a:off x="943537" y="4180072"/>
            <a:ext cx="10304925" cy="2349361"/>
          </a:xfrm>
          <a:prstGeom prst="rect">
            <a:avLst/>
          </a:prstGeom>
          <a:noFill/>
        </p:spPr>
        <p:txBody>
          <a:bodyPr wrap="square">
            <a:spAutoFit/>
          </a:bodyPr>
          <a:lstStyle/>
          <a:p>
            <a:pPr marR="1700" algn="l" rtl="0"/>
            <a:r>
              <a:rPr lang="nl-NL" sz="2200" b="1" i="0" u="none" strike="noStrike" baseline="30000" dirty="0">
                <a:solidFill>
                  <a:srgbClr val="000000"/>
                </a:solidFill>
                <a:latin typeface="RijksoverheidSansText" panose="020B0604020202020204" charset="0"/>
                <a:ea typeface="Verdana" panose="020B0604030504040204" pitchFamily="34" charset="0"/>
              </a:rPr>
              <a:t>Inkoop</a:t>
            </a:r>
          </a:p>
          <a:p>
            <a:pPr marR="1700" algn="l" rtl="0"/>
            <a:r>
              <a:rPr lang="nl-NL" sz="2200" baseline="30000" dirty="0">
                <a:solidFill>
                  <a:srgbClr val="000000"/>
                </a:solidFill>
                <a:latin typeface="RijksoverheidSansText" panose="020B0604020202020204" charset="0"/>
                <a:ea typeface="Verdana" panose="020B0604030504040204" pitchFamily="34" charset="0"/>
              </a:rPr>
              <a:t>Voor elke aanbestedingen is altijd een Inkoopadviseur van de afdeling Inkoop- en Contractmanagement (ICM) van het RVB het aanspreekpunt.</a:t>
            </a:r>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200" b="1" i="0" u="none" strike="noStrike" baseline="30000" dirty="0" err="1">
                <a:solidFill>
                  <a:srgbClr val="000000"/>
                </a:solidFill>
                <a:latin typeface="RijksoverheidSansText" panose="020B0604020202020204" charset="0"/>
                <a:ea typeface="Verdana" panose="020B0604030504040204" pitchFamily="34" charset="0"/>
              </a:rPr>
              <a:t>TenderNed</a:t>
            </a:r>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In principe verloopt alle communicatie via </a:t>
            </a:r>
            <a:r>
              <a:rPr lang="nl-NL" sz="2200" b="0" i="0" u="none" strike="noStrike" baseline="30000" dirty="0" err="1">
                <a:solidFill>
                  <a:srgbClr val="000000"/>
                </a:solidFill>
                <a:latin typeface="RijksoverheidSansText" panose="020B0604020202020204" charset="0"/>
                <a:ea typeface="Verdana" panose="020B0604030504040204" pitchFamily="34" charset="0"/>
              </a:rPr>
              <a:t>TenderNed</a:t>
            </a:r>
            <a:r>
              <a:rPr lang="nl-NL" sz="2200" b="0" i="0" u="none" strike="noStrike" baseline="30000" dirty="0">
                <a:solidFill>
                  <a:srgbClr val="000000"/>
                </a:solidFill>
                <a:latin typeface="RijksoverheidSansText" panose="020B0604020202020204" charset="0"/>
                <a:ea typeface="Verdana" panose="020B0604030504040204" pitchFamily="34" charset="0"/>
              </a:rPr>
              <a:t>. Maak hiervoor gebruik van zowel de Vraag-module als ook van de Berichtenmodule. Op deze manier wordt er altijd tijdig gereageerd door ICM.</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Neemt u a.u.b. nooit contact op met een andere collega uit het team tijdens de aanbesteding. Dit kan mogelijk luiden tot uitsluiting van verdere deelname.</a:t>
            </a:r>
          </a:p>
        </p:txBody>
      </p:sp>
      <p:sp>
        <p:nvSpPr>
          <p:cNvPr id="6" name="Tekstvak 5">
            <a:extLst>
              <a:ext uri="{FF2B5EF4-FFF2-40B4-BE49-F238E27FC236}">
                <a16:creationId xmlns:a16="http://schemas.microsoft.com/office/drawing/2014/main" id="{A86EFD56-81EC-FD43-7128-232419607E86}"/>
              </a:ext>
            </a:extLst>
          </p:cNvPr>
          <p:cNvSpPr txBox="1"/>
          <p:nvPr/>
        </p:nvSpPr>
        <p:spPr>
          <a:xfrm>
            <a:off x="6265670" y="1189288"/>
            <a:ext cx="5058430" cy="2123658"/>
          </a:xfrm>
          <a:prstGeom prst="rect">
            <a:avLst/>
          </a:prstGeom>
          <a:noFill/>
        </p:spPr>
        <p:txBody>
          <a:bodyPr wrap="square">
            <a:spAutoFit/>
          </a:bodyPr>
          <a:lstStyle/>
          <a:p>
            <a:pPr marR="1700" algn="l" rtl="0"/>
            <a:r>
              <a:rPr lang="nl-NL" sz="2200" b="1" i="0" u="none" strike="noStrike" baseline="30000" dirty="0">
                <a:solidFill>
                  <a:srgbClr val="000000"/>
                </a:solidFill>
                <a:latin typeface="RijksoverheidSansText" panose="020B0604020202020204" charset="0"/>
                <a:ea typeface="Verdana" panose="020B0604030504040204" pitchFamily="34" charset="0"/>
              </a:rPr>
              <a:t>Belangrijke data Inschrijffase</a:t>
            </a:r>
          </a:p>
          <a:p>
            <a:pPr marR="1700" algn="l" rtl="0"/>
            <a:r>
              <a:rPr lang="nl-NL" sz="2200" baseline="30000" dirty="0">
                <a:solidFill>
                  <a:srgbClr val="000000"/>
                </a:solidFill>
                <a:latin typeface="RijksoverheidSansText" panose="020B0604020202020204" charset="0"/>
                <a:ea typeface="Verdana" panose="020B0604030504040204" pitchFamily="34" charset="0"/>
              </a:rPr>
              <a:t>4 november – uitnodiging deelname inschrijffase</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14 november - inlichtingenbijeenkomst</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22 november – uiterste datum indienen van vragen</a:t>
            </a:r>
          </a:p>
          <a:p>
            <a:pPr marR="1700" algn="l" rtl="0"/>
            <a:r>
              <a:rPr lang="nl-NL" sz="2200" b="0" i="0" u="none" strike="noStrike" baseline="30000" dirty="0">
                <a:solidFill>
                  <a:srgbClr val="000000"/>
                </a:solidFill>
                <a:latin typeface="RijksoverheidSansText" panose="020B0604020202020204" charset="0"/>
                <a:ea typeface="Verdana" panose="020B0604030504040204" pitchFamily="34" charset="0"/>
              </a:rPr>
              <a:t>3 december – uiterste datum publicatie Nota van Inlichtingen</a:t>
            </a:r>
          </a:p>
          <a:p>
            <a:pPr marR="1700" algn="l" rtl="0"/>
            <a:r>
              <a:rPr lang="nl-NL" sz="2200" baseline="30000" dirty="0">
                <a:solidFill>
                  <a:srgbClr val="000000"/>
                </a:solidFill>
                <a:latin typeface="RijksoverheidSansText" panose="020B0604020202020204" charset="0"/>
                <a:ea typeface="Verdana" panose="020B0604030504040204" pitchFamily="34" charset="0"/>
              </a:rPr>
              <a:t>16 december – uiterste datum indienen Inschrijving</a:t>
            </a:r>
          </a:p>
          <a:p>
            <a:pPr marR="1700" algn="l" rtl="0"/>
            <a:r>
              <a:rPr lang="nl-NL" sz="2200" i="0" u="none" strike="noStrike" baseline="30000" dirty="0">
                <a:solidFill>
                  <a:srgbClr val="000000"/>
                </a:solidFill>
                <a:latin typeface="RijksoverheidSansText" panose="020B0604020202020204" charset="0"/>
                <a:ea typeface="Verdana" panose="020B0604030504040204" pitchFamily="34" charset="0"/>
              </a:rPr>
              <a:t>13 januari – presentaties</a:t>
            </a:r>
          </a:p>
          <a:p>
            <a:pPr marR="1700" algn="l" rtl="0"/>
            <a:r>
              <a:rPr lang="nl-NL" sz="2200" baseline="30000" dirty="0">
                <a:solidFill>
                  <a:srgbClr val="000000"/>
                </a:solidFill>
                <a:latin typeface="RijksoverheidSansText" panose="020B0604020202020204" charset="0"/>
                <a:ea typeface="Verdana" panose="020B0604030504040204" pitchFamily="34" charset="0"/>
              </a:rPr>
              <a:t>27 januari – bekendmaking (voornemen tot) gunningsbeslissing</a:t>
            </a:r>
          </a:p>
          <a:p>
            <a:pPr marR="1700" algn="l" rtl="0"/>
            <a:r>
              <a:rPr lang="nl-NL" sz="2200" i="0" u="none" strike="noStrike" baseline="30000" dirty="0">
                <a:solidFill>
                  <a:srgbClr val="000000"/>
                </a:solidFill>
                <a:latin typeface="RijksoverheidSansText" panose="020B0604020202020204" charset="0"/>
                <a:ea typeface="Verdana" panose="020B0604030504040204" pitchFamily="34" charset="0"/>
              </a:rPr>
              <a:t>17 </a:t>
            </a:r>
            <a:r>
              <a:rPr lang="nl-NL" sz="2200" baseline="30000" dirty="0">
                <a:solidFill>
                  <a:srgbClr val="000000"/>
                </a:solidFill>
                <a:latin typeface="RijksoverheidSansText" panose="020B0604020202020204" charset="0"/>
                <a:ea typeface="Verdana" panose="020B0604030504040204" pitchFamily="34" charset="0"/>
              </a:rPr>
              <a:t>februari – definitieve gunningsbeslissing</a:t>
            </a:r>
            <a:endParaRPr lang="nl-NL" sz="2200" i="0" u="none" strike="noStrike" baseline="30000" dirty="0">
              <a:solidFill>
                <a:srgbClr val="000000"/>
              </a:solidFill>
              <a:latin typeface="RijksoverheidSansText" panose="020B0604020202020204" charset="0"/>
              <a:ea typeface="Verdana" panose="020B0604030504040204" pitchFamily="34" charset="0"/>
            </a:endParaRPr>
          </a:p>
        </p:txBody>
      </p:sp>
    </p:spTree>
    <p:extLst>
      <p:ext uri="{BB962C8B-B14F-4D97-AF65-F5344CB8AC3E}">
        <p14:creationId xmlns:p14="http://schemas.microsoft.com/office/powerpoint/2010/main" val="3901877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E7D596E-49E7-4C97-89EF-822D00DBAC08}"/>
              </a:ext>
            </a:extLst>
          </p:cNvPr>
          <p:cNvSpPr/>
          <p:nvPr/>
        </p:nvSpPr>
        <p:spPr>
          <a:xfrm>
            <a:off x="0" y="0"/>
            <a:ext cx="12192000" cy="6858000"/>
          </a:xfrm>
          <a:prstGeom prst="rect">
            <a:avLst/>
          </a:prstGeom>
          <a:solidFill>
            <a:srgbClr val="01689B"/>
          </a:solidFill>
        </p:spPr>
        <p:style>
          <a:lnRef idx="2">
            <a:schemeClr val="accent1">
              <a:shade val="50000"/>
            </a:schemeClr>
          </a:lnRef>
          <a:fillRef idx="1">
            <a:schemeClr val="accent1"/>
          </a:fillRef>
          <a:effectRef idx="0">
            <a:schemeClr val="accent1"/>
          </a:effectRef>
          <a:fontRef idx="minor">
            <a:schemeClr val="lt1"/>
          </a:fontRef>
        </p:style>
        <p:txBody>
          <a:bodyPr lIns="1008000" tIns="936000" rIns="1008000" bIns="936000" rtlCol="0" anchor="b" anchorCtr="0"/>
          <a:lstStyle/>
          <a:p>
            <a:pPr>
              <a:spcBef>
                <a:spcPts val="1200"/>
              </a:spcBef>
              <a:spcAft>
                <a:spcPts val="1200"/>
              </a:spcAft>
            </a:pPr>
            <a:endParaRPr lang="nl-NL" sz="1600" dirty="0">
              <a:latin typeface="RijksoverheidSansText" panose="020B0503040202060203" pitchFamily="34" charset="0"/>
            </a:endParaRPr>
          </a:p>
        </p:txBody>
      </p:sp>
      <p:pic>
        <p:nvPicPr>
          <p:cNvPr id="5" name="Afbeelding 4">
            <a:extLst>
              <a:ext uri="{FF2B5EF4-FFF2-40B4-BE49-F238E27FC236}">
                <a16:creationId xmlns:a16="http://schemas.microsoft.com/office/drawing/2014/main" id="{2715249D-B911-4018-979B-06216C0276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4494"/>
          <a:stretch/>
        </p:blipFill>
        <p:spPr bwMode="auto">
          <a:xfrm>
            <a:off x="2424112" y="0"/>
            <a:ext cx="7343775" cy="357809"/>
          </a:xfrm>
          <a:prstGeom prst="rect">
            <a:avLst/>
          </a:prstGeom>
          <a:noFill/>
          <a:ln>
            <a:noFill/>
          </a:ln>
        </p:spPr>
      </p:pic>
      <p:sp>
        <p:nvSpPr>
          <p:cNvPr id="2" name="Tekstvak 1">
            <a:extLst>
              <a:ext uri="{FF2B5EF4-FFF2-40B4-BE49-F238E27FC236}">
                <a16:creationId xmlns:a16="http://schemas.microsoft.com/office/drawing/2014/main" id="{3B3676C2-3BCA-CC9C-649C-4F80C377CE7B}"/>
              </a:ext>
            </a:extLst>
          </p:cNvPr>
          <p:cNvSpPr txBox="1"/>
          <p:nvPr/>
        </p:nvSpPr>
        <p:spPr>
          <a:xfrm>
            <a:off x="4069379" y="2459572"/>
            <a:ext cx="4560815" cy="1446550"/>
          </a:xfrm>
          <a:prstGeom prst="rect">
            <a:avLst/>
          </a:prstGeom>
          <a:noFill/>
        </p:spPr>
        <p:txBody>
          <a:bodyPr wrap="square" rtlCol="0">
            <a:spAutoFit/>
          </a:bodyPr>
          <a:lstStyle/>
          <a:p>
            <a:r>
              <a:rPr lang="nl-NL" sz="8800" dirty="0">
                <a:solidFill>
                  <a:schemeClr val="bg1"/>
                </a:solidFill>
                <a:latin typeface="RijksoverheidSansHeading" panose="020B0604020202020204" charset="0"/>
              </a:rPr>
              <a:t>Vragen?</a:t>
            </a:r>
          </a:p>
        </p:txBody>
      </p:sp>
    </p:spTree>
    <p:extLst>
      <p:ext uri="{BB962C8B-B14F-4D97-AF65-F5344CB8AC3E}">
        <p14:creationId xmlns:p14="http://schemas.microsoft.com/office/powerpoint/2010/main" val="339885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E7D596E-49E7-4C97-89EF-822D00DBAC08}"/>
              </a:ext>
            </a:extLst>
          </p:cNvPr>
          <p:cNvSpPr/>
          <p:nvPr/>
        </p:nvSpPr>
        <p:spPr>
          <a:xfrm>
            <a:off x="0" y="0"/>
            <a:ext cx="12192000" cy="6858000"/>
          </a:xfrm>
          <a:prstGeom prst="rect">
            <a:avLst/>
          </a:prstGeom>
          <a:solidFill>
            <a:srgbClr val="01689B"/>
          </a:solidFill>
        </p:spPr>
        <p:style>
          <a:lnRef idx="2">
            <a:schemeClr val="accent1">
              <a:shade val="50000"/>
            </a:schemeClr>
          </a:lnRef>
          <a:fillRef idx="1">
            <a:schemeClr val="accent1"/>
          </a:fillRef>
          <a:effectRef idx="0">
            <a:schemeClr val="accent1"/>
          </a:effectRef>
          <a:fontRef idx="minor">
            <a:schemeClr val="lt1"/>
          </a:fontRef>
        </p:style>
        <p:txBody>
          <a:bodyPr lIns="1008000" tIns="936000" rIns="1008000" bIns="936000" rtlCol="0" anchor="b" anchorCtr="0"/>
          <a:lstStyle/>
          <a:p>
            <a:pPr>
              <a:spcBef>
                <a:spcPts val="1200"/>
              </a:spcBef>
              <a:spcAft>
                <a:spcPts val="1200"/>
              </a:spcAft>
            </a:pPr>
            <a:r>
              <a:rPr lang="nl-NL" sz="1600" dirty="0">
                <a:latin typeface="RijksoverheidSansText" panose="020B0503040202060203" pitchFamily="34" charset="0"/>
              </a:rPr>
              <a:t>Rijksvastgoedbedrijf </a:t>
            </a:r>
            <a:br>
              <a:rPr lang="nl-NL" sz="1600" dirty="0">
                <a:latin typeface="RijksoverheidSansText" panose="020B0503040202060203" pitchFamily="34" charset="0"/>
              </a:rPr>
            </a:br>
            <a:r>
              <a:rPr lang="nl-NL" sz="1600" dirty="0">
                <a:latin typeface="RijksoverheidSansText" panose="020B0503040202060203" pitchFamily="34" charset="0"/>
              </a:rPr>
              <a:t>Directie Transacties &amp; Projecten</a:t>
            </a:r>
            <a:br>
              <a:rPr lang="nl-NL" sz="1600" dirty="0">
                <a:latin typeface="RijksoverheidSansText" panose="020B0503040202060203" pitchFamily="34" charset="0"/>
              </a:rPr>
            </a:br>
            <a:r>
              <a:rPr lang="nl-NL" sz="1600" dirty="0">
                <a:latin typeface="RijksoverheidSansText" panose="020B0503040202060203" pitchFamily="34" charset="0"/>
              </a:rPr>
              <a:t>Afdeling Architectuur &amp; Techniek</a:t>
            </a:r>
            <a:br>
              <a:rPr lang="nl-NL" sz="1600" dirty="0">
                <a:latin typeface="RijksoverheidSansText" panose="020B0503040202060203" pitchFamily="34" charset="0"/>
              </a:rPr>
            </a:br>
            <a:r>
              <a:rPr lang="nl-NL" sz="1600" dirty="0">
                <a:latin typeface="RijksoverheidSansText" panose="020B0503040202060203" pitchFamily="34" charset="0"/>
              </a:rPr>
              <a:t>Korte Voorhout 7 </a:t>
            </a:r>
            <a:br>
              <a:rPr lang="nl-NL" sz="1600" dirty="0">
                <a:latin typeface="RijksoverheidSansText" panose="020B0503040202060203" pitchFamily="34" charset="0"/>
              </a:rPr>
            </a:br>
            <a:r>
              <a:rPr lang="nl-NL" sz="1600" dirty="0">
                <a:latin typeface="RijksoverheidSansText" panose="020B0503040202060203" pitchFamily="34" charset="0"/>
              </a:rPr>
              <a:t>Postbus 16169 </a:t>
            </a:r>
            <a:br>
              <a:rPr lang="nl-NL" sz="1600" dirty="0">
                <a:latin typeface="RijksoverheidSansText" panose="020B0503040202060203" pitchFamily="34" charset="0"/>
              </a:rPr>
            </a:br>
            <a:r>
              <a:rPr lang="nl-NL" sz="1600" dirty="0">
                <a:latin typeface="RijksoverheidSansText" panose="020B0503040202060203" pitchFamily="34" charset="0"/>
              </a:rPr>
              <a:t>2500 BD 's-Gravenhage</a:t>
            </a:r>
          </a:p>
          <a:p>
            <a:pPr>
              <a:spcBef>
                <a:spcPts val="1200"/>
              </a:spcBef>
              <a:spcAft>
                <a:spcPts val="1200"/>
              </a:spcAft>
            </a:pPr>
            <a:r>
              <a:rPr lang="nl-NL" sz="1600" dirty="0">
                <a:latin typeface="RijksoverheidSansText" panose="020B0503040202060203" pitchFamily="34" charset="0"/>
              </a:rPr>
              <a:t>Dit is een uitgave van het Rijksvastgoedbedrijf. </a:t>
            </a:r>
            <a:br>
              <a:rPr lang="nl-NL" sz="1600" dirty="0">
                <a:latin typeface="RijksoverheidSansText" panose="020B0503040202060203" pitchFamily="34" charset="0"/>
              </a:rPr>
            </a:br>
            <a:r>
              <a:rPr lang="nl-NL" sz="1600" dirty="0">
                <a:latin typeface="RijksoverheidSansText" panose="020B0503040202060203" pitchFamily="34" charset="0"/>
              </a:rPr>
              <a:t>www.rijksvastgoedbedrijf.nl</a:t>
            </a:r>
          </a:p>
        </p:txBody>
      </p:sp>
      <p:pic>
        <p:nvPicPr>
          <p:cNvPr id="5" name="Afbeelding 4">
            <a:extLst>
              <a:ext uri="{FF2B5EF4-FFF2-40B4-BE49-F238E27FC236}">
                <a16:creationId xmlns:a16="http://schemas.microsoft.com/office/drawing/2014/main" id="{2715249D-B911-4018-979B-06216C0276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4494"/>
          <a:stretch/>
        </p:blipFill>
        <p:spPr bwMode="auto">
          <a:xfrm>
            <a:off x="2424112" y="0"/>
            <a:ext cx="7343775" cy="357809"/>
          </a:xfrm>
          <a:prstGeom prst="rect">
            <a:avLst/>
          </a:prstGeom>
          <a:noFill/>
          <a:ln>
            <a:noFill/>
          </a:ln>
        </p:spPr>
      </p:pic>
      <p:sp>
        <p:nvSpPr>
          <p:cNvPr id="2" name="Tekstvak 1">
            <a:extLst>
              <a:ext uri="{FF2B5EF4-FFF2-40B4-BE49-F238E27FC236}">
                <a16:creationId xmlns:a16="http://schemas.microsoft.com/office/drawing/2014/main" id="{3B3676C2-3BCA-CC9C-649C-4F80C377CE7B}"/>
              </a:ext>
            </a:extLst>
          </p:cNvPr>
          <p:cNvSpPr txBox="1"/>
          <p:nvPr/>
        </p:nvSpPr>
        <p:spPr>
          <a:xfrm>
            <a:off x="1535185" y="1501629"/>
            <a:ext cx="8414157" cy="1569660"/>
          </a:xfrm>
          <a:prstGeom prst="rect">
            <a:avLst/>
          </a:prstGeom>
          <a:noFill/>
        </p:spPr>
        <p:txBody>
          <a:bodyPr wrap="square" rtlCol="0">
            <a:spAutoFit/>
          </a:bodyPr>
          <a:lstStyle/>
          <a:p>
            <a:pPr algn="r"/>
            <a:r>
              <a:rPr lang="nl-NL" sz="4800" dirty="0">
                <a:solidFill>
                  <a:schemeClr val="bg1"/>
                </a:solidFill>
                <a:latin typeface="RijksoverheidSansHeading" panose="020B0604020202020204" charset="0"/>
              </a:rPr>
              <a:t>Dank voor uw aandacht en deelname!</a:t>
            </a:r>
          </a:p>
        </p:txBody>
      </p:sp>
    </p:spTree>
    <p:extLst>
      <p:ext uri="{BB962C8B-B14F-4D97-AF65-F5344CB8AC3E}">
        <p14:creationId xmlns:p14="http://schemas.microsoft.com/office/powerpoint/2010/main" val="3826203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4F8E4BD0-26A5-44F5-B301-D6D00AE6D62E}"/>
              </a:ext>
            </a:extLst>
          </p:cNvPr>
          <p:cNvSpPr txBox="1"/>
          <p:nvPr/>
        </p:nvSpPr>
        <p:spPr>
          <a:xfrm>
            <a:off x="1019174" y="571500"/>
            <a:ext cx="6313279" cy="543197"/>
          </a:xfrm>
          <a:prstGeom prst="rect">
            <a:avLst/>
          </a:prstGeom>
          <a:noFill/>
        </p:spPr>
        <p:txBody>
          <a:bodyPr wrap="square" lIns="0" tIns="0" rIns="0" bIns="0" rtlCol="0">
            <a:noAutofit/>
          </a:bodyPr>
          <a:lstStyle/>
          <a:p>
            <a:pPr>
              <a:spcBef>
                <a:spcPts val="1200"/>
              </a:spcBef>
              <a:spcAft>
                <a:spcPts val="1200"/>
              </a:spcAft>
            </a:pPr>
            <a:r>
              <a:rPr lang="nl-NL" sz="3600" b="1" dirty="0">
                <a:solidFill>
                  <a:srgbClr val="01689B"/>
                </a:solidFill>
                <a:latin typeface="RijksoverheidSansHeading" panose="020B0503040202060203" pitchFamily="34" charset="0"/>
              </a:rPr>
              <a:t>Mededelingen vooraf</a:t>
            </a:r>
            <a:endParaRPr lang="nl-NL" sz="3600" dirty="0">
              <a:solidFill>
                <a:srgbClr val="01689B"/>
              </a:solidFill>
              <a:latin typeface="RijksoverheidSansHeading" panose="020B0503040202060203" pitchFamily="34" charset="0"/>
            </a:endParaRPr>
          </a:p>
        </p:txBody>
      </p:sp>
      <p:sp>
        <p:nvSpPr>
          <p:cNvPr id="2" name="Tekstvak 1">
            <a:extLst>
              <a:ext uri="{FF2B5EF4-FFF2-40B4-BE49-F238E27FC236}">
                <a16:creationId xmlns:a16="http://schemas.microsoft.com/office/drawing/2014/main" id="{0CED7975-4C18-0D65-A53C-F2A6A3886B54}"/>
              </a:ext>
            </a:extLst>
          </p:cNvPr>
          <p:cNvSpPr txBox="1"/>
          <p:nvPr/>
        </p:nvSpPr>
        <p:spPr>
          <a:xfrm>
            <a:off x="943537" y="1399903"/>
            <a:ext cx="10304925" cy="4955203"/>
          </a:xfrm>
          <a:prstGeom prst="rect">
            <a:avLst/>
          </a:prstGeom>
          <a:noFill/>
        </p:spPr>
        <p:txBody>
          <a:bodyPr wrap="square">
            <a:spAutoFit/>
          </a:bodyPr>
          <a:lstStyle/>
          <a:p>
            <a:pPr marR="1700" algn="l" rtl="0"/>
            <a:r>
              <a:rPr lang="nl-NL" sz="2800" b="1" baseline="30000" dirty="0">
                <a:solidFill>
                  <a:srgbClr val="01689B"/>
                </a:solidFill>
                <a:latin typeface="RijksoverheidSansText" panose="020B0604020202020204" charset="0"/>
                <a:ea typeface="Verdana" panose="020B0604030504040204" pitchFamily="34" charset="0"/>
              </a:rPr>
              <a:t>Opnames</a:t>
            </a:r>
          </a:p>
          <a:p>
            <a:pPr marR="1700" algn="l" rtl="0"/>
            <a:r>
              <a:rPr lang="nl-NL" sz="2200" baseline="30000" dirty="0">
                <a:solidFill>
                  <a:srgbClr val="000000"/>
                </a:solidFill>
                <a:latin typeface="RijksoverheidSansText" panose="020B0604020202020204" charset="0"/>
                <a:ea typeface="Verdana" panose="020B0604030504040204" pitchFamily="34" charset="0"/>
              </a:rPr>
              <a:t>Het is niet toegestaan om opnames te maken van deze bijeenkomst, PowerPoint wordt na afloop gedeeld.</a:t>
            </a:r>
          </a:p>
          <a:p>
            <a:pPr marR="1700" algn="l" rtl="0"/>
            <a:r>
              <a:rPr lang="nl-NL" sz="2200" baseline="30000" dirty="0">
                <a:solidFill>
                  <a:srgbClr val="000000"/>
                </a:solidFill>
                <a:latin typeface="RijksoverheidSansText" panose="020B0604020202020204" charset="0"/>
                <a:ea typeface="Verdana" panose="020B0604030504040204" pitchFamily="34" charset="0"/>
              </a:rPr>
              <a:t>Proces verbaal van de inlichtingenbijeenkomst wordt opgemaakt en gedeeld.</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800" b="1" baseline="30000" dirty="0">
                <a:solidFill>
                  <a:srgbClr val="01689B"/>
                </a:solidFill>
                <a:latin typeface="RijksoverheidSansText" panose="020B0604020202020204" charset="0"/>
                <a:ea typeface="Verdana" panose="020B0604030504040204" pitchFamily="34" charset="0"/>
              </a:rPr>
              <a:t>Vragen</a:t>
            </a:r>
          </a:p>
          <a:p>
            <a:pPr marR="1700" algn="l" rtl="0"/>
            <a:r>
              <a:rPr lang="nl-NL" sz="2200" baseline="30000" dirty="0">
                <a:solidFill>
                  <a:srgbClr val="000000"/>
                </a:solidFill>
                <a:latin typeface="RijksoverheidSansText" panose="020B0604020202020204" charset="0"/>
                <a:ea typeface="Verdana" panose="020B0604030504040204" pitchFamily="34" charset="0"/>
              </a:rPr>
              <a:t>Gelegenheid voor het stellen van vragen, na de presentatie.</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200" baseline="30000" dirty="0">
                <a:solidFill>
                  <a:srgbClr val="000000"/>
                </a:solidFill>
                <a:latin typeface="RijksoverheidSansText" panose="020B0604020202020204" charset="0"/>
                <a:ea typeface="Verdana" panose="020B0604030504040204" pitchFamily="34" charset="0"/>
              </a:rPr>
              <a:t>Vragen die in deze bijeenkomst worden gesteld, kunnen geen rechten aan ontleend worden.</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200" baseline="30000" dirty="0">
                <a:solidFill>
                  <a:srgbClr val="000000"/>
                </a:solidFill>
                <a:latin typeface="RijksoverheidSansText" panose="020B0604020202020204" charset="0"/>
                <a:ea typeface="Verdana" panose="020B0604030504040204" pitchFamily="34" charset="0"/>
              </a:rPr>
              <a:t>Vragen die u graag formeel beantwoord wilt zien, kunt u indienen via de Vragen-module in de </a:t>
            </a:r>
            <a:r>
              <a:rPr lang="nl-NL" sz="2200" baseline="30000" dirty="0" err="1">
                <a:solidFill>
                  <a:srgbClr val="000000"/>
                </a:solidFill>
                <a:latin typeface="RijksoverheidSansText" panose="020B0604020202020204" charset="0"/>
                <a:ea typeface="Verdana" panose="020B0604030504040204" pitchFamily="34" charset="0"/>
              </a:rPr>
              <a:t>TenderNed</a:t>
            </a:r>
            <a:r>
              <a:rPr lang="nl-NL" sz="2200" baseline="30000" dirty="0">
                <a:solidFill>
                  <a:srgbClr val="000000"/>
                </a:solidFill>
                <a:latin typeface="RijksoverheidSansText" panose="020B0604020202020204" charset="0"/>
                <a:ea typeface="Verdana" panose="020B0604030504040204" pitchFamily="34" charset="0"/>
              </a:rPr>
              <a:t>-omgeving van deze aanbesteding.</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200" baseline="30000" dirty="0">
                <a:solidFill>
                  <a:srgbClr val="000000"/>
                </a:solidFill>
                <a:latin typeface="RijksoverheidSansText" panose="020B0604020202020204" charset="0"/>
                <a:ea typeface="Verdana" panose="020B0604030504040204" pitchFamily="34" charset="0"/>
              </a:rPr>
              <a:t>We monitoren regelmatig of en welke vragen en berichten er binnenkomen in </a:t>
            </a:r>
            <a:r>
              <a:rPr lang="nl-NL" sz="2200" baseline="30000" dirty="0" err="1">
                <a:solidFill>
                  <a:srgbClr val="000000"/>
                </a:solidFill>
                <a:latin typeface="RijksoverheidSansText" panose="020B0604020202020204" charset="0"/>
                <a:ea typeface="Verdana" panose="020B0604030504040204" pitchFamily="34" charset="0"/>
              </a:rPr>
              <a:t>TenderNed</a:t>
            </a:r>
            <a:r>
              <a:rPr lang="nl-NL" sz="2200" baseline="30000" dirty="0">
                <a:solidFill>
                  <a:srgbClr val="000000"/>
                </a:solidFill>
                <a:latin typeface="RijksoverheidSansText" panose="020B0604020202020204" charset="0"/>
                <a:ea typeface="Verdana" panose="020B0604030504040204" pitchFamily="34" charset="0"/>
              </a:rPr>
              <a:t> en zorgen dat we, tot aan de officiële publicatiedatum van de Nota van Inlichtingen, </a:t>
            </a:r>
            <a:r>
              <a:rPr lang="nl-NL" sz="2200" b="1" baseline="30000" dirty="0">
                <a:solidFill>
                  <a:srgbClr val="01689B"/>
                </a:solidFill>
                <a:latin typeface="RijksoverheidSansText" panose="020B0604020202020204" charset="0"/>
                <a:ea typeface="Verdana" panose="020B0604030504040204" pitchFamily="34" charset="0"/>
              </a:rPr>
              <a:t>regelmatig tussentijds binnengekomen vragen beantwoorden</a:t>
            </a:r>
            <a:r>
              <a:rPr lang="nl-NL" sz="2200" baseline="30000" dirty="0">
                <a:solidFill>
                  <a:srgbClr val="000000"/>
                </a:solidFill>
                <a:latin typeface="RijksoverheidSansText" panose="020B0604020202020204" charset="0"/>
                <a:ea typeface="Verdana" panose="020B0604030504040204" pitchFamily="34" charset="0"/>
              </a:rPr>
              <a:t>.</a:t>
            </a:r>
          </a:p>
          <a:p>
            <a:pPr marR="1700" algn="l" rtl="0"/>
            <a:r>
              <a:rPr lang="nl-NL" sz="2200" baseline="30000" dirty="0">
                <a:solidFill>
                  <a:srgbClr val="000000"/>
                </a:solidFill>
                <a:latin typeface="RijksoverheidSansText" panose="020B0604020202020204" charset="0"/>
                <a:ea typeface="Verdana" panose="020B0604030504040204" pitchFamily="34" charset="0"/>
              </a:rPr>
              <a:t>Geïnteresseerden kunnen zo de tussentijdse antwoorden lezen en hebben zo ook de mogelijkheid om, waar nodig, daar nog verdiepende of verduidelijkende vragen over in te dienen.</a:t>
            </a: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a:p>
            <a:pPr marR="1700" algn="l" rtl="0"/>
            <a:r>
              <a:rPr lang="nl-NL" sz="2200" b="1" baseline="30000" dirty="0">
                <a:solidFill>
                  <a:srgbClr val="01689B"/>
                </a:solidFill>
                <a:latin typeface="RijksoverheidSansText" panose="020B0604020202020204" charset="0"/>
                <a:ea typeface="Verdana" panose="020B0604030504040204" pitchFamily="34" charset="0"/>
              </a:rPr>
              <a:t>Wacht dus a.u.b. niet tot het laatst met het indienen van vragen</a:t>
            </a:r>
            <a:r>
              <a:rPr lang="nl-NL" sz="2200" baseline="30000" dirty="0">
                <a:solidFill>
                  <a:srgbClr val="000000"/>
                </a:solidFill>
                <a:latin typeface="RijksoverheidSansText" panose="020B0604020202020204" charset="0"/>
                <a:ea typeface="Verdana" panose="020B0604030504040204" pitchFamily="34" charset="0"/>
              </a:rPr>
              <a:t>.</a:t>
            </a:r>
          </a:p>
          <a:p>
            <a:pPr marR="1700" algn="l" rtl="0"/>
            <a:endParaRPr lang="nl-NL" sz="2200" b="1" baseline="30000" dirty="0">
              <a:solidFill>
                <a:srgbClr val="000000"/>
              </a:solidFill>
              <a:latin typeface="RijksoverheidSansText" panose="020B0604020202020204" charset="0"/>
              <a:ea typeface="Verdana" panose="020B0604030504040204" pitchFamily="34" charset="0"/>
            </a:endParaRPr>
          </a:p>
          <a:p>
            <a:pPr marR="1700" algn="l" rtl="0"/>
            <a:endParaRPr lang="nl-NL" sz="2200" baseline="30000" dirty="0">
              <a:solidFill>
                <a:srgbClr val="000000"/>
              </a:solidFill>
              <a:latin typeface="RijksoverheidSansText" panose="020B0604020202020204" charset="0"/>
              <a:ea typeface="Verdana" panose="020B0604030504040204" pitchFamily="34" charset="0"/>
            </a:endParaRPr>
          </a:p>
        </p:txBody>
      </p:sp>
    </p:spTree>
    <p:extLst>
      <p:ext uri="{BB962C8B-B14F-4D97-AF65-F5344CB8AC3E}">
        <p14:creationId xmlns:p14="http://schemas.microsoft.com/office/powerpoint/2010/main" val="135673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3ADAB32C-3266-56E3-26EE-C6DD2B1D9A2B}"/>
              </a:ext>
            </a:extLst>
          </p:cNvPr>
          <p:cNvPicPr>
            <a:picLocks noChangeAspect="1"/>
          </p:cNvPicPr>
          <p:nvPr/>
        </p:nvPicPr>
        <p:blipFill>
          <a:blip r:embed="rId3"/>
          <a:stretch>
            <a:fillRect/>
          </a:stretch>
        </p:blipFill>
        <p:spPr>
          <a:xfrm>
            <a:off x="4763309" y="657225"/>
            <a:ext cx="7333846" cy="5753100"/>
          </a:xfrm>
          <a:prstGeom prst="rect">
            <a:avLst/>
          </a:prstGeom>
        </p:spPr>
      </p:pic>
      <p:sp>
        <p:nvSpPr>
          <p:cNvPr id="4" name="Tekstvak 3">
            <a:extLst>
              <a:ext uri="{FF2B5EF4-FFF2-40B4-BE49-F238E27FC236}">
                <a16:creationId xmlns:a16="http://schemas.microsoft.com/office/drawing/2014/main" id="{4F8E4BD0-26A5-44F5-B301-D6D00AE6D62E}"/>
              </a:ext>
            </a:extLst>
          </p:cNvPr>
          <p:cNvSpPr txBox="1"/>
          <p:nvPr/>
        </p:nvSpPr>
        <p:spPr>
          <a:xfrm>
            <a:off x="1019174" y="571500"/>
            <a:ext cx="6313279" cy="5753099"/>
          </a:xfrm>
          <a:prstGeom prst="rect">
            <a:avLst/>
          </a:prstGeom>
          <a:noFill/>
        </p:spPr>
        <p:txBody>
          <a:bodyPr wrap="square" lIns="0" tIns="0" rIns="0" bIns="0" rtlCol="0">
            <a:noAutofit/>
          </a:bodyPr>
          <a:lstStyle/>
          <a:p>
            <a:pPr>
              <a:spcBef>
                <a:spcPts val="1200"/>
              </a:spcBef>
              <a:spcAft>
                <a:spcPts val="1200"/>
              </a:spcAft>
            </a:pPr>
            <a:r>
              <a:rPr lang="nl-NL" sz="3600" b="1" dirty="0">
                <a:solidFill>
                  <a:srgbClr val="01689B"/>
                </a:solidFill>
                <a:latin typeface="RijksoverheidSansHeading" panose="020B0503040202060203" pitchFamily="34" charset="0"/>
              </a:rPr>
              <a:t>Agenda</a:t>
            </a:r>
            <a:endParaRPr lang="nl-NL" sz="3600" dirty="0">
              <a:solidFill>
                <a:srgbClr val="01689B"/>
              </a:solidFill>
              <a:latin typeface="RijksoverheidSansHeading" panose="020B0503040202060203" pitchFamily="34" charset="0"/>
            </a:endParaRPr>
          </a:p>
          <a:p>
            <a:pPr marL="342900" lvl="0" indent="-342900">
              <a:buFont typeface="Symbol" panose="05050102010706020507" pitchFamily="18" charset="2"/>
              <a:buChar char=""/>
            </a:pPr>
            <a:endParaRPr lang="nl-NL" sz="1800" dirty="0">
              <a:effectLst/>
              <a:latin typeface="Verdana" panose="020B0604030504040204" pitchFamily="34" charset="0"/>
              <a:ea typeface="Times New Roman" panose="02020603050405020304" pitchFamily="18" charset="0"/>
            </a:endParaRPr>
          </a:p>
          <a:p>
            <a:pPr marL="342900" lvl="0" indent="-342900">
              <a:buFont typeface="+mj-lt"/>
              <a:buAutoNum type="arabicPeriod"/>
            </a:pPr>
            <a:r>
              <a:rPr lang="nl-NL" sz="1800" dirty="0">
                <a:effectLst/>
                <a:latin typeface="RijksoverheidSansText" panose="020B0604020202020204" charset="0"/>
                <a:ea typeface="Times New Roman" panose="02020603050405020304" pitchFamily="18" charset="0"/>
              </a:rPr>
              <a:t>Voorstellen</a:t>
            </a:r>
          </a:p>
          <a:p>
            <a:pPr marL="342900" lvl="0" indent="-342900">
              <a:buFont typeface="+mj-lt"/>
              <a:buAutoNum type="arabicPeriod"/>
            </a:pPr>
            <a:r>
              <a:rPr lang="nl-NL" dirty="0">
                <a:latin typeface="RijksoverheidSansText" panose="020B0604020202020204" charset="0"/>
                <a:ea typeface="Calibri" panose="020F0502020204030204" pitchFamily="34" charset="0"/>
              </a:rPr>
              <a:t>Toelichting opgave De Knoop</a:t>
            </a:r>
          </a:p>
          <a:p>
            <a:pPr marL="800100" lvl="1" indent="-342900">
              <a:buFont typeface="+mj-lt"/>
              <a:buAutoNum type="arabicPeriod"/>
            </a:pPr>
            <a:r>
              <a:rPr lang="nl-NL" dirty="0">
                <a:effectLst/>
                <a:latin typeface="RijksoverheidSansText" panose="020B0604020202020204" charset="0"/>
                <a:ea typeface="Calibri" panose="020F0502020204030204" pitchFamily="34" charset="0"/>
              </a:rPr>
              <a:t>De opgave</a:t>
            </a:r>
          </a:p>
          <a:p>
            <a:pPr marL="800100" lvl="1" indent="-342900">
              <a:buFont typeface="+mj-lt"/>
              <a:buAutoNum type="arabicPeriod"/>
            </a:pPr>
            <a:r>
              <a:rPr lang="nl-NL" dirty="0">
                <a:latin typeface="RijksoverheidSansText" panose="020B0604020202020204" charset="0"/>
                <a:ea typeface="Calibri" panose="020F0502020204030204" pitchFamily="34" charset="0"/>
              </a:rPr>
              <a:t>De partners</a:t>
            </a:r>
            <a:endParaRPr lang="nl-NL" dirty="0">
              <a:effectLst/>
              <a:latin typeface="RijksoverheidSansText" panose="020B0604020202020204" charset="0"/>
              <a:ea typeface="Calibri" panose="020F0502020204030204" pitchFamily="34" charset="0"/>
            </a:endParaRPr>
          </a:p>
          <a:p>
            <a:pPr marL="342900" lvl="0" indent="-342900">
              <a:buFont typeface="+mj-lt"/>
              <a:buAutoNum type="arabicPeriod"/>
            </a:pPr>
            <a:r>
              <a:rPr lang="nl-NL" dirty="0">
                <a:latin typeface="RijksoverheidSansText" panose="020B0604020202020204" charset="0"/>
                <a:ea typeface="Times New Roman" panose="02020603050405020304" pitchFamily="18" charset="0"/>
              </a:rPr>
              <a:t>Toelichting opdracht Teamontwikkeling</a:t>
            </a:r>
          </a:p>
          <a:p>
            <a:pPr marL="800100" lvl="1" indent="-342900">
              <a:buFont typeface="+mj-lt"/>
              <a:buAutoNum type="arabicPeriod"/>
            </a:pPr>
            <a:r>
              <a:rPr lang="nl-NL" dirty="0">
                <a:effectLst/>
                <a:latin typeface="RijksoverheidSansText" panose="020B0604020202020204" charset="0"/>
                <a:ea typeface="Times New Roman" panose="02020603050405020304" pitchFamily="18" charset="0"/>
              </a:rPr>
              <a:t>Wat vragen we</a:t>
            </a:r>
          </a:p>
          <a:p>
            <a:pPr marL="800100" lvl="1" indent="-342900">
              <a:buFont typeface="+mj-lt"/>
              <a:buAutoNum type="arabicPeriod"/>
            </a:pPr>
            <a:r>
              <a:rPr lang="nl-NL" dirty="0">
                <a:latin typeface="RijksoverheidSansText" panose="020B0604020202020204" charset="0"/>
                <a:ea typeface="Times New Roman" panose="02020603050405020304" pitchFamily="18" charset="0"/>
              </a:rPr>
              <a:t>Wie zoeken wij</a:t>
            </a:r>
            <a:endParaRPr lang="nl-NL" dirty="0">
              <a:effectLst/>
              <a:latin typeface="RijksoverheidSansText" panose="020B0604020202020204" charset="0"/>
              <a:ea typeface="Times New Roman" panose="02020603050405020304" pitchFamily="18" charset="0"/>
            </a:endParaRPr>
          </a:p>
          <a:p>
            <a:pPr marL="342900" lvl="0" indent="-342900">
              <a:buFont typeface="+mj-lt"/>
              <a:buAutoNum type="arabicPeriod"/>
            </a:pPr>
            <a:r>
              <a:rPr lang="nl-NL" sz="1800" dirty="0">
                <a:effectLst/>
                <a:latin typeface="RijksoverheidSansText" panose="020B0604020202020204" charset="0"/>
                <a:ea typeface="Calibri" panose="020F0502020204030204" pitchFamily="34" charset="0"/>
              </a:rPr>
              <a:t>Aanbestedingsprocedure</a:t>
            </a:r>
          </a:p>
          <a:p>
            <a:pPr marL="800100" lvl="1" indent="-342900">
              <a:buFont typeface="+mj-lt"/>
              <a:buAutoNum type="arabicPeriod"/>
            </a:pPr>
            <a:r>
              <a:rPr lang="nl-NL" dirty="0">
                <a:latin typeface="RijksoverheidSansText" panose="020B0604020202020204" charset="0"/>
                <a:ea typeface="Calibri" panose="020F0502020204030204" pitchFamily="34" charset="0"/>
              </a:rPr>
              <a:t>Kaders</a:t>
            </a:r>
          </a:p>
          <a:p>
            <a:pPr marL="800100" lvl="1" indent="-342900">
              <a:buFont typeface="+mj-lt"/>
              <a:buAutoNum type="arabicPeriod"/>
            </a:pPr>
            <a:r>
              <a:rPr lang="nl-NL" dirty="0">
                <a:effectLst/>
                <a:latin typeface="RijksoverheidSansText" panose="020B0604020202020204" charset="0"/>
                <a:ea typeface="Calibri" panose="020F0502020204030204" pitchFamily="34" charset="0"/>
              </a:rPr>
              <a:t>Planning</a:t>
            </a:r>
          </a:p>
          <a:p>
            <a:pPr marL="800100" lvl="1" indent="-342900">
              <a:buFont typeface="+mj-lt"/>
              <a:buAutoNum type="arabicPeriod"/>
            </a:pPr>
            <a:r>
              <a:rPr lang="nl-NL" dirty="0">
                <a:latin typeface="RijksoverheidSansText" panose="020B0604020202020204" charset="0"/>
                <a:ea typeface="Calibri" panose="020F0502020204030204" pitchFamily="34" charset="0"/>
              </a:rPr>
              <a:t>Communicatie</a:t>
            </a:r>
          </a:p>
          <a:p>
            <a:pPr marL="342900" lvl="0" indent="-342900">
              <a:buFont typeface="+mj-lt"/>
              <a:buAutoNum type="arabicPeriod"/>
            </a:pPr>
            <a:r>
              <a:rPr lang="nl-NL" dirty="0">
                <a:latin typeface="RijksoverheidSansText" panose="020B0604020202020204" charset="0"/>
                <a:ea typeface="Times New Roman" panose="02020603050405020304" pitchFamily="18" charset="0"/>
              </a:rPr>
              <a:t>Vragen</a:t>
            </a:r>
            <a:endParaRPr lang="nl-NL" sz="1800" dirty="0">
              <a:effectLst/>
              <a:latin typeface="RijksoverheidSansText" panose="020B0604020202020204" charset="0"/>
              <a:ea typeface="Calibri" panose="020F0502020204030204" pitchFamily="34" charset="0"/>
            </a:endParaRPr>
          </a:p>
        </p:txBody>
      </p:sp>
    </p:spTree>
    <p:extLst>
      <p:ext uri="{BB962C8B-B14F-4D97-AF65-F5344CB8AC3E}">
        <p14:creationId xmlns:p14="http://schemas.microsoft.com/office/powerpoint/2010/main" val="2722799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1689B"/>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chemeClr val="bg1"/>
                </a:solidFill>
                <a:latin typeface="RijksoverheidSansHeading" panose="020B0503040202060203" pitchFamily="34" charset="0"/>
              </a:rPr>
              <a:t>1. Even voorstellen</a:t>
            </a:r>
          </a:p>
        </p:txBody>
      </p:sp>
      <p:pic>
        <p:nvPicPr>
          <p:cNvPr id="19" name="Afbeelding 18">
            <a:extLst>
              <a:ext uri="{FF2B5EF4-FFF2-40B4-BE49-F238E27FC236}">
                <a16:creationId xmlns:a16="http://schemas.microsoft.com/office/drawing/2014/main" id="{496E5080-5E74-3BD7-EDE4-58E6411A4DBE}"/>
              </a:ext>
            </a:extLst>
          </p:cNvPr>
          <p:cNvPicPr>
            <a:picLocks noChangeAspect="1"/>
          </p:cNvPicPr>
          <p:nvPr/>
        </p:nvPicPr>
        <p:blipFill rotWithShape="1">
          <a:blip r:embed="rId3">
            <a:extLst>
              <a:ext uri="{28A0092B-C50C-407E-A947-70E740481C1C}">
                <a14:useLocalDpi xmlns:a14="http://schemas.microsoft.com/office/drawing/2010/main" val="0"/>
              </a:ext>
            </a:extLst>
          </a:blip>
          <a:srcRect t="3174" b="28292"/>
          <a:stretch/>
        </p:blipFill>
        <p:spPr>
          <a:xfrm>
            <a:off x="3254656" y="1624915"/>
            <a:ext cx="1827558" cy="1878573"/>
          </a:xfrm>
          <a:prstGeom prst="rect">
            <a:avLst/>
          </a:prstGeom>
        </p:spPr>
      </p:pic>
      <p:sp>
        <p:nvSpPr>
          <p:cNvPr id="22" name="Tekstvak 21">
            <a:extLst>
              <a:ext uri="{FF2B5EF4-FFF2-40B4-BE49-F238E27FC236}">
                <a16:creationId xmlns:a16="http://schemas.microsoft.com/office/drawing/2014/main" id="{1BB6D952-8A90-FF58-39AC-9044A8DB3EEC}"/>
              </a:ext>
            </a:extLst>
          </p:cNvPr>
          <p:cNvSpPr txBox="1"/>
          <p:nvPr/>
        </p:nvSpPr>
        <p:spPr>
          <a:xfrm>
            <a:off x="3167677" y="3512383"/>
            <a:ext cx="1827558" cy="1323439"/>
          </a:xfrm>
          <a:prstGeom prst="rect">
            <a:avLst/>
          </a:prstGeom>
          <a:noFill/>
        </p:spPr>
        <p:txBody>
          <a:bodyPr wrap="square">
            <a:spAutoFit/>
          </a:bodyPr>
          <a:lstStyle/>
          <a:p>
            <a:pPr algn="just"/>
            <a:r>
              <a:rPr lang="nl-NL" sz="1600" dirty="0">
                <a:solidFill>
                  <a:schemeClr val="bg1"/>
                </a:solidFill>
                <a:latin typeface="RijksoverheidSansText" panose="020B0503040202060203" pitchFamily="34" charset="0"/>
              </a:rPr>
              <a:t>Amke Vrielink</a:t>
            </a:r>
          </a:p>
          <a:p>
            <a:pPr algn="just"/>
            <a:r>
              <a:rPr lang="nl-NL" sz="1600" dirty="0">
                <a:solidFill>
                  <a:schemeClr val="bg1"/>
                </a:solidFill>
                <a:latin typeface="RijksoverheidSansText" panose="020B0503040202060203" pitchFamily="34" charset="0"/>
              </a:rPr>
              <a:t>Projectmanager</a:t>
            </a:r>
          </a:p>
          <a:p>
            <a:pPr algn="just"/>
            <a:endParaRPr lang="nl-NL" sz="1600" dirty="0">
              <a:solidFill>
                <a:schemeClr val="bg1"/>
              </a:solidFill>
              <a:latin typeface="RijksoverheidSansText" panose="020B0503040202060203" pitchFamily="34" charset="0"/>
            </a:endParaRPr>
          </a:p>
          <a:p>
            <a:pPr algn="just"/>
            <a:endParaRPr lang="nl-NL" sz="1600" dirty="0">
              <a:solidFill>
                <a:schemeClr val="bg1"/>
              </a:solidFill>
              <a:latin typeface="RijksoverheidSansText" panose="020B0503040202060203" pitchFamily="34" charset="0"/>
            </a:endParaRPr>
          </a:p>
          <a:p>
            <a:pPr algn="just"/>
            <a:r>
              <a:rPr lang="nl-NL" sz="1600" dirty="0">
                <a:solidFill>
                  <a:schemeClr val="bg1"/>
                </a:solidFill>
                <a:latin typeface="RijksoverheidSansText" panose="020B0503040202060203" pitchFamily="34" charset="0"/>
              </a:rPr>
              <a:t>Beoordelaar</a:t>
            </a:r>
          </a:p>
        </p:txBody>
      </p:sp>
      <p:sp>
        <p:nvSpPr>
          <p:cNvPr id="28" name="Tekstvak 27">
            <a:extLst>
              <a:ext uri="{FF2B5EF4-FFF2-40B4-BE49-F238E27FC236}">
                <a16:creationId xmlns:a16="http://schemas.microsoft.com/office/drawing/2014/main" id="{0115EB21-2051-DFD6-2B14-1780CC8159D3}"/>
              </a:ext>
            </a:extLst>
          </p:cNvPr>
          <p:cNvSpPr txBox="1"/>
          <p:nvPr/>
        </p:nvSpPr>
        <p:spPr>
          <a:xfrm>
            <a:off x="5395641" y="3555005"/>
            <a:ext cx="2031560" cy="1323439"/>
          </a:xfrm>
          <a:prstGeom prst="rect">
            <a:avLst/>
          </a:prstGeom>
          <a:noFill/>
        </p:spPr>
        <p:txBody>
          <a:bodyPr wrap="square">
            <a:spAutoFit/>
          </a:bodyPr>
          <a:lstStyle/>
          <a:p>
            <a:r>
              <a:rPr lang="nl-NL" sz="1600" dirty="0">
                <a:solidFill>
                  <a:schemeClr val="bg1"/>
                </a:solidFill>
                <a:latin typeface="RijksoverheidSansText" panose="020B0503040202060203" pitchFamily="34" charset="0"/>
              </a:rPr>
              <a:t>Jacqueline Schmitz</a:t>
            </a:r>
          </a:p>
          <a:p>
            <a:r>
              <a:rPr lang="nl-NL" sz="1600" dirty="0">
                <a:solidFill>
                  <a:schemeClr val="bg1"/>
                </a:solidFill>
                <a:latin typeface="RijksoverheidSansText" panose="020B0503040202060203" pitchFamily="34" charset="0"/>
              </a:rPr>
              <a:t>Contractmanager</a:t>
            </a:r>
          </a:p>
          <a:p>
            <a:endParaRPr lang="nl-NL" sz="1600" dirty="0">
              <a:solidFill>
                <a:schemeClr val="bg1"/>
              </a:solidFill>
              <a:latin typeface="RijksoverheidSansText" panose="020B0503040202060203" pitchFamily="34" charset="0"/>
            </a:endParaRPr>
          </a:p>
          <a:p>
            <a:endParaRPr lang="nl-NL" sz="1600" dirty="0">
              <a:solidFill>
                <a:schemeClr val="bg1"/>
              </a:solidFill>
              <a:latin typeface="RijksoverheidSansText" panose="020B0503040202060203" pitchFamily="34" charset="0"/>
            </a:endParaRPr>
          </a:p>
          <a:p>
            <a:r>
              <a:rPr lang="nl-NL" sz="1600" dirty="0">
                <a:solidFill>
                  <a:schemeClr val="bg1"/>
                </a:solidFill>
                <a:latin typeface="RijksoverheidSansText" panose="020B0503040202060203" pitchFamily="34" charset="0"/>
              </a:rPr>
              <a:t>Beoordelaar</a:t>
            </a:r>
          </a:p>
        </p:txBody>
      </p:sp>
      <p:pic>
        <p:nvPicPr>
          <p:cNvPr id="1026" name="Picture 2">
            <a:extLst>
              <a:ext uri="{FF2B5EF4-FFF2-40B4-BE49-F238E27FC236}">
                <a16:creationId xmlns:a16="http://schemas.microsoft.com/office/drawing/2014/main" id="{94E1301E-DCC8-AB21-9BB8-152E215FA07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171" b="29296"/>
          <a:stretch/>
        </p:blipFill>
        <p:spPr bwMode="auto">
          <a:xfrm>
            <a:off x="5497505" y="1622970"/>
            <a:ext cx="1827833" cy="187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Afbeelding 29">
            <a:extLst>
              <a:ext uri="{FF2B5EF4-FFF2-40B4-BE49-F238E27FC236}">
                <a16:creationId xmlns:a16="http://schemas.microsoft.com/office/drawing/2014/main" id="{D1563399-6058-795D-6EA6-77F24583DBBD}"/>
              </a:ext>
            </a:extLst>
          </p:cNvPr>
          <p:cNvPicPr>
            <a:picLocks noChangeAspect="1"/>
          </p:cNvPicPr>
          <p:nvPr/>
        </p:nvPicPr>
        <p:blipFill rotWithShape="1">
          <a:blip r:embed="rId5">
            <a:extLst>
              <a:ext uri="{28A0092B-C50C-407E-A947-70E740481C1C}">
                <a14:useLocalDpi xmlns:a14="http://schemas.microsoft.com/office/drawing/2010/main" val="0"/>
              </a:ext>
            </a:extLst>
          </a:blip>
          <a:srcRect t="16418" b="6994"/>
          <a:stretch/>
        </p:blipFill>
        <p:spPr>
          <a:xfrm>
            <a:off x="9917772" y="1622969"/>
            <a:ext cx="1839605" cy="1878571"/>
          </a:xfrm>
          <a:prstGeom prst="rect">
            <a:avLst/>
          </a:prstGeom>
        </p:spPr>
      </p:pic>
      <p:pic>
        <p:nvPicPr>
          <p:cNvPr id="4" name="Afbeelding 3" descr="Afbeelding met Menselijk gezicht, persoon, glimlach, muur&#10;&#10;Automatisch gegenereerde beschrijving">
            <a:extLst>
              <a:ext uri="{FF2B5EF4-FFF2-40B4-BE49-F238E27FC236}">
                <a16:creationId xmlns:a16="http://schemas.microsoft.com/office/drawing/2014/main" id="{FCCDD4AD-FC10-1D19-F585-538697F260F4}"/>
              </a:ext>
            </a:extLst>
          </p:cNvPr>
          <p:cNvPicPr>
            <a:picLocks noChangeAspect="1"/>
          </p:cNvPicPr>
          <p:nvPr/>
        </p:nvPicPr>
        <p:blipFill rotWithShape="1">
          <a:blip r:embed="rId6">
            <a:extLst>
              <a:ext uri="{28A0092B-C50C-407E-A947-70E740481C1C}">
                <a14:useLocalDpi xmlns:a14="http://schemas.microsoft.com/office/drawing/2010/main" val="0"/>
              </a:ext>
            </a:extLst>
          </a:blip>
          <a:srcRect l="-1" t="5090" r="34031" b="28751"/>
          <a:stretch/>
        </p:blipFill>
        <p:spPr>
          <a:xfrm>
            <a:off x="925835" y="1610380"/>
            <a:ext cx="1873190" cy="1878572"/>
          </a:xfrm>
          <a:prstGeom prst="rect">
            <a:avLst/>
          </a:prstGeom>
        </p:spPr>
      </p:pic>
      <p:sp>
        <p:nvSpPr>
          <p:cNvPr id="6" name="Tekstvak 5">
            <a:extLst>
              <a:ext uri="{FF2B5EF4-FFF2-40B4-BE49-F238E27FC236}">
                <a16:creationId xmlns:a16="http://schemas.microsoft.com/office/drawing/2014/main" id="{5A7F035B-ADED-97FA-F7EC-AF30A11624C0}"/>
              </a:ext>
            </a:extLst>
          </p:cNvPr>
          <p:cNvSpPr txBox="1"/>
          <p:nvPr/>
        </p:nvSpPr>
        <p:spPr>
          <a:xfrm>
            <a:off x="925835" y="3483615"/>
            <a:ext cx="1873190" cy="1323439"/>
          </a:xfrm>
          <a:prstGeom prst="rect">
            <a:avLst/>
          </a:prstGeom>
          <a:noFill/>
        </p:spPr>
        <p:txBody>
          <a:bodyPr wrap="square">
            <a:spAutoFit/>
          </a:bodyPr>
          <a:lstStyle/>
          <a:p>
            <a:r>
              <a:rPr lang="nl-NL" sz="1600" dirty="0">
                <a:solidFill>
                  <a:schemeClr val="bg1"/>
                </a:solidFill>
                <a:latin typeface="RijksoverheidSansText" panose="020B0503040202060203" pitchFamily="34" charset="0"/>
              </a:rPr>
              <a:t>Liesbeth Broeders</a:t>
            </a:r>
          </a:p>
          <a:p>
            <a:r>
              <a:rPr lang="nl-NL" sz="1600" dirty="0">
                <a:solidFill>
                  <a:schemeClr val="bg1"/>
                </a:solidFill>
                <a:latin typeface="RijksoverheidSansText" panose="020B0503040202060203" pitchFamily="34" charset="0"/>
              </a:rPr>
              <a:t>Integraal Project-verantwoordelijke</a:t>
            </a:r>
          </a:p>
          <a:p>
            <a:endParaRPr lang="nl-NL" sz="1600" dirty="0">
              <a:solidFill>
                <a:schemeClr val="bg1"/>
              </a:solidFill>
              <a:latin typeface="RijksoverheidSansText" panose="020B0503040202060203" pitchFamily="34" charset="0"/>
            </a:endParaRPr>
          </a:p>
          <a:p>
            <a:r>
              <a:rPr lang="nl-NL" sz="1600" dirty="0">
                <a:solidFill>
                  <a:schemeClr val="bg1"/>
                </a:solidFill>
                <a:latin typeface="RijksoverheidSansText" panose="020B0503040202060203" pitchFamily="34" charset="0"/>
              </a:rPr>
              <a:t>Beoordelaar</a:t>
            </a:r>
          </a:p>
        </p:txBody>
      </p:sp>
      <p:pic>
        <p:nvPicPr>
          <p:cNvPr id="10" name="Afbeelding 9" descr="Afbeelding met Menselijk gezicht, persoon, kleding, portret&#10;&#10;Automatisch gegenereerde beschrijving">
            <a:extLst>
              <a:ext uri="{FF2B5EF4-FFF2-40B4-BE49-F238E27FC236}">
                <a16:creationId xmlns:a16="http://schemas.microsoft.com/office/drawing/2014/main" id="{0A09A7E2-B344-8BB5-8C2B-B5A77C9C7F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4583" y="1622969"/>
            <a:ext cx="1878571" cy="1878571"/>
          </a:xfrm>
          <a:prstGeom prst="rect">
            <a:avLst/>
          </a:prstGeom>
        </p:spPr>
      </p:pic>
      <p:sp>
        <p:nvSpPr>
          <p:cNvPr id="12" name="Tekstvak 11">
            <a:extLst>
              <a:ext uri="{FF2B5EF4-FFF2-40B4-BE49-F238E27FC236}">
                <a16:creationId xmlns:a16="http://schemas.microsoft.com/office/drawing/2014/main" id="{C45595DB-7BFC-D555-B6B4-3248B09ADE98}"/>
              </a:ext>
            </a:extLst>
          </p:cNvPr>
          <p:cNvSpPr txBox="1"/>
          <p:nvPr/>
        </p:nvSpPr>
        <p:spPr>
          <a:xfrm>
            <a:off x="9917772" y="3555005"/>
            <a:ext cx="2031560" cy="1323439"/>
          </a:xfrm>
          <a:prstGeom prst="rect">
            <a:avLst/>
          </a:prstGeom>
          <a:noFill/>
        </p:spPr>
        <p:txBody>
          <a:bodyPr wrap="square">
            <a:spAutoFit/>
          </a:bodyPr>
          <a:lstStyle/>
          <a:p>
            <a:r>
              <a:rPr lang="nl-NL" sz="1600" dirty="0">
                <a:solidFill>
                  <a:schemeClr val="bg1"/>
                </a:solidFill>
                <a:latin typeface="RijksoverheidSansText" panose="020B0503040202060203" pitchFamily="34" charset="0"/>
              </a:rPr>
              <a:t>Stephanie Kim</a:t>
            </a:r>
          </a:p>
          <a:p>
            <a:r>
              <a:rPr lang="nl-NL" sz="1600" dirty="0">
                <a:solidFill>
                  <a:schemeClr val="bg1"/>
                </a:solidFill>
                <a:latin typeface="RijksoverheidSansText" panose="020B0503040202060203" pitchFamily="34" charset="0"/>
              </a:rPr>
              <a:t>Coördinerend Inkoopadviseur</a:t>
            </a:r>
          </a:p>
          <a:p>
            <a:endParaRPr lang="nl-NL" sz="1600" dirty="0">
              <a:solidFill>
                <a:schemeClr val="bg1"/>
              </a:solidFill>
              <a:latin typeface="RijksoverheidSansText" panose="020B0503040202060203" pitchFamily="34" charset="0"/>
            </a:endParaRPr>
          </a:p>
          <a:p>
            <a:r>
              <a:rPr lang="nl-NL" sz="1600" dirty="0">
                <a:solidFill>
                  <a:schemeClr val="bg1"/>
                </a:solidFill>
                <a:latin typeface="RijksoverheidSansText" panose="020B0503040202060203" pitchFamily="34" charset="0"/>
              </a:rPr>
              <a:t>Procesbegeleider</a:t>
            </a:r>
          </a:p>
        </p:txBody>
      </p:sp>
      <p:sp>
        <p:nvSpPr>
          <p:cNvPr id="14" name="Tekstvak 13">
            <a:extLst>
              <a:ext uri="{FF2B5EF4-FFF2-40B4-BE49-F238E27FC236}">
                <a16:creationId xmlns:a16="http://schemas.microsoft.com/office/drawing/2014/main" id="{F890FDD0-676B-12F7-CBDE-BCAC14D2DA1F}"/>
              </a:ext>
            </a:extLst>
          </p:cNvPr>
          <p:cNvSpPr txBox="1"/>
          <p:nvPr/>
        </p:nvSpPr>
        <p:spPr>
          <a:xfrm>
            <a:off x="7634583" y="3555005"/>
            <a:ext cx="2031560" cy="1323439"/>
          </a:xfrm>
          <a:prstGeom prst="rect">
            <a:avLst/>
          </a:prstGeom>
          <a:noFill/>
        </p:spPr>
        <p:txBody>
          <a:bodyPr wrap="square">
            <a:spAutoFit/>
          </a:bodyPr>
          <a:lstStyle/>
          <a:p>
            <a:r>
              <a:rPr lang="nl-NL" sz="1600" dirty="0">
                <a:solidFill>
                  <a:schemeClr val="bg1"/>
                </a:solidFill>
                <a:latin typeface="RijksoverheidSansText" panose="020B0503040202060203" pitchFamily="34" charset="0"/>
              </a:rPr>
              <a:t>Quinten van der Werff</a:t>
            </a:r>
          </a:p>
          <a:p>
            <a:r>
              <a:rPr lang="nl-NL" sz="1600" dirty="0">
                <a:solidFill>
                  <a:schemeClr val="bg1"/>
                </a:solidFill>
                <a:latin typeface="RijksoverheidSansText" panose="020B0503040202060203" pitchFamily="34" charset="0"/>
              </a:rPr>
              <a:t>Inkoopadviseur</a:t>
            </a:r>
          </a:p>
          <a:p>
            <a:endParaRPr lang="nl-NL" sz="1600" dirty="0">
              <a:solidFill>
                <a:schemeClr val="bg1"/>
              </a:solidFill>
              <a:latin typeface="RijksoverheidSansText" panose="020B0503040202060203" pitchFamily="34" charset="0"/>
            </a:endParaRPr>
          </a:p>
          <a:p>
            <a:endParaRPr lang="nl-NL" sz="1600" dirty="0">
              <a:solidFill>
                <a:schemeClr val="bg1"/>
              </a:solidFill>
              <a:latin typeface="RijksoverheidSansText" panose="020B0503040202060203" pitchFamily="34" charset="0"/>
            </a:endParaRPr>
          </a:p>
          <a:p>
            <a:r>
              <a:rPr lang="nl-NL" sz="1600" dirty="0">
                <a:solidFill>
                  <a:schemeClr val="bg1"/>
                </a:solidFill>
                <a:latin typeface="RijksoverheidSansText" panose="020B0503040202060203" pitchFamily="34" charset="0"/>
              </a:rPr>
              <a:t>Procesbegeleider</a:t>
            </a:r>
          </a:p>
        </p:txBody>
      </p:sp>
    </p:spTree>
    <p:extLst>
      <p:ext uri="{BB962C8B-B14F-4D97-AF65-F5344CB8AC3E}">
        <p14:creationId xmlns:p14="http://schemas.microsoft.com/office/powerpoint/2010/main" val="972686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2.1 Toelichting opgave</a:t>
            </a:r>
            <a:endParaRPr lang="nl-NL" sz="3600" b="1" dirty="0">
              <a:latin typeface="RijksoverheidSansHeading" panose="020B0503040202060203" pitchFamily="34" charset="0"/>
            </a:endParaRPr>
          </a:p>
        </p:txBody>
      </p:sp>
      <p:pic>
        <p:nvPicPr>
          <p:cNvPr id="2" name="Afbeelding 1">
            <a:extLst>
              <a:ext uri="{FF2B5EF4-FFF2-40B4-BE49-F238E27FC236}">
                <a16:creationId xmlns:a16="http://schemas.microsoft.com/office/drawing/2014/main" id="{9F856A4E-E7D7-6006-A333-D8440E25230F}"/>
              </a:ext>
            </a:extLst>
          </p:cNvPr>
          <p:cNvPicPr>
            <a:picLocks noChangeAspect="1"/>
          </p:cNvPicPr>
          <p:nvPr/>
        </p:nvPicPr>
        <p:blipFill>
          <a:blip r:embed="rId3"/>
          <a:stretch>
            <a:fillRect/>
          </a:stretch>
        </p:blipFill>
        <p:spPr>
          <a:xfrm>
            <a:off x="867900" y="1027532"/>
            <a:ext cx="7333846" cy="5753100"/>
          </a:xfrm>
          <a:prstGeom prst="rect">
            <a:avLst/>
          </a:prstGeom>
        </p:spPr>
      </p:pic>
    </p:spTree>
    <p:extLst>
      <p:ext uri="{BB962C8B-B14F-4D97-AF65-F5344CB8AC3E}">
        <p14:creationId xmlns:p14="http://schemas.microsoft.com/office/powerpoint/2010/main" val="292423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13FF44A5-496F-C296-D50C-6170D10BC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87" y="1027532"/>
            <a:ext cx="10365276" cy="5830468"/>
          </a:xfrm>
          <a:prstGeom prst="rect">
            <a:avLst/>
          </a:prstGeom>
        </p:spPr>
      </p:pic>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2.1 Toelichting opgave</a:t>
            </a:r>
            <a:endParaRPr lang="nl-NL" sz="3600" b="1" dirty="0">
              <a:latin typeface="RijksoverheidSansHeading" panose="020B0503040202060203" pitchFamily="34" charset="0"/>
            </a:endParaRPr>
          </a:p>
        </p:txBody>
      </p:sp>
    </p:spTree>
    <p:extLst>
      <p:ext uri="{BB962C8B-B14F-4D97-AF65-F5344CB8AC3E}">
        <p14:creationId xmlns:p14="http://schemas.microsoft.com/office/powerpoint/2010/main" val="2734438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resentatie Angeli klein.048.jpeg" descr="Presentatie Angeli klein.048.jpeg">
            <a:extLst>
              <a:ext uri="{FF2B5EF4-FFF2-40B4-BE49-F238E27FC236}">
                <a16:creationId xmlns:a16="http://schemas.microsoft.com/office/drawing/2014/main" id="{FB3B87B8-1BDD-A369-5238-F4A6EB4F12DF}"/>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 name="Tekstvak 1">
            <a:extLst>
              <a:ext uri="{FF2B5EF4-FFF2-40B4-BE49-F238E27FC236}">
                <a16:creationId xmlns:a16="http://schemas.microsoft.com/office/drawing/2014/main" id="{46368B88-560D-F6FD-DB69-AEA89054A58F}"/>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2.1 Toelichting opgave</a:t>
            </a:r>
            <a:endParaRPr lang="nl-NL" sz="3600" b="1" dirty="0">
              <a:latin typeface="RijksoverheidSansHeading" panose="020B0503040202060203" pitchFamily="34" charset="0"/>
            </a:endParaRPr>
          </a:p>
        </p:txBody>
      </p:sp>
    </p:spTree>
    <p:extLst>
      <p:ext uri="{BB962C8B-B14F-4D97-AF65-F5344CB8AC3E}">
        <p14:creationId xmlns:p14="http://schemas.microsoft.com/office/powerpoint/2010/main" val="531168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7C1CF47B-4743-4BBC-90DE-93E9B0C73429}"/>
              </a:ext>
            </a:extLst>
          </p:cNvPr>
          <p:cNvSpPr txBox="1"/>
          <p:nvPr/>
        </p:nvSpPr>
        <p:spPr>
          <a:xfrm>
            <a:off x="867900" y="474791"/>
            <a:ext cx="10153651" cy="552741"/>
          </a:xfrm>
          <a:prstGeom prst="rect">
            <a:avLst/>
          </a:prstGeom>
          <a:noFill/>
        </p:spPr>
        <p:txBody>
          <a:bodyPr wrap="square" lIns="0" tIns="0" rIns="0" bIns="0" numCol="1" spcCol="576000" rtlCol="0" anchor="t" anchorCtr="0">
            <a:noAutofit/>
          </a:bodyPr>
          <a:lstStyle/>
          <a:p>
            <a:pPr>
              <a:spcBef>
                <a:spcPts val="600"/>
              </a:spcBef>
              <a:spcAft>
                <a:spcPts val="600"/>
              </a:spcAft>
            </a:pPr>
            <a:r>
              <a:rPr lang="nl-NL" sz="3600" b="1" dirty="0">
                <a:solidFill>
                  <a:srgbClr val="01689B"/>
                </a:solidFill>
                <a:latin typeface="RijksoverheidSansHeading" panose="020B0503040202060203" pitchFamily="34" charset="0"/>
              </a:rPr>
              <a:t>2.2 Opgave: wie zijn onze partners?</a:t>
            </a:r>
          </a:p>
        </p:txBody>
      </p:sp>
      <p:sp>
        <p:nvSpPr>
          <p:cNvPr id="5" name="Tekstvak 4">
            <a:extLst>
              <a:ext uri="{FF2B5EF4-FFF2-40B4-BE49-F238E27FC236}">
                <a16:creationId xmlns:a16="http://schemas.microsoft.com/office/drawing/2014/main" id="{6BD27200-F5D5-3B8D-3490-6D7B70F71F1E}"/>
              </a:ext>
            </a:extLst>
          </p:cNvPr>
          <p:cNvSpPr txBox="1"/>
          <p:nvPr/>
        </p:nvSpPr>
        <p:spPr>
          <a:xfrm>
            <a:off x="8540885" y="1305342"/>
            <a:ext cx="3433864" cy="3477875"/>
          </a:xfrm>
          <a:prstGeom prst="rect">
            <a:avLst/>
          </a:prstGeom>
          <a:noFill/>
        </p:spPr>
        <p:txBody>
          <a:bodyPr wrap="square">
            <a:spAutoFit/>
          </a:bodyPr>
          <a:lstStyle/>
          <a:p>
            <a:pPr marR="1700" algn="l" rtl="0"/>
            <a:r>
              <a:rPr lang="nl-NL" sz="2200" b="1" i="0" u="none" strike="noStrike" baseline="30000" dirty="0">
                <a:solidFill>
                  <a:srgbClr val="000000"/>
                </a:solidFill>
                <a:latin typeface="RijksoverheidSansText" panose="020B0604020202020204" charset="0"/>
                <a:ea typeface="Verdana" panose="020B0604030504040204" pitchFamily="34" charset="0"/>
              </a:rPr>
              <a:t>IPM-team is de spil</a:t>
            </a:r>
          </a:p>
          <a:p>
            <a:pPr marR="1700" algn="l" rtl="0"/>
            <a:r>
              <a:rPr lang="nl-NL" sz="2200" baseline="30000" dirty="0">
                <a:solidFill>
                  <a:srgbClr val="000000"/>
                </a:solidFill>
                <a:latin typeface="RijksoverheidSansText" panose="020B0604020202020204" charset="0"/>
                <a:ea typeface="Verdana" panose="020B0604030504040204" pitchFamily="34" charset="0"/>
              </a:rPr>
              <a:t>Bestaat uit vier IPM-rollen en voor deze opgave is er een kernteam met enkele aanvullende rolhouders naast de standaard IPM-rollen.</a:t>
            </a:r>
            <a:endParaRPr lang="nl-NL" sz="2200" b="1" baseline="30000" dirty="0">
              <a:solidFill>
                <a:srgbClr val="000000"/>
              </a:solidFill>
              <a:latin typeface="RijksoverheidSansText" panose="020B0604020202020204" charset="0"/>
              <a:ea typeface="Verdana" panose="020B0604030504040204" pitchFamily="34" charset="0"/>
            </a:endParaRPr>
          </a:p>
          <a:p>
            <a:pPr marR="1700" algn="l" rtl="0"/>
            <a:endParaRPr lang="nl-NL" sz="2200" b="1" i="0" u="none" strike="noStrike" baseline="30000" dirty="0">
              <a:solidFill>
                <a:srgbClr val="000000"/>
              </a:solidFill>
              <a:latin typeface="RijksoverheidSansText" panose="020B0604020202020204" charset="0"/>
              <a:ea typeface="Verdana" panose="020B0604030504040204" pitchFamily="34" charset="0"/>
            </a:endParaRPr>
          </a:p>
          <a:p>
            <a:pPr marR="1700" algn="l" rtl="0"/>
            <a:r>
              <a:rPr lang="nl-NL" sz="2200" b="1" i="0" u="none" strike="noStrike" baseline="30000" dirty="0">
                <a:solidFill>
                  <a:srgbClr val="000000"/>
                </a:solidFill>
                <a:latin typeface="RijksoverheidSansText" panose="020B0604020202020204" charset="0"/>
                <a:ea typeface="Verdana" panose="020B0604030504040204" pitchFamily="34" charset="0"/>
              </a:rPr>
              <a:t>De omgeving</a:t>
            </a:r>
          </a:p>
          <a:p>
            <a:pPr marL="342900" marR="1700" indent="-342900" algn="l" rtl="0">
              <a:buFont typeface="Wingdings" panose="05000000000000000000" pitchFamily="2" charset="2"/>
              <a:buChar char="§"/>
            </a:pPr>
            <a:r>
              <a:rPr lang="nl-NL" sz="2200" baseline="30000" dirty="0">
                <a:solidFill>
                  <a:srgbClr val="000000"/>
                </a:solidFill>
                <a:latin typeface="RijksoverheidSansText" panose="020B0604020202020204" charset="0"/>
                <a:ea typeface="Verdana" panose="020B0604030504040204" pitchFamily="34" charset="0"/>
              </a:rPr>
              <a:t>RVB interne stakeholders</a:t>
            </a:r>
          </a:p>
          <a:p>
            <a:pPr marL="342900" marR="1700" indent="-342900" algn="l" rtl="0">
              <a:buFont typeface="Wingdings" panose="05000000000000000000" pitchFamily="2" charset="2"/>
              <a:buChar char="§"/>
            </a:pPr>
            <a:r>
              <a:rPr lang="nl-NL" sz="2200" b="0" i="0" u="none" strike="noStrike" baseline="30000" dirty="0">
                <a:solidFill>
                  <a:srgbClr val="000000"/>
                </a:solidFill>
                <a:latin typeface="RijksoverheidSansText" panose="020B0604020202020204" charset="0"/>
                <a:ea typeface="Verdana" panose="020B0604030504040204" pitchFamily="34" charset="0"/>
              </a:rPr>
              <a:t>De gebruikers/klant</a:t>
            </a:r>
          </a:p>
          <a:p>
            <a:pPr marL="342900" marR="1700" indent="-342900" algn="l" rtl="0">
              <a:buFont typeface="Wingdings" panose="05000000000000000000" pitchFamily="2" charset="2"/>
              <a:buChar char="§"/>
            </a:pPr>
            <a:r>
              <a:rPr lang="nl-NL" sz="2200" baseline="30000" dirty="0">
                <a:solidFill>
                  <a:srgbClr val="000000"/>
                </a:solidFill>
                <a:latin typeface="RijksoverheidSansText" panose="020B0604020202020204" charset="0"/>
                <a:ea typeface="Verdana" panose="020B0604030504040204" pitchFamily="34" charset="0"/>
              </a:rPr>
              <a:t>Stakeholders uit de omgeving van de projectlocatie</a:t>
            </a:r>
          </a:p>
          <a:p>
            <a:pPr marL="342900" marR="1700" indent="-342900" algn="l" rtl="0">
              <a:buFont typeface="Wingdings" panose="05000000000000000000" pitchFamily="2" charset="2"/>
              <a:buChar char="§"/>
            </a:pPr>
            <a:r>
              <a:rPr lang="nl-NL" sz="2200" b="0" i="0" u="none" strike="noStrike" baseline="30000" dirty="0">
                <a:solidFill>
                  <a:srgbClr val="000000"/>
                </a:solidFill>
                <a:latin typeface="RijksoverheidSansText" panose="020B0604020202020204" charset="0"/>
                <a:ea typeface="Verdana" panose="020B0604030504040204" pitchFamily="34" charset="0"/>
              </a:rPr>
              <a:t>De marktpartijen die samen bijdragen aan de uitvoering van de opgave conform de ambities en doelen (zie volgende slide)</a:t>
            </a:r>
          </a:p>
        </p:txBody>
      </p:sp>
      <p:pic>
        <p:nvPicPr>
          <p:cNvPr id="2" name="Afbeelding 1">
            <a:extLst>
              <a:ext uri="{FF2B5EF4-FFF2-40B4-BE49-F238E27FC236}">
                <a16:creationId xmlns:a16="http://schemas.microsoft.com/office/drawing/2014/main" id="{0871CB8F-148E-C8F7-A16D-A174F06F1B41}"/>
              </a:ext>
            </a:extLst>
          </p:cNvPr>
          <p:cNvPicPr>
            <a:picLocks noChangeAspect="1"/>
          </p:cNvPicPr>
          <p:nvPr/>
        </p:nvPicPr>
        <p:blipFill>
          <a:blip r:embed="rId3"/>
          <a:stretch>
            <a:fillRect/>
          </a:stretch>
        </p:blipFill>
        <p:spPr>
          <a:xfrm>
            <a:off x="785295" y="1541542"/>
            <a:ext cx="7800365" cy="4392330"/>
          </a:xfrm>
          <a:prstGeom prst="rect">
            <a:avLst/>
          </a:prstGeom>
        </p:spPr>
      </p:pic>
    </p:spTree>
    <p:extLst>
      <p:ext uri="{BB962C8B-B14F-4D97-AF65-F5344CB8AC3E}">
        <p14:creationId xmlns:p14="http://schemas.microsoft.com/office/powerpoint/2010/main" val="2738850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afgeronde hoeken 7">
            <a:extLst>
              <a:ext uri="{FF2B5EF4-FFF2-40B4-BE49-F238E27FC236}">
                <a16:creationId xmlns:a16="http://schemas.microsoft.com/office/drawing/2014/main" id="{E63B28B7-6EBD-D306-4E6C-665A63000283}"/>
              </a:ext>
            </a:extLst>
          </p:cNvPr>
          <p:cNvSpPr/>
          <p:nvPr/>
        </p:nvSpPr>
        <p:spPr>
          <a:xfrm>
            <a:off x="87695" y="3054139"/>
            <a:ext cx="11878811" cy="2820408"/>
          </a:xfrm>
          <a:prstGeom prst="roundRect">
            <a:avLst>
              <a:gd name="adj" fmla="val 7859"/>
            </a:avLst>
          </a:prstGeom>
          <a:solidFill>
            <a:schemeClr val="accent4"/>
          </a:solidFill>
          <a:effectLst>
            <a:innerShdw blurRad="63500" dist="50800" dir="18900000">
              <a:prstClr val="black">
                <a:alpha val="50000"/>
              </a:prstClr>
            </a:innerShdw>
          </a:effectLst>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NL"/>
          </a:p>
        </p:txBody>
      </p:sp>
      <p:sp>
        <p:nvSpPr>
          <p:cNvPr id="10" name="Rechthoek: afgeronde hoeken 9">
            <a:extLst>
              <a:ext uri="{FF2B5EF4-FFF2-40B4-BE49-F238E27FC236}">
                <a16:creationId xmlns:a16="http://schemas.microsoft.com/office/drawing/2014/main" id="{E307103F-8990-9CA0-296D-18CB58774EBD}"/>
              </a:ext>
            </a:extLst>
          </p:cNvPr>
          <p:cNvSpPr/>
          <p:nvPr/>
        </p:nvSpPr>
        <p:spPr>
          <a:xfrm>
            <a:off x="1776096" y="983453"/>
            <a:ext cx="2794583" cy="411061"/>
          </a:xfrm>
          <a:prstGeom prst="roundRect">
            <a:avLst/>
          </a:prstGeom>
          <a:solidFill>
            <a:srgbClr val="512373"/>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Rijksvastgoedbedrijf</a:t>
            </a:r>
          </a:p>
        </p:txBody>
      </p:sp>
      <p:sp>
        <p:nvSpPr>
          <p:cNvPr id="11" name="Rechthoek: afgeronde hoeken 10">
            <a:extLst>
              <a:ext uri="{FF2B5EF4-FFF2-40B4-BE49-F238E27FC236}">
                <a16:creationId xmlns:a16="http://schemas.microsoft.com/office/drawing/2014/main" id="{2EE5892C-E326-AAAB-9114-7B196A60EEF2}"/>
              </a:ext>
            </a:extLst>
          </p:cNvPr>
          <p:cNvSpPr/>
          <p:nvPr/>
        </p:nvSpPr>
        <p:spPr>
          <a:xfrm>
            <a:off x="9356565" y="1806501"/>
            <a:ext cx="1336295" cy="411061"/>
          </a:xfrm>
          <a:prstGeom prst="roundRect">
            <a:avLst/>
          </a:prstGeom>
          <a:solidFill>
            <a:srgbClr val="7030A0"/>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Operate</a:t>
            </a:r>
            <a:endParaRPr lang="nl-NL" dirty="0"/>
          </a:p>
        </p:txBody>
      </p:sp>
      <p:sp>
        <p:nvSpPr>
          <p:cNvPr id="12" name="Rechthoek: afgeronde hoeken 11">
            <a:extLst>
              <a:ext uri="{FF2B5EF4-FFF2-40B4-BE49-F238E27FC236}">
                <a16:creationId xmlns:a16="http://schemas.microsoft.com/office/drawing/2014/main" id="{8E758C0D-D571-8EE3-FB78-4F6086ED21BB}"/>
              </a:ext>
            </a:extLst>
          </p:cNvPr>
          <p:cNvSpPr/>
          <p:nvPr/>
        </p:nvSpPr>
        <p:spPr>
          <a:xfrm>
            <a:off x="2077932" y="2395062"/>
            <a:ext cx="2413759" cy="411061"/>
          </a:xfrm>
          <a:prstGeom prst="roundRect">
            <a:avLst/>
          </a:prstGeom>
          <a:solidFill>
            <a:srgbClr val="7533A7"/>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Opdrachtnemer</a:t>
            </a:r>
          </a:p>
        </p:txBody>
      </p:sp>
      <p:sp>
        <p:nvSpPr>
          <p:cNvPr id="13" name="Rechthoek: afgeronde hoeken 12">
            <a:extLst>
              <a:ext uri="{FF2B5EF4-FFF2-40B4-BE49-F238E27FC236}">
                <a16:creationId xmlns:a16="http://schemas.microsoft.com/office/drawing/2014/main" id="{EB4CA31C-D2A6-222E-5800-27003DD0EDBD}"/>
              </a:ext>
            </a:extLst>
          </p:cNvPr>
          <p:cNvSpPr/>
          <p:nvPr/>
        </p:nvSpPr>
        <p:spPr>
          <a:xfrm>
            <a:off x="8703385" y="2387982"/>
            <a:ext cx="1336295" cy="411061"/>
          </a:xfrm>
          <a:prstGeom prst="roundRect">
            <a:avLst/>
          </a:prstGeom>
          <a:solidFill>
            <a:srgbClr val="C979BA"/>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CDV</a:t>
            </a:r>
          </a:p>
        </p:txBody>
      </p:sp>
      <p:sp>
        <p:nvSpPr>
          <p:cNvPr id="14" name="Rechthoek: afgeronde hoeken 13">
            <a:extLst>
              <a:ext uri="{FF2B5EF4-FFF2-40B4-BE49-F238E27FC236}">
                <a16:creationId xmlns:a16="http://schemas.microsoft.com/office/drawing/2014/main" id="{00D4C83D-047F-51EA-A4C1-7436AE45F4CA}"/>
              </a:ext>
            </a:extLst>
          </p:cNvPr>
          <p:cNvSpPr/>
          <p:nvPr/>
        </p:nvSpPr>
        <p:spPr>
          <a:xfrm>
            <a:off x="201442" y="3587143"/>
            <a:ext cx="1963429" cy="1094805"/>
          </a:xfrm>
          <a:prstGeom prst="roundRect">
            <a:avLst/>
          </a:prstGeom>
          <a:solidFill>
            <a:schemeClr val="accent6">
              <a:lumMod val="60000"/>
              <a:lumOff val="4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Rijkskantoor, vergadercentrum, Knoopplein</a:t>
            </a:r>
          </a:p>
        </p:txBody>
      </p:sp>
      <p:sp>
        <p:nvSpPr>
          <p:cNvPr id="15" name="Rechthoek: afgeronde hoeken 14">
            <a:extLst>
              <a:ext uri="{FF2B5EF4-FFF2-40B4-BE49-F238E27FC236}">
                <a16:creationId xmlns:a16="http://schemas.microsoft.com/office/drawing/2014/main" id="{DB5F7EC9-0E38-320E-8FAF-6815BA4A10ED}"/>
              </a:ext>
            </a:extLst>
          </p:cNvPr>
          <p:cNvSpPr/>
          <p:nvPr/>
        </p:nvSpPr>
        <p:spPr>
          <a:xfrm>
            <a:off x="7073664" y="3142075"/>
            <a:ext cx="1040163" cy="1094805"/>
          </a:xfrm>
          <a:prstGeom prst="roundRect">
            <a:avLst/>
          </a:prstGeom>
          <a:solidFill>
            <a:schemeClr val="accent5">
              <a:lumMod val="75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a:p>
            <a:pPr algn="ctr"/>
            <a:r>
              <a:rPr lang="nl-NL" dirty="0"/>
              <a:t>Energie</a:t>
            </a:r>
          </a:p>
          <a:p>
            <a:pPr algn="ctr"/>
            <a:r>
              <a:rPr lang="nl-NL" dirty="0"/>
              <a:t>(WKO)</a:t>
            </a:r>
          </a:p>
          <a:p>
            <a:pPr algn="ctr"/>
            <a:endParaRPr lang="nl-NL" dirty="0"/>
          </a:p>
        </p:txBody>
      </p:sp>
      <p:sp>
        <p:nvSpPr>
          <p:cNvPr id="16" name="Rechthoek: afgeronde hoeken 15">
            <a:extLst>
              <a:ext uri="{FF2B5EF4-FFF2-40B4-BE49-F238E27FC236}">
                <a16:creationId xmlns:a16="http://schemas.microsoft.com/office/drawing/2014/main" id="{A325294F-B18B-3FCD-EBEB-97973B46485C}"/>
              </a:ext>
            </a:extLst>
          </p:cNvPr>
          <p:cNvSpPr/>
          <p:nvPr/>
        </p:nvSpPr>
        <p:spPr>
          <a:xfrm>
            <a:off x="4050597" y="3587143"/>
            <a:ext cx="1040163" cy="1112517"/>
          </a:xfrm>
          <a:prstGeom prst="roundRect">
            <a:avLst/>
          </a:prstGeom>
          <a:solidFill>
            <a:schemeClr val="accent6">
              <a:lumMod val="60000"/>
              <a:lumOff val="4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nl-NL" dirty="0"/>
          </a:p>
          <a:p>
            <a:pPr algn="ctr"/>
            <a:r>
              <a:rPr lang="nl-NL" dirty="0">
                <a:solidFill>
                  <a:schemeClr val="tx1"/>
                </a:solidFill>
              </a:rPr>
              <a:t>Wonen</a:t>
            </a:r>
          </a:p>
          <a:p>
            <a:pPr algn="ctr"/>
            <a:endParaRPr lang="nl-NL" dirty="0"/>
          </a:p>
          <a:p>
            <a:pPr algn="ctr"/>
            <a:endParaRPr lang="nl-NL" dirty="0"/>
          </a:p>
        </p:txBody>
      </p:sp>
      <p:sp>
        <p:nvSpPr>
          <p:cNvPr id="17" name="Rechthoek: afgeronde hoeken 16">
            <a:extLst>
              <a:ext uri="{FF2B5EF4-FFF2-40B4-BE49-F238E27FC236}">
                <a16:creationId xmlns:a16="http://schemas.microsoft.com/office/drawing/2014/main" id="{E6CF9E6A-00AE-5BF0-B793-9BDAD7FFD011}"/>
              </a:ext>
            </a:extLst>
          </p:cNvPr>
          <p:cNvSpPr/>
          <p:nvPr/>
        </p:nvSpPr>
        <p:spPr>
          <a:xfrm>
            <a:off x="2379179" y="3579596"/>
            <a:ext cx="1363628" cy="1112517"/>
          </a:xfrm>
          <a:prstGeom prst="roundRect">
            <a:avLst/>
          </a:prstGeom>
          <a:solidFill>
            <a:schemeClr val="accent6">
              <a:lumMod val="60000"/>
              <a:lumOff val="4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a:p>
            <a:pPr algn="ctr"/>
            <a:r>
              <a:rPr lang="nl-NL" dirty="0">
                <a:solidFill>
                  <a:schemeClr val="tx1"/>
                </a:solidFill>
              </a:rPr>
              <a:t>Stadslobby en plinten</a:t>
            </a:r>
          </a:p>
          <a:p>
            <a:pPr algn="ctr"/>
            <a:endParaRPr lang="nl-NL" dirty="0"/>
          </a:p>
        </p:txBody>
      </p:sp>
      <p:sp>
        <p:nvSpPr>
          <p:cNvPr id="26" name="Rechthoek: afgeronde hoeken 25">
            <a:extLst>
              <a:ext uri="{FF2B5EF4-FFF2-40B4-BE49-F238E27FC236}">
                <a16:creationId xmlns:a16="http://schemas.microsoft.com/office/drawing/2014/main" id="{2E66A2EB-B414-EB44-C6CF-2B860B42A572}"/>
              </a:ext>
            </a:extLst>
          </p:cNvPr>
          <p:cNvSpPr/>
          <p:nvPr/>
        </p:nvSpPr>
        <p:spPr>
          <a:xfrm>
            <a:off x="10676244" y="3397783"/>
            <a:ext cx="921508" cy="616092"/>
          </a:xfrm>
          <a:prstGeom prst="roundRect">
            <a:avLst/>
          </a:prstGeom>
          <a:solidFill>
            <a:schemeClr val="accent4">
              <a:lumMod val="40000"/>
              <a:lumOff val="6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Overig</a:t>
            </a:r>
          </a:p>
        </p:txBody>
      </p:sp>
      <p:sp>
        <p:nvSpPr>
          <p:cNvPr id="27" name="Rechthoek: afgeronde hoeken 26">
            <a:extLst>
              <a:ext uri="{FF2B5EF4-FFF2-40B4-BE49-F238E27FC236}">
                <a16:creationId xmlns:a16="http://schemas.microsoft.com/office/drawing/2014/main" id="{619D1FA8-7B56-958D-ABC8-64EAC3EDA496}"/>
              </a:ext>
            </a:extLst>
          </p:cNvPr>
          <p:cNvSpPr/>
          <p:nvPr/>
        </p:nvSpPr>
        <p:spPr>
          <a:xfrm>
            <a:off x="8703384" y="3429661"/>
            <a:ext cx="905439" cy="589150"/>
          </a:xfrm>
          <a:prstGeom prst="roundRect">
            <a:avLst/>
          </a:prstGeom>
          <a:solidFill>
            <a:schemeClr val="accent4">
              <a:lumMod val="40000"/>
              <a:lumOff val="6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RSO</a:t>
            </a:r>
          </a:p>
        </p:txBody>
      </p:sp>
      <p:sp>
        <p:nvSpPr>
          <p:cNvPr id="28" name="Rechthoek: afgeronde hoeken 27">
            <a:extLst>
              <a:ext uri="{FF2B5EF4-FFF2-40B4-BE49-F238E27FC236}">
                <a16:creationId xmlns:a16="http://schemas.microsoft.com/office/drawing/2014/main" id="{0288BB9F-7B2F-5A1F-4666-A022D9B4C0DF}"/>
              </a:ext>
            </a:extLst>
          </p:cNvPr>
          <p:cNvSpPr/>
          <p:nvPr/>
        </p:nvSpPr>
        <p:spPr>
          <a:xfrm>
            <a:off x="9681780" y="3408211"/>
            <a:ext cx="921508" cy="616092"/>
          </a:xfrm>
          <a:prstGeom prst="roundRect">
            <a:avLst/>
          </a:prstGeom>
          <a:solidFill>
            <a:schemeClr val="accent4">
              <a:lumMod val="40000"/>
              <a:lumOff val="6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RBO</a:t>
            </a:r>
          </a:p>
        </p:txBody>
      </p:sp>
      <p:sp>
        <p:nvSpPr>
          <p:cNvPr id="30" name="Rechthoek: afgeronde hoeken 29">
            <a:extLst>
              <a:ext uri="{FF2B5EF4-FFF2-40B4-BE49-F238E27FC236}">
                <a16:creationId xmlns:a16="http://schemas.microsoft.com/office/drawing/2014/main" id="{AEF6D157-8477-E89B-D7E7-48A8B97E853D}"/>
              </a:ext>
            </a:extLst>
          </p:cNvPr>
          <p:cNvSpPr/>
          <p:nvPr/>
        </p:nvSpPr>
        <p:spPr>
          <a:xfrm>
            <a:off x="5439279" y="3575167"/>
            <a:ext cx="1256241" cy="1094805"/>
          </a:xfrm>
          <a:prstGeom prst="roundRect">
            <a:avLst/>
          </a:prstGeom>
          <a:solidFill>
            <a:schemeClr val="accent6">
              <a:lumMod val="60000"/>
              <a:lumOff val="4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Mobiliteit</a:t>
            </a:r>
          </a:p>
        </p:txBody>
      </p:sp>
      <p:sp>
        <p:nvSpPr>
          <p:cNvPr id="31" name="Rechthoek: afgeronde hoeken 30">
            <a:extLst>
              <a:ext uri="{FF2B5EF4-FFF2-40B4-BE49-F238E27FC236}">
                <a16:creationId xmlns:a16="http://schemas.microsoft.com/office/drawing/2014/main" id="{F8652FC4-6EC5-6C63-CE31-20B66C5C913C}"/>
              </a:ext>
            </a:extLst>
          </p:cNvPr>
          <p:cNvSpPr/>
          <p:nvPr/>
        </p:nvSpPr>
        <p:spPr>
          <a:xfrm>
            <a:off x="6919447" y="4468052"/>
            <a:ext cx="1551355" cy="1182510"/>
          </a:xfrm>
          <a:prstGeom prst="roundRect">
            <a:avLst/>
          </a:prstGeom>
          <a:solidFill>
            <a:schemeClr val="accent2"/>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400" dirty="0">
              <a:solidFill>
                <a:schemeClr val="tx1"/>
              </a:solidFill>
            </a:endParaRPr>
          </a:p>
          <a:p>
            <a:pPr algn="ctr"/>
            <a:r>
              <a:rPr lang="nl-NL" sz="1400" dirty="0">
                <a:solidFill>
                  <a:schemeClr val="tx1"/>
                </a:solidFill>
              </a:rPr>
              <a:t>Verplichte aansluiting op </a:t>
            </a:r>
            <a:r>
              <a:rPr lang="nl-NL" sz="1400">
                <a:solidFill>
                  <a:schemeClr val="tx1"/>
                </a:solidFill>
              </a:rPr>
              <a:t>gebiedsgericht warmtesysteem </a:t>
            </a:r>
            <a:r>
              <a:rPr lang="nl-NL" sz="1400" dirty="0">
                <a:solidFill>
                  <a:schemeClr val="tx1"/>
                </a:solidFill>
              </a:rPr>
              <a:t>Beursgebied</a:t>
            </a:r>
          </a:p>
          <a:p>
            <a:pPr algn="ctr"/>
            <a:endParaRPr lang="nl-NL" sz="1400" dirty="0">
              <a:solidFill>
                <a:schemeClr val="tx1"/>
              </a:solidFill>
            </a:endParaRPr>
          </a:p>
        </p:txBody>
      </p:sp>
      <p:cxnSp>
        <p:nvCxnSpPr>
          <p:cNvPr id="34" name="Rechte verbindingslijn 33">
            <a:extLst>
              <a:ext uri="{FF2B5EF4-FFF2-40B4-BE49-F238E27FC236}">
                <a16:creationId xmlns:a16="http://schemas.microsoft.com/office/drawing/2014/main" id="{73FA8F5E-F5C6-A20C-2E97-171E54638598}"/>
              </a:ext>
            </a:extLst>
          </p:cNvPr>
          <p:cNvCxnSpPr>
            <a:cxnSpLocks/>
            <a:stCxn id="108" idx="2"/>
          </p:cNvCxnSpPr>
          <p:nvPr/>
        </p:nvCxnSpPr>
        <p:spPr>
          <a:xfrm flipH="1">
            <a:off x="3173387" y="2123753"/>
            <a:ext cx="1" cy="271309"/>
          </a:xfrm>
          <a:prstGeom prst="line">
            <a:avLst/>
          </a:prstGeom>
        </p:spPr>
        <p:style>
          <a:lnRef idx="1">
            <a:schemeClr val="dk1"/>
          </a:lnRef>
          <a:fillRef idx="0">
            <a:schemeClr val="dk1"/>
          </a:fillRef>
          <a:effectRef idx="0">
            <a:schemeClr val="dk1"/>
          </a:effectRef>
          <a:fontRef idx="minor">
            <a:schemeClr val="tx1"/>
          </a:fontRef>
        </p:style>
      </p:cxnSp>
      <p:cxnSp>
        <p:nvCxnSpPr>
          <p:cNvPr id="45" name="Rechte verbindingslijn 44">
            <a:extLst>
              <a:ext uri="{FF2B5EF4-FFF2-40B4-BE49-F238E27FC236}">
                <a16:creationId xmlns:a16="http://schemas.microsoft.com/office/drawing/2014/main" id="{93838666-4E87-7708-1B7B-CC4875B1FA6B}"/>
              </a:ext>
            </a:extLst>
          </p:cNvPr>
          <p:cNvCxnSpPr>
            <a:cxnSpLocks/>
            <a:stCxn id="12" idx="2"/>
            <a:endCxn id="17" idx="0"/>
          </p:cNvCxnSpPr>
          <p:nvPr/>
        </p:nvCxnSpPr>
        <p:spPr>
          <a:xfrm flipH="1">
            <a:off x="3060993" y="2806123"/>
            <a:ext cx="223819" cy="773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0F2CB3D-475A-81A9-0698-0EA18AA95022}"/>
              </a:ext>
            </a:extLst>
          </p:cNvPr>
          <p:cNvCxnSpPr>
            <a:cxnSpLocks/>
            <a:stCxn id="12" idx="2"/>
            <a:endCxn id="14" idx="0"/>
          </p:cNvCxnSpPr>
          <p:nvPr/>
        </p:nvCxnSpPr>
        <p:spPr>
          <a:xfrm flipH="1">
            <a:off x="1183157" y="2806123"/>
            <a:ext cx="2101655" cy="781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563BF42F-CEA9-9BC7-FCD0-FD9614F542D9}"/>
              </a:ext>
            </a:extLst>
          </p:cNvPr>
          <p:cNvCxnSpPr>
            <a:cxnSpLocks/>
            <a:stCxn id="12" idx="2"/>
          </p:cNvCxnSpPr>
          <p:nvPr/>
        </p:nvCxnSpPr>
        <p:spPr>
          <a:xfrm>
            <a:off x="3284812" y="2806123"/>
            <a:ext cx="1193330" cy="762936"/>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033BB64E-B128-5AF5-BB4A-11DF1E9154DA}"/>
              </a:ext>
            </a:extLst>
          </p:cNvPr>
          <p:cNvCxnSpPr>
            <a:cxnSpLocks/>
            <a:stCxn id="12" idx="2"/>
          </p:cNvCxnSpPr>
          <p:nvPr/>
        </p:nvCxnSpPr>
        <p:spPr>
          <a:xfrm>
            <a:off x="3284812" y="2806123"/>
            <a:ext cx="2749193" cy="755851"/>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Rechte verbindingslijn met pijl 64">
            <a:extLst>
              <a:ext uri="{FF2B5EF4-FFF2-40B4-BE49-F238E27FC236}">
                <a16:creationId xmlns:a16="http://schemas.microsoft.com/office/drawing/2014/main" id="{55369E90-25AB-0E55-6AFC-9CC4ABC0B170}"/>
              </a:ext>
            </a:extLst>
          </p:cNvPr>
          <p:cNvCxnSpPr>
            <a:cxnSpLocks/>
            <a:stCxn id="15" idx="2"/>
            <a:endCxn id="31" idx="0"/>
          </p:cNvCxnSpPr>
          <p:nvPr/>
        </p:nvCxnSpPr>
        <p:spPr>
          <a:xfrm>
            <a:off x="7593746" y="4236880"/>
            <a:ext cx="101379" cy="231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Rechte verbindingslijn 72">
            <a:extLst>
              <a:ext uri="{FF2B5EF4-FFF2-40B4-BE49-F238E27FC236}">
                <a16:creationId xmlns:a16="http://schemas.microsoft.com/office/drawing/2014/main" id="{3FC236D6-D5AA-AAB2-8BBB-881F0FB39B7A}"/>
              </a:ext>
            </a:extLst>
          </p:cNvPr>
          <p:cNvCxnSpPr>
            <a:cxnSpLocks/>
            <a:stCxn id="11" idx="2"/>
            <a:endCxn id="13" idx="0"/>
          </p:cNvCxnSpPr>
          <p:nvPr/>
        </p:nvCxnSpPr>
        <p:spPr>
          <a:xfrm flipH="1">
            <a:off x="9371533" y="2217562"/>
            <a:ext cx="653180" cy="170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0CE5C2B1-035F-4697-C5ED-8A75AEC7E2C8}"/>
              </a:ext>
            </a:extLst>
          </p:cNvPr>
          <p:cNvCxnSpPr>
            <a:cxnSpLocks/>
            <a:endCxn id="27" idx="0"/>
          </p:cNvCxnSpPr>
          <p:nvPr/>
        </p:nvCxnSpPr>
        <p:spPr>
          <a:xfrm flipH="1">
            <a:off x="9156104" y="2815023"/>
            <a:ext cx="215428" cy="61463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Rechte verbindingslijn 79">
            <a:extLst>
              <a:ext uri="{FF2B5EF4-FFF2-40B4-BE49-F238E27FC236}">
                <a16:creationId xmlns:a16="http://schemas.microsoft.com/office/drawing/2014/main" id="{C72086F2-F032-B690-5A04-AE4F9F2C7E91}"/>
              </a:ext>
            </a:extLst>
          </p:cNvPr>
          <p:cNvCxnSpPr>
            <a:cxnSpLocks/>
            <a:stCxn id="13" idx="2"/>
            <a:endCxn id="28" idx="0"/>
          </p:cNvCxnSpPr>
          <p:nvPr/>
        </p:nvCxnSpPr>
        <p:spPr>
          <a:xfrm>
            <a:off x="9371533" y="2799043"/>
            <a:ext cx="771001" cy="609168"/>
          </a:xfrm>
          <a:prstGeom prst="line">
            <a:avLst/>
          </a:prstGeom>
        </p:spPr>
        <p:style>
          <a:lnRef idx="1">
            <a:schemeClr val="accent1"/>
          </a:lnRef>
          <a:fillRef idx="0">
            <a:schemeClr val="accent1"/>
          </a:fillRef>
          <a:effectRef idx="0">
            <a:schemeClr val="accent1"/>
          </a:effectRef>
          <a:fontRef idx="minor">
            <a:schemeClr val="tx1"/>
          </a:fontRef>
        </p:style>
      </p:cxnSp>
      <p:sp>
        <p:nvSpPr>
          <p:cNvPr id="108" name="Rechthoek: afgeronde hoeken 107">
            <a:extLst>
              <a:ext uri="{FF2B5EF4-FFF2-40B4-BE49-F238E27FC236}">
                <a16:creationId xmlns:a16="http://schemas.microsoft.com/office/drawing/2014/main" id="{BCC20574-AA13-7C2C-4074-61A2E42B53D9}"/>
              </a:ext>
            </a:extLst>
          </p:cNvPr>
          <p:cNvSpPr/>
          <p:nvPr/>
        </p:nvSpPr>
        <p:spPr>
          <a:xfrm>
            <a:off x="2357376" y="1712692"/>
            <a:ext cx="1632023" cy="411061"/>
          </a:xfrm>
          <a:prstGeom prst="roundRect">
            <a:avLst/>
          </a:prstGeom>
          <a:solidFill>
            <a:srgbClr val="512373"/>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err="1"/>
              <a:t>DBM+e</a:t>
            </a:r>
            <a:endParaRPr lang="nl-NL" dirty="0"/>
          </a:p>
        </p:txBody>
      </p:sp>
      <p:cxnSp>
        <p:nvCxnSpPr>
          <p:cNvPr id="110" name="Rechte verbindingslijn 109">
            <a:extLst>
              <a:ext uri="{FF2B5EF4-FFF2-40B4-BE49-F238E27FC236}">
                <a16:creationId xmlns:a16="http://schemas.microsoft.com/office/drawing/2014/main" id="{F139906D-4F53-4FF3-F1BF-3305D6419A67}"/>
              </a:ext>
            </a:extLst>
          </p:cNvPr>
          <p:cNvCxnSpPr>
            <a:cxnSpLocks/>
            <a:stCxn id="10" idx="2"/>
            <a:endCxn id="108" idx="0"/>
          </p:cNvCxnSpPr>
          <p:nvPr/>
        </p:nvCxnSpPr>
        <p:spPr>
          <a:xfrm>
            <a:off x="3173388" y="1394514"/>
            <a:ext cx="0" cy="318178"/>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hthoek: afgeronde hoeken 43">
            <a:extLst>
              <a:ext uri="{FF2B5EF4-FFF2-40B4-BE49-F238E27FC236}">
                <a16:creationId xmlns:a16="http://schemas.microsoft.com/office/drawing/2014/main" id="{A6A6634C-FFF0-5545-AED5-3BF21E4B23D8}"/>
              </a:ext>
            </a:extLst>
          </p:cNvPr>
          <p:cNvSpPr/>
          <p:nvPr/>
        </p:nvSpPr>
        <p:spPr>
          <a:xfrm>
            <a:off x="10274067" y="2395061"/>
            <a:ext cx="1336295" cy="411061"/>
          </a:xfrm>
          <a:prstGeom prst="roundRect">
            <a:avLst/>
          </a:prstGeom>
          <a:solidFill>
            <a:srgbClr val="C979BA"/>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IDV-P</a:t>
            </a:r>
          </a:p>
        </p:txBody>
      </p:sp>
      <p:cxnSp>
        <p:nvCxnSpPr>
          <p:cNvPr id="50" name="Rechte verbindingslijn 49">
            <a:extLst>
              <a:ext uri="{FF2B5EF4-FFF2-40B4-BE49-F238E27FC236}">
                <a16:creationId xmlns:a16="http://schemas.microsoft.com/office/drawing/2014/main" id="{82B56DE7-D12D-B5F7-8D4C-2C4EDC6FC199}"/>
              </a:ext>
            </a:extLst>
          </p:cNvPr>
          <p:cNvCxnSpPr>
            <a:cxnSpLocks/>
            <a:stCxn id="11" idx="2"/>
            <a:endCxn id="44" idx="0"/>
          </p:cNvCxnSpPr>
          <p:nvPr/>
        </p:nvCxnSpPr>
        <p:spPr>
          <a:xfrm>
            <a:off x="10024713" y="2217562"/>
            <a:ext cx="917502" cy="177499"/>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Rechte verbindingslijn 56">
            <a:extLst>
              <a:ext uri="{FF2B5EF4-FFF2-40B4-BE49-F238E27FC236}">
                <a16:creationId xmlns:a16="http://schemas.microsoft.com/office/drawing/2014/main" id="{148DFE39-5F12-4900-9AB6-AEA6F026D652}"/>
              </a:ext>
            </a:extLst>
          </p:cNvPr>
          <p:cNvCxnSpPr>
            <a:cxnSpLocks/>
            <a:stCxn id="13" idx="2"/>
            <a:endCxn id="26" idx="0"/>
          </p:cNvCxnSpPr>
          <p:nvPr/>
        </p:nvCxnSpPr>
        <p:spPr>
          <a:xfrm>
            <a:off x="9371533" y="2799043"/>
            <a:ext cx="1765465" cy="59874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hthoek: afgeronde hoeken 1">
            <a:extLst>
              <a:ext uri="{FF2B5EF4-FFF2-40B4-BE49-F238E27FC236}">
                <a16:creationId xmlns:a16="http://schemas.microsoft.com/office/drawing/2014/main" id="{3E019B8D-9488-A1BA-BA83-19259CEE82A1}"/>
              </a:ext>
            </a:extLst>
          </p:cNvPr>
          <p:cNvSpPr/>
          <p:nvPr/>
        </p:nvSpPr>
        <p:spPr>
          <a:xfrm>
            <a:off x="6737288" y="2422443"/>
            <a:ext cx="1632023" cy="411061"/>
          </a:xfrm>
          <a:prstGeom prst="roundRect">
            <a:avLst/>
          </a:prstGeom>
          <a:solidFill>
            <a:srgbClr val="512373"/>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Beursnet</a:t>
            </a:r>
          </a:p>
        </p:txBody>
      </p:sp>
      <p:cxnSp>
        <p:nvCxnSpPr>
          <p:cNvPr id="43" name="Rechte verbindingslijn 42">
            <a:extLst>
              <a:ext uri="{FF2B5EF4-FFF2-40B4-BE49-F238E27FC236}">
                <a16:creationId xmlns:a16="http://schemas.microsoft.com/office/drawing/2014/main" id="{49686099-9C5E-4782-21A0-067EB8B9BB53}"/>
              </a:ext>
            </a:extLst>
          </p:cNvPr>
          <p:cNvCxnSpPr>
            <a:cxnSpLocks/>
            <a:stCxn id="12" idx="2"/>
            <a:endCxn id="15" idx="0"/>
          </p:cNvCxnSpPr>
          <p:nvPr/>
        </p:nvCxnSpPr>
        <p:spPr>
          <a:xfrm>
            <a:off x="3284812" y="2806123"/>
            <a:ext cx="4308934" cy="335952"/>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15E042D9-5F33-101F-8E54-B4CE0EEBF01D}"/>
              </a:ext>
            </a:extLst>
          </p:cNvPr>
          <p:cNvCxnSpPr>
            <a:cxnSpLocks/>
          </p:cNvCxnSpPr>
          <p:nvPr/>
        </p:nvCxnSpPr>
        <p:spPr>
          <a:xfrm>
            <a:off x="6813875" y="3064676"/>
            <a:ext cx="0" cy="2820408"/>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BB3973FA-4972-3035-1CFF-A9C5D951AEE0}"/>
              </a:ext>
            </a:extLst>
          </p:cNvPr>
          <p:cNvCxnSpPr>
            <a:cxnSpLocks/>
          </p:cNvCxnSpPr>
          <p:nvPr/>
        </p:nvCxnSpPr>
        <p:spPr>
          <a:xfrm>
            <a:off x="8551795" y="3054139"/>
            <a:ext cx="0" cy="2830945"/>
          </a:xfrm>
          <a:prstGeom prst="line">
            <a:avLst/>
          </a:prstGeom>
          <a:ln w="28575">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2" name="Rechthoek: afgeronde hoeken 71">
            <a:extLst>
              <a:ext uri="{FF2B5EF4-FFF2-40B4-BE49-F238E27FC236}">
                <a16:creationId xmlns:a16="http://schemas.microsoft.com/office/drawing/2014/main" id="{412BC5AB-A10C-ACBA-0E54-269861017DA4}"/>
              </a:ext>
            </a:extLst>
          </p:cNvPr>
          <p:cNvSpPr/>
          <p:nvPr/>
        </p:nvSpPr>
        <p:spPr>
          <a:xfrm>
            <a:off x="8732095" y="4180451"/>
            <a:ext cx="905439" cy="589150"/>
          </a:xfrm>
          <a:prstGeom prst="roundRect">
            <a:avLst/>
          </a:prstGeom>
          <a:solidFill>
            <a:schemeClr val="accent6"/>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Toeleveranciers</a:t>
            </a:r>
          </a:p>
        </p:txBody>
      </p:sp>
      <p:sp>
        <p:nvSpPr>
          <p:cNvPr id="74" name="Rechthoek: afgeronde hoeken 73">
            <a:extLst>
              <a:ext uri="{FF2B5EF4-FFF2-40B4-BE49-F238E27FC236}">
                <a16:creationId xmlns:a16="http://schemas.microsoft.com/office/drawing/2014/main" id="{22FCCDC9-B49A-6BD2-2171-E014A21E38F5}"/>
              </a:ext>
            </a:extLst>
          </p:cNvPr>
          <p:cNvSpPr/>
          <p:nvPr/>
        </p:nvSpPr>
        <p:spPr>
          <a:xfrm>
            <a:off x="9718523" y="4180451"/>
            <a:ext cx="905439" cy="589150"/>
          </a:xfrm>
          <a:prstGeom prst="roundRect">
            <a:avLst/>
          </a:prstGeom>
          <a:solidFill>
            <a:schemeClr val="accent6"/>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Toeleveranciers</a:t>
            </a:r>
          </a:p>
        </p:txBody>
      </p:sp>
      <p:sp>
        <p:nvSpPr>
          <p:cNvPr id="75" name="Rechthoek: afgeronde hoeken 74">
            <a:extLst>
              <a:ext uri="{FF2B5EF4-FFF2-40B4-BE49-F238E27FC236}">
                <a16:creationId xmlns:a16="http://schemas.microsoft.com/office/drawing/2014/main" id="{D9EC4541-CFD5-4637-008D-12C506022E24}"/>
              </a:ext>
            </a:extLst>
          </p:cNvPr>
          <p:cNvSpPr/>
          <p:nvPr/>
        </p:nvSpPr>
        <p:spPr>
          <a:xfrm>
            <a:off x="10729533" y="4168283"/>
            <a:ext cx="905439" cy="589150"/>
          </a:xfrm>
          <a:prstGeom prst="roundRect">
            <a:avLst/>
          </a:prstGeom>
          <a:solidFill>
            <a:schemeClr val="accent6"/>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Toeleveranciers</a:t>
            </a:r>
          </a:p>
        </p:txBody>
      </p:sp>
      <p:pic>
        <p:nvPicPr>
          <p:cNvPr id="87" name="Afbeelding 86">
            <a:extLst>
              <a:ext uri="{FF2B5EF4-FFF2-40B4-BE49-F238E27FC236}">
                <a16:creationId xmlns:a16="http://schemas.microsoft.com/office/drawing/2014/main" id="{B467899E-6462-1885-15CB-31D177766824}"/>
              </a:ext>
            </a:extLst>
          </p:cNvPr>
          <p:cNvPicPr>
            <a:picLocks noChangeAspect="1"/>
          </p:cNvPicPr>
          <p:nvPr/>
        </p:nvPicPr>
        <p:blipFill>
          <a:blip r:embed="rId2"/>
          <a:stretch>
            <a:fillRect/>
          </a:stretch>
        </p:blipFill>
        <p:spPr>
          <a:xfrm>
            <a:off x="5857875" y="0"/>
            <a:ext cx="476250" cy="723900"/>
          </a:xfrm>
          <a:prstGeom prst="rect">
            <a:avLst/>
          </a:prstGeom>
        </p:spPr>
      </p:pic>
      <p:sp>
        <p:nvSpPr>
          <p:cNvPr id="88" name="Tekstvak 87">
            <a:extLst>
              <a:ext uri="{FF2B5EF4-FFF2-40B4-BE49-F238E27FC236}">
                <a16:creationId xmlns:a16="http://schemas.microsoft.com/office/drawing/2014/main" id="{220F32E7-F33F-19E2-EB37-8B4E1EAC99A2}"/>
              </a:ext>
            </a:extLst>
          </p:cNvPr>
          <p:cNvSpPr txBox="1"/>
          <p:nvPr/>
        </p:nvSpPr>
        <p:spPr>
          <a:xfrm>
            <a:off x="6553199" y="218364"/>
            <a:ext cx="5005389" cy="523220"/>
          </a:xfrm>
          <a:prstGeom prst="rect">
            <a:avLst/>
          </a:prstGeom>
          <a:noFill/>
        </p:spPr>
        <p:txBody>
          <a:bodyPr wrap="square" rtlCol="0">
            <a:spAutoFit/>
          </a:bodyPr>
          <a:lstStyle/>
          <a:p>
            <a:r>
              <a:rPr lang="nl-NL" sz="2800" dirty="0"/>
              <a:t>Contractverdeling </a:t>
            </a:r>
            <a:r>
              <a:rPr lang="nl-NL" sz="2800" dirty="0" err="1"/>
              <a:t>DBM+e</a:t>
            </a:r>
            <a:endParaRPr lang="nl-NL" sz="2800" dirty="0"/>
          </a:p>
        </p:txBody>
      </p:sp>
      <p:sp>
        <p:nvSpPr>
          <p:cNvPr id="89" name="Tekstvak 88">
            <a:extLst>
              <a:ext uri="{FF2B5EF4-FFF2-40B4-BE49-F238E27FC236}">
                <a16:creationId xmlns:a16="http://schemas.microsoft.com/office/drawing/2014/main" id="{10BD088A-097B-018C-35AE-D8634347746F}"/>
              </a:ext>
            </a:extLst>
          </p:cNvPr>
          <p:cNvSpPr txBox="1"/>
          <p:nvPr/>
        </p:nvSpPr>
        <p:spPr>
          <a:xfrm>
            <a:off x="633412" y="215714"/>
            <a:ext cx="5145206" cy="523220"/>
          </a:xfrm>
          <a:prstGeom prst="rect">
            <a:avLst/>
          </a:prstGeom>
          <a:noFill/>
        </p:spPr>
        <p:txBody>
          <a:bodyPr wrap="square" rtlCol="0">
            <a:spAutoFit/>
          </a:bodyPr>
          <a:lstStyle/>
          <a:p>
            <a:r>
              <a:rPr lang="nl-NL" sz="2800" dirty="0"/>
              <a:t>23414 |De Knoop fase 2&amp;3</a:t>
            </a:r>
          </a:p>
        </p:txBody>
      </p:sp>
    </p:spTree>
    <p:extLst>
      <p:ext uri="{BB962C8B-B14F-4D97-AF65-F5344CB8AC3E}">
        <p14:creationId xmlns:p14="http://schemas.microsoft.com/office/powerpoint/2010/main" val="249166499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21E70C8D-2DF6-41E3-8D52-7C454622FEC7}" vid="{B129AE03-3067-4063-9862-0808035ACD8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Basis_sjabloon</Template>
  <TotalTime>0</TotalTime>
  <Words>1169</Words>
  <Application>Microsoft Office PowerPoint</Application>
  <PresentationFormat>Breedbeeld</PresentationFormat>
  <Paragraphs>202</Paragraphs>
  <Slides>15</Slides>
  <Notes>13</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15</vt:i4>
      </vt:variant>
    </vt:vector>
  </HeadingPairs>
  <TitlesOfParts>
    <vt:vector size="24" baseType="lpstr">
      <vt:lpstr>RijksoverheidSansHeading</vt:lpstr>
      <vt:lpstr>Wingdings</vt:lpstr>
      <vt:lpstr>Verdana</vt:lpstr>
      <vt:lpstr>Symbol</vt:lpstr>
      <vt:lpstr>Calibri Light</vt:lpstr>
      <vt:lpstr>RijksoverheidSansText</vt:lpstr>
      <vt:lpstr>Arial</vt:lpstr>
      <vt:lpstr>Calibri</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Rodenburg, Judith</dc:creator>
  <cp:lastModifiedBy>Werff, Quinten van der</cp:lastModifiedBy>
  <cp:revision>33</cp:revision>
  <cp:lastPrinted>2024-07-15T07:59:17Z</cp:lastPrinted>
  <dcterms:created xsi:type="dcterms:W3CDTF">2024-03-20T13:59:36Z</dcterms:created>
  <dcterms:modified xsi:type="dcterms:W3CDTF">2024-07-15T12:06:14Z</dcterms:modified>
</cp:coreProperties>
</file>