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  <p:sldMasterId id="2147483662" r:id="rId7"/>
  </p:sldMasterIdLst>
  <p:notesMasterIdLst>
    <p:notesMasterId r:id="rId13"/>
  </p:notesMasterIdLst>
  <p:handoutMasterIdLst>
    <p:handoutMasterId r:id="rId14"/>
  </p:handoutMasterIdLst>
  <p:sldIdLst>
    <p:sldId id="293" r:id="rId8"/>
    <p:sldId id="315" r:id="rId9"/>
    <p:sldId id="338" r:id="rId10"/>
    <p:sldId id="336" r:id="rId11"/>
    <p:sldId id="337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5" Type="http://schemas.openxmlformats.org/officeDocument/2006/relationships/customXml" Target="../customXml/item5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452BEE34-904A-047A-D251-B74EB9CFB8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FA45C20-7C73-FAC6-9FCC-ACB50971B8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2F48A-907D-4BA8-8E17-5E57CFC05191}" type="datetimeFigureOut">
              <a:rPr lang="nl-NL" smtClean="0"/>
              <a:t>28-4-2025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CCC6E35-2B71-E954-359E-47C9BC4A59F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44E3592-11BD-1466-162C-0C314F25E3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908E7-AF22-4CB1-B07D-D1BF7958CA9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455884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CCD77-96EF-4DD2-B435-E254039746E9}" type="datetimeFigureOut">
              <a:rPr lang="nl-NL" smtClean="0"/>
              <a:t>28-4-2025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A8C5E-2C2E-44EF-8C3A-A311CDD412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802343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000" y="1295999"/>
            <a:ext cx="112032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 err="1"/>
              <a:t>Klik</a:t>
            </a:r>
            <a:r>
              <a:rPr lang="nl-NL" noProof="0" dirty="0"/>
              <a:t> </a:t>
            </a:r>
            <a:r>
              <a:rPr lang="nl-NL" noProof="0" dirty="0" err="1"/>
              <a:t>om</a:t>
            </a:r>
            <a:r>
              <a:rPr lang="nl-NL" noProof="0" dirty="0"/>
              <a:t> </a:t>
            </a:r>
            <a:r>
              <a:rPr lang="nl-NL" noProof="0" dirty="0" err="1"/>
              <a:t>een</a:t>
            </a:r>
            <a:r>
              <a:rPr lang="nl-NL" noProof="0" dirty="0"/>
              <a:t> </a:t>
            </a:r>
            <a:r>
              <a:rPr lang="nl-NL" noProof="0" dirty="0" err="1"/>
              <a:t>titel</a:t>
            </a:r>
            <a:r>
              <a:rPr lang="nl-NL" noProof="0" dirty="0"/>
              <a:t> </a:t>
            </a:r>
            <a:r>
              <a:rPr lang="nl-NL" noProof="0" dirty="0" err="1"/>
              <a:t>te</a:t>
            </a:r>
            <a:r>
              <a:rPr lang="nl-NL" noProof="0" dirty="0"/>
              <a:t> </a:t>
            </a:r>
            <a:r>
              <a:rPr lang="nl-NL" noProof="0" dirty="0" err="1"/>
              <a:t>maken</a:t>
            </a:r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EED1-3B2D-4DF3-84FC-6A29FAA80043}" type="datetime4">
              <a:rPr lang="nl-NL" smtClean="0">
                <a:solidFill>
                  <a:srgbClr val="000000"/>
                </a:solidFill>
              </a:rPr>
              <a:pPr/>
              <a:t>28 april 2025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624417" y="2070000"/>
            <a:ext cx="112032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/>
              <a:t>Klik</a:t>
            </a:r>
            <a:r>
              <a:rPr lang="nl-NL" noProof="0" dirty="0"/>
              <a:t> </a:t>
            </a:r>
            <a:r>
              <a:rPr lang="nl-NL" noProof="0" dirty="0" err="1"/>
              <a:t>om</a:t>
            </a:r>
            <a:r>
              <a:rPr lang="nl-NL" noProof="0" dirty="0"/>
              <a:t> de </a:t>
            </a:r>
            <a:r>
              <a:rPr lang="nl-NL" noProof="0" dirty="0" err="1"/>
              <a:t>modelstijlen</a:t>
            </a:r>
            <a:r>
              <a:rPr lang="nl-NL" noProof="0" dirty="0"/>
              <a:t> </a:t>
            </a:r>
            <a:r>
              <a:rPr lang="nl-NL" noProof="0" dirty="0" err="1"/>
              <a:t>te</a:t>
            </a:r>
            <a:r>
              <a:rPr lang="nl-NL" noProof="0" dirty="0"/>
              <a:t> </a:t>
            </a:r>
            <a:r>
              <a:rPr lang="nl-NL" noProof="0" dirty="0" err="1"/>
              <a:t>bewerken</a:t>
            </a:r>
            <a:endParaRPr lang="nl-NL" noProof="0" dirty="0"/>
          </a:p>
          <a:p>
            <a:pPr lvl="1"/>
            <a:r>
              <a:rPr lang="nl-NL" noProof="0" dirty="0" err="1"/>
              <a:t>Tweede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2"/>
            <a:r>
              <a:rPr lang="nl-NL" noProof="0" dirty="0" err="1"/>
              <a:t>Derde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3"/>
            <a:r>
              <a:rPr lang="nl-NL" noProof="0" dirty="0" err="1"/>
              <a:t>Vierde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4"/>
            <a:r>
              <a:rPr lang="nl-NL" noProof="0" dirty="0" err="1"/>
              <a:t>Vijfde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060013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1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92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1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42114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31815649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99745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530571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276283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38279729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943070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6516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13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shpKleurvlakBoven"/>
          <p:cNvSpPr>
            <a:spLocks noChangeArrowheads="1"/>
          </p:cNvSpPr>
          <p:nvPr/>
        </p:nvSpPr>
        <p:spPr bwMode="auto">
          <a:xfrm flipV="1">
            <a:off x="5918201" y="6541201"/>
            <a:ext cx="2500900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97" name="shpKleurvlakOnder" descr="Bar_Bottom"/>
          <p:cNvSpPr>
            <a:spLocks noChangeArrowheads="1"/>
          </p:cNvSpPr>
          <p:nvPr/>
        </p:nvSpPr>
        <p:spPr bwMode="auto">
          <a:xfrm>
            <a:off x="0" y="6318000"/>
            <a:ext cx="12192000" cy="539750"/>
          </a:xfrm>
          <a:prstGeom prst="rect">
            <a:avLst/>
          </a:prstGeom>
          <a:solidFill>
            <a:srgbClr val="F9E11E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000" y="2070000"/>
            <a:ext cx="11203200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/>
              <a:t>Klik</a:t>
            </a:r>
            <a:r>
              <a:rPr lang="nl-NL" dirty="0"/>
              <a:t> </a:t>
            </a:r>
            <a:r>
              <a:rPr lang="nl-NL" dirty="0" err="1"/>
              <a:t>om</a:t>
            </a:r>
            <a:r>
              <a:rPr lang="nl-NL" dirty="0"/>
              <a:t> het </a:t>
            </a:r>
            <a:r>
              <a:rPr lang="nl-NL" dirty="0" err="1"/>
              <a:t>opmaakprofiel</a:t>
            </a:r>
            <a:r>
              <a:rPr lang="nl-NL" dirty="0"/>
              <a:t> van de </a:t>
            </a:r>
            <a:r>
              <a:rPr lang="nl-NL" dirty="0" err="1"/>
              <a:t>modeltekst</a:t>
            </a:r>
            <a:r>
              <a:rPr lang="nl-NL" dirty="0"/>
              <a:t> </a:t>
            </a:r>
            <a:r>
              <a:rPr lang="nl-NL" dirty="0" err="1"/>
              <a:t>te</a:t>
            </a:r>
            <a:r>
              <a:rPr lang="nl-NL" dirty="0"/>
              <a:t> </a:t>
            </a:r>
            <a:r>
              <a:rPr lang="nl-NL" dirty="0" err="1"/>
              <a:t>bewerken</a:t>
            </a:r>
            <a:endParaRPr lang="nl-NL" dirty="0"/>
          </a:p>
          <a:p>
            <a:pPr lvl="1"/>
            <a:r>
              <a:rPr lang="nl-NL" dirty="0"/>
              <a:t>Tweede </a:t>
            </a:r>
            <a:r>
              <a:rPr lang="nl-NL" dirty="0" err="1"/>
              <a:t>niveau</a:t>
            </a:r>
            <a:r>
              <a:rPr lang="nl-NL" dirty="0"/>
              <a:t> </a:t>
            </a:r>
          </a:p>
          <a:p>
            <a:pPr lvl="2"/>
            <a:r>
              <a:rPr lang="nl-NL" dirty="0" err="1"/>
              <a:t>Derde</a:t>
            </a:r>
            <a:r>
              <a:rPr lang="nl-NL" dirty="0"/>
              <a:t> niveau</a:t>
            </a:r>
          </a:p>
          <a:p>
            <a:pPr lvl="4"/>
            <a:r>
              <a:rPr lang="nl-NL" dirty="0"/>
              <a:t> Vierde niveau</a:t>
            </a:r>
          </a:p>
          <a:p>
            <a:pPr lvl="5"/>
            <a:r>
              <a:rPr lang="nl-NL" sz="1800" dirty="0"/>
              <a:t>Vijfde niveau</a:t>
            </a:r>
            <a:endParaRPr lang="nl-NL" dirty="0"/>
          </a:p>
        </p:txBody>
      </p:sp>
      <p:sp>
        <p:nvSpPr>
          <p:cNvPr id="1095" name="shpTekst" descr="Bar_Top"/>
          <p:cNvSpPr>
            <a:spLocks noChangeArrowheads="1"/>
          </p:cNvSpPr>
          <p:nvPr/>
        </p:nvSpPr>
        <p:spPr bwMode="auto">
          <a:xfrm>
            <a:off x="0" y="1"/>
            <a:ext cx="12192000" cy="1071563"/>
          </a:xfrm>
          <a:prstGeom prst="rect">
            <a:avLst/>
          </a:prstGeom>
          <a:solidFill>
            <a:srgbClr val="F9E11E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sz="18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624000" y="1295999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noProof="0" dirty="0"/>
          </a:p>
        </p:txBody>
      </p:sp>
      <p:sp>
        <p:nvSpPr>
          <p:cNvPr id="1100" name="shpBeeldmerk"/>
          <p:cNvSpPr>
            <a:spLocks noChangeArrowheads="1"/>
          </p:cNvSpPr>
          <p:nvPr/>
        </p:nvSpPr>
        <p:spPr bwMode="auto">
          <a:xfrm>
            <a:off x="624000" y="6613200"/>
            <a:ext cx="2539200" cy="11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DD62E13F-49FF-4F5B-8E2D-F997ACAF2D81}" type="slidenum">
              <a:rPr lang="nl-NL" sz="1000">
                <a:solidFill>
                  <a:srgbClr val="000000"/>
                </a:solidFill>
                <a:cs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sz="1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3" name="ZwarteBalk" hidden="1"/>
          <p:cNvSpPr>
            <a:spLocks noChangeArrowheads="1"/>
          </p:cNvSpPr>
          <p:nvPr/>
        </p:nvSpPr>
        <p:spPr bwMode="auto">
          <a:xfrm>
            <a:off x="11857568" y="0"/>
            <a:ext cx="334433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nl-NL" sz="2200">
              <a:solidFill>
                <a:srgbClr val="000000"/>
              </a:solidFill>
            </a:endParaRPr>
          </a:p>
        </p:txBody>
      </p:sp>
      <p:pic>
        <p:nvPicPr>
          <p:cNvPr id="1121" name="LogoLandmacht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0618" y="5216"/>
            <a:ext cx="586316" cy="8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9686400" y="6613200"/>
            <a:ext cx="2011200" cy="11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fld id="{C8A9CFE7-5C2A-4F72-9A06-E847A405BDFE}" type="datetime4">
              <a:rPr lang="nl-NL" smtClean="0">
                <a:solidFill>
                  <a:srgbClr val="000000"/>
                </a:solidFill>
              </a:rPr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t>28 april 2025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76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aseline="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  <a:ea typeface="+mn-ea"/>
          <a:cs typeface="+mn-cs"/>
        </a:defRPr>
      </a:lvl1pPr>
      <a:lvl2pPr marL="741600" indent="-284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>
          <a:solidFill>
            <a:srgbClr val="000000"/>
          </a:solidFill>
          <a:latin typeface="+mn-lt"/>
        </a:defRPr>
      </a:lvl2pPr>
      <a:lvl3pPr marL="9652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</a:defRPr>
      </a:lvl3pPr>
      <a:lvl4pPr marL="989013" indent="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None/>
        <a:defRPr sz="2200">
          <a:solidFill>
            <a:srgbClr val="000000"/>
          </a:solidFill>
          <a:latin typeface="+mn-lt"/>
        </a:defRPr>
      </a:lvl4pPr>
      <a:lvl5pPr marL="1631950" indent="-28575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 baseline="0"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7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 Notities thematafel ‘Innovatie’</a:t>
            </a:r>
          </a:p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	Power</a:t>
            </a:r>
            <a:r>
              <a:rPr lang="nl-NL" sz="2400" dirty="0">
                <a:solidFill>
                  <a:srgbClr val="00B050"/>
                </a:solidFill>
              </a:rPr>
              <a:t>2</a:t>
            </a:r>
            <a:r>
              <a:rPr lang="nl-NL" sz="2400" dirty="0"/>
              <a:t>tow 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BEDRIJFSVERTROUWELIJK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A1960474-7E8A-998D-0D86-ED251DE599EB}"/>
              </a:ext>
            </a:extLst>
          </p:cNvPr>
          <p:cNvGrpSpPr/>
          <p:nvPr/>
        </p:nvGrpSpPr>
        <p:grpSpPr>
          <a:xfrm>
            <a:off x="1778430" y="405744"/>
            <a:ext cx="3744537" cy="2686356"/>
            <a:chOff x="94321" y="1613923"/>
            <a:chExt cx="5888479" cy="4057412"/>
          </a:xfrm>
        </p:grpSpPr>
        <p:pic>
          <p:nvPicPr>
            <p:cNvPr id="9" name="Picture 2" descr="Foto v/d week archief 2011">
              <a:extLst>
                <a:ext uri="{FF2B5EF4-FFF2-40B4-BE49-F238E27FC236}">
                  <a16:creationId xmlns:a16="http://schemas.microsoft.com/office/drawing/2014/main" id="{73CA75B3-AAAD-6B91-E9CF-1608761C6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21" y="2542287"/>
              <a:ext cx="3595774" cy="2399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D9081291-50DC-7A67-788B-8E3534510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3552" y="1613923"/>
              <a:ext cx="2149248" cy="4057412"/>
            </a:xfrm>
            <a:prstGeom prst="rect">
              <a:avLst/>
            </a:prstGeom>
          </p:spPr>
        </p:pic>
      </p:grpSp>
      <p:pic>
        <p:nvPicPr>
          <p:cNvPr id="11" name="Afbeelding 10" descr="Afbeelding met tekening, schets, voertuig, Landvoertuig">
            <a:extLst>
              <a:ext uri="{FF2B5EF4-FFF2-40B4-BE49-F238E27FC236}">
                <a16:creationId xmlns:a16="http://schemas.microsoft.com/office/drawing/2014/main" id="{BAFE038A-55C7-71FB-47D9-40A4D7283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33" y="3316508"/>
            <a:ext cx="4301804" cy="304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7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59D2E-C3BB-2E41-EABE-EE1E7127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Thematafel </a:t>
            </a:r>
            <a:r>
              <a:rPr lang="nl-NL" dirty="0">
                <a:highlight>
                  <a:srgbClr val="00FF00"/>
                </a:highlight>
              </a:rPr>
              <a:t>‘Innovatie’ </a:t>
            </a:r>
            <a:r>
              <a:rPr lang="nl-NL" dirty="0"/>
              <a:t>- sessie 1 					</a:t>
            </a:r>
            <a:r>
              <a:rPr lang="nl-NL" sz="1600" dirty="0"/>
              <a:t>1/1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5246147-BE58-3460-18FD-5C52C345B7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sz="1400" b="1" dirty="0"/>
              <a:t>Selectiecriteria:</a:t>
            </a:r>
          </a:p>
          <a:p>
            <a:pPr lvl="1"/>
            <a:r>
              <a:rPr lang="nl-NL" sz="1400" dirty="0"/>
              <a:t>Wijziging: Ervaring met ontwerp van schepen, werkschepen en/of sleepboten (niet: ontwerp en bouw van </a:t>
            </a:r>
            <a:r>
              <a:rPr lang="nl-NL" sz="1400" u="sng" dirty="0"/>
              <a:t>zeegaande</a:t>
            </a:r>
            <a:r>
              <a:rPr lang="nl-NL" sz="1400" dirty="0"/>
              <a:t> sleepboten)</a:t>
            </a:r>
          </a:p>
          <a:p>
            <a:pPr lvl="1"/>
            <a:r>
              <a:rPr lang="nl-NL" sz="1400" dirty="0"/>
              <a:t>System integratie -&gt; Is een heel breed begrip. Definiëren wat hieronder wordt verstaan in het kader van de selectiecriteria. (system to</a:t>
            </a:r>
            <a:r>
              <a:rPr lang="nl-NL" sz="1400" strike="sngStrike" dirty="0"/>
              <a:t>t  </a:t>
            </a:r>
            <a:r>
              <a:rPr lang="nl-NL" sz="1400" dirty="0"/>
              <a:t>system) </a:t>
            </a:r>
          </a:p>
          <a:p>
            <a:r>
              <a:rPr lang="nl-NL" sz="1400" b="1" dirty="0"/>
              <a:t>Onderzoeks- en Ontwikkelingsfase: </a:t>
            </a:r>
            <a:r>
              <a:rPr lang="nl-NL" sz="1400" dirty="0"/>
              <a:t>(welk gedeelte is de innovatie) </a:t>
            </a:r>
          </a:p>
          <a:p>
            <a:pPr lvl="1"/>
            <a:r>
              <a:rPr lang="nl-NL" sz="1400" dirty="0"/>
              <a:t>Schip op batterijen is het minst innovatief</a:t>
            </a:r>
          </a:p>
          <a:p>
            <a:pPr lvl="1"/>
            <a:r>
              <a:rPr lang="nl-NL" sz="1400" dirty="0"/>
              <a:t>Integratie van de (laad)systemen is meest innovatief</a:t>
            </a:r>
          </a:p>
          <a:p>
            <a:pPr lvl="2"/>
            <a:r>
              <a:rPr lang="nl-NL" sz="1400" dirty="0"/>
              <a:t>Zee</a:t>
            </a:r>
          </a:p>
          <a:p>
            <a:pPr lvl="5"/>
            <a:r>
              <a:rPr lang="nl-NL" sz="1400" dirty="0"/>
              <a:t>Standaardiseren &gt;&gt; cyber security </a:t>
            </a:r>
          </a:p>
          <a:p>
            <a:pPr lvl="2"/>
            <a:r>
              <a:rPr lang="nl-NL" sz="1400" dirty="0"/>
              <a:t>Land </a:t>
            </a:r>
          </a:p>
          <a:p>
            <a:pPr lvl="1"/>
            <a:r>
              <a:rPr lang="nl-NL" sz="1400" dirty="0"/>
              <a:t>Scheepsbeweging laden op zee</a:t>
            </a:r>
          </a:p>
          <a:p>
            <a:pPr lvl="2"/>
            <a:r>
              <a:rPr lang="nl-NL" sz="1400" dirty="0"/>
              <a:t>Laadconcept. Hoe werkt dat op zee?</a:t>
            </a:r>
          </a:p>
          <a:p>
            <a:pPr lvl="2"/>
            <a:r>
              <a:rPr lang="nl-NL" sz="1400" dirty="0"/>
              <a:t>Kabel vermoeiing </a:t>
            </a:r>
          </a:p>
          <a:p>
            <a:pPr lvl="2"/>
            <a:r>
              <a:rPr lang="nl-NL" sz="1400" dirty="0"/>
              <a:t>Stekker </a:t>
            </a:r>
          </a:p>
          <a:p>
            <a:pPr lvl="1"/>
            <a:r>
              <a:rPr lang="nl-NL" sz="1400" dirty="0"/>
              <a:t>Vergunning aanvraag, waar, wat en wie? Rol RWS in proces vergunningaanvraag?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1F4D098-739E-9818-A542-05F17FCBF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" y="0"/>
            <a:ext cx="11772396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2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2B910-436D-BDF4-F372-F70219792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72211-0338-0909-DE57-B2D7F93B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Thematafel </a:t>
            </a:r>
            <a:r>
              <a:rPr lang="nl-NL" dirty="0">
                <a:highlight>
                  <a:srgbClr val="00FF00"/>
                </a:highlight>
              </a:rPr>
              <a:t>‘Innovatie’ </a:t>
            </a:r>
            <a:r>
              <a:rPr lang="nl-NL" dirty="0"/>
              <a:t>- sessie 1 					</a:t>
            </a:r>
            <a:r>
              <a:rPr lang="nl-NL" sz="1600" dirty="0"/>
              <a:t>2/2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EDE932-95CC-9973-82BA-DC4896DBB7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1"/>
            <a:r>
              <a:rPr lang="nl-NL" sz="1400" dirty="0"/>
              <a:t>Onderhoud van het laadgedeelte &gt; wie is daarvoor verantwoordelijk?</a:t>
            </a:r>
          </a:p>
          <a:p>
            <a:pPr lvl="1"/>
            <a:r>
              <a:rPr lang="nl-NL" sz="1400" dirty="0"/>
              <a:t>Groene Methanol beschikbaarheid &gt; wie is daarvoor verantwoordelijk?</a:t>
            </a:r>
          </a:p>
          <a:p>
            <a:pPr lvl="1"/>
            <a:r>
              <a:rPr lang="nl-NL" sz="1400" dirty="0"/>
              <a:t>Laadpaal plaatsing in verband met de vergunning en het plaatsen van laadinfrastructuur.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2CD69F-2DCE-E492-B8F4-D6019FC17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" y="0"/>
            <a:ext cx="11772396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7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89F76-1E70-C125-63A3-492262B01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D2A24-0011-0113-902A-335B0C6E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Thematafel </a:t>
            </a:r>
            <a:r>
              <a:rPr lang="nl-NL" dirty="0">
                <a:highlight>
                  <a:srgbClr val="00FF00"/>
                </a:highlight>
              </a:rPr>
              <a:t>‘Innovatie’ </a:t>
            </a:r>
            <a:r>
              <a:rPr lang="nl-NL" dirty="0"/>
              <a:t>- sessie 2  					</a:t>
            </a:r>
            <a:r>
              <a:rPr lang="nl-NL" sz="1600" dirty="0"/>
              <a:t>1/2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818EA2-D0CD-4588-E29C-01EB63B2AC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sz="1400" b="1" dirty="0"/>
              <a:t>Selectiecriteria:</a:t>
            </a:r>
          </a:p>
          <a:p>
            <a:pPr lvl="1"/>
            <a:r>
              <a:rPr lang="nl-NL" sz="1400" dirty="0"/>
              <a:t>Systeem integratie beter definiëren (System tot system integratie) </a:t>
            </a:r>
          </a:p>
          <a:p>
            <a:pPr lvl="1"/>
            <a:r>
              <a:rPr lang="nl-NL" sz="1400" dirty="0">
                <a:solidFill>
                  <a:schemeClr val="tx1"/>
                </a:solidFill>
              </a:rPr>
              <a:t>Afmeersysteem aan laadpaal (duurzaamheid): zo min mogelijk energiegebruik tijdens de dienstverlening</a:t>
            </a:r>
          </a:p>
          <a:p>
            <a:r>
              <a:rPr lang="nl-NL" sz="1400" b="1" dirty="0"/>
              <a:t>Mededingingsfase:</a:t>
            </a:r>
          </a:p>
          <a:p>
            <a:pPr lvl="1"/>
            <a:r>
              <a:rPr lang="nl-NL" sz="1400" dirty="0"/>
              <a:t>Lastig consortium vormen, bedrijven willen zich kunnen spreiden.</a:t>
            </a:r>
          </a:p>
          <a:p>
            <a:pPr lvl="1"/>
            <a:r>
              <a:rPr lang="nl-NL" sz="1400" dirty="0">
                <a:solidFill>
                  <a:schemeClr val="tx1"/>
                </a:solidFill>
              </a:rPr>
              <a:t>Tenderkosten vergoeden voor deelname aan mededingingsfase.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nl-NL" sz="1400" b="1" dirty="0">
                <a:ea typeface="+mn-ea"/>
                <a:cs typeface="+mn-cs"/>
              </a:rPr>
              <a:t>Onderzoeks- en ontwikkelingsfase:</a:t>
            </a:r>
          </a:p>
          <a:p>
            <a:pPr lvl="1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Realiseren/berekenen laadinfra afmeervoorziening</a:t>
            </a:r>
          </a:p>
          <a:p>
            <a:pPr lvl="1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Digitalisatie -&gt; windparkoperator </a:t>
            </a:r>
          </a:p>
          <a:p>
            <a:pPr lvl="3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Veiligheidssystemen</a:t>
            </a:r>
          </a:p>
          <a:p>
            <a:pPr lvl="3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System tot system 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Vergunningen 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	- op zee -&gt; welke onderzoeken en welke vergunning zijn er benodigd 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Waar gaan jullie het onderscheid maken: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Interface – veiligheid – energieverbruik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Standaardisatie – voor wereldwijde dekking </a:t>
            </a:r>
          </a:p>
          <a:p>
            <a:pPr marL="989013" lvl="3" indent="0">
              <a:buNone/>
            </a:pPr>
            <a:endParaRPr lang="nl-NL" sz="1400" dirty="0">
              <a:solidFill>
                <a:schemeClr val="tx1"/>
              </a:solidFill>
              <a:ea typeface="+mn-ea"/>
              <a:cs typeface="+mn-cs"/>
            </a:endParaRPr>
          </a:p>
          <a:p>
            <a:pPr marL="989013" lvl="3" indent="0">
              <a:buNone/>
            </a:pPr>
            <a:endParaRPr lang="nl-NL" sz="14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EA730B5-CD55-05E2-C825-E2A1781F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" y="0"/>
            <a:ext cx="11772396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97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61C47-116A-DF74-C9B6-9C1A8E820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0EA28-F271-D86C-4839-1E8048E4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Thematafel </a:t>
            </a:r>
            <a:r>
              <a:rPr lang="nl-NL" dirty="0">
                <a:highlight>
                  <a:srgbClr val="00FF00"/>
                </a:highlight>
              </a:rPr>
              <a:t>‘Innovatie’ </a:t>
            </a:r>
            <a:r>
              <a:rPr lang="nl-NL" dirty="0"/>
              <a:t>- sessie 2  					</a:t>
            </a:r>
            <a:r>
              <a:rPr lang="nl-NL" sz="1600" dirty="0"/>
              <a:t>2/2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EC12CA-ED22-D882-260B-7E2502EA9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Kennisborging 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Praktisch nadenken nodig om het project te laten welslagen.</a:t>
            </a:r>
          </a:p>
          <a:p>
            <a:pPr marL="989013" lvl="3" indent="0">
              <a:buNone/>
            </a:pPr>
            <a:r>
              <a:rPr lang="nl-NL" sz="1400" dirty="0">
                <a:solidFill>
                  <a:schemeClr val="tx1"/>
                </a:solidFill>
                <a:ea typeface="+mn-ea"/>
                <a:cs typeface="+mn-cs"/>
              </a:rPr>
              <a:t>Aantoonbaarheid van de totale scope -&gt; TRL in onderzoeks- en ontwikkelingsfase van niveau 7 naar uiteindelijk niveau 9 (??) op basis van aantoonbaarheid (Modelproeven etc.)</a:t>
            </a:r>
          </a:p>
          <a:p>
            <a:pPr marL="989013" lvl="3" indent="0">
              <a:buNone/>
            </a:pPr>
            <a:endParaRPr lang="nl-NL" sz="1400" dirty="0">
              <a:solidFill>
                <a:schemeClr val="tx1"/>
              </a:solidFill>
              <a:ea typeface="+mn-ea"/>
              <a:cs typeface="+mn-cs"/>
            </a:endParaRPr>
          </a:p>
          <a:p>
            <a:pPr marL="989013" lvl="3" indent="0">
              <a:buNone/>
            </a:pPr>
            <a:endParaRPr lang="nl-NL" sz="14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31F0BC1-CDB3-AAC5-F8EB-F3EC3C221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02" y="0"/>
            <a:ext cx="11772396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80474"/>
      </p:ext>
    </p:extLst>
  </p:cSld>
  <p:clrMapOvr>
    <a:masterClrMapping/>
  </p:clrMapOvr>
</p:sld>
</file>

<file path=ppt/theme/theme1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 RWS 16X9 NL nieuw" id="{19A0BACC-3659-4C2E-97ED-55BE99EFB087}" vid="{0492F18B-8343-4870-98AB-0702C5FDD4D0}"/>
    </a:ext>
  </a:extLst>
</a:theme>
</file>

<file path=ppt/theme/theme2.xml><?xml version="1.0" encoding="utf-8"?>
<a:theme xmlns:a="http://schemas.openxmlformats.org/drawingml/2006/main" name="RWS 16: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_Powerpoint_16x9_NL_v7 [Read-Only]" id="{2BCCA983-5322-48DC-BF4C-04F4FB9569A0}" vid="{1C9EABB5-911C-4521-B1B6-2157135CE514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ae033921-439f-46ba-b586-0b8c8775f769" ContentTypeId="0x010100B0CFCA0286740945ABA144AD52B74072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5bbabaa558347c9a785183771c230c4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Geen</TermName>
          <TermId xmlns="http://schemas.microsoft.com/office/infopath/2007/PartnerControls">a0814100-4302-49f4-9f40-b7d42012644c</TermId>
        </TermInfo>
      </Terms>
    </e5bbabaa558347c9a785183771c230c4>
    <_dlc_DocId xmlns="9146c049-dd6a-44e2-b1d5-39208f424506">CON00-1382356403-754</_dlc_DocId>
    <TaxCatchAll xmlns="cb665cb2-4c1b-4338-95f1-4dd7cd771ce0">
      <Value>5</Value>
      <Value>10</Value>
      <Value>2</Value>
      <Value>1</Value>
    </TaxCatchAll>
    <_dlc_DocIdUrl xmlns="9146c049-dd6a-44e2-b1d5-39208f424506">
      <Url>https://connect.sp02.rws.nl/sites/M230520453/_layouts/15/DocIdRedir.aspx?ID=CON00-1382356403-754</Url>
      <Description>CON00-1382356403-754</Description>
    </_dlc_DocIdUrl>
    <f8a19592d410488a963c18d6cfe9bdaa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RWS Bedrijfsvertrouwelijk</TermName>
          <TermId xmlns="http://schemas.microsoft.com/office/infopath/2007/PartnerControls">d5fcfbac-659d-41b3-b161-4048848dd05a</TermId>
        </TermInfo>
      </Terms>
    </f8a19592d410488a963c18d6cfe9bdaa>
    <Connect-Status xmlns="cb665cb2-4c1b-4338-95f1-4dd7cd771ce0">Concept</Connect-Status>
    <TaxKeywordTaxHTField xmlns="cb665cb2-4c1b-4338-95f1-4dd7cd771ce0">
      <Terms xmlns="http://schemas.microsoft.com/office/infopath/2007/PartnerControls"/>
    </TaxKeywordTaxHTField>
    <md4a5e6ab761404298864f0be17ffc0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RWS Programma's, Projecten en Onderhoud</TermName>
          <TermId xmlns="http://schemas.microsoft.com/office/infopath/2007/PartnerControls">ecddfe69-e06c-4daa-922c-daf4247fccee</TermId>
        </TermInfo>
      </Terms>
    </md4a5e6ab761404298864f0be17ffc0c>
    <ka142704ec404179bc6dc96ce8d3373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Presentatie</TermName>
          <TermId xmlns="http://schemas.microsoft.com/office/infopath/2007/PartnerControls">306efae4-1063-440c-b893-8cd0c326df1c</TermId>
        </TermInfo>
      </Terms>
    </ka142704ec404179bc6dc96ce8d3373c>
    <Connect-Archiefwaardig xmlns="cb665cb2-4c1b-4338-95f1-4dd7cd771ce0">Ja</Connect-Archiefwaardig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WS Word doc" ma:contentTypeID="0x010100B0CFCA0286740945ABA144AD52B7407200C324810A65521D47AE2B212FEEAE371D" ma:contentTypeVersion="6" ma:contentTypeDescription="Create a new document." ma:contentTypeScope="" ma:versionID="84bbfb3efd6e9a2c81b7e6a9b78ba7c9">
  <xsd:schema xmlns:xsd="http://www.w3.org/2001/XMLSchema" xmlns:xs="http://www.w3.org/2001/XMLSchema" xmlns:p="http://schemas.microsoft.com/office/2006/metadata/properties" xmlns:ns2="cb665cb2-4c1b-4338-95f1-4dd7cd771ce0" xmlns:ns3="9146c049-dd6a-44e2-b1d5-39208f424506" targetNamespace="http://schemas.microsoft.com/office/2006/metadata/properties" ma:root="true" ma:fieldsID="e912a4ea8f993c22317a882e13616358" ns2:_="" ns3:_="">
    <xsd:import namespace="cb665cb2-4c1b-4338-95f1-4dd7cd771ce0"/>
    <xsd:import namespace="9146c049-dd6a-44e2-b1d5-39208f424506"/>
    <xsd:element name="properties">
      <xsd:complexType>
        <xsd:sequence>
          <xsd:element name="documentManagement">
            <xsd:complexType>
              <xsd:all>
                <xsd:element ref="ns2:Connect-Status"/>
                <xsd:element ref="ns2:Connect-Archiefwaardig"/>
                <xsd:element ref="ns2:TaxCatchAll" minOccurs="0"/>
                <xsd:element ref="ns2:TaxCatchAllLabel" minOccurs="0"/>
                <xsd:element ref="ns2:TaxKeywordTaxHTField" minOccurs="0"/>
                <xsd:element ref="ns2:f8a19592d410488a963c18d6cfe9bdaa" minOccurs="0"/>
                <xsd:element ref="ns2:e5bbabaa558347c9a785183771c230c4" minOccurs="0"/>
                <xsd:element ref="ns2:md4a5e6ab761404298864f0be17ffc0c" minOccurs="0"/>
                <xsd:element ref="ns2:ka142704ec404179bc6dc96ce8d3373c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665cb2-4c1b-4338-95f1-4dd7cd771ce0" elementFormDefault="qualified">
    <xsd:import namespace="http://schemas.microsoft.com/office/2006/documentManagement/types"/>
    <xsd:import namespace="http://schemas.microsoft.com/office/infopath/2007/PartnerControls"/>
    <xsd:element name="Connect-Status" ma:index="4" ma:displayName="Status" ma:default="Concept" ma:format="Dropdown" ma:internalName="Connect_x002d_Status" ma:readOnly="false">
      <xsd:simpleType>
        <xsd:restriction base="dms:Choice">
          <xsd:enumeration value="Niet gestart"/>
          <xsd:enumeration value="Concept"/>
          <xsd:enumeration value="Herzien"/>
          <xsd:enumeration value="Gepland"/>
          <xsd:enumeration value="Gepubliceerd"/>
          <xsd:enumeration value="Definitief"/>
          <xsd:enumeration value="Verlopen"/>
        </xsd:restriction>
      </xsd:simpleType>
    </xsd:element>
    <xsd:element name="Connect-Archiefwaardig" ma:index="8" ma:displayName="Archiefwaardig" ma:default="Ja" ma:format="Dropdown" ma:internalName="Connect_x002d_Archiefwaardig" ma:readOnly="false">
      <xsd:simpleType>
        <xsd:restriction base="dms:Choice">
          <xsd:enumeration value="Ja"/>
          <xsd:enumeration value="Nee"/>
        </xsd:restriction>
      </xsd:simpleType>
    </xsd:element>
    <xsd:element name="TaxCatchAll" ma:index="9" nillable="true" ma:displayName="Taxonomy Catch All Column" ma:hidden="true" ma:list="{12c2f733-0be4-4041-8e28-b9622021ad0d}" ma:internalName="TaxCatchAll" ma:showField="CatchAllData" ma:web="9146c049-dd6a-44e2-b1d5-39208f4245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12c2f733-0be4-4041-8e28-b9622021ad0d}" ma:internalName="TaxCatchAllLabel" ma:readOnly="true" ma:showField="CatchAllDataLabel" ma:web="9146c049-dd6a-44e2-b1d5-39208f4245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2" nillable="true" ma:taxonomy="true" ma:internalName="TaxKeywordTaxHTField" ma:taxonomyFieldName="TaxKeyword" ma:displayName="Ondernemingstrefwoorden" ma:fieldId="{23f27201-bee3-471e-b2e7-b64fd8b7ca38}" ma:taxonomyMulti="true" ma:sspId="ae033921-439f-46ba-b586-0b8c8775f76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f8a19592d410488a963c18d6cfe9bdaa" ma:index="15" ma:taxonomy="true" ma:internalName="f8a19592d410488a963c18d6cfe9bdaa" ma:taxonomyFieldName="Connect_x002d_Bedrijfsvertrouwelijkheid" ma:displayName="Bedrijfsvertrouwelijkheid" ma:readOnly="false" ma:default="1;#RWS Bedrijfsvertrouwelijk|d5fcfbac-659d-41b3-b161-4048848dd05a" ma:fieldId="{f8a19592-d410-488a-963c-18d6cfe9bdaa}" ma:sspId="ae033921-439f-46ba-b586-0b8c8775f769" ma:termSetId="564eeb7c-6f8c-4989-b5c7-d847099ab15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5bbabaa558347c9a785183771c230c4" ma:index="17" ma:taxonomy="true" ma:internalName="e5bbabaa558347c9a785183771c230c4" ma:taxonomyFieldName="Connect_x002d_Persoonsvertrouwelijkheid" ma:displayName="Persoonsvertrouwelijkheid" ma:readOnly="false" ma:default="2;#Geen|a0814100-4302-49f4-9f40-b7d42012644c" ma:fieldId="{e5bbabaa-5583-47c9-a785-183771c230c4}" ma:sspId="ae033921-439f-46ba-b586-0b8c8775f769" ma:termSetId="667043a5-4ee3-4c98-90a3-010dfffaf6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d4a5e6ab761404298864f0be17ffc0c" ma:index="19" nillable="true" ma:taxonomy="true" ma:internalName="md4a5e6ab761404298864f0be17ffc0c" ma:taxonomyFieldName="Connect_x002d_Organisatieonderdeel" ma:displayName="Organisatieonderdeel" ma:readOnly="false" ma:fieldId="{6d4a5e6a-b761-4042-9886-4f0be17ffc0c}" ma:sspId="ae033921-439f-46ba-b586-0b8c8775f769" ma:termSetId="c2b43861-9788-46fe-987a-73aa67229d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a142704ec404179bc6dc96ce8d3373c" ma:index="21" nillable="true" ma:taxonomy="true" ma:internalName="ka142704ec404179bc6dc96ce8d3373c" ma:taxonomyFieldName="Connect_x002d_Documenttype" ma:displayName="Documenttype" ma:readOnly="false" ma:fieldId="{4a142704-ec40-4179-bc6d-c96ce8d3373c}" ma:sspId="ae033921-439f-46ba-b586-0b8c8775f769" ma:termSetId="b32830c9-2f01-41a4-9584-76856be5044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6c049-dd6a-44e2-b1d5-39208f424506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23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8C364F-6C28-4E4A-B745-799324BB049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E55120B4-2A4E-4925-8614-A1768DA824D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9FFB9FE-7681-487D-90CF-B52F728EE95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A687E33-447A-4A64-AC1F-759A67961280}">
  <ds:schemaRefs>
    <ds:schemaRef ds:uri="9146c049-dd6a-44e2-b1d5-39208f424506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cb665cb2-4c1b-4338-95f1-4dd7cd771ce0"/>
    <ds:schemaRef ds:uri="http://schemas.microsoft.com/office/2006/metadata/properties"/>
  </ds:schemaRefs>
</ds:datastoreItem>
</file>

<file path=customXml/itemProps5.xml><?xml version="1.0" encoding="utf-8"?>
<ds:datastoreItem xmlns:ds="http://schemas.openxmlformats.org/officeDocument/2006/customXml" ds:itemID="{8174EB4B-6E88-45EA-A8AD-D69B37DD4B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665cb2-4c1b-4338-95f1-4dd7cd771ce0"/>
    <ds:schemaRef ds:uri="9146c049-dd6a-44e2-b1d5-39208f4245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338</Words>
  <Application>Microsoft Office PowerPoint</Application>
  <PresentationFormat>Breedbeeld</PresentationFormat>
  <Paragraphs>44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Aptos</vt:lpstr>
      <vt:lpstr>Arial</vt:lpstr>
      <vt:lpstr>Verdana</vt:lpstr>
      <vt:lpstr>Wingdings</vt:lpstr>
      <vt:lpstr>Rijkswaterstaat</vt:lpstr>
      <vt:lpstr>RWS 16:9 NL</vt:lpstr>
      <vt:lpstr> Power2tow </vt:lpstr>
      <vt:lpstr>Thematafel ‘Innovatie’ - sessie 1      1/1</vt:lpstr>
      <vt:lpstr>Thematafel ‘Innovatie’ - sessie 1      2/2</vt:lpstr>
      <vt:lpstr>Thematafel ‘Innovatie’ - sessie 2       1/2</vt:lpstr>
      <vt:lpstr>Thematafel ‘Innovatie’ - sessie 2       2/2</vt:lpstr>
    </vt:vector>
  </TitlesOfParts>
  <Company>Rijkswaterstaat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Boogert, Jan van den (RWS PPO)</dc:creator>
  <cp:lastModifiedBy>Devilee, Jan (RWS PPO)</cp:lastModifiedBy>
  <cp:revision>49</cp:revision>
  <dcterms:created xsi:type="dcterms:W3CDTF">2024-10-08T08:30:51Z</dcterms:created>
  <dcterms:modified xsi:type="dcterms:W3CDTF">2025-04-28T05:41:40Z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0x010100B0CFCA0286740945ABA144AD52B7407200C324810A65521D47AE2B212FEEAE371D</vt:lpwstr>
  </property>
  <property fmtid="{D5CDD505-2E9C-101B-9397-08002B2CF9AE}" pid="3" name="_dlc_DocIdItemGuid">
    <vt:lpwstr>e20627b2-aa52-4ea7-9677-62e3910cc959</vt:lpwstr>
  </property>
  <property fmtid="{D5CDD505-2E9C-101B-9397-08002B2CF9AE}" pid="4" name="TaxKeyword">
    <vt:lpwstr/>
  </property>
  <property fmtid="{D5CDD505-2E9C-101B-9397-08002B2CF9AE}" pid="5" name="Connect-Bedrijfsvertrouwelijkheid">
    <vt:lpwstr>1;#RWS Bedrijfsvertrouwelijk|d5fcfbac-659d-41b3-b161-4048848dd05a</vt:lpwstr>
  </property>
  <property fmtid="{D5CDD505-2E9C-101B-9397-08002B2CF9AE}" pid="6" name="Connect-Persoonsvertrouwelijkheid">
    <vt:lpwstr>2;#Geen|a0814100-4302-49f4-9f40-b7d42012644c</vt:lpwstr>
  </property>
  <property fmtid="{D5CDD505-2E9C-101B-9397-08002B2CF9AE}" pid="7" name="Connect-Documenttype">
    <vt:lpwstr>10;#Presentatie|306efae4-1063-440c-b893-8cd0c326df1c</vt:lpwstr>
  </property>
  <property fmtid="{D5CDD505-2E9C-101B-9397-08002B2CF9AE}" pid="8" name="j7965235a8fd41fb89d2a664ecf0f7a1">
    <vt:lpwstr/>
  </property>
  <property fmtid="{D5CDD505-2E9C-101B-9397-08002B2CF9AE}" pid="9" name="Connect-Organisatieonderdeel">
    <vt:lpwstr>5;#RWS Programma's, Projecten en Onderhoud|ecddfe69-e06c-4daa-922c-daf4247fccee</vt:lpwstr>
  </property>
  <property fmtid="{D5CDD505-2E9C-101B-9397-08002B2CF9AE}" pid="10" name="Connect-Classificatiecode">
    <vt:lpwstr/>
  </property>
</Properties>
</file>