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3732" r:id="rId7"/>
  </p:sldMasterIdLst>
  <p:notesMasterIdLst>
    <p:notesMasterId r:id="rId19"/>
  </p:notesMasterIdLst>
  <p:handoutMasterIdLst>
    <p:handoutMasterId r:id="rId20"/>
  </p:handoutMasterIdLst>
  <p:sldIdLst>
    <p:sldId id="257" r:id="rId8"/>
    <p:sldId id="399" r:id="rId9"/>
    <p:sldId id="396" r:id="rId10"/>
    <p:sldId id="400" r:id="rId11"/>
    <p:sldId id="401" r:id="rId12"/>
    <p:sldId id="342" r:id="rId13"/>
    <p:sldId id="398" r:id="rId14"/>
    <p:sldId id="402" r:id="rId15"/>
    <p:sldId id="349" r:id="rId16"/>
    <p:sldId id="397" r:id="rId17"/>
    <p:sldId id="395" r:id="rId18"/>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7"/>
            <p14:sldId id="399"/>
            <p14:sldId id="396"/>
            <p14:sldId id="400"/>
            <p14:sldId id="401"/>
            <p14:sldId id="342"/>
            <p14:sldId id="398"/>
            <p14:sldId id="402"/>
            <p14:sldId id="349"/>
            <p14:sldId id="397"/>
            <p14:sldId id="395"/>
          </p14:sldIdLst>
        </p14:section>
        <p14:section name="Naamloze sectie" id="{66CA1E10-A4AD-4924-A4E2-B6EF7764A3A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72"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EDD"/>
    <a:srgbClr val="AAE6EE"/>
    <a:srgbClr val="D52B1E"/>
    <a:srgbClr val="E5B2CF"/>
    <a:srgbClr val="154273"/>
    <a:srgbClr val="F2D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Blad1!$B$1</c:f>
              <c:strCache>
                <c:ptCount val="1"/>
                <c:pt idx="0">
                  <c:v>Uitgaven</c:v>
                </c:pt>
              </c:strCache>
            </c:strRef>
          </c:tx>
          <c:spPr>
            <a:solidFill>
              <a:srgbClr val="FF0000"/>
            </a:solidFill>
            <a:ln>
              <a:noFill/>
            </a:ln>
            <a:effectLst>
              <a:innerShdw blurRad="114300">
                <a:schemeClr val="accent6">
                  <a:shade val="65000"/>
                </a:schemeClr>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Blad1!$B$2:$B$22</c:f>
              <c:numCache>
                <c:formatCode>General</c:formatCode>
                <c:ptCount val="21"/>
                <c:pt idx="0">
                  <c:v>-100</c:v>
                </c:pt>
                <c:pt idx="2">
                  <c:v>-5</c:v>
                </c:pt>
                <c:pt idx="3">
                  <c:v>-5</c:v>
                </c:pt>
                <c:pt idx="4">
                  <c:v>-5</c:v>
                </c:pt>
                <c:pt idx="5">
                  <c:v>-5</c:v>
                </c:pt>
                <c:pt idx="6">
                  <c:v>-5</c:v>
                </c:pt>
                <c:pt idx="7">
                  <c:v>-5</c:v>
                </c:pt>
                <c:pt idx="8">
                  <c:v>-5</c:v>
                </c:pt>
                <c:pt idx="9">
                  <c:v>-20</c:v>
                </c:pt>
                <c:pt idx="10">
                  <c:v>-5</c:v>
                </c:pt>
                <c:pt idx="11">
                  <c:v>-5</c:v>
                </c:pt>
                <c:pt idx="12">
                  <c:v>-5</c:v>
                </c:pt>
                <c:pt idx="13">
                  <c:v>-5</c:v>
                </c:pt>
                <c:pt idx="14">
                  <c:v>-5</c:v>
                </c:pt>
                <c:pt idx="15">
                  <c:v>-5</c:v>
                </c:pt>
                <c:pt idx="16">
                  <c:v>-5</c:v>
                </c:pt>
                <c:pt idx="17">
                  <c:v>-5</c:v>
                </c:pt>
                <c:pt idx="18">
                  <c:v>-5</c:v>
                </c:pt>
                <c:pt idx="19">
                  <c:v>-5</c:v>
                </c:pt>
              </c:numCache>
            </c:numRef>
          </c:val>
          <c:extLst>
            <c:ext xmlns:c16="http://schemas.microsoft.com/office/drawing/2014/chart" uri="{C3380CC4-5D6E-409C-BE32-E72D297353CC}">
              <c16:uniqueId val="{00000000-1C76-1D41-B8AA-145EA5D32BE4}"/>
            </c:ext>
          </c:extLst>
        </c:ser>
        <c:ser>
          <c:idx val="1"/>
          <c:order val="1"/>
          <c:tx>
            <c:strRef>
              <c:f>Blad1!$C$1</c:f>
              <c:strCache>
                <c:ptCount val="1"/>
                <c:pt idx="0">
                  <c:v>Inkomsten</c:v>
                </c:pt>
              </c:strCache>
            </c:strRef>
          </c:tx>
          <c:spPr>
            <a:solidFill>
              <a:srgbClr val="92D050"/>
            </a:solidFill>
            <a:ln>
              <a:noFill/>
            </a:ln>
            <a:effectLst>
              <a:innerShdw blurRad="114300">
                <a:schemeClr val="accent6"/>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Blad1!$C$2:$C$22</c:f>
              <c:numCache>
                <c:formatCode>General</c:formatCode>
                <c:ptCount val="21"/>
                <c:pt idx="1">
                  <c:v>50</c:v>
                </c:pt>
                <c:pt idx="2">
                  <c:v>9</c:v>
                </c:pt>
                <c:pt idx="3">
                  <c:v>9</c:v>
                </c:pt>
                <c:pt idx="4">
                  <c:v>9</c:v>
                </c:pt>
                <c:pt idx="5">
                  <c:v>9</c:v>
                </c:pt>
                <c:pt idx="6">
                  <c:v>9</c:v>
                </c:pt>
                <c:pt idx="7">
                  <c:v>9</c:v>
                </c:pt>
                <c:pt idx="8">
                  <c:v>9</c:v>
                </c:pt>
                <c:pt idx="9">
                  <c:v>9</c:v>
                </c:pt>
                <c:pt idx="10">
                  <c:v>9</c:v>
                </c:pt>
                <c:pt idx="11">
                  <c:v>9</c:v>
                </c:pt>
                <c:pt idx="12">
                  <c:v>9</c:v>
                </c:pt>
                <c:pt idx="13">
                  <c:v>9</c:v>
                </c:pt>
                <c:pt idx="14">
                  <c:v>9</c:v>
                </c:pt>
                <c:pt idx="15">
                  <c:v>9</c:v>
                </c:pt>
                <c:pt idx="16">
                  <c:v>9</c:v>
                </c:pt>
                <c:pt idx="17">
                  <c:v>9</c:v>
                </c:pt>
                <c:pt idx="18">
                  <c:v>9</c:v>
                </c:pt>
                <c:pt idx="19">
                  <c:v>15</c:v>
                </c:pt>
              </c:numCache>
            </c:numRef>
          </c:val>
          <c:extLst>
            <c:ext xmlns:c16="http://schemas.microsoft.com/office/drawing/2014/chart" uri="{C3380CC4-5D6E-409C-BE32-E72D297353CC}">
              <c16:uniqueId val="{00000001-1C76-1D41-B8AA-145EA5D32BE4}"/>
            </c:ext>
          </c:extLst>
        </c:ser>
        <c:ser>
          <c:idx val="2"/>
          <c:order val="2"/>
          <c:tx>
            <c:strRef>
              <c:f>Blad1!$D$1</c:f>
              <c:strCache>
                <c:ptCount val="1"/>
                <c:pt idx="0">
                  <c:v>Saldo</c:v>
                </c:pt>
              </c:strCache>
            </c:strRef>
          </c:tx>
          <c:spPr>
            <a:solidFill>
              <a:schemeClr val="bg1">
                <a:lumMod val="50000"/>
                <a:alpha val="18000"/>
              </a:schemeClr>
            </a:solidFill>
            <a:ln>
              <a:noFill/>
            </a:ln>
            <a:effectLst>
              <a:innerShdw blurRad="114300">
                <a:schemeClr val="accent6">
                  <a:tint val="65000"/>
                </a:schemeClr>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Blad1!$D$2:$D$22</c:f>
              <c:numCache>
                <c:formatCode>General</c:formatCode>
                <c:ptCount val="21"/>
                <c:pt idx="0">
                  <c:v>-100</c:v>
                </c:pt>
                <c:pt idx="1">
                  <c:v>-50</c:v>
                </c:pt>
                <c:pt idx="2">
                  <c:v>-46</c:v>
                </c:pt>
                <c:pt idx="3">
                  <c:v>-42</c:v>
                </c:pt>
                <c:pt idx="4">
                  <c:v>-38</c:v>
                </c:pt>
                <c:pt idx="5">
                  <c:v>-34</c:v>
                </c:pt>
                <c:pt idx="6">
                  <c:v>-30</c:v>
                </c:pt>
                <c:pt idx="7">
                  <c:v>-26</c:v>
                </c:pt>
                <c:pt idx="8">
                  <c:v>-22</c:v>
                </c:pt>
                <c:pt idx="9">
                  <c:v>-33</c:v>
                </c:pt>
                <c:pt idx="10">
                  <c:v>-29</c:v>
                </c:pt>
                <c:pt idx="11">
                  <c:v>-25</c:v>
                </c:pt>
                <c:pt idx="12">
                  <c:v>-21</c:v>
                </c:pt>
                <c:pt idx="13">
                  <c:v>-17</c:v>
                </c:pt>
                <c:pt idx="14">
                  <c:v>-13</c:v>
                </c:pt>
                <c:pt idx="15">
                  <c:v>-9</c:v>
                </c:pt>
                <c:pt idx="16">
                  <c:v>-5</c:v>
                </c:pt>
                <c:pt idx="17">
                  <c:v>-1</c:v>
                </c:pt>
                <c:pt idx="18">
                  <c:v>3</c:v>
                </c:pt>
                <c:pt idx="19">
                  <c:v>13</c:v>
                </c:pt>
              </c:numCache>
            </c:numRef>
          </c:val>
          <c:extLst>
            <c:ext xmlns:c16="http://schemas.microsoft.com/office/drawing/2014/chart" uri="{C3380CC4-5D6E-409C-BE32-E72D297353CC}">
              <c16:uniqueId val="{00000005-1C76-1D41-B8AA-145EA5D32BE4}"/>
            </c:ext>
          </c:extLst>
        </c:ser>
        <c:dLbls>
          <c:showLegendKey val="0"/>
          <c:showVal val="0"/>
          <c:showCatName val="0"/>
          <c:showSerName val="0"/>
          <c:showPercent val="0"/>
          <c:showBubbleSize val="0"/>
        </c:dLbls>
        <c:gapWidth val="0"/>
        <c:axId val="924308368"/>
        <c:axId val="924308784"/>
      </c:barChart>
      <c:catAx>
        <c:axId val="924308368"/>
        <c:scaling>
          <c:orientation val="minMax"/>
        </c:scaling>
        <c:delete val="1"/>
        <c:axPos val="b"/>
        <c:numFmt formatCode="General" sourceLinked="1"/>
        <c:majorTickMark val="out"/>
        <c:minorTickMark val="none"/>
        <c:tickLblPos val="nextTo"/>
        <c:crossAx val="924308784"/>
        <c:crosses val="autoZero"/>
        <c:auto val="1"/>
        <c:lblAlgn val="ctr"/>
        <c:lblOffset val="100"/>
        <c:noMultiLvlLbl val="0"/>
      </c:catAx>
      <c:valAx>
        <c:axId val="924308784"/>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9243083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C6709BA-0250-418B-A227-469BF0F69AD3}" type="datetimeFigureOut">
              <a:rPr lang="nl-NL" smtClean="0"/>
              <a:t>28-4-2025</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AD30240-3B76-4E52-B42B-C39F5C218F4D}" type="datetimeFigureOut">
              <a:rPr lang="nl-NL" smtClean="0"/>
              <a:t>28-4-2025</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250015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pPr>
            <a:r>
              <a:rPr lang="nl-NL" sz="1200"/>
              <a:t>In de betalingsstructuur krijgt de opdrachtnemer betaald voor het uitvoeren van de diensten. Dat betekent dat zodra de </a:t>
            </a:r>
            <a:r>
              <a:rPr lang="nl-NL" sz="1200" err="1"/>
              <a:t>ERTVs</a:t>
            </a:r>
            <a:r>
              <a:rPr lang="nl-NL" sz="1200"/>
              <a:t> operationeel zijn en de dienstverlening start de Opdrachtnemer betaald krijgt. Als niet wordt voldaan aan de eisen (gedeeltelijk) niet. </a:t>
            </a:r>
          </a:p>
          <a:p>
            <a:pPr>
              <a:lnSpc>
                <a:spcPct val="150000"/>
              </a:lnSpc>
            </a:pPr>
            <a:endParaRPr lang="nl-NL" sz="1200"/>
          </a:p>
          <a:p>
            <a:pPr>
              <a:lnSpc>
                <a:spcPct val="150000"/>
              </a:lnSpc>
            </a:pPr>
            <a:r>
              <a:rPr lang="nl-NL" sz="1200"/>
              <a:t>Gevolg hiervan is dat de Opdrachtnemer substantiële voorfinanciering dient te doen voor het bouwen van de </a:t>
            </a:r>
            <a:r>
              <a:rPr lang="nl-NL" sz="1200" err="1"/>
              <a:t>ERTVs</a:t>
            </a:r>
            <a:r>
              <a:rPr lang="nl-NL" sz="1200"/>
              <a:t> en de Laadinfrastructuur, inclusief de daarbij behorende risico’s en kosten. Gelet op het feit dat Rijkswaterstaat beschikt over voldoende middelen om (een deel van de) investering direct te bekostigen, wordt deze voorfinanciering teruggebracht tot het minimum dat noodzakelijk is om een goede dienstverlening te garanderen. </a:t>
            </a:r>
          </a:p>
          <a:p>
            <a:pPr>
              <a:lnSpc>
                <a:spcPct val="150000"/>
              </a:lnSpc>
            </a:pPr>
            <a:endParaRPr lang="nl-NL" sz="1200"/>
          </a:p>
          <a:p>
            <a:pPr>
              <a:lnSpc>
                <a:spcPct val="150000"/>
              </a:lnSpc>
            </a:pPr>
            <a:r>
              <a:rPr lang="nl-NL" sz="1200"/>
              <a:t>Daarmee lijkt de betalingssystematiek enigszins op wat bij de PPS-contracten van Rijkswaterstaat gebruikelijk is. De intentie is echter om de betalingsstructuur eenvoudig te houden en zoveel mogelijk buiten de kaders van projectfinanciering te blijven. Dit kan deels worden bereikt door: </a:t>
            </a:r>
          </a:p>
          <a:p>
            <a:pPr marL="285750" indent="-285750">
              <a:lnSpc>
                <a:spcPct val="150000"/>
              </a:lnSpc>
              <a:buFont typeface="Arial" panose="020B0604020202020204" pitchFamily="34" charset="0"/>
              <a:buChar char="•"/>
            </a:pPr>
            <a:r>
              <a:rPr lang="nl-NL" sz="1200"/>
              <a:t>De opdrachtnemer eigenaar te laten zijn van de schepen</a:t>
            </a:r>
          </a:p>
          <a:p>
            <a:pPr marL="285750" indent="-285750">
              <a:lnSpc>
                <a:spcPct val="150000"/>
              </a:lnSpc>
              <a:buFont typeface="Arial" panose="020B0604020202020204" pitchFamily="34" charset="0"/>
              <a:buChar char="•"/>
            </a:pPr>
            <a:r>
              <a:rPr lang="nl-NL" sz="1200"/>
              <a:t>Een passende regeling te treffen ten aanzien van eigendom en exploitatiemogelijkheden van de laadvoorziening</a:t>
            </a:r>
          </a:p>
          <a:p>
            <a:pPr>
              <a:lnSpc>
                <a:spcPct val="150000"/>
              </a:lnSpc>
            </a:pPr>
            <a:endParaRPr lang="nl-NL" sz="1200"/>
          </a:p>
          <a:p>
            <a:pPr>
              <a:lnSpc>
                <a:spcPct val="150000"/>
              </a:lnSpc>
            </a:pPr>
            <a:r>
              <a:rPr lang="nl-NL" sz="1200"/>
              <a:t>Een belangrijk aandachtspunt daarbij blijft dat te allen tijde de dienstverlening voor Rijkswaterstaat geborgd blijft. </a:t>
            </a:r>
          </a:p>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576402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14500208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err="1"/>
              <a:t>Klik</a:t>
            </a:r>
            <a:r>
              <a:rPr lang="nl-NL" noProof="0"/>
              <a:t> </a:t>
            </a:r>
            <a:r>
              <a:rPr lang="nl-NL" noProof="0" err="1"/>
              <a:t>om</a:t>
            </a:r>
            <a:r>
              <a:rPr lang="nl-NL" noProof="0"/>
              <a:t> </a:t>
            </a:r>
            <a:r>
              <a:rPr lang="nl-NL" noProof="0" err="1"/>
              <a:t>een</a:t>
            </a:r>
            <a:r>
              <a:rPr lang="nl-NL" noProof="0"/>
              <a:t> </a:t>
            </a:r>
            <a:r>
              <a:rPr lang="nl-NL" noProof="0" err="1"/>
              <a:t>titel</a:t>
            </a:r>
            <a:r>
              <a:rPr lang="nl-NL" noProof="0"/>
              <a:t> </a:t>
            </a:r>
            <a:r>
              <a:rPr lang="nl-NL" noProof="0" err="1"/>
              <a:t>te</a:t>
            </a:r>
            <a:r>
              <a:rPr lang="nl-NL" noProof="0"/>
              <a:t> </a:t>
            </a:r>
            <a:r>
              <a:rPr lang="nl-NL" noProof="0" err="1"/>
              <a:t>maken</a:t>
            </a:r>
            <a:endParaRPr lang="nl-NL" noProof="0"/>
          </a:p>
        </p:txBody>
      </p:sp>
      <p:sp>
        <p:nvSpPr>
          <p:cNvPr id="3" name="Tijdelijke aanduiding voor datum 2"/>
          <p:cNvSpPr>
            <a:spLocks noGrp="1"/>
          </p:cNvSpPr>
          <p:nvPr>
            <p:ph type="dt" sz="half" idx="10"/>
          </p:nvPr>
        </p:nvSpPr>
        <p:spPr/>
        <p:txBody>
          <a:bodyPr/>
          <a:lstStyle/>
          <a:p>
            <a:endParaRPr lang="nl-NL">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err="1"/>
              <a:t>Klik</a:t>
            </a:r>
            <a:r>
              <a:rPr lang="nl-NL" noProof="0"/>
              <a:t> </a:t>
            </a:r>
            <a:r>
              <a:rPr lang="nl-NL" noProof="0" err="1"/>
              <a:t>om</a:t>
            </a:r>
            <a:r>
              <a:rPr lang="nl-NL" noProof="0"/>
              <a:t> de </a:t>
            </a:r>
            <a:r>
              <a:rPr lang="nl-NL" noProof="0" err="1"/>
              <a:t>modelstijlen</a:t>
            </a:r>
            <a:r>
              <a:rPr lang="nl-NL" noProof="0"/>
              <a:t> </a:t>
            </a:r>
            <a:r>
              <a:rPr lang="nl-NL" noProof="0" err="1"/>
              <a:t>te</a:t>
            </a:r>
            <a:r>
              <a:rPr lang="nl-NL" noProof="0"/>
              <a:t> </a:t>
            </a:r>
            <a:r>
              <a:rPr lang="nl-NL" noProof="0" err="1"/>
              <a:t>bewerken</a:t>
            </a:r>
            <a:endParaRPr lang="nl-NL" noProof="0"/>
          </a:p>
          <a:p>
            <a:pPr lvl="1"/>
            <a:r>
              <a:rPr lang="nl-NL" noProof="0" err="1"/>
              <a:t>Tweede</a:t>
            </a:r>
            <a:r>
              <a:rPr lang="nl-NL" noProof="0"/>
              <a:t> </a:t>
            </a:r>
            <a:r>
              <a:rPr lang="nl-NL" noProof="0" err="1"/>
              <a:t>niveau</a:t>
            </a:r>
            <a:endParaRPr lang="nl-NL" noProof="0"/>
          </a:p>
          <a:p>
            <a:pPr lvl="2"/>
            <a:r>
              <a:rPr lang="nl-NL" noProof="0" err="1"/>
              <a:t>Derde</a:t>
            </a:r>
            <a:r>
              <a:rPr lang="nl-NL" noProof="0"/>
              <a:t> </a:t>
            </a:r>
            <a:r>
              <a:rPr lang="nl-NL" noProof="0" err="1"/>
              <a:t>niveau</a:t>
            </a:r>
            <a:endParaRPr lang="nl-NL" noProof="0"/>
          </a:p>
          <a:p>
            <a:pPr lvl="3"/>
            <a:r>
              <a:rPr lang="nl-NL" noProof="0" err="1"/>
              <a:t>Vierde</a:t>
            </a:r>
            <a:r>
              <a:rPr lang="nl-NL" noProof="0"/>
              <a:t> </a:t>
            </a:r>
            <a:r>
              <a:rPr lang="nl-NL" noProof="0" err="1"/>
              <a:t>niveau</a:t>
            </a:r>
            <a:endParaRPr lang="nl-NL" noProof="0"/>
          </a:p>
          <a:p>
            <a:pPr lvl="4"/>
            <a:r>
              <a:rPr lang="nl-NL" noProof="0" err="1"/>
              <a:t>Vijfde</a:t>
            </a:r>
            <a:r>
              <a:rPr lang="nl-NL" noProof="0"/>
              <a:t> </a:t>
            </a:r>
            <a:r>
              <a:rPr lang="nl-NL" noProof="0" err="1"/>
              <a:t>niveau</a:t>
            </a:r>
            <a:endParaRPr lang="nl-NL" noProof="0"/>
          </a:p>
        </p:txBody>
      </p:sp>
    </p:spTree>
    <p:extLst>
      <p:ext uri="{BB962C8B-B14F-4D97-AF65-F5344CB8AC3E}">
        <p14:creationId xmlns:p14="http://schemas.microsoft.com/office/powerpoint/2010/main" val="1662735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2" name="Tijdelijke aanduiding voor datum 1">
            <a:extLst>
              <a:ext uri="{FF2B5EF4-FFF2-40B4-BE49-F238E27FC236}">
                <a16:creationId xmlns:a16="http://schemas.microsoft.com/office/drawing/2014/main" id="{54082893-7071-26D7-80A7-2C12A5EDD75C}"/>
              </a:ext>
            </a:extLst>
          </p:cNvPr>
          <p:cNvSpPr>
            <a:spLocks noGrp="1"/>
          </p:cNvSpPr>
          <p:nvPr>
            <p:ph type="dt" sz="half" idx="27"/>
          </p:nvPr>
        </p:nvSpPr>
        <p:spPr/>
        <p:txBody>
          <a:bodyPr/>
          <a:lstStyle/>
          <a:p>
            <a:pPr eaLnBrk="0" fontAlgn="base" hangingPunct="0">
              <a:spcBef>
                <a:spcPct val="50000"/>
              </a:spcBef>
              <a:spcAft>
                <a:spcPct val="0"/>
              </a:spcAft>
            </a:pPr>
            <a:endParaRPr lang="nl-NL">
              <a:solidFill>
                <a:srgbClr val="000000"/>
              </a:solidFill>
            </a:endParaRPr>
          </a:p>
        </p:txBody>
      </p:sp>
      <p:sp>
        <p:nvSpPr>
          <p:cNvPr id="3" name="Titel 2">
            <a:extLst>
              <a:ext uri="{FF2B5EF4-FFF2-40B4-BE49-F238E27FC236}">
                <a16:creationId xmlns:a16="http://schemas.microsoft.com/office/drawing/2014/main" id="{AEB067FD-5807-F8B9-8D4C-F94706B7A09B}"/>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2095688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314912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27630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a:t>Klik om een titel in te voegen</a:t>
            </a: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Tree>
    <p:extLst>
      <p:ext uri="{BB962C8B-B14F-4D97-AF65-F5344CB8AC3E}">
        <p14:creationId xmlns:p14="http://schemas.microsoft.com/office/powerpoint/2010/main" val="23063622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err="1"/>
              <a:t>Klik</a:t>
            </a:r>
            <a:r>
              <a:rPr lang="nl-NL"/>
              <a:t> </a:t>
            </a:r>
            <a:r>
              <a:rPr lang="nl-NL" err="1"/>
              <a:t>om</a:t>
            </a:r>
            <a:r>
              <a:rPr lang="nl-NL"/>
              <a:t> het </a:t>
            </a:r>
            <a:r>
              <a:rPr lang="nl-NL" err="1"/>
              <a:t>opmaakprofiel</a:t>
            </a:r>
            <a:r>
              <a:rPr lang="nl-NL"/>
              <a:t> van de </a:t>
            </a:r>
            <a:r>
              <a:rPr lang="nl-NL" err="1"/>
              <a:t>modeltekst</a:t>
            </a:r>
            <a:r>
              <a:rPr lang="nl-NL"/>
              <a:t> </a:t>
            </a:r>
            <a:r>
              <a:rPr lang="nl-NL" err="1"/>
              <a:t>te</a:t>
            </a:r>
            <a:r>
              <a:rPr lang="nl-NL"/>
              <a:t> </a:t>
            </a:r>
            <a:r>
              <a:rPr lang="nl-NL" err="1"/>
              <a:t>bewerken</a:t>
            </a:r>
            <a:endParaRPr lang="nl-NL"/>
          </a:p>
          <a:p>
            <a:pPr lvl="1"/>
            <a:r>
              <a:rPr lang="nl-NL"/>
              <a:t>Tweede </a:t>
            </a:r>
            <a:r>
              <a:rPr lang="nl-NL" err="1"/>
              <a:t>niveau</a:t>
            </a:r>
            <a:r>
              <a:rPr lang="nl-NL"/>
              <a:t> </a:t>
            </a:r>
          </a:p>
          <a:p>
            <a:pPr lvl="2"/>
            <a:r>
              <a:rPr lang="nl-NL" err="1"/>
              <a:t>Derde</a:t>
            </a:r>
            <a:r>
              <a:rPr lang="nl-NL"/>
              <a:t> niveau</a:t>
            </a:r>
          </a:p>
          <a:p>
            <a:pPr lvl="4"/>
            <a:r>
              <a:rPr lang="nl-NL"/>
              <a:t> Vierde niveau</a:t>
            </a:r>
          </a:p>
          <a:p>
            <a:pPr lvl="5"/>
            <a:r>
              <a:rPr lang="nl-NL" sz="1800"/>
              <a:t>Vijfde niveau</a:t>
            </a:r>
            <a:endParaRPr lang="nl-NL"/>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endParaRPr lang="nl-NL">
              <a:solidFill>
                <a:srgbClr val="000000"/>
              </a:solidFill>
            </a:endParaRPr>
          </a:p>
        </p:txBody>
      </p:sp>
    </p:spTree>
    <p:extLst>
      <p:ext uri="{BB962C8B-B14F-4D97-AF65-F5344CB8AC3E}">
        <p14:creationId xmlns:p14="http://schemas.microsoft.com/office/powerpoint/2010/main" val="3952313892"/>
      </p:ext>
    </p:extLst>
  </p:cSld>
  <p:clrMap bg1="lt1" tx1="dk1" bg2="lt2" tx2="dk2" accent1="accent1" accent2="accent2" accent3="accent3" accent4="accent4" accent5="accent5" accent6="accent6" hlink="hlink" folHlink="folHlink"/>
  <p:sldLayoutIdLst>
    <p:sldLayoutId id="2147483733" r:id="rId1"/>
    <p:sldLayoutId id="2147483735" r:id="rId2"/>
    <p:sldLayoutId id="2147483737" r:id="rId3"/>
    <p:sldLayoutId id="2147483738" r:id="rId4"/>
  </p:sldLayoutIdLst>
  <p:hf hd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5819E78-572B-7E00-23CA-E63D564B4E07}"/>
              </a:ext>
            </a:extLst>
          </p:cNvPr>
          <p:cNvSpPr>
            <a:spLocks noGrp="1"/>
          </p:cNvSpPr>
          <p:nvPr>
            <p:ph idx="1"/>
          </p:nvPr>
        </p:nvSpPr>
        <p:spPr/>
        <p:txBody>
          <a:bodyPr/>
          <a:lstStyle/>
          <a:p>
            <a:r>
              <a:rPr lang="nl-NL" sz="1800" b="0" i="0" u="none" strike="noStrike" kern="100" baseline="0">
                <a:latin typeface="Times New Roman" panose="02020603050405020304" pitchFamily="18" charset="0"/>
              </a:rPr>
              <a:t> </a:t>
            </a:r>
            <a:endParaRPr lang="nl-NL"/>
          </a:p>
        </p:txBody>
      </p:sp>
      <p:pic>
        <p:nvPicPr>
          <p:cNvPr id="1026" name="Picture 2" descr="wind turbine boerderij. lijn kunst stijl. 18866378 Vectorkunst bij Vecteezy">
            <a:extLst>
              <a:ext uri="{FF2B5EF4-FFF2-40B4-BE49-F238E27FC236}">
                <a16:creationId xmlns:a16="http://schemas.microsoft.com/office/drawing/2014/main" id="{DE12557A-01BF-59DE-51A0-4F3DD7285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36" y="1674886"/>
            <a:ext cx="5898788" cy="310462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14C0DA5D-CAA5-8A1D-91A6-3C390E98464B}"/>
              </a:ext>
            </a:extLst>
          </p:cNvPr>
          <p:cNvPicPr>
            <a:picLocks noChangeAspect="1"/>
          </p:cNvPicPr>
          <p:nvPr/>
        </p:nvPicPr>
        <p:blipFill>
          <a:blip r:embed="rId4"/>
          <a:srcRect l="17529" r="11780" b="8364"/>
          <a:stretch/>
        </p:blipFill>
        <p:spPr>
          <a:xfrm rot="21327184">
            <a:off x="8400255" y="2620607"/>
            <a:ext cx="2592289" cy="1152128"/>
          </a:xfrm>
          <a:prstGeom prst="rect">
            <a:avLst/>
          </a:prstGeom>
        </p:spPr>
      </p:pic>
      <p:pic>
        <p:nvPicPr>
          <p:cNvPr id="5" name="Picture 2" descr="wind turbine boerderij. lijn kunst stijl. 18866378 Vectorkunst bij Vecteezy">
            <a:extLst>
              <a:ext uri="{FF2B5EF4-FFF2-40B4-BE49-F238E27FC236}">
                <a16:creationId xmlns:a16="http://schemas.microsoft.com/office/drawing/2014/main" id="{5F0E97D9-C0DC-9163-D463-C89A337F82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31364"/>
          <a:stretch/>
        </p:blipFill>
        <p:spPr bwMode="auto">
          <a:xfrm>
            <a:off x="5499858" y="3648318"/>
            <a:ext cx="2288387" cy="1152128"/>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Rechte verbindingslijn 31">
            <a:extLst>
              <a:ext uri="{FF2B5EF4-FFF2-40B4-BE49-F238E27FC236}">
                <a16:creationId xmlns:a16="http://schemas.microsoft.com/office/drawing/2014/main" id="{56BAEA0D-DC98-6A90-8763-D5C85005BB20}"/>
              </a:ext>
            </a:extLst>
          </p:cNvPr>
          <p:cNvCxnSpPr>
            <a:cxnSpLocks/>
          </p:cNvCxnSpPr>
          <p:nvPr/>
        </p:nvCxnSpPr>
        <p:spPr>
          <a:xfrm>
            <a:off x="3359696" y="4437112"/>
            <a:ext cx="0" cy="1224136"/>
          </a:xfrm>
          <a:prstGeom prst="line">
            <a:avLst/>
          </a:prstGeom>
        </p:spPr>
        <p:style>
          <a:lnRef idx="3">
            <a:schemeClr val="accent3"/>
          </a:lnRef>
          <a:fillRef idx="0">
            <a:schemeClr val="accent3"/>
          </a:fillRef>
          <a:effectRef idx="2">
            <a:schemeClr val="accent3"/>
          </a:effectRef>
          <a:fontRef idx="minor">
            <a:schemeClr val="tx1"/>
          </a:fontRef>
        </p:style>
      </p:cxnSp>
      <p:cxnSp>
        <p:nvCxnSpPr>
          <p:cNvPr id="34" name="Rechte verbindingslijn 33">
            <a:extLst>
              <a:ext uri="{FF2B5EF4-FFF2-40B4-BE49-F238E27FC236}">
                <a16:creationId xmlns:a16="http://schemas.microsoft.com/office/drawing/2014/main" id="{F1148FB8-8585-B579-0087-BDAE63A03921}"/>
              </a:ext>
            </a:extLst>
          </p:cNvPr>
          <p:cNvCxnSpPr>
            <a:cxnSpLocks/>
          </p:cNvCxnSpPr>
          <p:nvPr/>
        </p:nvCxnSpPr>
        <p:spPr>
          <a:xfrm flipH="1">
            <a:off x="3287688" y="5661248"/>
            <a:ext cx="3531956" cy="0"/>
          </a:xfrm>
          <a:prstGeom prst="line">
            <a:avLst/>
          </a:prstGeom>
          <a:ln>
            <a:solidFill>
              <a:srgbClr val="C00000"/>
            </a:solidFill>
          </a:ln>
        </p:spPr>
        <p:style>
          <a:lnRef idx="3">
            <a:schemeClr val="accent3"/>
          </a:lnRef>
          <a:fillRef idx="0">
            <a:schemeClr val="accent3"/>
          </a:fillRef>
          <a:effectRef idx="2">
            <a:schemeClr val="accent3"/>
          </a:effectRef>
          <a:fontRef idx="minor">
            <a:schemeClr val="tx1"/>
          </a:fontRef>
        </p:style>
      </p:cxnSp>
      <p:cxnSp>
        <p:nvCxnSpPr>
          <p:cNvPr id="36" name="Rechte verbindingslijn met pijl 35">
            <a:extLst>
              <a:ext uri="{FF2B5EF4-FFF2-40B4-BE49-F238E27FC236}">
                <a16:creationId xmlns:a16="http://schemas.microsoft.com/office/drawing/2014/main" id="{D3C0D484-C1C7-C512-D031-2A68739029A2}"/>
              </a:ext>
            </a:extLst>
          </p:cNvPr>
          <p:cNvCxnSpPr>
            <a:cxnSpLocks/>
          </p:cNvCxnSpPr>
          <p:nvPr/>
        </p:nvCxnSpPr>
        <p:spPr>
          <a:xfrm flipH="1" flipV="1">
            <a:off x="6795955" y="3573877"/>
            <a:ext cx="13044" cy="2078824"/>
          </a:xfrm>
          <a:prstGeom prst="straightConnector1">
            <a:avLst/>
          </a:prstGeom>
          <a:ln>
            <a:solidFill>
              <a:srgbClr val="C00000"/>
            </a:solidFill>
            <a:tailEnd type="triangle"/>
          </a:ln>
        </p:spPr>
        <p:style>
          <a:lnRef idx="3">
            <a:schemeClr val="accent3"/>
          </a:lnRef>
          <a:fillRef idx="0">
            <a:schemeClr val="accent3"/>
          </a:fillRef>
          <a:effectRef idx="2">
            <a:schemeClr val="accent3"/>
          </a:effectRef>
          <a:fontRef idx="minor">
            <a:schemeClr val="tx1"/>
          </a:fontRef>
        </p:style>
      </p:cxnSp>
      <p:cxnSp>
        <p:nvCxnSpPr>
          <p:cNvPr id="45" name="Rechte verbindingslijn 44">
            <a:extLst>
              <a:ext uri="{FF2B5EF4-FFF2-40B4-BE49-F238E27FC236}">
                <a16:creationId xmlns:a16="http://schemas.microsoft.com/office/drawing/2014/main" id="{E5202BA1-7AD8-9DDA-611C-598E6E46D21B}"/>
              </a:ext>
            </a:extLst>
          </p:cNvPr>
          <p:cNvCxnSpPr>
            <a:cxnSpLocks/>
          </p:cNvCxnSpPr>
          <p:nvPr/>
        </p:nvCxnSpPr>
        <p:spPr>
          <a:xfrm>
            <a:off x="3215680" y="4509120"/>
            <a:ext cx="0" cy="920845"/>
          </a:xfrm>
          <a:prstGeom prst="line">
            <a:avLst/>
          </a:prstGeom>
        </p:spPr>
        <p:style>
          <a:lnRef idx="2">
            <a:schemeClr val="dk1"/>
          </a:lnRef>
          <a:fillRef idx="0">
            <a:schemeClr val="dk1"/>
          </a:fillRef>
          <a:effectRef idx="1">
            <a:schemeClr val="dk1"/>
          </a:effectRef>
          <a:fontRef idx="minor">
            <a:schemeClr val="tx1"/>
          </a:fontRef>
        </p:style>
      </p:cxnSp>
      <p:cxnSp>
        <p:nvCxnSpPr>
          <p:cNvPr id="46" name="Rechte verbindingslijn 45">
            <a:extLst>
              <a:ext uri="{FF2B5EF4-FFF2-40B4-BE49-F238E27FC236}">
                <a16:creationId xmlns:a16="http://schemas.microsoft.com/office/drawing/2014/main" id="{1684116A-3AEB-C910-5A44-D1E76BA2912B}"/>
              </a:ext>
            </a:extLst>
          </p:cNvPr>
          <p:cNvCxnSpPr/>
          <p:nvPr/>
        </p:nvCxnSpPr>
        <p:spPr>
          <a:xfrm>
            <a:off x="3503712" y="4500499"/>
            <a:ext cx="0" cy="947819"/>
          </a:xfrm>
          <a:prstGeom prst="line">
            <a:avLst/>
          </a:prstGeom>
        </p:spPr>
        <p:style>
          <a:lnRef idx="2">
            <a:schemeClr val="dk1"/>
          </a:lnRef>
          <a:fillRef idx="0">
            <a:schemeClr val="dk1"/>
          </a:fillRef>
          <a:effectRef idx="1">
            <a:schemeClr val="dk1"/>
          </a:effectRef>
          <a:fontRef idx="minor">
            <a:schemeClr val="tx1"/>
          </a:fontRef>
        </p:style>
      </p:cxnSp>
      <p:cxnSp>
        <p:nvCxnSpPr>
          <p:cNvPr id="50" name="Rechte verbindingslijn 49">
            <a:extLst>
              <a:ext uri="{FF2B5EF4-FFF2-40B4-BE49-F238E27FC236}">
                <a16:creationId xmlns:a16="http://schemas.microsoft.com/office/drawing/2014/main" id="{0912229A-BBF1-24D3-2452-99DC902BB900}"/>
              </a:ext>
            </a:extLst>
          </p:cNvPr>
          <p:cNvCxnSpPr>
            <a:cxnSpLocks/>
          </p:cNvCxnSpPr>
          <p:nvPr/>
        </p:nvCxnSpPr>
        <p:spPr>
          <a:xfrm>
            <a:off x="6680861" y="4527473"/>
            <a:ext cx="0" cy="920845"/>
          </a:xfrm>
          <a:prstGeom prst="line">
            <a:avLst/>
          </a:prstGeom>
        </p:spPr>
        <p:style>
          <a:lnRef idx="2">
            <a:schemeClr val="dk1"/>
          </a:lnRef>
          <a:fillRef idx="0">
            <a:schemeClr val="dk1"/>
          </a:fillRef>
          <a:effectRef idx="1">
            <a:schemeClr val="dk1"/>
          </a:effectRef>
          <a:fontRef idx="minor">
            <a:schemeClr val="tx1"/>
          </a:fontRef>
        </p:style>
      </p:cxnSp>
      <p:cxnSp>
        <p:nvCxnSpPr>
          <p:cNvPr id="51" name="Rechte verbindingslijn 50">
            <a:extLst>
              <a:ext uri="{FF2B5EF4-FFF2-40B4-BE49-F238E27FC236}">
                <a16:creationId xmlns:a16="http://schemas.microsoft.com/office/drawing/2014/main" id="{35E0BD86-20CB-392E-44F6-BFE6EBAF8BA5}"/>
              </a:ext>
            </a:extLst>
          </p:cNvPr>
          <p:cNvCxnSpPr/>
          <p:nvPr/>
        </p:nvCxnSpPr>
        <p:spPr>
          <a:xfrm>
            <a:off x="6960096" y="4551060"/>
            <a:ext cx="0" cy="947819"/>
          </a:xfrm>
          <a:prstGeom prst="line">
            <a:avLst/>
          </a:prstGeom>
        </p:spPr>
        <p:style>
          <a:lnRef idx="2">
            <a:schemeClr val="dk1"/>
          </a:lnRef>
          <a:fillRef idx="0">
            <a:schemeClr val="dk1"/>
          </a:fillRef>
          <a:effectRef idx="1">
            <a:schemeClr val="dk1"/>
          </a:effectRef>
          <a:fontRef idx="minor">
            <a:schemeClr val="tx1"/>
          </a:fontRef>
        </p:style>
      </p:cxnSp>
      <p:sp>
        <p:nvSpPr>
          <p:cNvPr id="52" name="Tekstvak 51">
            <a:extLst>
              <a:ext uri="{FF2B5EF4-FFF2-40B4-BE49-F238E27FC236}">
                <a16:creationId xmlns:a16="http://schemas.microsoft.com/office/drawing/2014/main" id="{E5C70F93-A08E-8CB9-71CB-D6212524C11E}"/>
              </a:ext>
            </a:extLst>
          </p:cNvPr>
          <p:cNvSpPr txBox="1"/>
          <p:nvPr/>
        </p:nvSpPr>
        <p:spPr>
          <a:xfrm>
            <a:off x="4371098" y="5240233"/>
            <a:ext cx="1292854" cy="276999"/>
          </a:xfrm>
          <a:prstGeom prst="rect">
            <a:avLst/>
          </a:prstGeom>
          <a:noFill/>
        </p:spPr>
        <p:txBody>
          <a:bodyPr wrap="none" rtlCol="0">
            <a:spAutoFit/>
          </a:bodyPr>
          <a:lstStyle/>
          <a:p>
            <a:r>
              <a:rPr lang="nl-NL" sz="1200">
                <a:solidFill>
                  <a:schemeClr val="accent3"/>
                </a:solidFill>
              </a:rPr>
              <a:t>Voedingskabel</a:t>
            </a:r>
          </a:p>
        </p:txBody>
      </p:sp>
      <p:sp>
        <p:nvSpPr>
          <p:cNvPr id="53" name="Rechthoek 52">
            <a:extLst>
              <a:ext uri="{FF2B5EF4-FFF2-40B4-BE49-F238E27FC236}">
                <a16:creationId xmlns:a16="http://schemas.microsoft.com/office/drawing/2014/main" id="{8E332703-A776-E92A-0786-89657C46223F}"/>
              </a:ext>
            </a:extLst>
          </p:cNvPr>
          <p:cNvSpPr/>
          <p:nvPr/>
        </p:nvSpPr>
        <p:spPr>
          <a:xfrm>
            <a:off x="6471919" y="3224617"/>
            <a:ext cx="648072" cy="205244"/>
          </a:xfrm>
          <a:prstGeom prst="rect">
            <a:avLst/>
          </a:prstGeom>
          <a:solidFill>
            <a:srgbClr val="39870C"/>
          </a:solidFill>
          <a:ln>
            <a:solidFill>
              <a:srgbClr val="39870C"/>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solidFill>
                <a:schemeClr val="accent4">
                  <a:lumMod val="60000"/>
                  <a:lumOff val="40000"/>
                </a:schemeClr>
              </a:solidFill>
            </a:endParaRPr>
          </a:p>
        </p:txBody>
      </p:sp>
      <p:pic>
        <p:nvPicPr>
          <p:cNvPr id="57" name="Picture 2" descr="wind turbine boerderij. lijn kunst stijl. 18866378 Vectorkunst bij Vecteezy">
            <a:extLst>
              <a:ext uri="{FF2B5EF4-FFF2-40B4-BE49-F238E27FC236}">
                <a16:creationId xmlns:a16="http://schemas.microsoft.com/office/drawing/2014/main" id="{222EEF11-4945-19F6-281F-01BB63FBFA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7623988" y="3644982"/>
            <a:ext cx="1530093" cy="72008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Eenvoudige kleurplaat voor kinderen: hijskraan met ogen (Gratis)">
            <a:extLst>
              <a:ext uri="{FF2B5EF4-FFF2-40B4-BE49-F238E27FC236}">
                <a16:creationId xmlns:a16="http://schemas.microsoft.com/office/drawing/2014/main" id="{90520594-30CA-5C18-2CFD-D4B0BEF8DDA1}"/>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b="67594"/>
          <a:stretch/>
        </p:blipFill>
        <p:spPr bwMode="auto">
          <a:xfrm flipH="1">
            <a:off x="6168008" y="2676275"/>
            <a:ext cx="1656184" cy="536701"/>
          </a:xfrm>
          <a:prstGeom prst="rect">
            <a:avLst/>
          </a:prstGeom>
          <a:noFill/>
          <a:ln>
            <a:noFill/>
          </a:ln>
        </p:spPr>
      </p:pic>
      <p:cxnSp>
        <p:nvCxnSpPr>
          <p:cNvPr id="1031" name="Rechte verbindingslijn 1030">
            <a:extLst>
              <a:ext uri="{FF2B5EF4-FFF2-40B4-BE49-F238E27FC236}">
                <a16:creationId xmlns:a16="http://schemas.microsoft.com/office/drawing/2014/main" id="{3A32F721-E7E8-6F92-D850-4EB4D5876512}"/>
              </a:ext>
            </a:extLst>
          </p:cNvPr>
          <p:cNvCxnSpPr>
            <a:cxnSpLocks/>
          </p:cNvCxnSpPr>
          <p:nvPr/>
        </p:nvCxnSpPr>
        <p:spPr>
          <a:xfrm>
            <a:off x="3287688" y="5877272"/>
            <a:ext cx="3888432"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33" name="Rechte verbindingslijn 1032">
            <a:extLst>
              <a:ext uri="{FF2B5EF4-FFF2-40B4-BE49-F238E27FC236}">
                <a16:creationId xmlns:a16="http://schemas.microsoft.com/office/drawing/2014/main" id="{F2F451D7-DCDE-CE13-778B-5092B1D43426}"/>
              </a:ext>
            </a:extLst>
          </p:cNvPr>
          <p:cNvCxnSpPr>
            <a:cxnSpLocks/>
          </p:cNvCxnSpPr>
          <p:nvPr/>
        </p:nvCxnSpPr>
        <p:spPr>
          <a:xfrm flipV="1">
            <a:off x="7176120" y="3591369"/>
            <a:ext cx="0" cy="2285903"/>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34" name="Rechte verbindingslijn 1033">
            <a:extLst>
              <a:ext uri="{FF2B5EF4-FFF2-40B4-BE49-F238E27FC236}">
                <a16:creationId xmlns:a16="http://schemas.microsoft.com/office/drawing/2014/main" id="{68EFEB96-70A6-AFA0-525B-C005DA1105B4}"/>
              </a:ext>
            </a:extLst>
          </p:cNvPr>
          <p:cNvCxnSpPr>
            <a:cxnSpLocks/>
          </p:cNvCxnSpPr>
          <p:nvPr/>
        </p:nvCxnSpPr>
        <p:spPr>
          <a:xfrm flipV="1">
            <a:off x="6471919" y="3591369"/>
            <a:ext cx="0" cy="190751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1" name="Rechte verbindingslijn 1040">
            <a:extLst>
              <a:ext uri="{FF2B5EF4-FFF2-40B4-BE49-F238E27FC236}">
                <a16:creationId xmlns:a16="http://schemas.microsoft.com/office/drawing/2014/main" id="{4D52A8D6-594B-F8E7-E928-E7E887F337D6}"/>
              </a:ext>
            </a:extLst>
          </p:cNvPr>
          <p:cNvCxnSpPr/>
          <p:nvPr/>
        </p:nvCxnSpPr>
        <p:spPr>
          <a:xfrm flipH="1">
            <a:off x="6471919" y="3591369"/>
            <a:ext cx="704201"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4" name="Rechte verbindingslijn 1043">
            <a:extLst>
              <a:ext uri="{FF2B5EF4-FFF2-40B4-BE49-F238E27FC236}">
                <a16:creationId xmlns:a16="http://schemas.microsoft.com/office/drawing/2014/main" id="{7CFEA542-3E44-A189-5D03-D92986B014B3}"/>
              </a:ext>
            </a:extLst>
          </p:cNvPr>
          <p:cNvCxnSpPr>
            <a:cxnSpLocks/>
          </p:cNvCxnSpPr>
          <p:nvPr/>
        </p:nvCxnSpPr>
        <p:spPr>
          <a:xfrm>
            <a:off x="3287688" y="4551060"/>
            <a:ext cx="0" cy="1110188"/>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cxnSp>
        <p:nvCxnSpPr>
          <p:cNvPr id="1046" name="Rechte verbindingslijn 1045">
            <a:extLst>
              <a:ext uri="{FF2B5EF4-FFF2-40B4-BE49-F238E27FC236}">
                <a16:creationId xmlns:a16="http://schemas.microsoft.com/office/drawing/2014/main" id="{8654BD3E-A30A-6D4C-DD12-ACE24E8C0329}"/>
              </a:ext>
            </a:extLst>
          </p:cNvPr>
          <p:cNvCxnSpPr>
            <a:cxnSpLocks/>
          </p:cNvCxnSpPr>
          <p:nvPr/>
        </p:nvCxnSpPr>
        <p:spPr>
          <a:xfrm>
            <a:off x="3440088" y="4551060"/>
            <a:ext cx="0" cy="966172"/>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9" name="Rechte verbindingslijn 1048">
            <a:extLst>
              <a:ext uri="{FF2B5EF4-FFF2-40B4-BE49-F238E27FC236}">
                <a16:creationId xmlns:a16="http://schemas.microsoft.com/office/drawing/2014/main" id="{96E397DC-8A1B-8310-DDEA-FFFAD6B85181}"/>
              </a:ext>
            </a:extLst>
          </p:cNvPr>
          <p:cNvCxnSpPr/>
          <p:nvPr/>
        </p:nvCxnSpPr>
        <p:spPr>
          <a:xfrm flipV="1">
            <a:off x="3440088" y="5498879"/>
            <a:ext cx="3031831" cy="18353"/>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51" name="Rechte verbindingslijn 1050">
            <a:extLst>
              <a:ext uri="{FF2B5EF4-FFF2-40B4-BE49-F238E27FC236}">
                <a16:creationId xmlns:a16="http://schemas.microsoft.com/office/drawing/2014/main" id="{CC01541B-7A11-741C-EB28-7BE3787E6BB8}"/>
              </a:ext>
            </a:extLst>
          </p:cNvPr>
          <p:cNvCxnSpPr/>
          <p:nvPr/>
        </p:nvCxnSpPr>
        <p:spPr>
          <a:xfrm>
            <a:off x="7896200" y="5085184"/>
            <a:ext cx="798412"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sp>
        <p:nvSpPr>
          <p:cNvPr id="1052" name="Tekstvak 1051">
            <a:extLst>
              <a:ext uri="{FF2B5EF4-FFF2-40B4-BE49-F238E27FC236}">
                <a16:creationId xmlns:a16="http://schemas.microsoft.com/office/drawing/2014/main" id="{2AAA64D3-CCEE-4508-5CE2-EE980C96C86D}"/>
              </a:ext>
            </a:extLst>
          </p:cNvPr>
          <p:cNvSpPr txBox="1"/>
          <p:nvPr/>
        </p:nvSpPr>
        <p:spPr>
          <a:xfrm>
            <a:off x="8760296" y="4941168"/>
            <a:ext cx="1314784" cy="276999"/>
          </a:xfrm>
          <a:prstGeom prst="rect">
            <a:avLst/>
          </a:prstGeom>
          <a:noFill/>
        </p:spPr>
        <p:txBody>
          <a:bodyPr wrap="none" rtlCol="0">
            <a:spAutoFit/>
          </a:bodyPr>
          <a:lstStyle/>
          <a:p>
            <a:r>
              <a:rPr lang="nl-NL" sz="1200">
                <a:solidFill>
                  <a:schemeClr val="accent3"/>
                </a:solidFill>
              </a:rPr>
              <a:t>Demarcatielijn</a:t>
            </a:r>
          </a:p>
        </p:txBody>
      </p:sp>
      <p:cxnSp>
        <p:nvCxnSpPr>
          <p:cNvPr id="1056" name="Rechte verbindingslijn 1055">
            <a:extLst>
              <a:ext uri="{FF2B5EF4-FFF2-40B4-BE49-F238E27FC236}">
                <a16:creationId xmlns:a16="http://schemas.microsoft.com/office/drawing/2014/main" id="{6533DC79-2991-4DB1-2B36-7805623FC79E}"/>
              </a:ext>
            </a:extLst>
          </p:cNvPr>
          <p:cNvCxnSpPr>
            <a:cxnSpLocks/>
          </p:cNvCxnSpPr>
          <p:nvPr/>
        </p:nvCxnSpPr>
        <p:spPr>
          <a:xfrm>
            <a:off x="6312024" y="2348880"/>
            <a:ext cx="4680520" cy="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58" name="Rechte verbindingslijn 1057">
            <a:extLst>
              <a:ext uri="{FF2B5EF4-FFF2-40B4-BE49-F238E27FC236}">
                <a16:creationId xmlns:a16="http://schemas.microsoft.com/office/drawing/2014/main" id="{06B02150-0C3F-4F11-E9FC-7A0BE9A6DBBD}"/>
              </a:ext>
            </a:extLst>
          </p:cNvPr>
          <p:cNvCxnSpPr>
            <a:cxnSpLocks/>
          </p:cNvCxnSpPr>
          <p:nvPr/>
        </p:nvCxnSpPr>
        <p:spPr>
          <a:xfrm>
            <a:off x="6312024" y="2348880"/>
            <a:ext cx="18930" cy="1242489"/>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60" name="Rechte verbindingslijn 1059">
            <a:extLst>
              <a:ext uri="{FF2B5EF4-FFF2-40B4-BE49-F238E27FC236}">
                <a16:creationId xmlns:a16="http://schemas.microsoft.com/office/drawing/2014/main" id="{9917092F-D975-453C-7BAE-E99295EA97E2}"/>
              </a:ext>
            </a:extLst>
          </p:cNvPr>
          <p:cNvCxnSpPr>
            <a:cxnSpLocks/>
          </p:cNvCxnSpPr>
          <p:nvPr/>
        </p:nvCxnSpPr>
        <p:spPr>
          <a:xfrm>
            <a:off x="6330954" y="3614239"/>
            <a:ext cx="4680520" cy="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62" name="Rechte verbindingslijn 1061">
            <a:extLst>
              <a:ext uri="{FF2B5EF4-FFF2-40B4-BE49-F238E27FC236}">
                <a16:creationId xmlns:a16="http://schemas.microsoft.com/office/drawing/2014/main" id="{EF344F18-E2BB-2E86-C229-B22D8BDBCD61}"/>
              </a:ext>
            </a:extLst>
          </p:cNvPr>
          <p:cNvCxnSpPr>
            <a:cxnSpLocks/>
          </p:cNvCxnSpPr>
          <p:nvPr/>
        </p:nvCxnSpPr>
        <p:spPr>
          <a:xfrm>
            <a:off x="10992544" y="2348880"/>
            <a:ext cx="41589" cy="132425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pic>
        <p:nvPicPr>
          <p:cNvPr id="1069" name="Picture 2" descr="wind turbine boerderij. lijn kunst stijl. 18866378 Vectorkunst bij Vecteezy">
            <a:extLst>
              <a:ext uri="{FF2B5EF4-FFF2-40B4-BE49-F238E27FC236}">
                <a16:creationId xmlns:a16="http://schemas.microsoft.com/office/drawing/2014/main" id="{0FCB9801-D235-E6AC-F811-D22B7CCC72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9095329" y="3673130"/>
            <a:ext cx="1530093" cy="720081"/>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2" descr="wind turbine boerderij. lijn kunst stijl. 18866378 Vectorkunst bij Vecteezy">
            <a:extLst>
              <a:ext uri="{FF2B5EF4-FFF2-40B4-BE49-F238E27FC236}">
                <a16:creationId xmlns:a16="http://schemas.microsoft.com/office/drawing/2014/main" id="{77A912A6-9FE7-0D19-9E7A-4C7DB519D2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10009245" y="3673130"/>
            <a:ext cx="1530093" cy="720081"/>
          </a:xfrm>
          <a:prstGeom prst="rect">
            <a:avLst/>
          </a:prstGeom>
          <a:noFill/>
          <a:extLst>
            <a:ext uri="{909E8E84-426E-40DD-AFC4-6F175D3DCCD1}">
              <a14:hiddenFill xmlns:a14="http://schemas.microsoft.com/office/drawing/2010/main">
                <a:solidFill>
                  <a:srgbClr val="FFFFFF"/>
                </a:solidFill>
              </a14:hiddenFill>
            </a:ext>
          </a:extLst>
        </p:spPr>
      </p:pic>
      <p:sp>
        <p:nvSpPr>
          <p:cNvPr id="1072" name="Tekstvak 1071">
            <a:extLst>
              <a:ext uri="{FF2B5EF4-FFF2-40B4-BE49-F238E27FC236}">
                <a16:creationId xmlns:a16="http://schemas.microsoft.com/office/drawing/2014/main" id="{6132FB7E-733E-82BD-8B7C-D936A857E02D}"/>
              </a:ext>
            </a:extLst>
          </p:cNvPr>
          <p:cNvSpPr txBox="1"/>
          <p:nvPr/>
        </p:nvSpPr>
        <p:spPr>
          <a:xfrm>
            <a:off x="6312024" y="2431921"/>
            <a:ext cx="1440074" cy="276999"/>
          </a:xfrm>
          <a:prstGeom prst="rect">
            <a:avLst/>
          </a:prstGeom>
          <a:noFill/>
          <a:ln>
            <a:noFill/>
          </a:ln>
        </p:spPr>
        <p:txBody>
          <a:bodyPr wrap="none" rtlCol="0">
            <a:spAutoFit/>
          </a:bodyPr>
          <a:lstStyle/>
          <a:p>
            <a:r>
              <a:rPr lang="nl-NL" sz="1200">
                <a:solidFill>
                  <a:srgbClr val="39870C"/>
                </a:solidFill>
              </a:rPr>
              <a:t>Laadvoorziening</a:t>
            </a:r>
          </a:p>
        </p:txBody>
      </p:sp>
      <p:cxnSp>
        <p:nvCxnSpPr>
          <p:cNvPr id="1075" name="Rechte verbindingslijn 1074">
            <a:extLst>
              <a:ext uri="{FF2B5EF4-FFF2-40B4-BE49-F238E27FC236}">
                <a16:creationId xmlns:a16="http://schemas.microsoft.com/office/drawing/2014/main" id="{0D7A32E2-C7C5-B463-71DD-26B5A33EEC59}"/>
              </a:ext>
            </a:extLst>
          </p:cNvPr>
          <p:cNvCxnSpPr/>
          <p:nvPr/>
        </p:nvCxnSpPr>
        <p:spPr>
          <a:xfrm>
            <a:off x="7896200" y="5456257"/>
            <a:ext cx="798412" cy="0"/>
          </a:xfrm>
          <a:prstGeom prst="line">
            <a:avLst/>
          </a:prstGeom>
          <a:ln>
            <a:solidFill>
              <a:srgbClr val="39870C"/>
            </a:solidFill>
            <a:prstDash val="lgDash"/>
          </a:ln>
        </p:spPr>
        <p:style>
          <a:lnRef idx="1">
            <a:schemeClr val="accent6"/>
          </a:lnRef>
          <a:fillRef idx="0">
            <a:schemeClr val="accent6"/>
          </a:fillRef>
          <a:effectRef idx="0">
            <a:schemeClr val="accent6"/>
          </a:effectRef>
          <a:fontRef idx="minor">
            <a:schemeClr val="tx1"/>
          </a:fontRef>
        </p:style>
      </p:cxnSp>
      <p:sp>
        <p:nvSpPr>
          <p:cNvPr id="1076" name="Tekstvak 1075">
            <a:extLst>
              <a:ext uri="{FF2B5EF4-FFF2-40B4-BE49-F238E27FC236}">
                <a16:creationId xmlns:a16="http://schemas.microsoft.com/office/drawing/2014/main" id="{FE82D2C7-7D8F-D947-FE5C-01FF5F584E8D}"/>
              </a:ext>
            </a:extLst>
          </p:cNvPr>
          <p:cNvSpPr txBox="1"/>
          <p:nvPr/>
        </p:nvSpPr>
        <p:spPr>
          <a:xfrm>
            <a:off x="8760296" y="5312241"/>
            <a:ext cx="1314784" cy="276999"/>
          </a:xfrm>
          <a:prstGeom prst="rect">
            <a:avLst/>
          </a:prstGeom>
          <a:noFill/>
        </p:spPr>
        <p:txBody>
          <a:bodyPr wrap="none" rtlCol="0">
            <a:spAutoFit/>
          </a:bodyPr>
          <a:lstStyle/>
          <a:p>
            <a:r>
              <a:rPr lang="nl-NL" sz="1200">
                <a:solidFill>
                  <a:srgbClr val="39870C"/>
                </a:solidFill>
              </a:rPr>
              <a:t>Demarcatielijn</a:t>
            </a:r>
          </a:p>
        </p:txBody>
      </p:sp>
      <p:pic>
        <p:nvPicPr>
          <p:cNvPr id="2" name="Picture 6" descr="Laadkabel Recharge - Pure electric, Volvo">
            <a:extLst>
              <a:ext uri="{FF2B5EF4-FFF2-40B4-BE49-F238E27FC236}">
                <a16:creationId xmlns:a16="http://schemas.microsoft.com/office/drawing/2014/main" id="{875D6D43-600D-B9CD-5992-10D71A4CD000}"/>
              </a:ext>
            </a:extLst>
          </p:cNvPr>
          <p:cNvPicPr>
            <a:picLocks noChangeAspect="1" noChangeArrowheads="1"/>
          </p:cNvPicPr>
          <p:nvPr/>
        </p:nvPicPr>
        <p:blipFill rotWithShape="1">
          <a:blip r:embed="rId6" cstate="print">
            <a:duotone>
              <a:schemeClr val="accent5">
                <a:shade val="45000"/>
                <a:satMod val="135000"/>
              </a:schemeClr>
              <a:prstClr val="white"/>
            </a:duotone>
            <a:extLst>
              <a:ext uri="{28A0092B-C50C-407E-A947-70E740481C1C}">
                <a14:useLocalDpi xmlns:a14="http://schemas.microsoft.com/office/drawing/2010/main" val="0"/>
              </a:ext>
            </a:extLst>
          </a:blip>
          <a:srcRect l="20353" t="25958" r="21836" b="25958"/>
          <a:stretch/>
        </p:blipFill>
        <p:spPr bwMode="auto">
          <a:xfrm flipH="1">
            <a:off x="8040216" y="2863716"/>
            <a:ext cx="444695" cy="205244"/>
          </a:xfrm>
          <a:prstGeom prst="rect">
            <a:avLst/>
          </a:prstGeom>
          <a:noFill/>
          <a:ln>
            <a:noFill/>
          </a:ln>
        </p:spPr>
      </p:pic>
      <p:cxnSp>
        <p:nvCxnSpPr>
          <p:cNvPr id="6" name="Verbindingslijn: gekromd 5">
            <a:extLst>
              <a:ext uri="{FF2B5EF4-FFF2-40B4-BE49-F238E27FC236}">
                <a16:creationId xmlns:a16="http://schemas.microsoft.com/office/drawing/2014/main" id="{7ACC0ED8-7908-2ECE-3C08-097F5B96EB7D}"/>
              </a:ext>
            </a:extLst>
          </p:cNvPr>
          <p:cNvCxnSpPr>
            <a:cxnSpLocks/>
          </p:cNvCxnSpPr>
          <p:nvPr/>
        </p:nvCxnSpPr>
        <p:spPr>
          <a:xfrm>
            <a:off x="7623988" y="2780928"/>
            <a:ext cx="401641" cy="150604"/>
          </a:xfrm>
          <a:prstGeom prst="curvedConnector3">
            <a:avLst/>
          </a:prstGeom>
          <a:ln>
            <a:solidFill>
              <a:srgbClr val="39870C"/>
            </a:solidFill>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4F21B6C4-C955-8F05-49F0-082695DA6B0A}"/>
              </a:ext>
            </a:extLst>
          </p:cNvPr>
          <p:cNvSpPr txBox="1"/>
          <p:nvPr/>
        </p:nvSpPr>
        <p:spPr>
          <a:xfrm>
            <a:off x="7705885" y="2592521"/>
            <a:ext cx="965329" cy="276999"/>
          </a:xfrm>
          <a:prstGeom prst="rect">
            <a:avLst/>
          </a:prstGeom>
          <a:noFill/>
          <a:ln>
            <a:noFill/>
          </a:ln>
        </p:spPr>
        <p:txBody>
          <a:bodyPr wrap="none" rtlCol="0">
            <a:spAutoFit/>
          </a:bodyPr>
          <a:lstStyle/>
          <a:p>
            <a:r>
              <a:rPr lang="nl-NL" sz="1200">
                <a:solidFill>
                  <a:srgbClr val="39870C"/>
                </a:solidFill>
              </a:rPr>
              <a:t>Laadkabel</a:t>
            </a:r>
          </a:p>
        </p:txBody>
      </p:sp>
      <p:pic>
        <p:nvPicPr>
          <p:cNvPr id="8" name="Picture 2" descr="Accu batterij vector illustratie pictogrammalplaatje | Premium Vector">
            <a:extLst>
              <a:ext uri="{FF2B5EF4-FFF2-40B4-BE49-F238E27FC236}">
                <a16:creationId xmlns:a16="http://schemas.microsoft.com/office/drawing/2014/main" id="{D713DB99-4612-FA36-6B5C-59D51E8C0593}"/>
              </a:ext>
            </a:extLst>
          </p:cNvPr>
          <p:cNvPicPr>
            <a:picLocks noChangeAspect="1" noChangeArrowheads="1"/>
          </p:cNvPicPr>
          <p:nvPr/>
        </p:nvPicPr>
        <p:blipFill rotWithShape="1">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l="18094" t="17821" r="18094" b="28729"/>
          <a:stretch/>
        </p:blipFill>
        <p:spPr bwMode="auto">
          <a:xfrm>
            <a:off x="9726972" y="3262975"/>
            <a:ext cx="463503" cy="30999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6" descr="Laadkabel Recharge - Pure electric, Volvo">
            <a:extLst>
              <a:ext uri="{FF2B5EF4-FFF2-40B4-BE49-F238E27FC236}">
                <a16:creationId xmlns:a16="http://schemas.microsoft.com/office/drawing/2014/main" id="{F062FEF7-3746-7404-9529-9E0F901A1896}"/>
              </a:ext>
            </a:extLst>
          </p:cNvPr>
          <p:cNvPicPr>
            <a:picLocks noChangeAspect="1" noChangeArrowheads="1"/>
          </p:cNvPicPr>
          <p:nvPr/>
        </p:nvPicPr>
        <p:blipFill rotWithShape="1">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l="20353" t="25958" r="21836" b="25958"/>
          <a:stretch/>
        </p:blipFill>
        <p:spPr bwMode="auto">
          <a:xfrm flipV="1">
            <a:off x="8477474" y="2952328"/>
            <a:ext cx="444695" cy="205244"/>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Verbindingslijn: gekromd 9">
            <a:extLst>
              <a:ext uri="{FF2B5EF4-FFF2-40B4-BE49-F238E27FC236}">
                <a16:creationId xmlns:a16="http://schemas.microsoft.com/office/drawing/2014/main" id="{72A83DF3-C7D1-4C58-868A-9A6102FCDE6B}"/>
              </a:ext>
            </a:extLst>
          </p:cNvPr>
          <p:cNvCxnSpPr>
            <a:cxnSpLocks/>
            <a:stCxn id="9" idx="3"/>
          </p:cNvCxnSpPr>
          <p:nvPr/>
        </p:nvCxnSpPr>
        <p:spPr>
          <a:xfrm>
            <a:off x="8922169" y="3054950"/>
            <a:ext cx="1036554" cy="260285"/>
          </a:xfrm>
          <a:prstGeom prst="curvedConnector3">
            <a:avLst>
              <a:gd name="adj1" fmla="val 50000"/>
            </a:avLst>
          </a:prstGeom>
          <a:ln>
            <a:solidFill>
              <a:srgbClr val="007BC7"/>
            </a:solidFill>
          </a:ln>
        </p:spPr>
        <p:style>
          <a:lnRef idx="2">
            <a:schemeClr val="accent6"/>
          </a:lnRef>
          <a:fillRef idx="0">
            <a:schemeClr val="accent6"/>
          </a:fillRef>
          <a:effectRef idx="1">
            <a:schemeClr val="accent6"/>
          </a:effectRef>
          <a:fontRef idx="minor">
            <a:schemeClr val="tx1"/>
          </a:fontRef>
        </p:style>
      </p:cxnSp>
      <p:pic>
        <p:nvPicPr>
          <p:cNvPr id="11" name="Afbeelding 10">
            <a:extLst>
              <a:ext uri="{FF2B5EF4-FFF2-40B4-BE49-F238E27FC236}">
                <a16:creationId xmlns:a16="http://schemas.microsoft.com/office/drawing/2014/main" id="{E8936260-5A02-3E05-1272-7CCB38028148}"/>
              </a:ext>
            </a:extLst>
          </p:cNvPr>
          <p:cNvPicPr>
            <a:picLocks noChangeAspect="1"/>
          </p:cNvPicPr>
          <p:nvPr/>
        </p:nvPicPr>
        <p:blipFill>
          <a:blip r:embed="rId8"/>
          <a:stretch>
            <a:fillRect/>
          </a:stretch>
        </p:blipFill>
        <p:spPr>
          <a:xfrm>
            <a:off x="163744" y="160203"/>
            <a:ext cx="1390476" cy="761905"/>
          </a:xfrm>
          <a:prstGeom prst="rect">
            <a:avLst/>
          </a:prstGeom>
        </p:spPr>
      </p:pic>
      <p:sp>
        <p:nvSpPr>
          <p:cNvPr id="13" name="Tekstvak 12">
            <a:extLst>
              <a:ext uri="{FF2B5EF4-FFF2-40B4-BE49-F238E27FC236}">
                <a16:creationId xmlns:a16="http://schemas.microsoft.com/office/drawing/2014/main" id="{FC0C3973-1C25-5046-F40C-D22ADA17A17D}"/>
              </a:ext>
            </a:extLst>
          </p:cNvPr>
          <p:cNvSpPr txBox="1"/>
          <p:nvPr/>
        </p:nvSpPr>
        <p:spPr>
          <a:xfrm>
            <a:off x="1554220" y="980727"/>
            <a:ext cx="3824604" cy="523220"/>
          </a:xfrm>
          <a:prstGeom prst="rect">
            <a:avLst/>
          </a:prstGeom>
          <a:noFill/>
        </p:spPr>
        <p:txBody>
          <a:bodyPr wrap="square" rtlCol="0">
            <a:spAutoFit/>
          </a:bodyPr>
          <a:lstStyle/>
          <a:p>
            <a:r>
              <a:rPr lang="nl-NL" sz="2800">
                <a:solidFill>
                  <a:schemeClr val="accent1"/>
                </a:solidFill>
              </a:rPr>
              <a:t>Demarcatie</a:t>
            </a:r>
          </a:p>
        </p:txBody>
      </p:sp>
    </p:spTree>
    <p:extLst>
      <p:ext uri="{BB962C8B-B14F-4D97-AF65-F5344CB8AC3E}">
        <p14:creationId xmlns:p14="http://schemas.microsoft.com/office/powerpoint/2010/main" val="3867215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B43297D-BA8E-5BCF-29EB-FC7F4B798ADB}"/>
              </a:ext>
            </a:extLst>
          </p:cNvPr>
          <p:cNvSpPr>
            <a:spLocks noGrp="1"/>
          </p:cNvSpPr>
          <p:nvPr>
            <p:ph sz="quarter" idx="13"/>
          </p:nvPr>
        </p:nvSpPr>
        <p:spPr>
          <a:xfrm>
            <a:off x="630000" y="2074350"/>
            <a:ext cx="10922400" cy="3964060"/>
          </a:xfrm>
        </p:spPr>
        <p:txBody>
          <a:bodyPr/>
          <a:lstStyle/>
          <a:p>
            <a:r>
              <a:rPr lang="nl-NL" dirty="0"/>
              <a:t>Geen gangbare structuur in de maritieme wereld.</a:t>
            </a:r>
          </a:p>
          <a:p>
            <a:r>
              <a:rPr lang="nl-NL" dirty="0"/>
              <a:t>Lader niet ingewikkeld te opereren, dus weinig rol tijdens operatie, vooral tijdens EPC.</a:t>
            </a:r>
          </a:p>
          <a:p>
            <a:r>
              <a:rPr lang="nl-NL" dirty="0"/>
              <a:t>Randvoorwaarden voor samenwerking zijn belangrijk, maar zijn nog niet duidelijk genoeg.</a:t>
            </a:r>
          </a:p>
          <a:p>
            <a:r>
              <a:rPr lang="nl-NL" dirty="0"/>
              <a:t>Verschil leverancier &lt;-&gt; dienstverlener in relatie tot eigendom van de lader. Leverancier wil liever geen lange termijn eigenaar zijn van de asset.</a:t>
            </a:r>
          </a:p>
          <a:p>
            <a:r>
              <a:rPr lang="nl-NL" dirty="0"/>
              <a:t>Offshore installatie uit de scope?</a:t>
            </a:r>
          </a:p>
          <a:p>
            <a:r>
              <a:rPr lang="nl-NL" dirty="0"/>
              <a:t>Wat zijn de verantwoordelijkheden van RWS in het project?</a:t>
            </a:r>
          </a:p>
          <a:p>
            <a:r>
              <a:rPr lang="nl-NL" dirty="0"/>
              <a:t>Penalty's alleen op delen onder verantwoordelijkheid consortium.</a:t>
            </a:r>
          </a:p>
          <a:p>
            <a:r>
              <a:rPr lang="nl-NL" dirty="0"/>
              <a:t>Gemiste omzet als de elektrische ERTV eruit ligt? Nee, opdracht is leveren van een dienst, geen commerciële prestatie.</a:t>
            </a:r>
          </a:p>
          <a:p>
            <a:r>
              <a:rPr lang="nl-NL" dirty="0"/>
              <a:t>Omgaan met medegebruik? Zonder de ERTV’s zouden deze laadpalen er niet staan.</a:t>
            </a:r>
          </a:p>
          <a:p>
            <a:r>
              <a:rPr lang="nl-NL" dirty="0"/>
              <a:t>Voor windparkoperators/Tennet geen vrije keuze om laadpalen toe te staan, maar juist ‘verplichting’ i.v.m. lager risico op aanvaringen (= bescherming van windparken)</a:t>
            </a:r>
          </a:p>
          <a:p>
            <a:endParaRPr lang="nl-NL" dirty="0"/>
          </a:p>
          <a:p>
            <a:endParaRPr lang="nl-NL" dirty="0"/>
          </a:p>
        </p:txBody>
      </p:sp>
      <p:sp>
        <p:nvSpPr>
          <p:cNvPr id="3" name="Tijdelijke aanduiding voor dianummer 2">
            <a:extLst>
              <a:ext uri="{FF2B5EF4-FFF2-40B4-BE49-F238E27FC236}">
                <a16:creationId xmlns:a16="http://schemas.microsoft.com/office/drawing/2014/main" id="{F5EAA127-B1DA-6E6E-57C9-036621FE7FEB}"/>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8740FED0-0AAE-2EB8-E1A0-EE2E025E97B4}"/>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C3245396-6B61-6B2E-4EFF-E3326FF263A7}"/>
              </a:ext>
            </a:extLst>
          </p:cNvPr>
          <p:cNvSpPr>
            <a:spLocks noGrp="1"/>
          </p:cNvSpPr>
          <p:nvPr>
            <p:ph type="title"/>
          </p:nvPr>
        </p:nvSpPr>
        <p:spPr/>
        <p:txBody>
          <a:bodyPr/>
          <a:lstStyle/>
          <a:p>
            <a:r>
              <a:rPr lang="nl-NL" dirty="0"/>
              <a:t>Dienstverlening Samenwerking</a:t>
            </a:r>
          </a:p>
        </p:txBody>
      </p:sp>
    </p:spTree>
    <p:extLst>
      <p:ext uri="{BB962C8B-B14F-4D97-AF65-F5344CB8AC3E}">
        <p14:creationId xmlns:p14="http://schemas.microsoft.com/office/powerpoint/2010/main" val="265939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C54780F-D527-B6D9-2E1E-8184D193AA6E}"/>
              </a:ext>
            </a:extLst>
          </p:cNvPr>
          <p:cNvSpPr>
            <a:spLocks noGrp="1"/>
          </p:cNvSpPr>
          <p:nvPr>
            <p:ph sz="quarter" idx="13"/>
          </p:nvPr>
        </p:nvSpPr>
        <p:spPr/>
        <p:txBody>
          <a:bodyPr/>
          <a:lstStyle/>
          <a:p>
            <a:r>
              <a:rPr lang="nl-NL" dirty="0"/>
              <a:t>Demarcatie bij laadvoorziening op de wal inzichtelijk maken voor de markt.</a:t>
            </a:r>
          </a:p>
          <a:p>
            <a:r>
              <a:rPr lang="nl-NL" dirty="0"/>
              <a:t>Wat is de doorlooptijd van de vergunningen?</a:t>
            </a:r>
          </a:p>
          <a:p>
            <a:r>
              <a:rPr lang="nl-NL" dirty="0"/>
              <a:t>Verschil in demarcatie scope opdracht en eigendom verduidelijken: kabel en paal zitten wel in de scope van de opdracht om te realiseren, maar worden geen eigendom van de markt.</a:t>
            </a:r>
          </a:p>
          <a:p>
            <a:r>
              <a:rPr lang="nl-NL" dirty="0"/>
              <a:t>Duidelijk maken waar de scope van RWS begint/eindigt. (bijv. aansluiting op windpark)</a:t>
            </a:r>
          </a:p>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E9BA32D7-6DAA-5BB0-0A63-A385D032F810}"/>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811C9A99-FED8-23DF-41B6-D28C8E170B8A}"/>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E40D701A-9447-75D2-DF99-01DEE5EF05FE}"/>
              </a:ext>
            </a:extLst>
          </p:cNvPr>
          <p:cNvSpPr>
            <a:spLocks noGrp="1"/>
          </p:cNvSpPr>
          <p:nvPr>
            <p:ph type="title"/>
          </p:nvPr>
        </p:nvSpPr>
        <p:spPr/>
        <p:txBody>
          <a:bodyPr/>
          <a:lstStyle/>
          <a:p>
            <a:r>
              <a:rPr lang="nl-NL" dirty="0"/>
              <a:t>Dienstverlening Parkeerflap</a:t>
            </a:r>
          </a:p>
        </p:txBody>
      </p:sp>
    </p:spTree>
    <p:extLst>
      <p:ext uri="{BB962C8B-B14F-4D97-AF65-F5344CB8AC3E}">
        <p14:creationId xmlns:p14="http://schemas.microsoft.com/office/powerpoint/2010/main" val="200442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D0C062-CD0E-962D-25CA-B579EC838CAC}"/>
              </a:ext>
            </a:extLst>
          </p:cNvPr>
          <p:cNvSpPr>
            <a:spLocks noGrp="1"/>
          </p:cNvSpPr>
          <p:nvPr>
            <p:ph sz="quarter" idx="13"/>
          </p:nvPr>
        </p:nvSpPr>
        <p:spPr/>
        <p:txBody>
          <a:bodyPr/>
          <a:lstStyle/>
          <a:p>
            <a:pPr marL="0" indent="0">
              <a:buNone/>
            </a:pPr>
            <a:r>
              <a:rPr lang="nl-NL" dirty="0"/>
              <a:t>Verhouding voorgestelde demarcatie wel/niet werkbaar ligt rond 50/50 met neiging verhouding naar niet werkbaar.</a:t>
            </a:r>
          </a:p>
          <a:p>
            <a:pPr marL="0" indent="0">
              <a:buNone/>
            </a:pPr>
            <a:endParaRPr lang="nl-NL" dirty="0"/>
          </a:p>
          <a:p>
            <a:pPr marL="0" indent="0">
              <a:buNone/>
            </a:pPr>
            <a:endParaRPr lang="nl-NL" dirty="0"/>
          </a:p>
          <a:p>
            <a:pPr marL="0" indent="0">
              <a:buNone/>
            </a:pPr>
            <a:r>
              <a:rPr lang="nl-NL" dirty="0"/>
              <a:t>WEL WERKBAAR:</a:t>
            </a:r>
          </a:p>
          <a:p>
            <a:r>
              <a:rPr lang="nl-NL" dirty="0"/>
              <a:t>Als de laadpunten en schepen allebei in eigendom zijn van dezelfde partij (markt) dan is het makkelijker om de dienstverlening te garanderen.</a:t>
            </a:r>
          </a:p>
          <a:p>
            <a:r>
              <a:rPr lang="nl-NL" dirty="0"/>
              <a:t>Installateur van de laadvoorziening wil wel eigenaar blijven.</a:t>
            </a:r>
          </a:p>
          <a:p>
            <a:r>
              <a:rPr lang="nl-NL" dirty="0"/>
              <a:t>Consortiumvorming voor ontwikkeling is goede keuze.</a:t>
            </a:r>
          </a:p>
          <a:p>
            <a:endParaRPr lang="nl-NL" dirty="0"/>
          </a:p>
          <a:p>
            <a:endParaRPr lang="nl-NL" dirty="0"/>
          </a:p>
        </p:txBody>
      </p:sp>
      <p:sp>
        <p:nvSpPr>
          <p:cNvPr id="3" name="Tijdelijke aanduiding voor dianummer 2">
            <a:extLst>
              <a:ext uri="{FF2B5EF4-FFF2-40B4-BE49-F238E27FC236}">
                <a16:creationId xmlns:a16="http://schemas.microsoft.com/office/drawing/2014/main" id="{35F9C171-2D95-FFC9-AC0F-21EAAD766ECF}"/>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72046CDC-A3BC-FDAD-7055-39BE247BD2F9}"/>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5AA5B645-DE64-30D4-E21A-67A5CA1A9905}"/>
              </a:ext>
            </a:extLst>
          </p:cNvPr>
          <p:cNvSpPr>
            <a:spLocks noGrp="1"/>
          </p:cNvSpPr>
          <p:nvPr>
            <p:ph type="title"/>
          </p:nvPr>
        </p:nvSpPr>
        <p:spPr/>
        <p:txBody>
          <a:bodyPr/>
          <a:lstStyle/>
          <a:p>
            <a:r>
              <a:rPr lang="nl-NL" dirty="0"/>
              <a:t>Dienstverlening demarcatie (1/4)</a:t>
            </a:r>
          </a:p>
        </p:txBody>
      </p:sp>
    </p:spTree>
    <p:extLst>
      <p:ext uri="{BB962C8B-B14F-4D97-AF65-F5344CB8AC3E}">
        <p14:creationId xmlns:p14="http://schemas.microsoft.com/office/powerpoint/2010/main" val="272745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E1EE18-D3C1-219C-4473-ABB91575BCD9}"/>
              </a:ext>
            </a:extLst>
          </p:cNvPr>
          <p:cNvSpPr>
            <a:spLocks noGrp="1"/>
          </p:cNvSpPr>
          <p:nvPr>
            <p:ph sz="quarter" idx="13"/>
          </p:nvPr>
        </p:nvSpPr>
        <p:spPr/>
        <p:txBody>
          <a:bodyPr/>
          <a:lstStyle/>
          <a:p>
            <a:pPr marL="0" indent="0">
              <a:buNone/>
            </a:pPr>
            <a:r>
              <a:rPr lang="nl-NL" dirty="0"/>
              <a:t>NIET WERKBAAR:</a:t>
            </a:r>
          </a:p>
          <a:p>
            <a:r>
              <a:rPr lang="nl-NL" dirty="0"/>
              <a:t>10 laadpunten voor 3 schepen niet winstgevend, dus liever eigendom laadpunten bij RWS.</a:t>
            </a:r>
          </a:p>
          <a:p>
            <a:r>
              <a:rPr lang="nl-NL" dirty="0"/>
              <a:t>Laadpunten leveren en onderhouden prima, maar eigendom wordt niet als meerwaarde gezien maar als last.</a:t>
            </a:r>
          </a:p>
          <a:p>
            <a:r>
              <a:rPr lang="nl-NL" dirty="0"/>
              <a:t>Bij reders minder kennis/expertise van laden, maar wel verantwoordelijk voor de beschikbaarheid </a:t>
            </a:r>
            <a:r>
              <a:rPr lang="nl-NL" dirty="0">
                <a:sym typeface="Wingdings" panose="05000000000000000000" pitchFamily="2" charset="2"/>
              </a:rPr>
              <a:t> is risico  randvoorwaarden goed afspreken  voorbeeld over korting bij onvoldoende/niet beschikbaarheid geeft daarbij een negatief beeld.</a:t>
            </a:r>
          </a:p>
          <a:p>
            <a:r>
              <a:rPr lang="nl-NL" dirty="0"/>
              <a:t>Decommissioning van lader liever niet bij dienstverlener</a:t>
            </a:r>
          </a:p>
          <a:p>
            <a:r>
              <a:rPr lang="nl-NL" dirty="0"/>
              <a:t>Fundatie en lader liever als een geheel.</a:t>
            </a:r>
          </a:p>
          <a:p>
            <a:r>
              <a:rPr lang="nl-NL" dirty="0"/>
              <a:t>Leverancier lader wil niet nog 25 jaar verantwoordelijk blijven voor hun equipment.</a:t>
            </a:r>
          </a:p>
          <a:p>
            <a:r>
              <a:rPr lang="nl-NL" dirty="0"/>
              <a:t>ERTV ligt te weinig aan de lader om het logischerwijs specifiek voor ERTV te laten zijn, zie ook walstroom in havens.</a:t>
            </a:r>
          </a:p>
          <a:p>
            <a:endParaRPr lang="nl-NL" dirty="0"/>
          </a:p>
          <a:p>
            <a:pPr marL="0" indent="0">
              <a:buNone/>
            </a:pPr>
            <a:endParaRPr lang="nl-NL" dirty="0"/>
          </a:p>
          <a:p>
            <a:endParaRPr lang="nl-NL" dirty="0"/>
          </a:p>
        </p:txBody>
      </p:sp>
      <p:sp>
        <p:nvSpPr>
          <p:cNvPr id="3" name="Tijdelijke aanduiding voor dianummer 2">
            <a:extLst>
              <a:ext uri="{FF2B5EF4-FFF2-40B4-BE49-F238E27FC236}">
                <a16:creationId xmlns:a16="http://schemas.microsoft.com/office/drawing/2014/main" id="{40A368BB-58FE-67D8-B60B-C1786F68BE71}"/>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E5B4EBAD-ABF9-211D-CD97-C8282B85A1E9}"/>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215D8E92-9F00-2C91-C3C9-A3AFD6E1E5CF}"/>
              </a:ext>
            </a:extLst>
          </p:cNvPr>
          <p:cNvSpPr>
            <a:spLocks noGrp="1"/>
          </p:cNvSpPr>
          <p:nvPr>
            <p:ph type="title"/>
          </p:nvPr>
        </p:nvSpPr>
        <p:spPr/>
        <p:txBody>
          <a:bodyPr/>
          <a:lstStyle/>
          <a:p>
            <a:r>
              <a:rPr lang="nl-NL" dirty="0"/>
              <a:t>Dienstverlening demarcatie (2/4)</a:t>
            </a:r>
          </a:p>
        </p:txBody>
      </p:sp>
    </p:spTree>
    <p:extLst>
      <p:ext uri="{BB962C8B-B14F-4D97-AF65-F5344CB8AC3E}">
        <p14:creationId xmlns:p14="http://schemas.microsoft.com/office/powerpoint/2010/main" val="4283376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34F24-851F-3705-D7FF-645759BF8CC9}"/>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0881F1E-C5B5-10CE-1763-6993A2339574}"/>
              </a:ext>
            </a:extLst>
          </p:cNvPr>
          <p:cNvSpPr>
            <a:spLocks noGrp="1"/>
          </p:cNvSpPr>
          <p:nvPr>
            <p:ph sz="quarter" idx="13"/>
          </p:nvPr>
        </p:nvSpPr>
        <p:spPr/>
        <p:txBody>
          <a:bodyPr/>
          <a:lstStyle/>
          <a:p>
            <a:pPr marL="0" indent="0">
              <a:buNone/>
            </a:pPr>
            <a:r>
              <a:rPr lang="nl-NL" dirty="0"/>
              <a:t>OVERIGE OPMERKINGEN:</a:t>
            </a:r>
          </a:p>
          <a:p>
            <a:r>
              <a:rPr lang="nl-NL" dirty="0"/>
              <a:t>Onshore demarcatie ontbreekt nu tijdens sessie</a:t>
            </a:r>
          </a:p>
          <a:p>
            <a:r>
              <a:rPr lang="nl-NL" dirty="0"/>
              <a:t>Windparkeigenaar/-operator onlogisch als consortium partner (RWS: is ook niet de insteek)</a:t>
            </a:r>
          </a:p>
          <a:p>
            <a:r>
              <a:rPr lang="nl-NL" dirty="0"/>
              <a:t>Hoe omgaan met medegebruik?</a:t>
            </a:r>
          </a:p>
          <a:p>
            <a:r>
              <a:rPr lang="nl-NL" dirty="0"/>
              <a:t>Lader specifiek voor RWS ontworpen is eenvoudiger dan generiek te gebruiken lader.</a:t>
            </a:r>
          </a:p>
          <a:p>
            <a:r>
              <a:rPr lang="nl-NL" dirty="0"/>
              <a:t>In vroegtijdig stadium duidelijk hoe aan te sluiten op windpark/</a:t>
            </a:r>
            <a:r>
              <a:rPr lang="nl-NL" dirty="0" err="1"/>
              <a:t>substation</a:t>
            </a:r>
            <a:r>
              <a:rPr lang="nl-NL" dirty="0"/>
              <a:t>.</a:t>
            </a:r>
          </a:p>
          <a:p>
            <a:r>
              <a:rPr lang="nl-NL" dirty="0"/>
              <a:t>Eigendom laden zou ook bij windparkoperator kunnen liggen, zodat ook andere schepen het kunnen gebruiken, mits ERTV voorrang krijgt.</a:t>
            </a:r>
          </a:p>
          <a:p>
            <a:r>
              <a:rPr lang="nl-NL" dirty="0"/>
              <a:t>Overheid moet stroomprijzen vastleggen.</a:t>
            </a:r>
          </a:p>
          <a:p>
            <a:r>
              <a:rPr lang="nl-NL" dirty="0"/>
              <a:t>In vroeg stadium per windpark bekend maken wat de beoogde aansluiting is.</a:t>
            </a:r>
          </a:p>
          <a:p>
            <a:r>
              <a:rPr lang="nl-NL" dirty="0"/>
              <a:t>Verder duidelijkheid over vergunningen, stikstof uitdagingen en beschikbaarheid methanol.</a:t>
            </a:r>
          </a:p>
          <a:p>
            <a:r>
              <a:rPr lang="nl-NL" dirty="0"/>
              <a:t>Beschikbaarheidsgarantie stroom uit windpark nodig.</a:t>
            </a:r>
          </a:p>
          <a:p>
            <a:endParaRPr lang="nl-NL" dirty="0"/>
          </a:p>
        </p:txBody>
      </p:sp>
      <p:sp>
        <p:nvSpPr>
          <p:cNvPr id="3" name="Tijdelijke aanduiding voor dianummer 2">
            <a:extLst>
              <a:ext uri="{FF2B5EF4-FFF2-40B4-BE49-F238E27FC236}">
                <a16:creationId xmlns:a16="http://schemas.microsoft.com/office/drawing/2014/main" id="{9BF9136E-29DC-097D-5613-942A0B542F9C}"/>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BCAE1FA8-CBE3-B245-D6B0-9EB0B89154C2}"/>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A897DB53-840E-A877-1937-E8120BFEF17D}"/>
              </a:ext>
            </a:extLst>
          </p:cNvPr>
          <p:cNvSpPr>
            <a:spLocks noGrp="1"/>
          </p:cNvSpPr>
          <p:nvPr>
            <p:ph type="title"/>
          </p:nvPr>
        </p:nvSpPr>
        <p:spPr/>
        <p:txBody>
          <a:bodyPr/>
          <a:lstStyle/>
          <a:p>
            <a:r>
              <a:rPr lang="nl-NL" dirty="0"/>
              <a:t>Dienstverlening demarcatie (3/4)</a:t>
            </a:r>
          </a:p>
        </p:txBody>
      </p:sp>
    </p:spTree>
    <p:extLst>
      <p:ext uri="{BB962C8B-B14F-4D97-AF65-F5344CB8AC3E}">
        <p14:creationId xmlns:p14="http://schemas.microsoft.com/office/powerpoint/2010/main" val="123454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B376F99-36DC-61EA-9435-53DA93C09E3A}"/>
              </a:ext>
            </a:extLst>
          </p:cNvPr>
          <p:cNvSpPr>
            <a:spLocks noGrp="1"/>
          </p:cNvSpPr>
          <p:nvPr>
            <p:ph sz="quarter" idx="13"/>
          </p:nvPr>
        </p:nvSpPr>
        <p:spPr/>
        <p:txBody>
          <a:bodyPr/>
          <a:lstStyle/>
          <a:p>
            <a:r>
              <a:rPr lang="nl-NL" dirty="0"/>
              <a:t>Installatie van de fundatie is een grote kostenpost. Eventueel bij scope van het windpark opnemen (veel goedkoper)? Of vijf palen in een batch. Graag richting geven door RWS.</a:t>
            </a:r>
          </a:p>
          <a:p>
            <a:r>
              <a:rPr lang="nl-NL" dirty="0"/>
              <a:t>Offshore markt zit vol. Nu voorsorteren op bouw fundaties voor 2030. Is risico voor consortium.</a:t>
            </a:r>
          </a:p>
          <a:p>
            <a:endParaRPr lang="nl-NL" dirty="0"/>
          </a:p>
          <a:p>
            <a:endParaRPr lang="nl-NL" dirty="0"/>
          </a:p>
        </p:txBody>
      </p:sp>
      <p:sp>
        <p:nvSpPr>
          <p:cNvPr id="3" name="Tijdelijke aanduiding voor dianummer 2">
            <a:extLst>
              <a:ext uri="{FF2B5EF4-FFF2-40B4-BE49-F238E27FC236}">
                <a16:creationId xmlns:a16="http://schemas.microsoft.com/office/drawing/2014/main" id="{ACD57965-E5C1-3342-D34C-7F3F1FDCBD97}"/>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2AE5BE0B-0F9E-50BB-EA58-E1AEEC847EE3}"/>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D3BCA8CD-8E74-8107-3913-27F20268DA1A}"/>
              </a:ext>
            </a:extLst>
          </p:cNvPr>
          <p:cNvSpPr>
            <a:spLocks noGrp="1"/>
          </p:cNvSpPr>
          <p:nvPr>
            <p:ph type="title"/>
          </p:nvPr>
        </p:nvSpPr>
        <p:spPr/>
        <p:txBody>
          <a:bodyPr/>
          <a:lstStyle/>
          <a:p>
            <a:r>
              <a:rPr lang="nl-NL" dirty="0"/>
              <a:t>Dienstverlening demarcatie (4/4)</a:t>
            </a:r>
          </a:p>
        </p:txBody>
      </p:sp>
    </p:spTree>
    <p:extLst>
      <p:ext uri="{BB962C8B-B14F-4D97-AF65-F5344CB8AC3E}">
        <p14:creationId xmlns:p14="http://schemas.microsoft.com/office/powerpoint/2010/main" val="2735382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C289EA-1685-FDFA-E4E3-613E4DB231F3}"/>
              </a:ext>
            </a:extLst>
          </p:cNvPr>
          <p:cNvSpPr>
            <a:spLocks noGrp="1"/>
          </p:cNvSpPr>
          <p:nvPr>
            <p:ph type="title"/>
          </p:nvPr>
        </p:nvSpPr>
        <p:spPr>
          <a:xfrm>
            <a:off x="622272" y="521687"/>
            <a:ext cx="11203200" cy="984672"/>
          </a:xfrm>
        </p:spPr>
        <p:txBody>
          <a:bodyPr>
            <a:normAutofit fontScale="90000"/>
          </a:bodyPr>
          <a:lstStyle/>
          <a:p>
            <a:r>
              <a:rPr lang="nl-NL" b="1"/>
              <a:t>                   Voorbeeld</a:t>
            </a:r>
            <a:br>
              <a:rPr lang="nl-NL"/>
            </a:br>
            <a:br>
              <a:rPr lang="nl-NL"/>
            </a:br>
            <a:r>
              <a:rPr lang="nl-NL"/>
              <a:t>Financiële structuur - voorfinanciering</a:t>
            </a:r>
          </a:p>
        </p:txBody>
      </p:sp>
      <p:graphicFrame>
        <p:nvGraphicFramePr>
          <p:cNvPr id="5" name="Grafiek 4">
            <a:extLst>
              <a:ext uri="{FF2B5EF4-FFF2-40B4-BE49-F238E27FC236}">
                <a16:creationId xmlns:a16="http://schemas.microsoft.com/office/drawing/2014/main" id="{7639E696-BE1A-C0CF-49E6-46A6B9013F94}"/>
              </a:ext>
            </a:extLst>
          </p:cNvPr>
          <p:cNvGraphicFramePr/>
          <p:nvPr/>
        </p:nvGraphicFramePr>
        <p:xfrm>
          <a:off x="1958380" y="1897368"/>
          <a:ext cx="7836265" cy="4321947"/>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a:extLst>
              <a:ext uri="{FF2B5EF4-FFF2-40B4-BE49-F238E27FC236}">
                <a16:creationId xmlns:a16="http://schemas.microsoft.com/office/drawing/2014/main" id="{E1B1F499-9069-B83D-7064-624CF0796912}"/>
              </a:ext>
            </a:extLst>
          </p:cNvPr>
          <p:cNvPicPr>
            <a:picLocks noChangeAspect="1"/>
          </p:cNvPicPr>
          <p:nvPr/>
        </p:nvPicPr>
        <p:blipFill>
          <a:blip r:embed="rId4"/>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418672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A59C91B-69FB-3DD8-33E5-902D32D0DFDF}"/>
              </a:ext>
            </a:extLst>
          </p:cNvPr>
          <p:cNvSpPr>
            <a:spLocks noGrp="1"/>
          </p:cNvSpPr>
          <p:nvPr>
            <p:ph sz="quarter" idx="13"/>
          </p:nvPr>
        </p:nvSpPr>
        <p:spPr>
          <a:xfrm>
            <a:off x="624000" y="2191307"/>
            <a:ext cx="10922400" cy="3964060"/>
          </a:xfrm>
        </p:spPr>
        <p:txBody>
          <a:bodyPr/>
          <a:lstStyle/>
          <a:p>
            <a:r>
              <a:rPr lang="nl-NL" dirty="0"/>
              <a:t>Voorgestelde financiering is vanwege het leveren van een dienst in plaats van het leveren van een product.</a:t>
            </a:r>
          </a:p>
          <a:p>
            <a:r>
              <a:rPr lang="nl-NL" dirty="0"/>
              <a:t>Waarom zit rode deel (demarcatie) in de totale opdracht? RWS geeft aan dat er geen tijd is om dit apart aan te besteden en dat dit de beste manier lijkt om dit raakvlak goed te managen.</a:t>
            </a:r>
          </a:p>
          <a:p>
            <a:r>
              <a:rPr lang="nl-NL" dirty="0"/>
              <a:t>Financiering is voor consortium grootste risico.</a:t>
            </a:r>
          </a:p>
          <a:p>
            <a:r>
              <a:rPr lang="nl-NL" dirty="0"/>
              <a:t>98% beschikbaarheid van de dienst? Randvoorwaarde is 100% beschikbaarheid van stroom.</a:t>
            </a:r>
          </a:p>
          <a:p>
            <a:r>
              <a:rPr lang="nl-NL" dirty="0"/>
              <a:t>Hoe omgaan met neventaken in relatie tot 90% emissieloos (en 98% beschikbaarheid)?</a:t>
            </a:r>
          </a:p>
          <a:p>
            <a:r>
              <a:rPr lang="nl-NL" dirty="0"/>
              <a:t>Meervoudig gebruik van laders op zee en wal geeft kans op extra inkomsten, mag dat?</a:t>
            </a:r>
          </a:p>
          <a:p>
            <a:r>
              <a:rPr lang="nl-NL" dirty="0"/>
              <a:t>Looptijd 25 jaar: Is in principe prima. Liever geen </a:t>
            </a:r>
            <a:r>
              <a:rPr lang="nl-NL" dirty="0" err="1"/>
              <a:t>early</a:t>
            </a:r>
            <a:r>
              <a:rPr lang="nl-NL" dirty="0"/>
              <a:t> </a:t>
            </a:r>
            <a:r>
              <a:rPr lang="nl-NL" dirty="0" err="1"/>
              <a:t>termination</a:t>
            </a:r>
            <a:r>
              <a:rPr lang="nl-NL" dirty="0"/>
              <a:t>, tenzij goede vergoeding.</a:t>
            </a:r>
          </a:p>
          <a:p>
            <a:endParaRPr lang="nl-NL" dirty="0"/>
          </a:p>
          <a:p>
            <a:endParaRPr lang="nl-NL" dirty="0"/>
          </a:p>
        </p:txBody>
      </p:sp>
      <p:sp>
        <p:nvSpPr>
          <p:cNvPr id="3" name="Tijdelijke aanduiding voor dianummer 2">
            <a:extLst>
              <a:ext uri="{FF2B5EF4-FFF2-40B4-BE49-F238E27FC236}">
                <a16:creationId xmlns:a16="http://schemas.microsoft.com/office/drawing/2014/main" id="{E483338C-7A4F-B77C-5ACD-09FA644EB1E5}"/>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0D2A8999-BE9F-55A5-1B34-7717B168D6AA}"/>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D579A9E8-9DDF-4BFA-7E29-FF462530993B}"/>
              </a:ext>
            </a:extLst>
          </p:cNvPr>
          <p:cNvSpPr>
            <a:spLocks noGrp="1"/>
          </p:cNvSpPr>
          <p:nvPr>
            <p:ph type="title"/>
          </p:nvPr>
        </p:nvSpPr>
        <p:spPr/>
        <p:txBody>
          <a:bodyPr/>
          <a:lstStyle/>
          <a:p>
            <a:r>
              <a:rPr lang="nl-NL" dirty="0"/>
              <a:t>Dienstverlening Financiering (1/2)</a:t>
            </a:r>
          </a:p>
        </p:txBody>
      </p:sp>
    </p:spTree>
    <p:extLst>
      <p:ext uri="{BB962C8B-B14F-4D97-AF65-F5344CB8AC3E}">
        <p14:creationId xmlns:p14="http://schemas.microsoft.com/office/powerpoint/2010/main" val="1171958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9C80B11-E5FE-704E-F290-CA1E1E3FFB0F}"/>
              </a:ext>
            </a:extLst>
          </p:cNvPr>
          <p:cNvSpPr>
            <a:spLocks noGrp="1"/>
          </p:cNvSpPr>
          <p:nvPr>
            <p:ph sz="quarter" idx="13"/>
          </p:nvPr>
        </p:nvSpPr>
        <p:spPr>
          <a:xfrm>
            <a:off x="630000" y="2074350"/>
            <a:ext cx="10922400" cy="3964060"/>
          </a:xfrm>
        </p:spPr>
        <p:txBody>
          <a:bodyPr/>
          <a:lstStyle/>
          <a:p>
            <a:r>
              <a:rPr lang="nl-NL" dirty="0"/>
              <a:t>Waarom geen 100% voorfinanciering van de CAPEX?</a:t>
            </a:r>
          </a:p>
          <a:p>
            <a:r>
              <a:rPr lang="nl-NL" dirty="0"/>
              <a:t>Krijg je hiermee het beste waar voor je geld?</a:t>
            </a:r>
          </a:p>
          <a:p>
            <a:r>
              <a:rPr lang="nl-NL" dirty="0"/>
              <a:t>Welke (financiële) garanties krijgt het consortium? (RWS: bijv. via een 3 partijen overeenkomst).</a:t>
            </a:r>
          </a:p>
          <a:p>
            <a:r>
              <a:rPr lang="nl-NL" dirty="0"/>
              <a:t>Ontwikkelkosten worden grotendeels vergoed.</a:t>
            </a:r>
          </a:p>
          <a:p>
            <a:r>
              <a:rPr lang="nl-NL" dirty="0"/>
              <a:t>Wanneer ‘zekerheid’ dat de oplossing gaat werken? Na engineering of na in bedrijf stellen?</a:t>
            </a:r>
          </a:p>
          <a:p>
            <a:r>
              <a:rPr lang="nl-NL" dirty="0"/>
              <a:t>Alle equipment wordt specifiek voor dit project gebouwd. Kan vermoedelijk niet ergens anders worden ingezet indien tussentijds uit elkaar gegaan wordt </a:t>
            </a:r>
            <a:r>
              <a:rPr lang="nl-NL" dirty="0">
                <a:sym typeface="Wingdings" panose="05000000000000000000" pitchFamily="2" charset="2"/>
              </a:rPr>
              <a:t> lage restwaarde  hoog financieel risico</a:t>
            </a:r>
            <a:r>
              <a:rPr lang="nl-NL" dirty="0"/>
              <a:t>.</a:t>
            </a:r>
          </a:p>
          <a:p>
            <a:r>
              <a:rPr lang="nl-NL" dirty="0"/>
              <a:t>Aparte overeenkomst tussen verschillende partijen richting RWS.</a:t>
            </a:r>
          </a:p>
          <a:p>
            <a:r>
              <a:rPr lang="nl-NL" dirty="0"/>
              <a:t>Link aandeelhouders alleen naar dienstverlener klopt niet, moet naar alle partijen.</a:t>
            </a:r>
          </a:p>
          <a:p>
            <a:r>
              <a:rPr lang="nl-NL" dirty="0"/>
              <a:t>Kortingen (risico) zullen in de prijs worden opgenomen.</a:t>
            </a:r>
          </a:p>
          <a:p>
            <a:r>
              <a:rPr lang="nl-NL" dirty="0"/>
              <a:t>Er zit verschil tussen technologie ontwikkeling fase en eigendom fase.</a:t>
            </a:r>
          </a:p>
        </p:txBody>
      </p:sp>
      <p:sp>
        <p:nvSpPr>
          <p:cNvPr id="3" name="Tijdelijke aanduiding voor dianummer 2">
            <a:extLst>
              <a:ext uri="{FF2B5EF4-FFF2-40B4-BE49-F238E27FC236}">
                <a16:creationId xmlns:a16="http://schemas.microsoft.com/office/drawing/2014/main" id="{89AA1913-B465-63A4-BC6B-B987CBE797AB}"/>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F0F31BE0-94BD-6392-1A86-EB455A00581F}"/>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FEFDD138-641C-9297-096E-6139942C3298}"/>
              </a:ext>
            </a:extLst>
          </p:cNvPr>
          <p:cNvSpPr>
            <a:spLocks noGrp="1"/>
          </p:cNvSpPr>
          <p:nvPr>
            <p:ph type="title"/>
          </p:nvPr>
        </p:nvSpPr>
        <p:spPr/>
        <p:txBody>
          <a:bodyPr/>
          <a:lstStyle/>
          <a:p>
            <a:r>
              <a:rPr lang="nl-NL" dirty="0"/>
              <a:t>Dienstverlening Financiering (2/2)</a:t>
            </a:r>
          </a:p>
        </p:txBody>
      </p:sp>
    </p:spTree>
    <p:extLst>
      <p:ext uri="{BB962C8B-B14F-4D97-AF65-F5344CB8AC3E}">
        <p14:creationId xmlns:p14="http://schemas.microsoft.com/office/powerpoint/2010/main" val="1357519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023DD0D-7FE1-D22F-C0A7-C0BCF7877570}"/>
              </a:ext>
            </a:extLst>
          </p:cNvPr>
          <p:cNvSpPr>
            <a:spLocks noGrp="1"/>
          </p:cNvSpPr>
          <p:nvPr>
            <p:ph type="title"/>
          </p:nvPr>
        </p:nvSpPr>
        <p:spPr>
          <a:xfrm>
            <a:off x="860113" y="437407"/>
            <a:ext cx="11203200" cy="400110"/>
          </a:xfrm>
          <a:ln>
            <a:noFill/>
          </a:ln>
        </p:spPr>
        <p:txBody>
          <a:bodyPr/>
          <a:lstStyle/>
          <a:p>
            <a:r>
              <a:rPr lang="nl-NL" b="1"/>
              <a:t>               Voorbeeld</a:t>
            </a:r>
            <a:br>
              <a:rPr lang="nl-NL"/>
            </a:br>
            <a:br>
              <a:rPr lang="nl-NL"/>
            </a:br>
            <a:r>
              <a:rPr lang="nl-NL"/>
              <a:t>Samenwerking</a:t>
            </a:r>
          </a:p>
        </p:txBody>
      </p:sp>
      <p:sp>
        <p:nvSpPr>
          <p:cNvPr id="33" name="Rechthoek 32">
            <a:extLst>
              <a:ext uri="{FF2B5EF4-FFF2-40B4-BE49-F238E27FC236}">
                <a16:creationId xmlns:a16="http://schemas.microsoft.com/office/drawing/2014/main" id="{B18C3621-5FFE-8330-88D1-D7D534757AA3}"/>
              </a:ext>
            </a:extLst>
          </p:cNvPr>
          <p:cNvSpPr/>
          <p:nvPr/>
        </p:nvSpPr>
        <p:spPr>
          <a:xfrm>
            <a:off x="5090984" y="2190274"/>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RWS</a:t>
            </a:r>
          </a:p>
        </p:txBody>
      </p:sp>
      <p:sp>
        <p:nvSpPr>
          <p:cNvPr id="34" name="Rechthoek 33">
            <a:extLst>
              <a:ext uri="{FF2B5EF4-FFF2-40B4-BE49-F238E27FC236}">
                <a16:creationId xmlns:a16="http://schemas.microsoft.com/office/drawing/2014/main" id="{263B8565-78DD-3928-DC6D-461D25C3D70E}"/>
              </a:ext>
            </a:extLst>
          </p:cNvPr>
          <p:cNvSpPr/>
          <p:nvPr/>
        </p:nvSpPr>
        <p:spPr>
          <a:xfrm>
            <a:off x="5090984" y="370339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Dienstverlener</a:t>
            </a:r>
          </a:p>
        </p:txBody>
      </p:sp>
      <p:sp>
        <p:nvSpPr>
          <p:cNvPr id="35" name="Rechthoek 34">
            <a:extLst>
              <a:ext uri="{FF2B5EF4-FFF2-40B4-BE49-F238E27FC236}">
                <a16:creationId xmlns:a16="http://schemas.microsoft.com/office/drawing/2014/main" id="{9F9A5586-FD64-B922-6D8E-69D3853C44B9}"/>
              </a:ext>
            </a:extLst>
          </p:cNvPr>
          <p:cNvSpPr/>
          <p:nvPr/>
        </p:nvSpPr>
        <p:spPr>
          <a:xfrm>
            <a:off x="2802512" y="5256718"/>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Scheepsbouwer ERTV</a:t>
            </a:r>
          </a:p>
        </p:txBody>
      </p:sp>
      <p:sp>
        <p:nvSpPr>
          <p:cNvPr id="36" name="Rechthoek 35">
            <a:extLst>
              <a:ext uri="{FF2B5EF4-FFF2-40B4-BE49-F238E27FC236}">
                <a16:creationId xmlns:a16="http://schemas.microsoft.com/office/drawing/2014/main" id="{9B673E16-4A95-5F95-74A8-820C343526E0}"/>
              </a:ext>
            </a:extLst>
          </p:cNvPr>
          <p:cNvSpPr/>
          <p:nvPr/>
        </p:nvSpPr>
        <p:spPr>
          <a:xfrm>
            <a:off x="5097574" y="525671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Laadinfra-partij</a:t>
            </a:r>
          </a:p>
        </p:txBody>
      </p:sp>
      <p:sp>
        <p:nvSpPr>
          <p:cNvPr id="37" name="Rechthoek 36">
            <a:extLst>
              <a:ext uri="{FF2B5EF4-FFF2-40B4-BE49-F238E27FC236}">
                <a16:creationId xmlns:a16="http://schemas.microsoft.com/office/drawing/2014/main" id="{8E81A2F1-794A-0F3B-ECCB-852120C6B5EC}"/>
              </a:ext>
            </a:extLst>
          </p:cNvPr>
          <p:cNvSpPr/>
          <p:nvPr/>
        </p:nvSpPr>
        <p:spPr>
          <a:xfrm>
            <a:off x="7392636" y="525671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Onderhoud en exploitatie</a:t>
            </a:r>
          </a:p>
        </p:txBody>
      </p:sp>
      <p:sp>
        <p:nvSpPr>
          <p:cNvPr id="38" name="Rechthoek 37">
            <a:extLst>
              <a:ext uri="{FF2B5EF4-FFF2-40B4-BE49-F238E27FC236}">
                <a16:creationId xmlns:a16="http://schemas.microsoft.com/office/drawing/2014/main" id="{69A66F3F-717C-52EC-1DE6-D8A1B5A05033}"/>
              </a:ext>
            </a:extLst>
          </p:cNvPr>
          <p:cNvSpPr/>
          <p:nvPr/>
        </p:nvSpPr>
        <p:spPr>
          <a:xfrm>
            <a:off x="948901" y="370339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Financier</a:t>
            </a:r>
          </a:p>
        </p:txBody>
      </p:sp>
      <p:sp>
        <p:nvSpPr>
          <p:cNvPr id="39" name="Rechthoek 38">
            <a:extLst>
              <a:ext uri="{FF2B5EF4-FFF2-40B4-BE49-F238E27FC236}">
                <a16:creationId xmlns:a16="http://schemas.microsoft.com/office/drawing/2014/main" id="{46C9DB30-9DCB-3104-97DD-C9665C119203}"/>
              </a:ext>
            </a:extLst>
          </p:cNvPr>
          <p:cNvSpPr/>
          <p:nvPr/>
        </p:nvSpPr>
        <p:spPr>
          <a:xfrm>
            <a:off x="7827879" y="1496894"/>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Kustwacht</a:t>
            </a:r>
          </a:p>
        </p:txBody>
      </p:sp>
      <p:cxnSp>
        <p:nvCxnSpPr>
          <p:cNvPr id="41" name="Rechte verbindingslijn 40">
            <a:extLst>
              <a:ext uri="{FF2B5EF4-FFF2-40B4-BE49-F238E27FC236}">
                <a16:creationId xmlns:a16="http://schemas.microsoft.com/office/drawing/2014/main" id="{7CBE4961-4ABA-7A5C-EAED-463C7A53D6DB}"/>
              </a:ext>
            </a:extLst>
          </p:cNvPr>
          <p:cNvCxnSpPr>
            <a:stCxn id="39" idx="2"/>
            <a:endCxn id="33" idx="0"/>
          </p:cNvCxnSpPr>
          <p:nvPr/>
        </p:nvCxnSpPr>
        <p:spPr>
          <a:xfrm flipH="1" flipV="1">
            <a:off x="6089410" y="2190274"/>
            <a:ext cx="2736895" cy="43083"/>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Rechte verbindingslijn 44">
            <a:extLst>
              <a:ext uri="{FF2B5EF4-FFF2-40B4-BE49-F238E27FC236}">
                <a16:creationId xmlns:a16="http://schemas.microsoft.com/office/drawing/2014/main" id="{1143AE42-4A59-5204-E68C-848AE680D050}"/>
              </a:ext>
            </a:extLst>
          </p:cNvPr>
          <p:cNvCxnSpPr>
            <a:cxnSpLocks/>
            <a:stCxn id="33" idx="2"/>
            <a:endCxn id="34" idx="0"/>
          </p:cNvCxnSpPr>
          <p:nvPr/>
        </p:nvCxnSpPr>
        <p:spPr>
          <a:xfrm>
            <a:off x="6089410" y="2926737"/>
            <a:ext cx="0" cy="7766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D0D2D7AA-E4AD-4B96-B306-B9EF65A54830}"/>
              </a:ext>
            </a:extLst>
          </p:cNvPr>
          <p:cNvCxnSpPr>
            <a:cxnSpLocks/>
            <a:stCxn id="38" idx="3"/>
            <a:endCxn id="34" idx="1"/>
          </p:cNvCxnSpPr>
          <p:nvPr/>
        </p:nvCxnSpPr>
        <p:spPr>
          <a:xfrm>
            <a:off x="2945753" y="4071629"/>
            <a:ext cx="2145231"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CCA36769-9025-9D93-1176-9C96CCF444B7}"/>
              </a:ext>
            </a:extLst>
          </p:cNvPr>
          <p:cNvCxnSpPr>
            <a:cxnSpLocks/>
            <a:stCxn id="35" idx="0"/>
            <a:endCxn id="34" idx="2"/>
          </p:cNvCxnSpPr>
          <p:nvPr/>
        </p:nvCxnSpPr>
        <p:spPr>
          <a:xfrm flipV="1">
            <a:off x="3800938" y="4439860"/>
            <a:ext cx="2288472" cy="8168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F794C8C6-A47E-E662-B6F3-7919164C2117}"/>
              </a:ext>
            </a:extLst>
          </p:cNvPr>
          <p:cNvCxnSpPr>
            <a:cxnSpLocks/>
            <a:stCxn id="36" idx="0"/>
            <a:endCxn id="34" idx="2"/>
          </p:cNvCxnSpPr>
          <p:nvPr/>
        </p:nvCxnSpPr>
        <p:spPr>
          <a:xfrm flipH="1" flipV="1">
            <a:off x="6089410" y="4439860"/>
            <a:ext cx="6590" cy="81685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39E30654-ED29-DAFC-4CC3-D024EDAB92CA}"/>
              </a:ext>
            </a:extLst>
          </p:cNvPr>
          <p:cNvCxnSpPr>
            <a:cxnSpLocks/>
            <a:endCxn id="34" idx="2"/>
          </p:cNvCxnSpPr>
          <p:nvPr/>
        </p:nvCxnSpPr>
        <p:spPr>
          <a:xfrm flipH="1" flipV="1">
            <a:off x="6089410" y="4439860"/>
            <a:ext cx="2295062" cy="81685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62" name="Rechthoek 61">
            <a:extLst>
              <a:ext uri="{FF2B5EF4-FFF2-40B4-BE49-F238E27FC236}">
                <a16:creationId xmlns:a16="http://schemas.microsoft.com/office/drawing/2014/main" id="{CAFB28B7-DD0F-3037-1C85-06AF99706B63}"/>
              </a:ext>
            </a:extLst>
          </p:cNvPr>
          <p:cNvSpPr/>
          <p:nvPr/>
        </p:nvSpPr>
        <p:spPr>
          <a:xfrm>
            <a:off x="9010440" y="3192690"/>
            <a:ext cx="2145231"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Aandeelhouders</a:t>
            </a:r>
          </a:p>
        </p:txBody>
      </p:sp>
      <p:cxnSp>
        <p:nvCxnSpPr>
          <p:cNvPr id="63" name="Rechte verbindingslijn 62">
            <a:extLst>
              <a:ext uri="{FF2B5EF4-FFF2-40B4-BE49-F238E27FC236}">
                <a16:creationId xmlns:a16="http://schemas.microsoft.com/office/drawing/2014/main" id="{8A90D04F-6858-630F-07A2-683A52E5C99C}"/>
              </a:ext>
            </a:extLst>
          </p:cNvPr>
          <p:cNvCxnSpPr>
            <a:cxnSpLocks/>
            <a:stCxn id="34" idx="3"/>
            <a:endCxn id="62" idx="1"/>
          </p:cNvCxnSpPr>
          <p:nvPr/>
        </p:nvCxnSpPr>
        <p:spPr>
          <a:xfrm flipV="1">
            <a:off x="7087836" y="3560922"/>
            <a:ext cx="1922604" cy="51070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152FFFA3-FF9D-8F12-90F0-B1996D9B9B6A}"/>
              </a:ext>
            </a:extLst>
          </p:cNvPr>
          <p:cNvCxnSpPr>
            <a:cxnSpLocks/>
            <a:stCxn id="38" idx="0"/>
            <a:endCxn id="33" idx="1"/>
          </p:cNvCxnSpPr>
          <p:nvPr/>
        </p:nvCxnSpPr>
        <p:spPr>
          <a:xfrm flipV="1">
            <a:off x="1947327" y="2558506"/>
            <a:ext cx="3143657" cy="114489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1" name="Tekstvak 70">
            <a:extLst>
              <a:ext uri="{FF2B5EF4-FFF2-40B4-BE49-F238E27FC236}">
                <a16:creationId xmlns:a16="http://schemas.microsoft.com/office/drawing/2014/main" id="{DACE7BEF-67F7-9A0F-0464-16A876E4529D}"/>
              </a:ext>
            </a:extLst>
          </p:cNvPr>
          <p:cNvSpPr txBox="1"/>
          <p:nvPr/>
        </p:nvSpPr>
        <p:spPr>
          <a:xfrm>
            <a:off x="3055152" y="3763850"/>
            <a:ext cx="1980029" cy="307777"/>
          </a:xfrm>
          <a:prstGeom prst="rect">
            <a:avLst/>
          </a:prstGeom>
          <a:noFill/>
        </p:spPr>
        <p:txBody>
          <a:bodyPr wrap="none" rtlCol="0">
            <a:spAutoFit/>
          </a:bodyPr>
          <a:lstStyle/>
          <a:p>
            <a:r>
              <a:rPr lang="nl-NL" sz="1400"/>
              <a:t>Lening en aflossing</a:t>
            </a:r>
          </a:p>
        </p:txBody>
      </p:sp>
      <p:sp>
        <p:nvSpPr>
          <p:cNvPr id="72" name="Tekstvak 71">
            <a:extLst>
              <a:ext uri="{FF2B5EF4-FFF2-40B4-BE49-F238E27FC236}">
                <a16:creationId xmlns:a16="http://schemas.microsoft.com/office/drawing/2014/main" id="{0DEA42AE-E280-204A-44F4-73C6FCE8AFAD}"/>
              </a:ext>
            </a:extLst>
          </p:cNvPr>
          <p:cNvSpPr txBox="1"/>
          <p:nvPr/>
        </p:nvSpPr>
        <p:spPr>
          <a:xfrm>
            <a:off x="1142583" y="2458229"/>
            <a:ext cx="2949975" cy="523220"/>
          </a:xfrm>
          <a:prstGeom prst="rect">
            <a:avLst/>
          </a:prstGeom>
          <a:noFill/>
        </p:spPr>
        <p:txBody>
          <a:bodyPr wrap="none" rtlCol="0">
            <a:spAutoFit/>
          </a:bodyPr>
          <a:lstStyle/>
          <a:p>
            <a:r>
              <a:rPr lang="nl-NL" sz="1400"/>
              <a:t>Mogelijk directe overeenkomst</a:t>
            </a:r>
          </a:p>
          <a:p>
            <a:r>
              <a:rPr lang="nl-NL" sz="1400"/>
              <a:t>Mogelijk zekerheden</a:t>
            </a:r>
          </a:p>
        </p:txBody>
      </p:sp>
      <p:sp>
        <p:nvSpPr>
          <p:cNvPr id="73" name="Tekstvak 72">
            <a:extLst>
              <a:ext uri="{FF2B5EF4-FFF2-40B4-BE49-F238E27FC236}">
                <a16:creationId xmlns:a16="http://schemas.microsoft.com/office/drawing/2014/main" id="{CE1CE120-66A4-5BAB-B286-2CA15D30671A}"/>
              </a:ext>
            </a:extLst>
          </p:cNvPr>
          <p:cNvSpPr txBox="1"/>
          <p:nvPr/>
        </p:nvSpPr>
        <p:spPr>
          <a:xfrm>
            <a:off x="4494764" y="2963632"/>
            <a:ext cx="4200189" cy="738664"/>
          </a:xfrm>
          <a:prstGeom prst="rect">
            <a:avLst/>
          </a:prstGeom>
          <a:noFill/>
        </p:spPr>
        <p:txBody>
          <a:bodyPr wrap="none" rtlCol="0">
            <a:spAutoFit/>
          </a:bodyPr>
          <a:lstStyle/>
          <a:p>
            <a:r>
              <a:rPr lang="nl-NL" sz="1400"/>
              <a:t>Dienstverleningsovereenkomst</a:t>
            </a:r>
          </a:p>
          <a:p>
            <a:r>
              <a:rPr lang="nl-NL" sz="1400"/>
              <a:t>Beschikbaarheidsvergoeding dienstverlening</a:t>
            </a:r>
          </a:p>
          <a:p>
            <a:r>
              <a:rPr lang="nl-NL" sz="1400"/>
              <a:t>Mogelijk hypotheek op ERTV</a:t>
            </a:r>
          </a:p>
        </p:txBody>
      </p:sp>
      <p:sp>
        <p:nvSpPr>
          <p:cNvPr id="74" name="Tekstvak 73">
            <a:extLst>
              <a:ext uri="{FF2B5EF4-FFF2-40B4-BE49-F238E27FC236}">
                <a16:creationId xmlns:a16="http://schemas.microsoft.com/office/drawing/2014/main" id="{5AB7E5E4-3C1B-227D-5E97-AE0835AC5C47}"/>
              </a:ext>
            </a:extLst>
          </p:cNvPr>
          <p:cNvSpPr txBox="1"/>
          <p:nvPr/>
        </p:nvSpPr>
        <p:spPr>
          <a:xfrm>
            <a:off x="7360629" y="3943749"/>
            <a:ext cx="1649811" cy="307777"/>
          </a:xfrm>
          <a:prstGeom prst="rect">
            <a:avLst/>
          </a:prstGeom>
          <a:noFill/>
        </p:spPr>
        <p:txBody>
          <a:bodyPr wrap="none" rtlCol="0">
            <a:spAutoFit/>
          </a:bodyPr>
          <a:lstStyle/>
          <a:p>
            <a:r>
              <a:rPr lang="nl-NL" sz="1400"/>
              <a:t>Eigen vermogen</a:t>
            </a:r>
          </a:p>
        </p:txBody>
      </p:sp>
      <p:sp>
        <p:nvSpPr>
          <p:cNvPr id="6" name="Rechthoek 5">
            <a:extLst>
              <a:ext uri="{FF2B5EF4-FFF2-40B4-BE49-F238E27FC236}">
                <a16:creationId xmlns:a16="http://schemas.microsoft.com/office/drawing/2014/main" id="{F8FD7F1A-17B6-9604-91EA-6949A444A36A}"/>
              </a:ext>
            </a:extLst>
          </p:cNvPr>
          <p:cNvSpPr/>
          <p:nvPr/>
        </p:nvSpPr>
        <p:spPr>
          <a:xfrm>
            <a:off x="5097574" y="1067132"/>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DGLM</a:t>
            </a:r>
          </a:p>
        </p:txBody>
      </p:sp>
      <p:cxnSp>
        <p:nvCxnSpPr>
          <p:cNvPr id="8" name="Rechte verbindingslijn 7">
            <a:extLst>
              <a:ext uri="{FF2B5EF4-FFF2-40B4-BE49-F238E27FC236}">
                <a16:creationId xmlns:a16="http://schemas.microsoft.com/office/drawing/2014/main" id="{62F08665-F571-D972-C38D-13BB348A93F0}"/>
              </a:ext>
            </a:extLst>
          </p:cNvPr>
          <p:cNvCxnSpPr>
            <a:stCxn id="6" idx="2"/>
            <a:endCxn id="33" idx="0"/>
          </p:cNvCxnSpPr>
          <p:nvPr/>
        </p:nvCxnSpPr>
        <p:spPr>
          <a:xfrm flipH="1">
            <a:off x="6089410" y="1803595"/>
            <a:ext cx="6590" cy="386679"/>
          </a:xfrm>
          <a:prstGeom prst="line">
            <a:avLst/>
          </a:prstGeom>
        </p:spPr>
        <p:style>
          <a:lnRef idx="3">
            <a:schemeClr val="accent4"/>
          </a:lnRef>
          <a:fillRef idx="0">
            <a:schemeClr val="accent4"/>
          </a:fillRef>
          <a:effectRef idx="2">
            <a:schemeClr val="accent4"/>
          </a:effectRef>
          <a:fontRef idx="minor">
            <a:schemeClr val="tx1"/>
          </a:fontRef>
        </p:style>
      </p:cxnSp>
      <p:cxnSp>
        <p:nvCxnSpPr>
          <p:cNvPr id="10" name="Rechte verbindingslijn 9">
            <a:extLst>
              <a:ext uri="{FF2B5EF4-FFF2-40B4-BE49-F238E27FC236}">
                <a16:creationId xmlns:a16="http://schemas.microsoft.com/office/drawing/2014/main" id="{20F4B7BA-F381-F621-20F3-CF774D03022C}"/>
              </a:ext>
            </a:extLst>
          </p:cNvPr>
          <p:cNvCxnSpPr>
            <a:stCxn id="6" idx="3"/>
            <a:endCxn id="39" idx="1"/>
          </p:cNvCxnSpPr>
          <p:nvPr/>
        </p:nvCxnSpPr>
        <p:spPr>
          <a:xfrm>
            <a:off x="7094426" y="1435364"/>
            <a:ext cx="733453" cy="429762"/>
          </a:xfrm>
          <a:prstGeom prst="line">
            <a:avLst/>
          </a:prstGeom>
        </p:spPr>
        <p:style>
          <a:lnRef idx="3">
            <a:schemeClr val="accent4"/>
          </a:lnRef>
          <a:fillRef idx="0">
            <a:schemeClr val="accent4"/>
          </a:fillRef>
          <a:effectRef idx="2">
            <a:schemeClr val="accent4"/>
          </a:effectRef>
          <a:fontRef idx="minor">
            <a:schemeClr val="tx1"/>
          </a:fontRef>
        </p:style>
      </p:cxnSp>
      <p:pic>
        <p:nvPicPr>
          <p:cNvPr id="9" name="Afbeelding 8">
            <a:extLst>
              <a:ext uri="{FF2B5EF4-FFF2-40B4-BE49-F238E27FC236}">
                <a16:creationId xmlns:a16="http://schemas.microsoft.com/office/drawing/2014/main" id="{DA287C12-601C-EFC9-033E-2585696AFB7A}"/>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075138920"/>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 RWS 16X9 NL nieuw" id="{19A0BACC-3659-4C2E-97ED-55BE99EFB087}" vid="{0492F18B-8343-4870-98AB-0702C5FDD4D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Connect-Status xmlns="cb665cb2-4c1b-4338-95f1-4dd7cd771ce0">Definitief</Connect-Status>
    <TaxCatchAll xmlns="cb665cb2-4c1b-4338-95f1-4dd7cd771ce0">
      <Value>5</Value>
      <Value>10</Value>
      <Value>2</Value>
      <Value>1</Value>
    </TaxCatchAll>
    <e5bbabaa558347c9a785183771c230c4 xmlns="cb665cb2-4c1b-4338-95f1-4dd7cd771ce0">
      <Terms xmlns="http://schemas.microsoft.com/office/infopath/2007/PartnerControls">
        <TermInfo xmlns="http://schemas.microsoft.com/office/infopath/2007/PartnerControls">
          <TermName xmlns="http://schemas.microsoft.com/office/infopath/2007/PartnerControls">Geen</TermName>
          <TermId xmlns="http://schemas.microsoft.com/office/infopath/2007/PartnerControls">a0814100-4302-49f4-9f40-b7d42012644c</TermId>
        </TermInfo>
      </Terms>
    </e5bbabaa558347c9a785183771c230c4>
    <TaxKeywordTaxHTField xmlns="cb665cb2-4c1b-4338-95f1-4dd7cd771ce0">
      <Terms xmlns="http://schemas.microsoft.com/office/infopath/2007/PartnerControls"/>
    </TaxKeywordTaxHTField>
    <md4a5e6ab761404298864f0be17ffc0c xmlns="cb665cb2-4c1b-4338-95f1-4dd7cd771ce0">
      <Terms xmlns="http://schemas.microsoft.com/office/infopath/2007/PartnerControls">
        <TermInfo xmlns="http://schemas.microsoft.com/office/infopath/2007/PartnerControls">
          <TermName xmlns="http://schemas.microsoft.com/office/infopath/2007/PartnerControls">RWS Programma's, Projecten en Onderhoud</TermName>
          <TermId xmlns="http://schemas.microsoft.com/office/infopath/2007/PartnerControls">ecddfe69-e06c-4daa-922c-daf4247fccee</TermId>
        </TermInfo>
      </Terms>
    </md4a5e6ab761404298864f0be17ffc0c>
    <ka142704ec404179bc6dc96ce8d3373c xmlns="cb665cb2-4c1b-4338-95f1-4dd7cd771ce0">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ka142704ec404179bc6dc96ce8d3373c>
    <Connect-Archiefwaardig xmlns="cb665cb2-4c1b-4338-95f1-4dd7cd771ce0">Ja</Connect-Archiefwaardig>
    <f8a19592d410488a963c18d6cfe9bdaa xmlns="cb665cb2-4c1b-4338-95f1-4dd7cd771ce0">
      <Terms xmlns="http://schemas.microsoft.com/office/infopath/2007/PartnerControls">
        <TermInfo xmlns="http://schemas.microsoft.com/office/infopath/2007/PartnerControls">
          <TermName xmlns="http://schemas.microsoft.com/office/infopath/2007/PartnerControls">RWS Bedrijfsvertrouwelijk</TermName>
          <TermId xmlns="http://schemas.microsoft.com/office/infopath/2007/PartnerControls">d5fcfbac-659d-41b3-b161-4048848dd05a</TermId>
        </TermInfo>
      </Terms>
    </f8a19592d410488a963c18d6cfe9bdaa>
    <_dlc_DocId xmlns="9146c049-dd6a-44e2-b1d5-39208f424506">CON00-113246153-182</_dlc_DocId>
    <_dlc_DocIdUrl xmlns="9146c049-dd6a-44e2-b1d5-39208f424506">
      <Url>https://connect.sp02.rws.nl/sites/M230520453/_layouts/15/DocIdRedir.aspx?ID=CON00-113246153-182</Url>
      <Description>CON00-113246153-182</Description>
    </_dlc_DocIdUrl>
    <_dlc_DocIdPersistId xmlns="9146c049-dd6a-44e2-b1d5-39208f424506">true</_dlc_DocIdPersist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ae033921-439f-46ba-b586-0b8c8775f769" ContentTypeId="0x010100B0CFCA0286740945ABA144AD52B7407201" PreviousValue="false"/>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RWS PowerPoint doc" ma:contentTypeID="0x010100B0CFCA0286740945ABA144AD52B740720100EA196158CEC2B748A3B883758E77A4ED" ma:contentTypeVersion="9" ma:contentTypeDescription="Create a new document." ma:contentTypeScope="" ma:versionID="9039366495f1b7731dde26e879f01373">
  <xsd:schema xmlns:xsd="http://www.w3.org/2001/XMLSchema" xmlns:xs="http://www.w3.org/2001/XMLSchema" xmlns:p="http://schemas.microsoft.com/office/2006/metadata/properties" xmlns:ns2="cb665cb2-4c1b-4338-95f1-4dd7cd771ce0" xmlns:ns3="9146c049-dd6a-44e2-b1d5-39208f424506" targetNamespace="http://schemas.microsoft.com/office/2006/metadata/properties" ma:root="true" ma:fieldsID="e912a4ea8f993c22317a882e13616358" ns2:_="" ns3:_="">
    <xsd:import namespace="cb665cb2-4c1b-4338-95f1-4dd7cd771ce0"/>
    <xsd:import namespace="9146c049-dd6a-44e2-b1d5-39208f424506"/>
    <xsd:element name="properties">
      <xsd:complexType>
        <xsd:sequence>
          <xsd:element name="documentManagement">
            <xsd:complexType>
              <xsd:all>
                <xsd:element ref="ns2:Connect-Status"/>
                <xsd:element ref="ns2:Connect-Archiefwaardig"/>
                <xsd:element ref="ns2:TaxCatchAll" minOccurs="0"/>
                <xsd:element ref="ns2:TaxCatchAllLabel" minOccurs="0"/>
                <xsd:element ref="ns2:TaxKeywordTaxHTField" minOccurs="0"/>
                <xsd:element ref="ns2:f8a19592d410488a963c18d6cfe9bdaa" minOccurs="0"/>
                <xsd:element ref="ns2:e5bbabaa558347c9a785183771c230c4" minOccurs="0"/>
                <xsd:element ref="ns2:md4a5e6ab761404298864f0be17ffc0c" minOccurs="0"/>
                <xsd:element ref="ns2:ka142704ec404179bc6dc96ce8d3373c"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Status" ma:index="4"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rchiefwaardig" ma:index="8" ma:displayName="Archiefwaardig" ma:default="Ja" ma:format="Dropdown" ma:internalName="Connect_x002d_Archiefwaardig" ma:readOnly="false">
      <xsd:simpleType>
        <xsd:restriction base="dms:Choice">
          <xsd:enumeration value="Ja"/>
          <xsd:enumeration value="Nee"/>
        </xsd:restriction>
      </xsd:simpleType>
    </xsd:element>
    <xsd:element name="TaxCatchAll" ma:index="9" nillable="true" ma:displayName="Taxonomy Catch All Column" ma:hidden="true" ma:list="{12c2f733-0be4-4041-8e28-b9622021ad0d}" ma:internalName="TaxCatchAll" ma:showField="CatchAllData" ma:web="9146c049-dd6a-44e2-b1d5-39208f42450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2c2f733-0be4-4041-8e28-b9622021ad0d}" ma:internalName="TaxCatchAllLabel" ma:readOnly="true" ma:showField="CatchAllDataLabel" ma:web="9146c049-dd6a-44e2-b1d5-39208f424506">
      <xsd:complexType>
        <xsd:complexContent>
          <xsd:extension base="dms:MultiChoiceLookup">
            <xsd:sequence>
              <xsd:element name="Value" type="dms:Lookup" maxOccurs="unbounded" minOccurs="0" nillable="true"/>
            </xsd:sequence>
          </xsd:extension>
        </xsd:complexContent>
      </xsd:complexType>
    </xsd:element>
    <xsd:element name="TaxKeywordTaxHTField" ma:index="12" nillable="true" ma:taxonomy="true" ma:internalName="TaxKeywordTaxHTField" ma:taxonomyFieldName="TaxKeyword" ma:displayName="Ondernemingstrefwoorden"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f8a19592d410488a963c18d6cfe9bdaa" ma:index="15" ma:taxonomy="true" ma:internalName="f8a19592d410488a963c18d6cfe9bdaa" ma:taxonomyFieldName="Connect_x002d_Bedrijfsvertrouwelijkheid" ma:displayName="Bedrijfsvertrouwelijkheid" ma:readOnly="false" ma:default="1;#RWS Bedrijfsvertrouwelijk|d5fcfbac-659d-41b3-b161-4048848dd05a" ma:fieldId="{f8a19592-d410-488a-963c-18d6cfe9bdaa}" ma:sspId="ae033921-439f-46ba-b586-0b8c8775f769" ma:termSetId="564eeb7c-6f8c-4989-b5c7-d847099ab158" ma:anchorId="00000000-0000-0000-0000-000000000000" ma:open="false" ma:isKeyword="false">
      <xsd:complexType>
        <xsd:sequence>
          <xsd:element ref="pc:Terms" minOccurs="0" maxOccurs="1"/>
        </xsd:sequence>
      </xsd:complexType>
    </xsd:element>
    <xsd:element name="e5bbabaa558347c9a785183771c230c4" ma:index="17" ma:taxonomy="true" ma:internalName="e5bbabaa558347c9a785183771c230c4" ma:taxonomyFieldName="Connect_x002d_Persoonsvertrouwelijkheid" ma:displayName="Persoonsvertrouwelijkheid" ma:readOnly="false" ma:default="2;#Geen|a0814100-4302-49f4-9f40-b7d42012644c" ma:fieldId="{e5bbabaa-5583-47c9-a785-183771c230c4}" ma:sspId="ae033921-439f-46ba-b586-0b8c8775f769" ma:termSetId="667043a5-4ee3-4c98-90a3-010dfffaf604" ma:anchorId="00000000-0000-0000-0000-000000000000" ma:open="false" ma:isKeyword="false">
      <xsd:complexType>
        <xsd:sequence>
          <xsd:element ref="pc:Terms" minOccurs="0" maxOccurs="1"/>
        </xsd:sequence>
      </xsd:complexType>
    </xsd:element>
    <xsd:element name="md4a5e6ab761404298864f0be17ffc0c" ma:index="19"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ka142704ec404179bc6dc96ce8d3373c" ma:index="21" nillable="true"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146c049-dd6a-44e2-b1d5-39208f424506" elementFormDefault="qualified">
    <xsd:import namespace="http://schemas.microsoft.com/office/2006/documentManagement/types"/>
    <xsd:import namespace="http://schemas.microsoft.com/office/infopath/2007/PartnerControls"/>
    <xsd:element name="_dlc_DocId" ma:index="22" nillable="true" ma:displayName="Waarde van de document-id" ma:description="De waarde van de document-id die aan dit item is toegewezen." ma:internalName="_dlc_DocId" ma:readOnly="true">
      <xsd:simpleType>
        <xsd:restriction base="dms:Text"/>
      </xsd:simpleType>
    </xsd:element>
    <xsd:element name="_dlc_DocIdUrl" ma:index="23"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4"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Inhoudstype"/>
        <xsd:element ref="dc:title" minOccurs="0" maxOccurs="1" ma:index="2"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BF0D3A-3387-4FB5-A07E-C5B03F26E2D1}">
  <ds:schemaRefs>
    <ds:schemaRef ds:uri="http://schemas.microsoft.com/office/infopath/2007/PartnerControls"/>
    <ds:schemaRef ds:uri="http://purl.org/dc/terms/"/>
    <ds:schemaRef ds:uri="cb665cb2-4c1b-4338-95f1-4dd7cd771ce0"/>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dcmitype/"/>
    <ds:schemaRef ds:uri="9146c049-dd6a-44e2-b1d5-39208f424506"/>
    <ds:schemaRef ds:uri="http://www.w3.org/XML/1998/namespace"/>
  </ds:schemaRefs>
</ds:datastoreItem>
</file>

<file path=customXml/itemProps2.xml><?xml version="1.0" encoding="utf-8"?>
<ds:datastoreItem xmlns:ds="http://schemas.openxmlformats.org/officeDocument/2006/customXml" ds:itemID="{73C63319-CA1C-4804-ACD5-CA915EEAC10D}">
  <ds:schemaRefs>
    <ds:schemaRef ds:uri="http://schemas.microsoft.com/sharepoint/v3/contenttype/forms"/>
  </ds:schemaRefs>
</ds:datastoreItem>
</file>

<file path=customXml/itemProps3.xml><?xml version="1.0" encoding="utf-8"?>
<ds:datastoreItem xmlns:ds="http://schemas.openxmlformats.org/officeDocument/2006/customXml" ds:itemID="{36BE7536-74E2-425F-80CB-35567E7CB307}">
  <ds:schemaRefs>
    <ds:schemaRef ds:uri="Microsoft.SharePoint.Taxonomy.ContentTypeSync"/>
  </ds:schemaRefs>
</ds:datastoreItem>
</file>

<file path=customXml/itemProps4.xml><?xml version="1.0" encoding="utf-8"?>
<ds:datastoreItem xmlns:ds="http://schemas.openxmlformats.org/officeDocument/2006/customXml" ds:itemID="{019E977C-C636-47E3-85E1-8297695EC4C0}">
  <ds:schemaRefs>
    <ds:schemaRef ds:uri="http://schemas.microsoft.com/sharepoint/events"/>
  </ds:schemaRefs>
</ds:datastoreItem>
</file>

<file path=customXml/itemProps5.xml><?xml version="1.0" encoding="utf-8"?>
<ds:datastoreItem xmlns:ds="http://schemas.openxmlformats.org/officeDocument/2006/customXml" ds:itemID="{BFECAC6A-2D54-4B0F-8A35-789990247A40}">
  <ds:schemaRefs>
    <ds:schemaRef ds:uri="9146c049-dd6a-44e2-b1d5-39208f424506"/>
    <ds:schemaRef ds:uri="cb665cb2-4c1b-4338-95f1-4dd7cd771c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Presentatie RWS 16X9 NL (3)</Template>
  <TotalTime>530</TotalTime>
  <Words>1117</Words>
  <Application>Microsoft Office PowerPoint</Application>
  <PresentationFormat>Breedbeeld</PresentationFormat>
  <Paragraphs>106</Paragraphs>
  <Slides>11</Slides>
  <Notes>3</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11</vt:i4>
      </vt:variant>
    </vt:vector>
  </HeadingPairs>
  <TitlesOfParts>
    <vt:vector size="18" baseType="lpstr">
      <vt:lpstr>Arial</vt:lpstr>
      <vt:lpstr>Calibri</vt:lpstr>
      <vt:lpstr>Times New Roman</vt:lpstr>
      <vt:lpstr>Verdana</vt:lpstr>
      <vt:lpstr>Wingdings</vt:lpstr>
      <vt:lpstr>RWS 16:9 NL</vt:lpstr>
      <vt:lpstr>Rijkswaterstaat</vt:lpstr>
      <vt:lpstr>PowerPoint-presentatie</vt:lpstr>
      <vt:lpstr>Dienstverlening demarcatie (1/4)</vt:lpstr>
      <vt:lpstr>Dienstverlening demarcatie (2/4)</vt:lpstr>
      <vt:lpstr>Dienstverlening demarcatie (3/4)</vt:lpstr>
      <vt:lpstr>Dienstverlening demarcatie (4/4)</vt:lpstr>
      <vt:lpstr>                   Voorbeeld  Financiële structuur - voorfinanciering</vt:lpstr>
      <vt:lpstr>Dienstverlening Financiering (1/2)</vt:lpstr>
      <vt:lpstr>Dienstverlening Financiering (2/2)</vt:lpstr>
      <vt:lpstr>               Voorbeeld  Samenwerking</vt:lpstr>
      <vt:lpstr>Dienstverlening Samenwerking</vt:lpstr>
      <vt:lpstr>Dienstverlening Parkeerflap</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 Power2Tow</dc:title>
  <dc:creator>Veekman, Wesley (RWS GPO)</dc:creator>
  <dc:description/>
  <cp:lastModifiedBy>Devilee, Jan (RWS PPO)</cp:lastModifiedBy>
  <cp:revision>19</cp:revision>
  <cp:lastPrinted>2025-04-13T14:02:01Z</cp:lastPrinted>
  <dcterms:created xsi:type="dcterms:W3CDTF">2022-09-21T06:53:29Z</dcterms:created>
  <dcterms:modified xsi:type="dcterms:W3CDTF">2025-04-28T05:53:10Z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0x010100B0CFCA0286740945ABA144AD52B740720100EA196158CEC2B748A3B883758E77A4ED</vt:lpwstr>
  </property>
  <property fmtid="{D5CDD505-2E9C-101B-9397-08002B2CF9AE}" pid="3" name="_dlc_DocIdItemGuid">
    <vt:lpwstr>6baac503-7dba-4bda-b89b-6731e4bdc05c</vt:lpwstr>
  </property>
  <property fmtid="{D5CDD505-2E9C-101B-9397-08002B2CF9AE}" pid="4" name="TaxKeyword">
    <vt:lpwstr/>
  </property>
  <property fmtid="{D5CDD505-2E9C-101B-9397-08002B2CF9AE}" pid="5" name="Connect-Vertrouwelijkheid">
    <vt:lpwstr>1;#RWS Bedrijfsvertrouwelijk/geen|1523f3d8-a3f5-4033-a4d4-a04bf7d6d8cc</vt:lpwstr>
  </property>
  <property fmtid="{D5CDD505-2E9C-101B-9397-08002B2CF9AE}" pid="6" name="Connect-Documenttype">
    <vt:lpwstr>10;#Presentatie|306efae4-1063-440c-b893-8cd0c326df1c</vt:lpwstr>
  </property>
  <property fmtid="{D5CDD505-2E9C-101B-9397-08002B2CF9AE}" pid="7" name="Connect-Organisatieonderdeel">
    <vt:lpwstr>5;#RWS Programma's, Projecten en Onderhoud|ecddfe69-e06c-4daa-922c-daf4247fccee</vt:lpwstr>
  </property>
  <property fmtid="{D5CDD505-2E9C-101B-9397-08002B2CF9AE}" pid="8" name="j7965235a8fd41fb89d2a664ecf0f7a1">
    <vt:lpwstr/>
  </property>
  <property fmtid="{D5CDD505-2E9C-101B-9397-08002B2CF9AE}" pid="9" name="Connect-Organisatie">
    <vt:lpwstr/>
  </property>
  <property fmtid="{D5CDD505-2E9C-101B-9397-08002B2CF9AE}" pid="10" name="mf6f48d2ac1943c283ed42563d4d533a">
    <vt:lpwstr/>
  </property>
  <property fmtid="{D5CDD505-2E9C-101B-9397-08002B2CF9AE}" pid="11" name="e28f84c711554a75a94a2dfe3a3bea15">
    <vt:lpwstr/>
  </property>
  <property fmtid="{D5CDD505-2E9C-101B-9397-08002B2CF9AE}" pid="12" name="Connect-Classificatiecode">
    <vt:lpwstr/>
  </property>
  <property fmtid="{D5CDD505-2E9C-101B-9397-08002B2CF9AE}" pid="13" name="Connect-Activiteit">
    <vt:lpwstr/>
  </property>
  <property fmtid="{D5CDD505-2E9C-101B-9397-08002B2CF9AE}" pid="14" name="jbd8c863d0e84969b217bbeafdb75459">
    <vt:lpwstr>RWS Bedrijfsvertrouwelijk/geen|1523f3d8-a3f5-4033-a4d4-a04bf7d6d8cc</vt:lpwstr>
  </property>
  <property fmtid="{D5CDD505-2E9C-101B-9397-08002B2CF9AE}" pid="15" name="Connect-Persoonsvertrouwelijkheid">
    <vt:lpwstr>2;#Geen|a0814100-4302-49f4-9f40-b7d42012644c</vt:lpwstr>
  </property>
  <property fmtid="{D5CDD505-2E9C-101B-9397-08002B2CF9AE}" pid="16" name="Connect-Bedrijfsvertrouwelijkheid">
    <vt:lpwstr>1;#RWS Bedrijfsvertrouwelijk|d5fcfbac-659d-41b3-b161-4048848dd05a</vt:lpwstr>
  </property>
</Properties>
</file>