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6"/>
  </p:sldMasterIdLst>
  <p:notesMasterIdLst>
    <p:notesMasterId r:id="rId14"/>
  </p:notesMasterIdLst>
  <p:sldIdLst>
    <p:sldId id="285" r:id="rId7"/>
    <p:sldId id="287" r:id="rId8"/>
    <p:sldId id="292" r:id="rId9"/>
    <p:sldId id="298" r:id="rId10"/>
    <p:sldId id="293" r:id="rId11"/>
    <p:sldId id="295" r:id="rId12"/>
    <p:sldId id="296" r:id="rId13"/>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2A87D1A-B421-DE1E-A7A2-17B2E569FAD7}" name="Kroon, Josje (RWS WNZ)" initials="JK" userId="S::josje.kroon@rws.nl::c111ba7e-fdfb-4450-8a9d-cea5c5dc711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E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Stijl, licht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Stijl, licht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48" autoAdjust="0"/>
    <p:restoredTop sz="95345" autoAdjust="0"/>
  </p:normalViewPr>
  <p:slideViewPr>
    <p:cSldViewPr>
      <p:cViewPr varScale="1">
        <p:scale>
          <a:sx n="64" d="100"/>
          <a:sy n="64" d="100"/>
        </p:scale>
        <p:origin x="780"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775D3DA-95BB-41A1-A79C-F03E20B0B973}" type="datetimeFigureOut">
              <a:rPr lang="nl-NL" smtClean="0"/>
              <a:t>28-4-2025</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D3D022-A3DF-40CF-8FB3-D79DDDB8F5B8}" type="slidenum">
              <a:rPr lang="nl-NL" smtClean="0"/>
              <a:t>‹nr.›</a:t>
            </a:fld>
            <a:endParaRPr lang="nl-NL"/>
          </a:p>
        </p:txBody>
      </p:sp>
    </p:spTree>
    <p:extLst>
      <p:ext uri="{BB962C8B-B14F-4D97-AF65-F5344CB8AC3E}">
        <p14:creationId xmlns:p14="http://schemas.microsoft.com/office/powerpoint/2010/main" val="141598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a:buFontTx/>
              <a:buChar char="-"/>
            </a:pPr>
            <a:endParaRPr lang="en-US" dirty="0"/>
          </a:p>
        </p:txBody>
      </p:sp>
      <p:sp>
        <p:nvSpPr>
          <p:cNvPr id="4" name="Tijdelijke aanduiding voor dianummer 3"/>
          <p:cNvSpPr>
            <a:spLocks noGrp="1"/>
          </p:cNvSpPr>
          <p:nvPr>
            <p:ph type="sldNum" sz="quarter" idx="5"/>
          </p:nvPr>
        </p:nvSpPr>
        <p:spPr/>
        <p:txBody>
          <a:bodyPr/>
          <a:lstStyle/>
          <a:p>
            <a:fld id="{47D3D022-A3DF-40CF-8FB3-D79DDDB8F5B8}" type="slidenum">
              <a:rPr lang="nl-NL" smtClean="0"/>
              <a:t>2</a:t>
            </a:fld>
            <a:endParaRPr lang="nl-NL"/>
          </a:p>
        </p:txBody>
      </p:sp>
    </p:spTree>
    <p:extLst>
      <p:ext uri="{BB962C8B-B14F-4D97-AF65-F5344CB8AC3E}">
        <p14:creationId xmlns:p14="http://schemas.microsoft.com/office/powerpoint/2010/main" val="26980771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900" b="0" i="0" u="none" strike="noStrike" kern="1200" cap="none" spc="0" normalizeH="0" baseline="0" noProof="0" dirty="0">
              <a:ln>
                <a:noFill/>
              </a:ln>
              <a:solidFill>
                <a:srgbClr val="000000"/>
              </a:solidFill>
              <a:effectLst/>
              <a:uLnTx/>
              <a:uFillTx/>
              <a:latin typeface="+mn-lt"/>
              <a:ea typeface="+mn-ea"/>
              <a:cs typeface="+mn-cs"/>
            </a:endParaRPr>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3" name="Afbeelding 2">
            <a:extLst>
              <a:ext uri="{FF2B5EF4-FFF2-40B4-BE49-F238E27FC236}">
                <a16:creationId xmlns:a16="http://schemas.microsoft.com/office/drawing/2014/main" id="{8828510C-BC5B-408F-A83E-20041DE7A1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3142036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1004868875"/>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25507463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0"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0"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0"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40475975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3"/>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6"/>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7525298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0"/>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5"/>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8384303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948563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33162236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3263437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0"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0"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37968469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15555047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300707872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105515594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Tijdelijke aanduiding voor afbeelding 5">
            <a:extLst>
              <a:ext uri="{FF2B5EF4-FFF2-40B4-BE49-F238E27FC236}">
                <a16:creationId xmlns:a16="http://schemas.microsoft.com/office/drawing/2014/main" id="{39DFF01B-7A01-9573-04BC-B38A2E2A3D28}"/>
              </a:ext>
            </a:extLst>
          </p:cNvPr>
          <p:cNvPicPr>
            <a:picLocks noGrp="1" noChangeAspect="1"/>
          </p:cNvPicPr>
          <p:nvPr>
            <p:ph type="pic" sz="quarter" idx="11"/>
          </p:nvPr>
        </p:nvPicPr>
        <p:blipFill>
          <a:blip r:embed="rId2">
            <a:extLst>
              <a:ext uri="{28A0092B-C50C-407E-A947-70E740481C1C}">
                <a14:useLocalDpi xmlns:a14="http://schemas.microsoft.com/office/drawing/2010/main" val="0"/>
              </a:ext>
            </a:extLst>
          </a:blip>
          <a:srcRect t="10344" b="10344"/>
          <a:stretch/>
        </p:blipFill>
        <p:spPr/>
      </p:pic>
      <p:sp>
        <p:nvSpPr>
          <p:cNvPr id="3" name="Titel 2">
            <a:extLst>
              <a:ext uri="{FF2B5EF4-FFF2-40B4-BE49-F238E27FC236}">
                <a16:creationId xmlns:a16="http://schemas.microsoft.com/office/drawing/2014/main" id="{F3E586A4-EB95-A322-DAA4-0B7412C381AD}"/>
              </a:ext>
            </a:extLst>
          </p:cNvPr>
          <p:cNvSpPr>
            <a:spLocks noGrp="1"/>
          </p:cNvSpPr>
          <p:nvPr>
            <p:ph type="title"/>
          </p:nvPr>
        </p:nvSpPr>
        <p:spPr/>
        <p:txBody>
          <a:bodyPr/>
          <a:lstStyle/>
          <a:p>
            <a:r>
              <a:rPr lang="en-US" dirty="0" err="1"/>
              <a:t>Marktconsultatie</a:t>
            </a:r>
            <a:r>
              <a:rPr lang="en-US" dirty="0"/>
              <a:t> Power2Tow</a:t>
            </a:r>
            <a:endParaRPr lang="nl-NL" dirty="0"/>
          </a:p>
        </p:txBody>
      </p:sp>
      <p:sp>
        <p:nvSpPr>
          <p:cNvPr id="2" name="Tijdelijke aanduiding voor tekst 1">
            <a:extLst>
              <a:ext uri="{FF2B5EF4-FFF2-40B4-BE49-F238E27FC236}">
                <a16:creationId xmlns:a16="http://schemas.microsoft.com/office/drawing/2014/main" id="{C53B94A4-DEF6-4645-D8BC-110768FC9E45}"/>
              </a:ext>
            </a:extLst>
          </p:cNvPr>
          <p:cNvSpPr>
            <a:spLocks noGrp="1"/>
          </p:cNvSpPr>
          <p:nvPr>
            <p:ph type="body" sz="quarter" idx="10"/>
          </p:nvPr>
        </p:nvSpPr>
        <p:spPr>
          <a:xfrm>
            <a:off x="0" y="5825412"/>
            <a:ext cx="12192000" cy="843947"/>
          </a:xfrm>
        </p:spPr>
        <p:txBody>
          <a:bodyPr>
            <a:normAutofit/>
          </a:bodyPr>
          <a:lstStyle/>
          <a:p>
            <a:r>
              <a:rPr lang="en-US" dirty="0"/>
              <a:t>Sessie </a:t>
            </a:r>
            <a:r>
              <a:rPr lang="en-US" dirty="0" err="1"/>
              <a:t>innovatie</a:t>
            </a:r>
            <a:r>
              <a:rPr lang="en-US" dirty="0"/>
              <a:t> Rood/Geel</a:t>
            </a:r>
          </a:p>
          <a:p>
            <a:r>
              <a:rPr lang="en-US" dirty="0"/>
              <a:t>16 April 2025</a:t>
            </a:r>
            <a:endParaRPr lang="nl-NL" dirty="0"/>
          </a:p>
        </p:txBody>
      </p:sp>
      <p:sp>
        <p:nvSpPr>
          <p:cNvPr id="5" name="Tijdelijke aanduiding voor dianummer 4">
            <a:extLst>
              <a:ext uri="{FF2B5EF4-FFF2-40B4-BE49-F238E27FC236}">
                <a16:creationId xmlns:a16="http://schemas.microsoft.com/office/drawing/2014/main" id="{72D097E1-488D-9715-A54E-F8B649985893}"/>
              </a:ext>
            </a:extLst>
          </p:cNvPr>
          <p:cNvSpPr>
            <a:spLocks noGrp="1"/>
          </p:cNvSpPr>
          <p:nvPr>
            <p:ph type="sldNum" sz="quarter" idx="12"/>
          </p:nvPr>
        </p:nvSpPr>
        <p:spPr/>
        <p:txBody>
          <a:bodyPr/>
          <a:lstStyle/>
          <a:p>
            <a:fld id="{6C93B359-CF0D-4389-949E-16A33FCBB3EC}" type="slidenum">
              <a:rPr lang="nl-NL" smtClean="0"/>
              <a:pPr/>
              <a:t>1</a:t>
            </a:fld>
            <a:endParaRPr lang="nl-NL" dirty="0"/>
          </a:p>
        </p:txBody>
      </p:sp>
    </p:spTree>
    <p:extLst>
      <p:ext uri="{BB962C8B-B14F-4D97-AF65-F5344CB8AC3E}">
        <p14:creationId xmlns:p14="http://schemas.microsoft.com/office/powerpoint/2010/main" val="38208707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dianummer 2">
            <a:extLst>
              <a:ext uri="{FF2B5EF4-FFF2-40B4-BE49-F238E27FC236}">
                <a16:creationId xmlns:a16="http://schemas.microsoft.com/office/drawing/2014/main" id="{95489C38-4E8D-4FEC-E6D8-448DFB7B5F25}"/>
              </a:ext>
            </a:extLst>
          </p:cNvPr>
          <p:cNvSpPr>
            <a:spLocks noGrp="1"/>
          </p:cNvSpPr>
          <p:nvPr>
            <p:ph type="sldNum" sz="quarter" idx="14"/>
          </p:nvPr>
        </p:nvSpPr>
        <p:spPr/>
        <p:txBody>
          <a:bodyPr/>
          <a:lstStyle/>
          <a:p>
            <a:fld id="{6C93B359-CF0D-4389-949E-16A33FCBB3EC}" type="slidenum">
              <a:rPr lang="nl-NL" smtClean="0"/>
              <a:t>2</a:t>
            </a:fld>
            <a:endParaRPr lang="nl-NL" dirty="0"/>
          </a:p>
        </p:txBody>
      </p:sp>
      <p:sp>
        <p:nvSpPr>
          <p:cNvPr id="4" name="Tijdelijke aanduiding voor tekst 3">
            <a:extLst>
              <a:ext uri="{FF2B5EF4-FFF2-40B4-BE49-F238E27FC236}">
                <a16:creationId xmlns:a16="http://schemas.microsoft.com/office/drawing/2014/main" id="{CBD22B72-9896-1D2C-3342-37E6D36E971C}"/>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CCB9887E-997B-0F6E-E52A-13755B736516}"/>
              </a:ext>
            </a:extLst>
          </p:cNvPr>
          <p:cNvSpPr>
            <a:spLocks noGrp="1"/>
          </p:cNvSpPr>
          <p:nvPr>
            <p:ph type="title"/>
          </p:nvPr>
        </p:nvSpPr>
        <p:spPr/>
        <p:txBody>
          <a:bodyPr/>
          <a:lstStyle/>
          <a:p>
            <a:r>
              <a:rPr lang="en-US" dirty="0"/>
              <a:t>Sessie </a:t>
            </a:r>
            <a:r>
              <a:rPr lang="en-US" dirty="0" err="1"/>
              <a:t>innovatie</a:t>
            </a:r>
            <a:r>
              <a:rPr lang="en-US" dirty="0"/>
              <a:t> </a:t>
            </a:r>
            <a:r>
              <a:rPr lang="en-US" dirty="0" err="1"/>
              <a:t>Selectie</a:t>
            </a:r>
            <a:endParaRPr lang="nl-NL" dirty="0"/>
          </a:p>
        </p:txBody>
      </p:sp>
      <p:sp>
        <p:nvSpPr>
          <p:cNvPr id="2" name="Tijdelijke aanduiding voor inhoud 1">
            <a:extLst>
              <a:ext uri="{FF2B5EF4-FFF2-40B4-BE49-F238E27FC236}">
                <a16:creationId xmlns:a16="http://schemas.microsoft.com/office/drawing/2014/main" id="{57667D8A-3445-C30F-D1CC-657574E430A0}"/>
              </a:ext>
            </a:extLst>
          </p:cNvPr>
          <p:cNvSpPr>
            <a:spLocks noGrp="1"/>
          </p:cNvSpPr>
          <p:nvPr>
            <p:ph sz="quarter" idx="13"/>
          </p:nvPr>
        </p:nvSpPr>
        <p:spPr/>
        <p:txBody>
          <a:bodyPr>
            <a:normAutofit fontScale="32500" lnSpcReduction="20000"/>
          </a:bodyPr>
          <a:lstStyle/>
          <a:p>
            <a:r>
              <a:rPr lang="en-US" dirty="0"/>
              <a:t>Op basis van de </a:t>
            </a:r>
            <a:r>
              <a:rPr lang="en-US" dirty="0" err="1"/>
              <a:t>technische</a:t>
            </a:r>
            <a:r>
              <a:rPr lang="en-US" dirty="0"/>
              <a:t> </a:t>
            </a:r>
            <a:r>
              <a:rPr lang="en-US" dirty="0" err="1"/>
              <a:t>bekwaamheidseisen</a:t>
            </a:r>
            <a:r>
              <a:rPr lang="en-US" dirty="0"/>
              <a:t> </a:t>
            </a:r>
            <a:r>
              <a:rPr lang="en-US" dirty="0" err="1"/>
              <a:t>blijkt</a:t>
            </a:r>
            <a:r>
              <a:rPr lang="en-US" dirty="0"/>
              <a:t> </a:t>
            </a:r>
            <a:r>
              <a:rPr lang="en-US" dirty="0" err="1"/>
              <a:t>onduidelijkheid</a:t>
            </a:r>
            <a:r>
              <a:rPr lang="en-US" dirty="0"/>
              <a:t> wat </a:t>
            </a:r>
            <a:r>
              <a:rPr lang="en-US" dirty="0" err="1"/>
              <a:t>daarmee</a:t>
            </a:r>
            <a:r>
              <a:rPr lang="en-US" dirty="0"/>
              <a:t> </a:t>
            </a:r>
            <a:r>
              <a:rPr lang="en-US" dirty="0" err="1"/>
              <a:t>beoogd</a:t>
            </a:r>
            <a:r>
              <a:rPr lang="en-US" dirty="0"/>
              <a:t> </a:t>
            </a:r>
            <a:r>
              <a:rPr lang="en-US" dirty="0" err="1"/>
              <a:t>wordt</a:t>
            </a:r>
            <a:r>
              <a:rPr lang="en-US" dirty="0"/>
              <a:t>. Wie </a:t>
            </a:r>
            <a:r>
              <a:rPr lang="en-US" dirty="0" err="1"/>
              <a:t>moet</a:t>
            </a:r>
            <a:r>
              <a:rPr lang="en-US" dirty="0"/>
              <a:t> </a:t>
            </a:r>
            <a:r>
              <a:rPr lang="en-US" dirty="0" err="1"/>
              <a:t>onderdeel</a:t>
            </a:r>
            <a:r>
              <a:rPr lang="en-US" dirty="0"/>
              <a:t> </a:t>
            </a:r>
            <a:r>
              <a:rPr lang="en-US" dirty="0" err="1"/>
              <a:t>zijn</a:t>
            </a:r>
            <a:r>
              <a:rPr lang="en-US" dirty="0"/>
              <a:t> van het consortium. Kunnen de </a:t>
            </a:r>
            <a:r>
              <a:rPr lang="en-US" dirty="0" err="1"/>
              <a:t>eisen</a:t>
            </a:r>
            <a:r>
              <a:rPr lang="en-US" dirty="0"/>
              <a:t> </a:t>
            </a:r>
            <a:r>
              <a:rPr lang="en-US" dirty="0" err="1"/>
              <a:t>ook</a:t>
            </a:r>
            <a:r>
              <a:rPr lang="en-US" dirty="0"/>
              <a:t> met </a:t>
            </a:r>
            <a:r>
              <a:rPr lang="en-US" dirty="0" err="1"/>
              <a:t>onderaannemers</a:t>
            </a:r>
            <a:r>
              <a:rPr lang="en-US" dirty="0"/>
              <a:t> </a:t>
            </a:r>
            <a:r>
              <a:rPr lang="en-US" dirty="0" err="1"/>
              <a:t>worden</a:t>
            </a:r>
            <a:r>
              <a:rPr lang="en-US" dirty="0"/>
              <a:t> </a:t>
            </a:r>
            <a:r>
              <a:rPr lang="en-US" dirty="0" err="1"/>
              <a:t>ingevuld</a:t>
            </a:r>
            <a:r>
              <a:rPr lang="en-US" dirty="0"/>
              <a:t>? </a:t>
            </a:r>
          </a:p>
          <a:p>
            <a:r>
              <a:rPr lang="en-US" dirty="0"/>
              <a:t>Er </a:t>
            </a:r>
            <a:r>
              <a:rPr lang="en-US" dirty="0" err="1"/>
              <a:t>zijn</a:t>
            </a:r>
            <a:r>
              <a:rPr lang="en-US" dirty="0"/>
              <a:t> </a:t>
            </a:r>
            <a:r>
              <a:rPr lang="en-US" dirty="0" err="1"/>
              <a:t>weinig</a:t>
            </a:r>
            <a:r>
              <a:rPr lang="en-US" dirty="0"/>
              <a:t> </a:t>
            </a:r>
            <a:r>
              <a:rPr lang="en-US" dirty="0" err="1"/>
              <a:t>partijen</a:t>
            </a:r>
            <a:r>
              <a:rPr lang="en-US" dirty="0"/>
              <a:t>, </a:t>
            </a:r>
            <a:r>
              <a:rPr lang="en-US" dirty="0" err="1"/>
              <a:t>risico</a:t>
            </a:r>
            <a:r>
              <a:rPr lang="en-US" dirty="0"/>
              <a:t> op </a:t>
            </a:r>
            <a:r>
              <a:rPr lang="en-US" dirty="0" err="1"/>
              <a:t>één</a:t>
            </a:r>
            <a:r>
              <a:rPr lang="en-US" dirty="0"/>
              <a:t> ‘</a:t>
            </a:r>
            <a:r>
              <a:rPr lang="en-US" dirty="0" err="1"/>
              <a:t>superconsortium</a:t>
            </a:r>
            <a:r>
              <a:rPr lang="en-US" dirty="0"/>
              <a:t>’ met de </a:t>
            </a:r>
            <a:r>
              <a:rPr lang="en-US" dirty="0" err="1"/>
              <a:t>beste</a:t>
            </a:r>
            <a:r>
              <a:rPr lang="en-US" dirty="0"/>
              <a:t> </a:t>
            </a:r>
            <a:r>
              <a:rPr lang="en-US" dirty="0" err="1"/>
              <a:t>partijen</a:t>
            </a:r>
            <a:r>
              <a:rPr lang="nl-NL" dirty="0"/>
              <a:t>. Risico dat zich maar één partij aanmeldt.</a:t>
            </a:r>
          </a:p>
          <a:p>
            <a:r>
              <a:rPr lang="nl-NL" dirty="0"/>
              <a:t>De vraag wordt gesteld waarom die allemaal in één consortium zouden moeten zitten. Partijen die je nu verplicht mee kunnen hebben daarmee een bevoorrechte positie en daarmee een betere onderhandelingspositie (hogere prijs)</a:t>
            </a:r>
          </a:p>
          <a:p>
            <a:r>
              <a:rPr lang="nl-NL" dirty="0"/>
              <a:t>Suggestie wordt gedaan om lagere eisen in de selectie te stellen en meer nadruk op de trechtering. </a:t>
            </a:r>
          </a:p>
          <a:p>
            <a:r>
              <a:rPr lang="nl-NL" dirty="0"/>
              <a:t>Tegelijkertijd worden de elementen die als technische bekwaamheidseisen zijn genoemd, wel herkend als belangrijke ervaring voor het project.</a:t>
            </a:r>
          </a:p>
          <a:p>
            <a:r>
              <a:rPr lang="en-US" dirty="0"/>
              <a:t>Er </a:t>
            </a:r>
            <a:r>
              <a:rPr lang="en-US" dirty="0" err="1"/>
              <a:t>wordt</a:t>
            </a:r>
            <a:r>
              <a:rPr lang="en-US" dirty="0"/>
              <a:t> </a:t>
            </a:r>
            <a:r>
              <a:rPr lang="en-US" dirty="0" err="1"/>
              <a:t>aandacht</a:t>
            </a:r>
            <a:r>
              <a:rPr lang="en-US" dirty="0"/>
              <a:t> </a:t>
            </a:r>
            <a:r>
              <a:rPr lang="en-US" dirty="0" err="1"/>
              <a:t>gevraagd</a:t>
            </a:r>
            <a:r>
              <a:rPr lang="en-US" dirty="0"/>
              <a:t> </a:t>
            </a:r>
            <a:r>
              <a:rPr lang="en-US" dirty="0" err="1"/>
              <a:t>voor</a:t>
            </a:r>
            <a:r>
              <a:rPr lang="en-US" dirty="0"/>
              <a:t> de </a:t>
            </a:r>
            <a:r>
              <a:rPr lang="en-US" dirty="0" err="1"/>
              <a:t>rol</a:t>
            </a:r>
            <a:r>
              <a:rPr lang="en-US" dirty="0"/>
              <a:t> van </a:t>
            </a:r>
            <a:r>
              <a:rPr lang="en-US" dirty="0" err="1"/>
              <a:t>windparken</a:t>
            </a:r>
            <a:r>
              <a:rPr lang="en-US" dirty="0"/>
              <a:t>:</a:t>
            </a:r>
            <a:endParaRPr lang="en-US" sz="2000" dirty="0"/>
          </a:p>
          <a:p>
            <a:pPr lvl="1"/>
            <a:r>
              <a:rPr lang="nl-NL" dirty="0"/>
              <a:t>Er zijn meerdere exploitanten aan de orde. Gelet op de locatiekeuze is daar geen keuze mogelijk voor de consortia</a:t>
            </a:r>
          </a:p>
          <a:p>
            <a:pPr lvl="1"/>
            <a:r>
              <a:rPr lang="nl-NL" dirty="0"/>
              <a:t>Onderdeel van consortium is daarom niet wenselijk</a:t>
            </a:r>
          </a:p>
          <a:p>
            <a:pPr lvl="1"/>
            <a:r>
              <a:rPr lang="nl-NL" dirty="0"/>
              <a:t>Is er over nagedacht hoeveel inspraak ze krijgen? Ook in de aanbesteding?</a:t>
            </a:r>
          </a:p>
          <a:p>
            <a:pPr lvl="1"/>
            <a:r>
              <a:rPr lang="nl-NL" dirty="0"/>
              <a:t>Eisen goed afstemmen</a:t>
            </a:r>
            <a:endParaRPr lang="en-US" dirty="0"/>
          </a:p>
          <a:p>
            <a:r>
              <a:rPr lang="en-US" dirty="0" err="1"/>
              <a:t>Hetzelfde</a:t>
            </a:r>
            <a:r>
              <a:rPr lang="en-US" dirty="0"/>
              <a:t> </a:t>
            </a:r>
            <a:r>
              <a:rPr lang="en-US" dirty="0" err="1"/>
              <a:t>geldt</a:t>
            </a:r>
            <a:r>
              <a:rPr lang="en-US" dirty="0"/>
              <a:t> </a:t>
            </a:r>
            <a:r>
              <a:rPr lang="en-US" dirty="0" err="1"/>
              <a:t>voor</a:t>
            </a:r>
            <a:r>
              <a:rPr lang="en-US" dirty="0"/>
              <a:t> de </a:t>
            </a:r>
            <a:r>
              <a:rPr lang="en-US" dirty="0" err="1"/>
              <a:t>rol</a:t>
            </a:r>
            <a:r>
              <a:rPr lang="en-US" dirty="0"/>
              <a:t> van </a:t>
            </a:r>
            <a:r>
              <a:rPr lang="en-US" dirty="0" err="1"/>
              <a:t>TenneT</a:t>
            </a:r>
            <a:r>
              <a:rPr lang="en-US" dirty="0"/>
              <a:t>? </a:t>
            </a:r>
          </a:p>
          <a:p>
            <a:pPr lvl="1"/>
            <a:r>
              <a:rPr lang="en-US" dirty="0" err="1"/>
              <a:t>Energiewet</a:t>
            </a:r>
            <a:r>
              <a:rPr lang="en-US" dirty="0"/>
              <a:t>?</a:t>
            </a:r>
          </a:p>
          <a:p>
            <a:r>
              <a:rPr lang="en-US" sz="2300" dirty="0" err="1"/>
              <a:t>Demarcatie</a:t>
            </a:r>
            <a:r>
              <a:rPr lang="en-US" sz="2300" dirty="0"/>
              <a:t> </a:t>
            </a:r>
            <a:r>
              <a:rPr lang="en-US" sz="2300" dirty="0" err="1"/>
              <a:t>tussen</a:t>
            </a:r>
            <a:r>
              <a:rPr lang="en-US" sz="2300" dirty="0"/>
              <a:t> </a:t>
            </a:r>
            <a:r>
              <a:rPr lang="en-US" sz="2300" dirty="0" err="1"/>
              <a:t>stroomvoorziening</a:t>
            </a:r>
            <a:r>
              <a:rPr lang="en-US" sz="2300" dirty="0"/>
              <a:t> </a:t>
            </a:r>
            <a:r>
              <a:rPr lang="en-US" sz="2300" dirty="0" err="1"/>
              <a:t>en</a:t>
            </a:r>
            <a:r>
              <a:rPr lang="en-US" sz="2300" dirty="0"/>
              <a:t> </a:t>
            </a:r>
            <a:r>
              <a:rPr lang="en-US" sz="2300" dirty="0" err="1"/>
              <a:t>laadvoorziening</a:t>
            </a:r>
            <a:r>
              <a:rPr lang="en-US" sz="2300" dirty="0"/>
              <a:t>, </a:t>
            </a:r>
            <a:r>
              <a:rPr lang="en-US" sz="2300" dirty="0" err="1"/>
              <a:t>waarbij</a:t>
            </a:r>
            <a:r>
              <a:rPr lang="en-US" sz="2300" dirty="0"/>
              <a:t> Risico </a:t>
            </a:r>
            <a:r>
              <a:rPr lang="en-US" sz="2300" dirty="0" err="1"/>
              <a:t>voor</a:t>
            </a:r>
            <a:r>
              <a:rPr lang="en-US" sz="2300" dirty="0"/>
              <a:t> de </a:t>
            </a:r>
            <a:r>
              <a:rPr lang="en-US" sz="2300" dirty="0" err="1"/>
              <a:t>stroomvoorziening</a:t>
            </a:r>
            <a:r>
              <a:rPr lang="en-US" sz="2300" dirty="0"/>
              <a:t> </a:t>
            </a:r>
            <a:r>
              <a:rPr lang="en-US" sz="2300" dirty="0" err="1"/>
              <a:t>bij</a:t>
            </a:r>
            <a:r>
              <a:rPr lang="en-US" sz="2300" dirty="0"/>
              <a:t> de </a:t>
            </a:r>
            <a:r>
              <a:rPr lang="en-US" sz="2300" dirty="0" err="1"/>
              <a:t>opdrachtgever</a:t>
            </a:r>
            <a:r>
              <a:rPr lang="en-US" sz="2300" dirty="0"/>
              <a:t> </a:t>
            </a:r>
            <a:r>
              <a:rPr lang="en-US" sz="2300" dirty="0" err="1"/>
              <a:t>blijft</a:t>
            </a:r>
            <a:r>
              <a:rPr lang="en-US" sz="2300" dirty="0"/>
              <a:t>, </a:t>
            </a:r>
            <a:r>
              <a:rPr lang="en-US" sz="2300" dirty="0" err="1"/>
              <a:t>wordt</a:t>
            </a:r>
            <a:r>
              <a:rPr lang="en-US" sz="2300" dirty="0"/>
              <a:t> </a:t>
            </a:r>
            <a:r>
              <a:rPr lang="en-US" sz="2300" dirty="0" err="1"/>
              <a:t>als</a:t>
            </a:r>
            <a:r>
              <a:rPr lang="en-US" sz="2300" dirty="0"/>
              <a:t> </a:t>
            </a:r>
            <a:r>
              <a:rPr lang="en-US" sz="2300" dirty="0" err="1"/>
              <a:t>juist</a:t>
            </a:r>
            <a:r>
              <a:rPr lang="en-US" sz="2300" dirty="0"/>
              <a:t> </a:t>
            </a:r>
            <a:r>
              <a:rPr lang="en-US" sz="2300" dirty="0" err="1"/>
              <a:t>herkend</a:t>
            </a:r>
            <a:r>
              <a:rPr lang="en-US" sz="2300" dirty="0"/>
              <a:t>. </a:t>
            </a:r>
            <a:r>
              <a:rPr lang="en-US" sz="2300" dirty="0" err="1"/>
              <a:t>Volgende</a:t>
            </a:r>
            <a:r>
              <a:rPr lang="en-US" sz="2300" dirty="0"/>
              <a:t> </a:t>
            </a:r>
            <a:r>
              <a:rPr lang="en-US" sz="2300" dirty="0" err="1"/>
              <a:t>aandachtspunten</a:t>
            </a:r>
            <a:r>
              <a:rPr lang="en-US" sz="2300" dirty="0"/>
              <a:t>: </a:t>
            </a:r>
          </a:p>
          <a:p>
            <a:pPr lvl="1"/>
            <a:r>
              <a:rPr lang="en-US" sz="1600" dirty="0" err="1"/>
              <a:t>Demarcatie</a:t>
            </a:r>
            <a:r>
              <a:rPr lang="en-US" sz="1600" dirty="0"/>
              <a:t> mist </a:t>
            </a:r>
            <a:r>
              <a:rPr lang="en-US" sz="1600" dirty="0" err="1"/>
              <a:t>controlgedeelte</a:t>
            </a:r>
            <a:r>
              <a:rPr lang="en-US" sz="1600" dirty="0"/>
              <a:t> (offshore)</a:t>
            </a:r>
          </a:p>
          <a:p>
            <a:pPr lvl="1"/>
            <a:r>
              <a:rPr lang="en-US" sz="1600" dirty="0" err="1"/>
              <a:t>Controlbewaking</a:t>
            </a:r>
            <a:r>
              <a:rPr lang="en-US" sz="1600" dirty="0"/>
              <a:t> </a:t>
            </a:r>
            <a:r>
              <a:rPr lang="en-US" sz="1600" dirty="0" err="1"/>
              <a:t>moet</a:t>
            </a:r>
            <a:r>
              <a:rPr lang="en-US" sz="1600" dirty="0"/>
              <a:t> </a:t>
            </a:r>
            <a:r>
              <a:rPr lang="en-US" sz="1600" dirty="0" err="1"/>
              <a:t>gealloceert</a:t>
            </a:r>
            <a:r>
              <a:rPr lang="en-US" sz="1600" dirty="0"/>
              <a:t> </a:t>
            </a:r>
            <a:r>
              <a:rPr lang="en-US" sz="1600" dirty="0" err="1"/>
              <a:t>worden</a:t>
            </a:r>
            <a:endParaRPr lang="en-US" sz="1600" dirty="0"/>
          </a:p>
          <a:p>
            <a:r>
              <a:rPr lang="nl-NL" sz="2000" dirty="0"/>
              <a:t>Exploitanten van schepen zijn niet de natuurlijke exploitanten van laadvoorzieningen, waarbij het raakvlak en de afhankelijkheid tussen schip en laadvoorziening wordt erkend. </a:t>
            </a:r>
          </a:p>
          <a:p>
            <a:pPr lvl="1"/>
            <a:endParaRPr lang="en-US" sz="1900" dirty="0"/>
          </a:p>
          <a:p>
            <a:endParaRPr lang="nl-NL" sz="2300" dirty="0"/>
          </a:p>
          <a:p>
            <a:endParaRPr lang="nl-NL" sz="1800" dirty="0"/>
          </a:p>
          <a:p>
            <a:endParaRPr lang="en-US" sz="1800" dirty="0"/>
          </a:p>
        </p:txBody>
      </p:sp>
    </p:spTree>
    <p:extLst>
      <p:ext uri="{BB962C8B-B14F-4D97-AF65-F5344CB8AC3E}">
        <p14:creationId xmlns:p14="http://schemas.microsoft.com/office/powerpoint/2010/main" val="3821311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0D37352D-6E87-BD86-FCEE-44BA48E15AB2}"/>
              </a:ext>
            </a:extLst>
          </p:cNvPr>
          <p:cNvSpPr>
            <a:spLocks noGrp="1"/>
          </p:cNvSpPr>
          <p:nvPr>
            <p:ph sz="quarter" idx="13"/>
          </p:nvPr>
        </p:nvSpPr>
        <p:spPr/>
        <p:txBody>
          <a:bodyPr>
            <a:normAutofit fontScale="62500" lnSpcReduction="20000"/>
          </a:bodyPr>
          <a:lstStyle/>
          <a:p>
            <a:r>
              <a:rPr lang="en-US" dirty="0"/>
              <a:t>De </a:t>
            </a:r>
            <a:r>
              <a:rPr lang="en-US" dirty="0" err="1"/>
              <a:t>gedachte</a:t>
            </a:r>
            <a:r>
              <a:rPr lang="en-US" dirty="0"/>
              <a:t> </a:t>
            </a:r>
            <a:r>
              <a:rPr lang="en-US" dirty="0" err="1"/>
              <a:t>dat</a:t>
            </a:r>
            <a:r>
              <a:rPr lang="en-US" dirty="0"/>
              <a:t> je wilt </a:t>
            </a:r>
            <a:r>
              <a:rPr lang="en-US" dirty="0" err="1"/>
              <a:t>niet</a:t>
            </a:r>
            <a:r>
              <a:rPr lang="en-US" dirty="0"/>
              <a:t> de hele </a:t>
            </a:r>
            <a:r>
              <a:rPr lang="en-US" dirty="0" err="1"/>
              <a:t>markt</a:t>
            </a:r>
            <a:r>
              <a:rPr lang="en-US" dirty="0"/>
              <a:t> </a:t>
            </a:r>
            <a:r>
              <a:rPr lang="en-US" dirty="0" err="1"/>
              <a:t>wil</a:t>
            </a:r>
            <a:r>
              <a:rPr lang="en-US" dirty="0"/>
              <a:t> </a:t>
            </a:r>
            <a:r>
              <a:rPr lang="en-US" dirty="0" err="1"/>
              <a:t>belasten</a:t>
            </a:r>
            <a:r>
              <a:rPr lang="en-US" dirty="0"/>
              <a:t> met de </a:t>
            </a:r>
            <a:r>
              <a:rPr lang="en-US" dirty="0" err="1"/>
              <a:t>kosten</a:t>
            </a:r>
            <a:r>
              <a:rPr lang="en-US" dirty="0"/>
              <a:t> van het </a:t>
            </a:r>
            <a:r>
              <a:rPr lang="en-US" dirty="0" err="1"/>
              <a:t>volledige</a:t>
            </a:r>
            <a:r>
              <a:rPr lang="en-US" dirty="0"/>
              <a:t> </a:t>
            </a:r>
            <a:r>
              <a:rPr lang="en-US" dirty="0" err="1"/>
              <a:t>traject</a:t>
            </a:r>
            <a:r>
              <a:rPr lang="en-US" dirty="0"/>
              <a:t> </a:t>
            </a:r>
            <a:r>
              <a:rPr lang="en-US" dirty="0" err="1"/>
              <a:t>wordt</a:t>
            </a:r>
            <a:r>
              <a:rPr lang="en-US" dirty="0"/>
              <a:t> </a:t>
            </a:r>
            <a:r>
              <a:rPr lang="en-US" dirty="0" err="1"/>
              <a:t>herkend</a:t>
            </a:r>
            <a:r>
              <a:rPr lang="en-US" dirty="0"/>
              <a:t> </a:t>
            </a:r>
            <a:r>
              <a:rPr lang="en-US" dirty="0" err="1"/>
              <a:t>en</a:t>
            </a:r>
            <a:r>
              <a:rPr lang="en-US" dirty="0"/>
              <a:t> </a:t>
            </a:r>
            <a:r>
              <a:rPr lang="en-US" dirty="0" err="1"/>
              <a:t>onderstreept</a:t>
            </a:r>
            <a:r>
              <a:rPr lang="en-US" dirty="0"/>
              <a:t>. </a:t>
            </a:r>
            <a:r>
              <a:rPr lang="en-US" dirty="0" err="1"/>
              <a:t>Vraag</a:t>
            </a:r>
            <a:r>
              <a:rPr lang="en-US" dirty="0"/>
              <a:t> is of je de </a:t>
            </a:r>
            <a:r>
              <a:rPr lang="en-US" dirty="0" err="1"/>
              <a:t>laatste</a:t>
            </a:r>
            <a:r>
              <a:rPr lang="en-US" dirty="0"/>
              <a:t> </a:t>
            </a:r>
            <a:r>
              <a:rPr lang="en-US" dirty="0" err="1"/>
              <a:t>fase</a:t>
            </a:r>
            <a:r>
              <a:rPr lang="en-US" dirty="0"/>
              <a:t> </a:t>
            </a:r>
            <a:r>
              <a:rPr lang="en-US" dirty="0" err="1"/>
              <a:t>niet</a:t>
            </a:r>
            <a:r>
              <a:rPr lang="en-US" dirty="0"/>
              <a:t> met 1 </a:t>
            </a:r>
            <a:r>
              <a:rPr lang="en-US" dirty="0" err="1"/>
              <a:t>partij</a:t>
            </a:r>
            <a:r>
              <a:rPr lang="en-US" dirty="0"/>
              <a:t> </a:t>
            </a:r>
            <a:r>
              <a:rPr lang="en-US" dirty="0" err="1"/>
              <a:t>kan</a:t>
            </a:r>
            <a:r>
              <a:rPr lang="en-US" dirty="0"/>
              <a:t> </a:t>
            </a:r>
            <a:r>
              <a:rPr lang="en-US" dirty="0" err="1"/>
              <a:t>doen</a:t>
            </a:r>
            <a:r>
              <a:rPr lang="en-US" dirty="0"/>
              <a:t>. </a:t>
            </a:r>
          </a:p>
          <a:p>
            <a:r>
              <a:rPr lang="en-US" dirty="0"/>
              <a:t>Idee om </a:t>
            </a:r>
            <a:r>
              <a:rPr lang="en-US" dirty="0" err="1"/>
              <a:t>vanwege</a:t>
            </a:r>
            <a:r>
              <a:rPr lang="en-US" dirty="0"/>
              <a:t> </a:t>
            </a:r>
            <a:r>
              <a:rPr lang="en-US" dirty="0" err="1"/>
              <a:t>tijdsdruk</a:t>
            </a:r>
            <a:r>
              <a:rPr lang="en-US" dirty="0"/>
              <a:t> </a:t>
            </a:r>
            <a:r>
              <a:rPr lang="en-US" dirty="0" err="1"/>
              <a:t>wil</a:t>
            </a:r>
            <a:r>
              <a:rPr lang="en-US" dirty="0"/>
              <a:t> het </a:t>
            </a:r>
            <a:r>
              <a:rPr lang="en-US" dirty="0" err="1"/>
              <a:t>aantal</a:t>
            </a:r>
            <a:r>
              <a:rPr lang="en-US" dirty="0"/>
              <a:t> rondes </a:t>
            </a:r>
            <a:r>
              <a:rPr lang="en-US" dirty="0" err="1"/>
              <a:t>beperken</a:t>
            </a:r>
            <a:r>
              <a:rPr lang="en-US" dirty="0"/>
              <a:t>, Bij </a:t>
            </a:r>
            <a:r>
              <a:rPr lang="en-US" dirty="0" err="1"/>
              <a:t>verder</a:t>
            </a:r>
            <a:r>
              <a:rPr lang="en-US" dirty="0"/>
              <a:t> </a:t>
            </a:r>
            <a:r>
              <a:rPr lang="en-US" dirty="0" err="1"/>
              <a:t>doorpraten</a:t>
            </a:r>
            <a:r>
              <a:rPr lang="en-US" dirty="0"/>
              <a:t> </a:t>
            </a:r>
            <a:r>
              <a:rPr lang="en-US" dirty="0" err="1"/>
              <a:t>bleek</a:t>
            </a:r>
            <a:r>
              <a:rPr lang="en-US" dirty="0"/>
              <a:t> </a:t>
            </a:r>
            <a:r>
              <a:rPr lang="en-US" dirty="0" err="1"/>
              <a:t>wel</a:t>
            </a:r>
            <a:r>
              <a:rPr lang="en-US" dirty="0"/>
              <a:t> </a:t>
            </a:r>
            <a:r>
              <a:rPr lang="en-US" dirty="0" err="1"/>
              <a:t>moeilijk</a:t>
            </a:r>
            <a:r>
              <a:rPr lang="en-US" dirty="0"/>
              <a:t> </a:t>
            </a:r>
            <a:r>
              <a:rPr lang="en-US" dirty="0" err="1"/>
              <a:t>te</a:t>
            </a:r>
            <a:r>
              <a:rPr lang="en-US" dirty="0"/>
              <a:t> </a:t>
            </a:r>
            <a:r>
              <a:rPr lang="en-US" dirty="0" err="1"/>
              <a:t>bepalen</a:t>
            </a:r>
            <a:r>
              <a:rPr lang="en-US" dirty="0"/>
              <a:t> </a:t>
            </a:r>
            <a:r>
              <a:rPr lang="en-US" dirty="0" err="1"/>
              <a:t>welke</a:t>
            </a:r>
            <a:r>
              <a:rPr lang="en-US" dirty="0"/>
              <a:t> ronde je dan </a:t>
            </a:r>
            <a:r>
              <a:rPr lang="en-US" dirty="0" err="1"/>
              <a:t>niet</a:t>
            </a:r>
            <a:r>
              <a:rPr lang="en-US" dirty="0"/>
              <a:t> </a:t>
            </a:r>
            <a:r>
              <a:rPr lang="en-US" dirty="0" err="1"/>
              <a:t>doet</a:t>
            </a:r>
            <a:endParaRPr lang="en-US" dirty="0"/>
          </a:p>
          <a:p>
            <a:r>
              <a:rPr lang="en-US" dirty="0" err="1"/>
              <a:t>Geef</a:t>
            </a:r>
            <a:r>
              <a:rPr lang="en-US" dirty="0"/>
              <a:t> op </a:t>
            </a:r>
            <a:r>
              <a:rPr lang="en-US" dirty="0" err="1"/>
              <a:t>voorhand</a:t>
            </a:r>
            <a:r>
              <a:rPr lang="en-US" dirty="0"/>
              <a:t> </a:t>
            </a:r>
            <a:r>
              <a:rPr lang="en-US" dirty="0" err="1"/>
              <a:t>helderheid</a:t>
            </a:r>
            <a:r>
              <a:rPr lang="en-US" dirty="0"/>
              <a:t> over: </a:t>
            </a:r>
          </a:p>
          <a:p>
            <a:pPr lvl="1"/>
            <a:r>
              <a:rPr lang="en-US" dirty="0"/>
              <a:t>Planning IPS</a:t>
            </a:r>
          </a:p>
          <a:p>
            <a:pPr lvl="1"/>
            <a:r>
              <a:rPr lang="en-US" dirty="0"/>
              <a:t>Go No-Go IPS</a:t>
            </a:r>
          </a:p>
          <a:p>
            <a:r>
              <a:rPr lang="en-US" dirty="0" err="1"/>
              <a:t>Waarom</a:t>
            </a:r>
            <a:r>
              <a:rPr lang="en-US" dirty="0"/>
              <a:t> </a:t>
            </a:r>
            <a:r>
              <a:rPr lang="en-US" dirty="0" err="1"/>
              <a:t>willen</a:t>
            </a:r>
            <a:r>
              <a:rPr lang="en-US" dirty="0"/>
              <a:t> we </a:t>
            </a:r>
            <a:r>
              <a:rPr lang="en-US" dirty="0" err="1"/>
              <a:t>innoveren</a:t>
            </a:r>
            <a:r>
              <a:rPr lang="en-US" dirty="0"/>
              <a:t> op ERTV’s, die </a:t>
            </a:r>
            <a:r>
              <a:rPr lang="en-US" dirty="0" err="1"/>
              <a:t>sterk</a:t>
            </a:r>
            <a:r>
              <a:rPr lang="en-US" dirty="0"/>
              <a:t> </a:t>
            </a:r>
            <a:r>
              <a:rPr lang="en-US" dirty="0" err="1"/>
              <a:t>aan</a:t>
            </a:r>
            <a:r>
              <a:rPr lang="en-US" dirty="0"/>
              <a:t> </a:t>
            </a:r>
            <a:r>
              <a:rPr lang="en-US" dirty="0" err="1"/>
              <a:t>veiligheid</a:t>
            </a:r>
            <a:r>
              <a:rPr lang="en-US" dirty="0"/>
              <a:t> </a:t>
            </a:r>
            <a:r>
              <a:rPr lang="en-US" dirty="0" err="1"/>
              <a:t>raken</a:t>
            </a:r>
            <a:r>
              <a:rPr lang="en-US" dirty="0"/>
              <a:t>? Is het </a:t>
            </a:r>
            <a:r>
              <a:rPr lang="en-US" dirty="0" err="1"/>
              <a:t>niet</a:t>
            </a:r>
            <a:r>
              <a:rPr lang="en-US" dirty="0"/>
              <a:t> </a:t>
            </a:r>
            <a:r>
              <a:rPr lang="en-US" dirty="0" err="1"/>
              <a:t>verstandiger</a:t>
            </a:r>
            <a:r>
              <a:rPr lang="en-US" dirty="0"/>
              <a:t> om </a:t>
            </a:r>
            <a:r>
              <a:rPr lang="en-US" dirty="0" err="1"/>
              <a:t>deze</a:t>
            </a:r>
            <a:r>
              <a:rPr lang="en-US" dirty="0"/>
              <a:t> </a:t>
            </a:r>
            <a:r>
              <a:rPr lang="en-US" dirty="0" err="1"/>
              <a:t>innovatie</a:t>
            </a:r>
            <a:r>
              <a:rPr lang="en-US" dirty="0"/>
              <a:t> </a:t>
            </a:r>
            <a:r>
              <a:rPr lang="en-US" dirty="0" err="1"/>
              <a:t>eerst</a:t>
            </a:r>
            <a:r>
              <a:rPr lang="en-US" dirty="0"/>
              <a:t> op minder </a:t>
            </a:r>
            <a:r>
              <a:rPr lang="en-US" dirty="0" err="1"/>
              <a:t>cruciale</a:t>
            </a:r>
            <a:r>
              <a:rPr lang="en-US" dirty="0"/>
              <a:t> </a:t>
            </a:r>
            <a:r>
              <a:rPr lang="en-US" dirty="0" err="1"/>
              <a:t>vaartuigen</a:t>
            </a:r>
            <a:r>
              <a:rPr lang="en-US" dirty="0"/>
              <a:t> </a:t>
            </a:r>
            <a:r>
              <a:rPr lang="en-US" dirty="0" err="1"/>
              <a:t>te</a:t>
            </a:r>
            <a:r>
              <a:rPr lang="en-US" dirty="0"/>
              <a:t> </a:t>
            </a:r>
            <a:r>
              <a:rPr lang="en-US" dirty="0" err="1"/>
              <a:t>doen</a:t>
            </a:r>
            <a:r>
              <a:rPr lang="en-US" dirty="0"/>
              <a:t> </a:t>
            </a:r>
            <a:r>
              <a:rPr lang="en-US" dirty="0" err="1"/>
              <a:t>en</a:t>
            </a:r>
            <a:r>
              <a:rPr lang="en-US" dirty="0"/>
              <a:t> </a:t>
            </a:r>
            <a:r>
              <a:rPr lang="en-US" dirty="0" err="1"/>
              <a:t>als</a:t>
            </a:r>
            <a:r>
              <a:rPr lang="en-US" dirty="0"/>
              <a:t> </a:t>
            </a:r>
            <a:r>
              <a:rPr lang="en-US" dirty="0" err="1"/>
              <a:t>dat</a:t>
            </a:r>
            <a:r>
              <a:rPr lang="en-US" dirty="0"/>
              <a:t> </a:t>
            </a:r>
            <a:r>
              <a:rPr lang="en-US" dirty="0" err="1"/>
              <a:t>succesvol</a:t>
            </a:r>
            <a:r>
              <a:rPr lang="en-US" dirty="0"/>
              <a:t> is </a:t>
            </a:r>
            <a:r>
              <a:rPr lang="en-US" dirty="0" err="1"/>
              <a:t>verder</a:t>
            </a:r>
            <a:r>
              <a:rPr lang="en-US" dirty="0"/>
              <a:t> </a:t>
            </a:r>
            <a:r>
              <a:rPr lang="en-US" dirty="0" err="1"/>
              <a:t>uit</a:t>
            </a:r>
            <a:r>
              <a:rPr lang="en-US" dirty="0"/>
              <a:t> </a:t>
            </a:r>
            <a:r>
              <a:rPr lang="en-US" dirty="0" err="1"/>
              <a:t>te</a:t>
            </a:r>
            <a:r>
              <a:rPr lang="en-US" dirty="0"/>
              <a:t> </a:t>
            </a:r>
            <a:r>
              <a:rPr lang="en-US" dirty="0" err="1"/>
              <a:t>rollen</a:t>
            </a:r>
            <a:r>
              <a:rPr lang="en-US" dirty="0"/>
              <a:t>? Wat </a:t>
            </a:r>
            <a:r>
              <a:rPr lang="en-US" dirty="0" err="1"/>
              <a:t>doen</a:t>
            </a:r>
            <a:r>
              <a:rPr lang="en-US" dirty="0"/>
              <a:t> we </a:t>
            </a:r>
            <a:r>
              <a:rPr lang="en-US" dirty="0" err="1"/>
              <a:t>als</a:t>
            </a:r>
            <a:r>
              <a:rPr lang="en-US" dirty="0"/>
              <a:t> we tot de </a:t>
            </a:r>
            <a:r>
              <a:rPr lang="en-US" dirty="0" err="1"/>
              <a:t>conclusie</a:t>
            </a:r>
            <a:r>
              <a:rPr lang="en-US" dirty="0"/>
              <a:t> </a:t>
            </a:r>
            <a:r>
              <a:rPr lang="en-US" dirty="0" err="1"/>
              <a:t>komen</a:t>
            </a:r>
            <a:r>
              <a:rPr lang="en-US" dirty="0"/>
              <a:t> </a:t>
            </a:r>
            <a:r>
              <a:rPr lang="en-US" dirty="0" err="1"/>
              <a:t>dat</a:t>
            </a:r>
            <a:r>
              <a:rPr lang="en-US" dirty="0"/>
              <a:t> </a:t>
            </a:r>
            <a:r>
              <a:rPr lang="en-US" dirty="0" err="1"/>
              <a:t>kans</a:t>
            </a:r>
            <a:r>
              <a:rPr lang="en-US" dirty="0"/>
              <a:t> van </a:t>
            </a:r>
            <a:r>
              <a:rPr lang="en-US" dirty="0" err="1"/>
              <a:t>slagen</a:t>
            </a:r>
            <a:r>
              <a:rPr lang="en-US" dirty="0"/>
              <a:t> </a:t>
            </a:r>
            <a:r>
              <a:rPr lang="en-US" dirty="0" err="1"/>
              <a:t>gering</a:t>
            </a:r>
            <a:r>
              <a:rPr lang="en-US" dirty="0"/>
              <a:t> </a:t>
            </a:r>
            <a:r>
              <a:rPr lang="en-US" dirty="0" err="1"/>
              <a:t>blijft</a:t>
            </a:r>
            <a:r>
              <a:rPr lang="en-US" dirty="0"/>
              <a:t> of </a:t>
            </a:r>
            <a:r>
              <a:rPr lang="en-US" dirty="0" err="1"/>
              <a:t>sprake</a:t>
            </a:r>
            <a:r>
              <a:rPr lang="en-US" dirty="0"/>
              <a:t> is van </a:t>
            </a:r>
            <a:r>
              <a:rPr lang="en-US" dirty="0" err="1"/>
              <a:t>grote</a:t>
            </a:r>
            <a:r>
              <a:rPr lang="en-US" dirty="0"/>
              <a:t> </a:t>
            </a:r>
            <a:r>
              <a:rPr lang="en-US" dirty="0" err="1"/>
              <a:t>riscio’s</a:t>
            </a:r>
            <a:endParaRPr lang="en-US" dirty="0"/>
          </a:p>
          <a:p>
            <a:r>
              <a:rPr lang="en-US" dirty="0" err="1"/>
              <a:t>Inovatie</a:t>
            </a:r>
            <a:r>
              <a:rPr lang="en-US" dirty="0"/>
              <a:t> zit met name in de interface </a:t>
            </a:r>
            <a:r>
              <a:rPr lang="en-US" dirty="0" err="1"/>
              <a:t>tussen</a:t>
            </a:r>
            <a:r>
              <a:rPr lang="en-US" dirty="0"/>
              <a:t> het </a:t>
            </a:r>
            <a:r>
              <a:rPr lang="en-US" dirty="0" err="1"/>
              <a:t>laadsysteem</a:t>
            </a:r>
            <a:r>
              <a:rPr lang="en-US" dirty="0"/>
              <a:t> </a:t>
            </a:r>
            <a:r>
              <a:rPr lang="en-US" dirty="0" err="1"/>
              <a:t>en</a:t>
            </a:r>
            <a:r>
              <a:rPr lang="en-US" dirty="0"/>
              <a:t> het </a:t>
            </a:r>
            <a:r>
              <a:rPr lang="en-US" dirty="0" err="1"/>
              <a:t>schip</a:t>
            </a:r>
            <a:r>
              <a:rPr lang="en-US" dirty="0"/>
              <a:t>. </a:t>
            </a:r>
            <a:r>
              <a:rPr lang="en-US" dirty="0" err="1"/>
              <a:t>Methanolmothoren</a:t>
            </a:r>
            <a:r>
              <a:rPr lang="en-US" dirty="0"/>
              <a:t> </a:t>
            </a:r>
            <a:r>
              <a:rPr lang="en-US" dirty="0" err="1"/>
              <a:t>zijn</a:t>
            </a:r>
            <a:r>
              <a:rPr lang="en-US" dirty="0"/>
              <a:t> </a:t>
            </a:r>
            <a:r>
              <a:rPr lang="en-US" dirty="0" err="1"/>
              <a:t>naar</a:t>
            </a:r>
            <a:r>
              <a:rPr lang="en-US" dirty="0"/>
              <a:t> </a:t>
            </a:r>
            <a:r>
              <a:rPr lang="en-US" dirty="0" err="1"/>
              <a:t>verwachting</a:t>
            </a:r>
            <a:r>
              <a:rPr lang="en-US" dirty="0"/>
              <a:t> op </a:t>
            </a:r>
            <a:r>
              <a:rPr lang="en-US" dirty="0" err="1"/>
              <a:t>tijd</a:t>
            </a:r>
            <a:r>
              <a:rPr lang="en-US" dirty="0"/>
              <a:t> </a:t>
            </a:r>
            <a:r>
              <a:rPr lang="en-US" dirty="0" err="1"/>
              <a:t>leverbaar</a:t>
            </a:r>
            <a:r>
              <a:rPr lang="en-US" dirty="0"/>
              <a:t> </a:t>
            </a:r>
            <a:r>
              <a:rPr lang="en-US" dirty="0" err="1"/>
              <a:t>voor</a:t>
            </a:r>
            <a:r>
              <a:rPr lang="en-US" dirty="0"/>
              <a:t> </a:t>
            </a:r>
            <a:r>
              <a:rPr lang="en-US" dirty="0" err="1"/>
              <a:t>deze</a:t>
            </a:r>
            <a:r>
              <a:rPr lang="en-US" dirty="0"/>
              <a:t> </a:t>
            </a:r>
            <a:r>
              <a:rPr lang="en-US" dirty="0" err="1"/>
              <a:t>opdracht</a:t>
            </a:r>
            <a:r>
              <a:rPr lang="en-US" dirty="0"/>
              <a:t> </a:t>
            </a:r>
            <a:r>
              <a:rPr lang="en-US" dirty="0" err="1"/>
              <a:t>en</a:t>
            </a:r>
            <a:r>
              <a:rPr lang="en-US" dirty="0"/>
              <a:t> </a:t>
            </a:r>
            <a:r>
              <a:rPr lang="en-US" dirty="0" err="1"/>
              <a:t>hoeven</a:t>
            </a:r>
            <a:r>
              <a:rPr lang="en-US" dirty="0"/>
              <a:t> </a:t>
            </a:r>
            <a:r>
              <a:rPr lang="en-US" dirty="0" err="1"/>
              <a:t>dus</a:t>
            </a:r>
            <a:r>
              <a:rPr lang="en-US" dirty="0"/>
              <a:t> </a:t>
            </a:r>
            <a:r>
              <a:rPr lang="en-US" dirty="0" err="1"/>
              <a:t>geen</a:t>
            </a:r>
            <a:r>
              <a:rPr lang="en-US" dirty="0"/>
              <a:t> </a:t>
            </a:r>
            <a:r>
              <a:rPr lang="en-US" dirty="0" err="1"/>
              <a:t>onderdeel</a:t>
            </a:r>
            <a:r>
              <a:rPr lang="en-US" dirty="0"/>
              <a:t> </a:t>
            </a:r>
            <a:r>
              <a:rPr lang="en-US" dirty="0" err="1"/>
              <a:t>te</a:t>
            </a:r>
            <a:r>
              <a:rPr lang="en-US" dirty="0"/>
              <a:t> </a:t>
            </a:r>
            <a:r>
              <a:rPr lang="en-US" dirty="0" err="1"/>
              <a:t>zijn</a:t>
            </a:r>
            <a:r>
              <a:rPr lang="en-US" dirty="0"/>
              <a:t> van de </a:t>
            </a:r>
            <a:r>
              <a:rPr lang="en-US" dirty="0" err="1"/>
              <a:t>innovatiescope</a:t>
            </a:r>
            <a:r>
              <a:rPr lang="en-US" dirty="0"/>
              <a:t>.</a:t>
            </a:r>
          </a:p>
          <a:p>
            <a:r>
              <a:rPr lang="en-US" dirty="0"/>
              <a:t>Er </a:t>
            </a:r>
            <a:r>
              <a:rPr lang="en-US" dirty="0" err="1"/>
              <a:t>zijn</a:t>
            </a:r>
            <a:r>
              <a:rPr lang="en-US" dirty="0"/>
              <a:t> </a:t>
            </a:r>
            <a:r>
              <a:rPr lang="en-US" dirty="0" err="1"/>
              <a:t>nog</a:t>
            </a:r>
            <a:r>
              <a:rPr lang="en-US" dirty="0"/>
              <a:t> </a:t>
            </a:r>
            <a:r>
              <a:rPr lang="en-US" dirty="0" err="1"/>
              <a:t>geen</a:t>
            </a:r>
            <a:r>
              <a:rPr lang="en-US" dirty="0"/>
              <a:t> </a:t>
            </a:r>
            <a:r>
              <a:rPr lang="en-US" dirty="0" err="1"/>
              <a:t>standaarden</a:t>
            </a:r>
            <a:r>
              <a:rPr lang="en-US" dirty="0"/>
              <a:t> </a:t>
            </a:r>
            <a:r>
              <a:rPr lang="en-US" dirty="0" err="1"/>
              <a:t>voor</a:t>
            </a:r>
            <a:r>
              <a:rPr lang="en-US" dirty="0"/>
              <a:t> </a:t>
            </a:r>
            <a:r>
              <a:rPr lang="en-US" dirty="0" err="1"/>
              <a:t>opladen</a:t>
            </a:r>
            <a:r>
              <a:rPr lang="en-US" dirty="0"/>
              <a:t> van </a:t>
            </a:r>
            <a:r>
              <a:rPr lang="en-US" dirty="0" err="1"/>
              <a:t>elektrische</a:t>
            </a:r>
            <a:r>
              <a:rPr lang="en-US" dirty="0"/>
              <a:t> schepen</a:t>
            </a:r>
          </a:p>
          <a:p>
            <a:r>
              <a:rPr lang="en-US" dirty="0"/>
              <a:t>In het </a:t>
            </a:r>
            <a:r>
              <a:rPr lang="en-US" dirty="0" err="1"/>
              <a:t>kader</a:t>
            </a:r>
            <a:r>
              <a:rPr lang="en-US" dirty="0"/>
              <a:t> van Risico’s, is </a:t>
            </a:r>
            <a:r>
              <a:rPr lang="en-US" dirty="0" err="1"/>
              <a:t>ook</a:t>
            </a:r>
            <a:r>
              <a:rPr lang="en-US" dirty="0"/>
              <a:t> de </a:t>
            </a:r>
            <a:r>
              <a:rPr lang="en-US" dirty="0" err="1"/>
              <a:t>capaciteit</a:t>
            </a:r>
            <a:r>
              <a:rPr lang="en-US" dirty="0"/>
              <a:t> </a:t>
            </a:r>
            <a:r>
              <a:rPr lang="en-US" dirty="0" err="1"/>
              <a:t>en</a:t>
            </a:r>
            <a:r>
              <a:rPr lang="en-US" dirty="0"/>
              <a:t> </a:t>
            </a:r>
            <a:r>
              <a:rPr lang="en-US" dirty="0" err="1"/>
              <a:t>beschikbaarheid</a:t>
            </a:r>
            <a:r>
              <a:rPr lang="en-US" dirty="0"/>
              <a:t> van </a:t>
            </a:r>
            <a:r>
              <a:rPr lang="en-US" dirty="0" err="1"/>
              <a:t>bouwslots</a:t>
            </a:r>
            <a:r>
              <a:rPr lang="en-US" dirty="0"/>
              <a:t> </a:t>
            </a:r>
            <a:r>
              <a:rPr lang="en-US" dirty="0" err="1"/>
              <a:t>bij</a:t>
            </a:r>
            <a:r>
              <a:rPr lang="en-US" dirty="0"/>
              <a:t> </a:t>
            </a:r>
            <a:r>
              <a:rPr lang="en-US" dirty="0" err="1"/>
              <a:t>werven</a:t>
            </a:r>
            <a:r>
              <a:rPr lang="en-US" dirty="0"/>
              <a:t> van </a:t>
            </a:r>
            <a:r>
              <a:rPr lang="en-US" dirty="0" err="1"/>
              <a:t>belang</a:t>
            </a:r>
            <a:r>
              <a:rPr lang="en-US" dirty="0"/>
              <a:t>. </a:t>
            </a:r>
          </a:p>
          <a:p>
            <a:endParaRPr lang="en-US" dirty="0"/>
          </a:p>
          <a:p>
            <a:endParaRPr lang="en-US" dirty="0"/>
          </a:p>
          <a:p>
            <a:endParaRPr lang="en-US" dirty="0"/>
          </a:p>
        </p:txBody>
      </p:sp>
      <p:sp>
        <p:nvSpPr>
          <p:cNvPr id="3" name="Tijdelijke aanduiding voor dianummer 2">
            <a:extLst>
              <a:ext uri="{FF2B5EF4-FFF2-40B4-BE49-F238E27FC236}">
                <a16:creationId xmlns:a16="http://schemas.microsoft.com/office/drawing/2014/main" id="{7993F28D-4D9B-58AC-830B-773F13FF3383}"/>
              </a:ext>
            </a:extLst>
          </p:cNvPr>
          <p:cNvSpPr>
            <a:spLocks noGrp="1"/>
          </p:cNvSpPr>
          <p:nvPr>
            <p:ph type="sldNum" sz="quarter" idx="14"/>
          </p:nvPr>
        </p:nvSpPr>
        <p:spPr/>
        <p:txBody>
          <a:bodyPr/>
          <a:lstStyle/>
          <a:p>
            <a:fld id="{6C93B359-CF0D-4389-949E-16A33FCBB3EC}" type="slidenum">
              <a:rPr lang="nl-NL" smtClean="0"/>
              <a:t>3</a:t>
            </a:fld>
            <a:endParaRPr lang="nl-NL" dirty="0"/>
          </a:p>
        </p:txBody>
      </p:sp>
      <p:sp>
        <p:nvSpPr>
          <p:cNvPr id="4" name="Tijdelijke aanduiding voor tekst 3">
            <a:extLst>
              <a:ext uri="{FF2B5EF4-FFF2-40B4-BE49-F238E27FC236}">
                <a16:creationId xmlns:a16="http://schemas.microsoft.com/office/drawing/2014/main" id="{09130AB3-E6D4-9F51-E988-943ABD89FBEC}"/>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D9BB9006-EB78-86B4-634F-1AB9F38C9B05}"/>
              </a:ext>
            </a:extLst>
          </p:cNvPr>
          <p:cNvSpPr>
            <a:spLocks noGrp="1"/>
          </p:cNvSpPr>
          <p:nvPr>
            <p:ph type="title"/>
          </p:nvPr>
        </p:nvSpPr>
        <p:spPr/>
        <p:txBody>
          <a:bodyPr/>
          <a:lstStyle/>
          <a:p>
            <a:r>
              <a:rPr lang="en-US" dirty="0"/>
              <a:t>Sessie </a:t>
            </a:r>
            <a:r>
              <a:rPr lang="en-US" dirty="0" err="1"/>
              <a:t>innovatie</a:t>
            </a:r>
            <a:r>
              <a:rPr lang="en-US" dirty="0"/>
              <a:t> </a:t>
            </a:r>
            <a:r>
              <a:rPr lang="en-US" dirty="0" err="1"/>
              <a:t>ochtend</a:t>
            </a:r>
            <a:r>
              <a:rPr lang="en-US" dirty="0"/>
              <a:t> - </a:t>
            </a:r>
            <a:r>
              <a:rPr lang="en-US" dirty="0" err="1"/>
              <a:t>Proces</a:t>
            </a:r>
            <a:endParaRPr lang="nl-NL" dirty="0"/>
          </a:p>
        </p:txBody>
      </p:sp>
    </p:spTree>
    <p:extLst>
      <p:ext uri="{BB962C8B-B14F-4D97-AF65-F5344CB8AC3E}">
        <p14:creationId xmlns:p14="http://schemas.microsoft.com/office/powerpoint/2010/main" val="4015927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BC928-4ACC-B113-BA2E-EB8FC00BF72E}"/>
            </a:ext>
          </a:extLst>
        </p:cNvPr>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34B59662-C9A4-7227-F422-F89EC5B7F5D5}"/>
              </a:ext>
            </a:extLst>
          </p:cNvPr>
          <p:cNvSpPr>
            <a:spLocks noGrp="1"/>
          </p:cNvSpPr>
          <p:nvPr>
            <p:ph sz="quarter" idx="13"/>
          </p:nvPr>
        </p:nvSpPr>
        <p:spPr/>
        <p:txBody>
          <a:bodyPr>
            <a:normAutofit fontScale="62500" lnSpcReduction="20000"/>
          </a:bodyPr>
          <a:lstStyle/>
          <a:p>
            <a:r>
              <a:rPr lang="en-US" dirty="0" err="1"/>
              <a:t>Vraag</a:t>
            </a:r>
            <a:r>
              <a:rPr lang="en-US" dirty="0"/>
              <a:t> om </a:t>
            </a:r>
            <a:r>
              <a:rPr lang="en-US" dirty="0" err="1"/>
              <a:t>helderheid</a:t>
            </a:r>
            <a:r>
              <a:rPr lang="en-US" dirty="0"/>
              <a:t> over: </a:t>
            </a:r>
          </a:p>
          <a:p>
            <a:pPr lvl="1"/>
            <a:r>
              <a:rPr lang="en-US" dirty="0"/>
              <a:t>Wat is de </a:t>
            </a:r>
            <a:r>
              <a:rPr lang="en-US" dirty="0" err="1"/>
              <a:t>compensatie</a:t>
            </a:r>
            <a:r>
              <a:rPr lang="en-US" dirty="0"/>
              <a:t> per </a:t>
            </a:r>
            <a:r>
              <a:rPr lang="en-US" dirty="0" err="1"/>
              <a:t>fase</a:t>
            </a:r>
            <a:r>
              <a:rPr lang="en-US" dirty="0"/>
              <a:t>?</a:t>
            </a:r>
          </a:p>
          <a:p>
            <a:pPr lvl="1"/>
            <a:r>
              <a:rPr lang="en-US" dirty="0"/>
              <a:t>Over </a:t>
            </a:r>
            <a:r>
              <a:rPr lang="en-US" dirty="0" err="1"/>
              <a:t>uiteindelijke</a:t>
            </a:r>
            <a:r>
              <a:rPr lang="en-US" dirty="0"/>
              <a:t> </a:t>
            </a:r>
            <a:r>
              <a:rPr lang="en-US" dirty="0" err="1"/>
              <a:t>contractvorm</a:t>
            </a:r>
            <a:endParaRPr lang="en-US" dirty="0"/>
          </a:p>
          <a:p>
            <a:r>
              <a:rPr lang="en-US" dirty="0"/>
              <a:t>Mate van </a:t>
            </a:r>
            <a:r>
              <a:rPr lang="en-US" dirty="0" err="1"/>
              <a:t>innovatie</a:t>
            </a:r>
            <a:r>
              <a:rPr lang="en-US" dirty="0"/>
              <a:t> is relevant </a:t>
            </a:r>
            <a:r>
              <a:rPr lang="en-US" dirty="0" err="1"/>
              <a:t>voor</a:t>
            </a:r>
            <a:r>
              <a:rPr lang="en-US" dirty="0"/>
              <a:t> </a:t>
            </a:r>
            <a:r>
              <a:rPr lang="en-US" dirty="0" err="1"/>
              <a:t>markt</a:t>
            </a:r>
            <a:r>
              <a:rPr lang="en-US" dirty="0"/>
              <a:t>. Meer </a:t>
            </a:r>
            <a:r>
              <a:rPr lang="en-US" dirty="0" err="1"/>
              <a:t>innovatie</a:t>
            </a:r>
            <a:r>
              <a:rPr lang="en-US" dirty="0"/>
              <a:t> is </a:t>
            </a:r>
            <a:r>
              <a:rPr lang="en-US" dirty="0" err="1"/>
              <a:t>meer</a:t>
            </a:r>
            <a:r>
              <a:rPr lang="en-US" dirty="0"/>
              <a:t> </a:t>
            </a:r>
            <a:r>
              <a:rPr lang="en-US" dirty="0" err="1"/>
              <a:t>bereidheid</a:t>
            </a:r>
            <a:r>
              <a:rPr lang="en-US" dirty="0"/>
              <a:t> om eigen geld </a:t>
            </a:r>
            <a:r>
              <a:rPr lang="en-US" dirty="0" err="1"/>
              <a:t>te</a:t>
            </a:r>
            <a:r>
              <a:rPr lang="en-US" dirty="0"/>
              <a:t> </a:t>
            </a:r>
            <a:r>
              <a:rPr lang="en-US" dirty="0" err="1"/>
              <a:t>investeren</a:t>
            </a:r>
            <a:r>
              <a:rPr lang="en-US" dirty="0"/>
              <a:t>.</a:t>
            </a:r>
          </a:p>
          <a:p>
            <a:r>
              <a:rPr lang="en-US" dirty="0"/>
              <a:t>Human capital is </a:t>
            </a:r>
            <a:r>
              <a:rPr lang="en-US" dirty="0" err="1"/>
              <a:t>relevanter</a:t>
            </a:r>
            <a:r>
              <a:rPr lang="en-US" dirty="0"/>
              <a:t> dan geld qua </a:t>
            </a:r>
            <a:r>
              <a:rPr lang="en-US" dirty="0" err="1"/>
              <a:t>investering</a:t>
            </a:r>
            <a:r>
              <a:rPr lang="en-US" dirty="0"/>
              <a:t>. Mensen </a:t>
            </a:r>
            <a:r>
              <a:rPr lang="en-US" dirty="0" err="1"/>
              <a:t>zijn</a:t>
            </a:r>
            <a:r>
              <a:rPr lang="en-US" dirty="0"/>
              <a:t> </a:t>
            </a:r>
            <a:r>
              <a:rPr lang="en-US" dirty="0" err="1"/>
              <a:t>schaars</a:t>
            </a:r>
            <a:r>
              <a:rPr lang="en-US" dirty="0"/>
              <a:t>. </a:t>
            </a:r>
            <a:r>
              <a:rPr lang="en-US" dirty="0" err="1"/>
              <a:t>Partijen</a:t>
            </a:r>
            <a:r>
              <a:rPr lang="en-US" dirty="0"/>
              <a:t> </a:t>
            </a:r>
            <a:r>
              <a:rPr lang="en-US" dirty="0" err="1"/>
              <a:t>geven</a:t>
            </a:r>
            <a:r>
              <a:rPr lang="en-US" dirty="0"/>
              <a:t> </a:t>
            </a:r>
            <a:r>
              <a:rPr lang="en-US" dirty="0" err="1"/>
              <a:t>aan</a:t>
            </a:r>
            <a:r>
              <a:rPr lang="en-US" dirty="0"/>
              <a:t> </a:t>
            </a:r>
            <a:r>
              <a:rPr lang="en-US" dirty="0" err="1"/>
              <a:t>dat</a:t>
            </a:r>
            <a:r>
              <a:rPr lang="en-US" dirty="0"/>
              <a:t> </a:t>
            </a:r>
            <a:r>
              <a:rPr lang="en-US" dirty="0" err="1"/>
              <a:t>zij</a:t>
            </a:r>
            <a:r>
              <a:rPr lang="en-US" dirty="0"/>
              <a:t> </a:t>
            </a:r>
            <a:r>
              <a:rPr lang="en-US" dirty="0" err="1"/>
              <a:t>expliciet</a:t>
            </a:r>
            <a:r>
              <a:rPr lang="en-US" dirty="0"/>
              <a:t> </a:t>
            </a:r>
            <a:r>
              <a:rPr lang="en-US" dirty="0" err="1"/>
              <a:t>keuzes</a:t>
            </a:r>
            <a:r>
              <a:rPr lang="en-US" dirty="0"/>
              <a:t> </a:t>
            </a:r>
            <a:r>
              <a:rPr lang="en-US" dirty="0" err="1"/>
              <a:t>moeten</a:t>
            </a:r>
            <a:r>
              <a:rPr lang="en-US" dirty="0"/>
              <a:t> </a:t>
            </a:r>
            <a:r>
              <a:rPr lang="en-US" dirty="0" err="1"/>
              <a:t>maken</a:t>
            </a:r>
            <a:r>
              <a:rPr lang="en-US" dirty="0"/>
              <a:t> </a:t>
            </a:r>
            <a:r>
              <a:rPr lang="en-US" dirty="0" err="1"/>
              <a:t>waarop</a:t>
            </a:r>
            <a:r>
              <a:rPr lang="en-US" dirty="0"/>
              <a:t> </a:t>
            </a:r>
            <a:r>
              <a:rPr lang="en-US" dirty="0" err="1"/>
              <a:t>zij</a:t>
            </a:r>
            <a:r>
              <a:rPr lang="en-US" dirty="0"/>
              <a:t> de </a:t>
            </a:r>
            <a:r>
              <a:rPr lang="en-US" dirty="0" err="1"/>
              <a:t>beste</a:t>
            </a:r>
            <a:r>
              <a:rPr lang="en-US" dirty="0"/>
              <a:t> </a:t>
            </a:r>
            <a:r>
              <a:rPr lang="en-US" dirty="0" err="1"/>
              <a:t>mensen</a:t>
            </a:r>
            <a:r>
              <a:rPr lang="en-US" dirty="0"/>
              <a:t> in </a:t>
            </a:r>
            <a:r>
              <a:rPr lang="en-US" dirty="0" err="1"/>
              <a:t>zetten</a:t>
            </a:r>
            <a:r>
              <a:rPr lang="en-US" dirty="0"/>
              <a:t>. </a:t>
            </a:r>
            <a:r>
              <a:rPr lang="en-US" dirty="0" err="1"/>
              <a:t>Daarbij</a:t>
            </a:r>
            <a:r>
              <a:rPr lang="en-US" dirty="0"/>
              <a:t> </a:t>
            </a:r>
            <a:r>
              <a:rPr lang="en-US" dirty="0" err="1"/>
              <a:t>speelt</a:t>
            </a:r>
            <a:r>
              <a:rPr lang="en-US" dirty="0"/>
              <a:t> </a:t>
            </a:r>
            <a:r>
              <a:rPr lang="en-US" dirty="0" err="1"/>
              <a:t>zowel</a:t>
            </a:r>
            <a:r>
              <a:rPr lang="en-US" dirty="0"/>
              <a:t> </a:t>
            </a:r>
            <a:r>
              <a:rPr lang="en-US" dirty="0" err="1"/>
              <a:t>toekomststrategie</a:t>
            </a:r>
            <a:r>
              <a:rPr lang="en-US" dirty="0"/>
              <a:t> </a:t>
            </a:r>
            <a:r>
              <a:rPr lang="en-US" dirty="0" err="1"/>
              <a:t>als</a:t>
            </a:r>
            <a:r>
              <a:rPr lang="en-US" dirty="0"/>
              <a:t> </a:t>
            </a:r>
            <a:r>
              <a:rPr lang="en-US" dirty="0" err="1"/>
              <a:t>winstgevendheid</a:t>
            </a:r>
            <a:r>
              <a:rPr lang="en-US" dirty="0"/>
              <a:t> </a:t>
            </a:r>
            <a:r>
              <a:rPr lang="en-US" dirty="0" err="1"/>
              <a:t>en</a:t>
            </a:r>
            <a:r>
              <a:rPr lang="en-US" dirty="0"/>
              <a:t> </a:t>
            </a:r>
            <a:r>
              <a:rPr lang="en-US" dirty="0" err="1"/>
              <a:t>risicoprofiel</a:t>
            </a:r>
            <a:r>
              <a:rPr lang="en-US" dirty="0"/>
              <a:t> van </a:t>
            </a:r>
            <a:r>
              <a:rPr lang="en-US" dirty="0" err="1"/>
              <a:t>een</a:t>
            </a:r>
            <a:r>
              <a:rPr lang="en-US" dirty="0"/>
              <a:t> </a:t>
            </a:r>
            <a:r>
              <a:rPr lang="en-US" dirty="0" err="1"/>
              <a:t>opdracht</a:t>
            </a:r>
            <a:r>
              <a:rPr lang="en-US" dirty="0"/>
              <a:t> </a:t>
            </a:r>
            <a:r>
              <a:rPr lang="en-US" dirty="0" err="1"/>
              <a:t>een</a:t>
            </a:r>
            <a:r>
              <a:rPr lang="en-US" dirty="0"/>
              <a:t> </a:t>
            </a:r>
            <a:r>
              <a:rPr lang="en-US" dirty="0" err="1"/>
              <a:t>cruciale</a:t>
            </a:r>
            <a:r>
              <a:rPr lang="en-US" dirty="0"/>
              <a:t> </a:t>
            </a:r>
            <a:r>
              <a:rPr lang="en-US" dirty="0" err="1"/>
              <a:t>rol</a:t>
            </a:r>
            <a:endParaRPr lang="en-US" dirty="0"/>
          </a:p>
          <a:p>
            <a:r>
              <a:rPr lang="en-US" dirty="0"/>
              <a:t>Hoe ga je om met </a:t>
            </a:r>
            <a:r>
              <a:rPr lang="en-US" dirty="0" err="1"/>
              <a:t>betalingen</a:t>
            </a:r>
            <a:r>
              <a:rPr lang="en-US" dirty="0"/>
              <a:t> in </a:t>
            </a:r>
            <a:r>
              <a:rPr lang="en-US" dirty="0" err="1"/>
              <a:t>relatie</a:t>
            </a:r>
            <a:r>
              <a:rPr lang="en-US" dirty="0"/>
              <a:t> tot het </a:t>
            </a:r>
            <a:r>
              <a:rPr lang="en-US" dirty="0" err="1"/>
              <a:t>risico</a:t>
            </a:r>
            <a:r>
              <a:rPr lang="en-US" dirty="0"/>
              <a:t> van </a:t>
            </a:r>
            <a:r>
              <a:rPr lang="en-US" dirty="0" err="1"/>
              <a:t>innovatie</a:t>
            </a:r>
            <a:r>
              <a:rPr lang="en-US" dirty="0"/>
              <a:t>?</a:t>
            </a:r>
          </a:p>
          <a:p>
            <a:r>
              <a:rPr lang="en-US" dirty="0" err="1"/>
              <a:t>Genuanceerde</a:t>
            </a:r>
            <a:r>
              <a:rPr lang="en-US" dirty="0"/>
              <a:t> </a:t>
            </a:r>
            <a:r>
              <a:rPr lang="en-US" dirty="0" err="1"/>
              <a:t>meningen</a:t>
            </a:r>
            <a:r>
              <a:rPr lang="en-US" dirty="0"/>
              <a:t> over </a:t>
            </a:r>
            <a:r>
              <a:rPr lang="en-US" dirty="0" err="1"/>
              <a:t>eigendom</a:t>
            </a:r>
            <a:r>
              <a:rPr lang="en-US" dirty="0"/>
              <a:t> van de ERTV’s</a:t>
            </a:r>
          </a:p>
          <a:p>
            <a:pPr lvl="1"/>
            <a:r>
              <a:rPr lang="en-US" dirty="0" err="1"/>
              <a:t>Dienstverlening</a:t>
            </a:r>
            <a:r>
              <a:rPr lang="en-US" dirty="0"/>
              <a:t> met </a:t>
            </a:r>
            <a:r>
              <a:rPr lang="en-US" dirty="0" err="1"/>
              <a:t>voorfinanciering</a:t>
            </a:r>
            <a:r>
              <a:rPr lang="en-US" dirty="0"/>
              <a:t> </a:t>
            </a:r>
            <a:r>
              <a:rPr lang="en-US" dirty="0" err="1"/>
              <a:t>kost</a:t>
            </a:r>
            <a:r>
              <a:rPr lang="en-US" dirty="0"/>
              <a:t> geld. Is het </a:t>
            </a:r>
            <a:r>
              <a:rPr lang="en-US" dirty="0" err="1"/>
              <a:t>niet</a:t>
            </a:r>
            <a:r>
              <a:rPr lang="en-US" dirty="0"/>
              <a:t> </a:t>
            </a:r>
            <a:r>
              <a:rPr lang="en-US" dirty="0" err="1"/>
              <a:t>voordeliger</a:t>
            </a:r>
            <a:r>
              <a:rPr lang="en-US" dirty="0"/>
              <a:t> om </a:t>
            </a:r>
            <a:r>
              <a:rPr lang="en-US" dirty="0" err="1"/>
              <a:t>eigenaar</a:t>
            </a:r>
            <a:r>
              <a:rPr lang="en-US" dirty="0"/>
              <a:t> </a:t>
            </a:r>
            <a:r>
              <a:rPr lang="en-US" dirty="0" err="1"/>
              <a:t>te</a:t>
            </a:r>
            <a:r>
              <a:rPr lang="en-US" dirty="0"/>
              <a:t> </a:t>
            </a:r>
            <a:r>
              <a:rPr lang="en-US" dirty="0" err="1"/>
              <a:t>worden</a:t>
            </a:r>
            <a:r>
              <a:rPr lang="en-US" dirty="0"/>
              <a:t> van de asset </a:t>
            </a:r>
            <a:r>
              <a:rPr lang="en-US" dirty="0" err="1"/>
              <a:t>en</a:t>
            </a:r>
            <a:r>
              <a:rPr lang="en-US" dirty="0"/>
              <a:t> die </a:t>
            </a:r>
            <a:r>
              <a:rPr lang="en-US" dirty="0" err="1"/>
              <a:t>te</a:t>
            </a:r>
            <a:r>
              <a:rPr lang="en-US" dirty="0"/>
              <a:t> laten </a:t>
            </a:r>
            <a:r>
              <a:rPr lang="en-US" dirty="0" err="1"/>
              <a:t>exploiteren</a:t>
            </a:r>
            <a:r>
              <a:rPr lang="en-US" dirty="0"/>
              <a:t>?</a:t>
            </a:r>
          </a:p>
          <a:p>
            <a:pPr lvl="1"/>
            <a:r>
              <a:rPr lang="en-US" dirty="0" err="1"/>
              <a:t>Dienstverleners</a:t>
            </a:r>
            <a:r>
              <a:rPr lang="en-US" dirty="0"/>
              <a:t> </a:t>
            </a:r>
            <a:r>
              <a:rPr lang="en-US" dirty="0" err="1"/>
              <a:t>geven</a:t>
            </a:r>
            <a:r>
              <a:rPr lang="en-US" dirty="0"/>
              <a:t> </a:t>
            </a:r>
            <a:r>
              <a:rPr lang="en-US" dirty="0" err="1"/>
              <a:t>aan</a:t>
            </a:r>
            <a:r>
              <a:rPr lang="en-US" dirty="0"/>
              <a:t> </a:t>
            </a:r>
            <a:r>
              <a:rPr lang="en-US" dirty="0" err="1"/>
              <a:t>graag</a:t>
            </a:r>
            <a:r>
              <a:rPr lang="en-US" dirty="0"/>
              <a:t> </a:t>
            </a:r>
            <a:r>
              <a:rPr lang="en-US" dirty="0" err="1"/>
              <a:t>zelf</a:t>
            </a:r>
            <a:r>
              <a:rPr lang="en-US" dirty="0"/>
              <a:t> </a:t>
            </a:r>
            <a:r>
              <a:rPr lang="en-US" dirty="0" err="1"/>
              <a:t>specificiaties</a:t>
            </a:r>
            <a:r>
              <a:rPr lang="en-US" dirty="0"/>
              <a:t>, bouw </a:t>
            </a:r>
            <a:r>
              <a:rPr lang="en-US" dirty="0" err="1"/>
              <a:t>en</a:t>
            </a:r>
            <a:r>
              <a:rPr lang="en-US" dirty="0"/>
              <a:t> </a:t>
            </a:r>
            <a:r>
              <a:rPr lang="en-US" dirty="0" err="1"/>
              <a:t>exploitatie</a:t>
            </a:r>
            <a:r>
              <a:rPr lang="en-US" dirty="0"/>
              <a:t> in eigen hand </a:t>
            </a:r>
            <a:r>
              <a:rPr lang="en-US" dirty="0" err="1"/>
              <a:t>te</a:t>
            </a:r>
            <a:r>
              <a:rPr lang="en-US" dirty="0"/>
              <a:t> </a:t>
            </a:r>
            <a:r>
              <a:rPr lang="en-US" dirty="0" err="1"/>
              <a:t>hebben</a:t>
            </a:r>
            <a:r>
              <a:rPr lang="en-US" dirty="0"/>
              <a:t>. </a:t>
            </a:r>
          </a:p>
          <a:p>
            <a:r>
              <a:rPr lang="en-US" dirty="0"/>
              <a:t>Hoe </a:t>
            </a:r>
            <a:r>
              <a:rPr lang="en-US" dirty="0" err="1"/>
              <a:t>wordt</a:t>
            </a:r>
            <a:r>
              <a:rPr lang="en-US" dirty="0"/>
              <a:t> </a:t>
            </a:r>
            <a:r>
              <a:rPr lang="en-US" dirty="0" err="1"/>
              <a:t>omgegaan</a:t>
            </a:r>
            <a:r>
              <a:rPr lang="en-US" dirty="0"/>
              <a:t> met </a:t>
            </a:r>
            <a:r>
              <a:rPr lang="en-US" dirty="0" err="1"/>
              <a:t>commercieel</a:t>
            </a:r>
            <a:r>
              <a:rPr lang="en-US" dirty="0"/>
              <a:t> </a:t>
            </a:r>
            <a:r>
              <a:rPr lang="en-US" dirty="0" err="1"/>
              <a:t>medegebruik</a:t>
            </a:r>
            <a:r>
              <a:rPr lang="en-US" dirty="0"/>
              <a:t> van </a:t>
            </a:r>
            <a:r>
              <a:rPr lang="en-US" dirty="0" err="1"/>
              <a:t>laadvoorziening</a:t>
            </a:r>
            <a:endParaRPr lang="en-US" dirty="0"/>
          </a:p>
        </p:txBody>
      </p:sp>
      <p:sp>
        <p:nvSpPr>
          <p:cNvPr id="3" name="Tijdelijke aanduiding voor dianummer 2">
            <a:extLst>
              <a:ext uri="{FF2B5EF4-FFF2-40B4-BE49-F238E27FC236}">
                <a16:creationId xmlns:a16="http://schemas.microsoft.com/office/drawing/2014/main" id="{2664FC09-9D56-F5E5-F15C-21654BADB804}"/>
              </a:ext>
            </a:extLst>
          </p:cNvPr>
          <p:cNvSpPr>
            <a:spLocks noGrp="1"/>
          </p:cNvSpPr>
          <p:nvPr>
            <p:ph type="sldNum" sz="quarter" idx="14"/>
          </p:nvPr>
        </p:nvSpPr>
        <p:spPr/>
        <p:txBody>
          <a:bodyPr/>
          <a:lstStyle/>
          <a:p>
            <a:fld id="{6C93B359-CF0D-4389-949E-16A33FCBB3EC}" type="slidenum">
              <a:rPr lang="nl-NL" smtClean="0"/>
              <a:t>4</a:t>
            </a:fld>
            <a:endParaRPr lang="nl-NL" dirty="0"/>
          </a:p>
        </p:txBody>
      </p:sp>
      <p:sp>
        <p:nvSpPr>
          <p:cNvPr id="4" name="Tijdelijke aanduiding voor tekst 3">
            <a:extLst>
              <a:ext uri="{FF2B5EF4-FFF2-40B4-BE49-F238E27FC236}">
                <a16:creationId xmlns:a16="http://schemas.microsoft.com/office/drawing/2014/main" id="{22E94EB8-A403-8345-8DD5-008DA7D17DD3}"/>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ECD32C2D-F88B-E968-3F14-D06BC9D187E3}"/>
              </a:ext>
            </a:extLst>
          </p:cNvPr>
          <p:cNvSpPr>
            <a:spLocks noGrp="1"/>
          </p:cNvSpPr>
          <p:nvPr>
            <p:ph type="title"/>
          </p:nvPr>
        </p:nvSpPr>
        <p:spPr/>
        <p:txBody>
          <a:bodyPr/>
          <a:lstStyle/>
          <a:p>
            <a:r>
              <a:rPr lang="en-US" dirty="0"/>
              <a:t>Sessie </a:t>
            </a:r>
            <a:r>
              <a:rPr lang="en-US" dirty="0" err="1"/>
              <a:t>innovatie</a:t>
            </a:r>
            <a:r>
              <a:rPr lang="en-US" dirty="0"/>
              <a:t> </a:t>
            </a:r>
            <a:r>
              <a:rPr lang="en-US" dirty="0" err="1"/>
              <a:t>ochtend</a:t>
            </a:r>
            <a:r>
              <a:rPr lang="en-US" dirty="0"/>
              <a:t> - Budget</a:t>
            </a:r>
            <a:endParaRPr lang="nl-NL" dirty="0"/>
          </a:p>
        </p:txBody>
      </p:sp>
    </p:spTree>
    <p:extLst>
      <p:ext uri="{BB962C8B-B14F-4D97-AF65-F5344CB8AC3E}">
        <p14:creationId xmlns:p14="http://schemas.microsoft.com/office/powerpoint/2010/main" val="4045666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D3678E9F-9F80-2899-3ED0-D3540011F447}"/>
              </a:ext>
            </a:extLst>
          </p:cNvPr>
          <p:cNvSpPr>
            <a:spLocks noGrp="1"/>
          </p:cNvSpPr>
          <p:nvPr>
            <p:ph sz="quarter" idx="13"/>
          </p:nvPr>
        </p:nvSpPr>
        <p:spPr/>
        <p:txBody>
          <a:bodyPr/>
          <a:lstStyle/>
          <a:p>
            <a:r>
              <a:rPr lang="en-US" dirty="0"/>
              <a:t>De </a:t>
            </a:r>
            <a:r>
              <a:rPr lang="en-US" dirty="0" err="1"/>
              <a:t>afwegingen</a:t>
            </a:r>
            <a:r>
              <a:rPr lang="en-US" dirty="0"/>
              <a:t> die </a:t>
            </a:r>
            <a:r>
              <a:rPr lang="en-US" dirty="0" err="1"/>
              <a:t>ook</a:t>
            </a:r>
            <a:r>
              <a:rPr lang="en-US" dirty="0"/>
              <a:t> in de </a:t>
            </a:r>
            <a:r>
              <a:rPr lang="en-US" dirty="0" err="1"/>
              <a:t>ochtendsessie</a:t>
            </a:r>
            <a:r>
              <a:rPr lang="en-US" dirty="0"/>
              <a:t> </a:t>
            </a:r>
            <a:r>
              <a:rPr lang="en-US" dirty="0" err="1"/>
              <a:t>zijn</a:t>
            </a:r>
            <a:r>
              <a:rPr lang="en-US" dirty="0"/>
              <a:t> </a:t>
            </a:r>
            <a:r>
              <a:rPr lang="en-US" dirty="0" err="1"/>
              <a:t>gedaan</a:t>
            </a:r>
            <a:r>
              <a:rPr lang="en-US" dirty="0"/>
              <a:t> </a:t>
            </a:r>
            <a:r>
              <a:rPr lang="en-US" dirty="0" err="1"/>
              <a:t>worden</a:t>
            </a:r>
            <a:r>
              <a:rPr lang="en-US" dirty="0"/>
              <a:t> </a:t>
            </a:r>
            <a:r>
              <a:rPr lang="en-US" dirty="0" err="1"/>
              <a:t>herkend</a:t>
            </a:r>
            <a:r>
              <a:rPr lang="en-US" dirty="0"/>
              <a:t>. </a:t>
            </a:r>
            <a:r>
              <a:rPr lang="en-US" dirty="0" err="1"/>
              <a:t>Hierop</a:t>
            </a:r>
            <a:r>
              <a:rPr lang="en-US" dirty="0"/>
              <a:t> </a:t>
            </a:r>
            <a:r>
              <a:rPr lang="en-US" dirty="0" err="1"/>
              <a:t>zijn</a:t>
            </a:r>
            <a:r>
              <a:rPr lang="en-US" dirty="0"/>
              <a:t> de </a:t>
            </a:r>
            <a:r>
              <a:rPr lang="en-US" dirty="0" err="1"/>
              <a:t>aanvullende</a:t>
            </a:r>
            <a:r>
              <a:rPr lang="en-US" dirty="0"/>
              <a:t> </a:t>
            </a:r>
            <a:r>
              <a:rPr lang="en-US" dirty="0" err="1"/>
              <a:t>gedachtes</a:t>
            </a:r>
            <a:r>
              <a:rPr lang="en-US" dirty="0"/>
              <a:t> </a:t>
            </a:r>
            <a:r>
              <a:rPr lang="en-US" dirty="0" err="1"/>
              <a:t>geuit</a:t>
            </a:r>
            <a:r>
              <a:rPr lang="en-US" dirty="0"/>
              <a:t>: </a:t>
            </a:r>
          </a:p>
          <a:p>
            <a:pPr lvl="1"/>
            <a:r>
              <a:rPr lang="en-US" dirty="0"/>
              <a:t>Offshore </a:t>
            </a:r>
            <a:r>
              <a:rPr lang="en-US" dirty="0" err="1"/>
              <a:t>laadvoorziening</a:t>
            </a:r>
            <a:r>
              <a:rPr lang="en-US" dirty="0"/>
              <a:t> </a:t>
            </a:r>
            <a:r>
              <a:rPr lang="en-US" dirty="0" err="1"/>
              <a:t>een</a:t>
            </a:r>
            <a:r>
              <a:rPr lang="en-US" dirty="0"/>
              <a:t> </a:t>
            </a:r>
            <a:r>
              <a:rPr lang="en-US" dirty="0" err="1"/>
              <a:t>andere</a:t>
            </a:r>
            <a:r>
              <a:rPr lang="en-US" dirty="0"/>
              <a:t> </a:t>
            </a:r>
            <a:r>
              <a:rPr lang="en-US" dirty="0" err="1"/>
              <a:t>tak</a:t>
            </a:r>
            <a:r>
              <a:rPr lang="en-US" dirty="0"/>
              <a:t> van sport dan onshore </a:t>
            </a:r>
            <a:r>
              <a:rPr lang="en-US" dirty="0" err="1"/>
              <a:t>laadvoorziening</a:t>
            </a:r>
            <a:r>
              <a:rPr lang="en-US" dirty="0"/>
              <a:t>. </a:t>
            </a:r>
            <a:r>
              <a:rPr lang="en-US" dirty="0" err="1"/>
              <a:t>Suggestie</a:t>
            </a:r>
            <a:r>
              <a:rPr lang="en-US" dirty="0"/>
              <a:t> om offshore toe </a:t>
            </a:r>
            <a:r>
              <a:rPr lang="en-US" dirty="0" err="1"/>
              <a:t>te</a:t>
            </a:r>
            <a:r>
              <a:rPr lang="en-US" dirty="0"/>
              <a:t> </a:t>
            </a:r>
            <a:r>
              <a:rPr lang="en-US" dirty="0" err="1"/>
              <a:t>voegen</a:t>
            </a:r>
            <a:r>
              <a:rPr lang="en-US" dirty="0"/>
              <a:t> </a:t>
            </a:r>
            <a:r>
              <a:rPr lang="en-US" dirty="0" err="1"/>
              <a:t>bij</a:t>
            </a:r>
            <a:r>
              <a:rPr lang="en-US" dirty="0"/>
              <a:t> de </a:t>
            </a:r>
            <a:r>
              <a:rPr lang="en-US" dirty="0" err="1"/>
              <a:t>betreffende</a:t>
            </a:r>
            <a:r>
              <a:rPr lang="en-US" dirty="0"/>
              <a:t> </a:t>
            </a:r>
            <a:r>
              <a:rPr lang="en-US" dirty="0" err="1"/>
              <a:t>technische</a:t>
            </a:r>
            <a:r>
              <a:rPr lang="en-US" dirty="0"/>
              <a:t> </a:t>
            </a:r>
            <a:r>
              <a:rPr lang="en-US" dirty="0" err="1"/>
              <a:t>bekwaamheidseis</a:t>
            </a:r>
            <a:endParaRPr lang="en-US" dirty="0"/>
          </a:p>
          <a:p>
            <a:pPr lvl="1"/>
            <a:r>
              <a:rPr lang="en-US" dirty="0"/>
              <a:t>Er </a:t>
            </a:r>
            <a:r>
              <a:rPr lang="en-US" dirty="0" err="1"/>
              <a:t>wordt</a:t>
            </a:r>
            <a:r>
              <a:rPr lang="en-US" dirty="0"/>
              <a:t> </a:t>
            </a:r>
            <a:r>
              <a:rPr lang="en-US" dirty="0" err="1"/>
              <a:t>aandacht</a:t>
            </a:r>
            <a:r>
              <a:rPr lang="en-US" dirty="0"/>
              <a:t> </a:t>
            </a:r>
            <a:r>
              <a:rPr lang="en-US" dirty="0" err="1"/>
              <a:t>gevraagd</a:t>
            </a:r>
            <a:r>
              <a:rPr lang="en-US" dirty="0"/>
              <a:t> </a:t>
            </a:r>
            <a:r>
              <a:rPr lang="en-US" dirty="0" err="1"/>
              <a:t>voor</a:t>
            </a:r>
            <a:r>
              <a:rPr lang="en-US" dirty="0"/>
              <a:t> het </a:t>
            </a:r>
            <a:r>
              <a:rPr lang="en-US" dirty="0" err="1"/>
              <a:t>belang</a:t>
            </a:r>
            <a:r>
              <a:rPr lang="en-US" dirty="0"/>
              <a:t> van de </a:t>
            </a:r>
            <a:r>
              <a:rPr lang="en-US" dirty="0" err="1"/>
              <a:t>onderhoudspartij</a:t>
            </a:r>
            <a:r>
              <a:rPr lang="en-US" dirty="0"/>
              <a:t>. Zij </a:t>
            </a:r>
            <a:r>
              <a:rPr lang="en-US" dirty="0" err="1"/>
              <a:t>kennen</a:t>
            </a:r>
            <a:r>
              <a:rPr lang="en-US" dirty="0"/>
              <a:t> de </a:t>
            </a:r>
            <a:r>
              <a:rPr lang="en-US" dirty="0" err="1"/>
              <a:t>gevoeligheden</a:t>
            </a:r>
            <a:r>
              <a:rPr lang="en-US" dirty="0"/>
              <a:t> in de </a:t>
            </a:r>
            <a:r>
              <a:rPr lang="en-US" dirty="0" err="1"/>
              <a:t>exploitatie</a:t>
            </a:r>
            <a:r>
              <a:rPr lang="en-US" dirty="0"/>
              <a:t> en hoe </a:t>
            </a:r>
            <a:r>
              <a:rPr lang="en-US" dirty="0" err="1"/>
              <a:t>daarmee</a:t>
            </a:r>
            <a:r>
              <a:rPr lang="en-US" dirty="0"/>
              <a:t> om </a:t>
            </a:r>
            <a:r>
              <a:rPr lang="en-US" dirty="0" err="1"/>
              <a:t>te</a:t>
            </a:r>
            <a:r>
              <a:rPr lang="en-US" dirty="0"/>
              <a:t> </a:t>
            </a:r>
            <a:r>
              <a:rPr lang="en-US" dirty="0" err="1"/>
              <a:t>gaan</a:t>
            </a:r>
            <a:r>
              <a:rPr lang="en-US" dirty="0"/>
              <a:t>. </a:t>
            </a:r>
          </a:p>
          <a:p>
            <a:endParaRPr lang="nl-NL" dirty="0"/>
          </a:p>
        </p:txBody>
      </p:sp>
      <p:sp>
        <p:nvSpPr>
          <p:cNvPr id="3" name="Tijdelijke aanduiding voor dianummer 2">
            <a:extLst>
              <a:ext uri="{FF2B5EF4-FFF2-40B4-BE49-F238E27FC236}">
                <a16:creationId xmlns:a16="http://schemas.microsoft.com/office/drawing/2014/main" id="{E7A52A4A-6806-C168-65AA-33B66FFA7A02}"/>
              </a:ext>
            </a:extLst>
          </p:cNvPr>
          <p:cNvSpPr>
            <a:spLocks noGrp="1"/>
          </p:cNvSpPr>
          <p:nvPr>
            <p:ph type="sldNum" sz="quarter" idx="14"/>
          </p:nvPr>
        </p:nvSpPr>
        <p:spPr/>
        <p:txBody>
          <a:bodyPr/>
          <a:lstStyle/>
          <a:p>
            <a:fld id="{6C93B359-CF0D-4389-949E-16A33FCBB3EC}" type="slidenum">
              <a:rPr lang="nl-NL" smtClean="0"/>
              <a:t>5</a:t>
            </a:fld>
            <a:endParaRPr lang="nl-NL" dirty="0"/>
          </a:p>
        </p:txBody>
      </p:sp>
      <p:sp>
        <p:nvSpPr>
          <p:cNvPr id="4" name="Tijdelijke aanduiding voor tekst 3">
            <a:extLst>
              <a:ext uri="{FF2B5EF4-FFF2-40B4-BE49-F238E27FC236}">
                <a16:creationId xmlns:a16="http://schemas.microsoft.com/office/drawing/2014/main" id="{3310C91B-A39B-0E67-D0D9-811B774A53E3}"/>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B8D73B86-DCD5-0031-CD3C-8BE11D4C91D5}"/>
              </a:ext>
            </a:extLst>
          </p:cNvPr>
          <p:cNvSpPr>
            <a:spLocks noGrp="1"/>
          </p:cNvSpPr>
          <p:nvPr>
            <p:ph type="title"/>
          </p:nvPr>
        </p:nvSpPr>
        <p:spPr/>
        <p:txBody>
          <a:bodyPr/>
          <a:lstStyle/>
          <a:p>
            <a:r>
              <a:rPr lang="en-US" dirty="0"/>
              <a:t>Sessie </a:t>
            </a:r>
            <a:r>
              <a:rPr lang="en-US" dirty="0" err="1"/>
              <a:t>innovatie</a:t>
            </a:r>
            <a:r>
              <a:rPr lang="en-US" dirty="0"/>
              <a:t> </a:t>
            </a:r>
            <a:r>
              <a:rPr lang="en-US" dirty="0" err="1"/>
              <a:t>middag</a:t>
            </a:r>
            <a:r>
              <a:rPr lang="en-US" dirty="0"/>
              <a:t> – </a:t>
            </a:r>
            <a:r>
              <a:rPr lang="en-US" dirty="0" err="1"/>
              <a:t>Selectie</a:t>
            </a:r>
            <a:endParaRPr lang="nl-NL" dirty="0"/>
          </a:p>
        </p:txBody>
      </p:sp>
    </p:spTree>
    <p:extLst>
      <p:ext uri="{BB962C8B-B14F-4D97-AF65-F5344CB8AC3E}">
        <p14:creationId xmlns:p14="http://schemas.microsoft.com/office/powerpoint/2010/main" val="3264036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071E977-1B29-831A-B877-0786BDE52836}"/>
              </a:ext>
            </a:extLst>
          </p:cNvPr>
          <p:cNvSpPr>
            <a:spLocks noGrp="1"/>
          </p:cNvSpPr>
          <p:nvPr>
            <p:ph sz="quarter" idx="13"/>
          </p:nvPr>
        </p:nvSpPr>
        <p:spPr/>
        <p:txBody>
          <a:bodyPr>
            <a:normAutofit fontScale="77500" lnSpcReduction="20000"/>
          </a:bodyPr>
          <a:lstStyle/>
          <a:p>
            <a:r>
              <a:rPr lang="en-US" dirty="0" err="1"/>
              <a:t>Uit</a:t>
            </a:r>
            <a:r>
              <a:rPr lang="en-US" dirty="0"/>
              <a:t> de </a:t>
            </a:r>
            <a:r>
              <a:rPr lang="en-US" dirty="0" err="1"/>
              <a:t>informatie</a:t>
            </a:r>
            <a:r>
              <a:rPr lang="en-US" dirty="0"/>
              <a:t> is </a:t>
            </a:r>
            <a:r>
              <a:rPr lang="en-US" dirty="0" err="1"/>
              <a:t>onvoldoende</a:t>
            </a:r>
            <a:r>
              <a:rPr lang="en-US" dirty="0"/>
              <a:t> </a:t>
            </a:r>
            <a:r>
              <a:rPr lang="en-US" dirty="0" err="1"/>
              <a:t>duidelijk</a:t>
            </a:r>
            <a:r>
              <a:rPr lang="en-US" dirty="0"/>
              <a:t> </a:t>
            </a:r>
            <a:r>
              <a:rPr lang="en-US" dirty="0" err="1"/>
              <a:t>welke</a:t>
            </a:r>
            <a:r>
              <a:rPr lang="en-US" dirty="0"/>
              <a:t> </a:t>
            </a:r>
            <a:r>
              <a:rPr lang="en-US" dirty="0" err="1"/>
              <a:t>rol</a:t>
            </a:r>
            <a:r>
              <a:rPr lang="en-US" dirty="0"/>
              <a:t> de </a:t>
            </a:r>
            <a:r>
              <a:rPr lang="en-US" dirty="0" err="1"/>
              <a:t>opdrachtgever</a:t>
            </a:r>
            <a:r>
              <a:rPr lang="en-US" dirty="0"/>
              <a:t> heft. Het </a:t>
            </a:r>
            <a:r>
              <a:rPr lang="en-US" dirty="0" err="1"/>
              <a:t>voelt</a:t>
            </a:r>
            <a:r>
              <a:rPr lang="en-US" dirty="0"/>
              <a:t> </a:t>
            </a:r>
            <a:r>
              <a:rPr lang="en-US" dirty="0" err="1"/>
              <a:t>alsof</a:t>
            </a:r>
            <a:r>
              <a:rPr lang="en-US" dirty="0"/>
              <a:t> RWS </a:t>
            </a:r>
            <a:r>
              <a:rPr lang="en-US" dirty="0" err="1"/>
              <a:t>geen</a:t>
            </a:r>
            <a:r>
              <a:rPr lang="en-US" dirty="0"/>
              <a:t> </a:t>
            </a:r>
            <a:r>
              <a:rPr lang="en-US" dirty="0" err="1"/>
              <a:t>rol</a:t>
            </a:r>
            <a:r>
              <a:rPr lang="en-US" dirty="0"/>
              <a:t> </a:t>
            </a:r>
            <a:r>
              <a:rPr lang="en-US" dirty="0" err="1"/>
              <a:t>heeft</a:t>
            </a:r>
            <a:r>
              <a:rPr lang="en-US" dirty="0"/>
              <a:t>. Maak </a:t>
            </a:r>
            <a:r>
              <a:rPr lang="en-US" dirty="0" err="1"/>
              <a:t>dit</a:t>
            </a:r>
            <a:r>
              <a:rPr lang="en-US" dirty="0"/>
              <a:t> op </a:t>
            </a:r>
            <a:r>
              <a:rPr lang="en-US" dirty="0" err="1"/>
              <a:t>voorhand</a:t>
            </a:r>
            <a:r>
              <a:rPr lang="en-US" dirty="0"/>
              <a:t> </a:t>
            </a:r>
            <a:r>
              <a:rPr lang="en-US" dirty="0" err="1"/>
              <a:t>helder</a:t>
            </a:r>
            <a:r>
              <a:rPr lang="en-US" dirty="0"/>
              <a:t>: </a:t>
            </a:r>
          </a:p>
          <a:p>
            <a:pPr lvl="1"/>
            <a:r>
              <a:rPr lang="en-US" dirty="0"/>
              <a:t>Er </a:t>
            </a:r>
            <a:r>
              <a:rPr lang="en-US" dirty="0" err="1"/>
              <a:t>missen</a:t>
            </a:r>
            <a:r>
              <a:rPr lang="en-US" dirty="0"/>
              <a:t> </a:t>
            </a:r>
            <a:r>
              <a:rPr lang="en-US" dirty="0" err="1"/>
              <a:t>kaders</a:t>
            </a:r>
            <a:r>
              <a:rPr lang="en-US" dirty="0"/>
              <a:t>, </a:t>
            </a:r>
            <a:r>
              <a:rPr lang="en-US" dirty="0" err="1"/>
              <a:t>zoals</a:t>
            </a:r>
            <a:r>
              <a:rPr lang="en-US" dirty="0"/>
              <a:t> </a:t>
            </a:r>
            <a:r>
              <a:rPr lang="en-US" dirty="0" err="1"/>
              <a:t>verantwoordelijkheden</a:t>
            </a:r>
            <a:r>
              <a:rPr lang="en-US" dirty="0"/>
              <a:t>. Het process </a:t>
            </a:r>
            <a:r>
              <a:rPr lang="en-US" dirty="0" err="1"/>
              <a:t>gaat</a:t>
            </a:r>
            <a:r>
              <a:rPr lang="en-US" dirty="0"/>
              <a:t> over </a:t>
            </a:r>
            <a:r>
              <a:rPr lang="en-US" dirty="0" err="1"/>
              <a:t>innovatie</a:t>
            </a:r>
            <a:r>
              <a:rPr lang="en-US" dirty="0"/>
              <a:t>. Wie </a:t>
            </a:r>
            <a:r>
              <a:rPr lang="en-US" dirty="0" err="1"/>
              <a:t>draagt</a:t>
            </a:r>
            <a:r>
              <a:rPr lang="en-US" dirty="0"/>
              <a:t> </a:t>
            </a:r>
            <a:r>
              <a:rPr lang="en-US" dirty="0" err="1"/>
              <a:t>daaraan</a:t>
            </a:r>
            <a:r>
              <a:rPr lang="en-US" dirty="0"/>
              <a:t> wat </a:t>
            </a:r>
            <a:r>
              <a:rPr lang="en-US" dirty="0" err="1"/>
              <a:t>bij</a:t>
            </a:r>
            <a:r>
              <a:rPr lang="en-US" dirty="0"/>
              <a:t>?</a:t>
            </a:r>
          </a:p>
          <a:p>
            <a:pPr lvl="1"/>
            <a:r>
              <a:rPr lang="en-US" dirty="0"/>
              <a:t>Wat is </a:t>
            </a:r>
            <a:r>
              <a:rPr lang="en-US" dirty="0" err="1"/>
              <a:t>ieders</a:t>
            </a:r>
            <a:r>
              <a:rPr lang="en-US" dirty="0"/>
              <a:t> </a:t>
            </a:r>
            <a:r>
              <a:rPr lang="en-US" dirty="0" err="1"/>
              <a:t>rol</a:t>
            </a:r>
            <a:r>
              <a:rPr lang="en-US" dirty="0"/>
              <a:t> </a:t>
            </a:r>
            <a:r>
              <a:rPr lang="en-US" dirty="0" err="1"/>
              <a:t>bij</a:t>
            </a:r>
            <a:r>
              <a:rPr lang="en-US" dirty="0"/>
              <a:t> het </a:t>
            </a:r>
            <a:r>
              <a:rPr lang="en-US" dirty="0" err="1"/>
              <a:t>verkrijgen</a:t>
            </a:r>
            <a:r>
              <a:rPr lang="en-US" dirty="0"/>
              <a:t> van </a:t>
            </a:r>
            <a:r>
              <a:rPr lang="en-US" dirty="0" err="1"/>
              <a:t>vergunningen</a:t>
            </a:r>
            <a:r>
              <a:rPr lang="en-US" dirty="0"/>
              <a:t> </a:t>
            </a:r>
            <a:r>
              <a:rPr lang="en-US" dirty="0" err="1"/>
              <a:t>en</a:t>
            </a:r>
            <a:r>
              <a:rPr lang="en-US" dirty="0"/>
              <a:t> </a:t>
            </a:r>
            <a:r>
              <a:rPr lang="en-US" dirty="0" err="1"/>
              <a:t>wie</a:t>
            </a:r>
            <a:r>
              <a:rPr lang="en-US" dirty="0"/>
              <a:t> </a:t>
            </a:r>
            <a:r>
              <a:rPr lang="en-US" dirty="0" err="1"/>
              <a:t>draagt</a:t>
            </a:r>
            <a:r>
              <a:rPr lang="en-US" dirty="0"/>
              <a:t> </a:t>
            </a:r>
            <a:r>
              <a:rPr lang="en-US" dirty="0" err="1"/>
              <a:t>daarvoor</a:t>
            </a:r>
            <a:r>
              <a:rPr lang="en-US" dirty="0"/>
              <a:t> de Risico’s? Ook </a:t>
            </a:r>
            <a:r>
              <a:rPr lang="en-US" dirty="0" err="1"/>
              <a:t>wordt</a:t>
            </a:r>
            <a:r>
              <a:rPr lang="en-US" dirty="0"/>
              <a:t> </a:t>
            </a:r>
            <a:r>
              <a:rPr lang="en-US" dirty="0" err="1"/>
              <a:t>aandacht</a:t>
            </a:r>
            <a:r>
              <a:rPr lang="en-US" dirty="0"/>
              <a:t> </a:t>
            </a:r>
            <a:r>
              <a:rPr lang="en-US" dirty="0" err="1"/>
              <a:t>gevraagd</a:t>
            </a:r>
            <a:r>
              <a:rPr lang="en-US" dirty="0"/>
              <a:t> </a:t>
            </a:r>
            <a:r>
              <a:rPr lang="en-US" dirty="0" err="1"/>
              <a:t>voor</a:t>
            </a:r>
            <a:r>
              <a:rPr lang="en-US" dirty="0"/>
              <a:t> Risico </a:t>
            </a:r>
            <a:r>
              <a:rPr lang="en-US" dirty="0" err="1"/>
              <a:t>netcongestie</a:t>
            </a:r>
            <a:endParaRPr lang="nl-NL" dirty="0"/>
          </a:p>
          <a:p>
            <a:r>
              <a:rPr lang="en-US" dirty="0"/>
              <a:t>Je </a:t>
            </a:r>
            <a:r>
              <a:rPr lang="en-US" dirty="0" err="1"/>
              <a:t>verwacht</a:t>
            </a:r>
            <a:r>
              <a:rPr lang="en-US" dirty="0"/>
              <a:t> </a:t>
            </a:r>
            <a:r>
              <a:rPr lang="en-US" dirty="0" err="1"/>
              <a:t>ook</a:t>
            </a:r>
            <a:r>
              <a:rPr lang="en-US" dirty="0"/>
              <a:t> </a:t>
            </a:r>
            <a:r>
              <a:rPr lang="en-US" dirty="0" err="1"/>
              <a:t>een</a:t>
            </a:r>
            <a:r>
              <a:rPr lang="en-US" dirty="0"/>
              <a:t> eigen </a:t>
            </a:r>
            <a:r>
              <a:rPr lang="en-US" dirty="0" err="1"/>
              <a:t>investering</a:t>
            </a:r>
            <a:r>
              <a:rPr lang="en-US" dirty="0"/>
              <a:t> van </a:t>
            </a:r>
            <a:r>
              <a:rPr lang="en-US" dirty="0" err="1"/>
              <a:t>Partijen</a:t>
            </a:r>
            <a:r>
              <a:rPr lang="en-US" dirty="0"/>
              <a:t>. Dat </a:t>
            </a:r>
            <a:r>
              <a:rPr lang="en-US" dirty="0" err="1"/>
              <a:t>betekent</a:t>
            </a:r>
            <a:r>
              <a:rPr lang="en-US" dirty="0"/>
              <a:t> </a:t>
            </a:r>
            <a:r>
              <a:rPr lang="en-US" dirty="0" err="1"/>
              <a:t>dat</a:t>
            </a:r>
            <a:r>
              <a:rPr lang="en-US" dirty="0"/>
              <a:t> er </a:t>
            </a:r>
            <a:r>
              <a:rPr lang="en-US" dirty="0" err="1"/>
              <a:t>voldoende</a:t>
            </a:r>
            <a:r>
              <a:rPr lang="en-US" dirty="0"/>
              <a:t> </a:t>
            </a:r>
            <a:r>
              <a:rPr lang="en-US" dirty="0" err="1"/>
              <a:t>duidelijkheid</a:t>
            </a:r>
            <a:r>
              <a:rPr lang="en-US" dirty="0"/>
              <a:t> </a:t>
            </a:r>
            <a:r>
              <a:rPr lang="en-US" dirty="0" err="1"/>
              <a:t>moet</a:t>
            </a:r>
            <a:r>
              <a:rPr lang="en-US" dirty="0"/>
              <a:t> </a:t>
            </a:r>
            <a:r>
              <a:rPr lang="en-US" dirty="0" err="1"/>
              <a:t>bestaan</a:t>
            </a:r>
            <a:r>
              <a:rPr lang="en-US" dirty="0"/>
              <a:t> over het </a:t>
            </a:r>
            <a:r>
              <a:rPr lang="en-US" dirty="0" err="1"/>
              <a:t>dienstverleningscontract</a:t>
            </a:r>
            <a:r>
              <a:rPr lang="en-US" dirty="0"/>
              <a:t>. In het </a:t>
            </a:r>
            <a:r>
              <a:rPr lang="en-US" dirty="0" err="1"/>
              <a:t>bijzonder</a:t>
            </a:r>
            <a:r>
              <a:rPr lang="en-US" dirty="0"/>
              <a:t> de Risico’s. </a:t>
            </a:r>
          </a:p>
          <a:p>
            <a:r>
              <a:rPr lang="en-US" dirty="0"/>
              <a:t>Hoe ga je om met </a:t>
            </a:r>
            <a:r>
              <a:rPr lang="en-US" dirty="0" err="1"/>
              <a:t>weinig</a:t>
            </a:r>
            <a:r>
              <a:rPr lang="en-US" dirty="0"/>
              <a:t> </a:t>
            </a:r>
            <a:r>
              <a:rPr lang="en-US" dirty="0" err="1"/>
              <a:t>geïnteresseerde</a:t>
            </a:r>
            <a:r>
              <a:rPr lang="en-US" dirty="0"/>
              <a:t> </a:t>
            </a:r>
            <a:r>
              <a:rPr lang="en-US" dirty="0" err="1"/>
              <a:t>partijen</a:t>
            </a:r>
            <a:r>
              <a:rPr lang="en-US" dirty="0"/>
              <a:t>? </a:t>
            </a:r>
            <a:r>
              <a:rPr lang="en-US" dirty="0" err="1"/>
              <a:t>Verloopt</a:t>
            </a:r>
            <a:r>
              <a:rPr lang="en-US" dirty="0"/>
              <a:t> het process dan </a:t>
            </a:r>
            <a:r>
              <a:rPr lang="en-US" dirty="0" err="1"/>
              <a:t>anders</a:t>
            </a:r>
            <a:r>
              <a:rPr lang="en-US" dirty="0"/>
              <a:t>?</a:t>
            </a:r>
          </a:p>
          <a:p>
            <a:r>
              <a:rPr lang="en-US" dirty="0" err="1"/>
              <a:t>Tijd</a:t>
            </a:r>
            <a:r>
              <a:rPr lang="en-US" dirty="0"/>
              <a:t> </a:t>
            </a:r>
            <a:r>
              <a:rPr lang="en-US" dirty="0" err="1"/>
              <a:t>inbedden</a:t>
            </a:r>
            <a:r>
              <a:rPr lang="en-US" dirty="0"/>
              <a:t> </a:t>
            </a:r>
            <a:r>
              <a:rPr lang="en-US" dirty="0" err="1"/>
              <a:t>voor</a:t>
            </a:r>
            <a:r>
              <a:rPr lang="en-US" dirty="0"/>
              <a:t> </a:t>
            </a:r>
            <a:r>
              <a:rPr lang="en-US" dirty="0" err="1"/>
              <a:t>toprisico’s</a:t>
            </a:r>
            <a:r>
              <a:rPr lang="en-US" dirty="0"/>
              <a:t>, </a:t>
            </a:r>
            <a:r>
              <a:rPr lang="en-US" dirty="0" err="1"/>
              <a:t>niet</a:t>
            </a:r>
            <a:r>
              <a:rPr lang="en-US" dirty="0"/>
              <a:t> </a:t>
            </a:r>
            <a:r>
              <a:rPr lang="en-US" dirty="0" err="1"/>
              <a:t>alleen</a:t>
            </a:r>
            <a:r>
              <a:rPr lang="en-US" dirty="0"/>
              <a:t> </a:t>
            </a:r>
            <a:r>
              <a:rPr lang="en-US" dirty="0" err="1"/>
              <a:t>voor</a:t>
            </a:r>
            <a:r>
              <a:rPr lang="en-US" dirty="0"/>
              <a:t> </a:t>
            </a:r>
            <a:r>
              <a:rPr lang="en-US" dirty="0" err="1"/>
              <a:t>randvoorwaarden</a:t>
            </a:r>
            <a:endParaRPr lang="en-US" dirty="0"/>
          </a:p>
          <a:p>
            <a:r>
              <a:rPr lang="en-US" dirty="0"/>
              <a:t>Het is </a:t>
            </a:r>
            <a:r>
              <a:rPr lang="en-US" dirty="0" err="1"/>
              <a:t>noodzakelijk</a:t>
            </a:r>
            <a:r>
              <a:rPr lang="en-US" dirty="0"/>
              <a:t> om </a:t>
            </a:r>
            <a:r>
              <a:rPr lang="en-US" dirty="0" err="1"/>
              <a:t>duidelijkheid</a:t>
            </a:r>
            <a:r>
              <a:rPr lang="en-US" dirty="0"/>
              <a:t> </a:t>
            </a:r>
            <a:r>
              <a:rPr lang="en-US" dirty="0" err="1"/>
              <a:t>te</a:t>
            </a:r>
            <a:r>
              <a:rPr lang="en-US" dirty="0"/>
              <a:t> schepen scope </a:t>
            </a:r>
            <a:r>
              <a:rPr lang="en-US" dirty="0" err="1"/>
              <a:t>en</a:t>
            </a:r>
            <a:r>
              <a:rPr lang="en-US" dirty="0"/>
              <a:t> </a:t>
            </a:r>
            <a:r>
              <a:rPr lang="en-US" dirty="0" err="1"/>
              <a:t>verantwoordelijkheden</a:t>
            </a:r>
            <a:r>
              <a:rPr lang="en-US" dirty="0"/>
              <a:t> in </a:t>
            </a:r>
            <a:r>
              <a:rPr lang="en-US" dirty="0" err="1"/>
              <a:t>elke</a:t>
            </a:r>
            <a:r>
              <a:rPr lang="en-US" dirty="0"/>
              <a:t> </a:t>
            </a:r>
            <a:r>
              <a:rPr lang="en-US" dirty="0" err="1"/>
              <a:t>fase</a:t>
            </a:r>
            <a:r>
              <a:rPr lang="en-US" dirty="0"/>
              <a:t> tot </a:t>
            </a:r>
            <a:r>
              <a:rPr lang="en-US" dirty="0" err="1"/>
              <a:t>en</a:t>
            </a:r>
            <a:r>
              <a:rPr lang="en-US" dirty="0"/>
              <a:t> met de </a:t>
            </a:r>
            <a:r>
              <a:rPr lang="en-US" dirty="0" err="1"/>
              <a:t>dienstverlening</a:t>
            </a:r>
            <a:r>
              <a:rPr lang="en-US" dirty="0"/>
              <a:t>.</a:t>
            </a:r>
          </a:p>
        </p:txBody>
      </p:sp>
      <p:sp>
        <p:nvSpPr>
          <p:cNvPr id="3" name="Tijdelijke aanduiding voor dianummer 2">
            <a:extLst>
              <a:ext uri="{FF2B5EF4-FFF2-40B4-BE49-F238E27FC236}">
                <a16:creationId xmlns:a16="http://schemas.microsoft.com/office/drawing/2014/main" id="{D46FB0A1-2431-E9A2-4B5E-5A02764E08C1}"/>
              </a:ext>
            </a:extLst>
          </p:cNvPr>
          <p:cNvSpPr>
            <a:spLocks noGrp="1"/>
          </p:cNvSpPr>
          <p:nvPr>
            <p:ph type="sldNum" sz="quarter" idx="14"/>
          </p:nvPr>
        </p:nvSpPr>
        <p:spPr/>
        <p:txBody>
          <a:bodyPr/>
          <a:lstStyle/>
          <a:p>
            <a:fld id="{6C93B359-CF0D-4389-949E-16A33FCBB3EC}" type="slidenum">
              <a:rPr lang="nl-NL" smtClean="0"/>
              <a:t>6</a:t>
            </a:fld>
            <a:endParaRPr lang="nl-NL" dirty="0"/>
          </a:p>
        </p:txBody>
      </p:sp>
      <p:sp>
        <p:nvSpPr>
          <p:cNvPr id="4" name="Tijdelijke aanduiding voor tekst 3">
            <a:extLst>
              <a:ext uri="{FF2B5EF4-FFF2-40B4-BE49-F238E27FC236}">
                <a16:creationId xmlns:a16="http://schemas.microsoft.com/office/drawing/2014/main" id="{7ADAC4C8-6422-7469-8D02-591682221349}"/>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796E8D2C-6FAE-3146-D3EC-C20FCD23D8EC}"/>
              </a:ext>
            </a:extLst>
          </p:cNvPr>
          <p:cNvSpPr>
            <a:spLocks noGrp="1"/>
          </p:cNvSpPr>
          <p:nvPr>
            <p:ph type="title"/>
          </p:nvPr>
        </p:nvSpPr>
        <p:spPr/>
        <p:txBody>
          <a:bodyPr/>
          <a:lstStyle/>
          <a:p>
            <a:r>
              <a:rPr lang="en-US" dirty="0"/>
              <a:t>Sessie </a:t>
            </a:r>
            <a:r>
              <a:rPr lang="en-US" dirty="0" err="1"/>
              <a:t>innovatie</a:t>
            </a:r>
            <a:r>
              <a:rPr lang="en-US" dirty="0"/>
              <a:t> </a:t>
            </a:r>
            <a:r>
              <a:rPr lang="en-US" dirty="0" err="1"/>
              <a:t>middag</a:t>
            </a:r>
            <a:r>
              <a:rPr lang="en-US" dirty="0"/>
              <a:t> - </a:t>
            </a:r>
            <a:r>
              <a:rPr lang="en-US" dirty="0" err="1"/>
              <a:t>Proces</a:t>
            </a:r>
            <a:endParaRPr lang="nl-NL" dirty="0"/>
          </a:p>
        </p:txBody>
      </p:sp>
    </p:spTree>
    <p:extLst>
      <p:ext uri="{BB962C8B-B14F-4D97-AF65-F5344CB8AC3E}">
        <p14:creationId xmlns:p14="http://schemas.microsoft.com/office/powerpoint/2010/main" val="39586012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a:extLst>
              <a:ext uri="{FF2B5EF4-FFF2-40B4-BE49-F238E27FC236}">
                <a16:creationId xmlns:a16="http://schemas.microsoft.com/office/drawing/2014/main" id="{F7771CC7-2B54-C87D-C094-C70FFB431FAF}"/>
              </a:ext>
            </a:extLst>
          </p:cNvPr>
          <p:cNvSpPr>
            <a:spLocks noGrp="1"/>
          </p:cNvSpPr>
          <p:nvPr>
            <p:ph sz="quarter" idx="13"/>
          </p:nvPr>
        </p:nvSpPr>
        <p:spPr/>
        <p:txBody>
          <a:bodyPr/>
          <a:lstStyle/>
          <a:p>
            <a:r>
              <a:rPr lang="en-US" dirty="0"/>
              <a:t>De </a:t>
            </a:r>
            <a:r>
              <a:rPr lang="en-US" dirty="0" err="1"/>
              <a:t>gedachte</a:t>
            </a:r>
            <a:r>
              <a:rPr lang="en-US" dirty="0"/>
              <a:t> </a:t>
            </a:r>
            <a:r>
              <a:rPr lang="en-US" dirty="0" err="1"/>
              <a:t>dat</a:t>
            </a:r>
            <a:r>
              <a:rPr lang="en-US" dirty="0"/>
              <a:t> de </a:t>
            </a:r>
            <a:r>
              <a:rPr lang="en-US" dirty="0" err="1"/>
              <a:t>vergoeding</a:t>
            </a:r>
            <a:r>
              <a:rPr lang="en-US" dirty="0"/>
              <a:t> </a:t>
            </a:r>
            <a:r>
              <a:rPr lang="en-US" dirty="0" err="1"/>
              <a:t>voor</a:t>
            </a:r>
            <a:r>
              <a:rPr lang="en-US" dirty="0"/>
              <a:t> alle </a:t>
            </a:r>
            <a:r>
              <a:rPr lang="en-US" dirty="0" err="1"/>
              <a:t>fases</a:t>
            </a:r>
            <a:r>
              <a:rPr lang="en-US" dirty="0"/>
              <a:t> </a:t>
            </a:r>
            <a:r>
              <a:rPr lang="en-US" dirty="0" err="1"/>
              <a:t>uit</a:t>
            </a:r>
            <a:r>
              <a:rPr lang="en-US" dirty="0"/>
              <a:t> </a:t>
            </a:r>
            <a:r>
              <a:rPr lang="en-US" dirty="0" err="1"/>
              <a:t>één</a:t>
            </a:r>
            <a:r>
              <a:rPr lang="en-US" dirty="0"/>
              <a:t> budget </a:t>
            </a:r>
            <a:r>
              <a:rPr lang="en-US" dirty="0" err="1"/>
              <a:t>leidt</a:t>
            </a:r>
            <a:r>
              <a:rPr lang="en-US" dirty="0"/>
              <a:t> </a:t>
            </a:r>
            <a:r>
              <a:rPr lang="en-US" dirty="0" err="1"/>
              <a:t>niet</a:t>
            </a:r>
            <a:r>
              <a:rPr lang="en-US" dirty="0"/>
              <a:t> tot </a:t>
            </a:r>
            <a:r>
              <a:rPr lang="en-US" dirty="0" err="1"/>
              <a:t>bezwaar</a:t>
            </a:r>
            <a:r>
              <a:rPr lang="en-US" dirty="0"/>
              <a:t>. In </a:t>
            </a:r>
            <a:r>
              <a:rPr lang="en-US" dirty="0" err="1"/>
              <a:t>dat</a:t>
            </a:r>
            <a:r>
              <a:rPr lang="en-US" dirty="0"/>
              <a:t> </a:t>
            </a:r>
            <a:r>
              <a:rPr lang="en-US" dirty="0" err="1"/>
              <a:t>geval</a:t>
            </a:r>
            <a:r>
              <a:rPr lang="en-US" dirty="0"/>
              <a:t> is het </a:t>
            </a:r>
            <a:r>
              <a:rPr lang="en-US" dirty="0" err="1"/>
              <a:t>wel</a:t>
            </a:r>
            <a:r>
              <a:rPr lang="en-US" dirty="0"/>
              <a:t> van </a:t>
            </a:r>
            <a:r>
              <a:rPr lang="en-US" dirty="0" err="1"/>
              <a:t>belang</a:t>
            </a:r>
            <a:r>
              <a:rPr lang="en-US" dirty="0"/>
              <a:t> om: </a:t>
            </a:r>
          </a:p>
          <a:p>
            <a:pPr lvl="1"/>
            <a:r>
              <a:rPr lang="en-US" dirty="0"/>
              <a:t>Helder </a:t>
            </a:r>
            <a:r>
              <a:rPr lang="en-US" dirty="0" err="1"/>
              <a:t>te</a:t>
            </a:r>
            <a:r>
              <a:rPr lang="en-US" dirty="0"/>
              <a:t> </a:t>
            </a:r>
            <a:r>
              <a:rPr lang="en-US" dirty="0" err="1"/>
              <a:t>zijn</a:t>
            </a:r>
            <a:r>
              <a:rPr lang="en-US" dirty="0"/>
              <a:t> over de </a:t>
            </a:r>
            <a:r>
              <a:rPr lang="en-US" dirty="0" err="1"/>
              <a:t>mogelijkheden</a:t>
            </a:r>
            <a:r>
              <a:rPr lang="en-US" dirty="0"/>
              <a:t> </a:t>
            </a:r>
            <a:r>
              <a:rPr lang="en-US" dirty="0" err="1"/>
              <a:t>en</a:t>
            </a:r>
            <a:r>
              <a:rPr lang="en-US" dirty="0"/>
              <a:t> </a:t>
            </a:r>
            <a:r>
              <a:rPr lang="en-US" dirty="0" err="1"/>
              <a:t>voorwaarden</a:t>
            </a:r>
            <a:r>
              <a:rPr lang="en-US" dirty="0"/>
              <a:t> om budget </a:t>
            </a:r>
            <a:r>
              <a:rPr lang="en-US" dirty="0" err="1"/>
              <a:t>aan</a:t>
            </a:r>
            <a:r>
              <a:rPr lang="en-US" dirty="0"/>
              <a:t> </a:t>
            </a:r>
            <a:r>
              <a:rPr lang="en-US" dirty="0" err="1"/>
              <a:t>te</a:t>
            </a:r>
            <a:r>
              <a:rPr lang="en-US" dirty="0"/>
              <a:t> </a:t>
            </a:r>
            <a:r>
              <a:rPr lang="en-US" dirty="0" err="1"/>
              <a:t>vullen</a:t>
            </a:r>
            <a:r>
              <a:rPr lang="en-US" dirty="0"/>
              <a:t>?</a:t>
            </a:r>
          </a:p>
          <a:p>
            <a:pPr lvl="1"/>
            <a:r>
              <a:rPr lang="en-US" dirty="0"/>
              <a:t>Van </a:t>
            </a:r>
            <a:r>
              <a:rPr lang="en-US" dirty="0" err="1"/>
              <a:t>belang</a:t>
            </a:r>
            <a:r>
              <a:rPr lang="en-US" dirty="0"/>
              <a:t> om transparent </a:t>
            </a:r>
            <a:r>
              <a:rPr lang="en-US" dirty="0" err="1"/>
              <a:t>te</a:t>
            </a:r>
            <a:r>
              <a:rPr lang="en-US" dirty="0"/>
              <a:t> </a:t>
            </a:r>
            <a:r>
              <a:rPr lang="en-US" dirty="0" err="1"/>
              <a:t>zijn</a:t>
            </a:r>
            <a:r>
              <a:rPr lang="en-US" dirty="0"/>
              <a:t> over </a:t>
            </a:r>
            <a:r>
              <a:rPr lang="en-US" dirty="0" err="1"/>
              <a:t>samenstelling</a:t>
            </a:r>
            <a:r>
              <a:rPr lang="en-US" dirty="0"/>
              <a:t> van het budget </a:t>
            </a:r>
            <a:r>
              <a:rPr lang="en-US" dirty="0" err="1"/>
              <a:t>en</a:t>
            </a:r>
            <a:r>
              <a:rPr lang="en-US" dirty="0"/>
              <a:t> </a:t>
            </a:r>
            <a:r>
              <a:rPr lang="en-US" dirty="0" err="1"/>
              <a:t>daar</a:t>
            </a:r>
            <a:r>
              <a:rPr lang="en-US" dirty="0"/>
              <a:t> </a:t>
            </a:r>
            <a:r>
              <a:rPr lang="en-US" dirty="0" err="1"/>
              <a:t>tijdens</a:t>
            </a:r>
            <a:r>
              <a:rPr lang="en-US" dirty="0"/>
              <a:t> de </a:t>
            </a:r>
            <a:r>
              <a:rPr lang="en-US" dirty="0" err="1"/>
              <a:t>verschillende</a:t>
            </a:r>
            <a:r>
              <a:rPr lang="en-US" dirty="0"/>
              <a:t> </a:t>
            </a:r>
            <a:r>
              <a:rPr lang="en-US" dirty="0" err="1"/>
              <a:t>fasen</a:t>
            </a:r>
            <a:r>
              <a:rPr lang="en-US" dirty="0"/>
              <a:t> het </a:t>
            </a:r>
            <a:r>
              <a:rPr lang="en-US" dirty="0" err="1"/>
              <a:t>goede</a:t>
            </a:r>
            <a:r>
              <a:rPr lang="en-US" dirty="0"/>
              <a:t> </a:t>
            </a:r>
            <a:r>
              <a:rPr lang="en-US" dirty="0" err="1"/>
              <a:t>gesprek</a:t>
            </a:r>
            <a:r>
              <a:rPr lang="en-US" dirty="0"/>
              <a:t> over </a:t>
            </a:r>
            <a:r>
              <a:rPr lang="en-US" dirty="0" err="1"/>
              <a:t>te</a:t>
            </a:r>
            <a:r>
              <a:rPr lang="en-US" dirty="0"/>
              <a:t> </a:t>
            </a:r>
            <a:r>
              <a:rPr lang="en-US" dirty="0" err="1"/>
              <a:t>hebben</a:t>
            </a:r>
            <a:r>
              <a:rPr lang="en-US" dirty="0"/>
              <a:t>. </a:t>
            </a:r>
          </a:p>
        </p:txBody>
      </p:sp>
      <p:sp>
        <p:nvSpPr>
          <p:cNvPr id="3" name="Tijdelijke aanduiding voor dianummer 2">
            <a:extLst>
              <a:ext uri="{FF2B5EF4-FFF2-40B4-BE49-F238E27FC236}">
                <a16:creationId xmlns:a16="http://schemas.microsoft.com/office/drawing/2014/main" id="{8BB33F1F-211E-769F-70A1-9D6BE91DC96F}"/>
              </a:ext>
            </a:extLst>
          </p:cNvPr>
          <p:cNvSpPr>
            <a:spLocks noGrp="1"/>
          </p:cNvSpPr>
          <p:nvPr>
            <p:ph type="sldNum" sz="quarter" idx="14"/>
          </p:nvPr>
        </p:nvSpPr>
        <p:spPr/>
        <p:txBody>
          <a:bodyPr/>
          <a:lstStyle/>
          <a:p>
            <a:fld id="{6C93B359-CF0D-4389-949E-16A33FCBB3EC}" type="slidenum">
              <a:rPr lang="nl-NL" smtClean="0"/>
              <a:t>7</a:t>
            </a:fld>
            <a:endParaRPr lang="nl-NL" dirty="0"/>
          </a:p>
        </p:txBody>
      </p:sp>
      <p:sp>
        <p:nvSpPr>
          <p:cNvPr id="4" name="Tijdelijke aanduiding voor tekst 3">
            <a:extLst>
              <a:ext uri="{FF2B5EF4-FFF2-40B4-BE49-F238E27FC236}">
                <a16:creationId xmlns:a16="http://schemas.microsoft.com/office/drawing/2014/main" id="{C6CBAB7C-FE91-A4F2-A752-B6EEEB92584F}"/>
              </a:ext>
            </a:extLst>
          </p:cNvPr>
          <p:cNvSpPr>
            <a:spLocks noGrp="1"/>
          </p:cNvSpPr>
          <p:nvPr>
            <p:ph type="body" sz="quarter" idx="26"/>
          </p:nvPr>
        </p:nvSpPr>
        <p:spPr/>
        <p:txBody>
          <a:bodyPr/>
          <a:lstStyle/>
          <a:p>
            <a:endParaRPr lang="nl-NL"/>
          </a:p>
        </p:txBody>
      </p:sp>
      <p:sp>
        <p:nvSpPr>
          <p:cNvPr id="5" name="Titel 4">
            <a:extLst>
              <a:ext uri="{FF2B5EF4-FFF2-40B4-BE49-F238E27FC236}">
                <a16:creationId xmlns:a16="http://schemas.microsoft.com/office/drawing/2014/main" id="{2D164A9E-AACE-23F4-C53D-AA4A6601094A}"/>
              </a:ext>
            </a:extLst>
          </p:cNvPr>
          <p:cNvSpPr>
            <a:spLocks noGrp="1"/>
          </p:cNvSpPr>
          <p:nvPr>
            <p:ph type="title"/>
          </p:nvPr>
        </p:nvSpPr>
        <p:spPr/>
        <p:txBody>
          <a:bodyPr/>
          <a:lstStyle/>
          <a:p>
            <a:r>
              <a:rPr lang="en-US" dirty="0"/>
              <a:t>Sessie </a:t>
            </a:r>
            <a:r>
              <a:rPr lang="en-US" dirty="0" err="1"/>
              <a:t>innovatie</a:t>
            </a:r>
            <a:r>
              <a:rPr lang="en-US" dirty="0"/>
              <a:t> </a:t>
            </a:r>
            <a:r>
              <a:rPr lang="en-US" dirty="0" err="1"/>
              <a:t>middag</a:t>
            </a:r>
            <a:r>
              <a:rPr lang="en-US" dirty="0"/>
              <a:t> – budget	</a:t>
            </a:r>
            <a:endParaRPr lang="nl-NL" dirty="0"/>
          </a:p>
        </p:txBody>
      </p:sp>
    </p:spTree>
    <p:extLst>
      <p:ext uri="{BB962C8B-B14F-4D97-AF65-F5344CB8AC3E}">
        <p14:creationId xmlns:p14="http://schemas.microsoft.com/office/powerpoint/2010/main" val="1377086107"/>
      </p:ext>
    </p:extLst>
  </p:cSld>
  <p:clrMapOvr>
    <a:masterClrMapping/>
  </p:clrMapOvr>
</p:sld>
</file>

<file path=ppt/theme/theme1.xml><?xml version="1.0" encoding="utf-8"?>
<a:theme xmlns:a="http://schemas.openxmlformats.org/drawingml/2006/main" name="RWS 16:9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WS 16X9 NL nieuw" id="{19A0BACC-3659-4C2E-97ED-55BE99EFB087}" vid="{49F572D2-CB11-4C13-A370-1BFC52EB747E}"/>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ae033921-439f-46ba-b586-0b8c8775f769" ContentTypeId="0x0101006D56A7865C58A149A83C55730CE7EA18" PreviousValue="false"/>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jbd8c863d0e84969b217bbeafdb75459 xmlns="cb665cb2-4c1b-4338-95f1-4dd7cd771ce0">
      <Terms xmlns="http://schemas.microsoft.com/office/infopath/2007/PartnerControls">
        <TermInfo xmlns="http://schemas.microsoft.com/office/infopath/2007/PartnerControls">
          <TermName xmlns="http://schemas.microsoft.com/office/infopath/2007/PartnerControls">RWS Bedrijfsvertrouwelijk/geen</TermName>
          <TermId xmlns="http://schemas.microsoft.com/office/infopath/2007/PartnerControls">1523f3d8-a3f5-4033-a4d4-a04bf7d6d8cc</TermId>
        </TermInfo>
      </Terms>
    </jbd8c863d0e84969b217bbeafdb75459>
    <_dlc_DocId xmlns="bc493707-8d0d-4526-b454-42e0080bc90a">CON00-1308900507-1340</_dlc_DocId>
    <TaxCatchAll xmlns="cb665cb2-4c1b-4338-95f1-4dd7cd771ce0">
      <Value>3</Value>
    </TaxCatchAll>
    <_dlc_DocIdUrl xmlns="bc493707-8d0d-4526-b454-42e0080bc90a">
      <Url>https://connect.sp02.rws.nl/sites/con0000368/_layouts/15/DocIdRedir.aspx?ID=CON00-1308900507-1340</Url>
      <Description>CON00-1308900507-1340</Description>
    </_dlc_DocIdUrl>
    <Connect-Status xmlns="cb665cb2-4c1b-4338-95f1-4dd7cd771ce0">Concept</Connect-Status>
    <j4385b9e35ef42c5bc2f4b49e945d3d0 xmlns="cb665cb2-4c1b-4338-95f1-4dd7cd771ce0">
      <Terms xmlns="http://schemas.microsoft.com/office/infopath/2007/PartnerControls"/>
    </j4385b9e35ef42c5bc2f4b49e945d3d0>
    <Connect-Toelichting xmlns="cb665cb2-4c1b-4338-95f1-4dd7cd771ce0" xsi:nil="true"/>
    <Connect-Ondertekenaar xmlns="cb665cb2-4c1b-4338-95f1-4dd7cd771ce0">
      <UserInfo>
        <DisplayName/>
        <AccountId xsi:nil="true"/>
        <AccountType/>
      </UserInfo>
    </Connect-Ondertekenaar>
    <Connect-Contractmanager xmlns="cb665cb2-4c1b-4338-95f1-4dd7cd771ce0">
      <UserInfo>
        <DisplayName/>
        <AccountId xsi:nil="true"/>
        <AccountType/>
      </UserInfo>
    </Connect-Contractmanager>
    <Connect-Subtitel xmlns="cb665cb2-4c1b-4338-95f1-4dd7cd771ce0" xsi:nil="true"/>
    <TaxKeywordTaxHTField xmlns="cb665cb2-4c1b-4338-95f1-4dd7cd771ce0">
      <Terms xmlns="http://schemas.microsoft.com/office/infopath/2007/PartnerControls"/>
    </TaxKeywordTaxHTField>
    <e28f84c711554a75a94a2dfe3a3bea15 xmlns="cb665cb2-4c1b-4338-95f1-4dd7cd771ce0">
      <Terms xmlns="http://schemas.microsoft.com/office/infopath/2007/PartnerControls"/>
    </e28f84c711554a75a94a2dfe3a3bea15>
    <Connect-AuteurExtern xmlns="cb665cb2-4c1b-4338-95f1-4dd7cd771ce0" xsi:nil="true"/>
    <Connect-TechnischManager xmlns="cb665cb2-4c1b-4338-95f1-4dd7cd771ce0">
      <UserInfo>
        <DisplayName/>
        <AccountId xsi:nil="true"/>
        <AccountType/>
      </UserInfo>
    </Connect-TechnischManager>
    <md4a5e6ab761404298864f0be17ffc0c xmlns="cb665cb2-4c1b-4338-95f1-4dd7cd771ce0">
      <Terms xmlns="http://schemas.microsoft.com/office/infopath/2007/PartnerControls"/>
    </md4a5e6ab761404298864f0be17ffc0c>
    <d38b446f7b294aa48a544e5738eab49c xmlns="cb665cb2-4c1b-4338-95f1-4dd7cd771ce0">
      <Terms xmlns="http://schemas.microsoft.com/office/infopath/2007/PartnerControls"/>
    </d38b446f7b294aa48a544e5738eab49c>
    <ka142704ec404179bc6dc96ce8d3373c xmlns="cb665cb2-4c1b-4338-95f1-4dd7cd771ce0">
      <Terms xmlns="http://schemas.microsoft.com/office/infopath/2007/PartnerControls"/>
    </ka142704ec404179bc6dc96ce8d3373c>
    <URL xmlns="http://schemas.microsoft.com/sharepoint/v3">
      <Url xsi:nil="true"/>
      <Description xsi:nil="true"/>
    </URL>
    <Connect-DossierId xmlns="cb665cb2-4c1b-4338-95f1-4dd7cd771ce0" xsi:nil="true"/>
    <Connect-Archiefwaardig xmlns="cb665cb2-4c1b-4338-95f1-4dd7cd771ce0">Ja</Connect-Archiefwaardig>
    <Connect-ManagerProjectbeheersing xmlns="cb665cb2-4c1b-4338-95f1-4dd7cd771ce0">
      <UserInfo>
        <DisplayName/>
        <AccountId xsi:nil="true"/>
        <AccountType/>
      </UserInfo>
    </Connect-ManagerProjectbeheersing>
    <Connect-Omgevingsmanager xmlns="cb665cb2-4c1b-4338-95f1-4dd7cd771ce0">
      <UserInfo>
        <DisplayName/>
        <AccountId xsi:nil="true"/>
        <AccountType/>
      </UserInfo>
    </Connect-Omgevingsmanager>
    <Connect-Auteur xmlns="cb665cb2-4c1b-4338-95f1-4dd7cd771ce0">
      <UserInfo>
        <DisplayName/>
        <AccountId xsi:nil="true"/>
        <AccountType/>
      </UserInfo>
    </Connect-Auteur>
  </documentManagement>
</p:properties>
</file>

<file path=customXml/item4.xml><?xml version="1.0" encoding="utf-8"?>
<ct:contentTypeSchema xmlns:ct="http://schemas.microsoft.com/office/2006/metadata/contentType" xmlns:ma="http://schemas.microsoft.com/office/2006/metadata/properties/metaAttributes" ct:_="" ma:_="" ma:contentTypeName="Project Document" ma:contentTypeID="0x0101006D56A7865C58A149A83C55730CE7EA1800C00CF0CA1A7F1D44B82A5AECBB06C216" ma:contentTypeVersion="16" ma:contentTypeDescription="Een nieuw document maken." ma:contentTypeScope="" ma:versionID="cc164ff4beb23e616789ba260b454464">
  <xsd:schema xmlns:xsd="http://www.w3.org/2001/XMLSchema" xmlns:xs="http://www.w3.org/2001/XMLSchema" xmlns:p="http://schemas.microsoft.com/office/2006/metadata/properties" xmlns:ns1="http://schemas.microsoft.com/sharepoint/v3" xmlns:ns2="cb665cb2-4c1b-4338-95f1-4dd7cd771ce0" xmlns:ns3="bc493707-8d0d-4526-b454-42e0080bc90a" targetNamespace="http://schemas.microsoft.com/office/2006/metadata/properties" ma:root="true" ma:fieldsID="c9cdddc3764f6fdfc13e6dfd3ca79d9e" ns1:_="" ns2:_="" ns3:_="">
    <xsd:import namespace="http://schemas.microsoft.com/sharepoint/v3"/>
    <xsd:import namespace="cb665cb2-4c1b-4338-95f1-4dd7cd771ce0"/>
    <xsd:import namespace="bc493707-8d0d-4526-b454-42e0080bc90a"/>
    <xsd:element name="properties">
      <xsd:complexType>
        <xsd:sequence>
          <xsd:element name="documentManagement">
            <xsd:complexType>
              <xsd:all>
                <xsd:element ref="ns2:Connect-DossierId" minOccurs="0"/>
                <xsd:element ref="ns2:Connect-Subtitel" minOccurs="0"/>
                <xsd:element ref="ns2:Connect-Toelichting" minOccurs="0"/>
                <xsd:element ref="ns2:Connect-Status"/>
                <xsd:element ref="ns2:Connect-Auteur" minOccurs="0"/>
                <xsd:element ref="ns2:Connect-AuteurExtern" minOccurs="0"/>
                <xsd:element ref="ns2:Connect-Ondertekenaar" minOccurs="0"/>
                <xsd:element ref="ns2:Connect-Archiefwaardig"/>
                <xsd:element ref="ns2:Connect-ManagerProjectbeheersing" minOccurs="0"/>
                <xsd:element ref="ns2:Connect-Contractmanager" minOccurs="0"/>
                <xsd:element ref="ns2:Connect-TechnischManager" minOccurs="0"/>
                <xsd:element ref="ns2:Connect-Omgevingsmanager" minOccurs="0"/>
                <xsd:element ref="ns2:e28f84c711554a75a94a2dfe3a3bea15" minOccurs="0"/>
                <xsd:element ref="ns2:ka142704ec404179bc6dc96ce8d3373c" minOccurs="0"/>
                <xsd:element ref="ns2:TaxCatchAll" minOccurs="0"/>
                <xsd:element ref="ns2:md4a5e6ab761404298864f0be17ffc0c" minOccurs="0"/>
                <xsd:element ref="ns2:TaxKeywordTaxHTField" minOccurs="0"/>
                <xsd:element ref="ns2:TaxCatchAllLabel" minOccurs="0"/>
                <xsd:element ref="ns2:j4385b9e35ef42c5bc2f4b49e945d3d0" minOccurs="0"/>
                <xsd:element ref="ns2:jbd8c863d0e84969b217bbeafdb75459" minOccurs="0"/>
                <xsd:element ref="ns2:d38b446f7b294aa48a544e5738eab49c" minOccurs="0"/>
                <xsd:element ref="ns1:URL" minOccurs="0"/>
                <xsd:element ref="ns3:_dlc_DocId" minOccurs="0"/>
                <xsd:element ref="ns3:_dlc_DocIdUrl" minOccurs="0"/>
                <xsd:element ref="ns3: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URL" ma:index="36" nillable="true" ma:displayName="URL" ma:hidden="true"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b665cb2-4c1b-4338-95f1-4dd7cd771ce0" elementFormDefault="qualified">
    <xsd:import namespace="http://schemas.microsoft.com/office/2006/documentManagement/types"/>
    <xsd:import namespace="http://schemas.microsoft.com/office/infopath/2007/PartnerControls"/>
    <xsd:element name="Connect-DossierId" ma:index="1" nillable="true" ma:displayName="Dossier Id" ma:internalName="Connect_x002d_DossierId" ma:readOnly="false">
      <xsd:simpleType>
        <xsd:restriction base="dms:Text">
          <xsd:maxLength value="255"/>
        </xsd:restriction>
      </xsd:simpleType>
    </xsd:element>
    <xsd:element name="Connect-Subtitel" ma:index="4" nillable="true" ma:displayName="Subtitel" ma:internalName="Connect_x002d_Subtitel" ma:readOnly="false">
      <xsd:simpleType>
        <xsd:restriction base="dms:Text">
          <xsd:maxLength value="255"/>
        </xsd:restriction>
      </xsd:simpleType>
    </xsd:element>
    <xsd:element name="Connect-Toelichting" ma:index="5" nillable="true" ma:displayName="Toelichting" ma:internalName="Connect_x002d_Toelichting" ma:readOnly="false">
      <xsd:simpleType>
        <xsd:restriction base="dms:Note"/>
      </xsd:simpleType>
    </xsd:element>
    <xsd:element name="Connect-Status" ma:index="7"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Auteur" ma:index="10" nillable="true" ma:displayName="Auteur"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11" nillable="true" ma:displayName="Auteur Extern" ma:internalName="Connect_x002d_AuteurExtern" ma:readOnly="false">
      <xsd:simpleType>
        <xsd:restriction base="dms:Text">
          <xsd:maxLength value="255"/>
        </xsd:restriction>
      </xsd:simpleType>
    </xsd:element>
    <xsd:element name="Connect-Ondertekenaar" ma:index="12" nillable="true" ma:displayName="Ondertekenaar"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13" ma:displayName="Archiefwaardig" ma:default="Ja" ma:format="Dropdown" ma:internalName="Connect_x002d_Archiefwaardig" ma:readOnly="false">
      <xsd:simpleType>
        <xsd:restriction base="dms:Choice">
          <xsd:enumeration value="Ja"/>
          <xsd:enumeration value="Nee"/>
        </xsd:restriction>
      </xsd:simpleType>
    </xsd:element>
    <xsd:element name="Connect-ManagerProjectbeheersing" ma:index="14" nillable="true" ma:displayName="Manager Projectbeheersing" ma:list="UserInfo" ma:SharePointGroup="0" ma:internalName="Connect_x002d_ManagerProjectbeheersing"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Contractmanager" ma:index="15" nillable="true" ma:displayName="Contractmanager" ma:list="UserInfo" ma:SharePointGroup="0" ma:internalName="Connect_x002d_Contra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TechnischManager" ma:index="16" nillable="true" ma:displayName="Technisch Manager" ma:list="UserInfo" ma:SharePointGroup="0" ma:internalName="Connect_x002d_Technisch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Omgevingsmanager" ma:index="17" nillable="true" ma:displayName="Omgevingsmanager" ma:list="UserInfo" ma:SharePointGroup="0" ma:internalName="Connect_x002d_Omgevings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28f84c711554a75a94a2dfe3a3bea15" ma:index="21" nillable="true" ma:taxonomy="true" ma:internalName="e28f84c711554a75a94a2dfe3a3bea15" ma:taxonomyFieldName="Connect_x002d_Activiteit" ma:displayName="Activiteit" ma:readOnly="false" ma:fieldId="{e28f84c7-1155-4a75-a94a-2dfe3a3bea15}" ma:sspId="ae033921-439f-46ba-b586-0b8c8775f769" ma:termSetId="5ff294b5-fca9-4a8b-85d9-95c35ac3f54d" ma:anchorId="00000000-0000-0000-0000-000000000000" ma:open="false" ma:isKeyword="false">
      <xsd:complexType>
        <xsd:sequence>
          <xsd:element ref="pc:Terms" minOccurs="0" maxOccurs="1"/>
        </xsd:sequence>
      </xsd:complexType>
    </xsd:element>
    <xsd:element name="ka142704ec404179bc6dc96ce8d3373c" ma:index="24" nillable="true" ma:taxonomy="true" ma:internalName="ka142704ec404179bc6dc96ce8d3373c" ma:taxonomyFieldName="Connect_x002d_Documenttype" ma:displayName="Documenttype" ma:readOnly="false" ma:fieldId="{4a142704-ec40-4179-bc6d-c96ce8d3373c}" ma:sspId="ae033921-439f-46ba-b586-0b8c8775f769" ma:termSetId="b32830c9-2f01-41a4-9584-76856be50447" ma:anchorId="00000000-0000-0000-0000-000000000000" ma:open="false" ma:isKeyword="false">
      <xsd:complexType>
        <xsd:sequence>
          <xsd:element ref="pc:Terms" minOccurs="0" maxOccurs="1"/>
        </xsd:sequence>
      </xsd:complexType>
    </xsd:element>
    <xsd:element name="TaxCatchAll" ma:index="27" nillable="true" ma:displayName="Taxonomy Catch All Column" ma:hidden="true" ma:list="{d7499aba-fea0-4349-984f-c95cb89a91d2}" ma:internalName="TaxCatchAll" ma:readOnly="false" ma:showField="CatchAllData" ma:web="bc493707-8d0d-4526-b454-42e0080bc90a">
      <xsd:complexType>
        <xsd:complexContent>
          <xsd:extension base="dms:MultiChoiceLookup">
            <xsd:sequence>
              <xsd:element name="Value" type="dms:Lookup" maxOccurs="unbounded" minOccurs="0" nillable="true"/>
            </xsd:sequence>
          </xsd:extension>
        </xsd:complexContent>
      </xsd:complexType>
    </xsd:element>
    <xsd:element name="md4a5e6ab761404298864f0be17ffc0c" ma:index="28" nillable="true" ma:taxonomy="true" ma:internalName="md4a5e6ab761404298864f0be17ffc0c" ma:taxonomyFieldName="Connect_x002d_Organisatieonderdeel" ma:displayName="Organisatieonderdeel" ma:readOnly="false" ma:fieldId="{6d4a5e6a-b761-4042-9886-4f0be17ffc0c}" ma:sspId="ae033921-439f-46ba-b586-0b8c8775f769" ma:termSetId="c2b43861-9788-46fe-987a-73aa67229d97" ma:anchorId="00000000-0000-0000-0000-000000000000" ma:open="false" ma:isKeyword="false">
      <xsd:complexType>
        <xsd:sequence>
          <xsd:element ref="pc:Terms" minOccurs="0" maxOccurs="1"/>
        </xsd:sequence>
      </xsd:complexType>
    </xsd:element>
    <xsd:element name="TaxKeywordTaxHTField" ma:index="29" nillable="true" ma:taxonomy="true" ma:internalName="TaxKeywordTaxHTField" ma:taxonomyFieldName="TaxKeyword" ma:displayName="Ondernemingstrefwoorden" ma:readOnly="false" ma:fieldId="{23f27201-bee3-471e-b2e7-b64fd8b7ca38}" ma:taxonomyMulti="true" ma:sspId="ae033921-439f-46ba-b586-0b8c8775f769" ma:termSetId="00000000-0000-0000-0000-000000000000" ma:anchorId="00000000-0000-0000-0000-000000000000" ma:open="true" ma:isKeyword="true">
      <xsd:complexType>
        <xsd:sequence>
          <xsd:element ref="pc:Terms" minOccurs="0" maxOccurs="1"/>
        </xsd:sequence>
      </xsd:complexType>
    </xsd:element>
    <xsd:element name="TaxCatchAllLabel" ma:index="32" nillable="true" ma:displayName="Taxonomy Catch All Column1" ma:hidden="true" ma:list="{d7499aba-fea0-4349-984f-c95cb89a91d2}" ma:internalName="TaxCatchAllLabel" ma:readOnly="true" ma:showField="CatchAllDataLabel" ma:web="bc493707-8d0d-4526-b454-42e0080bc90a">
      <xsd:complexType>
        <xsd:complexContent>
          <xsd:extension base="dms:MultiChoiceLookup">
            <xsd:sequence>
              <xsd:element name="Value" type="dms:Lookup" maxOccurs="unbounded" minOccurs="0" nillable="true"/>
            </xsd:sequence>
          </xsd:extension>
        </xsd:complexContent>
      </xsd:complexType>
    </xsd:element>
    <xsd:element name="j4385b9e35ef42c5bc2f4b49e945d3d0" ma:index="33" nillable="true" ma:taxonomy="true" ma:internalName="j4385b9e35ef42c5bc2f4b49e945d3d0" ma:taxonomyFieldName="Connect_x002d_SEfase" ma:displayName="SE-fase" ma:readOnly="false" ma:fieldId="{34385b9e-35ef-42c5-bc2f-4b49e945d3d0}" ma:sspId="ae033921-439f-46ba-b586-0b8c8775f769" ma:termSetId="f716fce9-825f-4685-8b2f-3ec3c4f171e1" ma:anchorId="00000000-0000-0000-0000-000000000000" ma:open="false" ma:isKeyword="false">
      <xsd:complexType>
        <xsd:sequence>
          <xsd:element ref="pc:Terms" minOccurs="0" maxOccurs="1"/>
        </xsd:sequence>
      </xsd:complexType>
    </xsd:element>
    <xsd:element name="jbd8c863d0e84969b217bbeafdb75459" ma:index="34" nillable="true" ma:taxonomy="true" ma:internalName="jbd8c863d0e84969b217bbeafdb75459" ma:taxonomyFieldName="Connect_x002d_Vertrouwelijkheid" ma:displayName="Vertrouwelijkheid" ma:readOnly="false" ma:default="3;#RWS Bedrijfsvertrouwelijk/geen|1523f3d8-a3f5-4033-a4d4-a04bf7d6d8cc" ma:fieldId="{3bd8c863-d0e8-4969-b217-bbeafdb75459}" ma:sspId="ae033921-439f-46ba-b586-0b8c8775f769" ma:termSetId="91227f9e-dc3b-4a5d-b701-63dd232956be" ma:anchorId="00000000-0000-0000-0000-000000000000" ma:open="false" ma:isKeyword="false">
      <xsd:complexType>
        <xsd:sequence>
          <xsd:element ref="pc:Terms" minOccurs="0" maxOccurs="1"/>
        </xsd:sequence>
      </xsd:complexType>
    </xsd:element>
    <xsd:element name="d38b446f7b294aa48a544e5738eab49c" ma:index="35" nillable="true" ma:taxonomy="true" ma:internalName="d38b446f7b294aa48a544e5738eab49c" ma:taxonomyFieldName="Connect_x002d_IPMrol" ma:displayName="IPM-rol" ma:readOnly="false" ma:fieldId="{d38b446f-7b29-4aa4-8a54-4e5738eab49c}" ma:sspId="ae033921-439f-46ba-b586-0b8c8775f769" ma:termSetId="24bd5b06-8015-4365-ba06-edb9d679cf54"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c493707-8d0d-4526-b454-42e0080bc90a" elementFormDefault="qualified">
    <xsd:import namespace="http://schemas.microsoft.com/office/2006/documentManagement/types"/>
    <xsd:import namespace="http://schemas.microsoft.com/office/infopath/2007/PartnerControls"/>
    <xsd:element name="_dlc_DocId" ma:index="37" nillable="true" ma:displayName="Waarde van de document-id" ma:description="De waarde van de document-id die aan dit item is toegewezen." ma:internalName="_dlc_DocId" ma:readOnly="true">
      <xsd:simpleType>
        <xsd:restriction base="dms:Text"/>
      </xsd:simpleType>
    </xsd:element>
    <xsd:element name="_dlc_DocIdUrl" ma:index="38"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39" nillable="true" ma:displayName="Id blijven behouden" ma:description="Id behouden tijdens toevoegen."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Inhoudstype"/>
        <xsd:element ref="dc:title" minOccurs="0" maxOccurs="1" ma:index="3"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file>

<file path=customXml/itemProps1.xml><?xml version="1.0" encoding="utf-8"?>
<ds:datastoreItem xmlns:ds="http://schemas.openxmlformats.org/officeDocument/2006/customXml" ds:itemID="{41FA2C96-F49A-4CB4-BBB8-23FA969F741E}">
  <ds:schemaRefs>
    <ds:schemaRef ds:uri="Microsoft.SharePoint.Taxonomy.ContentTypeSync"/>
  </ds:schemaRefs>
</ds:datastoreItem>
</file>

<file path=customXml/itemProps2.xml><?xml version="1.0" encoding="utf-8"?>
<ds:datastoreItem xmlns:ds="http://schemas.openxmlformats.org/officeDocument/2006/customXml" ds:itemID="{55B1D9D4-6915-4658-AFAC-B2129727C483}">
  <ds:schemaRefs>
    <ds:schemaRef ds:uri="http://schemas.microsoft.com/sharepoint/events"/>
  </ds:schemaRefs>
</ds:datastoreItem>
</file>

<file path=customXml/itemProps3.xml><?xml version="1.0" encoding="utf-8"?>
<ds:datastoreItem xmlns:ds="http://schemas.openxmlformats.org/officeDocument/2006/customXml" ds:itemID="{C8CA6BDE-6980-40BF-AB57-8ABBF15767F5}">
  <ds:schemaRefs>
    <ds:schemaRef ds:uri="http://purl.org/dc/dcmitype/"/>
    <ds:schemaRef ds:uri="http://schemas.openxmlformats.org/package/2006/metadata/core-properties"/>
    <ds:schemaRef ds:uri="http://schemas.microsoft.com/sharepoint/v3"/>
    <ds:schemaRef ds:uri="bc493707-8d0d-4526-b454-42e0080bc90a"/>
    <ds:schemaRef ds:uri="http://schemas.microsoft.com/office/2006/documentManagement/types"/>
    <ds:schemaRef ds:uri="http://www.w3.org/XML/1998/namespace"/>
    <ds:schemaRef ds:uri="http://schemas.microsoft.com/office/2006/metadata/properties"/>
    <ds:schemaRef ds:uri="cb665cb2-4c1b-4338-95f1-4dd7cd771ce0"/>
    <ds:schemaRef ds:uri="http://purl.org/dc/elements/1.1/"/>
    <ds:schemaRef ds:uri="http://schemas.microsoft.com/office/infopath/2007/PartnerControls"/>
    <ds:schemaRef ds:uri="http://purl.org/dc/terms/"/>
  </ds:schemaRefs>
</ds:datastoreItem>
</file>

<file path=customXml/itemProps4.xml><?xml version="1.0" encoding="utf-8"?>
<ds:datastoreItem xmlns:ds="http://schemas.openxmlformats.org/officeDocument/2006/customXml" ds:itemID="{71C7BB17-743E-4499-9DAA-CB42E2B706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b665cb2-4c1b-4338-95f1-4dd7cd771ce0"/>
    <ds:schemaRef ds:uri="bc493707-8d0d-4526-b454-42e0080bc90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382DBE76-6A3D-421D-8C1F-DAF6EC58603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1121</TotalTime>
  <Words>904</Words>
  <Application>Microsoft Office PowerPoint</Application>
  <PresentationFormat>Breedbeeld</PresentationFormat>
  <Paragraphs>68</Paragraphs>
  <Slides>7</Slides>
  <Notes>1</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7</vt:i4>
      </vt:variant>
    </vt:vector>
  </HeadingPairs>
  <TitlesOfParts>
    <vt:vector size="12" baseType="lpstr">
      <vt:lpstr>Aptos</vt:lpstr>
      <vt:lpstr>Arial</vt:lpstr>
      <vt:lpstr>Verdana</vt:lpstr>
      <vt:lpstr>Wingdings</vt:lpstr>
      <vt:lpstr>RWS 16:9 NL</vt:lpstr>
      <vt:lpstr>Marktconsultatie Power2Tow</vt:lpstr>
      <vt:lpstr>Sessie innovatie Selectie</vt:lpstr>
      <vt:lpstr>Sessie innovatie ochtend - Proces</vt:lpstr>
      <vt:lpstr>Sessie innovatie ochtend - Budget</vt:lpstr>
      <vt:lpstr>Sessie innovatie middag – Selectie</vt:lpstr>
      <vt:lpstr>Sessie innovatie middag - Proces</vt:lpstr>
      <vt:lpstr>Sessie innovatie middag – budget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Lammers-van der Hoeven, Anne (RWS WNZ)</dc:creator>
  <cp:lastModifiedBy>Devilee, Jan (RWS PPO)</cp:lastModifiedBy>
  <cp:revision>12</cp:revision>
  <dcterms:created xsi:type="dcterms:W3CDTF">2025-01-13T14:19:52Z</dcterms:created>
  <dcterms:modified xsi:type="dcterms:W3CDTF">2025-04-28T06:00:41Z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0x0101006D56A7865C58A149A83C55730CE7EA1800C00CF0CA1A7F1D44B82A5AECBB06C216</vt:lpwstr>
  </property>
  <property fmtid="{D5CDD505-2E9C-101B-9397-08002B2CF9AE}" pid="3" name="_dlc_DocIdItemGuid">
    <vt:lpwstr>a44e6834-b88f-4ae3-b28c-1824d8c825ad</vt:lpwstr>
  </property>
  <property fmtid="{D5CDD505-2E9C-101B-9397-08002B2CF9AE}" pid="4" name="TaxKeyword">
    <vt:lpwstr/>
  </property>
  <property fmtid="{D5CDD505-2E9C-101B-9397-08002B2CF9AE}" pid="5" name="Connect-Vertrouwelijkheid">
    <vt:lpwstr>3;#RWS Bedrijfsvertrouwelijk/geen|1523f3d8-a3f5-4033-a4d4-a04bf7d6d8cc</vt:lpwstr>
  </property>
  <property fmtid="{D5CDD505-2E9C-101B-9397-08002B2CF9AE}" pid="6" name="Connect-Documenttype">
    <vt:lpwstr/>
  </property>
  <property fmtid="{D5CDD505-2E9C-101B-9397-08002B2CF9AE}" pid="7" name="Connect-SEfase">
    <vt:lpwstr/>
  </property>
  <property fmtid="{D5CDD505-2E9C-101B-9397-08002B2CF9AE}" pid="8" name="Connect-Organisatieonderdeel">
    <vt:lpwstr/>
  </property>
  <property fmtid="{D5CDD505-2E9C-101B-9397-08002B2CF9AE}" pid="9" name="Connect-IPMrol">
    <vt:lpwstr/>
  </property>
  <property fmtid="{D5CDD505-2E9C-101B-9397-08002B2CF9AE}" pid="10" name="Connect-Activiteit">
    <vt:lpwstr/>
  </property>
</Properties>
</file>