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7"/>
  </p:notesMasterIdLst>
  <p:sldIdLst>
    <p:sldId id="2147376557" r:id="rId2"/>
    <p:sldId id="2147376558" r:id="rId3"/>
    <p:sldId id="2147376560" r:id="rId4"/>
    <p:sldId id="2147376561" r:id="rId5"/>
    <p:sldId id="2147376566" r:id="rId6"/>
    <p:sldId id="2147376564" r:id="rId7"/>
    <p:sldId id="2147376562" r:id="rId8"/>
    <p:sldId id="2147376565" r:id="rId9"/>
    <p:sldId id="2147376569" r:id="rId10"/>
    <p:sldId id="2147376572" r:id="rId11"/>
    <p:sldId id="2147376573" r:id="rId12"/>
    <p:sldId id="2147376574" r:id="rId13"/>
    <p:sldId id="2147376576" r:id="rId14"/>
    <p:sldId id="2147376556" r:id="rId15"/>
    <p:sldId id="2147376559" r:id="rId1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794FCC-137B-DC54-4F92-A5DCE9BC790B}" name="Prins, I.T. (Inge)" initials="PI(" userId="S::inge.prins@schadedoormijnbouw.nl::fc452d8d-60b7-44ec-a61e-bbb73b31c3a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85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4C1A8A3-306A-4EB7-A6B1-4F7E0EB9C5D6}" styleName="Stijl, gemiddeld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04" autoAdjust="0"/>
    <p:restoredTop sz="94660"/>
  </p:normalViewPr>
  <p:slideViewPr>
    <p:cSldViewPr snapToGrid="0">
      <p:cViewPr varScale="1">
        <p:scale>
          <a:sx n="97" d="100"/>
          <a:sy n="97" d="100"/>
        </p:scale>
        <p:origin x="101" y="1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BA0798-6F50-42F1-A027-54C31C995D20}" type="datetimeFigureOut">
              <a:rPr lang="nl-NL" smtClean="0"/>
              <a:t>23-5-2024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5CB021-1F19-4909-89A7-935FD0376A9B}" type="slidenum">
              <a:rPr lang="nl-NL" smtClean="0"/>
              <a:t>‹nr.›</a:t>
            </a:fld>
            <a:endParaRPr lang="nl-NL"/>
          </a:p>
        </p:txBody>
      </p:sp>
    </p:spTree>
    <p:extLst>
      <p:ext uri="{BB962C8B-B14F-4D97-AF65-F5344CB8AC3E}">
        <p14:creationId xmlns:p14="http://schemas.microsoft.com/office/powerpoint/2010/main" val="2390718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Volle breedte">
    <p:bg>
      <p:bgPr>
        <a:solidFill>
          <a:schemeClr val="tx2"/>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AE5092B3-2AE8-4B7D-9463-0CEAFF14DE78}"/>
              </a:ext>
            </a:extLst>
          </p:cNvPr>
          <p:cNvGraphicFramePr>
            <a:graphicFrameLocks noChangeAspect="1"/>
          </p:cNvGraphicFramePr>
          <p:nvPr userDrawn="1">
            <p:custDataLst>
              <p:tags r:id="rId1"/>
            </p:custDataLst>
            <p:extLst>
              <p:ext uri="{D42A27DB-BD31-4B8C-83A1-F6EECF244321}">
                <p14:modId xmlns:p14="http://schemas.microsoft.com/office/powerpoint/2010/main" val="4148974137"/>
              </p:ext>
            </p:extLst>
          </p:nvPr>
        </p:nvGraphicFramePr>
        <p:xfrm>
          <a:off x="794" y="794"/>
          <a:ext cx="794" cy="794"/>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4" name="Object 3" hidden="1">
                        <a:extLst>
                          <a:ext uri="{FF2B5EF4-FFF2-40B4-BE49-F238E27FC236}">
                            <a16:creationId xmlns:a16="http://schemas.microsoft.com/office/drawing/2014/main" id="{AE5092B3-2AE8-4B7D-9463-0CEAFF14DE78}"/>
                          </a:ext>
                        </a:extLst>
                      </p:cNvPr>
                      <p:cNvPicPr/>
                      <p:nvPr/>
                    </p:nvPicPr>
                    <p:blipFill>
                      <a:blip r:embed="rId4"/>
                      <a:stretch>
                        <a:fillRect/>
                      </a:stretch>
                    </p:blipFill>
                    <p:spPr>
                      <a:xfrm>
                        <a:off x="794" y="794"/>
                        <a:ext cx="794" cy="794"/>
                      </a:xfrm>
                      <a:prstGeom prst="rect">
                        <a:avLst/>
                      </a:prstGeom>
                    </p:spPr>
                  </p:pic>
                </p:oleObj>
              </mc:Fallback>
            </mc:AlternateContent>
          </a:graphicData>
        </a:graphic>
      </p:graphicFrame>
      <p:sp>
        <p:nvSpPr>
          <p:cNvPr id="6" name="Afgeschuind enkele hoek rechthoek 7">
            <a:extLst>
              <a:ext uri="{FF2B5EF4-FFF2-40B4-BE49-F238E27FC236}">
                <a16:creationId xmlns:a16="http://schemas.microsoft.com/office/drawing/2014/main" id="{BC35C7AD-A54C-9F46-B508-8A3784C021F2}"/>
              </a:ext>
            </a:extLst>
          </p:cNvPr>
          <p:cNvSpPr/>
          <p:nvPr userDrawn="1"/>
        </p:nvSpPr>
        <p:spPr>
          <a:xfrm rot="10800000" flipH="1">
            <a:off x="200025" y="230188"/>
            <a:ext cx="11791950" cy="6397625"/>
          </a:xfrm>
          <a:prstGeom prst="snip1Rect">
            <a:avLst/>
          </a:prstGeom>
          <a:solidFill>
            <a:srgbClr val="FFFFFF"/>
          </a:solidFill>
          <a:ln w="3810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sz="900"/>
          </a:p>
        </p:txBody>
      </p:sp>
      <p:sp>
        <p:nvSpPr>
          <p:cNvPr id="8" name="Shape 3228">
            <a:extLst>
              <a:ext uri="{FF2B5EF4-FFF2-40B4-BE49-F238E27FC236}">
                <a16:creationId xmlns:a16="http://schemas.microsoft.com/office/drawing/2014/main" id="{0F624F65-F1CB-6D42-9003-35656960150B}"/>
              </a:ext>
            </a:extLst>
          </p:cNvPr>
          <p:cNvSpPr>
            <a:spLocks noGrp="1"/>
          </p:cNvSpPr>
          <p:nvPr>
            <p:ph type="subTitle" sz="quarter" idx="1"/>
          </p:nvPr>
        </p:nvSpPr>
        <p:spPr>
          <a:xfrm>
            <a:off x="900000" y="1850040"/>
            <a:ext cx="9779907" cy="4171800"/>
          </a:xfrm>
          <a:prstGeom prst="rect">
            <a:avLst/>
          </a:prstGeom>
        </p:spPr>
        <p:txBody>
          <a:bodyPr anchor="t" anchorCtr="0"/>
          <a:lstStyle>
            <a:lvl1pPr marL="0" indent="0" rtl="0">
              <a:lnSpc>
                <a:spcPct val="150000"/>
              </a:lnSpc>
              <a:spcBef>
                <a:spcPts val="0"/>
              </a:spcBef>
              <a:buFont typeface="Wingdings" panose="05000000000000000000" pitchFamily="2" charset="2"/>
              <a:buNone/>
              <a:defRPr sz="1600">
                <a:latin typeface="+mn-lt"/>
              </a:defRPr>
            </a:lvl1pPr>
            <a:lvl2pPr>
              <a:defRPr sz="1400"/>
            </a:lvl2pPr>
          </a:lstStyle>
          <a:p>
            <a:endParaRPr lang="nl-NL" sz="1200" dirty="0">
              <a:solidFill>
                <a:schemeClr val="tx2">
                  <a:lumMod val="50000"/>
                </a:schemeClr>
              </a:solidFill>
            </a:endParaRPr>
          </a:p>
          <a:p>
            <a:r>
              <a:rPr lang="nl-NL" sz="1200" dirty="0" err="1">
                <a:solidFill>
                  <a:schemeClr val="tx2">
                    <a:lumMod val="50000"/>
                  </a:schemeClr>
                </a:solidFill>
              </a:rPr>
              <a:t>There</a:t>
            </a:r>
            <a:r>
              <a:rPr lang="nl-NL" sz="1200" dirty="0">
                <a:solidFill>
                  <a:schemeClr val="tx2">
                    <a:lumMod val="50000"/>
                  </a:schemeClr>
                </a:solidFill>
              </a:rPr>
              <a:t> are </a:t>
            </a:r>
            <a:r>
              <a:rPr lang="nl-NL" sz="1200" dirty="0" err="1">
                <a:solidFill>
                  <a:schemeClr val="tx2">
                    <a:lumMod val="50000"/>
                  </a:schemeClr>
                </a:solidFill>
              </a:rPr>
              <a:t>many</a:t>
            </a:r>
            <a:r>
              <a:rPr lang="nl-NL" sz="1200" dirty="0">
                <a:solidFill>
                  <a:schemeClr val="tx2">
                    <a:lumMod val="50000"/>
                  </a:schemeClr>
                </a:solidFill>
              </a:rPr>
              <a:t> </a:t>
            </a:r>
            <a:r>
              <a:rPr lang="nl-NL" sz="1200" dirty="0" err="1">
                <a:solidFill>
                  <a:schemeClr val="tx2">
                    <a:lumMod val="50000"/>
                  </a:schemeClr>
                </a:solidFill>
              </a:rPr>
              <a:t>variations</a:t>
            </a:r>
            <a:r>
              <a:rPr lang="nl-NL" sz="1200" dirty="0">
                <a:solidFill>
                  <a:schemeClr val="tx2">
                    <a:lumMod val="50000"/>
                  </a:schemeClr>
                </a:solidFill>
              </a:rPr>
              <a:t> of passages of </a:t>
            </a:r>
            <a:r>
              <a:rPr lang="nl-NL" sz="1200" dirty="0" err="1">
                <a:solidFill>
                  <a:schemeClr val="tx2">
                    <a:lumMod val="50000"/>
                  </a:schemeClr>
                </a:solidFill>
              </a:rPr>
              <a:t>Lorem</a:t>
            </a:r>
            <a:r>
              <a:rPr lang="nl-NL" sz="1200" dirty="0">
                <a:solidFill>
                  <a:schemeClr val="tx2">
                    <a:lumMod val="50000"/>
                  </a:schemeClr>
                </a:solidFill>
              </a:rPr>
              <a:t> </a:t>
            </a:r>
            <a:r>
              <a:rPr lang="nl-NL" sz="1200" dirty="0" err="1">
                <a:solidFill>
                  <a:schemeClr val="tx2">
                    <a:lumMod val="50000"/>
                  </a:schemeClr>
                </a:solidFill>
              </a:rPr>
              <a:t>Ipsum</a:t>
            </a:r>
            <a:r>
              <a:rPr lang="nl-NL" sz="1200" dirty="0">
                <a:solidFill>
                  <a:schemeClr val="tx2">
                    <a:lumMod val="50000"/>
                  </a:schemeClr>
                </a:solidFill>
              </a:rPr>
              <a:t> </a:t>
            </a:r>
            <a:r>
              <a:rPr lang="nl-NL" sz="1200" dirty="0" err="1">
                <a:solidFill>
                  <a:schemeClr val="tx2">
                    <a:lumMod val="50000"/>
                  </a:schemeClr>
                </a:solidFill>
              </a:rPr>
              <a:t>available</a:t>
            </a:r>
            <a:r>
              <a:rPr lang="nl-NL" sz="1200" dirty="0">
                <a:solidFill>
                  <a:schemeClr val="tx2">
                    <a:lumMod val="50000"/>
                  </a:schemeClr>
                </a:solidFill>
              </a:rPr>
              <a:t>, but </a:t>
            </a:r>
            <a:r>
              <a:rPr lang="nl-NL" sz="1200" dirty="0" err="1">
                <a:solidFill>
                  <a:schemeClr val="tx2">
                    <a:lumMod val="50000"/>
                  </a:schemeClr>
                </a:solidFill>
              </a:rPr>
              <a:t>the</a:t>
            </a:r>
            <a:r>
              <a:rPr lang="nl-NL" sz="1200" dirty="0">
                <a:solidFill>
                  <a:schemeClr val="tx2">
                    <a:lumMod val="50000"/>
                  </a:schemeClr>
                </a:solidFill>
              </a:rPr>
              <a:t> </a:t>
            </a:r>
            <a:r>
              <a:rPr lang="nl-NL" sz="1200" dirty="0" err="1">
                <a:solidFill>
                  <a:schemeClr val="tx2">
                    <a:lumMod val="50000"/>
                  </a:schemeClr>
                </a:solidFill>
              </a:rPr>
              <a:t>majority</a:t>
            </a:r>
            <a:r>
              <a:rPr lang="nl-NL" sz="1200" dirty="0">
                <a:solidFill>
                  <a:schemeClr val="tx2">
                    <a:lumMod val="50000"/>
                  </a:schemeClr>
                </a:solidFill>
              </a:rPr>
              <a:t> have </a:t>
            </a:r>
            <a:r>
              <a:rPr lang="nl-NL" sz="1200" dirty="0" err="1">
                <a:solidFill>
                  <a:schemeClr val="tx2">
                    <a:lumMod val="50000"/>
                  </a:schemeClr>
                </a:solidFill>
              </a:rPr>
              <a:t>suffered</a:t>
            </a:r>
            <a:r>
              <a:rPr lang="nl-NL" sz="1200" dirty="0">
                <a:solidFill>
                  <a:schemeClr val="tx2">
                    <a:lumMod val="50000"/>
                  </a:schemeClr>
                </a:solidFill>
              </a:rPr>
              <a:t> </a:t>
            </a:r>
            <a:r>
              <a:rPr lang="nl-NL" sz="1200" dirty="0" err="1">
                <a:solidFill>
                  <a:schemeClr val="tx2">
                    <a:lumMod val="50000"/>
                  </a:schemeClr>
                </a:solidFill>
              </a:rPr>
              <a:t>alteration</a:t>
            </a:r>
            <a:r>
              <a:rPr lang="nl-NL" sz="1200" dirty="0">
                <a:solidFill>
                  <a:schemeClr val="tx2">
                    <a:lumMod val="50000"/>
                  </a:schemeClr>
                </a:solidFill>
              </a:rPr>
              <a:t> in </a:t>
            </a:r>
            <a:r>
              <a:rPr lang="nl-NL" sz="1200" dirty="0" err="1">
                <a:solidFill>
                  <a:schemeClr val="tx2">
                    <a:lumMod val="50000"/>
                  </a:schemeClr>
                </a:solidFill>
              </a:rPr>
              <a:t>some</a:t>
            </a:r>
            <a:r>
              <a:rPr lang="nl-NL" sz="1200" dirty="0">
                <a:solidFill>
                  <a:schemeClr val="tx2">
                    <a:lumMod val="50000"/>
                  </a:schemeClr>
                </a:solidFill>
              </a:rPr>
              <a:t> form, </a:t>
            </a:r>
            <a:r>
              <a:rPr lang="nl-NL" sz="1200" dirty="0" err="1">
                <a:solidFill>
                  <a:schemeClr val="tx2">
                    <a:lumMod val="50000"/>
                  </a:schemeClr>
                </a:solidFill>
              </a:rPr>
              <a:t>by</a:t>
            </a:r>
            <a:r>
              <a:rPr lang="nl-NL" sz="1200" dirty="0">
                <a:solidFill>
                  <a:schemeClr val="tx2">
                    <a:lumMod val="50000"/>
                  </a:schemeClr>
                </a:solidFill>
              </a:rPr>
              <a:t> </a:t>
            </a:r>
            <a:r>
              <a:rPr lang="nl-NL" sz="1200" dirty="0" err="1">
                <a:solidFill>
                  <a:schemeClr val="tx2">
                    <a:lumMod val="50000"/>
                  </a:schemeClr>
                </a:solidFill>
              </a:rPr>
              <a:t>injected</a:t>
            </a:r>
            <a:r>
              <a:rPr lang="nl-NL" sz="1200" dirty="0">
                <a:solidFill>
                  <a:schemeClr val="tx2">
                    <a:lumMod val="50000"/>
                  </a:schemeClr>
                </a:solidFill>
              </a:rPr>
              <a:t> </a:t>
            </a:r>
            <a:r>
              <a:rPr lang="nl-NL" sz="1200" dirty="0" err="1">
                <a:solidFill>
                  <a:schemeClr val="tx2">
                    <a:lumMod val="50000"/>
                  </a:schemeClr>
                </a:solidFill>
              </a:rPr>
              <a:t>humour</a:t>
            </a:r>
            <a:r>
              <a:rPr lang="nl-NL" sz="1200" dirty="0">
                <a:solidFill>
                  <a:schemeClr val="tx2">
                    <a:lumMod val="50000"/>
                  </a:schemeClr>
                </a:solidFill>
              </a:rPr>
              <a:t>, or </a:t>
            </a:r>
            <a:r>
              <a:rPr lang="nl-NL" sz="1200" dirty="0" err="1">
                <a:solidFill>
                  <a:schemeClr val="tx2">
                    <a:lumMod val="50000"/>
                  </a:schemeClr>
                </a:solidFill>
              </a:rPr>
              <a:t>randomised</a:t>
            </a:r>
            <a:r>
              <a:rPr lang="nl-NL" sz="1200" dirty="0">
                <a:solidFill>
                  <a:schemeClr val="tx2">
                    <a:lumMod val="50000"/>
                  </a:schemeClr>
                </a:solidFill>
              </a:rPr>
              <a:t> </a:t>
            </a:r>
            <a:r>
              <a:rPr lang="nl-NL" sz="1200" dirty="0" err="1">
                <a:solidFill>
                  <a:schemeClr val="tx2">
                    <a:lumMod val="50000"/>
                  </a:schemeClr>
                </a:solidFill>
              </a:rPr>
              <a:t>words</a:t>
            </a:r>
            <a:r>
              <a:rPr lang="nl-NL" sz="1200" dirty="0">
                <a:solidFill>
                  <a:schemeClr val="tx2">
                    <a:lumMod val="50000"/>
                  </a:schemeClr>
                </a:solidFill>
              </a:rPr>
              <a:t> </a:t>
            </a:r>
            <a:r>
              <a:rPr lang="nl-NL" sz="1200" dirty="0" err="1">
                <a:solidFill>
                  <a:schemeClr val="tx2">
                    <a:lumMod val="50000"/>
                  </a:schemeClr>
                </a:solidFill>
              </a:rPr>
              <a:t>which</a:t>
            </a:r>
            <a:r>
              <a:rPr lang="nl-NL" sz="1200" dirty="0">
                <a:solidFill>
                  <a:schemeClr val="tx2">
                    <a:lumMod val="50000"/>
                  </a:schemeClr>
                </a:solidFill>
              </a:rPr>
              <a:t> </a:t>
            </a:r>
            <a:r>
              <a:rPr lang="nl-NL" sz="1200" dirty="0" err="1">
                <a:solidFill>
                  <a:schemeClr val="tx2">
                    <a:lumMod val="50000"/>
                  </a:schemeClr>
                </a:solidFill>
              </a:rPr>
              <a:t>don't</a:t>
            </a:r>
            <a:r>
              <a:rPr lang="nl-NL" sz="1200" dirty="0">
                <a:solidFill>
                  <a:schemeClr val="tx2">
                    <a:lumMod val="50000"/>
                  </a:schemeClr>
                </a:solidFill>
              </a:rPr>
              <a:t> look even </a:t>
            </a:r>
            <a:r>
              <a:rPr lang="nl-NL" sz="1200" dirty="0" err="1">
                <a:solidFill>
                  <a:schemeClr val="tx2">
                    <a:lumMod val="50000"/>
                  </a:schemeClr>
                </a:solidFill>
              </a:rPr>
              <a:t>slightly</a:t>
            </a:r>
            <a:r>
              <a:rPr lang="nl-NL" sz="1200" dirty="0">
                <a:solidFill>
                  <a:schemeClr val="tx2">
                    <a:lumMod val="50000"/>
                  </a:schemeClr>
                </a:solidFill>
              </a:rPr>
              <a:t> </a:t>
            </a:r>
            <a:r>
              <a:rPr lang="nl-NL" sz="1200" dirty="0" err="1">
                <a:solidFill>
                  <a:schemeClr val="tx2">
                    <a:lumMod val="50000"/>
                  </a:schemeClr>
                </a:solidFill>
              </a:rPr>
              <a:t>believable</a:t>
            </a:r>
            <a:r>
              <a:rPr lang="nl-NL" sz="1200" dirty="0">
                <a:solidFill>
                  <a:schemeClr val="tx2">
                    <a:lumMod val="50000"/>
                  </a:schemeClr>
                </a:solidFill>
              </a:rPr>
              <a:t>. </a:t>
            </a:r>
            <a:r>
              <a:rPr lang="nl-NL" sz="1200" dirty="0" err="1">
                <a:solidFill>
                  <a:schemeClr val="tx2">
                    <a:lumMod val="50000"/>
                  </a:schemeClr>
                </a:solidFill>
              </a:rPr>
              <a:t>If</a:t>
            </a:r>
            <a:r>
              <a:rPr lang="nl-NL" sz="1200" dirty="0">
                <a:solidFill>
                  <a:schemeClr val="tx2">
                    <a:lumMod val="50000"/>
                  </a:schemeClr>
                </a:solidFill>
              </a:rPr>
              <a:t> </a:t>
            </a:r>
            <a:r>
              <a:rPr lang="nl-NL" sz="1200" dirty="0" err="1">
                <a:solidFill>
                  <a:schemeClr val="tx2">
                    <a:lumMod val="50000"/>
                  </a:schemeClr>
                </a:solidFill>
              </a:rPr>
              <a:t>you</a:t>
            </a:r>
            <a:r>
              <a:rPr lang="nl-NL" sz="1200" dirty="0">
                <a:solidFill>
                  <a:schemeClr val="tx2">
                    <a:lumMod val="50000"/>
                  </a:schemeClr>
                </a:solidFill>
              </a:rPr>
              <a:t> are </a:t>
            </a:r>
            <a:r>
              <a:rPr lang="nl-NL" sz="1200" dirty="0" err="1">
                <a:solidFill>
                  <a:schemeClr val="tx2">
                    <a:lumMod val="50000"/>
                  </a:schemeClr>
                </a:solidFill>
              </a:rPr>
              <a:t>going</a:t>
            </a:r>
            <a:r>
              <a:rPr lang="nl-NL" sz="1200" dirty="0">
                <a:solidFill>
                  <a:schemeClr val="tx2">
                    <a:lumMod val="50000"/>
                  </a:schemeClr>
                </a:solidFill>
              </a:rPr>
              <a:t> </a:t>
            </a:r>
            <a:r>
              <a:rPr lang="nl-NL" sz="1200" dirty="0" err="1">
                <a:solidFill>
                  <a:schemeClr val="tx2">
                    <a:lumMod val="50000"/>
                  </a:schemeClr>
                </a:solidFill>
              </a:rPr>
              <a:t>to</a:t>
            </a:r>
            <a:r>
              <a:rPr lang="nl-NL" sz="1200" dirty="0">
                <a:solidFill>
                  <a:schemeClr val="tx2">
                    <a:lumMod val="50000"/>
                  </a:schemeClr>
                </a:solidFill>
              </a:rPr>
              <a:t> </a:t>
            </a:r>
            <a:r>
              <a:rPr lang="nl-NL" sz="1200" dirty="0" err="1">
                <a:solidFill>
                  <a:schemeClr val="tx2">
                    <a:lumMod val="50000"/>
                  </a:schemeClr>
                </a:solidFill>
              </a:rPr>
              <a:t>use</a:t>
            </a:r>
            <a:r>
              <a:rPr lang="nl-NL" sz="1200" dirty="0">
                <a:solidFill>
                  <a:schemeClr val="tx2">
                    <a:lumMod val="50000"/>
                  </a:schemeClr>
                </a:solidFill>
              </a:rPr>
              <a:t> a passage of </a:t>
            </a:r>
            <a:r>
              <a:rPr lang="nl-NL" sz="1200" dirty="0" err="1">
                <a:solidFill>
                  <a:schemeClr val="tx2">
                    <a:lumMod val="50000"/>
                  </a:schemeClr>
                </a:solidFill>
              </a:rPr>
              <a:t>Lorem</a:t>
            </a:r>
            <a:r>
              <a:rPr lang="nl-NL" sz="1200" dirty="0">
                <a:solidFill>
                  <a:schemeClr val="tx2">
                    <a:lumMod val="50000"/>
                  </a:schemeClr>
                </a:solidFill>
              </a:rPr>
              <a:t> </a:t>
            </a:r>
            <a:r>
              <a:rPr lang="nl-NL" sz="1200" dirty="0" err="1">
                <a:solidFill>
                  <a:schemeClr val="tx2">
                    <a:lumMod val="50000"/>
                  </a:schemeClr>
                </a:solidFill>
              </a:rPr>
              <a:t>Ipsum</a:t>
            </a:r>
            <a:r>
              <a:rPr lang="nl-NL" sz="1200" dirty="0">
                <a:solidFill>
                  <a:schemeClr val="tx2">
                    <a:lumMod val="50000"/>
                  </a:schemeClr>
                </a:solidFill>
              </a:rPr>
              <a:t>, </a:t>
            </a:r>
            <a:r>
              <a:rPr lang="nl-NL" sz="1200" dirty="0" err="1">
                <a:solidFill>
                  <a:schemeClr val="tx2">
                    <a:lumMod val="50000"/>
                  </a:schemeClr>
                </a:solidFill>
              </a:rPr>
              <a:t>you</a:t>
            </a:r>
            <a:r>
              <a:rPr lang="nl-NL" sz="1200" dirty="0">
                <a:solidFill>
                  <a:schemeClr val="tx2">
                    <a:lumMod val="50000"/>
                  </a:schemeClr>
                </a:solidFill>
              </a:rPr>
              <a:t> </a:t>
            </a:r>
            <a:r>
              <a:rPr lang="nl-NL" sz="1200" dirty="0" err="1">
                <a:solidFill>
                  <a:schemeClr val="tx2">
                    <a:lumMod val="50000"/>
                  </a:schemeClr>
                </a:solidFill>
              </a:rPr>
              <a:t>need</a:t>
            </a:r>
            <a:r>
              <a:rPr lang="nl-NL" sz="1200" dirty="0">
                <a:solidFill>
                  <a:schemeClr val="tx2">
                    <a:lumMod val="50000"/>
                  </a:schemeClr>
                </a:solidFill>
              </a:rPr>
              <a:t> </a:t>
            </a:r>
            <a:r>
              <a:rPr lang="nl-NL" sz="1200" dirty="0" err="1">
                <a:solidFill>
                  <a:schemeClr val="tx2">
                    <a:lumMod val="50000"/>
                  </a:schemeClr>
                </a:solidFill>
              </a:rPr>
              <a:t>to</a:t>
            </a:r>
            <a:r>
              <a:rPr lang="nl-NL" sz="1200" dirty="0">
                <a:solidFill>
                  <a:schemeClr val="tx2">
                    <a:lumMod val="50000"/>
                  </a:schemeClr>
                </a:solidFill>
              </a:rPr>
              <a:t> </a:t>
            </a:r>
            <a:r>
              <a:rPr lang="nl-NL" sz="1200" dirty="0" err="1">
                <a:solidFill>
                  <a:schemeClr val="tx2">
                    <a:lumMod val="50000"/>
                  </a:schemeClr>
                </a:solidFill>
              </a:rPr>
              <a:t>be</a:t>
            </a:r>
            <a:r>
              <a:rPr lang="nl-NL" sz="1200" dirty="0">
                <a:solidFill>
                  <a:schemeClr val="tx2">
                    <a:lumMod val="50000"/>
                  </a:schemeClr>
                </a:solidFill>
              </a:rPr>
              <a:t> </a:t>
            </a:r>
            <a:r>
              <a:rPr lang="nl-NL" sz="1200" dirty="0" err="1">
                <a:solidFill>
                  <a:schemeClr val="tx2">
                    <a:lumMod val="50000"/>
                  </a:schemeClr>
                </a:solidFill>
              </a:rPr>
              <a:t>sure</a:t>
            </a:r>
            <a:r>
              <a:rPr lang="nl-NL" sz="1200" dirty="0">
                <a:solidFill>
                  <a:schemeClr val="tx2">
                    <a:lumMod val="50000"/>
                  </a:schemeClr>
                </a:solidFill>
              </a:rPr>
              <a:t> </a:t>
            </a:r>
            <a:r>
              <a:rPr lang="nl-NL" sz="1200" dirty="0" err="1">
                <a:solidFill>
                  <a:schemeClr val="tx2">
                    <a:lumMod val="50000"/>
                  </a:schemeClr>
                </a:solidFill>
              </a:rPr>
              <a:t>there</a:t>
            </a:r>
            <a:r>
              <a:rPr lang="nl-NL" sz="1200" dirty="0">
                <a:solidFill>
                  <a:schemeClr val="tx2">
                    <a:lumMod val="50000"/>
                  </a:schemeClr>
                </a:solidFill>
              </a:rPr>
              <a:t> </a:t>
            </a:r>
            <a:r>
              <a:rPr lang="nl-NL" sz="1200" dirty="0" err="1">
                <a:solidFill>
                  <a:schemeClr val="tx2">
                    <a:lumMod val="50000"/>
                  </a:schemeClr>
                </a:solidFill>
              </a:rPr>
              <a:t>isn't</a:t>
            </a:r>
            <a:r>
              <a:rPr lang="nl-NL" sz="1200" dirty="0">
                <a:solidFill>
                  <a:schemeClr val="tx2">
                    <a:lumMod val="50000"/>
                  </a:schemeClr>
                </a:solidFill>
              </a:rPr>
              <a:t> </a:t>
            </a:r>
            <a:r>
              <a:rPr lang="nl-NL" sz="1200" dirty="0" err="1">
                <a:solidFill>
                  <a:schemeClr val="tx2">
                    <a:lumMod val="50000"/>
                  </a:schemeClr>
                </a:solidFill>
              </a:rPr>
              <a:t>anything</a:t>
            </a:r>
            <a:r>
              <a:rPr lang="nl-NL" sz="1200" dirty="0">
                <a:solidFill>
                  <a:schemeClr val="tx2">
                    <a:lumMod val="50000"/>
                  </a:schemeClr>
                </a:solidFill>
              </a:rPr>
              <a:t> </a:t>
            </a:r>
            <a:r>
              <a:rPr lang="nl-NL" sz="1200" b="1" u="sng" dirty="0" err="1">
                <a:solidFill>
                  <a:schemeClr val="tx2">
                    <a:lumMod val="10000"/>
                  </a:schemeClr>
                </a:solidFill>
              </a:rPr>
              <a:t>embarrassing</a:t>
            </a:r>
            <a:r>
              <a:rPr lang="nl-NL" sz="1200" b="1" u="sng" dirty="0">
                <a:solidFill>
                  <a:schemeClr val="tx2">
                    <a:lumMod val="10000"/>
                  </a:schemeClr>
                </a:solidFill>
              </a:rPr>
              <a:t> </a:t>
            </a:r>
            <a:r>
              <a:rPr lang="nl-NL" sz="1200" b="1" u="sng" dirty="0" err="1">
                <a:solidFill>
                  <a:schemeClr val="tx2">
                    <a:lumMod val="10000"/>
                  </a:schemeClr>
                </a:solidFill>
              </a:rPr>
              <a:t>hidden</a:t>
            </a:r>
            <a:r>
              <a:rPr lang="nl-NL" sz="1200" b="1" u="sng" dirty="0">
                <a:solidFill>
                  <a:schemeClr val="tx2">
                    <a:lumMod val="10000"/>
                  </a:schemeClr>
                </a:solidFill>
              </a:rPr>
              <a:t> in </a:t>
            </a:r>
            <a:r>
              <a:rPr lang="nl-NL" sz="1200" b="1" u="sng" dirty="0" err="1">
                <a:solidFill>
                  <a:schemeClr val="tx2">
                    <a:lumMod val="10000"/>
                  </a:schemeClr>
                </a:solidFill>
              </a:rPr>
              <a:t>the</a:t>
            </a:r>
            <a:r>
              <a:rPr lang="nl-NL" sz="1200" b="1" u="sng" dirty="0">
                <a:solidFill>
                  <a:schemeClr val="tx2">
                    <a:lumMod val="10000"/>
                  </a:schemeClr>
                </a:solidFill>
              </a:rPr>
              <a:t> </a:t>
            </a:r>
            <a:r>
              <a:rPr lang="nl-NL" sz="1200" b="1" u="sng" dirty="0" err="1">
                <a:solidFill>
                  <a:schemeClr val="tx2">
                    <a:lumMod val="10000"/>
                  </a:schemeClr>
                </a:solidFill>
              </a:rPr>
              <a:t>middle</a:t>
            </a:r>
            <a:r>
              <a:rPr lang="nl-NL" sz="1200" b="1" dirty="0">
                <a:solidFill>
                  <a:schemeClr val="tx2">
                    <a:lumMod val="10000"/>
                  </a:schemeClr>
                </a:solidFill>
              </a:rPr>
              <a:t> </a:t>
            </a:r>
            <a:r>
              <a:rPr lang="nl-NL" sz="1200" dirty="0">
                <a:solidFill>
                  <a:schemeClr val="tx2">
                    <a:lumMod val="50000"/>
                  </a:schemeClr>
                </a:solidFill>
              </a:rPr>
              <a:t>of </a:t>
            </a:r>
            <a:r>
              <a:rPr lang="nl-NL" sz="1200" dirty="0" err="1">
                <a:solidFill>
                  <a:schemeClr val="tx2">
                    <a:lumMod val="50000"/>
                  </a:schemeClr>
                </a:solidFill>
              </a:rPr>
              <a:t>text</a:t>
            </a:r>
            <a:r>
              <a:rPr lang="nl-NL" sz="1200" dirty="0">
                <a:solidFill>
                  <a:schemeClr val="tx2">
                    <a:lumMod val="50000"/>
                  </a:schemeClr>
                </a:solidFill>
              </a:rPr>
              <a:t>. </a:t>
            </a:r>
          </a:p>
          <a:p>
            <a:endParaRPr lang="nl-NL" sz="1200" dirty="0">
              <a:solidFill>
                <a:schemeClr val="tx2">
                  <a:lumMod val="50000"/>
                </a:schemeClr>
              </a:solidFill>
            </a:endParaRPr>
          </a:p>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a:p>
            <a:endParaRPr lang="nl-NL" sz="1200" dirty="0">
              <a:solidFill>
                <a:schemeClr val="tx2">
                  <a:lumMod val="50000"/>
                </a:schemeClr>
              </a:solidFill>
            </a:endParaRPr>
          </a:p>
          <a:p>
            <a:endParaRPr lang="nl-NL" sz="1200" dirty="0">
              <a:solidFill>
                <a:schemeClr val="tx2">
                  <a:lumMod val="50000"/>
                </a:schemeClr>
              </a:solidFill>
            </a:endParaRPr>
          </a:p>
          <a:p>
            <a:r>
              <a:rPr lang="nl-NL" sz="1200" dirty="0" err="1">
                <a:solidFill>
                  <a:schemeClr val="tx2">
                    <a:lumMod val="50000"/>
                  </a:schemeClr>
                </a:solidFill>
              </a:rPr>
              <a:t>All</a:t>
            </a:r>
            <a:r>
              <a:rPr lang="nl-NL" sz="1200" dirty="0">
                <a:solidFill>
                  <a:schemeClr val="tx2">
                    <a:lumMod val="50000"/>
                  </a:schemeClr>
                </a:solidFill>
              </a:rPr>
              <a:t> </a:t>
            </a:r>
            <a:r>
              <a:rPr lang="nl-NL" sz="1200" dirty="0" err="1">
                <a:solidFill>
                  <a:schemeClr val="tx2">
                    <a:lumMod val="50000"/>
                  </a:schemeClr>
                </a:solidFill>
              </a:rPr>
              <a:t>the</a:t>
            </a:r>
            <a:r>
              <a:rPr lang="nl-NL" sz="1200" dirty="0">
                <a:solidFill>
                  <a:schemeClr val="tx2">
                    <a:lumMod val="50000"/>
                  </a:schemeClr>
                </a:solidFill>
              </a:rPr>
              <a:t> </a:t>
            </a:r>
            <a:r>
              <a:rPr lang="nl-NL" sz="1200" dirty="0" err="1">
                <a:solidFill>
                  <a:schemeClr val="tx2">
                    <a:lumMod val="50000"/>
                  </a:schemeClr>
                </a:solidFill>
              </a:rPr>
              <a:t>Lorem</a:t>
            </a:r>
            <a:r>
              <a:rPr lang="nl-NL" sz="1200" dirty="0">
                <a:solidFill>
                  <a:schemeClr val="tx2">
                    <a:lumMod val="50000"/>
                  </a:schemeClr>
                </a:solidFill>
              </a:rPr>
              <a:t> </a:t>
            </a:r>
            <a:r>
              <a:rPr lang="nl-NL" sz="1200" dirty="0" err="1">
                <a:solidFill>
                  <a:schemeClr val="tx2">
                    <a:lumMod val="50000"/>
                  </a:schemeClr>
                </a:solidFill>
              </a:rPr>
              <a:t>Ipsum</a:t>
            </a:r>
            <a:r>
              <a:rPr lang="nl-NL" sz="1200" dirty="0">
                <a:solidFill>
                  <a:schemeClr val="tx2">
                    <a:lumMod val="50000"/>
                  </a:schemeClr>
                </a:solidFill>
              </a:rPr>
              <a:t> generators on </a:t>
            </a:r>
            <a:r>
              <a:rPr lang="nl-NL" sz="1200" dirty="0" err="1">
                <a:solidFill>
                  <a:schemeClr val="tx2">
                    <a:lumMod val="50000"/>
                  </a:schemeClr>
                </a:solidFill>
              </a:rPr>
              <a:t>the</a:t>
            </a:r>
            <a:r>
              <a:rPr lang="nl-NL" sz="1200" dirty="0">
                <a:solidFill>
                  <a:schemeClr val="tx2">
                    <a:lumMod val="50000"/>
                  </a:schemeClr>
                </a:solidFill>
              </a:rPr>
              <a:t> Internet </a:t>
            </a:r>
            <a:r>
              <a:rPr lang="nl-NL" sz="1200" dirty="0" err="1">
                <a:solidFill>
                  <a:schemeClr val="tx2">
                    <a:lumMod val="50000"/>
                  </a:schemeClr>
                </a:solidFill>
              </a:rPr>
              <a:t>tend</a:t>
            </a:r>
            <a:r>
              <a:rPr lang="nl-NL" sz="1200" dirty="0">
                <a:solidFill>
                  <a:schemeClr val="tx2">
                    <a:lumMod val="50000"/>
                  </a:schemeClr>
                </a:solidFill>
              </a:rPr>
              <a:t> </a:t>
            </a:r>
            <a:r>
              <a:rPr lang="nl-NL" sz="1200" dirty="0" err="1">
                <a:solidFill>
                  <a:schemeClr val="tx2">
                    <a:lumMod val="50000"/>
                  </a:schemeClr>
                </a:solidFill>
              </a:rPr>
              <a:t>to</a:t>
            </a:r>
            <a:r>
              <a:rPr lang="nl-NL" sz="1200" dirty="0">
                <a:solidFill>
                  <a:schemeClr val="tx2">
                    <a:lumMod val="50000"/>
                  </a:schemeClr>
                </a:solidFill>
              </a:rPr>
              <a:t> </a:t>
            </a:r>
            <a:r>
              <a:rPr lang="nl-NL" sz="1200" dirty="0" err="1">
                <a:solidFill>
                  <a:schemeClr val="tx2">
                    <a:lumMod val="50000"/>
                  </a:schemeClr>
                </a:solidFill>
              </a:rPr>
              <a:t>repeat</a:t>
            </a:r>
            <a:r>
              <a:rPr lang="nl-NL" sz="1200" dirty="0">
                <a:solidFill>
                  <a:schemeClr val="tx2">
                    <a:lumMod val="50000"/>
                  </a:schemeClr>
                </a:solidFill>
              </a:rPr>
              <a:t> </a:t>
            </a:r>
            <a:r>
              <a:rPr lang="nl-NL" sz="1200" dirty="0" err="1">
                <a:solidFill>
                  <a:schemeClr val="tx2">
                    <a:lumMod val="50000"/>
                  </a:schemeClr>
                </a:solidFill>
              </a:rPr>
              <a:t>predefined</a:t>
            </a:r>
            <a:r>
              <a:rPr lang="nl-NL" sz="1200" dirty="0">
                <a:solidFill>
                  <a:schemeClr val="tx2">
                    <a:lumMod val="50000"/>
                  </a:schemeClr>
                </a:solidFill>
              </a:rPr>
              <a:t> </a:t>
            </a:r>
            <a:r>
              <a:rPr lang="nl-NL" sz="1200" dirty="0" err="1">
                <a:solidFill>
                  <a:schemeClr val="tx2">
                    <a:lumMod val="50000"/>
                  </a:schemeClr>
                </a:solidFill>
              </a:rPr>
              <a:t>chunks</a:t>
            </a:r>
            <a:r>
              <a:rPr lang="nl-NL" sz="1200" dirty="0">
                <a:solidFill>
                  <a:schemeClr val="tx2">
                    <a:lumMod val="50000"/>
                  </a:schemeClr>
                </a:solidFill>
              </a:rPr>
              <a:t> as </a:t>
            </a:r>
            <a:r>
              <a:rPr lang="nl-NL" sz="1200" dirty="0" err="1">
                <a:solidFill>
                  <a:schemeClr val="tx2">
                    <a:lumMod val="50000"/>
                  </a:schemeClr>
                </a:solidFill>
              </a:rPr>
              <a:t>necessary</a:t>
            </a:r>
            <a:r>
              <a:rPr lang="nl-NL" sz="1200" dirty="0">
                <a:solidFill>
                  <a:schemeClr val="tx2">
                    <a:lumMod val="50000"/>
                  </a:schemeClr>
                </a:solidFill>
              </a:rPr>
              <a:t>, making </a:t>
            </a:r>
            <a:r>
              <a:rPr lang="nl-NL" sz="1200" dirty="0" err="1">
                <a:solidFill>
                  <a:schemeClr val="tx2">
                    <a:lumMod val="50000"/>
                  </a:schemeClr>
                </a:solidFill>
              </a:rPr>
              <a:t>this</a:t>
            </a:r>
            <a:r>
              <a:rPr lang="nl-NL" sz="1200" dirty="0">
                <a:solidFill>
                  <a:schemeClr val="tx2">
                    <a:lumMod val="50000"/>
                  </a:schemeClr>
                </a:solidFill>
              </a:rPr>
              <a:t> </a:t>
            </a:r>
            <a:r>
              <a:rPr lang="nl-NL" sz="1200" dirty="0" err="1">
                <a:solidFill>
                  <a:schemeClr val="tx2">
                    <a:lumMod val="50000"/>
                  </a:schemeClr>
                </a:solidFill>
              </a:rPr>
              <a:t>the</a:t>
            </a:r>
            <a:r>
              <a:rPr lang="nl-NL" sz="1200" dirty="0">
                <a:solidFill>
                  <a:schemeClr val="tx2">
                    <a:lumMod val="50000"/>
                  </a:schemeClr>
                </a:solidFill>
              </a:rPr>
              <a:t> first </a:t>
            </a:r>
            <a:r>
              <a:rPr lang="nl-NL" sz="1200" dirty="0" err="1">
                <a:solidFill>
                  <a:schemeClr val="tx2">
                    <a:lumMod val="50000"/>
                  </a:schemeClr>
                </a:solidFill>
              </a:rPr>
              <a:t>true</a:t>
            </a:r>
            <a:r>
              <a:rPr lang="nl-NL" sz="1200" dirty="0">
                <a:solidFill>
                  <a:schemeClr val="tx2">
                    <a:lumMod val="50000"/>
                  </a:schemeClr>
                </a:solidFill>
              </a:rPr>
              <a:t> generator on </a:t>
            </a:r>
            <a:r>
              <a:rPr lang="nl-NL" sz="1200" dirty="0" err="1">
                <a:solidFill>
                  <a:schemeClr val="tx2">
                    <a:lumMod val="50000"/>
                  </a:schemeClr>
                </a:solidFill>
              </a:rPr>
              <a:t>the</a:t>
            </a:r>
            <a:r>
              <a:rPr lang="nl-NL" sz="1200" dirty="0">
                <a:solidFill>
                  <a:schemeClr val="tx2">
                    <a:lumMod val="50000"/>
                  </a:schemeClr>
                </a:solidFill>
              </a:rPr>
              <a:t> Internet. It </a:t>
            </a:r>
            <a:r>
              <a:rPr lang="nl-NL" sz="1200" dirty="0" err="1">
                <a:solidFill>
                  <a:schemeClr val="tx2">
                    <a:lumMod val="50000"/>
                  </a:schemeClr>
                </a:solidFill>
              </a:rPr>
              <a:t>uses</a:t>
            </a:r>
            <a:r>
              <a:rPr lang="nl-NL" sz="1200" dirty="0">
                <a:solidFill>
                  <a:schemeClr val="tx2">
                    <a:lumMod val="50000"/>
                  </a:schemeClr>
                </a:solidFill>
              </a:rPr>
              <a:t> a </a:t>
            </a:r>
            <a:r>
              <a:rPr lang="nl-NL" sz="1200" dirty="0" err="1">
                <a:solidFill>
                  <a:schemeClr val="tx2">
                    <a:lumMod val="50000"/>
                  </a:schemeClr>
                </a:solidFill>
              </a:rPr>
              <a:t>dictionary</a:t>
            </a:r>
            <a:r>
              <a:rPr lang="nl-NL" sz="1200" dirty="0">
                <a:solidFill>
                  <a:schemeClr val="tx2">
                    <a:lumMod val="50000"/>
                  </a:schemeClr>
                </a:solidFill>
              </a:rPr>
              <a:t> of over 200 Latin </a:t>
            </a:r>
            <a:r>
              <a:rPr lang="nl-NL" sz="1200" dirty="0" err="1">
                <a:solidFill>
                  <a:schemeClr val="tx2">
                    <a:lumMod val="50000"/>
                  </a:schemeClr>
                </a:solidFill>
              </a:rPr>
              <a:t>words</a:t>
            </a:r>
            <a:r>
              <a:rPr lang="nl-NL" sz="1200" dirty="0">
                <a:solidFill>
                  <a:schemeClr val="tx2">
                    <a:lumMod val="50000"/>
                  </a:schemeClr>
                </a:solidFill>
              </a:rPr>
              <a:t>, </a:t>
            </a:r>
            <a:r>
              <a:rPr lang="nl-NL" sz="1200" dirty="0" err="1">
                <a:solidFill>
                  <a:schemeClr val="tx2">
                    <a:lumMod val="50000"/>
                  </a:schemeClr>
                </a:solidFill>
              </a:rPr>
              <a:t>combined</a:t>
            </a:r>
            <a:r>
              <a:rPr lang="nl-NL" sz="1200" dirty="0">
                <a:solidFill>
                  <a:schemeClr val="tx2">
                    <a:lumMod val="50000"/>
                  </a:schemeClr>
                </a:solidFill>
              </a:rPr>
              <a:t> </a:t>
            </a:r>
            <a:r>
              <a:rPr lang="nl-NL" sz="1200" dirty="0" err="1">
                <a:solidFill>
                  <a:schemeClr val="tx2">
                    <a:lumMod val="50000"/>
                  </a:schemeClr>
                </a:solidFill>
              </a:rPr>
              <a:t>with</a:t>
            </a:r>
            <a:r>
              <a:rPr lang="nl-NL" sz="1200" dirty="0">
                <a:solidFill>
                  <a:schemeClr val="tx2">
                    <a:lumMod val="50000"/>
                  </a:schemeClr>
                </a:solidFill>
              </a:rPr>
              <a:t> a </a:t>
            </a:r>
            <a:r>
              <a:rPr lang="nl-NL" sz="1200" dirty="0" err="1">
                <a:solidFill>
                  <a:schemeClr val="tx2">
                    <a:lumMod val="50000"/>
                  </a:schemeClr>
                </a:solidFill>
              </a:rPr>
              <a:t>handful</a:t>
            </a:r>
            <a:r>
              <a:rPr lang="nl-NL" sz="1200" dirty="0">
                <a:solidFill>
                  <a:schemeClr val="tx2">
                    <a:lumMod val="50000"/>
                  </a:schemeClr>
                </a:solidFill>
              </a:rPr>
              <a:t> of model </a:t>
            </a:r>
            <a:r>
              <a:rPr lang="nl-NL" sz="1200" dirty="0" err="1">
                <a:solidFill>
                  <a:schemeClr val="tx2">
                    <a:lumMod val="50000"/>
                  </a:schemeClr>
                </a:solidFill>
              </a:rPr>
              <a:t>sentence</a:t>
            </a:r>
            <a:r>
              <a:rPr lang="nl-NL" sz="1200" dirty="0">
                <a:solidFill>
                  <a:schemeClr val="tx2">
                    <a:lumMod val="50000"/>
                  </a:schemeClr>
                </a:solidFill>
              </a:rPr>
              <a:t> </a:t>
            </a:r>
            <a:r>
              <a:rPr lang="nl-NL" sz="1200" dirty="0" err="1">
                <a:solidFill>
                  <a:schemeClr val="tx2">
                    <a:lumMod val="50000"/>
                  </a:schemeClr>
                </a:solidFill>
              </a:rPr>
              <a:t>structures</a:t>
            </a:r>
            <a:r>
              <a:rPr lang="nl-NL" sz="1200" dirty="0">
                <a:solidFill>
                  <a:schemeClr val="tx2">
                    <a:lumMod val="50000"/>
                  </a:schemeClr>
                </a:solidFill>
              </a:rPr>
              <a:t>, </a:t>
            </a:r>
            <a:r>
              <a:rPr lang="nl-NL" sz="1200" dirty="0" err="1">
                <a:solidFill>
                  <a:schemeClr val="tx2">
                    <a:lumMod val="50000"/>
                  </a:schemeClr>
                </a:solidFill>
              </a:rPr>
              <a:t>to</a:t>
            </a:r>
            <a:r>
              <a:rPr lang="nl-NL" sz="1200" dirty="0">
                <a:solidFill>
                  <a:schemeClr val="tx2">
                    <a:lumMod val="50000"/>
                  </a:schemeClr>
                </a:solidFill>
              </a:rPr>
              <a:t> </a:t>
            </a:r>
            <a:r>
              <a:rPr lang="nl-NL" sz="1200" dirty="0" err="1">
                <a:solidFill>
                  <a:schemeClr val="tx2">
                    <a:lumMod val="50000"/>
                  </a:schemeClr>
                </a:solidFill>
              </a:rPr>
              <a:t>generate</a:t>
            </a:r>
            <a:r>
              <a:rPr lang="nl-NL" sz="1200" dirty="0">
                <a:solidFill>
                  <a:schemeClr val="tx2">
                    <a:lumMod val="50000"/>
                  </a:schemeClr>
                </a:solidFill>
              </a:rPr>
              <a:t>.</a:t>
            </a:r>
          </a:p>
          <a:p>
            <a:endParaRPr lang="nl-NL" sz="1200" dirty="0">
              <a:solidFill>
                <a:schemeClr val="tx2">
                  <a:lumMod val="50000"/>
                </a:schemeClr>
              </a:solidFill>
            </a:endParaRPr>
          </a:p>
          <a:p>
            <a:pPr marL="342900" indent="-342900">
              <a:buBlip>
                <a:blip r:embed="rId5"/>
              </a:buBlip>
            </a:pPr>
            <a:endParaRPr lang="nl-NL" sz="1200" dirty="0">
              <a:solidFill>
                <a:schemeClr val="tx2">
                  <a:lumMod val="50000"/>
                </a:schemeClr>
              </a:solidFill>
            </a:endParaRPr>
          </a:p>
        </p:txBody>
      </p:sp>
      <p:pic>
        <p:nvPicPr>
          <p:cNvPr id="12" name="Afbeelding 11">
            <a:extLst>
              <a:ext uri="{FF2B5EF4-FFF2-40B4-BE49-F238E27FC236}">
                <a16:creationId xmlns:a16="http://schemas.microsoft.com/office/drawing/2014/main" id="{6A4ED80D-E9C1-EC4E-9B43-B8745EDDCD4C}"/>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20000" y="630000"/>
            <a:ext cx="1923331" cy="531528"/>
          </a:xfrm>
          <a:prstGeom prst="rect">
            <a:avLst/>
          </a:prstGeom>
        </p:spPr>
      </p:pic>
      <p:sp>
        <p:nvSpPr>
          <p:cNvPr id="3" name="Titel 2">
            <a:extLst>
              <a:ext uri="{FF2B5EF4-FFF2-40B4-BE49-F238E27FC236}">
                <a16:creationId xmlns:a16="http://schemas.microsoft.com/office/drawing/2014/main" id="{B6137214-14B7-5044-93BF-366C01F1D62A}"/>
              </a:ext>
            </a:extLst>
          </p:cNvPr>
          <p:cNvSpPr>
            <a:spLocks noGrp="1"/>
          </p:cNvSpPr>
          <p:nvPr>
            <p:ph type="title" hasCustomPrompt="1"/>
          </p:nvPr>
        </p:nvSpPr>
        <p:spPr>
          <a:xfrm>
            <a:off x="900000" y="836160"/>
            <a:ext cx="9779400" cy="720000"/>
          </a:xfrm>
          <a:prstGeom prst="rect">
            <a:avLst/>
          </a:prstGeom>
        </p:spPr>
        <p:txBody>
          <a:bodyPr vert="horz"/>
          <a:lstStyle>
            <a:lvl1pPr rtl="0">
              <a:lnSpc>
                <a:spcPct val="100000"/>
              </a:lnSpc>
              <a:defRPr sz="2400">
                <a:solidFill>
                  <a:srgbClr val="7BA6C4"/>
                </a:solidFill>
              </a:defRPr>
            </a:lvl1pPr>
          </a:lstStyle>
          <a:p>
            <a:r>
              <a:rPr lang="nl-NL" dirty="0"/>
              <a:t>Klik om stijl te bewerken</a:t>
            </a:r>
          </a:p>
        </p:txBody>
      </p:sp>
    </p:spTree>
    <p:extLst>
      <p:ext uri="{BB962C8B-B14F-4D97-AF65-F5344CB8AC3E}">
        <p14:creationId xmlns:p14="http://schemas.microsoft.com/office/powerpoint/2010/main" val="3338477002"/>
      </p:ext>
    </p:extLst>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0531490F-3985-6C86-3713-F16CD21537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C709FEF7-F0EA-A399-772C-68D52241CE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98385412-7039-F3B1-1152-B1A572C2E7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15A34-6BE9-497A-B6AE-66F4B0F4AABC}" type="datetimeFigureOut">
              <a:rPr lang="nl-NL" smtClean="0"/>
              <a:t>23-5-2024</a:t>
            </a:fld>
            <a:endParaRPr lang="nl-NL"/>
          </a:p>
        </p:txBody>
      </p:sp>
      <p:sp>
        <p:nvSpPr>
          <p:cNvPr id="5" name="Tijdelijke aanduiding voor voettekst 4">
            <a:extLst>
              <a:ext uri="{FF2B5EF4-FFF2-40B4-BE49-F238E27FC236}">
                <a16:creationId xmlns:a16="http://schemas.microsoft.com/office/drawing/2014/main" id="{AF8E92C6-0640-AF3F-B6D6-8FE17737A0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872B64D7-378C-796B-960C-2FFD7CDB71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3B540D-8E37-4D98-BF7A-8807A7466E5F}" type="slidenum">
              <a:rPr lang="nl-NL" smtClean="0"/>
              <a:t>‹nr.›</a:t>
            </a:fld>
            <a:endParaRPr lang="nl-NL"/>
          </a:p>
        </p:txBody>
      </p:sp>
      <p:sp>
        <p:nvSpPr>
          <p:cNvPr id="8" name="Tekstvak 7">
            <a:extLst>
              <a:ext uri="{FF2B5EF4-FFF2-40B4-BE49-F238E27FC236}">
                <a16:creationId xmlns:a16="http://schemas.microsoft.com/office/drawing/2014/main" id="{048E970A-0181-F87E-4018-32F4298E5219}"/>
              </a:ext>
            </a:extLst>
          </p:cNvPr>
          <p:cNvSpPr txBox="1"/>
          <p:nvPr userDrawn="1">
            <p:extLst>
              <p:ext uri="{1162E1C5-73C7-4A58-AE30-91384D911F3F}">
                <p184:classification xmlns:p184="http://schemas.microsoft.com/office/powerpoint/2018/4/main" val="ftr"/>
              </p:ext>
            </p:extLst>
          </p:nvPr>
        </p:nvSpPr>
        <p:spPr>
          <a:xfrm>
            <a:off x="0" y="6705600"/>
            <a:ext cx="760413" cy="152400"/>
          </a:xfrm>
          <a:prstGeom prst="rect">
            <a:avLst/>
          </a:prstGeom>
        </p:spPr>
        <p:txBody>
          <a:bodyPr horzOverflow="overflow" lIns="0" tIns="0" rIns="0" bIns="0">
            <a:spAutoFit/>
          </a:bodyPr>
          <a:lstStyle/>
          <a:p>
            <a:pPr algn="l"/>
            <a:r>
              <a:rPr lang="nl-NL" sz="1000">
                <a:solidFill>
                  <a:srgbClr val="000000"/>
                </a:solidFill>
                <a:latin typeface="Calibri" panose="020F0502020204030204" pitchFamily="34" charset="0"/>
                <a:cs typeface="Calibri" panose="020F0502020204030204" pitchFamily="34" charset="0"/>
              </a:rPr>
              <a:t>Intern gebruik</a:t>
            </a:r>
          </a:p>
        </p:txBody>
      </p:sp>
    </p:spTree>
    <p:extLst>
      <p:ext uri="{BB962C8B-B14F-4D97-AF65-F5344CB8AC3E}">
        <p14:creationId xmlns:p14="http://schemas.microsoft.com/office/powerpoint/2010/main" val="4269724155"/>
      </p:ext>
    </p:extLst>
  </p:cSld>
  <p:clrMap bg1="lt1" tx1="dk1" bg2="lt2" tx2="dk2" accent1="accent1" accent2="accent2" accent3="accent3" accent4="accent4" accent5="accent5" accent6="accent6" hlink="hlink" folHlink="folHlink"/>
  <p:sldLayoutIdLst>
    <p:sldLayoutId id="214748366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Wingdings" panose="05000000000000000000" pitchFamily="2" charset="2"/>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2851AD6C-69E8-A761-89DF-AB2C70287288}"/>
              </a:ext>
            </a:extLst>
          </p:cNvPr>
          <p:cNvPicPr>
            <a:picLocks noChangeAspect="1"/>
          </p:cNvPicPr>
          <p:nvPr/>
        </p:nvPicPr>
        <p:blipFill>
          <a:blip r:embed="rId2"/>
          <a:stretch>
            <a:fillRect/>
          </a:stretch>
        </p:blipFill>
        <p:spPr>
          <a:xfrm>
            <a:off x="6246688" y="1440735"/>
            <a:ext cx="5291298" cy="3829908"/>
          </a:xfrm>
          <a:prstGeom prst="rect">
            <a:avLst/>
          </a:prstGeom>
        </p:spPr>
      </p:pic>
      <p:sp>
        <p:nvSpPr>
          <p:cNvPr id="6" name="Title 7">
            <a:extLst>
              <a:ext uri="{FF2B5EF4-FFF2-40B4-BE49-F238E27FC236}">
                <a16:creationId xmlns:a16="http://schemas.microsoft.com/office/drawing/2014/main" id="{A5AD9F6F-FECE-6959-B7E5-10EC7CB39AFC}"/>
              </a:ext>
            </a:extLst>
          </p:cNvPr>
          <p:cNvSpPr>
            <a:spLocks noGrp="1"/>
          </p:cNvSpPr>
          <p:nvPr>
            <p:ph type="title"/>
          </p:nvPr>
        </p:nvSpPr>
        <p:spPr>
          <a:xfrm>
            <a:off x="352639" y="1440735"/>
            <a:ext cx="5592674" cy="3556989"/>
          </a:xfrm>
        </p:spPr>
        <p:txBody>
          <a:bodyPr vert="horz">
            <a:normAutofit/>
          </a:bodyPr>
          <a:lstStyle/>
          <a:p>
            <a:r>
              <a:rPr lang="nl-NL" sz="2700" dirty="0"/>
              <a:t>Informatiebijeenkomst Aanbesteding </a:t>
            </a:r>
            <a:br>
              <a:rPr lang="nl-NL" sz="2700" dirty="0"/>
            </a:br>
            <a:r>
              <a:rPr lang="nl-NL" sz="1800" dirty="0"/>
              <a:t>(IOC)</a:t>
            </a:r>
            <a:br>
              <a:rPr lang="nl-NL" sz="3600" dirty="0"/>
            </a:br>
            <a:br>
              <a:rPr lang="nl-NL" sz="3600" dirty="0"/>
            </a:br>
            <a:r>
              <a:rPr lang="nl-NL" sz="3600" b="1" dirty="0">
                <a:solidFill>
                  <a:schemeClr val="accent1">
                    <a:lumMod val="75000"/>
                  </a:schemeClr>
                </a:solidFill>
              </a:rPr>
              <a:t>I</a:t>
            </a:r>
            <a:r>
              <a:rPr lang="nl-NL" sz="3600" dirty="0"/>
              <a:t>ntegrale oplossingsrichting, </a:t>
            </a:r>
            <a:r>
              <a:rPr lang="nl-NL" sz="3600" b="1" dirty="0">
                <a:solidFill>
                  <a:schemeClr val="accent1">
                    <a:lumMod val="75000"/>
                  </a:schemeClr>
                </a:solidFill>
              </a:rPr>
              <a:t>O</a:t>
            </a:r>
            <a:r>
              <a:rPr lang="nl-NL" sz="3600" dirty="0"/>
              <a:t>ntwerp en </a:t>
            </a:r>
            <a:br>
              <a:rPr lang="nl-NL" sz="3600" dirty="0"/>
            </a:br>
            <a:r>
              <a:rPr lang="nl-NL" sz="3600" b="1" dirty="0">
                <a:solidFill>
                  <a:schemeClr val="accent1">
                    <a:lumMod val="75000"/>
                  </a:schemeClr>
                </a:solidFill>
              </a:rPr>
              <a:t>C</a:t>
            </a:r>
            <a:r>
              <a:rPr lang="nl-NL" sz="3600" dirty="0"/>
              <a:t>onsult</a:t>
            </a:r>
          </a:p>
        </p:txBody>
      </p:sp>
      <p:sp>
        <p:nvSpPr>
          <p:cNvPr id="7" name="Tekstvak 6">
            <a:extLst>
              <a:ext uri="{FF2B5EF4-FFF2-40B4-BE49-F238E27FC236}">
                <a16:creationId xmlns:a16="http://schemas.microsoft.com/office/drawing/2014/main" id="{EA499F9B-090E-15FC-87D0-1FA18F125D3B}"/>
              </a:ext>
            </a:extLst>
          </p:cNvPr>
          <p:cNvSpPr txBox="1"/>
          <p:nvPr/>
        </p:nvSpPr>
        <p:spPr>
          <a:xfrm>
            <a:off x="349213" y="6236413"/>
            <a:ext cx="2686441" cy="276999"/>
          </a:xfrm>
          <a:prstGeom prst="rect">
            <a:avLst/>
          </a:prstGeom>
          <a:noFill/>
        </p:spPr>
        <p:txBody>
          <a:bodyPr wrap="none" rtlCol="0">
            <a:spAutoFit/>
          </a:bodyPr>
          <a:lstStyle/>
          <a:p>
            <a:r>
              <a:rPr lang="nl-NL" sz="1200" dirty="0"/>
              <a:t>24-05-2024 – Watermolen Van Rakhorst</a:t>
            </a:r>
          </a:p>
        </p:txBody>
      </p:sp>
    </p:spTree>
    <p:extLst>
      <p:ext uri="{BB962C8B-B14F-4D97-AF65-F5344CB8AC3E}">
        <p14:creationId xmlns:p14="http://schemas.microsoft.com/office/powerpoint/2010/main" val="177231626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71AAF920-B631-15C7-EE19-BAE2F41E1462}"/>
              </a:ext>
            </a:extLst>
          </p:cNvPr>
          <p:cNvSpPr>
            <a:spLocks noGrp="1"/>
          </p:cNvSpPr>
          <p:nvPr>
            <p:ph type="subTitle" sz="quarter" idx="1"/>
          </p:nvPr>
        </p:nvSpPr>
        <p:spPr>
          <a:xfrm>
            <a:off x="900000" y="1850039"/>
            <a:ext cx="9779907" cy="4684767"/>
          </a:xfrm>
        </p:spPr>
        <p:txBody>
          <a:bodyPr>
            <a:noAutofit/>
          </a:bodyPr>
          <a:lstStyle/>
          <a:p>
            <a:r>
              <a:rPr lang="nl-NL" b="1" u="sng" dirty="0">
                <a:solidFill>
                  <a:schemeClr val="tx2"/>
                </a:solidFill>
              </a:rPr>
              <a:t>Toelichting op casussen perceel 1 &amp; 2</a:t>
            </a:r>
          </a:p>
          <a:p>
            <a:pPr marL="285750" indent="-285750">
              <a:buFont typeface="Wingdings" panose="05000000000000000000" pitchFamily="2" charset="2"/>
              <a:buChar char="§"/>
            </a:pPr>
            <a:r>
              <a:rPr lang="nl-NL" dirty="0">
                <a:solidFill>
                  <a:schemeClr val="tx2"/>
                </a:solidFill>
              </a:rPr>
              <a:t>Doelstelling bij deze werkwijze: inzicht in methodiek en resultaat</a:t>
            </a:r>
          </a:p>
          <a:p>
            <a:pPr marL="285750" indent="-285750">
              <a:buFont typeface="Wingdings" panose="05000000000000000000" pitchFamily="2" charset="2"/>
              <a:buChar char="§"/>
            </a:pPr>
            <a:r>
              <a:rPr lang="nl-NL" dirty="0">
                <a:solidFill>
                  <a:schemeClr val="tx2"/>
                </a:solidFill>
              </a:rPr>
              <a:t>Insteek casussen: samenstelling, indicatief karakter, vertaalslag naar werkbare opdracht, aannames</a:t>
            </a:r>
          </a:p>
          <a:p>
            <a:pPr marL="285750" indent="-285750">
              <a:buFont typeface="Wingdings" panose="05000000000000000000" pitchFamily="2" charset="2"/>
              <a:buChar char="§"/>
            </a:pPr>
            <a:r>
              <a:rPr lang="nl-NL" dirty="0">
                <a:solidFill>
                  <a:schemeClr val="tx2"/>
                </a:solidFill>
              </a:rPr>
              <a:t>Uitwerkingsniveau </a:t>
            </a:r>
          </a:p>
          <a:p>
            <a:pPr marL="971550" lvl="1" indent="-285750"/>
            <a:r>
              <a:rPr lang="nl-NL" sz="1600" dirty="0">
                <a:solidFill>
                  <a:schemeClr val="tx2"/>
                </a:solidFill>
              </a:rPr>
              <a:t>Omvang individuele casus uitwerking</a:t>
            </a:r>
          </a:p>
          <a:p>
            <a:pPr marL="971550" lvl="1" indent="-285750"/>
            <a:r>
              <a:rPr lang="nl-NL" sz="1600" dirty="0">
                <a:solidFill>
                  <a:schemeClr val="tx2"/>
                </a:solidFill>
              </a:rPr>
              <a:t>Bijlagen perceel 1</a:t>
            </a:r>
          </a:p>
          <a:p>
            <a:pPr marL="971550" lvl="1" indent="-285750"/>
            <a:r>
              <a:rPr lang="nl-NL" sz="1600" dirty="0">
                <a:solidFill>
                  <a:schemeClr val="tx2"/>
                </a:solidFill>
              </a:rPr>
              <a:t>Bijlagen perceel 2</a:t>
            </a:r>
          </a:p>
          <a:p>
            <a:pPr marL="971550" lvl="1" indent="-285750"/>
            <a:r>
              <a:rPr lang="nl-NL" sz="1600" dirty="0">
                <a:solidFill>
                  <a:schemeClr val="tx2"/>
                </a:solidFill>
              </a:rPr>
              <a:t>Beschrijving methodiek</a:t>
            </a:r>
          </a:p>
          <a:p>
            <a:pPr marL="285750" indent="-285750">
              <a:buFont typeface="Wingdings" panose="05000000000000000000" pitchFamily="2" charset="2"/>
              <a:buChar char="§"/>
            </a:pPr>
            <a:r>
              <a:rPr lang="nl-NL" dirty="0">
                <a:solidFill>
                  <a:schemeClr val="tx2"/>
                </a:solidFill>
              </a:rPr>
              <a:t>Beoordeling:</a:t>
            </a:r>
          </a:p>
          <a:p>
            <a:pPr marL="971550" lvl="1" indent="-285750"/>
            <a:r>
              <a:rPr lang="nl-NL" sz="1600" dirty="0">
                <a:solidFill>
                  <a:schemeClr val="tx2"/>
                </a:solidFill>
              </a:rPr>
              <a:t>Plan van aanpak uitwerking case (inhoudelijk);</a:t>
            </a:r>
          </a:p>
          <a:p>
            <a:pPr marL="1428750" lvl="2" indent="-285750"/>
            <a:r>
              <a:rPr lang="nl-NL" sz="1600" dirty="0">
                <a:solidFill>
                  <a:schemeClr val="tx2"/>
                </a:solidFill>
              </a:rPr>
              <a:t>Werkwijze;		</a:t>
            </a:r>
          </a:p>
          <a:p>
            <a:pPr marL="1428750" lvl="2" indent="-285750"/>
            <a:r>
              <a:rPr lang="nl-NL" sz="1600" dirty="0">
                <a:solidFill>
                  <a:schemeClr val="tx2"/>
                </a:solidFill>
              </a:rPr>
              <a:t>Methode en bronnen;</a:t>
            </a:r>
          </a:p>
          <a:p>
            <a:pPr marL="1428750" lvl="2" indent="-285750"/>
            <a:r>
              <a:rPr lang="nl-NL" sz="1600" dirty="0">
                <a:solidFill>
                  <a:schemeClr val="tx2"/>
                </a:solidFill>
              </a:rPr>
              <a:t>Inzet deskundigen;</a:t>
            </a:r>
          </a:p>
          <a:p>
            <a:pPr marL="971550" lvl="1" indent="-285750"/>
            <a:r>
              <a:rPr lang="nl-NL" sz="1600" dirty="0">
                <a:solidFill>
                  <a:schemeClr val="tx2"/>
                </a:solidFill>
              </a:rPr>
              <a:t>Resultaatsomschrijving op casusonderdelen;</a:t>
            </a:r>
          </a:p>
          <a:p>
            <a:pPr marL="971550" lvl="1" indent="-285750"/>
            <a:r>
              <a:rPr lang="nl-NL" sz="1600" dirty="0">
                <a:solidFill>
                  <a:schemeClr val="tx2"/>
                </a:solidFill>
              </a:rPr>
              <a:t>Kostencalculatie casus;</a:t>
            </a:r>
          </a:p>
          <a:p>
            <a:pPr marL="971550" lvl="1" indent="-285750"/>
            <a:r>
              <a:rPr lang="nl-NL" sz="1600" dirty="0">
                <a:solidFill>
                  <a:schemeClr val="tx2"/>
                </a:solidFill>
              </a:rPr>
              <a:t>Voorbeeld resultaat</a:t>
            </a:r>
          </a:p>
        </p:txBody>
      </p:sp>
      <p:sp>
        <p:nvSpPr>
          <p:cNvPr id="3" name="Titel 2">
            <a:extLst>
              <a:ext uri="{FF2B5EF4-FFF2-40B4-BE49-F238E27FC236}">
                <a16:creationId xmlns:a16="http://schemas.microsoft.com/office/drawing/2014/main" id="{12FE70AE-CDDA-6552-266C-9495E5AB821D}"/>
              </a:ext>
            </a:extLst>
          </p:cNvPr>
          <p:cNvSpPr>
            <a:spLocks noGrp="1"/>
          </p:cNvSpPr>
          <p:nvPr>
            <p:ph type="title"/>
          </p:nvPr>
        </p:nvSpPr>
        <p:spPr/>
        <p:txBody>
          <a:bodyPr/>
          <a:lstStyle/>
          <a:p>
            <a:r>
              <a:rPr lang="nl-NL" dirty="0"/>
              <a:t>Toelichting op aanbesteding – Casus</a:t>
            </a:r>
          </a:p>
        </p:txBody>
      </p:sp>
    </p:spTree>
    <p:extLst>
      <p:ext uri="{BB962C8B-B14F-4D97-AF65-F5344CB8AC3E}">
        <p14:creationId xmlns:p14="http://schemas.microsoft.com/office/powerpoint/2010/main" val="165469229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71AAF920-B631-15C7-EE19-BAE2F41E1462}"/>
              </a:ext>
            </a:extLst>
          </p:cNvPr>
          <p:cNvSpPr>
            <a:spLocks noGrp="1"/>
          </p:cNvSpPr>
          <p:nvPr>
            <p:ph type="subTitle" sz="quarter" idx="1"/>
          </p:nvPr>
        </p:nvSpPr>
        <p:spPr>
          <a:xfrm>
            <a:off x="900000" y="1850039"/>
            <a:ext cx="9779907" cy="4598057"/>
          </a:xfrm>
        </p:spPr>
        <p:txBody>
          <a:bodyPr>
            <a:normAutofit/>
          </a:bodyPr>
          <a:lstStyle/>
          <a:p>
            <a:r>
              <a:rPr lang="nl-NL" b="1" u="sng" dirty="0">
                <a:solidFill>
                  <a:schemeClr val="tx2"/>
                </a:solidFill>
              </a:rPr>
              <a:t>Perceel 1: integrale oplossingsrichting</a:t>
            </a:r>
          </a:p>
          <a:p>
            <a:pPr marL="285750" indent="-285750">
              <a:buFont typeface="Wingdings" panose="05000000000000000000" pitchFamily="2" charset="2"/>
              <a:buChar char="§"/>
            </a:pPr>
            <a:r>
              <a:rPr lang="nl-NL" dirty="0">
                <a:solidFill>
                  <a:schemeClr val="tx2"/>
                </a:solidFill>
              </a:rPr>
              <a:t>Herhaalschade vrijstaande woning</a:t>
            </a:r>
          </a:p>
          <a:p>
            <a:pPr marL="285750" indent="-285750">
              <a:buFont typeface="Wingdings" panose="05000000000000000000" pitchFamily="2" charset="2"/>
              <a:buChar char="§"/>
            </a:pPr>
            <a:r>
              <a:rPr lang="nl-NL" dirty="0">
                <a:solidFill>
                  <a:schemeClr val="tx2"/>
                </a:solidFill>
              </a:rPr>
              <a:t>Informatie beperkt: eerdere opname en afhandeling en nieuwe schade</a:t>
            </a:r>
          </a:p>
          <a:p>
            <a:pPr marL="285750" indent="-285750">
              <a:buFont typeface="Wingdings" panose="05000000000000000000" pitchFamily="2" charset="2"/>
              <a:buChar char="§"/>
            </a:pPr>
            <a:r>
              <a:rPr lang="nl-NL" dirty="0">
                <a:solidFill>
                  <a:schemeClr val="tx2"/>
                </a:solidFill>
              </a:rPr>
              <a:t>Locatie fictief, Eemsdelta</a:t>
            </a:r>
          </a:p>
          <a:p>
            <a:pPr marL="285750" indent="-285750">
              <a:buFont typeface="Wingdings" panose="05000000000000000000" pitchFamily="2" charset="2"/>
              <a:buChar char="§"/>
            </a:pPr>
            <a:r>
              <a:rPr lang="nl-NL" dirty="0">
                <a:solidFill>
                  <a:schemeClr val="tx2"/>
                </a:solidFill>
              </a:rPr>
              <a:t>Gevraagd: analyse schadebeeld en raming herstelkosten</a:t>
            </a:r>
          </a:p>
          <a:p>
            <a:pPr marL="285750" indent="-285750">
              <a:buFont typeface="Wingdings" panose="05000000000000000000" pitchFamily="2" charset="2"/>
              <a:buChar char="§"/>
            </a:pPr>
            <a:r>
              <a:rPr lang="nl-NL" dirty="0">
                <a:solidFill>
                  <a:schemeClr val="tx2"/>
                </a:solidFill>
              </a:rPr>
              <a:t>Integrale oplossingsrichting: max. 2 A4; totaal uitwerking casus max. 6 A4</a:t>
            </a:r>
          </a:p>
          <a:p>
            <a:r>
              <a:rPr lang="nl-NL" b="1" u="sng" dirty="0">
                <a:solidFill>
                  <a:schemeClr val="tx2"/>
                </a:solidFill>
              </a:rPr>
              <a:t>Perceel 2: ontwerp</a:t>
            </a:r>
          </a:p>
          <a:p>
            <a:pPr marL="285750" indent="-285750">
              <a:buFont typeface="Wingdings" panose="05000000000000000000" pitchFamily="2" charset="2"/>
              <a:buChar char="§"/>
            </a:pPr>
            <a:r>
              <a:rPr lang="nl-NL" dirty="0">
                <a:solidFill>
                  <a:schemeClr val="tx2"/>
                </a:solidFill>
              </a:rPr>
              <a:t>Complex schadegeval in vrijstaande woning met schuur</a:t>
            </a:r>
          </a:p>
          <a:p>
            <a:pPr marL="285750" indent="-285750">
              <a:buFont typeface="Wingdings" panose="05000000000000000000" pitchFamily="2" charset="2"/>
              <a:buChar char="§"/>
            </a:pPr>
            <a:r>
              <a:rPr lang="nl-NL" dirty="0">
                <a:solidFill>
                  <a:schemeClr val="tx2"/>
                </a:solidFill>
              </a:rPr>
              <a:t>Informatie: schadebeeld</a:t>
            </a:r>
          </a:p>
          <a:p>
            <a:pPr marL="285750" indent="-285750">
              <a:buFont typeface="Wingdings" panose="05000000000000000000" pitchFamily="2" charset="2"/>
              <a:buChar char="§"/>
            </a:pPr>
            <a:r>
              <a:rPr lang="nl-NL" dirty="0">
                <a:solidFill>
                  <a:schemeClr val="tx2"/>
                </a:solidFill>
              </a:rPr>
              <a:t>Locatie fictief, Appingedam</a:t>
            </a:r>
          </a:p>
          <a:p>
            <a:pPr marL="285750" indent="-285750">
              <a:buFont typeface="Wingdings" panose="05000000000000000000" pitchFamily="2" charset="2"/>
              <a:buChar char="§"/>
            </a:pPr>
            <a:r>
              <a:rPr lang="nl-NL" dirty="0">
                <a:solidFill>
                  <a:schemeClr val="tx2"/>
                </a:solidFill>
              </a:rPr>
              <a:t>Gevraagd: ontwerp voor herstel en calculatie herstelkosten</a:t>
            </a:r>
          </a:p>
          <a:p>
            <a:pPr marL="285750" indent="-285750">
              <a:buFont typeface="Wingdings" panose="05000000000000000000" pitchFamily="2" charset="2"/>
              <a:buChar char="§"/>
            </a:pPr>
            <a:r>
              <a:rPr lang="nl-NL" dirty="0">
                <a:solidFill>
                  <a:schemeClr val="tx2"/>
                </a:solidFill>
              </a:rPr>
              <a:t>Integrale oplossingsrichting: max. 4 A4; totaal uitwerking casus max. 8 A4</a:t>
            </a:r>
          </a:p>
          <a:p>
            <a:pPr marL="285750" indent="-285750">
              <a:buFont typeface="Arial" panose="020B0604020202020204" pitchFamily="34" charset="0"/>
              <a:buChar char="•"/>
            </a:pPr>
            <a:endParaRPr lang="nl-NL" dirty="0">
              <a:solidFill>
                <a:schemeClr val="tx2"/>
              </a:solidFill>
            </a:endParaRPr>
          </a:p>
        </p:txBody>
      </p:sp>
      <p:sp>
        <p:nvSpPr>
          <p:cNvPr id="3" name="Titel 2">
            <a:extLst>
              <a:ext uri="{FF2B5EF4-FFF2-40B4-BE49-F238E27FC236}">
                <a16:creationId xmlns:a16="http://schemas.microsoft.com/office/drawing/2014/main" id="{12FE70AE-CDDA-6552-266C-9495E5AB821D}"/>
              </a:ext>
            </a:extLst>
          </p:cNvPr>
          <p:cNvSpPr>
            <a:spLocks noGrp="1"/>
          </p:cNvSpPr>
          <p:nvPr>
            <p:ph type="title"/>
          </p:nvPr>
        </p:nvSpPr>
        <p:spPr/>
        <p:txBody>
          <a:bodyPr/>
          <a:lstStyle/>
          <a:p>
            <a:r>
              <a:rPr lang="nl-NL" dirty="0"/>
              <a:t>Toelichting op aanbesteding – Casus</a:t>
            </a:r>
          </a:p>
        </p:txBody>
      </p:sp>
    </p:spTree>
    <p:extLst>
      <p:ext uri="{BB962C8B-B14F-4D97-AF65-F5344CB8AC3E}">
        <p14:creationId xmlns:p14="http://schemas.microsoft.com/office/powerpoint/2010/main" val="93928453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578E121-F4D0-194D-E84E-6C0DF3ED75D7}"/>
              </a:ext>
            </a:extLst>
          </p:cNvPr>
          <p:cNvSpPr>
            <a:spLocks noGrp="1"/>
          </p:cNvSpPr>
          <p:nvPr>
            <p:ph type="title"/>
          </p:nvPr>
        </p:nvSpPr>
        <p:spPr/>
        <p:txBody>
          <a:bodyPr/>
          <a:lstStyle/>
          <a:p>
            <a:r>
              <a:rPr lang="nl-NL" dirty="0"/>
              <a:t>Toelichting op aanbesteding – Perceel 3</a:t>
            </a:r>
          </a:p>
        </p:txBody>
      </p:sp>
      <p:sp>
        <p:nvSpPr>
          <p:cNvPr id="8" name="Ondertitel 1">
            <a:extLst>
              <a:ext uri="{FF2B5EF4-FFF2-40B4-BE49-F238E27FC236}">
                <a16:creationId xmlns:a16="http://schemas.microsoft.com/office/drawing/2014/main" id="{ABD96266-03F7-01D7-2AC5-87750B228E29}"/>
              </a:ext>
            </a:extLst>
          </p:cNvPr>
          <p:cNvSpPr>
            <a:spLocks noGrp="1"/>
          </p:cNvSpPr>
          <p:nvPr>
            <p:ph type="subTitle" sz="quarter" idx="1"/>
          </p:nvPr>
        </p:nvSpPr>
        <p:spPr>
          <a:xfrm>
            <a:off x="900000" y="1850039"/>
            <a:ext cx="9779907" cy="4598057"/>
          </a:xfrm>
        </p:spPr>
        <p:txBody>
          <a:bodyPr>
            <a:normAutofit/>
          </a:bodyPr>
          <a:lstStyle/>
          <a:p>
            <a:pPr marL="285750" indent="-285750">
              <a:buFont typeface="Wingdings" panose="05000000000000000000" pitchFamily="2" charset="2"/>
              <a:buChar char="§"/>
            </a:pPr>
            <a:r>
              <a:rPr lang="nl-NL" dirty="0">
                <a:solidFill>
                  <a:schemeClr val="tx2"/>
                </a:solidFill>
              </a:rPr>
              <a:t>Technische adviesdiensten </a:t>
            </a:r>
          </a:p>
          <a:p>
            <a:pPr marL="971550" lvl="1" indent="-285750">
              <a:lnSpc>
                <a:spcPct val="150000"/>
              </a:lnSpc>
              <a:buFont typeface="Wingdings" panose="05000000000000000000" pitchFamily="2" charset="2"/>
              <a:buChar char="§"/>
            </a:pPr>
            <a:r>
              <a:rPr lang="nl-NL" sz="1600" dirty="0">
                <a:solidFill>
                  <a:schemeClr val="tx2"/>
                </a:solidFill>
              </a:rPr>
              <a:t>Strategisch technisch advies</a:t>
            </a:r>
          </a:p>
          <a:p>
            <a:pPr marL="971550" lvl="1" indent="-285750">
              <a:lnSpc>
                <a:spcPct val="150000"/>
              </a:lnSpc>
              <a:buFont typeface="Wingdings" panose="05000000000000000000" pitchFamily="2" charset="2"/>
              <a:buChar char="§"/>
            </a:pPr>
            <a:r>
              <a:rPr lang="nl-NL" sz="1600" dirty="0">
                <a:solidFill>
                  <a:schemeClr val="tx2"/>
                </a:solidFill>
              </a:rPr>
              <a:t>Tactisch technisch advies</a:t>
            </a:r>
          </a:p>
          <a:p>
            <a:pPr marL="971550" lvl="1" indent="-285750">
              <a:lnSpc>
                <a:spcPct val="150000"/>
              </a:lnSpc>
              <a:buFont typeface="Wingdings" panose="05000000000000000000" pitchFamily="2" charset="2"/>
              <a:buChar char="§"/>
            </a:pPr>
            <a:r>
              <a:rPr lang="nl-NL" sz="1600" dirty="0">
                <a:solidFill>
                  <a:schemeClr val="tx2"/>
                </a:solidFill>
              </a:rPr>
              <a:t>Positie in teams, afdelingen en programma’s IMG</a:t>
            </a:r>
          </a:p>
          <a:p>
            <a:pPr marL="971550" lvl="1" indent="-285750">
              <a:lnSpc>
                <a:spcPct val="150000"/>
              </a:lnSpc>
              <a:buFont typeface="Wingdings" panose="05000000000000000000" pitchFamily="2" charset="2"/>
              <a:buChar char="§"/>
            </a:pPr>
            <a:r>
              <a:rPr lang="nl-NL" sz="1600" dirty="0">
                <a:solidFill>
                  <a:schemeClr val="tx2"/>
                </a:solidFill>
              </a:rPr>
              <a:t>IMOA → IOC</a:t>
            </a:r>
            <a:br>
              <a:rPr lang="nl-NL" sz="1600" dirty="0">
                <a:solidFill>
                  <a:schemeClr val="tx2"/>
                </a:solidFill>
              </a:rPr>
            </a:br>
            <a:endParaRPr lang="nl-NL" sz="1600" dirty="0">
              <a:solidFill>
                <a:schemeClr val="tx2"/>
              </a:solidFill>
            </a:endParaRPr>
          </a:p>
          <a:p>
            <a:pPr marL="285750" indent="-285750">
              <a:buFont typeface="Wingdings" panose="05000000000000000000" pitchFamily="2" charset="2"/>
              <a:buChar char="§"/>
            </a:pPr>
            <a:r>
              <a:rPr lang="nl-NL" dirty="0">
                <a:solidFill>
                  <a:schemeClr val="tx2"/>
                </a:solidFill>
              </a:rPr>
              <a:t>Groei organisatie en opvang in flexibele schil</a:t>
            </a:r>
          </a:p>
          <a:p>
            <a:pPr marL="971550" lvl="1" indent="-285750">
              <a:lnSpc>
                <a:spcPct val="150000"/>
              </a:lnSpc>
            </a:pPr>
            <a:r>
              <a:rPr lang="nl-NL" sz="1600" dirty="0">
                <a:solidFill>
                  <a:schemeClr val="tx2"/>
                </a:solidFill>
              </a:rPr>
              <a:t>Daadwerkelijk herstel</a:t>
            </a:r>
          </a:p>
          <a:p>
            <a:pPr marL="971550" lvl="1" indent="-285750">
              <a:lnSpc>
                <a:spcPct val="150000"/>
              </a:lnSpc>
            </a:pPr>
            <a:r>
              <a:rPr lang="nl-NL" sz="1600" dirty="0">
                <a:solidFill>
                  <a:schemeClr val="tx2"/>
                </a:solidFill>
              </a:rPr>
              <a:t>Bouwbegeleiding Herstel in Natura</a:t>
            </a:r>
            <a:br>
              <a:rPr lang="nl-NL" sz="1600" dirty="0">
                <a:solidFill>
                  <a:schemeClr val="tx2"/>
                </a:solidFill>
              </a:rPr>
            </a:br>
            <a:endParaRPr lang="nl-NL" sz="1600" dirty="0">
              <a:solidFill>
                <a:schemeClr val="tx2"/>
              </a:solidFill>
            </a:endParaRPr>
          </a:p>
          <a:p>
            <a:endParaRPr lang="nl-NL" dirty="0"/>
          </a:p>
        </p:txBody>
      </p:sp>
    </p:spTree>
    <p:extLst>
      <p:ext uri="{BB962C8B-B14F-4D97-AF65-F5344CB8AC3E}">
        <p14:creationId xmlns:p14="http://schemas.microsoft.com/office/powerpoint/2010/main" val="188392695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578E121-F4D0-194D-E84E-6C0DF3ED75D7}"/>
              </a:ext>
            </a:extLst>
          </p:cNvPr>
          <p:cNvSpPr>
            <a:spLocks noGrp="1"/>
          </p:cNvSpPr>
          <p:nvPr>
            <p:ph type="title"/>
          </p:nvPr>
        </p:nvSpPr>
        <p:spPr/>
        <p:txBody>
          <a:bodyPr/>
          <a:lstStyle/>
          <a:p>
            <a:r>
              <a:rPr lang="nl-NL" dirty="0"/>
              <a:t>Toelichting op aanbesteding – Perceel 3</a:t>
            </a:r>
          </a:p>
        </p:txBody>
      </p:sp>
      <p:sp>
        <p:nvSpPr>
          <p:cNvPr id="6" name="Ondertitel 1">
            <a:extLst>
              <a:ext uri="{FF2B5EF4-FFF2-40B4-BE49-F238E27FC236}">
                <a16:creationId xmlns:a16="http://schemas.microsoft.com/office/drawing/2014/main" id="{0D1D39CC-09E3-52E1-A5D7-CBE35CC8AF5F}"/>
              </a:ext>
            </a:extLst>
          </p:cNvPr>
          <p:cNvSpPr>
            <a:spLocks noGrp="1"/>
          </p:cNvSpPr>
          <p:nvPr>
            <p:ph type="subTitle" sz="quarter" idx="1"/>
          </p:nvPr>
        </p:nvSpPr>
        <p:spPr>
          <a:xfrm>
            <a:off x="900000" y="1850039"/>
            <a:ext cx="9779907" cy="4732064"/>
          </a:xfrm>
        </p:spPr>
        <p:txBody>
          <a:bodyPr>
            <a:normAutofit lnSpcReduction="10000"/>
          </a:bodyPr>
          <a:lstStyle/>
          <a:p>
            <a:pPr marL="285750" indent="-285750">
              <a:buFont typeface="Wingdings" panose="05000000000000000000" pitchFamily="2" charset="2"/>
              <a:buChar char="§"/>
            </a:pPr>
            <a:r>
              <a:rPr lang="nl-NL" dirty="0">
                <a:solidFill>
                  <a:schemeClr val="tx2"/>
                </a:solidFill>
              </a:rPr>
              <a:t>Technische competenties en verkaveling</a:t>
            </a:r>
          </a:p>
          <a:p>
            <a:pPr marL="971550" lvl="1" indent="-285750">
              <a:lnSpc>
                <a:spcPct val="150000"/>
              </a:lnSpc>
              <a:buFont typeface="Wingdings" panose="05000000000000000000" pitchFamily="2" charset="2"/>
              <a:buChar char="§"/>
            </a:pPr>
            <a:r>
              <a:rPr lang="nl-NL" sz="1600" dirty="0">
                <a:solidFill>
                  <a:schemeClr val="tx2"/>
                </a:solidFill>
              </a:rPr>
              <a:t>Disciplines</a:t>
            </a:r>
          </a:p>
          <a:p>
            <a:pPr marL="1428750" lvl="2" indent="-285750">
              <a:lnSpc>
                <a:spcPct val="150000"/>
              </a:lnSpc>
            </a:pPr>
            <a:r>
              <a:rPr lang="nl-NL" sz="1600" dirty="0">
                <a:solidFill>
                  <a:schemeClr val="tx2"/>
                </a:solidFill>
              </a:rPr>
              <a:t>Bouwkundige kennis (constructief, bouwfysica, ontwerpen en calculatie);</a:t>
            </a:r>
          </a:p>
          <a:p>
            <a:pPr marL="1428750" lvl="2" indent="-285750">
              <a:lnSpc>
                <a:spcPct val="150000"/>
              </a:lnSpc>
            </a:pPr>
            <a:r>
              <a:rPr lang="nl-NL" sz="1600" dirty="0">
                <a:solidFill>
                  <a:schemeClr val="tx2"/>
                </a:solidFill>
              </a:rPr>
              <a:t>Kennis van grondmechanica en funderingen; </a:t>
            </a:r>
          </a:p>
          <a:p>
            <a:pPr marL="1428750" lvl="2" indent="-285750">
              <a:lnSpc>
                <a:spcPct val="150000"/>
              </a:lnSpc>
            </a:pPr>
            <a:r>
              <a:rPr lang="nl-NL" sz="1600" dirty="0">
                <a:solidFill>
                  <a:schemeClr val="tx2"/>
                </a:solidFill>
              </a:rPr>
              <a:t>Kennis van mijnbouwactiviteiten en seismologie; </a:t>
            </a:r>
          </a:p>
          <a:p>
            <a:pPr marL="1428750" lvl="2" indent="-285750">
              <a:lnSpc>
                <a:spcPct val="150000"/>
              </a:lnSpc>
            </a:pPr>
            <a:r>
              <a:rPr lang="nl-NL" sz="1600" dirty="0">
                <a:solidFill>
                  <a:schemeClr val="tx2"/>
                </a:solidFill>
              </a:rPr>
              <a:t>Bouwmethodieken, restauratie en onderhoud (en de begeleiding hiervan);</a:t>
            </a:r>
          </a:p>
          <a:p>
            <a:pPr marL="1428750" lvl="2" indent="-285750">
              <a:lnSpc>
                <a:spcPct val="150000"/>
              </a:lnSpc>
            </a:pPr>
            <a:r>
              <a:rPr lang="nl-NL" sz="1600" dirty="0">
                <a:solidFill>
                  <a:schemeClr val="tx2"/>
                </a:solidFill>
              </a:rPr>
              <a:t>GIS</a:t>
            </a:r>
          </a:p>
          <a:p>
            <a:pPr marL="971550" lvl="1" indent="-285750">
              <a:lnSpc>
                <a:spcPct val="150000"/>
              </a:lnSpc>
              <a:buFont typeface="Wingdings" panose="05000000000000000000" pitchFamily="2" charset="2"/>
              <a:buChar char="§"/>
            </a:pPr>
            <a:r>
              <a:rPr lang="nl-NL" sz="1600" dirty="0">
                <a:solidFill>
                  <a:schemeClr val="tx2"/>
                </a:solidFill>
              </a:rPr>
              <a:t>Algemene competenties</a:t>
            </a:r>
          </a:p>
          <a:p>
            <a:pPr marL="1428750" lvl="2" indent="-285750">
              <a:lnSpc>
                <a:spcPct val="150000"/>
              </a:lnSpc>
            </a:pPr>
            <a:r>
              <a:rPr lang="nl-NL" sz="1600" dirty="0">
                <a:solidFill>
                  <a:schemeClr val="tx2"/>
                </a:solidFill>
              </a:rPr>
              <a:t>Ervaring in het ontwikkelen en uitvoeren nieuwe concepten;</a:t>
            </a:r>
          </a:p>
          <a:p>
            <a:pPr marL="1428750" lvl="2" indent="-285750">
              <a:lnSpc>
                <a:spcPct val="150000"/>
              </a:lnSpc>
            </a:pPr>
            <a:r>
              <a:rPr lang="nl-NL" sz="1600" dirty="0">
                <a:solidFill>
                  <a:schemeClr val="tx2"/>
                </a:solidFill>
              </a:rPr>
              <a:t>Vertalen van beleidsmatige stukken naar uitvoeringsopdrachten;</a:t>
            </a:r>
          </a:p>
          <a:p>
            <a:pPr marL="1428750" lvl="2" indent="-285750">
              <a:lnSpc>
                <a:spcPct val="150000"/>
              </a:lnSpc>
            </a:pPr>
            <a:r>
              <a:rPr lang="nl-NL" sz="1600" dirty="0">
                <a:solidFill>
                  <a:schemeClr val="tx2"/>
                </a:solidFill>
              </a:rPr>
              <a:t>Adviesvaardigheden.</a:t>
            </a:r>
            <a:endParaRPr lang="nl-NL" sz="1600" dirty="0"/>
          </a:p>
          <a:p>
            <a:endParaRPr lang="nl-NL" dirty="0"/>
          </a:p>
        </p:txBody>
      </p:sp>
    </p:spTree>
    <p:extLst>
      <p:ext uri="{BB962C8B-B14F-4D97-AF65-F5344CB8AC3E}">
        <p14:creationId xmlns:p14="http://schemas.microsoft.com/office/powerpoint/2010/main" val="125091287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2E0CB66E-7B23-37A4-4380-BF2C96814D57}"/>
              </a:ext>
            </a:extLst>
          </p:cNvPr>
          <p:cNvPicPr>
            <a:picLocks noChangeAspect="1"/>
          </p:cNvPicPr>
          <p:nvPr/>
        </p:nvPicPr>
        <p:blipFill>
          <a:blip r:embed="rId2"/>
          <a:stretch>
            <a:fillRect/>
          </a:stretch>
        </p:blipFill>
        <p:spPr>
          <a:xfrm>
            <a:off x="2232928" y="1559073"/>
            <a:ext cx="7412481" cy="4142593"/>
          </a:xfrm>
          <a:prstGeom prst="rect">
            <a:avLst/>
          </a:prstGeom>
        </p:spPr>
      </p:pic>
      <p:sp>
        <p:nvSpPr>
          <p:cNvPr id="2" name="Titel 2">
            <a:extLst>
              <a:ext uri="{FF2B5EF4-FFF2-40B4-BE49-F238E27FC236}">
                <a16:creationId xmlns:a16="http://schemas.microsoft.com/office/drawing/2014/main" id="{49FEE8F7-9A01-ECC9-1CA8-5877E85109CD}"/>
              </a:ext>
            </a:extLst>
          </p:cNvPr>
          <p:cNvSpPr txBox="1">
            <a:spLocks/>
          </p:cNvSpPr>
          <p:nvPr/>
        </p:nvSpPr>
        <p:spPr>
          <a:xfrm>
            <a:off x="900000" y="836160"/>
            <a:ext cx="9779400" cy="7200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2400" kern="1200">
                <a:solidFill>
                  <a:srgbClr val="7BA6C4"/>
                </a:solidFill>
                <a:latin typeface="+mj-lt"/>
                <a:ea typeface="+mj-ea"/>
                <a:cs typeface="+mj-cs"/>
              </a:defRPr>
            </a:lvl1pPr>
          </a:lstStyle>
          <a:p>
            <a:r>
              <a:rPr lang="nl-NL" dirty="0"/>
              <a:t>Vragen?</a:t>
            </a:r>
          </a:p>
        </p:txBody>
      </p:sp>
    </p:spTree>
    <p:extLst>
      <p:ext uri="{BB962C8B-B14F-4D97-AF65-F5344CB8AC3E}">
        <p14:creationId xmlns:p14="http://schemas.microsoft.com/office/powerpoint/2010/main" val="162290863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325C24B3-AD52-3A88-FB83-AC3C59C1CBE8}"/>
              </a:ext>
            </a:extLst>
          </p:cNvPr>
          <p:cNvPicPr>
            <a:picLocks noChangeAspect="1"/>
          </p:cNvPicPr>
          <p:nvPr/>
        </p:nvPicPr>
        <p:blipFill>
          <a:blip r:embed="rId2"/>
          <a:stretch>
            <a:fillRect/>
          </a:stretch>
        </p:blipFill>
        <p:spPr>
          <a:xfrm>
            <a:off x="2499663" y="1556160"/>
            <a:ext cx="7192674" cy="4567798"/>
          </a:xfrm>
          <a:prstGeom prst="rect">
            <a:avLst/>
          </a:prstGeom>
        </p:spPr>
      </p:pic>
      <p:sp>
        <p:nvSpPr>
          <p:cNvPr id="4" name="Titel 3">
            <a:extLst>
              <a:ext uri="{FF2B5EF4-FFF2-40B4-BE49-F238E27FC236}">
                <a16:creationId xmlns:a16="http://schemas.microsoft.com/office/drawing/2014/main" id="{2470A619-E37E-9CDC-193C-A2D401C97E8B}"/>
              </a:ext>
            </a:extLst>
          </p:cNvPr>
          <p:cNvSpPr>
            <a:spLocks noGrp="1"/>
          </p:cNvSpPr>
          <p:nvPr>
            <p:ph type="title"/>
          </p:nvPr>
        </p:nvSpPr>
        <p:spPr/>
        <p:txBody>
          <a:bodyPr/>
          <a:lstStyle/>
          <a:p>
            <a:r>
              <a:rPr lang="nl-NL" dirty="0"/>
              <a:t>Dank voor uw aanwezigheid!</a:t>
            </a:r>
          </a:p>
        </p:txBody>
      </p:sp>
    </p:spTree>
    <p:extLst>
      <p:ext uri="{BB962C8B-B14F-4D97-AF65-F5344CB8AC3E}">
        <p14:creationId xmlns:p14="http://schemas.microsoft.com/office/powerpoint/2010/main" val="419513475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BE1CDC9-0348-1FC4-497E-C80A30637847}"/>
              </a:ext>
            </a:extLst>
          </p:cNvPr>
          <p:cNvSpPr>
            <a:spLocks noGrp="1"/>
          </p:cNvSpPr>
          <p:nvPr>
            <p:ph type="title"/>
          </p:nvPr>
        </p:nvSpPr>
        <p:spPr/>
        <p:txBody>
          <a:bodyPr/>
          <a:lstStyle/>
          <a:p>
            <a:r>
              <a:rPr lang="nl-NL" dirty="0"/>
              <a:t>Agenda:</a:t>
            </a:r>
          </a:p>
        </p:txBody>
      </p:sp>
      <p:sp>
        <p:nvSpPr>
          <p:cNvPr id="4" name="Ondertitel 9">
            <a:extLst>
              <a:ext uri="{FF2B5EF4-FFF2-40B4-BE49-F238E27FC236}">
                <a16:creationId xmlns:a16="http://schemas.microsoft.com/office/drawing/2014/main" id="{81501551-73C8-F051-F076-0A4B74E262AB}"/>
              </a:ext>
            </a:extLst>
          </p:cNvPr>
          <p:cNvSpPr txBox="1">
            <a:spLocks/>
          </p:cNvSpPr>
          <p:nvPr/>
        </p:nvSpPr>
        <p:spPr>
          <a:xfrm>
            <a:off x="900000" y="1774637"/>
            <a:ext cx="3788781" cy="4111972"/>
          </a:xfrm>
          <a:prstGeom prst="rect">
            <a:avLst/>
          </a:prstGeom>
        </p:spPr>
        <p:txBody>
          <a:bodyPr>
            <a:noAutofit/>
          </a:bodyPr>
          <a:lstStyle>
            <a:lvl1pPr marL="0" indent="0" algn="l" defTabSz="914400" rtl="0" eaLnBrk="1" latinLnBrk="0" hangingPunct="1">
              <a:lnSpc>
                <a:spcPct val="90000"/>
              </a:lnSpc>
              <a:spcBef>
                <a:spcPts val="1000"/>
              </a:spcBef>
              <a:buFont typeface="Wingdings" panose="05000000000000000000" pitchFamily="2" charset="2"/>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lnSpc>
                <a:spcPct val="200000"/>
              </a:lnSpc>
              <a:buFont typeface="Wingdings" panose="05000000000000000000" pitchFamily="2" charset="2"/>
              <a:buAutoNum type="arabicPeriod"/>
            </a:pPr>
            <a:r>
              <a:rPr lang="nl-NL" sz="2400" dirty="0">
                <a:solidFill>
                  <a:srgbClr val="7BA6C4"/>
                </a:solidFill>
                <a:latin typeface="+mj-lt"/>
                <a:ea typeface="+mj-ea"/>
                <a:cs typeface="+mj-cs"/>
              </a:rPr>
              <a:t>Introductie IMG </a:t>
            </a:r>
          </a:p>
          <a:p>
            <a:pPr marL="228600" indent="-228600">
              <a:lnSpc>
                <a:spcPct val="200000"/>
              </a:lnSpc>
              <a:buFont typeface="Wingdings" panose="05000000000000000000" pitchFamily="2" charset="2"/>
              <a:buAutoNum type="arabicPeriod"/>
            </a:pPr>
            <a:r>
              <a:rPr lang="nl-NL" sz="2400" dirty="0">
                <a:solidFill>
                  <a:srgbClr val="7BA6C4"/>
                </a:solidFill>
                <a:latin typeface="+mj-lt"/>
                <a:ea typeface="+mj-ea"/>
                <a:cs typeface="+mj-cs"/>
              </a:rPr>
              <a:t>IOC</a:t>
            </a:r>
          </a:p>
          <a:p>
            <a:pPr marL="228600" indent="-228600">
              <a:lnSpc>
                <a:spcPct val="200000"/>
              </a:lnSpc>
              <a:buFont typeface="Wingdings" panose="05000000000000000000" pitchFamily="2" charset="2"/>
              <a:buAutoNum type="arabicPeriod" startAt="3"/>
            </a:pPr>
            <a:r>
              <a:rPr lang="nl-NL" sz="2400" dirty="0">
                <a:solidFill>
                  <a:srgbClr val="7BA6C4"/>
                </a:solidFill>
                <a:latin typeface="+mj-lt"/>
                <a:ea typeface="+mj-ea"/>
                <a:cs typeface="+mj-cs"/>
              </a:rPr>
              <a:t>Toelichting aanbesteding </a:t>
            </a:r>
          </a:p>
          <a:p>
            <a:pPr marL="228600" indent="-228600">
              <a:lnSpc>
                <a:spcPct val="200000"/>
              </a:lnSpc>
              <a:buFont typeface="Wingdings" panose="05000000000000000000" pitchFamily="2" charset="2"/>
              <a:buAutoNum type="arabicPeriod" startAt="3"/>
            </a:pPr>
            <a:r>
              <a:rPr lang="nl-NL" sz="2400" dirty="0">
                <a:solidFill>
                  <a:srgbClr val="7BA6C4"/>
                </a:solidFill>
                <a:latin typeface="+mj-lt"/>
                <a:ea typeface="+mj-ea"/>
                <a:cs typeface="+mj-cs"/>
              </a:rPr>
              <a:t>Vragenronde</a:t>
            </a:r>
          </a:p>
        </p:txBody>
      </p:sp>
      <p:pic>
        <p:nvPicPr>
          <p:cNvPr id="6" name="Afbeelding 5">
            <a:extLst>
              <a:ext uri="{FF2B5EF4-FFF2-40B4-BE49-F238E27FC236}">
                <a16:creationId xmlns:a16="http://schemas.microsoft.com/office/drawing/2014/main" id="{969146E4-4655-4B9C-9994-7F73AAF2A8DD}"/>
              </a:ext>
            </a:extLst>
          </p:cNvPr>
          <p:cNvPicPr>
            <a:picLocks noChangeAspect="1"/>
          </p:cNvPicPr>
          <p:nvPr/>
        </p:nvPicPr>
        <p:blipFill>
          <a:blip r:embed="rId2"/>
          <a:stretch>
            <a:fillRect/>
          </a:stretch>
        </p:blipFill>
        <p:spPr>
          <a:xfrm>
            <a:off x="5851085" y="1556160"/>
            <a:ext cx="5823353" cy="3950788"/>
          </a:xfrm>
          <a:prstGeom prst="rect">
            <a:avLst/>
          </a:prstGeom>
        </p:spPr>
      </p:pic>
    </p:spTree>
    <p:extLst>
      <p:ext uri="{BB962C8B-B14F-4D97-AF65-F5344CB8AC3E}">
        <p14:creationId xmlns:p14="http://schemas.microsoft.com/office/powerpoint/2010/main" val="269093712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45937D99-D40A-EC17-BA51-161850BC985D}"/>
              </a:ext>
            </a:extLst>
          </p:cNvPr>
          <p:cNvSpPr>
            <a:spLocks noGrp="1"/>
          </p:cNvSpPr>
          <p:nvPr>
            <p:ph type="subTitle" sz="quarter" idx="1"/>
          </p:nvPr>
        </p:nvSpPr>
        <p:spPr/>
        <p:txBody>
          <a:bodyPr/>
          <a:lstStyle/>
          <a:p>
            <a:pPr marL="285750" indent="-285750">
              <a:buFont typeface="Wingdings" panose="05000000000000000000" pitchFamily="2" charset="2"/>
              <a:buChar char="§"/>
            </a:pPr>
            <a:r>
              <a:rPr lang="nl-NL" b="1" dirty="0">
                <a:solidFill>
                  <a:schemeClr val="tx2"/>
                </a:solidFill>
              </a:rPr>
              <a:t>Algemeen IMG</a:t>
            </a:r>
          </a:p>
          <a:p>
            <a:pPr marL="971550" lvl="1" indent="-285750"/>
            <a:r>
              <a:rPr lang="nl-NL" sz="1600" dirty="0">
                <a:solidFill>
                  <a:schemeClr val="tx2"/>
                </a:solidFill>
              </a:rPr>
              <a:t>Opdracht IMG</a:t>
            </a:r>
          </a:p>
          <a:p>
            <a:pPr marL="971550" lvl="1" indent="-285750"/>
            <a:r>
              <a:rPr lang="nl-NL" dirty="0">
                <a:solidFill>
                  <a:schemeClr val="tx2"/>
                </a:solidFill>
              </a:rPr>
              <a:t>De IMG organisatie</a:t>
            </a:r>
          </a:p>
          <a:p>
            <a:pPr marL="971550" lvl="1" indent="-285750"/>
            <a:endParaRPr lang="nl-NL" dirty="0">
              <a:solidFill>
                <a:schemeClr val="tx2"/>
              </a:solidFill>
            </a:endParaRPr>
          </a:p>
          <a:p>
            <a:pPr marL="285750" indent="-285750">
              <a:buFont typeface="Wingdings" panose="05000000000000000000" pitchFamily="2" charset="2"/>
              <a:buChar char="§"/>
            </a:pPr>
            <a:r>
              <a:rPr lang="nl-NL" b="1" dirty="0">
                <a:solidFill>
                  <a:schemeClr val="tx2"/>
                </a:solidFill>
              </a:rPr>
              <a:t>Parlementaire enquête 3 x M: Milder, Menselijker en Makkelijker.</a:t>
            </a:r>
          </a:p>
          <a:p>
            <a:pPr marL="971550" lvl="1" indent="-285750"/>
            <a:r>
              <a:rPr lang="nl-NL" sz="1600" dirty="0">
                <a:solidFill>
                  <a:schemeClr val="tx2"/>
                </a:solidFill>
              </a:rPr>
              <a:t>Focus op herstel </a:t>
            </a:r>
          </a:p>
          <a:p>
            <a:pPr marL="971550" lvl="1" indent="-285750"/>
            <a:r>
              <a:rPr lang="nl-NL" sz="1600" dirty="0">
                <a:solidFill>
                  <a:schemeClr val="tx2"/>
                </a:solidFill>
              </a:rPr>
              <a:t>Knelpunten oplossen (vastgelopen situaties en knelpunten pot)</a:t>
            </a:r>
          </a:p>
          <a:p>
            <a:pPr marL="971550" lvl="1" indent="-285750"/>
            <a:r>
              <a:rPr lang="nl-NL" sz="1600" dirty="0">
                <a:solidFill>
                  <a:schemeClr val="tx2"/>
                </a:solidFill>
              </a:rPr>
              <a:t>Belangengroepen</a:t>
            </a:r>
          </a:p>
          <a:p>
            <a:pPr marL="971550" lvl="1" indent="-285750"/>
            <a:endParaRPr lang="nl-NL" sz="1600" dirty="0">
              <a:solidFill>
                <a:schemeClr val="tx2"/>
              </a:solidFill>
            </a:endParaRPr>
          </a:p>
          <a:p>
            <a:pPr marL="285750" indent="-285750">
              <a:buFont typeface="Wingdings" panose="05000000000000000000" pitchFamily="2" charset="2"/>
              <a:buChar char="§"/>
            </a:pPr>
            <a:r>
              <a:rPr lang="nl-NL" b="1" dirty="0">
                <a:solidFill>
                  <a:schemeClr val="tx2"/>
                </a:solidFill>
              </a:rPr>
              <a:t>Toekomstige verwachtingen</a:t>
            </a:r>
          </a:p>
          <a:p>
            <a:pPr marL="971550" lvl="1" indent="-285750"/>
            <a:r>
              <a:rPr lang="nl-NL" sz="1600" dirty="0">
                <a:solidFill>
                  <a:schemeClr val="tx2"/>
                </a:solidFill>
              </a:rPr>
              <a:t>Effect PEAG en veranderd beleid op o.a. instroom</a:t>
            </a:r>
          </a:p>
          <a:p>
            <a:pPr marL="971550" lvl="1" indent="-285750"/>
            <a:r>
              <a:rPr lang="nl-NL" sz="1600" dirty="0">
                <a:solidFill>
                  <a:schemeClr val="tx2"/>
                </a:solidFill>
              </a:rPr>
              <a:t>Effect PEAG op aanbestedingsplafond</a:t>
            </a:r>
          </a:p>
          <a:p>
            <a:pPr marL="971550" lvl="1" indent="-285750"/>
            <a:r>
              <a:rPr lang="nl-NL" sz="1600" dirty="0">
                <a:solidFill>
                  <a:schemeClr val="tx2"/>
                </a:solidFill>
              </a:rPr>
              <a:t>Effect PEAG veranderd afhandeling en advies complexe dossiers</a:t>
            </a:r>
          </a:p>
          <a:p>
            <a:endParaRPr lang="nl-NL" dirty="0"/>
          </a:p>
        </p:txBody>
      </p:sp>
      <p:sp>
        <p:nvSpPr>
          <p:cNvPr id="3" name="Titel 2">
            <a:extLst>
              <a:ext uri="{FF2B5EF4-FFF2-40B4-BE49-F238E27FC236}">
                <a16:creationId xmlns:a16="http://schemas.microsoft.com/office/drawing/2014/main" id="{F188F96E-D92F-6055-52B3-44A45B7878FB}"/>
              </a:ext>
            </a:extLst>
          </p:cNvPr>
          <p:cNvSpPr>
            <a:spLocks noGrp="1"/>
          </p:cNvSpPr>
          <p:nvPr>
            <p:ph type="title"/>
          </p:nvPr>
        </p:nvSpPr>
        <p:spPr/>
        <p:txBody>
          <a:bodyPr/>
          <a:lstStyle/>
          <a:p>
            <a:r>
              <a:rPr lang="nl-NL" dirty="0"/>
              <a:t>Huidige stand van zaken IMG en toekomst</a:t>
            </a:r>
          </a:p>
        </p:txBody>
      </p:sp>
      <p:pic>
        <p:nvPicPr>
          <p:cNvPr id="4" name="Afbeelding 3">
            <a:extLst>
              <a:ext uri="{FF2B5EF4-FFF2-40B4-BE49-F238E27FC236}">
                <a16:creationId xmlns:a16="http://schemas.microsoft.com/office/drawing/2014/main" id="{50D9FE6C-31DC-1A48-3E3C-913E5F909271}"/>
              </a:ext>
            </a:extLst>
          </p:cNvPr>
          <p:cNvPicPr>
            <a:picLocks noChangeAspect="1"/>
          </p:cNvPicPr>
          <p:nvPr/>
        </p:nvPicPr>
        <p:blipFill>
          <a:blip r:embed="rId2"/>
          <a:stretch>
            <a:fillRect/>
          </a:stretch>
        </p:blipFill>
        <p:spPr>
          <a:xfrm>
            <a:off x="8348229" y="1850040"/>
            <a:ext cx="2838450" cy="3676650"/>
          </a:xfrm>
          <a:prstGeom prst="rect">
            <a:avLst/>
          </a:prstGeom>
        </p:spPr>
      </p:pic>
    </p:spTree>
    <p:extLst>
      <p:ext uri="{BB962C8B-B14F-4D97-AF65-F5344CB8AC3E}">
        <p14:creationId xmlns:p14="http://schemas.microsoft.com/office/powerpoint/2010/main" val="271816225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362F1F31-5709-A1CA-1DDF-CCE1C8FA59F4}"/>
              </a:ext>
            </a:extLst>
          </p:cNvPr>
          <p:cNvSpPr>
            <a:spLocks noGrp="1"/>
          </p:cNvSpPr>
          <p:nvPr>
            <p:ph type="subTitle" sz="quarter" idx="1"/>
          </p:nvPr>
        </p:nvSpPr>
        <p:spPr>
          <a:xfrm>
            <a:off x="899999" y="1850040"/>
            <a:ext cx="7838755" cy="4171800"/>
          </a:xfrm>
        </p:spPr>
        <p:txBody>
          <a:bodyPr>
            <a:normAutofit fontScale="92500" lnSpcReduction="10000"/>
          </a:bodyPr>
          <a:lstStyle/>
          <a:p>
            <a:r>
              <a:rPr lang="nl-NL" b="1" u="sng" dirty="0">
                <a:solidFill>
                  <a:schemeClr val="tx2"/>
                </a:solidFill>
              </a:rPr>
              <a:t>Behoeften IMG</a:t>
            </a:r>
          </a:p>
          <a:p>
            <a:pPr marL="285750" indent="-285750">
              <a:buFont typeface="Wingdings" panose="05000000000000000000" pitchFamily="2" charset="2"/>
              <a:buChar char="§"/>
            </a:pPr>
            <a:r>
              <a:rPr lang="nl-NL" dirty="0">
                <a:solidFill>
                  <a:schemeClr val="tx2"/>
                </a:solidFill>
              </a:rPr>
              <a:t>Waarom nu deze aanbesteding?</a:t>
            </a:r>
          </a:p>
          <a:p>
            <a:pPr marL="285750" indent="-285750">
              <a:buFont typeface="Wingdings" panose="05000000000000000000" pitchFamily="2" charset="2"/>
              <a:buChar char="§"/>
            </a:pPr>
            <a:r>
              <a:rPr lang="nl-NL" dirty="0">
                <a:solidFill>
                  <a:schemeClr val="tx2"/>
                </a:solidFill>
              </a:rPr>
              <a:t>Waarom de drie percelen</a:t>
            </a:r>
          </a:p>
          <a:p>
            <a:endParaRPr lang="nl-NL" b="1" dirty="0">
              <a:solidFill>
                <a:schemeClr val="tx2"/>
              </a:solidFill>
            </a:endParaRPr>
          </a:p>
          <a:p>
            <a:r>
              <a:rPr lang="nl-NL" b="1" u="sng" dirty="0">
                <a:solidFill>
                  <a:schemeClr val="tx2"/>
                </a:solidFill>
              </a:rPr>
              <a:t>Percelen</a:t>
            </a:r>
          </a:p>
          <a:p>
            <a:pPr marL="285750" indent="-285750">
              <a:buFont typeface="Wingdings" panose="05000000000000000000" pitchFamily="2" charset="2"/>
              <a:buChar char="§"/>
            </a:pPr>
            <a:r>
              <a:rPr lang="nl-NL" b="1" dirty="0">
                <a:solidFill>
                  <a:schemeClr val="tx2"/>
                </a:solidFill>
              </a:rPr>
              <a:t>Perceel 1 – Integrale oplossingsrichting en onderzoek</a:t>
            </a:r>
          </a:p>
          <a:p>
            <a:pPr marL="971550" lvl="1" indent="-285750"/>
            <a:r>
              <a:rPr lang="nl-NL" dirty="0">
                <a:solidFill>
                  <a:schemeClr val="tx2"/>
                </a:solidFill>
              </a:rPr>
              <a:t>Een bureaustudie van onderzoeken en rapporten met als resultaat een Integrale oplossingsrichting voor het herstel op schetsontwerpniveau (SO).</a:t>
            </a:r>
            <a:endParaRPr lang="nl-NL" b="1" dirty="0">
              <a:solidFill>
                <a:schemeClr val="tx2"/>
              </a:solidFill>
            </a:endParaRPr>
          </a:p>
          <a:p>
            <a:pPr marL="285750" indent="-285750">
              <a:buFont typeface="Wingdings" panose="05000000000000000000" pitchFamily="2" charset="2"/>
              <a:buChar char="§"/>
            </a:pPr>
            <a:r>
              <a:rPr lang="nl-NL" sz="1600" b="1" dirty="0">
                <a:solidFill>
                  <a:schemeClr val="tx2"/>
                </a:solidFill>
              </a:rPr>
              <a:t>Perceel 2 – Definitief ontwerp</a:t>
            </a:r>
          </a:p>
          <a:p>
            <a:pPr marL="971550" lvl="1" indent="-285750"/>
            <a:r>
              <a:rPr lang="nl-NL" dirty="0">
                <a:solidFill>
                  <a:schemeClr val="tx2"/>
                </a:solidFill>
              </a:rPr>
              <a:t>Omvat alle werkzaamheden om te komen tot een definitief ontwerp (DO) inclusief een kostencalculatie. Dit kan zowel op basis van een Integrale oplossingsrichting zijn of voortkomen uit een direct verzoek van Opdrachtgever.</a:t>
            </a:r>
          </a:p>
          <a:p>
            <a:pPr marL="285750" indent="-285750">
              <a:buFont typeface="Wingdings" panose="05000000000000000000" pitchFamily="2" charset="2"/>
              <a:buChar char="§"/>
            </a:pPr>
            <a:r>
              <a:rPr lang="nl-NL" b="1" dirty="0">
                <a:solidFill>
                  <a:schemeClr val="tx2"/>
                </a:solidFill>
              </a:rPr>
              <a:t>Perceel 3 – Consult</a:t>
            </a:r>
          </a:p>
          <a:p>
            <a:pPr marL="971550" lvl="1" indent="-285750"/>
            <a:r>
              <a:rPr lang="nl-NL" dirty="0">
                <a:solidFill>
                  <a:schemeClr val="tx2"/>
                </a:solidFill>
              </a:rPr>
              <a:t>Dit Perceel betreft een flexibele schil van technisch en/of bouwkundig onderlegde adviseurs op operationeel en tactisch niveau</a:t>
            </a:r>
          </a:p>
        </p:txBody>
      </p:sp>
      <p:sp>
        <p:nvSpPr>
          <p:cNvPr id="3" name="Titel 2">
            <a:extLst>
              <a:ext uri="{FF2B5EF4-FFF2-40B4-BE49-F238E27FC236}">
                <a16:creationId xmlns:a16="http://schemas.microsoft.com/office/drawing/2014/main" id="{348E421F-9030-7B66-7426-234F56DE43E0}"/>
              </a:ext>
            </a:extLst>
          </p:cNvPr>
          <p:cNvSpPr>
            <a:spLocks noGrp="1"/>
          </p:cNvSpPr>
          <p:nvPr>
            <p:ph type="title"/>
          </p:nvPr>
        </p:nvSpPr>
        <p:spPr/>
        <p:txBody>
          <a:bodyPr/>
          <a:lstStyle/>
          <a:p>
            <a:r>
              <a:rPr lang="nl-NL" dirty="0"/>
              <a:t>IOC – Samenvatting percelen</a:t>
            </a:r>
          </a:p>
        </p:txBody>
      </p:sp>
      <p:pic>
        <p:nvPicPr>
          <p:cNvPr id="4" name="Afbeelding 3">
            <a:extLst>
              <a:ext uri="{FF2B5EF4-FFF2-40B4-BE49-F238E27FC236}">
                <a16:creationId xmlns:a16="http://schemas.microsoft.com/office/drawing/2014/main" id="{3897FE98-B802-3DAE-67CB-FCF66C43837D}"/>
              </a:ext>
            </a:extLst>
          </p:cNvPr>
          <p:cNvPicPr>
            <a:picLocks noChangeAspect="1"/>
          </p:cNvPicPr>
          <p:nvPr/>
        </p:nvPicPr>
        <p:blipFill>
          <a:blip r:embed="rId2"/>
          <a:stretch>
            <a:fillRect/>
          </a:stretch>
        </p:blipFill>
        <p:spPr>
          <a:xfrm>
            <a:off x="8817526" y="1649677"/>
            <a:ext cx="3138110" cy="3558646"/>
          </a:xfrm>
          <a:prstGeom prst="rect">
            <a:avLst/>
          </a:prstGeom>
        </p:spPr>
      </p:pic>
    </p:spTree>
    <p:extLst>
      <p:ext uri="{BB962C8B-B14F-4D97-AF65-F5344CB8AC3E}">
        <p14:creationId xmlns:p14="http://schemas.microsoft.com/office/powerpoint/2010/main" val="291985623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4A458538-C8A4-47A1-864C-5284F36E4AC2}"/>
              </a:ext>
            </a:extLst>
          </p:cNvPr>
          <p:cNvSpPr>
            <a:spLocks noGrp="1"/>
          </p:cNvSpPr>
          <p:nvPr>
            <p:ph type="subTitle" sz="quarter" idx="1"/>
          </p:nvPr>
        </p:nvSpPr>
        <p:spPr>
          <a:xfrm>
            <a:off x="7465530" y="1850040"/>
            <a:ext cx="5150709" cy="4171800"/>
          </a:xfrm>
        </p:spPr>
        <p:txBody>
          <a:bodyPr>
            <a:normAutofit/>
          </a:bodyPr>
          <a:lstStyle/>
          <a:p>
            <a:pPr marL="400050" indent="-342900">
              <a:spcAft>
                <a:spcPts val="600"/>
              </a:spcAft>
              <a:buFont typeface="Wingdings" panose="05000000000000000000" pitchFamily="2" charset="2"/>
              <a:buChar char="§"/>
            </a:pPr>
            <a:r>
              <a:rPr lang="nl-NL" dirty="0">
                <a:solidFill>
                  <a:schemeClr val="tx2"/>
                </a:solidFill>
              </a:rPr>
              <a:t>Waarom een aanbestedingsplafond</a:t>
            </a:r>
          </a:p>
          <a:p>
            <a:pPr marL="400050" indent="-342900">
              <a:spcAft>
                <a:spcPts val="600"/>
              </a:spcAft>
              <a:buFont typeface="Wingdings" panose="05000000000000000000" pitchFamily="2" charset="2"/>
              <a:buChar char="§"/>
            </a:pPr>
            <a:r>
              <a:rPr lang="nl-NL" dirty="0">
                <a:solidFill>
                  <a:schemeClr val="tx2"/>
                </a:solidFill>
              </a:rPr>
              <a:t>Verwachte behoefte</a:t>
            </a:r>
          </a:p>
          <a:p>
            <a:pPr marL="400050" indent="-342900">
              <a:spcAft>
                <a:spcPts val="600"/>
              </a:spcAft>
              <a:buFont typeface="Wingdings" panose="05000000000000000000" pitchFamily="2" charset="2"/>
              <a:buChar char="§"/>
            </a:pPr>
            <a:endParaRPr lang="nl-NL" dirty="0">
              <a:solidFill>
                <a:schemeClr val="tx2"/>
              </a:solidFill>
            </a:endParaRPr>
          </a:p>
          <a:p>
            <a:pPr marL="57150">
              <a:spcAft>
                <a:spcPts val="600"/>
              </a:spcAft>
            </a:pPr>
            <a:r>
              <a:rPr lang="nl-NL" dirty="0">
                <a:solidFill>
                  <a:schemeClr val="tx2"/>
                </a:solidFill>
              </a:rPr>
              <a:t>Verdeling bestedingsplafond:</a:t>
            </a:r>
          </a:p>
          <a:p>
            <a:pPr marL="400050" indent="-342900">
              <a:spcAft>
                <a:spcPts val="600"/>
              </a:spcAft>
              <a:buFont typeface="Wingdings" panose="05000000000000000000" pitchFamily="2" charset="2"/>
              <a:buChar char="§"/>
            </a:pPr>
            <a:r>
              <a:rPr lang="nl-NL" dirty="0">
                <a:solidFill>
                  <a:schemeClr val="tx2"/>
                </a:solidFill>
              </a:rPr>
              <a:t>Perceel 1: € 6 </a:t>
            </a:r>
            <a:r>
              <a:rPr lang="nl-NL" dirty="0" err="1">
                <a:solidFill>
                  <a:schemeClr val="tx2"/>
                </a:solidFill>
              </a:rPr>
              <a:t>mio</a:t>
            </a:r>
            <a:endParaRPr lang="nl-NL" dirty="0">
              <a:solidFill>
                <a:schemeClr val="tx2"/>
              </a:solidFill>
            </a:endParaRPr>
          </a:p>
          <a:p>
            <a:pPr marL="400050" indent="-342900">
              <a:spcAft>
                <a:spcPts val="600"/>
              </a:spcAft>
              <a:buFont typeface="Wingdings" panose="05000000000000000000" pitchFamily="2" charset="2"/>
              <a:buChar char="§"/>
            </a:pPr>
            <a:r>
              <a:rPr lang="nl-NL" dirty="0">
                <a:solidFill>
                  <a:schemeClr val="tx2"/>
                </a:solidFill>
              </a:rPr>
              <a:t>Perceel 2: € 9 </a:t>
            </a:r>
            <a:r>
              <a:rPr lang="nl-NL" dirty="0" err="1">
                <a:solidFill>
                  <a:schemeClr val="tx2"/>
                </a:solidFill>
              </a:rPr>
              <a:t>mio</a:t>
            </a:r>
            <a:endParaRPr lang="nl-NL" dirty="0">
              <a:solidFill>
                <a:schemeClr val="tx2"/>
              </a:solidFill>
            </a:endParaRPr>
          </a:p>
          <a:p>
            <a:pPr marL="400050" indent="-342900">
              <a:spcAft>
                <a:spcPts val="600"/>
              </a:spcAft>
              <a:buFont typeface="Wingdings" panose="05000000000000000000" pitchFamily="2" charset="2"/>
              <a:buChar char="§"/>
            </a:pPr>
            <a:r>
              <a:rPr lang="nl-NL" dirty="0">
                <a:solidFill>
                  <a:schemeClr val="tx2"/>
                </a:solidFill>
              </a:rPr>
              <a:t>Perceel 3: € 48 </a:t>
            </a:r>
            <a:r>
              <a:rPr lang="nl-NL" dirty="0" err="1">
                <a:solidFill>
                  <a:schemeClr val="tx2"/>
                </a:solidFill>
              </a:rPr>
              <a:t>mio</a:t>
            </a:r>
            <a:r>
              <a:rPr lang="nl-NL" dirty="0">
                <a:solidFill>
                  <a:schemeClr val="tx2"/>
                </a:solidFill>
              </a:rPr>
              <a:t> </a:t>
            </a:r>
          </a:p>
          <a:p>
            <a:pPr marL="400050" indent="-342900">
              <a:spcAft>
                <a:spcPts val="600"/>
              </a:spcAft>
              <a:buFont typeface="Wingdings" panose="05000000000000000000" pitchFamily="2" charset="2"/>
              <a:buChar char="§"/>
            </a:pPr>
            <a:r>
              <a:rPr lang="nl-NL" dirty="0">
                <a:solidFill>
                  <a:schemeClr val="tx2"/>
                </a:solidFill>
              </a:rPr>
              <a:t>Onduidelijkheden? Stel vragen schriftelijk! </a:t>
            </a:r>
          </a:p>
          <a:p>
            <a:pPr marL="1028700" lvl="1" indent="-285750">
              <a:lnSpc>
                <a:spcPct val="150000"/>
              </a:lnSpc>
              <a:spcAft>
                <a:spcPts val="600"/>
              </a:spcAft>
            </a:pPr>
            <a:r>
              <a:rPr lang="nl-NL" sz="1600" dirty="0" err="1">
                <a:solidFill>
                  <a:schemeClr val="tx2"/>
                </a:solidFill>
              </a:rPr>
              <a:t>TenderNed</a:t>
            </a:r>
            <a:endParaRPr lang="nl-NL" sz="1600" dirty="0">
              <a:solidFill>
                <a:schemeClr val="tx2"/>
              </a:solidFill>
            </a:endParaRPr>
          </a:p>
          <a:p>
            <a:endParaRPr lang="nl-NL" dirty="0"/>
          </a:p>
        </p:txBody>
      </p:sp>
      <p:sp>
        <p:nvSpPr>
          <p:cNvPr id="3" name="Titel 2">
            <a:extLst>
              <a:ext uri="{FF2B5EF4-FFF2-40B4-BE49-F238E27FC236}">
                <a16:creationId xmlns:a16="http://schemas.microsoft.com/office/drawing/2014/main" id="{A22B3594-C835-88BC-6F70-E558C10C7327}"/>
              </a:ext>
            </a:extLst>
          </p:cNvPr>
          <p:cNvSpPr>
            <a:spLocks noGrp="1"/>
          </p:cNvSpPr>
          <p:nvPr>
            <p:ph type="title"/>
          </p:nvPr>
        </p:nvSpPr>
        <p:spPr/>
        <p:txBody>
          <a:bodyPr/>
          <a:lstStyle/>
          <a:p>
            <a:r>
              <a:rPr lang="nl-NL" dirty="0"/>
              <a:t>Toelichting op aanbesteding – Aandachtspunten</a:t>
            </a:r>
          </a:p>
        </p:txBody>
      </p:sp>
      <p:pic>
        <p:nvPicPr>
          <p:cNvPr id="6" name="Afbeelding 5" descr="Afbeelding met tekst, schermopname, diagram, Lettertype&#10;&#10;Automatisch gegenereerde beschrijving">
            <a:extLst>
              <a:ext uri="{FF2B5EF4-FFF2-40B4-BE49-F238E27FC236}">
                <a16:creationId xmlns:a16="http://schemas.microsoft.com/office/drawing/2014/main" id="{DE38C667-37CF-DD86-0A60-9C18290FE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3211" y="1916159"/>
            <a:ext cx="5860371" cy="4633897"/>
          </a:xfrm>
          <a:prstGeom prst="rect">
            <a:avLst/>
          </a:prstGeom>
        </p:spPr>
      </p:pic>
      <p:sp>
        <p:nvSpPr>
          <p:cNvPr id="7" name="Rechthoek 6">
            <a:extLst>
              <a:ext uri="{FF2B5EF4-FFF2-40B4-BE49-F238E27FC236}">
                <a16:creationId xmlns:a16="http://schemas.microsoft.com/office/drawing/2014/main" id="{284EBC97-FDC2-BFB1-D62A-0547CB911E5A}"/>
              </a:ext>
            </a:extLst>
          </p:cNvPr>
          <p:cNvSpPr/>
          <p:nvPr/>
        </p:nvSpPr>
        <p:spPr>
          <a:xfrm>
            <a:off x="1901518" y="5367479"/>
            <a:ext cx="1162050" cy="196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ts val="1200"/>
              </a:lnSpc>
            </a:pPr>
            <a:r>
              <a:rPr lang="nl-NL" sz="60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Domein schade-experts</a:t>
            </a:r>
            <a:endParaRPr lang="nl-NL" sz="1100">
              <a:effectLst/>
              <a:ea typeface="Calibri" panose="020F0502020204030204" pitchFamily="34" charset="0"/>
              <a:cs typeface="Times New Roman" panose="02020603050405020304" pitchFamily="18" charset="0"/>
            </a:endParaRPr>
          </a:p>
        </p:txBody>
      </p:sp>
      <p:sp>
        <p:nvSpPr>
          <p:cNvPr id="8" name="Rechthoek 7">
            <a:extLst>
              <a:ext uri="{FF2B5EF4-FFF2-40B4-BE49-F238E27FC236}">
                <a16:creationId xmlns:a16="http://schemas.microsoft.com/office/drawing/2014/main" id="{9DC3FDE0-ED02-B144-FE6D-F260FE0FB53D}"/>
              </a:ext>
            </a:extLst>
          </p:cNvPr>
          <p:cNvSpPr/>
          <p:nvPr/>
        </p:nvSpPr>
        <p:spPr>
          <a:xfrm>
            <a:off x="4660934" y="5344594"/>
            <a:ext cx="1593850"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ts val="1200"/>
              </a:lnSpc>
            </a:pPr>
            <a:r>
              <a:rPr lang="nl-NL" sz="6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Domein Manieren van afhandelen</a:t>
            </a:r>
            <a:endParaRPr lang="nl-NL" sz="1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8281541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CE97175A-1434-F6D9-E66F-238F0298C718}"/>
              </a:ext>
            </a:extLst>
          </p:cNvPr>
          <p:cNvSpPr>
            <a:spLocks noGrp="1"/>
          </p:cNvSpPr>
          <p:nvPr>
            <p:ph type="subTitle" sz="quarter" idx="1"/>
          </p:nvPr>
        </p:nvSpPr>
        <p:spPr/>
        <p:txBody>
          <a:bodyPr/>
          <a:lstStyle/>
          <a:p>
            <a:r>
              <a:rPr lang="nl-NL" u="sng" dirty="0">
                <a:solidFill>
                  <a:schemeClr val="tx2"/>
                </a:solidFill>
              </a:rPr>
              <a:t>Het Inkoop UitvoeringsCentrum (IUC) EZK:</a:t>
            </a:r>
          </a:p>
          <a:p>
            <a:endParaRPr lang="nl-NL" b="0" i="0" dirty="0">
              <a:solidFill>
                <a:schemeClr val="tx2"/>
              </a:solidFill>
              <a:effectLst/>
            </a:endParaRPr>
          </a:p>
          <a:p>
            <a:r>
              <a:rPr lang="nl-NL" b="0" i="0" dirty="0">
                <a:solidFill>
                  <a:schemeClr val="tx2"/>
                </a:solidFill>
                <a:effectLst/>
              </a:rPr>
              <a:t>De inkoopexperts van het IUC EZK leveren een bijdrage aan de uitvoering van de programma's, projecten en regelingen van RVO, aangezien inkoop daar vaak een onderdeel van is. Hun klanten zijn te vinden op de ministeries van EZK en LNV, plus alle diensten die daaronder vallen. Ook nemen zij grote (Europese) aanbestedingstrajecten en het contractmanagement voor hun rekening.</a:t>
            </a:r>
          </a:p>
          <a:p>
            <a:endParaRPr lang="nl-NL" dirty="0">
              <a:solidFill>
                <a:schemeClr val="tx2"/>
              </a:solidFill>
            </a:endParaRPr>
          </a:p>
          <a:p>
            <a:pPr lvl="1" indent="0">
              <a:buNone/>
            </a:pPr>
            <a:endParaRPr lang="nl-NL" dirty="0">
              <a:solidFill>
                <a:schemeClr val="tx2"/>
              </a:solidFill>
            </a:endParaRPr>
          </a:p>
          <a:p>
            <a:pPr marL="971550" lvl="1" indent="-285750"/>
            <a:endParaRPr lang="nl-NL" dirty="0">
              <a:solidFill>
                <a:schemeClr val="tx2"/>
              </a:solidFill>
            </a:endParaRPr>
          </a:p>
          <a:p>
            <a:pPr marL="971550" lvl="1" indent="-285750"/>
            <a:endParaRPr lang="nl-NL" dirty="0">
              <a:solidFill>
                <a:schemeClr val="tx2"/>
              </a:solidFill>
            </a:endParaRPr>
          </a:p>
          <a:p>
            <a:endParaRPr lang="nl-NL" dirty="0">
              <a:solidFill>
                <a:schemeClr val="tx2"/>
              </a:solidFill>
            </a:endParaRPr>
          </a:p>
          <a:p>
            <a:endParaRPr lang="nl-NL" dirty="0"/>
          </a:p>
        </p:txBody>
      </p:sp>
      <p:sp>
        <p:nvSpPr>
          <p:cNvPr id="3" name="Titel 2">
            <a:extLst>
              <a:ext uri="{FF2B5EF4-FFF2-40B4-BE49-F238E27FC236}">
                <a16:creationId xmlns:a16="http://schemas.microsoft.com/office/drawing/2014/main" id="{668D9F08-96F1-2D0B-6510-5705B4A69467}"/>
              </a:ext>
            </a:extLst>
          </p:cNvPr>
          <p:cNvSpPr>
            <a:spLocks noGrp="1"/>
          </p:cNvSpPr>
          <p:nvPr>
            <p:ph type="title"/>
          </p:nvPr>
        </p:nvSpPr>
        <p:spPr/>
        <p:txBody>
          <a:bodyPr/>
          <a:lstStyle/>
          <a:p>
            <a:r>
              <a:rPr lang="nl-NL" dirty="0"/>
              <a:t>Toelichting op aanbesteding – IUC EZK</a:t>
            </a:r>
          </a:p>
        </p:txBody>
      </p:sp>
      <p:grpSp>
        <p:nvGrpSpPr>
          <p:cNvPr id="7" name="Groep 6">
            <a:extLst>
              <a:ext uri="{FF2B5EF4-FFF2-40B4-BE49-F238E27FC236}">
                <a16:creationId xmlns:a16="http://schemas.microsoft.com/office/drawing/2014/main" id="{3970534D-69E6-724C-BC8E-93A52AD80633}"/>
              </a:ext>
            </a:extLst>
          </p:cNvPr>
          <p:cNvGrpSpPr/>
          <p:nvPr/>
        </p:nvGrpSpPr>
        <p:grpSpPr>
          <a:xfrm>
            <a:off x="900000" y="4443504"/>
            <a:ext cx="3787410" cy="1578337"/>
            <a:chOff x="900000" y="4727590"/>
            <a:chExt cx="3787410" cy="1578337"/>
          </a:xfrm>
        </p:grpSpPr>
        <p:pic>
          <p:nvPicPr>
            <p:cNvPr id="8" name="Afbeelding 7">
              <a:extLst>
                <a:ext uri="{FF2B5EF4-FFF2-40B4-BE49-F238E27FC236}">
                  <a16:creationId xmlns:a16="http://schemas.microsoft.com/office/drawing/2014/main" id="{038877B1-53FE-6018-B0E2-35CD79B494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474" r="-8339" b="23285"/>
            <a:stretch/>
          </p:blipFill>
          <p:spPr>
            <a:xfrm>
              <a:off x="900000" y="4727590"/>
              <a:ext cx="3787410" cy="1578336"/>
            </a:xfrm>
            <a:prstGeom prst="rect">
              <a:avLst/>
            </a:prstGeom>
          </p:spPr>
        </p:pic>
        <p:pic>
          <p:nvPicPr>
            <p:cNvPr id="9" name="Afbeelding 8">
              <a:extLst>
                <a:ext uri="{FF2B5EF4-FFF2-40B4-BE49-F238E27FC236}">
                  <a16:creationId xmlns:a16="http://schemas.microsoft.com/office/drawing/2014/main" id="{3D8AD561-E410-0B22-CB79-A5A3C5A69E0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9880"/>
            <a:stretch/>
          </p:blipFill>
          <p:spPr>
            <a:xfrm>
              <a:off x="1530534" y="5037587"/>
              <a:ext cx="2340610" cy="1268340"/>
            </a:xfrm>
            <a:prstGeom prst="rect">
              <a:avLst/>
            </a:prstGeom>
          </p:spPr>
        </p:pic>
      </p:grpSp>
    </p:spTree>
    <p:extLst>
      <p:ext uri="{BB962C8B-B14F-4D97-AF65-F5344CB8AC3E}">
        <p14:creationId xmlns:p14="http://schemas.microsoft.com/office/powerpoint/2010/main" val="225968920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321838B-385F-5B8F-1ED8-644611F88861}"/>
              </a:ext>
            </a:extLst>
          </p:cNvPr>
          <p:cNvSpPr>
            <a:spLocks noGrp="1"/>
          </p:cNvSpPr>
          <p:nvPr>
            <p:ph type="title"/>
          </p:nvPr>
        </p:nvSpPr>
        <p:spPr/>
        <p:txBody>
          <a:bodyPr/>
          <a:lstStyle/>
          <a:p>
            <a:r>
              <a:rPr lang="nl-NL" dirty="0"/>
              <a:t>Toelichting op aanbesteding – Planning</a:t>
            </a:r>
          </a:p>
        </p:txBody>
      </p:sp>
      <p:pic>
        <p:nvPicPr>
          <p:cNvPr id="4" name="Afbeelding 3">
            <a:extLst>
              <a:ext uri="{FF2B5EF4-FFF2-40B4-BE49-F238E27FC236}">
                <a16:creationId xmlns:a16="http://schemas.microsoft.com/office/drawing/2014/main" id="{9C751F1C-428B-F98D-4C21-1FEB14BE6CDC}"/>
              </a:ext>
            </a:extLst>
          </p:cNvPr>
          <p:cNvPicPr>
            <a:picLocks noChangeAspect="1"/>
          </p:cNvPicPr>
          <p:nvPr/>
        </p:nvPicPr>
        <p:blipFill>
          <a:blip r:embed="rId2"/>
          <a:stretch>
            <a:fillRect/>
          </a:stretch>
        </p:blipFill>
        <p:spPr>
          <a:xfrm>
            <a:off x="8705346" y="1826982"/>
            <a:ext cx="3043006" cy="4005419"/>
          </a:xfrm>
          <a:prstGeom prst="rect">
            <a:avLst/>
          </a:prstGeom>
        </p:spPr>
      </p:pic>
      <p:graphicFrame>
        <p:nvGraphicFramePr>
          <p:cNvPr id="7" name="Tabel 6">
            <a:extLst>
              <a:ext uri="{FF2B5EF4-FFF2-40B4-BE49-F238E27FC236}">
                <a16:creationId xmlns:a16="http://schemas.microsoft.com/office/drawing/2014/main" id="{AA39722F-2A32-AD38-C025-7E738A67C68E}"/>
              </a:ext>
            </a:extLst>
          </p:cNvPr>
          <p:cNvGraphicFramePr>
            <a:graphicFrameLocks noGrp="1"/>
          </p:cNvGraphicFramePr>
          <p:nvPr>
            <p:extLst>
              <p:ext uri="{D42A27DB-BD31-4B8C-83A1-F6EECF244321}">
                <p14:modId xmlns:p14="http://schemas.microsoft.com/office/powerpoint/2010/main" val="536122844"/>
              </p:ext>
            </p:extLst>
          </p:nvPr>
        </p:nvGraphicFramePr>
        <p:xfrm>
          <a:off x="1002766" y="1456144"/>
          <a:ext cx="7590515" cy="5012469"/>
        </p:xfrm>
        <a:graphic>
          <a:graphicData uri="http://schemas.openxmlformats.org/drawingml/2006/table">
            <a:tbl>
              <a:tblPr>
                <a:tableStyleId>{5C22544A-7EE6-4342-B048-85BDC9FD1C3A}</a:tableStyleId>
              </a:tblPr>
              <a:tblGrid>
                <a:gridCol w="2328426">
                  <a:extLst>
                    <a:ext uri="{9D8B030D-6E8A-4147-A177-3AD203B41FA5}">
                      <a16:colId xmlns:a16="http://schemas.microsoft.com/office/drawing/2014/main" val="3858471219"/>
                    </a:ext>
                  </a:extLst>
                </a:gridCol>
                <a:gridCol w="5262089">
                  <a:extLst>
                    <a:ext uri="{9D8B030D-6E8A-4147-A177-3AD203B41FA5}">
                      <a16:colId xmlns:a16="http://schemas.microsoft.com/office/drawing/2014/main" val="4248947142"/>
                    </a:ext>
                  </a:extLst>
                </a:gridCol>
              </a:tblGrid>
              <a:tr h="167213">
                <a:tc>
                  <a:txBody>
                    <a:bodyPr/>
                    <a:lstStyle/>
                    <a:p>
                      <a:pPr>
                        <a:lnSpc>
                          <a:spcPct val="115000"/>
                        </a:lnSpc>
                      </a:pPr>
                      <a:r>
                        <a:rPr lang="nl-NL" sz="1200" b="1" dirty="0">
                          <a:effectLst/>
                        </a:rPr>
                        <a:t>Datum gereed</a:t>
                      </a:r>
                      <a:endParaRPr lang="nl-N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solidFill>
                      <a:schemeClr val="accent1">
                        <a:lumMod val="60000"/>
                        <a:lumOff val="40000"/>
                      </a:schemeClr>
                    </a:solidFill>
                  </a:tcPr>
                </a:tc>
                <a:tc>
                  <a:txBody>
                    <a:bodyPr/>
                    <a:lstStyle/>
                    <a:p>
                      <a:pPr>
                        <a:lnSpc>
                          <a:spcPct val="115000"/>
                        </a:lnSpc>
                      </a:pPr>
                      <a:r>
                        <a:rPr lang="nl-NL" sz="1200" b="1" dirty="0">
                          <a:effectLst/>
                        </a:rPr>
                        <a:t>Mijlpaal</a:t>
                      </a:r>
                      <a:endParaRPr lang="nl-N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solidFill>
                      <a:schemeClr val="accent1">
                        <a:lumMod val="60000"/>
                        <a:lumOff val="40000"/>
                      </a:schemeClr>
                    </a:solidFill>
                  </a:tcPr>
                </a:tc>
                <a:extLst>
                  <a:ext uri="{0D108BD9-81ED-4DB2-BD59-A6C34878D82A}">
                    <a16:rowId xmlns:a16="http://schemas.microsoft.com/office/drawing/2014/main" val="387690341"/>
                  </a:ext>
                </a:extLst>
              </a:tr>
              <a:tr h="167213">
                <a:tc>
                  <a:txBody>
                    <a:bodyPr/>
                    <a:lstStyle/>
                    <a:p>
                      <a:pPr lvl="0">
                        <a:lnSpc>
                          <a:spcPct val="115000"/>
                        </a:lnSpc>
                      </a:pPr>
                      <a:r>
                        <a:rPr lang="nl-NL" sz="1200" b="1" dirty="0">
                          <a:effectLst/>
                        </a:rPr>
                        <a:t>14 mei 2024</a:t>
                      </a:r>
                      <a:endParaRPr lang="nl-N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tc>
                  <a:txBody>
                    <a:bodyPr/>
                    <a:lstStyle/>
                    <a:p>
                      <a:pPr>
                        <a:lnSpc>
                          <a:spcPct val="115000"/>
                        </a:lnSpc>
                      </a:pPr>
                      <a:r>
                        <a:rPr lang="nl-NL" sz="1200">
                          <a:effectLst/>
                        </a:rPr>
                        <a:t>Verzenden publicatie, start inschrijvingstermijn</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extLst>
                  <a:ext uri="{0D108BD9-81ED-4DB2-BD59-A6C34878D82A}">
                    <a16:rowId xmlns:a16="http://schemas.microsoft.com/office/drawing/2014/main" val="3890754834"/>
                  </a:ext>
                </a:extLst>
              </a:tr>
              <a:tr h="325217">
                <a:tc>
                  <a:txBody>
                    <a:bodyPr/>
                    <a:lstStyle/>
                    <a:p>
                      <a:pPr lvl="0">
                        <a:lnSpc>
                          <a:spcPct val="115000"/>
                        </a:lnSpc>
                      </a:pPr>
                      <a:r>
                        <a:rPr lang="nl-NL" sz="1200" b="1" dirty="0">
                          <a:effectLst/>
                        </a:rPr>
                        <a:t>23 mei 2024, 12.00 uur</a:t>
                      </a:r>
                      <a:endParaRPr lang="nl-N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tc>
                  <a:txBody>
                    <a:bodyPr/>
                    <a:lstStyle/>
                    <a:p>
                      <a:pPr>
                        <a:lnSpc>
                          <a:spcPct val="115000"/>
                        </a:lnSpc>
                      </a:pPr>
                      <a:r>
                        <a:rPr lang="nl-NL" sz="1200" dirty="0">
                          <a:effectLst/>
                        </a:rPr>
                        <a:t>Deadline voor aanmelding informatiebijeenkomst (7.3.3)</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extLst>
                  <a:ext uri="{0D108BD9-81ED-4DB2-BD59-A6C34878D82A}">
                    <a16:rowId xmlns:a16="http://schemas.microsoft.com/office/drawing/2014/main" val="4126757649"/>
                  </a:ext>
                </a:extLst>
              </a:tr>
              <a:tr h="522522">
                <a:tc>
                  <a:txBody>
                    <a:bodyPr/>
                    <a:lstStyle/>
                    <a:p>
                      <a:pPr lvl="0">
                        <a:lnSpc>
                          <a:spcPct val="115000"/>
                        </a:lnSpc>
                      </a:pPr>
                      <a:r>
                        <a:rPr lang="nl-NL" sz="1200" b="1" dirty="0">
                          <a:effectLst/>
                        </a:rPr>
                        <a:t>24 mei 2024, 09.00 uur –</a:t>
                      </a:r>
                      <a:endParaRPr lang="nl-NL" sz="1400" b="1" dirty="0">
                        <a:effectLst/>
                      </a:endParaRPr>
                    </a:p>
                    <a:p>
                      <a:pPr lvl="0">
                        <a:lnSpc>
                          <a:spcPct val="115000"/>
                        </a:lnSpc>
                      </a:pPr>
                      <a:r>
                        <a:rPr lang="nl-NL" sz="1200" b="1" dirty="0">
                          <a:effectLst/>
                        </a:rPr>
                        <a:t>12.00 uur</a:t>
                      </a:r>
                      <a:endParaRPr lang="nl-N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tc>
                  <a:txBody>
                    <a:bodyPr/>
                    <a:lstStyle/>
                    <a:p>
                      <a:pPr>
                        <a:lnSpc>
                          <a:spcPct val="115000"/>
                        </a:lnSpc>
                      </a:pPr>
                      <a:r>
                        <a:rPr lang="nl-NL" sz="1200" dirty="0">
                          <a:effectLst/>
                        </a:rPr>
                        <a:t>Informatiebijeenkomst Watermolen Van Rakhorst; </a:t>
                      </a:r>
                      <a:r>
                        <a:rPr lang="nl-NL" sz="1200" dirty="0" err="1">
                          <a:effectLst/>
                        </a:rPr>
                        <a:t>Keetweg</a:t>
                      </a:r>
                      <a:r>
                        <a:rPr lang="nl-NL" sz="1200" dirty="0">
                          <a:effectLst/>
                        </a:rPr>
                        <a:t> 3; 8181 RB  HEERDE; van 09.00 uur tot 12.00 uur zie tevens 7.3.3.</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extLst>
                  <a:ext uri="{0D108BD9-81ED-4DB2-BD59-A6C34878D82A}">
                    <a16:rowId xmlns:a16="http://schemas.microsoft.com/office/drawing/2014/main" val="107043606"/>
                  </a:ext>
                </a:extLst>
              </a:tr>
              <a:tr h="344868">
                <a:tc>
                  <a:txBody>
                    <a:bodyPr/>
                    <a:lstStyle/>
                    <a:p>
                      <a:pPr lvl="0">
                        <a:lnSpc>
                          <a:spcPct val="115000"/>
                        </a:lnSpc>
                      </a:pPr>
                      <a:r>
                        <a:rPr lang="nl-NL" sz="1200" b="1" dirty="0">
                          <a:effectLst/>
                        </a:rPr>
                        <a:t>27 mei 2024</a:t>
                      </a:r>
                      <a:endParaRPr lang="nl-N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tc>
                  <a:txBody>
                    <a:bodyPr/>
                    <a:lstStyle/>
                    <a:p>
                      <a:pPr>
                        <a:lnSpc>
                          <a:spcPct val="115000"/>
                        </a:lnSpc>
                      </a:pPr>
                      <a:r>
                        <a:rPr lang="nl-NL" sz="1200" dirty="0">
                          <a:effectLst/>
                        </a:rPr>
                        <a:t>Toezenden presentaties informatiebijeenkomst als Nota van Inlichtingen.</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extLst>
                  <a:ext uri="{0D108BD9-81ED-4DB2-BD59-A6C34878D82A}">
                    <a16:rowId xmlns:a16="http://schemas.microsoft.com/office/drawing/2014/main" val="3565441662"/>
                  </a:ext>
                </a:extLst>
              </a:tr>
              <a:tr h="966154">
                <a:tc>
                  <a:txBody>
                    <a:bodyPr/>
                    <a:lstStyle/>
                    <a:p>
                      <a:pPr lvl="0">
                        <a:lnSpc>
                          <a:spcPct val="115000"/>
                        </a:lnSpc>
                      </a:pPr>
                      <a:r>
                        <a:rPr lang="nl-NL" sz="1200" b="1" dirty="0">
                          <a:effectLst/>
                        </a:rPr>
                        <a:t>31 mei 2024, 16.00 uur</a:t>
                      </a:r>
                      <a:endParaRPr lang="nl-N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tc>
                  <a:txBody>
                    <a:bodyPr/>
                    <a:lstStyle/>
                    <a:p>
                      <a:pPr>
                        <a:lnSpc>
                          <a:spcPct val="115000"/>
                        </a:lnSpc>
                      </a:pPr>
                      <a:r>
                        <a:rPr lang="nl-NL" sz="1200" dirty="0">
                          <a:effectLst/>
                        </a:rPr>
                        <a:t>Sluiting vragenronde: uiterste moment voor het stellen van vragen door Inschrijver over dit Aanbestedingsdocument, de Verwerkersovereenkomst(en) en de concept Raamovereenkomst(en) en voor het doen van tekstvoorstellen door Inschrijver op de concept Raamovereenkomst(en).</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extLst>
                  <a:ext uri="{0D108BD9-81ED-4DB2-BD59-A6C34878D82A}">
                    <a16:rowId xmlns:a16="http://schemas.microsoft.com/office/drawing/2014/main" val="2280880078"/>
                  </a:ext>
                </a:extLst>
              </a:tr>
              <a:tr h="167213">
                <a:tc>
                  <a:txBody>
                    <a:bodyPr/>
                    <a:lstStyle/>
                    <a:p>
                      <a:pPr lvl="0">
                        <a:lnSpc>
                          <a:spcPct val="115000"/>
                        </a:lnSpc>
                      </a:pPr>
                      <a:r>
                        <a:rPr lang="nl-NL" sz="1200" b="1">
                          <a:effectLst/>
                        </a:rPr>
                        <a:t>14 juni 2024</a:t>
                      </a:r>
                      <a:endParaRPr lang="nl-NL" sz="1400" b="1">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tc>
                  <a:txBody>
                    <a:bodyPr/>
                    <a:lstStyle/>
                    <a:p>
                      <a:pPr>
                        <a:lnSpc>
                          <a:spcPct val="115000"/>
                        </a:lnSpc>
                      </a:pPr>
                      <a:r>
                        <a:rPr lang="nl-NL" sz="1200" dirty="0">
                          <a:effectLst/>
                        </a:rPr>
                        <a:t>Verzenden Nota van Inlichtingen</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extLst>
                  <a:ext uri="{0D108BD9-81ED-4DB2-BD59-A6C34878D82A}">
                    <a16:rowId xmlns:a16="http://schemas.microsoft.com/office/drawing/2014/main" val="234098098"/>
                  </a:ext>
                </a:extLst>
              </a:tr>
              <a:tr h="493482">
                <a:tc>
                  <a:txBody>
                    <a:bodyPr/>
                    <a:lstStyle/>
                    <a:p>
                      <a:pPr lvl="0">
                        <a:lnSpc>
                          <a:spcPct val="115000"/>
                        </a:lnSpc>
                      </a:pPr>
                      <a:r>
                        <a:rPr lang="nl-NL" sz="1200" b="1" dirty="0">
                          <a:effectLst/>
                        </a:rPr>
                        <a:t>1 juli 2024, 13.00 uur</a:t>
                      </a:r>
                      <a:endParaRPr lang="nl-N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tc>
                  <a:txBody>
                    <a:bodyPr/>
                    <a:lstStyle/>
                    <a:p>
                      <a:pPr>
                        <a:lnSpc>
                          <a:spcPct val="115000"/>
                        </a:lnSpc>
                      </a:pPr>
                      <a:r>
                        <a:rPr lang="nl-NL" sz="1200" dirty="0">
                          <a:effectLst/>
                        </a:rPr>
                        <a:t>Uiterste datum en tijdstip van ontvangst van Inschrijvingen en vervolgens openen Inschrijvingen door Aanbestedende dienst</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extLst>
                  <a:ext uri="{0D108BD9-81ED-4DB2-BD59-A6C34878D82A}">
                    <a16:rowId xmlns:a16="http://schemas.microsoft.com/office/drawing/2014/main" val="3944736057"/>
                  </a:ext>
                </a:extLst>
              </a:tr>
              <a:tr h="325217">
                <a:tc>
                  <a:txBody>
                    <a:bodyPr/>
                    <a:lstStyle/>
                    <a:p>
                      <a:pPr lvl="0">
                        <a:lnSpc>
                          <a:spcPct val="115000"/>
                        </a:lnSpc>
                      </a:pPr>
                      <a:r>
                        <a:rPr lang="nl-NL" sz="1200" b="1" dirty="0">
                          <a:effectLst/>
                        </a:rPr>
                        <a:t>1 juli - 30 augustus 2024</a:t>
                      </a:r>
                      <a:endParaRPr lang="nl-N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tc>
                  <a:txBody>
                    <a:bodyPr/>
                    <a:lstStyle/>
                    <a:p>
                      <a:pPr>
                        <a:lnSpc>
                          <a:spcPct val="115000"/>
                        </a:lnSpc>
                      </a:pPr>
                      <a:r>
                        <a:rPr lang="nl-NL" sz="1200" dirty="0">
                          <a:effectLst/>
                        </a:rPr>
                        <a:t>Beoordelen Inschrijvingen</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extLst>
                  <a:ext uri="{0D108BD9-81ED-4DB2-BD59-A6C34878D82A}">
                    <a16:rowId xmlns:a16="http://schemas.microsoft.com/office/drawing/2014/main" val="3882135640"/>
                  </a:ext>
                </a:extLst>
              </a:tr>
              <a:tr h="167213">
                <a:tc>
                  <a:txBody>
                    <a:bodyPr/>
                    <a:lstStyle/>
                    <a:p>
                      <a:pPr lvl="0">
                        <a:lnSpc>
                          <a:spcPct val="115000"/>
                        </a:lnSpc>
                      </a:pPr>
                      <a:r>
                        <a:rPr lang="nl-NL" sz="1200" b="1" dirty="0">
                          <a:effectLst/>
                        </a:rPr>
                        <a:t>2 september 2024</a:t>
                      </a:r>
                      <a:endParaRPr lang="nl-N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tc>
                  <a:txBody>
                    <a:bodyPr/>
                    <a:lstStyle/>
                    <a:p>
                      <a:pPr>
                        <a:lnSpc>
                          <a:spcPct val="115000"/>
                        </a:lnSpc>
                      </a:pPr>
                      <a:r>
                        <a:rPr lang="nl-NL" sz="1200" dirty="0">
                          <a:effectLst/>
                        </a:rPr>
                        <a:t>Verzenden mededeling gunningsbeslissing</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extLst>
                  <a:ext uri="{0D108BD9-81ED-4DB2-BD59-A6C34878D82A}">
                    <a16:rowId xmlns:a16="http://schemas.microsoft.com/office/drawing/2014/main" val="1989957615"/>
                  </a:ext>
                </a:extLst>
              </a:tr>
              <a:tr h="522522">
                <a:tc>
                  <a:txBody>
                    <a:bodyPr/>
                    <a:lstStyle/>
                    <a:p>
                      <a:pPr lvl="0">
                        <a:lnSpc>
                          <a:spcPct val="115000"/>
                        </a:lnSpc>
                      </a:pPr>
                      <a:r>
                        <a:rPr lang="nl-NL" sz="1200" b="1" dirty="0">
                          <a:effectLst/>
                        </a:rPr>
                        <a:t>t/m 23 september 2024</a:t>
                      </a:r>
                      <a:endParaRPr lang="nl-N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tc>
                  <a:txBody>
                    <a:bodyPr/>
                    <a:lstStyle/>
                    <a:p>
                      <a:pPr>
                        <a:lnSpc>
                          <a:spcPct val="115000"/>
                        </a:lnSpc>
                      </a:pPr>
                      <a:r>
                        <a:rPr lang="nl-NL" sz="1200" dirty="0">
                          <a:effectLst/>
                        </a:rPr>
                        <a:t>Uiterste datum voor het door de winnende Inschrijver aanleveren van de door de Aanbestedende dienst gevraagde bewijsmiddelen</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extLst>
                  <a:ext uri="{0D108BD9-81ED-4DB2-BD59-A6C34878D82A}">
                    <a16:rowId xmlns:a16="http://schemas.microsoft.com/office/drawing/2014/main" val="222940741"/>
                  </a:ext>
                </a:extLst>
              </a:tr>
              <a:tr h="522522">
                <a:tc>
                  <a:txBody>
                    <a:bodyPr/>
                    <a:lstStyle/>
                    <a:p>
                      <a:pPr lvl="0">
                        <a:lnSpc>
                          <a:spcPct val="115000"/>
                        </a:lnSpc>
                      </a:pPr>
                      <a:r>
                        <a:rPr lang="nl-NL" sz="1200" b="1" dirty="0">
                          <a:effectLst/>
                        </a:rPr>
                        <a:t>t/m 23 september 2024</a:t>
                      </a:r>
                      <a:endParaRPr lang="nl-N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tc>
                  <a:txBody>
                    <a:bodyPr/>
                    <a:lstStyle/>
                    <a:p>
                      <a:pPr>
                        <a:lnSpc>
                          <a:spcPct val="115000"/>
                        </a:lnSpc>
                      </a:pPr>
                      <a:r>
                        <a:rPr lang="nl-NL" sz="1200" dirty="0">
                          <a:effectLst/>
                        </a:rPr>
                        <a:t>Uiterste datum voor het stellen van vragen en/of het vragen om een voorlopige voorziening inzake de mededeling gunningsbeslissing</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extLst>
                  <a:ext uri="{0D108BD9-81ED-4DB2-BD59-A6C34878D82A}">
                    <a16:rowId xmlns:a16="http://schemas.microsoft.com/office/drawing/2014/main" val="4099300047"/>
                  </a:ext>
                </a:extLst>
              </a:tr>
              <a:tr h="167213">
                <a:tc>
                  <a:txBody>
                    <a:bodyPr/>
                    <a:lstStyle/>
                    <a:p>
                      <a:pPr lvl="0">
                        <a:lnSpc>
                          <a:spcPct val="115000"/>
                        </a:lnSpc>
                      </a:pPr>
                      <a:r>
                        <a:rPr lang="nl-NL" sz="1200" b="1" dirty="0">
                          <a:effectLst/>
                        </a:rPr>
                        <a:t>1 oktober 2024</a:t>
                      </a:r>
                      <a:endParaRPr lang="nl-N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tc>
                  <a:txBody>
                    <a:bodyPr/>
                    <a:lstStyle/>
                    <a:p>
                      <a:pPr>
                        <a:lnSpc>
                          <a:spcPct val="115000"/>
                        </a:lnSpc>
                      </a:pPr>
                      <a:r>
                        <a:rPr lang="nl-NL" sz="1200" dirty="0">
                          <a:effectLst/>
                        </a:rPr>
                        <a:t>Ingangsdatum Raamovereenkomsten</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6840" marR="16840" marT="0" marB="0" anchor="ctr"/>
                </a:tc>
                <a:extLst>
                  <a:ext uri="{0D108BD9-81ED-4DB2-BD59-A6C34878D82A}">
                    <a16:rowId xmlns:a16="http://schemas.microsoft.com/office/drawing/2014/main" val="731246100"/>
                  </a:ext>
                </a:extLst>
              </a:tr>
            </a:tbl>
          </a:graphicData>
        </a:graphic>
      </p:graphicFrame>
    </p:spTree>
    <p:extLst>
      <p:ext uri="{BB962C8B-B14F-4D97-AF65-F5344CB8AC3E}">
        <p14:creationId xmlns:p14="http://schemas.microsoft.com/office/powerpoint/2010/main" val="263532503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40E152E3-6AF0-0B4A-9200-7F9F826C74C6}"/>
              </a:ext>
            </a:extLst>
          </p:cNvPr>
          <p:cNvSpPr>
            <a:spLocks noGrp="1"/>
          </p:cNvSpPr>
          <p:nvPr>
            <p:ph type="subTitle" sz="quarter" idx="1"/>
          </p:nvPr>
        </p:nvSpPr>
        <p:spPr>
          <a:xfrm>
            <a:off x="899493" y="1852820"/>
            <a:ext cx="9779907" cy="4663390"/>
          </a:xfrm>
        </p:spPr>
        <p:txBody>
          <a:bodyPr>
            <a:noAutofit/>
          </a:bodyPr>
          <a:lstStyle/>
          <a:p>
            <a:r>
              <a:rPr lang="nl-NL" sz="1500" b="1" u="sng" dirty="0">
                <a:solidFill>
                  <a:schemeClr val="tx2"/>
                </a:solidFill>
              </a:rPr>
              <a:t>Reguliere openbare Europese aanbesteding</a:t>
            </a:r>
          </a:p>
          <a:p>
            <a:pPr marL="285750" indent="-285750">
              <a:buFont typeface="Wingdings" panose="05000000000000000000" pitchFamily="2" charset="2"/>
              <a:buChar char="§"/>
            </a:pPr>
            <a:r>
              <a:rPr lang="nl-NL" sz="1500" dirty="0">
                <a:solidFill>
                  <a:schemeClr val="tx2"/>
                </a:solidFill>
              </a:rPr>
              <a:t>Informatiebijeenkomst</a:t>
            </a:r>
          </a:p>
          <a:p>
            <a:pPr marL="285750" indent="-285750">
              <a:buFont typeface="Wingdings" panose="05000000000000000000" pitchFamily="2" charset="2"/>
              <a:buChar char="§"/>
            </a:pPr>
            <a:r>
              <a:rPr lang="nl-NL" sz="1500" dirty="0">
                <a:solidFill>
                  <a:schemeClr val="tx2"/>
                </a:solidFill>
              </a:rPr>
              <a:t>Vraag en antwoord fase (NVI)</a:t>
            </a:r>
          </a:p>
          <a:p>
            <a:pPr marL="285750" indent="-285750">
              <a:buFont typeface="Wingdings" panose="05000000000000000000" pitchFamily="2" charset="2"/>
              <a:buChar char="§"/>
            </a:pPr>
            <a:r>
              <a:rPr lang="nl-NL" sz="1500" dirty="0">
                <a:solidFill>
                  <a:schemeClr val="tx2"/>
                </a:solidFill>
              </a:rPr>
              <a:t>Inschrijving – Beste Prijs Kwaliteit Verhouding</a:t>
            </a:r>
          </a:p>
          <a:p>
            <a:pPr marL="57150" indent="-285750">
              <a:buFont typeface="Wingdings" panose="05000000000000000000" pitchFamily="2" charset="2"/>
              <a:buChar char="§"/>
            </a:pPr>
            <a:endParaRPr lang="nl-NL" sz="1500" dirty="0">
              <a:solidFill>
                <a:schemeClr val="tx2"/>
              </a:solidFill>
            </a:endParaRPr>
          </a:p>
          <a:p>
            <a:r>
              <a:rPr lang="nl-NL" sz="1500" b="1" u="sng" dirty="0">
                <a:solidFill>
                  <a:schemeClr val="tx2"/>
                </a:solidFill>
              </a:rPr>
              <a:t>Perceel 1 &amp; 2</a:t>
            </a:r>
          </a:p>
          <a:p>
            <a:pPr marL="57150" indent="-285750">
              <a:buFont typeface="Wingdings" panose="05000000000000000000" pitchFamily="2" charset="2"/>
              <a:buChar char="§"/>
            </a:pPr>
            <a:r>
              <a:rPr lang="nl-NL" sz="1500" dirty="0">
                <a:solidFill>
                  <a:schemeClr val="tx2"/>
                </a:solidFill>
              </a:rPr>
              <a:t>40% Kwaliteit</a:t>
            </a:r>
          </a:p>
          <a:p>
            <a:pPr marL="57150" indent="-285750">
              <a:buFont typeface="Wingdings" panose="05000000000000000000" pitchFamily="2" charset="2"/>
              <a:buChar char="§"/>
            </a:pPr>
            <a:r>
              <a:rPr lang="nl-NL" sz="1500" dirty="0">
                <a:solidFill>
                  <a:schemeClr val="tx2"/>
                </a:solidFill>
              </a:rPr>
              <a:t>60% Casus</a:t>
            </a:r>
          </a:p>
          <a:p>
            <a:pPr marL="57150" indent="-285750">
              <a:buFont typeface="Wingdings" panose="05000000000000000000" pitchFamily="2" charset="2"/>
              <a:buChar char="§"/>
            </a:pPr>
            <a:r>
              <a:rPr lang="nl-NL" sz="1500" dirty="0">
                <a:solidFill>
                  <a:schemeClr val="tx2"/>
                </a:solidFill>
              </a:rPr>
              <a:t>Accepteren maximum tarieven</a:t>
            </a:r>
          </a:p>
          <a:p>
            <a:r>
              <a:rPr lang="nl-NL" sz="1500" b="1" u="sng" dirty="0">
                <a:solidFill>
                  <a:schemeClr val="tx2"/>
                </a:solidFill>
              </a:rPr>
              <a:t>Perceel 3</a:t>
            </a:r>
          </a:p>
          <a:p>
            <a:pPr marL="57150" indent="-285750">
              <a:buFont typeface="Wingdings" panose="05000000000000000000" pitchFamily="2" charset="2"/>
              <a:buChar char="§"/>
            </a:pPr>
            <a:r>
              <a:rPr lang="nl-NL" sz="1500" dirty="0">
                <a:solidFill>
                  <a:schemeClr val="tx2"/>
                </a:solidFill>
              </a:rPr>
              <a:t>50% Beschikbaarheidsplan</a:t>
            </a:r>
          </a:p>
          <a:p>
            <a:pPr marL="57150" indent="-285750">
              <a:buFont typeface="Wingdings" panose="05000000000000000000" pitchFamily="2" charset="2"/>
              <a:buChar char="§"/>
            </a:pPr>
            <a:r>
              <a:rPr lang="nl-NL" sz="1500" dirty="0">
                <a:solidFill>
                  <a:schemeClr val="tx2"/>
                </a:solidFill>
              </a:rPr>
              <a:t>50% Leveringsbekwaamheid</a:t>
            </a:r>
          </a:p>
          <a:p>
            <a:pPr marL="57150" indent="-285750">
              <a:buFont typeface="Wingdings" panose="05000000000000000000" pitchFamily="2" charset="2"/>
              <a:buChar char="§"/>
            </a:pPr>
            <a:r>
              <a:rPr lang="nl-NL" sz="1500" dirty="0">
                <a:solidFill>
                  <a:schemeClr val="tx2"/>
                </a:solidFill>
              </a:rPr>
              <a:t>Accepteren bandbreedtes tarieven</a:t>
            </a:r>
            <a:endParaRPr lang="nl-NL" sz="1500" dirty="0"/>
          </a:p>
        </p:txBody>
      </p:sp>
      <p:sp>
        <p:nvSpPr>
          <p:cNvPr id="3" name="Titel 2">
            <a:extLst>
              <a:ext uri="{FF2B5EF4-FFF2-40B4-BE49-F238E27FC236}">
                <a16:creationId xmlns:a16="http://schemas.microsoft.com/office/drawing/2014/main" id="{A046A6E3-B3CD-51E6-9731-923A6CA67BC6}"/>
              </a:ext>
            </a:extLst>
          </p:cNvPr>
          <p:cNvSpPr>
            <a:spLocks noGrp="1"/>
          </p:cNvSpPr>
          <p:nvPr>
            <p:ph type="title"/>
          </p:nvPr>
        </p:nvSpPr>
        <p:spPr/>
        <p:txBody>
          <a:bodyPr/>
          <a:lstStyle/>
          <a:p>
            <a:r>
              <a:rPr lang="nl-NL" dirty="0"/>
              <a:t>Toelichting op aanbesteding – Procedure</a:t>
            </a:r>
          </a:p>
        </p:txBody>
      </p:sp>
      <p:pic>
        <p:nvPicPr>
          <p:cNvPr id="4" name="Afbeelding 3">
            <a:extLst>
              <a:ext uri="{FF2B5EF4-FFF2-40B4-BE49-F238E27FC236}">
                <a16:creationId xmlns:a16="http://schemas.microsoft.com/office/drawing/2014/main" id="{D028AC29-3BFD-2E93-9F1C-A292E60A629D}"/>
              </a:ext>
            </a:extLst>
          </p:cNvPr>
          <p:cNvPicPr>
            <a:picLocks noChangeAspect="1"/>
          </p:cNvPicPr>
          <p:nvPr/>
        </p:nvPicPr>
        <p:blipFill>
          <a:blip r:embed="rId2"/>
          <a:stretch>
            <a:fillRect/>
          </a:stretch>
        </p:blipFill>
        <p:spPr>
          <a:xfrm>
            <a:off x="8148590" y="1992813"/>
            <a:ext cx="2926334" cy="4383404"/>
          </a:xfrm>
          <a:prstGeom prst="rect">
            <a:avLst/>
          </a:prstGeom>
        </p:spPr>
      </p:pic>
    </p:spTree>
    <p:extLst>
      <p:ext uri="{BB962C8B-B14F-4D97-AF65-F5344CB8AC3E}">
        <p14:creationId xmlns:p14="http://schemas.microsoft.com/office/powerpoint/2010/main" val="352993759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40E152E3-6AF0-0B4A-9200-7F9F826C74C6}"/>
              </a:ext>
            </a:extLst>
          </p:cNvPr>
          <p:cNvSpPr>
            <a:spLocks noGrp="1"/>
          </p:cNvSpPr>
          <p:nvPr>
            <p:ph type="subTitle" sz="quarter" idx="1"/>
          </p:nvPr>
        </p:nvSpPr>
        <p:spPr>
          <a:xfrm>
            <a:off x="899493" y="1852820"/>
            <a:ext cx="9779907" cy="4663390"/>
          </a:xfrm>
        </p:spPr>
        <p:txBody>
          <a:bodyPr>
            <a:normAutofit/>
          </a:bodyPr>
          <a:lstStyle/>
          <a:p>
            <a:r>
              <a:rPr lang="nl-NL" b="1" u="sng" dirty="0">
                <a:solidFill>
                  <a:schemeClr val="tx2"/>
                </a:solidFill>
              </a:rPr>
              <a:t>Aandachtspunten:</a:t>
            </a:r>
          </a:p>
          <a:p>
            <a:pPr marL="285750" indent="-285750">
              <a:buFont typeface="Wingdings" panose="05000000000000000000" pitchFamily="2" charset="2"/>
              <a:buChar char="§"/>
            </a:pPr>
            <a:r>
              <a:rPr lang="nl-NL" dirty="0">
                <a:solidFill>
                  <a:schemeClr val="tx2"/>
                </a:solidFill>
              </a:rPr>
              <a:t>Nieuwe aanbesteding voor perceel 1 en 2</a:t>
            </a:r>
          </a:p>
          <a:p>
            <a:pPr marL="285750" indent="-285750">
              <a:buFont typeface="Wingdings" panose="05000000000000000000" pitchFamily="2" charset="2"/>
              <a:buChar char="§"/>
            </a:pPr>
            <a:r>
              <a:rPr lang="nl-NL" dirty="0">
                <a:solidFill>
                  <a:schemeClr val="tx2"/>
                </a:solidFill>
              </a:rPr>
              <a:t>Stroomlijnen technische inhuur (perceel 3)</a:t>
            </a:r>
          </a:p>
          <a:p>
            <a:pPr marL="285750" indent="-285750">
              <a:buFont typeface="Wingdings" panose="05000000000000000000" pitchFamily="2" charset="2"/>
              <a:buChar char="§"/>
            </a:pPr>
            <a:r>
              <a:rPr lang="nl-NL" dirty="0">
                <a:solidFill>
                  <a:schemeClr val="tx2"/>
                </a:solidFill>
              </a:rPr>
              <a:t>Raamovereenkomsten per perceel (maximaal 3 per perceel)</a:t>
            </a:r>
          </a:p>
          <a:p>
            <a:pPr marL="285750" indent="-285750">
              <a:buFont typeface="Wingdings" panose="05000000000000000000" pitchFamily="2" charset="2"/>
              <a:buChar char="§"/>
            </a:pPr>
            <a:r>
              <a:rPr lang="nl-NL" dirty="0">
                <a:solidFill>
                  <a:schemeClr val="tx2"/>
                </a:solidFill>
              </a:rPr>
              <a:t>Minicompetitie na gunning raamovereenkomsten</a:t>
            </a:r>
          </a:p>
          <a:p>
            <a:pPr marL="285750" indent="-285750">
              <a:buFont typeface="Wingdings" panose="05000000000000000000" pitchFamily="2" charset="2"/>
              <a:buChar char="§"/>
            </a:pPr>
            <a:endParaRPr lang="nl-NL" dirty="0">
              <a:solidFill>
                <a:schemeClr val="tx2"/>
              </a:solidFill>
            </a:endParaRPr>
          </a:p>
          <a:p>
            <a:pPr marL="285750" indent="-285750">
              <a:buFont typeface="Wingdings" panose="05000000000000000000" pitchFamily="2" charset="2"/>
              <a:buChar char="§"/>
            </a:pPr>
            <a:r>
              <a:rPr lang="nl-NL" dirty="0">
                <a:solidFill>
                  <a:schemeClr val="tx2"/>
                </a:solidFill>
              </a:rPr>
              <a:t>Stel vragen bij onduidelijkheden, of als je vastloopt</a:t>
            </a:r>
          </a:p>
          <a:p>
            <a:pPr marL="285750" indent="-285750">
              <a:buFont typeface="Wingdings" panose="05000000000000000000" pitchFamily="2" charset="2"/>
              <a:buChar char="§"/>
            </a:pPr>
            <a:r>
              <a:rPr lang="nl-NL" dirty="0">
                <a:solidFill>
                  <a:schemeClr val="tx2"/>
                </a:solidFill>
              </a:rPr>
              <a:t>Doe alleen aannames indien dat gevraagd wordt en licht die toe</a:t>
            </a:r>
          </a:p>
          <a:p>
            <a:pPr marL="285750" indent="-285750">
              <a:buFont typeface="Wingdings" panose="05000000000000000000" pitchFamily="2" charset="2"/>
              <a:buChar char="§"/>
            </a:pPr>
            <a:r>
              <a:rPr lang="nl-NL" dirty="0">
                <a:solidFill>
                  <a:schemeClr val="tx2"/>
                </a:solidFill>
              </a:rPr>
              <a:t>Houd je aan de vormvereisten</a:t>
            </a:r>
          </a:p>
          <a:p>
            <a:pPr marL="285750" indent="-285750">
              <a:buFont typeface="Wingdings" panose="05000000000000000000" pitchFamily="2" charset="2"/>
              <a:buChar char="§"/>
            </a:pPr>
            <a:r>
              <a:rPr lang="nl-NL" dirty="0">
                <a:solidFill>
                  <a:schemeClr val="tx2"/>
                </a:solidFill>
              </a:rPr>
              <a:t>Begin op tijd met TenderNed en het uploaden van de inschrijving</a:t>
            </a:r>
          </a:p>
          <a:p>
            <a:pPr marL="285750" indent="-285750">
              <a:buFont typeface="Wingdings" panose="05000000000000000000" pitchFamily="2" charset="2"/>
              <a:buChar char="§"/>
            </a:pPr>
            <a:endParaRPr lang="nl-NL" dirty="0">
              <a:solidFill>
                <a:schemeClr val="tx2"/>
              </a:solidFill>
            </a:endParaRPr>
          </a:p>
          <a:p>
            <a:pPr marL="57150" indent="-285750">
              <a:buFont typeface="Wingdings" panose="05000000000000000000" pitchFamily="2" charset="2"/>
              <a:buChar char="§"/>
            </a:pPr>
            <a:endParaRPr lang="nl-NL" sz="1800" dirty="0">
              <a:solidFill>
                <a:schemeClr val="tx2"/>
              </a:solidFill>
            </a:endParaRPr>
          </a:p>
          <a:p>
            <a:pPr marL="285750" indent="-285750">
              <a:buFont typeface="Wingdings" panose="05000000000000000000" pitchFamily="2" charset="2"/>
              <a:buChar char="§"/>
            </a:pPr>
            <a:endParaRPr lang="nl-NL" u="sng" dirty="0">
              <a:solidFill>
                <a:schemeClr val="tx2"/>
              </a:solidFill>
            </a:endParaRPr>
          </a:p>
          <a:p>
            <a:pPr marL="1028700" lvl="1" indent="-285750">
              <a:lnSpc>
                <a:spcPct val="150000"/>
              </a:lnSpc>
            </a:pPr>
            <a:endParaRPr lang="nl-NL" sz="1600" dirty="0">
              <a:solidFill>
                <a:schemeClr val="tx2"/>
              </a:solidFill>
            </a:endParaRPr>
          </a:p>
          <a:p>
            <a:pPr marL="57150" indent="-285750">
              <a:buFont typeface="Wingdings" panose="05000000000000000000" pitchFamily="2" charset="2"/>
              <a:buChar char="§"/>
            </a:pPr>
            <a:endParaRPr lang="nl-NL" sz="1800" dirty="0">
              <a:solidFill>
                <a:schemeClr val="tx2"/>
              </a:solidFill>
            </a:endParaRPr>
          </a:p>
          <a:p>
            <a:endParaRPr lang="nl-NL" dirty="0"/>
          </a:p>
        </p:txBody>
      </p:sp>
      <p:sp>
        <p:nvSpPr>
          <p:cNvPr id="3" name="Titel 2">
            <a:extLst>
              <a:ext uri="{FF2B5EF4-FFF2-40B4-BE49-F238E27FC236}">
                <a16:creationId xmlns:a16="http://schemas.microsoft.com/office/drawing/2014/main" id="{A046A6E3-B3CD-51E6-9731-923A6CA67BC6}"/>
              </a:ext>
            </a:extLst>
          </p:cNvPr>
          <p:cNvSpPr>
            <a:spLocks noGrp="1"/>
          </p:cNvSpPr>
          <p:nvPr>
            <p:ph type="title"/>
          </p:nvPr>
        </p:nvSpPr>
        <p:spPr/>
        <p:txBody>
          <a:bodyPr/>
          <a:lstStyle/>
          <a:p>
            <a:r>
              <a:rPr lang="nl-NL" dirty="0"/>
              <a:t>Toelichting op aanbesteding – Procedure</a:t>
            </a:r>
          </a:p>
        </p:txBody>
      </p:sp>
      <p:pic>
        <p:nvPicPr>
          <p:cNvPr id="6" name="Afbeelding 5" descr="Dartpijltje op een dartbord">
            <a:extLst>
              <a:ext uri="{FF2B5EF4-FFF2-40B4-BE49-F238E27FC236}">
                <a16:creationId xmlns:a16="http://schemas.microsoft.com/office/drawing/2014/main" id="{A9D72897-8801-F969-9389-BCD424FFBF10}"/>
              </a:ext>
            </a:extLst>
          </p:cNvPr>
          <p:cNvPicPr>
            <a:picLocks noChangeAspect="1"/>
          </p:cNvPicPr>
          <p:nvPr/>
        </p:nvPicPr>
        <p:blipFill rotWithShape="1">
          <a:blip r:embed="rId2">
            <a:extLst>
              <a:ext uri="{28A0092B-C50C-407E-A947-70E740481C1C}">
                <a14:useLocalDpi xmlns:a14="http://schemas.microsoft.com/office/drawing/2010/main" val="0"/>
              </a:ext>
            </a:extLst>
          </a:blip>
          <a:srcRect l="42790"/>
          <a:stretch/>
        </p:blipFill>
        <p:spPr>
          <a:xfrm>
            <a:off x="8416344" y="2091699"/>
            <a:ext cx="2876163" cy="4043966"/>
          </a:xfrm>
          <a:prstGeom prst="rect">
            <a:avLst/>
          </a:prstGeom>
        </p:spPr>
      </p:pic>
    </p:spTree>
    <p:extLst>
      <p:ext uri="{BB962C8B-B14F-4D97-AF65-F5344CB8AC3E}">
        <p14:creationId xmlns:p14="http://schemas.microsoft.com/office/powerpoint/2010/main" val="3453173523"/>
      </p:ext>
    </p:extLst>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acd88dc2-102c-473d-aa45-6161565a3617}" enabled="1" method="Standard" siteId="{1321633e-f6b9-44e2-a44f-59b9d264ecb7}" contentBits="2" removed="0"/>
</clbl:labelList>
</file>

<file path=docProps/app.xml><?xml version="1.0" encoding="utf-8"?>
<Properties xmlns="http://schemas.openxmlformats.org/officeDocument/2006/extended-properties" xmlns:vt="http://schemas.openxmlformats.org/officeDocument/2006/docPropsVTypes">
  <TotalTime>0</TotalTime>
  <Words>938</Words>
  <Application>Microsoft Office PowerPoint</Application>
  <PresentationFormat>Breedbeeld</PresentationFormat>
  <Paragraphs>163</Paragraphs>
  <Slides>15</Slides>
  <Notes>0</Notes>
  <HiddenSlides>0</HiddenSlides>
  <MMClips>0</MMClips>
  <ScaleCrop>false</ScaleCrop>
  <HeadingPairs>
    <vt:vector size="8" baseType="variant">
      <vt:variant>
        <vt:lpstr>Gebruikte lettertypen</vt:lpstr>
      </vt:variant>
      <vt:variant>
        <vt:i4>5</vt:i4>
      </vt:variant>
      <vt:variant>
        <vt:lpstr>Thema</vt:lpstr>
      </vt:variant>
      <vt:variant>
        <vt:i4>1</vt:i4>
      </vt:variant>
      <vt:variant>
        <vt:lpstr>Ingesloten OLE-bronprogramma's</vt:lpstr>
      </vt:variant>
      <vt:variant>
        <vt:i4>1</vt:i4>
      </vt:variant>
      <vt:variant>
        <vt:lpstr>Diatitels</vt:lpstr>
      </vt:variant>
      <vt:variant>
        <vt:i4>15</vt:i4>
      </vt:variant>
    </vt:vector>
  </HeadingPairs>
  <TitlesOfParts>
    <vt:vector size="22" baseType="lpstr">
      <vt:lpstr>Arial</vt:lpstr>
      <vt:lpstr>Calibri</vt:lpstr>
      <vt:lpstr>Calibri Light</vt:lpstr>
      <vt:lpstr>Verdana</vt:lpstr>
      <vt:lpstr>Wingdings</vt:lpstr>
      <vt:lpstr>Kantoorthema</vt:lpstr>
      <vt:lpstr>think-cell Slide</vt:lpstr>
      <vt:lpstr>Informatiebijeenkomst Aanbesteding  (IOC)  Integrale oplossingsrichting, Ontwerp en  Consult</vt:lpstr>
      <vt:lpstr>Agenda:</vt:lpstr>
      <vt:lpstr>Huidige stand van zaken IMG en toekomst</vt:lpstr>
      <vt:lpstr>IOC – Samenvatting percelen</vt:lpstr>
      <vt:lpstr>Toelichting op aanbesteding – Aandachtspunten</vt:lpstr>
      <vt:lpstr>Toelichting op aanbesteding – IUC EZK</vt:lpstr>
      <vt:lpstr>Toelichting op aanbesteding – Planning</vt:lpstr>
      <vt:lpstr>Toelichting op aanbesteding – Procedure</vt:lpstr>
      <vt:lpstr>Toelichting op aanbesteding – Procedure</vt:lpstr>
      <vt:lpstr>Toelichting op aanbesteding – Casus</vt:lpstr>
      <vt:lpstr>Toelichting op aanbesteding – Casus</vt:lpstr>
      <vt:lpstr>Toelichting op aanbesteding – Perceel 3</vt:lpstr>
      <vt:lpstr>Toelichting op aanbesteding – Perceel 3</vt:lpstr>
      <vt:lpstr>PowerPoint-presentatie</vt:lpstr>
      <vt:lpstr>Dank voor uw aanwezigheid!</vt:lpstr>
    </vt:vector>
  </TitlesOfParts>
  <Company>Ministerie van Economische Zaken en Klimaat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Zomer, J.G. (Gerben)</dc:creator>
  <cp:lastModifiedBy>Vrenken, M. MSc (Mathijs)</cp:lastModifiedBy>
  <cp:revision>122</cp:revision>
  <dcterms:created xsi:type="dcterms:W3CDTF">2023-06-08T10:44:12Z</dcterms:created>
  <dcterms:modified xsi:type="dcterms:W3CDTF">2024-05-23T17:10:55Z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FooterLocations">
    <vt:lpwstr>Kantoorthema:8</vt:lpwstr>
  </property>
  <property fmtid="{D5CDD505-2E9C-101B-9397-08002B2CF9AE}" pid="3" name="ClassificationContentMarkingFooterText">
    <vt:lpwstr>Intern gebruik</vt:lpwstr>
  </property>
</Properties>
</file>