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617873-B71D-3B8D-F172-C0B778603757}" v="200" dt="2023-10-12T09:00:56.233"/>
    <p1510:client id="{4CDF94FA-9B6A-6CAE-128A-52B881E4F471}" v="7" dt="2023-10-31T09:33:33.628"/>
    <p1510:client id="{8064BABE-F96A-A73C-9B63-E95A12967959}" v="16" dt="2023-10-20T08:50:36.848"/>
    <p1510:client id="{84033AEA-DFC4-E910-CA96-C2C03F43C63C}" v="198" dt="2023-10-11T10:08:02.7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4AA14-26CF-4229-BCEB-AF5FB6D80DAD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605B3-F75C-4AAE-AE61-29DF654C69E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9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Infra &amp; Water = ex Roland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6D046-AA30-2145-BFC6-2F4215CE5A7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4988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C6CD6-F2F6-D5C6-2550-430336619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3BB7EA-1D4A-D824-15B7-633C5AB79C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E6B57-29D3-CA37-8050-0F258FA55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D978C-8CC9-FE71-F3BF-C1FC0FF69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BAF30-CFCA-C220-0677-B6C2DC02C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FD10A-E3CD-3AEC-1DC6-BA40B512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245F90-E82F-28E8-F0DD-4DC709621F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BBFAC-F6D4-6C17-E02C-4A963C49C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D25C3-8648-9172-EEB8-5EB36F25E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C297F-21AB-DDC5-E1A3-A4ADED59B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9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29002F-7FB7-6B25-9219-78795DA773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98F6E6-4766-B5EE-B50D-3ADCDE91E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5A567-AE72-E415-7EAF-886BE8651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C8BD8-A5A4-0045-B6B7-ED05DE201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535A2-82EA-AA19-E197-0E90EC6F9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74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/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44F06451-9300-471E-B9C1-DFDF65D86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226" y="1095375"/>
            <a:ext cx="4671824" cy="1325563"/>
          </a:xfrm>
        </p:spPr>
        <p:txBody>
          <a:bodyPr lIns="0" tIns="0" rIns="0" bIns="0" anchor="t" anchorCtr="0">
            <a:noAutofit/>
          </a:bodyPr>
          <a:lstStyle>
            <a:lvl1pPr>
              <a:defRPr sz="2800"/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17" name="Tijdelijke aanduiding voor tekst 16">
            <a:extLst>
              <a:ext uri="{FF2B5EF4-FFF2-40B4-BE49-F238E27FC236}">
                <a16:creationId xmlns:a16="http://schemas.microsoft.com/office/drawing/2014/main" id="{F38FFE6F-D41A-4F96-A4EC-4EA102202C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7226" y="217488"/>
            <a:ext cx="4671824" cy="344487"/>
          </a:xfrm>
        </p:spPr>
        <p:txBody>
          <a:bodyPr lIns="0" tIns="0" rIns="0" bIns="0"/>
          <a:lstStyle>
            <a:lvl1pPr marL="0" indent="0">
              <a:buFontTx/>
              <a:buNone/>
              <a:defRPr sz="1600">
                <a:latin typeface="+mj-lt"/>
              </a:defRPr>
            </a:lvl1pPr>
            <a:lvl2pPr marL="457200" indent="0">
              <a:buNone/>
              <a:defRPr sz="1600">
                <a:latin typeface="+mj-lt"/>
              </a:defRPr>
            </a:lvl2pPr>
            <a:lvl3pPr marL="914400" indent="0">
              <a:buNone/>
              <a:defRPr sz="1600">
                <a:latin typeface="+mj-lt"/>
              </a:defRPr>
            </a:lvl3pPr>
            <a:lvl4pPr marL="1371600" indent="0">
              <a:buNone/>
              <a:defRPr sz="1600">
                <a:latin typeface="+mj-lt"/>
              </a:defRPr>
            </a:lvl4pPr>
            <a:lvl5pPr marL="1828800" indent="0">
              <a:buNone/>
              <a:defRPr sz="1600">
                <a:latin typeface="+mj-lt"/>
              </a:defRPr>
            </a:lvl5pPr>
          </a:lstStyle>
          <a:p>
            <a:pPr lvl="0"/>
            <a:r>
              <a:rPr lang="nl-NL" err="1"/>
              <a:t>Title</a:t>
            </a:r>
            <a:r>
              <a:rPr lang="nl-NL"/>
              <a:t>/</a:t>
            </a:r>
            <a:r>
              <a:rPr lang="nl-NL" err="1"/>
              <a:t>chapter</a:t>
            </a:r>
            <a:r>
              <a:rPr lang="nl-NL"/>
              <a:t> </a:t>
            </a:r>
          </a:p>
        </p:txBody>
      </p:sp>
      <p:sp>
        <p:nvSpPr>
          <p:cNvPr id="4" name="Tijdelijke aanduiding voor datum 2">
            <a:extLst>
              <a:ext uri="{FF2B5EF4-FFF2-40B4-BE49-F238E27FC236}">
                <a16:creationId xmlns:a16="http://schemas.microsoft.com/office/drawing/2014/main" id="{83747FD1-6ACD-2C45-B64A-F047B06765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2950" y="6459699"/>
            <a:ext cx="1336675" cy="365125"/>
          </a:xfrm>
        </p:spPr>
        <p:txBody>
          <a:bodyPr/>
          <a:lstStyle/>
          <a:p>
            <a:fld id="{B9675216-D225-C24B-AC40-D8FE36C858B2}" type="datetime1">
              <a:rPr lang="nl-NL" smtClean="0"/>
              <a:t>11-6-2024</a:t>
            </a:fld>
            <a:endParaRPr lang="en-GB"/>
          </a:p>
        </p:txBody>
      </p:sp>
      <p:sp>
        <p:nvSpPr>
          <p:cNvPr id="5" name="Tijdelijke aanduiding voor voettekst 3">
            <a:extLst>
              <a:ext uri="{FF2B5EF4-FFF2-40B4-BE49-F238E27FC236}">
                <a16:creationId xmlns:a16="http://schemas.microsoft.com/office/drawing/2014/main" id="{7B6CB35B-CFCB-A54E-B999-A8A8AD035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37111" y="6459699"/>
            <a:ext cx="3295439" cy="365125"/>
          </a:xfrm>
        </p:spPr>
        <p:txBody>
          <a:bodyPr/>
          <a:lstStyle/>
          <a:p>
            <a:r>
              <a:rPr lang="en-GB"/>
              <a:t>Presentatie voorbeeld</a:t>
            </a:r>
          </a:p>
        </p:txBody>
      </p:sp>
      <p:sp>
        <p:nvSpPr>
          <p:cNvPr id="6" name="Tijdelijke aanduiding voor dianummer 4">
            <a:extLst>
              <a:ext uri="{FF2B5EF4-FFF2-40B4-BE49-F238E27FC236}">
                <a16:creationId xmlns:a16="http://schemas.microsoft.com/office/drawing/2014/main" id="{EFC5E26E-5861-5B45-ACDC-7EF94B6F4A2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096625" y="6459699"/>
            <a:ext cx="666750" cy="365125"/>
          </a:xfrm>
        </p:spPr>
        <p:txBody>
          <a:bodyPr/>
          <a:lstStyle/>
          <a:p>
            <a:fld id="{15BA554E-33EE-4793-A915-4598F4A77B31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087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69F5-59F8-0141-B8E3-E7B12A7AE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953BE-41EF-041B-34C5-2FD0B8BB6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71932-5376-F420-7770-91084E72A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B3AC5-BEE6-2D97-0891-031DC09AD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7E420-3B9A-61D7-C5F0-124D26BA2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59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ECB6A-BBF1-BA5D-B623-D8C11BDC4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8D9E9-D4A3-DC44-706D-149548CD3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F43B8-BBB1-8EBD-C05A-291D57CB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3C063-6267-7F45-1D45-334699948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6F73F-8687-19A7-F120-3E3FE803C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8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A06F3-3358-31F5-70D0-74613CB44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64793-60BD-CD41-31F0-0928FF830D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18DDA-AE32-3D33-2DD2-4AAEFBF85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709546-8ACF-6401-03AC-80840B9E9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703BCE-25A4-AEC3-A69F-2DC39F7C3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A8B87-F80C-2FB9-28DF-AE1A45574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8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04F1F-F39F-F9AE-33FE-7298D01E8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EA8A7-1B8E-4E8F-DA04-EC27AA8C0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86FDA-A015-6759-6831-E6F51E016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F3A663-7329-C21A-590A-F3093A0036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E65855-823B-5D12-7A3A-53474D985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341C77-4436-1B14-1D28-C61495D8C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9ED911-F126-4942-E576-C8184E57D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23037E-23FE-CBE0-FFD5-64D104204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94353-1612-FDF7-34B3-D1FBE48FA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23E826-E313-A044-8BD8-80B3BF309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6D87DE-5148-1D03-F170-3B7AEF6CB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90EFEB-098B-E1AB-E52D-6AC8A7CAC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30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0470BF-C997-E8F0-D95E-8F88C119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9C9EC-FDF6-1F18-6598-666CAB9C8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E3FAA-1E92-06C8-34F7-57EC6B73F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77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7F178-48A5-5D80-E4FD-D2822D20F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91FFB-971F-9800-4091-EC7701DE2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181236-FB73-97DE-753C-74CC347DC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EFE8C2-8E75-2B99-EE9D-17ED719A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C33C98-E7E5-DFA6-C3D6-D515178BD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46330-F972-EDA3-5B52-1B03618C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5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24E05-BD4A-2991-0503-393A6C96F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D9D02E-6BF0-7DC3-9A95-4CAAC34F49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78FE9-7612-F2F1-BDA0-B6A7552770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B9D0F-2A75-EF0A-9751-8F4FB0895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231C1D-200C-F961-44B0-B1FE5ACFA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53F56-19A1-4318-7603-3663771F5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8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0CEF20-F6DD-61F3-4015-2771E9D54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19D52-0E0E-1C63-91DF-BCBFF486F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4C938-B699-D95B-8AC0-D8DEC1A31B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5B288-3DBB-4E44-8F35-061AF1A80FCC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7E151-D366-6CF5-7A0A-1DECB062A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98225-5495-CC3F-2B3F-F62FCECE84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2FF24-9C3C-442F-896C-0FEFBF8600D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09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jdelijke aanduiding voor tekst 30">
            <a:extLst>
              <a:ext uri="{FF2B5EF4-FFF2-40B4-BE49-F238E27FC236}">
                <a16:creationId xmlns:a16="http://schemas.microsoft.com/office/drawing/2014/main" id="{39C403D0-888E-4EFF-9066-2C59B2A2C44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0849" y="480797"/>
            <a:ext cx="4671824" cy="344487"/>
          </a:xfrm>
          <a:solidFill>
            <a:srgbClr val="ED7D31"/>
          </a:solidFill>
        </p:spPr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Organisation Chart (without FTE-</a:t>
            </a:r>
            <a:r>
              <a:rPr lang="en-GB" dirty="0" err="1"/>
              <a:t>nrs</a:t>
            </a:r>
            <a:r>
              <a:rPr lang="en-GB" dirty="0"/>
              <a:t>) 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18B9587-3A65-4723-8CE2-AF5C050BDC78}"/>
              </a:ext>
            </a:extLst>
          </p:cNvPr>
          <p:cNvSpPr/>
          <p:nvPr/>
        </p:nvSpPr>
        <p:spPr>
          <a:xfrm>
            <a:off x="4369798" y="375095"/>
            <a:ext cx="1163403" cy="548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/>
              <a:t>CEO</a:t>
            </a:r>
          </a:p>
          <a:p>
            <a:pPr algn="ctr"/>
            <a:endParaRPr lang="en-GB" sz="900" i="1" dirty="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DF00D1D-476F-4437-AE2F-3AA96BAE1767}"/>
              </a:ext>
            </a:extLst>
          </p:cNvPr>
          <p:cNvSpPr/>
          <p:nvPr/>
        </p:nvSpPr>
        <p:spPr>
          <a:xfrm>
            <a:off x="8393746" y="441522"/>
            <a:ext cx="1263141" cy="520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/>
              <a:t>CFRO</a:t>
            </a:r>
          </a:p>
          <a:p>
            <a:pPr algn="ctr"/>
            <a:endParaRPr lang="en-GB" sz="900" i="1" dirty="0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F45982F0-9858-4992-8782-7D85C58158DC}"/>
              </a:ext>
            </a:extLst>
          </p:cNvPr>
          <p:cNvSpPr/>
          <p:nvPr/>
        </p:nvSpPr>
        <p:spPr>
          <a:xfrm>
            <a:off x="7705534" y="1016368"/>
            <a:ext cx="732535" cy="472273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50" b="1" dirty="0"/>
              <a:t>Internal Audit</a:t>
            </a:r>
          </a:p>
          <a:p>
            <a:pPr algn="ctr"/>
            <a:endParaRPr lang="en-GB" sz="750" i="1" dirty="0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D1703C8D-D6EF-4B73-A748-F4326FCC1584}"/>
              </a:ext>
            </a:extLst>
          </p:cNvPr>
          <p:cNvSpPr/>
          <p:nvPr/>
        </p:nvSpPr>
        <p:spPr>
          <a:xfrm>
            <a:off x="3555097" y="986517"/>
            <a:ext cx="1063665" cy="52812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/>
              <a:t>Corporate Affairs, Branding, Marketing and Communication</a:t>
            </a:r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432685B0-FB14-4131-892B-205DF0AA52F1}"/>
              </a:ext>
            </a:extLst>
          </p:cNvPr>
          <p:cNvSpPr/>
          <p:nvPr/>
        </p:nvSpPr>
        <p:spPr>
          <a:xfrm>
            <a:off x="920185" y="1738116"/>
            <a:ext cx="971136" cy="64108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/>
              <a:t>Private Sector</a:t>
            </a:r>
            <a:endParaRPr lang="en-GB" sz="750" dirty="0"/>
          </a:p>
          <a:p>
            <a:pPr algn="ctr"/>
            <a:endParaRPr lang="en-GB" sz="750" i="1" dirty="0" err="1"/>
          </a:p>
          <a:p>
            <a:pPr algn="ctr"/>
            <a:endParaRPr lang="en-GB" sz="750" dirty="0">
              <a:cs typeface="Arial"/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11A82781-B6E6-4AE0-843C-08DAE69259C3}"/>
              </a:ext>
            </a:extLst>
          </p:cNvPr>
          <p:cNvSpPr/>
          <p:nvPr/>
        </p:nvSpPr>
        <p:spPr>
          <a:xfrm>
            <a:off x="2296593" y="1740738"/>
            <a:ext cx="923379" cy="67353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/>
              <a:t>Public Sector</a:t>
            </a:r>
          </a:p>
          <a:p>
            <a:pPr algn="ctr"/>
            <a:endParaRPr lang="en-GB" sz="750" dirty="0"/>
          </a:p>
          <a:p>
            <a:pPr algn="ctr"/>
            <a:endParaRPr lang="en-GB" sz="750" dirty="0">
              <a:cs typeface="Arial"/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C3929C9F-9013-429B-8A1C-27BD125F9E57}"/>
              </a:ext>
            </a:extLst>
          </p:cNvPr>
          <p:cNvSpPr/>
          <p:nvPr/>
        </p:nvSpPr>
        <p:spPr>
          <a:xfrm>
            <a:off x="3860656" y="1725012"/>
            <a:ext cx="936373" cy="69723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/>
              <a:t>Business Development, </a:t>
            </a:r>
            <a:r>
              <a:rPr lang="en-GB" sz="800" b="1" dirty="0"/>
              <a:t>Strategy</a:t>
            </a:r>
            <a:r>
              <a:rPr lang="en-GB" sz="700" b="1" dirty="0"/>
              <a:t> &amp; IESG</a:t>
            </a:r>
            <a:endParaRPr lang="en-GB" sz="700" dirty="0">
              <a:cs typeface="Arial"/>
            </a:endParaRPr>
          </a:p>
          <a:p>
            <a:pPr algn="ctr"/>
            <a:endParaRPr lang="en-GB" sz="700" i="1" dirty="0">
              <a:cs typeface="Arial"/>
            </a:endParaRPr>
          </a:p>
          <a:p>
            <a:pPr algn="ctr"/>
            <a:endParaRPr lang="en-GB" sz="700" dirty="0">
              <a:cs typeface="Arial"/>
            </a:endParaRPr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46A8825A-997B-429B-86BE-1FB74E374D71}"/>
              </a:ext>
            </a:extLst>
          </p:cNvPr>
          <p:cNvSpPr/>
          <p:nvPr/>
        </p:nvSpPr>
        <p:spPr>
          <a:xfrm>
            <a:off x="5401425" y="981907"/>
            <a:ext cx="941626" cy="5315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/>
              <a:t>Human Resources</a:t>
            </a:r>
          </a:p>
          <a:p>
            <a:pPr algn="ctr"/>
            <a:endParaRPr lang="en-GB" sz="750" i="1" dirty="0"/>
          </a:p>
          <a:p>
            <a:pPr algn="ctr"/>
            <a:endParaRPr lang="en-GB" sz="750" dirty="0">
              <a:cs typeface="Arial"/>
            </a:endParaRP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453C2E61-919A-41CA-A5EC-C81D72B76BC9}"/>
              </a:ext>
            </a:extLst>
          </p:cNvPr>
          <p:cNvSpPr/>
          <p:nvPr/>
        </p:nvSpPr>
        <p:spPr>
          <a:xfrm>
            <a:off x="4510211" y="2826177"/>
            <a:ext cx="856210" cy="5560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Business Development</a:t>
            </a:r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5840DAD8-45BE-4154-8B01-BC135ED417AC}"/>
              </a:ext>
            </a:extLst>
          </p:cNvPr>
          <p:cNvSpPr/>
          <p:nvPr/>
        </p:nvSpPr>
        <p:spPr>
          <a:xfrm>
            <a:off x="4512547" y="3603268"/>
            <a:ext cx="852221" cy="500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Impact &amp; ESG</a:t>
            </a:r>
          </a:p>
          <a:p>
            <a:pPr algn="ctr"/>
            <a:endParaRPr lang="en-GB" sz="70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86CC38A6-EE48-46A3-BAA3-EF75601D2B04}"/>
              </a:ext>
            </a:extLst>
          </p:cNvPr>
          <p:cNvSpPr/>
          <p:nvPr/>
        </p:nvSpPr>
        <p:spPr>
          <a:xfrm>
            <a:off x="4514729" y="4368098"/>
            <a:ext cx="820305" cy="4882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l-NL" sz="750" b="1" kern="1200" dirty="0" err="1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Strategy</a:t>
            </a:r>
            <a:r>
              <a:rPr lang="nl-NL" sz="750" b="1" kern="1200" dirty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&amp; partnerships</a:t>
            </a:r>
            <a:endParaRPr lang="en-GB" sz="750" b="1" i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GB" sz="750" b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2FC2CDAC-79A9-46A6-82FA-4A37D8DDD0FD}"/>
              </a:ext>
            </a:extLst>
          </p:cNvPr>
          <p:cNvSpPr/>
          <p:nvPr/>
        </p:nvSpPr>
        <p:spPr>
          <a:xfrm>
            <a:off x="7147575" y="1757716"/>
            <a:ext cx="880195" cy="63194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/>
              <a:t>Risk, Compliance &amp; IESG</a:t>
            </a:r>
            <a:endParaRPr lang="en-GB" sz="700" dirty="0">
              <a:cs typeface="Arial"/>
            </a:endParaRPr>
          </a:p>
          <a:p>
            <a:pPr algn="ctr"/>
            <a:endParaRPr lang="en-GB" sz="700" dirty="0">
              <a:cs typeface="Arial"/>
            </a:endParaRPr>
          </a:p>
        </p:txBody>
      </p:sp>
      <p:sp>
        <p:nvSpPr>
          <p:cNvPr id="23" name="Rechthoek 22">
            <a:extLst>
              <a:ext uri="{FF2B5EF4-FFF2-40B4-BE49-F238E27FC236}">
                <a16:creationId xmlns:a16="http://schemas.microsoft.com/office/drawing/2014/main" id="{C0087F43-F50B-42C7-90EB-2F4C3E183094}"/>
              </a:ext>
            </a:extLst>
          </p:cNvPr>
          <p:cNvSpPr/>
          <p:nvPr/>
        </p:nvSpPr>
        <p:spPr>
          <a:xfrm>
            <a:off x="9654420" y="1775456"/>
            <a:ext cx="745705" cy="58167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/>
              <a:t>IT &amp; Change</a:t>
            </a:r>
          </a:p>
          <a:p>
            <a:pPr algn="ctr"/>
            <a:endParaRPr lang="en-GB" sz="800" b="1" dirty="0"/>
          </a:p>
        </p:txBody>
      </p:sp>
      <p:sp>
        <p:nvSpPr>
          <p:cNvPr id="24" name="Rechthoek 23">
            <a:extLst>
              <a:ext uri="{FF2B5EF4-FFF2-40B4-BE49-F238E27FC236}">
                <a16:creationId xmlns:a16="http://schemas.microsoft.com/office/drawing/2014/main" id="{49A174D9-E69D-49EA-9E62-B8D71BDD795C}"/>
              </a:ext>
            </a:extLst>
          </p:cNvPr>
          <p:cNvSpPr/>
          <p:nvPr/>
        </p:nvSpPr>
        <p:spPr>
          <a:xfrm>
            <a:off x="8368570" y="1759779"/>
            <a:ext cx="922879" cy="62555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/>
              <a:t>Finance, Control, Operations &amp; </a:t>
            </a:r>
            <a:endParaRPr lang="en-US" sz="800" dirty="0">
              <a:cs typeface="Arial"/>
            </a:endParaRPr>
          </a:p>
          <a:p>
            <a:pPr algn="ctr"/>
            <a:r>
              <a:rPr lang="en-GB" sz="800" b="1" dirty="0"/>
              <a:t>Procurement</a:t>
            </a:r>
            <a:endParaRPr lang="en-GB" sz="800" i="1" dirty="0">
              <a:cs typeface="Arial"/>
            </a:endParaRPr>
          </a:p>
          <a:p>
            <a:pPr algn="ctr"/>
            <a:endParaRPr lang="en-GB" sz="600" dirty="0">
              <a:cs typeface="Arial"/>
            </a:endParaRPr>
          </a:p>
        </p:txBody>
      </p:sp>
      <p:sp>
        <p:nvSpPr>
          <p:cNvPr id="28" name="Rechthoek 27">
            <a:extLst>
              <a:ext uri="{FF2B5EF4-FFF2-40B4-BE49-F238E27FC236}">
                <a16:creationId xmlns:a16="http://schemas.microsoft.com/office/drawing/2014/main" id="{2483AFD0-5DE4-4A09-8CE9-9F60E4D3AB19}"/>
              </a:ext>
            </a:extLst>
          </p:cNvPr>
          <p:cNvSpPr/>
          <p:nvPr/>
        </p:nvSpPr>
        <p:spPr>
          <a:xfrm>
            <a:off x="8720013" y="5659495"/>
            <a:ext cx="859154" cy="4810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>
                <a:solidFill>
                  <a:schemeClr val="accent6">
                    <a:lumMod val="50000"/>
                  </a:schemeClr>
                </a:solidFill>
                <a:cs typeface="Arial"/>
              </a:rPr>
              <a:t>Management Support</a:t>
            </a:r>
            <a:endParaRPr lang="en-GB" sz="750" b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b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id="{0052109F-BD5A-4656-868A-1607E5AF99F4}"/>
              </a:ext>
            </a:extLst>
          </p:cNvPr>
          <p:cNvSpPr/>
          <p:nvPr/>
        </p:nvSpPr>
        <p:spPr>
          <a:xfrm>
            <a:off x="380374" y="2829570"/>
            <a:ext cx="883715" cy="52812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KYC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3" name="Rechthoek 32">
            <a:extLst>
              <a:ext uri="{FF2B5EF4-FFF2-40B4-BE49-F238E27FC236}">
                <a16:creationId xmlns:a16="http://schemas.microsoft.com/office/drawing/2014/main" id="{FC1CA1D8-3A99-44B0-901C-DA761CBA75FF}"/>
              </a:ext>
            </a:extLst>
          </p:cNvPr>
          <p:cNvSpPr/>
          <p:nvPr/>
        </p:nvSpPr>
        <p:spPr>
          <a:xfrm>
            <a:off x="3045928" y="4343101"/>
            <a:ext cx="900095" cy="6404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West Africa &amp; Middle East / North Africa</a:t>
            </a:r>
          </a:p>
          <a:p>
            <a:pPr algn="ctr"/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34" name="Rechthoek 33">
            <a:extLst>
              <a:ext uri="{FF2B5EF4-FFF2-40B4-BE49-F238E27FC236}">
                <a16:creationId xmlns:a16="http://schemas.microsoft.com/office/drawing/2014/main" id="{D41EC175-8B1C-4BCD-99AD-DF6472117300}"/>
              </a:ext>
            </a:extLst>
          </p:cNvPr>
          <p:cNvSpPr/>
          <p:nvPr/>
        </p:nvSpPr>
        <p:spPr>
          <a:xfrm>
            <a:off x="3082736" y="5153698"/>
            <a:ext cx="908116" cy="5907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Asia &amp; Latin America</a:t>
            </a:r>
          </a:p>
          <a:p>
            <a:pPr algn="ctr"/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36" name="Rechthoek 35">
            <a:extLst>
              <a:ext uri="{FF2B5EF4-FFF2-40B4-BE49-F238E27FC236}">
                <a16:creationId xmlns:a16="http://schemas.microsoft.com/office/drawing/2014/main" id="{4351D2BB-25D3-4DB5-8309-AE115683E426}"/>
              </a:ext>
            </a:extLst>
          </p:cNvPr>
          <p:cNvSpPr/>
          <p:nvPr/>
        </p:nvSpPr>
        <p:spPr>
          <a:xfrm>
            <a:off x="1557468" y="3592634"/>
            <a:ext cx="900095" cy="5281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Large Corp / Structured Finance</a:t>
            </a:r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2E69EBFB-4E68-4CB0-9B5F-FF41A113D677}"/>
              </a:ext>
            </a:extLst>
          </p:cNvPr>
          <p:cNvSpPr/>
          <p:nvPr/>
        </p:nvSpPr>
        <p:spPr>
          <a:xfrm>
            <a:off x="1557468" y="4379635"/>
            <a:ext cx="900095" cy="5281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Starters, SME &amp; </a:t>
            </a:r>
            <a:r>
              <a:rPr lang="en-GB" sz="750" b="1" dirty="0" err="1">
                <a:solidFill>
                  <a:schemeClr val="accent6">
                    <a:lumMod val="50000"/>
                  </a:schemeClr>
                </a:solidFill>
              </a:rPr>
              <a:t>Midcorp</a:t>
            </a:r>
            <a:endParaRPr lang="en-GB" sz="75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38" name="Rechthoek 37">
            <a:extLst>
              <a:ext uri="{FF2B5EF4-FFF2-40B4-BE49-F238E27FC236}">
                <a16:creationId xmlns:a16="http://schemas.microsoft.com/office/drawing/2014/main" id="{3E22B78F-DAF9-4B81-9959-0296C874D2DA}"/>
              </a:ext>
            </a:extLst>
          </p:cNvPr>
          <p:cNvSpPr/>
          <p:nvPr/>
        </p:nvSpPr>
        <p:spPr>
          <a:xfrm>
            <a:off x="3033960" y="3580666"/>
            <a:ext cx="900095" cy="5281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East &amp; Southern Africa</a:t>
            </a:r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39" name="Rechthoek 38">
            <a:extLst>
              <a:ext uri="{FF2B5EF4-FFF2-40B4-BE49-F238E27FC236}">
                <a16:creationId xmlns:a16="http://schemas.microsoft.com/office/drawing/2014/main" id="{85D326E5-076F-4687-A692-1EF26369CE85}"/>
              </a:ext>
            </a:extLst>
          </p:cNvPr>
          <p:cNvSpPr/>
          <p:nvPr/>
        </p:nvSpPr>
        <p:spPr>
          <a:xfrm>
            <a:off x="4527468" y="5062673"/>
            <a:ext cx="820305" cy="4882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Overseas</a:t>
            </a:r>
          </a:p>
          <a:p>
            <a:pPr algn="ctr"/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40" name="Rechthoek 39">
            <a:extLst>
              <a:ext uri="{FF2B5EF4-FFF2-40B4-BE49-F238E27FC236}">
                <a16:creationId xmlns:a16="http://schemas.microsoft.com/office/drawing/2014/main" id="{9897582D-C5AF-44D4-B738-27E570B71324}"/>
              </a:ext>
            </a:extLst>
          </p:cNvPr>
          <p:cNvSpPr/>
          <p:nvPr/>
        </p:nvSpPr>
        <p:spPr>
          <a:xfrm>
            <a:off x="380374" y="4379635"/>
            <a:ext cx="900095" cy="5281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Energy &amp; Climate</a:t>
            </a: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b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41" name="Rechthoek 40">
            <a:extLst>
              <a:ext uri="{FF2B5EF4-FFF2-40B4-BE49-F238E27FC236}">
                <a16:creationId xmlns:a16="http://schemas.microsoft.com/office/drawing/2014/main" id="{95BC7AC7-6337-4A1B-BC60-3890A7C3827F}"/>
              </a:ext>
            </a:extLst>
          </p:cNvPr>
          <p:cNvSpPr/>
          <p:nvPr/>
        </p:nvSpPr>
        <p:spPr>
          <a:xfrm>
            <a:off x="380374" y="5121605"/>
            <a:ext cx="900095" cy="5281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Sustainable Manufacturing</a:t>
            </a:r>
            <a:endParaRPr lang="en-GB" sz="750" i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GB" sz="750" b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42" name="Rechthoek 41">
            <a:extLst>
              <a:ext uri="{FF2B5EF4-FFF2-40B4-BE49-F238E27FC236}">
                <a16:creationId xmlns:a16="http://schemas.microsoft.com/office/drawing/2014/main" id="{19016CAD-9785-477E-985C-6AD2B43E8B87}"/>
              </a:ext>
            </a:extLst>
          </p:cNvPr>
          <p:cNvSpPr/>
          <p:nvPr/>
        </p:nvSpPr>
        <p:spPr>
          <a:xfrm>
            <a:off x="380374" y="5846312"/>
            <a:ext cx="900095" cy="5281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Equity &amp; Fund of Funds</a:t>
            </a:r>
          </a:p>
          <a:p>
            <a:pPr algn="ctr"/>
            <a:endParaRPr lang="en-GB" sz="750" i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GB" sz="750" b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43" name="Rechthoek 42">
            <a:extLst>
              <a:ext uri="{FF2B5EF4-FFF2-40B4-BE49-F238E27FC236}">
                <a16:creationId xmlns:a16="http://schemas.microsoft.com/office/drawing/2014/main" id="{5B928738-718B-4529-80B7-E8376465C13D}"/>
              </a:ext>
            </a:extLst>
          </p:cNvPr>
          <p:cNvSpPr/>
          <p:nvPr/>
        </p:nvSpPr>
        <p:spPr>
          <a:xfrm>
            <a:off x="380374" y="3592634"/>
            <a:ext cx="900095" cy="5281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 err="1">
                <a:solidFill>
                  <a:schemeClr val="accent6">
                    <a:lumMod val="50000"/>
                  </a:schemeClr>
                </a:solidFill>
              </a:rPr>
              <a:t>Agro</a:t>
            </a:r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-Food</a:t>
            </a:r>
          </a:p>
          <a:p>
            <a:pPr algn="ctr"/>
            <a:endParaRPr lang="en-GB" sz="75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67" name="Verbindingslijn: gebogen 66">
            <a:extLst>
              <a:ext uri="{FF2B5EF4-FFF2-40B4-BE49-F238E27FC236}">
                <a16:creationId xmlns:a16="http://schemas.microsoft.com/office/drawing/2014/main" id="{FD2A9D73-6A0A-4F8D-B918-46B773AAF40E}"/>
              </a:ext>
            </a:extLst>
          </p:cNvPr>
          <p:cNvCxnSpPr>
            <a:cxnSpLocks/>
            <a:stCxn id="13" idx="2"/>
            <a:endCxn id="32" idx="3"/>
          </p:cNvCxnSpPr>
          <p:nvPr/>
        </p:nvCxnSpPr>
        <p:spPr>
          <a:xfrm rot="5400000">
            <a:off x="977704" y="2665583"/>
            <a:ext cx="714435" cy="1416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Verbindingslijn: gebogen 68">
            <a:extLst>
              <a:ext uri="{FF2B5EF4-FFF2-40B4-BE49-F238E27FC236}">
                <a16:creationId xmlns:a16="http://schemas.microsoft.com/office/drawing/2014/main" id="{FCE2C379-CC79-4D27-B6C5-7B46673091E7}"/>
              </a:ext>
            </a:extLst>
          </p:cNvPr>
          <p:cNvCxnSpPr>
            <a:cxnSpLocks/>
            <a:stCxn id="13" idx="2"/>
            <a:endCxn id="43" idx="3"/>
          </p:cNvCxnSpPr>
          <p:nvPr/>
        </p:nvCxnSpPr>
        <p:spPr>
          <a:xfrm rot="5400000">
            <a:off x="604362" y="3055305"/>
            <a:ext cx="1477499" cy="12528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Verbindingslijn: gebogen 70">
            <a:extLst>
              <a:ext uri="{FF2B5EF4-FFF2-40B4-BE49-F238E27FC236}">
                <a16:creationId xmlns:a16="http://schemas.microsoft.com/office/drawing/2014/main" id="{5ED79992-863D-4AA1-BCC2-39297E340FD9}"/>
              </a:ext>
            </a:extLst>
          </p:cNvPr>
          <p:cNvCxnSpPr>
            <a:cxnSpLocks/>
            <a:stCxn id="13" idx="2"/>
            <a:endCxn id="40" idx="3"/>
          </p:cNvCxnSpPr>
          <p:nvPr/>
        </p:nvCxnSpPr>
        <p:spPr>
          <a:xfrm rot="5400000">
            <a:off x="210861" y="3448806"/>
            <a:ext cx="2264500" cy="12528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Verbindingslijn: gebogen 72">
            <a:extLst>
              <a:ext uri="{FF2B5EF4-FFF2-40B4-BE49-F238E27FC236}">
                <a16:creationId xmlns:a16="http://schemas.microsoft.com/office/drawing/2014/main" id="{F4DD311B-18AA-42D2-A463-6B43AF1ADFE8}"/>
              </a:ext>
            </a:extLst>
          </p:cNvPr>
          <p:cNvCxnSpPr>
            <a:cxnSpLocks/>
            <a:stCxn id="13" idx="2"/>
            <a:endCxn id="41" idx="3"/>
          </p:cNvCxnSpPr>
          <p:nvPr/>
        </p:nvCxnSpPr>
        <p:spPr>
          <a:xfrm rot="5400000">
            <a:off x="-160124" y="3819791"/>
            <a:ext cx="3006470" cy="12528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Verbindingslijn: gebogen 74">
            <a:extLst>
              <a:ext uri="{FF2B5EF4-FFF2-40B4-BE49-F238E27FC236}">
                <a16:creationId xmlns:a16="http://schemas.microsoft.com/office/drawing/2014/main" id="{79AB1B00-DE74-443C-9E23-F33C2AE4C8B9}"/>
              </a:ext>
            </a:extLst>
          </p:cNvPr>
          <p:cNvCxnSpPr>
            <a:cxnSpLocks/>
            <a:stCxn id="13" idx="2"/>
            <a:endCxn id="42" idx="3"/>
          </p:cNvCxnSpPr>
          <p:nvPr/>
        </p:nvCxnSpPr>
        <p:spPr>
          <a:xfrm rot="5400000">
            <a:off x="-522477" y="4182144"/>
            <a:ext cx="3731177" cy="12528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1" name="Groep 130">
            <a:extLst>
              <a:ext uri="{FF2B5EF4-FFF2-40B4-BE49-F238E27FC236}">
                <a16:creationId xmlns:a16="http://schemas.microsoft.com/office/drawing/2014/main" id="{CBC71318-0133-4726-BB3D-279CFF831364}"/>
              </a:ext>
            </a:extLst>
          </p:cNvPr>
          <p:cNvGrpSpPr/>
          <p:nvPr/>
        </p:nvGrpSpPr>
        <p:grpSpPr>
          <a:xfrm>
            <a:off x="9872545" y="5499342"/>
            <a:ext cx="1839279" cy="1006332"/>
            <a:chOff x="7297078" y="3606940"/>
            <a:chExt cx="2154453" cy="1297569"/>
          </a:xfrm>
        </p:grpSpPr>
        <p:sp>
          <p:nvSpPr>
            <p:cNvPr id="130" name="Rechthoek 129">
              <a:extLst>
                <a:ext uri="{FF2B5EF4-FFF2-40B4-BE49-F238E27FC236}">
                  <a16:creationId xmlns:a16="http://schemas.microsoft.com/office/drawing/2014/main" id="{9A4EE6BA-37E8-45C0-91F2-8103D56814FD}"/>
                </a:ext>
              </a:extLst>
            </p:cNvPr>
            <p:cNvSpPr/>
            <p:nvPr/>
          </p:nvSpPr>
          <p:spPr>
            <a:xfrm>
              <a:off x="7297078" y="3606940"/>
              <a:ext cx="2154453" cy="129756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1" name="Rechthoek 120">
              <a:extLst>
                <a:ext uri="{FF2B5EF4-FFF2-40B4-BE49-F238E27FC236}">
                  <a16:creationId xmlns:a16="http://schemas.microsoft.com/office/drawing/2014/main" id="{23BD0F82-CB8B-4307-86B2-020F90FD4954}"/>
                </a:ext>
              </a:extLst>
            </p:cNvPr>
            <p:cNvSpPr/>
            <p:nvPr/>
          </p:nvSpPr>
          <p:spPr>
            <a:xfrm>
              <a:off x="8419481" y="3704887"/>
              <a:ext cx="936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50" b="1">
                  <a:solidFill>
                    <a:schemeClr val="accent6">
                      <a:lumMod val="50000"/>
                    </a:schemeClr>
                  </a:solidFill>
                </a:rPr>
                <a:t>Team Lead</a:t>
              </a:r>
            </a:p>
          </p:txBody>
        </p:sp>
        <p:sp>
          <p:nvSpPr>
            <p:cNvPr id="122" name="Rechthoek 121">
              <a:extLst>
                <a:ext uri="{FF2B5EF4-FFF2-40B4-BE49-F238E27FC236}">
                  <a16:creationId xmlns:a16="http://schemas.microsoft.com/office/drawing/2014/main" id="{BDB6FC28-E76B-43F7-8C9D-EF7F5019436D}"/>
                </a:ext>
              </a:extLst>
            </p:cNvPr>
            <p:cNvSpPr/>
            <p:nvPr/>
          </p:nvSpPr>
          <p:spPr>
            <a:xfrm>
              <a:off x="7377313" y="4101233"/>
              <a:ext cx="936000" cy="288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50" b="1"/>
                <a:t>Director</a:t>
              </a:r>
              <a:endParaRPr lang="en-GB" sz="750"/>
            </a:p>
          </p:txBody>
        </p:sp>
        <p:sp>
          <p:nvSpPr>
            <p:cNvPr id="123" name="Rechthoek 122">
              <a:extLst>
                <a:ext uri="{FF2B5EF4-FFF2-40B4-BE49-F238E27FC236}">
                  <a16:creationId xmlns:a16="http://schemas.microsoft.com/office/drawing/2014/main" id="{E0D28A00-222D-443C-A735-6997FBF7D12C}"/>
                </a:ext>
              </a:extLst>
            </p:cNvPr>
            <p:cNvSpPr/>
            <p:nvPr/>
          </p:nvSpPr>
          <p:spPr>
            <a:xfrm>
              <a:off x="7377313" y="4497579"/>
              <a:ext cx="936000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50" b="1">
                  <a:solidFill>
                    <a:schemeClr val="accent6">
                      <a:lumMod val="50000"/>
                    </a:schemeClr>
                  </a:solidFill>
                </a:rPr>
                <a:t>Management</a:t>
              </a:r>
            </a:p>
          </p:txBody>
        </p:sp>
        <p:sp>
          <p:nvSpPr>
            <p:cNvPr id="124" name="Rechthoek 123">
              <a:extLst>
                <a:ext uri="{FF2B5EF4-FFF2-40B4-BE49-F238E27FC236}">
                  <a16:creationId xmlns:a16="http://schemas.microsoft.com/office/drawing/2014/main" id="{F51EA6F7-6835-4B94-BA92-A1B083C47D0E}"/>
                </a:ext>
              </a:extLst>
            </p:cNvPr>
            <p:cNvSpPr/>
            <p:nvPr/>
          </p:nvSpPr>
          <p:spPr>
            <a:xfrm>
              <a:off x="7377313" y="3704887"/>
              <a:ext cx="936000" cy="28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50" b="1"/>
                <a:t>Management Board</a:t>
              </a:r>
              <a:endParaRPr lang="en-GB" sz="750" i="1"/>
            </a:p>
          </p:txBody>
        </p:sp>
        <p:sp>
          <p:nvSpPr>
            <p:cNvPr id="128" name="Rechthoek 127">
              <a:extLst>
                <a:ext uri="{FF2B5EF4-FFF2-40B4-BE49-F238E27FC236}">
                  <a16:creationId xmlns:a16="http://schemas.microsoft.com/office/drawing/2014/main" id="{9E2718D3-962C-4176-B608-D8CC59F2EBE8}"/>
                </a:ext>
              </a:extLst>
            </p:cNvPr>
            <p:cNvSpPr/>
            <p:nvPr/>
          </p:nvSpPr>
          <p:spPr>
            <a:xfrm>
              <a:off x="8419481" y="4497579"/>
              <a:ext cx="936000" cy="2880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50" b="1"/>
                <a:t>Outsourced</a:t>
              </a:r>
            </a:p>
          </p:txBody>
        </p:sp>
        <p:sp>
          <p:nvSpPr>
            <p:cNvPr id="129" name="Rechthoek 128">
              <a:extLst>
                <a:ext uri="{FF2B5EF4-FFF2-40B4-BE49-F238E27FC236}">
                  <a16:creationId xmlns:a16="http://schemas.microsoft.com/office/drawing/2014/main" id="{47EBDE63-05FF-4BD1-8112-48736479D34E}"/>
                </a:ext>
              </a:extLst>
            </p:cNvPr>
            <p:cNvSpPr/>
            <p:nvPr/>
          </p:nvSpPr>
          <p:spPr>
            <a:xfrm>
              <a:off x="8419481" y="4101233"/>
              <a:ext cx="936000" cy="288000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 sz="750" b="1" dirty="0">
                  <a:solidFill>
                    <a:schemeClr val="accent6">
                      <a:lumMod val="50000"/>
                    </a:schemeClr>
                  </a:solidFill>
                </a:rPr>
                <a:t>Line KYC</a:t>
              </a:r>
            </a:p>
          </p:txBody>
        </p:sp>
      </p:grpSp>
      <p:cxnSp>
        <p:nvCxnSpPr>
          <p:cNvPr id="126" name="Verbindingslijn: gebogen 125">
            <a:extLst>
              <a:ext uri="{FF2B5EF4-FFF2-40B4-BE49-F238E27FC236}">
                <a16:creationId xmlns:a16="http://schemas.microsoft.com/office/drawing/2014/main" id="{3D917A61-F62B-4A1D-8323-3C396D50FF07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858736" y="710303"/>
            <a:ext cx="3393" cy="4155768"/>
          </a:xfrm>
          <a:prstGeom prst="bentConnector3">
            <a:avLst>
              <a:gd name="adj1" fmla="val 6837401"/>
            </a:avLst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2" name="Rechthoek 71">
            <a:extLst>
              <a:ext uri="{FF2B5EF4-FFF2-40B4-BE49-F238E27FC236}">
                <a16:creationId xmlns:a16="http://schemas.microsoft.com/office/drawing/2014/main" id="{9D1EEA04-3710-4FCB-AC7B-486C08C14C7F}"/>
              </a:ext>
            </a:extLst>
          </p:cNvPr>
          <p:cNvSpPr/>
          <p:nvPr/>
        </p:nvSpPr>
        <p:spPr>
          <a:xfrm>
            <a:off x="3077620" y="5889719"/>
            <a:ext cx="900095" cy="5305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Learning &amp; Innovation </a:t>
            </a:r>
            <a:endParaRPr lang="nl-NL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en-GB" sz="750" dirty="0">
              <a:solidFill>
                <a:srgbClr val="FF0000"/>
              </a:solidFill>
              <a:cs typeface="Arial"/>
            </a:endParaRPr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D08E16E-6B27-4EDA-BAA3-ACEBA152DB97}"/>
              </a:ext>
            </a:extLst>
          </p:cNvPr>
          <p:cNvCxnSpPr>
            <a:cxnSpLocks/>
            <a:stCxn id="72" idx="3"/>
            <a:endCxn id="72" idx="3"/>
          </p:cNvCxnSpPr>
          <p:nvPr/>
        </p:nvCxnSpPr>
        <p:spPr>
          <a:xfrm>
            <a:off x="3977715" y="615501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Verbindingslijn: gebogen 114">
            <a:extLst>
              <a:ext uri="{FF2B5EF4-FFF2-40B4-BE49-F238E27FC236}">
                <a16:creationId xmlns:a16="http://schemas.microsoft.com/office/drawing/2014/main" id="{D65348F6-B6BA-BD3D-F564-3BEAABC7727E}"/>
              </a:ext>
            </a:extLst>
          </p:cNvPr>
          <p:cNvCxnSpPr>
            <a:cxnSpLocks/>
          </p:cNvCxnSpPr>
          <p:nvPr/>
        </p:nvCxnSpPr>
        <p:spPr>
          <a:xfrm flipH="1">
            <a:off x="7549776" y="1596824"/>
            <a:ext cx="1343548" cy="15291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Verbindingslijn: gebogen 125">
            <a:extLst>
              <a:ext uri="{FF2B5EF4-FFF2-40B4-BE49-F238E27FC236}">
                <a16:creationId xmlns:a16="http://schemas.microsoft.com/office/drawing/2014/main" id="{0180CC0A-1F25-0795-12D1-AD1533A294B7}"/>
              </a:ext>
            </a:extLst>
          </p:cNvPr>
          <p:cNvCxnSpPr>
            <a:cxnSpLocks/>
          </p:cNvCxnSpPr>
          <p:nvPr/>
        </p:nvCxnSpPr>
        <p:spPr>
          <a:xfrm flipV="1">
            <a:off x="5521969" y="480278"/>
            <a:ext cx="2871184" cy="7980"/>
          </a:xfrm>
          <a:prstGeom prst="bentConnector3">
            <a:avLst>
              <a:gd name="adj1" fmla="val 50000"/>
            </a:avLst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0" name="Verbindingslijn: gebogen 65">
            <a:extLst>
              <a:ext uri="{FF2B5EF4-FFF2-40B4-BE49-F238E27FC236}">
                <a16:creationId xmlns:a16="http://schemas.microsoft.com/office/drawing/2014/main" id="{0C7A597F-B879-E3B7-DA34-4F6D79BE0AFE}"/>
              </a:ext>
            </a:extLst>
          </p:cNvPr>
          <p:cNvCxnSpPr>
            <a:cxnSpLocks/>
          </p:cNvCxnSpPr>
          <p:nvPr/>
        </p:nvCxnSpPr>
        <p:spPr>
          <a:xfrm flipH="1">
            <a:off x="8412807" y="5245789"/>
            <a:ext cx="15328" cy="71406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hoek 1">
            <a:extLst>
              <a:ext uri="{FF2B5EF4-FFF2-40B4-BE49-F238E27FC236}">
                <a16:creationId xmlns:a16="http://schemas.microsoft.com/office/drawing/2014/main" id="{487F91CC-7973-CC04-A2AB-EA0EE01E6EAB}"/>
              </a:ext>
            </a:extLst>
          </p:cNvPr>
          <p:cNvSpPr/>
          <p:nvPr/>
        </p:nvSpPr>
        <p:spPr>
          <a:xfrm>
            <a:off x="3014267" y="2834640"/>
            <a:ext cx="919788" cy="52046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KYC</a:t>
            </a: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cxnSp>
        <p:nvCxnSpPr>
          <p:cNvPr id="18" name="Verbindingslijn: gebogen 114">
            <a:extLst>
              <a:ext uri="{FF2B5EF4-FFF2-40B4-BE49-F238E27FC236}">
                <a16:creationId xmlns:a16="http://schemas.microsoft.com/office/drawing/2014/main" id="{53E921E6-0A13-D763-ADA0-A409248B944F}"/>
              </a:ext>
            </a:extLst>
          </p:cNvPr>
          <p:cNvCxnSpPr>
            <a:cxnSpLocks/>
          </p:cNvCxnSpPr>
          <p:nvPr/>
        </p:nvCxnSpPr>
        <p:spPr>
          <a:xfrm flipH="1" flipV="1">
            <a:off x="2717642" y="4683989"/>
            <a:ext cx="357145" cy="79080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03972D5D-107B-6B39-6945-8689D1B53DDF}"/>
              </a:ext>
            </a:extLst>
          </p:cNvPr>
          <p:cNvCxnSpPr>
            <a:cxnSpLocks/>
          </p:cNvCxnSpPr>
          <p:nvPr/>
        </p:nvCxnSpPr>
        <p:spPr>
          <a:xfrm>
            <a:off x="10137708" y="588319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Verbindingslijn: gebogen 26">
            <a:extLst>
              <a:ext uri="{FF2B5EF4-FFF2-40B4-BE49-F238E27FC236}">
                <a16:creationId xmlns:a16="http://schemas.microsoft.com/office/drawing/2014/main" id="{F966065F-0B60-EBC6-3773-AD5EEB180032}"/>
              </a:ext>
            </a:extLst>
          </p:cNvPr>
          <p:cNvCxnSpPr>
            <a:cxnSpLocks/>
          </p:cNvCxnSpPr>
          <p:nvPr/>
        </p:nvCxnSpPr>
        <p:spPr>
          <a:xfrm flipH="1" flipV="1">
            <a:off x="4310245" y="2597500"/>
            <a:ext cx="216729" cy="27416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Verbindingslijn: gebogen 65">
            <a:extLst>
              <a:ext uri="{FF2B5EF4-FFF2-40B4-BE49-F238E27FC236}">
                <a16:creationId xmlns:a16="http://schemas.microsoft.com/office/drawing/2014/main" id="{49F4B74B-9744-1C56-75D6-BA801FD3F1AE}"/>
              </a:ext>
            </a:extLst>
          </p:cNvPr>
          <p:cNvCxnSpPr>
            <a:cxnSpLocks/>
          </p:cNvCxnSpPr>
          <p:nvPr/>
        </p:nvCxnSpPr>
        <p:spPr>
          <a:xfrm flipH="1">
            <a:off x="4307559" y="3056785"/>
            <a:ext cx="202539" cy="3989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Verbindingslijn: gebogen 65">
            <a:extLst>
              <a:ext uri="{FF2B5EF4-FFF2-40B4-BE49-F238E27FC236}">
                <a16:creationId xmlns:a16="http://schemas.microsoft.com/office/drawing/2014/main" id="{97F54CC5-0038-5A66-5A88-93968AFFF101}"/>
              </a:ext>
            </a:extLst>
          </p:cNvPr>
          <p:cNvCxnSpPr>
            <a:cxnSpLocks/>
          </p:cNvCxnSpPr>
          <p:nvPr/>
        </p:nvCxnSpPr>
        <p:spPr>
          <a:xfrm flipH="1">
            <a:off x="4309532" y="3921263"/>
            <a:ext cx="196965" cy="1202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hthoek 47">
            <a:extLst>
              <a:ext uri="{FF2B5EF4-FFF2-40B4-BE49-F238E27FC236}">
                <a16:creationId xmlns:a16="http://schemas.microsoft.com/office/drawing/2014/main" id="{FFD26A1E-B19E-2C63-0540-9083194CD950}"/>
              </a:ext>
            </a:extLst>
          </p:cNvPr>
          <p:cNvSpPr/>
          <p:nvPr/>
        </p:nvSpPr>
        <p:spPr>
          <a:xfrm>
            <a:off x="8699580" y="2870601"/>
            <a:ext cx="858866" cy="55193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Finance</a:t>
            </a:r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51" name="Rechthoek 50">
            <a:extLst>
              <a:ext uri="{FF2B5EF4-FFF2-40B4-BE49-F238E27FC236}">
                <a16:creationId xmlns:a16="http://schemas.microsoft.com/office/drawing/2014/main" id="{00A7D03A-E0DE-28AC-88DD-C3E811C64841}"/>
              </a:ext>
            </a:extLst>
          </p:cNvPr>
          <p:cNvSpPr/>
          <p:nvPr/>
        </p:nvSpPr>
        <p:spPr>
          <a:xfrm>
            <a:off x="8712518" y="3576466"/>
            <a:ext cx="845928" cy="53747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Control</a:t>
            </a:r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53" name="Rechthoek 52">
            <a:extLst>
              <a:ext uri="{FF2B5EF4-FFF2-40B4-BE49-F238E27FC236}">
                <a16:creationId xmlns:a16="http://schemas.microsoft.com/office/drawing/2014/main" id="{8AA4DDED-6BEE-3628-23F1-106779DBBC70}"/>
              </a:ext>
            </a:extLst>
          </p:cNvPr>
          <p:cNvSpPr/>
          <p:nvPr/>
        </p:nvSpPr>
        <p:spPr>
          <a:xfrm>
            <a:off x="8710057" y="4337629"/>
            <a:ext cx="860667" cy="4830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Operations</a:t>
            </a:r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61" name="Rechthoek 60">
            <a:extLst>
              <a:ext uri="{FF2B5EF4-FFF2-40B4-BE49-F238E27FC236}">
                <a16:creationId xmlns:a16="http://schemas.microsoft.com/office/drawing/2014/main" id="{4AB0235C-8615-60BD-1A4B-CFAB1B3466DE}"/>
              </a:ext>
            </a:extLst>
          </p:cNvPr>
          <p:cNvSpPr/>
          <p:nvPr/>
        </p:nvSpPr>
        <p:spPr>
          <a:xfrm>
            <a:off x="8725110" y="4943512"/>
            <a:ext cx="851218" cy="52440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Procurement</a:t>
            </a:r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64" name="Rechthoek 63">
            <a:extLst>
              <a:ext uri="{FF2B5EF4-FFF2-40B4-BE49-F238E27FC236}">
                <a16:creationId xmlns:a16="http://schemas.microsoft.com/office/drawing/2014/main" id="{B9F6F5D3-0008-057D-E903-11805CDA921E}"/>
              </a:ext>
            </a:extLst>
          </p:cNvPr>
          <p:cNvSpPr/>
          <p:nvPr/>
        </p:nvSpPr>
        <p:spPr>
          <a:xfrm>
            <a:off x="7296207" y="2870601"/>
            <a:ext cx="912479" cy="5907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750" b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Risk &amp; Compliance</a:t>
            </a:r>
          </a:p>
          <a:p>
            <a:pPr algn="ctr"/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68" name="Rechthoek 67">
            <a:extLst>
              <a:ext uri="{FF2B5EF4-FFF2-40B4-BE49-F238E27FC236}">
                <a16:creationId xmlns:a16="http://schemas.microsoft.com/office/drawing/2014/main" id="{69C5C44C-DAA3-71D0-2CA6-813DED437E98}"/>
              </a:ext>
            </a:extLst>
          </p:cNvPr>
          <p:cNvSpPr/>
          <p:nvPr/>
        </p:nvSpPr>
        <p:spPr>
          <a:xfrm>
            <a:off x="7285480" y="3612607"/>
            <a:ext cx="926685" cy="5396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Impact &amp; ESG </a:t>
            </a:r>
          </a:p>
          <a:p>
            <a:pPr algn="ctr"/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70" name="Rechthoek 69">
            <a:extLst>
              <a:ext uri="{FF2B5EF4-FFF2-40B4-BE49-F238E27FC236}">
                <a16:creationId xmlns:a16="http://schemas.microsoft.com/office/drawing/2014/main" id="{AB146B62-C60D-E091-51D5-08C2F1236844}"/>
              </a:ext>
            </a:extLst>
          </p:cNvPr>
          <p:cNvSpPr/>
          <p:nvPr/>
        </p:nvSpPr>
        <p:spPr>
          <a:xfrm>
            <a:off x="7296208" y="4299129"/>
            <a:ext cx="920131" cy="5527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Restructuring &amp; Recovery</a:t>
            </a:r>
          </a:p>
          <a:p>
            <a:pPr algn="ctr"/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80" name="Rechthoek 79">
            <a:extLst>
              <a:ext uri="{FF2B5EF4-FFF2-40B4-BE49-F238E27FC236}">
                <a16:creationId xmlns:a16="http://schemas.microsoft.com/office/drawing/2014/main" id="{1A0C3071-FA55-35D7-ED89-DCC3AA8A388C}"/>
              </a:ext>
            </a:extLst>
          </p:cNvPr>
          <p:cNvSpPr/>
          <p:nvPr/>
        </p:nvSpPr>
        <p:spPr>
          <a:xfrm>
            <a:off x="9926779" y="2818307"/>
            <a:ext cx="910358" cy="6489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750" b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Business Process Management</a:t>
            </a:r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81" name="Rechthoek 80">
            <a:extLst>
              <a:ext uri="{FF2B5EF4-FFF2-40B4-BE49-F238E27FC236}">
                <a16:creationId xmlns:a16="http://schemas.microsoft.com/office/drawing/2014/main" id="{2E450CE7-BB2A-C241-FA8A-38CCC1A9DB53}"/>
              </a:ext>
            </a:extLst>
          </p:cNvPr>
          <p:cNvSpPr/>
          <p:nvPr/>
        </p:nvSpPr>
        <p:spPr>
          <a:xfrm>
            <a:off x="9907804" y="3592184"/>
            <a:ext cx="906380" cy="5252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00" b="1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Project Management 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8539D00-C622-D54A-2235-1761E51B4F49}"/>
              </a:ext>
            </a:extLst>
          </p:cNvPr>
          <p:cNvCxnSpPr/>
          <p:nvPr/>
        </p:nvCxnSpPr>
        <p:spPr>
          <a:xfrm>
            <a:off x="8894255" y="893255"/>
            <a:ext cx="7978" cy="86173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A190512-24EF-62E6-8408-7BE10E4C93DB}"/>
              </a:ext>
            </a:extLst>
          </p:cNvPr>
          <p:cNvCxnSpPr>
            <a:cxnSpLocks/>
          </p:cNvCxnSpPr>
          <p:nvPr/>
        </p:nvCxnSpPr>
        <p:spPr>
          <a:xfrm flipV="1">
            <a:off x="4612313" y="1282535"/>
            <a:ext cx="788607" cy="612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Verbindingslijn: gebogen 114">
            <a:extLst>
              <a:ext uri="{FF2B5EF4-FFF2-40B4-BE49-F238E27FC236}">
                <a16:creationId xmlns:a16="http://schemas.microsoft.com/office/drawing/2014/main" id="{AF89B466-8587-26DD-5D2A-5CCCF9C4DA7C}"/>
              </a:ext>
            </a:extLst>
          </p:cNvPr>
          <p:cNvCxnSpPr>
            <a:cxnSpLocks/>
            <a:stCxn id="72" idx="1"/>
          </p:cNvCxnSpPr>
          <p:nvPr/>
        </p:nvCxnSpPr>
        <p:spPr>
          <a:xfrm rot="10800000">
            <a:off x="2717642" y="5457958"/>
            <a:ext cx="359978" cy="69705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Verbindingslijn: gebogen 114">
            <a:extLst>
              <a:ext uri="{FF2B5EF4-FFF2-40B4-BE49-F238E27FC236}">
                <a16:creationId xmlns:a16="http://schemas.microsoft.com/office/drawing/2014/main" id="{EF362605-13F1-1CDD-88C5-CE6D3124C703}"/>
              </a:ext>
            </a:extLst>
          </p:cNvPr>
          <p:cNvCxnSpPr>
            <a:cxnSpLocks/>
          </p:cNvCxnSpPr>
          <p:nvPr/>
        </p:nvCxnSpPr>
        <p:spPr>
          <a:xfrm flipH="1" flipV="1">
            <a:off x="7151057" y="2392907"/>
            <a:ext cx="141712" cy="220310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Verbindingslijn: gebogen 65">
            <a:extLst>
              <a:ext uri="{FF2B5EF4-FFF2-40B4-BE49-F238E27FC236}">
                <a16:creationId xmlns:a16="http://schemas.microsoft.com/office/drawing/2014/main" id="{55BD119C-7FD8-C78F-5D4D-826E5474CC0E}"/>
              </a:ext>
            </a:extLst>
          </p:cNvPr>
          <p:cNvCxnSpPr>
            <a:cxnSpLocks/>
          </p:cNvCxnSpPr>
          <p:nvPr/>
        </p:nvCxnSpPr>
        <p:spPr>
          <a:xfrm flipH="1">
            <a:off x="2717709" y="3829504"/>
            <a:ext cx="316651" cy="120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Verbindingslijn: gebogen 65">
            <a:extLst>
              <a:ext uri="{FF2B5EF4-FFF2-40B4-BE49-F238E27FC236}">
                <a16:creationId xmlns:a16="http://schemas.microsoft.com/office/drawing/2014/main" id="{F5BC1C78-02A4-BF31-33A2-30B1369D9A70}"/>
              </a:ext>
            </a:extLst>
          </p:cNvPr>
          <p:cNvCxnSpPr>
            <a:cxnSpLocks/>
          </p:cNvCxnSpPr>
          <p:nvPr/>
        </p:nvCxnSpPr>
        <p:spPr>
          <a:xfrm flipH="1">
            <a:off x="4313521" y="4683263"/>
            <a:ext cx="196965" cy="1202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F76F87C4-E9EA-F978-7A85-1D50FDB06BF7}"/>
              </a:ext>
            </a:extLst>
          </p:cNvPr>
          <p:cNvCxnSpPr>
            <a:cxnSpLocks/>
          </p:cNvCxnSpPr>
          <p:nvPr/>
        </p:nvCxnSpPr>
        <p:spPr>
          <a:xfrm>
            <a:off x="4308791" y="2355917"/>
            <a:ext cx="0" cy="27456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Verbindingslijn: gebogen 114">
            <a:extLst>
              <a:ext uri="{FF2B5EF4-FFF2-40B4-BE49-F238E27FC236}">
                <a16:creationId xmlns:a16="http://schemas.microsoft.com/office/drawing/2014/main" id="{89B8E6B4-DC00-6458-1871-9AFEDF69A954}"/>
              </a:ext>
            </a:extLst>
          </p:cNvPr>
          <p:cNvCxnSpPr>
            <a:cxnSpLocks/>
          </p:cNvCxnSpPr>
          <p:nvPr/>
        </p:nvCxnSpPr>
        <p:spPr>
          <a:xfrm flipH="1">
            <a:off x="1439376" y="1590497"/>
            <a:ext cx="1290126" cy="13452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Verbindingslijn: gebogen 114">
            <a:extLst>
              <a:ext uri="{FF2B5EF4-FFF2-40B4-BE49-F238E27FC236}">
                <a16:creationId xmlns:a16="http://schemas.microsoft.com/office/drawing/2014/main" id="{C3D05140-6A23-F684-9F87-A23B3E602E44}"/>
              </a:ext>
            </a:extLst>
          </p:cNvPr>
          <p:cNvCxnSpPr>
            <a:cxnSpLocks/>
          </p:cNvCxnSpPr>
          <p:nvPr/>
        </p:nvCxnSpPr>
        <p:spPr>
          <a:xfrm flipH="1">
            <a:off x="2736603" y="1597753"/>
            <a:ext cx="1518350" cy="15503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Verbindingslijn: gebogen 114">
            <a:extLst>
              <a:ext uri="{FF2B5EF4-FFF2-40B4-BE49-F238E27FC236}">
                <a16:creationId xmlns:a16="http://schemas.microsoft.com/office/drawing/2014/main" id="{EE4EECD2-54F4-67F6-BD1B-6E447B941DBA}"/>
              </a:ext>
            </a:extLst>
          </p:cNvPr>
          <p:cNvCxnSpPr>
            <a:cxnSpLocks/>
          </p:cNvCxnSpPr>
          <p:nvPr/>
        </p:nvCxnSpPr>
        <p:spPr>
          <a:xfrm flipH="1">
            <a:off x="4269279" y="1595002"/>
            <a:ext cx="712102" cy="12065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4E29E9C6-36FF-BB78-2284-DFC2DBD959B0}"/>
              </a:ext>
            </a:extLst>
          </p:cNvPr>
          <p:cNvCxnSpPr>
            <a:cxnSpLocks/>
          </p:cNvCxnSpPr>
          <p:nvPr/>
        </p:nvCxnSpPr>
        <p:spPr>
          <a:xfrm flipH="1">
            <a:off x="4981562" y="921164"/>
            <a:ext cx="3630" cy="680213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Verbindingslijn: gebogen 114">
            <a:extLst>
              <a:ext uri="{FF2B5EF4-FFF2-40B4-BE49-F238E27FC236}">
                <a16:creationId xmlns:a16="http://schemas.microsoft.com/office/drawing/2014/main" id="{40B77DB7-6F99-5004-FF4A-61A5C09DDB20}"/>
              </a:ext>
            </a:extLst>
          </p:cNvPr>
          <p:cNvCxnSpPr>
            <a:cxnSpLocks/>
          </p:cNvCxnSpPr>
          <p:nvPr/>
        </p:nvCxnSpPr>
        <p:spPr>
          <a:xfrm flipH="1" flipV="1">
            <a:off x="2708308" y="2402136"/>
            <a:ext cx="321240" cy="241853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Verbindingslijn: gebogen 114">
            <a:extLst>
              <a:ext uri="{FF2B5EF4-FFF2-40B4-BE49-F238E27FC236}">
                <a16:creationId xmlns:a16="http://schemas.microsoft.com/office/drawing/2014/main" id="{90BFBD65-FD88-7FD8-57B1-58C18FDB3A46}"/>
              </a:ext>
            </a:extLst>
          </p:cNvPr>
          <p:cNvCxnSpPr>
            <a:cxnSpLocks/>
          </p:cNvCxnSpPr>
          <p:nvPr/>
        </p:nvCxnSpPr>
        <p:spPr>
          <a:xfrm flipH="1" flipV="1">
            <a:off x="8427867" y="3149745"/>
            <a:ext cx="280965" cy="209305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Verbindingslijn: gebogen 94">
            <a:extLst>
              <a:ext uri="{FF2B5EF4-FFF2-40B4-BE49-F238E27FC236}">
                <a16:creationId xmlns:a16="http://schemas.microsoft.com/office/drawing/2014/main" id="{1FB4643B-B972-148E-4D0E-D672FF237A99}"/>
              </a:ext>
            </a:extLst>
          </p:cNvPr>
          <p:cNvCxnSpPr>
            <a:cxnSpLocks/>
          </p:cNvCxnSpPr>
          <p:nvPr/>
        </p:nvCxnSpPr>
        <p:spPr>
          <a:xfrm rot="10800000">
            <a:off x="8433042" y="2377095"/>
            <a:ext cx="268195" cy="77935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Verbindingslijn: gebogen 98">
            <a:extLst>
              <a:ext uri="{FF2B5EF4-FFF2-40B4-BE49-F238E27FC236}">
                <a16:creationId xmlns:a16="http://schemas.microsoft.com/office/drawing/2014/main" id="{F88D004C-9840-FE27-5BF6-5704DFD7E8D0}"/>
              </a:ext>
            </a:extLst>
          </p:cNvPr>
          <p:cNvCxnSpPr>
            <a:cxnSpLocks/>
          </p:cNvCxnSpPr>
          <p:nvPr/>
        </p:nvCxnSpPr>
        <p:spPr>
          <a:xfrm flipH="1" flipV="1">
            <a:off x="9685055" y="2342976"/>
            <a:ext cx="27353" cy="1397956"/>
          </a:xfrm>
          <a:prstGeom prst="bentConnector3">
            <a:avLst>
              <a:gd name="adj1" fmla="val -6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Verbindingslijn: gebogen 65">
            <a:extLst>
              <a:ext uri="{FF2B5EF4-FFF2-40B4-BE49-F238E27FC236}">
                <a16:creationId xmlns:a16="http://schemas.microsoft.com/office/drawing/2014/main" id="{CE372F79-6634-6507-3E92-E8C8308E2131}"/>
              </a:ext>
            </a:extLst>
          </p:cNvPr>
          <p:cNvCxnSpPr>
            <a:cxnSpLocks/>
            <a:stCxn id="51" idx="1"/>
          </p:cNvCxnSpPr>
          <p:nvPr/>
        </p:nvCxnSpPr>
        <p:spPr>
          <a:xfrm flipH="1" flipV="1">
            <a:off x="8431514" y="3828009"/>
            <a:ext cx="281004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Verbindingslijn: gebogen 114">
            <a:extLst>
              <a:ext uri="{FF2B5EF4-FFF2-40B4-BE49-F238E27FC236}">
                <a16:creationId xmlns:a16="http://schemas.microsoft.com/office/drawing/2014/main" id="{532CADF8-2A83-5B13-FB8E-FE7471723F83}"/>
              </a:ext>
            </a:extLst>
          </p:cNvPr>
          <p:cNvCxnSpPr>
            <a:cxnSpLocks/>
          </p:cNvCxnSpPr>
          <p:nvPr/>
        </p:nvCxnSpPr>
        <p:spPr>
          <a:xfrm>
            <a:off x="8909197" y="1604760"/>
            <a:ext cx="2085454" cy="17672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88">
            <a:extLst>
              <a:ext uri="{FF2B5EF4-FFF2-40B4-BE49-F238E27FC236}">
                <a16:creationId xmlns:a16="http://schemas.microsoft.com/office/drawing/2014/main" id="{47650172-38EB-3A64-E50B-F5849C2492D7}"/>
              </a:ext>
            </a:extLst>
          </p:cNvPr>
          <p:cNvCxnSpPr>
            <a:cxnSpLocks/>
          </p:cNvCxnSpPr>
          <p:nvPr/>
        </p:nvCxnSpPr>
        <p:spPr>
          <a:xfrm>
            <a:off x="9833373" y="1611328"/>
            <a:ext cx="1" cy="15945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Verbindingslijn: gebogen 65">
            <a:extLst>
              <a:ext uri="{FF2B5EF4-FFF2-40B4-BE49-F238E27FC236}">
                <a16:creationId xmlns:a16="http://schemas.microsoft.com/office/drawing/2014/main" id="{02FC7C29-DA7C-A2E9-2479-5F4D8037BD03}"/>
              </a:ext>
            </a:extLst>
          </p:cNvPr>
          <p:cNvCxnSpPr>
            <a:cxnSpLocks/>
            <a:stCxn id="68" idx="1"/>
          </p:cNvCxnSpPr>
          <p:nvPr/>
        </p:nvCxnSpPr>
        <p:spPr>
          <a:xfrm flipH="1">
            <a:off x="7155207" y="3882434"/>
            <a:ext cx="130273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Verbindingslijn: gebogen 65">
            <a:extLst>
              <a:ext uri="{FF2B5EF4-FFF2-40B4-BE49-F238E27FC236}">
                <a16:creationId xmlns:a16="http://schemas.microsoft.com/office/drawing/2014/main" id="{A057E10E-B2ED-255F-1E66-F7845E1ADA29}"/>
              </a:ext>
            </a:extLst>
          </p:cNvPr>
          <p:cNvCxnSpPr>
            <a:cxnSpLocks/>
          </p:cNvCxnSpPr>
          <p:nvPr/>
        </p:nvCxnSpPr>
        <p:spPr>
          <a:xfrm flipH="1">
            <a:off x="9698480" y="3123202"/>
            <a:ext cx="226199" cy="536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Verbindingslijn: gebogen 65">
            <a:extLst>
              <a:ext uri="{FF2B5EF4-FFF2-40B4-BE49-F238E27FC236}">
                <a16:creationId xmlns:a16="http://schemas.microsoft.com/office/drawing/2014/main" id="{6A6A586A-3EF1-750D-644A-B30A5C820A73}"/>
              </a:ext>
            </a:extLst>
          </p:cNvPr>
          <p:cNvCxnSpPr>
            <a:cxnSpLocks/>
          </p:cNvCxnSpPr>
          <p:nvPr/>
        </p:nvCxnSpPr>
        <p:spPr>
          <a:xfrm flipH="1" flipV="1">
            <a:off x="8418576" y="4668795"/>
            <a:ext cx="281004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Verbindingslijn: gebogen 65">
            <a:extLst>
              <a:ext uri="{FF2B5EF4-FFF2-40B4-BE49-F238E27FC236}">
                <a16:creationId xmlns:a16="http://schemas.microsoft.com/office/drawing/2014/main" id="{40024CA2-076B-1148-1EDA-DD1DDC3B8D9A}"/>
              </a:ext>
            </a:extLst>
          </p:cNvPr>
          <p:cNvCxnSpPr>
            <a:cxnSpLocks/>
          </p:cNvCxnSpPr>
          <p:nvPr/>
        </p:nvCxnSpPr>
        <p:spPr>
          <a:xfrm flipH="1">
            <a:off x="7162496" y="3095073"/>
            <a:ext cx="130273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Verbindingslijn: gebogen 65">
            <a:extLst>
              <a:ext uri="{FF2B5EF4-FFF2-40B4-BE49-F238E27FC236}">
                <a16:creationId xmlns:a16="http://schemas.microsoft.com/office/drawing/2014/main" id="{AD59E1A3-871E-0CF4-4F05-71ED5C0E7F14}"/>
              </a:ext>
            </a:extLst>
          </p:cNvPr>
          <p:cNvCxnSpPr>
            <a:cxnSpLocks/>
          </p:cNvCxnSpPr>
          <p:nvPr/>
        </p:nvCxnSpPr>
        <p:spPr>
          <a:xfrm flipH="1" flipV="1">
            <a:off x="8445033" y="1312222"/>
            <a:ext cx="457200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Verbindingslijn: gebogen 65">
            <a:extLst>
              <a:ext uri="{FF2B5EF4-FFF2-40B4-BE49-F238E27FC236}">
                <a16:creationId xmlns:a16="http://schemas.microsoft.com/office/drawing/2014/main" id="{C1D04914-9BE7-DCBD-7ECC-5FF6878EC595}"/>
              </a:ext>
            </a:extLst>
          </p:cNvPr>
          <p:cNvCxnSpPr>
            <a:cxnSpLocks/>
          </p:cNvCxnSpPr>
          <p:nvPr/>
        </p:nvCxnSpPr>
        <p:spPr>
          <a:xfrm flipH="1">
            <a:off x="2696722" y="3064974"/>
            <a:ext cx="316651" cy="1201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hthoek 40">
            <a:extLst>
              <a:ext uri="{FF2B5EF4-FFF2-40B4-BE49-F238E27FC236}">
                <a16:creationId xmlns:a16="http://schemas.microsoft.com/office/drawing/2014/main" id="{28BA732C-C6E9-334D-19A9-664B58561B93}"/>
              </a:ext>
            </a:extLst>
          </p:cNvPr>
          <p:cNvSpPr/>
          <p:nvPr/>
        </p:nvSpPr>
        <p:spPr>
          <a:xfrm>
            <a:off x="380374" y="5121605"/>
            <a:ext cx="900095" cy="5281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Sustainable Manufacturing</a:t>
            </a:r>
          </a:p>
        </p:txBody>
      </p:sp>
      <p:sp>
        <p:nvSpPr>
          <p:cNvPr id="50" name="Rechthoek 41">
            <a:extLst>
              <a:ext uri="{FF2B5EF4-FFF2-40B4-BE49-F238E27FC236}">
                <a16:creationId xmlns:a16="http://schemas.microsoft.com/office/drawing/2014/main" id="{8E6F4295-1989-BF5F-3DA7-824AB3FD1DA6}"/>
              </a:ext>
            </a:extLst>
          </p:cNvPr>
          <p:cNvSpPr/>
          <p:nvPr/>
        </p:nvSpPr>
        <p:spPr>
          <a:xfrm>
            <a:off x="380374" y="5846312"/>
            <a:ext cx="900095" cy="5281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Equity &amp; Fund of Funds</a:t>
            </a:r>
          </a:p>
          <a:p>
            <a:pPr algn="ctr"/>
            <a:endParaRPr lang="en-GB" sz="75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6" name="Rechthoek 37">
            <a:extLst>
              <a:ext uri="{FF2B5EF4-FFF2-40B4-BE49-F238E27FC236}">
                <a16:creationId xmlns:a16="http://schemas.microsoft.com/office/drawing/2014/main" id="{A0AB720B-4DA7-A9A0-385D-19430CFA9D32}"/>
              </a:ext>
            </a:extLst>
          </p:cNvPr>
          <p:cNvSpPr/>
          <p:nvPr/>
        </p:nvSpPr>
        <p:spPr>
          <a:xfrm>
            <a:off x="1549672" y="5121605"/>
            <a:ext cx="900095" cy="5281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Health</a:t>
            </a:r>
          </a:p>
          <a:p>
            <a:pPr algn="ctr"/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cxnSp>
        <p:nvCxnSpPr>
          <p:cNvPr id="57" name="Verbindingslijn: gebogen 65">
            <a:extLst>
              <a:ext uri="{FF2B5EF4-FFF2-40B4-BE49-F238E27FC236}">
                <a16:creationId xmlns:a16="http://schemas.microsoft.com/office/drawing/2014/main" id="{A259FC9A-7E52-2201-22E5-6737EC611732}"/>
              </a:ext>
            </a:extLst>
          </p:cNvPr>
          <p:cNvCxnSpPr>
            <a:cxnSpLocks/>
          </p:cNvCxnSpPr>
          <p:nvPr/>
        </p:nvCxnSpPr>
        <p:spPr>
          <a:xfrm flipH="1">
            <a:off x="1397236" y="5386002"/>
            <a:ext cx="160232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hthoek 37">
            <a:extLst>
              <a:ext uri="{FF2B5EF4-FFF2-40B4-BE49-F238E27FC236}">
                <a16:creationId xmlns:a16="http://schemas.microsoft.com/office/drawing/2014/main" id="{FA2074DA-3E3D-74D8-413C-ED9C6E8D10D5}"/>
              </a:ext>
            </a:extLst>
          </p:cNvPr>
          <p:cNvSpPr/>
          <p:nvPr/>
        </p:nvSpPr>
        <p:spPr>
          <a:xfrm>
            <a:off x="1560315" y="5846312"/>
            <a:ext cx="900095" cy="5213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Infra &amp; Water </a:t>
            </a:r>
          </a:p>
        </p:txBody>
      </p:sp>
      <p:cxnSp>
        <p:nvCxnSpPr>
          <p:cNvPr id="59" name="Verbindingslijn: gebogen 65">
            <a:extLst>
              <a:ext uri="{FF2B5EF4-FFF2-40B4-BE49-F238E27FC236}">
                <a16:creationId xmlns:a16="http://schemas.microsoft.com/office/drawing/2014/main" id="{7FCE3894-6D6A-D6E8-90F6-392AEBBFF217}"/>
              </a:ext>
            </a:extLst>
          </p:cNvPr>
          <p:cNvCxnSpPr>
            <a:cxnSpLocks/>
          </p:cNvCxnSpPr>
          <p:nvPr/>
        </p:nvCxnSpPr>
        <p:spPr>
          <a:xfrm flipH="1">
            <a:off x="1407879" y="6110675"/>
            <a:ext cx="160232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hthoek 59">
            <a:extLst>
              <a:ext uri="{FF2B5EF4-FFF2-40B4-BE49-F238E27FC236}">
                <a16:creationId xmlns:a16="http://schemas.microsoft.com/office/drawing/2014/main" id="{63EE2C62-2C62-72BC-D3D4-84F4652F4126}"/>
              </a:ext>
            </a:extLst>
          </p:cNvPr>
          <p:cNvSpPr/>
          <p:nvPr/>
        </p:nvSpPr>
        <p:spPr>
          <a:xfrm>
            <a:off x="10829690" y="1764708"/>
            <a:ext cx="769641" cy="6028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800" b="1" dirty="0">
                <a:solidFill>
                  <a:schemeClr val="accent6">
                    <a:lumMod val="50000"/>
                  </a:schemeClr>
                </a:solidFill>
              </a:rPr>
              <a:t>Legal</a:t>
            </a:r>
            <a:endParaRPr lang="en-GB" sz="80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80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74" name="Rechthoek 73">
            <a:extLst>
              <a:ext uri="{FF2B5EF4-FFF2-40B4-BE49-F238E27FC236}">
                <a16:creationId xmlns:a16="http://schemas.microsoft.com/office/drawing/2014/main" id="{D8415BF2-2584-A335-E2FE-9BC7F6813287}"/>
              </a:ext>
            </a:extLst>
          </p:cNvPr>
          <p:cNvSpPr/>
          <p:nvPr/>
        </p:nvSpPr>
        <p:spPr>
          <a:xfrm>
            <a:off x="11147074" y="3505252"/>
            <a:ext cx="769641" cy="5457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Private</a:t>
            </a:r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endParaRPr lang="en-GB" sz="750" dirty="0">
              <a:solidFill>
                <a:schemeClr val="accent6">
                  <a:lumMod val="50000"/>
                </a:schemeClr>
              </a:solidFill>
              <a:cs typeface="Arial"/>
            </a:endParaRPr>
          </a:p>
        </p:txBody>
      </p:sp>
      <p:sp>
        <p:nvSpPr>
          <p:cNvPr id="76" name="Rechthoek 75">
            <a:extLst>
              <a:ext uri="{FF2B5EF4-FFF2-40B4-BE49-F238E27FC236}">
                <a16:creationId xmlns:a16="http://schemas.microsoft.com/office/drawing/2014/main" id="{F7C6E2F2-2723-6F48-9F3A-26920C1705C7}"/>
              </a:ext>
            </a:extLst>
          </p:cNvPr>
          <p:cNvSpPr/>
          <p:nvPr/>
        </p:nvSpPr>
        <p:spPr>
          <a:xfrm>
            <a:off x="11132033" y="2814785"/>
            <a:ext cx="769641" cy="5633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750" b="1" dirty="0">
                <a:solidFill>
                  <a:schemeClr val="accent6">
                    <a:lumMod val="50000"/>
                  </a:schemeClr>
                </a:solidFill>
              </a:rPr>
              <a:t>Public</a:t>
            </a:r>
            <a:endParaRPr lang="en-GB" sz="750" i="1" dirty="0">
              <a:solidFill>
                <a:schemeClr val="accent6">
                  <a:lumMod val="50000"/>
                </a:schemeClr>
              </a:solidFill>
              <a:cs typeface="Arial"/>
            </a:endParaRPr>
          </a:p>
          <a:p>
            <a:pPr algn="ctr"/>
            <a:r>
              <a:rPr lang="en-GB" sz="750" dirty="0">
                <a:solidFill>
                  <a:schemeClr val="accent6">
                    <a:lumMod val="50000"/>
                  </a:schemeClr>
                </a:solidFill>
                <a:cs typeface="Arial"/>
              </a:rPr>
              <a:t> </a:t>
            </a:r>
          </a:p>
        </p:txBody>
      </p:sp>
      <p:cxnSp>
        <p:nvCxnSpPr>
          <p:cNvPr id="77" name="Verbindingslijn: gebogen 76">
            <a:extLst>
              <a:ext uri="{FF2B5EF4-FFF2-40B4-BE49-F238E27FC236}">
                <a16:creationId xmlns:a16="http://schemas.microsoft.com/office/drawing/2014/main" id="{63237E7C-7C22-BBAC-6166-661AD10D50F5}"/>
              </a:ext>
            </a:extLst>
          </p:cNvPr>
          <p:cNvCxnSpPr>
            <a:cxnSpLocks/>
          </p:cNvCxnSpPr>
          <p:nvPr/>
        </p:nvCxnSpPr>
        <p:spPr>
          <a:xfrm rot="16200000" flipV="1">
            <a:off x="10258738" y="3047945"/>
            <a:ext cx="1585311" cy="197662"/>
          </a:xfrm>
          <a:prstGeom prst="bentConnector3">
            <a:avLst>
              <a:gd name="adj1" fmla="val 36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Verbindingslijn: gebogen 65">
            <a:extLst>
              <a:ext uri="{FF2B5EF4-FFF2-40B4-BE49-F238E27FC236}">
                <a16:creationId xmlns:a16="http://schemas.microsoft.com/office/drawing/2014/main" id="{00495471-65AC-E095-ADEC-9108D445BCD1}"/>
              </a:ext>
            </a:extLst>
          </p:cNvPr>
          <p:cNvCxnSpPr>
            <a:cxnSpLocks/>
          </p:cNvCxnSpPr>
          <p:nvPr/>
        </p:nvCxnSpPr>
        <p:spPr>
          <a:xfrm flipH="1">
            <a:off x="10952562" y="3176912"/>
            <a:ext cx="197662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Verbindingslijn: gebogen 65">
            <a:extLst>
              <a:ext uri="{FF2B5EF4-FFF2-40B4-BE49-F238E27FC236}">
                <a16:creationId xmlns:a16="http://schemas.microsoft.com/office/drawing/2014/main" id="{F37C2B8D-8C76-F94A-48AC-4BE28980D888}"/>
              </a:ext>
            </a:extLst>
          </p:cNvPr>
          <p:cNvCxnSpPr>
            <a:cxnSpLocks/>
          </p:cNvCxnSpPr>
          <p:nvPr/>
        </p:nvCxnSpPr>
        <p:spPr>
          <a:xfrm flipH="1">
            <a:off x="9698480" y="3743591"/>
            <a:ext cx="226199" cy="536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Verbindingslijn: gebogen 65">
            <a:extLst>
              <a:ext uri="{FF2B5EF4-FFF2-40B4-BE49-F238E27FC236}">
                <a16:creationId xmlns:a16="http://schemas.microsoft.com/office/drawing/2014/main" id="{01D74A73-679C-EEF3-49D3-D1B9482F01E0}"/>
              </a:ext>
            </a:extLst>
          </p:cNvPr>
          <p:cNvCxnSpPr>
            <a:cxnSpLocks/>
          </p:cNvCxnSpPr>
          <p:nvPr/>
        </p:nvCxnSpPr>
        <p:spPr>
          <a:xfrm flipH="1" flipV="1">
            <a:off x="8409443" y="5959520"/>
            <a:ext cx="323385" cy="435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Verbindingslijn: gebogen 65">
            <a:extLst>
              <a:ext uri="{FF2B5EF4-FFF2-40B4-BE49-F238E27FC236}">
                <a16:creationId xmlns:a16="http://schemas.microsoft.com/office/drawing/2014/main" id="{F16C63CF-CE2F-1B7F-A638-018A45A59B97}"/>
              </a:ext>
            </a:extLst>
          </p:cNvPr>
          <p:cNvCxnSpPr>
            <a:cxnSpLocks/>
          </p:cNvCxnSpPr>
          <p:nvPr/>
        </p:nvCxnSpPr>
        <p:spPr>
          <a:xfrm flipH="1">
            <a:off x="1386407" y="4641093"/>
            <a:ext cx="160232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Verbindingslijn: gebogen 65">
            <a:extLst>
              <a:ext uri="{FF2B5EF4-FFF2-40B4-BE49-F238E27FC236}">
                <a16:creationId xmlns:a16="http://schemas.microsoft.com/office/drawing/2014/main" id="{CC43F82F-203F-EFD4-3629-B93E34D33846}"/>
              </a:ext>
            </a:extLst>
          </p:cNvPr>
          <p:cNvCxnSpPr>
            <a:cxnSpLocks/>
          </p:cNvCxnSpPr>
          <p:nvPr/>
        </p:nvCxnSpPr>
        <p:spPr>
          <a:xfrm flipH="1">
            <a:off x="1394263" y="3847670"/>
            <a:ext cx="160232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194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0821A63A7448418D69A8EC41EB135D" ma:contentTypeVersion="16" ma:contentTypeDescription="Create a new document." ma:contentTypeScope="" ma:versionID="ad4f854f4c8d90d5496414c77190051d">
  <xsd:schema xmlns:xsd="http://www.w3.org/2001/XMLSchema" xmlns:xs="http://www.w3.org/2001/XMLSchema" xmlns:p="http://schemas.microsoft.com/office/2006/metadata/properties" xmlns:ns1="http://schemas.microsoft.com/sharepoint/v3" xmlns:ns2="36e01a29-0c54-4ccd-a35a-25af698ab6df" xmlns:ns3="9e294994-1c9a-4d3c-ae06-5ab143538c32" targetNamespace="http://schemas.microsoft.com/office/2006/metadata/properties" ma:root="true" ma:fieldsID="5ef41a458808e010b83079dd961ed4c0" ns1:_="" ns2:_="" ns3:_="">
    <xsd:import namespace="http://schemas.microsoft.com/sharepoint/v3"/>
    <xsd:import namespace="36e01a29-0c54-4ccd-a35a-25af698ab6df"/>
    <xsd:import namespace="9e294994-1c9a-4d3c-ae06-5ab143538c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e01a29-0c54-4ccd-a35a-25af698ab6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bd0c902-588e-4af1-8b01-45d74d2f46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294994-1c9a-4d3c-ae06-5ab143538c3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15924872-fd87-4fb0-b0be-ca4a43985a29}" ma:internalName="TaxCatchAll" ma:showField="CatchAllData" ma:web="9e294994-1c9a-4d3c-ae06-5ab143538c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36e01a29-0c54-4ccd-a35a-25af698ab6df">
      <Terms xmlns="http://schemas.microsoft.com/office/infopath/2007/PartnerControls"/>
    </lcf76f155ced4ddcb4097134ff3c332f>
    <TaxCatchAll xmlns="9e294994-1c9a-4d3c-ae06-5ab143538c32" xsi:nil="true"/>
    <SharedWithUsers xmlns="9e294994-1c9a-4d3c-ae06-5ab143538c32">
      <UserInfo>
        <DisplayName>Anoek van Linden</DisplayName>
        <AccountId>1067</AccountId>
        <AccountType/>
      </UserInfo>
      <UserInfo>
        <DisplayName>Ellis Stam</DisplayName>
        <AccountId>22</AccountId>
        <AccountType/>
      </UserInfo>
      <UserInfo>
        <DisplayName>Tim van der Wel</DisplayName>
        <AccountId>1457</AccountId>
        <AccountType/>
      </UserInfo>
      <UserInfo>
        <DisplayName>Dries Vestjens</DisplayName>
        <AccountId>1216</AccountId>
        <AccountType/>
      </UserInfo>
      <UserInfo>
        <DisplayName>Jacob van Gent</DisplayName>
        <AccountId>35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626392-3495-450B-8964-D5073BFB523F}"/>
</file>

<file path=customXml/itemProps2.xml><?xml version="1.0" encoding="utf-8"?>
<ds:datastoreItem xmlns:ds="http://schemas.openxmlformats.org/officeDocument/2006/customXml" ds:itemID="{8FB215C2-AC58-4339-80AA-2957FB078EEB}">
  <ds:schemaRefs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sharepoint/v3"/>
    <ds:schemaRef ds:uri="31fc9277-1eae-4d39-961a-90a2a601b4c8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52ed8bae-0a9d-4786-b4e9-68f393d8d460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26E3E8F-13EF-4F4F-AD29-05A2142868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Breedbeeld</PresentationFormat>
  <Paragraphs>57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Seda Aktas</dc:creator>
  <cp:lastModifiedBy>Angela van der Sluijs</cp:lastModifiedBy>
  <cp:revision>133</cp:revision>
  <dcterms:created xsi:type="dcterms:W3CDTF">2022-09-13T08:56:57Z</dcterms:created>
  <dcterms:modified xsi:type="dcterms:W3CDTF">2024-06-11T08:38:24Z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0x010100EC0821A63A7448418D69A8EC41EB135D</vt:lpwstr>
  </property>
  <property fmtid="{D5CDD505-2E9C-101B-9397-08002B2CF9AE}" pid="3" name="MediaServiceImageTags">
    <vt:lpwstr/>
  </property>
</Properties>
</file>