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2"/>
  </p:notesMasterIdLst>
  <p:sldIdLst>
    <p:sldId id="256" r:id="rId5"/>
    <p:sldId id="258" r:id="rId6"/>
    <p:sldId id="313" r:id="rId7"/>
    <p:sldId id="314" r:id="rId8"/>
    <p:sldId id="298" r:id="rId9"/>
    <p:sldId id="315" r:id="rId10"/>
    <p:sldId id="279" r:id="rId11"/>
    <p:sldId id="280" r:id="rId12"/>
    <p:sldId id="283" r:id="rId13"/>
    <p:sldId id="281" r:id="rId14"/>
    <p:sldId id="284" r:id="rId15"/>
    <p:sldId id="274" r:id="rId16"/>
    <p:sldId id="260" r:id="rId17"/>
    <p:sldId id="261" r:id="rId18"/>
    <p:sldId id="262" r:id="rId19"/>
    <p:sldId id="316" r:id="rId20"/>
    <p:sldId id="301" r:id="rId21"/>
    <p:sldId id="268" r:id="rId22"/>
    <p:sldId id="317" r:id="rId23"/>
    <p:sldId id="321" r:id="rId24"/>
    <p:sldId id="267" r:id="rId25"/>
    <p:sldId id="304" r:id="rId26"/>
    <p:sldId id="318" r:id="rId27"/>
    <p:sldId id="285" r:id="rId28"/>
    <p:sldId id="319" r:id="rId29"/>
    <p:sldId id="320" r:id="rId30"/>
    <p:sldId id="312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E2505C-6318-D20E-845B-8A0C694E7FF9}" v="4" dt="2025-02-06T07:34:56.796"/>
    <p1510:client id="{673FFF3A-0345-4D29-96C9-1A76967F0F79}" v="122" dt="2025-02-06T09:23:03.876"/>
    <p1510:client id="{FE34A5CE-84CA-4C57-BCED-716F92136B73}" v="19" dt="2025-02-06T08:18:48.25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sten, Wouter den" userId="55f24fb5-b8d0-4f02-8a32-2afa745c9738" providerId="ADAL" clId="{4460A8C5-0983-401A-BD1E-9E9E6D90DAB5}"/>
    <pc:docChg chg="delSld modSld">
      <pc:chgData name="Besten, Wouter den" userId="55f24fb5-b8d0-4f02-8a32-2afa745c9738" providerId="ADAL" clId="{4460A8C5-0983-401A-BD1E-9E9E6D90DAB5}" dt="2025-02-06T10:25:37.676" v="2" actId="2696"/>
      <pc:docMkLst>
        <pc:docMk/>
      </pc:docMkLst>
      <pc:sldChg chg="modSp mod">
        <pc:chgData name="Besten, Wouter den" userId="55f24fb5-b8d0-4f02-8a32-2afa745c9738" providerId="ADAL" clId="{4460A8C5-0983-401A-BD1E-9E9E6D90DAB5}" dt="2025-02-06T10:25:24.843" v="1" actId="20577"/>
        <pc:sldMkLst>
          <pc:docMk/>
          <pc:sldMk cId="0" sldId="256"/>
        </pc:sldMkLst>
        <pc:spChg chg="mod">
          <ac:chgData name="Besten, Wouter den" userId="55f24fb5-b8d0-4f02-8a32-2afa745c9738" providerId="ADAL" clId="{4460A8C5-0983-401A-BD1E-9E9E6D90DAB5}" dt="2025-02-06T10:25:24.843" v="1" actId="20577"/>
          <ac:spMkLst>
            <pc:docMk/>
            <pc:sldMk cId="0" sldId="256"/>
            <ac:spMk id="128" creationId="{00000000-0000-0000-0000-000000000000}"/>
          </ac:spMkLst>
        </pc:spChg>
      </pc:sldChg>
      <pc:sldChg chg="del">
        <pc:chgData name="Besten, Wouter den" userId="55f24fb5-b8d0-4f02-8a32-2afa745c9738" providerId="ADAL" clId="{4460A8C5-0983-401A-BD1E-9E9E6D90DAB5}" dt="2025-02-06T10:25:37.676" v="2" actId="2696"/>
        <pc:sldMkLst>
          <pc:docMk/>
          <pc:sldMk cId="1717255505" sldId="273"/>
        </pc:sldMkLst>
      </pc:sldChg>
    </pc:docChg>
  </pc:docChgLst>
  <pc:docChgLst>
    <pc:chgData name="Besten, Wouter den" userId="55f24fb5-b8d0-4f02-8a32-2afa745c9738" providerId="ADAL" clId="{673FFF3A-0345-4D29-96C9-1A76967F0F79}"/>
    <pc:docChg chg="custSel modSld">
      <pc:chgData name="Besten, Wouter den" userId="55f24fb5-b8d0-4f02-8a32-2afa745c9738" providerId="ADAL" clId="{673FFF3A-0345-4D29-96C9-1A76967F0F79}" dt="2025-02-06T09:23:03.876" v="121" actId="20577"/>
      <pc:docMkLst>
        <pc:docMk/>
      </pc:docMkLst>
      <pc:sldChg chg="modSp mod">
        <pc:chgData name="Besten, Wouter den" userId="55f24fb5-b8d0-4f02-8a32-2afa745c9738" providerId="ADAL" clId="{673FFF3A-0345-4D29-96C9-1A76967F0F79}" dt="2025-02-06T09:23:03.876" v="121" actId="20577"/>
        <pc:sldMkLst>
          <pc:docMk/>
          <pc:sldMk cId="0" sldId="256"/>
        </pc:sldMkLst>
        <pc:spChg chg="mod">
          <ac:chgData name="Besten, Wouter den" userId="55f24fb5-b8d0-4f02-8a32-2afa745c9738" providerId="ADAL" clId="{673FFF3A-0345-4D29-96C9-1A76967F0F79}" dt="2025-02-06T09:23:03.876" v="121" actId="20577"/>
          <ac:spMkLst>
            <pc:docMk/>
            <pc:sldMk cId="0" sldId="256"/>
            <ac:spMk id="128" creationId="{00000000-0000-0000-0000-000000000000}"/>
          </ac:spMkLst>
        </pc:spChg>
      </pc:sldChg>
      <pc:sldChg chg="modSp mod">
        <pc:chgData name="Besten, Wouter den" userId="55f24fb5-b8d0-4f02-8a32-2afa745c9738" providerId="ADAL" clId="{673FFF3A-0345-4D29-96C9-1A76967F0F79}" dt="2025-02-06T07:49:35.503" v="119" actId="1076"/>
        <pc:sldMkLst>
          <pc:docMk/>
          <pc:sldMk cId="2386075618" sldId="314"/>
        </pc:sldMkLst>
        <pc:spChg chg="mod">
          <ac:chgData name="Besten, Wouter den" userId="55f24fb5-b8d0-4f02-8a32-2afa745c9738" providerId="ADAL" clId="{673FFF3A-0345-4D29-96C9-1A76967F0F79}" dt="2025-02-06T07:48:41.050" v="118" actId="6549"/>
          <ac:spMkLst>
            <pc:docMk/>
            <pc:sldMk cId="2386075618" sldId="314"/>
            <ac:spMk id="138" creationId="{00000000-0000-0000-0000-000000000000}"/>
          </ac:spMkLst>
        </pc:spChg>
        <pc:picChg chg="mod">
          <ac:chgData name="Besten, Wouter den" userId="55f24fb5-b8d0-4f02-8a32-2afa745c9738" providerId="ADAL" clId="{673FFF3A-0345-4D29-96C9-1A76967F0F79}" dt="2025-02-06T07:49:35.503" v="119" actId="1076"/>
          <ac:picMkLst>
            <pc:docMk/>
            <pc:sldMk cId="2386075618" sldId="314"/>
            <ac:picMk id="3" creationId="{538CAAE7-0DF6-B48B-8740-A2BA0156A92F}"/>
          </ac:picMkLst>
        </pc:picChg>
      </pc:sldChg>
    </pc:docChg>
  </pc:docChgLst>
  <pc:docChgLst>
    <pc:chgData name="Zuijderwijk, Lennard" userId="S::lennard.zuijderwijk@utrecht.nl::81196121-e125-40d8-a8ee-fe84a6450fb2" providerId="AD" clId="Web-{FE34A5CE-84CA-4C57-BCED-716F92136B73}"/>
    <pc:docChg chg="modSld">
      <pc:chgData name="Zuijderwijk, Lennard" userId="S::lennard.zuijderwijk@utrecht.nl::81196121-e125-40d8-a8ee-fe84a6450fb2" providerId="AD" clId="Web-{FE34A5CE-84CA-4C57-BCED-716F92136B73}" dt="2025-02-06T08:18:47.955" v="16" actId="20577"/>
      <pc:docMkLst>
        <pc:docMk/>
      </pc:docMkLst>
      <pc:sldChg chg="modSp">
        <pc:chgData name="Zuijderwijk, Lennard" userId="S::lennard.zuijderwijk@utrecht.nl::81196121-e125-40d8-a8ee-fe84a6450fb2" providerId="AD" clId="Web-{FE34A5CE-84CA-4C57-BCED-716F92136B73}" dt="2025-02-06T08:18:47.955" v="16" actId="20577"/>
        <pc:sldMkLst>
          <pc:docMk/>
          <pc:sldMk cId="0" sldId="260"/>
        </pc:sldMkLst>
        <pc:spChg chg="mod">
          <ac:chgData name="Zuijderwijk, Lennard" userId="S::lennard.zuijderwijk@utrecht.nl::81196121-e125-40d8-a8ee-fe84a6450fb2" providerId="AD" clId="Web-{FE34A5CE-84CA-4C57-BCED-716F92136B73}" dt="2025-02-06T08:18:47.955" v="16" actId="20577"/>
          <ac:spMkLst>
            <pc:docMk/>
            <pc:sldMk cId="0" sldId="260"/>
            <ac:spMk id="122" creationId="{00000000-0000-0000-0000-000000000000}"/>
          </ac:spMkLst>
        </pc:spChg>
      </pc:sldChg>
      <pc:sldChg chg="modSp">
        <pc:chgData name="Zuijderwijk, Lennard" userId="S::lennard.zuijderwijk@utrecht.nl::81196121-e125-40d8-a8ee-fe84a6450fb2" providerId="AD" clId="Web-{FE34A5CE-84CA-4C57-BCED-716F92136B73}" dt="2025-02-06T08:18:13.515" v="14" actId="20577"/>
        <pc:sldMkLst>
          <pc:docMk/>
          <pc:sldMk cId="3375080967" sldId="284"/>
        </pc:sldMkLst>
        <pc:spChg chg="mod">
          <ac:chgData name="Zuijderwijk, Lennard" userId="S::lennard.zuijderwijk@utrecht.nl::81196121-e125-40d8-a8ee-fe84a6450fb2" providerId="AD" clId="Web-{FE34A5CE-84CA-4C57-BCED-716F92136B73}" dt="2025-02-06T08:18:13.515" v="14" actId="20577"/>
          <ac:spMkLst>
            <pc:docMk/>
            <pc:sldMk cId="3375080967" sldId="284"/>
            <ac:spMk id="3" creationId="{97C966B7-BF10-3AAF-E7BD-8F26640E29B4}"/>
          </ac:spMkLst>
        </pc:spChg>
        <pc:spChg chg="mod">
          <ac:chgData name="Zuijderwijk, Lennard" userId="S::lennard.zuijderwijk@utrecht.nl::81196121-e125-40d8-a8ee-fe84a6450fb2" providerId="AD" clId="Web-{FE34A5CE-84CA-4C57-BCED-716F92136B73}" dt="2025-02-06T08:17:46.966" v="0" actId="1076"/>
          <ac:spMkLst>
            <pc:docMk/>
            <pc:sldMk cId="3375080967" sldId="284"/>
            <ac:spMk id="8" creationId="{F94E48BB-46D3-DC31-09FE-D8EF37144A10}"/>
          </ac:spMkLst>
        </pc:spChg>
      </pc:sldChg>
    </pc:docChg>
  </pc:docChgLst>
  <pc:docChgLst>
    <pc:chgData name="Loupias, Ferry" userId="S::ferry.loupias@utrecht.nl::2cc3c831-d107-48b6-8cfb-6cc3ad6dd578" providerId="AD" clId="Web-{40E2505C-6318-D20E-845B-8A0C694E7FF9}"/>
    <pc:docChg chg="modSld sldOrd">
      <pc:chgData name="Loupias, Ferry" userId="S::ferry.loupias@utrecht.nl::2cc3c831-d107-48b6-8cfb-6cc3ad6dd578" providerId="AD" clId="Web-{40E2505C-6318-D20E-845B-8A0C694E7FF9}" dt="2025-02-06T07:34:56.796" v="3"/>
      <pc:docMkLst>
        <pc:docMk/>
      </pc:docMkLst>
      <pc:sldChg chg="ord">
        <pc:chgData name="Loupias, Ferry" userId="S::ferry.loupias@utrecht.nl::2cc3c831-d107-48b6-8cfb-6cc3ad6dd578" providerId="AD" clId="Web-{40E2505C-6318-D20E-845B-8A0C694E7FF9}" dt="2025-02-06T07:34:56.796" v="3"/>
        <pc:sldMkLst>
          <pc:docMk/>
          <pc:sldMk cId="986668918" sldId="283"/>
        </pc:sldMkLst>
      </pc:sldChg>
      <pc:sldChg chg="modSp">
        <pc:chgData name="Loupias, Ferry" userId="S::ferry.loupias@utrecht.nl::2cc3c831-d107-48b6-8cfb-6cc3ad6dd578" providerId="AD" clId="Web-{40E2505C-6318-D20E-845B-8A0C694E7FF9}" dt="2025-02-06T07:33:16.230" v="2" actId="20577"/>
        <pc:sldMkLst>
          <pc:docMk/>
          <pc:sldMk cId="3375080967" sldId="284"/>
        </pc:sldMkLst>
        <pc:spChg chg="mod">
          <ac:chgData name="Loupias, Ferry" userId="S::ferry.loupias@utrecht.nl::2cc3c831-d107-48b6-8cfb-6cc3ad6dd578" providerId="AD" clId="Web-{40E2505C-6318-D20E-845B-8A0C694E7FF9}" dt="2025-02-06T07:33:16.230" v="2" actId="20577"/>
          <ac:spMkLst>
            <pc:docMk/>
            <pc:sldMk cId="3375080967" sldId="284"/>
            <ac:spMk id="3" creationId="{97C966B7-BF10-3AAF-E7BD-8F26640E29B4}"/>
          </ac:spMkLst>
        </pc:spChg>
      </pc:sldChg>
    </pc:docChg>
  </pc:docChgLst>
  <pc:docChgLst>
    <pc:chgData name="Horsten, Erwin" userId="S::erwin.horsten@utrecht.nl::072f28a8-b4b4-4289-bfe3-77f29c2dc73a" providerId="AD" clId="Web-{99BCD163-3CCD-393C-0C0D-9B329F50CCB7}"/>
    <pc:docChg chg="modSld">
      <pc:chgData name="Horsten, Erwin" userId="S::erwin.horsten@utrecht.nl::072f28a8-b4b4-4289-bfe3-77f29c2dc73a" providerId="AD" clId="Web-{99BCD163-3CCD-393C-0C0D-9B329F50CCB7}" dt="2025-02-03T13:28:20.506" v="301"/>
      <pc:docMkLst>
        <pc:docMk/>
      </pc:docMkLst>
      <pc:sldChg chg="addSp modSp">
        <pc:chgData name="Horsten, Erwin" userId="S::erwin.horsten@utrecht.nl::072f28a8-b4b4-4289-bfe3-77f29c2dc73a" providerId="AD" clId="Web-{99BCD163-3CCD-393C-0C0D-9B329F50CCB7}" dt="2025-02-03T13:19:58.197" v="108" actId="14100"/>
        <pc:sldMkLst>
          <pc:docMk/>
          <pc:sldMk cId="0" sldId="260"/>
        </pc:sldMkLst>
        <pc:picChg chg="add mod">
          <ac:chgData name="Horsten, Erwin" userId="S::erwin.horsten@utrecht.nl::072f28a8-b4b4-4289-bfe3-77f29c2dc73a" providerId="AD" clId="Web-{99BCD163-3CCD-393C-0C0D-9B329F50CCB7}" dt="2025-02-03T13:19:58.197" v="108" actId="14100"/>
          <ac:picMkLst>
            <pc:docMk/>
            <pc:sldMk cId="0" sldId="260"/>
            <ac:picMk id="2" creationId="{A9586BD2-0BC8-7376-0972-1D6719E9BE8C}"/>
          </ac:picMkLst>
        </pc:picChg>
      </pc:sldChg>
      <pc:sldChg chg="addSp delSp modSp">
        <pc:chgData name="Horsten, Erwin" userId="S::erwin.horsten@utrecht.nl::072f28a8-b4b4-4289-bfe3-77f29c2dc73a" providerId="AD" clId="Web-{99BCD163-3CCD-393C-0C0D-9B329F50CCB7}" dt="2025-02-03T13:23:06.030" v="119"/>
        <pc:sldMkLst>
          <pc:docMk/>
          <pc:sldMk cId="441239204" sldId="261"/>
        </pc:sldMkLst>
        <pc:spChg chg="add del mod">
          <ac:chgData name="Horsten, Erwin" userId="S::erwin.horsten@utrecht.nl::072f28a8-b4b4-4289-bfe3-77f29c2dc73a" providerId="AD" clId="Web-{99BCD163-3CCD-393C-0C0D-9B329F50CCB7}" dt="2025-02-03T13:23:06.030" v="119"/>
          <ac:spMkLst>
            <pc:docMk/>
            <pc:sldMk cId="441239204" sldId="261"/>
            <ac:spMk id="3" creationId="{995622CB-CA33-A957-AADE-F387616B53A6}"/>
          </ac:spMkLst>
        </pc:spChg>
        <pc:picChg chg="add mod">
          <ac:chgData name="Horsten, Erwin" userId="S::erwin.horsten@utrecht.nl::072f28a8-b4b4-4289-bfe3-77f29c2dc73a" providerId="AD" clId="Web-{99BCD163-3CCD-393C-0C0D-9B329F50CCB7}" dt="2025-02-03T13:21:17.340" v="114" actId="1076"/>
          <ac:picMkLst>
            <pc:docMk/>
            <pc:sldMk cId="441239204" sldId="261"/>
            <ac:picMk id="2" creationId="{D1A300C0-E3A3-B4F6-4AD8-BBDBA1B978B1}"/>
          </ac:picMkLst>
        </pc:picChg>
      </pc:sldChg>
      <pc:sldChg chg="addSp modSp">
        <pc:chgData name="Horsten, Erwin" userId="S::erwin.horsten@utrecht.nl::072f28a8-b4b4-4289-bfe3-77f29c2dc73a" providerId="AD" clId="Web-{99BCD163-3CCD-393C-0C0D-9B329F50CCB7}" dt="2025-02-03T13:22:01.841" v="116" actId="1076"/>
        <pc:sldMkLst>
          <pc:docMk/>
          <pc:sldMk cId="2261803273" sldId="262"/>
        </pc:sldMkLst>
        <pc:picChg chg="add mod">
          <ac:chgData name="Horsten, Erwin" userId="S::erwin.horsten@utrecht.nl::072f28a8-b4b4-4289-bfe3-77f29c2dc73a" providerId="AD" clId="Web-{99BCD163-3CCD-393C-0C0D-9B329F50CCB7}" dt="2025-02-03T13:22:01.841" v="116" actId="1076"/>
          <ac:picMkLst>
            <pc:docMk/>
            <pc:sldMk cId="2261803273" sldId="262"/>
            <ac:picMk id="2" creationId="{72C1EEFD-2BB0-3BD9-FF3F-9895D8B31ED8}"/>
          </ac:picMkLst>
        </pc:picChg>
      </pc:sldChg>
      <pc:sldChg chg="modSp">
        <pc:chgData name="Horsten, Erwin" userId="S::erwin.horsten@utrecht.nl::072f28a8-b4b4-4289-bfe3-77f29c2dc73a" providerId="AD" clId="Web-{99BCD163-3CCD-393C-0C0D-9B329F50CCB7}" dt="2025-02-03T12:42:13.914" v="35" actId="20577"/>
        <pc:sldMkLst>
          <pc:docMk/>
          <pc:sldMk cId="1089803748" sldId="268"/>
        </pc:sldMkLst>
        <pc:spChg chg="mod">
          <ac:chgData name="Horsten, Erwin" userId="S::erwin.horsten@utrecht.nl::072f28a8-b4b4-4289-bfe3-77f29c2dc73a" providerId="AD" clId="Web-{99BCD163-3CCD-393C-0C0D-9B329F50CCB7}" dt="2025-02-03T12:42:13.914" v="35" actId="20577"/>
          <ac:spMkLst>
            <pc:docMk/>
            <pc:sldMk cId="1089803748" sldId="268"/>
            <ac:spMk id="146" creationId="{00000000-0000-0000-0000-000000000000}"/>
          </ac:spMkLst>
        </pc:spChg>
      </pc:sldChg>
      <pc:sldChg chg="addSp modSp">
        <pc:chgData name="Horsten, Erwin" userId="S::erwin.horsten@utrecht.nl::072f28a8-b4b4-4289-bfe3-77f29c2dc73a" providerId="AD" clId="Web-{99BCD163-3CCD-393C-0C0D-9B329F50CCB7}" dt="2025-02-03T13:19:31.493" v="105" actId="1076"/>
        <pc:sldMkLst>
          <pc:docMk/>
          <pc:sldMk cId="1481696263" sldId="274"/>
        </pc:sldMkLst>
        <pc:picChg chg="add mod">
          <ac:chgData name="Horsten, Erwin" userId="S::erwin.horsten@utrecht.nl::072f28a8-b4b4-4289-bfe3-77f29c2dc73a" providerId="AD" clId="Web-{99BCD163-3CCD-393C-0C0D-9B329F50CCB7}" dt="2025-02-03T13:19:31.493" v="105" actId="1076"/>
          <ac:picMkLst>
            <pc:docMk/>
            <pc:sldMk cId="1481696263" sldId="274"/>
            <ac:picMk id="2" creationId="{97117607-1509-EE9E-F334-2D6B1D537011}"/>
          </ac:picMkLst>
        </pc:picChg>
      </pc:sldChg>
      <pc:sldChg chg="modSp">
        <pc:chgData name="Horsten, Erwin" userId="S::erwin.horsten@utrecht.nl::072f28a8-b4b4-4289-bfe3-77f29c2dc73a" providerId="AD" clId="Web-{99BCD163-3CCD-393C-0C0D-9B329F50CCB7}" dt="2025-02-03T12:37:59.706" v="0" actId="20577"/>
        <pc:sldMkLst>
          <pc:docMk/>
          <pc:sldMk cId="1066213902" sldId="285"/>
        </pc:sldMkLst>
        <pc:spChg chg="mod">
          <ac:chgData name="Horsten, Erwin" userId="S::erwin.horsten@utrecht.nl::072f28a8-b4b4-4289-bfe3-77f29c2dc73a" providerId="AD" clId="Web-{99BCD163-3CCD-393C-0C0D-9B329F50CCB7}" dt="2025-02-03T12:37:59.706" v="0" actId="20577"/>
          <ac:spMkLst>
            <pc:docMk/>
            <pc:sldMk cId="1066213902" sldId="285"/>
            <ac:spMk id="202" creationId="{00000000-0000-0000-0000-000000000000}"/>
          </ac:spMkLst>
        </pc:spChg>
      </pc:sldChg>
      <pc:sldChg chg="addSp modSp">
        <pc:chgData name="Horsten, Erwin" userId="S::erwin.horsten@utrecht.nl::072f28a8-b4b4-4289-bfe3-77f29c2dc73a" providerId="AD" clId="Web-{99BCD163-3CCD-393C-0C0D-9B329F50CCB7}" dt="2025-02-03T13:22:40.889" v="118" actId="1076"/>
        <pc:sldMkLst>
          <pc:docMk/>
          <pc:sldMk cId="1765500973" sldId="301"/>
        </pc:sldMkLst>
        <pc:picChg chg="add mod">
          <ac:chgData name="Horsten, Erwin" userId="S::erwin.horsten@utrecht.nl::072f28a8-b4b4-4289-bfe3-77f29c2dc73a" providerId="AD" clId="Web-{99BCD163-3CCD-393C-0C0D-9B329F50CCB7}" dt="2025-02-03T13:22:40.889" v="118" actId="1076"/>
          <ac:picMkLst>
            <pc:docMk/>
            <pc:sldMk cId="1765500973" sldId="301"/>
            <ac:picMk id="2" creationId="{706885CA-7403-B152-2C11-1C2C3C6A90BD}"/>
          </ac:picMkLst>
        </pc:picChg>
      </pc:sldChg>
      <pc:sldChg chg="modSp">
        <pc:chgData name="Horsten, Erwin" userId="S::erwin.horsten@utrecht.nl::072f28a8-b4b4-4289-bfe3-77f29c2dc73a" providerId="AD" clId="Web-{99BCD163-3CCD-393C-0C0D-9B329F50CCB7}" dt="2025-02-03T13:28:20.506" v="301"/>
        <pc:sldMkLst>
          <pc:docMk/>
          <pc:sldMk cId="2587654269" sldId="313"/>
        </pc:sldMkLst>
        <pc:graphicFrameChg chg="mod modGraphic">
          <ac:chgData name="Horsten, Erwin" userId="S::erwin.horsten@utrecht.nl::072f28a8-b4b4-4289-bfe3-77f29c2dc73a" providerId="AD" clId="Web-{99BCD163-3CCD-393C-0C0D-9B329F50CCB7}" dt="2025-02-03T13:28:20.506" v="301"/>
          <ac:graphicFrameMkLst>
            <pc:docMk/>
            <pc:sldMk cId="2587654269" sldId="313"/>
            <ac:graphicFrameMk id="3" creationId="{A3B30A92-29AC-1141-0D4B-BC2E4F2BD5FD}"/>
          </ac:graphicFrameMkLst>
        </pc:graphicFrameChg>
        <pc:picChg chg="mod">
          <ac:chgData name="Horsten, Erwin" userId="S::erwin.horsten@utrecht.nl::072f28a8-b4b4-4289-bfe3-77f29c2dc73a" providerId="AD" clId="Web-{99BCD163-3CCD-393C-0C0D-9B329F50CCB7}" dt="2025-02-03T13:27:21.271" v="172" actId="1076"/>
          <ac:picMkLst>
            <pc:docMk/>
            <pc:sldMk cId="2587654269" sldId="313"/>
            <ac:picMk id="2" creationId="{174EDDA5-E66E-0640-EA8C-5D4F2D18C33D}"/>
          </ac:picMkLst>
        </pc:picChg>
        <pc:picChg chg="mod">
          <ac:chgData name="Horsten, Erwin" userId="S::erwin.horsten@utrecht.nl::072f28a8-b4b4-4289-bfe3-77f29c2dc73a" providerId="AD" clId="Web-{99BCD163-3CCD-393C-0C0D-9B329F50CCB7}" dt="2025-02-03T13:27:15.989" v="171" actId="1076"/>
          <ac:picMkLst>
            <pc:docMk/>
            <pc:sldMk cId="2587654269" sldId="313"/>
            <ac:picMk id="6" creationId="{4080E1DD-7CEB-3503-DFED-84060D89620B}"/>
          </ac:picMkLst>
        </pc:picChg>
        <pc:picChg chg="mod">
          <ac:chgData name="Horsten, Erwin" userId="S::erwin.horsten@utrecht.nl::072f28a8-b4b4-4289-bfe3-77f29c2dc73a" providerId="AD" clId="Web-{99BCD163-3CCD-393C-0C0D-9B329F50CCB7}" dt="2025-02-03T13:27:07.895" v="170" actId="1076"/>
          <ac:picMkLst>
            <pc:docMk/>
            <pc:sldMk cId="2587654269" sldId="313"/>
            <ac:picMk id="1034" creationId="{B2FD08DD-3E2A-85D2-5E5F-EEA32C606A1C}"/>
          </ac:picMkLst>
        </pc:picChg>
      </pc:sldChg>
      <pc:sldChg chg="modSp">
        <pc:chgData name="Horsten, Erwin" userId="S::erwin.horsten@utrecht.nl::072f28a8-b4b4-4289-bfe3-77f29c2dc73a" providerId="AD" clId="Web-{99BCD163-3CCD-393C-0C0D-9B329F50CCB7}" dt="2025-02-03T13:26:31.004" v="123" actId="20577"/>
        <pc:sldMkLst>
          <pc:docMk/>
          <pc:sldMk cId="0" sldId="318"/>
        </pc:sldMkLst>
        <pc:spChg chg="mod">
          <ac:chgData name="Horsten, Erwin" userId="S::erwin.horsten@utrecht.nl::072f28a8-b4b4-4289-bfe3-77f29c2dc73a" providerId="AD" clId="Web-{99BCD163-3CCD-393C-0C0D-9B329F50CCB7}" dt="2025-02-03T13:26:31.004" v="123" actId="20577"/>
          <ac:spMkLst>
            <pc:docMk/>
            <pc:sldMk cId="0" sldId="318"/>
            <ac:spMk id="202" creationId="{00000000-0000-0000-0000-000000000000}"/>
          </ac:spMkLst>
        </pc:spChg>
      </pc:sldChg>
      <pc:sldChg chg="addSp modSp">
        <pc:chgData name="Horsten, Erwin" userId="S::erwin.horsten@utrecht.nl::072f28a8-b4b4-4289-bfe3-77f29c2dc73a" providerId="AD" clId="Web-{99BCD163-3CCD-393C-0C0D-9B329F50CCB7}" dt="2025-02-03T13:23:18.780" v="121" actId="1076"/>
        <pc:sldMkLst>
          <pc:docMk/>
          <pc:sldMk cId="1160552445" sldId="321"/>
        </pc:sldMkLst>
        <pc:spChg chg="add mod">
          <ac:chgData name="Horsten, Erwin" userId="S::erwin.horsten@utrecht.nl::072f28a8-b4b4-4289-bfe3-77f29c2dc73a" providerId="AD" clId="Web-{99BCD163-3CCD-393C-0C0D-9B329F50CCB7}" dt="2025-02-03T13:23:18.780" v="121" actId="1076"/>
          <ac:spMkLst>
            <pc:docMk/>
            <pc:sldMk cId="1160552445" sldId="321"/>
            <ac:spMk id="2" creationId="{995622CB-CA33-A957-AADE-F387616B53A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5847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889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08CF7-0AE6-2B2B-9A92-D8C775285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EDE0A4D-54E3-E756-C58D-D5181A9A7A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355DE8C-EA58-93E4-B931-9497C7433D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5546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287B1-DDCD-8D03-4DEC-46F7E7CC0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48603AD-74CD-C5EE-9B7C-0AB59DD410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97066CB-8D25-A539-C7E9-0FF4045F6B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5418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4744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6922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9885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429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3803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4378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435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5669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8004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41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 en 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jn"/>
          <p:cNvSpPr/>
          <p:nvPr/>
        </p:nvSpPr>
        <p:spPr>
          <a:xfrm>
            <a:off x="1066800" y="6680200"/>
            <a:ext cx="22252676" cy="182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Titeltekst"/>
          <p:cNvSpPr txBox="1">
            <a:spLocks noGrp="1"/>
          </p:cNvSpPr>
          <p:nvPr>
            <p:ph type="title"/>
          </p:nvPr>
        </p:nvSpPr>
        <p:spPr>
          <a:xfrm>
            <a:off x="1066800" y="1854200"/>
            <a:ext cx="22237700" cy="447040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1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066800" y="7048500"/>
            <a:ext cx="22237700" cy="1435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eltekst"/>
          <p:cNvSpPr txBox="1">
            <a:spLocks noGrp="1"/>
          </p:cNvSpPr>
          <p:nvPr>
            <p:ph type="title"/>
          </p:nvPr>
        </p:nvSpPr>
        <p:spPr>
          <a:xfrm>
            <a:off x="1066800" y="4622800"/>
            <a:ext cx="22237700" cy="4470400"/>
          </a:xfrm>
          <a:prstGeom prst="rect">
            <a:avLst/>
          </a:prstGeom>
        </p:spPr>
        <p:txBody>
          <a:bodyPr anchor="ctr"/>
          <a:lstStyle/>
          <a:p>
            <a:r>
              <a:t>Titeltekst</a:t>
            </a:r>
          </a:p>
        </p:txBody>
      </p:sp>
      <p:sp>
        <p:nvSpPr>
          <p:cNvPr id="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jn"/>
          <p:cNvSpPr/>
          <p:nvPr/>
        </p:nvSpPr>
        <p:spPr>
          <a:xfrm>
            <a:off x="1066800" y="6845300"/>
            <a:ext cx="10002141" cy="0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van onder genomen foto van een deel van het Colosseum onder een blauwe hemel"/>
          <p:cNvSpPr>
            <a:spLocks noGrp="1"/>
          </p:cNvSpPr>
          <p:nvPr>
            <p:ph type="pic" idx="21"/>
          </p:nvPr>
        </p:nvSpPr>
        <p:spPr>
          <a:xfrm>
            <a:off x="9867900" y="-12700"/>
            <a:ext cx="20929600" cy="13982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" name="Titeltekst"/>
          <p:cNvSpPr txBox="1">
            <a:spLocks noGrp="1"/>
          </p:cNvSpPr>
          <p:nvPr>
            <p:ph type="title"/>
          </p:nvPr>
        </p:nvSpPr>
        <p:spPr>
          <a:xfrm>
            <a:off x="1066800" y="2019300"/>
            <a:ext cx="10007600" cy="447040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4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1066800" y="7213600"/>
            <a:ext cx="10007600" cy="4470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952499" y="12985800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1" name="Hoofdtekst - niveau é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1663700" y="1244600"/>
            <a:ext cx="21031200" cy="11201400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Lijn"/>
          <p:cNvSpPr/>
          <p:nvPr/>
        </p:nvSpPr>
        <p:spPr>
          <a:xfrm flipH="1">
            <a:off x="15811739" y="711200"/>
            <a:ext cx="1" cy="11143606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9" name="Lijn"/>
          <p:cNvSpPr/>
          <p:nvPr/>
        </p:nvSpPr>
        <p:spPr>
          <a:xfrm>
            <a:off x="15811500" y="6277570"/>
            <a:ext cx="7763085" cy="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0" name="brug over rivier met stedelijke bebouwing op de achtergrond"/>
          <p:cNvSpPr>
            <a:spLocks noGrp="1"/>
          </p:cNvSpPr>
          <p:nvPr>
            <p:ph type="pic" sz="quarter" idx="21"/>
          </p:nvPr>
        </p:nvSpPr>
        <p:spPr>
          <a:xfrm>
            <a:off x="15930593" y="6423034"/>
            <a:ext cx="9151185" cy="61087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rij blauwe gondels met Venetië op de achtergrond"/>
          <p:cNvSpPr>
            <a:spLocks noGrp="1"/>
          </p:cNvSpPr>
          <p:nvPr>
            <p:ph type="pic" sz="half" idx="22"/>
          </p:nvPr>
        </p:nvSpPr>
        <p:spPr>
          <a:xfrm>
            <a:off x="15900400" y="-152400"/>
            <a:ext cx="7785100" cy="115951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luchtfoto van een oude stad in Italië"/>
          <p:cNvSpPr>
            <a:spLocks noGrp="1"/>
          </p:cNvSpPr>
          <p:nvPr>
            <p:ph type="pic" idx="23"/>
          </p:nvPr>
        </p:nvSpPr>
        <p:spPr>
          <a:xfrm>
            <a:off x="622300" y="711200"/>
            <a:ext cx="15544800" cy="11328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Hoofdtekst - niveau één…"/>
          <p:cNvSpPr txBox="1">
            <a:spLocks noGrp="1"/>
          </p:cNvSpPr>
          <p:nvPr>
            <p:ph type="body" sz="quarter" idx="1"/>
          </p:nvPr>
        </p:nvSpPr>
        <p:spPr>
          <a:xfrm>
            <a:off x="977900" y="12179300"/>
            <a:ext cx="14579600" cy="1320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9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647700">
              <a:spcBef>
                <a:spcPts val="0"/>
              </a:spcBef>
              <a:buSzTx/>
              <a:buFontTx/>
              <a:buNone/>
              <a:defRPr sz="3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2" name="&quot;Typ hier een citaat.&quot;"/>
          <p:cNvSpPr txBox="1">
            <a:spLocks noGrp="1"/>
          </p:cNvSpPr>
          <p:nvPr>
            <p:ph type="body" sz="quarter" idx="22"/>
          </p:nvPr>
        </p:nvSpPr>
        <p:spPr>
          <a:xfrm>
            <a:off x="2387600" y="6061864"/>
            <a:ext cx="19621500" cy="944572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647700">
              <a:spcBef>
                <a:spcPts val="3400"/>
              </a:spcBef>
              <a:buSzTx/>
              <a:buFontTx/>
              <a:buNone/>
              <a:defRPr sz="5600"/>
            </a:lvl1pPr>
          </a:lstStyle>
          <a:p>
            <a:r>
              <a:t>"Typ hier een citaat."</a:t>
            </a:r>
          </a:p>
        </p:txBody>
      </p:sp>
      <p:sp>
        <p:nvSpPr>
          <p:cNvPr id="10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luchtfoto van een oude stad in Italië"/>
          <p:cNvSpPr>
            <a:spLocks noGrp="1"/>
          </p:cNvSpPr>
          <p:nvPr>
            <p:ph type="pic" idx="21"/>
          </p:nvPr>
        </p:nvSpPr>
        <p:spPr>
          <a:xfrm>
            <a:off x="-12700" y="-25400"/>
            <a:ext cx="24384000" cy="177743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jn"/>
          <p:cNvSpPr/>
          <p:nvPr/>
        </p:nvSpPr>
        <p:spPr>
          <a:xfrm>
            <a:off x="1066800" y="2768600"/>
            <a:ext cx="22252698" cy="182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iteltekst"/>
          <p:cNvSpPr txBox="1">
            <a:spLocks noGrp="1"/>
          </p:cNvSpPr>
          <p:nvPr>
            <p:ph type="title"/>
          </p:nvPr>
        </p:nvSpPr>
        <p:spPr>
          <a:xfrm>
            <a:off x="1066800" y="469900"/>
            <a:ext cx="22237700" cy="1968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Titeltekst</a:t>
            </a:r>
          </a:p>
        </p:txBody>
      </p:sp>
      <p:sp>
        <p:nvSpPr>
          <p:cNvPr id="4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1066800" y="3124200"/>
            <a:ext cx="22237700" cy="937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216221" y="1298580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 typeface="Helvetica Neue"/>
        <a:buChar char="•"/>
        <a:tabLst/>
        <a:defRPr sz="5000" b="0" i="0" u="none" strike="noStrike" cap="none" spc="0" baseline="0"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" Target="slide2.xm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slide" Target="slide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slide" Target="slide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Inkoopkeuzemodel Programma Wervengebied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nl-NL" dirty="0"/>
              <a:t>Informatiebijeenkomst</a:t>
            </a:r>
            <a:br>
              <a:rPr lang="nl-NL" dirty="0"/>
            </a:br>
            <a:br>
              <a:rPr lang="nl-NL" dirty="0"/>
            </a:br>
            <a:r>
              <a:rPr lang="nl-NL" dirty="0"/>
              <a:t>Herstel Kromme Nieuwegracht, Drift en Plompetorengracht en calamiteiten wervengebied</a:t>
            </a:r>
            <a:endParaRPr dirty="0"/>
          </a:p>
        </p:txBody>
      </p:sp>
      <p:sp>
        <p:nvSpPr>
          <p:cNvPr id="128" name="Versie 1.1…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chemeClr val="accent1">
                    <a:satOff val="-4086"/>
                    <a:lumOff val="15331"/>
                  </a:schemeClr>
                </a:solidFill>
              </a:defRPr>
            </a:pPr>
            <a:r>
              <a:rPr dirty="0"/>
              <a:t>Versie </a:t>
            </a:r>
            <a:r>
              <a:rPr lang="nl-NL" dirty="0"/>
              <a:t>1.0</a:t>
            </a:r>
            <a:endParaRPr dirty="0"/>
          </a:p>
          <a:p>
            <a:pPr>
              <a:defRPr>
                <a:solidFill>
                  <a:schemeClr val="accent1">
                    <a:satOff val="-4086"/>
                    <a:lumOff val="15331"/>
                  </a:schemeClr>
                </a:solidFill>
              </a:defRPr>
            </a:pPr>
            <a:r>
              <a:rPr lang="nl-NL" dirty="0"/>
              <a:t>6 februari 2025</a:t>
            </a:r>
            <a:endParaRPr dirty="0"/>
          </a:p>
        </p:txBody>
      </p:sp>
      <p:pic>
        <p:nvPicPr>
          <p:cNvPr id="129" name="logo-gemeente-utrecht-nederlands-groot-1200.png" descr="logo-gemeente-utrecht-nederlands-groot-120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7086" y="268882"/>
            <a:ext cx="4338759" cy="2357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2852C6-DA53-353C-C691-5E96D31EF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BBEE816-D46E-6EA5-FCBB-90C65EAB9D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4" descr="Afbeelding met tekst, buiten&#10;&#10;Automatisch gegenereerde beschrijving">
            <a:extLst>
              <a:ext uri="{FF2B5EF4-FFF2-40B4-BE49-F238E27FC236}">
                <a16:creationId xmlns:a16="http://schemas.microsoft.com/office/drawing/2014/main" id="{ACDF2F79-212C-A025-F07C-0E93854CC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7"/>
            <a:ext cx="24384000" cy="13116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pic>
        <p:nvPicPr>
          <p:cNvPr id="5" name="Afbeelding 5" descr="Afbeelding met grond, buiten, bouw, kleurrijk&#10;&#10;Automatisch gegenereerde beschrijving">
            <a:extLst>
              <a:ext uri="{FF2B5EF4-FFF2-40B4-BE49-F238E27FC236}">
                <a16:creationId xmlns:a16="http://schemas.microsoft.com/office/drawing/2014/main" id="{EEA1789F-CEE7-C121-54B8-0F5A814E7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9920" y="-1"/>
            <a:ext cx="9124080" cy="8703733"/>
          </a:xfrm>
          <a:prstGeom prst="rect">
            <a:avLst/>
          </a:prstGeom>
        </p:spPr>
      </p:pic>
      <p:pic>
        <p:nvPicPr>
          <p:cNvPr id="6" name="logo-gemeente-utrecht-nederlands-groot-1200.png" descr="logo-gemeente-utrecht-nederlands-groot-1200.png">
            <a:hlinkClick r:id="rId5" action="ppaction://hlinksldjump"/>
            <a:extLst>
              <a:ext uri="{FF2B5EF4-FFF2-40B4-BE49-F238E27FC236}">
                <a16:creationId xmlns:a16="http://schemas.microsoft.com/office/drawing/2014/main" id="{623EAE17-DA02-B588-A3AE-1D0ECB00D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46686" y="11227904"/>
            <a:ext cx="4338759" cy="23578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830327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F22F4-1C63-7484-14B6-3233C2FCE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Bouwblokken </a:t>
            </a:r>
            <a:br>
              <a:rPr lang="nl-NL"/>
            </a:br>
            <a:r>
              <a:rPr lang="nl-NL" sz="4400"/>
              <a:t>'olifant in stukjes'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C966B7-BF10-3AAF-E7BD-8F26640E2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3124201"/>
            <a:ext cx="15155333" cy="7920696"/>
          </a:xfrm>
        </p:spPr>
        <p:txBody>
          <a:bodyPr lIns="50800" tIns="50800" rIns="50800" bIns="50800" anchor="t">
            <a:normAutofit fontScale="47500" lnSpcReduction="20000"/>
          </a:bodyPr>
          <a:lstStyle/>
          <a:p>
            <a:pPr marL="227965" indent="-227965"/>
            <a:r>
              <a:rPr lang="nl-NL" sz="8000" b="1">
                <a:cs typeface="Arial"/>
              </a:rPr>
              <a:t>Bereikbaarheid,</a:t>
            </a:r>
            <a:r>
              <a:rPr lang="nl-NL" sz="8000">
                <a:cs typeface="Arial"/>
              </a:rPr>
              <a:t> hulpdiensten &amp; bewoners. Maximaal  25 - 30 meter gerekend van beide zijden (slanglengte), totaal circa 50 - 60 meter.</a:t>
            </a:r>
            <a:endParaRPr lang="en-US" sz="8000">
              <a:cs typeface="Arial"/>
            </a:endParaRPr>
          </a:p>
          <a:p>
            <a:pPr marL="227965" indent="-227965"/>
            <a:r>
              <a:rPr lang="nl-NL" sz="8000" b="1">
                <a:cs typeface="Arial"/>
              </a:rPr>
              <a:t>Voortgang/ risicoreductie</a:t>
            </a:r>
            <a:r>
              <a:rPr lang="nl-NL" sz="8000">
                <a:cs typeface="Arial"/>
              </a:rPr>
              <a:t>, minder eigenaren waar toestemming nodig is per blok dan voor een heel rak. Kleiner werk is minder kans op onbekenden in het werk. </a:t>
            </a:r>
          </a:p>
          <a:p>
            <a:pPr marL="227965" indent="-227965"/>
            <a:r>
              <a:rPr lang="nl-NL" sz="8000" b="1">
                <a:cs typeface="Arial"/>
              </a:rPr>
              <a:t>Doorlooptijd</a:t>
            </a:r>
            <a:r>
              <a:rPr lang="nl-NL" sz="8000">
                <a:cs typeface="Arial"/>
              </a:rPr>
              <a:t>, in geval stagnatie in het werk, overlast beperkt tot 50m1.</a:t>
            </a:r>
          </a:p>
          <a:p>
            <a:pPr marL="227965" indent="-227965"/>
            <a:r>
              <a:rPr lang="nl-NL" sz="8000" b="1">
                <a:cs typeface="Arial"/>
              </a:rPr>
              <a:t>Beperking</a:t>
            </a:r>
            <a:r>
              <a:rPr lang="nl-NL" sz="8000">
                <a:cs typeface="Arial"/>
              </a:rPr>
              <a:t>,</a:t>
            </a:r>
            <a:r>
              <a:rPr lang="nl-NL" sz="8000" b="1">
                <a:cs typeface="Arial"/>
              </a:rPr>
              <a:t>  </a:t>
            </a:r>
            <a:r>
              <a:rPr lang="nl-NL" sz="8000">
                <a:cs typeface="Arial"/>
              </a:rPr>
              <a:t>aanvoer over water mogelijk vanuit 2 kanten (Noord &amp; Zuid).</a:t>
            </a:r>
          </a:p>
          <a:p>
            <a:pPr marL="227965" indent="-227965"/>
            <a:r>
              <a:rPr lang="nl-NL" sz="8000" b="1">
                <a:cs typeface="Arial"/>
              </a:rPr>
              <a:t>Flexibel</a:t>
            </a:r>
            <a:r>
              <a:rPr lang="nl-NL" sz="8000">
                <a:cs typeface="Arial"/>
              </a:rPr>
              <a:t>, meerdere blokken voorbereid zodat we in uitvoering kunnen kiezen / flexibel zijn.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81C370B-66FF-3CBE-A320-F3ECFD354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0" y="-20695"/>
            <a:ext cx="7112000" cy="1376916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F94E48BB-46D3-DC31-09FE-D8EF37144A10}"/>
              </a:ext>
            </a:extLst>
          </p:cNvPr>
          <p:cNvSpPr txBox="1"/>
          <p:nvPr/>
        </p:nvSpPr>
        <p:spPr>
          <a:xfrm>
            <a:off x="6874421" y="11259126"/>
            <a:ext cx="8440665" cy="1938992"/>
          </a:xfrm>
          <a:prstGeom prst="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000">
                <a:ea typeface="+mn-lt"/>
                <a:cs typeface="+mn-lt"/>
              </a:rPr>
              <a:t>" Klein genoeg om flexibel te kunnen schakelen en groot genoeg om 'echt werk' te kunnen maken "</a:t>
            </a:r>
            <a:endParaRPr lang="nl-NL" sz="4000"/>
          </a:p>
        </p:txBody>
      </p:sp>
      <p:pic>
        <p:nvPicPr>
          <p:cNvPr id="9" name="logo-gemeente-utrecht-nederlands-groot-1200.png" descr="logo-gemeente-utrecht-nederlands-groot-1200.png">
            <a:hlinkClick r:id="rId4" action="ppaction://hlinksldjump"/>
            <a:extLst>
              <a:ext uri="{FF2B5EF4-FFF2-40B4-BE49-F238E27FC236}">
                <a16:creationId xmlns:a16="http://schemas.microsoft.com/office/drawing/2014/main" id="{08BD6835-EF27-36C6-041E-ACD245549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75" y="11044897"/>
            <a:ext cx="4338759" cy="23578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7508096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anlei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/>
              <a:t>Agendapunt 3</a:t>
            </a:r>
            <a:endParaRPr/>
          </a:p>
        </p:txBody>
      </p:sp>
      <p:sp>
        <p:nvSpPr>
          <p:cNvPr id="138" name="Aan de Kromme Nieuwegracht, Drift en Plompetorengracht zijn wal- en kluismuren die onvoldoende constructief veilig zij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 sz="4000"/>
            </a:pPr>
            <a:endParaRPr lang="nl-NL"/>
          </a:p>
          <a:p>
            <a:pPr marL="0" indent="0">
              <a:buNone/>
              <a:defRPr sz="4000"/>
            </a:pPr>
            <a:r>
              <a:rPr lang="nl-NL" sz="8800"/>
              <a:t>Doelstellingen</a:t>
            </a:r>
          </a:p>
        </p:txBody>
      </p:sp>
      <p:pic>
        <p:nvPicPr>
          <p:cNvPr id="139" name="logo-gemeente-utrecht-nederlands-groot-1200.png" descr="logo-gemeente-utrecht-nederlands-groot-120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7086" y="268882"/>
            <a:ext cx="4338759" cy="2357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117607-1509-EE9E-F334-2D6B1D537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7444" y="2823274"/>
            <a:ext cx="8591550" cy="1029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9626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Aanlei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Doelen programma</a:t>
            </a:r>
          </a:p>
        </p:txBody>
      </p:sp>
      <p:sp>
        <p:nvSpPr>
          <p:cNvPr id="122" name="Aan de Kromme Nieuwegracht, Drift en Plompetorengracht zijn wal- en kluismuren die onvoldoende constructief veilig zij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50800" tIns="50800" rIns="50800" bIns="50800" anchor="t">
            <a:normAutofit/>
          </a:bodyPr>
          <a:lstStyle/>
          <a:p>
            <a:pPr marL="0" indent="0">
              <a:spcBef>
                <a:spcPts val="0"/>
              </a:spcBef>
              <a:buSzTx/>
              <a:buNone/>
              <a:defRPr sz="3400"/>
            </a:pPr>
            <a:r>
              <a:rPr sz="4000">
                <a:solidFill>
                  <a:srgbClr val="FF0000"/>
                </a:solidFill>
                <a:latin typeface="+mj-ea"/>
                <a:ea typeface="+mj-ea"/>
              </a:rPr>
              <a:t>In het </a:t>
            </a:r>
            <a:r>
              <a:rPr sz="4000" err="1">
                <a:solidFill>
                  <a:srgbClr val="FF0000"/>
                </a:solidFill>
                <a:latin typeface="+mj-ea"/>
                <a:ea typeface="+mj-ea"/>
              </a:rPr>
              <a:t>uitvoeringsplan</a:t>
            </a:r>
            <a:r>
              <a:rPr sz="4000">
                <a:solidFill>
                  <a:srgbClr val="FF0000"/>
                </a:solidFill>
                <a:latin typeface="+mj-ea"/>
                <a:ea typeface="+mj-ea"/>
              </a:rPr>
              <a:t> 2023-2026 </a:t>
            </a:r>
            <a:r>
              <a:rPr sz="4000" err="1">
                <a:solidFill>
                  <a:srgbClr val="FF0000"/>
                </a:solidFill>
                <a:latin typeface="+mj-ea"/>
                <a:ea typeface="+mj-ea"/>
              </a:rPr>
              <a:t>zijn</a:t>
            </a:r>
            <a:r>
              <a:rPr sz="4000">
                <a:solidFill>
                  <a:srgbClr val="FF0000"/>
                </a:solidFill>
                <a:latin typeface="+mj-ea"/>
                <a:ea typeface="+mj-ea"/>
              </a:rPr>
              <a:t> de </a:t>
            </a:r>
            <a:r>
              <a:rPr sz="4000" err="1">
                <a:solidFill>
                  <a:srgbClr val="FF0000"/>
                </a:solidFill>
                <a:latin typeface="+mj-ea"/>
                <a:ea typeface="+mj-ea"/>
              </a:rPr>
              <a:t>volgende</a:t>
            </a:r>
            <a:r>
              <a:rPr sz="400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sz="4000" err="1">
                <a:solidFill>
                  <a:srgbClr val="FF0000"/>
                </a:solidFill>
                <a:latin typeface="+mj-ea"/>
                <a:ea typeface="+mj-ea"/>
              </a:rPr>
              <a:t>vijf</a:t>
            </a:r>
            <a:r>
              <a:rPr sz="400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sz="4000" err="1">
                <a:solidFill>
                  <a:srgbClr val="FF0000"/>
                </a:solidFill>
                <a:latin typeface="+mj-ea"/>
                <a:ea typeface="+mj-ea"/>
              </a:rPr>
              <a:t>doelen</a:t>
            </a:r>
            <a:r>
              <a:rPr sz="400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sz="4000" err="1">
                <a:solidFill>
                  <a:srgbClr val="FF0000"/>
                </a:solidFill>
                <a:latin typeface="+mj-ea"/>
                <a:ea typeface="+mj-ea"/>
              </a:rPr>
              <a:t>beschreven</a:t>
            </a:r>
            <a:r>
              <a:rPr sz="4000">
                <a:solidFill>
                  <a:srgbClr val="FF0000"/>
                </a:solidFill>
                <a:latin typeface="+mj-ea"/>
                <a:ea typeface="+mj-ea"/>
              </a:rPr>
              <a:t>: </a:t>
            </a:r>
          </a:p>
          <a:p>
            <a:pPr marL="0" indent="0">
              <a:spcBef>
                <a:spcPts val="0"/>
              </a:spcBef>
              <a:buSzTx/>
              <a:buNone/>
              <a:defRPr sz="3400"/>
            </a:pPr>
            <a:endParaRPr sz="4000">
              <a:solidFill>
                <a:srgbClr val="7C7C7C"/>
              </a:solidFill>
              <a:latin typeface="+mj-ea"/>
              <a:ea typeface="+mj-ea"/>
            </a:endParaRPr>
          </a:p>
          <a:p>
            <a:pPr>
              <a:spcBef>
                <a:spcPts val="0"/>
              </a:spcBef>
              <a:buFontTx/>
              <a:buAutoNum type="arabicPeriod"/>
              <a:defRPr sz="3400">
                <a:solidFill>
                  <a:srgbClr val="FF0000"/>
                </a:solidFill>
              </a:defRPr>
            </a:pPr>
            <a:r>
              <a:rPr lang="nl-NL" sz="4000">
                <a:solidFill>
                  <a:srgbClr val="7C7C7C"/>
                </a:solidFill>
                <a:latin typeface="+mj-ea"/>
                <a:ea typeface="+mj-ea"/>
              </a:rPr>
              <a:t>Herstel</a:t>
            </a: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 van </a:t>
            </a:r>
            <a:r>
              <a:rPr lang="nl-NL" sz="4000">
                <a:solidFill>
                  <a:srgbClr val="7C7C7C"/>
                </a:solidFill>
                <a:latin typeface="+mj-ea"/>
                <a:ea typeface="+mj-ea"/>
              </a:rPr>
              <a:t>schade</a:t>
            </a: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 </a:t>
            </a:r>
            <a:r>
              <a:rPr lang="nl-NL" sz="4000">
                <a:solidFill>
                  <a:srgbClr val="7C7C7C"/>
                </a:solidFill>
                <a:latin typeface="+mj-ea"/>
                <a:ea typeface="+mj-ea"/>
              </a:rPr>
              <a:t>aan</a:t>
            </a: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 </a:t>
            </a:r>
            <a:r>
              <a:rPr lang="nl-NL" sz="4000">
                <a:solidFill>
                  <a:srgbClr val="7C7C7C"/>
                </a:solidFill>
                <a:latin typeface="+mj-ea"/>
                <a:ea typeface="+mj-ea"/>
              </a:rPr>
              <a:t>erfgoed</a:t>
            </a:r>
          </a:p>
          <a:p>
            <a:pPr>
              <a:spcBef>
                <a:spcPts val="0"/>
              </a:spcBef>
              <a:buFontTx/>
              <a:buAutoNum type="arabicPeriod"/>
              <a:defRPr sz="3400">
                <a:solidFill>
                  <a:srgbClr val="FF0000"/>
                </a:solidFill>
              </a:defRPr>
            </a:pPr>
            <a:endParaRPr sz="4000">
              <a:solidFill>
                <a:srgbClr val="7C7C7C"/>
              </a:solidFill>
              <a:latin typeface="+mj-ea"/>
              <a:ea typeface="+mj-ea"/>
            </a:endParaRPr>
          </a:p>
          <a:p>
            <a:pPr>
              <a:spcBef>
                <a:spcPts val="0"/>
              </a:spcBef>
              <a:buFontTx/>
              <a:buAutoNum type="arabicPeriod" startAt="2"/>
              <a:defRPr sz="3400">
                <a:solidFill>
                  <a:srgbClr val="FF0000"/>
                </a:solidFill>
              </a:defRPr>
            </a:pPr>
            <a:r>
              <a:rPr sz="4000" err="1">
                <a:solidFill>
                  <a:srgbClr val="7C7C7C"/>
                </a:solidFill>
                <a:latin typeface="+mj-ea"/>
                <a:ea typeface="+mj-ea"/>
              </a:rPr>
              <a:t>Voorkomen</a:t>
            </a: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 van </a:t>
            </a:r>
            <a:r>
              <a:rPr sz="4000" err="1">
                <a:solidFill>
                  <a:srgbClr val="7C7C7C"/>
                </a:solidFill>
                <a:latin typeface="+mj-ea"/>
                <a:ea typeface="+mj-ea"/>
              </a:rPr>
              <a:t>schade</a:t>
            </a: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 </a:t>
            </a:r>
            <a:r>
              <a:rPr sz="4000" err="1">
                <a:solidFill>
                  <a:srgbClr val="7C7C7C"/>
                </a:solidFill>
                <a:latin typeface="+mj-ea"/>
                <a:ea typeface="+mj-ea"/>
              </a:rPr>
              <a:t>aan</a:t>
            </a: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 </a:t>
            </a:r>
            <a:r>
              <a:rPr sz="4000" err="1">
                <a:solidFill>
                  <a:srgbClr val="7C7C7C"/>
                </a:solidFill>
                <a:latin typeface="+mj-ea"/>
                <a:ea typeface="+mj-ea"/>
              </a:rPr>
              <a:t>erfgoed</a:t>
            </a:r>
            <a:endParaRPr sz="4000">
              <a:solidFill>
                <a:srgbClr val="7C7C7C"/>
              </a:solidFill>
              <a:latin typeface="+mj-ea"/>
              <a:ea typeface="+mj-ea"/>
            </a:endParaRPr>
          </a:p>
          <a:p>
            <a:pPr>
              <a:spcBef>
                <a:spcPts val="0"/>
              </a:spcBef>
              <a:buFontTx/>
              <a:buAutoNum type="arabicPeriod" startAt="2"/>
              <a:defRPr sz="3400">
                <a:solidFill>
                  <a:srgbClr val="FF0000"/>
                </a:solidFill>
              </a:defRPr>
            </a:pPr>
            <a:endParaRPr sz="4000">
              <a:solidFill>
                <a:srgbClr val="7C7C7C"/>
              </a:solidFill>
              <a:latin typeface="+mj-ea"/>
              <a:ea typeface="+mj-ea"/>
            </a:endParaRPr>
          </a:p>
          <a:p>
            <a:pPr>
              <a:spcBef>
                <a:spcPts val="0"/>
              </a:spcBef>
              <a:buFontTx/>
              <a:buAutoNum type="arabicPeriod" startAt="3"/>
              <a:defRPr sz="3400">
                <a:solidFill>
                  <a:srgbClr val="FF0000"/>
                </a:solidFill>
              </a:defRPr>
            </a:pPr>
            <a:r>
              <a:rPr sz="4000" err="1">
                <a:solidFill>
                  <a:srgbClr val="7C7C7C"/>
                </a:solidFill>
                <a:latin typeface="+mj-ea"/>
                <a:ea typeface="+mj-ea"/>
              </a:rPr>
              <a:t>Beheren</a:t>
            </a: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 van het </a:t>
            </a:r>
            <a:r>
              <a:rPr sz="4000" err="1">
                <a:solidFill>
                  <a:srgbClr val="7C7C7C"/>
                </a:solidFill>
                <a:latin typeface="+mj-ea"/>
                <a:ea typeface="+mj-ea"/>
              </a:rPr>
              <a:t>wervengebied</a:t>
            </a:r>
            <a:endParaRPr sz="4000">
              <a:solidFill>
                <a:srgbClr val="7C7C7C"/>
              </a:solidFill>
              <a:latin typeface="+mj-ea"/>
              <a:ea typeface="+mj-ea"/>
            </a:endParaRPr>
          </a:p>
          <a:p>
            <a:pPr>
              <a:spcBef>
                <a:spcPts val="0"/>
              </a:spcBef>
              <a:buFontTx/>
              <a:buAutoNum type="arabicPeriod" startAt="3"/>
              <a:defRPr sz="3400">
                <a:solidFill>
                  <a:srgbClr val="FF0000"/>
                </a:solidFill>
              </a:defRPr>
            </a:pPr>
            <a:endParaRPr sz="4000">
              <a:solidFill>
                <a:srgbClr val="7C7C7C"/>
              </a:solidFill>
              <a:latin typeface="+mj-ea"/>
              <a:ea typeface="+mj-ea"/>
            </a:endParaRPr>
          </a:p>
          <a:p>
            <a:pPr>
              <a:spcBef>
                <a:spcPts val="0"/>
              </a:spcBef>
              <a:buFontTx/>
              <a:buAutoNum type="arabicPeriod" startAt="4"/>
              <a:defRPr sz="3400">
                <a:solidFill>
                  <a:srgbClr val="FF0000"/>
                </a:solidFill>
              </a:defRPr>
            </a:pPr>
            <a:r>
              <a:rPr sz="4000" err="1">
                <a:solidFill>
                  <a:srgbClr val="7C7C7C"/>
                </a:solidFill>
                <a:latin typeface="+mj-ea"/>
                <a:ea typeface="+mj-ea"/>
              </a:rPr>
              <a:t>Voorkomen</a:t>
            </a: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 van </a:t>
            </a:r>
            <a:r>
              <a:rPr sz="4000" err="1">
                <a:solidFill>
                  <a:srgbClr val="7C7C7C"/>
                </a:solidFill>
                <a:latin typeface="+mj-ea"/>
                <a:ea typeface="+mj-ea"/>
              </a:rPr>
              <a:t>onveilige</a:t>
            </a: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 </a:t>
            </a:r>
            <a:r>
              <a:rPr sz="4000" err="1">
                <a:solidFill>
                  <a:srgbClr val="7C7C7C"/>
                </a:solidFill>
                <a:latin typeface="+mj-ea"/>
                <a:ea typeface="+mj-ea"/>
              </a:rPr>
              <a:t>situaties</a:t>
            </a:r>
            <a:endParaRPr sz="4000">
              <a:solidFill>
                <a:srgbClr val="7C7C7C"/>
              </a:solidFill>
              <a:latin typeface="+mj-ea"/>
              <a:ea typeface="+mj-ea"/>
            </a:endParaRPr>
          </a:p>
          <a:p>
            <a:pPr>
              <a:spcBef>
                <a:spcPts val="0"/>
              </a:spcBef>
              <a:buFontTx/>
              <a:buAutoNum type="arabicPeriod" startAt="4"/>
              <a:defRPr sz="3400">
                <a:solidFill>
                  <a:srgbClr val="FF0000"/>
                </a:solidFill>
              </a:defRPr>
            </a:pPr>
            <a:endParaRPr sz="4000">
              <a:solidFill>
                <a:srgbClr val="7C7C7C"/>
              </a:solidFill>
              <a:latin typeface="+mj-ea"/>
              <a:ea typeface="+mj-ea"/>
            </a:endParaRPr>
          </a:p>
          <a:p>
            <a:pPr>
              <a:spcBef>
                <a:spcPts val="0"/>
              </a:spcBef>
              <a:buFontTx/>
              <a:buAutoNum type="arabicPeriod" startAt="5"/>
              <a:defRPr sz="3400">
                <a:solidFill>
                  <a:srgbClr val="FF0000"/>
                </a:solidFill>
              </a:defRPr>
            </a:pP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Het </a:t>
            </a:r>
            <a:r>
              <a:rPr lang="nl-NL" sz="4000">
                <a:solidFill>
                  <a:srgbClr val="7C7C7C"/>
                </a:solidFill>
                <a:latin typeface="+mj-ea"/>
                <a:ea typeface="+mj-ea"/>
              </a:rPr>
              <a:t>beter</a:t>
            </a: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 </a:t>
            </a:r>
            <a:r>
              <a:rPr lang="nl-NL" sz="4000">
                <a:solidFill>
                  <a:srgbClr val="7C7C7C"/>
                </a:solidFill>
                <a:latin typeface="+mj-ea"/>
                <a:ea typeface="+mj-ea"/>
              </a:rPr>
              <a:t>invullen</a:t>
            </a: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 van de </a:t>
            </a:r>
            <a:r>
              <a:rPr lang="nl-NL" sz="4000">
                <a:solidFill>
                  <a:srgbClr val="7C7C7C"/>
                </a:solidFill>
                <a:latin typeface="+mj-ea"/>
                <a:ea typeface="+mj-ea"/>
              </a:rPr>
              <a:t>burenplicht</a:t>
            </a: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 </a:t>
            </a:r>
            <a:r>
              <a:rPr lang="nl-NL" sz="4000">
                <a:solidFill>
                  <a:srgbClr val="7C7C7C"/>
                </a:solidFill>
                <a:latin typeface="+mj-ea"/>
                <a:ea typeface="+mj-ea"/>
              </a:rPr>
              <a:t>en</a:t>
            </a: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 de </a:t>
            </a:r>
            <a:r>
              <a:rPr lang="nl-NL" sz="4000">
                <a:solidFill>
                  <a:srgbClr val="7C7C7C"/>
                </a:solidFill>
                <a:latin typeface="+mj-ea"/>
                <a:ea typeface="+mj-ea"/>
              </a:rPr>
              <a:t>maatschappelijke</a:t>
            </a: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 </a:t>
            </a:r>
            <a:r>
              <a:rPr lang="nl-NL" sz="4000">
                <a:solidFill>
                  <a:srgbClr val="7C7C7C"/>
                </a:solidFill>
                <a:latin typeface="+mj-ea"/>
                <a:ea typeface="+mj-ea"/>
              </a:rPr>
              <a:t>zorgplicht</a:t>
            </a:r>
          </a:p>
          <a:p>
            <a:pPr>
              <a:spcBef>
                <a:spcPts val="0"/>
              </a:spcBef>
              <a:buFontTx/>
              <a:buAutoNum type="arabicPeriod" startAt="5"/>
              <a:defRPr sz="3400">
                <a:solidFill>
                  <a:srgbClr val="FF0000"/>
                </a:solidFill>
              </a:defRPr>
            </a:pPr>
            <a:endParaRPr lang="nl-NL" sz="4000">
              <a:solidFill>
                <a:srgbClr val="7C7C7C"/>
              </a:solidFill>
              <a:latin typeface="+mj-ea"/>
              <a:ea typeface="+mj-ea"/>
            </a:endParaRPr>
          </a:p>
        </p:txBody>
      </p:sp>
      <p:pic>
        <p:nvPicPr>
          <p:cNvPr id="123" name="logo-gemeente-utrecht-nederlands-groot-1200.png" descr="logo-gemeente-utrecht-nederlands-groot-120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7086" y="268880"/>
            <a:ext cx="4338761" cy="2357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586BD2-0BC8-7376-0972-1D6719E9B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6626" y="2913751"/>
            <a:ext cx="5760788" cy="762481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anlei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/>
              <a:t>Kernwaarden</a:t>
            </a:r>
            <a:endParaRPr/>
          </a:p>
        </p:txBody>
      </p:sp>
      <p:sp>
        <p:nvSpPr>
          <p:cNvPr id="138" name="Aan de Kromme Nieuwegracht, Drift en Plompetorengracht zijn wal- en kluismuren die onvoldoende constructief veilig zij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513952" indent="-513952" algn="l">
              <a:buSzPct val="145000"/>
              <a:buChar char="•"/>
              <a:defRPr sz="2800">
                <a:solidFill>
                  <a:srgbClr val="FF0000"/>
                </a:solidFill>
              </a:defRPr>
            </a:pPr>
            <a:endParaRPr lang="nl-NL" sz="4000">
              <a:solidFill>
                <a:schemeClr val="tx1"/>
              </a:solidFill>
            </a:endParaRPr>
          </a:p>
          <a:p>
            <a:pPr marL="0" indent="0">
              <a:buNone/>
              <a:defRPr sz="4000"/>
            </a:pPr>
            <a:r>
              <a:rPr lang="nl-NL" sz="4000"/>
              <a:t>1. Toegevoegde waarde voor alle betrokkenen (win/win)</a:t>
            </a:r>
          </a:p>
          <a:p>
            <a:pPr marL="0" indent="0">
              <a:buNone/>
              <a:defRPr sz="4000"/>
            </a:pPr>
            <a:r>
              <a:rPr lang="nl-NL" sz="4000"/>
              <a:t>2. Open, transparant en voorspelbaar </a:t>
            </a:r>
          </a:p>
          <a:p>
            <a:pPr marL="0" indent="0">
              <a:buNone/>
              <a:defRPr sz="4000"/>
            </a:pPr>
            <a:r>
              <a:rPr lang="nl-NL" sz="4000"/>
              <a:t>3. Doelmatig</a:t>
            </a:r>
          </a:p>
          <a:p>
            <a:pPr marL="0" indent="0">
              <a:buNone/>
              <a:defRPr sz="4000"/>
            </a:pPr>
            <a:endParaRPr lang="nl-NL"/>
          </a:p>
        </p:txBody>
      </p:sp>
      <p:pic>
        <p:nvPicPr>
          <p:cNvPr id="139" name="logo-gemeente-utrecht-nederlands-groot-1200.png" descr="logo-gemeente-utrecht-nederlands-groot-120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7086" y="268882"/>
            <a:ext cx="4338759" cy="2357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A300C0-E3A3-B4F6-4AD8-BBDBA1B97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7802" y="5907997"/>
            <a:ext cx="12476602" cy="627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3920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anlei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/>
              <a:t>Leidende principes</a:t>
            </a:r>
            <a:endParaRPr/>
          </a:p>
        </p:txBody>
      </p:sp>
      <p:sp>
        <p:nvSpPr>
          <p:cNvPr id="138" name="Aan de Kromme Nieuwegracht, Drift en Plompetorengracht zijn wal- en kluismuren die onvoldoende constructief veilig zij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513952" indent="-513952" algn="l">
              <a:buSzPct val="145000"/>
              <a:buChar char="•"/>
              <a:defRPr sz="2800">
                <a:solidFill>
                  <a:srgbClr val="FF0000"/>
                </a:solidFill>
              </a:defRPr>
            </a:pPr>
            <a:endParaRPr lang="nl-NL" sz="4000">
              <a:solidFill>
                <a:schemeClr val="tx1"/>
              </a:solidFill>
            </a:endParaRPr>
          </a:p>
          <a:p>
            <a:pPr marL="0" indent="0" hangingPunct="1">
              <a:buNone/>
              <a:defRPr sz="4000"/>
            </a:pPr>
            <a:r>
              <a:rPr lang="nl-NL" sz="4000"/>
              <a:t>1. Lange termijn gaat boven korte termijn</a:t>
            </a:r>
          </a:p>
          <a:p>
            <a:pPr marL="0" indent="0" hangingPunct="1">
              <a:buNone/>
              <a:defRPr sz="4000"/>
            </a:pPr>
            <a:r>
              <a:rPr lang="nl-NL" sz="4000"/>
              <a:t>2. Continue ontwikkeling van realistische oplossingen </a:t>
            </a:r>
          </a:p>
          <a:p>
            <a:pPr marL="0" indent="0" hangingPunct="1">
              <a:buNone/>
              <a:defRPr sz="4000"/>
            </a:pPr>
            <a:r>
              <a:rPr lang="nl-NL" sz="4000"/>
              <a:t>3. We werken Voortvarend</a:t>
            </a:r>
          </a:p>
          <a:p>
            <a:pPr marL="0" indent="0" hangingPunct="1">
              <a:buNone/>
              <a:defRPr sz="4000"/>
            </a:pPr>
            <a:r>
              <a:rPr lang="nl-NL" sz="4000"/>
              <a:t>4. Samenwerken in de keten</a:t>
            </a:r>
          </a:p>
          <a:p>
            <a:pPr marL="0" indent="0">
              <a:buNone/>
              <a:defRPr sz="4000"/>
            </a:pPr>
            <a:endParaRPr lang="nl-NL"/>
          </a:p>
        </p:txBody>
      </p:sp>
      <p:pic>
        <p:nvPicPr>
          <p:cNvPr id="139" name="logo-gemeente-utrecht-nederlands-groot-1200.png" descr="logo-gemeente-utrecht-nederlands-groot-1200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7086" y="268882"/>
            <a:ext cx="4338759" cy="2357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C1EEFD-2BB0-3BD9-FF3F-9895D8B31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1327" y="2672474"/>
            <a:ext cx="7591425" cy="1030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0327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26D48-2D84-8B4E-1756-C00086A6D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Aanleiding">
            <a:extLst>
              <a:ext uri="{FF2B5EF4-FFF2-40B4-BE49-F238E27FC236}">
                <a16:creationId xmlns:a16="http://schemas.microsoft.com/office/drawing/2014/main" id="{47327222-9785-C2E4-E076-78BF78E58B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err="1"/>
              <a:t>Doelen</a:t>
            </a:r>
            <a:r>
              <a:t> </a:t>
            </a:r>
            <a:r>
              <a:rPr err="1"/>
              <a:t>raamovereenkomst</a:t>
            </a:r>
            <a:endParaRPr/>
          </a:p>
        </p:txBody>
      </p:sp>
      <p:sp>
        <p:nvSpPr>
          <p:cNvPr id="134" name="Aan de Kromme Nieuwegracht, Drift en Plompetorengracht zijn wal- en kluismuren die onvoldoende constructief veilig zijn…">
            <a:extLst>
              <a:ext uri="{FF2B5EF4-FFF2-40B4-BE49-F238E27FC236}">
                <a16:creationId xmlns:a16="http://schemas.microsoft.com/office/drawing/2014/main" id="{09556373-CF1C-CE5B-AE5D-13AA96D4FF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726440">
              <a:spcBef>
                <a:spcPts val="0"/>
              </a:spcBef>
              <a:buSzTx/>
              <a:buNone/>
              <a:defRPr sz="2900">
                <a:solidFill>
                  <a:srgbClr val="FF0000"/>
                </a:solidFill>
              </a:defRPr>
            </a:pPr>
            <a:r>
              <a:rPr lang="nl-NL" sz="4000">
                <a:latin typeface="+mj-ea"/>
                <a:ea typeface="+mj-ea"/>
              </a:rPr>
              <a:t>De raamovereenkomst kent de volgende inkoopdoelen:</a:t>
            </a:r>
          </a:p>
          <a:p>
            <a:pPr marL="0" indent="0" defTabSz="726440">
              <a:spcBef>
                <a:spcPts val="0"/>
              </a:spcBef>
              <a:buSzTx/>
              <a:buNone/>
              <a:defRPr sz="2900">
                <a:solidFill>
                  <a:srgbClr val="FF0000"/>
                </a:solidFill>
              </a:defRPr>
            </a:pPr>
            <a:endParaRPr lang="nl-NL" sz="4000">
              <a:highlight>
                <a:srgbClr val="FFFF00"/>
              </a:highlight>
              <a:latin typeface="+mj-ea"/>
              <a:ea typeface="+mj-ea"/>
            </a:endParaRPr>
          </a:p>
          <a:p>
            <a:pPr marL="0" indent="0" defTabSz="726440">
              <a:spcBef>
                <a:spcPts val="0"/>
              </a:spcBef>
              <a:buSzTx/>
              <a:buNone/>
              <a:defRPr sz="2900">
                <a:solidFill>
                  <a:srgbClr val="FF0000"/>
                </a:solidFill>
              </a:defRPr>
            </a:pP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1. </a:t>
            </a:r>
            <a:r>
              <a:rPr sz="4000" err="1">
                <a:solidFill>
                  <a:srgbClr val="7C7C7C"/>
                </a:solidFill>
                <a:latin typeface="+mj-ea"/>
                <a:ea typeface="+mj-ea"/>
              </a:rPr>
              <a:t>Benodigde</a:t>
            </a: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 </a:t>
            </a:r>
            <a:r>
              <a:rPr lang="nl-NL" sz="4000">
                <a:solidFill>
                  <a:srgbClr val="7C7C7C"/>
                </a:solidFill>
                <a:latin typeface="+mj-ea"/>
                <a:ea typeface="+mj-ea"/>
              </a:rPr>
              <a:t>capaciteit, kennis, kwaliteit en </a:t>
            </a:r>
            <a:r>
              <a:rPr sz="4000" err="1">
                <a:solidFill>
                  <a:srgbClr val="7C7C7C"/>
                </a:solidFill>
                <a:latin typeface="+mj-ea"/>
                <a:ea typeface="+mj-ea"/>
              </a:rPr>
              <a:t>continuïteit</a:t>
            </a:r>
            <a:r>
              <a:rPr lang="nl-NL" sz="4000">
                <a:solidFill>
                  <a:srgbClr val="7C7C7C"/>
                </a:solidFill>
                <a:latin typeface="+mj-ea"/>
                <a:ea typeface="+mj-ea"/>
              </a:rPr>
              <a:t> bieden om invulling te geven aan de herstelopgave en het veiligstellen van calamiteiten</a:t>
            </a:r>
            <a:endParaRPr sz="4000">
              <a:solidFill>
                <a:srgbClr val="7C7C7C"/>
              </a:solidFill>
              <a:latin typeface="+mj-ea"/>
              <a:ea typeface="+mj-ea"/>
            </a:endParaRPr>
          </a:p>
          <a:p>
            <a:pPr marL="0" indent="0" defTabSz="726440">
              <a:spcBef>
                <a:spcPts val="0"/>
              </a:spcBef>
              <a:buSzTx/>
              <a:buNone/>
              <a:defRPr sz="2900"/>
            </a:pPr>
            <a:endParaRPr sz="4000">
              <a:solidFill>
                <a:srgbClr val="7C7C7C"/>
              </a:solidFill>
              <a:latin typeface="+mj-ea"/>
              <a:ea typeface="+mj-ea"/>
            </a:endParaRPr>
          </a:p>
          <a:p>
            <a:pPr marL="0" indent="0" defTabSz="726440">
              <a:lnSpc>
                <a:spcPct val="110000"/>
              </a:lnSpc>
              <a:spcBef>
                <a:spcPts val="0"/>
              </a:spcBef>
              <a:buSzTx/>
              <a:buNone/>
              <a:defRPr sz="2900">
                <a:solidFill>
                  <a:srgbClr val="FF0000"/>
                </a:solidFill>
              </a:defRPr>
            </a:pPr>
            <a:r>
              <a:rPr lang="nl-NL" sz="4000">
                <a:solidFill>
                  <a:srgbClr val="7C7C7C"/>
                </a:solidFill>
                <a:latin typeface="+mj-ea"/>
                <a:ea typeface="+mj-ea"/>
              </a:rPr>
              <a:t>2</a:t>
            </a: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. </a:t>
            </a:r>
            <a:r>
              <a:rPr sz="4000" err="1">
                <a:solidFill>
                  <a:srgbClr val="7C7C7C"/>
                </a:solidFill>
                <a:latin typeface="+mj-ea"/>
                <a:ea typeface="+mj-ea"/>
              </a:rPr>
              <a:t>Optimale</a:t>
            </a: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 </a:t>
            </a:r>
            <a:r>
              <a:rPr sz="4000" err="1">
                <a:solidFill>
                  <a:srgbClr val="7C7C7C"/>
                </a:solidFill>
                <a:latin typeface="+mj-ea"/>
                <a:ea typeface="+mj-ea"/>
              </a:rPr>
              <a:t>samenwerking</a:t>
            </a: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 </a:t>
            </a:r>
            <a:r>
              <a:rPr sz="4000" err="1">
                <a:solidFill>
                  <a:srgbClr val="7C7C7C"/>
                </a:solidFill>
                <a:latin typeface="+mj-ea"/>
                <a:ea typeface="+mj-ea"/>
              </a:rPr>
              <a:t>tussen</a:t>
            </a: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 </a:t>
            </a:r>
            <a:r>
              <a:rPr lang="nl-NL" sz="4000">
                <a:solidFill>
                  <a:srgbClr val="7C7C7C"/>
                </a:solidFill>
                <a:latin typeface="+mj-ea"/>
                <a:ea typeface="+mj-ea"/>
              </a:rPr>
              <a:t>gemeente en aannemer volgens de geest van de overeenkomst</a:t>
            </a:r>
            <a:endParaRPr sz="4000">
              <a:solidFill>
                <a:srgbClr val="7C7C7C"/>
              </a:solidFill>
              <a:latin typeface="+mj-ea"/>
              <a:ea typeface="+mj-ea"/>
            </a:endParaRPr>
          </a:p>
          <a:p>
            <a:pPr marL="0" indent="0" defTabSz="726440">
              <a:spcBef>
                <a:spcPts val="0"/>
              </a:spcBef>
              <a:buSzTx/>
              <a:buNone/>
              <a:defRPr sz="2900"/>
            </a:pPr>
            <a:endParaRPr sz="4000">
              <a:solidFill>
                <a:srgbClr val="7C7C7C"/>
              </a:solidFill>
              <a:latin typeface="+mj-ea"/>
              <a:ea typeface="+mj-ea"/>
            </a:endParaRPr>
          </a:p>
          <a:p>
            <a:pPr marL="0" indent="0" defTabSz="726440">
              <a:lnSpc>
                <a:spcPct val="120000"/>
              </a:lnSpc>
              <a:spcBef>
                <a:spcPts val="0"/>
              </a:spcBef>
              <a:buSzTx/>
              <a:buNone/>
              <a:defRPr sz="2900">
                <a:solidFill>
                  <a:srgbClr val="FF0000"/>
                </a:solidFill>
              </a:defRPr>
            </a:pPr>
            <a:r>
              <a:rPr lang="nl-NL" sz="4000">
                <a:solidFill>
                  <a:srgbClr val="7C7C7C"/>
                </a:solidFill>
                <a:latin typeface="+mj-ea"/>
                <a:ea typeface="+mj-ea"/>
              </a:rPr>
              <a:t>3</a:t>
            </a:r>
            <a:r>
              <a:rPr sz="4000">
                <a:solidFill>
                  <a:srgbClr val="7C7C7C"/>
                </a:solidFill>
                <a:latin typeface="+mj-ea"/>
                <a:ea typeface="+mj-ea"/>
              </a:rPr>
              <a:t>. </a:t>
            </a:r>
            <a:r>
              <a:rPr lang="nl-NL" sz="4000">
                <a:solidFill>
                  <a:srgbClr val="7C7C7C"/>
                </a:solidFill>
                <a:latin typeface="+mj-ea"/>
                <a:ea typeface="+mj-ea"/>
              </a:rPr>
              <a:t>Invulling geven aan </a:t>
            </a:r>
            <a:r>
              <a:rPr lang="nl-NL" sz="4000" err="1">
                <a:solidFill>
                  <a:srgbClr val="7C7C7C"/>
                </a:solidFill>
                <a:latin typeface="+mj-ea"/>
                <a:ea typeface="+mj-ea"/>
              </a:rPr>
              <a:t>specificieke</a:t>
            </a:r>
            <a:r>
              <a:rPr lang="nl-NL" sz="4000">
                <a:solidFill>
                  <a:srgbClr val="7C7C7C"/>
                </a:solidFill>
                <a:latin typeface="+mj-ea"/>
                <a:ea typeface="+mj-ea"/>
              </a:rPr>
              <a:t> uitdagingen in én rondom de werkzaamheden</a:t>
            </a:r>
            <a:endParaRPr sz="4000">
              <a:solidFill>
                <a:srgbClr val="7C7C7C"/>
              </a:solidFill>
              <a:latin typeface="+mj-ea"/>
              <a:ea typeface="+mj-ea"/>
            </a:endParaRPr>
          </a:p>
        </p:txBody>
      </p:sp>
      <p:pic>
        <p:nvPicPr>
          <p:cNvPr id="135" name="logo-gemeente-utrecht-nederlands-groot-1200.png" descr="logo-gemeente-utrecht-nederlands-groot-1200.png">
            <a:hlinkClick r:id="rId2" action="ppaction://hlinksldjump"/>
            <a:extLst>
              <a:ext uri="{FF2B5EF4-FFF2-40B4-BE49-F238E27FC236}">
                <a16:creationId xmlns:a16="http://schemas.microsoft.com/office/drawing/2014/main" id="{F09F2330-D220-BDF3-FB81-12B2CE7C6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7086" y="268880"/>
            <a:ext cx="4338761" cy="23578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821516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anlei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/>
              <a:t>Agendapunt 4</a:t>
            </a:r>
            <a:endParaRPr/>
          </a:p>
        </p:txBody>
      </p:sp>
      <p:sp>
        <p:nvSpPr>
          <p:cNvPr id="138" name="Aan de Kromme Nieuwegracht, Drift en Plompetorengracht zijn wal- en kluismuren die onvoldoende constructief veilig zij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 sz="4000"/>
            </a:pPr>
            <a:endParaRPr lang="nl-NL"/>
          </a:p>
          <a:p>
            <a:pPr marL="0" indent="0">
              <a:buNone/>
              <a:defRPr sz="4000"/>
            </a:pPr>
            <a:r>
              <a:rPr lang="nl-NL" sz="8800"/>
              <a:t>Scope en contract</a:t>
            </a:r>
          </a:p>
        </p:txBody>
      </p:sp>
      <p:pic>
        <p:nvPicPr>
          <p:cNvPr id="139" name="logo-gemeente-utrecht-nederlands-groot-1200.png" descr="logo-gemeente-utrecht-nederlands-groot-1200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7086" y="268882"/>
            <a:ext cx="4338759" cy="2357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6885CA-7403-B152-2C11-1C2C3C6A9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2591" y="2818511"/>
            <a:ext cx="9705975" cy="1030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0097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ontext / Complexiteit (vervolg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/>
              <a:t>Scope - herstelwerkzaamheden</a:t>
            </a:r>
            <a:endParaRPr sz="4200"/>
          </a:p>
        </p:txBody>
      </p:sp>
      <p:sp>
        <p:nvSpPr>
          <p:cNvPr id="146" name="……"/>
          <p:cNvSpPr txBox="1">
            <a:spLocks noGrp="1"/>
          </p:cNvSpPr>
          <p:nvPr>
            <p:ph type="body" idx="1"/>
          </p:nvPr>
        </p:nvSpPr>
        <p:spPr>
          <a:xfrm>
            <a:off x="14593824" y="3124200"/>
            <a:ext cx="8637231" cy="10437563"/>
          </a:xfrm>
          <a:prstGeom prst="rect">
            <a:avLst/>
          </a:prstGeom>
        </p:spPr>
        <p:txBody>
          <a:bodyPr lIns="50800" tIns="50800" rIns="50800" bIns="50800" anchor="t">
            <a:normAutofit/>
          </a:bodyPr>
          <a:lstStyle/>
          <a:p>
            <a:pPr>
              <a:buSzPct val="100000"/>
              <a:defRPr sz="2800"/>
            </a:pPr>
            <a:r>
              <a:rPr lang="nl-NL" sz="4000"/>
              <a:t>Kromme Nieuwegracht, Drift en </a:t>
            </a:r>
            <a:r>
              <a:rPr lang="nl-NL" sz="4000" err="1"/>
              <a:t>Plompetorengracht</a:t>
            </a:r>
            <a:endParaRPr lang="nl-NL" sz="4000"/>
          </a:p>
          <a:p>
            <a:pPr>
              <a:buSzPct val="100000"/>
              <a:defRPr sz="2800"/>
            </a:pPr>
            <a:r>
              <a:rPr lang="nl-NL" sz="4000"/>
              <a:t>Nieuwegracht Rak 18 en 20</a:t>
            </a:r>
          </a:p>
          <a:p>
            <a:pPr>
              <a:buSzPct val="100000"/>
              <a:defRPr sz="2800"/>
            </a:pPr>
            <a:r>
              <a:rPr lang="nl-NL" sz="4000"/>
              <a:t>Kluis-, werf- en walmuur</a:t>
            </a:r>
          </a:p>
          <a:p>
            <a:pPr>
              <a:buSzPct val="100000"/>
              <a:defRPr sz="2800"/>
            </a:pPr>
            <a:r>
              <a:rPr lang="nl-NL" sz="4000"/>
              <a:t>Toegangsbrug</a:t>
            </a:r>
          </a:p>
          <a:p>
            <a:pPr>
              <a:buSzPct val="100000"/>
              <a:defRPr sz="2800"/>
            </a:pPr>
            <a:r>
              <a:rPr lang="nl-NL" sz="4000"/>
              <a:t>Kelders</a:t>
            </a:r>
          </a:p>
          <a:p>
            <a:pPr>
              <a:buSzPct val="100000"/>
              <a:defRPr sz="2800"/>
            </a:pPr>
            <a:r>
              <a:rPr lang="nl-NL" sz="4000"/>
              <a:t>Gevel tot gevel</a:t>
            </a:r>
          </a:p>
          <a:p>
            <a:pPr marL="0" indent="0">
              <a:buSzPct val="100000"/>
              <a:buNone/>
              <a:defRPr sz="2800"/>
            </a:pPr>
            <a:r>
              <a:rPr lang="nl-NL" sz="4000"/>
              <a:t>(zie ook sheet 8 met de diverse elementen)</a:t>
            </a:r>
          </a:p>
          <a:p>
            <a:pPr>
              <a:buSzPct val="100000"/>
              <a:defRPr sz="2800"/>
            </a:pPr>
            <a:endParaRPr lang="nl-NL" sz="4000"/>
          </a:p>
        </p:txBody>
      </p:sp>
      <p:pic>
        <p:nvPicPr>
          <p:cNvPr id="147" name="logo-gemeente-utrecht-nederlands-groot-1200.png" descr="logo-gemeente-utrecht-nederlands-groot-1200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7086" y="268882"/>
            <a:ext cx="4338759" cy="2357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fbeelding 1" descr="Afbeelding met tekst, kaart, atlas&#10;&#10;Automatisch gegenereerde beschrijving">
            <a:extLst>
              <a:ext uri="{FF2B5EF4-FFF2-40B4-BE49-F238E27FC236}">
                <a16:creationId xmlns:a16="http://schemas.microsoft.com/office/drawing/2014/main" id="{A2C5D121-C775-7C70-16B9-2F34FB7A3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2725088"/>
            <a:ext cx="12612624" cy="1084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0374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C1E0A-7BE3-BE7D-7F41-D908F3B5A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ontext / Complexiteit (vervolg)">
            <a:extLst>
              <a:ext uri="{FF2B5EF4-FFF2-40B4-BE49-F238E27FC236}">
                <a16:creationId xmlns:a16="http://schemas.microsoft.com/office/drawing/2014/main" id="{CFB4360F-366D-289F-CCCD-7278EA9C72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/>
              <a:t>Scope - calamiteiten</a:t>
            </a:r>
            <a:endParaRPr sz="4200"/>
          </a:p>
        </p:txBody>
      </p:sp>
      <p:sp>
        <p:nvSpPr>
          <p:cNvPr id="146" name="……">
            <a:extLst>
              <a:ext uri="{FF2B5EF4-FFF2-40B4-BE49-F238E27FC236}">
                <a16:creationId xmlns:a16="http://schemas.microsoft.com/office/drawing/2014/main" id="{70572592-6FE7-ACFF-EB15-ACD1C8F0DD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00032" y="3124200"/>
            <a:ext cx="13904468" cy="93726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Pct val="100000"/>
              <a:defRPr sz="2800"/>
            </a:pPr>
            <a:r>
              <a:rPr lang="nl-NL" sz="4000"/>
              <a:t>Volledige wervengebied</a:t>
            </a:r>
          </a:p>
          <a:p>
            <a:pPr>
              <a:buSzPct val="100000"/>
              <a:defRPr sz="2800"/>
            </a:pPr>
            <a:endParaRPr lang="nl-NL" sz="4000"/>
          </a:p>
          <a:p>
            <a:pPr>
              <a:buSzPct val="100000"/>
              <a:defRPr sz="2800"/>
            </a:pPr>
            <a:r>
              <a:rPr lang="nl-NL" sz="4000"/>
              <a:t>Kelders</a:t>
            </a:r>
          </a:p>
          <a:p>
            <a:pPr>
              <a:buSzPct val="100000"/>
              <a:defRPr sz="2800"/>
            </a:pPr>
            <a:r>
              <a:rPr lang="nl-NL" sz="4000"/>
              <a:t>Muren </a:t>
            </a:r>
          </a:p>
          <a:p>
            <a:pPr>
              <a:buSzPct val="100000"/>
              <a:defRPr sz="2800"/>
            </a:pPr>
            <a:r>
              <a:rPr lang="nl-NL" sz="4000"/>
              <a:t>Bruggen</a:t>
            </a:r>
          </a:p>
        </p:txBody>
      </p:sp>
      <p:pic>
        <p:nvPicPr>
          <p:cNvPr id="147" name="logo-gemeente-utrecht-nederlands-groot-1200.png" descr="logo-gemeente-utrecht-nederlands-groot-1200.png">
            <a:hlinkClick r:id="rId3" action="ppaction://hlinksldjump"/>
            <a:extLst>
              <a:ext uri="{FF2B5EF4-FFF2-40B4-BE49-F238E27FC236}">
                <a16:creationId xmlns:a16="http://schemas.microsoft.com/office/drawing/2014/main" id="{265F9BC6-2A52-44F9-D88B-31D038671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7086" y="268882"/>
            <a:ext cx="4338759" cy="2357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2116048740">
            <a:extLst>
              <a:ext uri="{FF2B5EF4-FFF2-40B4-BE49-F238E27FC236}">
                <a16:creationId xmlns:a16="http://schemas.microsoft.com/office/drawing/2014/main" id="{C0DAE23B-2CDE-A518-ED8B-6D78A71E6D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763362"/>
            <a:ext cx="7601712" cy="1097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6995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anlei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/>
              <a:t>Agenda</a:t>
            </a:r>
            <a:endParaRPr/>
          </a:p>
        </p:txBody>
      </p:sp>
      <p:sp>
        <p:nvSpPr>
          <p:cNvPr id="138" name="Aan de Kromme Nieuwegracht, Drift en Plompetorengracht zijn wal- en kluismuren die onvoldoende constructief veilig zij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  <a:defRPr sz="4000"/>
            </a:pPr>
            <a:r>
              <a:rPr lang="nl-NL"/>
              <a:t>Opening </a:t>
            </a:r>
          </a:p>
          <a:p>
            <a:pPr marL="742950" indent="-742950">
              <a:buFont typeface="+mj-lt"/>
              <a:buAutoNum type="arabicPeriod"/>
              <a:defRPr sz="4000"/>
            </a:pPr>
            <a:r>
              <a:rPr lang="nl-NL"/>
              <a:t>Context opgave </a:t>
            </a:r>
          </a:p>
          <a:p>
            <a:pPr marL="742950" indent="-742950">
              <a:buFont typeface="+mj-lt"/>
              <a:buAutoNum type="arabicPeriod"/>
              <a:defRPr sz="4000"/>
            </a:pPr>
            <a:r>
              <a:rPr lang="nl-NL"/>
              <a:t>Doelstellingen, kernwaarden &amp; leidende principes</a:t>
            </a:r>
          </a:p>
          <a:p>
            <a:pPr marL="742950" indent="-742950">
              <a:buFont typeface="+mj-lt"/>
              <a:buAutoNum type="arabicPeriod"/>
              <a:defRPr sz="4000"/>
            </a:pPr>
            <a:r>
              <a:rPr lang="nl-NL"/>
              <a:t>Scope en contract</a:t>
            </a:r>
          </a:p>
          <a:p>
            <a:pPr marL="742950" indent="-742950">
              <a:buFont typeface="+mj-lt"/>
              <a:buAutoNum type="arabicPeriod"/>
              <a:defRPr sz="4000"/>
            </a:pPr>
            <a:r>
              <a:rPr lang="nl-NL"/>
              <a:t>De aanbesteding</a:t>
            </a:r>
          </a:p>
          <a:p>
            <a:pPr marL="742950" indent="-742950">
              <a:buFont typeface="+mj-lt"/>
              <a:buAutoNum type="arabicPeriod"/>
              <a:defRPr sz="4000"/>
            </a:pPr>
            <a:r>
              <a:rPr lang="nl-NL"/>
              <a:t>Afsluiting</a:t>
            </a:r>
          </a:p>
        </p:txBody>
      </p:sp>
      <p:pic>
        <p:nvPicPr>
          <p:cNvPr id="139" name="logo-gemeente-utrecht-nederlands-groot-1200.png" descr="logo-gemeente-utrecht-nederlands-groot-1200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7086" y="268882"/>
            <a:ext cx="4338759" cy="2357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A934D-853E-B65B-039B-9DEF97A82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ontext / Complexiteit (vervolg)">
            <a:extLst>
              <a:ext uri="{FF2B5EF4-FFF2-40B4-BE49-F238E27FC236}">
                <a16:creationId xmlns:a16="http://schemas.microsoft.com/office/drawing/2014/main" id="{A969549C-AF0A-E5B3-3037-DEE04705E5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/>
              <a:t>Contractfilosofie</a:t>
            </a:r>
            <a:endParaRPr sz="4200"/>
          </a:p>
        </p:txBody>
      </p:sp>
      <p:sp>
        <p:nvSpPr>
          <p:cNvPr id="146" name="……">
            <a:extLst>
              <a:ext uri="{FF2B5EF4-FFF2-40B4-BE49-F238E27FC236}">
                <a16:creationId xmlns:a16="http://schemas.microsoft.com/office/drawing/2014/main" id="{7EB83903-CC12-454A-D9D7-208D2F7695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l">
              <a:buSzPct val="100000"/>
              <a:buFont typeface="Arial"/>
              <a:buChar char="•"/>
              <a:defRPr sz="2800"/>
            </a:pPr>
            <a:r>
              <a:rPr lang="nl-NL" sz="4000"/>
              <a:t>Raamovereenkomst met nadere opdrachten</a:t>
            </a:r>
          </a:p>
          <a:p>
            <a:pPr marL="457200" indent="-457200" algn="l">
              <a:buSzPct val="100000"/>
              <a:buFont typeface="Arial"/>
              <a:buChar char="•"/>
              <a:defRPr sz="2800"/>
            </a:pPr>
            <a:r>
              <a:rPr lang="nl-NL" sz="4000"/>
              <a:t>Nadere opdrachten voor bouwteam- of realisatiefase</a:t>
            </a:r>
          </a:p>
          <a:p>
            <a:pPr marL="457200" indent="-457200" algn="l">
              <a:buSzPct val="100000"/>
              <a:buFont typeface="Arial"/>
              <a:buChar char="•"/>
              <a:defRPr sz="2800"/>
            </a:pPr>
            <a:r>
              <a:rPr lang="nl-NL" sz="4000"/>
              <a:t>Nadere opdrachten op basis van regie (vergoeding voor daadwerkelijk gemaakte uren/ inzet materieel/ gebruik materiaal)</a:t>
            </a:r>
          </a:p>
          <a:p>
            <a:pPr marL="457200" indent="-457200" algn="l">
              <a:buSzPct val="100000"/>
              <a:buFont typeface="Arial"/>
              <a:buChar char="•"/>
              <a:defRPr sz="2800"/>
            </a:pPr>
            <a:r>
              <a:rPr lang="nl-NL" sz="4000"/>
              <a:t>Focus op samenwerking, elkaar versterken en gezamenlijk invulling geven aan de opgave</a:t>
            </a:r>
          </a:p>
        </p:txBody>
      </p:sp>
      <p:pic>
        <p:nvPicPr>
          <p:cNvPr id="147" name="logo-gemeente-utrecht-nederlands-groot-1200.png" descr="logo-gemeente-utrecht-nederlands-groot-1200.png">
            <a:hlinkClick r:id="rId3" action="ppaction://hlinksldjump"/>
            <a:extLst>
              <a:ext uri="{FF2B5EF4-FFF2-40B4-BE49-F238E27FC236}">
                <a16:creationId xmlns:a16="http://schemas.microsoft.com/office/drawing/2014/main" id="{28C4A102-9D7B-6D3E-D193-0DE6F7C0F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7086" y="268882"/>
            <a:ext cx="4338759" cy="235783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995622CB-CA33-A957-AADE-F387616B53A6}"/>
              </a:ext>
            </a:extLst>
          </p:cNvPr>
          <p:cNvSpPr txBox="1"/>
          <p:nvPr/>
        </p:nvSpPr>
        <p:spPr>
          <a:xfrm>
            <a:off x="13339801" y="8860691"/>
            <a:ext cx="8440665" cy="830997"/>
          </a:xfrm>
          <a:prstGeom prst="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1pPr>
            <a:lvl2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2pPr>
            <a:lvl3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3pPr>
            <a:lvl4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4pPr>
            <a:lvl5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5pPr>
            <a:lvl6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6pPr>
            <a:lvl7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7pPr>
            <a:lvl8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8pPr>
            <a:lvl9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0" i="0" u="none" strike="noStrike" cap="none" spc="0" normalizeH="0" baseline="0">
                <a:ln>
                  <a:noFill/>
                </a:ln>
                <a:solidFill>
                  <a:schemeClr val="dk1"/>
                </a:solidFill>
                <a:effectLst/>
                <a:uFillTx/>
                <a:latin typeface="+mn-lt"/>
                <a:ea typeface="+mn-ea"/>
                <a:cs typeface="+mn-cs"/>
                <a:sym typeface="Helvetica Neue Light"/>
              </a:defRPr>
            </a:lvl9pPr>
          </a:lstStyle>
          <a:p>
            <a:r>
              <a:rPr lang="nl-NL" sz="4800">
                <a:ea typeface="+mn-lt"/>
                <a:cs typeface="+mn-lt"/>
              </a:rPr>
              <a:t>Visiedocument Samenwerking.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116055244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ontext / Complexiteit (vervolg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/>
              <a:t>Contractvorm</a:t>
            </a:r>
            <a:endParaRPr sz="4200"/>
          </a:p>
        </p:txBody>
      </p:sp>
      <p:sp>
        <p:nvSpPr>
          <p:cNvPr id="146" name="……"/>
          <p:cNvSpPr txBox="1">
            <a:spLocks noGrp="1"/>
          </p:cNvSpPr>
          <p:nvPr>
            <p:ph type="body" idx="1"/>
          </p:nvPr>
        </p:nvSpPr>
        <p:spPr>
          <a:xfrm>
            <a:off x="1066800" y="8924368"/>
            <a:ext cx="22237700" cy="43217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 algn="l">
              <a:buSzPct val="100000"/>
              <a:buFont typeface="Arial"/>
              <a:buChar char="•"/>
              <a:defRPr sz="2800"/>
            </a:pPr>
            <a:r>
              <a:rPr lang="nl-NL" sz="4000"/>
              <a:t>Looptijd van drie jaar, hierna 3 maal te verlengen met steeds 2 jaar</a:t>
            </a:r>
          </a:p>
          <a:p>
            <a:pPr marL="457200" indent="-457200" algn="l">
              <a:buSzPct val="100000"/>
              <a:buFont typeface="Arial"/>
              <a:buChar char="•"/>
              <a:defRPr sz="2800"/>
            </a:pPr>
            <a:r>
              <a:rPr lang="nl-NL" sz="4000"/>
              <a:t>Verwachte omvang EUR € 20 – 40 miljoen (maximale omvang EUR 50 miljoen)</a:t>
            </a:r>
          </a:p>
          <a:p>
            <a:pPr marL="457200" indent="-457200" algn="l">
              <a:buSzPct val="100000"/>
              <a:buFont typeface="Arial"/>
              <a:buChar char="•"/>
              <a:defRPr sz="2800"/>
            </a:pPr>
            <a:r>
              <a:rPr lang="nl-NL" sz="4000"/>
              <a:t>Omzetgarantie € 5.000.000</a:t>
            </a:r>
          </a:p>
        </p:txBody>
      </p:sp>
      <p:pic>
        <p:nvPicPr>
          <p:cNvPr id="147" name="logo-gemeente-utrecht-nederlands-groot-1200.png" descr="logo-gemeente-utrecht-nederlands-groot-1200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7086" y="268882"/>
            <a:ext cx="4338759" cy="2357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15840A4-00F0-B716-244B-4FA258EEC7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768" y="2853102"/>
            <a:ext cx="13186463" cy="607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8185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anlei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/>
              <a:t>Agendapunt 5</a:t>
            </a:r>
            <a:endParaRPr/>
          </a:p>
        </p:txBody>
      </p:sp>
      <p:sp>
        <p:nvSpPr>
          <p:cNvPr id="138" name="Aan de Kromme Nieuwegracht, Drift en Plompetorengracht zijn wal- en kluismuren die onvoldoende constructief veilig zij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 sz="4000"/>
            </a:pPr>
            <a:endParaRPr lang="nl-NL"/>
          </a:p>
          <a:p>
            <a:pPr marL="0" indent="0">
              <a:buNone/>
              <a:defRPr sz="4000"/>
            </a:pPr>
            <a:r>
              <a:rPr lang="nl-NL" sz="8800"/>
              <a:t>De aanbesteding</a:t>
            </a:r>
          </a:p>
        </p:txBody>
      </p:sp>
      <p:pic>
        <p:nvPicPr>
          <p:cNvPr id="139" name="logo-gemeente-utrecht-nederlands-groot-1200.png" descr="logo-gemeente-utrecht-nederlands-groot-120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7086" y="268882"/>
            <a:ext cx="4338759" cy="23578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8874990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Aanlei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Aanbestedingsprocedure</a:t>
            </a:r>
          </a:p>
        </p:txBody>
      </p:sp>
      <p:sp>
        <p:nvSpPr>
          <p:cNvPr id="202" name="Aan de Kromme Nieuwegracht, Drift en Plompetorengracht zijn wal- en kluismuren die onvoldoende constructief veilig zij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50800" tIns="50800" rIns="50800" bIns="50800" anchor="t">
            <a:normAutofit/>
          </a:bodyPr>
          <a:lstStyle/>
          <a:p>
            <a:pPr marL="0" indent="0">
              <a:buSzTx/>
              <a:buNone/>
              <a:defRPr sz="3400">
                <a:solidFill>
                  <a:srgbClr val="FF0000"/>
                </a:solidFill>
              </a:defRPr>
            </a:pPr>
            <a:r>
              <a:rPr sz="4000">
                <a:latin typeface="+mj-ea"/>
                <a:ea typeface="+mj-ea"/>
              </a:rPr>
              <a:t>Europees niet-openbare aanbestedingsprocedure</a:t>
            </a:r>
            <a:endParaRPr lang="nl-NL" sz="4000">
              <a:latin typeface="+mj-ea"/>
              <a:ea typeface="+mj-ea"/>
            </a:endParaRPr>
          </a:p>
          <a:p>
            <a:pPr lvl="1">
              <a:spcBef>
                <a:spcPts val="0"/>
              </a:spcBef>
              <a:buFont typeface="Arial"/>
              <a:buChar char="•"/>
              <a:defRPr sz="3400"/>
            </a:pPr>
            <a:r>
              <a:rPr lang="nl-NL" sz="4000">
                <a:latin typeface="+mj-ea"/>
                <a:ea typeface="+mj-ea"/>
              </a:rPr>
              <a:t>Aanmeldingsfase -&gt; Doel: selecteren max. vijf geschikte gegadigden</a:t>
            </a:r>
          </a:p>
          <a:p>
            <a:pPr lvl="1">
              <a:spcBef>
                <a:spcPts val="0"/>
              </a:spcBef>
              <a:buFont typeface="Arial"/>
              <a:buChar char="•"/>
              <a:defRPr sz="3400"/>
            </a:pPr>
            <a:r>
              <a:rPr lang="nl-NL" sz="4000">
                <a:latin typeface="+mj-ea"/>
                <a:ea typeface="+mj-ea"/>
              </a:rPr>
              <a:t>Inschrijvingsfase -&gt; Doel: contracteren economisch meest voordelige inschrijver</a:t>
            </a:r>
            <a:endParaRPr sz="4000">
              <a:latin typeface="+mj-ea"/>
              <a:ea typeface="+mj-ea"/>
            </a:endParaRPr>
          </a:p>
          <a:p>
            <a:pPr marL="0" indent="0">
              <a:buSzTx/>
              <a:buNone/>
              <a:defRPr sz="3400">
                <a:solidFill>
                  <a:srgbClr val="FF0000"/>
                </a:solidFill>
              </a:defRPr>
            </a:pPr>
            <a:r>
              <a:rPr lang="nl-NL" sz="4000">
                <a:latin typeface="+mj-ea"/>
                <a:ea typeface="+mj-ea"/>
              </a:rPr>
              <a:t>G</a:t>
            </a:r>
            <a:r>
              <a:rPr sz="4000">
                <a:latin typeface="+mj-ea"/>
                <a:ea typeface="+mj-ea"/>
              </a:rPr>
              <a:t>eschiktheidseisen</a:t>
            </a:r>
            <a:endParaRPr lang="nl-NL" sz="4000">
              <a:latin typeface="+mj-ea"/>
              <a:ea typeface="+mj-ea"/>
            </a:endParaRPr>
          </a:p>
          <a:p>
            <a:pPr lvl="1">
              <a:spcBef>
                <a:spcPts val="0"/>
              </a:spcBef>
              <a:buFont typeface="Arial"/>
              <a:defRPr sz="3400"/>
            </a:pPr>
            <a:r>
              <a:rPr lang="nl-NL" sz="4000">
                <a:latin typeface="+mj-ea"/>
                <a:ea typeface="+mj-ea"/>
              </a:rPr>
              <a:t>ISO 9001 certificaat</a:t>
            </a:r>
          </a:p>
          <a:p>
            <a:pPr lvl="1">
              <a:spcBef>
                <a:spcPts val="0"/>
              </a:spcBef>
              <a:buFont typeface="Arial"/>
              <a:defRPr sz="3400"/>
            </a:pPr>
            <a:r>
              <a:rPr lang="nl-NL" sz="4000">
                <a:latin typeface="+mj-ea"/>
                <a:ea typeface="+mj-ea"/>
              </a:rPr>
              <a:t>VCA** certificaat</a:t>
            </a:r>
          </a:p>
          <a:p>
            <a:pPr lvl="1">
              <a:spcBef>
                <a:spcPts val="0"/>
              </a:spcBef>
              <a:buFont typeface="Arial"/>
              <a:defRPr sz="3400"/>
            </a:pPr>
            <a:r>
              <a:rPr lang="nl-NL" sz="4000">
                <a:latin typeface="+mj-ea"/>
                <a:ea typeface="+mj-ea"/>
              </a:rPr>
              <a:t>Kerncompetenties:</a:t>
            </a:r>
            <a:endParaRPr sz="4000">
              <a:latin typeface="+mj-ea"/>
              <a:ea typeface="+mj-ea"/>
            </a:endParaRPr>
          </a:p>
          <a:p>
            <a:pPr lvl="2">
              <a:spcBef>
                <a:spcPts val="0"/>
              </a:spcBef>
              <a:buFont typeface="+mj-lt"/>
              <a:buAutoNum type="arabicPeriod"/>
              <a:defRPr sz="3400"/>
            </a:pPr>
            <a:r>
              <a:rPr lang="nl-NL" sz="4000">
                <a:latin typeface="+mj-ea"/>
                <a:ea typeface="+mj-ea"/>
              </a:rPr>
              <a:t>Ervaring met behoud/ herstelwerkzaamheden aan Monumentaal object (minimaal EUR 250.000)</a:t>
            </a:r>
          </a:p>
          <a:p>
            <a:pPr lvl="2">
              <a:spcBef>
                <a:spcPts val="0"/>
              </a:spcBef>
              <a:buFont typeface="+mj-lt"/>
              <a:buAutoNum type="arabicPeriod"/>
              <a:defRPr sz="3400"/>
            </a:pPr>
            <a:r>
              <a:rPr lang="nl-NL" sz="4000">
                <a:latin typeface="+mj-ea"/>
                <a:ea typeface="+mj-ea"/>
              </a:rPr>
              <a:t>Ervaring met behoud/ herstelwerkzaamheden aan Wal- Kluis en/of Kademuur en/of gemetselde boogconstructie in Binnenstad (minimaal EUR 250.000)</a:t>
            </a:r>
          </a:p>
          <a:p>
            <a:pPr marL="0" lvl="1" indent="635000">
              <a:spcBef>
                <a:spcPts val="0"/>
              </a:spcBef>
              <a:buSzTx/>
              <a:buNone/>
              <a:defRPr sz="3400"/>
            </a:pPr>
            <a:endParaRPr/>
          </a:p>
        </p:txBody>
      </p:sp>
      <p:pic>
        <p:nvPicPr>
          <p:cNvPr id="203" name="logo-gemeente-utrecht-nederlands-groot-1200.png" descr="logo-gemeente-utrecht-nederlands-groot-120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7086" y="268880"/>
            <a:ext cx="4338761" cy="2357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Aanlei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err="1"/>
              <a:t>Aanbestedingsprocedure</a:t>
            </a:r>
            <a:r>
              <a:rPr lang="nl-NL"/>
              <a:t> - Aanmeldingsfase</a:t>
            </a:r>
            <a:endParaRPr/>
          </a:p>
        </p:txBody>
      </p:sp>
      <p:sp>
        <p:nvSpPr>
          <p:cNvPr id="202" name="Aan de Kromme Nieuwegracht, Drift en Plompetorengracht zijn wal- en kluismuren die onvoldoende constructief veilig zij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50800" tIns="50800" rIns="50800" bIns="50800" anchor="t">
            <a:normAutofit/>
          </a:bodyPr>
          <a:lstStyle/>
          <a:p>
            <a:pPr marL="0" indent="0">
              <a:spcBef>
                <a:spcPts val="0"/>
              </a:spcBef>
              <a:buSzTx/>
              <a:buNone/>
              <a:defRPr sz="3400">
                <a:solidFill>
                  <a:srgbClr val="FF0000"/>
                </a:solidFill>
              </a:defRPr>
            </a:pPr>
            <a:r>
              <a:rPr lang="nl-NL" sz="4000">
                <a:latin typeface="+mj-ea"/>
                <a:ea typeface="+mj-ea"/>
              </a:rPr>
              <a:t>Selectiecriterium</a:t>
            </a:r>
          </a:p>
          <a:p>
            <a:pPr marL="635000" lvl="1" indent="0">
              <a:spcBef>
                <a:spcPts val="0"/>
              </a:spcBef>
              <a:buNone/>
              <a:defRPr sz="3400"/>
            </a:pPr>
            <a:r>
              <a:rPr lang="nl-NL" sz="4000">
                <a:latin typeface="+mj-ea"/>
                <a:ea typeface="+mj-ea"/>
              </a:rPr>
              <a:t>Eén referentieopdracht die vergelijkbaar is met de opgave in de Raamovereenkomst: </a:t>
            </a:r>
          </a:p>
          <a:p>
            <a:pPr lvl="1">
              <a:spcBef>
                <a:spcPts val="0"/>
              </a:spcBef>
              <a:buFont typeface="Arial"/>
              <a:defRPr sz="3400"/>
            </a:pPr>
            <a:r>
              <a:rPr lang="nl-NL" sz="4000">
                <a:latin typeface="+mj-ea"/>
                <a:ea typeface="+mj-ea"/>
              </a:rPr>
              <a:t>Samenwerking</a:t>
            </a:r>
          </a:p>
          <a:p>
            <a:pPr lvl="1">
              <a:spcBef>
                <a:spcPts val="0"/>
              </a:spcBef>
              <a:buFont typeface="Arial"/>
              <a:defRPr sz="3400"/>
            </a:pPr>
            <a:r>
              <a:rPr lang="nl-NL" sz="4000">
                <a:latin typeface="+mj-ea"/>
                <a:ea typeface="+mj-ea"/>
              </a:rPr>
              <a:t>Omgeving</a:t>
            </a:r>
          </a:p>
          <a:p>
            <a:pPr lvl="1">
              <a:spcBef>
                <a:spcPts val="0"/>
              </a:spcBef>
              <a:buFont typeface="Arial"/>
              <a:defRPr sz="3400"/>
            </a:pPr>
            <a:r>
              <a:rPr lang="nl-NL" sz="4000">
                <a:latin typeface="+mj-ea"/>
                <a:ea typeface="+mj-ea"/>
              </a:rPr>
              <a:t>Techniek</a:t>
            </a:r>
          </a:p>
          <a:p>
            <a:pPr lvl="1">
              <a:spcBef>
                <a:spcPts val="0"/>
              </a:spcBef>
              <a:buFont typeface="Arial"/>
              <a:defRPr sz="3400"/>
            </a:pPr>
            <a:r>
              <a:rPr lang="nl-NL" sz="4000">
                <a:latin typeface="+mj-ea"/>
                <a:ea typeface="+mj-ea"/>
              </a:rPr>
              <a:t>MVOI</a:t>
            </a:r>
          </a:p>
          <a:p>
            <a:pPr marL="635000" lvl="1" indent="0">
              <a:spcBef>
                <a:spcPts val="0"/>
              </a:spcBef>
              <a:buNone/>
              <a:defRPr sz="3400"/>
            </a:pPr>
            <a:endParaRPr lang="nl-NL" sz="4000">
              <a:latin typeface="+mj-ea"/>
              <a:ea typeface="+mj-ea"/>
            </a:endParaRPr>
          </a:p>
          <a:p>
            <a:pPr marL="635000" lvl="1" indent="0">
              <a:spcBef>
                <a:spcPts val="0"/>
              </a:spcBef>
              <a:buNone/>
              <a:defRPr sz="3400"/>
            </a:pPr>
            <a:r>
              <a:rPr lang="nl-NL" sz="4000">
                <a:latin typeface="+mj-ea"/>
                <a:ea typeface="+mj-ea"/>
              </a:rPr>
              <a:t>Beoordeling</a:t>
            </a:r>
          </a:p>
          <a:p>
            <a:pPr lvl="1">
              <a:spcBef>
                <a:spcPts val="0"/>
              </a:spcBef>
              <a:defRPr sz="3400"/>
            </a:pPr>
            <a:r>
              <a:rPr lang="nl-NL" sz="4000">
                <a:latin typeface="+mj-ea"/>
                <a:ea typeface="+mj-ea"/>
              </a:rPr>
              <a:t>Rangorde van de ingediende referentieopdrachten, waarbij de referentieopdracht die het meest vergelijkbaar is, het hoogst in rangorde eindigt</a:t>
            </a:r>
          </a:p>
          <a:p>
            <a:pPr lvl="1">
              <a:spcBef>
                <a:spcPts val="0"/>
              </a:spcBef>
              <a:defRPr sz="3400"/>
            </a:pPr>
            <a:r>
              <a:rPr lang="nl-NL" sz="4000">
                <a:latin typeface="+mj-ea"/>
                <a:ea typeface="+mj-ea"/>
              </a:rPr>
              <a:t>Aandachtspunten worden in samenhang beoordeeld</a:t>
            </a:r>
          </a:p>
          <a:p>
            <a:pPr marL="635000" lvl="1" indent="0">
              <a:spcBef>
                <a:spcPts val="0"/>
              </a:spcBef>
              <a:buNone/>
              <a:defRPr sz="3400"/>
            </a:pPr>
            <a:endParaRPr lang="nl-NL" sz="4000">
              <a:latin typeface="+mj-ea"/>
              <a:ea typeface="+mj-ea"/>
            </a:endParaRPr>
          </a:p>
          <a:p>
            <a:pPr marL="635000" lvl="1" indent="0">
              <a:spcBef>
                <a:spcPts val="0"/>
              </a:spcBef>
              <a:buNone/>
              <a:defRPr sz="3400"/>
            </a:pPr>
            <a:r>
              <a:rPr lang="nl-NL" sz="4000">
                <a:latin typeface="+mj-ea"/>
                <a:ea typeface="+mj-ea"/>
              </a:rPr>
              <a:t>Vormvereisten</a:t>
            </a:r>
          </a:p>
          <a:p>
            <a:pPr lvl="1">
              <a:spcBef>
                <a:spcPts val="0"/>
              </a:spcBef>
              <a:buFont typeface="Arial"/>
              <a:defRPr sz="3400"/>
            </a:pPr>
            <a:r>
              <a:rPr lang="nl-NL" sz="4000">
                <a:latin typeface="+mj-ea"/>
                <a:ea typeface="+mj-ea"/>
              </a:rPr>
              <a:t>Maximaal 2 pagina’s A4 met toelichting op de referentieopdracht</a:t>
            </a:r>
          </a:p>
          <a:p>
            <a:pPr lvl="1">
              <a:spcBef>
                <a:spcPts val="0"/>
              </a:spcBef>
              <a:buFont typeface="Arial"/>
              <a:defRPr sz="3400"/>
            </a:pPr>
            <a:r>
              <a:rPr lang="nl-NL" sz="4000">
                <a:latin typeface="+mj-ea"/>
                <a:ea typeface="+mj-ea"/>
              </a:rPr>
              <a:t>Formulier Opgave referentieopdrachten (wordt niet beoordeeld) </a:t>
            </a:r>
          </a:p>
        </p:txBody>
      </p:sp>
      <p:pic>
        <p:nvPicPr>
          <p:cNvPr id="203" name="logo-gemeente-utrecht-nederlands-groot-1200.png" descr="logo-gemeente-utrecht-nederlands-groot-120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7086" y="268880"/>
            <a:ext cx="4338761" cy="23578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6621390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Aanlei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err="1"/>
              <a:t>Aanbestedingsprocedure</a:t>
            </a:r>
            <a:r>
              <a:rPr lang="nl-NL"/>
              <a:t> - Inschrijvingsfase</a:t>
            </a:r>
            <a:endParaRPr/>
          </a:p>
        </p:txBody>
      </p:sp>
      <p:sp>
        <p:nvSpPr>
          <p:cNvPr id="202" name="Aan de Kromme Nieuwegracht, Drift en Plompetorengracht zijn wal- en kluismuren die onvoldoende constructief veilig zij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SzTx/>
              <a:buNone/>
              <a:defRPr sz="3400">
                <a:solidFill>
                  <a:srgbClr val="FF0000"/>
                </a:solidFill>
              </a:defRPr>
            </a:pPr>
            <a:r>
              <a:rPr lang="nl-NL" sz="4000">
                <a:latin typeface="+mj-ea"/>
                <a:ea typeface="+mj-ea"/>
              </a:rPr>
              <a:t>Verwachte gunningscriteria inschrijvingsfase</a:t>
            </a:r>
            <a:endParaRPr sz="4000">
              <a:latin typeface="+mj-ea"/>
              <a:ea typeface="+mj-ea"/>
            </a:endParaRPr>
          </a:p>
          <a:p>
            <a:pPr lvl="1">
              <a:spcBef>
                <a:spcPts val="0"/>
              </a:spcBef>
              <a:buFont typeface="Arial"/>
              <a:defRPr sz="3400"/>
            </a:pPr>
            <a:r>
              <a:rPr lang="nl-NL" sz="4000">
                <a:latin typeface="+mj-ea"/>
                <a:ea typeface="+mj-ea"/>
              </a:rPr>
              <a:t>Kwaliteit (weging ca. 90%)</a:t>
            </a:r>
            <a:endParaRPr sz="4000">
              <a:latin typeface="+mj-ea"/>
              <a:ea typeface="+mj-ea"/>
            </a:endParaRPr>
          </a:p>
          <a:p>
            <a:pPr lvl="2">
              <a:spcBef>
                <a:spcPts val="0"/>
              </a:spcBef>
              <a:buFont typeface="Arial"/>
              <a:defRPr sz="3400"/>
            </a:pPr>
            <a:r>
              <a:rPr lang="nl-NL" sz="4000">
                <a:latin typeface="+mj-ea"/>
                <a:ea typeface="+mj-ea"/>
              </a:rPr>
              <a:t>Samenwerking</a:t>
            </a:r>
          </a:p>
          <a:p>
            <a:pPr lvl="2">
              <a:spcBef>
                <a:spcPts val="0"/>
              </a:spcBef>
              <a:buFont typeface="Arial"/>
              <a:defRPr sz="3400"/>
            </a:pPr>
            <a:r>
              <a:rPr lang="nl-NL" sz="4000">
                <a:latin typeface="+mj-ea"/>
                <a:ea typeface="+mj-ea"/>
              </a:rPr>
              <a:t>Inrichting organisatie</a:t>
            </a:r>
          </a:p>
          <a:p>
            <a:pPr lvl="2">
              <a:spcBef>
                <a:spcPts val="0"/>
              </a:spcBef>
              <a:buFont typeface="Arial"/>
              <a:defRPr sz="3400"/>
            </a:pPr>
            <a:r>
              <a:rPr lang="nl-NL" sz="4000">
                <a:latin typeface="+mj-ea"/>
                <a:ea typeface="+mj-ea"/>
              </a:rPr>
              <a:t>Interview</a:t>
            </a:r>
          </a:p>
          <a:p>
            <a:pPr lvl="1">
              <a:spcBef>
                <a:spcPts val="0"/>
              </a:spcBef>
              <a:buFont typeface="Arial"/>
              <a:defRPr sz="3400"/>
            </a:pPr>
            <a:endParaRPr lang="nl-NL" sz="4000">
              <a:latin typeface="+mj-ea"/>
              <a:ea typeface="+mj-ea"/>
            </a:endParaRPr>
          </a:p>
          <a:p>
            <a:pPr lvl="1">
              <a:spcBef>
                <a:spcPts val="0"/>
              </a:spcBef>
              <a:buFont typeface="Arial"/>
              <a:defRPr sz="3400"/>
            </a:pPr>
            <a:r>
              <a:rPr lang="nl-NL" sz="4000">
                <a:latin typeface="+mj-ea"/>
                <a:ea typeface="+mj-ea"/>
              </a:rPr>
              <a:t>Prijs (weging ca. 10%)</a:t>
            </a:r>
          </a:p>
          <a:p>
            <a:pPr lvl="2">
              <a:spcBef>
                <a:spcPts val="0"/>
              </a:spcBef>
              <a:buFont typeface="Arial"/>
              <a:defRPr sz="3400"/>
            </a:pPr>
            <a:r>
              <a:rPr lang="nl-NL" sz="4000">
                <a:latin typeface="+mj-ea"/>
                <a:ea typeface="+mj-ea"/>
              </a:rPr>
              <a:t>Eenheidsprijzen voor arbeid en materieel</a:t>
            </a:r>
          </a:p>
          <a:p>
            <a:pPr lvl="1">
              <a:spcBef>
                <a:spcPts val="0"/>
              </a:spcBef>
              <a:buFont typeface="Arial"/>
              <a:defRPr sz="3400"/>
            </a:pPr>
            <a:endParaRPr lang="nl-NL" sz="4000">
              <a:latin typeface="+mj-ea"/>
              <a:ea typeface="+mj-ea"/>
            </a:endParaRPr>
          </a:p>
        </p:txBody>
      </p:sp>
      <p:pic>
        <p:nvPicPr>
          <p:cNvPr id="203" name="logo-gemeente-utrecht-nederlands-groot-1200.png" descr="logo-gemeente-utrecht-nederlands-groot-120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7086" y="268880"/>
            <a:ext cx="4338761" cy="23578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391139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Aanlei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Planning</a:t>
            </a:r>
          </a:p>
        </p:txBody>
      </p:sp>
      <p:pic>
        <p:nvPicPr>
          <p:cNvPr id="206" name="logo-gemeente-utrecht-nederlands-groot-1200.png" descr="logo-gemeente-utrecht-nederlands-groot-1200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7086" y="268880"/>
            <a:ext cx="4338761" cy="235784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7" name="Tabel 3"/>
          <p:cNvGraphicFramePr/>
          <p:nvPr>
            <p:extLst>
              <p:ext uri="{D42A27DB-BD31-4B8C-83A1-F6EECF244321}">
                <p14:modId xmlns:p14="http://schemas.microsoft.com/office/powerpoint/2010/main" val="2803887490"/>
              </p:ext>
            </p:extLst>
          </p:nvPr>
        </p:nvGraphicFramePr>
        <p:xfrm>
          <a:off x="1066799" y="3549015"/>
          <a:ext cx="21509421" cy="7909550"/>
        </p:xfrm>
        <a:graphic>
          <a:graphicData uri="http://schemas.openxmlformats.org/drawingml/2006/table">
            <a:tbl>
              <a:tblPr firstRow="1" lastRow="1">
                <a:tableStyleId>{4C3C2611-4C71-4FC5-86AE-919BDF0F9419}</a:tableStyleId>
              </a:tblPr>
              <a:tblGrid>
                <a:gridCol w="7457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2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2007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12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FF0000"/>
                          </a:solidFill>
                          <a:latin typeface="+mj-ea"/>
                          <a:ea typeface="+mj-ea"/>
                          <a:cs typeface="Helvetica Neue Light"/>
                          <a:sym typeface="Helvetica Neue Light"/>
                        </a:rPr>
                        <a:t>Datum</a:t>
                      </a: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1200"/>
                        </a:spcBef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FF0000"/>
                          </a:solidFill>
                          <a:latin typeface="+mj-ea"/>
                          <a:ea typeface="+mj-ea"/>
                          <a:cs typeface="Helvetica Neue Light"/>
                          <a:sym typeface="Helvetica Neue Light"/>
                        </a:rPr>
                        <a:t>Beschrijving/activiteit</a:t>
                      </a: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2007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endParaRPr sz="4000">
                        <a:solidFill>
                          <a:srgbClr val="7C7C7C"/>
                        </a:solidFill>
                        <a:latin typeface="+mj-ea"/>
                        <a:ea typeface="+mj-ea"/>
                        <a:sym typeface="Helvetica"/>
                      </a:endParaRP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solidFill>
                        <a:srgbClr val="A6A6A6"/>
                      </a:solidFill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nl-NL" sz="4000" b="1">
                          <a:solidFill>
                            <a:srgbClr val="7C7C7C"/>
                          </a:solidFill>
                          <a:latin typeface="+mj-ea"/>
                          <a:ea typeface="+mj-ea"/>
                          <a:sym typeface="Helvetica"/>
                        </a:rPr>
                        <a:t>Aanmeldingsfase</a:t>
                      </a:r>
                      <a:endParaRPr sz="4000" b="1">
                        <a:solidFill>
                          <a:srgbClr val="7C7C7C"/>
                        </a:solidFill>
                        <a:latin typeface="+mj-ea"/>
                        <a:ea typeface="+mj-ea"/>
                        <a:sym typeface="Helvetica"/>
                      </a:endParaRPr>
                    </a:p>
                  </a:txBody>
                  <a:tcPr marL="0" marR="0" marT="0" marB="0" anchor="b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A6A6A6"/>
                      </a:solidFill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534421"/>
                  </a:ext>
                </a:extLst>
              </a:tr>
              <a:tr h="985435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  <a:sym typeface="Helvetica"/>
                        </a:rPr>
                        <a:t>10 februari 2025</a:t>
                      </a:r>
                      <a:endParaRPr sz="4000">
                        <a:solidFill>
                          <a:srgbClr val="7C7C7C"/>
                        </a:solidFill>
                        <a:latin typeface="+mj-ea"/>
                        <a:ea typeface="+mj-ea"/>
                        <a:sym typeface="Helvetica"/>
                      </a:endParaRP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  <a:sym typeface="Helvetica"/>
                        </a:rPr>
                        <a:t>Uiterst moment indienen vragen </a:t>
                      </a:r>
                      <a:r>
                        <a:rPr lang="nl-NL" sz="4000" err="1">
                          <a:solidFill>
                            <a:srgbClr val="7C7C7C"/>
                          </a:solidFill>
                          <a:latin typeface="+mj-ea"/>
                          <a:ea typeface="+mj-ea"/>
                          <a:sym typeface="Helvetica"/>
                        </a:rPr>
                        <a:t>nvi</a:t>
                      </a:r>
                      <a:endParaRPr sz="4000">
                        <a:solidFill>
                          <a:srgbClr val="7C7C7C"/>
                        </a:solidFill>
                        <a:latin typeface="+mj-ea"/>
                        <a:ea typeface="+mj-ea"/>
                        <a:sym typeface="Helvetica"/>
                      </a:endParaRP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2007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  <a:sym typeface="Helvetica"/>
                        </a:rPr>
                        <a:t>13 februari 2025</a:t>
                      </a:r>
                      <a:endParaRPr sz="4000">
                        <a:solidFill>
                          <a:srgbClr val="7C7C7C"/>
                        </a:solidFill>
                        <a:latin typeface="+mj-ea"/>
                        <a:ea typeface="+mj-ea"/>
                        <a:sym typeface="Helvetica"/>
                      </a:endParaRP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  <a:sym typeface="Helvetica"/>
                        </a:rPr>
                        <a:t>Publicatie </a:t>
                      </a:r>
                      <a:r>
                        <a:rPr lang="nl-NL" sz="4000" err="1">
                          <a:solidFill>
                            <a:srgbClr val="7C7C7C"/>
                          </a:solidFill>
                          <a:latin typeface="+mj-ea"/>
                          <a:ea typeface="+mj-ea"/>
                          <a:sym typeface="Helvetica"/>
                        </a:rPr>
                        <a:t>nvi</a:t>
                      </a:r>
                      <a:endParaRPr sz="4000">
                        <a:solidFill>
                          <a:srgbClr val="7C7C7C"/>
                        </a:solidFill>
                        <a:latin typeface="+mj-ea"/>
                        <a:ea typeface="+mj-ea"/>
                        <a:sym typeface="Helvetica"/>
                      </a:endParaRP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1715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  <a:sym typeface="Helvetica"/>
                        </a:rPr>
                        <a:t>24 februari 2025</a:t>
                      </a:r>
                      <a:endParaRPr sz="4000">
                        <a:solidFill>
                          <a:srgbClr val="7C7C7C"/>
                        </a:solidFill>
                        <a:latin typeface="+mj-ea"/>
                        <a:ea typeface="+mj-ea"/>
                        <a:sym typeface="Helvetica"/>
                      </a:endParaRP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  <a:sym typeface="Helvetica"/>
                        </a:rPr>
                        <a:t>Uiterst moment indienen aanmeldingen</a:t>
                      </a:r>
                      <a:endParaRPr sz="4000">
                        <a:solidFill>
                          <a:srgbClr val="7C7C7C"/>
                        </a:solidFill>
                        <a:latin typeface="+mj-ea"/>
                        <a:ea typeface="+mj-ea"/>
                        <a:sym typeface="Helvetica"/>
                      </a:endParaRP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2007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  <a:sym typeface="Helvetica"/>
                        </a:rPr>
                        <a:t>14 maart 2025</a:t>
                      </a:r>
                      <a:endParaRPr sz="4000">
                        <a:solidFill>
                          <a:srgbClr val="7C7C7C"/>
                        </a:solidFill>
                        <a:latin typeface="+mj-ea"/>
                        <a:ea typeface="+mj-ea"/>
                        <a:sym typeface="Helvetica"/>
                      </a:endParaRP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  <a:sym typeface="Helvetica"/>
                        </a:rPr>
                        <a:t>Bekendmaken selectiebesluit</a:t>
                      </a:r>
                      <a:endParaRPr sz="4000">
                        <a:solidFill>
                          <a:srgbClr val="7C7C7C"/>
                        </a:solidFill>
                        <a:latin typeface="+mj-ea"/>
                        <a:ea typeface="+mj-ea"/>
                        <a:sym typeface="Helvetica"/>
                      </a:endParaRP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8351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  <a:sym typeface="Helvetica"/>
                        </a:rPr>
                        <a:t>24 maart 2025</a:t>
                      </a:r>
                      <a:endParaRPr sz="4000">
                        <a:solidFill>
                          <a:srgbClr val="7C7C7C"/>
                        </a:solidFill>
                        <a:latin typeface="+mj-ea"/>
                        <a:ea typeface="+mj-ea"/>
                        <a:sym typeface="Helvetica"/>
                      </a:endParaRP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  <a:sym typeface="Helvetica"/>
                        </a:rPr>
                        <a:t>Einde opschortende termijn selectiebesluit</a:t>
                      </a:r>
                      <a:endParaRPr sz="4000">
                        <a:solidFill>
                          <a:srgbClr val="7C7C7C"/>
                        </a:solidFill>
                        <a:latin typeface="+mj-ea"/>
                        <a:ea typeface="+mj-ea"/>
                        <a:sym typeface="Helvetica"/>
                      </a:endParaRP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2007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endParaRPr sz="4000">
                        <a:solidFill>
                          <a:srgbClr val="7C7C7C"/>
                        </a:solidFill>
                        <a:latin typeface="+mj-ea"/>
                        <a:ea typeface="+mj-ea"/>
                        <a:sym typeface="Helvetica"/>
                      </a:endParaRP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</a:pPr>
                      <a:r>
                        <a:rPr lang="nl-NL" sz="4000" b="1">
                          <a:solidFill>
                            <a:srgbClr val="7C7C7C"/>
                          </a:solidFill>
                          <a:latin typeface="+mj-ea"/>
                          <a:ea typeface="+mj-ea"/>
                          <a:sym typeface="Helvetica"/>
                        </a:rPr>
                        <a:t>Inschrijvingsfase</a:t>
                      </a:r>
                      <a:endParaRPr sz="4000" b="1">
                        <a:solidFill>
                          <a:srgbClr val="7C7C7C"/>
                        </a:solidFill>
                        <a:latin typeface="+mj-ea"/>
                        <a:ea typeface="+mj-ea"/>
                        <a:sym typeface="Helvetica"/>
                      </a:endParaRP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A6A6A6"/>
                      </a:solidFill>
                    </a:lnT>
                    <a:lnB w="12700">
                      <a:solidFill>
                        <a:srgbClr val="A6A6A6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2007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  <a:cs typeface="Helvetica Neue Light"/>
                          <a:sym typeface="Helvetica Neue Light"/>
                        </a:rPr>
                        <a:t>9 mei 2025</a:t>
                      </a:r>
                      <a:endParaRPr sz="4000">
                        <a:solidFill>
                          <a:srgbClr val="7C7C7C"/>
                        </a:solidFill>
                        <a:latin typeface="+mj-ea"/>
                        <a:ea typeface="+mj-ea"/>
                        <a:cs typeface="Helvetica Neue Light"/>
                        <a:sym typeface="Helvetica Neue Light"/>
                      </a:endParaRP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A6A6A6"/>
                      </a:solidFill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  <a:cs typeface="Helvetica Neue Light"/>
                          <a:sym typeface="Helvetica Neue Light"/>
                        </a:rPr>
                        <a:t>Uiterste termijn indienen inschrijvingen</a:t>
                      </a:r>
                      <a:endParaRPr sz="4000">
                        <a:solidFill>
                          <a:srgbClr val="7C7C7C"/>
                        </a:solidFill>
                        <a:latin typeface="+mj-ea"/>
                        <a:ea typeface="+mj-ea"/>
                        <a:cs typeface="Helvetica Neue Light"/>
                        <a:sym typeface="Helvetica Neue Light"/>
                      </a:endParaRP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A6A6A6"/>
                      </a:solidFill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2007"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  <a:cs typeface="Helvetica Neue Light"/>
                          <a:sym typeface="Helvetica Neue Light"/>
                        </a:rPr>
                        <a:t>1 juli 2025</a:t>
                      </a:r>
                      <a:endParaRPr sz="4000">
                        <a:solidFill>
                          <a:srgbClr val="7C7C7C"/>
                        </a:solidFill>
                        <a:latin typeface="+mj-ea"/>
                        <a:ea typeface="+mj-ea"/>
                        <a:cs typeface="Helvetica Neue Light"/>
                        <a:sym typeface="Helvetica Neue Light"/>
                      </a:endParaRPr>
                    </a:p>
                  </a:txBody>
                  <a:tcPr marL="0" marR="0" marT="0" marB="0" anchor="b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solidFill>
                        <a:srgbClr val="A6A6A6"/>
                      </a:solidFill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  <a:cs typeface="Helvetica Neue Light"/>
                          <a:sym typeface="Helvetica Neue Light"/>
                        </a:rPr>
                        <a:t>Start raamovereenkomst</a:t>
                      </a:r>
                      <a:endParaRPr sz="4000">
                        <a:solidFill>
                          <a:srgbClr val="7C7C7C"/>
                        </a:solidFill>
                        <a:latin typeface="+mj-ea"/>
                        <a:ea typeface="+mj-ea"/>
                        <a:cs typeface="Helvetica Neue Light"/>
                        <a:sym typeface="Helvetica Neue Light"/>
                      </a:endParaRPr>
                    </a:p>
                  </a:txBody>
                  <a:tcPr marL="0" marR="0" marT="0" marB="0" anchor="b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A6A6A6"/>
                      </a:solidFill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022207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anlei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/>
              <a:t>Agendapunt 6</a:t>
            </a:r>
            <a:endParaRPr/>
          </a:p>
        </p:txBody>
      </p:sp>
      <p:sp>
        <p:nvSpPr>
          <p:cNvPr id="138" name="Aan de Kromme Nieuwegracht, Drift en Plompetorengracht zijn wal- en kluismuren die onvoldoende constructief veilig zij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 sz="4000"/>
            </a:pPr>
            <a:endParaRPr lang="nl-NL"/>
          </a:p>
          <a:p>
            <a:pPr marL="0" indent="0">
              <a:buNone/>
              <a:defRPr sz="4000"/>
            </a:pPr>
            <a:r>
              <a:rPr lang="nl-NL" sz="8800"/>
              <a:t>Afsluiting</a:t>
            </a:r>
          </a:p>
        </p:txBody>
      </p:sp>
      <p:pic>
        <p:nvPicPr>
          <p:cNvPr id="139" name="logo-gemeente-utrecht-nederlands-groot-1200.png" descr="logo-gemeente-utrecht-nederlands-groot-1200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7086" y="268882"/>
            <a:ext cx="4338759" cy="23578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234373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anleiding"/>
          <p:cNvSpPr txBox="1">
            <a:spLocks noGrp="1"/>
          </p:cNvSpPr>
          <p:nvPr>
            <p:ph type="title"/>
          </p:nvPr>
        </p:nvSpPr>
        <p:spPr>
          <a:xfrm>
            <a:off x="1066800" y="754862"/>
            <a:ext cx="22237700" cy="19685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Voorstelronde</a:t>
            </a:r>
            <a:endParaRPr/>
          </a:p>
        </p:txBody>
      </p:sp>
      <p:pic>
        <p:nvPicPr>
          <p:cNvPr id="139" name="logo-gemeente-utrecht-nederlands-groot-1200.png" descr="logo-gemeente-utrecht-nederlands-groot-1200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7086" y="268882"/>
            <a:ext cx="4338759" cy="235783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A3B30A92-29AC-1141-0D4B-BC2E4F2BD5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4496"/>
              </p:ext>
            </p:extLst>
          </p:nvPr>
        </p:nvGraphicFramePr>
        <p:xfrm>
          <a:off x="1066800" y="3421138"/>
          <a:ext cx="22237697" cy="11405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26442">
                  <a:extLst>
                    <a:ext uri="{9D8B030D-6E8A-4147-A177-3AD203B41FA5}">
                      <a16:colId xmlns:a16="http://schemas.microsoft.com/office/drawing/2014/main" val="2569211764"/>
                    </a:ext>
                  </a:extLst>
                </a:gridCol>
                <a:gridCol w="8487292">
                  <a:extLst>
                    <a:ext uri="{9D8B030D-6E8A-4147-A177-3AD203B41FA5}">
                      <a16:colId xmlns:a16="http://schemas.microsoft.com/office/drawing/2014/main" val="4286381017"/>
                    </a:ext>
                  </a:extLst>
                </a:gridCol>
                <a:gridCol w="2235199">
                  <a:extLst>
                    <a:ext uri="{9D8B030D-6E8A-4147-A177-3AD203B41FA5}">
                      <a16:colId xmlns:a16="http://schemas.microsoft.com/office/drawing/2014/main" val="3526499663"/>
                    </a:ext>
                  </a:extLst>
                </a:gridCol>
                <a:gridCol w="7288764">
                  <a:extLst>
                    <a:ext uri="{9D8B030D-6E8A-4147-A177-3AD203B41FA5}">
                      <a16:colId xmlns:a16="http://schemas.microsoft.com/office/drawing/2014/main" val="295724202"/>
                    </a:ext>
                  </a:extLst>
                </a:gridCol>
              </a:tblGrid>
              <a:tr h="1908000">
                <a:tc gridSpan="2">
                  <a:txBody>
                    <a:bodyPr/>
                    <a:lstStyle/>
                    <a:p>
                      <a:pPr algn="l"/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</a:rPr>
                        <a:t>Inkoopteam gemeente Utrecht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nl-NL" sz="4000">
                        <a:latin typeface="+mj-ea"/>
                        <a:ea typeface="+mj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nl-NL" sz="4000">
                        <a:solidFill>
                          <a:srgbClr val="7C7C7C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4000">
                        <a:solidFill>
                          <a:srgbClr val="7C7C7C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8615719"/>
                  </a:ext>
                </a:extLst>
              </a:tr>
              <a:tr h="1908000">
                <a:tc>
                  <a:txBody>
                    <a:bodyPr/>
                    <a:lstStyle/>
                    <a:p>
                      <a:pPr algn="l"/>
                      <a:endParaRPr lang="nl-NL" sz="4000">
                        <a:solidFill>
                          <a:srgbClr val="7C7C7C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</a:rPr>
                        <a:t>Ferry </a:t>
                      </a:r>
                      <a:r>
                        <a:rPr lang="nl-NL" sz="4000" err="1">
                          <a:solidFill>
                            <a:srgbClr val="7C7C7C"/>
                          </a:solidFill>
                          <a:latin typeface="+mj-ea"/>
                          <a:ea typeface="+mj-ea"/>
                        </a:rPr>
                        <a:t>Loupias</a:t>
                      </a:r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</a:rPr>
                        <a:t> (projectmanager)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4000">
                        <a:solidFill>
                          <a:srgbClr val="7C7C7C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255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4000" b="0" i="0" u="none" strike="noStrike" cap="none" spc="0" baseline="0">
                          <a:solidFill>
                            <a:srgbClr val="7C7C7C"/>
                          </a:solidFill>
                          <a:uFillTx/>
                          <a:latin typeface="+mj-ea"/>
                          <a:ea typeface="+mn-ea"/>
                          <a:cs typeface="+mn-cs"/>
                          <a:sym typeface="Helvetica Neue"/>
                        </a:rPr>
                        <a:t>Kai </a:t>
                      </a:r>
                      <a:r>
                        <a:rPr lang="nl-NL" sz="4000" b="0" i="0" u="none" strike="noStrike" cap="none" spc="0" baseline="0" err="1">
                          <a:solidFill>
                            <a:srgbClr val="7C7C7C"/>
                          </a:solidFill>
                          <a:uFillTx/>
                          <a:latin typeface="+mj-ea"/>
                          <a:ea typeface="+mn-ea"/>
                          <a:cs typeface="+mn-cs"/>
                          <a:sym typeface="Helvetica Neue"/>
                        </a:rPr>
                        <a:t>Giese</a:t>
                      </a:r>
                      <a:endParaRPr lang="nl-NL" sz="4000" b="0" i="0" u="none" strike="noStrike" cap="none" spc="0" baseline="0">
                        <a:solidFill>
                          <a:srgbClr val="7C7C7C"/>
                        </a:solidFill>
                        <a:uFillTx/>
                        <a:latin typeface="+mj-ea"/>
                        <a:ea typeface="+mn-ea"/>
                        <a:cs typeface="+mn-cs"/>
                        <a:sym typeface="Helvetica Neue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nl-NL" sz="4000" b="0" i="0" u="none" strike="noStrike" cap="none" spc="0" baseline="0">
                          <a:solidFill>
                            <a:srgbClr val="7C7C7C"/>
                          </a:solidFill>
                          <a:uFillTx/>
                          <a:latin typeface="+mj-ea"/>
                          <a:ea typeface="+mn-ea"/>
                          <a:cs typeface="+mn-cs"/>
                        </a:rPr>
                        <a:t>(sr. contractadviseur)</a:t>
                      </a:r>
                      <a:endParaRPr lang="nl-NL" sz="4000" b="0" i="0" u="none" strike="noStrike" cap="none" spc="0" baseline="0">
                        <a:solidFill>
                          <a:srgbClr val="7C7C7C"/>
                        </a:solidFill>
                        <a:uFillTx/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/>
                      <a:endParaRPr lang="nl-NL" sz="4000">
                        <a:solidFill>
                          <a:srgbClr val="7C7C7C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6840205"/>
                  </a:ext>
                </a:extLst>
              </a:tr>
              <a:tr h="1908000">
                <a:tc>
                  <a:txBody>
                    <a:bodyPr/>
                    <a:lstStyle/>
                    <a:p>
                      <a:pPr algn="l"/>
                      <a:endParaRPr lang="nl-NL" sz="4000">
                        <a:solidFill>
                          <a:srgbClr val="7C7C7C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4000">
                        <a:solidFill>
                          <a:srgbClr val="7C7C7C"/>
                        </a:solidFill>
                        <a:latin typeface="+mj-ea"/>
                        <a:ea typeface="+mj-ea"/>
                      </a:endParaRPr>
                    </a:p>
                    <a:p>
                      <a:pPr algn="l"/>
                      <a:endParaRPr lang="nl-NL" sz="4000">
                        <a:solidFill>
                          <a:srgbClr val="7C7C7C"/>
                        </a:solidFill>
                        <a:latin typeface="+mj-ea"/>
                        <a:ea typeface="+mj-ea"/>
                      </a:endParaRPr>
                    </a:p>
                    <a:p>
                      <a:pPr algn="l"/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</a:rPr>
                        <a:t>Erwin Horsten (contractmanager)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4000">
                        <a:solidFill>
                          <a:srgbClr val="7C7C7C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4000">
                        <a:solidFill>
                          <a:srgbClr val="7C7C7C"/>
                        </a:solidFill>
                        <a:latin typeface="+mj-ea"/>
                        <a:ea typeface="+mj-ea"/>
                      </a:endParaRPr>
                    </a:p>
                    <a:p>
                      <a:pPr algn="l"/>
                      <a:endParaRPr lang="nl-NL" sz="4000">
                        <a:solidFill>
                          <a:srgbClr val="7C7C7C"/>
                        </a:solidFill>
                        <a:latin typeface="+mj-ea"/>
                        <a:ea typeface="+mj-ea"/>
                      </a:endParaRPr>
                    </a:p>
                    <a:p>
                      <a:pPr algn="l"/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</a:rPr>
                        <a:t>Wouter den Besten</a:t>
                      </a:r>
                    </a:p>
                    <a:p>
                      <a:pPr lvl="0" algn="l">
                        <a:buNone/>
                      </a:pPr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</a:rPr>
                        <a:t>(sr. inkoopadviseur)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9279915"/>
                  </a:ext>
                </a:extLst>
              </a:tr>
              <a:tr h="1908000">
                <a:tc>
                  <a:txBody>
                    <a:bodyPr/>
                    <a:lstStyle/>
                    <a:p>
                      <a:pPr algn="l"/>
                      <a:endParaRPr lang="nl-NL" sz="4000">
                        <a:solidFill>
                          <a:srgbClr val="7C7C7C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4000">
                        <a:solidFill>
                          <a:srgbClr val="7C7C7C"/>
                        </a:solidFill>
                        <a:latin typeface="+mj-ea"/>
                        <a:ea typeface="+mj-ea"/>
                      </a:endParaRPr>
                    </a:p>
                    <a:p>
                      <a:pPr algn="l"/>
                      <a:endParaRPr lang="nl-NL" sz="4000">
                        <a:solidFill>
                          <a:srgbClr val="7C7C7C"/>
                        </a:solidFill>
                        <a:latin typeface="+mj-ea"/>
                        <a:ea typeface="+mj-ea"/>
                      </a:endParaRPr>
                    </a:p>
                    <a:p>
                      <a:pPr algn="l"/>
                      <a:endParaRPr lang="nl-NL" sz="4000">
                        <a:solidFill>
                          <a:srgbClr val="7C7C7C"/>
                        </a:solidFill>
                        <a:latin typeface="+mj-ea"/>
                        <a:ea typeface="+mj-ea"/>
                      </a:endParaRPr>
                    </a:p>
                    <a:p>
                      <a:pPr algn="l"/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</a:rPr>
                        <a:t>Lennard </a:t>
                      </a:r>
                      <a:r>
                        <a:rPr lang="nl-NL" sz="4000" err="1">
                          <a:solidFill>
                            <a:srgbClr val="7C7C7C"/>
                          </a:solidFill>
                          <a:latin typeface="+mj-ea"/>
                          <a:ea typeface="+mj-ea"/>
                        </a:rPr>
                        <a:t>Zuijderwijk</a:t>
                      </a:r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</a:rPr>
                        <a:t> </a:t>
                      </a:r>
                    </a:p>
                    <a:p>
                      <a:pPr lvl="0" algn="l">
                        <a:buNone/>
                      </a:pPr>
                      <a:r>
                        <a:rPr lang="nl-NL" sz="4000">
                          <a:solidFill>
                            <a:srgbClr val="7C7C7C"/>
                          </a:solidFill>
                          <a:latin typeface="+mj-ea"/>
                          <a:ea typeface="+mj-ea"/>
                        </a:rPr>
                        <a:t>(sr. contractadviseur)</a:t>
                      </a:r>
                      <a:endParaRPr lang="nl-NL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4000">
                        <a:solidFill>
                          <a:srgbClr val="7C7C7C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4000">
                        <a:solidFill>
                          <a:srgbClr val="7C7C7C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2076821"/>
                  </a:ext>
                </a:extLst>
              </a:tr>
              <a:tr h="1908000">
                <a:tc>
                  <a:txBody>
                    <a:bodyPr/>
                    <a:lstStyle/>
                    <a:p>
                      <a:pPr algn="l"/>
                      <a:endParaRPr lang="nl-NL" sz="4000">
                        <a:solidFill>
                          <a:srgbClr val="7C7C7C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4000">
                        <a:solidFill>
                          <a:srgbClr val="7C7C7C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4000">
                        <a:solidFill>
                          <a:srgbClr val="7C7C7C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nl-NL" sz="4000">
                        <a:solidFill>
                          <a:srgbClr val="7C7C7C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1234865"/>
                  </a:ext>
                </a:extLst>
              </a:tr>
            </a:tbl>
          </a:graphicData>
        </a:graphic>
      </p:graphicFrame>
      <p:pic>
        <p:nvPicPr>
          <p:cNvPr id="1034" name="Picture 10" descr="Ferry Loupias">
            <a:extLst>
              <a:ext uri="{FF2B5EF4-FFF2-40B4-BE49-F238E27FC236}">
                <a16:creationId xmlns:a16="http://schemas.microsoft.com/office/drawing/2014/main" id="{B2FD08DD-3E2A-85D2-5E5F-EEA32C606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744" y="5149850"/>
            <a:ext cx="2145600" cy="2145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Kai Giese">
            <a:extLst>
              <a:ext uri="{FF2B5EF4-FFF2-40B4-BE49-F238E27FC236}">
                <a16:creationId xmlns:a16="http://schemas.microsoft.com/office/drawing/2014/main" id="{FCFF7D4D-7282-9431-81A6-F17F4162A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1967" y="5149850"/>
            <a:ext cx="2145600" cy="21456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rofile image">
            <a:extLst>
              <a:ext uri="{FF2B5EF4-FFF2-40B4-BE49-F238E27FC236}">
                <a16:creationId xmlns:a16="http://schemas.microsoft.com/office/drawing/2014/main" id="{174EDDA5-E66E-0640-EA8C-5D4F2D18C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744" y="10479356"/>
            <a:ext cx="2145601" cy="214560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file photo of Wouter den Besten">
            <a:extLst>
              <a:ext uri="{FF2B5EF4-FFF2-40B4-BE49-F238E27FC236}">
                <a16:creationId xmlns:a16="http://schemas.microsoft.com/office/drawing/2014/main" id="{6F58EC96-F475-BA17-1FE9-184A44562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338" y="7737064"/>
            <a:ext cx="2391229" cy="23912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Profile photo of Erwin Horsten">
            <a:extLst>
              <a:ext uri="{FF2B5EF4-FFF2-40B4-BE49-F238E27FC236}">
                <a16:creationId xmlns:a16="http://schemas.microsoft.com/office/drawing/2014/main" id="{4080E1DD-7CEB-3503-DFED-84060D896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744" y="7737064"/>
            <a:ext cx="2213645" cy="2213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65426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anlei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/>
              <a:t>Spelregels</a:t>
            </a:r>
            <a:endParaRPr/>
          </a:p>
        </p:txBody>
      </p:sp>
      <p:sp>
        <p:nvSpPr>
          <p:cNvPr id="138" name="Aan de Kromme Nieuwegracht, Drift en Plompetorengracht zijn wal- en kluismuren die onvoldoende constructief veilig zijn…"/>
          <p:cNvSpPr txBox="1">
            <a:spLocks noGrp="1"/>
          </p:cNvSpPr>
          <p:nvPr>
            <p:ph type="body" idx="1"/>
          </p:nvPr>
        </p:nvSpPr>
        <p:spPr>
          <a:xfrm>
            <a:off x="1066800" y="3124200"/>
            <a:ext cx="21720048" cy="9372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/>
            <a:r>
              <a:rPr lang="nl-NL" altLang="nl-NL" sz="4000">
                <a:latin typeface="+mj-ea"/>
                <a:ea typeface="+mj-ea"/>
              </a:rPr>
              <a:t>Presentatie wordt gedeeld – geen (contractuele) status</a:t>
            </a:r>
          </a:p>
          <a:p>
            <a:pPr marL="342900" indent="-342900"/>
            <a:r>
              <a:rPr lang="nl-NL" altLang="nl-NL" sz="4000">
                <a:solidFill>
                  <a:srgbClr val="7C7C7C"/>
                </a:solidFill>
                <a:latin typeface="+mj-ea"/>
                <a:ea typeface="+mj-ea"/>
              </a:rPr>
              <a:t>Geen verslag -&gt; Proces verbaal informatiebijeenkomst via TenderNed. </a:t>
            </a:r>
          </a:p>
          <a:p>
            <a:pPr marL="342900" indent="-342900"/>
            <a:r>
              <a:rPr lang="nl-NL" altLang="nl-NL" sz="4000">
                <a:latin typeface="+mj-ea"/>
                <a:ea typeface="+mj-ea"/>
              </a:rPr>
              <a:t>Aan antwoorden op vragen kunnen geen rechten worden ontleend. Formele antwoorden alleen via nota van inlichtingen</a:t>
            </a:r>
          </a:p>
          <a:p>
            <a:pPr marL="342900" indent="-342900"/>
            <a:r>
              <a:rPr lang="nl-NL" altLang="nl-NL" sz="4000">
                <a:latin typeface="+mj-ea"/>
                <a:ea typeface="+mj-ea"/>
              </a:rPr>
              <a:t>Vragen mogen tussendoor, maak gebruik van </a:t>
            </a:r>
          </a:p>
          <a:p>
            <a:pPr marL="742950" indent="-742950">
              <a:buFont typeface="+mj-lt"/>
              <a:buAutoNum type="arabicPeriod"/>
              <a:defRPr sz="4000"/>
            </a:pPr>
            <a:endParaRPr lang="nl-NL"/>
          </a:p>
        </p:txBody>
      </p:sp>
      <p:pic>
        <p:nvPicPr>
          <p:cNvPr id="139" name="logo-gemeente-utrecht-nederlands-groot-1200.png" descr="logo-gemeente-utrecht-nederlands-groot-1200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7086" y="268882"/>
            <a:ext cx="4338759" cy="2357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phic 2" descr="Opgestoken hand silhouet">
            <a:extLst>
              <a:ext uri="{FF2B5EF4-FFF2-40B4-BE49-F238E27FC236}">
                <a16:creationId xmlns:a16="http://schemas.microsoft.com/office/drawing/2014/main" id="{538CAAE7-0DF6-B48B-8740-A2BA0156A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07828" y="78105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7561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anleid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l-NL"/>
              <a:t>Agendapunt 2</a:t>
            </a:r>
            <a:endParaRPr/>
          </a:p>
        </p:txBody>
      </p:sp>
      <p:sp>
        <p:nvSpPr>
          <p:cNvPr id="138" name="Aan de Kromme Nieuwegracht, Drift en Plompetorengracht zijn wal- en kluismuren die onvoldoende constructief veilig zij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  <a:defRPr sz="4000"/>
            </a:pPr>
            <a:endParaRPr lang="nl-NL"/>
          </a:p>
          <a:p>
            <a:pPr marL="0" indent="0">
              <a:buNone/>
              <a:defRPr sz="4000"/>
            </a:pPr>
            <a:r>
              <a:rPr lang="nl-NL" sz="8800"/>
              <a:t>De context van de opgave</a:t>
            </a:r>
          </a:p>
        </p:txBody>
      </p:sp>
      <p:pic>
        <p:nvPicPr>
          <p:cNvPr id="139" name="logo-gemeente-utrecht-nederlands-groot-1200.png" descr="logo-gemeente-utrecht-nederlands-groot-1200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7086" y="268882"/>
            <a:ext cx="4338759" cy="23578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853453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93B861-E414-3638-93BA-492ECBC45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Wervengebied</a:t>
            </a:r>
          </a:p>
        </p:txBody>
      </p:sp>
      <p:pic>
        <p:nvPicPr>
          <p:cNvPr id="5" name="logo-gemeente-utrecht-nederlands-groot-1200.png" descr="logo-gemeente-utrecht-nederlands-groot-1200.png">
            <a:hlinkClick r:id="rId3" action="ppaction://hlinksldjump"/>
            <a:extLst>
              <a:ext uri="{FF2B5EF4-FFF2-40B4-BE49-F238E27FC236}">
                <a16:creationId xmlns:a16="http://schemas.microsoft.com/office/drawing/2014/main" id="{8AB99300-4DBF-B7CF-1B96-7EF8834EF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7086" y="268882"/>
            <a:ext cx="4338759" cy="2357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A94DC57-1D7A-3035-3BFE-EDCB16B12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4431" y="0"/>
            <a:ext cx="10449569" cy="13716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FDB9C66-4A5E-2A4F-9532-A8D1659354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5329" y="6847631"/>
            <a:ext cx="8514241" cy="63984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4A0E7AC-F781-4A88-D81B-CE52692C2385}"/>
              </a:ext>
            </a:extLst>
          </p:cNvPr>
          <p:cNvSpPr txBox="1"/>
          <p:nvPr/>
        </p:nvSpPr>
        <p:spPr>
          <a:xfrm>
            <a:off x="1066799" y="2908300"/>
            <a:ext cx="11829394" cy="34778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57200" indent="-4572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nl-NL" sz="4000" err="1">
                <a:solidFill>
                  <a:srgbClr val="7C7C7C"/>
                </a:solidFill>
                <a:latin typeface="+mj-ea"/>
                <a:ea typeface="+mj-ea"/>
                <a:cs typeface="+mj-cs"/>
              </a:rPr>
              <a:t>Oudegracht</a:t>
            </a:r>
            <a:endParaRPr lang="nl-NL" sz="4000">
              <a:solidFill>
                <a:srgbClr val="7C7C7C"/>
              </a:solidFill>
              <a:latin typeface="+mj-ea"/>
              <a:ea typeface="+mj-ea"/>
              <a:cs typeface="+mj-cs"/>
            </a:endParaRPr>
          </a:p>
          <a:p>
            <a:pPr marL="457200" indent="-4572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nl-NL" sz="4000">
                <a:solidFill>
                  <a:srgbClr val="7C7C7C"/>
                </a:solidFill>
                <a:latin typeface="+mj-ea"/>
                <a:ea typeface="+mj-ea"/>
                <a:cs typeface="+mj-cs"/>
              </a:rPr>
              <a:t>Nieuwegracht</a:t>
            </a:r>
          </a:p>
          <a:p>
            <a:pPr marL="457200" indent="-4572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nl-NL" sz="4000">
                <a:solidFill>
                  <a:srgbClr val="7C7C7C"/>
                </a:solidFill>
                <a:latin typeface="+mj-ea"/>
                <a:ea typeface="+mj-ea"/>
                <a:cs typeface="+mj-cs"/>
              </a:rPr>
              <a:t>Kromme nieuwegracht, Drift, </a:t>
            </a:r>
            <a:r>
              <a:rPr lang="nl-NL" sz="4000" err="1">
                <a:solidFill>
                  <a:srgbClr val="7C7C7C"/>
                </a:solidFill>
                <a:latin typeface="+mj-ea"/>
                <a:ea typeface="+mj-ea"/>
                <a:cs typeface="+mj-cs"/>
              </a:rPr>
              <a:t>Plompetorengracht</a:t>
            </a:r>
            <a:endParaRPr lang="nl-NL" sz="4000">
              <a:solidFill>
                <a:srgbClr val="7C7C7C"/>
              </a:solidFill>
              <a:latin typeface="+mj-ea"/>
              <a:ea typeface="+mj-ea"/>
              <a:cs typeface="+mj-cs"/>
            </a:endParaRPr>
          </a:p>
          <a:p>
            <a:pPr marL="457200" indent="-457200" algn="l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nl-NL" sz="4000">
                <a:solidFill>
                  <a:srgbClr val="7C7C7C"/>
                </a:solidFill>
                <a:latin typeface="+mj-ea"/>
                <a:ea typeface="+mj-ea"/>
                <a:cs typeface="+mj-cs"/>
              </a:rPr>
              <a:t>Enkele zijstraten</a:t>
            </a:r>
          </a:p>
        </p:txBody>
      </p:sp>
    </p:spTree>
    <p:extLst>
      <p:ext uri="{BB962C8B-B14F-4D97-AF65-F5344CB8AC3E}">
        <p14:creationId xmlns:p14="http://schemas.microsoft.com/office/powerpoint/2010/main" val="14217948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93B861-E414-3638-93BA-492ECBC45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Situatieschets werven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C7D37A-F186-E372-BEAE-7EE7F469C7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FB89574-2E1C-52E8-78FD-1DA07FBE2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37" r="2" b="6987"/>
          <a:stretch/>
        </p:blipFill>
        <p:spPr>
          <a:xfrm>
            <a:off x="493580" y="3124200"/>
            <a:ext cx="23416287" cy="8684522"/>
          </a:xfrm>
          <a:prstGeom prst="rect">
            <a:avLst/>
          </a:prstGeom>
          <a:noFill/>
        </p:spPr>
      </p:pic>
      <p:pic>
        <p:nvPicPr>
          <p:cNvPr id="5" name="logo-gemeente-utrecht-nederlands-groot-1200.png" descr="logo-gemeente-utrecht-nederlands-groot-1200.png">
            <a:hlinkClick r:id="rId3" action="ppaction://hlinksldjump"/>
            <a:extLst>
              <a:ext uri="{FF2B5EF4-FFF2-40B4-BE49-F238E27FC236}">
                <a16:creationId xmlns:a16="http://schemas.microsoft.com/office/drawing/2014/main" id="{8AB99300-4DBF-B7CF-1B96-7EF8834EF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37086" y="268882"/>
            <a:ext cx="4338759" cy="235783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2FB0D41-A94B-28C9-CA29-C80FB462BEB2}"/>
              </a:ext>
            </a:extLst>
          </p:cNvPr>
          <p:cNvSpPr txBox="1"/>
          <p:nvPr/>
        </p:nvSpPr>
        <p:spPr>
          <a:xfrm>
            <a:off x="12185650" y="11443741"/>
            <a:ext cx="10267719" cy="155053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nl-NL" sz="2400"/>
              <a:t>*illustratie is gemaakt van de Oude gracht, situatie Kromme Nieuwe gracht is met name linkerdeel</a:t>
            </a:r>
            <a:endParaRPr lang="nl-NL" sz="2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350706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C75DF5-57FA-BA6E-5B7A-DD23C419C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Situatie ter plaatse</a:t>
            </a:r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A6B81809-85D3-9D38-06C8-56389A6CC60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101" y="4157540"/>
            <a:ext cx="7619797" cy="45116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noFill/>
            <a:miter lim="400000"/>
          </a:ln>
          <a:effectLst>
            <a:reflection blurRad="12700" stA="38000" endPos="28000" dist="5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B91F1BB-9D1C-8A8A-3251-1E246E367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4141" y="4056596"/>
            <a:ext cx="7150037" cy="5900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1363873-0659-4BB4-F398-2210E7E87EB6}"/>
              </a:ext>
            </a:extLst>
          </p:cNvPr>
          <p:cNvSpPr txBox="1"/>
          <p:nvPr/>
        </p:nvSpPr>
        <p:spPr>
          <a:xfrm>
            <a:off x="1307615" y="10567859"/>
            <a:ext cx="4918350" cy="135156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l"/>
            <a:r>
              <a:rPr lang="nl-NL" sz="4000"/>
              <a:t>Kromme </a:t>
            </a:r>
          </a:p>
          <a:p>
            <a:pPr algn="l"/>
            <a:r>
              <a:rPr lang="nl-NL" sz="4000"/>
              <a:t>Nieuwegracht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D1339D4-4AD3-A18C-DD3C-8AB9F18AF9B6}"/>
              </a:ext>
            </a:extLst>
          </p:cNvPr>
          <p:cNvSpPr txBox="1"/>
          <p:nvPr/>
        </p:nvSpPr>
        <p:spPr>
          <a:xfrm>
            <a:off x="8732064" y="10567859"/>
            <a:ext cx="1499154" cy="135156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l"/>
            <a:r>
              <a:rPr lang="nl-NL" sz="4000"/>
              <a:t>Drift (Janskerkhof)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BB9C7C4-5873-5E63-A3B4-E6D864220B4D}"/>
              </a:ext>
            </a:extLst>
          </p:cNvPr>
          <p:cNvSpPr txBox="1"/>
          <p:nvPr/>
        </p:nvSpPr>
        <p:spPr>
          <a:xfrm>
            <a:off x="16916137" y="10567859"/>
            <a:ext cx="1499154" cy="1351564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l"/>
            <a:r>
              <a:rPr lang="nl-NL" sz="4000"/>
              <a:t>Plompetorengracht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87B0C4B2-09BB-9DA5-8384-B8269E130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98" y="4157540"/>
            <a:ext cx="6735664" cy="4991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logo-gemeente-utrecht-nederlands-groot-1200.png" descr="logo-gemeente-utrecht-nederlands-groot-1200.png">
            <a:hlinkClick r:id="rId5" action="ppaction://hlinksldjump"/>
            <a:extLst>
              <a:ext uri="{FF2B5EF4-FFF2-40B4-BE49-F238E27FC236}">
                <a16:creationId xmlns:a16="http://schemas.microsoft.com/office/drawing/2014/main" id="{065231A5-D0CA-EB1C-BA29-E43FF33EC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37086" y="268882"/>
            <a:ext cx="4338759" cy="23578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4828071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CAE3A-6A59-C3E4-DF48-7C7054274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Het project in de media</a:t>
            </a:r>
          </a:p>
        </p:txBody>
      </p:sp>
      <p:pic>
        <p:nvPicPr>
          <p:cNvPr id="4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D91A0416-172F-7DC6-2EF1-594B4F4390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03" r="606" b="5976"/>
          <a:stretch/>
        </p:blipFill>
        <p:spPr>
          <a:xfrm>
            <a:off x="2666530" y="3524982"/>
            <a:ext cx="4024469" cy="88460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46D5D46F-BB8B-EE3F-8B7B-DD238281F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09" r="606" b="6443"/>
          <a:stretch/>
        </p:blipFill>
        <p:spPr>
          <a:xfrm>
            <a:off x="7899772" y="3524981"/>
            <a:ext cx="4024469" cy="88460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Afbeelding 9">
            <a:extLst>
              <a:ext uri="{FF2B5EF4-FFF2-40B4-BE49-F238E27FC236}">
                <a16:creationId xmlns:a16="http://schemas.microsoft.com/office/drawing/2014/main" id="{DD052254-1552-C085-91EB-F05696CB23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43" r="606" b="6303"/>
          <a:stretch/>
        </p:blipFill>
        <p:spPr>
          <a:xfrm>
            <a:off x="13133014" y="3524980"/>
            <a:ext cx="4024469" cy="88460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Afbeelding 6" descr="Afbeelding met tekst, schermafbeelding, krant&#10;&#10;Automatisch gegenereerde beschrijving">
            <a:extLst>
              <a:ext uri="{FF2B5EF4-FFF2-40B4-BE49-F238E27FC236}">
                <a16:creationId xmlns:a16="http://schemas.microsoft.com/office/drawing/2014/main" id="{DD575877-8DDE-5C3F-CA31-14AB86D4FA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500" r="46739" b="11250"/>
          <a:stretch/>
        </p:blipFill>
        <p:spPr>
          <a:xfrm>
            <a:off x="18366255" y="3524982"/>
            <a:ext cx="2789983" cy="88819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</p:pic>
      <p:pic>
        <p:nvPicPr>
          <p:cNvPr id="8" name="logo-gemeente-utrecht-nederlands-groot-1200.png" descr="logo-gemeente-utrecht-nederlands-groot-1200.png">
            <a:hlinkClick r:id="rId6" action="ppaction://hlinksldjump"/>
            <a:extLst>
              <a:ext uri="{FF2B5EF4-FFF2-40B4-BE49-F238E27FC236}">
                <a16:creationId xmlns:a16="http://schemas.microsoft.com/office/drawing/2014/main" id="{4B3F61E9-919B-EDF8-5D08-82FBC435E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37086" y="268882"/>
            <a:ext cx="4338759" cy="23578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8666891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6BAB932EE0D14E9E587A122D67D8D5" ma:contentTypeVersion="14" ma:contentTypeDescription="Een nieuw document maken." ma:contentTypeScope="" ma:versionID="c85de6c05553d5f4a64170c1ae4228ab">
  <xsd:schema xmlns:xsd="http://www.w3.org/2001/XMLSchema" xmlns:xs="http://www.w3.org/2001/XMLSchema" xmlns:p="http://schemas.microsoft.com/office/2006/metadata/properties" xmlns:ns2="bec19e40-b3af-43c4-8046-7073a279da70" xmlns:ns3="461a5360-2d18-4e8c-9be6-edb9af0e8988" targetNamespace="http://schemas.microsoft.com/office/2006/metadata/properties" ma:root="true" ma:fieldsID="1a9b214f06c6e717f1843fa87777905a" ns2:_="" ns3:_="">
    <xsd:import namespace="bec19e40-b3af-43c4-8046-7073a279da70"/>
    <xsd:import namespace="461a5360-2d18-4e8c-9be6-edb9af0e89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c19e40-b3af-43c4-8046-7073a279da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425ec6a0-244e-4cb9-ab66-ebcbcfe305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1a5360-2d18-4e8c-9be6-edb9af0e898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ec19e40-b3af-43c4-8046-7073a279da7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F7DC04F-A0C4-4B32-8788-1FA4590DFA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4E9987-4BB5-4A6D-AC70-7AB3DA1A287C}">
  <ds:schemaRefs>
    <ds:schemaRef ds:uri="461a5360-2d18-4e8c-9be6-edb9af0e8988"/>
    <ds:schemaRef ds:uri="bec19e40-b3af-43c4-8046-7073a279da7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D98F8BB-5319-49FC-BE73-2A8F9258078E}">
  <ds:schemaRefs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461a5360-2d18-4e8c-9be6-edb9af0e8988"/>
    <ds:schemaRef ds:uri="bec19e40-b3af-43c4-8046-7073a279da70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787</Words>
  <Application>Microsoft Office PowerPoint</Application>
  <PresentationFormat>Aangepast</PresentationFormat>
  <Paragraphs>175</Paragraphs>
  <Slides>27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3" baseType="lpstr">
      <vt:lpstr>Arial</vt:lpstr>
      <vt:lpstr>Helvetica</vt:lpstr>
      <vt:lpstr>Helvetica Neue</vt:lpstr>
      <vt:lpstr>Helvetica Neue Light</vt:lpstr>
      <vt:lpstr>Helvetica Neue Medium</vt:lpstr>
      <vt:lpstr>ModernPortfolio</vt:lpstr>
      <vt:lpstr>Informatiebijeenkomst  Herstel Kromme Nieuwegracht, Drift en Plompetorengracht en calamiteiten wervengebied</vt:lpstr>
      <vt:lpstr>Agenda</vt:lpstr>
      <vt:lpstr>Voorstelronde</vt:lpstr>
      <vt:lpstr>Spelregels</vt:lpstr>
      <vt:lpstr>Agendapunt 2</vt:lpstr>
      <vt:lpstr>Wervengebied</vt:lpstr>
      <vt:lpstr>Situatieschets werven</vt:lpstr>
      <vt:lpstr>Situatie ter plaatse</vt:lpstr>
      <vt:lpstr>Het project in de media</vt:lpstr>
      <vt:lpstr>PowerPoint-presentatie</vt:lpstr>
      <vt:lpstr>Bouwblokken  'olifant in stukjes'</vt:lpstr>
      <vt:lpstr>Agendapunt 3</vt:lpstr>
      <vt:lpstr>Doelen programma</vt:lpstr>
      <vt:lpstr>Kernwaarden</vt:lpstr>
      <vt:lpstr>Leidende principes</vt:lpstr>
      <vt:lpstr>Doelen raamovereenkomst</vt:lpstr>
      <vt:lpstr>Agendapunt 4</vt:lpstr>
      <vt:lpstr>Scope - herstelwerkzaamheden</vt:lpstr>
      <vt:lpstr>Scope - calamiteiten</vt:lpstr>
      <vt:lpstr>Contractfilosofie</vt:lpstr>
      <vt:lpstr>Contractvorm</vt:lpstr>
      <vt:lpstr>Agendapunt 5</vt:lpstr>
      <vt:lpstr>Aanbestedingsprocedure</vt:lpstr>
      <vt:lpstr>Aanbestedingsprocedure - Aanmeldingsfase</vt:lpstr>
      <vt:lpstr>Aanbestedingsprocedure - Inschrijvingsfase</vt:lpstr>
      <vt:lpstr>Planning</vt:lpstr>
      <vt:lpstr>Agendapunt 6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Inkoopkeuzemodel Programma Wervengebied</dc:title>
  <cp:lastModifiedBy>Besten, Wouter den</cp:lastModifiedBy>
  <cp:revision>1</cp:revision>
  <dcterms:modified xsi:type="dcterms:W3CDTF">2025-02-06T10:32:29Z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0x0101005B6BAB932EE0D14E9E587A122D67D8D5</vt:lpwstr>
  </property>
  <property fmtid="{D5CDD505-2E9C-101B-9397-08002B2CF9AE}" pid="3" name="MediaServiceImageTags">
    <vt:lpwstr/>
  </property>
</Properties>
</file>