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0" r:id="rId3"/>
    <p:sldId id="257" r:id="rId4"/>
    <p:sldId id="268" r:id="rId5"/>
    <p:sldId id="256" r:id="rId6"/>
    <p:sldId id="277" r:id="rId7"/>
    <p:sldId id="259" r:id="rId8"/>
    <p:sldId id="271" r:id="rId9"/>
    <p:sldId id="267" r:id="rId10"/>
    <p:sldId id="276" r:id="rId11"/>
    <p:sldId id="264" r:id="rId12"/>
    <p:sldId id="265" r:id="rId13"/>
    <p:sldId id="272" r:id="rId14"/>
    <p:sldId id="278" r:id="rId15"/>
    <p:sldId id="258" r:id="rId16"/>
    <p:sldId id="270" r:id="rId17"/>
    <p:sldId id="274" r:id="rId18"/>
  </p:sldIdLst>
  <p:sldSz cx="12192000" cy="6858000"/>
  <p:notesSz cx="6805613" cy="99441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145F"/>
    <a:srgbClr val="CA005D"/>
    <a:srgbClr val="01689B"/>
    <a:srgbClr val="F9E11E"/>
    <a:srgbClr val="673327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1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3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A0B47-BFBE-3325-69E5-C013396E1C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FA890E-6E7E-2FFB-1290-F773DE0EA7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929BAD-21A5-CF2F-4F88-FC0235808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2F1220-CF56-2ABE-E8BC-DFB846935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23C1A-F9B3-DFD3-63C1-11D8485D1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64293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F600E-B2D6-9CDF-4B97-30659CA86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D96D47-40C4-5BDA-E6E1-B08E8A4072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5A95F-944F-D2B1-D667-116718E01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5FF01A-9BA8-EA5D-B391-1FDD5984E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8622B0-4BB7-95ED-261E-C2F3DFD10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175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0E6FCA-54C0-9439-7E69-87C485D8C9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8E3958-AD40-75C3-0704-F1302BC92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1D573-6303-7378-0D19-420EF46B8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25C2F-BDBB-44F0-CAE3-396816C78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2BA19-8A39-0838-AFF9-E90D424FF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0352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95E2E-6AC5-7FF9-F337-3794D670B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9AFED-227D-2D52-30E5-13B1E5F0AF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68FDE0-0221-6421-67E4-D66055C5E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E7A37-9213-6B71-1D5A-D51548855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E1B002-F1A0-4507-65F0-FD3D7F196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8313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222D5-4A37-627A-0F5D-BF28DF048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5E4AA-A826-B84E-441E-E9F7AC27E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5EDC8-1608-9E09-C3FF-DB5EC2315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1B26B-696B-197F-6209-AF434EA15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8B0D9-B493-B80A-EC70-88E941A10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9767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C8A32-3FBB-50F0-5D38-265784918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D78C6-6F12-CBE9-45C5-7DAE52759F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4BC32F-6925-E41B-E2BA-F7F30B5DE8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AE9B72-E70D-427C-3B61-D72341AC8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E90D6D-1FD2-EF79-43A3-FBC9AC61E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6AD12C-4918-C977-1F4A-1F6D60909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526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DF4C1-BCED-4B92-5A1B-5967A2BDB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9A2B80-DF4B-AF3E-9C8C-93512E322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EA741B-55CE-1373-FC63-F9A5309A8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577C8A-8C31-EBAE-5252-8DD4220F4B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9B038D-7028-5CDC-7911-FE78402919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F06E49-A69D-4113-E427-C6B637523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2D6448-7DC9-DE31-8FE4-84F71787D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017111-4FDB-280C-07C4-D7D4514AD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6328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35342-5617-CC8D-B937-7817508D8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0AA7ED-6D56-5BB4-FB3B-D2249AF63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F2927-46D5-A78F-C3BC-0010F9063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1726E2-0251-E1AE-3EEF-B59ECCF8C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9083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C6FCF6-0DA2-704F-6A7B-E1F34ED5D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AC9C55-EC80-22F9-A07A-AC5ADAD7B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6C8006-1992-3DE7-5386-AF4FA6A2D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532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766FF-554A-A892-9145-58820B362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14337-FE11-A469-3DD9-D1A7C7880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5CE725-CE89-1C86-EA43-723F5EB8F6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4A643F-53DE-9E51-8EBA-E29ED4C80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9AB468-B946-2FBC-14EE-A37A37761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DBBA94-6E74-8D83-0AB4-8238061DA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6566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E74CF-6EF6-1AFB-3384-D64C912F1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7B208E-B466-4FB5-7E9F-2415130A8E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461B18-9103-6226-CF57-B5DA098024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58D93-BB46-A9DE-B397-D260CB9E3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AFA516-E18F-9865-7F06-D2F3DC375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B44073-9FD3-FDE7-5C53-24CC524F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6083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CA008A-7D4E-DD34-0F09-78F059227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D8914-6871-62CD-CCB2-25B75E0F0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32A9A-D36B-1301-3C1B-962BF7F947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120C3-D768-4532-AEFF-5CFFC175D41E}" type="datetimeFigureOut">
              <a:rPr lang="nl-NL" smtClean="0"/>
              <a:t>2-10-2024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A4CE61-B51A-9B62-1630-6567198AD2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9ABD8-4F30-3254-4EB8-3F1CC20910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FFD26-53CD-44BA-BA43-2FD539EC07D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02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43DDB-E622-F5A0-A41D-A8B0F4EF46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Beleidstheorieën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DACED8-32C1-07AB-F812-3D39CDBD1F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Uitmuntend ondernemings- en vestigingsklimaat</a:t>
            </a:r>
          </a:p>
        </p:txBody>
      </p:sp>
    </p:spTree>
    <p:extLst>
      <p:ext uri="{BB962C8B-B14F-4D97-AF65-F5344CB8AC3E}">
        <p14:creationId xmlns:p14="http://schemas.microsoft.com/office/powerpoint/2010/main" val="2132504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3" y="367982"/>
            <a:ext cx="2018174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4424818" y="367982"/>
            <a:ext cx="3117812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50819" y="238326"/>
            <a:ext cx="2088000" cy="500456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IMPACT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58159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IMPACT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7317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C. INNOVATIEBEVORDERING </a:t>
            </a:r>
            <a:r>
              <a:rPr lang="nl-NL" b="1" dirty="0">
                <a:solidFill>
                  <a:srgbClr val="FF0000"/>
                </a:solidFill>
              </a:rPr>
              <a:t>&amp; ECONOMISCHE VERNIEUWING SECTOREN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5" y="1721306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Budget B&amp;I</a:t>
            </a:r>
            <a:endParaRPr lang="nl-NL" sz="14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0945E88-22D4-8E3B-DA71-A610CF5589AF}"/>
              </a:ext>
            </a:extLst>
          </p:cNvPr>
          <p:cNvSpPr/>
          <p:nvPr/>
        </p:nvSpPr>
        <p:spPr>
          <a:xfrm>
            <a:off x="4436849" y="2055535"/>
            <a:ext cx="3117812" cy="64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Innovatie bedrijfsleven versterken met een doelmatig en doeltreffend instrumentarium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4424818" y="978202"/>
            <a:ext cx="3117812" cy="93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0" dirty="0" err="1">
                <a:solidFill>
                  <a:schemeClr val="bg1"/>
                </a:solidFill>
              </a:rPr>
              <a:t>Missiegedreven</a:t>
            </a:r>
            <a:r>
              <a:rPr lang="nl-NL" sz="1200" b="0" dirty="0">
                <a:solidFill>
                  <a:schemeClr val="bg1"/>
                </a:solidFill>
              </a:rPr>
              <a:t> innovatiebeleid: realiseren PPS-innovatieprogramma's met economische en maatschappelijke impact, inclusief de bijdrage van de (top)sectoren (</a:t>
            </a:r>
            <a:r>
              <a:rPr lang="nl-NL" sz="1200" b="0" dirty="0" err="1">
                <a:solidFill>
                  <a:schemeClr val="bg1"/>
                </a:solidFill>
              </a:rPr>
              <a:t>KICs</a:t>
            </a:r>
            <a:r>
              <a:rPr lang="nl-NL" sz="1200" b="0" dirty="0">
                <a:solidFill>
                  <a:schemeClr val="bg1"/>
                </a:solidFill>
              </a:rPr>
              <a:t>)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4425576" y="2855017"/>
            <a:ext cx="3117812" cy="64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Het realiseren van een excellent toepassingsgericht kennisstelsel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388CF38-D221-9314-5DEA-0E399A0800B5}"/>
              </a:ext>
            </a:extLst>
          </p:cNvPr>
          <p:cNvSpPr/>
          <p:nvPr/>
        </p:nvSpPr>
        <p:spPr>
          <a:xfrm>
            <a:off x="4432341" y="3621710"/>
            <a:ext cx="3087375" cy="64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Valorisatie van kennis &amp; onderzoek en het vergroten van innovatieve toepassingen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47008" y="2309691"/>
            <a:ext cx="1605600" cy="2082496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Duurzame en maatschappelijk verantwoorde welvaartsgroei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41904" y="3820605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Coördinerend</a:t>
            </a:r>
            <a:r>
              <a:rPr lang="en-US" sz="1400" dirty="0"/>
              <a:t> </a:t>
            </a:r>
            <a:r>
              <a:rPr lang="en-US" sz="1400" dirty="0" err="1"/>
              <a:t>beleid</a:t>
            </a:r>
            <a:endParaRPr lang="nl-NL" sz="1400" dirty="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0748AFE-6113-CA28-F352-127A8DEF86FD}"/>
              </a:ext>
            </a:extLst>
          </p:cNvPr>
          <p:cNvSpPr/>
          <p:nvPr/>
        </p:nvSpPr>
        <p:spPr>
          <a:xfrm>
            <a:off x="7922112" y="1152174"/>
            <a:ext cx="2088000" cy="720000"/>
          </a:xfrm>
          <a:prstGeom prst="roundRect">
            <a:avLst/>
          </a:prstGeom>
          <a:solidFill>
            <a:srgbClr val="CA005D">
              <a:alpha val="50196"/>
            </a:srgbClr>
          </a:solidFill>
          <a:ln>
            <a:solidFill>
              <a:srgbClr val="CA005D">
                <a:alpha val="50196"/>
              </a:srgbClr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Verduurzaming</a:t>
            </a:r>
            <a:r>
              <a:rPr lang="en-US" sz="1400" dirty="0"/>
              <a:t> van het </a:t>
            </a:r>
            <a:r>
              <a:rPr lang="en-US" sz="1400" dirty="0" err="1"/>
              <a:t>Nederlandse</a:t>
            </a:r>
            <a:r>
              <a:rPr lang="en-US" sz="1400" dirty="0"/>
              <a:t> </a:t>
            </a:r>
            <a:r>
              <a:rPr lang="en-US" sz="1400" dirty="0" err="1"/>
              <a:t>bedrijfsleven</a:t>
            </a:r>
            <a:endParaRPr lang="nl-NL" sz="1400" dirty="0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B90D402-1A74-3665-0BC5-221EBC9EDD0F}"/>
              </a:ext>
            </a:extLst>
          </p:cNvPr>
          <p:cNvSpPr/>
          <p:nvPr/>
        </p:nvSpPr>
        <p:spPr>
          <a:xfrm>
            <a:off x="7923600" y="2140075"/>
            <a:ext cx="2088000" cy="720000"/>
          </a:xfrm>
          <a:prstGeom prst="roundRect">
            <a:avLst/>
          </a:prstGeom>
          <a:solidFill>
            <a:srgbClr val="CA005D">
              <a:alpha val="50196"/>
            </a:srgbClr>
          </a:solidFill>
          <a:ln>
            <a:solidFill>
              <a:srgbClr val="CA005D">
                <a:alpha val="50196"/>
              </a:srgbClr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Een uitmuntend ondernemings- en vestigingsklimaat 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9E6CDBC-1EBB-7047-4B6F-3DC3C451B633}"/>
              </a:ext>
            </a:extLst>
          </p:cNvPr>
          <p:cNvSpPr/>
          <p:nvPr/>
        </p:nvSpPr>
        <p:spPr>
          <a:xfrm>
            <a:off x="7954929" y="4937483"/>
            <a:ext cx="2088000" cy="720000"/>
          </a:xfrm>
          <a:prstGeom prst="roundRect">
            <a:avLst/>
          </a:prstGeom>
          <a:solidFill>
            <a:srgbClr val="CA005D">
              <a:alpha val="50196"/>
            </a:srgbClr>
          </a:solidFill>
          <a:ln>
            <a:solidFill>
              <a:srgbClr val="CA005D">
                <a:alpha val="50196"/>
              </a:srgbClr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Een weerbaar Europa &amp; sterke Nederlandse regio's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729FC11-3D6D-C941-CD18-12815A420A7F}"/>
              </a:ext>
            </a:extLst>
          </p:cNvPr>
          <p:cNvCxnSpPr>
            <a:cxnSpLocks/>
          </p:cNvCxnSpPr>
          <p:nvPr/>
        </p:nvCxnSpPr>
        <p:spPr>
          <a:xfrm>
            <a:off x="10259122" y="1513418"/>
            <a:ext cx="0" cy="37840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0212BE50-6C81-7030-5A60-EC5F19EB6F42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10259122" y="3350939"/>
            <a:ext cx="1878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C8066228-4918-AC11-B678-EAD6F55FE54C}"/>
              </a:ext>
            </a:extLst>
          </p:cNvPr>
          <p:cNvCxnSpPr>
            <a:cxnSpLocks/>
            <a:stCxn id="45" idx="3"/>
          </p:cNvCxnSpPr>
          <p:nvPr/>
        </p:nvCxnSpPr>
        <p:spPr>
          <a:xfrm>
            <a:off x="10010112" y="1512174"/>
            <a:ext cx="2367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3BAC996C-3B3F-AF69-AE99-F29D969BB3A5}"/>
              </a:ext>
            </a:extLst>
          </p:cNvPr>
          <p:cNvCxnSpPr>
            <a:cxnSpLocks/>
            <a:stCxn id="47" idx="3"/>
          </p:cNvCxnSpPr>
          <p:nvPr/>
        </p:nvCxnSpPr>
        <p:spPr>
          <a:xfrm>
            <a:off x="10042929" y="5297483"/>
            <a:ext cx="21619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375B8DF-B14B-87EE-0539-3B84705B58B0}"/>
              </a:ext>
            </a:extLst>
          </p:cNvPr>
          <p:cNvCxnSpPr>
            <a:cxnSpLocks/>
          </p:cNvCxnSpPr>
          <p:nvPr/>
        </p:nvCxnSpPr>
        <p:spPr>
          <a:xfrm>
            <a:off x="10042929" y="2401800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CEFD668A-F8E2-8E6F-B9B3-7EB64C2B6E57}"/>
              </a:ext>
            </a:extLst>
          </p:cNvPr>
          <p:cNvCxnSpPr>
            <a:cxnSpLocks/>
          </p:cNvCxnSpPr>
          <p:nvPr/>
        </p:nvCxnSpPr>
        <p:spPr>
          <a:xfrm>
            <a:off x="10042929" y="4303550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8F73F86-482A-B66C-A731-FDE7D4A16125}"/>
              </a:ext>
            </a:extLst>
          </p:cNvPr>
          <p:cNvSpPr/>
          <p:nvPr/>
        </p:nvSpPr>
        <p:spPr>
          <a:xfrm>
            <a:off x="2026800" y="2886574"/>
            <a:ext cx="2018174" cy="540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Subsidies/</a:t>
            </a:r>
            <a:r>
              <a:rPr lang="en-US" sz="1400" dirty="0" err="1"/>
              <a:t>leningen</a:t>
            </a:r>
            <a:endParaRPr lang="nl-NL" sz="1400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B83DF99-DC3F-0843-A71B-9A15F50749E6}"/>
              </a:ext>
            </a:extLst>
          </p:cNvPr>
          <p:cNvSpPr/>
          <p:nvPr/>
        </p:nvSpPr>
        <p:spPr>
          <a:xfrm>
            <a:off x="2021251" y="4512848"/>
            <a:ext cx="2018174" cy="763856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Fiscale</a:t>
            </a:r>
            <a:r>
              <a:rPr lang="en-US" sz="1400" dirty="0"/>
              <a:t> </a:t>
            </a:r>
            <a:r>
              <a:rPr lang="en-US" sz="1400" dirty="0" err="1"/>
              <a:t>instrumenten</a:t>
            </a:r>
            <a:endParaRPr lang="en-US" sz="1400" dirty="0"/>
          </a:p>
          <a:p>
            <a:pPr algn="ctr"/>
            <a:r>
              <a:rPr lang="en-US" sz="1400" dirty="0"/>
              <a:t>(WBSO en </a:t>
            </a:r>
            <a:r>
              <a:rPr lang="en-US" sz="1400" dirty="0" err="1"/>
              <a:t>Innovatiebox</a:t>
            </a:r>
            <a:r>
              <a:rPr lang="en-US" sz="1400" dirty="0"/>
              <a:t>)</a:t>
            </a:r>
            <a:endParaRPr lang="nl-NL" sz="140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0683E90-AE10-0252-9C90-F027DA567703}"/>
              </a:ext>
            </a:extLst>
          </p:cNvPr>
          <p:cNvSpPr/>
          <p:nvPr/>
        </p:nvSpPr>
        <p:spPr>
          <a:xfrm>
            <a:off x="2009854" y="5422519"/>
            <a:ext cx="2018174" cy="921491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Financiering en </a:t>
            </a:r>
            <a:r>
              <a:rPr lang="en-US" sz="1400" dirty="0" err="1"/>
              <a:t>aansturing</a:t>
            </a:r>
            <a:r>
              <a:rPr lang="en-US" sz="1400" dirty="0"/>
              <a:t> RVO en </a:t>
            </a:r>
            <a:r>
              <a:rPr lang="en-US" sz="1400" dirty="0" err="1"/>
              <a:t>Techleap</a:t>
            </a:r>
            <a:endParaRPr lang="nl-NL" sz="1400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E9DB160-82B3-E683-00BC-1A796A658CFC}"/>
              </a:ext>
            </a:extLst>
          </p:cNvPr>
          <p:cNvSpPr/>
          <p:nvPr/>
        </p:nvSpPr>
        <p:spPr>
          <a:xfrm>
            <a:off x="2026800" y="1971577"/>
            <a:ext cx="2018174" cy="763856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Financiering en </a:t>
            </a:r>
            <a:r>
              <a:rPr lang="en-US" sz="1400" dirty="0" err="1"/>
              <a:t>aansturing</a:t>
            </a:r>
            <a:r>
              <a:rPr lang="en-US" sz="1400" dirty="0"/>
              <a:t>  </a:t>
            </a:r>
            <a:r>
              <a:rPr lang="en-US" sz="1400" dirty="0" err="1"/>
              <a:t>kennisinstellingen</a:t>
            </a:r>
            <a:endParaRPr lang="nl-NL" sz="1400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B992B4-D1D0-F49F-9962-786BE173643A}"/>
              </a:ext>
            </a:extLst>
          </p:cNvPr>
          <p:cNvSpPr/>
          <p:nvPr/>
        </p:nvSpPr>
        <p:spPr>
          <a:xfrm>
            <a:off x="4437607" y="4337366"/>
            <a:ext cx="3117812" cy="684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Het integraal ondersteunen van</a:t>
            </a:r>
          </a:p>
          <a:p>
            <a:pPr algn="ctr"/>
            <a:r>
              <a:rPr lang="nl-NL" sz="1200" dirty="0"/>
              <a:t>start- &amp; </a:t>
            </a:r>
            <a:r>
              <a:rPr lang="nl-NL" sz="1200" dirty="0" err="1"/>
              <a:t>scale</a:t>
            </a:r>
            <a:r>
              <a:rPr lang="nl-NL" sz="1200" dirty="0"/>
              <a:t> ups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796688E-26EB-AD93-DD44-36E40FCC01FD}"/>
              </a:ext>
            </a:extLst>
          </p:cNvPr>
          <p:cNvSpPr/>
          <p:nvPr/>
        </p:nvSpPr>
        <p:spPr>
          <a:xfrm>
            <a:off x="4430446" y="5811762"/>
            <a:ext cx="3117812" cy="64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Het versterken van de concurrentiekracht en de economische vernieuwing van sectoren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89220E-50EE-E1F4-8CEB-8EAEE8C6AB25}"/>
              </a:ext>
            </a:extLst>
          </p:cNvPr>
          <p:cNvSpPr/>
          <p:nvPr/>
        </p:nvSpPr>
        <p:spPr>
          <a:xfrm>
            <a:off x="4431979" y="5094130"/>
            <a:ext cx="3117812" cy="64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Het ondersteunen van de digitale transitie van bedrijven en sectoren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24AACBF-BA67-6EFE-D780-970A14C181C3}"/>
              </a:ext>
            </a:extLst>
          </p:cNvPr>
          <p:cNvCxnSpPr/>
          <p:nvPr/>
        </p:nvCxnSpPr>
        <p:spPr>
          <a:xfrm>
            <a:off x="1834719" y="1370365"/>
            <a:ext cx="0" cy="453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5EA844-2F6A-437F-6835-E828D57B468F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1647680" y="2139477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2AD8459-C8A8-E2F2-77D6-F18FA449B867}"/>
              </a:ext>
            </a:extLst>
          </p:cNvPr>
          <p:cNvCxnSpPr>
            <a:cxnSpLocks/>
          </p:cNvCxnSpPr>
          <p:nvPr/>
        </p:nvCxnSpPr>
        <p:spPr>
          <a:xfrm>
            <a:off x="1647680" y="4238035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9C0A077A-AE90-5053-6A7C-97AD520FB847}"/>
              </a:ext>
            </a:extLst>
          </p:cNvPr>
          <p:cNvCxnSpPr>
            <a:endCxn id="3" idx="1"/>
          </p:cNvCxnSpPr>
          <p:nvPr/>
        </p:nvCxnSpPr>
        <p:spPr>
          <a:xfrm>
            <a:off x="1826566" y="489050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AA0BFD7-9FEA-86CC-259A-7ACF4A10FAE4}"/>
              </a:ext>
            </a:extLst>
          </p:cNvPr>
          <p:cNvCxnSpPr/>
          <p:nvPr/>
        </p:nvCxnSpPr>
        <p:spPr>
          <a:xfrm>
            <a:off x="1838656" y="2403500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2969589-CDDC-505B-23F4-262AF460F90D}"/>
              </a:ext>
            </a:extLst>
          </p:cNvPr>
          <p:cNvCxnSpPr/>
          <p:nvPr/>
        </p:nvCxnSpPr>
        <p:spPr>
          <a:xfrm>
            <a:off x="1843772" y="316261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583B4731-0951-7860-05A8-3871D4C5BBEB}"/>
              </a:ext>
            </a:extLst>
          </p:cNvPr>
          <p:cNvCxnSpPr/>
          <p:nvPr/>
        </p:nvCxnSpPr>
        <p:spPr>
          <a:xfrm>
            <a:off x="1834718" y="590019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FE616892-BDA6-2B15-62FE-6B558129D4B6}"/>
              </a:ext>
            </a:extLst>
          </p:cNvPr>
          <p:cNvCxnSpPr>
            <a:cxnSpLocks/>
          </p:cNvCxnSpPr>
          <p:nvPr/>
        </p:nvCxnSpPr>
        <p:spPr>
          <a:xfrm flipH="1">
            <a:off x="7743722" y="1474320"/>
            <a:ext cx="7439" cy="46614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1187D47-2757-D22D-1550-E59F2E2B3CDB}"/>
              </a:ext>
            </a:extLst>
          </p:cNvPr>
          <p:cNvCxnSpPr>
            <a:cxnSpLocks/>
          </p:cNvCxnSpPr>
          <p:nvPr/>
        </p:nvCxnSpPr>
        <p:spPr>
          <a:xfrm>
            <a:off x="7560048" y="1474320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D853DF56-86BA-5896-AA2C-DE18D99B9365}"/>
              </a:ext>
            </a:extLst>
          </p:cNvPr>
          <p:cNvCxnSpPr>
            <a:cxnSpLocks/>
          </p:cNvCxnSpPr>
          <p:nvPr/>
        </p:nvCxnSpPr>
        <p:spPr>
          <a:xfrm>
            <a:off x="7543348" y="2401800"/>
            <a:ext cx="2078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286FA5D-E5E0-EA38-D94F-091BB9BB4885}"/>
              </a:ext>
            </a:extLst>
          </p:cNvPr>
          <p:cNvCxnSpPr>
            <a:cxnSpLocks/>
          </p:cNvCxnSpPr>
          <p:nvPr/>
        </p:nvCxnSpPr>
        <p:spPr>
          <a:xfrm>
            <a:off x="7519716" y="3137002"/>
            <a:ext cx="23144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53B62EBD-AD42-64DC-4905-FDA3376D5A1A}"/>
              </a:ext>
            </a:extLst>
          </p:cNvPr>
          <p:cNvCxnSpPr>
            <a:cxnSpLocks/>
          </p:cNvCxnSpPr>
          <p:nvPr/>
        </p:nvCxnSpPr>
        <p:spPr>
          <a:xfrm>
            <a:off x="7549791" y="3890756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35D6032-91A2-6FFE-DC48-9C98D45E7E59}"/>
              </a:ext>
            </a:extLst>
          </p:cNvPr>
          <p:cNvCxnSpPr>
            <a:cxnSpLocks/>
          </p:cNvCxnSpPr>
          <p:nvPr/>
        </p:nvCxnSpPr>
        <p:spPr>
          <a:xfrm>
            <a:off x="7551338" y="4667407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B0A60D6-1FFB-4AA9-DEBD-10A8EBECDF1A}"/>
              </a:ext>
            </a:extLst>
          </p:cNvPr>
          <p:cNvCxnSpPr>
            <a:cxnSpLocks/>
          </p:cNvCxnSpPr>
          <p:nvPr/>
        </p:nvCxnSpPr>
        <p:spPr>
          <a:xfrm>
            <a:off x="7556683" y="5420382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821BC051-1899-7D60-76C0-74BF38D10EE2}"/>
              </a:ext>
            </a:extLst>
          </p:cNvPr>
          <p:cNvCxnSpPr>
            <a:cxnSpLocks/>
          </p:cNvCxnSpPr>
          <p:nvPr/>
        </p:nvCxnSpPr>
        <p:spPr>
          <a:xfrm>
            <a:off x="7542629" y="6135762"/>
            <a:ext cx="2059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50229547-0387-68F1-AC30-9F55A73708F2}"/>
              </a:ext>
            </a:extLst>
          </p:cNvPr>
          <p:cNvCxnSpPr/>
          <p:nvPr/>
        </p:nvCxnSpPr>
        <p:spPr>
          <a:xfrm>
            <a:off x="7746699" y="4432893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: Rounded Corners 43">
            <a:extLst>
              <a:ext uri="{FF2B5EF4-FFF2-40B4-BE49-F238E27FC236}">
                <a16:creationId xmlns:a16="http://schemas.microsoft.com/office/drawing/2014/main" id="{2D917AF3-B413-23B5-0251-F9EB088AE8E5}"/>
              </a:ext>
            </a:extLst>
          </p:cNvPr>
          <p:cNvSpPr/>
          <p:nvPr/>
        </p:nvSpPr>
        <p:spPr>
          <a:xfrm>
            <a:off x="7923600" y="4006532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Innovatiebevordering &amp; economische vernieuwing sectoren</a:t>
            </a:r>
          </a:p>
        </p:txBody>
      </p:sp>
      <p:sp>
        <p:nvSpPr>
          <p:cNvPr id="27" name="Rectangle: Rounded Corners 17">
            <a:extLst>
              <a:ext uri="{FF2B5EF4-FFF2-40B4-BE49-F238E27FC236}">
                <a16:creationId xmlns:a16="http://schemas.microsoft.com/office/drawing/2014/main" id="{7894748B-2F2C-0194-F709-156399A2D54B}"/>
              </a:ext>
            </a:extLst>
          </p:cNvPr>
          <p:cNvSpPr/>
          <p:nvPr/>
        </p:nvSpPr>
        <p:spPr>
          <a:xfrm>
            <a:off x="2016534" y="3624604"/>
            <a:ext cx="2018174" cy="763856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Cofinanciering Europese programma’s</a:t>
            </a:r>
          </a:p>
        </p:txBody>
      </p:sp>
      <p:cxnSp>
        <p:nvCxnSpPr>
          <p:cNvPr id="29" name="Straight Arrow Connector 87">
            <a:extLst>
              <a:ext uri="{FF2B5EF4-FFF2-40B4-BE49-F238E27FC236}">
                <a16:creationId xmlns:a16="http://schemas.microsoft.com/office/drawing/2014/main" id="{AE1176CA-6E80-48CC-8085-CB05F7E2D932}"/>
              </a:ext>
            </a:extLst>
          </p:cNvPr>
          <p:cNvCxnSpPr/>
          <p:nvPr/>
        </p:nvCxnSpPr>
        <p:spPr>
          <a:xfrm>
            <a:off x="1834718" y="487149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87">
            <a:extLst>
              <a:ext uri="{FF2B5EF4-FFF2-40B4-BE49-F238E27FC236}">
                <a16:creationId xmlns:a16="http://schemas.microsoft.com/office/drawing/2014/main" id="{C259567D-0333-4A1A-C6D2-F0F58292E9FC}"/>
              </a:ext>
            </a:extLst>
          </p:cNvPr>
          <p:cNvCxnSpPr/>
          <p:nvPr/>
        </p:nvCxnSpPr>
        <p:spPr>
          <a:xfrm>
            <a:off x="1834718" y="136629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: Rounded Corners 16">
            <a:extLst>
              <a:ext uri="{FF2B5EF4-FFF2-40B4-BE49-F238E27FC236}">
                <a16:creationId xmlns:a16="http://schemas.microsoft.com/office/drawing/2014/main" id="{E1A5CB5C-853C-1DEB-1F47-F191761BBF46}"/>
              </a:ext>
            </a:extLst>
          </p:cNvPr>
          <p:cNvSpPr/>
          <p:nvPr/>
        </p:nvSpPr>
        <p:spPr>
          <a:xfrm>
            <a:off x="2027163" y="915464"/>
            <a:ext cx="2018174" cy="921491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Regierol</a:t>
            </a:r>
            <a:r>
              <a:rPr lang="en-US" sz="1400" dirty="0"/>
              <a:t> </a:t>
            </a:r>
            <a:r>
              <a:rPr lang="en-US" sz="1400" dirty="0" err="1"/>
              <a:t>bij</a:t>
            </a:r>
            <a:r>
              <a:rPr lang="en-US" sz="1400" dirty="0"/>
              <a:t> </a:t>
            </a:r>
            <a:r>
              <a:rPr lang="en-US" sz="1400" dirty="0" err="1"/>
              <a:t>missiegedreven</a:t>
            </a:r>
            <a:r>
              <a:rPr lang="en-US" sz="1400" dirty="0"/>
              <a:t> </a:t>
            </a:r>
            <a:r>
              <a:rPr lang="en-US" sz="1400" dirty="0" err="1"/>
              <a:t>innovatiebeleid</a:t>
            </a:r>
            <a:endParaRPr lang="nl-NL" sz="1400" dirty="0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42BD94E-E4EE-6DE6-6EC8-161B7F2108D1}"/>
              </a:ext>
            </a:extLst>
          </p:cNvPr>
          <p:cNvCxnSpPr>
            <a:cxnSpLocks/>
          </p:cNvCxnSpPr>
          <p:nvPr/>
        </p:nvCxnSpPr>
        <p:spPr>
          <a:xfrm flipH="1">
            <a:off x="4225218" y="1467974"/>
            <a:ext cx="15889" cy="46677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9365B20-7866-8033-F741-4F4E09F2E077}"/>
              </a:ext>
            </a:extLst>
          </p:cNvPr>
          <p:cNvCxnSpPr>
            <a:cxnSpLocks/>
          </p:cNvCxnSpPr>
          <p:nvPr/>
        </p:nvCxnSpPr>
        <p:spPr>
          <a:xfrm>
            <a:off x="4055600" y="1611166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E6E0B4A-5354-03AB-3715-6A21413A45F5}"/>
              </a:ext>
            </a:extLst>
          </p:cNvPr>
          <p:cNvCxnSpPr>
            <a:cxnSpLocks/>
          </p:cNvCxnSpPr>
          <p:nvPr/>
        </p:nvCxnSpPr>
        <p:spPr>
          <a:xfrm>
            <a:off x="4038869" y="5978515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A1526E6-AADB-51D2-4EE0-D4EA8EE6C413}"/>
              </a:ext>
            </a:extLst>
          </p:cNvPr>
          <p:cNvCxnSpPr>
            <a:cxnSpLocks/>
          </p:cNvCxnSpPr>
          <p:nvPr/>
        </p:nvCxnSpPr>
        <p:spPr>
          <a:xfrm>
            <a:off x="4045714" y="2370377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FB46B9E5-8724-B347-4DC4-99AEE9CE5CBA}"/>
              </a:ext>
            </a:extLst>
          </p:cNvPr>
          <p:cNvCxnSpPr>
            <a:cxnSpLocks/>
          </p:cNvCxnSpPr>
          <p:nvPr/>
        </p:nvCxnSpPr>
        <p:spPr>
          <a:xfrm>
            <a:off x="4037839" y="4885428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2F8BD3EA-E831-DF67-4577-EB34A693CB1D}"/>
              </a:ext>
            </a:extLst>
          </p:cNvPr>
          <p:cNvCxnSpPr/>
          <p:nvPr/>
        </p:nvCxnSpPr>
        <p:spPr>
          <a:xfrm>
            <a:off x="4253903" y="1467974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BDB7A4D1-8421-6533-D166-EC268FBE2F78}"/>
              </a:ext>
            </a:extLst>
          </p:cNvPr>
          <p:cNvCxnSpPr>
            <a:cxnSpLocks/>
          </p:cNvCxnSpPr>
          <p:nvPr/>
        </p:nvCxnSpPr>
        <p:spPr>
          <a:xfrm>
            <a:off x="4193889" y="2370377"/>
            <a:ext cx="267408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D3B2CEDF-1AFC-D612-2ED3-93EBE3FEFABD}"/>
              </a:ext>
            </a:extLst>
          </p:cNvPr>
          <p:cNvCxnSpPr>
            <a:cxnSpLocks/>
          </p:cNvCxnSpPr>
          <p:nvPr/>
        </p:nvCxnSpPr>
        <p:spPr>
          <a:xfrm flipV="1">
            <a:off x="4241656" y="3182662"/>
            <a:ext cx="187055" cy="2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B7888B2E-B938-5054-89B0-12A9B9B03ECC}"/>
              </a:ext>
            </a:extLst>
          </p:cNvPr>
          <p:cNvCxnSpPr>
            <a:cxnSpLocks/>
          </p:cNvCxnSpPr>
          <p:nvPr/>
        </p:nvCxnSpPr>
        <p:spPr>
          <a:xfrm flipV="1">
            <a:off x="4226578" y="4672233"/>
            <a:ext cx="231871" cy="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487510BE-7CAA-E505-117B-045C4C9EE4EF}"/>
              </a:ext>
            </a:extLst>
          </p:cNvPr>
          <p:cNvCxnSpPr>
            <a:cxnSpLocks/>
          </p:cNvCxnSpPr>
          <p:nvPr/>
        </p:nvCxnSpPr>
        <p:spPr>
          <a:xfrm>
            <a:off x="4236318" y="542038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DCAE94B0-B132-8F72-9851-0DA52AA0E3D8}"/>
              </a:ext>
            </a:extLst>
          </p:cNvPr>
          <p:cNvCxnSpPr>
            <a:cxnSpLocks/>
            <a:endCxn id="26" idx="1"/>
          </p:cNvCxnSpPr>
          <p:nvPr/>
        </p:nvCxnSpPr>
        <p:spPr>
          <a:xfrm>
            <a:off x="4233938" y="6135762"/>
            <a:ext cx="1965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B234B6B4-1D0B-54A9-2B77-04DF82A6C73C}"/>
              </a:ext>
            </a:extLst>
          </p:cNvPr>
          <p:cNvCxnSpPr>
            <a:cxnSpLocks/>
          </p:cNvCxnSpPr>
          <p:nvPr/>
        </p:nvCxnSpPr>
        <p:spPr>
          <a:xfrm flipV="1">
            <a:off x="4232056" y="3939918"/>
            <a:ext cx="231871" cy="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31BD2302-5722-35B9-9333-38FD27B21C49}"/>
              </a:ext>
            </a:extLst>
          </p:cNvPr>
          <p:cNvCxnSpPr>
            <a:cxnSpLocks/>
          </p:cNvCxnSpPr>
          <p:nvPr/>
        </p:nvCxnSpPr>
        <p:spPr>
          <a:xfrm>
            <a:off x="4044974" y="4019514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DC64D6D8-C364-3140-6085-EE0407CCE72D}"/>
              </a:ext>
            </a:extLst>
          </p:cNvPr>
          <p:cNvCxnSpPr>
            <a:cxnSpLocks/>
          </p:cNvCxnSpPr>
          <p:nvPr/>
        </p:nvCxnSpPr>
        <p:spPr>
          <a:xfrm>
            <a:off x="4054068" y="3179462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5148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3" y="367982"/>
            <a:ext cx="2018174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4424818" y="367982"/>
            <a:ext cx="3117812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50819" y="218023"/>
            <a:ext cx="2088000" cy="520759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3997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C1. MISSIEGEDREVEN INNOVATIEBELEID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50614" y="1712091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Budget B&amp;I</a:t>
            </a:r>
            <a:endParaRPr lang="nl-NL" sz="14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0945E88-22D4-8E3B-DA71-A610CF5589AF}"/>
              </a:ext>
            </a:extLst>
          </p:cNvPr>
          <p:cNvSpPr/>
          <p:nvPr/>
        </p:nvSpPr>
        <p:spPr>
          <a:xfrm>
            <a:off x="4439838" y="4971097"/>
            <a:ext cx="3117812" cy="900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Meer valorisatieactiviteiten van publieke kennisinstellingen gericht op maatschappelijke missies, ontwikkeling van sleuteltechnologieën en de digitale transitie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4439223" y="1960375"/>
            <a:ext cx="3093806" cy="57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0" dirty="0">
                <a:solidFill>
                  <a:schemeClr val="bg1"/>
                </a:solidFill>
              </a:rPr>
              <a:t>Meer publiek-private samenwerking gericht op maatschappelijke missies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4456641" y="2649438"/>
            <a:ext cx="3079410" cy="684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Meer publiek-private samenwerking gericht op ontwikkeling sleuteltechnologieën en de digitale transitie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388CF38-D221-9314-5DEA-0E399A0800B5}"/>
              </a:ext>
            </a:extLst>
          </p:cNvPr>
          <p:cNvSpPr/>
          <p:nvPr/>
        </p:nvSpPr>
        <p:spPr>
          <a:xfrm>
            <a:off x="4439222" y="3459309"/>
            <a:ext cx="3105873" cy="612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Meer private en publieke R&amp;D gericht op maatschappelijke missies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56499" y="2313889"/>
            <a:ext cx="1605600" cy="2082496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Missiegedreven innovatiebeleid: PPS-innovatie-programma’s met economische en maatschappelijke impact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50613" y="4021446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Coördinerend beleid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729FC11-3D6D-C941-CD18-12815A420A7F}"/>
              </a:ext>
            </a:extLst>
          </p:cNvPr>
          <p:cNvCxnSpPr>
            <a:cxnSpLocks/>
          </p:cNvCxnSpPr>
          <p:nvPr/>
        </p:nvCxnSpPr>
        <p:spPr>
          <a:xfrm>
            <a:off x="10284217" y="1635957"/>
            <a:ext cx="0" cy="3312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8F73F86-482A-B66C-A731-FDE7D4A16125}"/>
              </a:ext>
            </a:extLst>
          </p:cNvPr>
          <p:cNvSpPr/>
          <p:nvPr/>
        </p:nvSpPr>
        <p:spPr>
          <a:xfrm>
            <a:off x="2052000" y="2632144"/>
            <a:ext cx="2016000" cy="2280299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Subsidies/leningen:</a:t>
            </a:r>
          </a:p>
          <a:p>
            <a:pPr marL="90000" indent="-90000" algn="ctr">
              <a:buFontTx/>
              <a:buChar char="-"/>
            </a:pPr>
            <a:r>
              <a:rPr lang="nl-NL" sz="1200" dirty="0"/>
              <a:t>PPS Innovatie, MIT</a:t>
            </a:r>
          </a:p>
          <a:p>
            <a:pPr marL="90000" indent="-90000" algn="ctr"/>
            <a:r>
              <a:rPr lang="nl-NL" sz="1200" dirty="0"/>
              <a:t>- NWO-TTW: Perspectief en Venture Challenge</a:t>
            </a:r>
          </a:p>
          <a:p>
            <a:pPr marL="36000" indent="-36000" algn="ctr">
              <a:buFontTx/>
              <a:buChar char="-"/>
            </a:pPr>
            <a:r>
              <a:rPr lang="nl-NL" sz="1200" dirty="0"/>
              <a:t>Eureka Clusters, cofinanciering Europese programma’s</a:t>
            </a:r>
          </a:p>
          <a:p>
            <a:pPr marL="90000" indent="-90000" algn="ctr">
              <a:buFontTx/>
              <a:buChar char="-"/>
            </a:pPr>
            <a:r>
              <a:rPr lang="nl-NL" sz="1200" dirty="0"/>
              <a:t>Strategisch Belangrijke Onderzoeksprogramma’s</a:t>
            </a:r>
          </a:p>
          <a:p>
            <a:pPr marL="90000" indent="-90000" algn="ctr">
              <a:buFontTx/>
              <a:buChar char="-"/>
            </a:pPr>
            <a:r>
              <a:rPr lang="nl-NL" sz="1200" dirty="0"/>
              <a:t>Regeneratief </a:t>
            </a:r>
          </a:p>
          <a:p>
            <a:pPr algn="ctr"/>
            <a:r>
              <a:rPr lang="nl-NL" sz="1200" dirty="0"/>
              <a:t>Geneeskundige Onderzoeksprojecten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0683E90-AE10-0252-9C90-F027DA567703}"/>
              </a:ext>
            </a:extLst>
          </p:cNvPr>
          <p:cNvSpPr/>
          <p:nvPr/>
        </p:nvSpPr>
        <p:spPr>
          <a:xfrm>
            <a:off x="2052000" y="1485402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Nationale Technologiestrategie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E9DB160-82B3-E683-00BC-1A796A658CFC}"/>
              </a:ext>
            </a:extLst>
          </p:cNvPr>
          <p:cNvSpPr/>
          <p:nvPr/>
        </p:nvSpPr>
        <p:spPr>
          <a:xfrm>
            <a:off x="2052000" y="2068725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Financiering en aansturing TO2-instellingen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B992B4-D1D0-F49F-9962-786BE173643A}"/>
              </a:ext>
            </a:extLst>
          </p:cNvPr>
          <p:cNvSpPr/>
          <p:nvPr/>
        </p:nvSpPr>
        <p:spPr>
          <a:xfrm>
            <a:off x="4432514" y="4180105"/>
            <a:ext cx="3110882" cy="684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Meer private en publieke R&amp;D gericht op ontwikkeling van sleuteltechnologieën en de digitale transitie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5EA844-2F6A-437F-6835-E828D57B468F}"/>
              </a:ext>
            </a:extLst>
          </p:cNvPr>
          <p:cNvCxnSpPr>
            <a:cxnSpLocks/>
          </p:cNvCxnSpPr>
          <p:nvPr/>
        </p:nvCxnSpPr>
        <p:spPr>
          <a:xfrm>
            <a:off x="1665914" y="2122062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2AD8459-C8A8-E2F2-77D6-F18FA449B867}"/>
              </a:ext>
            </a:extLst>
          </p:cNvPr>
          <p:cNvCxnSpPr>
            <a:cxnSpLocks/>
          </p:cNvCxnSpPr>
          <p:nvPr/>
        </p:nvCxnSpPr>
        <p:spPr>
          <a:xfrm>
            <a:off x="1665098" y="4437244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Rectangle: Rounded Corners 43">
            <a:extLst>
              <a:ext uri="{FF2B5EF4-FFF2-40B4-BE49-F238E27FC236}">
                <a16:creationId xmlns:a16="http://schemas.microsoft.com/office/drawing/2014/main" id="{2D917AF3-B413-23B5-0251-F9EB088AE8E5}"/>
              </a:ext>
            </a:extLst>
          </p:cNvPr>
          <p:cNvSpPr/>
          <p:nvPr/>
        </p:nvSpPr>
        <p:spPr>
          <a:xfrm>
            <a:off x="7954704" y="2352252"/>
            <a:ext cx="2088000" cy="936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Versterking van sleuteltechnologieën en voortgang bij de digitale transitie</a:t>
            </a:r>
          </a:p>
        </p:txBody>
      </p:sp>
      <p:sp>
        <p:nvSpPr>
          <p:cNvPr id="31" name="Rectangle: Rounded Corners 16">
            <a:extLst>
              <a:ext uri="{FF2B5EF4-FFF2-40B4-BE49-F238E27FC236}">
                <a16:creationId xmlns:a16="http://schemas.microsoft.com/office/drawing/2014/main" id="{E1A5CB5C-853C-1DEB-1F47-F191761BBF46}"/>
              </a:ext>
            </a:extLst>
          </p:cNvPr>
          <p:cNvSpPr/>
          <p:nvPr/>
        </p:nvSpPr>
        <p:spPr>
          <a:xfrm>
            <a:off x="2052000" y="826830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Regierol bij missiegedreven innovatiebeleid</a:t>
            </a:r>
          </a:p>
        </p:txBody>
      </p:sp>
      <p:sp>
        <p:nvSpPr>
          <p:cNvPr id="18" name="Rectangle: Rounded Corners 43">
            <a:extLst>
              <a:ext uri="{FF2B5EF4-FFF2-40B4-BE49-F238E27FC236}">
                <a16:creationId xmlns:a16="http://schemas.microsoft.com/office/drawing/2014/main" id="{622B76D0-1DCB-B0E2-8244-5FCB1710C5D6}"/>
              </a:ext>
            </a:extLst>
          </p:cNvPr>
          <p:cNvSpPr/>
          <p:nvPr/>
        </p:nvSpPr>
        <p:spPr>
          <a:xfrm>
            <a:off x="7955427" y="3658180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innovatie bij bedrijven</a:t>
            </a:r>
          </a:p>
        </p:txBody>
      </p:sp>
      <p:sp>
        <p:nvSpPr>
          <p:cNvPr id="20" name="Rectangle: Rounded Corners 43">
            <a:extLst>
              <a:ext uri="{FF2B5EF4-FFF2-40B4-BE49-F238E27FC236}">
                <a16:creationId xmlns:a16="http://schemas.microsoft.com/office/drawing/2014/main" id="{A8D916B9-010F-7EA6-81E0-7BB58D2D997D}"/>
              </a:ext>
            </a:extLst>
          </p:cNvPr>
          <p:cNvSpPr/>
          <p:nvPr/>
        </p:nvSpPr>
        <p:spPr>
          <a:xfrm>
            <a:off x="7953200" y="4720736"/>
            <a:ext cx="2088000" cy="720000"/>
          </a:xfrm>
          <a:prstGeom prst="roundRect">
            <a:avLst>
              <a:gd name="adj" fmla="val 16667"/>
            </a:avLst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Versterking verdienvermogen van bedrijven</a:t>
            </a:r>
          </a:p>
        </p:txBody>
      </p:sp>
      <p:sp>
        <p:nvSpPr>
          <p:cNvPr id="25" name="Rectangle: Rounded Corners 43">
            <a:extLst>
              <a:ext uri="{FF2B5EF4-FFF2-40B4-BE49-F238E27FC236}">
                <a16:creationId xmlns:a16="http://schemas.microsoft.com/office/drawing/2014/main" id="{F17DA26D-0D6A-3098-505E-9D918CDA1654}"/>
              </a:ext>
            </a:extLst>
          </p:cNvPr>
          <p:cNvSpPr/>
          <p:nvPr/>
        </p:nvSpPr>
        <p:spPr>
          <a:xfrm>
            <a:off x="7944794" y="1266432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Oplossingen voor maatschappelijke uitdagingen</a:t>
            </a:r>
          </a:p>
        </p:txBody>
      </p:sp>
      <p:cxnSp>
        <p:nvCxnSpPr>
          <p:cNvPr id="33" name="Straight Arrow Connector 90">
            <a:extLst>
              <a:ext uri="{FF2B5EF4-FFF2-40B4-BE49-F238E27FC236}">
                <a16:creationId xmlns:a16="http://schemas.microsoft.com/office/drawing/2014/main" id="{61AF7D7A-977E-3253-13B8-BC25907CB13E}"/>
              </a:ext>
            </a:extLst>
          </p:cNvPr>
          <p:cNvCxnSpPr>
            <a:cxnSpLocks/>
            <a:stCxn id="21" idx="2"/>
            <a:endCxn id="18" idx="0"/>
          </p:cNvCxnSpPr>
          <p:nvPr/>
        </p:nvCxnSpPr>
        <p:spPr>
          <a:xfrm>
            <a:off x="8998704" y="3288252"/>
            <a:ext cx="723" cy="3699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90">
            <a:extLst>
              <a:ext uri="{FF2B5EF4-FFF2-40B4-BE49-F238E27FC236}">
                <a16:creationId xmlns:a16="http://schemas.microsoft.com/office/drawing/2014/main" id="{7CC1126D-E167-2219-235A-2E5C4412D6B7}"/>
              </a:ext>
            </a:extLst>
          </p:cNvPr>
          <p:cNvCxnSpPr>
            <a:cxnSpLocks/>
          </p:cNvCxnSpPr>
          <p:nvPr/>
        </p:nvCxnSpPr>
        <p:spPr>
          <a:xfrm flipH="1">
            <a:off x="9000000" y="4378180"/>
            <a:ext cx="2227" cy="342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90">
            <a:extLst>
              <a:ext uri="{FF2B5EF4-FFF2-40B4-BE49-F238E27FC236}">
                <a16:creationId xmlns:a16="http://schemas.microsoft.com/office/drawing/2014/main" id="{F5D04717-DB5B-F295-D1EA-19E339912785}"/>
              </a:ext>
            </a:extLst>
          </p:cNvPr>
          <p:cNvCxnSpPr>
            <a:cxnSpLocks/>
          </p:cNvCxnSpPr>
          <p:nvPr/>
        </p:nvCxnSpPr>
        <p:spPr>
          <a:xfrm flipH="1" flipV="1">
            <a:off x="9000000" y="1986432"/>
            <a:ext cx="9910" cy="3658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90">
            <a:extLst>
              <a:ext uri="{FF2B5EF4-FFF2-40B4-BE49-F238E27FC236}">
                <a16:creationId xmlns:a16="http://schemas.microsoft.com/office/drawing/2014/main" id="{0EF8DA12-FD83-914D-B4EA-2F5420E7251E}"/>
              </a:ext>
            </a:extLst>
          </p:cNvPr>
          <p:cNvCxnSpPr>
            <a:cxnSpLocks/>
          </p:cNvCxnSpPr>
          <p:nvPr/>
        </p:nvCxnSpPr>
        <p:spPr>
          <a:xfrm flipH="1">
            <a:off x="10041199" y="4956911"/>
            <a:ext cx="25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107">
            <a:extLst>
              <a:ext uri="{FF2B5EF4-FFF2-40B4-BE49-F238E27FC236}">
                <a16:creationId xmlns:a16="http://schemas.microsoft.com/office/drawing/2014/main" id="{40B0ABFF-E86C-B794-E39F-5B6BFD37CCFC}"/>
              </a:ext>
            </a:extLst>
          </p:cNvPr>
          <p:cNvCxnSpPr>
            <a:cxnSpLocks/>
          </p:cNvCxnSpPr>
          <p:nvPr/>
        </p:nvCxnSpPr>
        <p:spPr>
          <a:xfrm>
            <a:off x="10049909" y="5087342"/>
            <a:ext cx="122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90">
            <a:extLst>
              <a:ext uri="{FF2B5EF4-FFF2-40B4-BE49-F238E27FC236}">
                <a16:creationId xmlns:a16="http://schemas.microsoft.com/office/drawing/2014/main" id="{5CB8B7E3-B554-F1FD-8070-A63C41E778B0}"/>
              </a:ext>
            </a:extLst>
          </p:cNvPr>
          <p:cNvCxnSpPr>
            <a:cxnSpLocks/>
          </p:cNvCxnSpPr>
          <p:nvPr/>
        </p:nvCxnSpPr>
        <p:spPr>
          <a:xfrm flipV="1">
            <a:off x="11282171" y="4408379"/>
            <a:ext cx="0" cy="684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107">
            <a:extLst>
              <a:ext uri="{FF2B5EF4-FFF2-40B4-BE49-F238E27FC236}">
                <a16:creationId xmlns:a16="http://schemas.microsoft.com/office/drawing/2014/main" id="{9EDDA3BB-BDA6-B5F8-B02E-28294C3F9EA6}"/>
              </a:ext>
            </a:extLst>
          </p:cNvPr>
          <p:cNvCxnSpPr>
            <a:cxnSpLocks/>
          </p:cNvCxnSpPr>
          <p:nvPr/>
        </p:nvCxnSpPr>
        <p:spPr>
          <a:xfrm flipV="1">
            <a:off x="10042319" y="1601043"/>
            <a:ext cx="1224000" cy="20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90">
            <a:extLst>
              <a:ext uri="{FF2B5EF4-FFF2-40B4-BE49-F238E27FC236}">
                <a16:creationId xmlns:a16="http://schemas.microsoft.com/office/drawing/2014/main" id="{7DFA82B3-526B-8635-8B19-DF586ADDE015}"/>
              </a:ext>
            </a:extLst>
          </p:cNvPr>
          <p:cNvCxnSpPr>
            <a:cxnSpLocks/>
          </p:cNvCxnSpPr>
          <p:nvPr/>
        </p:nvCxnSpPr>
        <p:spPr>
          <a:xfrm>
            <a:off x="11249808" y="1610486"/>
            <a:ext cx="0" cy="684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47">
            <a:extLst>
              <a:ext uri="{FF2B5EF4-FFF2-40B4-BE49-F238E27FC236}">
                <a16:creationId xmlns:a16="http://schemas.microsoft.com/office/drawing/2014/main" id="{E563D3DA-BAC5-C1F3-3025-9D9F925793DE}"/>
              </a:ext>
            </a:extLst>
          </p:cNvPr>
          <p:cNvCxnSpPr>
            <a:cxnSpLocks/>
          </p:cNvCxnSpPr>
          <p:nvPr/>
        </p:nvCxnSpPr>
        <p:spPr>
          <a:xfrm>
            <a:off x="1843428" y="1076325"/>
            <a:ext cx="12201" cy="471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7E7E3E1-A000-7101-509B-9682B2778B91}"/>
              </a:ext>
            </a:extLst>
          </p:cNvPr>
          <p:cNvCxnSpPr>
            <a:cxnSpLocks/>
          </p:cNvCxnSpPr>
          <p:nvPr/>
        </p:nvCxnSpPr>
        <p:spPr>
          <a:xfrm flipH="1">
            <a:off x="4284868" y="2226080"/>
            <a:ext cx="8594" cy="3204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E148550-7361-AF07-5B8A-CC45F4EE8EB1}"/>
              </a:ext>
            </a:extLst>
          </p:cNvPr>
          <p:cNvCxnSpPr/>
          <p:nvPr/>
        </p:nvCxnSpPr>
        <p:spPr>
          <a:xfrm flipV="1">
            <a:off x="4184952" y="3756546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F2B1200F-5004-EE9F-17CE-881371EBAD20}"/>
              </a:ext>
            </a:extLst>
          </p:cNvPr>
          <p:cNvCxnSpPr>
            <a:cxnSpLocks/>
          </p:cNvCxnSpPr>
          <p:nvPr/>
        </p:nvCxnSpPr>
        <p:spPr>
          <a:xfrm>
            <a:off x="4294800" y="2231016"/>
            <a:ext cx="14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8C327430-778E-7AB3-3748-BFC330DAF7EC}"/>
              </a:ext>
            </a:extLst>
          </p:cNvPr>
          <p:cNvCxnSpPr>
            <a:cxnSpLocks/>
          </p:cNvCxnSpPr>
          <p:nvPr/>
        </p:nvCxnSpPr>
        <p:spPr>
          <a:xfrm flipV="1">
            <a:off x="4294800" y="2982600"/>
            <a:ext cx="144000" cy="7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8A9621A0-E35C-B75F-D21F-EB769DF75D2F}"/>
              </a:ext>
            </a:extLst>
          </p:cNvPr>
          <p:cNvCxnSpPr>
            <a:cxnSpLocks/>
          </p:cNvCxnSpPr>
          <p:nvPr/>
        </p:nvCxnSpPr>
        <p:spPr>
          <a:xfrm flipV="1">
            <a:off x="4294800" y="3754500"/>
            <a:ext cx="14400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9DA9C5EC-B65C-6258-9BEB-9D671C146142}"/>
              </a:ext>
            </a:extLst>
          </p:cNvPr>
          <p:cNvCxnSpPr>
            <a:cxnSpLocks/>
          </p:cNvCxnSpPr>
          <p:nvPr/>
        </p:nvCxnSpPr>
        <p:spPr>
          <a:xfrm>
            <a:off x="4294800" y="4515375"/>
            <a:ext cx="14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E40CF557-A956-84D0-32AD-50AE2948E315}"/>
              </a:ext>
            </a:extLst>
          </p:cNvPr>
          <p:cNvCxnSpPr>
            <a:cxnSpLocks/>
          </p:cNvCxnSpPr>
          <p:nvPr/>
        </p:nvCxnSpPr>
        <p:spPr>
          <a:xfrm>
            <a:off x="4286091" y="5428593"/>
            <a:ext cx="144000" cy="38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1BB5B552-7087-370B-62B0-9091F47B3A93}"/>
              </a:ext>
            </a:extLst>
          </p:cNvPr>
          <p:cNvCxnSpPr>
            <a:cxnSpLocks/>
          </p:cNvCxnSpPr>
          <p:nvPr/>
        </p:nvCxnSpPr>
        <p:spPr>
          <a:xfrm>
            <a:off x="7524435" y="1422833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ctangle: Rounded Corners 20">
            <a:extLst>
              <a:ext uri="{FF2B5EF4-FFF2-40B4-BE49-F238E27FC236}">
                <a16:creationId xmlns:a16="http://schemas.microsoft.com/office/drawing/2014/main" id="{F6D571FA-AC23-E2CA-6631-B70B928C262C}"/>
              </a:ext>
            </a:extLst>
          </p:cNvPr>
          <p:cNvSpPr/>
          <p:nvPr/>
        </p:nvSpPr>
        <p:spPr>
          <a:xfrm>
            <a:off x="41900" y="6106107"/>
            <a:ext cx="4343095" cy="723317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b="1" dirty="0" err="1">
                <a:solidFill>
                  <a:schemeClr val="tx1"/>
                </a:solidFill>
              </a:rPr>
              <a:t>Externe</a:t>
            </a:r>
            <a:r>
              <a:rPr lang="en-US" sz="1100" b="1" dirty="0">
                <a:solidFill>
                  <a:schemeClr val="tx1"/>
                </a:solidFill>
              </a:rPr>
              <a:t> </a:t>
            </a:r>
            <a:r>
              <a:rPr lang="en-US" sz="1100" b="1" dirty="0" err="1">
                <a:solidFill>
                  <a:schemeClr val="tx1"/>
                </a:solidFill>
              </a:rPr>
              <a:t>invloeden</a:t>
            </a:r>
            <a:endParaRPr lang="en-US" sz="1100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nl-NL" sz="1100" dirty="0">
                <a:solidFill>
                  <a:schemeClr val="tx1"/>
                </a:solidFill>
              </a:rPr>
              <a:t> Beleid van andere departementen</a:t>
            </a:r>
          </a:p>
          <a:p>
            <a:pPr>
              <a:buFontTx/>
              <a:buChar char="-"/>
            </a:pPr>
            <a:r>
              <a:rPr lang="nl-NL" sz="1100" dirty="0">
                <a:solidFill>
                  <a:schemeClr val="tx1"/>
                </a:solidFill>
              </a:rPr>
              <a:t> Afzetpotentieel voor oplossingen voor maatschappelijke uitdagingen</a:t>
            </a:r>
          </a:p>
          <a:p>
            <a:r>
              <a:rPr lang="nl-NL" sz="1100" dirty="0">
                <a:solidFill>
                  <a:schemeClr val="tx1"/>
                </a:solidFill>
              </a:rPr>
              <a:t>- Technologische ontwikkelingen wereldwijd</a:t>
            </a:r>
          </a:p>
        </p:txBody>
      </p:sp>
      <p:sp>
        <p:nvSpPr>
          <p:cNvPr id="29" name="Rectangle 19">
            <a:extLst>
              <a:ext uri="{FF2B5EF4-FFF2-40B4-BE49-F238E27FC236}">
                <a16:creationId xmlns:a16="http://schemas.microsoft.com/office/drawing/2014/main" id="{9B6C416D-6CBB-CE0C-0DE4-8884933D52B3}"/>
              </a:ext>
            </a:extLst>
          </p:cNvPr>
          <p:cNvSpPr/>
          <p:nvPr/>
        </p:nvSpPr>
        <p:spPr>
          <a:xfrm>
            <a:off x="7841553" y="1015181"/>
            <a:ext cx="4294692" cy="460758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30" name="Straight Connector 22">
            <a:extLst>
              <a:ext uri="{FF2B5EF4-FFF2-40B4-BE49-F238E27FC236}">
                <a16:creationId xmlns:a16="http://schemas.microsoft.com/office/drawing/2014/main" id="{E8E97D43-03D9-22E5-6FD7-EC7022EBF6C9}"/>
              </a:ext>
            </a:extLst>
          </p:cNvPr>
          <p:cNvCxnSpPr>
            <a:cxnSpLocks/>
          </p:cNvCxnSpPr>
          <p:nvPr/>
        </p:nvCxnSpPr>
        <p:spPr>
          <a:xfrm>
            <a:off x="4369700" y="6459576"/>
            <a:ext cx="5616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24">
            <a:extLst>
              <a:ext uri="{FF2B5EF4-FFF2-40B4-BE49-F238E27FC236}">
                <a16:creationId xmlns:a16="http://schemas.microsoft.com/office/drawing/2014/main" id="{36742106-3BA1-6926-104D-FCF152DE9657}"/>
              </a:ext>
            </a:extLst>
          </p:cNvPr>
          <p:cNvCxnSpPr>
            <a:cxnSpLocks/>
          </p:cNvCxnSpPr>
          <p:nvPr/>
        </p:nvCxnSpPr>
        <p:spPr>
          <a:xfrm flipV="1">
            <a:off x="9980807" y="5638103"/>
            <a:ext cx="0" cy="81000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: Rounded Corners 16">
            <a:extLst>
              <a:ext uri="{FF2B5EF4-FFF2-40B4-BE49-F238E27FC236}">
                <a16:creationId xmlns:a16="http://schemas.microsoft.com/office/drawing/2014/main" id="{87FF41B5-CE96-AEA1-2CF5-158DDB3B0A27}"/>
              </a:ext>
            </a:extLst>
          </p:cNvPr>
          <p:cNvSpPr/>
          <p:nvPr/>
        </p:nvSpPr>
        <p:spPr>
          <a:xfrm>
            <a:off x="2052000" y="5561903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Financiering en aansturing van RVO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0226C7C5-766A-955F-BAA5-168E1C90BBE2}"/>
              </a:ext>
            </a:extLst>
          </p:cNvPr>
          <p:cNvSpPr/>
          <p:nvPr/>
        </p:nvSpPr>
        <p:spPr>
          <a:xfrm>
            <a:off x="4420788" y="955261"/>
            <a:ext cx="3093806" cy="900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0" dirty="0">
                <a:solidFill>
                  <a:schemeClr val="bg1"/>
                </a:solidFill>
              </a:rPr>
              <a:t>Kennis- en Innovatieagenda’s</a:t>
            </a:r>
            <a:r>
              <a:rPr lang="nl-NL" sz="1200" dirty="0">
                <a:solidFill>
                  <a:schemeClr val="bg1"/>
                </a:solidFill>
              </a:rPr>
              <a:t> in topsectorenverband </a:t>
            </a:r>
            <a:r>
              <a:rPr lang="nl-NL" sz="1200" b="0" dirty="0">
                <a:solidFill>
                  <a:schemeClr val="bg1"/>
                </a:solidFill>
              </a:rPr>
              <a:t>en gezamenlijke inzet vastgelegd in een Kennis- en Innovatieconvenant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35" name="Rectangle: Rounded Corners 16">
            <a:extLst>
              <a:ext uri="{FF2B5EF4-FFF2-40B4-BE49-F238E27FC236}">
                <a16:creationId xmlns:a16="http://schemas.microsoft.com/office/drawing/2014/main" id="{AA17D86F-81C6-0DF0-D19B-53E0128987DE}"/>
              </a:ext>
            </a:extLst>
          </p:cNvPr>
          <p:cNvSpPr/>
          <p:nvPr/>
        </p:nvSpPr>
        <p:spPr>
          <a:xfrm>
            <a:off x="2052000" y="5000065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SBIR/Innovatiepartner-schappen</a:t>
            </a:r>
          </a:p>
        </p:txBody>
      </p:sp>
      <p:cxnSp>
        <p:nvCxnSpPr>
          <p:cNvPr id="37" name="Straight Arrow Connector 82">
            <a:extLst>
              <a:ext uri="{FF2B5EF4-FFF2-40B4-BE49-F238E27FC236}">
                <a16:creationId xmlns:a16="http://schemas.microsoft.com/office/drawing/2014/main" id="{9B2FD2F2-CD42-8F33-2C69-425DB5D14FAD}"/>
              </a:ext>
            </a:extLst>
          </p:cNvPr>
          <p:cNvCxnSpPr>
            <a:cxnSpLocks/>
          </p:cNvCxnSpPr>
          <p:nvPr/>
        </p:nvCxnSpPr>
        <p:spPr>
          <a:xfrm>
            <a:off x="1854000" y="1078493"/>
            <a:ext cx="18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90">
            <a:extLst>
              <a:ext uri="{FF2B5EF4-FFF2-40B4-BE49-F238E27FC236}">
                <a16:creationId xmlns:a16="http://schemas.microsoft.com/office/drawing/2014/main" id="{DAD1176F-F8B1-79C0-BC07-C767B23A0D98}"/>
              </a:ext>
            </a:extLst>
          </p:cNvPr>
          <p:cNvCxnSpPr>
            <a:cxnSpLocks/>
          </p:cNvCxnSpPr>
          <p:nvPr/>
        </p:nvCxnSpPr>
        <p:spPr>
          <a:xfrm flipV="1">
            <a:off x="3057159" y="1292941"/>
            <a:ext cx="0" cy="18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82">
            <a:extLst>
              <a:ext uri="{FF2B5EF4-FFF2-40B4-BE49-F238E27FC236}">
                <a16:creationId xmlns:a16="http://schemas.microsoft.com/office/drawing/2014/main" id="{E9205ADC-3C1E-0113-7047-4A95401DE966}"/>
              </a:ext>
            </a:extLst>
          </p:cNvPr>
          <p:cNvCxnSpPr>
            <a:cxnSpLocks/>
            <a:stCxn id="31" idx="3"/>
            <a:endCxn id="11" idx="1"/>
          </p:cNvCxnSpPr>
          <p:nvPr/>
        </p:nvCxnSpPr>
        <p:spPr>
          <a:xfrm>
            <a:off x="4068000" y="1060830"/>
            <a:ext cx="352788" cy="3444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47">
            <a:extLst>
              <a:ext uri="{FF2B5EF4-FFF2-40B4-BE49-F238E27FC236}">
                <a16:creationId xmlns:a16="http://schemas.microsoft.com/office/drawing/2014/main" id="{7040865B-E3AA-970F-CCC4-BCB9BC44FFFE}"/>
              </a:ext>
            </a:extLst>
          </p:cNvPr>
          <p:cNvCxnSpPr>
            <a:cxnSpLocks/>
          </p:cNvCxnSpPr>
          <p:nvPr/>
        </p:nvCxnSpPr>
        <p:spPr>
          <a:xfrm>
            <a:off x="7667241" y="1429787"/>
            <a:ext cx="18438" cy="39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55">
            <a:extLst>
              <a:ext uri="{FF2B5EF4-FFF2-40B4-BE49-F238E27FC236}">
                <a16:creationId xmlns:a16="http://schemas.microsoft.com/office/drawing/2014/main" id="{9EECB982-79AE-319B-EC25-36E455696BDC}"/>
              </a:ext>
            </a:extLst>
          </p:cNvPr>
          <p:cNvCxnSpPr/>
          <p:nvPr/>
        </p:nvCxnSpPr>
        <p:spPr>
          <a:xfrm flipV="1">
            <a:off x="10026117" y="3939320"/>
            <a:ext cx="145406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84">
            <a:extLst>
              <a:ext uri="{FF2B5EF4-FFF2-40B4-BE49-F238E27FC236}">
                <a16:creationId xmlns:a16="http://schemas.microsoft.com/office/drawing/2014/main" id="{3CE0A412-2FE7-1D63-EF62-9802A6B446A9}"/>
              </a:ext>
            </a:extLst>
          </p:cNvPr>
          <p:cNvCxnSpPr>
            <a:cxnSpLocks/>
          </p:cNvCxnSpPr>
          <p:nvPr/>
        </p:nvCxnSpPr>
        <p:spPr>
          <a:xfrm>
            <a:off x="10170733" y="1807954"/>
            <a:ext cx="0" cy="2124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63">
            <a:extLst>
              <a:ext uri="{FF2B5EF4-FFF2-40B4-BE49-F238E27FC236}">
                <a16:creationId xmlns:a16="http://schemas.microsoft.com/office/drawing/2014/main" id="{823F09AB-A2D4-9838-7691-B995DE74CCC9}"/>
              </a:ext>
            </a:extLst>
          </p:cNvPr>
          <p:cNvCxnSpPr>
            <a:cxnSpLocks/>
          </p:cNvCxnSpPr>
          <p:nvPr/>
        </p:nvCxnSpPr>
        <p:spPr>
          <a:xfrm flipH="1">
            <a:off x="10021959" y="1809418"/>
            <a:ext cx="144000" cy="47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Arrow Connector 82">
            <a:extLst>
              <a:ext uri="{FF2B5EF4-FFF2-40B4-BE49-F238E27FC236}">
                <a16:creationId xmlns:a16="http://schemas.microsoft.com/office/drawing/2014/main" id="{A99BA84B-D146-03EE-343E-14A6B6AE86CD}"/>
              </a:ext>
            </a:extLst>
          </p:cNvPr>
          <p:cNvCxnSpPr>
            <a:cxnSpLocks/>
          </p:cNvCxnSpPr>
          <p:nvPr/>
        </p:nvCxnSpPr>
        <p:spPr>
          <a:xfrm>
            <a:off x="1854000" y="1716668"/>
            <a:ext cx="18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Straight Arrow Connector 82">
            <a:extLst>
              <a:ext uri="{FF2B5EF4-FFF2-40B4-BE49-F238E27FC236}">
                <a16:creationId xmlns:a16="http://schemas.microsoft.com/office/drawing/2014/main" id="{E768E4B2-579B-90D1-E7AA-783D34866D95}"/>
              </a:ext>
            </a:extLst>
          </p:cNvPr>
          <p:cNvCxnSpPr>
            <a:cxnSpLocks/>
          </p:cNvCxnSpPr>
          <p:nvPr/>
        </p:nvCxnSpPr>
        <p:spPr>
          <a:xfrm>
            <a:off x="1854000" y="2297693"/>
            <a:ext cx="18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Straight Arrow Connector 82">
            <a:extLst>
              <a:ext uri="{FF2B5EF4-FFF2-40B4-BE49-F238E27FC236}">
                <a16:creationId xmlns:a16="http://schemas.microsoft.com/office/drawing/2014/main" id="{5744BA16-58F6-97D1-BCD8-477EE2F667D1}"/>
              </a:ext>
            </a:extLst>
          </p:cNvPr>
          <p:cNvCxnSpPr>
            <a:cxnSpLocks/>
          </p:cNvCxnSpPr>
          <p:nvPr/>
        </p:nvCxnSpPr>
        <p:spPr>
          <a:xfrm>
            <a:off x="1854000" y="3774068"/>
            <a:ext cx="18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1" name="Straight Arrow Connector 82">
            <a:extLst>
              <a:ext uri="{FF2B5EF4-FFF2-40B4-BE49-F238E27FC236}">
                <a16:creationId xmlns:a16="http://schemas.microsoft.com/office/drawing/2014/main" id="{4950D73C-CFDD-F42B-8AC0-7FCB0F920708}"/>
              </a:ext>
            </a:extLst>
          </p:cNvPr>
          <p:cNvCxnSpPr>
            <a:cxnSpLocks/>
          </p:cNvCxnSpPr>
          <p:nvPr/>
        </p:nvCxnSpPr>
        <p:spPr>
          <a:xfrm>
            <a:off x="1854000" y="5240918"/>
            <a:ext cx="18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Straight Arrow Connector 82">
            <a:extLst>
              <a:ext uri="{FF2B5EF4-FFF2-40B4-BE49-F238E27FC236}">
                <a16:creationId xmlns:a16="http://schemas.microsoft.com/office/drawing/2014/main" id="{600A27B4-E34B-DD06-8454-20445B0DD19E}"/>
              </a:ext>
            </a:extLst>
          </p:cNvPr>
          <p:cNvCxnSpPr>
            <a:cxnSpLocks/>
          </p:cNvCxnSpPr>
          <p:nvPr/>
        </p:nvCxnSpPr>
        <p:spPr>
          <a:xfrm>
            <a:off x="1854000" y="5793368"/>
            <a:ext cx="18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Straight Connector 43">
            <a:extLst>
              <a:ext uri="{FF2B5EF4-FFF2-40B4-BE49-F238E27FC236}">
                <a16:creationId xmlns:a16="http://schemas.microsoft.com/office/drawing/2014/main" id="{26A5FA29-00B8-6602-07D6-8EE8902FCA59}"/>
              </a:ext>
            </a:extLst>
          </p:cNvPr>
          <p:cNvCxnSpPr>
            <a:cxnSpLocks/>
          </p:cNvCxnSpPr>
          <p:nvPr/>
        </p:nvCxnSpPr>
        <p:spPr>
          <a:xfrm flipH="1">
            <a:off x="4178104" y="2295600"/>
            <a:ext cx="8594" cy="3510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58">
            <a:extLst>
              <a:ext uri="{FF2B5EF4-FFF2-40B4-BE49-F238E27FC236}">
                <a16:creationId xmlns:a16="http://schemas.microsoft.com/office/drawing/2014/main" id="{A61AA318-F92A-888E-A1F1-A914EF5426B2}"/>
              </a:ext>
            </a:extLst>
          </p:cNvPr>
          <p:cNvCxnSpPr/>
          <p:nvPr/>
        </p:nvCxnSpPr>
        <p:spPr>
          <a:xfrm flipV="1">
            <a:off x="4078347" y="5800369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Straight Connector 58">
            <a:extLst>
              <a:ext uri="{FF2B5EF4-FFF2-40B4-BE49-F238E27FC236}">
                <a16:creationId xmlns:a16="http://schemas.microsoft.com/office/drawing/2014/main" id="{225DA5E9-B97B-651D-3042-62F97C01C889}"/>
              </a:ext>
            </a:extLst>
          </p:cNvPr>
          <p:cNvCxnSpPr/>
          <p:nvPr/>
        </p:nvCxnSpPr>
        <p:spPr>
          <a:xfrm flipV="1">
            <a:off x="4078342" y="5252668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Straight Connector 58">
            <a:extLst>
              <a:ext uri="{FF2B5EF4-FFF2-40B4-BE49-F238E27FC236}">
                <a16:creationId xmlns:a16="http://schemas.microsoft.com/office/drawing/2014/main" id="{EAB656D0-86AB-6F72-5F76-A3FFEA522B3B}"/>
              </a:ext>
            </a:extLst>
          </p:cNvPr>
          <p:cNvCxnSpPr/>
          <p:nvPr/>
        </p:nvCxnSpPr>
        <p:spPr>
          <a:xfrm flipV="1">
            <a:off x="4083526" y="3757671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Straight Connector 58">
            <a:extLst>
              <a:ext uri="{FF2B5EF4-FFF2-40B4-BE49-F238E27FC236}">
                <a16:creationId xmlns:a16="http://schemas.microsoft.com/office/drawing/2014/main" id="{D47C04EF-B593-A6C2-EEA5-5FE57A190730}"/>
              </a:ext>
            </a:extLst>
          </p:cNvPr>
          <p:cNvCxnSpPr/>
          <p:nvPr/>
        </p:nvCxnSpPr>
        <p:spPr>
          <a:xfrm flipV="1">
            <a:off x="4073591" y="2294462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D5C8FEA-A0F8-D5E9-D242-BBA7BC770CAF}"/>
              </a:ext>
            </a:extLst>
          </p:cNvPr>
          <p:cNvCxnSpPr>
            <a:cxnSpLocks/>
          </p:cNvCxnSpPr>
          <p:nvPr/>
        </p:nvCxnSpPr>
        <p:spPr>
          <a:xfrm>
            <a:off x="7533029" y="2216353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ED71C27-789A-8A7D-7116-5CE8402015DB}"/>
              </a:ext>
            </a:extLst>
          </p:cNvPr>
          <p:cNvCxnSpPr>
            <a:cxnSpLocks/>
          </p:cNvCxnSpPr>
          <p:nvPr/>
        </p:nvCxnSpPr>
        <p:spPr>
          <a:xfrm>
            <a:off x="7541679" y="2980338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A56B271-FE6F-15FE-BE93-4F94AEF4740D}"/>
              </a:ext>
            </a:extLst>
          </p:cNvPr>
          <p:cNvCxnSpPr>
            <a:cxnSpLocks/>
          </p:cNvCxnSpPr>
          <p:nvPr/>
        </p:nvCxnSpPr>
        <p:spPr>
          <a:xfrm>
            <a:off x="7522201" y="3769945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15C914C-2936-1081-9D18-D2A53ACB5A58}"/>
              </a:ext>
            </a:extLst>
          </p:cNvPr>
          <p:cNvCxnSpPr>
            <a:cxnSpLocks/>
          </p:cNvCxnSpPr>
          <p:nvPr/>
        </p:nvCxnSpPr>
        <p:spPr>
          <a:xfrm>
            <a:off x="7533029" y="4515375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AA422BA-0739-7E97-EBEA-A56C97A840DF}"/>
              </a:ext>
            </a:extLst>
          </p:cNvPr>
          <p:cNvCxnSpPr>
            <a:cxnSpLocks/>
          </p:cNvCxnSpPr>
          <p:nvPr/>
        </p:nvCxnSpPr>
        <p:spPr>
          <a:xfrm>
            <a:off x="7541679" y="5421097"/>
            <a:ext cx="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681285B-7D8B-D2F2-CFC3-2BBCA9B22CFB}"/>
              </a:ext>
            </a:extLst>
          </p:cNvPr>
          <p:cNvCxnSpPr>
            <a:cxnSpLocks/>
            <a:endCxn id="25" idx="1"/>
          </p:cNvCxnSpPr>
          <p:nvPr/>
        </p:nvCxnSpPr>
        <p:spPr>
          <a:xfrm>
            <a:off x="7676460" y="1626432"/>
            <a:ext cx="2683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188D40B6-0620-ED9F-C32A-3639AB94F24D}"/>
              </a:ext>
            </a:extLst>
          </p:cNvPr>
          <p:cNvCxnSpPr>
            <a:cxnSpLocks/>
          </p:cNvCxnSpPr>
          <p:nvPr/>
        </p:nvCxnSpPr>
        <p:spPr>
          <a:xfrm>
            <a:off x="7681259" y="2754192"/>
            <a:ext cx="2683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48094569-EC01-348A-C2A7-0316BD4469CF}"/>
              </a:ext>
            </a:extLst>
          </p:cNvPr>
          <p:cNvCxnSpPr>
            <a:cxnSpLocks/>
          </p:cNvCxnSpPr>
          <p:nvPr/>
        </p:nvCxnSpPr>
        <p:spPr>
          <a:xfrm>
            <a:off x="7666201" y="4007401"/>
            <a:ext cx="2683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7883AE57-7875-044B-100E-5F845F27825E}"/>
              </a:ext>
            </a:extLst>
          </p:cNvPr>
          <p:cNvCxnSpPr>
            <a:cxnSpLocks/>
          </p:cNvCxnSpPr>
          <p:nvPr/>
        </p:nvCxnSpPr>
        <p:spPr>
          <a:xfrm>
            <a:off x="7676460" y="5077840"/>
            <a:ext cx="2683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65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3" y="367982"/>
            <a:ext cx="2018174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4424818" y="367982"/>
            <a:ext cx="3117812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13250" y="367250"/>
            <a:ext cx="2088000" cy="48733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6535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C2. DOELGERICHT EN DOELMATIG INNOVATIE-INSTRUMENTARIUM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5" y="1559381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Budget B&amp;I</a:t>
            </a:r>
            <a:endParaRPr lang="nl-NL" sz="14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4405768" y="1559233"/>
            <a:ext cx="3117812" cy="747867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0" dirty="0">
                <a:solidFill>
                  <a:schemeClr val="bg1"/>
                </a:solidFill>
              </a:rPr>
              <a:t>Meer R&amp;D en overige innovatie-activiteit bij bedrijven</a:t>
            </a: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4406400" y="3851924"/>
            <a:ext cx="3117812" cy="804634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Deels: meer publiek-private samenwerking bij R&amp;D en innovatie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56499" y="2513244"/>
            <a:ext cx="1605600" cy="1438243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Versterken van innovatie in het bedrijfsleven met een doelmatig en doeltreffend instrumentarium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32921" y="3679575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Coördinerend beleid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729FC11-3D6D-C941-CD18-12815A420A7F}"/>
              </a:ext>
            </a:extLst>
          </p:cNvPr>
          <p:cNvCxnSpPr>
            <a:cxnSpLocks/>
          </p:cNvCxnSpPr>
          <p:nvPr/>
        </p:nvCxnSpPr>
        <p:spPr>
          <a:xfrm>
            <a:off x="10212179" y="2054178"/>
            <a:ext cx="15930" cy="21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0212BE50-6C81-7030-5A60-EC5F19EB6F42}"/>
              </a:ext>
            </a:extLst>
          </p:cNvPr>
          <p:cNvCxnSpPr>
            <a:cxnSpLocks/>
          </p:cNvCxnSpPr>
          <p:nvPr/>
        </p:nvCxnSpPr>
        <p:spPr>
          <a:xfrm flipV="1">
            <a:off x="10010775" y="3232366"/>
            <a:ext cx="450000" cy="43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0683E90-AE10-0252-9C90-F027DA567703}"/>
              </a:ext>
            </a:extLst>
          </p:cNvPr>
          <p:cNvSpPr/>
          <p:nvPr/>
        </p:nvSpPr>
        <p:spPr>
          <a:xfrm>
            <a:off x="2052000" y="4738598"/>
            <a:ext cx="2018174" cy="504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Financiering en aansturing RVO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E9DB160-82B3-E683-00BC-1A796A658CFC}"/>
              </a:ext>
            </a:extLst>
          </p:cNvPr>
          <p:cNvSpPr/>
          <p:nvPr/>
        </p:nvSpPr>
        <p:spPr>
          <a:xfrm>
            <a:off x="2052000" y="3011030"/>
            <a:ext cx="2018174" cy="720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Fiscale instrumenten:</a:t>
            </a:r>
          </a:p>
          <a:p>
            <a:pPr algn="ctr"/>
            <a:r>
              <a:rPr lang="nl-NL" sz="1200" dirty="0"/>
              <a:t>- WBSO</a:t>
            </a:r>
          </a:p>
          <a:p>
            <a:pPr algn="ctr"/>
            <a:r>
              <a:rPr lang="nl-NL" sz="1200" dirty="0"/>
              <a:t>- </a:t>
            </a:r>
            <a:r>
              <a:rPr lang="nl-NL" sz="1200" dirty="0" err="1"/>
              <a:t>Innovatiebox</a:t>
            </a:r>
            <a:endParaRPr lang="nl-NL" sz="1200" dirty="0"/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5EA844-2F6A-437F-6835-E828D57B468F}"/>
              </a:ext>
            </a:extLst>
          </p:cNvPr>
          <p:cNvCxnSpPr>
            <a:cxnSpLocks/>
          </p:cNvCxnSpPr>
          <p:nvPr/>
        </p:nvCxnSpPr>
        <p:spPr>
          <a:xfrm>
            <a:off x="1656389" y="2139477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2AD8459-C8A8-E2F2-77D6-F18FA449B867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1638696" y="4097746"/>
            <a:ext cx="2199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9C0A077A-AE90-5053-6A7C-97AD520FB847}"/>
              </a:ext>
            </a:extLst>
          </p:cNvPr>
          <p:cNvCxnSpPr>
            <a:cxnSpLocks/>
          </p:cNvCxnSpPr>
          <p:nvPr/>
        </p:nvCxnSpPr>
        <p:spPr>
          <a:xfrm>
            <a:off x="1857600" y="498059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AA0BFD7-9FEA-86CC-259A-7ACF4A10FAE4}"/>
              </a:ext>
            </a:extLst>
          </p:cNvPr>
          <p:cNvCxnSpPr/>
          <p:nvPr/>
        </p:nvCxnSpPr>
        <p:spPr>
          <a:xfrm>
            <a:off x="1857600" y="186800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2969589-CDDC-505B-23F4-262AF460F90D}"/>
              </a:ext>
            </a:extLst>
          </p:cNvPr>
          <p:cNvCxnSpPr/>
          <p:nvPr/>
        </p:nvCxnSpPr>
        <p:spPr>
          <a:xfrm>
            <a:off x="1858661" y="3363368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: Rounded Corners 16">
            <a:extLst>
              <a:ext uri="{FF2B5EF4-FFF2-40B4-BE49-F238E27FC236}">
                <a16:creationId xmlns:a16="http://schemas.microsoft.com/office/drawing/2014/main" id="{E1A5CB5C-853C-1DEB-1F47-F191761BBF46}"/>
              </a:ext>
            </a:extLst>
          </p:cNvPr>
          <p:cNvSpPr/>
          <p:nvPr/>
        </p:nvSpPr>
        <p:spPr>
          <a:xfrm>
            <a:off x="2052823" y="864105"/>
            <a:ext cx="2018174" cy="2016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108000" indent="-108000" algn="ctr"/>
            <a:r>
              <a:rPr lang="nl-NL" sz="1200" dirty="0"/>
              <a:t>Subsidies/leningen</a:t>
            </a:r>
          </a:p>
          <a:p>
            <a:pPr marL="108000" indent="-108000" algn="ctr">
              <a:buFontTx/>
              <a:buChar char="-"/>
            </a:pPr>
            <a:r>
              <a:rPr lang="nl-NL" sz="1200" dirty="0" err="1"/>
              <a:t>Eurostars</a:t>
            </a:r>
            <a:endParaRPr lang="nl-NL" sz="1200" dirty="0"/>
          </a:p>
          <a:p>
            <a:pPr marL="108000" indent="-108000" algn="ctr">
              <a:buFontTx/>
              <a:buChar char="-"/>
            </a:pPr>
            <a:r>
              <a:rPr lang="nl-NL" sz="1200" dirty="0"/>
              <a:t>MIT</a:t>
            </a:r>
          </a:p>
          <a:p>
            <a:pPr marL="108000" indent="-108000" algn="ctr">
              <a:buFontTx/>
              <a:buChar char="-"/>
            </a:pPr>
            <a:r>
              <a:rPr lang="nl-NL" sz="1200" dirty="0"/>
              <a:t>EFRO</a:t>
            </a:r>
          </a:p>
          <a:p>
            <a:pPr marL="108000" indent="-108000" algn="ctr">
              <a:buFontTx/>
              <a:buChar char="-"/>
            </a:pPr>
            <a:r>
              <a:rPr lang="nl-NL" sz="1200" dirty="0"/>
              <a:t>Eureka Clusters, cofinanciering Europese programma’s</a:t>
            </a:r>
          </a:p>
          <a:p>
            <a:pPr marL="108000" indent="-108000" algn="ctr">
              <a:buFontTx/>
              <a:buChar char="-"/>
            </a:pPr>
            <a:r>
              <a:rPr lang="nl-NL" sz="1200" dirty="0"/>
              <a:t>PPS Innovatie</a:t>
            </a:r>
          </a:p>
          <a:p>
            <a:pPr marL="108000" indent="-108000" algn="ctr">
              <a:buFontTx/>
              <a:buChar char="-"/>
            </a:pPr>
            <a:r>
              <a:rPr lang="nl-NL" sz="1200" dirty="0"/>
              <a:t>Instrumenten Toekomstfonds</a:t>
            </a:r>
          </a:p>
        </p:txBody>
      </p:sp>
      <p:sp>
        <p:nvSpPr>
          <p:cNvPr id="18" name="Rectangle: Rounded Corners 43">
            <a:extLst>
              <a:ext uri="{FF2B5EF4-FFF2-40B4-BE49-F238E27FC236}">
                <a16:creationId xmlns:a16="http://schemas.microsoft.com/office/drawing/2014/main" id="{622B76D0-1DCB-B0E2-8244-5FCB1710C5D6}"/>
              </a:ext>
            </a:extLst>
          </p:cNvPr>
          <p:cNvSpPr/>
          <p:nvPr/>
        </p:nvSpPr>
        <p:spPr>
          <a:xfrm>
            <a:off x="7913250" y="2903685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innovatie bij bedrijven</a:t>
            </a:r>
          </a:p>
        </p:txBody>
      </p:sp>
      <p:sp>
        <p:nvSpPr>
          <p:cNvPr id="20" name="Rectangle: Rounded Corners 43">
            <a:extLst>
              <a:ext uri="{FF2B5EF4-FFF2-40B4-BE49-F238E27FC236}">
                <a16:creationId xmlns:a16="http://schemas.microsoft.com/office/drawing/2014/main" id="{A8D916B9-010F-7EA6-81E0-7BB58D2D997D}"/>
              </a:ext>
            </a:extLst>
          </p:cNvPr>
          <p:cNvSpPr/>
          <p:nvPr/>
        </p:nvSpPr>
        <p:spPr>
          <a:xfrm>
            <a:off x="7915898" y="4079573"/>
            <a:ext cx="2088000" cy="720000"/>
          </a:xfrm>
          <a:prstGeom prst="roundRect">
            <a:avLst>
              <a:gd name="adj" fmla="val 16667"/>
            </a:avLst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Versterking verdienvermogen van bedrijven</a:t>
            </a:r>
          </a:p>
        </p:txBody>
      </p:sp>
      <p:sp>
        <p:nvSpPr>
          <p:cNvPr id="25" name="Rectangle: Rounded Corners 43">
            <a:extLst>
              <a:ext uri="{FF2B5EF4-FFF2-40B4-BE49-F238E27FC236}">
                <a16:creationId xmlns:a16="http://schemas.microsoft.com/office/drawing/2014/main" id="{F17DA26D-0D6A-3098-505E-9D918CDA1654}"/>
              </a:ext>
            </a:extLst>
          </p:cNvPr>
          <p:cNvSpPr/>
          <p:nvPr/>
        </p:nvSpPr>
        <p:spPr>
          <a:xfrm>
            <a:off x="7913250" y="1704846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Oplossingen voor maatschappelijke uitdagingen</a:t>
            </a:r>
          </a:p>
        </p:txBody>
      </p:sp>
      <p:cxnSp>
        <p:nvCxnSpPr>
          <p:cNvPr id="54" name="Straight Connector 107">
            <a:extLst>
              <a:ext uri="{FF2B5EF4-FFF2-40B4-BE49-F238E27FC236}">
                <a16:creationId xmlns:a16="http://schemas.microsoft.com/office/drawing/2014/main" id="{40B0ABFF-E86C-B794-E39F-5B6BFD37CCFC}"/>
              </a:ext>
            </a:extLst>
          </p:cNvPr>
          <p:cNvCxnSpPr>
            <a:cxnSpLocks/>
          </p:cNvCxnSpPr>
          <p:nvPr/>
        </p:nvCxnSpPr>
        <p:spPr>
          <a:xfrm flipV="1">
            <a:off x="10008069" y="4412786"/>
            <a:ext cx="1267200" cy="198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107">
            <a:extLst>
              <a:ext uri="{FF2B5EF4-FFF2-40B4-BE49-F238E27FC236}">
                <a16:creationId xmlns:a16="http://schemas.microsoft.com/office/drawing/2014/main" id="{9EDDA3BB-BDA6-B5F8-B02E-28294C3F9EA6}"/>
              </a:ext>
            </a:extLst>
          </p:cNvPr>
          <p:cNvCxnSpPr>
            <a:cxnSpLocks/>
          </p:cNvCxnSpPr>
          <p:nvPr/>
        </p:nvCxnSpPr>
        <p:spPr>
          <a:xfrm flipV="1">
            <a:off x="10008000" y="2050864"/>
            <a:ext cx="1260000" cy="43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47">
            <a:extLst>
              <a:ext uri="{FF2B5EF4-FFF2-40B4-BE49-F238E27FC236}">
                <a16:creationId xmlns:a16="http://schemas.microsoft.com/office/drawing/2014/main" id="{E563D3DA-BAC5-C1F3-3025-9D9F925793DE}"/>
              </a:ext>
            </a:extLst>
          </p:cNvPr>
          <p:cNvCxnSpPr>
            <a:cxnSpLocks/>
          </p:cNvCxnSpPr>
          <p:nvPr/>
        </p:nvCxnSpPr>
        <p:spPr>
          <a:xfrm>
            <a:off x="1846104" y="1868511"/>
            <a:ext cx="12557" cy="3114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C3CBB61E-8AB5-03E3-1E02-AF4E976E3D8D}"/>
              </a:ext>
            </a:extLst>
          </p:cNvPr>
          <p:cNvCxnSpPr>
            <a:stCxn id="14" idx="3"/>
            <a:endCxn id="18" idx="1"/>
          </p:cNvCxnSpPr>
          <p:nvPr/>
        </p:nvCxnSpPr>
        <p:spPr>
          <a:xfrm>
            <a:off x="7523580" y="1933167"/>
            <a:ext cx="389670" cy="13305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1F798336-BDA9-FCF5-8942-5D7689DABBFF}"/>
              </a:ext>
            </a:extLst>
          </p:cNvPr>
          <p:cNvCxnSpPr>
            <a:stCxn id="15" idx="3"/>
            <a:endCxn id="18" idx="1"/>
          </p:cNvCxnSpPr>
          <p:nvPr/>
        </p:nvCxnSpPr>
        <p:spPr>
          <a:xfrm flipV="1">
            <a:off x="7524212" y="3263685"/>
            <a:ext cx="389038" cy="990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21BD4742-C31D-47C0-2926-29E984805197}"/>
              </a:ext>
            </a:extLst>
          </p:cNvPr>
          <p:cNvCxnSpPr>
            <a:stCxn id="18" idx="0"/>
            <a:endCxn id="25" idx="2"/>
          </p:cNvCxnSpPr>
          <p:nvPr/>
        </p:nvCxnSpPr>
        <p:spPr>
          <a:xfrm flipV="1">
            <a:off x="8957250" y="2424846"/>
            <a:ext cx="0" cy="46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DB416D36-D67D-C048-963D-19B9D62D5830}"/>
              </a:ext>
            </a:extLst>
          </p:cNvPr>
          <p:cNvCxnSpPr>
            <a:stCxn id="18" idx="2"/>
            <a:endCxn id="20" idx="0"/>
          </p:cNvCxnSpPr>
          <p:nvPr/>
        </p:nvCxnSpPr>
        <p:spPr>
          <a:xfrm>
            <a:off x="8957250" y="3623685"/>
            <a:ext cx="2648" cy="4558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69493E0B-F09B-8516-906A-13A706CFDFD7}"/>
              </a:ext>
            </a:extLst>
          </p:cNvPr>
          <p:cNvSpPr/>
          <p:nvPr/>
        </p:nvSpPr>
        <p:spPr>
          <a:xfrm>
            <a:off x="41900" y="5361534"/>
            <a:ext cx="3870595" cy="1384954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nl-NL" sz="1400" dirty="0">
                <a:solidFill>
                  <a:schemeClr val="tx1"/>
                </a:solidFill>
              </a:rPr>
              <a:t>- Wet- en regelgeving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Innovatiekracht buitenland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Conjunctuur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Publieke kennis om te benutten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Technologische ontwikkelingen wereldwijd</a:t>
            </a:r>
          </a:p>
        </p:txBody>
      </p:sp>
      <p:cxnSp>
        <p:nvCxnSpPr>
          <p:cNvPr id="3" name="Straight Connector 22">
            <a:extLst>
              <a:ext uri="{FF2B5EF4-FFF2-40B4-BE49-F238E27FC236}">
                <a16:creationId xmlns:a16="http://schemas.microsoft.com/office/drawing/2014/main" id="{378D7DB8-9FCD-D462-6833-BA42E3724AD2}"/>
              </a:ext>
            </a:extLst>
          </p:cNvPr>
          <p:cNvCxnSpPr/>
          <p:nvPr/>
        </p:nvCxnSpPr>
        <p:spPr>
          <a:xfrm>
            <a:off x="3912500" y="6050001"/>
            <a:ext cx="6023237" cy="167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DA51285F-3CC8-754F-0DC3-AEB2BF501AED}"/>
              </a:ext>
            </a:extLst>
          </p:cNvPr>
          <p:cNvCxnSpPr>
            <a:cxnSpLocks/>
          </p:cNvCxnSpPr>
          <p:nvPr/>
        </p:nvCxnSpPr>
        <p:spPr>
          <a:xfrm flipV="1">
            <a:off x="9923657" y="5161853"/>
            <a:ext cx="0" cy="90000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9">
            <a:extLst>
              <a:ext uri="{FF2B5EF4-FFF2-40B4-BE49-F238E27FC236}">
                <a16:creationId xmlns:a16="http://schemas.microsoft.com/office/drawing/2014/main" id="{6B4782B3-8A9C-5439-DE96-112B1826F7C7}"/>
              </a:ext>
            </a:extLst>
          </p:cNvPr>
          <p:cNvSpPr/>
          <p:nvPr/>
        </p:nvSpPr>
        <p:spPr>
          <a:xfrm>
            <a:off x="7727796" y="1352101"/>
            <a:ext cx="4408449" cy="378432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38" name="Straight Arrow Connector 90">
            <a:extLst>
              <a:ext uri="{FF2B5EF4-FFF2-40B4-BE49-F238E27FC236}">
                <a16:creationId xmlns:a16="http://schemas.microsoft.com/office/drawing/2014/main" id="{B75CD5E7-6816-7887-016D-079A545ADCCF}"/>
              </a:ext>
            </a:extLst>
          </p:cNvPr>
          <p:cNvCxnSpPr>
            <a:cxnSpLocks/>
          </p:cNvCxnSpPr>
          <p:nvPr/>
        </p:nvCxnSpPr>
        <p:spPr>
          <a:xfrm flipH="1">
            <a:off x="9993574" y="4271111"/>
            <a:ext cx="25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90">
            <a:extLst>
              <a:ext uri="{FF2B5EF4-FFF2-40B4-BE49-F238E27FC236}">
                <a16:creationId xmlns:a16="http://schemas.microsoft.com/office/drawing/2014/main" id="{405A12B7-52C4-F6F4-0FF7-B88A3BFDA0C0}"/>
              </a:ext>
            </a:extLst>
          </p:cNvPr>
          <p:cNvCxnSpPr>
            <a:cxnSpLocks/>
          </p:cNvCxnSpPr>
          <p:nvPr/>
        </p:nvCxnSpPr>
        <p:spPr>
          <a:xfrm flipV="1">
            <a:off x="11268000" y="3951180"/>
            <a:ext cx="0" cy="45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90">
            <a:extLst>
              <a:ext uri="{FF2B5EF4-FFF2-40B4-BE49-F238E27FC236}">
                <a16:creationId xmlns:a16="http://schemas.microsoft.com/office/drawing/2014/main" id="{1D15A9A6-B047-587D-21DD-909C07B0D241}"/>
              </a:ext>
            </a:extLst>
          </p:cNvPr>
          <p:cNvCxnSpPr>
            <a:cxnSpLocks/>
          </p:cNvCxnSpPr>
          <p:nvPr/>
        </p:nvCxnSpPr>
        <p:spPr>
          <a:xfrm>
            <a:off x="11268000" y="2058163"/>
            <a:ext cx="0" cy="45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Rectangle: Rounded Corners 16">
            <a:extLst>
              <a:ext uri="{FF2B5EF4-FFF2-40B4-BE49-F238E27FC236}">
                <a16:creationId xmlns:a16="http://schemas.microsoft.com/office/drawing/2014/main" id="{AB917619-DFFD-A68C-BB11-FFE4EA6C3CA9}"/>
              </a:ext>
            </a:extLst>
          </p:cNvPr>
          <p:cNvSpPr/>
          <p:nvPr/>
        </p:nvSpPr>
        <p:spPr>
          <a:xfrm>
            <a:off x="2052000" y="3866200"/>
            <a:ext cx="2016000" cy="720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Innovatief aanbesteden, waaronder SBIR/</a:t>
            </a:r>
          </a:p>
          <a:p>
            <a:pPr algn="ctr"/>
            <a:r>
              <a:rPr lang="nl-NL" sz="1200" dirty="0"/>
              <a:t>Innovatiepartnerschappen</a:t>
            </a:r>
          </a:p>
        </p:txBody>
      </p:sp>
      <p:cxnSp>
        <p:nvCxnSpPr>
          <p:cNvPr id="116" name="Straight Arrow Connector 85">
            <a:extLst>
              <a:ext uri="{FF2B5EF4-FFF2-40B4-BE49-F238E27FC236}">
                <a16:creationId xmlns:a16="http://schemas.microsoft.com/office/drawing/2014/main" id="{173A07D8-DBD3-8FBB-5BB8-F1E7E3C1BD17}"/>
              </a:ext>
            </a:extLst>
          </p:cNvPr>
          <p:cNvCxnSpPr/>
          <p:nvPr/>
        </p:nvCxnSpPr>
        <p:spPr>
          <a:xfrm>
            <a:off x="1857600" y="4220618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Straight Connector 47">
            <a:extLst>
              <a:ext uri="{FF2B5EF4-FFF2-40B4-BE49-F238E27FC236}">
                <a16:creationId xmlns:a16="http://schemas.microsoft.com/office/drawing/2014/main" id="{4ECFB151-9DA7-CFA4-6673-6F4AB1A5FAB1}"/>
              </a:ext>
            </a:extLst>
          </p:cNvPr>
          <p:cNvCxnSpPr>
            <a:cxnSpLocks/>
          </p:cNvCxnSpPr>
          <p:nvPr/>
        </p:nvCxnSpPr>
        <p:spPr>
          <a:xfrm>
            <a:off x="4246404" y="1869525"/>
            <a:ext cx="12557" cy="3114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Straight Connector 51">
            <a:extLst>
              <a:ext uri="{FF2B5EF4-FFF2-40B4-BE49-F238E27FC236}">
                <a16:creationId xmlns:a16="http://schemas.microsoft.com/office/drawing/2014/main" id="{FC8B35E6-A558-4E5F-DE7F-07C92A01FF6A}"/>
              </a:ext>
            </a:extLst>
          </p:cNvPr>
          <p:cNvCxnSpPr>
            <a:cxnSpLocks/>
          </p:cNvCxnSpPr>
          <p:nvPr/>
        </p:nvCxnSpPr>
        <p:spPr>
          <a:xfrm>
            <a:off x="4066214" y="1868400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Straight Connector 51">
            <a:extLst>
              <a:ext uri="{FF2B5EF4-FFF2-40B4-BE49-F238E27FC236}">
                <a16:creationId xmlns:a16="http://schemas.microsoft.com/office/drawing/2014/main" id="{C7C41F47-0407-EC88-2B36-2A10A7DAA9DD}"/>
              </a:ext>
            </a:extLst>
          </p:cNvPr>
          <p:cNvCxnSpPr>
            <a:cxnSpLocks/>
          </p:cNvCxnSpPr>
          <p:nvPr/>
        </p:nvCxnSpPr>
        <p:spPr>
          <a:xfrm>
            <a:off x="4066214" y="3353025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Connector 51">
            <a:extLst>
              <a:ext uri="{FF2B5EF4-FFF2-40B4-BE49-F238E27FC236}">
                <a16:creationId xmlns:a16="http://schemas.microsoft.com/office/drawing/2014/main" id="{FEFD5AF5-B4A8-62FA-EB00-C32EE4E906AC}"/>
              </a:ext>
            </a:extLst>
          </p:cNvPr>
          <p:cNvCxnSpPr>
            <a:cxnSpLocks/>
          </p:cNvCxnSpPr>
          <p:nvPr/>
        </p:nvCxnSpPr>
        <p:spPr>
          <a:xfrm>
            <a:off x="4075739" y="4211025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Straight Connector 51">
            <a:extLst>
              <a:ext uri="{FF2B5EF4-FFF2-40B4-BE49-F238E27FC236}">
                <a16:creationId xmlns:a16="http://schemas.microsoft.com/office/drawing/2014/main" id="{4FEE5102-72F9-CBC6-4E01-9C066F03A4F8}"/>
              </a:ext>
            </a:extLst>
          </p:cNvPr>
          <p:cNvCxnSpPr>
            <a:cxnSpLocks/>
          </p:cNvCxnSpPr>
          <p:nvPr/>
        </p:nvCxnSpPr>
        <p:spPr>
          <a:xfrm>
            <a:off x="4075739" y="4982400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0B820E0-7175-D673-0F80-DD3B8C692596}"/>
              </a:ext>
            </a:extLst>
          </p:cNvPr>
          <p:cNvCxnSpPr>
            <a:endCxn id="14" idx="2"/>
          </p:cNvCxnSpPr>
          <p:nvPr/>
        </p:nvCxnSpPr>
        <p:spPr>
          <a:xfrm flipV="1">
            <a:off x="4246404" y="2307100"/>
            <a:ext cx="1718270" cy="10459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8E29816E-BA7A-129D-D676-635B488078F8}"/>
              </a:ext>
            </a:extLst>
          </p:cNvPr>
          <p:cNvCxnSpPr>
            <a:endCxn id="15" idx="0"/>
          </p:cNvCxnSpPr>
          <p:nvPr/>
        </p:nvCxnSpPr>
        <p:spPr>
          <a:xfrm>
            <a:off x="4262778" y="3363368"/>
            <a:ext cx="1702528" cy="488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457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DA51285F-3CC8-754F-0DC3-AEB2BF501AED}"/>
              </a:ext>
            </a:extLst>
          </p:cNvPr>
          <p:cNvCxnSpPr>
            <a:cxnSpLocks/>
          </p:cNvCxnSpPr>
          <p:nvPr/>
        </p:nvCxnSpPr>
        <p:spPr>
          <a:xfrm flipV="1">
            <a:off x="9923657" y="5123753"/>
            <a:ext cx="0" cy="93600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3" y="367982"/>
            <a:ext cx="2018174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4424818" y="367982"/>
            <a:ext cx="3117812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13250" y="367250"/>
            <a:ext cx="2088000" cy="48733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419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C3. TOEPASSINGSGERICHT KENNISSTELSEL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5" y="1558800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Budget B&amp;I</a:t>
            </a:r>
            <a:endParaRPr lang="nl-NL" sz="14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4420800" y="1264429"/>
            <a:ext cx="3117812" cy="1545025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bg1"/>
                </a:solidFill>
              </a:rPr>
              <a:t>Hoogwaardige kennisontwikkeling bij kennisinstellingen voor toegepast onderzoek gericht op behoeften van bedrijven en maatschappelijke vraagstukken, eventueel/deels in publiek-private samenwerkingsverbanden van kennisinstellingen en bedrijven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4420800" y="5329963"/>
            <a:ext cx="3117812" cy="57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 err="1"/>
              <a:t>Start-ups</a:t>
            </a:r>
            <a:r>
              <a:rPr lang="nl-NL" sz="1200" dirty="0"/>
              <a:t> en spin-offs voortkomend uit hoogwaardige kennisontwikkeling bij kennisinstellingen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63252" y="2478389"/>
            <a:ext cx="1605600" cy="1356877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Realiseren van een excellent  </a:t>
            </a:r>
            <a:r>
              <a:rPr lang="nl-NL" sz="1400" dirty="0" err="1"/>
              <a:t>toepassings-gericht</a:t>
            </a:r>
            <a:r>
              <a:rPr lang="nl-NL" sz="1400" dirty="0"/>
              <a:t> kennisstelsel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32921" y="3776400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Coördinerend beleid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729FC11-3D6D-C941-CD18-12815A420A7F}"/>
              </a:ext>
            </a:extLst>
          </p:cNvPr>
          <p:cNvCxnSpPr>
            <a:cxnSpLocks/>
          </p:cNvCxnSpPr>
          <p:nvPr/>
        </p:nvCxnSpPr>
        <p:spPr>
          <a:xfrm>
            <a:off x="10240754" y="2082753"/>
            <a:ext cx="11257" cy="21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0212BE50-6C81-7030-5A60-EC5F19EB6F42}"/>
              </a:ext>
            </a:extLst>
          </p:cNvPr>
          <p:cNvCxnSpPr>
            <a:cxnSpLocks/>
          </p:cNvCxnSpPr>
          <p:nvPr/>
        </p:nvCxnSpPr>
        <p:spPr>
          <a:xfrm>
            <a:off x="10001913" y="3163967"/>
            <a:ext cx="468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375B8DF-B14B-87EE-0539-3B84705B58B0}"/>
              </a:ext>
            </a:extLst>
          </p:cNvPr>
          <p:cNvCxnSpPr>
            <a:cxnSpLocks/>
          </p:cNvCxnSpPr>
          <p:nvPr/>
        </p:nvCxnSpPr>
        <p:spPr>
          <a:xfrm>
            <a:off x="10001249" y="2083896"/>
            <a:ext cx="252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5EA844-2F6A-437F-6835-E828D57B468F}"/>
              </a:ext>
            </a:extLst>
          </p:cNvPr>
          <p:cNvCxnSpPr>
            <a:cxnSpLocks/>
          </p:cNvCxnSpPr>
          <p:nvPr/>
        </p:nvCxnSpPr>
        <p:spPr>
          <a:xfrm>
            <a:off x="1656389" y="1968027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2AD8459-C8A8-E2F2-77D6-F18FA449B867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1638696" y="4194571"/>
            <a:ext cx="2199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9C0A077A-AE90-5053-6A7C-97AD520FB847}"/>
              </a:ext>
            </a:extLst>
          </p:cNvPr>
          <p:cNvCxnSpPr>
            <a:cxnSpLocks/>
          </p:cNvCxnSpPr>
          <p:nvPr/>
        </p:nvCxnSpPr>
        <p:spPr>
          <a:xfrm>
            <a:off x="1854974" y="4197094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AA0BFD7-9FEA-86CC-259A-7ACF4A10FAE4}"/>
              </a:ext>
            </a:extLst>
          </p:cNvPr>
          <p:cNvCxnSpPr/>
          <p:nvPr/>
        </p:nvCxnSpPr>
        <p:spPr>
          <a:xfrm>
            <a:off x="1852062" y="221090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2969589-CDDC-505B-23F4-262AF460F90D}"/>
              </a:ext>
            </a:extLst>
          </p:cNvPr>
          <p:cNvCxnSpPr/>
          <p:nvPr/>
        </p:nvCxnSpPr>
        <p:spPr>
          <a:xfrm>
            <a:off x="1858661" y="2820443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: Rounded Corners 16">
            <a:extLst>
              <a:ext uri="{FF2B5EF4-FFF2-40B4-BE49-F238E27FC236}">
                <a16:creationId xmlns:a16="http://schemas.microsoft.com/office/drawing/2014/main" id="{E1A5CB5C-853C-1DEB-1F47-F191761BBF46}"/>
              </a:ext>
            </a:extLst>
          </p:cNvPr>
          <p:cNvSpPr/>
          <p:nvPr/>
        </p:nvSpPr>
        <p:spPr>
          <a:xfrm>
            <a:off x="2052000" y="846488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Financiering en aansturing TO2-instellingen</a:t>
            </a:r>
          </a:p>
        </p:txBody>
      </p:sp>
      <p:sp>
        <p:nvSpPr>
          <p:cNvPr id="18" name="Rectangle: Rounded Corners 43">
            <a:extLst>
              <a:ext uri="{FF2B5EF4-FFF2-40B4-BE49-F238E27FC236}">
                <a16:creationId xmlns:a16="http://schemas.microsoft.com/office/drawing/2014/main" id="{622B76D0-1DCB-B0E2-8244-5FCB1710C5D6}"/>
              </a:ext>
            </a:extLst>
          </p:cNvPr>
          <p:cNvSpPr/>
          <p:nvPr/>
        </p:nvSpPr>
        <p:spPr>
          <a:xfrm>
            <a:off x="7913250" y="2554340"/>
            <a:ext cx="2088000" cy="1188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Benutting van publiek ontwikkelde kennis voor innovatie bij bedrijven en maatschappelijke vraagstukken</a:t>
            </a:r>
          </a:p>
        </p:txBody>
      </p:sp>
      <p:sp>
        <p:nvSpPr>
          <p:cNvPr id="20" name="Rectangle: Rounded Corners 43">
            <a:extLst>
              <a:ext uri="{FF2B5EF4-FFF2-40B4-BE49-F238E27FC236}">
                <a16:creationId xmlns:a16="http://schemas.microsoft.com/office/drawing/2014/main" id="{A8D916B9-010F-7EA6-81E0-7BB58D2D997D}"/>
              </a:ext>
            </a:extLst>
          </p:cNvPr>
          <p:cNvSpPr/>
          <p:nvPr/>
        </p:nvSpPr>
        <p:spPr>
          <a:xfrm>
            <a:off x="7915898" y="4050998"/>
            <a:ext cx="2088000" cy="720000"/>
          </a:xfrm>
          <a:prstGeom prst="roundRect">
            <a:avLst>
              <a:gd name="adj" fmla="val 16667"/>
            </a:avLst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Versterking verdienvermogen van bedrijven</a:t>
            </a:r>
          </a:p>
        </p:txBody>
      </p:sp>
      <p:sp>
        <p:nvSpPr>
          <p:cNvPr id="25" name="Rectangle: Rounded Corners 43">
            <a:extLst>
              <a:ext uri="{FF2B5EF4-FFF2-40B4-BE49-F238E27FC236}">
                <a16:creationId xmlns:a16="http://schemas.microsoft.com/office/drawing/2014/main" id="{F17DA26D-0D6A-3098-505E-9D918CDA1654}"/>
              </a:ext>
            </a:extLst>
          </p:cNvPr>
          <p:cNvSpPr/>
          <p:nvPr/>
        </p:nvSpPr>
        <p:spPr>
          <a:xfrm>
            <a:off x="7913250" y="1533396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Oplossingen voor maatschappelijke uitdagingen</a:t>
            </a:r>
          </a:p>
        </p:txBody>
      </p:sp>
      <p:cxnSp>
        <p:nvCxnSpPr>
          <p:cNvPr id="50" name="Straight Arrow Connector 90">
            <a:extLst>
              <a:ext uri="{FF2B5EF4-FFF2-40B4-BE49-F238E27FC236}">
                <a16:creationId xmlns:a16="http://schemas.microsoft.com/office/drawing/2014/main" id="{0EF8DA12-FD83-914D-B4EA-2F5420E7251E}"/>
              </a:ext>
            </a:extLst>
          </p:cNvPr>
          <p:cNvCxnSpPr>
            <a:cxnSpLocks/>
          </p:cNvCxnSpPr>
          <p:nvPr/>
        </p:nvCxnSpPr>
        <p:spPr>
          <a:xfrm flipH="1">
            <a:off x="9988698" y="4266217"/>
            <a:ext cx="25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107">
            <a:extLst>
              <a:ext uri="{FF2B5EF4-FFF2-40B4-BE49-F238E27FC236}">
                <a16:creationId xmlns:a16="http://schemas.microsoft.com/office/drawing/2014/main" id="{40B0ABFF-E86C-B794-E39F-5B6BFD37CCFC}"/>
              </a:ext>
            </a:extLst>
          </p:cNvPr>
          <p:cNvCxnSpPr>
            <a:cxnSpLocks/>
          </p:cNvCxnSpPr>
          <p:nvPr/>
        </p:nvCxnSpPr>
        <p:spPr>
          <a:xfrm flipV="1">
            <a:off x="10008069" y="4403261"/>
            <a:ext cx="1260000" cy="198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107">
            <a:extLst>
              <a:ext uri="{FF2B5EF4-FFF2-40B4-BE49-F238E27FC236}">
                <a16:creationId xmlns:a16="http://schemas.microsoft.com/office/drawing/2014/main" id="{9EDDA3BB-BDA6-B5F8-B02E-28294C3F9EA6}"/>
              </a:ext>
            </a:extLst>
          </p:cNvPr>
          <p:cNvCxnSpPr>
            <a:cxnSpLocks/>
          </p:cNvCxnSpPr>
          <p:nvPr/>
        </p:nvCxnSpPr>
        <p:spPr>
          <a:xfrm flipV="1">
            <a:off x="10001250" y="1898464"/>
            <a:ext cx="1260000" cy="43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C3CBB61E-8AB5-03E3-1E02-AF4E976E3D8D}"/>
              </a:ext>
            </a:extLst>
          </p:cNvPr>
          <p:cNvCxnSpPr>
            <a:cxnSpLocks/>
            <a:stCxn id="14" idx="3"/>
            <a:endCxn id="18" idx="1"/>
          </p:cNvCxnSpPr>
          <p:nvPr/>
        </p:nvCxnSpPr>
        <p:spPr>
          <a:xfrm>
            <a:off x="7538612" y="2036942"/>
            <a:ext cx="374638" cy="11113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1F798336-BDA9-FCF5-8942-5D7689DABBFF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 flipV="1">
            <a:off x="7538612" y="3148340"/>
            <a:ext cx="374638" cy="24696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21BD4742-C31D-47C0-2926-29E984805197}"/>
              </a:ext>
            </a:extLst>
          </p:cNvPr>
          <p:cNvCxnSpPr>
            <a:cxnSpLocks/>
          </p:cNvCxnSpPr>
          <p:nvPr/>
        </p:nvCxnSpPr>
        <p:spPr>
          <a:xfrm flipV="1">
            <a:off x="8957250" y="2272446"/>
            <a:ext cx="0" cy="28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DB416D36-D67D-C048-963D-19B9D62D5830}"/>
              </a:ext>
            </a:extLst>
          </p:cNvPr>
          <p:cNvCxnSpPr>
            <a:cxnSpLocks/>
          </p:cNvCxnSpPr>
          <p:nvPr/>
        </p:nvCxnSpPr>
        <p:spPr>
          <a:xfrm>
            <a:off x="8957250" y="3761390"/>
            <a:ext cx="2648" cy="28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69493E0B-F09B-8516-906A-13A706CFDFD7}"/>
              </a:ext>
            </a:extLst>
          </p:cNvPr>
          <p:cNvSpPr/>
          <p:nvPr/>
        </p:nvSpPr>
        <p:spPr>
          <a:xfrm>
            <a:off x="8098695" y="5814963"/>
            <a:ext cx="3408153" cy="953222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err="1">
                <a:solidFill>
                  <a:schemeClr val="tx1"/>
                </a:solidFill>
              </a:rPr>
              <a:t>Externe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invloeden</a:t>
            </a:r>
            <a:endParaRPr lang="en-US" sz="1200" dirty="0">
              <a:solidFill>
                <a:schemeClr val="tx1"/>
              </a:solidFill>
            </a:endParaRPr>
          </a:p>
          <a:p>
            <a:r>
              <a:rPr lang="nl-NL" sz="1200" dirty="0">
                <a:solidFill>
                  <a:schemeClr val="tx1"/>
                </a:solidFill>
              </a:rPr>
              <a:t>- Wetenschapsbeleid van OCW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</a:t>
            </a:r>
            <a:r>
              <a:rPr lang="nl-NL" sz="1200" dirty="0" err="1">
                <a:solidFill>
                  <a:schemeClr val="tx1"/>
                </a:solidFill>
              </a:rPr>
              <a:t>Missiegedreven</a:t>
            </a:r>
            <a:r>
              <a:rPr lang="nl-NL" sz="1200" dirty="0">
                <a:solidFill>
                  <a:schemeClr val="tx1"/>
                </a:solidFill>
              </a:rPr>
              <a:t> </a:t>
            </a:r>
            <a:r>
              <a:rPr lang="nl-NL" sz="1200" dirty="0" err="1">
                <a:solidFill>
                  <a:schemeClr val="tx1"/>
                </a:solidFill>
              </a:rPr>
              <a:t>innovatebeleid</a:t>
            </a:r>
            <a:r>
              <a:rPr lang="nl-NL" sz="1200" dirty="0">
                <a:solidFill>
                  <a:schemeClr val="tx1"/>
                </a:solidFill>
              </a:rPr>
              <a:t> als beleidskader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Technologische ontwikkelingen wereldwijd</a:t>
            </a: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6B4782B3-8A9C-5439-DE96-112B1826F7C7}"/>
              </a:ext>
            </a:extLst>
          </p:cNvPr>
          <p:cNvSpPr/>
          <p:nvPr/>
        </p:nvSpPr>
        <p:spPr>
          <a:xfrm>
            <a:off x="7727796" y="1352101"/>
            <a:ext cx="4408449" cy="378432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Rectangle: Rounded Corners 16">
            <a:extLst>
              <a:ext uri="{FF2B5EF4-FFF2-40B4-BE49-F238E27FC236}">
                <a16:creationId xmlns:a16="http://schemas.microsoft.com/office/drawing/2014/main" id="{160C38E0-3CF5-2CE4-8DF8-2F87542291B2}"/>
              </a:ext>
            </a:extLst>
          </p:cNvPr>
          <p:cNvSpPr/>
          <p:nvPr/>
        </p:nvSpPr>
        <p:spPr>
          <a:xfrm>
            <a:off x="2052000" y="4654794"/>
            <a:ext cx="2018174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bg1"/>
                </a:solidFill>
              </a:rPr>
              <a:t>Thematische Technology Transfer</a:t>
            </a:r>
          </a:p>
        </p:txBody>
      </p:sp>
      <p:sp>
        <p:nvSpPr>
          <p:cNvPr id="36" name="Rectangle: Rounded Corners 13">
            <a:extLst>
              <a:ext uri="{FF2B5EF4-FFF2-40B4-BE49-F238E27FC236}">
                <a16:creationId xmlns:a16="http://schemas.microsoft.com/office/drawing/2014/main" id="{4C131B2F-BC96-DD5A-DDA8-F7942DB36878}"/>
              </a:ext>
            </a:extLst>
          </p:cNvPr>
          <p:cNvSpPr/>
          <p:nvPr/>
        </p:nvSpPr>
        <p:spPr>
          <a:xfrm>
            <a:off x="4420800" y="3678683"/>
            <a:ext cx="3117812" cy="961021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bg1"/>
                </a:solidFill>
              </a:rPr>
              <a:t>Ontwikkeling en benutting van hoogwaardige kennis in publiek-private samenwerkingsverbanden van kennisinstellingen en bedrijven</a:t>
            </a:r>
          </a:p>
        </p:txBody>
      </p:sp>
      <p:sp>
        <p:nvSpPr>
          <p:cNvPr id="94" name="Rectangle: Rounded Corners 16">
            <a:extLst>
              <a:ext uri="{FF2B5EF4-FFF2-40B4-BE49-F238E27FC236}">
                <a16:creationId xmlns:a16="http://schemas.microsoft.com/office/drawing/2014/main" id="{04530D0D-0D0C-68D1-E2F9-D5B3B456AC78}"/>
              </a:ext>
            </a:extLst>
          </p:cNvPr>
          <p:cNvSpPr/>
          <p:nvPr/>
        </p:nvSpPr>
        <p:spPr>
          <a:xfrm>
            <a:off x="2052000" y="2528523"/>
            <a:ext cx="2016000" cy="684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Subsidieregeling Strategisch Belangrijke Onderzoeksprogramma’s</a:t>
            </a:r>
          </a:p>
        </p:txBody>
      </p:sp>
      <p:sp>
        <p:nvSpPr>
          <p:cNvPr id="100" name="Rectangle: Rounded Corners 16">
            <a:extLst>
              <a:ext uri="{FF2B5EF4-FFF2-40B4-BE49-F238E27FC236}">
                <a16:creationId xmlns:a16="http://schemas.microsoft.com/office/drawing/2014/main" id="{6ADF120D-F4AF-D1B6-47D0-983657EF2EFF}"/>
              </a:ext>
            </a:extLst>
          </p:cNvPr>
          <p:cNvSpPr/>
          <p:nvPr/>
        </p:nvSpPr>
        <p:spPr>
          <a:xfrm>
            <a:off x="2050487" y="1431393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Fonds Faciliteiten Toegepast Onderzoek</a:t>
            </a:r>
          </a:p>
        </p:txBody>
      </p:sp>
      <p:cxnSp>
        <p:nvCxnSpPr>
          <p:cNvPr id="114" name="Straight Arrow Connector 90">
            <a:extLst>
              <a:ext uri="{FF2B5EF4-FFF2-40B4-BE49-F238E27FC236}">
                <a16:creationId xmlns:a16="http://schemas.microsoft.com/office/drawing/2014/main" id="{48754CFC-0ABB-D622-48A5-E14243237535}"/>
              </a:ext>
            </a:extLst>
          </p:cNvPr>
          <p:cNvCxnSpPr>
            <a:cxnSpLocks/>
          </p:cNvCxnSpPr>
          <p:nvPr/>
        </p:nvCxnSpPr>
        <p:spPr>
          <a:xfrm flipV="1">
            <a:off x="11277525" y="3827355"/>
            <a:ext cx="0" cy="583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6" name="Straight Arrow Connector 90">
            <a:extLst>
              <a:ext uri="{FF2B5EF4-FFF2-40B4-BE49-F238E27FC236}">
                <a16:creationId xmlns:a16="http://schemas.microsoft.com/office/drawing/2014/main" id="{08DF1669-43AB-F862-80D8-7CF0FCB80A19}"/>
              </a:ext>
            </a:extLst>
          </p:cNvPr>
          <p:cNvCxnSpPr>
            <a:cxnSpLocks/>
          </p:cNvCxnSpPr>
          <p:nvPr/>
        </p:nvCxnSpPr>
        <p:spPr>
          <a:xfrm>
            <a:off x="11268000" y="1905763"/>
            <a:ext cx="0" cy="583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Rectangle: Rounded Corners 16">
            <a:extLst>
              <a:ext uri="{FF2B5EF4-FFF2-40B4-BE49-F238E27FC236}">
                <a16:creationId xmlns:a16="http://schemas.microsoft.com/office/drawing/2014/main" id="{10E649D2-68B4-A1F6-615D-F1E5568648BD}"/>
              </a:ext>
            </a:extLst>
          </p:cNvPr>
          <p:cNvSpPr/>
          <p:nvPr/>
        </p:nvSpPr>
        <p:spPr>
          <a:xfrm>
            <a:off x="2052000" y="5208256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NWO-TTW: Venture Challenge</a:t>
            </a:r>
          </a:p>
        </p:txBody>
      </p:sp>
      <p:sp>
        <p:nvSpPr>
          <p:cNvPr id="118" name="Rectangle: Rounded Corners 16">
            <a:extLst>
              <a:ext uri="{FF2B5EF4-FFF2-40B4-BE49-F238E27FC236}">
                <a16:creationId xmlns:a16="http://schemas.microsoft.com/office/drawing/2014/main" id="{000608CB-616F-B477-C385-6A04D5347412}"/>
              </a:ext>
            </a:extLst>
          </p:cNvPr>
          <p:cNvSpPr/>
          <p:nvPr/>
        </p:nvSpPr>
        <p:spPr>
          <a:xfrm>
            <a:off x="2052000" y="3758743"/>
            <a:ext cx="2018174" cy="82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bg1"/>
                </a:solidFill>
              </a:rPr>
              <a:t>Subsidieregeling Regeneratief Geneeskundige Onderzoeksprojecten</a:t>
            </a:r>
          </a:p>
        </p:txBody>
      </p:sp>
      <p:cxnSp>
        <p:nvCxnSpPr>
          <p:cNvPr id="123" name="Straight Connector 47">
            <a:extLst>
              <a:ext uri="{FF2B5EF4-FFF2-40B4-BE49-F238E27FC236}">
                <a16:creationId xmlns:a16="http://schemas.microsoft.com/office/drawing/2014/main" id="{ECE15484-E800-CB1F-D7BA-A935EF38315C}"/>
              </a:ext>
            </a:extLst>
          </p:cNvPr>
          <p:cNvCxnSpPr>
            <a:cxnSpLocks/>
          </p:cNvCxnSpPr>
          <p:nvPr/>
        </p:nvCxnSpPr>
        <p:spPr>
          <a:xfrm>
            <a:off x="4198037" y="1080337"/>
            <a:ext cx="4386" cy="1756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Straight Connector 58">
            <a:extLst>
              <a:ext uri="{FF2B5EF4-FFF2-40B4-BE49-F238E27FC236}">
                <a16:creationId xmlns:a16="http://schemas.microsoft.com/office/drawing/2014/main" id="{7DD34741-0505-F9BA-5207-D5C4B75A3EE8}"/>
              </a:ext>
            </a:extLst>
          </p:cNvPr>
          <p:cNvCxnSpPr/>
          <p:nvPr/>
        </p:nvCxnSpPr>
        <p:spPr>
          <a:xfrm flipV="1">
            <a:off x="4083116" y="107640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Connector 58">
            <a:extLst>
              <a:ext uri="{FF2B5EF4-FFF2-40B4-BE49-F238E27FC236}">
                <a16:creationId xmlns:a16="http://schemas.microsoft.com/office/drawing/2014/main" id="{5D3FB506-1A6E-12C1-0644-54C8F32C2656}"/>
              </a:ext>
            </a:extLst>
          </p:cNvPr>
          <p:cNvCxnSpPr>
            <a:cxnSpLocks/>
          </p:cNvCxnSpPr>
          <p:nvPr/>
        </p:nvCxnSpPr>
        <p:spPr>
          <a:xfrm flipV="1">
            <a:off x="4083116" y="282240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Straight Connector 58">
            <a:extLst>
              <a:ext uri="{FF2B5EF4-FFF2-40B4-BE49-F238E27FC236}">
                <a16:creationId xmlns:a16="http://schemas.microsoft.com/office/drawing/2014/main" id="{32CD9BA4-76F2-DEB9-9514-7472F64CC146}"/>
              </a:ext>
            </a:extLst>
          </p:cNvPr>
          <p:cNvCxnSpPr/>
          <p:nvPr/>
        </p:nvCxnSpPr>
        <p:spPr>
          <a:xfrm flipV="1">
            <a:off x="4083116" y="417240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Straight Connector 58">
            <a:extLst>
              <a:ext uri="{FF2B5EF4-FFF2-40B4-BE49-F238E27FC236}">
                <a16:creationId xmlns:a16="http://schemas.microsoft.com/office/drawing/2014/main" id="{8D6A34A4-5B3F-789F-3152-6DBCE24F04FB}"/>
              </a:ext>
            </a:extLst>
          </p:cNvPr>
          <p:cNvCxnSpPr/>
          <p:nvPr/>
        </p:nvCxnSpPr>
        <p:spPr>
          <a:xfrm flipV="1">
            <a:off x="4083116" y="221040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9" name="Straight Connector 58">
            <a:extLst>
              <a:ext uri="{FF2B5EF4-FFF2-40B4-BE49-F238E27FC236}">
                <a16:creationId xmlns:a16="http://schemas.microsoft.com/office/drawing/2014/main" id="{916A2EB7-5642-E86A-F804-882C073F7692}"/>
              </a:ext>
            </a:extLst>
          </p:cNvPr>
          <p:cNvCxnSpPr/>
          <p:nvPr/>
        </p:nvCxnSpPr>
        <p:spPr>
          <a:xfrm flipV="1">
            <a:off x="4083116" y="163800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1" name="Straight Arrow Connector 78">
            <a:extLst>
              <a:ext uri="{FF2B5EF4-FFF2-40B4-BE49-F238E27FC236}">
                <a16:creationId xmlns:a16="http://schemas.microsoft.com/office/drawing/2014/main" id="{E18FE27D-310C-2E50-AD94-3ED57669EBB2}"/>
              </a:ext>
            </a:extLst>
          </p:cNvPr>
          <p:cNvCxnSpPr>
            <a:cxnSpLocks/>
            <a:stCxn id="36" idx="3"/>
            <a:endCxn id="18" idx="1"/>
          </p:cNvCxnSpPr>
          <p:nvPr/>
        </p:nvCxnSpPr>
        <p:spPr>
          <a:xfrm flipV="1">
            <a:off x="7538612" y="3148340"/>
            <a:ext cx="374638" cy="10108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6" name="Rectangle: Rounded Corners 16">
            <a:extLst>
              <a:ext uri="{FF2B5EF4-FFF2-40B4-BE49-F238E27FC236}">
                <a16:creationId xmlns:a16="http://schemas.microsoft.com/office/drawing/2014/main" id="{298E3A29-60BD-BCD2-3793-93F54F1E0EE2}"/>
              </a:ext>
            </a:extLst>
          </p:cNvPr>
          <p:cNvSpPr/>
          <p:nvPr/>
        </p:nvSpPr>
        <p:spPr>
          <a:xfrm>
            <a:off x="2050487" y="1983843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Toekomstfondskrediet Onderzoeksfaciliteiten</a:t>
            </a:r>
          </a:p>
        </p:txBody>
      </p:sp>
      <p:sp>
        <p:nvSpPr>
          <p:cNvPr id="138" name="Rectangle: Rounded Corners 16">
            <a:extLst>
              <a:ext uri="{FF2B5EF4-FFF2-40B4-BE49-F238E27FC236}">
                <a16:creationId xmlns:a16="http://schemas.microsoft.com/office/drawing/2014/main" id="{6B225650-4FEC-72DD-EE28-B7AE95338C2D}"/>
              </a:ext>
            </a:extLst>
          </p:cNvPr>
          <p:cNvSpPr/>
          <p:nvPr/>
        </p:nvSpPr>
        <p:spPr>
          <a:xfrm>
            <a:off x="2052000" y="3308267"/>
            <a:ext cx="2016000" cy="360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NWO-TTW: Perspectief</a:t>
            </a:r>
          </a:p>
        </p:txBody>
      </p:sp>
      <p:sp>
        <p:nvSpPr>
          <p:cNvPr id="139" name="Rectangle: Rounded Corners 16">
            <a:extLst>
              <a:ext uri="{FF2B5EF4-FFF2-40B4-BE49-F238E27FC236}">
                <a16:creationId xmlns:a16="http://schemas.microsoft.com/office/drawing/2014/main" id="{A1FCB65D-B8BD-E547-59D9-DE2064BB2EDB}"/>
              </a:ext>
            </a:extLst>
          </p:cNvPr>
          <p:cNvSpPr/>
          <p:nvPr/>
        </p:nvSpPr>
        <p:spPr>
          <a:xfrm>
            <a:off x="2052000" y="5757659"/>
            <a:ext cx="2016000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NWO-TTW: </a:t>
            </a:r>
            <a:r>
              <a:rPr lang="nl-NL" sz="1200" dirty="0" err="1"/>
              <a:t>Proof</a:t>
            </a:r>
            <a:r>
              <a:rPr lang="nl-NL" sz="1200" dirty="0"/>
              <a:t> of Concept / Take Off</a:t>
            </a:r>
          </a:p>
        </p:txBody>
      </p:sp>
      <p:cxnSp>
        <p:nvCxnSpPr>
          <p:cNvPr id="144" name="Straight Arrow Connector 82">
            <a:extLst>
              <a:ext uri="{FF2B5EF4-FFF2-40B4-BE49-F238E27FC236}">
                <a16:creationId xmlns:a16="http://schemas.microsoft.com/office/drawing/2014/main" id="{B0D8652C-42B4-B9D7-EC1A-DC998D784C64}"/>
              </a:ext>
            </a:extLst>
          </p:cNvPr>
          <p:cNvCxnSpPr/>
          <p:nvPr/>
        </p:nvCxnSpPr>
        <p:spPr>
          <a:xfrm>
            <a:off x="4204736" y="2068027"/>
            <a:ext cx="216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Straight Connector 58">
            <a:extLst>
              <a:ext uri="{FF2B5EF4-FFF2-40B4-BE49-F238E27FC236}">
                <a16:creationId xmlns:a16="http://schemas.microsoft.com/office/drawing/2014/main" id="{6F06CBEE-DA4A-11DC-7375-64DB7E39C65C}"/>
              </a:ext>
            </a:extLst>
          </p:cNvPr>
          <p:cNvCxnSpPr/>
          <p:nvPr/>
        </p:nvCxnSpPr>
        <p:spPr>
          <a:xfrm flipV="1">
            <a:off x="4078353" y="598320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Straight Connector 58">
            <a:extLst>
              <a:ext uri="{FF2B5EF4-FFF2-40B4-BE49-F238E27FC236}">
                <a16:creationId xmlns:a16="http://schemas.microsoft.com/office/drawing/2014/main" id="{96156F5B-1C8F-DD1F-588C-A0EEC258FFA7}"/>
              </a:ext>
            </a:extLst>
          </p:cNvPr>
          <p:cNvCxnSpPr/>
          <p:nvPr/>
        </p:nvCxnSpPr>
        <p:spPr>
          <a:xfrm flipV="1">
            <a:off x="4083116" y="545760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Straight Connector 58">
            <a:extLst>
              <a:ext uri="{FF2B5EF4-FFF2-40B4-BE49-F238E27FC236}">
                <a16:creationId xmlns:a16="http://schemas.microsoft.com/office/drawing/2014/main" id="{4D0B311B-C291-1D6D-26D0-CFA4369B4C87}"/>
              </a:ext>
            </a:extLst>
          </p:cNvPr>
          <p:cNvCxnSpPr/>
          <p:nvPr/>
        </p:nvCxnSpPr>
        <p:spPr>
          <a:xfrm flipV="1">
            <a:off x="4083116" y="348840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47">
            <a:extLst>
              <a:ext uri="{FF2B5EF4-FFF2-40B4-BE49-F238E27FC236}">
                <a16:creationId xmlns:a16="http://schemas.microsoft.com/office/drawing/2014/main" id="{23FE2DC8-84E4-629D-121E-C0FF04024310}"/>
              </a:ext>
            </a:extLst>
          </p:cNvPr>
          <p:cNvCxnSpPr>
            <a:cxnSpLocks/>
          </p:cNvCxnSpPr>
          <p:nvPr/>
        </p:nvCxnSpPr>
        <p:spPr>
          <a:xfrm>
            <a:off x="4188074" y="3490607"/>
            <a:ext cx="11704" cy="1332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58">
            <a:extLst>
              <a:ext uri="{FF2B5EF4-FFF2-40B4-BE49-F238E27FC236}">
                <a16:creationId xmlns:a16="http://schemas.microsoft.com/office/drawing/2014/main" id="{4CC6A044-1D66-F386-5F2F-216F9EDC5D22}"/>
              </a:ext>
            </a:extLst>
          </p:cNvPr>
          <p:cNvCxnSpPr/>
          <p:nvPr/>
        </p:nvCxnSpPr>
        <p:spPr>
          <a:xfrm flipV="1">
            <a:off x="4083116" y="482085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2" name="Straight Connector 47">
            <a:extLst>
              <a:ext uri="{FF2B5EF4-FFF2-40B4-BE49-F238E27FC236}">
                <a16:creationId xmlns:a16="http://schemas.microsoft.com/office/drawing/2014/main" id="{FB729374-709D-7434-3774-6C53A7F72F61}"/>
              </a:ext>
            </a:extLst>
          </p:cNvPr>
          <p:cNvCxnSpPr>
            <a:cxnSpLocks/>
          </p:cNvCxnSpPr>
          <p:nvPr/>
        </p:nvCxnSpPr>
        <p:spPr>
          <a:xfrm>
            <a:off x="4190446" y="4978025"/>
            <a:ext cx="0" cy="100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Straight Arrow Connector 82">
            <a:extLst>
              <a:ext uri="{FF2B5EF4-FFF2-40B4-BE49-F238E27FC236}">
                <a16:creationId xmlns:a16="http://schemas.microsoft.com/office/drawing/2014/main" id="{59F4615D-DE3E-6ABD-19D8-2C58240E172B}"/>
              </a:ext>
            </a:extLst>
          </p:cNvPr>
          <p:cNvCxnSpPr/>
          <p:nvPr/>
        </p:nvCxnSpPr>
        <p:spPr>
          <a:xfrm>
            <a:off x="4214261" y="4172400"/>
            <a:ext cx="216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7" name="Straight Arrow Connector 82">
            <a:extLst>
              <a:ext uri="{FF2B5EF4-FFF2-40B4-BE49-F238E27FC236}">
                <a16:creationId xmlns:a16="http://schemas.microsoft.com/office/drawing/2014/main" id="{508EEF6C-5F11-48CB-9742-4819FA212C23}"/>
              </a:ext>
            </a:extLst>
          </p:cNvPr>
          <p:cNvCxnSpPr/>
          <p:nvPr/>
        </p:nvCxnSpPr>
        <p:spPr>
          <a:xfrm>
            <a:off x="4223786" y="5611327"/>
            <a:ext cx="216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9" name="Straight Arrow Connector 78">
            <a:extLst>
              <a:ext uri="{FF2B5EF4-FFF2-40B4-BE49-F238E27FC236}">
                <a16:creationId xmlns:a16="http://schemas.microsoft.com/office/drawing/2014/main" id="{87FF334A-52A1-1110-CECE-354701964FF9}"/>
              </a:ext>
            </a:extLst>
          </p:cNvPr>
          <p:cNvCxnSpPr>
            <a:cxnSpLocks/>
          </p:cNvCxnSpPr>
          <p:nvPr/>
        </p:nvCxnSpPr>
        <p:spPr>
          <a:xfrm rot="180000" flipV="1">
            <a:off x="7545489" y="4751948"/>
            <a:ext cx="1423934" cy="9081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2" name="Straight Arrow Connector 82">
            <a:extLst>
              <a:ext uri="{FF2B5EF4-FFF2-40B4-BE49-F238E27FC236}">
                <a16:creationId xmlns:a16="http://schemas.microsoft.com/office/drawing/2014/main" id="{F68ACA62-CAEA-C7A4-DA9F-95CEB55A24CA}"/>
              </a:ext>
            </a:extLst>
          </p:cNvPr>
          <p:cNvCxnSpPr/>
          <p:nvPr/>
        </p:nvCxnSpPr>
        <p:spPr>
          <a:xfrm>
            <a:off x="1844169" y="107742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3" name="Straight Arrow Connector 82">
            <a:extLst>
              <a:ext uri="{FF2B5EF4-FFF2-40B4-BE49-F238E27FC236}">
                <a16:creationId xmlns:a16="http://schemas.microsoft.com/office/drawing/2014/main" id="{969693F4-F287-A192-A2CF-4234049365DE}"/>
              </a:ext>
            </a:extLst>
          </p:cNvPr>
          <p:cNvCxnSpPr/>
          <p:nvPr/>
        </p:nvCxnSpPr>
        <p:spPr>
          <a:xfrm>
            <a:off x="1853694" y="163940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" name="Straight Arrow Connector 82">
            <a:extLst>
              <a:ext uri="{FF2B5EF4-FFF2-40B4-BE49-F238E27FC236}">
                <a16:creationId xmlns:a16="http://schemas.microsoft.com/office/drawing/2014/main" id="{85D781B6-B239-5438-596C-FD54425997A5}"/>
              </a:ext>
            </a:extLst>
          </p:cNvPr>
          <p:cNvCxnSpPr/>
          <p:nvPr/>
        </p:nvCxnSpPr>
        <p:spPr>
          <a:xfrm>
            <a:off x="1852062" y="348725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5" name="Straight Arrow Connector 82">
            <a:extLst>
              <a:ext uri="{FF2B5EF4-FFF2-40B4-BE49-F238E27FC236}">
                <a16:creationId xmlns:a16="http://schemas.microsoft.com/office/drawing/2014/main" id="{9D8A9408-5853-7F9B-A1EF-5FF59CF30124}"/>
              </a:ext>
            </a:extLst>
          </p:cNvPr>
          <p:cNvCxnSpPr/>
          <p:nvPr/>
        </p:nvCxnSpPr>
        <p:spPr>
          <a:xfrm>
            <a:off x="1852062" y="487790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6" name="Straight Arrow Connector 82">
            <a:extLst>
              <a:ext uri="{FF2B5EF4-FFF2-40B4-BE49-F238E27FC236}">
                <a16:creationId xmlns:a16="http://schemas.microsoft.com/office/drawing/2014/main" id="{42F25799-C920-94E9-22F1-412F895C391D}"/>
              </a:ext>
            </a:extLst>
          </p:cNvPr>
          <p:cNvCxnSpPr/>
          <p:nvPr/>
        </p:nvCxnSpPr>
        <p:spPr>
          <a:xfrm>
            <a:off x="1861587" y="545892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8" name="Straight Arrow Connector 82">
            <a:extLst>
              <a:ext uri="{FF2B5EF4-FFF2-40B4-BE49-F238E27FC236}">
                <a16:creationId xmlns:a16="http://schemas.microsoft.com/office/drawing/2014/main" id="{B53EF9E2-4DA9-39BB-5CAB-513BBB3380EF}"/>
              </a:ext>
            </a:extLst>
          </p:cNvPr>
          <p:cNvCxnSpPr/>
          <p:nvPr/>
        </p:nvCxnSpPr>
        <p:spPr>
          <a:xfrm>
            <a:off x="1844985" y="5991511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9" name="Straight Connector 47">
            <a:extLst>
              <a:ext uri="{FF2B5EF4-FFF2-40B4-BE49-F238E27FC236}">
                <a16:creationId xmlns:a16="http://schemas.microsoft.com/office/drawing/2014/main" id="{37BD2E96-E44A-DE6C-991A-7BD53A2D0678}"/>
              </a:ext>
            </a:extLst>
          </p:cNvPr>
          <p:cNvCxnSpPr>
            <a:cxnSpLocks/>
          </p:cNvCxnSpPr>
          <p:nvPr/>
        </p:nvCxnSpPr>
        <p:spPr>
          <a:xfrm>
            <a:off x="1835393" y="1080783"/>
            <a:ext cx="11704" cy="4914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58">
            <a:extLst>
              <a:ext uri="{FF2B5EF4-FFF2-40B4-BE49-F238E27FC236}">
                <a16:creationId xmlns:a16="http://schemas.microsoft.com/office/drawing/2014/main" id="{8A16448A-2CF9-F895-77B7-07ACA24A6532}"/>
              </a:ext>
            </a:extLst>
          </p:cNvPr>
          <p:cNvCxnSpPr/>
          <p:nvPr/>
        </p:nvCxnSpPr>
        <p:spPr>
          <a:xfrm flipV="1">
            <a:off x="4078355" y="4973250"/>
            <a:ext cx="108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386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DA51285F-3CC8-754F-0DC3-AEB2BF501AED}"/>
              </a:ext>
            </a:extLst>
          </p:cNvPr>
          <p:cNvCxnSpPr>
            <a:cxnSpLocks/>
          </p:cNvCxnSpPr>
          <p:nvPr/>
        </p:nvCxnSpPr>
        <p:spPr>
          <a:xfrm flipV="1">
            <a:off x="9923657" y="5399978"/>
            <a:ext cx="0" cy="140400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3" y="367982"/>
            <a:ext cx="2018174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4424818" y="367982"/>
            <a:ext cx="3117812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13250" y="367250"/>
            <a:ext cx="2088000" cy="48733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4532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C4. VALORISATIE VAN KENNIS EN ONDERZOEK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5" y="1721306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Budget B&amp;I</a:t>
            </a:r>
            <a:endParaRPr lang="nl-NL" sz="14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4428000" y="3395135"/>
            <a:ext cx="3117812" cy="93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0" dirty="0">
                <a:solidFill>
                  <a:schemeClr val="bg1"/>
                </a:solidFill>
              </a:rPr>
              <a:t>Ontwikkeling en benutting van </a:t>
            </a:r>
            <a:r>
              <a:rPr lang="nl-NL" sz="1400" dirty="0">
                <a:solidFill>
                  <a:schemeClr val="bg1"/>
                </a:solidFill>
              </a:rPr>
              <a:t>kennis in publiek-private samenwerkingsverbanden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4428000" y="5279314"/>
            <a:ext cx="3117812" cy="804634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</a:t>
            </a:r>
            <a:r>
              <a:rPr lang="nl-NL" sz="1400" dirty="0" err="1"/>
              <a:t>start-ups</a:t>
            </a:r>
            <a:r>
              <a:rPr lang="nl-NL" sz="1400" dirty="0"/>
              <a:t>, onder andere van </a:t>
            </a:r>
            <a:r>
              <a:rPr lang="nl-NL" sz="1400" dirty="0" err="1"/>
              <a:t>kennisintellingen</a:t>
            </a:r>
            <a:r>
              <a:rPr lang="nl-NL" sz="1400" dirty="0"/>
              <a:t>, en </a:t>
            </a:r>
            <a:r>
              <a:rPr lang="nl-NL" sz="1400" dirty="0" err="1"/>
              <a:t>scale</a:t>
            </a:r>
            <a:r>
              <a:rPr lang="nl-NL" sz="1400" dirty="0"/>
              <a:t>-ups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56499" y="2503635"/>
            <a:ext cx="1605600" cy="1692054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Valorisatie van kennis &amp; onderzoek en het</a:t>
            </a:r>
          </a:p>
          <a:p>
            <a:pPr algn="ctr"/>
            <a:r>
              <a:rPr lang="nl-NL" sz="1400" dirty="0"/>
              <a:t>vergroten van innovatieve toepassingen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32921" y="4212516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Coördinerend beleid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729FC11-3D6D-C941-CD18-12815A420A7F}"/>
              </a:ext>
            </a:extLst>
          </p:cNvPr>
          <p:cNvCxnSpPr>
            <a:cxnSpLocks/>
          </p:cNvCxnSpPr>
          <p:nvPr/>
        </p:nvCxnSpPr>
        <p:spPr>
          <a:xfrm>
            <a:off x="10231229" y="2054178"/>
            <a:ext cx="11257" cy="2772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0212BE50-6C81-7030-5A60-EC5F19EB6F42}"/>
              </a:ext>
            </a:extLst>
          </p:cNvPr>
          <p:cNvCxnSpPr>
            <a:cxnSpLocks/>
          </p:cNvCxnSpPr>
          <p:nvPr/>
        </p:nvCxnSpPr>
        <p:spPr>
          <a:xfrm>
            <a:off x="10020963" y="3802142"/>
            <a:ext cx="43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375B8DF-B14B-87EE-0539-3B84705B58B0}"/>
              </a:ext>
            </a:extLst>
          </p:cNvPr>
          <p:cNvCxnSpPr>
            <a:cxnSpLocks/>
          </p:cNvCxnSpPr>
          <p:nvPr/>
        </p:nvCxnSpPr>
        <p:spPr>
          <a:xfrm>
            <a:off x="10001250" y="2045796"/>
            <a:ext cx="2320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5EA844-2F6A-437F-6835-E828D57B468F}"/>
              </a:ext>
            </a:extLst>
          </p:cNvPr>
          <p:cNvCxnSpPr>
            <a:cxnSpLocks/>
          </p:cNvCxnSpPr>
          <p:nvPr/>
        </p:nvCxnSpPr>
        <p:spPr>
          <a:xfrm>
            <a:off x="1656389" y="2139477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2AD8459-C8A8-E2F2-77D6-F18FA449B867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1638696" y="4630687"/>
            <a:ext cx="2199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9C0A077A-AE90-5053-6A7C-97AD520FB847}"/>
              </a:ext>
            </a:extLst>
          </p:cNvPr>
          <p:cNvCxnSpPr>
            <a:cxnSpLocks/>
          </p:cNvCxnSpPr>
          <p:nvPr/>
        </p:nvCxnSpPr>
        <p:spPr>
          <a:xfrm>
            <a:off x="1863683" y="439004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AA0BFD7-9FEA-86CC-259A-7ACF4A10FAE4}"/>
              </a:ext>
            </a:extLst>
          </p:cNvPr>
          <p:cNvCxnSpPr/>
          <p:nvPr/>
        </p:nvCxnSpPr>
        <p:spPr>
          <a:xfrm>
            <a:off x="1860771" y="109647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2969589-CDDC-505B-23F4-262AF460F90D}"/>
              </a:ext>
            </a:extLst>
          </p:cNvPr>
          <p:cNvCxnSpPr/>
          <p:nvPr/>
        </p:nvCxnSpPr>
        <p:spPr>
          <a:xfrm>
            <a:off x="1867370" y="3382418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: Rounded Corners 16">
            <a:extLst>
              <a:ext uri="{FF2B5EF4-FFF2-40B4-BE49-F238E27FC236}">
                <a16:creationId xmlns:a16="http://schemas.microsoft.com/office/drawing/2014/main" id="{E1A5CB5C-853C-1DEB-1F47-F191761BBF46}"/>
              </a:ext>
            </a:extLst>
          </p:cNvPr>
          <p:cNvSpPr/>
          <p:nvPr/>
        </p:nvSpPr>
        <p:spPr>
          <a:xfrm>
            <a:off x="2053346" y="4597343"/>
            <a:ext cx="2018174" cy="432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Thematische Technology Transfer</a:t>
            </a:r>
          </a:p>
        </p:txBody>
      </p:sp>
      <p:sp>
        <p:nvSpPr>
          <p:cNvPr id="18" name="Rectangle: Rounded Corners 43">
            <a:extLst>
              <a:ext uri="{FF2B5EF4-FFF2-40B4-BE49-F238E27FC236}">
                <a16:creationId xmlns:a16="http://schemas.microsoft.com/office/drawing/2014/main" id="{622B76D0-1DCB-B0E2-8244-5FCB1710C5D6}"/>
              </a:ext>
            </a:extLst>
          </p:cNvPr>
          <p:cNvSpPr/>
          <p:nvPr/>
        </p:nvSpPr>
        <p:spPr>
          <a:xfrm>
            <a:off x="7913250" y="3466002"/>
            <a:ext cx="2088000" cy="792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benutting van kennis voor innovatieve toepassingen</a:t>
            </a:r>
          </a:p>
        </p:txBody>
      </p:sp>
      <p:sp>
        <p:nvSpPr>
          <p:cNvPr id="20" name="Rectangle: Rounded Corners 43">
            <a:extLst>
              <a:ext uri="{FF2B5EF4-FFF2-40B4-BE49-F238E27FC236}">
                <a16:creationId xmlns:a16="http://schemas.microsoft.com/office/drawing/2014/main" id="{A8D916B9-010F-7EA6-81E0-7BB58D2D997D}"/>
              </a:ext>
            </a:extLst>
          </p:cNvPr>
          <p:cNvSpPr/>
          <p:nvPr/>
        </p:nvSpPr>
        <p:spPr>
          <a:xfrm>
            <a:off x="7906832" y="4498736"/>
            <a:ext cx="2088000" cy="720000"/>
          </a:xfrm>
          <a:prstGeom prst="roundRect">
            <a:avLst>
              <a:gd name="adj" fmla="val 16667"/>
            </a:avLst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Versterking verdienvermogen van bedrijven</a:t>
            </a:r>
          </a:p>
        </p:txBody>
      </p:sp>
      <p:sp>
        <p:nvSpPr>
          <p:cNvPr id="25" name="Rectangle: Rounded Corners 43">
            <a:extLst>
              <a:ext uri="{FF2B5EF4-FFF2-40B4-BE49-F238E27FC236}">
                <a16:creationId xmlns:a16="http://schemas.microsoft.com/office/drawing/2014/main" id="{F17DA26D-0D6A-3098-505E-9D918CDA1654}"/>
              </a:ext>
            </a:extLst>
          </p:cNvPr>
          <p:cNvSpPr/>
          <p:nvPr/>
        </p:nvSpPr>
        <p:spPr>
          <a:xfrm>
            <a:off x="7913250" y="1457196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Oplossingen voor maatschappelijke uitdagingen</a:t>
            </a:r>
          </a:p>
        </p:txBody>
      </p:sp>
      <p:cxnSp>
        <p:nvCxnSpPr>
          <p:cNvPr id="50" name="Straight Arrow Connector 90">
            <a:extLst>
              <a:ext uri="{FF2B5EF4-FFF2-40B4-BE49-F238E27FC236}">
                <a16:creationId xmlns:a16="http://schemas.microsoft.com/office/drawing/2014/main" id="{0EF8DA12-FD83-914D-B4EA-2F5420E7251E}"/>
              </a:ext>
            </a:extLst>
          </p:cNvPr>
          <p:cNvCxnSpPr>
            <a:cxnSpLocks/>
          </p:cNvCxnSpPr>
          <p:nvPr/>
        </p:nvCxnSpPr>
        <p:spPr>
          <a:xfrm flipH="1">
            <a:off x="9979173" y="4818667"/>
            <a:ext cx="25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90">
            <a:extLst>
              <a:ext uri="{FF2B5EF4-FFF2-40B4-BE49-F238E27FC236}">
                <a16:creationId xmlns:a16="http://schemas.microsoft.com/office/drawing/2014/main" id="{5CB8B7E3-B554-F1FD-8070-A63C41E778B0}"/>
              </a:ext>
            </a:extLst>
          </p:cNvPr>
          <p:cNvCxnSpPr>
            <a:cxnSpLocks/>
          </p:cNvCxnSpPr>
          <p:nvPr/>
        </p:nvCxnSpPr>
        <p:spPr>
          <a:xfrm rot="120000" flipH="1" flipV="1">
            <a:off x="11254903" y="4195612"/>
            <a:ext cx="15930" cy="756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107">
            <a:extLst>
              <a:ext uri="{FF2B5EF4-FFF2-40B4-BE49-F238E27FC236}">
                <a16:creationId xmlns:a16="http://schemas.microsoft.com/office/drawing/2014/main" id="{9EDDA3BB-BDA6-B5F8-B02E-28294C3F9EA6}"/>
              </a:ext>
            </a:extLst>
          </p:cNvPr>
          <p:cNvCxnSpPr>
            <a:cxnSpLocks/>
          </p:cNvCxnSpPr>
          <p:nvPr/>
        </p:nvCxnSpPr>
        <p:spPr>
          <a:xfrm flipV="1">
            <a:off x="10001250" y="1822264"/>
            <a:ext cx="1248558" cy="43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90">
            <a:extLst>
              <a:ext uri="{FF2B5EF4-FFF2-40B4-BE49-F238E27FC236}">
                <a16:creationId xmlns:a16="http://schemas.microsoft.com/office/drawing/2014/main" id="{7DFA82B3-526B-8635-8B19-DF586ADDE015}"/>
              </a:ext>
            </a:extLst>
          </p:cNvPr>
          <p:cNvCxnSpPr>
            <a:cxnSpLocks/>
          </p:cNvCxnSpPr>
          <p:nvPr/>
        </p:nvCxnSpPr>
        <p:spPr>
          <a:xfrm>
            <a:off x="11249808" y="1807572"/>
            <a:ext cx="9491" cy="684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C3CBB61E-8AB5-03E3-1E02-AF4E976E3D8D}"/>
              </a:ext>
            </a:extLst>
          </p:cNvPr>
          <p:cNvCxnSpPr>
            <a:stCxn id="14" idx="3"/>
            <a:endCxn id="18" idx="1"/>
          </p:cNvCxnSpPr>
          <p:nvPr/>
        </p:nvCxnSpPr>
        <p:spPr>
          <a:xfrm flipV="1">
            <a:off x="7545812" y="3862002"/>
            <a:ext cx="367438" cy="1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1F798336-BDA9-FCF5-8942-5D7689DABBFF}"/>
              </a:ext>
            </a:extLst>
          </p:cNvPr>
          <p:cNvCxnSpPr>
            <a:stCxn id="15" idx="3"/>
            <a:endCxn id="18" idx="1"/>
          </p:cNvCxnSpPr>
          <p:nvPr/>
        </p:nvCxnSpPr>
        <p:spPr>
          <a:xfrm flipV="1">
            <a:off x="7545812" y="3862002"/>
            <a:ext cx="367438" cy="1819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69493E0B-F09B-8516-906A-13A706CFDFD7}"/>
              </a:ext>
            </a:extLst>
          </p:cNvPr>
          <p:cNvSpPr/>
          <p:nvPr/>
        </p:nvSpPr>
        <p:spPr>
          <a:xfrm>
            <a:off x="8729684" y="5698256"/>
            <a:ext cx="2416108" cy="1131300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err="1">
                <a:solidFill>
                  <a:schemeClr val="tx1"/>
                </a:solidFill>
              </a:rPr>
              <a:t>Externe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invloeden</a:t>
            </a:r>
            <a:endParaRPr lang="en-US" sz="1200" dirty="0">
              <a:solidFill>
                <a:schemeClr val="tx1"/>
              </a:solidFill>
            </a:endParaRPr>
          </a:p>
          <a:p>
            <a:r>
              <a:rPr lang="nl-NL" sz="1200" dirty="0">
                <a:solidFill>
                  <a:schemeClr val="tx1"/>
                </a:solidFill>
              </a:rPr>
              <a:t>- Wet- en regelgeving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Marktwerkingsprikkels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Conjunctuur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Innovatiekracht buitenland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Publieke kennis om te benutten</a:t>
            </a: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6B4782B3-8A9C-5439-DE96-112B1826F7C7}"/>
              </a:ext>
            </a:extLst>
          </p:cNvPr>
          <p:cNvSpPr/>
          <p:nvPr/>
        </p:nvSpPr>
        <p:spPr>
          <a:xfrm>
            <a:off x="7727796" y="1275901"/>
            <a:ext cx="4408449" cy="410572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Rectangle: Rounded Corners 16">
            <a:extLst>
              <a:ext uri="{FF2B5EF4-FFF2-40B4-BE49-F238E27FC236}">
                <a16:creationId xmlns:a16="http://schemas.microsoft.com/office/drawing/2014/main" id="{7751CC3B-2740-4EC0-C1F6-65D1E900752C}"/>
              </a:ext>
            </a:extLst>
          </p:cNvPr>
          <p:cNvSpPr/>
          <p:nvPr/>
        </p:nvSpPr>
        <p:spPr>
          <a:xfrm>
            <a:off x="2052000" y="785098"/>
            <a:ext cx="2018174" cy="576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Normering via wetgeving en regulering, ter bevordering van nieuwe markten</a:t>
            </a:r>
          </a:p>
        </p:txBody>
      </p:sp>
      <p:sp>
        <p:nvSpPr>
          <p:cNvPr id="49" name="Rectangle: Rounded Corners 16">
            <a:extLst>
              <a:ext uri="{FF2B5EF4-FFF2-40B4-BE49-F238E27FC236}">
                <a16:creationId xmlns:a16="http://schemas.microsoft.com/office/drawing/2014/main" id="{94137841-8BE5-106A-9AA8-B39A8B129A20}"/>
              </a:ext>
            </a:extLst>
          </p:cNvPr>
          <p:cNvSpPr/>
          <p:nvPr/>
        </p:nvSpPr>
        <p:spPr>
          <a:xfrm>
            <a:off x="2052000" y="1411011"/>
            <a:ext cx="2018174" cy="396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Internationale handels- en technologiesamenwerking</a:t>
            </a:r>
          </a:p>
        </p:txBody>
      </p:sp>
      <p:sp>
        <p:nvSpPr>
          <p:cNvPr id="53" name="Rectangle: Rounded Corners 16">
            <a:extLst>
              <a:ext uri="{FF2B5EF4-FFF2-40B4-BE49-F238E27FC236}">
                <a16:creationId xmlns:a16="http://schemas.microsoft.com/office/drawing/2014/main" id="{15F20BBC-C1C0-3649-FC2F-28640BC9FBFE}"/>
              </a:ext>
            </a:extLst>
          </p:cNvPr>
          <p:cNvSpPr/>
          <p:nvPr/>
        </p:nvSpPr>
        <p:spPr>
          <a:xfrm>
            <a:off x="2052000" y="2468424"/>
            <a:ext cx="2018174" cy="720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bg1"/>
                </a:solidFill>
              </a:rPr>
              <a:t>Nationaal Groeifonds-projecten en missie-gedreven innovatiebeleid, inclusief KIC 2024-2027</a:t>
            </a:r>
          </a:p>
        </p:txBody>
      </p:sp>
      <p:sp>
        <p:nvSpPr>
          <p:cNvPr id="56" name="Rectangle: Rounded Corners 13">
            <a:extLst>
              <a:ext uri="{FF2B5EF4-FFF2-40B4-BE49-F238E27FC236}">
                <a16:creationId xmlns:a16="http://schemas.microsoft.com/office/drawing/2014/main" id="{45032496-53EB-C196-E721-5AFD80D25AC0}"/>
              </a:ext>
            </a:extLst>
          </p:cNvPr>
          <p:cNvSpPr/>
          <p:nvPr/>
        </p:nvSpPr>
        <p:spPr>
          <a:xfrm>
            <a:off x="4427173" y="1508483"/>
            <a:ext cx="3117812" cy="747867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0" dirty="0">
                <a:solidFill>
                  <a:schemeClr val="bg1"/>
                </a:solidFill>
              </a:rPr>
              <a:t>Meer marktontwikkeling</a:t>
            </a:r>
            <a:endParaRPr lang="nl-NL" sz="14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43">
            <a:extLst>
              <a:ext uri="{FF2B5EF4-FFF2-40B4-BE49-F238E27FC236}">
                <a16:creationId xmlns:a16="http://schemas.microsoft.com/office/drawing/2014/main" id="{F2D93E4C-09D2-4952-0B4C-54008027A26A}"/>
              </a:ext>
            </a:extLst>
          </p:cNvPr>
          <p:cNvSpPr/>
          <p:nvPr/>
        </p:nvSpPr>
        <p:spPr>
          <a:xfrm>
            <a:off x="7922775" y="2446485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innovatie bij bedrijven</a:t>
            </a:r>
          </a:p>
        </p:txBody>
      </p:sp>
      <p:cxnSp>
        <p:nvCxnSpPr>
          <p:cNvPr id="35" name="Straight Arrow Connector 81">
            <a:extLst>
              <a:ext uri="{FF2B5EF4-FFF2-40B4-BE49-F238E27FC236}">
                <a16:creationId xmlns:a16="http://schemas.microsoft.com/office/drawing/2014/main" id="{749D3026-BDCD-CAC3-77AA-1C40B75EC69C}"/>
              </a:ext>
            </a:extLst>
          </p:cNvPr>
          <p:cNvCxnSpPr>
            <a:cxnSpLocks/>
          </p:cNvCxnSpPr>
          <p:nvPr/>
        </p:nvCxnSpPr>
        <p:spPr>
          <a:xfrm flipV="1">
            <a:off x="8976300" y="3148746"/>
            <a:ext cx="0" cy="28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89">
            <a:extLst>
              <a:ext uri="{FF2B5EF4-FFF2-40B4-BE49-F238E27FC236}">
                <a16:creationId xmlns:a16="http://schemas.microsoft.com/office/drawing/2014/main" id="{3BE824BC-CFA8-5DAE-1D47-99EE746D945D}"/>
              </a:ext>
            </a:extLst>
          </p:cNvPr>
          <p:cNvCxnSpPr>
            <a:cxnSpLocks/>
          </p:cNvCxnSpPr>
          <p:nvPr/>
        </p:nvCxnSpPr>
        <p:spPr>
          <a:xfrm>
            <a:off x="10030488" y="2763917"/>
            <a:ext cx="43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Rectangle: Rounded Corners 16">
            <a:extLst>
              <a:ext uri="{FF2B5EF4-FFF2-40B4-BE49-F238E27FC236}">
                <a16:creationId xmlns:a16="http://schemas.microsoft.com/office/drawing/2014/main" id="{5B79807D-A403-6D51-190C-2B7AD8344939}"/>
              </a:ext>
            </a:extLst>
          </p:cNvPr>
          <p:cNvSpPr/>
          <p:nvPr/>
        </p:nvSpPr>
        <p:spPr>
          <a:xfrm>
            <a:off x="2053263" y="3568355"/>
            <a:ext cx="2018174" cy="576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Subsidieregeling Regeneratief Geneeskundige Onderzoeksprojecten</a:t>
            </a:r>
          </a:p>
        </p:txBody>
      </p:sp>
      <p:sp>
        <p:nvSpPr>
          <p:cNvPr id="65" name="Rectangle: Rounded Corners 16">
            <a:extLst>
              <a:ext uri="{FF2B5EF4-FFF2-40B4-BE49-F238E27FC236}">
                <a16:creationId xmlns:a16="http://schemas.microsoft.com/office/drawing/2014/main" id="{E7E5A60B-0B5B-2C34-5C01-E95DB5A62F79}"/>
              </a:ext>
            </a:extLst>
          </p:cNvPr>
          <p:cNvSpPr/>
          <p:nvPr/>
        </p:nvSpPr>
        <p:spPr>
          <a:xfrm>
            <a:off x="2052000" y="3239064"/>
            <a:ext cx="2016000" cy="28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bg1"/>
                </a:solidFill>
              </a:rPr>
              <a:t>NWO-TTW: Perspectief</a:t>
            </a:r>
          </a:p>
        </p:txBody>
      </p:sp>
      <p:sp>
        <p:nvSpPr>
          <p:cNvPr id="67" name="Rectangle: Rounded Corners 16">
            <a:extLst>
              <a:ext uri="{FF2B5EF4-FFF2-40B4-BE49-F238E27FC236}">
                <a16:creationId xmlns:a16="http://schemas.microsoft.com/office/drawing/2014/main" id="{439FDDE6-5986-4B3E-AA80-FA118194F77A}"/>
              </a:ext>
            </a:extLst>
          </p:cNvPr>
          <p:cNvSpPr/>
          <p:nvPr/>
        </p:nvSpPr>
        <p:spPr>
          <a:xfrm>
            <a:off x="2052000" y="6127347"/>
            <a:ext cx="2016000" cy="576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NWO-TTW: Venture Challenge en </a:t>
            </a:r>
            <a:r>
              <a:rPr lang="nl-NL" sz="1200" dirty="0" err="1"/>
              <a:t>Proof</a:t>
            </a:r>
            <a:r>
              <a:rPr lang="nl-NL" sz="1200" dirty="0"/>
              <a:t> of Concept / Take Off</a:t>
            </a:r>
          </a:p>
        </p:txBody>
      </p:sp>
      <p:sp>
        <p:nvSpPr>
          <p:cNvPr id="69" name="Rectangle: Rounded Corners 16">
            <a:extLst>
              <a:ext uri="{FF2B5EF4-FFF2-40B4-BE49-F238E27FC236}">
                <a16:creationId xmlns:a16="http://schemas.microsoft.com/office/drawing/2014/main" id="{B0981A12-BB23-A451-5901-E87255858254}"/>
              </a:ext>
            </a:extLst>
          </p:cNvPr>
          <p:cNvSpPr/>
          <p:nvPr/>
        </p:nvSpPr>
        <p:spPr>
          <a:xfrm>
            <a:off x="2052000" y="1850667"/>
            <a:ext cx="2016000" cy="576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Innovatief aanbesteden, waaronder SBIR/</a:t>
            </a:r>
          </a:p>
          <a:p>
            <a:pPr algn="ctr"/>
            <a:r>
              <a:rPr lang="nl-NL" sz="1200" dirty="0"/>
              <a:t>Innovatiepartnerschappen</a:t>
            </a:r>
          </a:p>
        </p:txBody>
      </p:sp>
      <p:sp>
        <p:nvSpPr>
          <p:cNvPr id="107" name="Rectangle: Rounded Corners 16">
            <a:extLst>
              <a:ext uri="{FF2B5EF4-FFF2-40B4-BE49-F238E27FC236}">
                <a16:creationId xmlns:a16="http://schemas.microsoft.com/office/drawing/2014/main" id="{6B62FDF5-28C5-2B97-2861-3C744EB89DD9}"/>
              </a:ext>
            </a:extLst>
          </p:cNvPr>
          <p:cNvSpPr/>
          <p:nvPr/>
        </p:nvSpPr>
        <p:spPr>
          <a:xfrm>
            <a:off x="2052000" y="4192980"/>
            <a:ext cx="2016000" cy="360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Smart </a:t>
            </a:r>
            <a:r>
              <a:rPr lang="nl-NL" sz="1200" dirty="0" err="1"/>
              <a:t>Industry</a:t>
            </a:r>
            <a:r>
              <a:rPr lang="nl-NL" sz="1200" dirty="0"/>
              <a:t> fieldlabs</a:t>
            </a:r>
          </a:p>
        </p:txBody>
      </p:sp>
      <p:sp>
        <p:nvSpPr>
          <p:cNvPr id="108" name="Rectangle: Rounded Corners 16">
            <a:extLst>
              <a:ext uri="{FF2B5EF4-FFF2-40B4-BE49-F238E27FC236}">
                <a16:creationId xmlns:a16="http://schemas.microsoft.com/office/drawing/2014/main" id="{DFA48589-A18C-F3EE-F9D3-0F6B05D98689}"/>
              </a:ext>
            </a:extLst>
          </p:cNvPr>
          <p:cNvSpPr/>
          <p:nvPr/>
        </p:nvSpPr>
        <p:spPr>
          <a:xfrm>
            <a:off x="2050913" y="5691387"/>
            <a:ext cx="2018174" cy="396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Toekomstfonds, bedrijvendeel</a:t>
            </a:r>
          </a:p>
        </p:txBody>
      </p:sp>
      <p:sp>
        <p:nvSpPr>
          <p:cNvPr id="127" name="Rectangle: Rounded Corners 16">
            <a:extLst>
              <a:ext uri="{FF2B5EF4-FFF2-40B4-BE49-F238E27FC236}">
                <a16:creationId xmlns:a16="http://schemas.microsoft.com/office/drawing/2014/main" id="{749AF253-640A-EB3D-4F75-64E7D209A37E}"/>
              </a:ext>
            </a:extLst>
          </p:cNvPr>
          <p:cNvSpPr/>
          <p:nvPr/>
        </p:nvSpPr>
        <p:spPr>
          <a:xfrm>
            <a:off x="2052000" y="5070373"/>
            <a:ext cx="2004290" cy="576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Valorisatie-ecosysteem versterken ten aanzien van kennisinstellingen en </a:t>
            </a:r>
            <a:r>
              <a:rPr lang="nl-NL" sz="1200" dirty="0" err="1"/>
              <a:t>ROMs</a:t>
            </a:r>
            <a:endParaRPr lang="nl-NL" sz="1200" dirty="0"/>
          </a:p>
        </p:txBody>
      </p:sp>
      <p:cxnSp>
        <p:nvCxnSpPr>
          <p:cNvPr id="131" name="Straight Connector 47">
            <a:extLst>
              <a:ext uri="{FF2B5EF4-FFF2-40B4-BE49-F238E27FC236}">
                <a16:creationId xmlns:a16="http://schemas.microsoft.com/office/drawing/2014/main" id="{4FD7C952-8C41-C7B9-E81A-433797C74BC7}"/>
              </a:ext>
            </a:extLst>
          </p:cNvPr>
          <p:cNvCxnSpPr>
            <a:cxnSpLocks/>
          </p:cNvCxnSpPr>
          <p:nvPr/>
        </p:nvCxnSpPr>
        <p:spPr>
          <a:xfrm>
            <a:off x="4236137" y="1080337"/>
            <a:ext cx="4386" cy="165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Straight Connector 51">
            <a:extLst>
              <a:ext uri="{FF2B5EF4-FFF2-40B4-BE49-F238E27FC236}">
                <a16:creationId xmlns:a16="http://schemas.microsoft.com/office/drawing/2014/main" id="{E38DEE41-800C-49A1-F970-BB0CE1D234B8}"/>
              </a:ext>
            </a:extLst>
          </p:cNvPr>
          <p:cNvCxnSpPr>
            <a:cxnSpLocks/>
          </p:cNvCxnSpPr>
          <p:nvPr/>
        </p:nvCxnSpPr>
        <p:spPr>
          <a:xfrm>
            <a:off x="4066214" y="1072677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3" name="Straight Connector 51">
            <a:extLst>
              <a:ext uri="{FF2B5EF4-FFF2-40B4-BE49-F238E27FC236}">
                <a16:creationId xmlns:a16="http://schemas.microsoft.com/office/drawing/2014/main" id="{1D113E72-179D-D3F2-C9D5-19ABFE9A5702}"/>
              </a:ext>
            </a:extLst>
          </p:cNvPr>
          <p:cNvCxnSpPr>
            <a:cxnSpLocks/>
          </p:cNvCxnSpPr>
          <p:nvPr/>
        </p:nvCxnSpPr>
        <p:spPr>
          <a:xfrm>
            <a:off x="4066214" y="1587027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Connector 51">
            <a:extLst>
              <a:ext uri="{FF2B5EF4-FFF2-40B4-BE49-F238E27FC236}">
                <a16:creationId xmlns:a16="http://schemas.microsoft.com/office/drawing/2014/main" id="{29232C97-C78C-9549-844E-FC123ED44433}"/>
              </a:ext>
            </a:extLst>
          </p:cNvPr>
          <p:cNvCxnSpPr>
            <a:cxnSpLocks/>
          </p:cNvCxnSpPr>
          <p:nvPr/>
        </p:nvCxnSpPr>
        <p:spPr>
          <a:xfrm>
            <a:off x="4056689" y="2149002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Straight Arrow Connector 82">
            <a:extLst>
              <a:ext uri="{FF2B5EF4-FFF2-40B4-BE49-F238E27FC236}">
                <a16:creationId xmlns:a16="http://schemas.microsoft.com/office/drawing/2014/main" id="{E5C88BF9-7F7D-5DEB-BC6E-23DE5B10D646}"/>
              </a:ext>
            </a:extLst>
          </p:cNvPr>
          <p:cNvCxnSpPr/>
          <p:nvPr/>
        </p:nvCxnSpPr>
        <p:spPr>
          <a:xfrm>
            <a:off x="4252362" y="1882875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6" name="Straight Connector 51">
            <a:extLst>
              <a:ext uri="{FF2B5EF4-FFF2-40B4-BE49-F238E27FC236}">
                <a16:creationId xmlns:a16="http://schemas.microsoft.com/office/drawing/2014/main" id="{DA79ADE0-EBAB-FEA4-5679-71E0C30EEB4F}"/>
              </a:ext>
            </a:extLst>
          </p:cNvPr>
          <p:cNvCxnSpPr>
            <a:cxnSpLocks/>
          </p:cNvCxnSpPr>
          <p:nvPr/>
        </p:nvCxnSpPr>
        <p:spPr>
          <a:xfrm>
            <a:off x="4075739" y="2720502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51">
            <a:extLst>
              <a:ext uri="{FF2B5EF4-FFF2-40B4-BE49-F238E27FC236}">
                <a16:creationId xmlns:a16="http://schemas.microsoft.com/office/drawing/2014/main" id="{33CDF223-E504-CBBF-EAA3-0BF12AE2BD5B}"/>
              </a:ext>
            </a:extLst>
          </p:cNvPr>
          <p:cNvCxnSpPr>
            <a:cxnSpLocks/>
          </p:cNvCxnSpPr>
          <p:nvPr/>
        </p:nvCxnSpPr>
        <p:spPr>
          <a:xfrm>
            <a:off x="4075739" y="2958627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Straight Connector 51">
            <a:extLst>
              <a:ext uri="{FF2B5EF4-FFF2-40B4-BE49-F238E27FC236}">
                <a16:creationId xmlns:a16="http://schemas.microsoft.com/office/drawing/2014/main" id="{80695600-A0DA-E4EE-AFC6-50F7183DD7F1}"/>
              </a:ext>
            </a:extLst>
          </p:cNvPr>
          <p:cNvCxnSpPr>
            <a:cxnSpLocks/>
          </p:cNvCxnSpPr>
          <p:nvPr/>
        </p:nvCxnSpPr>
        <p:spPr>
          <a:xfrm>
            <a:off x="4066214" y="3396777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Straight Connector 51">
            <a:extLst>
              <a:ext uri="{FF2B5EF4-FFF2-40B4-BE49-F238E27FC236}">
                <a16:creationId xmlns:a16="http://schemas.microsoft.com/office/drawing/2014/main" id="{C2303611-91E1-A523-F285-4BA2594D798D}"/>
              </a:ext>
            </a:extLst>
          </p:cNvPr>
          <p:cNvCxnSpPr>
            <a:cxnSpLocks/>
          </p:cNvCxnSpPr>
          <p:nvPr/>
        </p:nvCxnSpPr>
        <p:spPr>
          <a:xfrm>
            <a:off x="4075739" y="3844452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Straight Connector 51">
            <a:extLst>
              <a:ext uri="{FF2B5EF4-FFF2-40B4-BE49-F238E27FC236}">
                <a16:creationId xmlns:a16="http://schemas.microsoft.com/office/drawing/2014/main" id="{31CFD2B3-0334-FCFB-1B44-03B509C573CA}"/>
              </a:ext>
            </a:extLst>
          </p:cNvPr>
          <p:cNvCxnSpPr>
            <a:cxnSpLocks/>
          </p:cNvCxnSpPr>
          <p:nvPr/>
        </p:nvCxnSpPr>
        <p:spPr>
          <a:xfrm>
            <a:off x="4066214" y="4739802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Straight Connector 51">
            <a:extLst>
              <a:ext uri="{FF2B5EF4-FFF2-40B4-BE49-F238E27FC236}">
                <a16:creationId xmlns:a16="http://schemas.microsoft.com/office/drawing/2014/main" id="{26568EB9-9E47-3193-F8E1-3D10207B7CB1}"/>
              </a:ext>
            </a:extLst>
          </p:cNvPr>
          <p:cNvCxnSpPr>
            <a:cxnSpLocks/>
          </p:cNvCxnSpPr>
          <p:nvPr/>
        </p:nvCxnSpPr>
        <p:spPr>
          <a:xfrm>
            <a:off x="4085264" y="4377852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Straight Connector 47">
            <a:extLst>
              <a:ext uri="{FF2B5EF4-FFF2-40B4-BE49-F238E27FC236}">
                <a16:creationId xmlns:a16="http://schemas.microsoft.com/office/drawing/2014/main" id="{5731F684-9123-387C-E771-C9D0D110FA20}"/>
              </a:ext>
            </a:extLst>
          </p:cNvPr>
          <p:cNvCxnSpPr>
            <a:cxnSpLocks/>
          </p:cNvCxnSpPr>
          <p:nvPr/>
        </p:nvCxnSpPr>
        <p:spPr>
          <a:xfrm>
            <a:off x="4236137" y="2956762"/>
            <a:ext cx="4386" cy="1800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Straight Connector 51">
            <a:extLst>
              <a:ext uri="{FF2B5EF4-FFF2-40B4-BE49-F238E27FC236}">
                <a16:creationId xmlns:a16="http://schemas.microsoft.com/office/drawing/2014/main" id="{3F95EF35-40E5-5EBA-9C41-3933328D2EAF}"/>
              </a:ext>
            </a:extLst>
          </p:cNvPr>
          <p:cNvCxnSpPr>
            <a:cxnSpLocks/>
          </p:cNvCxnSpPr>
          <p:nvPr/>
        </p:nvCxnSpPr>
        <p:spPr>
          <a:xfrm>
            <a:off x="4075739" y="4892202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Straight Connector 51">
            <a:extLst>
              <a:ext uri="{FF2B5EF4-FFF2-40B4-BE49-F238E27FC236}">
                <a16:creationId xmlns:a16="http://schemas.microsoft.com/office/drawing/2014/main" id="{BD48E377-62C8-BCC3-77A8-624C0ED49300}"/>
              </a:ext>
            </a:extLst>
          </p:cNvPr>
          <p:cNvCxnSpPr>
            <a:cxnSpLocks/>
          </p:cNvCxnSpPr>
          <p:nvPr/>
        </p:nvCxnSpPr>
        <p:spPr>
          <a:xfrm>
            <a:off x="4056689" y="5339877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Straight Connector 51">
            <a:extLst>
              <a:ext uri="{FF2B5EF4-FFF2-40B4-BE49-F238E27FC236}">
                <a16:creationId xmlns:a16="http://schemas.microsoft.com/office/drawing/2014/main" id="{9ED3EDD2-0A7F-0A6A-7561-7CE1BFC696B0}"/>
              </a:ext>
            </a:extLst>
          </p:cNvPr>
          <p:cNvCxnSpPr>
            <a:cxnSpLocks/>
          </p:cNvCxnSpPr>
          <p:nvPr/>
        </p:nvCxnSpPr>
        <p:spPr>
          <a:xfrm>
            <a:off x="4066214" y="5873277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Straight Connector 51">
            <a:extLst>
              <a:ext uri="{FF2B5EF4-FFF2-40B4-BE49-F238E27FC236}">
                <a16:creationId xmlns:a16="http://schemas.microsoft.com/office/drawing/2014/main" id="{D3E7F342-34A8-188D-1597-A34EA0038DCF}"/>
              </a:ext>
            </a:extLst>
          </p:cNvPr>
          <p:cNvCxnSpPr>
            <a:cxnSpLocks/>
          </p:cNvCxnSpPr>
          <p:nvPr/>
        </p:nvCxnSpPr>
        <p:spPr>
          <a:xfrm>
            <a:off x="4066214" y="6406677"/>
            <a:ext cx="18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Straight Connector 47">
            <a:extLst>
              <a:ext uri="{FF2B5EF4-FFF2-40B4-BE49-F238E27FC236}">
                <a16:creationId xmlns:a16="http://schemas.microsoft.com/office/drawing/2014/main" id="{8EEEC742-BAAD-76FD-C056-B9A08FB034CE}"/>
              </a:ext>
            </a:extLst>
          </p:cNvPr>
          <p:cNvCxnSpPr>
            <a:cxnSpLocks/>
          </p:cNvCxnSpPr>
          <p:nvPr/>
        </p:nvCxnSpPr>
        <p:spPr>
          <a:xfrm>
            <a:off x="4245662" y="4909387"/>
            <a:ext cx="4386" cy="1512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Straight Arrow Connector 82">
            <a:extLst>
              <a:ext uri="{FF2B5EF4-FFF2-40B4-BE49-F238E27FC236}">
                <a16:creationId xmlns:a16="http://schemas.microsoft.com/office/drawing/2014/main" id="{FA13A3D4-1680-9E85-68F4-28E3A21E0C5A}"/>
              </a:ext>
            </a:extLst>
          </p:cNvPr>
          <p:cNvCxnSpPr/>
          <p:nvPr/>
        </p:nvCxnSpPr>
        <p:spPr>
          <a:xfrm>
            <a:off x="4261887" y="3845025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Straight Arrow Connector 82">
            <a:extLst>
              <a:ext uri="{FF2B5EF4-FFF2-40B4-BE49-F238E27FC236}">
                <a16:creationId xmlns:a16="http://schemas.microsoft.com/office/drawing/2014/main" id="{8B34AF93-F0EC-ABE4-8133-E6DE9977D560}"/>
              </a:ext>
            </a:extLst>
          </p:cNvPr>
          <p:cNvCxnSpPr/>
          <p:nvPr/>
        </p:nvCxnSpPr>
        <p:spPr>
          <a:xfrm>
            <a:off x="4261887" y="5654775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2" name="Straight Connector 47">
            <a:extLst>
              <a:ext uri="{FF2B5EF4-FFF2-40B4-BE49-F238E27FC236}">
                <a16:creationId xmlns:a16="http://schemas.microsoft.com/office/drawing/2014/main" id="{39F30412-4B34-3413-29D2-A4CB316804E0}"/>
              </a:ext>
            </a:extLst>
          </p:cNvPr>
          <p:cNvCxnSpPr>
            <a:cxnSpLocks/>
          </p:cNvCxnSpPr>
          <p:nvPr/>
        </p:nvCxnSpPr>
        <p:spPr>
          <a:xfrm>
            <a:off x="1865260" y="1098639"/>
            <a:ext cx="11704" cy="514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Straight Arrow Connector 82">
            <a:extLst>
              <a:ext uri="{FF2B5EF4-FFF2-40B4-BE49-F238E27FC236}">
                <a16:creationId xmlns:a16="http://schemas.microsoft.com/office/drawing/2014/main" id="{3D4488C9-E611-DAC3-BA27-C80F3C5F881A}"/>
              </a:ext>
            </a:extLst>
          </p:cNvPr>
          <p:cNvCxnSpPr/>
          <p:nvPr/>
        </p:nvCxnSpPr>
        <p:spPr>
          <a:xfrm>
            <a:off x="1871112" y="161082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Straight Arrow Connector 82">
            <a:extLst>
              <a:ext uri="{FF2B5EF4-FFF2-40B4-BE49-F238E27FC236}">
                <a16:creationId xmlns:a16="http://schemas.microsoft.com/office/drawing/2014/main" id="{4B9EC0A5-4055-4CA6-47CB-D82C5D55C1AE}"/>
              </a:ext>
            </a:extLst>
          </p:cNvPr>
          <p:cNvCxnSpPr/>
          <p:nvPr/>
        </p:nvCxnSpPr>
        <p:spPr>
          <a:xfrm>
            <a:off x="1861587" y="215375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Straight Arrow Connector 82">
            <a:extLst>
              <a:ext uri="{FF2B5EF4-FFF2-40B4-BE49-F238E27FC236}">
                <a16:creationId xmlns:a16="http://schemas.microsoft.com/office/drawing/2014/main" id="{9EBBD64E-4A0B-8535-F3FF-C99DA34A4BA6}"/>
              </a:ext>
            </a:extLst>
          </p:cNvPr>
          <p:cNvCxnSpPr/>
          <p:nvPr/>
        </p:nvCxnSpPr>
        <p:spPr>
          <a:xfrm>
            <a:off x="1871112" y="278240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Straight Arrow Connector 82">
            <a:extLst>
              <a:ext uri="{FF2B5EF4-FFF2-40B4-BE49-F238E27FC236}">
                <a16:creationId xmlns:a16="http://schemas.microsoft.com/office/drawing/2014/main" id="{9E547D89-B2F7-EC83-8A68-AA691F00370E}"/>
              </a:ext>
            </a:extLst>
          </p:cNvPr>
          <p:cNvCxnSpPr/>
          <p:nvPr/>
        </p:nvCxnSpPr>
        <p:spPr>
          <a:xfrm>
            <a:off x="1881453" y="385872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Arrow Connector 80">
            <a:extLst>
              <a:ext uri="{FF2B5EF4-FFF2-40B4-BE49-F238E27FC236}">
                <a16:creationId xmlns:a16="http://schemas.microsoft.com/office/drawing/2014/main" id="{80719461-0CBD-8F3B-5054-15C647305D39}"/>
              </a:ext>
            </a:extLst>
          </p:cNvPr>
          <p:cNvCxnSpPr>
            <a:cxnSpLocks/>
          </p:cNvCxnSpPr>
          <p:nvPr/>
        </p:nvCxnSpPr>
        <p:spPr>
          <a:xfrm>
            <a:off x="1874024" y="479961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Straight Arrow Connector 80">
            <a:extLst>
              <a:ext uri="{FF2B5EF4-FFF2-40B4-BE49-F238E27FC236}">
                <a16:creationId xmlns:a16="http://schemas.microsoft.com/office/drawing/2014/main" id="{093F92DE-B584-2179-0096-7FF82862ABC9}"/>
              </a:ext>
            </a:extLst>
          </p:cNvPr>
          <p:cNvCxnSpPr>
            <a:cxnSpLocks/>
          </p:cNvCxnSpPr>
          <p:nvPr/>
        </p:nvCxnSpPr>
        <p:spPr>
          <a:xfrm>
            <a:off x="1854974" y="530444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1" name="Straight Arrow Connector 80">
            <a:extLst>
              <a:ext uri="{FF2B5EF4-FFF2-40B4-BE49-F238E27FC236}">
                <a16:creationId xmlns:a16="http://schemas.microsoft.com/office/drawing/2014/main" id="{8946E6A1-32A8-32CC-994F-0B6CD65BC3E3}"/>
              </a:ext>
            </a:extLst>
          </p:cNvPr>
          <p:cNvCxnSpPr>
            <a:cxnSpLocks/>
          </p:cNvCxnSpPr>
          <p:nvPr/>
        </p:nvCxnSpPr>
        <p:spPr>
          <a:xfrm>
            <a:off x="1864499" y="585689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2" name="Straight Arrow Connector 80">
            <a:extLst>
              <a:ext uri="{FF2B5EF4-FFF2-40B4-BE49-F238E27FC236}">
                <a16:creationId xmlns:a16="http://schemas.microsoft.com/office/drawing/2014/main" id="{DF495BD8-B90C-94E5-E9E4-AC2575A4EF1C}"/>
              </a:ext>
            </a:extLst>
          </p:cNvPr>
          <p:cNvCxnSpPr>
            <a:cxnSpLocks/>
          </p:cNvCxnSpPr>
          <p:nvPr/>
        </p:nvCxnSpPr>
        <p:spPr>
          <a:xfrm>
            <a:off x="1874024" y="624741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3" name="Straight Arrow Connector 78">
            <a:extLst>
              <a:ext uri="{FF2B5EF4-FFF2-40B4-BE49-F238E27FC236}">
                <a16:creationId xmlns:a16="http://schemas.microsoft.com/office/drawing/2014/main" id="{FD598CE0-BF35-A84A-C275-897A22293D19}"/>
              </a:ext>
            </a:extLst>
          </p:cNvPr>
          <p:cNvCxnSpPr>
            <a:cxnSpLocks/>
          </p:cNvCxnSpPr>
          <p:nvPr/>
        </p:nvCxnSpPr>
        <p:spPr>
          <a:xfrm rot="-60000">
            <a:off x="7564288" y="1892339"/>
            <a:ext cx="324000" cy="1944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Straight Connector 107">
            <a:extLst>
              <a:ext uri="{FF2B5EF4-FFF2-40B4-BE49-F238E27FC236}">
                <a16:creationId xmlns:a16="http://schemas.microsoft.com/office/drawing/2014/main" id="{EB340FCE-B92B-600D-76D9-9E917C3DBC18}"/>
              </a:ext>
            </a:extLst>
          </p:cNvPr>
          <p:cNvCxnSpPr>
            <a:cxnSpLocks/>
          </p:cNvCxnSpPr>
          <p:nvPr/>
        </p:nvCxnSpPr>
        <p:spPr>
          <a:xfrm flipV="1">
            <a:off x="10001250" y="4946464"/>
            <a:ext cx="1248558" cy="43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7" name="Straight Arrow Connector 81">
            <a:extLst>
              <a:ext uri="{FF2B5EF4-FFF2-40B4-BE49-F238E27FC236}">
                <a16:creationId xmlns:a16="http://schemas.microsoft.com/office/drawing/2014/main" id="{C311FE95-77A3-AAFB-7296-06B716B3C1A7}"/>
              </a:ext>
            </a:extLst>
          </p:cNvPr>
          <p:cNvCxnSpPr>
            <a:cxnSpLocks/>
          </p:cNvCxnSpPr>
          <p:nvPr/>
        </p:nvCxnSpPr>
        <p:spPr>
          <a:xfrm flipV="1">
            <a:off x="8976300" y="2177196"/>
            <a:ext cx="0" cy="28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0" name="Straight Connector 102">
            <a:extLst>
              <a:ext uri="{FF2B5EF4-FFF2-40B4-BE49-F238E27FC236}">
                <a16:creationId xmlns:a16="http://schemas.microsoft.com/office/drawing/2014/main" id="{9FBF38BF-494B-57A9-9042-F4BCFCCE36F0}"/>
              </a:ext>
            </a:extLst>
          </p:cNvPr>
          <p:cNvCxnSpPr>
            <a:cxnSpLocks/>
          </p:cNvCxnSpPr>
          <p:nvPr/>
        </p:nvCxnSpPr>
        <p:spPr>
          <a:xfrm>
            <a:off x="10010775" y="2998296"/>
            <a:ext cx="10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1" name="Straight Connector 84">
            <a:extLst>
              <a:ext uri="{FF2B5EF4-FFF2-40B4-BE49-F238E27FC236}">
                <a16:creationId xmlns:a16="http://schemas.microsoft.com/office/drawing/2014/main" id="{2DC46CB0-F9EF-587F-9AEF-01E7B8DB23A9}"/>
              </a:ext>
            </a:extLst>
          </p:cNvPr>
          <p:cNvCxnSpPr>
            <a:cxnSpLocks/>
          </p:cNvCxnSpPr>
          <p:nvPr/>
        </p:nvCxnSpPr>
        <p:spPr>
          <a:xfrm>
            <a:off x="10126454" y="2987628"/>
            <a:ext cx="11257" cy="1674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2" name="Straight Arrow Connector 90">
            <a:extLst>
              <a:ext uri="{FF2B5EF4-FFF2-40B4-BE49-F238E27FC236}">
                <a16:creationId xmlns:a16="http://schemas.microsoft.com/office/drawing/2014/main" id="{AF7DFD7B-F19D-B972-B4AB-3F121327CF1F}"/>
              </a:ext>
            </a:extLst>
          </p:cNvPr>
          <p:cNvCxnSpPr>
            <a:cxnSpLocks/>
          </p:cNvCxnSpPr>
          <p:nvPr/>
        </p:nvCxnSpPr>
        <p:spPr>
          <a:xfrm rot="60000" flipH="1">
            <a:off x="9969648" y="4675792"/>
            <a:ext cx="18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7874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2" y="367982"/>
            <a:ext cx="3019279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5454630" y="367982"/>
            <a:ext cx="20880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50819" y="178590"/>
            <a:ext cx="2088000" cy="560192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5906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C5. INTEGRAAL ONDERSTEUNEN VAN START- EN SCALE UPS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50463" y="2577346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Budget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18CEEE-9F79-8DB1-51F8-C67E01A44644}"/>
              </a:ext>
            </a:extLst>
          </p:cNvPr>
          <p:cNvSpPr/>
          <p:nvPr/>
        </p:nvSpPr>
        <p:spPr>
          <a:xfrm>
            <a:off x="2040305" y="2119205"/>
            <a:ext cx="3020400" cy="7632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Gebruikelijkloonregeling</a:t>
            </a:r>
            <a:r>
              <a:rPr lang="nl-NL" sz="1400" dirty="0"/>
              <a:t> </a:t>
            </a:r>
          </a:p>
          <a:p>
            <a:pPr algn="ctr"/>
            <a:r>
              <a:rPr lang="nl-NL" sz="1400" dirty="0"/>
              <a:t>innovatieve startups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0945E88-22D4-8E3B-DA71-A610CF5589AF}"/>
              </a:ext>
            </a:extLst>
          </p:cNvPr>
          <p:cNvSpPr/>
          <p:nvPr/>
        </p:nvSpPr>
        <p:spPr>
          <a:xfrm>
            <a:off x="5454630" y="2445664"/>
            <a:ext cx="2088000" cy="905271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Meer financiering (kennisintensieve) startups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D4F5A4F-3FAF-46CE-35C4-47577D57087F}"/>
              </a:ext>
            </a:extLst>
          </p:cNvPr>
          <p:cNvSpPr/>
          <p:nvPr/>
        </p:nvSpPr>
        <p:spPr>
          <a:xfrm>
            <a:off x="5456872" y="1360484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Vergemakkelijken </a:t>
            </a:r>
          </a:p>
          <a:p>
            <a:pPr algn="ctr"/>
            <a:r>
              <a:rPr lang="nl-NL" sz="1400" dirty="0"/>
              <a:t>startup starten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5449250" y="3650956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toegang </a:t>
            </a:r>
          </a:p>
          <a:p>
            <a:pPr algn="ctr"/>
            <a:r>
              <a:rPr lang="nl-NL" sz="1400" dirty="0"/>
              <a:t>tot talent</a:t>
            </a:r>
            <a:endParaRPr lang="nl-NL" sz="1400" dirty="0">
              <a:highlight>
                <a:srgbClr val="FFFF00"/>
              </a:highlight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388CF38-D221-9314-5DEA-0E399A0800B5}"/>
              </a:ext>
            </a:extLst>
          </p:cNvPr>
          <p:cNvSpPr/>
          <p:nvPr/>
        </p:nvSpPr>
        <p:spPr>
          <a:xfrm>
            <a:off x="5449250" y="4675889"/>
            <a:ext cx="2088000" cy="9072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Betere toegang</a:t>
            </a:r>
          </a:p>
          <a:p>
            <a:pPr algn="ctr"/>
            <a:r>
              <a:rPr lang="nl-NL" sz="1400"/>
              <a:t>tot netwerken </a:t>
            </a:r>
          </a:p>
          <a:p>
            <a:pPr algn="ctr"/>
            <a:r>
              <a:rPr lang="nl-NL" sz="1400"/>
              <a:t>en markten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47008" y="2678840"/>
            <a:ext cx="1605600" cy="1346384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Integraal ondersteunen van start- &amp; scale ups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6E2998-6A3B-2A25-E4A3-858BFE3C9A01}"/>
              </a:ext>
            </a:extLst>
          </p:cNvPr>
          <p:cNvSpPr/>
          <p:nvPr/>
        </p:nvSpPr>
        <p:spPr>
          <a:xfrm>
            <a:off x="7727796" y="863290"/>
            <a:ext cx="4408449" cy="499760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4822B7-4FF7-B99D-71F0-EEF52B2219C5}"/>
              </a:ext>
            </a:extLst>
          </p:cNvPr>
          <p:cNvSpPr/>
          <p:nvPr/>
        </p:nvSpPr>
        <p:spPr>
          <a:xfrm>
            <a:off x="2005292" y="5507926"/>
            <a:ext cx="3055413" cy="1126273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nl-NL" sz="1400" dirty="0">
                <a:solidFill>
                  <a:schemeClr val="tx1"/>
                </a:solidFill>
              </a:rPr>
              <a:t>- Financieringsinstrumentarium jonge en innovatieve bedrijven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Beleid menselijk kapitaal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Beleid BZ, FIN, J&amp;V en OCW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61B4E8-2453-5440-D498-32FBCFEC2376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5060705" y="6071063"/>
            <a:ext cx="4871316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6CF73B2-6C10-51C3-0E7A-4D1DA7BD10E5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9932021" y="5860892"/>
            <a:ext cx="0" cy="21017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50463" y="4138390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K</a:t>
            </a:r>
            <a:r>
              <a:rPr lang="nl-NL" sz="1400" dirty="0" err="1"/>
              <a:t>apitaal</a:t>
            </a:r>
            <a:r>
              <a:rPr lang="nl-NL" sz="1400" dirty="0"/>
              <a:t>-stortingen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57BCAC6-0BA0-5C8E-D6F7-7ECE28C41314}"/>
              </a:ext>
            </a:extLst>
          </p:cNvPr>
          <p:cNvSpPr/>
          <p:nvPr/>
        </p:nvSpPr>
        <p:spPr>
          <a:xfrm>
            <a:off x="2024920" y="3307508"/>
            <a:ext cx="3020400" cy="7632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Techleap</a:t>
            </a:r>
            <a:endParaRPr lang="nl-NL" sz="1400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8FDE0FC2-3F3D-5877-D21F-A0C4240AD947}"/>
              </a:ext>
            </a:extLst>
          </p:cNvPr>
          <p:cNvSpPr/>
          <p:nvPr/>
        </p:nvSpPr>
        <p:spPr>
          <a:xfrm>
            <a:off x="2005292" y="4491529"/>
            <a:ext cx="3020400" cy="7632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Deep Tech Fund</a:t>
            </a:r>
            <a:endParaRPr lang="nl-NL" sz="1400" dirty="0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03A299F-152F-2123-E712-552C592A4202}"/>
              </a:ext>
            </a:extLst>
          </p:cNvPr>
          <p:cNvSpPr/>
          <p:nvPr/>
        </p:nvSpPr>
        <p:spPr>
          <a:xfrm>
            <a:off x="7948129" y="2638787"/>
            <a:ext cx="2088000" cy="5364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 startupklimaat </a:t>
            </a:r>
          </a:p>
          <a:p>
            <a:pPr algn="ctr"/>
            <a:r>
              <a:rPr lang="nl-NL" sz="1400" dirty="0"/>
              <a:t>en -cultuur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05527BFA-222D-DE70-DC97-7A04D8C81977}"/>
              </a:ext>
            </a:extLst>
          </p:cNvPr>
          <p:cNvSpPr/>
          <p:nvPr/>
        </p:nvSpPr>
        <p:spPr>
          <a:xfrm>
            <a:off x="7954929" y="1781090"/>
            <a:ext cx="2088000" cy="536219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Meer aanwas startups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B90D402-1A74-3665-0BC5-221EBC9EDD0F}"/>
              </a:ext>
            </a:extLst>
          </p:cNvPr>
          <p:cNvSpPr/>
          <p:nvPr/>
        </p:nvSpPr>
        <p:spPr>
          <a:xfrm>
            <a:off x="7948129" y="4389424"/>
            <a:ext cx="2088000" cy="5364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Meer </a:t>
            </a:r>
            <a:r>
              <a:rPr lang="en-US" sz="1400" dirty="0" err="1"/>
              <a:t>doorgroei</a:t>
            </a:r>
            <a:r>
              <a:rPr lang="en-US" sz="1400" dirty="0"/>
              <a:t> startups</a:t>
            </a:r>
            <a:endParaRPr lang="nl-NL" sz="1400" dirty="0"/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69EA21D2-7004-4F4A-1430-C4F5A95E8E3E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 flipV="1">
            <a:off x="1656238" y="2500805"/>
            <a:ext cx="384067" cy="494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D36A483-8D53-0A55-41A9-5C73C440A56E}"/>
              </a:ext>
            </a:extLst>
          </p:cNvPr>
          <p:cNvCxnSpPr>
            <a:stCxn id="10" idx="3"/>
            <a:endCxn id="35" idx="1"/>
          </p:cNvCxnSpPr>
          <p:nvPr/>
        </p:nvCxnSpPr>
        <p:spPr>
          <a:xfrm>
            <a:off x="1656238" y="2995517"/>
            <a:ext cx="368682" cy="6935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2CD57A1-139B-995F-A876-AA486E25BFB5}"/>
              </a:ext>
            </a:extLst>
          </p:cNvPr>
          <p:cNvCxnSpPr>
            <a:stCxn id="10" idx="3"/>
            <a:endCxn id="37" idx="1"/>
          </p:cNvCxnSpPr>
          <p:nvPr/>
        </p:nvCxnSpPr>
        <p:spPr>
          <a:xfrm>
            <a:off x="1656238" y="2995517"/>
            <a:ext cx="349054" cy="18776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0869D1B-A42C-E3A9-7EF9-5F84B6F58029}"/>
              </a:ext>
            </a:extLst>
          </p:cNvPr>
          <p:cNvCxnSpPr>
            <a:stCxn id="34" idx="3"/>
            <a:endCxn id="37" idx="1"/>
          </p:cNvCxnSpPr>
          <p:nvPr/>
        </p:nvCxnSpPr>
        <p:spPr>
          <a:xfrm>
            <a:off x="1656238" y="4556561"/>
            <a:ext cx="349054" cy="3165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729FC11-3D6D-C941-CD18-12815A420A7F}"/>
              </a:ext>
            </a:extLst>
          </p:cNvPr>
          <p:cNvCxnSpPr>
            <a:cxnSpLocks/>
          </p:cNvCxnSpPr>
          <p:nvPr/>
        </p:nvCxnSpPr>
        <p:spPr>
          <a:xfrm>
            <a:off x="10256462" y="2049199"/>
            <a:ext cx="0" cy="26266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375B8DF-B14B-87EE-0539-3B84705B58B0}"/>
              </a:ext>
            </a:extLst>
          </p:cNvPr>
          <p:cNvCxnSpPr>
            <a:cxnSpLocks/>
          </p:cNvCxnSpPr>
          <p:nvPr/>
        </p:nvCxnSpPr>
        <p:spPr>
          <a:xfrm>
            <a:off x="10042929" y="2056113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CEFD668A-F8E2-8E6F-B9B3-7EB64C2B6E57}"/>
              </a:ext>
            </a:extLst>
          </p:cNvPr>
          <p:cNvCxnSpPr>
            <a:cxnSpLocks/>
          </p:cNvCxnSpPr>
          <p:nvPr/>
        </p:nvCxnSpPr>
        <p:spPr>
          <a:xfrm>
            <a:off x="10036129" y="4675889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E29ECC75-9303-01D6-59FD-72447A864B17}"/>
              </a:ext>
            </a:extLst>
          </p:cNvPr>
          <p:cNvSpPr/>
          <p:nvPr/>
        </p:nvSpPr>
        <p:spPr>
          <a:xfrm>
            <a:off x="52704" y="5652891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Coördinatie-functie</a:t>
            </a:r>
            <a:r>
              <a:rPr lang="nl-NL" sz="1400" dirty="0"/>
              <a:t> als interventieteam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2E911954-08CB-DFB3-51AA-9B45B2E37D03}"/>
              </a:ext>
            </a:extLst>
          </p:cNvPr>
          <p:cNvCxnSpPr>
            <a:stCxn id="68" idx="3"/>
            <a:endCxn id="21" idx="1"/>
          </p:cNvCxnSpPr>
          <p:nvPr/>
        </p:nvCxnSpPr>
        <p:spPr>
          <a:xfrm>
            <a:off x="1658479" y="6071062"/>
            <a:ext cx="346813" cy="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6A5AE483-621F-83D4-3DB4-3013E33D7B1A}"/>
              </a:ext>
            </a:extLst>
          </p:cNvPr>
          <p:cNvCxnSpPr>
            <a:stCxn id="11" idx="3"/>
            <a:endCxn id="13" idx="1"/>
          </p:cNvCxnSpPr>
          <p:nvPr/>
        </p:nvCxnSpPr>
        <p:spPr>
          <a:xfrm flipV="1">
            <a:off x="5060705" y="1742412"/>
            <a:ext cx="396167" cy="7583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49A82E2-9163-AE34-1230-A8125A3B5A5C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>
            <a:off x="5060705" y="2500805"/>
            <a:ext cx="393925" cy="3974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4E78086F-C9EC-9B65-8228-77EFB8746089}"/>
              </a:ext>
            </a:extLst>
          </p:cNvPr>
          <p:cNvCxnSpPr>
            <a:stCxn id="37" idx="3"/>
            <a:endCxn id="12" idx="1"/>
          </p:cNvCxnSpPr>
          <p:nvPr/>
        </p:nvCxnSpPr>
        <p:spPr>
          <a:xfrm flipV="1">
            <a:off x="5025692" y="2898300"/>
            <a:ext cx="428938" cy="19748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5E8C28EC-2C43-4E96-6475-C7380D8287FF}"/>
              </a:ext>
            </a:extLst>
          </p:cNvPr>
          <p:cNvCxnSpPr>
            <a:stCxn id="35" idx="3"/>
            <a:endCxn id="13" idx="1"/>
          </p:cNvCxnSpPr>
          <p:nvPr/>
        </p:nvCxnSpPr>
        <p:spPr>
          <a:xfrm flipV="1">
            <a:off x="5045320" y="1742412"/>
            <a:ext cx="411552" cy="19466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00FAAEDA-6A43-5D27-47CF-64433F948630}"/>
              </a:ext>
            </a:extLst>
          </p:cNvPr>
          <p:cNvCxnSpPr>
            <a:stCxn id="35" idx="3"/>
            <a:endCxn id="12" idx="1"/>
          </p:cNvCxnSpPr>
          <p:nvPr/>
        </p:nvCxnSpPr>
        <p:spPr>
          <a:xfrm flipV="1">
            <a:off x="5045320" y="2898300"/>
            <a:ext cx="409310" cy="7908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495D76F0-3E5F-9EC9-D649-E8EC58EB4695}"/>
              </a:ext>
            </a:extLst>
          </p:cNvPr>
          <p:cNvCxnSpPr>
            <a:stCxn id="35" idx="3"/>
            <a:endCxn id="15" idx="1"/>
          </p:cNvCxnSpPr>
          <p:nvPr/>
        </p:nvCxnSpPr>
        <p:spPr>
          <a:xfrm>
            <a:off x="5045320" y="3689108"/>
            <a:ext cx="403930" cy="343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8EBEC4E7-6108-181C-FEA1-FBBD2CDE1785}"/>
              </a:ext>
            </a:extLst>
          </p:cNvPr>
          <p:cNvCxnSpPr>
            <a:stCxn id="35" idx="3"/>
            <a:endCxn id="16" idx="1"/>
          </p:cNvCxnSpPr>
          <p:nvPr/>
        </p:nvCxnSpPr>
        <p:spPr>
          <a:xfrm>
            <a:off x="5045320" y="3689108"/>
            <a:ext cx="403930" cy="14403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AC5EEC7B-FCD4-2EBF-36D8-01F62359FF64}"/>
              </a:ext>
            </a:extLst>
          </p:cNvPr>
          <p:cNvCxnSpPr>
            <a:stCxn id="13" idx="3"/>
            <a:endCxn id="44" idx="1"/>
          </p:cNvCxnSpPr>
          <p:nvPr/>
        </p:nvCxnSpPr>
        <p:spPr>
          <a:xfrm>
            <a:off x="7544872" y="1742412"/>
            <a:ext cx="410057" cy="3067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66850AD4-330B-FED0-90DC-F94B30C4E1EA}"/>
              </a:ext>
            </a:extLst>
          </p:cNvPr>
          <p:cNvCxnSpPr>
            <a:stCxn id="13" idx="3"/>
            <a:endCxn id="38" idx="1"/>
          </p:cNvCxnSpPr>
          <p:nvPr/>
        </p:nvCxnSpPr>
        <p:spPr>
          <a:xfrm>
            <a:off x="7544872" y="1742412"/>
            <a:ext cx="403257" cy="11645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009A48CB-44B1-854F-ED19-5C167B0FAF35}"/>
              </a:ext>
            </a:extLst>
          </p:cNvPr>
          <p:cNvCxnSpPr>
            <a:stCxn id="12" idx="3"/>
            <a:endCxn id="44" idx="1"/>
          </p:cNvCxnSpPr>
          <p:nvPr/>
        </p:nvCxnSpPr>
        <p:spPr>
          <a:xfrm flipV="1">
            <a:off x="7542630" y="2049200"/>
            <a:ext cx="412299" cy="849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843761BE-A179-1C51-E649-85406E33ACFD}"/>
              </a:ext>
            </a:extLst>
          </p:cNvPr>
          <p:cNvCxnSpPr>
            <a:stCxn id="12" idx="3"/>
            <a:endCxn id="38" idx="1"/>
          </p:cNvCxnSpPr>
          <p:nvPr/>
        </p:nvCxnSpPr>
        <p:spPr>
          <a:xfrm>
            <a:off x="7542630" y="2898300"/>
            <a:ext cx="405499" cy="8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9BF5BA5B-B73B-8FCD-05D2-7554666E5ED4}"/>
              </a:ext>
            </a:extLst>
          </p:cNvPr>
          <p:cNvCxnSpPr>
            <a:stCxn id="12" idx="3"/>
            <a:endCxn id="46" idx="1"/>
          </p:cNvCxnSpPr>
          <p:nvPr/>
        </p:nvCxnSpPr>
        <p:spPr>
          <a:xfrm>
            <a:off x="7542630" y="2898300"/>
            <a:ext cx="405499" cy="17593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30D87C39-D22A-BC78-A540-4C7B5FAD59AB}"/>
              </a:ext>
            </a:extLst>
          </p:cNvPr>
          <p:cNvCxnSpPr>
            <a:stCxn id="15" idx="3"/>
            <a:endCxn id="44" idx="1"/>
          </p:cNvCxnSpPr>
          <p:nvPr/>
        </p:nvCxnSpPr>
        <p:spPr>
          <a:xfrm flipV="1">
            <a:off x="7537250" y="2049200"/>
            <a:ext cx="417679" cy="1983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4D2F6E10-9F27-7E03-6718-0AA580E48202}"/>
              </a:ext>
            </a:extLst>
          </p:cNvPr>
          <p:cNvCxnSpPr>
            <a:stCxn id="15" idx="3"/>
            <a:endCxn id="38" idx="1"/>
          </p:cNvCxnSpPr>
          <p:nvPr/>
        </p:nvCxnSpPr>
        <p:spPr>
          <a:xfrm flipV="1">
            <a:off x="7537250" y="2906987"/>
            <a:ext cx="410879" cy="11258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1546E73B-1D96-E645-89A7-C206A8347588}"/>
              </a:ext>
            </a:extLst>
          </p:cNvPr>
          <p:cNvCxnSpPr>
            <a:stCxn id="15" idx="3"/>
            <a:endCxn id="46" idx="1"/>
          </p:cNvCxnSpPr>
          <p:nvPr/>
        </p:nvCxnSpPr>
        <p:spPr>
          <a:xfrm>
            <a:off x="7537250" y="4032884"/>
            <a:ext cx="410879" cy="6247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3EF7E30B-5428-30D3-CF3E-ECB2973394A1}"/>
              </a:ext>
            </a:extLst>
          </p:cNvPr>
          <p:cNvCxnSpPr>
            <a:stCxn id="16" idx="3"/>
            <a:endCxn id="44" idx="1"/>
          </p:cNvCxnSpPr>
          <p:nvPr/>
        </p:nvCxnSpPr>
        <p:spPr>
          <a:xfrm flipV="1">
            <a:off x="7537250" y="2049200"/>
            <a:ext cx="417679" cy="3080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B5EBB6EF-2695-6ABA-FF8A-13DFB3361D06}"/>
              </a:ext>
            </a:extLst>
          </p:cNvPr>
          <p:cNvCxnSpPr>
            <a:stCxn id="16" idx="3"/>
            <a:endCxn id="38" idx="1"/>
          </p:cNvCxnSpPr>
          <p:nvPr/>
        </p:nvCxnSpPr>
        <p:spPr>
          <a:xfrm flipV="1">
            <a:off x="7537250" y="2906987"/>
            <a:ext cx="410879" cy="22225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BDDFD833-1628-A5F5-472D-AD7CA227A594}"/>
              </a:ext>
            </a:extLst>
          </p:cNvPr>
          <p:cNvCxnSpPr>
            <a:stCxn id="16" idx="3"/>
            <a:endCxn id="46" idx="1"/>
          </p:cNvCxnSpPr>
          <p:nvPr/>
        </p:nvCxnSpPr>
        <p:spPr>
          <a:xfrm flipV="1">
            <a:off x="7537250" y="4657624"/>
            <a:ext cx="410879" cy="4718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0DFBFBB-46C7-18F7-48CF-B0FCAB2AF8DE}"/>
              </a:ext>
            </a:extLst>
          </p:cNvPr>
          <p:cNvSpPr/>
          <p:nvPr/>
        </p:nvSpPr>
        <p:spPr>
          <a:xfrm>
            <a:off x="2047998" y="1027296"/>
            <a:ext cx="3020400" cy="7632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O.a.:</a:t>
            </a:r>
          </a:p>
          <a:p>
            <a:pPr algn="ctr"/>
            <a:r>
              <a:rPr lang="nl-NL" sz="1400" dirty="0"/>
              <a:t>Consumer Electronics Show (CES)</a:t>
            </a:r>
          </a:p>
          <a:p>
            <a:pPr algn="ctr"/>
            <a:r>
              <a:rPr lang="nl-NL" sz="1400" dirty="0"/>
              <a:t>Startup visum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584D20C-82CD-E3B2-5E75-8280BE8B805F}"/>
              </a:ext>
            </a:extLst>
          </p:cNvPr>
          <p:cNvSpPr/>
          <p:nvPr/>
        </p:nvSpPr>
        <p:spPr>
          <a:xfrm>
            <a:off x="70523" y="1162619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Flankerend beleid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322FD06-8333-0CF5-CB74-64F1BA31C729}"/>
              </a:ext>
            </a:extLst>
          </p:cNvPr>
          <p:cNvCxnSpPr>
            <a:stCxn id="17" idx="3"/>
            <a:endCxn id="14" idx="1"/>
          </p:cNvCxnSpPr>
          <p:nvPr/>
        </p:nvCxnSpPr>
        <p:spPr>
          <a:xfrm flipV="1">
            <a:off x="1676298" y="1408896"/>
            <a:ext cx="371700" cy="1718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0D48487-E179-135B-F616-F96D13F9F3F8}"/>
              </a:ext>
            </a:extLst>
          </p:cNvPr>
          <p:cNvCxnSpPr>
            <a:stCxn id="14" idx="3"/>
            <a:endCxn id="15" idx="1"/>
          </p:cNvCxnSpPr>
          <p:nvPr/>
        </p:nvCxnSpPr>
        <p:spPr>
          <a:xfrm>
            <a:off x="5068398" y="1408896"/>
            <a:ext cx="380852" cy="26239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55AB3EC-0F19-7AFB-A468-401E4B3BC146}"/>
              </a:ext>
            </a:extLst>
          </p:cNvPr>
          <p:cNvCxnSpPr>
            <a:stCxn id="14" idx="3"/>
            <a:endCxn id="16" idx="1"/>
          </p:cNvCxnSpPr>
          <p:nvPr/>
        </p:nvCxnSpPr>
        <p:spPr>
          <a:xfrm>
            <a:off x="5068398" y="1408896"/>
            <a:ext cx="380852" cy="37205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E47A6676-186D-9B23-54A8-A070DB6F41B3}"/>
              </a:ext>
            </a:extLst>
          </p:cNvPr>
          <p:cNvCxnSpPr>
            <a:stCxn id="14" idx="3"/>
            <a:endCxn id="13" idx="1"/>
          </p:cNvCxnSpPr>
          <p:nvPr/>
        </p:nvCxnSpPr>
        <p:spPr>
          <a:xfrm>
            <a:off x="5068398" y="1408896"/>
            <a:ext cx="388474" cy="3335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E3B6897E-A778-2F14-1133-64DE68C059D9}"/>
              </a:ext>
            </a:extLst>
          </p:cNvPr>
          <p:cNvSpPr/>
          <p:nvPr/>
        </p:nvSpPr>
        <p:spPr>
          <a:xfrm>
            <a:off x="7954929" y="3559591"/>
            <a:ext cx="2088000" cy="5364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Pay-it-forward</a:t>
            </a:r>
            <a:r>
              <a:rPr lang="en-US" sz="1400" dirty="0"/>
              <a:t> </a:t>
            </a:r>
            <a:r>
              <a:rPr lang="en-US" sz="1400" dirty="0" err="1"/>
              <a:t>cultuur</a:t>
            </a:r>
            <a:endParaRPr lang="nl-NL" sz="1400" i="1" dirty="0"/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B9B4723-59E6-650A-247E-88DCF117522C}"/>
              </a:ext>
            </a:extLst>
          </p:cNvPr>
          <p:cNvCxnSpPr>
            <a:cxnSpLocks/>
          </p:cNvCxnSpPr>
          <p:nvPr/>
        </p:nvCxnSpPr>
        <p:spPr>
          <a:xfrm>
            <a:off x="10042929" y="2907559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B5ABB78-73BF-CBA7-C8EE-2643B3C3731A}"/>
              </a:ext>
            </a:extLst>
          </p:cNvPr>
          <p:cNvCxnSpPr>
            <a:cxnSpLocks/>
          </p:cNvCxnSpPr>
          <p:nvPr/>
        </p:nvCxnSpPr>
        <p:spPr>
          <a:xfrm>
            <a:off x="10055833" y="3843467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4DE6D2A-DEED-FDF4-12BE-FE22923B6C4D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10256432" y="3352032"/>
            <a:ext cx="1905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602BEAF6-5E96-2BA7-EA92-3F4DFFC7270C}"/>
              </a:ext>
            </a:extLst>
          </p:cNvPr>
          <p:cNvCxnSpPr>
            <a:stCxn id="16" idx="3"/>
            <a:endCxn id="58" idx="1"/>
          </p:cNvCxnSpPr>
          <p:nvPr/>
        </p:nvCxnSpPr>
        <p:spPr>
          <a:xfrm flipV="1">
            <a:off x="7537250" y="3827791"/>
            <a:ext cx="417679" cy="13016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982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3" y="367982"/>
            <a:ext cx="2018174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4424818" y="367982"/>
            <a:ext cx="3117812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13250" y="367250"/>
            <a:ext cx="2088000" cy="48733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5389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C6. DIGITALE TRANSITIE VAN BEDRIJVEN EN SECTOREN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74207" y="2961932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Budget B&amp;I</a:t>
            </a:r>
            <a:endParaRPr lang="nl-NL" sz="1400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56499" y="2227494"/>
            <a:ext cx="1605600" cy="2082496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Ondersteunen van de digitale transitie van bedrijven en sectoren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0683E90-AE10-0252-9C90-F027DA567703}"/>
              </a:ext>
            </a:extLst>
          </p:cNvPr>
          <p:cNvSpPr/>
          <p:nvPr/>
        </p:nvSpPr>
        <p:spPr>
          <a:xfrm>
            <a:off x="2058528" y="3950253"/>
            <a:ext cx="2018174" cy="1181222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Smart </a:t>
            </a:r>
            <a:r>
              <a:rPr lang="nl-NL" sz="1400" dirty="0" err="1"/>
              <a:t>industry</a:t>
            </a:r>
            <a:r>
              <a:rPr lang="nl-NL" sz="1400" dirty="0"/>
              <a:t> schaalsprong </a:t>
            </a:r>
          </a:p>
          <a:p>
            <a:pPr algn="ctr"/>
            <a:r>
              <a:rPr lang="nl-NL" sz="1400" dirty="0"/>
              <a:t>incl.</a:t>
            </a:r>
          </a:p>
          <a:p>
            <a:pPr algn="ctr"/>
            <a:r>
              <a:rPr lang="nl-NL" sz="1400" dirty="0"/>
              <a:t>European Digital </a:t>
            </a:r>
            <a:r>
              <a:rPr lang="nl-NL" sz="1400" dirty="0" err="1"/>
              <a:t>Innovation</a:t>
            </a:r>
            <a:r>
              <a:rPr lang="nl-NL" sz="1400" dirty="0"/>
              <a:t> Hubs (EDIH)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E9DB160-82B3-E683-00BC-1A796A658CFC}"/>
              </a:ext>
            </a:extLst>
          </p:cNvPr>
          <p:cNvSpPr/>
          <p:nvPr/>
        </p:nvSpPr>
        <p:spPr>
          <a:xfrm>
            <a:off x="2049287" y="3001506"/>
            <a:ext cx="2018174" cy="763856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Mkb </a:t>
            </a:r>
            <a:r>
              <a:rPr lang="nl-NL" sz="1400" dirty="0" err="1"/>
              <a:t>Digiwerkplaatsen</a:t>
            </a:r>
            <a:endParaRPr lang="nl-NL" sz="1400" dirty="0"/>
          </a:p>
        </p:txBody>
      </p:sp>
      <p:sp>
        <p:nvSpPr>
          <p:cNvPr id="31" name="Rectangle: Rounded Corners 16">
            <a:extLst>
              <a:ext uri="{FF2B5EF4-FFF2-40B4-BE49-F238E27FC236}">
                <a16:creationId xmlns:a16="http://schemas.microsoft.com/office/drawing/2014/main" id="{E1A5CB5C-853C-1DEB-1F47-F191761BBF46}"/>
              </a:ext>
            </a:extLst>
          </p:cNvPr>
          <p:cNvSpPr/>
          <p:nvPr/>
        </p:nvSpPr>
        <p:spPr>
          <a:xfrm>
            <a:off x="2052823" y="1883772"/>
            <a:ext cx="2018174" cy="921491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Mijn Digitale Zaak (pilot)</a:t>
            </a:r>
          </a:p>
        </p:txBody>
      </p:sp>
      <p:sp>
        <p:nvSpPr>
          <p:cNvPr id="18" name="Rectangle: Rounded Corners 43">
            <a:extLst>
              <a:ext uri="{FF2B5EF4-FFF2-40B4-BE49-F238E27FC236}">
                <a16:creationId xmlns:a16="http://schemas.microsoft.com/office/drawing/2014/main" id="{622B76D0-1DCB-B0E2-8244-5FCB1710C5D6}"/>
              </a:ext>
            </a:extLst>
          </p:cNvPr>
          <p:cNvSpPr/>
          <p:nvPr/>
        </p:nvSpPr>
        <p:spPr>
          <a:xfrm>
            <a:off x="7937142" y="2908742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Meer </a:t>
            </a:r>
            <a:r>
              <a:rPr lang="en-US" sz="1400" dirty="0" err="1"/>
              <a:t>gedigitaliseerde</a:t>
            </a:r>
            <a:r>
              <a:rPr lang="en-US" sz="1400" dirty="0"/>
              <a:t> </a:t>
            </a:r>
            <a:r>
              <a:rPr lang="en-US" sz="1400" dirty="0" err="1"/>
              <a:t>bedrijven</a:t>
            </a:r>
            <a:endParaRPr lang="nl-NL" sz="1400" dirty="0"/>
          </a:p>
        </p:txBody>
      </p:sp>
      <p:sp>
        <p:nvSpPr>
          <p:cNvPr id="20" name="Rectangle: Rounded Corners 43">
            <a:extLst>
              <a:ext uri="{FF2B5EF4-FFF2-40B4-BE49-F238E27FC236}">
                <a16:creationId xmlns:a16="http://schemas.microsoft.com/office/drawing/2014/main" id="{A8D916B9-010F-7EA6-81E0-7BB58D2D997D}"/>
              </a:ext>
            </a:extLst>
          </p:cNvPr>
          <p:cNvSpPr/>
          <p:nvPr/>
        </p:nvSpPr>
        <p:spPr>
          <a:xfrm>
            <a:off x="7937142" y="4044295"/>
            <a:ext cx="2088000" cy="720000"/>
          </a:xfrm>
          <a:prstGeom prst="roundRect">
            <a:avLst>
              <a:gd name="adj" fmla="val 16667"/>
            </a:avLst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Groter innovatievermogen ondernemers</a:t>
            </a:r>
          </a:p>
        </p:txBody>
      </p:sp>
      <p:sp>
        <p:nvSpPr>
          <p:cNvPr id="25" name="Rectangle: Rounded Corners 43">
            <a:extLst>
              <a:ext uri="{FF2B5EF4-FFF2-40B4-BE49-F238E27FC236}">
                <a16:creationId xmlns:a16="http://schemas.microsoft.com/office/drawing/2014/main" id="{F17DA26D-0D6A-3098-505E-9D918CDA1654}"/>
              </a:ext>
            </a:extLst>
          </p:cNvPr>
          <p:cNvSpPr/>
          <p:nvPr/>
        </p:nvSpPr>
        <p:spPr>
          <a:xfrm>
            <a:off x="7937142" y="1720821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adoptie van geavanceerdere technologie</a:t>
            </a:r>
          </a:p>
        </p:txBody>
      </p:sp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69493E0B-F09B-8516-906A-13A706CFDFD7}"/>
              </a:ext>
            </a:extLst>
          </p:cNvPr>
          <p:cNvSpPr/>
          <p:nvPr/>
        </p:nvSpPr>
        <p:spPr>
          <a:xfrm>
            <a:off x="41905" y="5486348"/>
            <a:ext cx="3870595" cy="1160760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nl-NL" sz="1400" dirty="0">
                <a:solidFill>
                  <a:schemeClr val="tx1"/>
                </a:solidFill>
              </a:rPr>
              <a:t>- Digitale marktwerking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Wet- en regelgeving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Stand van digitale technologie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Beleid BZK</a:t>
            </a:r>
          </a:p>
        </p:txBody>
      </p:sp>
      <p:cxnSp>
        <p:nvCxnSpPr>
          <p:cNvPr id="3" name="Straight Connector 22">
            <a:extLst>
              <a:ext uri="{FF2B5EF4-FFF2-40B4-BE49-F238E27FC236}">
                <a16:creationId xmlns:a16="http://schemas.microsoft.com/office/drawing/2014/main" id="{378D7DB8-9FCD-D462-6833-BA42E3724AD2}"/>
              </a:ext>
            </a:extLst>
          </p:cNvPr>
          <p:cNvCxnSpPr/>
          <p:nvPr/>
        </p:nvCxnSpPr>
        <p:spPr>
          <a:xfrm>
            <a:off x="3912500" y="6050001"/>
            <a:ext cx="6023237" cy="167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DA51285F-3CC8-754F-0DC3-AEB2BF501AED}"/>
              </a:ext>
            </a:extLst>
          </p:cNvPr>
          <p:cNvCxnSpPr>
            <a:cxnSpLocks/>
          </p:cNvCxnSpPr>
          <p:nvPr/>
        </p:nvCxnSpPr>
        <p:spPr>
          <a:xfrm flipV="1">
            <a:off x="9923657" y="5123753"/>
            <a:ext cx="0" cy="93600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9">
            <a:extLst>
              <a:ext uri="{FF2B5EF4-FFF2-40B4-BE49-F238E27FC236}">
                <a16:creationId xmlns:a16="http://schemas.microsoft.com/office/drawing/2014/main" id="{6B4782B3-8A9C-5439-DE96-112B1826F7C7}"/>
              </a:ext>
            </a:extLst>
          </p:cNvPr>
          <p:cNvSpPr/>
          <p:nvPr/>
        </p:nvSpPr>
        <p:spPr>
          <a:xfrm>
            <a:off x="7727796" y="1352101"/>
            <a:ext cx="4408449" cy="378432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2431FDC-F6C4-C894-C4C0-C5ADDEB2C607}"/>
              </a:ext>
            </a:extLst>
          </p:cNvPr>
          <p:cNvSpPr/>
          <p:nvPr/>
        </p:nvSpPr>
        <p:spPr>
          <a:xfrm>
            <a:off x="4432440" y="2404605"/>
            <a:ext cx="3110190" cy="7632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Hogere bereidheid tot digitaliseren bij bedrijven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95FDC5-123A-AB2B-BF3D-32D23BA59B22}"/>
              </a:ext>
            </a:extLst>
          </p:cNvPr>
          <p:cNvSpPr/>
          <p:nvPr/>
        </p:nvSpPr>
        <p:spPr>
          <a:xfrm>
            <a:off x="4424818" y="1482840"/>
            <a:ext cx="311019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Betere</a:t>
            </a:r>
            <a:r>
              <a:rPr lang="en-US" sz="1400" dirty="0"/>
              <a:t> </a:t>
            </a:r>
            <a:r>
              <a:rPr lang="en-US" sz="1400" dirty="0" err="1"/>
              <a:t>beschikbaarheid</a:t>
            </a:r>
            <a:r>
              <a:rPr lang="en-US" sz="1400" dirty="0"/>
              <a:t> </a:t>
            </a:r>
            <a:r>
              <a:rPr lang="en-US" sz="1400" dirty="0" err="1"/>
              <a:t>aanbieders</a:t>
            </a:r>
            <a:r>
              <a:rPr lang="en-US" sz="1400" dirty="0"/>
              <a:t> van ICT-</a:t>
            </a:r>
            <a:r>
              <a:rPr lang="en-US" sz="1400" dirty="0" err="1"/>
              <a:t>oplossingen</a:t>
            </a:r>
            <a:endParaRPr lang="nl-NL" sz="1400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4FA8176-4A86-7F22-6F35-67140906787B}"/>
              </a:ext>
            </a:extLst>
          </p:cNvPr>
          <p:cNvSpPr/>
          <p:nvPr/>
        </p:nvSpPr>
        <p:spPr>
          <a:xfrm>
            <a:off x="4424818" y="4292843"/>
            <a:ext cx="3110190" cy="7632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kennis en bewustwording van digitale mogelijkheden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3AC4E9F-1B37-C25D-B8D0-C4D8C04C295E}"/>
              </a:ext>
            </a:extLst>
          </p:cNvPr>
          <p:cNvCxnSpPr>
            <a:stCxn id="25" idx="3"/>
            <a:endCxn id="19" idx="1"/>
          </p:cNvCxnSpPr>
          <p:nvPr/>
        </p:nvCxnSpPr>
        <p:spPr>
          <a:xfrm>
            <a:off x="10025142" y="2080821"/>
            <a:ext cx="431357" cy="11879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27500DF-C18B-2104-8A68-C21040F00672}"/>
              </a:ext>
            </a:extLst>
          </p:cNvPr>
          <p:cNvCxnSpPr>
            <a:stCxn id="18" idx="3"/>
            <a:endCxn id="19" idx="1"/>
          </p:cNvCxnSpPr>
          <p:nvPr/>
        </p:nvCxnSpPr>
        <p:spPr>
          <a:xfrm>
            <a:off x="10025142" y="3268742"/>
            <a:ext cx="43135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51BF829-60FC-CF41-EB35-2808B4B2FDCC}"/>
              </a:ext>
            </a:extLst>
          </p:cNvPr>
          <p:cNvCxnSpPr>
            <a:stCxn id="20" idx="3"/>
            <a:endCxn id="19" idx="1"/>
          </p:cNvCxnSpPr>
          <p:nvPr/>
        </p:nvCxnSpPr>
        <p:spPr>
          <a:xfrm flipV="1">
            <a:off x="10025142" y="3268742"/>
            <a:ext cx="431357" cy="11355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870F57C-C883-3E59-59D1-A5D095639B3D}"/>
              </a:ext>
            </a:extLst>
          </p:cNvPr>
          <p:cNvCxnSpPr>
            <a:stCxn id="10" idx="3"/>
            <a:endCxn id="31" idx="1"/>
          </p:cNvCxnSpPr>
          <p:nvPr/>
        </p:nvCxnSpPr>
        <p:spPr>
          <a:xfrm flipV="1">
            <a:off x="1679982" y="2344518"/>
            <a:ext cx="372841" cy="10355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AB80D53-427C-1D71-6F96-0948EDB6AF20}"/>
              </a:ext>
            </a:extLst>
          </p:cNvPr>
          <p:cNvCxnSpPr>
            <a:stCxn id="10" idx="3"/>
            <a:endCxn id="22" idx="1"/>
          </p:cNvCxnSpPr>
          <p:nvPr/>
        </p:nvCxnSpPr>
        <p:spPr>
          <a:xfrm>
            <a:off x="1679982" y="3380103"/>
            <a:ext cx="369305" cy="3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0649C84-C6D5-F439-7157-B65111ABE01D}"/>
              </a:ext>
            </a:extLst>
          </p:cNvPr>
          <p:cNvCxnSpPr>
            <a:cxnSpLocks/>
            <a:stCxn id="10" idx="3"/>
            <a:endCxn id="17" idx="1"/>
          </p:cNvCxnSpPr>
          <p:nvPr/>
        </p:nvCxnSpPr>
        <p:spPr>
          <a:xfrm>
            <a:off x="1679982" y="3380103"/>
            <a:ext cx="378546" cy="11607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054A867-1ACC-05DB-1CBA-DA12E7408272}"/>
              </a:ext>
            </a:extLst>
          </p:cNvPr>
          <p:cNvCxnSpPr>
            <a:stCxn id="31" idx="3"/>
            <a:endCxn id="21" idx="1"/>
          </p:cNvCxnSpPr>
          <p:nvPr/>
        </p:nvCxnSpPr>
        <p:spPr>
          <a:xfrm flipV="1">
            <a:off x="4070997" y="1864768"/>
            <a:ext cx="353821" cy="479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5B6115-F5B6-FA82-7887-235C7652E66A}"/>
              </a:ext>
            </a:extLst>
          </p:cNvPr>
          <p:cNvSpPr/>
          <p:nvPr/>
        </p:nvSpPr>
        <p:spPr>
          <a:xfrm>
            <a:off x="4432440" y="3325715"/>
            <a:ext cx="3110190" cy="7632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digitale vaardigheden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E7F3258D-8DA5-0AAE-68F5-32CBB3B3AA16}"/>
              </a:ext>
            </a:extLst>
          </p:cNvPr>
          <p:cNvCxnSpPr>
            <a:stCxn id="22" idx="3"/>
            <a:endCxn id="13" idx="1"/>
          </p:cNvCxnSpPr>
          <p:nvPr/>
        </p:nvCxnSpPr>
        <p:spPr>
          <a:xfrm flipV="1">
            <a:off x="4067461" y="2786205"/>
            <a:ext cx="364979" cy="597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2F16EB4-2C9C-41BF-797F-B823AD156CDE}"/>
              </a:ext>
            </a:extLst>
          </p:cNvPr>
          <p:cNvCxnSpPr>
            <a:cxnSpLocks/>
            <a:stCxn id="22" idx="3"/>
            <a:endCxn id="35" idx="1"/>
          </p:cNvCxnSpPr>
          <p:nvPr/>
        </p:nvCxnSpPr>
        <p:spPr>
          <a:xfrm>
            <a:off x="4067461" y="3383434"/>
            <a:ext cx="364979" cy="323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C9D8B2A-59C2-55C3-B048-7A310D9083B5}"/>
              </a:ext>
            </a:extLst>
          </p:cNvPr>
          <p:cNvCxnSpPr>
            <a:stCxn id="22" idx="3"/>
            <a:endCxn id="27" idx="1"/>
          </p:cNvCxnSpPr>
          <p:nvPr/>
        </p:nvCxnSpPr>
        <p:spPr>
          <a:xfrm>
            <a:off x="4067461" y="3383434"/>
            <a:ext cx="357357" cy="1291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2EF0E82C-BB19-2260-E1F5-2B2C493C1997}"/>
              </a:ext>
            </a:extLst>
          </p:cNvPr>
          <p:cNvCxnSpPr>
            <a:stCxn id="17" idx="3"/>
            <a:endCxn id="13" idx="1"/>
          </p:cNvCxnSpPr>
          <p:nvPr/>
        </p:nvCxnSpPr>
        <p:spPr>
          <a:xfrm flipV="1">
            <a:off x="4076702" y="2786205"/>
            <a:ext cx="355738" cy="17546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07EEF43B-E516-DFD8-9FD5-00209A4D0450}"/>
              </a:ext>
            </a:extLst>
          </p:cNvPr>
          <p:cNvCxnSpPr>
            <a:stCxn id="17" idx="3"/>
            <a:endCxn id="35" idx="1"/>
          </p:cNvCxnSpPr>
          <p:nvPr/>
        </p:nvCxnSpPr>
        <p:spPr>
          <a:xfrm flipV="1">
            <a:off x="4076702" y="3707315"/>
            <a:ext cx="355738" cy="8335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1A28584-6FEA-71C6-538E-3C180FA7B386}"/>
              </a:ext>
            </a:extLst>
          </p:cNvPr>
          <p:cNvCxnSpPr>
            <a:stCxn id="17" idx="3"/>
            <a:endCxn id="27" idx="1"/>
          </p:cNvCxnSpPr>
          <p:nvPr/>
        </p:nvCxnSpPr>
        <p:spPr>
          <a:xfrm>
            <a:off x="4076702" y="4540864"/>
            <a:ext cx="348116" cy="133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00C0DB5-F87F-55F7-1937-BAA88901999F}"/>
              </a:ext>
            </a:extLst>
          </p:cNvPr>
          <p:cNvCxnSpPr/>
          <p:nvPr/>
        </p:nvCxnSpPr>
        <p:spPr>
          <a:xfrm>
            <a:off x="7829006" y="1864768"/>
            <a:ext cx="0" cy="28096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8A26A5C-5E11-5455-5FFE-ED7DF99712D4}"/>
              </a:ext>
            </a:extLst>
          </p:cNvPr>
          <p:cNvCxnSpPr>
            <a:cxnSpLocks/>
            <a:endCxn id="21" idx="3"/>
          </p:cNvCxnSpPr>
          <p:nvPr/>
        </p:nvCxnSpPr>
        <p:spPr>
          <a:xfrm flipH="1">
            <a:off x="7535008" y="1864768"/>
            <a:ext cx="2939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25231805-E2D6-6B29-8C82-F5022DB266C6}"/>
              </a:ext>
            </a:extLst>
          </p:cNvPr>
          <p:cNvCxnSpPr>
            <a:stCxn id="27" idx="3"/>
          </p:cNvCxnSpPr>
          <p:nvPr/>
        </p:nvCxnSpPr>
        <p:spPr>
          <a:xfrm>
            <a:off x="7535008" y="4674443"/>
            <a:ext cx="2939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A63D7BF-2B42-2475-49A9-25E65A73C5EE}"/>
              </a:ext>
            </a:extLst>
          </p:cNvPr>
          <p:cNvCxnSpPr/>
          <p:nvPr/>
        </p:nvCxnSpPr>
        <p:spPr>
          <a:xfrm>
            <a:off x="7535008" y="2786205"/>
            <a:ext cx="2939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0BD98D2-724F-1823-56CC-41BDF88FFCB4}"/>
              </a:ext>
            </a:extLst>
          </p:cNvPr>
          <p:cNvCxnSpPr/>
          <p:nvPr/>
        </p:nvCxnSpPr>
        <p:spPr>
          <a:xfrm>
            <a:off x="7535008" y="3707315"/>
            <a:ext cx="29399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7701BC78-8586-7C09-4E99-B8D0CB8B088C}"/>
              </a:ext>
            </a:extLst>
          </p:cNvPr>
          <p:cNvCxnSpPr>
            <a:endCxn id="25" idx="1"/>
          </p:cNvCxnSpPr>
          <p:nvPr/>
        </p:nvCxnSpPr>
        <p:spPr>
          <a:xfrm>
            <a:off x="7829006" y="2080821"/>
            <a:ext cx="1081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3E41906-5BB0-37C3-79A7-C80A5F348E44}"/>
              </a:ext>
            </a:extLst>
          </p:cNvPr>
          <p:cNvCxnSpPr>
            <a:cxnSpLocks/>
            <a:endCxn id="20" idx="1"/>
          </p:cNvCxnSpPr>
          <p:nvPr/>
        </p:nvCxnSpPr>
        <p:spPr>
          <a:xfrm flipV="1">
            <a:off x="7837715" y="4404295"/>
            <a:ext cx="99427" cy="26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95EE5F27-D473-4936-49F1-DEFA517447FC}"/>
              </a:ext>
            </a:extLst>
          </p:cNvPr>
          <p:cNvCxnSpPr>
            <a:endCxn id="18" idx="1"/>
          </p:cNvCxnSpPr>
          <p:nvPr/>
        </p:nvCxnSpPr>
        <p:spPr>
          <a:xfrm>
            <a:off x="7829006" y="3268742"/>
            <a:ext cx="1081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EA51760-C3DB-09B4-4A86-4586244F5AA1}"/>
              </a:ext>
            </a:extLst>
          </p:cNvPr>
          <p:cNvCxnSpPr>
            <a:stCxn id="25" idx="2"/>
            <a:endCxn id="18" idx="0"/>
          </p:cNvCxnSpPr>
          <p:nvPr/>
        </p:nvCxnSpPr>
        <p:spPr>
          <a:xfrm>
            <a:off x="8981142" y="2440821"/>
            <a:ext cx="0" cy="46792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FF034DBA-23CB-4083-2025-CB43E7479FAC}"/>
              </a:ext>
            </a:extLst>
          </p:cNvPr>
          <p:cNvCxnSpPr>
            <a:stCxn id="20" idx="0"/>
            <a:endCxn id="18" idx="2"/>
          </p:cNvCxnSpPr>
          <p:nvPr/>
        </p:nvCxnSpPr>
        <p:spPr>
          <a:xfrm flipV="1">
            <a:off x="8981142" y="3628742"/>
            <a:ext cx="0" cy="41555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882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DA51285F-3CC8-754F-0DC3-AEB2BF501AED}"/>
              </a:ext>
            </a:extLst>
          </p:cNvPr>
          <p:cNvCxnSpPr>
            <a:cxnSpLocks/>
          </p:cNvCxnSpPr>
          <p:nvPr/>
        </p:nvCxnSpPr>
        <p:spPr>
          <a:xfrm flipV="1">
            <a:off x="9914132" y="5123753"/>
            <a:ext cx="0" cy="162000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3" y="367982"/>
            <a:ext cx="2018174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4424818" y="367982"/>
            <a:ext cx="3117812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13250" y="367250"/>
            <a:ext cx="2088000" cy="48733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7946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C7. CONCURRENTIEKRACHT EN DE ECONOMISCHE VERNIEUWING VAN SECTOREN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5" y="1721306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Budget B&amp;I</a:t>
            </a:r>
            <a:endParaRPr lang="nl-NL" sz="14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4406003" y="3619907"/>
            <a:ext cx="3117812" cy="39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Versterking van </a:t>
            </a:r>
            <a:r>
              <a:rPr lang="nl-NL" sz="1200" dirty="0" err="1"/>
              <a:t>high-tech</a:t>
            </a:r>
            <a:r>
              <a:rPr lang="nl-NL" sz="1200" dirty="0"/>
              <a:t> maakindustrie in Nederland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56499" y="2227494"/>
            <a:ext cx="1605600" cy="2082496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Versterken van de </a:t>
            </a:r>
            <a:r>
              <a:rPr lang="nl-NL" sz="1400" dirty="0" err="1"/>
              <a:t>concurrentie-kracht</a:t>
            </a:r>
            <a:r>
              <a:rPr lang="nl-NL" sz="1400" dirty="0"/>
              <a:t> en de</a:t>
            </a:r>
          </a:p>
          <a:p>
            <a:pPr algn="ctr"/>
            <a:r>
              <a:rPr lang="nl-NL" sz="1400" dirty="0"/>
              <a:t>economische vernieuwing van sectoren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32921" y="4060116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Coördinerend beleid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729FC11-3D6D-C941-CD18-12815A420A7F}"/>
              </a:ext>
            </a:extLst>
          </p:cNvPr>
          <p:cNvCxnSpPr>
            <a:cxnSpLocks/>
          </p:cNvCxnSpPr>
          <p:nvPr/>
        </p:nvCxnSpPr>
        <p:spPr>
          <a:xfrm>
            <a:off x="10231229" y="2082753"/>
            <a:ext cx="11257" cy="231202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0212BE50-6C81-7030-5A60-EC5F19EB6F42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10268613" y="3268742"/>
            <a:ext cx="1878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375B8DF-B14B-87EE-0539-3B84705B58B0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10001250" y="2064846"/>
            <a:ext cx="2320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0683E90-AE10-0252-9C90-F027DA567703}"/>
              </a:ext>
            </a:extLst>
          </p:cNvPr>
          <p:cNvSpPr/>
          <p:nvPr/>
        </p:nvSpPr>
        <p:spPr>
          <a:xfrm>
            <a:off x="2019600" y="2126203"/>
            <a:ext cx="2018174" cy="612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Beleid gericht op hightech-maakindustrie, w.o.  IPCEI </a:t>
            </a:r>
            <a:r>
              <a:rPr lang="nl-NL" sz="1200" dirty="0" err="1"/>
              <a:t>Microelektronica</a:t>
            </a:r>
            <a:endParaRPr lang="nl-NL" sz="1200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E9DB160-82B3-E683-00BC-1A796A658CFC}"/>
              </a:ext>
            </a:extLst>
          </p:cNvPr>
          <p:cNvSpPr/>
          <p:nvPr/>
        </p:nvSpPr>
        <p:spPr>
          <a:xfrm>
            <a:off x="2018085" y="818277"/>
            <a:ext cx="2018174" cy="511542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Ruimtevaart beleid, incl. Netherlands Space Office, Agentschap Telecom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5EA844-2F6A-437F-6835-E828D57B468F}"/>
              </a:ext>
            </a:extLst>
          </p:cNvPr>
          <p:cNvCxnSpPr>
            <a:cxnSpLocks/>
          </p:cNvCxnSpPr>
          <p:nvPr/>
        </p:nvCxnSpPr>
        <p:spPr>
          <a:xfrm>
            <a:off x="1656389" y="2139477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2AD8459-C8A8-E2F2-77D6-F18FA449B867}"/>
              </a:ext>
            </a:extLst>
          </p:cNvPr>
          <p:cNvCxnSpPr>
            <a:cxnSpLocks/>
          </p:cNvCxnSpPr>
          <p:nvPr/>
        </p:nvCxnSpPr>
        <p:spPr>
          <a:xfrm>
            <a:off x="1638696" y="4478287"/>
            <a:ext cx="2199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9C0A077A-AE90-5053-6A7C-97AD520FB847}"/>
              </a:ext>
            </a:extLst>
          </p:cNvPr>
          <p:cNvCxnSpPr>
            <a:cxnSpLocks/>
          </p:cNvCxnSpPr>
          <p:nvPr/>
        </p:nvCxnSpPr>
        <p:spPr>
          <a:xfrm>
            <a:off x="1854974" y="463769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AA0BFD7-9FEA-86CC-259A-7ACF4A10FAE4}"/>
              </a:ext>
            </a:extLst>
          </p:cNvPr>
          <p:cNvCxnSpPr/>
          <p:nvPr/>
        </p:nvCxnSpPr>
        <p:spPr>
          <a:xfrm>
            <a:off x="1843353" y="241092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2969589-CDDC-505B-23F4-262AF460F90D}"/>
              </a:ext>
            </a:extLst>
          </p:cNvPr>
          <p:cNvCxnSpPr/>
          <p:nvPr/>
        </p:nvCxnSpPr>
        <p:spPr>
          <a:xfrm>
            <a:off x="1858661" y="3772943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: Rounded Corners 16">
            <a:extLst>
              <a:ext uri="{FF2B5EF4-FFF2-40B4-BE49-F238E27FC236}">
                <a16:creationId xmlns:a16="http://schemas.microsoft.com/office/drawing/2014/main" id="{E1A5CB5C-853C-1DEB-1F47-F191761BBF46}"/>
              </a:ext>
            </a:extLst>
          </p:cNvPr>
          <p:cNvSpPr/>
          <p:nvPr/>
        </p:nvSpPr>
        <p:spPr>
          <a:xfrm>
            <a:off x="2019600" y="1402483"/>
            <a:ext cx="2018174" cy="612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Subsidieregeling TSH </a:t>
            </a:r>
            <a:r>
              <a:rPr lang="nl-NL" sz="1200" dirty="0" err="1"/>
              <a:t>Vliegtuigmaakindustrie</a:t>
            </a:r>
            <a:endParaRPr lang="nl-NL" sz="1200" dirty="0"/>
          </a:p>
        </p:txBody>
      </p:sp>
      <p:sp>
        <p:nvSpPr>
          <p:cNvPr id="18" name="Rectangle: Rounded Corners 43">
            <a:extLst>
              <a:ext uri="{FF2B5EF4-FFF2-40B4-BE49-F238E27FC236}">
                <a16:creationId xmlns:a16="http://schemas.microsoft.com/office/drawing/2014/main" id="{622B76D0-1DCB-B0E2-8244-5FCB1710C5D6}"/>
              </a:ext>
            </a:extLst>
          </p:cNvPr>
          <p:cNvSpPr/>
          <p:nvPr/>
        </p:nvSpPr>
        <p:spPr>
          <a:xfrm>
            <a:off x="7913250" y="2951310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economische vernieuwing in </a:t>
            </a:r>
            <a:r>
              <a:rPr lang="nl-NL" sz="1400" dirty="0" err="1"/>
              <a:t>specfieke</a:t>
            </a:r>
            <a:r>
              <a:rPr lang="nl-NL" sz="1400" dirty="0"/>
              <a:t> sectoren</a:t>
            </a:r>
          </a:p>
        </p:txBody>
      </p:sp>
      <p:sp>
        <p:nvSpPr>
          <p:cNvPr id="20" name="Rectangle: Rounded Corners 43">
            <a:extLst>
              <a:ext uri="{FF2B5EF4-FFF2-40B4-BE49-F238E27FC236}">
                <a16:creationId xmlns:a16="http://schemas.microsoft.com/office/drawing/2014/main" id="{A8D916B9-010F-7EA6-81E0-7BB58D2D997D}"/>
              </a:ext>
            </a:extLst>
          </p:cNvPr>
          <p:cNvSpPr/>
          <p:nvPr/>
        </p:nvSpPr>
        <p:spPr>
          <a:xfrm>
            <a:off x="7915898" y="4050998"/>
            <a:ext cx="2088000" cy="720000"/>
          </a:xfrm>
          <a:prstGeom prst="roundRect">
            <a:avLst>
              <a:gd name="adj" fmla="val 16667"/>
            </a:avLst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Versterking verdienvermogen van bedrijven</a:t>
            </a:r>
          </a:p>
        </p:txBody>
      </p:sp>
      <p:sp>
        <p:nvSpPr>
          <p:cNvPr id="25" name="Rectangle: Rounded Corners 43">
            <a:extLst>
              <a:ext uri="{FF2B5EF4-FFF2-40B4-BE49-F238E27FC236}">
                <a16:creationId xmlns:a16="http://schemas.microsoft.com/office/drawing/2014/main" id="{F17DA26D-0D6A-3098-505E-9D918CDA1654}"/>
              </a:ext>
            </a:extLst>
          </p:cNvPr>
          <p:cNvSpPr/>
          <p:nvPr/>
        </p:nvSpPr>
        <p:spPr>
          <a:xfrm>
            <a:off x="7913250" y="1704846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Versterking van concurrentiekracht van specifieke sectoren</a:t>
            </a:r>
          </a:p>
        </p:txBody>
      </p:sp>
      <p:cxnSp>
        <p:nvCxnSpPr>
          <p:cNvPr id="50" name="Straight Arrow Connector 90">
            <a:extLst>
              <a:ext uri="{FF2B5EF4-FFF2-40B4-BE49-F238E27FC236}">
                <a16:creationId xmlns:a16="http://schemas.microsoft.com/office/drawing/2014/main" id="{0EF8DA12-FD83-914D-B4EA-2F5420E7251E}"/>
              </a:ext>
            </a:extLst>
          </p:cNvPr>
          <p:cNvCxnSpPr>
            <a:cxnSpLocks/>
          </p:cNvCxnSpPr>
          <p:nvPr/>
        </p:nvCxnSpPr>
        <p:spPr>
          <a:xfrm flipH="1">
            <a:off x="10017273" y="4390042"/>
            <a:ext cx="216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107">
            <a:extLst>
              <a:ext uri="{FF2B5EF4-FFF2-40B4-BE49-F238E27FC236}">
                <a16:creationId xmlns:a16="http://schemas.microsoft.com/office/drawing/2014/main" id="{40B0ABFF-E86C-B794-E39F-5B6BFD37CCFC}"/>
              </a:ext>
            </a:extLst>
          </p:cNvPr>
          <p:cNvCxnSpPr>
            <a:cxnSpLocks/>
          </p:cNvCxnSpPr>
          <p:nvPr/>
        </p:nvCxnSpPr>
        <p:spPr>
          <a:xfrm flipV="1">
            <a:off x="10008069" y="4593761"/>
            <a:ext cx="1267160" cy="198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90">
            <a:extLst>
              <a:ext uri="{FF2B5EF4-FFF2-40B4-BE49-F238E27FC236}">
                <a16:creationId xmlns:a16="http://schemas.microsoft.com/office/drawing/2014/main" id="{5CB8B7E3-B554-F1FD-8070-A63C41E778B0}"/>
              </a:ext>
            </a:extLst>
          </p:cNvPr>
          <p:cNvCxnSpPr>
            <a:cxnSpLocks/>
            <a:endCxn id="19" idx="2"/>
          </p:cNvCxnSpPr>
          <p:nvPr/>
        </p:nvCxnSpPr>
        <p:spPr>
          <a:xfrm flipH="1" flipV="1">
            <a:off x="11259299" y="4309990"/>
            <a:ext cx="15930" cy="2881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107">
            <a:extLst>
              <a:ext uri="{FF2B5EF4-FFF2-40B4-BE49-F238E27FC236}">
                <a16:creationId xmlns:a16="http://schemas.microsoft.com/office/drawing/2014/main" id="{9EDDA3BB-BDA6-B5F8-B02E-28294C3F9EA6}"/>
              </a:ext>
            </a:extLst>
          </p:cNvPr>
          <p:cNvCxnSpPr>
            <a:cxnSpLocks/>
          </p:cNvCxnSpPr>
          <p:nvPr/>
        </p:nvCxnSpPr>
        <p:spPr>
          <a:xfrm flipV="1">
            <a:off x="10001250" y="1879414"/>
            <a:ext cx="1248558" cy="43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90">
            <a:extLst>
              <a:ext uri="{FF2B5EF4-FFF2-40B4-BE49-F238E27FC236}">
                <a16:creationId xmlns:a16="http://schemas.microsoft.com/office/drawing/2014/main" id="{7DFA82B3-526B-8635-8B19-DF586ADDE015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11249808" y="1883772"/>
            <a:ext cx="9491" cy="3437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289A14B-3C02-4896-A493-F9EE33812E77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4036259" y="1074048"/>
            <a:ext cx="237041" cy="8535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21EC708-26ED-3850-9AC1-9117FC6A6AAC}"/>
              </a:ext>
            </a:extLst>
          </p:cNvPr>
          <p:cNvCxnSpPr>
            <a:cxnSpLocks/>
            <a:endCxn id="35" idx="1"/>
          </p:cNvCxnSpPr>
          <p:nvPr/>
        </p:nvCxnSpPr>
        <p:spPr>
          <a:xfrm>
            <a:off x="4027120" y="3652223"/>
            <a:ext cx="384687" cy="11856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160D682-FED7-ABF9-DC90-1CB65C113266}"/>
              </a:ext>
            </a:extLst>
          </p:cNvPr>
          <p:cNvCxnSpPr>
            <a:cxnSpLocks/>
          </p:cNvCxnSpPr>
          <p:nvPr/>
        </p:nvCxnSpPr>
        <p:spPr>
          <a:xfrm>
            <a:off x="4047298" y="3041615"/>
            <a:ext cx="359213" cy="12381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21BD4742-C31D-47C0-2926-29E984805197}"/>
              </a:ext>
            </a:extLst>
          </p:cNvPr>
          <p:cNvCxnSpPr>
            <a:cxnSpLocks/>
            <a:stCxn id="18" idx="0"/>
            <a:endCxn id="25" idx="2"/>
          </p:cNvCxnSpPr>
          <p:nvPr/>
        </p:nvCxnSpPr>
        <p:spPr>
          <a:xfrm flipV="1">
            <a:off x="8957250" y="2424846"/>
            <a:ext cx="0" cy="526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DB416D36-D67D-C048-963D-19B9D62D5830}"/>
              </a:ext>
            </a:extLst>
          </p:cNvPr>
          <p:cNvCxnSpPr>
            <a:cxnSpLocks/>
            <a:stCxn id="18" idx="2"/>
            <a:endCxn id="20" idx="0"/>
          </p:cNvCxnSpPr>
          <p:nvPr/>
        </p:nvCxnSpPr>
        <p:spPr>
          <a:xfrm>
            <a:off x="8957250" y="3671310"/>
            <a:ext cx="2648" cy="379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69493E0B-F09B-8516-906A-13A706CFDFD7}"/>
              </a:ext>
            </a:extLst>
          </p:cNvPr>
          <p:cNvSpPr/>
          <p:nvPr/>
        </p:nvSpPr>
        <p:spPr>
          <a:xfrm>
            <a:off x="8631478" y="5902663"/>
            <a:ext cx="2319310" cy="911247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err="1">
                <a:solidFill>
                  <a:schemeClr val="tx1"/>
                </a:solidFill>
              </a:rPr>
              <a:t>Externe</a:t>
            </a:r>
            <a:r>
              <a:rPr lang="en-US" sz="1200" b="1" dirty="0">
                <a:solidFill>
                  <a:schemeClr val="tx1"/>
                </a:solidFill>
              </a:rPr>
              <a:t> </a:t>
            </a:r>
            <a:r>
              <a:rPr lang="en-US" sz="1200" b="1" dirty="0" err="1">
                <a:solidFill>
                  <a:schemeClr val="tx1"/>
                </a:solidFill>
              </a:rPr>
              <a:t>invloeden</a:t>
            </a:r>
            <a:endParaRPr lang="en-US" sz="1200" dirty="0">
              <a:solidFill>
                <a:schemeClr val="tx1"/>
              </a:solidFill>
            </a:endParaRPr>
          </a:p>
          <a:p>
            <a:r>
              <a:rPr lang="nl-NL" sz="1200" dirty="0">
                <a:solidFill>
                  <a:schemeClr val="tx1"/>
                </a:solidFill>
              </a:rPr>
              <a:t>- Innovatiekracht buitenland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Conjunctuur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Transities op terrein van </a:t>
            </a:r>
          </a:p>
          <a:p>
            <a:r>
              <a:rPr lang="nl-NL" sz="1200" dirty="0">
                <a:solidFill>
                  <a:schemeClr val="tx1"/>
                </a:solidFill>
              </a:rPr>
              <a:t>digitalisering, klimaat en energie</a:t>
            </a:r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6B4782B3-8A9C-5439-DE96-112B1826F7C7}"/>
              </a:ext>
            </a:extLst>
          </p:cNvPr>
          <p:cNvSpPr/>
          <p:nvPr/>
        </p:nvSpPr>
        <p:spPr>
          <a:xfrm>
            <a:off x="7727796" y="1352101"/>
            <a:ext cx="4408449" cy="378432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Rectangle: Rounded Corners 16">
            <a:extLst>
              <a:ext uri="{FF2B5EF4-FFF2-40B4-BE49-F238E27FC236}">
                <a16:creationId xmlns:a16="http://schemas.microsoft.com/office/drawing/2014/main" id="{9D537B27-B80C-C385-B27D-6A17C0827134}"/>
              </a:ext>
            </a:extLst>
          </p:cNvPr>
          <p:cNvSpPr/>
          <p:nvPr/>
        </p:nvSpPr>
        <p:spPr>
          <a:xfrm>
            <a:off x="2019600" y="5037089"/>
            <a:ext cx="2018174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Nationaal Groeifonds projecten</a:t>
            </a:r>
          </a:p>
        </p:txBody>
      </p:sp>
      <p:sp>
        <p:nvSpPr>
          <p:cNvPr id="53" name="Rectangle: Rounded Corners 16">
            <a:extLst>
              <a:ext uri="{FF2B5EF4-FFF2-40B4-BE49-F238E27FC236}">
                <a16:creationId xmlns:a16="http://schemas.microsoft.com/office/drawing/2014/main" id="{3E7E8241-01D9-D90F-B81E-1C37AF01D5D0}"/>
              </a:ext>
            </a:extLst>
          </p:cNvPr>
          <p:cNvSpPr/>
          <p:nvPr/>
        </p:nvSpPr>
        <p:spPr>
          <a:xfrm>
            <a:off x="2019600" y="3337532"/>
            <a:ext cx="2018174" cy="900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dirty="0"/>
              <a:t>Beleid gericht op defensie-industrie, waaronder Defensie Industrie Strategie en cofinanciering Europees Defensiefonds</a:t>
            </a:r>
          </a:p>
        </p:txBody>
      </p:sp>
      <p:sp>
        <p:nvSpPr>
          <p:cNvPr id="65" name="Rectangle: Rounded Corners 13">
            <a:extLst>
              <a:ext uri="{FF2B5EF4-FFF2-40B4-BE49-F238E27FC236}">
                <a16:creationId xmlns:a16="http://schemas.microsoft.com/office/drawing/2014/main" id="{83F5AD70-B57E-206F-99EE-D3D2D51CD95A}"/>
              </a:ext>
            </a:extLst>
          </p:cNvPr>
          <p:cNvSpPr/>
          <p:nvPr/>
        </p:nvSpPr>
        <p:spPr>
          <a:xfrm>
            <a:off x="4432492" y="816481"/>
            <a:ext cx="3117812" cy="39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dirty="0">
                <a:solidFill>
                  <a:schemeClr val="bg1"/>
                </a:solidFill>
              </a:rPr>
              <a:t>Bijdragen aan kennisontwikkeling op het terrein van ruimtevaart op mondiaal niveau</a:t>
            </a:r>
          </a:p>
        </p:txBody>
      </p:sp>
      <p:sp>
        <p:nvSpPr>
          <p:cNvPr id="72" name="Rectangle: Rounded Corners 13">
            <a:extLst>
              <a:ext uri="{FF2B5EF4-FFF2-40B4-BE49-F238E27FC236}">
                <a16:creationId xmlns:a16="http://schemas.microsoft.com/office/drawing/2014/main" id="{3D7E0A6F-44B8-794F-84E7-63CC985C4AB7}"/>
              </a:ext>
            </a:extLst>
          </p:cNvPr>
          <p:cNvSpPr/>
          <p:nvPr/>
        </p:nvSpPr>
        <p:spPr>
          <a:xfrm>
            <a:off x="4432492" y="1795191"/>
            <a:ext cx="3117812" cy="39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0" dirty="0">
                <a:solidFill>
                  <a:schemeClr val="bg1"/>
                </a:solidFill>
              </a:rPr>
              <a:t>Bijdragen aan inzetten van satellietdata voor nieuwe toepassingen en diensten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80" name="Rectangle: Rounded Corners 13">
            <a:extLst>
              <a:ext uri="{FF2B5EF4-FFF2-40B4-BE49-F238E27FC236}">
                <a16:creationId xmlns:a16="http://schemas.microsoft.com/office/drawing/2014/main" id="{38C7888C-26F8-F237-353C-A84C39B58658}"/>
              </a:ext>
            </a:extLst>
          </p:cNvPr>
          <p:cNvSpPr/>
          <p:nvPr/>
        </p:nvSpPr>
        <p:spPr>
          <a:xfrm>
            <a:off x="4432117" y="1346304"/>
            <a:ext cx="3117812" cy="39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0" dirty="0">
                <a:solidFill>
                  <a:schemeClr val="bg1"/>
                </a:solidFill>
              </a:rPr>
              <a:t>Bijdragen aan gezonde ruimtevaartsector in Nederland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92" name="Rectangle: Rounded Corners 14">
            <a:extLst>
              <a:ext uri="{FF2B5EF4-FFF2-40B4-BE49-F238E27FC236}">
                <a16:creationId xmlns:a16="http://schemas.microsoft.com/office/drawing/2014/main" id="{9E5B5FF7-B5AD-6A89-21C2-FADACA7446C6}"/>
              </a:ext>
            </a:extLst>
          </p:cNvPr>
          <p:cNvSpPr/>
          <p:nvPr/>
        </p:nvSpPr>
        <p:spPr>
          <a:xfrm>
            <a:off x="4428070" y="2260650"/>
            <a:ext cx="3117812" cy="612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Bijdrage aan behoud van vestiging van ESA voor Nederland en verbinden ervan met het Nederlandse ruimtevaartcluster</a:t>
            </a:r>
          </a:p>
        </p:txBody>
      </p:sp>
      <p:sp>
        <p:nvSpPr>
          <p:cNvPr id="35" name="Rectangle: Rounded Corners 13">
            <a:extLst>
              <a:ext uri="{FF2B5EF4-FFF2-40B4-BE49-F238E27FC236}">
                <a16:creationId xmlns:a16="http://schemas.microsoft.com/office/drawing/2014/main" id="{0ADA1428-1BCB-26D8-8770-E1DCAF400B87}"/>
              </a:ext>
            </a:extLst>
          </p:cNvPr>
          <p:cNvSpPr/>
          <p:nvPr/>
        </p:nvSpPr>
        <p:spPr>
          <a:xfrm>
            <a:off x="4411807" y="4531858"/>
            <a:ext cx="3117812" cy="612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0" dirty="0">
                <a:solidFill>
                  <a:schemeClr val="bg1"/>
                </a:solidFill>
              </a:rPr>
              <a:t>Versterken, beschermen en waarborgen we de internationale markttoegang voor de Nederlandse defensie-industrie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47" name="Rectangle: Rounded Corners 14">
            <a:extLst>
              <a:ext uri="{FF2B5EF4-FFF2-40B4-BE49-F238E27FC236}">
                <a16:creationId xmlns:a16="http://schemas.microsoft.com/office/drawing/2014/main" id="{C4DA4294-6C9F-1340-9EB7-C331156B956B}"/>
              </a:ext>
            </a:extLst>
          </p:cNvPr>
          <p:cNvSpPr/>
          <p:nvPr/>
        </p:nvSpPr>
        <p:spPr>
          <a:xfrm>
            <a:off x="4406003" y="2938501"/>
            <a:ext cx="3117812" cy="612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Bijdragen aan verduurzaming van de luchtvaart, mede met oog op concurrentievermogen</a:t>
            </a:r>
          </a:p>
        </p:txBody>
      </p:sp>
      <p:sp>
        <p:nvSpPr>
          <p:cNvPr id="57" name="Rectangle: Rounded Corners 16">
            <a:extLst>
              <a:ext uri="{FF2B5EF4-FFF2-40B4-BE49-F238E27FC236}">
                <a16:creationId xmlns:a16="http://schemas.microsoft.com/office/drawing/2014/main" id="{8F8BA3CD-8A3C-5A9F-7030-88A3DD9028CC}"/>
              </a:ext>
            </a:extLst>
          </p:cNvPr>
          <p:cNvSpPr/>
          <p:nvPr/>
        </p:nvSpPr>
        <p:spPr>
          <a:xfrm>
            <a:off x="2019600" y="2820393"/>
            <a:ext cx="2018174" cy="432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Beleid gericht op maritieme maakindustrie</a:t>
            </a:r>
          </a:p>
        </p:txBody>
      </p:sp>
      <p:sp>
        <p:nvSpPr>
          <p:cNvPr id="59" name="Rectangle: Rounded Corners 16">
            <a:extLst>
              <a:ext uri="{FF2B5EF4-FFF2-40B4-BE49-F238E27FC236}">
                <a16:creationId xmlns:a16="http://schemas.microsoft.com/office/drawing/2014/main" id="{CD06DD9F-06FA-2977-BEC0-6A7AF4360D8C}"/>
              </a:ext>
            </a:extLst>
          </p:cNvPr>
          <p:cNvSpPr/>
          <p:nvPr/>
        </p:nvSpPr>
        <p:spPr>
          <a:xfrm>
            <a:off x="2019600" y="4340944"/>
            <a:ext cx="2018174" cy="612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Budget voor Nederlands Bureau voor Toerisme en Congressen</a:t>
            </a:r>
          </a:p>
        </p:txBody>
      </p:sp>
      <p:sp>
        <p:nvSpPr>
          <p:cNvPr id="21" name="Rectangle: Rounded Corners 14">
            <a:extLst>
              <a:ext uri="{FF2B5EF4-FFF2-40B4-BE49-F238E27FC236}">
                <a16:creationId xmlns:a16="http://schemas.microsoft.com/office/drawing/2014/main" id="{1B7FC89F-8F8E-6523-5CE5-F9073AF2F92B}"/>
              </a:ext>
            </a:extLst>
          </p:cNvPr>
          <p:cNvSpPr/>
          <p:nvPr/>
        </p:nvSpPr>
        <p:spPr>
          <a:xfrm>
            <a:off x="4416036" y="4072264"/>
            <a:ext cx="3117812" cy="39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Bijdragen aan innovatieve en duurzame scheepsbouw</a:t>
            </a:r>
          </a:p>
        </p:txBody>
      </p:sp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FCD58087-3BDA-B7AD-D018-8E5055573C86}"/>
              </a:ext>
            </a:extLst>
          </p:cNvPr>
          <p:cNvSpPr/>
          <p:nvPr/>
        </p:nvSpPr>
        <p:spPr>
          <a:xfrm>
            <a:off x="2019600" y="5589566"/>
            <a:ext cx="2018174" cy="360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Just </a:t>
            </a:r>
            <a:r>
              <a:rPr lang="nl-NL" sz="1200" dirty="0" err="1"/>
              <a:t>Transition</a:t>
            </a:r>
            <a:r>
              <a:rPr lang="nl-NL" sz="1200" dirty="0"/>
              <a:t> Fund</a:t>
            </a:r>
          </a:p>
        </p:txBody>
      </p:sp>
      <p:sp>
        <p:nvSpPr>
          <p:cNvPr id="29" name="Rectangle: Rounded Corners 14">
            <a:extLst>
              <a:ext uri="{FF2B5EF4-FFF2-40B4-BE49-F238E27FC236}">
                <a16:creationId xmlns:a16="http://schemas.microsoft.com/office/drawing/2014/main" id="{965B134F-3CA7-00CA-593E-E96490D34E8D}"/>
              </a:ext>
            </a:extLst>
          </p:cNvPr>
          <p:cNvSpPr/>
          <p:nvPr/>
        </p:nvSpPr>
        <p:spPr>
          <a:xfrm>
            <a:off x="4432492" y="5205352"/>
            <a:ext cx="3117812" cy="39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Versterking van gastvrijheidseconomie in Nederland</a:t>
            </a:r>
          </a:p>
        </p:txBody>
      </p:sp>
      <p:cxnSp>
        <p:nvCxnSpPr>
          <p:cNvPr id="39" name="Straight Connector 47">
            <a:extLst>
              <a:ext uri="{FF2B5EF4-FFF2-40B4-BE49-F238E27FC236}">
                <a16:creationId xmlns:a16="http://schemas.microsoft.com/office/drawing/2014/main" id="{68086796-0CAA-EAFF-8A48-18BF2DD0AB6E}"/>
              </a:ext>
            </a:extLst>
          </p:cNvPr>
          <p:cNvCxnSpPr>
            <a:cxnSpLocks/>
          </p:cNvCxnSpPr>
          <p:nvPr/>
        </p:nvCxnSpPr>
        <p:spPr>
          <a:xfrm>
            <a:off x="4260316" y="1045764"/>
            <a:ext cx="8170" cy="1512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82">
            <a:extLst>
              <a:ext uri="{FF2B5EF4-FFF2-40B4-BE49-F238E27FC236}">
                <a16:creationId xmlns:a16="http://schemas.microsoft.com/office/drawing/2014/main" id="{0326B571-DD8D-703E-59BD-17F1E7A672BB}"/>
              </a:ext>
            </a:extLst>
          </p:cNvPr>
          <p:cNvCxnSpPr/>
          <p:nvPr/>
        </p:nvCxnSpPr>
        <p:spPr>
          <a:xfrm>
            <a:off x="4261887" y="1048852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82">
            <a:extLst>
              <a:ext uri="{FF2B5EF4-FFF2-40B4-BE49-F238E27FC236}">
                <a16:creationId xmlns:a16="http://schemas.microsoft.com/office/drawing/2014/main" id="{A002F75A-D1ED-13D5-B06D-03677C208CC9}"/>
              </a:ext>
            </a:extLst>
          </p:cNvPr>
          <p:cNvCxnSpPr/>
          <p:nvPr/>
        </p:nvCxnSpPr>
        <p:spPr>
          <a:xfrm>
            <a:off x="4280937" y="1496527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82">
            <a:extLst>
              <a:ext uri="{FF2B5EF4-FFF2-40B4-BE49-F238E27FC236}">
                <a16:creationId xmlns:a16="http://schemas.microsoft.com/office/drawing/2014/main" id="{23691414-6E99-2424-AC26-629FECCD43E7}"/>
              </a:ext>
            </a:extLst>
          </p:cNvPr>
          <p:cNvCxnSpPr/>
          <p:nvPr/>
        </p:nvCxnSpPr>
        <p:spPr>
          <a:xfrm>
            <a:off x="4280937" y="1963252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82">
            <a:extLst>
              <a:ext uri="{FF2B5EF4-FFF2-40B4-BE49-F238E27FC236}">
                <a16:creationId xmlns:a16="http://schemas.microsoft.com/office/drawing/2014/main" id="{E1EC4B77-8811-676F-31F4-4FF6E00D8B4A}"/>
              </a:ext>
            </a:extLst>
          </p:cNvPr>
          <p:cNvCxnSpPr/>
          <p:nvPr/>
        </p:nvCxnSpPr>
        <p:spPr>
          <a:xfrm>
            <a:off x="4271412" y="2563327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15">
            <a:extLst>
              <a:ext uri="{FF2B5EF4-FFF2-40B4-BE49-F238E27FC236}">
                <a16:creationId xmlns:a16="http://schemas.microsoft.com/office/drawing/2014/main" id="{2981D0F9-E5D5-989E-A0A2-4586E23AF68D}"/>
              </a:ext>
            </a:extLst>
          </p:cNvPr>
          <p:cNvCxnSpPr>
            <a:cxnSpLocks/>
            <a:endCxn id="47" idx="1"/>
          </p:cNvCxnSpPr>
          <p:nvPr/>
        </p:nvCxnSpPr>
        <p:spPr>
          <a:xfrm>
            <a:off x="4047642" y="1704042"/>
            <a:ext cx="358361" cy="1540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15">
            <a:extLst>
              <a:ext uri="{FF2B5EF4-FFF2-40B4-BE49-F238E27FC236}">
                <a16:creationId xmlns:a16="http://schemas.microsoft.com/office/drawing/2014/main" id="{27DE1AE3-786A-F161-A8B5-931FE2748F27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4037774" y="2432203"/>
            <a:ext cx="358704" cy="13666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Rectangle: Rounded Corners 14">
            <a:extLst>
              <a:ext uri="{FF2B5EF4-FFF2-40B4-BE49-F238E27FC236}">
                <a16:creationId xmlns:a16="http://schemas.microsoft.com/office/drawing/2014/main" id="{8B4A1623-5B75-8ED3-26CE-1406E52BA14E}"/>
              </a:ext>
            </a:extLst>
          </p:cNvPr>
          <p:cNvSpPr/>
          <p:nvPr/>
        </p:nvSpPr>
        <p:spPr>
          <a:xfrm>
            <a:off x="4442017" y="5662552"/>
            <a:ext cx="3117812" cy="28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Versterking van duurzaam verdienvermogen</a:t>
            </a:r>
          </a:p>
        </p:txBody>
      </p:sp>
      <p:sp>
        <p:nvSpPr>
          <p:cNvPr id="64" name="Rectangle: Rounded Corners 14">
            <a:extLst>
              <a:ext uri="{FF2B5EF4-FFF2-40B4-BE49-F238E27FC236}">
                <a16:creationId xmlns:a16="http://schemas.microsoft.com/office/drawing/2014/main" id="{27D9D6A6-9EB5-A52D-51CE-E78A413053F0}"/>
              </a:ext>
            </a:extLst>
          </p:cNvPr>
          <p:cNvSpPr/>
          <p:nvPr/>
        </p:nvSpPr>
        <p:spPr>
          <a:xfrm>
            <a:off x="4456572" y="6014867"/>
            <a:ext cx="3117812" cy="396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Economische diversificatie in regio’s vanwege uitdagingen als gevolg van de klimaattransitie</a:t>
            </a:r>
          </a:p>
        </p:txBody>
      </p:sp>
      <p:cxnSp>
        <p:nvCxnSpPr>
          <p:cNvPr id="74" name="Straight Arrow Connector 90">
            <a:extLst>
              <a:ext uri="{FF2B5EF4-FFF2-40B4-BE49-F238E27FC236}">
                <a16:creationId xmlns:a16="http://schemas.microsoft.com/office/drawing/2014/main" id="{8AD3426A-2A2C-FB99-F0BB-4249583403B7}"/>
              </a:ext>
            </a:extLst>
          </p:cNvPr>
          <p:cNvCxnSpPr>
            <a:cxnSpLocks/>
          </p:cNvCxnSpPr>
          <p:nvPr/>
        </p:nvCxnSpPr>
        <p:spPr>
          <a:xfrm>
            <a:off x="5947350" y="1213860"/>
            <a:ext cx="2648" cy="144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27">
            <a:extLst>
              <a:ext uri="{FF2B5EF4-FFF2-40B4-BE49-F238E27FC236}">
                <a16:creationId xmlns:a16="http://schemas.microsoft.com/office/drawing/2014/main" id="{05E70F3F-8821-04D0-6007-8199714A4F47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4046170" y="4652348"/>
            <a:ext cx="386322" cy="7510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27">
            <a:extLst>
              <a:ext uri="{FF2B5EF4-FFF2-40B4-BE49-F238E27FC236}">
                <a16:creationId xmlns:a16="http://schemas.microsoft.com/office/drawing/2014/main" id="{354D0737-D361-6D38-CA1F-857B578F59F3}"/>
              </a:ext>
            </a:extLst>
          </p:cNvPr>
          <p:cNvCxnSpPr>
            <a:cxnSpLocks/>
          </p:cNvCxnSpPr>
          <p:nvPr/>
        </p:nvCxnSpPr>
        <p:spPr>
          <a:xfrm>
            <a:off x="4036645" y="5252423"/>
            <a:ext cx="386322" cy="5541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Arrow Connector 27">
            <a:extLst>
              <a:ext uri="{FF2B5EF4-FFF2-40B4-BE49-F238E27FC236}">
                <a16:creationId xmlns:a16="http://schemas.microsoft.com/office/drawing/2014/main" id="{A75C3FB2-F602-0471-743B-09ED716A5890}"/>
              </a:ext>
            </a:extLst>
          </p:cNvPr>
          <p:cNvCxnSpPr>
            <a:cxnSpLocks/>
          </p:cNvCxnSpPr>
          <p:nvPr/>
        </p:nvCxnSpPr>
        <p:spPr>
          <a:xfrm>
            <a:off x="4055695" y="5776298"/>
            <a:ext cx="381827" cy="4365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5" name="Rectangle 19">
            <a:extLst>
              <a:ext uri="{FF2B5EF4-FFF2-40B4-BE49-F238E27FC236}">
                <a16:creationId xmlns:a16="http://schemas.microsoft.com/office/drawing/2014/main" id="{5386B79A-EE59-4A57-2324-072661138168}"/>
              </a:ext>
            </a:extLst>
          </p:cNvPr>
          <p:cNvSpPr/>
          <p:nvPr/>
        </p:nvSpPr>
        <p:spPr>
          <a:xfrm>
            <a:off x="4212775" y="787906"/>
            <a:ext cx="3449106" cy="5699892"/>
          </a:xfrm>
          <a:prstGeom prst="rect">
            <a:avLst/>
          </a:prstGeom>
          <a:noFill/>
          <a:ln>
            <a:solidFill>
              <a:srgbClr val="42145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8" name="Straight Connector 47">
            <a:extLst>
              <a:ext uri="{FF2B5EF4-FFF2-40B4-BE49-F238E27FC236}">
                <a16:creationId xmlns:a16="http://schemas.microsoft.com/office/drawing/2014/main" id="{A63BA824-4E28-8100-6D4A-E43DBF49A265}"/>
              </a:ext>
            </a:extLst>
          </p:cNvPr>
          <p:cNvCxnSpPr>
            <a:cxnSpLocks/>
          </p:cNvCxnSpPr>
          <p:nvPr/>
        </p:nvCxnSpPr>
        <p:spPr>
          <a:xfrm>
            <a:off x="1835393" y="1042683"/>
            <a:ext cx="16669" cy="47019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Arrow Connector 82">
            <a:extLst>
              <a:ext uri="{FF2B5EF4-FFF2-40B4-BE49-F238E27FC236}">
                <a16:creationId xmlns:a16="http://schemas.microsoft.com/office/drawing/2014/main" id="{DA45233B-E90F-3BFF-55D3-5032AF046726}"/>
              </a:ext>
            </a:extLst>
          </p:cNvPr>
          <p:cNvCxnSpPr/>
          <p:nvPr/>
        </p:nvCxnSpPr>
        <p:spPr>
          <a:xfrm>
            <a:off x="1843353" y="104885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Arrow Connector 82">
            <a:extLst>
              <a:ext uri="{FF2B5EF4-FFF2-40B4-BE49-F238E27FC236}">
                <a16:creationId xmlns:a16="http://schemas.microsoft.com/office/drawing/2014/main" id="{14C5D74F-45FD-9F4B-509E-24BCD4B1068F}"/>
              </a:ext>
            </a:extLst>
          </p:cNvPr>
          <p:cNvCxnSpPr/>
          <p:nvPr/>
        </p:nvCxnSpPr>
        <p:spPr>
          <a:xfrm>
            <a:off x="1823487" y="170607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82">
            <a:extLst>
              <a:ext uri="{FF2B5EF4-FFF2-40B4-BE49-F238E27FC236}">
                <a16:creationId xmlns:a16="http://schemas.microsoft.com/office/drawing/2014/main" id="{D255F6D9-2467-B6FE-8BD1-45CAD884FA1C}"/>
              </a:ext>
            </a:extLst>
          </p:cNvPr>
          <p:cNvCxnSpPr/>
          <p:nvPr/>
        </p:nvCxnSpPr>
        <p:spPr>
          <a:xfrm>
            <a:off x="1833012" y="302052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Straight Arrow Connector 82">
            <a:extLst>
              <a:ext uri="{FF2B5EF4-FFF2-40B4-BE49-F238E27FC236}">
                <a16:creationId xmlns:a16="http://schemas.microsoft.com/office/drawing/2014/main" id="{603C23C1-0AB1-6832-08F7-E9684801A17F}"/>
              </a:ext>
            </a:extLst>
          </p:cNvPr>
          <p:cNvCxnSpPr/>
          <p:nvPr/>
        </p:nvCxnSpPr>
        <p:spPr>
          <a:xfrm>
            <a:off x="1852062" y="526842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Arrow Connector 82">
            <a:extLst>
              <a:ext uri="{FF2B5EF4-FFF2-40B4-BE49-F238E27FC236}">
                <a16:creationId xmlns:a16="http://schemas.microsoft.com/office/drawing/2014/main" id="{AF0A1D70-AF26-50F6-7046-23CD6D9DDB36}"/>
              </a:ext>
            </a:extLst>
          </p:cNvPr>
          <p:cNvCxnSpPr/>
          <p:nvPr/>
        </p:nvCxnSpPr>
        <p:spPr>
          <a:xfrm>
            <a:off x="1842537" y="5744677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Straight Arrow Connector 82">
            <a:extLst>
              <a:ext uri="{FF2B5EF4-FFF2-40B4-BE49-F238E27FC236}">
                <a16:creationId xmlns:a16="http://schemas.microsoft.com/office/drawing/2014/main" id="{309F7FCD-E7E9-4E92-954B-5DFB8516B53B}"/>
              </a:ext>
            </a:extLst>
          </p:cNvPr>
          <p:cNvCxnSpPr/>
          <p:nvPr/>
        </p:nvCxnSpPr>
        <p:spPr>
          <a:xfrm>
            <a:off x="7652786" y="3277702"/>
            <a:ext cx="252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82">
            <a:extLst>
              <a:ext uri="{FF2B5EF4-FFF2-40B4-BE49-F238E27FC236}">
                <a16:creationId xmlns:a16="http://schemas.microsoft.com/office/drawing/2014/main" id="{74AD3601-4C20-DC6B-996A-5423961EE841}"/>
              </a:ext>
            </a:extLst>
          </p:cNvPr>
          <p:cNvCxnSpPr/>
          <p:nvPr/>
        </p:nvCxnSpPr>
        <p:spPr>
          <a:xfrm>
            <a:off x="7662311" y="2010877"/>
            <a:ext cx="252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115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3" y="367982"/>
            <a:ext cx="2018174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4424818" y="367982"/>
            <a:ext cx="3117812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50819" y="203036"/>
            <a:ext cx="2088000" cy="535746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IMPACT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IMPACT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6032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B1. </a:t>
            </a:r>
            <a:r>
              <a:rPr lang="nl-NL" b="1" dirty="0">
                <a:solidFill>
                  <a:srgbClr val="FF0000"/>
                </a:solidFill>
              </a:rPr>
              <a:t>UITMUNTEND ONDERNEMINGS- EN VESTIGINGSKLIMAAT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5" y="1721306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Budget B&amp;I</a:t>
            </a:r>
            <a:endParaRPr lang="nl-NL" sz="14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0945E88-22D4-8E3B-DA71-A610CF5589AF}"/>
              </a:ext>
            </a:extLst>
          </p:cNvPr>
          <p:cNvSpPr/>
          <p:nvPr/>
        </p:nvSpPr>
        <p:spPr>
          <a:xfrm>
            <a:off x="4424818" y="2339197"/>
            <a:ext cx="3117812" cy="64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Adequate wet- en regelgeving voor ondernemerschap, inclusief het verlichten van regeldruk voor bedrijven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D4F5A4F-3FAF-46CE-35C4-47577D57087F}"/>
              </a:ext>
            </a:extLst>
          </p:cNvPr>
          <p:cNvSpPr/>
          <p:nvPr/>
        </p:nvSpPr>
        <p:spPr>
          <a:xfrm>
            <a:off x="4437116" y="1598965"/>
            <a:ext cx="3117812" cy="648000"/>
          </a:xfrm>
          <a:prstGeom prst="roundRect">
            <a:avLst/>
          </a:prstGeom>
          <a:solidFill>
            <a:srgbClr val="42145F">
              <a:alpha val="50196"/>
            </a:srgbClr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Fysieke ruimte en een adequate ruimtelijke ordening voor bedrijven en transities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4424818" y="863290"/>
            <a:ext cx="3117812" cy="64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b="0" dirty="0">
                <a:solidFill>
                  <a:schemeClr val="bg1"/>
                </a:solidFill>
              </a:rPr>
              <a:t>Toegang tot financiering met een effectief kapitaalmarktinstrumentarium en een goed werkende financieringsmarkt 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4446184" y="3078918"/>
            <a:ext cx="3117812" cy="64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Bevorderen van de beschikbaarheid van voldoende (technisch) geschoold personeel (menselijk kapitaal)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388CF38-D221-9314-5DEA-0E399A0800B5}"/>
              </a:ext>
            </a:extLst>
          </p:cNvPr>
          <p:cNvSpPr/>
          <p:nvPr/>
        </p:nvSpPr>
        <p:spPr>
          <a:xfrm>
            <a:off x="4437116" y="3824116"/>
            <a:ext cx="3117812" cy="720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Zorgdragen voor kennisveiligheid en het realiseren van een modern IE-systeem dat aanzet tot kennisbenutting en kennisbescherming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47008" y="2309691"/>
            <a:ext cx="1605600" cy="2082496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Duurzame en maatschappelijk verantwoorde welvaartsgroei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41904" y="4944555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Coördinerend</a:t>
            </a:r>
            <a:r>
              <a:rPr lang="en-US" sz="1400" dirty="0"/>
              <a:t> </a:t>
            </a:r>
            <a:r>
              <a:rPr lang="en-US" sz="1400" dirty="0" err="1"/>
              <a:t>beleid</a:t>
            </a:r>
            <a:endParaRPr lang="nl-NL" sz="1400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05527BFA-222D-DE70-DC97-7A04D8C81977}"/>
              </a:ext>
            </a:extLst>
          </p:cNvPr>
          <p:cNvSpPr/>
          <p:nvPr/>
        </p:nvSpPr>
        <p:spPr>
          <a:xfrm>
            <a:off x="7948951" y="2131469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Een uitmuntend ondernemings- en vestigingsklimaat </a:t>
            </a:r>
            <a:endParaRPr lang="nl-NL" sz="1400" dirty="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0748AFE-6113-CA28-F352-127A8DEF86FD}"/>
              </a:ext>
            </a:extLst>
          </p:cNvPr>
          <p:cNvSpPr/>
          <p:nvPr/>
        </p:nvSpPr>
        <p:spPr>
          <a:xfrm>
            <a:off x="7922112" y="1152174"/>
            <a:ext cx="2088000" cy="720000"/>
          </a:xfrm>
          <a:prstGeom prst="roundRect">
            <a:avLst/>
          </a:prstGeom>
          <a:solidFill>
            <a:srgbClr val="CA005D">
              <a:alpha val="50196"/>
            </a:srgbClr>
          </a:solidFill>
          <a:ln>
            <a:solidFill>
              <a:srgbClr val="CA005D">
                <a:alpha val="50196"/>
              </a:srgbClr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Verduurzaming</a:t>
            </a:r>
            <a:r>
              <a:rPr lang="en-US" sz="1400" dirty="0"/>
              <a:t> van het </a:t>
            </a:r>
            <a:r>
              <a:rPr lang="en-US" sz="1400" dirty="0" err="1"/>
              <a:t>Nederlandse</a:t>
            </a:r>
            <a:r>
              <a:rPr lang="en-US" sz="1400" dirty="0"/>
              <a:t> </a:t>
            </a:r>
            <a:r>
              <a:rPr lang="en-US" sz="1400" dirty="0" err="1"/>
              <a:t>bedrijfsleven</a:t>
            </a:r>
            <a:endParaRPr lang="nl-NL" sz="1400" dirty="0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B90D402-1A74-3665-0BC5-221EBC9EDD0F}"/>
              </a:ext>
            </a:extLst>
          </p:cNvPr>
          <p:cNvSpPr/>
          <p:nvPr/>
        </p:nvSpPr>
        <p:spPr>
          <a:xfrm>
            <a:off x="7948129" y="4014074"/>
            <a:ext cx="2088000" cy="720000"/>
          </a:xfrm>
          <a:prstGeom prst="roundRect">
            <a:avLst/>
          </a:prstGeom>
          <a:solidFill>
            <a:srgbClr val="CA005D">
              <a:alpha val="50196"/>
            </a:srgbClr>
          </a:solidFill>
          <a:ln>
            <a:solidFill>
              <a:srgbClr val="CA005D">
                <a:alpha val="50196"/>
              </a:srgbClr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Innovatiebevordering &amp; economische vernieuwing sectoren</a:t>
            </a:r>
            <a:endParaRPr lang="nl-NL" sz="1400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9E6CDBC-1EBB-7047-4B6F-3DC3C451B633}"/>
              </a:ext>
            </a:extLst>
          </p:cNvPr>
          <p:cNvSpPr/>
          <p:nvPr/>
        </p:nvSpPr>
        <p:spPr>
          <a:xfrm>
            <a:off x="7954929" y="4937483"/>
            <a:ext cx="2088000" cy="720000"/>
          </a:xfrm>
          <a:prstGeom prst="roundRect">
            <a:avLst/>
          </a:prstGeom>
          <a:solidFill>
            <a:srgbClr val="CA005D">
              <a:alpha val="50196"/>
            </a:srgbClr>
          </a:solidFill>
          <a:ln>
            <a:solidFill>
              <a:srgbClr val="CA005D">
                <a:alpha val="50196"/>
              </a:srgbClr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Een weerbaar Europa &amp; sterke Nederlandse regio's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729FC11-3D6D-C941-CD18-12815A420A7F}"/>
              </a:ext>
            </a:extLst>
          </p:cNvPr>
          <p:cNvCxnSpPr>
            <a:cxnSpLocks/>
          </p:cNvCxnSpPr>
          <p:nvPr/>
        </p:nvCxnSpPr>
        <p:spPr>
          <a:xfrm>
            <a:off x="10259122" y="1513418"/>
            <a:ext cx="0" cy="37840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0212BE50-6C81-7030-5A60-EC5F19EB6F42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10259122" y="3350939"/>
            <a:ext cx="1878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C8066228-4918-AC11-B678-EAD6F55FE54C}"/>
              </a:ext>
            </a:extLst>
          </p:cNvPr>
          <p:cNvCxnSpPr>
            <a:cxnSpLocks/>
            <a:stCxn id="45" idx="3"/>
          </p:cNvCxnSpPr>
          <p:nvPr/>
        </p:nvCxnSpPr>
        <p:spPr>
          <a:xfrm>
            <a:off x="10010112" y="1512174"/>
            <a:ext cx="2367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3BAC996C-3B3F-AF69-AE99-F29D969BB3A5}"/>
              </a:ext>
            </a:extLst>
          </p:cNvPr>
          <p:cNvCxnSpPr>
            <a:cxnSpLocks/>
            <a:stCxn id="47" idx="3"/>
          </p:cNvCxnSpPr>
          <p:nvPr/>
        </p:nvCxnSpPr>
        <p:spPr>
          <a:xfrm>
            <a:off x="10042929" y="5297483"/>
            <a:ext cx="21619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375B8DF-B14B-87EE-0539-3B84705B58B0}"/>
              </a:ext>
            </a:extLst>
          </p:cNvPr>
          <p:cNvCxnSpPr>
            <a:cxnSpLocks/>
          </p:cNvCxnSpPr>
          <p:nvPr/>
        </p:nvCxnSpPr>
        <p:spPr>
          <a:xfrm>
            <a:off x="10042929" y="2401800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CEFD668A-F8E2-8E6F-B9B3-7EB64C2B6E57}"/>
              </a:ext>
            </a:extLst>
          </p:cNvPr>
          <p:cNvCxnSpPr>
            <a:cxnSpLocks/>
          </p:cNvCxnSpPr>
          <p:nvPr/>
        </p:nvCxnSpPr>
        <p:spPr>
          <a:xfrm>
            <a:off x="10042929" y="4303550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8F73F86-482A-B66C-A731-FDE7D4A16125}"/>
              </a:ext>
            </a:extLst>
          </p:cNvPr>
          <p:cNvSpPr/>
          <p:nvPr/>
        </p:nvSpPr>
        <p:spPr>
          <a:xfrm>
            <a:off x="2027162" y="3457138"/>
            <a:ext cx="2018174" cy="7632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Fondsen-in-fondsen</a:t>
            </a:r>
            <a:endParaRPr lang="nl-NL" sz="1400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B83DF99-DC3F-0843-A71B-9A15F50749E6}"/>
              </a:ext>
            </a:extLst>
          </p:cNvPr>
          <p:cNvSpPr/>
          <p:nvPr/>
        </p:nvSpPr>
        <p:spPr>
          <a:xfrm>
            <a:off x="2029404" y="2371957"/>
            <a:ext cx="2018174" cy="763856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Fiscale instrumenten</a:t>
            </a:r>
            <a:endParaRPr lang="nl-NL" sz="140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0683E90-AE10-0252-9C90-F027DA567703}"/>
              </a:ext>
            </a:extLst>
          </p:cNvPr>
          <p:cNvSpPr/>
          <p:nvPr/>
        </p:nvSpPr>
        <p:spPr>
          <a:xfrm>
            <a:off x="2027162" y="1272601"/>
            <a:ext cx="2018174" cy="763856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Agentschappen</a:t>
            </a:r>
            <a:r>
              <a:rPr lang="en-US" sz="1400" dirty="0"/>
              <a:t> </a:t>
            </a:r>
            <a:r>
              <a:rPr lang="en-US" sz="1400" dirty="0" err="1"/>
              <a:t>en</a:t>
            </a:r>
            <a:r>
              <a:rPr lang="en-US" sz="1400" dirty="0"/>
              <a:t> </a:t>
            </a:r>
            <a:r>
              <a:rPr lang="en-US" sz="1400" dirty="0" err="1"/>
              <a:t>zbo’s</a:t>
            </a:r>
            <a:endParaRPr lang="nl-NL" sz="1400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CFCB594-2CC6-145C-DC08-AF3D538874C6}"/>
              </a:ext>
            </a:extLst>
          </p:cNvPr>
          <p:cNvSpPr/>
          <p:nvPr/>
        </p:nvSpPr>
        <p:spPr>
          <a:xfrm>
            <a:off x="2022604" y="4481414"/>
            <a:ext cx="2018174" cy="763856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/>
              <a:t>Garanties</a:t>
            </a:r>
            <a:endParaRPr lang="nl-NL" sz="1400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E9DB160-82B3-E683-00BC-1A796A658CFC}"/>
              </a:ext>
            </a:extLst>
          </p:cNvPr>
          <p:cNvSpPr/>
          <p:nvPr/>
        </p:nvSpPr>
        <p:spPr>
          <a:xfrm>
            <a:off x="2022604" y="5506347"/>
            <a:ext cx="2018174" cy="763856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Subsidies</a:t>
            </a:r>
            <a:endParaRPr lang="nl-NL" sz="1400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B992B4-D1D0-F49F-9962-786BE173643A}"/>
              </a:ext>
            </a:extLst>
          </p:cNvPr>
          <p:cNvSpPr/>
          <p:nvPr/>
        </p:nvSpPr>
        <p:spPr>
          <a:xfrm>
            <a:off x="4446184" y="4641314"/>
            <a:ext cx="3117812" cy="648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Attractief vestigings- &amp; investeringsklimaat, inclusief gerichte acquisitie buitenlandse bedrijven en investeringen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C796688E-26EB-AD93-DD44-36E40FCC01FD}"/>
              </a:ext>
            </a:extLst>
          </p:cNvPr>
          <p:cNvSpPr/>
          <p:nvPr/>
        </p:nvSpPr>
        <p:spPr>
          <a:xfrm>
            <a:off x="4446184" y="5381035"/>
            <a:ext cx="3117812" cy="720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Een goede en toegankelijke publieke dienstverlening voor ondernemers, inclusief adequate voorlichting, informatievoorziening en een actueel Handelsregister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89220E-50EE-E1F4-8CEB-8EAEE8C6AB25}"/>
              </a:ext>
            </a:extLst>
          </p:cNvPr>
          <p:cNvSpPr/>
          <p:nvPr/>
        </p:nvSpPr>
        <p:spPr>
          <a:xfrm>
            <a:off x="4446184" y="6192756"/>
            <a:ext cx="3117812" cy="540000"/>
          </a:xfrm>
          <a:prstGeom prst="roundRect">
            <a:avLst/>
          </a:prstGeom>
          <a:solidFill>
            <a:srgbClr val="42145F">
              <a:alpha val="50196"/>
            </a:srgbClr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Tijdelijke ondersteuning van bedrijven en sectoren in (crisis)moeilijkheden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24AACBF-BA67-6EFE-D780-970A14C181C3}"/>
              </a:ext>
            </a:extLst>
          </p:cNvPr>
          <p:cNvCxnSpPr/>
          <p:nvPr/>
        </p:nvCxnSpPr>
        <p:spPr>
          <a:xfrm>
            <a:off x="1834719" y="1610116"/>
            <a:ext cx="0" cy="438382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5EA844-2F6A-437F-6835-E828D57B468F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1647680" y="2139477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2AD8459-C8A8-E2F2-77D6-F18FA449B867}"/>
              </a:ext>
            </a:extLst>
          </p:cNvPr>
          <p:cNvCxnSpPr>
            <a:cxnSpLocks/>
          </p:cNvCxnSpPr>
          <p:nvPr/>
        </p:nvCxnSpPr>
        <p:spPr>
          <a:xfrm>
            <a:off x="1647680" y="5381035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4041611-9CC0-5947-DC34-5BC4611EA7AC}"/>
              </a:ext>
            </a:extLst>
          </p:cNvPr>
          <p:cNvCxnSpPr>
            <a:cxnSpLocks/>
          </p:cNvCxnSpPr>
          <p:nvPr/>
        </p:nvCxnSpPr>
        <p:spPr>
          <a:xfrm>
            <a:off x="4242639" y="1122523"/>
            <a:ext cx="0" cy="53402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943B0D1A-E23C-3E24-5D91-3DE859C7DAB0}"/>
              </a:ext>
            </a:extLst>
          </p:cNvPr>
          <p:cNvCxnSpPr>
            <a:cxnSpLocks/>
          </p:cNvCxnSpPr>
          <p:nvPr/>
        </p:nvCxnSpPr>
        <p:spPr>
          <a:xfrm>
            <a:off x="4055600" y="1611166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7601C3F2-A0F9-5513-F82E-238521D355BE}"/>
              </a:ext>
            </a:extLst>
          </p:cNvPr>
          <p:cNvCxnSpPr>
            <a:cxnSpLocks/>
          </p:cNvCxnSpPr>
          <p:nvPr/>
        </p:nvCxnSpPr>
        <p:spPr>
          <a:xfrm>
            <a:off x="4047578" y="5978515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F503EBA-674A-0306-3F36-C1400F07DED3}"/>
              </a:ext>
            </a:extLst>
          </p:cNvPr>
          <p:cNvCxnSpPr>
            <a:cxnSpLocks/>
          </p:cNvCxnSpPr>
          <p:nvPr/>
        </p:nvCxnSpPr>
        <p:spPr>
          <a:xfrm>
            <a:off x="4055600" y="2749611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C0BC60A-4FDC-5C02-9CD6-8BAE7257CA37}"/>
              </a:ext>
            </a:extLst>
          </p:cNvPr>
          <p:cNvCxnSpPr>
            <a:cxnSpLocks/>
          </p:cNvCxnSpPr>
          <p:nvPr/>
        </p:nvCxnSpPr>
        <p:spPr>
          <a:xfrm>
            <a:off x="4063793" y="3840795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E2C019F5-F6F3-B681-010F-D06DF4E14A35}"/>
              </a:ext>
            </a:extLst>
          </p:cNvPr>
          <p:cNvCxnSpPr>
            <a:cxnSpLocks/>
          </p:cNvCxnSpPr>
          <p:nvPr/>
        </p:nvCxnSpPr>
        <p:spPr>
          <a:xfrm>
            <a:off x="4037839" y="4885428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9C0A077A-AE90-5053-6A7C-97AD520FB847}"/>
              </a:ext>
            </a:extLst>
          </p:cNvPr>
          <p:cNvCxnSpPr>
            <a:endCxn id="3" idx="1"/>
          </p:cNvCxnSpPr>
          <p:nvPr/>
        </p:nvCxnSpPr>
        <p:spPr>
          <a:xfrm>
            <a:off x="1834719" y="2749611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AA0BFD7-9FEA-86CC-259A-7ACF4A10FAE4}"/>
              </a:ext>
            </a:extLst>
          </p:cNvPr>
          <p:cNvCxnSpPr/>
          <p:nvPr/>
        </p:nvCxnSpPr>
        <p:spPr>
          <a:xfrm>
            <a:off x="1838656" y="1603400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2969589-CDDC-505B-23F4-262AF460F90D}"/>
              </a:ext>
            </a:extLst>
          </p:cNvPr>
          <p:cNvCxnSpPr/>
          <p:nvPr/>
        </p:nvCxnSpPr>
        <p:spPr>
          <a:xfrm>
            <a:off x="1843772" y="381984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A1184349-D743-4DAB-886C-E7EFA9D162B2}"/>
              </a:ext>
            </a:extLst>
          </p:cNvPr>
          <p:cNvCxnSpPr/>
          <p:nvPr/>
        </p:nvCxnSpPr>
        <p:spPr>
          <a:xfrm>
            <a:off x="1846263" y="4861205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583B4731-0951-7860-05A8-3871D4C5BBEB}"/>
              </a:ext>
            </a:extLst>
          </p:cNvPr>
          <p:cNvCxnSpPr/>
          <p:nvPr/>
        </p:nvCxnSpPr>
        <p:spPr>
          <a:xfrm>
            <a:off x="1834718" y="599544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7D29D70E-E2F2-21B3-B237-E519766F4EDF}"/>
              </a:ext>
            </a:extLst>
          </p:cNvPr>
          <p:cNvCxnSpPr/>
          <p:nvPr/>
        </p:nvCxnSpPr>
        <p:spPr>
          <a:xfrm>
            <a:off x="4237485" y="1120386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37F68470-F148-667F-4E84-3B9174C92809}"/>
              </a:ext>
            </a:extLst>
          </p:cNvPr>
          <p:cNvCxnSpPr/>
          <p:nvPr/>
        </p:nvCxnSpPr>
        <p:spPr>
          <a:xfrm>
            <a:off x="4239812" y="1934998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F6DE43D4-B428-9813-7E82-0782D143ADF4}"/>
              </a:ext>
            </a:extLst>
          </p:cNvPr>
          <p:cNvCxnSpPr/>
          <p:nvPr/>
        </p:nvCxnSpPr>
        <p:spPr>
          <a:xfrm>
            <a:off x="4233587" y="2750535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97B66D0B-9B3E-498B-C069-78D332B0FFF2}"/>
              </a:ext>
            </a:extLst>
          </p:cNvPr>
          <p:cNvCxnSpPr/>
          <p:nvPr/>
        </p:nvCxnSpPr>
        <p:spPr>
          <a:xfrm>
            <a:off x="4250171" y="3371866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9A3BF0BF-B5D6-DE72-D6DD-C719F2A458B9}"/>
              </a:ext>
            </a:extLst>
          </p:cNvPr>
          <p:cNvCxnSpPr/>
          <p:nvPr/>
        </p:nvCxnSpPr>
        <p:spPr>
          <a:xfrm>
            <a:off x="4249257" y="4216064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9A3FDCD4-EF33-9AC6-54E8-894DDE3BE811}"/>
              </a:ext>
            </a:extLst>
          </p:cNvPr>
          <p:cNvCxnSpPr/>
          <p:nvPr/>
        </p:nvCxnSpPr>
        <p:spPr>
          <a:xfrm>
            <a:off x="4246229" y="4885428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E1A07790-20B4-32F1-3E84-E731EAA5B797}"/>
              </a:ext>
            </a:extLst>
          </p:cNvPr>
          <p:cNvCxnSpPr/>
          <p:nvPr/>
        </p:nvCxnSpPr>
        <p:spPr>
          <a:xfrm>
            <a:off x="4246229" y="572535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FB92B916-A21B-917D-2232-8C066B683E42}"/>
              </a:ext>
            </a:extLst>
          </p:cNvPr>
          <p:cNvCxnSpPr/>
          <p:nvPr/>
        </p:nvCxnSpPr>
        <p:spPr>
          <a:xfrm>
            <a:off x="4241107" y="6459762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FE616892-BDA6-2B15-62FE-6B558129D4B6}"/>
              </a:ext>
            </a:extLst>
          </p:cNvPr>
          <p:cNvCxnSpPr>
            <a:cxnSpLocks/>
          </p:cNvCxnSpPr>
          <p:nvPr/>
        </p:nvCxnSpPr>
        <p:spPr>
          <a:xfrm>
            <a:off x="7739130" y="1125076"/>
            <a:ext cx="0" cy="53402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1187D47-2757-D22D-1550-E59F2E2B3CDB}"/>
              </a:ext>
            </a:extLst>
          </p:cNvPr>
          <p:cNvCxnSpPr>
            <a:cxnSpLocks/>
          </p:cNvCxnSpPr>
          <p:nvPr/>
        </p:nvCxnSpPr>
        <p:spPr>
          <a:xfrm>
            <a:off x="7546164" y="1120386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D853DF56-86BA-5896-AA2C-DE18D99B9365}"/>
              </a:ext>
            </a:extLst>
          </p:cNvPr>
          <p:cNvCxnSpPr>
            <a:cxnSpLocks/>
          </p:cNvCxnSpPr>
          <p:nvPr/>
        </p:nvCxnSpPr>
        <p:spPr>
          <a:xfrm>
            <a:off x="7546164" y="1958076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286FA5D-E5E0-EA38-D94F-091BB9BB4885}"/>
              </a:ext>
            </a:extLst>
          </p:cNvPr>
          <p:cNvCxnSpPr>
            <a:cxnSpLocks/>
          </p:cNvCxnSpPr>
          <p:nvPr/>
        </p:nvCxnSpPr>
        <p:spPr>
          <a:xfrm>
            <a:off x="7546164" y="2663197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53B62EBD-AD42-64DC-4905-FDA3376D5A1A}"/>
              </a:ext>
            </a:extLst>
          </p:cNvPr>
          <p:cNvCxnSpPr>
            <a:cxnSpLocks/>
          </p:cNvCxnSpPr>
          <p:nvPr/>
        </p:nvCxnSpPr>
        <p:spPr>
          <a:xfrm>
            <a:off x="7561493" y="3414355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35D6032-91A2-6FFE-DC48-9C98D45E7E59}"/>
              </a:ext>
            </a:extLst>
          </p:cNvPr>
          <p:cNvCxnSpPr>
            <a:cxnSpLocks/>
          </p:cNvCxnSpPr>
          <p:nvPr/>
        </p:nvCxnSpPr>
        <p:spPr>
          <a:xfrm>
            <a:off x="7542630" y="4221013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B0A60D6-1FFB-4AA9-DEBD-10A8EBECDF1A}"/>
              </a:ext>
            </a:extLst>
          </p:cNvPr>
          <p:cNvCxnSpPr>
            <a:cxnSpLocks/>
          </p:cNvCxnSpPr>
          <p:nvPr/>
        </p:nvCxnSpPr>
        <p:spPr>
          <a:xfrm>
            <a:off x="7554928" y="4928848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ABBED4FF-EBA3-79D3-B428-53490DC3DB87}"/>
              </a:ext>
            </a:extLst>
          </p:cNvPr>
          <p:cNvCxnSpPr>
            <a:cxnSpLocks/>
          </p:cNvCxnSpPr>
          <p:nvPr/>
        </p:nvCxnSpPr>
        <p:spPr>
          <a:xfrm>
            <a:off x="7561493" y="5785048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821BC051-1899-7D60-76C0-74BF38D10EE2}"/>
              </a:ext>
            </a:extLst>
          </p:cNvPr>
          <p:cNvCxnSpPr>
            <a:cxnSpLocks/>
          </p:cNvCxnSpPr>
          <p:nvPr/>
        </p:nvCxnSpPr>
        <p:spPr>
          <a:xfrm>
            <a:off x="7557316" y="6468471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50229547-0387-68F1-AC30-9F55A73708F2}"/>
              </a:ext>
            </a:extLst>
          </p:cNvPr>
          <p:cNvCxnSpPr/>
          <p:nvPr/>
        </p:nvCxnSpPr>
        <p:spPr>
          <a:xfrm>
            <a:off x="7746699" y="2499318"/>
            <a:ext cx="194685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1678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2" y="367982"/>
            <a:ext cx="3019279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5454630" y="367982"/>
            <a:ext cx="20880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50819" y="220284"/>
            <a:ext cx="2088000" cy="5400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B1. FINANCIERING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5" y="1303292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b="1" dirty="0"/>
              <a:t>Budget</a:t>
            </a:r>
          </a:p>
          <a:p>
            <a:pPr algn="ctr"/>
            <a:r>
              <a:rPr lang="nl-NL" sz="1400" dirty="0"/>
              <a:t>- Garantiebudget</a:t>
            </a:r>
          </a:p>
          <a:p>
            <a:pPr algn="ctr"/>
            <a:r>
              <a:rPr lang="nl-NL" sz="1400" dirty="0"/>
              <a:t>- Subsidiebudget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18CEEE-9F79-8DB1-51F8-C67E01A44644}"/>
              </a:ext>
            </a:extLst>
          </p:cNvPr>
          <p:cNvSpPr/>
          <p:nvPr/>
        </p:nvSpPr>
        <p:spPr>
          <a:xfrm>
            <a:off x="2024920" y="979272"/>
            <a:ext cx="3020400" cy="1112987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/>
              <a:t>Directe</a:t>
            </a:r>
            <a:r>
              <a:rPr lang="en-US" sz="1400" b="1" dirty="0"/>
              <a:t> financiering</a:t>
            </a:r>
            <a:endParaRPr lang="en-US" sz="1400" dirty="0"/>
          </a:p>
          <a:p>
            <a:pPr algn="ctr"/>
            <a:r>
              <a:rPr lang="en-US" sz="1400" dirty="0"/>
              <a:t>- Invest-NL</a:t>
            </a:r>
          </a:p>
          <a:p>
            <a:pPr algn="ctr"/>
            <a:r>
              <a:rPr lang="en-US" sz="1400" dirty="0"/>
              <a:t>- ROM’s</a:t>
            </a:r>
          </a:p>
          <a:p>
            <a:pPr algn="ctr"/>
            <a:r>
              <a:rPr lang="en-US" sz="1400" dirty="0"/>
              <a:t>- SEED Capital</a:t>
            </a:r>
          </a:p>
          <a:p>
            <a:pPr algn="ctr"/>
            <a:r>
              <a:rPr lang="en-US" sz="1400" dirty="0"/>
              <a:t>- Qredits</a:t>
            </a:r>
            <a:endParaRPr lang="nl-NL" sz="14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0945E88-22D4-8E3B-DA71-A610CF5589AF}"/>
              </a:ext>
            </a:extLst>
          </p:cNvPr>
          <p:cNvSpPr/>
          <p:nvPr/>
        </p:nvSpPr>
        <p:spPr>
          <a:xfrm>
            <a:off x="5454630" y="3047827"/>
            <a:ext cx="2088000" cy="7632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Revolverende</a:t>
            </a:r>
            <a:r>
              <a:rPr lang="nl-NL" sz="1400" dirty="0"/>
              <a:t> middelen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D4F5A4F-3FAF-46CE-35C4-47577D57087F}"/>
              </a:ext>
            </a:extLst>
          </p:cNvPr>
          <p:cNvSpPr/>
          <p:nvPr/>
        </p:nvSpPr>
        <p:spPr>
          <a:xfrm>
            <a:off x="5456872" y="1962646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participaties in bedrijven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5454630" y="863290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financiering bedrijven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5450072" y="4072103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Stevigere (financiële) positie van financiers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388CF38-D221-9314-5DEA-0E399A0800B5}"/>
              </a:ext>
            </a:extLst>
          </p:cNvPr>
          <p:cNvSpPr/>
          <p:nvPr/>
        </p:nvSpPr>
        <p:spPr>
          <a:xfrm>
            <a:off x="5450072" y="5097036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Mobiliseren privaat kapitaal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47008" y="2309691"/>
            <a:ext cx="1605600" cy="2082496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Toegang tot financiering met een effectief kapitaalmarkt-instrumentarium en een goed werkende financierings-markt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6E2998-6A3B-2A25-E4A3-858BFE3C9A01}"/>
              </a:ext>
            </a:extLst>
          </p:cNvPr>
          <p:cNvSpPr/>
          <p:nvPr/>
        </p:nvSpPr>
        <p:spPr>
          <a:xfrm>
            <a:off x="7727796" y="863290"/>
            <a:ext cx="4408449" cy="499760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4822B7-4FF7-B99D-71F0-EEF52B2219C5}"/>
              </a:ext>
            </a:extLst>
          </p:cNvPr>
          <p:cNvSpPr/>
          <p:nvPr/>
        </p:nvSpPr>
        <p:spPr>
          <a:xfrm>
            <a:off x="41905" y="5620214"/>
            <a:ext cx="3870595" cy="1126273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nl-NL" sz="1400" dirty="0">
                <a:solidFill>
                  <a:schemeClr val="tx1"/>
                </a:solidFill>
              </a:rPr>
              <a:t>- Wet- en regelgeving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Conjunctuur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Fiscaliteit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Beleid FIN en J&amp;V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61B4E8-2453-5440-D498-32FBCFEC2376}"/>
              </a:ext>
            </a:extLst>
          </p:cNvPr>
          <p:cNvCxnSpPr>
            <a:stCxn id="21" idx="3"/>
          </p:cNvCxnSpPr>
          <p:nvPr/>
        </p:nvCxnSpPr>
        <p:spPr>
          <a:xfrm>
            <a:off x="3912500" y="6183351"/>
            <a:ext cx="6023237" cy="167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6CF73B2-6C10-51C3-0E7A-4D1DA7BD10E5}"/>
              </a:ext>
            </a:extLst>
          </p:cNvPr>
          <p:cNvCxnSpPr>
            <a:stCxn id="20" idx="2"/>
          </p:cNvCxnSpPr>
          <p:nvPr/>
        </p:nvCxnSpPr>
        <p:spPr>
          <a:xfrm>
            <a:off x="9932021" y="5860892"/>
            <a:ext cx="3716" cy="33918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078283F-D27B-6FB0-FB21-DBAAA21628EF}"/>
              </a:ext>
            </a:extLst>
          </p:cNvPr>
          <p:cNvCxnSpPr>
            <a:stCxn id="15" idx="2"/>
            <a:endCxn id="16" idx="0"/>
          </p:cNvCxnSpPr>
          <p:nvPr/>
        </p:nvCxnSpPr>
        <p:spPr>
          <a:xfrm>
            <a:off x="6494072" y="4835959"/>
            <a:ext cx="0" cy="26107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41904" y="4125945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K</a:t>
            </a:r>
            <a:r>
              <a:rPr lang="nl-NL" sz="1400" b="1" dirty="0" err="1"/>
              <a:t>apitaal</a:t>
            </a:r>
            <a:r>
              <a:rPr lang="nl-NL" sz="1400" b="1" dirty="0"/>
              <a:t>-stortingen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57BCAC6-0BA0-5C8E-D6F7-7ECE28C41314}"/>
              </a:ext>
            </a:extLst>
          </p:cNvPr>
          <p:cNvSpPr/>
          <p:nvPr/>
        </p:nvSpPr>
        <p:spPr>
          <a:xfrm>
            <a:off x="2024920" y="2313017"/>
            <a:ext cx="3020400" cy="10863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/>
              <a:t>Garanties</a:t>
            </a:r>
            <a:endParaRPr lang="en-US" sz="1400" dirty="0"/>
          </a:p>
          <a:p>
            <a:pPr algn="ctr"/>
            <a:r>
              <a:rPr lang="en-US" sz="1400" dirty="0"/>
              <a:t>- BMKB</a:t>
            </a:r>
          </a:p>
          <a:p>
            <a:pPr algn="ctr"/>
            <a:r>
              <a:rPr lang="en-US" sz="1400" dirty="0"/>
              <a:t>- Funding </a:t>
            </a:r>
            <a:r>
              <a:rPr lang="en-US" sz="1400" dirty="0" err="1"/>
              <a:t>Garantie</a:t>
            </a:r>
            <a:endParaRPr lang="en-US" sz="1400" dirty="0"/>
          </a:p>
          <a:p>
            <a:pPr algn="ctr"/>
            <a:r>
              <a:rPr lang="en-US" sz="1400" dirty="0"/>
              <a:t>- GO</a:t>
            </a:r>
          </a:p>
          <a:p>
            <a:pPr algn="ctr"/>
            <a:r>
              <a:rPr lang="en-US" sz="1400" dirty="0"/>
              <a:t>- </a:t>
            </a:r>
            <a:r>
              <a:rPr lang="en-US" sz="1400" dirty="0" err="1"/>
              <a:t>Groeifaciliteit</a:t>
            </a:r>
            <a:endParaRPr lang="nl-NL" sz="1400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8FDE0FC2-3F3D-5877-D21F-A0C4240AD947}"/>
              </a:ext>
            </a:extLst>
          </p:cNvPr>
          <p:cNvSpPr/>
          <p:nvPr/>
        </p:nvSpPr>
        <p:spPr>
          <a:xfrm>
            <a:off x="2013654" y="3752719"/>
            <a:ext cx="3020400" cy="1484382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Fonds (-in-fonds)</a:t>
            </a:r>
            <a:endParaRPr lang="en-US" sz="1400" dirty="0"/>
          </a:p>
          <a:p>
            <a:pPr algn="ctr"/>
            <a:r>
              <a:rPr lang="en-US" sz="1400" dirty="0"/>
              <a:t>- DACI</a:t>
            </a:r>
          </a:p>
          <a:p>
            <a:pPr algn="ctr"/>
            <a:r>
              <a:rPr lang="en-US" sz="1400" dirty="0"/>
              <a:t>- DFF</a:t>
            </a:r>
          </a:p>
          <a:p>
            <a:pPr algn="ctr"/>
            <a:r>
              <a:rPr lang="en-US" sz="1400" dirty="0"/>
              <a:t>- DVI</a:t>
            </a:r>
          </a:p>
          <a:p>
            <a:pPr algn="ctr"/>
            <a:r>
              <a:rPr lang="en-US" sz="1400" dirty="0"/>
              <a:t>- Invest-NL</a:t>
            </a:r>
          </a:p>
          <a:p>
            <a:pPr algn="ctr"/>
            <a:r>
              <a:rPr lang="en-US" sz="1400" dirty="0"/>
              <a:t>- SEED Capital</a:t>
            </a:r>
          </a:p>
          <a:p>
            <a:pPr algn="ctr"/>
            <a:r>
              <a:rPr lang="en-US" sz="1400" dirty="0"/>
              <a:t>- ROM’s</a:t>
            </a:r>
            <a:endParaRPr lang="nl-NL" sz="1400" dirty="0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03A299F-152F-2123-E712-552C592A4202}"/>
              </a:ext>
            </a:extLst>
          </p:cNvPr>
          <p:cNvSpPr/>
          <p:nvPr/>
        </p:nvSpPr>
        <p:spPr>
          <a:xfrm>
            <a:off x="7948129" y="3086501"/>
            <a:ext cx="2088000" cy="5364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markt durfkapitaal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05527BFA-222D-DE70-DC97-7A04D8C81977}"/>
              </a:ext>
            </a:extLst>
          </p:cNvPr>
          <p:cNvSpPr/>
          <p:nvPr/>
        </p:nvSpPr>
        <p:spPr>
          <a:xfrm>
            <a:off x="7948951" y="2131470"/>
            <a:ext cx="2088000" cy="536219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Doorgroei</a:t>
            </a:r>
            <a:r>
              <a:rPr lang="en-US" sz="1400" dirty="0"/>
              <a:t> </a:t>
            </a:r>
            <a:r>
              <a:rPr lang="en-US" sz="1400" dirty="0" err="1"/>
              <a:t>bedrijven</a:t>
            </a:r>
            <a:endParaRPr lang="nl-NL" sz="1400" dirty="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0748AFE-6113-CA28-F352-127A8DEF86FD}"/>
              </a:ext>
            </a:extLst>
          </p:cNvPr>
          <p:cNvSpPr/>
          <p:nvPr/>
        </p:nvSpPr>
        <p:spPr>
          <a:xfrm>
            <a:off x="7950819" y="1245218"/>
            <a:ext cx="2088000" cy="5364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Vervolgfinanciering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B90D402-1A74-3665-0BC5-221EBC9EDD0F}"/>
              </a:ext>
            </a:extLst>
          </p:cNvPr>
          <p:cNvSpPr/>
          <p:nvPr/>
        </p:nvSpPr>
        <p:spPr>
          <a:xfrm>
            <a:off x="7948129" y="4014074"/>
            <a:ext cx="2088000" cy="5364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aanbod </a:t>
            </a:r>
          </a:p>
          <a:p>
            <a:pPr algn="ctr"/>
            <a:r>
              <a:rPr lang="nl-NL" sz="1400" dirty="0"/>
              <a:t>non-bancair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9E6CDBC-1EBB-7047-4B6F-3DC3C451B633}"/>
              </a:ext>
            </a:extLst>
          </p:cNvPr>
          <p:cNvSpPr/>
          <p:nvPr/>
        </p:nvSpPr>
        <p:spPr>
          <a:xfrm>
            <a:off x="7954929" y="4937483"/>
            <a:ext cx="2088000" cy="5364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Meer financiers</a:t>
            </a:r>
            <a:endParaRPr lang="nl-NL" sz="1400" dirty="0"/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69EA21D2-7004-4F4A-1430-C4F5A95E8E3E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 flipV="1">
            <a:off x="1647680" y="1535766"/>
            <a:ext cx="377240" cy="1856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D36A483-8D53-0A55-41A9-5C73C440A56E}"/>
              </a:ext>
            </a:extLst>
          </p:cNvPr>
          <p:cNvCxnSpPr>
            <a:stCxn id="10" idx="3"/>
            <a:endCxn id="35" idx="1"/>
          </p:cNvCxnSpPr>
          <p:nvPr/>
        </p:nvCxnSpPr>
        <p:spPr>
          <a:xfrm>
            <a:off x="1647680" y="1721463"/>
            <a:ext cx="377240" cy="11347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2CD57A1-139B-995F-A876-AA486E25BFB5}"/>
              </a:ext>
            </a:extLst>
          </p:cNvPr>
          <p:cNvCxnSpPr>
            <a:stCxn id="10" idx="3"/>
            <a:endCxn id="37" idx="1"/>
          </p:cNvCxnSpPr>
          <p:nvPr/>
        </p:nvCxnSpPr>
        <p:spPr>
          <a:xfrm>
            <a:off x="1647680" y="1721463"/>
            <a:ext cx="365974" cy="27734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0869D1B-A42C-E3A9-7EF9-5F84B6F58029}"/>
              </a:ext>
            </a:extLst>
          </p:cNvPr>
          <p:cNvCxnSpPr>
            <a:stCxn id="34" idx="3"/>
            <a:endCxn id="37" idx="1"/>
          </p:cNvCxnSpPr>
          <p:nvPr/>
        </p:nvCxnSpPr>
        <p:spPr>
          <a:xfrm flipV="1">
            <a:off x="1647679" y="4494910"/>
            <a:ext cx="365975" cy="492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E2FDF56-EEF3-5971-AE75-E2B39F1AE958}"/>
              </a:ext>
            </a:extLst>
          </p:cNvPr>
          <p:cNvCxnSpPr>
            <a:cxnSpLocks/>
            <a:stCxn id="34" idx="3"/>
            <a:endCxn id="11" idx="1"/>
          </p:cNvCxnSpPr>
          <p:nvPr/>
        </p:nvCxnSpPr>
        <p:spPr>
          <a:xfrm flipV="1">
            <a:off x="1647679" y="1535766"/>
            <a:ext cx="377241" cy="3008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1C3D8E32-0BE7-B7F0-44F4-3A31458DA18C}"/>
              </a:ext>
            </a:extLst>
          </p:cNvPr>
          <p:cNvCxnSpPr>
            <a:cxnSpLocks/>
            <a:stCxn id="11" idx="3"/>
            <a:endCxn id="14" idx="1"/>
          </p:cNvCxnSpPr>
          <p:nvPr/>
        </p:nvCxnSpPr>
        <p:spPr>
          <a:xfrm flipV="1">
            <a:off x="5045320" y="1245218"/>
            <a:ext cx="409310" cy="2905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A7BA7368-39E1-DBFE-6EF1-52AED89EDDA3}"/>
              </a:ext>
            </a:extLst>
          </p:cNvPr>
          <p:cNvCxnSpPr>
            <a:cxnSpLocks/>
            <a:stCxn id="11" idx="3"/>
            <a:endCxn id="13" idx="1"/>
          </p:cNvCxnSpPr>
          <p:nvPr/>
        </p:nvCxnSpPr>
        <p:spPr>
          <a:xfrm>
            <a:off x="5045320" y="1535766"/>
            <a:ext cx="411552" cy="8088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E0E687D1-A31B-78D1-3376-CC8B3262436C}"/>
              </a:ext>
            </a:extLst>
          </p:cNvPr>
          <p:cNvCxnSpPr>
            <a:stCxn id="35" idx="3"/>
            <a:endCxn id="12" idx="1"/>
          </p:cNvCxnSpPr>
          <p:nvPr/>
        </p:nvCxnSpPr>
        <p:spPr>
          <a:xfrm>
            <a:off x="5045320" y="2856167"/>
            <a:ext cx="409310" cy="5732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846B993-817F-9A8B-BFCF-39CB510A6B6C}"/>
              </a:ext>
            </a:extLst>
          </p:cNvPr>
          <p:cNvCxnSpPr>
            <a:stCxn id="35" idx="3"/>
            <a:endCxn id="15" idx="1"/>
          </p:cNvCxnSpPr>
          <p:nvPr/>
        </p:nvCxnSpPr>
        <p:spPr>
          <a:xfrm>
            <a:off x="5045320" y="2856167"/>
            <a:ext cx="404752" cy="1597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C97B706-1A3B-FC47-8151-BDA1720FEA36}"/>
              </a:ext>
            </a:extLst>
          </p:cNvPr>
          <p:cNvCxnSpPr>
            <a:stCxn id="35" idx="3"/>
            <a:endCxn id="16" idx="1"/>
          </p:cNvCxnSpPr>
          <p:nvPr/>
        </p:nvCxnSpPr>
        <p:spPr>
          <a:xfrm>
            <a:off x="5045320" y="2856167"/>
            <a:ext cx="404752" cy="26227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1D5EA84F-A318-68D7-FA43-030B342CC291}"/>
              </a:ext>
            </a:extLst>
          </p:cNvPr>
          <p:cNvCxnSpPr>
            <a:cxnSpLocks/>
            <a:stCxn id="11" idx="3"/>
            <a:endCxn id="12" idx="1"/>
          </p:cNvCxnSpPr>
          <p:nvPr/>
        </p:nvCxnSpPr>
        <p:spPr>
          <a:xfrm>
            <a:off x="5045320" y="1535766"/>
            <a:ext cx="409310" cy="18936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2B3C18E9-5DD7-F9C1-B975-A0592087829A}"/>
              </a:ext>
            </a:extLst>
          </p:cNvPr>
          <p:cNvCxnSpPr>
            <a:stCxn id="37" idx="3"/>
            <a:endCxn id="12" idx="1"/>
          </p:cNvCxnSpPr>
          <p:nvPr/>
        </p:nvCxnSpPr>
        <p:spPr>
          <a:xfrm flipV="1">
            <a:off x="5034054" y="3429427"/>
            <a:ext cx="420576" cy="10654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D234D574-96DF-E58D-F5F5-87C835B5332F}"/>
              </a:ext>
            </a:extLst>
          </p:cNvPr>
          <p:cNvCxnSpPr>
            <a:stCxn id="37" idx="3"/>
            <a:endCxn id="15" idx="1"/>
          </p:cNvCxnSpPr>
          <p:nvPr/>
        </p:nvCxnSpPr>
        <p:spPr>
          <a:xfrm flipV="1">
            <a:off x="5034054" y="4454031"/>
            <a:ext cx="416018" cy="408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9835F23-8473-66D8-0E54-2089879A4078}"/>
              </a:ext>
            </a:extLst>
          </p:cNvPr>
          <p:cNvCxnSpPr>
            <a:stCxn id="37" idx="3"/>
            <a:endCxn id="16" idx="1"/>
          </p:cNvCxnSpPr>
          <p:nvPr/>
        </p:nvCxnSpPr>
        <p:spPr>
          <a:xfrm>
            <a:off x="5034054" y="4494910"/>
            <a:ext cx="416018" cy="9840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729FC11-3D6D-C941-CD18-12815A420A7F}"/>
              </a:ext>
            </a:extLst>
          </p:cNvPr>
          <p:cNvCxnSpPr>
            <a:cxnSpLocks/>
          </p:cNvCxnSpPr>
          <p:nvPr/>
        </p:nvCxnSpPr>
        <p:spPr>
          <a:xfrm>
            <a:off x="10259122" y="1513418"/>
            <a:ext cx="0" cy="36922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0212BE50-6C81-7030-5A60-EC5F19EB6F42}"/>
              </a:ext>
            </a:extLst>
          </p:cNvPr>
          <p:cNvCxnSpPr>
            <a:cxnSpLocks/>
            <a:stCxn id="38" idx="3"/>
            <a:endCxn id="19" idx="1"/>
          </p:cNvCxnSpPr>
          <p:nvPr/>
        </p:nvCxnSpPr>
        <p:spPr>
          <a:xfrm flipV="1">
            <a:off x="10036129" y="3350939"/>
            <a:ext cx="410879" cy="37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C8066228-4918-AC11-B678-EAD6F55FE54C}"/>
              </a:ext>
            </a:extLst>
          </p:cNvPr>
          <p:cNvCxnSpPr>
            <a:cxnSpLocks/>
            <a:stCxn id="45" idx="3"/>
          </p:cNvCxnSpPr>
          <p:nvPr/>
        </p:nvCxnSpPr>
        <p:spPr>
          <a:xfrm>
            <a:off x="10038819" y="1513418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3BAC996C-3B3F-AF69-AE99-F29D969BB3A5}"/>
              </a:ext>
            </a:extLst>
          </p:cNvPr>
          <p:cNvCxnSpPr>
            <a:cxnSpLocks/>
            <a:stCxn id="47" idx="3"/>
          </p:cNvCxnSpPr>
          <p:nvPr/>
        </p:nvCxnSpPr>
        <p:spPr>
          <a:xfrm>
            <a:off x="10042929" y="5205683"/>
            <a:ext cx="21619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375B8DF-B14B-87EE-0539-3B84705B58B0}"/>
              </a:ext>
            </a:extLst>
          </p:cNvPr>
          <p:cNvCxnSpPr>
            <a:cxnSpLocks/>
          </p:cNvCxnSpPr>
          <p:nvPr/>
        </p:nvCxnSpPr>
        <p:spPr>
          <a:xfrm>
            <a:off x="10042929" y="2401800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CEFD668A-F8E2-8E6F-B9B3-7EB64C2B6E57}"/>
              </a:ext>
            </a:extLst>
          </p:cNvPr>
          <p:cNvCxnSpPr>
            <a:cxnSpLocks/>
          </p:cNvCxnSpPr>
          <p:nvPr/>
        </p:nvCxnSpPr>
        <p:spPr>
          <a:xfrm>
            <a:off x="10042929" y="4303550"/>
            <a:ext cx="2203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95A8DC33-080F-7F63-01A1-CE3BA1646FF4}"/>
              </a:ext>
            </a:extLst>
          </p:cNvPr>
          <p:cNvCxnSpPr>
            <a:stCxn id="14" idx="3"/>
            <a:endCxn id="45" idx="1"/>
          </p:cNvCxnSpPr>
          <p:nvPr/>
        </p:nvCxnSpPr>
        <p:spPr>
          <a:xfrm>
            <a:off x="7542630" y="1245218"/>
            <a:ext cx="408189" cy="268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B880A6A1-A7E7-1B7F-FDBA-0473CB324EAA}"/>
              </a:ext>
            </a:extLst>
          </p:cNvPr>
          <p:cNvCxnSpPr>
            <a:stCxn id="13" idx="3"/>
            <a:endCxn id="45" idx="1"/>
          </p:cNvCxnSpPr>
          <p:nvPr/>
        </p:nvCxnSpPr>
        <p:spPr>
          <a:xfrm flipV="1">
            <a:off x="7544872" y="1513418"/>
            <a:ext cx="405947" cy="8311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11B9A5F7-7321-3B0D-E31F-AF89E10C3009}"/>
              </a:ext>
            </a:extLst>
          </p:cNvPr>
          <p:cNvCxnSpPr>
            <a:stCxn id="13" idx="3"/>
            <a:endCxn id="38" idx="1"/>
          </p:cNvCxnSpPr>
          <p:nvPr/>
        </p:nvCxnSpPr>
        <p:spPr>
          <a:xfrm>
            <a:off x="7544872" y="2344574"/>
            <a:ext cx="403257" cy="1010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3BC752CD-D9E5-8179-218F-C80728BF15AC}"/>
              </a:ext>
            </a:extLst>
          </p:cNvPr>
          <p:cNvCxnSpPr>
            <a:stCxn id="15" idx="3"/>
            <a:endCxn id="46" idx="1"/>
          </p:cNvCxnSpPr>
          <p:nvPr/>
        </p:nvCxnSpPr>
        <p:spPr>
          <a:xfrm flipV="1">
            <a:off x="7538072" y="4282274"/>
            <a:ext cx="410057" cy="1717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BA54D9C8-0F05-0929-25EA-EFFA28BB10C3}"/>
              </a:ext>
            </a:extLst>
          </p:cNvPr>
          <p:cNvCxnSpPr>
            <a:stCxn id="15" idx="3"/>
            <a:endCxn id="47" idx="1"/>
          </p:cNvCxnSpPr>
          <p:nvPr/>
        </p:nvCxnSpPr>
        <p:spPr>
          <a:xfrm>
            <a:off x="7538072" y="4454031"/>
            <a:ext cx="416857" cy="7516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F1B55439-F45B-AF01-24A4-5FC4BA8E2E55}"/>
              </a:ext>
            </a:extLst>
          </p:cNvPr>
          <p:cNvCxnSpPr>
            <a:stCxn id="16" idx="3"/>
            <a:endCxn id="45" idx="1"/>
          </p:cNvCxnSpPr>
          <p:nvPr/>
        </p:nvCxnSpPr>
        <p:spPr>
          <a:xfrm flipV="1">
            <a:off x="7538072" y="1513418"/>
            <a:ext cx="412747" cy="39655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TextBox 119">
            <a:extLst>
              <a:ext uri="{FF2B5EF4-FFF2-40B4-BE49-F238E27FC236}">
                <a16:creationId xmlns:a16="http://schemas.microsoft.com/office/drawing/2014/main" id="{83E6AA70-BC95-C684-D5F9-5BB39CB6888C}"/>
              </a:ext>
            </a:extLst>
          </p:cNvPr>
          <p:cNvSpPr txBox="1"/>
          <p:nvPr/>
        </p:nvSpPr>
        <p:spPr>
          <a:xfrm>
            <a:off x="8432648" y="4598297"/>
            <a:ext cx="1143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b="1" dirty="0" err="1"/>
              <a:t>Marktmaken</a:t>
            </a:r>
            <a:endParaRPr lang="nl-NL" sz="1400" b="1" dirty="0"/>
          </a:p>
        </p:txBody>
      </p:sp>
    </p:spTree>
    <p:extLst>
      <p:ext uri="{BB962C8B-B14F-4D97-AF65-F5344CB8AC3E}">
        <p14:creationId xmlns:p14="http://schemas.microsoft.com/office/powerpoint/2010/main" val="525705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2" y="367982"/>
            <a:ext cx="3019279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5454630" y="367982"/>
            <a:ext cx="20880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50819" y="262044"/>
            <a:ext cx="2088000" cy="476738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428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B3. WET- EN REGELGEVING EN REGELDRUK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5" y="3428999"/>
            <a:ext cx="1605775" cy="769433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Flankerend en coördinerend beleid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18CEEE-9F79-8DB1-51F8-C67E01A44644}"/>
              </a:ext>
            </a:extLst>
          </p:cNvPr>
          <p:cNvSpPr/>
          <p:nvPr/>
        </p:nvSpPr>
        <p:spPr>
          <a:xfrm>
            <a:off x="2027162" y="1424566"/>
            <a:ext cx="3020400" cy="53528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Adviescollege Toetsing Regeldruk (ATR)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0945E88-22D4-8E3B-DA71-A610CF5589AF}"/>
              </a:ext>
            </a:extLst>
          </p:cNvPr>
          <p:cNvSpPr/>
          <p:nvPr/>
        </p:nvSpPr>
        <p:spPr>
          <a:xfrm>
            <a:off x="5454630" y="2662354"/>
            <a:ext cx="2088000" cy="360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Mkb-toets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D4F5A4F-3FAF-46CE-35C4-47577D57087F}"/>
              </a:ext>
            </a:extLst>
          </p:cNvPr>
          <p:cNvSpPr/>
          <p:nvPr/>
        </p:nvSpPr>
        <p:spPr>
          <a:xfrm>
            <a:off x="5454630" y="1761894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Advies </a:t>
            </a:r>
            <a:r>
              <a:rPr lang="nl-NL" sz="1400" b="1" dirty="0"/>
              <a:t>bestaande</a:t>
            </a:r>
            <a:r>
              <a:rPr lang="nl-NL" sz="1400" dirty="0"/>
              <a:t> wet- en regelgeving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5454630" y="863290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Advies </a:t>
            </a:r>
            <a:r>
              <a:rPr lang="nl-NL" sz="1400" dirty="0" err="1"/>
              <a:t>dicta</a:t>
            </a:r>
            <a:r>
              <a:rPr lang="nl-NL" sz="1400" dirty="0"/>
              <a:t> </a:t>
            </a:r>
            <a:r>
              <a:rPr lang="nl-NL" sz="1400" b="1" dirty="0"/>
              <a:t>voorgenomen</a:t>
            </a:r>
            <a:r>
              <a:rPr lang="nl-NL" sz="1400" dirty="0"/>
              <a:t> wet- en regelgeving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5462976" y="3164813"/>
            <a:ext cx="2088000" cy="360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Regeldrukkostentoets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388CF38-D221-9314-5DEA-0E399A0800B5}"/>
              </a:ext>
            </a:extLst>
          </p:cNvPr>
          <p:cNvSpPr/>
          <p:nvPr/>
        </p:nvSpPr>
        <p:spPr>
          <a:xfrm>
            <a:off x="5450072" y="4806176"/>
            <a:ext cx="2088000" cy="850507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Onderzoeken</a:t>
            </a:r>
          </a:p>
          <a:p>
            <a:pPr algn="ctr"/>
            <a:r>
              <a:rPr lang="nl-NL" sz="1400" dirty="0"/>
              <a:t>Pagina’s Rijksportaal</a:t>
            </a:r>
          </a:p>
          <a:p>
            <a:pPr algn="ctr"/>
            <a:r>
              <a:rPr lang="nl-NL" sz="1400" dirty="0"/>
              <a:t>Regeldrukmonitor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9C5C4DB-C9DE-D03F-2BE8-CC1D8647D678}"/>
              </a:ext>
            </a:extLst>
          </p:cNvPr>
          <p:cNvSpPr/>
          <p:nvPr/>
        </p:nvSpPr>
        <p:spPr>
          <a:xfrm>
            <a:off x="7949698" y="1303292"/>
            <a:ext cx="2088000" cy="917203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Aangepaste (voorgenomen) wet- en regelgeving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356E858-D8D8-0C04-C351-3D9868CC3D4C}"/>
              </a:ext>
            </a:extLst>
          </p:cNvPr>
          <p:cNvSpPr/>
          <p:nvPr/>
        </p:nvSpPr>
        <p:spPr>
          <a:xfrm>
            <a:off x="7949698" y="3013705"/>
            <a:ext cx="2088000" cy="1012723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 geadviseerde gemeenten en bedrijven over lagere wet- en regelgeving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47008" y="2320842"/>
            <a:ext cx="1605600" cy="2082496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Adequate wet- en regelgeving voor</a:t>
            </a:r>
          </a:p>
          <a:p>
            <a:pPr algn="ctr"/>
            <a:r>
              <a:rPr lang="nl-NL" sz="1400" dirty="0" err="1"/>
              <a:t>onder-nemerschap</a:t>
            </a:r>
            <a:r>
              <a:rPr lang="nl-NL" sz="1400" dirty="0"/>
              <a:t>, inclusief het verlichten van regeldruk voor bedrijven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6E2998-6A3B-2A25-E4A3-858BFE3C9A01}"/>
              </a:ext>
            </a:extLst>
          </p:cNvPr>
          <p:cNvSpPr/>
          <p:nvPr/>
        </p:nvSpPr>
        <p:spPr>
          <a:xfrm>
            <a:off x="7727796" y="863290"/>
            <a:ext cx="4408449" cy="499760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4822B7-4FF7-B99D-71F0-EEF52B2219C5}"/>
              </a:ext>
            </a:extLst>
          </p:cNvPr>
          <p:cNvSpPr/>
          <p:nvPr/>
        </p:nvSpPr>
        <p:spPr>
          <a:xfrm>
            <a:off x="41905" y="5620214"/>
            <a:ext cx="3870595" cy="1126273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nl-NL" sz="1400" dirty="0">
                <a:solidFill>
                  <a:schemeClr val="tx1"/>
                </a:solidFill>
              </a:rPr>
              <a:t>- Europese wet- en regelgeving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Nederlandse bedrijvenlobby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Nederlandse politiek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61B4E8-2453-5440-D498-32FBCFEC2376}"/>
              </a:ext>
            </a:extLst>
          </p:cNvPr>
          <p:cNvCxnSpPr>
            <a:stCxn id="21" idx="3"/>
          </p:cNvCxnSpPr>
          <p:nvPr/>
        </p:nvCxnSpPr>
        <p:spPr>
          <a:xfrm>
            <a:off x="3912500" y="6183351"/>
            <a:ext cx="6023237" cy="167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6CF73B2-6C10-51C3-0E7A-4D1DA7BD10E5}"/>
              </a:ext>
            </a:extLst>
          </p:cNvPr>
          <p:cNvCxnSpPr>
            <a:stCxn id="20" idx="2"/>
          </p:cNvCxnSpPr>
          <p:nvPr/>
        </p:nvCxnSpPr>
        <p:spPr>
          <a:xfrm>
            <a:off x="9932021" y="5860892"/>
            <a:ext cx="3716" cy="33918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43DC752C-3231-C9C6-76D8-3CF57F1C4CBB}"/>
              </a:ext>
            </a:extLst>
          </p:cNvPr>
          <p:cNvCxnSpPr>
            <a:stCxn id="17" idx="3"/>
            <a:endCxn id="19" idx="1"/>
          </p:cNvCxnSpPr>
          <p:nvPr/>
        </p:nvCxnSpPr>
        <p:spPr>
          <a:xfrm>
            <a:off x="10037698" y="1761894"/>
            <a:ext cx="409310" cy="16001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4243F6C-DDB0-6095-2FEA-61512BC5937B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 flipV="1">
            <a:off x="10037698" y="3362090"/>
            <a:ext cx="409310" cy="1579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694DFB5-EA84-F481-894F-ECE77821F0BF}"/>
              </a:ext>
            </a:extLst>
          </p:cNvPr>
          <p:cNvCxnSpPr>
            <a:cxnSpLocks/>
            <a:stCxn id="10" idx="2"/>
          </p:cNvCxnSpPr>
          <p:nvPr/>
        </p:nvCxnSpPr>
        <p:spPr>
          <a:xfrm flipH="1">
            <a:off x="836341" y="4198432"/>
            <a:ext cx="8452" cy="1421782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6D9403F-0BA5-BF1F-71C5-442CEA98B165}"/>
              </a:ext>
            </a:extLst>
          </p:cNvPr>
          <p:cNvSpPr/>
          <p:nvPr/>
        </p:nvSpPr>
        <p:spPr>
          <a:xfrm>
            <a:off x="55755" y="2274849"/>
            <a:ext cx="1605775" cy="769433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Budget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8113718-1B94-FF0A-74EB-F086095EE779}"/>
              </a:ext>
            </a:extLst>
          </p:cNvPr>
          <p:cNvSpPr/>
          <p:nvPr/>
        </p:nvSpPr>
        <p:spPr>
          <a:xfrm>
            <a:off x="2021938" y="2744975"/>
            <a:ext cx="3020400" cy="53528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err="1"/>
              <a:t>Bedrijfseffectentoets</a:t>
            </a:r>
            <a:endParaRPr lang="nl-NL" sz="1400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B7C2352-4BC9-A4C5-8950-87EAC101BE69}"/>
              </a:ext>
            </a:extLst>
          </p:cNvPr>
          <p:cNvSpPr/>
          <p:nvPr/>
        </p:nvSpPr>
        <p:spPr>
          <a:xfrm>
            <a:off x="2032971" y="3637609"/>
            <a:ext cx="3020400" cy="53528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Subsidieovereenkomst VNG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80280D8-24B4-DB63-24F8-C06B5AEF3182}"/>
              </a:ext>
            </a:extLst>
          </p:cNvPr>
          <p:cNvSpPr/>
          <p:nvPr/>
        </p:nvSpPr>
        <p:spPr>
          <a:xfrm>
            <a:off x="2032971" y="4384382"/>
            <a:ext cx="3020400" cy="1057076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Accounthouderschap</a:t>
            </a:r>
          </a:p>
          <a:p>
            <a:pPr algn="ctr"/>
            <a:r>
              <a:rPr lang="nl-NL" sz="1400" dirty="0"/>
              <a:t>Communicatie</a:t>
            </a:r>
          </a:p>
          <a:p>
            <a:pPr algn="ctr"/>
            <a:r>
              <a:rPr lang="nl-NL" sz="1400" dirty="0"/>
              <a:t>Life-events</a:t>
            </a:r>
          </a:p>
          <a:p>
            <a:pPr algn="ctr"/>
            <a:r>
              <a:rPr lang="nl-NL" sz="1400" dirty="0"/>
              <a:t>Mkb-indicatorbedrijven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7E74210-E70E-A292-3616-768F2D475DA6}"/>
              </a:ext>
            </a:extLst>
          </p:cNvPr>
          <p:cNvSpPr/>
          <p:nvPr/>
        </p:nvSpPr>
        <p:spPr>
          <a:xfrm>
            <a:off x="7949698" y="4155300"/>
            <a:ext cx="2088000" cy="7632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ondersteuning bedrijven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73CB8A67-CF35-E7E8-4A2D-40BAA1BFC0B9}"/>
              </a:ext>
            </a:extLst>
          </p:cNvPr>
          <p:cNvSpPr/>
          <p:nvPr/>
        </p:nvSpPr>
        <p:spPr>
          <a:xfrm>
            <a:off x="7942824" y="4994546"/>
            <a:ext cx="2088000" cy="7632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Regeldruk signaleren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812C48D-7C68-0944-8FC1-A385A2EA109F}"/>
              </a:ext>
            </a:extLst>
          </p:cNvPr>
          <p:cNvSpPr/>
          <p:nvPr/>
        </p:nvSpPr>
        <p:spPr>
          <a:xfrm>
            <a:off x="5462976" y="3773372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Verbeterde dienstverlening regelgeving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D6BCAB07-8B99-F810-8444-282F4B21D95F}"/>
              </a:ext>
            </a:extLst>
          </p:cNvPr>
          <p:cNvCxnSpPr>
            <a:stCxn id="28" idx="3"/>
            <a:endCxn id="11" idx="1"/>
          </p:cNvCxnSpPr>
          <p:nvPr/>
        </p:nvCxnSpPr>
        <p:spPr>
          <a:xfrm flipV="1">
            <a:off x="1661530" y="1692206"/>
            <a:ext cx="365632" cy="9673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D7F61CA-10D9-484B-A90C-1B4D6EA0BC92}"/>
              </a:ext>
            </a:extLst>
          </p:cNvPr>
          <p:cNvCxnSpPr>
            <a:stCxn id="10" idx="3"/>
            <a:endCxn id="34" idx="1"/>
          </p:cNvCxnSpPr>
          <p:nvPr/>
        </p:nvCxnSpPr>
        <p:spPr>
          <a:xfrm>
            <a:off x="1647680" y="3813716"/>
            <a:ext cx="385291" cy="10992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807FAA4-8DD5-78D6-3E5D-629162C8F69F}"/>
              </a:ext>
            </a:extLst>
          </p:cNvPr>
          <p:cNvCxnSpPr>
            <a:stCxn id="28" idx="3"/>
            <a:endCxn id="32" idx="1"/>
          </p:cNvCxnSpPr>
          <p:nvPr/>
        </p:nvCxnSpPr>
        <p:spPr>
          <a:xfrm>
            <a:off x="1661530" y="2659566"/>
            <a:ext cx="360408" cy="353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77123FB-2035-6A61-D04C-B2774602C3EA}"/>
              </a:ext>
            </a:extLst>
          </p:cNvPr>
          <p:cNvCxnSpPr>
            <a:stCxn id="28" idx="3"/>
            <a:endCxn id="33" idx="1"/>
          </p:cNvCxnSpPr>
          <p:nvPr/>
        </p:nvCxnSpPr>
        <p:spPr>
          <a:xfrm>
            <a:off x="1661530" y="2659566"/>
            <a:ext cx="371441" cy="12456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144DD1E-836C-A7D7-8D3D-98FDB4D22C2D}"/>
              </a:ext>
            </a:extLst>
          </p:cNvPr>
          <p:cNvCxnSpPr>
            <a:stCxn id="11" idx="3"/>
            <a:endCxn id="14" idx="1"/>
          </p:cNvCxnSpPr>
          <p:nvPr/>
        </p:nvCxnSpPr>
        <p:spPr>
          <a:xfrm flipV="1">
            <a:off x="5047562" y="1245218"/>
            <a:ext cx="407068" cy="4469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2B6DE3D7-1AEC-81BD-53CE-E9182DD1BBE6}"/>
              </a:ext>
            </a:extLst>
          </p:cNvPr>
          <p:cNvCxnSpPr>
            <a:stCxn id="11" idx="3"/>
            <a:endCxn id="13" idx="1"/>
          </p:cNvCxnSpPr>
          <p:nvPr/>
        </p:nvCxnSpPr>
        <p:spPr>
          <a:xfrm>
            <a:off x="5047562" y="1692206"/>
            <a:ext cx="407068" cy="451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19710272-8E95-BD12-D38A-1A9E33AEF47F}"/>
              </a:ext>
            </a:extLst>
          </p:cNvPr>
          <p:cNvCxnSpPr>
            <a:stCxn id="32" idx="3"/>
            <a:endCxn id="12" idx="1"/>
          </p:cNvCxnSpPr>
          <p:nvPr/>
        </p:nvCxnSpPr>
        <p:spPr>
          <a:xfrm flipV="1">
            <a:off x="5042338" y="2842354"/>
            <a:ext cx="412292" cy="1702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8CE8894-E6F6-8A10-0B5B-D163B90D327D}"/>
              </a:ext>
            </a:extLst>
          </p:cNvPr>
          <p:cNvCxnSpPr>
            <a:stCxn id="32" idx="3"/>
            <a:endCxn id="15" idx="1"/>
          </p:cNvCxnSpPr>
          <p:nvPr/>
        </p:nvCxnSpPr>
        <p:spPr>
          <a:xfrm>
            <a:off x="5042338" y="3012615"/>
            <a:ext cx="420638" cy="332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45BE6E48-C61E-6129-6E44-65C6501449D6}"/>
              </a:ext>
            </a:extLst>
          </p:cNvPr>
          <p:cNvCxnSpPr>
            <a:stCxn id="33" idx="3"/>
            <a:endCxn id="46" idx="1"/>
          </p:cNvCxnSpPr>
          <p:nvPr/>
        </p:nvCxnSpPr>
        <p:spPr>
          <a:xfrm>
            <a:off x="5053371" y="3905249"/>
            <a:ext cx="409605" cy="2500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FFE02324-6635-4521-19CC-F6C3044F031C}"/>
              </a:ext>
            </a:extLst>
          </p:cNvPr>
          <p:cNvCxnSpPr>
            <a:stCxn id="34" idx="3"/>
            <a:endCxn id="16" idx="1"/>
          </p:cNvCxnSpPr>
          <p:nvPr/>
        </p:nvCxnSpPr>
        <p:spPr>
          <a:xfrm>
            <a:off x="5053371" y="4912920"/>
            <a:ext cx="371441" cy="366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1D6FB-3D10-3AA4-89A6-614A8CDB51E0}"/>
              </a:ext>
            </a:extLst>
          </p:cNvPr>
          <p:cNvCxnSpPr>
            <a:stCxn id="14" idx="3"/>
            <a:endCxn id="17" idx="1"/>
          </p:cNvCxnSpPr>
          <p:nvPr/>
        </p:nvCxnSpPr>
        <p:spPr>
          <a:xfrm>
            <a:off x="7542630" y="1245218"/>
            <a:ext cx="407068" cy="5166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397EA8AF-C28B-6E72-E9DB-CD653E0F687D}"/>
              </a:ext>
            </a:extLst>
          </p:cNvPr>
          <p:cNvCxnSpPr>
            <a:stCxn id="13" idx="3"/>
            <a:endCxn id="17" idx="1"/>
          </p:cNvCxnSpPr>
          <p:nvPr/>
        </p:nvCxnSpPr>
        <p:spPr>
          <a:xfrm flipV="1">
            <a:off x="7542630" y="1761894"/>
            <a:ext cx="407068" cy="3819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3019489D-192E-6622-2CFE-4292D0F1E2A2}"/>
              </a:ext>
            </a:extLst>
          </p:cNvPr>
          <p:cNvCxnSpPr>
            <a:stCxn id="12" idx="3"/>
            <a:endCxn id="17" idx="1"/>
          </p:cNvCxnSpPr>
          <p:nvPr/>
        </p:nvCxnSpPr>
        <p:spPr>
          <a:xfrm flipV="1">
            <a:off x="7542630" y="1761894"/>
            <a:ext cx="407068" cy="10804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8C1D1271-EE14-A5FD-7B21-085FB33044B8}"/>
              </a:ext>
            </a:extLst>
          </p:cNvPr>
          <p:cNvCxnSpPr>
            <a:stCxn id="15" idx="3"/>
            <a:endCxn id="17" idx="1"/>
          </p:cNvCxnSpPr>
          <p:nvPr/>
        </p:nvCxnSpPr>
        <p:spPr>
          <a:xfrm flipV="1">
            <a:off x="7550976" y="1761894"/>
            <a:ext cx="398722" cy="15829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B71369B7-88DD-1BFE-8E8B-8E4E230AE329}"/>
              </a:ext>
            </a:extLst>
          </p:cNvPr>
          <p:cNvCxnSpPr>
            <a:stCxn id="46" idx="3"/>
            <a:endCxn id="18" idx="1"/>
          </p:cNvCxnSpPr>
          <p:nvPr/>
        </p:nvCxnSpPr>
        <p:spPr>
          <a:xfrm flipV="1">
            <a:off x="7550976" y="3520067"/>
            <a:ext cx="398722" cy="6352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85BADA3C-46E7-356E-DAB5-F76101A31A2F}"/>
              </a:ext>
            </a:extLst>
          </p:cNvPr>
          <p:cNvCxnSpPr>
            <a:stCxn id="46" idx="3"/>
            <a:endCxn id="38" idx="1"/>
          </p:cNvCxnSpPr>
          <p:nvPr/>
        </p:nvCxnSpPr>
        <p:spPr>
          <a:xfrm>
            <a:off x="7550976" y="4155300"/>
            <a:ext cx="398722" cy="381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AF619E2D-678D-CCC3-6A27-27D3AEE1E006}"/>
              </a:ext>
            </a:extLst>
          </p:cNvPr>
          <p:cNvCxnSpPr>
            <a:stCxn id="46" idx="3"/>
            <a:endCxn id="44" idx="1"/>
          </p:cNvCxnSpPr>
          <p:nvPr/>
        </p:nvCxnSpPr>
        <p:spPr>
          <a:xfrm>
            <a:off x="7550976" y="4155300"/>
            <a:ext cx="391848" cy="12208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25CCB86A-FAA7-1716-DAD5-A1769A7160E2}"/>
              </a:ext>
            </a:extLst>
          </p:cNvPr>
          <p:cNvCxnSpPr>
            <a:stCxn id="16" idx="3"/>
            <a:endCxn id="44" idx="1"/>
          </p:cNvCxnSpPr>
          <p:nvPr/>
        </p:nvCxnSpPr>
        <p:spPr>
          <a:xfrm>
            <a:off x="7538072" y="5231430"/>
            <a:ext cx="404752" cy="1447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616CF109-B2D6-1B59-42F5-8A4041501199}"/>
              </a:ext>
            </a:extLst>
          </p:cNvPr>
          <p:cNvCxnSpPr>
            <a:stCxn id="38" idx="3"/>
            <a:endCxn id="19" idx="1"/>
          </p:cNvCxnSpPr>
          <p:nvPr/>
        </p:nvCxnSpPr>
        <p:spPr>
          <a:xfrm flipV="1">
            <a:off x="10037698" y="3362090"/>
            <a:ext cx="409310" cy="1174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5474E73A-86E8-8713-32A1-BCAD0921C296}"/>
              </a:ext>
            </a:extLst>
          </p:cNvPr>
          <p:cNvCxnSpPr>
            <a:stCxn id="44" idx="3"/>
            <a:endCxn id="19" idx="1"/>
          </p:cNvCxnSpPr>
          <p:nvPr/>
        </p:nvCxnSpPr>
        <p:spPr>
          <a:xfrm flipV="1">
            <a:off x="10030824" y="3362090"/>
            <a:ext cx="416184" cy="201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3304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2" y="367982"/>
            <a:ext cx="3019279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5454630" y="367982"/>
            <a:ext cx="20880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50819" y="262044"/>
            <a:ext cx="2088000" cy="476738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2571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B4. MENSELIJK KAPITAAL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5" y="2525750"/>
            <a:ext cx="1605775" cy="1672683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Faciliterend en coördinerend beleid gericht op het terugdringen van tekorten in ICT en technici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18CEEE-9F79-8DB1-51F8-C67E01A44644}"/>
              </a:ext>
            </a:extLst>
          </p:cNvPr>
          <p:cNvSpPr/>
          <p:nvPr/>
        </p:nvSpPr>
        <p:spPr>
          <a:xfrm>
            <a:off x="2027162" y="1424565"/>
            <a:ext cx="3020400" cy="3875051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- Actieplan Groene en Digitale Banen</a:t>
            </a:r>
          </a:p>
          <a:p>
            <a:pPr algn="ctr"/>
            <a:r>
              <a:rPr lang="nl-NL" sz="1400" dirty="0"/>
              <a:t>- Coalitie meisjes en vrouwen in techniek</a:t>
            </a:r>
          </a:p>
          <a:p>
            <a:pPr algn="ctr"/>
            <a:r>
              <a:rPr lang="nl-NL" sz="1400" dirty="0"/>
              <a:t>- Human </a:t>
            </a:r>
            <a:r>
              <a:rPr lang="nl-NL" sz="1400" dirty="0" err="1"/>
              <a:t>Capital</a:t>
            </a:r>
            <a:r>
              <a:rPr lang="nl-NL" sz="1400" dirty="0"/>
              <a:t> Agenda (HCA) voor ICT</a:t>
            </a:r>
          </a:p>
          <a:p>
            <a:pPr algn="ctr"/>
            <a:r>
              <a:rPr lang="nl-NL" sz="1400" dirty="0"/>
              <a:t>- HCA voor topsectoren</a:t>
            </a:r>
          </a:p>
          <a:p>
            <a:pPr algn="ctr"/>
            <a:r>
              <a:rPr lang="nl-NL" sz="1400" dirty="0"/>
              <a:t>- Kennismigrantenregeling</a:t>
            </a:r>
          </a:p>
          <a:p>
            <a:pPr algn="ctr"/>
            <a:r>
              <a:rPr lang="nl-NL" sz="1400" dirty="0"/>
              <a:t>- </a:t>
            </a:r>
            <a:r>
              <a:rPr lang="nl-NL" sz="1400" dirty="0" err="1"/>
              <a:t>Mkb!dee</a:t>
            </a:r>
            <a:endParaRPr lang="nl-NL" sz="1400" dirty="0"/>
          </a:p>
          <a:p>
            <a:pPr algn="ctr"/>
            <a:r>
              <a:rPr lang="nl-NL" sz="1400" dirty="0"/>
              <a:t>- Mkb route in hbo</a:t>
            </a:r>
          </a:p>
          <a:p>
            <a:pPr algn="ctr"/>
            <a:r>
              <a:rPr lang="nl-NL" sz="1400" dirty="0"/>
              <a:t>- NGF: opschaling PPS</a:t>
            </a:r>
          </a:p>
          <a:p>
            <a:pPr algn="ctr"/>
            <a:r>
              <a:rPr lang="nl-NL" sz="1400" dirty="0"/>
              <a:t>- NL Talent </a:t>
            </a:r>
            <a:r>
              <a:rPr lang="nl-NL" sz="1400" dirty="0" err="1"/>
              <a:t>Coalition</a:t>
            </a:r>
            <a:endParaRPr lang="nl-NL" sz="1400" dirty="0"/>
          </a:p>
          <a:p>
            <a:pPr algn="ctr"/>
            <a:r>
              <a:rPr lang="nl-NL" sz="1400" dirty="0"/>
              <a:t>- O2LAB</a:t>
            </a:r>
          </a:p>
          <a:p>
            <a:pPr algn="ctr"/>
            <a:r>
              <a:rPr lang="nl-NL" sz="1400" dirty="0"/>
              <a:t>- Omscholingsregeling naar techniek en ICT</a:t>
            </a:r>
          </a:p>
          <a:p>
            <a:pPr algn="ctr"/>
            <a:r>
              <a:rPr lang="nl-NL" sz="1400" dirty="0"/>
              <a:t>- Techniekpact</a:t>
            </a:r>
          </a:p>
          <a:p>
            <a:pPr algn="ctr"/>
            <a:r>
              <a:rPr lang="nl-NL" sz="1400" dirty="0"/>
              <a:t>- Verbeteren arbeidsproductiviteit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0945E88-22D4-8E3B-DA71-A610CF5589AF}"/>
              </a:ext>
            </a:extLst>
          </p:cNvPr>
          <p:cNvSpPr/>
          <p:nvPr/>
        </p:nvSpPr>
        <p:spPr>
          <a:xfrm>
            <a:off x="5454630" y="2662354"/>
            <a:ext cx="2088000" cy="1399474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Minder openstaande vacatures technisch geschoold personeel in ICT en techniek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D4F5A4F-3FAF-46CE-35C4-47577D57087F}"/>
              </a:ext>
            </a:extLst>
          </p:cNvPr>
          <p:cNvSpPr/>
          <p:nvPr/>
        </p:nvSpPr>
        <p:spPr>
          <a:xfrm>
            <a:off x="5454630" y="1761894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Hogere deelname omscholings-programma’s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5454630" y="863290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Hogere deelname </a:t>
            </a:r>
            <a:r>
              <a:rPr lang="nl-NL" sz="1400" dirty="0" err="1"/>
              <a:t>bètatechnisch</a:t>
            </a:r>
            <a:r>
              <a:rPr lang="nl-NL" sz="1400" dirty="0"/>
              <a:t> onderwijs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5450072" y="4198432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Behoud van talent in ICT en technici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388CF38-D221-9314-5DEA-0E399A0800B5}"/>
              </a:ext>
            </a:extLst>
          </p:cNvPr>
          <p:cNvSpPr/>
          <p:nvPr/>
        </p:nvSpPr>
        <p:spPr>
          <a:xfrm>
            <a:off x="5450072" y="5097036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Lagere drempel aantrekken (internationaal) talent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9C5C4DB-C9DE-D03F-2BE8-CC1D8647D678}"/>
              </a:ext>
            </a:extLst>
          </p:cNvPr>
          <p:cNvSpPr/>
          <p:nvPr/>
        </p:nvSpPr>
        <p:spPr>
          <a:xfrm>
            <a:off x="7949698" y="1303292"/>
            <a:ext cx="2088000" cy="917203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Weggenomen tekorten (technisch) geschoold personeel voor </a:t>
            </a:r>
            <a:r>
              <a:rPr lang="nl-NL" sz="1400" b="1" dirty="0"/>
              <a:t>duurzame</a:t>
            </a:r>
            <a:r>
              <a:rPr lang="nl-NL" sz="1400" dirty="0"/>
              <a:t> transitie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356E858-D8D8-0C04-C351-3D9868CC3D4C}"/>
              </a:ext>
            </a:extLst>
          </p:cNvPr>
          <p:cNvSpPr/>
          <p:nvPr/>
        </p:nvSpPr>
        <p:spPr>
          <a:xfrm>
            <a:off x="7949698" y="4503686"/>
            <a:ext cx="2088000" cy="917203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Weggenomen tekorten (technisch) geschoold personeel voor </a:t>
            </a:r>
            <a:r>
              <a:rPr lang="nl-NL" sz="1400" b="1"/>
              <a:t>digitale</a:t>
            </a:r>
            <a:r>
              <a:rPr lang="nl-NL" sz="1400"/>
              <a:t> transitie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47008" y="2320842"/>
            <a:ext cx="1605600" cy="2082496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Voldoende beschikbaarheid van (technisch) geschoold menselijk kapitaal met focus op de transities &amp; groeisectoren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6E2998-6A3B-2A25-E4A3-858BFE3C9A01}"/>
              </a:ext>
            </a:extLst>
          </p:cNvPr>
          <p:cNvSpPr/>
          <p:nvPr/>
        </p:nvSpPr>
        <p:spPr>
          <a:xfrm>
            <a:off x="7727796" y="863290"/>
            <a:ext cx="4408449" cy="499760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4822B7-4FF7-B99D-71F0-EEF52B2219C5}"/>
              </a:ext>
            </a:extLst>
          </p:cNvPr>
          <p:cNvSpPr/>
          <p:nvPr/>
        </p:nvSpPr>
        <p:spPr>
          <a:xfrm>
            <a:off x="41905" y="5620214"/>
            <a:ext cx="3870595" cy="1126273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nl-NL" sz="1400" dirty="0">
                <a:solidFill>
                  <a:schemeClr val="tx1"/>
                </a:solidFill>
              </a:rPr>
              <a:t>- Demografische ontwikkelingen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Economische ontwikkelingen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Beleid SZW op werkgelegenheid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Beleid OCW op uitstroom onderwijs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61B4E8-2453-5440-D498-32FBCFEC2376}"/>
              </a:ext>
            </a:extLst>
          </p:cNvPr>
          <p:cNvCxnSpPr>
            <a:stCxn id="21" idx="3"/>
          </p:cNvCxnSpPr>
          <p:nvPr/>
        </p:nvCxnSpPr>
        <p:spPr>
          <a:xfrm>
            <a:off x="3912500" y="6183351"/>
            <a:ext cx="6023237" cy="167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6CF73B2-6C10-51C3-0E7A-4D1DA7BD10E5}"/>
              </a:ext>
            </a:extLst>
          </p:cNvPr>
          <p:cNvCxnSpPr>
            <a:stCxn id="20" idx="2"/>
          </p:cNvCxnSpPr>
          <p:nvPr/>
        </p:nvCxnSpPr>
        <p:spPr>
          <a:xfrm>
            <a:off x="9932021" y="5860892"/>
            <a:ext cx="3716" cy="33918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799248D-B61C-0342-2729-5CD95A0FB39F}"/>
              </a:ext>
            </a:extLst>
          </p:cNvPr>
          <p:cNvCxnSpPr>
            <a:stCxn id="10" idx="3"/>
            <a:endCxn id="11" idx="1"/>
          </p:cNvCxnSpPr>
          <p:nvPr/>
        </p:nvCxnSpPr>
        <p:spPr>
          <a:xfrm flipV="1">
            <a:off x="1647680" y="3362091"/>
            <a:ext cx="37948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E8FD648-4BDF-814F-D242-701B7EED6671}"/>
              </a:ext>
            </a:extLst>
          </p:cNvPr>
          <p:cNvCxnSpPr>
            <a:cxnSpLocks/>
          </p:cNvCxnSpPr>
          <p:nvPr/>
        </p:nvCxnSpPr>
        <p:spPr>
          <a:xfrm>
            <a:off x="5174166" y="1245218"/>
            <a:ext cx="0" cy="42746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17BF538-FC76-0D30-2B91-E50C292EA152}"/>
              </a:ext>
            </a:extLst>
          </p:cNvPr>
          <p:cNvCxnSpPr>
            <a:stCxn id="11" idx="3"/>
          </p:cNvCxnSpPr>
          <p:nvPr/>
        </p:nvCxnSpPr>
        <p:spPr>
          <a:xfrm>
            <a:off x="5047562" y="3362091"/>
            <a:ext cx="1266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1179FE7-AE6D-33CB-8D96-79063073356B}"/>
              </a:ext>
            </a:extLst>
          </p:cNvPr>
          <p:cNvCxnSpPr>
            <a:cxnSpLocks/>
            <a:endCxn id="14" idx="1"/>
          </p:cNvCxnSpPr>
          <p:nvPr/>
        </p:nvCxnSpPr>
        <p:spPr>
          <a:xfrm>
            <a:off x="5174166" y="1245218"/>
            <a:ext cx="2804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6EF293E-78A6-E41C-6056-F1A8F6A8B274}"/>
              </a:ext>
            </a:extLst>
          </p:cNvPr>
          <p:cNvCxnSpPr>
            <a:cxnSpLocks/>
          </p:cNvCxnSpPr>
          <p:nvPr/>
        </p:nvCxnSpPr>
        <p:spPr>
          <a:xfrm>
            <a:off x="5169608" y="5519854"/>
            <a:ext cx="2804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46D4EA3-8D04-A2CA-84F9-439294A8EEF8}"/>
              </a:ext>
            </a:extLst>
          </p:cNvPr>
          <p:cNvCxnSpPr>
            <a:cxnSpLocks/>
          </p:cNvCxnSpPr>
          <p:nvPr/>
        </p:nvCxnSpPr>
        <p:spPr>
          <a:xfrm>
            <a:off x="5169608" y="2149872"/>
            <a:ext cx="2804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64C0D45-EDF3-51C4-871A-5D75CC60F69B}"/>
              </a:ext>
            </a:extLst>
          </p:cNvPr>
          <p:cNvCxnSpPr>
            <a:cxnSpLocks/>
          </p:cNvCxnSpPr>
          <p:nvPr/>
        </p:nvCxnSpPr>
        <p:spPr>
          <a:xfrm>
            <a:off x="5180759" y="3356060"/>
            <a:ext cx="2804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0D01392-B00A-3AB3-CD68-07C41F19D8DB}"/>
              </a:ext>
            </a:extLst>
          </p:cNvPr>
          <p:cNvCxnSpPr>
            <a:cxnSpLocks/>
          </p:cNvCxnSpPr>
          <p:nvPr/>
        </p:nvCxnSpPr>
        <p:spPr>
          <a:xfrm>
            <a:off x="5180759" y="4644028"/>
            <a:ext cx="2804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5196298-A208-CAE6-B503-C4601FFC36D7}"/>
              </a:ext>
            </a:extLst>
          </p:cNvPr>
          <p:cNvCxnSpPr>
            <a:cxnSpLocks/>
          </p:cNvCxnSpPr>
          <p:nvPr/>
        </p:nvCxnSpPr>
        <p:spPr>
          <a:xfrm>
            <a:off x="7627434" y="1256369"/>
            <a:ext cx="0" cy="42746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9E9BDAD3-E2FF-F34E-29F3-4259A40794BD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7542630" y="3362091"/>
            <a:ext cx="848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0B80B509-B04F-684F-5FC4-3069C1803639}"/>
              </a:ext>
            </a:extLst>
          </p:cNvPr>
          <p:cNvCxnSpPr>
            <a:cxnSpLocks/>
          </p:cNvCxnSpPr>
          <p:nvPr/>
        </p:nvCxnSpPr>
        <p:spPr>
          <a:xfrm>
            <a:off x="7542630" y="2157875"/>
            <a:ext cx="848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491223D-C96D-29AA-2A3D-2CE504CD57E8}"/>
              </a:ext>
            </a:extLst>
          </p:cNvPr>
          <p:cNvCxnSpPr>
            <a:cxnSpLocks/>
          </p:cNvCxnSpPr>
          <p:nvPr/>
        </p:nvCxnSpPr>
        <p:spPr>
          <a:xfrm>
            <a:off x="7542630" y="1256369"/>
            <a:ext cx="848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5FF8C88-1AAF-BF68-9C7E-4EA0AB65D65A}"/>
              </a:ext>
            </a:extLst>
          </p:cNvPr>
          <p:cNvCxnSpPr>
            <a:cxnSpLocks/>
          </p:cNvCxnSpPr>
          <p:nvPr/>
        </p:nvCxnSpPr>
        <p:spPr>
          <a:xfrm>
            <a:off x="7542630" y="4644028"/>
            <a:ext cx="848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8CD829E-A915-F78C-ADB2-EBB79810253D}"/>
              </a:ext>
            </a:extLst>
          </p:cNvPr>
          <p:cNvCxnSpPr>
            <a:cxnSpLocks/>
          </p:cNvCxnSpPr>
          <p:nvPr/>
        </p:nvCxnSpPr>
        <p:spPr>
          <a:xfrm>
            <a:off x="7542630" y="5529970"/>
            <a:ext cx="848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272CAC44-BC5D-3D67-663C-DCFE79DB2A35}"/>
              </a:ext>
            </a:extLst>
          </p:cNvPr>
          <p:cNvCxnSpPr>
            <a:endCxn id="17" idx="1"/>
          </p:cNvCxnSpPr>
          <p:nvPr/>
        </p:nvCxnSpPr>
        <p:spPr>
          <a:xfrm>
            <a:off x="7627434" y="1761893"/>
            <a:ext cx="32226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2808F6F-2546-1FC9-FE25-E1AEEBE80A71}"/>
              </a:ext>
            </a:extLst>
          </p:cNvPr>
          <p:cNvCxnSpPr/>
          <p:nvPr/>
        </p:nvCxnSpPr>
        <p:spPr>
          <a:xfrm>
            <a:off x="7623757" y="4997258"/>
            <a:ext cx="32226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43DC752C-3231-C9C6-76D8-3CF57F1C4CBB}"/>
              </a:ext>
            </a:extLst>
          </p:cNvPr>
          <p:cNvCxnSpPr>
            <a:stCxn id="17" idx="3"/>
            <a:endCxn id="19" idx="1"/>
          </p:cNvCxnSpPr>
          <p:nvPr/>
        </p:nvCxnSpPr>
        <p:spPr>
          <a:xfrm>
            <a:off x="10037698" y="1761894"/>
            <a:ext cx="409310" cy="16001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64243F6C-DDB0-6095-2FEA-61512BC5937B}"/>
              </a:ext>
            </a:extLst>
          </p:cNvPr>
          <p:cNvCxnSpPr>
            <a:stCxn id="18" idx="3"/>
            <a:endCxn id="19" idx="1"/>
          </p:cNvCxnSpPr>
          <p:nvPr/>
        </p:nvCxnSpPr>
        <p:spPr>
          <a:xfrm flipV="1">
            <a:off x="10037698" y="3362090"/>
            <a:ext cx="409310" cy="1600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7896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23928" y="369328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09186" y="369328"/>
            <a:ext cx="2018174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4406841" y="369328"/>
            <a:ext cx="3117812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895273" y="368596"/>
            <a:ext cx="2088000" cy="487331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37740" y="369329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-9525" y="0"/>
            <a:ext cx="5301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B5. KENNISVEILIGHEID EN INTELLECTUEEL EIGENDOM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23928" y="1748779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Budget B&amp;I</a:t>
            </a:r>
            <a:endParaRPr lang="nl-NL" sz="14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4455886" y="2197926"/>
            <a:ext cx="3117812" cy="747867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b="0" dirty="0">
                <a:solidFill>
                  <a:schemeClr val="bg1"/>
                </a:solidFill>
              </a:rPr>
              <a:t>Effectief en toegankelijk stelsel van </a:t>
            </a:r>
            <a:r>
              <a:rPr lang="nl-NL" sz="1300" dirty="0">
                <a:solidFill>
                  <a:schemeClr val="bg1"/>
                </a:solidFill>
              </a:rPr>
              <a:t>octrooi</a:t>
            </a:r>
            <a:r>
              <a:rPr lang="nl-NL" sz="1300" b="0" dirty="0">
                <a:solidFill>
                  <a:schemeClr val="bg1"/>
                </a:solidFill>
              </a:rPr>
              <a:t>bescherming</a:t>
            </a:r>
            <a:endParaRPr lang="nl-NL" sz="1300" dirty="0">
              <a:solidFill>
                <a:schemeClr val="bg1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28730" y="2028533"/>
            <a:ext cx="1605600" cy="2268000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Zorgdragen voor kennisveiligheid en het</a:t>
            </a:r>
          </a:p>
          <a:p>
            <a:pPr algn="ctr"/>
            <a:r>
              <a:rPr lang="nl-NL" sz="1400" dirty="0"/>
              <a:t>realiseren van een modern IE-systeem dat aanzet</a:t>
            </a:r>
          </a:p>
          <a:p>
            <a:pPr algn="ctr"/>
            <a:r>
              <a:rPr lang="nl-NL" sz="1400" dirty="0"/>
              <a:t>tot </a:t>
            </a:r>
            <a:r>
              <a:rPr lang="nl-NL" sz="1400" dirty="0" err="1"/>
              <a:t>kennisbenut</a:t>
            </a:r>
            <a:r>
              <a:rPr lang="nl-NL" sz="1400" dirty="0"/>
              <a:t>-ting en kennis-bescherming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D2EE98E-9BB8-8055-2943-C40BC074C452}"/>
              </a:ext>
            </a:extLst>
          </p:cNvPr>
          <p:cNvSpPr/>
          <p:nvPr/>
        </p:nvSpPr>
        <p:spPr>
          <a:xfrm>
            <a:off x="14944" y="4213862"/>
            <a:ext cx="1605775" cy="83634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Coördinerend beleid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0683E90-AE10-0252-9C90-F027DA567703}"/>
              </a:ext>
            </a:extLst>
          </p:cNvPr>
          <p:cNvSpPr/>
          <p:nvPr/>
        </p:nvSpPr>
        <p:spPr>
          <a:xfrm>
            <a:off x="2008823" y="842899"/>
            <a:ext cx="2018174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dirty="0"/>
              <a:t>Kennisveiligheidsloket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175EA844-2F6A-437F-6835-E828D57B468F}"/>
              </a:ext>
            </a:extLst>
          </p:cNvPr>
          <p:cNvCxnSpPr>
            <a:cxnSpLocks/>
          </p:cNvCxnSpPr>
          <p:nvPr/>
        </p:nvCxnSpPr>
        <p:spPr>
          <a:xfrm>
            <a:off x="1638412" y="2166950"/>
            <a:ext cx="1870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2AD8459-C8A8-E2F2-77D6-F18FA449B867}"/>
              </a:ext>
            </a:extLst>
          </p:cNvPr>
          <p:cNvCxnSpPr>
            <a:cxnSpLocks/>
          </p:cNvCxnSpPr>
          <p:nvPr/>
        </p:nvCxnSpPr>
        <p:spPr>
          <a:xfrm>
            <a:off x="1612010" y="4632033"/>
            <a:ext cx="2199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9C0A077A-AE90-5053-6A7C-97AD520FB847}"/>
              </a:ext>
            </a:extLst>
          </p:cNvPr>
          <p:cNvCxnSpPr>
            <a:cxnSpLocks/>
          </p:cNvCxnSpPr>
          <p:nvPr/>
        </p:nvCxnSpPr>
        <p:spPr>
          <a:xfrm>
            <a:off x="1826732" y="4496161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AA0BFD7-9FEA-86CC-259A-7ACF4A10FAE4}"/>
              </a:ext>
            </a:extLst>
          </p:cNvPr>
          <p:cNvCxnSpPr/>
          <p:nvPr/>
        </p:nvCxnSpPr>
        <p:spPr>
          <a:xfrm>
            <a:off x="1818023" y="2712310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2969589-CDDC-505B-23F4-262AF460F90D}"/>
              </a:ext>
            </a:extLst>
          </p:cNvPr>
          <p:cNvCxnSpPr/>
          <p:nvPr/>
        </p:nvCxnSpPr>
        <p:spPr>
          <a:xfrm>
            <a:off x="1818023" y="3240889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: Rounded Corners 16">
            <a:extLst>
              <a:ext uri="{FF2B5EF4-FFF2-40B4-BE49-F238E27FC236}">
                <a16:creationId xmlns:a16="http://schemas.microsoft.com/office/drawing/2014/main" id="{E1A5CB5C-853C-1DEB-1F47-F191761BBF46}"/>
              </a:ext>
            </a:extLst>
          </p:cNvPr>
          <p:cNvSpPr/>
          <p:nvPr/>
        </p:nvSpPr>
        <p:spPr>
          <a:xfrm>
            <a:off x="2008823" y="2476506"/>
            <a:ext cx="2018174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Financiering en aansturing Octrooicentrum Nederland</a:t>
            </a:r>
          </a:p>
        </p:txBody>
      </p:sp>
      <p:sp>
        <p:nvSpPr>
          <p:cNvPr id="18" name="Rectangle: Rounded Corners 43">
            <a:extLst>
              <a:ext uri="{FF2B5EF4-FFF2-40B4-BE49-F238E27FC236}">
                <a16:creationId xmlns:a16="http://schemas.microsoft.com/office/drawing/2014/main" id="{622B76D0-1DCB-B0E2-8244-5FCB1710C5D6}"/>
              </a:ext>
            </a:extLst>
          </p:cNvPr>
          <p:cNvSpPr/>
          <p:nvPr/>
        </p:nvSpPr>
        <p:spPr>
          <a:xfrm>
            <a:off x="7895273" y="2222800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bescherming van kennis</a:t>
            </a:r>
          </a:p>
        </p:txBody>
      </p:sp>
      <p:sp>
        <p:nvSpPr>
          <p:cNvPr id="20" name="Rectangle: Rounded Corners 43">
            <a:extLst>
              <a:ext uri="{FF2B5EF4-FFF2-40B4-BE49-F238E27FC236}">
                <a16:creationId xmlns:a16="http://schemas.microsoft.com/office/drawing/2014/main" id="{A8D916B9-010F-7EA6-81E0-7BB58D2D997D}"/>
              </a:ext>
            </a:extLst>
          </p:cNvPr>
          <p:cNvSpPr/>
          <p:nvPr/>
        </p:nvSpPr>
        <p:spPr>
          <a:xfrm>
            <a:off x="7897921" y="3198663"/>
            <a:ext cx="2088000" cy="720000"/>
          </a:xfrm>
          <a:prstGeom prst="roundRect">
            <a:avLst>
              <a:gd name="adj" fmla="val 16667"/>
            </a:avLst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benutting van kennis</a:t>
            </a:r>
          </a:p>
        </p:txBody>
      </p:sp>
      <p:sp>
        <p:nvSpPr>
          <p:cNvPr id="25" name="Rectangle: Rounded Corners 43">
            <a:extLst>
              <a:ext uri="{FF2B5EF4-FFF2-40B4-BE49-F238E27FC236}">
                <a16:creationId xmlns:a16="http://schemas.microsoft.com/office/drawing/2014/main" id="{F17DA26D-0D6A-3098-505E-9D918CDA1654}"/>
              </a:ext>
            </a:extLst>
          </p:cNvPr>
          <p:cNvSpPr/>
          <p:nvPr/>
        </p:nvSpPr>
        <p:spPr>
          <a:xfrm>
            <a:off x="7895273" y="1277800"/>
            <a:ext cx="2088000" cy="72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balans van </a:t>
            </a:r>
            <a:r>
              <a:rPr lang="nl-NL" sz="1400" i="1" dirty="0" err="1"/>
              <a:t>promote</a:t>
            </a:r>
            <a:r>
              <a:rPr lang="nl-NL" sz="1400" i="1" dirty="0"/>
              <a:t> </a:t>
            </a:r>
            <a:r>
              <a:rPr lang="nl-NL" sz="1400" dirty="0"/>
              <a:t>en </a:t>
            </a:r>
            <a:r>
              <a:rPr lang="nl-NL" sz="1400" i="1" dirty="0" err="1"/>
              <a:t>protect</a:t>
            </a:r>
            <a:endParaRPr lang="nl-NL" sz="1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289A14B-3C02-4896-A493-F9EE33812E77}"/>
              </a:ext>
            </a:extLst>
          </p:cNvPr>
          <p:cNvCxnSpPr>
            <a:cxnSpLocks/>
            <a:stCxn id="31" idx="3"/>
            <a:endCxn id="14" idx="1"/>
          </p:cNvCxnSpPr>
          <p:nvPr/>
        </p:nvCxnSpPr>
        <p:spPr>
          <a:xfrm flipV="1">
            <a:off x="4026997" y="2571860"/>
            <a:ext cx="428889" cy="1386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AE01E04-E0A7-9F3E-BBB9-BE6B27DED7DD}"/>
              </a:ext>
            </a:extLst>
          </p:cNvPr>
          <p:cNvCxnSpPr>
            <a:cxnSpLocks/>
            <a:stCxn id="61" idx="3"/>
            <a:endCxn id="53" idx="1"/>
          </p:cNvCxnSpPr>
          <p:nvPr/>
        </p:nvCxnSpPr>
        <p:spPr>
          <a:xfrm flipV="1">
            <a:off x="4026997" y="3583203"/>
            <a:ext cx="428889" cy="9159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3B3E833-A371-A828-96CB-289E7C21E45E}"/>
              </a:ext>
            </a:extLst>
          </p:cNvPr>
          <p:cNvCxnSpPr>
            <a:cxnSpLocks/>
          </p:cNvCxnSpPr>
          <p:nvPr/>
        </p:nvCxnSpPr>
        <p:spPr>
          <a:xfrm>
            <a:off x="4045944" y="1078457"/>
            <a:ext cx="401850" cy="5013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C3CBB61E-8AB5-03E3-1E02-AF4E976E3D8D}"/>
              </a:ext>
            </a:extLst>
          </p:cNvPr>
          <p:cNvCxnSpPr>
            <a:cxnSpLocks/>
            <a:stCxn id="14" idx="3"/>
            <a:endCxn id="18" idx="1"/>
          </p:cNvCxnSpPr>
          <p:nvPr/>
        </p:nvCxnSpPr>
        <p:spPr>
          <a:xfrm>
            <a:off x="7573698" y="2571860"/>
            <a:ext cx="321575" cy="109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69493E0B-F09B-8516-906A-13A706CFDFD7}"/>
              </a:ext>
            </a:extLst>
          </p:cNvPr>
          <p:cNvSpPr/>
          <p:nvPr/>
        </p:nvSpPr>
        <p:spPr>
          <a:xfrm>
            <a:off x="23923" y="5702552"/>
            <a:ext cx="4649301" cy="1113642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Externe </a:t>
            </a:r>
            <a:r>
              <a:rPr lang="en-US" sz="1200" b="1" dirty="0" err="1">
                <a:solidFill>
                  <a:schemeClr val="tx1"/>
                </a:solidFill>
              </a:rPr>
              <a:t>invloeden</a:t>
            </a:r>
            <a:endParaRPr lang="en-US" sz="1200" dirty="0">
              <a:solidFill>
                <a:schemeClr val="tx1"/>
              </a:solidFill>
            </a:endParaRPr>
          </a:p>
          <a:p>
            <a:r>
              <a:rPr lang="nl-NL" sz="1200" dirty="0">
                <a:solidFill>
                  <a:schemeClr val="tx1"/>
                </a:solidFill>
              </a:rPr>
              <a:t>- Geopolitieke verhoudingen en bedreigingen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Beleidsinzet interdepartementaal ten aanzien van kennisveiligheid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Wet- en regelgeving octrooien, merken en modellen internationaal </a:t>
            </a:r>
          </a:p>
          <a:p>
            <a:r>
              <a:rPr lang="nl-NL" sz="1200" dirty="0">
                <a:solidFill>
                  <a:schemeClr val="tx1"/>
                </a:solidFill>
              </a:rPr>
              <a:t>- Kennisontwikkeling in buitenland</a:t>
            </a:r>
          </a:p>
        </p:txBody>
      </p:sp>
      <p:cxnSp>
        <p:nvCxnSpPr>
          <p:cNvPr id="11" name="Straight Connector 24">
            <a:extLst>
              <a:ext uri="{FF2B5EF4-FFF2-40B4-BE49-F238E27FC236}">
                <a16:creationId xmlns:a16="http://schemas.microsoft.com/office/drawing/2014/main" id="{DA51285F-3CC8-754F-0DC3-AEB2BF501AED}"/>
              </a:ext>
            </a:extLst>
          </p:cNvPr>
          <p:cNvCxnSpPr>
            <a:cxnSpLocks/>
          </p:cNvCxnSpPr>
          <p:nvPr/>
        </p:nvCxnSpPr>
        <p:spPr>
          <a:xfrm flipV="1">
            <a:off x="9915205" y="5763274"/>
            <a:ext cx="0" cy="54000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9">
            <a:extLst>
              <a:ext uri="{FF2B5EF4-FFF2-40B4-BE49-F238E27FC236}">
                <a16:creationId xmlns:a16="http://schemas.microsoft.com/office/drawing/2014/main" id="{6B4782B3-8A9C-5439-DE96-112B1826F7C7}"/>
              </a:ext>
            </a:extLst>
          </p:cNvPr>
          <p:cNvSpPr/>
          <p:nvPr/>
        </p:nvSpPr>
        <p:spPr>
          <a:xfrm>
            <a:off x="7709819" y="1003462"/>
            <a:ext cx="4408449" cy="475576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Rectangle: Rounded Corners 16">
            <a:extLst>
              <a:ext uri="{FF2B5EF4-FFF2-40B4-BE49-F238E27FC236}">
                <a16:creationId xmlns:a16="http://schemas.microsoft.com/office/drawing/2014/main" id="{7E2C3887-1594-1D50-39EB-4C20CD85170F}"/>
              </a:ext>
            </a:extLst>
          </p:cNvPr>
          <p:cNvSpPr/>
          <p:nvPr/>
        </p:nvSpPr>
        <p:spPr>
          <a:xfrm>
            <a:off x="2008823" y="1933608"/>
            <a:ext cx="2018174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Bewustwording Nationale leidraad kennisveiligheid</a:t>
            </a:r>
          </a:p>
        </p:txBody>
      </p:sp>
      <p:sp>
        <p:nvSpPr>
          <p:cNvPr id="51" name="Rectangle: Rounded Corners 21">
            <a:extLst>
              <a:ext uri="{FF2B5EF4-FFF2-40B4-BE49-F238E27FC236}">
                <a16:creationId xmlns:a16="http://schemas.microsoft.com/office/drawing/2014/main" id="{BDD62A23-EA3E-3D88-A282-4B41EF03BECA}"/>
              </a:ext>
            </a:extLst>
          </p:cNvPr>
          <p:cNvSpPr/>
          <p:nvPr/>
        </p:nvSpPr>
        <p:spPr>
          <a:xfrm>
            <a:off x="2008823" y="4801085"/>
            <a:ext cx="2018174" cy="772963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Merk- en modelbescherming: vertegenwoordiging bij BOIP, EUIPO en WIPO</a:t>
            </a:r>
          </a:p>
        </p:txBody>
      </p:sp>
      <p:sp>
        <p:nvSpPr>
          <p:cNvPr id="53" name="Rectangle: Rounded Corners 13">
            <a:extLst>
              <a:ext uri="{FF2B5EF4-FFF2-40B4-BE49-F238E27FC236}">
                <a16:creationId xmlns:a16="http://schemas.microsoft.com/office/drawing/2014/main" id="{4ACBA5D0-3EA5-9183-851D-6CB7B1D0788C}"/>
              </a:ext>
            </a:extLst>
          </p:cNvPr>
          <p:cNvSpPr/>
          <p:nvPr/>
        </p:nvSpPr>
        <p:spPr>
          <a:xfrm>
            <a:off x="4455886" y="3133203"/>
            <a:ext cx="3117812" cy="900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dirty="0">
                <a:solidFill>
                  <a:schemeClr val="bg1"/>
                </a:solidFill>
              </a:rPr>
              <a:t>Bevordering van benutting van kennis voor innovatie via octrooi-informatie en spelregels voor publiek-private samenwerking</a:t>
            </a:r>
          </a:p>
        </p:txBody>
      </p:sp>
      <p:sp>
        <p:nvSpPr>
          <p:cNvPr id="61" name="Rectangle: Rounded Corners 21">
            <a:extLst>
              <a:ext uri="{FF2B5EF4-FFF2-40B4-BE49-F238E27FC236}">
                <a16:creationId xmlns:a16="http://schemas.microsoft.com/office/drawing/2014/main" id="{E6E57646-2284-43DB-F8CF-F2EBFDCA3F01}"/>
              </a:ext>
            </a:extLst>
          </p:cNvPr>
          <p:cNvSpPr/>
          <p:nvPr/>
        </p:nvSpPr>
        <p:spPr>
          <a:xfrm>
            <a:off x="2008823" y="4265154"/>
            <a:ext cx="2018174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Spelregels voor publiek-private samenwerking</a:t>
            </a:r>
          </a:p>
        </p:txBody>
      </p:sp>
      <p:sp>
        <p:nvSpPr>
          <p:cNvPr id="62" name="Rectangle: Rounded Corners 13">
            <a:extLst>
              <a:ext uri="{FF2B5EF4-FFF2-40B4-BE49-F238E27FC236}">
                <a16:creationId xmlns:a16="http://schemas.microsoft.com/office/drawing/2014/main" id="{06E48356-C1D5-280F-C06E-714743D3753B}"/>
              </a:ext>
            </a:extLst>
          </p:cNvPr>
          <p:cNvSpPr/>
          <p:nvPr/>
        </p:nvSpPr>
        <p:spPr>
          <a:xfrm>
            <a:off x="4455886" y="1222039"/>
            <a:ext cx="3117812" cy="747867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b="0" dirty="0">
                <a:solidFill>
                  <a:schemeClr val="bg1"/>
                </a:solidFill>
              </a:rPr>
              <a:t>Ondersteuning en bewustwording bij kennisinstellingen over kennisveiligheid</a:t>
            </a:r>
            <a:endParaRPr lang="nl-NL" sz="13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16">
            <a:extLst>
              <a:ext uri="{FF2B5EF4-FFF2-40B4-BE49-F238E27FC236}">
                <a16:creationId xmlns:a16="http://schemas.microsoft.com/office/drawing/2014/main" id="{6A839BF0-AF83-1ED0-4B4D-56A5AABE323F}"/>
              </a:ext>
            </a:extLst>
          </p:cNvPr>
          <p:cNvSpPr/>
          <p:nvPr/>
        </p:nvSpPr>
        <p:spPr>
          <a:xfrm>
            <a:off x="2008823" y="1372760"/>
            <a:ext cx="2018174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Wetsvoorstel screening kennisveiligheid</a:t>
            </a:r>
          </a:p>
        </p:txBody>
      </p:sp>
      <p:sp>
        <p:nvSpPr>
          <p:cNvPr id="32" name="Rectangle: Rounded Corners 21">
            <a:extLst>
              <a:ext uri="{FF2B5EF4-FFF2-40B4-BE49-F238E27FC236}">
                <a16:creationId xmlns:a16="http://schemas.microsoft.com/office/drawing/2014/main" id="{ED7FB419-5A30-7054-0D0E-EBEE388A4101}"/>
              </a:ext>
            </a:extLst>
          </p:cNvPr>
          <p:cNvSpPr/>
          <p:nvPr/>
        </p:nvSpPr>
        <p:spPr>
          <a:xfrm>
            <a:off x="2008823" y="3570423"/>
            <a:ext cx="2018174" cy="612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Unitair octrooi en eengemaakt octrooigerecht, met divisie in Nederland</a:t>
            </a:r>
          </a:p>
        </p:txBody>
      </p:sp>
      <p:sp>
        <p:nvSpPr>
          <p:cNvPr id="43" name="Rectangle: Rounded Corners 16">
            <a:extLst>
              <a:ext uri="{FF2B5EF4-FFF2-40B4-BE49-F238E27FC236}">
                <a16:creationId xmlns:a16="http://schemas.microsoft.com/office/drawing/2014/main" id="{A345674B-10A1-8C3A-49D1-FD87FA1598E1}"/>
              </a:ext>
            </a:extLst>
          </p:cNvPr>
          <p:cNvSpPr/>
          <p:nvPr/>
        </p:nvSpPr>
        <p:spPr>
          <a:xfrm>
            <a:off x="2008823" y="3028887"/>
            <a:ext cx="2018174" cy="468000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Modernisering Octrooiwet in voorbereiding</a:t>
            </a:r>
          </a:p>
        </p:txBody>
      </p:sp>
      <p:sp>
        <p:nvSpPr>
          <p:cNvPr id="57" name="Rectangle: Rounded Corners 13">
            <a:extLst>
              <a:ext uri="{FF2B5EF4-FFF2-40B4-BE49-F238E27FC236}">
                <a16:creationId xmlns:a16="http://schemas.microsoft.com/office/drawing/2014/main" id="{BA57E876-FF3C-9744-3C56-F774B60C656E}"/>
              </a:ext>
            </a:extLst>
          </p:cNvPr>
          <p:cNvSpPr/>
          <p:nvPr/>
        </p:nvSpPr>
        <p:spPr>
          <a:xfrm>
            <a:off x="4455886" y="4200003"/>
            <a:ext cx="3117812" cy="90000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b="0" dirty="0">
                <a:solidFill>
                  <a:schemeClr val="bg1"/>
                </a:solidFill>
              </a:rPr>
              <a:t>In Benelux-, Europees en mondiaal verband bijdragen aan adequate regelgeving en werkwijzen bij merk-</a:t>
            </a:r>
          </a:p>
          <a:p>
            <a:pPr algn="ctr"/>
            <a:r>
              <a:rPr lang="nl-NL" sz="1300" b="0" dirty="0">
                <a:solidFill>
                  <a:schemeClr val="bg1"/>
                </a:solidFill>
              </a:rPr>
              <a:t>en modelbescherming</a:t>
            </a:r>
            <a:endParaRPr lang="nl-NL" sz="1300" dirty="0">
              <a:solidFill>
                <a:schemeClr val="bg1"/>
              </a:solidFill>
            </a:endParaRPr>
          </a:p>
        </p:txBody>
      </p:sp>
      <p:cxnSp>
        <p:nvCxnSpPr>
          <p:cNvPr id="65" name="Straight Arrow Connector 15">
            <a:extLst>
              <a:ext uri="{FF2B5EF4-FFF2-40B4-BE49-F238E27FC236}">
                <a16:creationId xmlns:a16="http://schemas.microsoft.com/office/drawing/2014/main" id="{BCC59E7F-817A-CA13-BCA1-C72FBCD29069}"/>
              </a:ext>
            </a:extLst>
          </p:cNvPr>
          <p:cNvCxnSpPr>
            <a:cxnSpLocks/>
            <a:stCxn id="31" idx="3"/>
            <a:endCxn id="53" idx="1"/>
          </p:cNvCxnSpPr>
          <p:nvPr/>
        </p:nvCxnSpPr>
        <p:spPr>
          <a:xfrm>
            <a:off x="4026997" y="2710506"/>
            <a:ext cx="428889" cy="8726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15">
            <a:extLst>
              <a:ext uri="{FF2B5EF4-FFF2-40B4-BE49-F238E27FC236}">
                <a16:creationId xmlns:a16="http://schemas.microsoft.com/office/drawing/2014/main" id="{2746F2C9-843A-A055-FACD-6261FF46DA5D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4045742" y="2571860"/>
            <a:ext cx="410144" cy="153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15">
            <a:extLst>
              <a:ext uri="{FF2B5EF4-FFF2-40B4-BE49-F238E27FC236}">
                <a16:creationId xmlns:a16="http://schemas.microsoft.com/office/drawing/2014/main" id="{F3B08AED-359C-61FD-C609-3658DF0EE237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4036217" y="2571860"/>
            <a:ext cx="419669" cy="818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78">
            <a:extLst>
              <a:ext uri="{FF2B5EF4-FFF2-40B4-BE49-F238E27FC236}">
                <a16:creationId xmlns:a16="http://schemas.microsoft.com/office/drawing/2014/main" id="{BCFB4B07-8030-35DB-026B-3FAF4B8B0B40}"/>
              </a:ext>
            </a:extLst>
          </p:cNvPr>
          <p:cNvCxnSpPr>
            <a:cxnSpLocks/>
          </p:cNvCxnSpPr>
          <p:nvPr/>
        </p:nvCxnSpPr>
        <p:spPr>
          <a:xfrm flipV="1">
            <a:off x="4034102" y="1563605"/>
            <a:ext cx="446060" cy="6311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85">
            <a:extLst>
              <a:ext uri="{FF2B5EF4-FFF2-40B4-BE49-F238E27FC236}">
                <a16:creationId xmlns:a16="http://schemas.microsoft.com/office/drawing/2014/main" id="{A31F93A9-4C77-2A15-0B87-27F300018C9C}"/>
              </a:ext>
            </a:extLst>
          </p:cNvPr>
          <p:cNvCxnSpPr/>
          <p:nvPr/>
        </p:nvCxnSpPr>
        <p:spPr>
          <a:xfrm>
            <a:off x="4031433" y="1574014"/>
            <a:ext cx="432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7">
            <a:extLst>
              <a:ext uri="{FF2B5EF4-FFF2-40B4-BE49-F238E27FC236}">
                <a16:creationId xmlns:a16="http://schemas.microsoft.com/office/drawing/2014/main" id="{81CDE7EA-7590-A45F-647E-4E873F1D1290}"/>
              </a:ext>
            </a:extLst>
          </p:cNvPr>
          <p:cNvCxnSpPr>
            <a:cxnSpLocks/>
          </p:cNvCxnSpPr>
          <p:nvPr/>
        </p:nvCxnSpPr>
        <p:spPr>
          <a:xfrm>
            <a:off x="1817416" y="1081346"/>
            <a:ext cx="11704" cy="417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82">
            <a:extLst>
              <a:ext uri="{FF2B5EF4-FFF2-40B4-BE49-F238E27FC236}">
                <a16:creationId xmlns:a16="http://schemas.microsoft.com/office/drawing/2014/main" id="{7A38D417-31D1-1188-0A0F-E522F217723D}"/>
              </a:ext>
            </a:extLst>
          </p:cNvPr>
          <p:cNvCxnSpPr/>
          <p:nvPr/>
        </p:nvCxnSpPr>
        <p:spPr>
          <a:xfrm>
            <a:off x="1818023" y="1079589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82">
            <a:extLst>
              <a:ext uri="{FF2B5EF4-FFF2-40B4-BE49-F238E27FC236}">
                <a16:creationId xmlns:a16="http://schemas.microsoft.com/office/drawing/2014/main" id="{3669DB7C-CCA6-1642-0C36-C0A3212230BA}"/>
              </a:ext>
            </a:extLst>
          </p:cNvPr>
          <p:cNvCxnSpPr/>
          <p:nvPr/>
        </p:nvCxnSpPr>
        <p:spPr>
          <a:xfrm>
            <a:off x="1818023" y="1607410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82">
            <a:extLst>
              <a:ext uri="{FF2B5EF4-FFF2-40B4-BE49-F238E27FC236}">
                <a16:creationId xmlns:a16="http://schemas.microsoft.com/office/drawing/2014/main" id="{E873F13F-621A-5255-0B18-708976038928}"/>
              </a:ext>
            </a:extLst>
          </p:cNvPr>
          <p:cNvCxnSpPr/>
          <p:nvPr/>
        </p:nvCxnSpPr>
        <p:spPr>
          <a:xfrm>
            <a:off x="1818023" y="2169384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82">
            <a:extLst>
              <a:ext uri="{FF2B5EF4-FFF2-40B4-BE49-F238E27FC236}">
                <a16:creationId xmlns:a16="http://schemas.microsoft.com/office/drawing/2014/main" id="{E5975071-1B84-BAC1-F795-6C8880A4B20B}"/>
              </a:ext>
            </a:extLst>
          </p:cNvPr>
          <p:cNvCxnSpPr/>
          <p:nvPr/>
        </p:nvCxnSpPr>
        <p:spPr>
          <a:xfrm>
            <a:off x="1818023" y="3869598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82">
            <a:extLst>
              <a:ext uri="{FF2B5EF4-FFF2-40B4-BE49-F238E27FC236}">
                <a16:creationId xmlns:a16="http://schemas.microsoft.com/office/drawing/2014/main" id="{EB599592-9E6B-71C2-5702-86AEBE955F49}"/>
              </a:ext>
            </a:extLst>
          </p:cNvPr>
          <p:cNvCxnSpPr/>
          <p:nvPr/>
        </p:nvCxnSpPr>
        <p:spPr>
          <a:xfrm>
            <a:off x="1826732" y="5260252"/>
            <a:ext cx="180000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22">
            <a:extLst>
              <a:ext uri="{FF2B5EF4-FFF2-40B4-BE49-F238E27FC236}">
                <a16:creationId xmlns:a16="http://schemas.microsoft.com/office/drawing/2014/main" id="{95E50113-5B6E-B529-DC43-D6AB46E9794F}"/>
              </a:ext>
            </a:extLst>
          </p:cNvPr>
          <p:cNvCxnSpPr>
            <a:cxnSpLocks/>
          </p:cNvCxnSpPr>
          <p:nvPr/>
        </p:nvCxnSpPr>
        <p:spPr>
          <a:xfrm flipV="1">
            <a:off x="4694623" y="6316603"/>
            <a:ext cx="5220000" cy="1096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80">
            <a:extLst>
              <a:ext uri="{FF2B5EF4-FFF2-40B4-BE49-F238E27FC236}">
                <a16:creationId xmlns:a16="http://schemas.microsoft.com/office/drawing/2014/main" id="{2E9A8B01-9AC8-9B8E-3B53-73B2AB4A5D2C}"/>
              </a:ext>
            </a:extLst>
          </p:cNvPr>
          <p:cNvCxnSpPr>
            <a:cxnSpLocks/>
            <a:endCxn id="57" idx="1"/>
          </p:cNvCxnSpPr>
          <p:nvPr/>
        </p:nvCxnSpPr>
        <p:spPr>
          <a:xfrm flipV="1">
            <a:off x="4027823" y="4650003"/>
            <a:ext cx="428063" cy="5891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5">
            <a:extLst>
              <a:ext uri="{FF2B5EF4-FFF2-40B4-BE49-F238E27FC236}">
                <a16:creationId xmlns:a16="http://schemas.microsoft.com/office/drawing/2014/main" id="{EAD0E95E-0138-8D92-4DC2-8CBA58C0D8E9}"/>
              </a:ext>
            </a:extLst>
          </p:cNvPr>
          <p:cNvCxnSpPr>
            <a:cxnSpLocks/>
            <a:stCxn id="53" idx="3"/>
            <a:endCxn id="20" idx="1"/>
          </p:cNvCxnSpPr>
          <p:nvPr/>
        </p:nvCxnSpPr>
        <p:spPr>
          <a:xfrm flipV="1">
            <a:off x="7573698" y="3558663"/>
            <a:ext cx="324223" cy="245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Rectangle: Rounded Corners 43">
            <a:extLst>
              <a:ext uri="{FF2B5EF4-FFF2-40B4-BE49-F238E27FC236}">
                <a16:creationId xmlns:a16="http://schemas.microsoft.com/office/drawing/2014/main" id="{150F6463-D034-7F82-C932-6E380AFC2CDF}"/>
              </a:ext>
            </a:extLst>
          </p:cNvPr>
          <p:cNvSpPr/>
          <p:nvPr/>
        </p:nvSpPr>
        <p:spPr>
          <a:xfrm>
            <a:off x="7916971" y="4227363"/>
            <a:ext cx="2088000" cy="720000"/>
          </a:xfrm>
          <a:prstGeom prst="roundRect">
            <a:avLst>
              <a:gd name="adj" fmla="val 16667"/>
            </a:avLst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Adequate bescherming van merken en modellen</a:t>
            </a:r>
          </a:p>
        </p:txBody>
      </p:sp>
      <p:cxnSp>
        <p:nvCxnSpPr>
          <p:cNvPr id="82" name="Straight Arrow Connector 75">
            <a:extLst>
              <a:ext uri="{FF2B5EF4-FFF2-40B4-BE49-F238E27FC236}">
                <a16:creationId xmlns:a16="http://schemas.microsoft.com/office/drawing/2014/main" id="{2BBA0170-1C36-CAD8-FB3B-838D03BBAAF1}"/>
              </a:ext>
            </a:extLst>
          </p:cNvPr>
          <p:cNvCxnSpPr>
            <a:cxnSpLocks/>
            <a:stCxn id="57" idx="3"/>
            <a:endCxn id="80" idx="1"/>
          </p:cNvCxnSpPr>
          <p:nvPr/>
        </p:nvCxnSpPr>
        <p:spPr>
          <a:xfrm flipV="1">
            <a:off x="7573698" y="4587363"/>
            <a:ext cx="343273" cy="62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75">
            <a:extLst>
              <a:ext uri="{FF2B5EF4-FFF2-40B4-BE49-F238E27FC236}">
                <a16:creationId xmlns:a16="http://schemas.microsoft.com/office/drawing/2014/main" id="{ED050ADB-2F7D-A773-8D57-32A617EBE952}"/>
              </a:ext>
            </a:extLst>
          </p:cNvPr>
          <p:cNvCxnSpPr>
            <a:cxnSpLocks/>
            <a:endCxn id="25" idx="1"/>
          </p:cNvCxnSpPr>
          <p:nvPr/>
        </p:nvCxnSpPr>
        <p:spPr>
          <a:xfrm>
            <a:off x="7583223" y="1569608"/>
            <a:ext cx="312050" cy="681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3834AFB5-FB21-0EBD-A172-80CBA0DC912C}"/>
              </a:ext>
            </a:extLst>
          </p:cNvPr>
          <p:cNvCxnSpPr>
            <a:stCxn id="18" idx="3"/>
            <a:endCxn id="19" idx="1"/>
          </p:cNvCxnSpPr>
          <p:nvPr/>
        </p:nvCxnSpPr>
        <p:spPr>
          <a:xfrm>
            <a:off x="9983273" y="2582800"/>
            <a:ext cx="445457" cy="5797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243AB04-E642-4161-F732-53485ED43E13}"/>
              </a:ext>
            </a:extLst>
          </p:cNvPr>
          <p:cNvCxnSpPr>
            <a:stCxn id="25" idx="3"/>
            <a:endCxn id="19" idx="1"/>
          </p:cNvCxnSpPr>
          <p:nvPr/>
        </p:nvCxnSpPr>
        <p:spPr>
          <a:xfrm>
            <a:off x="9983273" y="1637800"/>
            <a:ext cx="445457" cy="15247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DDBB86A7-1383-E8B9-C342-F2FB02D7EC60}"/>
              </a:ext>
            </a:extLst>
          </p:cNvPr>
          <p:cNvCxnSpPr>
            <a:stCxn id="20" idx="3"/>
            <a:endCxn id="19" idx="1"/>
          </p:cNvCxnSpPr>
          <p:nvPr/>
        </p:nvCxnSpPr>
        <p:spPr>
          <a:xfrm flipV="1">
            <a:off x="9985921" y="3162533"/>
            <a:ext cx="442809" cy="3961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9934E4B6-0FAC-D02B-8267-A9B4DE0C2D2F}"/>
              </a:ext>
            </a:extLst>
          </p:cNvPr>
          <p:cNvCxnSpPr>
            <a:stCxn id="80" idx="3"/>
            <a:endCxn id="19" idx="1"/>
          </p:cNvCxnSpPr>
          <p:nvPr/>
        </p:nvCxnSpPr>
        <p:spPr>
          <a:xfrm flipV="1">
            <a:off x="10004971" y="3162533"/>
            <a:ext cx="423759" cy="14248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012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2" y="367982"/>
            <a:ext cx="3019279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5454630" y="367982"/>
            <a:ext cx="20880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50819" y="237368"/>
            <a:ext cx="2088000" cy="501414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449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B6. VESTIGINGS- EN INVESTERINGSKLIMAAT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900" y="1488201"/>
            <a:ext cx="1605775" cy="58782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Budget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18CEEE-9F79-8DB1-51F8-C67E01A44644}"/>
              </a:ext>
            </a:extLst>
          </p:cNvPr>
          <p:cNvSpPr/>
          <p:nvPr/>
        </p:nvSpPr>
        <p:spPr>
          <a:xfrm>
            <a:off x="2027162" y="1897565"/>
            <a:ext cx="3020400" cy="958842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- Fiscale ondernemerschapsregelingen</a:t>
            </a:r>
          </a:p>
          <a:p>
            <a:pPr algn="ctr"/>
            <a:r>
              <a:rPr lang="nl-NL" sz="1200" dirty="0"/>
              <a:t>- Fiscale regelingen bedrijfsopvolging</a:t>
            </a:r>
          </a:p>
          <a:p>
            <a:pPr algn="ctr"/>
            <a:r>
              <a:rPr lang="nl-NL" sz="1200" dirty="0"/>
              <a:t>- Mkb Deals</a:t>
            </a:r>
          </a:p>
          <a:p>
            <a:pPr algn="ctr"/>
            <a:r>
              <a:rPr lang="nl-NL" sz="1200" dirty="0"/>
              <a:t>- NFIA</a:t>
            </a:r>
          </a:p>
          <a:p>
            <a:pPr algn="ctr"/>
            <a:r>
              <a:rPr lang="nl-NL" sz="1200" dirty="0"/>
              <a:t>- </a:t>
            </a:r>
            <a:r>
              <a:rPr lang="nl-NL" sz="1200" dirty="0" err="1"/>
              <a:t>NLGroeit</a:t>
            </a:r>
            <a:endParaRPr lang="nl-NL" sz="120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D4F5A4F-3FAF-46CE-35C4-47577D57087F}"/>
              </a:ext>
            </a:extLst>
          </p:cNvPr>
          <p:cNvSpPr/>
          <p:nvPr/>
        </p:nvSpPr>
        <p:spPr>
          <a:xfrm>
            <a:off x="5454630" y="1761894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ondernemings-vaardigheden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5454630" y="863290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ondernemers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5456872" y="2657496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Internationale promotie Nederland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388CF38-D221-9314-5DEA-0E399A0800B5}"/>
              </a:ext>
            </a:extLst>
          </p:cNvPr>
          <p:cNvSpPr/>
          <p:nvPr/>
        </p:nvSpPr>
        <p:spPr>
          <a:xfrm>
            <a:off x="5425889" y="3867241"/>
            <a:ext cx="2088000" cy="76385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Inzicht in het vestigingsklimaat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9C5C4DB-C9DE-D03F-2BE8-CC1D8647D678}"/>
              </a:ext>
            </a:extLst>
          </p:cNvPr>
          <p:cNvSpPr/>
          <p:nvPr/>
        </p:nvSpPr>
        <p:spPr>
          <a:xfrm>
            <a:off x="7949698" y="978510"/>
            <a:ext cx="2088000" cy="36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Versterking mkb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356E858-D8D8-0C04-C351-3D9868CC3D4C}"/>
              </a:ext>
            </a:extLst>
          </p:cNvPr>
          <p:cNvSpPr/>
          <p:nvPr/>
        </p:nvSpPr>
        <p:spPr>
          <a:xfrm>
            <a:off x="7949698" y="4674543"/>
            <a:ext cx="2088000" cy="36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randvoorwaarden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47008" y="2320842"/>
            <a:ext cx="1605600" cy="2082496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Attractief vestigings- &amp; </a:t>
            </a:r>
            <a:r>
              <a:rPr lang="nl-NL" sz="1400" dirty="0" err="1"/>
              <a:t>investerings-klimaat</a:t>
            </a:r>
            <a:r>
              <a:rPr lang="nl-NL" sz="1400" dirty="0"/>
              <a:t>, inclusief gerichte acquisitie buitenlandse bedrijven en investeringen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6E2998-6A3B-2A25-E4A3-858BFE3C9A01}"/>
              </a:ext>
            </a:extLst>
          </p:cNvPr>
          <p:cNvSpPr/>
          <p:nvPr/>
        </p:nvSpPr>
        <p:spPr>
          <a:xfrm>
            <a:off x="7727796" y="863290"/>
            <a:ext cx="4408449" cy="499760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4822B7-4FF7-B99D-71F0-EEF52B2219C5}"/>
              </a:ext>
            </a:extLst>
          </p:cNvPr>
          <p:cNvSpPr/>
          <p:nvPr/>
        </p:nvSpPr>
        <p:spPr>
          <a:xfrm>
            <a:off x="41905" y="5620214"/>
            <a:ext cx="3870595" cy="1126273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nl-NL" sz="1400" dirty="0">
                <a:solidFill>
                  <a:schemeClr val="tx1"/>
                </a:solidFill>
              </a:rPr>
              <a:t>- Conjunctuur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Vestigings- en investeringsklimaat buitenland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Politiek klimaat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Beleid rest EZK, FIN, SZW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61B4E8-2453-5440-D498-32FBCFEC2376}"/>
              </a:ext>
            </a:extLst>
          </p:cNvPr>
          <p:cNvCxnSpPr>
            <a:stCxn id="21" idx="3"/>
          </p:cNvCxnSpPr>
          <p:nvPr/>
        </p:nvCxnSpPr>
        <p:spPr>
          <a:xfrm>
            <a:off x="3912500" y="6183351"/>
            <a:ext cx="6023237" cy="167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6CF73B2-6C10-51C3-0E7A-4D1DA7BD10E5}"/>
              </a:ext>
            </a:extLst>
          </p:cNvPr>
          <p:cNvCxnSpPr>
            <a:stCxn id="20" idx="2"/>
          </p:cNvCxnSpPr>
          <p:nvPr/>
        </p:nvCxnSpPr>
        <p:spPr>
          <a:xfrm>
            <a:off x="9932021" y="5860892"/>
            <a:ext cx="3716" cy="33918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799248D-B61C-0342-2729-5CD95A0FB39F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1647675" y="1782112"/>
            <a:ext cx="379487" cy="5948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E8FD648-4BDF-814F-D242-701B7EED6671}"/>
              </a:ext>
            </a:extLst>
          </p:cNvPr>
          <p:cNvCxnSpPr>
            <a:cxnSpLocks/>
          </p:cNvCxnSpPr>
          <p:nvPr/>
        </p:nvCxnSpPr>
        <p:spPr>
          <a:xfrm>
            <a:off x="5210168" y="2708205"/>
            <a:ext cx="2242" cy="165754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0D01392-B00A-3AB3-CD68-07C41F19D8DB}"/>
              </a:ext>
            </a:extLst>
          </p:cNvPr>
          <p:cNvCxnSpPr>
            <a:cxnSpLocks/>
          </p:cNvCxnSpPr>
          <p:nvPr/>
        </p:nvCxnSpPr>
        <p:spPr>
          <a:xfrm>
            <a:off x="5205610" y="4249169"/>
            <a:ext cx="2403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8D28B09-9084-C738-6D40-25FFB488E3C1}"/>
              </a:ext>
            </a:extLst>
          </p:cNvPr>
          <p:cNvSpPr/>
          <p:nvPr/>
        </p:nvSpPr>
        <p:spPr>
          <a:xfrm>
            <a:off x="8452" y="2765482"/>
            <a:ext cx="1605775" cy="1600270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Faciliterend en coördinerend beleid gericht op o.a. </a:t>
            </a:r>
          </a:p>
          <a:p>
            <a:pPr algn="ctr"/>
            <a:r>
              <a:rPr lang="nl-NL" sz="1200" dirty="0"/>
              <a:t>- voorspelbaar beleid</a:t>
            </a:r>
          </a:p>
          <a:p>
            <a:pPr algn="ctr"/>
            <a:r>
              <a:rPr lang="nl-NL" sz="1200" dirty="0"/>
              <a:t>- fiscaal beleid</a:t>
            </a:r>
          </a:p>
          <a:p>
            <a:pPr algn="ctr"/>
            <a:r>
              <a:rPr lang="nl-NL" sz="1200" dirty="0"/>
              <a:t>- interne markt EU</a:t>
            </a:r>
          </a:p>
          <a:p>
            <a:pPr algn="ctr"/>
            <a:r>
              <a:rPr lang="nl-NL" sz="1200" dirty="0"/>
              <a:t>- infrastructuur 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33A5E14-CCAC-E490-670A-C75BC4F530B5}"/>
              </a:ext>
            </a:extLst>
          </p:cNvPr>
          <p:cNvCxnSpPr>
            <a:cxnSpLocks/>
            <a:stCxn id="24" idx="3"/>
            <a:endCxn id="11" idx="1"/>
          </p:cNvCxnSpPr>
          <p:nvPr/>
        </p:nvCxnSpPr>
        <p:spPr>
          <a:xfrm flipV="1">
            <a:off x="1614227" y="2376986"/>
            <a:ext cx="412935" cy="1188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8AC34D4-4040-F544-CCEB-A4D905CFA142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811340" y="4365752"/>
            <a:ext cx="0" cy="1254462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8EA6D3ED-64A2-3179-0BBE-2D709569E1B8}"/>
              </a:ext>
            </a:extLst>
          </p:cNvPr>
          <p:cNvSpPr/>
          <p:nvPr/>
        </p:nvSpPr>
        <p:spPr>
          <a:xfrm>
            <a:off x="2030839" y="3647745"/>
            <a:ext cx="3020400" cy="353849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Monitor Ondernemingsklimaat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3C5CF47B-8441-080A-9536-07A5FB80C311}"/>
              </a:ext>
            </a:extLst>
          </p:cNvPr>
          <p:cNvSpPr/>
          <p:nvPr/>
        </p:nvSpPr>
        <p:spPr>
          <a:xfrm>
            <a:off x="2026601" y="4160491"/>
            <a:ext cx="3020400" cy="353849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Impacttoets Nationale Koppen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5E9F8D67-F956-2EAE-8FA1-6F124BDFEE99}"/>
              </a:ext>
            </a:extLst>
          </p:cNvPr>
          <p:cNvSpPr/>
          <p:nvPr/>
        </p:nvSpPr>
        <p:spPr>
          <a:xfrm>
            <a:off x="2028557" y="4671491"/>
            <a:ext cx="3020400" cy="353849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Verkenning ondernemersakkoord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9932D30D-3581-6120-FE68-1D72738AA1FF}"/>
              </a:ext>
            </a:extLst>
          </p:cNvPr>
          <p:cNvCxnSpPr>
            <a:stCxn id="24" idx="3"/>
            <a:endCxn id="58" idx="1"/>
          </p:cNvCxnSpPr>
          <p:nvPr/>
        </p:nvCxnSpPr>
        <p:spPr>
          <a:xfrm>
            <a:off x="1614227" y="3565617"/>
            <a:ext cx="416612" cy="2590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BB9CAD5-C8BE-E011-DCC8-02BCA336B0CF}"/>
              </a:ext>
            </a:extLst>
          </p:cNvPr>
          <p:cNvCxnSpPr>
            <a:stCxn id="24" idx="3"/>
            <a:endCxn id="63" idx="1"/>
          </p:cNvCxnSpPr>
          <p:nvPr/>
        </p:nvCxnSpPr>
        <p:spPr>
          <a:xfrm>
            <a:off x="1614227" y="3565617"/>
            <a:ext cx="412374" cy="771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FA74DFD7-09F3-1E01-B109-5BD4B9E0C1F9}"/>
              </a:ext>
            </a:extLst>
          </p:cNvPr>
          <p:cNvCxnSpPr>
            <a:stCxn id="24" idx="3"/>
            <a:endCxn id="66" idx="1"/>
          </p:cNvCxnSpPr>
          <p:nvPr/>
        </p:nvCxnSpPr>
        <p:spPr>
          <a:xfrm>
            <a:off x="1614227" y="3565617"/>
            <a:ext cx="414330" cy="1282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4A1D8136-A54F-7376-76D0-9A8CCA77FF80}"/>
              </a:ext>
            </a:extLst>
          </p:cNvPr>
          <p:cNvCxnSpPr/>
          <p:nvPr/>
        </p:nvCxnSpPr>
        <p:spPr>
          <a:xfrm>
            <a:off x="5040762" y="2709749"/>
            <a:ext cx="167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0D349EAE-2C5A-725F-94D0-201EB04C96BC}"/>
              </a:ext>
            </a:extLst>
          </p:cNvPr>
          <p:cNvCxnSpPr/>
          <p:nvPr/>
        </p:nvCxnSpPr>
        <p:spPr>
          <a:xfrm>
            <a:off x="5040038" y="3824669"/>
            <a:ext cx="167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86E3E47E-C8AB-7BBF-872E-1DBC6CD59A5F}"/>
              </a:ext>
            </a:extLst>
          </p:cNvPr>
          <p:cNvCxnSpPr/>
          <p:nvPr/>
        </p:nvCxnSpPr>
        <p:spPr>
          <a:xfrm>
            <a:off x="5038591" y="4360794"/>
            <a:ext cx="167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002C412D-89DA-E585-0501-0D9D7DED3AFF}"/>
              </a:ext>
            </a:extLst>
          </p:cNvPr>
          <p:cNvCxnSpPr>
            <a:stCxn id="11" idx="3"/>
            <a:endCxn id="15" idx="1"/>
          </p:cNvCxnSpPr>
          <p:nvPr/>
        </p:nvCxnSpPr>
        <p:spPr>
          <a:xfrm>
            <a:off x="5047562" y="2376986"/>
            <a:ext cx="409310" cy="6624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5E1DAD23-DA11-127B-11DF-772EE1582B6C}"/>
              </a:ext>
            </a:extLst>
          </p:cNvPr>
          <p:cNvCxnSpPr>
            <a:stCxn id="11" idx="3"/>
            <a:endCxn id="13" idx="1"/>
          </p:cNvCxnSpPr>
          <p:nvPr/>
        </p:nvCxnSpPr>
        <p:spPr>
          <a:xfrm flipV="1">
            <a:off x="5047562" y="2143822"/>
            <a:ext cx="407068" cy="2331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4D526126-EB48-E2B0-9655-A3EA5BF087E3}"/>
              </a:ext>
            </a:extLst>
          </p:cNvPr>
          <p:cNvCxnSpPr>
            <a:stCxn id="11" idx="3"/>
            <a:endCxn id="14" idx="1"/>
          </p:cNvCxnSpPr>
          <p:nvPr/>
        </p:nvCxnSpPr>
        <p:spPr>
          <a:xfrm flipV="1">
            <a:off x="5047562" y="1245218"/>
            <a:ext cx="407068" cy="11317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32C09554-6E32-7FC7-B7C6-1B94C7FA1767}"/>
              </a:ext>
            </a:extLst>
          </p:cNvPr>
          <p:cNvSpPr/>
          <p:nvPr/>
        </p:nvSpPr>
        <p:spPr>
          <a:xfrm>
            <a:off x="7949698" y="1444764"/>
            <a:ext cx="2088000" cy="54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en beter ondernemerschap</a:t>
            </a:r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37F70216-C6C8-18C8-D165-F44331C3D9C5}"/>
              </a:ext>
            </a:extLst>
          </p:cNvPr>
          <p:cNvSpPr/>
          <p:nvPr/>
        </p:nvSpPr>
        <p:spPr>
          <a:xfrm>
            <a:off x="7949698" y="2091018"/>
            <a:ext cx="2088000" cy="54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investeringen in Nederland</a:t>
            </a:r>
          </a:p>
        </p:txBody>
      </p:sp>
      <p:sp>
        <p:nvSpPr>
          <p:cNvPr id="112" name="Rectangle: Rounded Corners 111">
            <a:extLst>
              <a:ext uri="{FF2B5EF4-FFF2-40B4-BE49-F238E27FC236}">
                <a16:creationId xmlns:a16="http://schemas.microsoft.com/office/drawing/2014/main" id="{B1617F0B-A203-EBF7-614F-F7E0F671FA44}"/>
              </a:ext>
            </a:extLst>
          </p:cNvPr>
          <p:cNvSpPr/>
          <p:nvPr/>
        </p:nvSpPr>
        <p:spPr>
          <a:xfrm>
            <a:off x="7931622" y="3207686"/>
            <a:ext cx="2088000" cy="54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Meer bedrijven naar Nederland</a:t>
            </a:r>
          </a:p>
        </p:txBody>
      </p: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5A9DFB9A-4AC8-A3AC-81A7-A973AEC9AA96}"/>
              </a:ext>
            </a:extLst>
          </p:cNvPr>
          <p:cNvSpPr/>
          <p:nvPr/>
        </p:nvSpPr>
        <p:spPr>
          <a:xfrm>
            <a:off x="7949698" y="2739352"/>
            <a:ext cx="2088000" cy="36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Doorgroei bedrijven</a:t>
            </a:r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CA418D7E-A98E-61F8-2742-35837BEE2B5C}"/>
              </a:ext>
            </a:extLst>
          </p:cNvPr>
          <p:cNvSpPr/>
          <p:nvPr/>
        </p:nvSpPr>
        <p:spPr>
          <a:xfrm>
            <a:off x="7936980" y="4021756"/>
            <a:ext cx="2088000" cy="54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Wegnemen belemmeringen</a:t>
            </a: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9AD129A6-FEEA-70D5-F8B1-FF349CDEFD5D}"/>
              </a:ext>
            </a:extLst>
          </p:cNvPr>
          <p:cNvCxnSpPr>
            <a:stCxn id="66" idx="3"/>
            <a:endCxn id="18" idx="1"/>
          </p:cNvCxnSpPr>
          <p:nvPr/>
        </p:nvCxnSpPr>
        <p:spPr>
          <a:xfrm>
            <a:off x="5048957" y="4848416"/>
            <a:ext cx="2900741" cy="61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53952F07-53F6-5E76-BCC9-E8EFEC9B2F28}"/>
              </a:ext>
            </a:extLst>
          </p:cNvPr>
          <p:cNvCxnSpPr>
            <a:stCxn id="16" idx="3"/>
            <a:endCxn id="114" idx="1"/>
          </p:cNvCxnSpPr>
          <p:nvPr/>
        </p:nvCxnSpPr>
        <p:spPr>
          <a:xfrm>
            <a:off x="7513889" y="4249169"/>
            <a:ext cx="423091" cy="425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36A88717-D8D0-4A80-BAF9-6D40BD720AF3}"/>
              </a:ext>
            </a:extLst>
          </p:cNvPr>
          <p:cNvCxnSpPr>
            <a:stCxn id="16" idx="3"/>
            <a:endCxn id="18" idx="1"/>
          </p:cNvCxnSpPr>
          <p:nvPr/>
        </p:nvCxnSpPr>
        <p:spPr>
          <a:xfrm>
            <a:off x="7513889" y="4249169"/>
            <a:ext cx="435809" cy="6053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1DF19A95-ACC6-AA76-9037-3C6F04B5FCB2}"/>
              </a:ext>
            </a:extLst>
          </p:cNvPr>
          <p:cNvCxnSpPr>
            <a:stCxn id="14" idx="3"/>
            <a:endCxn id="17" idx="1"/>
          </p:cNvCxnSpPr>
          <p:nvPr/>
        </p:nvCxnSpPr>
        <p:spPr>
          <a:xfrm flipV="1">
            <a:off x="7542630" y="1158510"/>
            <a:ext cx="407068" cy="86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9C3BA651-EC8F-1493-89CC-EDA9DBD3B6EB}"/>
              </a:ext>
            </a:extLst>
          </p:cNvPr>
          <p:cNvCxnSpPr>
            <a:stCxn id="14" idx="3"/>
            <a:endCxn id="110" idx="1"/>
          </p:cNvCxnSpPr>
          <p:nvPr/>
        </p:nvCxnSpPr>
        <p:spPr>
          <a:xfrm>
            <a:off x="7542630" y="1245218"/>
            <a:ext cx="407068" cy="4695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B833374A-1375-0666-195F-B44827830128}"/>
              </a:ext>
            </a:extLst>
          </p:cNvPr>
          <p:cNvCxnSpPr>
            <a:stCxn id="14" idx="3"/>
            <a:endCxn id="111" idx="1"/>
          </p:cNvCxnSpPr>
          <p:nvPr/>
        </p:nvCxnSpPr>
        <p:spPr>
          <a:xfrm>
            <a:off x="7542630" y="1245218"/>
            <a:ext cx="407068" cy="1115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ED48BD8B-ED12-F40A-C55A-6139C4B2E107}"/>
              </a:ext>
            </a:extLst>
          </p:cNvPr>
          <p:cNvCxnSpPr>
            <a:stCxn id="13" idx="3"/>
            <a:endCxn id="110" idx="1"/>
          </p:cNvCxnSpPr>
          <p:nvPr/>
        </p:nvCxnSpPr>
        <p:spPr>
          <a:xfrm flipV="1">
            <a:off x="7542630" y="1714764"/>
            <a:ext cx="407068" cy="4290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4F60F5A7-D71F-8218-E9C0-F90A67FAE128}"/>
              </a:ext>
            </a:extLst>
          </p:cNvPr>
          <p:cNvCxnSpPr>
            <a:stCxn id="13" idx="3"/>
            <a:endCxn id="113" idx="1"/>
          </p:cNvCxnSpPr>
          <p:nvPr/>
        </p:nvCxnSpPr>
        <p:spPr>
          <a:xfrm>
            <a:off x="7542630" y="2143822"/>
            <a:ext cx="407068" cy="7755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1E884A4D-F6A0-8A52-E74A-DFC710BD191E}"/>
              </a:ext>
            </a:extLst>
          </p:cNvPr>
          <p:cNvCxnSpPr>
            <a:stCxn id="15" idx="3"/>
            <a:endCxn id="113" idx="1"/>
          </p:cNvCxnSpPr>
          <p:nvPr/>
        </p:nvCxnSpPr>
        <p:spPr>
          <a:xfrm flipV="1">
            <a:off x="7544872" y="2919352"/>
            <a:ext cx="404826" cy="120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208DD7AA-0255-E52A-CE90-29D6C9ED4F0E}"/>
              </a:ext>
            </a:extLst>
          </p:cNvPr>
          <p:cNvCxnSpPr>
            <a:stCxn id="15" idx="3"/>
            <a:endCxn id="112" idx="1"/>
          </p:cNvCxnSpPr>
          <p:nvPr/>
        </p:nvCxnSpPr>
        <p:spPr>
          <a:xfrm>
            <a:off x="7544872" y="3039424"/>
            <a:ext cx="386750" cy="43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5FDFE434-B897-6C49-F89E-BDD3BE5EDC65}"/>
              </a:ext>
            </a:extLst>
          </p:cNvPr>
          <p:cNvCxnSpPr>
            <a:cxnSpLocks/>
          </p:cNvCxnSpPr>
          <p:nvPr/>
        </p:nvCxnSpPr>
        <p:spPr>
          <a:xfrm>
            <a:off x="10257422" y="1160414"/>
            <a:ext cx="0" cy="369671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F671AC08-7EFD-5D13-9C6B-CDC41ADB2E06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10256764" y="3362090"/>
            <a:ext cx="1902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E8E0E0E8-DCA6-EC52-6D8A-5A69674158CE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10037698" y="1158510"/>
            <a:ext cx="2197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320A10C3-2222-4348-E48C-C8AC9CDC20A9}"/>
              </a:ext>
            </a:extLst>
          </p:cNvPr>
          <p:cNvCxnSpPr>
            <a:cxnSpLocks/>
          </p:cNvCxnSpPr>
          <p:nvPr/>
        </p:nvCxnSpPr>
        <p:spPr>
          <a:xfrm>
            <a:off x="10038974" y="4853041"/>
            <a:ext cx="2197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913F0E65-93EE-11D1-E665-DB516C34A8F0}"/>
              </a:ext>
            </a:extLst>
          </p:cNvPr>
          <p:cNvCxnSpPr>
            <a:cxnSpLocks/>
          </p:cNvCxnSpPr>
          <p:nvPr/>
        </p:nvCxnSpPr>
        <p:spPr>
          <a:xfrm>
            <a:off x="10037040" y="1710679"/>
            <a:ext cx="2197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4BD1CCDB-EAD0-0595-0C34-AD5CFC7A9894}"/>
              </a:ext>
            </a:extLst>
          </p:cNvPr>
          <p:cNvCxnSpPr>
            <a:cxnSpLocks/>
          </p:cNvCxnSpPr>
          <p:nvPr/>
        </p:nvCxnSpPr>
        <p:spPr>
          <a:xfrm>
            <a:off x="10037040" y="2342885"/>
            <a:ext cx="2197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BC3AC50E-E193-782F-FF6D-6BF145EFAAAF}"/>
              </a:ext>
            </a:extLst>
          </p:cNvPr>
          <p:cNvCxnSpPr>
            <a:cxnSpLocks/>
          </p:cNvCxnSpPr>
          <p:nvPr/>
        </p:nvCxnSpPr>
        <p:spPr>
          <a:xfrm>
            <a:off x="10038974" y="2910643"/>
            <a:ext cx="2197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2E36CFAE-DDE9-794E-925E-09C0DD1649E7}"/>
              </a:ext>
            </a:extLst>
          </p:cNvPr>
          <p:cNvCxnSpPr>
            <a:cxnSpLocks/>
          </p:cNvCxnSpPr>
          <p:nvPr/>
        </p:nvCxnSpPr>
        <p:spPr>
          <a:xfrm>
            <a:off x="10028331" y="3358016"/>
            <a:ext cx="2197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B8FC5B7A-DF9E-8325-6BDF-1AE5992D3E6D}"/>
              </a:ext>
            </a:extLst>
          </p:cNvPr>
          <p:cNvCxnSpPr>
            <a:cxnSpLocks/>
          </p:cNvCxnSpPr>
          <p:nvPr/>
        </p:nvCxnSpPr>
        <p:spPr>
          <a:xfrm>
            <a:off x="10028331" y="4298090"/>
            <a:ext cx="2197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BB548AD0-E0FD-1AC2-3C3D-7517EB92D4C9}"/>
              </a:ext>
            </a:extLst>
          </p:cNvPr>
          <p:cNvSpPr/>
          <p:nvPr/>
        </p:nvSpPr>
        <p:spPr>
          <a:xfrm>
            <a:off x="41900" y="5620214"/>
            <a:ext cx="3870595" cy="1126273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nl-NL" sz="1400" dirty="0">
                <a:solidFill>
                  <a:schemeClr val="tx1"/>
                </a:solidFill>
              </a:rPr>
              <a:t>- Conjunctuur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Vestigings- en investeringsklimaat buitenland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Politiek klimaat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Beleid rest EZK, FIN, SZW</a:t>
            </a:r>
          </a:p>
        </p:txBody>
      </p:sp>
    </p:spTree>
    <p:extLst>
      <p:ext uri="{BB962C8B-B14F-4D97-AF65-F5344CB8AC3E}">
        <p14:creationId xmlns:p14="http://schemas.microsoft.com/office/powerpoint/2010/main" val="509339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713A2-F0C8-1771-AA23-ACFCE2E44029}"/>
              </a:ext>
            </a:extLst>
          </p:cNvPr>
          <p:cNvSpPr/>
          <p:nvPr/>
        </p:nvSpPr>
        <p:spPr>
          <a:xfrm>
            <a:off x="41905" y="367982"/>
            <a:ext cx="1605775" cy="369333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INPUT</a:t>
            </a:r>
            <a:endParaRPr lang="nl-NL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405886F-0203-7849-FCDA-93A7936D0A97}"/>
              </a:ext>
            </a:extLst>
          </p:cNvPr>
          <p:cNvSpPr/>
          <p:nvPr/>
        </p:nvSpPr>
        <p:spPr>
          <a:xfrm>
            <a:off x="2027162" y="367982"/>
            <a:ext cx="3019279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ACTIVITEITEN</a:t>
            </a:r>
            <a:endParaRPr lang="nl-NL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84F584-1DC9-A239-FEEB-CF614A7DCFF1}"/>
              </a:ext>
            </a:extLst>
          </p:cNvPr>
          <p:cNvSpPr/>
          <p:nvPr/>
        </p:nvSpPr>
        <p:spPr>
          <a:xfrm>
            <a:off x="5454630" y="367982"/>
            <a:ext cx="20880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OUTPUT</a:t>
            </a:r>
            <a:endParaRPr lang="nl-NL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C473B1-E630-001D-9639-95131DD99409}"/>
              </a:ext>
            </a:extLst>
          </p:cNvPr>
          <p:cNvSpPr/>
          <p:nvPr/>
        </p:nvSpPr>
        <p:spPr>
          <a:xfrm>
            <a:off x="7950819" y="237368"/>
            <a:ext cx="2088000" cy="501414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INTERMEDIATE OUTCOMES</a:t>
            </a:r>
            <a:endParaRPr lang="nl-NL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E4B2E5-5FE2-305E-2B97-2FEE226CE508}"/>
              </a:ext>
            </a:extLst>
          </p:cNvPr>
          <p:cNvSpPr/>
          <p:nvPr/>
        </p:nvSpPr>
        <p:spPr>
          <a:xfrm>
            <a:off x="10447008" y="367983"/>
            <a:ext cx="1605600" cy="370800"/>
          </a:xfrm>
          <a:prstGeom prst="round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OUTCOMES</a:t>
            </a:r>
            <a:endParaRPr lang="nl-NL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CBA138-39E6-F7F0-7BB1-11DB71BE4251}"/>
              </a:ext>
            </a:extLst>
          </p:cNvPr>
          <p:cNvSpPr txBox="1"/>
          <p:nvPr/>
        </p:nvSpPr>
        <p:spPr>
          <a:xfrm>
            <a:off x="8452" y="-1346"/>
            <a:ext cx="495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B7. GOEDE EN TOEGANKELIJKE DIENSTVERLENING</a:t>
            </a:r>
            <a:endParaRPr lang="nl-NL" b="1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B6C0F0D-E355-A104-5482-180DD11D0292}"/>
              </a:ext>
            </a:extLst>
          </p:cNvPr>
          <p:cNvSpPr/>
          <p:nvPr/>
        </p:nvSpPr>
        <p:spPr>
          <a:xfrm>
            <a:off x="41622" y="2676804"/>
            <a:ext cx="1605775" cy="58782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Budget voor organisaties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D4F5A4F-3FAF-46CE-35C4-47577D57087F}"/>
              </a:ext>
            </a:extLst>
          </p:cNvPr>
          <p:cNvSpPr/>
          <p:nvPr/>
        </p:nvSpPr>
        <p:spPr>
          <a:xfrm>
            <a:off x="5461219" y="4091257"/>
            <a:ext cx="2088000" cy="61618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Verstrekte subsidies aan bedrijven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03F6074-8566-C735-205F-9BEEA082FF21}"/>
              </a:ext>
            </a:extLst>
          </p:cNvPr>
          <p:cNvSpPr/>
          <p:nvPr/>
        </p:nvSpPr>
        <p:spPr>
          <a:xfrm>
            <a:off x="5461219" y="1265121"/>
            <a:ext cx="2088000" cy="337346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Handelsregister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AAA4980-1FE5-38A9-C157-489BA3290F36}"/>
              </a:ext>
            </a:extLst>
          </p:cNvPr>
          <p:cNvSpPr/>
          <p:nvPr/>
        </p:nvSpPr>
        <p:spPr>
          <a:xfrm>
            <a:off x="5465902" y="3146892"/>
            <a:ext cx="2088000" cy="683940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Advisering en doorverwijzingen bedrijven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39B3DE4-37DE-30B1-A626-E203DC159099}"/>
              </a:ext>
            </a:extLst>
          </p:cNvPr>
          <p:cNvSpPr/>
          <p:nvPr/>
        </p:nvSpPr>
        <p:spPr>
          <a:xfrm>
            <a:off x="10419050" y="1269666"/>
            <a:ext cx="1605600" cy="3299371"/>
          </a:xfrm>
          <a:prstGeom prst="roundRect">
            <a:avLst/>
          </a:prstGeom>
          <a:solidFill>
            <a:srgbClr val="673327"/>
          </a:solidFill>
          <a:ln>
            <a:solidFill>
              <a:srgbClr val="673327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Een goede en toegankelijke publieke</a:t>
            </a:r>
          </a:p>
          <a:p>
            <a:pPr algn="ctr"/>
            <a:r>
              <a:rPr lang="nl-NL" sz="1400" dirty="0"/>
              <a:t>dienstverlening voor ondernemers, inclusief</a:t>
            </a:r>
          </a:p>
          <a:p>
            <a:pPr algn="ctr"/>
            <a:r>
              <a:rPr lang="nl-NL" sz="1400" dirty="0"/>
              <a:t>adequate voorlichting, informatievoorziening en</a:t>
            </a:r>
          </a:p>
          <a:p>
            <a:pPr algn="ctr"/>
            <a:r>
              <a:rPr lang="nl-NL" sz="1400" dirty="0"/>
              <a:t>een actueel Handelsregister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6E2998-6A3B-2A25-E4A3-858BFE3C9A01}"/>
              </a:ext>
            </a:extLst>
          </p:cNvPr>
          <p:cNvSpPr/>
          <p:nvPr/>
        </p:nvSpPr>
        <p:spPr>
          <a:xfrm>
            <a:off x="7727796" y="863290"/>
            <a:ext cx="4408449" cy="499760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4822B7-4FF7-B99D-71F0-EEF52B2219C5}"/>
              </a:ext>
            </a:extLst>
          </p:cNvPr>
          <p:cNvSpPr/>
          <p:nvPr/>
        </p:nvSpPr>
        <p:spPr>
          <a:xfrm>
            <a:off x="41905" y="5620214"/>
            <a:ext cx="3870595" cy="1126273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nl-NL" sz="1400" dirty="0">
                <a:solidFill>
                  <a:schemeClr val="tx1"/>
                </a:solidFill>
              </a:rPr>
              <a:t>- Conjunctuur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Vestigings- en investeringsklimaat buitenland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Politiek klimaat</a:t>
            </a:r>
          </a:p>
          <a:p>
            <a:r>
              <a:rPr lang="nl-NL" sz="1400" dirty="0">
                <a:solidFill>
                  <a:schemeClr val="tx1"/>
                </a:solidFill>
              </a:rPr>
              <a:t>- Beleid rest EZK, FIN, SZW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A61B4E8-2453-5440-D498-32FBCFEC2376}"/>
              </a:ext>
            </a:extLst>
          </p:cNvPr>
          <p:cNvCxnSpPr>
            <a:stCxn id="21" idx="3"/>
          </p:cNvCxnSpPr>
          <p:nvPr/>
        </p:nvCxnSpPr>
        <p:spPr>
          <a:xfrm>
            <a:off x="3912500" y="6183351"/>
            <a:ext cx="6023237" cy="167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6CF73B2-6C10-51C3-0E7A-4D1DA7BD10E5}"/>
              </a:ext>
            </a:extLst>
          </p:cNvPr>
          <p:cNvCxnSpPr>
            <a:stCxn id="20" idx="2"/>
          </p:cNvCxnSpPr>
          <p:nvPr/>
        </p:nvCxnSpPr>
        <p:spPr>
          <a:xfrm>
            <a:off x="9932021" y="5860892"/>
            <a:ext cx="3716" cy="33918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8D28B09-9084-C738-6D40-25FFB488E3C1}"/>
              </a:ext>
            </a:extLst>
          </p:cNvPr>
          <p:cNvSpPr/>
          <p:nvPr/>
        </p:nvSpPr>
        <p:spPr>
          <a:xfrm>
            <a:off x="41622" y="1685501"/>
            <a:ext cx="1605775" cy="540000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Wet op de KVK</a:t>
            </a:r>
          </a:p>
        </p:txBody>
      </p: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5A9DFB9A-4AC8-A3AC-81A7-A973AEC9AA96}"/>
              </a:ext>
            </a:extLst>
          </p:cNvPr>
          <p:cNvSpPr/>
          <p:nvPr/>
        </p:nvSpPr>
        <p:spPr>
          <a:xfrm>
            <a:off x="7940331" y="1893932"/>
            <a:ext cx="2088000" cy="1003788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Betere ondersteuning door betere publieke/private samenwerking</a:t>
            </a:r>
          </a:p>
        </p:txBody>
      </p:sp>
      <p:sp>
        <p:nvSpPr>
          <p:cNvPr id="2" name="Rectangle: Rounded Corners 20">
            <a:extLst>
              <a:ext uri="{FF2B5EF4-FFF2-40B4-BE49-F238E27FC236}">
                <a16:creationId xmlns:a16="http://schemas.microsoft.com/office/drawing/2014/main" id="{BB548AD0-E0FD-1AC2-3C3D-7517EB92D4C9}"/>
              </a:ext>
            </a:extLst>
          </p:cNvPr>
          <p:cNvSpPr/>
          <p:nvPr/>
        </p:nvSpPr>
        <p:spPr>
          <a:xfrm>
            <a:off x="41900" y="5620214"/>
            <a:ext cx="3870595" cy="1126273"/>
          </a:xfrm>
          <a:prstGeom prst="roundRect">
            <a:avLst/>
          </a:prstGeom>
          <a:solidFill>
            <a:srgbClr val="F9E11E"/>
          </a:solidFill>
          <a:ln>
            <a:solidFill>
              <a:srgbClr val="F9E11E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>
                <a:solidFill>
                  <a:schemeClr val="tx1"/>
                </a:solidFill>
              </a:rPr>
              <a:t>Externe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invloeden</a:t>
            </a:r>
            <a:endParaRPr lang="en-US" sz="1400" b="1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tx1"/>
                </a:solidFill>
              </a:rPr>
              <a:t>- </a:t>
            </a:r>
            <a:r>
              <a:rPr lang="en-US" sz="1400" dirty="0" err="1">
                <a:solidFill>
                  <a:schemeClr val="tx1"/>
                </a:solidFill>
              </a:rPr>
              <a:t>Wensen</a:t>
            </a:r>
            <a:r>
              <a:rPr lang="en-US" sz="1400" dirty="0">
                <a:solidFill>
                  <a:schemeClr val="tx1"/>
                </a:solidFill>
              </a:rPr>
              <a:t> van </a:t>
            </a:r>
            <a:r>
              <a:rPr lang="en-US" sz="1400" dirty="0" err="1">
                <a:solidFill>
                  <a:schemeClr val="tx1"/>
                </a:solidFill>
              </a:rPr>
              <a:t>ondernemers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tx1"/>
                </a:solidFill>
              </a:rPr>
              <a:t>- Wet- </a:t>
            </a:r>
            <a:r>
              <a:rPr lang="en-US" sz="1400" dirty="0" err="1">
                <a:solidFill>
                  <a:schemeClr val="tx1"/>
                </a:solidFill>
              </a:rPr>
              <a:t>en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regelgeving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tx1"/>
                </a:solidFill>
              </a:rPr>
              <a:t>- </a:t>
            </a:r>
            <a:r>
              <a:rPr lang="en-US" sz="1400" dirty="0" err="1">
                <a:solidFill>
                  <a:schemeClr val="tx1"/>
                </a:solidFill>
              </a:rPr>
              <a:t>Dienstverlening</a:t>
            </a:r>
            <a:r>
              <a:rPr lang="en-US" sz="1400" dirty="0">
                <a:solidFill>
                  <a:schemeClr val="tx1"/>
                </a:solidFill>
              </a:rPr>
              <a:t> door </a:t>
            </a:r>
            <a:r>
              <a:rPr lang="en-US" sz="1400" dirty="0" err="1">
                <a:solidFill>
                  <a:schemeClr val="tx1"/>
                </a:solidFill>
              </a:rPr>
              <a:t>andere</a:t>
            </a:r>
            <a:r>
              <a:rPr lang="en-US" sz="1400" dirty="0">
                <a:solidFill>
                  <a:schemeClr val="tx1"/>
                </a:solidFill>
              </a:rPr>
              <a:t> (</a:t>
            </a:r>
            <a:r>
              <a:rPr lang="en-US" sz="1400" dirty="0" err="1">
                <a:solidFill>
                  <a:schemeClr val="tx1"/>
                </a:solidFill>
              </a:rPr>
              <a:t>regionale</a:t>
            </a:r>
            <a:r>
              <a:rPr lang="en-US" sz="1400" dirty="0">
                <a:solidFill>
                  <a:schemeClr val="tx1"/>
                </a:solidFill>
              </a:rPr>
              <a:t>) </a:t>
            </a:r>
            <a:r>
              <a:rPr lang="en-US" sz="1400" dirty="0" err="1">
                <a:solidFill>
                  <a:schemeClr val="tx1"/>
                </a:solidFill>
              </a:rPr>
              <a:t>partijen</a:t>
            </a:r>
            <a:r>
              <a:rPr lang="en-US" sz="1400" dirty="0">
                <a:solidFill>
                  <a:schemeClr val="tx1"/>
                </a:solidFill>
              </a:rPr>
              <a:t> in het </a:t>
            </a:r>
            <a:r>
              <a:rPr lang="en-US" sz="1400" dirty="0" err="1">
                <a:solidFill>
                  <a:schemeClr val="tx1"/>
                </a:solidFill>
              </a:rPr>
              <a:t>ecosysteem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6" name="Rectangle: Rounded Corners 109">
            <a:extLst>
              <a:ext uri="{FF2B5EF4-FFF2-40B4-BE49-F238E27FC236}">
                <a16:creationId xmlns:a16="http://schemas.microsoft.com/office/drawing/2014/main" id="{7FC19740-A809-DEC5-9635-5E0A2E5B79D3}"/>
              </a:ext>
            </a:extLst>
          </p:cNvPr>
          <p:cNvSpPr/>
          <p:nvPr/>
        </p:nvSpPr>
        <p:spPr>
          <a:xfrm>
            <a:off x="7950819" y="1072364"/>
            <a:ext cx="2088000" cy="540000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Bijdrage aan economisch rechtsverkeer</a:t>
            </a:r>
          </a:p>
        </p:txBody>
      </p:sp>
      <p:sp>
        <p:nvSpPr>
          <p:cNvPr id="123" name="Rectangle: Rounded Corners 13">
            <a:extLst>
              <a:ext uri="{FF2B5EF4-FFF2-40B4-BE49-F238E27FC236}">
                <a16:creationId xmlns:a16="http://schemas.microsoft.com/office/drawing/2014/main" id="{E3652A5B-8138-996A-D20E-9C00359CA9BE}"/>
              </a:ext>
            </a:extLst>
          </p:cNvPr>
          <p:cNvSpPr/>
          <p:nvPr/>
        </p:nvSpPr>
        <p:spPr>
          <a:xfrm>
            <a:off x="5460754" y="1882801"/>
            <a:ext cx="2088000" cy="1010727"/>
          </a:xfrm>
          <a:prstGeom prst="roundRect">
            <a:avLst/>
          </a:prstGeom>
          <a:solidFill>
            <a:srgbClr val="42145F"/>
          </a:solidFill>
          <a:ln>
            <a:solidFill>
              <a:srgbClr val="42145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Ondernemerspleinen met publieke en private partijen en een neutraal karakter</a:t>
            </a:r>
          </a:p>
        </p:txBody>
      </p:sp>
      <p:sp>
        <p:nvSpPr>
          <p:cNvPr id="157" name="Rectangle: Rounded Corners 9">
            <a:extLst>
              <a:ext uri="{FF2B5EF4-FFF2-40B4-BE49-F238E27FC236}">
                <a16:creationId xmlns:a16="http://schemas.microsoft.com/office/drawing/2014/main" id="{A1B72F73-9326-EBCA-D148-C1DAE2BB822D}"/>
              </a:ext>
            </a:extLst>
          </p:cNvPr>
          <p:cNvSpPr/>
          <p:nvPr/>
        </p:nvSpPr>
        <p:spPr>
          <a:xfrm>
            <a:off x="44305" y="3799354"/>
            <a:ext cx="1605775" cy="587822"/>
          </a:xfrm>
          <a:prstGeom prst="roundRect">
            <a:avLst/>
          </a:pr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Budget voor instrumenten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BDA7D38-21E2-6075-037F-283840129298}"/>
              </a:ext>
            </a:extLst>
          </p:cNvPr>
          <p:cNvSpPr/>
          <p:nvPr/>
        </p:nvSpPr>
        <p:spPr>
          <a:xfrm>
            <a:off x="2032457" y="1942885"/>
            <a:ext cx="3020400" cy="967757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KVK</a:t>
            </a:r>
            <a:endParaRPr lang="en-US" sz="1400" dirty="0"/>
          </a:p>
          <a:p>
            <a:pPr algn="ctr"/>
            <a:r>
              <a:rPr lang="en-US" sz="1400" dirty="0"/>
              <a:t>- </a:t>
            </a:r>
            <a:r>
              <a:rPr lang="en-US" sz="1400" dirty="0" err="1"/>
              <a:t>Uitvoeren</a:t>
            </a:r>
            <a:r>
              <a:rPr lang="en-US" sz="1400" dirty="0"/>
              <a:t> </a:t>
            </a:r>
            <a:r>
              <a:rPr lang="en-US" sz="1400" dirty="0" err="1"/>
              <a:t>registertaak</a:t>
            </a:r>
            <a:endParaRPr lang="en-US" sz="1400" dirty="0"/>
          </a:p>
          <a:p>
            <a:pPr algn="ctr"/>
            <a:r>
              <a:rPr lang="nl-NL" sz="1400" dirty="0"/>
              <a:t>- Beheer ondernemerspleinen</a:t>
            </a:r>
          </a:p>
          <a:p>
            <a:pPr algn="ctr"/>
            <a:r>
              <a:rPr lang="nl-NL" sz="1400" dirty="0"/>
              <a:t>- Uitvoeren voorlichtingstaak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B1372FB-5CBA-A803-5728-D0E8F7BFE7B1}"/>
              </a:ext>
            </a:extLst>
          </p:cNvPr>
          <p:cNvSpPr/>
          <p:nvPr/>
        </p:nvSpPr>
        <p:spPr>
          <a:xfrm>
            <a:off x="2032457" y="3371810"/>
            <a:ext cx="3020400" cy="863064"/>
          </a:xfrm>
          <a:prstGeom prst="roundRect">
            <a:avLst/>
          </a:prstGeom>
          <a:solidFill>
            <a:srgbClr val="01689B"/>
          </a:solidFill>
          <a:ln>
            <a:solidFill>
              <a:srgbClr val="01689B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RVO</a:t>
            </a:r>
            <a:endParaRPr lang="en-US" sz="1400" dirty="0"/>
          </a:p>
          <a:p>
            <a:pPr algn="ctr"/>
            <a:r>
              <a:rPr lang="en-US" sz="1400" dirty="0"/>
              <a:t>- </a:t>
            </a:r>
            <a:r>
              <a:rPr lang="en-US" sz="1400" dirty="0" err="1"/>
              <a:t>Uitvoeren</a:t>
            </a:r>
            <a:r>
              <a:rPr lang="en-US" sz="1400" dirty="0"/>
              <a:t> </a:t>
            </a:r>
            <a:r>
              <a:rPr lang="en-US" sz="1400" dirty="0" err="1"/>
              <a:t>beleidsinstrumenten</a:t>
            </a:r>
            <a:endParaRPr lang="en-US" sz="1400" dirty="0"/>
          </a:p>
          <a:p>
            <a:pPr algn="ctr"/>
            <a:r>
              <a:rPr lang="en-US" sz="1400" dirty="0"/>
              <a:t>- </a:t>
            </a:r>
            <a:r>
              <a:rPr lang="en-US" sz="1400" dirty="0" err="1"/>
              <a:t>Voorlichting</a:t>
            </a:r>
            <a:r>
              <a:rPr lang="en-US" sz="1400" dirty="0"/>
              <a:t> </a:t>
            </a:r>
            <a:r>
              <a:rPr lang="en-US" sz="1400" dirty="0" err="1"/>
              <a:t>bedrijven</a:t>
            </a:r>
            <a:endParaRPr lang="nl-NL" sz="1400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2AC179F-F268-286E-A74D-BFD2F585F282}"/>
              </a:ext>
            </a:extLst>
          </p:cNvPr>
          <p:cNvSpPr/>
          <p:nvPr/>
        </p:nvSpPr>
        <p:spPr>
          <a:xfrm>
            <a:off x="7950819" y="4396240"/>
            <a:ext cx="2088000" cy="546194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Ondersteunde bedrijven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02319FB-6BE6-39B5-A86B-29B01ADF9503}"/>
              </a:ext>
            </a:extLst>
          </p:cNvPr>
          <p:cNvCxnSpPr>
            <a:stCxn id="24" idx="3"/>
            <a:endCxn id="3" idx="1"/>
          </p:cNvCxnSpPr>
          <p:nvPr/>
        </p:nvCxnSpPr>
        <p:spPr>
          <a:xfrm>
            <a:off x="1647397" y="1955501"/>
            <a:ext cx="385060" cy="4712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C61C0805-6EBC-A4FF-2255-4449177B8294}"/>
              </a:ext>
            </a:extLst>
          </p:cNvPr>
          <p:cNvCxnSpPr>
            <a:stCxn id="10" idx="3"/>
            <a:endCxn id="3" idx="1"/>
          </p:cNvCxnSpPr>
          <p:nvPr/>
        </p:nvCxnSpPr>
        <p:spPr>
          <a:xfrm flipV="1">
            <a:off x="1647397" y="2426764"/>
            <a:ext cx="385060" cy="5439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2572CA3-5373-9E42-73B0-AC1948915697}"/>
              </a:ext>
            </a:extLst>
          </p:cNvPr>
          <p:cNvCxnSpPr>
            <a:stCxn id="10" idx="3"/>
            <a:endCxn id="12" idx="1"/>
          </p:cNvCxnSpPr>
          <p:nvPr/>
        </p:nvCxnSpPr>
        <p:spPr>
          <a:xfrm>
            <a:off x="1647397" y="2970715"/>
            <a:ext cx="385060" cy="8326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6BD8065-D89F-F622-838B-5B133D25FBA0}"/>
              </a:ext>
            </a:extLst>
          </p:cNvPr>
          <p:cNvCxnSpPr>
            <a:stCxn id="157" idx="3"/>
            <a:endCxn id="12" idx="1"/>
          </p:cNvCxnSpPr>
          <p:nvPr/>
        </p:nvCxnSpPr>
        <p:spPr>
          <a:xfrm flipV="1">
            <a:off x="1650080" y="3803342"/>
            <a:ext cx="382377" cy="2899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B512B03D-E0A0-57FA-EC6E-7B0C081651E5}"/>
              </a:ext>
            </a:extLst>
          </p:cNvPr>
          <p:cNvCxnSpPr>
            <a:stCxn id="3" idx="3"/>
            <a:endCxn id="14" idx="1"/>
          </p:cNvCxnSpPr>
          <p:nvPr/>
        </p:nvCxnSpPr>
        <p:spPr>
          <a:xfrm flipV="1">
            <a:off x="5052857" y="1433794"/>
            <a:ext cx="408362" cy="9929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143D9BF-116F-E1F7-9D14-DD6204EC239F}"/>
              </a:ext>
            </a:extLst>
          </p:cNvPr>
          <p:cNvCxnSpPr>
            <a:stCxn id="3" idx="3"/>
            <a:endCxn id="123" idx="1"/>
          </p:cNvCxnSpPr>
          <p:nvPr/>
        </p:nvCxnSpPr>
        <p:spPr>
          <a:xfrm flipV="1">
            <a:off x="5052857" y="2388165"/>
            <a:ext cx="407897" cy="385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6B1DCC2A-F4AD-64B0-ECFB-118D73080F56}"/>
              </a:ext>
            </a:extLst>
          </p:cNvPr>
          <p:cNvCxnSpPr>
            <a:stCxn id="3" idx="3"/>
            <a:endCxn id="15" idx="1"/>
          </p:cNvCxnSpPr>
          <p:nvPr/>
        </p:nvCxnSpPr>
        <p:spPr>
          <a:xfrm>
            <a:off x="5052857" y="2426764"/>
            <a:ext cx="413045" cy="10620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0883C297-C205-72F2-FE5B-B70F322CD81B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5052857" y="3803342"/>
            <a:ext cx="408362" cy="5960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47734A8-BDC3-AAF5-485E-079CD27FEB89}"/>
              </a:ext>
            </a:extLst>
          </p:cNvPr>
          <p:cNvCxnSpPr>
            <a:cxnSpLocks/>
            <a:stCxn id="13" idx="3"/>
            <a:endCxn id="18" idx="1"/>
          </p:cNvCxnSpPr>
          <p:nvPr/>
        </p:nvCxnSpPr>
        <p:spPr>
          <a:xfrm>
            <a:off x="7549219" y="4399347"/>
            <a:ext cx="401600" cy="2699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9D0B5E2-175F-7F38-211F-2A155EA22E4F}"/>
              </a:ext>
            </a:extLst>
          </p:cNvPr>
          <p:cNvCxnSpPr>
            <a:stCxn id="14" idx="3"/>
            <a:endCxn id="36" idx="1"/>
          </p:cNvCxnSpPr>
          <p:nvPr/>
        </p:nvCxnSpPr>
        <p:spPr>
          <a:xfrm flipV="1">
            <a:off x="7549219" y="1342364"/>
            <a:ext cx="401600" cy="91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5B0A393-B917-901F-61B4-B25428DB66A5}"/>
              </a:ext>
            </a:extLst>
          </p:cNvPr>
          <p:cNvCxnSpPr>
            <a:stCxn id="123" idx="3"/>
            <a:endCxn id="113" idx="1"/>
          </p:cNvCxnSpPr>
          <p:nvPr/>
        </p:nvCxnSpPr>
        <p:spPr>
          <a:xfrm>
            <a:off x="7548754" y="2388165"/>
            <a:ext cx="391577" cy="76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E5FF1FA-5671-2365-83F0-5E5BEC1FCC33}"/>
              </a:ext>
            </a:extLst>
          </p:cNvPr>
          <p:cNvCxnSpPr>
            <a:stCxn id="36" idx="3"/>
            <a:endCxn id="19" idx="1"/>
          </p:cNvCxnSpPr>
          <p:nvPr/>
        </p:nvCxnSpPr>
        <p:spPr>
          <a:xfrm>
            <a:off x="10038819" y="1342364"/>
            <a:ext cx="380231" cy="15769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673DAF65-5FE8-CBFF-AF06-73064C47E641}"/>
              </a:ext>
            </a:extLst>
          </p:cNvPr>
          <p:cNvCxnSpPr>
            <a:stCxn id="113" idx="3"/>
            <a:endCxn id="19" idx="1"/>
          </p:cNvCxnSpPr>
          <p:nvPr/>
        </p:nvCxnSpPr>
        <p:spPr>
          <a:xfrm>
            <a:off x="10028331" y="2395826"/>
            <a:ext cx="390719" cy="5235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627B0F07-B324-D375-2AB9-89458849283F}"/>
              </a:ext>
            </a:extLst>
          </p:cNvPr>
          <p:cNvSpPr/>
          <p:nvPr/>
        </p:nvSpPr>
        <p:spPr>
          <a:xfrm>
            <a:off x="7939938" y="3102412"/>
            <a:ext cx="2088000" cy="1003788"/>
          </a:xfrm>
          <a:prstGeom prst="roundRect">
            <a:avLst/>
          </a:prstGeom>
          <a:solidFill>
            <a:srgbClr val="CA005D"/>
          </a:solidFill>
          <a:ln>
            <a:solidFill>
              <a:srgbClr val="CA005D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Bedrijven weten instrumenten beter te vinden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C558C96B-041C-8A6C-8518-50F7C2A541FF}"/>
              </a:ext>
            </a:extLst>
          </p:cNvPr>
          <p:cNvCxnSpPr>
            <a:stCxn id="15" idx="3"/>
            <a:endCxn id="61" idx="1"/>
          </p:cNvCxnSpPr>
          <p:nvPr/>
        </p:nvCxnSpPr>
        <p:spPr>
          <a:xfrm>
            <a:off x="7553902" y="3488862"/>
            <a:ext cx="386036" cy="1154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C6418420-989E-E7C6-9FE1-7069F048CDEF}"/>
              </a:ext>
            </a:extLst>
          </p:cNvPr>
          <p:cNvCxnSpPr>
            <a:stCxn id="12" idx="3"/>
            <a:endCxn id="15" idx="1"/>
          </p:cNvCxnSpPr>
          <p:nvPr/>
        </p:nvCxnSpPr>
        <p:spPr>
          <a:xfrm flipV="1">
            <a:off x="5052857" y="3488862"/>
            <a:ext cx="413045" cy="3144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A45E1A80-D215-C7E8-64B5-3F0FC4CF8289}"/>
              </a:ext>
            </a:extLst>
          </p:cNvPr>
          <p:cNvCxnSpPr>
            <a:stCxn id="61" idx="3"/>
            <a:endCxn id="19" idx="1"/>
          </p:cNvCxnSpPr>
          <p:nvPr/>
        </p:nvCxnSpPr>
        <p:spPr>
          <a:xfrm flipV="1">
            <a:off x="10027938" y="2919352"/>
            <a:ext cx="391112" cy="6849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0F9DE6DB-828D-8D26-CE53-3A297024484D}"/>
              </a:ext>
            </a:extLst>
          </p:cNvPr>
          <p:cNvCxnSpPr>
            <a:stCxn id="18" idx="3"/>
            <a:endCxn id="19" idx="1"/>
          </p:cNvCxnSpPr>
          <p:nvPr/>
        </p:nvCxnSpPr>
        <p:spPr>
          <a:xfrm flipV="1">
            <a:off x="10038819" y="2919352"/>
            <a:ext cx="380231" cy="17499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129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43DDB-E622-F5A0-A41D-A8B0F4EF46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Beleidstheorieën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DACED8-32C1-07AB-F812-3D39CDBD1F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Innovatiebevordering &amp; economische vernieuwing sectoren</a:t>
            </a:r>
          </a:p>
        </p:txBody>
      </p:sp>
    </p:spTree>
    <p:extLst>
      <p:ext uri="{BB962C8B-B14F-4D97-AF65-F5344CB8AC3E}">
        <p14:creationId xmlns:p14="http://schemas.microsoft.com/office/powerpoint/2010/main" val="887531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bde8109-f994-4a60-a1d3-5c95e2ff3620}" enabled="1" method="Privileged" siteId="{1321633e-f6b9-44e2-a44f-59b9d264ecb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4083</TotalTime>
  <Words>2169</Words>
  <Application>Microsoft Office PowerPoint</Application>
  <PresentationFormat>Widescreen</PresentationFormat>
  <Paragraphs>509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Beleidstheorieën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Beleidstheorieën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Ministerie van Economische Zaken en Klimaat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Span, T. (Tommy)</dc:creator>
  <cp:lastModifiedBy>Span, T. (Tommy)</cp:lastModifiedBy>
  <cp:revision>159</cp:revision>
  <cp:lastPrinted>2024-08-22T06:48:56Z</cp:lastPrinted>
  <dcterms:created xsi:type="dcterms:W3CDTF">2024-05-17T14:04:51Z</dcterms:created>
  <dcterms:modified xsi:type="dcterms:W3CDTF">2024-10-02T11:09:07Z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Text">
    <vt:lpwstr>Intern gebruik</vt:lpwstr>
  </property>
</Properties>
</file>