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AFA7EE5" w14:textId="67CE855A" w:rsidR="00470DA1" w:rsidRPr="00811244" w:rsidRDefault="00470DA1" w:rsidP="00925536">
      <w:pPr>
        <w:spacing w:line="276" w:lineRule="auto"/>
        <w:outlineLvl w:val="0"/>
        <w:rPr>
          <w:rFonts w:ascii="Corbel" w:hAnsi="Corbel"/>
          <w:b/>
          <w:bCs/>
          <w:sz w:val="32"/>
          <w:szCs w:val="32"/>
        </w:rPr>
      </w:pPr>
      <w:bookmarkStart w:id="0" w:name="_Toc447882321"/>
      <w:bookmarkStart w:id="1" w:name="_Toc250730217"/>
    </w:p>
    <w:p w14:paraId="1592E596" w14:textId="17862184" w:rsidR="00470DA1" w:rsidRPr="00811244" w:rsidRDefault="00470DA1" w:rsidP="00925536">
      <w:pPr>
        <w:spacing w:line="276" w:lineRule="auto"/>
        <w:outlineLvl w:val="0"/>
        <w:rPr>
          <w:rFonts w:ascii="Corbel" w:hAnsi="Corbel"/>
          <w:b/>
          <w:bCs/>
          <w:sz w:val="32"/>
          <w:szCs w:val="32"/>
        </w:rPr>
      </w:pPr>
      <w:r w:rsidRPr="0C8E4858">
        <w:rPr>
          <w:rFonts w:ascii="Corbel" w:hAnsi="Corbel"/>
          <w:b/>
          <w:bCs/>
          <w:sz w:val="32"/>
          <w:szCs w:val="32"/>
        </w:rPr>
        <w:t>Aanbestedingsleidraad</w:t>
      </w:r>
    </w:p>
    <w:p w14:paraId="3F7E58AD" w14:textId="77777777" w:rsidR="00470DA1" w:rsidRPr="00811244" w:rsidRDefault="00470DA1" w:rsidP="00925536">
      <w:pPr>
        <w:spacing w:line="276" w:lineRule="auto"/>
        <w:outlineLvl w:val="0"/>
        <w:rPr>
          <w:rFonts w:ascii="Corbel" w:hAnsi="Corbel"/>
          <w:b/>
          <w:sz w:val="32"/>
        </w:rPr>
      </w:pPr>
    </w:p>
    <w:p w14:paraId="6D1CACA0" w14:textId="77777777" w:rsidR="00470DA1" w:rsidRPr="00811244" w:rsidRDefault="00470DA1" w:rsidP="00925536">
      <w:pPr>
        <w:spacing w:line="276" w:lineRule="auto"/>
        <w:outlineLvl w:val="0"/>
        <w:rPr>
          <w:rFonts w:ascii="Corbel" w:hAnsi="Corbel"/>
          <w:i/>
          <w:sz w:val="28"/>
          <w:szCs w:val="28"/>
        </w:rPr>
      </w:pPr>
    </w:p>
    <w:p w14:paraId="001776C8" w14:textId="79F7423D" w:rsidR="00470DA1" w:rsidRPr="00C30A8C" w:rsidRDefault="007B553D" w:rsidP="00925536">
      <w:pPr>
        <w:spacing w:line="276" w:lineRule="auto"/>
        <w:outlineLvl w:val="0"/>
        <w:rPr>
          <w:rFonts w:ascii="Corbel" w:hAnsi="Corbel"/>
          <w:sz w:val="28"/>
          <w:szCs w:val="28"/>
        </w:rPr>
      </w:pPr>
      <w:r w:rsidRPr="7F1E74B4">
        <w:rPr>
          <w:rFonts w:ascii="Corbel" w:hAnsi="Corbel"/>
          <w:sz w:val="28"/>
          <w:szCs w:val="28"/>
        </w:rPr>
        <w:t>Ten</w:t>
      </w:r>
      <w:r w:rsidR="6D96ECD8" w:rsidRPr="7F1E74B4">
        <w:rPr>
          <w:rFonts w:ascii="Corbel" w:hAnsi="Corbel"/>
          <w:sz w:val="28"/>
          <w:szCs w:val="28"/>
        </w:rPr>
        <w:t xml:space="preserve"> behoeve van de </w:t>
      </w:r>
    </w:p>
    <w:p w14:paraId="1F34857D" w14:textId="77777777" w:rsidR="00470DA1" w:rsidRPr="00C30A8C" w:rsidRDefault="00470DA1" w:rsidP="00925536">
      <w:pPr>
        <w:spacing w:line="276" w:lineRule="auto"/>
        <w:outlineLvl w:val="0"/>
        <w:rPr>
          <w:rFonts w:ascii="Corbel" w:hAnsi="Corbel"/>
          <w:sz w:val="28"/>
          <w:szCs w:val="28"/>
        </w:rPr>
      </w:pPr>
      <w:r w:rsidRPr="00C30A8C">
        <w:rPr>
          <w:rFonts w:ascii="Corbel" w:hAnsi="Corbel"/>
          <w:sz w:val="28"/>
          <w:szCs w:val="28"/>
        </w:rPr>
        <w:t>Europese openbare aanbesteding</w:t>
      </w:r>
    </w:p>
    <w:p w14:paraId="3CF1D40B" w14:textId="77777777" w:rsidR="00470DA1" w:rsidRPr="00C30A8C" w:rsidRDefault="00470DA1" w:rsidP="00925536">
      <w:pPr>
        <w:spacing w:line="276" w:lineRule="auto"/>
        <w:outlineLvl w:val="0"/>
        <w:rPr>
          <w:rFonts w:ascii="Corbel" w:hAnsi="Corbel"/>
          <w:sz w:val="28"/>
          <w:szCs w:val="28"/>
        </w:rPr>
      </w:pPr>
      <w:r w:rsidRPr="00C30A8C">
        <w:rPr>
          <w:rFonts w:ascii="Corbel" w:hAnsi="Corbel"/>
          <w:sz w:val="28"/>
          <w:szCs w:val="28"/>
        </w:rPr>
        <w:t>met betrekking tot</w:t>
      </w:r>
    </w:p>
    <w:p w14:paraId="246083FD" w14:textId="77777777" w:rsidR="00470DA1" w:rsidRDefault="00470DA1" w:rsidP="00925536">
      <w:pPr>
        <w:spacing w:line="276" w:lineRule="auto"/>
        <w:outlineLvl w:val="0"/>
        <w:rPr>
          <w:rFonts w:ascii="Corbel" w:hAnsi="Corbel"/>
          <w:i/>
          <w:sz w:val="28"/>
          <w:szCs w:val="28"/>
        </w:rPr>
      </w:pPr>
    </w:p>
    <w:p w14:paraId="25B43A28" w14:textId="77777777" w:rsidR="00470DA1" w:rsidRPr="00811244" w:rsidRDefault="00470DA1" w:rsidP="00925536">
      <w:pPr>
        <w:spacing w:line="276" w:lineRule="auto"/>
        <w:outlineLvl w:val="0"/>
        <w:rPr>
          <w:rFonts w:ascii="Corbel" w:hAnsi="Corbel"/>
          <w:i/>
          <w:sz w:val="28"/>
          <w:szCs w:val="28"/>
        </w:rPr>
      </w:pPr>
    </w:p>
    <w:p w14:paraId="0E27E1AF" w14:textId="77777777" w:rsidR="00470DA1" w:rsidRPr="00811244" w:rsidRDefault="00470DA1" w:rsidP="00925536">
      <w:pPr>
        <w:spacing w:line="276" w:lineRule="auto"/>
        <w:outlineLvl w:val="0"/>
        <w:rPr>
          <w:rFonts w:ascii="Corbel" w:hAnsi="Corbel"/>
          <w:i/>
          <w:sz w:val="28"/>
          <w:szCs w:val="28"/>
        </w:rPr>
      </w:pPr>
    </w:p>
    <w:p w14:paraId="2B099F30" w14:textId="16381631" w:rsidR="00470DA1" w:rsidRPr="004B0F03" w:rsidRDefault="00A10579" w:rsidP="00925536">
      <w:pPr>
        <w:tabs>
          <w:tab w:val="left" w:pos="2930"/>
        </w:tabs>
        <w:spacing w:line="276" w:lineRule="auto"/>
        <w:outlineLvl w:val="0"/>
        <w:rPr>
          <w:rFonts w:ascii="Corbel" w:hAnsi="Corbel"/>
          <w:b/>
          <w:sz w:val="40"/>
          <w:szCs w:val="40"/>
        </w:rPr>
      </w:pPr>
      <w:r w:rsidRPr="00A10579">
        <w:rPr>
          <w:rFonts w:ascii="Corbel" w:hAnsi="Corbel"/>
          <w:b/>
          <w:sz w:val="40"/>
          <w:szCs w:val="40"/>
        </w:rPr>
        <w:t>Accountantsdienstverlening</w:t>
      </w:r>
      <w:r w:rsidR="00470DA1" w:rsidRPr="004B0F03">
        <w:rPr>
          <w:rFonts w:ascii="Corbel" w:hAnsi="Corbel"/>
          <w:b/>
          <w:sz w:val="40"/>
          <w:szCs w:val="40"/>
        </w:rPr>
        <w:tab/>
      </w:r>
    </w:p>
    <w:p w14:paraId="2B2CB926" w14:textId="5B7CD8A6" w:rsidR="00470DA1" w:rsidRPr="004B0F03" w:rsidRDefault="00617551" w:rsidP="00925536">
      <w:pPr>
        <w:spacing w:line="276" w:lineRule="auto"/>
        <w:outlineLvl w:val="0"/>
        <w:rPr>
          <w:rFonts w:ascii="Corbel" w:hAnsi="Corbel"/>
          <w:i/>
          <w:sz w:val="40"/>
          <w:szCs w:val="40"/>
        </w:rPr>
      </w:pPr>
      <w:r w:rsidRPr="00617551">
        <w:rPr>
          <w:rFonts w:ascii="Corbel" w:hAnsi="Corbel"/>
          <w:i/>
          <w:sz w:val="40"/>
          <w:szCs w:val="40"/>
        </w:rPr>
        <w:t>21821</w:t>
      </w:r>
    </w:p>
    <w:p w14:paraId="6DC7AFEF" w14:textId="77777777" w:rsidR="00470DA1" w:rsidRPr="00694DC8" w:rsidRDefault="00470DA1" w:rsidP="00925536">
      <w:pPr>
        <w:spacing w:line="276" w:lineRule="auto"/>
        <w:rPr>
          <w:rFonts w:ascii="Corbel" w:hAnsi="Corbel"/>
          <w:b/>
          <w:sz w:val="24"/>
        </w:rPr>
      </w:pPr>
    </w:p>
    <w:p w14:paraId="20B54875" w14:textId="77777777" w:rsidR="00470DA1" w:rsidRPr="00694DC8" w:rsidRDefault="00470DA1" w:rsidP="00925536">
      <w:pPr>
        <w:spacing w:line="276" w:lineRule="auto"/>
        <w:rPr>
          <w:rFonts w:ascii="Corbel" w:hAnsi="Corbel"/>
          <w:b/>
          <w:sz w:val="24"/>
        </w:rPr>
      </w:pPr>
    </w:p>
    <w:p w14:paraId="65A961E1" w14:textId="77777777" w:rsidR="00C573C1" w:rsidRDefault="00C573C1" w:rsidP="00925536">
      <w:pPr>
        <w:spacing w:line="276" w:lineRule="auto"/>
        <w:rPr>
          <w:rFonts w:ascii="Corbel" w:hAnsi="Corbel"/>
        </w:rPr>
      </w:pPr>
    </w:p>
    <w:p w14:paraId="2E1CE97A" w14:textId="77777777" w:rsidR="00C573C1" w:rsidRDefault="00C573C1" w:rsidP="00925536">
      <w:pPr>
        <w:spacing w:line="276" w:lineRule="auto"/>
        <w:rPr>
          <w:rFonts w:ascii="Corbel" w:hAnsi="Corbel"/>
        </w:rPr>
      </w:pPr>
    </w:p>
    <w:p w14:paraId="2635C703" w14:textId="77777777" w:rsidR="00C573C1" w:rsidRDefault="00C573C1" w:rsidP="00925536">
      <w:pPr>
        <w:spacing w:line="276" w:lineRule="auto"/>
        <w:rPr>
          <w:rFonts w:ascii="Corbel" w:hAnsi="Corbel"/>
        </w:rPr>
      </w:pPr>
    </w:p>
    <w:p w14:paraId="782081D2" w14:textId="77777777" w:rsidR="00C573C1" w:rsidRDefault="00C573C1" w:rsidP="00925536">
      <w:pPr>
        <w:spacing w:line="276" w:lineRule="auto"/>
        <w:rPr>
          <w:rFonts w:ascii="Corbel" w:hAnsi="Corbel"/>
        </w:rPr>
      </w:pPr>
      <w:r>
        <w:rPr>
          <w:rFonts w:ascii="Arial" w:hAnsi="Arial" w:cs="Arial"/>
          <w:noProof/>
          <w:sz w:val="23"/>
          <w:szCs w:val="23"/>
        </w:rPr>
        <w:drawing>
          <wp:inline distT="0" distB="0" distL="0" distR="0" wp14:anchorId="30F8545F" wp14:editId="41C982D3">
            <wp:extent cx="2880000" cy="392727"/>
            <wp:effectExtent l="0" t="0" r="0" b="7620"/>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12215D49" w14:textId="77777777" w:rsidR="00C573C1" w:rsidRDefault="00C573C1" w:rsidP="00925536">
      <w:pPr>
        <w:spacing w:line="276" w:lineRule="auto"/>
        <w:rPr>
          <w:rFonts w:ascii="Corbel" w:hAnsi="Corbel"/>
        </w:rPr>
      </w:pPr>
    </w:p>
    <w:p w14:paraId="25048713" w14:textId="77777777" w:rsidR="00C573C1" w:rsidRDefault="00C573C1" w:rsidP="00925536">
      <w:pPr>
        <w:spacing w:line="276" w:lineRule="auto"/>
        <w:rPr>
          <w:rFonts w:ascii="Corbel" w:hAnsi="Corbel"/>
        </w:rPr>
      </w:pPr>
    </w:p>
    <w:p w14:paraId="39BE974E" w14:textId="77777777" w:rsidR="00C573C1" w:rsidRPr="00811244" w:rsidRDefault="00C573C1" w:rsidP="00925536">
      <w:pPr>
        <w:spacing w:line="276" w:lineRule="auto"/>
        <w:rPr>
          <w:rFonts w:ascii="Corbel" w:hAnsi="Corbel"/>
        </w:rPr>
      </w:pPr>
    </w:p>
    <w:p w14:paraId="5FBF560A" w14:textId="77777777" w:rsidR="00C573C1" w:rsidRDefault="00C573C1" w:rsidP="00925536">
      <w:pPr>
        <w:spacing w:line="276" w:lineRule="auto"/>
        <w:rPr>
          <w:rFonts w:ascii="Corbel" w:hAnsi="Corbel"/>
        </w:rPr>
      </w:pPr>
    </w:p>
    <w:p w14:paraId="4A549B25" w14:textId="77777777" w:rsidR="00C573C1" w:rsidRDefault="00C573C1" w:rsidP="00925536">
      <w:pPr>
        <w:spacing w:line="276" w:lineRule="auto"/>
        <w:rPr>
          <w:rFonts w:ascii="Corbel" w:hAnsi="Corbel"/>
        </w:rPr>
      </w:pPr>
    </w:p>
    <w:p w14:paraId="2AD0A84B" w14:textId="77777777" w:rsidR="00C573C1" w:rsidRDefault="00C573C1" w:rsidP="00925536">
      <w:pPr>
        <w:spacing w:line="276" w:lineRule="auto"/>
        <w:rPr>
          <w:rFonts w:ascii="Corbel" w:hAnsi="Corbel"/>
        </w:rPr>
      </w:pPr>
    </w:p>
    <w:p w14:paraId="21D51486" w14:textId="3356205C" w:rsidR="00470DA1" w:rsidRPr="00811244" w:rsidRDefault="00331DF1" w:rsidP="00925536">
      <w:pPr>
        <w:tabs>
          <w:tab w:val="left" w:pos="3510"/>
        </w:tabs>
        <w:spacing w:line="276" w:lineRule="auto"/>
        <w:rPr>
          <w:rFonts w:ascii="Corbel" w:hAnsi="Corbel"/>
          <w:b/>
          <w:sz w:val="24"/>
        </w:rPr>
      </w:pPr>
      <w:r>
        <w:rPr>
          <w:rFonts w:ascii="Corbel" w:hAnsi="Corbel"/>
          <w:b/>
          <w:sz w:val="24"/>
        </w:rPr>
        <w:tab/>
      </w:r>
    </w:p>
    <w:p w14:paraId="068112E7" w14:textId="77777777" w:rsidR="00470DA1" w:rsidRPr="00811244" w:rsidRDefault="00470DA1" w:rsidP="00925536">
      <w:pPr>
        <w:spacing w:line="276" w:lineRule="auto"/>
        <w:rPr>
          <w:rFonts w:ascii="Corbel" w:hAnsi="Corbel"/>
          <w:b/>
          <w:sz w:val="24"/>
        </w:rPr>
      </w:pPr>
    </w:p>
    <w:p w14:paraId="55B9DA70" w14:textId="77777777" w:rsidR="00275D91" w:rsidRPr="00487D98" w:rsidRDefault="00275D91" w:rsidP="00925536">
      <w:pPr>
        <w:pStyle w:val="Groot"/>
        <w:spacing w:line="276" w:lineRule="auto"/>
        <w:rPr>
          <w:rFonts w:ascii="Corbel" w:hAnsi="Corbel"/>
        </w:rPr>
      </w:pPr>
      <w:r>
        <w:rPr>
          <w:rFonts w:ascii="Corbel" w:hAnsi="Corbel"/>
        </w:rPr>
        <w:t xml:space="preserve"> </w:t>
      </w:r>
    </w:p>
    <w:p w14:paraId="55FDEAA1" w14:textId="12D73320" w:rsidR="00275D91" w:rsidRDefault="00275D91" w:rsidP="00925536">
      <w:pPr>
        <w:pStyle w:val="Groot"/>
        <w:spacing w:line="276" w:lineRule="auto"/>
        <w:rPr>
          <w:rFonts w:ascii="Corbel" w:hAnsi="Corbel"/>
          <w:sz w:val="18"/>
          <w:szCs w:val="18"/>
        </w:rPr>
      </w:pPr>
      <w:r w:rsidRPr="00487D98">
        <w:rPr>
          <w:rFonts w:ascii="Corbel" w:hAnsi="Corbel"/>
          <w:sz w:val="18"/>
          <w:szCs w:val="18"/>
        </w:rPr>
        <w:t>Versie</w:t>
      </w:r>
      <w:r w:rsidRPr="00487D98">
        <w:rPr>
          <w:rFonts w:ascii="Corbel" w:hAnsi="Corbel"/>
          <w:sz w:val="18"/>
          <w:szCs w:val="18"/>
        </w:rPr>
        <w:tab/>
        <w:t xml:space="preserve">: </w:t>
      </w:r>
      <w:r w:rsidR="00B96BC1">
        <w:rPr>
          <w:rFonts w:ascii="Corbel" w:hAnsi="Corbel"/>
          <w:sz w:val="18"/>
          <w:szCs w:val="18"/>
        </w:rPr>
        <w:t>Definitief</w:t>
      </w:r>
    </w:p>
    <w:p w14:paraId="1B4A35F9" w14:textId="0971BA26" w:rsidR="002429BC" w:rsidRDefault="00275D91" w:rsidP="00925536">
      <w:pPr>
        <w:pStyle w:val="Groot"/>
        <w:spacing w:line="276" w:lineRule="auto"/>
        <w:rPr>
          <w:rFonts w:ascii="Corbel" w:hAnsi="Corbel"/>
          <w:sz w:val="18"/>
          <w:szCs w:val="18"/>
        </w:rPr>
      </w:pPr>
      <w:r w:rsidRPr="00487D98">
        <w:rPr>
          <w:rFonts w:ascii="Corbel" w:hAnsi="Corbel"/>
          <w:sz w:val="18"/>
          <w:szCs w:val="18"/>
        </w:rPr>
        <w:t>Datum</w:t>
      </w:r>
      <w:r w:rsidRPr="00487D98">
        <w:rPr>
          <w:rFonts w:ascii="Corbel" w:hAnsi="Corbel"/>
          <w:sz w:val="18"/>
          <w:szCs w:val="18"/>
        </w:rPr>
        <w:tab/>
        <w:t xml:space="preserve">: </w:t>
      </w:r>
      <w:r w:rsidR="00B96BC1">
        <w:rPr>
          <w:rFonts w:ascii="Corbel" w:hAnsi="Corbel"/>
          <w:sz w:val="18"/>
          <w:szCs w:val="18"/>
        </w:rPr>
        <w:t>20-06-2024</w:t>
      </w:r>
    </w:p>
    <w:p w14:paraId="2E1AA97E" w14:textId="77777777" w:rsidR="002429BC" w:rsidRDefault="002429BC" w:rsidP="00925536">
      <w:pPr>
        <w:pStyle w:val="Groot"/>
        <w:spacing w:line="276" w:lineRule="auto"/>
        <w:rPr>
          <w:rFonts w:ascii="Corbel" w:hAnsi="Corbel"/>
          <w:sz w:val="18"/>
          <w:szCs w:val="18"/>
        </w:rPr>
      </w:pPr>
    </w:p>
    <w:p w14:paraId="21DC52D5" w14:textId="6472DEB4" w:rsidR="002429BC" w:rsidRDefault="002429BC" w:rsidP="00925536">
      <w:pPr>
        <w:pStyle w:val="Groot"/>
        <w:spacing w:line="276" w:lineRule="auto"/>
        <w:rPr>
          <w:rFonts w:ascii="Corbel" w:hAnsi="Corbel"/>
          <w:sz w:val="18"/>
          <w:szCs w:val="18"/>
        </w:rPr>
      </w:pPr>
    </w:p>
    <w:p w14:paraId="25D69315" w14:textId="33D5517D" w:rsidR="002429BC" w:rsidRDefault="002429BC" w:rsidP="00925536"/>
    <w:p w14:paraId="19A3FF7B" w14:textId="438CC7B5" w:rsidR="002429BC" w:rsidRDefault="002429BC" w:rsidP="00925536"/>
    <w:p w14:paraId="5B49017E" w14:textId="77777777" w:rsidR="00425328" w:rsidRDefault="00425328" w:rsidP="00925536"/>
    <w:p w14:paraId="0AD6432C" w14:textId="58DBAF59" w:rsidR="002429BC" w:rsidRDefault="002429BC" w:rsidP="00925536"/>
    <w:p w14:paraId="4FEB7ADB" w14:textId="77777777" w:rsidR="002429BC" w:rsidRPr="002429BC" w:rsidRDefault="002429BC" w:rsidP="00925536"/>
    <w:p w14:paraId="2EDCB5DB" w14:textId="4FE5117A" w:rsidR="00255B1B" w:rsidRPr="002429BC" w:rsidRDefault="00470DA1" w:rsidP="00925536">
      <w:pPr>
        <w:pStyle w:val="Groot"/>
        <w:spacing w:line="276" w:lineRule="auto"/>
        <w:rPr>
          <w:rFonts w:ascii="Corbel" w:hAnsi="Corbel"/>
          <w:sz w:val="18"/>
          <w:szCs w:val="18"/>
        </w:rPr>
        <w:sectPr w:rsidR="00255B1B" w:rsidRPr="002429BC" w:rsidSect="007D030F">
          <w:headerReference w:type="even" r:id="rId14"/>
          <w:headerReference w:type="default" r:id="rId15"/>
          <w:footerReference w:type="default" r:id="rId16"/>
          <w:pgSz w:w="11907" w:h="16840" w:code="9"/>
          <w:pgMar w:top="1701" w:right="1418" w:bottom="2268" w:left="1418" w:header="720" w:footer="720" w:gutter="0"/>
          <w:cols w:space="720"/>
          <w:titlePg/>
          <w:docGrid w:linePitch="245"/>
        </w:sectPr>
      </w:pPr>
      <w:r w:rsidRPr="002429BC">
        <w:rPr>
          <w:rFonts w:ascii="Corbel" w:hAnsi="Corbel"/>
          <w:sz w:val="18"/>
          <w:szCs w:val="18"/>
        </w:rPr>
        <w:t>© Geh</w:t>
      </w:r>
      <w:r w:rsidR="00255B1B" w:rsidRPr="002429BC">
        <w:rPr>
          <w:rFonts w:ascii="Corbel" w:hAnsi="Corbel"/>
          <w:sz w:val="18"/>
          <w:szCs w:val="18"/>
        </w:rPr>
        <w:t xml:space="preserve">ele of gedeeltelijke overneming, </w:t>
      </w:r>
      <w:r w:rsidRPr="002429BC">
        <w:rPr>
          <w:rFonts w:ascii="Corbel" w:hAnsi="Corbel"/>
          <w:sz w:val="18"/>
          <w:szCs w:val="18"/>
        </w:rPr>
        <w:t xml:space="preserve">reproductie </w:t>
      </w:r>
      <w:r w:rsidR="00255B1B" w:rsidRPr="002429BC">
        <w:rPr>
          <w:rFonts w:ascii="Corbel" w:hAnsi="Corbel"/>
          <w:sz w:val="18"/>
          <w:szCs w:val="18"/>
        </w:rPr>
        <w:t xml:space="preserve">of openbaarmaking </w:t>
      </w:r>
      <w:r w:rsidRPr="002429BC">
        <w:rPr>
          <w:rFonts w:ascii="Corbel" w:hAnsi="Corbel"/>
          <w:sz w:val="18"/>
          <w:szCs w:val="18"/>
        </w:rPr>
        <w:t xml:space="preserve">van de </w:t>
      </w:r>
      <w:r w:rsidR="00C95A79" w:rsidRPr="002429BC">
        <w:rPr>
          <w:rFonts w:ascii="Corbel" w:hAnsi="Corbel"/>
          <w:sz w:val="18"/>
          <w:szCs w:val="18"/>
        </w:rPr>
        <w:t>Aanbestedingsstuk</w:t>
      </w:r>
      <w:r w:rsidRPr="002429BC">
        <w:rPr>
          <w:rFonts w:ascii="Corbel" w:hAnsi="Corbel"/>
          <w:sz w:val="18"/>
          <w:szCs w:val="18"/>
        </w:rPr>
        <w:t xml:space="preserve">ken, op welke wijze dan ook, zonder voorafgaande </w:t>
      </w:r>
      <w:r w:rsidR="00C95A79" w:rsidRPr="002429BC">
        <w:rPr>
          <w:rFonts w:ascii="Corbel" w:hAnsi="Corbel"/>
          <w:sz w:val="18"/>
          <w:szCs w:val="18"/>
        </w:rPr>
        <w:t>Schriftelijk</w:t>
      </w:r>
      <w:r w:rsidR="00255B1B" w:rsidRPr="002429BC">
        <w:rPr>
          <w:rFonts w:ascii="Corbel" w:hAnsi="Corbel"/>
          <w:sz w:val="18"/>
          <w:szCs w:val="18"/>
        </w:rPr>
        <w:t>e</w:t>
      </w:r>
      <w:r w:rsidRPr="002429BC">
        <w:rPr>
          <w:rFonts w:ascii="Corbel" w:hAnsi="Corbel"/>
          <w:sz w:val="18"/>
          <w:szCs w:val="18"/>
        </w:rPr>
        <w:t xml:space="preserve"> toestemming van de</w:t>
      </w:r>
      <w:r w:rsidR="00255B1B" w:rsidRPr="002429BC">
        <w:rPr>
          <w:rFonts w:ascii="Corbel" w:hAnsi="Corbel"/>
          <w:sz w:val="18"/>
          <w:szCs w:val="18"/>
        </w:rPr>
        <w:t xml:space="preserve"> auteursrechthebbende</w:t>
      </w:r>
      <w:r w:rsidRPr="002429BC">
        <w:rPr>
          <w:rFonts w:ascii="Corbel" w:hAnsi="Corbel"/>
          <w:sz w:val="18"/>
          <w:szCs w:val="18"/>
        </w:rPr>
        <w:t xml:space="preserve"> is verboden, behoudens de beperkingen bij de wet gesteld. Het verbod betreft ook gehele of gedeeltelijke bewerking.</w:t>
      </w:r>
    </w:p>
    <w:p w14:paraId="64396D5F" w14:textId="77777777" w:rsidR="00470DA1" w:rsidRPr="004E1E2E" w:rsidRDefault="00470DA1" w:rsidP="00925536">
      <w:pPr>
        <w:pStyle w:val="KopInhoudsopgave"/>
        <w:spacing w:line="276" w:lineRule="auto"/>
        <w:outlineLvl w:val="0"/>
        <w:rPr>
          <w:rFonts w:ascii="Corbel" w:hAnsi="Corbel"/>
          <w:caps/>
        </w:rPr>
      </w:pPr>
      <w:r w:rsidRPr="004E1E2E">
        <w:rPr>
          <w:rFonts w:ascii="Corbel" w:hAnsi="Corbel"/>
          <w:caps/>
        </w:rPr>
        <w:lastRenderedPageBreak/>
        <w:t>Inhoudsopgave</w:t>
      </w:r>
    </w:p>
    <w:p w14:paraId="0A25B50D" w14:textId="77777777" w:rsidR="00470DA1" w:rsidRPr="00CF4485" w:rsidRDefault="00470DA1" w:rsidP="00925536"/>
    <w:p w14:paraId="455C0587" w14:textId="0546021F" w:rsidR="00E93E00" w:rsidRDefault="00470DA1">
      <w:pPr>
        <w:pStyle w:val="Inhopg1"/>
        <w:rPr>
          <w:rFonts w:asciiTheme="minorHAnsi" w:eastAsiaTheme="minorEastAsia" w:hAnsiTheme="minorHAnsi" w:cstheme="minorBidi"/>
          <w:b w:val="0"/>
          <w:caps w:val="0"/>
          <w:spacing w:val="0"/>
          <w:kern w:val="2"/>
          <w:sz w:val="24"/>
          <w:szCs w:val="24"/>
          <w14:ligatures w14:val="standardContextual"/>
        </w:rPr>
      </w:pPr>
      <w:r w:rsidRPr="00811244">
        <w:rPr>
          <w:rFonts w:ascii="Corbel" w:hAnsi="Corbel"/>
          <w:sz w:val="24"/>
        </w:rPr>
        <w:fldChar w:fldCharType="begin"/>
      </w:r>
      <w:r w:rsidRPr="00811244">
        <w:rPr>
          <w:rFonts w:ascii="Corbel" w:hAnsi="Corbel"/>
          <w:sz w:val="24"/>
        </w:rPr>
        <w:instrText xml:space="preserve"> TOC \o "1-3" \h \z </w:instrText>
      </w:r>
      <w:r w:rsidRPr="00811244">
        <w:rPr>
          <w:rFonts w:ascii="Corbel" w:hAnsi="Corbel"/>
          <w:sz w:val="24"/>
        </w:rPr>
        <w:fldChar w:fldCharType="separate"/>
      </w:r>
      <w:hyperlink w:anchor="_Toc169359390" w:history="1">
        <w:r w:rsidR="00E93E00" w:rsidRPr="00380EC3">
          <w:rPr>
            <w:rStyle w:val="Hyperlink"/>
            <w:rFonts w:ascii="Corbel" w:hAnsi="Corbel"/>
            <w14:scene3d>
              <w14:camera w14:prst="orthographicFront"/>
              <w14:lightRig w14:rig="threePt" w14:dir="t">
                <w14:rot w14:lat="0" w14:lon="0" w14:rev="0"/>
              </w14:lightRig>
            </w14:scene3d>
          </w:rPr>
          <w:t>Hoofdstuk 1</w:t>
        </w:r>
        <w:r w:rsidR="00E93E00">
          <w:rPr>
            <w:rFonts w:asciiTheme="minorHAnsi" w:eastAsiaTheme="minorEastAsia" w:hAnsiTheme="minorHAnsi" w:cstheme="minorBidi"/>
            <w:b w:val="0"/>
            <w:caps w:val="0"/>
            <w:spacing w:val="0"/>
            <w:kern w:val="2"/>
            <w:sz w:val="24"/>
            <w:szCs w:val="24"/>
            <w14:ligatures w14:val="standardContextual"/>
          </w:rPr>
          <w:tab/>
        </w:r>
        <w:r w:rsidR="00E93E00" w:rsidRPr="00380EC3">
          <w:rPr>
            <w:rStyle w:val="Hyperlink"/>
            <w:rFonts w:ascii="Corbel" w:hAnsi="Corbel"/>
          </w:rPr>
          <w:t>De aanbesteding in vogelvlucht</w:t>
        </w:r>
        <w:r w:rsidR="00E93E00">
          <w:rPr>
            <w:webHidden/>
          </w:rPr>
          <w:tab/>
        </w:r>
        <w:r w:rsidR="00E93E00">
          <w:rPr>
            <w:webHidden/>
          </w:rPr>
          <w:fldChar w:fldCharType="begin"/>
        </w:r>
        <w:r w:rsidR="00E93E00">
          <w:rPr>
            <w:webHidden/>
          </w:rPr>
          <w:instrText xml:space="preserve"> PAGEREF _Toc169359390 \h </w:instrText>
        </w:r>
        <w:r w:rsidR="00E93E00">
          <w:rPr>
            <w:webHidden/>
          </w:rPr>
        </w:r>
        <w:r w:rsidR="00E93E00">
          <w:rPr>
            <w:webHidden/>
          </w:rPr>
          <w:fldChar w:fldCharType="separate"/>
        </w:r>
        <w:r w:rsidR="00E93E00">
          <w:rPr>
            <w:webHidden/>
          </w:rPr>
          <w:t>5</w:t>
        </w:r>
        <w:r w:rsidR="00E93E00">
          <w:rPr>
            <w:webHidden/>
          </w:rPr>
          <w:fldChar w:fldCharType="end"/>
        </w:r>
      </w:hyperlink>
    </w:p>
    <w:p w14:paraId="764CF4F1" w14:textId="79EE5910"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391" w:history="1">
        <w:r w:rsidR="00E93E00" w:rsidRPr="00380EC3">
          <w:rPr>
            <w:rStyle w:val="Hyperlink"/>
            <w:rFonts w:ascii="Corbel" w:hAnsi="Corbel"/>
          </w:rPr>
          <w:t>1.1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Inleiding</w:t>
        </w:r>
        <w:r w:rsidR="00E93E00">
          <w:rPr>
            <w:webHidden/>
          </w:rPr>
          <w:tab/>
        </w:r>
        <w:r w:rsidR="00E93E00">
          <w:rPr>
            <w:webHidden/>
          </w:rPr>
          <w:fldChar w:fldCharType="begin"/>
        </w:r>
        <w:r w:rsidR="00E93E00">
          <w:rPr>
            <w:webHidden/>
          </w:rPr>
          <w:instrText xml:space="preserve"> PAGEREF _Toc169359391 \h </w:instrText>
        </w:r>
        <w:r w:rsidR="00E93E00">
          <w:rPr>
            <w:webHidden/>
          </w:rPr>
        </w:r>
        <w:r w:rsidR="00E93E00">
          <w:rPr>
            <w:webHidden/>
          </w:rPr>
          <w:fldChar w:fldCharType="separate"/>
        </w:r>
        <w:r w:rsidR="00E93E00">
          <w:rPr>
            <w:webHidden/>
          </w:rPr>
          <w:t>5</w:t>
        </w:r>
        <w:r w:rsidR="00E93E00">
          <w:rPr>
            <w:webHidden/>
          </w:rPr>
          <w:fldChar w:fldCharType="end"/>
        </w:r>
      </w:hyperlink>
    </w:p>
    <w:p w14:paraId="015DA6C8" w14:textId="02E9D9D3"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392" w:history="1">
        <w:r w:rsidR="00E93E00" w:rsidRPr="00380EC3">
          <w:rPr>
            <w:rStyle w:val="Hyperlink"/>
            <w:rFonts w:ascii="Corbel" w:hAnsi="Corbel"/>
          </w:rPr>
          <w:t>1.2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Keuze aanbestedingsprocedure</w:t>
        </w:r>
        <w:r w:rsidR="00E93E00">
          <w:rPr>
            <w:webHidden/>
          </w:rPr>
          <w:tab/>
        </w:r>
        <w:r w:rsidR="00E93E00">
          <w:rPr>
            <w:webHidden/>
          </w:rPr>
          <w:fldChar w:fldCharType="begin"/>
        </w:r>
        <w:r w:rsidR="00E93E00">
          <w:rPr>
            <w:webHidden/>
          </w:rPr>
          <w:instrText xml:space="preserve"> PAGEREF _Toc169359392 \h </w:instrText>
        </w:r>
        <w:r w:rsidR="00E93E00">
          <w:rPr>
            <w:webHidden/>
          </w:rPr>
        </w:r>
        <w:r w:rsidR="00E93E00">
          <w:rPr>
            <w:webHidden/>
          </w:rPr>
          <w:fldChar w:fldCharType="separate"/>
        </w:r>
        <w:r w:rsidR="00E93E00">
          <w:rPr>
            <w:webHidden/>
          </w:rPr>
          <w:t>5</w:t>
        </w:r>
        <w:r w:rsidR="00E93E00">
          <w:rPr>
            <w:webHidden/>
          </w:rPr>
          <w:fldChar w:fldCharType="end"/>
        </w:r>
      </w:hyperlink>
    </w:p>
    <w:p w14:paraId="00D4096C" w14:textId="2085D370"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393" w:history="1">
        <w:r w:rsidR="00E93E00" w:rsidRPr="00380EC3">
          <w:rPr>
            <w:rStyle w:val="Hyperlink"/>
            <w:rFonts w:ascii="Corbel" w:hAnsi="Corbel"/>
          </w:rPr>
          <w:t>1.3</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Digitaal aanbesteden via TenderNed</w:t>
        </w:r>
        <w:r w:rsidR="00E93E00">
          <w:rPr>
            <w:webHidden/>
          </w:rPr>
          <w:tab/>
        </w:r>
        <w:r w:rsidR="00E93E00">
          <w:rPr>
            <w:webHidden/>
          </w:rPr>
          <w:fldChar w:fldCharType="begin"/>
        </w:r>
        <w:r w:rsidR="00E93E00">
          <w:rPr>
            <w:webHidden/>
          </w:rPr>
          <w:instrText xml:space="preserve"> PAGEREF _Toc169359393 \h </w:instrText>
        </w:r>
        <w:r w:rsidR="00E93E00">
          <w:rPr>
            <w:webHidden/>
          </w:rPr>
        </w:r>
        <w:r w:rsidR="00E93E00">
          <w:rPr>
            <w:webHidden/>
          </w:rPr>
          <w:fldChar w:fldCharType="separate"/>
        </w:r>
        <w:r w:rsidR="00E93E00">
          <w:rPr>
            <w:webHidden/>
          </w:rPr>
          <w:t>5</w:t>
        </w:r>
        <w:r w:rsidR="00E93E00">
          <w:rPr>
            <w:webHidden/>
          </w:rPr>
          <w:fldChar w:fldCharType="end"/>
        </w:r>
      </w:hyperlink>
    </w:p>
    <w:p w14:paraId="617A21A4" w14:textId="40B4D954"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394" w:history="1">
        <w:r w:rsidR="00E93E00" w:rsidRPr="00380EC3">
          <w:rPr>
            <w:rStyle w:val="Hyperlink"/>
            <w:rFonts w:ascii="Corbel" w:hAnsi="Corbel"/>
          </w:rPr>
          <w:t>1.4</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Contact tijdens de aanbestedingsprocedure</w:t>
        </w:r>
        <w:r w:rsidR="00E93E00">
          <w:rPr>
            <w:webHidden/>
          </w:rPr>
          <w:tab/>
        </w:r>
        <w:r w:rsidR="00E93E00">
          <w:rPr>
            <w:webHidden/>
          </w:rPr>
          <w:fldChar w:fldCharType="begin"/>
        </w:r>
        <w:r w:rsidR="00E93E00">
          <w:rPr>
            <w:webHidden/>
          </w:rPr>
          <w:instrText xml:space="preserve"> PAGEREF _Toc169359394 \h </w:instrText>
        </w:r>
        <w:r w:rsidR="00E93E00">
          <w:rPr>
            <w:webHidden/>
          </w:rPr>
        </w:r>
        <w:r w:rsidR="00E93E00">
          <w:rPr>
            <w:webHidden/>
          </w:rPr>
          <w:fldChar w:fldCharType="separate"/>
        </w:r>
        <w:r w:rsidR="00E93E00">
          <w:rPr>
            <w:webHidden/>
          </w:rPr>
          <w:t>6</w:t>
        </w:r>
        <w:r w:rsidR="00E93E00">
          <w:rPr>
            <w:webHidden/>
          </w:rPr>
          <w:fldChar w:fldCharType="end"/>
        </w:r>
      </w:hyperlink>
    </w:p>
    <w:p w14:paraId="256978C4" w14:textId="10BEEBB4"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395" w:history="1">
        <w:r w:rsidR="00E93E00" w:rsidRPr="00380EC3">
          <w:rPr>
            <w:rStyle w:val="Hyperlink"/>
            <w:rFonts w:ascii="Corbel" w:hAnsi="Corbel"/>
          </w:rPr>
          <w:t>1.5</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Planning (indicatief)</w:t>
        </w:r>
        <w:r w:rsidR="00E93E00">
          <w:rPr>
            <w:webHidden/>
          </w:rPr>
          <w:tab/>
        </w:r>
        <w:r w:rsidR="00E93E00">
          <w:rPr>
            <w:webHidden/>
          </w:rPr>
          <w:fldChar w:fldCharType="begin"/>
        </w:r>
        <w:r w:rsidR="00E93E00">
          <w:rPr>
            <w:webHidden/>
          </w:rPr>
          <w:instrText xml:space="preserve"> PAGEREF _Toc169359395 \h </w:instrText>
        </w:r>
        <w:r w:rsidR="00E93E00">
          <w:rPr>
            <w:webHidden/>
          </w:rPr>
        </w:r>
        <w:r w:rsidR="00E93E00">
          <w:rPr>
            <w:webHidden/>
          </w:rPr>
          <w:fldChar w:fldCharType="separate"/>
        </w:r>
        <w:r w:rsidR="00E93E00">
          <w:rPr>
            <w:webHidden/>
          </w:rPr>
          <w:t>6</w:t>
        </w:r>
        <w:r w:rsidR="00E93E00">
          <w:rPr>
            <w:webHidden/>
          </w:rPr>
          <w:fldChar w:fldCharType="end"/>
        </w:r>
      </w:hyperlink>
    </w:p>
    <w:p w14:paraId="5A4ABCCF" w14:textId="68206958"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396" w:history="1">
        <w:r w:rsidR="00E93E00" w:rsidRPr="00380EC3">
          <w:rPr>
            <w:rStyle w:val="Hyperlink"/>
            <w:rFonts w:ascii="Corbel" w:hAnsi="Corbel"/>
          </w:rPr>
          <w:t>1.6</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Leeswijzer</w:t>
        </w:r>
        <w:r w:rsidR="00E93E00">
          <w:rPr>
            <w:webHidden/>
          </w:rPr>
          <w:tab/>
        </w:r>
        <w:r w:rsidR="00E93E00">
          <w:rPr>
            <w:webHidden/>
          </w:rPr>
          <w:fldChar w:fldCharType="begin"/>
        </w:r>
        <w:r w:rsidR="00E93E00">
          <w:rPr>
            <w:webHidden/>
          </w:rPr>
          <w:instrText xml:space="preserve"> PAGEREF _Toc169359396 \h </w:instrText>
        </w:r>
        <w:r w:rsidR="00E93E00">
          <w:rPr>
            <w:webHidden/>
          </w:rPr>
        </w:r>
        <w:r w:rsidR="00E93E00">
          <w:rPr>
            <w:webHidden/>
          </w:rPr>
          <w:fldChar w:fldCharType="separate"/>
        </w:r>
        <w:r w:rsidR="00E93E00">
          <w:rPr>
            <w:webHidden/>
          </w:rPr>
          <w:t>7</w:t>
        </w:r>
        <w:r w:rsidR="00E93E00">
          <w:rPr>
            <w:webHidden/>
          </w:rPr>
          <w:fldChar w:fldCharType="end"/>
        </w:r>
      </w:hyperlink>
    </w:p>
    <w:p w14:paraId="003A4797" w14:textId="1A28AD26" w:rsidR="00E93E00"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9359397" w:history="1">
        <w:r w:rsidR="00E93E00" w:rsidRPr="00380EC3">
          <w:rPr>
            <w:rStyle w:val="Hyperlink"/>
            <w:rFonts w:ascii="Corbel" w:hAnsi="Corbel"/>
            <w14:scene3d>
              <w14:camera w14:prst="orthographicFront"/>
              <w14:lightRig w14:rig="threePt" w14:dir="t">
                <w14:rot w14:lat="0" w14:lon="0" w14:rev="0"/>
              </w14:lightRig>
            </w14:scene3d>
          </w:rPr>
          <w:t>Hoofdstuk 2</w:t>
        </w:r>
        <w:r w:rsidR="00E93E00">
          <w:rPr>
            <w:rFonts w:asciiTheme="minorHAnsi" w:eastAsiaTheme="minorEastAsia" w:hAnsiTheme="minorHAnsi" w:cstheme="minorBidi"/>
            <w:b w:val="0"/>
            <w:caps w:val="0"/>
            <w:spacing w:val="0"/>
            <w:kern w:val="2"/>
            <w:sz w:val="24"/>
            <w:szCs w:val="24"/>
            <w14:ligatures w14:val="standardContextual"/>
          </w:rPr>
          <w:tab/>
        </w:r>
        <w:r w:rsidR="00E93E00" w:rsidRPr="00380EC3">
          <w:rPr>
            <w:rStyle w:val="Hyperlink"/>
            <w:rFonts w:ascii="Corbel" w:hAnsi="Corbel"/>
          </w:rPr>
          <w:t>Over de Opdracht</w:t>
        </w:r>
        <w:r w:rsidR="00E93E00">
          <w:rPr>
            <w:webHidden/>
          </w:rPr>
          <w:tab/>
        </w:r>
        <w:r w:rsidR="00E93E00">
          <w:rPr>
            <w:webHidden/>
          </w:rPr>
          <w:fldChar w:fldCharType="begin"/>
        </w:r>
        <w:r w:rsidR="00E93E00">
          <w:rPr>
            <w:webHidden/>
          </w:rPr>
          <w:instrText xml:space="preserve"> PAGEREF _Toc169359397 \h </w:instrText>
        </w:r>
        <w:r w:rsidR="00E93E00">
          <w:rPr>
            <w:webHidden/>
          </w:rPr>
        </w:r>
        <w:r w:rsidR="00E93E00">
          <w:rPr>
            <w:webHidden/>
          </w:rPr>
          <w:fldChar w:fldCharType="separate"/>
        </w:r>
        <w:r w:rsidR="00E93E00">
          <w:rPr>
            <w:webHidden/>
          </w:rPr>
          <w:t>8</w:t>
        </w:r>
        <w:r w:rsidR="00E93E00">
          <w:rPr>
            <w:webHidden/>
          </w:rPr>
          <w:fldChar w:fldCharType="end"/>
        </w:r>
      </w:hyperlink>
    </w:p>
    <w:p w14:paraId="56D91F08" w14:textId="2F1DAE08"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398" w:history="1">
        <w:r w:rsidR="00E93E00" w:rsidRPr="00380EC3">
          <w:rPr>
            <w:rStyle w:val="Hyperlink"/>
            <w:rFonts w:ascii="Corbel" w:hAnsi="Corbel"/>
          </w:rPr>
          <w:t>2.1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De Opdrachtgever</w:t>
        </w:r>
        <w:r w:rsidR="00E93E00">
          <w:rPr>
            <w:webHidden/>
          </w:rPr>
          <w:tab/>
        </w:r>
        <w:r w:rsidR="00E93E00">
          <w:rPr>
            <w:webHidden/>
          </w:rPr>
          <w:fldChar w:fldCharType="begin"/>
        </w:r>
        <w:r w:rsidR="00E93E00">
          <w:rPr>
            <w:webHidden/>
          </w:rPr>
          <w:instrText xml:space="preserve"> PAGEREF _Toc169359398 \h </w:instrText>
        </w:r>
        <w:r w:rsidR="00E93E00">
          <w:rPr>
            <w:webHidden/>
          </w:rPr>
        </w:r>
        <w:r w:rsidR="00E93E00">
          <w:rPr>
            <w:webHidden/>
          </w:rPr>
          <w:fldChar w:fldCharType="separate"/>
        </w:r>
        <w:r w:rsidR="00E93E00">
          <w:rPr>
            <w:webHidden/>
          </w:rPr>
          <w:t>8</w:t>
        </w:r>
        <w:r w:rsidR="00E93E00">
          <w:rPr>
            <w:webHidden/>
          </w:rPr>
          <w:fldChar w:fldCharType="end"/>
        </w:r>
      </w:hyperlink>
    </w:p>
    <w:p w14:paraId="62885211" w14:textId="40A737E8"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399" w:history="1">
        <w:r w:rsidR="00E93E00" w:rsidRPr="00380EC3">
          <w:rPr>
            <w:rStyle w:val="Hyperlink"/>
            <w:rFonts w:ascii="Corbel" w:hAnsi="Corbel"/>
          </w:rPr>
          <w:t>2.2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Aanleiding voor de aanbesteding</w:t>
        </w:r>
        <w:r w:rsidR="00E93E00">
          <w:rPr>
            <w:webHidden/>
          </w:rPr>
          <w:tab/>
        </w:r>
        <w:r w:rsidR="00E93E00">
          <w:rPr>
            <w:webHidden/>
          </w:rPr>
          <w:fldChar w:fldCharType="begin"/>
        </w:r>
        <w:r w:rsidR="00E93E00">
          <w:rPr>
            <w:webHidden/>
          </w:rPr>
          <w:instrText xml:space="preserve"> PAGEREF _Toc169359399 \h </w:instrText>
        </w:r>
        <w:r w:rsidR="00E93E00">
          <w:rPr>
            <w:webHidden/>
          </w:rPr>
        </w:r>
        <w:r w:rsidR="00E93E00">
          <w:rPr>
            <w:webHidden/>
          </w:rPr>
          <w:fldChar w:fldCharType="separate"/>
        </w:r>
        <w:r w:rsidR="00E93E00">
          <w:rPr>
            <w:webHidden/>
          </w:rPr>
          <w:t>8</w:t>
        </w:r>
        <w:r w:rsidR="00E93E00">
          <w:rPr>
            <w:webHidden/>
          </w:rPr>
          <w:fldChar w:fldCharType="end"/>
        </w:r>
      </w:hyperlink>
    </w:p>
    <w:p w14:paraId="22C14E70" w14:textId="3AF8248F"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0" w:history="1">
        <w:r w:rsidR="00E93E00" w:rsidRPr="00380EC3">
          <w:rPr>
            <w:rStyle w:val="Hyperlink"/>
            <w:rFonts w:ascii="Corbel" w:hAnsi="Corbel"/>
          </w:rPr>
          <w:t>2.3</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Organisatie</w:t>
        </w:r>
        <w:r w:rsidR="00E93E00">
          <w:rPr>
            <w:webHidden/>
          </w:rPr>
          <w:tab/>
        </w:r>
        <w:r w:rsidR="00E93E00">
          <w:rPr>
            <w:webHidden/>
          </w:rPr>
          <w:fldChar w:fldCharType="begin"/>
        </w:r>
        <w:r w:rsidR="00E93E00">
          <w:rPr>
            <w:webHidden/>
          </w:rPr>
          <w:instrText xml:space="preserve"> PAGEREF _Toc169359400 \h </w:instrText>
        </w:r>
        <w:r w:rsidR="00E93E00">
          <w:rPr>
            <w:webHidden/>
          </w:rPr>
        </w:r>
        <w:r w:rsidR="00E93E00">
          <w:rPr>
            <w:webHidden/>
          </w:rPr>
          <w:fldChar w:fldCharType="separate"/>
        </w:r>
        <w:r w:rsidR="00E93E00">
          <w:rPr>
            <w:webHidden/>
          </w:rPr>
          <w:t>8</w:t>
        </w:r>
        <w:r w:rsidR="00E93E00">
          <w:rPr>
            <w:webHidden/>
          </w:rPr>
          <w:fldChar w:fldCharType="end"/>
        </w:r>
      </w:hyperlink>
    </w:p>
    <w:p w14:paraId="6CEAE69E" w14:textId="4B0C0C24"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1" w:history="1">
        <w:r w:rsidR="00E93E00" w:rsidRPr="00380EC3">
          <w:rPr>
            <w:rStyle w:val="Hyperlink"/>
            <w:rFonts w:ascii="Corbel" w:hAnsi="Corbel"/>
          </w:rPr>
          <w:t>2.4</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Doelstelling van de aanbesteding</w:t>
        </w:r>
        <w:r w:rsidR="00E93E00">
          <w:rPr>
            <w:webHidden/>
          </w:rPr>
          <w:tab/>
        </w:r>
        <w:r w:rsidR="00E93E00">
          <w:rPr>
            <w:webHidden/>
          </w:rPr>
          <w:fldChar w:fldCharType="begin"/>
        </w:r>
        <w:r w:rsidR="00E93E00">
          <w:rPr>
            <w:webHidden/>
          </w:rPr>
          <w:instrText xml:space="preserve"> PAGEREF _Toc169359401 \h </w:instrText>
        </w:r>
        <w:r w:rsidR="00E93E00">
          <w:rPr>
            <w:webHidden/>
          </w:rPr>
        </w:r>
        <w:r w:rsidR="00E93E00">
          <w:rPr>
            <w:webHidden/>
          </w:rPr>
          <w:fldChar w:fldCharType="separate"/>
        </w:r>
        <w:r w:rsidR="00E93E00">
          <w:rPr>
            <w:webHidden/>
          </w:rPr>
          <w:t>10</w:t>
        </w:r>
        <w:r w:rsidR="00E93E00">
          <w:rPr>
            <w:webHidden/>
          </w:rPr>
          <w:fldChar w:fldCharType="end"/>
        </w:r>
      </w:hyperlink>
    </w:p>
    <w:p w14:paraId="0A9E23A1" w14:textId="77A99BB4"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2" w:history="1">
        <w:r w:rsidR="00E93E00" w:rsidRPr="00380EC3">
          <w:rPr>
            <w:rStyle w:val="Hyperlink"/>
            <w:rFonts w:ascii="Corbel" w:hAnsi="Corbel"/>
          </w:rPr>
          <w:t>2.5</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Samenvoegen van Opdrachten en verdeling in percelen</w:t>
        </w:r>
        <w:r w:rsidR="00E93E00">
          <w:rPr>
            <w:webHidden/>
          </w:rPr>
          <w:tab/>
        </w:r>
        <w:r w:rsidR="00E93E00">
          <w:rPr>
            <w:webHidden/>
          </w:rPr>
          <w:fldChar w:fldCharType="begin"/>
        </w:r>
        <w:r w:rsidR="00E93E00">
          <w:rPr>
            <w:webHidden/>
          </w:rPr>
          <w:instrText xml:space="preserve"> PAGEREF _Toc169359402 \h </w:instrText>
        </w:r>
        <w:r w:rsidR="00E93E00">
          <w:rPr>
            <w:webHidden/>
          </w:rPr>
        </w:r>
        <w:r w:rsidR="00E93E00">
          <w:rPr>
            <w:webHidden/>
          </w:rPr>
          <w:fldChar w:fldCharType="separate"/>
        </w:r>
        <w:r w:rsidR="00E93E00">
          <w:rPr>
            <w:webHidden/>
          </w:rPr>
          <w:t>10</w:t>
        </w:r>
        <w:r w:rsidR="00E93E00">
          <w:rPr>
            <w:webHidden/>
          </w:rPr>
          <w:fldChar w:fldCharType="end"/>
        </w:r>
      </w:hyperlink>
    </w:p>
    <w:p w14:paraId="6FC97E13" w14:textId="0BDD0380"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3" w:history="1">
        <w:r w:rsidR="00E93E00" w:rsidRPr="00380EC3">
          <w:rPr>
            <w:rStyle w:val="Hyperlink"/>
            <w:rFonts w:ascii="Corbel" w:hAnsi="Corbel"/>
          </w:rPr>
          <w:t>2.6</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Aard van de Opdracht</w:t>
        </w:r>
        <w:r w:rsidR="00E93E00">
          <w:rPr>
            <w:webHidden/>
          </w:rPr>
          <w:tab/>
        </w:r>
        <w:r w:rsidR="00E93E00">
          <w:rPr>
            <w:webHidden/>
          </w:rPr>
          <w:fldChar w:fldCharType="begin"/>
        </w:r>
        <w:r w:rsidR="00E93E00">
          <w:rPr>
            <w:webHidden/>
          </w:rPr>
          <w:instrText xml:space="preserve"> PAGEREF _Toc169359403 \h </w:instrText>
        </w:r>
        <w:r w:rsidR="00E93E00">
          <w:rPr>
            <w:webHidden/>
          </w:rPr>
        </w:r>
        <w:r w:rsidR="00E93E00">
          <w:rPr>
            <w:webHidden/>
          </w:rPr>
          <w:fldChar w:fldCharType="separate"/>
        </w:r>
        <w:r w:rsidR="00E93E00">
          <w:rPr>
            <w:webHidden/>
          </w:rPr>
          <w:t>11</w:t>
        </w:r>
        <w:r w:rsidR="00E93E00">
          <w:rPr>
            <w:webHidden/>
          </w:rPr>
          <w:fldChar w:fldCharType="end"/>
        </w:r>
      </w:hyperlink>
    </w:p>
    <w:p w14:paraId="1FF68DA6" w14:textId="05E19B2B"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4" w:history="1">
        <w:r w:rsidR="00E93E00" w:rsidRPr="00380EC3">
          <w:rPr>
            <w:rStyle w:val="Hyperlink"/>
            <w:rFonts w:ascii="Corbel" w:hAnsi="Corbel"/>
          </w:rPr>
          <w:t>2.7</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Omvang van de Opdracht</w:t>
        </w:r>
        <w:r w:rsidR="00E93E00">
          <w:rPr>
            <w:webHidden/>
          </w:rPr>
          <w:tab/>
        </w:r>
        <w:r w:rsidR="00E93E00">
          <w:rPr>
            <w:webHidden/>
          </w:rPr>
          <w:fldChar w:fldCharType="begin"/>
        </w:r>
        <w:r w:rsidR="00E93E00">
          <w:rPr>
            <w:webHidden/>
          </w:rPr>
          <w:instrText xml:space="preserve"> PAGEREF _Toc169359404 \h </w:instrText>
        </w:r>
        <w:r w:rsidR="00E93E00">
          <w:rPr>
            <w:webHidden/>
          </w:rPr>
        </w:r>
        <w:r w:rsidR="00E93E00">
          <w:rPr>
            <w:webHidden/>
          </w:rPr>
          <w:fldChar w:fldCharType="separate"/>
        </w:r>
        <w:r w:rsidR="00E93E00">
          <w:rPr>
            <w:webHidden/>
          </w:rPr>
          <w:t>11</w:t>
        </w:r>
        <w:r w:rsidR="00E93E00">
          <w:rPr>
            <w:webHidden/>
          </w:rPr>
          <w:fldChar w:fldCharType="end"/>
        </w:r>
      </w:hyperlink>
    </w:p>
    <w:p w14:paraId="50A4DEC3" w14:textId="3FC50C73"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5" w:history="1">
        <w:r w:rsidR="00E93E00" w:rsidRPr="00380EC3">
          <w:rPr>
            <w:rStyle w:val="Hyperlink"/>
            <w:rFonts w:ascii="Corbel" w:hAnsi="Corbel"/>
          </w:rPr>
          <w:t>2.8</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Vorm en duur Overeenkomst</w:t>
        </w:r>
        <w:r w:rsidR="00E93E00">
          <w:rPr>
            <w:webHidden/>
          </w:rPr>
          <w:tab/>
        </w:r>
        <w:r w:rsidR="00E93E00">
          <w:rPr>
            <w:webHidden/>
          </w:rPr>
          <w:fldChar w:fldCharType="begin"/>
        </w:r>
        <w:r w:rsidR="00E93E00">
          <w:rPr>
            <w:webHidden/>
          </w:rPr>
          <w:instrText xml:space="preserve"> PAGEREF _Toc169359405 \h </w:instrText>
        </w:r>
        <w:r w:rsidR="00E93E00">
          <w:rPr>
            <w:webHidden/>
          </w:rPr>
        </w:r>
        <w:r w:rsidR="00E93E00">
          <w:rPr>
            <w:webHidden/>
          </w:rPr>
          <w:fldChar w:fldCharType="separate"/>
        </w:r>
        <w:r w:rsidR="00E93E00">
          <w:rPr>
            <w:webHidden/>
          </w:rPr>
          <w:t>11</w:t>
        </w:r>
        <w:r w:rsidR="00E93E00">
          <w:rPr>
            <w:webHidden/>
          </w:rPr>
          <w:fldChar w:fldCharType="end"/>
        </w:r>
      </w:hyperlink>
    </w:p>
    <w:p w14:paraId="6002C74A" w14:textId="1F5F49A7"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6" w:history="1">
        <w:r w:rsidR="00E93E00" w:rsidRPr="00380EC3">
          <w:rPr>
            <w:rStyle w:val="Hyperlink"/>
            <w:rFonts w:ascii="Corbel" w:hAnsi="Corbel"/>
          </w:rPr>
          <w:t>2.9</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Wachtkamerconstructie</w:t>
        </w:r>
        <w:r w:rsidR="00E93E00">
          <w:rPr>
            <w:webHidden/>
          </w:rPr>
          <w:tab/>
        </w:r>
        <w:r w:rsidR="00E93E00">
          <w:rPr>
            <w:webHidden/>
          </w:rPr>
          <w:fldChar w:fldCharType="begin"/>
        </w:r>
        <w:r w:rsidR="00E93E00">
          <w:rPr>
            <w:webHidden/>
          </w:rPr>
          <w:instrText xml:space="preserve"> PAGEREF _Toc169359406 \h </w:instrText>
        </w:r>
        <w:r w:rsidR="00E93E00">
          <w:rPr>
            <w:webHidden/>
          </w:rPr>
        </w:r>
        <w:r w:rsidR="00E93E00">
          <w:rPr>
            <w:webHidden/>
          </w:rPr>
          <w:fldChar w:fldCharType="separate"/>
        </w:r>
        <w:r w:rsidR="00E93E00">
          <w:rPr>
            <w:webHidden/>
          </w:rPr>
          <w:t>12</w:t>
        </w:r>
        <w:r w:rsidR="00E93E00">
          <w:rPr>
            <w:webHidden/>
          </w:rPr>
          <w:fldChar w:fldCharType="end"/>
        </w:r>
      </w:hyperlink>
    </w:p>
    <w:p w14:paraId="65A443AA" w14:textId="734B275F"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7" w:history="1">
        <w:r w:rsidR="00E93E00" w:rsidRPr="00380EC3">
          <w:rPr>
            <w:rStyle w:val="Hyperlink"/>
            <w:rFonts w:ascii="Corbel" w:hAnsi="Corbel"/>
          </w:rPr>
          <w:t>2.10</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Maatschappelijk verantwoord opdrachtgeven en inkopen: Duurzaamheid</w:t>
        </w:r>
        <w:r w:rsidR="00E93E00">
          <w:rPr>
            <w:webHidden/>
          </w:rPr>
          <w:tab/>
        </w:r>
        <w:r w:rsidR="00E93E00">
          <w:rPr>
            <w:webHidden/>
          </w:rPr>
          <w:fldChar w:fldCharType="begin"/>
        </w:r>
        <w:r w:rsidR="00E93E00">
          <w:rPr>
            <w:webHidden/>
          </w:rPr>
          <w:instrText xml:space="preserve"> PAGEREF _Toc169359407 \h </w:instrText>
        </w:r>
        <w:r w:rsidR="00E93E00">
          <w:rPr>
            <w:webHidden/>
          </w:rPr>
        </w:r>
        <w:r w:rsidR="00E93E00">
          <w:rPr>
            <w:webHidden/>
          </w:rPr>
          <w:fldChar w:fldCharType="separate"/>
        </w:r>
        <w:r w:rsidR="00E93E00">
          <w:rPr>
            <w:webHidden/>
          </w:rPr>
          <w:t>12</w:t>
        </w:r>
        <w:r w:rsidR="00E93E00">
          <w:rPr>
            <w:webHidden/>
          </w:rPr>
          <w:fldChar w:fldCharType="end"/>
        </w:r>
      </w:hyperlink>
    </w:p>
    <w:p w14:paraId="69C4AC2B" w14:textId="64FB2CB1"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08" w:history="1">
        <w:r w:rsidR="00E93E00" w:rsidRPr="00380EC3">
          <w:rPr>
            <w:rStyle w:val="Hyperlink"/>
            <w:rFonts w:ascii="Corbel" w:hAnsi="Corbel"/>
          </w:rPr>
          <w:t>2.11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Maatschappelijk verantwoord opdrachtgeven en inkopen: Social return</w:t>
        </w:r>
        <w:r w:rsidR="00E93E00">
          <w:rPr>
            <w:webHidden/>
          </w:rPr>
          <w:tab/>
        </w:r>
        <w:r w:rsidR="00E93E00">
          <w:rPr>
            <w:webHidden/>
          </w:rPr>
          <w:fldChar w:fldCharType="begin"/>
        </w:r>
        <w:r w:rsidR="00E93E00">
          <w:rPr>
            <w:webHidden/>
          </w:rPr>
          <w:instrText xml:space="preserve"> PAGEREF _Toc169359408 \h </w:instrText>
        </w:r>
        <w:r w:rsidR="00E93E00">
          <w:rPr>
            <w:webHidden/>
          </w:rPr>
        </w:r>
        <w:r w:rsidR="00E93E00">
          <w:rPr>
            <w:webHidden/>
          </w:rPr>
          <w:fldChar w:fldCharType="separate"/>
        </w:r>
        <w:r w:rsidR="00E93E00">
          <w:rPr>
            <w:webHidden/>
          </w:rPr>
          <w:t>12</w:t>
        </w:r>
        <w:r w:rsidR="00E93E00">
          <w:rPr>
            <w:webHidden/>
          </w:rPr>
          <w:fldChar w:fldCharType="end"/>
        </w:r>
      </w:hyperlink>
    </w:p>
    <w:p w14:paraId="390DDE8A" w14:textId="623B5ACE" w:rsidR="00E93E00"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9359409" w:history="1">
        <w:r w:rsidR="00E93E00" w:rsidRPr="00380EC3">
          <w:rPr>
            <w:rStyle w:val="Hyperlink"/>
            <w:rFonts w:ascii="Corbel" w:hAnsi="Corbel"/>
            <w14:scene3d>
              <w14:camera w14:prst="orthographicFront"/>
              <w14:lightRig w14:rig="threePt" w14:dir="t">
                <w14:rot w14:lat="0" w14:lon="0" w14:rev="0"/>
              </w14:lightRig>
            </w14:scene3d>
          </w:rPr>
          <w:t>Hoofdstuk 3</w:t>
        </w:r>
        <w:r w:rsidR="00E93E00">
          <w:rPr>
            <w:rFonts w:asciiTheme="minorHAnsi" w:eastAsiaTheme="minorEastAsia" w:hAnsiTheme="minorHAnsi" w:cstheme="minorBidi"/>
            <w:b w:val="0"/>
            <w:caps w:val="0"/>
            <w:spacing w:val="0"/>
            <w:kern w:val="2"/>
            <w:sz w:val="24"/>
            <w:szCs w:val="24"/>
            <w14:ligatures w14:val="standardContextual"/>
          </w:rPr>
          <w:tab/>
        </w:r>
        <w:r w:rsidR="00E93E00" w:rsidRPr="00380EC3">
          <w:rPr>
            <w:rStyle w:val="Hyperlink"/>
            <w:rFonts w:ascii="Corbel" w:hAnsi="Corbel"/>
          </w:rPr>
          <w:t>Procedurele aspecten en voorschriften</w:t>
        </w:r>
        <w:r w:rsidR="00E93E00">
          <w:rPr>
            <w:webHidden/>
          </w:rPr>
          <w:tab/>
        </w:r>
        <w:r w:rsidR="00E93E00">
          <w:rPr>
            <w:webHidden/>
          </w:rPr>
          <w:fldChar w:fldCharType="begin"/>
        </w:r>
        <w:r w:rsidR="00E93E00">
          <w:rPr>
            <w:webHidden/>
          </w:rPr>
          <w:instrText xml:space="preserve"> PAGEREF _Toc169359409 \h </w:instrText>
        </w:r>
        <w:r w:rsidR="00E93E00">
          <w:rPr>
            <w:webHidden/>
          </w:rPr>
        </w:r>
        <w:r w:rsidR="00E93E00">
          <w:rPr>
            <w:webHidden/>
          </w:rPr>
          <w:fldChar w:fldCharType="separate"/>
        </w:r>
        <w:r w:rsidR="00E93E00">
          <w:rPr>
            <w:webHidden/>
          </w:rPr>
          <w:t>13</w:t>
        </w:r>
        <w:r w:rsidR="00E93E00">
          <w:rPr>
            <w:webHidden/>
          </w:rPr>
          <w:fldChar w:fldCharType="end"/>
        </w:r>
      </w:hyperlink>
    </w:p>
    <w:p w14:paraId="641F23B4" w14:textId="0197C2F6"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0" w:history="1">
        <w:r w:rsidR="00E93E00" w:rsidRPr="00380EC3">
          <w:rPr>
            <w:rStyle w:val="Hyperlink"/>
            <w:rFonts w:ascii="Corbel" w:hAnsi="Corbel"/>
          </w:rPr>
          <w:t>3.1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Algemene voorschriften voor de aanbesteding</w:t>
        </w:r>
        <w:r w:rsidR="00E93E00">
          <w:rPr>
            <w:webHidden/>
          </w:rPr>
          <w:tab/>
        </w:r>
        <w:r w:rsidR="00E93E00">
          <w:rPr>
            <w:webHidden/>
          </w:rPr>
          <w:fldChar w:fldCharType="begin"/>
        </w:r>
        <w:r w:rsidR="00E93E00">
          <w:rPr>
            <w:webHidden/>
          </w:rPr>
          <w:instrText xml:space="preserve"> PAGEREF _Toc169359410 \h </w:instrText>
        </w:r>
        <w:r w:rsidR="00E93E00">
          <w:rPr>
            <w:webHidden/>
          </w:rPr>
        </w:r>
        <w:r w:rsidR="00E93E00">
          <w:rPr>
            <w:webHidden/>
          </w:rPr>
          <w:fldChar w:fldCharType="separate"/>
        </w:r>
        <w:r w:rsidR="00E93E00">
          <w:rPr>
            <w:webHidden/>
          </w:rPr>
          <w:t>13</w:t>
        </w:r>
        <w:r w:rsidR="00E93E00">
          <w:rPr>
            <w:webHidden/>
          </w:rPr>
          <w:fldChar w:fldCharType="end"/>
        </w:r>
      </w:hyperlink>
    </w:p>
    <w:p w14:paraId="19A9ACD9" w14:textId="3A26FF0C"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1" w:history="1">
        <w:r w:rsidR="00E93E00" w:rsidRPr="00380EC3">
          <w:rPr>
            <w:rStyle w:val="Hyperlink"/>
            <w:rFonts w:ascii="Corbel" w:hAnsi="Corbel"/>
          </w:rPr>
          <w:t>3.2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Communicatie, vertrouwelijkheid van gegevens en publiciteit</w:t>
        </w:r>
        <w:r w:rsidR="00E93E00">
          <w:rPr>
            <w:webHidden/>
          </w:rPr>
          <w:tab/>
        </w:r>
        <w:r w:rsidR="00E93E00">
          <w:rPr>
            <w:webHidden/>
          </w:rPr>
          <w:fldChar w:fldCharType="begin"/>
        </w:r>
        <w:r w:rsidR="00E93E00">
          <w:rPr>
            <w:webHidden/>
          </w:rPr>
          <w:instrText xml:space="preserve"> PAGEREF _Toc169359411 \h </w:instrText>
        </w:r>
        <w:r w:rsidR="00E93E00">
          <w:rPr>
            <w:webHidden/>
          </w:rPr>
        </w:r>
        <w:r w:rsidR="00E93E00">
          <w:rPr>
            <w:webHidden/>
          </w:rPr>
          <w:fldChar w:fldCharType="separate"/>
        </w:r>
        <w:r w:rsidR="00E93E00">
          <w:rPr>
            <w:webHidden/>
          </w:rPr>
          <w:t>13</w:t>
        </w:r>
        <w:r w:rsidR="00E93E00">
          <w:rPr>
            <w:webHidden/>
          </w:rPr>
          <w:fldChar w:fldCharType="end"/>
        </w:r>
      </w:hyperlink>
    </w:p>
    <w:p w14:paraId="1D58CF5C" w14:textId="506ABD33"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2" w:history="1">
        <w:r w:rsidR="00E93E00" w:rsidRPr="00380EC3">
          <w:rPr>
            <w:rStyle w:val="Hyperlink"/>
            <w:rFonts w:ascii="Corbel" w:hAnsi="Corbel"/>
          </w:rPr>
          <w:t>3.3</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Voorschriften voor het stellen van vragen</w:t>
        </w:r>
        <w:r w:rsidR="00E93E00">
          <w:rPr>
            <w:webHidden/>
          </w:rPr>
          <w:tab/>
        </w:r>
        <w:r w:rsidR="00E93E00">
          <w:rPr>
            <w:webHidden/>
          </w:rPr>
          <w:fldChar w:fldCharType="begin"/>
        </w:r>
        <w:r w:rsidR="00E93E00">
          <w:rPr>
            <w:webHidden/>
          </w:rPr>
          <w:instrText xml:space="preserve"> PAGEREF _Toc169359412 \h </w:instrText>
        </w:r>
        <w:r w:rsidR="00E93E00">
          <w:rPr>
            <w:webHidden/>
          </w:rPr>
        </w:r>
        <w:r w:rsidR="00E93E00">
          <w:rPr>
            <w:webHidden/>
          </w:rPr>
          <w:fldChar w:fldCharType="separate"/>
        </w:r>
        <w:r w:rsidR="00E93E00">
          <w:rPr>
            <w:webHidden/>
          </w:rPr>
          <w:t>14</w:t>
        </w:r>
        <w:r w:rsidR="00E93E00">
          <w:rPr>
            <w:webHidden/>
          </w:rPr>
          <w:fldChar w:fldCharType="end"/>
        </w:r>
      </w:hyperlink>
    </w:p>
    <w:p w14:paraId="7317BDAE" w14:textId="0B37100B"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3" w:history="1">
        <w:r w:rsidR="00E93E00" w:rsidRPr="00380EC3">
          <w:rPr>
            <w:rStyle w:val="Hyperlink"/>
            <w:rFonts w:ascii="Corbel" w:hAnsi="Corbel"/>
          </w:rPr>
          <w:t>3.3.1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Het stellen van individuele vragen</w:t>
        </w:r>
        <w:r w:rsidR="00E93E00">
          <w:rPr>
            <w:webHidden/>
          </w:rPr>
          <w:tab/>
        </w:r>
        <w:r w:rsidR="00E93E00">
          <w:rPr>
            <w:webHidden/>
          </w:rPr>
          <w:fldChar w:fldCharType="begin"/>
        </w:r>
        <w:r w:rsidR="00E93E00">
          <w:rPr>
            <w:webHidden/>
          </w:rPr>
          <w:instrText xml:space="preserve"> PAGEREF _Toc169359413 \h </w:instrText>
        </w:r>
        <w:r w:rsidR="00E93E00">
          <w:rPr>
            <w:webHidden/>
          </w:rPr>
        </w:r>
        <w:r w:rsidR="00E93E00">
          <w:rPr>
            <w:webHidden/>
          </w:rPr>
          <w:fldChar w:fldCharType="separate"/>
        </w:r>
        <w:r w:rsidR="00E93E00">
          <w:rPr>
            <w:webHidden/>
          </w:rPr>
          <w:t>14</w:t>
        </w:r>
        <w:r w:rsidR="00E93E00">
          <w:rPr>
            <w:webHidden/>
          </w:rPr>
          <w:fldChar w:fldCharType="end"/>
        </w:r>
      </w:hyperlink>
    </w:p>
    <w:p w14:paraId="70D4C46E" w14:textId="41005AA0"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4" w:history="1">
        <w:r w:rsidR="00E93E00" w:rsidRPr="00380EC3">
          <w:rPr>
            <w:rStyle w:val="Hyperlink"/>
            <w:rFonts w:ascii="Corbel" w:hAnsi="Corbel"/>
          </w:rPr>
          <w:t>3.3.2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Klachtenregeling</w:t>
        </w:r>
        <w:r w:rsidR="00E93E00">
          <w:rPr>
            <w:webHidden/>
          </w:rPr>
          <w:tab/>
        </w:r>
        <w:r w:rsidR="00E93E00">
          <w:rPr>
            <w:webHidden/>
          </w:rPr>
          <w:fldChar w:fldCharType="begin"/>
        </w:r>
        <w:r w:rsidR="00E93E00">
          <w:rPr>
            <w:webHidden/>
          </w:rPr>
          <w:instrText xml:space="preserve"> PAGEREF _Toc169359414 \h </w:instrText>
        </w:r>
        <w:r w:rsidR="00E93E00">
          <w:rPr>
            <w:webHidden/>
          </w:rPr>
        </w:r>
        <w:r w:rsidR="00E93E00">
          <w:rPr>
            <w:webHidden/>
          </w:rPr>
          <w:fldChar w:fldCharType="separate"/>
        </w:r>
        <w:r w:rsidR="00E93E00">
          <w:rPr>
            <w:webHidden/>
          </w:rPr>
          <w:t>14</w:t>
        </w:r>
        <w:r w:rsidR="00E93E00">
          <w:rPr>
            <w:webHidden/>
          </w:rPr>
          <w:fldChar w:fldCharType="end"/>
        </w:r>
      </w:hyperlink>
    </w:p>
    <w:p w14:paraId="2D80927E" w14:textId="7049B766"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5" w:history="1">
        <w:r w:rsidR="00E93E00" w:rsidRPr="00380EC3">
          <w:rPr>
            <w:rStyle w:val="Hyperlink"/>
            <w:rFonts w:ascii="Corbel" w:hAnsi="Corbel"/>
          </w:rPr>
          <w:t>3.4</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Voorschriften voor het indienen van een Inschrijving</w:t>
        </w:r>
        <w:r w:rsidR="00E93E00">
          <w:rPr>
            <w:webHidden/>
          </w:rPr>
          <w:tab/>
        </w:r>
        <w:r w:rsidR="00E93E00">
          <w:rPr>
            <w:webHidden/>
          </w:rPr>
          <w:fldChar w:fldCharType="begin"/>
        </w:r>
        <w:r w:rsidR="00E93E00">
          <w:rPr>
            <w:webHidden/>
          </w:rPr>
          <w:instrText xml:space="preserve"> PAGEREF _Toc169359415 \h </w:instrText>
        </w:r>
        <w:r w:rsidR="00E93E00">
          <w:rPr>
            <w:webHidden/>
          </w:rPr>
        </w:r>
        <w:r w:rsidR="00E93E00">
          <w:rPr>
            <w:webHidden/>
          </w:rPr>
          <w:fldChar w:fldCharType="separate"/>
        </w:r>
        <w:r w:rsidR="00E93E00">
          <w:rPr>
            <w:webHidden/>
          </w:rPr>
          <w:t>15</w:t>
        </w:r>
        <w:r w:rsidR="00E93E00">
          <w:rPr>
            <w:webHidden/>
          </w:rPr>
          <w:fldChar w:fldCharType="end"/>
        </w:r>
      </w:hyperlink>
    </w:p>
    <w:p w14:paraId="3880C038" w14:textId="56672458"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6" w:history="1">
        <w:r w:rsidR="00E93E00" w:rsidRPr="00380EC3">
          <w:rPr>
            <w:rStyle w:val="Hyperlink"/>
            <w:rFonts w:ascii="Corbel" w:hAnsi="Corbel"/>
          </w:rPr>
          <w:t>3.4.1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Inschrijven als Samenwerkingsverband (combinatie)</w:t>
        </w:r>
        <w:r w:rsidR="00E93E00">
          <w:rPr>
            <w:webHidden/>
          </w:rPr>
          <w:tab/>
        </w:r>
        <w:r w:rsidR="00E93E00">
          <w:rPr>
            <w:webHidden/>
          </w:rPr>
          <w:fldChar w:fldCharType="begin"/>
        </w:r>
        <w:r w:rsidR="00E93E00">
          <w:rPr>
            <w:webHidden/>
          </w:rPr>
          <w:instrText xml:space="preserve"> PAGEREF _Toc169359416 \h </w:instrText>
        </w:r>
        <w:r w:rsidR="00E93E00">
          <w:rPr>
            <w:webHidden/>
          </w:rPr>
        </w:r>
        <w:r w:rsidR="00E93E00">
          <w:rPr>
            <w:webHidden/>
          </w:rPr>
          <w:fldChar w:fldCharType="separate"/>
        </w:r>
        <w:r w:rsidR="00E93E00">
          <w:rPr>
            <w:webHidden/>
          </w:rPr>
          <w:t>16</w:t>
        </w:r>
        <w:r w:rsidR="00E93E00">
          <w:rPr>
            <w:webHidden/>
          </w:rPr>
          <w:fldChar w:fldCharType="end"/>
        </w:r>
      </w:hyperlink>
    </w:p>
    <w:p w14:paraId="3E5AF305" w14:textId="0B8B67FF"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7" w:history="1">
        <w:r w:rsidR="00E93E00" w:rsidRPr="00380EC3">
          <w:rPr>
            <w:rStyle w:val="Hyperlink"/>
            <w:rFonts w:ascii="Corbel" w:hAnsi="Corbel"/>
          </w:rPr>
          <w:t>3.4.2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Het doen van een beroep op een Derde</w:t>
        </w:r>
        <w:r w:rsidR="00E93E00">
          <w:rPr>
            <w:webHidden/>
          </w:rPr>
          <w:tab/>
        </w:r>
        <w:r w:rsidR="00E93E00">
          <w:rPr>
            <w:webHidden/>
          </w:rPr>
          <w:fldChar w:fldCharType="begin"/>
        </w:r>
        <w:r w:rsidR="00E93E00">
          <w:rPr>
            <w:webHidden/>
          </w:rPr>
          <w:instrText xml:space="preserve"> PAGEREF _Toc169359417 \h </w:instrText>
        </w:r>
        <w:r w:rsidR="00E93E00">
          <w:rPr>
            <w:webHidden/>
          </w:rPr>
        </w:r>
        <w:r w:rsidR="00E93E00">
          <w:rPr>
            <w:webHidden/>
          </w:rPr>
          <w:fldChar w:fldCharType="separate"/>
        </w:r>
        <w:r w:rsidR="00E93E00">
          <w:rPr>
            <w:webHidden/>
          </w:rPr>
          <w:t>17</w:t>
        </w:r>
        <w:r w:rsidR="00E93E00">
          <w:rPr>
            <w:webHidden/>
          </w:rPr>
          <w:fldChar w:fldCharType="end"/>
        </w:r>
      </w:hyperlink>
    </w:p>
    <w:p w14:paraId="4229D604" w14:textId="5DE897A5"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8" w:history="1">
        <w:r w:rsidR="00E93E00" w:rsidRPr="00380EC3">
          <w:rPr>
            <w:rStyle w:val="Hyperlink"/>
            <w:rFonts w:ascii="Corbel" w:hAnsi="Corbel"/>
          </w:rPr>
          <w:t>3.4.3</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Inschrijven met meerdere Ondernemers vanuit een holding</w:t>
        </w:r>
        <w:r w:rsidR="00E93E00">
          <w:rPr>
            <w:webHidden/>
          </w:rPr>
          <w:tab/>
        </w:r>
        <w:r w:rsidR="00E93E00">
          <w:rPr>
            <w:webHidden/>
          </w:rPr>
          <w:fldChar w:fldCharType="begin"/>
        </w:r>
        <w:r w:rsidR="00E93E00">
          <w:rPr>
            <w:webHidden/>
          </w:rPr>
          <w:instrText xml:space="preserve"> PAGEREF _Toc169359418 \h </w:instrText>
        </w:r>
        <w:r w:rsidR="00E93E00">
          <w:rPr>
            <w:webHidden/>
          </w:rPr>
        </w:r>
        <w:r w:rsidR="00E93E00">
          <w:rPr>
            <w:webHidden/>
          </w:rPr>
          <w:fldChar w:fldCharType="separate"/>
        </w:r>
        <w:r w:rsidR="00E93E00">
          <w:rPr>
            <w:webHidden/>
          </w:rPr>
          <w:t>18</w:t>
        </w:r>
        <w:r w:rsidR="00E93E00">
          <w:rPr>
            <w:webHidden/>
          </w:rPr>
          <w:fldChar w:fldCharType="end"/>
        </w:r>
      </w:hyperlink>
    </w:p>
    <w:p w14:paraId="5A043111" w14:textId="6973C84D"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19" w:history="1">
        <w:r w:rsidR="00E93E00" w:rsidRPr="00380EC3">
          <w:rPr>
            <w:rStyle w:val="Hyperlink"/>
            <w:rFonts w:ascii="Corbel" w:hAnsi="Corbel"/>
          </w:rPr>
          <w:t>3.4.4</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Opmaak en indeling van de Inschrijving</w:t>
        </w:r>
        <w:r w:rsidR="00E93E00">
          <w:rPr>
            <w:webHidden/>
          </w:rPr>
          <w:tab/>
        </w:r>
        <w:r w:rsidR="00E93E00">
          <w:rPr>
            <w:webHidden/>
          </w:rPr>
          <w:fldChar w:fldCharType="begin"/>
        </w:r>
        <w:r w:rsidR="00E93E00">
          <w:rPr>
            <w:webHidden/>
          </w:rPr>
          <w:instrText xml:space="preserve"> PAGEREF _Toc169359419 \h </w:instrText>
        </w:r>
        <w:r w:rsidR="00E93E00">
          <w:rPr>
            <w:webHidden/>
          </w:rPr>
        </w:r>
        <w:r w:rsidR="00E93E00">
          <w:rPr>
            <w:webHidden/>
          </w:rPr>
          <w:fldChar w:fldCharType="separate"/>
        </w:r>
        <w:r w:rsidR="00E93E00">
          <w:rPr>
            <w:webHidden/>
          </w:rPr>
          <w:t>18</w:t>
        </w:r>
        <w:r w:rsidR="00E93E00">
          <w:rPr>
            <w:webHidden/>
          </w:rPr>
          <w:fldChar w:fldCharType="end"/>
        </w:r>
      </w:hyperlink>
    </w:p>
    <w:p w14:paraId="6DDB3C4E" w14:textId="73537818"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0" w:history="1">
        <w:r w:rsidR="00E93E00" w:rsidRPr="00380EC3">
          <w:rPr>
            <w:rStyle w:val="Hyperlink"/>
            <w:rFonts w:ascii="Corbel" w:hAnsi="Corbel"/>
          </w:rPr>
          <w:t>3.5</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Openingsprocedure</w:t>
        </w:r>
        <w:r w:rsidR="00E93E00">
          <w:rPr>
            <w:webHidden/>
          </w:rPr>
          <w:tab/>
        </w:r>
        <w:r w:rsidR="00E93E00">
          <w:rPr>
            <w:webHidden/>
          </w:rPr>
          <w:fldChar w:fldCharType="begin"/>
        </w:r>
        <w:r w:rsidR="00E93E00">
          <w:rPr>
            <w:webHidden/>
          </w:rPr>
          <w:instrText xml:space="preserve"> PAGEREF _Toc169359420 \h </w:instrText>
        </w:r>
        <w:r w:rsidR="00E93E00">
          <w:rPr>
            <w:webHidden/>
          </w:rPr>
        </w:r>
        <w:r w:rsidR="00E93E00">
          <w:rPr>
            <w:webHidden/>
          </w:rPr>
          <w:fldChar w:fldCharType="separate"/>
        </w:r>
        <w:r w:rsidR="00E93E00">
          <w:rPr>
            <w:webHidden/>
          </w:rPr>
          <w:t>19</w:t>
        </w:r>
        <w:r w:rsidR="00E93E00">
          <w:rPr>
            <w:webHidden/>
          </w:rPr>
          <w:fldChar w:fldCharType="end"/>
        </w:r>
      </w:hyperlink>
    </w:p>
    <w:p w14:paraId="0EA56218" w14:textId="51917566"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1" w:history="1">
        <w:r w:rsidR="00E93E00" w:rsidRPr="00380EC3">
          <w:rPr>
            <w:rStyle w:val="Hyperlink"/>
            <w:rFonts w:ascii="Corbel" w:hAnsi="Corbel"/>
          </w:rPr>
          <w:t>3.6</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Gunningsbeslissing, Overeenkomst en rechtsbescherming</w:t>
        </w:r>
        <w:r w:rsidR="00E93E00">
          <w:rPr>
            <w:webHidden/>
          </w:rPr>
          <w:tab/>
        </w:r>
        <w:r w:rsidR="00E93E00">
          <w:rPr>
            <w:webHidden/>
          </w:rPr>
          <w:fldChar w:fldCharType="begin"/>
        </w:r>
        <w:r w:rsidR="00E93E00">
          <w:rPr>
            <w:webHidden/>
          </w:rPr>
          <w:instrText xml:space="preserve"> PAGEREF _Toc169359421 \h </w:instrText>
        </w:r>
        <w:r w:rsidR="00E93E00">
          <w:rPr>
            <w:webHidden/>
          </w:rPr>
        </w:r>
        <w:r w:rsidR="00E93E00">
          <w:rPr>
            <w:webHidden/>
          </w:rPr>
          <w:fldChar w:fldCharType="separate"/>
        </w:r>
        <w:r w:rsidR="00E93E00">
          <w:rPr>
            <w:webHidden/>
          </w:rPr>
          <w:t>19</w:t>
        </w:r>
        <w:r w:rsidR="00E93E00">
          <w:rPr>
            <w:webHidden/>
          </w:rPr>
          <w:fldChar w:fldCharType="end"/>
        </w:r>
      </w:hyperlink>
    </w:p>
    <w:p w14:paraId="79B0D99A" w14:textId="73874113" w:rsidR="00E93E00"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9359422" w:history="1">
        <w:r w:rsidR="00E93E00" w:rsidRPr="00380EC3">
          <w:rPr>
            <w:rStyle w:val="Hyperlink"/>
            <w:rFonts w:ascii="Corbel" w:hAnsi="Corbel"/>
            <w14:scene3d>
              <w14:camera w14:prst="orthographicFront"/>
              <w14:lightRig w14:rig="threePt" w14:dir="t">
                <w14:rot w14:lat="0" w14:lon="0" w14:rev="0"/>
              </w14:lightRig>
            </w14:scene3d>
          </w:rPr>
          <w:t>Hoofdstuk 4</w:t>
        </w:r>
        <w:r w:rsidR="00E93E00">
          <w:rPr>
            <w:rFonts w:asciiTheme="minorHAnsi" w:eastAsiaTheme="minorEastAsia" w:hAnsiTheme="minorHAnsi" w:cstheme="minorBidi"/>
            <w:b w:val="0"/>
            <w:caps w:val="0"/>
            <w:spacing w:val="0"/>
            <w:kern w:val="2"/>
            <w:sz w:val="24"/>
            <w:szCs w:val="24"/>
            <w14:ligatures w14:val="standardContextual"/>
          </w:rPr>
          <w:tab/>
        </w:r>
        <w:r w:rsidR="00E93E00" w:rsidRPr="00380EC3">
          <w:rPr>
            <w:rStyle w:val="Hyperlink"/>
            <w:rFonts w:ascii="Corbel" w:hAnsi="Corbel"/>
          </w:rPr>
          <w:t>Toetsing van de Inschrijving</w:t>
        </w:r>
        <w:r w:rsidR="00E93E00">
          <w:rPr>
            <w:webHidden/>
          </w:rPr>
          <w:tab/>
        </w:r>
        <w:r w:rsidR="00E93E00">
          <w:rPr>
            <w:webHidden/>
          </w:rPr>
          <w:fldChar w:fldCharType="begin"/>
        </w:r>
        <w:r w:rsidR="00E93E00">
          <w:rPr>
            <w:webHidden/>
          </w:rPr>
          <w:instrText xml:space="preserve"> PAGEREF _Toc169359422 \h </w:instrText>
        </w:r>
        <w:r w:rsidR="00E93E00">
          <w:rPr>
            <w:webHidden/>
          </w:rPr>
        </w:r>
        <w:r w:rsidR="00E93E00">
          <w:rPr>
            <w:webHidden/>
          </w:rPr>
          <w:fldChar w:fldCharType="separate"/>
        </w:r>
        <w:r w:rsidR="00E93E00">
          <w:rPr>
            <w:webHidden/>
          </w:rPr>
          <w:t>21</w:t>
        </w:r>
        <w:r w:rsidR="00E93E00">
          <w:rPr>
            <w:webHidden/>
          </w:rPr>
          <w:fldChar w:fldCharType="end"/>
        </w:r>
      </w:hyperlink>
    </w:p>
    <w:p w14:paraId="1098F391" w14:textId="000D67CA"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3" w:history="1">
        <w:r w:rsidR="00E93E00" w:rsidRPr="00380EC3">
          <w:rPr>
            <w:rStyle w:val="Hyperlink"/>
            <w:rFonts w:ascii="Corbel" w:hAnsi="Corbel"/>
          </w:rPr>
          <w:t>4.1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Stap 1: Toetsen of is voldaan aan de aanbestedingsvoorschriften</w:t>
        </w:r>
        <w:r w:rsidR="00E93E00">
          <w:rPr>
            <w:webHidden/>
          </w:rPr>
          <w:tab/>
        </w:r>
        <w:r w:rsidR="00E93E00">
          <w:rPr>
            <w:webHidden/>
          </w:rPr>
          <w:fldChar w:fldCharType="begin"/>
        </w:r>
        <w:r w:rsidR="00E93E00">
          <w:rPr>
            <w:webHidden/>
          </w:rPr>
          <w:instrText xml:space="preserve"> PAGEREF _Toc169359423 \h </w:instrText>
        </w:r>
        <w:r w:rsidR="00E93E00">
          <w:rPr>
            <w:webHidden/>
          </w:rPr>
        </w:r>
        <w:r w:rsidR="00E93E00">
          <w:rPr>
            <w:webHidden/>
          </w:rPr>
          <w:fldChar w:fldCharType="separate"/>
        </w:r>
        <w:r w:rsidR="00E93E00">
          <w:rPr>
            <w:webHidden/>
          </w:rPr>
          <w:t>21</w:t>
        </w:r>
        <w:r w:rsidR="00E93E00">
          <w:rPr>
            <w:webHidden/>
          </w:rPr>
          <w:fldChar w:fldCharType="end"/>
        </w:r>
      </w:hyperlink>
    </w:p>
    <w:p w14:paraId="56C4B6A6" w14:textId="541C2625"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4" w:history="1">
        <w:r w:rsidR="00E93E00" w:rsidRPr="00380EC3">
          <w:rPr>
            <w:rStyle w:val="Hyperlink"/>
            <w:rFonts w:ascii="Corbel" w:hAnsi="Corbel"/>
          </w:rPr>
          <w:t>4.2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Stap 2: Toetsen of geen uitsluitingsgronden van toepassing zijn</w:t>
        </w:r>
        <w:r w:rsidR="00E93E00">
          <w:rPr>
            <w:webHidden/>
          </w:rPr>
          <w:tab/>
        </w:r>
        <w:r w:rsidR="00E93E00">
          <w:rPr>
            <w:webHidden/>
          </w:rPr>
          <w:fldChar w:fldCharType="begin"/>
        </w:r>
        <w:r w:rsidR="00E93E00">
          <w:rPr>
            <w:webHidden/>
          </w:rPr>
          <w:instrText xml:space="preserve"> PAGEREF _Toc169359424 \h </w:instrText>
        </w:r>
        <w:r w:rsidR="00E93E00">
          <w:rPr>
            <w:webHidden/>
          </w:rPr>
        </w:r>
        <w:r w:rsidR="00E93E00">
          <w:rPr>
            <w:webHidden/>
          </w:rPr>
          <w:fldChar w:fldCharType="separate"/>
        </w:r>
        <w:r w:rsidR="00E93E00">
          <w:rPr>
            <w:webHidden/>
          </w:rPr>
          <w:t>21</w:t>
        </w:r>
        <w:r w:rsidR="00E93E00">
          <w:rPr>
            <w:webHidden/>
          </w:rPr>
          <w:fldChar w:fldCharType="end"/>
        </w:r>
      </w:hyperlink>
    </w:p>
    <w:p w14:paraId="539FE841" w14:textId="5BFA6B9B"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5" w:history="1">
        <w:r w:rsidR="00E93E00" w:rsidRPr="00380EC3">
          <w:rPr>
            <w:rStyle w:val="Hyperlink"/>
            <w:rFonts w:ascii="Corbel" w:hAnsi="Corbel"/>
          </w:rPr>
          <w:t>4.2.1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Aanvullende uitsluitingsgrond</w:t>
        </w:r>
        <w:r w:rsidR="00E93E00">
          <w:rPr>
            <w:webHidden/>
          </w:rPr>
          <w:tab/>
        </w:r>
        <w:r w:rsidR="00E93E00">
          <w:rPr>
            <w:webHidden/>
          </w:rPr>
          <w:fldChar w:fldCharType="begin"/>
        </w:r>
        <w:r w:rsidR="00E93E00">
          <w:rPr>
            <w:webHidden/>
          </w:rPr>
          <w:instrText xml:space="preserve"> PAGEREF _Toc169359425 \h </w:instrText>
        </w:r>
        <w:r w:rsidR="00E93E00">
          <w:rPr>
            <w:webHidden/>
          </w:rPr>
        </w:r>
        <w:r w:rsidR="00E93E00">
          <w:rPr>
            <w:webHidden/>
          </w:rPr>
          <w:fldChar w:fldCharType="separate"/>
        </w:r>
        <w:r w:rsidR="00E93E00">
          <w:rPr>
            <w:webHidden/>
          </w:rPr>
          <w:t>22</w:t>
        </w:r>
        <w:r w:rsidR="00E93E00">
          <w:rPr>
            <w:webHidden/>
          </w:rPr>
          <w:fldChar w:fldCharType="end"/>
        </w:r>
      </w:hyperlink>
    </w:p>
    <w:p w14:paraId="389DD94F" w14:textId="45EF6EB1"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6" w:history="1">
        <w:r w:rsidR="00E93E00" w:rsidRPr="00380EC3">
          <w:rPr>
            <w:rStyle w:val="Hyperlink"/>
            <w:rFonts w:ascii="Corbel" w:hAnsi="Corbel"/>
          </w:rPr>
          <w:t>4.3</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Stap 3: Toetsen of aan de geschiktheidseisen is voldaan</w:t>
        </w:r>
        <w:r w:rsidR="00E93E00">
          <w:rPr>
            <w:webHidden/>
          </w:rPr>
          <w:tab/>
        </w:r>
        <w:r w:rsidR="00E93E00">
          <w:rPr>
            <w:webHidden/>
          </w:rPr>
          <w:fldChar w:fldCharType="begin"/>
        </w:r>
        <w:r w:rsidR="00E93E00">
          <w:rPr>
            <w:webHidden/>
          </w:rPr>
          <w:instrText xml:space="preserve"> PAGEREF _Toc169359426 \h </w:instrText>
        </w:r>
        <w:r w:rsidR="00E93E00">
          <w:rPr>
            <w:webHidden/>
          </w:rPr>
        </w:r>
        <w:r w:rsidR="00E93E00">
          <w:rPr>
            <w:webHidden/>
          </w:rPr>
          <w:fldChar w:fldCharType="separate"/>
        </w:r>
        <w:r w:rsidR="00E93E00">
          <w:rPr>
            <w:webHidden/>
          </w:rPr>
          <w:t>23</w:t>
        </w:r>
        <w:r w:rsidR="00E93E00">
          <w:rPr>
            <w:webHidden/>
          </w:rPr>
          <w:fldChar w:fldCharType="end"/>
        </w:r>
      </w:hyperlink>
    </w:p>
    <w:p w14:paraId="1AA6816B" w14:textId="4669E4EE"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7" w:history="1">
        <w:r w:rsidR="00E93E00" w:rsidRPr="00380EC3">
          <w:rPr>
            <w:rStyle w:val="Hyperlink"/>
            <w:rFonts w:ascii="Corbel" w:hAnsi="Corbel"/>
          </w:rPr>
          <w:t>4.3.1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Financiële en economische draagkracht</w:t>
        </w:r>
        <w:r w:rsidR="00E93E00">
          <w:rPr>
            <w:webHidden/>
          </w:rPr>
          <w:tab/>
        </w:r>
        <w:r w:rsidR="00E93E00">
          <w:rPr>
            <w:webHidden/>
          </w:rPr>
          <w:fldChar w:fldCharType="begin"/>
        </w:r>
        <w:r w:rsidR="00E93E00">
          <w:rPr>
            <w:webHidden/>
          </w:rPr>
          <w:instrText xml:space="preserve"> PAGEREF _Toc169359427 \h </w:instrText>
        </w:r>
        <w:r w:rsidR="00E93E00">
          <w:rPr>
            <w:webHidden/>
          </w:rPr>
        </w:r>
        <w:r w:rsidR="00E93E00">
          <w:rPr>
            <w:webHidden/>
          </w:rPr>
          <w:fldChar w:fldCharType="separate"/>
        </w:r>
        <w:r w:rsidR="00E93E00">
          <w:rPr>
            <w:webHidden/>
          </w:rPr>
          <w:t>24</w:t>
        </w:r>
        <w:r w:rsidR="00E93E00">
          <w:rPr>
            <w:webHidden/>
          </w:rPr>
          <w:fldChar w:fldCharType="end"/>
        </w:r>
      </w:hyperlink>
    </w:p>
    <w:p w14:paraId="00BFB7EC" w14:textId="3B56D645"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8" w:history="1">
        <w:r w:rsidR="00E93E00" w:rsidRPr="00380EC3">
          <w:rPr>
            <w:rStyle w:val="Hyperlink"/>
            <w:rFonts w:ascii="Corbel" w:hAnsi="Corbel"/>
          </w:rPr>
          <w:t>4.3.2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Technische en beroepsbekwaamheid</w:t>
        </w:r>
        <w:r w:rsidR="00E93E00">
          <w:rPr>
            <w:webHidden/>
          </w:rPr>
          <w:tab/>
        </w:r>
        <w:r w:rsidR="00E93E00">
          <w:rPr>
            <w:webHidden/>
          </w:rPr>
          <w:fldChar w:fldCharType="begin"/>
        </w:r>
        <w:r w:rsidR="00E93E00">
          <w:rPr>
            <w:webHidden/>
          </w:rPr>
          <w:instrText xml:space="preserve"> PAGEREF _Toc169359428 \h </w:instrText>
        </w:r>
        <w:r w:rsidR="00E93E00">
          <w:rPr>
            <w:webHidden/>
          </w:rPr>
        </w:r>
        <w:r w:rsidR="00E93E00">
          <w:rPr>
            <w:webHidden/>
          </w:rPr>
          <w:fldChar w:fldCharType="separate"/>
        </w:r>
        <w:r w:rsidR="00E93E00">
          <w:rPr>
            <w:webHidden/>
          </w:rPr>
          <w:t>24</w:t>
        </w:r>
        <w:r w:rsidR="00E93E00">
          <w:rPr>
            <w:webHidden/>
          </w:rPr>
          <w:fldChar w:fldCharType="end"/>
        </w:r>
      </w:hyperlink>
    </w:p>
    <w:p w14:paraId="55FF883D" w14:textId="52FAD7A8"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29" w:history="1">
        <w:r w:rsidR="00E93E00" w:rsidRPr="00380EC3">
          <w:rPr>
            <w:rStyle w:val="Hyperlink"/>
            <w:rFonts w:ascii="Corbel" w:hAnsi="Corbel"/>
          </w:rPr>
          <w:t>4.3.3</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Beroepsbevoegdheid</w:t>
        </w:r>
        <w:r w:rsidR="00E93E00">
          <w:rPr>
            <w:webHidden/>
          </w:rPr>
          <w:tab/>
        </w:r>
        <w:r w:rsidR="00E93E00">
          <w:rPr>
            <w:webHidden/>
          </w:rPr>
          <w:fldChar w:fldCharType="begin"/>
        </w:r>
        <w:r w:rsidR="00E93E00">
          <w:rPr>
            <w:webHidden/>
          </w:rPr>
          <w:instrText xml:space="preserve"> PAGEREF _Toc169359429 \h </w:instrText>
        </w:r>
        <w:r w:rsidR="00E93E00">
          <w:rPr>
            <w:webHidden/>
          </w:rPr>
        </w:r>
        <w:r w:rsidR="00E93E00">
          <w:rPr>
            <w:webHidden/>
          </w:rPr>
          <w:fldChar w:fldCharType="separate"/>
        </w:r>
        <w:r w:rsidR="00E93E00">
          <w:rPr>
            <w:webHidden/>
          </w:rPr>
          <w:t>26</w:t>
        </w:r>
        <w:r w:rsidR="00E93E00">
          <w:rPr>
            <w:webHidden/>
          </w:rPr>
          <w:fldChar w:fldCharType="end"/>
        </w:r>
      </w:hyperlink>
    </w:p>
    <w:p w14:paraId="471A6C25" w14:textId="68F7F420" w:rsidR="00E93E00"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9359430" w:history="1">
        <w:r w:rsidR="00E93E00" w:rsidRPr="00380EC3">
          <w:rPr>
            <w:rStyle w:val="Hyperlink"/>
            <w:rFonts w:ascii="Corbel" w:hAnsi="Corbel"/>
            <w14:scene3d>
              <w14:camera w14:prst="orthographicFront"/>
              <w14:lightRig w14:rig="threePt" w14:dir="t">
                <w14:rot w14:lat="0" w14:lon="0" w14:rev="0"/>
              </w14:lightRig>
            </w14:scene3d>
          </w:rPr>
          <w:t>Hoofdstuk 5</w:t>
        </w:r>
        <w:r w:rsidR="00E93E00">
          <w:rPr>
            <w:rFonts w:asciiTheme="minorHAnsi" w:eastAsiaTheme="minorEastAsia" w:hAnsiTheme="minorHAnsi" w:cstheme="minorBidi"/>
            <w:b w:val="0"/>
            <w:caps w:val="0"/>
            <w:spacing w:val="0"/>
            <w:kern w:val="2"/>
            <w:sz w:val="24"/>
            <w:szCs w:val="24"/>
            <w14:ligatures w14:val="standardContextual"/>
          </w:rPr>
          <w:tab/>
        </w:r>
        <w:r w:rsidR="00E93E00" w:rsidRPr="00380EC3">
          <w:rPr>
            <w:rStyle w:val="Hyperlink"/>
            <w:rFonts w:ascii="Corbel" w:hAnsi="Corbel"/>
          </w:rPr>
          <w:t>EMVI: beoordeling van de Inschrijvingen</w:t>
        </w:r>
        <w:r w:rsidR="00E93E00">
          <w:rPr>
            <w:webHidden/>
          </w:rPr>
          <w:tab/>
        </w:r>
        <w:r w:rsidR="00E93E00">
          <w:rPr>
            <w:webHidden/>
          </w:rPr>
          <w:fldChar w:fldCharType="begin"/>
        </w:r>
        <w:r w:rsidR="00E93E00">
          <w:rPr>
            <w:webHidden/>
          </w:rPr>
          <w:instrText xml:space="preserve"> PAGEREF _Toc169359430 \h </w:instrText>
        </w:r>
        <w:r w:rsidR="00E93E00">
          <w:rPr>
            <w:webHidden/>
          </w:rPr>
        </w:r>
        <w:r w:rsidR="00E93E00">
          <w:rPr>
            <w:webHidden/>
          </w:rPr>
          <w:fldChar w:fldCharType="separate"/>
        </w:r>
        <w:r w:rsidR="00E93E00">
          <w:rPr>
            <w:webHidden/>
          </w:rPr>
          <w:t>27</w:t>
        </w:r>
        <w:r w:rsidR="00E93E00">
          <w:rPr>
            <w:webHidden/>
          </w:rPr>
          <w:fldChar w:fldCharType="end"/>
        </w:r>
      </w:hyperlink>
    </w:p>
    <w:p w14:paraId="5BB3A088" w14:textId="7A720E0E"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1" w:history="1">
        <w:r w:rsidR="00E93E00" w:rsidRPr="00380EC3">
          <w:rPr>
            <w:rStyle w:val="Hyperlink"/>
            <w:rFonts w:ascii="Corbel" w:hAnsi="Corbel" w:cs="Helvetica"/>
          </w:rPr>
          <w:t>5.1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cs="Helvetica"/>
          </w:rPr>
          <w:t>Gunningscriterium</w:t>
        </w:r>
        <w:r w:rsidR="00E93E00">
          <w:rPr>
            <w:webHidden/>
          </w:rPr>
          <w:tab/>
        </w:r>
        <w:r w:rsidR="00E93E00">
          <w:rPr>
            <w:webHidden/>
          </w:rPr>
          <w:fldChar w:fldCharType="begin"/>
        </w:r>
        <w:r w:rsidR="00E93E00">
          <w:rPr>
            <w:webHidden/>
          </w:rPr>
          <w:instrText xml:space="preserve"> PAGEREF _Toc169359431 \h </w:instrText>
        </w:r>
        <w:r w:rsidR="00E93E00">
          <w:rPr>
            <w:webHidden/>
          </w:rPr>
        </w:r>
        <w:r w:rsidR="00E93E00">
          <w:rPr>
            <w:webHidden/>
          </w:rPr>
          <w:fldChar w:fldCharType="separate"/>
        </w:r>
        <w:r w:rsidR="00E93E00">
          <w:rPr>
            <w:webHidden/>
          </w:rPr>
          <w:t>27</w:t>
        </w:r>
        <w:r w:rsidR="00E93E00">
          <w:rPr>
            <w:webHidden/>
          </w:rPr>
          <w:fldChar w:fldCharType="end"/>
        </w:r>
      </w:hyperlink>
    </w:p>
    <w:p w14:paraId="15225A20" w14:textId="2B89C978"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2" w:history="1">
        <w:r w:rsidR="00E93E00" w:rsidRPr="00380EC3">
          <w:rPr>
            <w:rStyle w:val="Hyperlink"/>
            <w:rFonts w:ascii="Corbel" w:hAnsi="Corbel" w:cs="Helvetica"/>
          </w:rPr>
          <w:t>5.2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cs="Helvetica"/>
          </w:rPr>
          <w:t>Beoordelingsprocedure</w:t>
        </w:r>
        <w:r w:rsidR="00E93E00">
          <w:rPr>
            <w:webHidden/>
          </w:rPr>
          <w:tab/>
        </w:r>
        <w:r w:rsidR="00E93E00">
          <w:rPr>
            <w:webHidden/>
          </w:rPr>
          <w:fldChar w:fldCharType="begin"/>
        </w:r>
        <w:r w:rsidR="00E93E00">
          <w:rPr>
            <w:webHidden/>
          </w:rPr>
          <w:instrText xml:space="preserve"> PAGEREF _Toc169359432 \h </w:instrText>
        </w:r>
        <w:r w:rsidR="00E93E00">
          <w:rPr>
            <w:webHidden/>
          </w:rPr>
        </w:r>
        <w:r w:rsidR="00E93E00">
          <w:rPr>
            <w:webHidden/>
          </w:rPr>
          <w:fldChar w:fldCharType="separate"/>
        </w:r>
        <w:r w:rsidR="00E93E00">
          <w:rPr>
            <w:webHidden/>
          </w:rPr>
          <w:t>28</w:t>
        </w:r>
        <w:r w:rsidR="00E93E00">
          <w:rPr>
            <w:webHidden/>
          </w:rPr>
          <w:fldChar w:fldCharType="end"/>
        </w:r>
      </w:hyperlink>
    </w:p>
    <w:p w14:paraId="61E8337F" w14:textId="61BEBFE5"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3" w:history="1">
        <w:r w:rsidR="00E93E00" w:rsidRPr="00380EC3">
          <w:rPr>
            <w:rStyle w:val="Hyperlink"/>
            <w:rFonts w:ascii="Corbel" w:hAnsi="Corbel" w:cs="Helvetica"/>
          </w:rPr>
          <w:t>5.3</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cs="Helvetica"/>
          </w:rPr>
          <w:t>Subgunningscriterium Kwaliteit</w:t>
        </w:r>
        <w:r w:rsidR="00E93E00">
          <w:rPr>
            <w:webHidden/>
          </w:rPr>
          <w:tab/>
        </w:r>
        <w:r w:rsidR="00E93E00">
          <w:rPr>
            <w:webHidden/>
          </w:rPr>
          <w:fldChar w:fldCharType="begin"/>
        </w:r>
        <w:r w:rsidR="00E93E00">
          <w:rPr>
            <w:webHidden/>
          </w:rPr>
          <w:instrText xml:space="preserve"> PAGEREF _Toc169359433 \h </w:instrText>
        </w:r>
        <w:r w:rsidR="00E93E00">
          <w:rPr>
            <w:webHidden/>
          </w:rPr>
        </w:r>
        <w:r w:rsidR="00E93E00">
          <w:rPr>
            <w:webHidden/>
          </w:rPr>
          <w:fldChar w:fldCharType="separate"/>
        </w:r>
        <w:r w:rsidR="00E93E00">
          <w:rPr>
            <w:webHidden/>
          </w:rPr>
          <w:t>29</w:t>
        </w:r>
        <w:r w:rsidR="00E93E00">
          <w:rPr>
            <w:webHidden/>
          </w:rPr>
          <w:fldChar w:fldCharType="end"/>
        </w:r>
      </w:hyperlink>
    </w:p>
    <w:p w14:paraId="240C7FFB" w14:textId="08882692"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4" w:history="1">
        <w:r w:rsidR="00E93E00" w:rsidRPr="00380EC3">
          <w:rPr>
            <w:rStyle w:val="Hyperlink"/>
            <w:rFonts w:ascii="Corbel" w:hAnsi="Corbel"/>
          </w:rPr>
          <w:t>5.3.1</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Onderdeel G1: Visie op uw dienstverlening voor deze Opdracht</w:t>
        </w:r>
        <w:r w:rsidR="00E93E00">
          <w:rPr>
            <w:webHidden/>
          </w:rPr>
          <w:tab/>
        </w:r>
        <w:r w:rsidR="00E93E00">
          <w:rPr>
            <w:webHidden/>
          </w:rPr>
          <w:fldChar w:fldCharType="begin"/>
        </w:r>
        <w:r w:rsidR="00E93E00">
          <w:rPr>
            <w:webHidden/>
          </w:rPr>
          <w:instrText xml:space="preserve"> PAGEREF _Toc169359434 \h </w:instrText>
        </w:r>
        <w:r w:rsidR="00E93E00">
          <w:rPr>
            <w:webHidden/>
          </w:rPr>
        </w:r>
        <w:r w:rsidR="00E93E00">
          <w:rPr>
            <w:webHidden/>
          </w:rPr>
          <w:fldChar w:fldCharType="separate"/>
        </w:r>
        <w:r w:rsidR="00E93E00">
          <w:rPr>
            <w:webHidden/>
          </w:rPr>
          <w:t>29</w:t>
        </w:r>
        <w:r w:rsidR="00E93E00">
          <w:rPr>
            <w:webHidden/>
          </w:rPr>
          <w:fldChar w:fldCharType="end"/>
        </w:r>
      </w:hyperlink>
    </w:p>
    <w:p w14:paraId="0E9688CB" w14:textId="2BAD07EF"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5" w:history="1">
        <w:r w:rsidR="00E93E00" w:rsidRPr="00380EC3">
          <w:rPr>
            <w:rStyle w:val="Hyperlink"/>
            <w:rFonts w:ascii="Corbel" w:hAnsi="Corbel"/>
          </w:rPr>
          <w:t>5.3.2</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Onderdeel G2: Rol van de Opdrachtgever</w:t>
        </w:r>
        <w:r w:rsidR="00E93E00">
          <w:rPr>
            <w:webHidden/>
          </w:rPr>
          <w:tab/>
        </w:r>
        <w:r w:rsidR="00E93E00">
          <w:rPr>
            <w:webHidden/>
          </w:rPr>
          <w:fldChar w:fldCharType="begin"/>
        </w:r>
        <w:r w:rsidR="00E93E00">
          <w:rPr>
            <w:webHidden/>
          </w:rPr>
          <w:instrText xml:space="preserve"> PAGEREF _Toc169359435 \h </w:instrText>
        </w:r>
        <w:r w:rsidR="00E93E00">
          <w:rPr>
            <w:webHidden/>
          </w:rPr>
        </w:r>
        <w:r w:rsidR="00E93E00">
          <w:rPr>
            <w:webHidden/>
          </w:rPr>
          <w:fldChar w:fldCharType="separate"/>
        </w:r>
        <w:r w:rsidR="00E93E00">
          <w:rPr>
            <w:webHidden/>
          </w:rPr>
          <w:t>30</w:t>
        </w:r>
        <w:r w:rsidR="00E93E00">
          <w:rPr>
            <w:webHidden/>
          </w:rPr>
          <w:fldChar w:fldCharType="end"/>
        </w:r>
      </w:hyperlink>
    </w:p>
    <w:p w14:paraId="400A8799" w14:textId="29013F67"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6" w:history="1">
        <w:r w:rsidR="00E93E00" w:rsidRPr="00380EC3">
          <w:rPr>
            <w:rStyle w:val="Hyperlink"/>
            <w:rFonts w:ascii="Corbel" w:hAnsi="Corbel"/>
          </w:rPr>
          <w:t>5.3.3</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Onderdeel G3: Aanpak uitvoering dienstverlening</w:t>
        </w:r>
        <w:r w:rsidR="00E93E00">
          <w:rPr>
            <w:webHidden/>
          </w:rPr>
          <w:tab/>
        </w:r>
        <w:r w:rsidR="00E93E00">
          <w:rPr>
            <w:webHidden/>
          </w:rPr>
          <w:fldChar w:fldCharType="begin"/>
        </w:r>
        <w:r w:rsidR="00E93E00">
          <w:rPr>
            <w:webHidden/>
          </w:rPr>
          <w:instrText xml:space="preserve"> PAGEREF _Toc169359436 \h </w:instrText>
        </w:r>
        <w:r w:rsidR="00E93E00">
          <w:rPr>
            <w:webHidden/>
          </w:rPr>
        </w:r>
        <w:r w:rsidR="00E93E00">
          <w:rPr>
            <w:webHidden/>
          </w:rPr>
          <w:fldChar w:fldCharType="separate"/>
        </w:r>
        <w:r w:rsidR="00E93E00">
          <w:rPr>
            <w:webHidden/>
          </w:rPr>
          <w:t>30</w:t>
        </w:r>
        <w:r w:rsidR="00E93E00">
          <w:rPr>
            <w:webHidden/>
          </w:rPr>
          <w:fldChar w:fldCharType="end"/>
        </w:r>
      </w:hyperlink>
    </w:p>
    <w:p w14:paraId="6F00C6BB" w14:textId="7023F1D6"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7" w:history="1">
        <w:r w:rsidR="00E93E00" w:rsidRPr="00380EC3">
          <w:rPr>
            <w:rStyle w:val="Hyperlink"/>
            <w:rFonts w:ascii="Corbel" w:hAnsi="Corbel"/>
          </w:rPr>
          <w:t>5.3.4</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Onderdeel G4: Communicatieplan</w:t>
        </w:r>
        <w:r w:rsidR="00E93E00">
          <w:rPr>
            <w:webHidden/>
          </w:rPr>
          <w:tab/>
        </w:r>
        <w:r w:rsidR="00E93E00">
          <w:rPr>
            <w:webHidden/>
          </w:rPr>
          <w:fldChar w:fldCharType="begin"/>
        </w:r>
        <w:r w:rsidR="00E93E00">
          <w:rPr>
            <w:webHidden/>
          </w:rPr>
          <w:instrText xml:space="preserve"> PAGEREF _Toc169359437 \h </w:instrText>
        </w:r>
        <w:r w:rsidR="00E93E00">
          <w:rPr>
            <w:webHidden/>
          </w:rPr>
        </w:r>
        <w:r w:rsidR="00E93E00">
          <w:rPr>
            <w:webHidden/>
          </w:rPr>
          <w:fldChar w:fldCharType="separate"/>
        </w:r>
        <w:r w:rsidR="00E93E00">
          <w:rPr>
            <w:webHidden/>
          </w:rPr>
          <w:t>31</w:t>
        </w:r>
        <w:r w:rsidR="00E93E00">
          <w:rPr>
            <w:webHidden/>
          </w:rPr>
          <w:fldChar w:fldCharType="end"/>
        </w:r>
      </w:hyperlink>
    </w:p>
    <w:p w14:paraId="0BD4DF16" w14:textId="49879557"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8" w:history="1">
        <w:r w:rsidR="00E93E00" w:rsidRPr="00380EC3">
          <w:rPr>
            <w:rStyle w:val="Hyperlink"/>
            <w:rFonts w:ascii="Corbel" w:hAnsi="Corbel"/>
          </w:rPr>
          <w:t>5.3.5</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rPr>
          <w:t>Onderdeel G5: Presentatie</w:t>
        </w:r>
        <w:r w:rsidR="00E93E00">
          <w:rPr>
            <w:webHidden/>
          </w:rPr>
          <w:tab/>
        </w:r>
        <w:r w:rsidR="00E93E00">
          <w:rPr>
            <w:webHidden/>
          </w:rPr>
          <w:fldChar w:fldCharType="begin"/>
        </w:r>
        <w:r w:rsidR="00E93E00">
          <w:rPr>
            <w:webHidden/>
          </w:rPr>
          <w:instrText xml:space="preserve"> PAGEREF _Toc169359438 \h </w:instrText>
        </w:r>
        <w:r w:rsidR="00E93E00">
          <w:rPr>
            <w:webHidden/>
          </w:rPr>
        </w:r>
        <w:r w:rsidR="00E93E00">
          <w:rPr>
            <w:webHidden/>
          </w:rPr>
          <w:fldChar w:fldCharType="separate"/>
        </w:r>
        <w:r w:rsidR="00E93E00">
          <w:rPr>
            <w:webHidden/>
          </w:rPr>
          <w:t>31</w:t>
        </w:r>
        <w:r w:rsidR="00E93E00">
          <w:rPr>
            <w:webHidden/>
          </w:rPr>
          <w:fldChar w:fldCharType="end"/>
        </w:r>
      </w:hyperlink>
    </w:p>
    <w:p w14:paraId="007EF8E2" w14:textId="01F29D0D" w:rsidR="00E93E00" w:rsidRDefault="00000000">
      <w:pPr>
        <w:pStyle w:val="Inhopg2"/>
        <w:rPr>
          <w:rFonts w:asciiTheme="minorHAnsi" w:eastAsiaTheme="minorEastAsia" w:hAnsiTheme="minorHAnsi" w:cstheme="minorBidi"/>
          <w:spacing w:val="0"/>
          <w:kern w:val="2"/>
          <w:sz w:val="24"/>
          <w:szCs w:val="24"/>
          <w14:ligatures w14:val="standardContextual"/>
        </w:rPr>
      </w:pPr>
      <w:hyperlink w:anchor="_Toc169359439" w:history="1">
        <w:r w:rsidR="00E93E00" w:rsidRPr="00380EC3">
          <w:rPr>
            <w:rStyle w:val="Hyperlink"/>
            <w:rFonts w:ascii="Corbel" w:hAnsi="Corbel" w:cs="Helvetica"/>
          </w:rPr>
          <w:t>5.4</w:t>
        </w:r>
        <w:r w:rsidR="00E93E00">
          <w:rPr>
            <w:rFonts w:asciiTheme="minorHAnsi" w:eastAsiaTheme="minorEastAsia" w:hAnsiTheme="minorHAnsi" w:cstheme="minorBidi"/>
            <w:spacing w:val="0"/>
            <w:kern w:val="2"/>
            <w:sz w:val="24"/>
            <w:szCs w:val="24"/>
            <w14:ligatures w14:val="standardContextual"/>
          </w:rPr>
          <w:tab/>
        </w:r>
        <w:r w:rsidR="00E93E00" w:rsidRPr="00380EC3">
          <w:rPr>
            <w:rStyle w:val="Hyperlink"/>
            <w:rFonts w:ascii="Corbel" w:hAnsi="Corbel" w:cs="Helvetica"/>
          </w:rPr>
          <w:t>Subgunningscriterium Prijs</w:t>
        </w:r>
        <w:r w:rsidR="00E93E00">
          <w:rPr>
            <w:webHidden/>
          </w:rPr>
          <w:tab/>
        </w:r>
        <w:r w:rsidR="00E93E00">
          <w:rPr>
            <w:webHidden/>
          </w:rPr>
          <w:fldChar w:fldCharType="begin"/>
        </w:r>
        <w:r w:rsidR="00E93E00">
          <w:rPr>
            <w:webHidden/>
          </w:rPr>
          <w:instrText xml:space="preserve"> PAGEREF _Toc169359439 \h </w:instrText>
        </w:r>
        <w:r w:rsidR="00E93E00">
          <w:rPr>
            <w:webHidden/>
          </w:rPr>
        </w:r>
        <w:r w:rsidR="00E93E00">
          <w:rPr>
            <w:webHidden/>
          </w:rPr>
          <w:fldChar w:fldCharType="separate"/>
        </w:r>
        <w:r w:rsidR="00E93E00">
          <w:rPr>
            <w:webHidden/>
          </w:rPr>
          <w:t>32</w:t>
        </w:r>
        <w:r w:rsidR="00E93E00">
          <w:rPr>
            <w:webHidden/>
          </w:rPr>
          <w:fldChar w:fldCharType="end"/>
        </w:r>
      </w:hyperlink>
    </w:p>
    <w:p w14:paraId="221E97D2" w14:textId="75023827" w:rsidR="00E93E00"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9359440" w:history="1">
        <w:r w:rsidR="00E93E00" w:rsidRPr="00380EC3">
          <w:rPr>
            <w:rStyle w:val="Hyperlink"/>
          </w:rPr>
          <w:t>Checklist</w:t>
        </w:r>
        <w:r w:rsidR="00E93E00">
          <w:rPr>
            <w:webHidden/>
          </w:rPr>
          <w:tab/>
        </w:r>
        <w:r w:rsidR="00E93E00">
          <w:rPr>
            <w:webHidden/>
          </w:rPr>
          <w:fldChar w:fldCharType="begin"/>
        </w:r>
        <w:r w:rsidR="00E93E00">
          <w:rPr>
            <w:webHidden/>
          </w:rPr>
          <w:instrText xml:space="preserve"> PAGEREF _Toc169359440 \h </w:instrText>
        </w:r>
        <w:r w:rsidR="00E93E00">
          <w:rPr>
            <w:webHidden/>
          </w:rPr>
        </w:r>
        <w:r w:rsidR="00E93E00">
          <w:rPr>
            <w:webHidden/>
          </w:rPr>
          <w:fldChar w:fldCharType="separate"/>
        </w:r>
        <w:r w:rsidR="00E93E00">
          <w:rPr>
            <w:webHidden/>
          </w:rPr>
          <w:t>34</w:t>
        </w:r>
        <w:r w:rsidR="00E93E00">
          <w:rPr>
            <w:webHidden/>
          </w:rPr>
          <w:fldChar w:fldCharType="end"/>
        </w:r>
      </w:hyperlink>
    </w:p>
    <w:p w14:paraId="76209FE2" w14:textId="0AB32318" w:rsidR="0007413F" w:rsidRDefault="00470DA1" w:rsidP="00925536">
      <w:pPr>
        <w:pStyle w:val="Inhopg1"/>
        <w:rPr>
          <w:rFonts w:ascii="Corbel" w:hAnsi="Corbel"/>
        </w:rPr>
      </w:pPr>
      <w:r w:rsidRPr="00811244">
        <w:rPr>
          <w:rFonts w:ascii="Corbel" w:hAnsi="Corbel"/>
        </w:rPr>
        <w:fldChar w:fldCharType="end"/>
      </w:r>
      <w:bookmarkStart w:id="2" w:name="_Toc443638998"/>
      <w:bookmarkStart w:id="3" w:name="_Toc446058300"/>
      <w:bookmarkStart w:id="4" w:name="_Toc446324135"/>
    </w:p>
    <w:p w14:paraId="5CA29CE2" w14:textId="77777777" w:rsidR="0007413F" w:rsidRDefault="0007413F" w:rsidP="00925536">
      <w:pPr>
        <w:spacing w:line="240" w:lineRule="auto"/>
        <w:rPr>
          <w:rFonts w:ascii="Corbel" w:hAnsi="Corbel"/>
          <w:b/>
          <w:caps/>
          <w:noProof/>
          <w:sz w:val="20"/>
        </w:rPr>
      </w:pPr>
      <w:r>
        <w:rPr>
          <w:rFonts w:ascii="Corbel" w:hAnsi="Corbel"/>
        </w:rPr>
        <w:br w:type="page"/>
      </w:r>
    </w:p>
    <w:p w14:paraId="656966A3" w14:textId="77777777" w:rsidR="00470DA1" w:rsidRPr="002C7AA6" w:rsidRDefault="00470DA1" w:rsidP="00925536">
      <w:pPr>
        <w:pStyle w:val="Inhopg1"/>
      </w:pPr>
      <w:r w:rsidRPr="002C7AA6">
        <w:lastRenderedPageBreak/>
        <w:t>Definities</w:t>
      </w:r>
      <w:bookmarkEnd w:id="2"/>
      <w:bookmarkEnd w:id="3"/>
      <w:bookmarkEnd w:id="4"/>
    </w:p>
    <w:p w14:paraId="17936192" w14:textId="77777777" w:rsidR="00470DA1" w:rsidRPr="00811244" w:rsidRDefault="00470DA1" w:rsidP="00925536">
      <w:pPr>
        <w:spacing w:line="276" w:lineRule="auto"/>
        <w:rPr>
          <w:rFonts w:ascii="Corbel" w:hAnsi="Corbel"/>
          <w:szCs w:val="18"/>
        </w:rPr>
      </w:pPr>
      <w:r w:rsidRPr="00811244">
        <w:rPr>
          <w:rFonts w:ascii="Corbel" w:hAnsi="Corbel"/>
          <w:szCs w:val="18"/>
        </w:rPr>
        <w:t xml:space="preserve">In deze </w:t>
      </w:r>
      <w:r>
        <w:rPr>
          <w:rFonts w:ascii="Corbel" w:hAnsi="Corbel"/>
          <w:szCs w:val="18"/>
        </w:rPr>
        <w:t>A</w:t>
      </w:r>
      <w:r w:rsidRPr="00811244">
        <w:rPr>
          <w:rFonts w:ascii="Corbel" w:hAnsi="Corbel"/>
          <w:szCs w:val="18"/>
        </w:rPr>
        <w:t>anbestedingsleidraad wordt een aantal begrippen met een beginhoofdletter gebruikt. Ook worden afkortingen gebruikt. Aan deze begrippen en afkortingen komt onderstaande betekenis toe.</w:t>
      </w:r>
    </w:p>
    <w:p w14:paraId="0C12D62A" w14:textId="77777777" w:rsidR="00470DA1" w:rsidRPr="00811244" w:rsidRDefault="00470DA1" w:rsidP="00925536">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Aanbestedende dienst</w:t>
      </w:r>
    </w:p>
    <w:p w14:paraId="49AEBE9B" w14:textId="71F4D9B2" w:rsidR="00470DA1" w:rsidRDefault="00470DA1" w:rsidP="00925536">
      <w:pPr>
        <w:spacing w:line="276" w:lineRule="auto"/>
        <w:rPr>
          <w:rFonts w:ascii="Corbel" w:hAnsi="Corbel"/>
          <w:szCs w:val="18"/>
        </w:rPr>
      </w:pPr>
      <w:r>
        <w:rPr>
          <w:rFonts w:ascii="Corbel" w:hAnsi="Corbel"/>
          <w:szCs w:val="18"/>
        </w:rPr>
        <w:t xml:space="preserve">Provincie </w:t>
      </w:r>
      <w:r w:rsidR="002429BC">
        <w:rPr>
          <w:rFonts w:ascii="Corbel" w:hAnsi="Corbel"/>
          <w:szCs w:val="18"/>
        </w:rPr>
        <w:t>Utrecht</w:t>
      </w:r>
      <w:r w:rsidR="00A10579">
        <w:rPr>
          <w:rFonts w:ascii="Corbel" w:hAnsi="Corbel"/>
          <w:szCs w:val="18"/>
        </w:rPr>
        <w:t>.</w:t>
      </w:r>
    </w:p>
    <w:p w14:paraId="4FD326BC" w14:textId="77777777" w:rsidR="00470DA1" w:rsidRDefault="00470DA1" w:rsidP="00925536">
      <w:pPr>
        <w:spacing w:line="276" w:lineRule="auto"/>
        <w:rPr>
          <w:rFonts w:ascii="Corbel" w:hAnsi="Corbel"/>
          <w:szCs w:val="18"/>
        </w:rPr>
      </w:pPr>
    </w:p>
    <w:p w14:paraId="7281DFBF" w14:textId="77777777" w:rsidR="00470DA1" w:rsidRDefault="00470DA1" w:rsidP="00925536">
      <w:pPr>
        <w:spacing w:line="276" w:lineRule="auto"/>
        <w:rPr>
          <w:rFonts w:ascii="Corbel" w:hAnsi="Corbel"/>
          <w:b/>
          <w:szCs w:val="18"/>
        </w:rPr>
      </w:pPr>
      <w:r w:rsidRPr="00811244">
        <w:rPr>
          <w:rFonts w:ascii="Corbel" w:hAnsi="Corbel"/>
          <w:b/>
          <w:szCs w:val="18"/>
        </w:rPr>
        <w:t>Aanbested</w:t>
      </w:r>
      <w:r>
        <w:rPr>
          <w:rFonts w:ascii="Corbel" w:hAnsi="Corbel"/>
          <w:b/>
          <w:szCs w:val="18"/>
        </w:rPr>
        <w:t>ingsleidraad</w:t>
      </w:r>
    </w:p>
    <w:p w14:paraId="7B71A056" w14:textId="77777777" w:rsidR="00470DA1" w:rsidRPr="007C2448" w:rsidRDefault="00470DA1" w:rsidP="00925536">
      <w:pPr>
        <w:spacing w:line="276" w:lineRule="auto"/>
        <w:rPr>
          <w:rFonts w:ascii="Corbel" w:hAnsi="Corbel"/>
          <w:szCs w:val="18"/>
        </w:rPr>
      </w:pPr>
      <w:r>
        <w:rPr>
          <w:rFonts w:ascii="Corbel" w:hAnsi="Corbel"/>
          <w:szCs w:val="18"/>
        </w:rPr>
        <w:t xml:space="preserve">Het voorliggende </w:t>
      </w:r>
      <w:r w:rsidR="00255B1B">
        <w:rPr>
          <w:rFonts w:ascii="Corbel" w:hAnsi="Corbel"/>
          <w:szCs w:val="18"/>
        </w:rPr>
        <w:t xml:space="preserve">Aanbestedingsstuk </w:t>
      </w:r>
      <w:r>
        <w:rPr>
          <w:rFonts w:ascii="Corbel" w:hAnsi="Corbel"/>
          <w:szCs w:val="18"/>
        </w:rPr>
        <w:t xml:space="preserve">waarmee Ondernemers die aan </w:t>
      </w:r>
      <w:r w:rsidR="008621A3">
        <w:rPr>
          <w:rFonts w:ascii="Corbel" w:hAnsi="Corbel"/>
          <w:szCs w:val="18"/>
        </w:rPr>
        <w:t xml:space="preserve">de minimumeisen voldoen </w:t>
      </w:r>
      <w:r>
        <w:rPr>
          <w:rFonts w:ascii="Corbel" w:hAnsi="Corbel"/>
          <w:szCs w:val="18"/>
        </w:rPr>
        <w:t>worden uitgenodigd een Inschrijving in te dienen</w:t>
      </w:r>
      <w:r w:rsidR="008621A3">
        <w:rPr>
          <w:rFonts w:ascii="Corbel" w:hAnsi="Corbel"/>
          <w:szCs w:val="18"/>
        </w:rPr>
        <w:t>.</w:t>
      </w:r>
    </w:p>
    <w:p w14:paraId="5121107B" w14:textId="77777777" w:rsidR="00470DA1" w:rsidRDefault="00470DA1" w:rsidP="00925536">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w:t>
      </w:r>
      <w:r>
        <w:rPr>
          <w:rFonts w:ascii="Corbel" w:hAnsi="Corbel"/>
          <w:b/>
          <w:szCs w:val="18"/>
        </w:rPr>
        <w:t>ingsstukken</w:t>
      </w:r>
    </w:p>
    <w:p w14:paraId="7C8227A8" w14:textId="77777777" w:rsidR="00470DA1" w:rsidRDefault="00470DA1" w:rsidP="00925536">
      <w:pPr>
        <w:spacing w:line="276" w:lineRule="auto"/>
        <w:rPr>
          <w:rFonts w:ascii="Corbel" w:hAnsi="Corbel"/>
          <w:szCs w:val="18"/>
        </w:rPr>
      </w:pPr>
      <w:r>
        <w:rPr>
          <w:rFonts w:ascii="Corbel" w:hAnsi="Corbel"/>
          <w:szCs w:val="18"/>
        </w:rPr>
        <w:t>A</w:t>
      </w:r>
      <w:r w:rsidRPr="0089567F">
        <w:rPr>
          <w:rFonts w:ascii="Corbel" w:hAnsi="Corbel"/>
          <w:szCs w:val="18"/>
        </w:rPr>
        <w:t xml:space="preserve">lle stukken die door de </w:t>
      </w:r>
      <w:r>
        <w:rPr>
          <w:rFonts w:ascii="Corbel" w:hAnsi="Corbel"/>
          <w:szCs w:val="18"/>
        </w:rPr>
        <w:t xml:space="preserve">Aanbestedende dienst zijn </w:t>
      </w:r>
      <w:r w:rsidRPr="0089567F">
        <w:rPr>
          <w:rFonts w:ascii="Corbel" w:hAnsi="Corbel"/>
          <w:szCs w:val="18"/>
        </w:rPr>
        <w:t xml:space="preserve">opgesteld of vermeld ter omschrijving of bepaling van </w:t>
      </w:r>
      <w:r>
        <w:rPr>
          <w:rFonts w:ascii="Corbel" w:hAnsi="Corbel"/>
          <w:szCs w:val="18"/>
        </w:rPr>
        <w:t>onderdelen</w:t>
      </w:r>
      <w:r w:rsidRPr="0089567F">
        <w:rPr>
          <w:rFonts w:ascii="Corbel" w:hAnsi="Corbel"/>
          <w:szCs w:val="18"/>
        </w:rPr>
        <w:t xml:space="preserve"> van </w:t>
      </w:r>
      <w:r>
        <w:rPr>
          <w:rFonts w:ascii="Corbel" w:hAnsi="Corbel"/>
          <w:szCs w:val="18"/>
        </w:rPr>
        <w:t>de aanbesteding of de procedure. Dit betreft niet-uitsluitend deze Aanbestedingsleidraad, de Bijlagen en de Nota(‘s) van inlichtingen.</w:t>
      </w:r>
    </w:p>
    <w:p w14:paraId="2838443B" w14:textId="77777777" w:rsidR="00470DA1" w:rsidRDefault="00470DA1" w:rsidP="00925536">
      <w:pPr>
        <w:spacing w:line="276" w:lineRule="auto"/>
        <w:rPr>
          <w:rFonts w:ascii="Corbel" w:hAnsi="Corbel"/>
          <w:szCs w:val="18"/>
        </w:rPr>
      </w:pPr>
    </w:p>
    <w:p w14:paraId="119E4A00" w14:textId="77777777" w:rsidR="00FF34FC" w:rsidRPr="0089567F" w:rsidRDefault="00C95A79" w:rsidP="00925536">
      <w:pPr>
        <w:spacing w:line="276" w:lineRule="auto"/>
        <w:rPr>
          <w:rFonts w:ascii="Corbel" w:hAnsi="Corbel"/>
          <w:b/>
          <w:szCs w:val="18"/>
        </w:rPr>
      </w:pPr>
      <w:r>
        <w:rPr>
          <w:rFonts w:ascii="Corbel" w:hAnsi="Corbel"/>
          <w:b/>
          <w:szCs w:val="18"/>
        </w:rPr>
        <w:t>Algemene inkoopvoorwaarden</w:t>
      </w:r>
    </w:p>
    <w:p w14:paraId="0089AF2E" w14:textId="3CB8C5F3" w:rsidR="00FF34FC" w:rsidRPr="0089567F" w:rsidRDefault="00C95A79" w:rsidP="00925536">
      <w:pPr>
        <w:spacing w:line="276" w:lineRule="auto"/>
        <w:rPr>
          <w:rFonts w:ascii="Corbel" w:hAnsi="Corbel"/>
          <w:szCs w:val="18"/>
        </w:rPr>
      </w:pPr>
      <w:r>
        <w:rPr>
          <w:rFonts w:ascii="Corbel" w:hAnsi="Corbel"/>
          <w:szCs w:val="18"/>
        </w:rPr>
        <w:t>Algemene inkoopvoorwaarden</w:t>
      </w:r>
      <w:r w:rsidR="00FF34FC" w:rsidRPr="0089567F">
        <w:rPr>
          <w:rFonts w:ascii="Corbel" w:hAnsi="Corbel"/>
          <w:szCs w:val="18"/>
        </w:rPr>
        <w:t xml:space="preserve"> Provincies </w:t>
      </w:r>
      <w:r w:rsidR="00FF34FC">
        <w:rPr>
          <w:rFonts w:ascii="Corbel" w:hAnsi="Corbel"/>
          <w:szCs w:val="18"/>
        </w:rPr>
        <w:t>20</w:t>
      </w:r>
      <w:r w:rsidR="006A44FF">
        <w:rPr>
          <w:rFonts w:ascii="Corbel" w:hAnsi="Corbel"/>
          <w:szCs w:val="18"/>
        </w:rPr>
        <w:t>22</w:t>
      </w:r>
      <w:r w:rsidR="00FF34FC">
        <w:rPr>
          <w:rFonts w:ascii="Corbel" w:hAnsi="Corbel"/>
          <w:szCs w:val="18"/>
        </w:rPr>
        <w:t xml:space="preserve"> voor leveringen en diensten.</w:t>
      </w:r>
    </w:p>
    <w:p w14:paraId="3D122EA2" w14:textId="77777777" w:rsidR="00470DA1" w:rsidRPr="00811244" w:rsidRDefault="00470DA1" w:rsidP="00925536">
      <w:pPr>
        <w:spacing w:line="276" w:lineRule="auto"/>
        <w:rPr>
          <w:rFonts w:ascii="Corbel" w:hAnsi="Corbel"/>
          <w:szCs w:val="18"/>
        </w:rPr>
      </w:pPr>
    </w:p>
    <w:p w14:paraId="7D93DC28" w14:textId="77777777" w:rsidR="00470DA1" w:rsidRDefault="00470DA1" w:rsidP="00925536">
      <w:pPr>
        <w:spacing w:line="276" w:lineRule="auto"/>
        <w:rPr>
          <w:rFonts w:ascii="Corbel" w:hAnsi="Corbel"/>
          <w:szCs w:val="18"/>
        </w:rPr>
      </w:pPr>
      <w:r w:rsidRPr="00811244">
        <w:rPr>
          <w:rFonts w:ascii="Corbel" w:hAnsi="Corbel"/>
          <w:b/>
          <w:szCs w:val="18"/>
        </w:rPr>
        <w:t>Bijlagen</w:t>
      </w:r>
      <w:r w:rsidRPr="00811244">
        <w:rPr>
          <w:rFonts w:ascii="Corbel" w:hAnsi="Corbel"/>
          <w:szCs w:val="18"/>
        </w:rPr>
        <w:br/>
        <w:t xml:space="preserve">Aanhangsels behorende bij deze </w:t>
      </w:r>
      <w:r>
        <w:rPr>
          <w:rFonts w:ascii="Corbel" w:hAnsi="Corbel"/>
          <w:szCs w:val="18"/>
        </w:rPr>
        <w:t>A</w:t>
      </w:r>
      <w:r w:rsidRPr="00811244">
        <w:rPr>
          <w:rFonts w:ascii="Corbel" w:hAnsi="Corbel"/>
          <w:szCs w:val="18"/>
        </w:rPr>
        <w:t>anbestedingsleidraad.</w:t>
      </w:r>
    </w:p>
    <w:p w14:paraId="2C71F7FF" w14:textId="77777777" w:rsidR="00470DA1" w:rsidRDefault="00470DA1" w:rsidP="00925536">
      <w:pPr>
        <w:tabs>
          <w:tab w:val="left" w:pos="7903"/>
        </w:tabs>
        <w:spacing w:line="276" w:lineRule="auto"/>
        <w:rPr>
          <w:rFonts w:ascii="Corbel" w:hAnsi="Corbel"/>
          <w:b/>
          <w:szCs w:val="18"/>
        </w:rPr>
      </w:pPr>
    </w:p>
    <w:p w14:paraId="2B43C914" w14:textId="77777777" w:rsidR="00470DA1" w:rsidRPr="00D25238" w:rsidRDefault="00470DA1" w:rsidP="00925536">
      <w:pPr>
        <w:tabs>
          <w:tab w:val="left" w:pos="7903"/>
        </w:tabs>
        <w:spacing w:line="276" w:lineRule="auto"/>
        <w:rPr>
          <w:rFonts w:ascii="Corbel" w:hAnsi="Corbel"/>
          <w:b/>
          <w:szCs w:val="18"/>
        </w:rPr>
      </w:pPr>
      <w:r w:rsidRPr="00D25238">
        <w:rPr>
          <w:rFonts w:ascii="Corbel" w:hAnsi="Corbel"/>
          <w:b/>
          <w:szCs w:val="18"/>
        </w:rPr>
        <w:t>Derde</w:t>
      </w:r>
    </w:p>
    <w:p w14:paraId="6285DD21" w14:textId="77777777" w:rsidR="00470DA1" w:rsidRPr="00D25238" w:rsidRDefault="00470DA1" w:rsidP="00925536">
      <w:pPr>
        <w:tabs>
          <w:tab w:val="left" w:pos="7903"/>
        </w:tabs>
        <w:spacing w:line="276" w:lineRule="auto"/>
        <w:rPr>
          <w:rFonts w:ascii="Corbel" w:hAnsi="Corbel"/>
          <w:szCs w:val="18"/>
        </w:rPr>
      </w:pPr>
      <w:r w:rsidRPr="00D25238">
        <w:rPr>
          <w:rFonts w:ascii="Corbel" w:hAnsi="Corbel"/>
          <w:szCs w:val="18"/>
        </w:rPr>
        <w:t>Ondernemer waarop Inschrijver een beroep doet om aan de geschiktheidseisen te voldoen en/o</w:t>
      </w:r>
      <w:r w:rsidR="00D25238" w:rsidRPr="00D25238">
        <w:rPr>
          <w:rFonts w:ascii="Corbel" w:hAnsi="Corbel"/>
          <w:szCs w:val="18"/>
        </w:rPr>
        <w:t>f</w:t>
      </w:r>
      <w:r w:rsidR="00255B1B" w:rsidRPr="00D25238">
        <w:rPr>
          <w:rFonts w:ascii="Corbel" w:hAnsi="Corbel"/>
          <w:szCs w:val="18"/>
        </w:rPr>
        <w:t xml:space="preserve"> </w:t>
      </w:r>
      <w:r w:rsidRPr="00D25238">
        <w:rPr>
          <w:rFonts w:ascii="Corbel" w:hAnsi="Corbel"/>
          <w:szCs w:val="18"/>
        </w:rPr>
        <w:t>voo</w:t>
      </w:r>
      <w:r w:rsidR="00560E1C" w:rsidRPr="00D25238">
        <w:rPr>
          <w:rFonts w:ascii="Corbel" w:hAnsi="Corbel"/>
          <w:szCs w:val="18"/>
        </w:rPr>
        <w:t>r de uitvoering van de Opdracht.</w:t>
      </w:r>
    </w:p>
    <w:p w14:paraId="44812529" w14:textId="77777777" w:rsidR="00470DA1" w:rsidRPr="00D25238" w:rsidRDefault="00470DA1" w:rsidP="00925536">
      <w:pPr>
        <w:tabs>
          <w:tab w:val="left" w:pos="7903"/>
        </w:tabs>
        <w:spacing w:line="276" w:lineRule="auto"/>
        <w:rPr>
          <w:rFonts w:ascii="Corbel" w:hAnsi="Corbel"/>
          <w:szCs w:val="18"/>
        </w:rPr>
      </w:pPr>
    </w:p>
    <w:p w14:paraId="297B7E7F" w14:textId="77777777" w:rsidR="00470DA1" w:rsidRPr="00885481" w:rsidRDefault="00470DA1" w:rsidP="00925536">
      <w:pPr>
        <w:tabs>
          <w:tab w:val="left" w:pos="7903"/>
        </w:tabs>
        <w:spacing w:line="276" w:lineRule="auto"/>
        <w:rPr>
          <w:rFonts w:ascii="Corbel" w:hAnsi="Corbel"/>
          <w:b/>
          <w:szCs w:val="18"/>
        </w:rPr>
      </w:pPr>
      <w:r w:rsidRPr="00D25238">
        <w:rPr>
          <w:rFonts w:ascii="Corbel" w:hAnsi="Corbel"/>
          <w:b/>
          <w:szCs w:val="18"/>
        </w:rPr>
        <w:t>EMVI</w:t>
      </w:r>
    </w:p>
    <w:p w14:paraId="01B0977F" w14:textId="77777777" w:rsidR="00255B1B" w:rsidRDefault="00255B1B" w:rsidP="00925536">
      <w:pPr>
        <w:tabs>
          <w:tab w:val="left" w:pos="7903"/>
        </w:tabs>
        <w:spacing w:line="276" w:lineRule="auto"/>
        <w:rPr>
          <w:rFonts w:ascii="Corbel" w:hAnsi="Corbel"/>
          <w:szCs w:val="18"/>
        </w:rPr>
      </w:pPr>
      <w:r>
        <w:rPr>
          <w:rFonts w:ascii="Corbel" w:hAnsi="Corbel"/>
          <w:szCs w:val="18"/>
        </w:rPr>
        <w:t>Economisch meest voordelige i</w:t>
      </w:r>
      <w:r w:rsidR="00470DA1" w:rsidRPr="00885481">
        <w:rPr>
          <w:rFonts w:ascii="Corbel" w:hAnsi="Corbel"/>
          <w:szCs w:val="18"/>
        </w:rPr>
        <w:t>nschrijvi</w:t>
      </w:r>
      <w:r w:rsidR="00470DA1">
        <w:rPr>
          <w:rFonts w:ascii="Corbel" w:hAnsi="Corbel"/>
          <w:szCs w:val="18"/>
        </w:rPr>
        <w:t>ng.</w:t>
      </w:r>
    </w:p>
    <w:p w14:paraId="6EB08FF1" w14:textId="77777777" w:rsidR="00470DA1" w:rsidRDefault="00255B1B" w:rsidP="00925536">
      <w:pPr>
        <w:tabs>
          <w:tab w:val="left" w:pos="7903"/>
        </w:tabs>
        <w:spacing w:line="276" w:lineRule="auto"/>
        <w:rPr>
          <w:rFonts w:ascii="Corbel" w:hAnsi="Corbel"/>
          <w:szCs w:val="18"/>
        </w:rPr>
      </w:pPr>
      <w:r>
        <w:rPr>
          <w:rFonts w:ascii="Corbel" w:hAnsi="Corbel"/>
          <w:szCs w:val="18"/>
        </w:rPr>
        <w:t xml:space="preserve"> </w:t>
      </w:r>
    </w:p>
    <w:p w14:paraId="068F0239" w14:textId="77777777" w:rsidR="00470DA1" w:rsidRPr="003466E6" w:rsidRDefault="00470DA1" w:rsidP="00925536">
      <w:pPr>
        <w:tabs>
          <w:tab w:val="left" w:pos="7903"/>
        </w:tabs>
        <w:spacing w:line="276" w:lineRule="auto"/>
        <w:rPr>
          <w:rFonts w:ascii="Corbel" w:hAnsi="Corbel"/>
          <w:b/>
          <w:szCs w:val="18"/>
        </w:rPr>
      </w:pPr>
      <w:r w:rsidRPr="003466E6">
        <w:rPr>
          <w:rFonts w:ascii="Corbel" w:hAnsi="Corbel"/>
          <w:b/>
          <w:szCs w:val="18"/>
        </w:rPr>
        <w:t>Gunningsbeslissing</w:t>
      </w:r>
    </w:p>
    <w:p w14:paraId="3754FDE1" w14:textId="77777777" w:rsidR="00470DA1" w:rsidRPr="003466E6" w:rsidRDefault="00470DA1" w:rsidP="00925536">
      <w:pPr>
        <w:autoSpaceDE w:val="0"/>
        <w:spacing w:line="276" w:lineRule="auto"/>
        <w:rPr>
          <w:rFonts w:ascii="Corbel" w:hAnsi="Corbel"/>
          <w:szCs w:val="18"/>
        </w:rPr>
      </w:pPr>
      <w:r w:rsidRPr="003466E6">
        <w:rPr>
          <w:rFonts w:ascii="Corbel" w:hAnsi="Corbel"/>
          <w:szCs w:val="18"/>
        </w:rPr>
        <w:t>D</w:t>
      </w:r>
      <w:r>
        <w:rPr>
          <w:rFonts w:ascii="Corbel" w:hAnsi="Corbel"/>
          <w:szCs w:val="18"/>
        </w:rPr>
        <w:t>e keuze van de A</w:t>
      </w:r>
      <w:r w:rsidRPr="003466E6">
        <w:rPr>
          <w:rFonts w:ascii="Corbel" w:hAnsi="Corbel"/>
          <w:szCs w:val="18"/>
        </w:rPr>
        <w:t>anbestedende dienst voor de</w:t>
      </w:r>
      <w:r>
        <w:rPr>
          <w:rFonts w:ascii="Corbel" w:hAnsi="Corbel"/>
          <w:szCs w:val="18"/>
        </w:rPr>
        <w:t xml:space="preserve"> Inschrijver</w:t>
      </w:r>
      <w:r w:rsidR="00255B1B">
        <w:rPr>
          <w:rFonts w:ascii="Corbel" w:hAnsi="Corbel"/>
          <w:szCs w:val="18"/>
        </w:rPr>
        <w:t>(s)</w:t>
      </w:r>
      <w:r w:rsidRPr="003466E6">
        <w:rPr>
          <w:rFonts w:ascii="Corbel" w:hAnsi="Corbel"/>
          <w:szCs w:val="18"/>
        </w:rPr>
        <w:t xml:space="preserve"> met wie hij de </w:t>
      </w:r>
      <w:r>
        <w:rPr>
          <w:rFonts w:ascii="Corbel" w:hAnsi="Corbel"/>
          <w:szCs w:val="18"/>
        </w:rPr>
        <w:t>O</w:t>
      </w:r>
      <w:r w:rsidRPr="003466E6">
        <w:rPr>
          <w:rFonts w:ascii="Corbel" w:hAnsi="Corbel"/>
          <w:szCs w:val="18"/>
        </w:rPr>
        <w:t>vereenkomst waarop de</w:t>
      </w:r>
      <w:r>
        <w:rPr>
          <w:rFonts w:ascii="Corbel" w:hAnsi="Corbel"/>
          <w:szCs w:val="18"/>
        </w:rPr>
        <w:t>ze</w:t>
      </w:r>
      <w:r w:rsidRPr="003466E6">
        <w:rPr>
          <w:rFonts w:ascii="Corbel" w:hAnsi="Corbel"/>
          <w:szCs w:val="18"/>
        </w:rPr>
        <w:t xml:space="preserve"> procedure betrekking h</w:t>
      </w:r>
      <w:r>
        <w:rPr>
          <w:rFonts w:ascii="Corbel" w:hAnsi="Corbel"/>
          <w:szCs w:val="18"/>
        </w:rPr>
        <w:t>eeft</w:t>
      </w:r>
      <w:r w:rsidRPr="003466E6">
        <w:rPr>
          <w:rFonts w:ascii="Corbel" w:hAnsi="Corbel"/>
          <w:szCs w:val="18"/>
        </w:rPr>
        <w:t xml:space="preserve"> </w:t>
      </w:r>
      <w:r w:rsidR="00255B1B">
        <w:rPr>
          <w:rFonts w:ascii="Corbel" w:hAnsi="Corbel"/>
          <w:szCs w:val="18"/>
        </w:rPr>
        <w:t>wil</w:t>
      </w:r>
      <w:r w:rsidRPr="003466E6">
        <w:rPr>
          <w:rFonts w:ascii="Corbel" w:hAnsi="Corbel"/>
          <w:szCs w:val="18"/>
        </w:rPr>
        <w:t xml:space="preserve"> sluiten, waaronder mede wordt verstaan de keuze </w:t>
      </w:r>
      <w:r>
        <w:rPr>
          <w:rFonts w:ascii="Corbel" w:hAnsi="Corbel"/>
          <w:szCs w:val="18"/>
        </w:rPr>
        <w:t>om geen Overeenkomst te sluiten.</w:t>
      </w:r>
    </w:p>
    <w:p w14:paraId="529C6AEB" w14:textId="77777777" w:rsidR="00470DA1" w:rsidRPr="00C5696A" w:rsidRDefault="00470DA1" w:rsidP="00925536">
      <w:pPr>
        <w:tabs>
          <w:tab w:val="left" w:pos="7903"/>
        </w:tabs>
        <w:spacing w:line="276" w:lineRule="auto"/>
        <w:rPr>
          <w:rFonts w:ascii="Corbel" w:hAnsi="Corbel"/>
          <w:szCs w:val="18"/>
        </w:rPr>
      </w:pPr>
    </w:p>
    <w:p w14:paraId="55BE8C77" w14:textId="77777777" w:rsidR="00470DA1" w:rsidRPr="00275D91" w:rsidRDefault="00470DA1" w:rsidP="00925536">
      <w:pPr>
        <w:autoSpaceDE w:val="0"/>
        <w:spacing w:line="276" w:lineRule="auto"/>
        <w:rPr>
          <w:rFonts w:ascii="Corbel" w:hAnsi="Corbel"/>
          <w:b/>
          <w:szCs w:val="18"/>
        </w:rPr>
      </w:pPr>
      <w:r w:rsidRPr="00275D91">
        <w:rPr>
          <w:rFonts w:ascii="Corbel" w:hAnsi="Corbel"/>
          <w:b/>
          <w:szCs w:val="18"/>
        </w:rPr>
        <w:t>Inschrijver</w:t>
      </w:r>
    </w:p>
    <w:p w14:paraId="0A1F9BEF" w14:textId="77777777" w:rsidR="00470DA1" w:rsidRDefault="00470DA1" w:rsidP="00925536">
      <w:pPr>
        <w:autoSpaceDE w:val="0"/>
        <w:spacing w:line="276" w:lineRule="auto"/>
        <w:rPr>
          <w:rFonts w:ascii="Corbel" w:hAnsi="Corbel"/>
          <w:szCs w:val="18"/>
        </w:rPr>
      </w:pPr>
      <w:r w:rsidRPr="00275D91">
        <w:rPr>
          <w:rFonts w:ascii="Corbel" w:hAnsi="Corbel"/>
          <w:szCs w:val="18"/>
        </w:rPr>
        <w:t>Ondernemer die een Inschrijving heeft ingediend, zelfstandig,</w:t>
      </w:r>
      <w:r w:rsidR="006C1907" w:rsidRPr="00275D91">
        <w:rPr>
          <w:rFonts w:ascii="Corbel" w:hAnsi="Corbel"/>
          <w:szCs w:val="18"/>
        </w:rPr>
        <w:t xml:space="preserve"> als hoofdaannemer of</w:t>
      </w:r>
      <w:r w:rsidRPr="00275D91">
        <w:rPr>
          <w:rFonts w:ascii="Corbel" w:hAnsi="Corbel"/>
          <w:szCs w:val="18"/>
        </w:rPr>
        <w:t xml:space="preserve"> in </w:t>
      </w:r>
      <w:r w:rsidR="006C1907" w:rsidRPr="00275D91">
        <w:rPr>
          <w:rFonts w:ascii="Corbel" w:hAnsi="Corbel"/>
          <w:szCs w:val="18"/>
        </w:rPr>
        <w:t xml:space="preserve">een </w:t>
      </w:r>
      <w:r w:rsidR="00BD00D9" w:rsidRPr="00275D91">
        <w:rPr>
          <w:rFonts w:ascii="Corbel" w:hAnsi="Corbel"/>
          <w:szCs w:val="18"/>
        </w:rPr>
        <w:t>Samenwerkingsverband (combinatie)</w:t>
      </w:r>
      <w:r w:rsidR="006C1907" w:rsidRPr="00275D91">
        <w:rPr>
          <w:rFonts w:ascii="Corbel" w:hAnsi="Corbel"/>
          <w:szCs w:val="18"/>
        </w:rPr>
        <w:t>.</w:t>
      </w:r>
    </w:p>
    <w:p w14:paraId="79ADC61C" w14:textId="77777777" w:rsidR="00470DA1" w:rsidRPr="00811244" w:rsidRDefault="00470DA1" w:rsidP="00925536">
      <w:pPr>
        <w:autoSpaceDE w:val="0"/>
        <w:spacing w:line="276" w:lineRule="auto"/>
        <w:rPr>
          <w:rFonts w:ascii="Corbel" w:hAnsi="Corbel"/>
          <w:szCs w:val="18"/>
        </w:rPr>
      </w:pPr>
    </w:p>
    <w:p w14:paraId="1A961969" w14:textId="77777777" w:rsidR="00470DA1" w:rsidRPr="00811244" w:rsidRDefault="00470DA1" w:rsidP="00925536">
      <w:pPr>
        <w:autoSpaceDE w:val="0"/>
        <w:spacing w:line="276" w:lineRule="auto"/>
        <w:rPr>
          <w:rFonts w:ascii="Corbel" w:hAnsi="Corbel"/>
          <w:b/>
          <w:szCs w:val="18"/>
        </w:rPr>
      </w:pPr>
      <w:r w:rsidRPr="00811244">
        <w:rPr>
          <w:rFonts w:ascii="Corbel" w:hAnsi="Corbel"/>
          <w:b/>
          <w:szCs w:val="18"/>
        </w:rPr>
        <w:t>Inschrijving</w:t>
      </w:r>
    </w:p>
    <w:p w14:paraId="0B5980BA" w14:textId="77777777" w:rsidR="00470DA1" w:rsidRPr="00811244" w:rsidRDefault="00470DA1" w:rsidP="00925536">
      <w:pPr>
        <w:autoSpaceDE w:val="0"/>
        <w:spacing w:line="276" w:lineRule="auto"/>
        <w:rPr>
          <w:rFonts w:ascii="Corbel" w:hAnsi="Corbel"/>
          <w:szCs w:val="18"/>
        </w:rPr>
      </w:pPr>
      <w:r w:rsidRPr="00811244">
        <w:rPr>
          <w:rFonts w:ascii="Corbel" w:hAnsi="Corbel"/>
          <w:szCs w:val="18"/>
        </w:rPr>
        <w:t>Offerte</w:t>
      </w:r>
      <w:r>
        <w:rPr>
          <w:rFonts w:ascii="Corbel" w:hAnsi="Corbel"/>
          <w:szCs w:val="18"/>
        </w:rPr>
        <w:t xml:space="preserve"> uitgebracht door Inschrijver binnen de kaders van </w:t>
      </w:r>
      <w:r w:rsidR="00010AF9">
        <w:rPr>
          <w:rFonts w:ascii="Corbel" w:hAnsi="Corbel"/>
          <w:szCs w:val="18"/>
        </w:rPr>
        <w:t>deze</w:t>
      </w:r>
      <w:r>
        <w:rPr>
          <w:rFonts w:ascii="Corbel" w:hAnsi="Corbel"/>
          <w:szCs w:val="18"/>
        </w:rPr>
        <w:t xml:space="preserve"> aanbesteding. </w:t>
      </w:r>
    </w:p>
    <w:p w14:paraId="03AC202A" w14:textId="77777777" w:rsidR="00470DA1" w:rsidRPr="00811244" w:rsidRDefault="00470DA1" w:rsidP="00925536">
      <w:pPr>
        <w:autoSpaceDE w:val="0"/>
        <w:spacing w:line="276" w:lineRule="auto"/>
        <w:rPr>
          <w:rFonts w:ascii="Corbel" w:hAnsi="Corbel"/>
          <w:szCs w:val="18"/>
        </w:rPr>
      </w:pPr>
    </w:p>
    <w:p w14:paraId="7D5A8E65" w14:textId="77777777" w:rsidR="00470DA1" w:rsidRPr="003801DE" w:rsidRDefault="00470DA1" w:rsidP="00925536">
      <w:pPr>
        <w:autoSpaceDE w:val="0"/>
        <w:spacing w:line="276" w:lineRule="auto"/>
        <w:rPr>
          <w:rFonts w:ascii="Corbel" w:hAnsi="Corbel"/>
          <w:b/>
          <w:szCs w:val="18"/>
        </w:rPr>
      </w:pPr>
      <w:r w:rsidRPr="003801DE">
        <w:rPr>
          <w:rFonts w:ascii="Corbel" w:hAnsi="Corbel"/>
          <w:b/>
          <w:szCs w:val="18"/>
        </w:rPr>
        <w:t>Nota van inlichtingen</w:t>
      </w:r>
    </w:p>
    <w:p w14:paraId="1615C02A" w14:textId="16F758C3" w:rsidR="00470DA1" w:rsidRDefault="003F6397" w:rsidP="00925536">
      <w:pPr>
        <w:spacing w:line="276" w:lineRule="auto"/>
        <w:rPr>
          <w:rFonts w:ascii="Corbel" w:hAnsi="Corbel"/>
          <w:szCs w:val="18"/>
        </w:rPr>
      </w:pPr>
      <w:r w:rsidRPr="003801DE">
        <w:rPr>
          <w:rFonts w:ascii="Corbel" w:hAnsi="Corbel"/>
          <w:szCs w:val="18"/>
        </w:rPr>
        <w:t>Schriftelijk</w:t>
      </w:r>
      <w:r w:rsidR="00470DA1" w:rsidRPr="003801DE">
        <w:rPr>
          <w:rFonts w:ascii="Corbel" w:hAnsi="Corbel"/>
          <w:szCs w:val="18"/>
        </w:rPr>
        <w:t>e reactie van de Aanbestedende dienst op door Ondernemers tijdig en op de juiste wijze naar aanleiding van de Aanbestedingsstukken gestelde vragen.</w:t>
      </w:r>
      <w:r w:rsidR="00B636CD" w:rsidRPr="003801DE">
        <w:rPr>
          <w:rFonts w:ascii="Corbel" w:hAnsi="Corbel"/>
          <w:szCs w:val="18"/>
        </w:rPr>
        <w:t xml:space="preserve"> De Nota van Inlichtingen kan ook</w:t>
      </w:r>
      <w:r w:rsidR="003C0A5D">
        <w:rPr>
          <w:rFonts w:ascii="Corbel" w:hAnsi="Corbel"/>
          <w:szCs w:val="18"/>
        </w:rPr>
        <w:t xml:space="preserve"> </w:t>
      </w:r>
      <w:r w:rsidR="00B636CD" w:rsidRPr="003801DE">
        <w:rPr>
          <w:rFonts w:ascii="Corbel" w:hAnsi="Corbel"/>
          <w:szCs w:val="18"/>
        </w:rPr>
        <w:t>mededelingen en kleine wijzigingen bevatten vanuit de Aanbestedende dienst.</w:t>
      </w:r>
      <w:r w:rsidR="00470DA1" w:rsidRPr="003801DE">
        <w:rPr>
          <w:rFonts w:ascii="Corbel" w:hAnsi="Corbel"/>
          <w:szCs w:val="18"/>
        </w:rPr>
        <w:t xml:space="preserve"> Indien sprake is van de beantwoording van vragen in een elektronisch systeem, dan dient elke afzonderlijke beantwoording begrepen te worden als Nota van inlichtingen.</w:t>
      </w:r>
    </w:p>
    <w:p w14:paraId="5B79CE51" w14:textId="77777777" w:rsidR="00FF34FC" w:rsidRDefault="00FF34FC" w:rsidP="00925536">
      <w:pPr>
        <w:spacing w:line="276" w:lineRule="auto"/>
        <w:rPr>
          <w:rFonts w:ascii="Corbel" w:hAnsi="Corbel"/>
          <w:szCs w:val="18"/>
        </w:rPr>
      </w:pPr>
    </w:p>
    <w:p w14:paraId="6AECE911" w14:textId="77777777" w:rsidR="00470DA1" w:rsidRDefault="00470DA1" w:rsidP="00925536">
      <w:pPr>
        <w:spacing w:line="276" w:lineRule="auto"/>
        <w:rPr>
          <w:rFonts w:ascii="Corbel" w:hAnsi="Corbel"/>
          <w:b/>
          <w:szCs w:val="18"/>
        </w:rPr>
      </w:pPr>
      <w:r w:rsidRPr="00811244">
        <w:rPr>
          <w:rFonts w:ascii="Corbel" w:hAnsi="Corbel"/>
          <w:b/>
          <w:szCs w:val="18"/>
        </w:rPr>
        <w:t>O</w:t>
      </w:r>
      <w:r>
        <w:rPr>
          <w:rFonts w:ascii="Corbel" w:hAnsi="Corbel"/>
          <w:b/>
          <w:szCs w:val="18"/>
        </w:rPr>
        <w:t>ndernemer</w:t>
      </w:r>
    </w:p>
    <w:p w14:paraId="1DB623BE" w14:textId="77777777" w:rsidR="00470DA1" w:rsidRDefault="00470DA1" w:rsidP="00925536">
      <w:pPr>
        <w:spacing w:line="276" w:lineRule="auto"/>
        <w:rPr>
          <w:rFonts w:ascii="Corbel" w:hAnsi="Corbel"/>
          <w:szCs w:val="18"/>
        </w:rPr>
      </w:pPr>
      <w:r>
        <w:rPr>
          <w:rFonts w:ascii="Corbel" w:hAnsi="Corbel"/>
          <w:szCs w:val="18"/>
        </w:rPr>
        <w:t>E</w:t>
      </w:r>
      <w:r w:rsidRPr="00C5696A">
        <w:rPr>
          <w:rFonts w:ascii="Corbel" w:hAnsi="Corbel"/>
          <w:szCs w:val="18"/>
        </w:rPr>
        <w:t>en aannemer</w:t>
      </w:r>
      <w:r>
        <w:rPr>
          <w:rFonts w:ascii="Corbel" w:hAnsi="Corbel"/>
          <w:szCs w:val="18"/>
        </w:rPr>
        <w:t>, leverancier of dienstverlener.</w:t>
      </w:r>
    </w:p>
    <w:p w14:paraId="6F85FF85" w14:textId="77777777" w:rsidR="00010AF9" w:rsidRPr="00470DA1" w:rsidRDefault="00010AF9" w:rsidP="00925536">
      <w:pPr>
        <w:spacing w:line="276" w:lineRule="auto"/>
        <w:rPr>
          <w:rFonts w:ascii="Corbel" w:hAnsi="Corbel"/>
          <w:szCs w:val="18"/>
        </w:rPr>
      </w:pPr>
    </w:p>
    <w:p w14:paraId="02A886CF" w14:textId="77777777" w:rsidR="007B4637" w:rsidRDefault="007B4637" w:rsidP="00925536">
      <w:pPr>
        <w:spacing w:line="240" w:lineRule="auto"/>
        <w:rPr>
          <w:rFonts w:ascii="Corbel" w:hAnsi="Corbel"/>
          <w:b/>
          <w:szCs w:val="18"/>
        </w:rPr>
      </w:pPr>
      <w:r>
        <w:rPr>
          <w:rFonts w:ascii="Corbel" w:hAnsi="Corbel"/>
          <w:b/>
          <w:szCs w:val="18"/>
        </w:rPr>
        <w:br w:type="page"/>
      </w:r>
    </w:p>
    <w:p w14:paraId="16485F7C" w14:textId="77777777" w:rsidR="00470DA1" w:rsidRDefault="00470DA1" w:rsidP="00925536">
      <w:pPr>
        <w:spacing w:line="276" w:lineRule="auto"/>
        <w:rPr>
          <w:rFonts w:ascii="Corbel" w:hAnsi="Corbel"/>
          <w:b/>
          <w:szCs w:val="18"/>
        </w:rPr>
      </w:pPr>
      <w:r>
        <w:rPr>
          <w:rFonts w:ascii="Corbel" w:hAnsi="Corbel"/>
          <w:b/>
          <w:szCs w:val="18"/>
        </w:rPr>
        <w:lastRenderedPageBreak/>
        <w:t>Opdracht</w:t>
      </w:r>
    </w:p>
    <w:p w14:paraId="7183D8EF" w14:textId="77777777" w:rsidR="00B636CD" w:rsidRDefault="00470DA1" w:rsidP="00925536">
      <w:pPr>
        <w:spacing w:line="276" w:lineRule="auto"/>
        <w:rPr>
          <w:rFonts w:ascii="Corbel" w:hAnsi="Corbel"/>
          <w:szCs w:val="18"/>
        </w:rPr>
      </w:pPr>
      <w:r>
        <w:rPr>
          <w:rFonts w:ascii="Corbel" w:hAnsi="Corbel"/>
          <w:szCs w:val="18"/>
        </w:rPr>
        <w:t>De leveringen en of diensten die door de winnende Inschrijver(s) conform de Overeenkomst uitgevoerd worden.</w:t>
      </w:r>
      <w:r w:rsidR="00255B1B">
        <w:rPr>
          <w:rFonts w:ascii="Corbel" w:hAnsi="Corbel"/>
          <w:szCs w:val="18"/>
        </w:rPr>
        <w:t xml:space="preserve"> De Opdracht is toegelicht in Hoofdstuk 2 van de Aanbestedingsleidraad en bijbehorende Bijlagen.</w:t>
      </w:r>
    </w:p>
    <w:p w14:paraId="6A264534" w14:textId="77777777" w:rsidR="007B4637" w:rsidRDefault="007B4637" w:rsidP="00925536">
      <w:pPr>
        <w:spacing w:line="276" w:lineRule="auto"/>
        <w:rPr>
          <w:rFonts w:ascii="Corbel" w:hAnsi="Corbel"/>
          <w:b/>
          <w:szCs w:val="18"/>
        </w:rPr>
      </w:pPr>
    </w:p>
    <w:p w14:paraId="5939C9CF" w14:textId="77777777" w:rsidR="00470DA1" w:rsidRPr="00D25238" w:rsidRDefault="00470DA1" w:rsidP="00925536">
      <w:pPr>
        <w:spacing w:line="276" w:lineRule="auto"/>
        <w:rPr>
          <w:rFonts w:ascii="Corbel" w:hAnsi="Corbel"/>
          <w:b/>
          <w:szCs w:val="18"/>
        </w:rPr>
      </w:pPr>
      <w:r w:rsidRPr="00D25238">
        <w:rPr>
          <w:rFonts w:ascii="Corbel" w:hAnsi="Corbel"/>
          <w:b/>
          <w:szCs w:val="18"/>
        </w:rPr>
        <w:t>Opdrachtgever</w:t>
      </w:r>
    </w:p>
    <w:p w14:paraId="18FFF5F3" w14:textId="318D445C" w:rsidR="00470DA1" w:rsidRPr="00811244" w:rsidRDefault="00586529" w:rsidP="00925536">
      <w:pPr>
        <w:spacing w:line="276" w:lineRule="auto"/>
        <w:rPr>
          <w:rFonts w:ascii="Corbel" w:hAnsi="Corbel"/>
          <w:szCs w:val="18"/>
        </w:rPr>
      </w:pPr>
      <w:r>
        <w:rPr>
          <w:rFonts w:ascii="Corbel" w:hAnsi="Corbel"/>
          <w:szCs w:val="18"/>
        </w:rPr>
        <w:t xml:space="preserve">Provinciale Staten van </w:t>
      </w:r>
      <w:r w:rsidR="00D923AB">
        <w:rPr>
          <w:rFonts w:ascii="Corbel" w:hAnsi="Corbel"/>
          <w:szCs w:val="18"/>
        </w:rPr>
        <w:t>U</w:t>
      </w:r>
      <w:r>
        <w:rPr>
          <w:rFonts w:ascii="Corbel" w:hAnsi="Corbel"/>
          <w:szCs w:val="18"/>
        </w:rPr>
        <w:t>trecht</w:t>
      </w:r>
      <w:r w:rsidR="00470DA1" w:rsidRPr="00D25238">
        <w:rPr>
          <w:rFonts w:ascii="Corbel" w:hAnsi="Corbel"/>
          <w:szCs w:val="18"/>
        </w:rPr>
        <w:t xml:space="preserve"> zal</w:t>
      </w:r>
      <w:r w:rsidR="00560E1C" w:rsidRPr="00D25238">
        <w:rPr>
          <w:rFonts w:ascii="Corbel" w:hAnsi="Corbel"/>
          <w:szCs w:val="18"/>
        </w:rPr>
        <w:t xml:space="preserve"> ten tijde van </w:t>
      </w:r>
      <w:r w:rsidR="00B636CD" w:rsidRPr="00D25238">
        <w:rPr>
          <w:rFonts w:ascii="Corbel" w:hAnsi="Corbel"/>
          <w:szCs w:val="18"/>
        </w:rPr>
        <w:t xml:space="preserve">de uitvoering </w:t>
      </w:r>
      <w:r w:rsidR="00470DA1" w:rsidRPr="00D25238">
        <w:rPr>
          <w:rFonts w:ascii="Corbel" w:hAnsi="Corbel"/>
          <w:szCs w:val="18"/>
        </w:rPr>
        <w:t>van de Overeenkomst als Opdrachtgever optreden.</w:t>
      </w:r>
      <w:r w:rsidR="00470DA1">
        <w:rPr>
          <w:rFonts w:ascii="Corbel" w:hAnsi="Corbel"/>
          <w:szCs w:val="18"/>
        </w:rPr>
        <w:t xml:space="preserve"> </w:t>
      </w:r>
    </w:p>
    <w:p w14:paraId="2E8B2666" w14:textId="77777777" w:rsidR="00470DA1" w:rsidRPr="00811244" w:rsidRDefault="00470DA1" w:rsidP="00925536">
      <w:pPr>
        <w:spacing w:line="276" w:lineRule="auto"/>
        <w:rPr>
          <w:rFonts w:ascii="Corbel" w:hAnsi="Corbel"/>
          <w:szCs w:val="18"/>
          <w:u w:val="single"/>
        </w:rPr>
      </w:pPr>
    </w:p>
    <w:p w14:paraId="2B4CD698" w14:textId="77777777" w:rsidR="00470DA1" w:rsidRPr="00811244" w:rsidRDefault="00470DA1" w:rsidP="00925536">
      <w:pPr>
        <w:spacing w:line="276" w:lineRule="auto"/>
        <w:rPr>
          <w:rFonts w:ascii="Corbel" w:hAnsi="Corbel"/>
          <w:b/>
          <w:szCs w:val="18"/>
        </w:rPr>
      </w:pPr>
      <w:r w:rsidRPr="00811244">
        <w:rPr>
          <w:rFonts w:ascii="Corbel" w:hAnsi="Corbel"/>
          <w:b/>
          <w:szCs w:val="18"/>
        </w:rPr>
        <w:t>Opdrachtnemer</w:t>
      </w:r>
    </w:p>
    <w:p w14:paraId="3DD16042" w14:textId="77777777" w:rsidR="00470DA1" w:rsidRDefault="00470DA1" w:rsidP="00925536">
      <w:pPr>
        <w:tabs>
          <w:tab w:val="left" w:pos="7903"/>
        </w:tabs>
        <w:spacing w:line="276" w:lineRule="auto"/>
        <w:rPr>
          <w:rFonts w:ascii="Corbel" w:hAnsi="Corbel"/>
          <w:szCs w:val="18"/>
        </w:rPr>
      </w:pPr>
      <w:r w:rsidRPr="00811244">
        <w:rPr>
          <w:rFonts w:ascii="Corbel" w:hAnsi="Corbel"/>
          <w:szCs w:val="18"/>
        </w:rPr>
        <w:t xml:space="preserve">De </w:t>
      </w:r>
      <w:r>
        <w:rPr>
          <w:rFonts w:ascii="Corbel" w:hAnsi="Corbel"/>
          <w:szCs w:val="18"/>
        </w:rPr>
        <w:t xml:space="preserve">Inschrijver </w:t>
      </w:r>
      <w:r w:rsidRPr="00811244">
        <w:rPr>
          <w:rFonts w:ascii="Corbel" w:hAnsi="Corbel"/>
          <w:szCs w:val="18"/>
        </w:rPr>
        <w:t xml:space="preserve">met wie </w:t>
      </w:r>
      <w:r>
        <w:rPr>
          <w:rFonts w:ascii="Corbel" w:hAnsi="Corbel"/>
          <w:szCs w:val="18"/>
        </w:rPr>
        <w:t>Opdrachtgever de Overeenkomst heeft gesloten.</w:t>
      </w:r>
    </w:p>
    <w:p w14:paraId="2466920E" w14:textId="77777777" w:rsidR="00470DA1" w:rsidRDefault="00470DA1" w:rsidP="00925536">
      <w:pPr>
        <w:tabs>
          <w:tab w:val="left" w:pos="7903"/>
        </w:tabs>
        <w:spacing w:line="276" w:lineRule="auto"/>
        <w:rPr>
          <w:rFonts w:ascii="Corbel" w:hAnsi="Corbel"/>
          <w:szCs w:val="18"/>
        </w:rPr>
      </w:pPr>
    </w:p>
    <w:p w14:paraId="0DFDE0E8" w14:textId="77777777" w:rsidR="00470DA1" w:rsidRDefault="00470DA1" w:rsidP="00925536">
      <w:pPr>
        <w:tabs>
          <w:tab w:val="left" w:pos="7903"/>
        </w:tabs>
        <w:spacing w:line="276" w:lineRule="auto"/>
        <w:rPr>
          <w:rFonts w:ascii="Corbel" w:hAnsi="Corbel"/>
          <w:b/>
          <w:szCs w:val="18"/>
        </w:rPr>
      </w:pPr>
      <w:r>
        <w:rPr>
          <w:rFonts w:ascii="Corbel" w:hAnsi="Corbel"/>
          <w:b/>
          <w:szCs w:val="18"/>
        </w:rPr>
        <w:t>Overeenkomst</w:t>
      </w:r>
    </w:p>
    <w:p w14:paraId="5FA9D223" w14:textId="77777777" w:rsidR="00470DA1" w:rsidRDefault="00470DA1" w:rsidP="00925536">
      <w:pPr>
        <w:tabs>
          <w:tab w:val="left" w:pos="7903"/>
        </w:tabs>
        <w:spacing w:line="276" w:lineRule="auto"/>
        <w:rPr>
          <w:rFonts w:ascii="Corbel" w:hAnsi="Corbel"/>
          <w:szCs w:val="18"/>
        </w:rPr>
      </w:pPr>
      <w:r>
        <w:rPr>
          <w:rFonts w:ascii="Corbel" w:hAnsi="Corbel"/>
          <w:szCs w:val="18"/>
        </w:rPr>
        <w:t>De wederkerige raamovereenkomst, dienstverleningsovereenkom</w:t>
      </w:r>
      <w:r w:rsidR="00255B1B">
        <w:rPr>
          <w:rFonts w:ascii="Corbel" w:hAnsi="Corbel"/>
          <w:szCs w:val="18"/>
        </w:rPr>
        <w:t xml:space="preserve">st en/of </w:t>
      </w:r>
      <w:r w:rsidR="00010AF9">
        <w:rPr>
          <w:rFonts w:ascii="Corbel" w:hAnsi="Corbel"/>
          <w:szCs w:val="18"/>
        </w:rPr>
        <w:t>overeenkomst tot leveringen</w:t>
      </w:r>
      <w:r>
        <w:rPr>
          <w:rFonts w:ascii="Corbel" w:hAnsi="Corbel"/>
          <w:szCs w:val="18"/>
        </w:rPr>
        <w:t xml:space="preserve"> op basis waarvan de Opdracht wordt uitgevoerd en op de totstandkoming waarvan deze aanbestedingsprocedure ziet.</w:t>
      </w:r>
    </w:p>
    <w:p w14:paraId="10EF68DA" w14:textId="77777777" w:rsidR="00470DA1" w:rsidRPr="00FE3F30" w:rsidRDefault="00470DA1" w:rsidP="00925536">
      <w:pPr>
        <w:tabs>
          <w:tab w:val="left" w:pos="7903"/>
        </w:tabs>
        <w:spacing w:line="276" w:lineRule="auto"/>
        <w:rPr>
          <w:rFonts w:ascii="Corbel" w:hAnsi="Corbel"/>
          <w:szCs w:val="18"/>
        </w:rPr>
      </w:pPr>
    </w:p>
    <w:p w14:paraId="4B962865" w14:textId="77777777" w:rsidR="00470DA1" w:rsidRPr="00275D91" w:rsidRDefault="00BD00D9" w:rsidP="00925536">
      <w:pPr>
        <w:tabs>
          <w:tab w:val="left" w:pos="7903"/>
        </w:tabs>
        <w:spacing w:line="276" w:lineRule="auto"/>
        <w:rPr>
          <w:rFonts w:ascii="Corbel" w:hAnsi="Corbel"/>
          <w:b/>
          <w:szCs w:val="18"/>
        </w:rPr>
      </w:pPr>
      <w:r w:rsidRPr="00275D91">
        <w:rPr>
          <w:rFonts w:ascii="Corbel" w:hAnsi="Corbel"/>
          <w:b/>
          <w:szCs w:val="18"/>
        </w:rPr>
        <w:t>Samenwerkingsverband (combinatie)</w:t>
      </w:r>
    </w:p>
    <w:p w14:paraId="5A98832E" w14:textId="77777777" w:rsidR="00470DA1" w:rsidRPr="00354D76" w:rsidRDefault="00470DA1" w:rsidP="00925536">
      <w:pPr>
        <w:tabs>
          <w:tab w:val="left" w:pos="7903"/>
        </w:tabs>
        <w:spacing w:line="276" w:lineRule="auto"/>
        <w:rPr>
          <w:rFonts w:ascii="Corbel" w:hAnsi="Corbel"/>
          <w:szCs w:val="18"/>
        </w:rPr>
      </w:pPr>
      <w:r w:rsidRPr="00275D91">
        <w:rPr>
          <w:rFonts w:ascii="Corbel" w:hAnsi="Corbel"/>
          <w:szCs w:val="18"/>
        </w:rPr>
        <w:t>Een combinatie van Ondernemers in de hoedanigheid van Inschrijver</w:t>
      </w:r>
      <w:r w:rsidR="006C1907" w:rsidRPr="00275D91">
        <w:rPr>
          <w:rFonts w:ascii="Corbel" w:hAnsi="Corbel"/>
          <w:szCs w:val="18"/>
        </w:rPr>
        <w:t xml:space="preserve"> welke afzonderlijk hoofdelijk aansprakelijk zijn voor de Inschrijving en de uitvoering van de Opdracht.</w:t>
      </w:r>
    </w:p>
    <w:p w14:paraId="27ED6968" w14:textId="77777777" w:rsidR="00470DA1" w:rsidRDefault="00470DA1" w:rsidP="00925536">
      <w:pPr>
        <w:tabs>
          <w:tab w:val="left" w:pos="7903"/>
        </w:tabs>
        <w:spacing w:line="276" w:lineRule="auto"/>
        <w:rPr>
          <w:rFonts w:ascii="Corbel" w:hAnsi="Corbel"/>
          <w:b/>
          <w:szCs w:val="18"/>
        </w:rPr>
      </w:pPr>
    </w:p>
    <w:p w14:paraId="59F1919F" w14:textId="77777777" w:rsidR="00470DA1" w:rsidRDefault="003F6397" w:rsidP="00925536">
      <w:pPr>
        <w:tabs>
          <w:tab w:val="left" w:pos="7903"/>
        </w:tabs>
        <w:spacing w:line="276" w:lineRule="auto"/>
        <w:rPr>
          <w:rFonts w:ascii="Corbel" w:hAnsi="Corbel"/>
          <w:b/>
          <w:szCs w:val="18"/>
        </w:rPr>
      </w:pPr>
      <w:r>
        <w:rPr>
          <w:rFonts w:ascii="Corbel" w:hAnsi="Corbel"/>
          <w:b/>
          <w:szCs w:val="18"/>
        </w:rPr>
        <w:t>Schriftelijk</w:t>
      </w:r>
      <w:r w:rsidR="00470DA1" w:rsidRPr="00354D76">
        <w:rPr>
          <w:rFonts w:ascii="Corbel" w:hAnsi="Corbel"/>
          <w:b/>
          <w:szCs w:val="18"/>
        </w:rPr>
        <w:t>(e)</w:t>
      </w:r>
    </w:p>
    <w:p w14:paraId="236C6E9C" w14:textId="77777777" w:rsidR="00470DA1" w:rsidRDefault="00470DA1" w:rsidP="00925536">
      <w:pPr>
        <w:tabs>
          <w:tab w:val="left" w:pos="7903"/>
        </w:tabs>
        <w:spacing w:line="276" w:lineRule="auto"/>
        <w:rPr>
          <w:rFonts w:ascii="Corbel" w:hAnsi="Corbel"/>
          <w:szCs w:val="18"/>
        </w:rPr>
      </w:pPr>
      <w:r w:rsidRPr="00354D76">
        <w:rPr>
          <w:rFonts w:ascii="Corbel" w:hAnsi="Corbel"/>
          <w:szCs w:val="18"/>
        </w:rPr>
        <w:t>Elk uit woorden of cijfers bestaand geheel dat kan worden gelezen, gereproduceerd en vervolgens medegedeeld, daaronder begrepen met elektronische middelen overgebrachte of opgeslagen informatie.</w:t>
      </w:r>
    </w:p>
    <w:p w14:paraId="11DC1517" w14:textId="77777777" w:rsidR="00DE5324" w:rsidRDefault="00DE5324" w:rsidP="00925536">
      <w:pPr>
        <w:tabs>
          <w:tab w:val="left" w:pos="7903"/>
        </w:tabs>
        <w:spacing w:line="276" w:lineRule="auto"/>
        <w:rPr>
          <w:rFonts w:ascii="Corbel" w:hAnsi="Corbel"/>
          <w:szCs w:val="18"/>
        </w:rPr>
      </w:pPr>
    </w:p>
    <w:p w14:paraId="4321D298" w14:textId="77777777" w:rsidR="00DE5324" w:rsidRPr="00253789" w:rsidRDefault="00DE5324" w:rsidP="00925536">
      <w:pPr>
        <w:tabs>
          <w:tab w:val="left" w:pos="7903"/>
        </w:tabs>
        <w:spacing w:line="276" w:lineRule="auto"/>
        <w:rPr>
          <w:rFonts w:ascii="Corbel" w:hAnsi="Corbel"/>
          <w:b/>
          <w:szCs w:val="18"/>
          <w:lang w:val="en-US"/>
        </w:rPr>
      </w:pPr>
      <w:r w:rsidRPr="00253789">
        <w:rPr>
          <w:rFonts w:ascii="Corbel" w:hAnsi="Corbel"/>
          <w:b/>
          <w:szCs w:val="18"/>
          <w:lang w:val="en-US"/>
        </w:rPr>
        <w:t>SROI</w:t>
      </w:r>
    </w:p>
    <w:p w14:paraId="0398F6C0" w14:textId="77777777" w:rsidR="00DE5324" w:rsidRPr="00253789" w:rsidRDefault="00DE5324" w:rsidP="00925536">
      <w:pPr>
        <w:tabs>
          <w:tab w:val="left" w:pos="7903"/>
        </w:tabs>
        <w:spacing w:line="276" w:lineRule="auto"/>
        <w:rPr>
          <w:rFonts w:ascii="Corbel" w:hAnsi="Corbel"/>
          <w:szCs w:val="18"/>
          <w:lang w:val="en-US"/>
        </w:rPr>
      </w:pPr>
      <w:r w:rsidRPr="000B7AA9">
        <w:rPr>
          <w:rFonts w:ascii="Corbel" w:hAnsi="Corbel"/>
          <w:szCs w:val="18"/>
          <w:lang w:val="en-US"/>
        </w:rPr>
        <w:t>Social return on investment</w:t>
      </w:r>
      <w:r w:rsidRPr="00253789">
        <w:rPr>
          <w:rFonts w:ascii="Corbel" w:hAnsi="Corbel"/>
          <w:szCs w:val="18"/>
          <w:lang w:val="en-US"/>
        </w:rPr>
        <w:t>.</w:t>
      </w:r>
    </w:p>
    <w:p w14:paraId="1E3EDBF3" w14:textId="77777777" w:rsidR="00470DA1" w:rsidRPr="00253789" w:rsidRDefault="00470DA1" w:rsidP="00925536">
      <w:pPr>
        <w:tabs>
          <w:tab w:val="left" w:pos="7903"/>
        </w:tabs>
        <w:spacing w:line="276" w:lineRule="auto"/>
        <w:rPr>
          <w:rFonts w:ascii="Corbel" w:hAnsi="Corbel"/>
          <w:b/>
          <w:szCs w:val="18"/>
          <w:lang w:val="en-US"/>
        </w:rPr>
      </w:pPr>
    </w:p>
    <w:p w14:paraId="6C88B598" w14:textId="77777777" w:rsidR="00470DA1" w:rsidRPr="00885481" w:rsidRDefault="00470DA1" w:rsidP="00925536">
      <w:pPr>
        <w:tabs>
          <w:tab w:val="left" w:pos="7903"/>
        </w:tabs>
        <w:spacing w:line="276" w:lineRule="auto"/>
        <w:rPr>
          <w:rFonts w:ascii="Corbel" w:hAnsi="Corbel"/>
          <w:b/>
          <w:szCs w:val="18"/>
        </w:rPr>
      </w:pPr>
      <w:r w:rsidRPr="00885481">
        <w:rPr>
          <w:rFonts w:ascii="Corbel" w:hAnsi="Corbel"/>
          <w:b/>
          <w:szCs w:val="18"/>
        </w:rPr>
        <w:t>TenderNed</w:t>
      </w:r>
    </w:p>
    <w:p w14:paraId="53AB6A86" w14:textId="77777777" w:rsidR="00470DA1" w:rsidRDefault="00470DA1" w:rsidP="00925536">
      <w:pPr>
        <w:tabs>
          <w:tab w:val="left" w:pos="7903"/>
        </w:tabs>
        <w:spacing w:line="276" w:lineRule="auto"/>
        <w:rPr>
          <w:rFonts w:ascii="Corbel" w:hAnsi="Corbel"/>
          <w:szCs w:val="18"/>
        </w:rPr>
      </w:pPr>
      <w:r w:rsidRPr="00885481">
        <w:rPr>
          <w:rFonts w:ascii="Corbel" w:hAnsi="Corbel"/>
          <w:szCs w:val="18"/>
        </w:rPr>
        <w:t>Het elektronische systeem voor aanbestedingen als bedoeld in artikel 4.13 van de Aanbestedingswet 2012.</w:t>
      </w:r>
      <w:r w:rsidR="005D5692">
        <w:rPr>
          <w:rFonts w:ascii="Corbel" w:hAnsi="Corbel"/>
          <w:szCs w:val="18"/>
        </w:rPr>
        <w:t xml:space="preserve"> Zie </w:t>
      </w:r>
      <w:hyperlink r:id="rId17" w:history="1">
        <w:r w:rsidR="005D5692" w:rsidRPr="00527301">
          <w:rPr>
            <w:rStyle w:val="Hyperlink"/>
            <w:rFonts w:ascii="Corbel" w:hAnsi="Corbel"/>
            <w:szCs w:val="18"/>
          </w:rPr>
          <w:t>www.</w:t>
        </w:r>
        <w:r w:rsidR="00C95A79">
          <w:rPr>
            <w:rStyle w:val="Hyperlink"/>
            <w:rFonts w:ascii="Corbel" w:hAnsi="Corbel"/>
            <w:szCs w:val="18"/>
          </w:rPr>
          <w:t>TenderNed</w:t>
        </w:r>
        <w:r w:rsidR="005D5692" w:rsidRPr="00527301">
          <w:rPr>
            <w:rStyle w:val="Hyperlink"/>
            <w:rFonts w:ascii="Corbel" w:hAnsi="Corbel"/>
            <w:szCs w:val="18"/>
          </w:rPr>
          <w:t>.nl</w:t>
        </w:r>
      </w:hyperlink>
    </w:p>
    <w:p w14:paraId="72227C81" w14:textId="77777777" w:rsidR="005D5692" w:rsidRPr="00885481" w:rsidRDefault="005D5692" w:rsidP="00925536">
      <w:pPr>
        <w:tabs>
          <w:tab w:val="left" w:pos="7903"/>
        </w:tabs>
        <w:spacing w:line="276" w:lineRule="auto"/>
        <w:rPr>
          <w:rFonts w:ascii="Corbel" w:hAnsi="Corbel"/>
          <w:szCs w:val="18"/>
        </w:rPr>
      </w:pPr>
    </w:p>
    <w:p w14:paraId="300F5B4C" w14:textId="77777777" w:rsidR="00470DA1" w:rsidRPr="00102E0C" w:rsidRDefault="00470DA1" w:rsidP="00925536">
      <w:pPr>
        <w:tabs>
          <w:tab w:val="left" w:pos="7903"/>
        </w:tabs>
        <w:spacing w:line="276" w:lineRule="auto"/>
        <w:rPr>
          <w:rFonts w:ascii="Corbel" w:hAnsi="Corbel"/>
          <w:b/>
          <w:szCs w:val="18"/>
        </w:rPr>
      </w:pPr>
    </w:p>
    <w:p w14:paraId="582E44F4" w14:textId="77777777" w:rsidR="00470DA1" w:rsidRPr="00885481" w:rsidRDefault="00470DA1" w:rsidP="00925536">
      <w:pPr>
        <w:pStyle w:val="Kop1"/>
        <w:numPr>
          <w:ilvl w:val="0"/>
          <w:numId w:val="19"/>
        </w:numPr>
        <w:ind w:left="0" w:firstLine="0"/>
        <w:rPr>
          <w:rFonts w:ascii="Corbel" w:hAnsi="Corbel"/>
        </w:rPr>
      </w:pPr>
      <w:r w:rsidRPr="00B03ECA">
        <w:lastRenderedPageBreak/>
        <w:t xml:space="preserve"> </w:t>
      </w:r>
      <w:bookmarkStart w:id="5" w:name="_Toc169359390"/>
      <w:r w:rsidRPr="00885481">
        <w:rPr>
          <w:rFonts w:ascii="Corbel" w:hAnsi="Corbel"/>
        </w:rPr>
        <w:t>De aanbesteding in vogelvlucht</w:t>
      </w:r>
      <w:bookmarkEnd w:id="5"/>
    </w:p>
    <w:p w14:paraId="02183663" w14:textId="77777777" w:rsidR="00470DA1" w:rsidRPr="00B03ECA" w:rsidRDefault="00470DA1" w:rsidP="00925536">
      <w:pPr>
        <w:pStyle w:val="Kop2"/>
        <w:spacing w:before="240" w:after="120"/>
        <w:ind w:left="0" w:firstLine="0"/>
        <w:rPr>
          <w:rFonts w:ascii="Corbel" w:hAnsi="Corbel"/>
          <w:sz w:val="18"/>
          <w:szCs w:val="18"/>
        </w:rPr>
      </w:pPr>
      <w:bookmarkStart w:id="6" w:name="_Toc169359391"/>
      <w:r>
        <w:rPr>
          <w:rFonts w:ascii="Corbel" w:hAnsi="Corbel"/>
          <w:sz w:val="18"/>
          <w:szCs w:val="18"/>
        </w:rPr>
        <w:t>Inleiding</w:t>
      </w:r>
      <w:bookmarkEnd w:id="6"/>
    </w:p>
    <w:p w14:paraId="40B35465" w14:textId="388F8558" w:rsidR="0045657E" w:rsidRDefault="00470DA1" w:rsidP="00925536">
      <w:pPr>
        <w:spacing w:line="276" w:lineRule="auto"/>
        <w:rPr>
          <w:rFonts w:ascii="Corbel" w:hAnsi="Corbel"/>
          <w:szCs w:val="18"/>
        </w:rPr>
      </w:pPr>
      <w:r w:rsidRPr="00F968B5">
        <w:rPr>
          <w:rFonts w:ascii="Corbel" w:hAnsi="Corbel"/>
          <w:szCs w:val="18"/>
        </w:rPr>
        <w:t xml:space="preserve">Voor u </w:t>
      </w:r>
      <w:r w:rsidR="00E802DB" w:rsidRPr="00E802DB">
        <w:rPr>
          <w:rFonts w:ascii="Corbel" w:hAnsi="Corbel"/>
          <w:szCs w:val="18"/>
        </w:rPr>
        <w:t>ligt de Aanbestedingsleidraad behorende bij de Europese openbare aanbesteding voor het sluiten van een Overeenkomst met één (1) Opdrachtnemer(s) voor het leveren van accountantsdiensten aan de provincie Utrecht. In omvang van de Opdracht hebben deze Diensten primair betrekking op de wettelijk verplichte accountantscontrole van de jaarstukken ten behoeve van Provinciale Staten (‘PS’). Daarnaast behoort het op afroep leveren van incidentele advies- en controlediensten aan PS of Gedeputeerde Staten (‘GS’) tot de Opdracht. Meer informatie over de Opdracht is opgenomen in hoofdstuk 2 en het programma van eisen.</w:t>
      </w:r>
    </w:p>
    <w:p w14:paraId="76D5B1FC" w14:textId="77777777" w:rsidR="0045657E" w:rsidRDefault="0045657E" w:rsidP="00925536">
      <w:pPr>
        <w:spacing w:line="276" w:lineRule="auto"/>
        <w:rPr>
          <w:rFonts w:ascii="Corbel" w:hAnsi="Corbel"/>
          <w:szCs w:val="18"/>
        </w:rPr>
      </w:pPr>
    </w:p>
    <w:p w14:paraId="5B5EEBD6" w14:textId="7F7389FE" w:rsidR="00470DA1" w:rsidRDefault="00470DA1" w:rsidP="00925536">
      <w:pPr>
        <w:spacing w:line="276" w:lineRule="auto"/>
        <w:rPr>
          <w:rFonts w:ascii="Corbel" w:hAnsi="Corbel"/>
          <w:szCs w:val="18"/>
        </w:rPr>
      </w:pPr>
      <w:r w:rsidRPr="00811244">
        <w:rPr>
          <w:rFonts w:ascii="Corbel" w:hAnsi="Corbel"/>
          <w:szCs w:val="18"/>
        </w:rPr>
        <w:t xml:space="preserve">De aankondiging van deze </w:t>
      </w:r>
      <w:r w:rsidR="005D5692">
        <w:rPr>
          <w:rFonts w:ascii="Corbel" w:hAnsi="Corbel"/>
          <w:szCs w:val="18"/>
        </w:rPr>
        <w:t>O</w:t>
      </w:r>
      <w:r>
        <w:rPr>
          <w:rFonts w:ascii="Corbel" w:hAnsi="Corbel"/>
          <w:szCs w:val="18"/>
        </w:rPr>
        <w:t xml:space="preserve">pdracht </w:t>
      </w:r>
      <w:r w:rsidRPr="00811244">
        <w:rPr>
          <w:rFonts w:ascii="Corbel" w:hAnsi="Corbel"/>
          <w:szCs w:val="18"/>
        </w:rPr>
        <w:t xml:space="preserve">is gepubliceerd op </w:t>
      </w:r>
      <w:hyperlink r:id="rId18" w:history="1">
        <w:r w:rsidRPr="00982F27">
          <w:rPr>
            <w:rStyle w:val="Hyperlink"/>
            <w:rFonts w:ascii="Corbel" w:hAnsi="Corbel"/>
            <w:szCs w:val="18"/>
          </w:rPr>
          <w:t>www.</w:t>
        </w:r>
        <w:r w:rsidR="00C95A79">
          <w:rPr>
            <w:rStyle w:val="Hyperlink"/>
            <w:rFonts w:ascii="Corbel" w:hAnsi="Corbel"/>
            <w:szCs w:val="18"/>
          </w:rPr>
          <w:t>TenderNed</w:t>
        </w:r>
        <w:r w:rsidRPr="00982F27">
          <w:rPr>
            <w:rStyle w:val="Hyperlink"/>
            <w:rFonts w:ascii="Corbel" w:hAnsi="Corbel"/>
            <w:szCs w:val="18"/>
          </w:rPr>
          <w:t>.nl</w:t>
        </w:r>
      </w:hyperlink>
      <w:r w:rsidRPr="00811244">
        <w:rPr>
          <w:rFonts w:ascii="Corbel" w:hAnsi="Corbel"/>
          <w:szCs w:val="18"/>
        </w:rPr>
        <w:t xml:space="preserve"> en in het Supplement op het Publicatieblad van de Europese Unie (T</w:t>
      </w:r>
      <w:r>
        <w:rPr>
          <w:rFonts w:ascii="Corbel" w:hAnsi="Corbel"/>
          <w:szCs w:val="18"/>
        </w:rPr>
        <w:t>.</w:t>
      </w:r>
      <w:r w:rsidRPr="00811244">
        <w:rPr>
          <w:rFonts w:ascii="Corbel" w:hAnsi="Corbel"/>
          <w:szCs w:val="18"/>
        </w:rPr>
        <w:t>E</w:t>
      </w:r>
      <w:r>
        <w:rPr>
          <w:rFonts w:ascii="Corbel" w:hAnsi="Corbel"/>
          <w:szCs w:val="18"/>
        </w:rPr>
        <w:t>.</w:t>
      </w:r>
      <w:r w:rsidRPr="00811244">
        <w:rPr>
          <w:rFonts w:ascii="Corbel" w:hAnsi="Corbel"/>
          <w:szCs w:val="18"/>
        </w:rPr>
        <w:t>D</w:t>
      </w:r>
      <w:r w:rsidR="005D5692">
        <w:rPr>
          <w:rFonts w:ascii="Corbel" w:hAnsi="Corbel"/>
          <w:szCs w:val="18"/>
        </w:rPr>
        <w:t>.). Alle Ondernemers</w:t>
      </w:r>
      <w:r>
        <w:rPr>
          <w:rFonts w:ascii="Corbel" w:hAnsi="Corbel"/>
          <w:szCs w:val="18"/>
        </w:rPr>
        <w:t xml:space="preserve"> die aan de minimumeisen voldoen </w:t>
      </w:r>
      <w:r w:rsidR="00EF4CA3">
        <w:rPr>
          <w:rFonts w:ascii="Corbel" w:hAnsi="Corbel"/>
          <w:szCs w:val="18"/>
        </w:rPr>
        <w:t>worden</w:t>
      </w:r>
      <w:r>
        <w:rPr>
          <w:rFonts w:ascii="Corbel" w:hAnsi="Corbel"/>
          <w:szCs w:val="18"/>
        </w:rPr>
        <w:t xml:space="preserve"> van harte</w:t>
      </w:r>
      <w:r w:rsidR="003C0A5D">
        <w:rPr>
          <w:rFonts w:ascii="Corbel" w:hAnsi="Corbel"/>
          <w:szCs w:val="18"/>
        </w:rPr>
        <w:t xml:space="preserve"> </w:t>
      </w:r>
      <w:r>
        <w:rPr>
          <w:rFonts w:ascii="Corbel" w:hAnsi="Corbel"/>
          <w:szCs w:val="18"/>
        </w:rPr>
        <w:t xml:space="preserve">uitgenodigd een Inschrijving te doen, zelfstandig, in </w:t>
      </w:r>
      <w:r w:rsidR="00BD00D9">
        <w:rPr>
          <w:rFonts w:ascii="Corbel" w:hAnsi="Corbel"/>
          <w:szCs w:val="18"/>
        </w:rPr>
        <w:t>Samenwerkingsverband (combinatie)</w:t>
      </w:r>
      <w:r>
        <w:rPr>
          <w:rFonts w:ascii="Corbel" w:hAnsi="Corbel"/>
          <w:szCs w:val="18"/>
        </w:rPr>
        <w:t xml:space="preserve"> en eventueel door een beroep te doen op Derden.</w:t>
      </w:r>
    </w:p>
    <w:p w14:paraId="638A5E23" w14:textId="77777777" w:rsidR="00470DA1" w:rsidRDefault="00470DA1" w:rsidP="00925536">
      <w:pPr>
        <w:spacing w:line="276" w:lineRule="auto"/>
        <w:rPr>
          <w:rFonts w:ascii="Corbel" w:hAnsi="Corbel"/>
          <w:szCs w:val="18"/>
        </w:rPr>
      </w:pPr>
    </w:p>
    <w:p w14:paraId="4E4A460C" w14:textId="77777777" w:rsidR="00470DA1" w:rsidRDefault="00470DA1" w:rsidP="00925536">
      <w:pPr>
        <w:spacing w:line="276" w:lineRule="auto"/>
        <w:rPr>
          <w:rFonts w:ascii="Corbel" w:hAnsi="Corbel"/>
          <w:szCs w:val="18"/>
        </w:rPr>
      </w:pPr>
      <w:r w:rsidRPr="00811244">
        <w:rPr>
          <w:rFonts w:ascii="Corbel" w:hAnsi="Corbel"/>
          <w:szCs w:val="18"/>
        </w:rPr>
        <w:t>In de</w:t>
      </w:r>
      <w:r>
        <w:rPr>
          <w:rFonts w:ascii="Corbel" w:hAnsi="Corbel"/>
          <w:szCs w:val="18"/>
        </w:rPr>
        <w:t>ze</w:t>
      </w:r>
      <w:r w:rsidR="004612C5">
        <w:rPr>
          <w:rFonts w:ascii="Corbel" w:hAnsi="Corbel"/>
          <w:szCs w:val="18"/>
        </w:rPr>
        <w:t xml:space="preserve"> </w:t>
      </w:r>
      <w:r>
        <w:rPr>
          <w:rFonts w:ascii="Corbel" w:hAnsi="Corbel"/>
          <w:szCs w:val="18"/>
        </w:rPr>
        <w:t>Aanbestedingsleidraad en b</w:t>
      </w:r>
      <w:r w:rsidR="005D5692">
        <w:rPr>
          <w:rFonts w:ascii="Corbel" w:hAnsi="Corbel"/>
          <w:szCs w:val="18"/>
        </w:rPr>
        <w:t>ijbehorende Bijlagen worden de O</w:t>
      </w:r>
      <w:r>
        <w:rPr>
          <w:rFonts w:ascii="Corbel" w:hAnsi="Corbel"/>
          <w:szCs w:val="18"/>
        </w:rPr>
        <w:t xml:space="preserve">pdracht, de aanbestedingsprocedure de eisen waaraan Inschrijvers en hun Inschrijvingen moeten voldoen </w:t>
      </w:r>
      <w:r w:rsidR="005D5692">
        <w:rPr>
          <w:rFonts w:ascii="Corbel" w:hAnsi="Corbel"/>
          <w:szCs w:val="18"/>
        </w:rPr>
        <w:t>en de wijze waarop de economi</w:t>
      </w:r>
      <w:r w:rsidR="00253789">
        <w:rPr>
          <w:rFonts w:ascii="Corbel" w:hAnsi="Corbel"/>
          <w:szCs w:val="18"/>
        </w:rPr>
        <w:t xml:space="preserve">sch meest voordelige </w:t>
      </w:r>
      <w:r w:rsidR="00514700">
        <w:rPr>
          <w:rFonts w:ascii="Corbel" w:hAnsi="Corbel"/>
          <w:szCs w:val="18"/>
        </w:rPr>
        <w:t>I</w:t>
      </w:r>
      <w:r w:rsidR="005D5692">
        <w:rPr>
          <w:rFonts w:ascii="Corbel" w:hAnsi="Corbel"/>
          <w:szCs w:val="18"/>
        </w:rPr>
        <w:t xml:space="preserve">nschrijving wordt gekozen </w:t>
      </w:r>
      <w:r>
        <w:rPr>
          <w:rFonts w:ascii="Corbel" w:hAnsi="Corbel"/>
          <w:szCs w:val="18"/>
        </w:rPr>
        <w:t>toegelicht.</w:t>
      </w:r>
    </w:p>
    <w:p w14:paraId="5F58B8A6" w14:textId="77777777" w:rsidR="00470DA1" w:rsidRPr="00B03ECA" w:rsidRDefault="00470DA1" w:rsidP="00925536">
      <w:pPr>
        <w:pStyle w:val="Kop2"/>
        <w:spacing w:before="240" w:after="120"/>
        <w:ind w:left="0" w:firstLine="0"/>
        <w:rPr>
          <w:rFonts w:ascii="Corbel" w:hAnsi="Corbel"/>
          <w:sz w:val="18"/>
          <w:szCs w:val="18"/>
        </w:rPr>
      </w:pPr>
      <w:bookmarkStart w:id="7" w:name="_Toc169359392"/>
      <w:r>
        <w:rPr>
          <w:rFonts w:ascii="Corbel" w:hAnsi="Corbel"/>
          <w:sz w:val="18"/>
          <w:szCs w:val="18"/>
        </w:rPr>
        <w:t>Keuze aanbestedingsprocedure</w:t>
      </w:r>
      <w:bookmarkEnd w:id="7"/>
    </w:p>
    <w:p w14:paraId="69B0A386" w14:textId="6BC7D604" w:rsidR="00470DA1" w:rsidRDefault="005D5692" w:rsidP="00925536">
      <w:pPr>
        <w:spacing w:line="276" w:lineRule="auto"/>
        <w:rPr>
          <w:rFonts w:ascii="Corbel" w:hAnsi="Corbel"/>
          <w:szCs w:val="18"/>
        </w:rPr>
      </w:pPr>
      <w:r>
        <w:rPr>
          <w:rFonts w:ascii="Corbel" w:hAnsi="Corbel"/>
          <w:szCs w:val="18"/>
        </w:rPr>
        <w:t xml:space="preserve">Op deze aanbesteding is de Aanbestedingswet 2012 van toepassing. </w:t>
      </w:r>
      <w:r w:rsidR="00470DA1">
        <w:rPr>
          <w:rFonts w:ascii="Corbel" w:hAnsi="Corbel"/>
          <w:szCs w:val="18"/>
        </w:rPr>
        <w:t xml:space="preserve">Omdat de zogenaamde Europese drempelbedragen voor decentrale overheden en </w:t>
      </w:r>
      <w:r w:rsidR="00470DA1" w:rsidRPr="00275D91">
        <w:rPr>
          <w:rFonts w:ascii="Corbel" w:hAnsi="Corbel"/>
          <w:szCs w:val="18"/>
        </w:rPr>
        <w:t>leveringen en diensten (in</w:t>
      </w:r>
      <w:r w:rsidRPr="00275D91">
        <w:rPr>
          <w:rFonts w:ascii="Corbel" w:hAnsi="Corbel"/>
          <w:szCs w:val="18"/>
        </w:rPr>
        <w:t xml:space="preserve"> 20</w:t>
      </w:r>
      <w:r w:rsidR="006C6E14">
        <w:rPr>
          <w:rFonts w:ascii="Corbel" w:hAnsi="Corbel"/>
          <w:szCs w:val="18"/>
        </w:rPr>
        <w:t>2</w:t>
      </w:r>
      <w:r w:rsidR="00E273D1">
        <w:rPr>
          <w:rFonts w:ascii="Corbel" w:hAnsi="Corbel"/>
          <w:szCs w:val="18"/>
        </w:rPr>
        <w:t>4</w:t>
      </w:r>
      <w:r w:rsidRPr="00275D91">
        <w:rPr>
          <w:rFonts w:ascii="Corbel" w:hAnsi="Corbel"/>
          <w:szCs w:val="18"/>
        </w:rPr>
        <w:t>: € 2</w:t>
      </w:r>
      <w:r w:rsidR="00E273D1">
        <w:rPr>
          <w:rFonts w:ascii="Corbel" w:hAnsi="Corbel"/>
          <w:szCs w:val="18"/>
        </w:rPr>
        <w:t>21</w:t>
      </w:r>
      <w:r w:rsidRPr="00275D91">
        <w:rPr>
          <w:rFonts w:ascii="Corbel" w:hAnsi="Corbel"/>
          <w:szCs w:val="18"/>
        </w:rPr>
        <w:t>.000 excl. BTW</w:t>
      </w:r>
      <w:r w:rsidRPr="005F2AC4">
        <w:rPr>
          <w:rFonts w:ascii="Corbel" w:hAnsi="Corbel"/>
          <w:szCs w:val="18"/>
        </w:rPr>
        <w:t>)</w:t>
      </w:r>
      <w:r w:rsidR="00275D91" w:rsidRPr="005F2AC4">
        <w:rPr>
          <w:rFonts w:ascii="Corbel" w:hAnsi="Corbel"/>
          <w:b/>
          <w:szCs w:val="18"/>
        </w:rPr>
        <w:t xml:space="preserve"> </w:t>
      </w:r>
      <w:r w:rsidRPr="005F2AC4">
        <w:rPr>
          <w:rFonts w:ascii="Corbel" w:hAnsi="Corbel"/>
          <w:szCs w:val="18"/>
        </w:rPr>
        <w:t>naar verwachting</w:t>
      </w:r>
      <w:r w:rsidRPr="00275D91">
        <w:rPr>
          <w:rFonts w:ascii="Corbel" w:hAnsi="Corbel"/>
          <w:szCs w:val="18"/>
        </w:rPr>
        <w:t xml:space="preserve"> wordt</w:t>
      </w:r>
      <w:r w:rsidR="00470DA1" w:rsidRPr="00275D91">
        <w:rPr>
          <w:rFonts w:ascii="Corbel" w:hAnsi="Corbel"/>
          <w:szCs w:val="18"/>
        </w:rPr>
        <w:t xml:space="preserve"> overschreden en er geen wettelijke uitzonderingen van toepassing zijn dient een Europese aanbesteding gehouden te worden. Daarbij bestaat in beginsel de keuze tussen twee</w:t>
      </w:r>
      <w:r w:rsidR="004612C5" w:rsidRPr="00275D91">
        <w:rPr>
          <w:rFonts w:ascii="Corbel" w:hAnsi="Corbel"/>
          <w:szCs w:val="18"/>
        </w:rPr>
        <w:t xml:space="preserve"> </w:t>
      </w:r>
      <w:r w:rsidR="00470DA1" w:rsidRPr="00275D91">
        <w:rPr>
          <w:rFonts w:ascii="Corbel" w:hAnsi="Corbel"/>
          <w:szCs w:val="18"/>
        </w:rPr>
        <w:t>procedures: een openbare of een zogenaa</w:t>
      </w:r>
      <w:r w:rsidRPr="00275D91">
        <w:rPr>
          <w:rFonts w:ascii="Corbel" w:hAnsi="Corbel"/>
          <w:szCs w:val="18"/>
        </w:rPr>
        <w:t xml:space="preserve">mde niet-openbare </w:t>
      </w:r>
      <w:r w:rsidR="00893E5E" w:rsidRPr="00275D91">
        <w:rPr>
          <w:rFonts w:ascii="Corbel" w:hAnsi="Corbel"/>
          <w:szCs w:val="18"/>
        </w:rPr>
        <w:t>procedure</w:t>
      </w:r>
      <w:r w:rsidRPr="00275D91">
        <w:rPr>
          <w:rFonts w:ascii="Corbel" w:hAnsi="Corbel"/>
          <w:szCs w:val="18"/>
        </w:rPr>
        <w:t>.</w:t>
      </w:r>
    </w:p>
    <w:p w14:paraId="387E491C" w14:textId="77777777" w:rsidR="0088185C" w:rsidRDefault="0088185C" w:rsidP="00925536">
      <w:pPr>
        <w:spacing w:line="276" w:lineRule="auto"/>
        <w:rPr>
          <w:rFonts w:ascii="Corbel" w:hAnsi="Corbel"/>
          <w:szCs w:val="18"/>
        </w:rPr>
      </w:pPr>
    </w:p>
    <w:p w14:paraId="0674AD5E" w14:textId="08B57506" w:rsidR="00470DA1" w:rsidRPr="002718F8" w:rsidRDefault="005D5692" w:rsidP="00925536">
      <w:pPr>
        <w:spacing w:line="276" w:lineRule="auto"/>
        <w:rPr>
          <w:rFonts w:ascii="Corbel" w:hAnsi="Corbel"/>
          <w:szCs w:val="18"/>
        </w:rPr>
      </w:pPr>
      <w:r w:rsidRPr="00275D91">
        <w:rPr>
          <w:rFonts w:ascii="Corbel" w:hAnsi="Corbel"/>
          <w:szCs w:val="18"/>
        </w:rPr>
        <w:t xml:space="preserve">Gekozen is om deze Opdracht </w:t>
      </w:r>
      <w:r w:rsidR="00893E5E" w:rsidRPr="00275D91">
        <w:rPr>
          <w:rFonts w:ascii="Corbel" w:hAnsi="Corbel"/>
          <w:szCs w:val="18"/>
        </w:rPr>
        <w:t xml:space="preserve">Europees aan te besteden </w:t>
      </w:r>
      <w:r w:rsidRPr="00275D91">
        <w:rPr>
          <w:rFonts w:ascii="Corbel" w:hAnsi="Corbel"/>
          <w:szCs w:val="18"/>
        </w:rPr>
        <w:t xml:space="preserve">via een </w:t>
      </w:r>
      <w:r w:rsidR="00893E5E" w:rsidRPr="00275D91">
        <w:rPr>
          <w:rFonts w:ascii="Corbel" w:hAnsi="Corbel"/>
          <w:szCs w:val="18"/>
        </w:rPr>
        <w:t xml:space="preserve">zogenaamde </w:t>
      </w:r>
      <w:r w:rsidRPr="00275D91">
        <w:rPr>
          <w:rFonts w:ascii="Corbel" w:hAnsi="Corbel"/>
          <w:szCs w:val="18"/>
        </w:rPr>
        <w:t>openbare aanbestedingsprocedure</w:t>
      </w:r>
      <w:r>
        <w:rPr>
          <w:rFonts w:ascii="Corbel" w:hAnsi="Corbel"/>
          <w:szCs w:val="18"/>
        </w:rPr>
        <w:t xml:space="preserve">. Deze keuze is hoofdzakelijk gebaseerd </w:t>
      </w:r>
      <w:r w:rsidRPr="002718F8">
        <w:rPr>
          <w:rFonts w:ascii="Corbel" w:hAnsi="Corbel"/>
          <w:szCs w:val="18"/>
        </w:rPr>
        <w:t>op</w:t>
      </w:r>
      <w:r w:rsidR="00470DA1" w:rsidRPr="002718F8">
        <w:rPr>
          <w:rFonts w:ascii="Corbel" w:hAnsi="Corbel"/>
          <w:szCs w:val="18"/>
        </w:rPr>
        <w:t xml:space="preserve">: </w:t>
      </w:r>
    </w:p>
    <w:p w14:paraId="452BAF83" w14:textId="0CDC1AD4" w:rsidR="00470DA1" w:rsidRPr="00456D61" w:rsidRDefault="007B553D" w:rsidP="00925536">
      <w:pPr>
        <w:pStyle w:val="Lijstalinea"/>
        <w:numPr>
          <w:ilvl w:val="0"/>
          <w:numId w:val="14"/>
        </w:numPr>
        <w:spacing w:line="276" w:lineRule="auto"/>
        <w:ind w:left="0" w:firstLine="0"/>
        <w:rPr>
          <w:rFonts w:ascii="Corbel" w:hAnsi="Corbel"/>
          <w:sz w:val="18"/>
          <w:szCs w:val="18"/>
          <w:lang w:val="nl-NL"/>
        </w:rPr>
      </w:pPr>
      <w:r w:rsidRPr="00456D61">
        <w:rPr>
          <w:rFonts w:ascii="Corbel" w:hAnsi="Corbel"/>
          <w:sz w:val="18"/>
          <w:szCs w:val="18"/>
          <w:lang w:val="nl-NL"/>
        </w:rPr>
        <w:t>Omvang</w:t>
      </w:r>
      <w:r w:rsidR="00470DA1" w:rsidRPr="00456D61">
        <w:rPr>
          <w:rFonts w:ascii="Corbel" w:hAnsi="Corbel"/>
          <w:sz w:val="18"/>
          <w:szCs w:val="18"/>
          <w:lang w:val="nl-NL"/>
        </w:rPr>
        <w:t xml:space="preserve"> van de opdracht</w:t>
      </w:r>
    </w:p>
    <w:p w14:paraId="37F90F8E" w14:textId="3A2CF614" w:rsidR="00470DA1" w:rsidRPr="00456D61" w:rsidRDefault="007B553D" w:rsidP="00925536">
      <w:pPr>
        <w:pStyle w:val="Lijstalinea"/>
        <w:numPr>
          <w:ilvl w:val="0"/>
          <w:numId w:val="14"/>
        </w:numPr>
        <w:spacing w:line="276" w:lineRule="auto"/>
        <w:ind w:left="0" w:firstLine="0"/>
        <w:rPr>
          <w:rFonts w:ascii="Corbel" w:hAnsi="Corbel"/>
          <w:sz w:val="18"/>
          <w:szCs w:val="18"/>
          <w:lang w:val="nl-NL"/>
        </w:rPr>
      </w:pPr>
      <w:r w:rsidRPr="00456D61">
        <w:rPr>
          <w:rFonts w:ascii="Corbel" w:hAnsi="Corbel"/>
          <w:sz w:val="18"/>
          <w:szCs w:val="18"/>
          <w:lang w:val="nl-NL"/>
        </w:rPr>
        <w:t>Transactiekosten</w:t>
      </w:r>
      <w:r w:rsidR="00470DA1" w:rsidRPr="00456D61">
        <w:rPr>
          <w:rFonts w:ascii="Corbel" w:hAnsi="Corbel"/>
          <w:sz w:val="18"/>
          <w:szCs w:val="18"/>
          <w:lang w:val="nl-NL"/>
        </w:rPr>
        <w:t xml:space="preserve"> voor de </w:t>
      </w:r>
      <w:r w:rsidR="00C95A79" w:rsidRPr="00456D61">
        <w:rPr>
          <w:rFonts w:ascii="Corbel" w:hAnsi="Corbel"/>
          <w:sz w:val="18"/>
          <w:szCs w:val="18"/>
          <w:lang w:val="nl-NL"/>
        </w:rPr>
        <w:t>Aanbestedende dienst</w:t>
      </w:r>
      <w:r w:rsidR="00470DA1" w:rsidRPr="00456D61">
        <w:rPr>
          <w:rFonts w:ascii="Corbel" w:hAnsi="Corbel"/>
          <w:sz w:val="18"/>
          <w:szCs w:val="18"/>
          <w:lang w:val="nl-NL"/>
        </w:rPr>
        <w:t xml:space="preserve"> en de </w:t>
      </w:r>
      <w:r w:rsidR="00C95A79" w:rsidRPr="00456D61">
        <w:rPr>
          <w:rFonts w:ascii="Corbel" w:hAnsi="Corbel"/>
          <w:sz w:val="18"/>
          <w:szCs w:val="18"/>
          <w:lang w:val="nl-NL"/>
        </w:rPr>
        <w:t>Inschrijver</w:t>
      </w:r>
      <w:r w:rsidR="00470DA1" w:rsidRPr="00456D61">
        <w:rPr>
          <w:rFonts w:ascii="Corbel" w:hAnsi="Corbel"/>
          <w:sz w:val="18"/>
          <w:szCs w:val="18"/>
          <w:lang w:val="nl-NL"/>
        </w:rPr>
        <w:t>s</w:t>
      </w:r>
    </w:p>
    <w:p w14:paraId="68D681B1" w14:textId="3ACA87B5" w:rsidR="00470DA1" w:rsidRPr="00456D61" w:rsidRDefault="007B553D" w:rsidP="00925536">
      <w:pPr>
        <w:pStyle w:val="Lijstalinea"/>
        <w:numPr>
          <w:ilvl w:val="0"/>
          <w:numId w:val="14"/>
        </w:numPr>
        <w:spacing w:line="276" w:lineRule="auto"/>
        <w:ind w:left="0" w:firstLine="0"/>
        <w:rPr>
          <w:rFonts w:ascii="Corbel" w:hAnsi="Corbel"/>
          <w:sz w:val="18"/>
          <w:szCs w:val="18"/>
          <w:lang w:val="nl-NL"/>
        </w:rPr>
      </w:pPr>
      <w:r w:rsidRPr="00456D61">
        <w:rPr>
          <w:rFonts w:ascii="Corbel" w:hAnsi="Corbel"/>
          <w:sz w:val="18"/>
          <w:szCs w:val="18"/>
          <w:lang w:val="nl-NL"/>
        </w:rPr>
        <w:t>Het</w:t>
      </w:r>
      <w:r w:rsidR="002718F8" w:rsidRPr="00456D61">
        <w:rPr>
          <w:rFonts w:ascii="Corbel" w:hAnsi="Corbel"/>
          <w:sz w:val="18"/>
          <w:szCs w:val="18"/>
          <w:lang w:val="nl-NL"/>
        </w:rPr>
        <w:t xml:space="preserve"> </w:t>
      </w:r>
      <w:r w:rsidR="00433985" w:rsidRPr="00456D61">
        <w:rPr>
          <w:rFonts w:ascii="Corbel" w:hAnsi="Corbel"/>
          <w:sz w:val="18"/>
          <w:szCs w:val="18"/>
          <w:lang w:val="nl-NL"/>
        </w:rPr>
        <w:t xml:space="preserve">relatief klein </w:t>
      </w:r>
      <w:r w:rsidR="00470DA1" w:rsidRPr="00456D61">
        <w:rPr>
          <w:rFonts w:ascii="Corbel" w:hAnsi="Corbel"/>
          <w:sz w:val="18"/>
          <w:szCs w:val="18"/>
          <w:lang w:val="nl-NL"/>
        </w:rPr>
        <w:t xml:space="preserve">aantal potentiële </w:t>
      </w:r>
      <w:r w:rsidR="00C95A79" w:rsidRPr="00456D61">
        <w:rPr>
          <w:rFonts w:ascii="Corbel" w:hAnsi="Corbel"/>
          <w:sz w:val="18"/>
          <w:szCs w:val="18"/>
          <w:lang w:val="nl-NL"/>
        </w:rPr>
        <w:t>Inschrijver</w:t>
      </w:r>
      <w:r w:rsidR="00470DA1" w:rsidRPr="00456D61">
        <w:rPr>
          <w:rFonts w:ascii="Corbel" w:hAnsi="Corbel"/>
          <w:sz w:val="18"/>
          <w:szCs w:val="18"/>
          <w:lang w:val="nl-NL"/>
        </w:rPr>
        <w:t>s</w:t>
      </w:r>
    </w:p>
    <w:p w14:paraId="3F7326CA" w14:textId="62AE7927" w:rsidR="00470DA1" w:rsidRPr="00456D61" w:rsidRDefault="007B553D" w:rsidP="00925536">
      <w:pPr>
        <w:pStyle w:val="Lijstalinea"/>
        <w:numPr>
          <w:ilvl w:val="0"/>
          <w:numId w:val="14"/>
        </w:numPr>
        <w:spacing w:line="276" w:lineRule="auto"/>
        <w:ind w:left="0" w:firstLine="0"/>
        <w:rPr>
          <w:rFonts w:ascii="Corbel" w:hAnsi="Corbel"/>
          <w:sz w:val="18"/>
          <w:szCs w:val="18"/>
          <w:lang w:val="nl-NL"/>
        </w:rPr>
      </w:pPr>
      <w:r w:rsidRPr="00456D61">
        <w:rPr>
          <w:rFonts w:ascii="Corbel" w:hAnsi="Corbel"/>
          <w:sz w:val="18"/>
          <w:szCs w:val="18"/>
          <w:lang w:val="nl-NL"/>
        </w:rPr>
        <w:t>Complexiteit</w:t>
      </w:r>
      <w:r w:rsidR="00864E5A" w:rsidRPr="00456D61">
        <w:rPr>
          <w:rFonts w:ascii="Corbel" w:hAnsi="Corbel"/>
          <w:sz w:val="18"/>
          <w:szCs w:val="18"/>
          <w:lang w:val="nl-NL"/>
        </w:rPr>
        <w:t xml:space="preserve"> van de opdracht</w:t>
      </w:r>
    </w:p>
    <w:p w14:paraId="3FA3F70A" w14:textId="0CF07CAB" w:rsidR="005D5692" w:rsidRPr="00456D61" w:rsidRDefault="007B553D" w:rsidP="00925536">
      <w:pPr>
        <w:pStyle w:val="Lijstalinea"/>
        <w:numPr>
          <w:ilvl w:val="0"/>
          <w:numId w:val="14"/>
        </w:numPr>
        <w:spacing w:line="276" w:lineRule="auto"/>
        <w:ind w:left="0" w:firstLine="0"/>
        <w:rPr>
          <w:rFonts w:ascii="Corbel" w:hAnsi="Corbel"/>
          <w:sz w:val="18"/>
          <w:szCs w:val="18"/>
          <w:lang w:val="nl-NL"/>
        </w:rPr>
      </w:pPr>
      <w:r w:rsidRPr="00456D61">
        <w:rPr>
          <w:rFonts w:ascii="Corbel" w:hAnsi="Corbel"/>
          <w:sz w:val="18"/>
          <w:szCs w:val="18"/>
          <w:lang w:val="nl-NL"/>
        </w:rPr>
        <w:t>Type</w:t>
      </w:r>
      <w:r w:rsidR="00470DA1" w:rsidRPr="00456D61">
        <w:rPr>
          <w:rFonts w:ascii="Corbel" w:hAnsi="Corbel"/>
          <w:sz w:val="18"/>
          <w:szCs w:val="18"/>
          <w:lang w:val="nl-NL"/>
        </w:rPr>
        <w:t xml:space="preserve"> van de opdracht en het karakter van de markt</w:t>
      </w:r>
    </w:p>
    <w:p w14:paraId="10490471" w14:textId="77777777" w:rsidR="00470DA1" w:rsidRPr="00167CD7" w:rsidRDefault="00470DA1" w:rsidP="00925536">
      <w:pPr>
        <w:pStyle w:val="Kop2"/>
        <w:spacing w:before="240" w:after="120"/>
        <w:ind w:left="0" w:firstLine="0"/>
        <w:rPr>
          <w:rFonts w:ascii="Corbel" w:hAnsi="Corbel"/>
          <w:sz w:val="18"/>
        </w:rPr>
      </w:pPr>
      <w:bookmarkStart w:id="8" w:name="_Toc169359393"/>
      <w:r w:rsidRPr="00811244">
        <w:rPr>
          <w:rFonts w:ascii="Corbel" w:hAnsi="Corbel"/>
          <w:sz w:val="18"/>
        </w:rPr>
        <w:t>Digitaal aanbesteden via TenderNed</w:t>
      </w:r>
      <w:bookmarkEnd w:id="8"/>
    </w:p>
    <w:p w14:paraId="5C3C134E" w14:textId="77777777" w:rsidR="00470DA1" w:rsidRDefault="00470DA1" w:rsidP="00925536">
      <w:pPr>
        <w:spacing w:line="276" w:lineRule="auto"/>
        <w:rPr>
          <w:rFonts w:ascii="Corbel" w:hAnsi="Corbel"/>
          <w:szCs w:val="18"/>
        </w:rPr>
      </w:pPr>
      <w:r w:rsidRPr="00811244">
        <w:rPr>
          <w:rFonts w:ascii="Corbel" w:hAnsi="Corbel"/>
          <w:szCs w:val="18"/>
        </w:rPr>
        <w:t>De gehele aanbesteding verloopt digitaal via TenderNed. Dit betekent onder meer dat:</w:t>
      </w:r>
    </w:p>
    <w:p w14:paraId="07BD7048" w14:textId="77777777" w:rsidR="00470DA1" w:rsidRDefault="00470DA1" w:rsidP="00925536">
      <w:pPr>
        <w:spacing w:line="276" w:lineRule="auto"/>
        <w:rPr>
          <w:rFonts w:ascii="Corbel" w:hAnsi="Corbel"/>
          <w:szCs w:val="18"/>
        </w:rPr>
      </w:pPr>
    </w:p>
    <w:p w14:paraId="09891E93" w14:textId="77777777" w:rsidR="00470DA1" w:rsidRPr="00811244" w:rsidRDefault="00470DA1" w:rsidP="00925536">
      <w:pPr>
        <w:pStyle w:val="Lijstalinea"/>
        <w:numPr>
          <w:ilvl w:val="0"/>
          <w:numId w:val="32"/>
        </w:numPr>
        <w:spacing w:line="276" w:lineRule="auto"/>
        <w:ind w:left="0" w:firstLine="0"/>
        <w:rPr>
          <w:rFonts w:ascii="Corbel" w:hAnsi="Corbel"/>
          <w:sz w:val="18"/>
          <w:szCs w:val="18"/>
          <w:lang w:val="nl-NL"/>
        </w:rPr>
      </w:pPr>
      <w:r w:rsidRPr="00811244">
        <w:rPr>
          <w:rFonts w:ascii="Corbel" w:hAnsi="Corbel"/>
          <w:sz w:val="18"/>
          <w:szCs w:val="18"/>
          <w:lang w:val="nl-NL"/>
        </w:rPr>
        <w:t xml:space="preserve">Alle </w:t>
      </w:r>
      <w:r>
        <w:rPr>
          <w:rFonts w:ascii="Corbel" w:hAnsi="Corbel"/>
          <w:sz w:val="18"/>
          <w:szCs w:val="18"/>
          <w:lang w:val="nl-NL"/>
        </w:rPr>
        <w:t>A</w:t>
      </w:r>
      <w:r w:rsidRPr="00811244">
        <w:rPr>
          <w:rFonts w:ascii="Corbel" w:hAnsi="Corbel"/>
          <w:sz w:val="18"/>
          <w:szCs w:val="18"/>
          <w:lang w:val="nl-NL"/>
        </w:rPr>
        <w:t>anbestedings</w:t>
      </w:r>
      <w:r>
        <w:rPr>
          <w:rFonts w:ascii="Corbel" w:hAnsi="Corbel"/>
          <w:sz w:val="18"/>
          <w:szCs w:val="18"/>
          <w:lang w:val="nl-NL"/>
        </w:rPr>
        <w:t>stukken</w:t>
      </w:r>
      <w:r w:rsidRPr="00811244">
        <w:rPr>
          <w:rFonts w:ascii="Corbel" w:hAnsi="Corbel"/>
          <w:sz w:val="18"/>
          <w:szCs w:val="18"/>
          <w:lang w:val="nl-NL"/>
        </w:rPr>
        <w:t xml:space="preserve"> kosteloos en digitaal ter beschikki</w:t>
      </w:r>
      <w:r w:rsidR="0080034E">
        <w:rPr>
          <w:rFonts w:ascii="Corbel" w:hAnsi="Corbel"/>
          <w:sz w:val="18"/>
          <w:szCs w:val="18"/>
          <w:lang w:val="nl-NL"/>
        </w:rPr>
        <w:t>ng worden gesteld via TenderNed.</w:t>
      </w:r>
    </w:p>
    <w:p w14:paraId="4F8E7DDB" w14:textId="77777777" w:rsidR="00B67EB6" w:rsidRDefault="00470DA1" w:rsidP="00925536">
      <w:pPr>
        <w:pStyle w:val="Lijstalinea"/>
        <w:numPr>
          <w:ilvl w:val="0"/>
          <w:numId w:val="32"/>
        </w:numPr>
        <w:spacing w:line="276" w:lineRule="auto"/>
        <w:ind w:left="0" w:firstLine="0"/>
        <w:rPr>
          <w:rFonts w:ascii="Corbel" w:hAnsi="Corbel"/>
          <w:sz w:val="18"/>
          <w:szCs w:val="18"/>
          <w:lang w:val="nl-NL"/>
        </w:rPr>
      </w:pPr>
      <w:r w:rsidRPr="00811244">
        <w:rPr>
          <w:rFonts w:ascii="Corbel" w:hAnsi="Corbel"/>
          <w:sz w:val="18"/>
          <w:szCs w:val="18"/>
          <w:lang w:val="nl-NL"/>
        </w:rPr>
        <w:t xml:space="preserve">Het stellen van vragen plaatsvindt via </w:t>
      </w:r>
      <w:r w:rsidRPr="004D0EAB">
        <w:rPr>
          <w:rFonts w:ascii="Corbel" w:hAnsi="Corbel"/>
          <w:sz w:val="18"/>
          <w:szCs w:val="18"/>
          <w:lang w:val="nl-NL"/>
        </w:rPr>
        <w:t xml:space="preserve">de </w:t>
      </w:r>
      <w:r w:rsidR="00DF75DA" w:rsidRPr="004D0EAB">
        <w:rPr>
          <w:rFonts w:ascii="Corbel" w:hAnsi="Corbel"/>
          <w:sz w:val="18"/>
          <w:szCs w:val="18"/>
          <w:lang w:val="nl-NL"/>
        </w:rPr>
        <w:t>vraag- en antwoordfunctie van TenderNed</w:t>
      </w:r>
      <w:r w:rsidR="00DF75DA" w:rsidRPr="004D0EAB">
        <w:rPr>
          <w:rFonts w:ascii="Corbel" w:hAnsi="Corbel"/>
          <w:b/>
          <w:sz w:val="18"/>
          <w:szCs w:val="18"/>
          <w:lang w:val="nl-NL"/>
        </w:rPr>
        <w:t xml:space="preserve"> </w:t>
      </w:r>
      <w:r w:rsidRPr="004D0EAB">
        <w:rPr>
          <w:rFonts w:ascii="Corbel" w:hAnsi="Corbel"/>
          <w:sz w:val="18"/>
          <w:szCs w:val="18"/>
          <w:lang w:val="nl-NL"/>
        </w:rPr>
        <w:t>conform</w:t>
      </w:r>
      <w:r>
        <w:rPr>
          <w:rFonts w:ascii="Corbel" w:hAnsi="Corbel"/>
          <w:sz w:val="18"/>
          <w:szCs w:val="18"/>
          <w:lang w:val="nl-NL"/>
        </w:rPr>
        <w:t xml:space="preserve"> de in deze </w:t>
      </w:r>
      <w:r w:rsidR="003626CA">
        <w:rPr>
          <w:rFonts w:ascii="Corbel" w:hAnsi="Corbel"/>
          <w:sz w:val="18"/>
          <w:szCs w:val="18"/>
          <w:lang w:val="nl-NL"/>
        </w:rPr>
        <w:t xml:space="preserve">  </w:t>
      </w:r>
    </w:p>
    <w:p w14:paraId="6C66AB84" w14:textId="330E8845" w:rsidR="00470DA1" w:rsidRPr="00811244" w:rsidRDefault="00470DA1" w:rsidP="00B67EB6">
      <w:pPr>
        <w:pStyle w:val="Lijstalinea"/>
        <w:spacing w:line="276" w:lineRule="auto"/>
        <w:ind w:left="0" w:firstLine="709"/>
        <w:rPr>
          <w:rFonts w:ascii="Corbel" w:hAnsi="Corbel"/>
          <w:sz w:val="18"/>
          <w:szCs w:val="18"/>
          <w:lang w:val="nl-NL"/>
        </w:rPr>
      </w:pPr>
      <w:r>
        <w:rPr>
          <w:rFonts w:ascii="Corbel" w:hAnsi="Corbel"/>
          <w:sz w:val="18"/>
          <w:szCs w:val="18"/>
          <w:lang w:val="nl-NL"/>
        </w:rPr>
        <w:t xml:space="preserve">Aanbestedingsleidraad </w:t>
      </w:r>
      <w:r w:rsidR="0080034E">
        <w:rPr>
          <w:rFonts w:ascii="Corbel" w:hAnsi="Corbel"/>
          <w:sz w:val="18"/>
          <w:szCs w:val="18"/>
          <w:lang w:val="nl-NL"/>
        </w:rPr>
        <w:t>opgenomen planning en voorschriften.</w:t>
      </w:r>
    </w:p>
    <w:p w14:paraId="28C7CF54" w14:textId="77777777" w:rsidR="00B67EB6" w:rsidRDefault="00470DA1" w:rsidP="00925536">
      <w:pPr>
        <w:pStyle w:val="Lijstalinea"/>
        <w:numPr>
          <w:ilvl w:val="0"/>
          <w:numId w:val="32"/>
        </w:numPr>
        <w:spacing w:line="276" w:lineRule="auto"/>
        <w:ind w:left="0" w:firstLine="0"/>
        <w:rPr>
          <w:rFonts w:ascii="Corbel" w:hAnsi="Corbel"/>
          <w:sz w:val="18"/>
          <w:szCs w:val="18"/>
          <w:lang w:val="nl-NL"/>
        </w:rPr>
      </w:pPr>
      <w:r w:rsidRPr="00811244">
        <w:rPr>
          <w:rFonts w:ascii="Corbel" w:hAnsi="Corbel"/>
          <w:sz w:val="18"/>
          <w:szCs w:val="18"/>
          <w:lang w:val="nl-NL"/>
        </w:rPr>
        <w:t>Inschrijvingen digitaal</w:t>
      </w:r>
      <w:r w:rsidR="004612C5">
        <w:rPr>
          <w:rFonts w:ascii="Corbel" w:hAnsi="Corbel"/>
          <w:sz w:val="18"/>
          <w:szCs w:val="18"/>
          <w:lang w:val="nl-NL"/>
        </w:rPr>
        <w:t xml:space="preserve"> </w:t>
      </w:r>
      <w:r w:rsidRPr="00811244">
        <w:rPr>
          <w:rFonts w:ascii="Corbel" w:hAnsi="Corbel"/>
          <w:sz w:val="18"/>
          <w:szCs w:val="18"/>
          <w:lang w:val="nl-NL"/>
        </w:rPr>
        <w:t xml:space="preserve">dienen te worden ingediend conform de in </w:t>
      </w:r>
      <w:r w:rsidR="00010AF9">
        <w:rPr>
          <w:rFonts w:ascii="Corbel" w:hAnsi="Corbel"/>
          <w:sz w:val="18"/>
          <w:szCs w:val="18"/>
          <w:lang w:val="nl-NL"/>
        </w:rPr>
        <w:t>deze Aanbested</w:t>
      </w:r>
      <w:r w:rsidR="004612C5">
        <w:rPr>
          <w:rFonts w:ascii="Corbel" w:hAnsi="Corbel"/>
          <w:sz w:val="18"/>
          <w:szCs w:val="18"/>
          <w:lang w:val="nl-NL"/>
        </w:rPr>
        <w:t>ings</w:t>
      </w:r>
      <w:r w:rsidR="00010AF9">
        <w:rPr>
          <w:rFonts w:ascii="Corbel" w:hAnsi="Corbel"/>
          <w:sz w:val="18"/>
          <w:szCs w:val="18"/>
          <w:lang w:val="nl-NL"/>
        </w:rPr>
        <w:t xml:space="preserve">leidraad </w:t>
      </w:r>
      <w:r w:rsidR="0080034E">
        <w:rPr>
          <w:rFonts w:ascii="Corbel" w:hAnsi="Corbel"/>
          <w:sz w:val="18"/>
          <w:szCs w:val="18"/>
          <w:lang w:val="nl-NL"/>
        </w:rPr>
        <w:t xml:space="preserve">opgenomen </w:t>
      </w:r>
    </w:p>
    <w:p w14:paraId="39CED70C" w14:textId="1754BC48" w:rsidR="00470DA1" w:rsidRPr="00811244" w:rsidRDefault="0080034E" w:rsidP="00B67EB6">
      <w:pPr>
        <w:pStyle w:val="Lijstalinea"/>
        <w:spacing w:line="276" w:lineRule="auto"/>
        <w:ind w:left="0" w:firstLine="709"/>
        <w:rPr>
          <w:rFonts w:ascii="Corbel" w:hAnsi="Corbel"/>
          <w:sz w:val="18"/>
          <w:szCs w:val="18"/>
          <w:lang w:val="nl-NL"/>
        </w:rPr>
      </w:pPr>
      <w:r>
        <w:rPr>
          <w:rFonts w:ascii="Corbel" w:hAnsi="Corbel"/>
          <w:sz w:val="18"/>
          <w:szCs w:val="18"/>
          <w:lang w:val="nl-NL"/>
        </w:rPr>
        <w:t xml:space="preserve">planning en voorschriften. </w:t>
      </w:r>
    </w:p>
    <w:p w14:paraId="4F1CB702" w14:textId="77777777" w:rsidR="00470DA1" w:rsidRPr="00811244" w:rsidRDefault="00470DA1" w:rsidP="00925536">
      <w:pPr>
        <w:pStyle w:val="Lijstalinea"/>
        <w:numPr>
          <w:ilvl w:val="0"/>
          <w:numId w:val="32"/>
        </w:numPr>
        <w:spacing w:line="276" w:lineRule="auto"/>
        <w:ind w:left="0" w:firstLine="0"/>
        <w:rPr>
          <w:rFonts w:ascii="Corbel" w:hAnsi="Corbel"/>
          <w:sz w:val="18"/>
          <w:szCs w:val="18"/>
          <w:lang w:val="nl-NL"/>
        </w:rPr>
      </w:pPr>
      <w:r w:rsidRPr="00811244">
        <w:rPr>
          <w:rFonts w:ascii="Corbel" w:hAnsi="Corbel"/>
          <w:sz w:val="18"/>
          <w:szCs w:val="18"/>
          <w:lang w:val="nl-NL"/>
        </w:rPr>
        <w:t xml:space="preserve">Ook alle verdere correspondentie </w:t>
      </w:r>
      <w:r w:rsidR="0080034E">
        <w:rPr>
          <w:rFonts w:ascii="Corbel" w:hAnsi="Corbel"/>
          <w:sz w:val="18"/>
          <w:szCs w:val="18"/>
          <w:lang w:val="nl-NL"/>
        </w:rPr>
        <w:t xml:space="preserve">vindt </w:t>
      </w:r>
      <w:r w:rsidRPr="00811244">
        <w:rPr>
          <w:rFonts w:ascii="Corbel" w:hAnsi="Corbel"/>
          <w:sz w:val="18"/>
          <w:szCs w:val="18"/>
          <w:lang w:val="nl-NL"/>
        </w:rPr>
        <w:t>in beginsel plaats via de berichtenmodule van TenderNed.</w:t>
      </w:r>
    </w:p>
    <w:p w14:paraId="1BA5A4CA" w14:textId="77777777" w:rsidR="00470DA1" w:rsidRPr="00811244" w:rsidRDefault="00470DA1" w:rsidP="00925536">
      <w:pPr>
        <w:spacing w:line="276" w:lineRule="auto"/>
        <w:rPr>
          <w:rFonts w:ascii="Corbel" w:hAnsi="Corbel"/>
          <w:b/>
          <w:szCs w:val="18"/>
        </w:rPr>
      </w:pPr>
    </w:p>
    <w:p w14:paraId="3CAFA3CA" w14:textId="77777777" w:rsidR="00470DA1" w:rsidRPr="00343122" w:rsidRDefault="00470DA1" w:rsidP="00925536">
      <w:pPr>
        <w:spacing w:line="276" w:lineRule="auto"/>
        <w:rPr>
          <w:rFonts w:ascii="Corbel" w:hAnsi="Corbel"/>
          <w:b/>
          <w:szCs w:val="18"/>
        </w:rPr>
      </w:pPr>
      <w:r w:rsidRPr="00343122">
        <w:rPr>
          <w:rFonts w:ascii="Corbel" w:hAnsi="Corbel"/>
          <w:b/>
          <w:szCs w:val="18"/>
        </w:rPr>
        <w:t>Hierbij enkele tips met betrekking tot het gebruik van TenderNed:</w:t>
      </w:r>
    </w:p>
    <w:p w14:paraId="392B3E05" w14:textId="77777777" w:rsidR="00470DA1" w:rsidRPr="00811244" w:rsidRDefault="00470DA1" w:rsidP="00925536">
      <w:pPr>
        <w:spacing w:line="276" w:lineRule="auto"/>
        <w:rPr>
          <w:rFonts w:ascii="Corbel" w:hAnsi="Corbel"/>
          <w:szCs w:val="18"/>
        </w:rPr>
      </w:pPr>
    </w:p>
    <w:p w14:paraId="25150989" w14:textId="77777777" w:rsidR="00B67EB6" w:rsidRDefault="00470DA1" w:rsidP="00925536">
      <w:pPr>
        <w:pStyle w:val="Lijstalinea"/>
        <w:numPr>
          <w:ilvl w:val="0"/>
          <w:numId w:val="12"/>
        </w:numPr>
        <w:spacing w:line="276" w:lineRule="auto"/>
        <w:ind w:left="0" w:firstLine="0"/>
        <w:rPr>
          <w:rFonts w:ascii="Corbel" w:hAnsi="Corbel"/>
          <w:sz w:val="18"/>
          <w:szCs w:val="18"/>
          <w:lang w:val="nl-NL"/>
        </w:rPr>
      </w:pPr>
      <w:r w:rsidRPr="00734674">
        <w:rPr>
          <w:rFonts w:ascii="Corbel" w:hAnsi="Corbel"/>
          <w:sz w:val="18"/>
          <w:szCs w:val="18"/>
          <w:lang w:val="nl-NL"/>
        </w:rPr>
        <w:t>Om gebruik te kunnen maken van de functio</w:t>
      </w:r>
      <w:r w:rsidR="00AC6F00">
        <w:rPr>
          <w:rFonts w:ascii="Corbel" w:hAnsi="Corbel"/>
          <w:sz w:val="18"/>
          <w:szCs w:val="18"/>
          <w:lang w:val="nl-NL"/>
        </w:rPr>
        <w:t>naliteit van TenderNed is het noodzakelijk dat de onderneming</w:t>
      </w:r>
      <w:r w:rsidR="004612C5">
        <w:rPr>
          <w:rFonts w:ascii="Corbel" w:hAnsi="Corbel"/>
          <w:sz w:val="18"/>
          <w:szCs w:val="18"/>
          <w:lang w:val="nl-NL"/>
        </w:rPr>
        <w:t xml:space="preserve"> </w:t>
      </w:r>
      <w:r w:rsidR="008621A3">
        <w:rPr>
          <w:rFonts w:ascii="Corbel" w:hAnsi="Corbel"/>
          <w:sz w:val="18"/>
          <w:szCs w:val="18"/>
          <w:lang w:val="nl-NL"/>
        </w:rPr>
        <w:t xml:space="preserve">juist </w:t>
      </w:r>
    </w:p>
    <w:p w14:paraId="4AF72427" w14:textId="4595F642" w:rsidR="00470DA1" w:rsidRDefault="008621A3" w:rsidP="00B67EB6">
      <w:pPr>
        <w:pStyle w:val="Lijstalinea"/>
        <w:spacing w:line="276" w:lineRule="auto"/>
        <w:ind w:left="709"/>
        <w:rPr>
          <w:rFonts w:ascii="Corbel" w:hAnsi="Corbel"/>
          <w:sz w:val="18"/>
          <w:szCs w:val="18"/>
          <w:lang w:val="nl-NL"/>
        </w:rPr>
      </w:pPr>
      <w:r>
        <w:rPr>
          <w:rFonts w:ascii="Corbel" w:hAnsi="Corbel"/>
          <w:sz w:val="18"/>
          <w:szCs w:val="18"/>
          <w:lang w:val="nl-NL"/>
        </w:rPr>
        <w:t>geregistreerd is</w:t>
      </w:r>
      <w:r w:rsidR="00470DA1" w:rsidRPr="00734674">
        <w:rPr>
          <w:rFonts w:ascii="Corbel" w:hAnsi="Corbel"/>
          <w:sz w:val="18"/>
          <w:szCs w:val="18"/>
          <w:lang w:val="nl-NL"/>
        </w:rPr>
        <w:t xml:space="preserve"> en binnen de organisatie-account voldoende personen een passend au</w:t>
      </w:r>
      <w:r w:rsidR="00470DA1">
        <w:rPr>
          <w:rFonts w:ascii="Corbel" w:hAnsi="Corbel"/>
          <w:sz w:val="18"/>
          <w:szCs w:val="18"/>
          <w:lang w:val="nl-NL"/>
        </w:rPr>
        <w:t xml:space="preserve">torisatieniveau wordt toegekend, ook met het oog op vakantieperiodes, ziekte et </w:t>
      </w:r>
      <w:r w:rsidR="00470DA1" w:rsidRPr="009D5350">
        <w:rPr>
          <w:rFonts w:ascii="Corbel" w:hAnsi="Corbel"/>
          <w:sz w:val="18"/>
          <w:szCs w:val="18"/>
          <w:lang w:val="nl-NL"/>
        </w:rPr>
        <w:t>cetera.</w:t>
      </w:r>
      <w:r w:rsidR="00253789" w:rsidRPr="009D5350">
        <w:rPr>
          <w:rFonts w:ascii="Corbel" w:hAnsi="Corbel"/>
          <w:sz w:val="18"/>
          <w:szCs w:val="18"/>
          <w:lang w:val="nl-NL"/>
        </w:rPr>
        <w:t xml:space="preserve"> Indien sprake is van een samenwerkingsverband is het raadzaam dat alle deelnemers hierin afzonderlijk geregistreerd zijn</w:t>
      </w:r>
      <w:r w:rsidR="00253789">
        <w:rPr>
          <w:rFonts w:ascii="Corbel" w:hAnsi="Corbel"/>
          <w:sz w:val="18"/>
          <w:szCs w:val="18"/>
          <w:lang w:val="nl-NL"/>
        </w:rPr>
        <w:t>.</w:t>
      </w:r>
    </w:p>
    <w:p w14:paraId="05656F5B" w14:textId="77777777" w:rsidR="00B67EB6" w:rsidRDefault="0080034E" w:rsidP="00925536">
      <w:pPr>
        <w:pStyle w:val="Lijstalinea"/>
        <w:numPr>
          <w:ilvl w:val="0"/>
          <w:numId w:val="12"/>
        </w:numPr>
        <w:spacing w:line="276" w:lineRule="auto"/>
        <w:ind w:left="0" w:firstLine="0"/>
        <w:rPr>
          <w:rFonts w:ascii="Corbel" w:hAnsi="Corbel"/>
          <w:sz w:val="18"/>
          <w:szCs w:val="18"/>
          <w:lang w:val="nl-NL"/>
        </w:rPr>
      </w:pPr>
      <w:r w:rsidRPr="0080034E">
        <w:rPr>
          <w:rFonts w:ascii="Corbel" w:hAnsi="Corbel"/>
          <w:sz w:val="18"/>
          <w:szCs w:val="18"/>
          <w:lang w:val="nl-NL"/>
        </w:rPr>
        <w:t>Gebruikers va</w:t>
      </w:r>
      <w:r w:rsidR="00AC6F00" w:rsidRPr="0080034E">
        <w:rPr>
          <w:rFonts w:ascii="Corbel" w:hAnsi="Corbel"/>
          <w:sz w:val="18"/>
          <w:szCs w:val="18"/>
          <w:lang w:val="nl-NL"/>
        </w:rPr>
        <w:t xml:space="preserve">n Nederlandse ondernemingen </w:t>
      </w:r>
      <w:r w:rsidRPr="0080034E">
        <w:rPr>
          <w:rFonts w:ascii="Corbel" w:hAnsi="Corbel"/>
          <w:sz w:val="18"/>
          <w:szCs w:val="18"/>
          <w:lang w:val="nl-NL"/>
        </w:rPr>
        <w:t xml:space="preserve">kunnen alleen inloggen op TenderNed </w:t>
      </w:r>
      <w:r w:rsidR="00AC6F00" w:rsidRPr="0080034E">
        <w:rPr>
          <w:rFonts w:ascii="Corbel" w:hAnsi="Corbel"/>
          <w:sz w:val="18"/>
          <w:szCs w:val="18"/>
          <w:lang w:val="nl-NL"/>
        </w:rPr>
        <w:t xml:space="preserve">via </w:t>
      </w:r>
      <w:r w:rsidR="00AC6F00" w:rsidRPr="0080034E">
        <w:rPr>
          <w:rFonts w:ascii="Corbel" w:hAnsi="Corbel"/>
          <w:sz w:val="18"/>
          <w:szCs w:val="18"/>
          <w:u w:val="single"/>
          <w:lang w:val="nl-NL"/>
        </w:rPr>
        <w:t>eHe</w:t>
      </w:r>
      <w:r w:rsidRPr="0080034E">
        <w:rPr>
          <w:rFonts w:ascii="Corbel" w:hAnsi="Corbel"/>
          <w:sz w:val="18"/>
          <w:szCs w:val="18"/>
          <w:u w:val="single"/>
          <w:lang w:val="nl-NL"/>
        </w:rPr>
        <w:t>rkenning</w:t>
      </w:r>
      <w:r w:rsidRPr="0080034E">
        <w:rPr>
          <w:rFonts w:ascii="Corbel" w:hAnsi="Corbel"/>
          <w:sz w:val="18"/>
          <w:szCs w:val="18"/>
          <w:lang w:val="nl-NL"/>
        </w:rPr>
        <w:t xml:space="preserve">. Zonder </w:t>
      </w:r>
    </w:p>
    <w:p w14:paraId="0632B9F3" w14:textId="04C7F096" w:rsidR="00AC6F00" w:rsidRDefault="0080034E" w:rsidP="00B67EB6">
      <w:pPr>
        <w:pStyle w:val="Lijstalinea"/>
        <w:spacing w:line="276" w:lineRule="auto"/>
        <w:ind w:left="709"/>
        <w:rPr>
          <w:rFonts w:ascii="Corbel" w:hAnsi="Corbel"/>
          <w:sz w:val="18"/>
          <w:szCs w:val="18"/>
          <w:lang w:val="nl-NL"/>
        </w:rPr>
      </w:pPr>
      <w:r w:rsidRPr="0080034E">
        <w:rPr>
          <w:rFonts w:ascii="Corbel" w:hAnsi="Corbel"/>
          <w:sz w:val="18"/>
          <w:szCs w:val="18"/>
          <w:lang w:val="nl-NL"/>
        </w:rPr>
        <w:lastRenderedPageBreak/>
        <w:t>eHerkenning kunnen Ondernemers</w:t>
      </w:r>
      <w:r w:rsidR="00AC6F00" w:rsidRPr="0080034E">
        <w:rPr>
          <w:rFonts w:ascii="Corbel" w:hAnsi="Corbel"/>
          <w:sz w:val="18"/>
          <w:szCs w:val="18"/>
          <w:lang w:val="nl-NL"/>
        </w:rPr>
        <w:t xml:space="preserve"> </w:t>
      </w:r>
      <w:r w:rsidRPr="0080034E">
        <w:rPr>
          <w:rFonts w:ascii="Corbel" w:hAnsi="Corbel"/>
          <w:sz w:val="18"/>
          <w:szCs w:val="18"/>
          <w:lang w:val="nl-NL"/>
        </w:rPr>
        <w:t xml:space="preserve">niet </w:t>
      </w:r>
      <w:r w:rsidR="00AC6F00" w:rsidRPr="0080034E">
        <w:rPr>
          <w:rFonts w:ascii="Corbel" w:hAnsi="Corbel"/>
          <w:sz w:val="18"/>
          <w:szCs w:val="18"/>
          <w:lang w:val="nl-NL"/>
        </w:rPr>
        <w:t xml:space="preserve">deelnemen aan </w:t>
      </w:r>
      <w:r w:rsidRPr="0080034E">
        <w:rPr>
          <w:rFonts w:ascii="Corbel" w:hAnsi="Corbel"/>
          <w:sz w:val="18"/>
          <w:szCs w:val="18"/>
          <w:lang w:val="nl-NL"/>
        </w:rPr>
        <w:t xml:space="preserve">deze </w:t>
      </w:r>
      <w:r w:rsidR="00AC6F00" w:rsidRPr="0080034E">
        <w:rPr>
          <w:rFonts w:ascii="Corbel" w:hAnsi="Corbel"/>
          <w:sz w:val="18"/>
          <w:szCs w:val="18"/>
          <w:lang w:val="nl-NL"/>
        </w:rPr>
        <w:t>a</w:t>
      </w:r>
      <w:r w:rsidRPr="0080034E">
        <w:rPr>
          <w:rFonts w:ascii="Corbel" w:hAnsi="Corbel"/>
          <w:sz w:val="18"/>
          <w:szCs w:val="18"/>
          <w:lang w:val="nl-NL"/>
        </w:rPr>
        <w:t>anbesteding</w:t>
      </w:r>
      <w:r w:rsidR="00AC6F00" w:rsidRPr="0080034E">
        <w:rPr>
          <w:rFonts w:ascii="Corbel" w:hAnsi="Corbel"/>
          <w:sz w:val="18"/>
          <w:szCs w:val="18"/>
          <w:lang w:val="nl-NL"/>
        </w:rPr>
        <w:t>. Schaf daarom tijdig een persoonsgebonden eHerkenningsmiddel met minima</w:t>
      </w:r>
      <w:r w:rsidRPr="0080034E">
        <w:rPr>
          <w:rFonts w:ascii="Corbel" w:hAnsi="Corbel"/>
          <w:sz w:val="18"/>
          <w:szCs w:val="18"/>
          <w:lang w:val="nl-NL"/>
        </w:rPr>
        <w:t xml:space="preserve">al </w:t>
      </w:r>
      <w:r w:rsidRPr="0080034E">
        <w:rPr>
          <w:rFonts w:ascii="Corbel" w:hAnsi="Corbel"/>
          <w:sz w:val="18"/>
          <w:szCs w:val="18"/>
          <w:u w:val="single"/>
          <w:lang w:val="nl-NL"/>
        </w:rPr>
        <w:t>betrouwbaarheidsniveau 2</w:t>
      </w:r>
      <w:r w:rsidRPr="0080034E">
        <w:rPr>
          <w:rFonts w:ascii="Corbel" w:hAnsi="Corbel"/>
          <w:sz w:val="18"/>
          <w:szCs w:val="18"/>
          <w:lang w:val="nl-NL"/>
        </w:rPr>
        <w:t xml:space="preserve"> aan en </w:t>
      </w:r>
      <w:r>
        <w:rPr>
          <w:rFonts w:ascii="Corbel" w:hAnsi="Corbel"/>
          <w:sz w:val="18"/>
          <w:szCs w:val="18"/>
          <w:lang w:val="nl-NL"/>
        </w:rPr>
        <w:t>k</w:t>
      </w:r>
      <w:r w:rsidRPr="0080034E">
        <w:rPr>
          <w:rFonts w:ascii="Corbel" w:hAnsi="Corbel"/>
          <w:sz w:val="18"/>
          <w:szCs w:val="18"/>
          <w:lang w:val="nl-NL"/>
        </w:rPr>
        <w:t xml:space="preserve">oppel dit aan </w:t>
      </w:r>
      <w:r w:rsidR="00460C69">
        <w:rPr>
          <w:rFonts w:ascii="Corbel" w:hAnsi="Corbel"/>
          <w:sz w:val="18"/>
          <w:szCs w:val="18"/>
          <w:lang w:val="nl-NL"/>
        </w:rPr>
        <w:t xml:space="preserve">het </w:t>
      </w:r>
      <w:r w:rsidRPr="0080034E">
        <w:rPr>
          <w:rFonts w:ascii="Corbel" w:hAnsi="Corbel"/>
          <w:sz w:val="18"/>
          <w:szCs w:val="18"/>
          <w:lang w:val="nl-NL"/>
        </w:rPr>
        <w:t>TenderNed-account.</w:t>
      </w:r>
    </w:p>
    <w:p w14:paraId="399E6535" w14:textId="77777777" w:rsidR="00B67EB6" w:rsidRPr="00B67EB6" w:rsidRDefault="00470DA1" w:rsidP="00925536">
      <w:pPr>
        <w:pStyle w:val="Lijstalinea"/>
        <w:numPr>
          <w:ilvl w:val="0"/>
          <w:numId w:val="12"/>
        </w:numPr>
        <w:spacing w:line="276" w:lineRule="auto"/>
        <w:ind w:left="0" w:firstLine="0"/>
        <w:rPr>
          <w:rFonts w:ascii="Corbel" w:hAnsi="Corbel"/>
          <w:szCs w:val="18"/>
          <w:lang w:val="nl-NL"/>
        </w:rPr>
      </w:pPr>
      <w:r w:rsidRPr="00734674">
        <w:rPr>
          <w:rFonts w:ascii="Corbel" w:hAnsi="Corbel"/>
          <w:sz w:val="18"/>
          <w:szCs w:val="18"/>
          <w:lang w:val="nl-NL"/>
        </w:rPr>
        <w:t xml:space="preserve">Alleen als een Ondernemer in TenderNed op de groene knop “Houd mij op de hoogte van deze aanbesteding” </w:t>
      </w:r>
    </w:p>
    <w:p w14:paraId="63144138" w14:textId="79291F30" w:rsidR="00470DA1" w:rsidRPr="00F968B5" w:rsidRDefault="00470DA1" w:rsidP="00B67EB6">
      <w:pPr>
        <w:pStyle w:val="Lijstalinea"/>
        <w:spacing w:line="276" w:lineRule="auto"/>
        <w:ind w:left="709"/>
        <w:rPr>
          <w:rFonts w:ascii="Corbel" w:hAnsi="Corbel"/>
          <w:szCs w:val="18"/>
          <w:lang w:val="nl-NL"/>
        </w:rPr>
      </w:pPr>
      <w:r w:rsidRPr="00734674">
        <w:rPr>
          <w:rFonts w:ascii="Corbel" w:hAnsi="Corbel"/>
          <w:sz w:val="18"/>
          <w:szCs w:val="18"/>
          <w:lang w:val="nl-NL"/>
        </w:rPr>
        <w:t>heeft gedrukt, ontvangt deze bepaalde automatische berichten d</w:t>
      </w:r>
      <w:r w:rsidR="00460C69">
        <w:rPr>
          <w:rFonts w:ascii="Corbel" w:hAnsi="Corbel"/>
          <w:sz w:val="18"/>
          <w:szCs w:val="18"/>
          <w:lang w:val="nl-NL"/>
        </w:rPr>
        <w:t xml:space="preserve">ie </w:t>
      </w:r>
      <w:r w:rsidRPr="00734674">
        <w:rPr>
          <w:rFonts w:ascii="Corbel" w:hAnsi="Corbel"/>
          <w:sz w:val="18"/>
          <w:szCs w:val="18"/>
          <w:lang w:val="nl-NL"/>
        </w:rPr>
        <w:t xml:space="preserve">bijvoorbeeld attenderen op het feit dat </w:t>
      </w:r>
      <w:r w:rsidR="00010AF9">
        <w:rPr>
          <w:rFonts w:ascii="Corbel" w:hAnsi="Corbel"/>
          <w:sz w:val="18"/>
          <w:szCs w:val="18"/>
          <w:lang w:val="nl-NL"/>
        </w:rPr>
        <w:t>A</w:t>
      </w:r>
      <w:r w:rsidRPr="00734674">
        <w:rPr>
          <w:rFonts w:ascii="Corbel" w:hAnsi="Corbel"/>
          <w:sz w:val="18"/>
          <w:szCs w:val="18"/>
          <w:lang w:val="nl-NL"/>
        </w:rPr>
        <w:t xml:space="preserve">anbestedingsstukken zijn toegevoegd door de Aanbestedende dienst. Het sec downloaden van de </w:t>
      </w:r>
      <w:r>
        <w:rPr>
          <w:rFonts w:ascii="Corbel" w:hAnsi="Corbel"/>
          <w:sz w:val="18"/>
          <w:szCs w:val="18"/>
          <w:lang w:val="nl-NL"/>
        </w:rPr>
        <w:t>A</w:t>
      </w:r>
      <w:r w:rsidRPr="00734674">
        <w:rPr>
          <w:rFonts w:ascii="Corbel" w:hAnsi="Corbel"/>
          <w:sz w:val="18"/>
          <w:szCs w:val="18"/>
          <w:lang w:val="nl-NL"/>
        </w:rPr>
        <w:t xml:space="preserve">anbestedingsstukken is hiervoor dus niet voldoende. </w:t>
      </w:r>
    </w:p>
    <w:p w14:paraId="3B50CCBF" w14:textId="77777777" w:rsidR="00B67EB6" w:rsidRDefault="00470DA1" w:rsidP="00925536">
      <w:pPr>
        <w:pStyle w:val="Lijstalinea"/>
        <w:numPr>
          <w:ilvl w:val="0"/>
          <w:numId w:val="12"/>
        </w:numPr>
        <w:spacing w:line="276" w:lineRule="auto"/>
        <w:ind w:left="0" w:firstLine="0"/>
        <w:rPr>
          <w:rFonts w:ascii="Corbel" w:hAnsi="Corbel"/>
          <w:sz w:val="18"/>
          <w:szCs w:val="18"/>
          <w:lang w:val="nl-NL"/>
        </w:rPr>
      </w:pPr>
      <w:r w:rsidRPr="00811244">
        <w:rPr>
          <w:rFonts w:ascii="Corbel" w:hAnsi="Corbel"/>
          <w:sz w:val="18"/>
          <w:szCs w:val="18"/>
          <w:lang w:val="nl-NL"/>
        </w:rPr>
        <w:t xml:space="preserve">Mede vanwege de beperkte bereikbaarheid van de helpdesk (tijdens kantooruren) wordt </w:t>
      </w:r>
      <w:r>
        <w:rPr>
          <w:rFonts w:ascii="Corbel" w:hAnsi="Corbel"/>
          <w:sz w:val="18"/>
          <w:szCs w:val="18"/>
          <w:lang w:val="nl-NL"/>
        </w:rPr>
        <w:t xml:space="preserve">Ondernemers </w:t>
      </w:r>
    </w:p>
    <w:p w14:paraId="1B16E60D" w14:textId="7AA8DDC5" w:rsidR="00470DA1" w:rsidRPr="00811244" w:rsidRDefault="00470DA1" w:rsidP="00B67EB6">
      <w:pPr>
        <w:pStyle w:val="Lijstalinea"/>
        <w:spacing w:line="276" w:lineRule="auto"/>
        <w:ind w:left="709"/>
        <w:rPr>
          <w:rFonts w:ascii="Corbel" w:hAnsi="Corbel"/>
          <w:sz w:val="18"/>
          <w:szCs w:val="18"/>
          <w:lang w:val="nl-NL"/>
        </w:rPr>
      </w:pPr>
      <w:r w:rsidRPr="00811244">
        <w:rPr>
          <w:rFonts w:ascii="Corbel" w:hAnsi="Corbel"/>
          <w:sz w:val="18"/>
          <w:szCs w:val="18"/>
          <w:lang w:val="nl-NL"/>
        </w:rPr>
        <w:t>aangeraden tijdig te beginnen met de benodigde acties in TenderNed, in het bijzonder het stellen van vragen en</w:t>
      </w:r>
      <w:r>
        <w:rPr>
          <w:rFonts w:ascii="Corbel" w:hAnsi="Corbel"/>
          <w:sz w:val="18"/>
          <w:szCs w:val="18"/>
          <w:lang w:val="nl-NL"/>
        </w:rPr>
        <w:t xml:space="preserve"> het</w:t>
      </w:r>
      <w:r w:rsidRPr="00811244">
        <w:rPr>
          <w:rFonts w:ascii="Corbel" w:hAnsi="Corbel"/>
          <w:sz w:val="18"/>
          <w:szCs w:val="18"/>
          <w:lang w:val="nl-NL"/>
        </w:rPr>
        <w:t xml:space="preserve"> indienen van de Inschrijving.</w:t>
      </w:r>
    </w:p>
    <w:p w14:paraId="4BBDDBF9" w14:textId="77777777" w:rsidR="00B67EB6" w:rsidRPr="00B67EB6" w:rsidRDefault="00470DA1" w:rsidP="00925536">
      <w:pPr>
        <w:pStyle w:val="Lijstalinea"/>
        <w:numPr>
          <w:ilvl w:val="0"/>
          <w:numId w:val="12"/>
        </w:numPr>
        <w:spacing w:line="276" w:lineRule="auto"/>
        <w:ind w:left="0" w:firstLine="0"/>
        <w:rPr>
          <w:rFonts w:ascii="Corbel" w:hAnsi="Corbel"/>
          <w:b/>
          <w:i/>
          <w:sz w:val="18"/>
          <w:szCs w:val="18"/>
          <w:lang w:val="nl-NL"/>
        </w:rPr>
      </w:pPr>
      <w:r w:rsidRPr="0080034E">
        <w:rPr>
          <w:rFonts w:ascii="Corbel" w:hAnsi="Corbel"/>
          <w:sz w:val="18"/>
          <w:szCs w:val="18"/>
          <w:lang w:val="nl-NL"/>
        </w:rPr>
        <w:t>Ten tijde van het indienen van een Inschrijving dienen Ondernemers rekening te houden met het vol</w:t>
      </w:r>
      <w:r w:rsidR="00460C69">
        <w:rPr>
          <w:rFonts w:ascii="Corbel" w:hAnsi="Corbel"/>
          <w:sz w:val="18"/>
          <w:szCs w:val="18"/>
          <w:lang w:val="nl-NL"/>
        </w:rPr>
        <w:t>gende</w:t>
      </w:r>
      <w:r w:rsidR="00460C69" w:rsidRPr="006C50E7">
        <w:rPr>
          <w:rFonts w:ascii="Corbel" w:hAnsi="Corbel"/>
          <w:sz w:val="18"/>
          <w:szCs w:val="18"/>
          <w:lang w:val="nl-NL"/>
        </w:rPr>
        <w:t xml:space="preserve">: </w:t>
      </w:r>
    </w:p>
    <w:p w14:paraId="588438FE" w14:textId="5C3A82EE" w:rsidR="00470DA1" w:rsidRPr="006C50E7" w:rsidRDefault="00465713" w:rsidP="00B67EB6">
      <w:pPr>
        <w:pStyle w:val="Lijstalinea"/>
        <w:spacing w:line="276" w:lineRule="auto"/>
        <w:ind w:left="709"/>
        <w:rPr>
          <w:rFonts w:ascii="Corbel" w:hAnsi="Corbel"/>
          <w:b/>
          <w:i/>
          <w:sz w:val="18"/>
          <w:szCs w:val="18"/>
          <w:lang w:val="nl-NL"/>
        </w:rPr>
      </w:pPr>
      <w:r w:rsidRPr="006C50E7">
        <w:rPr>
          <w:rFonts w:ascii="Corbel" w:hAnsi="Corbel"/>
          <w:sz w:val="18"/>
          <w:szCs w:val="18"/>
          <w:lang w:val="nl-NL"/>
        </w:rPr>
        <w:t xml:space="preserve">indien wordt gevraagd documenten te uploaden dienen deze geüpload te worden op de daarvoor bestemde plaats in TenderNed. </w:t>
      </w:r>
    </w:p>
    <w:p w14:paraId="4E24D7EF" w14:textId="77777777" w:rsidR="00B67EB6" w:rsidRPr="00B67EB6" w:rsidRDefault="00470DA1" w:rsidP="00925536">
      <w:pPr>
        <w:pStyle w:val="Lijstalinea"/>
        <w:numPr>
          <w:ilvl w:val="0"/>
          <w:numId w:val="12"/>
        </w:numPr>
        <w:spacing w:line="276" w:lineRule="auto"/>
        <w:ind w:left="0" w:firstLine="0"/>
        <w:rPr>
          <w:rFonts w:ascii="Corbel" w:hAnsi="Corbel"/>
          <w:b/>
          <w:i/>
          <w:sz w:val="18"/>
          <w:szCs w:val="18"/>
          <w:lang w:val="nl-NL"/>
        </w:rPr>
      </w:pPr>
      <w:r w:rsidRPr="00811244">
        <w:rPr>
          <w:rFonts w:ascii="Corbel" w:hAnsi="Corbel"/>
          <w:sz w:val="18"/>
          <w:szCs w:val="18"/>
          <w:lang w:val="nl-NL"/>
        </w:rPr>
        <w:t xml:space="preserve">Het beantwoorden van vragen en uploaden van documenten in TenderNed staat niet gelijk aan het indienen van </w:t>
      </w:r>
    </w:p>
    <w:p w14:paraId="638B51EC" w14:textId="2356A5D6" w:rsidR="00470DA1" w:rsidRPr="009E77E6" w:rsidRDefault="00470DA1" w:rsidP="00B67EB6">
      <w:pPr>
        <w:pStyle w:val="Lijstalinea"/>
        <w:spacing w:line="276" w:lineRule="auto"/>
        <w:ind w:left="0" w:firstLine="709"/>
        <w:rPr>
          <w:rFonts w:ascii="Corbel" w:hAnsi="Corbel"/>
          <w:b/>
          <w:i/>
          <w:sz w:val="18"/>
          <w:szCs w:val="18"/>
          <w:lang w:val="nl-NL"/>
        </w:rPr>
      </w:pPr>
      <w:r w:rsidRPr="00811244">
        <w:rPr>
          <w:rFonts w:ascii="Corbel" w:hAnsi="Corbel"/>
          <w:sz w:val="18"/>
          <w:szCs w:val="18"/>
          <w:lang w:val="nl-NL"/>
        </w:rPr>
        <w:t xml:space="preserve">een Inschrijving. </w:t>
      </w:r>
      <w:r w:rsidR="00010AF9">
        <w:rPr>
          <w:rFonts w:ascii="Corbel" w:hAnsi="Corbel"/>
          <w:sz w:val="18"/>
          <w:szCs w:val="18"/>
          <w:lang w:val="nl-NL"/>
        </w:rPr>
        <w:t>Dit</w:t>
      </w:r>
      <w:r w:rsidRPr="00811244">
        <w:rPr>
          <w:rFonts w:ascii="Corbel" w:hAnsi="Corbel"/>
          <w:sz w:val="18"/>
          <w:szCs w:val="18"/>
          <w:lang w:val="nl-NL"/>
        </w:rPr>
        <w:t xml:space="preserve"> </w:t>
      </w:r>
      <w:r w:rsidRPr="00167CD7">
        <w:rPr>
          <w:rFonts w:ascii="Corbel" w:hAnsi="Corbel"/>
          <w:sz w:val="18"/>
          <w:szCs w:val="18"/>
          <w:lang w:val="nl-NL"/>
        </w:rPr>
        <w:t xml:space="preserve">vereist een separate </w:t>
      </w:r>
      <w:r w:rsidR="004E17DF">
        <w:rPr>
          <w:rFonts w:ascii="Corbel" w:hAnsi="Corbel"/>
          <w:sz w:val="18"/>
          <w:szCs w:val="18"/>
          <w:lang w:val="nl-NL"/>
        </w:rPr>
        <w:t>handeling</w:t>
      </w:r>
      <w:r w:rsidRPr="00167CD7">
        <w:rPr>
          <w:rFonts w:ascii="Corbel" w:hAnsi="Corbel"/>
          <w:sz w:val="18"/>
          <w:szCs w:val="18"/>
          <w:lang w:val="nl-NL"/>
        </w:rPr>
        <w:t xml:space="preserve"> </w:t>
      </w:r>
      <w:r>
        <w:rPr>
          <w:rFonts w:ascii="Corbel" w:hAnsi="Corbel"/>
          <w:sz w:val="18"/>
          <w:szCs w:val="18"/>
          <w:lang w:val="nl-NL"/>
        </w:rPr>
        <w:t>die bevestigd wordt met een SMS-code.</w:t>
      </w:r>
    </w:p>
    <w:p w14:paraId="72D2A8EB" w14:textId="77777777" w:rsidR="00470DA1" w:rsidRPr="00167CD7" w:rsidRDefault="00470DA1" w:rsidP="00925536">
      <w:pPr>
        <w:pStyle w:val="Lijstalinea"/>
        <w:spacing w:line="276" w:lineRule="auto"/>
        <w:ind w:left="0"/>
        <w:rPr>
          <w:rFonts w:ascii="Corbel" w:hAnsi="Corbel"/>
          <w:b/>
          <w:i/>
          <w:sz w:val="18"/>
          <w:szCs w:val="18"/>
          <w:lang w:val="nl-NL"/>
        </w:rPr>
      </w:pPr>
    </w:p>
    <w:p w14:paraId="16A72593" w14:textId="77777777" w:rsidR="00470DA1" w:rsidRPr="00811244" w:rsidRDefault="00470DA1" w:rsidP="00925536">
      <w:pPr>
        <w:spacing w:line="276" w:lineRule="auto"/>
        <w:rPr>
          <w:rFonts w:ascii="Corbel" w:hAnsi="Corbel"/>
          <w:szCs w:val="18"/>
        </w:rPr>
      </w:pPr>
      <w:r w:rsidRPr="00811244">
        <w:rPr>
          <w:rFonts w:ascii="Corbel" w:hAnsi="Corbel"/>
          <w:szCs w:val="18"/>
        </w:rPr>
        <w:t xml:space="preserve">Via </w:t>
      </w:r>
      <w:hyperlink r:id="rId19" w:history="1">
        <w:r w:rsidRPr="00811244">
          <w:rPr>
            <w:rStyle w:val="Hyperlink"/>
            <w:rFonts w:ascii="Corbel" w:hAnsi="Corbel"/>
            <w:szCs w:val="18"/>
          </w:rPr>
          <w:t>www.</w:t>
        </w:r>
        <w:r w:rsidR="00C95A79">
          <w:rPr>
            <w:rStyle w:val="Hyperlink"/>
            <w:rFonts w:ascii="Corbel" w:hAnsi="Corbel"/>
            <w:szCs w:val="18"/>
          </w:rPr>
          <w:t>TenderNed</w:t>
        </w:r>
        <w:r w:rsidRPr="00811244">
          <w:rPr>
            <w:rStyle w:val="Hyperlink"/>
            <w:rFonts w:ascii="Corbel" w:hAnsi="Corbel"/>
            <w:szCs w:val="18"/>
          </w:rPr>
          <w:t>.nl/voor-ondernemingen/ondersteuning</w:t>
        </w:r>
      </w:hyperlink>
      <w:r w:rsidRPr="00811244">
        <w:rPr>
          <w:rFonts w:ascii="Corbel" w:hAnsi="Corbel"/>
          <w:szCs w:val="18"/>
        </w:rPr>
        <w:t xml:space="preserve"> zijn tal van kennisbronnen te raadplegen. Indien </w:t>
      </w:r>
      <w:r>
        <w:rPr>
          <w:rFonts w:ascii="Corbel" w:hAnsi="Corbel"/>
          <w:szCs w:val="18"/>
        </w:rPr>
        <w:t>Ondernemers</w:t>
      </w:r>
      <w:r w:rsidRPr="00811244">
        <w:rPr>
          <w:rFonts w:ascii="Corbel" w:hAnsi="Corbel"/>
          <w:szCs w:val="18"/>
        </w:rPr>
        <w:t xml:space="preserve"> technische problemen ervaren of vragen hebben over de werking van TenderNed, dan dient contact opgenomen te worden met de</w:t>
      </w:r>
      <w:r w:rsidR="0080034E">
        <w:rPr>
          <w:rFonts w:ascii="Corbel" w:hAnsi="Corbel"/>
          <w:szCs w:val="18"/>
        </w:rPr>
        <w:t xml:space="preserve"> servicedesk van TenderNed zelf en niet met de Aanbestedende dienst.</w:t>
      </w:r>
      <w:r w:rsidRPr="00811244">
        <w:rPr>
          <w:rFonts w:ascii="Corbel" w:hAnsi="Corbel"/>
          <w:szCs w:val="18"/>
        </w:rPr>
        <w:t xml:space="preserve"> De servicedesk is bereikbaar op werkdagen van 08.30 tot 17.00 uur via 0800-TenderNed (0800-8363376) of </w:t>
      </w:r>
      <w:hyperlink r:id="rId20" w:history="1">
        <w:r w:rsidRPr="00811244">
          <w:rPr>
            <w:rStyle w:val="Hyperlink"/>
            <w:rFonts w:ascii="Corbel" w:hAnsi="Corbel"/>
            <w:szCs w:val="18"/>
          </w:rPr>
          <w:t>servicedesk@TenderNed.nl</w:t>
        </w:r>
      </w:hyperlink>
      <w:r w:rsidRPr="00811244">
        <w:rPr>
          <w:rFonts w:ascii="Corbel" w:hAnsi="Corbel"/>
          <w:szCs w:val="18"/>
        </w:rPr>
        <w:t>.</w:t>
      </w:r>
    </w:p>
    <w:p w14:paraId="255948F4" w14:textId="77777777" w:rsidR="00470DA1" w:rsidRPr="00343122" w:rsidRDefault="00470DA1" w:rsidP="00925536">
      <w:pPr>
        <w:pStyle w:val="Kop2"/>
        <w:spacing w:before="240" w:after="120"/>
        <w:ind w:left="0" w:firstLine="0"/>
        <w:rPr>
          <w:rFonts w:ascii="Corbel" w:hAnsi="Corbel"/>
          <w:sz w:val="18"/>
        </w:rPr>
      </w:pPr>
      <w:bookmarkStart w:id="9" w:name="_Toc169359394"/>
      <w:r>
        <w:rPr>
          <w:rFonts w:ascii="Corbel" w:hAnsi="Corbel"/>
          <w:sz w:val="18"/>
        </w:rPr>
        <w:t>Contact tijdens de aanbestedingsprocedure</w:t>
      </w:r>
      <w:bookmarkEnd w:id="9"/>
    </w:p>
    <w:p w14:paraId="6D50763B" w14:textId="6B32F2F5" w:rsidR="00470DA1" w:rsidRPr="00A13CD7" w:rsidRDefault="00470DA1" w:rsidP="00925536">
      <w:pPr>
        <w:spacing w:line="276" w:lineRule="auto"/>
        <w:jc w:val="both"/>
        <w:rPr>
          <w:rFonts w:ascii="Corbel" w:hAnsi="Corbel"/>
          <w:szCs w:val="18"/>
        </w:rPr>
      </w:pPr>
      <w:r w:rsidRPr="00A13CD7">
        <w:rPr>
          <w:rFonts w:ascii="Corbel" w:hAnsi="Corbel"/>
          <w:szCs w:val="18"/>
        </w:rPr>
        <w:t>Tot op het moment van de definitieve gunning is</w:t>
      </w:r>
      <w:r w:rsidR="00BA6018">
        <w:rPr>
          <w:rFonts w:ascii="Corbel" w:hAnsi="Corbel"/>
          <w:szCs w:val="18"/>
        </w:rPr>
        <w:t xml:space="preserve"> </w:t>
      </w:r>
      <w:r w:rsidR="00BA6018" w:rsidRPr="00BA6018">
        <w:rPr>
          <w:rFonts w:ascii="Corbel" w:hAnsi="Corbel"/>
          <w:szCs w:val="18"/>
        </w:rPr>
        <w:t>heer A. (Arno) van Brakel, senior inkoopadviseur</w:t>
      </w:r>
      <w:r w:rsidR="00BA6018">
        <w:rPr>
          <w:rFonts w:ascii="Corbel" w:hAnsi="Corbel"/>
          <w:szCs w:val="18"/>
        </w:rPr>
        <w:t>,</w:t>
      </w:r>
      <w:r>
        <w:rPr>
          <w:rFonts w:ascii="Corbel" w:hAnsi="Corbel"/>
          <w:szCs w:val="18"/>
        </w:rPr>
        <w:t xml:space="preserve"> voor Ondernemers h</w:t>
      </w:r>
      <w:r w:rsidRPr="00A13CD7">
        <w:rPr>
          <w:rFonts w:ascii="Corbel" w:hAnsi="Corbel"/>
          <w:szCs w:val="18"/>
        </w:rPr>
        <w:t>et enige aanspreekpunt</w:t>
      </w:r>
      <w:r>
        <w:rPr>
          <w:rFonts w:ascii="Corbel" w:hAnsi="Corbel"/>
          <w:szCs w:val="18"/>
        </w:rPr>
        <w:t xml:space="preserve"> </w:t>
      </w:r>
      <w:r w:rsidR="00010AF9">
        <w:rPr>
          <w:rFonts w:ascii="Corbel" w:hAnsi="Corbel"/>
          <w:szCs w:val="18"/>
        </w:rPr>
        <w:t>inzake</w:t>
      </w:r>
      <w:r>
        <w:rPr>
          <w:rFonts w:ascii="Corbel" w:hAnsi="Corbel"/>
          <w:szCs w:val="18"/>
        </w:rPr>
        <w:t xml:space="preserve"> deze aanbestedingsprocedure</w:t>
      </w:r>
      <w:r w:rsidRPr="00A13CD7">
        <w:rPr>
          <w:rFonts w:ascii="Corbel" w:hAnsi="Corbel"/>
          <w:szCs w:val="18"/>
        </w:rPr>
        <w:t xml:space="preserve">. </w:t>
      </w:r>
      <w:r>
        <w:rPr>
          <w:rFonts w:ascii="Corbel" w:hAnsi="Corbel"/>
          <w:szCs w:val="18"/>
        </w:rPr>
        <w:t>Alle correspondentie vindt in beginsel</w:t>
      </w:r>
      <w:r w:rsidR="0080034E">
        <w:rPr>
          <w:rFonts w:ascii="Corbel" w:hAnsi="Corbel"/>
          <w:szCs w:val="18"/>
        </w:rPr>
        <w:t xml:space="preserve"> dus</w:t>
      </w:r>
      <w:r>
        <w:rPr>
          <w:rFonts w:ascii="Corbel" w:hAnsi="Corbel"/>
          <w:szCs w:val="18"/>
        </w:rPr>
        <w:t xml:space="preserve"> plaats via TenderNed. Mocht dit om technische redenen </w:t>
      </w:r>
      <w:r w:rsidRPr="00980E30">
        <w:rPr>
          <w:rFonts w:ascii="Corbel" w:hAnsi="Corbel"/>
          <w:szCs w:val="18"/>
        </w:rPr>
        <w:t>niet mogelijk of contact anderszins daadwerkelijk noodzakelijk zijn, dan kunnen Ondernemers contact opnemen via</w:t>
      </w:r>
      <w:r w:rsidR="00A86FE3">
        <w:rPr>
          <w:rFonts w:ascii="Corbel" w:hAnsi="Corbel"/>
          <w:szCs w:val="18"/>
        </w:rPr>
        <w:t xml:space="preserve"> </w:t>
      </w:r>
      <w:hyperlink r:id="rId21" w:history="1">
        <w:r w:rsidR="00A86FE3" w:rsidRPr="001B70A5">
          <w:rPr>
            <w:rStyle w:val="Hyperlink"/>
            <w:rFonts w:ascii="Corbel" w:hAnsi="Corbel"/>
            <w:szCs w:val="18"/>
          </w:rPr>
          <w:t>inkoop@provincie-utrecht.nl</w:t>
        </w:r>
      </w:hyperlink>
      <w:r w:rsidR="00A86FE3">
        <w:rPr>
          <w:rFonts w:ascii="Corbel" w:hAnsi="Corbel"/>
          <w:szCs w:val="18"/>
        </w:rPr>
        <w:t>.</w:t>
      </w:r>
    </w:p>
    <w:p w14:paraId="42D49B1D" w14:textId="77777777" w:rsidR="00470DA1" w:rsidRPr="00A13CD7" w:rsidRDefault="00470DA1" w:rsidP="00925536">
      <w:pPr>
        <w:pStyle w:val="Kop2"/>
        <w:spacing w:before="240" w:after="120"/>
        <w:ind w:left="0" w:firstLine="0"/>
        <w:rPr>
          <w:rFonts w:ascii="Corbel" w:hAnsi="Corbel"/>
          <w:sz w:val="18"/>
        </w:rPr>
      </w:pPr>
      <w:bookmarkStart w:id="10" w:name="_Toc169359395"/>
      <w:r w:rsidRPr="00811244">
        <w:rPr>
          <w:rFonts w:ascii="Corbel" w:hAnsi="Corbel"/>
          <w:sz w:val="18"/>
        </w:rPr>
        <w:t>Planning (indicatief)</w:t>
      </w:r>
      <w:bookmarkEnd w:id="10"/>
    </w:p>
    <w:p w14:paraId="714F6DBE" w14:textId="77777777" w:rsidR="00470DA1" w:rsidRDefault="00470DA1" w:rsidP="00925536">
      <w:pPr>
        <w:spacing w:line="276" w:lineRule="auto"/>
        <w:rPr>
          <w:rFonts w:ascii="Corbel" w:hAnsi="Corbel"/>
          <w:szCs w:val="18"/>
        </w:rPr>
      </w:pPr>
      <w:r>
        <w:rPr>
          <w:rFonts w:ascii="Corbel" w:hAnsi="Corbel"/>
          <w:szCs w:val="18"/>
        </w:rPr>
        <w:t xml:space="preserve">Binnen een aanbestedingsprocedure dienen </w:t>
      </w:r>
      <w:r w:rsidR="0080034E">
        <w:rPr>
          <w:rFonts w:ascii="Corbel" w:hAnsi="Corbel"/>
          <w:szCs w:val="18"/>
        </w:rPr>
        <w:t xml:space="preserve">Ondernemers </w:t>
      </w:r>
      <w:r>
        <w:rPr>
          <w:rFonts w:ascii="Corbel" w:hAnsi="Corbel"/>
          <w:szCs w:val="18"/>
        </w:rPr>
        <w:t xml:space="preserve">op verschillende momenten tijdig acties te </w:t>
      </w:r>
      <w:r w:rsidR="0080034E" w:rsidRPr="00275D91">
        <w:rPr>
          <w:rFonts w:ascii="Corbel" w:hAnsi="Corbel"/>
          <w:szCs w:val="18"/>
        </w:rPr>
        <w:t>neme</w:t>
      </w:r>
      <w:r w:rsidR="00FB6A2F" w:rsidRPr="00275D91">
        <w:rPr>
          <w:rFonts w:ascii="Corbel" w:hAnsi="Corbel"/>
          <w:szCs w:val="18"/>
        </w:rPr>
        <w:t>n</w:t>
      </w:r>
      <w:r w:rsidRPr="00275D91">
        <w:rPr>
          <w:rFonts w:ascii="Corbel" w:hAnsi="Corbel"/>
          <w:szCs w:val="18"/>
        </w:rPr>
        <w:t xml:space="preserve">. De Aanbestedende dienst streeft ernaar de volgende planning te realiseren. Zonder expliciet tegenbericht, in de vorm van een Nota van inlichtingen, dienen Ondernemers </w:t>
      </w:r>
      <w:r w:rsidR="008B00EF">
        <w:rPr>
          <w:rFonts w:ascii="Corbel" w:hAnsi="Corbel"/>
          <w:szCs w:val="18"/>
        </w:rPr>
        <w:t xml:space="preserve">ervan </w:t>
      </w:r>
      <w:r w:rsidRPr="00275D91">
        <w:rPr>
          <w:rFonts w:ascii="Corbel" w:hAnsi="Corbel"/>
          <w:szCs w:val="18"/>
        </w:rPr>
        <w:t>hiervan uit te gaan.</w:t>
      </w:r>
    </w:p>
    <w:tbl>
      <w:tblPr>
        <w:tblStyle w:val="Professioneletabel"/>
        <w:tblW w:w="4938" w:type="pct"/>
        <w:tblInd w:w="109" w:type="dxa"/>
        <w:tblLook w:val="04A0" w:firstRow="1" w:lastRow="0" w:firstColumn="1" w:lastColumn="0" w:noHBand="0" w:noVBand="1"/>
      </w:tblPr>
      <w:tblGrid>
        <w:gridCol w:w="5396"/>
        <w:gridCol w:w="2218"/>
        <w:gridCol w:w="1329"/>
      </w:tblGrid>
      <w:tr w:rsidR="00470DA1" w:rsidRPr="00275D91" w14:paraId="32AE2366" w14:textId="77777777" w:rsidTr="00010AF9">
        <w:trPr>
          <w:cnfStyle w:val="100000000000" w:firstRow="1" w:lastRow="0" w:firstColumn="0" w:lastColumn="0" w:oddVBand="0" w:evenVBand="0" w:oddHBand="0" w:evenHBand="0" w:firstRowFirstColumn="0" w:firstRowLastColumn="0" w:lastRowFirstColumn="0" w:lastRowLastColumn="0"/>
          <w:trHeight w:val="397"/>
          <w:tblHeader/>
        </w:trPr>
        <w:tc>
          <w:tcPr>
            <w:tcW w:w="3017" w:type="pct"/>
            <w:vAlign w:val="center"/>
          </w:tcPr>
          <w:p w14:paraId="0F31F36F" w14:textId="77777777" w:rsidR="00470DA1" w:rsidRPr="00275D91" w:rsidRDefault="00470DA1" w:rsidP="00925536">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Activiteit</w:t>
            </w:r>
          </w:p>
        </w:tc>
        <w:tc>
          <w:tcPr>
            <w:tcW w:w="1240" w:type="pct"/>
            <w:vAlign w:val="center"/>
            <w:hideMark/>
          </w:tcPr>
          <w:p w14:paraId="0A54A1E6" w14:textId="77777777" w:rsidR="00470DA1" w:rsidRPr="00275D91" w:rsidRDefault="00470DA1" w:rsidP="00925536">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Datum</w:t>
            </w:r>
          </w:p>
        </w:tc>
        <w:tc>
          <w:tcPr>
            <w:tcW w:w="743" w:type="pct"/>
            <w:vAlign w:val="center"/>
            <w:hideMark/>
          </w:tcPr>
          <w:p w14:paraId="6BD3AD59" w14:textId="5134AA0F" w:rsidR="00470DA1" w:rsidRPr="00275D91" w:rsidRDefault="00470DA1" w:rsidP="00925536">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Tijd (CE</w:t>
            </w:r>
            <w:r w:rsidR="00586529">
              <w:rPr>
                <w:rFonts w:ascii="Corbel" w:hAnsi="Corbel"/>
                <w:color w:val="FFFFFF"/>
                <w:spacing w:val="0"/>
                <w:sz w:val="16"/>
                <w:szCs w:val="16"/>
              </w:rPr>
              <w:t>S</w:t>
            </w:r>
            <w:r w:rsidRPr="00275D91">
              <w:rPr>
                <w:rFonts w:ascii="Corbel" w:hAnsi="Corbel"/>
                <w:color w:val="FFFFFF"/>
                <w:spacing w:val="0"/>
                <w:sz w:val="16"/>
                <w:szCs w:val="16"/>
              </w:rPr>
              <w:t>T)</w:t>
            </w:r>
          </w:p>
        </w:tc>
      </w:tr>
      <w:tr w:rsidR="00C95A79" w:rsidRPr="00275D91" w14:paraId="5A9DDA51" w14:textId="77777777" w:rsidTr="00C95A79">
        <w:trPr>
          <w:trHeight w:val="397"/>
        </w:trPr>
        <w:tc>
          <w:tcPr>
            <w:tcW w:w="3017" w:type="pct"/>
            <w:tcBorders>
              <w:bottom w:val="single" w:sz="6" w:space="0" w:color="000000"/>
            </w:tcBorders>
            <w:vAlign w:val="center"/>
          </w:tcPr>
          <w:p w14:paraId="5D90C177" w14:textId="77777777" w:rsidR="00C95A79" w:rsidRPr="00275D91" w:rsidRDefault="00C95A79" w:rsidP="00925536">
            <w:pPr>
              <w:spacing w:line="276" w:lineRule="auto"/>
              <w:rPr>
                <w:rFonts w:ascii="Corbel" w:hAnsi="Corbel"/>
                <w:color w:val="000000"/>
                <w:spacing w:val="0"/>
                <w:sz w:val="16"/>
                <w:szCs w:val="16"/>
              </w:rPr>
            </w:pPr>
            <w:r w:rsidRPr="00275D91">
              <w:rPr>
                <w:rFonts w:ascii="Corbel" w:hAnsi="Corbel"/>
                <w:color w:val="000000"/>
                <w:spacing w:val="0"/>
                <w:sz w:val="16"/>
                <w:szCs w:val="16"/>
              </w:rPr>
              <w:t>Publiceren aankondiging op TenderNed</w:t>
            </w:r>
          </w:p>
        </w:tc>
        <w:tc>
          <w:tcPr>
            <w:tcW w:w="1983" w:type="pct"/>
            <w:gridSpan w:val="2"/>
            <w:tcBorders>
              <w:bottom w:val="single" w:sz="6" w:space="0" w:color="000000"/>
            </w:tcBorders>
            <w:vAlign w:val="center"/>
          </w:tcPr>
          <w:p w14:paraId="155AE207" w14:textId="20B8C097" w:rsidR="00C95A79" w:rsidRPr="001B53E3" w:rsidRDefault="004130DD" w:rsidP="00925536">
            <w:pPr>
              <w:spacing w:line="276" w:lineRule="auto"/>
              <w:rPr>
                <w:rFonts w:ascii="Corbel" w:hAnsi="Corbel"/>
                <w:color w:val="000000"/>
                <w:spacing w:val="0"/>
                <w:sz w:val="16"/>
                <w:szCs w:val="16"/>
              </w:rPr>
            </w:pPr>
            <w:r w:rsidRPr="001B53E3">
              <w:rPr>
                <w:rFonts w:ascii="Corbel" w:hAnsi="Corbel"/>
                <w:color w:val="000000"/>
                <w:spacing w:val="0"/>
                <w:sz w:val="16"/>
                <w:szCs w:val="16"/>
              </w:rPr>
              <w:t>2</w:t>
            </w:r>
            <w:r w:rsidR="00E93E00" w:rsidRPr="001B53E3">
              <w:rPr>
                <w:rFonts w:ascii="Corbel" w:hAnsi="Corbel"/>
                <w:color w:val="000000"/>
                <w:spacing w:val="0"/>
                <w:sz w:val="16"/>
                <w:szCs w:val="16"/>
              </w:rPr>
              <w:t>0</w:t>
            </w:r>
            <w:r w:rsidRPr="001B53E3">
              <w:rPr>
                <w:rFonts w:ascii="Corbel" w:hAnsi="Corbel"/>
                <w:color w:val="000000"/>
                <w:spacing w:val="0"/>
                <w:sz w:val="16"/>
                <w:szCs w:val="16"/>
              </w:rPr>
              <w:t>-06-2024</w:t>
            </w:r>
          </w:p>
        </w:tc>
      </w:tr>
      <w:tr w:rsidR="001B09D8" w:rsidRPr="00275D91" w14:paraId="699F6F26" w14:textId="77777777" w:rsidTr="001B09D8">
        <w:trPr>
          <w:trHeight w:val="397"/>
        </w:trPr>
        <w:tc>
          <w:tcPr>
            <w:tcW w:w="3017" w:type="pct"/>
            <w:tcBorders>
              <w:top w:val="single" w:sz="4" w:space="0" w:color="auto"/>
            </w:tcBorders>
            <w:vAlign w:val="center"/>
          </w:tcPr>
          <w:p w14:paraId="31DFF89D" w14:textId="77777777" w:rsidR="001B09D8" w:rsidRPr="00331DF1" w:rsidRDefault="001B09D8" w:rsidP="00925536">
            <w:pPr>
              <w:spacing w:line="276" w:lineRule="auto"/>
              <w:rPr>
                <w:rFonts w:ascii="Corbel" w:hAnsi="Corbel"/>
                <w:b/>
                <w:bCs/>
                <w:spacing w:val="0"/>
                <w:sz w:val="16"/>
                <w:szCs w:val="16"/>
              </w:rPr>
            </w:pPr>
            <w:r w:rsidRPr="00331DF1">
              <w:rPr>
                <w:rFonts w:ascii="Corbel" w:hAnsi="Corbel"/>
                <w:b/>
                <w:bCs/>
                <w:spacing w:val="0"/>
                <w:sz w:val="16"/>
                <w:szCs w:val="16"/>
              </w:rPr>
              <w:t>Uiterste datum voor het stellen van vragen, &lt;1</w:t>
            </w:r>
            <w:r w:rsidRPr="00331DF1">
              <w:rPr>
                <w:rFonts w:ascii="Corbel" w:hAnsi="Corbel"/>
                <w:b/>
                <w:bCs/>
                <w:spacing w:val="0"/>
                <w:sz w:val="16"/>
                <w:szCs w:val="16"/>
                <w:vertAlign w:val="superscript"/>
              </w:rPr>
              <w:t>e</w:t>
            </w:r>
            <w:r w:rsidRPr="00331DF1">
              <w:rPr>
                <w:rFonts w:ascii="Corbel" w:hAnsi="Corbel"/>
                <w:b/>
                <w:bCs/>
                <w:spacing w:val="0"/>
                <w:sz w:val="16"/>
                <w:szCs w:val="16"/>
              </w:rPr>
              <w:t xml:space="preserve"> ronde&gt; </w:t>
            </w:r>
          </w:p>
        </w:tc>
        <w:tc>
          <w:tcPr>
            <w:tcW w:w="1240" w:type="pct"/>
            <w:tcBorders>
              <w:top w:val="single" w:sz="4" w:space="0" w:color="auto"/>
            </w:tcBorders>
            <w:vAlign w:val="center"/>
          </w:tcPr>
          <w:p w14:paraId="2B225433" w14:textId="145886A7" w:rsidR="001B09D8" w:rsidRPr="001B53E3" w:rsidRDefault="00E93E00" w:rsidP="00925536">
            <w:pPr>
              <w:spacing w:line="276" w:lineRule="auto"/>
              <w:rPr>
                <w:rFonts w:ascii="Corbel" w:hAnsi="Corbel"/>
                <w:b/>
                <w:bCs/>
                <w:spacing w:val="0"/>
                <w:sz w:val="16"/>
                <w:szCs w:val="16"/>
              </w:rPr>
            </w:pPr>
            <w:r w:rsidRPr="001B53E3">
              <w:rPr>
                <w:rFonts w:ascii="Corbel" w:hAnsi="Corbel"/>
                <w:b/>
                <w:bCs/>
                <w:spacing w:val="0"/>
                <w:sz w:val="16"/>
                <w:szCs w:val="16"/>
              </w:rPr>
              <w:t>02</w:t>
            </w:r>
            <w:r w:rsidR="002317F0" w:rsidRPr="001B53E3">
              <w:rPr>
                <w:rFonts w:ascii="Corbel" w:hAnsi="Corbel"/>
                <w:b/>
                <w:bCs/>
                <w:spacing w:val="0"/>
                <w:sz w:val="16"/>
                <w:szCs w:val="16"/>
              </w:rPr>
              <w:t>-0</w:t>
            </w:r>
            <w:r w:rsidRPr="001B53E3">
              <w:rPr>
                <w:rFonts w:ascii="Corbel" w:hAnsi="Corbel"/>
                <w:b/>
                <w:bCs/>
                <w:spacing w:val="0"/>
                <w:sz w:val="16"/>
                <w:szCs w:val="16"/>
              </w:rPr>
              <w:t>7</w:t>
            </w:r>
            <w:r w:rsidR="002317F0" w:rsidRPr="001B53E3">
              <w:rPr>
                <w:rFonts w:ascii="Corbel" w:hAnsi="Corbel"/>
                <w:b/>
                <w:bCs/>
                <w:spacing w:val="0"/>
                <w:sz w:val="16"/>
                <w:szCs w:val="16"/>
              </w:rPr>
              <w:t>-2024</w:t>
            </w:r>
          </w:p>
        </w:tc>
        <w:tc>
          <w:tcPr>
            <w:tcW w:w="743" w:type="pct"/>
            <w:tcBorders>
              <w:top w:val="single" w:sz="4" w:space="0" w:color="auto"/>
            </w:tcBorders>
            <w:vAlign w:val="center"/>
          </w:tcPr>
          <w:p w14:paraId="78517FC4" w14:textId="6BC08D6F" w:rsidR="001B09D8" w:rsidRPr="001B53E3" w:rsidRDefault="001B09D8" w:rsidP="00925536">
            <w:pPr>
              <w:spacing w:line="276" w:lineRule="auto"/>
              <w:rPr>
                <w:rFonts w:ascii="Corbel" w:hAnsi="Corbel"/>
                <w:b/>
                <w:bCs/>
                <w:spacing w:val="0"/>
                <w:sz w:val="16"/>
                <w:szCs w:val="16"/>
              </w:rPr>
            </w:pPr>
            <w:r w:rsidRPr="001B53E3">
              <w:rPr>
                <w:rFonts w:ascii="Corbel" w:hAnsi="Corbel"/>
                <w:b/>
                <w:bCs/>
                <w:spacing w:val="0"/>
                <w:sz w:val="16"/>
                <w:szCs w:val="16"/>
              </w:rPr>
              <w:t>14:00 uur</w:t>
            </w:r>
          </w:p>
        </w:tc>
      </w:tr>
      <w:tr w:rsidR="00C95A79" w:rsidRPr="00275D91" w14:paraId="6CD4574D" w14:textId="77777777" w:rsidTr="00C95A79">
        <w:trPr>
          <w:trHeight w:val="397"/>
        </w:trPr>
        <w:tc>
          <w:tcPr>
            <w:tcW w:w="3017" w:type="pct"/>
            <w:vAlign w:val="center"/>
          </w:tcPr>
          <w:p w14:paraId="2477E2D7" w14:textId="77777777" w:rsidR="00C95A79" w:rsidRPr="00331DF1" w:rsidRDefault="00C95A79" w:rsidP="00925536">
            <w:pPr>
              <w:spacing w:line="276" w:lineRule="auto"/>
              <w:rPr>
                <w:rFonts w:ascii="Corbel" w:hAnsi="Corbel"/>
                <w:color w:val="000000"/>
                <w:spacing w:val="0"/>
                <w:sz w:val="16"/>
                <w:szCs w:val="16"/>
              </w:rPr>
            </w:pPr>
            <w:r w:rsidRPr="00331DF1">
              <w:rPr>
                <w:rFonts w:ascii="Corbel" w:hAnsi="Corbel"/>
                <w:color w:val="000000"/>
                <w:spacing w:val="0"/>
                <w:sz w:val="16"/>
                <w:szCs w:val="16"/>
              </w:rPr>
              <w:t>Publicatie Nota van inlichtingen, &lt;1</w:t>
            </w:r>
            <w:r w:rsidRPr="00331DF1">
              <w:rPr>
                <w:rFonts w:ascii="Corbel" w:hAnsi="Corbel"/>
                <w:color w:val="000000"/>
                <w:spacing w:val="0"/>
                <w:sz w:val="16"/>
                <w:szCs w:val="16"/>
                <w:vertAlign w:val="superscript"/>
              </w:rPr>
              <w:t>e</w:t>
            </w:r>
            <w:r w:rsidRPr="00331DF1">
              <w:rPr>
                <w:rFonts w:ascii="Corbel" w:hAnsi="Corbel"/>
                <w:color w:val="000000"/>
                <w:spacing w:val="0"/>
                <w:sz w:val="16"/>
                <w:szCs w:val="16"/>
              </w:rPr>
              <w:t xml:space="preserve"> ronde&gt;</w:t>
            </w:r>
          </w:p>
        </w:tc>
        <w:tc>
          <w:tcPr>
            <w:tcW w:w="1983" w:type="pct"/>
            <w:gridSpan w:val="2"/>
            <w:vAlign w:val="center"/>
          </w:tcPr>
          <w:p w14:paraId="26462A5F" w14:textId="60731DDF" w:rsidR="00C95A79" w:rsidRPr="001B53E3" w:rsidRDefault="001E4783" w:rsidP="00925536">
            <w:pPr>
              <w:spacing w:line="276" w:lineRule="auto"/>
              <w:rPr>
                <w:rFonts w:ascii="Corbel" w:hAnsi="Corbel"/>
                <w:color w:val="000000"/>
                <w:spacing w:val="0"/>
                <w:sz w:val="16"/>
                <w:szCs w:val="16"/>
              </w:rPr>
            </w:pPr>
            <w:r w:rsidRPr="001B53E3">
              <w:rPr>
                <w:rFonts w:ascii="Corbel" w:hAnsi="Corbel"/>
                <w:color w:val="000000"/>
                <w:spacing w:val="0"/>
                <w:sz w:val="16"/>
                <w:szCs w:val="16"/>
              </w:rPr>
              <w:t>0</w:t>
            </w:r>
            <w:r w:rsidR="00E93E00" w:rsidRPr="001B53E3">
              <w:rPr>
                <w:rFonts w:ascii="Corbel" w:hAnsi="Corbel"/>
                <w:color w:val="000000"/>
                <w:spacing w:val="0"/>
                <w:sz w:val="16"/>
                <w:szCs w:val="16"/>
              </w:rPr>
              <w:t>5</w:t>
            </w:r>
            <w:r w:rsidRPr="001B53E3">
              <w:rPr>
                <w:rFonts w:ascii="Corbel" w:hAnsi="Corbel"/>
                <w:color w:val="000000"/>
                <w:spacing w:val="0"/>
                <w:sz w:val="16"/>
                <w:szCs w:val="16"/>
              </w:rPr>
              <w:t>-07-2024</w:t>
            </w:r>
          </w:p>
        </w:tc>
      </w:tr>
      <w:tr w:rsidR="00C95A79" w:rsidRPr="00275D91" w14:paraId="375AE285" w14:textId="77777777" w:rsidTr="00C95A79">
        <w:trPr>
          <w:trHeight w:val="397"/>
        </w:trPr>
        <w:tc>
          <w:tcPr>
            <w:tcW w:w="3017" w:type="pct"/>
            <w:vAlign w:val="center"/>
          </w:tcPr>
          <w:p w14:paraId="2926082E" w14:textId="77777777" w:rsidR="00C95A79" w:rsidRPr="00331DF1" w:rsidRDefault="00C95A79" w:rsidP="00925536">
            <w:pPr>
              <w:spacing w:line="276" w:lineRule="auto"/>
              <w:rPr>
                <w:rFonts w:ascii="Corbel" w:hAnsi="Corbel"/>
                <w:color w:val="000000"/>
                <w:spacing w:val="0"/>
                <w:sz w:val="16"/>
                <w:szCs w:val="16"/>
              </w:rPr>
            </w:pPr>
            <w:r w:rsidRPr="00331DF1">
              <w:rPr>
                <w:rFonts w:ascii="Corbel" w:hAnsi="Corbel"/>
                <w:b/>
                <w:color w:val="000000"/>
                <w:spacing w:val="0"/>
                <w:sz w:val="16"/>
                <w:szCs w:val="16"/>
              </w:rPr>
              <w:t>Optioneel:</w:t>
            </w:r>
            <w:r w:rsidRPr="00331DF1">
              <w:rPr>
                <w:rFonts w:ascii="Corbel" w:hAnsi="Corbel"/>
                <w:color w:val="000000"/>
                <w:spacing w:val="0"/>
                <w:sz w:val="16"/>
                <w:szCs w:val="16"/>
              </w:rPr>
              <w:t xml:space="preserve"> Uiterste datum voor het stellen van vragen, 2</w:t>
            </w:r>
            <w:r w:rsidRPr="00331DF1">
              <w:rPr>
                <w:rFonts w:ascii="Corbel" w:hAnsi="Corbel"/>
                <w:color w:val="000000"/>
                <w:spacing w:val="0"/>
                <w:sz w:val="16"/>
                <w:szCs w:val="16"/>
                <w:vertAlign w:val="superscript"/>
              </w:rPr>
              <w:t>e</w:t>
            </w:r>
            <w:r w:rsidRPr="00331DF1">
              <w:rPr>
                <w:rFonts w:ascii="Corbel" w:hAnsi="Corbel"/>
                <w:color w:val="000000"/>
                <w:spacing w:val="0"/>
                <w:sz w:val="16"/>
                <w:szCs w:val="16"/>
              </w:rPr>
              <w:t xml:space="preserve"> ronde</w:t>
            </w:r>
          </w:p>
        </w:tc>
        <w:tc>
          <w:tcPr>
            <w:tcW w:w="1983" w:type="pct"/>
            <w:gridSpan w:val="2"/>
            <w:vAlign w:val="center"/>
          </w:tcPr>
          <w:p w14:paraId="33149312" w14:textId="2ECC967F" w:rsidR="00C95A79" w:rsidRPr="001B53E3" w:rsidRDefault="004236E2" w:rsidP="00925536">
            <w:pPr>
              <w:spacing w:line="276" w:lineRule="auto"/>
              <w:rPr>
                <w:rFonts w:ascii="Corbel" w:hAnsi="Corbel"/>
                <w:color w:val="000000"/>
                <w:spacing w:val="0"/>
                <w:sz w:val="16"/>
                <w:szCs w:val="16"/>
              </w:rPr>
            </w:pPr>
            <w:r w:rsidRPr="001B53E3">
              <w:rPr>
                <w:rFonts w:ascii="Corbel" w:hAnsi="Corbel"/>
                <w:color w:val="000000"/>
                <w:spacing w:val="0"/>
                <w:sz w:val="16"/>
                <w:szCs w:val="16"/>
              </w:rPr>
              <w:t>2</w:t>
            </w:r>
            <w:r w:rsidR="00CE3CF9" w:rsidRPr="001B53E3">
              <w:rPr>
                <w:rFonts w:ascii="Corbel" w:hAnsi="Corbel"/>
                <w:color w:val="000000"/>
                <w:spacing w:val="0"/>
                <w:sz w:val="16"/>
                <w:szCs w:val="16"/>
              </w:rPr>
              <w:t>3</w:t>
            </w:r>
            <w:r w:rsidRPr="001B53E3">
              <w:rPr>
                <w:rFonts w:ascii="Corbel" w:hAnsi="Corbel"/>
                <w:color w:val="000000"/>
                <w:spacing w:val="0"/>
                <w:sz w:val="16"/>
                <w:szCs w:val="16"/>
              </w:rPr>
              <w:t>-0</w:t>
            </w:r>
            <w:r w:rsidR="00E93E00" w:rsidRPr="001B53E3">
              <w:rPr>
                <w:rFonts w:ascii="Corbel" w:hAnsi="Corbel"/>
                <w:color w:val="000000"/>
                <w:spacing w:val="0"/>
                <w:sz w:val="16"/>
                <w:szCs w:val="16"/>
              </w:rPr>
              <w:t>8</w:t>
            </w:r>
            <w:r w:rsidRPr="001B53E3">
              <w:rPr>
                <w:rFonts w:ascii="Corbel" w:hAnsi="Corbel"/>
                <w:color w:val="000000"/>
                <w:spacing w:val="0"/>
                <w:sz w:val="16"/>
                <w:szCs w:val="16"/>
              </w:rPr>
              <w:t>-2024</w:t>
            </w:r>
          </w:p>
        </w:tc>
      </w:tr>
      <w:tr w:rsidR="00C95A79" w:rsidRPr="00275D91" w14:paraId="37F846DF" w14:textId="77777777" w:rsidTr="00C95A79">
        <w:trPr>
          <w:trHeight w:val="397"/>
        </w:trPr>
        <w:tc>
          <w:tcPr>
            <w:tcW w:w="3017" w:type="pct"/>
            <w:vAlign w:val="center"/>
          </w:tcPr>
          <w:p w14:paraId="34B0DF02" w14:textId="77777777" w:rsidR="00C95A79" w:rsidRPr="00331DF1" w:rsidRDefault="00C95A79" w:rsidP="00925536">
            <w:pPr>
              <w:spacing w:line="276" w:lineRule="auto"/>
              <w:rPr>
                <w:rFonts w:ascii="Corbel" w:hAnsi="Corbel"/>
                <w:b/>
                <w:color w:val="000000"/>
                <w:spacing w:val="0"/>
                <w:sz w:val="16"/>
                <w:szCs w:val="16"/>
              </w:rPr>
            </w:pPr>
            <w:r w:rsidRPr="00331DF1">
              <w:rPr>
                <w:rFonts w:ascii="Corbel" w:hAnsi="Corbel"/>
                <w:b/>
                <w:color w:val="000000"/>
                <w:spacing w:val="0"/>
                <w:sz w:val="16"/>
                <w:szCs w:val="16"/>
              </w:rPr>
              <w:t xml:space="preserve">Optioneel: </w:t>
            </w:r>
            <w:r w:rsidRPr="00331DF1">
              <w:rPr>
                <w:rFonts w:ascii="Corbel" w:hAnsi="Corbel"/>
                <w:color w:val="000000"/>
                <w:spacing w:val="0"/>
                <w:sz w:val="16"/>
                <w:szCs w:val="16"/>
              </w:rPr>
              <w:t>Publicatie Nota van inlichtingen, 2</w:t>
            </w:r>
            <w:r w:rsidRPr="00331DF1">
              <w:rPr>
                <w:rFonts w:ascii="Corbel" w:hAnsi="Corbel"/>
                <w:color w:val="000000"/>
                <w:spacing w:val="0"/>
                <w:sz w:val="16"/>
                <w:szCs w:val="16"/>
                <w:vertAlign w:val="superscript"/>
              </w:rPr>
              <w:t>e</w:t>
            </w:r>
            <w:r w:rsidRPr="00331DF1">
              <w:rPr>
                <w:rFonts w:ascii="Corbel" w:hAnsi="Corbel"/>
                <w:color w:val="000000"/>
                <w:spacing w:val="0"/>
                <w:sz w:val="16"/>
                <w:szCs w:val="16"/>
              </w:rPr>
              <w:t xml:space="preserve"> ronde</w:t>
            </w:r>
          </w:p>
        </w:tc>
        <w:tc>
          <w:tcPr>
            <w:tcW w:w="1983" w:type="pct"/>
            <w:gridSpan w:val="2"/>
            <w:vAlign w:val="center"/>
          </w:tcPr>
          <w:p w14:paraId="00682FA4" w14:textId="62AFA0F5" w:rsidR="00C95A79" w:rsidRPr="001B53E3" w:rsidRDefault="004236E2" w:rsidP="00925536">
            <w:pPr>
              <w:spacing w:line="276" w:lineRule="auto"/>
              <w:rPr>
                <w:rFonts w:ascii="Corbel" w:hAnsi="Corbel"/>
                <w:color w:val="000000"/>
                <w:spacing w:val="0"/>
                <w:sz w:val="16"/>
                <w:szCs w:val="16"/>
              </w:rPr>
            </w:pPr>
            <w:r w:rsidRPr="001B53E3">
              <w:rPr>
                <w:rFonts w:ascii="Corbel" w:hAnsi="Corbel"/>
                <w:color w:val="000000"/>
                <w:spacing w:val="0"/>
                <w:sz w:val="16"/>
                <w:szCs w:val="16"/>
              </w:rPr>
              <w:t>30-0</w:t>
            </w:r>
            <w:r w:rsidR="00CE3CF9" w:rsidRPr="001B53E3">
              <w:rPr>
                <w:rFonts w:ascii="Corbel" w:hAnsi="Corbel"/>
                <w:color w:val="000000"/>
                <w:spacing w:val="0"/>
                <w:sz w:val="16"/>
                <w:szCs w:val="16"/>
              </w:rPr>
              <w:t>8</w:t>
            </w:r>
            <w:r w:rsidRPr="001B53E3">
              <w:rPr>
                <w:rFonts w:ascii="Corbel" w:hAnsi="Corbel"/>
                <w:color w:val="000000"/>
                <w:spacing w:val="0"/>
                <w:sz w:val="16"/>
                <w:szCs w:val="16"/>
              </w:rPr>
              <w:t>-2024</w:t>
            </w:r>
          </w:p>
        </w:tc>
      </w:tr>
      <w:tr w:rsidR="004E1E2E" w:rsidRPr="00275D91" w14:paraId="28E08AEE" w14:textId="77777777" w:rsidTr="00010AF9">
        <w:trPr>
          <w:trHeight w:val="397"/>
        </w:trPr>
        <w:tc>
          <w:tcPr>
            <w:tcW w:w="3017" w:type="pct"/>
            <w:vAlign w:val="center"/>
          </w:tcPr>
          <w:p w14:paraId="1724E405" w14:textId="77777777" w:rsidR="004E1E2E" w:rsidRPr="00275D91" w:rsidRDefault="004E1E2E" w:rsidP="00925536">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Sluiting termijn voor het indienen van een Inschrijving</w:t>
            </w:r>
          </w:p>
        </w:tc>
        <w:tc>
          <w:tcPr>
            <w:tcW w:w="1240" w:type="pct"/>
            <w:vAlign w:val="center"/>
          </w:tcPr>
          <w:p w14:paraId="7D4C5C6B" w14:textId="3D4B04FB" w:rsidR="004E1E2E" w:rsidRPr="001B53E3" w:rsidRDefault="00CE3CF9" w:rsidP="00925536">
            <w:pPr>
              <w:spacing w:line="276" w:lineRule="auto"/>
              <w:rPr>
                <w:rFonts w:ascii="Corbel" w:hAnsi="Corbel"/>
                <w:b/>
                <w:bCs/>
                <w:color w:val="000000"/>
                <w:spacing w:val="0"/>
                <w:sz w:val="16"/>
                <w:szCs w:val="16"/>
              </w:rPr>
            </w:pPr>
            <w:r w:rsidRPr="001B53E3">
              <w:rPr>
                <w:rFonts w:ascii="Corbel" w:hAnsi="Corbel"/>
                <w:b/>
                <w:bCs/>
                <w:color w:val="000000"/>
                <w:spacing w:val="0"/>
                <w:sz w:val="16"/>
                <w:szCs w:val="16"/>
              </w:rPr>
              <w:t>13</w:t>
            </w:r>
            <w:r w:rsidR="008B6BB4" w:rsidRPr="001B53E3">
              <w:rPr>
                <w:rFonts w:ascii="Corbel" w:hAnsi="Corbel"/>
                <w:b/>
                <w:bCs/>
                <w:color w:val="000000"/>
                <w:spacing w:val="0"/>
                <w:sz w:val="16"/>
                <w:szCs w:val="16"/>
              </w:rPr>
              <w:t>-09-2024</w:t>
            </w:r>
          </w:p>
        </w:tc>
        <w:tc>
          <w:tcPr>
            <w:tcW w:w="743" w:type="pct"/>
            <w:vAlign w:val="center"/>
            <w:hideMark/>
          </w:tcPr>
          <w:p w14:paraId="75827572" w14:textId="46E2A51D" w:rsidR="004E1E2E" w:rsidRPr="001B53E3" w:rsidRDefault="004E1E2E" w:rsidP="00925536">
            <w:pPr>
              <w:spacing w:line="276" w:lineRule="auto"/>
              <w:rPr>
                <w:rFonts w:ascii="Corbel" w:hAnsi="Corbel"/>
                <w:b/>
                <w:bCs/>
                <w:color w:val="000000"/>
                <w:spacing w:val="0"/>
                <w:sz w:val="16"/>
                <w:szCs w:val="16"/>
              </w:rPr>
            </w:pPr>
            <w:r w:rsidRPr="001B53E3">
              <w:rPr>
                <w:rFonts w:ascii="Corbel" w:hAnsi="Corbel"/>
                <w:b/>
                <w:bCs/>
                <w:color w:val="000000"/>
                <w:spacing w:val="0"/>
                <w:sz w:val="16"/>
                <w:szCs w:val="16"/>
              </w:rPr>
              <w:t>14:00</w:t>
            </w:r>
            <w:r w:rsidR="001B09D8" w:rsidRPr="001B53E3">
              <w:rPr>
                <w:rFonts w:ascii="Corbel" w:hAnsi="Corbel"/>
                <w:b/>
                <w:bCs/>
                <w:color w:val="000000"/>
                <w:spacing w:val="0"/>
                <w:sz w:val="16"/>
                <w:szCs w:val="16"/>
              </w:rPr>
              <w:t xml:space="preserve"> uur</w:t>
            </w:r>
          </w:p>
        </w:tc>
      </w:tr>
      <w:tr w:rsidR="00142B38" w:rsidRPr="00275D91" w14:paraId="572E3578" w14:textId="77777777" w:rsidTr="00C95A79">
        <w:trPr>
          <w:trHeight w:val="397"/>
        </w:trPr>
        <w:tc>
          <w:tcPr>
            <w:tcW w:w="3017" w:type="pct"/>
            <w:vAlign w:val="center"/>
          </w:tcPr>
          <w:p w14:paraId="50CA6F23" w14:textId="6AC13513" w:rsidR="00142B38" w:rsidRPr="00275D91" w:rsidRDefault="00142B38" w:rsidP="00925536">
            <w:pPr>
              <w:spacing w:line="276" w:lineRule="auto"/>
              <w:rPr>
                <w:rFonts w:ascii="Corbel" w:hAnsi="Corbel"/>
                <w:color w:val="000000"/>
                <w:spacing w:val="0"/>
                <w:sz w:val="16"/>
                <w:szCs w:val="16"/>
              </w:rPr>
            </w:pPr>
            <w:r>
              <w:rPr>
                <w:rFonts w:ascii="Corbel" w:hAnsi="Corbel"/>
                <w:color w:val="000000"/>
                <w:spacing w:val="0"/>
                <w:sz w:val="16"/>
                <w:szCs w:val="16"/>
              </w:rPr>
              <w:t>Presentatie</w:t>
            </w:r>
            <w:r w:rsidR="00CE3CF9">
              <w:rPr>
                <w:rFonts w:ascii="Corbel" w:hAnsi="Corbel"/>
                <w:color w:val="000000"/>
                <w:spacing w:val="0"/>
                <w:sz w:val="16"/>
                <w:szCs w:val="16"/>
              </w:rPr>
              <w:t>s</w:t>
            </w:r>
          </w:p>
        </w:tc>
        <w:tc>
          <w:tcPr>
            <w:tcW w:w="1983" w:type="pct"/>
            <w:gridSpan w:val="2"/>
            <w:vAlign w:val="center"/>
          </w:tcPr>
          <w:p w14:paraId="01167FB7" w14:textId="0025B427" w:rsidR="00142B38" w:rsidRPr="001B53E3" w:rsidRDefault="008B6BB4" w:rsidP="00925536">
            <w:pPr>
              <w:spacing w:line="276" w:lineRule="auto"/>
              <w:rPr>
                <w:rFonts w:ascii="Corbel" w:hAnsi="Corbel"/>
                <w:color w:val="000000"/>
                <w:spacing w:val="0"/>
                <w:sz w:val="16"/>
                <w:szCs w:val="16"/>
              </w:rPr>
            </w:pPr>
            <w:r w:rsidRPr="001B53E3">
              <w:rPr>
                <w:rFonts w:ascii="Corbel" w:hAnsi="Corbel"/>
                <w:color w:val="000000"/>
                <w:spacing w:val="0"/>
                <w:sz w:val="16"/>
                <w:szCs w:val="16"/>
              </w:rPr>
              <w:t xml:space="preserve">Week </w:t>
            </w:r>
            <w:r w:rsidR="001C547A" w:rsidRPr="001B53E3">
              <w:rPr>
                <w:rFonts w:ascii="Corbel" w:hAnsi="Corbel"/>
                <w:color w:val="000000"/>
                <w:spacing w:val="0"/>
                <w:sz w:val="16"/>
                <w:szCs w:val="16"/>
              </w:rPr>
              <w:t>3</w:t>
            </w:r>
            <w:r w:rsidR="00CE3CF9" w:rsidRPr="001B53E3">
              <w:rPr>
                <w:rFonts w:ascii="Corbel" w:hAnsi="Corbel"/>
                <w:color w:val="000000"/>
                <w:spacing w:val="0"/>
                <w:sz w:val="16"/>
                <w:szCs w:val="16"/>
              </w:rPr>
              <w:t>8 en eventueel week 39</w:t>
            </w:r>
          </w:p>
        </w:tc>
      </w:tr>
      <w:tr w:rsidR="004E1E2E" w:rsidRPr="00275D91" w14:paraId="103B26F3" w14:textId="77777777" w:rsidTr="00C95A79">
        <w:trPr>
          <w:trHeight w:val="397"/>
        </w:trPr>
        <w:tc>
          <w:tcPr>
            <w:tcW w:w="3017" w:type="pct"/>
            <w:vAlign w:val="center"/>
          </w:tcPr>
          <w:p w14:paraId="493E9152" w14:textId="4A1D3C03" w:rsidR="004E1E2E" w:rsidRPr="00275D91" w:rsidRDefault="004E1E2E" w:rsidP="00925536">
            <w:pPr>
              <w:spacing w:line="276" w:lineRule="auto"/>
              <w:rPr>
                <w:rFonts w:ascii="Corbel" w:hAnsi="Corbel"/>
                <w:color w:val="000000"/>
                <w:spacing w:val="0"/>
                <w:sz w:val="16"/>
                <w:szCs w:val="16"/>
              </w:rPr>
            </w:pPr>
            <w:r w:rsidRPr="00275D91">
              <w:rPr>
                <w:rFonts w:ascii="Corbel" w:hAnsi="Corbel"/>
                <w:color w:val="000000"/>
                <w:spacing w:val="0"/>
                <w:sz w:val="16"/>
                <w:szCs w:val="16"/>
              </w:rPr>
              <w:t xml:space="preserve">Mededeling </w:t>
            </w:r>
            <w:r>
              <w:rPr>
                <w:rFonts w:ascii="Corbel" w:hAnsi="Corbel"/>
                <w:color w:val="000000"/>
                <w:spacing w:val="0"/>
                <w:sz w:val="16"/>
                <w:szCs w:val="16"/>
              </w:rPr>
              <w:t>Gunningsbeslissing</w:t>
            </w:r>
            <w:r w:rsidRPr="00275D91">
              <w:rPr>
                <w:rFonts w:ascii="Corbel" w:hAnsi="Corbel"/>
                <w:color w:val="000000"/>
                <w:spacing w:val="0"/>
                <w:sz w:val="16"/>
                <w:szCs w:val="16"/>
              </w:rPr>
              <w:t>, start bezwaart</w:t>
            </w:r>
            <w:r w:rsidR="00CE3CF9">
              <w:rPr>
                <w:rFonts w:ascii="Corbel" w:hAnsi="Corbel"/>
                <w:color w:val="000000"/>
                <w:spacing w:val="0"/>
                <w:sz w:val="16"/>
                <w:szCs w:val="16"/>
              </w:rPr>
              <w:t>ermijn na behandeling door de Auditcommissie en besluitvorming door Provinciale Staten</w:t>
            </w:r>
          </w:p>
        </w:tc>
        <w:tc>
          <w:tcPr>
            <w:tcW w:w="1983" w:type="pct"/>
            <w:gridSpan w:val="2"/>
            <w:vAlign w:val="center"/>
          </w:tcPr>
          <w:p w14:paraId="0059CDDC" w14:textId="1B0A39A1" w:rsidR="004E1E2E" w:rsidRPr="001B53E3" w:rsidRDefault="00CE3CF9" w:rsidP="00925536">
            <w:pPr>
              <w:spacing w:line="276" w:lineRule="auto"/>
              <w:rPr>
                <w:rFonts w:ascii="Corbel" w:hAnsi="Corbel"/>
                <w:color w:val="000000"/>
                <w:spacing w:val="0"/>
                <w:sz w:val="16"/>
                <w:szCs w:val="16"/>
              </w:rPr>
            </w:pPr>
            <w:r w:rsidRPr="001B53E3">
              <w:rPr>
                <w:rFonts w:ascii="Corbel" w:hAnsi="Corbel"/>
                <w:color w:val="000000"/>
                <w:spacing w:val="0"/>
                <w:sz w:val="16"/>
                <w:szCs w:val="16"/>
              </w:rPr>
              <w:t xml:space="preserve">± </w:t>
            </w:r>
            <w:r w:rsidR="006E59A9" w:rsidRPr="001B53E3">
              <w:rPr>
                <w:rFonts w:ascii="Corbel" w:hAnsi="Corbel"/>
                <w:color w:val="000000"/>
                <w:spacing w:val="0"/>
                <w:sz w:val="16"/>
                <w:szCs w:val="16"/>
              </w:rPr>
              <w:t>0</w:t>
            </w:r>
            <w:r w:rsidRPr="001B53E3">
              <w:rPr>
                <w:rFonts w:ascii="Corbel" w:hAnsi="Corbel"/>
                <w:color w:val="000000"/>
                <w:spacing w:val="0"/>
                <w:sz w:val="16"/>
                <w:szCs w:val="16"/>
              </w:rPr>
              <w:t>1</w:t>
            </w:r>
            <w:r w:rsidR="006E59A9" w:rsidRPr="001B53E3">
              <w:rPr>
                <w:rFonts w:ascii="Corbel" w:hAnsi="Corbel"/>
                <w:color w:val="000000"/>
                <w:spacing w:val="0"/>
                <w:sz w:val="16"/>
                <w:szCs w:val="16"/>
              </w:rPr>
              <w:t>-1</w:t>
            </w:r>
            <w:r w:rsidRPr="001B53E3">
              <w:rPr>
                <w:rFonts w:ascii="Corbel" w:hAnsi="Corbel"/>
                <w:color w:val="000000"/>
                <w:spacing w:val="0"/>
                <w:sz w:val="16"/>
                <w:szCs w:val="16"/>
              </w:rPr>
              <w:t>2</w:t>
            </w:r>
            <w:r w:rsidR="006E59A9" w:rsidRPr="001B53E3">
              <w:rPr>
                <w:rFonts w:ascii="Corbel" w:hAnsi="Corbel"/>
                <w:color w:val="000000"/>
                <w:spacing w:val="0"/>
                <w:sz w:val="16"/>
                <w:szCs w:val="16"/>
              </w:rPr>
              <w:t>-2024</w:t>
            </w:r>
          </w:p>
        </w:tc>
      </w:tr>
      <w:tr w:rsidR="004E1E2E" w:rsidRPr="00275D91" w14:paraId="162077B6" w14:textId="77777777" w:rsidTr="00010AF9">
        <w:trPr>
          <w:trHeight w:val="397"/>
        </w:trPr>
        <w:tc>
          <w:tcPr>
            <w:tcW w:w="3017" w:type="pct"/>
            <w:vAlign w:val="center"/>
          </w:tcPr>
          <w:p w14:paraId="4851EA55" w14:textId="22D6C1A6" w:rsidR="004E1E2E" w:rsidRPr="00275D91" w:rsidRDefault="001B09D8" w:rsidP="00925536">
            <w:pPr>
              <w:spacing w:line="276" w:lineRule="auto"/>
              <w:rPr>
                <w:rFonts w:ascii="Corbel" w:hAnsi="Corbel"/>
                <w:color w:val="000000"/>
                <w:spacing w:val="0"/>
                <w:sz w:val="16"/>
                <w:szCs w:val="16"/>
              </w:rPr>
            </w:pPr>
            <w:r>
              <w:rPr>
                <w:rFonts w:ascii="Corbel" w:hAnsi="Corbel"/>
                <w:color w:val="000000"/>
                <w:spacing w:val="0"/>
                <w:sz w:val="16"/>
                <w:szCs w:val="16"/>
              </w:rPr>
              <w:t>Einde bezwaartermijn</w:t>
            </w:r>
          </w:p>
        </w:tc>
        <w:tc>
          <w:tcPr>
            <w:tcW w:w="1983" w:type="pct"/>
            <w:gridSpan w:val="2"/>
            <w:vAlign w:val="center"/>
          </w:tcPr>
          <w:p w14:paraId="09978D9D" w14:textId="3F590260" w:rsidR="004E1E2E" w:rsidRPr="001B53E3" w:rsidRDefault="00CE3CF9" w:rsidP="00925536">
            <w:pPr>
              <w:spacing w:line="276" w:lineRule="auto"/>
              <w:rPr>
                <w:rFonts w:ascii="Corbel" w:hAnsi="Corbel"/>
                <w:color w:val="000000"/>
                <w:spacing w:val="0"/>
                <w:sz w:val="16"/>
                <w:szCs w:val="16"/>
              </w:rPr>
            </w:pPr>
            <w:r w:rsidRPr="001B53E3">
              <w:rPr>
                <w:rFonts w:ascii="Corbel" w:hAnsi="Corbel"/>
                <w:color w:val="000000"/>
                <w:spacing w:val="0"/>
                <w:sz w:val="16"/>
                <w:szCs w:val="16"/>
              </w:rPr>
              <w:t xml:space="preserve">± </w:t>
            </w:r>
            <w:r w:rsidR="006E59A9" w:rsidRPr="001B53E3">
              <w:rPr>
                <w:rFonts w:ascii="Corbel" w:hAnsi="Corbel"/>
                <w:color w:val="000000"/>
                <w:spacing w:val="0"/>
                <w:sz w:val="16"/>
                <w:szCs w:val="16"/>
              </w:rPr>
              <w:t>2</w:t>
            </w:r>
            <w:r w:rsidRPr="001B53E3">
              <w:rPr>
                <w:rFonts w:ascii="Corbel" w:hAnsi="Corbel"/>
                <w:color w:val="000000"/>
                <w:spacing w:val="0"/>
                <w:sz w:val="16"/>
                <w:szCs w:val="16"/>
              </w:rPr>
              <w:t>1</w:t>
            </w:r>
            <w:r w:rsidR="006E59A9" w:rsidRPr="001B53E3">
              <w:rPr>
                <w:rFonts w:ascii="Corbel" w:hAnsi="Corbel"/>
                <w:color w:val="000000"/>
                <w:spacing w:val="0"/>
                <w:sz w:val="16"/>
                <w:szCs w:val="16"/>
              </w:rPr>
              <w:t>-1</w:t>
            </w:r>
            <w:r w:rsidRPr="001B53E3">
              <w:rPr>
                <w:rFonts w:ascii="Corbel" w:hAnsi="Corbel"/>
                <w:color w:val="000000"/>
                <w:spacing w:val="0"/>
                <w:sz w:val="16"/>
                <w:szCs w:val="16"/>
              </w:rPr>
              <w:t>2</w:t>
            </w:r>
            <w:r w:rsidR="006E59A9" w:rsidRPr="001B53E3">
              <w:rPr>
                <w:rFonts w:ascii="Corbel" w:hAnsi="Corbel"/>
                <w:color w:val="000000"/>
                <w:spacing w:val="0"/>
                <w:sz w:val="16"/>
                <w:szCs w:val="16"/>
              </w:rPr>
              <w:t>-2024</w:t>
            </w:r>
          </w:p>
        </w:tc>
      </w:tr>
      <w:tr w:rsidR="004E1E2E" w:rsidRPr="00B03ECA" w14:paraId="30B86097" w14:textId="77777777" w:rsidTr="00FB6A2F">
        <w:trPr>
          <w:trHeight w:val="397"/>
        </w:trPr>
        <w:tc>
          <w:tcPr>
            <w:tcW w:w="3017" w:type="pct"/>
            <w:vAlign w:val="center"/>
          </w:tcPr>
          <w:p w14:paraId="769D3304" w14:textId="77777777" w:rsidR="004E1E2E" w:rsidRPr="00B03ECA" w:rsidRDefault="004E1E2E" w:rsidP="00925536">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Ingangsdatum Overeenkomst</w:t>
            </w:r>
          </w:p>
        </w:tc>
        <w:tc>
          <w:tcPr>
            <w:tcW w:w="1983" w:type="pct"/>
            <w:gridSpan w:val="2"/>
            <w:vAlign w:val="center"/>
          </w:tcPr>
          <w:p w14:paraId="07BB1F9C" w14:textId="188F6241" w:rsidR="004E1E2E" w:rsidRPr="001B53E3" w:rsidRDefault="006E59A9" w:rsidP="00925536">
            <w:pPr>
              <w:spacing w:line="276" w:lineRule="auto"/>
              <w:rPr>
                <w:rFonts w:ascii="Corbel" w:hAnsi="Corbel"/>
                <w:b/>
                <w:color w:val="000000"/>
                <w:spacing w:val="0"/>
                <w:sz w:val="16"/>
                <w:szCs w:val="16"/>
              </w:rPr>
            </w:pPr>
            <w:r w:rsidRPr="001B53E3">
              <w:rPr>
                <w:rFonts w:ascii="Corbel" w:hAnsi="Corbel"/>
                <w:b/>
                <w:color w:val="000000"/>
                <w:spacing w:val="0"/>
                <w:sz w:val="16"/>
                <w:szCs w:val="16"/>
              </w:rPr>
              <w:t>01-</w:t>
            </w:r>
            <w:r w:rsidR="00CE3CF9" w:rsidRPr="001B53E3">
              <w:rPr>
                <w:rFonts w:ascii="Corbel" w:hAnsi="Corbel"/>
                <w:b/>
                <w:color w:val="000000"/>
                <w:spacing w:val="0"/>
                <w:sz w:val="16"/>
                <w:szCs w:val="16"/>
              </w:rPr>
              <w:t>01</w:t>
            </w:r>
            <w:r w:rsidRPr="001B53E3">
              <w:rPr>
                <w:rFonts w:ascii="Corbel" w:hAnsi="Corbel"/>
                <w:b/>
                <w:color w:val="000000"/>
                <w:spacing w:val="0"/>
                <w:sz w:val="16"/>
                <w:szCs w:val="16"/>
              </w:rPr>
              <w:t>-202</w:t>
            </w:r>
            <w:r w:rsidR="00CE3CF9" w:rsidRPr="001B53E3">
              <w:rPr>
                <w:rFonts w:ascii="Corbel" w:hAnsi="Corbel"/>
                <w:b/>
                <w:color w:val="000000"/>
                <w:spacing w:val="0"/>
                <w:sz w:val="16"/>
                <w:szCs w:val="16"/>
              </w:rPr>
              <w:t>5</w:t>
            </w:r>
          </w:p>
        </w:tc>
      </w:tr>
    </w:tbl>
    <w:p w14:paraId="2C5E4E2F" w14:textId="77777777" w:rsidR="0010574D" w:rsidRDefault="0010574D" w:rsidP="00925536">
      <w:pPr>
        <w:rPr>
          <w:highlight w:val="lightGray"/>
        </w:rPr>
      </w:pPr>
      <w:bookmarkStart w:id="11" w:name="_Toc250730204"/>
    </w:p>
    <w:p w14:paraId="5D490F6A" w14:textId="77777777" w:rsidR="000E0209" w:rsidRDefault="000E0209" w:rsidP="00925536">
      <w:pPr>
        <w:rPr>
          <w:highlight w:val="lightGray"/>
        </w:rPr>
      </w:pPr>
    </w:p>
    <w:p w14:paraId="23301622" w14:textId="77777777" w:rsidR="00470DA1" w:rsidRPr="009E6342" w:rsidRDefault="00470DA1" w:rsidP="00925536">
      <w:pPr>
        <w:pStyle w:val="Kop2"/>
        <w:spacing w:before="240" w:after="120"/>
        <w:ind w:left="0" w:firstLine="0"/>
        <w:rPr>
          <w:rFonts w:ascii="Corbel" w:hAnsi="Corbel"/>
          <w:sz w:val="18"/>
        </w:rPr>
      </w:pPr>
      <w:bookmarkStart w:id="12" w:name="_Toc169359396"/>
      <w:r w:rsidRPr="00811244">
        <w:rPr>
          <w:rFonts w:ascii="Corbel" w:hAnsi="Corbel"/>
          <w:sz w:val="18"/>
        </w:rPr>
        <w:lastRenderedPageBreak/>
        <w:t>Leeswijzer</w:t>
      </w:r>
      <w:bookmarkEnd w:id="11"/>
      <w:bookmarkEnd w:id="12"/>
    </w:p>
    <w:p w14:paraId="06CDEA33" w14:textId="77777777" w:rsidR="00470DA1" w:rsidRDefault="00521286" w:rsidP="00925536">
      <w:pPr>
        <w:spacing w:line="276" w:lineRule="auto"/>
        <w:rPr>
          <w:rFonts w:ascii="Corbel" w:hAnsi="Corbel"/>
          <w:szCs w:val="18"/>
        </w:rPr>
      </w:pPr>
      <w:r>
        <w:rPr>
          <w:rFonts w:ascii="Corbel" w:hAnsi="Corbel"/>
          <w:szCs w:val="18"/>
        </w:rPr>
        <w:t>Het vervolg van deze</w:t>
      </w:r>
      <w:r w:rsidR="00470DA1">
        <w:rPr>
          <w:rFonts w:ascii="Corbel" w:hAnsi="Corbel"/>
          <w:szCs w:val="18"/>
        </w:rPr>
        <w:t xml:space="preserve"> A</w:t>
      </w:r>
      <w:r w:rsidR="00470DA1" w:rsidRPr="00811244">
        <w:rPr>
          <w:rFonts w:ascii="Corbel" w:hAnsi="Corbel"/>
          <w:szCs w:val="18"/>
        </w:rPr>
        <w:t xml:space="preserve">anbestedingsleidraad bestaat uit </w:t>
      </w:r>
      <w:r>
        <w:rPr>
          <w:rFonts w:ascii="Corbel" w:hAnsi="Corbel"/>
          <w:szCs w:val="18"/>
        </w:rPr>
        <w:t>vier</w:t>
      </w:r>
      <w:r w:rsidR="00470DA1">
        <w:rPr>
          <w:rFonts w:ascii="Corbel" w:hAnsi="Corbel"/>
          <w:szCs w:val="18"/>
        </w:rPr>
        <w:t xml:space="preserve"> hoofdstukken, een checklist </w:t>
      </w:r>
      <w:r w:rsidR="00470DA1" w:rsidRPr="00811244">
        <w:rPr>
          <w:rFonts w:ascii="Corbel" w:hAnsi="Corbel"/>
          <w:szCs w:val="18"/>
        </w:rPr>
        <w:t xml:space="preserve">en </w:t>
      </w:r>
      <w:r w:rsidR="00470DA1">
        <w:rPr>
          <w:rFonts w:ascii="Corbel" w:hAnsi="Corbel"/>
          <w:szCs w:val="18"/>
        </w:rPr>
        <w:t xml:space="preserve">verschillende </w:t>
      </w:r>
      <w:r w:rsidR="00470DA1" w:rsidRPr="00811244">
        <w:rPr>
          <w:rFonts w:ascii="Corbel" w:hAnsi="Corbel"/>
          <w:szCs w:val="18"/>
        </w:rPr>
        <w:t>Bijlagen:</w:t>
      </w:r>
    </w:p>
    <w:p w14:paraId="249E63D2" w14:textId="77777777" w:rsidR="00470DA1" w:rsidRPr="00811244" w:rsidRDefault="00470DA1" w:rsidP="00925536">
      <w:pPr>
        <w:spacing w:line="276" w:lineRule="auto"/>
        <w:rPr>
          <w:rFonts w:ascii="Corbel" w:hAnsi="Corbel"/>
          <w:szCs w:val="18"/>
        </w:rPr>
      </w:pPr>
    </w:p>
    <w:p w14:paraId="01CF204D" w14:textId="77777777" w:rsidR="00B67EB6" w:rsidRDefault="00470DA1" w:rsidP="00925536">
      <w:pPr>
        <w:numPr>
          <w:ilvl w:val="0"/>
          <w:numId w:val="13"/>
        </w:numPr>
        <w:spacing w:line="276" w:lineRule="auto"/>
        <w:ind w:left="0" w:firstLine="0"/>
        <w:rPr>
          <w:rFonts w:ascii="Corbel" w:hAnsi="Corbel"/>
          <w:szCs w:val="18"/>
        </w:rPr>
      </w:pPr>
      <w:r w:rsidRPr="00275D91">
        <w:rPr>
          <w:rFonts w:ascii="Corbel" w:hAnsi="Corbel"/>
          <w:szCs w:val="18"/>
        </w:rPr>
        <w:t xml:space="preserve">Hoofdstuk 2 gaat in op het doel van de aanbesteding en de aard, omvang en duur van de Opdracht en de </w:t>
      </w:r>
    </w:p>
    <w:p w14:paraId="6B683917" w14:textId="1C830002" w:rsidR="00470DA1" w:rsidRPr="00275D91" w:rsidRDefault="00B67EB6" w:rsidP="00B67EB6">
      <w:pPr>
        <w:spacing w:line="276" w:lineRule="auto"/>
        <w:rPr>
          <w:rFonts w:ascii="Corbel" w:hAnsi="Corbel"/>
          <w:szCs w:val="18"/>
        </w:rPr>
      </w:pPr>
      <w:r>
        <w:rPr>
          <w:rFonts w:ascii="Corbel" w:hAnsi="Corbel"/>
          <w:szCs w:val="18"/>
        </w:rPr>
        <w:t xml:space="preserve">         </w:t>
      </w:r>
      <w:r w:rsidR="00470DA1" w:rsidRPr="00275D91">
        <w:rPr>
          <w:rFonts w:ascii="Corbel" w:hAnsi="Corbel"/>
          <w:szCs w:val="18"/>
        </w:rPr>
        <w:t>context waarbinnen deze plaats</w:t>
      </w:r>
      <w:r w:rsidR="00A11D8C" w:rsidRPr="00275D91">
        <w:rPr>
          <w:rFonts w:ascii="Corbel" w:hAnsi="Corbel"/>
          <w:szCs w:val="18"/>
        </w:rPr>
        <w:t xml:space="preserve"> vindt</w:t>
      </w:r>
      <w:r w:rsidR="00470DA1" w:rsidRPr="00275D91">
        <w:rPr>
          <w:rFonts w:ascii="Corbel" w:hAnsi="Corbel"/>
          <w:szCs w:val="18"/>
        </w:rPr>
        <w:t>.</w:t>
      </w:r>
    </w:p>
    <w:p w14:paraId="18632457" w14:textId="77777777" w:rsidR="00470DA1" w:rsidRPr="00326170" w:rsidRDefault="00470DA1" w:rsidP="00925536">
      <w:pPr>
        <w:numPr>
          <w:ilvl w:val="0"/>
          <w:numId w:val="13"/>
        </w:numPr>
        <w:spacing w:line="276" w:lineRule="auto"/>
        <w:ind w:left="0" w:firstLine="0"/>
        <w:rPr>
          <w:rFonts w:ascii="Corbel" w:hAnsi="Corbel"/>
          <w:szCs w:val="18"/>
        </w:rPr>
      </w:pPr>
      <w:r w:rsidRPr="00326170">
        <w:rPr>
          <w:rFonts w:ascii="Corbel" w:hAnsi="Corbel"/>
          <w:szCs w:val="18"/>
        </w:rPr>
        <w:t>Hoofdstuk 3 beschrijft de aanbestedingsvoorschriften en het procedureverloop.</w:t>
      </w:r>
    </w:p>
    <w:p w14:paraId="100ED919" w14:textId="77777777" w:rsidR="00B67EB6" w:rsidRDefault="00470DA1" w:rsidP="00925536">
      <w:pPr>
        <w:numPr>
          <w:ilvl w:val="0"/>
          <w:numId w:val="13"/>
        </w:numPr>
        <w:spacing w:line="276" w:lineRule="auto"/>
        <w:ind w:left="0" w:firstLine="0"/>
        <w:rPr>
          <w:rFonts w:ascii="Corbel" w:hAnsi="Corbel"/>
          <w:szCs w:val="18"/>
        </w:rPr>
      </w:pPr>
      <w:r w:rsidRPr="00326170">
        <w:rPr>
          <w:rFonts w:ascii="Corbel" w:hAnsi="Corbel"/>
          <w:szCs w:val="18"/>
        </w:rPr>
        <w:t xml:space="preserve">Hoofdstuk 4 </w:t>
      </w:r>
      <w:r w:rsidR="00326170" w:rsidRPr="00326170">
        <w:rPr>
          <w:rFonts w:ascii="Corbel" w:hAnsi="Corbel"/>
          <w:szCs w:val="18"/>
        </w:rPr>
        <w:t xml:space="preserve">beschrijft de minimumeisen waaraan Ondernemers moeten voldoen om een Inschrijving in te </w:t>
      </w:r>
      <w:r w:rsidR="00B67EB6">
        <w:rPr>
          <w:rFonts w:ascii="Corbel" w:hAnsi="Corbel"/>
          <w:szCs w:val="18"/>
        </w:rPr>
        <w:t xml:space="preserve">  </w:t>
      </w:r>
    </w:p>
    <w:p w14:paraId="748E02EB" w14:textId="77777777" w:rsidR="00B67EB6" w:rsidRDefault="00B67EB6" w:rsidP="00B67EB6">
      <w:pPr>
        <w:spacing w:line="276" w:lineRule="auto"/>
        <w:rPr>
          <w:rFonts w:ascii="Corbel" w:hAnsi="Corbel"/>
          <w:szCs w:val="18"/>
        </w:rPr>
      </w:pPr>
      <w:r>
        <w:rPr>
          <w:rFonts w:ascii="Corbel" w:hAnsi="Corbel"/>
          <w:szCs w:val="18"/>
        </w:rPr>
        <w:t xml:space="preserve">         </w:t>
      </w:r>
      <w:r w:rsidR="00326170" w:rsidRPr="00326170">
        <w:rPr>
          <w:rFonts w:ascii="Corbel" w:hAnsi="Corbel"/>
          <w:szCs w:val="18"/>
        </w:rPr>
        <w:t xml:space="preserve">kunnen dienen in termen van uitsluitingsgronden, financieel-economische draagkracht, technische en </w:t>
      </w:r>
      <w:r>
        <w:rPr>
          <w:rFonts w:ascii="Corbel" w:hAnsi="Corbel"/>
          <w:szCs w:val="18"/>
        </w:rPr>
        <w:t xml:space="preserve">          </w:t>
      </w:r>
    </w:p>
    <w:p w14:paraId="2E75D02F" w14:textId="579AE288" w:rsidR="00470DA1" w:rsidRPr="00326170" w:rsidRDefault="00B67EB6" w:rsidP="00B67EB6">
      <w:pPr>
        <w:spacing w:line="276" w:lineRule="auto"/>
        <w:rPr>
          <w:rFonts w:ascii="Corbel" w:hAnsi="Corbel"/>
          <w:szCs w:val="18"/>
        </w:rPr>
      </w:pPr>
      <w:r>
        <w:rPr>
          <w:rFonts w:ascii="Corbel" w:hAnsi="Corbel"/>
          <w:szCs w:val="18"/>
        </w:rPr>
        <w:t xml:space="preserve">         </w:t>
      </w:r>
      <w:r w:rsidR="00326170" w:rsidRPr="00326170">
        <w:rPr>
          <w:rFonts w:ascii="Corbel" w:hAnsi="Corbel"/>
          <w:szCs w:val="18"/>
        </w:rPr>
        <w:t>beroepsbekwaamheid en beroepsbevoegdheid.</w:t>
      </w:r>
    </w:p>
    <w:p w14:paraId="25A32DA4" w14:textId="77777777" w:rsidR="00B67EB6" w:rsidRDefault="00470DA1" w:rsidP="00925536">
      <w:pPr>
        <w:numPr>
          <w:ilvl w:val="0"/>
          <w:numId w:val="13"/>
        </w:numPr>
        <w:spacing w:line="276" w:lineRule="auto"/>
        <w:ind w:left="0" w:firstLine="0"/>
        <w:rPr>
          <w:rFonts w:ascii="Corbel" w:hAnsi="Corbel"/>
          <w:szCs w:val="18"/>
        </w:rPr>
      </w:pPr>
      <w:r w:rsidRPr="00275D91">
        <w:rPr>
          <w:rFonts w:ascii="Corbel" w:hAnsi="Corbel"/>
          <w:szCs w:val="18"/>
        </w:rPr>
        <w:t xml:space="preserve">Hoofdstuk 5 </w:t>
      </w:r>
      <w:r w:rsidRPr="009D5350">
        <w:rPr>
          <w:rFonts w:ascii="Corbel" w:hAnsi="Corbel"/>
          <w:szCs w:val="18"/>
        </w:rPr>
        <w:t>beschrijft de</w:t>
      </w:r>
      <w:r w:rsidR="00D7494A" w:rsidRPr="009D5350">
        <w:rPr>
          <w:rFonts w:ascii="Corbel" w:hAnsi="Corbel"/>
          <w:szCs w:val="18"/>
        </w:rPr>
        <w:t xml:space="preserve"> eisen waaraan de Inschrijving moet voldoen, de</w:t>
      </w:r>
      <w:r w:rsidRPr="009D5350">
        <w:rPr>
          <w:rFonts w:ascii="Corbel" w:hAnsi="Corbel"/>
          <w:szCs w:val="18"/>
        </w:rPr>
        <w:t xml:space="preserve"> </w:t>
      </w:r>
      <w:r w:rsidR="00BA3386" w:rsidRPr="009D5350">
        <w:rPr>
          <w:rFonts w:ascii="Corbel" w:hAnsi="Corbel"/>
          <w:szCs w:val="18"/>
        </w:rPr>
        <w:t xml:space="preserve">gunningscriteria en </w:t>
      </w:r>
      <w:r w:rsidRPr="009D5350">
        <w:rPr>
          <w:rFonts w:ascii="Corbel" w:hAnsi="Corbel"/>
          <w:szCs w:val="18"/>
        </w:rPr>
        <w:t xml:space="preserve">wijze waarop </w:t>
      </w:r>
      <w:r w:rsidR="00BA3386" w:rsidRPr="009D5350">
        <w:rPr>
          <w:rFonts w:ascii="Corbel" w:hAnsi="Corbel"/>
          <w:szCs w:val="18"/>
        </w:rPr>
        <w:t>de</w:t>
      </w:r>
      <w:r w:rsidR="000E225E" w:rsidRPr="009D5350">
        <w:rPr>
          <w:rFonts w:ascii="Corbel" w:hAnsi="Corbel"/>
          <w:szCs w:val="18"/>
        </w:rPr>
        <w:t xml:space="preserve"> </w:t>
      </w:r>
      <w:r w:rsidR="00B67EB6">
        <w:rPr>
          <w:rFonts w:ascii="Corbel" w:hAnsi="Corbel"/>
          <w:szCs w:val="18"/>
        </w:rPr>
        <w:t xml:space="preserve">   </w:t>
      </w:r>
    </w:p>
    <w:p w14:paraId="78C065D9" w14:textId="2D3F3249" w:rsidR="00470DA1" w:rsidRPr="009D5350" w:rsidRDefault="00B67EB6" w:rsidP="00B67EB6">
      <w:pPr>
        <w:spacing w:line="276" w:lineRule="auto"/>
        <w:rPr>
          <w:rFonts w:ascii="Corbel" w:hAnsi="Corbel"/>
          <w:szCs w:val="18"/>
        </w:rPr>
      </w:pPr>
      <w:r>
        <w:rPr>
          <w:rFonts w:ascii="Corbel" w:hAnsi="Corbel"/>
          <w:szCs w:val="18"/>
        </w:rPr>
        <w:t xml:space="preserve">         </w:t>
      </w:r>
      <w:r w:rsidR="000E225E" w:rsidRPr="009D5350">
        <w:rPr>
          <w:rFonts w:ascii="Corbel" w:hAnsi="Corbel"/>
          <w:szCs w:val="18"/>
        </w:rPr>
        <w:t>Inschrijvingen</w:t>
      </w:r>
      <w:r w:rsidR="00470DA1" w:rsidRPr="009D5350">
        <w:rPr>
          <w:rFonts w:ascii="Corbel" w:hAnsi="Corbel"/>
          <w:szCs w:val="18"/>
        </w:rPr>
        <w:t xml:space="preserve"> worden beoordeeld</w:t>
      </w:r>
      <w:r w:rsidR="00514700" w:rsidRPr="009D5350">
        <w:rPr>
          <w:rFonts w:ascii="Corbel" w:hAnsi="Corbel"/>
          <w:szCs w:val="18"/>
        </w:rPr>
        <w:t>.</w:t>
      </w:r>
    </w:p>
    <w:p w14:paraId="081040AE" w14:textId="77777777" w:rsidR="00470DA1" w:rsidRPr="00275D91" w:rsidRDefault="00470DA1" w:rsidP="00925536">
      <w:pPr>
        <w:numPr>
          <w:ilvl w:val="0"/>
          <w:numId w:val="13"/>
        </w:numPr>
        <w:spacing w:line="276" w:lineRule="auto"/>
        <w:ind w:left="0" w:firstLine="0"/>
        <w:rPr>
          <w:rFonts w:ascii="Corbel" w:hAnsi="Corbel"/>
          <w:szCs w:val="18"/>
        </w:rPr>
      </w:pPr>
      <w:r w:rsidRPr="00275D91">
        <w:rPr>
          <w:rFonts w:ascii="Corbel" w:hAnsi="Corbel"/>
          <w:szCs w:val="18"/>
        </w:rPr>
        <w:t xml:space="preserve">Checklist: geeft alle documenten </w:t>
      </w:r>
      <w:r w:rsidR="00A66006" w:rsidRPr="00275D91">
        <w:rPr>
          <w:rFonts w:ascii="Corbel" w:hAnsi="Corbel"/>
          <w:szCs w:val="18"/>
        </w:rPr>
        <w:t xml:space="preserve">beknopt weer </w:t>
      </w:r>
      <w:r w:rsidRPr="00275D91">
        <w:rPr>
          <w:rFonts w:ascii="Corbel" w:hAnsi="Corbel"/>
          <w:szCs w:val="18"/>
        </w:rPr>
        <w:t>die bij de Inschrijving moeten worden overlegd.</w:t>
      </w:r>
    </w:p>
    <w:p w14:paraId="728DF6A6" w14:textId="77777777" w:rsidR="00470DA1" w:rsidRPr="00497FBA" w:rsidRDefault="00470DA1" w:rsidP="00925536">
      <w:pPr>
        <w:spacing w:line="276" w:lineRule="auto"/>
        <w:rPr>
          <w:rFonts w:ascii="Corbel" w:hAnsi="Corbel"/>
          <w:szCs w:val="18"/>
        </w:rPr>
      </w:pPr>
    </w:p>
    <w:p w14:paraId="4B3C3B49" w14:textId="0182B4F5" w:rsidR="00470DA1" w:rsidRDefault="00470DA1" w:rsidP="00925536">
      <w:pPr>
        <w:spacing w:line="276" w:lineRule="auto"/>
        <w:rPr>
          <w:rFonts w:ascii="Corbel" w:hAnsi="Corbel"/>
        </w:rPr>
      </w:pPr>
      <w:r w:rsidRPr="3A6E210B">
        <w:rPr>
          <w:rFonts w:ascii="Corbel" w:hAnsi="Corbel"/>
        </w:rPr>
        <w:t xml:space="preserve">De volgende Bijlagen maken </w:t>
      </w:r>
      <w:r w:rsidR="0037686E" w:rsidRPr="3A6E210B">
        <w:rPr>
          <w:rFonts w:ascii="Corbel" w:hAnsi="Corbel"/>
        </w:rPr>
        <w:t>onlosmakelijk o</w:t>
      </w:r>
      <w:r w:rsidRPr="3A6E210B">
        <w:rPr>
          <w:rFonts w:ascii="Corbel" w:hAnsi="Corbel"/>
        </w:rPr>
        <w:t>nderdeel uit van deze Aanbestedingsleidraad</w:t>
      </w:r>
      <w:r w:rsidR="00CF4B1D" w:rsidRPr="3A6E210B">
        <w:rPr>
          <w:rFonts w:ascii="Corbel" w:hAnsi="Corbel"/>
        </w:rPr>
        <w:t xml:space="preserve"> en zijn alle separaat toegevoegd</w:t>
      </w:r>
      <w:r w:rsidRPr="3A6E210B">
        <w:rPr>
          <w:rFonts w:ascii="Corbel" w:hAnsi="Corbel"/>
        </w:rPr>
        <w:t>:</w:t>
      </w:r>
    </w:p>
    <w:p w14:paraId="60BB3875" w14:textId="77777777" w:rsidR="00470DA1" w:rsidRPr="004C070F" w:rsidRDefault="00470DA1" w:rsidP="00925536">
      <w:pPr>
        <w:spacing w:line="276" w:lineRule="auto"/>
        <w:rPr>
          <w:rFonts w:ascii="Corbel" w:hAnsi="Corbel"/>
          <w:szCs w:val="18"/>
          <w:highlight w:val="lightGray"/>
          <w:lang w:eastAsia="ar-SA"/>
        </w:rPr>
      </w:pPr>
    </w:p>
    <w:p w14:paraId="0971D1A6" w14:textId="7947B601" w:rsidR="00AD6452" w:rsidRPr="00B605D2" w:rsidRDefault="006B3D99" w:rsidP="00925536">
      <w:pPr>
        <w:numPr>
          <w:ilvl w:val="0"/>
          <w:numId w:val="45"/>
        </w:numPr>
        <w:spacing w:line="276" w:lineRule="auto"/>
        <w:ind w:left="0" w:firstLine="0"/>
        <w:rPr>
          <w:rFonts w:ascii="Corbel" w:hAnsi="Corbel"/>
          <w:bCs/>
          <w:szCs w:val="18"/>
          <w:lang w:eastAsia="ar-SA"/>
        </w:rPr>
      </w:pPr>
      <w:r w:rsidRPr="00B605D2">
        <w:rPr>
          <w:rFonts w:ascii="Corbel" w:hAnsi="Corbel"/>
          <w:bCs/>
          <w:szCs w:val="18"/>
        </w:rPr>
        <w:t xml:space="preserve">Uniform Europees Aanbestedingsdocument </w:t>
      </w:r>
    </w:p>
    <w:p w14:paraId="6E848B6B" w14:textId="383B1336" w:rsidR="00AD6452" w:rsidRPr="00B605D2" w:rsidRDefault="00470DA1"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Prijzenblad</w:t>
      </w:r>
    </w:p>
    <w:p w14:paraId="0A2DDA88" w14:textId="436242A7" w:rsidR="00DA2E87" w:rsidRPr="00B605D2" w:rsidRDefault="00DA2E87"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Programma van eisen</w:t>
      </w:r>
    </w:p>
    <w:p w14:paraId="6DE577F6" w14:textId="32C5EB23" w:rsidR="00AD6452" w:rsidRPr="00B605D2" w:rsidRDefault="00470DA1"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Format Kerncompetenties</w:t>
      </w:r>
    </w:p>
    <w:p w14:paraId="17380E62" w14:textId="40E9CEB4" w:rsidR="00AD6452" w:rsidRPr="00B605D2" w:rsidRDefault="00470DA1"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Concept Overeenkomst</w:t>
      </w:r>
      <w:r w:rsidR="00864E5A" w:rsidRPr="00B605D2">
        <w:rPr>
          <w:rFonts w:ascii="Corbel" w:hAnsi="Corbel"/>
          <w:szCs w:val="18"/>
          <w:lang w:eastAsia="ar-SA"/>
        </w:rPr>
        <w:t xml:space="preserve"> </w:t>
      </w:r>
    </w:p>
    <w:p w14:paraId="5C8C7C5F" w14:textId="53E4CA27" w:rsidR="00AD6452" w:rsidRPr="00B605D2" w:rsidRDefault="00C95A79"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Algemene inkoopvoorwaarden</w:t>
      </w:r>
      <w:r w:rsidR="00F04D10" w:rsidRPr="00B605D2">
        <w:rPr>
          <w:rFonts w:ascii="Corbel" w:hAnsi="Corbel"/>
          <w:szCs w:val="18"/>
          <w:lang w:eastAsia="ar-SA"/>
        </w:rPr>
        <w:t xml:space="preserve"> Provincies</w:t>
      </w:r>
      <w:r w:rsidR="00CF4B1D" w:rsidRPr="00B605D2">
        <w:rPr>
          <w:rFonts w:ascii="Corbel" w:hAnsi="Corbel"/>
          <w:szCs w:val="18"/>
          <w:lang w:eastAsia="ar-SA"/>
        </w:rPr>
        <w:t xml:space="preserve"> </w:t>
      </w:r>
      <w:r w:rsidR="00CD11C0" w:rsidRPr="00B605D2">
        <w:rPr>
          <w:rFonts w:ascii="Corbel" w:hAnsi="Corbel"/>
          <w:szCs w:val="18"/>
          <w:lang w:eastAsia="ar-SA"/>
        </w:rPr>
        <w:t>2022</w:t>
      </w:r>
    </w:p>
    <w:p w14:paraId="476DDC41" w14:textId="5BC7DDAD" w:rsidR="006E0FD3" w:rsidRPr="00B605D2" w:rsidRDefault="006E0FD3"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Klachtenregeling aanbesteden provincie Utrecht 2023</w:t>
      </w:r>
    </w:p>
    <w:p w14:paraId="32AECE8C" w14:textId="1F5EEF3F" w:rsidR="007D0628" w:rsidRPr="00B605D2" w:rsidRDefault="007D0628"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Verklaring Russische betrokkenheid</w:t>
      </w:r>
    </w:p>
    <w:p w14:paraId="6ECCB59D" w14:textId="1FCE9258" w:rsidR="0043417C" w:rsidRPr="00B605D2" w:rsidRDefault="0043417C"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 xml:space="preserve">Protocol </w:t>
      </w:r>
      <w:r w:rsidR="008D5A73" w:rsidRPr="00B605D2">
        <w:rPr>
          <w:rFonts w:ascii="Corbel" w:hAnsi="Corbel"/>
          <w:szCs w:val="18"/>
          <w:lang w:eastAsia="ar-SA"/>
        </w:rPr>
        <w:t>Social Return provincie Utrecht</w:t>
      </w:r>
    </w:p>
    <w:p w14:paraId="148C4040" w14:textId="41267A59" w:rsidR="00AD6452" w:rsidRPr="00B605D2" w:rsidRDefault="00470DA1"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Wachtkamerovereenkomst</w:t>
      </w:r>
    </w:p>
    <w:p w14:paraId="66B381E3" w14:textId="289060DB" w:rsidR="00636D47" w:rsidRPr="00B605D2" w:rsidRDefault="002B6F3E"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Controleverordening</w:t>
      </w:r>
    </w:p>
    <w:p w14:paraId="519E61BE" w14:textId="44ED307A" w:rsidR="002B6F3E" w:rsidRPr="00B605D2" w:rsidRDefault="002B6F3E"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Financiële verordening</w:t>
      </w:r>
    </w:p>
    <w:p w14:paraId="3495FABC" w14:textId="347432D0" w:rsidR="00701E51" w:rsidRPr="00B605D2" w:rsidRDefault="00A55B03"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 xml:space="preserve">Plan verbijzondering interne controle </w:t>
      </w:r>
      <w:r w:rsidR="0048588D" w:rsidRPr="00B605D2">
        <w:rPr>
          <w:rFonts w:ascii="Corbel" w:hAnsi="Corbel"/>
          <w:szCs w:val="18"/>
          <w:lang w:eastAsia="ar-SA"/>
        </w:rPr>
        <w:t xml:space="preserve">PU 2023 </w:t>
      </w:r>
      <w:r w:rsidR="0068408A" w:rsidRPr="00B605D2">
        <w:rPr>
          <w:rFonts w:ascii="Corbel" w:hAnsi="Corbel"/>
          <w:szCs w:val="18"/>
          <w:lang w:eastAsia="ar-SA"/>
        </w:rPr>
        <w:t>–</w:t>
      </w:r>
      <w:r w:rsidR="0048588D" w:rsidRPr="00B605D2">
        <w:rPr>
          <w:rFonts w:ascii="Corbel" w:hAnsi="Corbel"/>
          <w:szCs w:val="18"/>
          <w:lang w:eastAsia="ar-SA"/>
        </w:rPr>
        <w:t xml:space="preserve"> 2024</w:t>
      </w:r>
    </w:p>
    <w:p w14:paraId="6C879232" w14:textId="2931A0E1" w:rsidR="0068408A" w:rsidRPr="00B605D2" w:rsidRDefault="0068408A"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Controllerstatuut</w:t>
      </w:r>
      <w:r w:rsidR="00A82773" w:rsidRPr="00B605D2">
        <w:rPr>
          <w:rFonts w:ascii="Corbel" w:hAnsi="Corbel"/>
          <w:szCs w:val="18"/>
          <w:lang w:eastAsia="ar-SA"/>
        </w:rPr>
        <w:t xml:space="preserve"> (link)</w:t>
      </w:r>
    </w:p>
    <w:p w14:paraId="4D47FD38" w14:textId="6E5EFEF1" w:rsidR="004044AE" w:rsidRPr="00B605D2" w:rsidRDefault="004044AE" w:rsidP="00925536">
      <w:pPr>
        <w:numPr>
          <w:ilvl w:val="0"/>
          <w:numId w:val="45"/>
        </w:numPr>
        <w:spacing w:line="276" w:lineRule="auto"/>
        <w:ind w:left="0" w:firstLine="0"/>
        <w:rPr>
          <w:rFonts w:ascii="Corbel" w:hAnsi="Corbel"/>
          <w:szCs w:val="18"/>
          <w:lang w:eastAsia="ar-SA"/>
        </w:rPr>
      </w:pPr>
      <w:r w:rsidRPr="00B605D2">
        <w:rPr>
          <w:rFonts w:ascii="Corbel" w:hAnsi="Corbel"/>
          <w:szCs w:val="18"/>
          <w:lang w:eastAsia="ar-SA"/>
        </w:rPr>
        <w:t>Verwerkersovereenkomst</w:t>
      </w:r>
    </w:p>
    <w:p w14:paraId="120A7CA9" w14:textId="068C84B7" w:rsidR="00671B3D" w:rsidRPr="001F4774" w:rsidRDefault="00671B3D" w:rsidP="00925536">
      <w:pPr>
        <w:numPr>
          <w:ilvl w:val="0"/>
          <w:numId w:val="45"/>
        </w:numPr>
        <w:spacing w:line="276" w:lineRule="auto"/>
        <w:ind w:left="0" w:firstLine="0"/>
        <w:rPr>
          <w:rFonts w:ascii="Corbel" w:hAnsi="Corbel"/>
          <w:szCs w:val="18"/>
          <w:lang w:eastAsia="ar-SA"/>
        </w:rPr>
      </w:pPr>
      <w:r w:rsidRPr="001F4774">
        <w:rPr>
          <w:rFonts w:ascii="Corbel" w:hAnsi="Corbel"/>
          <w:szCs w:val="18"/>
          <w:lang w:eastAsia="ar-SA"/>
        </w:rPr>
        <w:t>Accountantsverslag (link)</w:t>
      </w:r>
    </w:p>
    <w:p w14:paraId="48A56C84" w14:textId="2C3189B4" w:rsidR="00671B3D" w:rsidRPr="001F4774" w:rsidRDefault="00671B3D" w:rsidP="00925536">
      <w:pPr>
        <w:numPr>
          <w:ilvl w:val="0"/>
          <w:numId w:val="45"/>
        </w:numPr>
        <w:spacing w:line="276" w:lineRule="auto"/>
        <w:ind w:left="0" w:firstLine="0"/>
        <w:rPr>
          <w:rFonts w:ascii="Corbel" w:hAnsi="Corbel"/>
          <w:szCs w:val="18"/>
          <w:lang w:eastAsia="ar-SA"/>
        </w:rPr>
      </w:pPr>
      <w:r w:rsidRPr="001F4774">
        <w:rPr>
          <w:rFonts w:ascii="Corbel" w:hAnsi="Corbel"/>
          <w:szCs w:val="18"/>
          <w:lang w:eastAsia="ar-SA"/>
        </w:rPr>
        <w:t>Boardletter (link)</w:t>
      </w:r>
    </w:p>
    <w:p w14:paraId="4D7BB21C" w14:textId="7FAD120C" w:rsidR="00DB1FE7" w:rsidRPr="00B67EB6" w:rsidRDefault="00B67EB6" w:rsidP="00B67EB6">
      <w:pPr>
        <w:pStyle w:val="Lijstalinea"/>
        <w:numPr>
          <w:ilvl w:val="0"/>
          <w:numId w:val="45"/>
        </w:numPr>
        <w:spacing w:line="276" w:lineRule="auto"/>
        <w:rPr>
          <w:rFonts w:ascii="Corbel" w:eastAsia="Times New Roman" w:hAnsi="Corbel"/>
          <w:spacing w:val="5"/>
          <w:sz w:val="18"/>
          <w:szCs w:val="18"/>
          <w:lang w:val="nl-NL" w:eastAsia="ar-SA"/>
        </w:rPr>
      </w:pPr>
      <w:r w:rsidRPr="00B67EB6">
        <w:rPr>
          <w:rFonts w:ascii="Corbel" w:eastAsia="Times New Roman" w:hAnsi="Corbel"/>
          <w:spacing w:val="5"/>
          <w:sz w:val="18"/>
          <w:szCs w:val="18"/>
          <w:lang w:val="nl-NL" w:eastAsia="ar-SA"/>
        </w:rPr>
        <w:t>Normenkader rechtmatigheid</w:t>
      </w:r>
      <w:r>
        <w:rPr>
          <w:rFonts w:ascii="Corbel" w:eastAsia="Times New Roman" w:hAnsi="Corbel"/>
          <w:spacing w:val="5"/>
          <w:sz w:val="18"/>
          <w:szCs w:val="18"/>
          <w:lang w:val="nl-NL" w:eastAsia="ar-SA"/>
        </w:rPr>
        <w:t xml:space="preserve"> (link)</w:t>
      </w:r>
    </w:p>
    <w:p w14:paraId="057E3C68" w14:textId="77777777" w:rsidR="00470DA1" w:rsidRPr="001901BF" w:rsidRDefault="00470DA1" w:rsidP="00925536">
      <w:pPr>
        <w:pStyle w:val="Kop1"/>
        <w:numPr>
          <w:ilvl w:val="0"/>
          <w:numId w:val="19"/>
        </w:numPr>
        <w:ind w:left="0" w:firstLine="0"/>
        <w:rPr>
          <w:rFonts w:ascii="Corbel" w:hAnsi="Corbel"/>
          <w:szCs w:val="24"/>
        </w:rPr>
      </w:pPr>
      <w:bookmarkStart w:id="13" w:name="_Toc169359397"/>
      <w:r w:rsidRPr="001901BF">
        <w:rPr>
          <w:rFonts w:ascii="Corbel" w:hAnsi="Corbel"/>
          <w:szCs w:val="24"/>
        </w:rPr>
        <w:lastRenderedPageBreak/>
        <w:t>Over de Opdracht</w:t>
      </w:r>
      <w:bookmarkEnd w:id="13"/>
    </w:p>
    <w:p w14:paraId="56E021FE" w14:textId="77777777" w:rsidR="00470DA1" w:rsidRPr="009421BC" w:rsidRDefault="00470DA1" w:rsidP="00925536">
      <w:pPr>
        <w:spacing w:line="276" w:lineRule="auto"/>
        <w:rPr>
          <w:rFonts w:ascii="Corbel" w:hAnsi="Corbel"/>
          <w:szCs w:val="18"/>
        </w:rPr>
      </w:pPr>
      <w:r w:rsidRPr="002D0963">
        <w:rPr>
          <w:rFonts w:ascii="Corbel" w:hAnsi="Corbel"/>
          <w:szCs w:val="18"/>
        </w:rPr>
        <w:t>Dit ho</w:t>
      </w:r>
      <w:r w:rsidR="00F71B98">
        <w:rPr>
          <w:rFonts w:ascii="Corbel" w:hAnsi="Corbel"/>
          <w:szCs w:val="18"/>
        </w:rPr>
        <w:t xml:space="preserve">ofdstuk omschrijft de Opdracht, de </w:t>
      </w:r>
      <w:r w:rsidRPr="002D0963">
        <w:rPr>
          <w:rFonts w:ascii="Corbel" w:hAnsi="Corbel"/>
          <w:szCs w:val="18"/>
        </w:rPr>
        <w:t>achtergrond van de aanbesteding, de doelstellingen die de Aanbestedende dienst nastreeft, de aard en omvang van de werkzaamheden en de belangrijkste</w:t>
      </w:r>
      <w:r w:rsidR="00813C9E" w:rsidRPr="002D0963">
        <w:rPr>
          <w:rFonts w:ascii="Corbel" w:hAnsi="Corbel"/>
          <w:szCs w:val="18"/>
        </w:rPr>
        <w:t xml:space="preserve"> kenmerken van de Overeenkomst op basis waarvan de Opdracht zal worden uitgevoerd.</w:t>
      </w:r>
    </w:p>
    <w:p w14:paraId="6F8500A9" w14:textId="77777777" w:rsidR="00470DA1" w:rsidRPr="009421BC" w:rsidRDefault="00470DA1" w:rsidP="00925536">
      <w:pPr>
        <w:pStyle w:val="Kop2"/>
        <w:spacing w:before="240" w:after="120"/>
        <w:ind w:left="0" w:firstLine="0"/>
        <w:rPr>
          <w:rFonts w:ascii="Corbel" w:hAnsi="Corbel"/>
          <w:sz w:val="18"/>
          <w:szCs w:val="18"/>
        </w:rPr>
      </w:pPr>
      <w:bookmarkStart w:id="14" w:name="_Toc169359398"/>
      <w:r w:rsidRPr="470C746F">
        <w:rPr>
          <w:rFonts w:ascii="Corbel" w:hAnsi="Corbel"/>
          <w:sz w:val="18"/>
          <w:szCs w:val="18"/>
        </w:rPr>
        <w:t>De Opdrachtgever</w:t>
      </w:r>
      <w:bookmarkEnd w:id="14"/>
    </w:p>
    <w:p w14:paraId="1F2750E9" w14:textId="1CCB41CB" w:rsidR="70A11C58" w:rsidRDefault="70A11C58" w:rsidP="00925536">
      <w:pPr>
        <w:rPr>
          <w:rFonts w:ascii="Corbel" w:eastAsia="Corbel" w:hAnsi="Corbel" w:cs="Corbel"/>
          <w:szCs w:val="18"/>
        </w:rPr>
      </w:pPr>
      <w:r w:rsidRPr="470C746F">
        <w:rPr>
          <w:rFonts w:ascii="Corbel" w:eastAsia="Corbel" w:hAnsi="Corbel" w:cs="Corbel"/>
          <w:szCs w:val="18"/>
        </w:rPr>
        <w:t>De kracht van de provincie Utrecht zit in een unieke combinatie van factoren. Utrecht is nationaal en internationaal een topregio, met een innovatieve kenniseconomie en een hoog kennisniveau. De centrale ligging maakt de provincie Utrecht tot de draaischijf van Nederland.</w:t>
      </w:r>
    </w:p>
    <w:p w14:paraId="772B19C8" w14:textId="597EF33E" w:rsidR="70A11C58" w:rsidRDefault="70A11C58" w:rsidP="00925536">
      <w:r w:rsidRPr="470C746F">
        <w:rPr>
          <w:rFonts w:ascii="Corbel" w:eastAsia="Corbel" w:hAnsi="Corbel" w:cs="Corbel"/>
          <w:szCs w:val="18"/>
        </w:rPr>
        <w:t xml:space="preserve"> </w:t>
      </w:r>
    </w:p>
    <w:p w14:paraId="0DF129F6" w14:textId="16C5D4A6" w:rsidR="70A11C58" w:rsidRDefault="70A11C58" w:rsidP="00925536">
      <w:pPr>
        <w:spacing w:line="276" w:lineRule="auto"/>
        <w:rPr>
          <w:rFonts w:ascii="Corbel" w:eastAsia="Corbel" w:hAnsi="Corbel" w:cs="Corbel"/>
        </w:rPr>
      </w:pPr>
      <w:r w:rsidRPr="113B241D">
        <w:rPr>
          <w:rFonts w:ascii="Corbel" w:eastAsia="Corbel" w:hAnsi="Corbel" w:cs="Corbel"/>
        </w:rPr>
        <w:t>De provincie vormt de bestuurlijke schakel tussen de rijksoverheid en de gemeenten in de provincie en heeft daarmee belangrijke taken op het gebied van coördinatie, planning en visie. Het provinciebestuur en de ambtelijke organisatie werken aan een duurzame en gezonde leefomgeving, met waardevolle natuur en schoon water, met duurzame energie voor iedereen. Een provincie met levendige steden en dorpen, met veilige en duurzame mobiliteit, en met een sterke economie.</w:t>
      </w:r>
    </w:p>
    <w:p w14:paraId="4DB2A621" w14:textId="2AAE8563" w:rsidR="70A11C58" w:rsidRDefault="70A11C58" w:rsidP="00925536">
      <w:r w:rsidRPr="470C746F">
        <w:rPr>
          <w:rFonts w:ascii="Corbel" w:eastAsia="Corbel" w:hAnsi="Corbel" w:cs="Corbel"/>
          <w:szCs w:val="18"/>
        </w:rPr>
        <w:t xml:space="preserve"> </w:t>
      </w:r>
    </w:p>
    <w:p w14:paraId="48F64ADF" w14:textId="2CA20403" w:rsidR="70A11C58" w:rsidRDefault="70A11C58" w:rsidP="00925536">
      <w:r w:rsidRPr="470C746F">
        <w:rPr>
          <w:rFonts w:ascii="Corbel" w:eastAsia="Corbel" w:hAnsi="Corbel" w:cs="Corbel"/>
          <w:szCs w:val="18"/>
        </w:rPr>
        <w:t xml:space="preserve">De opgave is om de aantrekkelijkheid van de provincie Utrecht te vergroten en groei zo te faciliteren dat de kwaliteit van de ruimte behouden blijft. </w:t>
      </w:r>
    </w:p>
    <w:p w14:paraId="18629FB4" w14:textId="100C723C" w:rsidR="70A11C58" w:rsidRDefault="70A11C58" w:rsidP="00925536">
      <w:r w:rsidRPr="470C746F">
        <w:rPr>
          <w:rFonts w:ascii="Corbel" w:eastAsia="Corbel" w:hAnsi="Corbel" w:cs="Corbel"/>
          <w:szCs w:val="18"/>
        </w:rPr>
        <w:t xml:space="preserve"> </w:t>
      </w:r>
    </w:p>
    <w:p w14:paraId="3E7EC619" w14:textId="78A1EE8D" w:rsidR="70A11C58" w:rsidRDefault="70A11C58" w:rsidP="00925536">
      <w:r w:rsidRPr="470C746F">
        <w:rPr>
          <w:rFonts w:ascii="Corbel" w:eastAsia="Corbel" w:hAnsi="Corbel" w:cs="Corbel"/>
          <w:szCs w:val="18"/>
        </w:rPr>
        <w:t xml:space="preserve">Voor meer informatie over de provincie Utrecht kunt u ook de provinciale website bezoeken: </w:t>
      </w:r>
    </w:p>
    <w:p w14:paraId="4CCC50E6" w14:textId="66B78147" w:rsidR="70A11C58" w:rsidRPr="00695D68" w:rsidRDefault="00000000" w:rsidP="00925536">
      <w:pPr>
        <w:rPr>
          <w:rFonts w:ascii="Corbel" w:eastAsia="Corbel" w:hAnsi="Corbel" w:cs="Corbel"/>
          <w:szCs w:val="18"/>
        </w:rPr>
      </w:pPr>
      <w:hyperlink r:id="rId22">
        <w:r w:rsidR="70A11C58" w:rsidRPr="004403A4">
          <w:rPr>
            <w:rStyle w:val="Hyperlink"/>
            <w:rFonts w:ascii="Corbel" w:hAnsi="Corbel"/>
            <w:color w:val="467886"/>
            <w:szCs w:val="18"/>
          </w:rPr>
          <w:t>www.provincie-utrecht.nl</w:t>
        </w:r>
      </w:hyperlink>
      <w:r w:rsidR="70A11C58" w:rsidRPr="470C746F">
        <w:rPr>
          <w:rFonts w:ascii="Corbel" w:eastAsia="Corbel" w:hAnsi="Corbel" w:cs="Corbel"/>
          <w:szCs w:val="18"/>
        </w:rPr>
        <w:t>.</w:t>
      </w:r>
      <w:r w:rsidR="000D5197">
        <w:rPr>
          <w:rFonts w:ascii="Corbel" w:eastAsia="Corbel" w:hAnsi="Corbel" w:cs="Corbel"/>
          <w:szCs w:val="18"/>
        </w:rPr>
        <w:t xml:space="preserve"> Voor het organogram van de </w:t>
      </w:r>
      <w:r w:rsidR="004C5384">
        <w:rPr>
          <w:rFonts w:ascii="Corbel" w:eastAsia="Corbel" w:hAnsi="Corbel" w:cs="Corbel"/>
          <w:szCs w:val="18"/>
        </w:rPr>
        <w:t xml:space="preserve">provincie Utrecht kunt u hier klikken: </w:t>
      </w:r>
      <w:hyperlink r:id="rId23" w:history="1">
        <w:r w:rsidR="004C5384" w:rsidRPr="004C5384">
          <w:rPr>
            <w:rStyle w:val="Hyperlink"/>
            <w:rFonts w:ascii="Corbel" w:eastAsia="Corbel" w:hAnsi="Corbel" w:cs="Corbel"/>
            <w:szCs w:val="18"/>
          </w:rPr>
          <w:t>Organogram provincie Utrecht (provincie-utrecht.nl)</w:t>
        </w:r>
      </w:hyperlink>
      <w:r w:rsidR="001D7F0A">
        <w:rPr>
          <w:rFonts w:ascii="Corbel" w:eastAsia="Corbel" w:hAnsi="Corbel" w:cs="Corbel"/>
          <w:szCs w:val="18"/>
        </w:rPr>
        <w:t xml:space="preserve">. Voor meer informatie over </w:t>
      </w:r>
      <w:r w:rsidR="00007235">
        <w:rPr>
          <w:rFonts w:ascii="Corbel" w:eastAsia="Corbel" w:hAnsi="Corbel" w:cs="Corbel"/>
          <w:szCs w:val="18"/>
        </w:rPr>
        <w:t>de f</w:t>
      </w:r>
      <w:r w:rsidR="009917D9">
        <w:rPr>
          <w:rFonts w:ascii="Corbel" w:eastAsia="Corbel" w:hAnsi="Corbel" w:cs="Corbel"/>
          <w:szCs w:val="18"/>
        </w:rPr>
        <w:t xml:space="preserve">inanciën </w:t>
      </w:r>
      <w:r w:rsidR="00007235">
        <w:rPr>
          <w:rFonts w:ascii="Corbel" w:eastAsia="Corbel" w:hAnsi="Corbel" w:cs="Corbel"/>
          <w:szCs w:val="18"/>
        </w:rPr>
        <w:t xml:space="preserve">van de provincie Utrecht </w:t>
      </w:r>
      <w:r w:rsidR="009917D9">
        <w:rPr>
          <w:rFonts w:ascii="Corbel" w:eastAsia="Corbel" w:hAnsi="Corbel" w:cs="Corbel"/>
          <w:szCs w:val="18"/>
        </w:rPr>
        <w:t xml:space="preserve">kunt u hier klikken: </w:t>
      </w:r>
      <w:hyperlink r:id="rId24" w:history="1">
        <w:r w:rsidR="009917D9" w:rsidRPr="009917D9">
          <w:rPr>
            <w:rStyle w:val="Hyperlink"/>
            <w:rFonts w:ascii="Corbel" w:eastAsia="Corbel" w:hAnsi="Corbel" w:cs="Corbel"/>
            <w:szCs w:val="18"/>
          </w:rPr>
          <w:t>Financiën | provincie Utrecht (provincie-utrecht.nl)</w:t>
        </w:r>
      </w:hyperlink>
    </w:p>
    <w:p w14:paraId="28B14E26" w14:textId="77777777" w:rsidR="00470DA1" w:rsidRPr="009421BC" w:rsidRDefault="00470DA1" w:rsidP="00925536">
      <w:pPr>
        <w:pStyle w:val="Kop2"/>
        <w:spacing w:before="240" w:after="120"/>
        <w:ind w:left="0" w:firstLine="0"/>
        <w:rPr>
          <w:rFonts w:ascii="Corbel" w:hAnsi="Corbel"/>
          <w:sz w:val="18"/>
          <w:szCs w:val="18"/>
        </w:rPr>
      </w:pPr>
      <w:bookmarkStart w:id="15" w:name="_Toc169359399"/>
      <w:r w:rsidRPr="009421BC">
        <w:rPr>
          <w:rFonts w:ascii="Corbel" w:hAnsi="Corbel"/>
          <w:sz w:val="18"/>
          <w:szCs w:val="18"/>
        </w:rPr>
        <w:t>Aanleiding voor de aanbesteding</w:t>
      </w:r>
      <w:bookmarkEnd w:id="15"/>
    </w:p>
    <w:p w14:paraId="7A3314A4" w14:textId="489FD372" w:rsidR="00E37776" w:rsidRPr="00E37776" w:rsidRDefault="00C91BFF" w:rsidP="00051D4A">
      <w:pPr>
        <w:rPr>
          <w:rFonts w:ascii="Corbel" w:hAnsi="Corbel" w:cs="Arial"/>
        </w:rPr>
      </w:pPr>
      <w:r w:rsidRPr="53F97BCD">
        <w:rPr>
          <w:rFonts w:ascii="Corbel" w:hAnsi="Corbel" w:cs="Arial"/>
        </w:rPr>
        <w:t xml:space="preserve">De huidige overeenkomst voor de accountantsdienstverlening is eind 2022 verlopen en verlengd met twee jaren tot en met de jaarrekening 2024. </w:t>
      </w:r>
      <w:r w:rsidR="00BC200B">
        <w:rPr>
          <w:rFonts w:ascii="Corbel" w:hAnsi="Corbel" w:cs="Arial"/>
        </w:rPr>
        <w:t>De huidige overeenkomst expireert op 31 december 2025. Op grond van</w:t>
      </w:r>
      <w:r w:rsidR="00051D4A">
        <w:rPr>
          <w:rFonts w:ascii="Corbel" w:hAnsi="Corbel" w:cs="Arial"/>
        </w:rPr>
        <w:t xml:space="preserve"> </w:t>
      </w:r>
      <w:r w:rsidR="00051D4A" w:rsidRPr="00051D4A">
        <w:rPr>
          <w:rFonts w:ascii="Corbel" w:hAnsi="Corbel" w:cs="Arial"/>
        </w:rPr>
        <w:t xml:space="preserve">de Provinciewet (artikel 217) </w:t>
      </w:r>
      <w:r w:rsidR="00051D4A">
        <w:rPr>
          <w:rFonts w:ascii="Corbel" w:hAnsi="Corbel" w:cs="Arial"/>
        </w:rPr>
        <w:t xml:space="preserve">wijzen PS </w:t>
      </w:r>
      <w:r w:rsidR="00051D4A" w:rsidRPr="00051D4A">
        <w:rPr>
          <w:rFonts w:ascii="Corbel" w:hAnsi="Corbel" w:cs="Arial"/>
        </w:rPr>
        <w:t>een accountant aan die is belast met de controle van de jaarrekening en het daarbij verstrekken van een accountantsverklaring en het uitbrengen van een verslag van bevindingen.</w:t>
      </w:r>
      <w:r w:rsidR="00BC200B">
        <w:rPr>
          <w:rFonts w:ascii="Corbel" w:hAnsi="Corbel" w:cs="Arial"/>
        </w:rPr>
        <w:t xml:space="preserve"> </w:t>
      </w:r>
      <w:r w:rsidRPr="53F97BCD">
        <w:rPr>
          <w:rFonts w:ascii="Corbel" w:hAnsi="Corbel" w:cs="Arial"/>
        </w:rPr>
        <w:t xml:space="preserve">PS wenst daarom een nieuwe dienstverleningsovereenkomst met </w:t>
      </w:r>
      <w:r w:rsidR="00860A1B" w:rsidRPr="53F97BCD">
        <w:rPr>
          <w:rFonts w:ascii="Corbel" w:hAnsi="Corbel" w:cs="Arial"/>
        </w:rPr>
        <w:t>éé</w:t>
      </w:r>
      <w:r w:rsidRPr="53F97BCD">
        <w:rPr>
          <w:rFonts w:ascii="Corbel" w:hAnsi="Corbel" w:cs="Arial"/>
        </w:rPr>
        <w:t>n accountant</w:t>
      </w:r>
      <w:r w:rsidR="00E37776">
        <w:rPr>
          <w:rFonts w:ascii="Corbel" w:hAnsi="Corbel" w:cs="Arial"/>
        </w:rPr>
        <w:t>.</w:t>
      </w:r>
      <w:r w:rsidRPr="53F97BCD">
        <w:rPr>
          <w:rFonts w:ascii="Corbel" w:hAnsi="Corbel" w:cs="Arial"/>
        </w:rPr>
        <w:t xml:space="preserve"> </w:t>
      </w:r>
      <w:r w:rsidR="00E37776" w:rsidRPr="00E37776">
        <w:rPr>
          <w:rFonts w:ascii="Corbel" w:hAnsi="Corbel" w:cs="Arial"/>
        </w:rPr>
        <w:t xml:space="preserve">De te sluiten overeenkomst kent een </w:t>
      </w:r>
      <w:r w:rsidR="00B9339A">
        <w:rPr>
          <w:rFonts w:ascii="Corbel" w:hAnsi="Corbel" w:cs="Arial"/>
        </w:rPr>
        <w:t xml:space="preserve">initiële </w:t>
      </w:r>
      <w:r w:rsidR="00E37776" w:rsidRPr="00E37776">
        <w:rPr>
          <w:rFonts w:ascii="Corbel" w:hAnsi="Corbel" w:cs="Arial"/>
        </w:rPr>
        <w:t>contractperiode van 48 maanden</w:t>
      </w:r>
      <w:r w:rsidR="00B9339A">
        <w:rPr>
          <w:rFonts w:ascii="Corbel" w:hAnsi="Corbel" w:cs="Arial"/>
        </w:rPr>
        <w:t xml:space="preserve"> met </w:t>
      </w:r>
      <w:r w:rsidR="00E37776" w:rsidRPr="00E37776">
        <w:rPr>
          <w:rFonts w:ascii="Corbel" w:hAnsi="Corbel" w:cs="Arial"/>
        </w:rPr>
        <w:t xml:space="preserve">een optie tot verlenging </w:t>
      </w:r>
      <w:r w:rsidR="00B9339A">
        <w:rPr>
          <w:rFonts w:ascii="Corbel" w:hAnsi="Corbel" w:cs="Arial"/>
        </w:rPr>
        <w:t>van</w:t>
      </w:r>
      <w:r w:rsidR="00E37776" w:rsidRPr="00E37776">
        <w:rPr>
          <w:rFonts w:ascii="Corbel" w:hAnsi="Corbel" w:cs="Arial"/>
        </w:rPr>
        <w:t xml:space="preserve"> maximaal tweemaal 12 maanden. </w:t>
      </w:r>
    </w:p>
    <w:p w14:paraId="5CFF3CF9" w14:textId="3BFEA298" w:rsidR="00C91BFF" w:rsidRDefault="00E37776" w:rsidP="00925536">
      <w:pPr>
        <w:rPr>
          <w:rFonts w:ascii="Corbel" w:hAnsi="Corbel" w:cs="Arial"/>
        </w:rPr>
      </w:pPr>
      <w:r w:rsidRPr="00E37776">
        <w:rPr>
          <w:rFonts w:ascii="Corbel" w:hAnsi="Corbel" w:cs="Arial"/>
        </w:rPr>
        <w:t xml:space="preserve">Daarmee komt de maximale looptijd van de overeenkomst uit op 72 maanden. Ingangsdatum van de </w:t>
      </w:r>
      <w:r w:rsidR="007359D4">
        <w:rPr>
          <w:rFonts w:ascii="Corbel" w:hAnsi="Corbel" w:cs="Arial"/>
        </w:rPr>
        <w:t>nieuwe dienstverlenings</w:t>
      </w:r>
      <w:r w:rsidRPr="00E37776">
        <w:rPr>
          <w:rFonts w:ascii="Corbel" w:hAnsi="Corbel" w:cs="Arial"/>
        </w:rPr>
        <w:t xml:space="preserve">overeenkomst </w:t>
      </w:r>
      <w:r w:rsidR="007359D4">
        <w:rPr>
          <w:rFonts w:ascii="Corbel" w:hAnsi="Corbel" w:cs="Arial"/>
        </w:rPr>
        <w:t xml:space="preserve">is </w:t>
      </w:r>
      <w:r w:rsidRPr="00E37776">
        <w:rPr>
          <w:rFonts w:ascii="Corbel" w:hAnsi="Corbel" w:cs="Arial"/>
        </w:rPr>
        <w:t>onder voorbehoud 01-</w:t>
      </w:r>
      <w:r w:rsidR="00853C29">
        <w:rPr>
          <w:rFonts w:ascii="Corbel" w:hAnsi="Corbel" w:cs="Arial"/>
        </w:rPr>
        <w:t>01</w:t>
      </w:r>
      <w:r w:rsidRPr="00E37776">
        <w:rPr>
          <w:rFonts w:ascii="Corbel" w:hAnsi="Corbel" w:cs="Arial"/>
        </w:rPr>
        <w:t>-202</w:t>
      </w:r>
      <w:r w:rsidR="00853C29">
        <w:rPr>
          <w:rFonts w:ascii="Corbel" w:hAnsi="Corbel" w:cs="Arial"/>
        </w:rPr>
        <w:t>5</w:t>
      </w:r>
      <w:r w:rsidR="0019059B">
        <w:rPr>
          <w:rFonts w:ascii="Corbel" w:hAnsi="Corbel" w:cs="Arial"/>
        </w:rPr>
        <w:t>.</w:t>
      </w:r>
      <w:r w:rsidRPr="00E37776">
        <w:rPr>
          <w:rFonts w:ascii="Corbel" w:hAnsi="Corbel" w:cs="Arial"/>
        </w:rPr>
        <w:t xml:space="preserve"> </w:t>
      </w:r>
    </w:p>
    <w:p w14:paraId="31C686F3" w14:textId="77777777" w:rsidR="0030699C" w:rsidRPr="0030699C" w:rsidRDefault="0030699C" w:rsidP="00925536">
      <w:pPr>
        <w:pStyle w:val="Kop2"/>
        <w:spacing w:before="240" w:after="120"/>
        <w:ind w:left="0" w:firstLine="0"/>
        <w:rPr>
          <w:rFonts w:ascii="Corbel" w:hAnsi="Corbel"/>
          <w:sz w:val="18"/>
          <w:szCs w:val="18"/>
        </w:rPr>
      </w:pPr>
      <w:bookmarkStart w:id="16" w:name="_Toc169359400"/>
      <w:r w:rsidRPr="0030699C">
        <w:rPr>
          <w:rFonts w:ascii="Corbel" w:hAnsi="Corbel"/>
          <w:sz w:val="18"/>
          <w:szCs w:val="18"/>
        </w:rPr>
        <w:t>Organisatie</w:t>
      </w:r>
      <w:bookmarkEnd w:id="16"/>
    </w:p>
    <w:p w14:paraId="155C003A" w14:textId="467DE8A9" w:rsidR="000926AC" w:rsidRPr="000926AC" w:rsidRDefault="000926AC" w:rsidP="00925536">
      <w:pPr>
        <w:rPr>
          <w:rFonts w:ascii="Corbel" w:hAnsi="Corbel" w:cs="Arial"/>
        </w:rPr>
      </w:pPr>
      <w:r w:rsidRPr="09946019">
        <w:rPr>
          <w:rFonts w:ascii="Corbel" w:hAnsi="Corbel" w:cs="Arial"/>
        </w:rPr>
        <w:t>De organisatie wordt aangestuurd door een directieteam dat bestaat uit de algemeen directeur/provinciesecretaris vijf directeuren en als vaste adviseur de concerncontroller. De vijf directeuren zijn verantwoordelijk voor vijf domeinen van waaruit de werkzaamheden van de provincie worden verricht (</w:t>
      </w:r>
      <w:r w:rsidR="00062022" w:rsidRPr="09946019">
        <w:rPr>
          <w:rFonts w:ascii="Corbel" w:hAnsi="Corbel" w:cs="Arial"/>
        </w:rPr>
        <w:t>M</w:t>
      </w:r>
      <w:r w:rsidRPr="09946019">
        <w:rPr>
          <w:rFonts w:ascii="Corbel" w:hAnsi="Corbel" w:cs="Arial"/>
        </w:rPr>
        <w:t xml:space="preserve">obiliteit, </w:t>
      </w:r>
      <w:r w:rsidR="00062022" w:rsidRPr="09946019">
        <w:rPr>
          <w:rFonts w:ascii="Corbel" w:hAnsi="Corbel" w:cs="Arial"/>
        </w:rPr>
        <w:t>L</w:t>
      </w:r>
      <w:r w:rsidRPr="09946019">
        <w:rPr>
          <w:rFonts w:ascii="Corbel" w:hAnsi="Corbel" w:cs="Arial"/>
        </w:rPr>
        <w:t xml:space="preserve">andelijke </w:t>
      </w:r>
      <w:r w:rsidR="00062022" w:rsidRPr="09946019">
        <w:rPr>
          <w:rFonts w:ascii="Corbel" w:hAnsi="Corbel" w:cs="Arial"/>
        </w:rPr>
        <w:t>L</w:t>
      </w:r>
      <w:r w:rsidRPr="09946019">
        <w:rPr>
          <w:rFonts w:ascii="Corbel" w:hAnsi="Corbel" w:cs="Arial"/>
        </w:rPr>
        <w:t xml:space="preserve">eefomgeving, </w:t>
      </w:r>
      <w:r w:rsidR="00062022" w:rsidRPr="09946019">
        <w:rPr>
          <w:rFonts w:ascii="Corbel" w:hAnsi="Corbel" w:cs="Arial"/>
        </w:rPr>
        <w:t>S</w:t>
      </w:r>
      <w:r w:rsidRPr="09946019">
        <w:rPr>
          <w:rFonts w:ascii="Corbel" w:hAnsi="Corbel" w:cs="Arial"/>
        </w:rPr>
        <w:t xml:space="preserve">tedelijke </w:t>
      </w:r>
      <w:r w:rsidR="00062022" w:rsidRPr="09946019">
        <w:rPr>
          <w:rFonts w:ascii="Corbel" w:hAnsi="Corbel" w:cs="Arial"/>
        </w:rPr>
        <w:t>L</w:t>
      </w:r>
      <w:r w:rsidRPr="09946019">
        <w:rPr>
          <w:rFonts w:ascii="Corbel" w:hAnsi="Corbel" w:cs="Arial"/>
        </w:rPr>
        <w:t xml:space="preserve">eefomgeving, </w:t>
      </w:r>
      <w:r w:rsidR="00062022" w:rsidRPr="09946019">
        <w:rPr>
          <w:rFonts w:ascii="Corbel" w:hAnsi="Corbel" w:cs="Arial"/>
        </w:rPr>
        <w:t>S</w:t>
      </w:r>
      <w:r w:rsidRPr="09946019">
        <w:rPr>
          <w:rFonts w:ascii="Corbel" w:hAnsi="Corbel" w:cs="Arial"/>
        </w:rPr>
        <w:t xml:space="preserve">trategie en </w:t>
      </w:r>
      <w:r w:rsidR="00062022" w:rsidRPr="09946019">
        <w:rPr>
          <w:rFonts w:ascii="Corbel" w:hAnsi="Corbel" w:cs="Arial"/>
        </w:rPr>
        <w:t>B</w:t>
      </w:r>
      <w:r w:rsidRPr="09946019">
        <w:rPr>
          <w:rFonts w:ascii="Corbel" w:hAnsi="Corbel" w:cs="Arial"/>
        </w:rPr>
        <w:t xml:space="preserve">estuur </w:t>
      </w:r>
      <w:r w:rsidR="005D2B28">
        <w:rPr>
          <w:rFonts w:ascii="Corbel" w:hAnsi="Corbel" w:cs="Arial"/>
        </w:rPr>
        <w:t xml:space="preserve">(S&amp;B) </w:t>
      </w:r>
      <w:r w:rsidRPr="09946019">
        <w:rPr>
          <w:rFonts w:ascii="Corbel" w:hAnsi="Corbel" w:cs="Arial"/>
        </w:rPr>
        <w:t>en</w:t>
      </w:r>
      <w:r w:rsidR="00333696" w:rsidRPr="00333696">
        <w:rPr>
          <w:rFonts w:ascii="Roboto" w:hAnsi="Roboto"/>
          <w:color w:val="333333"/>
          <w:sz w:val="27"/>
          <w:szCs w:val="27"/>
          <w:shd w:val="clear" w:color="auto" w:fill="FFFFFF"/>
        </w:rPr>
        <w:t xml:space="preserve"> </w:t>
      </w:r>
      <w:r w:rsidR="00333696" w:rsidRPr="09946019">
        <w:rPr>
          <w:rFonts w:ascii="Corbel" w:hAnsi="Corbel" w:cs="Arial"/>
        </w:rPr>
        <w:t>Bedrijfsvoering, Informatie en Organisatie (BIO)</w:t>
      </w:r>
      <w:r w:rsidR="009E06BB" w:rsidRPr="09946019">
        <w:rPr>
          <w:rFonts w:ascii="Corbel" w:hAnsi="Corbel" w:cs="Arial"/>
        </w:rPr>
        <w:t>)</w:t>
      </w:r>
      <w:r w:rsidRPr="09946019">
        <w:rPr>
          <w:rFonts w:ascii="Corbel" w:hAnsi="Corbel" w:cs="Arial"/>
        </w:rPr>
        <w:t xml:space="preserve">. Daarnaast is er een kleine eenheid </w:t>
      </w:r>
      <w:proofErr w:type="spellStart"/>
      <w:r w:rsidR="009E06BB" w:rsidRPr="09946019">
        <w:rPr>
          <w:rFonts w:ascii="Corbel" w:hAnsi="Corbel" w:cs="Arial"/>
        </w:rPr>
        <w:t>C</w:t>
      </w:r>
      <w:r w:rsidRPr="09946019">
        <w:rPr>
          <w:rFonts w:ascii="Corbel" w:hAnsi="Corbel" w:cs="Arial"/>
        </w:rPr>
        <w:t>oncerncontrol</w:t>
      </w:r>
      <w:proofErr w:type="spellEnd"/>
      <w:r w:rsidRPr="09946019">
        <w:rPr>
          <w:rFonts w:ascii="Corbel" w:hAnsi="Corbel" w:cs="Arial"/>
        </w:rPr>
        <w:t xml:space="preserve"> </w:t>
      </w:r>
      <w:r w:rsidR="00280F05" w:rsidRPr="09946019">
        <w:rPr>
          <w:rFonts w:ascii="Corbel" w:hAnsi="Corbel" w:cs="Arial"/>
        </w:rPr>
        <w:t xml:space="preserve">(CCO) </w:t>
      </w:r>
      <w:r w:rsidRPr="09946019">
        <w:rPr>
          <w:rFonts w:ascii="Corbel" w:hAnsi="Corbel" w:cs="Arial"/>
        </w:rPr>
        <w:t>die rechtstreeks rapporteert aan de algemeen directeur</w:t>
      </w:r>
      <w:r w:rsidR="005D2B28">
        <w:rPr>
          <w:rFonts w:ascii="Corbel" w:hAnsi="Corbel" w:cs="Arial"/>
        </w:rPr>
        <w:t xml:space="preserve"> en GS</w:t>
      </w:r>
      <w:r w:rsidRPr="09946019">
        <w:rPr>
          <w:rFonts w:ascii="Corbel" w:hAnsi="Corbel" w:cs="Arial"/>
        </w:rPr>
        <w:t xml:space="preserve">. </w:t>
      </w:r>
    </w:p>
    <w:p w14:paraId="058172DC" w14:textId="0EEB4305" w:rsidR="000926AC" w:rsidRPr="000926AC" w:rsidRDefault="000926AC" w:rsidP="00925536">
      <w:pPr>
        <w:rPr>
          <w:rFonts w:ascii="Corbel" w:hAnsi="Corbel" w:cs="Arial"/>
          <w:b/>
          <w:bCs/>
        </w:rPr>
      </w:pPr>
      <w:r w:rsidRPr="09946019">
        <w:rPr>
          <w:rFonts w:ascii="Corbel" w:hAnsi="Corbel" w:cs="Arial"/>
        </w:rPr>
        <w:t xml:space="preserve">De verantwoordelijkheid voor de P&amp;C cyclus berust bij het domein </w:t>
      </w:r>
      <w:r w:rsidR="00917F8B" w:rsidRPr="09946019">
        <w:rPr>
          <w:rFonts w:ascii="Corbel" w:hAnsi="Corbel" w:cs="Arial"/>
        </w:rPr>
        <w:t>BIO</w:t>
      </w:r>
      <w:r w:rsidRPr="09946019">
        <w:rPr>
          <w:rFonts w:ascii="Corbel" w:hAnsi="Corbel" w:cs="Arial"/>
        </w:rPr>
        <w:t>. Dat betekent zij ook verantwoordelijk is voor het opstellen van de jaarrekening en het balansdossier (de jaarrekening</w:t>
      </w:r>
      <w:r w:rsidR="00B71FFA">
        <w:rPr>
          <w:rFonts w:ascii="Corbel" w:hAnsi="Corbel" w:cs="Arial"/>
        </w:rPr>
        <w:t>,</w:t>
      </w:r>
      <w:r w:rsidRPr="09946019">
        <w:rPr>
          <w:rFonts w:ascii="Corbel" w:hAnsi="Corbel" w:cs="Arial"/>
        </w:rPr>
        <w:t xml:space="preserve"> begroting </w:t>
      </w:r>
      <w:r w:rsidR="00B71FFA">
        <w:rPr>
          <w:rFonts w:ascii="Corbel" w:hAnsi="Corbel" w:cs="Arial"/>
        </w:rPr>
        <w:t xml:space="preserve">en andere P&amp;C documenten </w:t>
      </w:r>
      <w:r w:rsidRPr="09946019">
        <w:rPr>
          <w:rFonts w:ascii="Corbel" w:hAnsi="Corbel" w:cs="Arial"/>
        </w:rPr>
        <w:t xml:space="preserve">zijn te downloaden via </w:t>
      </w:r>
      <w:hyperlink r:id="rId25" w:history="1">
        <w:r w:rsidR="00352BE5" w:rsidRPr="00331DF1">
          <w:rPr>
            <w:rStyle w:val="Hyperlink"/>
            <w:rFonts w:ascii="Corbel" w:hAnsi="Corbel" w:cs="Arial"/>
          </w:rPr>
          <w:t>provincie-utrecht.pcportal.nl</w:t>
        </w:r>
      </w:hyperlink>
      <w:r w:rsidRPr="09946019">
        <w:rPr>
          <w:rFonts w:ascii="Corbel" w:hAnsi="Corbel" w:cs="Arial"/>
        </w:rPr>
        <w:t xml:space="preserve">. Elk </w:t>
      </w:r>
      <w:r w:rsidR="00075FA1">
        <w:rPr>
          <w:rFonts w:ascii="Corbel" w:hAnsi="Corbel" w:cs="Arial"/>
        </w:rPr>
        <w:t>programma</w:t>
      </w:r>
      <w:r w:rsidRPr="09946019">
        <w:rPr>
          <w:rFonts w:ascii="Corbel" w:hAnsi="Corbel" w:cs="Arial"/>
        </w:rPr>
        <w:t xml:space="preserve"> heeft een financial controller (gepositioneerd binnen bedrijfsvoering) en een business controller (gepositioneerd binnen </w:t>
      </w:r>
      <w:proofErr w:type="spellStart"/>
      <w:r w:rsidR="003E5561" w:rsidRPr="09946019">
        <w:rPr>
          <w:rFonts w:ascii="Corbel" w:hAnsi="Corbel" w:cs="Arial"/>
        </w:rPr>
        <w:t>C</w:t>
      </w:r>
      <w:r w:rsidRPr="09946019">
        <w:rPr>
          <w:rFonts w:ascii="Corbel" w:hAnsi="Corbel" w:cs="Arial"/>
        </w:rPr>
        <w:t>oncerncontrol</w:t>
      </w:r>
      <w:proofErr w:type="spellEnd"/>
      <w:r w:rsidRPr="09946019">
        <w:rPr>
          <w:rFonts w:ascii="Corbel" w:hAnsi="Corbel" w:cs="Arial"/>
        </w:rPr>
        <w:t xml:space="preserve">). De eenheid </w:t>
      </w:r>
      <w:proofErr w:type="spellStart"/>
      <w:r w:rsidR="009A473B">
        <w:rPr>
          <w:rFonts w:ascii="Corbel" w:hAnsi="Corbel" w:cs="Arial"/>
        </w:rPr>
        <w:t>C</w:t>
      </w:r>
      <w:r w:rsidRPr="09946019">
        <w:rPr>
          <w:rFonts w:ascii="Corbel" w:hAnsi="Corbel" w:cs="Arial"/>
        </w:rPr>
        <w:t>oncerncontrol</w:t>
      </w:r>
      <w:proofErr w:type="spellEnd"/>
      <w:r w:rsidRPr="09946019">
        <w:rPr>
          <w:rFonts w:ascii="Corbel" w:hAnsi="Corbel" w:cs="Arial"/>
        </w:rPr>
        <w:t xml:space="preserve"> onder leiding van de provinciaal controller, toetst de werking van het systeem van interne beheersing en voert daarvoor onderzoeken en audits uit op basis van het systeem van de '</w:t>
      </w:r>
      <w:proofErr w:type="spellStart"/>
      <w:r w:rsidR="0022438D">
        <w:rPr>
          <w:rFonts w:ascii="Corbel" w:hAnsi="Corbel" w:cs="Arial"/>
        </w:rPr>
        <w:t>three</w:t>
      </w:r>
      <w:proofErr w:type="spellEnd"/>
      <w:r w:rsidR="0022438D">
        <w:rPr>
          <w:rFonts w:ascii="Corbel" w:hAnsi="Corbel" w:cs="Arial"/>
        </w:rPr>
        <w:t xml:space="preserve"> </w:t>
      </w:r>
      <w:proofErr w:type="spellStart"/>
      <w:r w:rsidRPr="09946019">
        <w:rPr>
          <w:rFonts w:ascii="Corbel" w:hAnsi="Corbel" w:cs="Arial"/>
        </w:rPr>
        <w:t>lines</w:t>
      </w:r>
      <w:proofErr w:type="spellEnd"/>
      <w:r w:rsidR="009A473B">
        <w:rPr>
          <w:rFonts w:ascii="Corbel" w:hAnsi="Corbel" w:cs="Arial"/>
        </w:rPr>
        <w:t>’</w:t>
      </w:r>
      <w:r w:rsidRPr="09946019">
        <w:rPr>
          <w:rFonts w:ascii="Corbel" w:hAnsi="Corbel" w:cs="Arial"/>
        </w:rPr>
        <w:t xml:space="preserve">. Daarnaast adviseert </w:t>
      </w:r>
      <w:proofErr w:type="spellStart"/>
      <w:r w:rsidR="009A473B">
        <w:rPr>
          <w:rFonts w:ascii="Corbel" w:hAnsi="Corbel" w:cs="Arial"/>
        </w:rPr>
        <w:t>C</w:t>
      </w:r>
      <w:r w:rsidRPr="09946019">
        <w:rPr>
          <w:rFonts w:ascii="Corbel" w:hAnsi="Corbel" w:cs="Arial"/>
        </w:rPr>
        <w:t>oncerncontrol</w:t>
      </w:r>
      <w:proofErr w:type="spellEnd"/>
      <w:r w:rsidRPr="09946019">
        <w:rPr>
          <w:rFonts w:ascii="Corbel" w:hAnsi="Corbel" w:cs="Arial"/>
        </w:rPr>
        <w:t xml:space="preserve"> </w:t>
      </w:r>
      <w:r w:rsidR="009A473B">
        <w:rPr>
          <w:rFonts w:ascii="Corbel" w:hAnsi="Corbel" w:cs="Arial"/>
        </w:rPr>
        <w:t xml:space="preserve">de </w:t>
      </w:r>
      <w:r w:rsidRPr="09946019">
        <w:rPr>
          <w:rFonts w:ascii="Corbel" w:hAnsi="Corbel" w:cs="Arial"/>
        </w:rPr>
        <w:t>directie</w:t>
      </w:r>
      <w:r w:rsidR="00D9466C">
        <w:rPr>
          <w:rFonts w:ascii="Corbel" w:hAnsi="Corbel" w:cs="Arial"/>
        </w:rPr>
        <w:t>,</w:t>
      </w:r>
      <w:r w:rsidRPr="09946019">
        <w:rPr>
          <w:rFonts w:ascii="Corbel" w:hAnsi="Corbel" w:cs="Arial"/>
        </w:rPr>
        <w:t xml:space="preserve"> het college van GS en de </w:t>
      </w:r>
      <w:bookmarkStart w:id="17" w:name="_Hlk168397767"/>
      <w:r w:rsidRPr="09946019">
        <w:rPr>
          <w:rFonts w:ascii="Corbel" w:hAnsi="Corbel" w:cs="Arial"/>
        </w:rPr>
        <w:t xml:space="preserve">Financiële auditcommissie </w:t>
      </w:r>
      <w:bookmarkEnd w:id="17"/>
      <w:r w:rsidRPr="09946019">
        <w:rPr>
          <w:rFonts w:ascii="Corbel" w:hAnsi="Corbel" w:cs="Arial"/>
        </w:rPr>
        <w:t>over het te voeren financieel beleid en beheer. De provinciaal controller voert zijn werkzaamheden uit op basis van het controllerstatuut (zie</w:t>
      </w:r>
      <w:r w:rsidR="0022438D">
        <w:rPr>
          <w:rFonts w:ascii="Corbel" w:hAnsi="Corbel" w:cs="Arial"/>
        </w:rPr>
        <w:t xml:space="preserve">: </w:t>
      </w:r>
      <w:hyperlink r:id="rId26">
        <w:r w:rsidRPr="09946019">
          <w:rPr>
            <w:rStyle w:val="Hyperlink"/>
            <w:rFonts w:ascii="Corbel" w:hAnsi="Corbel" w:cs="Arial"/>
          </w:rPr>
          <w:t>Provinciaal blad 2023, 7196 | Overheid.nl &gt; Officiële bekendmakingen (officielebekendmakingen.nl)</w:t>
        </w:r>
      </w:hyperlink>
      <w:r w:rsidRPr="09946019">
        <w:rPr>
          <w:rFonts w:ascii="Corbel" w:hAnsi="Corbel" w:cs="Arial"/>
        </w:rPr>
        <w:t xml:space="preserve">). De coördinatie van de accountantscontrole op basis van de verantwoordelijkheid voor de P&amp;C Cyclus berust bij </w:t>
      </w:r>
      <w:r w:rsidR="00B07FCA">
        <w:rPr>
          <w:rFonts w:ascii="Corbel" w:hAnsi="Corbel" w:cs="Arial"/>
        </w:rPr>
        <w:t xml:space="preserve">het domein </w:t>
      </w:r>
      <w:r w:rsidRPr="09946019">
        <w:rPr>
          <w:rFonts w:ascii="Corbel" w:hAnsi="Corbel" w:cs="Arial"/>
        </w:rPr>
        <w:t xml:space="preserve">BIO. </w:t>
      </w:r>
    </w:p>
    <w:p w14:paraId="540F4DCB" w14:textId="77777777" w:rsidR="00695D68" w:rsidRDefault="00695D68" w:rsidP="00925536">
      <w:pPr>
        <w:rPr>
          <w:rFonts w:ascii="Corbel" w:hAnsi="Corbel" w:cs="Arial"/>
          <w:b/>
          <w:bCs/>
          <w:iCs/>
          <w:szCs w:val="18"/>
        </w:rPr>
      </w:pPr>
    </w:p>
    <w:p w14:paraId="522027D4" w14:textId="0173D717" w:rsidR="000926AC" w:rsidRPr="000926AC" w:rsidRDefault="000926AC" w:rsidP="00925536">
      <w:pPr>
        <w:rPr>
          <w:rFonts w:ascii="Corbel" w:hAnsi="Corbel" w:cs="Arial"/>
          <w:b/>
          <w:bCs/>
          <w:iCs/>
          <w:szCs w:val="18"/>
        </w:rPr>
      </w:pPr>
      <w:r w:rsidRPr="000926AC">
        <w:rPr>
          <w:rFonts w:ascii="Corbel" w:hAnsi="Corbel" w:cs="Arial"/>
          <w:b/>
          <w:bCs/>
          <w:iCs/>
          <w:szCs w:val="18"/>
        </w:rPr>
        <w:lastRenderedPageBreak/>
        <w:t>Specifieke organisatiekenmerken</w:t>
      </w:r>
    </w:p>
    <w:p w14:paraId="36A4DBEA" w14:textId="77777777" w:rsidR="000926AC" w:rsidRPr="000926AC" w:rsidRDefault="000926AC" w:rsidP="00925536">
      <w:pPr>
        <w:rPr>
          <w:rFonts w:ascii="Corbel" w:hAnsi="Corbel" w:cs="Arial"/>
          <w:i/>
          <w:iCs/>
          <w:szCs w:val="18"/>
        </w:rPr>
      </w:pPr>
    </w:p>
    <w:p w14:paraId="6D95690F" w14:textId="77777777" w:rsidR="000926AC" w:rsidRPr="000926AC" w:rsidRDefault="000926AC" w:rsidP="00925536">
      <w:pPr>
        <w:rPr>
          <w:rFonts w:ascii="Corbel" w:hAnsi="Corbel" w:cs="Arial"/>
          <w:i/>
          <w:iCs/>
          <w:szCs w:val="18"/>
        </w:rPr>
      </w:pPr>
      <w:r w:rsidRPr="000926AC">
        <w:rPr>
          <w:rFonts w:ascii="Corbel" w:hAnsi="Corbel" w:cs="Arial"/>
          <w:i/>
          <w:iCs/>
          <w:szCs w:val="18"/>
        </w:rPr>
        <w:t>Trambedrijf en Uithoflijn</w:t>
      </w:r>
    </w:p>
    <w:p w14:paraId="4C4F0306" w14:textId="14FDC3CF" w:rsidR="00A618D7" w:rsidRDefault="000926AC" w:rsidP="00925536">
      <w:pPr>
        <w:rPr>
          <w:rFonts w:ascii="Corbel" w:hAnsi="Corbel" w:cs="Arial"/>
        </w:rPr>
      </w:pPr>
      <w:r w:rsidRPr="59CCE593">
        <w:rPr>
          <w:rFonts w:ascii="Corbel" w:hAnsi="Corbel" w:cs="Arial"/>
        </w:rPr>
        <w:t>De provincie Utrecht beschikt als enige provincie in Nederland over een trambedrijf.</w:t>
      </w:r>
      <w:r w:rsidR="005979AE">
        <w:rPr>
          <w:rFonts w:ascii="Corbel" w:hAnsi="Corbel" w:cs="Arial"/>
        </w:rPr>
        <w:t xml:space="preserve"> </w:t>
      </w:r>
      <w:r w:rsidR="00D81B38" w:rsidRPr="00D81B38">
        <w:rPr>
          <w:rFonts w:ascii="Corbel" w:hAnsi="Corbel" w:cs="Arial"/>
        </w:rPr>
        <w:t xml:space="preserve">Het tramnetwerk bestaat uit de lijnen Nieuwegein Zuid en IJsselstein – Nieuwegein Centrum – Utrecht Centraal. </w:t>
      </w:r>
      <w:r w:rsidR="005979AE">
        <w:rPr>
          <w:rFonts w:ascii="Corbel" w:hAnsi="Corbel" w:cs="Arial"/>
        </w:rPr>
        <w:t>De provincie is voornemens om delen van dit trambedrijf</w:t>
      </w:r>
      <w:r w:rsidR="00AF3FE2">
        <w:rPr>
          <w:rFonts w:ascii="Corbel" w:hAnsi="Corbel" w:cs="Arial"/>
        </w:rPr>
        <w:t xml:space="preserve"> </w:t>
      </w:r>
      <w:r w:rsidR="00B07FCA">
        <w:rPr>
          <w:rFonts w:ascii="Corbel" w:hAnsi="Corbel" w:cs="Arial"/>
        </w:rPr>
        <w:t xml:space="preserve">in de toekomst </w:t>
      </w:r>
      <w:r w:rsidR="00AF3FE2">
        <w:rPr>
          <w:rFonts w:ascii="Corbel" w:hAnsi="Corbel" w:cs="Arial"/>
        </w:rPr>
        <w:t>te verzelfstandigen,</w:t>
      </w:r>
      <w:r w:rsidRPr="59CCE593">
        <w:rPr>
          <w:rFonts w:ascii="Corbel" w:hAnsi="Corbel" w:cs="Arial"/>
        </w:rPr>
        <w:t xml:space="preserve"> waarbij de provincie 100% aandeelhouder wordt van de nieuw opgerichte vennootschap en eigenaar blijft van de assets en het onderhoud daarvan</w:t>
      </w:r>
      <w:r w:rsidR="002F1C60" w:rsidRPr="59CCE593">
        <w:rPr>
          <w:rFonts w:ascii="Corbel" w:hAnsi="Corbel" w:cs="Arial"/>
        </w:rPr>
        <w:t>.</w:t>
      </w:r>
      <w:r w:rsidRPr="59CCE593">
        <w:rPr>
          <w:rFonts w:ascii="Corbel" w:hAnsi="Corbel" w:cs="Arial"/>
        </w:rPr>
        <w:t xml:space="preserve"> </w:t>
      </w:r>
      <w:r w:rsidR="004B121F" w:rsidRPr="004B121F">
        <w:rPr>
          <w:rFonts w:ascii="Corbel" w:hAnsi="Corbel" w:cs="Arial"/>
        </w:rPr>
        <w:t xml:space="preserve">Er komt een definitief besluit over de verzelfstandiging van het trambedrijf medio 2024. </w:t>
      </w:r>
      <w:r w:rsidR="004B121F" w:rsidRPr="0B364539">
        <w:rPr>
          <w:rFonts w:ascii="Corbel" w:hAnsi="Corbel" w:cs="Arial"/>
        </w:rPr>
        <w:t xml:space="preserve">De </w:t>
      </w:r>
      <w:r w:rsidR="00A618D7" w:rsidRPr="0B364539">
        <w:rPr>
          <w:rFonts w:ascii="Corbel" w:hAnsi="Corbel" w:cs="Arial"/>
        </w:rPr>
        <w:t>transitie</w:t>
      </w:r>
      <w:r w:rsidR="004B121F" w:rsidRPr="004B121F">
        <w:rPr>
          <w:rFonts w:ascii="Corbel" w:hAnsi="Corbel" w:cs="Arial"/>
        </w:rPr>
        <w:t xml:space="preserve"> zal dan mogelijk in 2025 plaatsvinden waarbij uiteindelijk de concessieverlening en tramactiviteiten voor een deel bij de provincie achterblijven. </w:t>
      </w:r>
      <w:r w:rsidR="00462C09">
        <w:rPr>
          <w:rFonts w:ascii="Corbel" w:hAnsi="Corbel" w:cs="Arial"/>
        </w:rPr>
        <w:t>Bij eventuele nieuwe</w:t>
      </w:r>
      <w:r w:rsidR="00C779CB">
        <w:rPr>
          <w:rFonts w:ascii="Corbel" w:hAnsi="Corbel" w:cs="Arial"/>
        </w:rPr>
        <w:t xml:space="preserve"> infraprojecten</w:t>
      </w:r>
      <w:r w:rsidR="004B121F" w:rsidRPr="004B121F">
        <w:rPr>
          <w:rFonts w:ascii="Corbel" w:hAnsi="Corbel" w:cs="Arial"/>
        </w:rPr>
        <w:t>, dan z</w:t>
      </w:r>
      <w:r w:rsidR="00CD741D">
        <w:rPr>
          <w:rFonts w:ascii="Corbel" w:hAnsi="Corbel" w:cs="Arial"/>
        </w:rPr>
        <w:t>ullen</w:t>
      </w:r>
      <w:r w:rsidR="004B121F" w:rsidRPr="004B121F">
        <w:rPr>
          <w:rFonts w:ascii="Corbel" w:hAnsi="Corbel" w:cs="Arial"/>
        </w:rPr>
        <w:t xml:space="preserve"> dit  project</w:t>
      </w:r>
      <w:r w:rsidR="00CD741D">
        <w:rPr>
          <w:rFonts w:ascii="Corbel" w:hAnsi="Corbel" w:cs="Arial"/>
        </w:rPr>
        <w:t>en</w:t>
      </w:r>
      <w:r w:rsidR="004B121F" w:rsidRPr="004B121F">
        <w:rPr>
          <w:rFonts w:ascii="Corbel" w:hAnsi="Corbel" w:cs="Arial"/>
        </w:rPr>
        <w:t xml:space="preserve"> zijn waar de provincie Utrecht mede opdrachtgever van is. De BV trambedrijf kan een eigen accountant aanstellen. </w:t>
      </w:r>
    </w:p>
    <w:p w14:paraId="6370C5E4" w14:textId="2B4D374B" w:rsidR="000926AC" w:rsidRPr="000926AC" w:rsidRDefault="000926AC" w:rsidP="00925536">
      <w:pPr>
        <w:rPr>
          <w:rFonts w:ascii="Corbel" w:hAnsi="Corbel" w:cs="Arial"/>
          <w:i/>
          <w:iCs/>
          <w:szCs w:val="18"/>
        </w:rPr>
      </w:pPr>
    </w:p>
    <w:p w14:paraId="7864B728" w14:textId="77777777" w:rsidR="000926AC" w:rsidRPr="000926AC" w:rsidRDefault="000926AC" w:rsidP="00925536">
      <w:pPr>
        <w:rPr>
          <w:rFonts w:ascii="Corbel" w:hAnsi="Corbel" w:cs="Arial"/>
          <w:i/>
          <w:iCs/>
          <w:szCs w:val="18"/>
        </w:rPr>
      </w:pPr>
      <w:r w:rsidRPr="000926AC">
        <w:rPr>
          <w:rFonts w:ascii="Corbel" w:hAnsi="Corbel" w:cs="Arial"/>
          <w:i/>
          <w:iCs/>
          <w:szCs w:val="18"/>
        </w:rPr>
        <w:t>Grondexploitaties Hart voor de Heuvelrug en Vliegtuigbasis Soesterberg</w:t>
      </w:r>
    </w:p>
    <w:p w14:paraId="4AD378FC" w14:textId="73CB6E31" w:rsidR="000926AC" w:rsidRPr="000926AC" w:rsidRDefault="000926AC" w:rsidP="00925536">
      <w:pPr>
        <w:rPr>
          <w:rFonts w:ascii="Corbel" w:hAnsi="Corbel" w:cs="Arial"/>
          <w:iCs/>
          <w:szCs w:val="18"/>
        </w:rPr>
      </w:pPr>
      <w:r w:rsidRPr="000926AC">
        <w:rPr>
          <w:rFonts w:ascii="Corbel" w:hAnsi="Corbel" w:cs="Arial"/>
          <w:iCs/>
          <w:szCs w:val="18"/>
        </w:rPr>
        <w:t>De gebiedsontwikkeling Hart van de Heuvelrug/Vliegbasis Soesterberg betreft een integrale gebiedsvisie voor een groot gebied op grond van de gemeenten Soest en Zeist en van de provincie Utrecht, met name de voormalige Vliegbasis Soesterberg. De provincie heeft bij het sluiten van de Vliegbasis Soesterberg het terrein van de voormalig-vliegbasis gekocht. Het doel van de provincie is om het gebied geschikt te maken voor recreatie, woningen en bedrijfsterreinen met behoud en ontwikkeling van de natuurwaarden. Om deze ontwikkeling te financieren ontwikkelt de provincie op dit moment een woonwijk aan de rand van het gebied. Planning is dat het totale project uiterlijk mei 2030 is afgerond. Er wordt hiervoor een afzonderlijke vennootschap opgericht die deze taak voor rekening en risico van de provincie gaat uitvoeren.</w:t>
      </w:r>
      <w:r w:rsidR="00DC4760" w:rsidRPr="00A618D7">
        <w:rPr>
          <w:rFonts w:ascii="Corbel" w:hAnsi="Corbel" w:cs="Arial"/>
          <w:iCs/>
          <w:szCs w:val="18"/>
        </w:rPr>
        <w:t xml:space="preserve"> De </w:t>
      </w:r>
      <w:r w:rsidR="00444DFF" w:rsidRPr="00444DFF">
        <w:rPr>
          <w:rFonts w:ascii="Corbel" w:hAnsi="Corbel" w:cs="Arial"/>
          <w:iCs/>
          <w:szCs w:val="18"/>
        </w:rPr>
        <w:t>BV H</w:t>
      </w:r>
      <w:r w:rsidR="00DC4760">
        <w:rPr>
          <w:rFonts w:ascii="Corbel" w:hAnsi="Corbel" w:cs="Arial"/>
          <w:iCs/>
          <w:szCs w:val="18"/>
        </w:rPr>
        <w:t xml:space="preserve">art </w:t>
      </w:r>
      <w:r w:rsidR="00444DFF" w:rsidRPr="00444DFF">
        <w:rPr>
          <w:rFonts w:ascii="Corbel" w:hAnsi="Corbel" w:cs="Arial"/>
          <w:iCs/>
          <w:szCs w:val="18"/>
        </w:rPr>
        <w:t>v</w:t>
      </w:r>
      <w:r w:rsidR="00DC4760">
        <w:rPr>
          <w:rFonts w:ascii="Corbel" w:hAnsi="Corbel" w:cs="Arial"/>
          <w:iCs/>
          <w:szCs w:val="18"/>
        </w:rPr>
        <w:t xml:space="preserve">an </w:t>
      </w:r>
      <w:r w:rsidR="00444DFF" w:rsidRPr="00444DFF">
        <w:rPr>
          <w:rFonts w:ascii="Corbel" w:hAnsi="Corbel" w:cs="Arial"/>
          <w:iCs/>
          <w:szCs w:val="18"/>
        </w:rPr>
        <w:t>d</w:t>
      </w:r>
      <w:r w:rsidR="00DC4760">
        <w:rPr>
          <w:rFonts w:ascii="Corbel" w:hAnsi="Corbel" w:cs="Arial"/>
          <w:iCs/>
          <w:szCs w:val="18"/>
        </w:rPr>
        <w:t xml:space="preserve">e </w:t>
      </w:r>
      <w:r w:rsidR="00444DFF" w:rsidRPr="00444DFF">
        <w:rPr>
          <w:rFonts w:ascii="Corbel" w:hAnsi="Corbel" w:cs="Arial"/>
          <w:iCs/>
          <w:szCs w:val="18"/>
        </w:rPr>
        <w:t>H</w:t>
      </w:r>
      <w:r w:rsidR="00DC4760">
        <w:rPr>
          <w:rFonts w:ascii="Corbel" w:hAnsi="Corbel" w:cs="Arial"/>
          <w:iCs/>
          <w:szCs w:val="18"/>
        </w:rPr>
        <w:t>euvelrug</w:t>
      </w:r>
      <w:r w:rsidR="00444DFF" w:rsidRPr="00444DFF">
        <w:rPr>
          <w:rFonts w:ascii="Corbel" w:hAnsi="Corbel" w:cs="Arial"/>
          <w:iCs/>
          <w:szCs w:val="18"/>
        </w:rPr>
        <w:t xml:space="preserve"> is in oprichting</w:t>
      </w:r>
      <w:r w:rsidR="00DC4760">
        <w:rPr>
          <w:rFonts w:ascii="Corbel" w:hAnsi="Corbel" w:cs="Arial"/>
          <w:iCs/>
          <w:szCs w:val="18"/>
        </w:rPr>
        <w:t>.</w:t>
      </w:r>
      <w:r w:rsidR="00444DFF" w:rsidRPr="00444DFF">
        <w:rPr>
          <w:rFonts w:ascii="Corbel" w:hAnsi="Corbel" w:cs="Arial"/>
          <w:iCs/>
          <w:szCs w:val="18"/>
        </w:rPr>
        <w:t xml:space="preserve"> De</w:t>
      </w:r>
      <w:r w:rsidR="00DC4760">
        <w:rPr>
          <w:rFonts w:ascii="Corbel" w:hAnsi="Corbel" w:cs="Arial"/>
          <w:iCs/>
          <w:szCs w:val="18"/>
        </w:rPr>
        <w:t>ze</w:t>
      </w:r>
      <w:r w:rsidR="00444DFF" w:rsidRPr="00444DFF">
        <w:rPr>
          <w:rFonts w:ascii="Corbel" w:hAnsi="Corbel" w:cs="Arial"/>
          <w:iCs/>
          <w:szCs w:val="18"/>
        </w:rPr>
        <w:t xml:space="preserve"> BV zal een eigen accountant aanstellen en wordt dan voor </w:t>
      </w:r>
      <w:r w:rsidR="00634B3C">
        <w:rPr>
          <w:rFonts w:ascii="Corbel" w:hAnsi="Corbel" w:cs="Arial"/>
          <w:iCs/>
          <w:szCs w:val="18"/>
        </w:rPr>
        <w:t>de provincie</w:t>
      </w:r>
      <w:r w:rsidR="00444DFF" w:rsidRPr="00444DFF">
        <w:rPr>
          <w:rFonts w:ascii="Corbel" w:hAnsi="Corbel" w:cs="Arial"/>
          <w:iCs/>
          <w:szCs w:val="18"/>
        </w:rPr>
        <w:t xml:space="preserve"> ook een verbonden partij, met bijzondere kenmerken en historie.</w:t>
      </w:r>
    </w:p>
    <w:p w14:paraId="2DD53457" w14:textId="77777777" w:rsidR="000926AC" w:rsidRPr="000926AC" w:rsidRDefault="000926AC" w:rsidP="00925536">
      <w:pPr>
        <w:rPr>
          <w:rFonts w:ascii="Corbel" w:hAnsi="Corbel" w:cs="Arial"/>
          <w:i/>
          <w:iCs/>
          <w:szCs w:val="18"/>
        </w:rPr>
      </w:pPr>
    </w:p>
    <w:p w14:paraId="6745AA72" w14:textId="77777777" w:rsidR="000926AC" w:rsidRPr="000926AC" w:rsidRDefault="000926AC" w:rsidP="00925536">
      <w:pPr>
        <w:rPr>
          <w:rFonts w:ascii="Corbel" w:hAnsi="Corbel" w:cs="Arial"/>
          <w:i/>
          <w:iCs/>
          <w:szCs w:val="18"/>
        </w:rPr>
      </w:pPr>
      <w:r w:rsidRPr="000926AC">
        <w:rPr>
          <w:rFonts w:ascii="Corbel" w:hAnsi="Corbel" w:cs="Arial"/>
          <w:i/>
          <w:iCs/>
          <w:szCs w:val="18"/>
        </w:rPr>
        <w:t>Digitalisering en systemen</w:t>
      </w:r>
    </w:p>
    <w:p w14:paraId="5EEB6D62" w14:textId="39DE9A49" w:rsidR="001C4EF8" w:rsidRPr="001C4EF8" w:rsidRDefault="000926AC" w:rsidP="00925536">
      <w:pPr>
        <w:rPr>
          <w:rFonts w:ascii="Corbel" w:hAnsi="Corbel" w:cs="Arial"/>
        </w:rPr>
      </w:pPr>
      <w:r w:rsidRPr="46F46F77">
        <w:rPr>
          <w:rFonts w:ascii="Corbel" w:hAnsi="Corbel" w:cs="Arial"/>
        </w:rPr>
        <w:t>De financiële administratie en het bestelproces zijn in SAP 4Hana geautomatiseerd</w:t>
      </w:r>
      <w:r w:rsidR="005F10DE" w:rsidRPr="46F46F77">
        <w:rPr>
          <w:rFonts w:ascii="Corbel" w:hAnsi="Corbel" w:cs="Arial"/>
        </w:rPr>
        <w:t>.</w:t>
      </w:r>
      <w:r w:rsidR="005F10DE">
        <w:t xml:space="preserve"> </w:t>
      </w:r>
      <w:r w:rsidR="005F10DE" w:rsidRPr="46F46F77">
        <w:rPr>
          <w:rFonts w:ascii="Corbel" w:hAnsi="Corbel" w:cs="Arial"/>
        </w:rPr>
        <w:t>Dit systeem is begin 2024 geïmplementeerd</w:t>
      </w:r>
      <w:r w:rsidRPr="46F46F77">
        <w:rPr>
          <w:rFonts w:ascii="Corbel" w:hAnsi="Corbel" w:cs="Arial"/>
        </w:rPr>
        <w:t xml:space="preserve">. Een belangrijk deel van de P&amp;C-cyclus wordt ondersteund door LIAS. Voor het beheer van contracten wordt op dit moment gewerkt met </w:t>
      </w:r>
      <w:r w:rsidR="00993912" w:rsidRPr="46F46F77">
        <w:rPr>
          <w:rFonts w:ascii="Corbel" w:hAnsi="Corbel" w:cs="Arial"/>
        </w:rPr>
        <w:t xml:space="preserve">een </w:t>
      </w:r>
      <w:r w:rsidRPr="46F46F77">
        <w:rPr>
          <w:rFonts w:ascii="Corbel" w:hAnsi="Corbel" w:cs="Arial"/>
        </w:rPr>
        <w:t>aparte applicatie en voor de HRM processen wordt gewerkt met applicaties van AFAS. Het subsidieproces is in 2023 verregaand geautomatiseerd met de implementatie van SAP CRM.</w:t>
      </w:r>
      <w:r w:rsidR="001C4EF8" w:rsidRPr="7AEF21EA">
        <w:rPr>
          <w:rFonts w:ascii="Segoe UI" w:eastAsiaTheme="minorEastAsia" w:hAnsi="Segoe UI" w:cs="Segoe UI"/>
          <w:color w:val="333333"/>
          <w:lang w:eastAsia="en-US"/>
        </w:rPr>
        <w:t xml:space="preserve"> </w:t>
      </w:r>
      <w:r w:rsidR="001C4EF8" w:rsidRPr="001C4EF8">
        <w:rPr>
          <w:rFonts w:ascii="Corbel" w:hAnsi="Corbel" w:cs="Arial"/>
        </w:rPr>
        <w:t xml:space="preserve">De interne beheersing van de </w:t>
      </w:r>
      <w:r w:rsidR="00A80552" w:rsidRPr="001C4EF8">
        <w:rPr>
          <w:rFonts w:ascii="Corbel" w:hAnsi="Corbel" w:cs="Arial"/>
        </w:rPr>
        <w:t>IT-systemen</w:t>
      </w:r>
      <w:r w:rsidR="001C4EF8" w:rsidRPr="001C4EF8">
        <w:rPr>
          <w:rFonts w:ascii="Corbel" w:hAnsi="Corbel" w:cs="Arial"/>
        </w:rPr>
        <w:t xml:space="preserve"> is nog in ontwikkeling en biedt momenteel voldoende comfort voor een gegevensgerichte controle. Het is de ambitie van de organisatie om op termijn nog een stap verder te komen tot een betrouwbaar stelsel van </w:t>
      </w:r>
      <w:proofErr w:type="spellStart"/>
      <w:r w:rsidR="001C4EF8" w:rsidRPr="001C4EF8">
        <w:rPr>
          <w:rFonts w:ascii="Corbel" w:hAnsi="Corbel" w:cs="Arial"/>
        </w:rPr>
        <w:t>general</w:t>
      </w:r>
      <w:proofErr w:type="spellEnd"/>
      <w:r w:rsidR="001C4EF8" w:rsidRPr="001C4EF8">
        <w:rPr>
          <w:rFonts w:ascii="Corbel" w:hAnsi="Corbel" w:cs="Arial"/>
        </w:rPr>
        <w:t xml:space="preserve"> IT </w:t>
      </w:r>
      <w:proofErr w:type="spellStart"/>
      <w:r w:rsidR="001C4EF8" w:rsidRPr="001C4EF8">
        <w:rPr>
          <w:rFonts w:ascii="Corbel" w:hAnsi="Corbel" w:cs="Arial"/>
        </w:rPr>
        <w:t>controls</w:t>
      </w:r>
      <w:proofErr w:type="spellEnd"/>
      <w:r w:rsidR="001C4EF8" w:rsidRPr="001C4EF8">
        <w:rPr>
          <w:rFonts w:ascii="Corbel" w:hAnsi="Corbel" w:cs="Arial"/>
        </w:rPr>
        <w:t xml:space="preserve"> en </w:t>
      </w:r>
      <w:proofErr w:type="spellStart"/>
      <w:r w:rsidR="001C4EF8" w:rsidRPr="001C4EF8">
        <w:rPr>
          <w:rFonts w:ascii="Corbel" w:hAnsi="Corbel" w:cs="Arial"/>
        </w:rPr>
        <w:t>controls</w:t>
      </w:r>
      <w:proofErr w:type="spellEnd"/>
      <w:r w:rsidR="001C4EF8" w:rsidRPr="001C4EF8">
        <w:rPr>
          <w:rFonts w:ascii="Corbel" w:hAnsi="Corbel" w:cs="Arial"/>
        </w:rPr>
        <w:t xml:space="preserve"> in en rond de systemen zelf.</w:t>
      </w:r>
    </w:p>
    <w:p w14:paraId="115C0116" w14:textId="2281F4F1" w:rsidR="0681ACA9" w:rsidRDefault="0681ACA9" w:rsidP="00925536">
      <w:pPr>
        <w:rPr>
          <w:rFonts w:ascii="Corbel" w:hAnsi="Corbel" w:cs="Arial"/>
        </w:rPr>
      </w:pPr>
    </w:p>
    <w:p w14:paraId="352980FF" w14:textId="77777777" w:rsidR="00FA7573" w:rsidRPr="00FA7573" w:rsidRDefault="00FA7573" w:rsidP="00FA7573">
      <w:pPr>
        <w:rPr>
          <w:rFonts w:ascii="Corbel" w:hAnsi="Corbel" w:cs="Arial"/>
          <w:i/>
          <w:iCs/>
        </w:rPr>
      </w:pPr>
      <w:r w:rsidRPr="00FA7573">
        <w:rPr>
          <w:rFonts w:ascii="Corbel" w:hAnsi="Corbel" w:cs="Arial"/>
          <w:i/>
          <w:iCs/>
        </w:rPr>
        <w:t>Specifieke Uitkeringen</w:t>
      </w:r>
    </w:p>
    <w:p w14:paraId="7407AE8F" w14:textId="0AE48DF4" w:rsidR="00FA7573" w:rsidRPr="00FA7573" w:rsidRDefault="00FA7573" w:rsidP="00FA7573">
      <w:pPr>
        <w:rPr>
          <w:rFonts w:ascii="Corbel" w:hAnsi="Corbel" w:cs="Arial"/>
        </w:rPr>
      </w:pPr>
      <w:r w:rsidRPr="00FA7573">
        <w:rPr>
          <w:rFonts w:ascii="Corbel" w:hAnsi="Corbel" w:cs="Arial"/>
        </w:rPr>
        <w:t xml:space="preserve">Het aantal en de omvang van het aantal specifieke uitkeringen wat de provincie Utrecht vanuit het Rijk jaarlijks ontvangt groeit. Vanuit het Nationaal Programma Landelijk Gebied worden komende jaren grote nieuwe </w:t>
      </w:r>
      <w:r w:rsidR="00A4576A" w:rsidRPr="00FA7573">
        <w:rPr>
          <w:rFonts w:ascii="Corbel" w:hAnsi="Corbel" w:cs="Arial"/>
        </w:rPr>
        <w:t>Specifiek</w:t>
      </w:r>
      <w:r w:rsidR="00A4576A">
        <w:rPr>
          <w:rFonts w:ascii="Corbel" w:hAnsi="Corbel" w:cs="Arial"/>
        </w:rPr>
        <w:t>e</w:t>
      </w:r>
      <w:r w:rsidRPr="00FA7573">
        <w:rPr>
          <w:rFonts w:ascii="Corbel" w:hAnsi="Corbel" w:cs="Arial"/>
        </w:rPr>
        <w:t xml:space="preserve"> Uitkeringen verwacht die verantwoord dienen te worden middels SISA</w:t>
      </w:r>
      <w:r w:rsidR="003F1809">
        <w:rPr>
          <w:rFonts w:ascii="Corbel" w:hAnsi="Corbel" w:cs="Arial"/>
        </w:rPr>
        <w:t xml:space="preserve"> (Singl</w:t>
      </w:r>
      <w:r w:rsidR="00C54CAA">
        <w:rPr>
          <w:rFonts w:ascii="Corbel" w:hAnsi="Corbel" w:cs="Arial"/>
        </w:rPr>
        <w:t>e</w:t>
      </w:r>
      <w:r w:rsidR="003F1809">
        <w:rPr>
          <w:rFonts w:ascii="Corbel" w:hAnsi="Corbel" w:cs="Arial"/>
        </w:rPr>
        <w:t xml:space="preserve"> </w:t>
      </w:r>
      <w:r w:rsidR="00B71CCE">
        <w:rPr>
          <w:rFonts w:ascii="Corbel" w:hAnsi="Corbel" w:cs="Arial"/>
        </w:rPr>
        <w:t>I</w:t>
      </w:r>
      <w:r w:rsidR="003F1809">
        <w:rPr>
          <w:rFonts w:ascii="Corbel" w:hAnsi="Corbel" w:cs="Arial"/>
        </w:rPr>
        <w:t xml:space="preserve">nformation, </w:t>
      </w:r>
      <w:r w:rsidR="00B71CCE">
        <w:rPr>
          <w:rFonts w:ascii="Corbel" w:hAnsi="Corbel" w:cs="Arial"/>
        </w:rPr>
        <w:t>S</w:t>
      </w:r>
      <w:r w:rsidR="003F1809">
        <w:rPr>
          <w:rFonts w:ascii="Corbel" w:hAnsi="Corbel" w:cs="Arial"/>
        </w:rPr>
        <w:t>i</w:t>
      </w:r>
      <w:r w:rsidR="00C54CAA">
        <w:rPr>
          <w:rFonts w:ascii="Corbel" w:hAnsi="Corbel" w:cs="Arial"/>
        </w:rPr>
        <w:t>n</w:t>
      </w:r>
      <w:r w:rsidR="003F1809">
        <w:rPr>
          <w:rFonts w:ascii="Corbel" w:hAnsi="Corbel" w:cs="Arial"/>
        </w:rPr>
        <w:t>g</w:t>
      </w:r>
      <w:r w:rsidR="00C54CAA">
        <w:rPr>
          <w:rFonts w:ascii="Corbel" w:hAnsi="Corbel" w:cs="Arial"/>
        </w:rPr>
        <w:t>le</w:t>
      </w:r>
      <w:r w:rsidR="00B71CCE">
        <w:rPr>
          <w:rFonts w:ascii="Corbel" w:hAnsi="Corbel" w:cs="Arial"/>
        </w:rPr>
        <w:t xml:space="preserve"> Audit) </w:t>
      </w:r>
      <w:r w:rsidR="003F1809">
        <w:rPr>
          <w:rFonts w:ascii="Corbel" w:hAnsi="Corbel" w:cs="Arial"/>
        </w:rPr>
        <w:t>verantwoording in de jaarrekening</w:t>
      </w:r>
      <w:r w:rsidRPr="00FA7573">
        <w:rPr>
          <w:rFonts w:ascii="Corbel" w:hAnsi="Corbel" w:cs="Arial"/>
        </w:rPr>
        <w:t>.</w:t>
      </w:r>
    </w:p>
    <w:p w14:paraId="281BD84D" w14:textId="77777777" w:rsidR="00FA7573" w:rsidRDefault="00FA7573" w:rsidP="00925536">
      <w:pPr>
        <w:rPr>
          <w:rFonts w:ascii="Corbel" w:hAnsi="Corbel" w:cs="Arial"/>
          <w:b/>
          <w:bCs/>
        </w:rPr>
      </w:pPr>
    </w:p>
    <w:p w14:paraId="60244702" w14:textId="65C094DD" w:rsidR="000926AC" w:rsidRPr="000926AC" w:rsidRDefault="000926AC" w:rsidP="00925536">
      <w:pPr>
        <w:rPr>
          <w:rFonts w:ascii="Corbel" w:hAnsi="Corbel" w:cs="Arial"/>
          <w:b/>
          <w:bCs/>
        </w:rPr>
      </w:pPr>
      <w:r w:rsidRPr="2D4EFD32">
        <w:rPr>
          <w:rFonts w:ascii="Corbel" w:hAnsi="Corbel" w:cs="Arial"/>
          <w:b/>
          <w:bCs/>
        </w:rPr>
        <w:t>Interne beheersing bij de provincie Utrecht</w:t>
      </w:r>
    </w:p>
    <w:p w14:paraId="6AC4FD41" w14:textId="718480D9" w:rsidR="000926AC" w:rsidRPr="000926AC" w:rsidRDefault="000926AC" w:rsidP="00925536">
      <w:pPr>
        <w:rPr>
          <w:rFonts w:ascii="Corbel" w:hAnsi="Corbel" w:cs="Arial"/>
          <w:b/>
        </w:rPr>
      </w:pPr>
    </w:p>
    <w:p w14:paraId="2234852D" w14:textId="77777777" w:rsidR="000926AC" w:rsidRPr="000926AC" w:rsidRDefault="000926AC" w:rsidP="00925536">
      <w:pPr>
        <w:rPr>
          <w:rFonts w:ascii="Corbel" w:hAnsi="Corbel" w:cs="Arial"/>
          <w:i/>
          <w:iCs/>
          <w:szCs w:val="18"/>
        </w:rPr>
      </w:pPr>
      <w:r w:rsidRPr="000926AC">
        <w:rPr>
          <w:rFonts w:ascii="Corbel" w:hAnsi="Corbel" w:cs="Arial"/>
          <w:i/>
          <w:iCs/>
          <w:szCs w:val="18"/>
        </w:rPr>
        <w:t>Kaders</w:t>
      </w:r>
    </w:p>
    <w:p w14:paraId="53E5CBD0" w14:textId="49CDFC1A" w:rsidR="000926AC" w:rsidRPr="000926AC" w:rsidRDefault="00C872D7" w:rsidP="00925536">
      <w:pPr>
        <w:rPr>
          <w:rFonts w:ascii="Corbel" w:hAnsi="Corbel" w:cs="Arial"/>
          <w:iCs/>
          <w:szCs w:val="18"/>
        </w:rPr>
      </w:pPr>
      <w:r w:rsidRPr="000926AC">
        <w:rPr>
          <w:rFonts w:ascii="Corbel" w:hAnsi="Corbel" w:cs="Arial"/>
          <w:iCs/>
          <w:szCs w:val="18"/>
        </w:rPr>
        <w:t>Conform</w:t>
      </w:r>
      <w:r w:rsidR="000926AC" w:rsidRPr="000926AC">
        <w:rPr>
          <w:rFonts w:ascii="Corbel" w:hAnsi="Corbel" w:cs="Arial"/>
          <w:iCs/>
          <w:szCs w:val="18"/>
        </w:rPr>
        <w:t xml:space="preserve"> de financiële verordening worden de kaders periodiek geactualiseerd en ter vaststelling door PS voorgelegd. </w:t>
      </w:r>
    </w:p>
    <w:p w14:paraId="31C8DACE" w14:textId="77777777" w:rsidR="000926AC" w:rsidRPr="000926AC" w:rsidRDefault="000926AC" w:rsidP="00925536">
      <w:pPr>
        <w:rPr>
          <w:rFonts w:ascii="Corbel" w:hAnsi="Corbel" w:cs="Arial"/>
          <w:i/>
          <w:iCs/>
          <w:szCs w:val="18"/>
        </w:rPr>
      </w:pPr>
    </w:p>
    <w:p w14:paraId="017EEE6D" w14:textId="77777777" w:rsidR="000926AC" w:rsidRPr="000926AC" w:rsidRDefault="000926AC" w:rsidP="00925536">
      <w:pPr>
        <w:rPr>
          <w:rFonts w:ascii="Corbel" w:hAnsi="Corbel" w:cs="Arial"/>
          <w:i/>
          <w:iCs/>
          <w:szCs w:val="18"/>
        </w:rPr>
      </w:pPr>
      <w:r w:rsidRPr="000926AC">
        <w:rPr>
          <w:rFonts w:ascii="Corbel" w:hAnsi="Corbel" w:cs="Arial"/>
          <w:i/>
          <w:iCs/>
          <w:szCs w:val="18"/>
        </w:rPr>
        <w:t>P&amp;C-cyclus</w:t>
      </w:r>
    </w:p>
    <w:p w14:paraId="7D8D7A0D" w14:textId="45666820" w:rsidR="000926AC" w:rsidRPr="000926AC" w:rsidRDefault="000926AC" w:rsidP="00925536">
      <w:pPr>
        <w:rPr>
          <w:rFonts w:ascii="Corbel" w:hAnsi="Corbel" w:cs="Arial"/>
        </w:rPr>
      </w:pPr>
      <w:r w:rsidRPr="53F97BCD">
        <w:rPr>
          <w:rFonts w:ascii="Corbel" w:hAnsi="Corbel" w:cs="Arial"/>
        </w:rPr>
        <w:t xml:space="preserve">Door BIO wordt gewerkt aan het verder professionaliseren van de P&amp;C-cyclus. Hiervoor is een o.a. een programma ‘Versterken Financiële Keten’ in 2024 opgestart. Daarnaast </w:t>
      </w:r>
      <w:r w:rsidR="00041AB5">
        <w:rPr>
          <w:rFonts w:ascii="Corbel" w:hAnsi="Corbel" w:cs="Arial"/>
        </w:rPr>
        <w:t>heeft</w:t>
      </w:r>
      <w:r w:rsidRPr="53F97BCD">
        <w:rPr>
          <w:rFonts w:ascii="Corbel" w:hAnsi="Corbel" w:cs="Arial"/>
        </w:rPr>
        <w:t xml:space="preserve"> de </w:t>
      </w:r>
      <w:r w:rsidR="00673810">
        <w:rPr>
          <w:rFonts w:ascii="Corbel" w:hAnsi="Corbel" w:cs="Arial"/>
        </w:rPr>
        <w:t>werkgroep</w:t>
      </w:r>
      <w:r w:rsidRPr="53F97BCD">
        <w:rPr>
          <w:rFonts w:ascii="Corbel" w:hAnsi="Corbel" w:cs="Arial"/>
        </w:rPr>
        <w:t xml:space="preserve"> </w:t>
      </w:r>
      <w:r w:rsidR="00766E63">
        <w:rPr>
          <w:rFonts w:ascii="Corbel" w:hAnsi="Corbel" w:cs="Arial"/>
        </w:rPr>
        <w:t>“</w:t>
      </w:r>
      <w:r w:rsidR="00FB3779">
        <w:rPr>
          <w:rFonts w:ascii="Corbel" w:hAnsi="Corbel" w:cs="Arial"/>
        </w:rPr>
        <w:t xml:space="preserve">commissie </w:t>
      </w:r>
      <w:r w:rsidRPr="53F97BCD">
        <w:rPr>
          <w:rFonts w:ascii="Corbel" w:hAnsi="Corbel" w:cs="Arial"/>
        </w:rPr>
        <w:t>Janssen</w:t>
      </w:r>
      <w:r w:rsidR="00766E63">
        <w:rPr>
          <w:rFonts w:ascii="Corbel" w:hAnsi="Corbel" w:cs="Arial"/>
        </w:rPr>
        <w:t>”</w:t>
      </w:r>
      <w:r w:rsidRPr="53F97BCD">
        <w:rPr>
          <w:rFonts w:ascii="Corbel" w:hAnsi="Corbel" w:cs="Arial"/>
        </w:rPr>
        <w:t xml:space="preserve"> een </w:t>
      </w:r>
      <w:r w:rsidR="00397B3C">
        <w:rPr>
          <w:rFonts w:ascii="Corbel" w:hAnsi="Corbel" w:cs="Arial"/>
        </w:rPr>
        <w:t>initiatief</w:t>
      </w:r>
      <w:r w:rsidRPr="53F97BCD">
        <w:rPr>
          <w:rFonts w:ascii="Corbel" w:hAnsi="Corbel" w:cs="Arial"/>
        </w:rPr>
        <w:t xml:space="preserve">voorstel </w:t>
      </w:r>
      <w:r w:rsidR="00E34FFD">
        <w:rPr>
          <w:rFonts w:ascii="Corbel" w:hAnsi="Corbel" w:cs="Arial"/>
        </w:rPr>
        <w:t xml:space="preserve">vanuit Provinciale Staten </w:t>
      </w:r>
      <w:r w:rsidRPr="53F97BCD">
        <w:rPr>
          <w:rFonts w:ascii="Corbel" w:hAnsi="Corbel" w:cs="Arial"/>
        </w:rPr>
        <w:t>voorbereid om de P&amp;C-cyclus te verbeteren</w:t>
      </w:r>
      <w:r w:rsidR="00661AEF">
        <w:rPr>
          <w:rFonts w:ascii="Corbel" w:hAnsi="Corbel" w:cs="Arial"/>
        </w:rPr>
        <w:t>:</w:t>
      </w:r>
      <w:r w:rsidRPr="53F97BCD">
        <w:rPr>
          <w:rFonts w:ascii="Corbel" w:hAnsi="Corbel" w:cs="Arial"/>
        </w:rPr>
        <w:t xml:space="preserve"> </w:t>
      </w:r>
      <w:hyperlink r:id="rId27" w:history="1">
        <w:r w:rsidR="00661AEF" w:rsidRPr="00661AEF">
          <w:rPr>
            <w:rStyle w:val="Hyperlink"/>
            <w:rFonts w:ascii="Corbel" w:hAnsi="Corbel" w:cs="Arial"/>
          </w:rPr>
          <w:t>https://www.stateninformatie.provincie-utrecht.nl/documenten/Statenvoorstel-Initiatiefvoorstel-werkgroep-Commissie-Janssen.pdf</w:t>
        </w:r>
      </w:hyperlink>
      <w:r w:rsidR="00661AEF">
        <w:rPr>
          <w:rFonts w:ascii="Corbel" w:hAnsi="Corbel" w:cs="Arial"/>
        </w:rPr>
        <w:t xml:space="preserve"> </w:t>
      </w:r>
      <w:r w:rsidRPr="53F97BCD">
        <w:rPr>
          <w:rFonts w:ascii="Corbel" w:hAnsi="Corbel" w:cs="Arial"/>
        </w:rPr>
        <w:t xml:space="preserve">Een van de ambities is het eerder door PS laten vaststellen van de jaarrekening zodat de uitkomsten kunnen worden meegenomen in het kadernota proces. </w:t>
      </w:r>
      <w:r w:rsidR="00610473" w:rsidRPr="00610473">
        <w:rPr>
          <w:rFonts w:ascii="Corbel" w:hAnsi="Corbel" w:cs="Arial"/>
        </w:rPr>
        <w:t xml:space="preserve">Besluitvorming rondom dit initiatiefvoorstel is voorzien op 19 juni 2024. </w:t>
      </w:r>
      <w:r w:rsidRPr="53F97BCD">
        <w:rPr>
          <w:rFonts w:ascii="Corbel" w:hAnsi="Corbel" w:cs="Arial"/>
        </w:rPr>
        <w:t>De uitkomsten worden vervolgens door het programma Versterken Financiële Keten verder uitgewerkt</w:t>
      </w:r>
      <w:r w:rsidR="00831082" w:rsidRPr="00831082">
        <w:rPr>
          <w:rFonts w:ascii="Corbel" w:hAnsi="Corbel" w:cs="Arial"/>
        </w:rPr>
        <w:t xml:space="preserve"> en geïmplementeerd in P&amp;C Cyclus 2025</w:t>
      </w:r>
      <w:r w:rsidRPr="53F97BCD">
        <w:rPr>
          <w:rFonts w:ascii="Corbel" w:hAnsi="Corbel" w:cs="Arial"/>
        </w:rPr>
        <w:t>.</w:t>
      </w:r>
    </w:p>
    <w:p w14:paraId="3790363E" w14:textId="77777777" w:rsidR="000926AC" w:rsidRPr="000926AC" w:rsidRDefault="000926AC" w:rsidP="00925536">
      <w:pPr>
        <w:rPr>
          <w:rFonts w:ascii="Corbel" w:hAnsi="Corbel" w:cs="Arial"/>
          <w:i/>
          <w:iCs/>
          <w:szCs w:val="18"/>
        </w:rPr>
      </w:pPr>
    </w:p>
    <w:p w14:paraId="327DAEBB" w14:textId="4FFC35AB" w:rsidR="000926AC" w:rsidRPr="002A0B3A" w:rsidRDefault="000926AC" w:rsidP="00925536">
      <w:pPr>
        <w:rPr>
          <w:rFonts w:ascii="Corbel" w:hAnsi="Corbel" w:cs="Arial"/>
          <w:i/>
          <w:iCs/>
          <w:szCs w:val="18"/>
        </w:rPr>
      </w:pPr>
      <w:r w:rsidRPr="002A0B3A">
        <w:rPr>
          <w:rFonts w:ascii="Corbel" w:hAnsi="Corbel" w:cs="Arial"/>
          <w:i/>
          <w:iCs/>
          <w:szCs w:val="18"/>
        </w:rPr>
        <w:t xml:space="preserve">Kwaliteit van </w:t>
      </w:r>
      <w:r w:rsidR="00614D89" w:rsidRPr="002A0B3A">
        <w:rPr>
          <w:rFonts w:ascii="Corbel" w:hAnsi="Corbel" w:cs="Arial"/>
          <w:i/>
          <w:iCs/>
          <w:szCs w:val="18"/>
        </w:rPr>
        <w:t>de</w:t>
      </w:r>
      <w:r w:rsidRPr="002A0B3A">
        <w:rPr>
          <w:rFonts w:ascii="Corbel" w:hAnsi="Corbel" w:cs="Arial"/>
          <w:i/>
          <w:iCs/>
          <w:szCs w:val="18"/>
        </w:rPr>
        <w:t xml:space="preserve"> financi</w:t>
      </w:r>
      <w:r w:rsidR="00614D89" w:rsidRPr="002A0B3A">
        <w:rPr>
          <w:rFonts w:ascii="Corbel" w:hAnsi="Corbel" w:cs="Arial"/>
          <w:i/>
          <w:iCs/>
          <w:szCs w:val="18"/>
        </w:rPr>
        <w:t>ële</w:t>
      </w:r>
      <w:r w:rsidRPr="002A0B3A">
        <w:rPr>
          <w:rFonts w:ascii="Corbel" w:hAnsi="Corbel" w:cs="Arial"/>
          <w:i/>
          <w:iCs/>
          <w:szCs w:val="18"/>
        </w:rPr>
        <w:t xml:space="preserve"> </w:t>
      </w:r>
      <w:r w:rsidR="00614D89" w:rsidRPr="002A0B3A">
        <w:rPr>
          <w:rFonts w:ascii="Corbel" w:hAnsi="Corbel" w:cs="Arial"/>
          <w:i/>
          <w:iCs/>
          <w:szCs w:val="18"/>
        </w:rPr>
        <w:t>keten</w:t>
      </w:r>
    </w:p>
    <w:p w14:paraId="5E942C8E" w14:textId="4D9E08FF" w:rsidR="00CD397F" w:rsidRPr="00CD397F" w:rsidRDefault="000926AC" w:rsidP="00CD397F">
      <w:pPr>
        <w:rPr>
          <w:rFonts w:ascii="Corbel" w:hAnsi="Corbel" w:cs="Arial"/>
        </w:rPr>
      </w:pPr>
      <w:r w:rsidRPr="002A0B3A">
        <w:rPr>
          <w:rFonts w:ascii="Corbel" w:hAnsi="Corbel" w:cs="Arial"/>
        </w:rPr>
        <w:t>Uit de accountantsrapportages van de afgelopen jaren kwam naar voren dat de kwaliteit van het financi</w:t>
      </w:r>
      <w:r w:rsidR="00614D89" w:rsidRPr="002A0B3A">
        <w:rPr>
          <w:rFonts w:ascii="Corbel" w:hAnsi="Corbel" w:cs="Arial"/>
        </w:rPr>
        <w:t>ële</w:t>
      </w:r>
      <w:r w:rsidRPr="002A0B3A">
        <w:rPr>
          <w:rFonts w:ascii="Corbel" w:hAnsi="Corbel" w:cs="Arial"/>
        </w:rPr>
        <w:t xml:space="preserve"> </w:t>
      </w:r>
      <w:r w:rsidR="00E4264D" w:rsidRPr="002A0B3A">
        <w:rPr>
          <w:rFonts w:ascii="Corbel" w:hAnsi="Corbel" w:cs="Arial"/>
        </w:rPr>
        <w:t>functie en -keten</w:t>
      </w:r>
      <w:r w:rsidRPr="002A0B3A">
        <w:rPr>
          <w:rFonts w:ascii="Corbel" w:hAnsi="Corbel" w:cs="Arial"/>
        </w:rPr>
        <w:t xml:space="preserve"> in algemene zin</w:t>
      </w:r>
      <w:r w:rsidR="003E477E" w:rsidRPr="002A0B3A">
        <w:rPr>
          <w:rFonts w:ascii="Corbel" w:hAnsi="Corbel" w:cs="Arial"/>
        </w:rPr>
        <w:t xml:space="preserve"> voor verbetering vatbaar</w:t>
      </w:r>
      <w:r w:rsidRPr="002A0B3A">
        <w:rPr>
          <w:rFonts w:ascii="Corbel" w:hAnsi="Corbel" w:cs="Arial"/>
        </w:rPr>
        <w:t xml:space="preserve"> </w:t>
      </w:r>
      <w:r w:rsidR="00A3270A" w:rsidRPr="002A0B3A">
        <w:rPr>
          <w:rFonts w:ascii="Corbel" w:hAnsi="Corbel" w:cs="Arial"/>
        </w:rPr>
        <w:t>i</w:t>
      </w:r>
      <w:r w:rsidRPr="002A0B3A">
        <w:rPr>
          <w:rFonts w:ascii="Corbel" w:hAnsi="Corbel" w:cs="Arial"/>
        </w:rPr>
        <w:t xml:space="preserve">s. </w:t>
      </w:r>
      <w:r w:rsidR="00EB67C6" w:rsidRPr="002A0B3A">
        <w:rPr>
          <w:rFonts w:ascii="Corbel" w:hAnsi="Corbel" w:cs="Arial"/>
        </w:rPr>
        <w:t xml:space="preserve">Belangrijk om op te merken ten aanzien van de financiële </w:t>
      </w:r>
      <w:r w:rsidR="00EB67C6" w:rsidRPr="002A0B3A">
        <w:rPr>
          <w:rFonts w:ascii="Corbel" w:hAnsi="Corbel" w:cs="Arial"/>
        </w:rPr>
        <w:lastRenderedPageBreak/>
        <w:t xml:space="preserve">keten is </w:t>
      </w:r>
      <w:r w:rsidR="00D04842" w:rsidRPr="002A0B3A">
        <w:rPr>
          <w:rFonts w:ascii="Corbel" w:hAnsi="Corbel" w:cs="Arial"/>
        </w:rPr>
        <w:t>dat in 2024 een nieuw Enterprise resource planning</w:t>
      </w:r>
      <w:r w:rsidR="00EB67C6" w:rsidRPr="002A0B3A">
        <w:rPr>
          <w:rFonts w:ascii="Corbel" w:hAnsi="Corbel" w:cs="Arial"/>
        </w:rPr>
        <w:t xml:space="preserve"> </w:t>
      </w:r>
      <w:r w:rsidR="00D04842" w:rsidRPr="002A0B3A">
        <w:rPr>
          <w:rFonts w:ascii="Corbel" w:hAnsi="Corbel" w:cs="Arial"/>
        </w:rPr>
        <w:t>systeem is geïmplementeerd</w:t>
      </w:r>
      <w:r w:rsidR="00EB67C6" w:rsidRPr="002A0B3A">
        <w:rPr>
          <w:rFonts w:ascii="Corbel" w:hAnsi="Corbel" w:cs="Arial"/>
        </w:rPr>
        <w:t xml:space="preserve"> </w:t>
      </w:r>
      <w:r w:rsidR="00FA657C" w:rsidRPr="002A0B3A">
        <w:rPr>
          <w:rFonts w:ascii="Corbel" w:hAnsi="Corbel" w:cs="Arial"/>
        </w:rPr>
        <w:t>voor het</w:t>
      </w:r>
      <w:r w:rsidR="00EB67C6" w:rsidRPr="002A0B3A">
        <w:rPr>
          <w:rFonts w:ascii="Corbel" w:hAnsi="Corbel" w:cs="Arial"/>
        </w:rPr>
        <w:t xml:space="preserve"> financieel </w:t>
      </w:r>
      <w:r w:rsidR="00DA1D7E" w:rsidRPr="002A0B3A">
        <w:rPr>
          <w:rFonts w:ascii="Corbel" w:hAnsi="Corbel" w:cs="Arial"/>
        </w:rPr>
        <w:t xml:space="preserve">systeem, te weten SAP4Hana. </w:t>
      </w:r>
      <w:r w:rsidRPr="002A0B3A">
        <w:rPr>
          <w:rFonts w:ascii="Corbel" w:hAnsi="Corbel" w:cs="Arial"/>
        </w:rPr>
        <w:t xml:space="preserve">Bij de jaarrekeningen van de provincie Utrecht over de afgelopen jaren zijn steeds goedkeurende controleverklaringen afgegeven. </w:t>
      </w:r>
      <w:r w:rsidR="00CD397F" w:rsidRPr="002A0B3A">
        <w:rPr>
          <w:rFonts w:ascii="Corbel" w:hAnsi="Corbel" w:cs="Arial"/>
        </w:rPr>
        <w:t>Zie voor het meest recente accountantsverslag de bijlage</w:t>
      </w:r>
      <w:r w:rsidR="0069212F" w:rsidRPr="002A0B3A">
        <w:rPr>
          <w:rFonts w:ascii="Corbel" w:hAnsi="Corbel" w:cs="Arial"/>
        </w:rPr>
        <w:t>n</w:t>
      </w:r>
      <w:r w:rsidR="00F36D57" w:rsidRPr="002A0B3A">
        <w:rPr>
          <w:rFonts w:ascii="Corbel" w:hAnsi="Corbel" w:cs="Arial"/>
        </w:rPr>
        <w:t xml:space="preserve">: </w:t>
      </w:r>
      <w:hyperlink r:id="rId28" w:history="1">
        <w:r w:rsidR="00F36D57" w:rsidRPr="002A0B3A">
          <w:rPr>
            <w:rStyle w:val="Hyperlink"/>
            <w:rFonts w:ascii="Corbel" w:hAnsi="Corbel" w:cs="Arial"/>
          </w:rPr>
          <w:t>https://www.stateninformatie.provincie-utrecht.nl/documenten/3-Accountantsverslag-2023-Provincie-Utrecht.pdf</w:t>
        </w:r>
      </w:hyperlink>
      <w:r w:rsidR="00FE1486" w:rsidRPr="002A0B3A">
        <w:rPr>
          <w:rStyle w:val="Hyperlink"/>
          <w:rFonts w:ascii="Corbel" w:hAnsi="Corbel" w:cs="Arial"/>
        </w:rPr>
        <w:t xml:space="preserve"> en</w:t>
      </w:r>
      <w:r w:rsidR="0069212F" w:rsidRPr="002A0B3A">
        <w:rPr>
          <w:rStyle w:val="Hyperlink"/>
          <w:rFonts w:ascii="Corbel" w:hAnsi="Corbel" w:cs="Arial"/>
        </w:rPr>
        <w:t xml:space="preserve"> </w:t>
      </w:r>
      <w:r w:rsidR="0069212F" w:rsidRPr="002A0B3A">
        <w:rPr>
          <w:rFonts w:ascii="Corbel" w:hAnsi="Corbel" w:cs="Arial"/>
          <w:color w:val="0000FF"/>
          <w:u w:val="single"/>
        </w:rPr>
        <w:t>de meest recente boardletter:</w:t>
      </w:r>
      <w:r w:rsidR="00FE1486" w:rsidRPr="002A0B3A">
        <w:rPr>
          <w:rStyle w:val="Hyperlink"/>
          <w:rFonts w:ascii="Corbel" w:hAnsi="Corbel" w:cs="Arial"/>
        </w:rPr>
        <w:t xml:space="preserve"> </w:t>
      </w:r>
      <w:hyperlink r:id="rId29" w:history="1">
        <w:r w:rsidR="00FE1486" w:rsidRPr="002A0B3A">
          <w:rPr>
            <w:rStyle w:val="Hyperlink"/>
            <w:rFonts w:ascii="Corbel" w:hAnsi="Corbel" w:cs="Arial"/>
          </w:rPr>
          <w:t>https://www.stateninformatie.provincie-utrecht.nl/documenten/Statenbrief/SB-Boardletter-2023-1.pdf</w:t>
        </w:r>
      </w:hyperlink>
    </w:p>
    <w:p w14:paraId="1AA51D58" w14:textId="757E2703" w:rsidR="000926AC" w:rsidRPr="000926AC" w:rsidRDefault="000926AC" w:rsidP="00925536">
      <w:pPr>
        <w:rPr>
          <w:rFonts w:ascii="Corbel" w:hAnsi="Corbel" w:cs="Arial"/>
        </w:rPr>
      </w:pPr>
    </w:p>
    <w:p w14:paraId="484007E3" w14:textId="1CE558EB" w:rsidR="00665AAB" w:rsidRPr="009421BC" w:rsidRDefault="00665AAB" w:rsidP="00C319DB">
      <w:pPr>
        <w:rPr>
          <w:rFonts w:ascii="Corbel" w:hAnsi="Corbel" w:cs="Arial"/>
          <w:iCs/>
          <w:szCs w:val="18"/>
        </w:rPr>
      </w:pPr>
      <w:r>
        <w:rPr>
          <w:rFonts w:ascii="Corbel" w:hAnsi="Corbel" w:cs="Arial"/>
          <w:iCs/>
          <w:szCs w:val="18"/>
        </w:rPr>
        <w:t>Voor meer informatie over de interne beheersing bij de provincie Utrecht wordt u verwezen naar de opgenomen bijlagen</w:t>
      </w:r>
      <w:r w:rsidR="00C319DB">
        <w:rPr>
          <w:rFonts w:ascii="Corbel" w:hAnsi="Corbel" w:cs="Arial"/>
          <w:iCs/>
          <w:szCs w:val="18"/>
        </w:rPr>
        <w:t>: C</w:t>
      </w:r>
      <w:r w:rsidR="00C319DB" w:rsidRPr="00C319DB">
        <w:rPr>
          <w:rFonts w:ascii="Corbel" w:hAnsi="Corbel" w:cs="Arial"/>
          <w:iCs/>
          <w:szCs w:val="18"/>
        </w:rPr>
        <w:t>ontroleverordening</w:t>
      </w:r>
      <w:r w:rsidR="00C319DB">
        <w:rPr>
          <w:rFonts w:ascii="Corbel" w:hAnsi="Corbel" w:cs="Arial"/>
          <w:iCs/>
          <w:szCs w:val="18"/>
        </w:rPr>
        <w:t xml:space="preserve">, </w:t>
      </w:r>
      <w:r w:rsidR="00C319DB" w:rsidRPr="00C319DB">
        <w:rPr>
          <w:rFonts w:ascii="Corbel" w:hAnsi="Corbel" w:cs="Arial"/>
          <w:iCs/>
          <w:szCs w:val="18"/>
        </w:rPr>
        <w:t>Financiële verordening</w:t>
      </w:r>
      <w:r w:rsidR="00C319DB">
        <w:rPr>
          <w:rFonts w:ascii="Corbel" w:hAnsi="Corbel" w:cs="Arial"/>
          <w:iCs/>
          <w:szCs w:val="18"/>
        </w:rPr>
        <w:t xml:space="preserve">, </w:t>
      </w:r>
      <w:r w:rsidR="007B3DCC">
        <w:rPr>
          <w:rFonts w:ascii="Corbel" w:hAnsi="Corbel" w:cs="Arial"/>
          <w:iCs/>
          <w:szCs w:val="18"/>
        </w:rPr>
        <w:t>Normenkader rechtmatigheid</w:t>
      </w:r>
      <w:r w:rsidR="00B67EB6">
        <w:rPr>
          <w:rFonts w:ascii="Corbel" w:hAnsi="Corbel" w:cs="Arial"/>
          <w:iCs/>
          <w:szCs w:val="18"/>
        </w:rPr>
        <w:t xml:space="preserve">: </w:t>
      </w:r>
      <w:hyperlink r:id="rId30" w:history="1">
        <w:r w:rsidR="00B67EB6" w:rsidRPr="00B67EB6">
          <w:rPr>
            <w:rStyle w:val="Hyperlink"/>
            <w:rFonts w:ascii="Corbel" w:hAnsi="Corbel" w:cs="Arial"/>
            <w:iCs/>
            <w:szCs w:val="18"/>
          </w:rPr>
          <w:t>1 Normenkader rechtmatigheid 2023 (provincie-utrecht.nl)</w:t>
        </w:r>
      </w:hyperlink>
      <w:r w:rsidR="007B3DCC">
        <w:rPr>
          <w:rFonts w:ascii="Corbel" w:hAnsi="Corbel" w:cs="Arial"/>
          <w:iCs/>
          <w:szCs w:val="18"/>
        </w:rPr>
        <w:t xml:space="preserve">, </w:t>
      </w:r>
      <w:r w:rsidR="00C319DB" w:rsidRPr="00C319DB">
        <w:rPr>
          <w:rFonts w:ascii="Corbel" w:hAnsi="Corbel" w:cs="Arial"/>
          <w:iCs/>
          <w:szCs w:val="18"/>
        </w:rPr>
        <w:t>Plan verbijzondering interne controle PU 2023 – 2024</w:t>
      </w:r>
      <w:r w:rsidR="00C319DB">
        <w:rPr>
          <w:rFonts w:ascii="Corbel" w:hAnsi="Corbel" w:cs="Arial"/>
          <w:iCs/>
          <w:szCs w:val="18"/>
        </w:rPr>
        <w:t xml:space="preserve"> en het </w:t>
      </w:r>
      <w:r w:rsidR="00C319DB" w:rsidRPr="00C319DB">
        <w:rPr>
          <w:rFonts w:ascii="Corbel" w:hAnsi="Corbel" w:cs="Arial"/>
          <w:iCs/>
          <w:szCs w:val="18"/>
        </w:rPr>
        <w:t>Controllerstatuut</w:t>
      </w:r>
      <w:r w:rsidR="00945793">
        <w:rPr>
          <w:rFonts w:ascii="Corbel" w:hAnsi="Corbel" w:cs="Arial"/>
          <w:iCs/>
          <w:szCs w:val="18"/>
        </w:rPr>
        <w:t>.</w:t>
      </w:r>
    </w:p>
    <w:p w14:paraId="4C9A19F5" w14:textId="60C80820" w:rsidR="00470DA1" w:rsidRPr="003E477E" w:rsidRDefault="00470DA1" w:rsidP="00925536">
      <w:pPr>
        <w:pStyle w:val="Kop2"/>
        <w:spacing w:before="240" w:after="120"/>
        <w:ind w:left="0" w:firstLine="0"/>
        <w:rPr>
          <w:rFonts w:ascii="Corbel" w:hAnsi="Corbel"/>
          <w:sz w:val="18"/>
          <w:szCs w:val="18"/>
        </w:rPr>
      </w:pPr>
      <w:bookmarkStart w:id="18" w:name="_Toc169359401"/>
      <w:r w:rsidRPr="003E477E">
        <w:rPr>
          <w:rFonts w:ascii="Corbel" w:hAnsi="Corbel"/>
          <w:sz w:val="18"/>
          <w:szCs w:val="18"/>
        </w:rPr>
        <w:t>Doelstelling van de aanbesteding</w:t>
      </w:r>
      <w:bookmarkEnd w:id="18"/>
    </w:p>
    <w:p w14:paraId="0375F527" w14:textId="4E53899B" w:rsidR="00DB7DB6" w:rsidRDefault="00F333A5" w:rsidP="00925536">
      <w:pPr>
        <w:rPr>
          <w:rFonts w:ascii="Corbel" w:hAnsi="Corbel"/>
          <w:szCs w:val="18"/>
        </w:rPr>
      </w:pPr>
      <w:r w:rsidRPr="00F333A5">
        <w:rPr>
          <w:rFonts w:ascii="Corbel" w:hAnsi="Corbel"/>
          <w:szCs w:val="18"/>
        </w:rPr>
        <w:t>Met deze aanbesteding beoogt de Aanbestedende dienst een politiek sensitieve</w:t>
      </w:r>
      <w:r w:rsidRPr="001F4774">
        <w:rPr>
          <w:rFonts w:ascii="Corbel" w:hAnsi="Corbel"/>
          <w:szCs w:val="18"/>
        </w:rPr>
        <w:t>,</w:t>
      </w:r>
      <w:r w:rsidR="00262A39" w:rsidRPr="001F4774">
        <w:rPr>
          <w:rFonts w:ascii="Corbel" w:hAnsi="Corbel"/>
          <w:szCs w:val="18"/>
        </w:rPr>
        <w:t xml:space="preserve"> maatschappelijk betrokken,</w:t>
      </w:r>
      <w:r w:rsidRPr="00F333A5">
        <w:rPr>
          <w:rFonts w:ascii="Corbel" w:hAnsi="Corbel"/>
          <w:szCs w:val="18"/>
        </w:rPr>
        <w:t xml:space="preserve"> proactieve en kritische</w:t>
      </w:r>
      <w:r w:rsidR="00262A39">
        <w:rPr>
          <w:rFonts w:ascii="Corbel" w:hAnsi="Corbel"/>
          <w:szCs w:val="18"/>
        </w:rPr>
        <w:t xml:space="preserve"> </w:t>
      </w:r>
      <w:r w:rsidRPr="00F333A5">
        <w:rPr>
          <w:rFonts w:ascii="Corbel" w:hAnsi="Corbel"/>
          <w:szCs w:val="18"/>
        </w:rPr>
        <w:t>accountant te selecteren, die op basis van aantoonbare relevante kennis en ervaring instaat voor de</w:t>
      </w:r>
      <w:r w:rsidR="00262A39">
        <w:rPr>
          <w:rFonts w:ascii="Corbel" w:hAnsi="Corbel"/>
          <w:szCs w:val="18"/>
        </w:rPr>
        <w:t xml:space="preserve"> </w:t>
      </w:r>
      <w:r w:rsidRPr="00F333A5">
        <w:rPr>
          <w:rFonts w:ascii="Corbel" w:hAnsi="Corbel"/>
          <w:szCs w:val="18"/>
        </w:rPr>
        <w:t>kwaliteit van diens dienstverlening aan organisaties binnen de decentrale overheid.</w:t>
      </w:r>
      <w:r w:rsidRPr="00F333A5">
        <w:rPr>
          <w:rFonts w:ascii="Corbel" w:hAnsi="Corbel"/>
          <w:szCs w:val="18"/>
        </w:rPr>
        <w:br/>
        <w:t>De beoogde dienstverlening door de accountant bestaat minimaal uit de navolgende onderdelen:</w:t>
      </w:r>
      <w:r w:rsidRPr="00F333A5">
        <w:rPr>
          <w:rFonts w:ascii="Corbel" w:hAnsi="Corbel"/>
          <w:szCs w:val="18"/>
        </w:rPr>
        <w:br/>
      </w:r>
    </w:p>
    <w:p w14:paraId="1A928C6F" w14:textId="21E5AEF7" w:rsidR="00F333A5" w:rsidRDefault="00F333A5" w:rsidP="00925536">
      <w:pPr>
        <w:rPr>
          <w:rFonts w:ascii="Corbel" w:hAnsi="Corbel"/>
          <w:szCs w:val="18"/>
        </w:rPr>
      </w:pPr>
      <w:r w:rsidRPr="00F333A5">
        <w:rPr>
          <w:rFonts w:ascii="Corbel" w:hAnsi="Corbel"/>
          <w:szCs w:val="18"/>
        </w:rPr>
        <w:t>1. Certificerende functie, bestaande uit:</w:t>
      </w:r>
      <w:r w:rsidRPr="00F333A5">
        <w:rPr>
          <w:rFonts w:ascii="Corbel" w:hAnsi="Corbel"/>
          <w:szCs w:val="18"/>
        </w:rPr>
        <w:br/>
        <w:t>a. De jaarrekeningcontrole:</w:t>
      </w:r>
    </w:p>
    <w:p w14:paraId="5DF5C841" w14:textId="0EE41203" w:rsidR="00F333A5" w:rsidRDefault="00B752F7" w:rsidP="00925536">
      <w:pPr>
        <w:rPr>
          <w:rFonts w:ascii="Corbel" w:hAnsi="Corbel"/>
          <w:szCs w:val="18"/>
        </w:rPr>
      </w:pPr>
      <w:r w:rsidRPr="00B752F7">
        <w:rPr>
          <w:rFonts w:ascii="Corbel" w:hAnsi="Corbel"/>
          <w:szCs w:val="18"/>
        </w:rPr>
        <w:t xml:space="preserve">i. Provincie </w:t>
      </w:r>
      <w:r>
        <w:rPr>
          <w:rFonts w:ascii="Corbel" w:hAnsi="Corbel"/>
          <w:szCs w:val="18"/>
        </w:rPr>
        <w:t>Utrecht</w:t>
      </w:r>
      <w:r w:rsidRPr="00B752F7">
        <w:rPr>
          <w:rFonts w:ascii="Corbel" w:hAnsi="Corbel"/>
          <w:szCs w:val="18"/>
        </w:rPr>
        <w:t>;</w:t>
      </w:r>
    </w:p>
    <w:p w14:paraId="2ED5304D" w14:textId="66EC0223" w:rsidR="00F333A5" w:rsidRDefault="00787F5A" w:rsidP="00925536">
      <w:pPr>
        <w:rPr>
          <w:rFonts w:ascii="Corbel" w:hAnsi="Corbel"/>
          <w:szCs w:val="18"/>
        </w:rPr>
      </w:pPr>
      <w:r w:rsidRPr="00787F5A">
        <w:rPr>
          <w:rFonts w:ascii="Corbel" w:hAnsi="Corbel"/>
          <w:szCs w:val="18"/>
        </w:rPr>
        <w:t xml:space="preserve">ii. Provinciaal Fonds Nazorg Gesloten Stortplaatsen </w:t>
      </w:r>
      <w:r>
        <w:rPr>
          <w:rFonts w:ascii="Corbel" w:hAnsi="Corbel"/>
          <w:szCs w:val="18"/>
        </w:rPr>
        <w:t>Utrecht</w:t>
      </w:r>
      <w:r w:rsidRPr="00787F5A">
        <w:rPr>
          <w:rFonts w:ascii="Corbel" w:hAnsi="Corbel"/>
          <w:szCs w:val="18"/>
        </w:rPr>
        <w:t>.</w:t>
      </w:r>
    </w:p>
    <w:p w14:paraId="61EABC57" w14:textId="77777777" w:rsidR="00F333A5" w:rsidRDefault="00F333A5" w:rsidP="00925536">
      <w:pPr>
        <w:rPr>
          <w:rFonts w:ascii="Corbel" w:hAnsi="Corbel"/>
          <w:szCs w:val="18"/>
        </w:rPr>
      </w:pPr>
    </w:p>
    <w:p w14:paraId="7D3315DC" w14:textId="77777777" w:rsidR="00DB7DB6" w:rsidRDefault="00DB7DB6" w:rsidP="00925536">
      <w:pPr>
        <w:rPr>
          <w:rFonts w:ascii="Corbel" w:hAnsi="Corbel"/>
          <w:szCs w:val="18"/>
        </w:rPr>
      </w:pPr>
      <w:r w:rsidRPr="00DB7DB6">
        <w:rPr>
          <w:rFonts w:ascii="Corbel" w:hAnsi="Corbel"/>
          <w:szCs w:val="18"/>
        </w:rPr>
        <w:t>2. Aanvullende controlediensten die zich gedurende de looptijd van het contract kunnen</w:t>
      </w:r>
      <w:r w:rsidRPr="00DB7DB6">
        <w:rPr>
          <w:rFonts w:ascii="Corbel" w:hAnsi="Corbel"/>
          <w:szCs w:val="18"/>
        </w:rPr>
        <w:br/>
        <w:t>voordoen (bijvoorbeeld controlewerkzaamheden op subsidieverantwoordingen);</w:t>
      </w:r>
      <w:r w:rsidRPr="00DB7DB6">
        <w:rPr>
          <w:rFonts w:ascii="Corbel" w:hAnsi="Corbel"/>
          <w:szCs w:val="18"/>
        </w:rPr>
        <w:br/>
      </w:r>
    </w:p>
    <w:p w14:paraId="4FF6CD9A" w14:textId="618317C0" w:rsidR="00DB7DB6" w:rsidRDefault="00DB7DB6" w:rsidP="00925536">
      <w:pPr>
        <w:rPr>
          <w:rFonts w:ascii="Corbel" w:hAnsi="Corbel"/>
          <w:szCs w:val="18"/>
        </w:rPr>
      </w:pPr>
      <w:r w:rsidRPr="00DB7DB6">
        <w:rPr>
          <w:rFonts w:ascii="Corbel" w:hAnsi="Corbel"/>
          <w:szCs w:val="18"/>
        </w:rPr>
        <w:t>3. Natuurlijke adviesfunctie (voortvloeiend uit de certificerende functie en aanvullend</w:t>
      </w:r>
      <w:r w:rsidRPr="00DB7DB6">
        <w:rPr>
          <w:rFonts w:ascii="Corbel" w:hAnsi="Corbel"/>
          <w:szCs w:val="18"/>
        </w:rPr>
        <w:br/>
        <w:t>verrichtte controlediensten).</w:t>
      </w:r>
    </w:p>
    <w:p w14:paraId="79C417F0" w14:textId="77777777" w:rsidR="00511095" w:rsidRDefault="00511095" w:rsidP="00925536">
      <w:pPr>
        <w:rPr>
          <w:rFonts w:ascii="Corbel" w:hAnsi="Corbel"/>
          <w:szCs w:val="18"/>
        </w:rPr>
      </w:pPr>
    </w:p>
    <w:p w14:paraId="471F337E" w14:textId="3E60284F" w:rsidR="00511095" w:rsidRDefault="00511095" w:rsidP="00925536">
      <w:pPr>
        <w:rPr>
          <w:rFonts w:ascii="Corbel" w:hAnsi="Corbel"/>
          <w:szCs w:val="18"/>
        </w:rPr>
      </w:pPr>
      <w:r>
        <w:rPr>
          <w:rFonts w:ascii="Corbel" w:hAnsi="Corbel"/>
          <w:szCs w:val="18"/>
        </w:rPr>
        <w:t xml:space="preserve">4. Verrichten van aanvullende </w:t>
      </w:r>
      <w:r w:rsidR="00382E68">
        <w:rPr>
          <w:rFonts w:ascii="Corbel" w:hAnsi="Corbel"/>
          <w:szCs w:val="18"/>
        </w:rPr>
        <w:t xml:space="preserve">opdrachten. </w:t>
      </w:r>
      <w:r w:rsidRPr="00511095">
        <w:rPr>
          <w:rFonts w:ascii="Corbel" w:hAnsi="Corbel"/>
          <w:szCs w:val="18"/>
        </w:rPr>
        <w:t>Optioneel binnen de Opdracht kunnen op schriftelijk verzoek van PS of GS aan Opdrachtnemer aanvullende specifieke (Nadere) opdrachten worden verstrekt voor projectaudits, IT-audits, controleverklaringen ten behoeve van projectorganisaties, subsidies, opleidingen of specifiek accountantsonderzoek.</w:t>
      </w:r>
    </w:p>
    <w:p w14:paraId="2EFD5C67" w14:textId="77777777" w:rsidR="00470DA1" w:rsidRPr="009421BC" w:rsidRDefault="00470DA1" w:rsidP="00925536">
      <w:pPr>
        <w:rPr>
          <w:rFonts w:ascii="Corbel" w:hAnsi="Corbel"/>
          <w:szCs w:val="18"/>
        </w:rPr>
      </w:pPr>
    </w:p>
    <w:p w14:paraId="48CE96FC" w14:textId="77777777" w:rsidR="00DA6BFE" w:rsidRPr="009421BC" w:rsidRDefault="00470DA1" w:rsidP="00925536">
      <w:pPr>
        <w:spacing w:line="276" w:lineRule="auto"/>
        <w:rPr>
          <w:rFonts w:ascii="Corbel" w:hAnsi="Corbel"/>
          <w:szCs w:val="18"/>
        </w:rPr>
      </w:pPr>
      <w:r w:rsidRPr="009421BC">
        <w:rPr>
          <w:rFonts w:ascii="Corbel" w:hAnsi="Corbel"/>
          <w:szCs w:val="18"/>
        </w:rPr>
        <w:t>Deze doelstellingen zijn door de Aanbestedende</w:t>
      </w:r>
      <w:r w:rsidR="000E225E">
        <w:rPr>
          <w:rFonts w:ascii="Corbel" w:hAnsi="Corbel"/>
          <w:szCs w:val="18"/>
        </w:rPr>
        <w:t xml:space="preserve"> dienst</w:t>
      </w:r>
      <w:r w:rsidRPr="009421BC">
        <w:rPr>
          <w:rFonts w:ascii="Corbel" w:hAnsi="Corbel"/>
          <w:szCs w:val="18"/>
        </w:rPr>
        <w:t xml:space="preserve"> vertaald naar de afbakening van de Opdracht, de eisen die aan de uitvoering ervan gesteld worden, de eisen die aan Ondernemers worden gesteld om voor de Opdracht in aanmerking te komen en de wijze waarop de economisch </w:t>
      </w:r>
      <w:r w:rsidRPr="00BC7775">
        <w:rPr>
          <w:rFonts w:ascii="Corbel" w:hAnsi="Corbel"/>
          <w:szCs w:val="18"/>
        </w:rPr>
        <w:t>meest voordelige Inschrijv</w:t>
      </w:r>
      <w:r w:rsidR="00414C96" w:rsidRPr="00BC7775">
        <w:rPr>
          <w:rFonts w:ascii="Corbel" w:hAnsi="Corbel"/>
          <w:szCs w:val="18"/>
        </w:rPr>
        <w:t>ing</w:t>
      </w:r>
      <w:r w:rsidRPr="009421BC">
        <w:rPr>
          <w:rFonts w:ascii="Corbel" w:hAnsi="Corbel"/>
          <w:szCs w:val="18"/>
        </w:rPr>
        <w:t xml:space="preserve"> wordt geselecteerd.</w:t>
      </w:r>
    </w:p>
    <w:p w14:paraId="38832AE6" w14:textId="77777777" w:rsidR="00470DA1" w:rsidRPr="009421BC" w:rsidRDefault="00470DA1" w:rsidP="00925536">
      <w:pPr>
        <w:pStyle w:val="Kop2"/>
        <w:tabs>
          <w:tab w:val="left" w:pos="6379"/>
        </w:tabs>
        <w:spacing w:before="240" w:after="120"/>
        <w:ind w:left="0" w:firstLine="0"/>
        <w:rPr>
          <w:rFonts w:ascii="Corbel" w:hAnsi="Corbel"/>
          <w:sz w:val="18"/>
          <w:szCs w:val="18"/>
        </w:rPr>
      </w:pPr>
      <w:bookmarkStart w:id="19" w:name="_Toc169359402"/>
      <w:r w:rsidRPr="009421BC">
        <w:rPr>
          <w:rFonts w:ascii="Corbel" w:hAnsi="Corbel"/>
          <w:sz w:val="18"/>
          <w:szCs w:val="18"/>
        </w:rPr>
        <w:t>Samenvoegen van Opdrachten en verdeling in percelen</w:t>
      </w:r>
      <w:bookmarkEnd w:id="19"/>
    </w:p>
    <w:p w14:paraId="657B881B" w14:textId="0B4AC060" w:rsidR="00B021A9" w:rsidRDefault="00B021A9" w:rsidP="00925536">
      <w:pPr>
        <w:spacing w:line="276" w:lineRule="auto"/>
        <w:rPr>
          <w:rFonts w:ascii="Corbel" w:hAnsi="Corbel"/>
          <w:szCs w:val="18"/>
        </w:rPr>
      </w:pPr>
      <w:r w:rsidRPr="00B021A9">
        <w:rPr>
          <w:rFonts w:ascii="Corbel" w:hAnsi="Corbel"/>
          <w:szCs w:val="18"/>
        </w:rPr>
        <w:t xml:space="preserve">Naar het oordeel van de Aanbestedende dienst is bij deze Opdracht geen sprake van het samenvoegen van Opdrachten. </w:t>
      </w:r>
      <w:r w:rsidR="00282FA8" w:rsidRPr="00282FA8">
        <w:rPr>
          <w:rFonts w:ascii="Corbel" w:hAnsi="Corbel"/>
          <w:szCs w:val="18"/>
        </w:rPr>
        <w:t>Binnen de Opdracht is geen onderscheid gemaakt in percelen. Het merendeel van de opdracht omvat namelijk een samenhangend geheel aan taken die onlosmakelijk aan elkaar verbonden zijn. Bovendien zal bij eventueel incidentele specifieke (Nadere) opdrachten opdrachtnemer toetsen op basis van zijn beroepsregels bij elke specifieke Opdracht van PS of GS, anders dan met betrekking tot de jaarrekening, of hij deze, gelet op de scheiding van de controlerende en adviserende rol en scheiding tussen de controlerende rol van PS en de uitvoerende rol van GS, met de vereiste onafhankelijkheid kan uitvoeren. Indien Opdrachtnemer tot de bevinding komt dat een specifieke Opdracht niet door hem kan worden uitgevoerd, deelt hij dat onverwijld schriftelijk mee aan de Opdrachtgever. Het staat Opdrachtgever dan vrij om deze betreffende Opdracht aan een andere accountant op te dragen.</w:t>
      </w:r>
    </w:p>
    <w:p w14:paraId="10FC9B9D" w14:textId="77777777" w:rsidR="00282FA8" w:rsidRDefault="00282FA8" w:rsidP="00925536">
      <w:pPr>
        <w:spacing w:line="276" w:lineRule="auto"/>
        <w:rPr>
          <w:rFonts w:ascii="Corbel" w:hAnsi="Corbel"/>
          <w:szCs w:val="18"/>
        </w:rPr>
      </w:pPr>
    </w:p>
    <w:p w14:paraId="2B386E5E" w14:textId="101C2CE0" w:rsidR="00282FA8" w:rsidRPr="00B021A9" w:rsidRDefault="00282FA8" w:rsidP="00925536">
      <w:pPr>
        <w:spacing w:line="276" w:lineRule="auto"/>
        <w:rPr>
          <w:rFonts w:ascii="Corbel" w:hAnsi="Corbel"/>
          <w:szCs w:val="18"/>
        </w:rPr>
      </w:pPr>
      <w:r>
        <w:rPr>
          <w:rFonts w:ascii="Corbel" w:hAnsi="Corbel"/>
          <w:szCs w:val="18"/>
        </w:rPr>
        <w:t>Aanbestedende dienst heeft hierbij acht geslagen op:</w:t>
      </w:r>
    </w:p>
    <w:p w14:paraId="4F215B6F" w14:textId="77777777" w:rsidR="00B021A9" w:rsidRPr="00B021A9" w:rsidRDefault="00B021A9" w:rsidP="00925536">
      <w:pPr>
        <w:numPr>
          <w:ilvl w:val="0"/>
          <w:numId w:val="47"/>
        </w:numPr>
        <w:spacing w:line="276" w:lineRule="auto"/>
        <w:ind w:left="0" w:firstLine="0"/>
        <w:rPr>
          <w:rFonts w:ascii="Corbel" w:hAnsi="Corbel"/>
          <w:szCs w:val="18"/>
        </w:rPr>
      </w:pPr>
      <w:r w:rsidRPr="00B021A9">
        <w:rPr>
          <w:rFonts w:ascii="Corbel" w:hAnsi="Corbel"/>
          <w:szCs w:val="18"/>
        </w:rPr>
        <w:t>De samenstelling van de relevante markt en de invloed van de samenvoeging voor de toegang voor voldoende MKB-bedrijven. Door de wettelijke regelgeving is de markt van accountantsdiensten feitelijk beperkt tot partijen die in Nederland zijn gevestigd. De markt kenmerkt zich door veranderingen in de markt voor accountantsopdrachten van de overheid. De door de provincie gekozen invulling van de Opdracht en ambitieniveau verhoogt de kans op het ontvangen van inschrijvingen;</w:t>
      </w:r>
    </w:p>
    <w:p w14:paraId="42B40198" w14:textId="77777777" w:rsidR="00695D68" w:rsidRDefault="00B021A9" w:rsidP="00695D68">
      <w:pPr>
        <w:numPr>
          <w:ilvl w:val="0"/>
          <w:numId w:val="47"/>
        </w:numPr>
        <w:spacing w:line="276" w:lineRule="auto"/>
        <w:ind w:left="0" w:firstLine="0"/>
        <w:rPr>
          <w:rFonts w:ascii="Corbel" w:hAnsi="Corbel"/>
          <w:szCs w:val="18"/>
        </w:rPr>
      </w:pPr>
      <w:r w:rsidRPr="00B021A9">
        <w:rPr>
          <w:rFonts w:ascii="Corbel" w:hAnsi="Corbel"/>
          <w:szCs w:val="18"/>
        </w:rPr>
        <w:lastRenderedPageBreak/>
        <w:t>De organisatorische gevolgen en risico’s voor de provincie en de Ondernemer. De door de provincie gekozen invulling van de Opdracht betekent voor geïnteresseerde marktpartijen een beperking van de administratieve last van het inschrijven op een aanbestedingsprocedure;</w:t>
      </w:r>
    </w:p>
    <w:p w14:paraId="0D291528" w14:textId="37413D69" w:rsidR="00B021A9" w:rsidRPr="00695D68" w:rsidRDefault="00B021A9" w:rsidP="00C95E93">
      <w:pPr>
        <w:numPr>
          <w:ilvl w:val="0"/>
          <w:numId w:val="47"/>
        </w:numPr>
        <w:spacing w:line="276" w:lineRule="auto"/>
        <w:ind w:left="0" w:firstLine="0"/>
        <w:rPr>
          <w:rFonts w:ascii="Corbel" w:hAnsi="Corbel"/>
          <w:szCs w:val="18"/>
        </w:rPr>
      </w:pPr>
      <w:r w:rsidRPr="00695D68">
        <w:rPr>
          <w:rFonts w:ascii="Corbel" w:hAnsi="Corbel"/>
          <w:szCs w:val="18"/>
        </w:rPr>
        <w:t>De mate van samenhang van de (deel)opdrachten. Voor de te leveren Diensten geldt dat zij overwegend moeten voldoen aan dezelfde (beroeps-)eisen en contractuele voorwaarden, ongeacht of PS of GS de opdrachtgever is.</w:t>
      </w:r>
    </w:p>
    <w:p w14:paraId="6CE529B9" w14:textId="77777777" w:rsidR="00470DA1" w:rsidRPr="009421BC" w:rsidRDefault="00470DA1" w:rsidP="00925536">
      <w:pPr>
        <w:pStyle w:val="Kop2"/>
        <w:tabs>
          <w:tab w:val="left" w:pos="6379"/>
        </w:tabs>
        <w:spacing w:before="240" w:after="120"/>
        <w:ind w:left="0" w:firstLine="0"/>
        <w:rPr>
          <w:rFonts w:ascii="Corbel" w:hAnsi="Corbel"/>
          <w:sz w:val="18"/>
          <w:szCs w:val="18"/>
        </w:rPr>
      </w:pPr>
      <w:bookmarkStart w:id="20" w:name="_Toc169359403"/>
      <w:r w:rsidRPr="009421BC">
        <w:rPr>
          <w:rFonts w:ascii="Corbel" w:hAnsi="Corbel"/>
          <w:sz w:val="18"/>
          <w:szCs w:val="18"/>
        </w:rPr>
        <w:t>Aard van de Opdracht</w:t>
      </w:r>
      <w:bookmarkEnd w:id="20"/>
    </w:p>
    <w:p w14:paraId="3C68CECF" w14:textId="0082856F" w:rsidR="0066116B" w:rsidRPr="0066116B" w:rsidRDefault="00C568E3" w:rsidP="0066116B">
      <w:pPr>
        <w:spacing w:line="276" w:lineRule="auto"/>
        <w:rPr>
          <w:rFonts w:ascii="Corbel" w:hAnsi="Corbel"/>
        </w:rPr>
      </w:pPr>
      <w:r w:rsidRPr="016B7438">
        <w:rPr>
          <w:rFonts w:ascii="Corbel" w:hAnsi="Corbel"/>
        </w:rPr>
        <w:t xml:space="preserve">De opdracht bestaat uit het controleren van de provinciale jaarrekening en advisering met betrekking tot de jaarrekening in het kader van de natuurlijke adviesfunctie van de accountant ten behoeve van PS. </w:t>
      </w:r>
      <w:r w:rsidR="0066116B" w:rsidRPr="0066116B">
        <w:rPr>
          <w:rFonts w:ascii="Corbel" w:hAnsi="Corbel"/>
        </w:rPr>
        <w:t xml:space="preserve">In de </w:t>
      </w:r>
      <w:r w:rsidR="00B15464">
        <w:rPr>
          <w:rFonts w:ascii="Corbel" w:hAnsi="Corbel"/>
        </w:rPr>
        <w:t>opdracht</w:t>
      </w:r>
      <w:r w:rsidR="0066116B" w:rsidRPr="0066116B">
        <w:rPr>
          <w:rFonts w:ascii="Corbel" w:hAnsi="Corbel"/>
        </w:rPr>
        <w:t xml:space="preserve"> zijn in ieder geval de volgende nadere controle-opdrachten opgenomen</w:t>
      </w:r>
      <w:r w:rsidR="00B15464">
        <w:rPr>
          <w:rFonts w:ascii="Corbel" w:hAnsi="Corbel"/>
        </w:rPr>
        <w:t>, de</w:t>
      </w:r>
      <w:r w:rsidR="0066116B" w:rsidRPr="0066116B">
        <w:rPr>
          <w:rFonts w:ascii="Corbel" w:hAnsi="Corbel"/>
        </w:rPr>
        <w:t xml:space="preserve"> SISA</w:t>
      </w:r>
      <w:r w:rsidR="005563BE">
        <w:rPr>
          <w:rFonts w:ascii="Corbel" w:hAnsi="Corbel"/>
        </w:rPr>
        <w:t>-</w:t>
      </w:r>
      <w:r w:rsidR="0066116B" w:rsidRPr="0066116B">
        <w:rPr>
          <w:rFonts w:ascii="Corbel" w:hAnsi="Corbel"/>
        </w:rPr>
        <w:t>verantwoording (</w:t>
      </w:r>
      <w:r w:rsidR="006337B5">
        <w:rPr>
          <w:rFonts w:ascii="Corbel" w:hAnsi="Corbel"/>
        </w:rPr>
        <w:t xml:space="preserve">momenteel </w:t>
      </w:r>
      <w:r w:rsidR="0066116B" w:rsidRPr="0066116B">
        <w:rPr>
          <w:rFonts w:ascii="Corbel" w:hAnsi="Corbel"/>
        </w:rPr>
        <w:t xml:space="preserve">circa 40 dossiers, waarbij het aantal </w:t>
      </w:r>
      <w:r w:rsidR="006337B5">
        <w:rPr>
          <w:rFonts w:ascii="Corbel" w:hAnsi="Corbel"/>
        </w:rPr>
        <w:t xml:space="preserve">en omvang </w:t>
      </w:r>
      <w:r w:rsidR="0066116B" w:rsidRPr="0066116B">
        <w:rPr>
          <w:rFonts w:ascii="Corbel" w:hAnsi="Corbel"/>
        </w:rPr>
        <w:t xml:space="preserve">in de loop van de tijd kan fluctueren), controle van de verantwoording nazorgfonds open stortplaats Amersfoort en werkzaamheden gericht op de zogenaamde Trappenhuisverantwoording van de Rijksdienst voor Ondernemend Nederland (‘RVO'). </w:t>
      </w:r>
    </w:p>
    <w:p w14:paraId="45C521FF" w14:textId="28BAE7B7" w:rsidR="00C568E3" w:rsidRPr="00C568E3" w:rsidRDefault="00C568E3" w:rsidP="00925536">
      <w:pPr>
        <w:spacing w:line="276" w:lineRule="auto"/>
        <w:rPr>
          <w:rFonts w:ascii="Corbel" w:hAnsi="Corbel"/>
        </w:rPr>
      </w:pPr>
      <w:r w:rsidRPr="016B7438">
        <w:rPr>
          <w:rFonts w:ascii="Corbel" w:hAnsi="Corbel"/>
        </w:rPr>
        <w:t>Gestart wordt met de werkzaamheden met betrekking tot het boekjaar 2025 en het uitvoeren van overige advies- en controleopdrachten voor PS en/of GS. De controle van de provinciale jaarrekening wordt gezien als wettelijke controle in de zin van de Wet Toezicht Accountantsorganisaties. Dit betekent dat aan de Opdrachtnemer specifieke eisen worden gesteld. Deze eisen zijn opgenomen in het Programma van eisen welke als bijlage bij deze leidraad is opgenomen.</w:t>
      </w:r>
    </w:p>
    <w:p w14:paraId="36B60E4D" w14:textId="77777777" w:rsidR="00C568E3" w:rsidRPr="00C568E3" w:rsidRDefault="00C568E3" w:rsidP="00925536">
      <w:pPr>
        <w:spacing w:line="276" w:lineRule="auto"/>
        <w:rPr>
          <w:rFonts w:ascii="Corbel" w:hAnsi="Corbel"/>
          <w:szCs w:val="18"/>
        </w:rPr>
      </w:pPr>
    </w:p>
    <w:p w14:paraId="014F7193" w14:textId="5A3FEC18" w:rsidR="00C568E3" w:rsidRPr="00C568E3" w:rsidRDefault="003C2E52" w:rsidP="00925536">
      <w:pPr>
        <w:spacing w:line="276" w:lineRule="auto"/>
        <w:rPr>
          <w:rFonts w:ascii="Corbel" w:hAnsi="Corbel"/>
        </w:rPr>
      </w:pPr>
      <w:bookmarkStart w:id="21" w:name="_Hlk166789838"/>
      <w:r>
        <w:rPr>
          <w:rFonts w:ascii="Corbel" w:hAnsi="Corbel"/>
        </w:rPr>
        <w:t>Daarnaast kunnen o</w:t>
      </w:r>
      <w:r w:rsidR="00C568E3" w:rsidRPr="3486DF8C">
        <w:rPr>
          <w:rFonts w:ascii="Corbel" w:hAnsi="Corbel"/>
        </w:rPr>
        <w:t xml:space="preserve">ptioneel binnen de Opdracht op schriftelijk verzoek van PS of GS </w:t>
      </w:r>
      <w:r w:rsidR="0EC4067B" w:rsidRPr="60036F3A">
        <w:rPr>
          <w:rFonts w:ascii="Corbel" w:hAnsi="Corbel"/>
        </w:rPr>
        <w:t xml:space="preserve">aan </w:t>
      </w:r>
      <w:r w:rsidR="00C568E3" w:rsidRPr="3486DF8C">
        <w:rPr>
          <w:rFonts w:ascii="Corbel" w:hAnsi="Corbel"/>
        </w:rPr>
        <w:t xml:space="preserve">Opdrachtnemer </w:t>
      </w:r>
      <w:r w:rsidR="2682EFF4" w:rsidRPr="7093422A">
        <w:rPr>
          <w:rFonts w:ascii="Corbel" w:hAnsi="Corbel"/>
        </w:rPr>
        <w:t xml:space="preserve">aanvullende </w:t>
      </w:r>
      <w:r w:rsidR="00C568E3" w:rsidRPr="3486DF8C">
        <w:rPr>
          <w:rFonts w:ascii="Corbel" w:hAnsi="Corbel"/>
        </w:rPr>
        <w:t xml:space="preserve">specifieke (Nadere) opdrachten </w:t>
      </w:r>
      <w:r w:rsidR="7082D0A1" w:rsidRPr="7093422A">
        <w:rPr>
          <w:rFonts w:ascii="Corbel" w:hAnsi="Corbel"/>
        </w:rPr>
        <w:t xml:space="preserve">worden verstrekt </w:t>
      </w:r>
      <w:r w:rsidR="00C568E3" w:rsidRPr="3486DF8C">
        <w:rPr>
          <w:rFonts w:ascii="Corbel" w:hAnsi="Corbel"/>
        </w:rPr>
        <w:t xml:space="preserve">voor projectaudits, IT-audits, controleverklaringen ten behoeve van projectorganisaties, </w:t>
      </w:r>
      <w:r w:rsidR="00070480">
        <w:rPr>
          <w:rFonts w:ascii="Corbel" w:hAnsi="Corbel"/>
        </w:rPr>
        <w:t>opleidingen</w:t>
      </w:r>
      <w:r w:rsidR="00C568E3" w:rsidRPr="003E477E">
        <w:rPr>
          <w:rFonts w:ascii="Corbel" w:hAnsi="Corbel"/>
        </w:rPr>
        <w:t xml:space="preserve"> of specifiek</w:t>
      </w:r>
      <w:r w:rsidR="00C568E3" w:rsidRPr="3486DF8C">
        <w:rPr>
          <w:rFonts w:ascii="Corbel" w:hAnsi="Corbel"/>
        </w:rPr>
        <w:t xml:space="preserve"> accountantsonderzoek.</w:t>
      </w:r>
      <w:bookmarkEnd w:id="21"/>
    </w:p>
    <w:p w14:paraId="7EC540E2" w14:textId="77777777" w:rsidR="00C26293" w:rsidRDefault="00C26293" w:rsidP="00925536">
      <w:pPr>
        <w:spacing w:line="276" w:lineRule="auto"/>
        <w:rPr>
          <w:rFonts w:ascii="Corbel" w:hAnsi="Corbel"/>
          <w:szCs w:val="18"/>
        </w:rPr>
      </w:pPr>
    </w:p>
    <w:p w14:paraId="5FC4C075" w14:textId="62AAE15C" w:rsidR="00C568E3" w:rsidRPr="00C568E3" w:rsidRDefault="003F565A" w:rsidP="00925536">
      <w:pPr>
        <w:spacing w:line="276" w:lineRule="auto"/>
        <w:rPr>
          <w:rFonts w:ascii="Corbel" w:hAnsi="Corbel"/>
          <w:szCs w:val="18"/>
        </w:rPr>
      </w:pPr>
      <w:r>
        <w:rPr>
          <w:rFonts w:ascii="Corbel" w:hAnsi="Corbel"/>
          <w:szCs w:val="18"/>
        </w:rPr>
        <w:t>Voor deze opdracht wordt er met d</w:t>
      </w:r>
      <w:r w:rsidR="00C568E3" w:rsidRPr="00C568E3">
        <w:rPr>
          <w:rFonts w:ascii="Corbel" w:hAnsi="Corbel"/>
          <w:szCs w:val="18"/>
        </w:rPr>
        <w:t>e accountant in de rol van verwerker</w:t>
      </w:r>
      <w:r w:rsidR="00964D0F">
        <w:rPr>
          <w:rFonts w:ascii="Corbel" w:hAnsi="Corbel"/>
          <w:szCs w:val="18"/>
        </w:rPr>
        <w:t>,</w:t>
      </w:r>
      <w:r w:rsidR="00C568E3" w:rsidRPr="00C568E3">
        <w:rPr>
          <w:rFonts w:ascii="Corbel" w:hAnsi="Corbel"/>
          <w:szCs w:val="18"/>
        </w:rPr>
        <w:t xml:space="preserve"> in de zin van de Algemene Verordening Gegevensbescherming, een verwerkersovereenkomst gesloten. </w:t>
      </w:r>
      <w:r w:rsidR="00964D0F">
        <w:rPr>
          <w:rFonts w:ascii="Corbel" w:hAnsi="Corbel"/>
          <w:szCs w:val="18"/>
        </w:rPr>
        <w:t>Dit omvat alle werkzaamheden</w:t>
      </w:r>
      <w:r w:rsidR="00C568E3" w:rsidRPr="00C568E3">
        <w:rPr>
          <w:rFonts w:ascii="Corbel" w:hAnsi="Corbel"/>
          <w:szCs w:val="18"/>
        </w:rPr>
        <w:t xml:space="preserve"> met name om </w:t>
      </w:r>
      <w:r w:rsidR="00963F28">
        <w:rPr>
          <w:rFonts w:ascii="Corbel" w:hAnsi="Corbel"/>
          <w:szCs w:val="18"/>
        </w:rPr>
        <w:t xml:space="preserve">delen van de </w:t>
      </w:r>
      <w:r w:rsidR="00C568E3" w:rsidRPr="00C568E3">
        <w:rPr>
          <w:rFonts w:ascii="Corbel" w:hAnsi="Corbel"/>
          <w:szCs w:val="18"/>
        </w:rPr>
        <w:t xml:space="preserve">opdracht waarbij geen standaard van toepassing is of om een opdracht tot het verrichten van overeengekomen specifieke werkzaamheden (standaard 4400). </w:t>
      </w:r>
    </w:p>
    <w:p w14:paraId="76D4B322" w14:textId="77777777" w:rsidR="00C568E3" w:rsidRPr="00C568E3" w:rsidRDefault="00C568E3" w:rsidP="00925536">
      <w:pPr>
        <w:spacing w:line="276" w:lineRule="auto"/>
        <w:rPr>
          <w:rFonts w:ascii="Corbel" w:hAnsi="Corbel"/>
          <w:szCs w:val="18"/>
        </w:rPr>
      </w:pPr>
    </w:p>
    <w:p w14:paraId="7A9ECC93" w14:textId="42BA83F6" w:rsidR="00EC1688" w:rsidRPr="00C034ED" w:rsidRDefault="00C568E3" w:rsidP="00925536">
      <w:pPr>
        <w:spacing w:line="276" w:lineRule="auto"/>
        <w:rPr>
          <w:rFonts w:ascii="Corbel" w:hAnsi="Corbel"/>
          <w:szCs w:val="18"/>
        </w:rPr>
      </w:pPr>
      <w:r w:rsidRPr="00C568E3">
        <w:rPr>
          <w:rFonts w:ascii="Corbel" w:hAnsi="Corbel"/>
          <w:szCs w:val="18"/>
        </w:rPr>
        <w:t>De minimumeisen waaraan Opdrachtnemer gehouden is bij de uitvoering van de Opdracht, zijn opgenomen in de Aanbestedingsstukken. Inschrijvers dienen zich hier, op straffe van uitsluiting, onvoorwaardelijk aan te conformeren hetgeen zij doen door het indienen van een Inschrijving.</w:t>
      </w:r>
    </w:p>
    <w:p w14:paraId="105EA059" w14:textId="77777777" w:rsidR="00470DA1" w:rsidRPr="009421BC" w:rsidRDefault="00470DA1" w:rsidP="00925536">
      <w:pPr>
        <w:pStyle w:val="Kop2"/>
        <w:tabs>
          <w:tab w:val="left" w:pos="6379"/>
        </w:tabs>
        <w:spacing w:before="240" w:after="120"/>
        <w:ind w:left="0" w:firstLine="0"/>
        <w:rPr>
          <w:rFonts w:ascii="Corbel" w:hAnsi="Corbel"/>
          <w:sz w:val="18"/>
          <w:szCs w:val="18"/>
        </w:rPr>
      </w:pPr>
      <w:bookmarkStart w:id="22" w:name="_Toc169359404"/>
      <w:r w:rsidRPr="009421BC">
        <w:rPr>
          <w:rFonts w:ascii="Corbel" w:hAnsi="Corbel"/>
          <w:sz w:val="18"/>
          <w:szCs w:val="18"/>
        </w:rPr>
        <w:t>Omvang van de Opdracht</w:t>
      </w:r>
      <w:bookmarkEnd w:id="22"/>
    </w:p>
    <w:p w14:paraId="52A4616E" w14:textId="4D6E8BA0" w:rsidR="007249C5" w:rsidRDefault="00F91483" w:rsidP="007249C5">
      <w:pPr>
        <w:spacing w:line="276" w:lineRule="auto"/>
        <w:rPr>
          <w:rFonts w:ascii="Corbel" w:hAnsi="Corbel"/>
        </w:rPr>
      </w:pPr>
      <w:r>
        <w:rPr>
          <w:rFonts w:ascii="Corbel" w:hAnsi="Corbel"/>
        </w:rPr>
        <w:t xml:space="preserve">In juni 2026 zal de (nieuw) aantredend accountant de controleverklaring over 2025 </w:t>
      </w:r>
      <w:r w:rsidR="00144DC0">
        <w:rPr>
          <w:rFonts w:ascii="Corbel" w:hAnsi="Corbel"/>
        </w:rPr>
        <w:t>af moeten geven.</w:t>
      </w:r>
      <w:r w:rsidR="0081593F" w:rsidRPr="0081593F">
        <w:rPr>
          <w:rFonts w:ascii="Corbel" w:hAnsi="Corbel"/>
        </w:rPr>
        <w:t xml:space="preserve"> </w:t>
      </w:r>
      <w:r w:rsidR="00D908D5">
        <w:rPr>
          <w:rFonts w:ascii="Corbel" w:hAnsi="Corbel"/>
        </w:rPr>
        <w:t>M</w:t>
      </w:r>
      <w:r w:rsidR="0081593F" w:rsidRPr="0081593F">
        <w:rPr>
          <w:rFonts w:ascii="Corbel" w:hAnsi="Corbel"/>
        </w:rPr>
        <w:t>edio 2025 gaa</w:t>
      </w:r>
      <w:r w:rsidR="00D908D5">
        <w:rPr>
          <w:rFonts w:ascii="Corbel" w:hAnsi="Corbel"/>
        </w:rPr>
        <w:t>t</w:t>
      </w:r>
      <w:r w:rsidR="0081593F" w:rsidRPr="0081593F">
        <w:rPr>
          <w:rFonts w:ascii="Corbel" w:hAnsi="Corbel"/>
        </w:rPr>
        <w:t xml:space="preserve"> GS mogelijk ook adviezen vragen aan de accountant.</w:t>
      </w:r>
      <w:r w:rsidR="00D908D5">
        <w:rPr>
          <w:rFonts w:ascii="Corbel" w:hAnsi="Corbel"/>
        </w:rPr>
        <w:t xml:space="preserve"> </w:t>
      </w:r>
      <w:r w:rsidR="007249C5" w:rsidRPr="007249C5">
        <w:rPr>
          <w:rFonts w:ascii="Corbel" w:hAnsi="Corbel"/>
        </w:rPr>
        <w:t>De accountant dient jaarlijks (na de zomer) een budgetbrief in, waarin opgenomen het ingeschatte aantal uren, de (geïndexeerde) tarieven voor de controle en de bijbehorende fee. Daarbij levert de accountant een inschatting aan van de kosten van de controle van de verschillende specifieke uitkeringen (</w:t>
      </w:r>
      <w:proofErr w:type="spellStart"/>
      <w:r w:rsidR="007249C5" w:rsidRPr="007249C5">
        <w:rPr>
          <w:rFonts w:ascii="Corbel" w:hAnsi="Corbel"/>
        </w:rPr>
        <w:t>Spuk’s</w:t>
      </w:r>
      <w:proofErr w:type="spellEnd"/>
      <w:r w:rsidR="007249C5" w:rsidRPr="007249C5">
        <w:rPr>
          <w:rFonts w:ascii="Corbel" w:hAnsi="Corbel"/>
        </w:rPr>
        <w:t>) die in de SISA-bijlage van de jaarrekening wordt opgenomen. Mocht de accountant gedurende de uitvoering van de controle vaststellen dat het ingeschatte aantal uren niet passend is, dan informeert hij de Auditcommissie terstond en zal de Auditcommissie, na bespreking hierover met de accountant, toestemming geven om de uren te maken en in rekening te brengen.</w:t>
      </w:r>
    </w:p>
    <w:p w14:paraId="5C29B176" w14:textId="77777777" w:rsidR="00FA3979" w:rsidRDefault="00FA3979" w:rsidP="00DD66B6">
      <w:pPr>
        <w:spacing w:line="276" w:lineRule="auto"/>
        <w:rPr>
          <w:rFonts w:ascii="Corbel" w:hAnsi="Corbel"/>
        </w:rPr>
      </w:pPr>
    </w:p>
    <w:p w14:paraId="15F47F23" w14:textId="7FE98EEE" w:rsidR="00DD66B6" w:rsidRPr="00DD66B6" w:rsidRDefault="00F149E7" w:rsidP="00DD66B6">
      <w:pPr>
        <w:spacing w:line="276" w:lineRule="auto"/>
        <w:rPr>
          <w:rFonts w:ascii="Corbel" w:hAnsi="Corbel"/>
        </w:rPr>
      </w:pPr>
      <w:r w:rsidRPr="78D7B006">
        <w:rPr>
          <w:rFonts w:ascii="Corbel" w:hAnsi="Corbel"/>
        </w:rPr>
        <w:t>D</w:t>
      </w:r>
      <w:r w:rsidR="001F6276" w:rsidRPr="78D7B006">
        <w:rPr>
          <w:rFonts w:ascii="Corbel" w:hAnsi="Corbel"/>
        </w:rPr>
        <w:t xml:space="preserve">e </w:t>
      </w:r>
      <w:r w:rsidR="00FA3979">
        <w:rPr>
          <w:rFonts w:ascii="Corbel" w:hAnsi="Corbel"/>
        </w:rPr>
        <w:t xml:space="preserve">optionele </w:t>
      </w:r>
      <w:r w:rsidR="001F6276" w:rsidRPr="78D7B006">
        <w:rPr>
          <w:rFonts w:ascii="Corbel" w:hAnsi="Corbel"/>
        </w:rPr>
        <w:t xml:space="preserve">aanvullende opdrachten </w:t>
      </w:r>
      <w:r w:rsidRPr="78D7B006">
        <w:rPr>
          <w:rFonts w:ascii="Corbel" w:hAnsi="Corbel"/>
        </w:rPr>
        <w:t>van</w:t>
      </w:r>
      <w:r w:rsidR="005C1196" w:rsidRPr="78D7B006">
        <w:rPr>
          <w:rFonts w:ascii="Corbel" w:hAnsi="Corbel"/>
        </w:rPr>
        <w:t xml:space="preserve">uit Gedeputeerde Staten </w:t>
      </w:r>
      <w:r w:rsidRPr="78D7B006">
        <w:rPr>
          <w:rFonts w:ascii="Corbel" w:hAnsi="Corbel"/>
        </w:rPr>
        <w:t>bedragen</w:t>
      </w:r>
      <w:r w:rsidR="005C1196" w:rsidRPr="78D7B006">
        <w:rPr>
          <w:rFonts w:ascii="Corbel" w:hAnsi="Corbel"/>
        </w:rPr>
        <w:t xml:space="preserve"> jaarlijks </w:t>
      </w:r>
      <w:r w:rsidRPr="78D7B006">
        <w:rPr>
          <w:rFonts w:ascii="Corbel" w:hAnsi="Corbel"/>
        </w:rPr>
        <w:t>ongeveer</w:t>
      </w:r>
      <w:r w:rsidR="005C1196" w:rsidRPr="78D7B006">
        <w:rPr>
          <w:rFonts w:ascii="Corbel" w:hAnsi="Corbel"/>
        </w:rPr>
        <w:t xml:space="preserve"> € </w:t>
      </w:r>
      <w:r w:rsidRPr="78D7B006">
        <w:rPr>
          <w:rFonts w:ascii="Corbel" w:hAnsi="Corbel"/>
        </w:rPr>
        <w:t>10</w:t>
      </w:r>
      <w:r w:rsidR="005C1196" w:rsidRPr="78D7B006">
        <w:rPr>
          <w:rFonts w:ascii="Corbel" w:hAnsi="Corbel"/>
        </w:rPr>
        <w:t>0.000</w:t>
      </w:r>
      <w:r w:rsidRPr="78D7B006">
        <w:rPr>
          <w:rFonts w:ascii="Corbel" w:hAnsi="Corbel"/>
        </w:rPr>
        <w:t>,--</w:t>
      </w:r>
      <w:r w:rsidR="00E87ED6" w:rsidRPr="78D7B006">
        <w:rPr>
          <w:rFonts w:ascii="Corbel" w:hAnsi="Corbel"/>
        </w:rPr>
        <w:t xml:space="preserve"> en IT-audits</w:t>
      </w:r>
      <w:r w:rsidR="0044724B" w:rsidRPr="78D7B006">
        <w:rPr>
          <w:rFonts w:ascii="Corbel" w:hAnsi="Corbel"/>
        </w:rPr>
        <w:t xml:space="preserve"> omvatten een jaarlijks bedrag van ongeveer € </w:t>
      </w:r>
      <w:r w:rsidR="00E46255">
        <w:rPr>
          <w:rFonts w:ascii="Corbel" w:hAnsi="Corbel"/>
        </w:rPr>
        <w:t>5</w:t>
      </w:r>
      <w:r w:rsidR="0044724B" w:rsidRPr="78D7B006">
        <w:rPr>
          <w:rFonts w:ascii="Corbel" w:hAnsi="Corbel"/>
        </w:rPr>
        <w:t>0.000,--.</w:t>
      </w:r>
      <w:r w:rsidR="00DD66B6" w:rsidRPr="00DD66B6">
        <w:rPr>
          <w:rFonts w:ascii="Aptos" w:eastAsiaTheme="minorHAnsi" w:hAnsi="Aptos" w:cs="Aptos"/>
          <w:spacing w:val="0"/>
          <w:sz w:val="24"/>
          <w:szCs w:val="24"/>
        </w:rPr>
        <w:t xml:space="preserve"> </w:t>
      </w:r>
    </w:p>
    <w:p w14:paraId="45B17186" w14:textId="77777777" w:rsidR="00BE6492" w:rsidRPr="003E477E" w:rsidRDefault="00BE6492" w:rsidP="00925536">
      <w:pPr>
        <w:spacing w:line="276" w:lineRule="auto"/>
        <w:rPr>
          <w:rFonts w:ascii="Corbel" w:hAnsi="Corbel"/>
          <w:szCs w:val="18"/>
        </w:rPr>
      </w:pPr>
    </w:p>
    <w:p w14:paraId="2E1CCCF8" w14:textId="7D997105" w:rsidR="00D27197" w:rsidRPr="003E477E" w:rsidRDefault="00D27197" w:rsidP="00925536">
      <w:pPr>
        <w:shd w:val="clear" w:color="auto" w:fill="FFFFFF" w:themeFill="background1"/>
        <w:spacing w:line="276" w:lineRule="auto"/>
        <w:rPr>
          <w:rFonts w:ascii="Corbel" w:hAnsi="Corbel"/>
          <w:szCs w:val="18"/>
        </w:rPr>
      </w:pPr>
      <w:r w:rsidRPr="003E477E">
        <w:rPr>
          <w:rFonts w:ascii="Corbel" w:hAnsi="Corbel"/>
          <w:szCs w:val="18"/>
        </w:rPr>
        <w:t>De hierboven genoemde omvang is slechts bedoeld als indicatie, Opdrachtnemer kan hier op geen enkele wijze rechten aan ontlenen. Alle genoemde bedragen zijn exclusief BTW.</w:t>
      </w:r>
      <w:r w:rsidR="0056235A" w:rsidRPr="003E477E">
        <w:rPr>
          <w:rFonts w:ascii="Corbel" w:hAnsi="Corbel"/>
          <w:szCs w:val="18"/>
        </w:rPr>
        <w:t xml:space="preserve"> </w:t>
      </w:r>
    </w:p>
    <w:p w14:paraId="21F01F69" w14:textId="77777777" w:rsidR="00470DA1" w:rsidRPr="009421BC" w:rsidRDefault="00470DA1" w:rsidP="00925536">
      <w:pPr>
        <w:pStyle w:val="Kop2"/>
        <w:tabs>
          <w:tab w:val="left" w:pos="6379"/>
        </w:tabs>
        <w:spacing w:before="240" w:after="120"/>
        <w:ind w:left="0" w:firstLine="0"/>
        <w:rPr>
          <w:rFonts w:ascii="Corbel" w:hAnsi="Corbel"/>
          <w:sz w:val="18"/>
          <w:szCs w:val="18"/>
        </w:rPr>
      </w:pPr>
      <w:bookmarkStart w:id="23" w:name="_Toc169359405"/>
      <w:r w:rsidRPr="009421BC">
        <w:rPr>
          <w:rFonts w:ascii="Corbel" w:hAnsi="Corbel"/>
          <w:sz w:val="18"/>
          <w:szCs w:val="18"/>
        </w:rPr>
        <w:t>Vorm en duur Overeenkomst</w:t>
      </w:r>
      <w:bookmarkEnd w:id="23"/>
    </w:p>
    <w:p w14:paraId="235BFE68" w14:textId="414747AC" w:rsidR="00EE32AE" w:rsidRDefault="00EE32AE" w:rsidP="00925536">
      <w:pPr>
        <w:spacing w:line="276" w:lineRule="auto"/>
        <w:rPr>
          <w:rFonts w:ascii="Corbel" w:hAnsi="Corbel"/>
          <w:szCs w:val="18"/>
        </w:rPr>
      </w:pPr>
      <w:r w:rsidRPr="00EE32AE">
        <w:rPr>
          <w:rFonts w:ascii="Corbel" w:hAnsi="Corbel"/>
          <w:szCs w:val="18"/>
        </w:rPr>
        <w:t>Er is sprake van een dienstverleningsovereenkomst met een initiële looptijd van 48 maanden</w:t>
      </w:r>
      <w:r w:rsidR="003A365E">
        <w:rPr>
          <w:rFonts w:ascii="Corbel" w:hAnsi="Corbel"/>
          <w:szCs w:val="18"/>
        </w:rPr>
        <w:t xml:space="preserve"> met beoogde startdatum </w:t>
      </w:r>
      <w:r w:rsidR="00DD47D5">
        <w:rPr>
          <w:rFonts w:ascii="Corbel" w:hAnsi="Corbel"/>
          <w:szCs w:val="18"/>
        </w:rPr>
        <w:t>1</w:t>
      </w:r>
      <w:r w:rsidR="00C11C7F">
        <w:rPr>
          <w:rFonts w:ascii="Corbel" w:hAnsi="Corbel"/>
          <w:szCs w:val="18"/>
        </w:rPr>
        <w:t xml:space="preserve"> januari 2025</w:t>
      </w:r>
      <w:r w:rsidRPr="00EE32AE">
        <w:rPr>
          <w:rFonts w:ascii="Corbel" w:hAnsi="Corbel"/>
          <w:szCs w:val="18"/>
        </w:rPr>
        <w:t>. Na het verstrijken van deze periode heeft de Aanbestedende dienst de mogelijkheid de Opdracht tweemaal tegen dezelfde voorwaarden te verlengen voor een periode van telkens 12 maanden.</w:t>
      </w:r>
      <w:r w:rsidR="00FB5594">
        <w:rPr>
          <w:rFonts w:ascii="Corbel" w:hAnsi="Corbel"/>
          <w:szCs w:val="18"/>
        </w:rPr>
        <w:t xml:space="preserve"> </w:t>
      </w:r>
    </w:p>
    <w:p w14:paraId="13016F82" w14:textId="715480A0" w:rsidR="00470DA1" w:rsidRPr="003E477E" w:rsidRDefault="00470DA1" w:rsidP="00925536">
      <w:pPr>
        <w:pStyle w:val="Kop2"/>
        <w:tabs>
          <w:tab w:val="left" w:pos="6379"/>
        </w:tabs>
        <w:spacing w:before="240" w:after="120" w:line="276" w:lineRule="auto"/>
        <w:ind w:left="0" w:firstLine="0"/>
        <w:rPr>
          <w:rFonts w:ascii="Corbel" w:hAnsi="Corbel"/>
          <w:sz w:val="18"/>
          <w:szCs w:val="18"/>
        </w:rPr>
      </w:pPr>
      <w:bookmarkStart w:id="24" w:name="_Toc426018270"/>
      <w:bookmarkStart w:id="25" w:name="_Toc429654862"/>
      <w:bookmarkStart w:id="26" w:name="_Toc169359406"/>
      <w:r w:rsidRPr="003E477E">
        <w:rPr>
          <w:rFonts w:ascii="Corbel" w:hAnsi="Corbel"/>
          <w:sz w:val="18"/>
          <w:szCs w:val="18"/>
        </w:rPr>
        <w:lastRenderedPageBreak/>
        <w:t>Wachtkamer</w:t>
      </w:r>
      <w:bookmarkEnd w:id="24"/>
      <w:bookmarkEnd w:id="25"/>
      <w:r w:rsidR="001D6FF5" w:rsidRPr="003E477E">
        <w:rPr>
          <w:rFonts w:ascii="Corbel" w:hAnsi="Corbel"/>
          <w:sz w:val="18"/>
          <w:szCs w:val="18"/>
        </w:rPr>
        <w:t>constructie</w:t>
      </w:r>
      <w:bookmarkEnd w:id="26"/>
    </w:p>
    <w:p w14:paraId="391F8F1D" w14:textId="00A467A9" w:rsidR="00470DA1" w:rsidRDefault="00470DA1" w:rsidP="00925536">
      <w:pPr>
        <w:spacing w:line="276" w:lineRule="auto"/>
        <w:rPr>
          <w:rFonts w:ascii="Corbel" w:hAnsi="Corbel" w:cs="Arial"/>
          <w:szCs w:val="18"/>
        </w:rPr>
      </w:pPr>
      <w:r w:rsidRPr="0096249F">
        <w:rPr>
          <w:rFonts w:ascii="Corbel" w:hAnsi="Corbel" w:cs="Arial"/>
          <w:szCs w:val="18"/>
        </w:rPr>
        <w:t xml:space="preserve">Op de Overeenkomst is een wachtkamerconstructie van toepassing. Op basis van de beoordeling van de Inschrijvingen </w:t>
      </w:r>
      <w:r w:rsidRPr="0096249F">
        <w:rPr>
          <w:rFonts w:ascii="Corbel" w:hAnsi="Corbel"/>
          <w:szCs w:val="18"/>
        </w:rPr>
        <w:t>overeenkomstig</w:t>
      </w:r>
      <w:r w:rsidRPr="0096249F">
        <w:rPr>
          <w:rFonts w:ascii="Corbel" w:hAnsi="Corbel" w:cs="Arial"/>
          <w:szCs w:val="18"/>
        </w:rPr>
        <w:t xml:space="preserve"> hoofdstuk 5 ontstaat een rangorde van Inschrijvers. De </w:t>
      </w:r>
      <w:r w:rsidR="001D6FF5">
        <w:rPr>
          <w:rFonts w:ascii="Corbel" w:hAnsi="Corbel" w:cs="Arial"/>
          <w:szCs w:val="18"/>
        </w:rPr>
        <w:t xml:space="preserve">Inschrijver die als eerste niet in aanmerking komt voor </w:t>
      </w:r>
      <w:r w:rsidR="001D6FF5" w:rsidRPr="0056235A">
        <w:rPr>
          <w:rFonts w:ascii="Corbel" w:hAnsi="Corbel" w:cs="Arial"/>
          <w:szCs w:val="18"/>
        </w:rPr>
        <w:t>gunning</w:t>
      </w:r>
      <w:r w:rsidR="00930E10" w:rsidRPr="0056235A">
        <w:rPr>
          <w:rFonts w:ascii="Corbel" w:hAnsi="Corbel" w:cs="Arial"/>
          <w:szCs w:val="18"/>
        </w:rPr>
        <w:t xml:space="preserve"> </w:t>
      </w:r>
      <w:r w:rsidR="0056235A" w:rsidRPr="0056235A">
        <w:rPr>
          <w:rFonts w:ascii="Corbel" w:hAnsi="Corbel" w:cs="Arial"/>
          <w:szCs w:val="18"/>
        </w:rPr>
        <w:t>(</w:t>
      </w:r>
      <w:r w:rsidR="00930E10" w:rsidRPr="0056235A">
        <w:rPr>
          <w:rFonts w:ascii="Corbel" w:hAnsi="Corbel" w:cs="Arial"/>
          <w:szCs w:val="18"/>
        </w:rPr>
        <w:t>de Inschrijver die als</w:t>
      </w:r>
      <w:r w:rsidR="00166671">
        <w:rPr>
          <w:rFonts w:ascii="Corbel" w:hAnsi="Corbel" w:cs="Arial"/>
          <w:szCs w:val="18"/>
        </w:rPr>
        <w:t xml:space="preserve"> tweede (</w:t>
      </w:r>
      <w:r w:rsidR="00B444D3">
        <w:rPr>
          <w:rFonts w:ascii="Corbel" w:hAnsi="Corbel" w:cs="Arial"/>
          <w:szCs w:val="18"/>
        </w:rPr>
        <w:t>2)</w:t>
      </w:r>
      <w:r w:rsidR="00B444D3" w:rsidRPr="0056235A">
        <w:rPr>
          <w:rFonts w:ascii="Corbel" w:hAnsi="Corbel" w:cs="Arial"/>
          <w:szCs w:val="18"/>
        </w:rPr>
        <w:t xml:space="preserve"> is</w:t>
      </w:r>
      <w:r w:rsidR="00930E10" w:rsidRPr="0056235A">
        <w:rPr>
          <w:rFonts w:ascii="Corbel" w:hAnsi="Corbel" w:cs="Arial"/>
          <w:szCs w:val="18"/>
        </w:rPr>
        <w:t xml:space="preserve"> gerangschikt</w:t>
      </w:r>
      <w:r w:rsidR="00930E10">
        <w:rPr>
          <w:rFonts w:ascii="Corbel" w:hAnsi="Corbel" w:cs="Arial"/>
          <w:szCs w:val="18"/>
        </w:rPr>
        <w:t>)</w:t>
      </w:r>
      <w:r w:rsidR="001D6FF5">
        <w:rPr>
          <w:rFonts w:ascii="Corbel" w:hAnsi="Corbel" w:cs="Arial"/>
          <w:szCs w:val="18"/>
        </w:rPr>
        <w:t xml:space="preserve">, wordt </w:t>
      </w:r>
      <w:r w:rsidRPr="0096249F">
        <w:rPr>
          <w:rFonts w:ascii="Corbel" w:hAnsi="Corbel" w:cs="Arial"/>
          <w:szCs w:val="18"/>
        </w:rPr>
        <w:t xml:space="preserve">in de </w:t>
      </w:r>
      <w:r w:rsidR="001D6FF5">
        <w:rPr>
          <w:rFonts w:ascii="Corbel" w:hAnsi="Corbel" w:cs="Arial"/>
          <w:szCs w:val="18"/>
        </w:rPr>
        <w:t>wachtkamer geplaatst. Met deze</w:t>
      </w:r>
      <w:r w:rsidRPr="0096249F">
        <w:rPr>
          <w:rFonts w:ascii="Corbel" w:hAnsi="Corbel" w:cs="Arial"/>
          <w:szCs w:val="18"/>
        </w:rPr>
        <w:t xml:space="preserve"> partij wordt een wachtkamerovereenkomst gesloten</w:t>
      </w:r>
      <w:r w:rsidR="009622FD">
        <w:rPr>
          <w:rFonts w:ascii="Corbel" w:hAnsi="Corbel" w:cs="Arial"/>
          <w:szCs w:val="18"/>
        </w:rPr>
        <w:t xml:space="preserve"> voor de duur van 12 maanden</w:t>
      </w:r>
      <w:r w:rsidRPr="0096249F">
        <w:rPr>
          <w:rFonts w:ascii="Corbel" w:hAnsi="Corbel" w:cs="Arial"/>
          <w:szCs w:val="18"/>
        </w:rPr>
        <w:t xml:space="preserve"> (wel</w:t>
      </w:r>
      <w:r w:rsidR="00AF3170">
        <w:rPr>
          <w:rFonts w:ascii="Corbel" w:hAnsi="Corbel" w:cs="Arial"/>
          <w:szCs w:val="18"/>
        </w:rPr>
        <w:t>ke als B</w:t>
      </w:r>
      <w:r w:rsidRPr="0096249F">
        <w:rPr>
          <w:rFonts w:ascii="Corbel" w:hAnsi="Corbel" w:cs="Arial"/>
          <w:szCs w:val="18"/>
        </w:rPr>
        <w:t>ijlage in concept deel uitmaakt van de Aanbestedingsstukken)</w:t>
      </w:r>
      <w:r w:rsidR="00612B91">
        <w:rPr>
          <w:rFonts w:ascii="Corbel" w:hAnsi="Corbel" w:cs="Arial"/>
          <w:szCs w:val="18"/>
        </w:rPr>
        <w:t xml:space="preserve">. </w:t>
      </w:r>
      <w:r w:rsidR="00612B91" w:rsidRPr="002D0963">
        <w:rPr>
          <w:rFonts w:ascii="Corbel" w:hAnsi="Corbel" w:cs="Arial"/>
          <w:szCs w:val="18"/>
        </w:rPr>
        <w:t>Hierin is</w:t>
      </w:r>
      <w:r w:rsidRPr="002D0963">
        <w:rPr>
          <w:rFonts w:ascii="Corbel" w:hAnsi="Corbel" w:cs="Arial"/>
          <w:szCs w:val="18"/>
        </w:rPr>
        <w:t xml:space="preserve"> onder meer opgenomen dat deze Inschrijver de gestanddoeningstermijn van zijn Inschrijving verlengt voor de duur van de wachtkamerovereenkomst.</w:t>
      </w:r>
    </w:p>
    <w:p w14:paraId="0AC230EB" w14:textId="77777777" w:rsidR="00930E10" w:rsidRPr="00930E10" w:rsidRDefault="00930E10" w:rsidP="00925536">
      <w:pPr>
        <w:spacing w:line="276" w:lineRule="auto"/>
        <w:rPr>
          <w:rFonts w:ascii="Corbel" w:hAnsi="Corbel" w:cs="Arial"/>
          <w:szCs w:val="18"/>
        </w:rPr>
      </w:pPr>
    </w:p>
    <w:p w14:paraId="36D77869" w14:textId="77A77FCB" w:rsidR="00470DA1" w:rsidRPr="003E477E" w:rsidRDefault="00470DA1" w:rsidP="00925536">
      <w:pPr>
        <w:spacing w:line="276" w:lineRule="auto"/>
        <w:rPr>
          <w:rFonts w:ascii="Corbel" w:hAnsi="Corbel" w:cs="Arial"/>
          <w:szCs w:val="18"/>
        </w:rPr>
      </w:pPr>
      <w:r w:rsidRPr="002D0963">
        <w:rPr>
          <w:rFonts w:ascii="Corbel" w:hAnsi="Corbel" w:cs="Arial"/>
          <w:szCs w:val="18"/>
        </w:rPr>
        <w:t xml:space="preserve">De </w:t>
      </w:r>
      <w:r w:rsidR="00F801A9" w:rsidRPr="002D0963">
        <w:rPr>
          <w:rFonts w:ascii="Corbel" w:hAnsi="Corbel" w:cs="Arial"/>
          <w:szCs w:val="18"/>
        </w:rPr>
        <w:t>Aanbestedende dienst</w:t>
      </w:r>
      <w:r w:rsidRPr="002D0963">
        <w:rPr>
          <w:rFonts w:ascii="Corbel" w:hAnsi="Corbel" w:cs="Arial"/>
          <w:szCs w:val="18"/>
        </w:rPr>
        <w:t xml:space="preserve"> behoudt zich overeenkomstig de wachtkamerovereenkomst het recht voor om, in geval van voortijdige ontbinding van</w:t>
      </w:r>
      <w:r w:rsidR="00F801A9" w:rsidRPr="002D0963">
        <w:rPr>
          <w:rFonts w:ascii="Corbel" w:hAnsi="Corbel" w:cs="Arial"/>
          <w:szCs w:val="18"/>
        </w:rPr>
        <w:t xml:space="preserve"> de Overeenkomst met de eerste O</w:t>
      </w:r>
      <w:r w:rsidRPr="002D0963">
        <w:rPr>
          <w:rFonts w:ascii="Corbel" w:hAnsi="Corbel" w:cs="Arial"/>
          <w:szCs w:val="18"/>
        </w:rPr>
        <w:t xml:space="preserve">pdrachtnemer, de Opdracht alsnog tegen de condities van deze aanbesteding te gunnen aan de Inschrijver waarmee de wachtkamerovereenkomst is aangegaan, overeenkomstig diens Inschrijving. De </w:t>
      </w:r>
      <w:r w:rsidR="001D6FF5" w:rsidRPr="002D0963">
        <w:rPr>
          <w:rFonts w:ascii="Corbel" w:hAnsi="Corbel" w:cs="Arial"/>
          <w:szCs w:val="18"/>
        </w:rPr>
        <w:t>Aanbestedende dienst</w:t>
      </w:r>
      <w:r w:rsidRPr="002D0963">
        <w:rPr>
          <w:rFonts w:ascii="Corbel" w:hAnsi="Corbel" w:cs="Arial"/>
          <w:szCs w:val="18"/>
        </w:rPr>
        <w:t xml:space="preserve"> kan voornoemd recht inroepen </w:t>
      </w:r>
      <w:r w:rsidRPr="003E477E">
        <w:rPr>
          <w:rFonts w:ascii="Corbel" w:hAnsi="Corbel" w:cs="Arial"/>
          <w:szCs w:val="18"/>
        </w:rPr>
        <w:t xml:space="preserve">tot </w:t>
      </w:r>
      <w:r w:rsidR="0056235A" w:rsidRPr="003E477E">
        <w:rPr>
          <w:rFonts w:ascii="Corbel" w:hAnsi="Corbel"/>
          <w:szCs w:val="18"/>
        </w:rPr>
        <w:t>12</w:t>
      </w:r>
      <w:r w:rsidR="00C95A79">
        <w:rPr>
          <w:rFonts w:ascii="Corbel" w:hAnsi="Corbel" w:cs="Arial"/>
          <w:szCs w:val="18"/>
        </w:rPr>
        <w:t xml:space="preserve"> maanden na het sluiten van de O</w:t>
      </w:r>
      <w:r w:rsidR="00930E10">
        <w:rPr>
          <w:rFonts w:ascii="Corbel" w:hAnsi="Corbel" w:cs="Arial"/>
          <w:szCs w:val="18"/>
        </w:rPr>
        <w:t>vereenkomst met de eerste Opdrachtnemer(s)</w:t>
      </w:r>
      <w:r w:rsidRPr="002D0963">
        <w:rPr>
          <w:rFonts w:ascii="Corbel" w:hAnsi="Corbel" w:cs="Arial"/>
          <w:szCs w:val="18"/>
        </w:rPr>
        <w:t>.</w:t>
      </w:r>
      <w:r w:rsidR="00612B91" w:rsidRPr="002D0963">
        <w:rPr>
          <w:rFonts w:ascii="Corbel" w:hAnsi="Corbel" w:cs="Arial"/>
          <w:szCs w:val="18"/>
        </w:rPr>
        <w:t xml:space="preserve"> De Aanbestedende dienst kan ook besluiten geen gebruik te maken van de wachtkamerovereenkomst.</w:t>
      </w:r>
    </w:p>
    <w:p w14:paraId="5EA000E6" w14:textId="664D2C58" w:rsidR="00F801A9" w:rsidRPr="00D32F24" w:rsidRDefault="00AF6B84" w:rsidP="00925536">
      <w:pPr>
        <w:pStyle w:val="Kop2"/>
        <w:tabs>
          <w:tab w:val="left" w:pos="6379"/>
        </w:tabs>
        <w:spacing w:before="240" w:after="120" w:line="276" w:lineRule="auto"/>
        <w:ind w:left="0" w:firstLine="0"/>
        <w:rPr>
          <w:rFonts w:ascii="Corbel" w:hAnsi="Corbel"/>
          <w:sz w:val="18"/>
          <w:szCs w:val="18"/>
        </w:rPr>
      </w:pPr>
      <w:bookmarkStart w:id="27" w:name="_Toc169359407"/>
      <w:bookmarkEnd w:id="0"/>
      <w:r w:rsidRPr="00D32F24">
        <w:rPr>
          <w:rFonts w:ascii="Corbel" w:hAnsi="Corbel"/>
          <w:sz w:val="18"/>
          <w:szCs w:val="18"/>
        </w:rPr>
        <w:t xml:space="preserve">Maatschappelijk verantwoord </w:t>
      </w:r>
      <w:r w:rsidR="003F50AF">
        <w:rPr>
          <w:rFonts w:ascii="Corbel" w:hAnsi="Corbel"/>
          <w:sz w:val="18"/>
          <w:szCs w:val="18"/>
        </w:rPr>
        <w:t xml:space="preserve">opdrachtgeven en </w:t>
      </w:r>
      <w:r w:rsidRPr="00D32F24">
        <w:rPr>
          <w:rFonts w:ascii="Corbel" w:hAnsi="Corbel"/>
          <w:sz w:val="18"/>
          <w:szCs w:val="18"/>
        </w:rPr>
        <w:t xml:space="preserve">inkopen: </w:t>
      </w:r>
      <w:r w:rsidR="00F801A9" w:rsidRPr="00D32F24">
        <w:rPr>
          <w:rFonts w:ascii="Corbel" w:hAnsi="Corbel"/>
          <w:sz w:val="18"/>
          <w:szCs w:val="18"/>
        </w:rPr>
        <w:t>Duurzaamheid</w:t>
      </w:r>
      <w:bookmarkEnd w:id="27"/>
    </w:p>
    <w:p w14:paraId="3B4F4E79" w14:textId="6FB6B0A9" w:rsidR="00F801A9" w:rsidRPr="0096249F" w:rsidRDefault="00DE5324" w:rsidP="00925536">
      <w:pPr>
        <w:spacing w:line="276" w:lineRule="auto"/>
        <w:rPr>
          <w:rFonts w:ascii="Corbel" w:hAnsi="Corbel"/>
          <w:szCs w:val="18"/>
        </w:rPr>
      </w:pPr>
      <w:r w:rsidRPr="0096249F">
        <w:rPr>
          <w:rFonts w:ascii="Corbel" w:hAnsi="Corbel"/>
          <w:szCs w:val="18"/>
        </w:rPr>
        <w:t>De Aanbestedende dienst volgt de door RVO (Rijksdi</w:t>
      </w:r>
      <w:r>
        <w:rPr>
          <w:rFonts w:ascii="Corbel" w:hAnsi="Corbel"/>
          <w:szCs w:val="18"/>
        </w:rPr>
        <w:t>enst voor Ondernemend Nederland</w:t>
      </w:r>
      <w:r w:rsidRPr="0096249F">
        <w:rPr>
          <w:rFonts w:ascii="Corbel" w:hAnsi="Corbel"/>
          <w:szCs w:val="18"/>
        </w:rPr>
        <w:t xml:space="preserve">) opgestelde </w:t>
      </w:r>
      <w:r>
        <w:rPr>
          <w:rFonts w:ascii="Corbel" w:hAnsi="Corbel"/>
          <w:szCs w:val="18"/>
        </w:rPr>
        <w:t>milieucriteriadocumenten.</w:t>
      </w:r>
      <w:r w:rsidR="00326170">
        <w:rPr>
          <w:rStyle w:val="Voetnootmarkering"/>
          <w:rFonts w:ascii="Corbel" w:hAnsi="Corbel"/>
          <w:szCs w:val="18"/>
        </w:rPr>
        <w:footnoteReference w:id="2"/>
      </w:r>
      <w:r>
        <w:rPr>
          <w:rFonts w:ascii="Corbel" w:hAnsi="Corbel"/>
          <w:szCs w:val="18"/>
        </w:rPr>
        <w:t xml:space="preserve"> </w:t>
      </w:r>
      <w:r w:rsidR="0096249F" w:rsidRPr="0096249F">
        <w:rPr>
          <w:rFonts w:ascii="Corbel" w:hAnsi="Corbel"/>
          <w:szCs w:val="18"/>
        </w:rPr>
        <w:t xml:space="preserve">Voor de onderhavige Opdracht </w:t>
      </w:r>
      <w:r w:rsidR="0096249F" w:rsidRPr="004E147D">
        <w:rPr>
          <w:rFonts w:ascii="Corbel" w:hAnsi="Corbel"/>
          <w:szCs w:val="18"/>
        </w:rPr>
        <w:t>zijn</w:t>
      </w:r>
      <w:r w:rsidR="009248D5" w:rsidRPr="004E147D">
        <w:rPr>
          <w:rFonts w:ascii="Corbel" w:hAnsi="Corbel"/>
          <w:b/>
          <w:szCs w:val="18"/>
        </w:rPr>
        <w:t xml:space="preserve"> </w:t>
      </w:r>
      <w:r w:rsidR="009248D5" w:rsidRPr="004E147D">
        <w:rPr>
          <w:rFonts w:ascii="Corbel" w:hAnsi="Corbel"/>
          <w:szCs w:val="18"/>
        </w:rPr>
        <w:t>geen</w:t>
      </w:r>
      <w:r w:rsidR="0029058B" w:rsidRPr="004E147D">
        <w:rPr>
          <w:rFonts w:ascii="Corbel" w:hAnsi="Corbel"/>
          <w:szCs w:val="18"/>
        </w:rPr>
        <w:t xml:space="preserve"> duurzaamheidscriteria voorhan</w:t>
      </w:r>
      <w:r w:rsidR="0029058B" w:rsidRPr="001F4774">
        <w:rPr>
          <w:rFonts w:ascii="Corbel" w:hAnsi="Corbel"/>
          <w:szCs w:val="18"/>
        </w:rPr>
        <w:t>den</w:t>
      </w:r>
      <w:r w:rsidR="001A4436" w:rsidRPr="001F4774">
        <w:rPr>
          <w:rFonts w:ascii="Corbel" w:hAnsi="Corbel"/>
          <w:szCs w:val="18"/>
        </w:rPr>
        <w:t>.</w:t>
      </w:r>
      <w:r w:rsidR="0096249F" w:rsidRPr="001F4774">
        <w:rPr>
          <w:rFonts w:ascii="Corbel" w:hAnsi="Corbel"/>
          <w:szCs w:val="18"/>
        </w:rPr>
        <w:t xml:space="preserve"> </w:t>
      </w:r>
      <w:r w:rsidR="00262A39" w:rsidRPr="001F4774">
        <w:rPr>
          <w:rFonts w:ascii="Corbel" w:hAnsi="Corbel"/>
          <w:szCs w:val="18"/>
        </w:rPr>
        <w:t>In navolging van het manifest MVOI</w:t>
      </w:r>
      <w:r w:rsidR="0032229B" w:rsidRPr="001F4774">
        <w:rPr>
          <w:rFonts w:ascii="Corbel" w:hAnsi="Corbel"/>
          <w:szCs w:val="18"/>
        </w:rPr>
        <w:t xml:space="preserve">, zie </w:t>
      </w:r>
      <w:r w:rsidR="00262A39" w:rsidRPr="001F4774">
        <w:rPr>
          <w:rFonts w:ascii="Corbel" w:hAnsi="Corbel"/>
          <w:szCs w:val="18"/>
        </w:rPr>
        <w:t xml:space="preserve"> </w:t>
      </w:r>
      <w:hyperlink r:id="rId31" w:history="1">
        <w:r w:rsidR="0032229B" w:rsidRPr="001F4774">
          <w:rPr>
            <w:rStyle w:val="Hyperlink"/>
            <w:rFonts w:ascii="Corbel" w:hAnsi="Corbel"/>
            <w:szCs w:val="18"/>
          </w:rPr>
          <w:t>Manifest Maatschappelijk Verantwoord Opdrachtgeven en Inkopen (MVOI) | PIANOo - Expertisecentrum Aanbesteden</w:t>
        </w:r>
      </w:hyperlink>
      <w:r w:rsidR="0032229B" w:rsidRPr="001F4774">
        <w:rPr>
          <w:rFonts w:ascii="Corbel" w:hAnsi="Corbel"/>
          <w:szCs w:val="18"/>
        </w:rPr>
        <w:t xml:space="preserve"> waar de provincie Utrecht aan deelneemt is er wel aandacht voor de thema’s klimaat en biodiversiteit </w:t>
      </w:r>
      <w:r w:rsidR="00D22A90" w:rsidRPr="001F4774">
        <w:rPr>
          <w:rFonts w:ascii="Corbel" w:hAnsi="Corbel"/>
          <w:szCs w:val="18"/>
        </w:rPr>
        <w:t xml:space="preserve">in de kwalitatieve gunningscriteria. Dit sluit ook aan bij </w:t>
      </w:r>
      <w:r w:rsidR="00F03ADD" w:rsidRPr="001F4774">
        <w:rPr>
          <w:rFonts w:ascii="Corbel" w:hAnsi="Corbel"/>
          <w:szCs w:val="18"/>
        </w:rPr>
        <w:t>de doelstelling</w:t>
      </w:r>
      <w:r w:rsidR="00D22A90" w:rsidRPr="001F4774">
        <w:rPr>
          <w:rFonts w:ascii="Corbel" w:hAnsi="Corbel"/>
          <w:szCs w:val="18"/>
        </w:rPr>
        <w:t xml:space="preserve"> van de </w:t>
      </w:r>
      <w:r w:rsidR="00F03ADD" w:rsidRPr="001F4774">
        <w:rPr>
          <w:rFonts w:ascii="Corbel" w:hAnsi="Corbel"/>
          <w:szCs w:val="18"/>
        </w:rPr>
        <w:t>aanbesteding</w:t>
      </w:r>
      <w:r w:rsidR="00D22A90" w:rsidRPr="001F4774">
        <w:rPr>
          <w:rFonts w:ascii="Corbel" w:hAnsi="Corbel"/>
          <w:szCs w:val="18"/>
        </w:rPr>
        <w:t xml:space="preserve"> om een maatschappelijk betrokken accountant </w:t>
      </w:r>
      <w:r w:rsidR="00F03ADD" w:rsidRPr="001F4774">
        <w:rPr>
          <w:rFonts w:ascii="Corbel" w:hAnsi="Corbel"/>
          <w:szCs w:val="18"/>
        </w:rPr>
        <w:t>te selecteren.</w:t>
      </w:r>
    </w:p>
    <w:p w14:paraId="6C825D68" w14:textId="75BFDDA8" w:rsidR="0096249F" w:rsidRPr="00D32F24" w:rsidRDefault="000E225E" w:rsidP="00925536">
      <w:pPr>
        <w:pStyle w:val="Kop2"/>
        <w:tabs>
          <w:tab w:val="left" w:pos="6379"/>
        </w:tabs>
        <w:spacing w:before="240" w:after="120" w:line="276" w:lineRule="auto"/>
        <w:ind w:left="0" w:firstLine="0"/>
        <w:rPr>
          <w:rFonts w:ascii="Corbel" w:hAnsi="Corbel"/>
          <w:sz w:val="18"/>
          <w:szCs w:val="18"/>
        </w:rPr>
      </w:pPr>
      <w:bookmarkStart w:id="28" w:name="_Toc169359408"/>
      <w:r w:rsidRPr="00D32F24">
        <w:rPr>
          <w:rFonts w:ascii="Corbel" w:hAnsi="Corbel"/>
          <w:sz w:val="18"/>
          <w:szCs w:val="18"/>
        </w:rPr>
        <w:t xml:space="preserve">Maatschappelijk verantwoord </w:t>
      </w:r>
      <w:r w:rsidR="003F50AF">
        <w:rPr>
          <w:rFonts w:ascii="Corbel" w:hAnsi="Corbel"/>
          <w:sz w:val="18"/>
          <w:szCs w:val="18"/>
        </w:rPr>
        <w:t xml:space="preserve">opdrachtgeven en </w:t>
      </w:r>
      <w:r w:rsidR="00AF6B84" w:rsidRPr="00D32F24">
        <w:rPr>
          <w:rFonts w:ascii="Corbel" w:hAnsi="Corbel"/>
          <w:sz w:val="18"/>
          <w:szCs w:val="18"/>
        </w:rPr>
        <w:t xml:space="preserve">inkopen: </w:t>
      </w:r>
      <w:r w:rsidR="0096249F" w:rsidRPr="00D32F24">
        <w:rPr>
          <w:rFonts w:ascii="Corbel" w:hAnsi="Corbel"/>
          <w:sz w:val="18"/>
          <w:szCs w:val="18"/>
        </w:rPr>
        <w:t>Social return</w:t>
      </w:r>
      <w:bookmarkEnd w:id="28"/>
    </w:p>
    <w:p w14:paraId="60465CBC" w14:textId="19244442" w:rsidR="007B4637" w:rsidRPr="00F436DA" w:rsidRDefault="00C13DB0" w:rsidP="00925536">
      <w:pPr>
        <w:rPr>
          <w:rFonts w:ascii="Corbel" w:hAnsi="Corbel"/>
          <w:szCs w:val="18"/>
        </w:rPr>
      </w:pPr>
      <w:r>
        <w:rPr>
          <w:rFonts w:ascii="Corbel" w:hAnsi="Corbel"/>
          <w:szCs w:val="18"/>
        </w:rPr>
        <w:t>De Aanbestedende dienst</w:t>
      </w:r>
      <w:r w:rsidR="007B4637" w:rsidRPr="00F436DA">
        <w:rPr>
          <w:rFonts w:ascii="Corbel" w:hAnsi="Corbel"/>
          <w:szCs w:val="18"/>
        </w:rPr>
        <w:t xml:space="preserve"> past social return als bijzondere uitvoeringsvoorwaarde toe bij nieuw aan te besteden contracten. Voor aanbestedingen betekent dit dat van leveranciers wordt verwacht dat zij een bijdrage leveren aan het toenemen van kansen op werk voor mensen die moeilijk toegang hebben tot de arbeidsmarkt (kandidaten). Dat kan bijvoorbeeld door kandidaten in dienst te nemen, maar ook door mensen voor te bereiden op duurzame deelname aan de arbeidsmarkt. Te denken valt dan aan opleidingen, trainingen of stages. </w:t>
      </w:r>
      <w:r w:rsidR="007B4637" w:rsidRPr="00F436DA">
        <w:rPr>
          <w:rFonts w:ascii="Corbel" w:hAnsi="Corbel"/>
          <w:szCs w:val="18"/>
        </w:rPr>
        <w:br/>
      </w:r>
      <w:r w:rsidR="007B4637" w:rsidRPr="00F436DA">
        <w:rPr>
          <w:rFonts w:ascii="Corbel" w:hAnsi="Corbel"/>
          <w:szCs w:val="18"/>
        </w:rPr>
        <w:br/>
        <w:t xml:space="preserve">Bij de manieren om te voldoen aan de voorwaarden van social return wordt na gunning samen met de leverancier gekeken naar de mogelijkheden van de branche, de onderneming en het beschikbare netwerk. </w:t>
      </w:r>
    </w:p>
    <w:p w14:paraId="06607F2D" w14:textId="77777777" w:rsidR="007B4637" w:rsidRPr="00F436DA" w:rsidRDefault="007B4637" w:rsidP="00925536">
      <w:pPr>
        <w:rPr>
          <w:rFonts w:ascii="Corbel" w:hAnsi="Corbel"/>
          <w:szCs w:val="18"/>
        </w:rPr>
      </w:pPr>
    </w:p>
    <w:p w14:paraId="56CAFA54" w14:textId="6FFCF9AB" w:rsidR="007B4637" w:rsidRDefault="007B4637" w:rsidP="00925536">
      <w:pPr>
        <w:rPr>
          <w:rFonts w:ascii="Corbel" w:hAnsi="Corbel"/>
          <w:szCs w:val="18"/>
        </w:rPr>
      </w:pPr>
      <w:r w:rsidRPr="00F436DA">
        <w:rPr>
          <w:rFonts w:ascii="Corbel" w:hAnsi="Corbel"/>
          <w:szCs w:val="18"/>
        </w:rPr>
        <w:t xml:space="preserve">Zie </w:t>
      </w:r>
      <w:r w:rsidR="0024372F">
        <w:rPr>
          <w:rFonts w:ascii="Corbel" w:hAnsi="Corbel"/>
          <w:szCs w:val="18"/>
        </w:rPr>
        <w:t>het protocol SROI</w:t>
      </w:r>
      <w:r w:rsidRPr="00F436DA">
        <w:rPr>
          <w:rFonts w:ascii="Corbel" w:hAnsi="Corbel"/>
          <w:szCs w:val="18"/>
        </w:rPr>
        <w:t xml:space="preserve"> voor een nadere toelichting op deze bijzondere uitvoeringsvoorwaarde. Door het doen van een Inschrijving gaat Inschrijver akkoord met deze bijzondere uitvoeringsvoorwaarde en de verplichtingen als opgenomen in </w:t>
      </w:r>
      <w:r w:rsidR="0024372F">
        <w:rPr>
          <w:rFonts w:ascii="Corbel" w:hAnsi="Corbel"/>
          <w:szCs w:val="18"/>
        </w:rPr>
        <w:t>het protocol SROI</w:t>
      </w:r>
      <w:r w:rsidRPr="00F436DA">
        <w:rPr>
          <w:rFonts w:ascii="Corbel" w:hAnsi="Corbel"/>
          <w:szCs w:val="18"/>
        </w:rPr>
        <w:t>.</w:t>
      </w:r>
    </w:p>
    <w:p w14:paraId="7D36FE11" w14:textId="77777777" w:rsidR="0089015A" w:rsidRDefault="0089015A" w:rsidP="00925536">
      <w:pPr>
        <w:rPr>
          <w:rFonts w:ascii="Corbel" w:hAnsi="Corbel"/>
          <w:szCs w:val="18"/>
        </w:rPr>
      </w:pPr>
    </w:p>
    <w:p w14:paraId="1A1735EB" w14:textId="175155B1" w:rsidR="0089015A" w:rsidRPr="00F436DA" w:rsidRDefault="0089015A" w:rsidP="00925536">
      <w:pPr>
        <w:rPr>
          <w:rFonts w:ascii="Corbel" w:hAnsi="Corbel"/>
          <w:szCs w:val="18"/>
        </w:rPr>
      </w:pPr>
      <w:r w:rsidRPr="0089015A">
        <w:rPr>
          <w:rFonts w:ascii="Corbel" w:hAnsi="Corbel"/>
          <w:b/>
          <w:bCs/>
          <w:szCs w:val="18"/>
        </w:rPr>
        <w:t>De social return verplichting in deze Opdracht</w:t>
      </w:r>
      <w:r w:rsidRPr="0089015A">
        <w:rPr>
          <w:rFonts w:ascii="Corbel" w:hAnsi="Corbel"/>
          <w:b/>
          <w:bCs/>
          <w:szCs w:val="18"/>
        </w:rPr>
        <w:br/>
      </w:r>
      <w:r w:rsidRPr="0089015A">
        <w:rPr>
          <w:rFonts w:ascii="Corbel" w:hAnsi="Corbel"/>
          <w:szCs w:val="18"/>
        </w:rPr>
        <w:t xml:space="preserve">In deze aanbesteding wordt de Inschrijver verplicht om als social return tenminste 3 </w:t>
      </w:r>
      <w:r w:rsidRPr="0089015A">
        <w:rPr>
          <w:rFonts w:ascii="Corbel" w:hAnsi="Corbel"/>
          <w:b/>
          <w:bCs/>
          <w:szCs w:val="18"/>
        </w:rPr>
        <w:t xml:space="preserve">% </w:t>
      </w:r>
      <w:r w:rsidRPr="0089015A">
        <w:rPr>
          <w:rFonts w:ascii="Corbel" w:hAnsi="Corbel"/>
          <w:szCs w:val="18"/>
        </w:rPr>
        <w:t>van de opdrachtsom</w:t>
      </w:r>
      <w:r w:rsidR="00630CA7">
        <w:rPr>
          <w:rStyle w:val="Voetnootmarkering"/>
          <w:rFonts w:ascii="Corbel" w:hAnsi="Corbel"/>
          <w:szCs w:val="18"/>
        </w:rPr>
        <w:footnoteReference w:id="3"/>
      </w:r>
      <w:r w:rsidRPr="0089015A">
        <w:rPr>
          <w:rFonts w:ascii="Corbel" w:hAnsi="Corbel"/>
          <w:szCs w:val="18"/>
        </w:rPr>
        <w:br/>
        <w:t>van de Dienst aan te wenden voor social return. Deze waarde dient te worden ingezet om de afstand die</w:t>
      </w:r>
      <w:r w:rsidRPr="0089015A">
        <w:rPr>
          <w:rFonts w:ascii="Corbel" w:hAnsi="Corbel"/>
          <w:szCs w:val="18"/>
        </w:rPr>
        <w:br/>
        <w:t>mensen uit de social return doelgroep hebben tot de arbeidsmarkt weg te nemen of te reduceren.</w:t>
      </w:r>
    </w:p>
    <w:p w14:paraId="38E300C0" w14:textId="77777777" w:rsidR="00BB5C9A" w:rsidRPr="00423551" w:rsidRDefault="00BB5C9A" w:rsidP="00925536"/>
    <w:p w14:paraId="77A09000" w14:textId="77777777" w:rsidR="003B550B" w:rsidRPr="00102E0C" w:rsidRDefault="009421BC" w:rsidP="00925536">
      <w:pPr>
        <w:pStyle w:val="Kop1"/>
        <w:numPr>
          <w:ilvl w:val="0"/>
          <w:numId w:val="19"/>
        </w:numPr>
        <w:ind w:left="0" w:firstLine="0"/>
        <w:rPr>
          <w:rFonts w:ascii="Corbel" w:hAnsi="Corbel"/>
        </w:rPr>
      </w:pPr>
      <w:bookmarkStart w:id="29" w:name="_Toc447882322"/>
      <w:bookmarkStart w:id="30" w:name="_Toc169359409"/>
      <w:bookmarkEnd w:id="1"/>
      <w:r>
        <w:rPr>
          <w:rFonts w:ascii="Corbel" w:hAnsi="Corbel"/>
        </w:rPr>
        <w:lastRenderedPageBreak/>
        <w:t>Procedurele aspecten en voorschriften</w:t>
      </w:r>
      <w:bookmarkEnd w:id="29"/>
      <w:bookmarkEnd w:id="30"/>
    </w:p>
    <w:p w14:paraId="65C1506D" w14:textId="77777777" w:rsidR="00826222" w:rsidRPr="00C25E4D" w:rsidRDefault="00826222" w:rsidP="00925536">
      <w:pPr>
        <w:spacing w:line="276" w:lineRule="auto"/>
        <w:rPr>
          <w:rFonts w:ascii="Corbel" w:hAnsi="Corbel"/>
          <w:szCs w:val="18"/>
        </w:rPr>
      </w:pPr>
      <w:bookmarkStart w:id="31" w:name="_Toc250730220"/>
      <w:bookmarkStart w:id="32" w:name="_Toc250730223"/>
      <w:r w:rsidRPr="00C25E4D">
        <w:rPr>
          <w:rFonts w:ascii="Corbel" w:hAnsi="Corbel"/>
          <w:szCs w:val="18"/>
        </w:rPr>
        <w:t xml:space="preserve">In dit hoofdstuk worden de procedurele aspecten rondom de aanbesteding besproken en de aanbestedingsvoorschriften </w:t>
      </w:r>
      <w:r w:rsidR="00BE2326">
        <w:rPr>
          <w:rFonts w:ascii="Corbel" w:hAnsi="Corbel"/>
          <w:szCs w:val="18"/>
        </w:rPr>
        <w:t xml:space="preserve">uiteengezet. Ondernemers </w:t>
      </w:r>
      <w:r w:rsidRPr="00C25E4D">
        <w:rPr>
          <w:rFonts w:ascii="Corbel" w:hAnsi="Corbel"/>
          <w:szCs w:val="18"/>
        </w:rPr>
        <w:t>dienen hieraan te voldoen. Indien dit niet het geval is kan de Aanbestedende dienst besluiten de Ondernemer uit te sluiten van deelname</w:t>
      </w:r>
      <w:r w:rsidR="00831896" w:rsidRPr="00C25E4D">
        <w:rPr>
          <w:rFonts w:ascii="Corbel" w:hAnsi="Corbel"/>
          <w:szCs w:val="18"/>
        </w:rPr>
        <w:t>.</w:t>
      </w:r>
    </w:p>
    <w:p w14:paraId="44374C53" w14:textId="77777777" w:rsidR="008E0AAB" w:rsidRDefault="00826222" w:rsidP="00925536">
      <w:pPr>
        <w:pStyle w:val="Kop2"/>
        <w:tabs>
          <w:tab w:val="left" w:pos="6379"/>
        </w:tabs>
        <w:spacing w:before="240" w:after="120" w:line="276" w:lineRule="auto"/>
        <w:ind w:left="0" w:firstLine="0"/>
        <w:rPr>
          <w:rFonts w:ascii="Corbel" w:hAnsi="Corbel"/>
          <w:sz w:val="18"/>
          <w:szCs w:val="18"/>
        </w:rPr>
      </w:pPr>
      <w:bookmarkStart w:id="33" w:name="_Toc447864211"/>
      <w:bookmarkStart w:id="34" w:name="_Toc169359410"/>
      <w:r w:rsidRPr="00C25E4D">
        <w:rPr>
          <w:rFonts w:ascii="Corbel" w:hAnsi="Corbel"/>
          <w:sz w:val="18"/>
          <w:szCs w:val="18"/>
        </w:rPr>
        <w:t>Alge</w:t>
      </w:r>
      <w:r w:rsidR="00E20C95">
        <w:rPr>
          <w:rFonts w:ascii="Corbel" w:hAnsi="Corbel"/>
          <w:sz w:val="18"/>
          <w:szCs w:val="18"/>
        </w:rPr>
        <w:t>me</w:t>
      </w:r>
      <w:r w:rsidRPr="00C25E4D">
        <w:rPr>
          <w:rFonts w:ascii="Corbel" w:hAnsi="Corbel"/>
          <w:sz w:val="18"/>
          <w:szCs w:val="18"/>
        </w:rPr>
        <w:t>ne voorschriften voor de aanbesteding</w:t>
      </w:r>
      <w:bookmarkEnd w:id="31"/>
      <w:bookmarkEnd w:id="33"/>
      <w:bookmarkEnd w:id="34"/>
    </w:p>
    <w:p w14:paraId="63640BF2" w14:textId="77777777" w:rsidR="00A01437" w:rsidRDefault="008E0AAB" w:rsidP="00925536">
      <w:pPr>
        <w:numPr>
          <w:ilvl w:val="0"/>
          <w:numId w:val="10"/>
        </w:numPr>
        <w:tabs>
          <w:tab w:val="clear" w:pos="720"/>
          <w:tab w:val="left" w:pos="567"/>
        </w:tabs>
        <w:spacing w:line="276" w:lineRule="auto"/>
        <w:ind w:left="0" w:firstLine="0"/>
        <w:rPr>
          <w:rFonts w:ascii="Corbel" w:hAnsi="Corbel"/>
          <w:szCs w:val="18"/>
        </w:rPr>
      </w:pPr>
      <w:r w:rsidRPr="00A01437">
        <w:rPr>
          <w:rFonts w:ascii="Corbel" w:hAnsi="Corbel"/>
          <w:szCs w:val="18"/>
        </w:rPr>
        <w:t>De Aanbestedende dienst is niet verplicht de Opdracht te gunnen.</w:t>
      </w:r>
    </w:p>
    <w:p w14:paraId="127A5B94" w14:textId="77777777" w:rsidR="00A01437" w:rsidRDefault="00A01437" w:rsidP="00925536">
      <w:pPr>
        <w:tabs>
          <w:tab w:val="left" w:pos="567"/>
        </w:tabs>
        <w:spacing w:line="276" w:lineRule="auto"/>
        <w:rPr>
          <w:rFonts w:ascii="Corbel" w:hAnsi="Corbel"/>
          <w:szCs w:val="18"/>
        </w:rPr>
      </w:pPr>
    </w:p>
    <w:p w14:paraId="4F431877" w14:textId="77777777" w:rsidR="00A01437" w:rsidRDefault="00A01437" w:rsidP="00925536">
      <w:pPr>
        <w:numPr>
          <w:ilvl w:val="0"/>
          <w:numId w:val="10"/>
        </w:numPr>
        <w:tabs>
          <w:tab w:val="clear" w:pos="720"/>
          <w:tab w:val="left" w:pos="567"/>
        </w:tabs>
        <w:spacing w:line="276" w:lineRule="auto"/>
        <w:ind w:left="0" w:firstLine="0"/>
        <w:rPr>
          <w:rFonts w:ascii="Corbel" w:hAnsi="Corbel"/>
          <w:szCs w:val="18"/>
        </w:rPr>
      </w:pPr>
      <w:r w:rsidRPr="00A01437">
        <w:rPr>
          <w:rFonts w:ascii="Corbel" w:hAnsi="Corbel"/>
          <w:szCs w:val="18"/>
        </w:rPr>
        <w:t>Indien de aanbesteding wordt ingetrokken, heeft de betrokken Inschrijver in beginsel geen recht op een vergoeding van inschrijfkosten van welke aard dan ook. De Aanbestedende dienst zal echter, conform Voorschrift 3.8B Gids Proportionaliteit, zorgvuldig overwegen of er onder specifieke omstandigheden een vergoeding van inschrijfkosten redelijk is. De beslissing omtrent een eventuele vergoeding van inschrijfkosten en de hoogte daarvan zal afhangen van factoren zoals de aard van de aanbesteding, gemaakte kosten en de omstandigheden van de intrekking. Hierbij geldt dat een vergoeding van inschrijfkosten niet (zonder meer) alle inschrijfkosten dekt</w:t>
      </w:r>
    </w:p>
    <w:p w14:paraId="5C0E67E4" w14:textId="77777777" w:rsidR="00A01437" w:rsidRPr="00A10579" w:rsidRDefault="00A01437" w:rsidP="00925536">
      <w:pPr>
        <w:pStyle w:val="Lijstalinea"/>
        <w:ind w:left="0"/>
        <w:rPr>
          <w:rFonts w:ascii="Corbel" w:hAnsi="Corbel"/>
          <w:szCs w:val="18"/>
          <w:lang w:val="nl-NL"/>
        </w:rPr>
      </w:pPr>
    </w:p>
    <w:p w14:paraId="3D364A91" w14:textId="77777777" w:rsidR="00A01437" w:rsidRDefault="0056357E" w:rsidP="00925536">
      <w:pPr>
        <w:numPr>
          <w:ilvl w:val="0"/>
          <w:numId w:val="10"/>
        </w:numPr>
        <w:tabs>
          <w:tab w:val="clear" w:pos="720"/>
          <w:tab w:val="left" w:pos="567"/>
        </w:tabs>
        <w:spacing w:line="276" w:lineRule="auto"/>
        <w:ind w:left="0" w:firstLine="0"/>
        <w:rPr>
          <w:rFonts w:ascii="Corbel" w:hAnsi="Corbel"/>
          <w:szCs w:val="18"/>
        </w:rPr>
      </w:pPr>
      <w:r w:rsidRPr="00A01437">
        <w:rPr>
          <w:rFonts w:ascii="Corbel" w:hAnsi="Corbel"/>
          <w:szCs w:val="18"/>
        </w:rPr>
        <w:t>Op deze aanbesteding is uitsluitend Nederlands recht van toepassing.</w:t>
      </w:r>
    </w:p>
    <w:p w14:paraId="66D767E7" w14:textId="77777777" w:rsidR="00A01437" w:rsidRPr="00A10579" w:rsidRDefault="00A01437" w:rsidP="00925536">
      <w:pPr>
        <w:pStyle w:val="Lijstalinea"/>
        <w:ind w:left="0"/>
        <w:rPr>
          <w:rFonts w:ascii="Corbel" w:hAnsi="Corbel"/>
          <w:szCs w:val="18"/>
          <w:lang w:val="nl-NL"/>
        </w:rPr>
      </w:pPr>
    </w:p>
    <w:p w14:paraId="59836CFB" w14:textId="5C6AB18A" w:rsidR="00214242" w:rsidRPr="00A01437" w:rsidRDefault="0056357E" w:rsidP="00925536">
      <w:pPr>
        <w:numPr>
          <w:ilvl w:val="0"/>
          <w:numId w:val="10"/>
        </w:numPr>
        <w:tabs>
          <w:tab w:val="clear" w:pos="720"/>
          <w:tab w:val="left" w:pos="567"/>
        </w:tabs>
        <w:spacing w:line="276" w:lineRule="auto"/>
        <w:ind w:left="0" w:firstLine="0"/>
        <w:rPr>
          <w:rFonts w:ascii="Corbel" w:hAnsi="Corbel"/>
          <w:szCs w:val="18"/>
        </w:rPr>
      </w:pPr>
      <w:r w:rsidRPr="00A01437">
        <w:rPr>
          <w:rFonts w:ascii="Corbel" w:hAnsi="Corbel"/>
          <w:szCs w:val="18"/>
        </w:rPr>
        <w:t>Een geschil tussen de bij de aanbesteding betrokkenen, daaronder begrepen een geschil dat slechts door een van de betrokkenen als zodanig wordt beschouwd, dat ontstaat naar aanleiding van deze aanbesteding wordt beslecht door de bevoegde rechter in het arrondissement</w:t>
      </w:r>
      <w:r w:rsidR="00073304" w:rsidRPr="00073304">
        <w:t xml:space="preserve"> </w:t>
      </w:r>
      <w:r w:rsidR="00073304" w:rsidRPr="00073304">
        <w:rPr>
          <w:rFonts w:ascii="Corbel" w:hAnsi="Corbel"/>
          <w:szCs w:val="18"/>
        </w:rPr>
        <w:t>Midden-Nederland</w:t>
      </w:r>
      <w:r w:rsidR="00C725BF">
        <w:rPr>
          <w:rFonts w:ascii="Corbel" w:hAnsi="Corbel"/>
          <w:szCs w:val="18"/>
        </w:rPr>
        <w:t>.</w:t>
      </w:r>
      <w:r w:rsidRPr="00A01437">
        <w:rPr>
          <w:rFonts w:ascii="Corbel" w:hAnsi="Corbel"/>
          <w:szCs w:val="18"/>
        </w:rPr>
        <w:t xml:space="preserve"> </w:t>
      </w:r>
    </w:p>
    <w:p w14:paraId="5CA5629A" w14:textId="77777777" w:rsidR="00214242" w:rsidRDefault="00214242" w:rsidP="00925536">
      <w:pPr>
        <w:pStyle w:val="Kop2"/>
        <w:tabs>
          <w:tab w:val="left" w:pos="6379"/>
        </w:tabs>
        <w:spacing w:before="240" w:after="120" w:line="276" w:lineRule="auto"/>
        <w:ind w:left="0" w:firstLine="0"/>
        <w:rPr>
          <w:rFonts w:ascii="Corbel" w:hAnsi="Corbel"/>
          <w:sz w:val="18"/>
          <w:szCs w:val="18"/>
        </w:rPr>
      </w:pPr>
      <w:bookmarkStart w:id="35" w:name="_Toc169359411"/>
      <w:r>
        <w:rPr>
          <w:rFonts w:ascii="Corbel" w:hAnsi="Corbel"/>
          <w:sz w:val="18"/>
          <w:szCs w:val="18"/>
        </w:rPr>
        <w:t>Communicatie, vertrouwelijkheid van gegevens en publiciteit</w:t>
      </w:r>
      <w:bookmarkEnd w:id="35"/>
    </w:p>
    <w:p w14:paraId="4FC48BC1" w14:textId="77777777" w:rsidR="00214242" w:rsidRDefault="00214242" w:rsidP="00925536">
      <w:pPr>
        <w:numPr>
          <w:ilvl w:val="0"/>
          <w:numId w:val="33"/>
        </w:numPr>
        <w:tabs>
          <w:tab w:val="left" w:pos="567"/>
        </w:tabs>
        <w:spacing w:line="276" w:lineRule="auto"/>
        <w:ind w:left="0" w:firstLine="0"/>
        <w:rPr>
          <w:rFonts w:ascii="Corbel" w:hAnsi="Corbel"/>
          <w:szCs w:val="18"/>
        </w:rPr>
      </w:pPr>
      <w:r w:rsidRPr="00C25E4D">
        <w:rPr>
          <w:rFonts w:ascii="Corbel" w:hAnsi="Corbel"/>
          <w:szCs w:val="18"/>
        </w:rPr>
        <w:t>De Ondernemer mag de gegevens die de Aanbestedende dienst in verband met deze aanbesteding ter beschikking stelt alleen gebruiken voor het doel waarvoor ze zijn verstrekt: (mogelijke)</w:t>
      </w:r>
      <w:r>
        <w:rPr>
          <w:rFonts w:ascii="Corbel" w:hAnsi="Corbel"/>
          <w:szCs w:val="18"/>
        </w:rPr>
        <w:t xml:space="preserve"> deelname aan de aanbesteding.</w:t>
      </w:r>
    </w:p>
    <w:p w14:paraId="423254D6" w14:textId="77777777" w:rsidR="00214242" w:rsidRDefault="00214242" w:rsidP="00925536">
      <w:pPr>
        <w:tabs>
          <w:tab w:val="left" w:pos="567"/>
        </w:tabs>
        <w:spacing w:line="276" w:lineRule="auto"/>
        <w:rPr>
          <w:rFonts w:ascii="Corbel" w:hAnsi="Corbel"/>
          <w:szCs w:val="18"/>
        </w:rPr>
      </w:pPr>
    </w:p>
    <w:p w14:paraId="1FED7AE6" w14:textId="77777777" w:rsidR="00214242" w:rsidRPr="00C25E4D" w:rsidRDefault="00214242" w:rsidP="00925536">
      <w:pPr>
        <w:numPr>
          <w:ilvl w:val="0"/>
          <w:numId w:val="33"/>
        </w:numPr>
        <w:tabs>
          <w:tab w:val="left" w:pos="567"/>
        </w:tabs>
        <w:spacing w:line="276" w:lineRule="auto"/>
        <w:ind w:left="0" w:firstLine="0"/>
        <w:rPr>
          <w:rFonts w:ascii="Corbel" w:hAnsi="Corbel"/>
          <w:szCs w:val="18"/>
        </w:rPr>
      </w:pPr>
      <w:r w:rsidRPr="00C25E4D">
        <w:rPr>
          <w:rFonts w:ascii="Corbel" w:hAnsi="Corbel"/>
          <w:szCs w:val="18"/>
        </w:rPr>
        <w:t>De Ondernemer is gehouden de door de Aanbestedende dienst verstrekte gegevens vertrouwelijk te behandelen. Een Ondernemer zal deze verplichting eveneens opleggen aan de door hem in te schakelen Derden, bijvo</w:t>
      </w:r>
      <w:r>
        <w:rPr>
          <w:rFonts w:ascii="Corbel" w:hAnsi="Corbel"/>
          <w:szCs w:val="18"/>
        </w:rPr>
        <w:t xml:space="preserve">orbeeld een adviesbureau dat Ondernemer </w:t>
      </w:r>
      <w:r w:rsidRPr="00C25E4D">
        <w:rPr>
          <w:rFonts w:ascii="Corbel" w:hAnsi="Corbel"/>
          <w:szCs w:val="18"/>
        </w:rPr>
        <w:t>begeleidt bij het doen van de Inschrijving of een Derde waar mogelijk een beroep op wordt gedaan. Vanzelfsprekend blijft deze geheimhouding ook na afloop van de aanbestedingsprocedure van kracht.</w:t>
      </w:r>
    </w:p>
    <w:p w14:paraId="74908545" w14:textId="77777777" w:rsidR="00214242" w:rsidRPr="00C25E4D" w:rsidRDefault="00214242" w:rsidP="00925536">
      <w:pPr>
        <w:tabs>
          <w:tab w:val="left" w:pos="567"/>
        </w:tabs>
        <w:spacing w:line="276" w:lineRule="auto"/>
        <w:rPr>
          <w:rFonts w:ascii="Corbel" w:hAnsi="Corbel"/>
          <w:szCs w:val="18"/>
        </w:rPr>
      </w:pPr>
    </w:p>
    <w:p w14:paraId="67559F5A" w14:textId="77777777" w:rsidR="00214242" w:rsidRPr="00214242" w:rsidRDefault="00214242" w:rsidP="00925536">
      <w:pPr>
        <w:numPr>
          <w:ilvl w:val="0"/>
          <w:numId w:val="33"/>
        </w:numPr>
        <w:tabs>
          <w:tab w:val="clear" w:pos="720"/>
          <w:tab w:val="left" w:pos="567"/>
        </w:tabs>
        <w:spacing w:line="276" w:lineRule="auto"/>
        <w:ind w:left="0" w:firstLine="0"/>
        <w:rPr>
          <w:rFonts w:ascii="Corbel" w:hAnsi="Corbel"/>
          <w:szCs w:val="18"/>
        </w:rPr>
      </w:pPr>
      <w:r w:rsidRPr="00C25E4D">
        <w:rPr>
          <w:rFonts w:ascii="Corbel" w:hAnsi="Corbe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5ACF2020" w14:textId="77777777" w:rsidR="008633BE" w:rsidRDefault="008633BE" w:rsidP="00925536">
      <w:pPr>
        <w:tabs>
          <w:tab w:val="left" w:pos="567"/>
        </w:tabs>
        <w:spacing w:line="276" w:lineRule="auto"/>
        <w:rPr>
          <w:rFonts w:ascii="Corbel" w:hAnsi="Corbel"/>
          <w:szCs w:val="18"/>
        </w:rPr>
      </w:pPr>
    </w:p>
    <w:p w14:paraId="5710630F" w14:textId="77777777" w:rsidR="00214242" w:rsidRDefault="008633BE" w:rsidP="00925536">
      <w:pPr>
        <w:numPr>
          <w:ilvl w:val="0"/>
          <w:numId w:val="33"/>
        </w:numPr>
        <w:tabs>
          <w:tab w:val="left" w:pos="567"/>
        </w:tabs>
        <w:spacing w:line="276" w:lineRule="auto"/>
        <w:ind w:left="0" w:firstLine="0"/>
        <w:rPr>
          <w:rFonts w:ascii="Corbel" w:hAnsi="Corbel"/>
          <w:szCs w:val="18"/>
        </w:rPr>
      </w:pPr>
      <w:r w:rsidRPr="00C25E4D">
        <w:rPr>
          <w:rFonts w:ascii="Corbel" w:hAnsi="Corbel"/>
          <w:szCs w:val="18"/>
        </w:rPr>
        <w:t>Het is de Ondernemer niet toegestaan personen uit de organisatie van de Aanbestedende dienst in verband met deze aanbestedingsprocedure te benaderen, anders dan het contactpunt als beschreven in hoofdstuk 1,</w:t>
      </w:r>
      <w:r>
        <w:rPr>
          <w:rFonts w:ascii="Corbel" w:hAnsi="Corbel"/>
          <w:szCs w:val="18"/>
        </w:rPr>
        <w:t xml:space="preserve"> </w:t>
      </w:r>
      <w:r w:rsidRPr="00C25E4D">
        <w:rPr>
          <w:rFonts w:ascii="Corbel" w:hAnsi="Corbel"/>
          <w:szCs w:val="18"/>
        </w:rPr>
        <w:t>tenzij het gaat om het verkrijgen van referentie-opdrachten die door de Ondernemer binnen deze aanbestedingsprocedure gebruikt kunnen worden om zijn geschiktheid voor de Opdracht aan te tonen.</w:t>
      </w:r>
      <w:r w:rsidR="00EA5123">
        <w:rPr>
          <w:rFonts w:ascii="Corbel" w:hAnsi="Corbel"/>
          <w:szCs w:val="18"/>
        </w:rPr>
        <w:br/>
      </w:r>
    </w:p>
    <w:p w14:paraId="2AB524D2" w14:textId="77777777" w:rsidR="0056357E" w:rsidRDefault="00557ECB" w:rsidP="00925536">
      <w:pPr>
        <w:numPr>
          <w:ilvl w:val="0"/>
          <w:numId w:val="33"/>
        </w:numPr>
        <w:tabs>
          <w:tab w:val="left" w:pos="567"/>
        </w:tabs>
        <w:spacing w:line="276" w:lineRule="auto"/>
        <w:ind w:left="0" w:firstLine="0"/>
        <w:rPr>
          <w:rFonts w:ascii="Corbel" w:hAnsi="Corbel"/>
          <w:szCs w:val="18"/>
        </w:rPr>
      </w:pPr>
      <w:r w:rsidRPr="00C25E4D">
        <w:rPr>
          <w:rFonts w:ascii="Corbel" w:hAnsi="Corbel"/>
          <w:szCs w:val="18"/>
        </w:rPr>
        <w:t>Mondelinge mededelingen, toezeggingen of afspraken mogen in het kader van deze aanbesteding niet worden gedaan en hebben geen rechtskracht. Dit geldt ook in het kader van tijdens een eventuele schouw c.q. voorlicht</w:t>
      </w:r>
      <w:r>
        <w:rPr>
          <w:rFonts w:ascii="Corbel" w:hAnsi="Corbel"/>
          <w:szCs w:val="18"/>
        </w:rPr>
        <w:t>ings</w:t>
      </w:r>
      <w:r w:rsidRPr="00C25E4D">
        <w:rPr>
          <w:rFonts w:ascii="Corbel" w:hAnsi="Corbel"/>
          <w:szCs w:val="18"/>
        </w:rPr>
        <w:t>bijeenkomst mondeling gestelde vragen, deze dienen alsnog Schriftelijk te worden gesteld en door de Aanbestedende dienst in een Nota van inlichtingen te zijn beantwoord alvorens sprake is van rechtskracht.</w:t>
      </w:r>
    </w:p>
    <w:p w14:paraId="02525520" w14:textId="77777777" w:rsidR="00557ECB" w:rsidRPr="00557ECB" w:rsidRDefault="00557ECB" w:rsidP="00925536">
      <w:pPr>
        <w:tabs>
          <w:tab w:val="left" w:pos="567"/>
        </w:tabs>
        <w:spacing w:line="276" w:lineRule="auto"/>
        <w:rPr>
          <w:rFonts w:ascii="Corbel" w:hAnsi="Corbel"/>
          <w:szCs w:val="18"/>
        </w:rPr>
      </w:pPr>
    </w:p>
    <w:p w14:paraId="2B984F05" w14:textId="77777777" w:rsidR="00214242" w:rsidRPr="00214242" w:rsidRDefault="00214242" w:rsidP="00925536">
      <w:pPr>
        <w:numPr>
          <w:ilvl w:val="0"/>
          <w:numId w:val="33"/>
        </w:numPr>
        <w:spacing w:line="276" w:lineRule="auto"/>
        <w:ind w:left="0" w:firstLine="0"/>
        <w:rPr>
          <w:rFonts w:ascii="Corbel" w:hAnsi="Corbel"/>
          <w:szCs w:val="18"/>
        </w:rPr>
      </w:pPr>
      <w:r w:rsidRPr="00C25E4D">
        <w:rPr>
          <w:rFonts w:ascii="Corbel" w:hAnsi="Corbel"/>
          <w:szCs w:val="18"/>
        </w:rPr>
        <w:t xml:space="preserve">Alle gegevensuitwisseling, werkzaamheden en correspondentie tijdens de aanbestedingsprocedure </w:t>
      </w:r>
      <w:r w:rsidRPr="00785459">
        <w:rPr>
          <w:rFonts w:ascii="Corbel" w:hAnsi="Corbel"/>
          <w:szCs w:val="18"/>
        </w:rPr>
        <w:t>en bij de uitvoering van de Opdracht zullen in de Nederlandse taal plaatsvinden, tenzij uitdrukkelijk anders bepaald.</w:t>
      </w:r>
    </w:p>
    <w:p w14:paraId="0D1C349C" w14:textId="77777777" w:rsidR="00A5368B" w:rsidRDefault="00826222" w:rsidP="00925536">
      <w:pPr>
        <w:pStyle w:val="Kop2"/>
        <w:tabs>
          <w:tab w:val="left" w:pos="6379"/>
        </w:tabs>
        <w:spacing w:before="240" w:after="120" w:line="276" w:lineRule="auto"/>
        <w:ind w:left="0" w:firstLine="0"/>
        <w:rPr>
          <w:rFonts w:ascii="Corbel" w:hAnsi="Corbel"/>
          <w:sz w:val="18"/>
          <w:szCs w:val="18"/>
        </w:rPr>
      </w:pPr>
      <w:bookmarkStart w:id="36" w:name="_Toc447864212"/>
      <w:bookmarkStart w:id="37" w:name="_Toc169359412"/>
      <w:r w:rsidRPr="00C25E4D">
        <w:rPr>
          <w:rFonts w:ascii="Corbel" w:hAnsi="Corbel"/>
          <w:sz w:val="18"/>
          <w:szCs w:val="18"/>
        </w:rPr>
        <w:lastRenderedPageBreak/>
        <w:t>Voorschriften voor het stellen van vragen</w:t>
      </w:r>
      <w:bookmarkEnd w:id="36"/>
      <w:bookmarkEnd w:id="37"/>
    </w:p>
    <w:p w14:paraId="0E1AFB39" w14:textId="07AAAF05" w:rsidR="00826222" w:rsidRPr="00C25E4D" w:rsidRDefault="00826222" w:rsidP="00925536">
      <w:pPr>
        <w:spacing w:line="276" w:lineRule="auto"/>
        <w:rPr>
          <w:rFonts w:ascii="Corbel" w:hAnsi="Corbel"/>
          <w:szCs w:val="18"/>
        </w:rPr>
      </w:pPr>
      <w:r w:rsidRPr="00C25E4D">
        <w:rPr>
          <w:rFonts w:ascii="Corbel" w:hAnsi="Corbel"/>
          <w:szCs w:val="18"/>
        </w:rPr>
        <w:t xml:space="preserve">De Aanbestedende dienst nodigt </w:t>
      </w:r>
      <w:r w:rsidR="00AA0E72">
        <w:rPr>
          <w:rFonts w:ascii="Corbel" w:hAnsi="Corbel"/>
          <w:szCs w:val="18"/>
        </w:rPr>
        <w:t>Ondernemers</w:t>
      </w:r>
      <w:r w:rsidRPr="00C25E4D">
        <w:rPr>
          <w:rFonts w:ascii="Corbel" w:hAnsi="Corbel"/>
          <w:szCs w:val="18"/>
        </w:rPr>
        <w:t xml:space="preserve"> uit vragen te stellen</w:t>
      </w:r>
      <w:r w:rsidR="00B15972" w:rsidRPr="00C25E4D">
        <w:rPr>
          <w:rFonts w:ascii="Corbel" w:hAnsi="Corbel"/>
          <w:szCs w:val="18"/>
        </w:rPr>
        <w:t>, waaronder ook wordt begrepen het doen van tekstvoorstellen, plaatsen van opmerkingen et cetera</w:t>
      </w:r>
      <w:r w:rsidRPr="00C25E4D">
        <w:rPr>
          <w:rFonts w:ascii="Corbel" w:hAnsi="Corbel"/>
          <w:szCs w:val="18"/>
        </w:rPr>
        <w:t xml:space="preserve">. Hierbij dienen de volgende voorschriften in acht te worden genomen: </w:t>
      </w:r>
    </w:p>
    <w:p w14:paraId="3C24762D" w14:textId="77777777" w:rsidR="00826222" w:rsidRPr="00C25E4D" w:rsidRDefault="00826222" w:rsidP="00925536">
      <w:pPr>
        <w:spacing w:line="276" w:lineRule="auto"/>
        <w:rPr>
          <w:rFonts w:ascii="Corbel" w:hAnsi="Corbel"/>
          <w:szCs w:val="18"/>
        </w:rPr>
      </w:pPr>
    </w:p>
    <w:p w14:paraId="5DD6663A" w14:textId="065D4745" w:rsidR="00DE36B3" w:rsidRDefault="00DE36B3" w:rsidP="00925536">
      <w:pPr>
        <w:numPr>
          <w:ilvl w:val="0"/>
          <w:numId w:val="26"/>
        </w:numPr>
        <w:tabs>
          <w:tab w:val="left" w:pos="567"/>
        </w:tabs>
        <w:spacing w:line="276" w:lineRule="auto"/>
        <w:ind w:left="0" w:firstLine="0"/>
        <w:rPr>
          <w:rFonts w:ascii="Corbel" w:hAnsi="Corbel"/>
          <w:szCs w:val="18"/>
        </w:rPr>
      </w:pPr>
      <w:r w:rsidRPr="00C25E4D">
        <w:rPr>
          <w:rFonts w:ascii="Corbel" w:hAnsi="Corbel"/>
          <w:szCs w:val="18"/>
        </w:rPr>
        <w:t>De Aanbestedingsstukken zijn met zorg vastgesteld. In geval van kennelijke</w:t>
      </w:r>
      <w:r>
        <w:rPr>
          <w:rFonts w:ascii="Corbel" w:hAnsi="Corbel"/>
          <w:szCs w:val="18"/>
        </w:rPr>
        <w:t xml:space="preserve"> of gepercipieerde</w:t>
      </w:r>
      <w:r w:rsidRPr="00C25E4D">
        <w:rPr>
          <w:rFonts w:ascii="Corbel" w:hAnsi="Corbel"/>
          <w:szCs w:val="18"/>
        </w:rPr>
        <w:t xml:space="preserve"> fouten of omissies in de Aanbestedingsstukken, tegenstrijdigheden daaronder begrepen, zijn de Ondernemers gehouden de Aanbestedende dienst</w:t>
      </w:r>
      <w:r>
        <w:rPr>
          <w:rFonts w:ascii="Corbel" w:hAnsi="Corbel"/>
          <w:szCs w:val="18"/>
        </w:rPr>
        <w:t xml:space="preserve"> </w:t>
      </w:r>
      <w:r>
        <w:rPr>
          <w:rFonts w:ascii="Corbel" w:hAnsi="Corbel"/>
          <w:b/>
          <w:szCs w:val="18"/>
        </w:rPr>
        <w:t>uiterlijk voor de laatste sluitingsdatum voor het stellen van vragen zoals opgenomen in de planning</w:t>
      </w:r>
      <w:r>
        <w:rPr>
          <w:rFonts w:ascii="Corbel" w:hAnsi="Corbel"/>
          <w:szCs w:val="18"/>
        </w:rPr>
        <w:t xml:space="preserve"> </w:t>
      </w:r>
      <w:r w:rsidRPr="00C25E4D">
        <w:rPr>
          <w:rFonts w:ascii="Corbel" w:hAnsi="Corbel"/>
          <w:szCs w:val="18"/>
        </w:rPr>
        <w:t>ter zake te waarschuwen dan wel om opheldering te vragen.</w:t>
      </w:r>
      <w:r>
        <w:rPr>
          <w:rFonts w:ascii="Corbel" w:hAnsi="Corbel"/>
          <w:szCs w:val="18"/>
        </w:rPr>
        <w:t xml:space="preserve"> </w:t>
      </w:r>
      <w:r w:rsidRPr="00C25E4D">
        <w:rPr>
          <w:rFonts w:ascii="Corbel" w:hAnsi="Corbel"/>
          <w:szCs w:val="18"/>
        </w:rPr>
        <w:t xml:space="preserve">Het moment van ontvangst van de vragen is maatgevend. </w:t>
      </w:r>
      <w:r>
        <w:rPr>
          <w:rFonts w:ascii="Corbel" w:hAnsi="Corbel"/>
          <w:szCs w:val="18"/>
        </w:rPr>
        <w:t>Op vragen die na de</w:t>
      </w:r>
      <w:r w:rsidRPr="00C25E4D">
        <w:rPr>
          <w:rFonts w:ascii="Corbel" w:hAnsi="Corbel"/>
          <w:szCs w:val="18"/>
        </w:rPr>
        <w:t xml:space="preserve"> termijn </w:t>
      </w:r>
      <w:r>
        <w:rPr>
          <w:rFonts w:ascii="Corbel" w:hAnsi="Corbel"/>
          <w:szCs w:val="18"/>
        </w:rPr>
        <w:t>zijn ontvangen</w:t>
      </w:r>
      <w:r w:rsidRPr="00C25E4D">
        <w:rPr>
          <w:rFonts w:ascii="Corbel" w:hAnsi="Corbel"/>
          <w:szCs w:val="18"/>
        </w:rPr>
        <w:t xml:space="preserve"> is de Aanbestedende dienst niet verplicht te antwoorden.</w:t>
      </w:r>
      <w:r>
        <w:rPr>
          <w:rFonts w:ascii="Corbel" w:hAnsi="Corbel"/>
          <w:szCs w:val="18"/>
        </w:rPr>
        <w:t xml:space="preserve"> </w:t>
      </w:r>
    </w:p>
    <w:p w14:paraId="051C9CA9" w14:textId="77777777" w:rsidR="00DE36B3" w:rsidRDefault="00DE36B3" w:rsidP="00925536">
      <w:pPr>
        <w:tabs>
          <w:tab w:val="left" w:pos="567"/>
        </w:tabs>
        <w:spacing w:line="276" w:lineRule="auto"/>
        <w:rPr>
          <w:rFonts w:ascii="Corbel" w:hAnsi="Corbel"/>
          <w:szCs w:val="18"/>
        </w:rPr>
      </w:pPr>
    </w:p>
    <w:p w14:paraId="35B2ADDA" w14:textId="4383C582" w:rsidR="00826222" w:rsidRDefault="00DE36B3" w:rsidP="00925536">
      <w:pPr>
        <w:numPr>
          <w:ilvl w:val="0"/>
          <w:numId w:val="26"/>
        </w:numPr>
        <w:tabs>
          <w:tab w:val="left" w:pos="567"/>
        </w:tabs>
        <w:spacing w:line="276" w:lineRule="auto"/>
        <w:ind w:left="0" w:firstLine="0"/>
        <w:rPr>
          <w:rFonts w:ascii="Corbel" w:hAnsi="Corbel"/>
          <w:szCs w:val="18"/>
        </w:rPr>
      </w:pPr>
      <w:r>
        <w:rPr>
          <w:rFonts w:ascii="Corbel" w:hAnsi="Corbel"/>
          <w:szCs w:val="18"/>
        </w:rPr>
        <w:t>Indien een</w:t>
      </w:r>
      <w:r w:rsidRPr="00C25E4D">
        <w:rPr>
          <w:rFonts w:ascii="Corbel" w:hAnsi="Corbel"/>
          <w:szCs w:val="18"/>
        </w:rPr>
        <w:t xml:space="preserve"> Ondernemer ve</w:t>
      </w:r>
      <w:r>
        <w:rPr>
          <w:rFonts w:ascii="Corbel" w:hAnsi="Corbel"/>
          <w:szCs w:val="18"/>
        </w:rPr>
        <w:t xml:space="preserve">rzuimt de Aanbestedende dienst tijdig te waarschuwen voor kennelijke of gepercipieerde </w:t>
      </w:r>
      <w:r w:rsidRPr="00C25E4D">
        <w:rPr>
          <w:rFonts w:ascii="Corbel" w:hAnsi="Corbel"/>
          <w:szCs w:val="18"/>
        </w:rPr>
        <w:t xml:space="preserve">fouten of omissies in de Aanbestedingsstukken dan wel om opheldering te vragen, </w:t>
      </w:r>
      <w:r>
        <w:rPr>
          <w:rFonts w:ascii="Corbel" w:hAnsi="Corbel"/>
          <w:szCs w:val="18"/>
        </w:rPr>
        <w:t xml:space="preserve">verwerkt hij zijn rechten dienaangaande en zijn de mogelijke </w:t>
      </w:r>
      <w:r w:rsidRPr="00C25E4D">
        <w:rPr>
          <w:rFonts w:ascii="Corbel" w:hAnsi="Corbel"/>
          <w:szCs w:val="18"/>
        </w:rPr>
        <w:t>gevolgen voor rekening en risico van de Ondernemer.</w:t>
      </w:r>
      <w:r>
        <w:rPr>
          <w:rFonts w:ascii="Corbel" w:hAnsi="Corbel"/>
          <w:szCs w:val="18"/>
        </w:rPr>
        <w:t xml:space="preserve"> In dat geval kan een Ondernemer op een later moment tijdens 0f na de aanbesteding dus niet meer met succes klagen, zowel bij de Aanbestedende dienst als in rechte, over deze onderwerpen.</w:t>
      </w:r>
    </w:p>
    <w:p w14:paraId="22C44F5A" w14:textId="77777777" w:rsidR="00DE36B3" w:rsidRDefault="00DE36B3" w:rsidP="00925536">
      <w:pPr>
        <w:tabs>
          <w:tab w:val="left" w:pos="567"/>
        </w:tabs>
        <w:spacing w:line="276" w:lineRule="auto"/>
        <w:rPr>
          <w:rFonts w:ascii="Corbel" w:hAnsi="Corbel"/>
          <w:szCs w:val="18"/>
        </w:rPr>
      </w:pPr>
    </w:p>
    <w:p w14:paraId="6024EA4A" w14:textId="7043070D" w:rsidR="00DE36B3" w:rsidRPr="0079151C" w:rsidRDefault="00DE36B3" w:rsidP="00925536">
      <w:pPr>
        <w:numPr>
          <w:ilvl w:val="0"/>
          <w:numId w:val="26"/>
        </w:numPr>
        <w:tabs>
          <w:tab w:val="left" w:pos="567"/>
        </w:tabs>
        <w:spacing w:line="276" w:lineRule="auto"/>
        <w:ind w:left="0" w:firstLine="0"/>
        <w:rPr>
          <w:rFonts w:ascii="Corbel" w:hAnsi="Corbel"/>
          <w:szCs w:val="18"/>
        </w:rPr>
      </w:pPr>
      <w:r w:rsidRPr="0079151C">
        <w:rPr>
          <w:rFonts w:ascii="Corbel" w:hAnsi="Corbel"/>
          <w:szCs w:val="18"/>
        </w:rPr>
        <w:t xml:space="preserve">Vragen kunnen worden ingediend door de aanbesteding in TenderNed toe te voegen aan ‘Mijn aanbestedingen’ en vervolgens op het dashboard te klikken op ‘Vragen en antwoorden’ en vervolgens ‘Stel een vraag’. </w:t>
      </w:r>
    </w:p>
    <w:p w14:paraId="6BA3E125" w14:textId="77777777" w:rsidR="00DE36B3" w:rsidRPr="00DE36B3" w:rsidRDefault="00DE36B3" w:rsidP="00925536">
      <w:pPr>
        <w:tabs>
          <w:tab w:val="left" w:pos="567"/>
        </w:tabs>
        <w:spacing w:line="276" w:lineRule="auto"/>
        <w:rPr>
          <w:rFonts w:ascii="Corbel" w:hAnsi="Corbel"/>
          <w:szCs w:val="18"/>
        </w:rPr>
      </w:pPr>
    </w:p>
    <w:p w14:paraId="090142A7" w14:textId="77777777" w:rsidR="00A5368B" w:rsidRDefault="00D41E96" w:rsidP="00925536">
      <w:pPr>
        <w:numPr>
          <w:ilvl w:val="0"/>
          <w:numId w:val="26"/>
        </w:numPr>
        <w:tabs>
          <w:tab w:val="left" w:pos="567"/>
        </w:tabs>
        <w:spacing w:line="276" w:lineRule="auto"/>
        <w:ind w:left="0" w:firstLine="0"/>
        <w:rPr>
          <w:rFonts w:ascii="Corbel" w:hAnsi="Corbel"/>
          <w:szCs w:val="18"/>
        </w:rPr>
      </w:pPr>
      <w:r w:rsidRPr="002D0963">
        <w:rPr>
          <w:rFonts w:ascii="Corbel" w:hAnsi="Corbel"/>
          <w:szCs w:val="18"/>
        </w:rPr>
        <w:t>Teneinde een goede verwerking door de Aanbestedende dienst mogelijk te maken dient</w:t>
      </w:r>
      <w:r w:rsidR="00826222" w:rsidRPr="002D0963">
        <w:rPr>
          <w:rFonts w:ascii="Corbel" w:hAnsi="Corbel"/>
          <w:szCs w:val="18"/>
        </w:rPr>
        <w:t xml:space="preserve"> elke vraag </w:t>
      </w:r>
      <w:r w:rsidR="00826222" w:rsidRPr="002D0963">
        <w:rPr>
          <w:rFonts w:ascii="Corbel" w:hAnsi="Corbel"/>
          <w:szCs w:val="18"/>
          <w:u w:val="single"/>
        </w:rPr>
        <w:t>separaat</w:t>
      </w:r>
      <w:r w:rsidRPr="002D0963">
        <w:rPr>
          <w:rFonts w:ascii="Corbel" w:hAnsi="Corbel"/>
          <w:szCs w:val="18"/>
        </w:rPr>
        <w:t xml:space="preserve"> gesteld te worden</w:t>
      </w:r>
      <w:r w:rsidR="00826222" w:rsidRPr="002D0963">
        <w:rPr>
          <w:rFonts w:ascii="Corbel" w:hAnsi="Corbel"/>
          <w:szCs w:val="18"/>
        </w:rPr>
        <w:t xml:space="preserve">, onder een </w:t>
      </w:r>
      <w:r w:rsidR="00826222" w:rsidRPr="002D0963">
        <w:rPr>
          <w:rFonts w:ascii="Corbel" w:hAnsi="Corbel"/>
          <w:szCs w:val="18"/>
          <w:u w:val="single"/>
        </w:rPr>
        <w:t>duidelijke verwijzing</w:t>
      </w:r>
      <w:r w:rsidR="00826222" w:rsidRPr="002D0963">
        <w:rPr>
          <w:rFonts w:ascii="Corbel" w:hAnsi="Corbel"/>
          <w:szCs w:val="18"/>
        </w:rPr>
        <w:t xml:space="preserve"> naar </w:t>
      </w:r>
      <w:r w:rsidR="007C1760" w:rsidRPr="002D0963">
        <w:rPr>
          <w:rFonts w:ascii="Corbel" w:hAnsi="Corbel"/>
          <w:szCs w:val="18"/>
        </w:rPr>
        <w:t xml:space="preserve">het onderdeel van de </w:t>
      </w:r>
      <w:r w:rsidR="00826222" w:rsidRPr="002D0963">
        <w:rPr>
          <w:rFonts w:ascii="Corbel" w:hAnsi="Corbel"/>
          <w:szCs w:val="18"/>
        </w:rPr>
        <w:t>Aanbestedingsstukken</w:t>
      </w:r>
      <w:r w:rsidR="007C1760" w:rsidRPr="002D0963">
        <w:rPr>
          <w:rFonts w:ascii="Corbel" w:hAnsi="Corbel"/>
          <w:szCs w:val="18"/>
        </w:rPr>
        <w:t xml:space="preserve"> waar de vraag betrekking op heeft</w:t>
      </w:r>
      <w:r w:rsidR="00826222" w:rsidRPr="002D0963">
        <w:rPr>
          <w:rFonts w:ascii="Corbel" w:hAnsi="Corbel"/>
          <w:szCs w:val="18"/>
        </w:rPr>
        <w:t xml:space="preserve"> en zonder bedrijfsgegevens te noemen</w:t>
      </w:r>
      <w:r w:rsidR="00A5368B">
        <w:rPr>
          <w:rFonts w:ascii="Corbel" w:hAnsi="Corbel"/>
          <w:szCs w:val="18"/>
        </w:rPr>
        <w:t>.</w:t>
      </w:r>
    </w:p>
    <w:p w14:paraId="1066BE0A" w14:textId="77777777" w:rsidR="0056235A" w:rsidRDefault="0056235A" w:rsidP="00925536">
      <w:pPr>
        <w:tabs>
          <w:tab w:val="left" w:pos="567"/>
        </w:tabs>
        <w:spacing w:line="276" w:lineRule="auto"/>
        <w:rPr>
          <w:rFonts w:ascii="Corbel" w:hAnsi="Corbel"/>
          <w:szCs w:val="18"/>
        </w:rPr>
      </w:pPr>
    </w:p>
    <w:p w14:paraId="5095300B" w14:textId="77777777" w:rsidR="00A5368B" w:rsidRPr="00A5368B" w:rsidRDefault="00A5368B" w:rsidP="00925536">
      <w:pPr>
        <w:numPr>
          <w:ilvl w:val="0"/>
          <w:numId w:val="26"/>
        </w:numPr>
        <w:tabs>
          <w:tab w:val="left" w:pos="567"/>
        </w:tabs>
        <w:spacing w:line="276" w:lineRule="auto"/>
        <w:ind w:left="0" w:firstLine="0"/>
        <w:rPr>
          <w:rFonts w:ascii="Corbel" w:hAnsi="Corbel"/>
          <w:szCs w:val="18"/>
        </w:rPr>
      </w:pPr>
      <w:r w:rsidRPr="00A5368B">
        <w:rPr>
          <w:rFonts w:ascii="Corbel" w:hAnsi="Corbel"/>
          <w:szCs w:val="18"/>
        </w:rPr>
        <w:t>De Aanbestedende dienst zal de Schriftelijk gestelde vragen beantwoorden in één of meerdere Nota’s van inlichtingen.</w:t>
      </w:r>
    </w:p>
    <w:p w14:paraId="0660E87F" w14:textId="06D0E3AC" w:rsidR="00A5368B" w:rsidRPr="00A5368B" w:rsidRDefault="00A5368B" w:rsidP="00925536">
      <w:pPr>
        <w:pStyle w:val="Kop2"/>
        <w:numPr>
          <w:ilvl w:val="2"/>
          <w:numId w:val="6"/>
        </w:numPr>
        <w:tabs>
          <w:tab w:val="left" w:pos="6379"/>
        </w:tabs>
        <w:spacing w:before="240" w:after="120" w:line="276" w:lineRule="auto"/>
        <w:ind w:left="0" w:firstLine="0"/>
        <w:rPr>
          <w:rFonts w:ascii="Corbel" w:hAnsi="Corbel"/>
          <w:sz w:val="18"/>
          <w:szCs w:val="18"/>
        </w:rPr>
      </w:pPr>
      <w:bookmarkStart w:id="38" w:name="_Toc169359413"/>
      <w:r>
        <w:rPr>
          <w:rFonts w:ascii="Corbel" w:hAnsi="Corbel"/>
          <w:sz w:val="18"/>
          <w:szCs w:val="18"/>
        </w:rPr>
        <w:t>Het stellen van individuele vragen</w:t>
      </w:r>
      <w:bookmarkEnd w:id="38"/>
    </w:p>
    <w:p w14:paraId="4EC40316" w14:textId="28C3B7A2" w:rsidR="00CE7568" w:rsidRDefault="00B9778E" w:rsidP="00925536">
      <w:pPr>
        <w:numPr>
          <w:ilvl w:val="0"/>
          <w:numId w:val="35"/>
        </w:numPr>
        <w:tabs>
          <w:tab w:val="clear" w:pos="720"/>
          <w:tab w:val="num" w:pos="567"/>
        </w:tabs>
        <w:spacing w:line="276" w:lineRule="auto"/>
        <w:ind w:left="0" w:firstLine="0"/>
        <w:rPr>
          <w:rFonts w:ascii="Corbel" w:hAnsi="Corbel"/>
          <w:szCs w:val="18"/>
        </w:rPr>
      </w:pPr>
      <w:r>
        <w:rPr>
          <w:rFonts w:ascii="Corbel" w:hAnsi="Corbel"/>
          <w:szCs w:val="18"/>
        </w:rPr>
        <w:t>Op grond van</w:t>
      </w:r>
      <w:r w:rsidR="00826222" w:rsidRPr="00C25E4D">
        <w:rPr>
          <w:rFonts w:ascii="Corbel" w:hAnsi="Corbel"/>
          <w:szCs w:val="18"/>
        </w:rPr>
        <w:t xml:space="preserve"> art. 2:53</w:t>
      </w:r>
      <w:r w:rsidR="00BD00D9" w:rsidRPr="00C25E4D">
        <w:rPr>
          <w:rFonts w:ascii="Corbel" w:hAnsi="Corbel"/>
          <w:szCs w:val="18"/>
        </w:rPr>
        <w:t xml:space="preserve"> lid 3 Aanbestedingswet 2012 hebben Ondernemers </w:t>
      </w:r>
      <w:r w:rsidR="00826222" w:rsidRPr="00C25E4D">
        <w:rPr>
          <w:rFonts w:ascii="Corbel" w:hAnsi="Corbel"/>
          <w:szCs w:val="18"/>
        </w:rPr>
        <w:t xml:space="preserve">de mogelijkheid om vragen individueel te stellen indien openbaarmaking van deze </w:t>
      </w:r>
      <w:r w:rsidR="00A80552" w:rsidRPr="00C25E4D">
        <w:rPr>
          <w:rFonts w:ascii="Corbel" w:hAnsi="Corbel"/>
          <w:szCs w:val="18"/>
        </w:rPr>
        <w:t>informatieschade</w:t>
      </w:r>
      <w:r w:rsidR="00826222" w:rsidRPr="00C25E4D">
        <w:rPr>
          <w:rFonts w:ascii="Corbel" w:hAnsi="Corbel"/>
          <w:szCs w:val="18"/>
        </w:rPr>
        <w:t xml:space="preserve"> zou toebrengen aan de gerechtvaardigde economische belangen van de onderneming. </w:t>
      </w:r>
      <w:r w:rsidR="00826222" w:rsidRPr="00E20C95">
        <w:rPr>
          <w:rFonts w:ascii="Corbel" w:hAnsi="Corbel"/>
          <w:szCs w:val="18"/>
        </w:rPr>
        <w:t>Uitgangspunt is dat inlichtingen niet individueel verstrekt worden, tenzij</w:t>
      </w:r>
      <w:r w:rsidR="00831896" w:rsidRPr="00E20C95">
        <w:rPr>
          <w:rFonts w:ascii="Corbel" w:hAnsi="Corbel"/>
          <w:szCs w:val="18"/>
        </w:rPr>
        <w:t xml:space="preserve"> de Ondernemer</w:t>
      </w:r>
      <w:r w:rsidR="00826222" w:rsidRPr="00E20C95">
        <w:rPr>
          <w:rFonts w:ascii="Corbel" w:hAnsi="Corbel"/>
          <w:szCs w:val="18"/>
        </w:rPr>
        <w:t xml:space="preserve"> naar het oordeel van de Aanbestedende dienst daadwerkelijk heeft aangetoond dat sprake i</w:t>
      </w:r>
      <w:r w:rsidR="00831896" w:rsidRPr="00E20C95">
        <w:rPr>
          <w:rFonts w:ascii="Corbel" w:hAnsi="Corbel"/>
          <w:szCs w:val="18"/>
        </w:rPr>
        <w:t>s van voornoemd belang. Indien een Ondernemer</w:t>
      </w:r>
      <w:r w:rsidR="00826222" w:rsidRPr="00E20C95">
        <w:rPr>
          <w:rFonts w:ascii="Corbel" w:hAnsi="Corbel"/>
          <w:szCs w:val="18"/>
        </w:rPr>
        <w:t xml:space="preserve"> van deze mogelijkheid gebruik wenst te maken, dient hij de gronden hiervoor te motiveren in zijn vraag. Als motivering ontbreekt of deze naar het oordeel van de Aanbestedende dienst niet toereikend is zal de vraag worden afgewezen en desgewenst opnieuw moeten worden gesteld, als</w:t>
      </w:r>
      <w:r w:rsidR="00A5368B">
        <w:rPr>
          <w:rFonts w:ascii="Corbel" w:hAnsi="Corbel"/>
          <w:szCs w:val="18"/>
        </w:rPr>
        <w:t xml:space="preserve"> zijnde niet-individuele vraag.</w:t>
      </w:r>
    </w:p>
    <w:p w14:paraId="50B7509D" w14:textId="77777777" w:rsidR="00DE36B3" w:rsidRDefault="00DE36B3" w:rsidP="00925536">
      <w:pPr>
        <w:spacing w:line="276" w:lineRule="auto"/>
        <w:rPr>
          <w:rFonts w:ascii="Corbel" w:hAnsi="Corbel"/>
          <w:szCs w:val="18"/>
        </w:rPr>
      </w:pPr>
    </w:p>
    <w:p w14:paraId="239C66E9" w14:textId="77777777" w:rsidR="00DE36B3" w:rsidRPr="00DE36B3" w:rsidRDefault="00DE36B3" w:rsidP="00925536">
      <w:pPr>
        <w:numPr>
          <w:ilvl w:val="0"/>
          <w:numId w:val="35"/>
        </w:numPr>
        <w:tabs>
          <w:tab w:val="clear" w:pos="720"/>
          <w:tab w:val="num" w:pos="567"/>
        </w:tabs>
        <w:spacing w:line="276" w:lineRule="auto"/>
        <w:ind w:left="0" w:firstLine="0"/>
        <w:rPr>
          <w:rFonts w:ascii="Corbel" w:hAnsi="Corbel"/>
          <w:szCs w:val="18"/>
        </w:rPr>
      </w:pPr>
      <w:r w:rsidRPr="00A5368B">
        <w:rPr>
          <w:rFonts w:ascii="Corbel" w:hAnsi="Corbel"/>
          <w:szCs w:val="18"/>
        </w:rPr>
        <w:t>De Aanbestedende dienst zal de Schriftelijk gestelde</w:t>
      </w:r>
      <w:r>
        <w:rPr>
          <w:rFonts w:ascii="Corbel" w:hAnsi="Corbel"/>
          <w:szCs w:val="18"/>
        </w:rPr>
        <w:t xml:space="preserve"> individuele</w:t>
      </w:r>
      <w:r w:rsidRPr="00A5368B">
        <w:rPr>
          <w:rFonts w:ascii="Corbel" w:hAnsi="Corbel"/>
          <w:szCs w:val="18"/>
        </w:rPr>
        <w:t xml:space="preserve"> vragen</w:t>
      </w:r>
      <w:r>
        <w:rPr>
          <w:rFonts w:ascii="Corbel" w:hAnsi="Corbel"/>
          <w:szCs w:val="18"/>
        </w:rPr>
        <w:t xml:space="preserve"> die naar haar oordeel individueel beantwoord kunnen worden,</w:t>
      </w:r>
      <w:r w:rsidRPr="00A5368B">
        <w:rPr>
          <w:rFonts w:ascii="Corbel" w:hAnsi="Corbel"/>
          <w:szCs w:val="18"/>
        </w:rPr>
        <w:t xml:space="preserve"> beantwoorden in</w:t>
      </w:r>
      <w:r>
        <w:rPr>
          <w:rFonts w:ascii="Corbel" w:hAnsi="Corbel"/>
          <w:szCs w:val="18"/>
        </w:rPr>
        <w:t xml:space="preserve"> een individuele Nota</w:t>
      </w:r>
      <w:r w:rsidRPr="00A5368B">
        <w:rPr>
          <w:rFonts w:ascii="Corbel" w:hAnsi="Corbel"/>
          <w:szCs w:val="18"/>
        </w:rPr>
        <w:t xml:space="preserve"> van inlichtingen.</w:t>
      </w:r>
    </w:p>
    <w:p w14:paraId="4224C43F" w14:textId="77777777" w:rsidR="00A5368B" w:rsidRPr="00A5368B" w:rsidRDefault="00A5368B" w:rsidP="00925536">
      <w:pPr>
        <w:pStyle w:val="Kop2"/>
        <w:numPr>
          <w:ilvl w:val="2"/>
          <w:numId w:val="6"/>
        </w:numPr>
        <w:tabs>
          <w:tab w:val="left" w:pos="6379"/>
        </w:tabs>
        <w:spacing w:before="240" w:after="120" w:line="276" w:lineRule="auto"/>
        <w:ind w:left="0" w:firstLine="0"/>
        <w:rPr>
          <w:rFonts w:ascii="Corbel" w:hAnsi="Corbel"/>
          <w:sz w:val="18"/>
          <w:szCs w:val="18"/>
        </w:rPr>
      </w:pPr>
      <w:bookmarkStart w:id="39" w:name="_Toc169359414"/>
      <w:r>
        <w:rPr>
          <w:rFonts w:ascii="Corbel" w:hAnsi="Corbel"/>
          <w:sz w:val="18"/>
          <w:szCs w:val="18"/>
        </w:rPr>
        <w:t>Klachtenregeling</w:t>
      </w:r>
      <w:bookmarkEnd w:id="39"/>
    </w:p>
    <w:p w14:paraId="6FFF734E" w14:textId="0206CE27" w:rsidR="0064672B" w:rsidRPr="0064672B" w:rsidRDefault="0064672B" w:rsidP="00925536">
      <w:pPr>
        <w:numPr>
          <w:ilvl w:val="0"/>
          <w:numId w:val="34"/>
        </w:numPr>
        <w:tabs>
          <w:tab w:val="left" w:pos="567"/>
        </w:tabs>
        <w:spacing w:line="276" w:lineRule="auto"/>
        <w:ind w:left="0" w:firstLine="0"/>
        <w:rPr>
          <w:rFonts w:ascii="Corbel" w:hAnsi="Corbel"/>
          <w:szCs w:val="18"/>
        </w:rPr>
      </w:pPr>
      <w:bookmarkStart w:id="40" w:name="_Toc447864213"/>
      <w:bookmarkStart w:id="41" w:name="OLE_LINK11"/>
      <w:bookmarkStart w:id="42" w:name="OLE_LINK12"/>
      <w:r w:rsidRPr="0064672B">
        <w:rPr>
          <w:rFonts w:ascii="Corbel" w:hAnsi="Corbel"/>
          <w:szCs w:val="18"/>
        </w:rPr>
        <w:t>Bezwaren over deze aanbesteding, bijvoorbeeld over geschiktheidseisen of contractvoorwaarden, dienen door Ondernemers in eerste instantie te worden geuit door het tijdig stellen van vragen voor de Nota van Inlichtingen. Als uw bezwaar in uw ogen in de nota(‘s) van inlichtingen vervolgens onjuist of onvoldoende wordt afgehandeld, dan kunt u een klacht indienen bij het externe</w:t>
      </w:r>
      <w:r w:rsidR="004031EB">
        <w:rPr>
          <w:rFonts w:ascii="Corbel" w:hAnsi="Corbel"/>
          <w:szCs w:val="18"/>
        </w:rPr>
        <w:t xml:space="preserve"> </w:t>
      </w:r>
      <w:r w:rsidRPr="0064672B">
        <w:rPr>
          <w:rFonts w:ascii="Corbel" w:hAnsi="Corbel"/>
          <w:szCs w:val="18"/>
        </w:rPr>
        <w:t>Klachtenloket; </w:t>
      </w:r>
      <w:hyperlink r:id="rId32" w:history="1">
        <w:r w:rsidRPr="0064672B">
          <w:rPr>
            <w:rStyle w:val="Hyperlink"/>
            <w:rFonts w:ascii="Corbel" w:hAnsi="Corbel"/>
            <w:szCs w:val="18"/>
          </w:rPr>
          <w:t>https://klachtenmeldpuntaanbesteden.nl/leden/provincie-utrecht/</w:t>
        </w:r>
      </w:hyperlink>
      <w:r w:rsidRPr="0064672B">
        <w:rPr>
          <w:rFonts w:ascii="Corbel" w:hAnsi="Corbel"/>
          <w:szCs w:val="18"/>
        </w:rPr>
        <w:t xml:space="preserve">. </w:t>
      </w:r>
    </w:p>
    <w:p w14:paraId="35F76FD2" w14:textId="77777777" w:rsidR="0064672B" w:rsidRPr="0064672B" w:rsidRDefault="0064672B" w:rsidP="00925536">
      <w:pPr>
        <w:tabs>
          <w:tab w:val="left" w:pos="567"/>
        </w:tabs>
        <w:spacing w:line="276" w:lineRule="auto"/>
        <w:rPr>
          <w:rFonts w:ascii="Corbel" w:hAnsi="Corbel"/>
          <w:szCs w:val="18"/>
        </w:rPr>
      </w:pPr>
    </w:p>
    <w:p w14:paraId="3EE6B17F" w14:textId="08AC8754" w:rsidR="00B9778E" w:rsidRPr="00136985" w:rsidRDefault="0064672B" w:rsidP="00925536">
      <w:pPr>
        <w:numPr>
          <w:ilvl w:val="0"/>
          <w:numId w:val="34"/>
        </w:numPr>
        <w:tabs>
          <w:tab w:val="left" w:pos="567"/>
        </w:tabs>
        <w:spacing w:line="276" w:lineRule="auto"/>
        <w:ind w:left="0" w:firstLine="0"/>
        <w:rPr>
          <w:rFonts w:ascii="Corbel" w:hAnsi="Corbel"/>
          <w:szCs w:val="18"/>
        </w:rPr>
      </w:pPr>
      <w:r w:rsidRPr="0064672B">
        <w:rPr>
          <w:rFonts w:ascii="Corbel" w:hAnsi="Corbel"/>
          <w:szCs w:val="18"/>
        </w:rPr>
        <w:t xml:space="preserve">Om eventuele vertraging in de aanbestedingsprocedure zoveel als mogelijk te voorkomen verwacht de provincie van Ondernemers een </w:t>
      </w:r>
      <w:r w:rsidR="004837B2" w:rsidRPr="0064672B">
        <w:rPr>
          <w:rFonts w:ascii="Corbel" w:hAnsi="Corbel"/>
          <w:szCs w:val="18"/>
        </w:rPr>
        <w:t>proactieve</w:t>
      </w:r>
      <w:r w:rsidRPr="0064672B">
        <w:rPr>
          <w:rFonts w:ascii="Corbel" w:hAnsi="Corbel"/>
          <w:szCs w:val="18"/>
        </w:rPr>
        <w:t xml:space="preserve"> houding. In dat licht wijst de provincie op de termijnen zoals genoemd in de als bijlage bij dit aanbestedingsdocument toegevoegde ‘</w:t>
      </w:r>
      <w:bookmarkStart w:id="43" w:name="_Hlk163908898"/>
      <w:r w:rsidRPr="0064672B">
        <w:rPr>
          <w:rFonts w:ascii="Corbel" w:hAnsi="Corbel"/>
          <w:szCs w:val="18"/>
        </w:rPr>
        <w:t>Klachtenregeling aanbesteden provincie Utrecht 2023</w:t>
      </w:r>
      <w:bookmarkEnd w:id="43"/>
      <w:r w:rsidRPr="0064672B">
        <w:rPr>
          <w:rFonts w:ascii="Corbel" w:hAnsi="Corbel"/>
          <w:szCs w:val="18"/>
        </w:rPr>
        <w:t xml:space="preserve">’. De klacht zal, indien ontvankelijk, zo spoedig mogelijk worden behandeld door een externe en onafhankelijke deskundige van het Klachtenloket. Het indienen van een klacht schort de aanbesteding in beginsel </w:t>
      </w:r>
      <w:r w:rsidRPr="0064672B">
        <w:rPr>
          <w:rFonts w:ascii="Corbel" w:hAnsi="Corbel"/>
          <w:szCs w:val="18"/>
        </w:rPr>
        <w:lastRenderedPageBreak/>
        <w:t xml:space="preserve">niet op. Als u het niet eens bent met de beslissing op de klacht door de provincie Utrecht, dan is het mogelijk de klacht voor te leggen aan de Commissie van Aanbestedingsexperts. Voor nadere informatie over de werkwijze van de Commissie kunt u terecht op </w:t>
      </w:r>
      <w:hyperlink r:id="rId33" w:history="1">
        <w:r w:rsidRPr="0064672B">
          <w:rPr>
            <w:rStyle w:val="Hyperlink"/>
            <w:rFonts w:ascii="Corbel" w:hAnsi="Corbel"/>
            <w:szCs w:val="18"/>
          </w:rPr>
          <w:t>www.commissievanaanbestedingsexperts.nl</w:t>
        </w:r>
      </w:hyperlink>
      <w:r w:rsidRPr="0064672B">
        <w:rPr>
          <w:rFonts w:ascii="Corbel" w:hAnsi="Corbel"/>
          <w:szCs w:val="18"/>
        </w:rPr>
        <w:t xml:space="preserve">. </w:t>
      </w:r>
    </w:p>
    <w:p w14:paraId="333431D3" w14:textId="77777777" w:rsidR="00826222" w:rsidRPr="00C25E4D" w:rsidRDefault="00826222" w:rsidP="00925536">
      <w:pPr>
        <w:pStyle w:val="Kop2"/>
        <w:tabs>
          <w:tab w:val="left" w:pos="6379"/>
        </w:tabs>
        <w:spacing w:before="240" w:after="120" w:line="276" w:lineRule="auto"/>
        <w:ind w:left="0" w:firstLine="0"/>
        <w:rPr>
          <w:rFonts w:ascii="Corbel" w:hAnsi="Corbel"/>
          <w:sz w:val="18"/>
          <w:szCs w:val="18"/>
        </w:rPr>
      </w:pPr>
      <w:bookmarkStart w:id="44" w:name="_Toc169359415"/>
      <w:r w:rsidRPr="00C25E4D">
        <w:rPr>
          <w:rFonts w:ascii="Corbel" w:hAnsi="Corbel"/>
          <w:sz w:val="18"/>
          <w:szCs w:val="18"/>
        </w:rPr>
        <w:t>Voorschriften voor het indienen van een Inschrijving</w:t>
      </w:r>
      <w:bookmarkEnd w:id="40"/>
      <w:bookmarkEnd w:id="44"/>
    </w:p>
    <w:bookmarkEnd w:id="41"/>
    <w:bookmarkEnd w:id="42"/>
    <w:p w14:paraId="74683993" w14:textId="77777777" w:rsidR="00826222" w:rsidRPr="00C25E4D" w:rsidRDefault="00826222" w:rsidP="00925536">
      <w:pPr>
        <w:numPr>
          <w:ilvl w:val="0"/>
          <w:numId w:val="36"/>
        </w:numPr>
        <w:tabs>
          <w:tab w:val="clear" w:pos="720"/>
          <w:tab w:val="num" w:pos="567"/>
        </w:tabs>
        <w:spacing w:line="276" w:lineRule="auto"/>
        <w:ind w:left="0" w:firstLine="0"/>
        <w:rPr>
          <w:rFonts w:ascii="Corbel" w:hAnsi="Corbel"/>
          <w:szCs w:val="18"/>
        </w:rPr>
      </w:pPr>
      <w:r w:rsidRPr="00C25E4D">
        <w:rPr>
          <w:rFonts w:ascii="Corbel" w:hAnsi="Corbel"/>
          <w:szCs w:val="18"/>
        </w:rPr>
        <w:t>Met het indienen van een Inschrijving stemt Inschrijver volledig en onvoorwaardelijk in met</w:t>
      </w:r>
      <w:r w:rsidR="00BD00D9" w:rsidRPr="00C25E4D">
        <w:rPr>
          <w:rFonts w:ascii="Corbel" w:hAnsi="Corbel"/>
          <w:szCs w:val="18"/>
        </w:rPr>
        <w:t xml:space="preserve"> de in de Aanbestedingsstukken</w:t>
      </w:r>
      <w:r w:rsidRPr="00C25E4D">
        <w:rPr>
          <w:rFonts w:ascii="Corbel" w:hAnsi="Corbel"/>
          <w:szCs w:val="18"/>
        </w:rPr>
        <w:t xml:space="preserve"> gestelde eisen en voorwaarden.</w:t>
      </w:r>
      <w:r w:rsidR="00EE4F8E" w:rsidRPr="00C25E4D">
        <w:rPr>
          <w:rFonts w:ascii="Corbel" w:hAnsi="Corbel"/>
          <w:szCs w:val="18"/>
        </w:rPr>
        <w:t xml:space="preserve"> Een Inschrijving onder voorwaarde is niet toege</w:t>
      </w:r>
      <w:r w:rsidR="00831896" w:rsidRPr="00C25E4D">
        <w:rPr>
          <w:rFonts w:ascii="Corbel" w:hAnsi="Corbel"/>
          <w:szCs w:val="18"/>
        </w:rPr>
        <w:t>staan en leidt tot uitsluiting.</w:t>
      </w:r>
    </w:p>
    <w:p w14:paraId="5D75B902" w14:textId="77777777" w:rsidR="004804B5" w:rsidRPr="00C25E4D" w:rsidRDefault="004804B5" w:rsidP="00925536">
      <w:pPr>
        <w:spacing w:line="276" w:lineRule="auto"/>
        <w:rPr>
          <w:rFonts w:ascii="Corbel" w:hAnsi="Corbel"/>
          <w:szCs w:val="18"/>
        </w:rPr>
      </w:pPr>
    </w:p>
    <w:p w14:paraId="08475E44" w14:textId="6F6D72ED" w:rsidR="00C02DDD" w:rsidRDefault="004804B5" w:rsidP="00925536">
      <w:pPr>
        <w:numPr>
          <w:ilvl w:val="0"/>
          <w:numId w:val="36"/>
        </w:numPr>
        <w:tabs>
          <w:tab w:val="left" w:pos="567"/>
        </w:tabs>
        <w:spacing w:line="276" w:lineRule="auto"/>
        <w:ind w:left="0" w:firstLine="0"/>
        <w:rPr>
          <w:rFonts w:ascii="Corbel" w:hAnsi="Corbel"/>
          <w:szCs w:val="18"/>
        </w:rPr>
      </w:pPr>
      <w:r w:rsidRPr="00A03291">
        <w:rPr>
          <w:rFonts w:ascii="Corbel" w:hAnsi="Corbel"/>
          <w:szCs w:val="18"/>
        </w:rPr>
        <w:t xml:space="preserve">De Inschrijving </w:t>
      </w:r>
      <w:r w:rsidR="00831896" w:rsidRPr="00A03291">
        <w:rPr>
          <w:rFonts w:ascii="Corbel" w:hAnsi="Corbel"/>
          <w:szCs w:val="18"/>
        </w:rPr>
        <w:t>heeft e</w:t>
      </w:r>
      <w:r w:rsidRPr="00A03291">
        <w:rPr>
          <w:rFonts w:ascii="Corbel" w:hAnsi="Corbel"/>
          <w:szCs w:val="18"/>
        </w:rPr>
        <w:t>en gestanddoeningstermijn van ten</w:t>
      </w:r>
      <w:r w:rsidR="00E91BFF" w:rsidRPr="00A03291">
        <w:rPr>
          <w:rFonts w:ascii="Corbel" w:hAnsi="Corbel"/>
          <w:szCs w:val="18"/>
        </w:rPr>
        <w:t xml:space="preserve"> </w:t>
      </w:r>
      <w:r w:rsidRPr="00A03291">
        <w:rPr>
          <w:rFonts w:ascii="Corbel" w:hAnsi="Corbel"/>
          <w:szCs w:val="18"/>
        </w:rPr>
        <w:t xml:space="preserve">minste </w:t>
      </w:r>
      <w:r w:rsidR="00920152">
        <w:rPr>
          <w:rFonts w:ascii="Corbel" w:hAnsi="Corbel"/>
          <w:szCs w:val="18"/>
        </w:rPr>
        <w:t>120</w:t>
      </w:r>
      <w:r w:rsidRPr="00A03291">
        <w:rPr>
          <w:rFonts w:ascii="Corbel" w:hAnsi="Corbel"/>
          <w:szCs w:val="18"/>
        </w:rPr>
        <w:t xml:space="preserve"> dagen</w:t>
      </w:r>
      <w:r w:rsidR="00831896" w:rsidRPr="00A03291">
        <w:rPr>
          <w:rFonts w:ascii="Corbel" w:hAnsi="Corbel"/>
          <w:szCs w:val="18"/>
        </w:rPr>
        <w:t xml:space="preserve"> gerekend vanaf de sluitingsdatum voor het indienen van de</w:t>
      </w:r>
      <w:r w:rsidR="004612C5" w:rsidRPr="00A03291">
        <w:rPr>
          <w:rFonts w:ascii="Corbel" w:hAnsi="Corbel"/>
          <w:szCs w:val="18"/>
        </w:rPr>
        <w:t xml:space="preserve"> </w:t>
      </w:r>
      <w:r w:rsidR="00831896" w:rsidRPr="00A03291">
        <w:rPr>
          <w:rFonts w:ascii="Corbel" w:hAnsi="Corbel"/>
          <w:szCs w:val="18"/>
        </w:rPr>
        <w:t>Inschrijving</w:t>
      </w:r>
      <w:r w:rsidRPr="00A03291">
        <w:rPr>
          <w:rFonts w:ascii="Corbel" w:hAnsi="Corbel"/>
          <w:szCs w:val="18"/>
        </w:rPr>
        <w:t>.</w:t>
      </w:r>
      <w:r w:rsidR="00E91BFF" w:rsidRPr="00A03291">
        <w:rPr>
          <w:rFonts w:ascii="Corbel" w:hAnsi="Corbel"/>
          <w:szCs w:val="18"/>
        </w:rPr>
        <w:t xml:space="preserve"> </w:t>
      </w:r>
      <w:r w:rsidR="00510259" w:rsidRPr="00A03291">
        <w:rPr>
          <w:rFonts w:ascii="Corbel" w:hAnsi="Corbel"/>
          <w:szCs w:val="18"/>
        </w:rPr>
        <w:t xml:space="preserve">Indien </w:t>
      </w:r>
      <w:r w:rsidRPr="00A03291">
        <w:rPr>
          <w:rFonts w:ascii="Corbel" w:hAnsi="Corbel"/>
          <w:szCs w:val="18"/>
        </w:rPr>
        <w:t xml:space="preserve">een kort geding aanhangig is gemaakt in het kader van deze </w:t>
      </w:r>
      <w:r w:rsidRPr="00E2200D">
        <w:rPr>
          <w:rFonts w:ascii="Corbel" w:hAnsi="Corbel"/>
          <w:szCs w:val="18"/>
        </w:rPr>
        <w:t xml:space="preserve">aanbesteding, </w:t>
      </w:r>
      <w:r w:rsidR="00A03291" w:rsidRPr="00E2200D">
        <w:rPr>
          <w:rFonts w:ascii="Corbel" w:hAnsi="Corbel"/>
          <w:szCs w:val="18"/>
        </w:rPr>
        <w:t xml:space="preserve">wordt de termijn van </w:t>
      </w:r>
      <w:r w:rsidR="00D91A54" w:rsidRPr="00E2200D">
        <w:rPr>
          <w:rFonts w:ascii="Corbel" w:hAnsi="Corbel"/>
          <w:szCs w:val="18"/>
        </w:rPr>
        <w:t>120</w:t>
      </w:r>
      <w:r w:rsidR="00A03291" w:rsidRPr="00E2200D">
        <w:rPr>
          <w:rFonts w:ascii="Corbel" w:hAnsi="Corbel"/>
          <w:szCs w:val="18"/>
        </w:rPr>
        <w:t xml:space="preserve"> dagen automatisch verlengd en </w:t>
      </w:r>
      <w:r w:rsidRPr="00E2200D">
        <w:rPr>
          <w:rFonts w:ascii="Corbel" w:hAnsi="Corbel"/>
          <w:szCs w:val="18"/>
        </w:rPr>
        <w:t xml:space="preserve">eindigt </w:t>
      </w:r>
      <w:r w:rsidR="00A03291" w:rsidRPr="00E2200D">
        <w:rPr>
          <w:rFonts w:ascii="Corbel" w:hAnsi="Corbel"/>
          <w:szCs w:val="18"/>
        </w:rPr>
        <w:t>deze</w:t>
      </w:r>
      <w:r w:rsidRPr="00E2200D">
        <w:rPr>
          <w:rFonts w:ascii="Corbel" w:hAnsi="Corbel"/>
          <w:szCs w:val="18"/>
        </w:rPr>
        <w:t xml:space="preserve"> </w:t>
      </w:r>
      <w:r w:rsidR="00C83E11" w:rsidRPr="00E2200D">
        <w:rPr>
          <w:rFonts w:ascii="Corbel" w:hAnsi="Corbel"/>
          <w:szCs w:val="18"/>
        </w:rPr>
        <w:t>dertig</w:t>
      </w:r>
      <w:r w:rsidR="00A501DA" w:rsidRPr="00E2200D">
        <w:rPr>
          <w:rFonts w:ascii="Corbel" w:hAnsi="Corbel"/>
          <w:szCs w:val="18"/>
        </w:rPr>
        <w:t xml:space="preserve"> </w:t>
      </w:r>
      <w:r w:rsidRPr="00E2200D">
        <w:rPr>
          <w:rFonts w:ascii="Corbel" w:hAnsi="Corbel"/>
          <w:szCs w:val="18"/>
        </w:rPr>
        <w:t xml:space="preserve">dagen na </w:t>
      </w:r>
      <w:r w:rsidR="00A501DA" w:rsidRPr="00E2200D">
        <w:rPr>
          <w:rFonts w:ascii="Corbel" w:hAnsi="Corbel"/>
          <w:szCs w:val="18"/>
        </w:rPr>
        <w:t>uitspraak in kort geding</w:t>
      </w:r>
      <w:r w:rsidR="00A03291" w:rsidRPr="00E2200D">
        <w:rPr>
          <w:rFonts w:ascii="Corbel" w:hAnsi="Corbel"/>
          <w:szCs w:val="18"/>
        </w:rPr>
        <w:t xml:space="preserve"> in ee</w:t>
      </w:r>
      <w:r w:rsidR="00133395" w:rsidRPr="00E2200D">
        <w:rPr>
          <w:rFonts w:ascii="Corbel" w:hAnsi="Corbel"/>
          <w:szCs w:val="18"/>
        </w:rPr>
        <w:t>r</w:t>
      </w:r>
      <w:r w:rsidR="00A03291" w:rsidRPr="00E2200D">
        <w:rPr>
          <w:rFonts w:ascii="Corbel" w:hAnsi="Corbel"/>
          <w:szCs w:val="18"/>
        </w:rPr>
        <w:t xml:space="preserve">ste aanleg. </w:t>
      </w:r>
    </w:p>
    <w:p w14:paraId="34F816B1" w14:textId="77777777" w:rsidR="00A03291" w:rsidRPr="00A03291" w:rsidRDefault="00A03291" w:rsidP="00925536">
      <w:pPr>
        <w:tabs>
          <w:tab w:val="left" w:pos="567"/>
        </w:tabs>
        <w:spacing w:line="276" w:lineRule="auto"/>
        <w:rPr>
          <w:rFonts w:ascii="Corbel" w:hAnsi="Corbel"/>
          <w:szCs w:val="18"/>
        </w:rPr>
      </w:pPr>
    </w:p>
    <w:p w14:paraId="7A5994BB" w14:textId="13640424" w:rsidR="00E91BFF" w:rsidRPr="00301120" w:rsidRDefault="00C02DDD" w:rsidP="00925536">
      <w:pPr>
        <w:numPr>
          <w:ilvl w:val="0"/>
          <w:numId w:val="36"/>
        </w:numPr>
        <w:tabs>
          <w:tab w:val="left" w:pos="567"/>
        </w:tabs>
        <w:spacing w:line="276" w:lineRule="auto"/>
        <w:ind w:left="0" w:firstLine="0"/>
        <w:rPr>
          <w:rFonts w:ascii="Corbel" w:hAnsi="Corbel"/>
          <w:szCs w:val="18"/>
        </w:rPr>
      </w:pPr>
      <w:r w:rsidRPr="00301120">
        <w:rPr>
          <w:rFonts w:ascii="Corbel" w:hAnsi="Corbel"/>
          <w:szCs w:val="18"/>
        </w:rPr>
        <w:t>Varianten worden niet</w:t>
      </w:r>
      <w:r w:rsidR="00B9778E" w:rsidRPr="00301120">
        <w:rPr>
          <w:rFonts w:ascii="Corbel" w:hAnsi="Corbel"/>
          <w:szCs w:val="18"/>
        </w:rPr>
        <w:t xml:space="preserve"> geaccepteerd</w:t>
      </w:r>
      <w:r w:rsidR="00301120" w:rsidRPr="00301120">
        <w:rPr>
          <w:rFonts w:ascii="Corbel" w:hAnsi="Corbel"/>
          <w:szCs w:val="18"/>
        </w:rPr>
        <w:t>.</w:t>
      </w:r>
    </w:p>
    <w:p w14:paraId="1CC5728C" w14:textId="77777777" w:rsidR="00301120" w:rsidRPr="00301120" w:rsidRDefault="00301120" w:rsidP="00925536">
      <w:pPr>
        <w:tabs>
          <w:tab w:val="left" w:pos="567"/>
        </w:tabs>
        <w:spacing w:line="276" w:lineRule="auto"/>
        <w:rPr>
          <w:rFonts w:ascii="Corbel" w:hAnsi="Corbel"/>
          <w:szCs w:val="18"/>
          <w:highlight w:val="lightGray"/>
        </w:rPr>
      </w:pPr>
    </w:p>
    <w:p w14:paraId="59ABB05C" w14:textId="00AEE39B" w:rsidR="008621A3" w:rsidRDefault="00C02DDD" w:rsidP="00925536">
      <w:pPr>
        <w:numPr>
          <w:ilvl w:val="0"/>
          <w:numId w:val="36"/>
        </w:numPr>
        <w:tabs>
          <w:tab w:val="left" w:pos="567"/>
        </w:tabs>
        <w:spacing w:line="276" w:lineRule="auto"/>
        <w:ind w:left="0" w:firstLine="0"/>
        <w:rPr>
          <w:rFonts w:ascii="Corbel" w:hAnsi="Corbel"/>
          <w:szCs w:val="18"/>
        </w:rPr>
      </w:pPr>
      <w:r w:rsidRPr="00C83E11">
        <w:rPr>
          <w:rFonts w:ascii="Corbel" w:hAnsi="Corbel"/>
          <w:szCs w:val="18"/>
        </w:rPr>
        <w:t>Een Ondernemer</w:t>
      </w:r>
      <w:r w:rsidR="004804B5" w:rsidRPr="00C83E11">
        <w:rPr>
          <w:rFonts w:ascii="Corbel" w:hAnsi="Corbel"/>
          <w:szCs w:val="18"/>
        </w:rPr>
        <w:t xml:space="preserve"> mag </w:t>
      </w:r>
      <w:r w:rsidRPr="00C83E11">
        <w:rPr>
          <w:rFonts w:ascii="Corbel" w:hAnsi="Corbel"/>
          <w:szCs w:val="18"/>
        </w:rPr>
        <w:t xml:space="preserve">slechts éénmaal inschrijven, zelfstandig </w:t>
      </w:r>
      <w:r w:rsidR="004804B5" w:rsidRPr="00C83E11">
        <w:rPr>
          <w:rFonts w:ascii="Corbel" w:hAnsi="Corbel"/>
          <w:szCs w:val="18"/>
        </w:rPr>
        <w:t xml:space="preserve">dan wel als </w:t>
      </w:r>
      <w:r w:rsidR="00B14823" w:rsidRPr="00C83E11">
        <w:rPr>
          <w:rFonts w:ascii="Corbel" w:hAnsi="Corbel"/>
          <w:szCs w:val="18"/>
        </w:rPr>
        <w:t>deelnemer aan</w:t>
      </w:r>
      <w:r w:rsidR="004804B5" w:rsidRPr="00C83E11">
        <w:rPr>
          <w:rFonts w:ascii="Corbel" w:hAnsi="Corbel"/>
          <w:szCs w:val="18"/>
        </w:rPr>
        <w:t xml:space="preserve"> een Samenwerkingsverband (combinatie).</w:t>
      </w:r>
      <w:r w:rsidRPr="00C83E11">
        <w:rPr>
          <w:rFonts w:ascii="Corbel" w:hAnsi="Corbel"/>
          <w:szCs w:val="18"/>
        </w:rPr>
        <w:t xml:space="preserve"> </w:t>
      </w:r>
      <w:r w:rsidRPr="007C2264">
        <w:rPr>
          <w:rFonts w:ascii="Corbel" w:hAnsi="Corbel"/>
          <w:szCs w:val="18"/>
        </w:rPr>
        <w:t>I</w:t>
      </w:r>
      <w:r w:rsidR="00C83E11" w:rsidRPr="007C2264">
        <w:rPr>
          <w:rFonts w:ascii="Corbel" w:hAnsi="Corbel"/>
          <w:szCs w:val="18"/>
        </w:rPr>
        <w:t xml:space="preserve">ndien een Ondernemer inschrijft, </w:t>
      </w:r>
      <w:r w:rsidRPr="007C2264">
        <w:rPr>
          <w:rFonts w:ascii="Corbel" w:hAnsi="Corbel"/>
          <w:szCs w:val="18"/>
        </w:rPr>
        <w:t>mag hij niet tevens als Derde fungeren waarop door een andere Inschrijver beroep wordt gedaan</w:t>
      </w:r>
      <w:r w:rsidR="00A375E2" w:rsidRPr="007C2264">
        <w:rPr>
          <w:rFonts w:ascii="Corbel" w:hAnsi="Corbel"/>
          <w:szCs w:val="18"/>
        </w:rPr>
        <w:t>. Een</w:t>
      </w:r>
      <w:r w:rsidR="00A375E2" w:rsidRPr="00C83E11">
        <w:rPr>
          <w:rFonts w:ascii="Corbel" w:hAnsi="Corbel"/>
          <w:szCs w:val="18"/>
        </w:rPr>
        <w:t xml:space="preserve"> maatschap wordt hierbi</w:t>
      </w:r>
      <w:r w:rsidR="00B14823" w:rsidRPr="00C83E11">
        <w:rPr>
          <w:rFonts w:ascii="Corbel" w:hAnsi="Corbel"/>
          <w:szCs w:val="18"/>
        </w:rPr>
        <w:t>j</w:t>
      </w:r>
      <w:r w:rsidR="00C1705B">
        <w:rPr>
          <w:rFonts w:ascii="Corbel" w:hAnsi="Corbel"/>
          <w:szCs w:val="18"/>
        </w:rPr>
        <w:t xml:space="preserve"> beschouwd als één Ondernemer. H</w:t>
      </w:r>
      <w:r w:rsidR="00B14823" w:rsidRPr="00C83E11">
        <w:rPr>
          <w:rFonts w:ascii="Corbel" w:hAnsi="Corbel"/>
          <w:szCs w:val="18"/>
        </w:rPr>
        <w:t xml:space="preserve">etzelfde geldt voor </w:t>
      </w:r>
      <w:r w:rsidR="00C1705B">
        <w:rPr>
          <w:rFonts w:ascii="Corbel" w:hAnsi="Corbel"/>
          <w:szCs w:val="18"/>
        </w:rPr>
        <w:t xml:space="preserve">afzonderlijke </w:t>
      </w:r>
      <w:r w:rsidR="00B14823" w:rsidRPr="00C83E11">
        <w:rPr>
          <w:rFonts w:ascii="Corbel" w:hAnsi="Corbel"/>
          <w:szCs w:val="18"/>
        </w:rPr>
        <w:t>werkma</w:t>
      </w:r>
      <w:r w:rsidR="00C1705B">
        <w:rPr>
          <w:rFonts w:ascii="Corbel" w:hAnsi="Corbel"/>
          <w:szCs w:val="18"/>
        </w:rPr>
        <w:t>atschappijen binnen een holding; binnen een holding is dus sprake van meerdere Ondernemers.</w:t>
      </w:r>
    </w:p>
    <w:p w14:paraId="2A999EF4" w14:textId="77777777" w:rsidR="008621A3" w:rsidRDefault="008621A3" w:rsidP="00925536">
      <w:pPr>
        <w:tabs>
          <w:tab w:val="left" w:pos="567"/>
        </w:tabs>
        <w:spacing w:line="276" w:lineRule="auto"/>
        <w:rPr>
          <w:rFonts w:ascii="Corbel" w:hAnsi="Corbel"/>
          <w:szCs w:val="18"/>
        </w:rPr>
      </w:pPr>
    </w:p>
    <w:p w14:paraId="6273AED6" w14:textId="2A2FE259" w:rsidR="00EE4F8E" w:rsidRPr="002D0963" w:rsidRDefault="00C83E11" w:rsidP="00925536">
      <w:pPr>
        <w:tabs>
          <w:tab w:val="left" w:pos="567"/>
        </w:tabs>
        <w:spacing w:line="276" w:lineRule="auto"/>
        <w:rPr>
          <w:rFonts w:ascii="Corbel" w:hAnsi="Corbel"/>
          <w:szCs w:val="18"/>
        </w:rPr>
      </w:pPr>
      <w:r w:rsidRPr="00C83E11">
        <w:rPr>
          <w:rFonts w:ascii="Corbel" w:hAnsi="Corbel"/>
          <w:szCs w:val="18"/>
        </w:rPr>
        <w:t xml:space="preserve">Een Derde </w:t>
      </w:r>
      <w:r w:rsidRPr="000A3FD9">
        <w:rPr>
          <w:rFonts w:ascii="Corbel" w:hAnsi="Corbel"/>
          <w:szCs w:val="18"/>
        </w:rPr>
        <w:t>mag wel</w:t>
      </w:r>
      <w:r w:rsidR="002D0963" w:rsidRPr="000A3FD9">
        <w:rPr>
          <w:rFonts w:ascii="Corbel" w:hAnsi="Corbel"/>
          <w:szCs w:val="18"/>
        </w:rPr>
        <w:t xml:space="preserve"> als</w:t>
      </w:r>
      <w:r w:rsidR="002D0963">
        <w:rPr>
          <w:rFonts w:ascii="Corbel" w:hAnsi="Corbel"/>
          <w:szCs w:val="18"/>
        </w:rPr>
        <w:t xml:space="preserve"> o</w:t>
      </w:r>
      <w:r w:rsidRPr="00C83E11">
        <w:rPr>
          <w:rFonts w:ascii="Corbel" w:hAnsi="Corbel"/>
          <w:szCs w:val="18"/>
        </w:rPr>
        <w:t>nderaannemer voor meerdere Inschrijvers tegelijk acteren met betrekking tot deze aanbesteding</w:t>
      </w:r>
      <w:r w:rsidR="002D0963">
        <w:rPr>
          <w:rFonts w:ascii="Corbel" w:hAnsi="Corbel"/>
          <w:szCs w:val="18"/>
        </w:rPr>
        <w:t xml:space="preserve"> en Opdracht</w:t>
      </w:r>
      <w:r w:rsidR="00F9655C">
        <w:rPr>
          <w:rFonts w:ascii="Corbel" w:hAnsi="Corbel"/>
          <w:szCs w:val="18"/>
        </w:rPr>
        <w:t xml:space="preserve">. </w:t>
      </w:r>
      <w:r w:rsidR="002D0963" w:rsidRPr="002D0963">
        <w:rPr>
          <w:rFonts w:ascii="Corbel" w:hAnsi="Corbel"/>
          <w:szCs w:val="18"/>
        </w:rPr>
        <w:t xml:space="preserve">Een </w:t>
      </w:r>
      <w:r w:rsidR="0023588C" w:rsidRPr="002D0963">
        <w:rPr>
          <w:rFonts w:ascii="Corbel" w:hAnsi="Corbel"/>
          <w:szCs w:val="18"/>
        </w:rPr>
        <w:t xml:space="preserve">Derde </w:t>
      </w:r>
      <w:r w:rsidR="00854C5F" w:rsidRPr="00B86B2E">
        <w:rPr>
          <w:rFonts w:ascii="Corbel" w:hAnsi="Corbel"/>
          <w:szCs w:val="18"/>
        </w:rPr>
        <w:t xml:space="preserve">mag </w:t>
      </w:r>
      <w:r w:rsidR="00414C6A" w:rsidRPr="00B86B2E">
        <w:rPr>
          <w:rFonts w:ascii="Corbel" w:hAnsi="Corbel"/>
          <w:szCs w:val="18"/>
        </w:rPr>
        <w:t xml:space="preserve">wel </w:t>
      </w:r>
      <w:r w:rsidR="00854C5F" w:rsidRPr="00B86B2E">
        <w:rPr>
          <w:rFonts w:ascii="Corbel" w:hAnsi="Corbel"/>
          <w:szCs w:val="18"/>
        </w:rPr>
        <w:t>voor</w:t>
      </w:r>
      <w:r w:rsidR="00854C5F" w:rsidRPr="002D0963">
        <w:rPr>
          <w:rFonts w:ascii="Corbel" w:hAnsi="Corbel"/>
          <w:szCs w:val="18"/>
        </w:rPr>
        <w:t xml:space="preserve"> meerdere Inschrijvers garant staan indien</w:t>
      </w:r>
      <w:r w:rsidR="00392B45" w:rsidRPr="002D0963">
        <w:rPr>
          <w:rFonts w:ascii="Corbel" w:hAnsi="Corbel"/>
          <w:szCs w:val="18"/>
        </w:rPr>
        <w:t xml:space="preserve"> het de geschiktheidseisen betreft rondom financiële en economische draagkracht in overeenst</w:t>
      </w:r>
      <w:r w:rsidR="00414C6A">
        <w:rPr>
          <w:rFonts w:ascii="Corbel" w:hAnsi="Corbel"/>
          <w:szCs w:val="18"/>
        </w:rPr>
        <w:t>emming met art. 2:403 sub f BW.</w:t>
      </w:r>
    </w:p>
    <w:p w14:paraId="0B072A6D" w14:textId="77777777" w:rsidR="00826222" w:rsidRPr="00C25E4D" w:rsidRDefault="00826222" w:rsidP="00925536">
      <w:pPr>
        <w:spacing w:line="276" w:lineRule="auto"/>
        <w:rPr>
          <w:rFonts w:ascii="Corbel" w:hAnsi="Corbel"/>
          <w:szCs w:val="18"/>
        </w:rPr>
      </w:pPr>
    </w:p>
    <w:p w14:paraId="2CF3538B" w14:textId="77777777" w:rsidR="00C02DDD" w:rsidRPr="00C25E4D" w:rsidRDefault="00826222"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 xml:space="preserve">Een Inschrijving anders ingediend dan via TenderNed wordt niet geaccepteerd. </w:t>
      </w:r>
    </w:p>
    <w:p w14:paraId="0DD8BAF7" w14:textId="77777777" w:rsidR="00C02DDD" w:rsidRPr="00C25E4D" w:rsidRDefault="00C02DDD" w:rsidP="00925536">
      <w:pPr>
        <w:tabs>
          <w:tab w:val="left" w:pos="567"/>
        </w:tabs>
        <w:spacing w:line="276" w:lineRule="auto"/>
        <w:rPr>
          <w:rFonts w:ascii="Corbel" w:hAnsi="Corbel"/>
          <w:szCs w:val="18"/>
        </w:rPr>
      </w:pPr>
    </w:p>
    <w:p w14:paraId="4E894370" w14:textId="77777777" w:rsidR="00BD00D9" w:rsidRPr="00C25E4D" w:rsidRDefault="00826222"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De complete Inschrijving dient vóór de in de</w:t>
      </w:r>
      <w:r w:rsidR="00BD00D9" w:rsidRPr="00C25E4D">
        <w:rPr>
          <w:rFonts w:ascii="Corbel" w:hAnsi="Corbel"/>
          <w:szCs w:val="18"/>
        </w:rPr>
        <w:t xml:space="preserve"> recentste</w:t>
      </w:r>
      <w:r w:rsidRPr="00C25E4D">
        <w:rPr>
          <w:rFonts w:ascii="Corbel" w:hAnsi="Corbel"/>
          <w:szCs w:val="18"/>
        </w:rPr>
        <w:t xml:space="preserve"> planning genoemde sluitingsdatum en tijd te </w:t>
      </w:r>
      <w:r w:rsidR="00C02DDD" w:rsidRPr="00C25E4D">
        <w:rPr>
          <w:rFonts w:ascii="Corbel" w:hAnsi="Corbel"/>
          <w:szCs w:val="18"/>
        </w:rPr>
        <w:t xml:space="preserve">zijn </w:t>
      </w:r>
      <w:r w:rsidRPr="00C25E4D">
        <w:rPr>
          <w:rFonts w:ascii="Corbel" w:hAnsi="Corbel"/>
          <w:szCs w:val="18"/>
        </w:rPr>
        <w:t>ingediend. Na de sluitingstermijn kunnen geen Inschrijvingen worden ingediend. Te late ontvangst, ongeacht de oorzaak, is voor reke</w:t>
      </w:r>
      <w:r w:rsidR="00C02DDD" w:rsidRPr="00C25E4D">
        <w:rPr>
          <w:rFonts w:ascii="Corbel" w:hAnsi="Corbel"/>
          <w:szCs w:val="18"/>
        </w:rPr>
        <w:t xml:space="preserve">ning en risico van </w:t>
      </w:r>
      <w:r w:rsidR="002246BB" w:rsidRPr="00C25E4D">
        <w:rPr>
          <w:rFonts w:ascii="Corbel" w:hAnsi="Corbel"/>
          <w:szCs w:val="18"/>
        </w:rPr>
        <w:t>Ondernemers.</w:t>
      </w:r>
    </w:p>
    <w:p w14:paraId="02ECF1E3" w14:textId="77777777" w:rsidR="00C02DDD" w:rsidRPr="00C25E4D" w:rsidRDefault="00C02DDD" w:rsidP="00925536">
      <w:pPr>
        <w:tabs>
          <w:tab w:val="left" w:pos="567"/>
        </w:tabs>
        <w:spacing w:line="276" w:lineRule="auto"/>
        <w:rPr>
          <w:rFonts w:ascii="Corbel" w:hAnsi="Corbel"/>
          <w:szCs w:val="18"/>
        </w:rPr>
      </w:pPr>
    </w:p>
    <w:p w14:paraId="57084EE8" w14:textId="77777777" w:rsidR="004804B5" w:rsidRPr="00C25E4D" w:rsidRDefault="00826222"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 xml:space="preserve">In het geval van een algemene storing van TenderNed op </w:t>
      </w:r>
      <w:r w:rsidR="00C02DDD" w:rsidRPr="00C25E4D">
        <w:rPr>
          <w:rFonts w:ascii="Corbel" w:hAnsi="Corbel"/>
          <w:szCs w:val="18"/>
        </w:rPr>
        <w:t>het moment van of nabij de sluiting van de indienings</w:t>
      </w:r>
      <w:r w:rsidRPr="00C25E4D">
        <w:rPr>
          <w:rFonts w:ascii="Corbel" w:hAnsi="Corbel"/>
          <w:szCs w:val="18"/>
        </w:rPr>
        <w:t xml:space="preserve">termijn, behoudt de Aanbestedende dienst zich het recht voor de sluitingstermijn op te schuiven zolang de </w:t>
      </w:r>
      <w:r w:rsidR="00F55AAB">
        <w:rPr>
          <w:rFonts w:ascii="Corbel" w:hAnsi="Corbel"/>
          <w:szCs w:val="18"/>
        </w:rPr>
        <w:t xml:space="preserve">kluis met </w:t>
      </w:r>
      <w:r w:rsidRPr="00C25E4D">
        <w:rPr>
          <w:rFonts w:ascii="Corbel" w:hAnsi="Corbel"/>
          <w:szCs w:val="18"/>
        </w:rPr>
        <w:t xml:space="preserve">Inschrijvingen nog niet </w:t>
      </w:r>
      <w:r w:rsidR="00F55AAB">
        <w:rPr>
          <w:rFonts w:ascii="Corbel" w:hAnsi="Corbel"/>
          <w:szCs w:val="18"/>
        </w:rPr>
        <w:t>is</w:t>
      </w:r>
      <w:r w:rsidRPr="00C25E4D">
        <w:rPr>
          <w:rFonts w:ascii="Corbel" w:hAnsi="Corbel"/>
          <w:szCs w:val="18"/>
        </w:rPr>
        <w:t xml:space="preserve"> geopend, ook als de sluitingstermijn al gepasseerd is. Dit is een recht, geen plicht van de Aanbestedende dienst en doet derhalve niets af aan het feit dat te late ontvangst, ongeacht de oorzaak, voor rekenin</w:t>
      </w:r>
      <w:r w:rsidR="00BD00D9" w:rsidRPr="00C25E4D">
        <w:rPr>
          <w:rFonts w:ascii="Corbel" w:hAnsi="Corbel"/>
          <w:szCs w:val="18"/>
        </w:rPr>
        <w:t xml:space="preserve">g en risico van </w:t>
      </w:r>
      <w:r w:rsidR="00C83E11">
        <w:rPr>
          <w:rFonts w:ascii="Corbel" w:hAnsi="Corbel"/>
          <w:szCs w:val="18"/>
        </w:rPr>
        <w:t>Ondernemer</w:t>
      </w:r>
      <w:r w:rsidR="002246BB" w:rsidRPr="00C25E4D">
        <w:rPr>
          <w:rFonts w:ascii="Corbel" w:hAnsi="Corbel"/>
          <w:szCs w:val="18"/>
        </w:rPr>
        <w:t xml:space="preserve"> is.</w:t>
      </w:r>
    </w:p>
    <w:p w14:paraId="74C7F206" w14:textId="77777777" w:rsidR="00C02DDD" w:rsidRPr="00C25E4D" w:rsidRDefault="00C02DDD" w:rsidP="00925536">
      <w:pPr>
        <w:tabs>
          <w:tab w:val="left" w:pos="567"/>
        </w:tabs>
        <w:spacing w:line="276" w:lineRule="auto"/>
        <w:rPr>
          <w:rFonts w:ascii="Corbel" w:hAnsi="Corbel"/>
          <w:szCs w:val="18"/>
        </w:rPr>
      </w:pPr>
    </w:p>
    <w:p w14:paraId="359CB58F" w14:textId="77777777" w:rsidR="00C02DDD" w:rsidRPr="00C25E4D" w:rsidRDefault="00C02DDD"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Indien de Inschrijving niet compleet is, kan de Aanbestedende dienst besluiten deze niet in behandeling te nemen.</w:t>
      </w:r>
    </w:p>
    <w:p w14:paraId="57EDFFA5" w14:textId="77777777" w:rsidR="004804B5" w:rsidRPr="00C25E4D" w:rsidRDefault="004804B5" w:rsidP="00925536">
      <w:pPr>
        <w:spacing w:line="276" w:lineRule="auto"/>
        <w:rPr>
          <w:rFonts w:ascii="Corbel" w:hAnsi="Corbel"/>
          <w:szCs w:val="18"/>
        </w:rPr>
      </w:pPr>
    </w:p>
    <w:p w14:paraId="60754ED5" w14:textId="77777777" w:rsidR="004804B5" w:rsidRPr="00C25E4D" w:rsidRDefault="00826222"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 xml:space="preserve">Alle stukken, informatie, toelichtingen </w:t>
      </w:r>
      <w:r w:rsidR="00BD00D9" w:rsidRPr="00C25E4D">
        <w:rPr>
          <w:rFonts w:ascii="Corbel" w:hAnsi="Corbel"/>
          <w:szCs w:val="18"/>
        </w:rPr>
        <w:t>en dergelijke</w:t>
      </w:r>
      <w:r w:rsidRPr="00C25E4D">
        <w:rPr>
          <w:rFonts w:ascii="Corbel" w:hAnsi="Corbel"/>
          <w:szCs w:val="18"/>
        </w:rPr>
        <w:t xml:space="preserve"> dienen te worden overlegd zoals gevraagd in de Aanbestedingsstukken.</w:t>
      </w:r>
      <w:r w:rsidR="00C02DDD" w:rsidRPr="00C25E4D">
        <w:rPr>
          <w:rFonts w:ascii="Corbel" w:hAnsi="Corbel"/>
          <w:szCs w:val="18"/>
        </w:rPr>
        <w:t xml:space="preserve"> Indien</w:t>
      </w:r>
      <w:r w:rsidRPr="00C25E4D">
        <w:rPr>
          <w:rFonts w:ascii="Corbel" w:hAnsi="Corbel"/>
          <w:szCs w:val="18"/>
        </w:rPr>
        <w:t xml:space="preserve"> van toepassing dient daarbij gebruik te worden gemaakt van de </w:t>
      </w:r>
      <w:r w:rsidR="00C02DDD" w:rsidRPr="00C25E4D">
        <w:rPr>
          <w:rFonts w:ascii="Corbel" w:hAnsi="Corbel"/>
          <w:szCs w:val="18"/>
        </w:rPr>
        <w:t>formats</w:t>
      </w:r>
      <w:r w:rsidRPr="00C25E4D">
        <w:rPr>
          <w:rFonts w:ascii="Corbel" w:hAnsi="Corbel"/>
          <w:szCs w:val="18"/>
        </w:rPr>
        <w:t xml:space="preserve"> zoals die bij de aanbest</w:t>
      </w:r>
      <w:r w:rsidR="00C02DDD" w:rsidRPr="00C25E4D">
        <w:rPr>
          <w:rFonts w:ascii="Corbel" w:hAnsi="Corbel"/>
          <w:szCs w:val="18"/>
        </w:rPr>
        <w:t>eding beschikbaar zijn gesteld.</w:t>
      </w:r>
    </w:p>
    <w:p w14:paraId="0F5E1ED1" w14:textId="77777777" w:rsidR="0060636C" w:rsidRPr="00C25E4D" w:rsidRDefault="0060636C" w:rsidP="00925536">
      <w:pPr>
        <w:spacing w:line="276" w:lineRule="auto"/>
        <w:rPr>
          <w:rFonts w:ascii="Corbel" w:hAnsi="Corbel"/>
          <w:szCs w:val="18"/>
        </w:rPr>
      </w:pPr>
    </w:p>
    <w:p w14:paraId="28D0FECF" w14:textId="3FB4DF08" w:rsidR="00826222" w:rsidRPr="00E91BFF" w:rsidRDefault="00826222" w:rsidP="00925536">
      <w:pPr>
        <w:numPr>
          <w:ilvl w:val="0"/>
          <w:numId w:val="36"/>
        </w:numPr>
        <w:tabs>
          <w:tab w:val="left" w:pos="567"/>
        </w:tabs>
        <w:spacing w:line="276" w:lineRule="auto"/>
        <w:ind w:left="0" w:firstLine="0"/>
        <w:rPr>
          <w:rFonts w:ascii="Corbel" w:hAnsi="Corbel"/>
          <w:szCs w:val="18"/>
        </w:rPr>
      </w:pPr>
      <w:r w:rsidRPr="00E91BFF">
        <w:rPr>
          <w:rFonts w:ascii="Corbel" w:hAnsi="Corbel"/>
          <w:szCs w:val="18"/>
        </w:rPr>
        <w:t xml:space="preserve">De Inschrijving wordt ingeleid door een </w:t>
      </w:r>
      <w:r w:rsidR="0060636C" w:rsidRPr="00E91BFF">
        <w:rPr>
          <w:rFonts w:ascii="Corbel" w:hAnsi="Corbel"/>
          <w:szCs w:val="18"/>
        </w:rPr>
        <w:t xml:space="preserve">rechtsgeldig ondertekende </w:t>
      </w:r>
      <w:r w:rsidRPr="00E91BFF">
        <w:rPr>
          <w:rFonts w:ascii="Corbel" w:hAnsi="Corbel"/>
          <w:b/>
          <w:szCs w:val="18"/>
        </w:rPr>
        <w:t>aanbiedingsbrief</w:t>
      </w:r>
      <w:r w:rsidR="002246BB" w:rsidRPr="00E91BFF">
        <w:rPr>
          <w:rFonts w:ascii="Corbel" w:hAnsi="Corbel"/>
          <w:b/>
          <w:szCs w:val="18"/>
        </w:rPr>
        <w:t xml:space="preserve"> </w:t>
      </w:r>
      <w:r w:rsidR="00C83E11" w:rsidRPr="00E91BFF">
        <w:rPr>
          <w:rFonts w:ascii="Corbel" w:hAnsi="Corbel"/>
          <w:szCs w:val="18"/>
        </w:rPr>
        <w:t>die bij de I</w:t>
      </w:r>
      <w:r w:rsidR="002246BB" w:rsidRPr="00E91BFF">
        <w:rPr>
          <w:rFonts w:ascii="Corbel" w:hAnsi="Corbel"/>
          <w:szCs w:val="18"/>
        </w:rPr>
        <w:t>nschrijving is gevoegd.</w:t>
      </w:r>
      <w:r w:rsidRPr="00E91BFF">
        <w:rPr>
          <w:rFonts w:ascii="Corbel" w:hAnsi="Corbel"/>
          <w:szCs w:val="18"/>
        </w:rPr>
        <w:t xml:space="preserve"> </w:t>
      </w:r>
      <w:r w:rsidR="00A375E2" w:rsidRPr="00E91BFF">
        <w:rPr>
          <w:rFonts w:ascii="Corbel" w:hAnsi="Corbel"/>
          <w:szCs w:val="18"/>
        </w:rPr>
        <w:t>Hierin</w:t>
      </w:r>
      <w:r w:rsidRPr="00E91BFF">
        <w:rPr>
          <w:rFonts w:ascii="Corbel" w:hAnsi="Corbel"/>
          <w:b/>
          <w:szCs w:val="18"/>
        </w:rPr>
        <w:t xml:space="preserve"> </w:t>
      </w:r>
      <w:r w:rsidRPr="00E91BFF">
        <w:rPr>
          <w:rFonts w:ascii="Corbel" w:hAnsi="Corbel"/>
          <w:szCs w:val="18"/>
        </w:rPr>
        <w:t xml:space="preserve">dient </w:t>
      </w:r>
      <w:r w:rsidR="00FA51A4" w:rsidRPr="00E91BFF">
        <w:rPr>
          <w:rFonts w:ascii="Corbel" w:hAnsi="Corbel"/>
          <w:szCs w:val="18"/>
        </w:rPr>
        <w:t>Inschrijver</w:t>
      </w:r>
      <w:r w:rsidRPr="00E91BFF">
        <w:rPr>
          <w:rFonts w:ascii="Corbel" w:hAnsi="Corbel"/>
          <w:szCs w:val="18"/>
        </w:rPr>
        <w:t xml:space="preserve"> ten minste de naam en (contact)gegevens van de persoon te geven die gedurende de looptijd van de af te sluiten Overeenkomst fungeert als contactpersoon. Ook dient </w:t>
      </w:r>
      <w:r w:rsidR="00C83E11" w:rsidRPr="00E91BFF">
        <w:rPr>
          <w:rFonts w:ascii="Corbel" w:hAnsi="Corbel"/>
          <w:szCs w:val="18"/>
        </w:rPr>
        <w:t>Inschrijver</w:t>
      </w:r>
      <w:r w:rsidRPr="00E91BFF">
        <w:rPr>
          <w:rFonts w:ascii="Corbel" w:hAnsi="Corbel"/>
          <w:szCs w:val="18"/>
        </w:rPr>
        <w:t xml:space="preserve"> aan te geven in welke vo</w:t>
      </w:r>
      <w:r w:rsidR="00BD00D9" w:rsidRPr="00E91BFF">
        <w:rPr>
          <w:rFonts w:ascii="Corbel" w:hAnsi="Corbel"/>
          <w:szCs w:val="18"/>
        </w:rPr>
        <w:t xml:space="preserve">rm hij inschrijft: zelfstandig, </w:t>
      </w:r>
      <w:r w:rsidRPr="00E91BFF">
        <w:rPr>
          <w:rFonts w:ascii="Corbel" w:hAnsi="Corbel"/>
          <w:szCs w:val="18"/>
        </w:rPr>
        <w:t xml:space="preserve">als </w:t>
      </w:r>
      <w:r w:rsidR="00BD00D9" w:rsidRPr="00E91BFF">
        <w:rPr>
          <w:rFonts w:ascii="Corbel" w:hAnsi="Corbel"/>
          <w:szCs w:val="18"/>
        </w:rPr>
        <w:t>Samenwerkingsverband (combinatie)</w:t>
      </w:r>
      <w:r w:rsidR="00C02DDD" w:rsidRPr="00E91BFF">
        <w:rPr>
          <w:rFonts w:ascii="Corbel" w:hAnsi="Corbel"/>
          <w:szCs w:val="18"/>
        </w:rPr>
        <w:t xml:space="preserve"> en </w:t>
      </w:r>
      <w:r w:rsidRPr="00E91BFF">
        <w:rPr>
          <w:rFonts w:ascii="Corbel" w:hAnsi="Corbel"/>
          <w:szCs w:val="18"/>
        </w:rPr>
        <w:t xml:space="preserve">of </w:t>
      </w:r>
      <w:r w:rsidR="00BD00D9" w:rsidRPr="00E91BFF">
        <w:rPr>
          <w:rFonts w:ascii="Corbel" w:hAnsi="Corbel"/>
          <w:szCs w:val="18"/>
        </w:rPr>
        <w:t xml:space="preserve">een </w:t>
      </w:r>
      <w:r w:rsidRPr="00E91BFF">
        <w:rPr>
          <w:rFonts w:ascii="Corbel" w:hAnsi="Corbel"/>
          <w:szCs w:val="18"/>
        </w:rPr>
        <w:t xml:space="preserve">beroep wordt gedaan op een </w:t>
      </w:r>
      <w:r w:rsidR="00C02DDD" w:rsidRPr="00E91BFF">
        <w:rPr>
          <w:rFonts w:ascii="Corbel" w:hAnsi="Corbel"/>
          <w:szCs w:val="18"/>
        </w:rPr>
        <w:t>D</w:t>
      </w:r>
      <w:r w:rsidR="00A501DA" w:rsidRPr="00E91BFF">
        <w:rPr>
          <w:rFonts w:ascii="Corbel" w:hAnsi="Corbel"/>
          <w:szCs w:val="18"/>
        </w:rPr>
        <w:t>erde</w:t>
      </w:r>
      <w:r w:rsidR="00C83E11" w:rsidRPr="00E91BFF">
        <w:rPr>
          <w:rFonts w:ascii="Corbel" w:hAnsi="Corbel"/>
          <w:szCs w:val="18"/>
        </w:rPr>
        <w:t xml:space="preserve"> en voor welke werkzaamheden deze Derde eventueel ingezet</w:t>
      </w:r>
      <w:r w:rsidR="00A501DA" w:rsidRPr="00E91BFF">
        <w:rPr>
          <w:rFonts w:ascii="Corbel" w:hAnsi="Corbel"/>
          <w:szCs w:val="18"/>
        </w:rPr>
        <w:t xml:space="preserve">. </w:t>
      </w:r>
      <w:r w:rsidR="00D541D7" w:rsidRPr="00E91BFF">
        <w:rPr>
          <w:rFonts w:ascii="Corbel" w:hAnsi="Corbel"/>
          <w:szCs w:val="18"/>
        </w:rPr>
        <w:br/>
      </w:r>
    </w:p>
    <w:p w14:paraId="74CC1E97" w14:textId="77777777" w:rsidR="00F55AAB" w:rsidRPr="00390E02" w:rsidRDefault="00F55AAB"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 xml:space="preserve">Met het indienen van een Inschrijving stemt Inschrijver volledig en onvoorwaardelijk in met de in de Aanbestedingsstukken gestelde eisen en voorwaarden. Een Inschrijving onder voorwaarde is niet toegestaan en </w:t>
      </w:r>
      <w:r w:rsidRPr="00C25E4D">
        <w:rPr>
          <w:rFonts w:ascii="Corbel" w:hAnsi="Corbel"/>
          <w:szCs w:val="18"/>
        </w:rPr>
        <w:lastRenderedPageBreak/>
        <w:t>leidt tot uitsluiting</w:t>
      </w:r>
      <w:r>
        <w:rPr>
          <w:rFonts w:ascii="Corbel" w:hAnsi="Corbel"/>
          <w:szCs w:val="18"/>
        </w:rPr>
        <w:t>.</w:t>
      </w:r>
      <w:r w:rsidR="00390E02">
        <w:rPr>
          <w:rFonts w:ascii="Corbel" w:hAnsi="Corbel"/>
          <w:szCs w:val="18"/>
        </w:rPr>
        <w:t xml:space="preserve"> </w:t>
      </w:r>
      <w:r w:rsidRPr="00390E02">
        <w:rPr>
          <w:rFonts w:ascii="Corbel" w:hAnsi="Corbel"/>
          <w:szCs w:val="18"/>
        </w:rPr>
        <w:t>Voor zover de Aanbestedingsstukken met elkaar in tegenspraak zijn geldt ten aanzien van de Overeenkomst de navolgende rangorde:</w:t>
      </w:r>
    </w:p>
    <w:p w14:paraId="55BE8D6D" w14:textId="77777777" w:rsidR="00F55AAB" w:rsidRPr="00C25E4D" w:rsidRDefault="00F55AAB" w:rsidP="00925536">
      <w:pPr>
        <w:spacing w:line="276" w:lineRule="auto"/>
        <w:rPr>
          <w:rFonts w:ascii="Corbel" w:hAnsi="Corbel"/>
          <w:szCs w:val="18"/>
          <w:u w:val="single"/>
        </w:rPr>
      </w:pPr>
    </w:p>
    <w:p w14:paraId="0A447122" w14:textId="77777777" w:rsidR="00F55AAB" w:rsidRPr="00D65A82" w:rsidRDefault="00F55AAB" w:rsidP="00925536">
      <w:pPr>
        <w:numPr>
          <w:ilvl w:val="0"/>
          <w:numId w:val="20"/>
        </w:numPr>
        <w:spacing w:line="276" w:lineRule="auto"/>
        <w:ind w:left="0" w:firstLine="0"/>
        <w:rPr>
          <w:rFonts w:ascii="Corbel" w:hAnsi="Corbel"/>
          <w:szCs w:val="18"/>
        </w:rPr>
      </w:pPr>
      <w:r w:rsidRPr="00D65A82">
        <w:rPr>
          <w:rFonts w:ascii="Corbel" w:hAnsi="Corbel"/>
          <w:szCs w:val="18"/>
        </w:rPr>
        <w:t>Nota’s van inlichtingen, waarbij het gestelde in de meest recente Nota van inlichtingen prevaleert;</w:t>
      </w:r>
    </w:p>
    <w:p w14:paraId="7EB4D35B" w14:textId="77777777" w:rsidR="00F55AAB" w:rsidRPr="00D65A82" w:rsidRDefault="00F55AAB" w:rsidP="00925536">
      <w:pPr>
        <w:numPr>
          <w:ilvl w:val="0"/>
          <w:numId w:val="20"/>
        </w:numPr>
        <w:spacing w:line="276" w:lineRule="auto"/>
        <w:ind w:left="0" w:firstLine="0"/>
        <w:rPr>
          <w:rFonts w:ascii="Corbel" w:hAnsi="Corbel"/>
          <w:szCs w:val="18"/>
        </w:rPr>
      </w:pPr>
      <w:r w:rsidRPr="00D65A82">
        <w:rPr>
          <w:rFonts w:ascii="Corbel" w:hAnsi="Corbel"/>
          <w:szCs w:val="18"/>
        </w:rPr>
        <w:t>Concept Overeenkomst;</w:t>
      </w:r>
    </w:p>
    <w:p w14:paraId="7A1D3820" w14:textId="77777777" w:rsidR="00F55AAB" w:rsidRPr="00D65A82" w:rsidRDefault="00F55AAB" w:rsidP="00925536">
      <w:pPr>
        <w:numPr>
          <w:ilvl w:val="0"/>
          <w:numId w:val="20"/>
        </w:numPr>
        <w:spacing w:line="276" w:lineRule="auto"/>
        <w:ind w:left="0" w:firstLine="0"/>
        <w:rPr>
          <w:rFonts w:ascii="Corbel" w:hAnsi="Corbel"/>
          <w:szCs w:val="18"/>
        </w:rPr>
      </w:pPr>
      <w:r w:rsidRPr="00D65A82">
        <w:rPr>
          <w:rFonts w:ascii="Corbel" w:hAnsi="Corbel"/>
          <w:szCs w:val="18"/>
        </w:rPr>
        <w:t>Deze Aanbestedingsleidraad, inclusief Bijlagen;</w:t>
      </w:r>
    </w:p>
    <w:p w14:paraId="4DFF1D62" w14:textId="248D81D8" w:rsidR="00F55AAB" w:rsidRPr="00D65A82" w:rsidRDefault="00C95A79" w:rsidP="00925536">
      <w:pPr>
        <w:numPr>
          <w:ilvl w:val="0"/>
          <w:numId w:val="20"/>
        </w:numPr>
        <w:spacing w:line="276" w:lineRule="auto"/>
        <w:ind w:left="0" w:firstLine="0"/>
        <w:rPr>
          <w:rFonts w:ascii="Corbel" w:hAnsi="Corbel"/>
          <w:szCs w:val="18"/>
        </w:rPr>
      </w:pPr>
      <w:r w:rsidRPr="00D65A82">
        <w:rPr>
          <w:rFonts w:ascii="Corbel" w:hAnsi="Corbel"/>
          <w:szCs w:val="18"/>
        </w:rPr>
        <w:t>Algemene inkoopvoorwaarden</w:t>
      </w:r>
      <w:r w:rsidR="008C489D" w:rsidRPr="00D65A82">
        <w:rPr>
          <w:rFonts w:ascii="Corbel" w:hAnsi="Corbel"/>
          <w:szCs w:val="18"/>
        </w:rPr>
        <w:t xml:space="preserve"> Provincies 2022</w:t>
      </w:r>
      <w:r w:rsidR="00F55AAB" w:rsidRPr="00D65A82">
        <w:rPr>
          <w:rFonts w:ascii="Corbel" w:hAnsi="Corbel"/>
          <w:szCs w:val="18"/>
        </w:rPr>
        <w:t>;</w:t>
      </w:r>
    </w:p>
    <w:p w14:paraId="4F1718E2" w14:textId="77777777" w:rsidR="00F55AAB" w:rsidRPr="00D65A82" w:rsidRDefault="00F55AAB" w:rsidP="00925536">
      <w:pPr>
        <w:numPr>
          <w:ilvl w:val="0"/>
          <w:numId w:val="20"/>
        </w:numPr>
        <w:spacing w:line="276" w:lineRule="auto"/>
        <w:ind w:left="0" w:firstLine="0"/>
        <w:rPr>
          <w:rFonts w:ascii="Corbel" w:hAnsi="Corbel"/>
          <w:szCs w:val="18"/>
        </w:rPr>
      </w:pPr>
      <w:r w:rsidRPr="00D65A82">
        <w:rPr>
          <w:rFonts w:ascii="Corbel" w:hAnsi="Corbel"/>
          <w:szCs w:val="18"/>
        </w:rPr>
        <w:t>De Inschrijving van Inschrijver.</w:t>
      </w:r>
    </w:p>
    <w:p w14:paraId="44227F9A" w14:textId="77777777" w:rsidR="00F55AAB" w:rsidRPr="00C25E4D" w:rsidRDefault="00F55AAB" w:rsidP="00925536">
      <w:pPr>
        <w:tabs>
          <w:tab w:val="num" w:pos="567"/>
        </w:tabs>
        <w:spacing w:line="276" w:lineRule="auto"/>
        <w:rPr>
          <w:rFonts w:ascii="Corbel" w:hAnsi="Corbel"/>
          <w:szCs w:val="18"/>
        </w:rPr>
      </w:pPr>
    </w:p>
    <w:p w14:paraId="7A860731" w14:textId="5F2A5219" w:rsidR="00F55AAB" w:rsidRDefault="00F55AAB" w:rsidP="00925536">
      <w:pPr>
        <w:tabs>
          <w:tab w:val="num" w:pos="567"/>
        </w:tabs>
        <w:spacing w:line="276" w:lineRule="auto"/>
        <w:rPr>
          <w:rFonts w:ascii="Corbel" w:hAnsi="Corbel"/>
        </w:rPr>
      </w:pPr>
      <w:r w:rsidRPr="38132111">
        <w:rPr>
          <w:rFonts w:ascii="Corbel" w:hAnsi="Corbel"/>
          <w:u w:val="single"/>
        </w:rPr>
        <w:t>Inschrijvers moeten terdege inhoudelijk kennisnemen van deze bescheiden aangezien deze belangrijke verplichtingen bevatten waaraan niet voorbij mag worden gegaan voordat Inschrijver een Inschrijving indient</w:t>
      </w:r>
      <w:r w:rsidR="00E91BFF" w:rsidRPr="38132111">
        <w:rPr>
          <w:rFonts w:ascii="Corbel" w:hAnsi="Corbel"/>
          <w:u w:val="single"/>
        </w:rPr>
        <w:t>. Het indienen van een Inschrijving betekent de</w:t>
      </w:r>
      <w:r w:rsidRPr="38132111">
        <w:rPr>
          <w:rFonts w:ascii="Corbel" w:hAnsi="Corbel"/>
          <w:u w:val="single"/>
        </w:rPr>
        <w:t xml:space="preserve"> volledige acceptatie zonder enig voorbehoud van al de voorwaarden als gesteld in de Aanbestedingsstukken door de Inschrijver.</w:t>
      </w:r>
      <w:r w:rsidR="00D541D7" w:rsidRPr="38132111">
        <w:rPr>
          <w:rFonts w:ascii="Corbel" w:hAnsi="Corbel"/>
          <w:u w:val="single"/>
        </w:rPr>
        <w:t xml:space="preserve"> </w:t>
      </w:r>
      <w:r w:rsidR="00D541D7" w:rsidRPr="38132111">
        <w:rPr>
          <w:rFonts w:ascii="Corbel" w:hAnsi="Corbel"/>
        </w:rPr>
        <w:t>Algemene</w:t>
      </w:r>
      <w:r w:rsidRPr="38132111">
        <w:rPr>
          <w:rFonts w:ascii="Corbel" w:hAnsi="Corbel"/>
        </w:rPr>
        <w:t xml:space="preserve"> </w:t>
      </w:r>
      <w:r w:rsidR="00E91BFF" w:rsidRPr="38132111">
        <w:rPr>
          <w:rFonts w:ascii="Corbel" w:hAnsi="Corbel"/>
        </w:rPr>
        <w:t>v</w:t>
      </w:r>
      <w:r w:rsidRPr="38132111">
        <w:rPr>
          <w:rFonts w:ascii="Corbel" w:hAnsi="Corbel"/>
        </w:rPr>
        <w:t>oorwaarden van de Inschrijver of andere algemene of specifieke voorwaarden, zoals branchevoorwaarden, worden uitdrukkelijk van de hand gewezen.</w:t>
      </w:r>
    </w:p>
    <w:p w14:paraId="02CED140" w14:textId="77777777" w:rsidR="00DE36B3" w:rsidRDefault="00DE36B3" w:rsidP="00925536">
      <w:pPr>
        <w:tabs>
          <w:tab w:val="num" w:pos="567"/>
        </w:tabs>
        <w:spacing w:line="276" w:lineRule="auto"/>
        <w:rPr>
          <w:rFonts w:ascii="Corbel" w:hAnsi="Corbel"/>
          <w:szCs w:val="18"/>
        </w:rPr>
      </w:pPr>
    </w:p>
    <w:p w14:paraId="533E2DD6" w14:textId="77777777" w:rsidR="00DE36B3" w:rsidRPr="00C25E4D" w:rsidRDefault="00DE36B3" w:rsidP="00925536">
      <w:pPr>
        <w:tabs>
          <w:tab w:val="left" w:pos="567"/>
        </w:tabs>
        <w:spacing w:line="276" w:lineRule="auto"/>
        <w:rPr>
          <w:rFonts w:ascii="Corbel" w:hAnsi="Corbel"/>
          <w:szCs w:val="18"/>
        </w:rPr>
      </w:pPr>
      <w:r w:rsidRPr="00C25E4D">
        <w:rPr>
          <w:rFonts w:ascii="Corbel" w:hAnsi="Corbel"/>
          <w:szCs w:val="18"/>
        </w:rPr>
        <w:t>Suggesties ten aanzien van de contractuele voorwaarden kunnen uitsluitend worden gedaan conform de wijze waarop vragen kunnen worden gesteld binnen de termijn als gesteld in de planning. In de Nota(‘s) van inlichtingen wordt aangeven of en op welke wijze met deze suggesties rekening wordt gehouden. Daarna zijn de voorwaarden definitief.</w:t>
      </w:r>
    </w:p>
    <w:p w14:paraId="13713D52" w14:textId="77777777" w:rsidR="00DE36B3" w:rsidRDefault="00DE36B3" w:rsidP="00925536">
      <w:pPr>
        <w:tabs>
          <w:tab w:val="num" w:pos="567"/>
        </w:tabs>
        <w:spacing w:line="276" w:lineRule="auto"/>
        <w:rPr>
          <w:rFonts w:ascii="Corbel" w:hAnsi="Corbel"/>
          <w:szCs w:val="18"/>
        </w:rPr>
      </w:pPr>
    </w:p>
    <w:p w14:paraId="7A4A1D58" w14:textId="77777777" w:rsidR="00F55AAB" w:rsidRDefault="00826222" w:rsidP="00925536">
      <w:pPr>
        <w:numPr>
          <w:ilvl w:val="0"/>
          <w:numId w:val="36"/>
        </w:numPr>
        <w:tabs>
          <w:tab w:val="left" w:pos="567"/>
        </w:tabs>
        <w:spacing w:line="276" w:lineRule="auto"/>
        <w:ind w:left="0" w:firstLine="0"/>
        <w:rPr>
          <w:rFonts w:ascii="Corbel" w:hAnsi="Corbel"/>
          <w:szCs w:val="18"/>
          <w:u w:val="single"/>
        </w:rPr>
      </w:pPr>
      <w:r w:rsidRPr="00C25E4D">
        <w:rPr>
          <w:rFonts w:ascii="Corbel" w:hAnsi="Corbel"/>
          <w:szCs w:val="18"/>
        </w:rPr>
        <w:t xml:space="preserve">Inschrijvers dienen </w:t>
      </w:r>
      <w:r w:rsidR="006B3D99">
        <w:rPr>
          <w:rFonts w:ascii="Corbel" w:hAnsi="Corbel"/>
          <w:szCs w:val="18"/>
        </w:rPr>
        <w:t>het</w:t>
      </w:r>
      <w:r w:rsidRPr="00C25E4D">
        <w:rPr>
          <w:rFonts w:ascii="Corbel" w:hAnsi="Corbel"/>
          <w:szCs w:val="18"/>
        </w:rPr>
        <w:t xml:space="preserve"> </w:t>
      </w:r>
      <w:r w:rsidR="006B3D99">
        <w:rPr>
          <w:rFonts w:ascii="Corbel" w:hAnsi="Corbel"/>
          <w:b/>
          <w:szCs w:val="18"/>
        </w:rPr>
        <w:t xml:space="preserve">Uniform Europees Aanbestedingsdocument </w:t>
      </w:r>
      <w:r w:rsidRPr="00C25E4D">
        <w:rPr>
          <w:rFonts w:ascii="Corbel" w:hAnsi="Corbel"/>
          <w:szCs w:val="18"/>
        </w:rPr>
        <w:t>in te vullen, rechtsgeldig te ondertekenen en bij de Inschrijving te voegen.</w:t>
      </w:r>
      <w:r w:rsidR="000342F3">
        <w:rPr>
          <w:rStyle w:val="Voetnootmarkering"/>
          <w:rFonts w:ascii="Corbel" w:hAnsi="Corbel"/>
          <w:szCs w:val="18"/>
        </w:rPr>
        <w:footnoteReference w:id="4"/>
      </w:r>
      <w:r w:rsidRPr="00C25E4D">
        <w:rPr>
          <w:rFonts w:ascii="Corbel" w:hAnsi="Corbel"/>
          <w:szCs w:val="18"/>
        </w:rPr>
        <w:t xml:space="preserve"> </w:t>
      </w:r>
    </w:p>
    <w:p w14:paraId="0854BFC5" w14:textId="77777777" w:rsidR="0090221E" w:rsidRPr="00DE36B3" w:rsidRDefault="0090221E" w:rsidP="00925536">
      <w:pPr>
        <w:rPr>
          <w:rFonts w:ascii="Corbel" w:hAnsi="Corbel"/>
          <w:szCs w:val="18"/>
        </w:rPr>
      </w:pPr>
    </w:p>
    <w:p w14:paraId="364D935A" w14:textId="5FF65137" w:rsidR="00A501DA" w:rsidRPr="00C25E4D" w:rsidRDefault="00A501DA"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De rechtsgeldigheid van de ond</w:t>
      </w:r>
      <w:r w:rsidR="00901BE6">
        <w:rPr>
          <w:rFonts w:ascii="Corbel" w:hAnsi="Corbel"/>
          <w:szCs w:val="18"/>
        </w:rPr>
        <w:t>ertekening door éé</w:t>
      </w:r>
      <w:r w:rsidRPr="00C25E4D">
        <w:rPr>
          <w:rFonts w:ascii="Corbel" w:hAnsi="Corbel"/>
          <w:szCs w:val="18"/>
        </w:rPr>
        <w:t xml:space="preserve">n of meerdere natuurlijke personen namens de als Inschrijver optredende Ondernemer(s) dient te blijken uit het uittreksel van inschrijving van de onderneming in het handelsregister. Daartoe dient </w:t>
      </w:r>
      <w:r w:rsidRPr="00A50AB1">
        <w:rPr>
          <w:rFonts w:ascii="Corbel" w:hAnsi="Corbel"/>
          <w:szCs w:val="18"/>
        </w:rPr>
        <w:t xml:space="preserve">Inschrijver </w:t>
      </w:r>
      <w:r w:rsidR="00390E02" w:rsidRPr="00A50AB1">
        <w:rPr>
          <w:rFonts w:ascii="Corbel" w:hAnsi="Corbel"/>
          <w:szCs w:val="18"/>
        </w:rPr>
        <w:t xml:space="preserve">op verzoek </w:t>
      </w:r>
      <w:r w:rsidRPr="00A50AB1">
        <w:rPr>
          <w:rFonts w:ascii="Corbel" w:hAnsi="Corbel"/>
          <w:szCs w:val="18"/>
        </w:rPr>
        <w:t>een</w:t>
      </w:r>
      <w:r w:rsidRPr="00C25E4D">
        <w:rPr>
          <w:rFonts w:ascii="Corbel" w:hAnsi="Corbel"/>
          <w:szCs w:val="18"/>
        </w:rPr>
        <w:t xml:space="preserve"> uittreksel uit het handelsregister, niet ouder dan zes maanden, te overleggen. Indien Inschrijver deel uitmaakt</w:t>
      </w:r>
      <w:r w:rsidR="00901BE6">
        <w:rPr>
          <w:rFonts w:ascii="Corbel" w:hAnsi="Corbel"/>
          <w:szCs w:val="18"/>
        </w:rPr>
        <w:t xml:space="preserve"> van een houdstermaatschappij, </w:t>
      </w:r>
      <w:r w:rsidRPr="00C25E4D">
        <w:rPr>
          <w:rFonts w:ascii="Corbel" w:hAnsi="Corbel"/>
          <w:szCs w:val="18"/>
        </w:rPr>
        <w:t>kan het nodig zijn om ook uittreksels daarvan te overleggen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591AB2AB" w14:textId="77777777" w:rsidR="00A501DA" w:rsidRPr="00C25E4D" w:rsidRDefault="00A501DA" w:rsidP="00925536">
      <w:pPr>
        <w:spacing w:line="276" w:lineRule="auto"/>
        <w:rPr>
          <w:rFonts w:ascii="Corbel" w:hAnsi="Corbel"/>
          <w:szCs w:val="18"/>
        </w:rPr>
      </w:pPr>
    </w:p>
    <w:p w14:paraId="70453531" w14:textId="3B526B45" w:rsidR="00E20C95" w:rsidRDefault="00A501DA"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Onder rechtsgeldige ondertekening wordt voorts verstaan een rechtsgeldige elektronische handtekening of een rechtsgeldige ‘natte’ handtekening, waarna de betref</w:t>
      </w:r>
      <w:r w:rsidR="00E20C95">
        <w:rPr>
          <w:rFonts w:ascii="Corbel" w:hAnsi="Corbel"/>
          <w:szCs w:val="18"/>
        </w:rPr>
        <w:t>fende documenten zijn gescand.</w:t>
      </w:r>
    </w:p>
    <w:p w14:paraId="2A16884C" w14:textId="77777777" w:rsidR="00E20C95" w:rsidRDefault="00E20C95" w:rsidP="00925536">
      <w:pPr>
        <w:tabs>
          <w:tab w:val="left" w:pos="567"/>
        </w:tabs>
        <w:spacing w:line="276" w:lineRule="auto"/>
        <w:rPr>
          <w:rFonts w:ascii="Corbel" w:hAnsi="Corbel"/>
          <w:szCs w:val="18"/>
        </w:rPr>
      </w:pPr>
    </w:p>
    <w:p w14:paraId="3D7789E0" w14:textId="77777777" w:rsidR="00E20C95" w:rsidRDefault="00E20C95" w:rsidP="00925536">
      <w:pPr>
        <w:numPr>
          <w:ilvl w:val="0"/>
          <w:numId w:val="36"/>
        </w:numPr>
        <w:tabs>
          <w:tab w:val="left" w:pos="567"/>
        </w:tabs>
        <w:spacing w:line="276" w:lineRule="auto"/>
        <w:ind w:left="0" w:firstLine="0"/>
        <w:rPr>
          <w:rFonts w:ascii="Corbel" w:hAnsi="Corbel"/>
          <w:szCs w:val="18"/>
        </w:rPr>
      </w:pPr>
      <w:r w:rsidRPr="00E20C95">
        <w:rPr>
          <w:rFonts w:ascii="Corbel" w:hAnsi="Corbe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2DF12E0B" w14:textId="77777777" w:rsidR="00E20C95" w:rsidRDefault="00E20C95" w:rsidP="00925536">
      <w:pPr>
        <w:tabs>
          <w:tab w:val="left" w:pos="567"/>
        </w:tabs>
        <w:spacing w:line="276" w:lineRule="auto"/>
        <w:rPr>
          <w:rFonts w:ascii="Corbel" w:hAnsi="Corbel"/>
          <w:szCs w:val="18"/>
        </w:rPr>
      </w:pPr>
    </w:p>
    <w:p w14:paraId="18802368" w14:textId="77777777" w:rsidR="00E20C95" w:rsidRPr="00E20C95" w:rsidRDefault="00E20C95" w:rsidP="00925536">
      <w:pPr>
        <w:numPr>
          <w:ilvl w:val="0"/>
          <w:numId w:val="36"/>
        </w:numPr>
        <w:tabs>
          <w:tab w:val="left" w:pos="567"/>
        </w:tabs>
        <w:spacing w:line="276" w:lineRule="auto"/>
        <w:ind w:left="0" w:firstLine="0"/>
        <w:rPr>
          <w:rFonts w:ascii="Corbel" w:hAnsi="Corbel"/>
          <w:szCs w:val="18"/>
        </w:rPr>
      </w:pPr>
      <w:r w:rsidRPr="00E20C95">
        <w:rPr>
          <w:rFonts w:ascii="Corbel" w:hAnsi="Corbel"/>
          <w:szCs w:val="18"/>
        </w:rPr>
        <w:t>De Aanbestedende dienst behoudt zich het recht voor zonder nadere toestemming alle door de Ondernemer verstrekte gegevens op juistheid te controleren en de opgegeven referenten te benaderen.</w:t>
      </w:r>
    </w:p>
    <w:p w14:paraId="06DB043B" w14:textId="77777777" w:rsidR="000D45F0" w:rsidRPr="00C25E4D" w:rsidRDefault="000D45F0" w:rsidP="00925536">
      <w:pPr>
        <w:tabs>
          <w:tab w:val="left" w:pos="567"/>
        </w:tabs>
        <w:spacing w:line="276" w:lineRule="auto"/>
        <w:rPr>
          <w:rFonts w:ascii="Corbel" w:hAnsi="Corbel"/>
          <w:szCs w:val="18"/>
        </w:rPr>
      </w:pPr>
    </w:p>
    <w:p w14:paraId="1B3E0ECC" w14:textId="77777777" w:rsidR="000D45F0" w:rsidRPr="00C25E4D" w:rsidRDefault="000D45F0" w:rsidP="00925536">
      <w:pPr>
        <w:numPr>
          <w:ilvl w:val="0"/>
          <w:numId w:val="36"/>
        </w:numPr>
        <w:tabs>
          <w:tab w:val="left" w:pos="567"/>
        </w:tabs>
        <w:spacing w:line="276" w:lineRule="auto"/>
        <w:ind w:left="0" w:firstLine="0"/>
        <w:rPr>
          <w:rFonts w:ascii="Corbel" w:hAnsi="Corbel"/>
          <w:szCs w:val="18"/>
        </w:rPr>
      </w:pPr>
      <w:r w:rsidRPr="00C25E4D">
        <w:rPr>
          <w:rFonts w:ascii="Corbel" w:hAnsi="Corbel"/>
          <w:szCs w:val="18"/>
        </w:rPr>
        <w:t>Inschrijvingen zullen na afloop van deze aanbestedingsprocedure niet worden geretourneerd.</w:t>
      </w:r>
    </w:p>
    <w:p w14:paraId="36CA66E6" w14:textId="77777777" w:rsidR="00826222" w:rsidRPr="00C25E4D" w:rsidRDefault="00826222" w:rsidP="00925536">
      <w:pPr>
        <w:pStyle w:val="Kop2"/>
        <w:numPr>
          <w:ilvl w:val="2"/>
          <w:numId w:val="6"/>
        </w:numPr>
        <w:tabs>
          <w:tab w:val="left" w:pos="6379"/>
        </w:tabs>
        <w:spacing w:before="240" w:after="120" w:line="276" w:lineRule="auto"/>
        <w:ind w:left="0" w:firstLine="0"/>
        <w:rPr>
          <w:rFonts w:ascii="Corbel" w:hAnsi="Corbel"/>
          <w:sz w:val="18"/>
          <w:szCs w:val="18"/>
        </w:rPr>
      </w:pPr>
      <w:bookmarkStart w:id="45" w:name="_Toc354472069"/>
      <w:bookmarkStart w:id="46" w:name="_Toc356476830"/>
      <w:bookmarkStart w:id="47" w:name="_Toc356476926"/>
      <w:bookmarkStart w:id="48" w:name="_Toc356477000"/>
      <w:bookmarkStart w:id="49" w:name="_Toc356484235"/>
      <w:bookmarkStart w:id="50" w:name="_Toc356484344"/>
      <w:bookmarkStart w:id="51" w:name="_Toc356485231"/>
      <w:bookmarkStart w:id="52" w:name="_Toc357695129"/>
      <w:bookmarkStart w:id="53" w:name="_Toc358011557"/>
      <w:bookmarkStart w:id="54" w:name="_Toc379550302"/>
      <w:bookmarkStart w:id="55" w:name="_Toc423900671"/>
      <w:bookmarkStart w:id="56" w:name="_Toc445911300"/>
      <w:bookmarkStart w:id="57" w:name="_Toc447864214"/>
      <w:bookmarkStart w:id="58" w:name="_Toc169359416"/>
      <w:r w:rsidRPr="00C25E4D">
        <w:rPr>
          <w:rFonts w:ascii="Corbel" w:hAnsi="Corbel"/>
          <w:sz w:val="18"/>
          <w:szCs w:val="18"/>
        </w:rPr>
        <w:t xml:space="preserve">Inschrijven als </w:t>
      </w:r>
      <w:r w:rsidR="00BD00D9" w:rsidRPr="00C25E4D">
        <w:rPr>
          <w:rFonts w:ascii="Corbel" w:hAnsi="Corbel"/>
          <w:sz w:val="18"/>
          <w:szCs w:val="18"/>
        </w:rPr>
        <w:t>Samenwerkingsverband (combinatie)</w:t>
      </w:r>
      <w:bookmarkEnd w:id="45"/>
      <w:bookmarkEnd w:id="46"/>
      <w:bookmarkEnd w:id="47"/>
      <w:bookmarkEnd w:id="48"/>
      <w:bookmarkEnd w:id="49"/>
      <w:bookmarkEnd w:id="50"/>
      <w:bookmarkEnd w:id="51"/>
      <w:bookmarkEnd w:id="52"/>
      <w:bookmarkEnd w:id="53"/>
      <w:bookmarkEnd w:id="54"/>
      <w:bookmarkEnd w:id="55"/>
      <w:bookmarkEnd w:id="56"/>
      <w:bookmarkEnd w:id="57"/>
      <w:bookmarkEnd w:id="58"/>
    </w:p>
    <w:p w14:paraId="0DDA67A4" w14:textId="77777777" w:rsidR="00826222" w:rsidRPr="00C25E4D" w:rsidRDefault="00826222" w:rsidP="00925536">
      <w:pPr>
        <w:spacing w:line="276" w:lineRule="auto"/>
        <w:rPr>
          <w:rFonts w:ascii="Corbel" w:hAnsi="Corbel"/>
          <w:szCs w:val="18"/>
        </w:rPr>
      </w:pPr>
      <w:r w:rsidRPr="00C25E4D">
        <w:rPr>
          <w:rFonts w:ascii="Corbel" w:hAnsi="Corbel"/>
          <w:szCs w:val="18"/>
        </w:rPr>
        <w:t xml:space="preserve">Een </w:t>
      </w:r>
      <w:r w:rsidR="00BD00D9" w:rsidRPr="00C25E4D">
        <w:rPr>
          <w:rFonts w:ascii="Corbel" w:hAnsi="Corbel"/>
          <w:szCs w:val="18"/>
        </w:rPr>
        <w:t xml:space="preserve">Samenwerkingsverband </w:t>
      </w:r>
      <w:r w:rsidR="00A501DA" w:rsidRPr="00C25E4D">
        <w:rPr>
          <w:rFonts w:ascii="Corbel" w:hAnsi="Corbel"/>
          <w:szCs w:val="18"/>
        </w:rPr>
        <w:t xml:space="preserve">van Ondernemers </w:t>
      </w:r>
      <w:r w:rsidR="00BD00D9" w:rsidRPr="00C25E4D">
        <w:rPr>
          <w:rFonts w:ascii="Corbel" w:hAnsi="Corbel"/>
          <w:szCs w:val="18"/>
        </w:rPr>
        <w:t>(combinatie)</w:t>
      </w:r>
      <w:r w:rsidRPr="00C25E4D">
        <w:rPr>
          <w:rFonts w:ascii="Corbel" w:hAnsi="Corbel"/>
          <w:szCs w:val="18"/>
        </w:rPr>
        <w:t xml:space="preserve"> kan </w:t>
      </w:r>
      <w:r w:rsidR="00A375E2" w:rsidRPr="00C25E4D">
        <w:rPr>
          <w:rFonts w:ascii="Corbel" w:hAnsi="Corbel"/>
          <w:szCs w:val="18"/>
        </w:rPr>
        <w:t>deelnemen</w:t>
      </w:r>
      <w:r w:rsidRPr="00C25E4D">
        <w:rPr>
          <w:rFonts w:ascii="Corbel" w:hAnsi="Corbel"/>
          <w:szCs w:val="18"/>
        </w:rPr>
        <w:t xml:space="preserve"> als één Inschrijver. Voor de Inschrijving als </w:t>
      </w:r>
      <w:r w:rsidR="00BD00D9" w:rsidRPr="00C25E4D">
        <w:rPr>
          <w:rFonts w:ascii="Corbel" w:hAnsi="Corbel"/>
          <w:szCs w:val="18"/>
        </w:rPr>
        <w:t>Samenwerkingsverband (combinatie)</w:t>
      </w:r>
      <w:r w:rsidR="004804B5" w:rsidRPr="00C25E4D">
        <w:rPr>
          <w:rFonts w:ascii="Corbel" w:hAnsi="Corbel"/>
          <w:szCs w:val="18"/>
        </w:rPr>
        <w:t xml:space="preserve"> gelden onderstaande aanvullende </w:t>
      </w:r>
      <w:r w:rsidR="00A501DA" w:rsidRPr="00C25E4D">
        <w:rPr>
          <w:rFonts w:ascii="Corbel" w:hAnsi="Corbel"/>
          <w:szCs w:val="18"/>
        </w:rPr>
        <w:t>bepalingen.</w:t>
      </w:r>
    </w:p>
    <w:p w14:paraId="0EC6A924" w14:textId="77777777" w:rsidR="00826222" w:rsidRPr="00C25E4D" w:rsidRDefault="00826222" w:rsidP="00925536">
      <w:pPr>
        <w:spacing w:line="276" w:lineRule="auto"/>
        <w:rPr>
          <w:rFonts w:ascii="Corbel" w:hAnsi="Corbel"/>
          <w:szCs w:val="18"/>
        </w:rPr>
      </w:pPr>
    </w:p>
    <w:p w14:paraId="76538425" w14:textId="77777777" w:rsidR="00A501DA" w:rsidRDefault="00826222" w:rsidP="00925536">
      <w:pPr>
        <w:numPr>
          <w:ilvl w:val="0"/>
          <w:numId w:val="27"/>
        </w:numPr>
        <w:tabs>
          <w:tab w:val="clear" w:pos="720"/>
          <w:tab w:val="num" w:pos="567"/>
          <w:tab w:val="left" w:pos="709"/>
        </w:tabs>
        <w:spacing w:line="276" w:lineRule="auto"/>
        <w:ind w:left="0" w:firstLine="0"/>
        <w:rPr>
          <w:rFonts w:ascii="Corbel" w:hAnsi="Corbel"/>
          <w:szCs w:val="18"/>
        </w:rPr>
      </w:pPr>
      <w:r w:rsidRPr="00C25E4D">
        <w:rPr>
          <w:rFonts w:ascii="Corbel" w:hAnsi="Corbel"/>
          <w:szCs w:val="18"/>
        </w:rPr>
        <w:t xml:space="preserve">Indien Inschrijver gevormd wordt door een </w:t>
      </w:r>
      <w:r w:rsidR="00BD00D9" w:rsidRPr="00C25E4D">
        <w:rPr>
          <w:rFonts w:ascii="Corbel" w:hAnsi="Corbel"/>
          <w:szCs w:val="18"/>
        </w:rPr>
        <w:t>Samenwerkingsverband (combinatie)</w:t>
      </w:r>
      <w:r w:rsidRPr="00C25E4D">
        <w:rPr>
          <w:rFonts w:ascii="Corbel" w:hAnsi="Corbel"/>
          <w:szCs w:val="18"/>
        </w:rPr>
        <w:t>, dan dient Inschrijver de vorm en de samenstelling aan te geven in de</w:t>
      </w:r>
      <w:r w:rsidRPr="00C25E4D">
        <w:rPr>
          <w:rFonts w:ascii="Corbel" w:hAnsi="Corbel"/>
          <w:b/>
          <w:szCs w:val="18"/>
        </w:rPr>
        <w:t xml:space="preserve"> </w:t>
      </w:r>
      <w:r w:rsidR="004804B5" w:rsidRPr="00C25E4D">
        <w:rPr>
          <w:rFonts w:ascii="Corbel" w:hAnsi="Corbel"/>
          <w:b/>
          <w:szCs w:val="18"/>
        </w:rPr>
        <w:t>a</w:t>
      </w:r>
      <w:r w:rsidRPr="00C25E4D">
        <w:rPr>
          <w:rFonts w:ascii="Corbel" w:hAnsi="Corbel"/>
          <w:b/>
          <w:szCs w:val="18"/>
        </w:rPr>
        <w:t>anbiedingsbrief</w:t>
      </w:r>
      <w:r w:rsidRPr="00C25E4D">
        <w:rPr>
          <w:rFonts w:ascii="Corbel" w:hAnsi="Corbel"/>
          <w:szCs w:val="18"/>
        </w:rPr>
        <w:t xml:space="preserve"> </w:t>
      </w:r>
      <w:r w:rsidR="003801DE">
        <w:rPr>
          <w:rFonts w:ascii="Corbel" w:hAnsi="Corbel"/>
          <w:szCs w:val="18"/>
        </w:rPr>
        <w:t>die onderdeel van de</w:t>
      </w:r>
      <w:r w:rsidRPr="00C25E4D">
        <w:rPr>
          <w:rFonts w:ascii="Corbel" w:hAnsi="Corbel"/>
          <w:szCs w:val="18"/>
        </w:rPr>
        <w:t xml:space="preserve"> Inschrijving</w:t>
      </w:r>
      <w:r w:rsidR="00A375E2" w:rsidRPr="00C25E4D">
        <w:rPr>
          <w:rFonts w:ascii="Corbel" w:hAnsi="Corbel"/>
          <w:szCs w:val="18"/>
        </w:rPr>
        <w:t xml:space="preserve"> </w:t>
      </w:r>
      <w:r w:rsidR="003801DE">
        <w:rPr>
          <w:rFonts w:ascii="Corbel" w:hAnsi="Corbel"/>
          <w:szCs w:val="18"/>
        </w:rPr>
        <w:t xml:space="preserve">uitmaakt, </w:t>
      </w:r>
      <w:r w:rsidR="00A375E2" w:rsidRPr="00C25E4D">
        <w:rPr>
          <w:rFonts w:ascii="Corbel" w:hAnsi="Corbel"/>
          <w:szCs w:val="18"/>
        </w:rPr>
        <w:t>inclusief een</w:t>
      </w:r>
      <w:r w:rsidRPr="00C25E4D">
        <w:rPr>
          <w:rFonts w:ascii="Corbel" w:hAnsi="Corbel"/>
          <w:szCs w:val="18"/>
        </w:rPr>
        <w:t xml:space="preserve"> beschrijving van de verdeling van de Opdracht over deze</w:t>
      </w:r>
      <w:r w:rsidR="00A375E2" w:rsidRPr="00C25E4D">
        <w:rPr>
          <w:rFonts w:ascii="Corbel" w:hAnsi="Corbel"/>
          <w:szCs w:val="18"/>
        </w:rPr>
        <w:t xml:space="preserve"> entiteiten.</w:t>
      </w:r>
    </w:p>
    <w:p w14:paraId="7D0176E0" w14:textId="77777777" w:rsidR="00514156" w:rsidRDefault="00514156" w:rsidP="00925536">
      <w:pPr>
        <w:tabs>
          <w:tab w:val="left" w:pos="567"/>
          <w:tab w:val="left" w:pos="709"/>
        </w:tabs>
        <w:spacing w:line="276" w:lineRule="auto"/>
        <w:rPr>
          <w:rFonts w:ascii="Corbel" w:hAnsi="Corbel"/>
          <w:szCs w:val="18"/>
        </w:rPr>
      </w:pPr>
    </w:p>
    <w:p w14:paraId="3C3A5DE5" w14:textId="77777777" w:rsidR="00514156" w:rsidRPr="00F75B0C" w:rsidRDefault="00826222" w:rsidP="00925536">
      <w:pPr>
        <w:pStyle w:val="Lijstalinea"/>
        <w:numPr>
          <w:ilvl w:val="0"/>
          <w:numId w:val="27"/>
        </w:numPr>
        <w:tabs>
          <w:tab w:val="clear" w:pos="720"/>
          <w:tab w:val="left" w:pos="567"/>
        </w:tabs>
        <w:spacing w:line="276" w:lineRule="auto"/>
        <w:ind w:left="0" w:firstLine="0"/>
        <w:rPr>
          <w:rFonts w:ascii="Corbel" w:hAnsi="Corbel"/>
          <w:b/>
          <w:sz w:val="18"/>
          <w:szCs w:val="18"/>
          <w:lang w:val="nl-NL" w:eastAsia="nl-NL"/>
        </w:rPr>
      </w:pPr>
      <w:r w:rsidRPr="00F75B0C">
        <w:rPr>
          <w:rFonts w:ascii="Corbel" w:hAnsi="Corbel"/>
          <w:sz w:val="18"/>
          <w:szCs w:val="18"/>
          <w:lang w:val="nl-NL"/>
        </w:rPr>
        <w:lastRenderedPageBreak/>
        <w:t>Alle Onderne</w:t>
      </w:r>
      <w:r w:rsidR="00A501DA" w:rsidRPr="00F75B0C">
        <w:rPr>
          <w:rFonts w:ascii="Corbel" w:hAnsi="Corbel"/>
          <w:sz w:val="18"/>
          <w:szCs w:val="18"/>
          <w:lang w:val="nl-NL"/>
        </w:rPr>
        <w:t>mers</w:t>
      </w:r>
      <w:r w:rsidRPr="00F75B0C">
        <w:rPr>
          <w:rFonts w:ascii="Corbel" w:hAnsi="Corbel"/>
          <w:sz w:val="18"/>
          <w:szCs w:val="18"/>
          <w:lang w:val="nl-NL"/>
        </w:rPr>
        <w:t xml:space="preserve"> die deelnemen in het </w:t>
      </w:r>
      <w:r w:rsidR="00BD00D9" w:rsidRPr="00F75B0C">
        <w:rPr>
          <w:rFonts w:ascii="Corbel" w:hAnsi="Corbel"/>
          <w:sz w:val="18"/>
          <w:szCs w:val="18"/>
          <w:lang w:val="nl-NL"/>
        </w:rPr>
        <w:t>Samenwerkingsverband (combinatie)</w:t>
      </w:r>
      <w:r w:rsidRPr="00F75B0C">
        <w:rPr>
          <w:rFonts w:ascii="Corbel" w:hAnsi="Corbel"/>
          <w:sz w:val="18"/>
          <w:szCs w:val="18"/>
          <w:lang w:val="nl-NL"/>
        </w:rPr>
        <w:t xml:space="preserve"> (ook wel combinanten genoemd)</w:t>
      </w:r>
      <w:r w:rsidR="004612C5" w:rsidRPr="00F75B0C">
        <w:rPr>
          <w:rFonts w:ascii="Corbel" w:hAnsi="Corbel"/>
          <w:sz w:val="18"/>
          <w:szCs w:val="18"/>
          <w:lang w:val="nl-NL"/>
        </w:rPr>
        <w:t xml:space="preserve"> </w:t>
      </w:r>
      <w:r w:rsidRPr="00F75B0C">
        <w:rPr>
          <w:rFonts w:ascii="Corbel" w:hAnsi="Corbel"/>
          <w:sz w:val="18"/>
          <w:szCs w:val="18"/>
          <w:lang w:val="nl-NL"/>
        </w:rPr>
        <w:t xml:space="preserve">dienen </w:t>
      </w:r>
      <w:r w:rsidRPr="00F75B0C">
        <w:rPr>
          <w:rFonts w:ascii="Corbel" w:hAnsi="Corbel"/>
          <w:sz w:val="18"/>
          <w:szCs w:val="18"/>
          <w:u w:val="single"/>
          <w:lang w:val="nl-NL"/>
        </w:rPr>
        <w:t>individueel een zelfstandig</w:t>
      </w:r>
      <w:r w:rsidR="004E6F88" w:rsidRPr="00F75B0C">
        <w:rPr>
          <w:rFonts w:ascii="Corbel" w:hAnsi="Corbel"/>
          <w:b/>
          <w:sz w:val="18"/>
          <w:szCs w:val="18"/>
          <w:u w:val="single"/>
          <w:lang w:val="nl-NL"/>
        </w:rPr>
        <w:t xml:space="preserve"> Uniform Europees Aanbestedingsdocument</w:t>
      </w:r>
      <w:r w:rsidR="004E6F88" w:rsidRPr="00F75B0C">
        <w:rPr>
          <w:rFonts w:ascii="Corbel" w:hAnsi="Corbel"/>
          <w:sz w:val="18"/>
          <w:szCs w:val="18"/>
          <w:u w:val="single"/>
          <w:lang w:val="nl-NL"/>
        </w:rPr>
        <w:t xml:space="preserve"> </w:t>
      </w:r>
      <w:r w:rsidRPr="00F75B0C">
        <w:rPr>
          <w:rFonts w:ascii="Corbel" w:hAnsi="Corbel"/>
          <w:sz w:val="18"/>
          <w:szCs w:val="18"/>
          <w:lang w:val="nl-NL"/>
        </w:rPr>
        <w:t>in te vullen</w:t>
      </w:r>
      <w:r w:rsidR="00514156" w:rsidRPr="00F75B0C">
        <w:rPr>
          <w:rFonts w:ascii="Corbel" w:hAnsi="Corbel"/>
          <w:sz w:val="18"/>
          <w:szCs w:val="18"/>
          <w:lang w:val="nl-NL"/>
        </w:rPr>
        <w:t xml:space="preserve"> </w:t>
      </w:r>
      <w:r w:rsidRPr="00F75B0C">
        <w:rPr>
          <w:rFonts w:ascii="Corbel" w:hAnsi="Corbel"/>
          <w:sz w:val="18"/>
          <w:szCs w:val="18"/>
          <w:lang w:val="nl-NL"/>
        </w:rPr>
        <w:t>en</w:t>
      </w:r>
      <w:r w:rsidR="004804B5" w:rsidRPr="00F75B0C">
        <w:rPr>
          <w:rFonts w:ascii="Corbel" w:hAnsi="Corbel"/>
          <w:sz w:val="18"/>
          <w:szCs w:val="18"/>
          <w:lang w:val="nl-NL"/>
        </w:rPr>
        <w:t xml:space="preserve"> bij de Inschrijving te voegen</w:t>
      </w:r>
      <w:r w:rsidR="002B453B" w:rsidRPr="00F75B0C">
        <w:rPr>
          <w:rFonts w:ascii="Corbel" w:hAnsi="Corbel"/>
          <w:sz w:val="18"/>
          <w:szCs w:val="18"/>
          <w:lang w:val="nl-NL"/>
        </w:rPr>
        <w:t xml:space="preserve">. </w:t>
      </w:r>
      <w:r w:rsidR="00514156" w:rsidRPr="00F75B0C">
        <w:rPr>
          <w:rFonts w:ascii="Corbel" w:hAnsi="Corbel"/>
          <w:b/>
          <w:sz w:val="18"/>
          <w:szCs w:val="18"/>
          <w:lang w:val="nl-NL" w:eastAsia="nl-NL"/>
        </w:rPr>
        <w:t>Derhalve geldt een handtekening onder de inschrijving ook als een ondertekening van het UEA.</w:t>
      </w:r>
    </w:p>
    <w:p w14:paraId="2630F109" w14:textId="77777777" w:rsidR="00826222" w:rsidRPr="00C25E4D" w:rsidRDefault="00826222" w:rsidP="00925536">
      <w:pPr>
        <w:tabs>
          <w:tab w:val="left" w:pos="567"/>
        </w:tabs>
        <w:spacing w:line="276" w:lineRule="auto"/>
        <w:rPr>
          <w:rFonts w:ascii="Corbel" w:hAnsi="Corbel"/>
          <w:szCs w:val="18"/>
        </w:rPr>
      </w:pPr>
    </w:p>
    <w:p w14:paraId="3E9BADC0" w14:textId="57FA6F5B" w:rsidR="00826222" w:rsidRPr="00C25E4D" w:rsidRDefault="00826222" w:rsidP="00925536">
      <w:pPr>
        <w:numPr>
          <w:ilvl w:val="0"/>
          <w:numId w:val="27"/>
        </w:numPr>
        <w:tabs>
          <w:tab w:val="left" w:pos="567"/>
        </w:tabs>
        <w:spacing w:line="276" w:lineRule="auto"/>
        <w:ind w:left="0" w:firstLine="0"/>
        <w:rPr>
          <w:rFonts w:ascii="Corbel" w:hAnsi="Corbel"/>
          <w:szCs w:val="18"/>
        </w:rPr>
      </w:pPr>
      <w:r w:rsidRPr="00C25E4D">
        <w:rPr>
          <w:rFonts w:ascii="Corbel" w:hAnsi="Corbel"/>
          <w:szCs w:val="18"/>
        </w:rPr>
        <w:t xml:space="preserve">Alle </w:t>
      </w:r>
      <w:r w:rsidR="00595A00" w:rsidRPr="00C25E4D">
        <w:rPr>
          <w:rFonts w:ascii="Corbel" w:hAnsi="Corbel"/>
          <w:szCs w:val="18"/>
        </w:rPr>
        <w:t>combinanten</w:t>
      </w:r>
      <w:r w:rsidRPr="00C25E4D">
        <w:rPr>
          <w:rFonts w:ascii="Corbel" w:hAnsi="Corbel"/>
          <w:szCs w:val="18"/>
        </w:rPr>
        <w:t xml:space="preserve"> dienen </w:t>
      </w:r>
      <w:r w:rsidR="004E6F88">
        <w:rPr>
          <w:rFonts w:ascii="Corbel" w:hAnsi="Corbel"/>
          <w:szCs w:val="18"/>
        </w:rPr>
        <w:t>in het</w:t>
      </w:r>
      <w:r w:rsidR="00595A00" w:rsidRPr="00C25E4D">
        <w:rPr>
          <w:rFonts w:ascii="Corbel" w:hAnsi="Corbel"/>
          <w:szCs w:val="18"/>
        </w:rPr>
        <w:t xml:space="preserve"> </w:t>
      </w:r>
      <w:r w:rsidR="000C7828">
        <w:rPr>
          <w:rFonts w:ascii="Corbel" w:hAnsi="Corbel"/>
          <w:b/>
          <w:szCs w:val="18"/>
        </w:rPr>
        <w:t>Uniform Europees Aanbestedingsdocument</w:t>
      </w:r>
      <w:r w:rsidR="00524055">
        <w:rPr>
          <w:rFonts w:ascii="Corbel" w:hAnsi="Corbel"/>
          <w:b/>
          <w:szCs w:val="18"/>
        </w:rPr>
        <w:t xml:space="preserve"> </w:t>
      </w:r>
      <w:r w:rsidR="00595A00" w:rsidRPr="00C25E4D">
        <w:rPr>
          <w:rFonts w:ascii="Corbel" w:hAnsi="Corbel"/>
          <w:szCs w:val="18"/>
        </w:rPr>
        <w:t xml:space="preserve">de namen van de overige combinanten op te geven. </w:t>
      </w:r>
      <w:r w:rsidR="00524055">
        <w:rPr>
          <w:rFonts w:ascii="Corbel" w:hAnsi="Corbel"/>
          <w:szCs w:val="18"/>
        </w:rPr>
        <w:t>Tevens dient</w:t>
      </w:r>
      <w:r w:rsidR="00595A00" w:rsidRPr="00C25E4D">
        <w:rPr>
          <w:rFonts w:ascii="Corbel" w:hAnsi="Corbel"/>
          <w:szCs w:val="18"/>
        </w:rPr>
        <w:t xml:space="preserve"> </w:t>
      </w:r>
      <w:r w:rsidR="002C67F4">
        <w:rPr>
          <w:rFonts w:ascii="Corbel" w:hAnsi="Corbel"/>
          <w:szCs w:val="18"/>
        </w:rPr>
        <w:t xml:space="preserve">in de aanmeldingsbrief </w:t>
      </w:r>
      <w:r w:rsidR="00595A00" w:rsidRPr="00C25E4D">
        <w:rPr>
          <w:rFonts w:ascii="Corbel" w:hAnsi="Corbel"/>
          <w:szCs w:val="18"/>
        </w:rPr>
        <w:t xml:space="preserve">opgegeven te worden welke </w:t>
      </w:r>
      <w:r w:rsidRPr="00C25E4D">
        <w:rPr>
          <w:rFonts w:ascii="Corbel" w:hAnsi="Corbel"/>
          <w:szCs w:val="18"/>
        </w:rPr>
        <w:t>Ondernem</w:t>
      </w:r>
      <w:r w:rsidR="00B14823" w:rsidRPr="00C25E4D">
        <w:rPr>
          <w:rFonts w:ascii="Corbel" w:hAnsi="Corbel"/>
          <w:szCs w:val="18"/>
        </w:rPr>
        <w:t xml:space="preserve">er </w:t>
      </w:r>
      <w:r w:rsidRPr="00C25E4D">
        <w:rPr>
          <w:rFonts w:ascii="Corbel" w:hAnsi="Corbel"/>
          <w:szCs w:val="18"/>
        </w:rPr>
        <w:t xml:space="preserve">de leiding van het </w:t>
      </w:r>
      <w:r w:rsidR="00BD00D9" w:rsidRPr="00C25E4D">
        <w:rPr>
          <w:rFonts w:ascii="Corbel" w:hAnsi="Corbel"/>
          <w:szCs w:val="18"/>
        </w:rPr>
        <w:t>Samenwerkingsverband (combinatie)</w:t>
      </w:r>
      <w:r w:rsidRPr="00C25E4D">
        <w:rPr>
          <w:rFonts w:ascii="Corbel" w:hAnsi="Corbel"/>
          <w:szCs w:val="18"/>
        </w:rPr>
        <w:t xml:space="preserve"> heeft en als verantwoordelijk gemachtigde (‘penvoerder’) namens het </w:t>
      </w:r>
      <w:r w:rsidR="00BD00D9" w:rsidRPr="00C25E4D">
        <w:rPr>
          <w:rFonts w:ascii="Corbel" w:hAnsi="Corbel"/>
          <w:szCs w:val="18"/>
        </w:rPr>
        <w:t>Samenwerkingsverband (combinatie)</w:t>
      </w:r>
      <w:r w:rsidRPr="00C25E4D">
        <w:rPr>
          <w:rFonts w:ascii="Corbel" w:hAnsi="Corbel"/>
          <w:szCs w:val="18"/>
        </w:rPr>
        <w:t xml:space="preserve"> jegens de Aanbestedende dienst, althans Opdrachtgever, zal optreden. De penvoerder is dus de Onderne</w:t>
      </w:r>
      <w:r w:rsidR="00B14823" w:rsidRPr="00C25E4D">
        <w:rPr>
          <w:rFonts w:ascii="Corbel" w:hAnsi="Corbel"/>
          <w:szCs w:val="18"/>
        </w:rPr>
        <w:t xml:space="preserve">mer </w:t>
      </w:r>
      <w:r w:rsidRPr="00C25E4D">
        <w:rPr>
          <w:rFonts w:ascii="Corbel" w:hAnsi="Corbel"/>
          <w:szCs w:val="18"/>
        </w:rPr>
        <w:t>die</w:t>
      </w:r>
      <w:r w:rsidR="00A375E2" w:rsidRPr="00C25E4D">
        <w:rPr>
          <w:rFonts w:ascii="Corbel" w:hAnsi="Corbel"/>
          <w:szCs w:val="18"/>
        </w:rPr>
        <w:t xml:space="preserve"> door elke combinant </w:t>
      </w:r>
      <w:r w:rsidRPr="00C25E4D">
        <w:rPr>
          <w:rFonts w:ascii="Corbel" w:hAnsi="Corbel"/>
          <w:szCs w:val="18"/>
        </w:rPr>
        <w:t xml:space="preserve">adequaat is gemachtigd om </w:t>
      </w:r>
      <w:r w:rsidR="00A375E2" w:rsidRPr="00C25E4D">
        <w:rPr>
          <w:rFonts w:ascii="Corbel" w:hAnsi="Corbel"/>
          <w:szCs w:val="18"/>
        </w:rPr>
        <w:t>namens het Samenwerkingsverband</w:t>
      </w:r>
      <w:r w:rsidRPr="00C25E4D">
        <w:rPr>
          <w:rFonts w:ascii="Corbel" w:hAnsi="Corbel"/>
          <w:szCs w:val="18"/>
        </w:rPr>
        <w:t xml:space="preserve"> verplichtingen aan te gaan</w:t>
      </w:r>
      <w:r w:rsidR="00A375E2" w:rsidRPr="00C25E4D">
        <w:rPr>
          <w:rFonts w:ascii="Corbel" w:hAnsi="Corbel"/>
          <w:szCs w:val="18"/>
        </w:rPr>
        <w:t xml:space="preserve"> in het kader van deze aanbesteding</w:t>
      </w:r>
      <w:r w:rsidR="00335FA8" w:rsidRPr="00C25E4D">
        <w:rPr>
          <w:rFonts w:ascii="Corbel" w:hAnsi="Corbel"/>
          <w:szCs w:val="18"/>
        </w:rPr>
        <w:t>.</w:t>
      </w:r>
      <w:r w:rsidR="00595A00" w:rsidRPr="00C25E4D">
        <w:rPr>
          <w:rFonts w:ascii="Corbel" w:hAnsi="Corbel"/>
          <w:szCs w:val="18"/>
        </w:rPr>
        <w:t xml:space="preserve"> Onder</w:t>
      </w:r>
      <w:r w:rsidR="00C71605" w:rsidRPr="00C71605">
        <w:rPr>
          <w:rFonts w:ascii="Corbel" w:hAnsi="Corbel"/>
          <w:szCs w:val="18"/>
        </w:rPr>
        <w:t>(deel II)</w:t>
      </w:r>
      <w:r w:rsidR="00595A00" w:rsidRPr="00C25E4D">
        <w:rPr>
          <w:rFonts w:ascii="Corbel" w:hAnsi="Corbel"/>
          <w:szCs w:val="18"/>
        </w:rPr>
        <w:t xml:space="preserve"> dienen combinanten op te geven voor welke geschiktheidseisen binnen het Samenwerkingsverband (combinatie) een beroep op zijn onderneming wordt gedaan.</w:t>
      </w:r>
    </w:p>
    <w:p w14:paraId="75658387" w14:textId="77777777" w:rsidR="00826222" w:rsidRPr="00C25E4D" w:rsidRDefault="00826222" w:rsidP="00925536">
      <w:pPr>
        <w:tabs>
          <w:tab w:val="left" w:pos="567"/>
        </w:tabs>
        <w:spacing w:line="276" w:lineRule="auto"/>
        <w:rPr>
          <w:rFonts w:ascii="Corbel" w:hAnsi="Corbel"/>
          <w:szCs w:val="18"/>
        </w:rPr>
      </w:pPr>
    </w:p>
    <w:p w14:paraId="5273B7A5" w14:textId="4875C13B" w:rsidR="00826222" w:rsidRPr="00C25E4D" w:rsidRDefault="00826222" w:rsidP="00925536">
      <w:pPr>
        <w:numPr>
          <w:ilvl w:val="0"/>
          <w:numId w:val="27"/>
        </w:numPr>
        <w:tabs>
          <w:tab w:val="left" w:pos="567"/>
        </w:tabs>
        <w:spacing w:line="276" w:lineRule="auto"/>
        <w:ind w:left="0" w:firstLine="0"/>
        <w:rPr>
          <w:rFonts w:ascii="Corbel" w:hAnsi="Corbel"/>
          <w:szCs w:val="18"/>
        </w:rPr>
      </w:pPr>
      <w:r w:rsidRPr="00C25E4D">
        <w:rPr>
          <w:rFonts w:ascii="Corbel" w:hAnsi="Corbel"/>
          <w:szCs w:val="18"/>
        </w:rPr>
        <w:t xml:space="preserve">Door het invullen en rechtsgeldig ondertekenen van </w:t>
      </w:r>
      <w:r w:rsidR="004E6F88">
        <w:rPr>
          <w:rFonts w:ascii="Corbel" w:hAnsi="Corbel"/>
          <w:szCs w:val="18"/>
        </w:rPr>
        <w:t xml:space="preserve">het </w:t>
      </w:r>
      <w:r w:rsidR="004E6F88" w:rsidRPr="004E6F88">
        <w:rPr>
          <w:rFonts w:ascii="Corbel" w:hAnsi="Corbel"/>
          <w:b/>
          <w:szCs w:val="18"/>
        </w:rPr>
        <w:t>Uniform Europees Aanbestedingsdocument</w:t>
      </w:r>
      <w:r w:rsidRPr="00C25E4D">
        <w:rPr>
          <w:rFonts w:ascii="Corbel" w:hAnsi="Corbel"/>
          <w:b/>
          <w:bCs/>
          <w:szCs w:val="18"/>
        </w:rPr>
        <w:t xml:space="preserve"> </w:t>
      </w:r>
      <w:r w:rsidR="00A375E2" w:rsidRPr="00C25E4D">
        <w:rPr>
          <w:rFonts w:ascii="Corbel" w:hAnsi="Corbel"/>
          <w:szCs w:val="18"/>
        </w:rPr>
        <w:t xml:space="preserve">verklaart elke combinant </w:t>
      </w:r>
      <w:r w:rsidRPr="00C25E4D">
        <w:rPr>
          <w:rFonts w:ascii="Corbel" w:hAnsi="Corbel"/>
          <w:szCs w:val="18"/>
        </w:rPr>
        <w:t xml:space="preserve">dat hij </w:t>
      </w:r>
      <w:r w:rsidRPr="00C25E4D">
        <w:rPr>
          <w:rFonts w:ascii="Corbel" w:hAnsi="Corbel"/>
          <w:iCs/>
          <w:szCs w:val="18"/>
        </w:rPr>
        <w:t xml:space="preserve">gezamenlijk en hoofdelijk aansprakelijk is </w:t>
      </w:r>
      <w:r w:rsidRPr="00C25E4D">
        <w:rPr>
          <w:rFonts w:ascii="Corbel" w:hAnsi="Corbel"/>
          <w:szCs w:val="18"/>
        </w:rPr>
        <w:t>voor de nakoming van de verplichtingen uit hoofde van de Inschrijving en de Overeenkomst</w:t>
      </w:r>
      <w:r w:rsidR="00514156" w:rsidRPr="00514156">
        <w:rPr>
          <w:rFonts w:ascii="Corbel" w:hAnsi="Corbel"/>
          <w:szCs w:val="18"/>
        </w:rPr>
        <w:t>. Ondertekening van het formulier is niet verplicht als de handtekening betrekking heeft op meerdere documenten waarvan de eigen verklaring er 1 is (artikel 2 lid 2 Aanbestedingsbesluit).</w:t>
      </w:r>
      <w:r w:rsidRPr="00C25E4D">
        <w:rPr>
          <w:rFonts w:ascii="Corbel" w:hAnsi="Corbel"/>
          <w:szCs w:val="18"/>
        </w:rPr>
        <w:t xml:space="preserve"> </w:t>
      </w:r>
    </w:p>
    <w:p w14:paraId="3C591A78" w14:textId="77777777" w:rsidR="00826222" w:rsidRPr="00C25E4D" w:rsidRDefault="00826222" w:rsidP="00925536">
      <w:pPr>
        <w:tabs>
          <w:tab w:val="left" w:pos="567"/>
        </w:tabs>
        <w:spacing w:line="276" w:lineRule="auto"/>
        <w:rPr>
          <w:rFonts w:ascii="Corbel" w:hAnsi="Corbel"/>
          <w:szCs w:val="18"/>
        </w:rPr>
      </w:pPr>
    </w:p>
    <w:p w14:paraId="41594C27" w14:textId="77777777" w:rsidR="00826222" w:rsidRPr="00C25E4D" w:rsidRDefault="00826222" w:rsidP="00925536">
      <w:pPr>
        <w:numPr>
          <w:ilvl w:val="0"/>
          <w:numId w:val="27"/>
        </w:numPr>
        <w:tabs>
          <w:tab w:val="left" w:pos="567"/>
        </w:tabs>
        <w:spacing w:line="276" w:lineRule="auto"/>
        <w:ind w:left="0" w:firstLine="0"/>
        <w:rPr>
          <w:rFonts w:ascii="Corbel" w:hAnsi="Corbel"/>
          <w:szCs w:val="18"/>
        </w:rPr>
      </w:pPr>
      <w:r w:rsidRPr="00C25E4D">
        <w:rPr>
          <w:rFonts w:ascii="Corbel" w:hAnsi="Corbel"/>
          <w:szCs w:val="18"/>
        </w:rPr>
        <w:t xml:space="preserve">Een </w:t>
      </w:r>
      <w:r w:rsidR="00BD00D9" w:rsidRPr="00C25E4D">
        <w:rPr>
          <w:rFonts w:ascii="Corbel" w:hAnsi="Corbel"/>
          <w:szCs w:val="18"/>
        </w:rPr>
        <w:t>Samenwerkingsverband (combinatie)</w:t>
      </w:r>
      <w:r w:rsidRPr="00C25E4D">
        <w:rPr>
          <w:rFonts w:ascii="Corbel" w:hAnsi="Corbel"/>
          <w:szCs w:val="18"/>
        </w:rPr>
        <w:t xml:space="preserve"> in oprichting of een </w:t>
      </w:r>
      <w:r w:rsidR="00BD00D9" w:rsidRPr="00C25E4D">
        <w:rPr>
          <w:rFonts w:ascii="Corbel" w:hAnsi="Corbel"/>
          <w:szCs w:val="18"/>
        </w:rPr>
        <w:t>Samenwerkingsverband (combinatie)</w:t>
      </w:r>
      <w:r w:rsidRPr="00C25E4D">
        <w:rPr>
          <w:rFonts w:ascii="Corbel" w:hAnsi="Corbel"/>
          <w:szCs w:val="18"/>
        </w:rPr>
        <w:t xml:space="preserve"> dat zich niet organiseert als één rechtspersoon, hoeft als </w:t>
      </w:r>
      <w:r w:rsidR="00BD00D9" w:rsidRPr="00C25E4D">
        <w:rPr>
          <w:rFonts w:ascii="Corbel" w:hAnsi="Corbel"/>
          <w:szCs w:val="18"/>
        </w:rPr>
        <w:t>Samenwerkingsverband (combinatie)</w:t>
      </w:r>
      <w:r w:rsidRPr="00C25E4D">
        <w:rPr>
          <w:rFonts w:ascii="Corbel" w:hAnsi="Corbel"/>
          <w:szCs w:val="18"/>
        </w:rPr>
        <w:t xml:space="preserve"> geen bewijs van inschrijving in een nationaal beroeps- of handelsregister in te dienen. De afzonderlijke </w:t>
      </w:r>
      <w:r w:rsidR="00A375E2" w:rsidRPr="00C25E4D">
        <w:rPr>
          <w:rFonts w:ascii="Corbel" w:hAnsi="Corbel"/>
          <w:szCs w:val="18"/>
        </w:rPr>
        <w:t xml:space="preserve">combinanten </w:t>
      </w:r>
      <w:r w:rsidRPr="00C25E4D">
        <w:rPr>
          <w:rFonts w:ascii="Corbel" w:hAnsi="Corbel"/>
          <w:szCs w:val="18"/>
        </w:rPr>
        <w:t>dienen dit</w:t>
      </w:r>
      <w:r w:rsidR="003801DE">
        <w:rPr>
          <w:rFonts w:ascii="Corbel" w:hAnsi="Corbel"/>
          <w:szCs w:val="18"/>
        </w:rPr>
        <w:t xml:space="preserve"> in dat geval</w:t>
      </w:r>
      <w:r w:rsidRPr="00C25E4D">
        <w:rPr>
          <w:rFonts w:ascii="Corbel" w:hAnsi="Corbel"/>
          <w:szCs w:val="18"/>
        </w:rPr>
        <w:t xml:space="preserve"> wel te doen.</w:t>
      </w:r>
    </w:p>
    <w:p w14:paraId="19CB56DA" w14:textId="77777777" w:rsidR="00826222" w:rsidRPr="00C25E4D" w:rsidRDefault="00826222" w:rsidP="00925536">
      <w:pPr>
        <w:tabs>
          <w:tab w:val="left" w:pos="567"/>
        </w:tabs>
        <w:spacing w:line="276" w:lineRule="auto"/>
        <w:rPr>
          <w:rFonts w:ascii="Corbel" w:hAnsi="Corbel"/>
          <w:szCs w:val="18"/>
        </w:rPr>
      </w:pPr>
    </w:p>
    <w:p w14:paraId="28CFA524" w14:textId="77777777" w:rsidR="00826222" w:rsidRPr="00C25E4D" w:rsidRDefault="00826222" w:rsidP="00925536">
      <w:pPr>
        <w:numPr>
          <w:ilvl w:val="0"/>
          <w:numId w:val="27"/>
        </w:numPr>
        <w:tabs>
          <w:tab w:val="left" w:pos="567"/>
        </w:tabs>
        <w:spacing w:line="276" w:lineRule="auto"/>
        <w:ind w:left="0" w:firstLine="0"/>
        <w:rPr>
          <w:rFonts w:ascii="Corbel" w:hAnsi="Corbel"/>
          <w:szCs w:val="18"/>
        </w:rPr>
      </w:pPr>
      <w:r w:rsidRPr="00C25E4D">
        <w:rPr>
          <w:rFonts w:ascii="Corbel" w:hAnsi="Corbel"/>
          <w:szCs w:val="18"/>
        </w:rPr>
        <w:t xml:space="preserve">De uitsluitingsgronden </w:t>
      </w:r>
      <w:r w:rsidR="00B14823" w:rsidRPr="00C25E4D">
        <w:rPr>
          <w:rFonts w:ascii="Corbel" w:hAnsi="Corbel"/>
          <w:szCs w:val="18"/>
        </w:rPr>
        <w:t xml:space="preserve">die van toepassing zijn op deze aanbesteding </w:t>
      </w:r>
      <w:r w:rsidRPr="00C25E4D">
        <w:rPr>
          <w:rFonts w:ascii="Corbel" w:hAnsi="Corbel"/>
          <w:szCs w:val="18"/>
        </w:rPr>
        <w:t xml:space="preserve">gelden voor het </w:t>
      </w:r>
      <w:r w:rsidR="00BD00D9" w:rsidRPr="00C25E4D">
        <w:rPr>
          <w:rFonts w:ascii="Corbel" w:hAnsi="Corbel"/>
          <w:szCs w:val="18"/>
        </w:rPr>
        <w:t>Samenwerkingsverband (combinatie)</w:t>
      </w:r>
      <w:r w:rsidRPr="00C25E4D">
        <w:rPr>
          <w:rFonts w:ascii="Corbel" w:hAnsi="Corbel"/>
          <w:szCs w:val="18"/>
        </w:rPr>
        <w:t xml:space="preserve"> als geheel</w:t>
      </w:r>
      <w:r w:rsidR="00A375E2" w:rsidRPr="00C25E4D">
        <w:rPr>
          <w:rFonts w:ascii="Corbel" w:hAnsi="Corbel"/>
          <w:szCs w:val="18"/>
        </w:rPr>
        <w:t xml:space="preserve"> én voor de individuele combinanten</w:t>
      </w:r>
      <w:r w:rsidRPr="00C25E4D">
        <w:rPr>
          <w:rFonts w:ascii="Corbel" w:hAnsi="Corbel"/>
          <w:szCs w:val="18"/>
        </w:rPr>
        <w:t>. Indien een uits</w:t>
      </w:r>
      <w:r w:rsidR="00A375E2" w:rsidRPr="00C25E4D">
        <w:rPr>
          <w:rFonts w:ascii="Corbel" w:hAnsi="Corbel"/>
          <w:szCs w:val="18"/>
        </w:rPr>
        <w:t>luitingsgrond op één van de combinanten</w:t>
      </w:r>
      <w:r w:rsidRPr="00C25E4D">
        <w:rPr>
          <w:rFonts w:ascii="Corbel" w:hAnsi="Corbel"/>
          <w:szCs w:val="18"/>
        </w:rPr>
        <w:t xml:space="preserve"> van toepassing is </w:t>
      </w:r>
      <w:r w:rsidR="00335FA8" w:rsidRPr="00C25E4D">
        <w:rPr>
          <w:rFonts w:ascii="Corbel" w:hAnsi="Corbel"/>
          <w:szCs w:val="18"/>
        </w:rPr>
        <w:t>leidt dit</w:t>
      </w:r>
      <w:r w:rsidRPr="00C25E4D">
        <w:rPr>
          <w:rFonts w:ascii="Corbel" w:hAnsi="Corbel"/>
          <w:szCs w:val="18"/>
        </w:rPr>
        <w:t xml:space="preserve"> tot uitsluiting van het gehele </w:t>
      </w:r>
      <w:r w:rsidR="00BD00D9" w:rsidRPr="00C25E4D">
        <w:rPr>
          <w:rFonts w:ascii="Corbel" w:hAnsi="Corbel"/>
          <w:szCs w:val="18"/>
        </w:rPr>
        <w:t>Samenwerkingsverband (combinatie)</w:t>
      </w:r>
      <w:r w:rsidRPr="00C25E4D">
        <w:rPr>
          <w:rFonts w:ascii="Corbel" w:hAnsi="Corbel"/>
          <w:szCs w:val="18"/>
        </w:rPr>
        <w:t>.</w:t>
      </w:r>
    </w:p>
    <w:p w14:paraId="40FF158B" w14:textId="77777777" w:rsidR="00826222" w:rsidRPr="00C25E4D" w:rsidRDefault="00826222" w:rsidP="00925536">
      <w:pPr>
        <w:tabs>
          <w:tab w:val="left" w:pos="567"/>
        </w:tabs>
        <w:spacing w:line="276" w:lineRule="auto"/>
        <w:rPr>
          <w:rFonts w:ascii="Corbel" w:hAnsi="Corbel"/>
          <w:szCs w:val="18"/>
        </w:rPr>
      </w:pPr>
    </w:p>
    <w:p w14:paraId="14EA4992" w14:textId="77777777" w:rsidR="00B30476" w:rsidRPr="003801DE" w:rsidRDefault="00826222" w:rsidP="00925536">
      <w:pPr>
        <w:numPr>
          <w:ilvl w:val="0"/>
          <w:numId w:val="27"/>
        </w:numPr>
        <w:tabs>
          <w:tab w:val="left" w:pos="567"/>
        </w:tabs>
        <w:spacing w:line="276" w:lineRule="auto"/>
        <w:ind w:left="0" w:firstLine="0"/>
        <w:rPr>
          <w:rFonts w:ascii="Corbel" w:hAnsi="Corbel"/>
          <w:szCs w:val="18"/>
        </w:rPr>
      </w:pPr>
      <w:r w:rsidRPr="00C25E4D">
        <w:rPr>
          <w:rFonts w:ascii="Corbel" w:hAnsi="Corbel"/>
          <w:szCs w:val="18"/>
        </w:rPr>
        <w:t xml:space="preserve">Bij de </w:t>
      </w:r>
      <w:r w:rsidR="00A375E2" w:rsidRPr="00C25E4D">
        <w:rPr>
          <w:rFonts w:ascii="Corbel" w:hAnsi="Corbel"/>
          <w:szCs w:val="18"/>
        </w:rPr>
        <w:t>toetsing</w:t>
      </w:r>
      <w:r w:rsidRPr="00C25E4D">
        <w:rPr>
          <w:rFonts w:ascii="Corbel" w:hAnsi="Corbel"/>
          <w:szCs w:val="18"/>
        </w:rPr>
        <w:t xml:space="preserve"> van de Inschrijving zal het </w:t>
      </w:r>
      <w:r w:rsidR="00BD00D9" w:rsidRPr="00C25E4D">
        <w:rPr>
          <w:rFonts w:ascii="Corbel" w:hAnsi="Corbel"/>
          <w:szCs w:val="18"/>
        </w:rPr>
        <w:t>Samenwerkingsverband (combinatie)</w:t>
      </w:r>
      <w:r w:rsidRPr="00C25E4D">
        <w:rPr>
          <w:rFonts w:ascii="Corbel" w:hAnsi="Corbel"/>
          <w:szCs w:val="18"/>
        </w:rPr>
        <w:t xml:space="preserve"> met betrekking tot de geschiktheidseisen </w:t>
      </w:r>
      <w:r w:rsidR="00B14823" w:rsidRPr="00C25E4D">
        <w:rPr>
          <w:rFonts w:ascii="Corbel" w:hAnsi="Corbel"/>
          <w:szCs w:val="18"/>
        </w:rPr>
        <w:t xml:space="preserve">die van toepassing zijn op deze aanbesteding </w:t>
      </w:r>
      <w:r w:rsidRPr="00C25E4D">
        <w:rPr>
          <w:rFonts w:ascii="Corbel" w:hAnsi="Corbel"/>
          <w:szCs w:val="18"/>
        </w:rPr>
        <w:t>als één geheel worden beschouwd, tenzij uitdrukkelijk anders bepaald</w:t>
      </w:r>
      <w:r w:rsidR="003801DE">
        <w:rPr>
          <w:rFonts w:ascii="Corbel" w:hAnsi="Corbel"/>
          <w:szCs w:val="18"/>
        </w:rPr>
        <w:t>.</w:t>
      </w:r>
    </w:p>
    <w:p w14:paraId="7B1511DE" w14:textId="77777777" w:rsidR="00B30476" w:rsidRPr="001547B6" w:rsidRDefault="00B30476" w:rsidP="00925536">
      <w:pPr>
        <w:tabs>
          <w:tab w:val="left" w:pos="567"/>
        </w:tabs>
        <w:spacing w:line="276" w:lineRule="auto"/>
        <w:rPr>
          <w:rFonts w:ascii="Corbel" w:hAnsi="Corbel"/>
          <w:szCs w:val="18"/>
        </w:rPr>
      </w:pPr>
    </w:p>
    <w:p w14:paraId="725B7BD0" w14:textId="77777777" w:rsidR="00826222" w:rsidRPr="00C25E4D" w:rsidRDefault="00B14823" w:rsidP="00925536">
      <w:pPr>
        <w:numPr>
          <w:ilvl w:val="0"/>
          <w:numId w:val="27"/>
        </w:numPr>
        <w:tabs>
          <w:tab w:val="left" w:pos="567"/>
        </w:tabs>
        <w:spacing w:line="276" w:lineRule="auto"/>
        <w:ind w:left="0" w:firstLine="0"/>
        <w:rPr>
          <w:rFonts w:ascii="Corbel" w:hAnsi="Corbel"/>
          <w:szCs w:val="18"/>
        </w:rPr>
      </w:pPr>
      <w:r w:rsidRPr="00C25E4D">
        <w:rPr>
          <w:rFonts w:ascii="Corbel" w:hAnsi="Corbel"/>
          <w:szCs w:val="18"/>
        </w:rPr>
        <w:t>Tijdens de looptijd van de Overeenkomst</w:t>
      </w:r>
      <w:r w:rsidR="00826222" w:rsidRPr="00C25E4D">
        <w:rPr>
          <w:rFonts w:ascii="Corbel" w:hAnsi="Corbel"/>
          <w:szCs w:val="18"/>
        </w:rPr>
        <w:t xml:space="preserve"> mag het </w:t>
      </w:r>
      <w:r w:rsidR="00BD00D9" w:rsidRPr="00C25E4D">
        <w:rPr>
          <w:rFonts w:ascii="Corbel" w:hAnsi="Corbel"/>
          <w:szCs w:val="18"/>
        </w:rPr>
        <w:t>Samenwerkingsverband (combinatie)</w:t>
      </w:r>
      <w:r w:rsidR="00826222" w:rsidRPr="00C25E4D">
        <w:rPr>
          <w:rFonts w:ascii="Corbel" w:hAnsi="Corbel"/>
          <w:szCs w:val="18"/>
        </w:rPr>
        <w:t xml:space="preserve"> alleen </w:t>
      </w:r>
      <w:r w:rsidRPr="00C25E4D">
        <w:rPr>
          <w:rFonts w:ascii="Corbel" w:hAnsi="Corbel"/>
          <w:szCs w:val="18"/>
        </w:rPr>
        <w:t xml:space="preserve">zijn </w:t>
      </w:r>
      <w:r w:rsidR="00826222" w:rsidRPr="00C25E4D">
        <w:rPr>
          <w:rFonts w:ascii="Corbel" w:hAnsi="Corbel"/>
          <w:szCs w:val="18"/>
        </w:rPr>
        <w:t xml:space="preserve">samenstelling wijzigen na </w:t>
      </w:r>
      <w:r w:rsidR="003F6397" w:rsidRPr="00C25E4D">
        <w:rPr>
          <w:rFonts w:ascii="Corbel" w:hAnsi="Corbel"/>
          <w:szCs w:val="18"/>
        </w:rPr>
        <w:t>Schriftelijk</w:t>
      </w:r>
      <w:r w:rsidR="00826222" w:rsidRPr="00C25E4D">
        <w:rPr>
          <w:rFonts w:ascii="Corbel" w:hAnsi="Corbel"/>
          <w:szCs w:val="18"/>
        </w:rPr>
        <w:t>e toestemming van de Aanbestedende dienst.</w:t>
      </w:r>
    </w:p>
    <w:p w14:paraId="3AA9D8AB" w14:textId="77777777" w:rsidR="00826222" w:rsidRPr="00C25E4D" w:rsidRDefault="00826222" w:rsidP="00925536">
      <w:pPr>
        <w:pStyle w:val="Kop2"/>
        <w:numPr>
          <w:ilvl w:val="2"/>
          <w:numId w:val="6"/>
        </w:numPr>
        <w:tabs>
          <w:tab w:val="left" w:pos="6379"/>
        </w:tabs>
        <w:spacing w:before="240" w:after="120" w:line="276" w:lineRule="auto"/>
        <w:ind w:left="0" w:firstLine="0"/>
        <w:rPr>
          <w:rFonts w:ascii="Corbel" w:hAnsi="Corbel"/>
          <w:sz w:val="18"/>
          <w:szCs w:val="18"/>
        </w:rPr>
      </w:pPr>
      <w:bookmarkStart w:id="59" w:name="_Toc379550303"/>
      <w:bookmarkStart w:id="60" w:name="_Toc423900672"/>
      <w:bookmarkStart w:id="61" w:name="_Toc445911301"/>
      <w:bookmarkStart w:id="62" w:name="OLE_LINK5"/>
      <w:bookmarkStart w:id="63" w:name="OLE_LINK6"/>
      <w:bookmarkStart w:id="64" w:name="_Toc447864215"/>
      <w:bookmarkStart w:id="65" w:name="_Toc169359417"/>
      <w:r w:rsidRPr="00C25E4D">
        <w:rPr>
          <w:rFonts w:ascii="Corbel" w:hAnsi="Corbel"/>
          <w:sz w:val="18"/>
          <w:szCs w:val="18"/>
        </w:rPr>
        <w:t xml:space="preserve">Het doen van een beroep op een </w:t>
      </w:r>
      <w:r w:rsidR="00335FA8" w:rsidRPr="00C25E4D">
        <w:rPr>
          <w:rFonts w:ascii="Corbel" w:hAnsi="Corbel"/>
          <w:sz w:val="18"/>
          <w:szCs w:val="18"/>
        </w:rPr>
        <w:t>D</w:t>
      </w:r>
      <w:r w:rsidRPr="00C25E4D">
        <w:rPr>
          <w:rFonts w:ascii="Corbel" w:hAnsi="Corbel"/>
          <w:sz w:val="18"/>
          <w:szCs w:val="18"/>
        </w:rPr>
        <w:t>erde</w:t>
      </w:r>
      <w:bookmarkEnd w:id="59"/>
      <w:bookmarkEnd w:id="60"/>
      <w:bookmarkEnd w:id="61"/>
      <w:bookmarkEnd w:id="62"/>
      <w:bookmarkEnd w:id="63"/>
      <w:bookmarkEnd w:id="64"/>
      <w:bookmarkEnd w:id="65"/>
      <w:r w:rsidR="00335FA8" w:rsidRPr="00C25E4D">
        <w:rPr>
          <w:rFonts w:ascii="Corbel" w:hAnsi="Corbel"/>
          <w:sz w:val="18"/>
          <w:szCs w:val="18"/>
        </w:rPr>
        <w:t xml:space="preserve"> </w:t>
      </w:r>
    </w:p>
    <w:p w14:paraId="20E9E693" w14:textId="77777777" w:rsidR="00B14823" w:rsidRPr="00C25E4D" w:rsidRDefault="00826222" w:rsidP="00925536">
      <w:pPr>
        <w:tabs>
          <w:tab w:val="left" w:pos="567"/>
        </w:tabs>
        <w:spacing w:line="276" w:lineRule="auto"/>
        <w:rPr>
          <w:rFonts w:ascii="Corbel" w:hAnsi="Corbel"/>
          <w:szCs w:val="18"/>
        </w:rPr>
      </w:pPr>
      <w:r w:rsidRPr="00C25E4D">
        <w:rPr>
          <w:rFonts w:ascii="Corbel" w:hAnsi="Corbel"/>
          <w:szCs w:val="18"/>
        </w:rPr>
        <w:t xml:space="preserve">Inschrijvers kunnen </w:t>
      </w:r>
      <w:r w:rsidR="00B14823" w:rsidRPr="00C25E4D">
        <w:rPr>
          <w:rFonts w:ascii="Corbel" w:hAnsi="Corbel"/>
          <w:szCs w:val="18"/>
        </w:rPr>
        <w:t>zich om twee redenen beroepen op een Derde:</w:t>
      </w:r>
    </w:p>
    <w:p w14:paraId="483F4FB2" w14:textId="77777777" w:rsidR="00B14823" w:rsidRPr="00C25E4D" w:rsidRDefault="00B14823" w:rsidP="00925536">
      <w:pPr>
        <w:tabs>
          <w:tab w:val="left" w:pos="567"/>
        </w:tabs>
        <w:spacing w:line="276" w:lineRule="auto"/>
        <w:rPr>
          <w:rFonts w:ascii="Corbel" w:hAnsi="Corbel"/>
          <w:szCs w:val="18"/>
        </w:rPr>
      </w:pPr>
    </w:p>
    <w:p w14:paraId="1F11B38C" w14:textId="77777777" w:rsidR="004A6E36" w:rsidRDefault="006C5AB6" w:rsidP="004A6E36">
      <w:pPr>
        <w:pStyle w:val="Lijstalinea"/>
        <w:numPr>
          <w:ilvl w:val="0"/>
          <w:numId w:val="22"/>
        </w:numPr>
        <w:tabs>
          <w:tab w:val="left" w:pos="567"/>
        </w:tabs>
        <w:spacing w:line="276" w:lineRule="auto"/>
        <w:rPr>
          <w:rFonts w:ascii="Corbel" w:hAnsi="Corbel"/>
          <w:sz w:val="18"/>
          <w:szCs w:val="18"/>
          <w:lang w:val="nl-NL"/>
        </w:rPr>
      </w:pPr>
      <w:r w:rsidRPr="00982497">
        <w:rPr>
          <w:rFonts w:ascii="Corbel" w:hAnsi="Corbel"/>
          <w:sz w:val="18"/>
          <w:szCs w:val="18"/>
          <w:lang w:val="nl-NL"/>
        </w:rPr>
        <w:t>Om</w:t>
      </w:r>
      <w:r w:rsidR="00B14823" w:rsidRPr="00982497">
        <w:rPr>
          <w:rFonts w:ascii="Corbel" w:hAnsi="Corbel"/>
          <w:sz w:val="18"/>
          <w:szCs w:val="18"/>
          <w:lang w:val="nl-NL"/>
        </w:rPr>
        <w:t xml:space="preserve"> aan de geschiktheidseisen te kunnen voldoen, en/of</w:t>
      </w:r>
    </w:p>
    <w:p w14:paraId="40398696" w14:textId="58E33268" w:rsidR="00B14823" w:rsidRPr="004A6E36" w:rsidRDefault="00B14823" w:rsidP="004A6E36">
      <w:pPr>
        <w:pStyle w:val="Lijstalinea"/>
        <w:numPr>
          <w:ilvl w:val="0"/>
          <w:numId w:val="22"/>
        </w:numPr>
        <w:tabs>
          <w:tab w:val="left" w:pos="567"/>
        </w:tabs>
        <w:spacing w:line="276" w:lineRule="auto"/>
        <w:rPr>
          <w:rFonts w:ascii="Corbel" w:hAnsi="Corbel"/>
          <w:sz w:val="18"/>
          <w:szCs w:val="18"/>
          <w:lang w:val="nl-NL"/>
        </w:rPr>
      </w:pPr>
      <w:r w:rsidRPr="004A6E36">
        <w:rPr>
          <w:rFonts w:ascii="Corbel" w:hAnsi="Corbel"/>
          <w:sz w:val="18"/>
          <w:szCs w:val="18"/>
          <w:lang w:val="nl-NL"/>
        </w:rPr>
        <w:t>(</w:t>
      </w:r>
      <w:r w:rsidR="006C5AB6" w:rsidRPr="004A6E36">
        <w:rPr>
          <w:rFonts w:ascii="Corbel" w:hAnsi="Corbel"/>
          <w:sz w:val="18"/>
          <w:szCs w:val="18"/>
          <w:lang w:val="nl-NL"/>
        </w:rPr>
        <w:t>Uitsluitend</w:t>
      </w:r>
      <w:r w:rsidRPr="004A6E36">
        <w:rPr>
          <w:rFonts w:ascii="Corbel" w:hAnsi="Corbel"/>
          <w:sz w:val="18"/>
          <w:szCs w:val="18"/>
          <w:lang w:val="nl-NL"/>
        </w:rPr>
        <w:t>) rondom de uitvoering van de Opdracht.</w:t>
      </w:r>
    </w:p>
    <w:p w14:paraId="79ECF271" w14:textId="77777777" w:rsidR="00B14823" w:rsidRPr="00C25E4D" w:rsidRDefault="00B14823" w:rsidP="00925536">
      <w:pPr>
        <w:tabs>
          <w:tab w:val="left" w:pos="567"/>
        </w:tabs>
        <w:spacing w:line="276" w:lineRule="auto"/>
        <w:rPr>
          <w:rFonts w:ascii="Corbel" w:hAnsi="Corbel"/>
          <w:szCs w:val="18"/>
        </w:rPr>
      </w:pPr>
    </w:p>
    <w:p w14:paraId="121DE3F9" w14:textId="77777777" w:rsidR="00335FA8" w:rsidRPr="00C25E4D" w:rsidRDefault="00DA1C21" w:rsidP="00925536">
      <w:pPr>
        <w:tabs>
          <w:tab w:val="left" w:pos="567"/>
        </w:tabs>
        <w:spacing w:line="276" w:lineRule="auto"/>
        <w:rPr>
          <w:rFonts w:ascii="Corbel" w:hAnsi="Corbel"/>
          <w:szCs w:val="18"/>
        </w:rPr>
      </w:pPr>
      <w:r>
        <w:rPr>
          <w:rFonts w:ascii="Corbel" w:hAnsi="Corbel"/>
          <w:szCs w:val="18"/>
        </w:rPr>
        <w:t>Onder een Derde wordt onder andere verstaan:</w:t>
      </w:r>
      <w:r w:rsidRPr="00C25E4D">
        <w:rPr>
          <w:rFonts w:ascii="Corbel" w:hAnsi="Corbel"/>
          <w:szCs w:val="18"/>
        </w:rPr>
        <w:t xml:space="preserve"> een onderaannemer, een onderneming uit dezelfde holding als waartoe de</w:t>
      </w:r>
      <w:r>
        <w:rPr>
          <w:rFonts w:ascii="Corbel" w:hAnsi="Corbel"/>
          <w:szCs w:val="18"/>
        </w:rPr>
        <w:t xml:space="preserve"> Inschrijver </w:t>
      </w:r>
      <w:r w:rsidRPr="00C25E4D">
        <w:rPr>
          <w:rFonts w:ascii="Corbel" w:hAnsi="Corbel"/>
          <w:szCs w:val="18"/>
        </w:rPr>
        <w:t>behoort</w:t>
      </w:r>
      <w:r>
        <w:rPr>
          <w:rFonts w:ascii="Corbel" w:hAnsi="Corbel"/>
          <w:szCs w:val="18"/>
        </w:rPr>
        <w:t xml:space="preserve"> en</w:t>
      </w:r>
      <w:r w:rsidRPr="00C25E4D">
        <w:rPr>
          <w:rFonts w:ascii="Corbel" w:hAnsi="Corbel"/>
          <w:szCs w:val="18"/>
        </w:rPr>
        <w:t xml:space="preserve"> een andere </w:t>
      </w:r>
      <w:r>
        <w:rPr>
          <w:rFonts w:ascii="Corbel" w:hAnsi="Corbel"/>
          <w:szCs w:val="18"/>
        </w:rPr>
        <w:t>Ondernemer</w:t>
      </w:r>
      <w:r w:rsidRPr="00C25E4D">
        <w:rPr>
          <w:rFonts w:ascii="Corbel" w:hAnsi="Corbel"/>
          <w:szCs w:val="18"/>
        </w:rPr>
        <w:t xml:space="preserve"> waarmee de</w:t>
      </w:r>
      <w:r>
        <w:rPr>
          <w:rFonts w:ascii="Corbel" w:hAnsi="Corbel"/>
          <w:szCs w:val="18"/>
        </w:rPr>
        <w:t xml:space="preserve"> Inschrijver</w:t>
      </w:r>
      <w:r w:rsidRPr="00C25E4D">
        <w:rPr>
          <w:rFonts w:ascii="Corbel" w:hAnsi="Corbel"/>
          <w:szCs w:val="18"/>
        </w:rPr>
        <w:t xml:space="preserve"> een overeenkomst heeft</w:t>
      </w:r>
      <w:r>
        <w:rPr>
          <w:rFonts w:ascii="Corbel" w:hAnsi="Corbel"/>
          <w:szCs w:val="18"/>
        </w:rPr>
        <w:t>. Indien een beroep op een D</w:t>
      </w:r>
      <w:r w:rsidR="00595A00" w:rsidRPr="00C25E4D">
        <w:rPr>
          <w:rFonts w:ascii="Corbel" w:hAnsi="Corbel"/>
          <w:szCs w:val="18"/>
        </w:rPr>
        <w:t>erde plaatsvindt gelden,</w:t>
      </w:r>
      <w:r w:rsidR="00335FA8" w:rsidRPr="00C25E4D">
        <w:rPr>
          <w:rFonts w:ascii="Corbel" w:hAnsi="Corbel"/>
          <w:szCs w:val="18"/>
        </w:rPr>
        <w:t xml:space="preserve"> onderstaande </w:t>
      </w:r>
      <w:r w:rsidR="00676AAB" w:rsidRPr="00C25E4D">
        <w:rPr>
          <w:rFonts w:ascii="Corbel" w:hAnsi="Corbel"/>
          <w:szCs w:val="18"/>
        </w:rPr>
        <w:t xml:space="preserve">aanvullende </w:t>
      </w:r>
      <w:r w:rsidR="00335FA8" w:rsidRPr="00C25E4D">
        <w:rPr>
          <w:rFonts w:ascii="Corbel" w:hAnsi="Corbel"/>
          <w:szCs w:val="18"/>
        </w:rPr>
        <w:t>bepalingen:</w:t>
      </w:r>
      <w:r w:rsidR="004612C5">
        <w:rPr>
          <w:rFonts w:ascii="Corbel" w:hAnsi="Corbel"/>
          <w:szCs w:val="18"/>
        </w:rPr>
        <w:t xml:space="preserve"> </w:t>
      </w:r>
    </w:p>
    <w:p w14:paraId="1FBF71F2" w14:textId="77777777" w:rsidR="00826222" w:rsidRPr="00C25E4D" w:rsidRDefault="00826222" w:rsidP="00925536">
      <w:pPr>
        <w:tabs>
          <w:tab w:val="left" w:pos="567"/>
        </w:tabs>
        <w:spacing w:line="276" w:lineRule="auto"/>
        <w:rPr>
          <w:rFonts w:ascii="Corbel" w:hAnsi="Corbel"/>
          <w:szCs w:val="18"/>
        </w:rPr>
      </w:pPr>
    </w:p>
    <w:p w14:paraId="1FF32192" w14:textId="77777777" w:rsidR="00902D0C" w:rsidRDefault="00595A00" w:rsidP="00902D0C">
      <w:pPr>
        <w:numPr>
          <w:ilvl w:val="0"/>
          <w:numId w:val="28"/>
        </w:numPr>
        <w:tabs>
          <w:tab w:val="clear" w:pos="720"/>
          <w:tab w:val="num" w:pos="567"/>
        </w:tabs>
        <w:spacing w:line="276" w:lineRule="auto"/>
        <w:ind w:left="0" w:firstLine="0"/>
        <w:rPr>
          <w:rFonts w:ascii="Corbel" w:hAnsi="Corbel"/>
          <w:szCs w:val="18"/>
        </w:rPr>
      </w:pPr>
      <w:r w:rsidRPr="00C25E4D">
        <w:rPr>
          <w:rFonts w:ascii="Corbel" w:hAnsi="Corbel"/>
          <w:szCs w:val="18"/>
        </w:rPr>
        <w:t xml:space="preserve">Indien Inschrijver een beroep doet op Derden, dan dient Inschrijver de Derden in zijn </w:t>
      </w:r>
      <w:r w:rsidRPr="00C25E4D">
        <w:rPr>
          <w:rFonts w:ascii="Corbel" w:hAnsi="Corbel"/>
          <w:b/>
          <w:szCs w:val="18"/>
        </w:rPr>
        <w:t xml:space="preserve">aanbiedingsbrief </w:t>
      </w:r>
      <w:r w:rsidRPr="00C25E4D">
        <w:rPr>
          <w:rFonts w:ascii="Corbel" w:hAnsi="Corbel"/>
          <w:szCs w:val="18"/>
        </w:rPr>
        <w:t>te introduceren en aan te geven om welke reden een beroep op deze Derden wordt gedaan, inclusief een beschrijving van de verdeling van de Opdracht.</w:t>
      </w:r>
    </w:p>
    <w:p w14:paraId="4EED9FC0" w14:textId="77777777" w:rsidR="00902D0C" w:rsidRDefault="00902D0C" w:rsidP="00902D0C">
      <w:pPr>
        <w:spacing w:line="276" w:lineRule="auto"/>
        <w:rPr>
          <w:rFonts w:ascii="Corbel" w:hAnsi="Corbel"/>
          <w:szCs w:val="18"/>
        </w:rPr>
      </w:pPr>
    </w:p>
    <w:p w14:paraId="082CC1F1" w14:textId="51CC26A3" w:rsidR="00864E5A" w:rsidRPr="00902D0C" w:rsidRDefault="00864E5A" w:rsidP="00902D0C">
      <w:pPr>
        <w:numPr>
          <w:ilvl w:val="0"/>
          <w:numId w:val="28"/>
        </w:numPr>
        <w:tabs>
          <w:tab w:val="clear" w:pos="720"/>
          <w:tab w:val="num" w:pos="567"/>
        </w:tabs>
        <w:spacing w:line="276" w:lineRule="auto"/>
        <w:ind w:left="0" w:firstLine="0"/>
        <w:rPr>
          <w:rFonts w:ascii="Corbel" w:hAnsi="Corbel"/>
          <w:szCs w:val="18"/>
        </w:rPr>
      </w:pPr>
      <w:r w:rsidRPr="00902D0C">
        <w:rPr>
          <w:rFonts w:ascii="Corbel" w:hAnsi="Corbel"/>
          <w:szCs w:val="18"/>
        </w:rPr>
        <w:t xml:space="preserve">De Inschrijver die een beroep op een Derde doet om aan de geschiktheidseisen te voldoen dient in zijn </w:t>
      </w:r>
      <w:r w:rsidR="004E6F88" w:rsidRPr="00902D0C">
        <w:rPr>
          <w:rFonts w:ascii="Corbel" w:hAnsi="Corbel"/>
          <w:b/>
          <w:szCs w:val="18"/>
        </w:rPr>
        <w:t>Uniform Europees Aanbestedingsdocument</w:t>
      </w:r>
      <w:r w:rsidRPr="00902D0C">
        <w:rPr>
          <w:rFonts w:ascii="Corbel" w:hAnsi="Corbel"/>
          <w:szCs w:val="18"/>
        </w:rPr>
        <w:t xml:space="preserve"> </w:t>
      </w:r>
      <w:r w:rsidR="004E6F88" w:rsidRPr="00902D0C">
        <w:rPr>
          <w:rFonts w:ascii="Corbel" w:hAnsi="Corbel"/>
          <w:szCs w:val="18"/>
        </w:rPr>
        <w:t>bij II C</w:t>
      </w:r>
      <w:r w:rsidR="00595A00" w:rsidRPr="00902D0C">
        <w:rPr>
          <w:rFonts w:ascii="Corbel" w:hAnsi="Corbel"/>
          <w:szCs w:val="18"/>
        </w:rPr>
        <w:t xml:space="preserve"> </w:t>
      </w:r>
      <w:r w:rsidRPr="00902D0C">
        <w:rPr>
          <w:rFonts w:ascii="Corbel" w:hAnsi="Corbel"/>
          <w:szCs w:val="18"/>
        </w:rPr>
        <w:t>op te geven op welke</w:t>
      </w:r>
      <w:r w:rsidR="00C95A79" w:rsidRPr="00902D0C">
        <w:rPr>
          <w:rFonts w:ascii="Corbel" w:hAnsi="Corbel"/>
          <w:szCs w:val="18"/>
        </w:rPr>
        <w:t xml:space="preserve"> Derde</w:t>
      </w:r>
      <w:r w:rsidRPr="00902D0C">
        <w:rPr>
          <w:rFonts w:ascii="Corbel" w:hAnsi="Corbel"/>
          <w:szCs w:val="18"/>
        </w:rPr>
        <w:t xml:space="preserve"> hij een beroep doet </w:t>
      </w:r>
      <w:r w:rsidR="00595A00" w:rsidRPr="00902D0C">
        <w:rPr>
          <w:rFonts w:ascii="Corbel" w:hAnsi="Corbel"/>
          <w:szCs w:val="18"/>
        </w:rPr>
        <w:t xml:space="preserve">voor welke geschiktheidseis(en). </w:t>
      </w:r>
      <w:r w:rsidR="00991A1E" w:rsidRPr="00902D0C">
        <w:rPr>
          <w:rFonts w:ascii="Corbel" w:hAnsi="Corbel"/>
          <w:szCs w:val="18"/>
        </w:rPr>
        <w:t>De Inschrijver dient ook het UEA van de derde in te dienen</w:t>
      </w:r>
      <w:r w:rsidR="00491574" w:rsidRPr="00902D0C">
        <w:rPr>
          <w:rFonts w:ascii="Corbel" w:hAnsi="Corbel"/>
          <w:szCs w:val="18"/>
        </w:rPr>
        <w:t>.</w:t>
      </w:r>
    </w:p>
    <w:p w14:paraId="3818E08A" w14:textId="77777777" w:rsidR="00595A00" w:rsidRPr="00BC7775" w:rsidRDefault="00595A00" w:rsidP="00925536">
      <w:pPr>
        <w:tabs>
          <w:tab w:val="left" w:pos="567"/>
        </w:tabs>
        <w:spacing w:line="276" w:lineRule="auto"/>
        <w:rPr>
          <w:rFonts w:ascii="Corbel" w:hAnsi="Corbel"/>
          <w:szCs w:val="18"/>
        </w:rPr>
      </w:pPr>
    </w:p>
    <w:p w14:paraId="2D6AEB7F" w14:textId="141A66B1" w:rsidR="009067BA" w:rsidRPr="00BC7775" w:rsidRDefault="00595A00" w:rsidP="00925536">
      <w:pPr>
        <w:numPr>
          <w:ilvl w:val="0"/>
          <w:numId w:val="28"/>
        </w:numPr>
        <w:tabs>
          <w:tab w:val="left" w:pos="567"/>
        </w:tabs>
        <w:spacing w:line="276" w:lineRule="auto"/>
        <w:ind w:left="0" w:firstLine="0"/>
        <w:rPr>
          <w:rFonts w:ascii="Corbel" w:hAnsi="Corbel"/>
          <w:szCs w:val="18"/>
        </w:rPr>
      </w:pPr>
      <w:r w:rsidRPr="00BC7775">
        <w:rPr>
          <w:rFonts w:ascii="Corbel" w:hAnsi="Corbel"/>
          <w:szCs w:val="18"/>
        </w:rPr>
        <w:lastRenderedPageBreak/>
        <w:t>Derden</w:t>
      </w:r>
      <w:r w:rsidR="00491574">
        <w:rPr>
          <w:rFonts w:ascii="Corbel" w:hAnsi="Corbel"/>
          <w:szCs w:val="18"/>
        </w:rPr>
        <w:t xml:space="preserve">, waar geen beroep op wordt gedaan in het kader van de geschiktheidseisen </w:t>
      </w:r>
      <w:r w:rsidRPr="00BC7775">
        <w:rPr>
          <w:rFonts w:ascii="Corbel" w:hAnsi="Corbel"/>
          <w:szCs w:val="18"/>
        </w:rPr>
        <w:t xml:space="preserve">hoeven bij Inschrijving </w:t>
      </w:r>
      <w:r w:rsidR="00D942C9">
        <w:rPr>
          <w:rFonts w:ascii="Corbel" w:hAnsi="Corbel"/>
          <w:szCs w:val="18"/>
          <w:u w:val="single"/>
        </w:rPr>
        <w:t>niet</w:t>
      </w:r>
      <w:r w:rsidRPr="00BC7775">
        <w:rPr>
          <w:rFonts w:ascii="Corbel" w:hAnsi="Corbel"/>
          <w:szCs w:val="18"/>
        </w:rPr>
        <w:t xml:space="preserve"> individue</w:t>
      </w:r>
      <w:r w:rsidR="004E6F88">
        <w:rPr>
          <w:rFonts w:ascii="Corbel" w:hAnsi="Corbel"/>
          <w:szCs w:val="18"/>
        </w:rPr>
        <w:t>e</w:t>
      </w:r>
      <w:r w:rsidRPr="00BC7775">
        <w:rPr>
          <w:rFonts w:ascii="Corbel" w:hAnsi="Corbel"/>
          <w:szCs w:val="18"/>
        </w:rPr>
        <w:t xml:space="preserve">l en zelfstandig </w:t>
      </w:r>
      <w:r w:rsidR="00D942C9">
        <w:rPr>
          <w:rFonts w:ascii="Corbel" w:hAnsi="Corbel"/>
          <w:szCs w:val="18"/>
        </w:rPr>
        <w:t xml:space="preserve">een </w:t>
      </w:r>
      <w:r w:rsidR="004E6F88" w:rsidRPr="004E6F88">
        <w:rPr>
          <w:rFonts w:ascii="Corbel" w:hAnsi="Corbel"/>
          <w:b/>
          <w:szCs w:val="18"/>
        </w:rPr>
        <w:t>Uniform Europees Aanbestedingsdocument</w:t>
      </w:r>
      <w:r w:rsidRPr="00BC7775">
        <w:rPr>
          <w:rFonts w:ascii="Corbel" w:hAnsi="Corbel"/>
          <w:szCs w:val="18"/>
        </w:rPr>
        <w:t xml:space="preserve"> te voegen</w:t>
      </w:r>
      <w:r w:rsidR="002D0963" w:rsidRPr="00BC7775">
        <w:rPr>
          <w:rFonts w:ascii="Corbel" w:hAnsi="Corbel"/>
          <w:szCs w:val="18"/>
        </w:rPr>
        <w:t>.</w:t>
      </w:r>
    </w:p>
    <w:p w14:paraId="79D9270C" w14:textId="77777777" w:rsidR="002D0963" w:rsidRPr="00BC7775" w:rsidRDefault="002D0963" w:rsidP="00925536">
      <w:pPr>
        <w:tabs>
          <w:tab w:val="left" w:pos="567"/>
        </w:tabs>
        <w:spacing w:line="276" w:lineRule="auto"/>
        <w:rPr>
          <w:rFonts w:ascii="Corbel" w:hAnsi="Corbel"/>
          <w:szCs w:val="18"/>
        </w:rPr>
      </w:pPr>
    </w:p>
    <w:p w14:paraId="1ABBF53E" w14:textId="77777777" w:rsidR="009067BA" w:rsidRPr="00C25E4D" w:rsidRDefault="009067BA" w:rsidP="00925536">
      <w:pPr>
        <w:numPr>
          <w:ilvl w:val="0"/>
          <w:numId w:val="28"/>
        </w:numPr>
        <w:tabs>
          <w:tab w:val="left" w:pos="567"/>
        </w:tabs>
        <w:spacing w:line="276" w:lineRule="auto"/>
        <w:ind w:left="0" w:firstLine="0"/>
        <w:rPr>
          <w:rFonts w:ascii="Corbel" w:hAnsi="Corbel"/>
          <w:szCs w:val="18"/>
        </w:rPr>
      </w:pPr>
      <w:r w:rsidRPr="00BC7775">
        <w:rPr>
          <w:rFonts w:ascii="Corbel" w:hAnsi="Corbel"/>
          <w:szCs w:val="18"/>
        </w:rPr>
        <w:t>Indien de Inschrijver een beroep doet op een Derde dan dient deze op eerste verzoek van de Aanbestedende dienst binnen vijf dagen een Schriftelijke en rechtsgeldig ondertekende verklaring van deze Derde te overleggen waaruit blijkt dat Inschrijver over de</w:t>
      </w:r>
      <w:r w:rsidR="004612C5" w:rsidRPr="00BC7775">
        <w:rPr>
          <w:rFonts w:ascii="Corbel" w:hAnsi="Corbel"/>
          <w:szCs w:val="18"/>
        </w:rPr>
        <w:t xml:space="preserve"> </w:t>
      </w:r>
      <w:r w:rsidRPr="00BC7775">
        <w:rPr>
          <w:rFonts w:ascii="Corbel" w:hAnsi="Corbel"/>
          <w:szCs w:val="18"/>
        </w:rPr>
        <w:t>noodzakelijke middelen van deze Derde kan beschikken voor de uitvoering van de</w:t>
      </w:r>
      <w:r w:rsidRPr="00C25E4D">
        <w:rPr>
          <w:rFonts w:ascii="Corbel" w:hAnsi="Corbel"/>
          <w:szCs w:val="18"/>
        </w:rPr>
        <w:t xml:space="preserve"> Opdracht, en dat tevens geen uitsluitingsgronden op de Derde van toepassing zijn, onverlet het recht van de Aanbestedende dienst nadere bewijsstukken op te vragen. </w:t>
      </w:r>
    </w:p>
    <w:p w14:paraId="37BC04FF" w14:textId="77777777" w:rsidR="009067BA" w:rsidRPr="00C25E4D" w:rsidRDefault="009067BA" w:rsidP="00925536">
      <w:pPr>
        <w:tabs>
          <w:tab w:val="left" w:pos="567"/>
        </w:tabs>
        <w:spacing w:line="276" w:lineRule="auto"/>
        <w:rPr>
          <w:rFonts w:ascii="Corbel" w:hAnsi="Corbel"/>
          <w:szCs w:val="18"/>
        </w:rPr>
      </w:pPr>
    </w:p>
    <w:p w14:paraId="43186A53" w14:textId="77777777" w:rsidR="00595A00" w:rsidRPr="00C25E4D" w:rsidRDefault="009067BA"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De uitsluitingsgronden die van toepassing zijn op deze aanbesteding gelden ook voor Derden.</w:t>
      </w:r>
    </w:p>
    <w:p w14:paraId="1AB3DB21" w14:textId="77777777" w:rsidR="00676AAB" w:rsidRPr="00C25E4D" w:rsidRDefault="00676AAB" w:rsidP="00925536">
      <w:pPr>
        <w:tabs>
          <w:tab w:val="left" w:pos="567"/>
        </w:tabs>
        <w:spacing w:line="276" w:lineRule="auto"/>
        <w:rPr>
          <w:rFonts w:ascii="Corbel" w:hAnsi="Corbel"/>
          <w:szCs w:val="18"/>
          <w:highlight w:val="yellow"/>
        </w:rPr>
      </w:pPr>
    </w:p>
    <w:p w14:paraId="00EA46D3" w14:textId="77777777" w:rsidR="00826222" w:rsidRPr="00C25E4D" w:rsidRDefault="00826222"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Bij de beoordeling van de Inschrijving zullen de In</w:t>
      </w:r>
      <w:r w:rsidR="00676AAB" w:rsidRPr="00C25E4D">
        <w:rPr>
          <w:rFonts w:ascii="Corbel" w:hAnsi="Corbel"/>
          <w:szCs w:val="18"/>
        </w:rPr>
        <w:t xml:space="preserve">schrijver en de aldus benoemde Derde </w:t>
      </w:r>
      <w:r w:rsidRPr="00C25E4D">
        <w:rPr>
          <w:rFonts w:ascii="Corbel" w:hAnsi="Corbel"/>
          <w:szCs w:val="18"/>
        </w:rPr>
        <w:t>met betrekking tot de geschiktheids</w:t>
      </w:r>
      <w:r w:rsidR="00676AAB" w:rsidRPr="00C25E4D">
        <w:rPr>
          <w:rFonts w:ascii="Corbel" w:hAnsi="Corbel"/>
          <w:szCs w:val="18"/>
        </w:rPr>
        <w:t>eisen waarop op benoemde Derde</w:t>
      </w:r>
      <w:r w:rsidR="00DA1C21">
        <w:rPr>
          <w:rFonts w:ascii="Corbel" w:hAnsi="Corbel"/>
          <w:szCs w:val="18"/>
        </w:rPr>
        <w:t xml:space="preserve"> </w:t>
      </w:r>
      <w:r w:rsidRPr="00C25E4D">
        <w:rPr>
          <w:rFonts w:ascii="Corbel" w:hAnsi="Corbel"/>
          <w:szCs w:val="18"/>
        </w:rPr>
        <w:t>een beroep wordt gedaan, als één geheel worden beschouwd, tenzi</w:t>
      </w:r>
      <w:r w:rsidR="00512584" w:rsidRPr="00C25E4D">
        <w:rPr>
          <w:rFonts w:ascii="Corbel" w:hAnsi="Corbel"/>
          <w:szCs w:val="18"/>
        </w:rPr>
        <w:t>j uitdrukkelijk anders bepaald.</w:t>
      </w:r>
    </w:p>
    <w:p w14:paraId="36ABCB38" w14:textId="77777777" w:rsidR="00676AAB" w:rsidRPr="00C25E4D" w:rsidRDefault="00676AAB" w:rsidP="00925536">
      <w:pPr>
        <w:tabs>
          <w:tab w:val="left" w:pos="567"/>
        </w:tabs>
        <w:spacing w:line="276" w:lineRule="auto"/>
        <w:rPr>
          <w:rFonts w:ascii="Corbel" w:hAnsi="Corbel"/>
          <w:szCs w:val="18"/>
        </w:rPr>
      </w:pPr>
    </w:p>
    <w:p w14:paraId="779FF085" w14:textId="77777777" w:rsidR="00676AAB" w:rsidRPr="00C25E4D" w:rsidRDefault="00DA1C21" w:rsidP="00925536">
      <w:pPr>
        <w:numPr>
          <w:ilvl w:val="0"/>
          <w:numId w:val="28"/>
        </w:numPr>
        <w:tabs>
          <w:tab w:val="left" w:pos="567"/>
        </w:tabs>
        <w:spacing w:line="276" w:lineRule="auto"/>
        <w:ind w:left="0" w:firstLine="0"/>
        <w:rPr>
          <w:rFonts w:ascii="Corbel" w:hAnsi="Corbel"/>
          <w:szCs w:val="18"/>
        </w:rPr>
      </w:pPr>
      <w:r>
        <w:rPr>
          <w:rFonts w:ascii="Corbel" w:hAnsi="Corbel"/>
          <w:szCs w:val="18"/>
        </w:rPr>
        <w:t xml:space="preserve">Voor wat betreft </w:t>
      </w:r>
      <w:r w:rsidR="00676AAB" w:rsidRPr="00C25E4D">
        <w:rPr>
          <w:rFonts w:ascii="Corbel" w:hAnsi="Corbel"/>
          <w:szCs w:val="18"/>
        </w:rPr>
        <w:t xml:space="preserve">geschiktheidseisen rondom </w:t>
      </w:r>
      <w:r w:rsidR="00512584" w:rsidRPr="00C25E4D">
        <w:rPr>
          <w:rFonts w:ascii="Corbel" w:hAnsi="Corbel"/>
          <w:szCs w:val="18"/>
        </w:rPr>
        <w:t xml:space="preserve">financiële en </w:t>
      </w:r>
      <w:r w:rsidR="00676AAB" w:rsidRPr="00C25E4D">
        <w:rPr>
          <w:rFonts w:ascii="Corbel" w:hAnsi="Corbel"/>
          <w:szCs w:val="18"/>
        </w:rPr>
        <w:t xml:space="preserve">economische draagkracht hoeft de Derde niet daadwerkelijk te worden ingezet voor de </w:t>
      </w:r>
      <w:r w:rsidR="00512584" w:rsidRPr="00C25E4D">
        <w:rPr>
          <w:rFonts w:ascii="Corbel" w:hAnsi="Corbel"/>
          <w:szCs w:val="18"/>
        </w:rPr>
        <w:t xml:space="preserve">uitvoering van de </w:t>
      </w:r>
      <w:r w:rsidR="00676AAB" w:rsidRPr="00C25E4D">
        <w:rPr>
          <w:rFonts w:ascii="Corbel" w:hAnsi="Corbel"/>
          <w:szCs w:val="18"/>
        </w:rPr>
        <w:t>Opdracht</w:t>
      </w:r>
      <w:r>
        <w:rPr>
          <w:rFonts w:ascii="Corbel" w:hAnsi="Corbel"/>
          <w:szCs w:val="18"/>
        </w:rPr>
        <w:t>.</w:t>
      </w:r>
    </w:p>
    <w:p w14:paraId="4DDB0711" w14:textId="77777777" w:rsidR="00826222" w:rsidRPr="00C25E4D" w:rsidRDefault="00826222" w:rsidP="00925536">
      <w:pPr>
        <w:tabs>
          <w:tab w:val="left" w:pos="567"/>
        </w:tabs>
        <w:spacing w:line="276" w:lineRule="auto"/>
        <w:rPr>
          <w:rFonts w:ascii="Corbel" w:hAnsi="Corbel"/>
          <w:szCs w:val="18"/>
        </w:rPr>
      </w:pPr>
    </w:p>
    <w:p w14:paraId="66AAEE9D" w14:textId="0B162EA9" w:rsidR="00676AAB" w:rsidRPr="00C25E4D" w:rsidRDefault="00676AAB"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 xml:space="preserve">Wanneer een </w:t>
      </w:r>
      <w:r w:rsidR="00512584" w:rsidRPr="00C25E4D">
        <w:rPr>
          <w:rFonts w:ascii="Corbel" w:hAnsi="Corbel"/>
          <w:szCs w:val="18"/>
        </w:rPr>
        <w:t>beroep op een D</w:t>
      </w:r>
      <w:r w:rsidRPr="00C25E4D">
        <w:rPr>
          <w:rFonts w:ascii="Corbel" w:hAnsi="Corbel"/>
          <w:szCs w:val="18"/>
        </w:rPr>
        <w:t>erde strekt tot het doen van een beroep op de financiële draagkracht van de moedermaatschappij</w:t>
      </w:r>
      <w:r w:rsidR="009067BA" w:rsidRPr="00C25E4D">
        <w:rPr>
          <w:rFonts w:ascii="Corbel" w:hAnsi="Corbel"/>
          <w:szCs w:val="18"/>
        </w:rPr>
        <w:t xml:space="preserve"> </w:t>
      </w:r>
      <w:r w:rsidRPr="00C25E4D">
        <w:rPr>
          <w:rFonts w:ascii="Corbel" w:hAnsi="Corbel"/>
          <w:szCs w:val="18"/>
        </w:rPr>
        <w:t>waartoe Inschrijver behoort, teneinde aan de geschik</w:t>
      </w:r>
      <w:r w:rsidR="00DA1C21">
        <w:rPr>
          <w:rFonts w:ascii="Corbel" w:hAnsi="Corbel"/>
          <w:szCs w:val="18"/>
        </w:rPr>
        <w:t xml:space="preserve">theidseisen te voldoen, dan moet </w:t>
      </w:r>
      <w:r w:rsidRPr="00C25E4D">
        <w:rPr>
          <w:rFonts w:ascii="Corbel" w:hAnsi="Corbel"/>
          <w:szCs w:val="18"/>
        </w:rPr>
        <w:t xml:space="preserve">na de </w:t>
      </w:r>
      <w:r w:rsidR="002D0963">
        <w:rPr>
          <w:rFonts w:ascii="Corbel" w:hAnsi="Corbel"/>
          <w:szCs w:val="18"/>
        </w:rPr>
        <w:t>Gunningsbeslissing</w:t>
      </w:r>
      <w:r w:rsidRPr="00C25E4D">
        <w:rPr>
          <w:rFonts w:ascii="Corbel" w:hAnsi="Corbel"/>
          <w:szCs w:val="18"/>
        </w:rPr>
        <w:t xml:space="preserve"> een concernverklaring, in de zin van artikel 2:403 sub f </w:t>
      </w:r>
      <w:r w:rsidR="00DA1C21">
        <w:rPr>
          <w:rFonts w:ascii="Corbel" w:hAnsi="Corbel"/>
          <w:szCs w:val="18"/>
        </w:rPr>
        <w:t>van het Burgerlijk Wetboek,</w:t>
      </w:r>
      <w:r w:rsidRPr="00C25E4D">
        <w:rPr>
          <w:rFonts w:ascii="Corbel" w:hAnsi="Corbel"/>
          <w:szCs w:val="18"/>
        </w:rPr>
        <w:t xml:space="preserve"> worden overlegd. Uit die verklaring moet blijken dat de moedermaatschappij onvoorwaardelijk garant staat voor de door de dochtermaatschappij op zich te nemen verplichtingen. Deze verklaring dient door het </w:t>
      </w:r>
      <w:r w:rsidR="006C5AB6" w:rsidRPr="00C25E4D">
        <w:rPr>
          <w:rFonts w:ascii="Corbel" w:hAnsi="Corbel"/>
          <w:szCs w:val="18"/>
        </w:rPr>
        <w:t>concern/</w:t>
      </w:r>
      <w:r w:rsidRPr="00C25E4D">
        <w:rPr>
          <w:rFonts w:ascii="Corbel" w:hAnsi="Corbel"/>
          <w:szCs w:val="18"/>
        </w:rPr>
        <w:t xml:space="preserve"> de moedermaatschappij rechtsgeldig ondertekend te zijn.</w:t>
      </w:r>
    </w:p>
    <w:p w14:paraId="4690FC43" w14:textId="77777777" w:rsidR="00676AAB" w:rsidRPr="00C25E4D" w:rsidRDefault="00676AAB" w:rsidP="00925536">
      <w:pPr>
        <w:tabs>
          <w:tab w:val="left" w:pos="567"/>
        </w:tabs>
        <w:spacing w:line="276" w:lineRule="auto"/>
        <w:rPr>
          <w:rFonts w:ascii="Corbel" w:hAnsi="Corbel"/>
          <w:szCs w:val="18"/>
        </w:rPr>
      </w:pPr>
    </w:p>
    <w:p w14:paraId="432A8083" w14:textId="77777777" w:rsidR="009067BA" w:rsidRPr="00C25E4D" w:rsidRDefault="00826222"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Indien de Inschrijver voor de eisen met betrekking tot de technische</w:t>
      </w:r>
      <w:r w:rsidR="00676AAB" w:rsidRPr="00C25E4D">
        <w:rPr>
          <w:rFonts w:ascii="Corbel" w:hAnsi="Corbel"/>
          <w:szCs w:val="18"/>
        </w:rPr>
        <w:t xml:space="preserve"> en </w:t>
      </w:r>
      <w:r w:rsidRPr="00C25E4D">
        <w:rPr>
          <w:rFonts w:ascii="Corbel" w:hAnsi="Corbel"/>
          <w:szCs w:val="18"/>
        </w:rPr>
        <w:t>beroepsbekwaamheid ee</w:t>
      </w:r>
      <w:r w:rsidR="00676AAB" w:rsidRPr="00C25E4D">
        <w:rPr>
          <w:rFonts w:ascii="Corbel" w:hAnsi="Corbel"/>
          <w:szCs w:val="18"/>
        </w:rPr>
        <w:t>n beroep doet op een Derde</w:t>
      </w:r>
      <w:r w:rsidRPr="00C25E4D">
        <w:rPr>
          <w:rFonts w:ascii="Corbel" w:hAnsi="Corbel"/>
          <w:szCs w:val="18"/>
        </w:rPr>
        <w:t xml:space="preserve">, dient deze </w:t>
      </w:r>
      <w:r w:rsidR="00512584" w:rsidRPr="00C25E4D">
        <w:rPr>
          <w:rFonts w:ascii="Corbel" w:hAnsi="Corbel"/>
          <w:szCs w:val="18"/>
        </w:rPr>
        <w:t>D</w:t>
      </w:r>
      <w:r w:rsidRPr="00C25E4D">
        <w:rPr>
          <w:rFonts w:ascii="Corbel" w:hAnsi="Corbel"/>
          <w:szCs w:val="18"/>
        </w:rPr>
        <w:t xml:space="preserve">erde daadwerkelijk bij de uitvoering van de </w:t>
      </w:r>
      <w:r w:rsidR="00676AAB" w:rsidRPr="00C25E4D">
        <w:rPr>
          <w:rFonts w:ascii="Corbel" w:hAnsi="Corbel"/>
          <w:szCs w:val="18"/>
        </w:rPr>
        <w:t>Opdracht</w:t>
      </w:r>
      <w:r w:rsidRPr="00C25E4D">
        <w:rPr>
          <w:rFonts w:ascii="Corbel" w:hAnsi="Corbel"/>
          <w:szCs w:val="18"/>
        </w:rPr>
        <w:t xml:space="preserve"> te worden ingezet</w:t>
      </w:r>
      <w:r w:rsidR="00676AAB" w:rsidRPr="00C25E4D">
        <w:rPr>
          <w:rFonts w:ascii="Corbel" w:hAnsi="Corbel"/>
          <w:szCs w:val="18"/>
        </w:rPr>
        <w:t xml:space="preserve"> voor het gedeelte waarop betreffende geschiktheidseis</w:t>
      </w:r>
      <w:r w:rsidR="009067BA" w:rsidRPr="00C25E4D">
        <w:rPr>
          <w:rFonts w:ascii="Corbel" w:hAnsi="Corbel"/>
          <w:szCs w:val="18"/>
        </w:rPr>
        <w:t xml:space="preserve"> ziet, tenzij uitdrukkelijk anders bepaald. </w:t>
      </w:r>
    </w:p>
    <w:p w14:paraId="50910A30" w14:textId="77777777" w:rsidR="0010574D" w:rsidRPr="00C25E4D" w:rsidRDefault="0010574D" w:rsidP="00925536">
      <w:pPr>
        <w:tabs>
          <w:tab w:val="left" w:pos="567"/>
        </w:tabs>
        <w:spacing w:line="276" w:lineRule="auto"/>
        <w:rPr>
          <w:rFonts w:ascii="Corbel" w:hAnsi="Corbel"/>
          <w:szCs w:val="18"/>
        </w:rPr>
      </w:pPr>
    </w:p>
    <w:p w14:paraId="6740C327" w14:textId="77777777" w:rsidR="00676AAB" w:rsidRDefault="00826222"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Bij gunning van de Overeenkomst aan Inschri</w:t>
      </w:r>
      <w:r w:rsidR="009067BA" w:rsidRPr="00C25E4D">
        <w:rPr>
          <w:rFonts w:ascii="Corbel" w:hAnsi="Corbel"/>
          <w:szCs w:val="18"/>
        </w:rPr>
        <w:t xml:space="preserve">jver is deze als hoofdaannemer </w:t>
      </w:r>
      <w:r w:rsidR="00512584" w:rsidRPr="00C25E4D">
        <w:rPr>
          <w:rFonts w:ascii="Corbel" w:hAnsi="Corbel"/>
          <w:szCs w:val="18"/>
        </w:rPr>
        <w:t>gehouden om het in de</w:t>
      </w:r>
      <w:r w:rsidR="009067BA" w:rsidRPr="00C25E4D">
        <w:rPr>
          <w:rFonts w:ascii="Corbel" w:hAnsi="Corbel"/>
          <w:szCs w:val="18"/>
        </w:rPr>
        <w:t xml:space="preserve"> Inschrijving</w:t>
      </w:r>
      <w:r w:rsidRPr="00C25E4D">
        <w:rPr>
          <w:rFonts w:ascii="Corbel" w:hAnsi="Corbel"/>
          <w:szCs w:val="18"/>
        </w:rPr>
        <w:t xml:space="preserve"> omschreven g</w:t>
      </w:r>
      <w:r w:rsidR="009067BA" w:rsidRPr="00C25E4D">
        <w:rPr>
          <w:rFonts w:ascii="Corbel" w:hAnsi="Corbel"/>
          <w:szCs w:val="18"/>
        </w:rPr>
        <w:t>edeelte van de Opdracht aan de</w:t>
      </w:r>
      <w:r w:rsidRPr="00C25E4D">
        <w:rPr>
          <w:rFonts w:ascii="Corbel" w:hAnsi="Corbel"/>
          <w:szCs w:val="18"/>
        </w:rPr>
        <w:t xml:space="preserve"> genoemde </w:t>
      </w:r>
      <w:r w:rsidR="00676AAB" w:rsidRPr="00C25E4D">
        <w:rPr>
          <w:rFonts w:ascii="Corbel" w:hAnsi="Corbel"/>
          <w:szCs w:val="18"/>
        </w:rPr>
        <w:t>Derde</w:t>
      </w:r>
      <w:r w:rsidR="00DA1C21">
        <w:rPr>
          <w:rFonts w:ascii="Corbel" w:hAnsi="Corbel"/>
          <w:szCs w:val="18"/>
        </w:rPr>
        <w:t>(</w:t>
      </w:r>
      <w:r w:rsidR="00676AAB" w:rsidRPr="00C25E4D">
        <w:rPr>
          <w:rFonts w:ascii="Corbel" w:hAnsi="Corbel"/>
          <w:szCs w:val="18"/>
        </w:rPr>
        <w:t>n</w:t>
      </w:r>
      <w:r w:rsidR="00DA1C21">
        <w:rPr>
          <w:rFonts w:ascii="Corbel" w:hAnsi="Corbel"/>
          <w:szCs w:val="18"/>
        </w:rPr>
        <w:t>)</w:t>
      </w:r>
      <w:r w:rsidRPr="00C25E4D">
        <w:rPr>
          <w:rFonts w:ascii="Corbel" w:hAnsi="Corbel"/>
          <w:szCs w:val="18"/>
        </w:rPr>
        <w:t xml:space="preserve"> te gunnen.</w:t>
      </w:r>
    </w:p>
    <w:p w14:paraId="3A8BA8B4" w14:textId="77777777" w:rsidR="004A2007" w:rsidRPr="00C25E4D" w:rsidRDefault="004A2007" w:rsidP="00925536">
      <w:pPr>
        <w:tabs>
          <w:tab w:val="left" w:pos="567"/>
        </w:tabs>
        <w:spacing w:line="276" w:lineRule="auto"/>
        <w:rPr>
          <w:rFonts w:ascii="Corbel" w:hAnsi="Corbel"/>
          <w:szCs w:val="18"/>
        </w:rPr>
      </w:pPr>
    </w:p>
    <w:p w14:paraId="1AD3CCB2" w14:textId="77777777" w:rsidR="00826222" w:rsidRPr="00C25E4D" w:rsidRDefault="00826222"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Inschrijver is volledig en hoofdelijk aansprakelijk voor de nakoming van alle verplichtingen uit hoofde van de Inschrijving en de Overeenkomst, inclusief de verplichtingen die in onderaanneming worden gegeven.</w:t>
      </w:r>
    </w:p>
    <w:p w14:paraId="4A609132" w14:textId="77777777" w:rsidR="00826222" w:rsidRPr="00C25E4D" w:rsidRDefault="00826222" w:rsidP="00925536">
      <w:pPr>
        <w:tabs>
          <w:tab w:val="left" w:pos="567"/>
        </w:tabs>
        <w:spacing w:line="276" w:lineRule="auto"/>
        <w:rPr>
          <w:rFonts w:ascii="Corbel" w:hAnsi="Corbel"/>
          <w:szCs w:val="18"/>
        </w:rPr>
      </w:pPr>
    </w:p>
    <w:p w14:paraId="75AEFE68" w14:textId="77777777" w:rsidR="00826222" w:rsidRPr="00C25E4D" w:rsidRDefault="00826222"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 xml:space="preserve">Een valse verklaring van een </w:t>
      </w:r>
      <w:r w:rsidR="00463F55" w:rsidRPr="00C25E4D">
        <w:rPr>
          <w:rFonts w:ascii="Corbel" w:hAnsi="Corbel"/>
          <w:szCs w:val="18"/>
        </w:rPr>
        <w:t>Derde</w:t>
      </w:r>
      <w:r w:rsidR="003801DE">
        <w:rPr>
          <w:rFonts w:ascii="Corbel" w:hAnsi="Corbel"/>
          <w:szCs w:val="18"/>
        </w:rPr>
        <w:t xml:space="preserve"> met betrekking tot de Inschrijving</w:t>
      </w:r>
      <w:r w:rsidR="00463F55" w:rsidRPr="00C25E4D">
        <w:rPr>
          <w:rFonts w:ascii="Corbel" w:hAnsi="Corbel"/>
          <w:szCs w:val="18"/>
        </w:rPr>
        <w:t xml:space="preserve"> </w:t>
      </w:r>
      <w:r w:rsidRPr="00C25E4D">
        <w:rPr>
          <w:rFonts w:ascii="Corbel" w:hAnsi="Corbel"/>
          <w:szCs w:val="18"/>
        </w:rPr>
        <w:t>ontslaat Inschrijver niet van zijn volledige en</w:t>
      </w:r>
      <w:r w:rsidR="009067BA" w:rsidRPr="00C25E4D">
        <w:rPr>
          <w:rFonts w:ascii="Corbel" w:hAnsi="Corbel"/>
          <w:szCs w:val="18"/>
        </w:rPr>
        <w:t xml:space="preserve"> hoofdelijke aansprakelijkheid.</w:t>
      </w:r>
    </w:p>
    <w:p w14:paraId="5562D46A" w14:textId="77777777" w:rsidR="00826222" w:rsidRPr="00C25E4D" w:rsidRDefault="00826222" w:rsidP="00925536">
      <w:pPr>
        <w:tabs>
          <w:tab w:val="left" w:pos="567"/>
        </w:tabs>
        <w:spacing w:line="276" w:lineRule="auto"/>
        <w:rPr>
          <w:rFonts w:ascii="Corbel" w:hAnsi="Corbel"/>
          <w:szCs w:val="18"/>
        </w:rPr>
      </w:pPr>
    </w:p>
    <w:p w14:paraId="4B7BD16E" w14:textId="77777777" w:rsidR="00826222" w:rsidRPr="00C25E4D" w:rsidRDefault="00826222"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 xml:space="preserve">In het geval van beroep op een </w:t>
      </w:r>
      <w:r w:rsidR="00676AAB" w:rsidRPr="00C25E4D">
        <w:rPr>
          <w:rFonts w:ascii="Corbel" w:hAnsi="Corbel"/>
          <w:szCs w:val="18"/>
        </w:rPr>
        <w:t>Derde</w:t>
      </w:r>
      <w:r w:rsidRPr="00C25E4D">
        <w:rPr>
          <w:rFonts w:ascii="Corbel" w:hAnsi="Corbel"/>
          <w:szCs w:val="18"/>
        </w:rPr>
        <w:t xml:space="preserve"> wordt alle communicatie</w:t>
      </w:r>
      <w:r w:rsidR="003801DE">
        <w:rPr>
          <w:rFonts w:ascii="Corbel" w:hAnsi="Corbel"/>
          <w:szCs w:val="18"/>
        </w:rPr>
        <w:t xml:space="preserve"> uitsluitend</w:t>
      </w:r>
      <w:r w:rsidRPr="00C25E4D">
        <w:rPr>
          <w:rFonts w:ascii="Corbel" w:hAnsi="Corbel"/>
          <w:szCs w:val="18"/>
        </w:rPr>
        <w:t xml:space="preserve"> gerich</w:t>
      </w:r>
      <w:r w:rsidR="009067BA" w:rsidRPr="00C25E4D">
        <w:rPr>
          <w:rFonts w:ascii="Corbel" w:hAnsi="Corbel"/>
          <w:szCs w:val="18"/>
        </w:rPr>
        <w:t xml:space="preserve">t aan de </w:t>
      </w:r>
      <w:r w:rsidR="00463F55" w:rsidRPr="00C25E4D">
        <w:rPr>
          <w:rFonts w:ascii="Corbel" w:hAnsi="Corbel"/>
          <w:szCs w:val="18"/>
        </w:rPr>
        <w:t xml:space="preserve">Inschrijver. </w:t>
      </w:r>
    </w:p>
    <w:p w14:paraId="681E4A84" w14:textId="77777777" w:rsidR="004C0CF3" w:rsidRPr="00C25E4D" w:rsidRDefault="004C0CF3" w:rsidP="00925536">
      <w:pPr>
        <w:tabs>
          <w:tab w:val="left" w:pos="567"/>
        </w:tabs>
        <w:spacing w:line="276" w:lineRule="auto"/>
        <w:rPr>
          <w:rFonts w:ascii="Corbel" w:hAnsi="Corbel"/>
          <w:szCs w:val="18"/>
        </w:rPr>
      </w:pPr>
    </w:p>
    <w:p w14:paraId="6D1D96D2" w14:textId="77777777" w:rsidR="00826222" w:rsidRPr="0056235A" w:rsidRDefault="009067BA" w:rsidP="00925536">
      <w:pPr>
        <w:numPr>
          <w:ilvl w:val="0"/>
          <w:numId w:val="28"/>
        </w:numPr>
        <w:tabs>
          <w:tab w:val="left" w:pos="567"/>
        </w:tabs>
        <w:spacing w:line="276" w:lineRule="auto"/>
        <w:ind w:left="0" w:firstLine="0"/>
        <w:rPr>
          <w:rFonts w:ascii="Corbel" w:hAnsi="Corbel"/>
          <w:szCs w:val="18"/>
        </w:rPr>
      </w:pPr>
      <w:r w:rsidRPr="00C25E4D">
        <w:rPr>
          <w:rFonts w:ascii="Corbel" w:hAnsi="Corbel"/>
          <w:szCs w:val="18"/>
        </w:rPr>
        <w:t>Tijdens de looptijd van de Overeenkomst kan alleen een beroep op andere Derden dan tijdens de Inschrijving worden gedaan na</w:t>
      </w:r>
      <w:r w:rsidR="00826222" w:rsidRPr="00C25E4D">
        <w:rPr>
          <w:rFonts w:ascii="Corbel" w:hAnsi="Corbel"/>
          <w:szCs w:val="18"/>
        </w:rPr>
        <w:t xml:space="preserve"> </w:t>
      </w:r>
      <w:r w:rsidR="003F6397" w:rsidRPr="00C25E4D">
        <w:rPr>
          <w:rFonts w:ascii="Corbel" w:hAnsi="Corbel"/>
          <w:szCs w:val="18"/>
        </w:rPr>
        <w:t>Schriftelijk</w:t>
      </w:r>
      <w:r w:rsidR="00826222" w:rsidRPr="00C25E4D">
        <w:rPr>
          <w:rFonts w:ascii="Corbel" w:hAnsi="Corbel"/>
          <w:szCs w:val="18"/>
        </w:rPr>
        <w:t>e toestemmi</w:t>
      </w:r>
      <w:r w:rsidRPr="00C25E4D">
        <w:rPr>
          <w:rFonts w:ascii="Corbel" w:hAnsi="Corbel"/>
          <w:szCs w:val="18"/>
        </w:rPr>
        <w:t xml:space="preserve">ng van de </w:t>
      </w:r>
      <w:r w:rsidR="00A11849">
        <w:rPr>
          <w:rFonts w:ascii="Corbel" w:hAnsi="Corbel"/>
          <w:szCs w:val="18"/>
        </w:rPr>
        <w:t>Opdrachtgever</w:t>
      </w:r>
      <w:r w:rsidRPr="00C25E4D">
        <w:rPr>
          <w:rFonts w:ascii="Corbel" w:hAnsi="Corbel"/>
          <w:szCs w:val="18"/>
        </w:rPr>
        <w:t>.</w:t>
      </w:r>
    </w:p>
    <w:p w14:paraId="232FF392" w14:textId="77777777" w:rsidR="00B14823" w:rsidRPr="00C25E4D" w:rsidRDefault="00B14823" w:rsidP="00925536">
      <w:pPr>
        <w:pStyle w:val="Kop2"/>
        <w:numPr>
          <w:ilvl w:val="2"/>
          <w:numId w:val="6"/>
        </w:numPr>
        <w:tabs>
          <w:tab w:val="left" w:pos="6379"/>
        </w:tabs>
        <w:spacing w:before="240" w:after="120" w:line="276" w:lineRule="auto"/>
        <w:ind w:left="0" w:firstLine="0"/>
        <w:rPr>
          <w:rFonts w:ascii="Corbel" w:hAnsi="Corbel"/>
          <w:sz w:val="18"/>
          <w:szCs w:val="18"/>
        </w:rPr>
      </w:pPr>
      <w:bookmarkStart w:id="66" w:name="_Toc169359418"/>
      <w:r w:rsidRPr="00C25E4D">
        <w:rPr>
          <w:rFonts w:ascii="Corbel" w:hAnsi="Corbel"/>
          <w:sz w:val="18"/>
          <w:szCs w:val="18"/>
        </w:rPr>
        <w:t>Inschrijven</w:t>
      </w:r>
      <w:r w:rsidR="0056235A">
        <w:rPr>
          <w:rFonts w:ascii="Corbel" w:hAnsi="Corbel"/>
          <w:sz w:val="18"/>
          <w:szCs w:val="18"/>
        </w:rPr>
        <w:t xml:space="preserve"> met meerdere Ondernemers</w:t>
      </w:r>
      <w:r w:rsidRPr="00C25E4D">
        <w:rPr>
          <w:rFonts w:ascii="Corbel" w:hAnsi="Corbel"/>
          <w:sz w:val="18"/>
          <w:szCs w:val="18"/>
        </w:rPr>
        <w:t xml:space="preserve"> vanuit een holding</w:t>
      </w:r>
      <w:bookmarkEnd w:id="66"/>
    </w:p>
    <w:p w14:paraId="019FF67E" w14:textId="77777777" w:rsidR="00B14823" w:rsidRPr="0056235A" w:rsidRDefault="00B14823" w:rsidP="00925536">
      <w:pPr>
        <w:numPr>
          <w:ilvl w:val="0"/>
          <w:numId w:val="29"/>
        </w:numPr>
        <w:tabs>
          <w:tab w:val="clear" w:pos="720"/>
          <w:tab w:val="num" w:pos="567"/>
        </w:tabs>
        <w:spacing w:line="276" w:lineRule="auto"/>
        <w:ind w:left="0" w:firstLine="0"/>
        <w:rPr>
          <w:rFonts w:ascii="Corbel" w:hAnsi="Corbel"/>
          <w:szCs w:val="18"/>
        </w:rPr>
      </w:pPr>
      <w:r w:rsidRPr="00C25E4D">
        <w:rPr>
          <w:rFonts w:ascii="Corbel" w:hAnsi="Corbel"/>
          <w:szCs w:val="18"/>
        </w:rPr>
        <w:t xml:space="preserve">Vanuit een holding mogen meerdere Ondernemers </w:t>
      </w:r>
      <w:r w:rsidR="00C1705B">
        <w:rPr>
          <w:rFonts w:ascii="Corbel" w:hAnsi="Corbel"/>
          <w:szCs w:val="18"/>
        </w:rPr>
        <w:t xml:space="preserve">(lees: werkmaatschappijen) </w:t>
      </w:r>
      <w:r w:rsidRPr="00C25E4D">
        <w:rPr>
          <w:rFonts w:ascii="Corbel" w:hAnsi="Corbel"/>
          <w:szCs w:val="18"/>
        </w:rPr>
        <w:t>een Inschrijving doen, zelfstandig</w:t>
      </w:r>
      <w:r w:rsidR="0056235A">
        <w:rPr>
          <w:rFonts w:ascii="Corbel" w:hAnsi="Corbel"/>
          <w:szCs w:val="18"/>
        </w:rPr>
        <w:t>,</w:t>
      </w:r>
      <w:r w:rsidRPr="00C25E4D">
        <w:rPr>
          <w:rFonts w:ascii="Corbel" w:hAnsi="Corbe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70BFFA11" w14:textId="166FDBA8" w:rsidR="00EB4D56" w:rsidRPr="0070206B" w:rsidRDefault="00EB4D56" w:rsidP="00925536">
      <w:pPr>
        <w:pStyle w:val="Kop2"/>
        <w:numPr>
          <w:ilvl w:val="2"/>
          <w:numId w:val="6"/>
        </w:numPr>
        <w:tabs>
          <w:tab w:val="left" w:pos="6379"/>
        </w:tabs>
        <w:spacing w:before="240" w:after="120" w:line="276" w:lineRule="auto"/>
        <w:ind w:left="0" w:firstLine="0"/>
        <w:rPr>
          <w:rFonts w:ascii="Corbel" w:hAnsi="Corbel"/>
          <w:sz w:val="18"/>
          <w:szCs w:val="18"/>
        </w:rPr>
      </w:pPr>
      <w:bookmarkStart w:id="67" w:name="_Toc448087056"/>
      <w:bookmarkStart w:id="68" w:name="_Toc169359419"/>
      <w:r w:rsidRPr="0070206B">
        <w:rPr>
          <w:rFonts w:ascii="Corbel" w:hAnsi="Corbel"/>
          <w:sz w:val="18"/>
          <w:szCs w:val="18"/>
        </w:rPr>
        <w:t>Opmaak en indeling van de Inschrijving</w:t>
      </w:r>
      <w:bookmarkEnd w:id="67"/>
      <w:bookmarkEnd w:id="68"/>
    </w:p>
    <w:p w14:paraId="0FE94428" w14:textId="77777777" w:rsidR="00EB4D56" w:rsidRPr="00811244" w:rsidRDefault="00EB4D56" w:rsidP="00925536">
      <w:pPr>
        <w:spacing w:line="276" w:lineRule="auto"/>
        <w:rPr>
          <w:rFonts w:ascii="Corbel" w:hAnsi="Corbel"/>
        </w:rPr>
      </w:pPr>
      <w:r w:rsidRPr="00811244">
        <w:rPr>
          <w:rFonts w:ascii="Corbel" w:hAnsi="Corbel"/>
        </w:rPr>
        <w:t xml:space="preserve">Met betrekking tot opmaak en indeling </w:t>
      </w:r>
      <w:r>
        <w:rPr>
          <w:rFonts w:ascii="Corbel" w:hAnsi="Corbel"/>
        </w:rPr>
        <w:t xml:space="preserve">van de Inschrijving </w:t>
      </w:r>
      <w:r w:rsidRPr="00811244">
        <w:rPr>
          <w:rFonts w:ascii="Corbel" w:hAnsi="Corbel"/>
        </w:rPr>
        <w:t>gelden de volgende voorschriften:</w:t>
      </w:r>
    </w:p>
    <w:p w14:paraId="02E879CB" w14:textId="77777777" w:rsidR="00EB4D56" w:rsidRPr="00811244" w:rsidRDefault="00EB4D56" w:rsidP="00925536">
      <w:pPr>
        <w:spacing w:line="276" w:lineRule="auto"/>
        <w:rPr>
          <w:rFonts w:ascii="Corbel" w:hAnsi="Corbel"/>
        </w:rPr>
      </w:pPr>
    </w:p>
    <w:p w14:paraId="2B950A42" w14:textId="77777777" w:rsidR="00EB4D56" w:rsidRPr="003E477E" w:rsidRDefault="00EB4D56" w:rsidP="00925536">
      <w:pPr>
        <w:numPr>
          <w:ilvl w:val="0"/>
          <w:numId w:val="17"/>
        </w:numPr>
        <w:spacing w:line="276" w:lineRule="auto"/>
        <w:ind w:left="0" w:firstLine="0"/>
        <w:rPr>
          <w:rFonts w:ascii="Corbel" w:hAnsi="Corbel"/>
        </w:rPr>
      </w:pPr>
      <w:r w:rsidRPr="003E477E">
        <w:rPr>
          <w:rFonts w:ascii="Corbel" w:hAnsi="Corbel"/>
        </w:rPr>
        <w:lastRenderedPageBreak/>
        <w:t xml:space="preserve">Alle documenten van het gunningscriterium Kwaliteit dienen te worden ingediend </w:t>
      </w:r>
      <w:r w:rsidRPr="003E477E">
        <w:rPr>
          <w:rFonts w:ascii="Corbel" w:hAnsi="Corbel" w:cs="AgencyFB-Reg"/>
          <w:szCs w:val="18"/>
        </w:rPr>
        <w:t>met de volgende opmaak:</w:t>
      </w:r>
      <w:r w:rsidRPr="003E477E">
        <w:rPr>
          <w:rFonts w:ascii="Corbel" w:hAnsi="Corbel"/>
          <w:szCs w:val="18"/>
        </w:rPr>
        <w:t xml:space="preserve"> </w:t>
      </w:r>
      <w:r w:rsidRPr="003E477E">
        <w:rPr>
          <w:rFonts w:ascii="Corbel" w:hAnsi="Corbel"/>
          <w:szCs w:val="18"/>
          <w:u w:val="single"/>
        </w:rPr>
        <w:t xml:space="preserve">lettertype </w:t>
      </w:r>
      <w:proofErr w:type="spellStart"/>
      <w:r w:rsidRPr="003E477E">
        <w:rPr>
          <w:rFonts w:ascii="Corbel" w:hAnsi="Corbel"/>
          <w:szCs w:val="18"/>
          <w:u w:val="single"/>
        </w:rPr>
        <w:t>Verdana</w:t>
      </w:r>
      <w:proofErr w:type="spellEnd"/>
      <w:r w:rsidRPr="003E477E">
        <w:rPr>
          <w:rFonts w:ascii="Corbel" w:hAnsi="Corbel"/>
          <w:szCs w:val="18"/>
          <w:u w:val="single"/>
        </w:rPr>
        <w:t xml:space="preserve">, lettergrootte 9 </w:t>
      </w:r>
      <w:proofErr w:type="spellStart"/>
      <w:r w:rsidRPr="003E477E">
        <w:rPr>
          <w:rFonts w:ascii="Corbel" w:hAnsi="Corbel"/>
          <w:szCs w:val="18"/>
          <w:u w:val="single"/>
        </w:rPr>
        <w:t>pt</w:t>
      </w:r>
      <w:proofErr w:type="spellEnd"/>
      <w:r w:rsidRPr="003E477E">
        <w:rPr>
          <w:rFonts w:ascii="Corbel" w:hAnsi="Corbel"/>
          <w:szCs w:val="18"/>
          <w:u w:val="single"/>
        </w:rPr>
        <w:t xml:space="preserve">, regelafstand 1.2 </w:t>
      </w:r>
      <w:proofErr w:type="spellStart"/>
      <w:r w:rsidRPr="003E477E">
        <w:rPr>
          <w:rFonts w:ascii="Corbel" w:hAnsi="Corbel"/>
          <w:szCs w:val="18"/>
          <w:u w:val="single"/>
        </w:rPr>
        <w:t>pt</w:t>
      </w:r>
      <w:proofErr w:type="spellEnd"/>
      <w:r w:rsidRPr="003E477E">
        <w:rPr>
          <w:rFonts w:ascii="Corbel" w:hAnsi="Corbel"/>
          <w:szCs w:val="18"/>
          <w:u w:val="single"/>
        </w:rPr>
        <w:t xml:space="preserve"> en binnen standaard marges (2,5 cm boven / onder / links / rechts).</w:t>
      </w:r>
    </w:p>
    <w:p w14:paraId="0FB75196" w14:textId="77777777" w:rsidR="00EB4D56" w:rsidRPr="00811244" w:rsidRDefault="00EB4D56" w:rsidP="00925536">
      <w:pPr>
        <w:spacing w:line="276" w:lineRule="auto"/>
        <w:rPr>
          <w:rFonts w:ascii="Corbel" w:hAnsi="Corbel"/>
        </w:rPr>
      </w:pPr>
    </w:p>
    <w:p w14:paraId="5AA4F663" w14:textId="77777777" w:rsidR="00226A2F" w:rsidRDefault="00EB4D56" w:rsidP="00226A2F">
      <w:pPr>
        <w:numPr>
          <w:ilvl w:val="0"/>
          <w:numId w:val="17"/>
        </w:numPr>
        <w:spacing w:line="276" w:lineRule="auto"/>
        <w:ind w:left="0" w:firstLine="0"/>
        <w:rPr>
          <w:rFonts w:ascii="Corbel" w:hAnsi="Corbel"/>
        </w:rPr>
      </w:pPr>
      <w:r w:rsidRPr="00811244">
        <w:rPr>
          <w:rFonts w:ascii="Corbel" w:hAnsi="Corbel"/>
          <w:szCs w:val="18"/>
        </w:rPr>
        <w:t xml:space="preserve">Inschrijvers dienen zich te houden aan het maximaal aantal A4 </w:t>
      </w:r>
      <w:r>
        <w:rPr>
          <w:rFonts w:ascii="Corbel" w:hAnsi="Corbel"/>
          <w:szCs w:val="18"/>
        </w:rPr>
        <w:t>dat per onderdeel is aangegeven.</w:t>
      </w:r>
      <w:r w:rsidRPr="00811244">
        <w:rPr>
          <w:rFonts w:ascii="Corbel" w:hAnsi="Corbel"/>
          <w:szCs w:val="18"/>
        </w:rPr>
        <w:t xml:space="preserve"> Indien meer ruimte wordt gebruikt dan </w:t>
      </w:r>
      <w:r w:rsidRPr="00BC7775">
        <w:rPr>
          <w:rFonts w:ascii="Corbel" w:hAnsi="Corbel"/>
          <w:szCs w:val="18"/>
        </w:rPr>
        <w:t>toegestaan,</w:t>
      </w:r>
      <w:r w:rsidRPr="00811244">
        <w:rPr>
          <w:rFonts w:ascii="Corbel" w:hAnsi="Corbel"/>
          <w:szCs w:val="18"/>
        </w:rPr>
        <w:t xml:space="preserve"> wordt het meerdere niet meegenomen in de beoordeling. De omvang van deze documenten wordt bewust beperkt gehouden, vanuit de gedachte dat een “expert” die de Opdracht doorziet weinig tekst nodig heeft om de essentie vast te leggen.</w:t>
      </w:r>
    </w:p>
    <w:p w14:paraId="058D2B68" w14:textId="77777777" w:rsidR="00226A2F" w:rsidRPr="00226A2F" w:rsidRDefault="00226A2F" w:rsidP="00226A2F">
      <w:pPr>
        <w:pStyle w:val="Lijstalinea"/>
        <w:rPr>
          <w:rFonts w:ascii="Corbel" w:hAnsi="Corbel"/>
          <w:szCs w:val="18"/>
          <w:lang w:val="nl-NL"/>
        </w:rPr>
      </w:pPr>
    </w:p>
    <w:p w14:paraId="4BAAF60B" w14:textId="62D68479" w:rsidR="00313006" w:rsidRPr="00226A2F" w:rsidRDefault="00EB4D56" w:rsidP="00226A2F">
      <w:pPr>
        <w:numPr>
          <w:ilvl w:val="0"/>
          <w:numId w:val="17"/>
        </w:numPr>
        <w:spacing w:line="276" w:lineRule="auto"/>
        <w:ind w:left="0" w:firstLine="0"/>
        <w:rPr>
          <w:rFonts w:ascii="Corbel" w:hAnsi="Corbel"/>
        </w:rPr>
      </w:pPr>
      <w:r w:rsidRPr="00226A2F">
        <w:rPr>
          <w:rFonts w:ascii="Corbel" w:hAnsi="Corbel"/>
          <w:szCs w:val="18"/>
        </w:rPr>
        <w:t xml:space="preserve">Elk onderdeel van de Inschrijving dient conform de Checklist die onderaan deze leidraad is weergegeven in TenderNed bijgevoegd te worden als separaat bestand. Alle documenten dienen te worden geüpload als pdf-bestand. Het Format Prijzenblad daarentegen dient geüpload te worden in zowel </w:t>
      </w:r>
      <w:r w:rsidRPr="00226A2F">
        <w:rPr>
          <w:rFonts w:ascii="Corbel" w:hAnsi="Corbel"/>
          <w:szCs w:val="18"/>
          <w:u w:val="single"/>
        </w:rPr>
        <w:t>pdf- als .</w:t>
      </w:r>
      <w:proofErr w:type="spellStart"/>
      <w:r w:rsidRPr="00226A2F">
        <w:rPr>
          <w:rFonts w:ascii="Corbel" w:hAnsi="Corbel"/>
          <w:szCs w:val="18"/>
          <w:u w:val="single"/>
        </w:rPr>
        <w:t>xls</w:t>
      </w:r>
      <w:proofErr w:type="spellEnd"/>
      <w:r w:rsidRPr="00226A2F">
        <w:rPr>
          <w:rFonts w:ascii="Corbel" w:hAnsi="Corbel"/>
          <w:szCs w:val="18"/>
          <w:u w:val="single"/>
        </w:rPr>
        <w:t>(x)-formaat.</w:t>
      </w:r>
      <w:bookmarkStart w:id="69" w:name="_Toc447864216"/>
    </w:p>
    <w:p w14:paraId="78ADD896" w14:textId="77777777" w:rsidR="00826222" w:rsidRPr="00313006" w:rsidRDefault="00826222" w:rsidP="00925536">
      <w:pPr>
        <w:pStyle w:val="Kop2"/>
        <w:tabs>
          <w:tab w:val="left" w:pos="6379"/>
        </w:tabs>
        <w:spacing w:before="240" w:after="120" w:line="276" w:lineRule="auto"/>
        <w:ind w:left="0" w:firstLine="0"/>
        <w:rPr>
          <w:rFonts w:ascii="Corbel" w:hAnsi="Corbel"/>
          <w:sz w:val="18"/>
          <w:szCs w:val="18"/>
        </w:rPr>
      </w:pPr>
      <w:bookmarkStart w:id="70" w:name="_Toc169359420"/>
      <w:r w:rsidRPr="00313006">
        <w:rPr>
          <w:rFonts w:ascii="Corbel" w:hAnsi="Corbel"/>
          <w:sz w:val="18"/>
          <w:szCs w:val="18"/>
        </w:rPr>
        <w:t>Openingsprocedure</w:t>
      </w:r>
      <w:bookmarkEnd w:id="69"/>
      <w:bookmarkEnd w:id="70"/>
    </w:p>
    <w:p w14:paraId="405AF578" w14:textId="77777777" w:rsidR="00826222" w:rsidRPr="00C25E4D" w:rsidRDefault="00826222" w:rsidP="00925536">
      <w:pPr>
        <w:spacing w:line="276" w:lineRule="auto"/>
        <w:rPr>
          <w:rFonts w:ascii="Corbel" w:hAnsi="Corbel"/>
          <w:szCs w:val="18"/>
        </w:rPr>
      </w:pPr>
      <w:r w:rsidRPr="00C25E4D">
        <w:rPr>
          <w:rFonts w:ascii="Corbel" w:hAnsi="Corbel"/>
          <w:szCs w:val="18"/>
        </w:rPr>
        <w:t>De volgende procedure zal worden gevolgd voor het openen van de kluis met Inschrijvingen:</w:t>
      </w:r>
    </w:p>
    <w:p w14:paraId="7C87C38C" w14:textId="77777777" w:rsidR="00826222" w:rsidRPr="00C25E4D" w:rsidRDefault="00826222" w:rsidP="00925536">
      <w:pPr>
        <w:spacing w:line="276" w:lineRule="auto"/>
        <w:rPr>
          <w:rFonts w:ascii="Corbel" w:hAnsi="Corbel"/>
          <w:szCs w:val="18"/>
        </w:rPr>
      </w:pPr>
    </w:p>
    <w:p w14:paraId="7F65D295" w14:textId="7FACF73A" w:rsidR="00826222" w:rsidRPr="00C25E4D" w:rsidRDefault="00826222" w:rsidP="00925536">
      <w:pPr>
        <w:numPr>
          <w:ilvl w:val="0"/>
          <w:numId w:val="30"/>
        </w:numPr>
        <w:tabs>
          <w:tab w:val="clear" w:pos="720"/>
          <w:tab w:val="num" w:pos="567"/>
        </w:tabs>
        <w:spacing w:line="276" w:lineRule="auto"/>
        <w:ind w:left="0" w:firstLine="0"/>
        <w:rPr>
          <w:rFonts w:ascii="Corbel" w:hAnsi="Corbel"/>
          <w:szCs w:val="18"/>
        </w:rPr>
      </w:pPr>
      <w:r w:rsidRPr="00C25E4D">
        <w:rPr>
          <w:rFonts w:ascii="Corbel" w:hAnsi="Corbel"/>
          <w:szCs w:val="18"/>
        </w:rPr>
        <w:t xml:space="preserve">De (digitale) kluis met Inschrijvingen wordt na de in de planning genoemde sluitingsdatum geopend door </w:t>
      </w:r>
      <w:r w:rsidR="0032225C">
        <w:rPr>
          <w:rFonts w:ascii="Corbel" w:hAnsi="Corbel"/>
          <w:szCs w:val="18"/>
        </w:rPr>
        <w:t>de Aanbestedende dienst.</w:t>
      </w:r>
      <w:r w:rsidRPr="00C25E4D">
        <w:rPr>
          <w:rFonts w:ascii="Corbel" w:hAnsi="Corbel"/>
          <w:szCs w:val="18"/>
        </w:rPr>
        <w:t xml:space="preserve"> </w:t>
      </w:r>
    </w:p>
    <w:p w14:paraId="004CA0BC" w14:textId="77777777" w:rsidR="00826222" w:rsidRPr="00C25E4D" w:rsidRDefault="00826222" w:rsidP="00925536">
      <w:pPr>
        <w:tabs>
          <w:tab w:val="left" w:pos="567"/>
        </w:tabs>
        <w:spacing w:line="276" w:lineRule="auto"/>
        <w:rPr>
          <w:rFonts w:ascii="Corbel" w:hAnsi="Corbel"/>
          <w:szCs w:val="18"/>
        </w:rPr>
      </w:pPr>
    </w:p>
    <w:p w14:paraId="16BEF07D" w14:textId="77777777" w:rsidR="009067BA" w:rsidRPr="00C25E4D" w:rsidRDefault="00826222" w:rsidP="00925536">
      <w:pPr>
        <w:numPr>
          <w:ilvl w:val="0"/>
          <w:numId w:val="30"/>
        </w:numPr>
        <w:tabs>
          <w:tab w:val="left" w:pos="567"/>
        </w:tabs>
        <w:spacing w:line="276" w:lineRule="auto"/>
        <w:ind w:left="0" w:firstLine="0"/>
        <w:rPr>
          <w:rFonts w:ascii="Corbel" w:hAnsi="Corbel"/>
          <w:szCs w:val="18"/>
        </w:rPr>
      </w:pPr>
      <w:r w:rsidRPr="00C25E4D">
        <w:rPr>
          <w:rFonts w:ascii="Corbel" w:hAnsi="Corbel"/>
          <w:szCs w:val="18"/>
        </w:rPr>
        <w:t xml:space="preserve">Van de opening wordt een proces-verbaal opgemaakt. </w:t>
      </w:r>
    </w:p>
    <w:p w14:paraId="361CBAFD" w14:textId="77777777" w:rsidR="009067BA" w:rsidRPr="00C25E4D" w:rsidRDefault="009067BA" w:rsidP="00925536">
      <w:pPr>
        <w:tabs>
          <w:tab w:val="left" w:pos="567"/>
        </w:tabs>
        <w:spacing w:line="276" w:lineRule="auto"/>
        <w:rPr>
          <w:rFonts w:ascii="Corbel" w:hAnsi="Corbel"/>
          <w:szCs w:val="18"/>
        </w:rPr>
      </w:pPr>
    </w:p>
    <w:p w14:paraId="073E3A03" w14:textId="77777777" w:rsidR="00826222" w:rsidRPr="00C25E4D" w:rsidRDefault="00826222" w:rsidP="00925536">
      <w:pPr>
        <w:numPr>
          <w:ilvl w:val="0"/>
          <w:numId w:val="30"/>
        </w:numPr>
        <w:tabs>
          <w:tab w:val="left" w:pos="567"/>
        </w:tabs>
        <w:spacing w:line="276" w:lineRule="auto"/>
        <w:ind w:left="0" w:firstLine="0"/>
        <w:rPr>
          <w:rFonts w:ascii="Corbel" w:hAnsi="Corbel"/>
          <w:szCs w:val="18"/>
        </w:rPr>
      </w:pPr>
      <w:r w:rsidRPr="00C25E4D">
        <w:rPr>
          <w:rFonts w:ascii="Corbel" w:hAnsi="Corbel"/>
          <w:szCs w:val="18"/>
        </w:rPr>
        <w:t xml:space="preserve">Tijdens de opening worden de Inschrijvingen niet inhoudelijk behandeld. </w:t>
      </w:r>
    </w:p>
    <w:p w14:paraId="79443052" w14:textId="77777777" w:rsidR="00826222" w:rsidRPr="00C25E4D" w:rsidRDefault="00826222" w:rsidP="00925536">
      <w:pPr>
        <w:tabs>
          <w:tab w:val="left" w:pos="567"/>
        </w:tabs>
        <w:spacing w:line="276" w:lineRule="auto"/>
        <w:rPr>
          <w:rFonts w:ascii="Corbel" w:hAnsi="Corbel"/>
          <w:szCs w:val="18"/>
        </w:rPr>
      </w:pPr>
    </w:p>
    <w:p w14:paraId="47FEB293" w14:textId="77777777" w:rsidR="0010574D" w:rsidRPr="00C25E4D" w:rsidRDefault="00826222" w:rsidP="00925536">
      <w:pPr>
        <w:numPr>
          <w:ilvl w:val="0"/>
          <w:numId w:val="30"/>
        </w:numPr>
        <w:tabs>
          <w:tab w:val="left" w:pos="567"/>
        </w:tabs>
        <w:spacing w:line="276" w:lineRule="auto"/>
        <w:ind w:left="0" w:firstLine="0"/>
        <w:rPr>
          <w:rFonts w:ascii="Corbel" w:hAnsi="Corbel"/>
          <w:szCs w:val="18"/>
        </w:rPr>
      </w:pPr>
      <w:r w:rsidRPr="00C25E4D">
        <w:rPr>
          <w:rFonts w:ascii="Corbel" w:hAnsi="Corbel"/>
          <w:szCs w:val="18"/>
        </w:rPr>
        <w:t>Inschrijvers worden niet</w:t>
      </w:r>
      <w:r w:rsidRPr="00C25E4D">
        <w:rPr>
          <w:rFonts w:ascii="Corbel" w:hAnsi="Corbel"/>
          <w:b/>
          <w:szCs w:val="18"/>
        </w:rPr>
        <w:t xml:space="preserve"> </w:t>
      </w:r>
      <w:r w:rsidRPr="00C25E4D">
        <w:rPr>
          <w:rFonts w:ascii="Corbel" w:hAnsi="Corbel"/>
          <w:szCs w:val="18"/>
        </w:rPr>
        <w:t>uitgenodigd om de openingsprocedure bij te wonen. De opening van de Inschrijvingen is slechts een formaliteit</w:t>
      </w:r>
      <w:r w:rsidR="0060636C" w:rsidRPr="00C25E4D">
        <w:rPr>
          <w:rFonts w:ascii="Corbel" w:hAnsi="Corbel"/>
          <w:szCs w:val="18"/>
        </w:rPr>
        <w:t>.</w:t>
      </w:r>
    </w:p>
    <w:p w14:paraId="111583C0" w14:textId="77777777" w:rsidR="0010574D" w:rsidRPr="00C25E4D" w:rsidRDefault="00826222" w:rsidP="00925536">
      <w:pPr>
        <w:pStyle w:val="Kop2"/>
        <w:tabs>
          <w:tab w:val="left" w:pos="6379"/>
        </w:tabs>
        <w:spacing w:before="240" w:after="120" w:line="276" w:lineRule="auto"/>
        <w:ind w:left="0" w:firstLine="0"/>
        <w:rPr>
          <w:rFonts w:ascii="Corbel" w:hAnsi="Corbel"/>
          <w:sz w:val="18"/>
          <w:szCs w:val="18"/>
        </w:rPr>
      </w:pPr>
      <w:bookmarkStart w:id="71" w:name="_Toc447864218"/>
      <w:bookmarkStart w:id="72" w:name="_Toc169359421"/>
      <w:r w:rsidRPr="00C25E4D">
        <w:rPr>
          <w:rFonts w:ascii="Corbel" w:hAnsi="Corbel"/>
          <w:sz w:val="18"/>
          <w:szCs w:val="18"/>
        </w:rPr>
        <w:t>Gunningsbeslissing</w:t>
      </w:r>
      <w:bookmarkEnd w:id="71"/>
      <w:r w:rsidR="0010574D" w:rsidRPr="00C25E4D">
        <w:rPr>
          <w:rFonts w:ascii="Corbel" w:hAnsi="Corbel"/>
          <w:sz w:val="18"/>
          <w:szCs w:val="18"/>
        </w:rPr>
        <w:t>,</w:t>
      </w:r>
      <w:r w:rsidR="00C95A79">
        <w:rPr>
          <w:rFonts w:ascii="Corbel" w:hAnsi="Corbel"/>
          <w:sz w:val="18"/>
          <w:szCs w:val="18"/>
        </w:rPr>
        <w:t xml:space="preserve"> Overeenkomst</w:t>
      </w:r>
      <w:r w:rsidR="0010574D" w:rsidRPr="00C25E4D">
        <w:rPr>
          <w:rFonts w:ascii="Corbel" w:hAnsi="Corbel"/>
          <w:sz w:val="18"/>
          <w:szCs w:val="18"/>
        </w:rPr>
        <w:t xml:space="preserve"> en rechtsbescherming</w:t>
      </w:r>
      <w:bookmarkEnd w:id="72"/>
    </w:p>
    <w:p w14:paraId="016C2822" w14:textId="77777777" w:rsidR="00AF6B84" w:rsidRDefault="00AF6B84" w:rsidP="00925536">
      <w:pPr>
        <w:spacing w:line="276" w:lineRule="auto"/>
        <w:rPr>
          <w:rFonts w:ascii="Corbel" w:hAnsi="Corbel"/>
          <w:szCs w:val="18"/>
        </w:rPr>
      </w:pPr>
      <w:r w:rsidRPr="00C25E4D">
        <w:rPr>
          <w:rFonts w:ascii="Corbel" w:hAnsi="Corbel"/>
          <w:szCs w:val="18"/>
        </w:rPr>
        <w:t xml:space="preserve">Na opening zal de Aanbestedende dienst de Inschrijvingen toetsen en </w:t>
      </w:r>
      <w:r w:rsidRPr="002D0963">
        <w:rPr>
          <w:rFonts w:ascii="Corbel" w:hAnsi="Corbel"/>
          <w:szCs w:val="18"/>
        </w:rPr>
        <w:t>beoordelen. Dit wordt uiteengezet in de volgende hoofdstukken. Uiteindelijk mondt dit uit in een Gunningsbeslissing, waartegen afgewezen en gepasseerde Inschrijvers bezwaar kunnen maken. Hierop zien de volgende voorschriften:</w:t>
      </w:r>
    </w:p>
    <w:p w14:paraId="2D4C497D" w14:textId="77777777" w:rsidR="00214242" w:rsidRDefault="00214242" w:rsidP="00925536">
      <w:pPr>
        <w:spacing w:line="276" w:lineRule="auto"/>
        <w:rPr>
          <w:rFonts w:ascii="Corbel" w:hAnsi="Corbel"/>
          <w:szCs w:val="18"/>
        </w:rPr>
      </w:pPr>
    </w:p>
    <w:p w14:paraId="62AC0F89" w14:textId="77777777" w:rsidR="00C411CE" w:rsidRDefault="0010574D" w:rsidP="00925536">
      <w:pPr>
        <w:numPr>
          <w:ilvl w:val="0"/>
          <w:numId w:val="31"/>
        </w:numPr>
        <w:tabs>
          <w:tab w:val="clear" w:pos="720"/>
          <w:tab w:val="num" w:pos="567"/>
        </w:tabs>
        <w:spacing w:line="276" w:lineRule="auto"/>
        <w:ind w:left="0" w:firstLine="0"/>
        <w:rPr>
          <w:rFonts w:ascii="Corbel" w:hAnsi="Corbel"/>
          <w:szCs w:val="18"/>
        </w:rPr>
      </w:pPr>
      <w:r w:rsidRPr="00C25E4D">
        <w:rPr>
          <w:rFonts w:ascii="Corbel" w:hAnsi="Corbel"/>
          <w:szCs w:val="18"/>
        </w:rPr>
        <w:t xml:space="preserve">De Aanbestedende dienst zal Inschrijvers de Gunningsbeslissing </w:t>
      </w:r>
      <w:r w:rsidR="00463F55" w:rsidRPr="00C25E4D">
        <w:rPr>
          <w:rFonts w:ascii="Corbel" w:hAnsi="Corbel"/>
          <w:szCs w:val="18"/>
        </w:rPr>
        <w:t xml:space="preserve">zo spoedig mogelijk, gelijktijdig en </w:t>
      </w:r>
      <w:r w:rsidR="003F6397" w:rsidRPr="00C25E4D">
        <w:rPr>
          <w:rFonts w:ascii="Corbel" w:hAnsi="Corbel"/>
          <w:szCs w:val="18"/>
        </w:rPr>
        <w:t>Schriftelijk</w:t>
      </w:r>
      <w:r w:rsidRPr="00C25E4D">
        <w:rPr>
          <w:rFonts w:ascii="Corbel" w:hAnsi="Corbel"/>
          <w:szCs w:val="18"/>
        </w:rPr>
        <w:t xml:space="preserve"> mededelen, inclusief de relevan</w:t>
      </w:r>
      <w:r w:rsidR="00C411CE" w:rsidRPr="00C25E4D">
        <w:rPr>
          <w:rFonts w:ascii="Corbel" w:hAnsi="Corbel"/>
          <w:szCs w:val="18"/>
        </w:rPr>
        <w:t>te redenen voor die beslissing.</w:t>
      </w:r>
    </w:p>
    <w:p w14:paraId="7DDCD8EA" w14:textId="77777777" w:rsidR="00E30BEC" w:rsidRPr="00C25E4D" w:rsidRDefault="00E30BEC" w:rsidP="00925536">
      <w:pPr>
        <w:tabs>
          <w:tab w:val="left" w:pos="567"/>
        </w:tabs>
        <w:spacing w:line="276" w:lineRule="auto"/>
        <w:rPr>
          <w:rFonts w:ascii="Corbel" w:hAnsi="Corbel"/>
          <w:szCs w:val="18"/>
        </w:rPr>
      </w:pPr>
    </w:p>
    <w:p w14:paraId="1C7A7EF3" w14:textId="77777777" w:rsidR="00826222" w:rsidRDefault="00C411CE" w:rsidP="00925536">
      <w:pPr>
        <w:numPr>
          <w:ilvl w:val="0"/>
          <w:numId w:val="31"/>
        </w:numPr>
        <w:tabs>
          <w:tab w:val="left" w:pos="567"/>
        </w:tabs>
        <w:spacing w:line="276" w:lineRule="auto"/>
        <w:ind w:left="0" w:firstLine="0"/>
        <w:rPr>
          <w:rFonts w:ascii="Corbel" w:hAnsi="Corbel"/>
          <w:szCs w:val="18"/>
        </w:rPr>
      </w:pPr>
      <w:r w:rsidRPr="00C25E4D">
        <w:rPr>
          <w:rFonts w:ascii="Corbel" w:hAnsi="Corbe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C25E4D">
        <w:rPr>
          <w:rFonts w:ascii="Corbel" w:hAnsi="Corbel"/>
          <w:szCs w:val="18"/>
        </w:rPr>
        <w:t xml:space="preserve"> ondernemers zou kunnen schaden</w:t>
      </w:r>
      <w:r w:rsidRPr="00C25E4D">
        <w:rPr>
          <w:rFonts w:ascii="Corbel" w:hAnsi="Corbel"/>
          <w:szCs w:val="18"/>
        </w:rPr>
        <w:t xml:space="preserve"> of afbreuk aan de eerlijke mededinging zou kunnen doen.</w:t>
      </w:r>
    </w:p>
    <w:p w14:paraId="2264E029" w14:textId="77777777" w:rsidR="00414C6A" w:rsidRPr="00C25E4D" w:rsidRDefault="00414C6A" w:rsidP="00925536">
      <w:pPr>
        <w:tabs>
          <w:tab w:val="left" w:pos="567"/>
        </w:tabs>
        <w:spacing w:line="276" w:lineRule="auto"/>
        <w:rPr>
          <w:rFonts w:ascii="Corbel" w:hAnsi="Corbel"/>
          <w:szCs w:val="18"/>
        </w:rPr>
      </w:pPr>
    </w:p>
    <w:p w14:paraId="12F83AFF" w14:textId="77777777" w:rsidR="0010574D" w:rsidRPr="00C25E4D" w:rsidRDefault="00826222" w:rsidP="00925536">
      <w:pPr>
        <w:numPr>
          <w:ilvl w:val="0"/>
          <w:numId w:val="31"/>
        </w:numPr>
        <w:tabs>
          <w:tab w:val="left" w:pos="567"/>
        </w:tabs>
        <w:spacing w:line="276" w:lineRule="auto"/>
        <w:ind w:left="0" w:firstLine="0"/>
        <w:rPr>
          <w:rFonts w:ascii="Corbel" w:hAnsi="Corbel"/>
          <w:szCs w:val="18"/>
        </w:rPr>
      </w:pPr>
      <w:r w:rsidRPr="00C25E4D">
        <w:rPr>
          <w:rFonts w:ascii="Corbel" w:hAnsi="Corbel"/>
          <w:szCs w:val="18"/>
        </w:rPr>
        <w:t xml:space="preserve">Getracht wordt de </w:t>
      </w:r>
      <w:r w:rsidR="002D0963">
        <w:rPr>
          <w:rFonts w:ascii="Corbel" w:hAnsi="Corbel"/>
          <w:szCs w:val="18"/>
        </w:rPr>
        <w:t>Gunningsbeslissing</w:t>
      </w:r>
      <w:r w:rsidRPr="00C25E4D">
        <w:rPr>
          <w:rFonts w:ascii="Corbel" w:hAnsi="Corbel"/>
          <w:szCs w:val="18"/>
        </w:rPr>
        <w:t xml:space="preserve"> conform de in de planning genoemde termijn te verstrekken aan Inschrijvers. Indien deze termijn door omstandigheden niet kan worden </w:t>
      </w:r>
      <w:r w:rsidR="00AC6E03">
        <w:rPr>
          <w:rFonts w:ascii="Corbel" w:hAnsi="Corbel"/>
          <w:szCs w:val="18"/>
        </w:rPr>
        <w:t>g</w:t>
      </w:r>
      <w:r w:rsidR="00AC6E03" w:rsidRPr="00C25E4D">
        <w:rPr>
          <w:rFonts w:ascii="Corbel" w:hAnsi="Corbel"/>
          <w:szCs w:val="18"/>
        </w:rPr>
        <w:t>ehaald</w:t>
      </w:r>
      <w:r w:rsidRPr="00C25E4D">
        <w:rPr>
          <w:rFonts w:ascii="Corbel" w:hAnsi="Corbel"/>
          <w:szCs w:val="18"/>
        </w:rPr>
        <w:t>, zal de Aanbestedende dienst Inschrijvers hierover informeren.</w:t>
      </w:r>
    </w:p>
    <w:p w14:paraId="57FC01A8" w14:textId="77777777" w:rsidR="00AF6B84" w:rsidRPr="00C25E4D" w:rsidRDefault="00AF6B84" w:rsidP="00925536">
      <w:pPr>
        <w:tabs>
          <w:tab w:val="left" w:pos="567"/>
        </w:tabs>
        <w:spacing w:line="276" w:lineRule="auto"/>
        <w:rPr>
          <w:rFonts w:ascii="Corbel" w:hAnsi="Corbel"/>
          <w:szCs w:val="18"/>
        </w:rPr>
      </w:pPr>
    </w:p>
    <w:p w14:paraId="79D86CA2" w14:textId="77777777" w:rsidR="00313006" w:rsidRDefault="00AF6B84" w:rsidP="00925536">
      <w:pPr>
        <w:numPr>
          <w:ilvl w:val="0"/>
          <w:numId w:val="31"/>
        </w:numPr>
        <w:tabs>
          <w:tab w:val="left" w:pos="567"/>
        </w:tabs>
        <w:spacing w:line="276" w:lineRule="auto"/>
        <w:ind w:left="0" w:firstLine="0"/>
        <w:rPr>
          <w:rFonts w:ascii="Corbel" w:hAnsi="Corbel"/>
          <w:szCs w:val="18"/>
        </w:rPr>
      </w:pPr>
      <w:r w:rsidRPr="00C25E4D">
        <w:rPr>
          <w:rFonts w:ascii="Corbel" w:hAnsi="Corbel"/>
          <w:szCs w:val="18"/>
        </w:rPr>
        <w:t>Inschrijvers die een voorziening in rechte willen vragen tegen de Gunningsbeslissing zoals hiervoor bedoeld dienen dit tijdig, voor de afloop van de gestelde bezwaartermijn van twintig dagen</w:t>
      </w:r>
      <w:r w:rsidR="00313006">
        <w:rPr>
          <w:rFonts w:ascii="Corbel" w:hAnsi="Corbel"/>
          <w:szCs w:val="18"/>
        </w:rPr>
        <w:t>,</w:t>
      </w:r>
      <w:r w:rsidRPr="00C25E4D">
        <w:rPr>
          <w:rFonts w:ascii="Corbel" w:hAnsi="Corbel"/>
          <w:szCs w:val="18"/>
        </w:rPr>
        <w:t xml:space="preserve"> Schriftelijk mede te delen aan de Aanbestedende dienst onder gelijktijdige toezending van een kopie van de dagvaarding en met vermelding van de datum waarop de voorzieningenrechter de zaak zal behandelen.</w:t>
      </w:r>
    </w:p>
    <w:p w14:paraId="7ECC848D" w14:textId="77777777" w:rsidR="00313006" w:rsidRDefault="00313006" w:rsidP="00925536">
      <w:pPr>
        <w:tabs>
          <w:tab w:val="left" w:pos="567"/>
        </w:tabs>
        <w:spacing w:line="276" w:lineRule="auto"/>
        <w:rPr>
          <w:rFonts w:ascii="Corbel" w:hAnsi="Corbel"/>
          <w:szCs w:val="18"/>
        </w:rPr>
      </w:pPr>
    </w:p>
    <w:p w14:paraId="0705FF40" w14:textId="435F460E" w:rsidR="00AF6B84" w:rsidRPr="00313006" w:rsidRDefault="00AF6B84" w:rsidP="00925536">
      <w:pPr>
        <w:tabs>
          <w:tab w:val="left" w:pos="567"/>
        </w:tabs>
        <w:spacing w:line="276" w:lineRule="auto"/>
        <w:rPr>
          <w:rFonts w:ascii="Corbel" w:hAnsi="Corbel"/>
          <w:szCs w:val="18"/>
        </w:rPr>
      </w:pPr>
      <w:r w:rsidRPr="00313006">
        <w:rPr>
          <w:rFonts w:ascii="Corbel" w:hAnsi="Corbel"/>
          <w:szCs w:val="18"/>
        </w:rPr>
        <w:t>Indien</w:t>
      </w:r>
      <w:r w:rsidR="00957FBE" w:rsidRPr="00313006">
        <w:rPr>
          <w:rFonts w:ascii="Corbel" w:hAnsi="Corbel"/>
          <w:szCs w:val="18"/>
        </w:rPr>
        <w:t xml:space="preserve"> </w:t>
      </w:r>
      <w:r w:rsidR="00313006">
        <w:rPr>
          <w:rFonts w:ascii="Corbel" w:hAnsi="Corbel"/>
          <w:szCs w:val="18"/>
        </w:rPr>
        <w:t>door een</w:t>
      </w:r>
      <w:r w:rsidR="00957FBE" w:rsidRPr="00313006">
        <w:rPr>
          <w:rFonts w:ascii="Corbel" w:hAnsi="Corbel"/>
          <w:szCs w:val="18"/>
        </w:rPr>
        <w:t xml:space="preserve"> Inschrijver</w:t>
      </w:r>
      <w:r w:rsidRPr="00313006">
        <w:rPr>
          <w:rFonts w:ascii="Corbel" w:hAnsi="Corbel"/>
          <w:szCs w:val="18"/>
        </w:rPr>
        <w:t xml:space="preserve"> niet bin</w:t>
      </w:r>
      <w:r w:rsidR="00EC661B">
        <w:rPr>
          <w:rFonts w:ascii="Corbel" w:hAnsi="Corbel"/>
          <w:szCs w:val="18"/>
        </w:rPr>
        <w:t xml:space="preserve">nen deze termijn </w:t>
      </w:r>
      <w:r w:rsidRPr="00313006">
        <w:rPr>
          <w:rFonts w:ascii="Corbel" w:hAnsi="Corbel"/>
          <w:szCs w:val="18"/>
        </w:rPr>
        <w:t>een kort geding aanhangig is gemaakt, k</w:t>
      </w:r>
      <w:r w:rsidR="00957FBE" w:rsidRPr="00313006">
        <w:rPr>
          <w:rFonts w:ascii="Corbel" w:hAnsi="Corbel"/>
          <w:szCs w:val="18"/>
        </w:rPr>
        <w:t xml:space="preserve">an deze </w:t>
      </w:r>
      <w:r w:rsidRPr="00313006">
        <w:rPr>
          <w:rFonts w:ascii="Corbel" w:hAnsi="Corbel"/>
          <w:szCs w:val="18"/>
        </w:rPr>
        <w:t xml:space="preserve">Inschrijver geen bezwaar meer maken naar aanleiding van de </w:t>
      </w:r>
      <w:r w:rsidR="0023588C" w:rsidRPr="00313006">
        <w:rPr>
          <w:rFonts w:ascii="Corbel" w:hAnsi="Corbel"/>
          <w:szCs w:val="18"/>
        </w:rPr>
        <w:t>Gunnings</w:t>
      </w:r>
      <w:r w:rsidRPr="00313006">
        <w:rPr>
          <w:rFonts w:ascii="Corbel" w:hAnsi="Corbel"/>
          <w:szCs w:val="18"/>
        </w:rPr>
        <w:t>beslissing en he</w:t>
      </w:r>
      <w:r w:rsidR="00957FBE" w:rsidRPr="00313006">
        <w:rPr>
          <w:rFonts w:ascii="Corbel" w:hAnsi="Corbel"/>
          <w:szCs w:val="18"/>
        </w:rPr>
        <w:t>eft hij</w:t>
      </w:r>
      <w:r w:rsidRPr="00313006">
        <w:rPr>
          <w:rFonts w:ascii="Corbel" w:hAnsi="Corbel"/>
          <w:szCs w:val="18"/>
        </w:rPr>
        <w:t xml:space="preserve"> zijn rechten ter zake verwerkt. De gepasseerde Inschrijvers hebben in genoemd geval evenzeer hun rechten verwerkt</w:t>
      </w:r>
      <w:r w:rsidR="00957FBE" w:rsidRPr="00313006">
        <w:rPr>
          <w:rFonts w:ascii="Corbel" w:hAnsi="Corbel"/>
          <w:szCs w:val="18"/>
        </w:rPr>
        <w:t xml:space="preserve"> om</w:t>
      </w:r>
      <w:r w:rsidRPr="00313006">
        <w:rPr>
          <w:rFonts w:ascii="Corbel" w:hAnsi="Corbel"/>
          <w:szCs w:val="18"/>
        </w:rPr>
        <w:t xml:space="preserve"> een (bodem)procedure</w:t>
      </w:r>
      <w:r w:rsidR="00957FBE" w:rsidRPr="00313006">
        <w:rPr>
          <w:rFonts w:ascii="Corbel" w:hAnsi="Corbel"/>
          <w:szCs w:val="18"/>
        </w:rPr>
        <w:t xml:space="preserve"> in te stellen, bijvoorbeeld tot</w:t>
      </w:r>
      <w:r w:rsidRPr="00313006">
        <w:rPr>
          <w:rFonts w:ascii="Corbel" w:hAnsi="Corbel"/>
          <w:szCs w:val="18"/>
        </w:rPr>
        <w:t xml:space="preserve"> een vordering tot schadevergoeding</w:t>
      </w:r>
      <w:r w:rsidR="00313006">
        <w:rPr>
          <w:rFonts w:ascii="Corbel" w:hAnsi="Corbel"/>
          <w:szCs w:val="18"/>
        </w:rPr>
        <w:t xml:space="preserve">. </w:t>
      </w:r>
      <w:r w:rsidRPr="00313006">
        <w:rPr>
          <w:rFonts w:ascii="Corbel" w:hAnsi="Corbel"/>
          <w:szCs w:val="18"/>
        </w:rPr>
        <w:t xml:space="preserve">De Aanbestedende dienst is in dat geval dan ook vrij om gevolg te geven aan de geuite beslissing, mits hiertegen geen (overige) belemmeringen bestaan, zoals het niet succesvol geverifieerd zijn van de winnende Inschrijving. </w:t>
      </w:r>
    </w:p>
    <w:p w14:paraId="3EA74AFE" w14:textId="77777777" w:rsidR="00A55F57" w:rsidRDefault="00A55F57" w:rsidP="00925536">
      <w:pPr>
        <w:tabs>
          <w:tab w:val="left" w:pos="567"/>
        </w:tabs>
        <w:spacing w:line="276" w:lineRule="auto"/>
        <w:rPr>
          <w:rFonts w:ascii="Corbel" w:hAnsi="Corbel"/>
          <w:szCs w:val="18"/>
        </w:rPr>
      </w:pPr>
    </w:p>
    <w:p w14:paraId="7601F24A" w14:textId="6E411DB9" w:rsidR="00A55F57" w:rsidRDefault="00A55F57" w:rsidP="00925536">
      <w:pPr>
        <w:pStyle w:val="Lijstalinea"/>
        <w:numPr>
          <w:ilvl w:val="0"/>
          <w:numId w:val="31"/>
        </w:numPr>
        <w:tabs>
          <w:tab w:val="clear" w:pos="720"/>
          <w:tab w:val="num" w:pos="567"/>
        </w:tabs>
        <w:spacing w:line="276" w:lineRule="auto"/>
        <w:ind w:left="0" w:firstLine="0"/>
        <w:rPr>
          <w:rFonts w:ascii="Corbel" w:hAnsi="Corbel" w:cs="Arial"/>
          <w:sz w:val="18"/>
          <w:szCs w:val="18"/>
          <w:lang w:val="nl-NL"/>
        </w:rPr>
      </w:pPr>
      <w:r w:rsidRPr="00A55F57">
        <w:rPr>
          <w:rFonts w:ascii="Corbel" w:hAnsi="Corbel" w:cs="Arial"/>
          <w:sz w:val="18"/>
          <w:szCs w:val="18"/>
          <w:lang w:val="nl-NL"/>
        </w:rPr>
        <w:t>De mededeling van de</w:t>
      </w:r>
      <w:r w:rsidR="00DC2295">
        <w:rPr>
          <w:rFonts w:ascii="Corbel" w:hAnsi="Corbel" w:cs="Arial"/>
          <w:sz w:val="18"/>
          <w:szCs w:val="18"/>
          <w:lang w:val="nl-NL"/>
        </w:rPr>
        <w:t xml:space="preserve"> Aanbestedende dienst</w:t>
      </w:r>
      <w:r w:rsidRPr="00A55F57">
        <w:rPr>
          <w:rFonts w:ascii="Corbel" w:hAnsi="Corbel" w:cs="Arial"/>
          <w:sz w:val="18"/>
          <w:szCs w:val="18"/>
          <w:lang w:val="nl-NL"/>
        </w:rPr>
        <w:t xml:space="preserve"> van de </w:t>
      </w:r>
      <w:r w:rsidR="0061567C">
        <w:rPr>
          <w:rFonts w:ascii="Corbel" w:hAnsi="Corbel" w:cs="Arial"/>
          <w:sz w:val="18"/>
          <w:szCs w:val="18"/>
          <w:lang w:val="nl-NL"/>
        </w:rPr>
        <w:t>G</w:t>
      </w:r>
      <w:r w:rsidRPr="00A55F57">
        <w:rPr>
          <w:rFonts w:ascii="Corbel" w:hAnsi="Corbel" w:cs="Arial"/>
          <w:sz w:val="18"/>
          <w:szCs w:val="18"/>
          <w:lang w:val="nl-NL"/>
        </w:rPr>
        <w:t xml:space="preserve">unningsbeslissing (artikel 2.129 en 2.130 Aanbestedingswet 2012) houdt geen aanvaarding in als bedoeld in artikel 217, eerste lid, van Boek 6 van het Burgerlijk Wetboek van een aanbod van een inschrijver. Een overeenkomst komt slechts tot stand nadat de opdrachtnemer een schriftelijke bevestiging van de </w:t>
      </w:r>
      <w:r w:rsidR="00EC61C8">
        <w:rPr>
          <w:rFonts w:ascii="Corbel" w:hAnsi="Corbel" w:cs="Arial"/>
          <w:sz w:val="18"/>
          <w:szCs w:val="18"/>
          <w:lang w:val="nl-NL"/>
        </w:rPr>
        <w:t>Aanbestedende dienst</w:t>
      </w:r>
      <w:r w:rsidRPr="00A55F57">
        <w:rPr>
          <w:rFonts w:ascii="Corbel" w:hAnsi="Corbel" w:cs="Arial"/>
          <w:sz w:val="18"/>
          <w:szCs w:val="18"/>
          <w:lang w:val="nl-NL"/>
        </w:rPr>
        <w:t xml:space="preserve"> heeft ontvangen in de vorm van een door de</w:t>
      </w:r>
      <w:r w:rsidR="00EC61C8">
        <w:rPr>
          <w:rFonts w:ascii="Corbel" w:hAnsi="Corbel" w:cs="Arial"/>
          <w:sz w:val="18"/>
          <w:szCs w:val="18"/>
          <w:lang w:val="nl-NL"/>
        </w:rPr>
        <w:t xml:space="preserve"> Aanbestedende dienst</w:t>
      </w:r>
      <w:r w:rsidRPr="00A55F57">
        <w:rPr>
          <w:rFonts w:ascii="Corbel" w:hAnsi="Corbel" w:cs="Arial"/>
          <w:sz w:val="18"/>
          <w:szCs w:val="18"/>
          <w:lang w:val="nl-NL"/>
        </w:rPr>
        <w:t xml:space="preserve"> ondertekende overeenkomst (zie bijlage </w:t>
      </w:r>
      <w:r w:rsidR="00A80552" w:rsidRPr="00A55F57">
        <w:rPr>
          <w:rFonts w:ascii="Corbel" w:hAnsi="Corbel" w:cs="Arial"/>
          <w:sz w:val="18"/>
          <w:szCs w:val="18"/>
          <w:lang w:val="nl-NL"/>
        </w:rPr>
        <w:t>concept</w:t>
      </w:r>
      <w:r w:rsidR="00A80552">
        <w:rPr>
          <w:rFonts w:ascii="Corbel" w:hAnsi="Corbel" w:cs="Arial"/>
          <w:sz w:val="18"/>
          <w:szCs w:val="18"/>
          <w:lang w:val="nl-NL"/>
        </w:rPr>
        <w:t>overeenkomst</w:t>
      </w:r>
      <w:r w:rsidRPr="00A55F57">
        <w:rPr>
          <w:rFonts w:ascii="Corbel" w:hAnsi="Corbel" w:cs="Arial"/>
          <w:sz w:val="18"/>
          <w:szCs w:val="18"/>
          <w:lang w:val="nl-NL"/>
        </w:rPr>
        <w:t>).</w:t>
      </w:r>
    </w:p>
    <w:p w14:paraId="2846F43F" w14:textId="77777777" w:rsidR="00611883" w:rsidRPr="00611883" w:rsidRDefault="00611883" w:rsidP="00925536">
      <w:pPr>
        <w:spacing w:line="276" w:lineRule="auto"/>
        <w:rPr>
          <w:rFonts w:ascii="Corbel" w:hAnsi="Corbel" w:cs="Arial"/>
          <w:szCs w:val="18"/>
        </w:rPr>
      </w:pPr>
    </w:p>
    <w:p w14:paraId="7E551E4D" w14:textId="49827764" w:rsidR="00611883" w:rsidRPr="00B21693" w:rsidRDefault="000B1F0D" w:rsidP="00925536">
      <w:pPr>
        <w:pStyle w:val="Lijstalinea"/>
        <w:numPr>
          <w:ilvl w:val="0"/>
          <w:numId w:val="31"/>
        </w:numPr>
        <w:ind w:left="0" w:firstLine="0"/>
        <w:rPr>
          <w:rFonts w:ascii="Corbel" w:hAnsi="Corbel" w:cs="Arial"/>
          <w:sz w:val="18"/>
          <w:szCs w:val="18"/>
          <w:lang w:val="nl-NL"/>
        </w:rPr>
      </w:pPr>
      <w:r w:rsidRPr="00B21693">
        <w:rPr>
          <w:rFonts w:ascii="Corbel" w:hAnsi="Corbel" w:cs="Arial"/>
          <w:sz w:val="18"/>
          <w:szCs w:val="18"/>
          <w:lang w:val="nl-NL"/>
        </w:rPr>
        <w:t xml:space="preserve">De provincie zal, zodat zij definitief te gunning overgaat, de overeenkomst ondertekenen. Het is de bedoeling om dit op de eerst mogelijke gelegenheid officieel te doen in aanwezigheid van een tekeningsbevoegd functionaris van de Provincie en een vertegenwoordiger en tekeningsbevoegde van de Opdrachtnemer. </w:t>
      </w:r>
    </w:p>
    <w:p w14:paraId="7E561EF8" w14:textId="77777777" w:rsidR="00611883" w:rsidRPr="00611883" w:rsidRDefault="00611883" w:rsidP="00925536">
      <w:pPr>
        <w:spacing w:line="276" w:lineRule="auto"/>
        <w:rPr>
          <w:rFonts w:ascii="Corbel" w:hAnsi="Corbel" w:cs="Arial"/>
          <w:szCs w:val="18"/>
        </w:rPr>
      </w:pPr>
    </w:p>
    <w:p w14:paraId="1CE97C9A" w14:textId="77777777" w:rsidR="00AF6B84" w:rsidRPr="00C25E4D" w:rsidRDefault="00AF6B84" w:rsidP="00925536">
      <w:pPr>
        <w:tabs>
          <w:tab w:val="left" w:pos="567"/>
        </w:tabs>
        <w:spacing w:line="276" w:lineRule="auto"/>
        <w:rPr>
          <w:rFonts w:ascii="Corbel" w:hAnsi="Corbel"/>
          <w:szCs w:val="18"/>
        </w:rPr>
      </w:pPr>
    </w:p>
    <w:p w14:paraId="633631D9" w14:textId="77777777" w:rsidR="001F3407" w:rsidRPr="000870B8" w:rsidRDefault="00AE0170" w:rsidP="00925536">
      <w:pPr>
        <w:pStyle w:val="Kop1"/>
        <w:numPr>
          <w:ilvl w:val="0"/>
          <w:numId w:val="19"/>
        </w:numPr>
        <w:ind w:left="0" w:firstLine="0"/>
        <w:rPr>
          <w:rFonts w:ascii="Corbel" w:hAnsi="Corbel"/>
          <w:szCs w:val="24"/>
        </w:rPr>
      </w:pPr>
      <w:bookmarkStart w:id="73" w:name="_Toc447882335"/>
      <w:bookmarkStart w:id="74" w:name="_Toc169359422"/>
      <w:bookmarkEnd w:id="32"/>
      <w:r w:rsidRPr="000870B8">
        <w:rPr>
          <w:rFonts w:ascii="Corbel" w:hAnsi="Corbel"/>
          <w:szCs w:val="24"/>
        </w:rPr>
        <w:lastRenderedPageBreak/>
        <w:t>Toetsing van de Inschrijving</w:t>
      </w:r>
      <w:bookmarkEnd w:id="73"/>
      <w:bookmarkEnd w:id="74"/>
    </w:p>
    <w:p w14:paraId="2DCDB178" w14:textId="0E602A32" w:rsidR="00560A58" w:rsidRDefault="008E5655" w:rsidP="00925536">
      <w:pPr>
        <w:spacing w:line="276" w:lineRule="auto"/>
        <w:rPr>
          <w:rFonts w:ascii="Corbel" w:hAnsi="Corbel"/>
          <w:szCs w:val="18"/>
        </w:rPr>
      </w:pPr>
      <w:r w:rsidRPr="00811244">
        <w:rPr>
          <w:rFonts w:ascii="Corbel" w:hAnsi="Corbel"/>
        </w:rPr>
        <w:t>In dit hoofdstuk wordt beschreven hoe wordt getoetst of aan de voorwaarden voor deelname</w:t>
      </w:r>
      <w:r w:rsidR="000870B8">
        <w:rPr>
          <w:rFonts w:ascii="Corbel" w:hAnsi="Corbel"/>
        </w:rPr>
        <w:t xml:space="preserve"> aan de aanbesteding</w:t>
      </w:r>
      <w:r w:rsidRPr="00811244">
        <w:rPr>
          <w:rFonts w:ascii="Corbel" w:hAnsi="Corbel"/>
        </w:rPr>
        <w:t xml:space="preserve"> is voldaan</w:t>
      </w:r>
      <w:r w:rsidR="00560A58">
        <w:rPr>
          <w:rFonts w:ascii="Corbel" w:hAnsi="Corbel"/>
        </w:rPr>
        <w:t xml:space="preserve">. </w:t>
      </w:r>
      <w:r w:rsidRPr="00811244">
        <w:rPr>
          <w:rFonts w:ascii="Corbel" w:hAnsi="Corbel"/>
        </w:rPr>
        <w:t xml:space="preserve">De toetsing van de Inschrijvingen bestaat uit drie stappen, waarbij geldt dat </w:t>
      </w:r>
      <w:r w:rsidR="00527BEE">
        <w:rPr>
          <w:rFonts w:ascii="Corbel" w:hAnsi="Corbel"/>
        </w:rPr>
        <w:t xml:space="preserve">in beginsel </w:t>
      </w:r>
      <w:r w:rsidRPr="00811244">
        <w:rPr>
          <w:rFonts w:ascii="Corbel" w:hAnsi="Corbel"/>
        </w:rPr>
        <w:t>slechts aan de volgende stap wordt toegekomen als in de vorige stap niet geconcludeerd is dat de Inschrijvi</w:t>
      </w:r>
      <w:r w:rsidR="000870B8">
        <w:rPr>
          <w:rFonts w:ascii="Corbel" w:hAnsi="Corbel"/>
        </w:rPr>
        <w:t>ng ter zijde moet worden gelegd en de Inschrijver moet worden uitgesloten van deelname.</w:t>
      </w:r>
    </w:p>
    <w:p w14:paraId="65DD3EE1" w14:textId="77777777" w:rsidR="008E5655" w:rsidRPr="000870B8" w:rsidRDefault="008E5655" w:rsidP="00925536">
      <w:pPr>
        <w:pStyle w:val="Kop2"/>
        <w:tabs>
          <w:tab w:val="left" w:pos="6379"/>
        </w:tabs>
        <w:spacing w:before="240" w:after="120"/>
        <w:ind w:left="0" w:firstLine="0"/>
        <w:rPr>
          <w:rFonts w:ascii="Corbel" w:hAnsi="Corbel"/>
          <w:sz w:val="18"/>
          <w:szCs w:val="18"/>
        </w:rPr>
      </w:pPr>
      <w:bookmarkStart w:id="75" w:name="_Toc366096352"/>
      <w:bookmarkStart w:id="76" w:name="_Toc445911304"/>
      <w:bookmarkStart w:id="77" w:name="_Toc447882336"/>
      <w:bookmarkStart w:id="78" w:name="_Toc169359423"/>
      <w:r w:rsidRPr="00811244">
        <w:rPr>
          <w:rFonts w:ascii="Corbel" w:hAnsi="Corbel"/>
          <w:sz w:val="18"/>
          <w:szCs w:val="18"/>
        </w:rPr>
        <w:t>Stap 1: Toetsen of is voldaan aan de aanbestedingsvoorschriften</w:t>
      </w:r>
      <w:bookmarkEnd w:id="75"/>
      <w:bookmarkEnd w:id="76"/>
      <w:bookmarkEnd w:id="77"/>
      <w:bookmarkEnd w:id="78"/>
    </w:p>
    <w:p w14:paraId="73C22E5A" w14:textId="77777777" w:rsidR="008E5655" w:rsidRPr="00811244" w:rsidRDefault="008E5655" w:rsidP="00925536">
      <w:pPr>
        <w:spacing w:line="276" w:lineRule="auto"/>
        <w:rPr>
          <w:rFonts w:ascii="Corbel" w:hAnsi="Corbel"/>
          <w:szCs w:val="18"/>
        </w:rPr>
      </w:pPr>
      <w:r w:rsidRPr="00811244">
        <w:rPr>
          <w:rFonts w:ascii="Corbel" w:hAnsi="Corbel"/>
          <w:szCs w:val="18"/>
        </w:rPr>
        <w:t xml:space="preserve">De Inschrijving wordt na opening eerst getoetst aan de in </w:t>
      </w:r>
      <w:r w:rsidR="00560A58">
        <w:rPr>
          <w:rFonts w:ascii="Corbel" w:hAnsi="Corbel"/>
          <w:szCs w:val="18"/>
        </w:rPr>
        <w:t>deze Aanbestedingsleidraad</w:t>
      </w:r>
      <w:r w:rsidRPr="00811244">
        <w:rPr>
          <w:rFonts w:ascii="Corbel" w:hAnsi="Corbel"/>
          <w:szCs w:val="18"/>
        </w:rPr>
        <w:t xml:space="preserve"> neergelegde voorschriften</w:t>
      </w:r>
      <w:r w:rsidR="000870B8">
        <w:rPr>
          <w:rFonts w:ascii="Corbel" w:hAnsi="Corbel"/>
          <w:szCs w:val="18"/>
        </w:rPr>
        <w:t>.</w:t>
      </w:r>
      <w:r w:rsidRPr="00811244">
        <w:rPr>
          <w:rFonts w:ascii="Corbel" w:hAnsi="Corbel"/>
          <w:szCs w:val="18"/>
        </w:rPr>
        <w:t xml:space="preserve"> Indien een Inschrijving hier niet aan voldoet kan de </w:t>
      </w:r>
      <w:r w:rsidR="004A2007">
        <w:rPr>
          <w:rFonts w:ascii="Corbel" w:hAnsi="Corbel"/>
          <w:szCs w:val="18"/>
        </w:rPr>
        <w:t xml:space="preserve">Inschrijver worden uitgesloten van deelname. </w:t>
      </w:r>
    </w:p>
    <w:p w14:paraId="7B79331E" w14:textId="77777777" w:rsidR="008E5655" w:rsidRPr="000870B8" w:rsidRDefault="008E5655" w:rsidP="00925536">
      <w:pPr>
        <w:pStyle w:val="Kop2"/>
        <w:tabs>
          <w:tab w:val="left" w:pos="6379"/>
        </w:tabs>
        <w:spacing w:before="240" w:after="120"/>
        <w:ind w:left="0" w:firstLine="0"/>
        <w:rPr>
          <w:rFonts w:ascii="Corbel" w:hAnsi="Corbel"/>
          <w:sz w:val="18"/>
          <w:szCs w:val="18"/>
        </w:rPr>
      </w:pPr>
      <w:bookmarkStart w:id="79" w:name="_Toc366096353"/>
      <w:bookmarkStart w:id="80" w:name="_Toc445911305"/>
      <w:bookmarkStart w:id="81" w:name="OLE_LINK32"/>
      <w:bookmarkStart w:id="82" w:name="OLE_LINK33"/>
      <w:bookmarkStart w:id="83" w:name="_Toc447882337"/>
      <w:bookmarkStart w:id="84" w:name="_Toc169359424"/>
      <w:r w:rsidRPr="00811244">
        <w:rPr>
          <w:rFonts w:ascii="Corbel" w:hAnsi="Corbel"/>
          <w:sz w:val="18"/>
          <w:szCs w:val="18"/>
        </w:rPr>
        <w:t>Stap 2: Toetsen of geen uitsluitingsgronden van toepassing zijn</w:t>
      </w:r>
      <w:bookmarkEnd w:id="79"/>
      <w:bookmarkEnd w:id="80"/>
      <w:bookmarkEnd w:id="81"/>
      <w:bookmarkEnd w:id="82"/>
      <w:bookmarkEnd w:id="83"/>
      <w:bookmarkEnd w:id="84"/>
    </w:p>
    <w:p w14:paraId="73AB12FC" w14:textId="77777777" w:rsidR="00C25E4D" w:rsidRPr="00560A58" w:rsidRDefault="008E5655" w:rsidP="00925536">
      <w:pPr>
        <w:suppressAutoHyphens/>
        <w:overflowPunct w:val="0"/>
        <w:autoSpaceDE w:val="0"/>
        <w:spacing w:line="276" w:lineRule="auto"/>
        <w:textAlignment w:val="baseline"/>
        <w:rPr>
          <w:rFonts w:ascii="Corbel" w:hAnsi="Corbel"/>
          <w:szCs w:val="18"/>
        </w:rPr>
      </w:pPr>
      <w:r w:rsidRPr="00560A58">
        <w:rPr>
          <w:rFonts w:ascii="Corbel" w:hAnsi="Corbel"/>
          <w:szCs w:val="18"/>
        </w:rPr>
        <w:t xml:space="preserve">Tijdens de tweede stap wordt getoetst of op de Inschrijver geen uitsluitingsgronden van toepassing zijn. </w:t>
      </w:r>
      <w:r w:rsidR="00560A58" w:rsidRPr="00560A58">
        <w:rPr>
          <w:rFonts w:ascii="Corbel" w:hAnsi="Corbel"/>
          <w:szCs w:val="18"/>
        </w:rPr>
        <w:t xml:space="preserve">Uitsluitingsgronden zien op omstandigheden die de persoon van Inschrijver betreffen en diens uitsluiting van deelneming aan deze aanbestedingsprocedure rechtvaardigen. </w:t>
      </w:r>
      <w:r w:rsidR="003466E6" w:rsidRPr="00560A58">
        <w:rPr>
          <w:rFonts w:ascii="Corbel" w:hAnsi="Corbel"/>
          <w:szCs w:val="18"/>
        </w:rPr>
        <w:t xml:space="preserve">Indien </w:t>
      </w:r>
      <w:r w:rsidR="00560A58" w:rsidRPr="00560A58">
        <w:rPr>
          <w:rFonts w:ascii="Corbel" w:hAnsi="Corbel"/>
          <w:szCs w:val="18"/>
        </w:rPr>
        <w:t>één van de uitsluitingsgronden van toepassing is zal Inschrijver worden</w:t>
      </w:r>
      <w:r w:rsidR="003466E6" w:rsidRPr="00560A58">
        <w:rPr>
          <w:rFonts w:ascii="Corbel" w:hAnsi="Corbel"/>
          <w:szCs w:val="18"/>
        </w:rPr>
        <w:t xml:space="preserve"> uitgesloten</w:t>
      </w:r>
      <w:r w:rsidR="00560A58">
        <w:rPr>
          <w:rFonts w:ascii="Corbel" w:hAnsi="Corbel"/>
          <w:szCs w:val="18"/>
        </w:rPr>
        <w:t xml:space="preserve"> van deelname</w:t>
      </w:r>
      <w:r w:rsidR="003466E6" w:rsidRPr="00560A58">
        <w:rPr>
          <w:rFonts w:ascii="Corbel" w:hAnsi="Corbel"/>
          <w:szCs w:val="18"/>
        </w:rPr>
        <w:t>,</w:t>
      </w:r>
      <w:r w:rsidR="00EC661B">
        <w:rPr>
          <w:rFonts w:ascii="Corbel" w:hAnsi="Corbel"/>
          <w:szCs w:val="18"/>
        </w:rPr>
        <w:t xml:space="preserve"> met inachtneming van de Aanbestedingswet 2012.</w:t>
      </w:r>
    </w:p>
    <w:p w14:paraId="05044EF4" w14:textId="77777777" w:rsidR="00560A58" w:rsidRPr="00560A58" w:rsidRDefault="00560A58" w:rsidP="00925536">
      <w:pPr>
        <w:spacing w:line="276" w:lineRule="auto"/>
        <w:rPr>
          <w:rFonts w:ascii="Corbel" w:hAnsi="Corbel"/>
          <w:szCs w:val="18"/>
        </w:rPr>
      </w:pPr>
    </w:p>
    <w:p w14:paraId="11558E6E" w14:textId="4A7075B8" w:rsidR="004E1E2E" w:rsidRPr="004E1E2E" w:rsidRDefault="004A2007" w:rsidP="00925536">
      <w:pPr>
        <w:spacing w:line="276" w:lineRule="auto"/>
        <w:rPr>
          <w:rFonts w:ascii="Corbel" w:hAnsi="Corbel"/>
          <w:b/>
          <w:szCs w:val="18"/>
        </w:rPr>
      </w:pPr>
      <w:r w:rsidRPr="00711938">
        <w:rPr>
          <w:rFonts w:ascii="Corbel" w:hAnsi="Corbel"/>
          <w:szCs w:val="18"/>
        </w:rPr>
        <w:t>Alle wettelijk verplichte uitsluitingsgronden en een aantal</w:t>
      </w:r>
      <w:r w:rsidR="004612C5" w:rsidRPr="00711938">
        <w:rPr>
          <w:rFonts w:ascii="Corbel" w:hAnsi="Corbel"/>
          <w:szCs w:val="18"/>
        </w:rPr>
        <w:t xml:space="preserve"> </w:t>
      </w:r>
      <w:r w:rsidRPr="00711938">
        <w:rPr>
          <w:rFonts w:ascii="Corbel" w:hAnsi="Corbel"/>
          <w:szCs w:val="18"/>
        </w:rPr>
        <w:t xml:space="preserve">facultatieve uitsluitingsgronden (onderdeel 3) </w:t>
      </w:r>
      <w:r w:rsidR="00FA22BB" w:rsidRPr="00711938">
        <w:rPr>
          <w:rFonts w:ascii="Corbel" w:hAnsi="Corbel"/>
          <w:szCs w:val="18"/>
        </w:rPr>
        <w:t xml:space="preserve">voor aanbestedingen boven de Europese drempels </w:t>
      </w:r>
      <w:r w:rsidRPr="00711938">
        <w:rPr>
          <w:rFonts w:ascii="Corbel" w:hAnsi="Corbel"/>
          <w:szCs w:val="18"/>
        </w:rPr>
        <w:t>zijn van toepassing op deze aanbesteding.</w:t>
      </w:r>
      <w:r>
        <w:rPr>
          <w:rFonts w:ascii="Corbel" w:hAnsi="Corbel"/>
          <w:szCs w:val="18"/>
        </w:rPr>
        <w:t xml:space="preserve"> </w:t>
      </w:r>
      <w:r w:rsidR="00166AAA">
        <w:rPr>
          <w:rFonts w:ascii="Corbel" w:hAnsi="Corbel"/>
          <w:szCs w:val="18"/>
        </w:rPr>
        <w:t xml:space="preserve">De Aanbestedende dienst kiest hiervoor omdat zij geen zaken wil doen met een Ondernemer op wie één van deze omstandigheden van toepassing is. </w:t>
      </w:r>
      <w:r>
        <w:rPr>
          <w:rFonts w:ascii="Corbel" w:hAnsi="Corbel"/>
          <w:szCs w:val="18"/>
        </w:rPr>
        <w:t>De</w:t>
      </w:r>
      <w:r w:rsidRPr="00560A58">
        <w:rPr>
          <w:rFonts w:ascii="Corbel" w:hAnsi="Corbel"/>
          <w:szCs w:val="18"/>
        </w:rPr>
        <w:t xml:space="preserve"> </w:t>
      </w:r>
      <w:r>
        <w:rPr>
          <w:rFonts w:ascii="Corbel" w:hAnsi="Corbel"/>
          <w:szCs w:val="18"/>
        </w:rPr>
        <w:t xml:space="preserve">van toepassing zijnde </w:t>
      </w:r>
      <w:r w:rsidRPr="00560A58">
        <w:rPr>
          <w:rFonts w:ascii="Corbel" w:hAnsi="Corbel"/>
          <w:szCs w:val="18"/>
        </w:rPr>
        <w:t xml:space="preserve">uitsluitingsgronden zijn aangevinkt </w:t>
      </w:r>
      <w:r w:rsidRPr="00275344">
        <w:rPr>
          <w:rFonts w:ascii="Corbel" w:hAnsi="Corbel"/>
          <w:szCs w:val="18"/>
        </w:rPr>
        <w:t xml:space="preserve">onder </w:t>
      </w:r>
      <w:r w:rsidR="004E6F88" w:rsidRPr="00275344">
        <w:rPr>
          <w:rFonts w:ascii="Corbel" w:hAnsi="Corbel"/>
          <w:szCs w:val="18"/>
        </w:rPr>
        <w:t>deel III</w:t>
      </w:r>
      <w:r w:rsidRPr="00275344">
        <w:rPr>
          <w:rFonts w:ascii="Corbel" w:hAnsi="Corbel"/>
          <w:szCs w:val="18"/>
          <w:shd w:val="clear" w:color="auto" w:fill="FFFFFF"/>
        </w:rPr>
        <w:t xml:space="preserve"> van</w:t>
      </w:r>
      <w:r w:rsidRPr="00560A58">
        <w:rPr>
          <w:rFonts w:ascii="Corbel" w:hAnsi="Corbel"/>
          <w:szCs w:val="18"/>
        </w:rPr>
        <w:t xml:space="preserve"> </w:t>
      </w:r>
      <w:r w:rsidR="004E6F88">
        <w:rPr>
          <w:rFonts w:ascii="Corbel" w:hAnsi="Corbel"/>
          <w:szCs w:val="18"/>
        </w:rPr>
        <w:t xml:space="preserve">het </w:t>
      </w:r>
      <w:r w:rsidR="004E6F88" w:rsidRPr="004E6F88">
        <w:rPr>
          <w:rFonts w:ascii="Corbel" w:hAnsi="Corbel"/>
          <w:b/>
          <w:szCs w:val="18"/>
        </w:rPr>
        <w:t>Uniform Europees Aanbestedingsdocument</w:t>
      </w:r>
      <w:r w:rsidR="004E1E2E" w:rsidRPr="004E6F88">
        <w:rPr>
          <w:rFonts w:ascii="Corbel" w:hAnsi="Corbel"/>
          <w:b/>
          <w:szCs w:val="18"/>
        </w:rPr>
        <w:t>.</w:t>
      </w:r>
    </w:p>
    <w:p w14:paraId="1A45D6BF" w14:textId="77777777" w:rsidR="00166AAA" w:rsidRDefault="00166AAA" w:rsidP="00925536">
      <w:pPr>
        <w:spacing w:line="276" w:lineRule="auto"/>
        <w:rPr>
          <w:rFonts w:ascii="Corbel" w:hAnsi="Corbel"/>
          <w:szCs w:val="18"/>
        </w:rPr>
      </w:pPr>
    </w:p>
    <w:p w14:paraId="50F5F5A0" w14:textId="77777777" w:rsidR="00970024" w:rsidRDefault="004A2007" w:rsidP="00925536">
      <w:pPr>
        <w:shd w:val="clear" w:color="auto" w:fill="FFFFFF" w:themeFill="background1"/>
        <w:spacing w:line="276" w:lineRule="auto"/>
        <w:rPr>
          <w:rFonts w:ascii="Corbel" w:hAnsi="Corbel"/>
          <w:szCs w:val="18"/>
        </w:rPr>
      </w:pPr>
      <w:r w:rsidRPr="00882E92">
        <w:rPr>
          <w:rFonts w:ascii="Corbel" w:hAnsi="Corbel"/>
          <w:szCs w:val="18"/>
        </w:rPr>
        <w:t xml:space="preserve">Voor </w:t>
      </w:r>
      <w:r w:rsidRPr="00EC661B">
        <w:rPr>
          <w:rFonts w:ascii="Corbel" w:hAnsi="Corbel"/>
          <w:szCs w:val="18"/>
        </w:rPr>
        <w:t>wat betreft de bewijsvoering is het u</w:t>
      </w:r>
      <w:r w:rsidR="00B93314" w:rsidRPr="00EC661B">
        <w:rPr>
          <w:rFonts w:ascii="Corbel" w:hAnsi="Corbel"/>
          <w:szCs w:val="18"/>
        </w:rPr>
        <w:t>itgangspunt</w:t>
      </w:r>
      <w:r w:rsidRPr="00EC661B">
        <w:rPr>
          <w:rFonts w:ascii="Corbel" w:hAnsi="Corbel"/>
          <w:szCs w:val="18"/>
        </w:rPr>
        <w:t xml:space="preserve"> dat Inschrijvers bij hun Inschrijving kunnen volstaan met het bijvoegen van </w:t>
      </w:r>
      <w:r w:rsidR="004E6F88">
        <w:rPr>
          <w:rFonts w:ascii="Corbel" w:hAnsi="Corbel"/>
          <w:szCs w:val="18"/>
        </w:rPr>
        <w:t xml:space="preserve">het </w:t>
      </w:r>
      <w:r w:rsidR="004E6F88" w:rsidRPr="000B0C94">
        <w:rPr>
          <w:rFonts w:ascii="Corbel" w:hAnsi="Corbel"/>
          <w:b/>
          <w:szCs w:val="18"/>
        </w:rPr>
        <w:t>Uniform</w:t>
      </w:r>
      <w:r w:rsidR="004E6F88" w:rsidRPr="004E6F88">
        <w:rPr>
          <w:rFonts w:ascii="Corbel" w:hAnsi="Corbel"/>
          <w:b/>
          <w:szCs w:val="18"/>
        </w:rPr>
        <w:t xml:space="preserve"> Europees Aanbestedingsdocument</w:t>
      </w:r>
      <w:r w:rsidRPr="00EC661B">
        <w:rPr>
          <w:rFonts w:ascii="Corbel" w:hAnsi="Corbel"/>
          <w:b/>
          <w:szCs w:val="18"/>
        </w:rPr>
        <w:t xml:space="preserve"> </w:t>
      </w:r>
      <w:r w:rsidRPr="00EC661B">
        <w:rPr>
          <w:rFonts w:ascii="Corbel" w:hAnsi="Corbel"/>
          <w:szCs w:val="18"/>
        </w:rPr>
        <w:t xml:space="preserve">en dat de Aanbestedende dienst na de Gunningsbeslissing de bewijsstukken opvraagt bij de winnende Inschrijver(s). </w:t>
      </w:r>
      <w:r w:rsidR="00CB5103" w:rsidRPr="00EC661B">
        <w:rPr>
          <w:rFonts w:ascii="Corbel" w:hAnsi="Corbel"/>
          <w:szCs w:val="18"/>
        </w:rPr>
        <w:t>In voorkomende gevallen vraagt de Aanbestedende dienst de bewijsstukken ook op bij de tweede in de rangorde. Aan het opvragen van de bewijsstukken kan een Inschrijver geen rechten ontlenen.</w:t>
      </w:r>
      <w:r w:rsidR="00970024">
        <w:rPr>
          <w:rFonts w:ascii="Corbel" w:hAnsi="Corbel"/>
          <w:szCs w:val="18"/>
        </w:rPr>
        <w:t xml:space="preserve"> </w:t>
      </w:r>
      <w:r w:rsidRPr="00EC661B">
        <w:rPr>
          <w:rFonts w:ascii="Corbel" w:hAnsi="Corbel"/>
          <w:szCs w:val="18"/>
        </w:rPr>
        <w:t xml:space="preserve">Dit neemt niet weg dat Aanbestedende </w:t>
      </w:r>
      <w:r w:rsidR="009E097D" w:rsidRPr="00EC661B">
        <w:rPr>
          <w:rFonts w:ascii="Corbel" w:hAnsi="Corbel"/>
          <w:szCs w:val="18"/>
        </w:rPr>
        <w:t xml:space="preserve">dienst </w:t>
      </w:r>
      <w:r w:rsidRPr="00EC661B">
        <w:rPr>
          <w:rFonts w:ascii="Corbel" w:hAnsi="Corbel"/>
          <w:szCs w:val="18"/>
        </w:rPr>
        <w:t>hier op elk moment eerder in de procedure aan Inschrijvers om kan verzoeken teneinde vast te stellen of Inschrijvers niet moeten worden uitgesloten, indien dit naar het oordeel van de Aanbestedende dienst noodzakelijk is voor het goede verloop van de procedure.</w:t>
      </w:r>
      <w:r>
        <w:rPr>
          <w:rFonts w:ascii="Corbel" w:hAnsi="Corbel"/>
          <w:szCs w:val="18"/>
        </w:rPr>
        <w:t xml:space="preserve"> </w:t>
      </w:r>
    </w:p>
    <w:p w14:paraId="06DCE574" w14:textId="77777777" w:rsidR="00970024" w:rsidRDefault="00970024" w:rsidP="00925536">
      <w:pPr>
        <w:shd w:val="clear" w:color="auto" w:fill="FFFFFF" w:themeFill="background1"/>
        <w:spacing w:line="276" w:lineRule="auto"/>
        <w:rPr>
          <w:rFonts w:ascii="Corbel" w:hAnsi="Corbel"/>
          <w:szCs w:val="18"/>
        </w:rPr>
      </w:pPr>
    </w:p>
    <w:p w14:paraId="635B3CF3" w14:textId="63BA4323" w:rsidR="004A2007" w:rsidRDefault="004A2007" w:rsidP="00925536">
      <w:pPr>
        <w:shd w:val="clear" w:color="auto" w:fill="FFFFFF" w:themeFill="background1"/>
        <w:spacing w:line="276" w:lineRule="auto"/>
        <w:rPr>
          <w:rFonts w:ascii="Corbel" w:hAnsi="Corbel"/>
          <w:szCs w:val="18"/>
        </w:rPr>
      </w:pPr>
      <w:r>
        <w:rPr>
          <w:rFonts w:ascii="Corbel" w:hAnsi="Corbel"/>
          <w:szCs w:val="18"/>
        </w:rPr>
        <w:t>Een Inschrijver dient</w:t>
      </w:r>
      <w:r w:rsidRPr="00811244">
        <w:rPr>
          <w:rFonts w:ascii="Corbel" w:hAnsi="Corbel"/>
          <w:szCs w:val="18"/>
        </w:rPr>
        <w:t xml:space="preserve"> op eerst</w:t>
      </w:r>
      <w:r>
        <w:rPr>
          <w:rFonts w:ascii="Corbel" w:hAnsi="Corbel"/>
          <w:szCs w:val="18"/>
        </w:rPr>
        <w:t xml:space="preserve">e verzoek van de Aanbestedende binnen 5 </w:t>
      </w:r>
      <w:r w:rsidRPr="00811244">
        <w:rPr>
          <w:rFonts w:ascii="Corbel" w:hAnsi="Corbel"/>
          <w:szCs w:val="18"/>
        </w:rPr>
        <w:t>dagen nadere bewijsstukken te kunnen overleggen om het verklaarde voor wat betreft de uitsluitingsgronden te staven. Indien blijkt dat Inschrijver niet</w:t>
      </w:r>
      <w:r>
        <w:rPr>
          <w:rFonts w:ascii="Corbel" w:hAnsi="Corbel"/>
          <w:szCs w:val="18"/>
        </w:rPr>
        <w:t xml:space="preserve"> voldoet of de benodigde bewijsstukken</w:t>
      </w:r>
      <w:r w:rsidRPr="00811244">
        <w:rPr>
          <w:rFonts w:ascii="Corbel" w:hAnsi="Corbel"/>
          <w:szCs w:val="18"/>
        </w:rPr>
        <w:t xml:space="preserve"> niet tijdig kan overleggen, wordt hij alsnog </w:t>
      </w:r>
      <w:r>
        <w:rPr>
          <w:rFonts w:ascii="Corbel" w:hAnsi="Corbel"/>
          <w:szCs w:val="18"/>
        </w:rPr>
        <w:t>uitgesloten. Indien dit na de Gunningsbeslissing plaatsvindt, komt een nieuwe Gunningsbeslissing tot stand.</w:t>
      </w:r>
      <w:r w:rsidR="00EC661B">
        <w:rPr>
          <w:rFonts w:ascii="Corbel" w:hAnsi="Corbel"/>
          <w:szCs w:val="18"/>
        </w:rPr>
        <w:t xml:space="preserve"> Als Inschrijver op de hoogte is van feiten en/of omstandigheden die zich hebben voorgedaan in de periode nadat het </w:t>
      </w:r>
      <w:r w:rsidR="00A80552">
        <w:rPr>
          <w:rFonts w:ascii="Corbel" w:hAnsi="Corbel"/>
          <w:szCs w:val="18"/>
        </w:rPr>
        <w:t>ten bewijze</w:t>
      </w:r>
      <w:r w:rsidR="00EC661B">
        <w:rPr>
          <w:rFonts w:ascii="Corbel" w:hAnsi="Corbel"/>
          <w:szCs w:val="18"/>
        </w:rPr>
        <w:t xml:space="preserve"> dienende schriftelijke stuk is afgegeven die eventueel tot het toepassen van de uitsluitingsgrond zouden kunnen leiden, dient hij dit aan de Aanbestedende dienst te melden.</w:t>
      </w:r>
    </w:p>
    <w:p w14:paraId="08E6A288" w14:textId="77777777" w:rsidR="009D4A69" w:rsidRDefault="009D4A69" w:rsidP="00925536">
      <w:pPr>
        <w:spacing w:line="276" w:lineRule="auto"/>
        <w:rPr>
          <w:rFonts w:ascii="Corbel" w:hAnsi="Corbel"/>
          <w:szCs w:val="18"/>
        </w:rPr>
      </w:pPr>
    </w:p>
    <w:tbl>
      <w:tblPr>
        <w:tblW w:w="4782" w:type="pct"/>
        <w:tblInd w:w="108" w:type="dxa"/>
        <w:tblCellMar>
          <w:left w:w="0" w:type="dxa"/>
          <w:right w:w="0" w:type="dxa"/>
        </w:tblCellMar>
        <w:tblLook w:val="04A0" w:firstRow="1" w:lastRow="0" w:firstColumn="1" w:lastColumn="0" w:noHBand="0" w:noVBand="1"/>
      </w:tblPr>
      <w:tblGrid>
        <w:gridCol w:w="2684"/>
        <w:gridCol w:w="597"/>
        <w:gridCol w:w="5366"/>
      </w:tblGrid>
      <w:tr w:rsidR="00211C08" w14:paraId="74753D63" w14:textId="77777777" w:rsidTr="00941906">
        <w:trPr>
          <w:trHeight w:val="407"/>
        </w:trPr>
        <w:tc>
          <w:tcPr>
            <w:tcW w:w="1552"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2C2BF6AB" w14:textId="77777777" w:rsidR="00211C08" w:rsidRPr="00211C08" w:rsidRDefault="00211C08" w:rsidP="00925536">
            <w:pPr>
              <w:spacing w:line="276" w:lineRule="auto"/>
              <w:rPr>
                <w:rFonts w:ascii="Corbel" w:hAnsi="Corbel"/>
                <w:sz w:val="16"/>
                <w:szCs w:val="16"/>
              </w:rPr>
            </w:pPr>
            <w:bookmarkStart w:id="85" w:name="_Toc447882338"/>
            <w:r w:rsidRPr="00211C08">
              <w:rPr>
                <w:rFonts w:ascii="Corbel" w:hAnsi="Corbel"/>
                <w:sz w:val="16"/>
                <w:szCs w:val="16"/>
              </w:rPr>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2DA2CB60"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w:t>
            </w:r>
          </w:p>
        </w:tc>
        <w:tc>
          <w:tcPr>
            <w:tcW w:w="3103"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5960DFC4"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Nadere bewijsstukken</w:t>
            </w:r>
          </w:p>
        </w:tc>
      </w:tr>
      <w:tr w:rsidR="00211C08" w14:paraId="6561E551" w14:textId="77777777" w:rsidTr="00941906">
        <w:trPr>
          <w:trHeight w:val="428"/>
        </w:trPr>
        <w:tc>
          <w:tcPr>
            <w:tcW w:w="1552" w:type="pct"/>
            <w:tcBorders>
              <w:top w:val="nil"/>
              <w:left w:val="single" w:sz="12" w:space="0" w:color="000000"/>
              <w:bottom w:val="nil"/>
              <w:right w:val="nil"/>
            </w:tcBorders>
            <w:tcMar>
              <w:top w:w="57" w:type="dxa"/>
              <w:left w:w="108" w:type="dxa"/>
              <w:bottom w:w="57" w:type="dxa"/>
              <w:right w:w="108" w:type="dxa"/>
            </w:tcMar>
            <w:hideMark/>
          </w:tcPr>
          <w:p w14:paraId="50C10157"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Crimineel verleden</w:t>
            </w:r>
          </w:p>
        </w:tc>
        <w:tc>
          <w:tcPr>
            <w:tcW w:w="345" w:type="pct"/>
            <w:tcMar>
              <w:top w:w="57" w:type="dxa"/>
              <w:left w:w="108" w:type="dxa"/>
              <w:bottom w:w="57" w:type="dxa"/>
              <w:right w:w="108" w:type="dxa"/>
            </w:tcMar>
            <w:hideMark/>
          </w:tcPr>
          <w:p w14:paraId="175D428C"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III A</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6FCEA376"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w:t>
            </w:r>
            <w:r w:rsidRPr="00211C08">
              <w:rPr>
                <w:rFonts w:ascii="Corbel" w:hAnsi="Corbel"/>
                <w:sz w:val="16"/>
                <w:szCs w:val="16"/>
              </w:rPr>
              <w:footnoteReference w:customMarkFollows="1" w:id="5"/>
              <w:t>[1], niet ouder dan twee jaar.</w:t>
            </w:r>
          </w:p>
        </w:tc>
      </w:tr>
      <w:tr w:rsidR="00211C08" w14:paraId="051647E9" w14:textId="77777777" w:rsidTr="00941906">
        <w:trPr>
          <w:trHeight w:val="278"/>
        </w:trPr>
        <w:tc>
          <w:tcPr>
            <w:tcW w:w="1552" w:type="pct"/>
            <w:tcBorders>
              <w:top w:val="nil"/>
              <w:left w:val="single" w:sz="12" w:space="0" w:color="000000"/>
              <w:bottom w:val="nil"/>
              <w:right w:val="nil"/>
            </w:tcBorders>
            <w:tcMar>
              <w:top w:w="57" w:type="dxa"/>
              <w:left w:w="108" w:type="dxa"/>
              <w:bottom w:w="57" w:type="dxa"/>
              <w:right w:w="108" w:type="dxa"/>
            </w:tcMar>
            <w:hideMark/>
          </w:tcPr>
          <w:p w14:paraId="77A75393"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Faillissement</w:t>
            </w:r>
          </w:p>
        </w:tc>
        <w:tc>
          <w:tcPr>
            <w:tcW w:w="345" w:type="pct"/>
            <w:tcMar>
              <w:top w:w="57" w:type="dxa"/>
              <w:left w:w="108" w:type="dxa"/>
              <w:bottom w:w="57" w:type="dxa"/>
              <w:right w:w="108" w:type="dxa"/>
            </w:tcMar>
            <w:hideMark/>
          </w:tcPr>
          <w:p w14:paraId="693E37F8"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12F611D1"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Uittreksel uit het handelsregister, niet ouder dan zes maanden.</w:t>
            </w:r>
          </w:p>
        </w:tc>
      </w:tr>
      <w:tr w:rsidR="00211C08" w14:paraId="4C6C58C4" w14:textId="77777777" w:rsidTr="00941906">
        <w:trPr>
          <w:trHeight w:val="414"/>
        </w:trPr>
        <w:tc>
          <w:tcPr>
            <w:tcW w:w="1552" w:type="pct"/>
            <w:tcBorders>
              <w:top w:val="nil"/>
              <w:left w:val="single" w:sz="12" w:space="0" w:color="000000"/>
              <w:bottom w:val="nil"/>
              <w:right w:val="nil"/>
            </w:tcBorders>
            <w:tcMar>
              <w:top w:w="57" w:type="dxa"/>
              <w:left w:w="108" w:type="dxa"/>
              <w:bottom w:w="57" w:type="dxa"/>
              <w:right w:w="108" w:type="dxa"/>
            </w:tcMar>
            <w:hideMark/>
          </w:tcPr>
          <w:p w14:paraId="42D165F9"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lastRenderedPageBreak/>
              <w:t>Gerechtelijke uitspraak beroepsgedragsregel</w:t>
            </w:r>
          </w:p>
        </w:tc>
        <w:tc>
          <w:tcPr>
            <w:tcW w:w="345" w:type="pct"/>
            <w:tcMar>
              <w:top w:w="57" w:type="dxa"/>
              <w:left w:w="108" w:type="dxa"/>
              <w:bottom w:w="57" w:type="dxa"/>
              <w:right w:w="108" w:type="dxa"/>
            </w:tcMar>
            <w:hideMark/>
          </w:tcPr>
          <w:p w14:paraId="7641E15D"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586F99CE"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211C08" w14:paraId="311FB66B" w14:textId="77777777" w:rsidTr="00941906">
        <w:trPr>
          <w:trHeight w:val="553"/>
        </w:trPr>
        <w:tc>
          <w:tcPr>
            <w:tcW w:w="1552" w:type="pct"/>
            <w:tcBorders>
              <w:top w:val="nil"/>
              <w:left w:val="single" w:sz="12" w:space="0" w:color="000000"/>
              <w:bottom w:val="nil"/>
              <w:right w:val="nil"/>
            </w:tcBorders>
            <w:tcMar>
              <w:top w:w="57" w:type="dxa"/>
              <w:left w:w="108" w:type="dxa"/>
              <w:bottom w:w="57" w:type="dxa"/>
              <w:right w:w="108" w:type="dxa"/>
            </w:tcMar>
            <w:hideMark/>
          </w:tcPr>
          <w:p w14:paraId="73962460" w14:textId="1519E30D" w:rsidR="00211C08" w:rsidRPr="00211C08" w:rsidRDefault="00211C08" w:rsidP="00925536">
            <w:pPr>
              <w:spacing w:line="276" w:lineRule="auto"/>
              <w:rPr>
                <w:rFonts w:ascii="Corbel" w:hAnsi="Corbel"/>
                <w:sz w:val="16"/>
                <w:szCs w:val="16"/>
              </w:rPr>
            </w:pPr>
            <w:r w:rsidRPr="00211C08">
              <w:rPr>
                <w:rFonts w:ascii="Corbel" w:hAnsi="Corbel"/>
                <w:sz w:val="16"/>
                <w:szCs w:val="16"/>
              </w:rPr>
              <w:t>Ernstige beroepsfout</w:t>
            </w:r>
            <w:r w:rsidR="006C1AF0">
              <w:rPr>
                <w:rFonts w:ascii="Corbel" w:hAnsi="Corbel"/>
                <w:sz w:val="16"/>
                <w:szCs w:val="16"/>
              </w:rPr>
              <w:t>*</w:t>
            </w:r>
          </w:p>
        </w:tc>
        <w:tc>
          <w:tcPr>
            <w:tcW w:w="345" w:type="pct"/>
            <w:tcMar>
              <w:top w:w="57" w:type="dxa"/>
              <w:left w:w="108" w:type="dxa"/>
              <w:bottom w:w="57" w:type="dxa"/>
              <w:right w:w="108" w:type="dxa"/>
            </w:tcMar>
            <w:hideMark/>
          </w:tcPr>
          <w:p w14:paraId="61FE7A86"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7AAF460F" w14:textId="3E4C8937" w:rsidR="00211C08" w:rsidRPr="00211C08" w:rsidRDefault="00211C08" w:rsidP="00925536">
            <w:pPr>
              <w:spacing w:line="276" w:lineRule="auto"/>
              <w:rPr>
                <w:rFonts w:ascii="Corbel" w:hAnsi="Corbel"/>
                <w:sz w:val="16"/>
                <w:szCs w:val="16"/>
              </w:rPr>
            </w:pPr>
            <w:r w:rsidRPr="00211C08">
              <w:rPr>
                <w:rFonts w:ascii="Corbel" w:hAnsi="Corbel"/>
                <w:sz w:val="16"/>
                <w:szCs w:val="16"/>
              </w:rPr>
              <w:t>Indien de Aanbestedende dienst aanwijzingen heeft dat van deze uitsluitingsgrond sprake is</w:t>
            </w:r>
            <w:r w:rsidR="003C0A5D">
              <w:rPr>
                <w:rFonts w:ascii="Corbel" w:hAnsi="Corbel"/>
                <w:sz w:val="16"/>
                <w:szCs w:val="16"/>
              </w:rPr>
              <w:t>,</w:t>
            </w:r>
            <w:r w:rsidRPr="00211C08">
              <w:rPr>
                <w:rFonts w:ascii="Corbel" w:hAnsi="Corbel"/>
                <w:sz w:val="16"/>
                <w:szCs w:val="16"/>
              </w:rPr>
              <w:t xml:space="preserve"> zal dit aan de Inschrijver kenbaar worden gemaakt, waarna deze in de gelegenheid wordt gesteld zijn zienswijze hierop te geven.</w:t>
            </w:r>
          </w:p>
        </w:tc>
      </w:tr>
      <w:tr w:rsidR="00211C08" w14:paraId="31F1B336" w14:textId="77777777" w:rsidTr="002F2B0B">
        <w:trPr>
          <w:trHeight w:val="429"/>
        </w:trPr>
        <w:tc>
          <w:tcPr>
            <w:tcW w:w="1552" w:type="pct"/>
            <w:tcBorders>
              <w:top w:val="nil"/>
              <w:left w:val="single" w:sz="12" w:space="0" w:color="000000"/>
              <w:right w:val="nil"/>
            </w:tcBorders>
            <w:tcMar>
              <w:top w:w="57" w:type="dxa"/>
              <w:left w:w="108" w:type="dxa"/>
              <w:bottom w:w="57" w:type="dxa"/>
              <w:right w:w="108" w:type="dxa"/>
            </w:tcMar>
            <w:hideMark/>
          </w:tcPr>
          <w:p w14:paraId="28A60236"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Betalingen belastingen en premies niet voldaan</w:t>
            </w:r>
          </w:p>
        </w:tc>
        <w:tc>
          <w:tcPr>
            <w:tcW w:w="345" w:type="pct"/>
            <w:tcMar>
              <w:top w:w="57" w:type="dxa"/>
              <w:left w:w="108" w:type="dxa"/>
              <w:bottom w:w="57" w:type="dxa"/>
              <w:right w:w="108" w:type="dxa"/>
            </w:tcMar>
            <w:hideMark/>
          </w:tcPr>
          <w:p w14:paraId="03AF9535"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III B</w:t>
            </w:r>
          </w:p>
        </w:tc>
        <w:tc>
          <w:tcPr>
            <w:tcW w:w="3103" w:type="pct"/>
            <w:tcBorders>
              <w:top w:val="nil"/>
              <w:left w:val="nil"/>
              <w:right w:val="single" w:sz="12" w:space="0" w:color="000000"/>
            </w:tcBorders>
            <w:tcMar>
              <w:top w:w="57" w:type="dxa"/>
              <w:left w:w="108" w:type="dxa"/>
              <w:bottom w:w="57" w:type="dxa"/>
              <w:right w:w="108" w:type="dxa"/>
            </w:tcMar>
            <w:hideMark/>
          </w:tcPr>
          <w:p w14:paraId="01FBBF97"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Verklaring van de belastingdienst, niet ouder dan zes maanden.</w:t>
            </w:r>
          </w:p>
        </w:tc>
      </w:tr>
      <w:tr w:rsidR="00211C08" w14:paraId="0B183DA1" w14:textId="77777777" w:rsidTr="00902D0C">
        <w:trPr>
          <w:trHeight w:val="205"/>
        </w:trPr>
        <w:tc>
          <w:tcPr>
            <w:tcW w:w="1552" w:type="pct"/>
            <w:tcBorders>
              <w:top w:val="nil"/>
              <w:left w:val="single" w:sz="12" w:space="0" w:color="000000"/>
              <w:bottom w:val="nil"/>
              <w:right w:val="nil"/>
            </w:tcBorders>
            <w:tcMar>
              <w:top w:w="57" w:type="dxa"/>
              <w:left w:w="108" w:type="dxa"/>
              <w:bottom w:w="57" w:type="dxa"/>
              <w:right w:w="108" w:type="dxa"/>
            </w:tcMar>
          </w:tcPr>
          <w:p w14:paraId="2074F0AB"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Valse verklaringen</w:t>
            </w:r>
          </w:p>
          <w:p w14:paraId="414196A1" w14:textId="77777777" w:rsidR="00211C08" w:rsidRPr="00211C08" w:rsidRDefault="00211C08" w:rsidP="00925536">
            <w:pPr>
              <w:spacing w:line="276" w:lineRule="auto"/>
              <w:rPr>
                <w:rFonts w:ascii="Corbel" w:hAnsi="Corbel"/>
                <w:sz w:val="16"/>
                <w:szCs w:val="16"/>
              </w:rPr>
            </w:pPr>
          </w:p>
          <w:p w14:paraId="0C3C7569" w14:textId="77777777" w:rsidR="00211C08" w:rsidRPr="00211C08" w:rsidRDefault="00211C08" w:rsidP="00925536">
            <w:pPr>
              <w:spacing w:line="276" w:lineRule="auto"/>
              <w:rPr>
                <w:rFonts w:ascii="Corbel" w:hAnsi="Corbel"/>
                <w:sz w:val="16"/>
                <w:szCs w:val="16"/>
              </w:rPr>
            </w:pPr>
          </w:p>
          <w:p w14:paraId="0670E53C" w14:textId="77777777" w:rsidR="00211C08" w:rsidRPr="00211C08" w:rsidRDefault="00211C08" w:rsidP="00925536">
            <w:pPr>
              <w:spacing w:line="276" w:lineRule="auto"/>
              <w:rPr>
                <w:rFonts w:ascii="Corbel" w:hAnsi="Corbel"/>
                <w:sz w:val="16"/>
                <w:szCs w:val="16"/>
              </w:rPr>
            </w:pPr>
          </w:p>
          <w:p w14:paraId="3416E918" w14:textId="77777777" w:rsidR="00211C08" w:rsidRPr="00211C08" w:rsidRDefault="00211C08" w:rsidP="00925536">
            <w:pPr>
              <w:spacing w:line="276" w:lineRule="auto"/>
              <w:rPr>
                <w:rFonts w:ascii="Corbel" w:hAnsi="Corbel"/>
                <w:sz w:val="16"/>
                <w:szCs w:val="16"/>
              </w:rPr>
            </w:pPr>
          </w:p>
          <w:p w14:paraId="6DF8FD55" w14:textId="55926C80" w:rsidR="00211C08" w:rsidRPr="00211C08" w:rsidRDefault="00211C08" w:rsidP="00925536">
            <w:pPr>
              <w:spacing w:line="276" w:lineRule="auto"/>
              <w:rPr>
                <w:rFonts w:ascii="Corbel" w:hAnsi="Corbel"/>
                <w:sz w:val="16"/>
                <w:szCs w:val="16"/>
              </w:rPr>
            </w:pPr>
            <w:r w:rsidRPr="00211C08">
              <w:rPr>
                <w:rFonts w:ascii="Corbel" w:hAnsi="Corbel"/>
                <w:sz w:val="16"/>
                <w:szCs w:val="16"/>
              </w:rPr>
              <w:t xml:space="preserve">Schending verplichtingen </w:t>
            </w:r>
            <w:r w:rsidR="004837B2" w:rsidRPr="00211C08">
              <w:rPr>
                <w:rFonts w:ascii="Corbel" w:hAnsi="Corbel"/>
                <w:sz w:val="16"/>
                <w:szCs w:val="16"/>
              </w:rPr>
              <w:t>o.b.v.</w:t>
            </w:r>
            <w:r w:rsidRPr="00211C08">
              <w:rPr>
                <w:rFonts w:ascii="Corbel" w:hAnsi="Corbel"/>
                <w:sz w:val="16"/>
                <w:szCs w:val="16"/>
              </w:rPr>
              <w:t xml:space="preserve"> milieu, - sociaal of arbeidsrecht</w:t>
            </w:r>
          </w:p>
          <w:p w14:paraId="041B87E4" w14:textId="77777777" w:rsidR="00211C08" w:rsidRPr="00211C08" w:rsidRDefault="00211C08" w:rsidP="00925536">
            <w:pPr>
              <w:spacing w:line="276" w:lineRule="auto"/>
              <w:rPr>
                <w:rFonts w:ascii="Corbel" w:hAnsi="Corbel"/>
                <w:sz w:val="16"/>
                <w:szCs w:val="16"/>
              </w:rPr>
            </w:pPr>
          </w:p>
          <w:p w14:paraId="2F38D96C"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Vervalsing van de mededinging</w:t>
            </w:r>
          </w:p>
          <w:p w14:paraId="32F9C26D" w14:textId="77777777" w:rsidR="00211C08" w:rsidRPr="00211C08" w:rsidRDefault="00211C08" w:rsidP="00925536">
            <w:pPr>
              <w:spacing w:line="276" w:lineRule="auto"/>
              <w:rPr>
                <w:rFonts w:ascii="Corbel" w:hAnsi="Corbel"/>
                <w:sz w:val="16"/>
                <w:szCs w:val="16"/>
              </w:rPr>
            </w:pPr>
          </w:p>
        </w:tc>
        <w:tc>
          <w:tcPr>
            <w:tcW w:w="345" w:type="pct"/>
            <w:tcMar>
              <w:top w:w="57" w:type="dxa"/>
              <w:left w:w="108" w:type="dxa"/>
              <w:bottom w:w="57" w:type="dxa"/>
              <w:right w:w="108" w:type="dxa"/>
            </w:tcMar>
          </w:tcPr>
          <w:p w14:paraId="32A4A04C"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III C</w:t>
            </w:r>
          </w:p>
          <w:p w14:paraId="70A64F22" w14:textId="77777777" w:rsidR="00211C08" w:rsidRPr="00211C08" w:rsidRDefault="00211C08" w:rsidP="00925536">
            <w:pPr>
              <w:spacing w:line="276" w:lineRule="auto"/>
              <w:rPr>
                <w:rFonts w:ascii="Corbel" w:hAnsi="Corbel"/>
                <w:sz w:val="16"/>
                <w:szCs w:val="16"/>
              </w:rPr>
            </w:pPr>
          </w:p>
          <w:p w14:paraId="3736CF27" w14:textId="77777777" w:rsidR="00211C08" w:rsidRPr="00211C08" w:rsidRDefault="00211C08" w:rsidP="00925536">
            <w:pPr>
              <w:spacing w:line="276" w:lineRule="auto"/>
              <w:rPr>
                <w:rFonts w:ascii="Corbel" w:hAnsi="Corbel"/>
                <w:sz w:val="16"/>
                <w:szCs w:val="16"/>
              </w:rPr>
            </w:pPr>
          </w:p>
          <w:p w14:paraId="4CB5D220" w14:textId="77777777" w:rsidR="00211C08" w:rsidRPr="00211C08" w:rsidRDefault="00211C08" w:rsidP="00925536">
            <w:pPr>
              <w:spacing w:line="276" w:lineRule="auto"/>
              <w:rPr>
                <w:rFonts w:ascii="Corbel" w:hAnsi="Corbel"/>
                <w:sz w:val="16"/>
                <w:szCs w:val="16"/>
              </w:rPr>
            </w:pPr>
          </w:p>
          <w:p w14:paraId="764AEFFC" w14:textId="77777777" w:rsidR="00211C08" w:rsidRPr="00211C08" w:rsidRDefault="00211C08" w:rsidP="00925536">
            <w:pPr>
              <w:spacing w:line="276" w:lineRule="auto"/>
              <w:rPr>
                <w:rFonts w:ascii="Corbel" w:hAnsi="Corbel"/>
                <w:sz w:val="16"/>
                <w:szCs w:val="16"/>
              </w:rPr>
            </w:pPr>
          </w:p>
          <w:p w14:paraId="33E59900"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III C</w:t>
            </w:r>
          </w:p>
          <w:p w14:paraId="0A2B519F" w14:textId="77777777" w:rsidR="00211C08" w:rsidRPr="00211C08" w:rsidRDefault="00211C08" w:rsidP="00925536">
            <w:pPr>
              <w:spacing w:line="276" w:lineRule="auto"/>
              <w:rPr>
                <w:rFonts w:ascii="Corbel" w:hAnsi="Corbel"/>
                <w:sz w:val="16"/>
                <w:szCs w:val="16"/>
              </w:rPr>
            </w:pPr>
          </w:p>
          <w:p w14:paraId="3AE6F237" w14:textId="77777777" w:rsidR="00211C08" w:rsidRPr="00211C08" w:rsidRDefault="00211C08" w:rsidP="00925536">
            <w:pPr>
              <w:spacing w:line="276" w:lineRule="auto"/>
              <w:rPr>
                <w:rFonts w:ascii="Corbel" w:hAnsi="Corbel"/>
                <w:sz w:val="16"/>
                <w:szCs w:val="16"/>
              </w:rPr>
            </w:pPr>
          </w:p>
          <w:p w14:paraId="48E6FD53"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III C</w:t>
            </w:r>
          </w:p>
          <w:p w14:paraId="60912EB8" w14:textId="77777777" w:rsidR="00211C08" w:rsidRPr="00211C08" w:rsidRDefault="00211C08" w:rsidP="00925536">
            <w:pPr>
              <w:spacing w:line="276" w:lineRule="auto"/>
              <w:rPr>
                <w:rFonts w:ascii="Corbel" w:hAnsi="Corbel"/>
                <w:sz w:val="16"/>
                <w:szCs w:val="16"/>
              </w:rPr>
            </w:pPr>
          </w:p>
          <w:p w14:paraId="3CBA3351" w14:textId="77777777" w:rsidR="00211C08" w:rsidRPr="00211C08" w:rsidRDefault="00211C08" w:rsidP="00925536">
            <w:pPr>
              <w:spacing w:line="276" w:lineRule="auto"/>
              <w:rPr>
                <w:rFonts w:ascii="Corbel" w:hAnsi="Corbel"/>
                <w:sz w:val="16"/>
                <w:szCs w:val="16"/>
              </w:rPr>
            </w:pPr>
          </w:p>
        </w:tc>
        <w:tc>
          <w:tcPr>
            <w:tcW w:w="3103" w:type="pct"/>
            <w:tcBorders>
              <w:top w:val="nil"/>
              <w:left w:val="nil"/>
              <w:bottom w:val="nil"/>
              <w:right w:val="single" w:sz="12" w:space="0" w:color="000000"/>
            </w:tcBorders>
            <w:tcMar>
              <w:top w:w="57" w:type="dxa"/>
              <w:left w:w="108" w:type="dxa"/>
              <w:bottom w:w="57" w:type="dxa"/>
              <w:right w:w="108" w:type="dxa"/>
            </w:tcMar>
          </w:tcPr>
          <w:p w14:paraId="4E4F8889" w14:textId="331231C4" w:rsidR="00211C08" w:rsidRPr="00211C08" w:rsidRDefault="00211C08" w:rsidP="00925536">
            <w:pPr>
              <w:spacing w:line="276" w:lineRule="auto"/>
              <w:rPr>
                <w:rFonts w:ascii="Corbel" w:hAnsi="Corbel"/>
                <w:sz w:val="16"/>
                <w:szCs w:val="16"/>
              </w:rPr>
            </w:pPr>
            <w:r w:rsidRPr="00211C08">
              <w:rPr>
                <w:rFonts w:ascii="Corbel" w:hAnsi="Corbel"/>
                <w:sz w:val="16"/>
                <w:szCs w:val="16"/>
              </w:rPr>
              <w:t>Indien de Aanbestedende dienst aanwijzingen heeft dat van deze uitsluitingsgrond sprake is</w:t>
            </w:r>
            <w:r w:rsidR="003C0A5D">
              <w:rPr>
                <w:rFonts w:ascii="Corbel" w:hAnsi="Corbel"/>
                <w:sz w:val="16"/>
                <w:szCs w:val="16"/>
              </w:rPr>
              <w:t>,</w:t>
            </w:r>
            <w:r w:rsidRPr="00211C08">
              <w:rPr>
                <w:rFonts w:ascii="Corbel" w:hAnsi="Corbel"/>
                <w:sz w:val="16"/>
                <w:szCs w:val="16"/>
              </w:rPr>
              <w:t xml:space="preserve"> zal dit aan de Inschrijver kenbaar worden gemaakt, waarna deze in de gelegenheid wordt gesteld zijn zienswijze hierop te geven</w:t>
            </w:r>
          </w:p>
          <w:p w14:paraId="5C35CF01" w14:textId="77777777" w:rsidR="00211C08" w:rsidRPr="00211C08" w:rsidRDefault="00211C08" w:rsidP="00925536">
            <w:pPr>
              <w:spacing w:line="276" w:lineRule="auto"/>
              <w:rPr>
                <w:rFonts w:ascii="Corbel" w:hAnsi="Corbel"/>
                <w:sz w:val="16"/>
                <w:szCs w:val="16"/>
              </w:rPr>
            </w:pPr>
          </w:p>
          <w:p w14:paraId="17532E09"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p w14:paraId="6D19CC7C" w14:textId="77777777" w:rsidR="00211C08" w:rsidRPr="00211C08" w:rsidRDefault="00211C08" w:rsidP="00925536">
            <w:pPr>
              <w:spacing w:line="276" w:lineRule="auto"/>
              <w:rPr>
                <w:rFonts w:ascii="Corbel" w:hAnsi="Corbel"/>
                <w:sz w:val="16"/>
                <w:szCs w:val="16"/>
              </w:rPr>
            </w:pPr>
          </w:p>
          <w:p w14:paraId="11C69A40" w14:textId="77777777" w:rsidR="00211C08" w:rsidRPr="00211C08" w:rsidRDefault="00211C08" w:rsidP="00925536">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667F1B" w14:paraId="6777ED3E" w14:textId="77777777" w:rsidTr="002F2B0B">
        <w:trPr>
          <w:trHeight w:val="205"/>
        </w:trPr>
        <w:tc>
          <w:tcPr>
            <w:tcW w:w="1552" w:type="pct"/>
            <w:tcBorders>
              <w:top w:val="nil"/>
              <w:left w:val="single" w:sz="12" w:space="0" w:color="000000"/>
              <w:bottom w:val="single" w:sz="4" w:space="0" w:color="auto"/>
              <w:right w:val="nil"/>
            </w:tcBorders>
            <w:tcMar>
              <w:top w:w="57" w:type="dxa"/>
              <w:left w:w="108" w:type="dxa"/>
              <w:bottom w:w="57" w:type="dxa"/>
              <w:right w:w="108" w:type="dxa"/>
            </w:tcMar>
          </w:tcPr>
          <w:p w14:paraId="3BA4C212" w14:textId="77777777" w:rsidR="00667F1B" w:rsidRPr="00211C08" w:rsidRDefault="00667F1B" w:rsidP="00925536">
            <w:pPr>
              <w:spacing w:line="276" w:lineRule="auto"/>
              <w:rPr>
                <w:rFonts w:ascii="Corbel" w:hAnsi="Corbel"/>
                <w:sz w:val="16"/>
                <w:szCs w:val="16"/>
              </w:rPr>
            </w:pPr>
          </w:p>
        </w:tc>
        <w:tc>
          <w:tcPr>
            <w:tcW w:w="345" w:type="pct"/>
            <w:tcBorders>
              <w:bottom w:val="single" w:sz="4" w:space="0" w:color="auto"/>
            </w:tcBorders>
            <w:tcMar>
              <w:top w:w="57" w:type="dxa"/>
              <w:left w:w="108" w:type="dxa"/>
              <w:bottom w:w="57" w:type="dxa"/>
              <w:right w:w="108" w:type="dxa"/>
            </w:tcMar>
          </w:tcPr>
          <w:p w14:paraId="3AB5F7D8" w14:textId="77777777" w:rsidR="00667F1B" w:rsidRPr="00211C08" w:rsidRDefault="00667F1B" w:rsidP="00925536">
            <w:pPr>
              <w:spacing w:line="276" w:lineRule="auto"/>
              <w:rPr>
                <w:rFonts w:ascii="Corbel" w:hAnsi="Corbel"/>
                <w:sz w:val="16"/>
                <w:szCs w:val="16"/>
              </w:rPr>
            </w:pPr>
          </w:p>
        </w:tc>
        <w:tc>
          <w:tcPr>
            <w:tcW w:w="3103" w:type="pct"/>
            <w:tcBorders>
              <w:top w:val="nil"/>
              <w:left w:val="nil"/>
              <w:bottom w:val="single" w:sz="4" w:space="0" w:color="auto"/>
              <w:right w:val="single" w:sz="12" w:space="0" w:color="000000"/>
            </w:tcBorders>
            <w:tcMar>
              <w:top w:w="57" w:type="dxa"/>
              <w:left w:w="108" w:type="dxa"/>
              <w:bottom w:w="57" w:type="dxa"/>
              <w:right w:w="108" w:type="dxa"/>
            </w:tcMar>
          </w:tcPr>
          <w:p w14:paraId="71F1E1FF" w14:textId="3949AE3F" w:rsidR="00667F1B" w:rsidRPr="00211C08" w:rsidRDefault="006C1AF0" w:rsidP="005D1EA7">
            <w:pPr>
              <w:spacing w:line="276" w:lineRule="auto"/>
              <w:rPr>
                <w:rFonts w:ascii="Corbel" w:hAnsi="Corbel"/>
                <w:sz w:val="16"/>
                <w:szCs w:val="16"/>
              </w:rPr>
            </w:pPr>
            <w:r w:rsidRPr="006C1AF0">
              <w:rPr>
                <w:rFonts w:ascii="Corbel" w:hAnsi="Corbel"/>
                <w:sz w:val="16"/>
                <w:szCs w:val="16"/>
              </w:rPr>
              <w:t xml:space="preserve">* ernstige beroepsfout: elk door kwaad opzet of </w:t>
            </w:r>
            <w:r w:rsidR="00C36064">
              <w:rPr>
                <w:rFonts w:ascii="Corbel" w:hAnsi="Corbel"/>
                <w:sz w:val="16"/>
                <w:szCs w:val="16"/>
              </w:rPr>
              <w:t>nalatigheid van een zekere ernst</w:t>
            </w:r>
            <w:r w:rsidRPr="006C1AF0">
              <w:rPr>
                <w:rFonts w:ascii="Corbel" w:hAnsi="Corbel"/>
                <w:sz w:val="16"/>
                <w:szCs w:val="16"/>
              </w:rPr>
              <w:t xml:space="preserve"> veroorzaakt onrechtmatig gedrag dat invloed heeft op de </w:t>
            </w:r>
            <w:r w:rsidR="00727776">
              <w:rPr>
                <w:rFonts w:ascii="Corbel" w:hAnsi="Corbel"/>
                <w:sz w:val="16"/>
                <w:szCs w:val="16"/>
              </w:rPr>
              <w:t xml:space="preserve">professionele </w:t>
            </w:r>
            <w:r w:rsidRPr="006C1AF0">
              <w:rPr>
                <w:rFonts w:ascii="Corbel" w:hAnsi="Corbel"/>
                <w:sz w:val="16"/>
                <w:szCs w:val="16"/>
              </w:rPr>
              <w:t xml:space="preserve">integriteit en betrouwbaarheid van de Inschrijver. </w:t>
            </w:r>
          </w:p>
        </w:tc>
      </w:tr>
    </w:tbl>
    <w:p w14:paraId="55712025" w14:textId="658FCD76" w:rsidR="00941906" w:rsidRDefault="00F2338D" w:rsidP="00925536">
      <w:pPr>
        <w:pStyle w:val="Kop2"/>
        <w:numPr>
          <w:ilvl w:val="2"/>
          <w:numId w:val="6"/>
        </w:numPr>
        <w:tabs>
          <w:tab w:val="left" w:pos="6379"/>
        </w:tabs>
        <w:spacing w:before="240" w:after="120"/>
        <w:ind w:left="0" w:firstLine="0"/>
        <w:rPr>
          <w:rFonts w:ascii="Corbel" w:hAnsi="Corbel"/>
          <w:sz w:val="18"/>
          <w:szCs w:val="18"/>
        </w:rPr>
      </w:pPr>
      <w:bookmarkStart w:id="86" w:name="_Toc169359425"/>
      <w:r>
        <w:rPr>
          <w:rFonts w:ascii="Corbel" w:hAnsi="Corbel"/>
          <w:sz w:val="18"/>
          <w:szCs w:val="18"/>
        </w:rPr>
        <w:t>Aanvullende uitsluitingsgrond</w:t>
      </w:r>
      <w:bookmarkEnd w:id="86"/>
    </w:p>
    <w:p w14:paraId="6FEB0BB9" w14:textId="740821EE" w:rsidR="00941906" w:rsidRPr="008775E2" w:rsidRDefault="00941906" w:rsidP="00925536">
      <w:pPr>
        <w:rPr>
          <w:rFonts w:ascii="Corbel" w:hAnsi="Corbel"/>
        </w:rPr>
      </w:pPr>
      <w:r w:rsidRPr="008775E2">
        <w:rPr>
          <w:rFonts w:ascii="Corbel" w:hAnsi="Corbel"/>
        </w:rPr>
        <w:t xml:space="preserve">Inschrijver, waaronder begrepen alle eventuele deelnemers aan het Samenwerkingsverband (combinatie) en tevens de Derde(n) waarop een beroep wordt gedaan dienen op het moment van inschrijven en tijdens de uitvoering van de Opdracht, </w:t>
      </w:r>
      <w:r w:rsidR="00D66A50">
        <w:rPr>
          <w:rFonts w:ascii="Corbel" w:hAnsi="Corbel"/>
        </w:rPr>
        <w:t xml:space="preserve">een verklaring af te geven met betrekking tot </w:t>
      </w:r>
      <w:r w:rsidR="00B84435">
        <w:rPr>
          <w:rFonts w:ascii="Corbel" w:hAnsi="Corbel"/>
        </w:rPr>
        <w:t>de volgende aanvullende uitsluitingsgrond</w:t>
      </w:r>
      <w:r w:rsidRPr="008775E2">
        <w:rPr>
          <w:rFonts w:ascii="Corbel" w:hAnsi="Corbel"/>
        </w:rPr>
        <w:t>.</w:t>
      </w:r>
    </w:p>
    <w:p w14:paraId="4E085CCB" w14:textId="77777777" w:rsidR="00941906" w:rsidRPr="002F2B0B" w:rsidRDefault="00941906" w:rsidP="00925536">
      <w:pPr>
        <w:pStyle w:val="Kop4"/>
        <w:ind w:left="0" w:firstLine="0"/>
        <w:rPr>
          <w:rFonts w:ascii="Corbel" w:hAnsi="Corbel"/>
          <w:b w:val="0"/>
          <w:bCs/>
          <w:i/>
          <w:szCs w:val="18"/>
        </w:rPr>
      </w:pPr>
      <w:r w:rsidRPr="002F2B0B">
        <w:rPr>
          <w:rFonts w:ascii="Corbel" w:hAnsi="Corbel"/>
          <w:b w:val="0"/>
          <w:bCs/>
          <w:i/>
          <w:szCs w:val="18"/>
        </w:rPr>
        <w:t>Russische betrokkenheid uitvoering contract</w:t>
      </w:r>
    </w:p>
    <w:p w14:paraId="31DCC2D2"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 xml:space="preserve">Op basis van EU Verordening (EU) 2022/576 van de Raad van 8 april 2022 tot wijziging van Verordening (EU) 833/2014 van 31 juli 2014 dient bij de uitvoering van de overeenkomst, die op basis van deze aanbesteding wordt gesloten voor een bedrag dat de drempels van artikel 5 </w:t>
      </w:r>
      <w:proofErr w:type="spellStart"/>
      <w:r w:rsidRPr="00FF0C66">
        <w:rPr>
          <w:rFonts w:ascii="Corbel" w:hAnsi="Corbel"/>
          <w:sz w:val="18"/>
          <w:szCs w:val="18"/>
        </w:rPr>
        <w:t>duodecies</w:t>
      </w:r>
      <w:proofErr w:type="spellEnd"/>
      <w:r w:rsidRPr="00FF0C66">
        <w:rPr>
          <w:rFonts w:ascii="Corbel" w:hAnsi="Corbel"/>
          <w:sz w:val="18"/>
          <w:szCs w:val="18"/>
        </w:rPr>
        <w:t xml:space="preserve"> van die Verordening overschrijdt, geen Russische betrokkenheid te zijn zoals bedoeld in voornoemde Verordening.</w:t>
      </w:r>
    </w:p>
    <w:p w14:paraId="7D2ABB6A" w14:textId="77777777" w:rsidR="00941906" w:rsidRPr="00FF0C66" w:rsidRDefault="00941906" w:rsidP="00925536">
      <w:pPr>
        <w:pStyle w:val="Geenafstand"/>
        <w:rPr>
          <w:rFonts w:ascii="Corbel" w:hAnsi="Corbel"/>
          <w:sz w:val="18"/>
          <w:szCs w:val="18"/>
        </w:rPr>
      </w:pPr>
    </w:p>
    <w:p w14:paraId="6B64DC7F"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Kort gezegd gaat het verbod over gunningen aan en in stand houden van contracten met:</w:t>
      </w:r>
    </w:p>
    <w:p w14:paraId="176BF23E" w14:textId="77777777" w:rsidR="00941906" w:rsidRPr="00FF0C66" w:rsidRDefault="00941906" w:rsidP="00925536">
      <w:pPr>
        <w:pStyle w:val="Geenafstand"/>
        <w:rPr>
          <w:rFonts w:ascii="Corbel" w:hAnsi="Corbel"/>
          <w:sz w:val="18"/>
          <w:szCs w:val="18"/>
        </w:rPr>
      </w:pPr>
    </w:p>
    <w:p w14:paraId="233902FA"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I (Rechts)personen welke een Russische entiteit zijn. Daaronder wordt op basis van de af te leggen verklaring het volgende begrepen:</w:t>
      </w:r>
    </w:p>
    <w:p w14:paraId="5D33EB1D" w14:textId="3BF4453F" w:rsidR="00941906" w:rsidRPr="004A6E36" w:rsidRDefault="00AC7921" w:rsidP="004A6E36">
      <w:pPr>
        <w:pStyle w:val="Geenafstand"/>
        <w:numPr>
          <w:ilvl w:val="1"/>
          <w:numId w:val="44"/>
        </w:numPr>
        <w:rPr>
          <w:rFonts w:ascii="Corbel" w:hAnsi="Corbel"/>
          <w:sz w:val="18"/>
          <w:szCs w:val="18"/>
        </w:rPr>
      </w:pPr>
      <w:r w:rsidRPr="004A6E36">
        <w:rPr>
          <w:rFonts w:ascii="Corbel" w:hAnsi="Corbel"/>
          <w:sz w:val="18"/>
          <w:szCs w:val="18"/>
        </w:rPr>
        <w:t>Personen</w:t>
      </w:r>
      <w:r w:rsidR="00941906" w:rsidRPr="004A6E36">
        <w:rPr>
          <w:rFonts w:ascii="Corbel" w:hAnsi="Corbel"/>
          <w:sz w:val="18"/>
          <w:szCs w:val="18"/>
        </w:rPr>
        <w:t xml:space="preserve"> met de Russische nationaliteit;</w:t>
      </w:r>
    </w:p>
    <w:p w14:paraId="2BCF9D84" w14:textId="77777777" w:rsidR="00941906" w:rsidRPr="00FF0C66" w:rsidRDefault="00941906" w:rsidP="003A3371">
      <w:pPr>
        <w:pStyle w:val="Geenafstand"/>
        <w:numPr>
          <w:ilvl w:val="1"/>
          <w:numId w:val="44"/>
        </w:numPr>
        <w:rPr>
          <w:rFonts w:ascii="Corbel" w:hAnsi="Corbel"/>
          <w:sz w:val="18"/>
          <w:szCs w:val="18"/>
        </w:rPr>
      </w:pPr>
      <w:r w:rsidRPr="00FF0C66">
        <w:rPr>
          <w:rFonts w:ascii="Corbel" w:hAnsi="Corbe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56DA8C98" w14:textId="530AB929" w:rsidR="00941906" w:rsidRPr="00FF0C66" w:rsidRDefault="00AC7921" w:rsidP="00BA2CE8">
      <w:pPr>
        <w:pStyle w:val="Geenafstand"/>
        <w:numPr>
          <w:ilvl w:val="1"/>
          <w:numId w:val="44"/>
        </w:numPr>
        <w:rPr>
          <w:rFonts w:ascii="Corbel" w:hAnsi="Corbel"/>
          <w:sz w:val="18"/>
          <w:szCs w:val="18"/>
        </w:rPr>
      </w:pPr>
      <w:r w:rsidRPr="00FF0C66">
        <w:rPr>
          <w:rFonts w:ascii="Corbel" w:hAnsi="Corbel"/>
          <w:sz w:val="18"/>
          <w:szCs w:val="18"/>
        </w:rPr>
        <w:t>Rechtspersonen</w:t>
      </w:r>
      <w:r w:rsidR="00941906" w:rsidRPr="00FF0C66">
        <w:rPr>
          <w:rFonts w:ascii="Corbel" w:hAnsi="Corbel"/>
          <w:sz w:val="18"/>
          <w:szCs w:val="18"/>
        </w:rPr>
        <w:t xml:space="preserve"> (ook wanneer in Nederland of een ander land dan Rusland gevestigd) die voor meer dan 50% eigendom zijn van een persoon of rechtspersoon zoals genoemd hierboven;</w:t>
      </w:r>
    </w:p>
    <w:p w14:paraId="1950938A" w14:textId="2A8ABA42" w:rsidR="00941906" w:rsidRPr="00FF0C66" w:rsidRDefault="00AC7921" w:rsidP="00BA2CE8">
      <w:pPr>
        <w:pStyle w:val="Geenafstand"/>
        <w:numPr>
          <w:ilvl w:val="1"/>
          <w:numId w:val="44"/>
        </w:numPr>
        <w:rPr>
          <w:rFonts w:ascii="Corbel" w:hAnsi="Corbel"/>
          <w:sz w:val="18"/>
          <w:szCs w:val="18"/>
        </w:rPr>
      </w:pPr>
      <w:r w:rsidRPr="00FF0C66">
        <w:rPr>
          <w:rFonts w:ascii="Corbel" w:hAnsi="Corbel"/>
          <w:sz w:val="18"/>
          <w:szCs w:val="18"/>
        </w:rPr>
        <w:t>Personen</w:t>
      </w:r>
      <w:r w:rsidR="00941906" w:rsidRPr="00FF0C66">
        <w:rPr>
          <w:rFonts w:ascii="Corbel" w:hAnsi="Corbel"/>
          <w:sz w:val="18"/>
          <w:szCs w:val="18"/>
        </w:rPr>
        <w:t xml:space="preserve"> of rechtspersonen die handelen in belang van of op aanwijzing van een (rechts)persoon zoals genoemd hierboven.</w:t>
      </w:r>
    </w:p>
    <w:p w14:paraId="4338D353" w14:textId="77777777" w:rsidR="00941906" w:rsidRPr="00FF0C66" w:rsidRDefault="00941906" w:rsidP="00925536">
      <w:pPr>
        <w:pStyle w:val="Geenafstand"/>
        <w:rPr>
          <w:rFonts w:ascii="Corbel" w:hAnsi="Corbel"/>
          <w:sz w:val="18"/>
          <w:szCs w:val="18"/>
        </w:rPr>
      </w:pPr>
    </w:p>
    <w:p w14:paraId="760FE7D9"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II (Rechts)personen welke een niet-Russische entiteit zijn, waarbij aan de volgende voorwaarde is voldaan:</w:t>
      </w:r>
    </w:p>
    <w:p w14:paraId="0AC0CA2A" w14:textId="77777777" w:rsidR="00ED0F5B" w:rsidRDefault="00941906" w:rsidP="00925536">
      <w:pPr>
        <w:pStyle w:val="Geenafstand"/>
        <w:numPr>
          <w:ilvl w:val="0"/>
          <w:numId w:val="44"/>
        </w:numPr>
        <w:ind w:left="0" w:firstLine="0"/>
        <w:rPr>
          <w:rFonts w:ascii="Corbel" w:hAnsi="Corbel"/>
          <w:sz w:val="18"/>
          <w:szCs w:val="18"/>
        </w:rPr>
      </w:pPr>
      <w:r w:rsidRPr="00FF0C66">
        <w:rPr>
          <w:rFonts w:ascii="Corbel" w:hAnsi="Corbel"/>
          <w:sz w:val="18"/>
          <w:szCs w:val="18"/>
        </w:rPr>
        <w:t xml:space="preserve">Niet-Russische entiteiten, waarbij meer dan 10% van de contractwaarde geleverd wordt door onderaannemers, </w:t>
      </w:r>
      <w:r w:rsidR="00ED0F5B">
        <w:rPr>
          <w:rFonts w:ascii="Corbel" w:hAnsi="Corbel"/>
          <w:sz w:val="18"/>
          <w:szCs w:val="18"/>
        </w:rPr>
        <w:t xml:space="preserve"> </w:t>
      </w:r>
    </w:p>
    <w:p w14:paraId="6E78C38A" w14:textId="77777777" w:rsidR="00ED0F5B" w:rsidRDefault="00ED0F5B" w:rsidP="00ED0F5B">
      <w:pPr>
        <w:pStyle w:val="Geenafstand"/>
        <w:rPr>
          <w:rFonts w:ascii="Corbel" w:hAnsi="Corbel"/>
          <w:sz w:val="18"/>
          <w:szCs w:val="18"/>
        </w:rPr>
      </w:pPr>
      <w:r>
        <w:rPr>
          <w:rFonts w:ascii="Corbel" w:hAnsi="Corbel"/>
          <w:sz w:val="18"/>
          <w:szCs w:val="18"/>
        </w:rPr>
        <w:t xml:space="preserve">                    </w:t>
      </w:r>
      <w:r w:rsidR="00941906" w:rsidRPr="00FF0C66">
        <w:rPr>
          <w:rFonts w:ascii="Corbel" w:hAnsi="Corbel"/>
          <w:sz w:val="18"/>
          <w:szCs w:val="18"/>
        </w:rPr>
        <w:t xml:space="preserve">leveranciers of entiteiten die als Russische entiteit kunnen worden aangemerkt op basis van het bovenstaande </w:t>
      </w:r>
      <w:r>
        <w:rPr>
          <w:rFonts w:ascii="Corbel" w:hAnsi="Corbel"/>
          <w:sz w:val="18"/>
          <w:szCs w:val="18"/>
        </w:rPr>
        <w:t xml:space="preserve"> </w:t>
      </w:r>
    </w:p>
    <w:p w14:paraId="5B3E61B9" w14:textId="35AF0E55" w:rsidR="00941906" w:rsidRPr="00FF0C66" w:rsidRDefault="00ED0F5B" w:rsidP="00ED0F5B">
      <w:pPr>
        <w:pStyle w:val="Geenafstand"/>
        <w:rPr>
          <w:rFonts w:ascii="Corbel" w:hAnsi="Corbel"/>
          <w:sz w:val="18"/>
          <w:szCs w:val="18"/>
        </w:rPr>
      </w:pPr>
      <w:r>
        <w:rPr>
          <w:rFonts w:ascii="Corbel" w:hAnsi="Corbel"/>
          <w:sz w:val="18"/>
          <w:szCs w:val="18"/>
        </w:rPr>
        <w:t xml:space="preserve">                    </w:t>
      </w:r>
      <w:r w:rsidR="00941906" w:rsidRPr="00FF0C66">
        <w:rPr>
          <w:rFonts w:ascii="Corbel" w:hAnsi="Corbel"/>
          <w:sz w:val="18"/>
          <w:szCs w:val="18"/>
        </w:rPr>
        <w:t>(zie I).</w:t>
      </w:r>
    </w:p>
    <w:p w14:paraId="0337D3A6" w14:textId="77777777" w:rsidR="00941906" w:rsidRPr="00FF0C66" w:rsidRDefault="00941906" w:rsidP="00925536">
      <w:pPr>
        <w:pStyle w:val="Geenafstand"/>
        <w:rPr>
          <w:rFonts w:ascii="Corbel" w:hAnsi="Corbel"/>
          <w:sz w:val="18"/>
          <w:szCs w:val="18"/>
        </w:rPr>
      </w:pPr>
      <w:r w:rsidRPr="00FF0C66">
        <w:rPr>
          <w:rFonts w:ascii="Corbel" w:hAnsi="Corbel"/>
          <w:sz w:val="18"/>
          <w:szCs w:val="18"/>
        </w:rPr>
        <w:br/>
        <w:t>Dit verbod heeft zijn weerslag op zowel de Aanbesteding als de uitvoering van de overeenkomst zelf.</w:t>
      </w:r>
    </w:p>
    <w:p w14:paraId="0FBF27D4" w14:textId="5F16DBC0" w:rsidR="00941906" w:rsidRPr="00FF0C66" w:rsidRDefault="00941906" w:rsidP="00925536">
      <w:pPr>
        <w:pStyle w:val="Geenafstand"/>
        <w:rPr>
          <w:rFonts w:ascii="Corbel" w:hAnsi="Corbel"/>
          <w:bCs/>
          <w:sz w:val="18"/>
          <w:szCs w:val="18"/>
          <w:u w:val="single"/>
        </w:rPr>
      </w:pPr>
      <w:r w:rsidRPr="00FF0C66">
        <w:rPr>
          <w:rFonts w:ascii="Corbel" w:hAnsi="Corbel"/>
          <w:bCs/>
          <w:sz w:val="18"/>
          <w:szCs w:val="18"/>
          <w:u w:val="single"/>
        </w:rPr>
        <w:t xml:space="preserve">Om voor gunning in aanmerking te komen dient </w:t>
      </w:r>
      <w:r w:rsidRPr="002F2B0B">
        <w:rPr>
          <w:rFonts w:ascii="Corbel" w:hAnsi="Corbel"/>
          <w:bCs/>
          <w:sz w:val="18"/>
          <w:szCs w:val="18"/>
          <w:u w:val="single"/>
        </w:rPr>
        <w:t>de Bijlage ‘Verklaring</w:t>
      </w:r>
      <w:r w:rsidRPr="00FF0C66">
        <w:rPr>
          <w:rFonts w:ascii="Corbel" w:hAnsi="Corbel"/>
          <w:bCs/>
          <w:sz w:val="18"/>
          <w:szCs w:val="18"/>
          <w:u w:val="single"/>
        </w:rPr>
        <w:t xml:space="preserve"> Russische betrokkenheid’ bij Inschrijving te worden ingediend en rechtsgeldig te zijn ondertekend. </w:t>
      </w:r>
    </w:p>
    <w:p w14:paraId="33679D0D" w14:textId="77777777" w:rsidR="00941906" w:rsidRPr="00FF0C66" w:rsidRDefault="00941906" w:rsidP="00925536">
      <w:pPr>
        <w:pStyle w:val="Geenafstand"/>
        <w:rPr>
          <w:rFonts w:ascii="Corbel" w:hAnsi="Corbel"/>
          <w:sz w:val="18"/>
          <w:szCs w:val="18"/>
        </w:rPr>
      </w:pPr>
    </w:p>
    <w:p w14:paraId="2900CC92" w14:textId="3A55C970" w:rsidR="00941906" w:rsidRPr="00FF0C66" w:rsidRDefault="00941906" w:rsidP="00925536">
      <w:pPr>
        <w:pStyle w:val="Geenafstand"/>
        <w:rPr>
          <w:rFonts w:ascii="Corbel" w:hAnsi="Corbel"/>
          <w:sz w:val="18"/>
          <w:szCs w:val="18"/>
        </w:rPr>
      </w:pPr>
      <w:r w:rsidRPr="00FF0C66">
        <w:rPr>
          <w:rFonts w:ascii="Corbel" w:hAnsi="Corbel"/>
          <w:sz w:val="18"/>
          <w:szCs w:val="18"/>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1EB4D681" w14:textId="77777777" w:rsidR="00941906" w:rsidRPr="00FF0C66" w:rsidRDefault="00941906" w:rsidP="00925536">
      <w:pPr>
        <w:pStyle w:val="Geenafstand"/>
        <w:rPr>
          <w:rFonts w:ascii="Corbel" w:hAnsi="Corbel"/>
          <w:sz w:val="18"/>
          <w:szCs w:val="18"/>
        </w:rPr>
      </w:pPr>
    </w:p>
    <w:p w14:paraId="1A95E80F"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03F44F16" w14:textId="77777777" w:rsidR="00941906" w:rsidRPr="00FF0C66" w:rsidRDefault="00941906" w:rsidP="00925536">
      <w:pPr>
        <w:pStyle w:val="Geenafstand"/>
        <w:rPr>
          <w:rFonts w:ascii="Corbel" w:hAnsi="Corbel"/>
          <w:sz w:val="18"/>
          <w:szCs w:val="18"/>
        </w:rPr>
      </w:pPr>
    </w:p>
    <w:p w14:paraId="4E8AA4FB"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7E80E8C" w14:textId="77777777" w:rsidR="00941906" w:rsidRPr="00FF0C66" w:rsidRDefault="00941906" w:rsidP="00925536">
      <w:pPr>
        <w:pStyle w:val="Geenafstand"/>
        <w:rPr>
          <w:rFonts w:ascii="Corbel" w:hAnsi="Corbel"/>
          <w:sz w:val="18"/>
          <w:szCs w:val="18"/>
        </w:rPr>
      </w:pPr>
    </w:p>
    <w:p w14:paraId="5C82D0C6"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21901373" w14:textId="77777777" w:rsidR="00941906" w:rsidRPr="00FF0C66" w:rsidRDefault="00941906" w:rsidP="00925536">
      <w:pPr>
        <w:pStyle w:val="Geenafstand"/>
        <w:rPr>
          <w:rFonts w:ascii="Corbel" w:hAnsi="Corbel"/>
          <w:sz w:val="18"/>
          <w:szCs w:val="18"/>
        </w:rPr>
      </w:pPr>
    </w:p>
    <w:p w14:paraId="2F46DC40"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Bij een eventueel (gerechtelijke) procedure zal de Inschrijver door de provincie Utrecht in vrijwaring worden opgeroepen, zodat de Inschrijver gedurende de procedure de mogelijkheid heeft om hetgeen in deze verklaring is opgenomen te bewijzen.</w:t>
      </w:r>
    </w:p>
    <w:p w14:paraId="4C7C42F0" w14:textId="77777777" w:rsidR="00941906" w:rsidRPr="00FF0C66" w:rsidRDefault="00941906" w:rsidP="00925536">
      <w:pPr>
        <w:pStyle w:val="Geenafstand"/>
        <w:rPr>
          <w:rFonts w:ascii="Corbel" w:hAnsi="Corbel"/>
          <w:sz w:val="18"/>
          <w:szCs w:val="18"/>
        </w:rPr>
      </w:pPr>
    </w:p>
    <w:p w14:paraId="5620DA29" w14:textId="0BD0D34D" w:rsidR="00941906" w:rsidRPr="00FF0C66" w:rsidRDefault="00941906" w:rsidP="00925536">
      <w:pPr>
        <w:pStyle w:val="Geenafstand"/>
        <w:rPr>
          <w:rFonts w:ascii="Corbel" w:hAnsi="Corbel"/>
          <w:sz w:val="18"/>
          <w:szCs w:val="18"/>
        </w:rPr>
      </w:pPr>
      <w:r w:rsidRPr="00FF0C66">
        <w:rPr>
          <w:rFonts w:ascii="Corbel" w:hAnsi="Corbel"/>
          <w:sz w:val="18"/>
          <w:szCs w:val="18"/>
        </w:rPr>
        <w:t>Indien Inschrijver tijdens de uitvoering van de (concessie)overeenkomst onderaannemers inschakelt, dient hij hiertoe, mede op basis van de van toepassing verklaarde Algemene Inkoopvoorwaarden P</w:t>
      </w:r>
      <w:r w:rsidR="008C489D">
        <w:rPr>
          <w:rFonts w:ascii="Corbel" w:hAnsi="Corbel"/>
          <w:sz w:val="18"/>
          <w:szCs w:val="18"/>
        </w:rPr>
        <w:t>rovincies</w:t>
      </w:r>
      <w:r w:rsidRPr="00FF0C66">
        <w:rPr>
          <w:rFonts w:ascii="Corbel" w:hAnsi="Corbel"/>
          <w:sz w:val="18"/>
          <w:szCs w:val="18"/>
        </w:rPr>
        <w:t xml:space="preserve">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455E4317" w14:textId="77777777" w:rsidR="00941906" w:rsidRPr="00FF0C66" w:rsidRDefault="00941906" w:rsidP="00925536">
      <w:pPr>
        <w:pStyle w:val="Geenafstand"/>
        <w:rPr>
          <w:rFonts w:ascii="Corbel" w:hAnsi="Corbel"/>
          <w:sz w:val="18"/>
          <w:szCs w:val="18"/>
        </w:rPr>
      </w:pPr>
    </w:p>
    <w:p w14:paraId="4C40AE49" w14:textId="77777777" w:rsidR="00941906" w:rsidRPr="00FF0C66" w:rsidRDefault="00941906" w:rsidP="00925536">
      <w:pPr>
        <w:pStyle w:val="Geenafstand"/>
        <w:rPr>
          <w:rFonts w:ascii="Corbel" w:hAnsi="Corbel"/>
          <w:sz w:val="18"/>
          <w:szCs w:val="18"/>
        </w:rPr>
      </w:pPr>
      <w:r w:rsidRPr="00FF0C66">
        <w:rPr>
          <w:rFonts w:ascii="Corbel" w:hAnsi="Corbel"/>
          <w:sz w:val="18"/>
          <w:szCs w:val="18"/>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686AF3B2" w14:textId="77777777" w:rsidR="00941906" w:rsidRPr="00FF0C66" w:rsidRDefault="00941906" w:rsidP="00925536">
      <w:pPr>
        <w:pStyle w:val="Geenafstand"/>
        <w:rPr>
          <w:rFonts w:ascii="Corbel" w:hAnsi="Corbel"/>
          <w:sz w:val="18"/>
          <w:szCs w:val="18"/>
        </w:rPr>
      </w:pPr>
    </w:p>
    <w:p w14:paraId="7508DB13" w14:textId="40B054A8" w:rsidR="00941906" w:rsidRDefault="00941906" w:rsidP="00925536">
      <w:pPr>
        <w:pStyle w:val="Geenafstand"/>
        <w:rPr>
          <w:rFonts w:ascii="Corbel" w:hAnsi="Corbel"/>
          <w:sz w:val="18"/>
          <w:szCs w:val="18"/>
        </w:rPr>
      </w:pPr>
      <w:r w:rsidRPr="00FF0C66">
        <w:rPr>
          <w:rFonts w:ascii="Corbel" w:hAnsi="Corbel"/>
          <w:sz w:val="18"/>
          <w:szCs w:val="18"/>
        </w:rPr>
        <w:t>Indien een Inschrijver problemen heeft met hetgeen hier is opgenomen, dient Inschrijver per omgaande, maar in ieder geval voor de termijn waarop vragen voor de eerste N</w:t>
      </w:r>
      <w:r w:rsidR="004A6E36">
        <w:rPr>
          <w:rFonts w:ascii="Corbel" w:hAnsi="Corbel"/>
          <w:sz w:val="18"/>
          <w:szCs w:val="18"/>
        </w:rPr>
        <w:t>ota van inlichtingen m</w:t>
      </w:r>
      <w:r w:rsidRPr="00FF0C66">
        <w:rPr>
          <w:rFonts w:ascii="Corbel" w:hAnsi="Corbel"/>
          <w:sz w:val="18"/>
          <w:szCs w:val="18"/>
        </w:rPr>
        <w:t>oeten zijn ingeleverd, gemotiveerd aan te geven waarop zijn bezwaren zien via een persoonlijk bericht via TenderNed. De provincie Utrecht zal naar aanleiding van genoemde berichten elke algemene handelswijze vermelden in een N</w:t>
      </w:r>
      <w:r w:rsidR="004A6E36">
        <w:rPr>
          <w:rFonts w:ascii="Corbel" w:hAnsi="Corbel"/>
          <w:sz w:val="18"/>
          <w:szCs w:val="18"/>
        </w:rPr>
        <w:t>ota van inlichtingen</w:t>
      </w:r>
      <w:r w:rsidRPr="00FF0C66">
        <w:rPr>
          <w:rFonts w:ascii="Corbel" w:hAnsi="Corbel"/>
          <w:sz w:val="18"/>
          <w:szCs w:val="18"/>
        </w:rPr>
        <w:t>.</w:t>
      </w:r>
    </w:p>
    <w:p w14:paraId="7C225C08" w14:textId="143FF78F" w:rsidR="008E5655" w:rsidRPr="00211C08" w:rsidRDefault="008E5655" w:rsidP="00925536">
      <w:pPr>
        <w:pStyle w:val="Kop2"/>
        <w:tabs>
          <w:tab w:val="left" w:pos="6379"/>
        </w:tabs>
        <w:spacing w:before="240" w:after="120"/>
        <w:ind w:left="0" w:firstLine="0"/>
        <w:rPr>
          <w:rFonts w:ascii="Corbel" w:hAnsi="Corbel"/>
          <w:sz w:val="18"/>
          <w:szCs w:val="18"/>
        </w:rPr>
      </w:pPr>
      <w:bookmarkStart w:id="87" w:name="_Toc169359426"/>
      <w:r w:rsidRPr="00211C08">
        <w:rPr>
          <w:rFonts w:ascii="Corbel" w:hAnsi="Corbel"/>
          <w:sz w:val="18"/>
          <w:szCs w:val="18"/>
        </w:rPr>
        <w:t>Stap 3: Toetsen of aan de geschiktheidseisen is voldaan</w:t>
      </w:r>
      <w:bookmarkEnd w:id="85"/>
      <w:bookmarkEnd w:id="87"/>
    </w:p>
    <w:p w14:paraId="4D31A122" w14:textId="77777777" w:rsidR="008E5655" w:rsidRPr="00811244" w:rsidRDefault="008E5655" w:rsidP="00925536">
      <w:pPr>
        <w:spacing w:line="276" w:lineRule="auto"/>
        <w:rPr>
          <w:rFonts w:ascii="Corbel" w:hAnsi="Corbel"/>
          <w:szCs w:val="18"/>
        </w:rPr>
      </w:pPr>
      <w:r w:rsidRPr="00811244">
        <w:rPr>
          <w:rFonts w:ascii="Corbel" w:hAnsi="Corbel"/>
          <w:szCs w:val="18"/>
        </w:rPr>
        <w:t>Indien op de Inschrijver geen uitsluitingsgronden van toepassing zijn, wordt zijn geschiktheid beoordeeld aan de hand van een aanta</w:t>
      </w:r>
      <w:r w:rsidR="00EB71DD">
        <w:rPr>
          <w:rFonts w:ascii="Corbel" w:hAnsi="Corbel"/>
          <w:szCs w:val="18"/>
        </w:rPr>
        <w:t>l eisen die gesteld worden aan zijn</w:t>
      </w:r>
      <w:r w:rsidRPr="00811244">
        <w:rPr>
          <w:rFonts w:ascii="Corbel" w:hAnsi="Corbel"/>
          <w:szCs w:val="18"/>
        </w:rPr>
        <w:t xml:space="preserve"> </w:t>
      </w:r>
      <w:r w:rsidR="00600104" w:rsidRPr="00811244">
        <w:rPr>
          <w:rFonts w:ascii="Corbel" w:hAnsi="Corbel"/>
          <w:szCs w:val="18"/>
        </w:rPr>
        <w:t>fin</w:t>
      </w:r>
      <w:r w:rsidR="00600104">
        <w:rPr>
          <w:rFonts w:ascii="Corbel" w:hAnsi="Corbel"/>
          <w:szCs w:val="18"/>
        </w:rPr>
        <w:t xml:space="preserve">anciële en </w:t>
      </w:r>
      <w:r w:rsidR="00EB71DD">
        <w:rPr>
          <w:rFonts w:ascii="Corbel" w:hAnsi="Corbel"/>
          <w:szCs w:val="18"/>
        </w:rPr>
        <w:t xml:space="preserve">economische draagkracht, </w:t>
      </w:r>
      <w:r w:rsidRPr="00811244">
        <w:rPr>
          <w:rFonts w:ascii="Corbel" w:hAnsi="Corbel"/>
          <w:szCs w:val="18"/>
        </w:rPr>
        <w:t>te</w:t>
      </w:r>
      <w:r w:rsidR="00EB71DD">
        <w:rPr>
          <w:rFonts w:ascii="Corbel" w:hAnsi="Corbel"/>
          <w:szCs w:val="18"/>
        </w:rPr>
        <w:t>chnische en beroepsbekwaamheid en/of beroepsbevoegdheid.</w:t>
      </w:r>
      <w:r w:rsidR="00ED7F6F">
        <w:rPr>
          <w:rFonts w:ascii="Corbel" w:hAnsi="Corbe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03FF6381" w14:textId="77777777" w:rsidR="008E5655" w:rsidRPr="00811244" w:rsidRDefault="008E5655" w:rsidP="00925536">
      <w:pPr>
        <w:spacing w:line="276" w:lineRule="auto"/>
        <w:rPr>
          <w:rFonts w:ascii="Corbel" w:hAnsi="Corbel"/>
          <w:szCs w:val="18"/>
        </w:rPr>
      </w:pPr>
    </w:p>
    <w:p w14:paraId="779910A5" w14:textId="55D2BB3D" w:rsidR="00386EF9" w:rsidRPr="00811244" w:rsidRDefault="008E5655" w:rsidP="00925536">
      <w:pPr>
        <w:suppressAutoHyphens/>
        <w:overflowPunct w:val="0"/>
        <w:autoSpaceDE w:val="0"/>
        <w:spacing w:line="276" w:lineRule="auto"/>
        <w:textAlignment w:val="baseline"/>
        <w:rPr>
          <w:rFonts w:ascii="Corbel" w:hAnsi="Corbel"/>
          <w:szCs w:val="18"/>
        </w:rPr>
      </w:pPr>
      <w:r w:rsidRPr="00811244">
        <w:rPr>
          <w:rFonts w:ascii="Corbel" w:hAnsi="Corbel"/>
          <w:szCs w:val="18"/>
        </w:rPr>
        <w:t>Als de Inschrijver niet aan de gestelde geschiktheidseisen voldoet, zal de Inschrijving ter</w:t>
      </w:r>
      <w:r w:rsidR="00EB71DD">
        <w:rPr>
          <w:rFonts w:ascii="Corbel" w:hAnsi="Corbel"/>
          <w:szCs w:val="18"/>
        </w:rPr>
        <w:t xml:space="preserve"> </w:t>
      </w:r>
      <w:r w:rsidRPr="00811244">
        <w:rPr>
          <w:rFonts w:ascii="Corbel" w:hAnsi="Corbel"/>
          <w:szCs w:val="18"/>
        </w:rPr>
        <w:t xml:space="preserve">zijde worden gelegd. </w:t>
      </w:r>
      <w:r w:rsidR="00600104" w:rsidRPr="00882E92">
        <w:rPr>
          <w:rFonts w:ascii="Corbel" w:hAnsi="Corbel"/>
          <w:szCs w:val="18"/>
        </w:rPr>
        <w:t>Voor wat betreft de bewijsvoering rondom het</w:t>
      </w:r>
      <w:r w:rsidR="00CE576B">
        <w:rPr>
          <w:rFonts w:ascii="Corbel" w:hAnsi="Corbel"/>
          <w:szCs w:val="18"/>
        </w:rPr>
        <w:t xml:space="preserve"> voldoen aan de geschiktheidseisen wordt aangesloten bij het </w:t>
      </w:r>
      <w:r w:rsidR="00970024">
        <w:rPr>
          <w:rFonts w:ascii="Corbel" w:hAnsi="Corbel"/>
          <w:szCs w:val="18"/>
        </w:rPr>
        <w:t>regime dat is beschreven in de vorige paragraaf ten aanzien van de uitsluitingsgronden</w:t>
      </w:r>
      <w:r w:rsidR="00600104">
        <w:rPr>
          <w:rFonts w:ascii="Corbel" w:hAnsi="Corbel"/>
          <w:szCs w:val="18"/>
        </w:rPr>
        <w:t>. Dit betekent dat het u</w:t>
      </w:r>
      <w:r w:rsidR="00600104" w:rsidRPr="00B30CA3">
        <w:rPr>
          <w:rFonts w:ascii="Corbel" w:hAnsi="Corbel"/>
          <w:szCs w:val="18"/>
        </w:rPr>
        <w:t xml:space="preserve">itgangspunt is dat Inschrijvers bij hun Inschrijving kunnen volstaan met </w:t>
      </w:r>
      <w:r w:rsidR="00600104">
        <w:rPr>
          <w:rFonts w:ascii="Corbel" w:hAnsi="Corbel"/>
          <w:szCs w:val="18"/>
        </w:rPr>
        <w:t>het bijvoeg</w:t>
      </w:r>
      <w:r w:rsidR="00600104" w:rsidRPr="00B30CA3">
        <w:rPr>
          <w:rFonts w:ascii="Corbel" w:hAnsi="Corbel"/>
          <w:szCs w:val="18"/>
        </w:rPr>
        <w:t xml:space="preserve">en van </w:t>
      </w:r>
      <w:r w:rsidR="004E6F88">
        <w:rPr>
          <w:rFonts w:ascii="Corbel" w:hAnsi="Corbel"/>
          <w:b/>
          <w:szCs w:val="18"/>
        </w:rPr>
        <w:t>het Uniform Europees Aanbestedingsdocument</w:t>
      </w:r>
      <w:r w:rsidR="00166AAA">
        <w:rPr>
          <w:rFonts w:ascii="Corbel" w:hAnsi="Corbel"/>
          <w:szCs w:val="18"/>
        </w:rPr>
        <w:t>, tenzij uitdrukkelijk anders bepaald</w:t>
      </w:r>
      <w:r w:rsidR="00970024">
        <w:rPr>
          <w:rFonts w:ascii="Corbel" w:hAnsi="Corbel"/>
          <w:szCs w:val="18"/>
        </w:rPr>
        <w:t>.</w:t>
      </w:r>
      <w:r w:rsidR="00FE1CFA">
        <w:rPr>
          <w:rFonts w:ascii="Corbel" w:hAnsi="Corbel"/>
          <w:szCs w:val="18"/>
        </w:rPr>
        <w:t xml:space="preserve"> </w:t>
      </w:r>
      <w:r w:rsidR="00CE576B" w:rsidRPr="00811244">
        <w:rPr>
          <w:rFonts w:ascii="Corbel" w:hAnsi="Corbel"/>
          <w:szCs w:val="18"/>
        </w:rPr>
        <w:t>In</w:t>
      </w:r>
      <w:r w:rsidR="00CE576B">
        <w:rPr>
          <w:rFonts w:ascii="Corbel" w:hAnsi="Corbel"/>
          <w:szCs w:val="18"/>
        </w:rPr>
        <w:t xml:space="preserve"> de volgende</w:t>
      </w:r>
      <w:r w:rsidR="00CE576B" w:rsidRPr="00811244">
        <w:rPr>
          <w:rFonts w:ascii="Corbel" w:hAnsi="Corbel"/>
          <w:szCs w:val="18"/>
        </w:rPr>
        <w:t xml:space="preserve"> </w:t>
      </w:r>
      <w:r w:rsidR="009D58F9">
        <w:rPr>
          <w:rFonts w:ascii="Corbel" w:hAnsi="Corbel"/>
          <w:szCs w:val="18"/>
        </w:rPr>
        <w:t>sub paragrafen</w:t>
      </w:r>
      <w:r w:rsidR="004612C5">
        <w:rPr>
          <w:rFonts w:ascii="Corbel" w:hAnsi="Corbel"/>
          <w:szCs w:val="18"/>
        </w:rPr>
        <w:t xml:space="preserve"> </w:t>
      </w:r>
      <w:r w:rsidR="00970024">
        <w:rPr>
          <w:rFonts w:ascii="Corbel" w:hAnsi="Corbel"/>
          <w:szCs w:val="18"/>
        </w:rPr>
        <w:t>worden de</w:t>
      </w:r>
      <w:r w:rsidR="00CE576B" w:rsidRPr="00811244">
        <w:rPr>
          <w:rFonts w:ascii="Corbel" w:hAnsi="Corbel"/>
          <w:szCs w:val="18"/>
        </w:rPr>
        <w:t xml:space="preserve"> nadere bewijsstukken per </w:t>
      </w:r>
      <w:r w:rsidR="00CE576B">
        <w:rPr>
          <w:rFonts w:ascii="Corbel" w:hAnsi="Corbel"/>
          <w:szCs w:val="18"/>
        </w:rPr>
        <w:t>geschiktheidseis</w:t>
      </w:r>
      <w:r w:rsidR="00970024">
        <w:rPr>
          <w:rFonts w:ascii="Corbel" w:hAnsi="Corbel"/>
          <w:szCs w:val="18"/>
        </w:rPr>
        <w:t xml:space="preserve"> uiteengezet.</w:t>
      </w:r>
    </w:p>
    <w:p w14:paraId="46208067" w14:textId="77777777" w:rsidR="008E5655" w:rsidRPr="00E30BEC" w:rsidRDefault="00CE576B" w:rsidP="00925536">
      <w:pPr>
        <w:pStyle w:val="Kop2"/>
        <w:numPr>
          <w:ilvl w:val="2"/>
          <w:numId w:val="6"/>
        </w:numPr>
        <w:tabs>
          <w:tab w:val="left" w:pos="6379"/>
        </w:tabs>
        <w:spacing w:before="240" w:after="120"/>
        <w:ind w:left="0" w:firstLine="0"/>
        <w:rPr>
          <w:rFonts w:ascii="Corbel" w:hAnsi="Corbel"/>
          <w:sz w:val="18"/>
          <w:szCs w:val="18"/>
        </w:rPr>
      </w:pPr>
      <w:bookmarkStart w:id="88" w:name="_Toc447882340"/>
      <w:bookmarkStart w:id="89" w:name="_Toc169359427"/>
      <w:r w:rsidRPr="00E30BEC">
        <w:rPr>
          <w:rFonts w:ascii="Corbel" w:hAnsi="Corbel"/>
          <w:sz w:val="18"/>
          <w:szCs w:val="18"/>
        </w:rPr>
        <w:lastRenderedPageBreak/>
        <w:t>Financiële en economische draagkracht</w:t>
      </w:r>
      <w:bookmarkEnd w:id="88"/>
      <w:bookmarkEnd w:id="89"/>
      <w:r w:rsidR="00A7435A" w:rsidRPr="00E30BEC">
        <w:rPr>
          <w:rFonts w:ascii="Corbel" w:hAnsi="Corbel"/>
          <w:sz w:val="18"/>
          <w:szCs w:val="18"/>
        </w:rPr>
        <w:t xml:space="preserve"> </w:t>
      </w:r>
    </w:p>
    <w:p w14:paraId="7AC185DA" w14:textId="1EA8538E" w:rsidR="00025496" w:rsidRPr="00195EC9" w:rsidRDefault="00F23C8E" w:rsidP="00925536">
      <w:pPr>
        <w:shd w:val="clear" w:color="auto" w:fill="FFFFFF"/>
        <w:spacing w:line="276" w:lineRule="auto"/>
        <w:rPr>
          <w:rFonts w:ascii="Corbel" w:hAnsi="Corbel"/>
          <w:szCs w:val="18"/>
        </w:rPr>
      </w:pPr>
      <w:r w:rsidRPr="00195EC9">
        <w:rPr>
          <w:rFonts w:ascii="Corbel" w:hAnsi="Corbel"/>
          <w:szCs w:val="18"/>
        </w:rPr>
        <w:t xml:space="preserve">De Aanbestedende dienst hecht waarde aan de financiële en economische draagkracht van ondernemingen, omdat </w:t>
      </w:r>
      <w:r w:rsidR="00195EC9" w:rsidRPr="00195EC9">
        <w:rPr>
          <w:rFonts w:ascii="Corbel" w:hAnsi="Corbel"/>
          <w:szCs w:val="18"/>
        </w:rPr>
        <w:t xml:space="preserve">voor beide partijen van belang is dat eventuele schade niet kan leiden tot financiële instabiliteit van de organisatie. </w:t>
      </w:r>
    </w:p>
    <w:p w14:paraId="6D38EC23" w14:textId="77777777" w:rsidR="00CE576B" w:rsidRPr="00E30BEC" w:rsidRDefault="00CE576B" w:rsidP="00925536">
      <w:pPr>
        <w:shd w:val="clear" w:color="auto" w:fill="FFFFFF"/>
        <w:spacing w:line="276" w:lineRule="auto"/>
        <w:rPr>
          <w:rFonts w:ascii="Corbel" w:hAnsi="Corbel"/>
          <w:szCs w:val="18"/>
          <w:highlight w:val="lightGray"/>
        </w:rPr>
      </w:pPr>
    </w:p>
    <w:p w14:paraId="3BC7E2F1" w14:textId="70B743AB" w:rsidR="00F23C8E" w:rsidRPr="00746EF6" w:rsidRDefault="00DD067B" w:rsidP="00925536">
      <w:pPr>
        <w:shd w:val="clear" w:color="auto" w:fill="FFFFFF"/>
        <w:spacing w:line="276" w:lineRule="auto"/>
        <w:rPr>
          <w:rFonts w:ascii="Corbel" w:hAnsi="Corbel"/>
          <w:szCs w:val="18"/>
        </w:rPr>
      </w:pPr>
      <w:r w:rsidRPr="00746EF6">
        <w:rPr>
          <w:rFonts w:ascii="Corbel" w:hAnsi="Corbel"/>
          <w:szCs w:val="18"/>
        </w:rPr>
        <w:t xml:space="preserve">De Aanbestedende dienst stelt </w:t>
      </w:r>
      <w:r w:rsidR="00FA22BB" w:rsidRPr="00746EF6">
        <w:rPr>
          <w:rFonts w:ascii="Corbel" w:hAnsi="Corbel"/>
          <w:szCs w:val="18"/>
        </w:rPr>
        <w:t xml:space="preserve">daarom </w:t>
      </w:r>
      <w:r w:rsidRPr="00746EF6">
        <w:rPr>
          <w:rFonts w:ascii="Corbel" w:hAnsi="Corbel"/>
          <w:szCs w:val="18"/>
        </w:rPr>
        <w:t>de volgende minimumeisen aan de financieel-economisc</w:t>
      </w:r>
      <w:r w:rsidR="00F23C8E" w:rsidRPr="00746EF6">
        <w:rPr>
          <w:rFonts w:ascii="Corbel" w:hAnsi="Corbel"/>
          <w:szCs w:val="18"/>
        </w:rPr>
        <w:t>he draagkracht van Inschrijvers</w:t>
      </w:r>
      <w:r w:rsidR="00746EF6" w:rsidRPr="00746EF6">
        <w:rPr>
          <w:rFonts w:ascii="Corbel" w:hAnsi="Corbel"/>
          <w:szCs w:val="18"/>
        </w:rPr>
        <w:t>:</w:t>
      </w:r>
      <w:r w:rsidR="00F23C8E" w:rsidRPr="00746EF6">
        <w:rPr>
          <w:rFonts w:ascii="Corbel" w:hAnsi="Corbel"/>
          <w:szCs w:val="18"/>
        </w:rPr>
        <w:t xml:space="preserve"> </w:t>
      </w:r>
    </w:p>
    <w:p w14:paraId="7E5A0480" w14:textId="77777777" w:rsidR="00894239" w:rsidRPr="00746EF6" w:rsidRDefault="00894239" w:rsidP="00925536">
      <w:pPr>
        <w:shd w:val="clear" w:color="auto" w:fill="FFFFFF"/>
        <w:spacing w:line="276" w:lineRule="auto"/>
        <w:rPr>
          <w:rFonts w:ascii="Corbel" w:hAnsi="Corbel"/>
          <w:szCs w:val="18"/>
        </w:rPr>
      </w:pPr>
    </w:p>
    <w:p w14:paraId="628D98D7" w14:textId="77777777" w:rsidR="00260C37" w:rsidRPr="00260C37" w:rsidRDefault="00260C37" w:rsidP="00925536">
      <w:pPr>
        <w:shd w:val="clear" w:color="auto" w:fill="FFFFFF"/>
        <w:spacing w:line="276" w:lineRule="auto"/>
        <w:rPr>
          <w:rFonts w:ascii="Corbel" w:hAnsi="Corbel"/>
          <w:b/>
          <w:szCs w:val="18"/>
        </w:rPr>
      </w:pPr>
      <w:r w:rsidRPr="00260C37">
        <w:rPr>
          <w:rFonts w:ascii="Corbel" w:hAnsi="Corbel"/>
          <w:b/>
          <w:szCs w:val="18"/>
        </w:rPr>
        <w:t>Minimumeis Beroeps- en bedrijfsaansprakelijkheidsverzekering</w:t>
      </w:r>
    </w:p>
    <w:p w14:paraId="5CD11005" w14:textId="1295BF3B" w:rsidR="00260C37" w:rsidRDefault="0020001C" w:rsidP="00925536">
      <w:pPr>
        <w:shd w:val="clear" w:color="auto" w:fill="FFFFFF"/>
        <w:spacing w:line="276" w:lineRule="auto"/>
        <w:rPr>
          <w:rFonts w:ascii="Corbel" w:hAnsi="Corbel"/>
          <w:szCs w:val="18"/>
        </w:rPr>
      </w:pPr>
      <w:r w:rsidRPr="0020001C">
        <w:rPr>
          <w:rFonts w:ascii="Corbel" w:hAnsi="Corbel"/>
          <w:szCs w:val="18"/>
        </w:rPr>
        <w:t>Aanbestede</w:t>
      </w:r>
      <w:r w:rsidR="00C13DB0">
        <w:rPr>
          <w:rFonts w:ascii="Corbel" w:hAnsi="Corbel"/>
          <w:szCs w:val="18"/>
        </w:rPr>
        <w:t>nde dienst</w:t>
      </w:r>
      <w:r w:rsidRPr="0020001C">
        <w:rPr>
          <w:rFonts w:ascii="Corbel" w:hAnsi="Corbel"/>
          <w:szCs w:val="18"/>
        </w:rPr>
        <w:t xml:space="preserve"> is</w:t>
      </w:r>
      <w:r>
        <w:rPr>
          <w:rFonts w:ascii="Corbel" w:hAnsi="Corbel"/>
          <w:szCs w:val="18"/>
        </w:rPr>
        <w:t xml:space="preserve"> </w:t>
      </w:r>
      <w:r w:rsidRPr="0020001C">
        <w:rPr>
          <w:rFonts w:ascii="Corbel" w:hAnsi="Corbel"/>
          <w:szCs w:val="18"/>
        </w:rPr>
        <w:t>bereid om een verzekeringspolis vanaf een dekking van ten minste € 1.500.000, - per gebeurtenis per jaar te</w:t>
      </w:r>
      <w:r>
        <w:rPr>
          <w:rFonts w:ascii="Corbel" w:hAnsi="Corbel"/>
          <w:szCs w:val="18"/>
        </w:rPr>
        <w:t xml:space="preserve"> </w:t>
      </w:r>
      <w:r w:rsidRPr="0020001C">
        <w:rPr>
          <w:rFonts w:ascii="Corbel" w:hAnsi="Corbel"/>
          <w:szCs w:val="18"/>
        </w:rPr>
        <w:t>accepteren om de toegang voor het MKB voor inschrijving op deze opdracht te verhogen.</w:t>
      </w:r>
    </w:p>
    <w:p w14:paraId="70A6BAD1" w14:textId="77777777" w:rsidR="0020001C" w:rsidRPr="00260C37" w:rsidRDefault="0020001C" w:rsidP="00925536">
      <w:pPr>
        <w:shd w:val="clear" w:color="auto" w:fill="FFFFFF"/>
        <w:spacing w:line="276" w:lineRule="auto"/>
        <w:rPr>
          <w:rFonts w:ascii="Corbel" w:hAnsi="Corbel"/>
          <w:szCs w:val="18"/>
        </w:rPr>
      </w:pPr>
    </w:p>
    <w:p w14:paraId="16BDA236" w14:textId="299561C9" w:rsidR="00260C37" w:rsidRPr="00746EF6" w:rsidRDefault="00260C37" w:rsidP="00925536">
      <w:pPr>
        <w:shd w:val="clear" w:color="auto" w:fill="FFFFFF"/>
        <w:spacing w:line="276" w:lineRule="auto"/>
        <w:rPr>
          <w:rFonts w:ascii="Corbel" w:hAnsi="Corbel"/>
          <w:szCs w:val="18"/>
        </w:rPr>
      </w:pPr>
      <w:r w:rsidRPr="00746EF6">
        <w:rPr>
          <w:rFonts w:ascii="Corbel" w:hAnsi="Corbel"/>
          <w:szCs w:val="18"/>
        </w:rPr>
        <w:t xml:space="preserve">Indien de Inschrijver op dit moment niet de beschikking heeft over een dergelijke afdekking van beroepsrisico’s, dient Inschrijver een door haar verzekeringsmaatschappij afgelegde verklaring te overleggen, waarin de verzekeringsmaatschappij verklaart dat met Inschrijver voorafgaande aan de gunning van de Opdracht, een verzekering tegen beroepsrisico’s met een minimale dekking van </w:t>
      </w:r>
      <w:r w:rsidR="0053216E">
        <w:rPr>
          <w:rFonts w:ascii="Corbel" w:hAnsi="Corbel"/>
          <w:szCs w:val="18"/>
        </w:rPr>
        <w:t>1,5</w:t>
      </w:r>
      <w:r w:rsidRPr="00746EF6">
        <w:rPr>
          <w:rFonts w:ascii="Corbel" w:hAnsi="Corbel"/>
          <w:szCs w:val="18"/>
        </w:rPr>
        <w:t xml:space="preserve"> miljoen</w:t>
      </w:r>
      <w:r w:rsidR="00FE2CEA" w:rsidRPr="00746EF6">
        <w:rPr>
          <w:rFonts w:ascii="Corbel" w:hAnsi="Corbel"/>
          <w:szCs w:val="18"/>
        </w:rPr>
        <w:t xml:space="preserve"> euro wordt gesloten in verband met de Opdracht.</w:t>
      </w:r>
    </w:p>
    <w:p w14:paraId="401C0874" w14:textId="77777777" w:rsidR="00260C37" w:rsidRPr="00746EF6" w:rsidRDefault="00260C37" w:rsidP="00925536">
      <w:pPr>
        <w:shd w:val="clear" w:color="auto" w:fill="FFFFFF"/>
        <w:spacing w:line="276" w:lineRule="auto"/>
        <w:rPr>
          <w:rFonts w:ascii="Corbel" w:hAnsi="Corbel"/>
          <w:szCs w:val="18"/>
        </w:rPr>
      </w:pPr>
    </w:p>
    <w:p w14:paraId="10AA4DF6" w14:textId="77777777" w:rsidR="00746EF6" w:rsidRPr="00746EF6" w:rsidRDefault="00746EF6" w:rsidP="00925536">
      <w:pPr>
        <w:spacing w:line="276" w:lineRule="auto"/>
        <w:rPr>
          <w:rFonts w:ascii="Corbel" w:hAnsi="Corbel"/>
          <w:b/>
          <w:iCs/>
          <w:szCs w:val="18"/>
        </w:rPr>
      </w:pPr>
      <w:r w:rsidRPr="00746EF6">
        <w:rPr>
          <w:rFonts w:ascii="Corbel" w:hAnsi="Corbel"/>
          <w:b/>
          <w:iCs/>
          <w:szCs w:val="18"/>
        </w:rPr>
        <w:t>Inschrijven als combinatie of met onderaannemer(s)</w:t>
      </w:r>
    </w:p>
    <w:p w14:paraId="707DA03E" w14:textId="77777777" w:rsidR="00746EF6" w:rsidRPr="00746EF6" w:rsidRDefault="00746EF6" w:rsidP="00925536">
      <w:pPr>
        <w:spacing w:line="276" w:lineRule="auto"/>
        <w:rPr>
          <w:rFonts w:ascii="Corbel" w:hAnsi="Corbel"/>
          <w:iCs/>
          <w:szCs w:val="18"/>
        </w:rPr>
      </w:pPr>
      <w:r w:rsidRPr="00746EF6">
        <w:rPr>
          <w:rFonts w:ascii="Corbel" w:hAnsi="Corbel"/>
          <w:iCs/>
          <w:szCs w:val="18"/>
        </w:rPr>
        <w:t>Indien de Inschrijver inschrijft als hoofdaannemer met Onderaannemers, hoeft alleen de hoofdaannemer het verzekeringsbewijs op te leveren. Indien de Inschrijver inschrijft als Combinatie, dient minimaal één van de Combinanten het verzekeringsbewijs op te leveren, waaruit blijkt dat de gezamenlijke en hoofdelijke aansprakelijkheid van de Combinanten in verband met de Opdracht afdoende is gedekt.</w:t>
      </w:r>
    </w:p>
    <w:p w14:paraId="262B7F9A" w14:textId="77777777" w:rsidR="00A7435A" w:rsidRPr="00DF23FD" w:rsidRDefault="00A7435A" w:rsidP="00925536">
      <w:pPr>
        <w:spacing w:line="276" w:lineRule="auto"/>
        <w:rPr>
          <w:rFonts w:ascii="Corbel" w:hAnsi="Corbel"/>
          <w:iCs/>
          <w:szCs w:val="18"/>
        </w:rPr>
      </w:pPr>
    </w:p>
    <w:p w14:paraId="1E2A3957" w14:textId="77777777" w:rsidR="00BC7775" w:rsidRDefault="00592638" w:rsidP="00925536">
      <w:pPr>
        <w:spacing w:line="276" w:lineRule="auto"/>
        <w:rPr>
          <w:rFonts w:ascii="Corbel" w:hAnsi="Corbel"/>
          <w:szCs w:val="18"/>
        </w:rPr>
      </w:pPr>
      <w:r w:rsidRPr="00DF23FD">
        <w:rPr>
          <w:rFonts w:ascii="Corbel" w:hAnsi="Corbel"/>
          <w:szCs w:val="18"/>
        </w:rPr>
        <w:t xml:space="preserve">Indien Inschrijver hier niet aan voldoet wordt hij uitgesloten van de </w:t>
      </w:r>
      <w:r w:rsidR="00E30BEC" w:rsidRPr="00DF23FD">
        <w:rPr>
          <w:rFonts w:ascii="Corbel" w:hAnsi="Corbel"/>
          <w:szCs w:val="18"/>
        </w:rPr>
        <w:t>deelname</w:t>
      </w:r>
      <w:r w:rsidRPr="00DF23FD">
        <w:rPr>
          <w:rFonts w:ascii="Corbel" w:hAnsi="Corbel"/>
          <w:szCs w:val="18"/>
        </w:rPr>
        <w:t>.</w:t>
      </w:r>
      <w:r w:rsidR="00A7435A" w:rsidRPr="00DF23FD">
        <w:rPr>
          <w:rFonts w:ascii="Corbel" w:hAnsi="Corbel"/>
          <w:szCs w:val="18"/>
        </w:rPr>
        <w:t xml:space="preserve"> Bij de Inschr</w:t>
      </w:r>
      <w:r w:rsidR="009C156A" w:rsidRPr="00DF23FD">
        <w:rPr>
          <w:rFonts w:ascii="Corbel" w:hAnsi="Corbel"/>
          <w:szCs w:val="18"/>
        </w:rPr>
        <w:t xml:space="preserve">ijving volstaat </w:t>
      </w:r>
      <w:r w:rsidR="004E6F88" w:rsidRPr="00DF23FD">
        <w:rPr>
          <w:rFonts w:ascii="Corbel" w:hAnsi="Corbel"/>
          <w:szCs w:val="18"/>
        </w:rPr>
        <w:t xml:space="preserve">het </w:t>
      </w:r>
      <w:r w:rsidR="004E6F88" w:rsidRPr="00DF23FD">
        <w:rPr>
          <w:rFonts w:ascii="Corbel" w:hAnsi="Corbel"/>
          <w:b/>
          <w:szCs w:val="18"/>
        </w:rPr>
        <w:t>Uniform Europees Aanbestedingsdocument</w:t>
      </w:r>
      <w:r w:rsidR="009C156A" w:rsidRPr="00DF23FD">
        <w:rPr>
          <w:rFonts w:ascii="Corbel" w:hAnsi="Corbel"/>
          <w:szCs w:val="18"/>
        </w:rPr>
        <w:t xml:space="preserve"> (zie onderdeel 5.1)</w:t>
      </w:r>
      <w:r w:rsidR="00A7435A" w:rsidRPr="00DF23FD">
        <w:rPr>
          <w:rFonts w:ascii="Corbel" w:hAnsi="Corbel"/>
          <w:szCs w:val="18"/>
        </w:rPr>
        <w:t>. Op eerste verzoek van de Aanbestedende dienst dient Inschrijver nadere bewijsstukken te kunnen overleggen</w:t>
      </w:r>
      <w:r w:rsidR="006E6003" w:rsidRPr="00DF23FD">
        <w:rPr>
          <w:rFonts w:ascii="Corbel" w:hAnsi="Corbel"/>
          <w:szCs w:val="18"/>
        </w:rPr>
        <w:t>, in lijn met art. 2.91 Aanbestedingswet 2012,</w:t>
      </w:r>
      <w:r w:rsidR="00A7435A" w:rsidRPr="00DF23FD">
        <w:rPr>
          <w:rFonts w:ascii="Corbel" w:hAnsi="Corbel"/>
          <w:szCs w:val="18"/>
        </w:rPr>
        <w:t xml:space="preserve"> waaruit blijkt dat deze verklaring naar waarheid is afgegeven.</w:t>
      </w:r>
    </w:p>
    <w:p w14:paraId="54E68F61" w14:textId="77777777" w:rsidR="00BC7775" w:rsidRDefault="00BC7775" w:rsidP="00925536">
      <w:pPr>
        <w:pStyle w:val="Kop2"/>
        <w:numPr>
          <w:ilvl w:val="2"/>
          <w:numId w:val="6"/>
        </w:numPr>
        <w:tabs>
          <w:tab w:val="left" w:pos="6379"/>
        </w:tabs>
        <w:spacing w:before="240" w:after="120"/>
        <w:ind w:left="0" w:firstLine="0"/>
        <w:rPr>
          <w:rFonts w:ascii="Corbel" w:hAnsi="Corbel"/>
          <w:sz w:val="18"/>
          <w:szCs w:val="18"/>
        </w:rPr>
      </w:pPr>
      <w:bookmarkStart w:id="90" w:name="_Toc448087051"/>
      <w:bookmarkStart w:id="91" w:name="_Toc169359428"/>
      <w:r w:rsidRPr="00A7435A">
        <w:rPr>
          <w:rFonts w:ascii="Corbel" w:hAnsi="Corbel"/>
          <w:sz w:val="18"/>
          <w:szCs w:val="18"/>
        </w:rPr>
        <w:t xml:space="preserve">Technische </w:t>
      </w:r>
      <w:r>
        <w:rPr>
          <w:rFonts w:ascii="Corbel" w:hAnsi="Corbel"/>
          <w:sz w:val="18"/>
          <w:szCs w:val="18"/>
        </w:rPr>
        <w:t>en beroeps</w:t>
      </w:r>
      <w:r w:rsidRPr="00A7435A">
        <w:rPr>
          <w:rFonts w:ascii="Corbel" w:hAnsi="Corbel"/>
          <w:sz w:val="18"/>
          <w:szCs w:val="18"/>
        </w:rPr>
        <w:t>bekwaamheid</w:t>
      </w:r>
      <w:bookmarkEnd w:id="90"/>
      <w:bookmarkEnd w:id="91"/>
    </w:p>
    <w:p w14:paraId="2C174EBC" w14:textId="77777777" w:rsidR="00BC7775" w:rsidRPr="00462FC3" w:rsidRDefault="00BC7775" w:rsidP="00925536">
      <w:pPr>
        <w:rPr>
          <w:rFonts w:ascii="Corbel" w:hAnsi="Corbel"/>
          <w:szCs w:val="18"/>
        </w:rPr>
      </w:pPr>
      <w:r w:rsidRPr="00ED7F6F">
        <w:rPr>
          <w:rFonts w:ascii="Corbel" w:hAnsi="Corbel"/>
          <w:szCs w:val="18"/>
        </w:rPr>
        <w:t xml:space="preserve">Het is voor de Aanbestedende dienst van belang dat de uiteindelijke Opdrachtnemer qua </w:t>
      </w:r>
      <w:r w:rsidR="00D56662">
        <w:rPr>
          <w:rFonts w:ascii="Corbel" w:hAnsi="Corbel"/>
          <w:szCs w:val="18"/>
        </w:rPr>
        <w:t>t</w:t>
      </w:r>
      <w:r w:rsidRPr="00ED7F6F">
        <w:rPr>
          <w:rFonts w:ascii="Corbel" w:hAnsi="Corbel"/>
          <w:szCs w:val="18"/>
        </w:rPr>
        <w:t>echnische en beroepsbekwaamheid geschikt is om de Opdracht uit te voeren. Daarom worden de volgende geschiktheidseisen gesteld:</w:t>
      </w:r>
    </w:p>
    <w:p w14:paraId="15345B9D" w14:textId="1DF30C7F" w:rsidR="00BC7775" w:rsidRPr="00F36528" w:rsidRDefault="00BC7775" w:rsidP="00925536">
      <w:pPr>
        <w:pStyle w:val="Kop4"/>
        <w:ind w:left="0" w:firstLine="0"/>
        <w:rPr>
          <w:rFonts w:ascii="Corbel" w:hAnsi="Corbel"/>
          <w:b w:val="0"/>
          <w:i/>
          <w:szCs w:val="18"/>
        </w:rPr>
      </w:pPr>
      <w:r w:rsidRPr="00F36528">
        <w:rPr>
          <w:rFonts w:ascii="Corbel" w:hAnsi="Corbel"/>
          <w:b w:val="0"/>
          <w:i/>
          <w:szCs w:val="18"/>
        </w:rPr>
        <w:t>Kerncompetenties</w:t>
      </w:r>
    </w:p>
    <w:p w14:paraId="14AB5D4C" w14:textId="32D01A8F" w:rsidR="00BC7775" w:rsidRDefault="00BC7775" w:rsidP="00925536">
      <w:pPr>
        <w:spacing w:line="276" w:lineRule="auto"/>
        <w:rPr>
          <w:rFonts w:ascii="Corbel" w:hAnsi="Corbel"/>
          <w:szCs w:val="18"/>
        </w:rPr>
      </w:pPr>
      <w:r>
        <w:rPr>
          <w:rFonts w:ascii="Corbel" w:hAnsi="Corbel"/>
          <w:szCs w:val="18"/>
        </w:rPr>
        <w:t xml:space="preserve">De Aanbestedende dienst heeft kerncompetenties geïdentificeerd waarover de Inschrijver naar haar oordeel moet beschikken om de Opdracht succesvol uit te kunnen voeren. </w:t>
      </w:r>
      <w:r w:rsidRPr="00ED7F6F">
        <w:rPr>
          <w:rFonts w:ascii="Corbel" w:hAnsi="Corbel"/>
          <w:szCs w:val="18"/>
        </w:rPr>
        <w:t xml:space="preserve">Het betreft de volgende </w:t>
      </w:r>
      <w:r w:rsidRPr="00BC7775">
        <w:rPr>
          <w:rFonts w:ascii="Corbel" w:hAnsi="Corbel"/>
          <w:szCs w:val="18"/>
        </w:rPr>
        <w:t>kerncompetenties waarover Inschrijver moet beschikken, en waartoe hij één of zoveel referenties als noodzakelijk, met als maximum het aantal gevraagde kerncompetenties, moet overleggen</w:t>
      </w:r>
      <w:r w:rsidRPr="00ED7F6F">
        <w:rPr>
          <w:rFonts w:ascii="Corbel" w:hAnsi="Corbel"/>
          <w:szCs w:val="18"/>
        </w:rPr>
        <w:t>:</w:t>
      </w:r>
    </w:p>
    <w:p w14:paraId="01033AE5" w14:textId="77777777" w:rsidR="00E87864" w:rsidRDefault="00E87864" w:rsidP="00925536">
      <w:pPr>
        <w:spacing w:line="276" w:lineRule="auto"/>
        <w:rPr>
          <w:rFonts w:ascii="Corbel" w:hAnsi="Corbel"/>
          <w:szCs w:val="18"/>
        </w:rPr>
      </w:pPr>
    </w:p>
    <w:p w14:paraId="2F482E10" w14:textId="77777777" w:rsidR="00E87864" w:rsidRPr="00E87864" w:rsidRDefault="00E87864" w:rsidP="00925536">
      <w:pPr>
        <w:spacing w:line="276" w:lineRule="auto"/>
        <w:rPr>
          <w:rFonts w:ascii="Corbel" w:hAnsi="Corbel"/>
          <w:szCs w:val="18"/>
        </w:rPr>
      </w:pPr>
      <w:r w:rsidRPr="00E87864">
        <w:rPr>
          <w:rFonts w:ascii="Corbel" w:hAnsi="Corbel"/>
          <w:i/>
          <w:szCs w:val="18"/>
        </w:rPr>
        <w:t>Kerncompetentie 1</w:t>
      </w:r>
    </w:p>
    <w:p w14:paraId="7F1BDDAC" w14:textId="081D1E58" w:rsidR="00E87864" w:rsidRPr="00E87864" w:rsidRDefault="00E87864" w:rsidP="00925536">
      <w:pPr>
        <w:spacing w:line="276" w:lineRule="auto"/>
        <w:rPr>
          <w:rFonts w:ascii="Corbel" w:hAnsi="Corbel"/>
          <w:szCs w:val="18"/>
        </w:rPr>
      </w:pPr>
      <w:r w:rsidRPr="00E87864">
        <w:rPr>
          <w:rFonts w:ascii="Corbel" w:hAnsi="Corbel"/>
          <w:szCs w:val="18"/>
        </w:rPr>
        <w:t xml:space="preserve">Opdrachtnemer heeft ervaring met het uitvoeren, in eigen beheer, van de </w:t>
      </w:r>
      <w:r w:rsidR="00C912FC">
        <w:rPr>
          <w:rFonts w:ascii="Corbel" w:hAnsi="Corbel"/>
          <w:szCs w:val="18"/>
        </w:rPr>
        <w:t xml:space="preserve">wettelijke </w:t>
      </w:r>
      <w:r w:rsidRPr="00E87864">
        <w:rPr>
          <w:rFonts w:ascii="Corbel" w:hAnsi="Corbel"/>
          <w:szCs w:val="18"/>
        </w:rPr>
        <w:t xml:space="preserve">accountantscontrole van de jaarrekening ten behoeve van een </w:t>
      </w:r>
      <w:bookmarkStart w:id="92" w:name="_Hlk167979468"/>
      <w:r w:rsidRPr="00E87864">
        <w:rPr>
          <w:rFonts w:ascii="Corbel" w:hAnsi="Corbel"/>
          <w:szCs w:val="18"/>
        </w:rPr>
        <w:t>controlerend orgaan</w:t>
      </w:r>
      <w:r w:rsidR="00EA7A29">
        <w:rPr>
          <w:rFonts w:ascii="Corbel" w:hAnsi="Corbel"/>
          <w:szCs w:val="18"/>
        </w:rPr>
        <w:t xml:space="preserve"> van een </w:t>
      </w:r>
      <w:r w:rsidR="00010B23">
        <w:rPr>
          <w:rFonts w:ascii="Corbel" w:hAnsi="Corbel"/>
          <w:szCs w:val="18"/>
        </w:rPr>
        <w:t>overheidsorganisatie</w:t>
      </w:r>
      <w:bookmarkEnd w:id="92"/>
      <w:r w:rsidRPr="00E87864">
        <w:rPr>
          <w:rFonts w:ascii="Corbel" w:hAnsi="Corbel"/>
          <w:szCs w:val="18"/>
        </w:rPr>
        <w:t>.</w:t>
      </w:r>
    </w:p>
    <w:p w14:paraId="6B1402B9" w14:textId="77777777" w:rsidR="00E87864" w:rsidRDefault="00E87864" w:rsidP="00925536">
      <w:pPr>
        <w:spacing w:line="276" w:lineRule="auto"/>
        <w:rPr>
          <w:rFonts w:ascii="Corbel" w:hAnsi="Corbel"/>
          <w:szCs w:val="18"/>
        </w:rPr>
      </w:pPr>
    </w:p>
    <w:p w14:paraId="7BAD1A34" w14:textId="704C13ED" w:rsidR="00EC168E" w:rsidRPr="00EC168E" w:rsidRDefault="00EC168E" w:rsidP="00925536">
      <w:pPr>
        <w:spacing w:line="276" w:lineRule="auto"/>
        <w:rPr>
          <w:rFonts w:ascii="Corbel" w:hAnsi="Corbel"/>
          <w:i/>
          <w:iCs/>
          <w:szCs w:val="18"/>
        </w:rPr>
      </w:pPr>
      <w:r w:rsidRPr="00EC168E">
        <w:rPr>
          <w:rFonts w:ascii="Corbel" w:hAnsi="Corbel"/>
          <w:i/>
          <w:iCs/>
          <w:szCs w:val="18"/>
        </w:rPr>
        <w:t>De Inschrijver toont aan dat hij een opdracht heeft (gehad) waarin hij de accountantscontrole van de jaarrekening van een vergelijkbare overheidsorganisatie</w:t>
      </w:r>
      <w:r w:rsidR="00D72EF0">
        <w:rPr>
          <w:rFonts w:ascii="Corbel" w:hAnsi="Corbel"/>
          <w:i/>
          <w:iCs/>
          <w:szCs w:val="18"/>
        </w:rPr>
        <w:t xml:space="preserve"> heeft uitgevoerd</w:t>
      </w:r>
      <w:r w:rsidRPr="00EC168E">
        <w:rPr>
          <w:rFonts w:ascii="Corbel" w:hAnsi="Corbel"/>
          <w:i/>
          <w:iCs/>
          <w:szCs w:val="18"/>
        </w:rPr>
        <w:t>, inclusief het leveren van het daarmee verbonden rapport van bevindingen, ten behoeve van het controlerende orgaan. De referentieopdracht dient een minimale looptijd te hebben gehad van twee jaarcycli.</w:t>
      </w:r>
    </w:p>
    <w:p w14:paraId="30B11E33" w14:textId="77777777" w:rsidR="00995D35" w:rsidRDefault="00995D35" w:rsidP="00925536">
      <w:pPr>
        <w:spacing w:line="276" w:lineRule="auto"/>
        <w:rPr>
          <w:rFonts w:ascii="Corbel" w:hAnsi="Corbel"/>
          <w:szCs w:val="18"/>
        </w:rPr>
      </w:pPr>
    </w:p>
    <w:p w14:paraId="79B95B21" w14:textId="77777777" w:rsidR="00E87864" w:rsidRPr="00E87864" w:rsidRDefault="00E87864" w:rsidP="00925536">
      <w:pPr>
        <w:spacing w:line="276" w:lineRule="auto"/>
        <w:rPr>
          <w:rFonts w:ascii="Corbel" w:hAnsi="Corbel"/>
          <w:szCs w:val="18"/>
        </w:rPr>
      </w:pPr>
      <w:bookmarkStart w:id="93" w:name="_Hlk163994743"/>
      <w:r w:rsidRPr="00E87864">
        <w:rPr>
          <w:rFonts w:ascii="Corbel" w:hAnsi="Corbel"/>
          <w:i/>
          <w:szCs w:val="18"/>
        </w:rPr>
        <w:t>Kerncompetentie 2</w:t>
      </w:r>
    </w:p>
    <w:bookmarkEnd w:id="93"/>
    <w:p w14:paraId="69DCC7E7" w14:textId="499D2C54" w:rsidR="00E87864" w:rsidRPr="00ED7F6F" w:rsidRDefault="00E87864" w:rsidP="00925536">
      <w:pPr>
        <w:spacing w:line="276" w:lineRule="auto"/>
        <w:rPr>
          <w:rFonts w:ascii="Corbel" w:hAnsi="Corbel"/>
        </w:rPr>
      </w:pPr>
      <w:r w:rsidRPr="308AF412">
        <w:rPr>
          <w:rFonts w:ascii="Corbel" w:hAnsi="Corbel"/>
        </w:rPr>
        <w:t>Opdrachtnemer heeft ervaring met het uitvoeren, in eigen beheer, van de accountantscontrole van deelnemingen</w:t>
      </w:r>
      <w:r w:rsidR="00C42FA1">
        <w:rPr>
          <w:rFonts w:ascii="Corbel" w:hAnsi="Corbel"/>
        </w:rPr>
        <w:t xml:space="preserve">, </w:t>
      </w:r>
      <w:proofErr w:type="spellStart"/>
      <w:r w:rsidR="00C42FA1">
        <w:rPr>
          <w:rFonts w:ascii="Corbel" w:hAnsi="Corbel"/>
        </w:rPr>
        <w:t>SISA’s</w:t>
      </w:r>
      <w:proofErr w:type="spellEnd"/>
      <w:r w:rsidRPr="308AF412">
        <w:rPr>
          <w:rFonts w:ascii="Corbel" w:hAnsi="Corbel"/>
        </w:rPr>
        <w:t xml:space="preserve"> en grondexploitaties.</w:t>
      </w:r>
    </w:p>
    <w:p w14:paraId="0D26D620" w14:textId="77777777" w:rsidR="00BC7775" w:rsidRDefault="00BC7775" w:rsidP="00925536">
      <w:pPr>
        <w:spacing w:line="276" w:lineRule="auto"/>
        <w:rPr>
          <w:rFonts w:ascii="Corbel" w:hAnsi="Corbel"/>
          <w:szCs w:val="18"/>
        </w:rPr>
      </w:pPr>
    </w:p>
    <w:p w14:paraId="0C817D1B" w14:textId="1A5C7FE7" w:rsidR="003D7BC1" w:rsidRDefault="003D7BC1" w:rsidP="00925536">
      <w:pPr>
        <w:spacing w:line="276" w:lineRule="auto"/>
        <w:rPr>
          <w:rFonts w:ascii="Corbel" w:hAnsi="Corbel"/>
          <w:szCs w:val="18"/>
        </w:rPr>
      </w:pPr>
      <w:r w:rsidRPr="003D7BC1">
        <w:rPr>
          <w:rFonts w:ascii="Corbel" w:hAnsi="Corbel"/>
          <w:i/>
          <w:szCs w:val="18"/>
        </w:rPr>
        <w:t>De Inschrijver toont aan dat hij een opdracht heeft (gehad) waarin hij de accountantscontrole heeft uitgevoerd van deelnemingen</w:t>
      </w:r>
      <w:r w:rsidR="00C42FA1">
        <w:rPr>
          <w:rFonts w:ascii="Corbel" w:hAnsi="Corbel"/>
          <w:i/>
          <w:szCs w:val="18"/>
        </w:rPr>
        <w:t xml:space="preserve">, </w:t>
      </w:r>
      <w:proofErr w:type="spellStart"/>
      <w:r w:rsidR="00C42FA1">
        <w:rPr>
          <w:rFonts w:ascii="Corbel" w:hAnsi="Corbel"/>
          <w:i/>
          <w:szCs w:val="18"/>
        </w:rPr>
        <w:t>SISA’s</w:t>
      </w:r>
      <w:proofErr w:type="spellEnd"/>
      <w:r w:rsidRPr="003D7BC1">
        <w:rPr>
          <w:rFonts w:ascii="Corbel" w:hAnsi="Corbel"/>
          <w:i/>
          <w:szCs w:val="18"/>
        </w:rPr>
        <w:t xml:space="preserve"> en grondexploitaties.</w:t>
      </w:r>
    </w:p>
    <w:p w14:paraId="4DD02318" w14:textId="77777777" w:rsidR="00A66BA5" w:rsidRDefault="00A66BA5" w:rsidP="00925536">
      <w:pPr>
        <w:spacing w:line="276" w:lineRule="auto"/>
        <w:rPr>
          <w:rFonts w:ascii="Corbel" w:hAnsi="Corbel"/>
          <w:i/>
          <w:szCs w:val="18"/>
          <w:highlight w:val="lightGray"/>
        </w:rPr>
      </w:pPr>
    </w:p>
    <w:p w14:paraId="41277E78" w14:textId="77777777" w:rsidR="00E276C7" w:rsidRPr="00B21693" w:rsidRDefault="00E276C7" w:rsidP="00925536">
      <w:pPr>
        <w:overflowPunct w:val="0"/>
        <w:autoSpaceDE w:val="0"/>
        <w:autoSpaceDN w:val="0"/>
        <w:adjustRightInd w:val="0"/>
        <w:spacing w:line="276" w:lineRule="auto"/>
        <w:textAlignment w:val="baseline"/>
        <w:rPr>
          <w:rFonts w:ascii="Corbel" w:hAnsi="Corbel"/>
          <w:szCs w:val="18"/>
        </w:rPr>
      </w:pPr>
      <w:r w:rsidRPr="00B21693">
        <w:rPr>
          <w:rFonts w:ascii="Corbel" w:hAnsi="Corbel"/>
          <w:szCs w:val="18"/>
        </w:rPr>
        <w:t xml:space="preserve">Kerncompetentie 3 </w:t>
      </w:r>
    </w:p>
    <w:p w14:paraId="260B93C5" w14:textId="5B83B93E" w:rsidR="00A45ED8" w:rsidRPr="00B21693" w:rsidRDefault="00A45ED8" w:rsidP="00925536">
      <w:pPr>
        <w:overflowPunct w:val="0"/>
        <w:autoSpaceDE w:val="0"/>
        <w:autoSpaceDN w:val="0"/>
        <w:adjustRightInd w:val="0"/>
        <w:spacing w:line="276" w:lineRule="auto"/>
        <w:textAlignment w:val="baseline"/>
        <w:rPr>
          <w:rFonts w:ascii="Corbel" w:hAnsi="Corbel"/>
          <w:szCs w:val="18"/>
        </w:rPr>
      </w:pPr>
      <w:r w:rsidRPr="00B21693">
        <w:rPr>
          <w:rFonts w:ascii="Corbel" w:hAnsi="Corbel"/>
          <w:szCs w:val="18"/>
        </w:rPr>
        <w:t xml:space="preserve">Opdrachtnemer </w:t>
      </w:r>
      <w:r w:rsidR="00E12685" w:rsidRPr="00B21693">
        <w:rPr>
          <w:rFonts w:ascii="Corbel" w:hAnsi="Corbel"/>
          <w:szCs w:val="18"/>
        </w:rPr>
        <w:t xml:space="preserve">heeft ervaring met het meedenken en adviseren over </w:t>
      </w:r>
      <w:r w:rsidR="003C07C0" w:rsidRPr="00B21693">
        <w:rPr>
          <w:rFonts w:ascii="Corbel" w:hAnsi="Corbel"/>
          <w:szCs w:val="18"/>
        </w:rPr>
        <w:t xml:space="preserve">de </w:t>
      </w:r>
      <w:r w:rsidR="00E12685" w:rsidRPr="00B21693">
        <w:rPr>
          <w:rFonts w:ascii="Corbel" w:hAnsi="Corbel"/>
          <w:szCs w:val="18"/>
        </w:rPr>
        <w:t xml:space="preserve">verbetering en versnelling van </w:t>
      </w:r>
      <w:r w:rsidR="003C07C0" w:rsidRPr="00B21693">
        <w:rPr>
          <w:rFonts w:ascii="Corbel" w:hAnsi="Corbel"/>
          <w:szCs w:val="18"/>
        </w:rPr>
        <w:t>financiële</w:t>
      </w:r>
      <w:r w:rsidR="00E12685" w:rsidRPr="00B21693">
        <w:rPr>
          <w:rFonts w:ascii="Corbel" w:hAnsi="Corbel"/>
          <w:szCs w:val="18"/>
        </w:rPr>
        <w:t xml:space="preserve"> processen</w:t>
      </w:r>
      <w:r w:rsidR="00861FD5" w:rsidRPr="00B21693">
        <w:rPr>
          <w:rFonts w:ascii="Corbel" w:hAnsi="Corbel"/>
          <w:szCs w:val="18"/>
        </w:rPr>
        <w:t>, inclusief de</w:t>
      </w:r>
      <w:r w:rsidR="00DF1936" w:rsidRPr="00B21693">
        <w:rPr>
          <w:rFonts w:ascii="Corbel" w:hAnsi="Corbel"/>
          <w:szCs w:val="18"/>
        </w:rPr>
        <w:t xml:space="preserve"> </w:t>
      </w:r>
      <w:r w:rsidR="003C07C0" w:rsidRPr="00B21693">
        <w:rPr>
          <w:rFonts w:ascii="Corbel" w:hAnsi="Corbel"/>
          <w:szCs w:val="18"/>
        </w:rPr>
        <w:t>financiële</w:t>
      </w:r>
      <w:r w:rsidR="00861FD5" w:rsidRPr="00B21693">
        <w:rPr>
          <w:rFonts w:ascii="Corbel" w:hAnsi="Corbel"/>
          <w:szCs w:val="18"/>
        </w:rPr>
        <w:t xml:space="preserve"> beheersing </w:t>
      </w:r>
      <w:r w:rsidR="00BB2E57" w:rsidRPr="00B21693">
        <w:rPr>
          <w:rFonts w:ascii="Corbel" w:hAnsi="Corbel"/>
          <w:szCs w:val="18"/>
        </w:rPr>
        <w:t xml:space="preserve">door de </w:t>
      </w:r>
      <w:r w:rsidR="00601D3C" w:rsidRPr="00B21693">
        <w:rPr>
          <w:rFonts w:ascii="Corbel" w:hAnsi="Corbel"/>
          <w:szCs w:val="18"/>
        </w:rPr>
        <w:t xml:space="preserve">ambtelijke </w:t>
      </w:r>
      <w:r w:rsidR="00BB2E57" w:rsidRPr="00B21693">
        <w:rPr>
          <w:rFonts w:ascii="Corbel" w:hAnsi="Corbel"/>
          <w:szCs w:val="18"/>
        </w:rPr>
        <w:t xml:space="preserve">organisatie. </w:t>
      </w:r>
      <w:r w:rsidR="007E348F" w:rsidRPr="00B21693">
        <w:rPr>
          <w:rFonts w:ascii="Corbel" w:hAnsi="Corbel"/>
          <w:szCs w:val="18"/>
        </w:rPr>
        <w:t xml:space="preserve">Dit met als beoogd resultaat een versnelling te realiseren in het </w:t>
      </w:r>
      <w:r w:rsidR="003C07C0" w:rsidRPr="00B21693">
        <w:rPr>
          <w:rFonts w:ascii="Corbel" w:hAnsi="Corbel"/>
          <w:szCs w:val="18"/>
        </w:rPr>
        <w:t>totale jaarrekeningproces.</w:t>
      </w:r>
    </w:p>
    <w:p w14:paraId="56D46805" w14:textId="77777777" w:rsidR="00A45ED8" w:rsidRPr="002F18A3" w:rsidRDefault="00A45ED8" w:rsidP="00925536">
      <w:pPr>
        <w:overflowPunct w:val="0"/>
        <w:autoSpaceDE w:val="0"/>
        <w:autoSpaceDN w:val="0"/>
        <w:adjustRightInd w:val="0"/>
        <w:spacing w:line="276" w:lineRule="auto"/>
        <w:textAlignment w:val="baseline"/>
        <w:rPr>
          <w:rFonts w:ascii="Corbel" w:hAnsi="Corbel"/>
          <w:szCs w:val="18"/>
          <w:highlight w:val="yellow"/>
        </w:rPr>
      </w:pPr>
    </w:p>
    <w:p w14:paraId="4A0035DE" w14:textId="7F10B36F" w:rsidR="001E49CD" w:rsidRPr="00963F28" w:rsidRDefault="001E49CD" w:rsidP="00925536">
      <w:pPr>
        <w:overflowPunct w:val="0"/>
        <w:autoSpaceDE w:val="0"/>
        <w:autoSpaceDN w:val="0"/>
        <w:adjustRightInd w:val="0"/>
        <w:spacing w:line="276" w:lineRule="auto"/>
        <w:textAlignment w:val="baseline"/>
        <w:rPr>
          <w:rFonts w:ascii="Corbel" w:hAnsi="Corbel"/>
          <w:i/>
          <w:iCs/>
          <w:szCs w:val="18"/>
        </w:rPr>
      </w:pPr>
      <w:r w:rsidRPr="00B21693">
        <w:rPr>
          <w:rFonts w:ascii="Corbel" w:hAnsi="Corbel"/>
          <w:i/>
          <w:iCs/>
          <w:szCs w:val="18"/>
        </w:rPr>
        <w:t xml:space="preserve">De Inschrijver toont aan dat deze ervaring heeft </w:t>
      </w:r>
      <w:r w:rsidR="00E43D58" w:rsidRPr="00B21693">
        <w:rPr>
          <w:rFonts w:ascii="Corbel" w:hAnsi="Corbel"/>
          <w:i/>
          <w:iCs/>
          <w:szCs w:val="18"/>
        </w:rPr>
        <w:t xml:space="preserve">in het adviseren over de verbetering </w:t>
      </w:r>
      <w:r w:rsidR="007D5454" w:rsidRPr="00B21693">
        <w:rPr>
          <w:rFonts w:ascii="Corbel" w:hAnsi="Corbel"/>
          <w:i/>
          <w:iCs/>
          <w:szCs w:val="18"/>
        </w:rPr>
        <w:t xml:space="preserve">van </w:t>
      </w:r>
      <w:r w:rsidR="00BB1C35" w:rsidRPr="00B21693">
        <w:rPr>
          <w:rFonts w:ascii="Corbel" w:hAnsi="Corbel"/>
          <w:i/>
          <w:iCs/>
          <w:szCs w:val="18"/>
        </w:rPr>
        <w:t>financiële processen</w:t>
      </w:r>
      <w:r w:rsidR="005B7690" w:rsidRPr="00B21693">
        <w:rPr>
          <w:rFonts w:ascii="Corbel" w:hAnsi="Corbel"/>
          <w:i/>
          <w:iCs/>
          <w:szCs w:val="18"/>
        </w:rPr>
        <w:t xml:space="preserve"> en beheersing daarvan</w:t>
      </w:r>
      <w:r w:rsidR="00225697" w:rsidRPr="00B21693">
        <w:rPr>
          <w:rFonts w:ascii="Corbel" w:hAnsi="Corbel"/>
          <w:i/>
          <w:iCs/>
          <w:szCs w:val="18"/>
        </w:rPr>
        <w:t xml:space="preserve"> wat heeft geresulteerd in een versnelling </w:t>
      </w:r>
      <w:r w:rsidR="003E73C1" w:rsidRPr="00B21693">
        <w:rPr>
          <w:rFonts w:ascii="Corbel" w:hAnsi="Corbel"/>
          <w:i/>
          <w:iCs/>
          <w:szCs w:val="18"/>
        </w:rPr>
        <w:t>van het totale jaarrekeningproces.</w:t>
      </w:r>
    </w:p>
    <w:p w14:paraId="615E94BE" w14:textId="77777777" w:rsidR="00E276C7" w:rsidRDefault="00E276C7" w:rsidP="00925536">
      <w:pPr>
        <w:overflowPunct w:val="0"/>
        <w:autoSpaceDE w:val="0"/>
        <w:autoSpaceDN w:val="0"/>
        <w:adjustRightInd w:val="0"/>
        <w:spacing w:line="276" w:lineRule="auto"/>
        <w:textAlignment w:val="baseline"/>
        <w:rPr>
          <w:rFonts w:ascii="Corbel" w:hAnsi="Corbel"/>
          <w:szCs w:val="18"/>
          <w:lang w:val="nl"/>
        </w:rPr>
      </w:pPr>
    </w:p>
    <w:p w14:paraId="708B7F8D" w14:textId="057E826F" w:rsidR="00FE1CFA" w:rsidRDefault="00BC7775" w:rsidP="00925536">
      <w:pPr>
        <w:overflowPunct w:val="0"/>
        <w:autoSpaceDE w:val="0"/>
        <w:autoSpaceDN w:val="0"/>
        <w:adjustRightInd w:val="0"/>
        <w:spacing w:line="276" w:lineRule="auto"/>
        <w:textAlignment w:val="baseline"/>
        <w:rPr>
          <w:rFonts w:ascii="Corbel" w:hAnsi="Corbel"/>
          <w:szCs w:val="18"/>
          <w:lang w:val="nl"/>
        </w:rPr>
      </w:pPr>
      <w:r>
        <w:rPr>
          <w:rFonts w:ascii="Corbel" w:hAnsi="Corbel"/>
          <w:szCs w:val="18"/>
          <w:lang w:val="nl"/>
        </w:rPr>
        <w:t xml:space="preserve">Behalve </w:t>
      </w:r>
      <w:r w:rsidRPr="00BC7775">
        <w:rPr>
          <w:rFonts w:ascii="Corbel" w:hAnsi="Corbel"/>
          <w:szCs w:val="18"/>
          <w:lang w:val="nl"/>
        </w:rPr>
        <w:t xml:space="preserve">het invullen van </w:t>
      </w:r>
      <w:r w:rsidR="00230A6D" w:rsidRPr="00230A6D">
        <w:rPr>
          <w:rFonts w:ascii="Corbel" w:hAnsi="Corbel"/>
          <w:b/>
          <w:szCs w:val="18"/>
          <w:lang w:val="nl"/>
        </w:rPr>
        <w:t>het Uniform Europees Aanbestedingsdocument</w:t>
      </w:r>
      <w:r w:rsidRPr="00BC7775">
        <w:rPr>
          <w:rFonts w:ascii="Corbel" w:hAnsi="Corbel"/>
          <w:szCs w:val="18"/>
          <w:lang w:val="nl"/>
        </w:rPr>
        <w:t xml:space="preserve"> dient Inschrijver één referentie per kerncompentie</w:t>
      </w:r>
      <w:r w:rsidR="00FE1CFA">
        <w:rPr>
          <w:rFonts w:ascii="Corbel" w:hAnsi="Corbel"/>
          <w:szCs w:val="18"/>
          <w:lang w:val="nl"/>
        </w:rPr>
        <w:t xml:space="preserve"> </w:t>
      </w:r>
      <w:r w:rsidRPr="00BC7775">
        <w:rPr>
          <w:rFonts w:ascii="Corbel" w:hAnsi="Corbel"/>
          <w:szCs w:val="18"/>
          <w:lang w:val="nl"/>
        </w:rPr>
        <w:t>te</w:t>
      </w:r>
      <w:r w:rsidRPr="00ED7F6F">
        <w:rPr>
          <w:rFonts w:ascii="Corbel" w:hAnsi="Corbel"/>
          <w:szCs w:val="18"/>
          <w:lang w:val="nl"/>
        </w:rPr>
        <w:t xml:space="preserve"> overleggen waaruit blijkt dat de gevraagde werkzaamheden tot tevredenheid van </w:t>
      </w:r>
      <w:r>
        <w:rPr>
          <w:rFonts w:ascii="Corbel" w:hAnsi="Corbel"/>
          <w:szCs w:val="18"/>
          <w:lang w:val="nl"/>
        </w:rPr>
        <w:t>de referentie-organisatie zijn uitgevoerd.</w:t>
      </w:r>
      <w:r w:rsidR="00FE1CFA">
        <w:rPr>
          <w:rFonts w:ascii="Corbel" w:hAnsi="Corbel"/>
          <w:szCs w:val="18"/>
          <w:lang w:val="nl"/>
        </w:rPr>
        <w:t xml:space="preserve"> Het gaat dus om </w:t>
      </w:r>
      <w:r w:rsidR="00FE1CFA" w:rsidRPr="00C42FA1">
        <w:rPr>
          <w:rFonts w:ascii="Corbel" w:hAnsi="Corbel"/>
          <w:szCs w:val="18"/>
          <w:lang w:val="nl"/>
        </w:rPr>
        <w:t>maximaal</w:t>
      </w:r>
      <w:r w:rsidR="00585076" w:rsidRPr="00C42FA1">
        <w:rPr>
          <w:rFonts w:ascii="Corbel" w:hAnsi="Corbel"/>
          <w:szCs w:val="18"/>
          <w:lang w:val="nl"/>
        </w:rPr>
        <w:t>2</w:t>
      </w:r>
      <w:r w:rsidR="00FE1CFA" w:rsidRPr="00C42FA1">
        <w:rPr>
          <w:rFonts w:ascii="Corbel" w:hAnsi="Corbel"/>
          <w:szCs w:val="18"/>
          <w:lang w:val="nl"/>
        </w:rPr>
        <w:t xml:space="preserve"> r</w:t>
      </w:r>
      <w:r w:rsidR="00FE1CFA">
        <w:rPr>
          <w:rFonts w:ascii="Corbel" w:hAnsi="Corbel"/>
          <w:szCs w:val="18"/>
          <w:lang w:val="nl"/>
        </w:rPr>
        <w:t>eferenties – het overleggen van meer referenties dan noodzakelijk om aan te tonen dat aan het geeiste is voldaan voegt niets toe.</w:t>
      </w:r>
    </w:p>
    <w:p w14:paraId="32A942ED" w14:textId="77777777" w:rsidR="00FE1CFA" w:rsidRDefault="00FE1CFA" w:rsidP="00925536">
      <w:pPr>
        <w:overflowPunct w:val="0"/>
        <w:autoSpaceDE w:val="0"/>
        <w:autoSpaceDN w:val="0"/>
        <w:adjustRightInd w:val="0"/>
        <w:spacing w:line="276" w:lineRule="auto"/>
        <w:textAlignment w:val="baseline"/>
        <w:rPr>
          <w:rFonts w:ascii="Corbel" w:hAnsi="Corbel"/>
          <w:szCs w:val="18"/>
          <w:lang w:val="nl"/>
        </w:rPr>
      </w:pPr>
    </w:p>
    <w:p w14:paraId="22795DEF" w14:textId="77777777" w:rsidR="00BC7775" w:rsidRPr="00ED7F6F" w:rsidRDefault="00BC7775" w:rsidP="00925536">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 xml:space="preserve">Voor het overleggen van de referentie-opdracht(en) dient Inschrijver gebruik te maken van het beschikbaar gestelde </w:t>
      </w:r>
      <w:r w:rsidRPr="004612C5">
        <w:rPr>
          <w:rFonts w:ascii="Corbel" w:hAnsi="Corbel"/>
          <w:szCs w:val="18"/>
        </w:rPr>
        <w:t>BIJLAGE FORMAT KERNCOMPETENTIES</w:t>
      </w:r>
      <w:r w:rsidRPr="00ED7F6F">
        <w:rPr>
          <w:rFonts w:ascii="Corbel" w:hAnsi="Corbel"/>
          <w:szCs w:val="18"/>
        </w:rPr>
        <w:t>. NB. Indien Inschrijver een r</w:t>
      </w:r>
      <w:r>
        <w:rPr>
          <w:rFonts w:ascii="Corbel" w:hAnsi="Corbel"/>
          <w:szCs w:val="18"/>
        </w:rPr>
        <w:t xml:space="preserve">eferentie-opdracht gebruikt om aan te tonen dat hij </w:t>
      </w:r>
      <w:r w:rsidRPr="00ED7F6F">
        <w:rPr>
          <w:rFonts w:ascii="Corbel" w:hAnsi="Corbel"/>
          <w:szCs w:val="18"/>
        </w:rPr>
        <w:t xml:space="preserve">meerdere </w:t>
      </w:r>
      <w:r>
        <w:rPr>
          <w:rFonts w:ascii="Corbel" w:hAnsi="Corbel"/>
          <w:szCs w:val="18"/>
        </w:rPr>
        <w:t>kerncompetenties voldoet</w:t>
      </w:r>
      <w:r w:rsidRPr="00ED7F6F">
        <w:rPr>
          <w:rFonts w:ascii="Corbel" w:hAnsi="Corbel"/>
          <w:szCs w:val="18"/>
        </w:rPr>
        <w:t xml:space="preserve">, dan dient hij dit helder aan te geven in de beschrijving en de referentieopdracht in relatie tot alle gevraagde competenties </w:t>
      </w:r>
      <w:r w:rsidRPr="00ED7F6F">
        <w:rPr>
          <w:rFonts w:ascii="Corbel" w:hAnsi="Corbel"/>
          <w:szCs w:val="18"/>
          <w:u w:val="single"/>
        </w:rPr>
        <w:t>afzonderlijk</w:t>
      </w:r>
      <w:r w:rsidR="00FE1CFA">
        <w:rPr>
          <w:rFonts w:ascii="Corbel" w:hAnsi="Corbel"/>
          <w:szCs w:val="18"/>
        </w:rPr>
        <w:t xml:space="preserve"> te overl</w:t>
      </w:r>
      <w:r>
        <w:rPr>
          <w:rFonts w:ascii="Corbel" w:hAnsi="Corbel"/>
          <w:szCs w:val="18"/>
        </w:rPr>
        <w:t>eggen.</w:t>
      </w:r>
      <w:r w:rsidR="00060C68">
        <w:rPr>
          <w:rFonts w:ascii="Corbel" w:hAnsi="Corbel"/>
          <w:szCs w:val="18"/>
        </w:rPr>
        <w:t xml:space="preserve"> </w:t>
      </w:r>
    </w:p>
    <w:p w14:paraId="25155984" w14:textId="77777777" w:rsidR="00BC7775" w:rsidRDefault="00BC7775" w:rsidP="00925536">
      <w:pPr>
        <w:overflowPunct w:val="0"/>
        <w:autoSpaceDE w:val="0"/>
        <w:autoSpaceDN w:val="0"/>
        <w:adjustRightInd w:val="0"/>
        <w:spacing w:line="276" w:lineRule="auto"/>
        <w:textAlignment w:val="baseline"/>
        <w:rPr>
          <w:rFonts w:ascii="Corbel" w:hAnsi="Corbel"/>
          <w:szCs w:val="18"/>
        </w:rPr>
      </w:pPr>
    </w:p>
    <w:p w14:paraId="3F17DF91" w14:textId="77777777" w:rsidR="00BC7775" w:rsidRPr="00ED7F6F" w:rsidRDefault="00BC7775" w:rsidP="00925536">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Voor de te overleggen referentie-opdrachten gelden, naast de inhoudelijke aspecten die terug moeten keren, de volgende minimumvereisten. Als niet aan deze vereisten is voldaan, wordt de referentie als ongeldig beschouwd:</w:t>
      </w:r>
    </w:p>
    <w:p w14:paraId="11E88383" w14:textId="77777777" w:rsidR="00BC7775" w:rsidRPr="00ED7F6F" w:rsidRDefault="00BC7775" w:rsidP="00925536">
      <w:pPr>
        <w:spacing w:line="276" w:lineRule="auto"/>
        <w:rPr>
          <w:rFonts w:ascii="Corbel" w:hAnsi="Corbel"/>
          <w:szCs w:val="18"/>
        </w:rPr>
      </w:pPr>
    </w:p>
    <w:p w14:paraId="2009F728" w14:textId="40CBDE59" w:rsidR="00BC7775" w:rsidRPr="00ED7F6F" w:rsidRDefault="00BC7775" w:rsidP="00925536">
      <w:pPr>
        <w:numPr>
          <w:ilvl w:val="0"/>
          <w:numId w:val="16"/>
        </w:numPr>
        <w:spacing w:line="276" w:lineRule="auto"/>
        <w:ind w:left="0" w:firstLine="0"/>
        <w:rPr>
          <w:rFonts w:ascii="Corbel" w:hAnsi="Corbel"/>
          <w:szCs w:val="18"/>
        </w:rPr>
      </w:pPr>
      <w:r w:rsidRPr="00ED7F6F">
        <w:rPr>
          <w:rFonts w:ascii="Corbel" w:hAnsi="Corbel"/>
          <w:szCs w:val="18"/>
        </w:rPr>
        <w:t>De gevraagde kerncompetenties zijn tot tevredenheid van de referentie</w:t>
      </w:r>
      <w:r>
        <w:rPr>
          <w:rFonts w:ascii="Corbel" w:hAnsi="Corbel"/>
          <w:szCs w:val="18"/>
        </w:rPr>
        <w:t>-</w:t>
      </w:r>
      <w:r w:rsidRPr="00ED7F6F">
        <w:rPr>
          <w:rFonts w:ascii="Corbel" w:hAnsi="Corbel"/>
          <w:szCs w:val="18"/>
        </w:rPr>
        <w:t xml:space="preserve">organisatie verricht in de periode van </w:t>
      </w:r>
      <w:r w:rsidR="00E83A86">
        <w:rPr>
          <w:rFonts w:ascii="Corbel" w:hAnsi="Corbel"/>
          <w:szCs w:val="18"/>
        </w:rPr>
        <w:t>48</w:t>
      </w:r>
      <w:r w:rsidRPr="00ED7F6F">
        <w:rPr>
          <w:rFonts w:ascii="Corbel" w:hAnsi="Corbel"/>
          <w:szCs w:val="18"/>
        </w:rPr>
        <w:t xml:space="preserve"> maanden voorafgaand aan de sluitingsdatum voor het indienen van een </w:t>
      </w:r>
      <w:r>
        <w:rPr>
          <w:rFonts w:ascii="Corbel" w:hAnsi="Corbel"/>
          <w:szCs w:val="18"/>
        </w:rPr>
        <w:t>I</w:t>
      </w:r>
      <w:r w:rsidRPr="00ED7F6F">
        <w:rPr>
          <w:rFonts w:ascii="Corbel" w:hAnsi="Corbel"/>
          <w:szCs w:val="18"/>
        </w:rPr>
        <w:t>nschrijving.</w:t>
      </w:r>
      <w:r>
        <w:rPr>
          <w:rFonts w:ascii="Corbel" w:hAnsi="Corbel"/>
          <w:szCs w:val="18"/>
        </w:rPr>
        <w:t xml:space="preserve"> </w:t>
      </w:r>
      <w:r w:rsidRPr="00ED7F6F">
        <w:rPr>
          <w:rFonts w:ascii="Corbel" w:hAnsi="Corbel"/>
          <w:szCs w:val="18"/>
        </w:rPr>
        <w:t xml:space="preserve">De </w:t>
      </w:r>
      <w:r>
        <w:rPr>
          <w:rFonts w:ascii="Corbel" w:hAnsi="Corbel"/>
          <w:szCs w:val="18"/>
        </w:rPr>
        <w:t>referentie-opdracht</w:t>
      </w:r>
      <w:r w:rsidRPr="00ED7F6F">
        <w:rPr>
          <w:rFonts w:ascii="Corbel" w:hAnsi="Corbel"/>
          <w:szCs w:val="18"/>
        </w:rPr>
        <w:t xml:space="preserve"> hoeft nog niet volledig te zijn afgerond, maar de onderdelen waar de kerncompetenties betrekking op hebben moeten wel</w:t>
      </w:r>
      <w:r>
        <w:rPr>
          <w:rFonts w:ascii="Corbel" w:hAnsi="Corbel"/>
          <w:szCs w:val="18"/>
        </w:rPr>
        <w:t xml:space="preserve"> zijn uitgevoerd en geëvalueerd.</w:t>
      </w:r>
    </w:p>
    <w:p w14:paraId="395B86B5" w14:textId="77777777" w:rsidR="00BC7775" w:rsidRPr="00ED7F6F" w:rsidRDefault="00BC7775" w:rsidP="00925536">
      <w:pPr>
        <w:numPr>
          <w:ilvl w:val="0"/>
          <w:numId w:val="16"/>
        </w:numPr>
        <w:spacing w:line="276" w:lineRule="auto"/>
        <w:ind w:left="0" w:firstLine="0"/>
        <w:rPr>
          <w:rFonts w:ascii="Corbel" w:hAnsi="Corbel"/>
          <w:szCs w:val="18"/>
        </w:rPr>
      </w:pPr>
      <w:r w:rsidRPr="00ED7F6F">
        <w:rPr>
          <w:rFonts w:ascii="Corbel" w:hAnsi="Corbel"/>
          <w:szCs w:val="18"/>
        </w:rPr>
        <w:t>Ter controle dienen bij de referentie</w:t>
      </w:r>
      <w:r>
        <w:rPr>
          <w:rFonts w:ascii="Corbel" w:hAnsi="Corbel"/>
          <w:szCs w:val="18"/>
        </w:rPr>
        <w:t>-</w:t>
      </w:r>
      <w:r w:rsidRPr="00ED7F6F">
        <w:rPr>
          <w:rFonts w:ascii="Corbel" w:hAnsi="Corbel"/>
          <w:szCs w:val="18"/>
        </w:rPr>
        <w:t xml:space="preserve">opdrachten de actuele contactgegevens van de contactpersonen </w:t>
      </w:r>
      <w:r w:rsidRPr="00ED7F6F">
        <w:rPr>
          <w:rFonts w:ascii="Corbel" w:hAnsi="Corbel"/>
          <w:szCs w:val="18"/>
          <w:u w:val="single"/>
        </w:rPr>
        <w:t>volledig en correct</w:t>
      </w:r>
      <w:r w:rsidRPr="00ED7F6F">
        <w:rPr>
          <w:rFonts w:ascii="Corbel" w:hAnsi="Corbel"/>
          <w:szCs w:val="18"/>
        </w:rPr>
        <w:t xml:space="preserve"> te worden opgegeven. Deze controle kan zonder verdere toestemming en raadpleging van Inschrijver worden uitgevoerd. Inschrijver dient de contactpersonen van de referentieorganisatie te verwittigen van het feit dat hij of zij in dit kader kan worden benaderd;</w:t>
      </w:r>
    </w:p>
    <w:p w14:paraId="074BAB0B" w14:textId="77777777" w:rsidR="00BC7775" w:rsidRPr="00ED7F6F" w:rsidRDefault="00BC7775" w:rsidP="00925536">
      <w:pPr>
        <w:numPr>
          <w:ilvl w:val="0"/>
          <w:numId w:val="16"/>
        </w:numPr>
        <w:spacing w:line="276" w:lineRule="auto"/>
        <w:ind w:left="0" w:firstLine="0"/>
        <w:rPr>
          <w:rFonts w:ascii="Corbel" w:hAnsi="Corbel"/>
          <w:szCs w:val="18"/>
        </w:rPr>
      </w:pPr>
      <w:r w:rsidRPr="00ED7F6F">
        <w:rPr>
          <w:rFonts w:ascii="Corbel" w:hAnsi="Corbel"/>
          <w:szCs w:val="18"/>
        </w:rPr>
        <w:t>I</w:t>
      </w:r>
      <w:r w:rsidR="00D56662">
        <w:rPr>
          <w:rFonts w:ascii="Corbel" w:hAnsi="Corbel"/>
          <w:szCs w:val="18"/>
        </w:rPr>
        <w:t xml:space="preserve">ndien de verklaring </w:t>
      </w:r>
      <w:r w:rsidRPr="00ED7F6F">
        <w:rPr>
          <w:rFonts w:ascii="Corbel" w:hAnsi="Corbel"/>
          <w:szCs w:val="18"/>
        </w:rPr>
        <w:t>van de referentieorganisatie niet overeenstemt met de verklaring van Inschrijver</w:t>
      </w:r>
      <w:r>
        <w:rPr>
          <w:rFonts w:ascii="Corbel" w:hAnsi="Corbel"/>
          <w:szCs w:val="18"/>
        </w:rPr>
        <w:t xml:space="preserve"> of </w:t>
      </w:r>
      <w:r w:rsidRPr="00ED7F6F">
        <w:rPr>
          <w:rFonts w:ascii="Corbel" w:hAnsi="Corbel"/>
          <w:szCs w:val="18"/>
        </w:rPr>
        <w:t>de referentieorganisatie geen medewerking aan de controle wenst te verlenen</w:t>
      </w:r>
      <w:r w:rsidR="00D56662">
        <w:rPr>
          <w:rFonts w:ascii="Corbel" w:hAnsi="Corbel"/>
          <w:szCs w:val="18"/>
        </w:rPr>
        <w:t xml:space="preserve"> en dus niet kan worden geverifieerd of aan het vereiste is voldoen, </w:t>
      </w:r>
      <w:r>
        <w:rPr>
          <w:rFonts w:ascii="Corbel" w:hAnsi="Corbel"/>
          <w:szCs w:val="18"/>
        </w:rPr>
        <w:t>kan de</w:t>
      </w:r>
      <w:r w:rsidRPr="00ED7F6F">
        <w:rPr>
          <w:rFonts w:ascii="Corbel" w:hAnsi="Corbel"/>
          <w:szCs w:val="18"/>
        </w:rPr>
        <w:t xml:space="preserve"> referentie als ongeldig beschouwd </w:t>
      </w:r>
      <w:r>
        <w:rPr>
          <w:rFonts w:ascii="Corbel" w:hAnsi="Corbel"/>
          <w:szCs w:val="18"/>
        </w:rPr>
        <w:t xml:space="preserve">worden </w:t>
      </w:r>
      <w:r w:rsidRPr="00ED7F6F">
        <w:rPr>
          <w:rFonts w:ascii="Corbel" w:hAnsi="Corbel"/>
          <w:szCs w:val="18"/>
        </w:rPr>
        <w:t xml:space="preserve">met uitsluiting tot gevolg. </w:t>
      </w:r>
    </w:p>
    <w:p w14:paraId="7CED7DF0" w14:textId="77777777" w:rsidR="00BC7775" w:rsidRPr="00ED7F6F" w:rsidRDefault="00BC7775" w:rsidP="00925536">
      <w:pPr>
        <w:numPr>
          <w:ilvl w:val="0"/>
          <w:numId w:val="16"/>
        </w:numPr>
        <w:spacing w:line="276" w:lineRule="auto"/>
        <w:ind w:left="0" w:firstLine="0"/>
        <w:rPr>
          <w:rFonts w:ascii="Corbel" w:hAnsi="Corbel"/>
          <w:szCs w:val="18"/>
        </w:rPr>
      </w:pPr>
      <w:r w:rsidRPr="00ED7F6F">
        <w:rPr>
          <w:rFonts w:ascii="Corbel" w:hAnsi="Corbel"/>
          <w:szCs w:val="18"/>
        </w:rPr>
        <w:t xml:space="preserve">Referenties worden alleen als geldig beschouwd indien de betreffende </w:t>
      </w:r>
      <w:r w:rsidR="00D56662">
        <w:rPr>
          <w:rFonts w:ascii="Corbel" w:hAnsi="Corbel"/>
          <w:szCs w:val="18"/>
        </w:rPr>
        <w:t>referentie-</w:t>
      </w:r>
      <w:r w:rsidRPr="00ED7F6F">
        <w:rPr>
          <w:rFonts w:ascii="Corbel" w:hAnsi="Corbel"/>
          <w:szCs w:val="18"/>
        </w:rPr>
        <w:t>opdracht is uitgevoerd door Inschrijver. In het geval van een Samenwerkingsverband (combinatie) is dit een der combinanten waarmee wordt ing</w:t>
      </w:r>
      <w:r w:rsidR="00D56662">
        <w:rPr>
          <w:rFonts w:ascii="Corbel" w:hAnsi="Corbel"/>
          <w:szCs w:val="18"/>
        </w:rPr>
        <w:t>eschreven op deze aanbesteding. In het geval Inschrijver een beroep doet op een Derde, is dit de Inschrijver of de betreffende Derde.</w:t>
      </w:r>
    </w:p>
    <w:p w14:paraId="6F94AAF8" w14:textId="77777777" w:rsidR="00BC7775" w:rsidRPr="00ED7F6F" w:rsidRDefault="00BC7775" w:rsidP="00925536">
      <w:pPr>
        <w:spacing w:line="276" w:lineRule="auto"/>
        <w:rPr>
          <w:rFonts w:ascii="Corbel" w:hAnsi="Corbel"/>
          <w:szCs w:val="18"/>
        </w:rPr>
      </w:pPr>
    </w:p>
    <w:p w14:paraId="356FDCA3" w14:textId="77777777" w:rsidR="00BC7775" w:rsidRPr="00462FC3" w:rsidRDefault="00BC7775" w:rsidP="00925536">
      <w:pPr>
        <w:spacing w:line="276" w:lineRule="auto"/>
        <w:rPr>
          <w:rFonts w:ascii="Corbel" w:hAnsi="Corbel"/>
          <w:szCs w:val="18"/>
        </w:rPr>
      </w:pPr>
      <w:r w:rsidRPr="00ED7F6F">
        <w:rPr>
          <w:rFonts w:ascii="Corbel" w:hAnsi="Corbel"/>
          <w:szCs w:val="18"/>
        </w:rPr>
        <w:t>De Aanbestedende dienst behoudt zich het recht voor nadere bewijsstukken te laten overleggen waaruit blijkt dat de verklaringen naar waarheid zijn ingevuld. Zij is daartoe niet verplicht.</w:t>
      </w:r>
    </w:p>
    <w:p w14:paraId="4C813D79" w14:textId="0D7E7444" w:rsidR="00BC7775" w:rsidRPr="00FC1559" w:rsidRDefault="00BC7775" w:rsidP="00925536">
      <w:pPr>
        <w:pStyle w:val="Kop4"/>
        <w:ind w:left="0" w:firstLine="0"/>
        <w:rPr>
          <w:rFonts w:ascii="Corbel" w:hAnsi="Corbel"/>
          <w:b w:val="0"/>
          <w:bCs/>
          <w:i/>
          <w:szCs w:val="18"/>
        </w:rPr>
      </w:pPr>
      <w:r w:rsidRPr="00FC1559">
        <w:rPr>
          <w:rFonts w:ascii="Corbel" w:hAnsi="Corbel"/>
          <w:b w:val="0"/>
          <w:bCs/>
          <w:i/>
          <w:szCs w:val="18"/>
        </w:rPr>
        <w:t>Personeelsbezetting</w:t>
      </w:r>
      <w:r w:rsidR="0034465A">
        <w:rPr>
          <w:rFonts w:ascii="Corbel" w:hAnsi="Corbel"/>
          <w:b w:val="0"/>
          <w:bCs/>
          <w:i/>
          <w:szCs w:val="18"/>
        </w:rPr>
        <w:t>,</w:t>
      </w:r>
      <w:r w:rsidRPr="00FC1559">
        <w:rPr>
          <w:rFonts w:ascii="Corbel" w:hAnsi="Corbel"/>
          <w:b w:val="0"/>
          <w:bCs/>
          <w:i/>
          <w:szCs w:val="18"/>
        </w:rPr>
        <w:t xml:space="preserve"> </w:t>
      </w:r>
      <w:r w:rsidR="0034465A" w:rsidRPr="0034465A">
        <w:rPr>
          <w:rFonts w:ascii="Corbel" w:hAnsi="Corbel"/>
          <w:b w:val="0"/>
          <w:bCs/>
          <w:i/>
          <w:szCs w:val="18"/>
        </w:rPr>
        <w:t>studie- en beroepsdiploma’s</w:t>
      </w:r>
    </w:p>
    <w:p w14:paraId="15201AE9" w14:textId="77777777" w:rsidR="00BC7775" w:rsidRPr="00BC7775" w:rsidRDefault="00BC7775" w:rsidP="00925536">
      <w:pPr>
        <w:rPr>
          <w:rFonts w:ascii="Corbel" w:hAnsi="Corbel"/>
          <w:szCs w:val="18"/>
        </w:rPr>
      </w:pPr>
      <w:r w:rsidRPr="00BC7775">
        <w:rPr>
          <w:rFonts w:ascii="Corbel" w:hAnsi="Corbel"/>
          <w:szCs w:val="18"/>
        </w:rPr>
        <w:t>Inschrijver dient te beschikken over een voor de uitvoering van de Opdracht adequate personele bezetting. In relatie tot onderhavige Opdracht wordt hieronder minimaal verstaan:</w:t>
      </w:r>
    </w:p>
    <w:p w14:paraId="0BB508DB" w14:textId="77777777" w:rsidR="00BC7775" w:rsidRPr="00CF7FF9" w:rsidRDefault="00BC7775" w:rsidP="00925536">
      <w:pPr>
        <w:rPr>
          <w:rFonts w:ascii="Corbel" w:hAnsi="Corbel"/>
          <w:szCs w:val="18"/>
        </w:rPr>
      </w:pPr>
    </w:p>
    <w:p w14:paraId="549388F7" w14:textId="77777777" w:rsidR="00275072" w:rsidRDefault="008F195D" w:rsidP="00925536">
      <w:pPr>
        <w:pStyle w:val="Lijstalinea"/>
        <w:numPr>
          <w:ilvl w:val="0"/>
          <w:numId w:val="46"/>
        </w:numPr>
        <w:ind w:left="0" w:firstLine="0"/>
        <w:rPr>
          <w:rFonts w:ascii="Corbel" w:eastAsia="Times New Roman" w:hAnsi="Corbel"/>
          <w:spacing w:val="5"/>
          <w:sz w:val="18"/>
          <w:szCs w:val="18"/>
          <w:lang w:val="nl-NL" w:eastAsia="nl-NL"/>
        </w:rPr>
      </w:pPr>
      <w:r w:rsidRPr="008F195D">
        <w:rPr>
          <w:rFonts w:ascii="Corbel" w:eastAsia="Times New Roman" w:hAnsi="Corbel"/>
          <w:spacing w:val="5"/>
          <w:sz w:val="18"/>
          <w:szCs w:val="18"/>
          <w:lang w:val="nl-NL" w:eastAsia="nl-NL"/>
        </w:rPr>
        <w:t>De eindverantwoordelijk vennoot/partner/director die controleverklaring en rapportages tekent</w:t>
      </w:r>
      <w:r w:rsidR="00011D81">
        <w:rPr>
          <w:rFonts w:ascii="Corbel" w:eastAsia="Times New Roman" w:hAnsi="Corbel"/>
          <w:spacing w:val="5"/>
          <w:sz w:val="18"/>
          <w:szCs w:val="18"/>
          <w:lang w:val="nl-NL" w:eastAsia="nl-NL"/>
        </w:rPr>
        <w:t xml:space="preserve"> dient </w:t>
      </w:r>
    </w:p>
    <w:p w14:paraId="09BAE6FF" w14:textId="5782EB8E" w:rsidR="00CF7FF9" w:rsidRDefault="00011D81" w:rsidP="00275072">
      <w:pPr>
        <w:pStyle w:val="Lijstalinea"/>
        <w:ind w:left="0" w:firstLine="709"/>
        <w:rPr>
          <w:rFonts w:ascii="Corbel" w:eastAsia="Times New Roman" w:hAnsi="Corbel"/>
          <w:spacing w:val="5"/>
          <w:sz w:val="18"/>
          <w:szCs w:val="18"/>
          <w:lang w:val="nl-NL" w:eastAsia="nl-NL"/>
        </w:rPr>
      </w:pPr>
      <w:r w:rsidRPr="00011D81">
        <w:rPr>
          <w:rFonts w:ascii="Corbel" w:eastAsia="Times New Roman" w:hAnsi="Corbel"/>
          <w:spacing w:val="5"/>
          <w:sz w:val="18"/>
          <w:szCs w:val="18"/>
          <w:lang w:val="nl-NL" w:eastAsia="nl-NL"/>
        </w:rPr>
        <w:t xml:space="preserve">ingeschreven </w:t>
      </w:r>
      <w:r>
        <w:rPr>
          <w:rFonts w:ascii="Corbel" w:eastAsia="Times New Roman" w:hAnsi="Corbel"/>
          <w:spacing w:val="5"/>
          <w:sz w:val="18"/>
          <w:szCs w:val="18"/>
          <w:lang w:val="nl-NL" w:eastAsia="nl-NL"/>
        </w:rPr>
        <w:t xml:space="preserve">te staan </w:t>
      </w:r>
      <w:r w:rsidRPr="00011D81">
        <w:rPr>
          <w:rFonts w:ascii="Corbel" w:eastAsia="Times New Roman" w:hAnsi="Corbel"/>
          <w:spacing w:val="5"/>
          <w:sz w:val="18"/>
          <w:szCs w:val="18"/>
          <w:lang w:val="nl-NL" w:eastAsia="nl-NL"/>
        </w:rPr>
        <w:t>als Registeraccountant in het accountantsregister</w:t>
      </w:r>
      <w:r w:rsidR="008F195D" w:rsidRPr="008F195D">
        <w:rPr>
          <w:rFonts w:ascii="Corbel" w:eastAsia="Times New Roman" w:hAnsi="Corbel"/>
          <w:spacing w:val="5"/>
          <w:sz w:val="18"/>
          <w:szCs w:val="18"/>
          <w:lang w:val="nl-NL" w:eastAsia="nl-NL"/>
        </w:rPr>
        <w:t>.</w:t>
      </w:r>
    </w:p>
    <w:p w14:paraId="2597C824" w14:textId="1A4F80B3" w:rsidR="007D2A84" w:rsidRDefault="008F195D" w:rsidP="00925536">
      <w:pPr>
        <w:pStyle w:val="Lijstalinea"/>
        <w:numPr>
          <w:ilvl w:val="0"/>
          <w:numId w:val="46"/>
        </w:numPr>
        <w:ind w:left="0" w:firstLine="0"/>
        <w:rPr>
          <w:rFonts w:ascii="Corbel" w:eastAsia="Times New Roman" w:hAnsi="Corbel"/>
          <w:spacing w:val="5"/>
          <w:sz w:val="18"/>
          <w:szCs w:val="18"/>
          <w:lang w:val="nl-NL" w:eastAsia="nl-NL"/>
        </w:rPr>
      </w:pPr>
      <w:r w:rsidRPr="00CF7FF9">
        <w:rPr>
          <w:rFonts w:ascii="Corbel" w:eastAsia="Times New Roman" w:hAnsi="Corbel"/>
          <w:spacing w:val="5"/>
          <w:sz w:val="18"/>
          <w:szCs w:val="18"/>
          <w:lang w:val="nl-NL" w:eastAsia="nl-NL"/>
        </w:rPr>
        <w:t xml:space="preserve">Een (senior) manager, </w:t>
      </w:r>
      <w:r w:rsidR="00011D81">
        <w:rPr>
          <w:rFonts w:ascii="Corbel" w:eastAsia="Times New Roman" w:hAnsi="Corbel"/>
          <w:spacing w:val="5"/>
          <w:sz w:val="18"/>
          <w:szCs w:val="18"/>
          <w:lang w:val="nl-NL" w:eastAsia="nl-NL"/>
        </w:rPr>
        <w:t>staat</w:t>
      </w:r>
      <w:r w:rsidRPr="00CF7FF9">
        <w:rPr>
          <w:rFonts w:ascii="Corbel" w:eastAsia="Times New Roman" w:hAnsi="Corbel"/>
          <w:spacing w:val="5"/>
          <w:sz w:val="18"/>
          <w:szCs w:val="18"/>
          <w:lang w:val="nl-NL" w:eastAsia="nl-NL"/>
        </w:rPr>
        <w:t xml:space="preserve"> ingeschreven als Registeraccountant in het accountantsregister</w:t>
      </w:r>
    </w:p>
    <w:p w14:paraId="46CBFDD3" w14:textId="77777777" w:rsidR="007D2A84" w:rsidRDefault="008F195D" w:rsidP="00925536">
      <w:pPr>
        <w:pStyle w:val="Lijstalinea"/>
        <w:numPr>
          <w:ilvl w:val="0"/>
          <w:numId w:val="46"/>
        </w:numPr>
        <w:ind w:left="0" w:firstLine="0"/>
        <w:rPr>
          <w:rFonts w:ascii="Corbel" w:eastAsia="Times New Roman" w:hAnsi="Corbel"/>
          <w:spacing w:val="5"/>
          <w:sz w:val="18"/>
          <w:szCs w:val="18"/>
          <w:lang w:val="nl-NL" w:eastAsia="nl-NL"/>
        </w:rPr>
      </w:pPr>
      <w:r w:rsidRPr="007D2A84">
        <w:rPr>
          <w:rFonts w:ascii="Corbel" w:eastAsia="Times New Roman" w:hAnsi="Corbel"/>
          <w:spacing w:val="5"/>
          <w:sz w:val="18"/>
          <w:szCs w:val="18"/>
          <w:lang w:val="nl-NL" w:eastAsia="nl-NL"/>
        </w:rPr>
        <w:t>Accountantsmedewerkers</w:t>
      </w:r>
      <w:r w:rsidRPr="007D2A84">
        <w:rPr>
          <w:rFonts w:ascii="Corbel" w:eastAsia="Times New Roman" w:hAnsi="Corbel"/>
          <w:spacing w:val="5"/>
          <w:sz w:val="18"/>
          <w:szCs w:val="18"/>
          <w:lang w:val="nl-NL" w:eastAsia="nl-NL"/>
        </w:rPr>
        <w:tab/>
      </w:r>
    </w:p>
    <w:p w14:paraId="157AD3EC" w14:textId="0A5A5719" w:rsidR="008F195D" w:rsidRPr="007D2A84" w:rsidRDefault="008F195D" w:rsidP="00925536">
      <w:pPr>
        <w:pStyle w:val="Lijstalinea"/>
        <w:numPr>
          <w:ilvl w:val="0"/>
          <w:numId w:val="46"/>
        </w:numPr>
        <w:ind w:left="0" w:firstLine="0"/>
        <w:rPr>
          <w:rFonts w:ascii="Corbel" w:eastAsia="Times New Roman" w:hAnsi="Corbel"/>
          <w:spacing w:val="5"/>
          <w:sz w:val="18"/>
          <w:szCs w:val="18"/>
          <w:lang w:val="nl-NL" w:eastAsia="nl-NL"/>
        </w:rPr>
      </w:pPr>
      <w:r w:rsidRPr="007D2A84">
        <w:rPr>
          <w:rFonts w:ascii="Corbel" w:eastAsia="Times New Roman" w:hAnsi="Corbel"/>
          <w:spacing w:val="5"/>
          <w:sz w:val="18"/>
          <w:szCs w:val="18"/>
          <w:lang w:val="nl-NL" w:eastAsia="nl-NL"/>
        </w:rPr>
        <w:t>Specialisten/auditors op de gebieden:</w:t>
      </w:r>
    </w:p>
    <w:p w14:paraId="2420BF1B" w14:textId="41DCB7CE" w:rsidR="008F195D" w:rsidRPr="008F195D" w:rsidRDefault="009D58F9" w:rsidP="00925536">
      <w:pPr>
        <w:rPr>
          <w:rFonts w:ascii="Corbel" w:hAnsi="Corbel"/>
          <w:szCs w:val="18"/>
        </w:rPr>
      </w:pPr>
      <w:r>
        <w:rPr>
          <w:rFonts w:ascii="Corbel" w:hAnsi="Corbel"/>
          <w:szCs w:val="18"/>
        </w:rPr>
        <w:t xml:space="preserve"> </w:t>
      </w:r>
      <w:r>
        <w:rPr>
          <w:rFonts w:ascii="Corbel" w:hAnsi="Corbel"/>
          <w:szCs w:val="18"/>
        </w:rPr>
        <w:tab/>
        <w:t xml:space="preserve">- </w:t>
      </w:r>
      <w:r w:rsidR="008F195D" w:rsidRPr="008F195D">
        <w:rPr>
          <w:rFonts w:ascii="Corbel" w:hAnsi="Corbel"/>
          <w:szCs w:val="18"/>
        </w:rPr>
        <w:t xml:space="preserve">Financial </w:t>
      </w:r>
      <w:proofErr w:type="spellStart"/>
      <w:r w:rsidR="008F195D" w:rsidRPr="008F195D">
        <w:rPr>
          <w:rFonts w:ascii="Corbel" w:hAnsi="Corbel"/>
          <w:szCs w:val="18"/>
        </w:rPr>
        <w:t>auditing</w:t>
      </w:r>
      <w:proofErr w:type="spellEnd"/>
      <w:r w:rsidR="008F195D" w:rsidRPr="008F195D">
        <w:rPr>
          <w:rFonts w:ascii="Corbel" w:hAnsi="Corbel"/>
          <w:szCs w:val="18"/>
        </w:rPr>
        <w:t>: niveau Registeraccountant (RA ingeschreven register NBA)</w:t>
      </w:r>
    </w:p>
    <w:p w14:paraId="17503565" w14:textId="28C074B8" w:rsidR="008F195D" w:rsidRPr="008F195D" w:rsidRDefault="009D58F9" w:rsidP="004A6E36">
      <w:pPr>
        <w:ind w:firstLine="709"/>
        <w:rPr>
          <w:rFonts w:ascii="Corbel" w:hAnsi="Corbel"/>
          <w:szCs w:val="18"/>
        </w:rPr>
      </w:pPr>
      <w:r>
        <w:rPr>
          <w:rFonts w:ascii="Corbel" w:hAnsi="Corbel"/>
          <w:szCs w:val="18"/>
        </w:rPr>
        <w:t>-</w:t>
      </w:r>
      <w:r w:rsidR="004A6E36">
        <w:rPr>
          <w:rFonts w:ascii="Corbel" w:hAnsi="Corbel"/>
          <w:szCs w:val="18"/>
        </w:rPr>
        <w:t xml:space="preserve"> </w:t>
      </w:r>
      <w:r w:rsidR="008F195D" w:rsidRPr="008F195D">
        <w:rPr>
          <w:rFonts w:ascii="Corbel" w:hAnsi="Corbel"/>
          <w:szCs w:val="18"/>
        </w:rPr>
        <w:t xml:space="preserve">IT </w:t>
      </w:r>
      <w:proofErr w:type="spellStart"/>
      <w:r w:rsidR="008F195D" w:rsidRPr="008F195D">
        <w:rPr>
          <w:rFonts w:ascii="Corbel" w:hAnsi="Corbel"/>
          <w:szCs w:val="18"/>
        </w:rPr>
        <w:t>auditing</w:t>
      </w:r>
      <w:proofErr w:type="spellEnd"/>
      <w:r w:rsidR="008F195D" w:rsidRPr="008F195D">
        <w:rPr>
          <w:rFonts w:ascii="Corbel" w:hAnsi="Corbel"/>
          <w:szCs w:val="18"/>
        </w:rPr>
        <w:t>: Niveau Register EDP auditor (RE ingeschreven in register NOREA)</w:t>
      </w:r>
    </w:p>
    <w:p w14:paraId="7BCE3B50" w14:textId="77777777" w:rsidR="00E93E00" w:rsidRDefault="009D58F9" w:rsidP="004A6E36">
      <w:pPr>
        <w:ind w:left="709"/>
        <w:rPr>
          <w:rFonts w:ascii="Corbel" w:hAnsi="Corbel"/>
          <w:szCs w:val="18"/>
        </w:rPr>
      </w:pPr>
      <w:r>
        <w:rPr>
          <w:rFonts w:ascii="Corbel" w:hAnsi="Corbel"/>
          <w:szCs w:val="18"/>
        </w:rPr>
        <w:t>-</w:t>
      </w:r>
      <w:r w:rsidR="004A6E36">
        <w:rPr>
          <w:rFonts w:ascii="Corbel" w:hAnsi="Corbel"/>
          <w:szCs w:val="18"/>
        </w:rPr>
        <w:t xml:space="preserve"> </w:t>
      </w:r>
      <w:r w:rsidR="008F195D" w:rsidRPr="008F195D">
        <w:rPr>
          <w:rFonts w:ascii="Corbel" w:hAnsi="Corbel"/>
          <w:szCs w:val="18"/>
        </w:rPr>
        <w:t xml:space="preserve">Fiscaal (LB, VPB, BTW) en kennis van wet- en regelgeving ten behoeve van controle op rechtmatigheid </w:t>
      </w:r>
      <w:r w:rsidR="00E93E00">
        <w:rPr>
          <w:rFonts w:ascii="Corbel" w:hAnsi="Corbel"/>
          <w:szCs w:val="18"/>
        </w:rPr>
        <w:t xml:space="preserve">   </w:t>
      </w:r>
    </w:p>
    <w:p w14:paraId="7B1D1B36" w14:textId="260029C2" w:rsidR="008F195D" w:rsidRPr="008F195D" w:rsidRDefault="00E93E00" w:rsidP="004A6E36">
      <w:pPr>
        <w:ind w:left="709"/>
        <w:rPr>
          <w:rFonts w:ascii="Corbel" w:hAnsi="Corbel"/>
          <w:szCs w:val="18"/>
        </w:rPr>
      </w:pPr>
      <w:r>
        <w:rPr>
          <w:rFonts w:ascii="Corbel" w:hAnsi="Corbel"/>
          <w:szCs w:val="18"/>
        </w:rPr>
        <w:t xml:space="preserve">  </w:t>
      </w:r>
      <w:r w:rsidR="008F195D" w:rsidRPr="008F195D">
        <w:rPr>
          <w:rFonts w:ascii="Corbel" w:hAnsi="Corbel"/>
          <w:szCs w:val="18"/>
        </w:rPr>
        <w:t>(nationaal, Europees, specifieke kennis van WNT)</w:t>
      </w:r>
    </w:p>
    <w:p w14:paraId="5CB5D2BB" w14:textId="77777777" w:rsidR="008F195D" w:rsidRPr="008F195D" w:rsidRDefault="008F195D" w:rsidP="00925536">
      <w:pPr>
        <w:rPr>
          <w:rFonts w:ascii="Corbel" w:hAnsi="Corbel"/>
          <w:szCs w:val="18"/>
        </w:rPr>
      </w:pPr>
      <w:r w:rsidRPr="008F195D">
        <w:rPr>
          <w:rFonts w:ascii="Corbel" w:hAnsi="Corbel"/>
          <w:szCs w:val="18"/>
        </w:rPr>
        <w:lastRenderedPageBreak/>
        <w:t>De eindverantwoordelijk vennoot/partner/director wordt in de zin van de Wet Toezicht Accountantsorganisaties gezien als externe accountant. De eisen die de Wet Toezicht Accountantsorganisaties stelt aan de externe accountant zijn overeenkomstig van toepassing op de Opdracht voor de controle van de provinciale jaarrekening.</w:t>
      </w:r>
    </w:p>
    <w:p w14:paraId="0D57F8D3" w14:textId="77777777" w:rsidR="00BC7775" w:rsidRPr="00785459" w:rsidRDefault="00BC7775" w:rsidP="00925536"/>
    <w:p w14:paraId="02F1608B" w14:textId="384303C1" w:rsidR="00BC7775" w:rsidRPr="00785459" w:rsidRDefault="00BC7775" w:rsidP="00925536">
      <w:pPr>
        <w:spacing w:line="276" w:lineRule="auto"/>
        <w:rPr>
          <w:rFonts w:ascii="Corbel" w:hAnsi="Corbel"/>
          <w:szCs w:val="18"/>
        </w:rPr>
      </w:pPr>
      <w:r w:rsidRPr="00FC1559">
        <w:rPr>
          <w:rFonts w:ascii="Corbel" w:hAnsi="Corbel"/>
          <w:szCs w:val="18"/>
        </w:rPr>
        <w:t xml:space="preserve">Bij de Inschrijving volstaat </w:t>
      </w:r>
      <w:r w:rsidR="00050FA5" w:rsidRPr="00FC1559">
        <w:rPr>
          <w:rFonts w:ascii="Corbel" w:hAnsi="Corbel"/>
          <w:b/>
          <w:szCs w:val="18"/>
        </w:rPr>
        <w:t>het Uniform Europees Aanbestedingsdocument</w:t>
      </w:r>
      <w:r w:rsidRPr="00FC1559">
        <w:rPr>
          <w:rFonts w:ascii="Corbel" w:hAnsi="Corbel"/>
          <w:szCs w:val="18"/>
        </w:rPr>
        <w:t xml:space="preserve"> (zie deel </w:t>
      </w:r>
      <w:r w:rsidR="00050FA5" w:rsidRPr="00FC1559">
        <w:rPr>
          <w:rFonts w:ascii="Corbel" w:hAnsi="Corbel"/>
          <w:szCs w:val="18"/>
        </w:rPr>
        <w:t>IV</w:t>
      </w:r>
      <w:r w:rsidRPr="00FC1559">
        <w:rPr>
          <w:rFonts w:ascii="Corbel" w:hAnsi="Corbel"/>
          <w:szCs w:val="18"/>
        </w:rPr>
        <w:t>). Op</w:t>
      </w:r>
      <w:r w:rsidRPr="00785459">
        <w:rPr>
          <w:rFonts w:ascii="Corbel" w:hAnsi="Corbel"/>
          <w:szCs w:val="18"/>
        </w:rPr>
        <w:t xml:space="preserve"> eerste verzoek van de Aanbestedende dienst dient Inschrijver</w:t>
      </w:r>
      <w:r w:rsidR="005754DA">
        <w:rPr>
          <w:rFonts w:ascii="Corbel" w:hAnsi="Corbel"/>
          <w:szCs w:val="18"/>
        </w:rPr>
        <w:t xml:space="preserve"> binnen vijf dagen</w:t>
      </w:r>
      <w:r w:rsidR="00FC1559" w:rsidRPr="00FC1559">
        <w:rPr>
          <w:rFonts w:ascii="Corbel" w:hAnsi="Corbel"/>
          <w:szCs w:val="18"/>
        </w:rPr>
        <w:t xml:space="preserve"> cv’s en referenties</w:t>
      </w:r>
      <w:r>
        <w:rPr>
          <w:rFonts w:ascii="Corbel" w:hAnsi="Corbel"/>
          <w:szCs w:val="18"/>
        </w:rPr>
        <w:t xml:space="preserve"> </w:t>
      </w:r>
      <w:r w:rsidRPr="00785459">
        <w:rPr>
          <w:rFonts w:ascii="Corbel" w:hAnsi="Corbel"/>
          <w:szCs w:val="18"/>
        </w:rPr>
        <w:t>te kunnen overleggen of andere bescheiden waaruit onomstotelijk blijkt dat aan het vereiste is voldaan.</w:t>
      </w:r>
    </w:p>
    <w:p w14:paraId="1C14CD85" w14:textId="77777777" w:rsidR="00BC7775" w:rsidRPr="00CE576B" w:rsidRDefault="00BC7775" w:rsidP="00925536">
      <w:pPr>
        <w:pStyle w:val="Kop2"/>
        <w:numPr>
          <w:ilvl w:val="2"/>
          <w:numId w:val="6"/>
        </w:numPr>
        <w:tabs>
          <w:tab w:val="left" w:pos="6379"/>
        </w:tabs>
        <w:spacing w:before="240" w:after="120"/>
        <w:ind w:left="0" w:firstLine="0"/>
        <w:rPr>
          <w:rFonts w:ascii="Corbel" w:hAnsi="Corbel"/>
          <w:sz w:val="18"/>
          <w:szCs w:val="18"/>
        </w:rPr>
      </w:pPr>
      <w:bookmarkStart w:id="94" w:name="_Toc448087052"/>
      <w:bookmarkStart w:id="95" w:name="_Toc169359429"/>
      <w:r>
        <w:rPr>
          <w:rFonts w:ascii="Corbel" w:hAnsi="Corbel"/>
          <w:sz w:val="18"/>
          <w:szCs w:val="18"/>
        </w:rPr>
        <w:t>Beroepsbevoegdheid</w:t>
      </w:r>
      <w:bookmarkEnd w:id="94"/>
      <w:bookmarkEnd w:id="95"/>
    </w:p>
    <w:p w14:paraId="651D1D0A" w14:textId="77777777" w:rsidR="00BC7775" w:rsidRDefault="00BC7775" w:rsidP="00925536">
      <w:pPr>
        <w:spacing w:line="276" w:lineRule="auto"/>
        <w:rPr>
          <w:rFonts w:ascii="Corbel" w:hAnsi="Corbel"/>
          <w:szCs w:val="18"/>
        </w:rPr>
      </w:pPr>
      <w:r w:rsidRPr="00894239">
        <w:rPr>
          <w:rFonts w:ascii="Corbel" w:hAnsi="Corbel"/>
          <w:szCs w:val="18"/>
        </w:rPr>
        <w:t xml:space="preserve">Inschrijver, waaronder begrepen alle eventuele deelnemers aan het </w:t>
      </w:r>
      <w:r>
        <w:rPr>
          <w:rFonts w:ascii="Corbel" w:hAnsi="Corbel"/>
          <w:szCs w:val="18"/>
        </w:rPr>
        <w:t>Samenwerkingsverband (combinatie)</w:t>
      </w:r>
      <w:r w:rsidRPr="00894239">
        <w:rPr>
          <w:rFonts w:ascii="Corbel" w:hAnsi="Corbel"/>
          <w:szCs w:val="18"/>
        </w:rPr>
        <w:t xml:space="preserve"> </w:t>
      </w:r>
      <w:r>
        <w:rPr>
          <w:rFonts w:ascii="Corbel" w:hAnsi="Corbel"/>
          <w:szCs w:val="18"/>
        </w:rPr>
        <w:t>e</w:t>
      </w:r>
      <w:r w:rsidR="005754DA">
        <w:rPr>
          <w:rFonts w:ascii="Corbel" w:hAnsi="Corbel"/>
          <w:szCs w:val="18"/>
        </w:rPr>
        <w:t>n tevens de Derde(n)</w:t>
      </w:r>
      <w:r>
        <w:rPr>
          <w:rFonts w:ascii="Corbel" w:hAnsi="Corbel"/>
          <w:szCs w:val="18"/>
        </w:rPr>
        <w:t xml:space="preserve"> waarop een beroep wordt gedaan </w:t>
      </w:r>
      <w:r w:rsidRPr="00894239">
        <w:rPr>
          <w:rFonts w:ascii="Corbel" w:hAnsi="Corbel"/>
          <w:szCs w:val="18"/>
        </w:rPr>
        <w:t xml:space="preserve">dienen te zijn ingeschreven in het nationale handelsregister. </w:t>
      </w:r>
    </w:p>
    <w:p w14:paraId="28EFEB8A" w14:textId="77777777" w:rsidR="00BC7775" w:rsidRPr="00894239" w:rsidRDefault="00BC7775" w:rsidP="00925536">
      <w:pPr>
        <w:spacing w:line="276" w:lineRule="auto"/>
        <w:rPr>
          <w:rFonts w:ascii="Corbel" w:hAnsi="Corbel"/>
          <w:szCs w:val="18"/>
        </w:rPr>
      </w:pPr>
    </w:p>
    <w:p w14:paraId="43D36F5A" w14:textId="77777777" w:rsidR="009574A3" w:rsidRPr="009574A3" w:rsidRDefault="009574A3" w:rsidP="00925536">
      <w:pPr>
        <w:rPr>
          <w:rFonts w:ascii="Corbel" w:hAnsi="Corbel"/>
          <w:szCs w:val="18"/>
        </w:rPr>
      </w:pPr>
      <w:r w:rsidRPr="009574A3">
        <w:rPr>
          <w:rFonts w:ascii="Corbel" w:hAnsi="Corbel"/>
          <w:szCs w:val="18"/>
        </w:rPr>
        <w:t xml:space="preserve">Eis 4.3.3.1 Inschrijver, waaronder begrepen alle eventuele deelnemers aan het Samenwerkingsverband (combinatie) en tevens de Derde(n) waarop een beroep wordt gedaan dienen te zijn ingeschreven in het nationale handelsregister. </w:t>
      </w:r>
    </w:p>
    <w:p w14:paraId="2163960E" w14:textId="77777777" w:rsidR="009574A3" w:rsidRPr="009574A3" w:rsidRDefault="009574A3" w:rsidP="00925536">
      <w:pPr>
        <w:rPr>
          <w:rFonts w:ascii="Corbel" w:hAnsi="Corbel"/>
          <w:szCs w:val="18"/>
        </w:rPr>
      </w:pPr>
    </w:p>
    <w:p w14:paraId="04806012" w14:textId="1844C492" w:rsidR="009574A3" w:rsidRPr="009574A3" w:rsidRDefault="009574A3" w:rsidP="00322866">
      <w:pPr>
        <w:rPr>
          <w:rFonts w:ascii="Corbel" w:hAnsi="Corbel"/>
          <w:szCs w:val="18"/>
        </w:rPr>
      </w:pPr>
      <w:r w:rsidRPr="009574A3">
        <w:rPr>
          <w:rFonts w:ascii="Corbel" w:hAnsi="Corbel"/>
          <w:szCs w:val="18"/>
        </w:rPr>
        <w:t>Eis 4.3.3.2 Inschrijver</w:t>
      </w:r>
      <w:r w:rsidR="00B21693" w:rsidRPr="00B21693">
        <w:rPr>
          <w:rFonts w:ascii="Corbel" w:hAnsi="Corbel"/>
          <w:szCs w:val="18"/>
        </w:rPr>
        <w:t xml:space="preserve"> is bevoegd tot het verrichten van wettelijke controles in de zin van de Wet Toezicht Accountantsorganisaties. Dit betekent dat Opdrachtnemer over een vergunning van de Autoriteit Financiële Markten (AFM) beschikt en ingeschreven staat in het register accountantsorganisaties van de AFM.</w:t>
      </w:r>
      <w:r w:rsidRPr="009574A3">
        <w:rPr>
          <w:rFonts w:ascii="Corbel" w:hAnsi="Corbel"/>
          <w:szCs w:val="18"/>
        </w:rPr>
        <w:t xml:space="preserve"> </w:t>
      </w:r>
    </w:p>
    <w:p w14:paraId="4BF242DE" w14:textId="77777777" w:rsidR="009574A3" w:rsidRPr="009574A3" w:rsidRDefault="009574A3" w:rsidP="00925536">
      <w:pPr>
        <w:rPr>
          <w:rFonts w:ascii="Corbel" w:hAnsi="Corbel"/>
          <w:szCs w:val="18"/>
        </w:rPr>
      </w:pPr>
    </w:p>
    <w:p w14:paraId="27FC1E8F" w14:textId="24D13504" w:rsidR="009574A3" w:rsidRPr="009574A3" w:rsidRDefault="009574A3" w:rsidP="00925536">
      <w:pPr>
        <w:rPr>
          <w:rFonts w:ascii="Corbel" w:hAnsi="Corbel"/>
          <w:szCs w:val="18"/>
        </w:rPr>
      </w:pPr>
      <w:r w:rsidRPr="009574A3">
        <w:rPr>
          <w:rFonts w:ascii="Corbel" w:hAnsi="Corbel"/>
          <w:szCs w:val="18"/>
        </w:rPr>
        <w:t xml:space="preserve">Eis 4.3.3.3 Inschrijver dient lid te zijn van de Koninklijke Nederlandse Beroepsorganisatie van Accountants (NBA). </w:t>
      </w:r>
      <w:r w:rsidRPr="009574A3">
        <w:rPr>
          <w:rFonts w:ascii="Corbel" w:hAnsi="Corbel"/>
          <w:iCs/>
          <w:szCs w:val="18"/>
        </w:rPr>
        <w:t>De NBA is de bij wet ingestelde organisatie die onder meer belast is met het bevorderen van de goede beroepsuitoefening van haar leden (registeraccountants en Accountants-Administratieconsulenten)</w:t>
      </w:r>
      <w:r w:rsidRPr="009574A3">
        <w:rPr>
          <w:rFonts w:ascii="Corbel" w:hAnsi="Corbel"/>
          <w:szCs w:val="18"/>
        </w:rPr>
        <w:t xml:space="preserve">. </w:t>
      </w:r>
    </w:p>
    <w:p w14:paraId="1EA929C4" w14:textId="77777777" w:rsidR="009574A3" w:rsidRDefault="009574A3" w:rsidP="00925536">
      <w:pPr>
        <w:rPr>
          <w:rFonts w:ascii="Corbel" w:hAnsi="Corbel"/>
          <w:szCs w:val="18"/>
          <w:highlight w:val="lightGray"/>
        </w:rPr>
      </w:pPr>
    </w:p>
    <w:p w14:paraId="23A3FB9C" w14:textId="08EB9679" w:rsidR="00D9666D" w:rsidRDefault="00BC7775" w:rsidP="00925536">
      <w:pPr>
        <w:rPr>
          <w:rFonts w:ascii="Corbel" w:hAnsi="Corbel"/>
          <w:szCs w:val="18"/>
        </w:rPr>
      </w:pPr>
      <w:r w:rsidRPr="00086077">
        <w:rPr>
          <w:rFonts w:ascii="Corbel" w:hAnsi="Corbel"/>
          <w:szCs w:val="18"/>
        </w:rPr>
        <w:t xml:space="preserve">Indien Inschrijver hier niet aan voldoet wordt hij uitgesloten van de aanbestedingsprocedure. Dat Inschrijver voldoet aan deze eisen rondom Beroepsbevoegdheid dient bij Inschrijving verklaard te worden bij </w:t>
      </w:r>
      <w:r w:rsidR="00050FA5" w:rsidRPr="00086077">
        <w:rPr>
          <w:rFonts w:ascii="Corbel" w:hAnsi="Corbel"/>
          <w:szCs w:val="18"/>
        </w:rPr>
        <w:t>d</w:t>
      </w:r>
      <w:r w:rsidRPr="00086077">
        <w:rPr>
          <w:rFonts w:ascii="Corbel" w:hAnsi="Corbel"/>
          <w:szCs w:val="18"/>
        </w:rPr>
        <w:t xml:space="preserve">eel </w:t>
      </w:r>
      <w:r w:rsidR="00050FA5" w:rsidRPr="00086077">
        <w:rPr>
          <w:rFonts w:ascii="Corbel" w:hAnsi="Corbel"/>
          <w:szCs w:val="18"/>
        </w:rPr>
        <w:t xml:space="preserve">IV </w:t>
      </w:r>
      <w:r w:rsidRPr="00086077">
        <w:rPr>
          <w:rFonts w:ascii="Corbel" w:hAnsi="Corbel"/>
          <w:szCs w:val="18"/>
        </w:rPr>
        <w:t xml:space="preserve">van </w:t>
      </w:r>
      <w:r w:rsidR="00050FA5" w:rsidRPr="00086077">
        <w:rPr>
          <w:rFonts w:ascii="Corbel" w:hAnsi="Corbel"/>
          <w:szCs w:val="18"/>
        </w:rPr>
        <w:t xml:space="preserve">het </w:t>
      </w:r>
      <w:r w:rsidR="00050FA5" w:rsidRPr="00086077">
        <w:rPr>
          <w:rFonts w:ascii="Corbel" w:hAnsi="Corbel"/>
          <w:b/>
          <w:szCs w:val="18"/>
        </w:rPr>
        <w:t>Uniform Europees Aanbestedingsdocument</w:t>
      </w:r>
      <w:r w:rsidRPr="00086077">
        <w:rPr>
          <w:rFonts w:ascii="Corbel" w:hAnsi="Corbel"/>
          <w:szCs w:val="18"/>
        </w:rPr>
        <w:t>. Daarnaast dient</w:t>
      </w:r>
      <w:r w:rsidR="005754DA" w:rsidRPr="00086077">
        <w:rPr>
          <w:rFonts w:ascii="Corbel" w:hAnsi="Corbel"/>
          <w:b/>
          <w:szCs w:val="18"/>
        </w:rPr>
        <w:t xml:space="preserve"> </w:t>
      </w:r>
      <w:r w:rsidR="005754DA" w:rsidRPr="00086077">
        <w:rPr>
          <w:rFonts w:ascii="Corbel" w:hAnsi="Corbel"/>
          <w:szCs w:val="18"/>
        </w:rPr>
        <w:t xml:space="preserve">binnen vijf dagen op verzoek van de Aanbestedende dienst </w:t>
      </w:r>
      <w:r w:rsidRPr="00086077">
        <w:rPr>
          <w:rFonts w:ascii="Corbel" w:hAnsi="Corbel"/>
          <w:szCs w:val="18"/>
        </w:rPr>
        <w:t>een uittreksel van de inschrijving in handelsregister dat op het tijdstip van het indienen van de Inschrijving niet ouder is dan zes maanden bijgevoegd te worden. Op eerste verzoek van de Aanbestedende dienst dient Inschrijver nadere bewijsstukken te kunnen overleggen waaruit blijkt dat deze verklaring naar waarheid is afgegeven.</w:t>
      </w:r>
    </w:p>
    <w:p w14:paraId="315977EC" w14:textId="77777777" w:rsidR="00FF0C66" w:rsidRPr="00FF0C66" w:rsidRDefault="00FF0C66" w:rsidP="00925536">
      <w:pPr>
        <w:spacing w:after="160" w:line="259" w:lineRule="auto"/>
        <w:contextualSpacing/>
        <w:rPr>
          <w:rFonts w:ascii="Arial" w:hAnsi="Arial" w:cs="Arial"/>
          <w:szCs w:val="18"/>
        </w:rPr>
      </w:pPr>
    </w:p>
    <w:p w14:paraId="24A1EA0E" w14:textId="77777777" w:rsidR="00D9666D" w:rsidRPr="009C156A" w:rsidRDefault="00D9666D" w:rsidP="00925536">
      <w:pPr>
        <w:rPr>
          <w:rFonts w:ascii="Corbel" w:hAnsi="Corbel"/>
          <w:szCs w:val="18"/>
        </w:rPr>
      </w:pPr>
    </w:p>
    <w:p w14:paraId="15F0AE22" w14:textId="77777777" w:rsidR="00BC7775" w:rsidRPr="00811244" w:rsidRDefault="00BC7775" w:rsidP="00925536">
      <w:pPr>
        <w:spacing w:line="276" w:lineRule="auto"/>
        <w:rPr>
          <w:rFonts w:ascii="Corbel" w:hAnsi="Corbel"/>
          <w:szCs w:val="18"/>
        </w:rPr>
      </w:pPr>
    </w:p>
    <w:p w14:paraId="4D551AB4" w14:textId="77777777" w:rsidR="00BC7775" w:rsidRPr="00811244" w:rsidRDefault="00BC7775" w:rsidP="00925536">
      <w:pPr>
        <w:pStyle w:val="Kop1"/>
        <w:numPr>
          <w:ilvl w:val="0"/>
          <w:numId w:val="19"/>
        </w:numPr>
        <w:ind w:left="0" w:firstLine="0"/>
      </w:pPr>
      <w:bookmarkStart w:id="96" w:name="_Toc448087053"/>
      <w:bookmarkStart w:id="97" w:name="_Toc169359430"/>
      <w:r>
        <w:rPr>
          <w:rFonts w:ascii="Corbel" w:hAnsi="Corbel"/>
          <w:szCs w:val="24"/>
        </w:rPr>
        <w:lastRenderedPageBreak/>
        <w:t>EMVI: beoordeling van de Inschrijvingen</w:t>
      </w:r>
      <w:bookmarkEnd w:id="96"/>
      <w:bookmarkEnd w:id="97"/>
    </w:p>
    <w:p w14:paraId="7AF7E80E" w14:textId="55F6AC79" w:rsidR="00BC7775" w:rsidRPr="00E165AA" w:rsidRDefault="00BC7775" w:rsidP="00925536">
      <w:pPr>
        <w:spacing w:line="276" w:lineRule="auto"/>
        <w:rPr>
          <w:rFonts w:ascii="Corbel" w:hAnsi="Corbel" w:cs="AgencyFB-Reg"/>
          <w:szCs w:val="18"/>
        </w:rPr>
      </w:pPr>
      <w:r w:rsidRPr="00BC7775">
        <w:rPr>
          <w:rFonts w:ascii="Corbel" w:hAnsi="Corbel"/>
          <w:szCs w:val="18"/>
        </w:rPr>
        <w:t xml:space="preserve">Indien een Inschrijving niet op eerdere gronden is uitgesloten, wordt overgegaan tot de inhoudelijke beoordeling van het aanbod van Inschrijver, </w:t>
      </w:r>
      <w:r w:rsidR="00A80552">
        <w:rPr>
          <w:rFonts w:ascii="Corbel" w:hAnsi="Corbel"/>
          <w:szCs w:val="18"/>
        </w:rPr>
        <w:t>boven op</w:t>
      </w:r>
      <w:r w:rsidR="00EB4D56">
        <w:rPr>
          <w:rFonts w:ascii="Corbel" w:hAnsi="Corbel"/>
          <w:szCs w:val="18"/>
        </w:rPr>
        <w:t xml:space="preserve"> de minimumeisen.</w:t>
      </w:r>
    </w:p>
    <w:p w14:paraId="138E6749" w14:textId="77777777" w:rsidR="00BC7775" w:rsidRPr="00860F8F" w:rsidRDefault="00BC7775" w:rsidP="00925536">
      <w:pPr>
        <w:pStyle w:val="Kop2"/>
        <w:tabs>
          <w:tab w:val="left" w:pos="6379"/>
        </w:tabs>
        <w:spacing w:before="240" w:after="120"/>
        <w:ind w:left="0" w:firstLine="0"/>
        <w:rPr>
          <w:rFonts w:ascii="Corbel" w:hAnsi="Corbel" w:cs="Helvetica"/>
          <w:sz w:val="18"/>
          <w:szCs w:val="18"/>
        </w:rPr>
      </w:pPr>
      <w:bookmarkStart w:id="98" w:name="_Toc448087054"/>
      <w:bookmarkStart w:id="99" w:name="_Toc169359431"/>
      <w:r>
        <w:rPr>
          <w:rFonts w:ascii="Corbel" w:hAnsi="Corbel" w:cs="Helvetica"/>
          <w:sz w:val="18"/>
          <w:szCs w:val="18"/>
        </w:rPr>
        <w:t>Gunningscriterium</w:t>
      </w:r>
      <w:bookmarkEnd w:id="98"/>
      <w:bookmarkEnd w:id="99"/>
    </w:p>
    <w:p w14:paraId="591D1B48" w14:textId="06EAFA36" w:rsidR="00BC7775" w:rsidRDefault="00BC7775" w:rsidP="00925536">
      <w:pPr>
        <w:autoSpaceDE w:val="0"/>
        <w:autoSpaceDN w:val="0"/>
        <w:adjustRightInd w:val="0"/>
        <w:spacing w:line="276" w:lineRule="auto"/>
        <w:rPr>
          <w:rFonts w:ascii="Corbel" w:hAnsi="Corbel" w:cs="AgencyFB-Reg"/>
          <w:szCs w:val="18"/>
        </w:rPr>
      </w:pPr>
      <w:r>
        <w:rPr>
          <w:rFonts w:ascii="Corbel" w:hAnsi="Corbel" w:cs="AgencyFB-Reg"/>
          <w:szCs w:val="18"/>
        </w:rPr>
        <w:t>Er wordt gegund op basis van het criterium ‘economisch meest voordelige i</w:t>
      </w:r>
      <w:r w:rsidRPr="00811244">
        <w:rPr>
          <w:rFonts w:ascii="Corbel" w:hAnsi="Corbel" w:cs="AgencyFB-Reg"/>
          <w:szCs w:val="18"/>
        </w:rPr>
        <w:t>nschrijving</w:t>
      </w:r>
      <w:r>
        <w:rPr>
          <w:rFonts w:ascii="Corbel" w:hAnsi="Corbel" w:cs="AgencyFB-Reg"/>
          <w:szCs w:val="18"/>
        </w:rPr>
        <w:t>’, waarbij de Inschrijver met de Inschrijving die naar het oordeel van de Aanbestedende dienst de beste prijs-kwaliteitverhouding kent de Opdracht gegund krijgt.</w:t>
      </w:r>
    </w:p>
    <w:p w14:paraId="4CAC8919" w14:textId="77777777" w:rsidR="00BC7775" w:rsidRDefault="00BC7775" w:rsidP="00925536">
      <w:pPr>
        <w:autoSpaceDE w:val="0"/>
        <w:autoSpaceDN w:val="0"/>
        <w:adjustRightInd w:val="0"/>
        <w:spacing w:line="276" w:lineRule="auto"/>
        <w:rPr>
          <w:rFonts w:ascii="Corbel" w:hAnsi="Corbel" w:cs="AgencyFB-Reg"/>
          <w:szCs w:val="18"/>
          <w:highlight w:val="lightGray"/>
        </w:rPr>
      </w:pPr>
    </w:p>
    <w:p w14:paraId="4BEF476D"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In totaal zijn er </w:t>
      </w:r>
      <w:r w:rsidRPr="00F858E2">
        <w:rPr>
          <w:rFonts w:ascii="Corbel" w:hAnsi="Corbel" w:cs="AgencyFB-Reg"/>
          <w:b/>
          <w:szCs w:val="18"/>
        </w:rPr>
        <w:t>100 punten</w:t>
      </w:r>
      <w:r w:rsidRPr="00F858E2">
        <w:rPr>
          <w:rFonts w:ascii="Corbel" w:hAnsi="Corbel" w:cs="AgencyFB-Reg"/>
          <w:szCs w:val="18"/>
        </w:rPr>
        <w:t xml:space="preserve"> te behalen, verdeeld over de subgunningscriteria Kwaliteit en Prijs. Deze subgunningscriteria bestaan op hun beurt weer uit één of meerdere onderdelen. Het subgunningscriterium Kwaliteit bestaat uit een Schriftelijk en een mondeling deel. Het mondelinge deel bestaat uit een presentatie door Inschrijver. Dit wordt hieronder nader toegelicht. In onderstaand overzicht is per onderdeel weergegeven hoeveel punten maximaal kunnen worden toegekend.</w:t>
      </w:r>
    </w:p>
    <w:p w14:paraId="35940F45" w14:textId="77777777" w:rsidR="00F858E2" w:rsidRPr="00F858E2" w:rsidRDefault="00F858E2" w:rsidP="00925536">
      <w:pPr>
        <w:autoSpaceDE w:val="0"/>
        <w:autoSpaceDN w:val="0"/>
        <w:adjustRightInd w:val="0"/>
        <w:spacing w:line="276" w:lineRule="auto"/>
        <w:rPr>
          <w:rFonts w:ascii="Corbel" w:hAnsi="Corbel" w:cs="AgencyFB-Reg"/>
          <w:szCs w:val="18"/>
        </w:rPr>
      </w:pPr>
    </w:p>
    <w:tbl>
      <w:tblPr>
        <w:tblW w:w="9072" w:type="dxa"/>
        <w:tblInd w:w="-15" w:type="dxa"/>
        <w:tblLook w:val="01E0" w:firstRow="1" w:lastRow="1" w:firstColumn="1" w:lastColumn="1" w:noHBand="0" w:noVBand="0"/>
      </w:tblPr>
      <w:tblGrid>
        <w:gridCol w:w="2587"/>
        <w:gridCol w:w="3045"/>
        <w:gridCol w:w="3440"/>
      </w:tblGrid>
      <w:tr w:rsidR="00F858E2" w:rsidRPr="00F858E2" w14:paraId="2090B4DE" w14:textId="77777777" w:rsidTr="00C42FA1">
        <w:trPr>
          <w:trHeight w:val="423"/>
        </w:trPr>
        <w:tc>
          <w:tcPr>
            <w:tcW w:w="2587" w:type="dxa"/>
            <w:tcBorders>
              <w:top w:val="single" w:sz="12" w:space="0" w:color="000000"/>
              <w:left w:val="single" w:sz="12" w:space="0" w:color="000000"/>
              <w:bottom w:val="nil"/>
              <w:right w:val="nil"/>
            </w:tcBorders>
            <w:vAlign w:val="center"/>
            <w:hideMark/>
          </w:tcPr>
          <w:p w14:paraId="0C1A8869" w14:textId="77777777" w:rsidR="00F858E2" w:rsidRPr="00F858E2" w:rsidRDefault="00F858E2" w:rsidP="00925536">
            <w:pPr>
              <w:autoSpaceDE w:val="0"/>
              <w:autoSpaceDN w:val="0"/>
              <w:adjustRightInd w:val="0"/>
              <w:spacing w:line="276" w:lineRule="auto"/>
              <w:rPr>
                <w:rFonts w:ascii="Corbel" w:hAnsi="Corbel" w:cs="AgencyFB-Reg"/>
                <w:b/>
                <w:bCs/>
                <w:szCs w:val="18"/>
                <w:lang w:val="nl"/>
              </w:rPr>
            </w:pPr>
            <w:r w:rsidRPr="00F858E2">
              <w:rPr>
                <w:rFonts w:ascii="Corbel" w:hAnsi="Corbel" w:cs="AgencyFB-Reg"/>
                <w:b/>
                <w:bCs/>
                <w:szCs w:val="18"/>
                <w:lang w:val="nl"/>
              </w:rPr>
              <w:t>Subgunningscriterium</w:t>
            </w:r>
          </w:p>
        </w:tc>
        <w:tc>
          <w:tcPr>
            <w:tcW w:w="3045" w:type="dxa"/>
            <w:tcBorders>
              <w:top w:val="single" w:sz="12" w:space="0" w:color="000000"/>
              <w:left w:val="nil"/>
              <w:bottom w:val="nil"/>
              <w:right w:val="nil"/>
            </w:tcBorders>
            <w:vAlign w:val="center"/>
            <w:hideMark/>
          </w:tcPr>
          <w:p w14:paraId="70EFDC6A" w14:textId="77777777" w:rsidR="00F858E2" w:rsidRPr="00F858E2" w:rsidRDefault="00F858E2" w:rsidP="00925536">
            <w:pPr>
              <w:autoSpaceDE w:val="0"/>
              <w:autoSpaceDN w:val="0"/>
              <w:adjustRightInd w:val="0"/>
              <w:spacing w:line="276" w:lineRule="auto"/>
              <w:rPr>
                <w:rFonts w:ascii="Corbel" w:hAnsi="Corbel" w:cs="AgencyFB-Reg"/>
                <w:b/>
                <w:bCs/>
                <w:szCs w:val="18"/>
                <w:lang w:val="nl"/>
              </w:rPr>
            </w:pPr>
            <w:r w:rsidRPr="00F858E2">
              <w:rPr>
                <w:rFonts w:ascii="Corbel" w:hAnsi="Corbel" w:cs="AgencyFB-Reg"/>
                <w:b/>
                <w:bCs/>
                <w:szCs w:val="18"/>
                <w:lang w:val="nl"/>
              </w:rPr>
              <w:t>Onderdeel</w:t>
            </w:r>
          </w:p>
        </w:tc>
        <w:tc>
          <w:tcPr>
            <w:tcW w:w="3440" w:type="dxa"/>
            <w:tcBorders>
              <w:top w:val="single" w:sz="12" w:space="0" w:color="000000"/>
              <w:left w:val="nil"/>
              <w:bottom w:val="nil"/>
              <w:right w:val="single" w:sz="12" w:space="0" w:color="000000"/>
            </w:tcBorders>
            <w:vAlign w:val="center"/>
            <w:hideMark/>
          </w:tcPr>
          <w:p w14:paraId="3CE7B828" w14:textId="005D0782" w:rsidR="00F858E2" w:rsidRPr="00F858E2" w:rsidRDefault="00A80552" w:rsidP="00925536">
            <w:pPr>
              <w:autoSpaceDE w:val="0"/>
              <w:autoSpaceDN w:val="0"/>
              <w:adjustRightInd w:val="0"/>
              <w:spacing w:line="276" w:lineRule="auto"/>
              <w:rPr>
                <w:rFonts w:ascii="Corbel" w:hAnsi="Corbel" w:cs="AgencyFB-Reg"/>
                <w:b/>
                <w:bCs/>
                <w:szCs w:val="18"/>
                <w:lang w:val="nl"/>
              </w:rPr>
            </w:pPr>
            <w:r w:rsidRPr="00F858E2">
              <w:rPr>
                <w:rFonts w:ascii="Corbel" w:hAnsi="Corbel" w:cs="AgencyFB-Reg"/>
                <w:b/>
                <w:bCs/>
                <w:szCs w:val="18"/>
                <w:lang w:val="nl"/>
              </w:rPr>
              <w:t>Maximumaantal</w:t>
            </w:r>
            <w:r w:rsidR="00F858E2" w:rsidRPr="00F858E2">
              <w:rPr>
                <w:rFonts w:ascii="Corbel" w:hAnsi="Corbel" w:cs="AgencyFB-Reg"/>
                <w:b/>
                <w:bCs/>
                <w:szCs w:val="18"/>
                <w:lang w:val="nl"/>
              </w:rPr>
              <w:t xml:space="preserve"> punten</w:t>
            </w:r>
          </w:p>
        </w:tc>
      </w:tr>
      <w:tr w:rsidR="00B400AF" w:rsidRPr="00F858E2" w14:paraId="1E7CFF66" w14:textId="77777777" w:rsidTr="00C42FA1">
        <w:trPr>
          <w:trHeight w:val="405"/>
        </w:trPr>
        <w:tc>
          <w:tcPr>
            <w:tcW w:w="2587" w:type="dxa"/>
            <w:vMerge w:val="restart"/>
            <w:tcBorders>
              <w:top w:val="nil"/>
              <w:left w:val="single" w:sz="12" w:space="0" w:color="000000"/>
              <w:bottom w:val="nil"/>
              <w:right w:val="nil"/>
            </w:tcBorders>
            <w:vAlign w:val="center"/>
            <w:hideMark/>
          </w:tcPr>
          <w:p w14:paraId="6A77766C" w14:textId="32DD8C98" w:rsidR="00F858E2" w:rsidRPr="00F858E2" w:rsidRDefault="00F858E2" w:rsidP="00925536">
            <w:pPr>
              <w:autoSpaceDE w:val="0"/>
              <w:autoSpaceDN w:val="0"/>
              <w:adjustRightInd w:val="0"/>
              <w:spacing w:line="276" w:lineRule="auto"/>
              <w:rPr>
                <w:rFonts w:ascii="Corbel" w:hAnsi="Corbel" w:cs="AgencyFB-Reg"/>
                <w:b/>
                <w:szCs w:val="18"/>
              </w:rPr>
            </w:pPr>
            <w:r w:rsidRPr="00F858E2">
              <w:rPr>
                <w:rFonts w:ascii="Corbel" w:hAnsi="Corbel" w:cs="AgencyFB-Reg"/>
                <w:b/>
                <w:szCs w:val="18"/>
                <w:lang w:val="nl"/>
              </w:rPr>
              <w:t>Kwaliteit</w:t>
            </w:r>
            <w:r w:rsidR="00E93E00">
              <w:rPr>
                <w:rFonts w:ascii="Corbel" w:hAnsi="Corbel" w:cs="AgencyFB-Reg"/>
                <w:b/>
                <w:szCs w:val="18"/>
                <w:lang w:val="nl"/>
              </w:rPr>
              <w:t xml:space="preserve"> G1 t/m G5</w:t>
            </w:r>
          </w:p>
        </w:tc>
        <w:tc>
          <w:tcPr>
            <w:tcW w:w="3045" w:type="dxa"/>
            <w:tcBorders>
              <w:top w:val="nil"/>
              <w:left w:val="nil"/>
              <w:bottom w:val="nil"/>
              <w:right w:val="nil"/>
            </w:tcBorders>
            <w:vAlign w:val="center"/>
            <w:hideMark/>
          </w:tcPr>
          <w:p w14:paraId="0406FBE8" w14:textId="067870BA" w:rsidR="00F858E2" w:rsidRPr="00972740" w:rsidRDefault="00F858E2" w:rsidP="00925536">
            <w:pPr>
              <w:autoSpaceDE w:val="0"/>
              <w:autoSpaceDN w:val="0"/>
              <w:adjustRightInd w:val="0"/>
              <w:spacing w:line="276" w:lineRule="auto"/>
              <w:rPr>
                <w:rFonts w:ascii="Corbel" w:hAnsi="Corbel" w:cs="AgencyFB-Reg"/>
                <w:szCs w:val="18"/>
                <w:lang w:val="nl"/>
              </w:rPr>
            </w:pPr>
            <w:r w:rsidRPr="00972740">
              <w:rPr>
                <w:rFonts w:ascii="Corbel" w:hAnsi="Corbel" w:cs="AgencyFB-Reg"/>
                <w:szCs w:val="18"/>
                <w:lang w:val="nl"/>
              </w:rPr>
              <w:t xml:space="preserve">G1 Visie op </w:t>
            </w:r>
            <w:r w:rsidR="00131E4A" w:rsidRPr="00972740">
              <w:rPr>
                <w:rFonts w:ascii="Corbel" w:hAnsi="Corbel" w:cs="AgencyFB-Reg"/>
                <w:szCs w:val="18"/>
                <w:lang w:val="nl"/>
              </w:rPr>
              <w:t xml:space="preserve">de </w:t>
            </w:r>
            <w:r w:rsidRPr="00972740">
              <w:rPr>
                <w:rFonts w:ascii="Corbel" w:hAnsi="Corbel" w:cs="AgencyFB-Reg"/>
                <w:szCs w:val="18"/>
                <w:lang w:val="nl"/>
              </w:rPr>
              <w:t>dienstverlening</w:t>
            </w:r>
          </w:p>
        </w:tc>
        <w:tc>
          <w:tcPr>
            <w:tcW w:w="3440" w:type="dxa"/>
            <w:tcBorders>
              <w:top w:val="nil"/>
              <w:left w:val="nil"/>
              <w:bottom w:val="nil"/>
              <w:right w:val="single" w:sz="12" w:space="0" w:color="000000"/>
            </w:tcBorders>
            <w:vAlign w:val="center"/>
            <w:hideMark/>
          </w:tcPr>
          <w:p w14:paraId="1AFAB1A0" w14:textId="0316AFE5" w:rsidR="00F858E2" w:rsidRPr="00972740" w:rsidRDefault="00605BD0" w:rsidP="00925536">
            <w:pPr>
              <w:autoSpaceDE w:val="0"/>
              <w:autoSpaceDN w:val="0"/>
              <w:adjustRightInd w:val="0"/>
              <w:spacing w:line="276" w:lineRule="auto"/>
              <w:rPr>
                <w:rFonts w:ascii="Corbel" w:hAnsi="Corbel" w:cs="AgencyFB-Reg"/>
                <w:b/>
                <w:szCs w:val="18"/>
                <w:lang w:val="nl"/>
              </w:rPr>
            </w:pPr>
            <w:r w:rsidRPr="00972740">
              <w:rPr>
                <w:rFonts w:ascii="Corbel" w:hAnsi="Corbel" w:cs="AgencyFB-Reg"/>
                <w:b/>
                <w:szCs w:val="18"/>
                <w:lang w:val="nl"/>
              </w:rPr>
              <w:t>25</w:t>
            </w:r>
          </w:p>
        </w:tc>
      </w:tr>
      <w:tr w:rsidR="00B400AF" w:rsidRPr="00F858E2" w14:paraId="05A6B40B" w14:textId="77777777" w:rsidTr="00C42FA1">
        <w:trPr>
          <w:trHeight w:val="405"/>
        </w:trPr>
        <w:tc>
          <w:tcPr>
            <w:tcW w:w="2587" w:type="dxa"/>
            <w:vMerge/>
            <w:tcBorders>
              <w:top w:val="nil"/>
              <w:left w:val="single" w:sz="12" w:space="0" w:color="000000"/>
              <w:bottom w:val="nil"/>
              <w:right w:val="nil"/>
            </w:tcBorders>
            <w:vAlign w:val="center"/>
            <w:hideMark/>
          </w:tcPr>
          <w:p w14:paraId="3C5EAF57" w14:textId="77777777" w:rsidR="00F858E2" w:rsidRPr="00F858E2" w:rsidRDefault="00F858E2" w:rsidP="00925536">
            <w:pPr>
              <w:autoSpaceDE w:val="0"/>
              <w:autoSpaceDN w:val="0"/>
              <w:adjustRightInd w:val="0"/>
              <w:spacing w:line="276" w:lineRule="auto"/>
              <w:rPr>
                <w:rFonts w:ascii="Corbel" w:hAnsi="Corbel" w:cs="AgencyFB-Reg"/>
                <w:b/>
                <w:szCs w:val="18"/>
              </w:rPr>
            </w:pPr>
          </w:p>
        </w:tc>
        <w:tc>
          <w:tcPr>
            <w:tcW w:w="3045" w:type="dxa"/>
            <w:tcBorders>
              <w:top w:val="nil"/>
              <w:left w:val="nil"/>
              <w:bottom w:val="nil"/>
              <w:right w:val="nil"/>
            </w:tcBorders>
            <w:vAlign w:val="center"/>
            <w:hideMark/>
          </w:tcPr>
          <w:p w14:paraId="17797ACB" w14:textId="36AE5909" w:rsidR="00F858E2" w:rsidRPr="00972740" w:rsidRDefault="00F858E2" w:rsidP="00925536">
            <w:pPr>
              <w:autoSpaceDE w:val="0"/>
              <w:autoSpaceDN w:val="0"/>
              <w:adjustRightInd w:val="0"/>
              <w:spacing w:line="276" w:lineRule="auto"/>
              <w:rPr>
                <w:rFonts w:ascii="Corbel" w:hAnsi="Corbel" w:cs="AgencyFB-Reg"/>
                <w:szCs w:val="18"/>
                <w:lang w:val="nl"/>
              </w:rPr>
            </w:pPr>
            <w:r w:rsidRPr="00972740">
              <w:rPr>
                <w:rFonts w:ascii="Corbel" w:hAnsi="Corbel" w:cs="AgencyFB-Reg"/>
                <w:szCs w:val="18"/>
                <w:lang w:val="nl"/>
              </w:rPr>
              <w:t xml:space="preserve">G2 </w:t>
            </w:r>
            <w:r w:rsidR="00A60C8E" w:rsidRPr="00972740">
              <w:rPr>
                <w:rFonts w:ascii="Corbel" w:hAnsi="Corbel" w:cs="AgencyFB-Reg"/>
                <w:szCs w:val="18"/>
              </w:rPr>
              <w:t>Rol van de Opdrachtgever</w:t>
            </w:r>
          </w:p>
        </w:tc>
        <w:tc>
          <w:tcPr>
            <w:tcW w:w="3440" w:type="dxa"/>
            <w:tcBorders>
              <w:top w:val="nil"/>
              <w:left w:val="nil"/>
              <w:bottom w:val="nil"/>
              <w:right w:val="single" w:sz="12" w:space="0" w:color="000000"/>
            </w:tcBorders>
            <w:vAlign w:val="center"/>
            <w:hideMark/>
          </w:tcPr>
          <w:p w14:paraId="2A687D96" w14:textId="66E0CE87" w:rsidR="00F858E2" w:rsidRPr="00972740" w:rsidRDefault="00601D3C" w:rsidP="00925536">
            <w:pPr>
              <w:autoSpaceDE w:val="0"/>
              <w:autoSpaceDN w:val="0"/>
              <w:adjustRightInd w:val="0"/>
              <w:spacing w:line="276" w:lineRule="auto"/>
              <w:rPr>
                <w:rFonts w:ascii="Corbel" w:hAnsi="Corbel" w:cs="AgencyFB-Reg"/>
                <w:b/>
                <w:szCs w:val="18"/>
                <w:lang w:val="nl"/>
              </w:rPr>
            </w:pPr>
            <w:r w:rsidRPr="00972740">
              <w:rPr>
                <w:rFonts w:ascii="Corbel" w:hAnsi="Corbel" w:cs="AgencyFB-Reg"/>
                <w:b/>
                <w:szCs w:val="18"/>
                <w:lang w:val="nl"/>
              </w:rPr>
              <w:t>1</w:t>
            </w:r>
            <w:r w:rsidR="00F858E2" w:rsidRPr="00972740">
              <w:rPr>
                <w:rFonts w:ascii="Corbel" w:hAnsi="Corbel" w:cs="AgencyFB-Reg"/>
                <w:b/>
                <w:szCs w:val="18"/>
                <w:lang w:val="nl"/>
              </w:rPr>
              <w:t>0</w:t>
            </w:r>
          </w:p>
        </w:tc>
      </w:tr>
      <w:tr w:rsidR="006D0DE6" w:rsidRPr="00F858E2" w14:paraId="1C59A20E" w14:textId="77777777" w:rsidTr="00C42FA1">
        <w:trPr>
          <w:trHeight w:val="405"/>
        </w:trPr>
        <w:tc>
          <w:tcPr>
            <w:tcW w:w="2587" w:type="dxa"/>
            <w:vMerge/>
            <w:tcBorders>
              <w:top w:val="nil"/>
              <w:left w:val="single" w:sz="12" w:space="0" w:color="000000"/>
              <w:bottom w:val="nil"/>
              <w:right w:val="nil"/>
            </w:tcBorders>
            <w:vAlign w:val="center"/>
          </w:tcPr>
          <w:p w14:paraId="31C5F01E" w14:textId="77777777" w:rsidR="006D0DE6" w:rsidRPr="00F858E2" w:rsidRDefault="006D0DE6" w:rsidP="00925536">
            <w:pPr>
              <w:autoSpaceDE w:val="0"/>
              <w:autoSpaceDN w:val="0"/>
              <w:adjustRightInd w:val="0"/>
              <w:spacing w:line="276" w:lineRule="auto"/>
              <w:rPr>
                <w:rFonts w:ascii="Corbel" w:hAnsi="Corbel" w:cs="AgencyFB-Reg"/>
                <w:b/>
                <w:szCs w:val="18"/>
              </w:rPr>
            </w:pPr>
          </w:p>
        </w:tc>
        <w:tc>
          <w:tcPr>
            <w:tcW w:w="3045" w:type="dxa"/>
            <w:tcBorders>
              <w:top w:val="nil"/>
              <w:left w:val="nil"/>
              <w:bottom w:val="nil"/>
              <w:right w:val="nil"/>
            </w:tcBorders>
            <w:vAlign w:val="center"/>
          </w:tcPr>
          <w:p w14:paraId="11997196" w14:textId="70DBD458" w:rsidR="006D0DE6" w:rsidRPr="00972740" w:rsidRDefault="00340F8F" w:rsidP="00925536">
            <w:pPr>
              <w:autoSpaceDE w:val="0"/>
              <w:autoSpaceDN w:val="0"/>
              <w:adjustRightInd w:val="0"/>
              <w:spacing w:line="276" w:lineRule="auto"/>
              <w:rPr>
                <w:rFonts w:ascii="Corbel" w:hAnsi="Corbel" w:cs="AgencyFB-Reg"/>
                <w:szCs w:val="18"/>
                <w:lang w:val="nl"/>
              </w:rPr>
            </w:pPr>
            <w:r w:rsidRPr="00972740">
              <w:rPr>
                <w:rFonts w:ascii="Corbel" w:hAnsi="Corbel" w:cs="AgencyFB-Reg"/>
                <w:szCs w:val="18"/>
                <w:lang w:val="nl"/>
              </w:rPr>
              <w:t xml:space="preserve">G3 </w:t>
            </w:r>
            <w:bookmarkStart w:id="100" w:name="_Hlk168601692"/>
            <w:r w:rsidRPr="00972740">
              <w:rPr>
                <w:rFonts w:ascii="Corbel" w:hAnsi="Corbel" w:cs="AgencyFB-Reg"/>
                <w:szCs w:val="18"/>
                <w:lang w:val="nl"/>
              </w:rPr>
              <w:t>Aanpak uitvoering dienstverlening</w:t>
            </w:r>
            <w:bookmarkEnd w:id="100"/>
          </w:p>
        </w:tc>
        <w:tc>
          <w:tcPr>
            <w:tcW w:w="3440" w:type="dxa"/>
            <w:tcBorders>
              <w:top w:val="nil"/>
              <w:left w:val="nil"/>
              <w:bottom w:val="nil"/>
              <w:right w:val="single" w:sz="12" w:space="0" w:color="000000"/>
            </w:tcBorders>
            <w:vAlign w:val="center"/>
          </w:tcPr>
          <w:p w14:paraId="46A7544B" w14:textId="5DB3DD19" w:rsidR="006D0DE6" w:rsidRPr="00972740" w:rsidRDefault="00601D3C" w:rsidP="00925536">
            <w:pPr>
              <w:autoSpaceDE w:val="0"/>
              <w:autoSpaceDN w:val="0"/>
              <w:adjustRightInd w:val="0"/>
              <w:spacing w:line="276" w:lineRule="auto"/>
              <w:rPr>
                <w:rFonts w:ascii="Corbel" w:hAnsi="Corbel" w:cs="AgencyFB-Reg"/>
                <w:b/>
                <w:szCs w:val="18"/>
                <w:lang w:val="nl"/>
              </w:rPr>
            </w:pPr>
            <w:r w:rsidRPr="00972740">
              <w:rPr>
                <w:rFonts w:ascii="Corbel" w:hAnsi="Corbel" w:cs="AgencyFB-Reg"/>
                <w:b/>
                <w:szCs w:val="18"/>
                <w:lang w:val="nl"/>
              </w:rPr>
              <w:t>2</w:t>
            </w:r>
            <w:r w:rsidR="00C03FB6" w:rsidRPr="00972740">
              <w:rPr>
                <w:rFonts w:ascii="Corbel" w:hAnsi="Corbel" w:cs="AgencyFB-Reg"/>
                <w:b/>
                <w:szCs w:val="18"/>
                <w:lang w:val="nl"/>
              </w:rPr>
              <w:t>0</w:t>
            </w:r>
          </w:p>
        </w:tc>
      </w:tr>
      <w:tr w:rsidR="00271B74" w:rsidRPr="00F858E2" w14:paraId="379F3351" w14:textId="77777777" w:rsidTr="00C42FA1">
        <w:trPr>
          <w:trHeight w:val="405"/>
        </w:trPr>
        <w:tc>
          <w:tcPr>
            <w:tcW w:w="2587" w:type="dxa"/>
            <w:vMerge/>
            <w:tcBorders>
              <w:top w:val="nil"/>
              <w:left w:val="single" w:sz="12" w:space="0" w:color="000000"/>
              <w:bottom w:val="nil"/>
              <w:right w:val="nil"/>
            </w:tcBorders>
            <w:vAlign w:val="center"/>
          </w:tcPr>
          <w:p w14:paraId="7AD29949" w14:textId="77777777" w:rsidR="00271B74" w:rsidRPr="00F858E2" w:rsidRDefault="00271B74" w:rsidP="00925536">
            <w:pPr>
              <w:autoSpaceDE w:val="0"/>
              <w:autoSpaceDN w:val="0"/>
              <w:adjustRightInd w:val="0"/>
              <w:spacing w:line="276" w:lineRule="auto"/>
              <w:rPr>
                <w:rFonts w:ascii="Corbel" w:hAnsi="Corbel" w:cs="AgencyFB-Reg"/>
                <w:b/>
                <w:szCs w:val="18"/>
              </w:rPr>
            </w:pPr>
          </w:p>
        </w:tc>
        <w:tc>
          <w:tcPr>
            <w:tcW w:w="3045" w:type="dxa"/>
            <w:tcBorders>
              <w:top w:val="nil"/>
              <w:left w:val="nil"/>
              <w:bottom w:val="nil"/>
              <w:right w:val="nil"/>
            </w:tcBorders>
            <w:vAlign w:val="center"/>
          </w:tcPr>
          <w:p w14:paraId="7C4F7888" w14:textId="106896CA" w:rsidR="00271B74" w:rsidRPr="00972740" w:rsidRDefault="00271B74" w:rsidP="00925536">
            <w:pPr>
              <w:autoSpaceDE w:val="0"/>
              <w:autoSpaceDN w:val="0"/>
              <w:adjustRightInd w:val="0"/>
              <w:spacing w:line="276" w:lineRule="auto"/>
              <w:rPr>
                <w:rFonts w:ascii="Corbel" w:hAnsi="Corbel" w:cs="AgencyFB-Reg"/>
                <w:szCs w:val="18"/>
                <w:lang w:val="nl"/>
              </w:rPr>
            </w:pPr>
            <w:r w:rsidRPr="00972740">
              <w:rPr>
                <w:rFonts w:ascii="Corbel" w:hAnsi="Corbel" w:cs="AgencyFB-Reg"/>
                <w:szCs w:val="18"/>
                <w:lang w:val="nl"/>
              </w:rPr>
              <w:t xml:space="preserve">G4 </w:t>
            </w:r>
            <w:r w:rsidR="003C4C4A" w:rsidRPr="00972740">
              <w:rPr>
                <w:rFonts w:ascii="Corbel" w:hAnsi="Corbel" w:cs="AgencyFB-Reg"/>
                <w:szCs w:val="18"/>
                <w:lang w:val="nl"/>
              </w:rPr>
              <w:t>Communicatieplan</w:t>
            </w:r>
          </w:p>
        </w:tc>
        <w:tc>
          <w:tcPr>
            <w:tcW w:w="3440" w:type="dxa"/>
            <w:tcBorders>
              <w:top w:val="nil"/>
              <w:left w:val="nil"/>
              <w:bottom w:val="nil"/>
              <w:right w:val="single" w:sz="12" w:space="0" w:color="000000"/>
            </w:tcBorders>
            <w:vAlign w:val="center"/>
          </w:tcPr>
          <w:p w14:paraId="0FCFF2B8" w14:textId="2FDF2C3C" w:rsidR="00271B74" w:rsidRPr="00972740" w:rsidRDefault="00C03FB6" w:rsidP="00925536">
            <w:pPr>
              <w:autoSpaceDE w:val="0"/>
              <w:autoSpaceDN w:val="0"/>
              <w:adjustRightInd w:val="0"/>
              <w:spacing w:line="276" w:lineRule="auto"/>
              <w:rPr>
                <w:rFonts w:ascii="Corbel" w:hAnsi="Corbel" w:cs="AgencyFB-Reg"/>
                <w:b/>
                <w:szCs w:val="18"/>
                <w:lang w:val="nl"/>
              </w:rPr>
            </w:pPr>
            <w:r w:rsidRPr="00972740">
              <w:rPr>
                <w:rFonts w:ascii="Corbel" w:hAnsi="Corbel" w:cs="AgencyFB-Reg"/>
                <w:b/>
                <w:szCs w:val="18"/>
                <w:lang w:val="nl"/>
              </w:rPr>
              <w:t>10</w:t>
            </w:r>
          </w:p>
        </w:tc>
      </w:tr>
      <w:tr w:rsidR="00B400AF" w:rsidRPr="00F858E2" w14:paraId="6AD9C256" w14:textId="77777777" w:rsidTr="00C42FA1">
        <w:trPr>
          <w:trHeight w:val="405"/>
        </w:trPr>
        <w:tc>
          <w:tcPr>
            <w:tcW w:w="2587" w:type="dxa"/>
            <w:vMerge/>
            <w:tcBorders>
              <w:top w:val="nil"/>
              <w:left w:val="single" w:sz="12" w:space="0" w:color="000000"/>
              <w:bottom w:val="nil"/>
              <w:right w:val="nil"/>
            </w:tcBorders>
            <w:vAlign w:val="center"/>
            <w:hideMark/>
          </w:tcPr>
          <w:p w14:paraId="6755C796" w14:textId="77777777" w:rsidR="00F858E2" w:rsidRPr="00F858E2" w:rsidRDefault="00F858E2" w:rsidP="00925536">
            <w:pPr>
              <w:autoSpaceDE w:val="0"/>
              <w:autoSpaceDN w:val="0"/>
              <w:adjustRightInd w:val="0"/>
              <w:spacing w:line="276" w:lineRule="auto"/>
              <w:rPr>
                <w:rFonts w:ascii="Corbel" w:hAnsi="Corbel" w:cs="AgencyFB-Reg"/>
                <w:b/>
                <w:szCs w:val="18"/>
              </w:rPr>
            </w:pPr>
          </w:p>
        </w:tc>
        <w:tc>
          <w:tcPr>
            <w:tcW w:w="3045" w:type="dxa"/>
            <w:tcBorders>
              <w:top w:val="nil"/>
              <w:left w:val="nil"/>
              <w:bottom w:val="nil"/>
              <w:right w:val="nil"/>
            </w:tcBorders>
            <w:vAlign w:val="center"/>
            <w:hideMark/>
          </w:tcPr>
          <w:p w14:paraId="60D6AB2B" w14:textId="0F0F9CD5" w:rsidR="00F858E2" w:rsidRPr="00972740" w:rsidRDefault="00F858E2" w:rsidP="00925536">
            <w:pPr>
              <w:autoSpaceDE w:val="0"/>
              <w:autoSpaceDN w:val="0"/>
              <w:adjustRightInd w:val="0"/>
              <w:spacing w:line="276" w:lineRule="auto"/>
              <w:rPr>
                <w:rFonts w:ascii="Corbel" w:hAnsi="Corbel" w:cs="AgencyFB-Reg"/>
                <w:szCs w:val="18"/>
                <w:lang w:val="nl"/>
              </w:rPr>
            </w:pPr>
            <w:r w:rsidRPr="00972740">
              <w:rPr>
                <w:rFonts w:ascii="Corbel" w:hAnsi="Corbel" w:cs="AgencyFB-Reg"/>
                <w:szCs w:val="18"/>
                <w:lang w:val="nl"/>
              </w:rPr>
              <w:t>G</w:t>
            </w:r>
            <w:r w:rsidR="00271B74" w:rsidRPr="00972740">
              <w:rPr>
                <w:rFonts w:ascii="Corbel" w:hAnsi="Corbel" w:cs="AgencyFB-Reg"/>
                <w:szCs w:val="18"/>
                <w:lang w:val="nl"/>
              </w:rPr>
              <w:t>5</w:t>
            </w:r>
            <w:r w:rsidRPr="00972740">
              <w:rPr>
                <w:rFonts w:ascii="Corbel" w:hAnsi="Corbel" w:cs="AgencyFB-Reg"/>
                <w:szCs w:val="18"/>
                <w:lang w:val="nl"/>
              </w:rPr>
              <w:t xml:space="preserve"> Presentatie</w:t>
            </w:r>
          </w:p>
        </w:tc>
        <w:tc>
          <w:tcPr>
            <w:tcW w:w="3440" w:type="dxa"/>
            <w:tcBorders>
              <w:top w:val="nil"/>
              <w:left w:val="nil"/>
              <w:bottom w:val="nil"/>
              <w:right w:val="single" w:sz="12" w:space="0" w:color="000000"/>
            </w:tcBorders>
            <w:vAlign w:val="center"/>
            <w:hideMark/>
          </w:tcPr>
          <w:p w14:paraId="26717D1F" w14:textId="3C5BFE99" w:rsidR="00F858E2" w:rsidRPr="00972740" w:rsidRDefault="00C03FB6" w:rsidP="00925536">
            <w:pPr>
              <w:autoSpaceDE w:val="0"/>
              <w:autoSpaceDN w:val="0"/>
              <w:adjustRightInd w:val="0"/>
              <w:spacing w:line="276" w:lineRule="auto"/>
              <w:rPr>
                <w:rFonts w:ascii="Corbel" w:hAnsi="Corbel" w:cs="AgencyFB-Reg"/>
                <w:b/>
                <w:szCs w:val="18"/>
                <w:lang w:val="nl"/>
              </w:rPr>
            </w:pPr>
            <w:r w:rsidRPr="00972740">
              <w:rPr>
                <w:rFonts w:ascii="Corbel" w:hAnsi="Corbel" w:cs="AgencyFB-Reg"/>
                <w:b/>
                <w:szCs w:val="18"/>
                <w:lang w:val="nl"/>
              </w:rPr>
              <w:t>1</w:t>
            </w:r>
            <w:r w:rsidR="00605BD0" w:rsidRPr="00972740">
              <w:rPr>
                <w:rFonts w:ascii="Corbel" w:hAnsi="Corbel" w:cs="AgencyFB-Reg"/>
                <w:b/>
                <w:szCs w:val="18"/>
                <w:lang w:val="nl"/>
              </w:rPr>
              <w:t>5</w:t>
            </w:r>
          </w:p>
        </w:tc>
      </w:tr>
      <w:tr w:rsidR="00F858E2" w:rsidRPr="00F858E2" w14:paraId="319933AD" w14:textId="77777777" w:rsidTr="00C42FA1">
        <w:trPr>
          <w:trHeight w:val="375"/>
        </w:trPr>
        <w:tc>
          <w:tcPr>
            <w:tcW w:w="2587" w:type="dxa"/>
            <w:tcBorders>
              <w:top w:val="nil"/>
              <w:left w:val="single" w:sz="12" w:space="0" w:color="000000"/>
              <w:bottom w:val="nil"/>
              <w:right w:val="nil"/>
            </w:tcBorders>
            <w:vAlign w:val="center"/>
            <w:hideMark/>
          </w:tcPr>
          <w:p w14:paraId="3F01404C" w14:textId="40B01B5A" w:rsidR="00F858E2" w:rsidRPr="00F858E2" w:rsidRDefault="00F858E2" w:rsidP="00925536">
            <w:pPr>
              <w:autoSpaceDE w:val="0"/>
              <w:autoSpaceDN w:val="0"/>
              <w:adjustRightInd w:val="0"/>
              <w:spacing w:line="276" w:lineRule="auto"/>
              <w:rPr>
                <w:rFonts w:ascii="Corbel" w:hAnsi="Corbel" w:cs="AgencyFB-Reg"/>
                <w:b/>
                <w:szCs w:val="18"/>
                <w:lang w:val="nl"/>
              </w:rPr>
            </w:pPr>
            <w:r w:rsidRPr="00F858E2">
              <w:rPr>
                <w:rFonts w:ascii="Corbel" w:hAnsi="Corbel" w:cs="AgencyFB-Reg"/>
                <w:b/>
                <w:szCs w:val="18"/>
                <w:lang w:val="nl"/>
              </w:rPr>
              <w:t>Prijs</w:t>
            </w:r>
            <w:r w:rsidR="00E93E00">
              <w:rPr>
                <w:rFonts w:ascii="Corbel" w:hAnsi="Corbel" w:cs="AgencyFB-Reg"/>
                <w:b/>
                <w:szCs w:val="18"/>
                <w:lang w:val="nl"/>
              </w:rPr>
              <w:t xml:space="preserve"> G6</w:t>
            </w:r>
          </w:p>
        </w:tc>
        <w:tc>
          <w:tcPr>
            <w:tcW w:w="3045" w:type="dxa"/>
            <w:tcBorders>
              <w:top w:val="nil"/>
              <w:left w:val="nil"/>
              <w:bottom w:val="nil"/>
              <w:right w:val="nil"/>
            </w:tcBorders>
            <w:vAlign w:val="center"/>
            <w:hideMark/>
          </w:tcPr>
          <w:p w14:paraId="2E0C828C" w14:textId="2D20E8F0" w:rsidR="003C4C4A" w:rsidRPr="00972740" w:rsidRDefault="00F858E2" w:rsidP="003C4C4A">
            <w:pPr>
              <w:autoSpaceDE w:val="0"/>
              <w:autoSpaceDN w:val="0"/>
              <w:adjustRightInd w:val="0"/>
              <w:spacing w:line="276" w:lineRule="auto"/>
              <w:rPr>
                <w:rFonts w:ascii="Corbel" w:hAnsi="Corbel" w:cs="AgencyFB-Reg"/>
                <w:szCs w:val="18"/>
              </w:rPr>
            </w:pPr>
            <w:r w:rsidRPr="00972740">
              <w:rPr>
                <w:rFonts w:ascii="Corbel" w:hAnsi="Corbel" w:cs="AgencyFB-Reg"/>
                <w:szCs w:val="18"/>
              </w:rPr>
              <w:t>G</w:t>
            </w:r>
            <w:r w:rsidR="003C4C4A" w:rsidRPr="00972740">
              <w:rPr>
                <w:rFonts w:ascii="Corbel" w:hAnsi="Corbel" w:cs="AgencyFB-Reg"/>
                <w:szCs w:val="18"/>
              </w:rPr>
              <w:t>6</w:t>
            </w:r>
            <w:r w:rsidRPr="00972740">
              <w:rPr>
                <w:rFonts w:ascii="Corbel" w:hAnsi="Corbel" w:cs="AgencyFB-Reg"/>
                <w:szCs w:val="18"/>
              </w:rPr>
              <w:t xml:space="preserve"> </w:t>
            </w:r>
            <w:r w:rsidR="003C4C4A" w:rsidRPr="00972740">
              <w:rPr>
                <w:rFonts w:ascii="Corbel" w:hAnsi="Corbel" w:cs="AgencyFB-Reg"/>
                <w:szCs w:val="18"/>
              </w:rPr>
              <w:t>Fictieve inschrijfsom</w:t>
            </w:r>
          </w:p>
          <w:p w14:paraId="30F8EDA8" w14:textId="5839154A" w:rsidR="00F858E2" w:rsidRPr="00972740" w:rsidRDefault="00F858E2" w:rsidP="00925536">
            <w:pPr>
              <w:autoSpaceDE w:val="0"/>
              <w:autoSpaceDN w:val="0"/>
              <w:adjustRightInd w:val="0"/>
              <w:spacing w:line="276" w:lineRule="auto"/>
              <w:rPr>
                <w:rFonts w:ascii="Corbel" w:hAnsi="Corbel" w:cs="AgencyFB-Reg"/>
                <w:szCs w:val="18"/>
              </w:rPr>
            </w:pPr>
          </w:p>
        </w:tc>
        <w:tc>
          <w:tcPr>
            <w:tcW w:w="3440" w:type="dxa"/>
            <w:tcBorders>
              <w:top w:val="nil"/>
              <w:left w:val="nil"/>
              <w:bottom w:val="nil"/>
              <w:right w:val="single" w:sz="12" w:space="0" w:color="000000"/>
            </w:tcBorders>
            <w:vAlign w:val="center"/>
            <w:hideMark/>
          </w:tcPr>
          <w:p w14:paraId="287BD4A3" w14:textId="6C9BE18B" w:rsidR="00F858E2" w:rsidRPr="00972740" w:rsidRDefault="00C03FB6" w:rsidP="00925536">
            <w:pPr>
              <w:autoSpaceDE w:val="0"/>
              <w:autoSpaceDN w:val="0"/>
              <w:adjustRightInd w:val="0"/>
              <w:spacing w:line="276" w:lineRule="auto"/>
              <w:rPr>
                <w:rFonts w:ascii="Corbel" w:hAnsi="Corbel" w:cs="AgencyFB-Reg"/>
                <w:b/>
                <w:szCs w:val="18"/>
                <w:lang w:val="nl"/>
              </w:rPr>
            </w:pPr>
            <w:r w:rsidRPr="00972740">
              <w:rPr>
                <w:rFonts w:ascii="Corbel" w:hAnsi="Corbel" w:cs="AgencyFB-Reg"/>
                <w:b/>
                <w:szCs w:val="18"/>
                <w:lang w:val="nl"/>
              </w:rPr>
              <w:t>2</w:t>
            </w:r>
            <w:r w:rsidR="00F858E2" w:rsidRPr="00972740">
              <w:rPr>
                <w:rFonts w:ascii="Corbel" w:hAnsi="Corbel" w:cs="AgencyFB-Reg"/>
                <w:b/>
                <w:szCs w:val="18"/>
                <w:lang w:val="nl"/>
              </w:rPr>
              <w:t>0</w:t>
            </w:r>
          </w:p>
        </w:tc>
      </w:tr>
      <w:tr w:rsidR="00F858E2" w:rsidRPr="00F858E2" w14:paraId="1056E39D" w14:textId="77777777" w:rsidTr="00C42FA1">
        <w:trPr>
          <w:trHeight w:val="375"/>
        </w:trPr>
        <w:tc>
          <w:tcPr>
            <w:tcW w:w="5632" w:type="dxa"/>
            <w:gridSpan w:val="2"/>
            <w:tcBorders>
              <w:top w:val="nil"/>
              <w:left w:val="single" w:sz="12" w:space="0" w:color="000000"/>
              <w:bottom w:val="single" w:sz="12" w:space="0" w:color="000000"/>
              <w:right w:val="nil"/>
            </w:tcBorders>
            <w:vAlign w:val="center"/>
            <w:hideMark/>
          </w:tcPr>
          <w:p w14:paraId="5D60521B" w14:textId="77777777" w:rsidR="00F858E2" w:rsidRPr="00F858E2" w:rsidRDefault="00F858E2" w:rsidP="00925536">
            <w:pPr>
              <w:autoSpaceDE w:val="0"/>
              <w:autoSpaceDN w:val="0"/>
              <w:adjustRightInd w:val="0"/>
              <w:spacing w:line="276" w:lineRule="auto"/>
              <w:rPr>
                <w:rFonts w:ascii="Corbel" w:hAnsi="Corbel" w:cs="AgencyFB-Reg"/>
                <w:b/>
                <w:szCs w:val="18"/>
                <w:lang w:val="nl"/>
              </w:rPr>
            </w:pPr>
            <w:r w:rsidRPr="00F858E2">
              <w:rPr>
                <w:rFonts w:ascii="Corbel" w:hAnsi="Corbel" w:cs="AgencyFB-Reg"/>
                <w:b/>
                <w:szCs w:val="18"/>
                <w:lang w:val="nl"/>
              </w:rPr>
              <w:t>Totaal</w:t>
            </w:r>
          </w:p>
        </w:tc>
        <w:tc>
          <w:tcPr>
            <w:tcW w:w="3440" w:type="dxa"/>
            <w:tcBorders>
              <w:top w:val="nil"/>
              <w:left w:val="nil"/>
              <w:bottom w:val="single" w:sz="12" w:space="0" w:color="000000"/>
              <w:right w:val="single" w:sz="12" w:space="0" w:color="000000"/>
            </w:tcBorders>
            <w:vAlign w:val="center"/>
            <w:hideMark/>
          </w:tcPr>
          <w:p w14:paraId="533AC2FA" w14:textId="77777777" w:rsidR="00F858E2" w:rsidRPr="00F858E2" w:rsidRDefault="00F858E2" w:rsidP="00925536">
            <w:pPr>
              <w:autoSpaceDE w:val="0"/>
              <w:autoSpaceDN w:val="0"/>
              <w:adjustRightInd w:val="0"/>
              <w:spacing w:line="276" w:lineRule="auto"/>
              <w:rPr>
                <w:rFonts w:ascii="Corbel" w:hAnsi="Corbel" w:cs="AgencyFB-Reg"/>
                <w:b/>
                <w:szCs w:val="18"/>
                <w:lang w:val="nl"/>
              </w:rPr>
            </w:pPr>
            <w:r w:rsidRPr="00F858E2">
              <w:rPr>
                <w:rFonts w:ascii="Corbel" w:hAnsi="Corbel" w:cs="AgencyFB-Reg"/>
                <w:b/>
                <w:szCs w:val="18"/>
                <w:lang w:val="nl"/>
              </w:rPr>
              <w:t>100</w:t>
            </w:r>
          </w:p>
        </w:tc>
      </w:tr>
    </w:tbl>
    <w:p w14:paraId="7066BC00" w14:textId="77777777" w:rsidR="00F858E2" w:rsidRPr="00F858E2" w:rsidRDefault="00F858E2" w:rsidP="00925536">
      <w:pPr>
        <w:autoSpaceDE w:val="0"/>
        <w:autoSpaceDN w:val="0"/>
        <w:adjustRightInd w:val="0"/>
        <w:spacing w:line="276" w:lineRule="auto"/>
        <w:rPr>
          <w:rFonts w:ascii="Corbel" w:hAnsi="Corbel" w:cs="AgencyFB-Reg"/>
          <w:szCs w:val="18"/>
        </w:rPr>
      </w:pPr>
    </w:p>
    <w:p w14:paraId="30472E28" w14:textId="36524024"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Voor de </w:t>
      </w:r>
      <w:r w:rsidRPr="00614C67">
        <w:rPr>
          <w:rFonts w:ascii="Corbel" w:hAnsi="Corbel" w:cs="AgencyFB-Reg"/>
          <w:szCs w:val="18"/>
        </w:rPr>
        <w:t>kwaliteitscriteria G1</w:t>
      </w:r>
      <w:r w:rsidR="009E0787" w:rsidRPr="00614C67">
        <w:rPr>
          <w:rFonts w:ascii="Corbel" w:hAnsi="Corbel" w:cs="AgencyFB-Reg"/>
          <w:szCs w:val="18"/>
        </w:rPr>
        <w:t xml:space="preserve">, </w:t>
      </w:r>
      <w:r w:rsidRPr="00614C67">
        <w:rPr>
          <w:rFonts w:ascii="Corbel" w:hAnsi="Corbel" w:cs="AgencyFB-Reg"/>
          <w:szCs w:val="18"/>
        </w:rPr>
        <w:t xml:space="preserve">G2 </w:t>
      </w:r>
      <w:r w:rsidR="009E0787" w:rsidRPr="00614C67">
        <w:rPr>
          <w:rFonts w:ascii="Corbel" w:hAnsi="Corbel" w:cs="AgencyFB-Reg"/>
          <w:szCs w:val="18"/>
        </w:rPr>
        <w:t xml:space="preserve">G3 en G4 </w:t>
      </w:r>
      <w:r w:rsidRPr="00614C67">
        <w:rPr>
          <w:rFonts w:ascii="Corbel" w:hAnsi="Corbel" w:cs="AgencyFB-Reg"/>
          <w:szCs w:val="18"/>
        </w:rPr>
        <w:t>hanteert</w:t>
      </w:r>
      <w:r w:rsidRPr="00F858E2">
        <w:rPr>
          <w:rFonts w:ascii="Corbel" w:hAnsi="Corbel" w:cs="AgencyFB-Reg"/>
          <w:szCs w:val="18"/>
        </w:rPr>
        <w:t xml:space="preserve"> Aanbestede</w:t>
      </w:r>
      <w:r w:rsidR="00C912FC">
        <w:rPr>
          <w:rFonts w:ascii="Corbel" w:hAnsi="Corbel" w:cs="AgencyFB-Reg"/>
          <w:szCs w:val="18"/>
        </w:rPr>
        <w:t>nde dienst</w:t>
      </w:r>
      <w:r w:rsidRPr="00F858E2">
        <w:rPr>
          <w:rFonts w:ascii="Corbel" w:hAnsi="Corbel" w:cs="AgencyFB-Reg"/>
          <w:szCs w:val="18"/>
        </w:rPr>
        <w:t xml:space="preserve"> de volgende beoordelingstabel:</w:t>
      </w:r>
    </w:p>
    <w:p w14:paraId="35C28C93" w14:textId="77777777" w:rsidR="00F858E2" w:rsidRPr="00F858E2" w:rsidRDefault="00F858E2" w:rsidP="00925536">
      <w:pPr>
        <w:autoSpaceDE w:val="0"/>
        <w:autoSpaceDN w:val="0"/>
        <w:adjustRightInd w:val="0"/>
        <w:spacing w:line="276" w:lineRule="auto"/>
        <w:rPr>
          <w:rFonts w:ascii="Corbel" w:hAnsi="Corbel" w:cs="AgencyFB-Reg"/>
          <w:szCs w:val="18"/>
        </w:rPr>
      </w:pPr>
    </w:p>
    <w:tbl>
      <w:tblPr>
        <w:tblW w:w="10216" w:type="dxa"/>
        <w:tblInd w:w="-10" w:type="dxa"/>
        <w:tblBorders>
          <w:top w:val="single" w:sz="8" w:space="0" w:color="A3A3A3"/>
          <w:left w:val="single" w:sz="8" w:space="0" w:color="A3A3A3"/>
          <w:bottom w:val="single" w:sz="8" w:space="0" w:color="A3A3A3"/>
          <w:right w:val="single" w:sz="8" w:space="0" w:color="A3A3A3"/>
        </w:tblBorders>
        <w:tblLayout w:type="fixed"/>
        <w:tblCellMar>
          <w:left w:w="0" w:type="dxa"/>
          <w:right w:w="0" w:type="dxa"/>
        </w:tblCellMar>
        <w:tblLook w:val="04A0" w:firstRow="1" w:lastRow="0" w:firstColumn="1" w:lastColumn="0" w:noHBand="0" w:noVBand="1"/>
      </w:tblPr>
      <w:tblGrid>
        <w:gridCol w:w="1262"/>
        <w:gridCol w:w="723"/>
        <w:gridCol w:w="709"/>
        <w:gridCol w:w="708"/>
        <w:gridCol w:w="709"/>
        <w:gridCol w:w="6105"/>
      </w:tblGrid>
      <w:tr w:rsidR="004F69AA" w:rsidRPr="00F858E2" w14:paraId="1D034134" w14:textId="77777777" w:rsidTr="00614C67">
        <w:trPr>
          <w:trHeight w:val="312"/>
        </w:trPr>
        <w:tc>
          <w:tcPr>
            <w:tcW w:w="1262" w:type="dxa"/>
            <w:tcBorders>
              <w:top w:val="single" w:sz="8" w:space="0" w:color="A3A3A3"/>
              <w:left w:val="single" w:sz="8" w:space="0" w:color="A3A3A3"/>
              <w:bottom w:val="single" w:sz="8" w:space="0" w:color="A3A3A3"/>
              <w:right w:val="single" w:sz="8" w:space="0" w:color="A3A3A3"/>
            </w:tcBorders>
            <w:shd w:val="clear" w:color="auto" w:fill="A6A6A6"/>
            <w:tcMar>
              <w:top w:w="80" w:type="dxa"/>
              <w:left w:w="80" w:type="dxa"/>
              <w:bottom w:w="80" w:type="dxa"/>
              <w:right w:w="80" w:type="dxa"/>
            </w:tcMar>
            <w:hideMark/>
          </w:tcPr>
          <w:p w14:paraId="0397A74B" w14:textId="77777777" w:rsidR="0058611E" w:rsidRPr="00F858E2" w:rsidRDefault="0058611E" w:rsidP="00925536">
            <w:pPr>
              <w:autoSpaceDE w:val="0"/>
              <w:autoSpaceDN w:val="0"/>
              <w:adjustRightInd w:val="0"/>
              <w:spacing w:line="276" w:lineRule="auto"/>
              <w:rPr>
                <w:rFonts w:ascii="Corbel" w:hAnsi="Corbel" w:cs="AgencyFB-Reg"/>
                <w:szCs w:val="18"/>
              </w:rPr>
            </w:pPr>
            <w:r w:rsidRPr="00F858E2">
              <w:rPr>
                <w:rFonts w:ascii="Corbel" w:hAnsi="Corbel" w:cs="AgencyFB-Reg"/>
                <w:b/>
                <w:bCs/>
                <w:szCs w:val="18"/>
              </w:rPr>
              <w:t>Schaal</w:t>
            </w:r>
          </w:p>
        </w:tc>
        <w:tc>
          <w:tcPr>
            <w:tcW w:w="723" w:type="dxa"/>
            <w:tcBorders>
              <w:top w:val="single" w:sz="8" w:space="0" w:color="A3A3A3"/>
              <w:left w:val="single" w:sz="8" w:space="0" w:color="A3A3A3"/>
              <w:bottom w:val="single" w:sz="8" w:space="0" w:color="A3A3A3"/>
              <w:right w:val="single" w:sz="8" w:space="0" w:color="A3A3A3"/>
            </w:tcBorders>
            <w:shd w:val="clear" w:color="auto" w:fill="A6A6A6"/>
            <w:hideMark/>
          </w:tcPr>
          <w:p w14:paraId="6BF98B16" w14:textId="77777777" w:rsidR="0058611E" w:rsidRPr="00F858E2" w:rsidRDefault="0058611E" w:rsidP="00925536">
            <w:pPr>
              <w:autoSpaceDE w:val="0"/>
              <w:autoSpaceDN w:val="0"/>
              <w:adjustRightInd w:val="0"/>
              <w:spacing w:line="276" w:lineRule="auto"/>
              <w:rPr>
                <w:rFonts w:ascii="Corbel" w:hAnsi="Corbel" w:cs="AgencyFB-Reg"/>
                <w:b/>
                <w:bCs/>
                <w:szCs w:val="18"/>
              </w:rPr>
            </w:pPr>
            <w:r w:rsidRPr="00F858E2">
              <w:rPr>
                <w:rFonts w:ascii="Corbel" w:hAnsi="Corbel" w:cs="AgencyFB-Reg"/>
                <w:b/>
                <w:bCs/>
                <w:szCs w:val="18"/>
              </w:rPr>
              <w:t xml:space="preserve">    G1</w:t>
            </w:r>
          </w:p>
        </w:tc>
        <w:tc>
          <w:tcPr>
            <w:tcW w:w="709" w:type="dxa"/>
            <w:tcBorders>
              <w:top w:val="single" w:sz="8" w:space="0" w:color="A3A3A3"/>
              <w:left w:val="single" w:sz="8" w:space="0" w:color="A3A3A3"/>
              <w:bottom w:val="single" w:sz="8" w:space="0" w:color="A3A3A3"/>
              <w:right w:val="single" w:sz="8" w:space="0" w:color="A3A3A3"/>
            </w:tcBorders>
            <w:shd w:val="clear" w:color="auto" w:fill="A6A6A6"/>
            <w:hideMark/>
          </w:tcPr>
          <w:p w14:paraId="5F59B696" w14:textId="77777777" w:rsidR="0058611E" w:rsidRPr="00F858E2" w:rsidRDefault="0058611E" w:rsidP="00925536">
            <w:pPr>
              <w:autoSpaceDE w:val="0"/>
              <w:autoSpaceDN w:val="0"/>
              <w:adjustRightInd w:val="0"/>
              <w:spacing w:line="276" w:lineRule="auto"/>
              <w:rPr>
                <w:rFonts w:ascii="Corbel" w:hAnsi="Corbel" w:cs="AgencyFB-Reg"/>
                <w:b/>
                <w:bCs/>
                <w:szCs w:val="18"/>
              </w:rPr>
            </w:pPr>
            <w:r w:rsidRPr="00F858E2">
              <w:rPr>
                <w:rFonts w:ascii="Corbel" w:hAnsi="Corbel" w:cs="AgencyFB-Reg"/>
                <w:b/>
                <w:bCs/>
                <w:szCs w:val="18"/>
              </w:rPr>
              <w:t xml:space="preserve">    G2</w:t>
            </w:r>
          </w:p>
        </w:tc>
        <w:tc>
          <w:tcPr>
            <w:tcW w:w="708" w:type="dxa"/>
            <w:tcBorders>
              <w:top w:val="single" w:sz="8" w:space="0" w:color="A3A3A3"/>
              <w:left w:val="single" w:sz="8" w:space="0" w:color="A3A3A3"/>
              <w:bottom w:val="single" w:sz="8" w:space="0" w:color="A3A3A3"/>
              <w:right w:val="single" w:sz="8" w:space="0" w:color="A3A3A3"/>
            </w:tcBorders>
            <w:shd w:val="clear" w:color="auto" w:fill="A6A6A6"/>
          </w:tcPr>
          <w:p w14:paraId="306B5EB2" w14:textId="39BF7070" w:rsidR="0058611E" w:rsidRPr="00F858E2" w:rsidRDefault="0058611E" w:rsidP="004F69AA">
            <w:pPr>
              <w:autoSpaceDE w:val="0"/>
              <w:autoSpaceDN w:val="0"/>
              <w:adjustRightInd w:val="0"/>
              <w:spacing w:line="276" w:lineRule="auto"/>
              <w:jc w:val="center"/>
              <w:rPr>
                <w:rFonts w:ascii="Corbel" w:hAnsi="Corbel" w:cs="AgencyFB-Reg"/>
                <w:b/>
                <w:bCs/>
                <w:szCs w:val="18"/>
              </w:rPr>
            </w:pPr>
            <w:r>
              <w:rPr>
                <w:rFonts w:ascii="Corbel" w:hAnsi="Corbel" w:cs="AgencyFB-Reg"/>
                <w:b/>
                <w:bCs/>
                <w:szCs w:val="18"/>
              </w:rPr>
              <w:t>G3</w:t>
            </w:r>
          </w:p>
        </w:tc>
        <w:tc>
          <w:tcPr>
            <w:tcW w:w="709" w:type="dxa"/>
            <w:tcBorders>
              <w:top w:val="single" w:sz="8" w:space="0" w:color="A3A3A3"/>
              <w:left w:val="single" w:sz="8" w:space="0" w:color="A3A3A3"/>
              <w:bottom w:val="single" w:sz="8" w:space="0" w:color="A3A3A3"/>
              <w:right w:val="single" w:sz="8" w:space="0" w:color="A3A3A3"/>
            </w:tcBorders>
            <w:shd w:val="clear" w:color="auto" w:fill="A6A6A6"/>
          </w:tcPr>
          <w:p w14:paraId="2E1CC0CD" w14:textId="70693DE9" w:rsidR="0058611E" w:rsidRPr="00F858E2" w:rsidRDefault="0058611E" w:rsidP="004F69AA">
            <w:pPr>
              <w:autoSpaceDE w:val="0"/>
              <w:autoSpaceDN w:val="0"/>
              <w:adjustRightInd w:val="0"/>
              <w:spacing w:line="276" w:lineRule="auto"/>
              <w:jc w:val="center"/>
              <w:rPr>
                <w:rFonts w:ascii="Corbel" w:hAnsi="Corbel" w:cs="AgencyFB-Reg"/>
                <w:b/>
                <w:bCs/>
                <w:szCs w:val="18"/>
              </w:rPr>
            </w:pPr>
            <w:r>
              <w:rPr>
                <w:rFonts w:ascii="Corbel" w:hAnsi="Corbel" w:cs="AgencyFB-Reg"/>
                <w:b/>
                <w:bCs/>
                <w:szCs w:val="18"/>
              </w:rPr>
              <w:t>G4</w:t>
            </w:r>
          </w:p>
        </w:tc>
        <w:tc>
          <w:tcPr>
            <w:tcW w:w="6105" w:type="dxa"/>
            <w:tcBorders>
              <w:top w:val="single" w:sz="8" w:space="0" w:color="A3A3A3"/>
              <w:left w:val="single" w:sz="8" w:space="0" w:color="A3A3A3"/>
              <w:bottom w:val="single" w:sz="8" w:space="0" w:color="A3A3A3"/>
              <w:right w:val="single" w:sz="8" w:space="0" w:color="A3A3A3"/>
            </w:tcBorders>
            <w:shd w:val="clear" w:color="auto" w:fill="A6A6A6"/>
            <w:tcMar>
              <w:top w:w="80" w:type="dxa"/>
              <w:left w:w="80" w:type="dxa"/>
              <w:bottom w:w="80" w:type="dxa"/>
              <w:right w:w="80" w:type="dxa"/>
            </w:tcMar>
            <w:hideMark/>
          </w:tcPr>
          <w:p w14:paraId="0FBE9267" w14:textId="1E3D3B68" w:rsidR="0058611E" w:rsidRPr="00F858E2" w:rsidRDefault="0058611E" w:rsidP="00925536">
            <w:pPr>
              <w:autoSpaceDE w:val="0"/>
              <w:autoSpaceDN w:val="0"/>
              <w:adjustRightInd w:val="0"/>
              <w:spacing w:line="276" w:lineRule="auto"/>
              <w:rPr>
                <w:rFonts w:ascii="Corbel" w:hAnsi="Corbel" w:cs="AgencyFB-Reg"/>
                <w:szCs w:val="18"/>
              </w:rPr>
            </w:pPr>
            <w:r w:rsidRPr="00F858E2">
              <w:rPr>
                <w:rFonts w:ascii="Corbel" w:hAnsi="Corbel" w:cs="AgencyFB-Reg"/>
                <w:b/>
                <w:bCs/>
                <w:szCs w:val="18"/>
              </w:rPr>
              <w:t>Beoordeling</w:t>
            </w:r>
          </w:p>
        </w:tc>
      </w:tr>
      <w:tr w:rsidR="002C20B2" w:rsidRPr="00F858E2" w14:paraId="5B2B84A7" w14:textId="77777777" w:rsidTr="002C20B2">
        <w:trPr>
          <w:trHeight w:val="920"/>
        </w:trPr>
        <w:tc>
          <w:tcPr>
            <w:tcW w:w="1262"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0E91BD1" w14:textId="77777777"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Uitstekend</w:t>
            </w:r>
          </w:p>
        </w:tc>
        <w:tc>
          <w:tcPr>
            <w:tcW w:w="723" w:type="dxa"/>
            <w:tcBorders>
              <w:top w:val="single" w:sz="8" w:space="0" w:color="A3A3A3"/>
              <w:left w:val="single" w:sz="8" w:space="0" w:color="A3A3A3"/>
              <w:bottom w:val="single" w:sz="8" w:space="0" w:color="A3A3A3"/>
              <w:right w:val="single" w:sz="8" w:space="0" w:color="A3A3A3"/>
            </w:tcBorders>
          </w:tcPr>
          <w:p w14:paraId="29DCF60C" w14:textId="568BA72D" w:rsidR="00852D9F" w:rsidRPr="00F858E2" w:rsidRDefault="001208D8" w:rsidP="00852D9F">
            <w:pPr>
              <w:autoSpaceDE w:val="0"/>
              <w:autoSpaceDN w:val="0"/>
              <w:adjustRightInd w:val="0"/>
              <w:spacing w:line="276" w:lineRule="auto"/>
              <w:rPr>
                <w:rFonts w:ascii="Corbel" w:hAnsi="Corbel" w:cs="AgencyFB-Reg"/>
                <w:szCs w:val="18"/>
              </w:rPr>
            </w:pPr>
            <w:r>
              <w:rPr>
                <w:rFonts w:ascii="Corbel" w:hAnsi="Corbel" w:cs="AgencyFB-Reg"/>
                <w:szCs w:val="18"/>
              </w:rPr>
              <w:t>25</w:t>
            </w:r>
            <w:r w:rsidR="00852D9F" w:rsidRPr="00F858E2">
              <w:rPr>
                <w:rFonts w:ascii="Corbel" w:hAnsi="Corbel" w:cs="AgencyFB-Reg"/>
                <w:szCs w:val="18"/>
              </w:rPr>
              <w:t xml:space="preserve"> p</w:t>
            </w:r>
            <w:r w:rsidR="00852D9F">
              <w:rPr>
                <w:rFonts w:ascii="Corbel" w:hAnsi="Corbel" w:cs="AgencyFB-Reg"/>
                <w:szCs w:val="18"/>
              </w:rPr>
              <w:t>u</w:t>
            </w:r>
            <w:r w:rsidR="00852D9F" w:rsidRPr="00F858E2">
              <w:rPr>
                <w:rFonts w:ascii="Corbel" w:hAnsi="Corbel" w:cs="AgencyFB-Reg"/>
                <w:szCs w:val="18"/>
              </w:rPr>
              <w:t>nt</w:t>
            </w:r>
            <w:r w:rsidR="00852D9F">
              <w:rPr>
                <w:rFonts w:ascii="Corbel" w:hAnsi="Corbel" w:cs="AgencyFB-Reg"/>
                <w:szCs w:val="18"/>
              </w:rPr>
              <w:t>en</w:t>
            </w:r>
          </w:p>
        </w:tc>
        <w:tc>
          <w:tcPr>
            <w:tcW w:w="709" w:type="dxa"/>
            <w:tcBorders>
              <w:top w:val="single" w:sz="8" w:space="0" w:color="A3A3A3"/>
              <w:left w:val="single" w:sz="8" w:space="0" w:color="A3A3A3"/>
              <w:bottom w:val="single" w:sz="8" w:space="0" w:color="A3A3A3"/>
              <w:right w:val="single" w:sz="8" w:space="0" w:color="A3A3A3"/>
            </w:tcBorders>
            <w:hideMark/>
          </w:tcPr>
          <w:p w14:paraId="1CD7EB06" w14:textId="2A42B098" w:rsidR="00852D9F" w:rsidRPr="00F858E2" w:rsidRDefault="001208D8" w:rsidP="00852D9F">
            <w:pPr>
              <w:autoSpaceDE w:val="0"/>
              <w:autoSpaceDN w:val="0"/>
              <w:adjustRightInd w:val="0"/>
              <w:spacing w:line="276" w:lineRule="auto"/>
              <w:rPr>
                <w:rFonts w:ascii="Corbel" w:hAnsi="Corbel" w:cs="AgencyFB-Reg"/>
                <w:szCs w:val="18"/>
              </w:rPr>
            </w:pPr>
            <w:r>
              <w:rPr>
                <w:rFonts w:ascii="Corbel" w:hAnsi="Corbel" w:cs="AgencyFB-Reg"/>
                <w:szCs w:val="18"/>
              </w:rPr>
              <w:t>10</w:t>
            </w:r>
            <w:r w:rsidR="00852D9F" w:rsidRPr="00F858E2">
              <w:rPr>
                <w:rFonts w:ascii="Corbel" w:hAnsi="Corbel" w:cs="AgencyFB-Reg"/>
                <w:szCs w:val="18"/>
              </w:rPr>
              <w:t xml:space="preserve"> p</w:t>
            </w:r>
            <w:r w:rsidR="00852D9F">
              <w:rPr>
                <w:rFonts w:ascii="Corbel" w:hAnsi="Corbel" w:cs="AgencyFB-Reg"/>
                <w:szCs w:val="18"/>
              </w:rPr>
              <w:t>u</w:t>
            </w:r>
            <w:r w:rsidR="00852D9F" w:rsidRPr="00F858E2">
              <w:rPr>
                <w:rFonts w:ascii="Corbel" w:hAnsi="Corbel" w:cs="AgencyFB-Reg"/>
                <w:szCs w:val="18"/>
              </w:rPr>
              <w:t>nt</w:t>
            </w:r>
            <w:r w:rsidR="00852D9F">
              <w:rPr>
                <w:rFonts w:ascii="Corbel" w:hAnsi="Corbel" w:cs="AgencyFB-Reg"/>
                <w:szCs w:val="18"/>
              </w:rPr>
              <w:t>en</w:t>
            </w:r>
          </w:p>
        </w:tc>
        <w:tc>
          <w:tcPr>
            <w:tcW w:w="708" w:type="dxa"/>
            <w:tcBorders>
              <w:top w:val="single" w:sz="8" w:space="0" w:color="A3A3A3"/>
              <w:left w:val="single" w:sz="8" w:space="0" w:color="A3A3A3"/>
              <w:bottom w:val="single" w:sz="8" w:space="0" w:color="A3A3A3"/>
              <w:right w:val="single" w:sz="8" w:space="0" w:color="A3A3A3"/>
            </w:tcBorders>
          </w:tcPr>
          <w:p w14:paraId="4893E227" w14:textId="65FE400D" w:rsidR="00852D9F" w:rsidRPr="00F858E2" w:rsidRDefault="00975498" w:rsidP="00852D9F">
            <w:pPr>
              <w:autoSpaceDE w:val="0"/>
              <w:autoSpaceDN w:val="0"/>
              <w:adjustRightInd w:val="0"/>
              <w:spacing w:line="276" w:lineRule="auto"/>
              <w:rPr>
                <w:rFonts w:ascii="Corbel" w:hAnsi="Corbel" w:cs="AgencyFB-Reg"/>
                <w:szCs w:val="18"/>
              </w:rPr>
            </w:pPr>
            <w:r>
              <w:rPr>
                <w:rFonts w:ascii="Corbel" w:hAnsi="Corbel" w:cs="AgencyFB-Reg"/>
                <w:szCs w:val="18"/>
              </w:rPr>
              <w:t>20 punten</w:t>
            </w:r>
          </w:p>
        </w:tc>
        <w:tc>
          <w:tcPr>
            <w:tcW w:w="709" w:type="dxa"/>
            <w:tcBorders>
              <w:top w:val="single" w:sz="8" w:space="0" w:color="A3A3A3"/>
              <w:left w:val="single" w:sz="8" w:space="0" w:color="A3A3A3"/>
              <w:bottom w:val="single" w:sz="8" w:space="0" w:color="A3A3A3"/>
              <w:right w:val="single" w:sz="8" w:space="0" w:color="A3A3A3"/>
            </w:tcBorders>
          </w:tcPr>
          <w:p w14:paraId="20C932A6" w14:textId="674F7451"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10 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610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26015A8" w14:textId="4FECD65B"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De Inschrijver geeft op het gevraagde in het criterium een volledige, duidelijke toelichting met overtuigende beschrijving van zijn visie (G.1)</w:t>
            </w:r>
            <w:r w:rsidR="004A6E36">
              <w:rPr>
                <w:rFonts w:ascii="Corbel" w:hAnsi="Corbel" w:cs="AgencyFB-Reg"/>
                <w:szCs w:val="18"/>
              </w:rPr>
              <w:t>,</w:t>
            </w:r>
            <w:r w:rsidRPr="00F858E2">
              <w:rPr>
                <w:rFonts w:ascii="Corbel" w:hAnsi="Corbel" w:cs="AgencyFB-Reg"/>
                <w:szCs w:val="18"/>
              </w:rPr>
              <w:t xml:space="preserve"> </w:t>
            </w:r>
            <w:r w:rsidR="004A6E36">
              <w:rPr>
                <w:rFonts w:ascii="Corbel" w:hAnsi="Corbel" w:cs="AgencyFB-Reg"/>
                <w:szCs w:val="18"/>
              </w:rPr>
              <w:t xml:space="preserve">rol van de opdrachtgever (G.2), </w:t>
            </w:r>
            <w:r w:rsidRPr="00F858E2">
              <w:rPr>
                <w:rFonts w:ascii="Corbel" w:hAnsi="Corbel" w:cs="AgencyFB-Reg"/>
                <w:szCs w:val="18"/>
              </w:rPr>
              <w:t>aanpak (G.</w:t>
            </w:r>
            <w:r w:rsidR="004A6E36">
              <w:rPr>
                <w:rFonts w:ascii="Corbel" w:hAnsi="Corbel" w:cs="AgencyFB-Reg"/>
                <w:szCs w:val="18"/>
              </w:rPr>
              <w:t>3</w:t>
            </w:r>
            <w:r w:rsidRPr="00F858E2">
              <w:rPr>
                <w:rFonts w:ascii="Corbel" w:hAnsi="Corbel" w:cs="AgencyFB-Reg"/>
                <w:szCs w:val="18"/>
              </w:rPr>
              <w:t>)</w:t>
            </w:r>
            <w:r w:rsidR="004A6E36">
              <w:rPr>
                <w:rFonts w:ascii="Corbel" w:hAnsi="Corbel" w:cs="AgencyFB-Reg"/>
                <w:szCs w:val="18"/>
              </w:rPr>
              <w:t xml:space="preserve"> en communicatieplan (G.4)</w:t>
            </w:r>
            <w:r w:rsidRPr="00F858E2">
              <w:rPr>
                <w:rFonts w:ascii="Corbel" w:hAnsi="Corbel" w:cs="AgencyFB-Reg"/>
                <w:szCs w:val="18"/>
              </w:rPr>
              <w:t xml:space="preserve">. Inschrijver toont aan proactief te acteren op het gevraagde. De inschrijving beantwoordt in ruime mate aan de </w:t>
            </w:r>
            <w:r w:rsidRPr="00F858E2">
              <w:rPr>
                <w:rFonts w:ascii="Corbel" w:hAnsi="Corbel" w:cs="AgencyFB-Reg"/>
                <w:iCs/>
                <w:szCs w:val="18"/>
              </w:rPr>
              <w:t>doelstellingen van de Aan</w:t>
            </w:r>
            <w:r>
              <w:rPr>
                <w:rFonts w:ascii="Corbel" w:hAnsi="Corbel" w:cs="AgencyFB-Reg"/>
                <w:iCs/>
                <w:szCs w:val="18"/>
              </w:rPr>
              <w:t>bestedende dienst</w:t>
            </w:r>
            <w:r w:rsidRPr="00F858E2">
              <w:rPr>
                <w:rFonts w:ascii="Corbel" w:hAnsi="Corbel" w:cs="AgencyFB-Reg"/>
                <w:iCs/>
                <w:szCs w:val="18"/>
              </w:rPr>
              <w:t>.</w:t>
            </w:r>
          </w:p>
        </w:tc>
      </w:tr>
      <w:tr w:rsidR="002C20B2" w:rsidRPr="00F858E2" w14:paraId="20E14C81" w14:textId="77777777" w:rsidTr="002C20B2">
        <w:trPr>
          <w:trHeight w:val="625"/>
        </w:trPr>
        <w:tc>
          <w:tcPr>
            <w:tcW w:w="1262"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F8CE478" w14:textId="77777777"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Goed</w:t>
            </w:r>
          </w:p>
        </w:tc>
        <w:tc>
          <w:tcPr>
            <w:tcW w:w="723" w:type="dxa"/>
            <w:tcBorders>
              <w:top w:val="single" w:sz="8" w:space="0" w:color="A3A3A3"/>
              <w:left w:val="single" w:sz="8" w:space="0" w:color="A3A3A3"/>
              <w:bottom w:val="single" w:sz="8" w:space="0" w:color="A3A3A3"/>
              <w:right w:val="single" w:sz="8" w:space="0" w:color="A3A3A3"/>
            </w:tcBorders>
          </w:tcPr>
          <w:p w14:paraId="21C2D4A0" w14:textId="3A5EF230" w:rsidR="004F69AA" w:rsidRDefault="002C20B2" w:rsidP="00852D9F">
            <w:pPr>
              <w:autoSpaceDE w:val="0"/>
              <w:autoSpaceDN w:val="0"/>
              <w:adjustRightInd w:val="0"/>
              <w:spacing w:line="276" w:lineRule="auto"/>
              <w:rPr>
                <w:rFonts w:ascii="Corbel" w:hAnsi="Corbel" w:cs="AgencyFB-Reg"/>
                <w:szCs w:val="18"/>
              </w:rPr>
            </w:pPr>
            <w:r>
              <w:rPr>
                <w:rFonts w:ascii="Corbel" w:hAnsi="Corbel" w:cs="AgencyFB-Reg"/>
                <w:szCs w:val="18"/>
              </w:rPr>
              <w:t>20</w:t>
            </w:r>
            <w:r w:rsidR="00852D9F" w:rsidRPr="00F858E2">
              <w:rPr>
                <w:rFonts w:ascii="Corbel" w:hAnsi="Corbel" w:cs="AgencyFB-Reg"/>
                <w:szCs w:val="18"/>
              </w:rPr>
              <w:t xml:space="preserve"> </w:t>
            </w:r>
          </w:p>
          <w:p w14:paraId="4B25955A" w14:textId="3EC18973"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709" w:type="dxa"/>
            <w:tcBorders>
              <w:top w:val="single" w:sz="8" w:space="0" w:color="A3A3A3"/>
              <w:left w:val="single" w:sz="8" w:space="0" w:color="A3A3A3"/>
              <w:bottom w:val="single" w:sz="8" w:space="0" w:color="A3A3A3"/>
              <w:right w:val="single" w:sz="8" w:space="0" w:color="A3A3A3"/>
            </w:tcBorders>
            <w:hideMark/>
          </w:tcPr>
          <w:p w14:paraId="7BDF7BA7" w14:textId="2CF008EE" w:rsidR="00852D9F" w:rsidRPr="00F858E2" w:rsidRDefault="001208D8" w:rsidP="00852D9F">
            <w:pPr>
              <w:autoSpaceDE w:val="0"/>
              <w:autoSpaceDN w:val="0"/>
              <w:adjustRightInd w:val="0"/>
              <w:spacing w:line="276" w:lineRule="auto"/>
              <w:rPr>
                <w:rFonts w:ascii="Corbel" w:hAnsi="Corbel" w:cs="AgencyFB-Reg"/>
                <w:szCs w:val="18"/>
              </w:rPr>
            </w:pPr>
            <w:r>
              <w:rPr>
                <w:rFonts w:ascii="Corbel" w:hAnsi="Corbel" w:cs="AgencyFB-Reg"/>
                <w:szCs w:val="18"/>
              </w:rPr>
              <w:t>8</w:t>
            </w:r>
            <w:r w:rsidR="00852D9F" w:rsidRPr="00F858E2">
              <w:rPr>
                <w:rFonts w:ascii="Corbel" w:hAnsi="Corbel" w:cs="AgencyFB-Reg"/>
                <w:szCs w:val="18"/>
              </w:rPr>
              <w:t xml:space="preserve"> p</w:t>
            </w:r>
            <w:r w:rsidR="00852D9F">
              <w:rPr>
                <w:rFonts w:ascii="Corbel" w:hAnsi="Corbel" w:cs="AgencyFB-Reg"/>
                <w:szCs w:val="18"/>
              </w:rPr>
              <w:t>u</w:t>
            </w:r>
            <w:r w:rsidR="00852D9F" w:rsidRPr="00F858E2">
              <w:rPr>
                <w:rFonts w:ascii="Corbel" w:hAnsi="Corbel" w:cs="AgencyFB-Reg"/>
                <w:szCs w:val="18"/>
              </w:rPr>
              <w:t>nt</w:t>
            </w:r>
            <w:r w:rsidR="00852D9F">
              <w:rPr>
                <w:rFonts w:ascii="Corbel" w:hAnsi="Corbel" w:cs="AgencyFB-Reg"/>
                <w:szCs w:val="18"/>
              </w:rPr>
              <w:t>en</w:t>
            </w:r>
          </w:p>
        </w:tc>
        <w:tc>
          <w:tcPr>
            <w:tcW w:w="708" w:type="dxa"/>
            <w:tcBorders>
              <w:top w:val="single" w:sz="8" w:space="0" w:color="A3A3A3"/>
              <w:left w:val="single" w:sz="8" w:space="0" w:color="A3A3A3"/>
              <w:bottom w:val="single" w:sz="8" w:space="0" w:color="A3A3A3"/>
              <w:right w:val="single" w:sz="8" w:space="0" w:color="A3A3A3"/>
            </w:tcBorders>
          </w:tcPr>
          <w:p w14:paraId="51932860" w14:textId="23D12FB2" w:rsidR="00852D9F" w:rsidRPr="00F858E2" w:rsidRDefault="002C20B2" w:rsidP="00852D9F">
            <w:pPr>
              <w:autoSpaceDE w:val="0"/>
              <w:autoSpaceDN w:val="0"/>
              <w:adjustRightInd w:val="0"/>
              <w:spacing w:line="276" w:lineRule="auto"/>
              <w:rPr>
                <w:rFonts w:ascii="Corbel" w:hAnsi="Corbel" w:cs="AgencyFB-Reg"/>
                <w:szCs w:val="18"/>
              </w:rPr>
            </w:pPr>
            <w:r>
              <w:rPr>
                <w:rFonts w:ascii="Corbel" w:hAnsi="Corbel" w:cs="AgencyFB-Reg"/>
                <w:szCs w:val="18"/>
              </w:rPr>
              <w:t>1</w:t>
            </w:r>
            <w:r w:rsidR="00614C67">
              <w:rPr>
                <w:rFonts w:ascii="Corbel" w:hAnsi="Corbel" w:cs="AgencyFB-Reg"/>
                <w:szCs w:val="18"/>
              </w:rPr>
              <w:t>6</w:t>
            </w:r>
            <w:r>
              <w:rPr>
                <w:rFonts w:ascii="Corbel" w:hAnsi="Corbel" w:cs="AgencyFB-Reg"/>
                <w:szCs w:val="18"/>
              </w:rPr>
              <w:t xml:space="preserve"> punten</w:t>
            </w:r>
          </w:p>
        </w:tc>
        <w:tc>
          <w:tcPr>
            <w:tcW w:w="709" w:type="dxa"/>
            <w:tcBorders>
              <w:top w:val="single" w:sz="8" w:space="0" w:color="A3A3A3"/>
              <w:left w:val="single" w:sz="8" w:space="0" w:color="A3A3A3"/>
              <w:bottom w:val="single" w:sz="8" w:space="0" w:color="A3A3A3"/>
              <w:right w:val="single" w:sz="8" w:space="0" w:color="A3A3A3"/>
            </w:tcBorders>
          </w:tcPr>
          <w:p w14:paraId="0FE2AAE3" w14:textId="6E2E47DA"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8 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610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797AD54" w14:textId="4E0B6F77"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De Inschrijver geeft op het gevraagde in het criterium een volledige, duidelijke toelichting met voldoende beschrijving van zijn visie (G.1)</w:t>
            </w:r>
            <w:r w:rsidR="004A6E36">
              <w:rPr>
                <w:rFonts w:ascii="Corbel" w:hAnsi="Corbel" w:cs="AgencyFB-Reg"/>
                <w:szCs w:val="18"/>
              </w:rPr>
              <w:t>,</w:t>
            </w:r>
            <w:r w:rsidR="004A6E36" w:rsidRPr="004A6E36">
              <w:rPr>
                <w:rFonts w:ascii="Corbel" w:hAnsi="Corbel" w:cs="AgencyFB-Reg"/>
                <w:szCs w:val="18"/>
              </w:rPr>
              <w:t xml:space="preserve"> </w:t>
            </w:r>
            <w:r w:rsidR="004A6E36">
              <w:rPr>
                <w:rFonts w:ascii="Corbel" w:hAnsi="Corbel" w:cs="AgencyFB-Reg"/>
                <w:szCs w:val="18"/>
              </w:rPr>
              <w:t>r</w:t>
            </w:r>
            <w:r w:rsidR="004A6E36" w:rsidRPr="004A6E36">
              <w:rPr>
                <w:rFonts w:ascii="Corbel" w:hAnsi="Corbel" w:cs="AgencyFB-Reg"/>
                <w:szCs w:val="18"/>
              </w:rPr>
              <w:t xml:space="preserve">ol van de opdrachtgever (G.2), aanpak (G.3) en </w:t>
            </w:r>
            <w:r w:rsidR="004A6E36">
              <w:rPr>
                <w:rFonts w:ascii="Corbel" w:hAnsi="Corbel" w:cs="AgencyFB-Reg"/>
                <w:szCs w:val="18"/>
              </w:rPr>
              <w:t>c</w:t>
            </w:r>
            <w:r w:rsidR="004A6E36" w:rsidRPr="004A6E36">
              <w:rPr>
                <w:rFonts w:ascii="Corbel" w:hAnsi="Corbel" w:cs="AgencyFB-Reg"/>
                <w:szCs w:val="18"/>
              </w:rPr>
              <w:t>ommunicatieplan (G.4)</w:t>
            </w:r>
            <w:r w:rsidRPr="00F858E2">
              <w:rPr>
                <w:rFonts w:ascii="Corbel" w:hAnsi="Corbel" w:cs="AgencyFB-Reg"/>
                <w:szCs w:val="18"/>
              </w:rPr>
              <w:t xml:space="preserve">. De inschrijving beantwoordt </w:t>
            </w:r>
            <w:r>
              <w:rPr>
                <w:rFonts w:ascii="Corbel" w:hAnsi="Corbel" w:cs="AgencyFB-Reg"/>
                <w:szCs w:val="18"/>
              </w:rPr>
              <w:t>goed</w:t>
            </w:r>
            <w:r w:rsidRPr="00F858E2">
              <w:rPr>
                <w:rFonts w:ascii="Corbel" w:hAnsi="Corbel" w:cs="AgencyFB-Reg"/>
                <w:szCs w:val="18"/>
              </w:rPr>
              <w:t xml:space="preserve"> aan de </w:t>
            </w:r>
            <w:r w:rsidRPr="00F858E2">
              <w:rPr>
                <w:rFonts w:ascii="Corbel" w:hAnsi="Corbel" w:cs="AgencyFB-Reg"/>
                <w:iCs/>
                <w:szCs w:val="18"/>
              </w:rPr>
              <w:t>doelstellingen van de Aanbes</w:t>
            </w:r>
            <w:r>
              <w:rPr>
                <w:rFonts w:ascii="Corbel" w:hAnsi="Corbel" w:cs="AgencyFB-Reg"/>
                <w:iCs/>
                <w:szCs w:val="18"/>
              </w:rPr>
              <w:t>tedende dienst</w:t>
            </w:r>
            <w:r w:rsidRPr="00F858E2">
              <w:rPr>
                <w:rFonts w:ascii="Corbel" w:hAnsi="Corbel" w:cs="AgencyFB-Reg"/>
                <w:iCs/>
                <w:szCs w:val="18"/>
              </w:rPr>
              <w:t>.</w:t>
            </w:r>
          </w:p>
        </w:tc>
      </w:tr>
      <w:tr w:rsidR="002C20B2" w:rsidRPr="00F858E2" w14:paraId="05B31637" w14:textId="77777777" w:rsidTr="002C20B2">
        <w:trPr>
          <w:trHeight w:val="938"/>
        </w:trPr>
        <w:tc>
          <w:tcPr>
            <w:tcW w:w="1262"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E40B44C" w14:textId="1DFF9FA5" w:rsidR="00852D9F" w:rsidRPr="00F858E2" w:rsidRDefault="00852D9F" w:rsidP="00852D9F">
            <w:pPr>
              <w:autoSpaceDE w:val="0"/>
              <w:autoSpaceDN w:val="0"/>
              <w:adjustRightInd w:val="0"/>
              <w:spacing w:line="276" w:lineRule="auto"/>
              <w:rPr>
                <w:rFonts w:ascii="Corbel" w:hAnsi="Corbel" w:cs="AgencyFB-Reg"/>
                <w:szCs w:val="18"/>
              </w:rPr>
            </w:pPr>
            <w:r>
              <w:rPr>
                <w:rFonts w:ascii="Corbel" w:hAnsi="Corbel" w:cs="AgencyFB-Reg"/>
                <w:szCs w:val="18"/>
              </w:rPr>
              <w:t>Voldoende</w:t>
            </w:r>
          </w:p>
        </w:tc>
        <w:tc>
          <w:tcPr>
            <w:tcW w:w="723" w:type="dxa"/>
            <w:tcBorders>
              <w:top w:val="single" w:sz="8" w:space="0" w:color="A3A3A3"/>
              <w:left w:val="single" w:sz="8" w:space="0" w:color="A3A3A3"/>
              <w:bottom w:val="single" w:sz="8" w:space="0" w:color="A3A3A3"/>
              <w:right w:val="single" w:sz="8" w:space="0" w:color="A3A3A3"/>
            </w:tcBorders>
          </w:tcPr>
          <w:p w14:paraId="522A0018" w14:textId="393D4252" w:rsidR="004F69AA" w:rsidRDefault="002C20B2" w:rsidP="00852D9F">
            <w:pPr>
              <w:autoSpaceDE w:val="0"/>
              <w:autoSpaceDN w:val="0"/>
              <w:adjustRightInd w:val="0"/>
              <w:spacing w:line="276" w:lineRule="auto"/>
              <w:rPr>
                <w:rFonts w:ascii="Corbel" w:hAnsi="Corbel" w:cs="AgencyFB-Reg"/>
                <w:szCs w:val="18"/>
              </w:rPr>
            </w:pPr>
            <w:r>
              <w:rPr>
                <w:rFonts w:ascii="Corbel" w:hAnsi="Corbel" w:cs="AgencyFB-Reg"/>
                <w:szCs w:val="18"/>
              </w:rPr>
              <w:t>15</w:t>
            </w:r>
            <w:r w:rsidR="00852D9F" w:rsidRPr="00F858E2">
              <w:rPr>
                <w:rFonts w:ascii="Corbel" w:hAnsi="Corbel" w:cs="AgencyFB-Reg"/>
                <w:szCs w:val="18"/>
              </w:rPr>
              <w:t xml:space="preserve"> </w:t>
            </w:r>
          </w:p>
          <w:p w14:paraId="1351B3BC" w14:textId="36CC2EBE"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709" w:type="dxa"/>
            <w:tcBorders>
              <w:top w:val="single" w:sz="8" w:space="0" w:color="A3A3A3"/>
              <w:left w:val="single" w:sz="8" w:space="0" w:color="A3A3A3"/>
              <w:bottom w:val="single" w:sz="8" w:space="0" w:color="A3A3A3"/>
              <w:right w:val="single" w:sz="8" w:space="0" w:color="A3A3A3"/>
            </w:tcBorders>
            <w:hideMark/>
          </w:tcPr>
          <w:p w14:paraId="4068EAF8" w14:textId="640D6E5C" w:rsidR="00852D9F" w:rsidRPr="00F858E2" w:rsidRDefault="001208D8" w:rsidP="00852D9F">
            <w:pPr>
              <w:autoSpaceDE w:val="0"/>
              <w:autoSpaceDN w:val="0"/>
              <w:adjustRightInd w:val="0"/>
              <w:spacing w:line="276" w:lineRule="auto"/>
              <w:rPr>
                <w:rFonts w:ascii="Corbel" w:hAnsi="Corbel" w:cs="AgencyFB-Reg"/>
                <w:szCs w:val="18"/>
              </w:rPr>
            </w:pPr>
            <w:r>
              <w:rPr>
                <w:rFonts w:ascii="Corbel" w:hAnsi="Corbel" w:cs="AgencyFB-Reg"/>
                <w:szCs w:val="18"/>
              </w:rPr>
              <w:t>6</w:t>
            </w:r>
            <w:r w:rsidR="00852D9F" w:rsidRPr="00F858E2">
              <w:rPr>
                <w:rFonts w:ascii="Corbel" w:hAnsi="Corbel" w:cs="AgencyFB-Reg"/>
                <w:szCs w:val="18"/>
              </w:rPr>
              <w:t xml:space="preserve"> p</w:t>
            </w:r>
            <w:r w:rsidR="00852D9F">
              <w:rPr>
                <w:rFonts w:ascii="Corbel" w:hAnsi="Corbel" w:cs="AgencyFB-Reg"/>
                <w:szCs w:val="18"/>
              </w:rPr>
              <w:t>u</w:t>
            </w:r>
            <w:r w:rsidR="00852D9F" w:rsidRPr="00F858E2">
              <w:rPr>
                <w:rFonts w:ascii="Corbel" w:hAnsi="Corbel" w:cs="AgencyFB-Reg"/>
                <w:szCs w:val="18"/>
              </w:rPr>
              <w:t>nt</w:t>
            </w:r>
            <w:r w:rsidR="00852D9F">
              <w:rPr>
                <w:rFonts w:ascii="Corbel" w:hAnsi="Corbel" w:cs="AgencyFB-Reg"/>
                <w:szCs w:val="18"/>
              </w:rPr>
              <w:t>en</w:t>
            </w:r>
          </w:p>
        </w:tc>
        <w:tc>
          <w:tcPr>
            <w:tcW w:w="708" w:type="dxa"/>
            <w:tcBorders>
              <w:top w:val="single" w:sz="8" w:space="0" w:color="A3A3A3"/>
              <w:left w:val="single" w:sz="8" w:space="0" w:color="A3A3A3"/>
              <w:bottom w:val="single" w:sz="8" w:space="0" w:color="A3A3A3"/>
              <w:right w:val="single" w:sz="8" w:space="0" w:color="A3A3A3"/>
            </w:tcBorders>
          </w:tcPr>
          <w:p w14:paraId="7987F89C" w14:textId="351F2F3E" w:rsidR="00852D9F" w:rsidRPr="00F858E2" w:rsidRDefault="002C20B2" w:rsidP="00852D9F">
            <w:pPr>
              <w:autoSpaceDE w:val="0"/>
              <w:autoSpaceDN w:val="0"/>
              <w:adjustRightInd w:val="0"/>
              <w:spacing w:line="276" w:lineRule="auto"/>
              <w:rPr>
                <w:rFonts w:ascii="Corbel" w:hAnsi="Corbel" w:cs="AgencyFB-Reg"/>
                <w:szCs w:val="18"/>
              </w:rPr>
            </w:pPr>
            <w:r>
              <w:rPr>
                <w:rFonts w:ascii="Corbel" w:hAnsi="Corbel" w:cs="AgencyFB-Reg"/>
                <w:szCs w:val="18"/>
              </w:rPr>
              <w:t>1</w:t>
            </w:r>
            <w:r w:rsidR="00614C67">
              <w:rPr>
                <w:rFonts w:ascii="Corbel" w:hAnsi="Corbel" w:cs="AgencyFB-Reg"/>
                <w:szCs w:val="18"/>
              </w:rPr>
              <w:t>2</w:t>
            </w:r>
            <w:r>
              <w:rPr>
                <w:rFonts w:ascii="Corbel" w:hAnsi="Corbel" w:cs="AgencyFB-Reg"/>
                <w:szCs w:val="18"/>
              </w:rPr>
              <w:t xml:space="preserve"> punten</w:t>
            </w:r>
          </w:p>
        </w:tc>
        <w:tc>
          <w:tcPr>
            <w:tcW w:w="709" w:type="dxa"/>
            <w:tcBorders>
              <w:top w:val="single" w:sz="8" w:space="0" w:color="A3A3A3"/>
              <w:left w:val="single" w:sz="8" w:space="0" w:color="A3A3A3"/>
              <w:bottom w:val="single" w:sz="8" w:space="0" w:color="A3A3A3"/>
              <w:right w:val="single" w:sz="8" w:space="0" w:color="A3A3A3"/>
            </w:tcBorders>
          </w:tcPr>
          <w:p w14:paraId="2324A3BE" w14:textId="00875CC7"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6 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610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40B045D" w14:textId="27C00E5C" w:rsidR="00852D9F" w:rsidRPr="00F858E2" w:rsidRDefault="00852D9F" w:rsidP="00852D9F">
            <w:pPr>
              <w:autoSpaceDE w:val="0"/>
              <w:autoSpaceDN w:val="0"/>
              <w:adjustRightInd w:val="0"/>
              <w:spacing w:line="276" w:lineRule="auto"/>
              <w:rPr>
                <w:rFonts w:ascii="Corbel" w:hAnsi="Corbel" w:cs="AgencyFB-Reg"/>
                <w:iCs/>
                <w:szCs w:val="18"/>
              </w:rPr>
            </w:pPr>
            <w:r w:rsidRPr="00F858E2">
              <w:rPr>
                <w:rFonts w:ascii="Corbel" w:hAnsi="Corbel" w:cs="AgencyFB-Reg"/>
                <w:szCs w:val="18"/>
              </w:rPr>
              <w:t>De Inschrijver geeft op het gevraagde in het criterium een beperkte toelichting met summiere beschrijving van zijn visie (G.1)</w:t>
            </w:r>
            <w:r w:rsidR="004A6E36">
              <w:rPr>
                <w:rFonts w:ascii="Corbel" w:hAnsi="Corbel" w:cs="AgencyFB-Reg"/>
                <w:szCs w:val="18"/>
              </w:rPr>
              <w:t>,</w:t>
            </w:r>
            <w:r w:rsidRPr="00F858E2">
              <w:rPr>
                <w:rFonts w:ascii="Corbel" w:hAnsi="Corbel" w:cs="AgencyFB-Reg"/>
                <w:szCs w:val="18"/>
              </w:rPr>
              <w:t xml:space="preserve"> </w:t>
            </w:r>
            <w:r w:rsidR="004A6E36" w:rsidRPr="004A6E36">
              <w:rPr>
                <w:rFonts w:ascii="Corbel" w:hAnsi="Corbel" w:cs="AgencyFB-Reg"/>
                <w:szCs w:val="18"/>
              </w:rPr>
              <w:t>rol van de opdrachtgever (G.2), aanpak (G.3) en communicatieplan (G.4)</w:t>
            </w:r>
            <w:r w:rsidRPr="00F858E2">
              <w:rPr>
                <w:rFonts w:ascii="Corbel" w:hAnsi="Corbel" w:cs="AgencyFB-Reg"/>
                <w:szCs w:val="18"/>
              </w:rPr>
              <w:t xml:space="preserve">. De inschrijving beantwoordt </w:t>
            </w:r>
            <w:r>
              <w:rPr>
                <w:rFonts w:ascii="Corbel" w:hAnsi="Corbel" w:cs="AgencyFB-Reg"/>
                <w:szCs w:val="18"/>
              </w:rPr>
              <w:t xml:space="preserve">in mindere mate, maar wel voldoende </w:t>
            </w:r>
            <w:r w:rsidRPr="00F858E2">
              <w:rPr>
                <w:rFonts w:ascii="Corbel" w:hAnsi="Corbel" w:cs="AgencyFB-Reg"/>
                <w:szCs w:val="18"/>
              </w:rPr>
              <w:t xml:space="preserve">aan de </w:t>
            </w:r>
            <w:r w:rsidRPr="00F858E2">
              <w:rPr>
                <w:rFonts w:ascii="Corbel" w:hAnsi="Corbel" w:cs="AgencyFB-Reg"/>
                <w:iCs/>
                <w:szCs w:val="18"/>
              </w:rPr>
              <w:t>doelstellingen van de Aanbested</w:t>
            </w:r>
            <w:r>
              <w:rPr>
                <w:rFonts w:ascii="Corbel" w:hAnsi="Corbel" w:cs="AgencyFB-Reg"/>
                <w:iCs/>
                <w:szCs w:val="18"/>
              </w:rPr>
              <w:t>ende dienst</w:t>
            </w:r>
            <w:r w:rsidRPr="00F858E2">
              <w:rPr>
                <w:rFonts w:ascii="Corbel" w:hAnsi="Corbel" w:cs="AgencyFB-Reg"/>
                <w:iCs/>
                <w:szCs w:val="18"/>
              </w:rPr>
              <w:t>.</w:t>
            </w:r>
          </w:p>
        </w:tc>
      </w:tr>
      <w:tr w:rsidR="002C20B2" w:rsidRPr="00F858E2" w14:paraId="0630096C" w14:textId="77777777" w:rsidTr="002C20B2">
        <w:trPr>
          <w:trHeight w:val="920"/>
        </w:trPr>
        <w:tc>
          <w:tcPr>
            <w:tcW w:w="1262"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267F8D3" w14:textId="77777777"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lastRenderedPageBreak/>
              <w:t>Onvoldoende</w:t>
            </w:r>
          </w:p>
        </w:tc>
        <w:tc>
          <w:tcPr>
            <w:tcW w:w="723" w:type="dxa"/>
            <w:tcBorders>
              <w:top w:val="single" w:sz="8" w:space="0" w:color="A3A3A3"/>
              <w:left w:val="single" w:sz="8" w:space="0" w:color="A3A3A3"/>
              <w:bottom w:val="single" w:sz="8" w:space="0" w:color="A3A3A3"/>
              <w:right w:val="single" w:sz="8" w:space="0" w:color="A3A3A3"/>
            </w:tcBorders>
          </w:tcPr>
          <w:p w14:paraId="55C8F1AA" w14:textId="0D6043DA" w:rsidR="004F69AA" w:rsidRDefault="00166F0F" w:rsidP="00852D9F">
            <w:pPr>
              <w:autoSpaceDE w:val="0"/>
              <w:autoSpaceDN w:val="0"/>
              <w:adjustRightInd w:val="0"/>
              <w:spacing w:line="276" w:lineRule="auto"/>
              <w:rPr>
                <w:rFonts w:ascii="Corbel" w:hAnsi="Corbel" w:cs="AgencyFB-Reg"/>
                <w:szCs w:val="18"/>
              </w:rPr>
            </w:pPr>
            <w:r>
              <w:rPr>
                <w:rFonts w:ascii="Corbel" w:hAnsi="Corbel" w:cs="AgencyFB-Reg"/>
                <w:szCs w:val="18"/>
              </w:rPr>
              <w:t>10</w:t>
            </w:r>
            <w:r w:rsidR="00852D9F" w:rsidRPr="00F858E2">
              <w:rPr>
                <w:rFonts w:ascii="Corbel" w:hAnsi="Corbel" w:cs="AgencyFB-Reg"/>
                <w:szCs w:val="18"/>
              </w:rPr>
              <w:t xml:space="preserve"> </w:t>
            </w:r>
          </w:p>
          <w:p w14:paraId="29C17D03" w14:textId="7DF25C39"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709" w:type="dxa"/>
            <w:tcBorders>
              <w:top w:val="single" w:sz="8" w:space="0" w:color="A3A3A3"/>
              <w:left w:val="single" w:sz="8" w:space="0" w:color="A3A3A3"/>
              <w:bottom w:val="single" w:sz="8" w:space="0" w:color="A3A3A3"/>
              <w:right w:val="single" w:sz="8" w:space="0" w:color="A3A3A3"/>
            </w:tcBorders>
            <w:hideMark/>
          </w:tcPr>
          <w:p w14:paraId="7EE5A511" w14:textId="14B90D65" w:rsidR="00852D9F" w:rsidRPr="00F858E2" w:rsidRDefault="001208D8" w:rsidP="00852D9F">
            <w:pPr>
              <w:autoSpaceDE w:val="0"/>
              <w:autoSpaceDN w:val="0"/>
              <w:adjustRightInd w:val="0"/>
              <w:spacing w:line="276" w:lineRule="auto"/>
              <w:rPr>
                <w:rFonts w:ascii="Corbel" w:hAnsi="Corbel" w:cs="AgencyFB-Reg"/>
                <w:szCs w:val="18"/>
              </w:rPr>
            </w:pPr>
            <w:r>
              <w:rPr>
                <w:rFonts w:ascii="Corbel" w:hAnsi="Corbel" w:cs="AgencyFB-Reg"/>
                <w:szCs w:val="18"/>
              </w:rPr>
              <w:t>4</w:t>
            </w:r>
            <w:r w:rsidR="00852D9F" w:rsidRPr="00F858E2">
              <w:rPr>
                <w:rFonts w:ascii="Corbel" w:hAnsi="Corbel" w:cs="AgencyFB-Reg"/>
                <w:szCs w:val="18"/>
              </w:rPr>
              <w:t xml:space="preserve"> p</w:t>
            </w:r>
            <w:r w:rsidR="00852D9F">
              <w:rPr>
                <w:rFonts w:ascii="Corbel" w:hAnsi="Corbel" w:cs="AgencyFB-Reg"/>
                <w:szCs w:val="18"/>
              </w:rPr>
              <w:t>u</w:t>
            </w:r>
            <w:r w:rsidR="00852D9F" w:rsidRPr="00F858E2">
              <w:rPr>
                <w:rFonts w:ascii="Corbel" w:hAnsi="Corbel" w:cs="AgencyFB-Reg"/>
                <w:szCs w:val="18"/>
              </w:rPr>
              <w:t>nt</w:t>
            </w:r>
            <w:r w:rsidR="00852D9F">
              <w:rPr>
                <w:rFonts w:ascii="Corbel" w:hAnsi="Corbel" w:cs="AgencyFB-Reg"/>
                <w:szCs w:val="18"/>
              </w:rPr>
              <w:t>en</w:t>
            </w:r>
          </w:p>
        </w:tc>
        <w:tc>
          <w:tcPr>
            <w:tcW w:w="708" w:type="dxa"/>
            <w:tcBorders>
              <w:top w:val="single" w:sz="8" w:space="0" w:color="A3A3A3"/>
              <w:left w:val="single" w:sz="8" w:space="0" w:color="A3A3A3"/>
              <w:bottom w:val="single" w:sz="8" w:space="0" w:color="A3A3A3"/>
              <w:right w:val="single" w:sz="8" w:space="0" w:color="A3A3A3"/>
            </w:tcBorders>
          </w:tcPr>
          <w:p w14:paraId="38D228C5" w14:textId="7A2CED46" w:rsidR="00852D9F" w:rsidRPr="00F858E2" w:rsidRDefault="00614C67" w:rsidP="00852D9F">
            <w:pPr>
              <w:autoSpaceDE w:val="0"/>
              <w:autoSpaceDN w:val="0"/>
              <w:adjustRightInd w:val="0"/>
              <w:spacing w:line="276" w:lineRule="auto"/>
              <w:rPr>
                <w:rFonts w:ascii="Corbel" w:hAnsi="Corbel" w:cs="AgencyFB-Reg"/>
                <w:szCs w:val="18"/>
              </w:rPr>
            </w:pPr>
            <w:r>
              <w:rPr>
                <w:rFonts w:ascii="Corbel" w:hAnsi="Corbel" w:cs="AgencyFB-Reg"/>
                <w:szCs w:val="18"/>
              </w:rPr>
              <w:t>8</w:t>
            </w:r>
            <w:r w:rsidR="002C20B2">
              <w:rPr>
                <w:rFonts w:ascii="Corbel" w:hAnsi="Corbel" w:cs="AgencyFB-Reg"/>
                <w:szCs w:val="18"/>
              </w:rPr>
              <w:t xml:space="preserve"> punten</w:t>
            </w:r>
          </w:p>
        </w:tc>
        <w:tc>
          <w:tcPr>
            <w:tcW w:w="709" w:type="dxa"/>
            <w:tcBorders>
              <w:top w:val="single" w:sz="8" w:space="0" w:color="A3A3A3"/>
              <w:left w:val="single" w:sz="8" w:space="0" w:color="A3A3A3"/>
              <w:bottom w:val="single" w:sz="8" w:space="0" w:color="A3A3A3"/>
              <w:right w:val="single" w:sz="8" w:space="0" w:color="A3A3A3"/>
            </w:tcBorders>
          </w:tcPr>
          <w:p w14:paraId="0D0B3C92" w14:textId="63FEE507"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4 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610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AFA7A3B" w14:textId="548A262D"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De Inschrijver geeft op het gevraagde in het criterium visie (G.1)</w:t>
            </w:r>
            <w:r w:rsidR="004A6E36">
              <w:rPr>
                <w:rFonts w:ascii="Corbel" w:hAnsi="Corbel" w:cs="AgencyFB-Reg"/>
                <w:szCs w:val="18"/>
              </w:rPr>
              <w:t>,</w:t>
            </w:r>
            <w:r w:rsidRPr="00F858E2">
              <w:rPr>
                <w:rFonts w:ascii="Corbel" w:hAnsi="Corbel" w:cs="AgencyFB-Reg"/>
                <w:szCs w:val="18"/>
              </w:rPr>
              <w:t xml:space="preserve"> </w:t>
            </w:r>
            <w:r w:rsidR="004A6E36" w:rsidRPr="004A6E36">
              <w:rPr>
                <w:rFonts w:ascii="Corbel" w:hAnsi="Corbel" w:cs="AgencyFB-Reg"/>
                <w:szCs w:val="18"/>
              </w:rPr>
              <w:t>rol van de opdrachtgever (G.2), aanpak (G.3) en communicatieplan (G.4)</w:t>
            </w:r>
            <w:r w:rsidRPr="00F858E2">
              <w:rPr>
                <w:rFonts w:ascii="Corbel" w:hAnsi="Corbel" w:cs="AgencyFB-Reg"/>
                <w:szCs w:val="18"/>
              </w:rPr>
              <w:t xml:space="preserve"> een toelichting met meerdere manco’s ten aanzien van de gevraagde beoordelingsaspecten. De inschrijving beantwoordt onvoldoende aan één of meer de </w:t>
            </w:r>
            <w:r w:rsidRPr="00F858E2">
              <w:rPr>
                <w:rFonts w:ascii="Corbel" w:hAnsi="Corbel" w:cs="AgencyFB-Reg"/>
                <w:iCs/>
                <w:szCs w:val="18"/>
              </w:rPr>
              <w:t>doelstellingen van de Aanbes</w:t>
            </w:r>
            <w:r>
              <w:rPr>
                <w:rFonts w:ascii="Corbel" w:hAnsi="Corbel" w:cs="AgencyFB-Reg"/>
                <w:iCs/>
                <w:szCs w:val="18"/>
              </w:rPr>
              <w:t>tedende dienst</w:t>
            </w:r>
            <w:r w:rsidRPr="00F858E2">
              <w:rPr>
                <w:rFonts w:ascii="Corbel" w:hAnsi="Corbel" w:cs="AgencyFB-Reg"/>
                <w:iCs/>
                <w:szCs w:val="18"/>
              </w:rPr>
              <w:t>.</w:t>
            </w:r>
          </w:p>
        </w:tc>
      </w:tr>
      <w:tr w:rsidR="002C20B2" w:rsidRPr="00F858E2" w14:paraId="78D23D07" w14:textId="77777777" w:rsidTr="002C20B2">
        <w:trPr>
          <w:trHeight w:val="920"/>
        </w:trPr>
        <w:tc>
          <w:tcPr>
            <w:tcW w:w="1262"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BE61B7E" w14:textId="77777777"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Slecht</w:t>
            </w:r>
          </w:p>
        </w:tc>
        <w:tc>
          <w:tcPr>
            <w:tcW w:w="723" w:type="dxa"/>
            <w:tcBorders>
              <w:top w:val="single" w:sz="8" w:space="0" w:color="A3A3A3"/>
              <w:left w:val="single" w:sz="8" w:space="0" w:color="A3A3A3"/>
              <w:bottom w:val="single" w:sz="8" w:space="0" w:color="A3A3A3"/>
              <w:right w:val="single" w:sz="8" w:space="0" w:color="A3A3A3"/>
            </w:tcBorders>
          </w:tcPr>
          <w:p w14:paraId="42C6D16C" w14:textId="77777777" w:rsidR="004F69AA"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0 </w:t>
            </w:r>
          </w:p>
          <w:p w14:paraId="45B9B7DE" w14:textId="09A96650"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709" w:type="dxa"/>
            <w:tcBorders>
              <w:top w:val="single" w:sz="8" w:space="0" w:color="A3A3A3"/>
              <w:left w:val="single" w:sz="8" w:space="0" w:color="A3A3A3"/>
              <w:bottom w:val="single" w:sz="8" w:space="0" w:color="A3A3A3"/>
              <w:right w:val="single" w:sz="8" w:space="0" w:color="A3A3A3"/>
            </w:tcBorders>
            <w:hideMark/>
          </w:tcPr>
          <w:p w14:paraId="00CFACAC" w14:textId="2A5F19D3"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0 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708" w:type="dxa"/>
            <w:tcBorders>
              <w:top w:val="single" w:sz="8" w:space="0" w:color="A3A3A3"/>
              <w:left w:val="single" w:sz="8" w:space="0" w:color="A3A3A3"/>
              <w:bottom w:val="single" w:sz="8" w:space="0" w:color="A3A3A3"/>
              <w:right w:val="single" w:sz="8" w:space="0" w:color="A3A3A3"/>
            </w:tcBorders>
          </w:tcPr>
          <w:p w14:paraId="77722925" w14:textId="267DA269" w:rsidR="00852D9F" w:rsidRPr="00F858E2" w:rsidRDefault="001208D8" w:rsidP="00852D9F">
            <w:pPr>
              <w:autoSpaceDE w:val="0"/>
              <w:autoSpaceDN w:val="0"/>
              <w:adjustRightInd w:val="0"/>
              <w:spacing w:line="276" w:lineRule="auto"/>
              <w:rPr>
                <w:rFonts w:ascii="Corbel" w:hAnsi="Corbel" w:cs="AgencyFB-Reg"/>
                <w:szCs w:val="18"/>
              </w:rPr>
            </w:pPr>
            <w:r>
              <w:rPr>
                <w:rFonts w:ascii="Corbel" w:hAnsi="Corbel" w:cs="AgencyFB-Reg"/>
                <w:szCs w:val="18"/>
              </w:rPr>
              <w:t>0 punten</w:t>
            </w:r>
          </w:p>
        </w:tc>
        <w:tc>
          <w:tcPr>
            <w:tcW w:w="709" w:type="dxa"/>
            <w:tcBorders>
              <w:top w:val="single" w:sz="8" w:space="0" w:color="A3A3A3"/>
              <w:left w:val="single" w:sz="8" w:space="0" w:color="A3A3A3"/>
              <w:bottom w:val="single" w:sz="8" w:space="0" w:color="A3A3A3"/>
              <w:right w:val="single" w:sz="8" w:space="0" w:color="A3A3A3"/>
            </w:tcBorders>
          </w:tcPr>
          <w:p w14:paraId="7DC95AD6" w14:textId="44A53A3A"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0 p</w:t>
            </w:r>
            <w:r>
              <w:rPr>
                <w:rFonts w:ascii="Corbel" w:hAnsi="Corbel" w:cs="AgencyFB-Reg"/>
                <w:szCs w:val="18"/>
              </w:rPr>
              <w:t>u</w:t>
            </w:r>
            <w:r w:rsidRPr="00F858E2">
              <w:rPr>
                <w:rFonts w:ascii="Corbel" w:hAnsi="Corbel" w:cs="AgencyFB-Reg"/>
                <w:szCs w:val="18"/>
              </w:rPr>
              <w:t>nt</w:t>
            </w:r>
            <w:r>
              <w:rPr>
                <w:rFonts w:ascii="Corbel" w:hAnsi="Corbel" w:cs="AgencyFB-Reg"/>
                <w:szCs w:val="18"/>
              </w:rPr>
              <w:t>en</w:t>
            </w:r>
          </w:p>
        </w:tc>
        <w:tc>
          <w:tcPr>
            <w:tcW w:w="6105"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A2000FA" w14:textId="76027120" w:rsidR="00852D9F" w:rsidRPr="00F858E2" w:rsidRDefault="00852D9F" w:rsidP="00852D9F">
            <w:pPr>
              <w:autoSpaceDE w:val="0"/>
              <w:autoSpaceDN w:val="0"/>
              <w:adjustRightInd w:val="0"/>
              <w:spacing w:line="276" w:lineRule="auto"/>
              <w:rPr>
                <w:rFonts w:ascii="Corbel" w:hAnsi="Corbel" w:cs="AgencyFB-Reg"/>
                <w:szCs w:val="18"/>
              </w:rPr>
            </w:pPr>
            <w:r w:rsidRPr="00F858E2">
              <w:rPr>
                <w:rFonts w:ascii="Corbel" w:hAnsi="Corbel" w:cs="AgencyFB-Reg"/>
                <w:szCs w:val="18"/>
              </w:rPr>
              <w:t>De Inschrijver geeft op het gevraagde in het criterium visie (G.1)</w:t>
            </w:r>
            <w:r w:rsidR="004A6E36">
              <w:rPr>
                <w:rFonts w:ascii="Corbel" w:hAnsi="Corbel" w:cs="AgencyFB-Reg"/>
                <w:szCs w:val="18"/>
              </w:rPr>
              <w:t>,</w:t>
            </w:r>
            <w:r w:rsidRPr="00F858E2">
              <w:rPr>
                <w:rFonts w:ascii="Corbel" w:hAnsi="Corbel" w:cs="AgencyFB-Reg"/>
                <w:szCs w:val="18"/>
              </w:rPr>
              <w:t xml:space="preserve"> </w:t>
            </w:r>
            <w:r w:rsidR="004A6E36" w:rsidRPr="004A6E36">
              <w:rPr>
                <w:rFonts w:ascii="Corbel" w:hAnsi="Corbel" w:cs="AgencyFB-Reg"/>
                <w:szCs w:val="18"/>
              </w:rPr>
              <w:t>rol van de opdrachtgever (G.2), aanpak (G.3) en communicatieplan (G.4)</w:t>
            </w:r>
            <w:r w:rsidRPr="00F858E2">
              <w:rPr>
                <w:rFonts w:ascii="Corbel" w:hAnsi="Corbel" w:cs="AgencyFB-Reg"/>
                <w:szCs w:val="18"/>
              </w:rPr>
              <w:t xml:space="preserve"> geen of nauwelijks toelichting. In de beschrijving constateert </w:t>
            </w:r>
            <w:r>
              <w:rPr>
                <w:rFonts w:ascii="Corbel" w:hAnsi="Corbel" w:cs="AgencyFB-Reg"/>
                <w:szCs w:val="18"/>
              </w:rPr>
              <w:t xml:space="preserve">de </w:t>
            </w:r>
            <w:r w:rsidRPr="00F858E2">
              <w:rPr>
                <w:rFonts w:ascii="Corbel" w:hAnsi="Corbel" w:cs="AgencyFB-Reg"/>
                <w:szCs w:val="18"/>
              </w:rPr>
              <w:t>Aanbestede</w:t>
            </w:r>
            <w:r>
              <w:rPr>
                <w:rFonts w:ascii="Corbel" w:hAnsi="Corbel" w:cs="AgencyFB-Reg"/>
                <w:szCs w:val="18"/>
              </w:rPr>
              <w:t>nde dienst</w:t>
            </w:r>
            <w:r w:rsidRPr="00F858E2">
              <w:rPr>
                <w:rFonts w:ascii="Corbel" w:hAnsi="Corbel" w:cs="AgencyFB-Reg"/>
                <w:szCs w:val="18"/>
              </w:rPr>
              <w:t xml:space="preserve"> duidelijke gebreken, manco’s of fouten ten opzichte van de vraagstelling in het criterium. </w:t>
            </w:r>
            <w:r w:rsidRPr="00F858E2">
              <w:rPr>
                <w:rFonts w:ascii="Corbel" w:hAnsi="Corbel" w:cs="AgencyFB-Reg"/>
                <w:iCs/>
                <w:szCs w:val="18"/>
              </w:rPr>
              <w:t>De inschrijving beantwoordt aan geen enkele doelstelling van de Aanbes</w:t>
            </w:r>
            <w:r>
              <w:rPr>
                <w:rFonts w:ascii="Corbel" w:hAnsi="Corbel" w:cs="AgencyFB-Reg"/>
                <w:iCs/>
                <w:szCs w:val="18"/>
              </w:rPr>
              <w:t>tedende dienst</w:t>
            </w:r>
            <w:r w:rsidRPr="00F858E2">
              <w:rPr>
                <w:rFonts w:ascii="Corbel" w:hAnsi="Corbel" w:cs="AgencyFB-Reg"/>
                <w:iCs/>
                <w:szCs w:val="18"/>
              </w:rPr>
              <w:t>.</w:t>
            </w:r>
          </w:p>
        </w:tc>
      </w:tr>
    </w:tbl>
    <w:p w14:paraId="347C226A" w14:textId="77777777" w:rsidR="00F858E2" w:rsidRPr="00F858E2" w:rsidRDefault="00F858E2" w:rsidP="00925536">
      <w:pPr>
        <w:autoSpaceDE w:val="0"/>
        <w:autoSpaceDN w:val="0"/>
        <w:adjustRightInd w:val="0"/>
        <w:spacing w:line="276" w:lineRule="auto"/>
        <w:rPr>
          <w:rFonts w:ascii="Corbel" w:hAnsi="Corbel" w:cs="AgencyFB-Reg"/>
          <w:szCs w:val="18"/>
        </w:rPr>
      </w:pPr>
    </w:p>
    <w:p w14:paraId="19411381" w14:textId="77777777" w:rsidR="00F858E2" w:rsidRPr="00F858E2" w:rsidRDefault="00F858E2" w:rsidP="00925536">
      <w:pPr>
        <w:autoSpaceDE w:val="0"/>
        <w:autoSpaceDN w:val="0"/>
        <w:adjustRightInd w:val="0"/>
        <w:spacing w:line="276" w:lineRule="auto"/>
        <w:rPr>
          <w:rFonts w:ascii="Corbel" w:hAnsi="Corbel" w:cs="AgencyFB-Reg"/>
          <w:szCs w:val="18"/>
        </w:rPr>
      </w:pPr>
    </w:p>
    <w:p w14:paraId="7095EAEA" w14:textId="5DEF19AD"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Voor het </w:t>
      </w:r>
      <w:r w:rsidRPr="004E14FC">
        <w:rPr>
          <w:rFonts w:ascii="Corbel" w:hAnsi="Corbel" w:cs="AgencyFB-Reg"/>
          <w:szCs w:val="18"/>
        </w:rPr>
        <w:t>kwaliteitscriterium G</w:t>
      </w:r>
      <w:r w:rsidR="009C2FFF" w:rsidRPr="004E14FC">
        <w:rPr>
          <w:rFonts w:ascii="Corbel" w:hAnsi="Corbel" w:cs="AgencyFB-Reg"/>
          <w:szCs w:val="18"/>
        </w:rPr>
        <w:t>5</w:t>
      </w:r>
      <w:r w:rsidRPr="004E14FC">
        <w:rPr>
          <w:rFonts w:ascii="Corbel" w:hAnsi="Corbel" w:cs="AgencyFB-Reg"/>
          <w:szCs w:val="18"/>
        </w:rPr>
        <w:t xml:space="preserve"> Presentatie</w:t>
      </w:r>
      <w:r w:rsidRPr="00F858E2">
        <w:rPr>
          <w:rFonts w:ascii="Corbel" w:hAnsi="Corbel" w:cs="AgencyFB-Reg"/>
          <w:szCs w:val="18"/>
        </w:rPr>
        <w:t xml:space="preserve"> hanteert </w:t>
      </w:r>
      <w:r w:rsidR="00985240">
        <w:rPr>
          <w:rFonts w:ascii="Corbel" w:hAnsi="Corbel" w:cs="AgencyFB-Reg"/>
          <w:szCs w:val="18"/>
        </w:rPr>
        <w:t xml:space="preserve">de </w:t>
      </w:r>
      <w:r w:rsidRPr="00F858E2">
        <w:rPr>
          <w:rFonts w:ascii="Corbel" w:hAnsi="Corbel" w:cs="AgencyFB-Reg"/>
          <w:szCs w:val="18"/>
        </w:rPr>
        <w:t>Aanbestede</w:t>
      </w:r>
      <w:r w:rsidR="00985240">
        <w:rPr>
          <w:rFonts w:ascii="Corbel" w:hAnsi="Corbel" w:cs="AgencyFB-Reg"/>
          <w:szCs w:val="18"/>
        </w:rPr>
        <w:t>nde dienst</w:t>
      </w:r>
      <w:r w:rsidRPr="00F858E2">
        <w:rPr>
          <w:rFonts w:ascii="Corbel" w:hAnsi="Corbel" w:cs="AgencyFB-Reg"/>
          <w:szCs w:val="18"/>
        </w:rPr>
        <w:t xml:space="preserve"> de volgende beoordelingstabel:</w:t>
      </w:r>
    </w:p>
    <w:p w14:paraId="426215E8" w14:textId="77777777" w:rsidR="00F858E2" w:rsidRPr="00F858E2" w:rsidRDefault="00F858E2" w:rsidP="00925536">
      <w:pPr>
        <w:autoSpaceDE w:val="0"/>
        <w:autoSpaceDN w:val="0"/>
        <w:adjustRightInd w:val="0"/>
        <w:spacing w:line="276" w:lineRule="auto"/>
        <w:rPr>
          <w:rFonts w:ascii="Corbel" w:hAnsi="Corbel" w:cs="AgencyFB-Reg"/>
          <w:szCs w:val="18"/>
        </w:rPr>
      </w:pPr>
    </w:p>
    <w:tbl>
      <w:tblPr>
        <w:tblW w:w="9072" w:type="dxa"/>
        <w:tblInd w:w="-10" w:type="dxa"/>
        <w:tblBorders>
          <w:top w:val="single" w:sz="8" w:space="0" w:color="A3A3A3"/>
          <w:left w:val="single" w:sz="8" w:space="0" w:color="A3A3A3"/>
          <w:bottom w:val="single" w:sz="8" w:space="0" w:color="A3A3A3"/>
          <w:right w:val="single" w:sz="8" w:space="0" w:color="A3A3A3"/>
        </w:tblBorders>
        <w:tblCellMar>
          <w:left w:w="0" w:type="dxa"/>
          <w:right w:w="0" w:type="dxa"/>
        </w:tblCellMar>
        <w:tblLook w:val="04A0" w:firstRow="1" w:lastRow="0" w:firstColumn="1" w:lastColumn="0" w:noHBand="0" w:noVBand="1"/>
      </w:tblPr>
      <w:tblGrid>
        <w:gridCol w:w="1418"/>
        <w:gridCol w:w="1134"/>
        <w:gridCol w:w="6520"/>
      </w:tblGrid>
      <w:tr w:rsidR="00F858E2" w:rsidRPr="00F858E2" w14:paraId="4BCB5145" w14:textId="77777777" w:rsidTr="00131EF2">
        <w:tc>
          <w:tcPr>
            <w:tcW w:w="1418" w:type="dxa"/>
            <w:tcBorders>
              <w:top w:val="single" w:sz="8" w:space="0" w:color="A3A3A3"/>
              <w:left w:val="single" w:sz="8" w:space="0" w:color="A3A3A3"/>
              <w:bottom w:val="single" w:sz="8" w:space="0" w:color="A3A3A3"/>
              <w:right w:val="single" w:sz="8" w:space="0" w:color="A3A3A3"/>
            </w:tcBorders>
            <w:shd w:val="clear" w:color="auto" w:fill="A6A6A6"/>
            <w:tcMar>
              <w:top w:w="80" w:type="dxa"/>
              <w:left w:w="80" w:type="dxa"/>
              <w:bottom w:w="80" w:type="dxa"/>
              <w:right w:w="80" w:type="dxa"/>
            </w:tcMar>
            <w:hideMark/>
          </w:tcPr>
          <w:p w14:paraId="47EF4BB5"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b/>
                <w:bCs/>
                <w:szCs w:val="18"/>
              </w:rPr>
              <w:t>Schaal</w:t>
            </w:r>
          </w:p>
        </w:tc>
        <w:tc>
          <w:tcPr>
            <w:tcW w:w="1134" w:type="dxa"/>
            <w:tcBorders>
              <w:top w:val="single" w:sz="8" w:space="0" w:color="A3A3A3"/>
              <w:left w:val="single" w:sz="8" w:space="0" w:color="A3A3A3"/>
              <w:bottom w:val="single" w:sz="8" w:space="0" w:color="A3A3A3"/>
              <w:right w:val="single" w:sz="8" w:space="0" w:color="A3A3A3"/>
            </w:tcBorders>
            <w:shd w:val="clear" w:color="auto" w:fill="A6A6A6"/>
            <w:hideMark/>
          </w:tcPr>
          <w:p w14:paraId="42384435" w14:textId="16A1FCF1" w:rsidR="00F858E2" w:rsidRPr="00F858E2" w:rsidRDefault="00F858E2" w:rsidP="00925536">
            <w:pPr>
              <w:autoSpaceDE w:val="0"/>
              <w:autoSpaceDN w:val="0"/>
              <w:adjustRightInd w:val="0"/>
              <w:spacing w:line="276" w:lineRule="auto"/>
              <w:rPr>
                <w:rFonts w:ascii="Corbel" w:hAnsi="Corbel" w:cs="AgencyFB-Reg"/>
                <w:b/>
                <w:bCs/>
                <w:szCs w:val="18"/>
              </w:rPr>
            </w:pPr>
            <w:r w:rsidRPr="00F858E2">
              <w:rPr>
                <w:rFonts w:ascii="Corbel" w:hAnsi="Corbel" w:cs="AgencyFB-Reg"/>
                <w:b/>
                <w:bCs/>
                <w:szCs w:val="18"/>
              </w:rPr>
              <w:t xml:space="preserve">    </w:t>
            </w:r>
            <w:r w:rsidR="00273E54">
              <w:rPr>
                <w:rFonts w:ascii="Corbel" w:hAnsi="Corbel" w:cs="AgencyFB-Reg"/>
                <w:b/>
                <w:bCs/>
                <w:szCs w:val="18"/>
              </w:rPr>
              <w:t>G5</w:t>
            </w:r>
          </w:p>
        </w:tc>
        <w:tc>
          <w:tcPr>
            <w:tcW w:w="6520" w:type="dxa"/>
            <w:tcBorders>
              <w:top w:val="single" w:sz="8" w:space="0" w:color="A3A3A3"/>
              <w:left w:val="single" w:sz="8" w:space="0" w:color="A3A3A3"/>
              <w:bottom w:val="single" w:sz="8" w:space="0" w:color="A3A3A3"/>
              <w:right w:val="single" w:sz="8" w:space="0" w:color="A3A3A3"/>
            </w:tcBorders>
            <w:shd w:val="clear" w:color="auto" w:fill="A6A6A6"/>
            <w:tcMar>
              <w:top w:w="80" w:type="dxa"/>
              <w:left w:w="80" w:type="dxa"/>
              <w:bottom w:w="80" w:type="dxa"/>
              <w:right w:w="80" w:type="dxa"/>
            </w:tcMar>
            <w:hideMark/>
          </w:tcPr>
          <w:p w14:paraId="039D7CD9"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b/>
                <w:bCs/>
                <w:szCs w:val="18"/>
              </w:rPr>
              <w:t>Beoordeling</w:t>
            </w:r>
          </w:p>
        </w:tc>
      </w:tr>
      <w:tr w:rsidR="00F858E2" w:rsidRPr="00F858E2" w14:paraId="5DD4671B" w14:textId="77777777" w:rsidTr="00131EF2">
        <w:tc>
          <w:tcPr>
            <w:tcW w:w="1418"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1F9A5FF"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Uitstekend</w:t>
            </w:r>
          </w:p>
        </w:tc>
        <w:tc>
          <w:tcPr>
            <w:tcW w:w="1134" w:type="dxa"/>
            <w:tcBorders>
              <w:top w:val="single" w:sz="8" w:space="0" w:color="A3A3A3"/>
              <w:left w:val="single" w:sz="8" w:space="0" w:color="A3A3A3"/>
              <w:bottom w:val="single" w:sz="8" w:space="0" w:color="A3A3A3"/>
              <w:right w:val="single" w:sz="8" w:space="0" w:color="A3A3A3"/>
            </w:tcBorders>
            <w:hideMark/>
          </w:tcPr>
          <w:p w14:paraId="716210FC" w14:textId="018D3968" w:rsidR="00F858E2" w:rsidRPr="00F858E2" w:rsidRDefault="004E14FC" w:rsidP="00925536">
            <w:pPr>
              <w:autoSpaceDE w:val="0"/>
              <w:autoSpaceDN w:val="0"/>
              <w:adjustRightInd w:val="0"/>
              <w:spacing w:line="276" w:lineRule="auto"/>
              <w:rPr>
                <w:rFonts w:ascii="Corbel" w:hAnsi="Corbel" w:cs="AgencyFB-Reg"/>
                <w:szCs w:val="18"/>
              </w:rPr>
            </w:pPr>
            <w:r>
              <w:rPr>
                <w:rFonts w:ascii="Corbel" w:hAnsi="Corbel" w:cs="AgencyFB-Reg"/>
                <w:szCs w:val="18"/>
              </w:rPr>
              <w:t>15</w:t>
            </w:r>
            <w:r w:rsidR="00F858E2" w:rsidRPr="00F858E2">
              <w:rPr>
                <w:rFonts w:ascii="Corbel" w:hAnsi="Corbel" w:cs="AgencyFB-Reg"/>
                <w:szCs w:val="18"/>
              </w:rPr>
              <w:t xml:space="preserve"> p</w:t>
            </w:r>
            <w:r w:rsidR="00131EF2">
              <w:rPr>
                <w:rFonts w:ascii="Corbel" w:hAnsi="Corbel" w:cs="AgencyFB-Reg"/>
                <w:szCs w:val="18"/>
              </w:rPr>
              <w:t>u</w:t>
            </w:r>
            <w:r w:rsidR="00F858E2" w:rsidRPr="00F858E2">
              <w:rPr>
                <w:rFonts w:ascii="Corbel" w:hAnsi="Corbel" w:cs="AgencyFB-Reg"/>
                <w:szCs w:val="18"/>
              </w:rPr>
              <w:t>nt</w:t>
            </w:r>
            <w:r w:rsidR="00131EF2">
              <w:rPr>
                <w:rFonts w:ascii="Corbel" w:hAnsi="Corbel" w:cs="AgencyFB-Reg"/>
                <w:szCs w:val="18"/>
              </w:rPr>
              <w:t>en</w:t>
            </w:r>
          </w:p>
        </w:tc>
        <w:tc>
          <w:tcPr>
            <w:tcW w:w="65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A327C38"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De Inschrijver biedt een duidelijke toelichting die uitstijgt boven het gevraagde in dit criterium.</w:t>
            </w:r>
          </w:p>
        </w:tc>
      </w:tr>
      <w:tr w:rsidR="00F858E2" w:rsidRPr="00F858E2" w14:paraId="68628480" w14:textId="77777777" w:rsidTr="00131EF2">
        <w:tc>
          <w:tcPr>
            <w:tcW w:w="1418"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8844CD4"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Goed</w:t>
            </w:r>
          </w:p>
        </w:tc>
        <w:tc>
          <w:tcPr>
            <w:tcW w:w="1134" w:type="dxa"/>
            <w:tcBorders>
              <w:top w:val="single" w:sz="8" w:space="0" w:color="A3A3A3"/>
              <w:left w:val="single" w:sz="8" w:space="0" w:color="A3A3A3"/>
              <w:bottom w:val="single" w:sz="8" w:space="0" w:color="A3A3A3"/>
              <w:right w:val="single" w:sz="8" w:space="0" w:color="A3A3A3"/>
            </w:tcBorders>
            <w:hideMark/>
          </w:tcPr>
          <w:p w14:paraId="46842892" w14:textId="6CB942D4"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1</w:t>
            </w:r>
            <w:r w:rsidR="00172B5E">
              <w:rPr>
                <w:rFonts w:ascii="Corbel" w:hAnsi="Corbel" w:cs="AgencyFB-Reg"/>
                <w:szCs w:val="18"/>
              </w:rPr>
              <w:t>2</w:t>
            </w:r>
            <w:r w:rsidRPr="00F858E2">
              <w:rPr>
                <w:rFonts w:ascii="Corbel" w:hAnsi="Corbel" w:cs="AgencyFB-Reg"/>
                <w:szCs w:val="18"/>
              </w:rPr>
              <w:t xml:space="preserve"> p</w:t>
            </w:r>
            <w:r w:rsidR="00131EF2">
              <w:rPr>
                <w:rFonts w:ascii="Corbel" w:hAnsi="Corbel" w:cs="AgencyFB-Reg"/>
                <w:szCs w:val="18"/>
              </w:rPr>
              <w:t>u</w:t>
            </w:r>
            <w:r w:rsidRPr="00F858E2">
              <w:rPr>
                <w:rFonts w:ascii="Corbel" w:hAnsi="Corbel" w:cs="AgencyFB-Reg"/>
                <w:szCs w:val="18"/>
              </w:rPr>
              <w:t>nt</w:t>
            </w:r>
            <w:r w:rsidR="00131EF2">
              <w:rPr>
                <w:rFonts w:ascii="Corbel" w:hAnsi="Corbel" w:cs="AgencyFB-Reg"/>
                <w:szCs w:val="18"/>
              </w:rPr>
              <w:t>en</w:t>
            </w:r>
          </w:p>
        </w:tc>
        <w:tc>
          <w:tcPr>
            <w:tcW w:w="65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71554C9"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De Inschrijver biedt een duidelijke toelichting die voldoende beantwoordt aan het gevraagde in dit criterium.</w:t>
            </w:r>
          </w:p>
        </w:tc>
      </w:tr>
      <w:tr w:rsidR="00F858E2" w:rsidRPr="00F858E2" w14:paraId="468E91F2" w14:textId="77777777" w:rsidTr="00131EF2">
        <w:tc>
          <w:tcPr>
            <w:tcW w:w="1418"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6820868"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Matig</w:t>
            </w:r>
          </w:p>
        </w:tc>
        <w:tc>
          <w:tcPr>
            <w:tcW w:w="1134" w:type="dxa"/>
            <w:tcBorders>
              <w:top w:val="single" w:sz="8" w:space="0" w:color="A3A3A3"/>
              <w:left w:val="single" w:sz="8" w:space="0" w:color="A3A3A3"/>
              <w:bottom w:val="single" w:sz="8" w:space="0" w:color="A3A3A3"/>
              <w:right w:val="single" w:sz="8" w:space="0" w:color="A3A3A3"/>
            </w:tcBorders>
            <w:hideMark/>
          </w:tcPr>
          <w:p w14:paraId="65893274" w14:textId="66415266" w:rsidR="00F858E2" w:rsidRPr="00F858E2" w:rsidRDefault="00A952BF" w:rsidP="00925536">
            <w:pPr>
              <w:autoSpaceDE w:val="0"/>
              <w:autoSpaceDN w:val="0"/>
              <w:adjustRightInd w:val="0"/>
              <w:spacing w:line="276" w:lineRule="auto"/>
              <w:rPr>
                <w:rFonts w:ascii="Corbel" w:hAnsi="Corbel" w:cs="AgencyFB-Reg"/>
                <w:szCs w:val="18"/>
              </w:rPr>
            </w:pPr>
            <w:r>
              <w:rPr>
                <w:rFonts w:ascii="Corbel" w:hAnsi="Corbel" w:cs="AgencyFB-Reg"/>
                <w:szCs w:val="18"/>
              </w:rPr>
              <w:t>8</w:t>
            </w:r>
            <w:r w:rsidR="00F858E2" w:rsidRPr="00F858E2">
              <w:rPr>
                <w:rFonts w:ascii="Corbel" w:hAnsi="Corbel" w:cs="AgencyFB-Reg"/>
                <w:szCs w:val="18"/>
              </w:rPr>
              <w:t xml:space="preserve"> p</w:t>
            </w:r>
            <w:r w:rsidR="00131EF2">
              <w:rPr>
                <w:rFonts w:ascii="Corbel" w:hAnsi="Corbel" w:cs="AgencyFB-Reg"/>
                <w:szCs w:val="18"/>
              </w:rPr>
              <w:t>u</w:t>
            </w:r>
            <w:r w:rsidR="00F858E2" w:rsidRPr="00F858E2">
              <w:rPr>
                <w:rFonts w:ascii="Corbel" w:hAnsi="Corbel" w:cs="AgencyFB-Reg"/>
                <w:szCs w:val="18"/>
              </w:rPr>
              <w:t>nt</w:t>
            </w:r>
            <w:r w:rsidR="00131EF2">
              <w:rPr>
                <w:rFonts w:ascii="Corbel" w:hAnsi="Corbel" w:cs="AgencyFB-Reg"/>
                <w:szCs w:val="18"/>
              </w:rPr>
              <w:t>en</w:t>
            </w:r>
          </w:p>
        </w:tc>
        <w:tc>
          <w:tcPr>
            <w:tcW w:w="65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B618094" w14:textId="77777777" w:rsidR="00F858E2" w:rsidRPr="00F858E2" w:rsidRDefault="00F858E2" w:rsidP="00925536">
            <w:pPr>
              <w:autoSpaceDE w:val="0"/>
              <w:autoSpaceDN w:val="0"/>
              <w:adjustRightInd w:val="0"/>
              <w:spacing w:line="276" w:lineRule="auto"/>
              <w:rPr>
                <w:rFonts w:ascii="Corbel" w:hAnsi="Corbel" w:cs="AgencyFB-Reg"/>
                <w:iCs/>
                <w:szCs w:val="18"/>
              </w:rPr>
            </w:pPr>
            <w:r w:rsidRPr="00F858E2">
              <w:rPr>
                <w:rFonts w:ascii="Corbel" w:hAnsi="Corbel" w:cs="AgencyFB-Reg"/>
                <w:szCs w:val="18"/>
              </w:rPr>
              <w:t>De Inschrijver biedt een toelichting die beperkt beantwoordt aan het gevraagde in dit criterium.</w:t>
            </w:r>
          </w:p>
        </w:tc>
      </w:tr>
      <w:tr w:rsidR="00F858E2" w:rsidRPr="00F858E2" w14:paraId="6ED47A29" w14:textId="77777777" w:rsidTr="00131EF2">
        <w:tc>
          <w:tcPr>
            <w:tcW w:w="1418"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681C522"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Onvoldoende</w:t>
            </w:r>
          </w:p>
        </w:tc>
        <w:tc>
          <w:tcPr>
            <w:tcW w:w="1134" w:type="dxa"/>
            <w:tcBorders>
              <w:top w:val="single" w:sz="8" w:space="0" w:color="A3A3A3"/>
              <w:left w:val="single" w:sz="8" w:space="0" w:color="A3A3A3"/>
              <w:bottom w:val="single" w:sz="8" w:space="0" w:color="A3A3A3"/>
              <w:right w:val="single" w:sz="8" w:space="0" w:color="A3A3A3"/>
            </w:tcBorders>
            <w:hideMark/>
          </w:tcPr>
          <w:p w14:paraId="1B74897D" w14:textId="2949303A" w:rsidR="00F858E2" w:rsidRPr="00F858E2" w:rsidRDefault="00A952BF" w:rsidP="00925536">
            <w:pPr>
              <w:autoSpaceDE w:val="0"/>
              <w:autoSpaceDN w:val="0"/>
              <w:adjustRightInd w:val="0"/>
              <w:spacing w:line="276" w:lineRule="auto"/>
              <w:rPr>
                <w:rFonts w:ascii="Corbel" w:hAnsi="Corbel" w:cs="AgencyFB-Reg"/>
                <w:szCs w:val="18"/>
              </w:rPr>
            </w:pPr>
            <w:r>
              <w:rPr>
                <w:rFonts w:ascii="Corbel" w:hAnsi="Corbel" w:cs="AgencyFB-Reg"/>
                <w:szCs w:val="18"/>
              </w:rPr>
              <w:t>4</w:t>
            </w:r>
            <w:r w:rsidR="00F858E2" w:rsidRPr="00F858E2">
              <w:rPr>
                <w:rFonts w:ascii="Corbel" w:hAnsi="Corbel" w:cs="AgencyFB-Reg"/>
                <w:szCs w:val="18"/>
              </w:rPr>
              <w:t xml:space="preserve"> p</w:t>
            </w:r>
            <w:r w:rsidR="00131EF2">
              <w:rPr>
                <w:rFonts w:ascii="Corbel" w:hAnsi="Corbel" w:cs="AgencyFB-Reg"/>
                <w:szCs w:val="18"/>
              </w:rPr>
              <w:t>u</w:t>
            </w:r>
            <w:r w:rsidR="00F858E2" w:rsidRPr="00F858E2">
              <w:rPr>
                <w:rFonts w:ascii="Corbel" w:hAnsi="Corbel" w:cs="AgencyFB-Reg"/>
                <w:szCs w:val="18"/>
              </w:rPr>
              <w:t>nt</w:t>
            </w:r>
            <w:r w:rsidR="00131EF2">
              <w:rPr>
                <w:rFonts w:ascii="Corbel" w:hAnsi="Corbel" w:cs="AgencyFB-Reg"/>
                <w:szCs w:val="18"/>
              </w:rPr>
              <w:t>en</w:t>
            </w:r>
          </w:p>
        </w:tc>
        <w:tc>
          <w:tcPr>
            <w:tcW w:w="65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0CB359C"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De Inschrijver biedt een toelichting met één of meer onduidelijkheden of gebreken en die onvoldoende beantwoordt aan het gevraagde in dit criterium. </w:t>
            </w:r>
          </w:p>
        </w:tc>
      </w:tr>
      <w:tr w:rsidR="00F858E2" w:rsidRPr="00F858E2" w14:paraId="1C0FB502" w14:textId="77777777" w:rsidTr="00131EF2">
        <w:tc>
          <w:tcPr>
            <w:tcW w:w="1418"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85F6496"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Slecht</w:t>
            </w:r>
          </w:p>
        </w:tc>
        <w:tc>
          <w:tcPr>
            <w:tcW w:w="1134" w:type="dxa"/>
            <w:tcBorders>
              <w:top w:val="single" w:sz="8" w:space="0" w:color="A3A3A3"/>
              <w:left w:val="single" w:sz="8" w:space="0" w:color="A3A3A3"/>
              <w:bottom w:val="single" w:sz="8" w:space="0" w:color="A3A3A3"/>
              <w:right w:val="single" w:sz="8" w:space="0" w:color="A3A3A3"/>
            </w:tcBorders>
            <w:hideMark/>
          </w:tcPr>
          <w:p w14:paraId="2EA2CBB3" w14:textId="18D44EF1"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0 p</w:t>
            </w:r>
            <w:r w:rsidR="00131EF2">
              <w:rPr>
                <w:rFonts w:ascii="Corbel" w:hAnsi="Corbel" w:cs="AgencyFB-Reg"/>
                <w:szCs w:val="18"/>
              </w:rPr>
              <w:t>u</w:t>
            </w:r>
            <w:r w:rsidRPr="00F858E2">
              <w:rPr>
                <w:rFonts w:ascii="Corbel" w:hAnsi="Corbel" w:cs="AgencyFB-Reg"/>
                <w:szCs w:val="18"/>
              </w:rPr>
              <w:t>nt</w:t>
            </w:r>
            <w:r w:rsidR="00131EF2">
              <w:rPr>
                <w:rFonts w:ascii="Corbel" w:hAnsi="Corbel" w:cs="AgencyFB-Reg"/>
                <w:szCs w:val="18"/>
              </w:rPr>
              <w:t>en</w:t>
            </w:r>
          </w:p>
        </w:tc>
        <w:tc>
          <w:tcPr>
            <w:tcW w:w="652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66D5983"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De Inschrijver biedt een toelichting met veel onduidelijkheden of gebreken en die volstrekt niet beantwoordt aan het gevraagde in dit criterium.</w:t>
            </w:r>
          </w:p>
        </w:tc>
      </w:tr>
    </w:tbl>
    <w:p w14:paraId="219FCCF8" w14:textId="77777777" w:rsidR="00F858E2" w:rsidRPr="00F858E2" w:rsidRDefault="00F858E2" w:rsidP="00925536">
      <w:pPr>
        <w:autoSpaceDE w:val="0"/>
        <w:autoSpaceDN w:val="0"/>
        <w:adjustRightInd w:val="0"/>
        <w:spacing w:line="276" w:lineRule="auto"/>
        <w:rPr>
          <w:rFonts w:ascii="Corbel" w:hAnsi="Corbel" w:cs="AgencyFB-Reg"/>
          <w:b/>
          <w:szCs w:val="18"/>
        </w:rPr>
      </w:pPr>
    </w:p>
    <w:p w14:paraId="73D40A2E" w14:textId="29492FA0" w:rsidR="00310969"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Voor </w:t>
      </w:r>
      <w:r w:rsidRPr="004E14FC">
        <w:rPr>
          <w:rFonts w:ascii="Corbel" w:hAnsi="Corbel" w:cs="AgencyFB-Reg"/>
          <w:szCs w:val="18"/>
        </w:rPr>
        <w:t>criterium G</w:t>
      </w:r>
      <w:r w:rsidR="009C2FFF" w:rsidRPr="004E14FC">
        <w:rPr>
          <w:rFonts w:ascii="Corbel" w:hAnsi="Corbel" w:cs="AgencyFB-Reg"/>
          <w:szCs w:val="18"/>
        </w:rPr>
        <w:t>6</w:t>
      </w:r>
      <w:r w:rsidRPr="004E14FC">
        <w:rPr>
          <w:rFonts w:ascii="Corbel" w:hAnsi="Corbel" w:cs="AgencyFB-Reg"/>
          <w:szCs w:val="18"/>
        </w:rPr>
        <w:t xml:space="preserve"> Prijs</w:t>
      </w:r>
      <w:r w:rsidRPr="00F858E2">
        <w:rPr>
          <w:rFonts w:ascii="Corbel" w:hAnsi="Corbel" w:cs="AgencyFB-Reg"/>
          <w:szCs w:val="18"/>
        </w:rPr>
        <w:t xml:space="preserve"> is de beoordelingswijze beschreven in paragraaf 5.3.4.</w:t>
      </w:r>
    </w:p>
    <w:p w14:paraId="78E19388" w14:textId="77777777" w:rsidR="00F858E2" w:rsidRPr="00131EF2" w:rsidRDefault="00F858E2" w:rsidP="00925536">
      <w:pPr>
        <w:pStyle w:val="Kop2"/>
        <w:tabs>
          <w:tab w:val="left" w:pos="6379"/>
        </w:tabs>
        <w:spacing w:before="240" w:after="120"/>
        <w:ind w:left="0" w:firstLine="0"/>
        <w:rPr>
          <w:rFonts w:ascii="Corbel" w:hAnsi="Corbel" w:cs="Helvetica"/>
          <w:b w:val="0"/>
          <w:szCs w:val="18"/>
        </w:rPr>
      </w:pPr>
      <w:bookmarkStart w:id="101" w:name="_Toc453745304"/>
      <w:bookmarkStart w:id="102" w:name="_Toc169359432"/>
      <w:r w:rsidRPr="00131EF2">
        <w:rPr>
          <w:rFonts w:ascii="Corbel" w:hAnsi="Corbel" w:cs="Helvetica"/>
          <w:sz w:val="18"/>
          <w:szCs w:val="18"/>
        </w:rPr>
        <w:t>Beoordelingsprocedure</w:t>
      </w:r>
      <w:bookmarkEnd w:id="101"/>
      <w:bookmarkEnd w:id="102"/>
      <w:r w:rsidRPr="00131EF2">
        <w:rPr>
          <w:rFonts w:ascii="Corbel" w:hAnsi="Corbel" w:cs="Helvetica"/>
          <w:sz w:val="18"/>
          <w:szCs w:val="18"/>
        </w:rPr>
        <w:t xml:space="preserve"> </w:t>
      </w:r>
    </w:p>
    <w:p w14:paraId="4557E9A5" w14:textId="3DF887F2" w:rsidR="001C3888" w:rsidRPr="001C3888" w:rsidRDefault="00F858E2" w:rsidP="001C3888">
      <w:pPr>
        <w:autoSpaceDE w:val="0"/>
        <w:autoSpaceDN w:val="0"/>
        <w:adjustRightInd w:val="0"/>
        <w:spacing w:line="276" w:lineRule="auto"/>
        <w:rPr>
          <w:rFonts w:ascii="Corbel" w:hAnsi="Corbel" w:cs="AgencyFB-Reg"/>
          <w:szCs w:val="18"/>
        </w:rPr>
      </w:pPr>
      <w:r w:rsidRPr="00F858E2">
        <w:rPr>
          <w:rFonts w:ascii="Corbel" w:hAnsi="Corbel" w:cs="AgencyFB-Reg"/>
          <w:szCs w:val="18"/>
          <w:lang w:val="nl"/>
        </w:rPr>
        <w:t xml:space="preserve">Voor de kwalitatieve beoordeling van de Inschrijvingen wordt </w:t>
      </w:r>
      <w:r w:rsidRPr="00F858E2">
        <w:rPr>
          <w:rFonts w:ascii="Corbel" w:hAnsi="Corbel" w:cs="AgencyFB-Reg"/>
          <w:szCs w:val="18"/>
        </w:rPr>
        <w:t>een beoordelingscommissie samengesteld.</w:t>
      </w:r>
      <w:r w:rsidR="001C3888" w:rsidRPr="001C3888">
        <w:rPr>
          <w:rFonts w:ascii="Aptos" w:hAnsi="Aptos" w:cs="Aptos"/>
          <w:spacing w:val="0"/>
          <w:sz w:val="24"/>
          <w:szCs w:val="24"/>
        </w:rPr>
        <w:t xml:space="preserve"> </w:t>
      </w:r>
      <w:r w:rsidR="001C3888" w:rsidRPr="001C3888">
        <w:rPr>
          <w:rFonts w:ascii="Corbel" w:hAnsi="Corbel" w:cs="AgencyFB-Reg"/>
          <w:szCs w:val="18"/>
        </w:rPr>
        <w:t>De beoordelingscommissie bestaat uit een afvaardiging van de auditcommissie namens Provinciale Staten. Zij zijn verantwoordelijk voor de kwalitatieve beoordeling van de inschrijvingen. Deze commissie laat zich ambtelijk adviseren ten behoeve van de uiteindelijke keuze die gemaakt gaat worden.</w:t>
      </w:r>
    </w:p>
    <w:p w14:paraId="0BA10B29" w14:textId="633E0C69"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 </w:t>
      </w:r>
    </w:p>
    <w:p w14:paraId="3C35EA54"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Stap 1 In eerste instantie zullen de leden van de beoordelingscommissie de Inschrijvingen individueel beoordelen op het Schriftelijke deel van het subgunningscriterium Kwaliteit. De beoordelingscommissie beoordeelt de kwaliteit zonder kennis te hebben genomen van de prijzen, dit onderdeel van de Inschrijving is vanuit de TenderNed kluis gedownload door de Inkoopadviseur en wordt apart gehouden tot in stap 4. </w:t>
      </w:r>
    </w:p>
    <w:p w14:paraId="7B6B73F6" w14:textId="77777777" w:rsidR="00F858E2" w:rsidRPr="00F858E2" w:rsidRDefault="00F858E2" w:rsidP="00925536">
      <w:pPr>
        <w:autoSpaceDE w:val="0"/>
        <w:autoSpaceDN w:val="0"/>
        <w:adjustRightInd w:val="0"/>
        <w:spacing w:line="276" w:lineRule="auto"/>
        <w:rPr>
          <w:rFonts w:ascii="Corbel" w:hAnsi="Corbel" w:cs="AgencyFB-Reg"/>
          <w:szCs w:val="18"/>
        </w:rPr>
      </w:pPr>
    </w:p>
    <w:p w14:paraId="644CABFC" w14:textId="2602F09D"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In stap 2 worden Inschrijvers, die niet zijn uitgesloten op basis van de toetsing zoals beschreven in Hoofdstuk 4 van deze leidraad, uitgenodigd voor het mondelinge deel, de presentatie</w:t>
      </w:r>
      <w:r w:rsidR="00E24A53">
        <w:rPr>
          <w:rFonts w:ascii="Corbel" w:hAnsi="Corbel" w:cs="AgencyFB-Reg"/>
          <w:szCs w:val="18"/>
        </w:rPr>
        <w:t xml:space="preserve"> (</w:t>
      </w:r>
      <w:r w:rsidR="00E24A53" w:rsidRPr="004E14FC">
        <w:rPr>
          <w:rFonts w:ascii="Corbel" w:hAnsi="Corbel" w:cs="AgencyFB-Reg"/>
          <w:szCs w:val="18"/>
        </w:rPr>
        <w:t>G</w:t>
      </w:r>
      <w:r w:rsidR="00CE5DB7" w:rsidRPr="004E14FC">
        <w:rPr>
          <w:rFonts w:ascii="Corbel" w:hAnsi="Corbel" w:cs="AgencyFB-Reg"/>
          <w:szCs w:val="18"/>
        </w:rPr>
        <w:t>5</w:t>
      </w:r>
      <w:r w:rsidR="00E24A53" w:rsidRPr="004E14FC">
        <w:rPr>
          <w:rFonts w:ascii="Corbel" w:hAnsi="Corbel" w:cs="AgencyFB-Reg"/>
          <w:szCs w:val="18"/>
        </w:rPr>
        <w:t>)</w:t>
      </w:r>
      <w:r w:rsidRPr="004E14FC">
        <w:rPr>
          <w:rFonts w:ascii="Corbel" w:hAnsi="Corbel" w:cs="AgencyFB-Reg"/>
          <w:szCs w:val="18"/>
        </w:rPr>
        <w:t>.</w:t>
      </w:r>
      <w:r w:rsidRPr="00F858E2">
        <w:rPr>
          <w:rFonts w:ascii="Corbel" w:hAnsi="Corbel" w:cs="AgencyFB-Reg"/>
          <w:szCs w:val="18"/>
        </w:rPr>
        <w:t xml:space="preserve"> </w:t>
      </w:r>
    </w:p>
    <w:p w14:paraId="6C6EDA0E" w14:textId="77777777" w:rsidR="00F858E2" w:rsidRPr="00F858E2" w:rsidRDefault="00F858E2" w:rsidP="00925536">
      <w:pPr>
        <w:autoSpaceDE w:val="0"/>
        <w:autoSpaceDN w:val="0"/>
        <w:adjustRightInd w:val="0"/>
        <w:spacing w:line="276" w:lineRule="auto"/>
        <w:rPr>
          <w:rFonts w:ascii="Corbel" w:hAnsi="Corbel" w:cs="AgencyFB-Reg"/>
          <w:szCs w:val="18"/>
        </w:rPr>
      </w:pPr>
    </w:p>
    <w:p w14:paraId="73B0406C" w14:textId="2208D619"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Stap 3 Vervolgens worden de definitieve scores met de betreffende leden van de beoordelingscommissie gezamenlijk, op basis van consensus vastgesteld. Er wordt dus geen gemiddelde score berekend.</w:t>
      </w:r>
    </w:p>
    <w:p w14:paraId="4BA45A75" w14:textId="77777777" w:rsidR="00F858E2" w:rsidRPr="00F858E2" w:rsidRDefault="00F858E2" w:rsidP="00925536">
      <w:pPr>
        <w:autoSpaceDE w:val="0"/>
        <w:autoSpaceDN w:val="0"/>
        <w:adjustRightInd w:val="0"/>
        <w:spacing w:line="276" w:lineRule="auto"/>
        <w:rPr>
          <w:rFonts w:ascii="Corbel" w:hAnsi="Corbel" w:cs="AgencyFB-Reg"/>
          <w:szCs w:val="18"/>
        </w:rPr>
      </w:pPr>
    </w:p>
    <w:p w14:paraId="7B2F11A4" w14:textId="480A452A"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Stap 4 Na vaststelling van de punten van het gehele subgunningscriterium Kwaliteit worden hierbij de punten opgeteld die toegekend worden aan het subgunningscriterium Prijs en komt een totale score per Inschrijver tot stand. De Inschrijving met het hoogste puntenaantal is de economisch meest voordelige inschrijving. </w:t>
      </w:r>
    </w:p>
    <w:p w14:paraId="57C4CA4C" w14:textId="77777777" w:rsidR="00F858E2" w:rsidRPr="00F858E2" w:rsidRDefault="00F858E2" w:rsidP="00925536">
      <w:pPr>
        <w:autoSpaceDE w:val="0"/>
        <w:autoSpaceDN w:val="0"/>
        <w:adjustRightInd w:val="0"/>
        <w:spacing w:line="276" w:lineRule="auto"/>
        <w:rPr>
          <w:rFonts w:ascii="Corbel" w:hAnsi="Corbel" w:cs="AgencyFB-Reg"/>
          <w:szCs w:val="18"/>
        </w:rPr>
      </w:pPr>
    </w:p>
    <w:p w14:paraId="33919A0E" w14:textId="3213B1A3"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Indien meerdere Inschrijvingen met een gelijk puntenaantal gerangschikt worden en het op basis hiervan voor de Aanbestedende dienst onmogelijk is een Gunningsbeslissing te nemen, geeft het aantal punten op het subgunningscriterium Kwaliteit </w:t>
      </w:r>
      <w:r w:rsidRPr="004E14FC">
        <w:rPr>
          <w:rFonts w:ascii="Corbel" w:hAnsi="Corbel" w:cs="AgencyFB-Reg"/>
          <w:szCs w:val="18"/>
        </w:rPr>
        <w:t>G</w:t>
      </w:r>
      <w:r w:rsidR="00BE15AC" w:rsidRPr="004E14FC">
        <w:rPr>
          <w:rFonts w:ascii="Corbel" w:hAnsi="Corbel" w:cs="AgencyFB-Reg"/>
          <w:szCs w:val="18"/>
        </w:rPr>
        <w:t>1</w:t>
      </w:r>
      <w:r w:rsidRPr="004E14FC">
        <w:rPr>
          <w:rFonts w:ascii="Corbel" w:hAnsi="Corbel" w:cs="AgencyFB-Reg"/>
          <w:szCs w:val="18"/>
        </w:rPr>
        <w:t xml:space="preserve"> de</w:t>
      </w:r>
      <w:r w:rsidRPr="00F858E2">
        <w:rPr>
          <w:rFonts w:ascii="Corbel" w:hAnsi="Corbel" w:cs="AgencyFB-Reg"/>
          <w:szCs w:val="18"/>
        </w:rPr>
        <w:t xml:space="preserve"> doorslag (trede 1</w:t>
      </w:r>
      <w:r w:rsidR="00AF58A9" w:rsidRPr="00F858E2">
        <w:rPr>
          <w:rFonts w:ascii="Corbel" w:hAnsi="Corbel" w:cs="AgencyFB-Reg"/>
          <w:szCs w:val="18"/>
        </w:rPr>
        <w:t>).</w:t>
      </w:r>
      <w:r w:rsidRPr="00F858E2">
        <w:rPr>
          <w:rFonts w:ascii="Corbel" w:hAnsi="Corbel" w:cs="AgencyFB-Reg"/>
          <w:szCs w:val="18"/>
        </w:rPr>
        <w:t xml:space="preserve"> Indien ook deze score gelijk is geeft de score op het </w:t>
      </w:r>
      <w:r w:rsidRPr="0034346E">
        <w:rPr>
          <w:rFonts w:ascii="Corbel" w:hAnsi="Corbel" w:cs="AgencyFB-Reg"/>
          <w:szCs w:val="18"/>
        </w:rPr>
        <w:t>onderdeel G</w:t>
      </w:r>
      <w:r w:rsidR="00F51E9E" w:rsidRPr="0034346E">
        <w:rPr>
          <w:rFonts w:ascii="Corbel" w:hAnsi="Corbel" w:cs="AgencyFB-Reg"/>
          <w:szCs w:val="18"/>
        </w:rPr>
        <w:t>5</w:t>
      </w:r>
      <w:r w:rsidRPr="0034346E">
        <w:rPr>
          <w:rFonts w:ascii="Corbel" w:hAnsi="Corbel" w:cs="AgencyFB-Reg"/>
          <w:szCs w:val="18"/>
        </w:rPr>
        <w:t xml:space="preserve"> Presentatie de doorslag (trede 2). Mocht ook in trede 2 de score tussen deze inschrijvers gelijk zijn dan geeft de doorslag de laagste Inschrijfprijs in G</w:t>
      </w:r>
      <w:r w:rsidR="00F51E9E" w:rsidRPr="0034346E">
        <w:rPr>
          <w:rFonts w:ascii="Corbel" w:hAnsi="Corbel" w:cs="AgencyFB-Reg"/>
          <w:szCs w:val="18"/>
        </w:rPr>
        <w:t>6</w:t>
      </w:r>
      <w:r w:rsidRPr="0034346E">
        <w:rPr>
          <w:rFonts w:ascii="Corbel" w:hAnsi="Corbel" w:cs="AgencyFB-Reg"/>
          <w:szCs w:val="18"/>
        </w:rPr>
        <w:t xml:space="preserve"> Prijs</w:t>
      </w:r>
      <w:r w:rsidRPr="00F858E2">
        <w:rPr>
          <w:rFonts w:ascii="Corbel" w:hAnsi="Corbel" w:cs="AgencyFB-Reg"/>
          <w:szCs w:val="18"/>
        </w:rPr>
        <w:t xml:space="preserve">. Indien ook dat geen uitsluitsel geeft zal er worden geloot. </w:t>
      </w:r>
    </w:p>
    <w:p w14:paraId="73CFD9C2" w14:textId="77777777" w:rsidR="00F858E2" w:rsidRPr="00F858E2" w:rsidRDefault="00F858E2" w:rsidP="00925536">
      <w:pPr>
        <w:autoSpaceDE w:val="0"/>
        <w:autoSpaceDN w:val="0"/>
        <w:adjustRightInd w:val="0"/>
        <w:spacing w:line="276" w:lineRule="auto"/>
        <w:rPr>
          <w:rFonts w:ascii="Corbel" w:hAnsi="Corbel" w:cs="AgencyFB-Reg"/>
          <w:szCs w:val="18"/>
        </w:rPr>
      </w:pPr>
    </w:p>
    <w:p w14:paraId="117AC337" w14:textId="2EA9311F" w:rsidR="00310969"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Stap 5 Gunningsfase: </w:t>
      </w:r>
      <w:r w:rsidR="00150448">
        <w:rPr>
          <w:rFonts w:ascii="Corbel" w:hAnsi="Corbel" w:cs="AgencyFB-Reg"/>
          <w:szCs w:val="18"/>
        </w:rPr>
        <w:t>Aanbestedende dienst</w:t>
      </w:r>
      <w:r w:rsidR="00150448" w:rsidRPr="00F858E2">
        <w:rPr>
          <w:rFonts w:ascii="Corbel" w:hAnsi="Corbel" w:cs="AgencyFB-Reg"/>
          <w:szCs w:val="18"/>
        </w:rPr>
        <w:t xml:space="preserve"> </w:t>
      </w:r>
      <w:r w:rsidRPr="00F858E2">
        <w:rPr>
          <w:rFonts w:ascii="Corbel" w:hAnsi="Corbel" w:cs="AgencyFB-Reg"/>
          <w:szCs w:val="18"/>
        </w:rPr>
        <w:t xml:space="preserve">voert een toetsing uit op de voor de gunningsfase gevraagde bewijsstukken als onderdeel van de </w:t>
      </w:r>
      <w:r w:rsidR="00150448">
        <w:rPr>
          <w:rFonts w:ascii="Corbel" w:hAnsi="Corbel" w:cs="AgencyFB-Reg"/>
          <w:szCs w:val="18"/>
        </w:rPr>
        <w:t xml:space="preserve">voorlopige </w:t>
      </w:r>
      <w:r w:rsidR="00220DCA" w:rsidRPr="00F858E2">
        <w:rPr>
          <w:rFonts w:ascii="Corbel" w:hAnsi="Corbel" w:cs="AgencyFB-Reg"/>
          <w:szCs w:val="18"/>
        </w:rPr>
        <w:t>gunning</w:t>
      </w:r>
      <w:r w:rsidRPr="00F858E2">
        <w:rPr>
          <w:rFonts w:ascii="Corbel" w:hAnsi="Corbel" w:cs="AgencyFB-Reg"/>
          <w:szCs w:val="18"/>
        </w:rPr>
        <w:t xml:space="preserve">. De toetsing richt zich op het voldoen aan de minimumeisen geschiktheid voor de onderdelen die in de </w:t>
      </w:r>
      <w:r w:rsidR="00220DCA">
        <w:rPr>
          <w:rFonts w:ascii="Corbel" w:hAnsi="Corbel" w:cs="AgencyFB-Reg"/>
          <w:szCs w:val="18"/>
        </w:rPr>
        <w:t>UEA</w:t>
      </w:r>
      <w:r w:rsidR="00220DCA" w:rsidRPr="00F858E2">
        <w:rPr>
          <w:rFonts w:ascii="Corbel" w:hAnsi="Corbel" w:cs="AgencyFB-Reg"/>
          <w:szCs w:val="18"/>
        </w:rPr>
        <w:t xml:space="preserve"> </w:t>
      </w:r>
      <w:r w:rsidRPr="00F858E2">
        <w:rPr>
          <w:rFonts w:ascii="Corbel" w:hAnsi="Corbel" w:cs="AgencyFB-Reg"/>
          <w:szCs w:val="18"/>
        </w:rPr>
        <w:t>zijn opgenomen</w:t>
      </w:r>
      <w:r w:rsidRPr="00E85285">
        <w:rPr>
          <w:rFonts w:ascii="Corbel" w:hAnsi="Corbel" w:cs="AgencyFB-Reg"/>
          <w:szCs w:val="18"/>
        </w:rPr>
        <w:t>.</w:t>
      </w:r>
      <w:r w:rsidR="00A92FAD" w:rsidRPr="00E85285">
        <w:rPr>
          <w:rFonts w:ascii="Corbel" w:hAnsi="Corbel" w:cs="AgencyFB-Reg"/>
          <w:szCs w:val="18"/>
        </w:rPr>
        <w:t xml:space="preserve"> Nadat </w:t>
      </w:r>
      <w:r w:rsidR="0064228D" w:rsidRPr="00E85285">
        <w:rPr>
          <w:rFonts w:ascii="Corbel" w:hAnsi="Corbel" w:cs="AgencyFB-Reg"/>
          <w:szCs w:val="18"/>
        </w:rPr>
        <w:t xml:space="preserve">de uitkomst is besproken in de </w:t>
      </w:r>
      <w:r w:rsidR="005E1D67" w:rsidRPr="00E85285">
        <w:rPr>
          <w:rFonts w:ascii="Corbel" w:hAnsi="Corbel" w:cs="AgencyFB-Reg"/>
          <w:szCs w:val="18"/>
        </w:rPr>
        <w:t xml:space="preserve">auditcommissie en </w:t>
      </w:r>
      <w:r w:rsidR="0064228D" w:rsidRPr="00E85285">
        <w:rPr>
          <w:rFonts w:ascii="Corbel" w:hAnsi="Corbel" w:cs="AgencyFB-Reg"/>
          <w:szCs w:val="18"/>
        </w:rPr>
        <w:t>P</w:t>
      </w:r>
      <w:r w:rsidR="00A92FAD" w:rsidRPr="00E85285">
        <w:rPr>
          <w:rFonts w:ascii="Corbel" w:hAnsi="Corbel" w:cs="AgencyFB-Reg"/>
          <w:szCs w:val="18"/>
        </w:rPr>
        <w:t xml:space="preserve">rovinciale Staten </w:t>
      </w:r>
      <w:r w:rsidR="0064228D" w:rsidRPr="00E85285">
        <w:rPr>
          <w:rFonts w:ascii="Corbel" w:hAnsi="Corbel" w:cs="AgencyFB-Reg"/>
          <w:szCs w:val="18"/>
        </w:rPr>
        <w:t>heeft besloten over het gunningsvoornemen, wordt deze</w:t>
      </w:r>
      <w:r w:rsidR="009035FF" w:rsidRPr="00E85285">
        <w:rPr>
          <w:rFonts w:ascii="Corbel" w:hAnsi="Corbel" w:cs="AgencyFB-Reg"/>
          <w:szCs w:val="18"/>
        </w:rPr>
        <w:t xml:space="preserve"> gecommuniceerd aan</w:t>
      </w:r>
      <w:r w:rsidR="001B53A2" w:rsidRPr="00E85285">
        <w:rPr>
          <w:rFonts w:ascii="Corbel" w:hAnsi="Corbel" w:cs="AgencyFB-Reg"/>
          <w:szCs w:val="18"/>
        </w:rPr>
        <w:t xml:space="preserve"> de</w:t>
      </w:r>
      <w:r w:rsidR="009035FF" w:rsidRPr="00E85285">
        <w:rPr>
          <w:rFonts w:ascii="Corbel" w:hAnsi="Corbel" w:cs="AgencyFB-Reg"/>
          <w:szCs w:val="18"/>
        </w:rPr>
        <w:t xml:space="preserve"> </w:t>
      </w:r>
      <w:r w:rsidR="001B53A2" w:rsidRPr="00E85285">
        <w:rPr>
          <w:rFonts w:ascii="Corbel" w:hAnsi="Corbel" w:cs="AgencyFB-Reg"/>
          <w:szCs w:val="18"/>
        </w:rPr>
        <w:t>I</w:t>
      </w:r>
      <w:r w:rsidR="009035FF" w:rsidRPr="00E85285">
        <w:rPr>
          <w:rFonts w:ascii="Corbel" w:hAnsi="Corbel" w:cs="AgencyFB-Reg"/>
          <w:szCs w:val="18"/>
        </w:rPr>
        <w:t>nschrijvers.</w:t>
      </w:r>
      <w:r w:rsidR="009035FF">
        <w:rPr>
          <w:rFonts w:ascii="Corbel" w:hAnsi="Corbel" w:cs="AgencyFB-Reg"/>
          <w:szCs w:val="18"/>
        </w:rPr>
        <w:t xml:space="preserve"> </w:t>
      </w:r>
    </w:p>
    <w:p w14:paraId="7EE9A252" w14:textId="77777777" w:rsidR="00F858E2" w:rsidRPr="00131EF2" w:rsidRDefault="00F858E2" w:rsidP="00925536">
      <w:pPr>
        <w:pStyle w:val="Kop2"/>
        <w:tabs>
          <w:tab w:val="left" w:pos="6379"/>
        </w:tabs>
        <w:spacing w:before="240" w:after="120"/>
        <w:ind w:left="0" w:firstLine="0"/>
        <w:rPr>
          <w:rFonts w:ascii="Corbel" w:hAnsi="Corbel" w:cs="Helvetica"/>
          <w:b w:val="0"/>
          <w:szCs w:val="18"/>
        </w:rPr>
      </w:pPr>
      <w:bookmarkStart w:id="103" w:name="_Toc453745305"/>
      <w:bookmarkStart w:id="104" w:name="_Toc169359433"/>
      <w:r w:rsidRPr="00131EF2">
        <w:rPr>
          <w:rFonts w:ascii="Corbel" w:hAnsi="Corbel" w:cs="Helvetica"/>
          <w:sz w:val="18"/>
          <w:szCs w:val="18"/>
        </w:rPr>
        <w:t>Subgunningscriterium Kwaliteit</w:t>
      </w:r>
      <w:bookmarkEnd w:id="103"/>
      <w:bookmarkEnd w:id="104"/>
      <w:r w:rsidRPr="00131EF2">
        <w:rPr>
          <w:rFonts w:ascii="Corbel" w:hAnsi="Corbel" w:cs="Helvetica"/>
          <w:sz w:val="18"/>
          <w:szCs w:val="18"/>
        </w:rPr>
        <w:t xml:space="preserve"> </w:t>
      </w:r>
    </w:p>
    <w:p w14:paraId="636784DA" w14:textId="42FE5D9A" w:rsidR="00310969"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Hieronder worden de verschillende onderdelen binnen het subgunningscriterium Kwaliteit beschreven: hetgeen gewenst wordt door de Aanbestedende dienst, op welke wijze Inschrijver hier invulling aan kan geven en hoe dit door de beoordelingscommissie beoordeeld zal worden. </w:t>
      </w:r>
    </w:p>
    <w:p w14:paraId="30F29F19" w14:textId="2F739656" w:rsidR="00F858E2" w:rsidRPr="005F6C36" w:rsidRDefault="00F858E2" w:rsidP="005F6C36">
      <w:pPr>
        <w:pStyle w:val="Kop2"/>
        <w:numPr>
          <w:ilvl w:val="2"/>
          <w:numId w:val="6"/>
        </w:numPr>
        <w:tabs>
          <w:tab w:val="left" w:pos="6379"/>
        </w:tabs>
        <w:spacing w:before="240" w:after="120"/>
        <w:ind w:left="0" w:firstLine="0"/>
        <w:rPr>
          <w:rFonts w:ascii="Corbel" w:hAnsi="Corbel"/>
          <w:sz w:val="18"/>
          <w:szCs w:val="18"/>
        </w:rPr>
      </w:pPr>
      <w:bookmarkStart w:id="105" w:name="_Toc453745306"/>
      <w:bookmarkStart w:id="106" w:name="_Toc169359434"/>
      <w:r w:rsidRPr="005F6C36">
        <w:rPr>
          <w:rFonts w:ascii="Corbel" w:hAnsi="Corbel"/>
          <w:sz w:val="18"/>
          <w:szCs w:val="18"/>
        </w:rPr>
        <w:t xml:space="preserve">Onderdeel G1: </w:t>
      </w:r>
      <w:bookmarkEnd w:id="105"/>
      <w:r w:rsidRPr="005F6C36">
        <w:rPr>
          <w:rFonts w:ascii="Corbel" w:hAnsi="Corbel"/>
          <w:sz w:val="18"/>
          <w:szCs w:val="18"/>
        </w:rPr>
        <w:t>Visie op uw dienstverlening voor deze Opdracht</w:t>
      </w:r>
      <w:bookmarkEnd w:id="106"/>
    </w:p>
    <w:p w14:paraId="66CE4F8E" w14:textId="6F3B72A2"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De Inschrijver wordt verzocht zijn visie op de Opdracht in relatie tot voor de Opdracht relevante ontwikkelingen op zijn vakgebied te geven. Ten minste betreft dit de volgende</w:t>
      </w:r>
      <w:r w:rsidR="002124C8">
        <w:rPr>
          <w:rFonts w:ascii="Corbel" w:hAnsi="Corbel" w:cs="AgencyFB-Reg"/>
          <w:szCs w:val="18"/>
        </w:rPr>
        <w:t xml:space="preserve"> </w:t>
      </w:r>
      <w:r w:rsidR="00EC050B">
        <w:rPr>
          <w:rFonts w:ascii="Corbel" w:hAnsi="Corbel" w:cs="AgencyFB-Reg"/>
          <w:szCs w:val="18"/>
        </w:rPr>
        <w:t>vier</w:t>
      </w:r>
      <w:r w:rsidRPr="00F858E2">
        <w:rPr>
          <w:rFonts w:ascii="Corbel" w:hAnsi="Corbel" w:cs="AgencyFB-Reg"/>
          <w:szCs w:val="18"/>
        </w:rPr>
        <w:t xml:space="preserve"> aandachtspunten:</w:t>
      </w:r>
    </w:p>
    <w:p w14:paraId="13CEF3BF" w14:textId="77777777" w:rsidR="00F858E2" w:rsidRPr="00F858E2" w:rsidRDefault="00F858E2" w:rsidP="00925536">
      <w:pPr>
        <w:autoSpaceDE w:val="0"/>
        <w:autoSpaceDN w:val="0"/>
        <w:adjustRightInd w:val="0"/>
        <w:spacing w:line="276" w:lineRule="auto"/>
        <w:rPr>
          <w:rFonts w:ascii="Corbel" w:hAnsi="Corbel" w:cs="AgencyFB-Reg"/>
          <w:szCs w:val="18"/>
        </w:rPr>
      </w:pPr>
    </w:p>
    <w:p w14:paraId="0569B537"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1. politieke sensitiviteit: welke competenties zet Inschrijver op welke wijze op dit punt in om zijn dienstverlening aan Opdrachtgever adequaat te kunnen verlenen?</w:t>
      </w:r>
    </w:p>
    <w:p w14:paraId="639E7E7C" w14:textId="67030015"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2. hoe gaat Inschrijver Opdrachtgever ondersteunen bij het ontwikkelen van haar zelf-controlerend vermogen? Maak in uw beschrijving onderscheid tussen de verschillende adressanten: 1. auditcommissie uit Provinciale Staten, 2. Gedeputeerde Staten en 3. de Algemeen directeur/de ambtelijke organisatie.</w:t>
      </w:r>
    </w:p>
    <w:p w14:paraId="471A94DD" w14:textId="685F4FDD" w:rsidR="002877E0" w:rsidRPr="002877E0" w:rsidRDefault="002124C8" w:rsidP="002877E0">
      <w:pPr>
        <w:autoSpaceDE w:val="0"/>
        <w:autoSpaceDN w:val="0"/>
        <w:adjustRightInd w:val="0"/>
        <w:spacing w:line="276" w:lineRule="auto"/>
        <w:rPr>
          <w:rFonts w:ascii="Corbel" w:hAnsi="Corbel" w:cs="AgencyFB-Reg"/>
          <w:szCs w:val="18"/>
        </w:rPr>
      </w:pPr>
      <w:r>
        <w:rPr>
          <w:rFonts w:ascii="Corbel" w:hAnsi="Corbel" w:cs="AgencyFB-Reg"/>
          <w:szCs w:val="18"/>
        </w:rPr>
        <w:t>3</w:t>
      </w:r>
      <w:r w:rsidR="00F858E2" w:rsidRPr="00F858E2">
        <w:rPr>
          <w:rFonts w:ascii="Corbel" w:hAnsi="Corbel" w:cs="AgencyFB-Reg"/>
          <w:szCs w:val="18"/>
        </w:rPr>
        <w:t>.</w:t>
      </w:r>
      <w:r w:rsidR="002877E0">
        <w:rPr>
          <w:rFonts w:ascii="Corbel" w:hAnsi="Corbel" w:cs="AgencyFB-Reg"/>
          <w:szCs w:val="18"/>
        </w:rPr>
        <w:t xml:space="preserve"> </w:t>
      </w:r>
      <w:r w:rsidR="002877E0" w:rsidRPr="002877E0">
        <w:rPr>
          <w:rFonts w:ascii="Corbel" w:hAnsi="Corbel" w:cs="AgencyFB-Reg"/>
          <w:szCs w:val="18"/>
        </w:rPr>
        <w:t>Ontwikkelingen in de accountancy-branche</w:t>
      </w:r>
      <w:r w:rsidR="00317A3C">
        <w:rPr>
          <w:rFonts w:ascii="Corbel" w:hAnsi="Corbel" w:cs="AgencyFB-Reg"/>
          <w:szCs w:val="18"/>
        </w:rPr>
        <w:t>:</w:t>
      </w:r>
    </w:p>
    <w:p w14:paraId="72A237EA" w14:textId="28CA0AF3" w:rsidR="00910562" w:rsidRDefault="002877E0" w:rsidP="00910562">
      <w:pPr>
        <w:autoSpaceDE w:val="0"/>
        <w:autoSpaceDN w:val="0"/>
        <w:adjustRightInd w:val="0"/>
        <w:spacing w:line="276" w:lineRule="auto"/>
        <w:rPr>
          <w:rFonts w:ascii="Corbel" w:hAnsi="Corbel" w:cs="AgencyFB-Reg"/>
          <w:szCs w:val="18"/>
        </w:rPr>
      </w:pPr>
      <w:r w:rsidRPr="002877E0">
        <w:rPr>
          <w:rFonts w:ascii="Corbel" w:hAnsi="Corbel" w:cs="AgencyFB-Reg"/>
          <w:szCs w:val="18"/>
        </w:rPr>
        <w:t>Beschrijf de laatste relevante ontwikkelingen in deze branche, in relatie tot deze opdracht, en de borging dat Opdrachtgever</w:t>
      </w:r>
      <w:r w:rsidR="00F170CE">
        <w:rPr>
          <w:rFonts w:ascii="Corbel" w:hAnsi="Corbel" w:cs="AgencyFB-Reg"/>
          <w:szCs w:val="18"/>
        </w:rPr>
        <w:t xml:space="preserve"> en de ambtelijke organisatie</w:t>
      </w:r>
      <w:r w:rsidRPr="002877E0">
        <w:rPr>
          <w:rFonts w:ascii="Corbel" w:hAnsi="Corbel" w:cs="AgencyFB-Reg"/>
          <w:szCs w:val="18"/>
        </w:rPr>
        <w:t xml:space="preserve"> hierover word</w:t>
      </w:r>
      <w:r w:rsidR="008955FF">
        <w:rPr>
          <w:rFonts w:ascii="Corbel" w:hAnsi="Corbel" w:cs="AgencyFB-Reg"/>
          <w:szCs w:val="18"/>
        </w:rPr>
        <w:t>en</w:t>
      </w:r>
      <w:r w:rsidRPr="002877E0">
        <w:rPr>
          <w:rFonts w:ascii="Corbel" w:hAnsi="Corbel" w:cs="AgencyFB-Reg"/>
          <w:szCs w:val="18"/>
        </w:rPr>
        <w:t xml:space="preserve"> geïnformeerd en indien nodig, deze ontwikkelingen ook kunnen worden geïmplementeerd</w:t>
      </w:r>
      <w:r w:rsidRPr="00EC050B">
        <w:rPr>
          <w:rFonts w:ascii="Corbel" w:hAnsi="Corbel" w:cs="AgencyFB-Reg"/>
          <w:szCs w:val="18"/>
        </w:rPr>
        <w:t>.</w:t>
      </w:r>
      <w:r w:rsidR="00EC050B" w:rsidRPr="00EC050B">
        <w:rPr>
          <w:rFonts w:ascii="Corbel" w:hAnsi="Corbel"/>
          <w:sz w:val="20"/>
        </w:rPr>
        <w:t xml:space="preserve"> </w:t>
      </w:r>
      <w:r w:rsidR="00EC050B" w:rsidRPr="00EC050B">
        <w:rPr>
          <w:rFonts w:ascii="Corbel" w:hAnsi="Corbel" w:cs="AgencyFB-Reg"/>
          <w:szCs w:val="18"/>
        </w:rPr>
        <w:t xml:space="preserve">Hoe wordt geborgd dat veranderende wetgeving tijdig wordt gesignaleerd en geïmplementeerd en wordt gezorgd dat Opdrachtgever </w:t>
      </w:r>
      <w:r w:rsidR="00F170CE">
        <w:rPr>
          <w:rFonts w:ascii="Corbel" w:hAnsi="Corbel" w:cs="AgencyFB-Reg"/>
          <w:szCs w:val="18"/>
        </w:rPr>
        <w:t xml:space="preserve">en de ambtelijke organisatie </w:t>
      </w:r>
      <w:r w:rsidR="00EC050B" w:rsidRPr="00EC050B">
        <w:rPr>
          <w:rFonts w:ascii="Corbel" w:hAnsi="Corbel" w:cs="AgencyFB-Reg"/>
          <w:szCs w:val="18"/>
        </w:rPr>
        <w:t>hierover tijdig word</w:t>
      </w:r>
      <w:r w:rsidR="008955FF">
        <w:rPr>
          <w:rFonts w:ascii="Corbel" w:hAnsi="Corbel" w:cs="AgencyFB-Reg"/>
          <w:szCs w:val="18"/>
        </w:rPr>
        <w:t>en</w:t>
      </w:r>
      <w:r w:rsidR="00EC050B" w:rsidRPr="00EC050B">
        <w:rPr>
          <w:rFonts w:ascii="Corbel" w:hAnsi="Corbel" w:cs="AgencyFB-Reg"/>
          <w:szCs w:val="18"/>
        </w:rPr>
        <w:t xml:space="preserve"> geïnformeerd en vindt er kennisoverdracht plaats op zodanige wijze dat dit meerwaarde heeft voor de opdrachtgever</w:t>
      </w:r>
      <w:r w:rsidR="00F170CE">
        <w:rPr>
          <w:rFonts w:ascii="Corbel" w:hAnsi="Corbel" w:cs="AgencyFB-Reg"/>
          <w:szCs w:val="18"/>
        </w:rPr>
        <w:t xml:space="preserve"> en de ambtelijke organisatie</w:t>
      </w:r>
      <w:r w:rsidR="00EC050B" w:rsidRPr="00EC050B">
        <w:rPr>
          <w:rFonts w:ascii="Corbel" w:hAnsi="Corbel" w:cs="AgencyFB-Reg"/>
          <w:szCs w:val="18"/>
        </w:rPr>
        <w:t>?</w:t>
      </w:r>
    </w:p>
    <w:p w14:paraId="37195B65" w14:textId="5F375304" w:rsidR="00910562" w:rsidRPr="00910562" w:rsidRDefault="003902CB" w:rsidP="00910562">
      <w:pPr>
        <w:autoSpaceDE w:val="0"/>
        <w:autoSpaceDN w:val="0"/>
        <w:adjustRightInd w:val="0"/>
        <w:spacing w:line="276" w:lineRule="auto"/>
        <w:rPr>
          <w:rFonts w:ascii="Corbel" w:hAnsi="Corbel" w:cs="AgencyFB-Reg"/>
          <w:szCs w:val="18"/>
        </w:rPr>
      </w:pPr>
      <w:r>
        <w:rPr>
          <w:rFonts w:ascii="Corbel" w:hAnsi="Corbel" w:cs="AgencyFB-Reg"/>
          <w:szCs w:val="18"/>
        </w:rPr>
        <w:t>4.</w:t>
      </w:r>
      <w:r w:rsidR="00910562" w:rsidRPr="00910562">
        <w:rPr>
          <w:rFonts w:ascii="Corbel" w:hAnsi="Corbel" w:cs="AgencyFB-Reg"/>
          <w:szCs w:val="18"/>
        </w:rPr>
        <w:t>Ontwikkelingen in de maatschappij</w:t>
      </w:r>
      <w:r>
        <w:rPr>
          <w:rFonts w:ascii="Corbel" w:hAnsi="Corbel" w:cs="AgencyFB-Reg"/>
          <w:szCs w:val="18"/>
        </w:rPr>
        <w:t>:</w:t>
      </w:r>
    </w:p>
    <w:p w14:paraId="62D3F281" w14:textId="0C92A0D9" w:rsidR="00910562" w:rsidRPr="002D2503" w:rsidRDefault="00910562" w:rsidP="00910562">
      <w:pPr>
        <w:autoSpaceDE w:val="0"/>
        <w:autoSpaceDN w:val="0"/>
        <w:adjustRightInd w:val="0"/>
        <w:spacing w:line="276" w:lineRule="auto"/>
        <w:rPr>
          <w:rFonts w:ascii="Corbel" w:hAnsi="Corbel" w:cs="AgencyFB-Reg"/>
          <w:iCs/>
          <w:szCs w:val="18"/>
        </w:rPr>
      </w:pPr>
      <w:r w:rsidRPr="00910562">
        <w:rPr>
          <w:rFonts w:ascii="Corbel" w:hAnsi="Corbel" w:cs="AgencyFB-Reg"/>
          <w:szCs w:val="18"/>
        </w:rPr>
        <w:t xml:space="preserve">Beschrijf hoe </w:t>
      </w:r>
      <w:r w:rsidR="00633C12">
        <w:rPr>
          <w:rFonts w:ascii="Corbel" w:hAnsi="Corbel" w:cs="AgencyFB-Reg"/>
          <w:szCs w:val="18"/>
        </w:rPr>
        <w:t>uw</w:t>
      </w:r>
      <w:r w:rsidRPr="00910562">
        <w:rPr>
          <w:rFonts w:ascii="Corbel" w:hAnsi="Corbel" w:cs="AgencyFB-Reg"/>
          <w:szCs w:val="18"/>
        </w:rPr>
        <w:t xml:space="preserve"> organisatie inspeelt op maatschappelijke ontwikkelingen</w:t>
      </w:r>
      <w:r w:rsidR="002C31C2">
        <w:rPr>
          <w:rFonts w:ascii="Corbel" w:hAnsi="Corbel" w:cs="AgencyFB-Reg"/>
          <w:szCs w:val="18"/>
        </w:rPr>
        <w:t>, namelijk op</w:t>
      </w:r>
      <w:r w:rsidR="00721672">
        <w:rPr>
          <w:rFonts w:ascii="Corbel" w:hAnsi="Corbel" w:cs="AgencyFB-Reg"/>
          <w:szCs w:val="18"/>
        </w:rPr>
        <w:t xml:space="preserve"> </w:t>
      </w:r>
      <w:r w:rsidR="00E150F9">
        <w:rPr>
          <w:rFonts w:ascii="Corbel" w:hAnsi="Corbel" w:cs="AgencyFB-Reg"/>
          <w:szCs w:val="18"/>
        </w:rPr>
        <w:t xml:space="preserve">de </w:t>
      </w:r>
      <w:r w:rsidR="00721672">
        <w:rPr>
          <w:rFonts w:ascii="Corbel" w:hAnsi="Corbel" w:cs="AgencyFB-Reg"/>
          <w:szCs w:val="18"/>
        </w:rPr>
        <w:t>MVOI</w:t>
      </w:r>
      <w:r w:rsidR="00C26480">
        <w:rPr>
          <w:rFonts w:ascii="Corbel" w:hAnsi="Corbel" w:cs="AgencyFB-Reg"/>
          <w:szCs w:val="18"/>
        </w:rPr>
        <w:t>-</w:t>
      </w:r>
      <w:r w:rsidR="00721672">
        <w:rPr>
          <w:rFonts w:ascii="Corbel" w:hAnsi="Corbel" w:cs="AgencyFB-Reg"/>
          <w:szCs w:val="18"/>
        </w:rPr>
        <w:t xml:space="preserve">thema’s </w:t>
      </w:r>
      <w:r w:rsidRPr="00910562">
        <w:rPr>
          <w:rFonts w:ascii="Corbel" w:hAnsi="Corbel" w:cs="AgencyFB-Reg"/>
          <w:szCs w:val="18"/>
        </w:rPr>
        <w:t xml:space="preserve">klimaat en </w:t>
      </w:r>
      <w:r w:rsidR="002D2503" w:rsidRPr="002D2503">
        <w:rPr>
          <w:rFonts w:ascii="Corbel" w:hAnsi="Corbel" w:cs="AgencyFB-Reg"/>
          <w:iCs/>
          <w:szCs w:val="18"/>
        </w:rPr>
        <w:t>Milieu en biodiversiteit</w:t>
      </w:r>
      <w:r w:rsidRPr="00910562">
        <w:rPr>
          <w:rFonts w:ascii="Corbel" w:hAnsi="Corbel" w:cs="AgencyFB-Reg"/>
          <w:szCs w:val="18"/>
        </w:rPr>
        <w:t xml:space="preserve">. Wat voor initiatieven neemt </w:t>
      </w:r>
      <w:r w:rsidR="00471404">
        <w:rPr>
          <w:rFonts w:ascii="Corbel" w:hAnsi="Corbel" w:cs="AgencyFB-Reg"/>
          <w:szCs w:val="18"/>
        </w:rPr>
        <w:t>u</w:t>
      </w:r>
      <w:r w:rsidRPr="00910562">
        <w:rPr>
          <w:rFonts w:ascii="Corbel" w:hAnsi="Corbel" w:cs="AgencyFB-Reg"/>
          <w:szCs w:val="18"/>
        </w:rPr>
        <w:t xml:space="preserve"> op d</w:t>
      </w:r>
      <w:r w:rsidR="00EE21AE">
        <w:rPr>
          <w:rFonts w:ascii="Corbel" w:hAnsi="Corbel" w:cs="AgencyFB-Reg"/>
          <w:szCs w:val="18"/>
        </w:rPr>
        <w:t>eze</w:t>
      </w:r>
      <w:r w:rsidRPr="00910562">
        <w:rPr>
          <w:rFonts w:ascii="Corbel" w:hAnsi="Corbel" w:cs="AgencyFB-Reg"/>
          <w:szCs w:val="18"/>
        </w:rPr>
        <w:t xml:space="preserve"> </w:t>
      </w:r>
      <w:r w:rsidR="00EE21AE">
        <w:rPr>
          <w:rFonts w:ascii="Corbel" w:hAnsi="Corbel" w:cs="AgencyFB-Reg"/>
          <w:szCs w:val="18"/>
        </w:rPr>
        <w:t>twee</w:t>
      </w:r>
      <w:r w:rsidRPr="00910562">
        <w:rPr>
          <w:rFonts w:ascii="Corbel" w:hAnsi="Corbel" w:cs="AgencyFB-Reg"/>
          <w:szCs w:val="18"/>
        </w:rPr>
        <w:t xml:space="preserve"> </w:t>
      </w:r>
      <w:r w:rsidR="00EE21AE">
        <w:rPr>
          <w:rFonts w:ascii="Corbel" w:hAnsi="Corbel" w:cs="AgencyFB-Reg"/>
          <w:szCs w:val="18"/>
        </w:rPr>
        <w:t xml:space="preserve">thema’s </w:t>
      </w:r>
      <w:r w:rsidRPr="00910562">
        <w:rPr>
          <w:rFonts w:ascii="Corbel" w:hAnsi="Corbel" w:cs="AgencyFB-Reg"/>
          <w:szCs w:val="18"/>
        </w:rPr>
        <w:t xml:space="preserve">in </w:t>
      </w:r>
      <w:r w:rsidR="00EE21AE">
        <w:rPr>
          <w:rFonts w:ascii="Corbel" w:hAnsi="Corbel" w:cs="AgencyFB-Reg"/>
          <w:szCs w:val="18"/>
        </w:rPr>
        <w:t>deze</w:t>
      </w:r>
      <w:r w:rsidRPr="00910562">
        <w:rPr>
          <w:rFonts w:ascii="Corbel" w:hAnsi="Corbel" w:cs="AgencyFB-Reg"/>
          <w:szCs w:val="18"/>
        </w:rPr>
        <w:t xml:space="preserve"> </w:t>
      </w:r>
      <w:r w:rsidR="00EE21AE">
        <w:rPr>
          <w:rFonts w:ascii="Corbel" w:hAnsi="Corbel" w:cs="AgencyFB-Reg"/>
          <w:szCs w:val="18"/>
        </w:rPr>
        <w:t>opdracht</w:t>
      </w:r>
      <w:r w:rsidRPr="00910562">
        <w:rPr>
          <w:rFonts w:ascii="Corbel" w:hAnsi="Corbel" w:cs="AgencyFB-Reg"/>
          <w:szCs w:val="18"/>
        </w:rPr>
        <w:t>. </w:t>
      </w:r>
    </w:p>
    <w:p w14:paraId="79358781" w14:textId="77777777" w:rsidR="00910562" w:rsidRPr="007D3005" w:rsidRDefault="00910562" w:rsidP="00910562">
      <w:pPr>
        <w:autoSpaceDE w:val="0"/>
        <w:autoSpaceDN w:val="0"/>
        <w:adjustRightInd w:val="0"/>
        <w:spacing w:line="276" w:lineRule="auto"/>
        <w:rPr>
          <w:rFonts w:ascii="Corbel" w:hAnsi="Corbel" w:cs="AgencyFB-Reg"/>
          <w:szCs w:val="18"/>
        </w:rPr>
      </w:pPr>
    </w:p>
    <w:p w14:paraId="0447B4FB" w14:textId="77777777" w:rsidR="005332B5" w:rsidRPr="005332B5" w:rsidRDefault="005332B5" w:rsidP="005332B5">
      <w:pPr>
        <w:autoSpaceDE w:val="0"/>
        <w:autoSpaceDN w:val="0"/>
        <w:adjustRightInd w:val="0"/>
        <w:spacing w:line="276" w:lineRule="auto"/>
        <w:rPr>
          <w:rFonts w:ascii="Corbel" w:hAnsi="Corbel" w:cs="AgencyFB-Reg"/>
          <w:szCs w:val="18"/>
        </w:rPr>
      </w:pPr>
      <w:bookmarkStart w:id="107" w:name="_Hlk168588975"/>
      <w:r w:rsidRPr="005332B5">
        <w:rPr>
          <w:rFonts w:ascii="Corbel" w:hAnsi="Corbel" w:cs="AgencyFB-Reg"/>
          <w:szCs w:val="18"/>
        </w:rPr>
        <w:t>Het visiedocument wordt beoordeeld op de volgende beoordelingsaspecten:</w:t>
      </w:r>
    </w:p>
    <w:p w14:paraId="4DF6A466" w14:textId="5DDE118F" w:rsidR="005332B5" w:rsidRPr="005332B5" w:rsidRDefault="00AF58A9" w:rsidP="005332B5">
      <w:pPr>
        <w:numPr>
          <w:ilvl w:val="0"/>
          <w:numId w:val="48"/>
        </w:numPr>
        <w:autoSpaceDE w:val="0"/>
        <w:autoSpaceDN w:val="0"/>
        <w:adjustRightInd w:val="0"/>
        <w:spacing w:line="276" w:lineRule="auto"/>
        <w:rPr>
          <w:rFonts w:ascii="Corbel" w:hAnsi="Corbel" w:cs="AgencyFB-Reg"/>
          <w:szCs w:val="18"/>
        </w:rPr>
      </w:pPr>
      <w:r w:rsidRPr="005332B5">
        <w:rPr>
          <w:rFonts w:ascii="Corbel" w:hAnsi="Corbel" w:cs="AgencyFB-Reg"/>
          <w:szCs w:val="18"/>
        </w:rPr>
        <w:t>Mate</w:t>
      </w:r>
      <w:r w:rsidR="005332B5" w:rsidRPr="005332B5">
        <w:rPr>
          <w:rFonts w:ascii="Corbel" w:hAnsi="Corbel" w:cs="AgencyFB-Reg"/>
          <w:szCs w:val="18"/>
        </w:rPr>
        <w:t xml:space="preserve"> van compleetheid in het aantal gevraagde aandachtspunten;</w:t>
      </w:r>
    </w:p>
    <w:p w14:paraId="0A0DC522" w14:textId="5E838F75" w:rsidR="005332B5" w:rsidRPr="005332B5" w:rsidRDefault="00AF58A9" w:rsidP="005332B5">
      <w:pPr>
        <w:numPr>
          <w:ilvl w:val="0"/>
          <w:numId w:val="48"/>
        </w:numPr>
        <w:autoSpaceDE w:val="0"/>
        <w:autoSpaceDN w:val="0"/>
        <w:adjustRightInd w:val="0"/>
        <w:spacing w:line="276" w:lineRule="auto"/>
        <w:rPr>
          <w:rFonts w:ascii="Corbel" w:hAnsi="Corbel" w:cs="AgencyFB-Reg"/>
          <w:szCs w:val="18"/>
        </w:rPr>
      </w:pPr>
      <w:r w:rsidRPr="005332B5">
        <w:rPr>
          <w:rFonts w:ascii="Corbel" w:hAnsi="Corbel" w:cs="AgencyFB-Reg"/>
          <w:szCs w:val="18"/>
        </w:rPr>
        <w:t>Mate</w:t>
      </w:r>
      <w:r w:rsidR="005332B5" w:rsidRPr="005332B5">
        <w:rPr>
          <w:rFonts w:ascii="Corbel" w:hAnsi="Corbel" w:cs="AgencyFB-Reg"/>
          <w:szCs w:val="18"/>
        </w:rPr>
        <w:t xml:space="preserve"> van concreetheid en diepgang in de beantwoording;</w:t>
      </w:r>
    </w:p>
    <w:p w14:paraId="4D50684A" w14:textId="574B0C23" w:rsidR="005332B5" w:rsidRPr="005332B5" w:rsidRDefault="00AF58A9" w:rsidP="005332B5">
      <w:pPr>
        <w:numPr>
          <w:ilvl w:val="0"/>
          <w:numId w:val="48"/>
        </w:numPr>
        <w:autoSpaceDE w:val="0"/>
        <w:autoSpaceDN w:val="0"/>
        <w:adjustRightInd w:val="0"/>
        <w:spacing w:line="276" w:lineRule="auto"/>
        <w:rPr>
          <w:rFonts w:ascii="Corbel" w:hAnsi="Corbel" w:cs="AgencyFB-Reg"/>
          <w:szCs w:val="18"/>
        </w:rPr>
      </w:pPr>
      <w:r w:rsidRPr="005332B5">
        <w:rPr>
          <w:rFonts w:ascii="Corbel" w:hAnsi="Corbel" w:cs="AgencyFB-Reg"/>
          <w:szCs w:val="18"/>
        </w:rPr>
        <w:t>Mate</w:t>
      </w:r>
      <w:r w:rsidR="005332B5" w:rsidRPr="005332B5">
        <w:rPr>
          <w:rFonts w:ascii="Corbel" w:hAnsi="Corbel" w:cs="AgencyFB-Reg"/>
          <w:szCs w:val="18"/>
        </w:rPr>
        <w:t xml:space="preserve"> van aansluiting op de doelstelling van de provincie, zie paragraaf 2.4</w:t>
      </w:r>
    </w:p>
    <w:p w14:paraId="791A1B6A" w14:textId="77777777" w:rsidR="005332B5" w:rsidRDefault="005332B5" w:rsidP="00925536">
      <w:pPr>
        <w:autoSpaceDE w:val="0"/>
        <w:autoSpaceDN w:val="0"/>
        <w:adjustRightInd w:val="0"/>
        <w:spacing w:line="276" w:lineRule="auto"/>
        <w:rPr>
          <w:rFonts w:ascii="Corbel" w:hAnsi="Corbel" w:cs="AgencyFB-Reg"/>
          <w:szCs w:val="18"/>
        </w:rPr>
      </w:pPr>
    </w:p>
    <w:p w14:paraId="6C8FA49E" w14:textId="1E67399E"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Voor dit onderdeel kan Inschrijver </w:t>
      </w:r>
      <w:r w:rsidRPr="00E12297">
        <w:rPr>
          <w:rFonts w:ascii="Corbel" w:hAnsi="Corbel" w:cs="AgencyFB-Reg"/>
          <w:szCs w:val="18"/>
        </w:rPr>
        <w:t xml:space="preserve">maximaal </w:t>
      </w:r>
      <w:r w:rsidR="00071BAC" w:rsidRPr="00E12297">
        <w:rPr>
          <w:rFonts w:ascii="Corbel" w:hAnsi="Corbel" w:cs="AgencyFB-Reg"/>
          <w:szCs w:val="18"/>
        </w:rPr>
        <w:t>4</w:t>
      </w:r>
      <w:r w:rsidRPr="00F858E2">
        <w:rPr>
          <w:rFonts w:ascii="Corbel" w:hAnsi="Corbel" w:cs="AgencyFB-Reg"/>
          <w:szCs w:val="18"/>
        </w:rPr>
        <w:t xml:space="preserve"> A4 (enkelzijdig), gebruiken, inclusief eventuele afbeeldingen.</w:t>
      </w:r>
    </w:p>
    <w:p w14:paraId="5DAB371C"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Attentie: voor uw inschrijving op dit onderdeel geldt, dat alleen op dit aantal pagina’s de beoordeling plaatsvindt. </w:t>
      </w:r>
    </w:p>
    <w:bookmarkEnd w:id="107"/>
    <w:p w14:paraId="0C6E14CD" w14:textId="77777777" w:rsidR="00F858E2" w:rsidRPr="00F858E2" w:rsidRDefault="00F858E2" w:rsidP="00925536">
      <w:pPr>
        <w:autoSpaceDE w:val="0"/>
        <w:autoSpaceDN w:val="0"/>
        <w:adjustRightInd w:val="0"/>
        <w:spacing w:line="276" w:lineRule="auto"/>
        <w:rPr>
          <w:rFonts w:ascii="Corbel" w:hAnsi="Corbel" w:cs="AgencyFB-Reg"/>
          <w:szCs w:val="18"/>
        </w:rPr>
      </w:pPr>
    </w:p>
    <w:p w14:paraId="7620B7F6" w14:textId="7BEDEA18"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Het aantal punten dat maximaal aan de Inschrijving kan worden toegekend voor dit onderdeel G.1 is weergegeven in de tabel hierboven onder 5.</w:t>
      </w:r>
      <w:r w:rsidR="009A76B4">
        <w:rPr>
          <w:rFonts w:ascii="Corbel" w:hAnsi="Corbel" w:cs="AgencyFB-Reg"/>
          <w:szCs w:val="18"/>
        </w:rPr>
        <w:t>1</w:t>
      </w:r>
      <w:r w:rsidRPr="00F858E2">
        <w:rPr>
          <w:rFonts w:ascii="Corbel" w:hAnsi="Corbel" w:cs="AgencyFB-Reg"/>
          <w:szCs w:val="18"/>
        </w:rPr>
        <w:t xml:space="preserve">., te weten </w:t>
      </w:r>
      <w:r w:rsidR="00122E15" w:rsidRPr="00770060">
        <w:rPr>
          <w:rFonts w:ascii="Corbel" w:hAnsi="Corbel" w:cs="AgencyFB-Reg"/>
          <w:szCs w:val="18"/>
        </w:rPr>
        <w:t>25</w:t>
      </w:r>
      <w:r w:rsidRPr="00F858E2">
        <w:rPr>
          <w:rFonts w:ascii="Corbel" w:hAnsi="Corbel" w:cs="AgencyFB-Reg"/>
          <w:szCs w:val="18"/>
        </w:rPr>
        <w:t xml:space="preserve"> punten. </w:t>
      </w:r>
    </w:p>
    <w:p w14:paraId="26449A9C" w14:textId="77777777" w:rsidR="00A76BB8" w:rsidRDefault="00A76BB8" w:rsidP="00925536">
      <w:pPr>
        <w:autoSpaceDE w:val="0"/>
        <w:autoSpaceDN w:val="0"/>
        <w:adjustRightInd w:val="0"/>
        <w:spacing w:line="276" w:lineRule="auto"/>
        <w:rPr>
          <w:rFonts w:ascii="Corbel" w:hAnsi="Corbel" w:cs="AgencyFB-Reg"/>
          <w:szCs w:val="18"/>
        </w:rPr>
      </w:pPr>
    </w:p>
    <w:p w14:paraId="481BE51F" w14:textId="69AD9F81" w:rsidR="008B0A9B" w:rsidRPr="00F858E2" w:rsidRDefault="008B0A9B" w:rsidP="00925536">
      <w:pPr>
        <w:autoSpaceDE w:val="0"/>
        <w:autoSpaceDN w:val="0"/>
        <w:adjustRightInd w:val="0"/>
        <w:spacing w:line="276" w:lineRule="auto"/>
        <w:rPr>
          <w:rFonts w:ascii="Corbel" w:hAnsi="Corbel" w:cs="AgencyFB-Reg"/>
          <w:szCs w:val="18"/>
        </w:rPr>
      </w:pPr>
      <w:r w:rsidRPr="00F11EBC">
        <w:rPr>
          <w:rFonts w:ascii="Corbel" w:hAnsi="Corbel" w:cs="AgencyFB-Reg"/>
          <w:szCs w:val="18"/>
        </w:rPr>
        <w:t>Al de vier (4) genoemde aspecten wegen even zwaar, als één cijfer mee in de beoordeling.</w:t>
      </w:r>
    </w:p>
    <w:p w14:paraId="4988AEBE" w14:textId="45DA045E" w:rsidR="00F858E2" w:rsidRPr="00E12297" w:rsidRDefault="00F858E2" w:rsidP="005F6C36">
      <w:pPr>
        <w:pStyle w:val="Kop2"/>
        <w:numPr>
          <w:ilvl w:val="2"/>
          <w:numId w:val="6"/>
        </w:numPr>
        <w:tabs>
          <w:tab w:val="left" w:pos="6379"/>
        </w:tabs>
        <w:spacing w:before="240" w:after="120"/>
        <w:ind w:left="0" w:firstLine="0"/>
        <w:rPr>
          <w:rFonts w:ascii="Corbel" w:hAnsi="Corbel"/>
          <w:sz w:val="18"/>
          <w:szCs w:val="18"/>
        </w:rPr>
      </w:pPr>
      <w:bookmarkStart w:id="108" w:name="_Toc453745307"/>
      <w:bookmarkStart w:id="109" w:name="_Toc169359435"/>
      <w:r w:rsidRPr="00E12297">
        <w:rPr>
          <w:rFonts w:ascii="Corbel" w:hAnsi="Corbel"/>
          <w:sz w:val="18"/>
          <w:szCs w:val="18"/>
        </w:rPr>
        <w:lastRenderedPageBreak/>
        <w:t xml:space="preserve">Onderdeel G2: </w:t>
      </w:r>
      <w:bookmarkEnd w:id="108"/>
      <w:r w:rsidR="00EA56CF" w:rsidRPr="00E12297">
        <w:rPr>
          <w:rFonts w:ascii="Corbel" w:hAnsi="Corbel"/>
          <w:sz w:val="18"/>
          <w:szCs w:val="18"/>
        </w:rPr>
        <w:t>Rol van de Opdrachtgever</w:t>
      </w:r>
      <w:bookmarkEnd w:id="109"/>
    </w:p>
    <w:p w14:paraId="7C77390B" w14:textId="16D6F491" w:rsidR="001934C4" w:rsidRPr="00E12297" w:rsidRDefault="00F11EBC" w:rsidP="00F11EBC">
      <w:pPr>
        <w:autoSpaceDE w:val="0"/>
        <w:autoSpaceDN w:val="0"/>
        <w:adjustRightInd w:val="0"/>
        <w:spacing w:line="276" w:lineRule="auto"/>
        <w:rPr>
          <w:rFonts w:ascii="Corbel" w:hAnsi="Corbel" w:cs="AgencyFB-Reg"/>
          <w:szCs w:val="18"/>
        </w:rPr>
      </w:pPr>
      <w:r w:rsidRPr="00E12297">
        <w:rPr>
          <w:rFonts w:ascii="Corbel" w:hAnsi="Corbel" w:cs="AgencyFB-Reg"/>
          <w:szCs w:val="18"/>
        </w:rPr>
        <w:t>De inschrijver wordt verzocht zijn visie te geven over de rol van de Opdrachtgever bij zowel de implementatie van de opdracht als bij de uitvoering van de opdracht. Dit betreft het volgende relevante</w:t>
      </w:r>
      <w:r w:rsidR="004A6E36">
        <w:rPr>
          <w:rFonts w:ascii="Corbel" w:hAnsi="Corbel" w:cs="AgencyFB-Reg"/>
          <w:szCs w:val="18"/>
        </w:rPr>
        <w:t xml:space="preserve"> </w:t>
      </w:r>
      <w:r w:rsidRPr="00E12297">
        <w:rPr>
          <w:rFonts w:ascii="Corbel" w:hAnsi="Corbel" w:cs="AgencyFB-Reg"/>
          <w:szCs w:val="18"/>
        </w:rPr>
        <w:t>aspect, namelijk:</w:t>
      </w:r>
      <w:r w:rsidRPr="00E12297">
        <w:rPr>
          <w:rFonts w:ascii="Corbel" w:hAnsi="Corbel" w:cs="AgencyFB-Reg"/>
          <w:szCs w:val="18"/>
        </w:rPr>
        <w:br/>
      </w:r>
    </w:p>
    <w:p w14:paraId="4AD2504D" w14:textId="5F02760A" w:rsidR="00F11EBC" w:rsidRPr="00E12297" w:rsidRDefault="00F11EBC" w:rsidP="00F11EBC">
      <w:pPr>
        <w:autoSpaceDE w:val="0"/>
        <w:autoSpaceDN w:val="0"/>
        <w:adjustRightInd w:val="0"/>
        <w:spacing w:line="276" w:lineRule="auto"/>
        <w:rPr>
          <w:rFonts w:ascii="Corbel" w:hAnsi="Corbel" w:cs="AgencyFB-Reg"/>
          <w:szCs w:val="18"/>
        </w:rPr>
      </w:pPr>
      <w:r w:rsidRPr="00E12297">
        <w:rPr>
          <w:rFonts w:ascii="Corbel" w:hAnsi="Corbel" w:cs="AgencyFB-Reg"/>
          <w:szCs w:val="18"/>
        </w:rPr>
        <w:t>• Welke maatregelen moet Opdrachtgever nemen, vanuit het perspectief van de inschrijver, om de continuïteit van de dienstverlening door Opdrachtnemer te borgen.</w:t>
      </w:r>
    </w:p>
    <w:p w14:paraId="13B9EE95" w14:textId="77777777" w:rsidR="001934C4" w:rsidRPr="00E12297" w:rsidRDefault="001934C4" w:rsidP="00F11EBC">
      <w:pPr>
        <w:autoSpaceDE w:val="0"/>
        <w:autoSpaceDN w:val="0"/>
        <w:adjustRightInd w:val="0"/>
        <w:spacing w:line="276" w:lineRule="auto"/>
        <w:rPr>
          <w:rFonts w:ascii="Corbel" w:hAnsi="Corbel" w:cs="AgencyFB-Reg"/>
          <w:b/>
          <w:bCs/>
          <w:szCs w:val="18"/>
        </w:rPr>
      </w:pPr>
    </w:p>
    <w:p w14:paraId="015F8772" w14:textId="02F8895A" w:rsidR="00F11EBC" w:rsidRPr="00E12297" w:rsidRDefault="00F11EBC" w:rsidP="00F11EBC">
      <w:pPr>
        <w:autoSpaceDE w:val="0"/>
        <w:autoSpaceDN w:val="0"/>
        <w:adjustRightInd w:val="0"/>
        <w:spacing w:line="276" w:lineRule="auto"/>
        <w:rPr>
          <w:rFonts w:ascii="Corbel" w:hAnsi="Corbel" w:cs="AgencyFB-Reg"/>
          <w:szCs w:val="18"/>
        </w:rPr>
      </w:pPr>
      <w:r w:rsidRPr="00E12297">
        <w:rPr>
          <w:rFonts w:ascii="Corbel" w:hAnsi="Corbel" w:cs="AgencyFB-Reg"/>
          <w:b/>
          <w:bCs/>
          <w:szCs w:val="18"/>
        </w:rPr>
        <w:t>Aandachtspunt:</w:t>
      </w:r>
      <w:r w:rsidRPr="00E12297">
        <w:rPr>
          <w:rFonts w:ascii="Corbel" w:hAnsi="Corbel" w:cs="AgencyFB-Reg"/>
          <w:szCs w:val="18"/>
        </w:rPr>
        <w:br/>
        <w:t>Inschrijver toont duidelijk aan te beschikken over een visie en standpunt met betrekking tot de rol van de Opdrachtgever, in relatie tot deze opdracht en die ook helder te beschrijven</w:t>
      </w:r>
    </w:p>
    <w:p w14:paraId="05629FB1" w14:textId="77777777" w:rsidR="00A856C8" w:rsidRPr="00E12297" w:rsidRDefault="00A856C8" w:rsidP="00F11EBC">
      <w:pPr>
        <w:autoSpaceDE w:val="0"/>
        <w:autoSpaceDN w:val="0"/>
        <w:adjustRightInd w:val="0"/>
        <w:spacing w:line="276" w:lineRule="auto"/>
        <w:rPr>
          <w:rFonts w:ascii="Corbel" w:hAnsi="Corbel" w:cs="AgencyFB-Reg"/>
          <w:szCs w:val="18"/>
        </w:rPr>
      </w:pPr>
    </w:p>
    <w:p w14:paraId="48DBE25A" w14:textId="7534CB27" w:rsidR="00F11EBC" w:rsidRPr="00E12297" w:rsidRDefault="00F11EBC" w:rsidP="00F11EBC">
      <w:pPr>
        <w:autoSpaceDE w:val="0"/>
        <w:autoSpaceDN w:val="0"/>
        <w:adjustRightInd w:val="0"/>
        <w:spacing w:line="276" w:lineRule="auto"/>
        <w:rPr>
          <w:rFonts w:ascii="Corbel" w:hAnsi="Corbel" w:cs="AgencyFB-Reg"/>
          <w:szCs w:val="18"/>
        </w:rPr>
      </w:pPr>
      <w:r w:rsidRPr="00E12297">
        <w:rPr>
          <w:rFonts w:ascii="Corbel" w:hAnsi="Corbel" w:cs="AgencyFB-Reg"/>
          <w:szCs w:val="18"/>
        </w:rPr>
        <w:t>De beoordeling van de uitwerking van de gevraagde aspecten vindt plaats aan de hand van de volgende vier (4) punten:</w:t>
      </w:r>
      <w:r w:rsidRPr="00E12297">
        <w:rPr>
          <w:rFonts w:ascii="Corbel" w:hAnsi="Corbel" w:cs="AgencyFB-Reg"/>
          <w:szCs w:val="18"/>
        </w:rPr>
        <w:br/>
        <w:t>1. De beschrijving van uw visie;</w:t>
      </w:r>
      <w:r w:rsidRPr="00E12297">
        <w:rPr>
          <w:rFonts w:ascii="Corbel" w:hAnsi="Corbel" w:cs="AgencyFB-Reg"/>
          <w:szCs w:val="18"/>
        </w:rPr>
        <w:br/>
        <w:t>2. De mate van concreetheid;</w:t>
      </w:r>
      <w:r w:rsidRPr="00E12297">
        <w:rPr>
          <w:rFonts w:ascii="Corbel" w:hAnsi="Corbel" w:cs="AgencyFB-Reg"/>
          <w:szCs w:val="18"/>
        </w:rPr>
        <w:br/>
        <w:t>3. De volledigheid van gegevens en informatie;</w:t>
      </w:r>
      <w:r w:rsidRPr="00E12297">
        <w:rPr>
          <w:rFonts w:ascii="Corbel" w:hAnsi="Corbel" w:cs="AgencyFB-Reg"/>
          <w:szCs w:val="18"/>
        </w:rPr>
        <w:br/>
        <w:t>4. Meerwaarde van de werkwijze van de Inschrijver.</w:t>
      </w:r>
    </w:p>
    <w:p w14:paraId="756D3311" w14:textId="77777777" w:rsidR="00A856C8" w:rsidRPr="00E12297" w:rsidRDefault="00A856C8" w:rsidP="00F11EBC">
      <w:pPr>
        <w:autoSpaceDE w:val="0"/>
        <w:autoSpaceDN w:val="0"/>
        <w:adjustRightInd w:val="0"/>
        <w:spacing w:line="276" w:lineRule="auto"/>
        <w:rPr>
          <w:rFonts w:ascii="Corbel" w:hAnsi="Corbel" w:cs="AgencyFB-Reg"/>
          <w:szCs w:val="18"/>
        </w:rPr>
      </w:pPr>
    </w:p>
    <w:p w14:paraId="52C6A56D" w14:textId="349FB47F" w:rsidR="00294330" w:rsidRPr="00E12297" w:rsidRDefault="00294330" w:rsidP="00294330">
      <w:pPr>
        <w:autoSpaceDE w:val="0"/>
        <w:autoSpaceDN w:val="0"/>
        <w:adjustRightInd w:val="0"/>
        <w:spacing w:line="276" w:lineRule="auto"/>
        <w:rPr>
          <w:rFonts w:ascii="Corbel" w:hAnsi="Corbel" w:cs="AgencyFB-Reg"/>
          <w:szCs w:val="18"/>
        </w:rPr>
      </w:pPr>
      <w:bookmarkStart w:id="110" w:name="_Hlk168588913"/>
      <w:r w:rsidRPr="00E12297">
        <w:rPr>
          <w:rFonts w:ascii="Corbel" w:hAnsi="Corbel" w:cs="AgencyFB-Reg"/>
          <w:szCs w:val="18"/>
        </w:rPr>
        <w:t xml:space="preserve">Voor dit onderdeel kan Inschrijver maximaal </w:t>
      </w:r>
      <w:r w:rsidR="00295A07" w:rsidRPr="00E12297">
        <w:rPr>
          <w:rFonts w:ascii="Corbel" w:hAnsi="Corbel" w:cs="AgencyFB-Reg"/>
          <w:szCs w:val="18"/>
        </w:rPr>
        <w:t>2</w:t>
      </w:r>
      <w:r w:rsidRPr="00E12297">
        <w:rPr>
          <w:rFonts w:ascii="Corbel" w:hAnsi="Corbel" w:cs="AgencyFB-Reg"/>
          <w:szCs w:val="18"/>
        </w:rPr>
        <w:t xml:space="preserve"> A4 (enkelzijdig), gebruiken, inclusief eventuele afbeeldingen.</w:t>
      </w:r>
    </w:p>
    <w:p w14:paraId="29C534E5" w14:textId="77777777" w:rsidR="00294330" w:rsidRPr="00E12297" w:rsidRDefault="00294330" w:rsidP="00294330">
      <w:pPr>
        <w:autoSpaceDE w:val="0"/>
        <w:autoSpaceDN w:val="0"/>
        <w:adjustRightInd w:val="0"/>
        <w:spacing w:line="276" w:lineRule="auto"/>
        <w:rPr>
          <w:rFonts w:ascii="Corbel" w:hAnsi="Corbel" w:cs="AgencyFB-Reg"/>
          <w:szCs w:val="18"/>
        </w:rPr>
      </w:pPr>
      <w:r w:rsidRPr="00E12297">
        <w:rPr>
          <w:rFonts w:ascii="Corbel" w:hAnsi="Corbel" w:cs="AgencyFB-Reg"/>
          <w:szCs w:val="18"/>
        </w:rPr>
        <w:t xml:space="preserve">Attentie: voor uw inschrijving op dit onderdeel geldt, dat alleen op dit aantal pagina’s de beoordeling plaatsvindt. </w:t>
      </w:r>
    </w:p>
    <w:p w14:paraId="1A03A89E" w14:textId="77777777" w:rsidR="008069CB" w:rsidRPr="00E12297" w:rsidRDefault="008069CB" w:rsidP="008069CB">
      <w:pPr>
        <w:autoSpaceDE w:val="0"/>
        <w:autoSpaceDN w:val="0"/>
        <w:adjustRightInd w:val="0"/>
        <w:spacing w:line="276" w:lineRule="auto"/>
        <w:rPr>
          <w:rFonts w:ascii="Corbel" w:hAnsi="Corbel" w:cs="AgencyFB-Reg"/>
          <w:szCs w:val="18"/>
        </w:rPr>
      </w:pPr>
    </w:p>
    <w:p w14:paraId="6287C9F3" w14:textId="75E2B26E" w:rsidR="008069CB" w:rsidRPr="00E12297" w:rsidRDefault="008069CB" w:rsidP="008069CB">
      <w:pPr>
        <w:autoSpaceDE w:val="0"/>
        <w:autoSpaceDN w:val="0"/>
        <w:adjustRightInd w:val="0"/>
        <w:spacing w:line="276" w:lineRule="auto"/>
        <w:rPr>
          <w:rFonts w:ascii="Corbel" w:hAnsi="Corbel" w:cs="AgencyFB-Reg"/>
          <w:szCs w:val="18"/>
        </w:rPr>
      </w:pPr>
      <w:r w:rsidRPr="00E12297">
        <w:rPr>
          <w:rFonts w:ascii="Corbel" w:hAnsi="Corbel" w:cs="AgencyFB-Reg"/>
          <w:szCs w:val="18"/>
        </w:rPr>
        <w:t xml:space="preserve">Het aantal punten dat maximaal aan de Inschrijving kan worden toegekend voor dit onderdeel G.2 is weergegeven in de tabel hierboven onder 5.1., te weten </w:t>
      </w:r>
      <w:r w:rsidR="001644F7" w:rsidRPr="00770060">
        <w:rPr>
          <w:rFonts w:ascii="Corbel" w:hAnsi="Corbel" w:cs="AgencyFB-Reg"/>
          <w:szCs w:val="18"/>
        </w:rPr>
        <w:t>1</w:t>
      </w:r>
      <w:r w:rsidRPr="00770060">
        <w:rPr>
          <w:rFonts w:ascii="Corbel" w:hAnsi="Corbel" w:cs="AgencyFB-Reg"/>
          <w:szCs w:val="18"/>
        </w:rPr>
        <w:t>0</w:t>
      </w:r>
      <w:r w:rsidRPr="00E12297">
        <w:rPr>
          <w:rFonts w:ascii="Corbel" w:hAnsi="Corbel" w:cs="AgencyFB-Reg"/>
          <w:szCs w:val="18"/>
        </w:rPr>
        <w:t xml:space="preserve"> punten. </w:t>
      </w:r>
    </w:p>
    <w:p w14:paraId="17EC2A7F" w14:textId="77777777" w:rsidR="00294330" w:rsidRPr="00E12297" w:rsidRDefault="00294330" w:rsidP="00F11EBC">
      <w:pPr>
        <w:autoSpaceDE w:val="0"/>
        <w:autoSpaceDN w:val="0"/>
        <w:adjustRightInd w:val="0"/>
        <w:spacing w:line="276" w:lineRule="auto"/>
        <w:rPr>
          <w:rFonts w:ascii="Corbel" w:hAnsi="Corbel" w:cs="AgencyFB-Reg"/>
          <w:szCs w:val="18"/>
        </w:rPr>
      </w:pPr>
    </w:p>
    <w:p w14:paraId="186003EB" w14:textId="7D2665A5" w:rsidR="00295A07" w:rsidRPr="00E12297" w:rsidRDefault="00F11EBC" w:rsidP="00F11EBC">
      <w:pPr>
        <w:autoSpaceDE w:val="0"/>
        <w:autoSpaceDN w:val="0"/>
        <w:adjustRightInd w:val="0"/>
        <w:spacing w:line="276" w:lineRule="auto"/>
        <w:rPr>
          <w:rFonts w:ascii="Corbel" w:hAnsi="Corbel" w:cs="AgencyFB-Reg"/>
          <w:szCs w:val="18"/>
        </w:rPr>
      </w:pPr>
      <w:r w:rsidRPr="00E12297">
        <w:rPr>
          <w:rFonts w:ascii="Corbel" w:hAnsi="Corbel" w:cs="AgencyFB-Reg"/>
          <w:szCs w:val="18"/>
        </w:rPr>
        <w:t xml:space="preserve">Al de vier (4) genoemde aspecten wegen even zwaar, als één cijfer mee in de beoordeling. </w:t>
      </w:r>
      <w:bookmarkEnd w:id="110"/>
    </w:p>
    <w:p w14:paraId="4364055A" w14:textId="14E94EE2" w:rsidR="004D5F99" w:rsidRPr="001644F7" w:rsidRDefault="00045003" w:rsidP="005F6C36">
      <w:pPr>
        <w:pStyle w:val="Kop2"/>
        <w:numPr>
          <w:ilvl w:val="2"/>
          <w:numId w:val="6"/>
        </w:numPr>
        <w:tabs>
          <w:tab w:val="left" w:pos="6379"/>
        </w:tabs>
        <w:spacing w:before="240" w:after="120"/>
        <w:ind w:left="0" w:firstLine="0"/>
        <w:rPr>
          <w:rFonts w:ascii="Corbel" w:hAnsi="Corbel"/>
          <w:sz w:val="18"/>
          <w:szCs w:val="18"/>
        </w:rPr>
      </w:pPr>
      <w:bookmarkStart w:id="111" w:name="_Toc169359436"/>
      <w:r w:rsidRPr="001644F7">
        <w:rPr>
          <w:rFonts w:ascii="Corbel" w:hAnsi="Corbel"/>
          <w:sz w:val="18"/>
          <w:szCs w:val="18"/>
        </w:rPr>
        <w:t>Onderdeel G</w:t>
      </w:r>
      <w:r w:rsidR="008F0A3A" w:rsidRPr="001644F7">
        <w:rPr>
          <w:rFonts w:ascii="Corbel" w:hAnsi="Corbel"/>
          <w:sz w:val="18"/>
          <w:szCs w:val="18"/>
        </w:rPr>
        <w:t>3: Aanpak uitvoering dienstverlening</w:t>
      </w:r>
      <w:bookmarkEnd w:id="111"/>
    </w:p>
    <w:p w14:paraId="55EA91BF" w14:textId="76EBE493" w:rsidR="00133A7A" w:rsidRPr="001644F7" w:rsidRDefault="00133A7A" w:rsidP="00133A7A">
      <w:pPr>
        <w:autoSpaceDE w:val="0"/>
        <w:autoSpaceDN w:val="0"/>
        <w:adjustRightInd w:val="0"/>
        <w:spacing w:line="276" w:lineRule="auto"/>
        <w:rPr>
          <w:rFonts w:ascii="Corbel" w:hAnsi="Corbel" w:cs="AgencyFB-Reg"/>
          <w:szCs w:val="18"/>
        </w:rPr>
      </w:pPr>
      <w:r w:rsidRPr="001644F7">
        <w:rPr>
          <w:rFonts w:ascii="Corbel" w:hAnsi="Corbel" w:cs="AgencyFB-Reg"/>
          <w:szCs w:val="18"/>
        </w:rPr>
        <w:t>De inschrijver wordt verzocht zijn aanpak te beschrijven hoe deze opdracht concreet wordt uitgevoerd en benoemt daarin de volgende v</w:t>
      </w:r>
      <w:r w:rsidR="004A6E36">
        <w:rPr>
          <w:rFonts w:ascii="Corbel" w:hAnsi="Corbel" w:cs="AgencyFB-Reg"/>
          <w:szCs w:val="18"/>
        </w:rPr>
        <w:t>ijf</w:t>
      </w:r>
      <w:r w:rsidRPr="001644F7">
        <w:rPr>
          <w:rFonts w:ascii="Corbel" w:hAnsi="Corbel" w:cs="AgencyFB-Reg"/>
          <w:szCs w:val="18"/>
        </w:rPr>
        <w:t xml:space="preserve"> (</w:t>
      </w:r>
      <w:r w:rsidR="001644F7" w:rsidRPr="001644F7">
        <w:rPr>
          <w:rFonts w:ascii="Corbel" w:hAnsi="Corbel" w:cs="AgencyFB-Reg"/>
          <w:szCs w:val="18"/>
        </w:rPr>
        <w:t>5</w:t>
      </w:r>
      <w:r w:rsidRPr="001644F7">
        <w:rPr>
          <w:rFonts w:ascii="Corbel" w:hAnsi="Corbel" w:cs="AgencyFB-Reg"/>
          <w:szCs w:val="18"/>
        </w:rPr>
        <w:t>) relevante aspecten:</w:t>
      </w:r>
    </w:p>
    <w:p w14:paraId="22E61E96" w14:textId="77777777" w:rsidR="00133A7A" w:rsidRPr="001644F7" w:rsidRDefault="00133A7A" w:rsidP="00133A7A">
      <w:pPr>
        <w:numPr>
          <w:ilvl w:val="0"/>
          <w:numId w:val="74"/>
        </w:numPr>
        <w:autoSpaceDE w:val="0"/>
        <w:autoSpaceDN w:val="0"/>
        <w:adjustRightInd w:val="0"/>
        <w:spacing w:line="276" w:lineRule="auto"/>
        <w:rPr>
          <w:rFonts w:ascii="Corbel" w:hAnsi="Corbel" w:cs="AgencyFB-Reg"/>
          <w:szCs w:val="18"/>
        </w:rPr>
      </w:pPr>
      <w:r w:rsidRPr="001644F7">
        <w:rPr>
          <w:rFonts w:ascii="Corbel" w:hAnsi="Corbel" w:cs="AgencyFB-Reg"/>
          <w:szCs w:val="18"/>
        </w:rPr>
        <w:t>Beschrijf de rollen van de verschillende actoren/functionarissen die worden ingezet, inclusief de competenties die aanbieder daarmee inzet.</w:t>
      </w:r>
    </w:p>
    <w:p w14:paraId="71301DEE" w14:textId="77777777" w:rsidR="00133A7A" w:rsidRPr="001644F7" w:rsidRDefault="00133A7A" w:rsidP="00133A7A">
      <w:pPr>
        <w:numPr>
          <w:ilvl w:val="0"/>
          <w:numId w:val="74"/>
        </w:numPr>
        <w:autoSpaceDE w:val="0"/>
        <w:autoSpaceDN w:val="0"/>
        <w:adjustRightInd w:val="0"/>
        <w:spacing w:line="276" w:lineRule="auto"/>
        <w:rPr>
          <w:rFonts w:ascii="Corbel" w:hAnsi="Corbel" w:cs="AgencyFB-Reg"/>
          <w:szCs w:val="18"/>
        </w:rPr>
      </w:pPr>
      <w:r w:rsidRPr="001644F7">
        <w:rPr>
          <w:rFonts w:ascii="Corbel" w:hAnsi="Corbel" w:cs="AgencyFB-Reg"/>
          <w:szCs w:val="18"/>
        </w:rPr>
        <w:t>Wat zijn de 3 belangrijkste risico’s, inclusief mitigerende maatregelen, van deze opdracht?</w:t>
      </w:r>
    </w:p>
    <w:p w14:paraId="5DF93190" w14:textId="77777777" w:rsidR="00133A7A" w:rsidRPr="001644F7" w:rsidRDefault="00133A7A" w:rsidP="00133A7A">
      <w:pPr>
        <w:numPr>
          <w:ilvl w:val="0"/>
          <w:numId w:val="74"/>
        </w:numPr>
        <w:autoSpaceDE w:val="0"/>
        <w:autoSpaceDN w:val="0"/>
        <w:adjustRightInd w:val="0"/>
        <w:spacing w:line="276" w:lineRule="auto"/>
        <w:rPr>
          <w:rFonts w:ascii="Corbel" w:hAnsi="Corbel" w:cs="AgencyFB-Reg"/>
          <w:szCs w:val="18"/>
        </w:rPr>
      </w:pPr>
      <w:r w:rsidRPr="001644F7">
        <w:rPr>
          <w:rFonts w:ascii="Corbel" w:hAnsi="Corbel" w:cs="AgencyFB-Reg"/>
          <w:szCs w:val="18"/>
        </w:rPr>
        <w:t>Hoe ziet op hoofdlijnen de planning er uit, inclusief mijlpalen, van een regulier controlejaar?</w:t>
      </w:r>
    </w:p>
    <w:p w14:paraId="3BEF5620" w14:textId="77777777" w:rsidR="00133A7A" w:rsidRPr="001644F7" w:rsidRDefault="00133A7A" w:rsidP="00133A7A">
      <w:pPr>
        <w:numPr>
          <w:ilvl w:val="0"/>
          <w:numId w:val="74"/>
        </w:numPr>
        <w:autoSpaceDE w:val="0"/>
        <w:autoSpaceDN w:val="0"/>
        <w:adjustRightInd w:val="0"/>
        <w:spacing w:line="276" w:lineRule="auto"/>
        <w:rPr>
          <w:rFonts w:ascii="Corbel" w:hAnsi="Corbel" w:cs="AgencyFB-Reg"/>
          <w:szCs w:val="18"/>
        </w:rPr>
      </w:pPr>
      <w:r w:rsidRPr="001644F7">
        <w:rPr>
          <w:rFonts w:ascii="Corbel" w:hAnsi="Corbel" w:cs="AgencyFB-Reg"/>
          <w:szCs w:val="18"/>
        </w:rPr>
        <w:t>Op welke momenten er wordt gerapporteerd en beschrijf de opbouw van deze rapportages?</w:t>
      </w:r>
    </w:p>
    <w:p w14:paraId="5D8D0271" w14:textId="1DC26DD3" w:rsidR="00E12297" w:rsidRPr="001644F7" w:rsidRDefault="00CB05FE" w:rsidP="00133A7A">
      <w:pPr>
        <w:numPr>
          <w:ilvl w:val="0"/>
          <w:numId w:val="74"/>
        </w:numPr>
        <w:autoSpaceDE w:val="0"/>
        <w:autoSpaceDN w:val="0"/>
        <w:adjustRightInd w:val="0"/>
        <w:spacing w:line="276" w:lineRule="auto"/>
        <w:rPr>
          <w:rFonts w:ascii="Corbel" w:hAnsi="Corbel" w:cs="AgencyFB-Reg"/>
          <w:szCs w:val="18"/>
        </w:rPr>
      </w:pPr>
      <w:r>
        <w:rPr>
          <w:rFonts w:ascii="Corbel" w:hAnsi="Corbel" w:cs="AgencyFB-Reg"/>
          <w:szCs w:val="18"/>
        </w:rPr>
        <w:t xml:space="preserve">Beschrijf hoe </w:t>
      </w:r>
      <w:r w:rsidR="004535EF">
        <w:rPr>
          <w:rFonts w:ascii="Corbel" w:hAnsi="Corbel" w:cs="AgencyFB-Reg"/>
          <w:szCs w:val="18"/>
        </w:rPr>
        <w:t xml:space="preserve">u </w:t>
      </w:r>
      <w:r>
        <w:rPr>
          <w:rFonts w:ascii="Corbel" w:hAnsi="Corbel" w:cs="AgencyFB-Reg"/>
          <w:szCs w:val="18"/>
        </w:rPr>
        <w:t>in gezamenlijkheid met de opdrachtgever en de ambtelijke organisatie de werkzaamheden gaat uitvoeren</w:t>
      </w:r>
      <w:r w:rsidR="002B3BAE">
        <w:rPr>
          <w:rFonts w:ascii="Corbel" w:hAnsi="Corbel" w:cs="AgencyFB-Reg"/>
          <w:szCs w:val="18"/>
        </w:rPr>
        <w:t>.</w:t>
      </w:r>
      <w:r w:rsidR="00E878F1">
        <w:rPr>
          <w:rFonts w:ascii="Corbel" w:hAnsi="Corbel" w:cs="AgencyFB-Reg"/>
          <w:szCs w:val="18"/>
        </w:rPr>
        <w:t xml:space="preserve"> </w:t>
      </w:r>
      <w:r w:rsidR="003D241A">
        <w:rPr>
          <w:rFonts w:ascii="Corbel" w:hAnsi="Corbel" w:cs="AgencyFB-Reg"/>
          <w:szCs w:val="18"/>
        </w:rPr>
        <w:t>B</w:t>
      </w:r>
      <w:r w:rsidR="00E878F1">
        <w:rPr>
          <w:rFonts w:ascii="Corbel" w:hAnsi="Corbel" w:cs="AgencyFB-Reg"/>
          <w:szCs w:val="18"/>
        </w:rPr>
        <w:t xml:space="preserve">eschrijf daarin hoe de bestendigheid van de dienstverlening in de samenwerking </w:t>
      </w:r>
      <w:r w:rsidR="00C77335">
        <w:rPr>
          <w:rFonts w:ascii="Corbel" w:hAnsi="Corbel" w:cs="AgencyFB-Reg"/>
          <w:szCs w:val="18"/>
        </w:rPr>
        <w:t>wordt ge</w:t>
      </w:r>
      <w:r w:rsidR="00E878F1">
        <w:rPr>
          <w:rFonts w:ascii="Corbel" w:hAnsi="Corbel" w:cs="AgencyFB-Reg"/>
          <w:szCs w:val="18"/>
        </w:rPr>
        <w:t>borg</w:t>
      </w:r>
      <w:r w:rsidR="00C77335">
        <w:rPr>
          <w:rFonts w:ascii="Corbel" w:hAnsi="Corbel" w:cs="AgencyFB-Reg"/>
          <w:szCs w:val="18"/>
        </w:rPr>
        <w:t xml:space="preserve">d op basis van wederkerigheid en </w:t>
      </w:r>
      <w:r w:rsidR="00C77335" w:rsidRPr="00C77335">
        <w:rPr>
          <w:rFonts w:ascii="Corbel" w:hAnsi="Corbel" w:cs="AgencyFB-Reg"/>
          <w:szCs w:val="18"/>
        </w:rPr>
        <w:t xml:space="preserve">hoe werkwijze vorm </w:t>
      </w:r>
      <w:r w:rsidR="00C77335">
        <w:rPr>
          <w:rFonts w:ascii="Corbel" w:hAnsi="Corbel" w:cs="AgencyFB-Reg"/>
          <w:szCs w:val="18"/>
        </w:rPr>
        <w:t>wordt</w:t>
      </w:r>
      <w:r w:rsidR="00C77335" w:rsidRPr="00C77335">
        <w:rPr>
          <w:rFonts w:ascii="Corbel" w:hAnsi="Corbel" w:cs="AgencyFB-Reg"/>
          <w:szCs w:val="18"/>
        </w:rPr>
        <w:t xml:space="preserve"> </w:t>
      </w:r>
      <w:r w:rsidR="00C77335">
        <w:rPr>
          <w:rFonts w:ascii="Corbel" w:hAnsi="Corbel" w:cs="AgencyFB-Reg"/>
          <w:szCs w:val="18"/>
        </w:rPr>
        <w:t>ge</w:t>
      </w:r>
      <w:r w:rsidR="00C77335" w:rsidRPr="00C77335">
        <w:rPr>
          <w:rFonts w:ascii="Corbel" w:hAnsi="Corbel" w:cs="AgencyFB-Reg"/>
          <w:szCs w:val="18"/>
        </w:rPr>
        <w:t xml:space="preserve">geven in </w:t>
      </w:r>
      <w:r w:rsidR="00C77335">
        <w:rPr>
          <w:rFonts w:ascii="Corbel" w:hAnsi="Corbel" w:cs="AgencyFB-Reg"/>
          <w:szCs w:val="18"/>
        </w:rPr>
        <w:t xml:space="preserve">de </w:t>
      </w:r>
      <w:r w:rsidR="00C77335" w:rsidRPr="00C77335">
        <w:rPr>
          <w:rFonts w:ascii="Corbel" w:hAnsi="Corbel" w:cs="AgencyFB-Reg"/>
          <w:szCs w:val="18"/>
        </w:rPr>
        <w:t>planning</w:t>
      </w:r>
      <w:r w:rsidR="00F379E6">
        <w:rPr>
          <w:rFonts w:ascii="Corbel" w:hAnsi="Corbel" w:cs="AgencyFB-Reg"/>
          <w:szCs w:val="18"/>
        </w:rPr>
        <w:t>,</w:t>
      </w:r>
      <w:r w:rsidR="00C77335" w:rsidRPr="00C77335">
        <w:rPr>
          <w:rFonts w:ascii="Corbel" w:hAnsi="Corbel" w:cs="AgencyFB-Reg"/>
          <w:szCs w:val="18"/>
        </w:rPr>
        <w:t xml:space="preserve"> uitvoering</w:t>
      </w:r>
      <w:r w:rsidR="00F379E6">
        <w:rPr>
          <w:rFonts w:ascii="Corbel" w:hAnsi="Corbel" w:cs="AgencyFB-Reg"/>
          <w:szCs w:val="18"/>
        </w:rPr>
        <w:t xml:space="preserve"> en rapportagefase</w:t>
      </w:r>
      <w:r w:rsidR="00C77335" w:rsidRPr="00C77335">
        <w:rPr>
          <w:rFonts w:ascii="Corbel" w:hAnsi="Corbel" w:cs="AgencyFB-Reg"/>
          <w:szCs w:val="18"/>
        </w:rPr>
        <w:t>.</w:t>
      </w:r>
    </w:p>
    <w:p w14:paraId="17B6ACBC" w14:textId="77777777" w:rsidR="008C456D" w:rsidRPr="001644F7" w:rsidRDefault="008C456D" w:rsidP="00133A7A">
      <w:pPr>
        <w:autoSpaceDE w:val="0"/>
        <w:autoSpaceDN w:val="0"/>
        <w:adjustRightInd w:val="0"/>
        <w:spacing w:line="276" w:lineRule="auto"/>
        <w:rPr>
          <w:rFonts w:ascii="Corbel" w:hAnsi="Corbel" w:cs="AgencyFB-Reg"/>
          <w:b/>
          <w:bCs/>
          <w:szCs w:val="18"/>
        </w:rPr>
      </w:pPr>
    </w:p>
    <w:p w14:paraId="67C7EA48" w14:textId="247E2DFB" w:rsidR="00133A7A" w:rsidRPr="001644F7" w:rsidRDefault="00133A7A" w:rsidP="00133A7A">
      <w:pPr>
        <w:autoSpaceDE w:val="0"/>
        <w:autoSpaceDN w:val="0"/>
        <w:adjustRightInd w:val="0"/>
        <w:spacing w:line="276" w:lineRule="auto"/>
        <w:rPr>
          <w:rFonts w:ascii="Corbel" w:hAnsi="Corbel" w:cs="AgencyFB-Reg"/>
          <w:szCs w:val="18"/>
        </w:rPr>
      </w:pPr>
      <w:r w:rsidRPr="001644F7">
        <w:rPr>
          <w:rFonts w:ascii="Corbel" w:hAnsi="Corbel" w:cs="AgencyFB-Reg"/>
          <w:b/>
          <w:bCs/>
          <w:szCs w:val="18"/>
        </w:rPr>
        <w:t>Aandachtspunt:</w:t>
      </w:r>
      <w:r w:rsidRPr="001644F7">
        <w:rPr>
          <w:rFonts w:ascii="Corbel" w:hAnsi="Corbel" w:cs="AgencyFB-Reg"/>
          <w:szCs w:val="18"/>
        </w:rPr>
        <w:br/>
        <w:t>Inschrijver toont duidelijk aan te beschikken over een heldere en gestructureerde visie op wijze van aanpak van deze opdracht.</w:t>
      </w:r>
    </w:p>
    <w:p w14:paraId="5ADF7D15" w14:textId="77777777" w:rsidR="008C456D" w:rsidRPr="001644F7" w:rsidRDefault="008C456D" w:rsidP="00133A7A">
      <w:pPr>
        <w:autoSpaceDE w:val="0"/>
        <w:autoSpaceDN w:val="0"/>
        <w:adjustRightInd w:val="0"/>
        <w:spacing w:line="276" w:lineRule="auto"/>
        <w:rPr>
          <w:rFonts w:ascii="Corbel" w:hAnsi="Corbel" w:cs="AgencyFB-Reg"/>
          <w:szCs w:val="18"/>
        </w:rPr>
      </w:pPr>
    </w:p>
    <w:p w14:paraId="7B73B221" w14:textId="560D64C3" w:rsidR="00133A7A" w:rsidRDefault="00133A7A" w:rsidP="00133A7A">
      <w:pPr>
        <w:autoSpaceDE w:val="0"/>
        <w:autoSpaceDN w:val="0"/>
        <w:adjustRightInd w:val="0"/>
        <w:spacing w:line="276" w:lineRule="auto"/>
        <w:rPr>
          <w:rFonts w:ascii="Corbel" w:hAnsi="Corbel" w:cs="AgencyFB-Reg"/>
          <w:szCs w:val="18"/>
        </w:rPr>
      </w:pPr>
      <w:r w:rsidRPr="001644F7">
        <w:rPr>
          <w:rFonts w:ascii="Corbel" w:hAnsi="Corbel" w:cs="AgencyFB-Reg"/>
          <w:szCs w:val="18"/>
        </w:rPr>
        <w:t>De beoordeling van de uitwerking van de gevraagde aspecten vindt plaats aan de hand van de volgende vier (4) punten:</w:t>
      </w:r>
      <w:r w:rsidRPr="001644F7">
        <w:rPr>
          <w:rFonts w:ascii="Corbel" w:hAnsi="Corbel" w:cs="AgencyFB-Reg"/>
          <w:szCs w:val="18"/>
        </w:rPr>
        <w:br/>
        <w:t>1. De beschrijving van uw visie, onderscheidend vermogen;</w:t>
      </w:r>
      <w:r w:rsidRPr="001644F7">
        <w:rPr>
          <w:rFonts w:ascii="Corbel" w:hAnsi="Corbel" w:cs="AgencyFB-Reg"/>
          <w:szCs w:val="18"/>
        </w:rPr>
        <w:br/>
        <w:t>2. De mate van concreetheid;</w:t>
      </w:r>
      <w:r w:rsidRPr="001644F7">
        <w:rPr>
          <w:rFonts w:ascii="Corbel" w:hAnsi="Corbel" w:cs="AgencyFB-Reg"/>
          <w:szCs w:val="18"/>
        </w:rPr>
        <w:br/>
        <w:t>3. De volledigheid van gegevens en informatie;</w:t>
      </w:r>
      <w:r w:rsidRPr="001644F7">
        <w:rPr>
          <w:rFonts w:ascii="Corbel" w:hAnsi="Corbel" w:cs="AgencyFB-Reg"/>
          <w:szCs w:val="18"/>
        </w:rPr>
        <w:br/>
        <w:t>4. Meerwaarde van de werkwijze van de Inschrijver.</w:t>
      </w:r>
    </w:p>
    <w:p w14:paraId="6C1A4ECC" w14:textId="77777777" w:rsidR="008C456D" w:rsidRPr="001644F7" w:rsidRDefault="008C456D" w:rsidP="00133A7A">
      <w:pPr>
        <w:autoSpaceDE w:val="0"/>
        <w:autoSpaceDN w:val="0"/>
        <w:adjustRightInd w:val="0"/>
        <w:spacing w:line="276" w:lineRule="auto"/>
        <w:rPr>
          <w:rFonts w:ascii="Corbel" w:hAnsi="Corbel" w:cs="AgencyFB-Reg"/>
          <w:szCs w:val="18"/>
        </w:rPr>
      </w:pPr>
    </w:p>
    <w:p w14:paraId="22E6294A" w14:textId="3D471148" w:rsidR="007E1106" w:rsidRPr="001644F7" w:rsidRDefault="007E1106" w:rsidP="007E1106">
      <w:pPr>
        <w:autoSpaceDE w:val="0"/>
        <w:autoSpaceDN w:val="0"/>
        <w:adjustRightInd w:val="0"/>
        <w:spacing w:line="276" w:lineRule="auto"/>
        <w:rPr>
          <w:rFonts w:ascii="Corbel" w:hAnsi="Corbel" w:cs="AgencyFB-Reg"/>
          <w:szCs w:val="18"/>
        </w:rPr>
      </w:pPr>
      <w:bookmarkStart w:id="112" w:name="_Hlk168603334"/>
      <w:r w:rsidRPr="001644F7">
        <w:rPr>
          <w:rFonts w:ascii="Corbel" w:hAnsi="Corbel" w:cs="AgencyFB-Reg"/>
          <w:szCs w:val="18"/>
        </w:rPr>
        <w:t xml:space="preserve">Voor dit onderdeel kan Inschrijver maximaal </w:t>
      </w:r>
      <w:r w:rsidR="001644F7" w:rsidRPr="00770060">
        <w:rPr>
          <w:rFonts w:ascii="Corbel" w:hAnsi="Corbel" w:cs="AgencyFB-Reg"/>
          <w:szCs w:val="18"/>
        </w:rPr>
        <w:t>5</w:t>
      </w:r>
      <w:r w:rsidRPr="001644F7">
        <w:rPr>
          <w:rFonts w:ascii="Corbel" w:hAnsi="Corbel" w:cs="AgencyFB-Reg"/>
          <w:szCs w:val="18"/>
        </w:rPr>
        <w:t xml:space="preserve"> A4 (enkelzijdig), gebruiken, inclusief eventuele afbeeldingen.</w:t>
      </w:r>
    </w:p>
    <w:p w14:paraId="72CAB1D4" w14:textId="77777777" w:rsidR="007E1106" w:rsidRPr="001644F7" w:rsidRDefault="007E1106" w:rsidP="007E1106">
      <w:pPr>
        <w:autoSpaceDE w:val="0"/>
        <w:autoSpaceDN w:val="0"/>
        <w:adjustRightInd w:val="0"/>
        <w:spacing w:line="276" w:lineRule="auto"/>
        <w:rPr>
          <w:rFonts w:ascii="Corbel" w:hAnsi="Corbel" w:cs="AgencyFB-Reg"/>
          <w:szCs w:val="18"/>
        </w:rPr>
      </w:pPr>
      <w:r w:rsidRPr="001644F7">
        <w:rPr>
          <w:rFonts w:ascii="Corbel" w:hAnsi="Corbel" w:cs="AgencyFB-Reg"/>
          <w:szCs w:val="18"/>
        </w:rPr>
        <w:t xml:space="preserve">Attentie: voor uw inschrijving op dit onderdeel geldt, dat alleen op dit aantal pagina’s de beoordeling plaatsvindt. </w:t>
      </w:r>
    </w:p>
    <w:p w14:paraId="291F0E46" w14:textId="77777777" w:rsidR="007E1106" w:rsidRPr="001644F7" w:rsidRDefault="007E1106" w:rsidP="007E1106">
      <w:pPr>
        <w:autoSpaceDE w:val="0"/>
        <w:autoSpaceDN w:val="0"/>
        <w:adjustRightInd w:val="0"/>
        <w:spacing w:line="276" w:lineRule="auto"/>
        <w:rPr>
          <w:rFonts w:ascii="Corbel" w:hAnsi="Corbel" w:cs="AgencyFB-Reg"/>
          <w:szCs w:val="18"/>
        </w:rPr>
      </w:pPr>
    </w:p>
    <w:p w14:paraId="0AF5B5DA" w14:textId="2CBEBFA1" w:rsidR="007E1106" w:rsidRPr="001644F7" w:rsidRDefault="007E1106" w:rsidP="007E1106">
      <w:pPr>
        <w:autoSpaceDE w:val="0"/>
        <w:autoSpaceDN w:val="0"/>
        <w:adjustRightInd w:val="0"/>
        <w:spacing w:line="276" w:lineRule="auto"/>
        <w:rPr>
          <w:rFonts w:ascii="Corbel" w:hAnsi="Corbel" w:cs="AgencyFB-Reg"/>
          <w:szCs w:val="18"/>
        </w:rPr>
      </w:pPr>
      <w:r w:rsidRPr="001644F7">
        <w:rPr>
          <w:rFonts w:ascii="Corbel" w:hAnsi="Corbel" w:cs="AgencyFB-Reg"/>
          <w:szCs w:val="18"/>
        </w:rPr>
        <w:lastRenderedPageBreak/>
        <w:t>Het aantal punten dat maximaal aan de Inschrijving kan worden toegekend voor dit onderdeel G.</w:t>
      </w:r>
      <w:r w:rsidR="00EB5476" w:rsidRPr="001644F7">
        <w:rPr>
          <w:rFonts w:ascii="Corbel" w:hAnsi="Corbel" w:cs="AgencyFB-Reg"/>
          <w:szCs w:val="18"/>
        </w:rPr>
        <w:t>3</w:t>
      </w:r>
      <w:r w:rsidRPr="001644F7">
        <w:rPr>
          <w:rFonts w:ascii="Corbel" w:hAnsi="Corbel" w:cs="AgencyFB-Reg"/>
          <w:szCs w:val="18"/>
        </w:rPr>
        <w:t xml:space="preserve"> is weergegeven in de tabel hierboven onder 5.1., te weten </w:t>
      </w:r>
      <w:r w:rsidR="001644F7" w:rsidRPr="00770060">
        <w:rPr>
          <w:rFonts w:ascii="Corbel" w:hAnsi="Corbel" w:cs="AgencyFB-Reg"/>
          <w:szCs w:val="18"/>
        </w:rPr>
        <w:t>2</w:t>
      </w:r>
      <w:r w:rsidRPr="00770060">
        <w:rPr>
          <w:rFonts w:ascii="Corbel" w:hAnsi="Corbel" w:cs="AgencyFB-Reg"/>
          <w:szCs w:val="18"/>
        </w:rPr>
        <w:t>0</w:t>
      </w:r>
      <w:r w:rsidRPr="001644F7">
        <w:rPr>
          <w:rFonts w:ascii="Corbel" w:hAnsi="Corbel" w:cs="AgencyFB-Reg"/>
          <w:szCs w:val="18"/>
        </w:rPr>
        <w:t xml:space="preserve"> punten. </w:t>
      </w:r>
    </w:p>
    <w:p w14:paraId="36C00D46" w14:textId="77777777" w:rsidR="007E1106" w:rsidRPr="001644F7" w:rsidRDefault="007E1106" w:rsidP="008C456D">
      <w:pPr>
        <w:autoSpaceDE w:val="0"/>
        <w:autoSpaceDN w:val="0"/>
        <w:adjustRightInd w:val="0"/>
        <w:spacing w:line="276" w:lineRule="auto"/>
        <w:rPr>
          <w:rFonts w:ascii="Corbel" w:hAnsi="Corbel" w:cs="AgencyFB-Reg"/>
          <w:szCs w:val="18"/>
        </w:rPr>
      </w:pPr>
    </w:p>
    <w:p w14:paraId="48992782" w14:textId="5C404D58" w:rsidR="008F0A3A" w:rsidRPr="001644F7" w:rsidRDefault="00133A7A" w:rsidP="00925536">
      <w:pPr>
        <w:autoSpaceDE w:val="0"/>
        <w:autoSpaceDN w:val="0"/>
        <w:adjustRightInd w:val="0"/>
        <w:spacing w:line="276" w:lineRule="auto"/>
        <w:rPr>
          <w:rFonts w:ascii="Corbel" w:hAnsi="Corbel" w:cs="AgencyFB-Reg"/>
          <w:szCs w:val="18"/>
        </w:rPr>
      </w:pPr>
      <w:r w:rsidRPr="001644F7">
        <w:rPr>
          <w:rFonts w:ascii="Corbel" w:hAnsi="Corbel" w:cs="AgencyFB-Reg"/>
          <w:szCs w:val="18"/>
        </w:rPr>
        <w:t>Al de v</w:t>
      </w:r>
      <w:r w:rsidR="006A39D6">
        <w:rPr>
          <w:rFonts w:ascii="Corbel" w:hAnsi="Corbel" w:cs="AgencyFB-Reg"/>
          <w:szCs w:val="18"/>
        </w:rPr>
        <w:t>ijf</w:t>
      </w:r>
      <w:r w:rsidRPr="001644F7">
        <w:rPr>
          <w:rFonts w:ascii="Corbel" w:hAnsi="Corbel" w:cs="AgencyFB-Reg"/>
          <w:szCs w:val="18"/>
        </w:rPr>
        <w:t xml:space="preserve"> (</w:t>
      </w:r>
      <w:r w:rsidR="006A39D6">
        <w:rPr>
          <w:rFonts w:ascii="Corbel" w:hAnsi="Corbel" w:cs="AgencyFB-Reg"/>
          <w:szCs w:val="18"/>
        </w:rPr>
        <w:t>5</w:t>
      </w:r>
      <w:r w:rsidRPr="001644F7">
        <w:rPr>
          <w:rFonts w:ascii="Corbel" w:hAnsi="Corbel" w:cs="AgencyFB-Reg"/>
          <w:szCs w:val="18"/>
        </w:rPr>
        <w:t>) genoemde aspecten wegen even zwaar, als één cijfer mee in de beoordeling</w:t>
      </w:r>
      <w:bookmarkEnd w:id="112"/>
    </w:p>
    <w:p w14:paraId="00C92269" w14:textId="304A77A7" w:rsidR="008069CB" w:rsidRPr="001644F7" w:rsidRDefault="005332B5" w:rsidP="005F6C36">
      <w:pPr>
        <w:pStyle w:val="Kop2"/>
        <w:numPr>
          <w:ilvl w:val="2"/>
          <w:numId w:val="6"/>
        </w:numPr>
        <w:tabs>
          <w:tab w:val="left" w:pos="6379"/>
        </w:tabs>
        <w:spacing w:before="240" w:after="120"/>
        <w:ind w:left="0" w:firstLine="0"/>
        <w:rPr>
          <w:rFonts w:ascii="Corbel" w:hAnsi="Corbel"/>
          <w:sz w:val="18"/>
          <w:szCs w:val="18"/>
        </w:rPr>
      </w:pPr>
      <w:bookmarkStart w:id="113" w:name="_Toc169359437"/>
      <w:r w:rsidRPr="001644F7">
        <w:rPr>
          <w:rFonts w:ascii="Corbel" w:hAnsi="Corbel"/>
          <w:sz w:val="18"/>
          <w:szCs w:val="18"/>
        </w:rPr>
        <w:t>Onderdeel G4: Communicatieplan</w:t>
      </w:r>
      <w:bookmarkEnd w:id="113"/>
    </w:p>
    <w:p w14:paraId="1E9C5B4D" w14:textId="77777777" w:rsidR="00212440" w:rsidRPr="001644F7" w:rsidRDefault="00212440" w:rsidP="00212440">
      <w:pPr>
        <w:autoSpaceDE w:val="0"/>
        <w:autoSpaceDN w:val="0"/>
        <w:adjustRightInd w:val="0"/>
        <w:spacing w:line="276" w:lineRule="auto"/>
        <w:rPr>
          <w:rFonts w:ascii="Corbel" w:hAnsi="Corbel" w:cs="AgencyFB-Reg"/>
          <w:szCs w:val="18"/>
        </w:rPr>
      </w:pPr>
      <w:r w:rsidRPr="001644F7">
        <w:rPr>
          <w:rFonts w:ascii="Corbel" w:hAnsi="Corbel" w:cs="AgencyFB-Reg"/>
          <w:szCs w:val="18"/>
        </w:rPr>
        <w:t>De inschrijver wordt verzocht te beschrijven op welke wijze Inschrijver de communicatie met</w:t>
      </w:r>
      <w:r w:rsidRPr="001644F7">
        <w:rPr>
          <w:rFonts w:ascii="Corbel" w:hAnsi="Corbel" w:cs="AgencyFB-Reg"/>
          <w:szCs w:val="18"/>
        </w:rPr>
        <w:br/>
        <w:t>Opdrachtgever gaat onderhouden, voor de uitvoering van de opdracht. Daarin worden de volgende 3 relevante aspecten behandeld:</w:t>
      </w:r>
      <w:r w:rsidRPr="001644F7">
        <w:rPr>
          <w:rFonts w:ascii="Corbel" w:hAnsi="Corbel" w:cs="AgencyFB-Reg"/>
          <w:szCs w:val="18"/>
        </w:rPr>
        <w:br/>
        <w:t>1. Hoe worden de verschillende stakeholders geïdentificeerd?</w:t>
      </w:r>
      <w:r w:rsidRPr="001644F7">
        <w:rPr>
          <w:rFonts w:ascii="Corbel" w:hAnsi="Corbel" w:cs="AgencyFB-Reg"/>
          <w:szCs w:val="18"/>
        </w:rPr>
        <w:br/>
        <w:t>2. Welke communicatiemiddelen worden ingezet?</w:t>
      </w:r>
      <w:r w:rsidRPr="001644F7">
        <w:rPr>
          <w:rFonts w:ascii="Corbel" w:hAnsi="Corbel" w:cs="AgencyFB-Reg"/>
          <w:szCs w:val="18"/>
        </w:rPr>
        <w:br/>
        <w:t>3. Wat is het belang voor deze stakeholders om over te communiceren?</w:t>
      </w:r>
    </w:p>
    <w:p w14:paraId="14D65C29" w14:textId="77777777" w:rsidR="009C1DC0" w:rsidRPr="001644F7" w:rsidRDefault="009C1DC0" w:rsidP="00212440">
      <w:pPr>
        <w:autoSpaceDE w:val="0"/>
        <w:autoSpaceDN w:val="0"/>
        <w:adjustRightInd w:val="0"/>
        <w:spacing w:line="276" w:lineRule="auto"/>
        <w:rPr>
          <w:rFonts w:ascii="Corbel" w:hAnsi="Corbel" w:cs="AgencyFB-Reg"/>
          <w:b/>
          <w:bCs/>
          <w:szCs w:val="18"/>
        </w:rPr>
      </w:pPr>
    </w:p>
    <w:p w14:paraId="6F674960" w14:textId="102C76CD" w:rsidR="00212440" w:rsidRPr="001644F7" w:rsidRDefault="00212440" w:rsidP="00212440">
      <w:pPr>
        <w:autoSpaceDE w:val="0"/>
        <w:autoSpaceDN w:val="0"/>
        <w:adjustRightInd w:val="0"/>
        <w:spacing w:line="276" w:lineRule="auto"/>
        <w:rPr>
          <w:rFonts w:ascii="Corbel" w:hAnsi="Corbel" w:cs="AgencyFB-Reg"/>
          <w:szCs w:val="18"/>
        </w:rPr>
      </w:pPr>
      <w:r w:rsidRPr="001644F7">
        <w:rPr>
          <w:rFonts w:ascii="Corbel" w:hAnsi="Corbel" w:cs="AgencyFB-Reg"/>
          <w:b/>
          <w:bCs/>
          <w:szCs w:val="18"/>
        </w:rPr>
        <w:t>Aandachtspunt:</w:t>
      </w:r>
      <w:r w:rsidRPr="001644F7">
        <w:rPr>
          <w:rFonts w:ascii="Corbel" w:hAnsi="Corbel" w:cs="AgencyFB-Reg"/>
          <w:szCs w:val="18"/>
        </w:rPr>
        <w:br/>
        <w:t>Inschrijver toont duidelijk aan te beschikken over een heldere en gestructureerde visie op wijze van communicatie en het belang hiervan.</w:t>
      </w:r>
    </w:p>
    <w:p w14:paraId="6F651181" w14:textId="77777777" w:rsidR="003836B2" w:rsidRPr="001644F7" w:rsidRDefault="003836B2" w:rsidP="00212440">
      <w:pPr>
        <w:autoSpaceDE w:val="0"/>
        <w:autoSpaceDN w:val="0"/>
        <w:adjustRightInd w:val="0"/>
        <w:spacing w:line="276" w:lineRule="auto"/>
        <w:rPr>
          <w:rFonts w:ascii="Corbel" w:hAnsi="Corbel" w:cs="AgencyFB-Reg"/>
          <w:szCs w:val="18"/>
        </w:rPr>
      </w:pPr>
    </w:p>
    <w:p w14:paraId="6876CEC0" w14:textId="7700A91F" w:rsidR="00212440" w:rsidRPr="001644F7" w:rsidRDefault="00212440" w:rsidP="00212440">
      <w:pPr>
        <w:autoSpaceDE w:val="0"/>
        <w:autoSpaceDN w:val="0"/>
        <w:adjustRightInd w:val="0"/>
        <w:spacing w:line="276" w:lineRule="auto"/>
        <w:rPr>
          <w:rFonts w:ascii="Corbel" w:hAnsi="Corbel" w:cs="AgencyFB-Reg"/>
          <w:szCs w:val="18"/>
        </w:rPr>
      </w:pPr>
      <w:r w:rsidRPr="001644F7">
        <w:rPr>
          <w:rFonts w:ascii="Corbel" w:hAnsi="Corbel" w:cs="AgencyFB-Reg"/>
          <w:szCs w:val="18"/>
        </w:rPr>
        <w:t>De beoordeling van de uitwerking van de gevraagde aspecten vindt plaats aan de hand van de volgende drie (3) punten:</w:t>
      </w:r>
      <w:r w:rsidRPr="001644F7">
        <w:rPr>
          <w:rFonts w:ascii="Corbel" w:hAnsi="Corbel" w:cs="AgencyFB-Reg"/>
          <w:szCs w:val="18"/>
        </w:rPr>
        <w:br/>
        <w:t>1. De beschrijving van uw visie; specifiek beschreven;</w:t>
      </w:r>
      <w:r w:rsidRPr="001644F7">
        <w:rPr>
          <w:rFonts w:ascii="Corbel" w:hAnsi="Corbel" w:cs="AgencyFB-Reg"/>
          <w:szCs w:val="18"/>
        </w:rPr>
        <w:br/>
        <w:t>2. De mate van concreetheid;</w:t>
      </w:r>
      <w:r w:rsidRPr="001644F7">
        <w:rPr>
          <w:rFonts w:ascii="Corbel" w:hAnsi="Corbel" w:cs="AgencyFB-Reg"/>
          <w:szCs w:val="18"/>
        </w:rPr>
        <w:br/>
        <w:t>3. Meerwaarde van de werkwijze van de Inschrijver.</w:t>
      </w:r>
    </w:p>
    <w:p w14:paraId="048A60FB" w14:textId="77777777" w:rsidR="003836B2" w:rsidRPr="001644F7" w:rsidRDefault="003836B2" w:rsidP="00212440">
      <w:pPr>
        <w:autoSpaceDE w:val="0"/>
        <w:autoSpaceDN w:val="0"/>
        <w:adjustRightInd w:val="0"/>
        <w:spacing w:line="276" w:lineRule="auto"/>
        <w:rPr>
          <w:rFonts w:ascii="Corbel" w:hAnsi="Corbel" w:cs="AgencyFB-Reg"/>
          <w:szCs w:val="18"/>
        </w:rPr>
      </w:pPr>
    </w:p>
    <w:p w14:paraId="3F361394" w14:textId="62A05790" w:rsidR="003836B2" w:rsidRPr="001644F7" w:rsidRDefault="003836B2" w:rsidP="003836B2">
      <w:pPr>
        <w:autoSpaceDE w:val="0"/>
        <w:autoSpaceDN w:val="0"/>
        <w:adjustRightInd w:val="0"/>
        <w:spacing w:line="276" w:lineRule="auto"/>
        <w:rPr>
          <w:rFonts w:ascii="Corbel" w:hAnsi="Corbel" w:cs="AgencyFB-Reg"/>
          <w:szCs w:val="18"/>
        </w:rPr>
      </w:pPr>
      <w:r w:rsidRPr="001644F7">
        <w:rPr>
          <w:rFonts w:ascii="Corbel" w:hAnsi="Corbel" w:cs="AgencyFB-Reg"/>
          <w:szCs w:val="18"/>
        </w:rPr>
        <w:t xml:space="preserve">Voor dit onderdeel kan Inschrijver maximaal </w:t>
      </w:r>
      <w:r w:rsidR="00C37CF9" w:rsidRPr="001644F7">
        <w:rPr>
          <w:rFonts w:ascii="Corbel" w:hAnsi="Corbel" w:cs="AgencyFB-Reg"/>
          <w:szCs w:val="18"/>
        </w:rPr>
        <w:t>2</w:t>
      </w:r>
      <w:r w:rsidRPr="001644F7">
        <w:rPr>
          <w:rFonts w:ascii="Corbel" w:hAnsi="Corbel" w:cs="AgencyFB-Reg"/>
          <w:szCs w:val="18"/>
        </w:rPr>
        <w:t xml:space="preserve"> A4 (enkelzijdig), gebruiken, inclusief eventuele afbeeldingen.</w:t>
      </w:r>
    </w:p>
    <w:p w14:paraId="1899E4DE" w14:textId="77777777" w:rsidR="003836B2" w:rsidRPr="001644F7" w:rsidRDefault="003836B2" w:rsidP="003836B2">
      <w:pPr>
        <w:autoSpaceDE w:val="0"/>
        <w:autoSpaceDN w:val="0"/>
        <w:adjustRightInd w:val="0"/>
        <w:spacing w:line="276" w:lineRule="auto"/>
        <w:rPr>
          <w:rFonts w:ascii="Corbel" w:hAnsi="Corbel" w:cs="AgencyFB-Reg"/>
          <w:szCs w:val="18"/>
        </w:rPr>
      </w:pPr>
      <w:r w:rsidRPr="001644F7">
        <w:rPr>
          <w:rFonts w:ascii="Corbel" w:hAnsi="Corbel" w:cs="AgencyFB-Reg"/>
          <w:szCs w:val="18"/>
        </w:rPr>
        <w:t xml:space="preserve">Attentie: voor uw inschrijving op dit onderdeel geldt, dat alleen op dit aantal pagina’s de beoordeling plaatsvindt. </w:t>
      </w:r>
    </w:p>
    <w:p w14:paraId="62EDD2CA" w14:textId="77777777" w:rsidR="003836B2" w:rsidRPr="001644F7" w:rsidRDefault="003836B2" w:rsidP="003836B2">
      <w:pPr>
        <w:autoSpaceDE w:val="0"/>
        <w:autoSpaceDN w:val="0"/>
        <w:adjustRightInd w:val="0"/>
        <w:spacing w:line="276" w:lineRule="auto"/>
        <w:rPr>
          <w:rFonts w:ascii="Corbel" w:hAnsi="Corbel" w:cs="AgencyFB-Reg"/>
          <w:szCs w:val="18"/>
        </w:rPr>
      </w:pPr>
    </w:p>
    <w:p w14:paraId="58BC8DC9" w14:textId="2EAF1377" w:rsidR="003836B2" w:rsidRPr="001644F7" w:rsidRDefault="003836B2" w:rsidP="003836B2">
      <w:pPr>
        <w:autoSpaceDE w:val="0"/>
        <w:autoSpaceDN w:val="0"/>
        <w:adjustRightInd w:val="0"/>
        <w:spacing w:line="276" w:lineRule="auto"/>
        <w:rPr>
          <w:rFonts w:ascii="Corbel" w:hAnsi="Corbel" w:cs="AgencyFB-Reg"/>
          <w:szCs w:val="18"/>
        </w:rPr>
      </w:pPr>
      <w:r w:rsidRPr="001644F7">
        <w:rPr>
          <w:rFonts w:ascii="Corbel" w:hAnsi="Corbel" w:cs="AgencyFB-Reg"/>
          <w:szCs w:val="18"/>
        </w:rPr>
        <w:t xml:space="preserve">Het aantal punten dat maximaal aan de Inschrijving kan worden toegekend voor dit onderdeel G.4 is weergegeven in de tabel hierboven onder 5.1., te weten 10 punten. </w:t>
      </w:r>
    </w:p>
    <w:p w14:paraId="54984244" w14:textId="77777777" w:rsidR="003836B2" w:rsidRPr="001644F7" w:rsidRDefault="003836B2" w:rsidP="003836B2">
      <w:pPr>
        <w:autoSpaceDE w:val="0"/>
        <w:autoSpaceDN w:val="0"/>
        <w:adjustRightInd w:val="0"/>
        <w:spacing w:line="276" w:lineRule="auto"/>
        <w:rPr>
          <w:rFonts w:ascii="Corbel" w:hAnsi="Corbel" w:cs="AgencyFB-Reg"/>
          <w:szCs w:val="18"/>
        </w:rPr>
      </w:pPr>
    </w:p>
    <w:p w14:paraId="77A73EFB" w14:textId="0AD77F3A" w:rsidR="008069CB" w:rsidRPr="00F858E2" w:rsidRDefault="003836B2" w:rsidP="00925536">
      <w:pPr>
        <w:autoSpaceDE w:val="0"/>
        <w:autoSpaceDN w:val="0"/>
        <w:adjustRightInd w:val="0"/>
        <w:spacing w:line="276" w:lineRule="auto"/>
        <w:rPr>
          <w:rFonts w:ascii="Corbel" w:hAnsi="Corbel" w:cs="AgencyFB-Reg"/>
          <w:szCs w:val="18"/>
        </w:rPr>
      </w:pPr>
      <w:r w:rsidRPr="001644F7">
        <w:rPr>
          <w:rFonts w:ascii="Corbel" w:hAnsi="Corbel" w:cs="AgencyFB-Reg"/>
          <w:szCs w:val="18"/>
        </w:rPr>
        <w:t xml:space="preserve">Al de </w:t>
      </w:r>
      <w:r w:rsidR="00C37CF9" w:rsidRPr="001644F7">
        <w:rPr>
          <w:rFonts w:ascii="Corbel" w:hAnsi="Corbel" w:cs="AgencyFB-Reg"/>
          <w:szCs w:val="18"/>
        </w:rPr>
        <w:t>drie</w:t>
      </w:r>
      <w:r w:rsidRPr="001644F7">
        <w:rPr>
          <w:rFonts w:ascii="Corbel" w:hAnsi="Corbel" w:cs="AgencyFB-Reg"/>
          <w:szCs w:val="18"/>
        </w:rPr>
        <w:t xml:space="preserve"> (</w:t>
      </w:r>
      <w:r w:rsidR="00945558">
        <w:rPr>
          <w:rFonts w:ascii="Corbel" w:hAnsi="Corbel" w:cs="AgencyFB-Reg"/>
          <w:szCs w:val="18"/>
        </w:rPr>
        <w:t>3</w:t>
      </w:r>
      <w:r w:rsidRPr="001644F7">
        <w:rPr>
          <w:rFonts w:ascii="Corbel" w:hAnsi="Corbel" w:cs="AgencyFB-Reg"/>
          <w:szCs w:val="18"/>
        </w:rPr>
        <w:t>) genoemde aspecten wegen even zwaar, als één cijfer mee in de beoordeling</w:t>
      </w:r>
    </w:p>
    <w:p w14:paraId="145B1D78" w14:textId="3CF501BC" w:rsidR="00F858E2" w:rsidRPr="005F6C36" w:rsidRDefault="00F858E2" w:rsidP="005F6C36">
      <w:pPr>
        <w:pStyle w:val="Kop2"/>
        <w:numPr>
          <w:ilvl w:val="2"/>
          <w:numId w:val="6"/>
        </w:numPr>
        <w:tabs>
          <w:tab w:val="left" w:pos="6379"/>
        </w:tabs>
        <w:spacing w:before="240" w:after="120"/>
        <w:ind w:left="0" w:firstLine="0"/>
        <w:rPr>
          <w:rFonts w:ascii="Corbel" w:hAnsi="Corbel"/>
          <w:sz w:val="18"/>
          <w:szCs w:val="18"/>
        </w:rPr>
      </w:pPr>
      <w:bookmarkStart w:id="114" w:name="_Toc453745308"/>
      <w:bookmarkStart w:id="115" w:name="_Toc169359438"/>
      <w:r w:rsidRPr="005F6C36">
        <w:rPr>
          <w:rFonts w:ascii="Corbel" w:hAnsi="Corbel"/>
          <w:sz w:val="18"/>
          <w:szCs w:val="18"/>
        </w:rPr>
        <w:t>Onderdeel G</w:t>
      </w:r>
      <w:r w:rsidR="008069CB" w:rsidRPr="005F6C36">
        <w:rPr>
          <w:rFonts w:ascii="Corbel" w:hAnsi="Corbel"/>
          <w:sz w:val="18"/>
          <w:szCs w:val="18"/>
        </w:rPr>
        <w:t>5</w:t>
      </w:r>
      <w:r w:rsidRPr="005F6C36">
        <w:rPr>
          <w:rFonts w:ascii="Corbel" w:hAnsi="Corbel"/>
          <w:sz w:val="18"/>
          <w:szCs w:val="18"/>
        </w:rPr>
        <w:t xml:space="preserve">: </w:t>
      </w:r>
      <w:bookmarkEnd w:id="114"/>
      <w:r w:rsidRPr="005F6C36">
        <w:rPr>
          <w:rFonts w:ascii="Corbel" w:hAnsi="Corbel"/>
          <w:sz w:val="18"/>
          <w:szCs w:val="18"/>
        </w:rPr>
        <w:t>Presentatie</w:t>
      </w:r>
      <w:bookmarkEnd w:id="115"/>
    </w:p>
    <w:p w14:paraId="0686469C" w14:textId="01F3E51D"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De Inschrijver, wiens Inschrijving voldoet aan alle eisen en voorwaarden voor inschrijving, wordt door </w:t>
      </w:r>
      <w:r w:rsidR="00B26C80">
        <w:rPr>
          <w:rFonts w:ascii="Corbel" w:hAnsi="Corbel" w:cs="AgencyFB-Reg"/>
          <w:szCs w:val="18"/>
        </w:rPr>
        <w:t>Aanbestedende dienst</w:t>
      </w:r>
      <w:r w:rsidR="00B26C80" w:rsidRPr="00F858E2">
        <w:rPr>
          <w:rFonts w:ascii="Corbel" w:hAnsi="Corbel" w:cs="AgencyFB-Reg"/>
          <w:szCs w:val="18"/>
        </w:rPr>
        <w:t xml:space="preserve"> </w:t>
      </w:r>
      <w:r w:rsidRPr="00F858E2">
        <w:rPr>
          <w:rFonts w:ascii="Corbel" w:hAnsi="Corbel" w:cs="AgencyFB-Reg"/>
          <w:szCs w:val="18"/>
        </w:rPr>
        <w:t xml:space="preserve">uitgenodigd een presentatie te verzorgen op de locatie van </w:t>
      </w:r>
      <w:r w:rsidR="00B26C80">
        <w:rPr>
          <w:rFonts w:ascii="Corbel" w:hAnsi="Corbel" w:cs="AgencyFB-Reg"/>
          <w:szCs w:val="18"/>
        </w:rPr>
        <w:t>Aanbestedende dienst</w:t>
      </w:r>
      <w:r w:rsidR="00B26C80" w:rsidRPr="00F858E2">
        <w:rPr>
          <w:rFonts w:ascii="Corbel" w:hAnsi="Corbel" w:cs="AgencyFB-Reg"/>
          <w:szCs w:val="18"/>
        </w:rPr>
        <w:t xml:space="preserve"> </w:t>
      </w:r>
      <w:r w:rsidRPr="00F858E2">
        <w:rPr>
          <w:rFonts w:ascii="Corbel" w:hAnsi="Corbel" w:cs="AgencyFB-Reg"/>
          <w:szCs w:val="18"/>
        </w:rPr>
        <w:t xml:space="preserve">van maximaal 60 minuten </w:t>
      </w:r>
      <w:r w:rsidR="00AF58A9" w:rsidRPr="00F858E2">
        <w:rPr>
          <w:rFonts w:ascii="Corbel" w:hAnsi="Corbel" w:cs="AgencyFB-Reg"/>
          <w:szCs w:val="18"/>
        </w:rPr>
        <w:t>(inclusief</w:t>
      </w:r>
      <w:r w:rsidRPr="00F858E2">
        <w:rPr>
          <w:rFonts w:ascii="Corbel" w:hAnsi="Corbel" w:cs="AgencyFB-Reg"/>
          <w:szCs w:val="18"/>
        </w:rPr>
        <w:t xml:space="preserve"> ruimte voor vragen) over de voorgestelde aanpak in G</w:t>
      </w:r>
      <w:r w:rsidR="00BF2E3D">
        <w:rPr>
          <w:rFonts w:ascii="Corbel" w:hAnsi="Corbel" w:cs="AgencyFB-Reg"/>
          <w:szCs w:val="18"/>
        </w:rPr>
        <w:t>3</w:t>
      </w:r>
      <w:r w:rsidR="003D2BC3">
        <w:rPr>
          <w:rFonts w:ascii="Corbel" w:hAnsi="Corbel" w:cs="AgencyFB-Reg"/>
          <w:szCs w:val="18"/>
        </w:rPr>
        <w:t>, de rol van de opdrachtgever G2</w:t>
      </w:r>
      <w:r w:rsidRPr="00F858E2">
        <w:rPr>
          <w:rFonts w:ascii="Corbel" w:hAnsi="Corbel" w:cs="AgencyFB-Reg"/>
          <w:szCs w:val="18"/>
        </w:rPr>
        <w:t xml:space="preserve"> en over zijn visie zoals beschreven in G1. Inschrijvers die voor de presentatie worden uitgenodigd ontvangen een casus ter behandeling in deze presentatie</w:t>
      </w:r>
      <w:r w:rsidR="009E3ABD">
        <w:rPr>
          <w:rFonts w:ascii="Corbel" w:hAnsi="Corbel" w:cs="AgencyFB-Reg"/>
          <w:szCs w:val="18"/>
        </w:rPr>
        <w:t>. Deze wordt</w:t>
      </w:r>
      <w:r w:rsidRPr="00F858E2">
        <w:rPr>
          <w:rFonts w:ascii="Corbel" w:hAnsi="Corbel" w:cs="AgencyFB-Reg"/>
          <w:szCs w:val="18"/>
        </w:rPr>
        <w:t xml:space="preserve"> vooraf toegestuurd.</w:t>
      </w:r>
    </w:p>
    <w:p w14:paraId="684F831F" w14:textId="77777777" w:rsidR="00F858E2" w:rsidRPr="00F858E2" w:rsidRDefault="00F858E2" w:rsidP="00925536">
      <w:pPr>
        <w:autoSpaceDE w:val="0"/>
        <w:autoSpaceDN w:val="0"/>
        <w:adjustRightInd w:val="0"/>
        <w:spacing w:line="276" w:lineRule="auto"/>
        <w:rPr>
          <w:rFonts w:ascii="Corbel" w:hAnsi="Corbel" w:cs="AgencyFB-Reg"/>
          <w:szCs w:val="18"/>
        </w:rPr>
      </w:pPr>
    </w:p>
    <w:p w14:paraId="4D661BCB"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Aan de orde dient tenminste te komen:</w:t>
      </w:r>
    </w:p>
    <w:p w14:paraId="5F2B9031" w14:textId="03A0E12F" w:rsidR="003D2BC3" w:rsidRDefault="00AF58A9" w:rsidP="00925536">
      <w:pPr>
        <w:numPr>
          <w:ilvl w:val="0"/>
          <w:numId w:val="53"/>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Presentatie</w:t>
      </w:r>
      <w:r w:rsidR="00F858E2" w:rsidRPr="00F858E2">
        <w:rPr>
          <w:rFonts w:ascii="Corbel" w:hAnsi="Corbel" w:cs="AgencyFB-Reg"/>
          <w:szCs w:val="18"/>
        </w:rPr>
        <w:t xml:space="preserve"> van de organisatie door de </w:t>
      </w:r>
      <w:r w:rsidR="004575EF">
        <w:rPr>
          <w:rFonts w:ascii="Corbel" w:hAnsi="Corbel" w:cs="AgencyFB-Reg"/>
          <w:szCs w:val="18"/>
        </w:rPr>
        <w:t>partner</w:t>
      </w:r>
      <w:r w:rsidR="00F858E2" w:rsidRPr="00F858E2">
        <w:rPr>
          <w:rFonts w:ascii="Corbel" w:hAnsi="Corbel" w:cs="AgencyFB-Reg"/>
          <w:szCs w:val="18"/>
        </w:rPr>
        <w:t>/direct</w:t>
      </w:r>
      <w:r w:rsidR="004575EF">
        <w:rPr>
          <w:rFonts w:ascii="Corbel" w:hAnsi="Corbel" w:cs="AgencyFB-Reg"/>
          <w:szCs w:val="18"/>
        </w:rPr>
        <w:t>o</w:t>
      </w:r>
      <w:r w:rsidR="00F858E2" w:rsidRPr="00F858E2">
        <w:rPr>
          <w:rFonts w:ascii="Corbel" w:hAnsi="Corbel" w:cs="AgencyFB-Reg"/>
          <w:szCs w:val="18"/>
        </w:rPr>
        <w:t xml:space="preserve">r die gedurende de looptijd van de Opdracht </w:t>
      </w:r>
    </w:p>
    <w:p w14:paraId="61452B49" w14:textId="034E0670" w:rsidR="00F858E2" w:rsidRPr="00F858E2" w:rsidRDefault="009E3ABD" w:rsidP="003D2BC3">
      <w:pPr>
        <w:autoSpaceDE w:val="0"/>
        <w:autoSpaceDN w:val="0"/>
        <w:adjustRightInd w:val="0"/>
        <w:spacing w:line="276" w:lineRule="auto"/>
        <w:ind w:firstLine="709"/>
        <w:rPr>
          <w:rFonts w:ascii="Corbel" w:hAnsi="Corbel" w:cs="AgencyFB-Reg"/>
          <w:szCs w:val="18"/>
        </w:rPr>
      </w:pPr>
      <w:r>
        <w:rPr>
          <w:rFonts w:ascii="Corbel" w:hAnsi="Corbel" w:cs="AgencyFB-Reg"/>
          <w:szCs w:val="18"/>
        </w:rPr>
        <w:t>v</w:t>
      </w:r>
      <w:r w:rsidR="00AF58A9" w:rsidRPr="00F858E2">
        <w:rPr>
          <w:rFonts w:ascii="Corbel" w:hAnsi="Corbel" w:cs="AgencyFB-Reg"/>
          <w:szCs w:val="18"/>
        </w:rPr>
        <w:t>erantwoordelijk</w:t>
      </w:r>
      <w:r w:rsidR="00F858E2" w:rsidRPr="00F858E2">
        <w:rPr>
          <w:rFonts w:ascii="Corbel" w:hAnsi="Corbel" w:cs="AgencyFB-Reg"/>
          <w:szCs w:val="18"/>
        </w:rPr>
        <w:t xml:space="preserve"> is (5 minuten);</w:t>
      </w:r>
    </w:p>
    <w:p w14:paraId="3AC2C8AC" w14:textId="75F41C0F" w:rsidR="003D2BC3" w:rsidRDefault="00AF58A9" w:rsidP="00925536">
      <w:pPr>
        <w:numPr>
          <w:ilvl w:val="0"/>
          <w:numId w:val="53"/>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Toelichting</w:t>
      </w:r>
      <w:r w:rsidR="00F858E2" w:rsidRPr="00F858E2">
        <w:rPr>
          <w:rFonts w:ascii="Corbel" w:hAnsi="Corbel" w:cs="AgencyFB-Reg"/>
          <w:szCs w:val="18"/>
        </w:rPr>
        <w:t xml:space="preserve"> door de verantwoordelijke </w:t>
      </w:r>
      <w:r w:rsidR="004575EF">
        <w:rPr>
          <w:rFonts w:ascii="Corbel" w:hAnsi="Corbel" w:cs="AgencyFB-Reg"/>
          <w:szCs w:val="18"/>
        </w:rPr>
        <w:t>partner</w:t>
      </w:r>
      <w:r w:rsidR="00F858E2" w:rsidRPr="00F858E2">
        <w:rPr>
          <w:rFonts w:ascii="Corbel" w:hAnsi="Corbel" w:cs="AgencyFB-Reg"/>
          <w:szCs w:val="18"/>
        </w:rPr>
        <w:t>/direct</w:t>
      </w:r>
      <w:r w:rsidR="004575EF">
        <w:rPr>
          <w:rFonts w:ascii="Corbel" w:hAnsi="Corbel" w:cs="AgencyFB-Reg"/>
          <w:szCs w:val="18"/>
        </w:rPr>
        <w:t>o</w:t>
      </w:r>
      <w:r w:rsidR="00F858E2" w:rsidRPr="00F858E2">
        <w:rPr>
          <w:rFonts w:ascii="Corbel" w:hAnsi="Corbel" w:cs="AgencyFB-Reg"/>
          <w:szCs w:val="18"/>
        </w:rPr>
        <w:t xml:space="preserve">r op de belangrijkste elementen van het </w:t>
      </w:r>
    </w:p>
    <w:p w14:paraId="359A88FB" w14:textId="06FFA524" w:rsidR="00F858E2" w:rsidRPr="00F858E2" w:rsidRDefault="004A6E36" w:rsidP="003D2BC3">
      <w:pPr>
        <w:autoSpaceDE w:val="0"/>
        <w:autoSpaceDN w:val="0"/>
        <w:adjustRightInd w:val="0"/>
        <w:spacing w:line="276" w:lineRule="auto"/>
        <w:ind w:firstLine="709"/>
        <w:rPr>
          <w:rFonts w:ascii="Corbel" w:hAnsi="Corbel" w:cs="AgencyFB-Reg"/>
          <w:szCs w:val="18"/>
        </w:rPr>
      </w:pPr>
      <w:r>
        <w:rPr>
          <w:rFonts w:ascii="Corbel" w:hAnsi="Corbel" w:cs="AgencyFB-Reg"/>
          <w:szCs w:val="18"/>
        </w:rPr>
        <w:t>v</w:t>
      </w:r>
      <w:r w:rsidR="00AF58A9" w:rsidRPr="00F858E2">
        <w:rPr>
          <w:rFonts w:ascii="Corbel" w:hAnsi="Corbel" w:cs="AgencyFB-Reg"/>
          <w:szCs w:val="18"/>
        </w:rPr>
        <w:t>isiedocument</w:t>
      </w:r>
      <w:r w:rsidR="00F858E2" w:rsidRPr="00F858E2">
        <w:rPr>
          <w:rFonts w:ascii="Corbel" w:hAnsi="Corbel" w:cs="AgencyFB-Reg"/>
          <w:szCs w:val="18"/>
        </w:rPr>
        <w:t xml:space="preserve"> G1 (5 minuten);</w:t>
      </w:r>
    </w:p>
    <w:p w14:paraId="7DF8F93C" w14:textId="0A6B7E83" w:rsidR="00D05E6A" w:rsidRDefault="00AF58A9" w:rsidP="00925536">
      <w:pPr>
        <w:numPr>
          <w:ilvl w:val="0"/>
          <w:numId w:val="53"/>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Toelichting</w:t>
      </w:r>
      <w:r w:rsidR="00F858E2" w:rsidRPr="00F858E2">
        <w:rPr>
          <w:rFonts w:ascii="Corbel" w:hAnsi="Corbel" w:cs="AgencyFB-Reg"/>
          <w:szCs w:val="18"/>
        </w:rPr>
        <w:t xml:space="preserve"> door de </w:t>
      </w:r>
      <w:r w:rsidR="00D92EB8">
        <w:rPr>
          <w:rFonts w:ascii="Corbel" w:hAnsi="Corbel" w:cs="AgencyFB-Reg"/>
          <w:szCs w:val="18"/>
        </w:rPr>
        <w:t>senior manager</w:t>
      </w:r>
      <w:r w:rsidR="00F858E2" w:rsidRPr="00F858E2">
        <w:rPr>
          <w:rFonts w:ascii="Corbel" w:hAnsi="Corbel" w:cs="AgencyFB-Reg"/>
          <w:szCs w:val="18"/>
        </w:rPr>
        <w:t xml:space="preserve"> die gedurende de looptijd van de Opdracht verantwoordelijk is op de </w:t>
      </w:r>
    </w:p>
    <w:p w14:paraId="0485C986" w14:textId="453A21CF" w:rsidR="00F858E2" w:rsidRPr="00F858E2" w:rsidRDefault="009E3ABD" w:rsidP="00E93E00">
      <w:pPr>
        <w:autoSpaceDE w:val="0"/>
        <w:autoSpaceDN w:val="0"/>
        <w:adjustRightInd w:val="0"/>
        <w:spacing w:line="276" w:lineRule="auto"/>
        <w:ind w:left="709"/>
        <w:rPr>
          <w:rFonts w:ascii="Corbel" w:hAnsi="Corbel" w:cs="AgencyFB-Reg"/>
          <w:szCs w:val="18"/>
        </w:rPr>
      </w:pPr>
      <w:r>
        <w:rPr>
          <w:rFonts w:ascii="Corbel" w:hAnsi="Corbel" w:cs="AgencyFB-Reg"/>
          <w:szCs w:val="18"/>
        </w:rPr>
        <w:t>b</w:t>
      </w:r>
      <w:r w:rsidR="00AF58A9" w:rsidRPr="00F858E2">
        <w:rPr>
          <w:rFonts w:ascii="Corbel" w:hAnsi="Corbel" w:cs="AgencyFB-Reg"/>
          <w:szCs w:val="18"/>
        </w:rPr>
        <w:t>elangrijkste</w:t>
      </w:r>
      <w:r w:rsidR="00F858E2" w:rsidRPr="00F858E2">
        <w:rPr>
          <w:rFonts w:ascii="Corbel" w:hAnsi="Corbel" w:cs="AgencyFB-Reg"/>
          <w:szCs w:val="18"/>
        </w:rPr>
        <w:t xml:space="preserve"> elementen van het voorgestelde </w:t>
      </w:r>
      <w:r w:rsidR="00105CC0">
        <w:rPr>
          <w:rFonts w:ascii="Corbel" w:hAnsi="Corbel" w:cs="AgencyFB-Reg"/>
          <w:szCs w:val="18"/>
        </w:rPr>
        <w:t>aanpak</w:t>
      </w:r>
      <w:r w:rsidR="00F858E2" w:rsidRPr="00F858E2">
        <w:rPr>
          <w:rFonts w:ascii="Corbel" w:hAnsi="Corbel" w:cs="AgencyFB-Reg"/>
          <w:szCs w:val="18"/>
        </w:rPr>
        <w:t xml:space="preserve"> </w:t>
      </w:r>
      <w:r w:rsidRPr="00F858E2">
        <w:rPr>
          <w:rFonts w:ascii="Corbel" w:hAnsi="Corbel" w:cs="AgencyFB-Reg"/>
          <w:szCs w:val="18"/>
        </w:rPr>
        <w:t>G</w:t>
      </w:r>
      <w:r>
        <w:rPr>
          <w:rFonts w:ascii="Corbel" w:hAnsi="Corbel" w:cs="AgencyFB-Reg"/>
          <w:szCs w:val="18"/>
        </w:rPr>
        <w:t>3</w:t>
      </w:r>
      <w:r w:rsidR="00E93E00">
        <w:rPr>
          <w:rFonts w:ascii="Corbel" w:hAnsi="Corbel" w:cs="AgencyFB-Reg"/>
          <w:szCs w:val="18"/>
        </w:rPr>
        <w:t xml:space="preserve">, </w:t>
      </w:r>
      <w:r w:rsidR="00105CC0">
        <w:rPr>
          <w:rFonts w:ascii="Corbel" w:hAnsi="Corbel" w:cs="AgencyFB-Reg"/>
          <w:szCs w:val="18"/>
        </w:rPr>
        <w:t xml:space="preserve">het opdrachtgeverschap </w:t>
      </w:r>
      <w:r>
        <w:rPr>
          <w:rFonts w:ascii="Corbel" w:hAnsi="Corbel" w:cs="AgencyFB-Reg"/>
          <w:szCs w:val="18"/>
        </w:rPr>
        <w:t xml:space="preserve">G2 </w:t>
      </w:r>
      <w:r w:rsidR="00E93E00">
        <w:rPr>
          <w:rFonts w:ascii="Corbel" w:hAnsi="Corbel" w:cs="AgencyFB-Reg"/>
          <w:szCs w:val="18"/>
        </w:rPr>
        <w:t xml:space="preserve">en het communicatieplan G4 </w:t>
      </w:r>
      <w:r w:rsidR="00F858E2" w:rsidRPr="00F858E2">
        <w:rPr>
          <w:rFonts w:ascii="Corbel" w:hAnsi="Corbel" w:cs="AgencyFB-Reg"/>
          <w:szCs w:val="18"/>
        </w:rPr>
        <w:t>(</w:t>
      </w:r>
      <w:r w:rsidR="00E93E00">
        <w:rPr>
          <w:rFonts w:ascii="Corbel" w:hAnsi="Corbel" w:cs="AgencyFB-Reg"/>
          <w:szCs w:val="18"/>
        </w:rPr>
        <w:t>20</w:t>
      </w:r>
      <w:r w:rsidR="00F858E2" w:rsidRPr="00F858E2">
        <w:rPr>
          <w:rFonts w:ascii="Corbel" w:hAnsi="Corbel" w:cs="AgencyFB-Reg"/>
          <w:szCs w:val="18"/>
        </w:rPr>
        <w:t xml:space="preserve"> minuten);</w:t>
      </w:r>
    </w:p>
    <w:p w14:paraId="6C8E65F7" w14:textId="3A9A5470" w:rsidR="00E807DC" w:rsidRDefault="00746637" w:rsidP="00925536">
      <w:pPr>
        <w:numPr>
          <w:ilvl w:val="0"/>
          <w:numId w:val="53"/>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Beantwoording</w:t>
      </w:r>
      <w:r w:rsidR="00F858E2" w:rsidRPr="00F858E2">
        <w:rPr>
          <w:rFonts w:ascii="Corbel" w:hAnsi="Corbel" w:cs="AgencyFB-Reg"/>
          <w:szCs w:val="18"/>
        </w:rPr>
        <w:t xml:space="preserve"> vragen van de zijde van </w:t>
      </w:r>
      <w:r w:rsidR="00C13DB0">
        <w:rPr>
          <w:rFonts w:ascii="Corbel" w:hAnsi="Corbel" w:cs="AgencyFB-Reg"/>
          <w:szCs w:val="18"/>
        </w:rPr>
        <w:t xml:space="preserve">de </w:t>
      </w:r>
      <w:r w:rsidR="00F858E2" w:rsidRPr="00F858E2">
        <w:rPr>
          <w:rFonts w:ascii="Corbel" w:hAnsi="Corbel" w:cs="AgencyFB-Reg"/>
          <w:szCs w:val="18"/>
        </w:rPr>
        <w:t>Aanbestede</w:t>
      </w:r>
      <w:r w:rsidR="00C13DB0">
        <w:rPr>
          <w:rFonts w:ascii="Corbel" w:hAnsi="Corbel" w:cs="AgencyFB-Reg"/>
          <w:szCs w:val="18"/>
        </w:rPr>
        <w:t>nde dienst</w:t>
      </w:r>
      <w:r w:rsidR="00F858E2" w:rsidRPr="00F858E2">
        <w:rPr>
          <w:rFonts w:ascii="Corbel" w:hAnsi="Corbel" w:cs="AgencyFB-Reg"/>
          <w:szCs w:val="18"/>
        </w:rPr>
        <w:t xml:space="preserve"> door Inschrijver en behandeling van de </w:t>
      </w:r>
    </w:p>
    <w:p w14:paraId="1B90BFF8" w14:textId="22533113" w:rsidR="00F858E2" w:rsidRPr="00F858E2" w:rsidRDefault="00F858E2" w:rsidP="00E807DC">
      <w:pPr>
        <w:autoSpaceDE w:val="0"/>
        <w:autoSpaceDN w:val="0"/>
        <w:adjustRightInd w:val="0"/>
        <w:spacing w:line="276" w:lineRule="auto"/>
        <w:ind w:firstLine="709"/>
        <w:rPr>
          <w:rFonts w:ascii="Corbel" w:hAnsi="Corbel" w:cs="AgencyFB-Reg"/>
          <w:szCs w:val="18"/>
        </w:rPr>
      </w:pPr>
      <w:r w:rsidRPr="00F858E2">
        <w:rPr>
          <w:rFonts w:ascii="Corbel" w:hAnsi="Corbel" w:cs="AgencyFB-Reg"/>
          <w:szCs w:val="18"/>
        </w:rPr>
        <w:t>casus (totaal 30 min waarvan de behandeling casus 10 min).</w:t>
      </w:r>
    </w:p>
    <w:p w14:paraId="1B215FF8" w14:textId="77777777" w:rsidR="00F858E2" w:rsidRPr="00F858E2" w:rsidRDefault="00F858E2" w:rsidP="00925536">
      <w:pPr>
        <w:autoSpaceDE w:val="0"/>
        <w:autoSpaceDN w:val="0"/>
        <w:adjustRightInd w:val="0"/>
        <w:spacing w:line="276" w:lineRule="auto"/>
        <w:rPr>
          <w:rFonts w:ascii="Corbel" w:hAnsi="Corbel" w:cs="AgencyFB-Reg"/>
          <w:szCs w:val="18"/>
        </w:rPr>
      </w:pPr>
    </w:p>
    <w:p w14:paraId="6A6B5C85" w14:textId="676CA015"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Het aantal punten dat maximaal aan de Inschrijving kan worden toegekend voor dit onderdeel is weergegeven in de tabel hierboven, te weten </w:t>
      </w:r>
      <w:r w:rsidR="00D570A2" w:rsidRPr="00770060">
        <w:rPr>
          <w:rFonts w:ascii="Corbel" w:hAnsi="Corbel" w:cs="AgencyFB-Reg"/>
          <w:szCs w:val="18"/>
        </w:rPr>
        <w:t>1</w:t>
      </w:r>
      <w:r w:rsidR="001644F7" w:rsidRPr="00770060">
        <w:rPr>
          <w:rFonts w:ascii="Corbel" w:hAnsi="Corbel" w:cs="AgencyFB-Reg"/>
          <w:szCs w:val="18"/>
        </w:rPr>
        <w:t>5</w:t>
      </w:r>
      <w:r w:rsidRPr="00F858E2">
        <w:rPr>
          <w:rFonts w:ascii="Corbel" w:hAnsi="Corbel" w:cs="AgencyFB-Reg"/>
          <w:szCs w:val="18"/>
        </w:rPr>
        <w:t xml:space="preserve"> punten.</w:t>
      </w:r>
    </w:p>
    <w:p w14:paraId="3FC5D918" w14:textId="77777777" w:rsidR="00D570A2" w:rsidRDefault="00D570A2" w:rsidP="00925536">
      <w:pPr>
        <w:autoSpaceDE w:val="0"/>
        <w:autoSpaceDN w:val="0"/>
        <w:adjustRightInd w:val="0"/>
        <w:spacing w:line="276" w:lineRule="auto"/>
        <w:rPr>
          <w:rFonts w:ascii="Corbel" w:hAnsi="Corbel" w:cs="AgencyFB-Reg"/>
          <w:szCs w:val="18"/>
        </w:rPr>
      </w:pPr>
    </w:p>
    <w:p w14:paraId="33C959B2" w14:textId="3D92B210"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lastRenderedPageBreak/>
        <w:t>De presentatie wordt beoordeeld op de verwachte kans op een succesvolle samenwerking, gebaseerd op een professionele dienstverlening en wederzijds vertrouwen, tussen Opdrachtgever en Opdrachtnemer, uitgaande van de volgende drie aspecten:</w:t>
      </w:r>
    </w:p>
    <w:p w14:paraId="4E82D369" w14:textId="00197F7D" w:rsidR="00F858E2" w:rsidRPr="00F858E2" w:rsidRDefault="00746637" w:rsidP="00925536">
      <w:pPr>
        <w:numPr>
          <w:ilvl w:val="0"/>
          <w:numId w:val="54"/>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Mate</w:t>
      </w:r>
      <w:r w:rsidR="00F858E2" w:rsidRPr="00F858E2">
        <w:rPr>
          <w:rFonts w:ascii="Corbel" w:hAnsi="Corbel" w:cs="AgencyFB-Reg"/>
          <w:szCs w:val="18"/>
        </w:rPr>
        <w:t xml:space="preserve"> van consistentie met wat Inschrijver heeft beschreven in zijn Offerte;</w:t>
      </w:r>
    </w:p>
    <w:p w14:paraId="0BF54381" w14:textId="1AA9C427" w:rsidR="00F858E2" w:rsidRPr="00F858E2" w:rsidRDefault="00746637" w:rsidP="00925536">
      <w:pPr>
        <w:numPr>
          <w:ilvl w:val="0"/>
          <w:numId w:val="54"/>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Mate</w:t>
      </w:r>
      <w:r w:rsidR="00F858E2" w:rsidRPr="00F858E2">
        <w:rPr>
          <w:rFonts w:ascii="Corbel" w:hAnsi="Corbel" w:cs="AgencyFB-Reg"/>
          <w:szCs w:val="18"/>
        </w:rPr>
        <w:t xml:space="preserve"> van begrijpelijkheid in woord en beeld (competentie effectieve communicatie);</w:t>
      </w:r>
    </w:p>
    <w:p w14:paraId="5B2B75F7" w14:textId="00455028" w:rsidR="00F858E2" w:rsidRPr="00F858E2" w:rsidRDefault="00746637" w:rsidP="00925536">
      <w:pPr>
        <w:numPr>
          <w:ilvl w:val="0"/>
          <w:numId w:val="54"/>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Mate</w:t>
      </w:r>
      <w:r w:rsidR="00F858E2" w:rsidRPr="00F858E2">
        <w:rPr>
          <w:rFonts w:ascii="Corbel" w:hAnsi="Corbel" w:cs="AgencyFB-Reg"/>
          <w:szCs w:val="18"/>
        </w:rPr>
        <w:t xml:space="preserve"> van aansluiting op de doelstelling en opdracht van de provincie (zie Hoofdstuk 2). </w:t>
      </w:r>
    </w:p>
    <w:p w14:paraId="24001A8C" w14:textId="77777777" w:rsidR="00E11935" w:rsidRDefault="00E11935" w:rsidP="00925536">
      <w:pPr>
        <w:autoSpaceDE w:val="0"/>
        <w:autoSpaceDN w:val="0"/>
        <w:adjustRightInd w:val="0"/>
        <w:spacing w:line="276" w:lineRule="auto"/>
        <w:rPr>
          <w:rFonts w:ascii="Corbel" w:hAnsi="Corbel" w:cs="AgencyFB-Reg"/>
          <w:szCs w:val="18"/>
        </w:rPr>
      </w:pPr>
    </w:p>
    <w:p w14:paraId="2D597739" w14:textId="6B07C43C"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Elk aspect wordt gelijk beoordeeld.</w:t>
      </w:r>
    </w:p>
    <w:p w14:paraId="5C3F8E29" w14:textId="77777777" w:rsidR="00F858E2" w:rsidRPr="00F858E2" w:rsidRDefault="00F858E2" w:rsidP="00925536">
      <w:pPr>
        <w:autoSpaceDE w:val="0"/>
        <w:autoSpaceDN w:val="0"/>
        <w:adjustRightInd w:val="0"/>
        <w:spacing w:line="276" w:lineRule="auto"/>
        <w:rPr>
          <w:rFonts w:ascii="Corbel" w:hAnsi="Corbel" w:cs="AgencyFB-Reg"/>
          <w:szCs w:val="18"/>
        </w:rPr>
      </w:pPr>
    </w:p>
    <w:p w14:paraId="0D3DAD8A" w14:textId="0EB3E046"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Namens de Inschrijver zijn bij de presentatie de onderstaande functionarissen aanwezig. Dit zijn dezelfde personen die in uw Inschrijving zijn aangeboden voor uitvoering van de opdracht:</w:t>
      </w:r>
    </w:p>
    <w:p w14:paraId="1237372A" w14:textId="325DCFFD" w:rsidR="00F858E2" w:rsidRPr="00F858E2" w:rsidRDefault="00746637" w:rsidP="00925536">
      <w:pPr>
        <w:numPr>
          <w:ilvl w:val="0"/>
          <w:numId w:val="55"/>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De</w:t>
      </w:r>
      <w:r w:rsidR="00F858E2" w:rsidRPr="00F858E2">
        <w:rPr>
          <w:rFonts w:ascii="Corbel" w:hAnsi="Corbel" w:cs="AgencyFB-Reg"/>
          <w:szCs w:val="18"/>
        </w:rPr>
        <w:t xml:space="preserve"> verantwoordelijke </w:t>
      </w:r>
      <w:r w:rsidR="00AC7921">
        <w:rPr>
          <w:rFonts w:ascii="Corbel" w:hAnsi="Corbel" w:cs="AgencyFB-Reg"/>
          <w:szCs w:val="18"/>
        </w:rPr>
        <w:t>partner</w:t>
      </w:r>
      <w:r w:rsidR="00AC7921" w:rsidRPr="00F858E2">
        <w:rPr>
          <w:rFonts w:ascii="Corbel" w:hAnsi="Corbel" w:cs="AgencyFB-Reg"/>
          <w:szCs w:val="18"/>
        </w:rPr>
        <w:t>/</w:t>
      </w:r>
      <w:r w:rsidR="00F858E2" w:rsidRPr="00F858E2">
        <w:rPr>
          <w:rFonts w:ascii="Corbel" w:hAnsi="Corbel" w:cs="AgencyFB-Reg"/>
          <w:szCs w:val="18"/>
        </w:rPr>
        <w:t xml:space="preserve"> direct</w:t>
      </w:r>
      <w:r w:rsidR="004575EF">
        <w:rPr>
          <w:rFonts w:ascii="Corbel" w:hAnsi="Corbel" w:cs="AgencyFB-Reg"/>
          <w:szCs w:val="18"/>
        </w:rPr>
        <w:t>or</w:t>
      </w:r>
      <w:r w:rsidR="00F858E2" w:rsidRPr="00F858E2">
        <w:rPr>
          <w:rFonts w:ascii="Corbel" w:hAnsi="Corbel" w:cs="AgencyFB-Reg"/>
          <w:szCs w:val="18"/>
        </w:rPr>
        <w:t>;</w:t>
      </w:r>
    </w:p>
    <w:p w14:paraId="6B4C0A4A" w14:textId="58B1E1E5" w:rsidR="00F858E2" w:rsidRPr="00F858E2" w:rsidRDefault="00746637" w:rsidP="00925536">
      <w:pPr>
        <w:numPr>
          <w:ilvl w:val="0"/>
          <w:numId w:val="55"/>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De</w:t>
      </w:r>
      <w:r w:rsidR="00F858E2" w:rsidRPr="00F858E2">
        <w:rPr>
          <w:rFonts w:ascii="Corbel" w:hAnsi="Corbel" w:cs="AgencyFB-Reg"/>
          <w:szCs w:val="18"/>
        </w:rPr>
        <w:t xml:space="preserve"> </w:t>
      </w:r>
      <w:r w:rsidR="00D92EB8">
        <w:rPr>
          <w:rFonts w:ascii="Corbel" w:hAnsi="Corbel" w:cs="AgencyFB-Reg"/>
          <w:szCs w:val="18"/>
        </w:rPr>
        <w:t>senior manager</w:t>
      </w:r>
      <w:r w:rsidR="00F858E2" w:rsidRPr="00F858E2">
        <w:rPr>
          <w:rFonts w:ascii="Corbel" w:hAnsi="Corbel" w:cs="AgencyFB-Reg"/>
          <w:szCs w:val="18"/>
        </w:rPr>
        <w:t xml:space="preserve"> die de opdracht zal uitvoeren en het controleteam aanstuurt;</w:t>
      </w:r>
    </w:p>
    <w:p w14:paraId="5F33B663" w14:textId="66BD4A5A" w:rsidR="00F858E2" w:rsidRPr="00F858E2" w:rsidRDefault="00746637" w:rsidP="00925536">
      <w:pPr>
        <w:numPr>
          <w:ilvl w:val="0"/>
          <w:numId w:val="55"/>
        </w:numPr>
        <w:autoSpaceDE w:val="0"/>
        <w:autoSpaceDN w:val="0"/>
        <w:adjustRightInd w:val="0"/>
        <w:spacing w:line="276" w:lineRule="auto"/>
        <w:ind w:left="0" w:firstLine="0"/>
        <w:rPr>
          <w:rFonts w:ascii="Corbel" w:hAnsi="Corbel" w:cs="AgencyFB-Reg"/>
          <w:szCs w:val="18"/>
        </w:rPr>
      </w:pPr>
      <w:r w:rsidRPr="00F858E2">
        <w:rPr>
          <w:rFonts w:ascii="Corbel" w:hAnsi="Corbel" w:cs="AgencyFB-Reg"/>
          <w:szCs w:val="18"/>
        </w:rPr>
        <w:t>De</w:t>
      </w:r>
      <w:r w:rsidR="00F858E2" w:rsidRPr="00F858E2">
        <w:rPr>
          <w:rFonts w:ascii="Corbel" w:hAnsi="Corbel" w:cs="AgencyFB-Reg"/>
          <w:szCs w:val="18"/>
        </w:rPr>
        <w:t xml:space="preserve"> accountmanager</w:t>
      </w:r>
      <w:r w:rsidR="000232D4">
        <w:rPr>
          <w:rFonts w:ascii="Corbel" w:hAnsi="Corbel" w:cs="AgencyFB-Reg"/>
          <w:szCs w:val="18"/>
        </w:rPr>
        <w:t>.</w:t>
      </w:r>
    </w:p>
    <w:p w14:paraId="5DE8D765" w14:textId="77777777" w:rsidR="00F858E2" w:rsidRPr="00F858E2" w:rsidRDefault="00F858E2" w:rsidP="00925536">
      <w:pPr>
        <w:autoSpaceDE w:val="0"/>
        <w:autoSpaceDN w:val="0"/>
        <w:adjustRightInd w:val="0"/>
        <w:spacing w:line="276" w:lineRule="auto"/>
        <w:rPr>
          <w:rFonts w:ascii="Corbel" w:hAnsi="Corbel" w:cs="AgencyFB-Reg"/>
          <w:szCs w:val="18"/>
        </w:rPr>
      </w:pPr>
    </w:p>
    <w:p w14:paraId="489C18F4" w14:textId="5D0052D0" w:rsidR="00F858E2" w:rsidRPr="00F858E2" w:rsidRDefault="00F858E2" w:rsidP="00925536">
      <w:pPr>
        <w:autoSpaceDE w:val="0"/>
        <w:autoSpaceDN w:val="0"/>
        <w:adjustRightInd w:val="0"/>
        <w:spacing w:line="276" w:lineRule="auto"/>
        <w:rPr>
          <w:rFonts w:ascii="Corbel" w:hAnsi="Corbel" w:cs="AgencyFB-Reg"/>
        </w:rPr>
      </w:pPr>
      <w:r w:rsidRPr="5105F91E">
        <w:rPr>
          <w:rFonts w:ascii="Corbel" w:hAnsi="Corbel" w:cs="AgencyFB-Reg"/>
        </w:rPr>
        <w:t xml:space="preserve">De beoordelingscommissie namens </w:t>
      </w:r>
      <w:r w:rsidR="00B26C80">
        <w:rPr>
          <w:rFonts w:ascii="Corbel" w:hAnsi="Corbel" w:cs="AgencyFB-Reg"/>
        </w:rPr>
        <w:t>Aanbestedende dienst</w:t>
      </w:r>
      <w:r w:rsidR="00B26C80" w:rsidRPr="5105F91E">
        <w:rPr>
          <w:rFonts w:ascii="Corbel" w:hAnsi="Corbel" w:cs="AgencyFB-Reg"/>
        </w:rPr>
        <w:t xml:space="preserve"> </w:t>
      </w:r>
      <w:r w:rsidRPr="5105F91E">
        <w:rPr>
          <w:rFonts w:ascii="Corbel" w:hAnsi="Corbel" w:cs="AgencyFB-Reg"/>
        </w:rPr>
        <w:t>bestaat uit de afvaardiging van de auditcommissie</w:t>
      </w:r>
      <w:r w:rsidR="00985240">
        <w:rPr>
          <w:rFonts w:ascii="Corbel" w:hAnsi="Corbel" w:cs="AgencyFB-Reg"/>
        </w:rPr>
        <w:t>.</w:t>
      </w:r>
      <w:r w:rsidRPr="5105F91E">
        <w:rPr>
          <w:rFonts w:ascii="Corbel" w:hAnsi="Corbel" w:cs="AgencyFB-Reg"/>
        </w:rPr>
        <w:t xml:space="preserve"> </w:t>
      </w:r>
      <w:r w:rsidR="00985240">
        <w:rPr>
          <w:rFonts w:ascii="Corbel" w:hAnsi="Corbel" w:cs="AgencyFB-Reg"/>
        </w:rPr>
        <w:t>D</w:t>
      </w:r>
      <w:r w:rsidRPr="5105F91E">
        <w:rPr>
          <w:rFonts w:ascii="Corbel" w:hAnsi="Corbel" w:cs="AgencyFB-Reg"/>
        </w:rPr>
        <w:t>e Statengriffier/commissiegriffier</w:t>
      </w:r>
      <w:r w:rsidR="63074182" w:rsidRPr="5105F91E">
        <w:rPr>
          <w:rFonts w:ascii="Corbel" w:hAnsi="Corbel" w:cs="AgencyFB-Reg"/>
        </w:rPr>
        <w:t>, Strategisch Inhoudelijk manager Financiën</w:t>
      </w:r>
      <w:r w:rsidR="00190133">
        <w:rPr>
          <w:rFonts w:ascii="Corbel" w:hAnsi="Corbel" w:cs="AgencyFB-Reg"/>
        </w:rPr>
        <w:t>,</w:t>
      </w:r>
      <w:r w:rsidRPr="5105F91E">
        <w:rPr>
          <w:rFonts w:ascii="Corbel" w:hAnsi="Corbel" w:cs="AgencyFB-Reg"/>
        </w:rPr>
        <w:t xml:space="preserve"> de concerncontroller van de Provincie</w:t>
      </w:r>
      <w:r w:rsidR="00190133">
        <w:rPr>
          <w:rFonts w:ascii="Corbel" w:hAnsi="Corbel" w:cs="AgencyFB-Reg"/>
        </w:rPr>
        <w:t xml:space="preserve"> en</w:t>
      </w:r>
      <w:r w:rsidRPr="5105F91E">
        <w:rPr>
          <w:rFonts w:ascii="Corbel" w:hAnsi="Corbel" w:cs="AgencyFB-Reg"/>
        </w:rPr>
        <w:t xml:space="preserve"> de inkoopadviseur die deze aanbesteding voor opdrachtgever begeleid</w:t>
      </w:r>
      <w:r w:rsidR="005F3CC4">
        <w:rPr>
          <w:rFonts w:ascii="Corbel" w:hAnsi="Corbel" w:cs="AgencyFB-Reg"/>
        </w:rPr>
        <w:t>en zijn hierbij aanwezig voor advies en ondersteuning</w:t>
      </w:r>
      <w:r w:rsidRPr="5105F91E">
        <w:rPr>
          <w:rFonts w:ascii="Corbel" w:hAnsi="Corbel" w:cs="AgencyFB-Reg"/>
        </w:rPr>
        <w:t>.</w:t>
      </w:r>
    </w:p>
    <w:p w14:paraId="27762B9F" w14:textId="77777777" w:rsidR="00F858E2" w:rsidRPr="00F858E2" w:rsidRDefault="00F858E2" w:rsidP="00925536">
      <w:pPr>
        <w:autoSpaceDE w:val="0"/>
        <w:autoSpaceDN w:val="0"/>
        <w:adjustRightInd w:val="0"/>
        <w:spacing w:line="276" w:lineRule="auto"/>
        <w:rPr>
          <w:rFonts w:ascii="Corbel" w:hAnsi="Corbel" w:cs="AgencyFB-Reg"/>
          <w:szCs w:val="18"/>
        </w:rPr>
      </w:pPr>
    </w:p>
    <w:p w14:paraId="2E3AF504" w14:textId="0EE3E491" w:rsidR="0027507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De voorzitter van de auditcommissie is voorzitter van de bijeenkomst waarin de presentatie wordt gegeven. </w:t>
      </w:r>
      <w:r w:rsidR="00C13DB0">
        <w:rPr>
          <w:rFonts w:ascii="Corbel" w:hAnsi="Corbel" w:cs="AgencyFB-Reg"/>
          <w:szCs w:val="18"/>
        </w:rPr>
        <w:t>De A</w:t>
      </w:r>
      <w:r w:rsidRPr="00F858E2">
        <w:rPr>
          <w:rFonts w:ascii="Corbel" w:hAnsi="Corbel" w:cs="AgencyFB-Reg"/>
          <w:szCs w:val="18"/>
        </w:rPr>
        <w:t>anbestede</w:t>
      </w:r>
      <w:r w:rsidR="00C13DB0">
        <w:rPr>
          <w:rFonts w:ascii="Corbel" w:hAnsi="Corbel" w:cs="AgencyFB-Reg"/>
          <w:szCs w:val="18"/>
        </w:rPr>
        <w:t>nde dienst</w:t>
      </w:r>
      <w:r w:rsidRPr="00F858E2">
        <w:rPr>
          <w:rFonts w:ascii="Corbel" w:hAnsi="Corbel" w:cs="AgencyFB-Reg"/>
          <w:szCs w:val="18"/>
        </w:rPr>
        <w:t xml:space="preserve"> maakt een verslag van de bijeenkomst.</w:t>
      </w:r>
    </w:p>
    <w:p w14:paraId="375DE51C" w14:textId="77777777" w:rsidR="00F858E2" w:rsidRPr="00D81004" w:rsidRDefault="00F858E2" w:rsidP="00D81004">
      <w:pPr>
        <w:pStyle w:val="Kop2"/>
        <w:tabs>
          <w:tab w:val="left" w:pos="6379"/>
        </w:tabs>
        <w:spacing w:before="240" w:after="120"/>
        <w:ind w:left="0" w:firstLine="0"/>
        <w:rPr>
          <w:rFonts w:ascii="Corbel" w:hAnsi="Corbel" w:cs="Helvetica"/>
          <w:sz w:val="18"/>
          <w:szCs w:val="18"/>
        </w:rPr>
      </w:pPr>
      <w:bookmarkStart w:id="116" w:name="_Toc518550122"/>
      <w:bookmarkStart w:id="117" w:name="_Toc169359439"/>
      <w:r w:rsidRPr="00D81004">
        <w:rPr>
          <w:rFonts w:ascii="Corbel" w:hAnsi="Corbel" w:cs="Helvetica"/>
          <w:sz w:val="18"/>
          <w:szCs w:val="18"/>
        </w:rPr>
        <w:t>Subgunningscriterium Prijs</w:t>
      </w:r>
      <w:bookmarkEnd w:id="116"/>
      <w:bookmarkEnd w:id="117"/>
      <w:r w:rsidRPr="00D81004">
        <w:rPr>
          <w:rFonts w:ascii="Corbel" w:hAnsi="Corbel" w:cs="Helvetica"/>
          <w:sz w:val="18"/>
          <w:szCs w:val="18"/>
        </w:rPr>
        <w:t xml:space="preserve"> </w:t>
      </w:r>
    </w:p>
    <w:p w14:paraId="5BE0F771" w14:textId="73F2809B" w:rsidR="00A13CE2" w:rsidRDefault="00A13CE2" w:rsidP="00925536">
      <w:pPr>
        <w:autoSpaceDE w:val="0"/>
        <w:autoSpaceDN w:val="0"/>
        <w:adjustRightInd w:val="0"/>
        <w:spacing w:line="276" w:lineRule="auto"/>
        <w:rPr>
          <w:rFonts w:ascii="Corbel" w:hAnsi="Corbel" w:cs="AgencyFB-Reg"/>
          <w:szCs w:val="18"/>
        </w:rPr>
      </w:pPr>
      <w:r>
        <w:rPr>
          <w:rFonts w:ascii="Corbel" w:hAnsi="Corbel" w:cs="AgencyFB-Reg"/>
          <w:szCs w:val="18"/>
        </w:rPr>
        <w:t xml:space="preserve">De provincie vraagt u </w:t>
      </w:r>
      <w:r w:rsidR="00302059">
        <w:rPr>
          <w:rFonts w:ascii="Corbel" w:hAnsi="Corbel" w:cs="AgencyFB-Reg"/>
          <w:szCs w:val="18"/>
        </w:rPr>
        <w:t>de bijlage Prij</w:t>
      </w:r>
      <w:r w:rsidR="001073F6">
        <w:rPr>
          <w:rFonts w:ascii="Corbel" w:hAnsi="Corbel" w:cs="AgencyFB-Reg"/>
          <w:szCs w:val="18"/>
        </w:rPr>
        <w:t>zen</w:t>
      </w:r>
      <w:r w:rsidR="00302059">
        <w:rPr>
          <w:rFonts w:ascii="Corbel" w:hAnsi="Corbel" w:cs="AgencyFB-Reg"/>
          <w:szCs w:val="18"/>
        </w:rPr>
        <w:t xml:space="preserve">blad voor dit onderdeel in te vullen. Instructies voor het invullen staan in het </w:t>
      </w:r>
      <w:r w:rsidR="00F25731">
        <w:rPr>
          <w:rFonts w:ascii="Corbel" w:hAnsi="Corbel" w:cs="AgencyFB-Reg"/>
          <w:szCs w:val="18"/>
        </w:rPr>
        <w:t>P</w:t>
      </w:r>
      <w:r w:rsidR="00302059">
        <w:rPr>
          <w:rFonts w:ascii="Corbel" w:hAnsi="Corbel" w:cs="AgencyFB-Reg"/>
          <w:szCs w:val="18"/>
        </w:rPr>
        <w:t>rij</w:t>
      </w:r>
      <w:r w:rsidR="00F25731">
        <w:rPr>
          <w:rFonts w:ascii="Corbel" w:hAnsi="Corbel" w:cs="AgencyFB-Reg"/>
          <w:szCs w:val="18"/>
        </w:rPr>
        <w:t>zen</w:t>
      </w:r>
      <w:r w:rsidR="00302059">
        <w:rPr>
          <w:rFonts w:ascii="Corbel" w:hAnsi="Corbel" w:cs="AgencyFB-Reg"/>
          <w:szCs w:val="18"/>
        </w:rPr>
        <w:t xml:space="preserve">blad opgenomen. </w:t>
      </w:r>
    </w:p>
    <w:p w14:paraId="66EF2DFE" w14:textId="77777777" w:rsidR="00A13CE2" w:rsidRDefault="00A13CE2" w:rsidP="00925536">
      <w:pPr>
        <w:autoSpaceDE w:val="0"/>
        <w:autoSpaceDN w:val="0"/>
        <w:adjustRightInd w:val="0"/>
        <w:spacing w:line="276" w:lineRule="auto"/>
        <w:rPr>
          <w:rFonts w:ascii="Corbel" w:hAnsi="Corbel" w:cs="AgencyFB-Reg"/>
          <w:szCs w:val="18"/>
        </w:rPr>
      </w:pPr>
    </w:p>
    <w:p w14:paraId="16FAFC0E" w14:textId="77777777" w:rsidR="00087AEF" w:rsidRPr="00087AEF" w:rsidRDefault="00087AEF" w:rsidP="00087AEF">
      <w:pPr>
        <w:autoSpaceDE w:val="0"/>
        <w:autoSpaceDN w:val="0"/>
        <w:adjustRightInd w:val="0"/>
        <w:spacing w:line="276" w:lineRule="auto"/>
        <w:rPr>
          <w:rFonts w:ascii="Corbel" w:hAnsi="Corbel" w:cs="AgencyFB-Reg"/>
          <w:iCs/>
          <w:szCs w:val="18"/>
        </w:rPr>
      </w:pPr>
      <w:r w:rsidRPr="00087AEF">
        <w:rPr>
          <w:rFonts w:ascii="Corbel" w:hAnsi="Corbel" w:cs="AgencyFB-Reg"/>
          <w:iCs/>
          <w:szCs w:val="18"/>
        </w:rPr>
        <w:t>Uw opgave op het Prijzenblad wordt door de Aanbestedende dienst tweeledig gebruikt:</w:t>
      </w:r>
    </w:p>
    <w:p w14:paraId="35A45305" w14:textId="4B8AA794" w:rsidR="00087AEF" w:rsidRPr="00087AEF" w:rsidRDefault="00087AEF" w:rsidP="00087AEF">
      <w:pPr>
        <w:autoSpaceDE w:val="0"/>
        <w:autoSpaceDN w:val="0"/>
        <w:adjustRightInd w:val="0"/>
        <w:spacing w:line="276" w:lineRule="auto"/>
        <w:rPr>
          <w:rFonts w:ascii="Corbel" w:hAnsi="Corbel" w:cs="AgencyFB-Reg"/>
          <w:iCs/>
          <w:szCs w:val="18"/>
        </w:rPr>
      </w:pPr>
      <w:r w:rsidRPr="00087AEF">
        <w:rPr>
          <w:rFonts w:ascii="Corbel" w:hAnsi="Corbel" w:cs="AgencyFB-Reg"/>
          <w:iCs/>
          <w:szCs w:val="18"/>
        </w:rPr>
        <w:t>1. offertevergelijking op het gunningscriterium Prijs</w:t>
      </w:r>
      <w:r w:rsidR="008F72D2">
        <w:rPr>
          <w:rFonts w:ascii="Corbel" w:hAnsi="Corbel" w:cs="AgencyFB-Reg"/>
          <w:iCs/>
          <w:szCs w:val="18"/>
        </w:rPr>
        <w:t xml:space="preserve"> op basis van een fictieve inschrijfsom</w:t>
      </w:r>
      <w:r w:rsidRPr="00087AEF">
        <w:rPr>
          <w:rFonts w:ascii="Corbel" w:hAnsi="Corbel" w:cs="AgencyFB-Reg"/>
          <w:iCs/>
          <w:szCs w:val="18"/>
        </w:rPr>
        <w:t xml:space="preserve"> (G6)</w:t>
      </w:r>
      <w:r w:rsidR="00F25731">
        <w:rPr>
          <w:rFonts w:ascii="Corbel" w:hAnsi="Corbel" w:cs="AgencyFB-Reg"/>
          <w:iCs/>
          <w:szCs w:val="18"/>
        </w:rPr>
        <w:t xml:space="preserve"> op basis van vast overeen te komen tarieven;</w:t>
      </w:r>
    </w:p>
    <w:p w14:paraId="7C11A78D" w14:textId="77777777" w:rsidR="00087AEF" w:rsidRPr="00087AEF" w:rsidRDefault="00087AEF" w:rsidP="00087AEF">
      <w:pPr>
        <w:autoSpaceDE w:val="0"/>
        <w:autoSpaceDN w:val="0"/>
        <w:adjustRightInd w:val="0"/>
        <w:spacing w:line="276" w:lineRule="auto"/>
        <w:rPr>
          <w:rFonts w:ascii="Corbel" w:hAnsi="Corbel" w:cs="AgencyFB-Reg"/>
          <w:iCs/>
          <w:szCs w:val="18"/>
        </w:rPr>
      </w:pPr>
      <w:r w:rsidRPr="00087AEF">
        <w:rPr>
          <w:rFonts w:ascii="Corbel" w:hAnsi="Corbel" w:cs="AgencyFB-Reg"/>
          <w:iCs/>
          <w:szCs w:val="18"/>
        </w:rPr>
        <w:t xml:space="preserve">2. alle geoffreerde tarieven zullen onderdeel zijn van de Overeenkomst met de gegunde Opdrachtnemer. </w:t>
      </w:r>
    </w:p>
    <w:p w14:paraId="091DC9DC" w14:textId="77777777" w:rsidR="00A13CE2" w:rsidRDefault="00A13CE2" w:rsidP="00925536">
      <w:pPr>
        <w:autoSpaceDE w:val="0"/>
        <w:autoSpaceDN w:val="0"/>
        <w:adjustRightInd w:val="0"/>
        <w:spacing w:line="276" w:lineRule="auto"/>
        <w:rPr>
          <w:rFonts w:ascii="Corbel" w:hAnsi="Corbel" w:cs="AgencyFB-Reg"/>
          <w:szCs w:val="18"/>
        </w:rPr>
      </w:pPr>
    </w:p>
    <w:p w14:paraId="1B77394E" w14:textId="6E5D4100" w:rsidR="00F858E2" w:rsidRPr="00F858E2" w:rsidRDefault="008F72D2" w:rsidP="00925536">
      <w:pPr>
        <w:autoSpaceDE w:val="0"/>
        <w:autoSpaceDN w:val="0"/>
        <w:adjustRightInd w:val="0"/>
        <w:spacing w:line="276" w:lineRule="auto"/>
        <w:rPr>
          <w:rFonts w:ascii="Corbel" w:hAnsi="Corbel" w:cs="AgencyFB-Reg"/>
          <w:szCs w:val="18"/>
        </w:rPr>
      </w:pPr>
      <w:r>
        <w:rPr>
          <w:rFonts w:ascii="Corbel" w:hAnsi="Corbel" w:cs="AgencyFB-Reg"/>
          <w:szCs w:val="18"/>
        </w:rPr>
        <w:t>Voor de op te geven</w:t>
      </w:r>
      <w:r w:rsidR="00774FA6">
        <w:rPr>
          <w:rFonts w:ascii="Corbel" w:hAnsi="Corbel" w:cs="AgencyFB-Reg"/>
          <w:szCs w:val="18"/>
        </w:rPr>
        <w:t xml:space="preserve"> </w:t>
      </w:r>
      <w:r w:rsidR="00AE4DB6">
        <w:rPr>
          <w:rFonts w:ascii="Corbel" w:hAnsi="Corbel" w:cs="AgencyFB-Reg"/>
          <w:szCs w:val="18"/>
        </w:rPr>
        <w:t xml:space="preserve">uurtarieven in het </w:t>
      </w:r>
      <w:r w:rsidR="00774FA6">
        <w:rPr>
          <w:rFonts w:ascii="Corbel" w:hAnsi="Corbel" w:cs="AgencyFB-Reg"/>
          <w:szCs w:val="18"/>
        </w:rPr>
        <w:t>P</w:t>
      </w:r>
      <w:r w:rsidR="00AE4DB6">
        <w:rPr>
          <w:rFonts w:ascii="Corbel" w:hAnsi="Corbel" w:cs="AgencyFB-Reg"/>
          <w:szCs w:val="18"/>
        </w:rPr>
        <w:t>rij</w:t>
      </w:r>
      <w:r w:rsidR="00774FA6">
        <w:rPr>
          <w:rFonts w:ascii="Corbel" w:hAnsi="Corbel" w:cs="AgencyFB-Reg"/>
          <w:szCs w:val="18"/>
        </w:rPr>
        <w:t>zen</w:t>
      </w:r>
      <w:r w:rsidR="00AE4DB6">
        <w:rPr>
          <w:rFonts w:ascii="Corbel" w:hAnsi="Corbel" w:cs="AgencyFB-Reg"/>
          <w:szCs w:val="18"/>
        </w:rPr>
        <w:t>blad geldt het volgende:</w:t>
      </w:r>
    </w:p>
    <w:p w14:paraId="47DE367C" w14:textId="5B5A90DA" w:rsidR="00F858E2" w:rsidRPr="00F858E2" w:rsidRDefault="00D227B8" w:rsidP="00333CEF">
      <w:pPr>
        <w:numPr>
          <w:ilvl w:val="1"/>
          <w:numId w:val="56"/>
        </w:numPr>
        <w:autoSpaceDE w:val="0"/>
        <w:autoSpaceDN w:val="0"/>
        <w:adjustRightInd w:val="0"/>
        <w:spacing w:line="276" w:lineRule="auto"/>
        <w:rPr>
          <w:rFonts w:ascii="Corbel" w:hAnsi="Corbel" w:cs="AgencyFB-Reg"/>
          <w:szCs w:val="18"/>
        </w:rPr>
      </w:pPr>
      <w:r>
        <w:rPr>
          <w:rFonts w:ascii="Corbel" w:hAnsi="Corbel" w:cs="AgencyFB-Reg"/>
          <w:szCs w:val="18"/>
        </w:rPr>
        <w:t>A</w:t>
      </w:r>
      <w:r w:rsidR="00F858E2" w:rsidRPr="00F858E2">
        <w:rPr>
          <w:rFonts w:ascii="Corbel" w:hAnsi="Corbel" w:cs="AgencyFB-Reg"/>
          <w:szCs w:val="18"/>
        </w:rPr>
        <w:t>lle prijzen zijn in euro, exclusief BTW;</w:t>
      </w:r>
    </w:p>
    <w:p w14:paraId="32DD0206" w14:textId="61AC9242" w:rsidR="00F858E2" w:rsidRPr="00333CEF" w:rsidRDefault="00D227B8" w:rsidP="00333CEF">
      <w:pPr>
        <w:numPr>
          <w:ilvl w:val="1"/>
          <w:numId w:val="56"/>
        </w:numPr>
        <w:autoSpaceDE w:val="0"/>
        <w:autoSpaceDN w:val="0"/>
        <w:adjustRightInd w:val="0"/>
        <w:spacing w:line="276" w:lineRule="auto"/>
        <w:rPr>
          <w:rFonts w:ascii="Corbel" w:hAnsi="Corbel" w:cs="AgencyFB-Reg"/>
          <w:szCs w:val="18"/>
        </w:rPr>
      </w:pPr>
      <w:r>
        <w:rPr>
          <w:rFonts w:ascii="Corbel" w:hAnsi="Corbel" w:cs="AgencyFB-Reg"/>
          <w:szCs w:val="18"/>
        </w:rPr>
        <w:t>P</w:t>
      </w:r>
      <w:r w:rsidR="00F858E2" w:rsidRPr="00333CEF">
        <w:rPr>
          <w:rFonts w:ascii="Corbel" w:hAnsi="Corbel" w:cs="AgencyFB-Reg"/>
          <w:szCs w:val="18"/>
        </w:rPr>
        <w:t>rijspeil: 1 januari 20</w:t>
      </w:r>
      <w:r w:rsidR="00890321" w:rsidRPr="00333CEF">
        <w:rPr>
          <w:rFonts w:ascii="Corbel" w:hAnsi="Corbel" w:cs="AgencyFB-Reg"/>
          <w:szCs w:val="18"/>
        </w:rPr>
        <w:t>24</w:t>
      </w:r>
      <w:r w:rsidR="00F858E2" w:rsidRPr="00333CEF">
        <w:rPr>
          <w:rFonts w:ascii="Corbel" w:hAnsi="Corbel" w:cs="AgencyFB-Reg"/>
          <w:szCs w:val="18"/>
        </w:rPr>
        <w:t>;</w:t>
      </w:r>
    </w:p>
    <w:p w14:paraId="7C6AB241" w14:textId="25BCA223" w:rsidR="003240A8" w:rsidRPr="00AE4DB6" w:rsidRDefault="00D227B8" w:rsidP="003240A8">
      <w:pPr>
        <w:numPr>
          <w:ilvl w:val="1"/>
          <w:numId w:val="56"/>
        </w:numPr>
        <w:autoSpaceDE w:val="0"/>
        <w:autoSpaceDN w:val="0"/>
        <w:adjustRightInd w:val="0"/>
        <w:spacing w:line="276" w:lineRule="auto"/>
        <w:rPr>
          <w:rFonts w:ascii="Corbel" w:hAnsi="Corbel" w:cs="AgencyFB-Reg"/>
          <w:szCs w:val="18"/>
        </w:rPr>
      </w:pPr>
      <w:r>
        <w:rPr>
          <w:rFonts w:ascii="Corbel" w:hAnsi="Corbel" w:cs="AgencyFB-Reg"/>
          <w:szCs w:val="18"/>
        </w:rPr>
        <w:t>H</w:t>
      </w:r>
      <w:r w:rsidR="00F858E2" w:rsidRPr="00F858E2">
        <w:rPr>
          <w:rFonts w:ascii="Corbel" w:hAnsi="Corbel" w:cs="AgencyFB-Reg"/>
          <w:szCs w:val="18"/>
        </w:rPr>
        <w:t>et betreft in alle gevallen all-in tarieven: reis- en verblijfkosten binnen Nederland; bureau- en administratiekosten zijn bij de geoffreerde prijzen inbegrepen;</w:t>
      </w:r>
    </w:p>
    <w:p w14:paraId="6B6F66A1" w14:textId="2D445DAE" w:rsidR="00F858E2" w:rsidRPr="00F858E2" w:rsidRDefault="00D227B8" w:rsidP="00C12589">
      <w:pPr>
        <w:numPr>
          <w:ilvl w:val="1"/>
          <w:numId w:val="56"/>
        </w:numPr>
        <w:autoSpaceDE w:val="0"/>
        <w:autoSpaceDN w:val="0"/>
        <w:adjustRightInd w:val="0"/>
        <w:spacing w:line="276" w:lineRule="auto"/>
        <w:rPr>
          <w:rFonts w:ascii="Corbel" w:hAnsi="Corbel" w:cs="AgencyFB-Reg"/>
          <w:szCs w:val="18"/>
        </w:rPr>
      </w:pPr>
      <w:r>
        <w:rPr>
          <w:rFonts w:ascii="Corbel" w:hAnsi="Corbel" w:cs="AgencyFB-Reg"/>
          <w:szCs w:val="18"/>
        </w:rPr>
        <w:t>K</w:t>
      </w:r>
      <w:r w:rsidR="00F858E2" w:rsidRPr="00F858E2">
        <w:rPr>
          <w:rFonts w:ascii="Corbel" w:hAnsi="Corbel" w:cs="AgencyFB-Reg"/>
          <w:szCs w:val="18"/>
        </w:rPr>
        <w:t>osten die in de Inschrijving niet expliciet zijn aangegeven komen in een later stadium niet voor facturering in aanmerking</w:t>
      </w:r>
      <w:r w:rsidR="004044AC">
        <w:rPr>
          <w:rFonts w:ascii="Corbel" w:hAnsi="Corbel" w:cs="AgencyFB-Reg"/>
          <w:szCs w:val="18"/>
        </w:rPr>
        <w:t>;</w:t>
      </w:r>
      <w:r w:rsidR="00F858E2" w:rsidRPr="00F858E2">
        <w:rPr>
          <w:rFonts w:ascii="Corbel" w:hAnsi="Corbel" w:cs="AgencyFB-Reg"/>
          <w:szCs w:val="18"/>
        </w:rPr>
        <w:t xml:space="preserve"> </w:t>
      </w:r>
    </w:p>
    <w:p w14:paraId="2BC12C85" w14:textId="56C5AD32" w:rsidR="00F858E2" w:rsidRPr="00F858E2" w:rsidRDefault="00D227B8" w:rsidP="00C12589">
      <w:pPr>
        <w:numPr>
          <w:ilvl w:val="1"/>
          <w:numId w:val="56"/>
        </w:numPr>
        <w:autoSpaceDE w:val="0"/>
        <w:autoSpaceDN w:val="0"/>
        <w:adjustRightInd w:val="0"/>
        <w:spacing w:line="276" w:lineRule="auto"/>
        <w:rPr>
          <w:rFonts w:ascii="Corbel" w:hAnsi="Corbel" w:cs="AgencyFB-Reg"/>
          <w:szCs w:val="18"/>
        </w:rPr>
      </w:pPr>
      <w:r>
        <w:rPr>
          <w:rFonts w:ascii="Corbel" w:hAnsi="Corbel" w:cs="AgencyFB-Reg"/>
          <w:szCs w:val="18"/>
        </w:rPr>
        <w:t>D</w:t>
      </w:r>
      <w:r w:rsidR="00F858E2" w:rsidRPr="00F858E2">
        <w:rPr>
          <w:rFonts w:ascii="Corbel" w:hAnsi="Corbel" w:cs="AgencyFB-Reg"/>
          <w:szCs w:val="18"/>
        </w:rPr>
        <w:t xml:space="preserve">e aangeboden prijzen dienen marktconform te zijn. </w:t>
      </w:r>
      <w:r w:rsidR="007B553D" w:rsidRPr="00F858E2">
        <w:rPr>
          <w:rFonts w:ascii="Corbel" w:hAnsi="Corbel" w:cs="AgencyFB-Reg"/>
          <w:szCs w:val="18"/>
        </w:rPr>
        <w:t>Strategische/</w:t>
      </w:r>
      <w:r w:rsidR="00F858E2" w:rsidRPr="00F858E2">
        <w:rPr>
          <w:rFonts w:ascii="Corbel" w:hAnsi="Corbel" w:cs="AgencyFB-Reg"/>
          <w:szCs w:val="18"/>
        </w:rPr>
        <w:t xml:space="preserve"> manipulatieve inschrijvingen kunnen door </w:t>
      </w:r>
      <w:r w:rsidR="00C13DB0">
        <w:rPr>
          <w:rFonts w:ascii="Corbel" w:hAnsi="Corbel" w:cs="AgencyFB-Reg"/>
          <w:szCs w:val="18"/>
        </w:rPr>
        <w:t xml:space="preserve">de </w:t>
      </w:r>
      <w:r w:rsidR="00F858E2" w:rsidRPr="00F858E2">
        <w:rPr>
          <w:rFonts w:ascii="Corbel" w:hAnsi="Corbel" w:cs="AgencyFB-Reg"/>
          <w:szCs w:val="18"/>
        </w:rPr>
        <w:t>Aanbestede</w:t>
      </w:r>
      <w:r w:rsidR="00C13DB0">
        <w:rPr>
          <w:rFonts w:ascii="Corbel" w:hAnsi="Corbel" w:cs="AgencyFB-Reg"/>
          <w:szCs w:val="18"/>
        </w:rPr>
        <w:t>nde dienst</w:t>
      </w:r>
      <w:r w:rsidR="00F858E2" w:rsidRPr="00F858E2">
        <w:rPr>
          <w:rFonts w:ascii="Corbel" w:hAnsi="Corbel" w:cs="AgencyFB-Reg"/>
          <w:szCs w:val="18"/>
        </w:rPr>
        <w:t xml:space="preserve"> ter zijde worden gelegd. Abnormaal lage Inschrijvingen, negatieve prijzen en/of prijzen van € 0,00 zijn niet toegestaan, een en ander met inachtneming van het gestelde in artikel 2.116 Aanbestedingswet 2012;</w:t>
      </w:r>
    </w:p>
    <w:p w14:paraId="2CD5B1E0" w14:textId="663DC817" w:rsidR="00F858E2" w:rsidRPr="00F858E2" w:rsidRDefault="00F858E2" w:rsidP="00C12589">
      <w:pPr>
        <w:numPr>
          <w:ilvl w:val="1"/>
          <w:numId w:val="56"/>
        </w:num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Inschrijver dient het bijgevoegde Prijzenblad volledig in te vullen en bij zijn Inschrijving bij te voegen in de digitale kluis op TenderNed, 1x ms </w:t>
      </w:r>
      <w:r w:rsidR="004837B2" w:rsidRPr="00F858E2">
        <w:rPr>
          <w:rFonts w:ascii="Corbel" w:hAnsi="Corbel" w:cs="AgencyFB-Reg"/>
          <w:szCs w:val="18"/>
        </w:rPr>
        <w:t>Excel</w:t>
      </w:r>
      <w:r w:rsidRPr="00F858E2">
        <w:rPr>
          <w:rFonts w:ascii="Corbel" w:hAnsi="Corbel" w:cs="AgencyFB-Reg"/>
          <w:szCs w:val="18"/>
        </w:rPr>
        <w:t xml:space="preserve"> + 1x .pdf</w:t>
      </w:r>
      <w:r w:rsidR="00B0728F">
        <w:rPr>
          <w:rFonts w:ascii="Corbel" w:hAnsi="Corbel" w:cs="AgencyFB-Reg"/>
          <w:szCs w:val="18"/>
        </w:rPr>
        <w:t>.</w:t>
      </w:r>
      <w:r w:rsidR="00B50A8C">
        <w:rPr>
          <w:rFonts w:ascii="Corbel" w:hAnsi="Corbel" w:cs="AgencyFB-Reg"/>
          <w:szCs w:val="18"/>
        </w:rPr>
        <w:t>;</w:t>
      </w:r>
      <w:r w:rsidRPr="00F858E2">
        <w:rPr>
          <w:rFonts w:ascii="Corbel" w:hAnsi="Corbel" w:cs="AgencyFB-Reg"/>
          <w:szCs w:val="18"/>
        </w:rPr>
        <w:t xml:space="preserve"> </w:t>
      </w:r>
    </w:p>
    <w:p w14:paraId="3D601D0C" w14:textId="77777777" w:rsidR="001A59EB" w:rsidRPr="00D2026C" w:rsidRDefault="001A59EB" w:rsidP="001A59EB">
      <w:pPr>
        <w:pStyle w:val="Lijstalinea"/>
        <w:numPr>
          <w:ilvl w:val="1"/>
          <w:numId w:val="56"/>
        </w:numPr>
        <w:rPr>
          <w:rFonts w:ascii="Corbel" w:eastAsia="Times New Roman" w:hAnsi="Corbel" w:cs="AgencyFB-Reg"/>
          <w:spacing w:val="5"/>
          <w:sz w:val="18"/>
          <w:szCs w:val="18"/>
          <w:lang w:val="nl-NL" w:eastAsia="nl-NL"/>
        </w:rPr>
      </w:pPr>
      <w:r>
        <w:rPr>
          <w:rFonts w:ascii="Corbel" w:eastAsia="Times New Roman" w:hAnsi="Corbel" w:cs="AgencyFB-Reg"/>
          <w:spacing w:val="5"/>
          <w:sz w:val="18"/>
          <w:szCs w:val="18"/>
          <w:lang w:val="nl-NL" w:eastAsia="nl-NL"/>
        </w:rPr>
        <w:t>D</w:t>
      </w:r>
      <w:r w:rsidRPr="00D2026C">
        <w:rPr>
          <w:rFonts w:ascii="Corbel" w:eastAsia="Times New Roman" w:hAnsi="Corbel" w:cs="AgencyFB-Reg"/>
          <w:spacing w:val="5"/>
          <w:sz w:val="18"/>
          <w:szCs w:val="18"/>
          <w:lang w:val="nl-NL" w:eastAsia="nl-NL"/>
        </w:rPr>
        <w:t xml:space="preserve">e te offreren uurtarieven zijn vast voor de duur van het eerste jaar van de dienstverlening. </w:t>
      </w:r>
    </w:p>
    <w:p w14:paraId="2B473A70" w14:textId="5F2D5C68" w:rsidR="001A59EB" w:rsidRDefault="001A59EB" w:rsidP="001A59EB">
      <w:pPr>
        <w:pStyle w:val="Lijstalinea"/>
        <w:numPr>
          <w:ilvl w:val="1"/>
          <w:numId w:val="56"/>
        </w:numPr>
        <w:rPr>
          <w:rFonts w:ascii="Corbel" w:eastAsia="Times New Roman" w:hAnsi="Corbel" w:cs="AgencyFB-Reg"/>
          <w:spacing w:val="5"/>
          <w:sz w:val="18"/>
          <w:szCs w:val="18"/>
          <w:lang w:val="nl-NL" w:eastAsia="nl-NL"/>
        </w:rPr>
      </w:pPr>
      <w:r w:rsidRPr="00342401">
        <w:rPr>
          <w:rFonts w:ascii="Corbel" w:eastAsia="Times New Roman" w:hAnsi="Corbel" w:cs="AgencyFB-Reg"/>
          <w:spacing w:val="5"/>
          <w:sz w:val="18"/>
          <w:szCs w:val="18"/>
          <w:lang w:val="nl-NL" w:eastAsia="nl-NL"/>
        </w:rPr>
        <w:t>De prijzen kunnen vanaf 1 januari 2026 jaarlijks geïndexeerd worden, conform: De prijzen van de dienstverlening kan jaarlijks op 1 januari (voor het eerst op 1 januari 2026) worden geïndexeerd op basis van CBS-consumentenprijsindexcijfer, CPI, index 2015=100, categorie 692 Accountants, boekhouders en belastingconsulenten. De eerste indexering kan plaatsvinden per 01-01-2026 na goedkeuring van de Provincie, volgens de volgende rekenmethode: (indexcijfer [nieuw kwartaal] - indexcijfer [oud kwartaal]</w:t>
      </w:r>
      <w:r w:rsidR="007B553D" w:rsidRPr="00342401">
        <w:rPr>
          <w:rFonts w:ascii="Corbel" w:eastAsia="Times New Roman" w:hAnsi="Corbel" w:cs="AgencyFB-Reg"/>
          <w:spacing w:val="5"/>
          <w:sz w:val="18"/>
          <w:szCs w:val="18"/>
          <w:lang w:val="nl-NL" w:eastAsia="nl-NL"/>
        </w:rPr>
        <w:t>)/</w:t>
      </w:r>
      <w:r w:rsidRPr="00342401">
        <w:rPr>
          <w:rFonts w:ascii="Corbel" w:eastAsia="Times New Roman" w:hAnsi="Corbel" w:cs="AgencyFB-Reg"/>
          <w:spacing w:val="5"/>
          <w:sz w:val="18"/>
          <w:szCs w:val="18"/>
          <w:lang w:val="nl-NL" w:eastAsia="nl-NL"/>
        </w:rPr>
        <w:t xml:space="preserve"> indexcijfer [oud kwartaal] x 100%. Als nieuw kwartaal wordt gehanteerd het meest recente kwartaal waarvan het definitieve indexcijfer bekend is, als oud kwartaal wordt hetzelfde kwartaal genomen van het jaar daarvoor. Het voor indexering gekozen kwartaal dient tevens voor de volgende indexeringen gehanteerd te worden.  </w:t>
      </w:r>
    </w:p>
    <w:p w14:paraId="32351729" w14:textId="77777777" w:rsidR="004F603B" w:rsidRDefault="001A59EB" w:rsidP="004F603B">
      <w:pPr>
        <w:pStyle w:val="Lijstalinea"/>
        <w:numPr>
          <w:ilvl w:val="1"/>
          <w:numId w:val="56"/>
        </w:numPr>
        <w:rPr>
          <w:rFonts w:ascii="Corbel" w:eastAsia="Times New Roman" w:hAnsi="Corbel" w:cs="AgencyFB-Reg"/>
          <w:spacing w:val="5"/>
          <w:sz w:val="18"/>
          <w:szCs w:val="18"/>
          <w:lang w:val="nl-NL" w:eastAsia="nl-NL"/>
        </w:rPr>
      </w:pPr>
      <w:r w:rsidRPr="001B08CD">
        <w:rPr>
          <w:rFonts w:ascii="Corbel" w:eastAsia="Times New Roman" w:hAnsi="Corbel" w:cs="AgencyFB-Reg"/>
          <w:spacing w:val="5"/>
          <w:sz w:val="18"/>
          <w:szCs w:val="18"/>
          <w:lang w:val="nl-NL" w:eastAsia="nl-NL"/>
        </w:rPr>
        <w:lastRenderedPageBreak/>
        <w:t>Inschrijver dient bij elk functieprofiel een uurtarief in te vullen. Indien binnen het kantoor van de Inschrijver andere functiebenamingen worden gehanteerd, dan kan de Inschrijver het synoniem vermelden in zijn inschrijving.</w:t>
      </w:r>
    </w:p>
    <w:p w14:paraId="6132493B" w14:textId="135943B4" w:rsidR="00314673" w:rsidRDefault="00314673" w:rsidP="004F603B">
      <w:pPr>
        <w:pStyle w:val="Lijstalinea"/>
        <w:numPr>
          <w:ilvl w:val="1"/>
          <w:numId w:val="56"/>
        </w:numPr>
        <w:rPr>
          <w:rFonts w:ascii="Corbel" w:eastAsia="Times New Roman" w:hAnsi="Corbel" w:cs="AgencyFB-Reg"/>
          <w:spacing w:val="5"/>
          <w:sz w:val="18"/>
          <w:szCs w:val="18"/>
          <w:lang w:val="nl-NL" w:eastAsia="nl-NL"/>
        </w:rPr>
      </w:pPr>
      <w:r w:rsidRPr="00314673">
        <w:rPr>
          <w:rFonts w:ascii="Corbel" w:eastAsia="Times New Roman" w:hAnsi="Corbel" w:cs="AgencyFB-Reg"/>
          <w:spacing w:val="5"/>
          <w:sz w:val="18"/>
          <w:szCs w:val="18"/>
          <w:lang w:val="nl-NL" w:eastAsia="nl-NL"/>
        </w:rPr>
        <w:t xml:space="preserve">Ten behoeve van de vaste dienstverlening </w:t>
      </w:r>
      <w:r w:rsidR="00042B43">
        <w:rPr>
          <w:rFonts w:ascii="Corbel" w:eastAsia="Times New Roman" w:hAnsi="Corbel" w:cs="AgencyFB-Reg"/>
          <w:spacing w:val="5"/>
          <w:sz w:val="18"/>
          <w:szCs w:val="18"/>
          <w:lang w:val="nl-NL" w:eastAsia="nl-NL"/>
        </w:rPr>
        <w:t xml:space="preserve">(jaarrekeningcontrole en natuurlijke adviesfunctie) </w:t>
      </w:r>
      <w:r w:rsidRPr="00314673">
        <w:rPr>
          <w:rFonts w:ascii="Corbel" w:eastAsia="Times New Roman" w:hAnsi="Corbel" w:cs="AgencyFB-Reg"/>
          <w:spacing w:val="5"/>
          <w:sz w:val="18"/>
          <w:szCs w:val="18"/>
          <w:lang w:val="nl-NL" w:eastAsia="nl-NL"/>
        </w:rPr>
        <w:t>en de dienstverlening op afroep zoals omschreven in de leidraad, hanteert Inschrijver de opgegeven uurtarieven per functionaris in het Prij</w:t>
      </w:r>
      <w:r w:rsidR="00774FA6">
        <w:rPr>
          <w:rFonts w:ascii="Corbel" w:eastAsia="Times New Roman" w:hAnsi="Corbel" w:cs="AgencyFB-Reg"/>
          <w:spacing w:val="5"/>
          <w:sz w:val="18"/>
          <w:szCs w:val="18"/>
          <w:lang w:val="nl-NL" w:eastAsia="nl-NL"/>
        </w:rPr>
        <w:t>zen</w:t>
      </w:r>
      <w:r w:rsidRPr="00314673">
        <w:rPr>
          <w:rFonts w:ascii="Corbel" w:eastAsia="Times New Roman" w:hAnsi="Corbel" w:cs="AgencyFB-Reg"/>
          <w:spacing w:val="5"/>
          <w:sz w:val="18"/>
          <w:szCs w:val="18"/>
          <w:lang w:val="nl-NL" w:eastAsia="nl-NL"/>
        </w:rPr>
        <w:t>blad.</w:t>
      </w:r>
    </w:p>
    <w:p w14:paraId="49C0221A" w14:textId="42FD6897" w:rsidR="00D70488" w:rsidRDefault="00D70488" w:rsidP="004F603B">
      <w:pPr>
        <w:pStyle w:val="Lijstalinea"/>
        <w:numPr>
          <w:ilvl w:val="1"/>
          <w:numId w:val="56"/>
        </w:numPr>
        <w:rPr>
          <w:rFonts w:ascii="Corbel" w:eastAsia="Times New Roman" w:hAnsi="Corbel" w:cs="AgencyFB-Reg"/>
          <w:spacing w:val="5"/>
          <w:sz w:val="18"/>
          <w:szCs w:val="18"/>
          <w:lang w:val="nl-NL" w:eastAsia="nl-NL"/>
        </w:rPr>
      </w:pPr>
      <w:r>
        <w:rPr>
          <w:rFonts w:ascii="Corbel" w:eastAsia="Times New Roman" w:hAnsi="Corbel" w:cs="AgencyFB-Reg"/>
          <w:spacing w:val="5"/>
          <w:sz w:val="18"/>
          <w:szCs w:val="18"/>
          <w:lang w:val="nl-NL" w:eastAsia="nl-NL"/>
        </w:rPr>
        <w:t xml:space="preserve">Zie paragraaf 2.7 voor meer uitleg over de werking van de budgetbrief voor </w:t>
      </w:r>
      <w:r w:rsidR="00355B86">
        <w:rPr>
          <w:rFonts w:ascii="Corbel" w:eastAsia="Times New Roman" w:hAnsi="Corbel" w:cs="AgencyFB-Reg"/>
          <w:spacing w:val="5"/>
          <w:sz w:val="18"/>
          <w:szCs w:val="18"/>
          <w:lang w:val="nl-NL" w:eastAsia="nl-NL"/>
        </w:rPr>
        <w:t xml:space="preserve">het vaste onderdeel van de jaarrekening controle. </w:t>
      </w:r>
    </w:p>
    <w:p w14:paraId="04639BA1" w14:textId="37489910" w:rsidR="00355B86" w:rsidRPr="004F603B" w:rsidRDefault="0084744E" w:rsidP="004F603B">
      <w:pPr>
        <w:pStyle w:val="Lijstalinea"/>
        <w:numPr>
          <w:ilvl w:val="1"/>
          <w:numId w:val="56"/>
        </w:numPr>
        <w:rPr>
          <w:rFonts w:ascii="Corbel" w:eastAsia="Times New Roman" w:hAnsi="Corbel" w:cs="AgencyFB-Reg"/>
          <w:spacing w:val="5"/>
          <w:sz w:val="18"/>
          <w:szCs w:val="18"/>
          <w:lang w:val="nl-NL" w:eastAsia="nl-NL"/>
        </w:rPr>
      </w:pPr>
      <w:r>
        <w:rPr>
          <w:rFonts w:ascii="Corbel" w:eastAsia="Times New Roman" w:hAnsi="Corbel" w:cs="AgencyFB-Reg"/>
          <w:spacing w:val="5"/>
          <w:sz w:val="18"/>
          <w:szCs w:val="18"/>
          <w:lang w:val="nl-NL" w:eastAsia="nl-NL"/>
        </w:rPr>
        <w:t>Bij e</w:t>
      </w:r>
      <w:r w:rsidR="004F7443">
        <w:rPr>
          <w:rFonts w:ascii="Corbel" w:eastAsia="Times New Roman" w:hAnsi="Corbel" w:cs="AgencyFB-Reg"/>
          <w:spacing w:val="5"/>
          <w:sz w:val="18"/>
          <w:szCs w:val="18"/>
          <w:lang w:val="nl-NL" w:eastAsia="nl-NL"/>
        </w:rPr>
        <w:t xml:space="preserve">ventuele </w:t>
      </w:r>
      <w:r w:rsidR="00B725D0">
        <w:rPr>
          <w:rFonts w:ascii="Corbel" w:eastAsia="Times New Roman" w:hAnsi="Corbel" w:cs="AgencyFB-Reg"/>
          <w:spacing w:val="5"/>
          <w:sz w:val="18"/>
          <w:szCs w:val="18"/>
          <w:lang w:val="nl-NL" w:eastAsia="nl-NL"/>
        </w:rPr>
        <w:t xml:space="preserve">aanvullende opdrachten zoals vermeld in paragraaf 2.4 worden </w:t>
      </w:r>
      <w:r>
        <w:rPr>
          <w:rFonts w:ascii="Corbel" w:eastAsia="Times New Roman" w:hAnsi="Corbel" w:cs="AgencyFB-Reg"/>
          <w:spacing w:val="5"/>
          <w:sz w:val="18"/>
          <w:szCs w:val="18"/>
          <w:lang w:val="nl-NL" w:eastAsia="nl-NL"/>
        </w:rPr>
        <w:t>de uurtarieven gehanteerd zoals opgegeven in het Prij</w:t>
      </w:r>
      <w:r w:rsidR="00042B43">
        <w:rPr>
          <w:rFonts w:ascii="Corbel" w:eastAsia="Times New Roman" w:hAnsi="Corbel" w:cs="AgencyFB-Reg"/>
          <w:spacing w:val="5"/>
          <w:sz w:val="18"/>
          <w:szCs w:val="18"/>
          <w:lang w:val="nl-NL" w:eastAsia="nl-NL"/>
        </w:rPr>
        <w:t>zen</w:t>
      </w:r>
      <w:r>
        <w:rPr>
          <w:rFonts w:ascii="Corbel" w:eastAsia="Times New Roman" w:hAnsi="Corbel" w:cs="AgencyFB-Reg"/>
          <w:spacing w:val="5"/>
          <w:sz w:val="18"/>
          <w:szCs w:val="18"/>
          <w:lang w:val="nl-NL" w:eastAsia="nl-NL"/>
        </w:rPr>
        <w:t>blad.</w:t>
      </w:r>
    </w:p>
    <w:p w14:paraId="3A948D9C" w14:textId="77777777" w:rsidR="00F858E2" w:rsidRPr="00F858E2" w:rsidRDefault="00F858E2" w:rsidP="00925536">
      <w:pPr>
        <w:autoSpaceDE w:val="0"/>
        <w:autoSpaceDN w:val="0"/>
        <w:adjustRightInd w:val="0"/>
        <w:spacing w:line="276" w:lineRule="auto"/>
        <w:rPr>
          <w:rFonts w:ascii="Corbel" w:hAnsi="Corbel" w:cs="AgencyFB-Reg"/>
          <w:szCs w:val="18"/>
        </w:rPr>
      </w:pPr>
    </w:p>
    <w:p w14:paraId="410025C8" w14:textId="17B1B030"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Beoordelingswijze</w:t>
      </w:r>
    </w:p>
    <w:p w14:paraId="3DB65328" w14:textId="3582F65F" w:rsidR="00F858E2" w:rsidRPr="00F858E2" w:rsidRDefault="005722AD" w:rsidP="00925536">
      <w:pPr>
        <w:autoSpaceDE w:val="0"/>
        <w:autoSpaceDN w:val="0"/>
        <w:adjustRightInd w:val="0"/>
        <w:spacing w:line="276" w:lineRule="auto"/>
        <w:rPr>
          <w:rFonts w:ascii="Corbel" w:hAnsi="Corbel" w:cs="AgencyFB-Reg"/>
          <w:szCs w:val="18"/>
        </w:rPr>
      </w:pPr>
      <w:r>
        <w:rPr>
          <w:rFonts w:ascii="Corbel" w:hAnsi="Corbel" w:cs="AgencyFB-Reg"/>
          <w:szCs w:val="18"/>
        </w:rPr>
        <w:t>D</w:t>
      </w:r>
      <w:r w:rsidR="00F858E2" w:rsidRPr="00F858E2">
        <w:rPr>
          <w:rFonts w:ascii="Corbel" w:hAnsi="Corbel" w:cs="AgencyFB-Reg"/>
          <w:szCs w:val="18"/>
        </w:rPr>
        <w:t>e beoordel</w:t>
      </w:r>
      <w:r>
        <w:rPr>
          <w:rFonts w:ascii="Corbel" w:hAnsi="Corbel" w:cs="AgencyFB-Reg"/>
          <w:szCs w:val="18"/>
        </w:rPr>
        <w:t>ing vindt</w:t>
      </w:r>
      <w:r w:rsidR="00F858E2" w:rsidRPr="00F858E2">
        <w:rPr>
          <w:rFonts w:ascii="Corbel" w:hAnsi="Corbel" w:cs="AgencyFB-Reg"/>
          <w:szCs w:val="18"/>
        </w:rPr>
        <w:t xml:space="preserve"> plaats op basis van de laagste prijs, uitgaande van de door Inschrijver(s) geoffreerde </w:t>
      </w:r>
      <w:r w:rsidR="00CD0BFD">
        <w:rPr>
          <w:rFonts w:ascii="Corbel" w:hAnsi="Corbel" w:cs="AgencyFB-Reg"/>
          <w:szCs w:val="18"/>
        </w:rPr>
        <w:t>fictieve inschrijfsom.</w:t>
      </w:r>
      <w:r w:rsidR="00F858E2" w:rsidRPr="00F858E2">
        <w:rPr>
          <w:rFonts w:ascii="Corbel" w:hAnsi="Corbel" w:cs="AgencyFB-Reg"/>
          <w:szCs w:val="18"/>
        </w:rPr>
        <w:t xml:space="preserve"> </w:t>
      </w:r>
    </w:p>
    <w:p w14:paraId="4E3FA2BB" w14:textId="77777777" w:rsidR="00CD0BFD" w:rsidRDefault="00CD0BFD" w:rsidP="00925536">
      <w:pPr>
        <w:autoSpaceDE w:val="0"/>
        <w:autoSpaceDN w:val="0"/>
        <w:adjustRightInd w:val="0"/>
        <w:spacing w:line="276" w:lineRule="auto"/>
        <w:rPr>
          <w:rFonts w:ascii="Corbel" w:hAnsi="Corbel" w:cs="AgencyFB-Reg"/>
          <w:szCs w:val="18"/>
        </w:rPr>
      </w:pPr>
    </w:p>
    <w:p w14:paraId="16A0F5C8" w14:textId="767DAC15"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Indien u een korting wilt aanbieden, dient u deze eveneens te verwerken in de geoffreerde prijs.</w:t>
      </w:r>
    </w:p>
    <w:p w14:paraId="10848643" w14:textId="2A0078CA" w:rsidR="00795AC3" w:rsidRPr="00F858E2" w:rsidRDefault="00F858E2" w:rsidP="005F6C36">
      <w:pPr>
        <w:spacing w:after="200" w:line="276" w:lineRule="auto"/>
        <w:rPr>
          <w:rFonts w:ascii="Corbel" w:hAnsi="Corbel" w:cs="AgencyFB-Reg"/>
          <w:szCs w:val="18"/>
        </w:rPr>
      </w:pPr>
      <w:r w:rsidRPr="00F858E2">
        <w:rPr>
          <w:rFonts w:ascii="Corbel" w:hAnsi="Corbel" w:cs="AgencyFB-Reg"/>
          <w:szCs w:val="18"/>
        </w:rPr>
        <w:t xml:space="preserve">Formule voor de behaalde </w:t>
      </w:r>
      <w:r w:rsidR="007B553D" w:rsidRPr="00F858E2">
        <w:rPr>
          <w:rFonts w:ascii="Corbel" w:hAnsi="Corbel" w:cs="AgencyFB-Reg"/>
          <w:szCs w:val="18"/>
        </w:rPr>
        <w:t>score:</w:t>
      </w:r>
      <w:r w:rsidRPr="00F858E2">
        <w:rPr>
          <w:rFonts w:ascii="Corbel" w:hAnsi="Corbel" w:cs="AgencyFB-Reg"/>
          <w:szCs w:val="18"/>
        </w:rPr>
        <w:t xml:space="preserve">  </w:t>
      </w:r>
    </w:p>
    <w:p w14:paraId="57F95680" w14:textId="0FF3561B"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Laagste</w:t>
      </w:r>
      <w:r w:rsidR="0056647E">
        <w:rPr>
          <w:rFonts w:ascii="Corbel" w:hAnsi="Corbel" w:cs="AgencyFB-Reg"/>
          <w:szCs w:val="18"/>
        </w:rPr>
        <w:t xml:space="preserve"> fictieve</w:t>
      </w:r>
      <w:r w:rsidRPr="00F858E2">
        <w:rPr>
          <w:rFonts w:ascii="Corbel" w:hAnsi="Corbel" w:cs="AgencyFB-Reg"/>
          <w:szCs w:val="18"/>
        </w:rPr>
        <w:t xml:space="preserve"> inschrijfsom</w:t>
      </w:r>
    </w:p>
    <w:p w14:paraId="13785507"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 20  (afgerond op 2 decimalen)</w:t>
      </w:r>
    </w:p>
    <w:p w14:paraId="0A62AFEF" w14:textId="40FF6612"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Ingediende </w:t>
      </w:r>
      <w:r w:rsidR="0056647E">
        <w:rPr>
          <w:rFonts w:ascii="Corbel" w:hAnsi="Corbel" w:cs="AgencyFB-Reg"/>
          <w:szCs w:val="18"/>
        </w:rPr>
        <w:t xml:space="preserve">fictieve </w:t>
      </w:r>
      <w:r w:rsidRPr="00F858E2">
        <w:rPr>
          <w:rFonts w:ascii="Corbel" w:hAnsi="Corbel" w:cs="AgencyFB-Reg"/>
          <w:szCs w:val="18"/>
        </w:rPr>
        <w:t>inschrijfsom</w:t>
      </w:r>
    </w:p>
    <w:p w14:paraId="070414C2" w14:textId="77777777" w:rsidR="00F858E2" w:rsidRPr="00F858E2" w:rsidRDefault="00F858E2" w:rsidP="00925536">
      <w:pPr>
        <w:autoSpaceDE w:val="0"/>
        <w:autoSpaceDN w:val="0"/>
        <w:adjustRightInd w:val="0"/>
        <w:spacing w:line="276" w:lineRule="auto"/>
        <w:rPr>
          <w:rFonts w:ascii="Corbel" w:hAnsi="Corbel" w:cs="AgencyFB-Reg"/>
          <w:b/>
          <w:szCs w:val="18"/>
        </w:rPr>
      </w:pPr>
    </w:p>
    <w:p w14:paraId="429CFB0B"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Fictief rekenvoorbeeld:</w:t>
      </w:r>
    </w:p>
    <w:tbl>
      <w:tblPr>
        <w:tblW w:w="0" w:type="auto"/>
        <w:tblInd w:w="109" w:type="dxa"/>
        <w:tblLook w:val="04A0" w:firstRow="1" w:lastRow="0" w:firstColumn="1" w:lastColumn="0" w:noHBand="0" w:noVBand="1"/>
      </w:tblPr>
      <w:tblGrid>
        <w:gridCol w:w="1037"/>
        <w:gridCol w:w="1559"/>
        <w:gridCol w:w="3118"/>
        <w:gridCol w:w="2252"/>
      </w:tblGrid>
      <w:tr w:rsidR="00F858E2" w:rsidRPr="00F858E2" w14:paraId="4C675983" w14:textId="77777777" w:rsidTr="00C73D64">
        <w:tc>
          <w:tcPr>
            <w:tcW w:w="1037" w:type="dxa"/>
            <w:tcBorders>
              <w:top w:val="single" w:sz="4" w:space="0" w:color="auto"/>
              <w:left w:val="single" w:sz="4" w:space="0" w:color="auto"/>
              <w:bottom w:val="single" w:sz="4" w:space="0" w:color="auto"/>
              <w:right w:val="single" w:sz="4" w:space="0" w:color="auto"/>
            </w:tcBorders>
            <w:hideMark/>
          </w:tcPr>
          <w:p w14:paraId="1B57A10D"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Inschrijver</w:t>
            </w:r>
          </w:p>
        </w:tc>
        <w:tc>
          <w:tcPr>
            <w:tcW w:w="1559" w:type="dxa"/>
            <w:tcBorders>
              <w:top w:val="single" w:sz="4" w:space="0" w:color="auto"/>
              <w:left w:val="single" w:sz="4" w:space="0" w:color="auto"/>
              <w:bottom w:val="single" w:sz="4" w:space="0" w:color="auto"/>
              <w:right w:val="single" w:sz="4" w:space="0" w:color="auto"/>
            </w:tcBorders>
            <w:hideMark/>
          </w:tcPr>
          <w:p w14:paraId="0BCA3137" w14:textId="67A4FD8B" w:rsidR="00F858E2" w:rsidRPr="00F858E2" w:rsidRDefault="00CD0BFD" w:rsidP="00925536">
            <w:pPr>
              <w:autoSpaceDE w:val="0"/>
              <w:autoSpaceDN w:val="0"/>
              <w:adjustRightInd w:val="0"/>
              <w:spacing w:line="276" w:lineRule="auto"/>
              <w:rPr>
                <w:rFonts w:ascii="Corbel" w:hAnsi="Corbel" w:cs="AgencyFB-Reg"/>
                <w:szCs w:val="18"/>
              </w:rPr>
            </w:pPr>
            <w:r>
              <w:rPr>
                <w:rFonts w:ascii="Corbel" w:hAnsi="Corbel" w:cs="AgencyFB-Reg"/>
                <w:szCs w:val="18"/>
              </w:rPr>
              <w:t>Fictieve insc</w:t>
            </w:r>
            <w:r w:rsidR="002A1057">
              <w:rPr>
                <w:rFonts w:ascii="Corbel" w:hAnsi="Corbel" w:cs="AgencyFB-Reg"/>
                <w:szCs w:val="18"/>
              </w:rPr>
              <w:t>hrijfsom</w:t>
            </w:r>
          </w:p>
        </w:tc>
        <w:tc>
          <w:tcPr>
            <w:tcW w:w="3118" w:type="dxa"/>
            <w:tcBorders>
              <w:top w:val="single" w:sz="4" w:space="0" w:color="auto"/>
              <w:left w:val="single" w:sz="4" w:space="0" w:color="auto"/>
              <w:bottom w:val="single" w:sz="4" w:space="0" w:color="auto"/>
              <w:right w:val="single" w:sz="4" w:space="0" w:color="auto"/>
            </w:tcBorders>
            <w:hideMark/>
          </w:tcPr>
          <w:p w14:paraId="66CEB503"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Toepassen formule</w:t>
            </w:r>
          </w:p>
        </w:tc>
        <w:tc>
          <w:tcPr>
            <w:tcW w:w="2252" w:type="dxa"/>
            <w:tcBorders>
              <w:top w:val="single" w:sz="4" w:space="0" w:color="auto"/>
              <w:left w:val="single" w:sz="4" w:space="0" w:color="auto"/>
              <w:bottom w:val="single" w:sz="4" w:space="0" w:color="auto"/>
              <w:right w:val="single" w:sz="4" w:space="0" w:color="auto"/>
            </w:tcBorders>
            <w:hideMark/>
          </w:tcPr>
          <w:p w14:paraId="23033079"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Score</w:t>
            </w:r>
          </w:p>
        </w:tc>
      </w:tr>
      <w:tr w:rsidR="00F858E2" w:rsidRPr="00F858E2" w14:paraId="1B74CBB2" w14:textId="77777777" w:rsidTr="00C73D64">
        <w:tc>
          <w:tcPr>
            <w:tcW w:w="1037" w:type="dxa"/>
            <w:tcBorders>
              <w:top w:val="single" w:sz="4" w:space="0" w:color="auto"/>
              <w:left w:val="single" w:sz="4" w:space="0" w:color="auto"/>
              <w:bottom w:val="single" w:sz="4" w:space="0" w:color="auto"/>
              <w:right w:val="single" w:sz="4" w:space="0" w:color="auto"/>
            </w:tcBorders>
            <w:hideMark/>
          </w:tcPr>
          <w:p w14:paraId="33E1E256"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A</w:t>
            </w:r>
          </w:p>
        </w:tc>
        <w:tc>
          <w:tcPr>
            <w:tcW w:w="1559" w:type="dxa"/>
            <w:tcBorders>
              <w:top w:val="single" w:sz="4" w:space="0" w:color="auto"/>
              <w:left w:val="single" w:sz="4" w:space="0" w:color="auto"/>
              <w:bottom w:val="single" w:sz="4" w:space="0" w:color="auto"/>
              <w:right w:val="single" w:sz="4" w:space="0" w:color="auto"/>
            </w:tcBorders>
            <w:hideMark/>
          </w:tcPr>
          <w:p w14:paraId="7BB4DEB8"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€ 80.000,- laagste</w:t>
            </w:r>
          </w:p>
        </w:tc>
        <w:tc>
          <w:tcPr>
            <w:tcW w:w="3118" w:type="dxa"/>
            <w:tcBorders>
              <w:top w:val="single" w:sz="4" w:space="0" w:color="auto"/>
              <w:left w:val="single" w:sz="4" w:space="0" w:color="auto"/>
              <w:bottom w:val="single" w:sz="4" w:space="0" w:color="auto"/>
              <w:right w:val="single" w:sz="4" w:space="0" w:color="auto"/>
            </w:tcBorders>
            <w:hideMark/>
          </w:tcPr>
          <w:p w14:paraId="64D1451C"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(80.000 : 80.000) x 20</w:t>
            </w:r>
          </w:p>
        </w:tc>
        <w:tc>
          <w:tcPr>
            <w:tcW w:w="2252" w:type="dxa"/>
            <w:tcBorders>
              <w:top w:val="single" w:sz="4" w:space="0" w:color="auto"/>
              <w:left w:val="single" w:sz="4" w:space="0" w:color="auto"/>
              <w:bottom w:val="single" w:sz="4" w:space="0" w:color="auto"/>
              <w:right w:val="single" w:sz="4" w:space="0" w:color="auto"/>
            </w:tcBorders>
            <w:hideMark/>
          </w:tcPr>
          <w:p w14:paraId="4B551E36" w14:textId="4D6D8142"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20 p</w:t>
            </w:r>
            <w:r w:rsidR="00C73D64">
              <w:rPr>
                <w:rFonts w:ascii="Corbel" w:hAnsi="Corbel" w:cs="AgencyFB-Reg"/>
                <w:szCs w:val="18"/>
              </w:rPr>
              <w:t>u</w:t>
            </w:r>
            <w:r w:rsidRPr="00F858E2">
              <w:rPr>
                <w:rFonts w:ascii="Corbel" w:hAnsi="Corbel" w:cs="AgencyFB-Reg"/>
                <w:szCs w:val="18"/>
              </w:rPr>
              <w:t>nt</w:t>
            </w:r>
            <w:r w:rsidR="00C73D64">
              <w:rPr>
                <w:rFonts w:ascii="Corbel" w:hAnsi="Corbel" w:cs="AgencyFB-Reg"/>
                <w:szCs w:val="18"/>
              </w:rPr>
              <w:t>en</w:t>
            </w:r>
          </w:p>
        </w:tc>
      </w:tr>
      <w:tr w:rsidR="00F858E2" w:rsidRPr="00F858E2" w14:paraId="56905002" w14:textId="77777777" w:rsidTr="00C73D64">
        <w:tc>
          <w:tcPr>
            <w:tcW w:w="1037" w:type="dxa"/>
            <w:tcBorders>
              <w:top w:val="single" w:sz="4" w:space="0" w:color="auto"/>
              <w:left w:val="single" w:sz="4" w:space="0" w:color="auto"/>
              <w:bottom w:val="single" w:sz="4" w:space="0" w:color="auto"/>
              <w:right w:val="single" w:sz="4" w:space="0" w:color="auto"/>
            </w:tcBorders>
            <w:hideMark/>
          </w:tcPr>
          <w:p w14:paraId="6AB7297A"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B</w:t>
            </w:r>
          </w:p>
        </w:tc>
        <w:tc>
          <w:tcPr>
            <w:tcW w:w="1559" w:type="dxa"/>
            <w:tcBorders>
              <w:top w:val="single" w:sz="4" w:space="0" w:color="auto"/>
              <w:left w:val="single" w:sz="4" w:space="0" w:color="auto"/>
              <w:bottom w:val="single" w:sz="4" w:space="0" w:color="auto"/>
              <w:right w:val="single" w:sz="4" w:space="0" w:color="auto"/>
            </w:tcBorders>
            <w:hideMark/>
          </w:tcPr>
          <w:p w14:paraId="0FBF27E8"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€110.000,-</w:t>
            </w:r>
          </w:p>
        </w:tc>
        <w:tc>
          <w:tcPr>
            <w:tcW w:w="3118" w:type="dxa"/>
            <w:tcBorders>
              <w:top w:val="single" w:sz="4" w:space="0" w:color="auto"/>
              <w:left w:val="single" w:sz="4" w:space="0" w:color="auto"/>
              <w:bottom w:val="single" w:sz="4" w:space="0" w:color="auto"/>
              <w:right w:val="single" w:sz="4" w:space="0" w:color="auto"/>
            </w:tcBorders>
            <w:hideMark/>
          </w:tcPr>
          <w:p w14:paraId="336AA90D"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(80.000 : 110.000) x 20</w:t>
            </w:r>
          </w:p>
        </w:tc>
        <w:tc>
          <w:tcPr>
            <w:tcW w:w="2252" w:type="dxa"/>
            <w:tcBorders>
              <w:top w:val="single" w:sz="4" w:space="0" w:color="auto"/>
              <w:left w:val="single" w:sz="4" w:space="0" w:color="auto"/>
              <w:bottom w:val="single" w:sz="4" w:space="0" w:color="auto"/>
              <w:right w:val="single" w:sz="4" w:space="0" w:color="auto"/>
            </w:tcBorders>
            <w:hideMark/>
          </w:tcPr>
          <w:p w14:paraId="1DE4334A" w14:textId="5C272110"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14,5 p</w:t>
            </w:r>
            <w:r w:rsidR="00C73D64">
              <w:rPr>
                <w:rFonts w:ascii="Corbel" w:hAnsi="Corbel" w:cs="AgencyFB-Reg"/>
                <w:szCs w:val="18"/>
              </w:rPr>
              <w:t>u</w:t>
            </w:r>
            <w:r w:rsidRPr="00F858E2">
              <w:rPr>
                <w:rFonts w:ascii="Corbel" w:hAnsi="Corbel" w:cs="AgencyFB-Reg"/>
                <w:szCs w:val="18"/>
              </w:rPr>
              <w:t>nt</w:t>
            </w:r>
            <w:r w:rsidR="00C73D64">
              <w:rPr>
                <w:rFonts w:ascii="Corbel" w:hAnsi="Corbel" w:cs="AgencyFB-Reg"/>
                <w:szCs w:val="18"/>
              </w:rPr>
              <w:t>en</w:t>
            </w:r>
          </w:p>
        </w:tc>
      </w:tr>
      <w:tr w:rsidR="00F858E2" w:rsidRPr="00F858E2" w14:paraId="7C548CBF" w14:textId="77777777" w:rsidTr="00C73D64">
        <w:tc>
          <w:tcPr>
            <w:tcW w:w="1037" w:type="dxa"/>
            <w:tcBorders>
              <w:top w:val="single" w:sz="4" w:space="0" w:color="auto"/>
              <w:left w:val="single" w:sz="4" w:space="0" w:color="auto"/>
              <w:bottom w:val="single" w:sz="4" w:space="0" w:color="auto"/>
              <w:right w:val="single" w:sz="4" w:space="0" w:color="auto"/>
            </w:tcBorders>
            <w:hideMark/>
          </w:tcPr>
          <w:p w14:paraId="795A4A6B"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C</w:t>
            </w:r>
          </w:p>
        </w:tc>
        <w:tc>
          <w:tcPr>
            <w:tcW w:w="1559" w:type="dxa"/>
            <w:tcBorders>
              <w:top w:val="single" w:sz="4" w:space="0" w:color="auto"/>
              <w:left w:val="single" w:sz="4" w:space="0" w:color="auto"/>
              <w:bottom w:val="single" w:sz="4" w:space="0" w:color="auto"/>
              <w:right w:val="single" w:sz="4" w:space="0" w:color="auto"/>
            </w:tcBorders>
            <w:hideMark/>
          </w:tcPr>
          <w:p w14:paraId="17E5E814"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€160.000,-</w:t>
            </w:r>
          </w:p>
        </w:tc>
        <w:tc>
          <w:tcPr>
            <w:tcW w:w="3118" w:type="dxa"/>
            <w:tcBorders>
              <w:top w:val="single" w:sz="4" w:space="0" w:color="auto"/>
              <w:left w:val="single" w:sz="4" w:space="0" w:color="auto"/>
              <w:bottom w:val="single" w:sz="4" w:space="0" w:color="auto"/>
              <w:right w:val="single" w:sz="4" w:space="0" w:color="auto"/>
            </w:tcBorders>
            <w:hideMark/>
          </w:tcPr>
          <w:p w14:paraId="6A050ED2"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(80.000 : 160.000) x 20</w:t>
            </w:r>
          </w:p>
        </w:tc>
        <w:tc>
          <w:tcPr>
            <w:tcW w:w="2252" w:type="dxa"/>
            <w:tcBorders>
              <w:top w:val="single" w:sz="4" w:space="0" w:color="auto"/>
              <w:left w:val="single" w:sz="4" w:space="0" w:color="auto"/>
              <w:bottom w:val="single" w:sz="4" w:space="0" w:color="auto"/>
              <w:right w:val="single" w:sz="4" w:space="0" w:color="auto"/>
            </w:tcBorders>
            <w:hideMark/>
          </w:tcPr>
          <w:p w14:paraId="5F167A09" w14:textId="0E650B1A"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 10 p</w:t>
            </w:r>
            <w:r w:rsidR="00C73D64">
              <w:rPr>
                <w:rFonts w:ascii="Corbel" w:hAnsi="Corbel" w:cs="AgencyFB-Reg"/>
                <w:szCs w:val="18"/>
              </w:rPr>
              <w:t>u</w:t>
            </w:r>
            <w:r w:rsidRPr="00F858E2">
              <w:rPr>
                <w:rFonts w:ascii="Corbel" w:hAnsi="Corbel" w:cs="AgencyFB-Reg"/>
                <w:szCs w:val="18"/>
              </w:rPr>
              <w:t>nt</w:t>
            </w:r>
            <w:r w:rsidR="00C73D64">
              <w:rPr>
                <w:rFonts w:ascii="Corbel" w:hAnsi="Corbel" w:cs="AgencyFB-Reg"/>
                <w:szCs w:val="18"/>
              </w:rPr>
              <w:t>en</w:t>
            </w:r>
          </w:p>
        </w:tc>
      </w:tr>
    </w:tbl>
    <w:p w14:paraId="52A887A7" w14:textId="77777777" w:rsidR="00F858E2" w:rsidRPr="00F858E2" w:rsidRDefault="00F858E2" w:rsidP="00925536">
      <w:pPr>
        <w:autoSpaceDE w:val="0"/>
        <w:autoSpaceDN w:val="0"/>
        <w:adjustRightInd w:val="0"/>
        <w:spacing w:line="276" w:lineRule="auto"/>
        <w:rPr>
          <w:rFonts w:ascii="Corbel" w:hAnsi="Corbel" w:cs="AgencyFB-Reg"/>
          <w:szCs w:val="18"/>
        </w:rPr>
      </w:pPr>
    </w:p>
    <w:p w14:paraId="2668ECB5" w14:textId="77777777" w:rsidR="00F858E2" w:rsidRPr="00F858E2" w:rsidRDefault="00F858E2" w:rsidP="00925536">
      <w:pPr>
        <w:autoSpaceDE w:val="0"/>
        <w:autoSpaceDN w:val="0"/>
        <w:adjustRightInd w:val="0"/>
        <w:spacing w:line="276" w:lineRule="auto"/>
        <w:rPr>
          <w:rFonts w:ascii="Corbel" w:hAnsi="Corbel" w:cs="AgencyFB-Reg"/>
          <w:szCs w:val="18"/>
        </w:rPr>
      </w:pPr>
      <w:r w:rsidRPr="00F858E2">
        <w:rPr>
          <w:rFonts w:ascii="Corbel" w:hAnsi="Corbel" w:cs="AgencyFB-Reg"/>
          <w:szCs w:val="18"/>
        </w:rPr>
        <w:t xml:space="preserve">Voor het onderdeel Prijs vast kan maximaal 20 punten en minimaal 0 punten worden gescoord. </w:t>
      </w:r>
    </w:p>
    <w:p w14:paraId="224DA9D5" w14:textId="77777777" w:rsidR="00F858E2" w:rsidRDefault="00F858E2" w:rsidP="00925536">
      <w:pPr>
        <w:autoSpaceDE w:val="0"/>
        <w:autoSpaceDN w:val="0"/>
        <w:adjustRightInd w:val="0"/>
        <w:spacing w:line="276" w:lineRule="auto"/>
        <w:rPr>
          <w:rFonts w:ascii="Corbel" w:hAnsi="Corbel" w:cs="AgencyFB-Reg"/>
          <w:szCs w:val="18"/>
        </w:rPr>
      </w:pPr>
    </w:p>
    <w:p w14:paraId="664265C2" w14:textId="77777777" w:rsidR="00D2026C" w:rsidRDefault="00D2026C" w:rsidP="00925536">
      <w:pPr>
        <w:autoSpaceDE w:val="0"/>
        <w:autoSpaceDN w:val="0"/>
        <w:adjustRightInd w:val="0"/>
        <w:spacing w:line="276" w:lineRule="auto"/>
        <w:rPr>
          <w:rFonts w:ascii="Corbel" w:hAnsi="Corbel" w:cs="AgencyFB-Reg"/>
          <w:szCs w:val="18"/>
        </w:rPr>
      </w:pPr>
    </w:p>
    <w:p w14:paraId="137CB59B" w14:textId="77777777" w:rsidR="00F858E2" w:rsidRPr="00F858E2" w:rsidRDefault="00F858E2" w:rsidP="00925536">
      <w:pPr>
        <w:autoSpaceDE w:val="0"/>
        <w:autoSpaceDN w:val="0"/>
        <w:adjustRightInd w:val="0"/>
        <w:spacing w:line="276" w:lineRule="auto"/>
        <w:rPr>
          <w:rFonts w:ascii="Corbel" w:hAnsi="Corbel" w:cs="AgencyFB-Reg"/>
          <w:szCs w:val="18"/>
        </w:rPr>
      </w:pPr>
    </w:p>
    <w:p w14:paraId="11A8E9F9" w14:textId="14635515" w:rsidR="00BC7775" w:rsidRPr="00811244" w:rsidRDefault="00BC7775" w:rsidP="00EB3FA5">
      <w:pPr>
        <w:pStyle w:val="BestekKop1"/>
        <w:tabs>
          <w:tab w:val="clear" w:pos="2410"/>
          <w:tab w:val="center" w:pos="4535"/>
        </w:tabs>
      </w:pPr>
      <w:bookmarkStart w:id="118" w:name="_Toc448087063"/>
      <w:bookmarkStart w:id="119" w:name="_Toc169359440"/>
      <w:r w:rsidRPr="00811244">
        <w:lastRenderedPageBreak/>
        <w:t>Checklist</w:t>
      </w:r>
      <w:bookmarkEnd w:id="118"/>
      <w:bookmarkEnd w:id="119"/>
      <w:r w:rsidR="00EB3FA5">
        <w:tab/>
      </w:r>
    </w:p>
    <w:p w14:paraId="1824BFF0" w14:textId="4FD4A1AB" w:rsidR="00BC7775" w:rsidRPr="00811244" w:rsidRDefault="00BC7775" w:rsidP="00925536">
      <w:pPr>
        <w:spacing w:line="276" w:lineRule="auto"/>
        <w:rPr>
          <w:rFonts w:ascii="Corbel" w:hAnsi="Corbel"/>
          <w:szCs w:val="18"/>
        </w:rPr>
      </w:pPr>
      <w:r w:rsidRPr="00811244">
        <w:rPr>
          <w:rFonts w:ascii="Corbel" w:hAnsi="Corbel"/>
          <w:szCs w:val="18"/>
        </w:rPr>
        <w:t xml:space="preserve">Hieronder treft u een checklist aan van alle documenten die u als Inschrijver in onderstaande volgorde dient te overleggen, welke formats u daarbij dient te hanteren en op welke wijze u uw Inschrijving dient samen te stellen. </w:t>
      </w:r>
    </w:p>
    <w:p w14:paraId="54E422CB" w14:textId="77777777" w:rsidR="00BC7775" w:rsidRPr="00811244" w:rsidRDefault="00BC7775" w:rsidP="00925536">
      <w:pPr>
        <w:spacing w:line="276" w:lineRule="auto"/>
        <w:rPr>
          <w:rFonts w:ascii="Corbel" w:hAnsi="Corbel"/>
          <w:szCs w:val="18"/>
        </w:rPr>
      </w:pPr>
    </w:p>
    <w:tbl>
      <w:tblPr>
        <w:tblW w:w="4926"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2968"/>
        <w:gridCol w:w="5961"/>
      </w:tblGrid>
      <w:tr w:rsidR="00B400AF" w:rsidRPr="00C56929" w14:paraId="067CA91B" w14:textId="77777777" w:rsidTr="00EE37BB">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vAlign w:val="center"/>
          </w:tcPr>
          <w:p w14:paraId="4F179FF6" w14:textId="77777777" w:rsidR="00EE37BB" w:rsidRPr="00C56929" w:rsidRDefault="00EE37BB" w:rsidP="00925536">
            <w:pPr>
              <w:spacing w:line="276" w:lineRule="auto"/>
              <w:rPr>
                <w:rFonts w:ascii="Corbel" w:hAnsi="Corbel"/>
                <w:b/>
                <w:color w:val="FFFFFF"/>
                <w:sz w:val="16"/>
                <w:szCs w:val="16"/>
              </w:rPr>
            </w:pPr>
            <w:r w:rsidRPr="00C56929">
              <w:rPr>
                <w:rFonts w:ascii="Corbel" w:hAnsi="Corbel"/>
                <w:b/>
                <w:color w:val="FFFFFF"/>
                <w:sz w:val="16"/>
                <w:szCs w:val="16"/>
              </w:rPr>
              <w:t xml:space="preserve">Checklist - </w:t>
            </w:r>
            <w:r>
              <w:rPr>
                <w:rFonts w:ascii="Corbel" w:hAnsi="Corbel"/>
                <w:b/>
                <w:color w:val="FFFFFF"/>
                <w:sz w:val="16"/>
                <w:szCs w:val="16"/>
              </w:rPr>
              <w:t>d</w:t>
            </w:r>
            <w:r w:rsidRPr="00C56929">
              <w:rPr>
                <w:rFonts w:ascii="Corbel" w:hAnsi="Corbel"/>
                <w:b/>
                <w:color w:val="FFFFFF"/>
                <w:sz w:val="16"/>
                <w:szCs w:val="16"/>
              </w:rPr>
              <w:t>ocumenten die de Inschrijver dient te overleggen</w:t>
            </w:r>
          </w:p>
        </w:tc>
      </w:tr>
      <w:tr w:rsidR="00B400AF" w:rsidRPr="00C56929" w14:paraId="6F213EAA" w14:textId="77777777" w:rsidTr="00EE37BB">
        <w:trPr>
          <w:cantSplit/>
          <w:trHeight w:val="310"/>
          <w:jc w:val="center"/>
        </w:trPr>
        <w:tc>
          <w:tcPr>
            <w:tcW w:w="1662" w:type="pct"/>
            <w:tcBorders>
              <w:top w:val="single" w:sz="2" w:space="0" w:color="auto"/>
              <w:left w:val="single" w:sz="2" w:space="0" w:color="auto"/>
              <w:bottom w:val="single" w:sz="2" w:space="0" w:color="auto"/>
              <w:right w:val="single" w:sz="2" w:space="0" w:color="auto"/>
            </w:tcBorders>
            <w:shd w:val="clear" w:color="auto" w:fill="000000" w:themeFill="text1"/>
          </w:tcPr>
          <w:p w14:paraId="77701A8A" w14:textId="77777777" w:rsidR="00EE37BB" w:rsidRPr="00C56929" w:rsidRDefault="00EE37BB" w:rsidP="00925536">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Document</w:t>
            </w:r>
          </w:p>
        </w:tc>
        <w:tc>
          <w:tcPr>
            <w:tcW w:w="3338" w:type="pct"/>
            <w:tcBorders>
              <w:top w:val="single" w:sz="2" w:space="0" w:color="auto"/>
              <w:left w:val="single" w:sz="2" w:space="0" w:color="auto"/>
              <w:bottom w:val="single" w:sz="2" w:space="0" w:color="auto"/>
              <w:right w:val="single" w:sz="4" w:space="0" w:color="auto"/>
            </w:tcBorders>
            <w:shd w:val="clear" w:color="auto" w:fill="000000" w:themeFill="text1"/>
          </w:tcPr>
          <w:p w14:paraId="22B72701" w14:textId="77777777" w:rsidR="00EE37BB" w:rsidRPr="00C56929" w:rsidRDefault="00EE37BB" w:rsidP="00925536">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DC76E5" w:rsidRPr="00C56929" w14:paraId="78A82F2A" w14:textId="77777777" w:rsidTr="00EE37BB">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tcPr>
          <w:p w14:paraId="696DEF53" w14:textId="77777777" w:rsidR="00EE37BB" w:rsidRPr="00C56929" w:rsidRDefault="00EE37BB" w:rsidP="00925536">
            <w:pPr>
              <w:spacing w:line="276" w:lineRule="auto"/>
              <w:rPr>
                <w:rFonts w:ascii="Corbel" w:hAnsi="Corbel"/>
                <w:color w:val="FFFFFF" w:themeColor="background1"/>
                <w:sz w:val="16"/>
                <w:szCs w:val="16"/>
              </w:rPr>
            </w:pPr>
            <w:r w:rsidRPr="00C56929">
              <w:rPr>
                <w:rFonts w:ascii="Corbel" w:hAnsi="Corbel"/>
                <w:color w:val="FFFFFF" w:themeColor="background1"/>
                <w:sz w:val="16"/>
                <w:szCs w:val="16"/>
              </w:rPr>
              <w:t>Voorschriften, uitsluitingsgronden en geschiktheidseisen.</w:t>
            </w:r>
          </w:p>
        </w:tc>
      </w:tr>
      <w:tr w:rsidR="00E30519" w:rsidRPr="00C56929" w14:paraId="18DE53B8" w14:textId="77777777" w:rsidTr="00EE37BB">
        <w:trPr>
          <w:cantSplit/>
          <w:trHeight w:val="1821"/>
          <w:jc w:val="center"/>
        </w:trPr>
        <w:tc>
          <w:tcPr>
            <w:tcW w:w="1662" w:type="pct"/>
            <w:shd w:val="clear" w:color="auto" w:fill="auto"/>
          </w:tcPr>
          <w:p w14:paraId="742C8CEB" w14:textId="77777777" w:rsidR="00EE37BB" w:rsidRPr="001E5F02" w:rsidRDefault="00EE37BB" w:rsidP="00925536">
            <w:pPr>
              <w:spacing w:line="276" w:lineRule="auto"/>
              <w:rPr>
                <w:rFonts w:ascii="Corbel" w:hAnsi="Corbel"/>
                <w:sz w:val="16"/>
                <w:szCs w:val="16"/>
                <w:highlight w:val="yellow"/>
              </w:rPr>
            </w:pPr>
            <w:r w:rsidRPr="001E5F02">
              <w:rPr>
                <w:rFonts w:ascii="Corbel" w:hAnsi="Corbel"/>
                <w:sz w:val="16"/>
                <w:szCs w:val="16"/>
              </w:rPr>
              <w:t>Eigen Verklaring</w:t>
            </w:r>
          </w:p>
        </w:tc>
        <w:tc>
          <w:tcPr>
            <w:tcW w:w="3338" w:type="pct"/>
            <w:shd w:val="clear" w:color="auto" w:fill="auto"/>
          </w:tcPr>
          <w:p w14:paraId="6C270017" w14:textId="77777777" w:rsidR="00EE37BB" w:rsidRPr="001E5F02" w:rsidRDefault="00EE37BB" w:rsidP="00925536">
            <w:pPr>
              <w:spacing w:line="276" w:lineRule="auto"/>
              <w:rPr>
                <w:rFonts w:ascii="Corbel" w:hAnsi="Corbel"/>
                <w:sz w:val="16"/>
                <w:szCs w:val="16"/>
              </w:rPr>
            </w:pPr>
            <w:r w:rsidRPr="001E5F02">
              <w:rPr>
                <w:rFonts w:ascii="Corbel" w:hAnsi="Corbel"/>
                <w:sz w:val="16"/>
                <w:szCs w:val="16"/>
              </w:rPr>
              <w:t xml:space="preserve">Bijlage het </w:t>
            </w:r>
            <w:r w:rsidRPr="001E5F02">
              <w:rPr>
                <w:rFonts w:ascii="Corbel" w:hAnsi="Corbel"/>
                <w:b/>
                <w:sz w:val="16"/>
                <w:szCs w:val="16"/>
              </w:rPr>
              <w:t>Uniform Europees Aanbestedingsdocument</w:t>
            </w:r>
            <w:r w:rsidRPr="001E5F02">
              <w:rPr>
                <w:rFonts w:ascii="Corbel" w:hAnsi="Corbel"/>
                <w:sz w:val="16"/>
                <w:szCs w:val="16"/>
              </w:rPr>
              <w:t xml:space="preserve"> invullen, eventueel rechtsgeldig ondertekenen en bijvoegen.</w:t>
            </w:r>
            <w:r w:rsidRPr="001E5F02">
              <w:rPr>
                <w:rStyle w:val="Voetnootmarkering"/>
                <w:rFonts w:ascii="Corbel" w:hAnsi="Corbel"/>
                <w:sz w:val="16"/>
                <w:szCs w:val="16"/>
              </w:rPr>
              <w:footnoteReference w:id="6"/>
            </w:r>
            <w:r w:rsidRPr="001E5F02">
              <w:rPr>
                <w:rFonts w:ascii="Corbel" w:hAnsi="Corbel"/>
                <w:sz w:val="16"/>
                <w:szCs w:val="16"/>
              </w:rPr>
              <w:t xml:space="preserve"> </w:t>
            </w:r>
          </w:p>
          <w:p w14:paraId="2F3B61C6" w14:textId="77777777" w:rsidR="00EE37BB" w:rsidRPr="001E5F02" w:rsidRDefault="00EE37BB" w:rsidP="00925536">
            <w:pPr>
              <w:spacing w:line="276" w:lineRule="auto"/>
              <w:rPr>
                <w:rFonts w:ascii="Corbel" w:hAnsi="Corbel"/>
                <w:sz w:val="16"/>
                <w:szCs w:val="16"/>
              </w:rPr>
            </w:pPr>
          </w:p>
          <w:p w14:paraId="1422C6AB" w14:textId="77777777" w:rsidR="00EE37BB" w:rsidRPr="001E5F02" w:rsidRDefault="00EE37BB" w:rsidP="00925536">
            <w:pPr>
              <w:spacing w:line="276" w:lineRule="auto"/>
              <w:rPr>
                <w:rFonts w:ascii="Corbel" w:hAnsi="Corbel"/>
                <w:sz w:val="16"/>
                <w:szCs w:val="16"/>
              </w:rPr>
            </w:pPr>
            <w:r w:rsidRPr="001E5F02">
              <w:rPr>
                <w:rFonts w:ascii="Corbel" w:hAnsi="Corbel"/>
                <w:sz w:val="16"/>
                <w:szCs w:val="16"/>
                <w:u w:val="single"/>
              </w:rPr>
              <w:t>Let op</w:t>
            </w:r>
            <w:r w:rsidRPr="001E5F02">
              <w:rPr>
                <w:rFonts w:ascii="Corbel" w:hAnsi="Corbel"/>
                <w:sz w:val="16"/>
                <w:szCs w:val="16"/>
              </w:rPr>
              <w:t xml:space="preserve">: door iedere deelnemer aan het Samenwerkingsverband (combinatie) dient </w:t>
            </w:r>
            <w:r w:rsidRPr="001E5F02">
              <w:rPr>
                <w:rFonts w:ascii="Corbel" w:hAnsi="Corbel"/>
                <w:b/>
                <w:sz w:val="16"/>
                <w:szCs w:val="16"/>
              </w:rPr>
              <w:t xml:space="preserve">separaat </w:t>
            </w:r>
            <w:r w:rsidRPr="001E5F02">
              <w:rPr>
                <w:rFonts w:ascii="Corbel" w:hAnsi="Corbel"/>
                <w:sz w:val="16"/>
                <w:szCs w:val="16"/>
              </w:rPr>
              <w:t xml:space="preserve">het </w:t>
            </w:r>
            <w:r w:rsidRPr="001E5F02">
              <w:rPr>
                <w:rFonts w:ascii="Corbel" w:hAnsi="Corbel"/>
                <w:b/>
                <w:sz w:val="16"/>
                <w:szCs w:val="16"/>
              </w:rPr>
              <w:t>Uniform Europees Aanbestedingsdocument</w:t>
            </w:r>
            <w:r w:rsidRPr="001E5F02">
              <w:rPr>
                <w:rFonts w:ascii="Corbel" w:hAnsi="Corbel"/>
                <w:sz w:val="16"/>
                <w:szCs w:val="16"/>
              </w:rPr>
              <w:t xml:space="preserve"> te worden</w:t>
            </w:r>
            <w:r w:rsidRPr="001E5F02">
              <w:rPr>
                <w:rFonts w:ascii="Corbel" w:hAnsi="Corbel"/>
                <w:b/>
                <w:sz w:val="16"/>
                <w:szCs w:val="16"/>
              </w:rPr>
              <w:t xml:space="preserve"> </w:t>
            </w:r>
            <w:r w:rsidRPr="001E5F02">
              <w:rPr>
                <w:rFonts w:ascii="Corbel" w:hAnsi="Corbel"/>
                <w:sz w:val="16"/>
                <w:szCs w:val="16"/>
              </w:rPr>
              <w:t>ingediend.</w:t>
            </w:r>
          </w:p>
        </w:tc>
      </w:tr>
      <w:tr w:rsidR="00E30519" w:rsidRPr="00C56929" w14:paraId="0C2C411C" w14:textId="77777777" w:rsidTr="00EE37BB">
        <w:trPr>
          <w:cantSplit/>
          <w:trHeight w:val="775"/>
          <w:jc w:val="center"/>
        </w:trPr>
        <w:tc>
          <w:tcPr>
            <w:tcW w:w="1662" w:type="pct"/>
            <w:shd w:val="clear" w:color="auto" w:fill="auto"/>
          </w:tcPr>
          <w:p w14:paraId="243E8885" w14:textId="5D506285" w:rsidR="00EE37BB" w:rsidRPr="00C73D64" w:rsidRDefault="00EE37BB" w:rsidP="00925536">
            <w:pPr>
              <w:spacing w:line="276" w:lineRule="auto"/>
              <w:rPr>
                <w:rFonts w:ascii="Corbel" w:hAnsi="Corbel"/>
                <w:sz w:val="16"/>
                <w:szCs w:val="16"/>
              </w:rPr>
            </w:pPr>
            <w:r w:rsidRPr="00C73D64">
              <w:rPr>
                <w:rFonts w:ascii="Corbel" w:hAnsi="Corbel"/>
                <w:sz w:val="16"/>
                <w:szCs w:val="16"/>
              </w:rPr>
              <w:t>Uittreksel inschrijving nationale handelsregister]</w:t>
            </w:r>
          </w:p>
        </w:tc>
        <w:tc>
          <w:tcPr>
            <w:tcW w:w="3338" w:type="pct"/>
            <w:shd w:val="clear" w:color="auto" w:fill="auto"/>
          </w:tcPr>
          <w:p w14:paraId="0E082585" w14:textId="77777777" w:rsidR="00EE37BB" w:rsidRPr="00C73D64" w:rsidRDefault="00EE37BB" w:rsidP="00925536">
            <w:pPr>
              <w:spacing w:line="276" w:lineRule="auto"/>
              <w:rPr>
                <w:rFonts w:ascii="Corbel" w:hAnsi="Corbel"/>
                <w:sz w:val="16"/>
                <w:szCs w:val="16"/>
              </w:rPr>
            </w:pPr>
            <w:r w:rsidRPr="00C73D64">
              <w:rPr>
                <w:rFonts w:ascii="Corbel" w:hAnsi="Corbel"/>
                <w:sz w:val="16"/>
                <w:szCs w:val="16"/>
              </w:rPr>
              <w:t xml:space="preserve">Bijvoegen, niet ouder dan 6 maanden. </w:t>
            </w:r>
          </w:p>
          <w:p w14:paraId="69941291" w14:textId="77777777" w:rsidR="00EE37BB" w:rsidRPr="00C73D64" w:rsidRDefault="00EE37BB" w:rsidP="00925536">
            <w:pPr>
              <w:spacing w:line="276" w:lineRule="auto"/>
              <w:rPr>
                <w:rFonts w:ascii="Corbel" w:hAnsi="Corbel"/>
                <w:sz w:val="16"/>
                <w:szCs w:val="16"/>
              </w:rPr>
            </w:pPr>
          </w:p>
          <w:p w14:paraId="709927CE" w14:textId="77777777" w:rsidR="00EE37BB" w:rsidRPr="00C73D64" w:rsidRDefault="00EE37BB" w:rsidP="00925536">
            <w:pPr>
              <w:spacing w:line="276" w:lineRule="auto"/>
              <w:rPr>
                <w:rFonts w:ascii="Corbel" w:hAnsi="Corbel"/>
                <w:sz w:val="16"/>
                <w:szCs w:val="16"/>
              </w:rPr>
            </w:pPr>
            <w:r w:rsidRPr="00C73D64">
              <w:rPr>
                <w:rFonts w:ascii="Corbel" w:hAnsi="Corbel"/>
                <w:sz w:val="16"/>
                <w:szCs w:val="16"/>
                <w:u w:val="single"/>
              </w:rPr>
              <w:t>Let op:</w:t>
            </w:r>
            <w:r w:rsidRPr="00C73D64">
              <w:rPr>
                <w:rFonts w:ascii="Corbel" w:hAnsi="Corbel"/>
                <w:sz w:val="16"/>
                <w:szCs w:val="16"/>
              </w:rPr>
              <w:t xml:space="preserve"> door iedere deelnemer aan het Samenwerkingsverband (combinatie) dient dit </w:t>
            </w:r>
            <w:r w:rsidRPr="00C73D64">
              <w:rPr>
                <w:rFonts w:ascii="Corbel" w:hAnsi="Corbel"/>
                <w:b/>
                <w:sz w:val="16"/>
                <w:szCs w:val="16"/>
              </w:rPr>
              <w:t xml:space="preserve">separaat </w:t>
            </w:r>
            <w:r w:rsidRPr="00C73D64">
              <w:rPr>
                <w:rFonts w:ascii="Corbel" w:hAnsi="Corbel"/>
                <w:sz w:val="16"/>
                <w:szCs w:val="16"/>
              </w:rPr>
              <w:t>te worden ingediend.</w:t>
            </w:r>
          </w:p>
        </w:tc>
      </w:tr>
      <w:tr w:rsidR="00E30519" w:rsidRPr="00C56929" w14:paraId="4D4073FD" w14:textId="77777777" w:rsidTr="00EE37BB">
        <w:trPr>
          <w:cantSplit/>
          <w:trHeight w:val="775"/>
          <w:jc w:val="center"/>
        </w:trPr>
        <w:tc>
          <w:tcPr>
            <w:tcW w:w="1662" w:type="pct"/>
            <w:shd w:val="clear" w:color="auto" w:fill="auto"/>
          </w:tcPr>
          <w:p w14:paraId="713F105E" w14:textId="57211E64" w:rsidR="00EE37BB" w:rsidRPr="00D301D3" w:rsidRDefault="00EE37BB" w:rsidP="00925536">
            <w:pPr>
              <w:spacing w:line="276" w:lineRule="auto"/>
              <w:rPr>
                <w:rFonts w:ascii="Corbel" w:hAnsi="Corbel"/>
                <w:sz w:val="16"/>
                <w:szCs w:val="16"/>
              </w:rPr>
            </w:pPr>
            <w:r w:rsidRPr="00D301D3">
              <w:rPr>
                <w:rFonts w:ascii="Corbel" w:hAnsi="Corbel"/>
                <w:bCs/>
                <w:sz w:val="16"/>
                <w:szCs w:val="16"/>
              </w:rPr>
              <w:t>Verklaring Russische betrokkenheid</w:t>
            </w:r>
          </w:p>
        </w:tc>
        <w:tc>
          <w:tcPr>
            <w:tcW w:w="3338" w:type="pct"/>
            <w:shd w:val="clear" w:color="auto" w:fill="auto"/>
          </w:tcPr>
          <w:p w14:paraId="53829491" w14:textId="77777777" w:rsidR="00EE37BB" w:rsidRDefault="00EE37BB" w:rsidP="00925536">
            <w:pPr>
              <w:spacing w:line="276" w:lineRule="auto"/>
              <w:rPr>
                <w:rFonts w:ascii="Corbel" w:hAnsi="Corbel"/>
                <w:sz w:val="16"/>
                <w:szCs w:val="16"/>
              </w:rPr>
            </w:pPr>
            <w:r w:rsidRPr="00D301D3">
              <w:rPr>
                <w:rFonts w:ascii="Corbel" w:hAnsi="Corbel"/>
                <w:sz w:val="16"/>
                <w:szCs w:val="16"/>
              </w:rPr>
              <w:t xml:space="preserve">Bijlage </w:t>
            </w:r>
            <w:r w:rsidRPr="00D301D3">
              <w:rPr>
                <w:rFonts w:ascii="Corbel" w:hAnsi="Corbel"/>
                <w:b/>
                <w:bCs/>
                <w:sz w:val="16"/>
                <w:szCs w:val="16"/>
              </w:rPr>
              <w:t>Verklaring Russische betrokkenheid</w:t>
            </w:r>
            <w:r w:rsidRPr="00D301D3">
              <w:rPr>
                <w:rFonts w:ascii="Corbel" w:hAnsi="Corbel"/>
                <w:sz w:val="16"/>
                <w:szCs w:val="16"/>
              </w:rPr>
              <w:t xml:space="preserve"> invullen, eventueel rechtsgeldig ondertekenen en bijvoegen.</w:t>
            </w:r>
          </w:p>
          <w:p w14:paraId="6AB0DA45" w14:textId="77777777" w:rsidR="00EE37BB" w:rsidRDefault="00EE37BB" w:rsidP="00925536">
            <w:pPr>
              <w:spacing w:line="276" w:lineRule="auto"/>
              <w:rPr>
                <w:rFonts w:ascii="Corbel" w:hAnsi="Corbel"/>
                <w:sz w:val="16"/>
                <w:szCs w:val="16"/>
              </w:rPr>
            </w:pPr>
          </w:p>
          <w:p w14:paraId="1B63E1EF" w14:textId="1DB2756A" w:rsidR="00EE37BB" w:rsidRPr="00D301D3" w:rsidRDefault="00EE37BB" w:rsidP="00925536">
            <w:pPr>
              <w:spacing w:line="276" w:lineRule="auto"/>
              <w:rPr>
                <w:rFonts w:ascii="Corbel" w:hAnsi="Corbel"/>
                <w:sz w:val="16"/>
                <w:szCs w:val="16"/>
              </w:rPr>
            </w:pPr>
            <w:r w:rsidRPr="00D301D3">
              <w:rPr>
                <w:rFonts w:ascii="Corbel" w:hAnsi="Corbel"/>
                <w:sz w:val="16"/>
                <w:szCs w:val="16"/>
                <w:u w:val="single"/>
              </w:rPr>
              <w:t>Let op:</w:t>
            </w:r>
            <w:r w:rsidRPr="00D301D3">
              <w:rPr>
                <w:rFonts w:ascii="Corbel" w:hAnsi="Corbel"/>
                <w:sz w:val="16"/>
                <w:szCs w:val="16"/>
              </w:rPr>
              <w:t xml:space="preserve"> door iedere deelnemer aan het Samenwerkingsverband (combinatie) dient dit </w:t>
            </w:r>
            <w:r w:rsidRPr="00D301D3">
              <w:rPr>
                <w:rFonts w:ascii="Corbel" w:hAnsi="Corbel"/>
                <w:b/>
                <w:sz w:val="16"/>
                <w:szCs w:val="16"/>
              </w:rPr>
              <w:t xml:space="preserve">separaat </w:t>
            </w:r>
            <w:r w:rsidRPr="00D301D3">
              <w:rPr>
                <w:rFonts w:ascii="Corbel" w:hAnsi="Corbel"/>
                <w:sz w:val="16"/>
                <w:szCs w:val="16"/>
              </w:rPr>
              <w:t>te worden ingediend.</w:t>
            </w:r>
          </w:p>
        </w:tc>
      </w:tr>
      <w:tr w:rsidR="00E30519" w:rsidRPr="00C56929" w14:paraId="49750507" w14:textId="77777777" w:rsidTr="00EE37BB">
        <w:trPr>
          <w:cantSplit/>
          <w:trHeight w:val="541"/>
          <w:jc w:val="center"/>
        </w:trPr>
        <w:tc>
          <w:tcPr>
            <w:tcW w:w="1662" w:type="pct"/>
            <w:shd w:val="clear" w:color="auto" w:fill="auto"/>
          </w:tcPr>
          <w:p w14:paraId="18CA8D11" w14:textId="77777777" w:rsidR="00EE37BB" w:rsidRPr="00C56929" w:rsidRDefault="00EE37BB" w:rsidP="00925536">
            <w:pPr>
              <w:autoSpaceDE w:val="0"/>
              <w:autoSpaceDN w:val="0"/>
              <w:adjustRightInd w:val="0"/>
              <w:spacing w:line="276" w:lineRule="auto"/>
              <w:rPr>
                <w:rFonts w:ascii="Corbel" w:hAnsi="Corbel" w:cs="Calibri"/>
                <w:bCs/>
                <w:color w:val="000000"/>
                <w:spacing w:val="0"/>
                <w:sz w:val="16"/>
                <w:szCs w:val="16"/>
              </w:rPr>
            </w:pPr>
            <w:r w:rsidRPr="00C56929">
              <w:rPr>
                <w:rFonts w:ascii="Corbel" w:hAnsi="Corbel" w:cs="Calibri"/>
                <w:bCs/>
                <w:color w:val="000000"/>
                <w:spacing w:val="0"/>
                <w:sz w:val="16"/>
                <w:szCs w:val="16"/>
              </w:rPr>
              <w:t>Format Kerncompetenties</w:t>
            </w:r>
          </w:p>
        </w:tc>
        <w:tc>
          <w:tcPr>
            <w:tcW w:w="3338" w:type="pct"/>
            <w:shd w:val="clear" w:color="auto" w:fill="auto"/>
          </w:tcPr>
          <w:p w14:paraId="2D927A00" w14:textId="77777777" w:rsidR="00EE37BB" w:rsidRPr="00C56929" w:rsidRDefault="00EE37BB" w:rsidP="00925536">
            <w:pPr>
              <w:autoSpaceDE w:val="0"/>
              <w:autoSpaceDN w:val="0"/>
              <w:adjustRightInd w:val="0"/>
              <w:spacing w:line="276" w:lineRule="auto"/>
              <w:rPr>
                <w:rFonts w:ascii="Corbel" w:hAnsi="Corbel" w:cs="Calibri"/>
                <w:color w:val="000000"/>
                <w:spacing w:val="0"/>
                <w:sz w:val="16"/>
                <w:szCs w:val="16"/>
              </w:rPr>
            </w:pPr>
            <w:r w:rsidRPr="00C56929">
              <w:rPr>
                <w:rFonts w:ascii="Corbel" w:hAnsi="Corbel" w:cs="Calibri"/>
                <w:bCs/>
                <w:color w:val="000000"/>
                <w:spacing w:val="0"/>
                <w:sz w:val="16"/>
                <w:szCs w:val="16"/>
              </w:rPr>
              <w:t>Bijlage Format Kerncompetenties</w:t>
            </w:r>
            <w:r w:rsidRPr="00C56929">
              <w:rPr>
                <w:rFonts w:ascii="Corbel" w:hAnsi="Corbel" w:cs="Calibri"/>
                <w:color w:val="000000"/>
                <w:spacing w:val="0"/>
                <w:sz w:val="16"/>
                <w:szCs w:val="16"/>
              </w:rPr>
              <w:t xml:space="preserve"> invullen en bijvoegen. </w:t>
            </w:r>
          </w:p>
        </w:tc>
      </w:tr>
      <w:tr w:rsidR="00B400AF" w:rsidRPr="00C56929" w14:paraId="0B610357" w14:textId="77777777" w:rsidTr="00EE37BB">
        <w:trPr>
          <w:cantSplit/>
          <w:trHeight w:val="195"/>
          <w:jc w:val="center"/>
        </w:trPr>
        <w:tc>
          <w:tcPr>
            <w:tcW w:w="1662" w:type="pct"/>
            <w:shd w:val="clear" w:color="auto" w:fill="000000" w:themeFill="text1"/>
            <w:vAlign w:val="center"/>
          </w:tcPr>
          <w:p w14:paraId="294EB283" w14:textId="77777777" w:rsidR="00EE37BB" w:rsidRPr="00C56929" w:rsidRDefault="00EE37BB" w:rsidP="00925536">
            <w:pPr>
              <w:spacing w:line="276" w:lineRule="auto"/>
              <w:rPr>
                <w:rFonts w:ascii="Corbel" w:hAnsi="Corbel"/>
                <w:color w:val="FFFFFF" w:themeColor="background1"/>
                <w:sz w:val="16"/>
                <w:szCs w:val="16"/>
              </w:rPr>
            </w:pPr>
            <w:r w:rsidRPr="00C56929">
              <w:rPr>
                <w:rFonts w:ascii="Corbel" w:hAnsi="Corbel"/>
                <w:b/>
                <w:color w:val="FFFFFF" w:themeColor="background1"/>
                <w:sz w:val="16"/>
                <w:szCs w:val="16"/>
              </w:rPr>
              <w:t xml:space="preserve">Gunningscriteria </w:t>
            </w:r>
          </w:p>
        </w:tc>
        <w:tc>
          <w:tcPr>
            <w:tcW w:w="3338" w:type="pct"/>
            <w:shd w:val="clear" w:color="auto" w:fill="000000" w:themeFill="text1"/>
            <w:vAlign w:val="center"/>
          </w:tcPr>
          <w:p w14:paraId="4B2324AE" w14:textId="77777777" w:rsidR="00EE37BB" w:rsidRPr="00C56929" w:rsidRDefault="00EE37BB" w:rsidP="00925536">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845D08" w:rsidRPr="00C56929" w14:paraId="5C018E71" w14:textId="77777777" w:rsidTr="00EE37BB">
        <w:trPr>
          <w:cantSplit/>
          <w:trHeight w:val="307"/>
          <w:jc w:val="center"/>
        </w:trPr>
        <w:tc>
          <w:tcPr>
            <w:tcW w:w="1662" w:type="pct"/>
            <w:vMerge w:val="restart"/>
            <w:shd w:val="clear" w:color="auto" w:fill="auto"/>
            <w:vAlign w:val="center"/>
          </w:tcPr>
          <w:p w14:paraId="23C9C4B9" w14:textId="77777777" w:rsidR="00845D08" w:rsidRPr="00C56929" w:rsidRDefault="00845D08" w:rsidP="00925536">
            <w:pPr>
              <w:spacing w:line="276" w:lineRule="auto"/>
              <w:rPr>
                <w:rFonts w:ascii="Corbel" w:hAnsi="Corbel"/>
                <w:sz w:val="16"/>
                <w:szCs w:val="16"/>
              </w:rPr>
            </w:pPr>
            <w:r w:rsidRPr="00C56929">
              <w:rPr>
                <w:rFonts w:ascii="Corbel" w:hAnsi="Corbel"/>
                <w:sz w:val="16"/>
                <w:szCs w:val="16"/>
              </w:rPr>
              <w:t xml:space="preserve">Kwaliteit </w:t>
            </w:r>
          </w:p>
        </w:tc>
        <w:tc>
          <w:tcPr>
            <w:tcW w:w="3338" w:type="pct"/>
            <w:shd w:val="clear" w:color="auto" w:fill="auto"/>
          </w:tcPr>
          <w:p w14:paraId="0E8CB5D1" w14:textId="536C3250" w:rsidR="00845D08" w:rsidRPr="00C56929" w:rsidRDefault="00845D08" w:rsidP="00925536">
            <w:pPr>
              <w:spacing w:line="276" w:lineRule="auto"/>
              <w:rPr>
                <w:rFonts w:ascii="Corbel" w:hAnsi="Corbel"/>
                <w:sz w:val="16"/>
                <w:szCs w:val="16"/>
                <w:u w:val="single"/>
              </w:rPr>
            </w:pPr>
            <w:r w:rsidRPr="00C56929">
              <w:rPr>
                <w:rFonts w:ascii="Corbel" w:hAnsi="Corbel"/>
                <w:sz w:val="16"/>
                <w:szCs w:val="16"/>
              </w:rPr>
              <w:t xml:space="preserve">Onderdeel I: </w:t>
            </w:r>
            <w:r w:rsidR="005722AD">
              <w:rPr>
                <w:rFonts w:ascii="Corbel" w:hAnsi="Corbel"/>
                <w:sz w:val="16"/>
                <w:szCs w:val="16"/>
              </w:rPr>
              <w:t>Visie</w:t>
            </w:r>
            <w:r w:rsidRPr="00C56929">
              <w:rPr>
                <w:rFonts w:ascii="Corbel" w:hAnsi="Corbel"/>
                <w:sz w:val="16"/>
                <w:szCs w:val="16"/>
              </w:rPr>
              <w:t>, in .pdf</w:t>
            </w:r>
          </w:p>
        </w:tc>
      </w:tr>
      <w:tr w:rsidR="00845D08" w:rsidRPr="00C56929" w14:paraId="5DE394E4" w14:textId="77777777" w:rsidTr="00EE37BB">
        <w:trPr>
          <w:cantSplit/>
          <w:trHeight w:val="307"/>
          <w:jc w:val="center"/>
        </w:trPr>
        <w:tc>
          <w:tcPr>
            <w:tcW w:w="1662" w:type="pct"/>
            <w:vMerge/>
            <w:shd w:val="clear" w:color="auto" w:fill="auto"/>
            <w:vAlign w:val="center"/>
          </w:tcPr>
          <w:p w14:paraId="42C27033" w14:textId="77777777" w:rsidR="00845D08" w:rsidRPr="00C56929" w:rsidRDefault="00845D08" w:rsidP="00925536">
            <w:pPr>
              <w:spacing w:line="276" w:lineRule="auto"/>
              <w:rPr>
                <w:rFonts w:ascii="Corbel" w:hAnsi="Corbel"/>
                <w:sz w:val="16"/>
                <w:szCs w:val="16"/>
              </w:rPr>
            </w:pPr>
          </w:p>
        </w:tc>
        <w:tc>
          <w:tcPr>
            <w:tcW w:w="3338" w:type="pct"/>
            <w:shd w:val="clear" w:color="auto" w:fill="auto"/>
          </w:tcPr>
          <w:p w14:paraId="385724A0" w14:textId="040C4634" w:rsidR="00845D08" w:rsidRPr="00C56929" w:rsidRDefault="00845D08" w:rsidP="00925536">
            <w:pPr>
              <w:spacing w:line="276" w:lineRule="auto"/>
              <w:rPr>
                <w:rFonts w:ascii="Corbel" w:hAnsi="Corbel"/>
                <w:sz w:val="16"/>
                <w:szCs w:val="16"/>
                <w:u w:val="single"/>
              </w:rPr>
            </w:pPr>
            <w:r w:rsidRPr="00C56929">
              <w:rPr>
                <w:rFonts w:ascii="Corbel" w:hAnsi="Corbel"/>
                <w:sz w:val="16"/>
                <w:szCs w:val="16"/>
              </w:rPr>
              <w:t xml:space="preserve">Onderdeel II: </w:t>
            </w:r>
            <w:r w:rsidR="00E93E00">
              <w:rPr>
                <w:rFonts w:ascii="Corbel" w:hAnsi="Corbel"/>
                <w:sz w:val="16"/>
                <w:szCs w:val="16"/>
              </w:rPr>
              <w:t>Rol o</w:t>
            </w:r>
            <w:r w:rsidR="005722AD">
              <w:rPr>
                <w:rFonts w:ascii="Corbel" w:hAnsi="Corbel"/>
                <w:sz w:val="16"/>
                <w:szCs w:val="16"/>
              </w:rPr>
              <w:t>pdrachtgever</w:t>
            </w:r>
            <w:r w:rsidRPr="00C56929">
              <w:rPr>
                <w:rFonts w:ascii="Corbel" w:hAnsi="Corbel"/>
                <w:sz w:val="16"/>
                <w:szCs w:val="16"/>
              </w:rPr>
              <w:t>, in .pdf</w:t>
            </w:r>
          </w:p>
        </w:tc>
      </w:tr>
      <w:tr w:rsidR="00845D08" w:rsidRPr="00C56929" w14:paraId="683102B7" w14:textId="77777777" w:rsidTr="00EE37BB">
        <w:trPr>
          <w:cantSplit/>
          <w:trHeight w:val="307"/>
          <w:jc w:val="center"/>
        </w:trPr>
        <w:tc>
          <w:tcPr>
            <w:tcW w:w="1662" w:type="pct"/>
            <w:vMerge/>
            <w:shd w:val="clear" w:color="auto" w:fill="auto"/>
            <w:vAlign w:val="center"/>
          </w:tcPr>
          <w:p w14:paraId="7B0DEE03" w14:textId="77777777" w:rsidR="00845D08" w:rsidRPr="00C56929" w:rsidRDefault="00845D08" w:rsidP="00845D08">
            <w:pPr>
              <w:spacing w:line="276" w:lineRule="auto"/>
              <w:rPr>
                <w:rFonts w:ascii="Corbel" w:hAnsi="Corbel"/>
                <w:sz w:val="16"/>
                <w:szCs w:val="16"/>
              </w:rPr>
            </w:pPr>
          </w:p>
        </w:tc>
        <w:tc>
          <w:tcPr>
            <w:tcW w:w="3338" w:type="pct"/>
            <w:shd w:val="clear" w:color="auto" w:fill="auto"/>
          </w:tcPr>
          <w:p w14:paraId="6070F342" w14:textId="280526A6" w:rsidR="00845D08" w:rsidRPr="00C56929" w:rsidRDefault="00845D08" w:rsidP="00845D08">
            <w:pPr>
              <w:spacing w:line="276" w:lineRule="auto"/>
              <w:rPr>
                <w:rFonts w:ascii="Corbel" w:hAnsi="Corbel"/>
                <w:sz w:val="16"/>
                <w:szCs w:val="16"/>
              </w:rPr>
            </w:pPr>
            <w:r w:rsidRPr="00C56929">
              <w:rPr>
                <w:rFonts w:ascii="Corbel" w:hAnsi="Corbel"/>
                <w:sz w:val="16"/>
                <w:szCs w:val="16"/>
              </w:rPr>
              <w:t>Onderdeel I</w:t>
            </w:r>
            <w:r>
              <w:rPr>
                <w:rFonts w:ascii="Corbel" w:hAnsi="Corbel"/>
                <w:sz w:val="16"/>
                <w:szCs w:val="16"/>
              </w:rPr>
              <w:t>I</w:t>
            </w:r>
            <w:r w:rsidRPr="00C56929">
              <w:rPr>
                <w:rFonts w:ascii="Corbel" w:hAnsi="Corbel"/>
                <w:sz w:val="16"/>
                <w:szCs w:val="16"/>
              </w:rPr>
              <w:t xml:space="preserve">I: </w:t>
            </w:r>
            <w:r w:rsidR="005722AD">
              <w:rPr>
                <w:rFonts w:ascii="Corbel" w:hAnsi="Corbel"/>
                <w:sz w:val="16"/>
                <w:szCs w:val="16"/>
              </w:rPr>
              <w:t>Aanpak</w:t>
            </w:r>
            <w:r w:rsidRPr="00C56929">
              <w:rPr>
                <w:rFonts w:ascii="Corbel" w:hAnsi="Corbel"/>
                <w:sz w:val="16"/>
                <w:szCs w:val="16"/>
              </w:rPr>
              <w:t>, in .pdf</w:t>
            </w:r>
          </w:p>
        </w:tc>
      </w:tr>
      <w:tr w:rsidR="00845D08" w:rsidRPr="00C56929" w14:paraId="3E25951D" w14:textId="77777777" w:rsidTr="00EE37BB">
        <w:trPr>
          <w:cantSplit/>
          <w:trHeight w:val="307"/>
          <w:jc w:val="center"/>
        </w:trPr>
        <w:tc>
          <w:tcPr>
            <w:tcW w:w="1662" w:type="pct"/>
            <w:vMerge/>
            <w:shd w:val="clear" w:color="auto" w:fill="auto"/>
            <w:vAlign w:val="center"/>
          </w:tcPr>
          <w:p w14:paraId="12CFD602" w14:textId="77777777" w:rsidR="00845D08" w:rsidRPr="00C56929" w:rsidRDefault="00845D08" w:rsidP="00845D08">
            <w:pPr>
              <w:spacing w:line="276" w:lineRule="auto"/>
              <w:rPr>
                <w:rFonts w:ascii="Corbel" w:hAnsi="Corbel"/>
                <w:sz w:val="16"/>
                <w:szCs w:val="16"/>
              </w:rPr>
            </w:pPr>
          </w:p>
        </w:tc>
        <w:tc>
          <w:tcPr>
            <w:tcW w:w="3338" w:type="pct"/>
            <w:shd w:val="clear" w:color="auto" w:fill="auto"/>
          </w:tcPr>
          <w:p w14:paraId="4A51C5FF" w14:textId="0A1B5693" w:rsidR="00845D08" w:rsidRPr="00C56929" w:rsidRDefault="00845D08" w:rsidP="00845D08">
            <w:pPr>
              <w:spacing w:line="276" w:lineRule="auto"/>
              <w:rPr>
                <w:rFonts w:ascii="Corbel" w:hAnsi="Corbel"/>
                <w:sz w:val="16"/>
                <w:szCs w:val="16"/>
              </w:rPr>
            </w:pPr>
            <w:r w:rsidRPr="00C56929">
              <w:rPr>
                <w:rFonts w:ascii="Corbel" w:hAnsi="Corbel"/>
                <w:sz w:val="16"/>
                <w:szCs w:val="16"/>
              </w:rPr>
              <w:t>Onderdeel I</w:t>
            </w:r>
            <w:r>
              <w:rPr>
                <w:rFonts w:ascii="Corbel" w:hAnsi="Corbel"/>
                <w:sz w:val="16"/>
                <w:szCs w:val="16"/>
              </w:rPr>
              <w:t>V</w:t>
            </w:r>
            <w:r w:rsidRPr="00C56929">
              <w:rPr>
                <w:rFonts w:ascii="Corbel" w:hAnsi="Corbel"/>
                <w:sz w:val="16"/>
                <w:szCs w:val="16"/>
              </w:rPr>
              <w:t xml:space="preserve">: </w:t>
            </w:r>
            <w:r w:rsidR="005722AD">
              <w:rPr>
                <w:rFonts w:ascii="Corbel" w:hAnsi="Corbel"/>
                <w:sz w:val="16"/>
                <w:szCs w:val="16"/>
              </w:rPr>
              <w:t>Communicatieplan</w:t>
            </w:r>
            <w:r w:rsidRPr="00C56929">
              <w:rPr>
                <w:rFonts w:ascii="Corbel" w:hAnsi="Corbel"/>
                <w:sz w:val="16"/>
                <w:szCs w:val="16"/>
              </w:rPr>
              <w:t>, in .pdf</w:t>
            </w:r>
          </w:p>
        </w:tc>
      </w:tr>
      <w:tr w:rsidR="00845D08" w:rsidRPr="00C56929" w14:paraId="6AC084C9" w14:textId="77777777" w:rsidTr="00EE37BB">
        <w:trPr>
          <w:cantSplit/>
          <w:trHeight w:val="307"/>
          <w:jc w:val="center"/>
        </w:trPr>
        <w:tc>
          <w:tcPr>
            <w:tcW w:w="1662" w:type="pct"/>
            <w:shd w:val="clear" w:color="auto" w:fill="auto"/>
            <w:vAlign w:val="center"/>
          </w:tcPr>
          <w:p w14:paraId="43742165" w14:textId="56B01B92" w:rsidR="00845D08" w:rsidRPr="00C56929" w:rsidRDefault="00845D08" w:rsidP="00845D08">
            <w:pPr>
              <w:spacing w:line="276" w:lineRule="auto"/>
              <w:rPr>
                <w:rFonts w:ascii="Corbel" w:hAnsi="Corbel"/>
                <w:sz w:val="16"/>
                <w:szCs w:val="16"/>
              </w:rPr>
            </w:pPr>
            <w:r>
              <w:rPr>
                <w:rFonts w:ascii="Corbel" w:hAnsi="Corbel"/>
                <w:sz w:val="16"/>
                <w:szCs w:val="16"/>
              </w:rPr>
              <w:t>Prijs</w:t>
            </w:r>
          </w:p>
        </w:tc>
        <w:tc>
          <w:tcPr>
            <w:tcW w:w="3338" w:type="pct"/>
            <w:shd w:val="clear" w:color="auto" w:fill="auto"/>
          </w:tcPr>
          <w:p w14:paraId="5931E8E5" w14:textId="68A887B1" w:rsidR="00845D08" w:rsidRPr="00C56929" w:rsidRDefault="00845D08" w:rsidP="00845D08">
            <w:pPr>
              <w:spacing w:line="276" w:lineRule="auto"/>
              <w:rPr>
                <w:rFonts w:ascii="Corbel" w:hAnsi="Corbel"/>
                <w:sz w:val="16"/>
                <w:szCs w:val="16"/>
              </w:rPr>
            </w:pPr>
            <w:r>
              <w:rPr>
                <w:rFonts w:ascii="Corbel" w:hAnsi="Corbel"/>
                <w:sz w:val="16"/>
                <w:szCs w:val="16"/>
              </w:rPr>
              <w:t xml:space="preserve">Onderdeel I: </w:t>
            </w:r>
            <w:r w:rsidR="005722AD">
              <w:rPr>
                <w:rFonts w:ascii="Corbel" w:hAnsi="Corbel"/>
                <w:sz w:val="16"/>
                <w:szCs w:val="16"/>
              </w:rPr>
              <w:t>in Excel en in .pdf</w:t>
            </w:r>
          </w:p>
        </w:tc>
      </w:tr>
    </w:tbl>
    <w:p w14:paraId="6D438F1C" w14:textId="77777777" w:rsidR="00BC7775" w:rsidRDefault="00BC7775" w:rsidP="00925536">
      <w:pPr>
        <w:autoSpaceDE w:val="0"/>
        <w:autoSpaceDN w:val="0"/>
        <w:adjustRightInd w:val="0"/>
        <w:spacing w:line="240" w:lineRule="auto"/>
        <w:contextualSpacing/>
        <w:rPr>
          <w:rFonts w:ascii="Corbel" w:hAnsi="Corbel"/>
          <w:caps/>
          <w:sz w:val="24"/>
          <w:szCs w:val="18"/>
          <w:highlight w:val="cyan"/>
        </w:rPr>
      </w:pPr>
    </w:p>
    <w:p w14:paraId="53D6144A" w14:textId="3E353D17" w:rsidR="00BC7775" w:rsidRDefault="00BC7775" w:rsidP="00925536">
      <w:pPr>
        <w:autoSpaceDE w:val="0"/>
        <w:autoSpaceDN w:val="0"/>
        <w:adjustRightInd w:val="0"/>
        <w:spacing w:line="240" w:lineRule="auto"/>
        <w:contextualSpacing/>
        <w:rPr>
          <w:rFonts w:ascii="Corbel" w:hAnsi="Corbel"/>
          <w:caps/>
          <w:sz w:val="24"/>
          <w:szCs w:val="18"/>
          <w:highlight w:val="cyan"/>
        </w:rPr>
      </w:pPr>
    </w:p>
    <w:p w14:paraId="1DF4B316" w14:textId="77777777" w:rsidR="00C73D64" w:rsidRDefault="00C73D64" w:rsidP="00925536">
      <w:pPr>
        <w:autoSpaceDE w:val="0"/>
        <w:autoSpaceDN w:val="0"/>
        <w:adjustRightInd w:val="0"/>
        <w:spacing w:line="240" w:lineRule="auto"/>
        <w:contextualSpacing/>
        <w:rPr>
          <w:rFonts w:ascii="Corbel" w:hAnsi="Corbel"/>
          <w:caps/>
          <w:sz w:val="24"/>
          <w:szCs w:val="18"/>
          <w:highlight w:val="cyan"/>
        </w:rPr>
      </w:pPr>
    </w:p>
    <w:p w14:paraId="51B8EA19" w14:textId="42D86FA1" w:rsidR="00794523" w:rsidRDefault="00794523" w:rsidP="00925536">
      <w:pPr>
        <w:autoSpaceDE w:val="0"/>
        <w:autoSpaceDN w:val="0"/>
        <w:adjustRightInd w:val="0"/>
        <w:spacing w:line="240" w:lineRule="auto"/>
        <w:contextualSpacing/>
        <w:rPr>
          <w:rFonts w:ascii="Corbel" w:hAnsi="Corbel"/>
          <w:caps/>
          <w:sz w:val="24"/>
          <w:szCs w:val="18"/>
          <w:highlight w:val="cyan"/>
        </w:rPr>
      </w:pPr>
    </w:p>
    <w:sectPr w:rsidR="00794523" w:rsidSect="007D030F">
      <w:headerReference w:type="even" r:id="rId34"/>
      <w:headerReference w:type="default" r:id="rId35"/>
      <w:footerReference w:type="default" r:id="rId36"/>
      <w:headerReference w:type="first" r:id="rId37"/>
      <w:footerReference w:type="first" r:id="rId38"/>
      <w:pgSz w:w="11907" w:h="16840" w:code="9"/>
      <w:pgMar w:top="1701" w:right="1418" w:bottom="1134" w:left="1418" w:header="720" w:footer="720" w:gutter="0"/>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52D77DFB" w14:textId="77777777" w:rsidR="0092700E" w:rsidRDefault="0092700E">
      <w:r>
        <w:separator/>
      </w:r>
    </w:p>
    <w:p w14:paraId="3008F9E0" w14:textId="77777777" w:rsidR="0092700E" w:rsidRDefault="0092700E"/>
    <w:p w14:paraId="6366CB3B" w14:textId="77777777" w:rsidR="0092700E" w:rsidRDefault="0092700E" w:rsidP="001A6D9C"/>
  </w:endnote>
  <w:endnote w:type="continuationSeparator" w:id="0">
    <w:p w14:paraId="142861AD" w14:textId="77777777" w:rsidR="0092700E" w:rsidRDefault="0092700E">
      <w:r>
        <w:continuationSeparator/>
      </w:r>
    </w:p>
    <w:p w14:paraId="6C37DBF9" w14:textId="77777777" w:rsidR="0092700E" w:rsidRDefault="0092700E"/>
    <w:p w14:paraId="35FECD27" w14:textId="77777777" w:rsidR="0092700E" w:rsidRDefault="0092700E" w:rsidP="001A6D9C"/>
  </w:endnote>
  <w:endnote w:type="continuationNotice" w:id="1">
    <w:p w14:paraId="2C38C293" w14:textId="77777777" w:rsidR="0092700E" w:rsidRDefault="0092700E">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LucidaSans">
    <w:panose1 w:val="00000000000000000000"/>
    <w:charset w:val="00"/>
    <w:family w:val="auto"/>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TheMixBold-Plain">
    <w:altName w:val="Times New Roman"/>
    <w:charset w:val="00"/>
    <w:family w:val="roman"/>
    <w:pitch w:val="default"/>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charset w:val="00"/>
    <w:family w:val="auto"/>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Roboto">
    <w:charset w:val="00"/>
    <w:family w:val="auto"/>
    <w:pitch w:val="variable"/>
    <w:sig w:usb0="E0000AFF" w:usb1="5000217F" w:usb2="00000021"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gencyFB-Reg">
    <w:charset w:val="00"/>
    <w:family w:val="swiss"/>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6CAAC88" w14:textId="77777777" w:rsidR="002B453B" w:rsidRDefault="002B453B">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97C3A02" w14:textId="77777777" w:rsidR="002B453B" w:rsidRDefault="002B453B" w:rsidP="00E02713">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F75B0C">
      <w:rPr>
        <w:sz w:val="18"/>
        <w:szCs w:val="18"/>
      </w:rPr>
      <w:t>39</w:t>
    </w:r>
    <w:r w:rsidRPr="008F41CA">
      <w:rPr>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5A31D42" w14:textId="1CC05DF5" w:rsidR="5C3568B1" w:rsidRDefault="5C3568B1" w:rsidP="5C3568B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AE2CDF7" w14:textId="77777777" w:rsidR="0092700E" w:rsidRDefault="0092700E" w:rsidP="001A6D9C">
      <w:r>
        <w:separator/>
      </w:r>
    </w:p>
  </w:footnote>
  <w:footnote w:type="continuationSeparator" w:id="0">
    <w:p w14:paraId="73E16C0D" w14:textId="77777777" w:rsidR="0092700E" w:rsidRDefault="0092700E">
      <w:r>
        <w:continuationSeparator/>
      </w:r>
    </w:p>
    <w:p w14:paraId="29FB3392" w14:textId="77777777" w:rsidR="0092700E" w:rsidRDefault="0092700E"/>
    <w:p w14:paraId="24F643D4" w14:textId="77777777" w:rsidR="0092700E" w:rsidRDefault="0092700E" w:rsidP="001A6D9C"/>
  </w:footnote>
  <w:footnote w:type="continuationNotice" w:id="1">
    <w:p w14:paraId="68D724B0" w14:textId="77777777" w:rsidR="0092700E" w:rsidRDefault="0092700E">
      <w:pPr>
        <w:spacing w:line="240" w:lineRule="auto"/>
      </w:pPr>
    </w:p>
  </w:footnote>
  <w:footnote w:id="2">
    <w:p w14:paraId="32B567C2" w14:textId="77777777" w:rsidR="002B453B" w:rsidRPr="00930E10" w:rsidRDefault="002B453B" w:rsidP="00326170">
      <w:pPr>
        <w:pStyle w:val="Voetnoottekst"/>
        <w:rPr>
          <w:rFonts w:ascii="Corbel" w:hAnsi="Corbel"/>
          <w:sz w:val="16"/>
          <w:szCs w:val="16"/>
        </w:rPr>
      </w:pPr>
      <w:r w:rsidRPr="004828CA">
        <w:rPr>
          <w:rStyle w:val="Voetnootmarkering"/>
          <w:rFonts w:ascii="Corbel" w:hAnsi="Corbel"/>
          <w:sz w:val="16"/>
          <w:szCs w:val="16"/>
        </w:rPr>
        <w:footnoteRef/>
      </w:r>
      <w:r w:rsidRPr="004828CA">
        <w:rPr>
          <w:rFonts w:ascii="Corbel" w:hAnsi="Corbel"/>
          <w:sz w:val="16"/>
          <w:szCs w:val="16"/>
        </w:rPr>
        <w:t xml:space="preserve"> </w:t>
      </w:r>
      <w:r w:rsidRPr="00930E10">
        <w:rPr>
          <w:rFonts w:ascii="Corbel" w:hAnsi="Corbel"/>
          <w:sz w:val="16"/>
          <w:szCs w:val="16"/>
        </w:rPr>
        <w:t xml:space="preserve">Zie de website van </w:t>
      </w:r>
      <w:hyperlink r:id="rId1" w:history="1">
        <w:r w:rsidRPr="00930E10">
          <w:rPr>
            <w:rStyle w:val="Hyperlink"/>
            <w:rFonts w:ascii="Corbel" w:hAnsi="Corbel"/>
            <w:sz w:val="16"/>
            <w:szCs w:val="16"/>
          </w:rPr>
          <w:t>PIANOo (klik voor link).</w:t>
        </w:r>
      </w:hyperlink>
      <w:r w:rsidRPr="00930E10">
        <w:rPr>
          <w:rFonts w:ascii="Corbel" w:hAnsi="Corbel"/>
          <w:sz w:val="16"/>
          <w:szCs w:val="16"/>
        </w:rPr>
        <w:t xml:space="preserve"> </w:t>
      </w:r>
    </w:p>
  </w:footnote>
  <w:footnote w:id="3">
    <w:p w14:paraId="26513680" w14:textId="32D2D9C6" w:rsidR="00630CA7" w:rsidRDefault="00630CA7">
      <w:pPr>
        <w:pStyle w:val="Voetnoottekst"/>
      </w:pPr>
      <w:r>
        <w:rPr>
          <w:rStyle w:val="Voetnootmarkering"/>
        </w:rPr>
        <w:footnoteRef/>
      </w:r>
      <w:r>
        <w:rPr>
          <w:rFonts w:ascii="Corbel" w:hAnsi="Corbel"/>
          <w:sz w:val="16"/>
          <w:szCs w:val="16"/>
        </w:rPr>
        <w:t xml:space="preserve"> </w:t>
      </w:r>
      <w:r w:rsidRPr="00630CA7">
        <w:rPr>
          <w:rFonts w:ascii="Corbel" w:hAnsi="Corbel"/>
          <w:sz w:val="16"/>
          <w:szCs w:val="16"/>
        </w:rPr>
        <w:t>Onder opdrachtsom wordt verstaan het bedrag van de daadwerkelijk gerealiseerde opdrachtsom</w:t>
      </w:r>
      <w:r>
        <w:rPr>
          <w:rFonts w:ascii="Corbel" w:hAnsi="Corbel"/>
          <w:sz w:val="16"/>
          <w:szCs w:val="16"/>
        </w:rPr>
        <w:t xml:space="preserve"> </w:t>
      </w:r>
      <w:r w:rsidRPr="00630CA7">
        <w:rPr>
          <w:rFonts w:ascii="Corbel" w:hAnsi="Corbel"/>
          <w:sz w:val="16"/>
          <w:szCs w:val="16"/>
        </w:rPr>
        <w:t>exclusief omzetbelasting op basis van nacalculatie</w:t>
      </w:r>
      <w:r>
        <w:rPr>
          <w:rFonts w:ascii="Corbel" w:hAnsi="Corbel"/>
          <w:sz w:val="16"/>
          <w:szCs w:val="16"/>
        </w:rPr>
        <w:t>.</w:t>
      </w:r>
      <w:r w:rsidRPr="00630CA7">
        <w:t xml:space="preserve"> </w:t>
      </w:r>
      <w:r>
        <w:t xml:space="preserve"> </w:t>
      </w:r>
    </w:p>
  </w:footnote>
  <w:footnote w:id="4">
    <w:p w14:paraId="745A5C08" w14:textId="77777777" w:rsidR="002B453B" w:rsidRPr="000342F3" w:rsidRDefault="002B453B">
      <w:pPr>
        <w:pStyle w:val="Voetnoottekst"/>
        <w:rPr>
          <w:i/>
          <w:sz w:val="16"/>
        </w:rPr>
      </w:pPr>
      <w:r>
        <w:rPr>
          <w:rStyle w:val="Voetnootmarkering"/>
        </w:rPr>
        <w:footnoteRef/>
      </w:r>
      <w:r>
        <w:t xml:space="preserve"> </w:t>
      </w:r>
      <w:r w:rsidRPr="00514156">
        <w:rPr>
          <w:rFonts w:ascii="Corbel" w:hAnsi="Corbel"/>
          <w:sz w:val="18"/>
          <w:szCs w:val="18"/>
        </w:rPr>
        <w:t xml:space="preserve">. </w:t>
      </w:r>
      <w:r w:rsidRPr="000342F3">
        <w:rPr>
          <w:rFonts w:ascii="Corbel" w:hAnsi="Corbel"/>
          <w:i/>
          <w:sz w:val="16"/>
          <w:szCs w:val="18"/>
        </w:rPr>
        <w:t>Ondertekening van het formulier is niet verplicht als de handtekening betrekking heeft op meerdere documenten waarvan de eigen verklaring er 1 is (artikel 2 lid 2 Aanbestedingsbesluit).</w:t>
      </w:r>
    </w:p>
  </w:footnote>
  <w:footnote w:id="5">
    <w:p w14:paraId="549BE814" w14:textId="77777777" w:rsidR="00211C08" w:rsidRDefault="00211C08" w:rsidP="00211C08">
      <w:pPr>
        <w:pStyle w:val="Voetnoottekst"/>
        <w:spacing w:line="240" w:lineRule="auto"/>
        <w:rPr>
          <w:rFonts w:ascii="Corbel" w:hAnsi="Corbel"/>
          <w:sz w:val="16"/>
          <w:szCs w:val="16"/>
        </w:rPr>
      </w:pPr>
      <w:r>
        <w:rPr>
          <w:rStyle w:val="Voetnootmarkering"/>
          <w:rFonts w:ascii="Corbel" w:hAnsi="Corbel"/>
          <w:sz w:val="16"/>
          <w:szCs w:val="16"/>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2"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6">
    <w:p w14:paraId="40FCF7A9" w14:textId="77777777" w:rsidR="00EE37BB" w:rsidRPr="000342F3" w:rsidRDefault="00EE37BB">
      <w:pPr>
        <w:pStyle w:val="Voetnoottekst"/>
        <w:rPr>
          <w:i/>
          <w:sz w:val="16"/>
          <w:szCs w:val="16"/>
        </w:rPr>
      </w:pPr>
      <w:r>
        <w:rPr>
          <w:rStyle w:val="Voetnootmarkering"/>
        </w:rPr>
        <w:footnoteRef/>
      </w:r>
      <w:r>
        <w:t xml:space="preserve"> </w:t>
      </w:r>
      <w:r w:rsidRPr="000342F3">
        <w:rPr>
          <w:rFonts w:ascii="Corbel" w:hAnsi="Corbel"/>
          <w:sz w:val="16"/>
          <w:szCs w:val="16"/>
        </w:rPr>
        <w:t xml:space="preserve">. </w:t>
      </w:r>
      <w:r w:rsidRPr="000342F3">
        <w:rPr>
          <w:rFonts w:ascii="Corbel" w:hAnsi="Corbel"/>
          <w:i/>
          <w:sz w:val="16"/>
          <w:szCs w:val="16"/>
        </w:rPr>
        <w:t>Ondertekening van het formulier is niet verplicht als de handtekening betrekking heeft op meerdere documenten waarvan de eigen verklaring er 1 is (artikel 2 lid 2 Aanbestedingsbesluit).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7356960"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474612582"/>
        <w:placeholder>
          <w:docPart w:val="15C1A8BB93314E7DAE22AD9073093FA4"/>
        </w:placeholder>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333198803"/>
        <w:placeholder>
          <w:docPart w:val="AA062F964F38489884A834DF4571F983"/>
        </w:placeholder>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7183F8B"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751551604"/>
        <w:placeholder>
          <w:docPart w:val="D9EA3C9DB41D430D854662B2F203CCDE"/>
        </w:placeholder>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539C290" w14:textId="77777777"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341701150"/>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446230853"/>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3E9FF87" w14:textId="2762CD91"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476568674"/>
      </w:sdtPr>
      <w:sdtContent>
        <w:r>
          <w:rPr>
            <w:rFonts w:ascii="Corbel" w:hAnsi="Corbel"/>
            <w:sz w:val="18"/>
            <w:szCs w:val="18"/>
          </w:rPr>
          <w:t>Utrecht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A8B652"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Pr="00255B1B">
      <w:rPr>
        <w:rFonts w:ascii="Corbel" w:hAnsi="Corbel"/>
        <w:sz w:val="18"/>
        <w:szCs w:val="18"/>
        <w:highlight w:val="lightGray"/>
      </w:rPr>
      <w:t>&lt;titel&gt;</w:t>
    </w:r>
    <w:r w:rsidRPr="00142431">
      <w:rPr>
        <w:rFonts w:ascii="Corbel" w:hAnsi="Corbel"/>
        <w:sz w:val="18"/>
        <w:szCs w:val="18"/>
      </w:rPr>
      <w:t xml:space="preserve"> </w:t>
    </w:r>
    <w:r w:rsidRPr="00255B1B">
      <w:rPr>
        <w:rFonts w:ascii="Corbel" w:hAnsi="Corbel"/>
        <w:sz w:val="18"/>
        <w:szCs w:val="18"/>
        <w:highlight w:val="lightGray"/>
      </w:rPr>
      <w:t>&lt;kenmerk&gt;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6671A37"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Pr="00255B1B">
      <w:rPr>
        <w:rFonts w:ascii="Corbel" w:hAnsi="Corbel"/>
        <w:sz w:val="18"/>
        <w:szCs w:val="18"/>
        <w:highlight w:val="lightGray"/>
      </w:rPr>
      <w:t>&lt;naam&gt;</w:t>
    </w:r>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FCC5ECB" w14:textId="11B28185"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anbestedingsleidraad</w:t>
    </w:r>
    <w:r w:rsidR="00636D47">
      <w:rPr>
        <w:rFonts w:ascii="Corbel" w:hAnsi="Corbel"/>
        <w:sz w:val="18"/>
        <w:szCs w:val="18"/>
      </w:rPr>
      <w:t xml:space="preserve"> Accountantsdienstverlening</w:t>
    </w:r>
    <w:r w:rsidR="00617551">
      <w:rPr>
        <w:rFonts w:ascii="Corbel" w:hAnsi="Corbel"/>
        <w:sz w:val="18"/>
        <w:szCs w:val="18"/>
      </w:rPr>
      <w:t xml:space="preserve"> </w:t>
    </w:r>
    <w:r w:rsidR="00617551" w:rsidRPr="00617551">
      <w:rPr>
        <w:rFonts w:ascii="Corbel" w:hAnsi="Corbel"/>
        <w:sz w:val="18"/>
        <w:szCs w:val="18"/>
      </w:rPr>
      <w:t>21821</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0E5D8118" w14:textId="3D159CA9"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002429BC">
      <w:rPr>
        <w:rFonts w:ascii="Corbel" w:hAnsi="Corbel"/>
        <w:sz w:val="18"/>
        <w:szCs w:val="18"/>
      </w:rPr>
      <w:t>Utrecht</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F55D1C6" w14:textId="38018EBD" w:rsidR="5C3568B1" w:rsidRDefault="5C3568B1" w:rsidP="5C3568B1">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1070D71"/>
    <w:multiLevelType w:val="hybridMultilevel"/>
    <w:tmpl w:val="91DE8F02"/>
    <w:lvl w:ilvl="0" w:tplc="BCB4C656">
      <w:start w:val="1"/>
      <w:numFmt w:val="decimal"/>
      <w:lvlText w:val="%1."/>
      <w:lvlJc w:val="left"/>
      <w:pPr>
        <w:ind w:left="1020" w:hanging="360"/>
      </w:pPr>
    </w:lvl>
    <w:lvl w:ilvl="1" w:tplc="80245D2E">
      <w:start w:val="1"/>
      <w:numFmt w:val="decimal"/>
      <w:lvlText w:val="%2."/>
      <w:lvlJc w:val="left"/>
      <w:pPr>
        <w:ind w:left="1020" w:hanging="360"/>
      </w:pPr>
    </w:lvl>
    <w:lvl w:ilvl="2" w:tplc="038A1D0A">
      <w:start w:val="1"/>
      <w:numFmt w:val="decimal"/>
      <w:lvlText w:val="%3."/>
      <w:lvlJc w:val="left"/>
      <w:pPr>
        <w:ind w:left="1020" w:hanging="360"/>
      </w:pPr>
    </w:lvl>
    <w:lvl w:ilvl="3" w:tplc="88688642">
      <w:start w:val="1"/>
      <w:numFmt w:val="decimal"/>
      <w:lvlText w:val="%4."/>
      <w:lvlJc w:val="left"/>
      <w:pPr>
        <w:ind w:left="1020" w:hanging="360"/>
      </w:pPr>
    </w:lvl>
    <w:lvl w:ilvl="4" w:tplc="086EA53A">
      <w:start w:val="1"/>
      <w:numFmt w:val="decimal"/>
      <w:lvlText w:val="%5."/>
      <w:lvlJc w:val="left"/>
      <w:pPr>
        <w:ind w:left="1020" w:hanging="360"/>
      </w:pPr>
    </w:lvl>
    <w:lvl w:ilvl="5" w:tplc="3ED6F2BE">
      <w:start w:val="1"/>
      <w:numFmt w:val="decimal"/>
      <w:lvlText w:val="%6."/>
      <w:lvlJc w:val="left"/>
      <w:pPr>
        <w:ind w:left="1020" w:hanging="360"/>
      </w:pPr>
    </w:lvl>
    <w:lvl w:ilvl="6" w:tplc="F75AB9EA">
      <w:start w:val="1"/>
      <w:numFmt w:val="decimal"/>
      <w:lvlText w:val="%7."/>
      <w:lvlJc w:val="left"/>
      <w:pPr>
        <w:ind w:left="1020" w:hanging="360"/>
      </w:pPr>
    </w:lvl>
    <w:lvl w:ilvl="7" w:tplc="D5F6D204">
      <w:start w:val="1"/>
      <w:numFmt w:val="decimal"/>
      <w:lvlText w:val="%8."/>
      <w:lvlJc w:val="left"/>
      <w:pPr>
        <w:ind w:left="1020" w:hanging="360"/>
      </w:pPr>
    </w:lvl>
    <w:lvl w:ilvl="8" w:tplc="80108496">
      <w:start w:val="1"/>
      <w:numFmt w:val="decimal"/>
      <w:lvlText w:val="%9."/>
      <w:lvlJc w:val="left"/>
      <w:pPr>
        <w:ind w:left="1020" w:hanging="360"/>
      </w:pPr>
    </w:lvl>
  </w:abstractNum>
  <w:abstractNum w:abstractNumId="6" w15:restartNumberingAfterBreak="0">
    <w:nsid w:val="05535EF8"/>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8" w15:restartNumberingAfterBreak="0">
    <w:nsid w:val="09996302"/>
    <w:multiLevelType w:val="hybridMultilevel"/>
    <w:tmpl w:val="AD449F7E"/>
    <w:lvl w:ilvl="0" w:tplc="8A5449C8">
      <w:start w:val="1"/>
      <w:numFmt w:val="decimal"/>
      <w:lvlText w:val="%1."/>
      <w:lvlJc w:val="left"/>
      <w:pPr>
        <w:ind w:left="1065" w:hanging="705"/>
      </w:pPr>
      <w:rPr>
        <w:rFonts w:hint="default"/>
      </w:rPr>
    </w:lvl>
    <w:lvl w:ilvl="1" w:tplc="A5FC263C">
      <w:start w:val="1"/>
      <w:numFmt w:val="lowerLetter"/>
      <w:lvlText w:val="%2."/>
      <w:lvlJc w:val="left"/>
      <w:pPr>
        <w:ind w:left="1785" w:hanging="705"/>
      </w:pPr>
      <w:rPr>
        <w:rFonts w:hint="default"/>
      </w:r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0A0212FE"/>
    <w:multiLevelType w:val="hybridMultilevel"/>
    <w:tmpl w:val="F36869B2"/>
    <w:lvl w:ilvl="0" w:tplc="AB962C76">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 w15:restartNumberingAfterBreak="0">
    <w:nsid w:val="0A2A0F7E"/>
    <w:multiLevelType w:val="hybridMultilevel"/>
    <w:tmpl w:val="2F16D5F2"/>
    <w:lvl w:ilvl="0" w:tplc="D17C437A">
      <w:start w:val="1"/>
      <w:numFmt w:val="bullet"/>
      <w:lvlText w:val=""/>
      <w:lvlJc w:val="left"/>
      <w:pPr>
        <w:ind w:left="1069" w:hanging="360"/>
      </w:pPr>
      <w:rPr>
        <w:rFonts w:ascii="Symbol" w:hAnsi="Symbol" w:hint="default"/>
      </w:rPr>
    </w:lvl>
    <w:lvl w:ilvl="1" w:tplc="04130003" w:tentative="1">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11" w15:restartNumberingAfterBreak="0">
    <w:nsid w:val="0A730E78"/>
    <w:multiLevelType w:val="hybridMultilevel"/>
    <w:tmpl w:val="F9142CC2"/>
    <w:lvl w:ilvl="0" w:tplc="5FC44960">
      <w:start w:val="1"/>
      <w:numFmt w:val="upperRoman"/>
      <w:lvlText w:val="%1."/>
      <w:lvlJc w:val="right"/>
      <w:pPr>
        <w:ind w:left="1897" w:hanging="360"/>
      </w:pPr>
      <w:rPr>
        <w:rFonts w:ascii="Corbel" w:eastAsia="Calibri" w:hAnsi="Corbel" w:cs="Times New Roman"/>
      </w:rPr>
    </w:lvl>
    <w:lvl w:ilvl="1" w:tplc="04130019">
      <w:start w:val="1"/>
      <w:numFmt w:val="lowerLetter"/>
      <w:lvlText w:val="%2."/>
      <w:lvlJc w:val="left"/>
      <w:pPr>
        <w:ind w:left="2617" w:hanging="360"/>
      </w:pPr>
    </w:lvl>
    <w:lvl w:ilvl="2" w:tplc="0413001B" w:tentative="1">
      <w:start w:val="1"/>
      <w:numFmt w:val="lowerRoman"/>
      <w:lvlText w:val="%3."/>
      <w:lvlJc w:val="right"/>
      <w:pPr>
        <w:ind w:left="3337" w:hanging="180"/>
      </w:pPr>
    </w:lvl>
    <w:lvl w:ilvl="3" w:tplc="0413000F" w:tentative="1">
      <w:start w:val="1"/>
      <w:numFmt w:val="decimal"/>
      <w:lvlText w:val="%4."/>
      <w:lvlJc w:val="left"/>
      <w:pPr>
        <w:ind w:left="4057" w:hanging="360"/>
      </w:pPr>
    </w:lvl>
    <w:lvl w:ilvl="4" w:tplc="04130019" w:tentative="1">
      <w:start w:val="1"/>
      <w:numFmt w:val="lowerLetter"/>
      <w:lvlText w:val="%5."/>
      <w:lvlJc w:val="left"/>
      <w:pPr>
        <w:ind w:left="4777" w:hanging="360"/>
      </w:pPr>
    </w:lvl>
    <w:lvl w:ilvl="5" w:tplc="0413001B" w:tentative="1">
      <w:start w:val="1"/>
      <w:numFmt w:val="lowerRoman"/>
      <w:lvlText w:val="%6."/>
      <w:lvlJc w:val="right"/>
      <w:pPr>
        <w:ind w:left="5497" w:hanging="180"/>
      </w:pPr>
    </w:lvl>
    <w:lvl w:ilvl="6" w:tplc="0413000F" w:tentative="1">
      <w:start w:val="1"/>
      <w:numFmt w:val="decimal"/>
      <w:lvlText w:val="%7."/>
      <w:lvlJc w:val="left"/>
      <w:pPr>
        <w:ind w:left="6217" w:hanging="360"/>
      </w:pPr>
    </w:lvl>
    <w:lvl w:ilvl="7" w:tplc="04130019" w:tentative="1">
      <w:start w:val="1"/>
      <w:numFmt w:val="lowerLetter"/>
      <w:lvlText w:val="%8."/>
      <w:lvlJc w:val="left"/>
      <w:pPr>
        <w:ind w:left="6937" w:hanging="360"/>
      </w:pPr>
    </w:lvl>
    <w:lvl w:ilvl="8" w:tplc="0413001B" w:tentative="1">
      <w:start w:val="1"/>
      <w:numFmt w:val="lowerRoman"/>
      <w:lvlText w:val="%9."/>
      <w:lvlJc w:val="right"/>
      <w:pPr>
        <w:ind w:left="7657" w:hanging="180"/>
      </w:pPr>
    </w:lvl>
  </w:abstractNum>
  <w:abstractNum w:abstractNumId="12"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13" w15:restartNumberingAfterBreak="0">
    <w:nsid w:val="0F9C7633"/>
    <w:multiLevelType w:val="hybridMultilevel"/>
    <w:tmpl w:val="9D92574A"/>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14" w15:restartNumberingAfterBreak="0">
    <w:nsid w:val="10C17705"/>
    <w:multiLevelType w:val="hybridMultilevel"/>
    <w:tmpl w:val="6DB64DD4"/>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15" w15:restartNumberingAfterBreak="0">
    <w:nsid w:val="13893148"/>
    <w:multiLevelType w:val="hybridMultilevel"/>
    <w:tmpl w:val="878A2266"/>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6" w15:restartNumberingAfterBreak="0">
    <w:nsid w:val="13A67D81"/>
    <w:multiLevelType w:val="hybridMultilevel"/>
    <w:tmpl w:val="9648B464"/>
    <w:lvl w:ilvl="0" w:tplc="AAF4D436">
      <w:start w:val="4"/>
      <w:numFmt w:val="bullet"/>
      <w:lvlText w:val="-"/>
      <w:lvlJc w:val="left"/>
      <w:pPr>
        <w:ind w:left="360" w:hanging="360"/>
      </w:pPr>
      <w:rPr>
        <w:rFonts w:ascii="Corbel" w:eastAsia="Times New Roman" w:hAnsi="Corbel" w:cs="LucidaSans"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17" w15:restartNumberingAfterBreak="0">
    <w:nsid w:val="16991FFC"/>
    <w:multiLevelType w:val="hybridMultilevel"/>
    <w:tmpl w:val="C47A1046"/>
    <w:lvl w:ilvl="0" w:tplc="D6AC306E">
      <w:start w:val="2"/>
      <w:numFmt w:val="bullet"/>
      <w:lvlText w:val="-"/>
      <w:lvlJc w:val="left"/>
      <w:pPr>
        <w:tabs>
          <w:tab w:val="num" w:pos="360"/>
        </w:tabs>
        <w:ind w:left="360" w:hanging="360"/>
      </w:pPr>
      <w:rPr>
        <w:rFonts w:ascii="Corbel" w:eastAsiaTheme="minorHAnsi" w:hAnsi="Corbel" w:cstheme="minorBidi"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9"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0" w15:restartNumberingAfterBreak="0">
    <w:nsid w:val="1FCC1ACA"/>
    <w:multiLevelType w:val="hybridMultilevel"/>
    <w:tmpl w:val="DF681C4C"/>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21" w15:restartNumberingAfterBreak="0">
    <w:nsid w:val="20CE4077"/>
    <w:multiLevelType w:val="singleLevel"/>
    <w:tmpl w:val="27706938"/>
    <w:lvl w:ilvl="0">
      <w:start w:val="2"/>
      <w:numFmt w:val="bullet"/>
      <w:lvlText w:val="-"/>
      <w:lvlJc w:val="left"/>
      <w:pPr>
        <w:tabs>
          <w:tab w:val="num" w:pos="704"/>
        </w:tabs>
        <w:ind w:left="704" w:hanging="420"/>
      </w:pPr>
    </w:lvl>
  </w:abstractNum>
  <w:abstractNum w:abstractNumId="22" w15:restartNumberingAfterBreak="0">
    <w:nsid w:val="21904E15"/>
    <w:multiLevelType w:val="hybridMultilevel"/>
    <w:tmpl w:val="20886836"/>
    <w:lvl w:ilvl="0" w:tplc="9CCEF35E">
      <w:start w:val="3"/>
      <w:numFmt w:val="bullet"/>
      <w:lvlText w:val="-"/>
      <w:lvlJc w:val="left"/>
      <w:pPr>
        <w:ind w:left="720" w:hanging="360"/>
      </w:pPr>
      <w:rPr>
        <w:rFonts w:ascii="Verdana" w:eastAsia="Times New Roman" w:hAnsi="Verdana"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24481243"/>
    <w:multiLevelType w:val="hybridMultilevel"/>
    <w:tmpl w:val="C2DE77B6"/>
    <w:lvl w:ilvl="0" w:tplc="0068D416">
      <w:start w:val="1"/>
      <w:numFmt w:val="decimal"/>
      <w:lvlText w:val="%1."/>
      <w:lvlJc w:val="left"/>
      <w:pPr>
        <w:tabs>
          <w:tab w:val="num" w:pos="360"/>
        </w:tabs>
        <w:ind w:left="360" w:hanging="360"/>
      </w:pPr>
    </w:lvl>
    <w:lvl w:ilvl="1" w:tplc="CD5E3598">
      <w:numFmt w:val="none"/>
      <w:lvlText w:val=""/>
      <w:lvlJc w:val="left"/>
      <w:pPr>
        <w:tabs>
          <w:tab w:val="num" w:pos="360"/>
        </w:tabs>
        <w:ind w:left="0" w:firstLine="0"/>
      </w:pPr>
    </w:lvl>
    <w:lvl w:ilvl="2" w:tplc="5262F0D0">
      <w:numFmt w:val="none"/>
      <w:lvlText w:val=""/>
      <w:lvlJc w:val="left"/>
      <w:pPr>
        <w:tabs>
          <w:tab w:val="num" w:pos="360"/>
        </w:tabs>
        <w:ind w:left="0" w:firstLine="0"/>
      </w:pPr>
    </w:lvl>
    <w:lvl w:ilvl="3" w:tplc="24BCCB80">
      <w:numFmt w:val="none"/>
      <w:lvlText w:val=""/>
      <w:lvlJc w:val="left"/>
      <w:pPr>
        <w:tabs>
          <w:tab w:val="num" w:pos="360"/>
        </w:tabs>
        <w:ind w:left="0" w:firstLine="0"/>
      </w:pPr>
    </w:lvl>
    <w:lvl w:ilvl="4" w:tplc="A6E66676">
      <w:numFmt w:val="none"/>
      <w:lvlText w:val=""/>
      <w:lvlJc w:val="left"/>
      <w:pPr>
        <w:tabs>
          <w:tab w:val="num" w:pos="360"/>
        </w:tabs>
        <w:ind w:left="0" w:firstLine="0"/>
      </w:pPr>
    </w:lvl>
    <w:lvl w:ilvl="5" w:tplc="2D1C0BEA">
      <w:numFmt w:val="none"/>
      <w:lvlText w:val=""/>
      <w:lvlJc w:val="left"/>
      <w:pPr>
        <w:tabs>
          <w:tab w:val="num" w:pos="360"/>
        </w:tabs>
        <w:ind w:left="0" w:firstLine="0"/>
      </w:pPr>
    </w:lvl>
    <w:lvl w:ilvl="6" w:tplc="68C01DF0">
      <w:numFmt w:val="none"/>
      <w:lvlText w:val=""/>
      <w:lvlJc w:val="left"/>
      <w:pPr>
        <w:tabs>
          <w:tab w:val="num" w:pos="360"/>
        </w:tabs>
        <w:ind w:left="0" w:firstLine="0"/>
      </w:pPr>
    </w:lvl>
    <w:lvl w:ilvl="7" w:tplc="E800E140">
      <w:numFmt w:val="none"/>
      <w:lvlText w:val=""/>
      <w:lvlJc w:val="left"/>
      <w:pPr>
        <w:tabs>
          <w:tab w:val="num" w:pos="360"/>
        </w:tabs>
        <w:ind w:left="0" w:firstLine="0"/>
      </w:pPr>
    </w:lvl>
    <w:lvl w:ilvl="8" w:tplc="108A0006">
      <w:numFmt w:val="none"/>
      <w:lvlText w:val=""/>
      <w:lvlJc w:val="left"/>
      <w:pPr>
        <w:tabs>
          <w:tab w:val="num" w:pos="360"/>
        </w:tabs>
        <w:ind w:left="0" w:firstLine="0"/>
      </w:pPr>
    </w:lvl>
  </w:abstractNum>
  <w:abstractNum w:abstractNumId="24" w15:restartNumberingAfterBreak="0">
    <w:nsid w:val="256B4486"/>
    <w:multiLevelType w:val="hybridMultilevel"/>
    <w:tmpl w:val="FCCE055A"/>
    <w:lvl w:ilvl="0" w:tplc="9794B7BC">
      <w:start w:val="1"/>
      <w:numFmt w:val="bullet"/>
      <w:lvlText w:val=""/>
      <w:lvlJc w:val="left"/>
      <w:pPr>
        <w:ind w:left="1440" w:hanging="360"/>
      </w:pPr>
      <w:rPr>
        <w:rFonts w:ascii="Symbol" w:hAnsi="Symbol"/>
      </w:rPr>
    </w:lvl>
    <w:lvl w:ilvl="1" w:tplc="37704108">
      <w:start w:val="1"/>
      <w:numFmt w:val="bullet"/>
      <w:lvlText w:val=""/>
      <w:lvlJc w:val="left"/>
      <w:pPr>
        <w:ind w:left="1440" w:hanging="360"/>
      </w:pPr>
      <w:rPr>
        <w:rFonts w:ascii="Symbol" w:hAnsi="Symbol"/>
      </w:rPr>
    </w:lvl>
    <w:lvl w:ilvl="2" w:tplc="428C6FFA">
      <w:start w:val="1"/>
      <w:numFmt w:val="bullet"/>
      <w:lvlText w:val=""/>
      <w:lvlJc w:val="left"/>
      <w:pPr>
        <w:ind w:left="1440" w:hanging="360"/>
      </w:pPr>
      <w:rPr>
        <w:rFonts w:ascii="Symbol" w:hAnsi="Symbol"/>
      </w:rPr>
    </w:lvl>
    <w:lvl w:ilvl="3" w:tplc="489E215A">
      <w:start w:val="1"/>
      <w:numFmt w:val="bullet"/>
      <w:lvlText w:val=""/>
      <w:lvlJc w:val="left"/>
      <w:pPr>
        <w:ind w:left="1440" w:hanging="360"/>
      </w:pPr>
      <w:rPr>
        <w:rFonts w:ascii="Symbol" w:hAnsi="Symbol"/>
      </w:rPr>
    </w:lvl>
    <w:lvl w:ilvl="4" w:tplc="04F0CE72">
      <w:start w:val="1"/>
      <w:numFmt w:val="bullet"/>
      <w:lvlText w:val=""/>
      <w:lvlJc w:val="left"/>
      <w:pPr>
        <w:ind w:left="1440" w:hanging="360"/>
      </w:pPr>
      <w:rPr>
        <w:rFonts w:ascii="Symbol" w:hAnsi="Symbol"/>
      </w:rPr>
    </w:lvl>
    <w:lvl w:ilvl="5" w:tplc="60CE4FEE">
      <w:start w:val="1"/>
      <w:numFmt w:val="bullet"/>
      <w:lvlText w:val=""/>
      <w:lvlJc w:val="left"/>
      <w:pPr>
        <w:ind w:left="1440" w:hanging="360"/>
      </w:pPr>
      <w:rPr>
        <w:rFonts w:ascii="Symbol" w:hAnsi="Symbol"/>
      </w:rPr>
    </w:lvl>
    <w:lvl w:ilvl="6" w:tplc="F2E4B850">
      <w:start w:val="1"/>
      <w:numFmt w:val="bullet"/>
      <w:lvlText w:val=""/>
      <w:lvlJc w:val="left"/>
      <w:pPr>
        <w:ind w:left="1440" w:hanging="360"/>
      </w:pPr>
      <w:rPr>
        <w:rFonts w:ascii="Symbol" w:hAnsi="Symbol"/>
      </w:rPr>
    </w:lvl>
    <w:lvl w:ilvl="7" w:tplc="6F743D6E">
      <w:start w:val="1"/>
      <w:numFmt w:val="bullet"/>
      <w:lvlText w:val=""/>
      <w:lvlJc w:val="left"/>
      <w:pPr>
        <w:ind w:left="1440" w:hanging="360"/>
      </w:pPr>
      <w:rPr>
        <w:rFonts w:ascii="Symbol" w:hAnsi="Symbol"/>
      </w:rPr>
    </w:lvl>
    <w:lvl w:ilvl="8" w:tplc="0DDCF090">
      <w:start w:val="1"/>
      <w:numFmt w:val="bullet"/>
      <w:lvlText w:val=""/>
      <w:lvlJc w:val="left"/>
      <w:pPr>
        <w:ind w:left="1440" w:hanging="360"/>
      </w:pPr>
      <w:rPr>
        <w:rFonts w:ascii="Symbol" w:hAnsi="Symbol"/>
      </w:rPr>
    </w:lvl>
  </w:abstractNum>
  <w:abstractNum w:abstractNumId="25"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2981716F"/>
    <w:multiLevelType w:val="hybridMultilevel"/>
    <w:tmpl w:val="E3F0F1BC"/>
    <w:lvl w:ilvl="0" w:tplc="4EEABD8C">
      <w:start w:val="1"/>
      <w:numFmt w:val="bullet"/>
      <w:lvlText w:val=""/>
      <w:lvlJc w:val="left"/>
      <w:pPr>
        <w:ind w:left="1440" w:hanging="360"/>
      </w:pPr>
      <w:rPr>
        <w:rFonts w:ascii="Symbol" w:hAnsi="Symbol"/>
      </w:rPr>
    </w:lvl>
    <w:lvl w:ilvl="1" w:tplc="2F789998">
      <w:start w:val="1"/>
      <w:numFmt w:val="bullet"/>
      <w:lvlText w:val=""/>
      <w:lvlJc w:val="left"/>
      <w:pPr>
        <w:ind w:left="1440" w:hanging="360"/>
      </w:pPr>
      <w:rPr>
        <w:rFonts w:ascii="Symbol" w:hAnsi="Symbol"/>
      </w:rPr>
    </w:lvl>
    <w:lvl w:ilvl="2" w:tplc="E3941F6E">
      <w:start w:val="1"/>
      <w:numFmt w:val="bullet"/>
      <w:lvlText w:val=""/>
      <w:lvlJc w:val="left"/>
      <w:pPr>
        <w:ind w:left="1440" w:hanging="360"/>
      </w:pPr>
      <w:rPr>
        <w:rFonts w:ascii="Symbol" w:hAnsi="Symbol"/>
      </w:rPr>
    </w:lvl>
    <w:lvl w:ilvl="3" w:tplc="4AD8A47C">
      <w:start w:val="1"/>
      <w:numFmt w:val="bullet"/>
      <w:lvlText w:val=""/>
      <w:lvlJc w:val="left"/>
      <w:pPr>
        <w:ind w:left="1440" w:hanging="360"/>
      </w:pPr>
      <w:rPr>
        <w:rFonts w:ascii="Symbol" w:hAnsi="Symbol"/>
      </w:rPr>
    </w:lvl>
    <w:lvl w:ilvl="4" w:tplc="A44C67D8">
      <w:start w:val="1"/>
      <w:numFmt w:val="bullet"/>
      <w:lvlText w:val=""/>
      <w:lvlJc w:val="left"/>
      <w:pPr>
        <w:ind w:left="1440" w:hanging="360"/>
      </w:pPr>
      <w:rPr>
        <w:rFonts w:ascii="Symbol" w:hAnsi="Symbol"/>
      </w:rPr>
    </w:lvl>
    <w:lvl w:ilvl="5" w:tplc="4DDC67E2">
      <w:start w:val="1"/>
      <w:numFmt w:val="bullet"/>
      <w:lvlText w:val=""/>
      <w:lvlJc w:val="left"/>
      <w:pPr>
        <w:ind w:left="1440" w:hanging="360"/>
      </w:pPr>
      <w:rPr>
        <w:rFonts w:ascii="Symbol" w:hAnsi="Symbol"/>
      </w:rPr>
    </w:lvl>
    <w:lvl w:ilvl="6" w:tplc="DB9ECE3A">
      <w:start w:val="1"/>
      <w:numFmt w:val="bullet"/>
      <w:lvlText w:val=""/>
      <w:lvlJc w:val="left"/>
      <w:pPr>
        <w:ind w:left="1440" w:hanging="360"/>
      </w:pPr>
      <w:rPr>
        <w:rFonts w:ascii="Symbol" w:hAnsi="Symbol"/>
      </w:rPr>
    </w:lvl>
    <w:lvl w:ilvl="7" w:tplc="437C39A0">
      <w:start w:val="1"/>
      <w:numFmt w:val="bullet"/>
      <w:lvlText w:val=""/>
      <w:lvlJc w:val="left"/>
      <w:pPr>
        <w:ind w:left="1440" w:hanging="360"/>
      </w:pPr>
      <w:rPr>
        <w:rFonts w:ascii="Symbol" w:hAnsi="Symbol"/>
      </w:rPr>
    </w:lvl>
    <w:lvl w:ilvl="8" w:tplc="FA2E6B6E">
      <w:start w:val="1"/>
      <w:numFmt w:val="bullet"/>
      <w:lvlText w:val=""/>
      <w:lvlJc w:val="left"/>
      <w:pPr>
        <w:ind w:left="1440" w:hanging="360"/>
      </w:pPr>
      <w:rPr>
        <w:rFonts w:ascii="Symbol" w:hAnsi="Symbol"/>
      </w:rPr>
    </w:lvl>
  </w:abstractNum>
  <w:abstractNum w:abstractNumId="27" w15:restartNumberingAfterBreak="0">
    <w:nsid w:val="298B62C9"/>
    <w:multiLevelType w:val="hybridMultilevel"/>
    <w:tmpl w:val="8ACC1EB6"/>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28"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9"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0" w15:restartNumberingAfterBreak="0">
    <w:nsid w:val="2E911C81"/>
    <w:multiLevelType w:val="multilevel"/>
    <w:tmpl w:val="AB06AED0"/>
    <w:lvl w:ilvl="0">
      <w:start w:val="1"/>
      <w:numFmt w:val="decimal"/>
      <w:pStyle w:val="Kop1"/>
      <w:lvlText w:val="Hoofdstuk %1"/>
      <w:lvlJc w:val="left"/>
      <w:pPr>
        <w:ind w:left="1277" w:hanging="851"/>
      </w:pPr>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4537"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31"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32" w15:restartNumberingAfterBreak="0">
    <w:nsid w:val="301257FA"/>
    <w:multiLevelType w:val="hybridMultilevel"/>
    <w:tmpl w:val="A51C8E84"/>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33"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34"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35" w15:restartNumberingAfterBreak="0">
    <w:nsid w:val="35165187"/>
    <w:multiLevelType w:val="hybridMultilevel"/>
    <w:tmpl w:val="76CC05C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6" w15:restartNumberingAfterBreak="0">
    <w:nsid w:val="3577622B"/>
    <w:multiLevelType w:val="hybridMultilevel"/>
    <w:tmpl w:val="59C69D70"/>
    <w:lvl w:ilvl="0" w:tplc="FFFFFFFF">
      <w:start w:val="1"/>
      <w:numFmt w:val="decimal"/>
      <w:lvlText w:val="%1."/>
      <w:lvlJc w:val="left"/>
      <w:pPr>
        <w:tabs>
          <w:tab w:val="num" w:pos="360"/>
        </w:tabs>
        <w:ind w:left="360" w:hanging="360"/>
      </w:pPr>
      <w:rPr>
        <w:rFonts w:hint="default"/>
        <w:color w:val="auto"/>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366D3C6E"/>
    <w:multiLevelType w:val="hybridMultilevel"/>
    <w:tmpl w:val="33BC17CA"/>
    <w:lvl w:ilvl="0" w:tplc="04130017">
      <w:start w:val="1"/>
      <w:numFmt w:val="lowerLetter"/>
      <w:lvlText w:val="%1)"/>
      <w:lvlJc w:val="left"/>
      <w:pPr>
        <w:ind w:left="360" w:hanging="360"/>
      </w:pPr>
      <w:rPr>
        <w:rFonts w:hint="default"/>
      </w:rPr>
    </w:lvl>
    <w:lvl w:ilvl="1" w:tplc="04130003">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8"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39" w15:restartNumberingAfterBreak="0">
    <w:nsid w:val="38B0760F"/>
    <w:multiLevelType w:val="hybridMultilevel"/>
    <w:tmpl w:val="D4D45F7C"/>
    <w:lvl w:ilvl="0" w:tplc="04130001">
      <w:start w:val="1"/>
      <w:numFmt w:val="bullet"/>
      <w:lvlText w:val=""/>
      <w:lvlJc w:val="left"/>
      <w:pPr>
        <w:ind w:left="3196" w:hanging="360"/>
      </w:pPr>
      <w:rPr>
        <w:rFonts w:ascii="Symbol" w:hAnsi="Symbol" w:hint="default"/>
      </w:rPr>
    </w:lvl>
    <w:lvl w:ilvl="1" w:tplc="04130003">
      <w:start w:val="1"/>
      <w:numFmt w:val="bullet"/>
      <w:lvlText w:val="o"/>
      <w:lvlJc w:val="left"/>
      <w:pPr>
        <w:ind w:left="3916" w:hanging="360"/>
      </w:pPr>
      <w:rPr>
        <w:rFonts w:ascii="Courier New" w:hAnsi="Courier New" w:cs="Courier New" w:hint="default"/>
      </w:rPr>
    </w:lvl>
    <w:lvl w:ilvl="2" w:tplc="04130005">
      <w:start w:val="1"/>
      <w:numFmt w:val="bullet"/>
      <w:lvlText w:val=""/>
      <w:lvlJc w:val="left"/>
      <w:pPr>
        <w:ind w:left="4636" w:hanging="360"/>
      </w:pPr>
      <w:rPr>
        <w:rFonts w:ascii="Wingdings" w:hAnsi="Wingdings" w:hint="default"/>
      </w:rPr>
    </w:lvl>
    <w:lvl w:ilvl="3" w:tplc="04130001">
      <w:start w:val="1"/>
      <w:numFmt w:val="bullet"/>
      <w:lvlText w:val=""/>
      <w:lvlJc w:val="left"/>
      <w:pPr>
        <w:ind w:left="5356" w:hanging="360"/>
      </w:pPr>
      <w:rPr>
        <w:rFonts w:ascii="Symbol" w:hAnsi="Symbol" w:hint="default"/>
      </w:rPr>
    </w:lvl>
    <w:lvl w:ilvl="4" w:tplc="04130003">
      <w:start w:val="1"/>
      <w:numFmt w:val="bullet"/>
      <w:lvlText w:val="o"/>
      <w:lvlJc w:val="left"/>
      <w:pPr>
        <w:ind w:left="6076" w:hanging="360"/>
      </w:pPr>
      <w:rPr>
        <w:rFonts w:ascii="Courier New" w:hAnsi="Courier New" w:cs="Courier New" w:hint="default"/>
      </w:rPr>
    </w:lvl>
    <w:lvl w:ilvl="5" w:tplc="04130005">
      <w:start w:val="1"/>
      <w:numFmt w:val="bullet"/>
      <w:lvlText w:val=""/>
      <w:lvlJc w:val="left"/>
      <w:pPr>
        <w:ind w:left="6796" w:hanging="360"/>
      </w:pPr>
      <w:rPr>
        <w:rFonts w:ascii="Wingdings" w:hAnsi="Wingdings" w:hint="default"/>
      </w:rPr>
    </w:lvl>
    <w:lvl w:ilvl="6" w:tplc="04130001">
      <w:start w:val="1"/>
      <w:numFmt w:val="bullet"/>
      <w:lvlText w:val=""/>
      <w:lvlJc w:val="left"/>
      <w:pPr>
        <w:ind w:left="7516" w:hanging="360"/>
      </w:pPr>
      <w:rPr>
        <w:rFonts w:ascii="Symbol" w:hAnsi="Symbol" w:hint="default"/>
      </w:rPr>
    </w:lvl>
    <w:lvl w:ilvl="7" w:tplc="04130003">
      <w:start w:val="1"/>
      <w:numFmt w:val="bullet"/>
      <w:lvlText w:val="o"/>
      <w:lvlJc w:val="left"/>
      <w:pPr>
        <w:ind w:left="8236" w:hanging="360"/>
      </w:pPr>
      <w:rPr>
        <w:rFonts w:ascii="Courier New" w:hAnsi="Courier New" w:cs="Courier New" w:hint="default"/>
      </w:rPr>
    </w:lvl>
    <w:lvl w:ilvl="8" w:tplc="04130005">
      <w:start w:val="1"/>
      <w:numFmt w:val="bullet"/>
      <w:lvlText w:val=""/>
      <w:lvlJc w:val="left"/>
      <w:pPr>
        <w:ind w:left="8956" w:hanging="360"/>
      </w:pPr>
      <w:rPr>
        <w:rFonts w:ascii="Wingdings" w:hAnsi="Wingdings" w:hint="default"/>
      </w:rPr>
    </w:lvl>
  </w:abstractNum>
  <w:abstractNum w:abstractNumId="40" w15:restartNumberingAfterBreak="0">
    <w:nsid w:val="40EB48E8"/>
    <w:multiLevelType w:val="hybridMultilevel"/>
    <w:tmpl w:val="5ED46DF8"/>
    <w:lvl w:ilvl="0" w:tplc="04130001">
      <w:start w:val="1"/>
      <w:numFmt w:val="bullet"/>
      <w:lvlText w:val=""/>
      <w:lvlJc w:val="left"/>
      <w:pPr>
        <w:ind w:left="6032" w:hanging="360"/>
      </w:pPr>
      <w:rPr>
        <w:rFonts w:ascii="Symbol" w:hAnsi="Symbol" w:hint="default"/>
      </w:rPr>
    </w:lvl>
    <w:lvl w:ilvl="1" w:tplc="04130003">
      <w:start w:val="1"/>
      <w:numFmt w:val="bullet"/>
      <w:lvlText w:val="o"/>
      <w:lvlJc w:val="left"/>
      <w:pPr>
        <w:ind w:left="6752" w:hanging="360"/>
      </w:pPr>
      <w:rPr>
        <w:rFonts w:ascii="Courier New" w:hAnsi="Courier New" w:cs="Courier New" w:hint="default"/>
      </w:rPr>
    </w:lvl>
    <w:lvl w:ilvl="2" w:tplc="04130005">
      <w:start w:val="1"/>
      <w:numFmt w:val="bullet"/>
      <w:lvlText w:val=""/>
      <w:lvlJc w:val="left"/>
      <w:pPr>
        <w:ind w:left="7472" w:hanging="360"/>
      </w:pPr>
      <w:rPr>
        <w:rFonts w:ascii="Wingdings" w:hAnsi="Wingdings" w:hint="default"/>
      </w:rPr>
    </w:lvl>
    <w:lvl w:ilvl="3" w:tplc="04130001">
      <w:start w:val="1"/>
      <w:numFmt w:val="bullet"/>
      <w:lvlText w:val=""/>
      <w:lvlJc w:val="left"/>
      <w:pPr>
        <w:ind w:left="8192" w:hanging="360"/>
      </w:pPr>
      <w:rPr>
        <w:rFonts w:ascii="Symbol" w:hAnsi="Symbol" w:hint="default"/>
      </w:rPr>
    </w:lvl>
    <w:lvl w:ilvl="4" w:tplc="04130003">
      <w:start w:val="1"/>
      <w:numFmt w:val="bullet"/>
      <w:lvlText w:val="o"/>
      <w:lvlJc w:val="left"/>
      <w:pPr>
        <w:ind w:left="8912" w:hanging="360"/>
      </w:pPr>
      <w:rPr>
        <w:rFonts w:ascii="Courier New" w:hAnsi="Courier New" w:cs="Courier New" w:hint="default"/>
      </w:rPr>
    </w:lvl>
    <w:lvl w:ilvl="5" w:tplc="04130005">
      <w:start w:val="1"/>
      <w:numFmt w:val="bullet"/>
      <w:lvlText w:val=""/>
      <w:lvlJc w:val="left"/>
      <w:pPr>
        <w:ind w:left="9632" w:hanging="360"/>
      </w:pPr>
      <w:rPr>
        <w:rFonts w:ascii="Wingdings" w:hAnsi="Wingdings" w:hint="default"/>
      </w:rPr>
    </w:lvl>
    <w:lvl w:ilvl="6" w:tplc="04130001">
      <w:start w:val="1"/>
      <w:numFmt w:val="bullet"/>
      <w:lvlText w:val=""/>
      <w:lvlJc w:val="left"/>
      <w:pPr>
        <w:ind w:left="10352" w:hanging="360"/>
      </w:pPr>
      <w:rPr>
        <w:rFonts w:ascii="Symbol" w:hAnsi="Symbol" w:hint="default"/>
      </w:rPr>
    </w:lvl>
    <w:lvl w:ilvl="7" w:tplc="04130003">
      <w:start w:val="1"/>
      <w:numFmt w:val="bullet"/>
      <w:lvlText w:val="o"/>
      <w:lvlJc w:val="left"/>
      <w:pPr>
        <w:ind w:left="11072" w:hanging="360"/>
      </w:pPr>
      <w:rPr>
        <w:rFonts w:ascii="Courier New" w:hAnsi="Courier New" w:cs="Courier New" w:hint="default"/>
      </w:rPr>
    </w:lvl>
    <w:lvl w:ilvl="8" w:tplc="04130005">
      <w:start w:val="1"/>
      <w:numFmt w:val="bullet"/>
      <w:lvlText w:val=""/>
      <w:lvlJc w:val="left"/>
      <w:pPr>
        <w:ind w:left="11792" w:hanging="360"/>
      </w:pPr>
      <w:rPr>
        <w:rFonts w:ascii="Wingdings" w:hAnsi="Wingdings" w:hint="default"/>
      </w:rPr>
    </w:lvl>
  </w:abstractNum>
  <w:abstractNum w:abstractNumId="41"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42" w15:restartNumberingAfterBreak="0">
    <w:nsid w:val="44A821A2"/>
    <w:multiLevelType w:val="hybridMultilevel"/>
    <w:tmpl w:val="F7CA8DBA"/>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44" w15:restartNumberingAfterBreak="0">
    <w:nsid w:val="484D75BC"/>
    <w:multiLevelType w:val="hybridMultilevel"/>
    <w:tmpl w:val="0CE62616"/>
    <w:lvl w:ilvl="0" w:tplc="0413000F">
      <w:start w:val="1"/>
      <w:numFmt w:val="decimal"/>
      <w:lvlText w:val="%1."/>
      <w:lvlJc w:val="left"/>
      <w:pPr>
        <w:ind w:left="765" w:hanging="360"/>
      </w:pPr>
    </w:lvl>
    <w:lvl w:ilvl="1" w:tplc="04130019" w:tentative="1">
      <w:start w:val="1"/>
      <w:numFmt w:val="lowerLetter"/>
      <w:lvlText w:val="%2."/>
      <w:lvlJc w:val="left"/>
      <w:pPr>
        <w:ind w:left="1485" w:hanging="360"/>
      </w:pPr>
    </w:lvl>
    <w:lvl w:ilvl="2" w:tplc="0413001B" w:tentative="1">
      <w:start w:val="1"/>
      <w:numFmt w:val="lowerRoman"/>
      <w:lvlText w:val="%3."/>
      <w:lvlJc w:val="right"/>
      <w:pPr>
        <w:ind w:left="2205" w:hanging="180"/>
      </w:pPr>
    </w:lvl>
    <w:lvl w:ilvl="3" w:tplc="0413000F" w:tentative="1">
      <w:start w:val="1"/>
      <w:numFmt w:val="decimal"/>
      <w:lvlText w:val="%4."/>
      <w:lvlJc w:val="left"/>
      <w:pPr>
        <w:ind w:left="2925" w:hanging="360"/>
      </w:pPr>
    </w:lvl>
    <w:lvl w:ilvl="4" w:tplc="04130019" w:tentative="1">
      <w:start w:val="1"/>
      <w:numFmt w:val="lowerLetter"/>
      <w:lvlText w:val="%5."/>
      <w:lvlJc w:val="left"/>
      <w:pPr>
        <w:ind w:left="3645" w:hanging="360"/>
      </w:pPr>
    </w:lvl>
    <w:lvl w:ilvl="5" w:tplc="0413001B" w:tentative="1">
      <w:start w:val="1"/>
      <w:numFmt w:val="lowerRoman"/>
      <w:lvlText w:val="%6."/>
      <w:lvlJc w:val="right"/>
      <w:pPr>
        <w:ind w:left="4365" w:hanging="180"/>
      </w:pPr>
    </w:lvl>
    <w:lvl w:ilvl="6" w:tplc="0413000F" w:tentative="1">
      <w:start w:val="1"/>
      <w:numFmt w:val="decimal"/>
      <w:lvlText w:val="%7."/>
      <w:lvlJc w:val="left"/>
      <w:pPr>
        <w:ind w:left="5085" w:hanging="360"/>
      </w:pPr>
    </w:lvl>
    <w:lvl w:ilvl="7" w:tplc="04130019" w:tentative="1">
      <w:start w:val="1"/>
      <w:numFmt w:val="lowerLetter"/>
      <w:lvlText w:val="%8."/>
      <w:lvlJc w:val="left"/>
      <w:pPr>
        <w:ind w:left="5805" w:hanging="360"/>
      </w:pPr>
    </w:lvl>
    <w:lvl w:ilvl="8" w:tplc="0413001B" w:tentative="1">
      <w:start w:val="1"/>
      <w:numFmt w:val="lowerRoman"/>
      <w:lvlText w:val="%9."/>
      <w:lvlJc w:val="right"/>
      <w:pPr>
        <w:ind w:left="6525" w:hanging="180"/>
      </w:pPr>
    </w:lvl>
  </w:abstractNum>
  <w:abstractNum w:abstractNumId="45"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46" w15:restartNumberingAfterBreak="0">
    <w:nsid w:val="4CB873E4"/>
    <w:multiLevelType w:val="hybridMultilevel"/>
    <w:tmpl w:val="9C0282FC"/>
    <w:lvl w:ilvl="0" w:tplc="67827E1C">
      <w:start w:val="1"/>
      <w:numFmt w:val="bullet"/>
      <w:lvlText w:val=""/>
      <w:lvlJc w:val="left"/>
      <w:pPr>
        <w:ind w:left="1440" w:hanging="360"/>
      </w:pPr>
      <w:rPr>
        <w:rFonts w:ascii="Symbol" w:hAnsi="Symbol"/>
      </w:rPr>
    </w:lvl>
    <w:lvl w:ilvl="1" w:tplc="850EF4D2">
      <w:start w:val="1"/>
      <w:numFmt w:val="bullet"/>
      <w:lvlText w:val=""/>
      <w:lvlJc w:val="left"/>
      <w:pPr>
        <w:ind w:left="1440" w:hanging="360"/>
      </w:pPr>
      <w:rPr>
        <w:rFonts w:ascii="Symbol" w:hAnsi="Symbol"/>
      </w:rPr>
    </w:lvl>
    <w:lvl w:ilvl="2" w:tplc="9D6A6BDC">
      <w:start w:val="1"/>
      <w:numFmt w:val="bullet"/>
      <w:lvlText w:val=""/>
      <w:lvlJc w:val="left"/>
      <w:pPr>
        <w:ind w:left="1440" w:hanging="360"/>
      </w:pPr>
      <w:rPr>
        <w:rFonts w:ascii="Symbol" w:hAnsi="Symbol"/>
      </w:rPr>
    </w:lvl>
    <w:lvl w:ilvl="3" w:tplc="39DE4282">
      <w:start w:val="1"/>
      <w:numFmt w:val="bullet"/>
      <w:lvlText w:val=""/>
      <w:lvlJc w:val="left"/>
      <w:pPr>
        <w:ind w:left="1440" w:hanging="360"/>
      </w:pPr>
      <w:rPr>
        <w:rFonts w:ascii="Symbol" w:hAnsi="Symbol"/>
      </w:rPr>
    </w:lvl>
    <w:lvl w:ilvl="4" w:tplc="FFEA77AA">
      <w:start w:val="1"/>
      <w:numFmt w:val="bullet"/>
      <w:lvlText w:val=""/>
      <w:lvlJc w:val="left"/>
      <w:pPr>
        <w:ind w:left="1440" w:hanging="360"/>
      </w:pPr>
      <w:rPr>
        <w:rFonts w:ascii="Symbol" w:hAnsi="Symbol"/>
      </w:rPr>
    </w:lvl>
    <w:lvl w:ilvl="5" w:tplc="33E8B412">
      <w:start w:val="1"/>
      <w:numFmt w:val="bullet"/>
      <w:lvlText w:val=""/>
      <w:lvlJc w:val="left"/>
      <w:pPr>
        <w:ind w:left="1440" w:hanging="360"/>
      </w:pPr>
      <w:rPr>
        <w:rFonts w:ascii="Symbol" w:hAnsi="Symbol"/>
      </w:rPr>
    </w:lvl>
    <w:lvl w:ilvl="6" w:tplc="92F07C3E">
      <w:start w:val="1"/>
      <w:numFmt w:val="bullet"/>
      <w:lvlText w:val=""/>
      <w:lvlJc w:val="left"/>
      <w:pPr>
        <w:ind w:left="1440" w:hanging="360"/>
      </w:pPr>
      <w:rPr>
        <w:rFonts w:ascii="Symbol" w:hAnsi="Symbol"/>
      </w:rPr>
    </w:lvl>
    <w:lvl w:ilvl="7" w:tplc="CA70D0FE">
      <w:start w:val="1"/>
      <w:numFmt w:val="bullet"/>
      <w:lvlText w:val=""/>
      <w:lvlJc w:val="left"/>
      <w:pPr>
        <w:ind w:left="1440" w:hanging="360"/>
      </w:pPr>
      <w:rPr>
        <w:rFonts w:ascii="Symbol" w:hAnsi="Symbol"/>
      </w:rPr>
    </w:lvl>
    <w:lvl w:ilvl="8" w:tplc="242634F2">
      <w:start w:val="1"/>
      <w:numFmt w:val="bullet"/>
      <w:lvlText w:val=""/>
      <w:lvlJc w:val="left"/>
      <w:pPr>
        <w:ind w:left="1440" w:hanging="360"/>
      </w:pPr>
      <w:rPr>
        <w:rFonts w:ascii="Symbol" w:hAnsi="Symbol"/>
      </w:rPr>
    </w:lvl>
  </w:abstractNum>
  <w:abstractNum w:abstractNumId="47"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8"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49"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50" w15:restartNumberingAfterBreak="0">
    <w:nsid w:val="56820B10"/>
    <w:multiLevelType w:val="hybridMultilevel"/>
    <w:tmpl w:val="2D8E0E5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1" w15:restartNumberingAfterBreak="0">
    <w:nsid w:val="57907BF4"/>
    <w:multiLevelType w:val="hybridMultilevel"/>
    <w:tmpl w:val="41AA88E0"/>
    <w:lvl w:ilvl="0" w:tplc="04130001">
      <w:start w:val="1"/>
      <w:numFmt w:val="bullet"/>
      <w:lvlText w:val=""/>
      <w:lvlJc w:val="left"/>
      <w:pPr>
        <w:ind w:left="2138" w:hanging="360"/>
      </w:pPr>
      <w:rPr>
        <w:rFonts w:ascii="Symbol" w:hAnsi="Symbol" w:hint="default"/>
      </w:rPr>
    </w:lvl>
    <w:lvl w:ilvl="1" w:tplc="04130003" w:tentative="1">
      <w:start w:val="1"/>
      <w:numFmt w:val="bullet"/>
      <w:lvlText w:val="o"/>
      <w:lvlJc w:val="left"/>
      <w:pPr>
        <w:ind w:left="2858" w:hanging="360"/>
      </w:pPr>
      <w:rPr>
        <w:rFonts w:ascii="Courier New" w:hAnsi="Courier New" w:cs="Courier New" w:hint="default"/>
      </w:rPr>
    </w:lvl>
    <w:lvl w:ilvl="2" w:tplc="04130005" w:tentative="1">
      <w:start w:val="1"/>
      <w:numFmt w:val="bullet"/>
      <w:lvlText w:val=""/>
      <w:lvlJc w:val="left"/>
      <w:pPr>
        <w:ind w:left="3578" w:hanging="360"/>
      </w:pPr>
      <w:rPr>
        <w:rFonts w:ascii="Wingdings" w:hAnsi="Wingdings" w:hint="default"/>
      </w:rPr>
    </w:lvl>
    <w:lvl w:ilvl="3" w:tplc="04130001" w:tentative="1">
      <w:start w:val="1"/>
      <w:numFmt w:val="bullet"/>
      <w:lvlText w:val=""/>
      <w:lvlJc w:val="left"/>
      <w:pPr>
        <w:ind w:left="4298" w:hanging="360"/>
      </w:pPr>
      <w:rPr>
        <w:rFonts w:ascii="Symbol" w:hAnsi="Symbol" w:hint="default"/>
      </w:rPr>
    </w:lvl>
    <w:lvl w:ilvl="4" w:tplc="04130003" w:tentative="1">
      <w:start w:val="1"/>
      <w:numFmt w:val="bullet"/>
      <w:lvlText w:val="o"/>
      <w:lvlJc w:val="left"/>
      <w:pPr>
        <w:ind w:left="5018" w:hanging="360"/>
      </w:pPr>
      <w:rPr>
        <w:rFonts w:ascii="Courier New" w:hAnsi="Courier New" w:cs="Courier New" w:hint="default"/>
      </w:rPr>
    </w:lvl>
    <w:lvl w:ilvl="5" w:tplc="04130005" w:tentative="1">
      <w:start w:val="1"/>
      <w:numFmt w:val="bullet"/>
      <w:lvlText w:val=""/>
      <w:lvlJc w:val="left"/>
      <w:pPr>
        <w:ind w:left="5738" w:hanging="360"/>
      </w:pPr>
      <w:rPr>
        <w:rFonts w:ascii="Wingdings" w:hAnsi="Wingdings" w:hint="default"/>
      </w:rPr>
    </w:lvl>
    <w:lvl w:ilvl="6" w:tplc="04130001" w:tentative="1">
      <w:start w:val="1"/>
      <w:numFmt w:val="bullet"/>
      <w:lvlText w:val=""/>
      <w:lvlJc w:val="left"/>
      <w:pPr>
        <w:ind w:left="6458" w:hanging="360"/>
      </w:pPr>
      <w:rPr>
        <w:rFonts w:ascii="Symbol" w:hAnsi="Symbol" w:hint="default"/>
      </w:rPr>
    </w:lvl>
    <w:lvl w:ilvl="7" w:tplc="04130003" w:tentative="1">
      <w:start w:val="1"/>
      <w:numFmt w:val="bullet"/>
      <w:lvlText w:val="o"/>
      <w:lvlJc w:val="left"/>
      <w:pPr>
        <w:ind w:left="7178" w:hanging="360"/>
      </w:pPr>
      <w:rPr>
        <w:rFonts w:ascii="Courier New" w:hAnsi="Courier New" w:cs="Courier New" w:hint="default"/>
      </w:rPr>
    </w:lvl>
    <w:lvl w:ilvl="8" w:tplc="04130005" w:tentative="1">
      <w:start w:val="1"/>
      <w:numFmt w:val="bullet"/>
      <w:lvlText w:val=""/>
      <w:lvlJc w:val="left"/>
      <w:pPr>
        <w:ind w:left="7898" w:hanging="360"/>
      </w:pPr>
      <w:rPr>
        <w:rFonts w:ascii="Wingdings" w:hAnsi="Wingdings" w:hint="default"/>
      </w:rPr>
    </w:lvl>
  </w:abstractNum>
  <w:abstractNum w:abstractNumId="52"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53" w15:restartNumberingAfterBreak="0">
    <w:nsid w:val="5A897049"/>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4" w15:restartNumberingAfterBreak="0">
    <w:nsid w:val="5F39528A"/>
    <w:multiLevelType w:val="hybridMultilevel"/>
    <w:tmpl w:val="80105378"/>
    <w:lvl w:ilvl="0" w:tplc="04130001">
      <w:start w:val="1"/>
      <w:numFmt w:val="bullet"/>
      <w:lvlText w:val=""/>
      <w:lvlJc w:val="left"/>
      <w:pPr>
        <w:ind w:left="6032" w:hanging="360"/>
      </w:pPr>
      <w:rPr>
        <w:rFonts w:ascii="Symbol" w:hAnsi="Symbol" w:hint="default"/>
      </w:rPr>
    </w:lvl>
    <w:lvl w:ilvl="1" w:tplc="04130003">
      <w:start w:val="1"/>
      <w:numFmt w:val="bullet"/>
      <w:lvlText w:val="o"/>
      <w:lvlJc w:val="left"/>
      <w:pPr>
        <w:ind w:left="6752" w:hanging="360"/>
      </w:pPr>
      <w:rPr>
        <w:rFonts w:ascii="Courier New" w:hAnsi="Courier New" w:cs="Courier New" w:hint="default"/>
      </w:rPr>
    </w:lvl>
    <w:lvl w:ilvl="2" w:tplc="04130005">
      <w:start w:val="1"/>
      <w:numFmt w:val="bullet"/>
      <w:lvlText w:val=""/>
      <w:lvlJc w:val="left"/>
      <w:pPr>
        <w:ind w:left="7472" w:hanging="360"/>
      </w:pPr>
      <w:rPr>
        <w:rFonts w:ascii="Wingdings" w:hAnsi="Wingdings" w:hint="default"/>
      </w:rPr>
    </w:lvl>
    <w:lvl w:ilvl="3" w:tplc="04130001">
      <w:start w:val="1"/>
      <w:numFmt w:val="bullet"/>
      <w:lvlText w:val=""/>
      <w:lvlJc w:val="left"/>
      <w:pPr>
        <w:ind w:left="8192" w:hanging="360"/>
      </w:pPr>
      <w:rPr>
        <w:rFonts w:ascii="Symbol" w:hAnsi="Symbol" w:hint="default"/>
      </w:rPr>
    </w:lvl>
    <w:lvl w:ilvl="4" w:tplc="04130003">
      <w:start w:val="1"/>
      <w:numFmt w:val="bullet"/>
      <w:lvlText w:val="o"/>
      <w:lvlJc w:val="left"/>
      <w:pPr>
        <w:ind w:left="8912" w:hanging="360"/>
      </w:pPr>
      <w:rPr>
        <w:rFonts w:ascii="Courier New" w:hAnsi="Courier New" w:cs="Courier New" w:hint="default"/>
      </w:rPr>
    </w:lvl>
    <w:lvl w:ilvl="5" w:tplc="04130005">
      <w:start w:val="1"/>
      <w:numFmt w:val="bullet"/>
      <w:lvlText w:val=""/>
      <w:lvlJc w:val="left"/>
      <w:pPr>
        <w:ind w:left="9632" w:hanging="360"/>
      </w:pPr>
      <w:rPr>
        <w:rFonts w:ascii="Wingdings" w:hAnsi="Wingdings" w:hint="default"/>
      </w:rPr>
    </w:lvl>
    <w:lvl w:ilvl="6" w:tplc="04130001">
      <w:start w:val="1"/>
      <w:numFmt w:val="bullet"/>
      <w:lvlText w:val=""/>
      <w:lvlJc w:val="left"/>
      <w:pPr>
        <w:ind w:left="10352" w:hanging="360"/>
      </w:pPr>
      <w:rPr>
        <w:rFonts w:ascii="Symbol" w:hAnsi="Symbol" w:hint="default"/>
      </w:rPr>
    </w:lvl>
    <w:lvl w:ilvl="7" w:tplc="04130003">
      <w:start w:val="1"/>
      <w:numFmt w:val="bullet"/>
      <w:lvlText w:val="o"/>
      <w:lvlJc w:val="left"/>
      <w:pPr>
        <w:ind w:left="11072" w:hanging="360"/>
      </w:pPr>
      <w:rPr>
        <w:rFonts w:ascii="Courier New" w:hAnsi="Courier New" w:cs="Courier New" w:hint="default"/>
      </w:rPr>
    </w:lvl>
    <w:lvl w:ilvl="8" w:tplc="04130005">
      <w:start w:val="1"/>
      <w:numFmt w:val="bullet"/>
      <w:lvlText w:val=""/>
      <w:lvlJc w:val="left"/>
      <w:pPr>
        <w:ind w:left="11792" w:hanging="360"/>
      </w:pPr>
      <w:rPr>
        <w:rFonts w:ascii="Wingdings" w:hAnsi="Wingdings" w:hint="default"/>
      </w:rPr>
    </w:lvl>
  </w:abstractNum>
  <w:abstractNum w:abstractNumId="55" w15:restartNumberingAfterBreak="0">
    <w:nsid w:val="60B9538A"/>
    <w:multiLevelType w:val="hybridMultilevel"/>
    <w:tmpl w:val="30D6D1A0"/>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6"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57" w15:restartNumberingAfterBreak="0">
    <w:nsid w:val="63FB650F"/>
    <w:multiLevelType w:val="hybridMultilevel"/>
    <w:tmpl w:val="1BF4B0F8"/>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8" w15:restartNumberingAfterBreak="0">
    <w:nsid w:val="64607015"/>
    <w:multiLevelType w:val="hybridMultilevel"/>
    <w:tmpl w:val="2D2C3D7A"/>
    <w:lvl w:ilvl="0" w:tplc="DBA027A0">
      <w:start w:val="1"/>
      <w:numFmt w:val="decimal"/>
      <w:lvlText w:val="%1."/>
      <w:lvlJc w:val="left"/>
      <w:pPr>
        <w:ind w:left="720" w:hanging="360"/>
      </w:pPr>
      <w:rPr>
        <w:rFonts w:hint="default"/>
        <w:color w:val="000000" w:themeColor="text1"/>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9" w15:restartNumberingAfterBreak="0">
    <w:nsid w:val="66B910EB"/>
    <w:multiLevelType w:val="hybridMultilevel"/>
    <w:tmpl w:val="81A86C86"/>
    <w:lvl w:ilvl="0" w:tplc="9E603574">
      <w:start w:val="1"/>
      <w:numFmt w:val="lowerLetter"/>
      <w:lvlText w:val="%1)"/>
      <w:lvlJc w:val="left"/>
      <w:pPr>
        <w:ind w:left="360" w:hanging="360"/>
      </w:pPr>
      <w:rPr>
        <w:rFonts w:hint="default"/>
        <w:b w:val="0"/>
        <w:i w:val="0"/>
        <w:sz w:val="18"/>
        <w:szCs w:val="18"/>
        <w:u w:val="none"/>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60" w15:restartNumberingAfterBreak="0">
    <w:nsid w:val="697D1C57"/>
    <w:multiLevelType w:val="hybridMultilevel"/>
    <w:tmpl w:val="C87AA552"/>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61"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62"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63"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64" w15:restartNumberingAfterBreak="0">
    <w:nsid w:val="75DC51CC"/>
    <w:multiLevelType w:val="hybridMultilevel"/>
    <w:tmpl w:val="FB3E126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5" w15:restartNumberingAfterBreak="0">
    <w:nsid w:val="7A2B1346"/>
    <w:multiLevelType w:val="hybridMultilevel"/>
    <w:tmpl w:val="3E6E593C"/>
    <w:lvl w:ilvl="0" w:tplc="04130001">
      <w:start w:val="1"/>
      <w:numFmt w:val="bullet"/>
      <w:lvlText w:val=""/>
      <w:lvlJc w:val="left"/>
      <w:pPr>
        <w:ind w:left="1778" w:hanging="360"/>
      </w:pPr>
      <w:rPr>
        <w:rFonts w:ascii="Symbol" w:hAnsi="Symbol" w:hint="default"/>
      </w:rPr>
    </w:lvl>
    <w:lvl w:ilvl="1" w:tplc="04130003">
      <w:start w:val="1"/>
      <w:numFmt w:val="bullet"/>
      <w:lvlText w:val="o"/>
      <w:lvlJc w:val="left"/>
      <w:pPr>
        <w:ind w:left="2498" w:hanging="360"/>
      </w:pPr>
      <w:rPr>
        <w:rFonts w:ascii="Courier New" w:hAnsi="Courier New" w:cs="Courier New" w:hint="default"/>
      </w:rPr>
    </w:lvl>
    <w:lvl w:ilvl="2" w:tplc="04130005">
      <w:start w:val="1"/>
      <w:numFmt w:val="bullet"/>
      <w:lvlText w:val=""/>
      <w:lvlJc w:val="left"/>
      <w:pPr>
        <w:ind w:left="3218" w:hanging="360"/>
      </w:pPr>
      <w:rPr>
        <w:rFonts w:ascii="Wingdings" w:hAnsi="Wingdings" w:hint="default"/>
      </w:rPr>
    </w:lvl>
    <w:lvl w:ilvl="3" w:tplc="04130001">
      <w:start w:val="1"/>
      <w:numFmt w:val="bullet"/>
      <w:lvlText w:val=""/>
      <w:lvlJc w:val="left"/>
      <w:pPr>
        <w:ind w:left="3938" w:hanging="360"/>
      </w:pPr>
      <w:rPr>
        <w:rFonts w:ascii="Symbol" w:hAnsi="Symbol" w:hint="default"/>
      </w:rPr>
    </w:lvl>
    <w:lvl w:ilvl="4" w:tplc="04130003">
      <w:start w:val="1"/>
      <w:numFmt w:val="bullet"/>
      <w:lvlText w:val="o"/>
      <w:lvlJc w:val="left"/>
      <w:pPr>
        <w:ind w:left="4658" w:hanging="360"/>
      </w:pPr>
      <w:rPr>
        <w:rFonts w:ascii="Courier New" w:hAnsi="Courier New" w:cs="Courier New" w:hint="default"/>
      </w:rPr>
    </w:lvl>
    <w:lvl w:ilvl="5" w:tplc="04130005">
      <w:start w:val="1"/>
      <w:numFmt w:val="bullet"/>
      <w:lvlText w:val=""/>
      <w:lvlJc w:val="left"/>
      <w:pPr>
        <w:ind w:left="5378" w:hanging="360"/>
      </w:pPr>
      <w:rPr>
        <w:rFonts w:ascii="Wingdings" w:hAnsi="Wingdings" w:hint="default"/>
      </w:rPr>
    </w:lvl>
    <w:lvl w:ilvl="6" w:tplc="04130001">
      <w:start w:val="1"/>
      <w:numFmt w:val="bullet"/>
      <w:lvlText w:val=""/>
      <w:lvlJc w:val="left"/>
      <w:pPr>
        <w:ind w:left="6098" w:hanging="360"/>
      </w:pPr>
      <w:rPr>
        <w:rFonts w:ascii="Symbol" w:hAnsi="Symbol" w:hint="default"/>
      </w:rPr>
    </w:lvl>
    <w:lvl w:ilvl="7" w:tplc="04130003">
      <w:start w:val="1"/>
      <w:numFmt w:val="bullet"/>
      <w:lvlText w:val="o"/>
      <w:lvlJc w:val="left"/>
      <w:pPr>
        <w:ind w:left="6818" w:hanging="360"/>
      </w:pPr>
      <w:rPr>
        <w:rFonts w:ascii="Courier New" w:hAnsi="Courier New" w:cs="Courier New" w:hint="default"/>
      </w:rPr>
    </w:lvl>
    <w:lvl w:ilvl="8" w:tplc="04130005">
      <w:start w:val="1"/>
      <w:numFmt w:val="bullet"/>
      <w:lvlText w:val=""/>
      <w:lvlJc w:val="left"/>
      <w:pPr>
        <w:ind w:left="7538" w:hanging="360"/>
      </w:pPr>
      <w:rPr>
        <w:rFonts w:ascii="Wingdings" w:hAnsi="Wingdings" w:hint="default"/>
      </w:rPr>
    </w:lvl>
  </w:abstractNum>
  <w:abstractNum w:abstractNumId="66"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67" w15:restartNumberingAfterBreak="0">
    <w:nsid w:val="7C0A541F"/>
    <w:multiLevelType w:val="hybridMultilevel"/>
    <w:tmpl w:val="C3B6A06C"/>
    <w:lvl w:ilvl="0" w:tplc="D17C437A">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68" w15:restartNumberingAfterBreak="0">
    <w:nsid w:val="7CBF1149"/>
    <w:multiLevelType w:val="hybridMultilevel"/>
    <w:tmpl w:val="B9CA0B34"/>
    <w:lvl w:ilvl="0" w:tplc="D17C437A">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900166859">
    <w:abstractNumId w:val="18"/>
  </w:num>
  <w:num w:numId="2" w16cid:durableId="2030788245">
    <w:abstractNumId w:val="48"/>
  </w:num>
  <w:num w:numId="3" w16cid:durableId="1236162516">
    <w:abstractNumId w:val="48"/>
  </w:num>
  <w:num w:numId="4" w16cid:durableId="625624252">
    <w:abstractNumId w:val="48"/>
  </w:num>
  <w:num w:numId="5" w16cid:durableId="1324704365">
    <w:abstractNumId w:val="7"/>
  </w:num>
  <w:num w:numId="6" w16cid:durableId="1633632965">
    <w:abstractNumId w:val="30"/>
  </w:num>
  <w:num w:numId="7" w16cid:durableId="1075082920">
    <w:abstractNumId w:val="61"/>
  </w:num>
  <w:num w:numId="8" w16cid:durableId="1939749964">
    <w:abstractNumId w:val="1"/>
  </w:num>
  <w:num w:numId="9" w16cid:durableId="277373818">
    <w:abstractNumId w:val="0"/>
  </w:num>
  <w:num w:numId="10" w16cid:durableId="252323099">
    <w:abstractNumId w:val="3"/>
  </w:num>
  <w:num w:numId="11" w16cid:durableId="2070834728">
    <w:abstractNumId w:val="19"/>
  </w:num>
  <w:num w:numId="12" w16cid:durableId="365302714">
    <w:abstractNumId w:val="31"/>
  </w:num>
  <w:num w:numId="13" w16cid:durableId="798301270">
    <w:abstractNumId w:val="17"/>
  </w:num>
  <w:num w:numId="14" w16cid:durableId="692848890">
    <w:abstractNumId w:val="67"/>
  </w:num>
  <w:num w:numId="15" w16cid:durableId="489829029">
    <w:abstractNumId w:val="68"/>
  </w:num>
  <w:num w:numId="16" w16cid:durableId="390348969">
    <w:abstractNumId w:val="56"/>
  </w:num>
  <w:num w:numId="17" w16cid:durableId="1278298897">
    <w:abstractNumId w:val="42"/>
  </w:num>
  <w:num w:numId="18" w16cid:durableId="874543323">
    <w:abstractNumId w:val="22"/>
  </w:num>
  <w:num w:numId="19" w16cid:durableId="296566734">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462188373">
    <w:abstractNumId w:val="33"/>
  </w:num>
  <w:num w:numId="21" w16cid:durableId="374504836">
    <w:abstractNumId w:val="59"/>
  </w:num>
  <w:num w:numId="22" w16cid:durableId="497035971">
    <w:abstractNumId w:val="11"/>
  </w:num>
  <w:num w:numId="23" w16cid:durableId="2015646520">
    <w:abstractNumId w:val="25"/>
  </w:num>
  <w:num w:numId="24" w16cid:durableId="206727761">
    <w:abstractNumId w:val="38"/>
  </w:num>
  <w:num w:numId="25" w16cid:durableId="2069760565">
    <w:abstractNumId w:val="47"/>
  </w:num>
  <w:num w:numId="26" w16cid:durableId="1275792982">
    <w:abstractNumId w:val="66"/>
  </w:num>
  <w:num w:numId="27" w16cid:durableId="660886365">
    <w:abstractNumId w:val="12"/>
  </w:num>
  <w:num w:numId="28" w16cid:durableId="134102553">
    <w:abstractNumId w:val="34"/>
  </w:num>
  <w:num w:numId="29" w16cid:durableId="688609235">
    <w:abstractNumId w:val="52"/>
  </w:num>
  <w:num w:numId="30" w16cid:durableId="1146120107">
    <w:abstractNumId w:val="28"/>
  </w:num>
  <w:num w:numId="31" w16cid:durableId="1051416890">
    <w:abstractNumId w:val="62"/>
  </w:num>
  <w:num w:numId="32" w16cid:durableId="552153630">
    <w:abstractNumId w:val="37"/>
  </w:num>
  <w:num w:numId="33" w16cid:durableId="1450903026">
    <w:abstractNumId w:val="41"/>
  </w:num>
  <w:num w:numId="34" w16cid:durableId="425226528">
    <w:abstractNumId w:val="45"/>
  </w:num>
  <w:num w:numId="35" w16cid:durableId="1391803779">
    <w:abstractNumId w:val="63"/>
  </w:num>
  <w:num w:numId="36" w16cid:durableId="1739546581">
    <w:abstractNumId w:val="43"/>
  </w:num>
  <w:num w:numId="37" w16cid:durableId="94373024">
    <w:abstractNumId w:val="55"/>
  </w:num>
  <w:num w:numId="38" w16cid:durableId="310409939">
    <w:abstractNumId w:val="57"/>
  </w:num>
  <w:num w:numId="39" w16cid:durableId="1703168427">
    <w:abstractNumId w:val="15"/>
  </w:num>
  <w:num w:numId="40" w16cid:durableId="329334948">
    <w:abstractNumId w:val="50"/>
  </w:num>
  <w:num w:numId="41" w16cid:durableId="1149324051">
    <w:abstractNumId w:val="58"/>
  </w:num>
  <w:num w:numId="42" w16cid:durableId="261305439">
    <w:abstractNumId w:val="35"/>
  </w:num>
  <w:num w:numId="43" w16cid:durableId="74018117">
    <w:abstractNumId w:val="64"/>
  </w:num>
  <w:num w:numId="44" w16cid:durableId="116415032">
    <w:abstractNumId w:val="49"/>
  </w:num>
  <w:num w:numId="45" w16cid:durableId="1566796963">
    <w:abstractNumId w:val="36"/>
  </w:num>
  <w:num w:numId="46" w16cid:durableId="1049105771">
    <w:abstractNumId w:val="51"/>
  </w:num>
  <w:num w:numId="47" w16cid:durableId="1856338940">
    <w:abstractNumId w:val="9"/>
  </w:num>
  <w:num w:numId="48" w16cid:durableId="63259984">
    <w:abstractNumId w:val="60"/>
  </w:num>
  <w:num w:numId="49" w16cid:durableId="165484828">
    <w:abstractNumId w:val="16"/>
  </w:num>
  <w:num w:numId="50" w16cid:durableId="2050567073">
    <w:abstractNumId w:val="65"/>
  </w:num>
  <w:num w:numId="51" w16cid:durableId="1700542746">
    <w:abstractNumId w:val="23"/>
    <w:lvlOverride w:ilvl="0">
      <w:startOverride w:val="1"/>
    </w:lvlOverride>
    <w:lvlOverride w:ilvl="1"/>
    <w:lvlOverride w:ilvl="2"/>
    <w:lvlOverride w:ilvl="3"/>
    <w:lvlOverride w:ilvl="4"/>
    <w:lvlOverride w:ilvl="5"/>
    <w:lvlOverride w:ilvl="6"/>
    <w:lvlOverride w:ilvl="7"/>
    <w:lvlOverride w:ilvl="8"/>
  </w:num>
  <w:num w:numId="52" w16cid:durableId="471674432">
    <w:abstractNumId w:val="20"/>
  </w:num>
  <w:num w:numId="53" w16cid:durableId="2032103051">
    <w:abstractNumId w:val="39"/>
  </w:num>
  <w:num w:numId="54" w16cid:durableId="929629465">
    <w:abstractNumId w:val="27"/>
  </w:num>
  <w:num w:numId="55" w16cid:durableId="1147549784">
    <w:abstractNumId w:val="21"/>
  </w:num>
  <w:num w:numId="56" w16cid:durableId="1877500606">
    <w:abstractNumId w:val="13"/>
  </w:num>
  <w:num w:numId="57" w16cid:durableId="825323292">
    <w:abstractNumId w:val="40"/>
  </w:num>
  <w:num w:numId="58" w16cid:durableId="728043137">
    <w:abstractNumId w:val="54"/>
  </w:num>
  <w:num w:numId="59" w16cid:durableId="1454136564">
    <w:abstractNumId w:val="32"/>
  </w:num>
  <w:num w:numId="60" w16cid:durableId="181556324">
    <w:abstractNumId w:val="5"/>
  </w:num>
  <w:num w:numId="61" w16cid:durableId="742530746">
    <w:abstractNumId w:val="24"/>
  </w:num>
  <w:num w:numId="62" w16cid:durableId="1301110861">
    <w:abstractNumId w:val="46"/>
  </w:num>
  <w:num w:numId="63" w16cid:durableId="1361472333">
    <w:abstractNumId w:val="10"/>
  </w:num>
  <w:num w:numId="64" w16cid:durableId="1513299774">
    <w:abstractNumId w:val="44"/>
  </w:num>
  <w:num w:numId="65" w16cid:durableId="1504321757">
    <w:abstractNumId w:val="53"/>
  </w:num>
  <w:num w:numId="66" w16cid:durableId="1281109662">
    <w:abstractNumId w:val="6"/>
  </w:num>
  <w:num w:numId="67" w16cid:durableId="2147231904">
    <w:abstractNumId w:val="9"/>
  </w:num>
  <w:num w:numId="68" w16cid:durableId="362750678">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924999606">
    <w:abstractNumId w:val="29"/>
  </w:num>
  <w:num w:numId="70" w16cid:durableId="1106651612">
    <w:abstractNumId w:val="8"/>
  </w:num>
  <w:num w:numId="71" w16cid:durableId="1792825243">
    <w:abstractNumId w:val="26"/>
  </w:num>
  <w:num w:numId="72" w16cid:durableId="1452745678">
    <w:abstractNumId w:val="30"/>
  </w:num>
  <w:num w:numId="73" w16cid:durableId="896823304">
    <w:abstractNumId w:val="30"/>
  </w:num>
  <w:num w:numId="74" w16cid:durableId="1700542028">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5" w16cid:durableId="86922061">
    <w:abstractNumId w:val="30"/>
  </w:num>
  <w:num w:numId="76" w16cid:durableId="1571886721">
    <w:abstractNumId w:val="30"/>
  </w:num>
  <w:num w:numId="77" w16cid:durableId="782768083">
    <w:abstractNumId w:val="30"/>
  </w:num>
  <w:num w:numId="78" w16cid:durableId="1723748065">
    <w:abstractNumId w:val="30"/>
  </w:num>
  <w:num w:numId="79" w16cid:durableId="1427117462">
    <w:abstractNumId w:val="30"/>
  </w:num>
  <w:num w:numId="80" w16cid:durableId="164783972">
    <w:abstractNumId w:val="30"/>
  </w:num>
  <w:numIdMacAtCleanup w:val="7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20"/>
  <w:activeWritingStyle w:appName="MSWord" w:lang="nl-BE" w:vendorID="1" w:dllVersion="512" w:checkStyle="1"/>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0DEC"/>
    <w:rsid w:val="000010CA"/>
    <w:rsid w:val="000015CA"/>
    <w:rsid w:val="00001BAB"/>
    <w:rsid w:val="000021B6"/>
    <w:rsid w:val="00002391"/>
    <w:rsid w:val="0000299C"/>
    <w:rsid w:val="00003AAB"/>
    <w:rsid w:val="00003AD4"/>
    <w:rsid w:val="000045D1"/>
    <w:rsid w:val="00005500"/>
    <w:rsid w:val="00005502"/>
    <w:rsid w:val="00005873"/>
    <w:rsid w:val="00006936"/>
    <w:rsid w:val="00006B43"/>
    <w:rsid w:val="00007235"/>
    <w:rsid w:val="00007503"/>
    <w:rsid w:val="00007AB4"/>
    <w:rsid w:val="00010AF9"/>
    <w:rsid w:val="00010B23"/>
    <w:rsid w:val="00010D40"/>
    <w:rsid w:val="00010E90"/>
    <w:rsid w:val="00010EAF"/>
    <w:rsid w:val="000110A1"/>
    <w:rsid w:val="00011885"/>
    <w:rsid w:val="00011D81"/>
    <w:rsid w:val="000126CE"/>
    <w:rsid w:val="000153C3"/>
    <w:rsid w:val="00015E2D"/>
    <w:rsid w:val="0001638A"/>
    <w:rsid w:val="00016AD3"/>
    <w:rsid w:val="00016E9F"/>
    <w:rsid w:val="00016FCB"/>
    <w:rsid w:val="000201F9"/>
    <w:rsid w:val="000211FC"/>
    <w:rsid w:val="00021453"/>
    <w:rsid w:val="00021B62"/>
    <w:rsid w:val="00021EEF"/>
    <w:rsid w:val="00022D1A"/>
    <w:rsid w:val="00022DA7"/>
    <w:rsid w:val="000232D4"/>
    <w:rsid w:val="000242D9"/>
    <w:rsid w:val="00025496"/>
    <w:rsid w:val="0002597A"/>
    <w:rsid w:val="0002607B"/>
    <w:rsid w:val="00026825"/>
    <w:rsid w:val="00026D86"/>
    <w:rsid w:val="0002783C"/>
    <w:rsid w:val="00027E69"/>
    <w:rsid w:val="00030355"/>
    <w:rsid w:val="000305B5"/>
    <w:rsid w:val="000306E2"/>
    <w:rsid w:val="00030863"/>
    <w:rsid w:val="00033097"/>
    <w:rsid w:val="000336FF"/>
    <w:rsid w:val="000342F3"/>
    <w:rsid w:val="00035162"/>
    <w:rsid w:val="00035296"/>
    <w:rsid w:val="000355BE"/>
    <w:rsid w:val="000367F8"/>
    <w:rsid w:val="00036CB8"/>
    <w:rsid w:val="00036F49"/>
    <w:rsid w:val="00037449"/>
    <w:rsid w:val="000375D8"/>
    <w:rsid w:val="00041A6C"/>
    <w:rsid w:val="00041AB5"/>
    <w:rsid w:val="0004285F"/>
    <w:rsid w:val="000428F6"/>
    <w:rsid w:val="00042B43"/>
    <w:rsid w:val="00042FE2"/>
    <w:rsid w:val="000432B6"/>
    <w:rsid w:val="00044696"/>
    <w:rsid w:val="00044738"/>
    <w:rsid w:val="00045003"/>
    <w:rsid w:val="00046D6A"/>
    <w:rsid w:val="00047F73"/>
    <w:rsid w:val="000500B6"/>
    <w:rsid w:val="0005057C"/>
    <w:rsid w:val="00050861"/>
    <w:rsid w:val="00050FA5"/>
    <w:rsid w:val="00051D01"/>
    <w:rsid w:val="00051D4A"/>
    <w:rsid w:val="00051E8C"/>
    <w:rsid w:val="0005370D"/>
    <w:rsid w:val="00055256"/>
    <w:rsid w:val="0005550E"/>
    <w:rsid w:val="000556C5"/>
    <w:rsid w:val="00055943"/>
    <w:rsid w:val="00055A6F"/>
    <w:rsid w:val="00055C8D"/>
    <w:rsid w:val="000562AB"/>
    <w:rsid w:val="00057CEB"/>
    <w:rsid w:val="00057CF8"/>
    <w:rsid w:val="00057D23"/>
    <w:rsid w:val="00060C68"/>
    <w:rsid w:val="00062022"/>
    <w:rsid w:val="000626EB"/>
    <w:rsid w:val="00062FB1"/>
    <w:rsid w:val="00063C8E"/>
    <w:rsid w:val="00063DE1"/>
    <w:rsid w:val="000642FD"/>
    <w:rsid w:val="00065CF7"/>
    <w:rsid w:val="000660A5"/>
    <w:rsid w:val="00070480"/>
    <w:rsid w:val="0007094F"/>
    <w:rsid w:val="00071ADA"/>
    <w:rsid w:val="00071BAC"/>
    <w:rsid w:val="00072217"/>
    <w:rsid w:val="0007236B"/>
    <w:rsid w:val="00072909"/>
    <w:rsid w:val="00073304"/>
    <w:rsid w:val="00073D56"/>
    <w:rsid w:val="00074138"/>
    <w:rsid w:val="0007413F"/>
    <w:rsid w:val="00074E37"/>
    <w:rsid w:val="0007585D"/>
    <w:rsid w:val="00075B91"/>
    <w:rsid w:val="00075CA7"/>
    <w:rsid w:val="00075FA1"/>
    <w:rsid w:val="00076C9F"/>
    <w:rsid w:val="00077161"/>
    <w:rsid w:val="00077C80"/>
    <w:rsid w:val="00080D8D"/>
    <w:rsid w:val="0008183A"/>
    <w:rsid w:val="00082B9A"/>
    <w:rsid w:val="00082EE1"/>
    <w:rsid w:val="0008387C"/>
    <w:rsid w:val="00083911"/>
    <w:rsid w:val="00083A3C"/>
    <w:rsid w:val="00083E32"/>
    <w:rsid w:val="0008491A"/>
    <w:rsid w:val="00084CCB"/>
    <w:rsid w:val="00085333"/>
    <w:rsid w:val="00086077"/>
    <w:rsid w:val="000861C7"/>
    <w:rsid w:val="000870B8"/>
    <w:rsid w:val="00087AEF"/>
    <w:rsid w:val="000901F7"/>
    <w:rsid w:val="00090D05"/>
    <w:rsid w:val="00090E6D"/>
    <w:rsid w:val="00091A93"/>
    <w:rsid w:val="0009226E"/>
    <w:rsid w:val="000926AC"/>
    <w:rsid w:val="00092795"/>
    <w:rsid w:val="00092B72"/>
    <w:rsid w:val="00093B0B"/>
    <w:rsid w:val="00094260"/>
    <w:rsid w:val="00094D42"/>
    <w:rsid w:val="0009545F"/>
    <w:rsid w:val="000958C7"/>
    <w:rsid w:val="00095AA1"/>
    <w:rsid w:val="00095C59"/>
    <w:rsid w:val="00096392"/>
    <w:rsid w:val="000A0460"/>
    <w:rsid w:val="000A06C9"/>
    <w:rsid w:val="000A116A"/>
    <w:rsid w:val="000A27B4"/>
    <w:rsid w:val="000A27D0"/>
    <w:rsid w:val="000A2871"/>
    <w:rsid w:val="000A3C48"/>
    <w:rsid w:val="000A3FD9"/>
    <w:rsid w:val="000A47E3"/>
    <w:rsid w:val="000A5F9A"/>
    <w:rsid w:val="000A60F1"/>
    <w:rsid w:val="000A6537"/>
    <w:rsid w:val="000A7C8E"/>
    <w:rsid w:val="000B0067"/>
    <w:rsid w:val="000B00C0"/>
    <w:rsid w:val="000B0C94"/>
    <w:rsid w:val="000B10FB"/>
    <w:rsid w:val="000B1F0D"/>
    <w:rsid w:val="000B2AA7"/>
    <w:rsid w:val="000B2FAD"/>
    <w:rsid w:val="000B3267"/>
    <w:rsid w:val="000B4096"/>
    <w:rsid w:val="000B40E8"/>
    <w:rsid w:val="000B430A"/>
    <w:rsid w:val="000B4C27"/>
    <w:rsid w:val="000B55AA"/>
    <w:rsid w:val="000B5907"/>
    <w:rsid w:val="000B5C8C"/>
    <w:rsid w:val="000B5CE0"/>
    <w:rsid w:val="000B5F6B"/>
    <w:rsid w:val="000B6478"/>
    <w:rsid w:val="000B6584"/>
    <w:rsid w:val="000B794E"/>
    <w:rsid w:val="000B7AA9"/>
    <w:rsid w:val="000C013F"/>
    <w:rsid w:val="000C1E0C"/>
    <w:rsid w:val="000C1E5C"/>
    <w:rsid w:val="000C2D2F"/>
    <w:rsid w:val="000C2E31"/>
    <w:rsid w:val="000C40B9"/>
    <w:rsid w:val="000C518B"/>
    <w:rsid w:val="000C588F"/>
    <w:rsid w:val="000C5AAB"/>
    <w:rsid w:val="000C5F7A"/>
    <w:rsid w:val="000C62E3"/>
    <w:rsid w:val="000C64EE"/>
    <w:rsid w:val="000C7008"/>
    <w:rsid w:val="000C70F9"/>
    <w:rsid w:val="000C741C"/>
    <w:rsid w:val="000C75A0"/>
    <w:rsid w:val="000C770B"/>
    <w:rsid w:val="000C7828"/>
    <w:rsid w:val="000C7FE1"/>
    <w:rsid w:val="000D11A1"/>
    <w:rsid w:val="000D1EFC"/>
    <w:rsid w:val="000D45F0"/>
    <w:rsid w:val="000D5197"/>
    <w:rsid w:val="000D61D8"/>
    <w:rsid w:val="000D62A0"/>
    <w:rsid w:val="000D63B3"/>
    <w:rsid w:val="000E0209"/>
    <w:rsid w:val="000E0B5C"/>
    <w:rsid w:val="000E0EA5"/>
    <w:rsid w:val="000E0F19"/>
    <w:rsid w:val="000E21B7"/>
    <w:rsid w:val="000E225E"/>
    <w:rsid w:val="000E2746"/>
    <w:rsid w:val="000E3090"/>
    <w:rsid w:val="000E3570"/>
    <w:rsid w:val="000E5EC9"/>
    <w:rsid w:val="000E7088"/>
    <w:rsid w:val="000F03F6"/>
    <w:rsid w:val="000F062D"/>
    <w:rsid w:val="000F1810"/>
    <w:rsid w:val="000F38B6"/>
    <w:rsid w:val="000F3BDD"/>
    <w:rsid w:val="000F5265"/>
    <w:rsid w:val="000F6295"/>
    <w:rsid w:val="000F6FA2"/>
    <w:rsid w:val="001014CB"/>
    <w:rsid w:val="0010171C"/>
    <w:rsid w:val="00101E89"/>
    <w:rsid w:val="00101FB1"/>
    <w:rsid w:val="00102E0C"/>
    <w:rsid w:val="0010328B"/>
    <w:rsid w:val="0010390C"/>
    <w:rsid w:val="001042EB"/>
    <w:rsid w:val="00105320"/>
    <w:rsid w:val="0010574D"/>
    <w:rsid w:val="00105CC0"/>
    <w:rsid w:val="00105DA3"/>
    <w:rsid w:val="00106137"/>
    <w:rsid w:val="001063BB"/>
    <w:rsid w:val="00106646"/>
    <w:rsid w:val="0010738D"/>
    <w:rsid w:val="001073DA"/>
    <w:rsid w:val="001073F6"/>
    <w:rsid w:val="0010767C"/>
    <w:rsid w:val="001106F6"/>
    <w:rsid w:val="00110D5C"/>
    <w:rsid w:val="00111489"/>
    <w:rsid w:val="00111C7F"/>
    <w:rsid w:val="0011229C"/>
    <w:rsid w:val="0011297E"/>
    <w:rsid w:val="00113DC0"/>
    <w:rsid w:val="00113DE9"/>
    <w:rsid w:val="001169DC"/>
    <w:rsid w:val="00116B89"/>
    <w:rsid w:val="0011707E"/>
    <w:rsid w:val="0011789C"/>
    <w:rsid w:val="001208D8"/>
    <w:rsid w:val="001220C5"/>
    <w:rsid w:val="00122459"/>
    <w:rsid w:val="0012293E"/>
    <w:rsid w:val="00122DC5"/>
    <w:rsid w:val="00122E15"/>
    <w:rsid w:val="00122E36"/>
    <w:rsid w:val="00123F4C"/>
    <w:rsid w:val="00124266"/>
    <w:rsid w:val="00125743"/>
    <w:rsid w:val="001260D4"/>
    <w:rsid w:val="0012645F"/>
    <w:rsid w:val="00126A7B"/>
    <w:rsid w:val="00127386"/>
    <w:rsid w:val="00127E01"/>
    <w:rsid w:val="00130085"/>
    <w:rsid w:val="00130802"/>
    <w:rsid w:val="00131E4A"/>
    <w:rsid w:val="00131EF2"/>
    <w:rsid w:val="00132096"/>
    <w:rsid w:val="001329ED"/>
    <w:rsid w:val="00132AE8"/>
    <w:rsid w:val="00133395"/>
    <w:rsid w:val="00133A7A"/>
    <w:rsid w:val="0013468A"/>
    <w:rsid w:val="0013558D"/>
    <w:rsid w:val="00135CF7"/>
    <w:rsid w:val="001363DB"/>
    <w:rsid w:val="00136985"/>
    <w:rsid w:val="001373C9"/>
    <w:rsid w:val="001375DC"/>
    <w:rsid w:val="0013792D"/>
    <w:rsid w:val="00140337"/>
    <w:rsid w:val="00141312"/>
    <w:rsid w:val="00141890"/>
    <w:rsid w:val="00141D99"/>
    <w:rsid w:val="00142345"/>
    <w:rsid w:val="00142431"/>
    <w:rsid w:val="00142596"/>
    <w:rsid w:val="001428C6"/>
    <w:rsid w:val="001428E6"/>
    <w:rsid w:val="00142B38"/>
    <w:rsid w:val="00142F66"/>
    <w:rsid w:val="00144154"/>
    <w:rsid w:val="00144228"/>
    <w:rsid w:val="001445AF"/>
    <w:rsid w:val="00144DC0"/>
    <w:rsid w:val="00145F6C"/>
    <w:rsid w:val="001466B0"/>
    <w:rsid w:val="00147CCD"/>
    <w:rsid w:val="00150448"/>
    <w:rsid w:val="00150551"/>
    <w:rsid w:val="0015082A"/>
    <w:rsid w:val="00151218"/>
    <w:rsid w:val="001513AD"/>
    <w:rsid w:val="00152D34"/>
    <w:rsid w:val="00152E67"/>
    <w:rsid w:val="00153AD8"/>
    <w:rsid w:val="00154637"/>
    <w:rsid w:val="001547B6"/>
    <w:rsid w:val="00154DA2"/>
    <w:rsid w:val="00155390"/>
    <w:rsid w:val="00156C7F"/>
    <w:rsid w:val="00156E1D"/>
    <w:rsid w:val="0016082D"/>
    <w:rsid w:val="0016089D"/>
    <w:rsid w:val="00160991"/>
    <w:rsid w:val="00160A57"/>
    <w:rsid w:val="001617E4"/>
    <w:rsid w:val="001627EF"/>
    <w:rsid w:val="00162A7B"/>
    <w:rsid w:val="0016354C"/>
    <w:rsid w:val="0016368C"/>
    <w:rsid w:val="00163BEF"/>
    <w:rsid w:val="00163F32"/>
    <w:rsid w:val="001644F7"/>
    <w:rsid w:val="00164A14"/>
    <w:rsid w:val="00164AAC"/>
    <w:rsid w:val="00164DF1"/>
    <w:rsid w:val="001652F7"/>
    <w:rsid w:val="00166671"/>
    <w:rsid w:val="00166AAA"/>
    <w:rsid w:val="00166F0F"/>
    <w:rsid w:val="00167B18"/>
    <w:rsid w:val="00167CD7"/>
    <w:rsid w:val="00171F79"/>
    <w:rsid w:val="00172180"/>
    <w:rsid w:val="00172395"/>
    <w:rsid w:val="001725A1"/>
    <w:rsid w:val="001729BC"/>
    <w:rsid w:val="00172B5E"/>
    <w:rsid w:val="0017377B"/>
    <w:rsid w:val="00174509"/>
    <w:rsid w:val="001747A1"/>
    <w:rsid w:val="001755C0"/>
    <w:rsid w:val="00175F68"/>
    <w:rsid w:val="001800D1"/>
    <w:rsid w:val="001803BA"/>
    <w:rsid w:val="00181302"/>
    <w:rsid w:val="0018197C"/>
    <w:rsid w:val="001822D5"/>
    <w:rsid w:val="00182828"/>
    <w:rsid w:val="001837E6"/>
    <w:rsid w:val="001844D1"/>
    <w:rsid w:val="00184862"/>
    <w:rsid w:val="00184A0A"/>
    <w:rsid w:val="00184AE5"/>
    <w:rsid w:val="00184FB3"/>
    <w:rsid w:val="001850DA"/>
    <w:rsid w:val="001861DE"/>
    <w:rsid w:val="00186C41"/>
    <w:rsid w:val="001871BF"/>
    <w:rsid w:val="00190133"/>
    <w:rsid w:val="001901BF"/>
    <w:rsid w:val="00190231"/>
    <w:rsid w:val="0019030C"/>
    <w:rsid w:val="0019059B"/>
    <w:rsid w:val="001909A0"/>
    <w:rsid w:val="00191092"/>
    <w:rsid w:val="0019261A"/>
    <w:rsid w:val="00193106"/>
    <w:rsid w:val="001934C4"/>
    <w:rsid w:val="001940F4"/>
    <w:rsid w:val="0019431C"/>
    <w:rsid w:val="001949CE"/>
    <w:rsid w:val="00194C87"/>
    <w:rsid w:val="00194CDF"/>
    <w:rsid w:val="00194D07"/>
    <w:rsid w:val="00195EC9"/>
    <w:rsid w:val="00195EF3"/>
    <w:rsid w:val="001962CB"/>
    <w:rsid w:val="001969B2"/>
    <w:rsid w:val="00196D1F"/>
    <w:rsid w:val="00197071"/>
    <w:rsid w:val="0019792F"/>
    <w:rsid w:val="00197962"/>
    <w:rsid w:val="001A014B"/>
    <w:rsid w:val="001A1621"/>
    <w:rsid w:val="001A17B8"/>
    <w:rsid w:val="001A1F1F"/>
    <w:rsid w:val="001A4436"/>
    <w:rsid w:val="001A4878"/>
    <w:rsid w:val="001A4EB4"/>
    <w:rsid w:val="001A554B"/>
    <w:rsid w:val="001A59EB"/>
    <w:rsid w:val="001A5ACC"/>
    <w:rsid w:val="001A5D17"/>
    <w:rsid w:val="001A67B3"/>
    <w:rsid w:val="001A6C9F"/>
    <w:rsid w:val="001A6D9C"/>
    <w:rsid w:val="001A6DFF"/>
    <w:rsid w:val="001A7F6A"/>
    <w:rsid w:val="001B08CD"/>
    <w:rsid w:val="001B09D8"/>
    <w:rsid w:val="001B12F6"/>
    <w:rsid w:val="001B1944"/>
    <w:rsid w:val="001B1B0F"/>
    <w:rsid w:val="001B2BAB"/>
    <w:rsid w:val="001B2F0E"/>
    <w:rsid w:val="001B30FB"/>
    <w:rsid w:val="001B3A08"/>
    <w:rsid w:val="001B3AAD"/>
    <w:rsid w:val="001B4331"/>
    <w:rsid w:val="001B48C1"/>
    <w:rsid w:val="001B53A2"/>
    <w:rsid w:val="001B53E3"/>
    <w:rsid w:val="001B54C8"/>
    <w:rsid w:val="001B57DD"/>
    <w:rsid w:val="001B588F"/>
    <w:rsid w:val="001B5BCF"/>
    <w:rsid w:val="001B5ED6"/>
    <w:rsid w:val="001B610D"/>
    <w:rsid w:val="001B6E1B"/>
    <w:rsid w:val="001B7797"/>
    <w:rsid w:val="001C3888"/>
    <w:rsid w:val="001C3CFF"/>
    <w:rsid w:val="001C4EF8"/>
    <w:rsid w:val="001C547A"/>
    <w:rsid w:val="001C6F82"/>
    <w:rsid w:val="001C72E9"/>
    <w:rsid w:val="001C7887"/>
    <w:rsid w:val="001D0352"/>
    <w:rsid w:val="001D036B"/>
    <w:rsid w:val="001D0575"/>
    <w:rsid w:val="001D09E7"/>
    <w:rsid w:val="001D11B3"/>
    <w:rsid w:val="001D11DC"/>
    <w:rsid w:val="001D14D9"/>
    <w:rsid w:val="001D162E"/>
    <w:rsid w:val="001D2CB8"/>
    <w:rsid w:val="001D4BE5"/>
    <w:rsid w:val="001D5BB1"/>
    <w:rsid w:val="001D5ED4"/>
    <w:rsid w:val="001D6FF5"/>
    <w:rsid w:val="001D7890"/>
    <w:rsid w:val="001D7F0A"/>
    <w:rsid w:val="001D7F8B"/>
    <w:rsid w:val="001E006A"/>
    <w:rsid w:val="001E016E"/>
    <w:rsid w:val="001E1210"/>
    <w:rsid w:val="001E129A"/>
    <w:rsid w:val="001E12D3"/>
    <w:rsid w:val="001E30E9"/>
    <w:rsid w:val="001E3329"/>
    <w:rsid w:val="001E3403"/>
    <w:rsid w:val="001E3521"/>
    <w:rsid w:val="001E4678"/>
    <w:rsid w:val="001E4783"/>
    <w:rsid w:val="001E47E3"/>
    <w:rsid w:val="001E49CD"/>
    <w:rsid w:val="001E4F20"/>
    <w:rsid w:val="001E5F02"/>
    <w:rsid w:val="001E7993"/>
    <w:rsid w:val="001E7D1E"/>
    <w:rsid w:val="001F07CE"/>
    <w:rsid w:val="001F0EE9"/>
    <w:rsid w:val="001F2F15"/>
    <w:rsid w:val="001F3243"/>
    <w:rsid w:val="001F335C"/>
    <w:rsid w:val="001F3407"/>
    <w:rsid w:val="001F3B42"/>
    <w:rsid w:val="001F3F43"/>
    <w:rsid w:val="001F46B9"/>
    <w:rsid w:val="001F4774"/>
    <w:rsid w:val="001F6276"/>
    <w:rsid w:val="001F6F3D"/>
    <w:rsid w:val="001F70B1"/>
    <w:rsid w:val="001F732C"/>
    <w:rsid w:val="001F74EC"/>
    <w:rsid w:val="001F79DA"/>
    <w:rsid w:val="001F7DAD"/>
    <w:rsid w:val="0020001C"/>
    <w:rsid w:val="0020088F"/>
    <w:rsid w:val="00200DF2"/>
    <w:rsid w:val="002019D2"/>
    <w:rsid w:val="00201F66"/>
    <w:rsid w:val="00201FB8"/>
    <w:rsid w:val="0020203D"/>
    <w:rsid w:val="00202132"/>
    <w:rsid w:val="002027F9"/>
    <w:rsid w:val="00203364"/>
    <w:rsid w:val="00203A86"/>
    <w:rsid w:val="002043CF"/>
    <w:rsid w:val="00204591"/>
    <w:rsid w:val="002047B5"/>
    <w:rsid w:val="00204FDD"/>
    <w:rsid w:val="002062A6"/>
    <w:rsid w:val="0020793C"/>
    <w:rsid w:val="0021062C"/>
    <w:rsid w:val="002107A3"/>
    <w:rsid w:val="002114FD"/>
    <w:rsid w:val="00211C08"/>
    <w:rsid w:val="00212440"/>
    <w:rsid w:val="002124C8"/>
    <w:rsid w:val="00212C5E"/>
    <w:rsid w:val="00213240"/>
    <w:rsid w:val="0021384B"/>
    <w:rsid w:val="00214171"/>
    <w:rsid w:val="00214242"/>
    <w:rsid w:val="00214385"/>
    <w:rsid w:val="00214AA6"/>
    <w:rsid w:val="00214B1F"/>
    <w:rsid w:val="002154B3"/>
    <w:rsid w:val="002162C2"/>
    <w:rsid w:val="00217B7E"/>
    <w:rsid w:val="00220DCA"/>
    <w:rsid w:val="00220F89"/>
    <w:rsid w:val="002217EA"/>
    <w:rsid w:val="002224CE"/>
    <w:rsid w:val="00222AC8"/>
    <w:rsid w:val="00223559"/>
    <w:rsid w:val="00223DE2"/>
    <w:rsid w:val="002240A0"/>
    <w:rsid w:val="0022438D"/>
    <w:rsid w:val="002246BB"/>
    <w:rsid w:val="0022509A"/>
    <w:rsid w:val="00225697"/>
    <w:rsid w:val="00226992"/>
    <w:rsid w:val="00226A2F"/>
    <w:rsid w:val="00227CC3"/>
    <w:rsid w:val="00227CC6"/>
    <w:rsid w:val="00230A6D"/>
    <w:rsid w:val="00230EE8"/>
    <w:rsid w:val="002317F0"/>
    <w:rsid w:val="002321AD"/>
    <w:rsid w:val="002338E1"/>
    <w:rsid w:val="00234498"/>
    <w:rsid w:val="00234970"/>
    <w:rsid w:val="00234D6F"/>
    <w:rsid w:val="0023588C"/>
    <w:rsid w:val="00235AF5"/>
    <w:rsid w:val="00235EDD"/>
    <w:rsid w:val="00236779"/>
    <w:rsid w:val="00236A1E"/>
    <w:rsid w:val="00236BD7"/>
    <w:rsid w:val="002371BC"/>
    <w:rsid w:val="00237210"/>
    <w:rsid w:val="0023782D"/>
    <w:rsid w:val="00240D04"/>
    <w:rsid w:val="00242207"/>
    <w:rsid w:val="002429BC"/>
    <w:rsid w:val="00243204"/>
    <w:rsid w:val="0024372F"/>
    <w:rsid w:val="00243A2E"/>
    <w:rsid w:val="00243EEA"/>
    <w:rsid w:val="0024406D"/>
    <w:rsid w:val="0024425F"/>
    <w:rsid w:val="002443F5"/>
    <w:rsid w:val="00244593"/>
    <w:rsid w:val="00246314"/>
    <w:rsid w:val="002463D2"/>
    <w:rsid w:val="002468D4"/>
    <w:rsid w:val="002471FA"/>
    <w:rsid w:val="002478B0"/>
    <w:rsid w:val="002501CA"/>
    <w:rsid w:val="0025074B"/>
    <w:rsid w:val="00250C89"/>
    <w:rsid w:val="00250E38"/>
    <w:rsid w:val="00251456"/>
    <w:rsid w:val="0025193D"/>
    <w:rsid w:val="00251E00"/>
    <w:rsid w:val="0025302B"/>
    <w:rsid w:val="00253704"/>
    <w:rsid w:val="00253789"/>
    <w:rsid w:val="00254A50"/>
    <w:rsid w:val="00255AB3"/>
    <w:rsid w:val="00255B1B"/>
    <w:rsid w:val="00256956"/>
    <w:rsid w:val="00256A42"/>
    <w:rsid w:val="002579EC"/>
    <w:rsid w:val="00257A6C"/>
    <w:rsid w:val="00257ECE"/>
    <w:rsid w:val="00260C37"/>
    <w:rsid w:val="00260F84"/>
    <w:rsid w:val="00262A39"/>
    <w:rsid w:val="0026374C"/>
    <w:rsid w:val="002637C2"/>
    <w:rsid w:val="0026430E"/>
    <w:rsid w:val="002643E6"/>
    <w:rsid w:val="0026467A"/>
    <w:rsid w:val="00264B13"/>
    <w:rsid w:val="00264CA8"/>
    <w:rsid w:val="00264CF0"/>
    <w:rsid w:val="00265E59"/>
    <w:rsid w:val="002663B1"/>
    <w:rsid w:val="002668A8"/>
    <w:rsid w:val="00266D9C"/>
    <w:rsid w:val="00267A6C"/>
    <w:rsid w:val="002706C3"/>
    <w:rsid w:val="00270CD6"/>
    <w:rsid w:val="00270F8B"/>
    <w:rsid w:val="0027179E"/>
    <w:rsid w:val="002718F8"/>
    <w:rsid w:val="00271B74"/>
    <w:rsid w:val="002735B2"/>
    <w:rsid w:val="0027363A"/>
    <w:rsid w:val="00273E54"/>
    <w:rsid w:val="00274429"/>
    <w:rsid w:val="002748E2"/>
    <w:rsid w:val="00274E83"/>
    <w:rsid w:val="00275072"/>
    <w:rsid w:val="002751B5"/>
    <w:rsid w:val="00275344"/>
    <w:rsid w:val="00275D91"/>
    <w:rsid w:val="00276721"/>
    <w:rsid w:val="00277221"/>
    <w:rsid w:val="00280135"/>
    <w:rsid w:val="00280428"/>
    <w:rsid w:val="00280464"/>
    <w:rsid w:val="00280DCC"/>
    <w:rsid w:val="00280F05"/>
    <w:rsid w:val="00282CD5"/>
    <w:rsid w:val="00282FA8"/>
    <w:rsid w:val="00283B7C"/>
    <w:rsid w:val="00283CCC"/>
    <w:rsid w:val="0028427B"/>
    <w:rsid w:val="00284492"/>
    <w:rsid w:val="00284ED2"/>
    <w:rsid w:val="00285F41"/>
    <w:rsid w:val="00286738"/>
    <w:rsid w:val="0028691A"/>
    <w:rsid w:val="00286FAF"/>
    <w:rsid w:val="002877E0"/>
    <w:rsid w:val="0028787F"/>
    <w:rsid w:val="0029058B"/>
    <w:rsid w:val="0029168F"/>
    <w:rsid w:val="00292645"/>
    <w:rsid w:val="00294330"/>
    <w:rsid w:val="00294991"/>
    <w:rsid w:val="00294F83"/>
    <w:rsid w:val="0029524F"/>
    <w:rsid w:val="002954B6"/>
    <w:rsid w:val="00295A07"/>
    <w:rsid w:val="00295C9E"/>
    <w:rsid w:val="00296B69"/>
    <w:rsid w:val="00297DCE"/>
    <w:rsid w:val="002A0858"/>
    <w:rsid w:val="002A0A9A"/>
    <w:rsid w:val="002A0B3A"/>
    <w:rsid w:val="002A1057"/>
    <w:rsid w:val="002A1516"/>
    <w:rsid w:val="002A25EF"/>
    <w:rsid w:val="002A2B35"/>
    <w:rsid w:val="002A2D8F"/>
    <w:rsid w:val="002A3533"/>
    <w:rsid w:val="002A3A3A"/>
    <w:rsid w:val="002A4EC3"/>
    <w:rsid w:val="002A588A"/>
    <w:rsid w:val="002A7832"/>
    <w:rsid w:val="002A7943"/>
    <w:rsid w:val="002A7BCA"/>
    <w:rsid w:val="002B24B7"/>
    <w:rsid w:val="002B2544"/>
    <w:rsid w:val="002B267F"/>
    <w:rsid w:val="002B3921"/>
    <w:rsid w:val="002B3BAE"/>
    <w:rsid w:val="002B450B"/>
    <w:rsid w:val="002B453B"/>
    <w:rsid w:val="002B4D27"/>
    <w:rsid w:val="002B5D19"/>
    <w:rsid w:val="002B5D41"/>
    <w:rsid w:val="002B65A2"/>
    <w:rsid w:val="002B6F3E"/>
    <w:rsid w:val="002C04EB"/>
    <w:rsid w:val="002C0D6A"/>
    <w:rsid w:val="002C1326"/>
    <w:rsid w:val="002C20B2"/>
    <w:rsid w:val="002C223F"/>
    <w:rsid w:val="002C27C6"/>
    <w:rsid w:val="002C2930"/>
    <w:rsid w:val="002C2EBA"/>
    <w:rsid w:val="002C31C2"/>
    <w:rsid w:val="002C4921"/>
    <w:rsid w:val="002C5118"/>
    <w:rsid w:val="002C67F4"/>
    <w:rsid w:val="002C6AB6"/>
    <w:rsid w:val="002C6F0E"/>
    <w:rsid w:val="002C73FB"/>
    <w:rsid w:val="002C75C0"/>
    <w:rsid w:val="002C7604"/>
    <w:rsid w:val="002C7AA6"/>
    <w:rsid w:val="002C7BDE"/>
    <w:rsid w:val="002D02A1"/>
    <w:rsid w:val="002D0963"/>
    <w:rsid w:val="002D0989"/>
    <w:rsid w:val="002D09DF"/>
    <w:rsid w:val="002D11B5"/>
    <w:rsid w:val="002D1D57"/>
    <w:rsid w:val="002D1D72"/>
    <w:rsid w:val="002D1F0E"/>
    <w:rsid w:val="002D2384"/>
    <w:rsid w:val="002D2503"/>
    <w:rsid w:val="002D25F3"/>
    <w:rsid w:val="002D2E2E"/>
    <w:rsid w:val="002D2FE2"/>
    <w:rsid w:val="002D369E"/>
    <w:rsid w:val="002D409F"/>
    <w:rsid w:val="002D4973"/>
    <w:rsid w:val="002D4A91"/>
    <w:rsid w:val="002D5680"/>
    <w:rsid w:val="002D6C9F"/>
    <w:rsid w:val="002D7588"/>
    <w:rsid w:val="002D786B"/>
    <w:rsid w:val="002E0324"/>
    <w:rsid w:val="002E0B44"/>
    <w:rsid w:val="002E0D5C"/>
    <w:rsid w:val="002E0F36"/>
    <w:rsid w:val="002E11A2"/>
    <w:rsid w:val="002E276E"/>
    <w:rsid w:val="002E2A4A"/>
    <w:rsid w:val="002E3E88"/>
    <w:rsid w:val="002E42DE"/>
    <w:rsid w:val="002E50CA"/>
    <w:rsid w:val="002E5B4A"/>
    <w:rsid w:val="002E5C7F"/>
    <w:rsid w:val="002E6364"/>
    <w:rsid w:val="002E7995"/>
    <w:rsid w:val="002F0D89"/>
    <w:rsid w:val="002F15C2"/>
    <w:rsid w:val="002F1660"/>
    <w:rsid w:val="002F18A3"/>
    <w:rsid w:val="002F1C60"/>
    <w:rsid w:val="002F1C9E"/>
    <w:rsid w:val="002F269D"/>
    <w:rsid w:val="002F2B0B"/>
    <w:rsid w:val="002F2D03"/>
    <w:rsid w:val="002F30C8"/>
    <w:rsid w:val="002F34BE"/>
    <w:rsid w:val="002F36BD"/>
    <w:rsid w:val="002F421C"/>
    <w:rsid w:val="002F4347"/>
    <w:rsid w:val="002F4A27"/>
    <w:rsid w:val="002F4A2C"/>
    <w:rsid w:val="002F6898"/>
    <w:rsid w:val="002F714E"/>
    <w:rsid w:val="002F785B"/>
    <w:rsid w:val="002F7BE8"/>
    <w:rsid w:val="00301120"/>
    <w:rsid w:val="00301CD6"/>
    <w:rsid w:val="00302059"/>
    <w:rsid w:val="003026D4"/>
    <w:rsid w:val="0030340B"/>
    <w:rsid w:val="0030397B"/>
    <w:rsid w:val="00303D22"/>
    <w:rsid w:val="003044A8"/>
    <w:rsid w:val="0030470E"/>
    <w:rsid w:val="00304863"/>
    <w:rsid w:val="003048A3"/>
    <w:rsid w:val="00304A2B"/>
    <w:rsid w:val="00304B0E"/>
    <w:rsid w:val="00305DDC"/>
    <w:rsid w:val="00306781"/>
    <w:rsid w:val="0030699C"/>
    <w:rsid w:val="003071C1"/>
    <w:rsid w:val="003107E7"/>
    <w:rsid w:val="00310969"/>
    <w:rsid w:val="00310D85"/>
    <w:rsid w:val="00311BAD"/>
    <w:rsid w:val="00311F4D"/>
    <w:rsid w:val="003120AA"/>
    <w:rsid w:val="003129AC"/>
    <w:rsid w:val="00312A26"/>
    <w:rsid w:val="00312C6F"/>
    <w:rsid w:val="00313006"/>
    <w:rsid w:val="00314673"/>
    <w:rsid w:val="0031479C"/>
    <w:rsid w:val="00315815"/>
    <w:rsid w:val="003160FA"/>
    <w:rsid w:val="003163C3"/>
    <w:rsid w:val="003167E3"/>
    <w:rsid w:val="0031681B"/>
    <w:rsid w:val="00317A3C"/>
    <w:rsid w:val="00320BA9"/>
    <w:rsid w:val="00320C33"/>
    <w:rsid w:val="00322003"/>
    <w:rsid w:val="003221BB"/>
    <w:rsid w:val="0032225C"/>
    <w:rsid w:val="0032229B"/>
    <w:rsid w:val="00322866"/>
    <w:rsid w:val="003240A8"/>
    <w:rsid w:val="003241B6"/>
    <w:rsid w:val="003244FA"/>
    <w:rsid w:val="00324D89"/>
    <w:rsid w:val="00325986"/>
    <w:rsid w:val="00326170"/>
    <w:rsid w:val="0032631B"/>
    <w:rsid w:val="003269A0"/>
    <w:rsid w:val="00326CCC"/>
    <w:rsid w:val="00326EF0"/>
    <w:rsid w:val="003274B8"/>
    <w:rsid w:val="00327653"/>
    <w:rsid w:val="003301E6"/>
    <w:rsid w:val="003315AE"/>
    <w:rsid w:val="00331DF1"/>
    <w:rsid w:val="00333610"/>
    <w:rsid w:val="00333696"/>
    <w:rsid w:val="00333CEF"/>
    <w:rsid w:val="00334FBD"/>
    <w:rsid w:val="00335AB8"/>
    <w:rsid w:val="00335FA8"/>
    <w:rsid w:val="00336097"/>
    <w:rsid w:val="00336C7D"/>
    <w:rsid w:val="00337612"/>
    <w:rsid w:val="003377C6"/>
    <w:rsid w:val="003379B2"/>
    <w:rsid w:val="00337FD0"/>
    <w:rsid w:val="00337FF0"/>
    <w:rsid w:val="00340F8F"/>
    <w:rsid w:val="00342401"/>
    <w:rsid w:val="00343122"/>
    <w:rsid w:val="0034346E"/>
    <w:rsid w:val="00343D4B"/>
    <w:rsid w:val="0034465A"/>
    <w:rsid w:val="003447A1"/>
    <w:rsid w:val="003450A1"/>
    <w:rsid w:val="00345A1C"/>
    <w:rsid w:val="003466E6"/>
    <w:rsid w:val="00346C57"/>
    <w:rsid w:val="00350162"/>
    <w:rsid w:val="00350D9F"/>
    <w:rsid w:val="0035127C"/>
    <w:rsid w:val="003512FC"/>
    <w:rsid w:val="0035192D"/>
    <w:rsid w:val="003522FD"/>
    <w:rsid w:val="00352BE5"/>
    <w:rsid w:val="00352D52"/>
    <w:rsid w:val="003539A5"/>
    <w:rsid w:val="00353BDB"/>
    <w:rsid w:val="00353D0E"/>
    <w:rsid w:val="00354D76"/>
    <w:rsid w:val="00355B86"/>
    <w:rsid w:val="00355B8B"/>
    <w:rsid w:val="0035614C"/>
    <w:rsid w:val="00356D76"/>
    <w:rsid w:val="0035753F"/>
    <w:rsid w:val="00360217"/>
    <w:rsid w:val="003611F5"/>
    <w:rsid w:val="003612F4"/>
    <w:rsid w:val="003613E7"/>
    <w:rsid w:val="00361E9F"/>
    <w:rsid w:val="00361FB0"/>
    <w:rsid w:val="00362655"/>
    <w:rsid w:val="003626CA"/>
    <w:rsid w:val="0036272E"/>
    <w:rsid w:val="003630A8"/>
    <w:rsid w:val="003641B4"/>
    <w:rsid w:val="0036460F"/>
    <w:rsid w:val="00365001"/>
    <w:rsid w:val="0036509E"/>
    <w:rsid w:val="003658FD"/>
    <w:rsid w:val="00365AAD"/>
    <w:rsid w:val="00365F4B"/>
    <w:rsid w:val="00366388"/>
    <w:rsid w:val="00366C6F"/>
    <w:rsid w:val="00367194"/>
    <w:rsid w:val="003712FE"/>
    <w:rsid w:val="003716BA"/>
    <w:rsid w:val="00371B07"/>
    <w:rsid w:val="003721CB"/>
    <w:rsid w:val="00373528"/>
    <w:rsid w:val="003738B8"/>
    <w:rsid w:val="00373CD9"/>
    <w:rsid w:val="00375EB8"/>
    <w:rsid w:val="003766FC"/>
    <w:rsid w:val="0037686E"/>
    <w:rsid w:val="00376D50"/>
    <w:rsid w:val="00377827"/>
    <w:rsid w:val="003801DE"/>
    <w:rsid w:val="00381276"/>
    <w:rsid w:val="003817DF"/>
    <w:rsid w:val="003819B5"/>
    <w:rsid w:val="003823FF"/>
    <w:rsid w:val="00382BE3"/>
    <w:rsid w:val="00382E68"/>
    <w:rsid w:val="0038363C"/>
    <w:rsid w:val="003836B2"/>
    <w:rsid w:val="003837F6"/>
    <w:rsid w:val="00384025"/>
    <w:rsid w:val="00384E4D"/>
    <w:rsid w:val="00385383"/>
    <w:rsid w:val="00385391"/>
    <w:rsid w:val="0038636D"/>
    <w:rsid w:val="003864F3"/>
    <w:rsid w:val="00386EF9"/>
    <w:rsid w:val="00387393"/>
    <w:rsid w:val="003874B0"/>
    <w:rsid w:val="003875EC"/>
    <w:rsid w:val="00387862"/>
    <w:rsid w:val="003901BD"/>
    <w:rsid w:val="003902CB"/>
    <w:rsid w:val="00390E02"/>
    <w:rsid w:val="003926C8"/>
    <w:rsid w:val="00392B45"/>
    <w:rsid w:val="00393EE9"/>
    <w:rsid w:val="00394EAD"/>
    <w:rsid w:val="00395727"/>
    <w:rsid w:val="003957A5"/>
    <w:rsid w:val="003959AF"/>
    <w:rsid w:val="0039674D"/>
    <w:rsid w:val="00397B3C"/>
    <w:rsid w:val="003A068C"/>
    <w:rsid w:val="003A11FC"/>
    <w:rsid w:val="003A1872"/>
    <w:rsid w:val="003A26DA"/>
    <w:rsid w:val="003A3371"/>
    <w:rsid w:val="003A365E"/>
    <w:rsid w:val="003A36EE"/>
    <w:rsid w:val="003A3925"/>
    <w:rsid w:val="003A4A07"/>
    <w:rsid w:val="003A4C1E"/>
    <w:rsid w:val="003A50B4"/>
    <w:rsid w:val="003A5D2A"/>
    <w:rsid w:val="003A6B87"/>
    <w:rsid w:val="003A6CF5"/>
    <w:rsid w:val="003B157E"/>
    <w:rsid w:val="003B3314"/>
    <w:rsid w:val="003B550B"/>
    <w:rsid w:val="003B55AC"/>
    <w:rsid w:val="003B606F"/>
    <w:rsid w:val="003B6702"/>
    <w:rsid w:val="003B6CF1"/>
    <w:rsid w:val="003B772B"/>
    <w:rsid w:val="003B7CA2"/>
    <w:rsid w:val="003B7CCB"/>
    <w:rsid w:val="003C018C"/>
    <w:rsid w:val="003C01D3"/>
    <w:rsid w:val="003C07C0"/>
    <w:rsid w:val="003C0835"/>
    <w:rsid w:val="003C096F"/>
    <w:rsid w:val="003C0A5D"/>
    <w:rsid w:val="003C1916"/>
    <w:rsid w:val="003C1B59"/>
    <w:rsid w:val="003C2789"/>
    <w:rsid w:val="003C2A64"/>
    <w:rsid w:val="003C2E52"/>
    <w:rsid w:val="003C3969"/>
    <w:rsid w:val="003C46B8"/>
    <w:rsid w:val="003C4C4A"/>
    <w:rsid w:val="003C55BB"/>
    <w:rsid w:val="003C5878"/>
    <w:rsid w:val="003C61A4"/>
    <w:rsid w:val="003C71B2"/>
    <w:rsid w:val="003C7281"/>
    <w:rsid w:val="003C7DC0"/>
    <w:rsid w:val="003D02AA"/>
    <w:rsid w:val="003D05AB"/>
    <w:rsid w:val="003D0A38"/>
    <w:rsid w:val="003D241A"/>
    <w:rsid w:val="003D2455"/>
    <w:rsid w:val="003D2998"/>
    <w:rsid w:val="003D2BC3"/>
    <w:rsid w:val="003D303E"/>
    <w:rsid w:val="003D3C0F"/>
    <w:rsid w:val="003D41A5"/>
    <w:rsid w:val="003D49BE"/>
    <w:rsid w:val="003D4B35"/>
    <w:rsid w:val="003D4DFB"/>
    <w:rsid w:val="003D5423"/>
    <w:rsid w:val="003D5B0B"/>
    <w:rsid w:val="003D5E56"/>
    <w:rsid w:val="003D60DA"/>
    <w:rsid w:val="003D7221"/>
    <w:rsid w:val="003D7BC1"/>
    <w:rsid w:val="003E00C7"/>
    <w:rsid w:val="003E0826"/>
    <w:rsid w:val="003E1661"/>
    <w:rsid w:val="003E178F"/>
    <w:rsid w:val="003E192D"/>
    <w:rsid w:val="003E1EFA"/>
    <w:rsid w:val="003E2AD0"/>
    <w:rsid w:val="003E2D3D"/>
    <w:rsid w:val="003E3492"/>
    <w:rsid w:val="003E3BD7"/>
    <w:rsid w:val="003E477E"/>
    <w:rsid w:val="003E5561"/>
    <w:rsid w:val="003E5B02"/>
    <w:rsid w:val="003E6057"/>
    <w:rsid w:val="003E61C4"/>
    <w:rsid w:val="003E7249"/>
    <w:rsid w:val="003E73C1"/>
    <w:rsid w:val="003E793B"/>
    <w:rsid w:val="003F006E"/>
    <w:rsid w:val="003F1609"/>
    <w:rsid w:val="003F1809"/>
    <w:rsid w:val="003F1FF4"/>
    <w:rsid w:val="003F2269"/>
    <w:rsid w:val="003F2563"/>
    <w:rsid w:val="003F39CA"/>
    <w:rsid w:val="003F45DE"/>
    <w:rsid w:val="003F50AF"/>
    <w:rsid w:val="003F565A"/>
    <w:rsid w:val="003F5CF9"/>
    <w:rsid w:val="003F6397"/>
    <w:rsid w:val="003F6420"/>
    <w:rsid w:val="003F64A5"/>
    <w:rsid w:val="003F65A2"/>
    <w:rsid w:val="003F6FB8"/>
    <w:rsid w:val="003F75F9"/>
    <w:rsid w:val="003F7BEC"/>
    <w:rsid w:val="00401486"/>
    <w:rsid w:val="0040175F"/>
    <w:rsid w:val="00401840"/>
    <w:rsid w:val="00401E63"/>
    <w:rsid w:val="004031C9"/>
    <w:rsid w:val="004031EB"/>
    <w:rsid w:val="00404490"/>
    <w:rsid w:val="004044AC"/>
    <w:rsid w:val="004044AE"/>
    <w:rsid w:val="0040474C"/>
    <w:rsid w:val="00404BDB"/>
    <w:rsid w:val="00405AAD"/>
    <w:rsid w:val="00405F8E"/>
    <w:rsid w:val="00405F9B"/>
    <w:rsid w:val="00406DD6"/>
    <w:rsid w:val="00407018"/>
    <w:rsid w:val="0040728B"/>
    <w:rsid w:val="00407689"/>
    <w:rsid w:val="004077D8"/>
    <w:rsid w:val="00407C14"/>
    <w:rsid w:val="00410E79"/>
    <w:rsid w:val="004121A9"/>
    <w:rsid w:val="004130DD"/>
    <w:rsid w:val="00414334"/>
    <w:rsid w:val="00414A18"/>
    <w:rsid w:val="00414C6A"/>
    <w:rsid w:val="00414C96"/>
    <w:rsid w:val="004152F8"/>
    <w:rsid w:val="0041533E"/>
    <w:rsid w:val="004158EF"/>
    <w:rsid w:val="004161CE"/>
    <w:rsid w:val="00416CEA"/>
    <w:rsid w:val="004176C0"/>
    <w:rsid w:val="004179DF"/>
    <w:rsid w:val="00417D4B"/>
    <w:rsid w:val="00421669"/>
    <w:rsid w:val="0042273E"/>
    <w:rsid w:val="00422C7F"/>
    <w:rsid w:val="00423551"/>
    <w:rsid w:val="004236E2"/>
    <w:rsid w:val="0042446F"/>
    <w:rsid w:val="00424E12"/>
    <w:rsid w:val="00424E41"/>
    <w:rsid w:val="00425328"/>
    <w:rsid w:val="00426D57"/>
    <w:rsid w:val="00427CD6"/>
    <w:rsid w:val="00427F0C"/>
    <w:rsid w:val="004302C8"/>
    <w:rsid w:val="0043152D"/>
    <w:rsid w:val="00431910"/>
    <w:rsid w:val="00432996"/>
    <w:rsid w:val="0043389B"/>
    <w:rsid w:val="00433985"/>
    <w:rsid w:val="0043417C"/>
    <w:rsid w:val="00434272"/>
    <w:rsid w:val="004344A2"/>
    <w:rsid w:val="00434621"/>
    <w:rsid w:val="00435E7F"/>
    <w:rsid w:val="00435EBC"/>
    <w:rsid w:val="004366BF"/>
    <w:rsid w:val="00437496"/>
    <w:rsid w:val="00437B5F"/>
    <w:rsid w:val="00437BBC"/>
    <w:rsid w:val="004403A4"/>
    <w:rsid w:val="00440CA1"/>
    <w:rsid w:val="0044236D"/>
    <w:rsid w:val="0044334D"/>
    <w:rsid w:val="00443DA8"/>
    <w:rsid w:val="00443E1B"/>
    <w:rsid w:val="0044429A"/>
    <w:rsid w:val="00444DFF"/>
    <w:rsid w:val="00445225"/>
    <w:rsid w:val="004471BF"/>
    <w:rsid w:val="0044724B"/>
    <w:rsid w:val="0044732A"/>
    <w:rsid w:val="004475AC"/>
    <w:rsid w:val="00447AA7"/>
    <w:rsid w:val="00450343"/>
    <w:rsid w:val="004503BB"/>
    <w:rsid w:val="004506B0"/>
    <w:rsid w:val="00450C92"/>
    <w:rsid w:val="00451278"/>
    <w:rsid w:val="00451B4D"/>
    <w:rsid w:val="00451BBE"/>
    <w:rsid w:val="004535EF"/>
    <w:rsid w:val="00455389"/>
    <w:rsid w:val="0045657E"/>
    <w:rsid w:val="00456D61"/>
    <w:rsid w:val="004575EF"/>
    <w:rsid w:val="00460C69"/>
    <w:rsid w:val="00460C93"/>
    <w:rsid w:val="004612C5"/>
    <w:rsid w:val="00462065"/>
    <w:rsid w:val="00462102"/>
    <w:rsid w:val="0046219C"/>
    <w:rsid w:val="004623E9"/>
    <w:rsid w:val="00462C09"/>
    <w:rsid w:val="00462FC3"/>
    <w:rsid w:val="00463908"/>
    <w:rsid w:val="00463D3B"/>
    <w:rsid w:val="00463F55"/>
    <w:rsid w:val="00464239"/>
    <w:rsid w:val="00464CE4"/>
    <w:rsid w:val="00465304"/>
    <w:rsid w:val="004656BA"/>
    <w:rsid w:val="00465713"/>
    <w:rsid w:val="004662ED"/>
    <w:rsid w:val="0046670D"/>
    <w:rsid w:val="00466E1B"/>
    <w:rsid w:val="0046770C"/>
    <w:rsid w:val="004677CF"/>
    <w:rsid w:val="004700C5"/>
    <w:rsid w:val="004705CF"/>
    <w:rsid w:val="00470DA1"/>
    <w:rsid w:val="00470F7B"/>
    <w:rsid w:val="00471404"/>
    <w:rsid w:val="00472524"/>
    <w:rsid w:val="00472690"/>
    <w:rsid w:val="004728EA"/>
    <w:rsid w:val="00472944"/>
    <w:rsid w:val="00473216"/>
    <w:rsid w:val="004736D8"/>
    <w:rsid w:val="004743A3"/>
    <w:rsid w:val="00474ED6"/>
    <w:rsid w:val="00475325"/>
    <w:rsid w:val="004755D1"/>
    <w:rsid w:val="004756DD"/>
    <w:rsid w:val="00475928"/>
    <w:rsid w:val="00477DCC"/>
    <w:rsid w:val="004802A6"/>
    <w:rsid w:val="004802E2"/>
    <w:rsid w:val="004804B5"/>
    <w:rsid w:val="00480E34"/>
    <w:rsid w:val="004817F5"/>
    <w:rsid w:val="00481A6F"/>
    <w:rsid w:val="00481B94"/>
    <w:rsid w:val="00481EF2"/>
    <w:rsid w:val="0048353B"/>
    <w:rsid w:val="004837A7"/>
    <w:rsid w:val="004837B2"/>
    <w:rsid w:val="00484111"/>
    <w:rsid w:val="00484972"/>
    <w:rsid w:val="00484A84"/>
    <w:rsid w:val="00485601"/>
    <w:rsid w:val="0048588D"/>
    <w:rsid w:val="00485F8F"/>
    <w:rsid w:val="00486E38"/>
    <w:rsid w:val="00487369"/>
    <w:rsid w:val="004873A9"/>
    <w:rsid w:val="00487648"/>
    <w:rsid w:val="004878AB"/>
    <w:rsid w:val="00487F02"/>
    <w:rsid w:val="00490033"/>
    <w:rsid w:val="00490B46"/>
    <w:rsid w:val="00490B79"/>
    <w:rsid w:val="0049120C"/>
    <w:rsid w:val="00491574"/>
    <w:rsid w:val="004916E6"/>
    <w:rsid w:val="00492A7D"/>
    <w:rsid w:val="00492D1D"/>
    <w:rsid w:val="00492F98"/>
    <w:rsid w:val="00494B25"/>
    <w:rsid w:val="004954AE"/>
    <w:rsid w:val="004954BF"/>
    <w:rsid w:val="00496052"/>
    <w:rsid w:val="00496180"/>
    <w:rsid w:val="004964B0"/>
    <w:rsid w:val="004966F0"/>
    <w:rsid w:val="00497FBA"/>
    <w:rsid w:val="004A14DA"/>
    <w:rsid w:val="004A1FBD"/>
    <w:rsid w:val="004A2007"/>
    <w:rsid w:val="004A3B05"/>
    <w:rsid w:val="004A3C33"/>
    <w:rsid w:val="004A47E1"/>
    <w:rsid w:val="004A49FF"/>
    <w:rsid w:val="004A4DF3"/>
    <w:rsid w:val="004A545E"/>
    <w:rsid w:val="004A54B9"/>
    <w:rsid w:val="004A5871"/>
    <w:rsid w:val="004A5CE1"/>
    <w:rsid w:val="004A6D60"/>
    <w:rsid w:val="004A6E36"/>
    <w:rsid w:val="004A71A7"/>
    <w:rsid w:val="004A7E3A"/>
    <w:rsid w:val="004B00E1"/>
    <w:rsid w:val="004B0F03"/>
    <w:rsid w:val="004B121F"/>
    <w:rsid w:val="004B2041"/>
    <w:rsid w:val="004B25F8"/>
    <w:rsid w:val="004B270B"/>
    <w:rsid w:val="004B2DC8"/>
    <w:rsid w:val="004B4BF1"/>
    <w:rsid w:val="004B505F"/>
    <w:rsid w:val="004B6B77"/>
    <w:rsid w:val="004B6E50"/>
    <w:rsid w:val="004B727A"/>
    <w:rsid w:val="004B770C"/>
    <w:rsid w:val="004B7A63"/>
    <w:rsid w:val="004C0402"/>
    <w:rsid w:val="004C0CF3"/>
    <w:rsid w:val="004C2402"/>
    <w:rsid w:val="004C2B07"/>
    <w:rsid w:val="004C31A8"/>
    <w:rsid w:val="004C3E2C"/>
    <w:rsid w:val="004C3F34"/>
    <w:rsid w:val="004C5384"/>
    <w:rsid w:val="004C587D"/>
    <w:rsid w:val="004C5F87"/>
    <w:rsid w:val="004C6E4B"/>
    <w:rsid w:val="004C6E93"/>
    <w:rsid w:val="004C78D7"/>
    <w:rsid w:val="004C7A77"/>
    <w:rsid w:val="004D0558"/>
    <w:rsid w:val="004D0C36"/>
    <w:rsid w:val="004D0CD2"/>
    <w:rsid w:val="004D0E04"/>
    <w:rsid w:val="004D0EAB"/>
    <w:rsid w:val="004D2DB5"/>
    <w:rsid w:val="004D3614"/>
    <w:rsid w:val="004D3DCF"/>
    <w:rsid w:val="004D3DF7"/>
    <w:rsid w:val="004D4C8D"/>
    <w:rsid w:val="004D5F99"/>
    <w:rsid w:val="004D67A3"/>
    <w:rsid w:val="004D6B3F"/>
    <w:rsid w:val="004D6B5F"/>
    <w:rsid w:val="004D6FF7"/>
    <w:rsid w:val="004D73DE"/>
    <w:rsid w:val="004D76E4"/>
    <w:rsid w:val="004D7B0B"/>
    <w:rsid w:val="004E076B"/>
    <w:rsid w:val="004E078C"/>
    <w:rsid w:val="004E0F01"/>
    <w:rsid w:val="004E147D"/>
    <w:rsid w:val="004E14FC"/>
    <w:rsid w:val="004E153F"/>
    <w:rsid w:val="004E17DF"/>
    <w:rsid w:val="004E1E2E"/>
    <w:rsid w:val="004E211C"/>
    <w:rsid w:val="004E2A26"/>
    <w:rsid w:val="004E4082"/>
    <w:rsid w:val="004E4088"/>
    <w:rsid w:val="004E4C30"/>
    <w:rsid w:val="004E5B73"/>
    <w:rsid w:val="004E6F88"/>
    <w:rsid w:val="004E6FBD"/>
    <w:rsid w:val="004E74BA"/>
    <w:rsid w:val="004E76F5"/>
    <w:rsid w:val="004F08E2"/>
    <w:rsid w:val="004F0913"/>
    <w:rsid w:val="004F0E41"/>
    <w:rsid w:val="004F2FAC"/>
    <w:rsid w:val="004F54E4"/>
    <w:rsid w:val="004F5E68"/>
    <w:rsid w:val="004F603B"/>
    <w:rsid w:val="004F6787"/>
    <w:rsid w:val="004F69AA"/>
    <w:rsid w:val="004F7443"/>
    <w:rsid w:val="004F744D"/>
    <w:rsid w:val="004F7A83"/>
    <w:rsid w:val="0050091E"/>
    <w:rsid w:val="005009F5"/>
    <w:rsid w:val="00502A27"/>
    <w:rsid w:val="00502F03"/>
    <w:rsid w:val="00502FD4"/>
    <w:rsid w:val="005031AF"/>
    <w:rsid w:val="00503DAA"/>
    <w:rsid w:val="005049EB"/>
    <w:rsid w:val="00504ADD"/>
    <w:rsid w:val="0050594E"/>
    <w:rsid w:val="00505A31"/>
    <w:rsid w:val="00505D4E"/>
    <w:rsid w:val="005068CE"/>
    <w:rsid w:val="00506B5F"/>
    <w:rsid w:val="005074B1"/>
    <w:rsid w:val="00507711"/>
    <w:rsid w:val="00510259"/>
    <w:rsid w:val="00511095"/>
    <w:rsid w:val="005110F4"/>
    <w:rsid w:val="00511802"/>
    <w:rsid w:val="00512584"/>
    <w:rsid w:val="005127D5"/>
    <w:rsid w:val="00513E59"/>
    <w:rsid w:val="00514156"/>
    <w:rsid w:val="0051439E"/>
    <w:rsid w:val="00514700"/>
    <w:rsid w:val="00514839"/>
    <w:rsid w:val="0051483E"/>
    <w:rsid w:val="00515E75"/>
    <w:rsid w:val="005166AA"/>
    <w:rsid w:val="00517C36"/>
    <w:rsid w:val="00521286"/>
    <w:rsid w:val="005216B9"/>
    <w:rsid w:val="005228CF"/>
    <w:rsid w:val="0052308F"/>
    <w:rsid w:val="00524055"/>
    <w:rsid w:val="0052444F"/>
    <w:rsid w:val="0052465B"/>
    <w:rsid w:val="00524B41"/>
    <w:rsid w:val="00524B6E"/>
    <w:rsid w:val="00524E38"/>
    <w:rsid w:val="0052527F"/>
    <w:rsid w:val="00525F9A"/>
    <w:rsid w:val="00527BEE"/>
    <w:rsid w:val="00530BF4"/>
    <w:rsid w:val="00530C0D"/>
    <w:rsid w:val="00530D40"/>
    <w:rsid w:val="00530DE6"/>
    <w:rsid w:val="005314E0"/>
    <w:rsid w:val="005317FA"/>
    <w:rsid w:val="00532134"/>
    <w:rsid w:val="0053216E"/>
    <w:rsid w:val="005323FD"/>
    <w:rsid w:val="005324F5"/>
    <w:rsid w:val="005325D8"/>
    <w:rsid w:val="00532B7A"/>
    <w:rsid w:val="00532B81"/>
    <w:rsid w:val="005332B5"/>
    <w:rsid w:val="00533A6C"/>
    <w:rsid w:val="005355E3"/>
    <w:rsid w:val="00536FEF"/>
    <w:rsid w:val="00540074"/>
    <w:rsid w:val="00540912"/>
    <w:rsid w:val="00540B0F"/>
    <w:rsid w:val="00541725"/>
    <w:rsid w:val="0054216F"/>
    <w:rsid w:val="00542226"/>
    <w:rsid w:val="00543060"/>
    <w:rsid w:val="00543154"/>
    <w:rsid w:val="00545648"/>
    <w:rsid w:val="00545C00"/>
    <w:rsid w:val="005461C8"/>
    <w:rsid w:val="005466F2"/>
    <w:rsid w:val="00546A3E"/>
    <w:rsid w:val="00547640"/>
    <w:rsid w:val="00550E7D"/>
    <w:rsid w:val="00550F0A"/>
    <w:rsid w:val="00553DCF"/>
    <w:rsid w:val="005553C5"/>
    <w:rsid w:val="005563BE"/>
    <w:rsid w:val="00556F58"/>
    <w:rsid w:val="00556F8A"/>
    <w:rsid w:val="005578E9"/>
    <w:rsid w:val="00557ECB"/>
    <w:rsid w:val="00557FFD"/>
    <w:rsid w:val="00560504"/>
    <w:rsid w:val="00560A58"/>
    <w:rsid w:val="00560E1C"/>
    <w:rsid w:val="00561496"/>
    <w:rsid w:val="0056203E"/>
    <w:rsid w:val="0056235A"/>
    <w:rsid w:val="005626B6"/>
    <w:rsid w:val="0056357E"/>
    <w:rsid w:val="00563B08"/>
    <w:rsid w:val="005658B0"/>
    <w:rsid w:val="00565DAA"/>
    <w:rsid w:val="0056647E"/>
    <w:rsid w:val="00566AA3"/>
    <w:rsid w:val="00566D17"/>
    <w:rsid w:val="005670B8"/>
    <w:rsid w:val="005722AD"/>
    <w:rsid w:val="0057244F"/>
    <w:rsid w:val="00572D5D"/>
    <w:rsid w:val="005731B9"/>
    <w:rsid w:val="0057324A"/>
    <w:rsid w:val="00573A2D"/>
    <w:rsid w:val="00574885"/>
    <w:rsid w:val="005754DA"/>
    <w:rsid w:val="005755AC"/>
    <w:rsid w:val="00576F64"/>
    <w:rsid w:val="00577749"/>
    <w:rsid w:val="0058057D"/>
    <w:rsid w:val="00580B4A"/>
    <w:rsid w:val="00581DDB"/>
    <w:rsid w:val="005823C3"/>
    <w:rsid w:val="00582A8B"/>
    <w:rsid w:val="00582F1E"/>
    <w:rsid w:val="00583BD9"/>
    <w:rsid w:val="00584217"/>
    <w:rsid w:val="00584EB1"/>
    <w:rsid w:val="00585076"/>
    <w:rsid w:val="005851DE"/>
    <w:rsid w:val="0058611E"/>
    <w:rsid w:val="00586256"/>
    <w:rsid w:val="00586529"/>
    <w:rsid w:val="005866BB"/>
    <w:rsid w:val="00586708"/>
    <w:rsid w:val="005874CD"/>
    <w:rsid w:val="005907AA"/>
    <w:rsid w:val="00591359"/>
    <w:rsid w:val="00591916"/>
    <w:rsid w:val="00592638"/>
    <w:rsid w:val="00593138"/>
    <w:rsid w:val="00593982"/>
    <w:rsid w:val="00593EB6"/>
    <w:rsid w:val="00593F3D"/>
    <w:rsid w:val="005948C5"/>
    <w:rsid w:val="00595014"/>
    <w:rsid w:val="0059528E"/>
    <w:rsid w:val="005953E6"/>
    <w:rsid w:val="005959C5"/>
    <w:rsid w:val="00595A00"/>
    <w:rsid w:val="0059675D"/>
    <w:rsid w:val="00596A2D"/>
    <w:rsid w:val="0059737A"/>
    <w:rsid w:val="0059776D"/>
    <w:rsid w:val="005979AE"/>
    <w:rsid w:val="005A12E0"/>
    <w:rsid w:val="005A1364"/>
    <w:rsid w:val="005A1D78"/>
    <w:rsid w:val="005A20A4"/>
    <w:rsid w:val="005A2196"/>
    <w:rsid w:val="005A368B"/>
    <w:rsid w:val="005A3A3A"/>
    <w:rsid w:val="005A4D7D"/>
    <w:rsid w:val="005A587C"/>
    <w:rsid w:val="005A776B"/>
    <w:rsid w:val="005A7BC9"/>
    <w:rsid w:val="005B072B"/>
    <w:rsid w:val="005B1B4E"/>
    <w:rsid w:val="005B1D2C"/>
    <w:rsid w:val="005B21A1"/>
    <w:rsid w:val="005B2B5E"/>
    <w:rsid w:val="005B34D9"/>
    <w:rsid w:val="005B37CE"/>
    <w:rsid w:val="005B4CEB"/>
    <w:rsid w:val="005B6ACB"/>
    <w:rsid w:val="005B6BED"/>
    <w:rsid w:val="005B6D84"/>
    <w:rsid w:val="005B7690"/>
    <w:rsid w:val="005B7703"/>
    <w:rsid w:val="005B7F61"/>
    <w:rsid w:val="005C0BD8"/>
    <w:rsid w:val="005C1196"/>
    <w:rsid w:val="005C21CC"/>
    <w:rsid w:val="005C286B"/>
    <w:rsid w:val="005C2CBF"/>
    <w:rsid w:val="005C3D20"/>
    <w:rsid w:val="005C3F4B"/>
    <w:rsid w:val="005C3FCF"/>
    <w:rsid w:val="005C4282"/>
    <w:rsid w:val="005C4893"/>
    <w:rsid w:val="005C58FD"/>
    <w:rsid w:val="005C5F17"/>
    <w:rsid w:val="005C7B76"/>
    <w:rsid w:val="005D1DEF"/>
    <w:rsid w:val="005D1EA7"/>
    <w:rsid w:val="005D2B28"/>
    <w:rsid w:val="005D4032"/>
    <w:rsid w:val="005D489F"/>
    <w:rsid w:val="005D48A0"/>
    <w:rsid w:val="005D4EE4"/>
    <w:rsid w:val="005D5692"/>
    <w:rsid w:val="005D5A48"/>
    <w:rsid w:val="005D6B62"/>
    <w:rsid w:val="005E113E"/>
    <w:rsid w:val="005E1D67"/>
    <w:rsid w:val="005E2D64"/>
    <w:rsid w:val="005E52B9"/>
    <w:rsid w:val="005E53F3"/>
    <w:rsid w:val="005E58EA"/>
    <w:rsid w:val="005E59F3"/>
    <w:rsid w:val="005E6002"/>
    <w:rsid w:val="005E606C"/>
    <w:rsid w:val="005E6E5D"/>
    <w:rsid w:val="005F015C"/>
    <w:rsid w:val="005F037A"/>
    <w:rsid w:val="005F0641"/>
    <w:rsid w:val="005F06E5"/>
    <w:rsid w:val="005F10DE"/>
    <w:rsid w:val="005F1168"/>
    <w:rsid w:val="005F16C5"/>
    <w:rsid w:val="005F2AC4"/>
    <w:rsid w:val="005F3C7B"/>
    <w:rsid w:val="005F3CC4"/>
    <w:rsid w:val="005F44B2"/>
    <w:rsid w:val="005F4896"/>
    <w:rsid w:val="005F5075"/>
    <w:rsid w:val="005F535A"/>
    <w:rsid w:val="005F595B"/>
    <w:rsid w:val="005F6460"/>
    <w:rsid w:val="005F6591"/>
    <w:rsid w:val="005F6C36"/>
    <w:rsid w:val="005F6DA2"/>
    <w:rsid w:val="005F74B6"/>
    <w:rsid w:val="005F7BFB"/>
    <w:rsid w:val="00600104"/>
    <w:rsid w:val="00600C88"/>
    <w:rsid w:val="00601D3C"/>
    <w:rsid w:val="00602006"/>
    <w:rsid w:val="0060241C"/>
    <w:rsid w:val="006031AD"/>
    <w:rsid w:val="0060405E"/>
    <w:rsid w:val="006048DC"/>
    <w:rsid w:val="00605168"/>
    <w:rsid w:val="006053EF"/>
    <w:rsid w:val="00605B08"/>
    <w:rsid w:val="00605BD0"/>
    <w:rsid w:val="0060636C"/>
    <w:rsid w:val="006065D4"/>
    <w:rsid w:val="00606B15"/>
    <w:rsid w:val="00606E3C"/>
    <w:rsid w:val="006073E5"/>
    <w:rsid w:val="00610473"/>
    <w:rsid w:val="006106C7"/>
    <w:rsid w:val="0061124A"/>
    <w:rsid w:val="00611883"/>
    <w:rsid w:val="00611C99"/>
    <w:rsid w:val="006120D1"/>
    <w:rsid w:val="006121DB"/>
    <w:rsid w:val="00612579"/>
    <w:rsid w:val="00612B91"/>
    <w:rsid w:val="00613A65"/>
    <w:rsid w:val="006142A8"/>
    <w:rsid w:val="006148EA"/>
    <w:rsid w:val="00614C67"/>
    <w:rsid w:val="00614D89"/>
    <w:rsid w:val="00614F23"/>
    <w:rsid w:val="0061567C"/>
    <w:rsid w:val="006157AD"/>
    <w:rsid w:val="00615A7E"/>
    <w:rsid w:val="00615D91"/>
    <w:rsid w:val="00616894"/>
    <w:rsid w:val="00617551"/>
    <w:rsid w:val="006175FA"/>
    <w:rsid w:val="00620345"/>
    <w:rsid w:val="00622793"/>
    <w:rsid w:val="00624953"/>
    <w:rsid w:val="00624E19"/>
    <w:rsid w:val="00624E68"/>
    <w:rsid w:val="006263AE"/>
    <w:rsid w:val="00626DBB"/>
    <w:rsid w:val="00627A2C"/>
    <w:rsid w:val="00627C74"/>
    <w:rsid w:val="006303B0"/>
    <w:rsid w:val="00630CA7"/>
    <w:rsid w:val="006316A7"/>
    <w:rsid w:val="006317A5"/>
    <w:rsid w:val="00631EB6"/>
    <w:rsid w:val="006323A8"/>
    <w:rsid w:val="006326C2"/>
    <w:rsid w:val="00632ACA"/>
    <w:rsid w:val="006337B5"/>
    <w:rsid w:val="00633BAF"/>
    <w:rsid w:val="00633C12"/>
    <w:rsid w:val="00634B3C"/>
    <w:rsid w:val="00635F62"/>
    <w:rsid w:val="00635FFB"/>
    <w:rsid w:val="00636A91"/>
    <w:rsid w:val="00636D47"/>
    <w:rsid w:val="00636E92"/>
    <w:rsid w:val="006375DF"/>
    <w:rsid w:val="0064228D"/>
    <w:rsid w:val="00642F14"/>
    <w:rsid w:val="00644A58"/>
    <w:rsid w:val="00645E05"/>
    <w:rsid w:val="00645ED8"/>
    <w:rsid w:val="0064672B"/>
    <w:rsid w:val="006468F6"/>
    <w:rsid w:val="006473C9"/>
    <w:rsid w:val="006476B6"/>
    <w:rsid w:val="00647D44"/>
    <w:rsid w:val="00651883"/>
    <w:rsid w:val="00651A69"/>
    <w:rsid w:val="00651C85"/>
    <w:rsid w:val="00652053"/>
    <w:rsid w:val="006547B5"/>
    <w:rsid w:val="00654804"/>
    <w:rsid w:val="006557EB"/>
    <w:rsid w:val="006558E7"/>
    <w:rsid w:val="00656069"/>
    <w:rsid w:val="00656BBA"/>
    <w:rsid w:val="0066045F"/>
    <w:rsid w:val="006604D5"/>
    <w:rsid w:val="0066116B"/>
    <w:rsid w:val="00661AEF"/>
    <w:rsid w:val="00661CF8"/>
    <w:rsid w:val="00663019"/>
    <w:rsid w:val="00663E2B"/>
    <w:rsid w:val="00665227"/>
    <w:rsid w:val="00665AAB"/>
    <w:rsid w:val="006660BE"/>
    <w:rsid w:val="00666E7B"/>
    <w:rsid w:val="00667F1B"/>
    <w:rsid w:val="006704AF"/>
    <w:rsid w:val="00670A77"/>
    <w:rsid w:val="0067178C"/>
    <w:rsid w:val="00671B3D"/>
    <w:rsid w:val="00673810"/>
    <w:rsid w:val="00673CBE"/>
    <w:rsid w:val="00673F36"/>
    <w:rsid w:val="006744B7"/>
    <w:rsid w:val="00674653"/>
    <w:rsid w:val="00674B97"/>
    <w:rsid w:val="006751C1"/>
    <w:rsid w:val="0067549E"/>
    <w:rsid w:val="00675594"/>
    <w:rsid w:val="00675954"/>
    <w:rsid w:val="00676384"/>
    <w:rsid w:val="006766A4"/>
    <w:rsid w:val="0067685C"/>
    <w:rsid w:val="00676AAB"/>
    <w:rsid w:val="00677C9E"/>
    <w:rsid w:val="006815AF"/>
    <w:rsid w:val="00683214"/>
    <w:rsid w:val="00683F17"/>
    <w:rsid w:val="0068408A"/>
    <w:rsid w:val="00685986"/>
    <w:rsid w:val="006867EE"/>
    <w:rsid w:val="00687016"/>
    <w:rsid w:val="0069149A"/>
    <w:rsid w:val="0069212F"/>
    <w:rsid w:val="00692928"/>
    <w:rsid w:val="00692EE4"/>
    <w:rsid w:val="00693581"/>
    <w:rsid w:val="0069360A"/>
    <w:rsid w:val="0069387E"/>
    <w:rsid w:val="00694A41"/>
    <w:rsid w:val="00694DC8"/>
    <w:rsid w:val="006954B7"/>
    <w:rsid w:val="0069587A"/>
    <w:rsid w:val="00695A47"/>
    <w:rsid w:val="00695D68"/>
    <w:rsid w:val="00696935"/>
    <w:rsid w:val="00696EDC"/>
    <w:rsid w:val="00697411"/>
    <w:rsid w:val="0069797E"/>
    <w:rsid w:val="006A0E5B"/>
    <w:rsid w:val="006A155C"/>
    <w:rsid w:val="006A2B23"/>
    <w:rsid w:val="006A2D2C"/>
    <w:rsid w:val="006A391D"/>
    <w:rsid w:val="006A39D6"/>
    <w:rsid w:val="006A3B40"/>
    <w:rsid w:val="006A3C20"/>
    <w:rsid w:val="006A3CE9"/>
    <w:rsid w:val="006A4021"/>
    <w:rsid w:val="006A44FF"/>
    <w:rsid w:val="006A4718"/>
    <w:rsid w:val="006A4C79"/>
    <w:rsid w:val="006A5110"/>
    <w:rsid w:val="006A573B"/>
    <w:rsid w:val="006A59F0"/>
    <w:rsid w:val="006A6B5A"/>
    <w:rsid w:val="006B024E"/>
    <w:rsid w:val="006B0877"/>
    <w:rsid w:val="006B0D6C"/>
    <w:rsid w:val="006B0F66"/>
    <w:rsid w:val="006B0F68"/>
    <w:rsid w:val="006B26FA"/>
    <w:rsid w:val="006B3880"/>
    <w:rsid w:val="006B3D99"/>
    <w:rsid w:val="006B4466"/>
    <w:rsid w:val="006B4EF4"/>
    <w:rsid w:val="006B5FDB"/>
    <w:rsid w:val="006B6694"/>
    <w:rsid w:val="006B7840"/>
    <w:rsid w:val="006B797F"/>
    <w:rsid w:val="006B7AB1"/>
    <w:rsid w:val="006B7FA2"/>
    <w:rsid w:val="006C06D4"/>
    <w:rsid w:val="006C0A7B"/>
    <w:rsid w:val="006C1907"/>
    <w:rsid w:val="006C1AF0"/>
    <w:rsid w:val="006C1BFE"/>
    <w:rsid w:val="006C25C0"/>
    <w:rsid w:val="006C267F"/>
    <w:rsid w:val="006C2864"/>
    <w:rsid w:val="006C2A2A"/>
    <w:rsid w:val="006C2E85"/>
    <w:rsid w:val="006C36AD"/>
    <w:rsid w:val="006C3DE9"/>
    <w:rsid w:val="006C3ECE"/>
    <w:rsid w:val="006C50E7"/>
    <w:rsid w:val="006C57E8"/>
    <w:rsid w:val="006C5AB6"/>
    <w:rsid w:val="006C5B67"/>
    <w:rsid w:val="006C613B"/>
    <w:rsid w:val="006C636E"/>
    <w:rsid w:val="006C6AB3"/>
    <w:rsid w:val="006C6E14"/>
    <w:rsid w:val="006D0C95"/>
    <w:rsid w:val="006D0DE6"/>
    <w:rsid w:val="006D101B"/>
    <w:rsid w:val="006D10CA"/>
    <w:rsid w:val="006D11A1"/>
    <w:rsid w:val="006D181E"/>
    <w:rsid w:val="006D1BF5"/>
    <w:rsid w:val="006D2489"/>
    <w:rsid w:val="006D25A9"/>
    <w:rsid w:val="006D2ACE"/>
    <w:rsid w:val="006D4BAC"/>
    <w:rsid w:val="006D500B"/>
    <w:rsid w:val="006D5330"/>
    <w:rsid w:val="006D560D"/>
    <w:rsid w:val="006D6DB1"/>
    <w:rsid w:val="006D6F14"/>
    <w:rsid w:val="006D7091"/>
    <w:rsid w:val="006E0FD3"/>
    <w:rsid w:val="006E2B0D"/>
    <w:rsid w:val="006E30D6"/>
    <w:rsid w:val="006E35EB"/>
    <w:rsid w:val="006E38C0"/>
    <w:rsid w:val="006E3EB2"/>
    <w:rsid w:val="006E4181"/>
    <w:rsid w:val="006E49E9"/>
    <w:rsid w:val="006E59A9"/>
    <w:rsid w:val="006E5BE6"/>
    <w:rsid w:val="006E5D13"/>
    <w:rsid w:val="006E6003"/>
    <w:rsid w:val="006E657B"/>
    <w:rsid w:val="006E6737"/>
    <w:rsid w:val="006E6963"/>
    <w:rsid w:val="006E72F7"/>
    <w:rsid w:val="006E7B11"/>
    <w:rsid w:val="006E7E92"/>
    <w:rsid w:val="006E7FB9"/>
    <w:rsid w:val="006F029B"/>
    <w:rsid w:val="006F02E4"/>
    <w:rsid w:val="006F04C4"/>
    <w:rsid w:val="006F094D"/>
    <w:rsid w:val="006F1282"/>
    <w:rsid w:val="006F3022"/>
    <w:rsid w:val="006F3310"/>
    <w:rsid w:val="006F467B"/>
    <w:rsid w:val="006F4D23"/>
    <w:rsid w:val="006F5B5F"/>
    <w:rsid w:val="006F6007"/>
    <w:rsid w:val="006F6DDC"/>
    <w:rsid w:val="006F765E"/>
    <w:rsid w:val="00700499"/>
    <w:rsid w:val="00701761"/>
    <w:rsid w:val="00701E51"/>
    <w:rsid w:val="00701F2E"/>
    <w:rsid w:val="0070206B"/>
    <w:rsid w:val="00703495"/>
    <w:rsid w:val="00703D64"/>
    <w:rsid w:val="007048FD"/>
    <w:rsid w:val="007049E2"/>
    <w:rsid w:val="00704BAA"/>
    <w:rsid w:val="007055E0"/>
    <w:rsid w:val="007058B4"/>
    <w:rsid w:val="00707135"/>
    <w:rsid w:val="007077B5"/>
    <w:rsid w:val="00707810"/>
    <w:rsid w:val="00711938"/>
    <w:rsid w:val="007137A7"/>
    <w:rsid w:val="00713EE6"/>
    <w:rsid w:val="0071426C"/>
    <w:rsid w:val="00714D51"/>
    <w:rsid w:val="00715D0C"/>
    <w:rsid w:val="007169E0"/>
    <w:rsid w:val="00720FFF"/>
    <w:rsid w:val="0072147E"/>
    <w:rsid w:val="00721672"/>
    <w:rsid w:val="0072179C"/>
    <w:rsid w:val="00721A5D"/>
    <w:rsid w:val="00721D6A"/>
    <w:rsid w:val="0072224B"/>
    <w:rsid w:val="00722AB9"/>
    <w:rsid w:val="00722D14"/>
    <w:rsid w:val="00722E36"/>
    <w:rsid w:val="0072382E"/>
    <w:rsid w:val="0072458B"/>
    <w:rsid w:val="007249C5"/>
    <w:rsid w:val="007250D4"/>
    <w:rsid w:val="007253D8"/>
    <w:rsid w:val="00725ABA"/>
    <w:rsid w:val="00725FC5"/>
    <w:rsid w:val="007263C4"/>
    <w:rsid w:val="007273BD"/>
    <w:rsid w:val="00727776"/>
    <w:rsid w:val="0073026A"/>
    <w:rsid w:val="00730530"/>
    <w:rsid w:val="0073056A"/>
    <w:rsid w:val="00730BA1"/>
    <w:rsid w:val="00730C85"/>
    <w:rsid w:val="00731675"/>
    <w:rsid w:val="00731FF2"/>
    <w:rsid w:val="007331E5"/>
    <w:rsid w:val="00733942"/>
    <w:rsid w:val="00733EB8"/>
    <w:rsid w:val="00733F55"/>
    <w:rsid w:val="00734674"/>
    <w:rsid w:val="007354C5"/>
    <w:rsid w:val="007359D4"/>
    <w:rsid w:val="00735B8D"/>
    <w:rsid w:val="00735CCA"/>
    <w:rsid w:val="00736AD9"/>
    <w:rsid w:val="00736E0E"/>
    <w:rsid w:val="00737853"/>
    <w:rsid w:val="0074094C"/>
    <w:rsid w:val="00741173"/>
    <w:rsid w:val="0074163B"/>
    <w:rsid w:val="00741806"/>
    <w:rsid w:val="007419CF"/>
    <w:rsid w:val="00741A6E"/>
    <w:rsid w:val="00742C0B"/>
    <w:rsid w:val="00742E78"/>
    <w:rsid w:val="00744230"/>
    <w:rsid w:val="007462E2"/>
    <w:rsid w:val="00746637"/>
    <w:rsid w:val="00746780"/>
    <w:rsid w:val="00746EF6"/>
    <w:rsid w:val="00747817"/>
    <w:rsid w:val="00747E69"/>
    <w:rsid w:val="00750143"/>
    <w:rsid w:val="0075101E"/>
    <w:rsid w:val="00751095"/>
    <w:rsid w:val="00751A33"/>
    <w:rsid w:val="00752139"/>
    <w:rsid w:val="0075235B"/>
    <w:rsid w:val="00752679"/>
    <w:rsid w:val="00752FCD"/>
    <w:rsid w:val="0075385D"/>
    <w:rsid w:val="0075453B"/>
    <w:rsid w:val="007563D3"/>
    <w:rsid w:val="007574DB"/>
    <w:rsid w:val="0075780D"/>
    <w:rsid w:val="00757E91"/>
    <w:rsid w:val="007607C2"/>
    <w:rsid w:val="007608C2"/>
    <w:rsid w:val="00760D54"/>
    <w:rsid w:val="0076136C"/>
    <w:rsid w:val="00761F4F"/>
    <w:rsid w:val="00764338"/>
    <w:rsid w:val="00764CA1"/>
    <w:rsid w:val="00764F41"/>
    <w:rsid w:val="007650F3"/>
    <w:rsid w:val="00765DB6"/>
    <w:rsid w:val="0076612D"/>
    <w:rsid w:val="00766598"/>
    <w:rsid w:val="007668B6"/>
    <w:rsid w:val="00766AC5"/>
    <w:rsid w:val="00766E43"/>
    <w:rsid w:val="00766E63"/>
    <w:rsid w:val="00767487"/>
    <w:rsid w:val="00767897"/>
    <w:rsid w:val="00770060"/>
    <w:rsid w:val="00770362"/>
    <w:rsid w:val="007711BB"/>
    <w:rsid w:val="0077198C"/>
    <w:rsid w:val="00771AAC"/>
    <w:rsid w:val="0077239F"/>
    <w:rsid w:val="00772CFB"/>
    <w:rsid w:val="0077355E"/>
    <w:rsid w:val="00773B81"/>
    <w:rsid w:val="00773D43"/>
    <w:rsid w:val="007742FD"/>
    <w:rsid w:val="00774AF2"/>
    <w:rsid w:val="00774FA6"/>
    <w:rsid w:val="0077512C"/>
    <w:rsid w:val="007752FD"/>
    <w:rsid w:val="00775630"/>
    <w:rsid w:val="00775DD9"/>
    <w:rsid w:val="007774DA"/>
    <w:rsid w:val="00777CC9"/>
    <w:rsid w:val="007802CC"/>
    <w:rsid w:val="0078051D"/>
    <w:rsid w:val="00780A7B"/>
    <w:rsid w:val="00781299"/>
    <w:rsid w:val="0078278D"/>
    <w:rsid w:val="00782E95"/>
    <w:rsid w:val="0078302B"/>
    <w:rsid w:val="0078362A"/>
    <w:rsid w:val="00784222"/>
    <w:rsid w:val="00785459"/>
    <w:rsid w:val="00785519"/>
    <w:rsid w:val="00785CE5"/>
    <w:rsid w:val="007860D0"/>
    <w:rsid w:val="007861FC"/>
    <w:rsid w:val="0078701B"/>
    <w:rsid w:val="00787F5A"/>
    <w:rsid w:val="00790AEA"/>
    <w:rsid w:val="00790DB9"/>
    <w:rsid w:val="0079151C"/>
    <w:rsid w:val="00791BDF"/>
    <w:rsid w:val="007926B7"/>
    <w:rsid w:val="00793107"/>
    <w:rsid w:val="0079334D"/>
    <w:rsid w:val="007935A1"/>
    <w:rsid w:val="00793957"/>
    <w:rsid w:val="00794523"/>
    <w:rsid w:val="00794E77"/>
    <w:rsid w:val="00794FB0"/>
    <w:rsid w:val="00795AC3"/>
    <w:rsid w:val="00795FB7"/>
    <w:rsid w:val="0079623D"/>
    <w:rsid w:val="0079639B"/>
    <w:rsid w:val="007A00C7"/>
    <w:rsid w:val="007A0CE2"/>
    <w:rsid w:val="007A1154"/>
    <w:rsid w:val="007A15E3"/>
    <w:rsid w:val="007A1A44"/>
    <w:rsid w:val="007A279A"/>
    <w:rsid w:val="007A39C6"/>
    <w:rsid w:val="007A3BE5"/>
    <w:rsid w:val="007A4C9D"/>
    <w:rsid w:val="007A5095"/>
    <w:rsid w:val="007A5669"/>
    <w:rsid w:val="007A5CB7"/>
    <w:rsid w:val="007A6326"/>
    <w:rsid w:val="007A73D2"/>
    <w:rsid w:val="007A784C"/>
    <w:rsid w:val="007B06F5"/>
    <w:rsid w:val="007B0A2D"/>
    <w:rsid w:val="007B1085"/>
    <w:rsid w:val="007B11B7"/>
    <w:rsid w:val="007B152D"/>
    <w:rsid w:val="007B1920"/>
    <w:rsid w:val="007B2576"/>
    <w:rsid w:val="007B2997"/>
    <w:rsid w:val="007B3463"/>
    <w:rsid w:val="007B3722"/>
    <w:rsid w:val="007B3DCC"/>
    <w:rsid w:val="007B3FCA"/>
    <w:rsid w:val="007B4064"/>
    <w:rsid w:val="007B4637"/>
    <w:rsid w:val="007B4E4B"/>
    <w:rsid w:val="007B553D"/>
    <w:rsid w:val="007B6081"/>
    <w:rsid w:val="007B6FB5"/>
    <w:rsid w:val="007C00FD"/>
    <w:rsid w:val="007C041A"/>
    <w:rsid w:val="007C1760"/>
    <w:rsid w:val="007C1D4C"/>
    <w:rsid w:val="007C2264"/>
    <w:rsid w:val="007C2448"/>
    <w:rsid w:val="007C26C6"/>
    <w:rsid w:val="007C31F2"/>
    <w:rsid w:val="007C4357"/>
    <w:rsid w:val="007C4CD3"/>
    <w:rsid w:val="007C560A"/>
    <w:rsid w:val="007C6020"/>
    <w:rsid w:val="007C61E7"/>
    <w:rsid w:val="007C7538"/>
    <w:rsid w:val="007C7FA1"/>
    <w:rsid w:val="007D030F"/>
    <w:rsid w:val="007D0628"/>
    <w:rsid w:val="007D0E86"/>
    <w:rsid w:val="007D215C"/>
    <w:rsid w:val="007D2A5B"/>
    <w:rsid w:val="007D2A84"/>
    <w:rsid w:val="007D2C54"/>
    <w:rsid w:val="007D3005"/>
    <w:rsid w:val="007D3442"/>
    <w:rsid w:val="007D3AFA"/>
    <w:rsid w:val="007D4545"/>
    <w:rsid w:val="007D4671"/>
    <w:rsid w:val="007D4A52"/>
    <w:rsid w:val="007D5454"/>
    <w:rsid w:val="007D6E21"/>
    <w:rsid w:val="007D7240"/>
    <w:rsid w:val="007D7590"/>
    <w:rsid w:val="007E0956"/>
    <w:rsid w:val="007E0E3F"/>
    <w:rsid w:val="007E0E89"/>
    <w:rsid w:val="007E1106"/>
    <w:rsid w:val="007E1A6E"/>
    <w:rsid w:val="007E1DCC"/>
    <w:rsid w:val="007E348F"/>
    <w:rsid w:val="007E5477"/>
    <w:rsid w:val="007E57A0"/>
    <w:rsid w:val="007E6AE2"/>
    <w:rsid w:val="007F0319"/>
    <w:rsid w:val="007F0C91"/>
    <w:rsid w:val="007F1510"/>
    <w:rsid w:val="007F1927"/>
    <w:rsid w:val="007F2A4B"/>
    <w:rsid w:val="007F3A45"/>
    <w:rsid w:val="007F3E36"/>
    <w:rsid w:val="007F4E8A"/>
    <w:rsid w:val="007F4F23"/>
    <w:rsid w:val="007F5759"/>
    <w:rsid w:val="007F6155"/>
    <w:rsid w:val="007F6264"/>
    <w:rsid w:val="007F634E"/>
    <w:rsid w:val="007F717B"/>
    <w:rsid w:val="007F7EDC"/>
    <w:rsid w:val="007F7FED"/>
    <w:rsid w:val="0080034E"/>
    <w:rsid w:val="00800FD3"/>
    <w:rsid w:val="0080155D"/>
    <w:rsid w:val="008018A2"/>
    <w:rsid w:val="00801C92"/>
    <w:rsid w:val="00802C76"/>
    <w:rsid w:val="00803541"/>
    <w:rsid w:val="00803B3D"/>
    <w:rsid w:val="00803FE3"/>
    <w:rsid w:val="00805F7C"/>
    <w:rsid w:val="008069CB"/>
    <w:rsid w:val="00806DCD"/>
    <w:rsid w:val="008077C2"/>
    <w:rsid w:val="00807C9E"/>
    <w:rsid w:val="00807E67"/>
    <w:rsid w:val="00811002"/>
    <w:rsid w:val="00811244"/>
    <w:rsid w:val="00811F8B"/>
    <w:rsid w:val="00812379"/>
    <w:rsid w:val="008123AC"/>
    <w:rsid w:val="00812566"/>
    <w:rsid w:val="00812C85"/>
    <w:rsid w:val="008130FC"/>
    <w:rsid w:val="00813902"/>
    <w:rsid w:val="00813C9E"/>
    <w:rsid w:val="00813D35"/>
    <w:rsid w:val="0081593F"/>
    <w:rsid w:val="00816D41"/>
    <w:rsid w:val="00817820"/>
    <w:rsid w:val="00817D75"/>
    <w:rsid w:val="008202F2"/>
    <w:rsid w:val="00821641"/>
    <w:rsid w:val="00821E75"/>
    <w:rsid w:val="00822719"/>
    <w:rsid w:val="00822EB9"/>
    <w:rsid w:val="00822FA9"/>
    <w:rsid w:val="008256E7"/>
    <w:rsid w:val="00825A44"/>
    <w:rsid w:val="00826222"/>
    <w:rsid w:val="00826340"/>
    <w:rsid w:val="008264C0"/>
    <w:rsid w:val="00826A06"/>
    <w:rsid w:val="00826CA7"/>
    <w:rsid w:val="00826E0E"/>
    <w:rsid w:val="00826F7F"/>
    <w:rsid w:val="00827599"/>
    <w:rsid w:val="00827624"/>
    <w:rsid w:val="00830758"/>
    <w:rsid w:val="00831082"/>
    <w:rsid w:val="00831896"/>
    <w:rsid w:val="0083327C"/>
    <w:rsid w:val="00833621"/>
    <w:rsid w:val="00833DD3"/>
    <w:rsid w:val="008344E0"/>
    <w:rsid w:val="00834C0C"/>
    <w:rsid w:val="00836859"/>
    <w:rsid w:val="00836DD5"/>
    <w:rsid w:val="00836DDB"/>
    <w:rsid w:val="00840172"/>
    <w:rsid w:val="008401A8"/>
    <w:rsid w:val="0084114D"/>
    <w:rsid w:val="00842403"/>
    <w:rsid w:val="008425FD"/>
    <w:rsid w:val="00842CA0"/>
    <w:rsid w:val="00843C23"/>
    <w:rsid w:val="00845171"/>
    <w:rsid w:val="008457A9"/>
    <w:rsid w:val="00845D08"/>
    <w:rsid w:val="0084626F"/>
    <w:rsid w:val="0084744E"/>
    <w:rsid w:val="00847549"/>
    <w:rsid w:val="00850767"/>
    <w:rsid w:val="00850EDB"/>
    <w:rsid w:val="008519D8"/>
    <w:rsid w:val="008521C5"/>
    <w:rsid w:val="0085293F"/>
    <w:rsid w:val="00852B5A"/>
    <w:rsid w:val="00852D9F"/>
    <w:rsid w:val="00853885"/>
    <w:rsid w:val="00853C29"/>
    <w:rsid w:val="00853C8F"/>
    <w:rsid w:val="00854741"/>
    <w:rsid w:val="0085476F"/>
    <w:rsid w:val="00854C5F"/>
    <w:rsid w:val="00855734"/>
    <w:rsid w:val="00855E4F"/>
    <w:rsid w:val="00856F61"/>
    <w:rsid w:val="00857954"/>
    <w:rsid w:val="00860216"/>
    <w:rsid w:val="00860A1B"/>
    <w:rsid w:val="00860F8F"/>
    <w:rsid w:val="00861623"/>
    <w:rsid w:val="00861631"/>
    <w:rsid w:val="00861D26"/>
    <w:rsid w:val="00861E73"/>
    <w:rsid w:val="00861FD5"/>
    <w:rsid w:val="008621A3"/>
    <w:rsid w:val="008633BE"/>
    <w:rsid w:val="008634E0"/>
    <w:rsid w:val="00863963"/>
    <w:rsid w:val="00863B92"/>
    <w:rsid w:val="00863CED"/>
    <w:rsid w:val="00864D7A"/>
    <w:rsid w:val="00864E5A"/>
    <w:rsid w:val="00865342"/>
    <w:rsid w:val="0086612F"/>
    <w:rsid w:val="00866C2F"/>
    <w:rsid w:val="00866CA0"/>
    <w:rsid w:val="00867F9B"/>
    <w:rsid w:val="008707CE"/>
    <w:rsid w:val="00870C1C"/>
    <w:rsid w:val="00870EAB"/>
    <w:rsid w:val="008737AF"/>
    <w:rsid w:val="00873C53"/>
    <w:rsid w:val="00873D5D"/>
    <w:rsid w:val="008740EF"/>
    <w:rsid w:val="0087410F"/>
    <w:rsid w:val="008742CF"/>
    <w:rsid w:val="008754C1"/>
    <w:rsid w:val="00875756"/>
    <w:rsid w:val="008768A6"/>
    <w:rsid w:val="0087726E"/>
    <w:rsid w:val="008775E2"/>
    <w:rsid w:val="008779B8"/>
    <w:rsid w:val="00881327"/>
    <w:rsid w:val="0088185C"/>
    <w:rsid w:val="00882040"/>
    <w:rsid w:val="00882350"/>
    <w:rsid w:val="00882E92"/>
    <w:rsid w:val="0088315A"/>
    <w:rsid w:val="00884047"/>
    <w:rsid w:val="00884891"/>
    <w:rsid w:val="0088507A"/>
    <w:rsid w:val="00885481"/>
    <w:rsid w:val="0088560A"/>
    <w:rsid w:val="00886F6F"/>
    <w:rsid w:val="00887C2F"/>
    <w:rsid w:val="00887F6D"/>
    <w:rsid w:val="0089015A"/>
    <w:rsid w:val="00890321"/>
    <w:rsid w:val="0089052A"/>
    <w:rsid w:val="008905DD"/>
    <w:rsid w:val="00890B12"/>
    <w:rsid w:val="00890E8C"/>
    <w:rsid w:val="0089163F"/>
    <w:rsid w:val="0089192E"/>
    <w:rsid w:val="00892A9D"/>
    <w:rsid w:val="00892D2F"/>
    <w:rsid w:val="008933DC"/>
    <w:rsid w:val="00893C71"/>
    <w:rsid w:val="00893E5E"/>
    <w:rsid w:val="00894239"/>
    <w:rsid w:val="00894DCD"/>
    <w:rsid w:val="008955FF"/>
    <w:rsid w:val="0089567F"/>
    <w:rsid w:val="008976A9"/>
    <w:rsid w:val="00897759"/>
    <w:rsid w:val="00897AB6"/>
    <w:rsid w:val="008A0D6D"/>
    <w:rsid w:val="008A132D"/>
    <w:rsid w:val="008A1375"/>
    <w:rsid w:val="008A1702"/>
    <w:rsid w:val="008A1974"/>
    <w:rsid w:val="008A19E9"/>
    <w:rsid w:val="008A22A7"/>
    <w:rsid w:val="008A310A"/>
    <w:rsid w:val="008A3282"/>
    <w:rsid w:val="008A32AD"/>
    <w:rsid w:val="008A48DA"/>
    <w:rsid w:val="008A49DD"/>
    <w:rsid w:val="008A4F7A"/>
    <w:rsid w:val="008A665A"/>
    <w:rsid w:val="008A67C6"/>
    <w:rsid w:val="008A7FCC"/>
    <w:rsid w:val="008B00EF"/>
    <w:rsid w:val="008B014A"/>
    <w:rsid w:val="008B0285"/>
    <w:rsid w:val="008B0600"/>
    <w:rsid w:val="008B0A9B"/>
    <w:rsid w:val="008B1DC6"/>
    <w:rsid w:val="008B212E"/>
    <w:rsid w:val="008B2F34"/>
    <w:rsid w:val="008B32D8"/>
    <w:rsid w:val="008B4398"/>
    <w:rsid w:val="008B537B"/>
    <w:rsid w:val="008B575C"/>
    <w:rsid w:val="008B61D4"/>
    <w:rsid w:val="008B65C4"/>
    <w:rsid w:val="008B6750"/>
    <w:rsid w:val="008B6BB4"/>
    <w:rsid w:val="008B6C02"/>
    <w:rsid w:val="008C0EFF"/>
    <w:rsid w:val="008C1C6B"/>
    <w:rsid w:val="008C3102"/>
    <w:rsid w:val="008C3DDD"/>
    <w:rsid w:val="008C4012"/>
    <w:rsid w:val="008C456D"/>
    <w:rsid w:val="008C489D"/>
    <w:rsid w:val="008C538E"/>
    <w:rsid w:val="008C5CD8"/>
    <w:rsid w:val="008C7FAB"/>
    <w:rsid w:val="008D106A"/>
    <w:rsid w:val="008D1B30"/>
    <w:rsid w:val="008D1DEB"/>
    <w:rsid w:val="008D2F3D"/>
    <w:rsid w:val="008D31F7"/>
    <w:rsid w:val="008D4105"/>
    <w:rsid w:val="008D45C4"/>
    <w:rsid w:val="008D5A73"/>
    <w:rsid w:val="008D613A"/>
    <w:rsid w:val="008D7979"/>
    <w:rsid w:val="008E0369"/>
    <w:rsid w:val="008E0AAB"/>
    <w:rsid w:val="008E0C8E"/>
    <w:rsid w:val="008E1325"/>
    <w:rsid w:val="008E17AB"/>
    <w:rsid w:val="008E1C3B"/>
    <w:rsid w:val="008E2490"/>
    <w:rsid w:val="008E27D0"/>
    <w:rsid w:val="008E2C37"/>
    <w:rsid w:val="008E2DCC"/>
    <w:rsid w:val="008E34C8"/>
    <w:rsid w:val="008E4551"/>
    <w:rsid w:val="008E47EF"/>
    <w:rsid w:val="008E4E0C"/>
    <w:rsid w:val="008E54D0"/>
    <w:rsid w:val="008E5655"/>
    <w:rsid w:val="008E5B38"/>
    <w:rsid w:val="008E64D7"/>
    <w:rsid w:val="008E728A"/>
    <w:rsid w:val="008E788F"/>
    <w:rsid w:val="008F017E"/>
    <w:rsid w:val="008F088A"/>
    <w:rsid w:val="008F0A3A"/>
    <w:rsid w:val="008F1671"/>
    <w:rsid w:val="008F195D"/>
    <w:rsid w:val="008F2184"/>
    <w:rsid w:val="008F2227"/>
    <w:rsid w:val="008F2796"/>
    <w:rsid w:val="008F3F50"/>
    <w:rsid w:val="008F41CA"/>
    <w:rsid w:val="008F4324"/>
    <w:rsid w:val="008F4BF1"/>
    <w:rsid w:val="008F4FC9"/>
    <w:rsid w:val="008F5246"/>
    <w:rsid w:val="008F57B0"/>
    <w:rsid w:val="008F5EF2"/>
    <w:rsid w:val="008F61C8"/>
    <w:rsid w:val="008F6570"/>
    <w:rsid w:val="008F72D2"/>
    <w:rsid w:val="008F7712"/>
    <w:rsid w:val="008F77EA"/>
    <w:rsid w:val="008F7F62"/>
    <w:rsid w:val="0090137A"/>
    <w:rsid w:val="00901BE6"/>
    <w:rsid w:val="0090221E"/>
    <w:rsid w:val="00902D0C"/>
    <w:rsid w:val="009030F5"/>
    <w:rsid w:val="009035FF"/>
    <w:rsid w:val="00903E41"/>
    <w:rsid w:val="00904B6F"/>
    <w:rsid w:val="0090574D"/>
    <w:rsid w:val="00905780"/>
    <w:rsid w:val="00905AEA"/>
    <w:rsid w:val="00905E7B"/>
    <w:rsid w:val="009061D7"/>
    <w:rsid w:val="009067BA"/>
    <w:rsid w:val="00910562"/>
    <w:rsid w:val="00911181"/>
    <w:rsid w:val="009112A5"/>
    <w:rsid w:val="00911CA1"/>
    <w:rsid w:val="009133A4"/>
    <w:rsid w:val="0091383D"/>
    <w:rsid w:val="009142F0"/>
    <w:rsid w:val="00914D51"/>
    <w:rsid w:val="009161DA"/>
    <w:rsid w:val="009165B3"/>
    <w:rsid w:val="00917F8B"/>
    <w:rsid w:val="00920152"/>
    <w:rsid w:val="00920671"/>
    <w:rsid w:val="009207F2"/>
    <w:rsid w:val="00920A1E"/>
    <w:rsid w:val="00921038"/>
    <w:rsid w:val="00922366"/>
    <w:rsid w:val="009233CD"/>
    <w:rsid w:val="00923778"/>
    <w:rsid w:val="009245C8"/>
    <w:rsid w:val="009248D5"/>
    <w:rsid w:val="00924A69"/>
    <w:rsid w:val="00924D7C"/>
    <w:rsid w:val="00925203"/>
    <w:rsid w:val="00925536"/>
    <w:rsid w:val="00925586"/>
    <w:rsid w:val="0092700E"/>
    <w:rsid w:val="009279C0"/>
    <w:rsid w:val="00930191"/>
    <w:rsid w:val="00930E10"/>
    <w:rsid w:val="00930F2A"/>
    <w:rsid w:val="00931362"/>
    <w:rsid w:val="0093328C"/>
    <w:rsid w:val="009332D6"/>
    <w:rsid w:val="00933633"/>
    <w:rsid w:val="009338E9"/>
    <w:rsid w:val="009347DD"/>
    <w:rsid w:val="00935942"/>
    <w:rsid w:val="00935EBE"/>
    <w:rsid w:val="00936B30"/>
    <w:rsid w:val="00937F68"/>
    <w:rsid w:val="00940623"/>
    <w:rsid w:val="00940EE1"/>
    <w:rsid w:val="00941906"/>
    <w:rsid w:val="009421BC"/>
    <w:rsid w:val="009428A1"/>
    <w:rsid w:val="009433A0"/>
    <w:rsid w:val="00945558"/>
    <w:rsid w:val="00945793"/>
    <w:rsid w:val="0094580F"/>
    <w:rsid w:val="00945A99"/>
    <w:rsid w:val="00945AA5"/>
    <w:rsid w:val="0094712B"/>
    <w:rsid w:val="00947DCE"/>
    <w:rsid w:val="009500CE"/>
    <w:rsid w:val="00950357"/>
    <w:rsid w:val="0095199F"/>
    <w:rsid w:val="00951EE6"/>
    <w:rsid w:val="00952C03"/>
    <w:rsid w:val="009543C4"/>
    <w:rsid w:val="00954A24"/>
    <w:rsid w:val="00954B12"/>
    <w:rsid w:val="009573E6"/>
    <w:rsid w:val="009574A3"/>
    <w:rsid w:val="00957FBE"/>
    <w:rsid w:val="0096002B"/>
    <w:rsid w:val="00960AD1"/>
    <w:rsid w:val="009621D8"/>
    <w:rsid w:val="009622FD"/>
    <w:rsid w:val="009623DC"/>
    <w:rsid w:val="0096249F"/>
    <w:rsid w:val="00962A35"/>
    <w:rsid w:val="00963F28"/>
    <w:rsid w:val="00964866"/>
    <w:rsid w:val="00964D0F"/>
    <w:rsid w:val="00964FCC"/>
    <w:rsid w:val="00965552"/>
    <w:rsid w:val="00966143"/>
    <w:rsid w:val="00967489"/>
    <w:rsid w:val="00967A38"/>
    <w:rsid w:val="00970024"/>
    <w:rsid w:val="00970C10"/>
    <w:rsid w:val="00971336"/>
    <w:rsid w:val="00971346"/>
    <w:rsid w:val="00971A62"/>
    <w:rsid w:val="00972740"/>
    <w:rsid w:val="00973716"/>
    <w:rsid w:val="00973866"/>
    <w:rsid w:val="00974023"/>
    <w:rsid w:val="0097530A"/>
    <w:rsid w:val="0097533F"/>
    <w:rsid w:val="00975498"/>
    <w:rsid w:val="009779D0"/>
    <w:rsid w:val="009805F9"/>
    <w:rsid w:val="009806E7"/>
    <w:rsid w:val="00980DE7"/>
    <w:rsid w:val="00980E30"/>
    <w:rsid w:val="00981766"/>
    <w:rsid w:val="00981C63"/>
    <w:rsid w:val="00981CD6"/>
    <w:rsid w:val="00982497"/>
    <w:rsid w:val="009824EB"/>
    <w:rsid w:val="0098270B"/>
    <w:rsid w:val="009828FC"/>
    <w:rsid w:val="009837EB"/>
    <w:rsid w:val="00984386"/>
    <w:rsid w:val="009849BC"/>
    <w:rsid w:val="00985240"/>
    <w:rsid w:val="00985BE9"/>
    <w:rsid w:val="0098657B"/>
    <w:rsid w:val="00986D9F"/>
    <w:rsid w:val="00987B7D"/>
    <w:rsid w:val="00990376"/>
    <w:rsid w:val="00990639"/>
    <w:rsid w:val="00991247"/>
    <w:rsid w:val="009917D9"/>
    <w:rsid w:val="00991A1E"/>
    <w:rsid w:val="00991A23"/>
    <w:rsid w:val="00991CB0"/>
    <w:rsid w:val="00991E3D"/>
    <w:rsid w:val="00992CAC"/>
    <w:rsid w:val="009931ED"/>
    <w:rsid w:val="00993577"/>
    <w:rsid w:val="00993841"/>
    <w:rsid w:val="00993912"/>
    <w:rsid w:val="00993F02"/>
    <w:rsid w:val="009958B1"/>
    <w:rsid w:val="00995D35"/>
    <w:rsid w:val="00996114"/>
    <w:rsid w:val="009963AD"/>
    <w:rsid w:val="009975DC"/>
    <w:rsid w:val="00997952"/>
    <w:rsid w:val="009A2083"/>
    <w:rsid w:val="009A2090"/>
    <w:rsid w:val="009A3758"/>
    <w:rsid w:val="009A473B"/>
    <w:rsid w:val="009A5379"/>
    <w:rsid w:val="009A59F4"/>
    <w:rsid w:val="009A5B88"/>
    <w:rsid w:val="009A5FDA"/>
    <w:rsid w:val="009A6AAA"/>
    <w:rsid w:val="009A6D02"/>
    <w:rsid w:val="009A76B4"/>
    <w:rsid w:val="009B05BF"/>
    <w:rsid w:val="009B0BE2"/>
    <w:rsid w:val="009B1258"/>
    <w:rsid w:val="009B1A08"/>
    <w:rsid w:val="009B1D1D"/>
    <w:rsid w:val="009B1D57"/>
    <w:rsid w:val="009B2025"/>
    <w:rsid w:val="009B395E"/>
    <w:rsid w:val="009B4411"/>
    <w:rsid w:val="009B5127"/>
    <w:rsid w:val="009B5361"/>
    <w:rsid w:val="009B538B"/>
    <w:rsid w:val="009B54C8"/>
    <w:rsid w:val="009B6637"/>
    <w:rsid w:val="009B7114"/>
    <w:rsid w:val="009C1042"/>
    <w:rsid w:val="009C156A"/>
    <w:rsid w:val="009C1DC0"/>
    <w:rsid w:val="009C2903"/>
    <w:rsid w:val="009C2FFF"/>
    <w:rsid w:val="009C3314"/>
    <w:rsid w:val="009C36DB"/>
    <w:rsid w:val="009C4DAE"/>
    <w:rsid w:val="009C6FCE"/>
    <w:rsid w:val="009D0728"/>
    <w:rsid w:val="009D2267"/>
    <w:rsid w:val="009D2427"/>
    <w:rsid w:val="009D2B79"/>
    <w:rsid w:val="009D2E88"/>
    <w:rsid w:val="009D4A69"/>
    <w:rsid w:val="009D51C1"/>
    <w:rsid w:val="009D5350"/>
    <w:rsid w:val="009D58F9"/>
    <w:rsid w:val="009D6EAC"/>
    <w:rsid w:val="009D757D"/>
    <w:rsid w:val="009D7C35"/>
    <w:rsid w:val="009E02F8"/>
    <w:rsid w:val="009E03BD"/>
    <w:rsid w:val="009E06BB"/>
    <w:rsid w:val="009E0787"/>
    <w:rsid w:val="009E097D"/>
    <w:rsid w:val="009E1321"/>
    <w:rsid w:val="009E1A58"/>
    <w:rsid w:val="009E3ABD"/>
    <w:rsid w:val="009E46DE"/>
    <w:rsid w:val="009E4911"/>
    <w:rsid w:val="009E519F"/>
    <w:rsid w:val="009E51BD"/>
    <w:rsid w:val="009E528B"/>
    <w:rsid w:val="009E5941"/>
    <w:rsid w:val="009E6151"/>
    <w:rsid w:val="009E6342"/>
    <w:rsid w:val="009E63A3"/>
    <w:rsid w:val="009E643B"/>
    <w:rsid w:val="009E67F7"/>
    <w:rsid w:val="009E77E6"/>
    <w:rsid w:val="009F0341"/>
    <w:rsid w:val="009F1BF5"/>
    <w:rsid w:val="009F20F7"/>
    <w:rsid w:val="009F219D"/>
    <w:rsid w:val="009F28C9"/>
    <w:rsid w:val="009F2A42"/>
    <w:rsid w:val="009F2C36"/>
    <w:rsid w:val="009F2D31"/>
    <w:rsid w:val="009F2E2C"/>
    <w:rsid w:val="009F3B88"/>
    <w:rsid w:val="009F3C5A"/>
    <w:rsid w:val="009F3C5D"/>
    <w:rsid w:val="009F50D8"/>
    <w:rsid w:val="009F56E3"/>
    <w:rsid w:val="009F61E3"/>
    <w:rsid w:val="009F753F"/>
    <w:rsid w:val="00A00178"/>
    <w:rsid w:val="00A00542"/>
    <w:rsid w:val="00A00E9D"/>
    <w:rsid w:val="00A01437"/>
    <w:rsid w:val="00A01A6F"/>
    <w:rsid w:val="00A01E8B"/>
    <w:rsid w:val="00A03291"/>
    <w:rsid w:val="00A03636"/>
    <w:rsid w:val="00A073FB"/>
    <w:rsid w:val="00A07426"/>
    <w:rsid w:val="00A10579"/>
    <w:rsid w:val="00A10A91"/>
    <w:rsid w:val="00A10F3A"/>
    <w:rsid w:val="00A11395"/>
    <w:rsid w:val="00A11849"/>
    <w:rsid w:val="00A1187D"/>
    <w:rsid w:val="00A11D8C"/>
    <w:rsid w:val="00A12CDC"/>
    <w:rsid w:val="00A12DE5"/>
    <w:rsid w:val="00A13CD7"/>
    <w:rsid w:val="00A13CE2"/>
    <w:rsid w:val="00A13E0B"/>
    <w:rsid w:val="00A13FE6"/>
    <w:rsid w:val="00A144C0"/>
    <w:rsid w:val="00A14C11"/>
    <w:rsid w:val="00A15D25"/>
    <w:rsid w:val="00A16C59"/>
    <w:rsid w:val="00A171EC"/>
    <w:rsid w:val="00A20930"/>
    <w:rsid w:val="00A21CAB"/>
    <w:rsid w:val="00A24288"/>
    <w:rsid w:val="00A24A61"/>
    <w:rsid w:val="00A25C98"/>
    <w:rsid w:val="00A262D0"/>
    <w:rsid w:val="00A267CE"/>
    <w:rsid w:val="00A26EAE"/>
    <w:rsid w:val="00A277EF"/>
    <w:rsid w:val="00A27A76"/>
    <w:rsid w:val="00A27DDF"/>
    <w:rsid w:val="00A30D96"/>
    <w:rsid w:val="00A30E95"/>
    <w:rsid w:val="00A32649"/>
    <w:rsid w:val="00A3270A"/>
    <w:rsid w:val="00A34922"/>
    <w:rsid w:val="00A34A9E"/>
    <w:rsid w:val="00A34C72"/>
    <w:rsid w:val="00A34F49"/>
    <w:rsid w:val="00A3753C"/>
    <w:rsid w:val="00A375E2"/>
    <w:rsid w:val="00A43132"/>
    <w:rsid w:val="00A43378"/>
    <w:rsid w:val="00A436E2"/>
    <w:rsid w:val="00A43D9C"/>
    <w:rsid w:val="00A4576A"/>
    <w:rsid w:val="00A45ED8"/>
    <w:rsid w:val="00A45F63"/>
    <w:rsid w:val="00A464CF"/>
    <w:rsid w:val="00A464FF"/>
    <w:rsid w:val="00A468BA"/>
    <w:rsid w:val="00A46CE0"/>
    <w:rsid w:val="00A47000"/>
    <w:rsid w:val="00A4709F"/>
    <w:rsid w:val="00A47CD0"/>
    <w:rsid w:val="00A501DA"/>
    <w:rsid w:val="00A505B6"/>
    <w:rsid w:val="00A507BB"/>
    <w:rsid w:val="00A50AB1"/>
    <w:rsid w:val="00A50E79"/>
    <w:rsid w:val="00A51873"/>
    <w:rsid w:val="00A51A8A"/>
    <w:rsid w:val="00A51D15"/>
    <w:rsid w:val="00A52092"/>
    <w:rsid w:val="00A52748"/>
    <w:rsid w:val="00A52B6F"/>
    <w:rsid w:val="00A532E4"/>
    <w:rsid w:val="00A533A8"/>
    <w:rsid w:val="00A53590"/>
    <w:rsid w:val="00A535FB"/>
    <w:rsid w:val="00A535FC"/>
    <w:rsid w:val="00A5368B"/>
    <w:rsid w:val="00A55483"/>
    <w:rsid w:val="00A55B03"/>
    <w:rsid w:val="00A55EB8"/>
    <w:rsid w:val="00A55F08"/>
    <w:rsid w:val="00A55F57"/>
    <w:rsid w:val="00A560D0"/>
    <w:rsid w:val="00A57713"/>
    <w:rsid w:val="00A5796A"/>
    <w:rsid w:val="00A60103"/>
    <w:rsid w:val="00A602ED"/>
    <w:rsid w:val="00A60B9B"/>
    <w:rsid w:val="00A60C8E"/>
    <w:rsid w:val="00A618D7"/>
    <w:rsid w:val="00A624AE"/>
    <w:rsid w:val="00A629F7"/>
    <w:rsid w:val="00A62A7E"/>
    <w:rsid w:val="00A62DB5"/>
    <w:rsid w:val="00A633ED"/>
    <w:rsid w:val="00A63862"/>
    <w:rsid w:val="00A647FF"/>
    <w:rsid w:val="00A650C5"/>
    <w:rsid w:val="00A6534F"/>
    <w:rsid w:val="00A66006"/>
    <w:rsid w:val="00A66BA5"/>
    <w:rsid w:val="00A67269"/>
    <w:rsid w:val="00A67ABE"/>
    <w:rsid w:val="00A7038A"/>
    <w:rsid w:val="00A704D0"/>
    <w:rsid w:val="00A7103C"/>
    <w:rsid w:val="00A71AA5"/>
    <w:rsid w:val="00A7260E"/>
    <w:rsid w:val="00A72B98"/>
    <w:rsid w:val="00A73304"/>
    <w:rsid w:val="00A7435A"/>
    <w:rsid w:val="00A74394"/>
    <w:rsid w:val="00A747B3"/>
    <w:rsid w:val="00A7550C"/>
    <w:rsid w:val="00A759F3"/>
    <w:rsid w:val="00A75D7A"/>
    <w:rsid w:val="00A75E19"/>
    <w:rsid w:val="00A76961"/>
    <w:rsid w:val="00A76BB8"/>
    <w:rsid w:val="00A773D4"/>
    <w:rsid w:val="00A77940"/>
    <w:rsid w:val="00A80552"/>
    <w:rsid w:val="00A80887"/>
    <w:rsid w:val="00A8236E"/>
    <w:rsid w:val="00A82773"/>
    <w:rsid w:val="00A82CBF"/>
    <w:rsid w:val="00A82E81"/>
    <w:rsid w:val="00A856C8"/>
    <w:rsid w:val="00A86FE3"/>
    <w:rsid w:val="00A872C5"/>
    <w:rsid w:val="00A878EC"/>
    <w:rsid w:val="00A87A22"/>
    <w:rsid w:val="00A90FB8"/>
    <w:rsid w:val="00A91FFE"/>
    <w:rsid w:val="00A92D79"/>
    <w:rsid w:val="00A92FAD"/>
    <w:rsid w:val="00A936B8"/>
    <w:rsid w:val="00A93B07"/>
    <w:rsid w:val="00A94243"/>
    <w:rsid w:val="00A952BF"/>
    <w:rsid w:val="00A959F2"/>
    <w:rsid w:val="00A95E96"/>
    <w:rsid w:val="00A95FB1"/>
    <w:rsid w:val="00A9645A"/>
    <w:rsid w:val="00A97820"/>
    <w:rsid w:val="00A97972"/>
    <w:rsid w:val="00AA0124"/>
    <w:rsid w:val="00AA039F"/>
    <w:rsid w:val="00AA060B"/>
    <w:rsid w:val="00AA067F"/>
    <w:rsid w:val="00AA0D2E"/>
    <w:rsid w:val="00AA0E72"/>
    <w:rsid w:val="00AA0F97"/>
    <w:rsid w:val="00AA1FC9"/>
    <w:rsid w:val="00AA2FC0"/>
    <w:rsid w:val="00AA44BB"/>
    <w:rsid w:val="00AA5694"/>
    <w:rsid w:val="00AA5D7D"/>
    <w:rsid w:val="00AA5EDC"/>
    <w:rsid w:val="00AA631B"/>
    <w:rsid w:val="00AA758F"/>
    <w:rsid w:val="00AB1010"/>
    <w:rsid w:val="00AB1261"/>
    <w:rsid w:val="00AB308E"/>
    <w:rsid w:val="00AB3A5E"/>
    <w:rsid w:val="00AB3C7C"/>
    <w:rsid w:val="00AB47DA"/>
    <w:rsid w:val="00AB4908"/>
    <w:rsid w:val="00AB4CDA"/>
    <w:rsid w:val="00AB4FEE"/>
    <w:rsid w:val="00AB5225"/>
    <w:rsid w:val="00AB6021"/>
    <w:rsid w:val="00AB67D1"/>
    <w:rsid w:val="00AB67EA"/>
    <w:rsid w:val="00AB696E"/>
    <w:rsid w:val="00AB7978"/>
    <w:rsid w:val="00AB7F8F"/>
    <w:rsid w:val="00AC05A3"/>
    <w:rsid w:val="00AC1F7C"/>
    <w:rsid w:val="00AC35E1"/>
    <w:rsid w:val="00AC38B6"/>
    <w:rsid w:val="00AC39C3"/>
    <w:rsid w:val="00AC5CC8"/>
    <w:rsid w:val="00AC5D54"/>
    <w:rsid w:val="00AC5D71"/>
    <w:rsid w:val="00AC5E7F"/>
    <w:rsid w:val="00AC6D1C"/>
    <w:rsid w:val="00AC6D54"/>
    <w:rsid w:val="00AC6E03"/>
    <w:rsid w:val="00AC6F00"/>
    <w:rsid w:val="00AC7921"/>
    <w:rsid w:val="00AC7D9D"/>
    <w:rsid w:val="00AD05D5"/>
    <w:rsid w:val="00AD0A15"/>
    <w:rsid w:val="00AD0AA7"/>
    <w:rsid w:val="00AD0EB9"/>
    <w:rsid w:val="00AD0FDA"/>
    <w:rsid w:val="00AD2E9F"/>
    <w:rsid w:val="00AD2F38"/>
    <w:rsid w:val="00AD3CF9"/>
    <w:rsid w:val="00AD56F4"/>
    <w:rsid w:val="00AD627E"/>
    <w:rsid w:val="00AD6410"/>
    <w:rsid w:val="00AD6452"/>
    <w:rsid w:val="00AD66F0"/>
    <w:rsid w:val="00AD6781"/>
    <w:rsid w:val="00AD69C4"/>
    <w:rsid w:val="00AD76FD"/>
    <w:rsid w:val="00AD7D74"/>
    <w:rsid w:val="00AE0170"/>
    <w:rsid w:val="00AE061D"/>
    <w:rsid w:val="00AE0E08"/>
    <w:rsid w:val="00AE1E58"/>
    <w:rsid w:val="00AE20FB"/>
    <w:rsid w:val="00AE272A"/>
    <w:rsid w:val="00AE2D15"/>
    <w:rsid w:val="00AE41B9"/>
    <w:rsid w:val="00AE4CB6"/>
    <w:rsid w:val="00AE4DB6"/>
    <w:rsid w:val="00AE5171"/>
    <w:rsid w:val="00AE56F6"/>
    <w:rsid w:val="00AE61B5"/>
    <w:rsid w:val="00AE6B1D"/>
    <w:rsid w:val="00AE7BFD"/>
    <w:rsid w:val="00AF0757"/>
    <w:rsid w:val="00AF0E76"/>
    <w:rsid w:val="00AF241F"/>
    <w:rsid w:val="00AF2677"/>
    <w:rsid w:val="00AF2838"/>
    <w:rsid w:val="00AF303A"/>
    <w:rsid w:val="00AF30EB"/>
    <w:rsid w:val="00AF3170"/>
    <w:rsid w:val="00AF35A0"/>
    <w:rsid w:val="00AF3FE2"/>
    <w:rsid w:val="00AF57B8"/>
    <w:rsid w:val="00AF58A9"/>
    <w:rsid w:val="00AF60BF"/>
    <w:rsid w:val="00AF628F"/>
    <w:rsid w:val="00AF6B84"/>
    <w:rsid w:val="00AF6D56"/>
    <w:rsid w:val="00AF71C3"/>
    <w:rsid w:val="00AF7FF9"/>
    <w:rsid w:val="00B00BA8"/>
    <w:rsid w:val="00B00D6F"/>
    <w:rsid w:val="00B00E2B"/>
    <w:rsid w:val="00B00EB7"/>
    <w:rsid w:val="00B021A9"/>
    <w:rsid w:val="00B02AE8"/>
    <w:rsid w:val="00B02C87"/>
    <w:rsid w:val="00B03ECA"/>
    <w:rsid w:val="00B04A11"/>
    <w:rsid w:val="00B04A2C"/>
    <w:rsid w:val="00B05721"/>
    <w:rsid w:val="00B05E20"/>
    <w:rsid w:val="00B05E35"/>
    <w:rsid w:val="00B05F1C"/>
    <w:rsid w:val="00B0728F"/>
    <w:rsid w:val="00B07405"/>
    <w:rsid w:val="00B077B7"/>
    <w:rsid w:val="00B07943"/>
    <w:rsid w:val="00B07FCA"/>
    <w:rsid w:val="00B11D8F"/>
    <w:rsid w:val="00B1266B"/>
    <w:rsid w:val="00B12709"/>
    <w:rsid w:val="00B13617"/>
    <w:rsid w:val="00B13EB1"/>
    <w:rsid w:val="00B14115"/>
    <w:rsid w:val="00B141A0"/>
    <w:rsid w:val="00B14823"/>
    <w:rsid w:val="00B14BFA"/>
    <w:rsid w:val="00B15464"/>
    <w:rsid w:val="00B15972"/>
    <w:rsid w:val="00B15984"/>
    <w:rsid w:val="00B15C07"/>
    <w:rsid w:val="00B15D4A"/>
    <w:rsid w:val="00B1655C"/>
    <w:rsid w:val="00B2077B"/>
    <w:rsid w:val="00B21693"/>
    <w:rsid w:val="00B21A80"/>
    <w:rsid w:val="00B21D92"/>
    <w:rsid w:val="00B22371"/>
    <w:rsid w:val="00B22E44"/>
    <w:rsid w:val="00B2387E"/>
    <w:rsid w:val="00B23B1E"/>
    <w:rsid w:val="00B23F9A"/>
    <w:rsid w:val="00B24FE0"/>
    <w:rsid w:val="00B25A9A"/>
    <w:rsid w:val="00B268B1"/>
    <w:rsid w:val="00B26C80"/>
    <w:rsid w:val="00B26EB3"/>
    <w:rsid w:val="00B300FE"/>
    <w:rsid w:val="00B30476"/>
    <w:rsid w:val="00B30CA3"/>
    <w:rsid w:val="00B30F98"/>
    <w:rsid w:val="00B31F51"/>
    <w:rsid w:val="00B3320D"/>
    <w:rsid w:val="00B3386C"/>
    <w:rsid w:val="00B3515D"/>
    <w:rsid w:val="00B35262"/>
    <w:rsid w:val="00B35465"/>
    <w:rsid w:val="00B36C2A"/>
    <w:rsid w:val="00B36C39"/>
    <w:rsid w:val="00B36CE3"/>
    <w:rsid w:val="00B377A6"/>
    <w:rsid w:val="00B37975"/>
    <w:rsid w:val="00B400AF"/>
    <w:rsid w:val="00B407E3"/>
    <w:rsid w:val="00B42D23"/>
    <w:rsid w:val="00B433B6"/>
    <w:rsid w:val="00B435CC"/>
    <w:rsid w:val="00B4391A"/>
    <w:rsid w:val="00B441A8"/>
    <w:rsid w:val="00B444D3"/>
    <w:rsid w:val="00B44542"/>
    <w:rsid w:val="00B44AF1"/>
    <w:rsid w:val="00B44E57"/>
    <w:rsid w:val="00B44F03"/>
    <w:rsid w:val="00B45159"/>
    <w:rsid w:val="00B4713F"/>
    <w:rsid w:val="00B50A8C"/>
    <w:rsid w:val="00B510E7"/>
    <w:rsid w:val="00B51161"/>
    <w:rsid w:val="00B52CA5"/>
    <w:rsid w:val="00B5365A"/>
    <w:rsid w:val="00B53998"/>
    <w:rsid w:val="00B546C9"/>
    <w:rsid w:val="00B556CF"/>
    <w:rsid w:val="00B55DBE"/>
    <w:rsid w:val="00B56C75"/>
    <w:rsid w:val="00B605D2"/>
    <w:rsid w:val="00B60917"/>
    <w:rsid w:val="00B6361B"/>
    <w:rsid w:val="00B636CD"/>
    <w:rsid w:val="00B63753"/>
    <w:rsid w:val="00B64249"/>
    <w:rsid w:val="00B651C8"/>
    <w:rsid w:val="00B65816"/>
    <w:rsid w:val="00B65BBF"/>
    <w:rsid w:val="00B66466"/>
    <w:rsid w:val="00B6678D"/>
    <w:rsid w:val="00B67AAE"/>
    <w:rsid w:val="00B67EB6"/>
    <w:rsid w:val="00B70CC3"/>
    <w:rsid w:val="00B713D0"/>
    <w:rsid w:val="00B7151D"/>
    <w:rsid w:val="00B715C5"/>
    <w:rsid w:val="00B71628"/>
    <w:rsid w:val="00B7176F"/>
    <w:rsid w:val="00B71A78"/>
    <w:rsid w:val="00B71AF4"/>
    <w:rsid w:val="00B71CCE"/>
    <w:rsid w:val="00B71FFA"/>
    <w:rsid w:val="00B723C9"/>
    <w:rsid w:val="00B7254D"/>
    <w:rsid w:val="00B725D0"/>
    <w:rsid w:val="00B725E0"/>
    <w:rsid w:val="00B72785"/>
    <w:rsid w:val="00B72A84"/>
    <w:rsid w:val="00B73A32"/>
    <w:rsid w:val="00B73E11"/>
    <w:rsid w:val="00B73F79"/>
    <w:rsid w:val="00B74CEA"/>
    <w:rsid w:val="00B75170"/>
    <w:rsid w:val="00B752F7"/>
    <w:rsid w:val="00B7586C"/>
    <w:rsid w:val="00B76390"/>
    <w:rsid w:val="00B767EC"/>
    <w:rsid w:val="00B772D7"/>
    <w:rsid w:val="00B7744F"/>
    <w:rsid w:val="00B80471"/>
    <w:rsid w:val="00B81475"/>
    <w:rsid w:val="00B82606"/>
    <w:rsid w:val="00B839C1"/>
    <w:rsid w:val="00B84241"/>
    <w:rsid w:val="00B84435"/>
    <w:rsid w:val="00B84A58"/>
    <w:rsid w:val="00B85406"/>
    <w:rsid w:val="00B85940"/>
    <w:rsid w:val="00B865DF"/>
    <w:rsid w:val="00B868B2"/>
    <w:rsid w:val="00B86B2E"/>
    <w:rsid w:val="00B90A39"/>
    <w:rsid w:val="00B90A3B"/>
    <w:rsid w:val="00B90D91"/>
    <w:rsid w:val="00B90EBF"/>
    <w:rsid w:val="00B913A3"/>
    <w:rsid w:val="00B93314"/>
    <w:rsid w:val="00B9339A"/>
    <w:rsid w:val="00B9373C"/>
    <w:rsid w:val="00B93CC9"/>
    <w:rsid w:val="00B93F80"/>
    <w:rsid w:val="00B9410F"/>
    <w:rsid w:val="00B951AB"/>
    <w:rsid w:val="00B96269"/>
    <w:rsid w:val="00B962CB"/>
    <w:rsid w:val="00B967B6"/>
    <w:rsid w:val="00B96A6C"/>
    <w:rsid w:val="00B96BC1"/>
    <w:rsid w:val="00B96DF5"/>
    <w:rsid w:val="00B97359"/>
    <w:rsid w:val="00B9778E"/>
    <w:rsid w:val="00B97AB9"/>
    <w:rsid w:val="00BA08DA"/>
    <w:rsid w:val="00BA10DB"/>
    <w:rsid w:val="00BA2CE8"/>
    <w:rsid w:val="00BA3386"/>
    <w:rsid w:val="00BA3D69"/>
    <w:rsid w:val="00BA3EA9"/>
    <w:rsid w:val="00BA44B6"/>
    <w:rsid w:val="00BA4E6F"/>
    <w:rsid w:val="00BA5260"/>
    <w:rsid w:val="00BA5549"/>
    <w:rsid w:val="00BA59E6"/>
    <w:rsid w:val="00BA6018"/>
    <w:rsid w:val="00BA6500"/>
    <w:rsid w:val="00BA6682"/>
    <w:rsid w:val="00BA700B"/>
    <w:rsid w:val="00BA7186"/>
    <w:rsid w:val="00BA7207"/>
    <w:rsid w:val="00BA745C"/>
    <w:rsid w:val="00BB05E7"/>
    <w:rsid w:val="00BB0D93"/>
    <w:rsid w:val="00BB1365"/>
    <w:rsid w:val="00BB1C35"/>
    <w:rsid w:val="00BB1E6D"/>
    <w:rsid w:val="00BB20F8"/>
    <w:rsid w:val="00BB2E57"/>
    <w:rsid w:val="00BB37B1"/>
    <w:rsid w:val="00BB472E"/>
    <w:rsid w:val="00BB478F"/>
    <w:rsid w:val="00BB5C9A"/>
    <w:rsid w:val="00BB723C"/>
    <w:rsid w:val="00BB750D"/>
    <w:rsid w:val="00BB77C9"/>
    <w:rsid w:val="00BC06D2"/>
    <w:rsid w:val="00BC0965"/>
    <w:rsid w:val="00BC1CF3"/>
    <w:rsid w:val="00BC200B"/>
    <w:rsid w:val="00BC26EB"/>
    <w:rsid w:val="00BC3871"/>
    <w:rsid w:val="00BC3928"/>
    <w:rsid w:val="00BC489E"/>
    <w:rsid w:val="00BC4F63"/>
    <w:rsid w:val="00BC4FFE"/>
    <w:rsid w:val="00BC5101"/>
    <w:rsid w:val="00BC52AE"/>
    <w:rsid w:val="00BC5DCB"/>
    <w:rsid w:val="00BC6BBD"/>
    <w:rsid w:val="00BC74F2"/>
    <w:rsid w:val="00BC7775"/>
    <w:rsid w:val="00BC7B44"/>
    <w:rsid w:val="00BC7BE5"/>
    <w:rsid w:val="00BD00D9"/>
    <w:rsid w:val="00BD0103"/>
    <w:rsid w:val="00BD01E8"/>
    <w:rsid w:val="00BD0487"/>
    <w:rsid w:val="00BD155F"/>
    <w:rsid w:val="00BD156F"/>
    <w:rsid w:val="00BD1652"/>
    <w:rsid w:val="00BD16B2"/>
    <w:rsid w:val="00BD1B76"/>
    <w:rsid w:val="00BD200D"/>
    <w:rsid w:val="00BD3CC0"/>
    <w:rsid w:val="00BD486D"/>
    <w:rsid w:val="00BD4962"/>
    <w:rsid w:val="00BD53D7"/>
    <w:rsid w:val="00BD58F9"/>
    <w:rsid w:val="00BD5DD6"/>
    <w:rsid w:val="00BD5F8A"/>
    <w:rsid w:val="00BD6CB3"/>
    <w:rsid w:val="00BD72A2"/>
    <w:rsid w:val="00BE08A5"/>
    <w:rsid w:val="00BE15AC"/>
    <w:rsid w:val="00BE221F"/>
    <w:rsid w:val="00BE2326"/>
    <w:rsid w:val="00BE3C5F"/>
    <w:rsid w:val="00BE4710"/>
    <w:rsid w:val="00BE52BF"/>
    <w:rsid w:val="00BE628A"/>
    <w:rsid w:val="00BE6492"/>
    <w:rsid w:val="00BE65B5"/>
    <w:rsid w:val="00BE6A28"/>
    <w:rsid w:val="00BE70BB"/>
    <w:rsid w:val="00BE7E04"/>
    <w:rsid w:val="00BF2A5F"/>
    <w:rsid w:val="00BF2E3D"/>
    <w:rsid w:val="00BF42D8"/>
    <w:rsid w:val="00BF4803"/>
    <w:rsid w:val="00BF50C5"/>
    <w:rsid w:val="00BF5A67"/>
    <w:rsid w:val="00BF6CED"/>
    <w:rsid w:val="00C011BD"/>
    <w:rsid w:val="00C01E63"/>
    <w:rsid w:val="00C01F71"/>
    <w:rsid w:val="00C02AC4"/>
    <w:rsid w:val="00C02DDD"/>
    <w:rsid w:val="00C0302E"/>
    <w:rsid w:val="00C034ED"/>
    <w:rsid w:val="00C03509"/>
    <w:rsid w:val="00C03684"/>
    <w:rsid w:val="00C03FB6"/>
    <w:rsid w:val="00C054C5"/>
    <w:rsid w:val="00C06102"/>
    <w:rsid w:val="00C07468"/>
    <w:rsid w:val="00C0760C"/>
    <w:rsid w:val="00C078AA"/>
    <w:rsid w:val="00C1131C"/>
    <w:rsid w:val="00C117B5"/>
    <w:rsid w:val="00C117BA"/>
    <w:rsid w:val="00C11C7F"/>
    <w:rsid w:val="00C11F4C"/>
    <w:rsid w:val="00C12589"/>
    <w:rsid w:val="00C12AD9"/>
    <w:rsid w:val="00C12C8D"/>
    <w:rsid w:val="00C1348C"/>
    <w:rsid w:val="00C13BB3"/>
    <w:rsid w:val="00C13DB0"/>
    <w:rsid w:val="00C14546"/>
    <w:rsid w:val="00C1476B"/>
    <w:rsid w:val="00C14D1D"/>
    <w:rsid w:val="00C14EC5"/>
    <w:rsid w:val="00C15933"/>
    <w:rsid w:val="00C1705B"/>
    <w:rsid w:val="00C17A72"/>
    <w:rsid w:val="00C2023B"/>
    <w:rsid w:val="00C21596"/>
    <w:rsid w:val="00C2186E"/>
    <w:rsid w:val="00C22519"/>
    <w:rsid w:val="00C2276F"/>
    <w:rsid w:val="00C22F0C"/>
    <w:rsid w:val="00C23BB0"/>
    <w:rsid w:val="00C243B2"/>
    <w:rsid w:val="00C244D1"/>
    <w:rsid w:val="00C24E55"/>
    <w:rsid w:val="00C253AB"/>
    <w:rsid w:val="00C25949"/>
    <w:rsid w:val="00C25E4D"/>
    <w:rsid w:val="00C25ED8"/>
    <w:rsid w:val="00C26293"/>
    <w:rsid w:val="00C26480"/>
    <w:rsid w:val="00C278A8"/>
    <w:rsid w:val="00C2795F"/>
    <w:rsid w:val="00C2798F"/>
    <w:rsid w:val="00C27BD2"/>
    <w:rsid w:val="00C27BDE"/>
    <w:rsid w:val="00C27FE7"/>
    <w:rsid w:val="00C30A8C"/>
    <w:rsid w:val="00C30F08"/>
    <w:rsid w:val="00C31110"/>
    <w:rsid w:val="00C314D7"/>
    <w:rsid w:val="00C319DB"/>
    <w:rsid w:val="00C31F8A"/>
    <w:rsid w:val="00C3218C"/>
    <w:rsid w:val="00C324B7"/>
    <w:rsid w:val="00C328AA"/>
    <w:rsid w:val="00C346FD"/>
    <w:rsid w:val="00C35932"/>
    <w:rsid w:val="00C35CA7"/>
    <w:rsid w:val="00C36064"/>
    <w:rsid w:val="00C36A07"/>
    <w:rsid w:val="00C37607"/>
    <w:rsid w:val="00C379C6"/>
    <w:rsid w:val="00C37CF9"/>
    <w:rsid w:val="00C37DF3"/>
    <w:rsid w:val="00C40C11"/>
    <w:rsid w:val="00C411CE"/>
    <w:rsid w:val="00C4197E"/>
    <w:rsid w:val="00C428BA"/>
    <w:rsid w:val="00C42FA1"/>
    <w:rsid w:val="00C437B5"/>
    <w:rsid w:val="00C43D64"/>
    <w:rsid w:val="00C453FF"/>
    <w:rsid w:val="00C4651C"/>
    <w:rsid w:val="00C46F78"/>
    <w:rsid w:val="00C474C0"/>
    <w:rsid w:val="00C5023A"/>
    <w:rsid w:val="00C5047F"/>
    <w:rsid w:val="00C506BB"/>
    <w:rsid w:val="00C510A3"/>
    <w:rsid w:val="00C51162"/>
    <w:rsid w:val="00C51F7C"/>
    <w:rsid w:val="00C52A0C"/>
    <w:rsid w:val="00C52BF7"/>
    <w:rsid w:val="00C54B80"/>
    <w:rsid w:val="00C54CAA"/>
    <w:rsid w:val="00C54DD4"/>
    <w:rsid w:val="00C5547F"/>
    <w:rsid w:val="00C55B51"/>
    <w:rsid w:val="00C56191"/>
    <w:rsid w:val="00C568E3"/>
    <w:rsid w:val="00C56929"/>
    <w:rsid w:val="00C5696A"/>
    <w:rsid w:val="00C56978"/>
    <w:rsid w:val="00C56E56"/>
    <w:rsid w:val="00C57334"/>
    <w:rsid w:val="00C573C1"/>
    <w:rsid w:val="00C57D71"/>
    <w:rsid w:val="00C60535"/>
    <w:rsid w:val="00C609FB"/>
    <w:rsid w:val="00C61161"/>
    <w:rsid w:val="00C61192"/>
    <w:rsid w:val="00C61816"/>
    <w:rsid w:val="00C61A56"/>
    <w:rsid w:val="00C61CD4"/>
    <w:rsid w:val="00C62656"/>
    <w:rsid w:val="00C637C4"/>
    <w:rsid w:val="00C63DDC"/>
    <w:rsid w:val="00C6427B"/>
    <w:rsid w:val="00C6430A"/>
    <w:rsid w:val="00C65125"/>
    <w:rsid w:val="00C660E4"/>
    <w:rsid w:val="00C66C40"/>
    <w:rsid w:val="00C66D1A"/>
    <w:rsid w:val="00C67582"/>
    <w:rsid w:val="00C67CC9"/>
    <w:rsid w:val="00C67DFC"/>
    <w:rsid w:val="00C70907"/>
    <w:rsid w:val="00C7109B"/>
    <w:rsid w:val="00C71605"/>
    <w:rsid w:val="00C71CE6"/>
    <w:rsid w:val="00C7211B"/>
    <w:rsid w:val="00C725BF"/>
    <w:rsid w:val="00C72770"/>
    <w:rsid w:val="00C72EF9"/>
    <w:rsid w:val="00C73197"/>
    <w:rsid w:val="00C73AF0"/>
    <w:rsid w:val="00C73D64"/>
    <w:rsid w:val="00C74A92"/>
    <w:rsid w:val="00C75108"/>
    <w:rsid w:val="00C757B3"/>
    <w:rsid w:val="00C75BEE"/>
    <w:rsid w:val="00C76ABB"/>
    <w:rsid w:val="00C76ECA"/>
    <w:rsid w:val="00C7703B"/>
    <w:rsid w:val="00C77047"/>
    <w:rsid w:val="00C77335"/>
    <w:rsid w:val="00C779CB"/>
    <w:rsid w:val="00C77B8D"/>
    <w:rsid w:val="00C80150"/>
    <w:rsid w:val="00C81814"/>
    <w:rsid w:val="00C81AFD"/>
    <w:rsid w:val="00C826C1"/>
    <w:rsid w:val="00C82A67"/>
    <w:rsid w:val="00C82FE2"/>
    <w:rsid w:val="00C83E11"/>
    <w:rsid w:val="00C844B9"/>
    <w:rsid w:val="00C8550C"/>
    <w:rsid w:val="00C86FC1"/>
    <w:rsid w:val="00C872D7"/>
    <w:rsid w:val="00C87690"/>
    <w:rsid w:val="00C8769F"/>
    <w:rsid w:val="00C877D1"/>
    <w:rsid w:val="00C90F03"/>
    <w:rsid w:val="00C90FB6"/>
    <w:rsid w:val="00C910AA"/>
    <w:rsid w:val="00C912FC"/>
    <w:rsid w:val="00C91BFF"/>
    <w:rsid w:val="00C92DA0"/>
    <w:rsid w:val="00C92FC5"/>
    <w:rsid w:val="00C9358A"/>
    <w:rsid w:val="00C9581C"/>
    <w:rsid w:val="00C95A79"/>
    <w:rsid w:val="00C95E93"/>
    <w:rsid w:val="00C963AF"/>
    <w:rsid w:val="00C96756"/>
    <w:rsid w:val="00C974F3"/>
    <w:rsid w:val="00C9762D"/>
    <w:rsid w:val="00C97C95"/>
    <w:rsid w:val="00C97D19"/>
    <w:rsid w:val="00CA00EB"/>
    <w:rsid w:val="00CA2945"/>
    <w:rsid w:val="00CA32F8"/>
    <w:rsid w:val="00CA3533"/>
    <w:rsid w:val="00CA3D9D"/>
    <w:rsid w:val="00CA4419"/>
    <w:rsid w:val="00CA7EEF"/>
    <w:rsid w:val="00CB05FE"/>
    <w:rsid w:val="00CB1588"/>
    <w:rsid w:val="00CB16E5"/>
    <w:rsid w:val="00CB207E"/>
    <w:rsid w:val="00CB2FB6"/>
    <w:rsid w:val="00CB31D2"/>
    <w:rsid w:val="00CB3405"/>
    <w:rsid w:val="00CB3D1B"/>
    <w:rsid w:val="00CB4375"/>
    <w:rsid w:val="00CB5103"/>
    <w:rsid w:val="00CB59D3"/>
    <w:rsid w:val="00CB63C1"/>
    <w:rsid w:val="00CC005F"/>
    <w:rsid w:val="00CC0265"/>
    <w:rsid w:val="00CC122E"/>
    <w:rsid w:val="00CC1270"/>
    <w:rsid w:val="00CC19F9"/>
    <w:rsid w:val="00CC1A7E"/>
    <w:rsid w:val="00CC1EA6"/>
    <w:rsid w:val="00CC2E68"/>
    <w:rsid w:val="00CC3995"/>
    <w:rsid w:val="00CC3EA1"/>
    <w:rsid w:val="00CC3F29"/>
    <w:rsid w:val="00CC43A1"/>
    <w:rsid w:val="00CC46D9"/>
    <w:rsid w:val="00CC5617"/>
    <w:rsid w:val="00CC66A0"/>
    <w:rsid w:val="00CC6978"/>
    <w:rsid w:val="00CC7D76"/>
    <w:rsid w:val="00CD02CF"/>
    <w:rsid w:val="00CD0BFD"/>
    <w:rsid w:val="00CD11C0"/>
    <w:rsid w:val="00CD1592"/>
    <w:rsid w:val="00CD1A8C"/>
    <w:rsid w:val="00CD1BD2"/>
    <w:rsid w:val="00CD1BD9"/>
    <w:rsid w:val="00CD1FBB"/>
    <w:rsid w:val="00CD34A4"/>
    <w:rsid w:val="00CD397F"/>
    <w:rsid w:val="00CD3BF4"/>
    <w:rsid w:val="00CD41BF"/>
    <w:rsid w:val="00CD51B2"/>
    <w:rsid w:val="00CD5B90"/>
    <w:rsid w:val="00CD5E1E"/>
    <w:rsid w:val="00CD624F"/>
    <w:rsid w:val="00CD6680"/>
    <w:rsid w:val="00CD6B62"/>
    <w:rsid w:val="00CD6C4B"/>
    <w:rsid w:val="00CD70AC"/>
    <w:rsid w:val="00CD741D"/>
    <w:rsid w:val="00CD7C74"/>
    <w:rsid w:val="00CD7DAE"/>
    <w:rsid w:val="00CE013B"/>
    <w:rsid w:val="00CE0484"/>
    <w:rsid w:val="00CE10F1"/>
    <w:rsid w:val="00CE16CA"/>
    <w:rsid w:val="00CE1D72"/>
    <w:rsid w:val="00CE1D98"/>
    <w:rsid w:val="00CE205B"/>
    <w:rsid w:val="00CE34CF"/>
    <w:rsid w:val="00CE3CA6"/>
    <w:rsid w:val="00CE3CF9"/>
    <w:rsid w:val="00CE3FE6"/>
    <w:rsid w:val="00CE448F"/>
    <w:rsid w:val="00CE576B"/>
    <w:rsid w:val="00CE5DB7"/>
    <w:rsid w:val="00CE7568"/>
    <w:rsid w:val="00CE7BFA"/>
    <w:rsid w:val="00CF00FE"/>
    <w:rsid w:val="00CF03A7"/>
    <w:rsid w:val="00CF1139"/>
    <w:rsid w:val="00CF11F0"/>
    <w:rsid w:val="00CF1502"/>
    <w:rsid w:val="00CF1BB1"/>
    <w:rsid w:val="00CF4485"/>
    <w:rsid w:val="00CF4B1D"/>
    <w:rsid w:val="00CF4F30"/>
    <w:rsid w:val="00CF7FA8"/>
    <w:rsid w:val="00CF7FF9"/>
    <w:rsid w:val="00D000B8"/>
    <w:rsid w:val="00D01241"/>
    <w:rsid w:val="00D0262B"/>
    <w:rsid w:val="00D03E06"/>
    <w:rsid w:val="00D0461D"/>
    <w:rsid w:val="00D04842"/>
    <w:rsid w:val="00D04B7E"/>
    <w:rsid w:val="00D04CDD"/>
    <w:rsid w:val="00D05098"/>
    <w:rsid w:val="00D05E6A"/>
    <w:rsid w:val="00D06E99"/>
    <w:rsid w:val="00D100CD"/>
    <w:rsid w:val="00D10361"/>
    <w:rsid w:val="00D10A95"/>
    <w:rsid w:val="00D11087"/>
    <w:rsid w:val="00D11824"/>
    <w:rsid w:val="00D12B8C"/>
    <w:rsid w:val="00D13277"/>
    <w:rsid w:val="00D146AA"/>
    <w:rsid w:val="00D15EC6"/>
    <w:rsid w:val="00D1655E"/>
    <w:rsid w:val="00D16904"/>
    <w:rsid w:val="00D16F12"/>
    <w:rsid w:val="00D17555"/>
    <w:rsid w:val="00D17E6B"/>
    <w:rsid w:val="00D2026C"/>
    <w:rsid w:val="00D204A2"/>
    <w:rsid w:val="00D204DD"/>
    <w:rsid w:val="00D2148E"/>
    <w:rsid w:val="00D218B8"/>
    <w:rsid w:val="00D21907"/>
    <w:rsid w:val="00D21E06"/>
    <w:rsid w:val="00D21E7F"/>
    <w:rsid w:val="00D227B8"/>
    <w:rsid w:val="00D22A2D"/>
    <w:rsid w:val="00D22A4B"/>
    <w:rsid w:val="00D22A90"/>
    <w:rsid w:val="00D2395D"/>
    <w:rsid w:val="00D24A10"/>
    <w:rsid w:val="00D25238"/>
    <w:rsid w:val="00D25816"/>
    <w:rsid w:val="00D25B4C"/>
    <w:rsid w:val="00D26918"/>
    <w:rsid w:val="00D270A5"/>
    <w:rsid w:val="00D27197"/>
    <w:rsid w:val="00D27AAA"/>
    <w:rsid w:val="00D27D55"/>
    <w:rsid w:val="00D301D3"/>
    <w:rsid w:val="00D31BD9"/>
    <w:rsid w:val="00D324E6"/>
    <w:rsid w:val="00D3258E"/>
    <w:rsid w:val="00D327D7"/>
    <w:rsid w:val="00D32F24"/>
    <w:rsid w:val="00D33124"/>
    <w:rsid w:val="00D3393B"/>
    <w:rsid w:val="00D33B18"/>
    <w:rsid w:val="00D34282"/>
    <w:rsid w:val="00D34A9E"/>
    <w:rsid w:val="00D34EF0"/>
    <w:rsid w:val="00D357DC"/>
    <w:rsid w:val="00D374C2"/>
    <w:rsid w:val="00D37891"/>
    <w:rsid w:val="00D41610"/>
    <w:rsid w:val="00D41653"/>
    <w:rsid w:val="00D41E96"/>
    <w:rsid w:val="00D42F04"/>
    <w:rsid w:val="00D4313C"/>
    <w:rsid w:val="00D43D57"/>
    <w:rsid w:val="00D44179"/>
    <w:rsid w:val="00D44228"/>
    <w:rsid w:val="00D45404"/>
    <w:rsid w:val="00D462E6"/>
    <w:rsid w:val="00D464F7"/>
    <w:rsid w:val="00D47AAF"/>
    <w:rsid w:val="00D51365"/>
    <w:rsid w:val="00D51454"/>
    <w:rsid w:val="00D514BE"/>
    <w:rsid w:val="00D51667"/>
    <w:rsid w:val="00D522BD"/>
    <w:rsid w:val="00D541D7"/>
    <w:rsid w:val="00D550C7"/>
    <w:rsid w:val="00D55E22"/>
    <w:rsid w:val="00D56070"/>
    <w:rsid w:val="00D565CE"/>
    <w:rsid w:val="00D56662"/>
    <w:rsid w:val="00D570A2"/>
    <w:rsid w:val="00D60043"/>
    <w:rsid w:val="00D60EF8"/>
    <w:rsid w:val="00D6155F"/>
    <w:rsid w:val="00D61E96"/>
    <w:rsid w:val="00D61EE3"/>
    <w:rsid w:val="00D6271F"/>
    <w:rsid w:val="00D62A97"/>
    <w:rsid w:val="00D65A82"/>
    <w:rsid w:val="00D65E8B"/>
    <w:rsid w:val="00D66345"/>
    <w:rsid w:val="00D66A32"/>
    <w:rsid w:val="00D66A50"/>
    <w:rsid w:val="00D66E1F"/>
    <w:rsid w:val="00D67191"/>
    <w:rsid w:val="00D67658"/>
    <w:rsid w:val="00D67F02"/>
    <w:rsid w:val="00D70488"/>
    <w:rsid w:val="00D704D4"/>
    <w:rsid w:val="00D70594"/>
    <w:rsid w:val="00D7105E"/>
    <w:rsid w:val="00D71B4F"/>
    <w:rsid w:val="00D720C2"/>
    <w:rsid w:val="00D7238F"/>
    <w:rsid w:val="00D72EF0"/>
    <w:rsid w:val="00D73478"/>
    <w:rsid w:val="00D747AD"/>
    <w:rsid w:val="00D7494A"/>
    <w:rsid w:val="00D75421"/>
    <w:rsid w:val="00D75572"/>
    <w:rsid w:val="00D77484"/>
    <w:rsid w:val="00D8096C"/>
    <w:rsid w:val="00D80E08"/>
    <w:rsid w:val="00D81004"/>
    <w:rsid w:val="00D812F1"/>
    <w:rsid w:val="00D81B38"/>
    <w:rsid w:val="00D81E80"/>
    <w:rsid w:val="00D82034"/>
    <w:rsid w:val="00D82AA4"/>
    <w:rsid w:val="00D82FCA"/>
    <w:rsid w:val="00D83334"/>
    <w:rsid w:val="00D86CE8"/>
    <w:rsid w:val="00D87E83"/>
    <w:rsid w:val="00D9028C"/>
    <w:rsid w:val="00D908D5"/>
    <w:rsid w:val="00D90C73"/>
    <w:rsid w:val="00D91A54"/>
    <w:rsid w:val="00D923AB"/>
    <w:rsid w:val="00D928C5"/>
    <w:rsid w:val="00D9290D"/>
    <w:rsid w:val="00D929D6"/>
    <w:rsid w:val="00D92A80"/>
    <w:rsid w:val="00D92EB8"/>
    <w:rsid w:val="00D93CE2"/>
    <w:rsid w:val="00D93DDD"/>
    <w:rsid w:val="00D9414E"/>
    <w:rsid w:val="00D942C9"/>
    <w:rsid w:val="00D9466C"/>
    <w:rsid w:val="00D949A5"/>
    <w:rsid w:val="00D9666D"/>
    <w:rsid w:val="00D97050"/>
    <w:rsid w:val="00DA06C8"/>
    <w:rsid w:val="00DA08B5"/>
    <w:rsid w:val="00DA1117"/>
    <w:rsid w:val="00DA135B"/>
    <w:rsid w:val="00DA1C21"/>
    <w:rsid w:val="00DA1D7E"/>
    <w:rsid w:val="00DA2299"/>
    <w:rsid w:val="00DA2E87"/>
    <w:rsid w:val="00DA33E6"/>
    <w:rsid w:val="00DA3664"/>
    <w:rsid w:val="00DA57DE"/>
    <w:rsid w:val="00DA6BFE"/>
    <w:rsid w:val="00DA6CFE"/>
    <w:rsid w:val="00DA77EB"/>
    <w:rsid w:val="00DA7B47"/>
    <w:rsid w:val="00DB0313"/>
    <w:rsid w:val="00DB0BCC"/>
    <w:rsid w:val="00DB1FE7"/>
    <w:rsid w:val="00DB3268"/>
    <w:rsid w:val="00DB3B6A"/>
    <w:rsid w:val="00DB4885"/>
    <w:rsid w:val="00DB4B44"/>
    <w:rsid w:val="00DB4D9A"/>
    <w:rsid w:val="00DB4F23"/>
    <w:rsid w:val="00DB5739"/>
    <w:rsid w:val="00DB5AB8"/>
    <w:rsid w:val="00DB6936"/>
    <w:rsid w:val="00DB6C62"/>
    <w:rsid w:val="00DB7DB6"/>
    <w:rsid w:val="00DC013C"/>
    <w:rsid w:val="00DC2295"/>
    <w:rsid w:val="00DC37EC"/>
    <w:rsid w:val="00DC39D8"/>
    <w:rsid w:val="00DC3CD4"/>
    <w:rsid w:val="00DC4760"/>
    <w:rsid w:val="00DC4BD8"/>
    <w:rsid w:val="00DC5316"/>
    <w:rsid w:val="00DC57DC"/>
    <w:rsid w:val="00DC61AD"/>
    <w:rsid w:val="00DC6679"/>
    <w:rsid w:val="00DC76E5"/>
    <w:rsid w:val="00DC7A53"/>
    <w:rsid w:val="00DD067B"/>
    <w:rsid w:val="00DD0876"/>
    <w:rsid w:val="00DD1311"/>
    <w:rsid w:val="00DD1338"/>
    <w:rsid w:val="00DD1EF7"/>
    <w:rsid w:val="00DD2955"/>
    <w:rsid w:val="00DD2D3E"/>
    <w:rsid w:val="00DD3F4A"/>
    <w:rsid w:val="00DD47D5"/>
    <w:rsid w:val="00DD49C9"/>
    <w:rsid w:val="00DD532C"/>
    <w:rsid w:val="00DD66B6"/>
    <w:rsid w:val="00DD70BD"/>
    <w:rsid w:val="00DD79D4"/>
    <w:rsid w:val="00DD7C21"/>
    <w:rsid w:val="00DD7D1B"/>
    <w:rsid w:val="00DE0A7D"/>
    <w:rsid w:val="00DE0DCB"/>
    <w:rsid w:val="00DE1DC7"/>
    <w:rsid w:val="00DE2248"/>
    <w:rsid w:val="00DE2911"/>
    <w:rsid w:val="00DE2C25"/>
    <w:rsid w:val="00DE2FF6"/>
    <w:rsid w:val="00DE31B6"/>
    <w:rsid w:val="00DE36B3"/>
    <w:rsid w:val="00DE3808"/>
    <w:rsid w:val="00DE3DD4"/>
    <w:rsid w:val="00DE49BF"/>
    <w:rsid w:val="00DE4B64"/>
    <w:rsid w:val="00DE5324"/>
    <w:rsid w:val="00DE5A69"/>
    <w:rsid w:val="00DE5D74"/>
    <w:rsid w:val="00DE6329"/>
    <w:rsid w:val="00DE78D6"/>
    <w:rsid w:val="00DF074F"/>
    <w:rsid w:val="00DF0F2D"/>
    <w:rsid w:val="00DF1036"/>
    <w:rsid w:val="00DF113B"/>
    <w:rsid w:val="00DF1480"/>
    <w:rsid w:val="00DF1936"/>
    <w:rsid w:val="00DF1E20"/>
    <w:rsid w:val="00DF1F2C"/>
    <w:rsid w:val="00DF2175"/>
    <w:rsid w:val="00DF23F1"/>
    <w:rsid w:val="00DF23FD"/>
    <w:rsid w:val="00DF312A"/>
    <w:rsid w:val="00DF36C0"/>
    <w:rsid w:val="00DF421E"/>
    <w:rsid w:val="00DF4AF9"/>
    <w:rsid w:val="00DF6473"/>
    <w:rsid w:val="00DF70F9"/>
    <w:rsid w:val="00DF729C"/>
    <w:rsid w:val="00DF75DA"/>
    <w:rsid w:val="00DF78DB"/>
    <w:rsid w:val="00DF792F"/>
    <w:rsid w:val="00E001FE"/>
    <w:rsid w:val="00E01466"/>
    <w:rsid w:val="00E02713"/>
    <w:rsid w:val="00E02882"/>
    <w:rsid w:val="00E04910"/>
    <w:rsid w:val="00E04F3A"/>
    <w:rsid w:val="00E0615C"/>
    <w:rsid w:val="00E06711"/>
    <w:rsid w:val="00E0753A"/>
    <w:rsid w:val="00E07C40"/>
    <w:rsid w:val="00E10A14"/>
    <w:rsid w:val="00E10DB5"/>
    <w:rsid w:val="00E112BF"/>
    <w:rsid w:val="00E1174D"/>
    <w:rsid w:val="00E11935"/>
    <w:rsid w:val="00E12297"/>
    <w:rsid w:val="00E12685"/>
    <w:rsid w:val="00E1397C"/>
    <w:rsid w:val="00E13DB7"/>
    <w:rsid w:val="00E149F1"/>
    <w:rsid w:val="00E1501C"/>
    <w:rsid w:val="00E150F9"/>
    <w:rsid w:val="00E15486"/>
    <w:rsid w:val="00E161B6"/>
    <w:rsid w:val="00E16275"/>
    <w:rsid w:val="00E16373"/>
    <w:rsid w:val="00E165AA"/>
    <w:rsid w:val="00E1690A"/>
    <w:rsid w:val="00E16E30"/>
    <w:rsid w:val="00E16E4F"/>
    <w:rsid w:val="00E17D47"/>
    <w:rsid w:val="00E2025D"/>
    <w:rsid w:val="00E20C95"/>
    <w:rsid w:val="00E20EFC"/>
    <w:rsid w:val="00E212F2"/>
    <w:rsid w:val="00E2170C"/>
    <w:rsid w:val="00E21ACD"/>
    <w:rsid w:val="00E2200D"/>
    <w:rsid w:val="00E2209D"/>
    <w:rsid w:val="00E22DF8"/>
    <w:rsid w:val="00E2304A"/>
    <w:rsid w:val="00E23912"/>
    <w:rsid w:val="00E23DC5"/>
    <w:rsid w:val="00E24216"/>
    <w:rsid w:val="00E24A53"/>
    <w:rsid w:val="00E24D88"/>
    <w:rsid w:val="00E25672"/>
    <w:rsid w:val="00E25B03"/>
    <w:rsid w:val="00E2688B"/>
    <w:rsid w:val="00E26A3D"/>
    <w:rsid w:val="00E273D1"/>
    <w:rsid w:val="00E276C7"/>
    <w:rsid w:val="00E30160"/>
    <w:rsid w:val="00E30355"/>
    <w:rsid w:val="00E3038D"/>
    <w:rsid w:val="00E30519"/>
    <w:rsid w:val="00E3072A"/>
    <w:rsid w:val="00E30BEC"/>
    <w:rsid w:val="00E31470"/>
    <w:rsid w:val="00E3223D"/>
    <w:rsid w:val="00E3288E"/>
    <w:rsid w:val="00E3402F"/>
    <w:rsid w:val="00E348E3"/>
    <w:rsid w:val="00E3492C"/>
    <w:rsid w:val="00E34C74"/>
    <w:rsid w:val="00E34FFD"/>
    <w:rsid w:val="00E3751E"/>
    <w:rsid w:val="00E37776"/>
    <w:rsid w:val="00E40A07"/>
    <w:rsid w:val="00E40F3D"/>
    <w:rsid w:val="00E4264D"/>
    <w:rsid w:val="00E43081"/>
    <w:rsid w:val="00E4368E"/>
    <w:rsid w:val="00E43B28"/>
    <w:rsid w:val="00E43D58"/>
    <w:rsid w:val="00E44482"/>
    <w:rsid w:val="00E45142"/>
    <w:rsid w:val="00E45353"/>
    <w:rsid w:val="00E45379"/>
    <w:rsid w:val="00E46255"/>
    <w:rsid w:val="00E46511"/>
    <w:rsid w:val="00E468EB"/>
    <w:rsid w:val="00E46B51"/>
    <w:rsid w:val="00E47338"/>
    <w:rsid w:val="00E50C68"/>
    <w:rsid w:val="00E50F56"/>
    <w:rsid w:val="00E511CD"/>
    <w:rsid w:val="00E52566"/>
    <w:rsid w:val="00E525CD"/>
    <w:rsid w:val="00E52E33"/>
    <w:rsid w:val="00E52F5F"/>
    <w:rsid w:val="00E539C9"/>
    <w:rsid w:val="00E53B0B"/>
    <w:rsid w:val="00E547BF"/>
    <w:rsid w:val="00E5490B"/>
    <w:rsid w:val="00E55948"/>
    <w:rsid w:val="00E55EEE"/>
    <w:rsid w:val="00E55F02"/>
    <w:rsid w:val="00E570F1"/>
    <w:rsid w:val="00E5720E"/>
    <w:rsid w:val="00E6105B"/>
    <w:rsid w:val="00E614E2"/>
    <w:rsid w:val="00E61C9B"/>
    <w:rsid w:val="00E63E40"/>
    <w:rsid w:val="00E64380"/>
    <w:rsid w:val="00E644D7"/>
    <w:rsid w:val="00E64D14"/>
    <w:rsid w:val="00E65DCB"/>
    <w:rsid w:val="00E65FE0"/>
    <w:rsid w:val="00E66647"/>
    <w:rsid w:val="00E66CF5"/>
    <w:rsid w:val="00E6713F"/>
    <w:rsid w:val="00E67295"/>
    <w:rsid w:val="00E702BD"/>
    <w:rsid w:val="00E70CE2"/>
    <w:rsid w:val="00E70D2E"/>
    <w:rsid w:val="00E72424"/>
    <w:rsid w:val="00E730BE"/>
    <w:rsid w:val="00E74AF8"/>
    <w:rsid w:val="00E74D5D"/>
    <w:rsid w:val="00E76D9F"/>
    <w:rsid w:val="00E7706B"/>
    <w:rsid w:val="00E7717A"/>
    <w:rsid w:val="00E802DB"/>
    <w:rsid w:val="00E806C8"/>
    <w:rsid w:val="00E807DC"/>
    <w:rsid w:val="00E80835"/>
    <w:rsid w:val="00E80874"/>
    <w:rsid w:val="00E81530"/>
    <w:rsid w:val="00E8251C"/>
    <w:rsid w:val="00E82E34"/>
    <w:rsid w:val="00E83A86"/>
    <w:rsid w:val="00E845FA"/>
    <w:rsid w:val="00E85285"/>
    <w:rsid w:val="00E852AB"/>
    <w:rsid w:val="00E852E8"/>
    <w:rsid w:val="00E8542F"/>
    <w:rsid w:val="00E87864"/>
    <w:rsid w:val="00E878F1"/>
    <w:rsid w:val="00E87ED6"/>
    <w:rsid w:val="00E91BFF"/>
    <w:rsid w:val="00E91FAE"/>
    <w:rsid w:val="00E92006"/>
    <w:rsid w:val="00E92801"/>
    <w:rsid w:val="00E93E00"/>
    <w:rsid w:val="00E941E6"/>
    <w:rsid w:val="00E94D36"/>
    <w:rsid w:val="00E95C35"/>
    <w:rsid w:val="00E95F77"/>
    <w:rsid w:val="00E97025"/>
    <w:rsid w:val="00E977C6"/>
    <w:rsid w:val="00EA024C"/>
    <w:rsid w:val="00EA0862"/>
    <w:rsid w:val="00EA0E3D"/>
    <w:rsid w:val="00EA0F3C"/>
    <w:rsid w:val="00EA0F94"/>
    <w:rsid w:val="00EA1AE5"/>
    <w:rsid w:val="00EA1CEC"/>
    <w:rsid w:val="00EA2A14"/>
    <w:rsid w:val="00EA37AD"/>
    <w:rsid w:val="00EA386A"/>
    <w:rsid w:val="00EA39B8"/>
    <w:rsid w:val="00EA4928"/>
    <w:rsid w:val="00EA495B"/>
    <w:rsid w:val="00EA4A12"/>
    <w:rsid w:val="00EA5123"/>
    <w:rsid w:val="00EA51AF"/>
    <w:rsid w:val="00EA56CF"/>
    <w:rsid w:val="00EA6874"/>
    <w:rsid w:val="00EA6A2F"/>
    <w:rsid w:val="00EA767E"/>
    <w:rsid w:val="00EA768F"/>
    <w:rsid w:val="00EA7A29"/>
    <w:rsid w:val="00EB03C9"/>
    <w:rsid w:val="00EB04B3"/>
    <w:rsid w:val="00EB0913"/>
    <w:rsid w:val="00EB108F"/>
    <w:rsid w:val="00EB1AD1"/>
    <w:rsid w:val="00EB2227"/>
    <w:rsid w:val="00EB343C"/>
    <w:rsid w:val="00EB3FA5"/>
    <w:rsid w:val="00EB4D56"/>
    <w:rsid w:val="00EB5476"/>
    <w:rsid w:val="00EB5B41"/>
    <w:rsid w:val="00EB67C6"/>
    <w:rsid w:val="00EB6A54"/>
    <w:rsid w:val="00EB6A9B"/>
    <w:rsid w:val="00EB71DD"/>
    <w:rsid w:val="00EB78BF"/>
    <w:rsid w:val="00EB7CA1"/>
    <w:rsid w:val="00EC050B"/>
    <w:rsid w:val="00EC0968"/>
    <w:rsid w:val="00EC1688"/>
    <w:rsid w:val="00EC168E"/>
    <w:rsid w:val="00EC19CC"/>
    <w:rsid w:val="00EC1D77"/>
    <w:rsid w:val="00EC36B4"/>
    <w:rsid w:val="00EC4033"/>
    <w:rsid w:val="00EC41E8"/>
    <w:rsid w:val="00EC544A"/>
    <w:rsid w:val="00EC56EF"/>
    <w:rsid w:val="00EC5D6B"/>
    <w:rsid w:val="00EC60E9"/>
    <w:rsid w:val="00EC61C8"/>
    <w:rsid w:val="00EC661B"/>
    <w:rsid w:val="00ED00F7"/>
    <w:rsid w:val="00ED0C91"/>
    <w:rsid w:val="00ED0F5B"/>
    <w:rsid w:val="00ED19DB"/>
    <w:rsid w:val="00ED1A0B"/>
    <w:rsid w:val="00ED272C"/>
    <w:rsid w:val="00ED3191"/>
    <w:rsid w:val="00ED36CA"/>
    <w:rsid w:val="00ED3A53"/>
    <w:rsid w:val="00ED3E6F"/>
    <w:rsid w:val="00ED436F"/>
    <w:rsid w:val="00ED439B"/>
    <w:rsid w:val="00ED4A73"/>
    <w:rsid w:val="00ED4FC6"/>
    <w:rsid w:val="00ED654E"/>
    <w:rsid w:val="00ED6576"/>
    <w:rsid w:val="00ED73B1"/>
    <w:rsid w:val="00ED7654"/>
    <w:rsid w:val="00ED7F6F"/>
    <w:rsid w:val="00EE038E"/>
    <w:rsid w:val="00EE05E9"/>
    <w:rsid w:val="00EE0B2A"/>
    <w:rsid w:val="00EE13CE"/>
    <w:rsid w:val="00EE16B8"/>
    <w:rsid w:val="00EE21AE"/>
    <w:rsid w:val="00EE2309"/>
    <w:rsid w:val="00EE28CD"/>
    <w:rsid w:val="00EE32AE"/>
    <w:rsid w:val="00EE36F2"/>
    <w:rsid w:val="00EE37BB"/>
    <w:rsid w:val="00EE39E5"/>
    <w:rsid w:val="00EE4429"/>
    <w:rsid w:val="00EE45FA"/>
    <w:rsid w:val="00EE4F8E"/>
    <w:rsid w:val="00EE5214"/>
    <w:rsid w:val="00EE5920"/>
    <w:rsid w:val="00EE59EB"/>
    <w:rsid w:val="00EE65F4"/>
    <w:rsid w:val="00EE6EAE"/>
    <w:rsid w:val="00EE6F53"/>
    <w:rsid w:val="00EE76EF"/>
    <w:rsid w:val="00EE785B"/>
    <w:rsid w:val="00EE7CDA"/>
    <w:rsid w:val="00EE7EA4"/>
    <w:rsid w:val="00EF0B87"/>
    <w:rsid w:val="00EF11CB"/>
    <w:rsid w:val="00EF298A"/>
    <w:rsid w:val="00EF2C7B"/>
    <w:rsid w:val="00EF2DF1"/>
    <w:rsid w:val="00EF33FB"/>
    <w:rsid w:val="00EF37AB"/>
    <w:rsid w:val="00EF417F"/>
    <w:rsid w:val="00EF4459"/>
    <w:rsid w:val="00EF44C4"/>
    <w:rsid w:val="00EF4645"/>
    <w:rsid w:val="00EF4CA3"/>
    <w:rsid w:val="00EF61B2"/>
    <w:rsid w:val="00EF6378"/>
    <w:rsid w:val="00EF788F"/>
    <w:rsid w:val="00EF79D7"/>
    <w:rsid w:val="00F011B9"/>
    <w:rsid w:val="00F021B9"/>
    <w:rsid w:val="00F02372"/>
    <w:rsid w:val="00F025A4"/>
    <w:rsid w:val="00F0296F"/>
    <w:rsid w:val="00F03639"/>
    <w:rsid w:val="00F03ADD"/>
    <w:rsid w:val="00F03CBC"/>
    <w:rsid w:val="00F04D10"/>
    <w:rsid w:val="00F1056A"/>
    <w:rsid w:val="00F10ED6"/>
    <w:rsid w:val="00F113E4"/>
    <w:rsid w:val="00F11B64"/>
    <w:rsid w:val="00F11DA5"/>
    <w:rsid w:val="00F11EBC"/>
    <w:rsid w:val="00F11F06"/>
    <w:rsid w:val="00F13411"/>
    <w:rsid w:val="00F13744"/>
    <w:rsid w:val="00F149E7"/>
    <w:rsid w:val="00F1625E"/>
    <w:rsid w:val="00F166E0"/>
    <w:rsid w:val="00F170CE"/>
    <w:rsid w:val="00F17968"/>
    <w:rsid w:val="00F200E9"/>
    <w:rsid w:val="00F20188"/>
    <w:rsid w:val="00F210AD"/>
    <w:rsid w:val="00F231C1"/>
    <w:rsid w:val="00F2338D"/>
    <w:rsid w:val="00F23A25"/>
    <w:rsid w:val="00F23C8E"/>
    <w:rsid w:val="00F23CB7"/>
    <w:rsid w:val="00F242B9"/>
    <w:rsid w:val="00F247F4"/>
    <w:rsid w:val="00F25731"/>
    <w:rsid w:val="00F25B94"/>
    <w:rsid w:val="00F26B20"/>
    <w:rsid w:val="00F26B59"/>
    <w:rsid w:val="00F2712D"/>
    <w:rsid w:val="00F271D6"/>
    <w:rsid w:val="00F31AB5"/>
    <w:rsid w:val="00F325F1"/>
    <w:rsid w:val="00F32634"/>
    <w:rsid w:val="00F333A5"/>
    <w:rsid w:val="00F34101"/>
    <w:rsid w:val="00F3429F"/>
    <w:rsid w:val="00F3460F"/>
    <w:rsid w:val="00F34C53"/>
    <w:rsid w:val="00F364F6"/>
    <w:rsid w:val="00F36528"/>
    <w:rsid w:val="00F36D57"/>
    <w:rsid w:val="00F36F88"/>
    <w:rsid w:val="00F3721A"/>
    <w:rsid w:val="00F37573"/>
    <w:rsid w:val="00F379E6"/>
    <w:rsid w:val="00F37CC1"/>
    <w:rsid w:val="00F37FC2"/>
    <w:rsid w:val="00F4099E"/>
    <w:rsid w:val="00F4113E"/>
    <w:rsid w:val="00F415FF"/>
    <w:rsid w:val="00F417AF"/>
    <w:rsid w:val="00F42889"/>
    <w:rsid w:val="00F4299D"/>
    <w:rsid w:val="00F42B18"/>
    <w:rsid w:val="00F42C1E"/>
    <w:rsid w:val="00F43CC9"/>
    <w:rsid w:val="00F4455A"/>
    <w:rsid w:val="00F44AC8"/>
    <w:rsid w:val="00F44DF0"/>
    <w:rsid w:val="00F45073"/>
    <w:rsid w:val="00F4529F"/>
    <w:rsid w:val="00F4530D"/>
    <w:rsid w:val="00F458F2"/>
    <w:rsid w:val="00F47892"/>
    <w:rsid w:val="00F5070A"/>
    <w:rsid w:val="00F5125C"/>
    <w:rsid w:val="00F5167C"/>
    <w:rsid w:val="00F51E9E"/>
    <w:rsid w:val="00F5357B"/>
    <w:rsid w:val="00F535B8"/>
    <w:rsid w:val="00F53DD6"/>
    <w:rsid w:val="00F5410E"/>
    <w:rsid w:val="00F5537A"/>
    <w:rsid w:val="00F55AAB"/>
    <w:rsid w:val="00F56970"/>
    <w:rsid w:val="00F604F4"/>
    <w:rsid w:val="00F61377"/>
    <w:rsid w:val="00F61FA3"/>
    <w:rsid w:val="00F622D5"/>
    <w:rsid w:val="00F62C7C"/>
    <w:rsid w:val="00F63155"/>
    <w:rsid w:val="00F63557"/>
    <w:rsid w:val="00F639FB"/>
    <w:rsid w:val="00F64C2A"/>
    <w:rsid w:val="00F65843"/>
    <w:rsid w:val="00F7019F"/>
    <w:rsid w:val="00F70D89"/>
    <w:rsid w:val="00F70E69"/>
    <w:rsid w:val="00F71B98"/>
    <w:rsid w:val="00F71BA9"/>
    <w:rsid w:val="00F72628"/>
    <w:rsid w:val="00F72B35"/>
    <w:rsid w:val="00F7360E"/>
    <w:rsid w:val="00F75B0C"/>
    <w:rsid w:val="00F75FC6"/>
    <w:rsid w:val="00F766DE"/>
    <w:rsid w:val="00F76766"/>
    <w:rsid w:val="00F7783E"/>
    <w:rsid w:val="00F77C07"/>
    <w:rsid w:val="00F80054"/>
    <w:rsid w:val="00F801A9"/>
    <w:rsid w:val="00F8062F"/>
    <w:rsid w:val="00F80A69"/>
    <w:rsid w:val="00F82739"/>
    <w:rsid w:val="00F82CD2"/>
    <w:rsid w:val="00F83F8E"/>
    <w:rsid w:val="00F847DD"/>
    <w:rsid w:val="00F848D0"/>
    <w:rsid w:val="00F858E2"/>
    <w:rsid w:val="00F86206"/>
    <w:rsid w:val="00F862B7"/>
    <w:rsid w:val="00F869DA"/>
    <w:rsid w:val="00F87258"/>
    <w:rsid w:val="00F90371"/>
    <w:rsid w:val="00F90600"/>
    <w:rsid w:val="00F90784"/>
    <w:rsid w:val="00F91084"/>
    <w:rsid w:val="00F91483"/>
    <w:rsid w:val="00F9206D"/>
    <w:rsid w:val="00F922C1"/>
    <w:rsid w:val="00F92325"/>
    <w:rsid w:val="00F927C6"/>
    <w:rsid w:val="00F92BE1"/>
    <w:rsid w:val="00F93201"/>
    <w:rsid w:val="00F94EB3"/>
    <w:rsid w:val="00F95CD6"/>
    <w:rsid w:val="00F96109"/>
    <w:rsid w:val="00F9655C"/>
    <w:rsid w:val="00F968B5"/>
    <w:rsid w:val="00F9784E"/>
    <w:rsid w:val="00FA0CA7"/>
    <w:rsid w:val="00FA20FE"/>
    <w:rsid w:val="00FA22BB"/>
    <w:rsid w:val="00FA2B2A"/>
    <w:rsid w:val="00FA2C5C"/>
    <w:rsid w:val="00FA3979"/>
    <w:rsid w:val="00FA39A8"/>
    <w:rsid w:val="00FA4083"/>
    <w:rsid w:val="00FA44AC"/>
    <w:rsid w:val="00FA4937"/>
    <w:rsid w:val="00FA51A4"/>
    <w:rsid w:val="00FA646C"/>
    <w:rsid w:val="00FA657C"/>
    <w:rsid w:val="00FA7573"/>
    <w:rsid w:val="00FB00FD"/>
    <w:rsid w:val="00FB0318"/>
    <w:rsid w:val="00FB06E8"/>
    <w:rsid w:val="00FB0A73"/>
    <w:rsid w:val="00FB0C8A"/>
    <w:rsid w:val="00FB0E49"/>
    <w:rsid w:val="00FB0FC5"/>
    <w:rsid w:val="00FB10B6"/>
    <w:rsid w:val="00FB1148"/>
    <w:rsid w:val="00FB1AD5"/>
    <w:rsid w:val="00FB2552"/>
    <w:rsid w:val="00FB29E2"/>
    <w:rsid w:val="00FB2BB1"/>
    <w:rsid w:val="00FB3639"/>
    <w:rsid w:val="00FB3779"/>
    <w:rsid w:val="00FB3B76"/>
    <w:rsid w:val="00FB480C"/>
    <w:rsid w:val="00FB49F9"/>
    <w:rsid w:val="00FB4C11"/>
    <w:rsid w:val="00FB5150"/>
    <w:rsid w:val="00FB5251"/>
    <w:rsid w:val="00FB5594"/>
    <w:rsid w:val="00FB576B"/>
    <w:rsid w:val="00FB5B20"/>
    <w:rsid w:val="00FB6907"/>
    <w:rsid w:val="00FB6A2F"/>
    <w:rsid w:val="00FB79B3"/>
    <w:rsid w:val="00FB7A99"/>
    <w:rsid w:val="00FC007F"/>
    <w:rsid w:val="00FC0F7D"/>
    <w:rsid w:val="00FC1559"/>
    <w:rsid w:val="00FC165D"/>
    <w:rsid w:val="00FC1966"/>
    <w:rsid w:val="00FC4AD9"/>
    <w:rsid w:val="00FC5733"/>
    <w:rsid w:val="00FC5A0F"/>
    <w:rsid w:val="00FC6016"/>
    <w:rsid w:val="00FC67DF"/>
    <w:rsid w:val="00FC7805"/>
    <w:rsid w:val="00FC7CBD"/>
    <w:rsid w:val="00FD0134"/>
    <w:rsid w:val="00FD054C"/>
    <w:rsid w:val="00FD1008"/>
    <w:rsid w:val="00FD1425"/>
    <w:rsid w:val="00FD2516"/>
    <w:rsid w:val="00FD2A24"/>
    <w:rsid w:val="00FD39A4"/>
    <w:rsid w:val="00FD40C6"/>
    <w:rsid w:val="00FD47C9"/>
    <w:rsid w:val="00FD6654"/>
    <w:rsid w:val="00FD7B3A"/>
    <w:rsid w:val="00FE08F7"/>
    <w:rsid w:val="00FE1105"/>
    <w:rsid w:val="00FE1270"/>
    <w:rsid w:val="00FE12A2"/>
    <w:rsid w:val="00FE1486"/>
    <w:rsid w:val="00FE1CFA"/>
    <w:rsid w:val="00FE2904"/>
    <w:rsid w:val="00FE2CEA"/>
    <w:rsid w:val="00FE3F30"/>
    <w:rsid w:val="00FE4BD3"/>
    <w:rsid w:val="00FE622A"/>
    <w:rsid w:val="00FE6BCF"/>
    <w:rsid w:val="00FE7256"/>
    <w:rsid w:val="00FF00E6"/>
    <w:rsid w:val="00FF02FE"/>
    <w:rsid w:val="00FF05A1"/>
    <w:rsid w:val="00FF09B2"/>
    <w:rsid w:val="00FF0C66"/>
    <w:rsid w:val="00FF1625"/>
    <w:rsid w:val="00FF1851"/>
    <w:rsid w:val="00FF34FC"/>
    <w:rsid w:val="00FF3573"/>
    <w:rsid w:val="00FF4D61"/>
    <w:rsid w:val="00FF6642"/>
    <w:rsid w:val="00FF74F5"/>
    <w:rsid w:val="00FF7AD3"/>
    <w:rsid w:val="016B7438"/>
    <w:rsid w:val="02C3E802"/>
    <w:rsid w:val="02DB940E"/>
    <w:rsid w:val="04148FFE"/>
    <w:rsid w:val="0681ACA9"/>
    <w:rsid w:val="0908211C"/>
    <w:rsid w:val="09946019"/>
    <w:rsid w:val="0B364539"/>
    <w:rsid w:val="0C05ED78"/>
    <w:rsid w:val="0C8E4858"/>
    <w:rsid w:val="0EC4067B"/>
    <w:rsid w:val="0F88A0DD"/>
    <w:rsid w:val="113B241D"/>
    <w:rsid w:val="135F3824"/>
    <w:rsid w:val="139FC5DB"/>
    <w:rsid w:val="19F15E95"/>
    <w:rsid w:val="1F694322"/>
    <w:rsid w:val="238C54AA"/>
    <w:rsid w:val="2575FF6A"/>
    <w:rsid w:val="2682EFF4"/>
    <w:rsid w:val="28363079"/>
    <w:rsid w:val="284905A8"/>
    <w:rsid w:val="2A83AD76"/>
    <w:rsid w:val="2B8D0E11"/>
    <w:rsid w:val="2D4EFD32"/>
    <w:rsid w:val="306C43CB"/>
    <w:rsid w:val="308AF412"/>
    <w:rsid w:val="3186FA7B"/>
    <w:rsid w:val="327A516F"/>
    <w:rsid w:val="3486DF8C"/>
    <w:rsid w:val="38132111"/>
    <w:rsid w:val="3A6E210B"/>
    <w:rsid w:val="3C8C19FD"/>
    <w:rsid w:val="3F582282"/>
    <w:rsid w:val="41C23961"/>
    <w:rsid w:val="441BAD9F"/>
    <w:rsid w:val="466D3F8E"/>
    <w:rsid w:val="468AA5F5"/>
    <w:rsid w:val="46F46F77"/>
    <w:rsid w:val="470C746F"/>
    <w:rsid w:val="47104973"/>
    <w:rsid w:val="48D693F6"/>
    <w:rsid w:val="50A1AAB1"/>
    <w:rsid w:val="5105F91E"/>
    <w:rsid w:val="514467D0"/>
    <w:rsid w:val="522A38D3"/>
    <w:rsid w:val="525473CE"/>
    <w:rsid w:val="52755E54"/>
    <w:rsid w:val="532E3A7E"/>
    <w:rsid w:val="53F97BCD"/>
    <w:rsid w:val="553085F5"/>
    <w:rsid w:val="5594FE35"/>
    <w:rsid w:val="57F17080"/>
    <w:rsid w:val="59CCE593"/>
    <w:rsid w:val="5B52B12E"/>
    <w:rsid w:val="5C3568B1"/>
    <w:rsid w:val="5D31DE12"/>
    <w:rsid w:val="5D86D5E6"/>
    <w:rsid w:val="60036F3A"/>
    <w:rsid w:val="63074182"/>
    <w:rsid w:val="6585ED8D"/>
    <w:rsid w:val="6D96ECD8"/>
    <w:rsid w:val="7082D0A1"/>
    <w:rsid w:val="7093422A"/>
    <w:rsid w:val="70A11C58"/>
    <w:rsid w:val="741A67D9"/>
    <w:rsid w:val="78D7B006"/>
    <w:rsid w:val="79B998E8"/>
    <w:rsid w:val="7AEF21EA"/>
    <w:rsid w:val="7BC5B619"/>
    <w:rsid w:val="7CF32D08"/>
    <w:rsid w:val="7F1E74B4"/>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3AACB65"/>
  <w15:docId w15:val="{50F2FE23-E195-4277-A2A5-F67DD0AE543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uiPriority w:val="99"/>
    <w:semiHidden/>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uiPriority w:val="1"/>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 w:type="character" w:styleId="Onopgelostemelding">
    <w:name w:val="Unresolved Mention"/>
    <w:basedOn w:val="Standaardalinea-lettertype"/>
    <w:uiPriority w:val="99"/>
    <w:semiHidden/>
    <w:unhideWhenUsed/>
    <w:rsid w:val="00A86FE3"/>
    <w:rPr>
      <w:color w:val="605E5C"/>
      <w:shd w:val="clear" w:color="auto" w:fill="E1DFDD"/>
    </w:rPr>
  </w:style>
  <w:style w:type="character" w:styleId="Vermelding">
    <w:name w:val="Mention"/>
    <w:basedOn w:val="Standaardalinea-lettertype"/>
    <w:uiPriority w:val="99"/>
    <w:unhideWhenUsed/>
    <w:rsid w:val="00387862"/>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2387552">
      <w:bodyDiv w:val="1"/>
      <w:marLeft w:val="0"/>
      <w:marRight w:val="0"/>
      <w:marTop w:val="0"/>
      <w:marBottom w:val="0"/>
      <w:divBdr>
        <w:top w:val="none" w:sz="0" w:space="0" w:color="auto"/>
        <w:left w:val="none" w:sz="0" w:space="0" w:color="auto"/>
        <w:bottom w:val="none" w:sz="0" w:space="0" w:color="auto"/>
        <w:right w:val="none" w:sz="0" w:space="0" w:color="auto"/>
      </w:divBdr>
    </w:div>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491485904">
      <w:bodyDiv w:val="1"/>
      <w:marLeft w:val="0"/>
      <w:marRight w:val="0"/>
      <w:marTop w:val="0"/>
      <w:marBottom w:val="0"/>
      <w:divBdr>
        <w:top w:val="none" w:sz="0" w:space="0" w:color="auto"/>
        <w:left w:val="none" w:sz="0" w:space="0" w:color="auto"/>
        <w:bottom w:val="none" w:sz="0" w:space="0" w:color="auto"/>
        <w:right w:val="none" w:sz="0" w:space="0" w:color="auto"/>
      </w:divBdr>
    </w:div>
    <w:div w:id="554396417">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735711546">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28332319">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930506584">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24039014">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07788066">
      <w:bodyDiv w:val="1"/>
      <w:marLeft w:val="0"/>
      <w:marRight w:val="0"/>
      <w:marTop w:val="0"/>
      <w:marBottom w:val="0"/>
      <w:divBdr>
        <w:top w:val="none" w:sz="0" w:space="0" w:color="auto"/>
        <w:left w:val="none" w:sz="0" w:space="0" w:color="auto"/>
        <w:bottom w:val="none" w:sz="0" w:space="0" w:color="auto"/>
        <w:right w:val="none" w:sz="0" w:space="0" w:color="auto"/>
      </w:divBdr>
      <w:divsChild>
        <w:div w:id="1256016174">
          <w:marLeft w:val="0"/>
          <w:marRight w:val="0"/>
          <w:marTop w:val="0"/>
          <w:marBottom w:val="0"/>
          <w:divBdr>
            <w:top w:val="none" w:sz="0" w:space="0" w:color="auto"/>
            <w:left w:val="none" w:sz="0" w:space="0" w:color="auto"/>
            <w:bottom w:val="none" w:sz="0" w:space="0" w:color="auto"/>
            <w:right w:val="none" w:sz="0" w:space="0" w:color="auto"/>
          </w:divBdr>
        </w:div>
        <w:div w:id="1464808433">
          <w:marLeft w:val="0"/>
          <w:marRight w:val="0"/>
          <w:marTop w:val="0"/>
          <w:marBottom w:val="0"/>
          <w:divBdr>
            <w:top w:val="none" w:sz="0" w:space="0" w:color="auto"/>
            <w:left w:val="none" w:sz="0" w:space="0" w:color="auto"/>
            <w:bottom w:val="none" w:sz="0" w:space="0" w:color="auto"/>
            <w:right w:val="none" w:sz="0" w:space="0" w:color="auto"/>
          </w:divBdr>
        </w:div>
      </w:divsChild>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22227736">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11610409">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0563445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yperlink" Target="http://www.tenderned.nl" TargetMode="External"/><Relationship Id="rId26" Type="http://schemas.openxmlformats.org/officeDocument/2006/relationships/hyperlink" Target="https://zoek.officielebekendmakingen.nl/prb-2023-7196.html" TargetMode="External"/><Relationship Id="rId39" Type="http://schemas.openxmlformats.org/officeDocument/2006/relationships/fontTable" Target="fontTable.xml"/><Relationship Id="rId21" Type="http://schemas.openxmlformats.org/officeDocument/2006/relationships/hyperlink" Target="mailto:inkoop@provincie-utrecht.nl" TargetMode="External"/><Relationship Id="rId34" Type="http://schemas.openxmlformats.org/officeDocument/2006/relationships/header" Target="head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mailto:servicedesk@TenderNed.nl" TargetMode="External"/><Relationship Id="rId29" Type="http://schemas.openxmlformats.org/officeDocument/2006/relationships/hyperlink" Target="https://www.stateninformatie.provincie-utrecht.nl/documenten/Statenbrief/SB-Boardletter-2023-1.pdf" TargetMode="Externa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provincie-utrecht.nl/organisatie/financien" TargetMode="External"/><Relationship Id="rId32" Type="http://schemas.openxmlformats.org/officeDocument/2006/relationships/hyperlink" Target="https://klachtenmeldpuntaanbesteden.nl/leden/provincie-utrecht/" TargetMode="External"/><Relationship Id="rId37" Type="http://schemas.openxmlformats.org/officeDocument/2006/relationships/header" Target="header5.xm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www.provincie-utrecht.nl/sites/default/files/2024-04/Organogram_provincie_Utrecht_%28januari_2024%29.pdf" TargetMode="External"/><Relationship Id="rId28" Type="http://schemas.openxmlformats.org/officeDocument/2006/relationships/hyperlink" Target="https://www.stateninformatie.provincie-utrecht.nl/documenten/3-Accountantsverslag-2023-Provincie-Utrecht.pdf" TargetMode="External"/><Relationship Id="rId36" Type="http://schemas.openxmlformats.org/officeDocument/2006/relationships/footer" Target="footer2.xml"/><Relationship Id="rId10" Type="http://schemas.openxmlformats.org/officeDocument/2006/relationships/webSettings" Target="webSettings.xml"/><Relationship Id="rId19" Type="http://schemas.openxmlformats.org/officeDocument/2006/relationships/hyperlink" Target="http://www.tenderned.nl/voor-ondernemingen/ondersteuning" TargetMode="External"/><Relationship Id="rId31" Type="http://schemas.openxmlformats.org/officeDocument/2006/relationships/hyperlink" Target="https://www.pianoo.nl/nl/themas/maatschappelijk-verantwoord-inkopen/manifest-maatschappelijk-verantwoord-opdrachtgeven-en"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www.provincie-utrecht.nl/" TargetMode="External"/><Relationship Id="rId27" Type="http://schemas.openxmlformats.org/officeDocument/2006/relationships/hyperlink" Target="https://www.stateninformatie.provincie-utrecht.nl/documenten/Statenvoorstel-Initiatiefvoorstel-werkgroep-Commissie-Janssen.pdf" TargetMode="External"/><Relationship Id="rId30" Type="http://schemas.openxmlformats.org/officeDocument/2006/relationships/hyperlink" Target="https://www.stateninformatie.provincie-utrecht.nl/documenten/1-Normenkader-rechtmatigheid-2023-1.pdf" TargetMode="External"/><Relationship Id="rId35" Type="http://schemas.openxmlformats.org/officeDocument/2006/relationships/header" Target="header4.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openxmlformats.org/officeDocument/2006/relationships/hyperlink" Target="https://provincie-utrecht.pcportal.nl/" TargetMode="External"/><Relationship Id="rId33" Type="http://schemas.openxmlformats.org/officeDocument/2006/relationships/hyperlink" Target="http://www.commissievanaanbestedingsexperts.nl" TargetMode="External"/><Relationship Id="rId38" Type="http://schemas.openxmlformats.org/officeDocument/2006/relationships/footer" Target="footer3.xml"/></Relationships>
</file>

<file path=word/_rels/footnotes.xml.rels><?xml version="1.0" encoding="UTF-8" standalone="yes"?>
<Relationships xmlns="http://schemas.openxmlformats.org/package/2006/relationships"><Relationship Id="rId2" Type="http://schemas.openxmlformats.org/officeDocument/2006/relationships/hyperlink" Target="https://protect-de.mimecast.com/s/EM8PCEqYXBtWoNPtNV9Dh?domain=justis.nl"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LucidaSans">
    <w:panose1 w:val="00000000000000000000"/>
    <w:charset w:val="00"/>
    <w:family w:val="auto"/>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TheMixBold-Plain">
    <w:altName w:val="Times New Roman"/>
    <w:charset w:val="00"/>
    <w:family w:val="roman"/>
    <w:pitch w:val="default"/>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charset w:val="00"/>
    <w:family w:val="auto"/>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Roboto">
    <w:charset w:val="00"/>
    <w:family w:val="auto"/>
    <w:pitch w:val="variable"/>
    <w:sig w:usb0="E0000AFF" w:usb1="5000217F" w:usb2="00000021"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gencyFB-Reg">
    <w:charset w:val="00"/>
    <w:family w:val="swiss"/>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26BD9"/>
    <w:rsid w:val="00041A6C"/>
    <w:rsid w:val="0004666E"/>
    <w:rsid w:val="00065DE1"/>
    <w:rsid w:val="00066AEE"/>
    <w:rsid w:val="0006733F"/>
    <w:rsid w:val="000907B5"/>
    <w:rsid w:val="00094D42"/>
    <w:rsid w:val="000C79EA"/>
    <w:rsid w:val="000E0B5C"/>
    <w:rsid w:val="000E53C8"/>
    <w:rsid w:val="000F702C"/>
    <w:rsid w:val="001445DC"/>
    <w:rsid w:val="001643D4"/>
    <w:rsid w:val="001652F7"/>
    <w:rsid w:val="00171F79"/>
    <w:rsid w:val="00194C87"/>
    <w:rsid w:val="00195872"/>
    <w:rsid w:val="0021062C"/>
    <w:rsid w:val="0022167C"/>
    <w:rsid w:val="002326D2"/>
    <w:rsid w:val="00261244"/>
    <w:rsid w:val="0027589F"/>
    <w:rsid w:val="00282AFA"/>
    <w:rsid w:val="00287BB2"/>
    <w:rsid w:val="00297EE1"/>
    <w:rsid w:val="002C75C0"/>
    <w:rsid w:val="00310B85"/>
    <w:rsid w:val="003A4C1E"/>
    <w:rsid w:val="00431463"/>
    <w:rsid w:val="004741AD"/>
    <w:rsid w:val="004C6E4B"/>
    <w:rsid w:val="004D67A3"/>
    <w:rsid w:val="004F081D"/>
    <w:rsid w:val="004F5610"/>
    <w:rsid w:val="004F7F0A"/>
    <w:rsid w:val="00530C0D"/>
    <w:rsid w:val="005356E6"/>
    <w:rsid w:val="00553DCF"/>
    <w:rsid w:val="00582843"/>
    <w:rsid w:val="0065267C"/>
    <w:rsid w:val="00690158"/>
    <w:rsid w:val="006D1BF5"/>
    <w:rsid w:val="007046E5"/>
    <w:rsid w:val="00715F94"/>
    <w:rsid w:val="007250D4"/>
    <w:rsid w:val="007A3F57"/>
    <w:rsid w:val="007E1A09"/>
    <w:rsid w:val="008013A5"/>
    <w:rsid w:val="00803FE3"/>
    <w:rsid w:val="00825278"/>
    <w:rsid w:val="008352F7"/>
    <w:rsid w:val="008452AA"/>
    <w:rsid w:val="008742CF"/>
    <w:rsid w:val="008A3FA4"/>
    <w:rsid w:val="008C4349"/>
    <w:rsid w:val="008D1F85"/>
    <w:rsid w:val="009725A8"/>
    <w:rsid w:val="009D6EAC"/>
    <w:rsid w:val="009E1748"/>
    <w:rsid w:val="00A51A8A"/>
    <w:rsid w:val="00A608E0"/>
    <w:rsid w:val="00A64264"/>
    <w:rsid w:val="00A704D0"/>
    <w:rsid w:val="00A878EC"/>
    <w:rsid w:val="00AB6F24"/>
    <w:rsid w:val="00AF3C32"/>
    <w:rsid w:val="00B350BC"/>
    <w:rsid w:val="00B93CC9"/>
    <w:rsid w:val="00BD156F"/>
    <w:rsid w:val="00BD2C21"/>
    <w:rsid w:val="00C13BB3"/>
    <w:rsid w:val="00C265BA"/>
    <w:rsid w:val="00C35932"/>
    <w:rsid w:val="00C42537"/>
    <w:rsid w:val="00C757B3"/>
    <w:rsid w:val="00D2016A"/>
    <w:rsid w:val="00D3173D"/>
    <w:rsid w:val="00D8090D"/>
    <w:rsid w:val="00D91C42"/>
    <w:rsid w:val="00DB058C"/>
    <w:rsid w:val="00DB42D8"/>
    <w:rsid w:val="00DF3680"/>
    <w:rsid w:val="00E43B28"/>
    <w:rsid w:val="00E61C9B"/>
    <w:rsid w:val="00EB5C22"/>
    <w:rsid w:val="00EF4459"/>
    <w:rsid w:val="00EF79D7"/>
    <w:rsid w:val="00F10FCD"/>
    <w:rsid w:val="00F13218"/>
    <w:rsid w:val="00F16A71"/>
    <w:rsid w:val="00F31D9B"/>
    <w:rsid w:val="00F90784"/>
    <w:rsid w:val="00F92BE1"/>
    <w:rsid w:val="00FA296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PUCopyrightRechten xmlns="71a72728-fb44-4036-b645-2459814b40b3">false</PUCopyrightRechten>
    <PUEinddatumdossier xmlns="71a72728-fb44-4036-b645-2459814b40b3" xsi:nil="true"/>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 jaar na vervallen belang</TermName>
          <TermId xmlns="http://schemas.microsoft.com/office/infopath/2007/PartnerControls">7d448653-d735-4568-aaef-793a9bf0942f</TermId>
        </TermInfo>
      </Terms>
    </n35da69e1c1047dea46f4e43c827e5fd>
    <PUDossiernaam xmlns="71a72728-fb44-4036-b645-2459814b40b3" xsi:nil="true"/>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c69891f5b6724842a1992b729e890d0f xmlns="fa468d3d-bf59-4030-8bb0-350b6c786af0">
      <Terms xmlns="http://schemas.microsoft.com/office/infopath/2007/PartnerControls"/>
    </c69891f5b6724842a1992b729e890d0f>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umRegistratienummer xmlns="3a2d4642-b1a9-4f9a-947d-aaac82c6ed7c" xsi:nil="true"/>
    <PUWerkingsgebiedDocument xmlns="71a72728-fb44-4036-b645-2459814b40b3" xsi:nil="true"/>
    <PUOmschrijvingVoorwaardenCopyright xmlns="71a72728-fb44-4036-b645-2459814b40b3" xsi:nil="true"/>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Bedrijfsvoering (BDV)</TermName>
          <TermId xmlns="http://schemas.microsoft.com/office/infopath/2007/PartnerControls">302cfe91-8e34-4ae4-a64b-d2f9b2c8ff26</TermId>
        </TermInfo>
      </Terms>
    </cb2b531b78c348c8977f55608358c411>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BegindatumCopyright xmlns="71a72728-fb44-4036-b645-2459814b40b3" xsi:nil="true"/>
    <PUEinddatumCopyright xmlns="71a72728-fb44-4036-b645-2459814b40b3" xsi:nil="true"/>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Inkoop</TermName>
          <TermId xmlns="http://schemas.microsoft.com/office/infopath/2007/PartnerControls">f634ae1c-74c7-4860-b755-4fc0e27d307a</TermId>
        </TermInfo>
      </Terms>
    </e28028357a134c8cba3ce1e424d81274>
    <PUOrigineleMakerDocumentum xmlns="3a2d4642-b1a9-4f9a-947d-aaac82c6ed7c" xsi:nil="true"/>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Documenttype xmlns="3a2d4642-b1a9-4f9a-947d-aaac82c6ed7c" xsi:nil="true"/>
    <PUSelectiecategorie xmlns="71a72728-fb44-4036-b645-2459814b40b3">2020 2</PUSelectiecategorie>
    <PUBegindatumdossier xmlns="71a72728-fb44-4036-b645-2459814b40b3">2023-01-20T14:11:23+00:00</PUBegindatumdossier>
    <PUCorsaDocumentcode xmlns="3a2d4642-b1a9-4f9a-947d-aaac82c6ed7c" xsi:nil="true"/>
    <TaxCatchAll xmlns="e8da6bb1-3a12-4fc1-84bb-09ab3ea8b5e4">
      <Value>16</Value>
      <Value>14</Value>
      <Value>13</Value>
      <Value>12</Value>
      <Value>11</Value>
      <Value>10</Value>
      <Value>8</Value>
      <Value>6</Value>
      <Value>4</Value>
      <Value>1</Value>
    </TaxCatchAll>
    <_dlc_DocId xmlns="e8da6bb1-3a12-4fc1-84bb-09ab3ea8b5e4">UTSP-1484157568-73</_dlc_DocId>
    <_dlc_DocIdUrl xmlns="e8da6bb1-3a12-4fc1-84bb-09ab3ea8b5e4">
      <Url>https://provincieutrecht.sharepoint.com/sites/prjct-Aanbestedingaccountantsdiensten2024/_layouts/15/DocIdRedir.aspx?ID=UTSP-1484157568-73</Url>
      <Description>UTSP-1484157568-73</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Document_PU" ma:contentTypeID="0x0101003E9A2B830A3CB44DBCE3112387D3A136001792DA293592824EA9E0CC1A069697F1" ma:contentTypeVersion="36" ma:contentTypeDescription="Een nieuw document maken." ma:contentTypeScope="" ma:versionID="bfe4e7788c0625144c608cfcc6dcacbf">
  <xsd:schema xmlns:xsd="http://www.w3.org/2001/XMLSchema" xmlns:xs="http://www.w3.org/2001/XMLSchema" xmlns:p="http://schemas.microsoft.com/office/2006/metadata/properties" xmlns:ns2="e8da6bb1-3a12-4fc1-84bb-09ab3ea8b5e4" xmlns:ns3="71a72728-fb44-4036-b645-2459814b40b3" xmlns:ns4="fa468d3d-bf59-4030-8bb0-350b6c786af0" xmlns:ns5="3a2d4642-b1a9-4f9a-947d-aaac82c6ed7c" xmlns:ns6="f3a91bdf-b279-4bab-8e2f-e05c404a9492" targetNamespace="http://schemas.microsoft.com/office/2006/metadata/properties" ma:root="true" ma:fieldsID="bdc4e6f71552f3c26f4379694cb08e58" ns2:_="" ns3:_="" ns4:_="" ns5:_="" ns6:_="">
    <xsd:import namespace="e8da6bb1-3a12-4fc1-84bb-09ab3ea8b5e4"/>
    <xsd:import namespace="71a72728-fb44-4036-b645-2459814b40b3"/>
    <xsd:import namespace="fa468d3d-bf59-4030-8bb0-350b6c786af0"/>
    <xsd:import namespace="3a2d4642-b1a9-4f9a-947d-aaac82c6ed7c"/>
    <xsd:import namespace="f3a91bdf-b279-4bab-8e2f-e05c404a9492"/>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5:PUCorsaDocumentcode" minOccurs="0"/>
                <xsd:element ref="ns6:MediaServiceMetadata" minOccurs="0"/>
                <xsd:element ref="ns6:MediaServiceFastMetadata" minOccurs="0"/>
                <xsd:element ref="ns6:MediaServiceSearchProperties" minOccurs="0"/>
                <xsd:element ref="ns6: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da6bb1-3a12-4fc1-84bb-09ab3ea8b5e4"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15e66bc7-c507-4c49-9f7b-ae934cf6650f}" ma:internalName="TaxCatchAll" ma:showField="CatchAllData" ma:web="e8da6bb1-3a12-4fc1-84bb-09ab3ea8b5e4">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15e66bc7-c507-4c49-9f7b-ae934cf6650f}" ma:internalName="TaxCatchAllLabel" ma:readOnly="true" ma:showField="CatchAllDataLabel" ma:web="e8da6bb1-3a12-4fc1-84bb-09ab3ea8b5e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38" ma:hidden="true" ma:internalName="PUSelectiecategorie">
      <xsd:simpleType>
        <xsd:restriction base="dms:Text">
          <xsd:maxLength value="255"/>
        </xsd:restriction>
      </xsd:simpleType>
    </xsd:element>
    <xsd:element name="PUDossiernaam" ma:index="19" nillable="true" ma:displayName="Dossiernaam" ma:default="Aanbesteding accountantsdiensten 2024" ma:hidden="true"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9;#BDO - Concernmanager Bestuurs- en Directieondersteuning|cf9dc131-450d-45f1-a1a0-e2af57ba1b39"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Bestuur:Bestuurlijke organisatie en inrichting|b8d1762a-eb0d-4c18-82bd-95036ed914b3"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Bewaren|4570fb31-860c-44f7-be36-40938139c6a7"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Blijvend bewaren|e5ca1b2a-a741-485a-bdf8-91756cb0387b"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7;#TL BDO-BD1, Teamleider Ondersteuning bestuur, directie en communicatie 1|b439ef2f-f819-4f0b-8ce2-ad3ee036e5eb"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Bedrijfsvoering (BDV)|302cfe91-8e34-4ae4-a64b-d2f9b2c8ff26"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7"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3a91bdf-b279-4bab-8e2f-e05c404a9492"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SearchProperties" ma:index="50" nillable="true" ma:displayName="MediaServiceSearchProperties" ma:hidden="true" ma:internalName="MediaServiceSearchProperties" ma:readOnly="true">
      <xsd:simpleType>
        <xsd:restriction base="dms:Note"/>
      </xsd:simpleType>
    </xsd:element>
    <xsd:element name="MediaServiceObjectDetectorVersions" ma:index="5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7C3A9E-00D2-47FA-8E93-CA0A0F483CA9}">
  <ds:schemaRefs>
    <ds:schemaRef ds:uri="http://schemas.microsoft.com/office/2006/metadata/properties"/>
    <ds:schemaRef ds:uri="http://schemas.microsoft.com/office/infopath/2007/PartnerControls"/>
    <ds:schemaRef ds:uri="71a72728-fb44-4036-b645-2459814b40b3"/>
    <ds:schemaRef ds:uri="fa468d3d-bf59-4030-8bb0-350b6c786af0"/>
    <ds:schemaRef ds:uri="3a2d4642-b1a9-4f9a-947d-aaac82c6ed7c"/>
    <ds:schemaRef ds:uri="e8da6bb1-3a12-4fc1-84bb-09ab3ea8b5e4"/>
  </ds:schemaRefs>
</ds:datastoreItem>
</file>

<file path=customXml/itemProps2.xml><?xml version="1.0" encoding="utf-8"?>
<ds:datastoreItem xmlns:ds="http://schemas.openxmlformats.org/officeDocument/2006/customXml" ds:itemID="{1E0FACF1-3EDA-4AA5-8752-5D6E09B96EA3}">
  <ds:schemaRefs>
    <ds:schemaRef ds:uri="http://schemas.microsoft.com/sharepoint/v3/contenttype/forms"/>
  </ds:schemaRefs>
</ds:datastoreItem>
</file>

<file path=customXml/itemProps3.xml><?xml version="1.0" encoding="utf-8"?>
<ds:datastoreItem xmlns:ds="http://schemas.openxmlformats.org/officeDocument/2006/customXml" ds:itemID="{7F6B107C-C761-43F9-A218-A57D1184B942}">
  <ds:schemaRefs>
    <ds:schemaRef ds:uri="http://schemas.openxmlformats.org/officeDocument/2006/bibliography"/>
  </ds:schemaRefs>
</ds:datastoreItem>
</file>

<file path=customXml/itemProps4.xml><?xml version="1.0" encoding="utf-8"?>
<ds:datastoreItem xmlns:ds="http://schemas.openxmlformats.org/officeDocument/2006/customXml" ds:itemID="{B4F2841F-C1BB-4B44-9F92-ED1ACECE5583}">
  <ds:schemaRefs>
    <ds:schemaRef ds:uri="http://schemas.openxmlformats.org/officeDocument/2006/bibliography"/>
  </ds:schemaRefs>
</ds:datastoreItem>
</file>

<file path=customXml/itemProps5.xml><?xml version="1.0" encoding="utf-8"?>
<ds:datastoreItem xmlns:ds="http://schemas.openxmlformats.org/officeDocument/2006/customXml" ds:itemID="{E094B135-E67F-4E11-951E-2DB7A7EB246B}">
  <ds:schemaRefs>
    <ds:schemaRef ds:uri="http://schemas.microsoft.com/sharepoint/events"/>
  </ds:schemaRefs>
</ds:datastoreItem>
</file>

<file path=customXml/itemProps6.xml><?xml version="1.0" encoding="utf-8"?>
<ds:datastoreItem xmlns:ds="http://schemas.openxmlformats.org/officeDocument/2006/customXml" ds:itemID="{1FA0715B-9B98-4773-8456-9FD8E8CAD5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da6bb1-3a12-4fc1-84bb-09ab3ea8b5e4"/>
    <ds:schemaRef ds:uri="71a72728-fb44-4036-b645-2459814b40b3"/>
    <ds:schemaRef ds:uri="fa468d3d-bf59-4030-8bb0-350b6c786af0"/>
    <ds:schemaRef ds:uri="3a2d4642-b1a9-4f9a-947d-aaac82c6ed7c"/>
    <ds:schemaRef ds:uri="f3a91bdf-b279-4bab-8e2f-e05c404a94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1</TotalTime>
  <Pages>34</Pages>
  <Words>16774</Words>
  <Characters>92257</Characters>
  <Application>Microsoft Office Word</Application>
  <DocSecurity>0</DocSecurity>
  <Lines>768</Lines>
  <Paragraphs>217</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108814</CharactersWithSpaces>
  <SharedDoc>false</SharedDoc>
  <HLinks>
    <vt:vector size="378" baseType="variant">
      <vt:variant>
        <vt:i4>7798833</vt:i4>
      </vt:variant>
      <vt:variant>
        <vt:i4>315</vt:i4>
      </vt:variant>
      <vt:variant>
        <vt:i4>0</vt:i4>
      </vt:variant>
      <vt:variant>
        <vt:i4>5</vt:i4>
      </vt:variant>
      <vt:variant>
        <vt:lpwstr>http://www.commissievanaanbestedingsexperts.nl/</vt:lpwstr>
      </vt:variant>
      <vt:variant>
        <vt:lpwstr/>
      </vt:variant>
      <vt:variant>
        <vt:i4>3145845</vt:i4>
      </vt:variant>
      <vt:variant>
        <vt:i4>312</vt:i4>
      </vt:variant>
      <vt:variant>
        <vt:i4>0</vt:i4>
      </vt:variant>
      <vt:variant>
        <vt:i4>5</vt:i4>
      </vt:variant>
      <vt:variant>
        <vt:lpwstr>https://klachtenmeldpuntaanbesteden.nl/leden/provincie-utrecht/</vt:lpwstr>
      </vt:variant>
      <vt:variant>
        <vt:lpwstr/>
      </vt:variant>
      <vt:variant>
        <vt:i4>3276896</vt:i4>
      </vt:variant>
      <vt:variant>
        <vt:i4>309</vt:i4>
      </vt:variant>
      <vt:variant>
        <vt:i4>0</vt:i4>
      </vt:variant>
      <vt:variant>
        <vt:i4>5</vt:i4>
      </vt:variant>
      <vt:variant>
        <vt:lpwstr>https://www.stateninformatie.provincie-utrecht.nl/documenten/Statenbrief/SB-Boardletter-2023-1.pdf</vt:lpwstr>
      </vt:variant>
      <vt:variant>
        <vt:lpwstr/>
      </vt:variant>
      <vt:variant>
        <vt:i4>1900626</vt:i4>
      </vt:variant>
      <vt:variant>
        <vt:i4>306</vt:i4>
      </vt:variant>
      <vt:variant>
        <vt:i4>0</vt:i4>
      </vt:variant>
      <vt:variant>
        <vt:i4>5</vt:i4>
      </vt:variant>
      <vt:variant>
        <vt:lpwstr>https://www.stateninformatie.provincie-utrecht.nl/documenten/3-Accountantsverslag-2023-Provincie-Utrecht.pdf</vt:lpwstr>
      </vt:variant>
      <vt:variant>
        <vt:lpwstr/>
      </vt:variant>
      <vt:variant>
        <vt:i4>3670074</vt:i4>
      </vt:variant>
      <vt:variant>
        <vt:i4>303</vt:i4>
      </vt:variant>
      <vt:variant>
        <vt:i4>0</vt:i4>
      </vt:variant>
      <vt:variant>
        <vt:i4>5</vt:i4>
      </vt:variant>
      <vt:variant>
        <vt:lpwstr>https://www.stateninformatie.provincie-utrecht.nl/documenten/Statenvoorstel-Initiatiefvoorstel-werkgroep-Commissie-Janssen.pdf</vt:lpwstr>
      </vt:variant>
      <vt:variant>
        <vt:lpwstr/>
      </vt:variant>
      <vt:variant>
        <vt:i4>4128878</vt:i4>
      </vt:variant>
      <vt:variant>
        <vt:i4>300</vt:i4>
      </vt:variant>
      <vt:variant>
        <vt:i4>0</vt:i4>
      </vt:variant>
      <vt:variant>
        <vt:i4>5</vt:i4>
      </vt:variant>
      <vt:variant>
        <vt:lpwstr>https://zoek.officielebekendmakingen.nl/prb-2023-7196.html</vt:lpwstr>
      </vt:variant>
      <vt:variant>
        <vt:lpwstr/>
      </vt:variant>
      <vt:variant>
        <vt:i4>3997809</vt:i4>
      </vt:variant>
      <vt:variant>
        <vt:i4>297</vt:i4>
      </vt:variant>
      <vt:variant>
        <vt:i4>0</vt:i4>
      </vt:variant>
      <vt:variant>
        <vt:i4>5</vt:i4>
      </vt:variant>
      <vt:variant>
        <vt:lpwstr>https://provincie-utrecht.pcportal.nl/</vt:lpwstr>
      </vt:variant>
      <vt:variant>
        <vt:lpwstr/>
      </vt:variant>
      <vt:variant>
        <vt:i4>3670066</vt:i4>
      </vt:variant>
      <vt:variant>
        <vt:i4>294</vt:i4>
      </vt:variant>
      <vt:variant>
        <vt:i4>0</vt:i4>
      </vt:variant>
      <vt:variant>
        <vt:i4>5</vt:i4>
      </vt:variant>
      <vt:variant>
        <vt:lpwstr>https://www.provincie-utrecht.nl/organisatie/financien</vt:lpwstr>
      </vt:variant>
      <vt:variant>
        <vt:lpwstr/>
      </vt:variant>
      <vt:variant>
        <vt:i4>3866726</vt:i4>
      </vt:variant>
      <vt:variant>
        <vt:i4>291</vt:i4>
      </vt:variant>
      <vt:variant>
        <vt:i4>0</vt:i4>
      </vt:variant>
      <vt:variant>
        <vt:i4>5</vt:i4>
      </vt:variant>
      <vt:variant>
        <vt:lpwstr>https://www.provincie-utrecht.nl/sites/default/files/2024-04/Organogram_provincie_Utrecht_%28januari_2024%29.pdf</vt:lpwstr>
      </vt:variant>
      <vt:variant>
        <vt:lpwstr/>
      </vt:variant>
      <vt:variant>
        <vt:i4>655429</vt:i4>
      </vt:variant>
      <vt:variant>
        <vt:i4>288</vt:i4>
      </vt:variant>
      <vt:variant>
        <vt:i4>0</vt:i4>
      </vt:variant>
      <vt:variant>
        <vt:i4>5</vt:i4>
      </vt:variant>
      <vt:variant>
        <vt:lpwstr>http://www.provincie-utrecht.nl/</vt:lpwstr>
      </vt:variant>
      <vt:variant>
        <vt:lpwstr/>
      </vt:variant>
      <vt:variant>
        <vt:i4>5898293</vt:i4>
      </vt:variant>
      <vt:variant>
        <vt:i4>285</vt:i4>
      </vt:variant>
      <vt:variant>
        <vt:i4>0</vt:i4>
      </vt:variant>
      <vt:variant>
        <vt:i4>5</vt:i4>
      </vt:variant>
      <vt:variant>
        <vt:lpwstr>mailto:inkoop@provincie-utrecht.nl</vt:lpwstr>
      </vt:variant>
      <vt:variant>
        <vt:lpwstr/>
      </vt:variant>
      <vt:variant>
        <vt:i4>7995477</vt:i4>
      </vt:variant>
      <vt:variant>
        <vt:i4>282</vt:i4>
      </vt:variant>
      <vt:variant>
        <vt:i4>0</vt:i4>
      </vt:variant>
      <vt:variant>
        <vt:i4>5</vt:i4>
      </vt:variant>
      <vt:variant>
        <vt:lpwstr>mailto:servicedesk@TenderNed.nl</vt:lpwstr>
      </vt:variant>
      <vt:variant>
        <vt:lpwstr/>
      </vt:variant>
      <vt:variant>
        <vt:i4>524289</vt:i4>
      </vt:variant>
      <vt:variant>
        <vt:i4>279</vt:i4>
      </vt:variant>
      <vt:variant>
        <vt:i4>0</vt:i4>
      </vt:variant>
      <vt:variant>
        <vt:i4>5</vt:i4>
      </vt:variant>
      <vt:variant>
        <vt:lpwstr>http://www.tenderned.nl/voor-ondernemingen/ondersteuning</vt:lpwstr>
      </vt:variant>
      <vt:variant>
        <vt:lpwstr/>
      </vt:variant>
      <vt:variant>
        <vt:i4>2031620</vt:i4>
      </vt:variant>
      <vt:variant>
        <vt:i4>276</vt:i4>
      </vt:variant>
      <vt:variant>
        <vt:i4>0</vt:i4>
      </vt:variant>
      <vt:variant>
        <vt:i4>5</vt:i4>
      </vt:variant>
      <vt:variant>
        <vt:lpwstr>http://www.tenderned.nl/</vt:lpwstr>
      </vt:variant>
      <vt:variant>
        <vt:lpwstr/>
      </vt:variant>
      <vt:variant>
        <vt:i4>2031620</vt:i4>
      </vt:variant>
      <vt:variant>
        <vt:i4>273</vt:i4>
      </vt:variant>
      <vt:variant>
        <vt:i4>0</vt:i4>
      </vt:variant>
      <vt:variant>
        <vt:i4>5</vt:i4>
      </vt:variant>
      <vt:variant>
        <vt:lpwstr>http://www.tenderned.nl/</vt:lpwstr>
      </vt:variant>
      <vt:variant>
        <vt:lpwstr/>
      </vt:variant>
      <vt:variant>
        <vt:i4>1376319</vt:i4>
      </vt:variant>
      <vt:variant>
        <vt:i4>266</vt:i4>
      </vt:variant>
      <vt:variant>
        <vt:i4>0</vt:i4>
      </vt:variant>
      <vt:variant>
        <vt:i4>5</vt:i4>
      </vt:variant>
      <vt:variant>
        <vt:lpwstr/>
      </vt:variant>
      <vt:variant>
        <vt:lpwstr>_Toc166791129</vt:lpwstr>
      </vt:variant>
      <vt:variant>
        <vt:i4>1376319</vt:i4>
      </vt:variant>
      <vt:variant>
        <vt:i4>260</vt:i4>
      </vt:variant>
      <vt:variant>
        <vt:i4>0</vt:i4>
      </vt:variant>
      <vt:variant>
        <vt:i4>5</vt:i4>
      </vt:variant>
      <vt:variant>
        <vt:lpwstr/>
      </vt:variant>
      <vt:variant>
        <vt:lpwstr>_Toc166791128</vt:lpwstr>
      </vt:variant>
      <vt:variant>
        <vt:i4>1376319</vt:i4>
      </vt:variant>
      <vt:variant>
        <vt:i4>254</vt:i4>
      </vt:variant>
      <vt:variant>
        <vt:i4>0</vt:i4>
      </vt:variant>
      <vt:variant>
        <vt:i4>5</vt:i4>
      </vt:variant>
      <vt:variant>
        <vt:lpwstr/>
      </vt:variant>
      <vt:variant>
        <vt:lpwstr>_Toc166791127</vt:lpwstr>
      </vt:variant>
      <vt:variant>
        <vt:i4>1376319</vt:i4>
      </vt:variant>
      <vt:variant>
        <vt:i4>248</vt:i4>
      </vt:variant>
      <vt:variant>
        <vt:i4>0</vt:i4>
      </vt:variant>
      <vt:variant>
        <vt:i4>5</vt:i4>
      </vt:variant>
      <vt:variant>
        <vt:lpwstr/>
      </vt:variant>
      <vt:variant>
        <vt:lpwstr>_Toc166791126</vt:lpwstr>
      </vt:variant>
      <vt:variant>
        <vt:i4>1376319</vt:i4>
      </vt:variant>
      <vt:variant>
        <vt:i4>242</vt:i4>
      </vt:variant>
      <vt:variant>
        <vt:i4>0</vt:i4>
      </vt:variant>
      <vt:variant>
        <vt:i4>5</vt:i4>
      </vt:variant>
      <vt:variant>
        <vt:lpwstr/>
      </vt:variant>
      <vt:variant>
        <vt:lpwstr>_Toc166791125</vt:lpwstr>
      </vt:variant>
      <vt:variant>
        <vt:i4>1376319</vt:i4>
      </vt:variant>
      <vt:variant>
        <vt:i4>236</vt:i4>
      </vt:variant>
      <vt:variant>
        <vt:i4>0</vt:i4>
      </vt:variant>
      <vt:variant>
        <vt:i4>5</vt:i4>
      </vt:variant>
      <vt:variant>
        <vt:lpwstr/>
      </vt:variant>
      <vt:variant>
        <vt:lpwstr>_Toc166791124</vt:lpwstr>
      </vt:variant>
      <vt:variant>
        <vt:i4>1376319</vt:i4>
      </vt:variant>
      <vt:variant>
        <vt:i4>230</vt:i4>
      </vt:variant>
      <vt:variant>
        <vt:i4>0</vt:i4>
      </vt:variant>
      <vt:variant>
        <vt:i4>5</vt:i4>
      </vt:variant>
      <vt:variant>
        <vt:lpwstr/>
      </vt:variant>
      <vt:variant>
        <vt:lpwstr>_Toc166791123</vt:lpwstr>
      </vt:variant>
      <vt:variant>
        <vt:i4>1376319</vt:i4>
      </vt:variant>
      <vt:variant>
        <vt:i4>224</vt:i4>
      </vt:variant>
      <vt:variant>
        <vt:i4>0</vt:i4>
      </vt:variant>
      <vt:variant>
        <vt:i4>5</vt:i4>
      </vt:variant>
      <vt:variant>
        <vt:lpwstr/>
      </vt:variant>
      <vt:variant>
        <vt:lpwstr>_Toc166791122</vt:lpwstr>
      </vt:variant>
      <vt:variant>
        <vt:i4>1376319</vt:i4>
      </vt:variant>
      <vt:variant>
        <vt:i4>218</vt:i4>
      </vt:variant>
      <vt:variant>
        <vt:i4>0</vt:i4>
      </vt:variant>
      <vt:variant>
        <vt:i4>5</vt:i4>
      </vt:variant>
      <vt:variant>
        <vt:lpwstr/>
      </vt:variant>
      <vt:variant>
        <vt:lpwstr>_Toc166791121</vt:lpwstr>
      </vt:variant>
      <vt:variant>
        <vt:i4>1376319</vt:i4>
      </vt:variant>
      <vt:variant>
        <vt:i4>212</vt:i4>
      </vt:variant>
      <vt:variant>
        <vt:i4>0</vt:i4>
      </vt:variant>
      <vt:variant>
        <vt:i4>5</vt:i4>
      </vt:variant>
      <vt:variant>
        <vt:lpwstr/>
      </vt:variant>
      <vt:variant>
        <vt:lpwstr>_Toc166791120</vt:lpwstr>
      </vt:variant>
      <vt:variant>
        <vt:i4>1441855</vt:i4>
      </vt:variant>
      <vt:variant>
        <vt:i4>206</vt:i4>
      </vt:variant>
      <vt:variant>
        <vt:i4>0</vt:i4>
      </vt:variant>
      <vt:variant>
        <vt:i4>5</vt:i4>
      </vt:variant>
      <vt:variant>
        <vt:lpwstr/>
      </vt:variant>
      <vt:variant>
        <vt:lpwstr>_Toc166791119</vt:lpwstr>
      </vt:variant>
      <vt:variant>
        <vt:i4>1441855</vt:i4>
      </vt:variant>
      <vt:variant>
        <vt:i4>200</vt:i4>
      </vt:variant>
      <vt:variant>
        <vt:i4>0</vt:i4>
      </vt:variant>
      <vt:variant>
        <vt:i4>5</vt:i4>
      </vt:variant>
      <vt:variant>
        <vt:lpwstr/>
      </vt:variant>
      <vt:variant>
        <vt:lpwstr>_Toc166791118</vt:lpwstr>
      </vt:variant>
      <vt:variant>
        <vt:i4>1441855</vt:i4>
      </vt:variant>
      <vt:variant>
        <vt:i4>194</vt:i4>
      </vt:variant>
      <vt:variant>
        <vt:i4>0</vt:i4>
      </vt:variant>
      <vt:variant>
        <vt:i4>5</vt:i4>
      </vt:variant>
      <vt:variant>
        <vt:lpwstr/>
      </vt:variant>
      <vt:variant>
        <vt:lpwstr>_Toc166791117</vt:lpwstr>
      </vt:variant>
      <vt:variant>
        <vt:i4>1441855</vt:i4>
      </vt:variant>
      <vt:variant>
        <vt:i4>188</vt:i4>
      </vt:variant>
      <vt:variant>
        <vt:i4>0</vt:i4>
      </vt:variant>
      <vt:variant>
        <vt:i4>5</vt:i4>
      </vt:variant>
      <vt:variant>
        <vt:lpwstr/>
      </vt:variant>
      <vt:variant>
        <vt:lpwstr>_Toc166791116</vt:lpwstr>
      </vt:variant>
      <vt:variant>
        <vt:i4>1441855</vt:i4>
      </vt:variant>
      <vt:variant>
        <vt:i4>182</vt:i4>
      </vt:variant>
      <vt:variant>
        <vt:i4>0</vt:i4>
      </vt:variant>
      <vt:variant>
        <vt:i4>5</vt:i4>
      </vt:variant>
      <vt:variant>
        <vt:lpwstr/>
      </vt:variant>
      <vt:variant>
        <vt:lpwstr>_Toc166791115</vt:lpwstr>
      </vt:variant>
      <vt:variant>
        <vt:i4>1441855</vt:i4>
      </vt:variant>
      <vt:variant>
        <vt:i4>176</vt:i4>
      </vt:variant>
      <vt:variant>
        <vt:i4>0</vt:i4>
      </vt:variant>
      <vt:variant>
        <vt:i4>5</vt:i4>
      </vt:variant>
      <vt:variant>
        <vt:lpwstr/>
      </vt:variant>
      <vt:variant>
        <vt:lpwstr>_Toc166791114</vt:lpwstr>
      </vt:variant>
      <vt:variant>
        <vt:i4>1441855</vt:i4>
      </vt:variant>
      <vt:variant>
        <vt:i4>170</vt:i4>
      </vt:variant>
      <vt:variant>
        <vt:i4>0</vt:i4>
      </vt:variant>
      <vt:variant>
        <vt:i4>5</vt:i4>
      </vt:variant>
      <vt:variant>
        <vt:lpwstr/>
      </vt:variant>
      <vt:variant>
        <vt:lpwstr>_Toc166791113</vt:lpwstr>
      </vt:variant>
      <vt:variant>
        <vt:i4>1441855</vt:i4>
      </vt:variant>
      <vt:variant>
        <vt:i4>164</vt:i4>
      </vt:variant>
      <vt:variant>
        <vt:i4>0</vt:i4>
      </vt:variant>
      <vt:variant>
        <vt:i4>5</vt:i4>
      </vt:variant>
      <vt:variant>
        <vt:lpwstr/>
      </vt:variant>
      <vt:variant>
        <vt:lpwstr>_Toc166791112</vt:lpwstr>
      </vt:variant>
      <vt:variant>
        <vt:i4>1441855</vt:i4>
      </vt:variant>
      <vt:variant>
        <vt:i4>158</vt:i4>
      </vt:variant>
      <vt:variant>
        <vt:i4>0</vt:i4>
      </vt:variant>
      <vt:variant>
        <vt:i4>5</vt:i4>
      </vt:variant>
      <vt:variant>
        <vt:lpwstr/>
      </vt:variant>
      <vt:variant>
        <vt:lpwstr>_Toc166791111</vt:lpwstr>
      </vt:variant>
      <vt:variant>
        <vt:i4>1441855</vt:i4>
      </vt:variant>
      <vt:variant>
        <vt:i4>152</vt:i4>
      </vt:variant>
      <vt:variant>
        <vt:i4>0</vt:i4>
      </vt:variant>
      <vt:variant>
        <vt:i4>5</vt:i4>
      </vt:variant>
      <vt:variant>
        <vt:lpwstr/>
      </vt:variant>
      <vt:variant>
        <vt:lpwstr>_Toc166791110</vt:lpwstr>
      </vt:variant>
      <vt:variant>
        <vt:i4>1507391</vt:i4>
      </vt:variant>
      <vt:variant>
        <vt:i4>146</vt:i4>
      </vt:variant>
      <vt:variant>
        <vt:i4>0</vt:i4>
      </vt:variant>
      <vt:variant>
        <vt:i4>5</vt:i4>
      </vt:variant>
      <vt:variant>
        <vt:lpwstr/>
      </vt:variant>
      <vt:variant>
        <vt:lpwstr>_Toc166791109</vt:lpwstr>
      </vt:variant>
      <vt:variant>
        <vt:i4>1507391</vt:i4>
      </vt:variant>
      <vt:variant>
        <vt:i4>140</vt:i4>
      </vt:variant>
      <vt:variant>
        <vt:i4>0</vt:i4>
      </vt:variant>
      <vt:variant>
        <vt:i4>5</vt:i4>
      </vt:variant>
      <vt:variant>
        <vt:lpwstr/>
      </vt:variant>
      <vt:variant>
        <vt:lpwstr>_Toc166791108</vt:lpwstr>
      </vt:variant>
      <vt:variant>
        <vt:i4>1507391</vt:i4>
      </vt:variant>
      <vt:variant>
        <vt:i4>134</vt:i4>
      </vt:variant>
      <vt:variant>
        <vt:i4>0</vt:i4>
      </vt:variant>
      <vt:variant>
        <vt:i4>5</vt:i4>
      </vt:variant>
      <vt:variant>
        <vt:lpwstr/>
      </vt:variant>
      <vt:variant>
        <vt:lpwstr>_Toc166791107</vt:lpwstr>
      </vt:variant>
      <vt:variant>
        <vt:i4>1507391</vt:i4>
      </vt:variant>
      <vt:variant>
        <vt:i4>128</vt:i4>
      </vt:variant>
      <vt:variant>
        <vt:i4>0</vt:i4>
      </vt:variant>
      <vt:variant>
        <vt:i4>5</vt:i4>
      </vt:variant>
      <vt:variant>
        <vt:lpwstr/>
      </vt:variant>
      <vt:variant>
        <vt:lpwstr>_Toc166791106</vt:lpwstr>
      </vt:variant>
      <vt:variant>
        <vt:i4>1507391</vt:i4>
      </vt:variant>
      <vt:variant>
        <vt:i4>122</vt:i4>
      </vt:variant>
      <vt:variant>
        <vt:i4>0</vt:i4>
      </vt:variant>
      <vt:variant>
        <vt:i4>5</vt:i4>
      </vt:variant>
      <vt:variant>
        <vt:lpwstr/>
      </vt:variant>
      <vt:variant>
        <vt:lpwstr>_Toc166791105</vt:lpwstr>
      </vt:variant>
      <vt:variant>
        <vt:i4>1507391</vt:i4>
      </vt:variant>
      <vt:variant>
        <vt:i4>116</vt:i4>
      </vt:variant>
      <vt:variant>
        <vt:i4>0</vt:i4>
      </vt:variant>
      <vt:variant>
        <vt:i4>5</vt:i4>
      </vt:variant>
      <vt:variant>
        <vt:lpwstr/>
      </vt:variant>
      <vt:variant>
        <vt:lpwstr>_Toc166791104</vt:lpwstr>
      </vt:variant>
      <vt:variant>
        <vt:i4>1507391</vt:i4>
      </vt:variant>
      <vt:variant>
        <vt:i4>110</vt:i4>
      </vt:variant>
      <vt:variant>
        <vt:i4>0</vt:i4>
      </vt:variant>
      <vt:variant>
        <vt:i4>5</vt:i4>
      </vt:variant>
      <vt:variant>
        <vt:lpwstr/>
      </vt:variant>
      <vt:variant>
        <vt:lpwstr>_Toc166791103</vt:lpwstr>
      </vt:variant>
      <vt:variant>
        <vt:i4>1507391</vt:i4>
      </vt:variant>
      <vt:variant>
        <vt:i4>104</vt:i4>
      </vt:variant>
      <vt:variant>
        <vt:i4>0</vt:i4>
      </vt:variant>
      <vt:variant>
        <vt:i4>5</vt:i4>
      </vt:variant>
      <vt:variant>
        <vt:lpwstr/>
      </vt:variant>
      <vt:variant>
        <vt:lpwstr>_Toc166791102</vt:lpwstr>
      </vt:variant>
      <vt:variant>
        <vt:i4>1507391</vt:i4>
      </vt:variant>
      <vt:variant>
        <vt:i4>98</vt:i4>
      </vt:variant>
      <vt:variant>
        <vt:i4>0</vt:i4>
      </vt:variant>
      <vt:variant>
        <vt:i4>5</vt:i4>
      </vt:variant>
      <vt:variant>
        <vt:lpwstr/>
      </vt:variant>
      <vt:variant>
        <vt:lpwstr>_Toc166791101</vt:lpwstr>
      </vt:variant>
      <vt:variant>
        <vt:i4>1507391</vt:i4>
      </vt:variant>
      <vt:variant>
        <vt:i4>92</vt:i4>
      </vt:variant>
      <vt:variant>
        <vt:i4>0</vt:i4>
      </vt:variant>
      <vt:variant>
        <vt:i4>5</vt:i4>
      </vt:variant>
      <vt:variant>
        <vt:lpwstr/>
      </vt:variant>
      <vt:variant>
        <vt:lpwstr>_Toc166791100</vt:lpwstr>
      </vt:variant>
      <vt:variant>
        <vt:i4>1966142</vt:i4>
      </vt:variant>
      <vt:variant>
        <vt:i4>86</vt:i4>
      </vt:variant>
      <vt:variant>
        <vt:i4>0</vt:i4>
      </vt:variant>
      <vt:variant>
        <vt:i4>5</vt:i4>
      </vt:variant>
      <vt:variant>
        <vt:lpwstr/>
      </vt:variant>
      <vt:variant>
        <vt:lpwstr>_Toc166791099</vt:lpwstr>
      </vt:variant>
      <vt:variant>
        <vt:i4>1966142</vt:i4>
      </vt:variant>
      <vt:variant>
        <vt:i4>80</vt:i4>
      </vt:variant>
      <vt:variant>
        <vt:i4>0</vt:i4>
      </vt:variant>
      <vt:variant>
        <vt:i4>5</vt:i4>
      </vt:variant>
      <vt:variant>
        <vt:lpwstr/>
      </vt:variant>
      <vt:variant>
        <vt:lpwstr>_Toc166791098</vt:lpwstr>
      </vt:variant>
      <vt:variant>
        <vt:i4>1966142</vt:i4>
      </vt:variant>
      <vt:variant>
        <vt:i4>74</vt:i4>
      </vt:variant>
      <vt:variant>
        <vt:i4>0</vt:i4>
      </vt:variant>
      <vt:variant>
        <vt:i4>5</vt:i4>
      </vt:variant>
      <vt:variant>
        <vt:lpwstr/>
      </vt:variant>
      <vt:variant>
        <vt:lpwstr>_Toc166791097</vt:lpwstr>
      </vt:variant>
      <vt:variant>
        <vt:i4>1966142</vt:i4>
      </vt:variant>
      <vt:variant>
        <vt:i4>68</vt:i4>
      </vt:variant>
      <vt:variant>
        <vt:i4>0</vt:i4>
      </vt:variant>
      <vt:variant>
        <vt:i4>5</vt:i4>
      </vt:variant>
      <vt:variant>
        <vt:lpwstr/>
      </vt:variant>
      <vt:variant>
        <vt:lpwstr>_Toc166791096</vt:lpwstr>
      </vt:variant>
      <vt:variant>
        <vt:i4>1966142</vt:i4>
      </vt:variant>
      <vt:variant>
        <vt:i4>62</vt:i4>
      </vt:variant>
      <vt:variant>
        <vt:i4>0</vt:i4>
      </vt:variant>
      <vt:variant>
        <vt:i4>5</vt:i4>
      </vt:variant>
      <vt:variant>
        <vt:lpwstr/>
      </vt:variant>
      <vt:variant>
        <vt:lpwstr>_Toc166791095</vt:lpwstr>
      </vt:variant>
      <vt:variant>
        <vt:i4>1966142</vt:i4>
      </vt:variant>
      <vt:variant>
        <vt:i4>56</vt:i4>
      </vt:variant>
      <vt:variant>
        <vt:i4>0</vt:i4>
      </vt:variant>
      <vt:variant>
        <vt:i4>5</vt:i4>
      </vt:variant>
      <vt:variant>
        <vt:lpwstr/>
      </vt:variant>
      <vt:variant>
        <vt:lpwstr>_Toc166791094</vt:lpwstr>
      </vt:variant>
      <vt:variant>
        <vt:i4>1966142</vt:i4>
      </vt:variant>
      <vt:variant>
        <vt:i4>50</vt:i4>
      </vt:variant>
      <vt:variant>
        <vt:i4>0</vt:i4>
      </vt:variant>
      <vt:variant>
        <vt:i4>5</vt:i4>
      </vt:variant>
      <vt:variant>
        <vt:lpwstr/>
      </vt:variant>
      <vt:variant>
        <vt:lpwstr>_Toc166791093</vt:lpwstr>
      </vt:variant>
      <vt:variant>
        <vt:i4>1966142</vt:i4>
      </vt:variant>
      <vt:variant>
        <vt:i4>44</vt:i4>
      </vt:variant>
      <vt:variant>
        <vt:i4>0</vt:i4>
      </vt:variant>
      <vt:variant>
        <vt:i4>5</vt:i4>
      </vt:variant>
      <vt:variant>
        <vt:lpwstr/>
      </vt:variant>
      <vt:variant>
        <vt:lpwstr>_Toc166791092</vt:lpwstr>
      </vt:variant>
      <vt:variant>
        <vt:i4>1966142</vt:i4>
      </vt:variant>
      <vt:variant>
        <vt:i4>38</vt:i4>
      </vt:variant>
      <vt:variant>
        <vt:i4>0</vt:i4>
      </vt:variant>
      <vt:variant>
        <vt:i4>5</vt:i4>
      </vt:variant>
      <vt:variant>
        <vt:lpwstr/>
      </vt:variant>
      <vt:variant>
        <vt:lpwstr>_Toc166791091</vt:lpwstr>
      </vt:variant>
      <vt:variant>
        <vt:i4>1966142</vt:i4>
      </vt:variant>
      <vt:variant>
        <vt:i4>32</vt:i4>
      </vt:variant>
      <vt:variant>
        <vt:i4>0</vt:i4>
      </vt:variant>
      <vt:variant>
        <vt:i4>5</vt:i4>
      </vt:variant>
      <vt:variant>
        <vt:lpwstr/>
      </vt:variant>
      <vt:variant>
        <vt:lpwstr>_Toc166791090</vt:lpwstr>
      </vt:variant>
      <vt:variant>
        <vt:i4>2031678</vt:i4>
      </vt:variant>
      <vt:variant>
        <vt:i4>26</vt:i4>
      </vt:variant>
      <vt:variant>
        <vt:i4>0</vt:i4>
      </vt:variant>
      <vt:variant>
        <vt:i4>5</vt:i4>
      </vt:variant>
      <vt:variant>
        <vt:lpwstr/>
      </vt:variant>
      <vt:variant>
        <vt:lpwstr>_Toc166791089</vt:lpwstr>
      </vt:variant>
      <vt:variant>
        <vt:i4>2031678</vt:i4>
      </vt:variant>
      <vt:variant>
        <vt:i4>20</vt:i4>
      </vt:variant>
      <vt:variant>
        <vt:i4>0</vt:i4>
      </vt:variant>
      <vt:variant>
        <vt:i4>5</vt:i4>
      </vt:variant>
      <vt:variant>
        <vt:lpwstr/>
      </vt:variant>
      <vt:variant>
        <vt:lpwstr>_Toc166791088</vt:lpwstr>
      </vt:variant>
      <vt:variant>
        <vt:i4>2031678</vt:i4>
      </vt:variant>
      <vt:variant>
        <vt:i4>14</vt:i4>
      </vt:variant>
      <vt:variant>
        <vt:i4>0</vt:i4>
      </vt:variant>
      <vt:variant>
        <vt:i4>5</vt:i4>
      </vt:variant>
      <vt:variant>
        <vt:lpwstr/>
      </vt:variant>
      <vt:variant>
        <vt:lpwstr>_Toc166791087</vt:lpwstr>
      </vt:variant>
      <vt:variant>
        <vt:i4>2031678</vt:i4>
      </vt:variant>
      <vt:variant>
        <vt:i4>8</vt:i4>
      </vt:variant>
      <vt:variant>
        <vt:i4>0</vt:i4>
      </vt:variant>
      <vt:variant>
        <vt:i4>5</vt:i4>
      </vt:variant>
      <vt:variant>
        <vt:lpwstr/>
      </vt:variant>
      <vt:variant>
        <vt:lpwstr>_Toc166791086</vt:lpwstr>
      </vt:variant>
      <vt:variant>
        <vt:i4>2031678</vt:i4>
      </vt:variant>
      <vt:variant>
        <vt:i4>2</vt:i4>
      </vt:variant>
      <vt:variant>
        <vt:i4>0</vt:i4>
      </vt:variant>
      <vt:variant>
        <vt:i4>5</vt:i4>
      </vt:variant>
      <vt:variant>
        <vt:lpwstr/>
      </vt:variant>
      <vt:variant>
        <vt:lpwstr>_Toc166791085</vt:lpwstr>
      </vt:variant>
      <vt:variant>
        <vt:i4>1835074</vt:i4>
      </vt:variant>
      <vt:variant>
        <vt:i4>3</vt:i4>
      </vt:variant>
      <vt:variant>
        <vt:i4>0</vt:i4>
      </vt:variant>
      <vt:variant>
        <vt:i4>5</vt:i4>
      </vt:variant>
      <vt:variant>
        <vt:lpwstr>https://protect-de.mimecast.com/s/EM8PCEqYXBtWoNPtNV9Dh?domain=justis.nl</vt:lpwstr>
      </vt:variant>
      <vt:variant>
        <vt:lpwstr/>
      </vt:variant>
      <vt:variant>
        <vt:i4>1441862</vt:i4>
      </vt:variant>
      <vt:variant>
        <vt:i4>0</vt:i4>
      </vt:variant>
      <vt:variant>
        <vt:i4>0</vt:i4>
      </vt:variant>
      <vt:variant>
        <vt:i4>5</vt:i4>
      </vt:variant>
      <vt:variant>
        <vt:lpwstr>https://www.pianoo.nl/themas/maatschappelijk-verantwoord-inkopen-mvi-duurzaam-inkopen/productgroepen</vt:lpwstr>
      </vt:variant>
      <vt:variant>
        <vt:lpwstr/>
      </vt:variant>
      <vt:variant>
        <vt:i4>4391034</vt:i4>
      </vt:variant>
      <vt:variant>
        <vt:i4>0</vt:i4>
      </vt:variant>
      <vt:variant>
        <vt:i4>0</vt:i4>
      </vt:variant>
      <vt:variant>
        <vt:i4>5</vt:i4>
      </vt:variant>
      <vt:variant>
        <vt:lpwstr>mailto:P20844@provincie-utrecht.nl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Pro 10</dc:creator>
  <cp:keywords/>
  <cp:lastModifiedBy>Brakel, Arno van</cp:lastModifiedBy>
  <cp:revision>3</cp:revision>
  <cp:lastPrinted>2016-03-29T17:09:00Z</cp:lastPrinted>
  <dcterms:created xsi:type="dcterms:W3CDTF">2024-06-19T15:07:00Z</dcterms:created>
  <dcterms:modified xsi:type="dcterms:W3CDTF">2024-06-19T15:10:00Z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ContentTypeId">
    <vt:lpwstr>0x0101003E9A2B830A3CB44DBCE3112387D3A136001792DA293592824EA9E0CC1A069697F1</vt:lpwstr>
  </property>
  <property fmtid="{D5CDD505-2E9C-101B-9397-08002B2CF9AE}" pid="18" name="k7957b5f8f444a679b34b5b5923d672a">
    <vt:lpwstr>Lopend|dbd4ffdd-42b7-499f-b515-be6b43c64e3b</vt:lpwstr>
  </property>
  <property fmtid="{D5CDD505-2E9C-101B-9397-08002B2CF9AE}" pid="19" name="PUWaardering">
    <vt:lpwstr>14;#Vernietigen|90b47d01-38c6-4bfb-b527-d49e498a64bf</vt:lpwstr>
  </property>
  <property fmtid="{D5CDD505-2E9C-101B-9397-08002B2CF9AE}" pid="20" name="PUBewaartermijn">
    <vt:lpwstr>16;#1 jaar na vervallen belang|7d448653-d735-4568-aaef-793a9bf0942f</vt:lpwstr>
  </property>
  <property fmtid="{D5CDD505-2E9C-101B-9397-08002B2CF9AE}" pid="21" name="PUWBSTax">
    <vt:lpwstr>10;#P.0000 - Onbenoemd|3d735cab-bb43-4375-8d6c-aab7c97c3079</vt:lpwstr>
  </property>
  <property fmtid="{D5CDD505-2E9C-101B-9397-08002B2CF9AE}" pid="22" name="PUWerkproces">
    <vt:lpwstr>8;#Nog nader in te vullen|e20950c1-e059-4dd1-8571-f80d57af7540</vt:lpwstr>
  </property>
  <property fmtid="{D5CDD505-2E9C-101B-9397-08002B2CF9AE}" pid="23" name="PUWerkingsgebiedDossier">
    <vt:lpwstr>4;#Intern Provincie|189e3338-705c-4baf-9377-0e95b47bfb72</vt:lpwstr>
  </property>
  <property fmtid="{D5CDD505-2E9C-101B-9397-08002B2CF9AE}" pid="24" name="PUDomein">
    <vt:lpwstr>6;#Bedrijfsvoering (BDV)|302cfe91-8e34-4ae4-a64b-d2f9b2c8ff26</vt:lpwstr>
  </property>
  <property fmtid="{D5CDD505-2E9C-101B-9397-08002B2CF9AE}" pid="25" name="_dlc_DocIdItemGuid">
    <vt:lpwstr>950a288e-47af-44c0-b756-fea2e661f8f1</vt:lpwstr>
  </property>
  <property fmtid="{D5CDD505-2E9C-101B-9397-08002B2CF9AE}" pid="26" name="PUProceseigenaar">
    <vt:lpwstr>11;#TL BDV-IJS, Teamleider Inkoop, juridische zaken en subsidies|6d5f48b5-6163-4758-bde9-f4abd201a57d</vt:lpwstr>
  </property>
  <property fmtid="{D5CDD505-2E9C-101B-9397-08002B2CF9AE}" pid="27" name="PUEindverantwoordelijkeProceseigenaar">
    <vt:lpwstr>12;#BDV - Concernmanager Bedrijfsvoering|89c0540d-8588-4a1f-b258-b707f9c3a29d</vt:lpwstr>
  </property>
  <property fmtid="{D5CDD505-2E9C-101B-9397-08002B2CF9AE}" pid="28" name="PUDoelenboom">
    <vt:lpwstr>1;#Onbenoemd|fb06c238-9fe8-4cf7-a2d9-a90b291e7d32</vt:lpwstr>
  </property>
  <property fmtid="{D5CDD505-2E9C-101B-9397-08002B2CF9AE}" pid="29" name="PUThema">
    <vt:lpwstr>13;#Inkoop|f634ae1c-74c7-4860-b755-4fc0e27d307a</vt:lpwstr>
  </property>
  <property fmtid="{D5CDD505-2E9C-101B-9397-08002B2CF9AE}" pid="30" name="_AdHocReviewCycleID">
    <vt:i4>1759701313</vt:i4>
  </property>
  <property fmtid="{D5CDD505-2E9C-101B-9397-08002B2CF9AE}" pid="31" name="_EmailSubject">
    <vt:lpwstr>Versie 9 leidraad en aangepast pve</vt:lpwstr>
  </property>
  <property fmtid="{D5CDD505-2E9C-101B-9397-08002B2CF9AE}" pid="32" name="_AuthorEmail">
    <vt:lpwstr>sharon.takens@provincie-utrecht.nl</vt:lpwstr>
  </property>
  <property fmtid="{D5CDD505-2E9C-101B-9397-08002B2CF9AE}" pid="33" name="_AuthorEmailDisplayName">
    <vt:lpwstr>Takens, Sharon</vt:lpwstr>
  </property>
  <property fmtid="{D5CDD505-2E9C-101B-9397-08002B2CF9AE}" pid="34" name="PUDossierStatus">
    <vt:lpwstr>11;#Lopend|dbd4ffdd-42b7-499f-b515-be6b43c64e3b</vt:lpwstr>
  </property>
  <property fmtid="{D5CDD505-2E9C-101B-9397-08002B2CF9AE}" pid="35" name="PUDocumentTrefwoorden">
    <vt:lpwstr/>
  </property>
  <property fmtid="{D5CDD505-2E9C-101B-9397-08002B2CF9AE}" pid="36" name="PUDossierResultaat">
    <vt:lpwstr/>
  </property>
  <property fmtid="{D5CDD505-2E9C-101B-9397-08002B2CF9AE}" pid="37" name="jac39c03a7c14cb08e70c160a38b370d">
    <vt:lpwstr/>
  </property>
  <property fmtid="{D5CDD505-2E9C-101B-9397-08002B2CF9AE}" pid="38" name="_PreviousAdHocReviewCycleID">
    <vt:i4>358468185</vt:i4>
  </property>
  <property fmtid="{D5CDD505-2E9C-101B-9397-08002B2CF9AE}" pid="39" name="_ReviewingToolsShownOnce">
    <vt:lpwstr/>
  </property>
</Properties>
</file>