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trictFirstAndLastChars="0" saveSubsetFonts="1" bookmarkIdSeed="4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2438" r:id="rId6"/>
    <p:sldId id="2326" r:id="rId7"/>
    <p:sldId id="2313" r:id="rId8"/>
    <p:sldId id="2435" r:id="rId9"/>
    <p:sldId id="2434" r:id="rId10"/>
    <p:sldId id="2437" r:id="rId11"/>
    <p:sldId id="2436" r:id="rId12"/>
    <p:sldId id="711" r:id="rId13"/>
  </p:sldIdLst>
  <p:sldSz cx="13439775" cy="7559675"/>
  <p:notesSz cx="7559675" cy="10691813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-105" charset="0"/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-105" charset="0"/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-105" charset="0"/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-105" charset="0"/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-105" charset="0"/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9BE59FF-763E-4622-9EF9-58F54964E9E3}">
          <p14:sldIdLst>
            <p14:sldId id="2438"/>
            <p14:sldId id="2326"/>
            <p14:sldId id="2313"/>
            <p14:sldId id="2435"/>
            <p14:sldId id="2434"/>
            <p14:sldId id="2437"/>
            <p14:sldId id="2436"/>
            <p14:sldId id="71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eur" initials="A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009A"/>
    <a:srgbClr val="21275F"/>
    <a:srgbClr val="002356"/>
    <a:srgbClr val="999999"/>
    <a:srgbClr val="FF268A"/>
    <a:srgbClr val="CCFA0F"/>
    <a:srgbClr val="CCDAEA"/>
    <a:srgbClr val="7FA3CA"/>
    <a:srgbClr val="B2B2B2"/>
    <a:srgbClr val="E5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82" autoAdjust="0"/>
    <p:restoredTop sz="87343" autoAdjust="0"/>
  </p:normalViewPr>
  <p:slideViewPr>
    <p:cSldViewPr>
      <p:cViewPr varScale="1">
        <p:scale>
          <a:sx n="121" d="100"/>
          <a:sy n="121" d="100"/>
        </p:scale>
        <p:origin x="1134" y="102"/>
      </p:cViewPr>
      <p:guideLst/>
    </p:cSldViewPr>
  </p:slideViewPr>
  <p:outlineViewPr>
    <p:cViewPr varScale="1">
      <p:scale>
        <a:sx n="50" d="100"/>
        <a:sy n="50" d="100"/>
      </p:scale>
      <p:origin x="0" y="2271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33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C853F-87AA-4AF7-86D1-8623CCDE10E2}" type="datetimeFigureOut">
              <a:rPr lang="nl-NL" smtClean="0"/>
              <a:pPr/>
              <a:t>30-12-2024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E9653A-6A53-48F1-AE83-B678EC0A769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71826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1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-105" charset="0"/>
                <a:cs typeface="Arial Unicode MS" pitchFamily="-105" charset="0"/>
              </a:defRPr>
            </a:lvl1pPr>
          </a:lstStyle>
          <a:p>
            <a:pPr>
              <a:defRPr/>
            </a:pPr>
            <a:fld id="{A64B28B2-882E-4C24-B33F-FCCED983DAC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944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-105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ＭＳ Ｐゴシック" charset="-128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-105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-105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-105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-105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er 22"/>
          <p:cNvGrpSpPr>
            <a:grpSpLocks/>
          </p:cNvGrpSpPr>
          <p:nvPr userDrawn="1"/>
        </p:nvGrpSpPr>
        <p:grpSpPr bwMode="auto">
          <a:xfrm>
            <a:off x="1" y="5292002"/>
            <a:ext cx="13439772" cy="2267676"/>
            <a:chOff x="-102766" y="4589721"/>
            <a:chExt cx="9296398" cy="2268281"/>
          </a:xfrm>
        </p:grpSpPr>
        <p:grpSp>
          <p:nvGrpSpPr>
            <p:cNvPr id="8" name="Grupper 5"/>
            <p:cNvGrpSpPr>
              <a:grpSpLocks/>
            </p:cNvGrpSpPr>
            <p:nvPr/>
          </p:nvGrpSpPr>
          <p:grpSpPr bwMode="auto">
            <a:xfrm>
              <a:off x="-102766" y="4589721"/>
              <a:ext cx="9296398" cy="2268281"/>
              <a:chOff x="-102766" y="4589721"/>
              <a:chExt cx="9296398" cy="2268281"/>
            </a:xfrm>
          </p:grpSpPr>
          <p:sp>
            <p:nvSpPr>
              <p:cNvPr id="10" name="Rektangel 18"/>
              <p:cNvSpPr/>
              <p:nvPr/>
            </p:nvSpPr>
            <p:spPr>
              <a:xfrm>
                <a:off x="-102766" y="5958241"/>
                <a:ext cx="9296173" cy="899761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65000"/>
                      <a:alpha val="63000"/>
                    </a:schemeClr>
                  </a:gs>
                </a:gsLst>
                <a:lin ang="5400000" scaled="1"/>
                <a:tileRect/>
              </a:gradFill>
              <a:ln w="9525" cap="flat" cmpd="sng" algn="ctr">
                <a:solidFill>
                  <a:schemeClr val="bg1">
                    <a:lumMod val="65000"/>
                  </a:scheme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defTabSz="91440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nl-NL" kern="0" dirty="0">
                  <a:solidFill>
                    <a:sysClr val="window" lastClr="FFFFFF"/>
                  </a:solidFill>
                  <a:latin typeface="Calibri"/>
                </a:endParaRPr>
              </a:p>
            </p:txBody>
          </p:sp>
          <p:sp>
            <p:nvSpPr>
              <p:cNvPr id="11" name="Rektangel 21"/>
              <p:cNvSpPr/>
              <p:nvPr/>
            </p:nvSpPr>
            <p:spPr bwMode="auto">
              <a:xfrm>
                <a:off x="-102766" y="4589721"/>
                <a:ext cx="9296398" cy="102207"/>
              </a:xfrm>
              <a:prstGeom prst="rect">
                <a:avLst/>
              </a:prstGeom>
              <a:gradFill rotWithShape="1">
                <a:gsLst>
                  <a:gs pos="100000">
                    <a:srgbClr val="FFFCF9">
                      <a:alpha val="79000"/>
                    </a:srgbClr>
                  </a:gs>
                  <a:gs pos="0">
                    <a:srgbClr val="E6E6E6">
                      <a:tint val="50000"/>
                      <a:shade val="100000"/>
                      <a:satMod val="350000"/>
                      <a:alpha val="0"/>
                    </a:srgbClr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91440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nl-NL" kern="0" dirty="0">
                  <a:solidFill>
                    <a:sysClr val="window" lastClr="FFFFFF"/>
                  </a:solidFill>
                  <a:latin typeface="Calibri"/>
                </a:endParaRPr>
              </a:p>
            </p:txBody>
          </p:sp>
        </p:grpSp>
        <p:sp>
          <p:nvSpPr>
            <p:cNvPr id="9" name="Text Box 17"/>
            <p:cNvSpPr txBox="1">
              <a:spLocks noChangeArrowheads="1"/>
            </p:cNvSpPr>
            <p:nvPr/>
          </p:nvSpPr>
          <p:spPr bwMode="auto">
            <a:xfrm>
              <a:off x="1074974" y="5904624"/>
              <a:ext cx="6940337" cy="701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b"/>
            <a:lstStyle/>
            <a:p>
              <a:pPr algn="ctr"/>
              <a:r>
                <a:rPr lang="en-US" sz="1400" dirty="0">
                  <a:latin typeface="Helvetica" panose="020B0604020202030204" pitchFamily="34" charset="0"/>
                </a:rPr>
                <a:t>Public Procurement Research Centre (PPRC) – www.pprc.eu</a:t>
              </a:r>
              <a:endParaRPr lang="nl-NL" sz="1400" dirty="0">
                <a:latin typeface="Helvetica" panose="020B0604020202030204" pitchFamily="34" charset="0"/>
              </a:endParaRPr>
            </a:p>
          </p:txBody>
        </p:sp>
      </p:grpSp>
      <p:sp>
        <p:nvSpPr>
          <p:cNvPr id="13" name="Rectangle 16"/>
          <p:cNvSpPr/>
          <p:nvPr userDrawn="1"/>
        </p:nvSpPr>
        <p:spPr bwMode="auto">
          <a:xfrm>
            <a:off x="-330" y="6686447"/>
            <a:ext cx="13439775" cy="45719"/>
          </a:xfrm>
          <a:prstGeom prst="rect">
            <a:avLst/>
          </a:prstGeom>
          <a:solidFill>
            <a:srgbClr val="002356"/>
          </a:solidFill>
          <a:ln w="9525" cap="flat" cmpd="sng" algn="ctr">
            <a:solidFill>
              <a:srgbClr val="00235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1040377" y="1333081"/>
            <a:ext cx="8847613" cy="1106405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en-US" sz="3200" b="1" i="0" u="none" strike="noStrike" kern="0" cap="none" spc="0" normalizeH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Titel</a:t>
            </a:r>
            <a:endParaRPr lang="de-DE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1055834" y="2501305"/>
            <a:ext cx="8832155" cy="1039812"/>
          </a:xfrm>
        </p:spPr>
        <p:txBody>
          <a:bodyPr/>
          <a:lstStyle>
            <a:lvl1pPr marL="0" indent="0">
              <a:buNone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kumimoji="0" lang="nl-NL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Opdrachtgever</a:t>
            </a:r>
            <a:endParaRPr lang="de-DE" dirty="0"/>
          </a:p>
        </p:txBody>
      </p:sp>
      <p:sp>
        <p:nvSpPr>
          <p:cNvPr id="20" name="Text Placeholder 18"/>
          <p:cNvSpPr>
            <a:spLocks noGrp="1"/>
          </p:cNvSpPr>
          <p:nvPr>
            <p:ph type="body" sz="quarter" idx="12" hasCustomPrompt="1"/>
          </p:nvPr>
        </p:nvSpPr>
        <p:spPr>
          <a:xfrm>
            <a:off x="1040377" y="3944583"/>
            <a:ext cx="8832155" cy="339310"/>
          </a:xfrm>
        </p:spPr>
        <p:txBody>
          <a:bodyPr/>
          <a:lstStyle>
            <a:lvl1pPr marL="0" indent="0"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kumimoji="0" lang="nl-NL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auteurs</a:t>
            </a:r>
            <a:endParaRPr lang="de-DE" dirty="0"/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40377" y="5528759"/>
            <a:ext cx="8832155" cy="339310"/>
          </a:xfrm>
        </p:spPr>
        <p:txBody>
          <a:bodyPr/>
          <a:lstStyle>
            <a:lvl1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5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5" charset="0"/>
              <a:buNone/>
              <a:tabLst/>
              <a:defRPr/>
            </a:pPr>
            <a:r>
              <a:rPr kumimoji="0" lang="nl-NL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Locatie en datum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per 22"/>
          <p:cNvGrpSpPr>
            <a:grpSpLocks/>
          </p:cNvGrpSpPr>
          <p:nvPr userDrawn="1"/>
        </p:nvGrpSpPr>
        <p:grpSpPr bwMode="auto">
          <a:xfrm>
            <a:off x="1" y="5292002"/>
            <a:ext cx="13439772" cy="2267676"/>
            <a:chOff x="-102766" y="4589721"/>
            <a:chExt cx="9296398" cy="2268281"/>
          </a:xfrm>
        </p:grpSpPr>
        <p:grpSp>
          <p:nvGrpSpPr>
            <p:cNvPr id="26" name="Grupper 5"/>
            <p:cNvGrpSpPr>
              <a:grpSpLocks/>
            </p:cNvGrpSpPr>
            <p:nvPr/>
          </p:nvGrpSpPr>
          <p:grpSpPr bwMode="auto">
            <a:xfrm>
              <a:off x="-102766" y="4589721"/>
              <a:ext cx="9296398" cy="2268281"/>
              <a:chOff x="-102766" y="4589721"/>
              <a:chExt cx="9296398" cy="2268281"/>
            </a:xfrm>
          </p:grpSpPr>
          <p:sp>
            <p:nvSpPr>
              <p:cNvPr id="28" name="Rektangel 18"/>
              <p:cNvSpPr/>
              <p:nvPr/>
            </p:nvSpPr>
            <p:spPr>
              <a:xfrm>
                <a:off x="-102766" y="5958241"/>
                <a:ext cx="9296173" cy="899761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65000"/>
                      <a:alpha val="63000"/>
                    </a:schemeClr>
                  </a:gs>
                </a:gsLst>
                <a:lin ang="5400000" scaled="1"/>
                <a:tileRect/>
              </a:gradFill>
              <a:ln w="9525" cap="flat" cmpd="sng" algn="ctr">
                <a:solidFill>
                  <a:schemeClr val="bg1">
                    <a:lumMod val="65000"/>
                  </a:scheme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defTabSz="91440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nl-NL" kern="0" dirty="0">
                  <a:solidFill>
                    <a:sysClr val="window" lastClr="FFFFFF"/>
                  </a:solidFill>
                  <a:latin typeface="Calibri"/>
                </a:endParaRPr>
              </a:p>
            </p:txBody>
          </p:sp>
          <p:sp>
            <p:nvSpPr>
              <p:cNvPr id="29" name="Rektangel 21"/>
              <p:cNvSpPr/>
              <p:nvPr/>
            </p:nvSpPr>
            <p:spPr bwMode="auto">
              <a:xfrm>
                <a:off x="-102766" y="4589721"/>
                <a:ext cx="9296398" cy="102207"/>
              </a:xfrm>
              <a:prstGeom prst="rect">
                <a:avLst/>
              </a:prstGeom>
              <a:gradFill rotWithShape="1">
                <a:gsLst>
                  <a:gs pos="100000">
                    <a:srgbClr val="FFFCF9">
                      <a:alpha val="79000"/>
                    </a:srgbClr>
                  </a:gs>
                  <a:gs pos="0">
                    <a:srgbClr val="E6E6E6">
                      <a:tint val="50000"/>
                      <a:shade val="100000"/>
                      <a:satMod val="350000"/>
                      <a:alpha val="0"/>
                    </a:srgbClr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91440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nl-NL" kern="0" dirty="0">
                  <a:solidFill>
                    <a:sysClr val="window" lastClr="FFFFFF"/>
                  </a:solidFill>
                  <a:latin typeface="Calibri"/>
                </a:endParaRPr>
              </a:p>
            </p:txBody>
          </p:sp>
        </p:grpSp>
        <p:sp>
          <p:nvSpPr>
            <p:cNvPr id="27" name="Text Box 17"/>
            <p:cNvSpPr txBox="1">
              <a:spLocks noChangeArrowheads="1"/>
            </p:cNvSpPr>
            <p:nvPr/>
          </p:nvSpPr>
          <p:spPr bwMode="auto">
            <a:xfrm>
              <a:off x="1074974" y="5904624"/>
              <a:ext cx="6940337" cy="701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b"/>
            <a:lstStyle/>
            <a:p>
              <a:pPr algn="ctr"/>
              <a:r>
                <a:rPr lang="en-US" sz="1400" dirty="0">
                  <a:latin typeface="Helvetica" panose="020B0604020202030204" pitchFamily="34" charset="0"/>
                </a:rPr>
                <a:t>Public Procurement Research Centre (PPRC) – www.pprc.eu</a:t>
              </a:r>
              <a:endParaRPr lang="nl-NL" sz="1400" dirty="0">
                <a:latin typeface="Helvetica" panose="020B0604020202030204" pitchFamily="34" charset="0"/>
              </a:endParaRPr>
            </a:p>
          </p:txBody>
        </p:sp>
      </p:grp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95672" y="1115541"/>
            <a:ext cx="7200233" cy="0"/>
          </a:xfrm>
          <a:prstGeom prst="line">
            <a:avLst/>
          </a:prstGeom>
          <a:noFill/>
          <a:ln w="3429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 flipH="1">
            <a:off x="660513" y="179437"/>
            <a:ext cx="11179" cy="1584176"/>
          </a:xfrm>
          <a:prstGeom prst="line">
            <a:avLst/>
          </a:prstGeom>
          <a:noFill/>
          <a:ln w="3429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9" name="Slide Number Placeholder 28"/>
          <p:cNvSpPr txBox="1">
            <a:spLocks/>
          </p:cNvSpPr>
          <p:nvPr userDrawn="1"/>
        </p:nvSpPr>
        <p:spPr bwMode="auto">
          <a:xfrm>
            <a:off x="-330" y="827509"/>
            <a:ext cx="440100" cy="2160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5" charset="0"/>
              <a:buNone/>
              <a:tabLst/>
              <a:defRPr/>
            </a:pPr>
            <a:fld id="{1D24FD47-8FFB-463A-8E11-73BC8FA658D4}" type="slidenum">
              <a:rPr kumimoji="0" lang="nl-NL" sz="13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 Unicode MS" pitchFamily="-105" charset="0"/>
              </a:rPr>
              <a:pPr marL="0" marR="0" lvl="0" indent="0" algn="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-105" charset="0"/>
                <a:buNone/>
                <a:tabLst/>
                <a:defRPr/>
              </a:pPr>
              <a:t>‹nr.›</a:t>
            </a:fld>
            <a:endParaRPr kumimoji="0" lang="nl-NL" sz="13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 Unicode MS" pitchFamily="-105" charset="0"/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863697" y="251445"/>
            <a:ext cx="10080326" cy="432048"/>
          </a:xfrm>
        </p:spPr>
        <p:txBody>
          <a:bodyPr anchor="ctr" anchorCtr="0">
            <a:normAutofit/>
          </a:bodyPr>
          <a:lstStyle>
            <a:lvl1pPr algn="l">
              <a:defRPr lang="nl-NL" sz="1800" b="1" kern="1200" cap="none" dirty="0" smtClean="0">
                <a:solidFill>
                  <a:schemeClr val="tx1"/>
                </a:solidFill>
                <a:latin typeface="Helvetica" panose="020B060402020203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14" name="Text Placeholder 22"/>
          <p:cNvSpPr>
            <a:spLocks noGrp="1"/>
          </p:cNvSpPr>
          <p:nvPr>
            <p:ph type="body" sz="quarter" idx="12" hasCustomPrompt="1"/>
          </p:nvPr>
        </p:nvSpPr>
        <p:spPr>
          <a:xfrm>
            <a:off x="863697" y="755501"/>
            <a:ext cx="8064261" cy="288032"/>
          </a:xfrm>
        </p:spPr>
        <p:txBody>
          <a:bodyPr/>
          <a:lstStyle>
            <a:lvl1pPr>
              <a:buNone/>
              <a:defRPr sz="1600" baseline="0">
                <a:latin typeface="Calibri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  <a:endParaRPr lang="nl-NL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202877" y="6875431"/>
            <a:ext cx="4598619" cy="684245"/>
          </a:xfrm>
        </p:spPr>
        <p:txBody>
          <a:bodyPr/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Add Source here e.g. Source: PPRC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893835" y="1273075"/>
            <a:ext cx="11778245" cy="5157599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Rectangle 16">
            <a:extLst>
              <a:ext uri="{FF2B5EF4-FFF2-40B4-BE49-F238E27FC236}">
                <a16:creationId xmlns:a16="http://schemas.microsoft.com/office/drawing/2014/main" id="{8B0C49A6-97C0-477A-BF89-DCFF6EF3B067}"/>
              </a:ext>
            </a:extLst>
          </p:cNvPr>
          <p:cNvSpPr/>
          <p:nvPr userDrawn="1"/>
        </p:nvSpPr>
        <p:spPr bwMode="auto">
          <a:xfrm>
            <a:off x="-330" y="6686447"/>
            <a:ext cx="13439775" cy="45719"/>
          </a:xfrm>
          <a:prstGeom prst="rect">
            <a:avLst/>
          </a:prstGeom>
          <a:solidFill>
            <a:srgbClr val="002356"/>
          </a:solidFill>
          <a:ln w="9525" cap="flat" cmpd="sng" algn="ctr">
            <a:solidFill>
              <a:srgbClr val="00235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9" userDrawn="1">
          <p15:clr>
            <a:srgbClr val="FBAE40"/>
          </p15:clr>
        </p15:guide>
        <p15:guide id="2" pos="544" userDrawn="1">
          <p15:clr>
            <a:srgbClr val="FBAE40"/>
          </p15:clr>
        </p15:guide>
        <p15:guide id="3" orient="horz" pos="793" userDrawn="1">
          <p15:clr>
            <a:srgbClr val="FBAE40"/>
          </p15:clr>
        </p15:guide>
        <p15:guide id="4" pos="798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per 22"/>
          <p:cNvGrpSpPr>
            <a:grpSpLocks/>
          </p:cNvGrpSpPr>
          <p:nvPr userDrawn="1"/>
        </p:nvGrpSpPr>
        <p:grpSpPr bwMode="auto">
          <a:xfrm>
            <a:off x="1" y="5292002"/>
            <a:ext cx="13439772" cy="2267676"/>
            <a:chOff x="-102766" y="4589721"/>
            <a:chExt cx="9296398" cy="2268281"/>
          </a:xfrm>
        </p:grpSpPr>
        <p:grpSp>
          <p:nvGrpSpPr>
            <p:cNvPr id="26" name="Grupper 5"/>
            <p:cNvGrpSpPr>
              <a:grpSpLocks/>
            </p:cNvGrpSpPr>
            <p:nvPr/>
          </p:nvGrpSpPr>
          <p:grpSpPr bwMode="auto">
            <a:xfrm>
              <a:off x="-102766" y="4589721"/>
              <a:ext cx="9296398" cy="2268281"/>
              <a:chOff x="-102766" y="4589721"/>
              <a:chExt cx="9296398" cy="2268281"/>
            </a:xfrm>
          </p:grpSpPr>
          <p:sp>
            <p:nvSpPr>
              <p:cNvPr id="28" name="Rektangel 18"/>
              <p:cNvSpPr/>
              <p:nvPr/>
            </p:nvSpPr>
            <p:spPr>
              <a:xfrm>
                <a:off x="-102766" y="5958241"/>
                <a:ext cx="9296173" cy="899761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65000"/>
                      <a:alpha val="63000"/>
                    </a:schemeClr>
                  </a:gs>
                </a:gsLst>
                <a:lin ang="5400000" scaled="1"/>
                <a:tileRect/>
              </a:gradFill>
              <a:ln w="9525" cap="flat" cmpd="sng" algn="ctr">
                <a:solidFill>
                  <a:schemeClr val="bg1">
                    <a:lumMod val="65000"/>
                  </a:scheme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defTabSz="91440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nl-NL" kern="0" dirty="0">
                  <a:solidFill>
                    <a:sysClr val="window" lastClr="FFFFFF"/>
                  </a:solidFill>
                  <a:latin typeface="Calibri"/>
                </a:endParaRPr>
              </a:p>
            </p:txBody>
          </p:sp>
          <p:sp>
            <p:nvSpPr>
              <p:cNvPr id="29" name="Rektangel 21"/>
              <p:cNvSpPr/>
              <p:nvPr/>
            </p:nvSpPr>
            <p:spPr bwMode="auto">
              <a:xfrm>
                <a:off x="-102766" y="4589721"/>
                <a:ext cx="9296398" cy="102207"/>
              </a:xfrm>
              <a:prstGeom prst="rect">
                <a:avLst/>
              </a:prstGeom>
              <a:gradFill rotWithShape="1">
                <a:gsLst>
                  <a:gs pos="100000">
                    <a:srgbClr val="FFFCF9">
                      <a:alpha val="79000"/>
                    </a:srgbClr>
                  </a:gs>
                  <a:gs pos="0">
                    <a:srgbClr val="E6E6E6">
                      <a:tint val="50000"/>
                      <a:shade val="100000"/>
                      <a:satMod val="350000"/>
                      <a:alpha val="0"/>
                    </a:srgbClr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91440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nl-NL" kern="0" dirty="0">
                  <a:solidFill>
                    <a:sysClr val="window" lastClr="FFFFFF"/>
                  </a:solidFill>
                  <a:latin typeface="Calibri"/>
                </a:endParaRPr>
              </a:p>
            </p:txBody>
          </p:sp>
        </p:grpSp>
        <p:sp>
          <p:nvSpPr>
            <p:cNvPr id="27" name="Text Box 17"/>
            <p:cNvSpPr txBox="1">
              <a:spLocks noChangeArrowheads="1"/>
            </p:cNvSpPr>
            <p:nvPr/>
          </p:nvSpPr>
          <p:spPr bwMode="auto">
            <a:xfrm>
              <a:off x="1074974" y="5904624"/>
              <a:ext cx="6940337" cy="701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b"/>
            <a:lstStyle/>
            <a:p>
              <a:pPr algn="ctr"/>
              <a:r>
                <a:rPr lang="en-US" sz="1400" dirty="0">
                  <a:latin typeface="Helvetica" panose="020B0604020202030204" pitchFamily="34" charset="0"/>
                </a:rPr>
                <a:t>Public Procurement Research Centre (PPRC) – www.pprc.eu</a:t>
              </a:r>
              <a:endParaRPr lang="nl-NL" sz="1400" dirty="0">
                <a:latin typeface="Helvetica" panose="020B0604020202030204" pitchFamily="34" charset="0"/>
              </a:endParaRPr>
            </a:p>
          </p:txBody>
        </p:sp>
      </p:grp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95672" y="1115541"/>
            <a:ext cx="7200233" cy="0"/>
          </a:xfrm>
          <a:prstGeom prst="line">
            <a:avLst/>
          </a:prstGeom>
          <a:noFill/>
          <a:ln w="3429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 flipH="1">
            <a:off x="660513" y="179437"/>
            <a:ext cx="11179" cy="1584176"/>
          </a:xfrm>
          <a:prstGeom prst="line">
            <a:avLst/>
          </a:prstGeom>
          <a:noFill/>
          <a:ln w="3429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9" name="Slide Number Placeholder 28"/>
          <p:cNvSpPr txBox="1">
            <a:spLocks/>
          </p:cNvSpPr>
          <p:nvPr userDrawn="1"/>
        </p:nvSpPr>
        <p:spPr bwMode="auto">
          <a:xfrm>
            <a:off x="-330" y="827509"/>
            <a:ext cx="440100" cy="2160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5" charset="0"/>
              <a:buNone/>
              <a:tabLst/>
              <a:defRPr/>
            </a:pPr>
            <a:fld id="{1D24FD47-8FFB-463A-8E11-73BC8FA658D4}" type="slidenum">
              <a:rPr kumimoji="0" lang="nl-NL" sz="13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 Unicode MS" pitchFamily="-105" charset="0"/>
              </a:rPr>
              <a:pPr marL="0" marR="0" lvl="0" indent="0" algn="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-105" charset="0"/>
                <a:buNone/>
                <a:tabLst/>
                <a:defRPr/>
              </a:pPr>
              <a:t>‹nr.›</a:t>
            </a:fld>
            <a:endParaRPr kumimoji="0" lang="nl-NL" sz="13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 Unicode MS" pitchFamily="-105" charset="0"/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863697" y="251445"/>
            <a:ext cx="10080326" cy="432048"/>
          </a:xfrm>
        </p:spPr>
        <p:txBody>
          <a:bodyPr anchor="ctr" anchorCtr="0">
            <a:normAutofit/>
          </a:bodyPr>
          <a:lstStyle>
            <a:lvl1pPr algn="l">
              <a:defRPr lang="nl-NL" sz="1800" b="1" kern="1200" cap="none" dirty="0" smtClean="0">
                <a:solidFill>
                  <a:schemeClr val="tx1"/>
                </a:solidFill>
                <a:latin typeface="Helvetica" panose="020B060402020203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14" name="Text Placeholder 22"/>
          <p:cNvSpPr>
            <a:spLocks noGrp="1"/>
          </p:cNvSpPr>
          <p:nvPr>
            <p:ph type="body" sz="quarter" idx="12" hasCustomPrompt="1"/>
          </p:nvPr>
        </p:nvSpPr>
        <p:spPr>
          <a:xfrm>
            <a:off x="863697" y="755501"/>
            <a:ext cx="8064261" cy="288032"/>
          </a:xfrm>
        </p:spPr>
        <p:txBody>
          <a:bodyPr/>
          <a:lstStyle>
            <a:lvl1pPr>
              <a:buNone/>
              <a:defRPr sz="1600" baseline="0">
                <a:latin typeface="Calibri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  <a:endParaRPr lang="nl-NL" dirty="0"/>
          </a:p>
        </p:txBody>
      </p:sp>
      <p:sp>
        <p:nvSpPr>
          <p:cNvPr id="18" name="Text Box 52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11424040" y="7164213"/>
            <a:ext cx="924933" cy="102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defTabSz="7620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30000"/>
              </a:spcBef>
              <a:buSzPct val="115000"/>
              <a:buFont typeface="Symbol" pitchFamily="18" charset="2"/>
              <a:buNone/>
              <a:defRPr/>
            </a:pPr>
            <a:r>
              <a:rPr lang="en-GB" sz="700" dirty="0"/>
              <a:t>Name of the Document</a:t>
            </a:r>
          </a:p>
        </p:txBody>
      </p:sp>
      <p:sp>
        <p:nvSpPr>
          <p:cNvPr id="19" name="Text Box 53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11424040" y="7281462"/>
            <a:ext cx="618759" cy="102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defTabSz="7620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30000"/>
              </a:spcBef>
              <a:buSzPct val="115000"/>
              <a:buFont typeface="Symbol" pitchFamily="18" charset="2"/>
              <a:buNone/>
              <a:defRPr/>
            </a:pPr>
            <a:r>
              <a:rPr lang="en-GB" sz="700" dirty="0" err="1"/>
              <a:t>Date_presenter</a:t>
            </a:r>
            <a:endParaRPr lang="en-GB" sz="700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202877" y="6875431"/>
            <a:ext cx="4598619" cy="684245"/>
          </a:xfrm>
        </p:spPr>
        <p:txBody>
          <a:bodyPr/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Add Source here e.g. Source: PPRC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893835" y="1273075"/>
            <a:ext cx="11778245" cy="5157599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Rectangle 16">
            <a:extLst>
              <a:ext uri="{FF2B5EF4-FFF2-40B4-BE49-F238E27FC236}">
                <a16:creationId xmlns:a16="http://schemas.microsoft.com/office/drawing/2014/main" id="{546BF6F0-8B8A-4954-AC25-238E9840AB41}"/>
              </a:ext>
            </a:extLst>
          </p:cNvPr>
          <p:cNvSpPr/>
          <p:nvPr userDrawn="1"/>
        </p:nvSpPr>
        <p:spPr bwMode="auto">
          <a:xfrm>
            <a:off x="-330" y="6686447"/>
            <a:ext cx="13439775" cy="45719"/>
          </a:xfrm>
          <a:prstGeom prst="rect">
            <a:avLst/>
          </a:prstGeom>
          <a:solidFill>
            <a:srgbClr val="002356"/>
          </a:solidFill>
          <a:ln w="9525" cap="flat" cmpd="sng" algn="ctr">
            <a:solidFill>
              <a:srgbClr val="00235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9566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9" userDrawn="1">
          <p15:clr>
            <a:srgbClr val="FBAE40"/>
          </p15:clr>
        </p15:guide>
        <p15:guide id="2" pos="544" userDrawn="1">
          <p15:clr>
            <a:srgbClr val="FBAE40"/>
          </p15:clr>
        </p15:guide>
        <p15:guide id="3" orient="horz" pos="793" userDrawn="1">
          <p15:clr>
            <a:srgbClr val="FBAE40"/>
          </p15:clr>
        </p15:guide>
        <p15:guide id="4" pos="798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95672" y="1115541"/>
            <a:ext cx="7200233" cy="0"/>
          </a:xfrm>
          <a:prstGeom prst="line">
            <a:avLst/>
          </a:prstGeom>
          <a:noFill/>
          <a:ln w="3429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 flipH="1">
            <a:off x="660513" y="179437"/>
            <a:ext cx="11179" cy="1584176"/>
          </a:xfrm>
          <a:prstGeom prst="line">
            <a:avLst/>
          </a:prstGeom>
          <a:noFill/>
          <a:ln w="3429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9" name="Slide Number Placeholder 28"/>
          <p:cNvSpPr txBox="1">
            <a:spLocks/>
          </p:cNvSpPr>
          <p:nvPr userDrawn="1"/>
        </p:nvSpPr>
        <p:spPr bwMode="auto">
          <a:xfrm>
            <a:off x="-330" y="827509"/>
            <a:ext cx="440100" cy="2160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5" charset="0"/>
              <a:buNone/>
              <a:tabLst/>
              <a:defRPr/>
            </a:pPr>
            <a:fld id="{1D24FD47-8FFB-463A-8E11-73BC8FA658D4}" type="slidenum">
              <a:rPr kumimoji="0" lang="nl-NL" sz="13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 Unicode MS" pitchFamily="-105" charset="0"/>
              </a:rPr>
              <a:pPr marL="0" marR="0" lvl="0" indent="0" algn="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-105" charset="0"/>
                <a:buNone/>
                <a:tabLst/>
                <a:defRPr/>
              </a:pPr>
              <a:t>‹nr.›</a:t>
            </a:fld>
            <a:endParaRPr kumimoji="0" lang="nl-NL" sz="13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 Unicode MS" pitchFamily="-105" charset="0"/>
            </a:endParaRPr>
          </a:p>
        </p:txBody>
      </p:sp>
      <p:sp>
        <p:nvSpPr>
          <p:cNvPr id="11" name="Footer Placeholder 30"/>
          <p:cNvSpPr>
            <a:spLocks noGrp="1"/>
          </p:cNvSpPr>
          <p:nvPr>
            <p:ph type="ftr" idx="11"/>
          </p:nvPr>
        </p:nvSpPr>
        <p:spPr>
          <a:xfrm>
            <a:off x="3695791" y="7164214"/>
            <a:ext cx="6288203" cy="519113"/>
          </a:xfrm>
        </p:spPr>
        <p:txBody>
          <a:bodyPr/>
          <a:lstStyle>
            <a:lvl1pPr>
              <a:defRPr sz="1400" b="0">
                <a:latin typeface="Myriad Pro" pitchFamily="34" charset="0"/>
              </a:defRPr>
            </a:lvl1pPr>
          </a:lstStyle>
          <a:p>
            <a:pPr>
              <a:defRPr/>
            </a:pPr>
            <a:r>
              <a:rPr lang="nl-NL">
                <a:solidFill>
                  <a:schemeClr val="tx1"/>
                </a:solidFill>
                <a:cs typeface="+mn-cs"/>
              </a:rPr>
              <a:t>Public Procurement Research Centre - www.pprc.eu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863697" y="323454"/>
            <a:ext cx="9792317" cy="302117"/>
          </a:xfrm>
        </p:spPr>
        <p:txBody>
          <a:bodyPr anchor="t" anchorCtr="0">
            <a:normAutofit/>
          </a:bodyPr>
          <a:lstStyle>
            <a:lvl1pPr algn="l">
              <a:defRPr lang="nl-NL" sz="1800" b="1" kern="1200" cap="none" dirty="0" smtClean="0">
                <a:solidFill>
                  <a:schemeClr val="tx1"/>
                </a:solidFill>
                <a:latin typeface="Helvetica" panose="020B060402020203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14" name="Text Placeholder 22"/>
          <p:cNvSpPr>
            <a:spLocks noGrp="1"/>
          </p:cNvSpPr>
          <p:nvPr>
            <p:ph type="body" sz="quarter" idx="12" hasCustomPrompt="1"/>
          </p:nvPr>
        </p:nvSpPr>
        <p:spPr>
          <a:xfrm>
            <a:off x="863697" y="755501"/>
            <a:ext cx="8064261" cy="288032"/>
          </a:xfrm>
        </p:spPr>
        <p:txBody>
          <a:bodyPr/>
          <a:lstStyle>
            <a:lvl1pPr>
              <a:buNone/>
              <a:defRPr sz="1600" baseline="0">
                <a:latin typeface="Calibri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  <a:endParaRPr lang="nl-NL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893835" y="1273075"/>
            <a:ext cx="11778245" cy="5157599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94085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4" userDrawn="1">
          <p15:clr>
            <a:srgbClr val="FBAE40"/>
          </p15:clr>
        </p15:guide>
        <p15:guide id="2" orient="horz" pos="793" userDrawn="1">
          <p15:clr>
            <a:srgbClr val="FBAE40"/>
          </p15:clr>
        </p15:guide>
        <p15:guide id="3" pos="7982" userDrawn="1">
          <p15:clr>
            <a:srgbClr val="FBAE40"/>
          </p15:clr>
        </p15:guide>
        <p15:guide id="4" orient="horz" pos="405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483" y="4857751"/>
            <a:ext cx="11422751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2483" y="3203576"/>
            <a:ext cx="11422751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Public Procurement Research Centre - www.pprc.eu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8290F-4277-4C29-8594-8E985B215DFB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0931" y="1768476"/>
            <a:ext cx="5943132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17248" y="1768476"/>
            <a:ext cx="5945248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Public Procurement Research Centre - www.pprc.eu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05F02B-84E3-42B7-8FDA-6FD6100DC5C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048" y="303214"/>
            <a:ext cx="12095798" cy="1258887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3047" y="1692275"/>
            <a:ext cx="5936783" cy="704850"/>
          </a:xfrm>
        </p:spPr>
        <p:txBody>
          <a:bodyPr anchor="b"/>
          <a:lstStyle>
            <a:lvl1pPr marL="0" indent="0">
              <a:buNone/>
              <a:defRPr sz="18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3047" y="2397125"/>
            <a:ext cx="5936783" cy="4356100"/>
          </a:xfrm>
        </p:spPr>
        <p:txBody>
          <a:bodyPr/>
          <a:lstStyle>
            <a:lvl1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27830" y="1692275"/>
            <a:ext cx="5941016" cy="704850"/>
          </a:xfrm>
        </p:spPr>
        <p:txBody>
          <a:bodyPr anchor="b"/>
          <a:lstStyle>
            <a:lvl1pPr marL="0" indent="0">
              <a:buNone/>
              <a:defRPr sz="18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27830" y="2397125"/>
            <a:ext cx="5941016" cy="4356100"/>
          </a:xfrm>
        </p:spPr>
        <p:txBody>
          <a:bodyPr/>
          <a:lstStyle>
            <a:lvl1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en-US"/>
              <a:t>Public Procurement Research Centre - www.pprc.eu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defRPr/>
            </a:pPr>
            <a:fld id="{D0C6D7EB-9B18-4541-98BD-32F10EA1AD87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1" y="5532285"/>
            <a:ext cx="13439775" cy="2052671"/>
          </a:xfrm>
          <a:prstGeom prst="rect">
            <a:avLst/>
          </a:prstGeom>
          <a:gradFill flip="none" rotWithShape="1">
            <a:gsLst>
              <a:gs pos="24000">
                <a:sysClr val="window" lastClr="FFFFFF">
                  <a:alpha val="0"/>
                  <a:lumMod val="75000"/>
                </a:sysClr>
              </a:gs>
              <a:gs pos="81000">
                <a:schemeClr val="bg1">
                  <a:lumMod val="75000"/>
                </a:schemeClr>
              </a:gs>
            </a:gsLst>
            <a:lin ang="540000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nl-NL" kern="0" dirty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95672" y="1115541"/>
            <a:ext cx="7200233" cy="0"/>
          </a:xfrm>
          <a:prstGeom prst="line">
            <a:avLst/>
          </a:prstGeom>
          <a:noFill/>
          <a:ln w="3429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 flipH="1">
            <a:off x="660513" y="179437"/>
            <a:ext cx="11179" cy="1584176"/>
          </a:xfrm>
          <a:prstGeom prst="line">
            <a:avLst/>
          </a:prstGeom>
          <a:noFill/>
          <a:ln w="3429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9" name="Slide Number Placeholder 28"/>
          <p:cNvSpPr txBox="1">
            <a:spLocks/>
          </p:cNvSpPr>
          <p:nvPr userDrawn="1"/>
        </p:nvSpPr>
        <p:spPr bwMode="auto">
          <a:xfrm>
            <a:off x="-330" y="827509"/>
            <a:ext cx="440100" cy="2160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5" charset="0"/>
              <a:buNone/>
              <a:tabLst/>
              <a:defRPr/>
            </a:pPr>
            <a:fld id="{1D24FD47-8FFB-463A-8E11-73BC8FA658D4}" type="slidenum">
              <a:rPr kumimoji="0" lang="nl-NL" sz="13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 Unicode MS" pitchFamily="-105" charset="0"/>
              </a:rPr>
              <a:pPr marL="0" marR="0" lvl="0" indent="0" algn="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-105" charset="0"/>
                <a:buNone/>
                <a:tabLst/>
                <a:defRPr/>
              </a:pPr>
              <a:t>‹nr.›</a:t>
            </a:fld>
            <a:endParaRPr kumimoji="0" lang="nl-NL" sz="13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 Unicode MS" pitchFamily="-105" charset="0"/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863697" y="251445"/>
            <a:ext cx="9888320" cy="432048"/>
          </a:xfrm>
        </p:spPr>
        <p:txBody>
          <a:bodyPr anchor="ctr" anchorCtr="0">
            <a:normAutofit/>
          </a:bodyPr>
          <a:lstStyle>
            <a:lvl1pPr algn="l">
              <a:defRPr lang="nl-NL" sz="1800" b="1" kern="1200" cap="none" dirty="0" smtClean="0">
                <a:solidFill>
                  <a:schemeClr val="tx1"/>
                </a:solidFill>
                <a:latin typeface="Helvetica" panose="020B060402020203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14" name="Text Placeholder 22"/>
          <p:cNvSpPr>
            <a:spLocks noGrp="1"/>
          </p:cNvSpPr>
          <p:nvPr>
            <p:ph type="body" sz="quarter" idx="12" hasCustomPrompt="1"/>
          </p:nvPr>
        </p:nvSpPr>
        <p:spPr>
          <a:xfrm>
            <a:off x="863697" y="755501"/>
            <a:ext cx="8064261" cy="288032"/>
          </a:xfrm>
        </p:spPr>
        <p:txBody>
          <a:bodyPr/>
          <a:lstStyle>
            <a:lvl1pPr>
              <a:buNone/>
              <a:defRPr sz="1600" baseline="0">
                <a:latin typeface="Calibri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  <a:endParaRPr lang="nl-NL" dirty="0"/>
          </a:p>
        </p:txBody>
      </p:sp>
      <p:pic>
        <p:nvPicPr>
          <p:cNvPr id="2050" name="Picture 2" descr="C:\Users\Niels\Dropbox\STIPPT\Website, logo, cv's, vergadering\Logo bestanden PPRC\PPRC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635" y="0"/>
            <a:ext cx="4320140" cy="141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Box 52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11424040" y="7164213"/>
            <a:ext cx="924933" cy="102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defTabSz="7620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30000"/>
              </a:spcBef>
              <a:buSzPct val="115000"/>
              <a:buFont typeface="Symbol" pitchFamily="18" charset="2"/>
              <a:buNone/>
              <a:defRPr/>
            </a:pPr>
            <a:r>
              <a:rPr lang="en-GB" sz="700" dirty="0"/>
              <a:t>Name of the Document</a:t>
            </a:r>
          </a:p>
        </p:txBody>
      </p:sp>
      <p:sp>
        <p:nvSpPr>
          <p:cNvPr id="19" name="Text Box 53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11424040" y="7281462"/>
            <a:ext cx="618759" cy="102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defTabSz="7620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30000"/>
              </a:spcBef>
              <a:buSzPct val="115000"/>
              <a:buFont typeface="Symbol" pitchFamily="18" charset="2"/>
              <a:buNone/>
              <a:defRPr/>
            </a:pPr>
            <a:r>
              <a:rPr lang="en-GB" sz="700" dirty="0" err="1"/>
              <a:t>Date_presenter</a:t>
            </a:r>
            <a:endParaRPr lang="en-GB" sz="700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359778" y="7020197"/>
            <a:ext cx="6048644" cy="321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nl-N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 </a:t>
            </a:r>
            <a:r>
              <a:rPr lang="nl-NL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Procurement</a:t>
            </a:r>
            <a:r>
              <a:rPr lang="nl-N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Research Centre - www.pprc.eu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202877" y="6875431"/>
            <a:ext cx="4598619" cy="684245"/>
          </a:xfrm>
        </p:spPr>
        <p:txBody>
          <a:bodyPr/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Add Source here e.g. Source: PPRC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893835" y="1273075"/>
            <a:ext cx="11778245" cy="5157599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1517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4" userDrawn="1">
          <p15:clr>
            <a:srgbClr val="FBAE40"/>
          </p15:clr>
        </p15:guide>
        <p15:guide id="2" pos="7982" userDrawn="1">
          <p15:clr>
            <a:srgbClr val="FBAE40"/>
          </p15:clr>
        </p15:guide>
        <p15:guide id="3" orient="horz" pos="793" userDrawn="1">
          <p15:clr>
            <a:srgbClr val="FBAE40"/>
          </p15:clr>
        </p15:guide>
        <p15:guide id="4" orient="horz" pos="4059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965" y="323454"/>
            <a:ext cx="4032985" cy="131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857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70932" y="301626"/>
            <a:ext cx="12091564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0932" y="1768476"/>
            <a:ext cx="12091564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the outline text format</a:t>
            </a:r>
          </a:p>
          <a:p>
            <a:pPr lvl="1"/>
            <a:r>
              <a:rPr lang="en-GB" dirty="0"/>
              <a:t>Second Outline Level</a:t>
            </a:r>
          </a:p>
          <a:p>
            <a:pPr lvl="2"/>
            <a:r>
              <a:rPr lang="en-GB" dirty="0"/>
              <a:t>Third Outline Level</a:t>
            </a:r>
          </a:p>
          <a:p>
            <a:pPr lvl="3"/>
            <a:r>
              <a:rPr lang="en-GB" dirty="0"/>
              <a:t>Fourth Outline Level</a:t>
            </a:r>
          </a:p>
          <a:p>
            <a:pPr lvl="4"/>
            <a:r>
              <a:rPr lang="en-GB" dirty="0"/>
              <a:t>Fifth Outline Level</a:t>
            </a:r>
          </a:p>
          <a:p>
            <a:pPr lvl="4"/>
            <a:r>
              <a:rPr lang="en-GB" dirty="0"/>
              <a:t>Sixth Outline Level</a:t>
            </a:r>
          </a:p>
          <a:p>
            <a:pPr lvl="4"/>
            <a:r>
              <a:rPr lang="en-GB" dirty="0"/>
              <a:t>Seventh Outline Level</a:t>
            </a:r>
          </a:p>
          <a:p>
            <a:pPr lvl="4"/>
            <a:r>
              <a:rPr lang="en-GB" dirty="0"/>
              <a:t>Eighth Outline Level</a:t>
            </a:r>
          </a:p>
          <a:p>
            <a:pPr lvl="4"/>
            <a:r>
              <a:rPr lang="en-GB" dirty="0"/>
              <a:t>Ninth Outline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4597038" y="6886576"/>
            <a:ext cx="4258398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Cambria" pitchFamily="18" charset="0"/>
                <a:cs typeface="Arial Unicode MS" charset="0"/>
              </a:defRPr>
            </a:lvl1pPr>
          </a:lstStyle>
          <a:p>
            <a:pPr>
              <a:defRPr/>
            </a:pPr>
            <a:r>
              <a:rPr lang="en-US"/>
              <a:t>Public Procurement Research Centre - www.pprc.eu</a:t>
            </a: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9608740" y="6880334"/>
            <a:ext cx="3128187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rgbClr val="000000"/>
                </a:solidFill>
                <a:latin typeface="Cambria" pitchFamily="18" charset="0"/>
                <a:cs typeface="Arial Unicode MS" pitchFamily="-105" charset="0"/>
              </a:defRPr>
            </a:lvl1pPr>
          </a:lstStyle>
          <a:p>
            <a:pPr>
              <a:defRPr/>
            </a:pPr>
            <a:fld id="{DD85721C-E124-425D-9811-A8E0FC6EF4A8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  <p:grpSp>
        <p:nvGrpSpPr>
          <p:cNvPr id="18" name="Group 40"/>
          <p:cNvGrpSpPr>
            <a:grpSpLocks/>
          </p:cNvGrpSpPr>
          <p:nvPr userDrawn="1">
            <p:custDataLst>
              <p:tags r:id="rId11"/>
            </p:custDataLst>
          </p:nvPr>
        </p:nvGrpSpPr>
        <p:grpSpPr bwMode="auto">
          <a:xfrm>
            <a:off x="-1152368" y="107429"/>
            <a:ext cx="947597" cy="7452246"/>
            <a:chOff x="317" y="5"/>
            <a:chExt cx="408" cy="4927"/>
          </a:xfrm>
        </p:grpSpPr>
        <p:sp>
          <p:nvSpPr>
            <p:cNvPr id="19" name="Rectangle 41"/>
            <p:cNvSpPr>
              <a:spLocks noChangeArrowheads="1"/>
            </p:cNvSpPr>
            <p:nvPr/>
          </p:nvSpPr>
          <p:spPr bwMode="auto">
            <a:xfrm>
              <a:off x="317" y="5"/>
              <a:ext cx="408" cy="408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18000" rIns="18000" bIns="18000" anchor="ctr"/>
            <a:lstStyle>
              <a:lvl1pPr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/>
                <a:t>R	255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/>
                <a:t>G	255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/>
                <a:t>B	255</a:t>
              </a:r>
            </a:p>
          </p:txBody>
        </p:sp>
        <p:sp>
          <p:nvSpPr>
            <p:cNvPr id="20" name="Rectangle 42"/>
            <p:cNvSpPr>
              <a:spLocks noChangeArrowheads="1"/>
            </p:cNvSpPr>
            <p:nvPr/>
          </p:nvSpPr>
          <p:spPr bwMode="auto">
            <a:xfrm>
              <a:off x="317" y="456"/>
              <a:ext cx="408" cy="408"/>
            </a:xfrm>
            <a:prstGeom prst="rect">
              <a:avLst/>
            </a:prstGeom>
            <a:solidFill>
              <a:srgbClr val="000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18000" rIns="18000" bIns="18000" anchor="ctr"/>
            <a:lstStyle>
              <a:lvl1pPr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 dirty="0">
                  <a:solidFill>
                    <a:srgbClr val="FFFFFF"/>
                  </a:solidFill>
                </a:rPr>
                <a:t>R	0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 dirty="0">
                  <a:solidFill>
                    <a:srgbClr val="FFFFFF"/>
                  </a:solidFill>
                </a:rPr>
                <a:t>G	0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 dirty="0">
                  <a:solidFill>
                    <a:srgbClr val="FFFFFF"/>
                  </a:solidFill>
                </a:rPr>
                <a:t>B	0</a:t>
              </a:r>
            </a:p>
          </p:txBody>
        </p:sp>
        <p:sp>
          <p:nvSpPr>
            <p:cNvPr id="21" name="Rectangle 43"/>
            <p:cNvSpPr>
              <a:spLocks noChangeArrowheads="1"/>
            </p:cNvSpPr>
            <p:nvPr/>
          </p:nvSpPr>
          <p:spPr bwMode="auto">
            <a:xfrm>
              <a:off x="317" y="908"/>
              <a:ext cx="408" cy="408"/>
            </a:xfrm>
            <a:prstGeom prst="rect">
              <a:avLst/>
            </a:prstGeom>
            <a:solidFill>
              <a:srgbClr val="002356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18000" rIns="18000" bIns="18000" anchor="ctr"/>
            <a:lstStyle>
              <a:lvl1pPr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 dirty="0">
                  <a:solidFill>
                    <a:srgbClr val="FFFFFF"/>
                  </a:solidFill>
                </a:rPr>
                <a:t>R	0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 dirty="0">
                  <a:solidFill>
                    <a:srgbClr val="FFFFFF"/>
                  </a:solidFill>
                </a:rPr>
                <a:t>G	35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 dirty="0">
                  <a:solidFill>
                    <a:srgbClr val="FFFFFF"/>
                  </a:solidFill>
                </a:rPr>
                <a:t>B	86</a:t>
              </a:r>
            </a:p>
          </p:txBody>
        </p:sp>
        <p:sp>
          <p:nvSpPr>
            <p:cNvPr id="22" name="Rectangle 44"/>
            <p:cNvSpPr>
              <a:spLocks noChangeArrowheads="1"/>
            </p:cNvSpPr>
            <p:nvPr/>
          </p:nvSpPr>
          <p:spPr bwMode="auto">
            <a:xfrm>
              <a:off x="317" y="1360"/>
              <a:ext cx="408" cy="408"/>
            </a:xfrm>
            <a:prstGeom prst="rect">
              <a:avLst/>
            </a:prstGeom>
            <a:solidFill>
              <a:srgbClr val="000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18000" rIns="18000" bIns="18000" anchor="ctr"/>
            <a:lstStyle>
              <a:lvl1pPr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FFFFFF"/>
                  </a:solidFill>
                </a:rPr>
                <a:t>R	0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FFFFFF"/>
                  </a:solidFill>
                </a:rPr>
                <a:t>G	0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FFFFFF"/>
                  </a:solidFill>
                </a:rPr>
                <a:t>B	0</a:t>
              </a:r>
            </a:p>
          </p:txBody>
        </p:sp>
        <p:sp>
          <p:nvSpPr>
            <p:cNvPr id="23" name="Rectangle 45"/>
            <p:cNvSpPr>
              <a:spLocks noChangeArrowheads="1"/>
            </p:cNvSpPr>
            <p:nvPr/>
          </p:nvSpPr>
          <p:spPr bwMode="auto">
            <a:xfrm>
              <a:off x="317" y="4524"/>
              <a:ext cx="408" cy="408"/>
            </a:xfrm>
            <a:prstGeom prst="rect">
              <a:avLst/>
            </a:prstGeom>
            <a:solidFill>
              <a:srgbClr val="FFFF99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18000" rIns="18000" bIns="18000" anchor="ctr"/>
            <a:lstStyle>
              <a:lvl1pPr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000000"/>
                  </a:solidFill>
                </a:rPr>
                <a:t>R	255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000000"/>
                  </a:solidFill>
                </a:rPr>
                <a:t>G	255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000000"/>
                  </a:solidFill>
                </a:rPr>
                <a:t>B	153</a:t>
              </a:r>
            </a:p>
          </p:txBody>
        </p:sp>
        <p:sp>
          <p:nvSpPr>
            <p:cNvPr id="24" name="Rectangle 46"/>
            <p:cNvSpPr>
              <a:spLocks noChangeArrowheads="1"/>
            </p:cNvSpPr>
            <p:nvPr/>
          </p:nvSpPr>
          <p:spPr bwMode="auto">
            <a:xfrm>
              <a:off x="317" y="1813"/>
              <a:ext cx="408" cy="410"/>
            </a:xfrm>
            <a:prstGeom prst="rect">
              <a:avLst/>
            </a:prstGeom>
            <a:solidFill>
              <a:srgbClr val="004895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18000" rIns="18000" bIns="18000" anchor="ctr"/>
            <a:lstStyle>
              <a:lvl1pPr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FFFFFF"/>
                  </a:solidFill>
                </a:rPr>
                <a:t>R	0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FFFFFF"/>
                  </a:solidFill>
                </a:rPr>
                <a:t>G	72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FFFFFF"/>
                  </a:solidFill>
                </a:rPr>
                <a:t>B	149</a:t>
              </a:r>
            </a:p>
          </p:txBody>
        </p:sp>
        <p:sp>
          <p:nvSpPr>
            <p:cNvPr id="25" name="Rectangle 47"/>
            <p:cNvSpPr>
              <a:spLocks noChangeArrowheads="1"/>
            </p:cNvSpPr>
            <p:nvPr/>
          </p:nvSpPr>
          <p:spPr bwMode="auto">
            <a:xfrm>
              <a:off x="317" y="2264"/>
              <a:ext cx="408" cy="410"/>
            </a:xfrm>
            <a:prstGeom prst="rect">
              <a:avLst/>
            </a:prstGeom>
            <a:solidFill>
              <a:srgbClr val="7FA3CA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18000" rIns="18000" bIns="18000" anchor="ctr"/>
            <a:lstStyle>
              <a:lvl1pPr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000000"/>
                  </a:solidFill>
                </a:rPr>
                <a:t>R	127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000000"/>
                  </a:solidFill>
                </a:rPr>
                <a:t>G	163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000000"/>
                  </a:solidFill>
                </a:rPr>
                <a:t>B	202</a:t>
              </a:r>
            </a:p>
          </p:txBody>
        </p:sp>
        <p:sp>
          <p:nvSpPr>
            <p:cNvPr id="26" name="Rectangle 48"/>
            <p:cNvSpPr>
              <a:spLocks noChangeArrowheads="1"/>
            </p:cNvSpPr>
            <p:nvPr/>
          </p:nvSpPr>
          <p:spPr bwMode="auto">
            <a:xfrm>
              <a:off x="317" y="2716"/>
              <a:ext cx="408" cy="409"/>
            </a:xfrm>
            <a:prstGeom prst="rect">
              <a:avLst/>
            </a:prstGeom>
            <a:solidFill>
              <a:srgbClr val="CCDAEA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18000" rIns="18000" bIns="18000" anchor="ctr"/>
            <a:lstStyle>
              <a:lvl1pPr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000000"/>
                  </a:solidFill>
                </a:rPr>
                <a:t>R	204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000000"/>
                  </a:solidFill>
                </a:rPr>
                <a:t>G	218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000000"/>
                  </a:solidFill>
                </a:rPr>
                <a:t>B	234</a:t>
              </a:r>
            </a:p>
          </p:txBody>
        </p:sp>
        <p:sp>
          <p:nvSpPr>
            <p:cNvPr id="27" name="Rectangle 49"/>
            <p:cNvSpPr>
              <a:spLocks noChangeArrowheads="1"/>
            </p:cNvSpPr>
            <p:nvPr/>
          </p:nvSpPr>
          <p:spPr bwMode="auto">
            <a:xfrm>
              <a:off x="317" y="3168"/>
              <a:ext cx="408" cy="408"/>
            </a:xfrm>
            <a:prstGeom prst="rect">
              <a:avLst/>
            </a:prstGeom>
            <a:solidFill>
              <a:srgbClr val="E5E5E5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18000" rIns="18000" bIns="18000" anchor="ctr"/>
            <a:lstStyle>
              <a:lvl1pPr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000000"/>
                  </a:solidFill>
                </a:rPr>
                <a:t>R	229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000000"/>
                  </a:solidFill>
                </a:rPr>
                <a:t>G	229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000000"/>
                  </a:solidFill>
                </a:rPr>
                <a:t>B	229</a:t>
              </a:r>
            </a:p>
          </p:txBody>
        </p:sp>
        <p:sp>
          <p:nvSpPr>
            <p:cNvPr id="28" name="Rectangle 50"/>
            <p:cNvSpPr>
              <a:spLocks noChangeArrowheads="1"/>
            </p:cNvSpPr>
            <p:nvPr/>
          </p:nvSpPr>
          <p:spPr bwMode="auto">
            <a:xfrm>
              <a:off x="317" y="3620"/>
              <a:ext cx="408" cy="408"/>
            </a:xfrm>
            <a:prstGeom prst="rect">
              <a:avLst/>
            </a:prstGeom>
            <a:solidFill>
              <a:srgbClr val="B2B2B2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18000" rIns="18000" bIns="18000" anchor="ctr"/>
            <a:lstStyle>
              <a:lvl1pPr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000000"/>
                  </a:solidFill>
                </a:rPr>
                <a:t>R	178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000000"/>
                  </a:solidFill>
                </a:rPr>
                <a:t>G	178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000000"/>
                  </a:solidFill>
                </a:rPr>
                <a:t>B	178</a:t>
              </a:r>
            </a:p>
          </p:txBody>
        </p:sp>
        <p:sp>
          <p:nvSpPr>
            <p:cNvPr id="29" name="Rectangle 51"/>
            <p:cNvSpPr>
              <a:spLocks noChangeArrowheads="1"/>
            </p:cNvSpPr>
            <p:nvPr/>
          </p:nvSpPr>
          <p:spPr bwMode="auto">
            <a:xfrm>
              <a:off x="317" y="4072"/>
              <a:ext cx="408" cy="408"/>
            </a:xfrm>
            <a:prstGeom prst="rect">
              <a:avLst/>
            </a:prstGeom>
            <a:solidFill>
              <a:srgbClr val="5A8DCA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18000" rIns="18000" bIns="18000" anchor="ctr"/>
            <a:lstStyle>
              <a:lvl1pPr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FFFFFF"/>
                  </a:solidFill>
                </a:rPr>
                <a:t>R	90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FFFFFF"/>
                  </a:solidFill>
                </a:rPr>
                <a:t>G	141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>
                  <a:solidFill>
                    <a:srgbClr val="FFFFFF"/>
                  </a:solidFill>
                </a:rPr>
                <a:t>B	202</a:t>
              </a:r>
            </a:p>
          </p:txBody>
        </p:sp>
      </p:grpSp>
      <p:grpSp>
        <p:nvGrpSpPr>
          <p:cNvPr id="30" name="Group 40"/>
          <p:cNvGrpSpPr>
            <a:grpSpLocks/>
          </p:cNvGrpSpPr>
          <p:nvPr userDrawn="1">
            <p:custDataLst>
              <p:tags r:id="rId12"/>
            </p:custDataLst>
          </p:nvPr>
        </p:nvGrpSpPr>
        <p:grpSpPr bwMode="auto">
          <a:xfrm>
            <a:off x="-2203772" y="1473246"/>
            <a:ext cx="947597" cy="6086429"/>
            <a:chOff x="317" y="908"/>
            <a:chExt cx="408" cy="4024"/>
          </a:xfrm>
        </p:grpSpPr>
        <p:sp>
          <p:nvSpPr>
            <p:cNvPr id="33" name="Rectangle 43"/>
            <p:cNvSpPr>
              <a:spLocks noChangeArrowheads="1"/>
            </p:cNvSpPr>
            <p:nvPr/>
          </p:nvSpPr>
          <p:spPr bwMode="auto">
            <a:xfrm>
              <a:off x="317" y="908"/>
              <a:ext cx="408" cy="408"/>
            </a:xfrm>
            <a:prstGeom prst="rect">
              <a:avLst/>
            </a:prstGeom>
            <a:solidFill>
              <a:srgbClr val="07009A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36000" tIns="18000" rIns="18000" bIns="18000" anchor="ctr"/>
            <a:lstStyle>
              <a:lvl1pPr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 dirty="0">
                  <a:solidFill>
                    <a:srgbClr val="FFFFFF"/>
                  </a:solidFill>
                </a:rPr>
                <a:t>R	7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 dirty="0">
                  <a:solidFill>
                    <a:srgbClr val="FFFFFF"/>
                  </a:solidFill>
                </a:rPr>
                <a:t>G	0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 dirty="0">
                  <a:solidFill>
                    <a:srgbClr val="FFFFFF"/>
                  </a:solidFill>
                </a:rPr>
                <a:t>B	154</a:t>
              </a:r>
            </a:p>
          </p:txBody>
        </p:sp>
        <p:sp>
          <p:nvSpPr>
            <p:cNvPr id="34" name="Rectangle 44"/>
            <p:cNvSpPr>
              <a:spLocks noChangeArrowheads="1"/>
            </p:cNvSpPr>
            <p:nvPr/>
          </p:nvSpPr>
          <p:spPr bwMode="auto">
            <a:xfrm>
              <a:off x="317" y="1360"/>
              <a:ext cx="408" cy="408"/>
            </a:xfrm>
            <a:prstGeom prst="rect">
              <a:avLst/>
            </a:prstGeom>
            <a:solidFill>
              <a:srgbClr val="FF268A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36000" tIns="18000" rIns="18000" bIns="18000" anchor="ctr"/>
            <a:lstStyle>
              <a:lvl1pPr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 dirty="0">
                  <a:solidFill>
                    <a:srgbClr val="FFFFFF"/>
                  </a:solidFill>
                </a:rPr>
                <a:t>R	255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 dirty="0">
                  <a:solidFill>
                    <a:srgbClr val="FFFFFF"/>
                  </a:solidFill>
                </a:rPr>
                <a:t>G	38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 dirty="0">
                  <a:solidFill>
                    <a:srgbClr val="FFFFFF"/>
                  </a:solidFill>
                </a:rPr>
                <a:t>B	138</a:t>
              </a:r>
            </a:p>
          </p:txBody>
        </p:sp>
        <p:sp>
          <p:nvSpPr>
            <p:cNvPr id="35" name="Rectangle 45"/>
            <p:cNvSpPr>
              <a:spLocks noChangeArrowheads="1"/>
            </p:cNvSpPr>
            <p:nvPr/>
          </p:nvSpPr>
          <p:spPr bwMode="auto">
            <a:xfrm>
              <a:off x="317" y="4524"/>
              <a:ext cx="408" cy="408"/>
            </a:xfrm>
            <a:prstGeom prst="rect">
              <a:avLst/>
            </a:prstGeom>
            <a:solidFill>
              <a:srgbClr val="CCFA0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36000" tIns="18000" rIns="18000" bIns="18000" anchor="ctr"/>
            <a:lstStyle>
              <a:lvl1pPr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 dirty="0">
                  <a:solidFill>
                    <a:srgbClr val="000000"/>
                  </a:solidFill>
                </a:rPr>
                <a:t>R	204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 dirty="0">
                  <a:solidFill>
                    <a:srgbClr val="000000"/>
                  </a:solidFill>
                </a:rPr>
                <a:t>G	250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 dirty="0">
                  <a:solidFill>
                    <a:srgbClr val="000000"/>
                  </a:solidFill>
                </a:rPr>
                <a:t>B	15</a:t>
              </a:r>
            </a:p>
          </p:txBody>
        </p:sp>
        <p:sp>
          <p:nvSpPr>
            <p:cNvPr id="40" name="Rectangle 50"/>
            <p:cNvSpPr>
              <a:spLocks noChangeArrowheads="1"/>
            </p:cNvSpPr>
            <p:nvPr/>
          </p:nvSpPr>
          <p:spPr bwMode="auto">
            <a:xfrm>
              <a:off x="317" y="3620"/>
              <a:ext cx="408" cy="408"/>
            </a:xfrm>
            <a:prstGeom prst="rect">
              <a:avLst/>
            </a:prstGeom>
            <a:solidFill>
              <a:srgbClr val="999999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36000" tIns="18000" rIns="18000" bIns="18000" anchor="ctr"/>
            <a:lstStyle>
              <a:lvl1pPr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62000" eaLnBrk="0" hangingPunct="0"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82563" algn="l"/>
                </a:tabLs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 dirty="0">
                  <a:solidFill>
                    <a:srgbClr val="000000"/>
                  </a:solidFill>
                </a:rPr>
                <a:t>R	153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 dirty="0">
                  <a:solidFill>
                    <a:srgbClr val="000000"/>
                  </a:solidFill>
                </a:rPr>
                <a:t>G	153</a:t>
              </a:r>
            </a:p>
            <a:p>
              <a:pPr eaLnBrk="1" hangingPunct="1">
                <a:lnSpc>
                  <a:spcPct val="95000"/>
                </a:lnSpc>
                <a:buSzPct val="115000"/>
                <a:buFont typeface="Symbol" pitchFamily="18" charset="2"/>
                <a:buNone/>
                <a:defRPr/>
              </a:pPr>
              <a:r>
                <a:rPr lang="en-US" altLang="de-DE" sz="1200" dirty="0">
                  <a:solidFill>
                    <a:srgbClr val="000000"/>
                  </a:solidFill>
                </a:rPr>
                <a:t>B	153</a:t>
              </a:r>
            </a:p>
          </p:txBody>
        </p:sp>
      </p:grpSp>
      <p:sp>
        <p:nvSpPr>
          <p:cNvPr id="2" name="TextBox 1"/>
          <p:cNvSpPr txBox="1"/>
          <p:nvPr userDrawn="1"/>
        </p:nvSpPr>
        <p:spPr>
          <a:xfrm>
            <a:off x="-2304404" y="-170531"/>
            <a:ext cx="825867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PPRC</a:t>
            </a:r>
          </a:p>
        </p:txBody>
      </p:sp>
      <p:sp>
        <p:nvSpPr>
          <p:cNvPr id="43" name="TextBox 42"/>
          <p:cNvSpPr txBox="1"/>
          <p:nvPr userDrawn="1"/>
        </p:nvSpPr>
        <p:spPr>
          <a:xfrm>
            <a:off x="-1229104" y="-170531"/>
            <a:ext cx="671979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TMS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6CE0922-50C1-417E-96B4-6DF3ABF5DCD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231" y="160228"/>
            <a:ext cx="3378451" cy="14780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92" r:id="rId3"/>
    <p:sldLayoutId id="2147483678" r:id="rId4"/>
    <p:sldLayoutId id="2147483663" r:id="rId5"/>
    <p:sldLayoutId id="2147483664" r:id="rId6"/>
    <p:sldLayoutId id="2147483665" r:id="rId7"/>
    <p:sldLayoutId id="2147483691" r:id="rId8"/>
    <p:sldLayoutId id="2147483693" r:id="rId9"/>
  </p:sldLayoutIdLst>
  <p:hf sldNum="0" hdr="0" ftr="0"/>
  <p:txStyles>
    <p:titleStyle>
      <a:lvl1pPr algn="ctr" defTabSz="4572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05" charset="0"/>
        <a:defRPr sz="4400">
          <a:solidFill>
            <a:srgbClr val="000000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ctr" defTabSz="4572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05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2pPr>
      <a:lvl3pPr algn="ctr" defTabSz="4572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05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3pPr>
      <a:lvl4pPr algn="ctr" defTabSz="4572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05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4pPr>
      <a:lvl5pPr algn="ctr" defTabSz="4572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05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5pPr>
      <a:lvl6pPr marL="2514600" indent="-228600" algn="ctr" defTabSz="4572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6pPr>
      <a:lvl7pPr marL="2971800" indent="-228600" algn="ctr" defTabSz="4572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7pPr>
      <a:lvl8pPr marL="3429000" indent="-228600" algn="ctr" defTabSz="4572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8pPr>
      <a:lvl9pPr marL="3886200" indent="-228600" algn="ctr" defTabSz="4572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9pPr>
    </p:titleStyle>
    <p:bodyStyle>
      <a:lvl1pPr marL="342900" indent="-342900" algn="l" defTabSz="457200" rtl="0" eaLnBrk="1" fontAlgn="base" hangingPunct="1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-105" charset="0"/>
        <a:buChar char="•"/>
        <a:defRPr sz="3200">
          <a:solidFill>
            <a:srgbClr val="000000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742950" indent="-285750" algn="l" defTabSz="457200" rtl="0" eaLnBrk="1" fontAlgn="base" hangingPunct="1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-105" charset="0"/>
        <a:buChar char="–"/>
        <a:defRPr sz="2800">
          <a:solidFill>
            <a:srgbClr val="000000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457200" rtl="0" eaLnBrk="1" fontAlgn="base" hangingPunct="1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-105" charset="0"/>
        <a:buChar char="•"/>
        <a:defRPr sz="2400">
          <a:solidFill>
            <a:srgbClr val="000000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457200" rtl="0" eaLnBrk="1" fontAlgn="base" hangingPunct="1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-105" charset="0"/>
        <a:buChar char="–"/>
        <a:defRPr sz="2000">
          <a:solidFill>
            <a:srgbClr val="000000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457200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-105" charset="0"/>
        <a:buChar char="»"/>
        <a:defRPr sz="2000">
          <a:solidFill>
            <a:srgbClr val="000000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457200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Niels.uenk@pprc.e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05765124-2C8E-0BD8-146E-198771FDFB22}"/>
              </a:ext>
            </a:extLst>
          </p:cNvPr>
          <p:cNvSpPr txBox="1"/>
          <p:nvPr/>
        </p:nvSpPr>
        <p:spPr>
          <a:xfrm>
            <a:off x="2975471" y="3172235"/>
            <a:ext cx="7898524" cy="6076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1" i="0" dirty="0">
                <a:solidFill>
                  <a:srgbClr val="BE0000"/>
                </a:solidFill>
                <a:effectLst/>
                <a:latin typeface="content:builtin:Rubik"/>
              </a:rPr>
              <a:t>Let op: </a:t>
            </a:r>
            <a:r>
              <a:rPr lang="nl-NL" i="0" dirty="0">
                <a:solidFill>
                  <a:srgbClr val="BE0000"/>
                </a:solidFill>
                <a:effectLst/>
                <a:latin typeface="content:builtin:Rubik"/>
              </a:rPr>
              <a:t>de</a:t>
            </a:r>
            <a:r>
              <a:rPr lang="nl-NL" b="1" i="0" dirty="0">
                <a:solidFill>
                  <a:srgbClr val="BE0000"/>
                </a:solidFill>
                <a:effectLst/>
                <a:latin typeface="content:builtin:Rubik"/>
              </a:rPr>
              <a:t> </a:t>
            </a:r>
            <a:r>
              <a:rPr lang="nl-NL" b="0" i="0" dirty="0">
                <a:solidFill>
                  <a:srgbClr val="BE0000"/>
                </a:solidFill>
                <a:effectLst/>
                <a:latin typeface="content:builtin:Rubik"/>
              </a:rPr>
              <a:t>planning van het kostprijsonderzoek in deze presentatie is niet meer actueel. Zie ook verslag marktconsultatie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30241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1820E6D3-A0B9-4DF7-90CF-A52D4548E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" y="0"/>
            <a:ext cx="13439422" cy="755967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6949855" y="416251"/>
            <a:ext cx="5242639" cy="1692188"/>
          </a:xfrm>
        </p:spPr>
        <p:txBody>
          <a:bodyPr/>
          <a:lstStyle/>
          <a:p>
            <a:pPr algn="l"/>
            <a:r>
              <a:rPr lang="nl-NL" sz="36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Helvetica" pitchFamily="34" charset="0"/>
                <a:cs typeface="Helvetica" pitchFamily="34" charset="0"/>
              </a:rPr>
              <a:t>Kostprijsonderzoek Wmo-inkoop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732DBE6-7D32-45DB-9FA5-1DF30D2B38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3" y="-19158"/>
            <a:ext cx="3544985" cy="1550931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3F616083-C401-47A1-BB92-9362BE63CB21}"/>
              </a:ext>
            </a:extLst>
          </p:cNvPr>
          <p:cNvSpPr txBox="1">
            <a:spLocks/>
          </p:cNvSpPr>
          <p:nvPr/>
        </p:nvSpPr>
        <p:spPr bwMode="auto">
          <a:xfrm>
            <a:off x="6930112" y="2339677"/>
            <a:ext cx="5588734" cy="204156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5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ctr" defTabSz="457200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5" charset="0"/>
              <a:defRPr sz="4400">
                <a:solidFill>
                  <a:srgbClr val="000000"/>
                </a:solidFill>
                <a:latin typeface="Arial" charset="0"/>
                <a:ea typeface="MS Gothic" charset="0"/>
                <a:cs typeface="MS Gothic" charset="0"/>
              </a:defRPr>
            </a:lvl2pPr>
            <a:lvl3pPr algn="ctr" defTabSz="457200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5" charset="0"/>
              <a:defRPr sz="4400">
                <a:solidFill>
                  <a:srgbClr val="000000"/>
                </a:solidFill>
                <a:latin typeface="Arial" charset="0"/>
                <a:ea typeface="MS Gothic" charset="0"/>
                <a:cs typeface="MS Gothic" charset="0"/>
              </a:defRPr>
            </a:lvl3pPr>
            <a:lvl4pPr algn="ctr" defTabSz="457200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5" charset="0"/>
              <a:defRPr sz="4400">
                <a:solidFill>
                  <a:srgbClr val="000000"/>
                </a:solidFill>
                <a:latin typeface="Arial" charset="0"/>
                <a:ea typeface="MS Gothic" charset="0"/>
                <a:cs typeface="MS Gothic" charset="0"/>
              </a:defRPr>
            </a:lvl4pPr>
            <a:lvl5pPr algn="ctr" defTabSz="457200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5" charset="0"/>
              <a:defRPr sz="4400">
                <a:solidFill>
                  <a:srgbClr val="000000"/>
                </a:solidFill>
                <a:latin typeface="Arial" charset="0"/>
                <a:ea typeface="MS Gothic" charset="0"/>
                <a:cs typeface="MS Gothic" charset="0"/>
              </a:defRPr>
            </a:lvl5pPr>
            <a:lvl6pPr marL="2514600" indent="-228600" algn="ctr" defTabSz="457200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S Gothic" charset="0"/>
                <a:cs typeface="MS Gothic" charset="0"/>
              </a:defRPr>
            </a:lvl6pPr>
            <a:lvl7pPr marL="2971800" indent="-228600" algn="ctr" defTabSz="457200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S Gothic" charset="0"/>
                <a:cs typeface="MS Gothic" charset="0"/>
              </a:defRPr>
            </a:lvl7pPr>
            <a:lvl8pPr marL="3429000" indent="-228600" algn="ctr" defTabSz="457200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S Gothic" charset="0"/>
                <a:cs typeface="MS Gothic" charset="0"/>
              </a:defRPr>
            </a:lvl8pPr>
            <a:lvl9pPr marL="3886200" indent="-228600" algn="ctr" defTabSz="457200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S Gothic" charset="0"/>
                <a:cs typeface="MS Gothic" charset="0"/>
              </a:defRPr>
            </a:lvl9pPr>
          </a:lstStyle>
          <a:p>
            <a:pPr algn="l"/>
            <a:r>
              <a:rPr lang="nl-NL" sz="2400" b="1" kern="0" dirty="0">
                <a:solidFill>
                  <a:schemeClr val="bg2">
                    <a:lumMod val="20000"/>
                    <a:lumOff val="80000"/>
                  </a:schemeClr>
                </a:solidFill>
                <a:latin typeface="Helvetica" pitchFamily="34" charset="0"/>
                <a:cs typeface="Helvetica" pitchFamily="34" charset="0"/>
              </a:rPr>
              <a:t>Marktconsultatie </a:t>
            </a:r>
            <a:r>
              <a:rPr lang="nl-NL" sz="2400" b="1" kern="0" dirty="0" err="1">
                <a:solidFill>
                  <a:schemeClr val="bg2">
                    <a:lumMod val="20000"/>
                    <a:lumOff val="80000"/>
                  </a:schemeClr>
                </a:solidFill>
                <a:latin typeface="Helvetica" pitchFamily="34" charset="0"/>
                <a:cs typeface="Helvetica" pitchFamily="34" charset="0"/>
              </a:rPr>
              <a:t>tbv</a:t>
            </a:r>
            <a:r>
              <a:rPr lang="nl-NL" sz="2400" b="1" kern="0" dirty="0">
                <a:solidFill>
                  <a:schemeClr val="bg2">
                    <a:lumMod val="20000"/>
                    <a:lumOff val="80000"/>
                  </a:schemeClr>
                </a:solidFill>
                <a:latin typeface="Helvetica" pitchFamily="34" charset="0"/>
                <a:cs typeface="Helvetica" pitchFamily="34" charset="0"/>
              </a:rPr>
              <a:t> inkoop De Wolden, Hoogeveen, Meppel, Staphorst, Zwartewaterland en Westerveld</a:t>
            </a:r>
          </a:p>
          <a:p>
            <a:pPr algn="r"/>
            <a:endParaRPr lang="nl-NL" sz="2400" kern="0" dirty="0">
              <a:solidFill>
                <a:schemeClr val="bg2">
                  <a:lumMod val="20000"/>
                  <a:lumOff val="80000"/>
                </a:schemeClr>
              </a:solidFill>
              <a:latin typeface="Helvetica" pitchFamily="34" charset="0"/>
              <a:cs typeface="Helvetica" pitchFamily="34" charset="0"/>
            </a:endParaRPr>
          </a:p>
          <a:p>
            <a:pPr algn="r"/>
            <a:r>
              <a:rPr lang="nl-NL" sz="2400" kern="0" dirty="0">
                <a:solidFill>
                  <a:schemeClr val="bg2">
                    <a:lumMod val="20000"/>
                    <a:lumOff val="80000"/>
                  </a:schemeClr>
                </a:solidFill>
                <a:latin typeface="Helvetica" pitchFamily="34" charset="0"/>
                <a:cs typeface="Helvetica" pitchFamily="34" charset="0"/>
              </a:rPr>
              <a:t>dr. ir. Niels Uenk</a:t>
            </a:r>
          </a:p>
          <a:p>
            <a:pPr algn="l"/>
            <a:endParaRPr lang="nl-NL" sz="2400" b="1" kern="0" dirty="0">
              <a:solidFill>
                <a:schemeClr val="bg2">
                  <a:lumMod val="20000"/>
                  <a:lumOff val="80000"/>
                </a:schemeClr>
              </a:solidFill>
              <a:latin typeface="Helvetica" pitchFamily="34" charset="0"/>
              <a:cs typeface="Helvetica" pitchFamily="34" charset="0"/>
            </a:endParaRPr>
          </a:p>
          <a:p>
            <a:pPr algn="r"/>
            <a:r>
              <a:rPr lang="nl-NL" sz="2400" kern="0" dirty="0">
                <a:solidFill>
                  <a:schemeClr val="bg2">
                    <a:lumMod val="20000"/>
                    <a:lumOff val="80000"/>
                  </a:schemeClr>
                </a:solidFill>
                <a:latin typeface="Helvetica" pitchFamily="34" charset="0"/>
                <a:cs typeface="Helvetica" pitchFamily="34" charset="0"/>
              </a:rPr>
              <a:t>09-12-2024</a:t>
            </a:r>
          </a:p>
        </p:txBody>
      </p:sp>
    </p:spTree>
    <p:extLst>
      <p:ext uri="{BB962C8B-B14F-4D97-AF65-F5344CB8AC3E}">
        <p14:creationId xmlns:p14="http://schemas.microsoft.com/office/powerpoint/2010/main" val="3393202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Scope van het onderzoek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1902499" y="6875431"/>
            <a:ext cx="3449236" cy="68424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1247279" y="1763613"/>
            <a:ext cx="9696743" cy="4313750"/>
          </a:xfrm>
        </p:spPr>
        <p:txBody>
          <a:bodyPr/>
          <a:lstStyle/>
          <a:p>
            <a:pPr marL="0" indent="0">
              <a:buNone/>
            </a:pPr>
            <a:r>
              <a:rPr lang="nl-NL" sz="2000" u="sng" dirty="0"/>
              <a:t>Voor de producten binnen de scope van de inkoop zal PPRC in komende weken een kostprijsonderzoek uitvoeren:</a:t>
            </a:r>
          </a:p>
          <a:p>
            <a:r>
              <a:rPr lang="nl-NL" sz="2000" dirty="0"/>
              <a:t>Individuele begeleiding (Basis en Plus)</a:t>
            </a:r>
          </a:p>
          <a:p>
            <a:r>
              <a:rPr lang="nl-NL" sz="2000" dirty="0"/>
              <a:t>Dagbesteding (Basis en Plus)</a:t>
            </a:r>
          </a:p>
          <a:p>
            <a:r>
              <a:rPr lang="nl-NL" sz="2000" dirty="0"/>
              <a:t>Vervoer van/naar dagbesteding (regulier en rolstoel)</a:t>
            </a:r>
          </a:p>
          <a:p>
            <a:r>
              <a:rPr lang="nl-NL" sz="2000" dirty="0"/>
              <a:t>Respijtzorg (één product)</a:t>
            </a:r>
          </a:p>
          <a:p>
            <a:r>
              <a:rPr lang="nl-NL" sz="2000" dirty="0">
                <a:solidFill>
                  <a:schemeClr val="tx1"/>
                </a:solidFill>
              </a:rPr>
              <a:t>Beschermd thuis (één product)</a:t>
            </a:r>
          </a:p>
          <a:p>
            <a:pPr marL="0" indent="0">
              <a:buNone/>
            </a:pP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4212262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1EBAF-B9CB-B3AB-B71B-F422F1D1D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9B01C-2FBB-27D9-6B54-5623D7F5F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Toetscriterium</a:t>
            </a:r>
            <a:r>
              <a:rPr lang="nl-NL" dirty="0"/>
              <a:t> reële prijzen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3F5C0C-F27A-A136-64B7-04174417BE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37A2BE-DB25-1B8C-A77E-D61EE8B872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02499" y="6875431"/>
            <a:ext cx="3449236" cy="68424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1BA222-D372-0327-68F8-338B27BC2D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47279" y="1763613"/>
            <a:ext cx="10945216" cy="4313750"/>
          </a:xfrm>
        </p:spPr>
        <p:txBody>
          <a:bodyPr/>
          <a:lstStyle/>
          <a:p>
            <a:pPr marL="0" indent="0">
              <a:buNone/>
            </a:pPr>
            <a:r>
              <a:rPr lang="nl-NL" sz="2000" u="sng" dirty="0"/>
              <a:t>De AMvB reële prijs en jurisprudentie maken duidelijk dat:</a:t>
            </a:r>
          </a:p>
          <a:p>
            <a:pPr>
              <a:buFontTx/>
              <a:buChar char="-"/>
            </a:pPr>
            <a:r>
              <a:rPr lang="nl-NL" sz="2000" dirty="0">
                <a:solidFill>
                  <a:schemeClr val="tx1"/>
                </a:solidFill>
              </a:rPr>
              <a:t>Gemeenten </a:t>
            </a:r>
            <a:r>
              <a:rPr lang="nl-NL" sz="2000" b="1" dirty="0">
                <a:solidFill>
                  <a:schemeClr val="tx1"/>
                </a:solidFill>
              </a:rPr>
              <a:t>zorgvuldig onderzoek </a:t>
            </a:r>
            <a:r>
              <a:rPr lang="nl-NL" sz="2000" dirty="0">
                <a:solidFill>
                  <a:schemeClr val="tx1"/>
                </a:solidFill>
              </a:rPr>
              <a:t>moeten doen naar de opbouw van reële prijzen</a:t>
            </a:r>
          </a:p>
          <a:p>
            <a:pPr>
              <a:buFontTx/>
              <a:buChar char="-"/>
            </a:pPr>
            <a:r>
              <a:rPr lang="nl-NL" sz="2000" dirty="0">
                <a:solidFill>
                  <a:schemeClr val="tx1"/>
                </a:solidFill>
              </a:rPr>
              <a:t>In de </a:t>
            </a:r>
            <a:r>
              <a:rPr lang="nl-NL" sz="2000" b="1" dirty="0">
                <a:solidFill>
                  <a:schemeClr val="tx1"/>
                </a:solidFill>
              </a:rPr>
              <a:t>tariefopbouw</a:t>
            </a:r>
            <a:r>
              <a:rPr lang="nl-NL" sz="2000" dirty="0">
                <a:solidFill>
                  <a:schemeClr val="tx1"/>
                </a:solidFill>
              </a:rPr>
              <a:t> tenminste de volgende kostenfactoren moeten onderscheiden:</a:t>
            </a:r>
          </a:p>
          <a:p>
            <a:pPr lvl="1">
              <a:buFontTx/>
              <a:buChar char="-"/>
            </a:pPr>
            <a:r>
              <a:rPr lang="nl-NL" sz="2000" dirty="0">
                <a:solidFill>
                  <a:schemeClr val="tx1"/>
                </a:solidFill>
              </a:rPr>
              <a:t>Kosten van de beroepskracht			- Reis- en opleidingskosten</a:t>
            </a:r>
          </a:p>
          <a:p>
            <a:pPr lvl="1">
              <a:buFontTx/>
              <a:buChar char="-"/>
            </a:pPr>
            <a:r>
              <a:rPr lang="nl-NL" sz="2000" dirty="0">
                <a:solidFill>
                  <a:schemeClr val="tx1"/>
                </a:solidFill>
              </a:rPr>
              <a:t>Redelijke overheadkosten				- Indexatie</a:t>
            </a:r>
          </a:p>
          <a:p>
            <a:pPr lvl="1">
              <a:buFontTx/>
              <a:buChar char="-"/>
            </a:pPr>
            <a:r>
              <a:rPr lang="nl-NL" sz="2000" dirty="0">
                <a:solidFill>
                  <a:schemeClr val="tx1"/>
                </a:solidFill>
              </a:rPr>
              <a:t>Kosten voor niet-productieve uren		- kosten als gevolg van gemeentelijke eisen</a:t>
            </a:r>
          </a:p>
          <a:p>
            <a:pPr>
              <a:buFontTx/>
              <a:buChar char="-"/>
            </a:pPr>
            <a:r>
              <a:rPr lang="nl-NL" sz="2000" dirty="0"/>
              <a:t>Gemeenten goed moeten </a:t>
            </a:r>
            <a:r>
              <a:rPr lang="nl-NL" sz="2000" b="1" dirty="0"/>
              <a:t>motiveren</a:t>
            </a:r>
            <a:r>
              <a:rPr lang="nl-NL" sz="2000" dirty="0"/>
              <a:t> dat tarieven zorgvuldig tot stand zijn gekomen.</a:t>
            </a:r>
          </a:p>
          <a:p>
            <a:pPr>
              <a:buFontTx/>
              <a:buChar char="-"/>
            </a:pPr>
            <a:r>
              <a:rPr lang="nl-NL" sz="2000" dirty="0"/>
              <a:t>Gemeenten niet de kostprijs van élke zorgaanbieder hoeven te vergoeden, maar slechts van de </a:t>
            </a:r>
            <a:r>
              <a:rPr lang="nl-NL" sz="2000" b="1" dirty="0"/>
              <a:t>gemiddeld efficiënt opererende zorgaanbieder</a:t>
            </a:r>
            <a:r>
              <a:rPr lang="nl-NL" sz="2000" dirty="0"/>
              <a:t>.</a:t>
            </a:r>
          </a:p>
          <a:p>
            <a:pPr>
              <a:buFontTx/>
              <a:buChar char="-"/>
            </a:pPr>
            <a:r>
              <a:rPr lang="nl-NL" sz="2000" dirty="0"/>
              <a:t>Realistische input van zorgaanbieders en transparantie hierin is nodig om een goed kostprijsonderzoek uit te voeren.</a:t>
            </a:r>
          </a:p>
        </p:txBody>
      </p:sp>
    </p:spTree>
    <p:extLst>
      <p:ext uri="{BB962C8B-B14F-4D97-AF65-F5344CB8AC3E}">
        <p14:creationId xmlns:p14="http://schemas.microsoft.com/office/powerpoint/2010/main" val="2874264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81222-496E-63AA-716B-164719A5D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B5E15-EBC1-0313-CB06-156C1D835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Aanpak van het onderzoek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2847DD-13C2-A118-20D3-B97F66E41A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0B9B99-1688-4B96-FE61-7A1470D497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02499" y="6875431"/>
            <a:ext cx="3449236" cy="68424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E0D890-A5FC-F1D5-5FC0-8D8D938CA96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47279" y="1403573"/>
            <a:ext cx="10945216" cy="4313750"/>
          </a:xfrm>
        </p:spPr>
        <p:txBody>
          <a:bodyPr/>
          <a:lstStyle/>
          <a:p>
            <a:pPr marL="0" indent="0">
              <a:buNone/>
            </a:pPr>
            <a:r>
              <a:rPr lang="nl-NL" sz="1800" u="sng" dirty="0"/>
              <a:t>Aanpak:</a:t>
            </a:r>
          </a:p>
          <a:p>
            <a:pPr>
              <a:buFontTx/>
              <a:buChar char="-"/>
            </a:pPr>
            <a:r>
              <a:rPr lang="nl-NL" sz="1800" dirty="0">
                <a:solidFill>
                  <a:schemeClr val="tx1"/>
                </a:solidFill>
              </a:rPr>
              <a:t>Wij gaan werken met een informatie-uitvraag onder zorgaanbieders middels een rekenformat in Excel</a:t>
            </a:r>
          </a:p>
          <a:p>
            <a:pPr lvl="1">
              <a:buFontTx/>
              <a:buChar char="-"/>
            </a:pPr>
            <a:r>
              <a:rPr lang="nl-NL" sz="1800" dirty="0">
                <a:solidFill>
                  <a:schemeClr val="tx1"/>
                </a:solidFill>
              </a:rPr>
              <a:t>Dit doen we voor </a:t>
            </a:r>
            <a:r>
              <a:rPr lang="nl-NL" sz="1800" b="1" dirty="0">
                <a:solidFill>
                  <a:schemeClr val="tx1"/>
                </a:solidFill>
              </a:rPr>
              <a:t>individuele begeleiding</a:t>
            </a:r>
            <a:r>
              <a:rPr lang="nl-NL" sz="1800" dirty="0">
                <a:solidFill>
                  <a:schemeClr val="tx1"/>
                </a:solidFill>
              </a:rPr>
              <a:t>, </a:t>
            </a:r>
            <a:r>
              <a:rPr lang="nl-NL" sz="1800" b="1" dirty="0">
                <a:solidFill>
                  <a:schemeClr val="tx1"/>
                </a:solidFill>
              </a:rPr>
              <a:t>dagbesteding, respijtzorg </a:t>
            </a:r>
            <a:r>
              <a:rPr lang="nl-NL" sz="1800" dirty="0">
                <a:solidFill>
                  <a:schemeClr val="tx1"/>
                </a:solidFill>
              </a:rPr>
              <a:t>en</a:t>
            </a:r>
            <a:r>
              <a:rPr lang="nl-NL" sz="1800" b="1" dirty="0">
                <a:solidFill>
                  <a:schemeClr val="tx1"/>
                </a:solidFill>
              </a:rPr>
              <a:t> beschermd thuis.</a:t>
            </a:r>
          </a:p>
          <a:p>
            <a:pPr>
              <a:buFontTx/>
              <a:buChar char="-"/>
            </a:pPr>
            <a:endParaRPr lang="nl-NL" sz="1800" dirty="0"/>
          </a:p>
          <a:p>
            <a:pPr>
              <a:buFontTx/>
              <a:buChar char="-"/>
            </a:pPr>
            <a:r>
              <a:rPr lang="nl-NL" sz="1800" dirty="0"/>
              <a:t>Voor </a:t>
            </a:r>
            <a:r>
              <a:rPr lang="nl-NL" sz="1800" b="1" dirty="0"/>
              <a:t>vervoer</a:t>
            </a:r>
            <a:r>
              <a:rPr lang="nl-NL" sz="1800" dirty="0"/>
              <a:t> zullen we de tarieven afleiden van de staffels zoals deze in de WLZ door de </a:t>
            </a:r>
            <a:r>
              <a:rPr lang="nl-NL" sz="1800" dirty="0" err="1"/>
              <a:t>Nza</a:t>
            </a:r>
            <a:r>
              <a:rPr lang="nl-NL" sz="1800" dirty="0"/>
              <a:t> worden opgesteld.</a:t>
            </a:r>
          </a:p>
          <a:p>
            <a:pPr marL="0" indent="0">
              <a:buNone/>
            </a:pPr>
            <a:endParaRPr lang="nl-NL" sz="1800" dirty="0"/>
          </a:p>
          <a:p>
            <a:pPr>
              <a:buFontTx/>
              <a:buChar char="-"/>
            </a:pPr>
            <a:r>
              <a:rPr lang="nl-NL" sz="1800" dirty="0"/>
              <a:t>Het </a:t>
            </a:r>
            <a:r>
              <a:rPr lang="nl-NL" sz="1800" b="1" dirty="0"/>
              <a:t>rekenformat</a:t>
            </a:r>
            <a:r>
              <a:rPr lang="nl-NL" sz="1800" dirty="0"/>
              <a:t> is een door PPRC opgesteld format waarbij getracht is zoveel mogelijk de lasten voor het invullen te beperken. Het format is voorzien van instructies en toelichtingen op het kostprijsmodel.</a:t>
            </a:r>
          </a:p>
          <a:p>
            <a:pPr>
              <a:buFontTx/>
              <a:buChar char="-"/>
            </a:pP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4205506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9BF2D-40F2-A4E9-8702-4E03AD94F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CABB5-2EC3-60D0-3843-486D15278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Aanpak van het onderzoek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7FF85B-347F-0EF6-0A04-1006C2A508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E8EA36-F9D9-255F-611E-4068A59C05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02499" y="6875431"/>
            <a:ext cx="3449236" cy="68424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CF5CD9-902D-68EE-0715-7DCA88829BA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47279" y="1403573"/>
            <a:ext cx="10945216" cy="4313750"/>
          </a:xfrm>
        </p:spPr>
        <p:txBody>
          <a:bodyPr/>
          <a:lstStyle/>
          <a:p>
            <a:pPr marL="0" indent="0">
              <a:buNone/>
            </a:pPr>
            <a:r>
              <a:rPr lang="nl-NL" sz="1800" u="sng" dirty="0"/>
              <a:t>Aanpak (vervolg):</a:t>
            </a:r>
          </a:p>
          <a:p>
            <a:pPr>
              <a:buFontTx/>
              <a:buChar char="-"/>
            </a:pPr>
            <a:r>
              <a:rPr lang="nl-NL" sz="1800" dirty="0"/>
              <a:t>Uitgangspunten voor het invullen van de rekentool zijn de reële kostenstructuur van de zorgaanbieder en de productomschrijvingen van de gemeenten die zij hanteren bij de inkoop.</a:t>
            </a:r>
          </a:p>
          <a:p>
            <a:pPr>
              <a:buFontTx/>
              <a:buChar char="-"/>
            </a:pPr>
            <a:endParaRPr lang="nl-NL" sz="1800" dirty="0"/>
          </a:p>
          <a:p>
            <a:pPr>
              <a:buFontTx/>
              <a:buChar char="-"/>
            </a:pPr>
            <a:r>
              <a:rPr lang="nl-NL" sz="1800" dirty="0"/>
              <a:t>PPRC bespreekt concept uitkomsten met gemeenten en legt deze in een rapportage nog voor aan de aanbieders. Zij mogen op concept-uitkomsten reageren.</a:t>
            </a:r>
          </a:p>
        </p:txBody>
      </p:sp>
    </p:spTree>
    <p:extLst>
      <p:ext uri="{BB962C8B-B14F-4D97-AF65-F5344CB8AC3E}">
        <p14:creationId xmlns:p14="http://schemas.microsoft.com/office/powerpoint/2010/main" val="1505149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72875-18E6-6378-D707-D132B42F3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55069-86BC-E072-8CDB-C1DEB2D74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Planning en belangrijke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23E504-68A8-BC2D-0F80-E35C8AC099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0D08BF-7647-9C17-7C80-399ECC6258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02499" y="6875431"/>
            <a:ext cx="3449236" cy="68424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74AB67-C3DB-7AF2-02B5-123536FAEE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47279" y="1475581"/>
            <a:ext cx="10945216" cy="4313750"/>
          </a:xfrm>
        </p:spPr>
        <p:txBody>
          <a:bodyPr/>
          <a:lstStyle/>
          <a:p>
            <a:pPr marL="0" indent="0">
              <a:buNone/>
            </a:pPr>
            <a:r>
              <a:rPr lang="nl-NL" sz="2000" u="sng" dirty="0"/>
              <a:t>Planning</a:t>
            </a:r>
          </a:p>
          <a:p>
            <a:pPr>
              <a:buFontTx/>
              <a:buChar char="-"/>
            </a:pPr>
            <a:r>
              <a:rPr lang="nl-NL" sz="2000" dirty="0">
                <a:solidFill>
                  <a:schemeClr val="tx1"/>
                </a:solidFill>
              </a:rPr>
              <a:t>Toelichting op onderzoek in marktconsultatie: 	</a:t>
            </a:r>
            <a:r>
              <a:rPr lang="nl-NL" sz="2000" b="1" dirty="0">
                <a:solidFill>
                  <a:schemeClr val="tx1"/>
                </a:solidFill>
              </a:rPr>
              <a:t>9 december (vandaag)</a:t>
            </a:r>
          </a:p>
          <a:p>
            <a:pPr>
              <a:buFontTx/>
              <a:buChar char="-"/>
            </a:pPr>
            <a:r>
              <a:rPr lang="nl-NL" sz="2000" dirty="0">
                <a:solidFill>
                  <a:schemeClr val="tx1"/>
                </a:solidFill>
              </a:rPr>
              <a:t>Uitsturen rekentool naar zorgaanbieders: 		</a:t>
            </a:r>
            <a:r>
              <a:rPr lang="nl-NL" sz="2000" b="1" dirty="0">
                <a:solidFill>
                  <a:schemeClr val="tx1"/>
                </a:solidFill>
              </a:rPr>
              <a:t>vrijdag 13 december</a:t>
            </a:r>
          </a:p>
          <a:p>
            <a:pPr>
              <a:buFontTx/>
              <a:buChar char="-"/>
            </a:pPr>
            <a:r>
              <a:rPr lang="nl-NL" sz="2000" dirty="0">
                <a:solidFill>
                  <a:schemeClr val="tx1"/>
                </a:solidFill>
              </a:rPr>
              <a:t>Deadline voor ingevuld opsturen rekentools:</a:t>
            </a:r>
            <a:r>
              <a:rPr lang="nl-NL" sz="2000" b="1" dirty="0">
                <a:solidFill>
                  <a:schemeClr val="tx1"/>
                </a:solidFill>
              </a:rPr>
              <a:t>		woensdag 15 januari 2025</a:t>
            </a:r>
          </a:p>
          <a:p>
            <a:pPr>
              <a:buFontTx/>
              <a:buChar char="-"/>
            </a:pPr>
            <a:r>
              <a:rPr lang="nl-NL" sz="2000" dirty="0">
                <a:solidFill>
                  <a:schemeClr val="tx1"/>
                </a:solidFill>
              </a:rPr>
              <a:t>Verificatie en analyse van de kostprijsinformatie:	</a:t>
            </a:r>
            <a:r>
              <a:rPr lang="nl-NL" sz="2000" b="1" dirty="0">
                <a:solidFill>
                  <a:schemeClr val="tx1"/>
                </a:solidFill>
              </a:rPr>
              <a:t>tot 30 januari 2025</a:t>
            </a:r>
          </a:p>
          <a:p>
            <a:pPr>
              <a:buFontTx/>
              <a:buChar char="-"/>
            </a:pPr>
            <a:r>
              <a:rPr lang="nl-NL" sz="2000" dirty="0">
                <a:solidFill>
                  <a:schemeClr val="tx1"/>
                </a:solidFill>
              </a:rPr>
              <a:t>Uitwerking rapportage concept-uitkomst:	</a:t>
            </a:r>
            <a:r>
              <a:rPr lang="nl-NL" sz="2000" b="1" dirty="0">
                <a:solidFill>
                  <a:schemeClr val="tx1"/>
                </a:solidFill>
              </a:rPr>
              <a:t>	tot 5 februari 2025</a:t>
            </a:r>
          </a:p>
          <a:p>
            <a:pPr>
              <a:buFontTx/>
              <a:buChar char="-"/>
            </a:pPr>
            <a:r>
              <a:rPr lang="nl-NL" sz="2000" dirty="0">
                <a:solidFill>
                  <a:schemeClr val="tx1"/>
                </a:solidFill>
              </a:rPr>
              <a:t>Hoor en wederhoor concept:	</a:t>
            </a:r>
            <a:r>
              <a:rPr lang="nl-NL" sz="2000" b="1" dirty="0">
                <a:solidFill>
                  <a:schemeClr val="tx1"/>
                </a:solidFill>
              </a:rPr>
              <a:t>				tot 14 februari 2025</a:t>
            </a:r>
          </a:p>
          <a:p>
            <a:pPr>
              <a:buFontTx/>
              <a:buChar char="-"/>
            </a:pPr>
            <a:r>
              <a:rPr lang="nl-NL" sz="2000" dirty="0">
                <a:solidFill>
                  <a:schemeClr val="tx1"/>
                </a:solidFill>
              </a:rPr>
              <a:t>Verwerking feedback, definitief rapport:	</a:t>
            </a:r>
            <a:r>
              <a:rPr lang="nl-NL" sz="2000" b="1" dirty="0">
                <a:solidFill>
                  <a:schemeClr val="tx1"/>
                </a:solidFill>
              </a:rPr>
              <a:t>		tot 21 februari 2025</a:t>
            </a:r>
          </a:p>
          <a:p>
            <a:pPr>
              <a:buFontTx/>
              <a:buChar char="-"/>
            </a:pPr>
            <a:endParaRPr lang="nl-NL" sz="1800" b="1" dirty="0"/>
          </a:p>
        </p:txBody>
      </p:sp>
    </p:spTree>
    <p:extLst>
      <p:ext uri="{BB962C8B-B14F-4D97-AF65-F5344CB8AC3E}">
        <p14:creationId xmlns:p14="http://schemas.microsoft.com/office/powerpoint/2010/main" val="79693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Contactgegevens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4955691" y="1560579"/>
            <a:ext cx="3528392" cy="4883084"/>
          </a:xfrm>
        </p:spPr>
        <p:txBody>
          <a:bodyPr/>
          <a:lstStyle/>
          <a:p>
            <a:pPr marL="0" indent="0" algn="ctr" hangingPunct="0">
              <a:spcAft>
                <a:spcPct val="0"/>
              </a:spcAft>
              <a:buNone/>
              <a:tabLst>
                <a:tab pos="2324100" algn="l"/>
              </a:tabLst>
            </a:pPr>
            <a:endParaRPr lang="nl-NL" kern="1200" dirty="0">
              <a:solidFill>
                <a:schemeClr val="tx1"/>
              </a:solidFill>
              <a:cs typeface="+mn-cs"/>
            </a:endParaRPr>
          </a:p>
          <a:p>
            <a:pPr marL="0" indent="0" algn="ctr" hangingPunct="0">
              <a:spcAft>
                <a:spcPct val="0"/>
              </a:spcAft>
              <a:buNone/>
              <a:tabLst>
                <a:tab pos="2324100" algn="l"/>
              </a:tabLst>
            </a:pPr>
            <a:r>
              <a:rPr lang="nl-NL" sz="1800" b="1" kern="1200" dirty="0">
                <a:solidFill>
                  <a:schemeClr val="tx1"/>
                </a:solidFill>
                <a:cs typeface="+mn-cs"/>
              </a:rPr>
              <a:t>Contact:</a:t>
            </a:r>
          </a:p>
          <a:p>
            <a:pPr marL="0" indent="0" algn="ctr" hangingPunct="0">
              <a:spcAft>
                <a:spcPct val="0"/>
              </a:spcAft>
              <a:buNone/>
              <a:tabLst>
                <a:tab pos="2324100" algn="l"/>
              </a:tabLst>
            </a:pPr>
            <a:endParaRPr lang="nl-NL" sz="1800" kern="1200" dirty="0">
              <a:solidFill>
                <a:schemeClr val="tx1"/>
              </a:solidFill>
              <a:cs typeface="+mn-cs"/>
            </a:endParaRPr>
          </a:p>
          <a:p>
            <a:pPr marL="0" indent="0" algn="ctr" hangingPunct="0">
              <a:spcAft>
                <a:spcPct val="0"/>
              </a:spcAft>
              <a:buNone/>
              <a:tabLst>
                <a:tab pos="2324100" algn="l"/>
              </a:tabLst>
            </a:pPr>
            <a:r>
              <a:rPr lang="nl-NL" sz="1800" kern="1200" dirty="0">
                <a:solidFill>
                  <a:schemeClr val="tx1"/>
                </a:solidFill>
                <a:cs typeface="+mn-cs"/>
              </a:rPr>
              <a:t>Niels Uenk</a:t>
            </a:r>
          </a:p>
          <a:p>
            <a:pPr marL="0" indent="0" algn="ctr" hangingPunct="0">
              <a:spcAft>
                <a:spcPct val="0"/>
              </a:spcAft>
              <a:buNone/>
              <a:tabLst>
                <a:tab pos="2324100" algn="l"/>
              </a:tabLst>
            </a:pPr>
            <a:endParaRPr lang="nl-NL" sz="1800" kern="1200" dirty="0">
              <a:solidFill>
                <a:schemeClr val="tx1"/>
              </a:solidFill>
              <a:cs typeface="+mn-cs"/>
            </a:endParaRPr>
          </a:p>
          <a:p>
            <a:pPr marL="0" indent="0" algn="ctr" hangingPunct="0">
              <a:spcAft>
                <a:spcPct val="0"/>
              </a:spcAft>
              <a:buNone/>
              <a:tabLst>
                <a:tab pos="2324100" algn="l"/>
              </a:tabLst>
            </a:pPr>
            <a:r>
              <a:rPr lang="nl-NL" sz="1800" kern="1200" dirty="0">
                <a:solidFill>
                  <a:schemeClr val="tx1"/>
                </a:solidFill>
                <a:cs typeface="+mn-cs"/>
              </a:rPr>
              <a:t>Public </a:t>
            </a:r>
            <a:r>
              <a:rPr lang="nl-NL" sz="1800" kern="1200" dirty="0" err="1">
                <a:solidFill>
                  <a:schemeClr val="tx1"/>
                </a:solidFill>
                <a:cs typeface="+mn-cs"/>
              </a:rPr>
              <a:t>Procurement</a:t>
            </a:r>
            <a:r>
              <a:rPr lang="nl-NL" sz="1800" kern="1200" dirty="0">
                <a:solidFill>
                  <a:schemeClr val="tx1"/>
                </a:solidFill>
                <a:cs typeface="+mn-cs"/>
              </a:rPr>
              <a:t> Research Centre</a:t>
            </a:r>
          </a:p>
          <a:p>
            <a:pPr marL="0" indent="0" algn="ctr" hangingPunct="0">
              <a:spcAft>
                <a:spcPct val="0"/>
              </a:spcAft>
              <a:buNone/>
              <a:tabLst>
                <a:tab pos="2324100" algn="l"/>
              </a:tabLst>
            </a:pPr>
            <a:r>
              <a:rPr lang="nl-NL" sz="1800" kern="1200" dirty="0">
                <a:solidFill>
                  <a:schemeClr val="tx1"/>
                </a:solidFill>
                <a:cs typeface="+mn-cs"/>
              </a:rPr>
              <a:t>Boslaan 91</a:t>
            </a:r>
          </a:p>
          <a:p>
            <a:pPr marL="0" indent="0" algn="ctr" hangingPunct="0">
              <a:spcAft>
                <a:spcPct val="0"/>
              </a:spcAft>
              <a:buNone/>
              <a:tabLst>
                <a:tab pos="2324100" algn="l"/>
              </a:tabLst>
            </a:pPr>
            <a:r>
              <a:rPr lang="nl-NL" sz="1800" kern="1200">
                <a:solidFill>
                  <a:schemeClr val="tx1"/>
                </a:solidFill>
                <a:cs typeface="+mn-cs"/>
              </a:rPr>
              <a:t>6741 KE </a:t>
            </a:r>
            <a:r>
              <a:rPr lang="nl-NL" sz="1800" kern="1200" dirty="0">
                <a:solidFill>
                  <a:schemeClr val="tx1"/>
                </a:solidFill>
                <a:cs typeface="+mn-cs"/>
              </a:rPr>
              <a:t>Lunteren</a:t>
            </a:r>
          </a:p>
          <a:p>
            <a:pPr marL="0" indent="0" algn="ctr">
              <a:buNone/>
            </a:pPr>
            <a:endParaRPr lang="nl-NL" sz="1800" dirty="0"/>
          </a:p>
          <a:p>
            <a:pPr marL="0" indent="0" algn="ctr">
              <a:buNone/>
            </a:pPr>
            <a:r>
              <a:rPr lang="nl-NL" sz="1800" dirty="0">
                <a:hlinkClick r:id="rId2"/>
              </a:rPr>
              <a:t>Niels.uenk@pprc.eu</a:t>
            </a:r>
            <a:endParaRPr lang="nl-NL" sz="1800" dirty="0"/>
          </a:p>
          <a:p>
            <a:pPr marL="0" indent="0" algn="ctr">
              <a:buNone/>
            </a:pPr>
            <a:r>
              <a:rPr lang="nl-NL" sz="1800" dirty="0"/>
              <a:t>06 16 382 562</a:t>
            </a:r>
          </a:p>
          <a:p>
            <a:pPr marL="0" indent="0" algn="ctr">
              <a:buNone/>
            </a:pPr>
            <a:endParaRPr lang="nl-NL" sz="1800" dirty="0"/>
          </a:p>
          <a:p>
            <a:pPr marL="457200" lvl="1" indent="0" algn="ctr">
              <a:buNone/>
            </a:pPr>
            <a:endParaRPr lang="nl-NL" sz="1800" dirty="0"/>
          </a:p>
          <a:p>
            <a:pPr marL="57150" indent="0" algn="ctr">
              <a:buNone/>
            </a:pPr>
            <a:endParaRPr lang="nl-NL" sz="1800" dirty="0"/>
          </a:p>
          <a:p>
            <a:pPr lvl="1" algn="ctr"/>
            <a:endParaRPr lang="nl-NL" sz="1800" dirty="0"/>
          </a:p>
          <a:p>
            <a:pPr algn="ctr"/>
            <a:endParaRPr lang="nl-NL" sz="1800" dirty="0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7DF25C3A-551B-491D-AFA2-301C2E75D0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37506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d7y_AMet02LC0_YDG6_H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d7y_AMet02LC0_YDG6_H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WWcAEMx_kCubgQGHpjDW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.CWdFxCyEOpMEwxr0x63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WWcAEMx_kCubgQGHpjDW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.CWdFxCyEOpMEwxr0x63A"/>
</p:tagLst>
</file>

<file path=ppt/theme/theme1.xml><?xml version="1.0" encoding="utf-8"?>
<a:theme xmlns:a="http://schemas.openxmlformats.org/drawingml/2006/main" name="Slideshop_swot_analysis">
  <a:themeElements>
    <a:clrScheme name="PPRC + TMS colour mix">
      <a:dk1>
        <a:srgbClr val="000000"/>
      </a:dk1>
      <a:lt1>
        <a:srgbClr val="FFFFFF"/>
      </a:lt1>
      <a:dk2>
        <a:srgbClr val="000000"/>
      </a:dk2>
      <a:lt2>
        <a:srgbClr val="999999"/>
      </a:lt2>
      <a:accent1>
        <a:srgbClr val="07009A"/>
      </a:accent1>
      <a:accent2>
        <a:srgbClr val="FF268A"/>
      </a:accent2>
      <a:accent3>
        <a:srgbClr val="CCFA0F"/>
      </a:accent3>
      <a:accent4>
        <a:srgbClr val="004895"/>
      </a:accent4>
      <a:accent5>
        <a:srgbClr val="7FA3CA"/>
      </a:accent5>
      <a:accent6>
        <a:srgbClr val="CCDAEA"/>
      </a:accent6>
      <a:hlink>
        <a:srgbClr val="002060"/>
      </a:hlink>
      <a:folHlink>
        <a:srgbClr val="00B0F0"/>
      </a:folHlink>
    </a:clrScheme>
    <a:fontScheme name="Office Theme">
      <a:majorFont>
        <a:latin typeface="Arial"/>
        <a:ea typeface="MS Gothic"/>
        <a:cs typeface="MS Gothic"/>
      </a:majorFont>
      <a:minorFont>
        <a:latin typeface="Arial"/>
        <a:ea typeface="MS Gothic"/>
        <a:cs typeface="MS Gothic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22AF301AB5824C940705505F9283C7" ma:contentTypeVersion="19" ma:contentTypeDescription="Een nieuw document maken." ma:contentTypeScope="" ma:versionID="8696e4f537f99ebf60136244065ce24a">
  <xsd:schema xmlns:xsd="http://www.w3.org/2001/XMLSchema" xmlns:xs="http://www.w3.org/2001/XMLSchema" xmlns:p="http://schemas.microsoft.com/office/2006/metadata/properties" xmlns:ns2="558c601a-c172-4142-980b-33deeaa1e95d" xmlns:ns3="128ee3f7-829e-4555-9a1a-4c53ac6fd304" targetNamespace="http://schemas.microsoft.com/office/2006/metadata/properties" ma:root="true" ma:fieldsID="f958d1f91a407374d5d405465fae4b5e" ns2:_="" ns3:_="">
    <xsd:import namespace="558c601a-c172-4142-980b-33deeaa1e95d"/>
    <xsd:import namespace="128ee3f7-829e-4555-9a1a-4c53ac6fd30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2:_dlc_DocId" minOccurs="0"/>
                <xsd:element ref="ns2:_dlc_DocIdUrl" minOccurs="0"/>
                <xsd:element ref="ns2:_dlc_DocIdPersistId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CATSCM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8c601a-c172-4142-980b-33deeaa1e95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19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20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1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6" nillable="true" ma:displayName="Taxonomy Catch All Column" ma:hidden="true" ma:list="{9392851b-d907-4c17-aeb4-e7e7e5d713d0}" ma:internalName="TaxCatchAll" ma:showField="CatchAllData" ma:web="558c601a-c172-4142-980b-33deeaa1e9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8ee3f7-829e-4555-9a1a-4c53ac6fd3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Afbeeldingtags" ma:readOnly="false" ma:fieldId="{5cf76f15-5ced-4ddc-b409-7134ff3c332f}" ma:taxonomyMulti="true" ma:sspId="0b59a455-64ee-4abd-a5da-46dd229479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CATSCM" ma:index="28" nillable="true" ma:displayName="Onderwerp" ma:format="Dropdown" ma:internalName="CATSCM">
      <xsd:simpleType>
        <xsd:restriction base="dms:Text">
          <xsd:maxLength value="255"/>
        </xsd:restriction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558c601a-c172-4142-980b-33deeaa1e95d">RCUS45HN67DU-974321440-318384</_dlc_DocId>
    <_dlc_DocIdUrl xmlns="558c601a-c172-4142-980b-33deeaa1e95d">
      <Url>https://sscons.sharepoint.com/sites/ORG-IC/_layouts/15/DocIdRedir.aspx?ID=RCUS45HN67DU-974321440-318384</Url>
      <Description>RCUS45HN67DU-974321440-318384</Description>
    </_dlc_DocIdUrl>
    <lcf76f155ced4ddcb4097134ff3c332f xmlns="128ee3f7-829e-4555-9a1a-4c53ac6fd304">
      <Terms xmlns="http://schemas.microsoft.com/office/infopath/2007/PartnerControls"/>
    </lcf76f155ced4ddcb4097134ff3c332f>
    <CATSCM xmlns="128ee3f7-829e-4555-9a1a-4c53ac6fd304" xsi:nil="true"/>
    <TaxCatchAll xmlns="558c601a-c172-4142-980b-33deeaa1e95d" xsi:nil="true"/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EFA4CC-2CBD-48B1-928A-AEFACE419FD8}"/>
</file>

<file path=customXml/itemProps2.xml><?xml version="1.0" encoding="utf-8"?>
<ds:datastoreItem xmlns:ds="http://schemas.openxmlformats.org/officeDocument/2006/customXml" ds:itemID="{1031CE51-6BE9-421F-BD8F-605B52ACA448}">
  <ds:schemaRefs>
    <ds:schemaRef ds:uri="http://purl.org/dc/dcmitype/"/>
    <ds:schemaRef ds:uri="http://purl.org/dc/elements/1.1/"/>
    <ds:schemaRef ds:uri="http://schemas.microsoft.com/office/infopath/2007/PartnerControls"/>
    <ds:schemaRef ds:uri="e250c9e9-d5bb-4360-b606-548097e09e86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4326a664-2372-4c93-96b1-75e012282970"/>
    <ds:schemaRef ds:uri="http://schemas.microsoft.com/office/2006/metadata/properties"/>
    <ds:schemaRef ds:uri="http://www.w3.org/XML/1998/namespace"/>
    <ds:schemaRef ds:uri="8dc7f399-79e7-4bb6-b98e-8c0a1ec99385"/>
    <ds:schemaRef ds:uri="acd9a6e9-7e71-4ab7-84bc-c9ebb2d57d8a"/>
    <ds:schemaRef ds:uri="128ee3f7-829e-4555-9a1a-4c53ac6fd304"/>
    <ds:schemaRef ds:uri="558c601a-c172-4142-980b-33deeaa1e95d"/>
  </ds:schemaRefs>
</ds:datastoreItem>
</file>

<file path=customXml/itemProps3.xml><?xml version="1.0" encoding="utf-8"?>
<ds:datastoreItem xmlns:ds="http://schemas.openxmlformats.org/officeDocument/2006/customXml" ds:itemID="{9FCE5473-405E-4443-9CC9-6CCF78217A42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E79C3470-21F1-45D2-8A28-8DA5220363A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Slideshop_swot_analysis</Template>
  <TotalTime>0</TotalTime>
  <Words>474</Words>
  <Application>Microsoft Office PowerPoint</Application>
  <PresentationFormat>Aangepast</PresentationFormat>
  <Paragraphs>61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7" baseType="lpstr">
      <vt:lpstr>Arial</vt:lpstr>
      <vt:lpstr>Calibri</vt:lpstr>
      <vt:lpstr>Cambria</vt:lpstr>
      <vt:lpstr>content:builtin:Rubik</vt:lpstr>
      <vt:lpstr>Helvetica</vt:lpstr>
      <vt:lpstr>Myriad Pro</vt:lpstr>
      <vt:lpstr>Symbol</vt:lpstr>
      <vt:lpstr>Times New Roman</vt:lpstr>
      <vt:lpstr>Slideshop_swot_analysis</vt:lpstr>
      <vt:lpstr>PowerPoint-presentatie</vt:lpstr>
      <vt:lpstr>Kostprijsonderzoek Wmo-inkoop</vt:lpstr>
      <vt:lpstr>Scope van het onderzoek</vt:lpstr>
      <vt:lpstr>Toetscriterium reële prijzen</vt:lpstr>
      <vt:lpstr>Aanpak van het onderzoek</vt:lpstr>
      <vt:lpstr>Aanpak van het onderzoek</vt:lpstr>
      <vt:lpstr>Planning en belangrijke data</vt:lpstr>
      <vt:lpstr>Contactgegevens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2018-11-26T13:42:14Z</dcterms:created>
  <dcterms:modified xsi:type="dcterms:W3CDTF">2024-12-30T16:22:34Z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0x0101003C22AF301AB5824C940705505F9283C7</vt:lpwstr>
  </property>
  <property fmtid="{D5CDD505-2E9C-101B-9397-08002B2CF9AE}" pid="3" name="MediaServiceImageTags">
    <vt:lpwstr/>
  </property>
  <property fmtid="{D5CDD505-2E9C-101B-9397-08002B2CF9AE}" pid="4" name="_dlc_DocIdItemGuid">
    <vt:lpwstr>ce25b35f-fca7-433d-939e-ade0c7582234</vt:lpwstr>
  </property>
</Properties>
</file>