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50"/>
  </p:notesMasterIdLst>
  <p:sldIdLst>
    <p:sldId id="268" r:id="rId6"/>
    <p:sldId id="619" r:id="rId7"/>
    <p:sldId id="620" r:id="rId8"/>
    <p:sldId id="611" r:id="rId9"/>
    <p:sldId id="257" r:id="rId10"/>
    <p:sldId id="417" r:id="rId11"/>
    <p:sldId id="419" r:id="rId12"/>
    <p:sldId id="420" r:id="rId13"/>
    <p:sldId id="421" r:id="rId14"/>
    <p:sldId id="261" r:id="rId15"/>
    <p:sldId id="623" r:id="rId16"/>
    <p:sldId id="624" r:id="rId17"/>
    <p:sldId id="621" r:id="rId18"/>
    <p:sldId id="622" r:id="rId19"/>
    <p:sldId id="614" r:id="rId20"/>
    <p:sldId id="603" r:id="rId21"/>
    <p:sldId id="604" r:id="rId22"/>
    <p:sldId id="605" r:id="rId23"/>
    <p:sldId id="606" r:id="rId24"/>
    <p:sldId id="607" r:id="rId25"/>
    <p:sldId id="608" r:id="rId26"/>
    <p:sldId id="596" r:id="rId27"/>
    <p:sldId id="625" r:id="rId28"/>
    <p:sldId id="597" r:id="rId29"/>
    <p:sldId id="595" r:id="rId30"/>
    <p:sldId id="612" r:id="rId31"/>
    <p:sldId id="259" r:id="rId32"/>
    <p:sldId id="262" r:id="rId33"/>
    <p:sldId id="609" r:id="rId34"/>
    <p:sldId id="263" r:id="rId35"/>
    <p:sldId id="256" r:id="rId36"/>
    <p:sldId id="617" r:id="rId37"/>
    <p:sldId id="618" r:id="rId38"/>
    <p:sldId id="258" r:id="rId39"/>
    <p:sldId id="626" r:id="rId40"/>
    <p:sldId id="627" r:id="rId41"/>
    <p:sldId id="628" r:id="rId42"/>
    <p:sldId id="629" r:id="rId43"/>
    <p:sldId id="265" r:id="rId44"/>
    <p:sldId id="266" r:id="rId45"/>
    <p:sldId id="267" r:id="rId46"/>
    <p:sldId id="630" r:id="rId47"/>
    <p:sldId id="600" r:id="rId48"/>
    <p:sldId id="598" r:id="rId4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B088336-5A34-4C88-8647-332BB425676F}">
          <p14:sldIdLst>
            <p14:sldId id="268"/>
            <p14:sldId id="619"/>
            <p14:sldId id="620"/>
            <p14:sldId id="611"/>
            <p14:sldId id="257"/>
            <p14:sldId id="417"/>
            <p14:sldId id="419"/>
            <p14:sldId id="420"/>
            <p14:sldId id="421"/>
            <p14:sldId id="261"/>
            <p14:sldId id="623"/>
            <p14:sldId id="624"/>
            <p14:sldId id="621"/>
            <p14:sldId id="622"/>
            <p14:sldId id="614"/>
            <p14:sldId id="603"/>
            <p14:sldId id="604"/>
            <p14:sldId id="605"/>
            <p14:sldId id="606"/>
            <p14:sldId id="607"/>
            <p14:sldId id="608"/>
            <p14:sldId id="596"/>
            <p14:sldId id="625"/>
            <p14:sldId id="597"/>
            <p14:sldId id="595"/>
            <p14:sldId id="612"/>
            <p14:sldId id="259"/>
            <p14:sldId id="262"/>
            <p14:sldId id="609"/>
            <p14:sldId id="263"/>
            <p14:sldId id="256"/>
            <p14:sldId id="617"/>
            <p14:sldId id="618"/>
            <p14:sldId id="258"/>
            <p14:sldId id="626"/>
            <p14:sldId id="627"/>
            <p14:sldId id="628"/>
            <p14:sldId id="629"/>
            <p14:sldId id="265"/>
            <p14:sldId id="266"/>
            <p14:sldId id="267"/>
            <p14:sldId id="630"/>
            <p14:sldId id="600"/>
          </p14:sldIdLst>
        </p14:section>
        <p14:section name="Naamloze sectie" id="{34D916A6-BEF1-4D2D-B909-DE48E7786934}">
          <p14:sldIdLst>
            <p14:sldId id="5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5" autoAdjust="0"/>
    <p:restoredTop sz="60627" autoAdjust="0"/>
  </p:normalViewPr>
  <p:slideViewPr>
    <p:cSldViewPr snapToGrid="0">
      <p:cViewPr varScale="1">
        <p:scale>
          <a:sx n="45" d="100"/>
          <a:sy n="45" d="100"/>
        </p:scale>
        <p:origin x="4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C2FE3-F98F-4554-A999-4C883163A47A}" type="datetimeFigureOut">
              <a:rPr lang="nl-NL" smtClean="0"/>
              <a:t>29-1-2025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12350-E984-497C-8BBA-57E5F86B34ED}" type="slidenum">
              <a:rPr lang="nl-NL" smtClean="0"/>
              <a:t>‹nr.›</a:t>
            </a:fld>
            <a:endParaRPr lang="nl-NL"/>
          </a:p>
        </p:txBody>
      </p:sp>
    </p:spTree>
    <p:extLst>
      <p:ext uri="{BB962C8B-B14F-4D97-AF65-F5344CB8AC3E}">
        <p14:creationId xmlns:p14="http://schemas.microsoft.com/office/powerpoint/2010/main" val="285630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dirty="0"/>
          </a:p>
        </p:txBody>
      </p:sp>
    </p:spTree>
    <p:extLst>
      <p:ext uri="{BB962C8B-B14F-4D97-AF65-F5344CB8AC3E}">
        <p14:creationId xmlns:p14="http://schemas.microsoft.com/office/powerpoint/2010/main" val="234256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constante toepassing en beheersing van de PDCA cyclus  waarbij </a:t>
            </a:r>
            <a:r>
              <a:rPr lang="nl-NL" dirty="0" err="1"/>
              <a:t>KPI’s</a:t>
            </a:r>
            <a:r>
              <a:rPr lang="nl-NL" dirty="0"/>
              <a:t> gehaald worden en verbetering waar mogelijk wordt doorgevoerd.</a:t>
            </a:r>
          </a:p>
        </p:txBody>
      </p:sp>
      <p:sp>
        <p:nvSpPr>
          <p:cNvPr id="4" name="Tijdelijke aanduiding voor dianummer 3"/>
          <p:cNvSpPr>
            <a:spLocks noGrp="1"/>
          </p:cNvSpPr>
          <p:nvPr>
            <p:ph type="sldNum" sz="quarter" idx="5"/>
          </p:nvPr>
        </p:nvSpPr>
        <p:spPr/>
        <p:txBody>
          <a:bodyPr/>
          <a:lstStyle/>
          <a:p>
            <a:fld id="{16612350-E984-497C-8BBA-57E5F86B34ED}" type="slidenum">
              <a:rPr lang="nl-NL" smtClean="0"/>
              <a:t>21</a:t>
            </a:fld>
            <a:endParaRPr lang="nl-NL"/>
          </a:p>
        </p:txBody>
      </p:sp>
    </p:spTree>
    <p:extLst>
      <p:ext uri="{BB962C8B-B14F-4D97-AF65-F5344CB8AC3E}">
        <p14:creationId xmlns:p14="http://schemas.microsoft.com/office/powerpoint/2010/main" val="145578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58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b="0" i="0" dirty="0">
                <a:solidFill>
                  <a:srgbClr val="000000"/>
                </a:solidFill>
                <a:effectLst/>
                <a:latin typeface="Times New Roman" panose="02020603050405020304" pitchFamily="18" charset="0"/>
              </a:rPr>
              <a:t>De overheid heeft de verantwoordelijkheid om (gevoelige) informatie veilig te houden zodat die niet in verkeerde handen valt. Omdat de informatie voornamelijk digitaal wordt verwerkt is het van belang dat de cybersecurity aantoonbaar wordt geborgd. Alle opdrachtnemers die in opdracht van het RVB onderhoudswerkzaamheden verrichten moeten aantoonbaar borgen dat alle informatie die digitaal wordt verwerkt veilig is. De opdrachtnemer is dus verantwoordelijk voor de informatie die digitaal wordt verwerkt via de installaties die onderdeel uitmaken van het onderhoudscontract. Het RVB wil hier samen met de een groeipad volgen. </a:t>
            </a:r>
            <a:br>
              <a:rPr lang="nl-NL" sz="1000" b="0" i="0" dirty="0">
                <a:solidFill>
                  <a:srgbClr val="000000"/>
                </a:solidFill>
                <a:effectLst/>
                <a:latin typeface="Times New Roman" panose="02020603050405020304" pitchFamily="18" charset="0"/>
              </a:rPr>
            </a:br>
            <a:br>
              <a:rPr lang="nl-NL" sz="1000" b="0" i="0" dirty="0">
                <a:solidFill>
                  <a:srgbClr val="000000"/>
                </a:solidFill>
                <a:effectLst/>
                <a:latin typeface="Times New Roman" panose="02020603050405020304" pitchFamily="18" charset="0"/>
              </a:rPr>
            </a:b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386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2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38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97397-9062-4516-B81B-AAC63E6A1E2D}" type="slidenum">
              <a:rPr lang="en-GB" altLang="nl-NL"/>
              <a:pPr/>
              <a:t>35</a:t>
            </a:fld>
            <a:endParaRPr lang="en-GB" altLang="nl-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04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15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87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76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nl-NL"/>
              <a:t>informatiebijeenkomst Technische Installaties 6 maart 2018</a:t>
            </a:r>
            <a:endParaRPr lang="nl-NL" dirty="0"/>
          </a:p>
        </p:txBody>
      </p:sp>
      <p:sp>
        <p:nvSpPr>
          <p:cNvPr id="5" name="Tijdelijke aanduiding voor dianummer 4"/>
          <p:cNvSpPr>
            <a:spLocks noGrp="1"/>
          </p:cNvSpPr>
          <p:nvPr>
            <p:ph type="sldNum" sz="quarter" idx="11"/>
          </p:nvPr>
        </p:nvSpPr>
        <p:spPr/>
        <p:txBody>
          <a:bodyPr/>
          <a:lstStyle/>
          <a:p>
            <a:fld id="{39390C6C-8177-4165-AFA5-12C805FF7DFE}" type="slidenum">
              <a:rPr lang="nl-NL" smtClean="0"/>
              <a:pPr/>
              <a:t>7</a:t>
            </a:fld>
            <a:endParaRPr lang="nl-NL"/>
          </a:p>
        </p:txBody>
      </p:sp>
    </p:spTree>
    <p:extLst>
      <p:ext uri="{BB962C8B-B14F-4D97-AF65-F5344CB8AC3E}">
        <p14:creationId xmlns:p14="http://schemas.microsoft.com/office/powerpoint/2010/main" val="22551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4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93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33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66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67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C744-8501-6F14-A10B-3F0235026A5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6340E5-6761-2460-77A8-3E310EB9E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05BB756-B6FE-5ACB-36BC-96E97A66C327}"/>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A2191926-FD55-7F58-36BB-D24095FCC0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F55169-D10E-BBE3-4E63-89A1C9059C5B}"/>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23768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F57CE-A47E-5600-42CF-B1795A8D701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A04180-3AAC-8A34-63BB-CB67E6035D0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C56778-8208-2772-143D-2EC2E681688B}"/>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C5BBCFCF-9938-2C71-5282-D86C3947A5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662AA1-B219-F6F0-329B-5780AB5E88BA}"/>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308887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F7B458-DEF6-8484-0DE8-349EB5070B2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40632A2-5D36-3770-7F5D-175EA4B2256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2BF17A-D2C2-D006-DE8B-E04FF60D1556}"/>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914FF1AF-EF60-BF5A-4FDC-05CED7ADD7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126289-DBAE-27CA-B2AF-9B8D9273C599}"/>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305489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4"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lvl1pPr>
              <a:buClr>
                <a:srgbClr val="017BC6"/>
              </a:buClr>
              <a:defRPr>
                <a:solidFill>
                  <a:schemeClr val="bg1">
                    <a:lumMod val="65000"/>
                  </a:schemeClr>
                </a:solidFill>
              </a:defRPr>
            </a:lvl1pPr>
          </a:lstStyle>
          <a:p>
            <a:r>
              <a:rPr lang="nl-NL" dirty="0"/>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4" name="Tijdelijke aanduiding voor tekst 16"/>
          <p:cNvSpPr>
            <a:spLocks noGrp="1"/>
          </p:cNvSpPr>
          <p:nvPr>
            <p:ph type="body" sz="quarter" idx="21" hasCustomPrompt="1"/>
          </p:nvPr>
        </p:nvSpPr>
        <p:spPr>
          <a:xfrm>
            <a:off x="6542731" y="5351492"/>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42731" y="2270081"/>
            <a:ext cx="5004000" cy="1448545"/>
          </a:xfrm>
        </p:spPr>
        <p:txBody>
          <a:bodyPr tIns="0" bIns="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42731" y="4023756"/>
            <a:ext cx="5004000" cy="1033573"/>
          </a:xfrm>
        </p:spPr>
        <p:txBody>
          <a:bodyPr lIns="0" tIns="0" rIns="0" bIns="0">
            <a:normAutofit/>
          </a:bodyPr>
          <a:lstStyle>
            <a:lvl1pPr marL="0" indent="0" algn="l">
              <a:buNone/>
              <a:defRPr sz="18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het opmaakprofiel van de modelondertitel te bewerken</a:t>
            </a:r>
          </a:p>
        </p:txBody>
      </p:sp>
      <p:pic>
        <p:nvPicPr>
          <p:cNvPr id="14" name="Afbeelding 13" descr="BZK_RVB_Logo_pres_diap_nl.png"/>
          <p:cNvPicPr>
            <a:picLocks noChangeAspect="1"/>
          </p:cNvPicPr>
          <p:nvPr userDrawn="1"/>
        </p:nvPicPr>
        <p:blipFill rotWithShape="1">
          <a:blip r:embed="rId2" cstate="print">
            <a:extLst>
              <a:ext uri="{28A0092B-C50C-407E-A947-70E740481C1C}">
                <a14:useLocalDpi xmlns:a14="http://schemas.microsoft.com/office/drawing/2010/main"/>
              </a:ext>
            </a:extLst>
          </a:blip>
          <a:srcRect t="7784"/>
          <a:stretch/>
        </p:blipFill>
        <p:spPr>
          <a:xfrm>
            <a:off x="-59532" y="1"/>
            <a:ext cx="12313920" cy="1567052"/>
          </a:xfrm>
          <a:prstGeom prst="rect">
            <a:avLst/>
          </a:prstGeom>
        </p:spPr>
      </p:pic>
      <p:sp>
        <p:nvSpPr>
          <p:cNvPr id="9" name="Tijdelijke aanduiding voor tekst 16"/>
          <p:cNvSpPr>
            <a:spLocks noGrp="1"/>
          </p:cNvSpPr>
          <p:nvPr>
            <p:ph type="body" sz="quarter" idx="23" hasCustomPrompt="1"/>
          </p:nvPr>
        </p:nvSpPr>
        <p:spPr>
          <a:xfrm>
            <a:off x="6542731" y="6015124"/>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327571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lvl1pPr>
              <a:buClr>
                <a:srgbClr val="017BC6"/>
              </a:buClr>
              <a:defRPr>
                <a:solidFill>
                  <a:schemeClr val="bg1">
                    <a:lumMod val="65000"/>
                  </a:schemeClr>
                </a:solidFill>
              </a:defRPr>
            </a:lvl1pPr>
          </a:lstStyle>
          <a:p>
            <a:r>
              <a:rPr lang="nl-NL" dirty="0"/>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42730" y="5351492"/>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7" name="Titel 1"/>
          <p:cNvSpPr>
            <a:spLocks noGrp="1"/>
          </p:cNvSpPr>
          <p:nvPr>
            <p:ph type="ctrTitle"/>
          </p:nvPr>
        </p:nvSpPr>
        <p:spPr>
          <a:xfrm>
            <a:off x="6542730" y="2270079"/>
            <a:ext cx="5004000" cy="1448545"/>
          </a:xfrm>
        </p:spPr>
        <p:txBody>
          <a:bodyPr tIns="0" bIns="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42730" y="4023755"/>
            <a:ext cx="5004000" cy="1033573"/>
          </a:xfrm>
        </p:spPr>
        <p:txBody>
          <a:bodyPr lIns="0" tIns="0" rIns="0" bIns="0">
            <a:norm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14" name="Afbeelding 13" descr="BZK_RVB_Logo_pres_diap_nl.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7784"/>
          <a:stretch/>
        </p:blipFill>
        <p:spPr>
          <a:xfrm>
            <a:off x="-59532" y="0"/>
            <a:ext cx="12313920" cy="1567052"/>
          </a:xfrm>
          <a:prstGeom prst="rect">
            <a:avLst/>
          </a:prstGeom>
        </p:spPr>
      </p:pic>
      <p:sp>
        <p:nvSpPr>
          <p:cNvPr id="9" name="Tijdelijke aanduiding voor tekst 16"/>
          <p:cNvSpPr>
            <a:spLocks noGrp="1"/>
          </p:cNvSpPr>
          <p:nvPr>
            <p:ph type="body" sz="quarter" idx="23" hasCustomPrompt="1"/>
          </p:nvPr>
        </p:nvSpPr>
        <p:spPr>
          <a:xfrm>
            <a:off x="6542730" y="6015124"/>
            <a:ext cx="5004000" cy="389360"/>
          </a:xfrm>
        </p:spPr>
        <p:txBody>
          <a:bodyPr lIns="0" rIns="0" anchor="t"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57785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pic>
        <p:nvPicPr>
          <p:cNvPr id="6" name="Afbeelding 5" descr="BZK_RVB_Logo_pres_diap_nl.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6616"/>
          <a:stretch/>
        </p:blipFill>
        <p:spPr>
          <a:xfrm>
            <a:off x="0" y="0"/>
            <a:ext cx="12192000" cy="1571184"/>
          </a:xfrm>
          <a:prstGeom prst="rect">
            <a:avLst/>
          </a:prstGeom>
        </p:spPr>
      </p:pic>
      <p:sp>
        <p:nvSpPr>
          <p:cNvPr id="8" name="Titel 1"/>
          <p:cNvSpPr>
            <a:spLocks noGrp="1"/>
          </p:cNvSpPr>
          <p:nvPr>
            <p:ph type="title"/>
          </p:nvPr>
        </p:nvSpPr>
        <p:spPr>
          <a:xfrm>
            <a:off x="578805" y="1564935"/>
            <a:ext cx="10923588" cy="896191"/>
          </a:xfrm>
        </p:spPr>
        <p:txBody>
          <a:bodyPr anchor="t" anchorCtr="0">
            <a:normAutofit/>
          </a:bodyPr>
          <a:lstStyle>
            <a:lvl1pPr>
              <a:defRPr sz="4800">
                <a:solidFill>
                  <a:schemeClr val="tx1"/>
                </a:solidFill>
              </a:defRPr>
            </a:lvl1pPr>
          </a:lstStyle>
          <a:p>
            <a:r>
              <a:rPr lang="nl-NL" dirty="0"/>
              <a:t>Klik om de stijl te bewerken</a:t>
            </a:r>
          </a:p>
        </p:txBody>
      </p:sp>
      <p:sp>
        <p:nvSpPr>
          <p:cNvPr id="9" name="Ondertitel 2"/>
          <p:cNvSpPr>
            <a:spLocks noGrp="1"/>
          </p:cNvSpPr>
          <p:nvPr>
            <p:ph type="subTitle" idx="1"/>
          </p:nvPr>
        </p:nvSpPr>
        <p:spPr>
          <a:xfrm>
            <a:off x="597057" y="2708908"/>
            <a:ext cx="9799440" cy="460214"/>
          </a:xfrm>
        </p:spPr>
        <p:txBody>
          <a:bodyPr lIns="0" tIns="0" rIns="0" bIns="0">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Tree>
    <p:extLst>
      <p:ext uri="{BB962C8B-B14F-4D97-AF65-F5344CB8AC3E}">
        <p14:creationId xmlns:p14="http://schemas.microsoft.com/office/powerpoint/2010/main" val="8697888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2"/>
      </p:bgRef>
    </p:bg>
    <p:spTree>
      <p:nvGrpSpPr>
        <p:cNvPr id="1" name=""/>
        <p:cNvGrpSpPr/>
        <p:nvPr/>
      </p:nvGrpSpPr>
      <p:grpSpPr>
        <a:xfrm>
          <a:off x="0" y="0"/>
          <a:ext cx="0" cy="0"/>
          <a:chOff x="0" y="0"/>
          <a:chExt cx="0" cy="0"/>
        </a:xfrm>
      </p:grpSpPr>
      <p:pic>
        <p:nvPicPr>
          <p:cNvPr id="10" name="Afbeelding 9" descr="BZK_RVB_Logo_pres_diap_nl.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6616"/>
          <a:stretch/>
        </p:blipFill>
        <p:spPr>
          <a:xfrm>
            <a:off x="0" y="0"/>
            <a:ext cx="12192000" cy="1571184"/>
          </a:xfrm>
          <a:prstGeom prst="rect">
            <a:avLst/>
          </a:prstGeom>
        </p:spPr>
      </p:pic>
      <p:sp>
        <p:nvSpPr>
          <p:cNvPr id="14" name="Ondertitel 2"/>
          <p:cNvSpPr>
            <a:spLocks noGrp="1"/>
          </p:cNvSpPr>
          <p:nvPr>
            <p:ph type="subTitle" idx="1"/>
          </p:nvPr>
        </p:nvSpPr>
        <p:spPr>
          <a:xfrm>
            <a:off x="641456" y="4025100"/>
            <a:ext cx="10956547" cy="1029500"/>
          </a:xfrm>
        </p:spPr>
        <p:txBody>
          <a:bodyPr lIns="0" tIns="0" rIns="0" bIns="0">
            <a:normAutofit/>
          </a:bodyPr>
          <a:lstStyle>
            <a:lvl1pPr marL="0" indent="0" algn="l">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5" name="Tijdelijke aanduiding voor tekst 16"/>
          <p:cNvSpPr>
            <a:spLocks noGrp="1"/>
          </p:cNvSpPr>
          <p:nvPr>
            <p:ph type="body" sz="quarter" idx="21" hasCustomPrompt="1"/>
          </p:nvPr>
        </p:nvSpPr>
        <p:spPr>
          <a:xfrm>
            <a:off x="630217" y="5349453"/>
            <a:ext cx="10966398" cy="389360"/>
          </a:xfrm>
        </p:spPr>
        <p:txBody>
          <a:bodyPr lIns="0" tIns="0" rIns="0" b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6" name="Titel 1"/>
          <p:cNvSpPr>
            <a:spLocks noGrp="1"/>
          </p:cNvSpPr>
          <p:nvPr>
            <p:ph type="title"/>
          </p:nvPr>
        </p:nvSpPr>
        <p:spPr>
          <a:xfrm>
            <a:off x="624570" y="2272931"/>
            <a:ext cx="10923588" cy="1547813"/>
          </a:xfrm>
        </p:spPr>
        <p:txBody>
          <a:bodyPr anchor="t" anchorCtr="0">
            <a:normAutofit/>
          </a:bodyPr>
          <a:lstStyle>
            <a:lvl1pPr>
              <a:defRPr sz="4800">
                <a:solidFill>
                  <a:schemeClr val="tx1"/>
                </a:solidFill>
              </a:defRPr>
            </a:lvl1pPr>
          </a:lstStyle>
          <a:p>
            <a:r>
              <a:rPr lang="nl-NL" dirty="0"/>
              <a:t>Klik om de stijl te bewerken</a:t>
            </a:r>
          </a:p>
        </p:txBody>
      </p:sp>
      <p:sp>
        <p:nvSpPr>
          <p:cNvPr id="17" name="Tijdelijke aanduiding voor tekst 16"/>
          <p:cNvSpPr>
            <a:spLocks noGrp="1"/>
          </p:cNvSpPr>
          <p:nvPr>
            <p:ph type="body" sz="quarter" idx="23" hasCustomPrompt="1"/>
          </p:nvPr>
        </p:nvSpPr>
        <p:spPr>
          <a:xfrm>
            <a:off x="627644" y="6015124"/>
            <a:ext cx="5004000" cy="389360"/>
          </a:xfrm>
        </p:spPr>
        <p:txBody>
          <a:bodyPr lIns="0" rIns="0" anchor="t"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Datum</a:t>
            </a:r>
          </a:p>
        </p:txBody>
      </p:sp>
    </p:spTree>
    <p:extLst>
      <p:ext uri="{BB962C8B-B14F-4D97-AF65-F5344CB8AC3E}">
        <p14:creationId xmlns:p14="http://schemas.microsoft.com/office/powerpoint/2010/main" val="4199106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l">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2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62626012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4"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1086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houdsopgave met afbeelding">
    <p:spTree>
      <p:nvGrpSpPr>
        <p:cNvPr id="1" name=""/>
        <p:cNvGrpSpPr/>
        <p:nvPr/>
      </p:nvGrpSpPr>
      <p:grpSpPr>
        <a:xfrm>
          <a:off x="0" y="0"/>
          <a:ext cx="0" cy="0"/>
          <a:chOff x="0" y="0"/>
          <a:chExt cx="0" cy="0"/>
        </a:xfrm>
      </p:grpSpPr>
      <p:sp>
        <p:nvSpPr>
          <p:cNvPr id="16" name="Rechthoek 15"/>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7" name="Tijdelijke aanduiding voor tekst 11"/>
          <p:cNvSpPr>
            <a:spLocks noGrp="1"/>
          </p:cNvSpPr>
          <p:nvPr>
            <p:ph type="body" sz="quarter" idx="13"/>
          </p:nvPr>
        </p:nvSpPr>
        <p:spPr>
          <a:xfrm>
            <a:off x="638114"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tel 5"/>
          <p:cNvSpPr txBox="1">
            <a:spLocks/>
          </p:cNvSpPr>
          <p:nvPr userDrawn="1"/>
        </p:nvSpPr>
        <p:spPr>
          <a:xfrm>
            <a:off x="626672"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chemeClr val="bg1"/>
                </a:solidFill>
                <a:latin typeface="+mj-lt"/>
                <a:ea typeface="+mj-ea"/>
                <a:cs typeface="+mj-cs"/>
              </a:defRPr>
            </a:lvl1pPr>
          </a:lstStyle>
          <a:p>
            <a:r>
              <a:rPr lang="nl-NL"/>
              <a:t>Klik om de stijl te bewerken</a:t>
            </a:r>
            <a:endParaRPr lang="nl-NL" dirty="0"/>
          </a:p>
        </p:txBody>
      </p:sp>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32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houdsopgave met afbeelding">
    <p:spTree>
      <p:nvGrpSpPr>
        <p:cNvPr id="1" name=""/>
        <p:cNvGrpSpPr/>
        <p:nvPr/>
      </p:nvGrpSpPr>
      <p:grpSpPr>
        <a:xfrm>
          <a:off x="0" y="0"/>
          <a:ext cx="0" cy="0"/>
          <a:chOff x="0" y="0"/>
          <a:chExt cx="0" cy="0"/>
        </a:xfrm>
      </p:grpSpPr>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0" anchor="ctr" anchorCtr="0">
            <a:noAutofit/>
          </a:bodyPr>
          <a:lstStyle/>
          <a:p>
            <a:r>
              <a:rPr lang="nl-NL" dirty="0"/>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5" name="Tijdelijke aanduiding voor inhoud 5"/>
          <p:cNvSpPr>
            <a:spLocks noGrp="1"/>
          </p:cNvSpPr>
          <p:nvPr>
            <p:ph sz="quarter" idx="4" hasCustomPrompt="1"/>
          </p:nvPr>
        </p:nvSpPr>
        <p:spPr>
          <a:xfrm>
            <a:off x="6553200" y="2288384"/>
            <a:ext cx="5005388" cy="3936020"/>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dianummer 17"/>
          <p:cNvSpPr>
            <a:spLocks noGrp="1"/>
          </p:cNvSpPr>
          <p:nvPr>
            <p:ph type="sldNum" sz="quarter" idx="23"/>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18" name="Titel 5"/>
          <p:cNvSpPr>
            <a:spLocks noGrp="1"/>
          </p:cNvSpPr>
          <p:nvPr>
            <p:ph type="title"/>
          </p:nvPr>
        </p:nvSpPr>
        <p:spPr>
          <a:xfrm>
            <a:off x="6553200" y="1051200"/>
            <a:ext cx="5004000" cy="948047"/>
          </a:xfrm>
        </p:spPr>
        <p:txBody>
          <a:bodyPr/>
          <a:lstStyle>
            <a:lvl1pPr>
              <a:defRPr>
                <a:solidFill>
                  <a:srgbClr val="017BC6"/>
                </a:solidFill>
              </a:defRPr>
            </a:lvl1pPr>
          </a:lstStyle>
          <a:p>
            <a:r>
              <a:rPr lang="nl-NL" dirty="0"/>
              <a:t>Klik om de stijl te bewerken</a:t>
            </a:r>
          </a:p>
        </p:txBody>
      </p:sp>
      <p:sp>
        <p:nvSpPr>
          <p:cNvPr id="11"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08259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6FEC6-B180-B73F-F9A6-83BE356954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66C9D1-F126-79CE-612F-8F0F2CAAB9D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EE194B-5B9B-3AA0-188D-3512E7B038BD}"/>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16D1A120-291E-A5C1-94ED-53A986028D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4D215E-A72C-4ECC-C471-D5A8708D4FBC}"/>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391071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nhoudsopgave met afbeelding">
    <p:spTree>
      <p:nvGrpSpPr>
        <p:cNvPr id="1" name=""/>
        <p:cNvGrpSpPr/>
        <p:nvPr/>
      </p:nvGrpSpPr>
      <p:grpSpPr>
        <a:xfrm>
          <a:off x="0" y="0"/>
          <a:ext cx="0" cy="0"/>
          <a:chOff x="0" y="0"/>
          <a:chExt cx="0" cy="0"/>
        </a:xfrm>
      </p:grpSpPr>
      <p:sp>
        <p:nvSpPr>
          <p:cNvPr id="19" name="Tijdelijke aanduiding voor dianummer 18"/>
          <p:cNvSpPr>
            <a:spLocks noGrp="1"/>
          </p:cNvSpPr>
          <p:nvPr>
            <p:ph type="sldNum" sz="quarter" idx="16"/>
          </p:nvPr>
        </p:nvSpPr>
        <p:spPr>
          <a:xfrm>
            <a:off x="6553199" y="6314205"/>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ijdelijke aanduiding voor inhoud 5"/>
          <p:cNvSpPr>
            <a:spLocks noGrp="1"/>
          </p:cNvSpPr>
          <p:nvPr>
            <p:ph sz="quarter" idx="4" hasCustomPrompt="1"/>
          </p:nvPr>
        </p:nvSpPr>
        <p:spPr>
          <a:xfrm>
            <a:off x="638113" y="2288384"/>
            <a:ext cx="5005388" cy="3936020"/>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dirty="0"/>
              <a:t>Klik op het pictogram als u een afbeelding wilt toevoegen</a:t>
            </a:r>
          </a:p>
        </p:txBody>
      </p:sp>
      <p:sp>
        <p:nvSpPr>
          <p:cNvPr id="22"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23" name="Tijdelijke aanduiding voor dianummer 5"/>
          <p:cNvSpPr txBox="1">
            <a:spLocks/>
          </p:cNvSpPr>
          <p:nvPr userDrawn="1"/>
        </p:nvSpPr>
        <p:spPr>
          <a:xfrm>
            <a:off x="6556863" y="6317044"/>
            <a:ext cx="5005389" cy="322075"/>
          </a:xfrm>
          <a:prstGeom prst="rect">
            <a:avLst/>
          </a:prstGeom>
        </p:spPr>
        <p:txBody>
          <a:bodyPr vert="horz" lIns="0" tIns="0" rIns="0" bIns="0" rtlCol="0" anchor="ctr" anchorCtr="0"/>
          <a:lstStyle>
            <a:defPPr>
              <a:defRPr lang="nl-NL"/>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A0A6AF-03C5-477E-939A-E28F7E7F05EA}" type="slidenum">
              <a:rPr lang="nl-NL" smtClean="0">
                <a:solidFill>
                  <a:srgbClr val="FFFFFF"/>
                </a:solidFill>
              </a:rPr>
              <a:pPr/>
              <a:t>‹nr.›</a:t>
            </a:fld>
            <a:endParaRPr lang="nl-NL" dirty="0">
              <a:solidFill>
                <a:srgbClr val="FFFFFF"/>
              </a:solidFill>
            </a:endParaRPr>
          </a:p>
        </p:txBody>
      </p:sp>
      <p:sp>
        <p:nvSpPr>
          <p:cNvPr id="12"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938183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3"/>
          <p:cNvSpPr>
            <a:spLocks noGrp="1"/>
          </p:cNvSpPr>
          <p:nvPr>
            <p:ph sz="half" idx="2" hasCustomPrompt="1"/>
          </p:nvPr>
        </p:nvSpPr>
        <p:spPr>
          <a:xfrm>
            <a:off x="635001" y="2656246"/>
            <a:ext cx="5004000" cy="3304994"/>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5"/>
          <p:cNvSpPr>
            <a:spLocks noGrp="1"/>
          </p:cNvSpPr>
          <p:nvPr>
            <p:ph sz="quarter" idx="4" hasCustomPrompt="1"/>
          </p:nvPr>
        </p:nvSpPr>
        <p:spPr>
          <a:xfrm>
            <a:off x="6553200" y="2656246"/>
            <a:ext cx="5005388" cy="3293552"/>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04995749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6" name="Tijdelijke aanduiding voor dianummer 15"/>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3" name="Tijdelijke aanduiding voor inhoud 2"/>
          <p:cNvSpPr>
            <a:spLocks noGrp="1"/>
          </p:cNvSpPr>
          <p:nvPr>
            <p:ph sz="half" idx="18" hasCustomPrompt="1"/>
          </p:nvPr>
        </p:nvSpPr>
        <p:spPr>
          <a:xfrm>
            <a:off x="646441"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4" name="Tijdelijke aanduiding voor inhoud 2"/>
          <p:cNvSpPr>
            <a:spLocks noGrp="1"/>
          </p:cNvSpPr>
          <p:nvPr>
            <p:ph sz="half" idx="19" hasCustomPrompt="1"/>
          </p:nvPr>
        </p:nvSpPr>
        <p:spPr>
          <a:xfrm>
            <a:off x="646441" y="424448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5" name="Tijdelijke aanduiding voor inhoud 2"/>
          <p:cNvSpPr>
            <a:spLocks noGrp="1"/>
          </p:cNvSpPr>
          <p:nvPr>
            <p:ph sz="half" idx="20" hasCustomPrompt="1"/>
          </p:nvPr>
        </p:nvSpPr>
        <p:spPr>
          <a:xfrm>
            <a:off x="4444911"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0"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11" name="Tijdelijke aanduiding voor inhoud 2"/>
          <p:cNvSpPr>
            <a:spLocks noGrp="1"/>
          </p:cNvSpPr>
          <p:nvPr>
            <p:ph sz="half" idx="24" hasCustomPrompt="1"/>
          </p:nvPr>
        </p:nvSpPr>
        <p:spPr>
          <a:xfrm>
            <a:off x="4444911" y="4244485"/>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2" name="Tijdelijke aanduiding voor inhoud 2"/>
          <p:cNvSpPr>
            <a:spLocks noGrp="1"/>
          </p:cNvSpPr>
          <p:nvPr>
            <p:ph sz="half" idx="25" hasCustomPrompt="1"/>
          </p:nvPr>
        </p:nvSpPr>
        <p:spPr>
          <a:xfrm>
            <a:off x="8243380" y="4244485"/>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21" name="Tijdelijke aanduiding voor inhoud 2"/>
          <p:cNvSpPr>
            <a:spLocks noGrp="1"/>
          </p:cNvSpPr>
          <p:nvPr>
            <p:ph sz="half" idx="26" hasCustomPrompt="1"/>
          </p:nvPr>
        </p:nvSpPr>
        <p:spPr>
          <a:xfrm>
            <a:off x="8243380" y="2093404"/>
            <a:ext cx="3312205" cy="2030631"/>
          </a:xfrm>
        </p:spPr>
        <p:txBody>
          <a:bodyPr/>
          <a:lstStyle>
            <a:lvl1pPr>
              <a:buClr>
                <a:srgbClr val="017BC6"/>
              </a:buClr>
              <a:defRPr baseline="0"/>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p:txBody>
      </p:sp>
      <p:sp>
        <p:nvSpPr>
          <p:cNvPr id="17"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8" name="Tijdelijke aanduiding voor voettekst 4"/>
          <p:cNvSpPr txBox="1">
            <a:spLocks/>
          </p:cNvSpPr>
          <p:nvPr userDrawn="1"/>
        </p:nvSpPr>
        <p:spPr>
          <a:xfrm>
            <a:off x="650619" y="6315760"/>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55353621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065754"/>
            <a:ext cx="5004000" cy="531561"/>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656246"/>
            <a:ext cx="5004000" cy="3304994"/>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hasCustomPrompt="1"/>
          </p:nvPr>
        </p:nvSpPr>
        <p:spPr>
          <a:xfrm>
            <a:off x="6553200" y="2065755"/>
            <a:ext cx="5004000" cy="543003"/>
          </a:xfrm>
          <a:noFill/>
        </p:spPr>
        <p:txBody>
          <a:bodyPr lIns="0" tIns="0" rIns="0" bIns="0" anchor="t" anchorCtr="0">
            <a:noAutofit/>
          </a:bodyPr>
          <a:lstStyle>
            <a:lvl1pPr marL="0" indent="0">
              <a:buNone/>
              <a:defRPr sz="1800" b="1" cap="none" baseline="0">
                <a:solidFill>
                  <a:srgbClr val="017BC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656246"/>
            <a:ext cx="5005388" cy="3293552"/>
          </a:xfrm>
          <a:noFill/>
        </p:spPr>
        <p:txBody>
          <a:bodyPr lIns="0" tIns="0" rIns="0" bIns="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Tijdelijke aanduiding voor dianummer 1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7"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10"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91965915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35000" y="2070987"/>
            <a:ext cx="10923588" cy="4150426"/>
          </a:xfrm>
        </p:spPr>
        <p:txBody>
          <a:bodyPr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12" name="Titel 1"/>
          <p:cNvSpPr>
            <a:spLocks noGrp="1"/>
          </p:cNvSpPr>
          <p:nvPr>
            <p:ph type="title"/>
          </p:nvPr>
        </p:nvSpPr>
        <p:spPr>
          <a:xfrm>
            <a:off x="635000" y="1052513"/>
            <a:ext cx="10923588" cy="949823"/>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689366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78584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9" name="Tijdelijke aanduiding voor dianummer 18"/>
          <p:cNvSpPr>
            <a:spLocks noGrp="1"/>
          </p:cNvSpPr>
          <p:nvPr>
            <p:ph type="sldNum" sz="quarter" idx="16"/>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450475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0" tIns="0" rIns="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a:xfrm>
            <a:off x="6553199" y="6314205"/>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69282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3913279"/>
          </a:xfrm>
        </p:spPr>
        <p:txBody>
          <a:bodyPr anchor="t" anchorCtr="0">
            <a:normAutofit/>
          </a:bodyPr>
          <a:lstStyle>
            <a:lvl1pPr algn="l">
              <a:defRPr sz="8000" b="0">
                <a:solidFill>
                  <a:srgbClr val="017BC6"/>
                </a:solidFill>
              </a:defRPr>
            </a:lvl1pPr>
          </a:lstStyle>
          <a:p>
            <a:r>
              <a:rPr lang="nl-NL" dirty="0"/>
              <a:t>Klik om de stijl te bewerken</a:t>
            </a:r>
          </a:p>
        </p:txBody>
      </p:sp>
      <p:sp>
        <p:nvSpPr>
          <p:cNvPr id="4" name="Ondertitel 2"/>
          <p:cNvSpPr>
            <a:spLocks noGrp="1"/>
          </p:cNvSpPr>
          <p:nvPr>
            <p:ph type="subTitle" idx="1"/>
          </p:nvPr>
        </p:nvSpPr>
        <p:spPr>
          <a:xfrm>
            <a:off x="635000" y="5077314"/>
            <a:ext cx="4994057" cy="1144099"/>
          </a:xfrm>
        </p:spPr>
        <p:txBody>
          <a:bodyPr lIns="0" tIns="0" rIns="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8" name="Tijdelijke aanduiding voor dianummer 7"/>
          <p:cNvSpPr>
            <a:spLocks noGrp="1"/>
          </p:cNvSpPr>
          <p:nvPr>
            <p:ph type="sldNum" sz="quarter" idx="12"/>
          </p:nvPr>
        </p:nvSpPr>
        <p:spPr>
          <a:xfrm>
            <a:off x="6553199" y="6314205"/>
            <a:ext cx="5005389" cy="322075"/>
          </a:xfrm>
        </p:spPr>
        <p:txBody>
          <a:bodyPr anchor="ctr" anchorCtr="0"/>
          <a:lstStyle/>
          <a:p>
            <a:fld id="{10A0A6AF-03C5-477E-939A-E28F7E7F05EA}" type="slidenum">
              <a:rPr lang="nl-NL" smtClean="0"/>
              <a:pPr/>
              <a:t>‹nr.›</a:t>
            </a:fld>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7662585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rgbClr val="017BC6"/>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19690620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D89CC-F117-5487-6433-9C6933D21D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B51F69A-5195-E4EA-3402-A3E40A986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CCC6DB5-0355-0BD6-99A5-37480C521BA0}"/>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E4AA95B5-C334-52C3-53B6-2873DEC038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0B2E04-F81C-1138-AEDC-A4AACCBCCBC5}"/>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3890178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dianummer 14"/>
          <p:cNvSpPr>
            <a:spLocks noGrp="1"/>
          </p:cNvSpPr>
          <p:nvPr>
            <p:ph type="sldNum" sz="quarter" idx="13"/>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9"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9010546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5" name="Tijdelijke aanduiding voor dianummer 14"/>
          <p:cNvSpPr>
            <a:spLocks noGrp="1"/>
          </p:cNvSpPr>
          <p:nvPr>
            <p:ph type="sldNum" sz="quarter" idx="25"/>
          </p:nvPr>
        </p:nvSpPr>
        <p:spPr>
          <a:xfrm>
            <a:off x="6553199" y="632936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7"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012808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312336"/>
            <a:ext cx="5005389" cy="322075"/>
          </a:xfrm>
          <a:prstGeom prst="rect">
            <a:avLst/>
          </a:prstGeom>
        </p:spPr>
        <p:txBody>
          <a:bodyPr vert="horz" lIns="0" tIns="0" rIns="0" bIns="0" rtlCol="0" anchor="ctr"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itel 5"/>
          <p:cNvSpPr>
            <a:spLocks noGrp="1"/>
          </p:cNvSpPr>
          <p:nvPr>
            <p:ph type="title"/>
          </p:nvPr>
        </p:nvSpPr>
        <p:spPr>
          <a:xfrm>
            <a:off x="638113" y="1051200"/>
            <a:ext cx="5004000" cy="948047"/>
          </a:xfrm>
        </p:spPr>
        <p:txBody>
          <a:bodyPr/>
          <a:lstStyle>
            <a:lvl1pPr>
              <a:defRPr>
                <a:solidFill>
                  <a:srgbClr val="017BC6"/>
                </a:solidFill>
              </a:defRPr>
            </a:lvl1pPr>
          </a:lstStyle>
          <a:p>
            <a:r>
              <a:rPr lang="nl-NL" dirty="0"/>
              <a:t>Klik om de stijl te bewerken</a:t>
            </a:r>
          </a:p>
        </p:txBody>
      </p:sp>
      <p:sp>
        <p:nvSpPr>
          <p:cNvPr id="13" name="Tijdelijke aanduiding voor voettekst 4"/>
          <p:cNvSpPr txBox="1">
            <a:spLocks/>
          </p:cNvSpPr>
          <p:nvPr userDrawn="1"/>
        </p:nvSpPr>
        <p:spPr>
          <a:xfrm>
            <a:off x="637264" y="6320961"/>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9"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6065124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dirty="0"/>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48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07642268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a:xfrm>
            <a:off x="634206" y="3888000"/>
            <a:ext cx="5004594" cy="2333413"/>
          </a:xfrm>
        </p:spPr>
        <p:txBody>
          <a:bodyPr anchor="t" anchorCtr="0"/>
          <a:lstStyle>
            <a:lvl1pPr>
              <a:defRPr>
                <a:solidFill>
                  <a:srgbClr val="017BC6"/>
                </a:solidFill>
              </a:defRPr>
            </a:lvl1pPr>
          </a:lstStyle>
          <a:p>
            <a:r>
              <a:rPr lang="nl-NL" dirty="0"/>
              <a:t>Klik om de stijl te bewerken</a:t>
            </a:r>
          </a:p>
        </p:txBody>
      </p:sp>
      <p:sp>
        <p:nvSpPr>
          <p:cNvPr id="11" name="Tijdelijke aanduiding voor dianummer 10"/>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8"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106137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solidFill>
                  <a:schemeClr val="tx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lvl1pPr>
              <a:defRPr>
                <a:solidFill>
                  <a:schemeClr val="tx2"/>
                </a:solidFill>
              </a:defRPr>
            </a:lvl1pPr>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612000" tIns="1152000">
            <a:noAutofit/>
          </a:bodyPr>
          <a:lstStyle>
            <a:lvl1pPr>
              <a:tabLst>
                <a:tab pos="1619250" algn="l"/>
              </a:tabLst>
              <a:defRPr>
                <a:solidFill>
                  <a:schemeClr val="bg1"/>
                </a:solidFill>
              </a:defRPr>
            </a:lvl1pPr>
          </a:lstStyle>
          <a:p>
            <a:r>
              <a:rPr lang="nl-NL" dirty="0"/>
              <a:t>Klik op het pictogram als u een afbeelding wilt toevoegen</a:t>
            </a:r>
          </a:p>
        </p:txBody>
      </p:sp>
      <p:sp>
        <p:nvSpPr>
          <p:cNvPr id="7"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1645825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1" spcCol="468000"/>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dianummer 9"/>
          <p:cNvSpPr>
            <a:spLocks noGrp="1"/>
          </p:cNvSpPr>
          <p:nvPr>
            <p:ph type="sldNum" sz="quarter" idx="17"/>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7"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478439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sp>
        <p:nvSpPr>
          <p:cNvPr id="6"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Tijdelijke aanduiding voor voettekst 4"/>
          <p:cNvSpPr txBox="1">
            <a:spLocks/>
          </p:cNvSpPr>
          <p:nvPr userDrawn="1"/>
        </p:nvSpPr>
        <p:spPr>
          <a:xfrm>
            <a:off x="786000" y="6323546"/>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49051726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dirty="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a:xfrm>
            <a:off x="6553199" y="6325647"/>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87327694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612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86114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CF211-0C2E-7FA0-57E5-A9CD6EEB71E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2A30D3-E6D8-6706-D7BC-D36B3289FE1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8E64D1F-79C4-ED7D-B53E-B61733B86E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FBCAFE8-D23C-AE65-0AB1-D623376F3845}"/>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7E5EBD91-8ACB-56E4-0363-541234D724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89CBE2-C9F1-BD91-CB7E-9D3DB7C5D25D}"/>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653813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017BC6"/>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0219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lvl1pPr>
              <a:defRPr>
                <a:solidFill>
                  <a:srgbClr val="017BC6"/>
                </a:solidFill>
              </a:defRPr>
            </a:lvl1pPr>
          </a:lstStyle>
          <a:p>
            <a:r>
              <a:rPr lang="nl-NL" dirty="0"/>
              <a:t>Klik om de stijl te bewerken</a:t>
            </a:r>
          </a:p>
        </p:txBody>
      </p:sp>
      <p:sp>
        <p:nvSpPr>
          <p:cNvPr id="9" name="Tijdelijke aanduiding voor inhoud 8"/>
          <p:cNvSpPr>
            <a:spLocks noGrp="1"/>
          </p:cNvSpPr>
          <p:nvPr>
            <p:ph sz="quarter" idx="15" hasCustomPrompt="1"/>
          </p:nvPr>
        </p:nvSpPr>
        <p:spPr>
          <a:xfrm>
            <a:off x="635001" y="2276475"/>
            <a:ext cx="6675910" cy="3944938"/>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a:xfrm>
            <a:off x="6553199" y="6325647"/>
            <a:ext cx="5005389" cy="322075"/>
          </a:xfrm>
        </p:spPr>
        <p:txBody>
          <a:bodyPr anchor="ctr" anchorCtr="0"/>
          <a:lstStyle/>
          <a:p>
            <a:fld id="{10A0A6AF-03C5-477E-939A-E28F7E7F05EA}" type="slidenum">
              <a:rPr lang="nl-NL" smtClean="0"/>
              <a:pPr/>
              <a:t>‹nr.›</a:t>
            </a:fld>
            <a:endParaRPr lang="nl-NL" dirty="0"/>
          </a:p>
        </p:txBody>
      </p:sp>
      <p:sp>
        <p:nvSpPr>
          <p:cNvPr id="7" name="Tijdelijke aanduiding voor inhoud 8"/>
          <p:cNvSpPr>
            <a:spLocks noGrp="1"/>
          </p:cNvSpPr>
          <p:nvPr>
            <p:ph sz="quarter" idx="19" hasCustomPrompt="1"/>
          </p:nvPr>
        </p:nvSpPr>
        <p:spPr>
          <a:xfrm>
            <a:off x="7952401" y="2276475"/>
            <a:ext cx="3608169" cy="3944938"/>
          </a:xfrm>
        </p:spPr>
        <p:txBody>
          <a:bodyPr/>
          <a:lstStyle>
            <a:lvl1pPr>
              <a:buClr>
                <a:srgbClr val="017BC6"/>
              </a:buClr>
              <a:defRPr sz="2000"/>
            </a:lvl1pPr>
            <a:lvl2pPr>
              <a:buClr>
                <a:srgbClr val="017BC6"/>
              </a:buClr>
              <a:defRPr sz="1800"/>
            </a:lvl2pPr>
            <a:lvl3pPr>
              <a:buClr>
                <a:srgbClr val="017BC6"/>
              </a:buClr>
              <a:defRPr sz="1800"/>
            </a:lvl3pPr>
            <a:lvl4pPr>
              <a:buClr>
                <a:srgbClr val="017BC6"/>
              </a:buClr>
              <a:defRPr sz="1800"/>
            </a:lvl4pPr>
            <a:lvl5pPr>
              <a:buClr>
                <a:srgbClr val="017BC6"/>
              </a:buClr>
              <a:defRPr>
                <a:solidFill>
                  <a:srgbClr val="017BC6"/>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2781882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9" hasCustomPrompt="1"/>
          </p:nvPr>
        </p:nvSpPr>
        <p:spPr>
          <a:xfrm>
            <a:off x="635000" y="1066799"/>
            <a:ext cx="5003800" cy="5154613"/>
          </a:xfrm>
        </p:spPr>
        <p:txBody>
          <a:bodyPr/>
          <a:lstStyle>
            <a:lvl1pPr>
              <a:buClr>
                <a:srgbClr val="017BC6"/>
              </a:buClr>
              <a:defRPr/>
            </a:lvl1pPr>
            <a:lvl2pPr>
              <a:buClr>
                <a:srgbClr val="017BC6"/>
              </a:buClr>
              <a:defRPr/>
            </a:lvl2pPr>
            <a:lvl3pPr>
              <a:buClr>
                <a:srgbClr val="017BC6"/>
              </a:buClr>
              <a:defRPr/>
            </a:lvl3pPr>
            <a:lvl4pPr>
              <a:buClr>
                <a:srgbClr val="017BC6"/>
              </a:buClr>
              <a:defRPr/>
            </a:lvl4pPr>
            <a:lvl5pPr>
              <a:buClr>
                <a:srgbClr val="017BC6"/>
              </a:buClr>
              <a:defRPr>
                <a:solidFill>
                  <a:srgbClr val="017BC6"/>
                </a:solidFill>
              </a:defRPr>
            </a:lvl5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4"/>
          <p:cNvSpPr>
            <a:spLocks noGrp="1"/>
          </p:cNvSpPr>
          <p:nvPr>
            <p:ph type="sldNum" sz="quarter" idx="25"/>
          </p:nvPr>
        </p:nvSpPr>
        <p:spPr>
          <a:xfrm>
            <a:off x="6553199" y="6323013"/>
            <a:ext cx="5005389" cy="322075"/>
          </a:xfrm>
        </p:spPr>
        <p:txBody>
          <a:bodyPr anchor="ctr" anchorCtr="0"/>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5" name="Titel 5"/>
          <p:cNvSpPr txBox="1">
            <a:spLocks/>
          </p:cNvSpPr>
          <p:nvPr userDrawn="1"/>
        </p:nvSpPr>
        <p:spPr>
          <a:xfrm>
            <a:off x="6553200" y="1051200"/>
            <a:ext cx="5004000" cy="948047"/>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a:lstStyle>
          <a:p>
            <a:r>
              <a:rPr lang="nl-NL" dirty="0">
                <a:solidFill>
                  <a:schemeClr val="bg1"/>
                </a:solidFill>
              </a:rPr>
              <a:t>Klik om de stijl te bewerken</a:t>
            </a:r>
          </a:p>
        </p:txBody>
      </p:sp>
      <p:sp>
        <p:nvSpPr>
          <p:cNvPr id="11"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420010186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092740" y="3846022"/>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092740" y="4639509"/>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092740" y="5405528"/>
            <a:ext cx="4680000"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80768"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480768"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480768"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
        <p:nvSpPr>
          <p:cNvPr id="15" name="Tijdelijke aanduiding voor voettekst 4"/>
          <p:cNvSpPr txBox="1">
            <a:spLocks/>
          </p:cNvSpPr>
          <p:nvPr userDrawn="1"/>
        </p:nvSpPr>
        <p:spPr>
          <a:xfrm>
            <a:off x="641349" y="6315759"/>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Tree>
    <p:extLst>
      <p:ext uri="{BB962C8B-B14F-4D97-AF65-F5344CB8AC3E}">
        <p14:creationId xmlns:p14="http://schemas.microsoft.com/office/powerpoint/2010/main" val="3017111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rgbClr val="017BC6"/>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a:xfrm>
            <a:off x="6553199" y="6325647"/>
            <a:ext cx="5005389" cy="322075"/>
          </a:xfrm>
        </p:spPr>
        <p:txBody>
          <a:bodyPr anchor="ctr" anchorCtr="0"/>
          <a:lstStyle/>
          <a:p>
            <a:fld id="{10A0A6AF-03C5-477E-939A-E28F7E7F05EA}" type="slidenum">
              <a:rPr lang="nl-NL" smtClean="0"/>
              <a:pPr/>
              <a:t>‹nr.›</a:t>
            </a:fld>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
        <p:nvSpPr>
          <p:cNvPr id="15"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16702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017BC6"/>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a:xfrm>
            <a:off x="6553199" y="6325647"/>
            <a:ext cx="5005389" cy="322075"/>
          </a:xfrm>
        </p:spPr>
        <p:txBody>
          <a:bodyPr anchor="ctr" anchorCtr="0"/>
          <a:lstStyle>
            <a:lvl1pPr>
              <a:defRPr>
                <a:solidFill>
                  <a:schemeClr val="tx1"/>
                </a:solidFill>
              </a:defRPr>
            </a:lvl1pPr>
          </a:lstStyle>
          <a:p>
            <a:fld id="{10A0A6AF-03C5-477E-939A-E28F7E7F05EA}" type="slidenum">
              <a:rPr lang="nl-NL" smtClean="0"/>
              <a:pPr/>
              <a:t>‹nr.›</a:t>
            </a:fld>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
        <p:nvSpPr>
          <p:cNvPr id="13" name="Tijdelijke aanduiding voor voettekst 4"/>
          <p:cNvSpPr txBox="1">
            <a:spLocks/>
          </p:cNvSpPr>
          <p:nvPr userDrawn="1"/>
        </p:nvSpPr>
        <p:spPr>
          <a:xfrm>
            <a:off x="633600" y="6328748"/>
            <a:ext cx="5003800" cy="322075"/>
          </a:xfrm>
          <a:prstGeom prst="rect">
            <a:avLst/>
          </a:prstGeom>
        </p:spPr>
        <p:txBody>
          <a:bodyPr vert="horz" lIns="0" tIns="0" rIns="0" bIns="0" rtlCol="0" anchor="ctr"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87425848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kstvak dia-breed">
    <p:spTree>
      <p:nvGrpSpPr>
        <p:cNvPr id="1" name=""/>
        <p:cNvGrpSpPr/>
        <p:nvPr/>
      </p:nvGrpSpPr>
      <p:grpSpPr>
        <a:xfrm>
          <a:off x="0" y="0"/>
          <a:ext cx="0" cy="0"/>
          <a:chOff x="0" y="0"/>
          <a:chExt cx="0" cy="0"/>
        </a:xfrm>
      </p:grpSpPr>
      <p:sp>
        <p:nvSpPr>
          <p:cNvPr id="8" name="Tijdelijke aanduiding voor voettekst 4"/>
          <p:cNvSpPr>
            <a:spLocks noGrp="1"/>
          </p:cNvSpPr>
          <p:nvPr>
            <p:ph type="ftr" sz="quarter" idx="3"/>
          </p:nvPr>
        </p:nvSpPr>
        <p:spPr>
          <a:xfrm>
            <a:off x="6096000" y="6356351"/>
            <a:ext cx="2621581" cy="326400"/>
          </a:xfrm>
          <a:prstGeom prst="rect">
            <a:avLst/>
          </a:prstGeom>
        </p:spPr>
        <p:txBody>
          <a:bodyPr lIns="0" rIns="43200"/>
          <a:lstStyle>
            <a:lvl1pPr algn="r">
              <a:defRPr sz="1333" baseline="0">
                <a:solidFill>
                  <a:schemeClr val="bg1"/>
                </a:solidFill>
                <a:latin typeface="Verdana" pitchFamily="34" charset="0"/>
              </a:defRPr>
            </a:lvl1pPr>
          </a:lstStyle>
          <a:p>
            <a:endParaRPr lang="nl-NL" dirty="0"/>
          </a:p>
        </p:txBody>
      </p:sp>
      <p:sp>
        <p:nvSpPr>
          <p:cNvPr id="9" name="Tijdelijke aanduiding voor datum 3"/>
          <p:cNvSpPr>
            <a:spLocks noGrp="1"/>
          </p:cNvSpPr>
          <p:nvPr>
            <p:ph type="dt" sz="half" idx="2"/>
          </p:nvPr>
        </p:nvSpPr>
        <p:spPr>
          <a:xfrm>
            <a:off x="8717581" y="6356351"/>
            <a:ext cx="2844800" cy="326400"/>
          </a:xfrm>
          <a:prstGeom prst="rect">
            <a:avLst/>
          </a:prstGeom>
        </p:spPr>
        <p:txBody>
          <a:bodyPr lIns="0" rIns="0"/>
          <a:lstStyle>
            <a:lvl1pPr>
              <a:defRPr sz="1333" baseline="0">
                <a:solidFill>
                  <a:schemeClr val="bg1"/>
                </a:solidFill>
              </a:defRPr>
            </a:lvl1pPr>
          </a:lstStyle>
          <a:p>
            <a:fld id="{D86A2115-0E10-4F08-B65D-7303FC6723E2}" type="datetime1">
              <a:rPr lang="nl-NL" smtClean="0">
                <a:latin typeface="Verdana" pitchFamily="34" charset="0"/>
              </a:rPr>
              <a:t>29-1-2025</a:t>
            </a:fld>
            <a:endParaRPr lang="nl-NL" dirty="0">
              <a:latin typeface="Verdana" pitchFamily="34" charset="0"/>
            </a:endParaRPr>
          </a:p>
        </p:txBody>
      </p:sp>
      <p:sp>
        <p:nvSpPr>
          <p:cNvPr id="10" name="Tijdelijke aanduiding voor dianummer 18"/>
          <p:cNvSpPr>
            <a:spLocks noGrp="1"/>
          </p:cNvSpPr>
          <p:nvPr>
            <p:ph type="sldNum" sz="quarter" idx="4"/>
          </p:nvPr>
        </p:nvSpPr>
        <p:spPr>
          <a:xfrm>
            <a:off x="609601" y="6355200"/>
            <a:ext cx="3347049" cy="326400"/>
          </a:xfrm>
          <a:prstGeom prst="rect">
            <a:avLst/>
          </a:prstGeom>
        </p:spPr>
        <p:txBody>
          <a:bodyPr/>
          <a:lstStyle>
            <a:lvl1pPr>
              <a:defRPr sz="1333" baseline="0">
                <a:solidFill>
                  <a:schemeClr val="bg1"/>
                </a:solidFill>
                <a:latin typeface="Verdana" pitchFamily="34" charset="0"/>
              </a:defRPr>
            </a:lvl1pPr>
          </a:lstStyle>
          <a:p>
            <a:fld id="{10A0A6AF-03C5-477E-939A-E28F7E7F05EA}" type="slidenum">
              <a:rPr lang="nl-NL" smtClean="0"/>
              <a:pPr/>
              <a:t>‹nr.›</a:t>
            </a:fld>
            <a:endParaRPr lang="nl-NL" dirty="0"/>
          </a:p>
        </p:txBody>
      </p:sp>
      <p:sp>
        <p:nvSpPr>
          <p:cNvPr id="6" name="Tijdelijke aanduiding voor tekst 6"/>
          <p:cNvSpPr>
            <a:spLocks noGrp="1"/>
          </p:cNvSpPr>
          <p:nvPr>
            <p:ph type="body" sz="quarter" idx="10" hasCustomPrompt="1"/>
          </p:nvPr>
        </p:nvSpPr>
        <p:spPr>
          <a:xfrm>
            <a:off x="436800" y="1766400"/>
            <a:ext cx="11304000" cy="4320000"/>
          </a:xfrm>
        </p:spPr>
        <p:txBody>
          <a:bodyPr>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2133" baseline="0"/>
            </a:lvl1pPr>
            <a:lvl2pPr>
              <a:defRPr sz="2133" baseline="0"/>
            </a:lvl2pPr>
            <a:lvl3pPr>
              <a:defRPr sz="2133" baseline="0"/>
            </a:lvl3pPr>
            <a:lvl4pPr>
              <a:defRPr sz="2133" baseline="0"/>
            </a:lvl4pPr>
            <a:lvl5pPr>
              <a:defRPr sz="2133" baseline="0"/>
            </a:lvl5pPr>
          </a:lstStyle>
          <a:p>
            <a:r>
              <a:rPr lang="nl-NL" sz="2133" dirty="0">
                <a:latin typeface="Verdana"/>
                <a:cs typeface="Verdana"/>
              </a:rPr>
              <a:t>Hier kan een volledige tekst worden geplaatst. Hier kan een volledige tekst worden geplaatst. Hier kan een volledige tekst worden geplaatst.</a:t>
            </a:r>
          </a:p>
          <a:p>
            <a:r>
              <a:rPr lang="nl-NL" sz="2133" dirty="0">
                <a:latin typeface="Verdana"/>
                <a:cs typeface="Verdana"/>
              </a:rPr>
              <a:t>Hier kan een volledige tekst worden geplaatst. Hier kan een volledige tekst worden geplaatst. Hier kan een volledige tekst worden geplaatst.</a:t>
            </a:r>
          </a:p>
          <a:p>
            <a:r>
              <a:rPr lang="nl-NL" sz="2133" dirty="0">
                <a:latin typeface="Verdana"/>
                <a:cs typeface="Verdana"/>
              </a:rPr>
              <a:t>Hier kan een volledige tekst worden geplaatst. Hier kan een volledige tekst worden geplaatst. Hier kan een volledige tekst worden geplaatst.</a:t>
            </a:r>
          </a:p>
          <a:p>
            <a:r>
              <a:rPr lang="nl-NL" sz="2133" dirty="0">
                <a:latin typeface="Verdana"/>
                <a:cs typeface="Verdana"/>
              </a:rPr>
              <a:t>Hier kan een volledige tekst worden geplaatst. Hier kan een volledige tekst worden geplaatst. Hier kan een volledige tekst worden geplaatst.</a:t>
            </a:r>
          </a:p>
          <a:p>
            <a:r>
              <a:rPr lang="nl-NL" sz="2133" dirty="0">
                <a:latin typeface="Verdana"/>
                <a:cs typeface="Verdana"/>
              </a:rPr>
              <a:t>Hier kan een volledige tekst worden geplaatst. Hier kan een volledige tekst worden geplaatst. Hier kan een volledige tekst worden geplaatst.</a:t>
            </a:r>
          </a:p>
          <a:p>
            <a:r>
              <a:rPr lang="nl-NL" sz="2133" dirty="0">
                <a:latin typeface="Verdana"/>
                <a:cs typeface="Verdana"/>
              </a:rPr>
              <a:t>Hier kan een volledige tekst worden geplaatst. Hier kan een volledige tekst worden geplaatst. Hier kan een volledige tekst worden geplaatst.</a:t>
            </a:r>
          </a:p>
          <a:p>
            <a:endParaRPr lang="en-US" sz="2133" dirty="0">
              <a:latin typeface="Verdana"/>
              <a:cs typeface="Verdana"/>
            </a:endParaRPr>
          </a:p>
          <a:p>
            <a:endParaRPr lang="nl-NL" sz="2133" dirty="0">
              <a:latin typeface="Verdana"/>
              <a:cs typeface="Verdana"/>
            </a:endParaRPr>
          </a:p>
          <a:p>
            <a:endParaRPr lang="nl-NL" sz="2133" dirty="0">
              <a:latin typeface="Verdana"/>
              <a:cs typeface="Verdana"/>
            </a:endParaRPr>
          </a:p>
        </p:txBody>
      </p:sp>
    </p:spTree>
    <p:extLst>
      <p:ext uri="{BB962C8B-B14F-4D97-AF65-F5344CB8AC3E}">
        <p14:creationId xmlns:p14="http://schemas.microsoft.com/office/powerpoint/2010/main" val="1898668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DFA44-7C9B-BA75-CFB7-4020E39B342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79BEB5-F26D-AC5D-34B8-4C7156D57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215E084-AC14-C0BF-9B78-DCA52AAC83A0}"/>
              </a:ext>
            </a:extLst>
          </p:cNvPr>
          <p:cNvSpPr>
            <a:spLocks noGrp="1"/>
          </p:cNvSpPr>
          <p:nvPr>
            <p:ph type="dt" sz="half" idx="10"/>
          </p:nvPr>
        </p:nvSpPr>
        <p:spPr/>
        <p:txBody>
          <a:bodyPr/>
          <a:lstStyle/>
          <a:p>
            <a:fld id="{8F2029F8-C936-43C0-8EEA-D6893782087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1A84AA00-4587-040E-E6F2-82432F7920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D297F6-7937-47EC-F86F-BC3D34FB382B}"/>
              </a:ext>
            </a:extLst>
          </p:cNvPr>
          <p:cNvSpPr>
            <a:spLocks noGrp="1"/>
          </p:cNvSpPr>
          <p:nvPr>
            <p:ph type="sldNum" sz="quarter" idx="12"/>
          </p:nvPr>
        </p:nvSpPr>
        <p:spPr/>
        <p:txBody>
          <a:bodyPr/>
          <a:lstStyle/>
          <a:p>
            <a:fld id="{E3CB3637-21B0-45DC-A372-6F4F636D181E}" type="slidenum">
              <a:rPr lang="nl-NL" smtClean="0"/>
              <a:t>‹nr.›</a:t>
            </a:fld>
            <a:endParaRPr lang="nl-NL"/>
          </a:p>
        </p:txBody>
      </p:sp>
    </p:spTree>
    <p:extLst>
      <p:ext uri="{BB962C8B-B14F-4D97-AF65-F5344CB8AC3E}">
        <p14:creationId xmlns:p14="http://schemas.microsoft.com/office/powerpoint/2010/main" val="423319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2D2CF-9300-7EBD-4571-BFEE750E99A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F80029-BE75-1066-6350-7719E8F88685}"/>
              </a:ext>
            </a:extLst>
          </p:cNvPr>
          <p:cNvSpPr>
            <a:spLocks noGrp="1"/>
          </p:cNvSpPr>
          <p:nvPr>
            <p:ph type="dt" sz="half" idx="10"/>
          </p:nvPr>
        </p:nvSpPr>
        <p:spPr/>
        <p:txBody>
          <a:bodyPr/>
          <a:lstStyle/>
          <a:p>
            <a:fld id="{FBB556F5-3E03-4BF2-8E98-61B23C9D2B91}" type="datetimeFigureOut">
              <a:rPr lang="nl-NL" smtClean="0"/>
              <a:t>29-1-2025</a:t>
            </a:fld>
            <a:endParaRPr lang="nl-NL"/>
          </a:p>
        </p:txBody>
      </p:sp>
      <p:sp>
        <p:nvSpPr>
          <p:cNvPr id="4" name="Tijdelijke aanduiding voor voettekst 3">
            <a:extLst>
              <a:ext uri="{FF2B5EF4-FFF2-40B4-BE49-F238E27FC236}">
                <a16:creationId xmlns:a16="http://schemas.microsoft.com/office/drawing/2014/main" id="{EA65BDA6-8E55-CF87-1F2C-A5F28632287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BB927D8-F154-2AD0-55BB-FC0B048FD113}"/>
              </a:ext>
            </a:extLst>
          </p:cNvPr>
          <p:cNvSpPr>
            <a:spLocks noGrp="1"/>
          </p:cNvSpPr>
          <p:nvPr>
            <p:ph type="sldNum" sz="quarter" idx="12"/>
          </p:nvPr>
        </p:nvSpPr>
        <p:spPr/>
        <p:txBody>
          <a:bodyPr/>
          <a:lstStyle/>
          <a:p>
            <a:fld id="{1D051236-CEDB-4CBC-B1A1-0D7A31596406}" type="slidenum">
              <a:rPr lang="nl-NL" smtClean="0"/>
              <a:t>‹nr.›</a:t>
            </a:fld>
            <a:endParaRPr lang="nl-NL"/>
          </a:p>
        </p:txBody>
      </p:sp>
    </p:spTree>
    <p:extLst>
      <p:ext uri="{BB962C8B-B14F-4D97-AF65-F5344CB8AC3E}">
        <p14:creationId xmlns:p14="http://schemas.microsoft.com/office/powerpoint/2010/main" val="292281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9BC91-977A-6750-8891-D2A697B3D6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E9C3B4-6516-6354-9EF6-D5B2E3C6F9C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E909A88-7A02-FDDA-3727-FD4A88B43DB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5B2B1A-C788-B4B2-2FD6-913AD02C8093}"/>
              </a:ext>
            </a:extLst>
          </p:cNvPr>
          <p:cNvSpPr>
            <a:spLocks noGrp="1"/>
          </p:cNvSpPr>
          <p:nvPr>
            <p:ph type="dt" sz="half" idx="10"/>
          </p:nvPr>
        </p:nvSpPr>
        <p:spPr/>
        <p:txBody>
          <a:bodyPr/>
          <a:lstStyle/>
          <a:p>
            <a:fld id="{FBB556F5-3E03-4BF2-8E98-61B23C9D2B91}"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970FB9B5-8F25-C305-90D5-1C30D9CF5F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DA18A9-18F9-8301-0B5D-62580BBF14A8}"/>
              </a:ext>
            </a:extLst>
          </p:cNvPr>
          <p:cNvSpPr>
            <a:spLocks noGrp="1"/>
          </p:cNvSpPr>
          <p:nvPr>
            <p:ph type="sldNum" sz="quarter" idx="12"/>
          </p:nvPr>
        </p:nvSpPr>
        <p:spPr/>
        <p:txBody>
          <a:bodyPr/>
          <a:lstStyle/>
          <a:p>
            <a:fld id="{1D051236-CEDB-4CBC-B1A1-0D7A31596406}" type="slidenum">
              <a:rPr lang="nl-NL" smtClean="0"/>
              <a:t>‹nr.›</a:t>
            </a:fld>
            <a:endParaRPr lang="nl-NL"/>
          </a:p>
        </p:txBody>
      </p:sp>
    </p:spTree>
    <p:extLst>
      <p:ext uri="{BB962C8B-B14F-4D97-AF65-F5344CB8AC3E}">
        <p14:creationId xmlns:p14="http://schemas.microsoft.com/office/powerpoint/2010/main" val="348792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75D0C-F3AD-0AA2-93B3-6C87D0A129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73E9309-E287-A275-576E-2B3633ADC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B04B15-CD40-DA4F-5B3F-AEC664C3BA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3E5FA2D-F9DB-500F-3D17-B9EA36E76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31A158-6060-968C-F6E6-6F4C4C31A99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6B8B94-3852-E797-0737-7A2D2BB88E8C}"/>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8" name="Tijdelijke aanduiding voor voettekst 7">
            <a:extLst>
              <a:ext uri="{FF2B5EF4-FFF2-40B4-BE49-F238E27FC236}">
                <a16:creationId xmlns:a16="http://schemas.microsoft.com/office/drawing/2014/main" id="{50D5DEBA-75FF-2DC3-D268-A4FBB796EB9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812AD7-71E4-3BB1-8CE0-8160426116BA}"/>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3920592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1_Titeldia">
    <p:bg>
      <p:bgPr>
        <a:solidFill>
          <a:schemeClr val="bg1"/>
        </a:solidFill>
        <a:effectLst/>
      </p:bgPr>
    </p:bg>
    <p:spTree>
      <p:nvGrpSpPr>
        <p:cNvPr id="1" name=""/>
        <p:cNvGrpSpPr/>
        <p:nvPr/>
      </p:nvGrpSpPr>
      <p:grpSpPr>
        <a:xfrm>
          <a:off x="0" y="0"/>
          <a:ext cx="0" cy="0"/>
          <a:chOff x="0" y="0"/>
          <a:chExt cx="0" cy="0"/>
        </a:xfrm>
      </p:grpSpPr>
      <p:sp>
        <p:nvSpPr>
          <p:cNvPr id="4122" name="Rectangle 26"/>
          <p:cNvSpPr>
            <a:spLocks noChangeArrowheads="1"/>
          </p:cNvSpPr>
          <p:nvPr/>
        </p:nvSpPr>
        <p:spPr bwMode="auto">
          <a:xfrm>
            <a:off x="6083301" y="0"/>
            <a:ext cx="6108700" cy="6858000"/>
          </a:xfrm>
          <a:prstGeom prst="rect">
            <a:avLst/>
          </a:prstGeom>
          <a:solidFill>
            <a:schemeClr val="accent1"/>
          </a:solidFill>
          <a:ln>
            <a:noFill/>
          </a:ln>
          <a:effectLst/>
        </p:spPr>
        <p:txBody>
          <a:bodyPr wrap="none" anchor="ctr"/>
          <a:lstStyle/>
          <a:p>
            <a:endParaRPr lang="nl-NL" sz="1800"/>
          </a:p>
        </p:txBody>
      </p:sp>
      <p:sp>
        <p:nvSpPr>
          <p:cNvPr id="4098" name="Rectangle 2"/>
          <p:cNvSpPr>
            <a:spLocks noGrp="1" noChangeArrowheads="1"/>
          </p:cNvSpPr>
          <p:nvPr>
            <p:ph type="ctrTitle" hasCustomPrompt="1"/>
          </p:nvPr>
        </p:nvSpPr>
        <p:spPr>
          <a:xfrm>
            <a:off x="6544734" y="2505601"/>
            <a:ext cx="4798484" cy="942975"/>
          </a:xfrm>
        </p:spPr>
        <p:txBody>
          <a:bodyPr/>
          <a:lstStyle>
            <a:lvl1pPr defTabSz="608013" eaLnBrk="0" hangingPunct="0">
              <a:defRPr>
                <a:solidFill>
                  <a:srgbClr val="FFFFFF"/>
                </a:solidFill>
              </a:defRPr>
            </a:lvl1pPr>
          </a:lstStyle>
          <a:p>
            <a:pPr lvl="0"/>
            <a:r>
              <a:rPr lang="nl-NL" altLang="nl-NL" noProof="0"/>
              <a:t>Claim huisvesting DJI</a:t>
            </a:r>
            <a:endParaRPr lang="nl-NL" altLang="nl-NL" noProof="0" dirty="0"/>
          </a:p>
        </p:txBody>
      </p:sp>
      <p:sp>
        <p:nvSpPr>
          <p:cNvPr id="4099" name="Rectangle 3"/>
          <p:cNvSpPr>
            <a:spLocks noGrp="1" noChangeArrowheads="1"/>
          </p:cNvSpPr>
          <p:nvPr>
            <p:ph type="subTitle" idx="1"/>
          </p:nvPr>
        </p:nvSpPr>
        <p:spPr>
          <a:xfrm>
            <a:off x="6566401" y="3542401"/>
            <a:ext cx="4798484" cy="27035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indent="1588" defTabSz="608013" eaLnBrk="0" hangingPunct="0">
              <a:buFont typeface="Arial" charset="0"/>
              <a:buNone/>
              <a:defRPr>
                <a:solidFill>
                  <a:srgbClr val="FFFFFF"/>
                </a:solidFill>
              </a:defRPr>
            </a:lvl1pPr>
          </a:lstStyle>
          <a:p>
            <a:pPr lvl="0"/>
            <a:endParaRPr lang="nl-NL" altLang="nl-NL" noProof="0" dirty="0"/>
          </a:p>
        </p:txBody>
      </p:sp>
      <p:sp>
        <p:nvSpPr>
          <p:cNvPr id="4100" name="Rectangle 4"/>
          <p:cNvSpPr>
            <a:spLocks noGrp="1" noChangeArrowheads="1"/>
          </p:cNvSpPr>
          <p:nvPr>
            <p:ph type="dt" sz="half" idx="2"/>
          </p:nvPr>
        </p:nvSpPr>
        <p:spPr bwMode="auto">
          <a:xfrm>
            <a:off x="6544734" y="6346801"/>
            <a:ext cx="4798484" cy="3603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defTabSz="608013" eaLnBrk="0" hangingPunct="0">
              <a:defRPr sz="1000">
                <a:solidFill>
                  <a:srgbClr val="FFFFFF"/>
                </a:solidFill>
                <a:cs typeface="Arial" charset="0"/>
              </a:defRPr>
            </a:lvl1pPr>
          </a:lstStyle>
          <a:p>
            <a:r>
              <a:rPr lang="nl-NL" altLang="nl-NL"/>
              <a:t>7 januari 2025</a:t>
            </a:r>
            <a:endParaRPr lang="nl-NL" altLang="nl-NL" dirty="0"/>
          </a:p>
        </p:txBody>
      </p:sp>
      <p:pic>
        <p:nvPicPr>
          <p:cNvPr id="2" name="logoplaatje"/>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2001838"/>
          </a:xfrm>
          <a:prstGeom prst="rect">
            <a:avLst/>
          </a:prstGeom>
        </p:spPr>
      </p:pic>
    </p:spTree>
    <p:extLst>
      <p:ext uri="{BB962C8B-B14F-4D97-AF65-F5344CB8AC3E}">
        <p14:creationId xmlns:p14="http://schemas.microsoft.com/office/powerpoint/2010/main" val="2529966801"/>
      </p:ext>
    </p:extLst>
  </p:cSld>
  <p:clrMapOvr>
    <a:overrideClrMapping bg1="lt1" tx1="dk1" bg2="lt2" tx2="dk2" accent1="accent1" accent2="accent2" accent3="accent3" accent4="accent4" accent5="accent5" accent6="accent6" hlink="hlink" folHlink="folHlink"/>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5CDCF-D3E4-7C55-5180-3DA810AEDF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972103-EBBD-94AC-D539-A5B3C7AFF5D6}"/>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4" name="Tijdelijke aanduiding voor voettekst 3">
            <a:extLst>
              <a:ext uri="{FF2B5EF4-FFF2-40B4-BE49-F238E27FC236}">
                <a16:creationId xmlns:a16="http://schemas.microsoft.com/office/drawing/2014/main" id="{F890F1CE-FE1C-1F22-88B1-DA98E8668D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364D02-2E88-8E2F-620E-A5EC886B5453}"/>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80248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CDAF4EB-364C-7DF1-C614-BCAF815C1A53}"/>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3" name="Tijdelijke aanduiding voor voettekst 2">
            <a:extLst>
              <a:ext uri="{FF2B5EF4-FFF2-40B4-BE49-F238E27FC236}">
                <a16:creationId xmlns:a16="http://schemas.microsoft.com/office/drawing/2014/main" id="{234D7D54-C2B3-2C3E-A513-5D389D42342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35C743-A724-C0E4-99FF-51865C0999EA}"/>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139004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A886E-A64C-8123-3BAB-8832148158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5B86632-980C-82DD-F48E-54849D4C6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D622D84-D018-490D-2382-BF9B444FF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AAEEB3-76DD-021C-4E80-C862A23F1FA8}"/>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21142E74-117C-84D9-68AE-60EEE29887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C94B6AC-1DE3-E990-2BB5-520443D0FA85}"/>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27108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7AC38-6EDC-80A6-EEF1-BB74481C68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0459FE7-2025-B1FF-FE80-840CC96A3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F9E48EC-6679-7636-DB9A-E4F74D6E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9F9670-A921-21D5-B0D0-71B64BEDDAEA}"/>
              </a:ext>
            </a:extLst>
          </p:cNvPr>
          <p:cNvSpPr>
            <a:spLocks noGrp="1"/>
          </p:cNvSpPr>
          <p:nvPr>
            <p:ph type="dt" sz="half" idx="10"/>
          </p:nvPr>
        </p:nvSpPr>
        <p:spPr/>
        <p:txBody>
          <a:bodyPr/>
          <a:lstStyle/>
          <a:p>
            <a:fld id="{6C3F6867-FE65-4862-BE65-19106BB727BA}"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A94D5A0D-FF98-53A0-A24E-627A95D37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6F6188-29A9-FA97-507C-7B6C1BB3F35A}"/>
              </a:ext>
            </a:extLst>
          </p:cNvPr>
          <p:cNvSpPr>
            <a:spLocks noGrp="1"/>
          </p:cNvSpPr>
          <p:nvPr>
            <p:ph type="sldNum" sz="quarter" idx="12"/>
          </p:nvPr>
        </p:nvSpPr>
        <p:spPr/>
        <p:txBody>
          <a:bodyPr/>
          <a:lstStyle/>
          <a:p>
            <a:fld id="{A50D671E-22E3-49B7-9D8F-D305E7B4C9B7}" type="slidenum">
              <a:rPr lang="nl-NL" smtClean="0"/>
              <a:t>‹nr.›</a:t>
            </a:fld>
            <a:endParaRPr lang="nl-NL"/>
          </a:p>
        </p:txBody>
      </p:sp>
    </p:spTree>
    <p:extLst>
      <p:ext uri="{BB962C8B-B14F-4D97-AF65-F5344CB8AC3E}">
        <p14:creationId xmlns:p14="http://schemas.microsoft.com/office/powerpoint/2010/main" val="9390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theme" Target="../theme/theme2.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F1615F3-2DEB-374E-3969-5174E83D6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2D04264-FD7B-E874-F1F4-DBDD44D5B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1499BA-7DFE-0790-6E6F-6517ACDD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F6867-FE65-4862-BE65-19106BB727BA}"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C281476B-BC6E-97A4-7D61-A17BA6D1D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5722E7-0E5C-1301-4707-E12214B45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D671E-22E3-49B7-9D8F-D305E7B4C9B7}" type="slidenum">
              <a:rPr lang="nl-NL" smtClean="0"/>
              <a:t>‹nr.›</a:t>
            </a:fld>
            <a:endParaRPr lang="nl-NL"/>
          </a:p>
        </p:txBody>
      </p:sp>
    </p:spTree>
    <p:extLst>
      <p:ext uri="{BB962C8B-B14F-4D97-AF65-F5344CB8AC3E}">
        <p14:creationId xmlns:p14="http://schemas.microsoft.com/office/powerpoint/2010/main" val="134976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5" name="Tijdelijke aanduiding voor dianummer 5"/>
          <p:cNvSpPr>
            <a:spLocks noGrp="1"/>
          </p:cNvSpPr>
          <p:nvPr>
            <p:ph type="sldNum" sz="quarter" idx="4"/>
          </p:nvPr>
        </p:nvSpPr>
        <p:spPr>
          <a:xfrm>
            <a:off x="6553199" y="6324831"/>
            <a:ext cx="5005389" cy="322075"/>
          </a:xfrm>
          <a:prstGeom prst="rect">
            <a:avLst/>
          </a:prstGeom>
        </p:spPr>
        <p:txBody>
          <a:bodyPr vert="horz" lIns="0" tIns="0" rIns="0" bIns="0" rtlCol="0" anchor="ctr" anchorCtr="0"/>
          <a:lstStyle>
            <a:lvl1pPr algn="r">
              <a:defRPr sz="80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40"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86603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p:txStyles>
    <p:titleStyle>
      <a:lvl1pPr algn="l" defTabSz="914400" rtl="0" eaLnBrk="1" latinLnBrk="0" hangingPunct="1">
        <a:lnSpc>
          <a:spcPct val="90000"/>
        </a:lnSpc>
        <a:spcBef>
          <a:spcPct val="0"/>
        </a:spcBef>
        <a:buNone/>
        <a:defRPr sz="3600" b="0" kern="1200" baseline="0">
          <a:solidFill>
            <a:srgbClr val="017BC6"/>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017BC6"/>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017BC6"/>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017BC6"/>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017BC6"/>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rgbClr val="017BC6"/>
          </a:solidFill>
          <a:latin typeface="+mn-lt"/>
          <a:ea typeface="+mn-ea"/>
          <a:cs typeface="+mn-cs"/>
        </a:defRPr>
      </a:lvl5pPr>
      <a:lvl6pPr marL="1890000" indent="-316800" algn="l" defTabSz="914400" rtl="0" eaLnBrk="1" latinLnBrk="0" hangingPunct="1">
        <a:lnSpc>
          <a:spcPct val="90000"/>
        </a:lnSpc>
        <a:spcBef>
          <a:spcPts val="600"/>
        </a:spcBef>
        <a:buClr>
          <a:srgbClr val="017BC6"/>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rgbClr val="017BC6"/>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5.jfi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Skyline den haag grote versie _CBF3155.tif"/>
          <p:cNvPicPr>
            <a:picLocks noGrp="1" noChangeAspect="1"/>
          </p:cNvPicPr>
          <p:nvPr>
            <p:ph type="pic" sz="quarter" idx="22"/>
          </p:nvPr>
        </p:nvPicPr>
        <p:blipFill rotWithShape="1">
          <a:blip r:embed="rId3" cstate="print">
            <a:extLst>
              <a:ext uri="{28A0092B-C50C-407E-A947-70E740481C1C}">
                <a14:useLocalDpi xmlns:a14="http://schemas.microsoft.com/office/drawing/2010/main"/>
              </a:ext>
            </a:extLst>
          </a:blip>
          <a:srcRect l="-33710" r="-8003"/>
          <a:stretch/>
        </p:blipFill>
        <p:spPr>
          <a:xfrm>
            <a:off x="0" y="0"/>
            <a:ext cx="12921803" cy="6858000"/>
          </a:xfrm>
          <a:solidFill>
            <a:srgbClr val="009FE4"/>
          </a:solidFill>
        </p:spPr>
      </p:pic>
      <p:sp>
        <p:nvSpPr>
          <p:cNvPr id="3" name="Tijdelijke aanduiding voor tekst 2"/>
          <p:cNvSpPr>
            <a:spLocks noGrp="1"/>
          </p:cNvSpPr>
          <p:nvPr>
            <p:ph type="body" sz="quarter" idx="21"/>
          </p:nvPr>
        </p:nvSpPr>
        <p:spPr/>
        <p:txBody>
          <a:bodyPr/>
          <a:lstStyle/>
          <a:p>
            <a:endParaRPr lang="nl-NL" dirty="0"/>
          </a:p>
        </p:txBody>
      </p:sp>
      <p:sp>
        <p:nvSpPr>
          <p:cNvPr id="5" name="Subtitel 4"/>
          <p:cNvSpPr>
            <a:spLocks noGrp="1"/>
          </p:cNvSpPr>
          <p:nvPr>
            <p:ph type="subTitle" idx="1"/>
          </p:nvPr>
        </p:nvSpPr>
        <p:spPr>
          <a:xfrm>
            <a:off x="6542731" y="4014131"/>
            <a:ext cx="5004000" cy="670165"/>
          </a:xfrm>
        </p:spPr>
        <p:txBody>
          <a:bodyPr/>
          <a:lstStyle/>
          <a:p>
            <a:endParaRPr lang="nl-NL" dirty="0"/>
          </a:p>
        </p:txBody>
      </p:sp>
      <p:sp>
        <p:nvSpPr>
          <p:cNvPr id="6" name="Tijdelijke aanduiding voor tekst 5"/>
          <p:cNvSpPr>
            <a:spLocks noGrp="1"/>
          </p:cNvSpPr>
          <p:nvPr>
            <p:ph type="body" sz="quarter" idx="23"/>
          </p:nvPr>
        </p:nvSpPr>
        <p:spPr>
          <a:xfrm>
            <a:off x="343436" y="6209804"/>
            <a:ext cx="5004000" cy="389360"/>
          </a:xfrm>
        </p:spPr>
        <p:txBody>
          <a:bodyPr/>
          <a:lstStyle/>
          <a:p>
            <a:r>
              <a:rPr lang="nl-NL" dirty="0"/>
              <a:t>Januari 2025</a:t>
            </a:r>
          </a:p>
        </p:txBody>
      </p:sp>
      <p:sp>
        <p:nvSpPr>
          <p:cNvPr id="8" name="Titel 7">
            <a:extLst>
              <a:ext uri="{FF2B5EF4-FFF2-40B4-BE49-F238E27FC236}">
                <a16:creationId xmlns:a16="http://schemas.microsoft.com/office/drawing/2014/main" id="{6F973E6C-B6AE-3901-C30D-5E2F74BD58AD}"/>
              </a:ext>
            </a:extLst>
          </p:cNvPr>
          <p:cNvSpPr>
            <a:spLocks noGrp="1"/>
          </p:cNvSpPr>
          <p:nvPr>
            <p:ph type="ctrTitle"/>
          </p:nvPr>
        </p:nvSpPr>
        <p:spPr>
          <a:xfrm>
            <a:off x="343436" y="292901"/>
            <a:ext cx="11848564" cy="1448545"/>
          </a:xfrm>
        </p:spPr>
        <p:txBody>
          <a:bodyPr>
            <a:normAutofit fontScale="90000"/>
          </a:bodyPr>
          <a:lstStyle/>
          <a:p>
            <a:pPr algn="ctr"/>
            <a:r>
              <a:rPr lang="nl-NL" b="1" dirty="0"/>
              <a:t>                         </a:t>
            </a:r>
            <a:r>
              <a:rPr lang="nl-NL" sz="4000" dirty="0">
                <a:latin typeface="Verdana" panose="020B0604030504040204" pitchFamily="34" charset="0"/>
                <a:ea typeface="Verdana" panose="020B0604030504040204" pitchFamily="34" charset="0"/>
              </a:rPr>
              <a:t>Inlichtingenbijeenkomst aanmeldfase</a:t>
            </a:r>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r>
              <a:rPr lang="nl-NL" b="1" dirty="0"/>
              <a:t>                </a:t>
            </a:r>
          </a:p>
        </p:txBody>
      </p:sp>
      <p:sp>
        <p:nvSpPr>
          <p:cNvPr id="4" name="Tekstvak 3">
            <a:extLst>
              <a:ext uri="{FF2B5EF4-FFF2-40B4-BE49-F238E27FC236}">
                <a16:creationId xmlns:a16="http://schemas.microsoft.com/office/drawing/2014/main" id="{7E8ECA23-B10E-6BC4-3886-8FF98B772605}"/>
              </a:ext>
            </a:extLst>
          </p:cNvPr>
          <p:cNvSpPr txBox="1"/>
          <p:nvPr/>
        </p:nvSpPr>
        <p:spPr>
          <a:xfrm>
            <a:off x="3118727" y="5620864"/>
            <a:ext cx="7451677" cy="954107"/>
          </a:xfrm>
          <a:prstGeom prst="rect">
            <a:avLst/>
          </a:prstGeom>
          <a:noFill/>
        </p:spPr>
        <p:txBody>
          <a:bodyPr wrap="square" rtlCol="0">
            <a:spAutoFit/>
          </a:bodyPr>
          <a:lstStyle/>
          <a:p>
            <a:r>
              <a:rPr lang="nl-NL" sz="2800" dirty="0">
                <a:solidFill>
                  <a:schemeClr val="bg1"/>
                </a:solidFill>
                <a:latin typeface="Verdana" panose="020B0604030504040204" pitchFamily="34" charset="0"/>
                <a:ea typeface="Verdana" panose="020B0604030504040204" pitchFamily="34" charset="0"/>
              </a:rPr>
              <a:t>Onderhoud van technische installaties van Rijksgebouwen in Nederland</a:t>
            </a:r>
            <a:endParaRPr lang="nl-NL"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996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08035-3B30-1627-CE00-2A96106A39E7}"/>
              </a:ext>
            </a:extLst>
          </p:cNvPr>
          <p:cNvSpPr>
            <a:spLocks noGrp="1"/>
          </p:cNvSpPr>
          <p:nvPr>
            <p:ph type="title"/>
          </p:nvPr>
        </p:nvSpPr>
        <p:spPr/>
        <p:txBody>
          <a:bodyPr>
            <a:normAutofit/>
          </a:bodyPr>
          <a:lstStyle/>
          <a:p>
            <a:r>
              <a:rPr lang="en-US" dirty="0"/>
              <a:t>Planning aanmeldingsfase</a:t>
            </a:r>
            <a:endParaRPr lang="nl-NL" dirty="0"/>
          </a:p>
        </p:txBody>
      </p:sp>
      <p:graphicFrame>
        <p:nvGraphicFramePr>
          <p:cNvPr id="5" name="Tijdelijke aanduiding voor inhoud 4">
            <a:extLst>
              <a:ext uri="{FF2B5EF4-FFF2-40B4-BE49-F238E27FC236}">
                <a16:creationId xmlns:a16="http://schemas.microsoft.com/office/drawing/2014/main" id="{F1241E6C-2750-ED11-D6BD-C59463C02897}"/>
              </a:ext>
            </a:extLst>
          </p:cNvPr>
          <p:cNvGraphicFramePr>
            <a:graphicFrameLocks noGrp="1"/>
          </p:cNvGraphicFramePr>
          <p:nvPr>
            <p:ph idx="1"/>
            <p:extLst>
              <p:ext uri="{D42A27DB-BD31-4B8C-83A1-F6EECF244321}">
                <p14:modId xmlns:p14="http://schemas.microsoft.com/office/powerpoint/2010/main" val="2801235786"/>
              </p:ext>
            </p:extLst>
          </p:nvPr>
        </p:nvGraphicFramePr>
        <p:xfrm>
          <a:off x="1082040" y="1856096"/>
          <a:ext cx="10744200" cy="4233955"/>
        </p:xfrm>
        <a:graphic>
          <a:graphicData uri="http://schemas.openxmlformats.org/drawingml/2006/table">
            <a:tbl>
              <a:tblPr firstRow="1" firstCol="1" bandRow="1"/>
              <a:tblGrid>
                <a:gridCol w="7112787">
                  <a:extLst>
                    <a:ext uri="{9D8B030D-6E8A-4147-A177-3AD203B41FA5}">
                      <a16:colId xmlns:a16="http://schemas.microsoft.com/office/drawing/2014/main" val="13751907"/>
                    </a:ext>
                  </a:extLst>
                </a:gridCol>
                <a:gridCol w="3631413">
                  <a:extLst>
                    <a:ext uri="{9D8B030D-6E8A-4147-A177-3AD203B41FA5}">
                      <a16:colId xmlns:a16="http://schemas.microsoft.com/office/drawing/2014/main" val="2308463522"/>
                    </a:ext>
                  </a:extLst>
                </a:gridCol>
              </a:tblGrid>
              <a:tr h="499908">
                <a:tc gridSpan="2">
                  <a:txBody>
                    <a:bodyPr/>
                    <a:lstStyle/>
                    <a:p>
                      <a:pPr algn="ctr" fontAlgn="auto">
                        <a:lnSpc>
                          <a:spcPts val="1200"/>
                        </a:lnSpc>
                      </a:pPr>
                      <a:endParaRPr lang="nl-NL" sz="14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endParaRPr>
                    </a:p>
                    <a:p>
                      <a:pPr algn="ctr" fontAlgn="auto">
                        <a:lnSpc>
                          <a:spcPts val="1200"/>
                        </a:lnSpc>
                      </a:pPr>
                      <a:r>
                        <a:rPr lang="nl-NL" sz="14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Planning aanmeldingsfase op hoofdlijnen</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nl-NL"/>
                    </a:p>
                  </a:txBody>
                  <a:tcPr/>
                </a:tc>
                <a:extLst>
                  <a:ext uri="{0D108BD9-81ED-4DB2-BD59-A6C34878D82A}">
                    <a16:rowId xmlns:a16="http://schemas.microsoft.com/office/drawing/2014/main" val="3354370074"/>
                  </a:ext>
                </a:extLst>
              </a:tr>
              <a:tr h="548495">
                <a:tc>
                  <a:txBody>
                    <a:bodyPr/>
                    <a:lstStyle/>
                    <a:p>
                      <a:pPr fontAlgn="auto">
                        <a:lnSpc>
                          <a:spcPts val="1200"/>
                        </a:lnSpc>
                      </a:pPr>
                      <a:endParaRPr lang="nl-NL" sz="1400" b="1" kern="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endParaRPr>
                    </a:p>
                    <a:p>
                      <a:pPr fontAlgn="auto">
                        <a:lnSpc>
                          <a:spcPts val="1200"/>
                        </a:lnSpc>
                      </a:pPr>
                      <a:r>
                        <a:rPr lang="nl-NL" sz="1400" b="1" kern="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Omschrijving</a:t>
                      </a:r>
                      <a:endParaRPr lang="nl-NL" sz="1400" b="1" kern="1200" dirty="0">
                        <a:solidFill>
                          <a:srgbClr val="000000"/>
                        </a:solidFill>
                        <a:effectLst/>
                        <a:latin typeface="Verdana" panose="020B0604030504040204" pitchFamily="34" charset="0"/>
                        <a:ea typeface="DejaVu Sans"/>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fontAlgn="auto">
                        <a:lnSpc>
                          <a:spcPts val="1200"/>
                        </a:lnSpc>
                      </a:pPr>
                      <a:endParaRPr lang="nl-NL" sz="1400" b="1" kern="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endParaRPr>
                    </a:p>
                    <a:p>
                      <a:pPr fontAlgn="auto">
                        <a:lnSpc>
                          <a:spcPts val="1200"/>
                        </a:lnSpc>
                      </a:pPr>
                      <a:r>
                        <a:rPr lang="nl-NL" sz="1400" b="1" kern="12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Datum </a:t>
                      </a:r>
                      <a:endParaRPr lang="nl-NL" sz="1400" b="1" kern="1200" dirty="0">
                        <a:solidFill>
                          <a:srgbClr val="000000"/>
                        </a:solidFill>
                        <a:effectLst/>
                        <a:latin typeface="Verdana" panose="020B0604030504040204" pitchFamily="34" charset="0"/>
                        <a:ea typeface="DejaVu Sans"/>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113536893"/>
                  </a:ext>
                </a:extLst>
              </a:tr>
              <a:tr h="874058">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Inlichtingenbijeenkomst aanmeldingsfase</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 januari 2025, van </a:t>
                      </a:r>
                      <a:b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09.30 – 12.00 uur.</a:t>
                      </a:r>
                      <a:endParaRPr lang="nl-NL" sz="1600" dirty="0">
                        <a:solidFill>
                          <a:srgbClr val="000000"/>
                        </a:solidFill>
                        <a:effectLst/>
                        <a:latin typeface="Verdana" panose="020B0604030504040204" pitchFamily="34" charset="0"/>
                        <a:ea typeface="DejaVu Sans"/>
                        <a:cs typeface="Lohit Hindi"/>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Vergadercentrum La </a:t>
                      </a:r>
                      <a:r>
                        <a:rPr lang="nl-NL" sz="14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Vie</a:t>
                      </a: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nl-NL" sz="1600" dirty="0">
                        <a:solidFill>
                          <a:srgbClr val="000000"/>
                        </a:solidFill>
                        <a:effectLst/>
                        <a:latin typeface="Verdana" panose="020B0604030504040204" pitchFamily="34" charset="0"/>
                        <a:ea typeface="DejaVu Sans"/>
                        <a:cs typeface="Lohit Hindi"/>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St. Jacobsstraat 61 Utrecht.</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640709"/>
                  </a:ext>
                </a:extLst>
              </a:tr>
              <a:tr h="620663">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Uiterste datum indienen verzoeken om nadere inlichtingen aanmeldingsfase</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kern="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kern="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februari 2025, 23:59 uur </a:t>
                      </a:r>
                      <a:endParaRPr lang="nl-NL" sz="1400" kern="1200" dirty="0">
                        <a:solidFill>
                          <a:srgbClr val="000000"/>
                        </a:solidFill>
                        <a:effectLst/>
                        <a:latin typeface="Verdana" panose="020B0604030504040204" pitchFamily="34" charset="0"/>
                        <a:ea typeface="DejaVu San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523693"/>
                  </a:ext>
                </a:extLst>
              </a:tr>
              <a:tr h="329873">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Publicatie Nota van Inlichtingen aanmeldingsfase  </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 februari 2025</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4762083"/>
                  </a:ext>
                </a:extLst>
              </a:tr>
              <a:tr h="329873">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Sluitingsdatum indienen aanmelding</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24 maart 2025, 10.00 uur</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212424"/>
                  </a:ext>
                </a:extLst>
              </a:tr>
              <a:tr h="701212">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Mededeling selectiebeslissing &amp; beroepsperiode tegen selectiebeslissing </a:t>
                      </a: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(7 kalenderdagen)</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 april 2025</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516459"/>
                  </a:ext>
                </a:extLst>
              </a:tr>
              <a:tr h="329873">
                <a:tc>
                  <a:txBody>
                    <a:bodyPr/>
                    <a:lstStyle/>
                    <a:p>
                      <a:pPr fontAlgn="auto">
                        <a:lnSpc>
                          <a:spcPts val="1200"/>
                        </a:lnSpc>
                      </a:pPr>
                      <a:endPar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fontAlgn="auto">
                        <a:lnSpc>
                          <a:spcPts val="1200"/>
                        </a:lnSpc>
                      </a:pPr>
                      <a:r>
                        <a:rPr lang="nl-NL" sz="14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Versturen uitnodiging tot inschrijving</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fontAlgn="auto">
                        <a:lnSpc>
                          <a:spcPts val="1200"/>
                        </a:lnSpc>
                      </a:pPr>
                      <a:endPar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auto">
                        <a:lnSpc>
                          <a:spcPts val="1200"/>
                        </a:lnSpc>
                      </a:pPr>
                      <a:r>
                        <a:rPr lang="nl-NL"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25 april 2025</a:t>
                      </a:r>
                      <a:endParaRPr lang="nl-NL" sz="1600" dirty="0">
                        <a:solidFill>
                          <a:srgbClr val="000000"/>
                        </a:solidFill>
                        <a:effectLst/>
                        <a:latin typeface="Verdana" panose="020B0604030504040204" pitchFamily="34" charset="0"/>
                        <a:ea typeface="DejaVu Sans"/>
                        <a:cs typeface="Lohit Hind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896222"/>
                  </a:ext>
                </a:extLst>
              </a:tr>
            </a:tbl>
          </a:graphicData>
        </a:graphic>
      </p:graphicFrame>
    </p:spTree>
    <p:extLst>
      <p:ext uri="{BB962C8B-B14F-4D97-AF65-F5344CB8AC3E}">
        <p14:creationId xmlns:p14="http://schemas.microsoft.com/office/powerpoint/2010/main" val="280955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50660" y="1135541"/>
            <a:ext cx="10923588" cy="949823"/>
          </a:xfrm>
        </p:spPr>
        <p:txBody>
          <a:bodyPr>
            <a:normAutofit fontScale="90000"/>
          </a:bodyPr>
          <a:lstStyle/>
          <a:p>
            <a:r>
              <a:rPr lang="nl-NL" sz="4000" dirty="0">
                <a:solidFill>
                  <a:schemeClr val="bg2">
                    <a:lumMod val="50000"/>
                  </a:schemeClr>
                </a:solidFill>
                <a:latin typeface="+mn-lt"/>
                <a:ea typeface="Verdana"/>
              </a:rPr>
              <a:t>Contractteam en rollen</a:t>
            </a:r>
            <a:br>
              <a:rPr lang="nl-NL" dirty="0">
                <a:ea typeface="Verdana"/>
              </a:rPr>
            </a:br>
            <a:endParaRPr lang="nl-NL" dirty="0"/>
          </a:p>
        </p:txBody>
      </p:sp>
      <p:sp>
        <p:nvSpPr>
          <p:cNvPr id="2" name="Tijdelijke aanduiding voor inhoud 1"/>
          <p:cNvSpPr>
            <a:spLocks noGrp="1"/>
          </p:cNvSpPr>
          <p:nvPr>
            <p:ph idx="1"/>
          </p:nvPr>
        </p:nvSpPr>
        <p:spPr>
          <a:xfrm>
            <a:off x="635000" y="1770611"/>
            <a:ext cx="5141686" cy="4896196"/>
          </a:xfrm>
        </p:spPr>
        <p:txBody>
          <a:bodyPr>
            <a:noAutofit/>
          </a:bodyPr>
          <a:lstStyle/>
          <a:p>
            <a:pPr marL="0" indent="0">
              <a:buNone/>
            </a:pPr>
            <a:endParaRPr lang="nl-NL" sz="1800" b="1" dirty="0">
              <a:latin typeface="Verdana" panose="020B0604030504040204" pitchFamily="34" charset="0"/>
              <a:ea typeface="Times New Roman" panose="02020603050405020304" pitchFamily="18" charset="0"/>
            </a:endParaRPr>
          </a:p>
          <a:p>
            <a:pPr>
              <a:buFont typeface="Arial" panose="020B0604020202020204" pitchFamily="34" charset="0"/>
              <a:buChar char="•"/>
            </a:pPr>
            <a:r>
              <a:rPr lang="nl-NL" sz="1800" dirty="0">
                <a:ea typeface="Verdana" panose="020B0604030504040204" pitchFamily="34" charset="0"/>
              </a:rPr>
              <a:t>Objectmanager</a:t>
            </a:r>
          </a:p>
          <a:p>
            <a:pPr>
              <a:buFont typeface="Arial" panose="020B0604020202020204" pitchFamily="34" charset="0"/>
              <a:buChar char="•"/>
            </a:pPr>
            <a:r>
              <a:rPr lang="nl-NL" sz="1800" dirty="0">
                <a:ea typeface="Verdana" panose="020B0604030504040204" pitchFamily="34" charset="0"/>
              </a:rPr>
              <a:t>Contractbeheerteam CB – TCB – ACB</a:t>
            </a:r>
          </a:p>
          <a:p>
            <a:pPr>
              <a:buFont typeface="Arial" panose="020B0604020202020204" pitchFamily="34" charset="0"/>
              <a:buChar char="•"/>
            </a:pPr>
            <a:r>
              <a:rPr lang="nl-NL" sz="1800" dirty="0">
                <a:ea typeface="Verdana" panose="020B0604030504040204" pitchFamily="34" charset="0"/>
              </a:rPr>
              <a:t>Contractmanager</a:t>
            </a:r>
          </a:p>
          <a:p>
            <a:pPr>
              <a:buFont typeface="Arial" panose="020B0604020202020204" pitchFamily="34" charset="0"/>
              <a:buChar char="•"/>
            </a:pPr>
            <a:r>
              <a:rPr lang="nl-NL" sz="1800" dirty="0">
                <a:ea typeface="Verdana" panose="020B0604030504040204" pitchFamily="34" charset="0"/>
              </a:rPr>
              <a:t>Assetmanager</a:t>
            </a:r>
          </a:p>
          <a:p>
            <a:pPr>
              <a:buFont typeface="Arial" panose="020B0604020202020204" pitchFamily="34" charset="0"/>
              <a:buChar char="•"/>
            </a:pPr>
            <a:r>
              <a:rPr lang="nl-NL" sz="1800" dirty="0">
                <a:ea typeface="Verdana" panose="020B0604030504040204" pitchFamily="34" charset="0"/>
              </a:rPr>
              <a:t>Gedelegeerd opdrachtgever</a:t>
            </a:r>
          </a:p>
          <a:p>
            <a:pPr>
              <a:buFont typeface="Arial" panose="020B0604020202020204" pitchFamily="34" charset="0"/>
              <a:buChar char="•"/>
            </a:pPr>
            <a:r>
              <a:rPr lang="nl-NL" sz="1800" dirty="0">
                <a:ea typeface="Verdana" panose="020B0604030504040204" pitchFamily="34" charset="0"/>
              </a:rPr>
              <a:t>Doelmatigheid</a:t>
            </a:r>
          </a:p>
          <a:p>
            <a:pPr>
              <a:buFont typeface="Arial" panose="020B0604020202020204" pitchFamily="34" charset="0"/>
              <a:buChar char="•"/>
            </a:pPr>
            <a:r>
              <a:rPr lang="nl-NL" sz="1800" dirty="0">
                <a:ea typeface="Verdana" panose="020B0604030504040204" pitchFamily="34" charset="0"/>
              </a:rPr>
              <a:t>Rechtmatigheid</a:t>
            </a:r>
          </a:p>
          <a:p>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0" indent="0">
              <a:buNone/>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3" name="Afbeelding 2">
            <a:extLst>
              <a:ext uri="{FF2B5EF4-FFF2-40B4-BE49-F238E27FC236}">
                <a16:creationId xmlns:a16="http://schemas.microsoft.com/office/drawing/2014/main" id="{21075D1E-233F-DB28-6FC4-7BE9BCA348FC}"/>
              </a:ext>
            </a:extLst>
          </p:cNvPr>
          <p:cNvPicPr>
            <a:picLocks noChangeAspect="1"/>
          </p:cNvPicPr>
          <p:nvPr/>
        </p:nvPicPr>
        <p:blipFill rotWithShape="1">
          <a:blip r:embed="rId3"/>
          <a:srcRect l="9430" t="5916" r="15344" b="3026"/>
          <a:stretch/>
        </p:blipFill>
        <p:spPr>
          <a:xfrm>
            <a:off x="7271656" y="1770611"/>
            <a:ext cx="4300765" cy="3759332"/>
          </a:xfrm>
          <a:prstGeom prst="rect">
            <a:avLst/>
          </a:prstGeom>
        </p:spPr>
      </p:pic>
    </p:spTree>
    <p:extLst>
      <p:ext uri="{BB962C8B-B14F-4D97-AF65-F5344CB8AC3E}">
        <p14:creationId xmlns:p14="http://schemas.microsoft.com/office/powerpoint/2010/main" val="339286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50660" y="1135541"/>
            <a:ext cx="10923588" cy="949823"/>
          </a:xfrm>
        </p:spPr>
        <p:txBody>
          <a:bodyPr>
            <a:normAutofit fontScale="90000"/>
          </a:bodyPr>
          <a:lstStyle/>
          <a:p>
            <a:r>
              <a:rPr lang="nl-NL" sz="4000" dirty="0">
                <a:solidFill>
                  <a:schemeClr val="bg2">
                    <a:lumMod val="50000"/>
                  </a:schemeClr>
                </a:solidFill>
                <a:latin typeface="+mn-lt"/>
                <a:ea typeface="Verdana"/>
              </a:rPr>
              <a:t>Systeemgerichte contractbeheersing</a:t>
            </a:r>
            <a:br>
              <a:rPr lang="nl-NL" dirty="0">
                <a:ea typeface="Verdana"/>
              </a:rPr>
            </a:br>
            <a:endParaRPr lang="nl-NL" dirty="0"/>
          </a:p>
        </p:txBody>
      </p:sp>
      <p:sp>
        <p:nvSpPr>
          <p:cNvPr id="2" name="Tijdelijke aanduiding voor inhoud 1"/>
          <p:cNvSpPr>
            <a:spLocks noGrp="1"/>
          </p:cNvSpPr>
          <p:nvPr>
            <p:ph idx="1"/>
          </p:nvPr>
        </p:nvSpPr>
        <p:spPr>
          <a:xfrm>
            <a:off x="635000" y="1770611"/>
            <a:ext cx="10923588" cy="4896196"/>
          </a:xfrm>
        </p:spPr>
        <p:txBody>
          <a:bodyPr>
            <a:noAutofit/>
          </a:bodyPr>
          <a:lstStyle/>
          <a:p>
            <a:pPr marL="0" indent="0">
              <a:buNone/>
            </a:pPr>
            <a:endParaRPr lang="nl-NL" sz="1800" b="1" dirty="0">
              <a:latin typeface="Verdana" panose="020B0604030504040204" pitchFamily="34" charset="0"/>
              <a:ea typeface="Times New Roman" panose="02020603050405020304" pitchFamily="18" charset="0"/>
            </a:endParaRPr>
          </a:p>
          <a:p>
            <a:pPr>
              <a:buFont typeface="Arial" panose="020B0604020202020204" pitchFamily="34" charset="0"/>
              <a:buChar char="•"/>
            </a:pPr>
            <a:r>
              <a:rPr lang="nl-NL" sz="1800" dirty="0">
                <a:ea typeface="Times New Roman" panose="02020603050405020304" pitchFamily="18" charset="0"/>
              </a:rPr>
              <a:t>Standaard binnen Rijksvastgoedbedrijf</a:t>
            </a:r>
          </a:p>
          <a:p>
            <a:pPr>
              <a:buFont typeface="Arial" panose="020B0604020202020204" pitchFamily="34" charset="0"/>
              <a:buChar char="•"/>
            </a:pPr>
            <a:r>
              <a:rPr lang="nl-NL" sz="1800" dirty="0">
                <a:ea typeface="Times New Roman" panose="02020603050405020304" pitchFamily="18" charset="0"/>
              </a:rPr>
              <a:t>Kwaliteitsbewaking van geleverde dienstverlening</a:t>
            </a:r>
          </a:p>
          <a:p>
            <a:pPr>
              <a:buFont typeface="Arial" panose="020B0604020202020204" pitchFamily="34" charset="0"/>
              <a:buChar char="•"/>
            </a:pPr>
            <a:r>
              <a:rPr lang="nl-NL" sz="1800" dirty="0">
                <a:ea typeface="Times New Roman" panose="02020603050405020304" pitchFamily="18" charset="0"/>
              </a:rPr>
              <a:t>Kwaliteitsmanagementsysteem</a:t>
            </a:r>
          </a:p>
          <a:p>
            <a:pPr>
              <a:buFont typeface="Arial" panose="020B0604020202020204" pitchFamily="34" charset="0"/>
              <a:buChar char="•"/>
            </a:pPr>
            <a:r>
              <a:rPr lang="nl-NL" sz="1800" dirty="0">
                <a:ea typeface="Times New Roman" panose="02020603050405020304" pitchFamily="18" charset="0"/>
              </a:rPr>
              <a:t>ISO 9001</a:t>
            </a:r>
          </a:p>
          <a:p>
            <a:pPr>
              <a:buFont typeface="Arial" panose="020B0604020202020204" pitchFamily="34" charset="0"/>
              <a:buChar char="•"/>
            </a:pPr>
            <a:r>
              <a:rPr lang="nl-NL" sz="1800" dirty="0">
                <a:ea typeface="Times New Roman" panose="02020603050405020304" pitchFamily="18" charset="0"/>
              </a:rPr>
              <a:t>Risicogestuurd</a:t>
            </a:r>
          </a:p>
          <a:p>
            <a:pPr>
              <a:buFont typeface="Arial" panose="020B0604020202020204" pitchFamily="34" charset="0"/>
              <a:buChar char="•"/>
            </a:pPr>
            <a:r>
              <a:rPr lang="nl-NL" sz="1800" dirty="0">
                <a:ea typeface="Times New Roman" panose="02020603050405020304" pitchFamily="18" charset="0"/>
              </a:rPr>
              <a:t>PDCA – continu verbeteren</a:t>
            </a:r>
          </a:p>
          <a:p>
            <a:pPr>
              <a:buFont typeface="Arial" panose="020B0604020202020204" pitchFamily="34" charset="0"/>
              <a:buChar char="•"/>
            </a:pPr>
            <a:r>
              <a:rPr lang="nl-NL" sz="1800" dirty="0">
                <a:ea typeface="Times New Roman" panose="02020603050405020304" pitchFamily="18" charset="0"/>
              </a:rPr>
              <a:t>Kwaliteitsplan</a:t>
            </a:r>
          </a:p>
          <a:p>
            <a:pPr marL="0" indent="0">
              <a:buNone/>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3" name="Afbeelding 2">
            <a:extLst>
              <a:ext uri="{FF2B5EF4-FFF2-40B4-BE49-F238E27FC236}">
                <a16:creationId xmlns:a16="http://schemas.microsoft.com/office/drawing/2014/main" id="{A59ECCCD-DDE2-7824-E67A-F689B120ECB8}"/>
              </a:ext>
            </a:extLst>
          </p:cNvPr>
          <p:cNvPicPr>
            <a:picLocks noChangeAspect="1"/>
          </p:cNvPicPr>
          <p:nvPr/>
        </p:nvPicPr>
        <p:blipFill>
          <a:blip r:embed="rId3"/>
          <a:stretch>
            <a:fillRect/>
          </a:stretch>
        </p:blipFill>
        <p:spPr>
          <a:xfrm>
            <a:off x="5304744" y="2923523"/>
            <a:ext cx="5762625" cy="2905125"/>
          </a:xfrm>
          <a:prstGeom prst="rect">
            <a:avLst/>
          </a:prstGeom>
        </p:spPr>
      </p:pic>
    </p:spTree>
    <p:extLst>
      <p:ext uri="{BB962C8B-B14F-4D97-AF65-F5344CB8AC3E}">
        <p14:creationId xmlns:p14="http://schemas.microsoft.com/office/powerpoint/2010/main" val="3724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50660" y="1135541"/>
            <a:ext cx="10923588" cy="949823"/>
          </a:xfrm>
        </p:spPr>
        <p:txBody>
          <a:bodyPr>
            <a:normAutofit fontScale="90000"/>
          </a:bodyPr>
          <a:lstStyle/>
          <a:p>
            <a:r>
              <a:rPr lang="nl-NL" sz="4000" dirty="0">
                <a:solidFill>
                  <a:schemeClr val="bg2">
                    <a:lumMod val="50000"/>
                  </a:schemeClr>
                </a:solidFill>
                <a:latin typeface="+mn-lt"/>
                <a:ea typeface="Verdana"/>
              </a:rPr>
              <a:t>Kritische succesfactoren</a:t>
            </a:r>
            <a:br>
              <a:rPr lang="nl-NL" dirty="0">
                <a:ea typeface="Verdana"/>
              </a:rPr>
            </a:br>
            <a:endParaRPr lang="nl-NL" dirty="0"/>
          </a:p>
        </p:txBody>
      </p:sp>
      <p:sp>
        <p:nvSpPr>
          <p:cNvPr id="2" name="Tijdelijke aanduiding voor inhoud 1"/>
          <p:cNvSpPr>
            <a:spLocks noGrp="1"/>
          </p:cNvSpPr>
          <p:nvPr>
            <p:ph idx="1"/>
          </p:nvPr>
        </p:nvSpPr>
        <p:spPr>
          <a:xfrm>
            <a:off x="635000" y="1770611"/>
            <a:ext cx="10923588" cy="4896196"/>
          </a:xfrm>
        </p:spPr>
        <p:txBody>
          <a:bodyPr>
            <a:noAutofit/>
          </a:bodyPr>
          <a:lstStyle/>
          <a:p>
            <a:pPr marL="0" indent="0">
              <a:buNone/>
            </a:pPr>
            <a:endParaRPr lang="nl-NL" sz="1800" b="1" dirty="0">
              <a:latin typeface="Verdana" panose="020B0604030504040204" pitchFamily="34" charset="0"/>
              <a:ea typeface="Times New Roman" panose="02020603050405020304" pitchFamily="18" charset="0"/>
            </a:endParaRPr>
          </a:p>
          <a:p>
            <a:pPr>
              <a:buFont typeface="Arial" panose="020B0604020202020204" pitchFamily="34" charset="0"/>
              <a:buChar char="•"/>
            </a:pPr>
            <a:r>
              <a:rPr lang="nl-NL" sz="1800" dirty="0">
                <a:ea typeface="Times New Roman" panose="02020603050405020304" pitchFamily="18" charset="0"/>
              </a:rPr>
              <a:t>Bepalend voor het vooraf gestelde resultaat</a:t>
            </a:r>
          </a:p>
          <a:p>
            <a:pPr>
              <a:buFont typeface="Arial" panose="020B0604020202020204" pitchFamily="34" charset="0"/>
              <a:buChar char="•"/>
            </a:pPr>
            <a:r>
              <a:rPr lang="nl-NL" sz="1800" dirty="0">
                <a:ea typeface="Times New Roman" panose="02020603050405020304" pitchFamily="18" charset="0"/>
              </a:rPr>
              <a:t>OEK.26 heeft 7 hoofd </a:t>
            </a:r>
            <a:r>
              <a:rPr lang="nl-NL" sz="1800" dirty="0" err="1">
                <a:ea typeface="Times New Roman" panose="02020603050405020304" pitchFamily="18" charset="0"/>
              </a:rPr>
              <a:t>KSF’en</a:t>
            </a:r>
            <a:endParaRPr lang="nl-NL" sz="1800" dirty="0">
              <a:ea typeface="Times New Roman" panose="02020603050405020304" pitchFamily="18" charset="0"/>
            </a:endParaRPr>
          </a:p>
          <a:p>
            <a:pPr>
              <a:buFont typeface="Arial" panose="020B0604020202020204" pitchFamily="34" charset="0"/>
              <a:buChar char="•"/>
            </a:pPr>
            <a:r>
              <a:rPr lang="nl-NL" sz="1800" dirty="0">
                <a:ea typeface="Times New Roman" panose="02020603050405020304" pitchFamily="18" charset="0"/>
              </a:rPr>
              <a:t>Hieraan zijn </a:t>
            </a:r>
            <a:r>
              <a:rPr lang="nl-NL" sz="1800" dirty="0" err="1">
                <a:ea typeface="Times New Roman" panose="02020603050405020304" pitchFamily="18" charset="0"/>
              </a:rPr>
              <a:t>KPI’s</a:t>
            </a:r>
            <a:r>
              <a:rPr lang="nl-NL" sz="1800" dirty="0">
                <a:ea typeface="Times New Roman" panose="02020603050405020304" pitchFamily="18" charset="0"/>
              </a:rPr>
              <a:t> gekoppeld om het meetbaar te maken</a:t>
            </a:r>
          </a:p>
          <a:p>
            <a:pPr>
              <a:buFont typeface="Arial" panose="020B0604020202020204" pitchFamily="34" charset="0"/>
              <a:buChar char="•"/>
            </a:pPr>
            <a:r>
              <a:rPr lang="nl-NL" sz="1800" dirty="0">
                <a:ea typeface="Times New Roman" panose="02020603050405020304" pitchFamily="18" charset="0"/>
              </a:rPr>
              <a:t>Niet voldoen kan resulteren in kortingen</a:t>
            </a:r>
          </a:p>
          <a:p>
            <a:pPr>
              <a:buFont typeface="Arial" panose="020B0604020202020204" pitchFamily="34" charset="0"/>
              <a:buChar char="•"/>
            </a:pPr>
            <a:r>
              <a:rPr lang="nl-NL" sz="1800" dirty="0">
                <a:ea typeface="Times New Roman" panose="02020603050405020304" pitchFamily="18" charset="0"/>
              </a:rPr>
              <a:t>Risicodossier is gekoppeld aan de </a:t>
            </a:r>
            <a:r>
              <a:rPr lang="nl-NL" sz="1800" dirty="0" err="1">
                <a:ea typeface="Times New Roman" panose="02020603050405020304" pitchFamily="18" charset="0"/>
              </a:rPr>
              <a:t>KSF’en</a:t>
            </a:r>
            <a:endParaRPr lang="nl-NL" sz="1800" dirty="0">
              <a:ea typeface="Times New Roman" panose="02020603050405020304" pitchFamily="18" charset="0"/>
            </a:endParaRPr>
          </a:p>
          <a:p>
            <a:pPr marL="0" indent="0">
              <a:buNone/>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3" name="Afbeelding 2">
            <a:extLst>
              <a:ext uri="{FF2B5EF4-FFF2-40B4-BE49-F238E27FC236}">
                <a16:creationId xmlns:a16="http://schemas.microsoft.com/office/drawing/2014/main" id="{C4DC92D0-8F86-7C8A-83B9-44B8128CD667}"/>
              </a:ext>
            </a:extLst>
          </p:cNvPr>
          <p:cNvPicPr>
            <a:picLocks noChangeAspect="1"/>
          </p:cNvPicPr>
          <p:nvPr/>
        </p:nvPicPr>
        <p:blipFill>
          <a:blip r:embed="rId3"/>
          <a:stretch>
            <a:fillRect/>
          </a:stretch>
        </p:blipFill>
        <p:spPr>
          <a:xfrm>
            <a:off x="7585075" y="2085364"/>
            <a:ext cx="4058296" cy="3488122"/>
          </a:xfrm>
          <a:prstGeom prst="rect">
            <a:avLst/>
          </a:prstGeom>
        </p:spPr>
      </p:pic>
    </p:spTree>
    <p:extLst>
      <p:ext uri="{BB962C8B-B14F-4D97-AF65-F5344CB8AC3E}">
        <p14:creationId xmlns:p14="http://schemas.microsoft.com/office/powerpoint/2010/main" val="319680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441A28-6B3C-C063-3DF6-05023FC94154}"/>
              </a:ext>
            </a:extLst>
          </p:cNvPr>
          <p:cNvPicPr>
            <a:picLocks noChangeAspect="1"/>
          </p:cNvPicPr>
          <p:nvPr/>
        </p:nvPicPr>
        <p:blipFill>
          <a:blip r:embed="rId3"/>
          <a:stretch>
            <a:fillRect/>
          </a:stretch>
        </p:blipFill>
        <p:spPr>
          <a:xfrm>
            <a:off x="8407020" y="826264"/>
            <a:ext cx="3784979" cy="5547240"/>
          </a:xfrm>
          <a:prstGeom prst="rect">
            <a:avLst/>
          </a:prstGeom>
        </p:spPr>
      </p:pic>
      <p:sp>
        <p:nvSpPr>
          <p:cNvPr id="7" name="Titel 6"/>
          <p:cNvSpPr>
            <a:spLocks noGrp="1"/>
          </p:cNvSpPr>
          <p:nvPr>
            <p:ph type="title"/>
          </p:nvPr>
        </p:nvSpPr>
        <p:spPr>
          <a:xfrm>
            <a:off x="864308" y="809917"/>
            <a:ext cx="10923588" cy="949823"/>
          </a:xfrm>
        </p:spPr>
        <p:txBody>
          <a:bodyPr>
            <a:normAutofit fontScale="90000"/>
          </a:bodyPr>
          <a:lstStyle/>
          <a:p>
            <a:r>
              <a:rPr lang="nl-NL" sz="4000" dirty="0">
                <a:solidFill>
                  <a:schemeClr val="bg2">
                    <a:lumMod val="50000"/>
                  </a:schemeClr>
                </a:solidFill>
                <a:latin typeface="+mn-lt"/>
                <a:ea typeface="Verdana"/>
              </a:rPr>
              <a:t>Open boek principe</a:t>
            </a:r>
            <a:br>
              <a:rPr lang="nl-NL" dirty="0">
                <a:ea typeface="Verdana"/>
              </a:rPr>
            </a:br>
            <a:endParaRPr lang="nl-NL" dirty="0"/>
          </a:p>
        </p:txBody>
      </p:sp>
      <p:sp>
        <p:nvSpPr>
          <p:cNvPr id="2" name="Tijdelijke aanduiding voor inhoud 1"/>
          <p:cNvSpPr>
            <a:spLocks noGrp="1"/>
          </p:cNvSpPr>
          <p:nvPr>
            <p:ph idx="1"/>
          </p:nvPr>
        </p:nvSpPr>
        <p:spPr>
          <a:xfrm>
            <a:off x="635001" y="1770611"/>
            <a:ext cx="7772020" cy="4896196"/>
          </a:xfrm>
        </p:spPr>
        <p:txBody>
          <a:bodyPr>
            <a:noAutofit/>
          </a:bodyPr>
          <a:lstStyle/>
          <a:p>
            <a:pPr marL="0" indent="0">
              <a:buNone/>
            </a:pPr>
            <a:endParaRPr lang="nl-NL" sz="1800" b="1" dirty="0">
              <a:latin typeface="Verdana" panose="020B0604030504040204" pitchFamily="34" charset="0"/>
              <a:ea typeface="Times New Roman" panose="02020603050405020304" pitchFamily="18" charset="0"/>
            </a:endParaRPr>
          </a:p>
          <a:p>
            <a:pPr>
              <a:buFont typeface="Arial" panose="020B0604020202020204" pitchFamily="34" charset="0"/>
              <a:buChar char="•"/>
            </a:pPr>
            <a:r>
              <a:rPr lang="nl-NL" sz="1800" dirty="0">
                <a:ea typeface="Times New Roman" panose="02020603050405020304" pitchFamily="18" charset="0"/>
              </a:rPr>
              <a:t>Continu verbeteren en evaluatie contracten</a:t>
            </a:r>
          </a:p>
          <a:p>
            <a:pPr>
              <a:buFont typeface="Arial" panose="020B0604020202020204" pitchFamily="34" charset="0"/>
              <a:buChar char="•"/>
            </a:pPr>
            <a:r>
              <a:rPr lang="nl-NL" sz="1800" dirty="0">
                <a:ea typeface="Times New Roman" panose="02020603050405020304" pitchFamily="18" charset="0"/>
              </a:rPr>
              <a:t>Huidige contracten geschreven op “alles vastleggen” -&gt; keurslijf</a:t>
            </a:r>
          </a:p>
          <a:p>
            <a:pPr>
              <a:buFont typeface="Arial" panose="020B0604020202020204" pitchFamily="34" charset="0"/>
              <a:buChar char="•"/>
            </a:pPr>
            <a:r>
              <a:rPr lang="nl-NL" sz="1800" dirty="0">
                <a:ea typeface="Times New Roman" panose="02020603050405020304" pitchFamily="18" charset="0"/>
              </a:rPr>
              <a:t>Lastig pakket voor opdrachtnemer</a:t>
            </a:r>
          </a:p>
          <a:p>
            <a:pPr>
              <a:buFont typeface="Arial" panose="020B0604020202020204" pitchFamily="34" charset="0"/>
              <a:buChar char="•"/>
            </a:pPr>
            <a:r>
              <a:rPr lang="nl-NL" sz="1800" dirty="0">
                <a:ea typeface="Times New Roman" panose="02020603050405020304" pitchFamily="18" charset="0"/>
              </a:rPr>
              <a:t>Marktvisie RVB – Samenwerken op basis van vertrouwen</a:t>
            </a:r>
          </a:p>
          <a:p>
            <a:pPr>
              <a:buFont typeface="Arial" panose="020B0604020202020204" pitchFamily="34" charset="0"/>
              <a:buChar char="•"/>
            </a:pPr>
            <a:r>
              <a:rPr lang="nl-NL" sz="1800" dirty="0">
                <a:ea typeface="Times New Roman" panose="02020603050405020304" pitchFamily="18" charset="0"/>
              </a:rPr>
              <a:t>Kernwaarden Doelmatigheid, Integer, Transparant en Betrouwbaar</a:t>
            </a:r>
          </a:p>
          <a:p>
            <a:r>
              <a:rPr lang="nl-NL" sz="1800" dirty="0">
                <a:ea typeface="Times New Roman" panose="02020603050405020304" pitchFamily="18" charset="0"/>
              </a:rPr>
              <a:t>Open boek principe</a:t>
            </a:r>
          </a:p>
          <a:p>
            <a:pPr lvl="1"/>
            <a:r>
              <a:rPr lang="nl-NL" sz="1800" dirty="0">
                <a:ea typeface="Times New Roman" panose="02020603050405020304" pitchFamily="18" charset="0"/>
              </a:rPr>
              <a:t>Interne tarieven</a:t>
            </a:r>
          </a:p>
          <a:p>
            <a:pPr lvl="1"/>
            <a:r>
              <a:rPr lang="nl-NL" sz="1800" dirty="0">
                <a:ea typeface="Times New Roman" panose="02020603050405020304" pitchFamily="18" charset="0"/>
              </a:rPr>
              <a:t>Opvoeren van algemene kosten</a:t>
            </a:r>
          </a:p>
          <a:p>
            <a:pPr lvl="1"/>
            <a:r>
              <a:rPr lang="nl-NL" sz="1800" dirty="0">
                <a:ea typeface="Times New Roman" panose="02020603050405020304" pitchFamily="18" charset="0"/>
              </a:rPr>
              <a:t>Vast winstpercentage</a:t>
            </a:r>
          </a:p>
          <a:p>
            <a:pPr marL="313200" lvl="1" indent="0">
              <a:buNone/>
            </a:pPr>
            <a:br>
              <a:rPr lang="nl-NL" sz="1800" dirty="0"/>
            </a:br>
            <a:r>
              <a:rPr lang="nl-NL" sz="1800"/>
              <a:t>Transparantie </a:t>
            </a:r>
            <a:r>
              <a:rPr lang="nl-NL" sz="1800" dirty="0"/>
              <a:t>als basis, samenwerking </a:t>
            </a:r>
            <a:r>
              <a:rPr lang="nl-NL" sz="1800"/>
              <a:t>als kracht.</a:t>
            </a:r>
            <a:endParaRPr lang="nl-NL" sz="1800" dirty="0"/>
          </a:p>
          <a:p>
            <a:pPr marL="0" indent="0">
              <a:buNone/>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spTree>
    <p:extLst>
      <p:ext uri="{BB962C8B-B14F-4D97-AF65-F5344CB8AC3E}">
        <p14:creationId xmlns:p14="http://schemas.microsoft.com/office/powerpoint/2010/main" val="60514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Lettertype, kunst, ontwerp&#10;&#10;Automatisch gegenereerde beschrijving">
            <a:extLst>
              <a:ext uri="{FF2B5EF4-FFF2-40B4-BE49-F238E27FC236}">
                <a16:creationId xmlns:a16="http://schemas.microsoft.com/office/drawing/2014/main" id="{1C30F006-5927-AD49-E04B-01D1A8597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9960" y="2002336"/>
            <a:ext cx="5005389" cy="4311869"/>
          </a:xfrm>
        </p:spPr>
      </p:pic>
      <p:sp>
        <p:nvSpPr>
          <p:cNvPr id="3" name="Tijdelijke aanduiding voor dianummer 2">
            <a:extLst>
              <a:ext uri="{FF2B5EF4-FFF2-40B4-BE49-F238E27FC236}">
                <a16:creationId xmlns:a16="http://schemas.microsoft.com/office/drawing/2014/main" id="{1654CAA8-78F5-53CA-BA87-C8CDD89AB267}"/>
              </a:ext>
            </a:extLst>
          </p:cNvPr>
          <p:cNvSpPr>
            <a:spLocks noGrp="1"/>
          </p:cNvSpPr>
          <p:nvPr>
            <p:ph type="sldNum" sz="quarter" idx="12"/>
          </p:nvPr>
        </p:nvSpPr>
        <p:spPr/>
        <p:txBody>
          <a:bodyPr/>
          <a:lstStyle/>
          <a:p>
            <a:fld id="{10A0A6AF-03C5-477E-939A-E28F7E7F05EA}" type="slidenum">
              <a:rPr lang="nl-NL" smtClean="0"/>
              <a:pPr/>
              <a:t>15</a:t>
            </a:fld>
            <a:endParaRPr lang="nl-NL" dirty="0"/>
          </a:p>
        </p:txBody>
      </p:sp>
      <p:sp>
        <p:nvSpPr>
          <p:cNvPr id="4" name="Titel 3">
            <a:extLst>
              <a:ext uri="{FF2B5EF4-FFF2-40B4-BE49-F238E27FC236}">
                <a16:creationId xmlns:a16="http://schemas.microsoft.com/office/drawing/2014/main" id="{D95E05A7-9D03-873F-F053-2D78C7F1B06F}"/>
              </a:ext>
            </a:extLst>
          </p:cNvPr>
          <p:cNvSpPr>
            <a:spLocks noGrp="1"/>
          </p:cNvSpPr>
          <p:nvPr>
            <p:ph type="title"/>
          </p:nvPr>
        </p:nvSpPr>
        <p:spPr/>
        <p:txBody>
          <a:bodyPr>
            <a:normAutofit/>
          </a:bodyPr>
          <a:lstStyle/>
          <a:p>
            <a:r>
              <a:rPr lang="nl-NL" dirty="0">
                <a:latin typeface="+mn-lt"/>
              </a:rPr>
              <a:t>Kwaliteit</a:t>
            </a:r>
          </a:p>
        </p:txBody>
      </p:sp>
    </p:spTree>
    <p:extLst>
      <p:ext uri="{BB962C8B-B14F-4D97-AF65-F5344CB8AC3E}">
        <p14:creationId xmlns:p14="http://schemas.microsoft.com/office/powerpoint/2010/main" val="216292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11731" y="859810"/>
            <a:ext cx="10923588" cy="1101996"/>
          </a:xfrm>
        </p:spPr>
        <p:txBody>
          <a:bodyPr>
            <a:normAutofit/>
          </a:bodyPr>
          <a:lstStyle/>
          <a:p>
            <a:r>
              <a:rPr lang="nl-NL" dirty="0">
                <a:latin typeface="+mn-lt"/>
              </a:rPr>
              <a:t>Kwaliteit van de inschrijving</a:t>
            </a:r>
            <a:br>
              <a:rPr lang="nl-NL" dirty="0">
                <a:ea typeface="Verdana"/>
              </a:rPr>
            </a:br>
            <a:endParaRPr lang="nl-NL" dirty="0"/>
          </a:p>
        </p:txBody>
      </p:sp>
      <p:sp>
        <p:nvSpPr>
          <p:cNvPr id="2" name="Tijdelijke aanduiding voor inhoud 1"/>
          <p:cNvSpPr>
            <a:spLocks noGrp="1"/>
          </p:cNvSpPr>
          <p:nvPr>
            <p:ph idx="1"/>
          </p:nvPr>
        </p:nvSpPr>
        <p:spPr>
          <a:xfrm>
            <a:off x="635000" y="1770611"/>
            <a:ext cx="10923588" cy="4896196"/>
          </a:xfrm>
        </p:spPr>
        <p:txBody>
          <a:bodyPr vert="horz" lIns="0" tIns="0" rIns="0" bIns="0" numCol="1" spcCol="468000" rtlCol="0" anchor="t">
            <a:noAutofit/>
          </a:bodyPr>
          <a:lstStyle/>
          <a:p>
            <a:pPr marL="0" indent="0">
              <a:buNone/>
            </a:pPr>
            <a:endParaRPr lang="nl-NL" sz="1800" b="1" dirty="0">
              <a:latin typeface="Verdana" panose="020B0604030504040204" pitchFamily="34" charset="0"/>
              <a:ea typeface="Times New Roman" panose="02020603050405020304" pitchFamily="18" charset="0"/>
            </a:endParaRPr>
          </a:p>
          <a:p>
            <a:pPr marL="0" indent="0">
              <a:buNone/>
            </a:pPr>
            <a:r>
              <a:rPr lang="nl-NL" dirty="0">
                <a:ea typeface="Verdana"/>
              </a:rPr>
              <a:t>Plan van Aanpak:</a:t>
            </a:r>
          </a:p>
          <a:p>
            <a:pPr marL="316230" indent="-316230">
              <a:buFont typeface="Arial" panose="020B0604030504040204" pitchFamily="34" charset="0"/>
              <a:buChar char="•"/>
            </a:pPr>
            <a:r>
              <a:rPr lang="nl-NL" sz="1800" dirty="0">
                <a:solidFill>
                  <a:srgbClr val="040C28"/>
                </a:solidFill>
              </a:rPr>
              <a:t>Goed doordacht</a:t>
            </a:r>
            <a:endParaRPr lang="nl-NL" sz="1800" dirty="0">
              <a:solidFill>
                <a:srgbClr val="040C28"/>
              </a:solidFill>
              <a:ea typeface="Verdana"/>
            </a:endParaRPr>
          </a:p>
          <a:p>
            <a:pPr marL="316230" indent="-316230">
              <a:buFont typeface="Arial" panose="020B0604030504040204" pitchFamily="34" charset="0"/>
              <a:buChar char="•"/>
            </a:pPr>
            <a:r>
              <a:rPr lang="nl-NL" sz="1800" dirty="0">
                <a:solidFill>
                  <a:srgbClr val="040C28"/>
                </a:solidFill>
              </a:rPr>
              <a:t>Logische opbouw</a:t>
            </a:r>
            <a:r>
              <a:rPr lang="nl-NL" sz="1800" b="0" i="0" dirty="0">
                <a:solidFill>
                  <a:srgbClr val="040C28"/>
                </a:solidFill>
                <a:effectLst/>
              </a:rPr>
              <a:t>,</a:t>
            </a:r>
            <a:endParaRPr lang="nl-NL" sz="1800" b="0" i="0" dirty="0">
              <a:solidFill>
                <a:srgbClr val="040C28"/>
              </a:solidFill>
              <a:ea typeface="Verdana"/>
            </a:endParaRPr>
          </a:p>
          <a:p>
            <a:pPr marL="316230" indent="-316230">
              <a:buFont typeface="Arial" panose="020B0604030504040204" pitchFamily="34" charset="0"/>
              <a:buChar char="•"/>
            </a:pPr>
            <a:r>
              <a:rPr lang="nl-NL" sz="1800" dirty="0">
                <a:solidFill>
                  <a:srgbClr val="040C28"/>
                </a:solidFill>
                <a:ea typeface="Verdana"/>
              </a:rPr>
              <a:t>Met oog voor kwaliteit </a:t>
            </a:r>
          </a:p>
          <a:p>
            <a:pPr marL="316230" indent="-316230">
              <a:buFont typeface="Arial" panose="020B0604030504040204" pitchFamily="34" charset="0"/>
              <a:buChar char="•"/>
            </a:pPr>
            <a:r>
              <a:rPr lang="nl-NL" sz="1800" dirty="0">
                <a:solidFill>
                  <a:srgbClr val="040C28"/>
                </a:solidFill>
                <a:ea typeface="Verdana"/>
              </a:rPr>
              <a:t>Realistisch</a:t>
            </a:r>
          </a:p>
          <a:p>
            <a:pPr marL="316230" indent="-316230">
              <a:buFont typeface="Arial" panose="020B0604030504040204" pitchFamily="34" charset="0"/>
              <a:buChar char="•"/>
            </a:pPr>
            <a:r>
              <a:rPr lang="nl-NL" sz="1800" dirty="0">
                <a:solidFill>
                  <a:srgbClr val="040C28"/>
                </a:solidFill>
                <a:ea typeface="Verdana"/>
              </a:rPr>
              <a:t>Samenwerking  </a:t>
            </a:r>
          </a:p>
          <a:p>
            <a:pPr marL="316230" indent="-316230">
              <a:buFont typeface="Arial" panose="020B0604030504040204" pitchFamily="34" charset="0"/>
              <a:buChar char="•"/>
            </a:pPr>
            <a:r>
              <a:rPr lang="nl-NL" sz="1800" dirty="0">
                <a:solidFill>
                  <a:srgbClr val="040C28"/>
                </a:solidFill>
                <a:ea typeface="Verdana"/>
              </a:rPr>
              <a:t>De belangen van alle betrokken partijen</a:t>
            </a:r>
          </a:p>
          <a:p>
            <a:pPr marL="316230" indent="-316230">
              <a:buFont typeface="Arial" panose="020B0604030504040204" pitchFamily="34" charset="0"/>
              <a:buChar char="•"/>
            </a:pPr>
            <a:r>
              <a:rPr lang="nl-NL" sz="1800" dirty="0">
                <a:solidFill>
                  <a:srgbClr val="040C28"/>
                </a:solidFill>
                <a:ea typeface="Verdana"/>
              </a:rPr>
              <a:t>Het plan van aanpak vormt de basis voor het kwaliteitsplan. </a:t>
            </a:r>
            <a:endParaRPr lang="nl-NL" sz="1800" dirty="0"/>
          </a:p>
          <a:p>
            <a:pPr marL="0" indent="0">
              <a:buNone/>
            </a:pPr>
            <a:endParaRPr lang="nl-NL" sz="1800" dirty="0">
              <a:solidFill>
                <a:srgbClr val="040C28"/>
              </a:solidFill>
              <a:latin typeface="Verdana" panose="020B0604030504040204" pitchFamily="34" charset="0"/>
              <a:ea typeface="Verdana"/>
            </a:endParaRPr>
          </a:p>
          <a:p>
            <a:endParaRPr lang="nl-NL" dirty="0">
              <a:latin typeface="Verdana" panose="020B0604030504040204" pitchFamily="34" charset="0"/>
              <a:ea typeface="Times New Roman" panose="02020603050405020304" pitchFamily="18" charset="0"/>
            </a:endParaRPr>
          </a:p>
          <a:p>
            <a:endParaRPr lang="nl-NL" sz="2400" dirty="0">
              <a:latin typeface="Verdana" panose="020B0604030504040204" pitchFamily="34" charset="0"/>
              <a:ea typeface="Verdana"/>
            </a:endParaRPr>
          </a:p>
          <a:p>
            <a:pPr marL="316230" indent="-316230"/>
            <a:endParaRPr lang="nl-NL" dirty="0">
              <a:latin typeface="Verdana" panose="020B0604030504040204" pitchFamily="34" charset="0"/>
              <a:ea typeface="Verdana"/>
            </a:endParaRPr>
          </a:p>
          <a:p>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a:endParaRPr>
          </a:p>
          <a:p>
            <a:pPr marL="0" indent="0">
              <a:buNone/>
            </a:pPr>
            <a:endParaRPr lang="nl-NL" sz="1800" dirty="0">
              <a:ea typeface="Verdana"/>
            </a:endParaRPr>
          </a:p>
          <a:p>
            <a:pPr lvl="1">
              <a:buFont typeface="Arial" panose="020B0604020202020204" pitchFamily="34" charset="0"/>
              <a:buChar char="•"/>
            </a:pPr>
            <a:endParaRPr lang="nl-NL" sz="1800" dirty="0">
              <a:ea typeface="Verdana"/>
            </a:endParaRPr>
          </a:p>
          <a:p>
            <a:pPr marL="0" indent="0">
              <a:buNone/>
            </a:pPr>
            <a:endParaRPr lang="nl-NL" sz="1800" dirty="0">
              <a:ea typeface="Verdana"/>
            </a:endParaRPr>
          </a:p>
        </p:txBody>
      </p:sp>
      <p:pic>
        <p:nvPicPr>
          <p:cNvPr id="2050" name="Picture 2" descr="Het Plan van Aanpak (PvA) - 24editor">
            <a:extLst>
              <a:ext uri="{FF2B5EF4-FFF2-40B4-BE49-F238E27FC236}">
                <a16:creationId xmlns:a16="http://schemas.microsoft.com/office/drawing/2014/main" id="{0857D32B-41A6-2626-28A5-C567033B9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086" y="1556335"/>
            <a:ext cx="494506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6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2EB338-7302-7539-70AF-CFAE5A5541D2}"/>
              </a:ext>
            </a:extLst>
          </p:cNvPr>
          <p:cNvSpPr>
            <a:spLocks noGrp="1"/>
          </p:cNvSpPr>
          <p:nvPr>
            <p:ph type="body" sz="half" idx="2"/>
          </p:nvPr>
        </p:nvSpPr>
        <p:spPr>
          <a:xfrm>
            <a:off x="890121" y="2155764"/>
            <a:ext cx="6223000" cy="4020447"/>
          </a:xfrm>
        </p:spPr>
        <p:txBody>
          <a:bodyPr anchor="t">
            <a:noAutofit/>
          </a:bodyPr>
          <a:lstStyle/>
          <a:p>
            <a:pPr>
              <a:lnSpc>
                <a:spcPct val="107000"/>
              </a:lnSpc>
              <a:spcAft>
                <a:spcPts val="800"/>
              </a:spcAft>
            </a:pPr>
            <a:r>
              <a:rPr lang="nl-NL" sz="1800" kern="100" dirty="0">
                <a:ea typeface="Calibri" panose="020F0502020204030204" pitchFamily="34" charset="0"/>
                <a:cs typeface="Times New Roman" panose="02020603050405020304" pitchFamily="18" charset="0"/>
              </a:rPr>
              <a:t>Betrek</a:t>
            </a:r>
            <a:r>
              <a:rPr lang="nl-NL" sz="1800" kern="100" dirty="0">
                <a:effectLst/>
                <a:ea typeface="Calibri" panose="020F0502020204030204" pitchFamily="34" charset="0"/>
                <a:cs typeface="Times New Roman" panose="02020603050405020304" pitchFamily="18" charset="0"/>
              </a:rPr>
              <a:t> hier</a:t>
            </a:r>
            <a:r>
              <a:rPr lang="nl-NL" sz="1800" kern="100" dirty="0">
                <a:ea typeface="Calibri" panose="020F0502020204030204" pitchFamily="34" charset="0"/>
                <a:cs typeface="Times New Roman" panose="02020603050405020304" pitchFamily="18" charset="0"/>
              </a:rPr>
              <a:t> </a:t>
            </a:r>
            <a:r>
              <a:rPr lang="nl-NL" sz="1800" kern="100" dirty="0">
                <a:effectLst/>
                <a:ea typeface="Calibri" panose="020F0502020204030204" pitchFamily="34" charset="0"/>
                <a:cs typeface="Times New Roman" panose="02020603050405020304" pitchFamily="18" charset="0"/>
              </a:rPr>
              <a:t>ook de schrijver(s) van het plan van aanpak.</a:t>
            </a:r>
            <a:r>
              <a:rPr lang="nl-NL" sz="1800" kern="100" dirty="0">
                <a:ea typeface="Calibri" panose="020F0502020204030204" pitchFamily="34" charset="0"/>
                <a:cs typeface="Times New Roman" panose="02020603050405020304" pitchFamily="18" charset="0"/>
              </a:rPr>
              <a:t> </a:t>
            </a:r>
            <a:endParaRPr lang="nl-NL" sz="1800" dirty="0">
              <a:ea typeface="Verdana"/>
            </a:endParaRPr>
          </a:p>
          <a:p>
            <a:pPr>
              <a:lnSpc>
                <a:spcPct val="107000"/>
              </a:lnSpc>
              <a:spcAft>
                <a:spcPts val="800"/>
              </a:spcAft>
            </a:pPr>
            <a:r>
              <a:rPr lang="nl-NL" sz="1800" kern="100" dirty="0">
                <a:effectLst/>
                <a:ea typeface="Calibri" panose="020F0502020204030204" pitchFamily="34" charset="0"/>
                <a:cs typeface="Times New Roman" panose="02020603050405020304" pitchFamily="18" charset="0"/>
              </a:rPr>
              <a:t>Directie voor kwaliteitsmanagement, management voor procesbeheersing en uitvoerende medewerkers voor te leveren diensten.</a:t>
            </a:r>
          </a:p>
          <a:p>
            <a:pPr>
              <a:lnSpc>
                <a:spcPct val="107000"/>
              </a:lnSpc>
              <a:spcAft>
                <a:spcPts val="800"/>
              </a:spcAft>
            </a:pPr>
            <a:r>
              <a:rPr lang="nl-NL" sz="1800" kern="100" dirty="0">
                <a:effectLst/>
                <a:ea typeface="Calibri" panose="020F0502020204030204" pitchFamily="34" charset="0"/>
                <a:cs typeface="Times New Roman" panose="02020603050405020304" pitchFamily="18" charset="0"/>
              </a:rPr>
              <a:t>Richt hierbij niet alleen op kwaliteit die moet worden gehaald, maar ook op kwaliteit die hoort en welke </a:t>
            </a:r>
            <a:r>
              <a:rPr lang="nl-NL" sz="1800" kern="100">
                <a:effectLst/>
                <a:ea typeface="Calibri" panose="020F0502020204030204" pitchFamily="34" charset="0"/>
                <a:cs typeface="Times New Roman" panose="02020603050405020304" pitchFamily="18" charset="0"/>
              </a:rPr>
              <a:t>kan.</a:t>
            </a:r>
            <a:endParaRPr lang="nl-NL" sz="1800" kern="100" dirty="0">
              <a:latin typeface="+mj-lt"/>
              <a:ea typeface="Verdana"/>
            </a:endParaRPr>
          </a:p>
          <a:p>
            <a:endParaRPr lang="nl-NL" sz="1800" dirty="0">
              <a:latin typeface="+mj-lt"/>
              <a:ea typeface="Verdana"/>
            </a:endParaRPr>
          </a:p>
          <a:p>
            <a:endParaRPr lang="nl-NL" sz="1800" dirty="0">
              <a:latin typeface="+mj-lt"/>
              <a:ea typeface="Verdana"/>
            </a:endParaRPr>
          </a:p>
          <a:p>
            <a:br>
              <a:rPr lang="nl-NL" sz="1800" dirty="0">
                <a:latin typeface="+mj-lt"/>
              </a:rPr>
            </a:br>
            <a:endParaRPr lang="nl-NL" sz="1800" dirty="0">
              <a:latin typeface="+mj-lt"/>
            </a:endParaRPr>
          </a:p>
        </p:txBody>
      </p:sp>
      <p:pic>
        <p:nvPicPr>
          <p:cNvPr id="5" name="Tijdelijke aanduiding voor inhoud 4" descr="Kwaliteitsjaarplan 2024 - Nieuws - Stichting Vredewold">
            <a:extLst>
              <a:ext uri="{FF2B5EF4-FFF2-40B4-BE49-F238E27FC236}">
                <a16:creationId xmlns:a16="http://schemas.microsoft.com/office/drawing/2014/main" id="{15FF77C5-65ED-D4F7-A3F5-9D5D44E561C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491023" y="2277007"/>
            <a:ext cx="3545376" cy="2928165"/>
          </a:xfrm>
          <a:prstGeom prst="rect">
            <a:avLst/>
          </a:prstGeom>
          <a:noFill/>
          <a:ln>
            <a:noFill/>
          </a:ln>
        </p:spPr>
      </p:pic>
      <p:sp>
        <p:nvSpPr>
          <p:cNvPr id="3" name="Tijdelijke aanduiding voor dianummer 2">
            <a:extLst>
              <a:ext uri="{FF2B5EF4-FFF2-40B4-BE49-F238E27FC236}">
                <a16:creationId xmlns:a16="http://schemas.microsoft.com/office/drawing/2014/main" id="{68C928A6-E0C2-163D-9068-44709D5F8F32}"/>
              </a:ext>
            </a:extLst>
          </p:cNvPr>
          <p:cNvSpPr>
            <a:spLocks noGrp="1"/>
          </p:cNvSpPr>
          <p:nvPr>
            <p:ph type="sldNum" sz="quarter" idx="16"/>
          </p:nvPr>
        </p:nvSpPr>
        <p:spPr>
          <a:xfrm>
            <a:off x="6553199" y="6314205"/>
            <a:ext cx="5005389" cy="322075"/>
          </a:xfrm>
        </p:spPr>
        <p:txBody>
          <a:bodyPr anchor="ctr">
            <a:normAutofit/>
          </a:bodyPr>
          <a:lstStyle/>
          <a:p>
            <a:pPr>
              <a:spcAft>
                <a:spcPts val="600"/>
              </a:spcAft>
            </a:pPr>
            <a:fld id="{10A0A6AF-03C5-477E-939A-E28F7E7F05EA}" type="slidenum">
              <a:rPr lang="nl-NL" smtClean="0"/>
              <a:pPr>
                <a:spcAft>
                  <a:spcPts val="600"/>
                </a:spcAft>
              </a:pPr>
              <a:t>17</a:t>
            </a:fld>
            <a:endParaRPr lang="nl-NL"/>
          </a:p>
        </p:txBody>
      </p:sp>
      <p:sp>
        <p:nvSpPr>
          <p:cNvPr id="7" name="Title 4">
            <a:extLst>
              <a:ext uri="{FF2B5EF4-FFF2-40B4-BE49-F238E27FC236}">
                <a16:creationId xmlns:a16="http://schemas.microsoft.com/office/drawing/2014/main" id="{D765C70F-BC05-C686-9B47-DC38071709DF}"/>
              </a:ext>
            </a:extLst>
          </p:cNvPr>
          <p:cNvSpPr>
            <a:spLocks noGrp="1"/>
          </p:cNvSpPr>
          <p:nvPr>
            <p:ph type="title"/>
          </p:nvPr>
        </p:nvSpPr>
        <p:spPr>
          <a:xfrm>
            <a:off x="638113" y="1051200"/>
            <a:ext cx="6496978" cy="948047"/>
          </a:xfrm>
        </p:spPr>
        <p:txBody>
          <a:bodyPr>
            <a:normAutofit/>
          </a:bodyPr>
          <a:lstStyle/>
          <a:p>
            <a:r>
              <a:rPr lang="en-US" dirty="0">
                <a:latin typeface="+mn-lt"/>
              </a:rPr>
              <a:t>Kwaliteitsplan</a:t>
            </a:r>
          </a:p>
        </p:txBody>
      </p:sp>
    </p:spTree>
    <p:extLst>
      <p:ext uri="{BB962C8B-B14F-4D97-AF65-F5344CB8AC3E}">
        <p14:creationId xmlns:p14="http://schemas.microsoft.com/office/powerpoint/2010/main" val="404589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2E0F9ED-8433-A4AE-EF60-8D2462B21D8C}"/>
              </a:ext>
            </a:extLst>
          </p:cNvPr>
          <p:cNvSpPr>
            <a:spLocks noGrp="1"/>
          </p:cNvSpPr>
          <p:nvPr>
            <p:ph type="sldNum" sz="quarter" idx="12"/>
          </p:nvPr>
        </p:nvSpPr>
        <p:spPr>
          <a:xfrm>
            <a:off x="6553199" y="6314205"/>
            <a:ext cx="5005389" cy="322075"/>
          </a:xfrm>
        </p:spPr>
        <p:txBody>
          <a:bodyPr anchor="ctr">
            <a:normAutofit/>
          </a:bodyPr>
          <a:lstStyle/>
          <a:p>
            <a:pPr>
              <a:spcAft>
                <a:spcPts val="600"/>
              </a:spcAft>
            </a:pPr>
            <a:fld id="{10A0A6AF-03C5-477E-939A-E28F7E7F05EA}" type="slidenum">
              <a:rPr lang="nl-NL" smtClean="0"/>
              <a:pPr>
                <a:spcAft>
                  <a:spcPts val="600"/>
                </a:spcAft>
              </a:pPr>
              <a:t>18</a:t>
            </a:fld>
            <a:endParaRPr lang="nl-NL"/>
          </a:p>
        </p:txBody>
      </p:sp>
      <p:sp>
        <p:nvSpPr>
          <p:cNvPr id="3087" name="Text Placeholder 1">
            <a:extLst>
              <a:ext uri="{FF2B5EF4-FFF2-40B4-BE49-F238E27FC236}">
                <a16:creationId xmlns:a16="http://schemas.microsoft.com/office/drawing/2014/main" id="{E1B50D97-E290-C894-007A-F44FC017D1CC}"/>
              </a:ext>
            </a:extLst>
          </p:cNvPr>
          <p:cNvSpPr>
            <a:spLocks noGrp="1"/>
          </p:cNvSpPr>
          <p:nvPr>
            <p:ph sz="half" idx="2"/>
          </p:nvPr>
        </p:nvSpPr>
        <p:spPr>
          <a:xfrm>
            <a:off x="371764" y="2182548"/>
            <a:ext cx="7292448" cy="2782472"/>
          </a:xfrm>
        </p:spPr>
        <p:txBody>
          <a:bodyPr vert="horz" lIns="0" tIns="0" rIns="0" bIns="0" rtlCol="0" anchor="t">
            <a:noAutofit/>
          </a:bodyPr>
          <a:lstStyle/>
          <a:p>
            <a:pPr>
              <a:buFont typeface="Arial" panose="020B0604020202020204" pitchFamily="34" charset="0"/>
              <a:buChar char="•"/>
            </a:pPr>
            <a:r>
              <a:rPr lang="nl-NL" sz="1800" dirty="0"/>
              <a:t>Besteed</a:t>
            </a:r>
            <a:r>
              <a:rPr lang="en-US" sz="1800" dirty="0"/>
              <a:t> de </a:t>
            </a:r>
            <a:r>
              <a:rPr lang="nl-NL" sz="1800" dirty="0"/>
              <a:t>tijd</a:t>
            </a:r>
            <a:r>
              <a:rPr lang="en-US" sz="1800" dirty="0"/>
              <a:t> in de transitiefase </a:t>
            </a:r>
            <a:r>
              <a:rPr lang="nl-NL" sz="1800" dirty="0"/>
              <a:t>goed</a:t>
            </a:r>
            <a:r>
              <a:rPr lang="en-US" sz="1800" dirty="0"/>
              <a:t>.</a:t>
            </a:r>
            <a:endParaRPr lang="en-US" sz="1800" dirty="0">
              <a:ea typeface="Verdana"/>
            </a:endParaRPr>
          </a:p>
          <a:p>
            <a:pPr>
              <a:buFont typeface="Arial" panose="020B0604020202020204" pitchFamily="34" charset="0"/>
              <a:buChar char="•"/>
            </a:pPr>
            <a:r>
              <a:rPr lang="en-US" sz="1800" dirty="0"/>
              <a:t>Het is een collectief </a:t>
            </a:r>
            <a:r>
              <a:rPr lang="en-US" sz="1800" dirty="0" err="1"/>
              <a:t>proces</a:t>
            </a:r>
            <a:r>
              <a:rPr lang="en-US" sz="1800" dirty="0"/>
              <a:t> van assets, </a:t>
            </a:r>
            <a:r>
              <a:rPr lang="en-US" sz="1800" dirty="0" err="1"/>
              <a:t>systemen</a:t>
            </a:r>
            <a:r>
              <a:rPr lang="en-US" sz="1800" dirty="0"/>
              <a:t> en </a:t>
            </a:r>
            <a:r>
              <a:rPr lang="en-US" sz="1800" dirty="0" err="1"/>
              <a:t>vakkennis</a:t>
            </a:r>
            <a:r>
              <a:rPr lang="en-US" sz="1800" dirty="0"/>
              <a:t>  om het </a:t>
            </a:r>
            <a:r>
              <a:rPr lang="en-US" sz="1800" dirty="0" err="1"/>
              <a:t>eigenaarschap</a:t>
            </a:r>
            <a:r>
              <a:rPr lang="en-US" sz="1800" dirty="0"/>
              <a:t> over </a:t>
            </a:r>
            <a:r>
              <a:rPr lang="en-US" sz="1800" dirty="0" err="1"/>
              <a:t>te</a:t>
            </a:r>
            <a:r>
              <a:rPr lang="en-US" sz="1800" dirty="0"/>
              <a:t> </a:t>
            </a:r>
            <a:r>
              <a:rPr lang="en-US" sz="1800" dirty="0" err="1"/>
              <a:t>nemen</a:t>
            </a:r>
            <a:r>
              <a:rPr lang="en-US" sz="1800" dirty="0"/>
              <a:t>.</a:t>
            </a:r>
            <a:endParaRPr lang="en-US" sz="1800" dirty="0">
              <a:ea typeface="Verdana"/>
            </a:endParaRPr>
          </a:p>
          <a:p>
            <a:pPr>
              <a:buFont typeface="Arial" panose="020B0604020202020204" pitchFamily="34" charset="0"/>
              <a:buChar char="•"/>
            </a:pPr>
            <a:r>
              <a:rPr lang="en-US" sz="1800" dirty="0" err="1">
                <a:ea typeface="Verdana"/>
              </a:rPr>
              <a:t>Bezoek</a:t>
            </a:r>
            <a:r>
              <a:rPr lang="en-US" sz="1800" dirty="0">
                <a:ea typeface="Verdana"/>
              </a:rPr>
              <a:t> de locaties, doe </a:t>
            </a:r>
            <a:r>
              <a:rPr lang="en-US" sz="1800" dirty="0" err="1">
                <a:ea typeface="Verdana"/>
              </a:rPr>
              <a:t>geen</a:t>
            </a:r>
            <a:r>
              <a:rPr lang="en-US" sz="1800" dirty="0">
                <a:ea typeface="Verdana"/>
              </a:rPr>
              <a:t> </a:t>
            </a:r>
            <a:r>
              <a:rPr lang="en-US" sz="1800" dirty="0" err="1">
                <a:ea typeface="Verdana"/>
              </a:rPr>
              <a:t>aannames</a:t>
            </a:r>
            <a:r>
              <a:rPr lang="en-US" sz="1800" dirty="0">
                <a:ea typeface="Verdana"/>
              </a:rPr>
              <a:t> en </a:t>
            </a:r>
            <a:r>
              <a:rPr lang="en-US" sz="1800" dirty="0" err="1">
                <a:ea typeface="Verdana"/>
              </a:rPr>
              <a:t>bevraag</a:t>
            </a:r>
            <a:r>
              <a:rPr lang="en-US" sz="1800" dirty="0">
                <a:ea typeface="Verdana"/>
              </a:rPr>
              <a:t>  de </a:t>
            </a:r>
            <a:r>
              <a:rPr lang="en-US" sz="1800" dirty="0" err="1">
                <a:ea typeface="Verdana"/>
              </a:rPr>
              <a:t>oude</a:t>
            </a:r>
            <a:r>
              <a:rPr lang="en-US" sz="1800" dirty="0">
                <a:ea typeface="Verdana"/>
              </a:rPr>
              <a:t> </a:t>
            </a:r>
            <a:r>
              <a:rPr lang="en-US" sz="1800" dirty="0" err="1">
                <a:ea typeface="Verdana"/>
              </a:rPr>
              <a:t>onderhoudspartij</a:t>
            </a:r>
            <a:r>
              <a:rPr lang="en-US" sz="1800" dirty="0">
                <a:ea typeface="Verdana"/>
              </a:rPr>
              <a:t> </a:t>
            </a:r>
            <a:r>
              <a:rPr lang="en-US" sz="1800" dirty="0" err="1">
                <a:ea typeface="Verdana"/>
              </a:rPr>
              <a:t>zoveel</a:t>
            </a:r>
            <a:r>
              <a:rPr lang="en-US" sz="1800" dirty="0">
                <a:ea typeface="Verdana"/>
              </a:rPr>
              <a:t> </a:t>
            </a:r>
            <a:r>
              <a:rPr lang="en-US" sz="1800" dirty="0" err="1">
                <a:ea typeface="Verdana"/>
              </a:rPr>
              <a:t>mogelijk</a:t>
            </a:r>
            <a:r>
              <a:rPr lang="en-US" sz="1800" dirty="0">
                <a:ea typeface="Verdana"/>
              </a:rPr>
              <a:t>.</a:t>
            </a:r>
          </a:p>
          <a:p>
            <a:pPr marL="0" indent="0">
              <a:buNone/>
            </a:pPr>
            <a:endParaRPr lang="en-US" sz="2100" dirty="0">
              <a:latin typeface="+mj-lt"/>
              <a:ea typeface="Verdana"/>
            </a:endParaRPr>
          </a:p>
          <a:p>
            <a:pPr marL="0" indent="0">
              <a:buNone/>
            </a:pPr>
            <a:endParaRPr lang="en-US" dirty="0">
              <a:ea typeface="Verdana"/>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ea typeface="Verdana"/>
            </a:endParaRPr>
          </a:p>
          <a:p>
            <a:endParaRPr lang="en-US" dirty="0"/>
          </a:p>
        </p:txBody>
      </p:sp>
      <p:pic>
        <p:nvPicPr>
          <p:cNvPr id="3074" name="Picture 2" descr="Wat kan ik leren in deze transitiefase? – Anders denken">
            <a:extLst>
              <a:ext uri="{FF2B5EF4-FFF2-40B4-BE49-F238E27FC236}">
                <a16:creationId xmlns:a16="http://schemas.microsoft.com/office/drawing/2014/main" id="{D2F6B1FE-7BF2-EAEB-C524-5F69878752C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p:blipFill>
        <p:spPr bwMode="auto">
          <a:xfrm>
            <a:off x="3683360" y="4855665"/>
            <a:ext cx="4825279" cy="1651778"/>
          </a:xfrm>
          <a:prstGeom prst="rect">
            <a:avLst/>
          </a:prstGeom>
          <a:noFill/>
          <a:extLst>
            <a:ext uri="{909E8E84-426E-40DD-AFC4-6F175D3DCCD1}">
              <a14:hiddenFill xmlns:a14="http://schemas.microsoft.com/office/drawing/2010/main">
                <a:solidFill>
                  <a:srgbClr val="FFFFFF"/>
                </a:solidFill>
              </a14:hiddenFill>
            </a:ext>
          </a:extLst>
        </p:spPr>
      </p:pic>
      <p:sp>
        <p:nvSpPr>
          <p:cNvPr id="3092" name="Title 4">
            <a:extLst>
              <a:ext uri="{FF2B5EF4-FFF2-40B4-BE49-F238E27FC236}">
                <a16:creationId xmlns:a16="http://schemas.microsoft.com/office/drawing/2014/main" id="{70F50AC8-3E57-D552-E9F5-B144CA645D02}"/>
              </a:ext>
            </a:extLst>
          </p:cNvPr>
          <p:cNvSpPr>
            <a:spLocks noGrp="1"/>
          </p:cNvSpPr>
          <p:nvPr>
            <p:ph type="title"/>
          </p:nvPr>
        </p:nvSpPr>
        <p:spPr>
          <a:xfrm>
            <a:off x="635000" y="1052513"/>
            <a:ext cx="10923588" cy="949823"/>
          </a:xfrm>
        </p:spPr>
        <p:txBody>
          <a:bodyPr>
            <a:normAutofit/>
          </a:bodyPr>
          <a:lstStyle/>
          <a:p>
            <a:r>
              <a:rPr lang="en-US" dirty="0">
                <a:latin typeface="+mn-lt"/>
              </a:rPr>
              <a:t>Kwaliteit Transitiefase</a:t>
            </a:r>
          </a:p>
        </p:txBody>
      </p:sp>
    </p:spTree>
    <p:extLst>
      <p:ext uri="{BB962C8B-B14F-4D97-AF65-F5344CB8AC3E}">
        <p14:creationId xmlns:p14="http://schemas.microsoft.com/office/powerpoint/2010/main" val="149911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4DE5E45-2C3A-09B8-BB2C-ABE3627DA99B}"/>
              </a:ext>
            </a:extLst>
          </p:cNvPr>
          <p:cNvSpPr>
            <a:spLocks noGrp="1"/>
          </p:cNvSpPr>
          <p:nvPr>
            <p:ph type="sldNum" sz="quarter" idx="12"/>
          </p:nvPr>
        </p:nvSpPr>
        <p:spPr>
          <a:xfrm>
            <a:off x="6553199" y="6314205"/>
            <a:ext cx="5005389" cy="322075"/>
          </a:xfrm>
        </p:spPr>
        <p:txBody>
          <a:bodyPr anchor="ctr">
            <a:normAutofit/>
          </a:bodyPr>
          <a:lstStyle/>
          <a:p>
            <a:pPr>
              <a:spcAft>
                <a:spcPts val="600"/>
              </a:spcAft>
            </a:pPr>
            <a:fld id="{10A0A6AF-03C5-477E-939A-E28F7E7F05EA}" type="slidenum">
              <a:rPr lang="nl-NL" smtClean="0"/>
              <a:pPr>
                <a:spcAft>
                  <a:spcPts val="600"/>
                </a:spcAft>
              </a:pPr>
              <a:t>19</a:t>
            </a:fld>
            <a:endParaRPr lang="nl-NL"/>
          </a:p>
        </p:txBody>
      </p:sp>
      <p:sp>
        <p:nvSpPr>
          <p:cNvPr id="4113" name="Content Placeholder 2">
            <a:extLst>
              <a:ext uri="{FF2B5EF4-FFF2-40B4-BE49-F238E27FC236}">
                <a16:creationId xmlns:a16="http://schemas.microsoft.com/office/drawing/2014/main" id="{36277E95-6FFB-0A23-8EF6-B67D030AF0A9}"/>
              </a:ext>
            </a:extLst>
          </p:cNvPr>
          <p:cNvSpPr>
            <a:spLocks noGrp="1"/>
          </p:cNvSpPr>
          <p:nvPr>
            <p:ph sz="half" idx="2"/>
          </p:nvPr>
        </p:nvSpPr>
        <p:spPr>
          <a:xfrm>
            <a:off x="635001" y="2656246"/>
            <a:ext cx="5627254" cy="2386809"/>
          </a:xfrm>
        </p:spPr>
        <p:txBody>
          <a:bodyPr vert="horz" lIns="0" tIns="0" rIns="0" bIns="0" rtlCol="0" anchor="t">
            <a:normAutofit/>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De </a:t>
            </a:r>
            <a:r>
              <a:rPr lang="en-US" sz="1800" dirty="0" err="1"/>
              <a:t>kwaliteit</a:t>
            </a:r>
            <a:r>
              <a:rPr lang="en-US" sz="1800" dirty="0"/>
              <a:t> van de </a:t>
            </a:r>
            <a:r>
              <a:rPr lang="en-US" sz="1800" dirty="0" err="1"/>
              <a:t>vaststellingsfase</a:t>
            </a:r>
            <a:r>
              <a:rPr lang="en-US" sz="1800" dirty="0"/>
              <a:t> </a:t>
            </a:r>
            <a:r>
              <a:rPr lang="en-US" sz="1800" dirty="0" err="1"/>
              <a:t>bepaalt</a:t>
            </a:r>
            <a:r>
              <a:rPr lang="en-US" sz="1800" dirty="0"/>
              <a:t> </a:t>
            </a:r>
            <a:r>
              <a:rPr lang="en-US" sz="1800" dirty="0" err="1"/>
              <a:t>uiteindelijk</a:t>
            </a:r>
            <a:r>
              <a:rPr lang="en-US" sz="1800" dirty="0"/>
              <a:t> de </a:t>
            </a:r>
            <a:r>
              <a:rPr lang="en-US" sz="1800" dirty="0" err="1"/>
              <a:t>kwaliteit</a:t>
            </a:r>
            <a:r>
              <a:rPr lang="en-US" sz="1800" dirty="0"/>
              <a:t> van de dienstverleningsfase.</a:t>
            </a:r>
          </a:p>
          <a:p>
            <a:pPr>
              <a:buFont typeface="Arial" panose="020B0604020202020204" pitchFamily="34" charset="0"/>
              <a:buChar char="•"/>
            </a:pPr>
            <a:r>
              <a:rPr lang="en-US" sz="1800" dirty="0">
                <a:ea typeface="Verdana"/>
              </a:rPr>
              <a:t>Over BOEI-</a:t>
            </a:r>
            <a:r>
              <a:rPr lang="en-US" sz="1800" dirty="0" err="1">
                <a:ea typeface="Verdana"/>
              </a:rPr>
              <a:t>inspectie</a:t>
            </a:r>
            <a:r>
              <a:rPr lang="en-US" sz="1800" dirty="0">
                <a:ea typeface="Verdana"/>
              </a:rPr>
              <a:t> </a:t>
            </a:r>
            <a:r>
              <a:rPr lang="en-US" sz="1800" dirty="0" err="1">
                <a:ea typeface="Verdana"/>
              </a:rPr>
              <a:t>straks</a:t>
            </a:r>
            <a:r>
              <a:rPr lang="en-US" sz="1800" dirty="0">
                <a:ea typeface="Verdana"/>
              </a:rPr>
              <a:t> </a:t>
            </a:r>
            <a:r>
              <a:rPr lang="en-US" sz="1800" dirty="0" err="1">
                <a:ea typeface="Verdana"/>
              </a:rPr>
              <a:t>meer</a:t>
            </a:r>
            <a:r>
              <a:rPr lang="en-US" sz="1800" dirty="0">
                <a:ea typeface="Verdana"/>
              </a:rPr>
              <a:t>.</a:t>
            </a:r>
          </a:p>
          <a:p>
            <a:pPr marL="0" indent="0">
              <a:buNone/>
            </a:pPr>
            <a:endParaRPr lang="en-US" sz="1800" dirty="0">
              <a:solidFill>
                <a:srgbClr val="000000"/>
              </a:solidFill>
              <a:latin typeface="+mj-lt"/>
              <a:ea typeface="Verdana"/>
            </a:endParaRPr>
          </a:p>
          <a:p>
            <a:pPr marL="0" indent="0">
              <a:buNone/>
            </a:pPr>
            <a:endParaRPr lang="en-US" sz="1800" dirty="0">
              <a:solidFill>
                <a:srgbClr val="000000"/>
              </a:solidFill>
              <a:latin typeface="+mj-lt"/>
              <a:ea typeface="Verdana"/>
            </a:endParaRPr>
          </a:p>
        </p:txBody>
      </p:sp>
      <p:pic>
        <p:nvPicPr>
          <p:cNvPr id="4098" name="Picture 2" descr="Alleen de 'meest schofterige' fraudeurs met coronasteun moeten vervolging  vrezen - NRC">
            <a:extLst>
              <a:ext uri="{FF2B5EF4-FFF2-40B4-BE49-F238E27FC236}">
                <a16:creationId xmlns:a16="http://schemas.microsoft.com/office/drawing/2014/main" id="{D77E5C1E-E3AE-89F0-FA2C-447E1FE9DA4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696974" y="2420167"/>
            <a:ext cx="5005388" cy="2615315"/>
          </a:xfrm>
          <a:prstGeom prst="rect">
            <a:avLst/>
          </a:prstGeom>
          <a:solidFill>
            <a:srgbClr val="FFFFFF"/>
          </a:solidFill>
        </p:spPr>
      </p:pic>
      <p:sp>
        <p:nvSpPr>
          <p:cNvPr id="4114" name="Title 4">
            <a:extLst>
              <a:ext uri="{FF2B5EF4-FFF2-40B4-BE49-F238E27FC236}">
                <a16:creationId xmlns:a16="http://schemas.microsoft.com/office/drawing/2014/main" id="{69B91849-6D74-B8E7-FDBA-5C7E4A35FD7F}"/>
              </a:ext>
            </a:extLst>
          </p:cNvPr>
          <p:cNvSpPr>
            <a:spLocks noGrp="1"/>
          </p:cNvSpPr>
          <p:nvPr>
            <p:ph type="title"/>
          </p:nvPr>
        </p:nvSpPr>
        <p:spPr>
          <a:xfrm>
            <a:off x="635000" y="1052513"/>
            <a:ext cx="10923588" cy="949823"/>
          </a:xfrm>
        </p:spPr>
        <p:txBody>
          <a:bodyPr>
            <a:normAutofit/>
          </a:bodyPr>
          <a:lstStyle/>
          <a:p>
            <a:r>
              <a:rPr lang="en-US" dirty="0">
                <a:latin typeface="+mn-lt"/>
              </a:rPr>
              <a:t>Kwaliteit </a:t>
            </a:r>
            <a:r>
              <a:rPr lang="en-US" dirty="0" err="1">
                <a:latin typeface="+mn-lt"/>
              </a:rPr>
              <a:t>vaststellingsfase</a:t>
            </a:r>
            <a:endParaRPr lang="en-US" dirty="0">
              <a:latin typeface="+mn-lt"/>
            </a:endParaRPr>
          </a:p>
        </p:txBody>
      </p:sp>
    </p:spTree>
    <p:extLst>
      <p:ext uri="{BB962C8B-B14F-4D97-AF65-F5344CB8AC3E}">
        <p14:creationId xmlns:p14="http://schemas.microsoft.com/office/powerpoint/2010/main" val="63318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121164"/>
            <a:ext cx="10923588" cy="949823"/>
          </a:xfrm>
        </p:spPr>
        <p:txBody>
          <a:bodyPr>
            <a:normAutofit fontScale="90000"/>
          </a:bodyPr>
          <a:lstStyle/>
          <a:p>
            <a:r>
              <a:rPr lang="nl-NL" dirty="0"/>
              <a:t>					</a:t>
            </a:r>
            <a:r>
              <a:rPr lang="nl-NL" sz="4000" dirty="0">
                <a:latin typeface="+mn-lt"/>
              </a:rPr>
              <a:t>Welkom</a:t>
            </a:r>
            <a:br>
              <a:rPr lang="nl-NL" dirty="0"/>
            </a:br>
            <a:endParaRPr lang="nl-NL" dirty="0"/>
          </a:p>
        </p:txBody>
      </p:sp>
      <p:sp>
        <p:nvSpPr>
          <p:cNvPr id="2" name="Tijdelijke aanduiding voor inhoud 1"/>
          <p:cNvSpPr>
            <a:spLocks noGrp="1"/>
          </p:cNvSpPr>
          <p:nvPr>
            <p:ph idx="1"/>
          </p:nvPr>
        </p:nvSpPr>
        <p:spPr>
          <a:xfrm>
            <a:off x="635000" y="1770611"/>
            <a:ext cx="10923588" cy="4896196"/>
          </a:xfrm>
        </p:spPr>
        <p:txBody>
          <a:bodyPr vert="horz" lIns="0" tIns="0" rIns="0" bIns="0" numCol="1" spcCol="468000" rtlCol="0" anchor="t">
            <a:noAutofit/>
          </a:bodyPr>
          <a:lstStyle/>
          <a:p>
            <a:pPr marL="0" indent="0">
              <a:buNone/>
            </a:pPr>
            <a:br>
              <a:rPr lang="nl-NL" sz="2000" dirty="0">
                <a:latin typeface="Verdana" panose="020B0604030504040204" pitchFamily="34" charset="0"/>
                <a:ea typeface="Times New Roman" panose="02020603050405020304" pitchFamily="18" charset="0"/>
              </a:rPr>
            </a:br>
            <a:endParaRPr lang="nl-NL" sz="2000" dirty="0">
              <a:latin typeface="Verdana" panose="020B0604030504040204" pitchFamily="34" charset="0"/>
              <a:ea typeface="Times New Roman" panose="02020603050405020304" pitchFamily="18" charset="0"/>
            </a:endParaRPr>
          </a:p>
          <a:p>
            <a:pPr marL="456565" indent="-456565">
              <a:buFont typeface="Symbol" panose="05050102010706020507" pitchFamily="18" charset="2"/>
              <a:buChar char=""/>
            </a:pPr>
            <a:r>
              <a:rPr lang="nl-NL" sz="1800" dirty="0">
                <a:ea typeface="Calibri" panose="020F0502020204030204" pitchFamily="34" charset="0"/>
              </a:rPr>
              <a:t>Doel van de bijeenkomst</a:t>
            </a:r>
            <a:r>
              <a:rPr lang="nl-NL" sz="1800" dirty="0">
                <a:ea typeface="Verdana"/>
              </a:rPr>
              <a:t>.</a:t>
            </a:r>
          </a:p>
          <a:p>
            <a:pPr marL="457189" indent="-457189">
              <a:buFont typeface="Symbol" panose="05050102010706020507" pitchFamily="18" charset="2"/>
              <a:buChar char=""/>
            </a:pPr>
            <a:r>
              <a:rPr lang="nl-NL" sz="1800" dirty="0">
                <a:ea typeface="Calibri" panose="020F0502020204030204" pitchFamily="34" charset="0"/>
              </a:rPr>
              <a:t>Doel van de aanbesteding.</a:t>
            </a:r>
          </a:p>
          <a:p>
            <a:pPr marL="457189" indent="-457189">
              <a:buFont typeface="Symbol" panose="05050102010706020507" pitchFamily="18" charset="2"/>
              <a:buChar char=""/>
            </a:pPr>
            <a:r>
              <a:rPr lang="nl-NL" sz="1800" dirty="0">
                <a:ea typeface="Verdana"/>
              </a:rPr>
              <a:t>Vragen moeten schriftelijk worden gesteld en worden beantwoord in de </a:t>
            </a:r>
            <a:r>
              <a:rPr lang="nl-NL" sz="1800" dirty="0" err="1">
                <a:ea typeface="Verdana"/>
              </a:rPr>
              <a:t>NvI</a:t>
            </a:r>
            <a:r>
              <a:rPr lang="nl-NL" sz="1800" dirty="0">
                <a:ea typeface="Verdana"/>
              </a:rPr>
              <a:t>.</a:t>
            </a:r>
            <a:endParaRPr lang="nl-NL" sz="1800" dirty="0">
              <a:ea typeface="Calibri" panose="020F0502020204030204" pitchFamily="34" charset="0"/>
            </a:endParaRPr>
          </a:p>
          <a:p>
            <a:pPr marL="457189" indent="-457189">
              <a:buFont typeface="Symbol" panose="05050102010706020507" pitchFamily="18" charset="2"/>
              <a:buChar char=""/>
            </a:pPr>
            <a:r>
              <a:rPr lang="nl-NL" sz="1800" dirty="0">
                <a:ea typeface="Calibri" panose="020F0502020204030204" pitchFamily="34" charset="0"/>
              </a:rPr>
              <a:t>Telefoon graag op stil.</a:t>
            </a: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spTree>
    <p:extLst>
      <p:ext uri="{BB962C8B-B14F-4D97-AF65-F5344CB8AC3E}">
        <p14:creationId xmlns:p14="http://schemas.microsoft.com/office/powerpoint/2010/main" val="141600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09723A9-1CF0-0370-ECF2-5F98B679412D}"/>
              </a:ext>
            </a:extLst>
          </p:cNvPr>
          <p:cNvSpPr>
            <a:spLocks noGrp="1"/>
          </p:cNvSpPr>
          <p:nvPr>
            <p:ph type="sldNum" sz="quarter" idx="12"/>
          </p:nvPr>
        </p:nvSpPr>
        <p:spPr/>
        <p:txBody>
          <a:bodyPr/>
          <a:lstStyle/>
          <a:p>
            <a:fld id="{10A0A6AF-03C5-477E-939A-E28F7E7F05EA}" type="slidenum">
              <a:rPr lang="nl-NL" smtClean="0"/>
              <a:pPr/>
              <a:t>20</a:t>
            </a:fld>
            <a:endParaRPr lang="nl-NL" dirty="0"/>
          </a:p>
        </p:txBody>
      </p:sp>
      <p:sp>
        <p:nvSpPr>
          <p:cNvPr id="3" name="Tijdelijke aanduiding voor inhoud 2">
            <a:extLst>
              <a:ext uri="{FF2B5EF4-FFF2-40B4-BE49-F238E27FC236}">
                <a16:creationId xmlns:a16="http://schemas.microsoft.com/office/drawing/2014/main" id="{F2414187-9FB8-EE4C-DCA4-92F82AAB408B}"/>
              </a:ext>
            </a:extLst>
          </p:cNvPr>
          <p:cNvSpPr>
            <a:spLocks noGrp="1"/>
          </p:cNvSpPr>
          <p:nvPr>
            <p:ph sz="half" idx="2"/>
          </p:nvPr>
        </p:nvSpPr>
        <p:spPr>
          <a:xfrm>
            <a:off x="250829" y="2493818"/>
            <a:ext cx="6082145" cy="2719627"/>
          </a:xfrm>
        </p:spPr>
        <p:txBody>
          <a:bodyPr vert="horz" lIns="0" tIns="0" rIns="0" bIns="0" rtlCol="0" anchor="t">
            <a:normAutofit/>
          </a:bodyPr>
          <a:lstStyle/>
          <a:p>
            <a:r>
              <a:rPr lang="nl-NL" sz="1800" dirty="0"/>
              <a:t>Een hoge kwaliteit van de dienstverlening met als doel een ongestoord gebruikersgenot en voldoen aan wet- en regelgeving.</a:t>
            </a:r>
          </a:p>
          <a:p>
            <a:pPr marL="316230" indent="-316230"/>
            <a:r>
              <a:rPr lang="nl-NL" sz="1800" dirty="0">
                <a:ea typeface="Verdana"/>
              </a:rPr>
              <a:t>Samenwerking tussen alle partijen</a:t>
            </a:r>
          </a:p>
          <a:p>
            <a:pPr marL="316230" indent="-316230"/>
            <a:endParaRPr lang="nl-NL" sz="1800" dirty="0">
              <a:ea typeface="Verdana"/>
            </a:endParaRPr>
          </a:p>
          <a:p>
            <a:pPr marL="316230" indent="-316230"/>
            <a:endParaRPr lang="nl-NL" sz="1800" dirty="0">
              <a:latin typeface="+mj-lt"/>
              <a:ea typeface="Verdana"/>
            </a:endParaRPr>
          </a:p>
          <a:p>
            <a:pPr marL="316230" indent="-316230"/>
            <a:endParaRPr lang="nl-NL" sz="1800" dirty="0">
              <a:latin typeface="+mj-lt"/>
              <a:ea typeface="Verdana"/>
            </a:endParaRPr>
          </a:p>
        </p:txBody>
      </p:sp>
      <p:sp>
        <p:nvSpPr>
          <p:cNvPr id="5" name="Titel 4">
            <a:extLst>
              <a:ext uri="{FF2B5EF4-FFF2-40B4-BE49-F238E27FC236}">
                <a16:creationId xmlns:a16="http://schemas.microsoft.com/office/drawing/2014/main" id="{E39EF6D7-F423-ECDD-0C8C-5ABE602779C8}"/>
              </a:ext>
            </a:extLst>
          </p:cNvPr>
          <p:cNvSpPr>
            <a:spLocks noGrp="1"/>
          </p:cNvSpPr>
          <p:nvPr>
            <p:ph type="title"/>
          </p:nvPr>
        </p:nvSpPr>
        <p:spPr/>
        <p:txBody>
          <a:bodyPr>
            <a:normAutofit/>
          </a:bodyPr>
          <a:lstStyle/>
          <a:p>
            <a:r>
              <a:rPr lang="nl-NL" dirty="0">
                <a:latin typeface="+mn-lt"/>
              </a:rPr>
              <a:t>Kwaliteit dienstverleningsfase</a:t>
            </a:r>
          </a:p>
        </p:txBody>
      </p:sp>
      <p:pic>
        <p:nvPicPr>
          <p:cNvPr id="5122" name="Picture 2" descr="Premium Vector | Customer Satisfaction Meter with Emotions Icons. Survey  Clients, Customers Review Rating and Best Estimate of Performance. Concept  of Client Feedback, Consumer Online report. User Experience">
            <a:extLst>
              <a:ext uri="{FF2B5EF4-FFF2-40B4-BE49-F238E27FC236}">
                <a16:creationId xmlns:a16="http://schemas.microsoft.com/office/drawing/2014/main" id="{65D95958-C0AE-03E6-98AE-314D6CC0E15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53200" y="2493818"/>
            <a:ext cx="5005388" cy="300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1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A9A69C3-3074-4D98-BA4D-E8C786E36F0A}"/>
              </a:ext>
            </a:extLst>
          </p:cNvPr>
          <p:cNvSpPr>
            <a:spLocks noGrp="1"/>
          </p:cNvSpPr>
          <p:nvPr>
            <p:ph type="sldNum" sz="quarter" idx="12"/>
          </p:nvPr>
        </p:nvSpPr>
        <p:spPr>
          <a:xfrm>
            <a:off x="6553199" y="6314205"/>
            <a:ext cx="5005389" cy="322075"/>
          </a:xfrm>
        </p:spPr>
        <p:txBody>
          <a:bodyPr anchor="ctr">
            <a:normAutofit/>
          </a:bodyPr>
          <a:lstStyle/>
          <a:p>
            <a:pPr>
              <a:spcAft>
                <a:spcPts val="600"/>
              </a:spcAft>
            </a:pPr>
            <a:fld id="{10A0A6AF-03C5-477E-939A-E28F7E7F05EA}" type="slidenum">
              <a:rPr lang="nl-NL" smtClean="0"/>
              <a:pPr>
                <a:spcAft>
                  <a:spcPts val="600"/>
                </a:spcAft>
              </a:pPr>
              <a:t>21</a:t>
            </a:fld>
            <a:endParaRPr lang="nl-NL"/>
          </a:p>
        </p:txBody>
      </p:sp>
      <p:sp>
        <p:nvSpPr>
          <p:cNvPr id="1032" name="Content Placeholder 6">
            <a:extLst>
              <a:ext uri="{FF2B5EF4-FFF2-40B4-BE49-F238E27FC236}">
                <a16:creationId xmlns:a16="http://schemas.microsoft.com/office/drawing/2014/main" id="{0266B268-C786-D640-1D12-3FF6BD5F6569}"/>
              </a:ext>
            </a:extLst>
          </p:cNvPr>
          <p:cNvSpPr>
            <a:spLocks noGrp="1"/>
          </p:cNvSpPr>
          <p:nvPr>
            <p:ph sz="half" idx="24"/>
          </p:nvPr>
        </p:nvSpPr>
        <p:spPr>
          <a:xfrm>
            <a:off x="524074" y="1692322"/>
            <a:ext cx="3312205" cy="2415654"/>
          </a:xfrm>
        </p:spPr>
        <p:txBody>
          <a:bodyPr vert="horz" lIns="0" tIns="0" rIns="0" bIns="0" rtlCol="0" anchor="t">
            <a:normAutofit/>
          </a:bodyPr>
          <a:lstStyle/>
          <a:p>
            <a:pPr>
              <a:buFont typeface="Arial" panose="020B0604020202020204" pitchFamily="34" charset="0"/>
              <a:buChar char="•"/>
            </a:pPr>
            <a:endParaRPr lang="en-US" sz="1800" dirty="0"/>
          </a:p>
          <a:p>
            <a:pPr>
              <a:buFont typeface="Arial" panose="020B0604020202020204" pitchFamily="34" charset="0"/>
              <a:buChar char="•"/>
            </a:pPr>
            <a:r>
              <a:rPr lang="en-US" sz="1800" dirty="0"/>
              <a:t>PDCA </a:t>
            </a:r>
            <a:r>
              <a:rPr lang="en-US" sz="1800" dirty="0" err="1"/>
              <a:t>cyclus</a:t>
            </a:r>
            <a:endParaRPr lang="en-US" sz="1800" dirty="0"/>
          </a:p>
          <a:p>
            <a:pPr>
              <a:buFont typeface="Arial" panose="020B0604020202020204" pitchFamily="34" charset="0"/>
              <a:buChar char="•"/>
            </a:pPr>
            <a:r>
              <a:rPr lang="en-US" sz="1800" dirty="0" err="1"/>
              <a:t>Aantoonbaar</a:t>
            </a:r>
            <a:endParaRPr lang="en-US" sz="1800" dirty="0">
              <a:ea typeface="Verdana"/>
            </a:endParaRPr>
          </a:p>
          <a:p>
            <a:pPr>
              <a:buFont typeface="Arial" panose="020B0604020202020204" pitchFamily="34" charset="0"/>
              <a:buChar char="•"/>
            </a:pPr>
            <a:r>
              <a:rPr lang="en-US" sz="1800" dirty="0" err="1"/>
              <a:t>Transparant</a:t>
            </a:r>
            <a:endParaRPr lang="en-US" sz="1800" dirty="0">
              <a:ea typeface="Verdana"/>
            </a:endParaRPr>
          </a:p>
          <a:p>
            <a:pPr>
              <a:buFont typeface="Arial" panose="020B0604020202020204" pitchFamily="34" charset="0"/>
              <a:buChar char="•"/>
            </a:pPr>
            <a:r>
              <a:rPr lang="en-US" sz="1800" dirty="0"/>
              <a:t>Integer</a:t>
            </a:r>
          </a:p>
          <a:p>
            <a:pPr>
              <a:buFont typeface="Arial" panose="020B0604020202020204" pitchFamily="34" charset="0"/>
              <a:buChar char="•"/>
            </a:pPr>
            <a:r>
              <a:rPr lang="en-US" sz="1800" dirty="0" err="1">
                <a:ea typeface="Verdana"/>
              </a:rPr>
              <a:t>Realistisch</a:t>
            </a:r>
            <a:endParaRPr lang="en-US" sz="1800" dirty="0">
              <a:ea typeface="Verdana"/>
            </a:endParaRPr>
          </a:p>
        </p:txBody>
      </p:sp>
      <p:pic>
        <p:nvPicPr>
          <p:cNvPr id="13" name="Tijdelijke aanduiding voor inhoud 12" descr="Is integriteit bespreekbaar?">
            <a:extLst>
              <a:ext uri="{FF2B5EF4-FFF2-40B4-BE49-F238E27FC236}">
                <a16:creationId xmlns:a16="http://schemas.microsoft.com/office/drawing/2014/main" id="{ADD66A43-2E19-2C08-E977-46CDEC0CEEC3}"/>
              </a:ext>
            </a:extLst>
          </p:cNvPr>
          <p:cNvPicPr>
            <a:picLocks noGrp="1" noChangeAspect="1"/>
          </p:cNvPicPr>
          <p:nvPr>
            <p:ph sz="half" idx="25"/>
          </p:nvPr>
        </p:nvPicPr>
        <p:blipFill>
          <a:blip r:embed="rId3">
            <a:extLst>
              <a:ext uri="{28A0092B-C50C-407E-A947-70E740481C1C}">
                <a14:useLocalDpi xmlns:a14="http://schemas.microsoft.com/office/drawing/2010/main" val="0"/>
              </a:ext>
            </a:extLst>
          </a:blip>
          <a:srcRect l="22046" r="21148" b="4"/>
          <a:stretch/>
        </p:blipFill>
        <p:spPr bwMode="auto">
          <a:xfrm>
            <a:off x="5117909" y="3885512"/>
            <a:ext cx="4746815" cy="2750768"/>
          </a:xfrm>
          <a:prstGeom prst="rect">
            <a:avLst/>
          </a:prstGeom>
          <a:noFill/>
          <a:ln>
            <a:noFill/>
          </a:ln>
        </p:spPr>
      </p:pic>
      <p:pic>
        <p:nvPicPr>
          <p:cNvPr id="18" name="Picture 8" descr="Ondernemersblog - PDCA; een draaiend wiel dat niet vooruit komt?">
            <a:extLst>
              <a:ext uri="{FF2B5EF4-FFF2-40B4-BE49-F238E27FC236}">
                <a16:creationId xmlns:a16="http://schemas.microsoft.com/office/drawing/2014/main" id="{BB66730A-BF4C-D366-4C5C-87B09E0B8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909" y="891521"/>
            <a:ext cx="5104559" cy="275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2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241947"/>
            <a:ext cx="10923588" cy="1101996"/>
          </a:xfrm>
        </p:spPr>
        <p:txBody>
          <a:bodyPr>
            <a:normAutofit fontScale="90000"/>
          </a:bodyPr>
          <a:lstStyle/>
          <a:p>
            <a:r>
              <a:rPr lang="nl-NL" sz="4000" dirty="0">
                <a:solidFill>
                  <a:schemeClr val="bg2">
                    <a:lumMod val="50000"/>
                  </a:schemeClr>
                </a:solidFill>
                <a:latin typeface="+mn-lt"/>
              </a:rPr>
              <a:t>Onderaanneming</a:t>
            </a:r>
            <a:br>
              <a:rPr lang="nl-NL" dirty="0">
                <a:ea typeface="Verdana"/>
              </a:rPr>
            </a:br>
            <a:br>
              <a:rPr lang="nl-NL" dirty="0">
                <a:ea typeface="Verdana"/>
              </a:rPr>
            </a:br>
            <a:endParaRPr lang="nl-NL" dirty="0"/>
          </a:p>
        </p:txBody>
      </p:sp>
      <p:sp>
        <p:nvSpPr>
          <p:cNvPr id="2" name="Tijdelijke aanduiding voor inhoud 1"/>
          <p:cNvSpPr>
            <a:spLocks noGrp="1"/>
          </p:cNvSpPr>
          <p:nvPr>
            <p:ph idx="1"/>
          </p:nvPr>
        </p:nvSpPr>
        <p:spPr>
          <a:xfrm>
            <a:off x="704580" y="1946932"/>
            <a:ext cx="7156720" cy="3566764"/>
          </a:xfrm>
        </p:spPr>
        <p:txBody>
          <a:bodyPr vert="horz" lIns="0" tIns="0" rIns="0" bIns="0" numCol="1" spcCol="468000" rtlCol="0" anchor="t">
            <a:noAutofit/>
          </a:bodyPr>
          <a:lstStyle/>
          <a:p>
            <a:pPr marL="900430" indent="-316230">
              <a:buNone/>
            </a:pPr>
            <a:endParaRPr lang="nl-NL" sz="1800" b="1" dirty="0">
              <a:latin typeface="Calibri" panose="020F0502020204030204" pitchFamily="34" charset="0"/>
              <a:ea typeface="Calibri" panose="020F0502020204030204" pitchFamily="34" charset="0"/>
              <a:cs typeface="Calibri"/>
            </a:endParaRPr>
          </a:p>
          <a:p>
            <a:pPr marL="0" indent="0">
              <a:buNone/>
            </a:pPr>
            <a:r>
              <a:rPr lang="nl-NL" sz="1800" b="1" dirty="0">
                <a:latin typeface="verdana"/>
                <a:ea typeface="verdana"/>
                <a:cs typeface="Calibri"/>
              </a:rPr>
              <a:t>Indien voor een bouwdeel sprake is van:</a:t>
            </a:r>
            <a:br>
              <a:rPr lang="nl-NL" sz="1800" b="1" dirty="0">
                <a:latin typeface="verdana"/>
                <a:ea typeface="verdana"/>
                <a:cs typeface="Calibri"/>
              </a:rPr>
            </a:br>
            <a:r>
              <a:rPr lang="nl-NL" sz="1800" dirty="0">
                <a:latin typeface="verdana"/>
                <a:ea typeface="verdana"/>
                <a:cs typeface="Calibri"/>
              </a:rPr>
              <a:t>- intellectueel eigendom;</a:t>
            </a:r>
            <a:br>
              <a:rPr lang="nl-NL" sz="1800" dirty="0">
                <a:latin typeface="verdana"/>
                <a:ea typeface="verdana"/>
                <a:cs typeface="Calibri"/>
              </a:rPr>
            </a:br>
            <a:r>
              <a:rPr lang="nl-NL" sz="1800" dirty="0">
                <a:latin typeface="verdana"/>
                <a:ea typeface="verdana"/>
                <a:cs typeface="Calibri"/>
              </a:rPr>
              <a:t>- informatiebeveiliging en cybersecurity;</a:t>
            </a:r>
            <a:br>
              <a:rPr lang="nl-NL" sz="1800" dirty="0">
                <a:latin typeface="verdana"/>
                <a:ea typeface="verdana"/>
                <a:cs typeface="Calibri"/>
              </a:rPr>
            </a:br>
            <a:r>
              <a:rPr lang="nl-NL" sz="1800" dirty="0">
                <a:latin typeface="verdana"/>
                <a:ea typeface="verdana"/>
                <a:cs typeface="Calibri"/>
              </a:rPr>
              <a:t>- technische gebondenheid</a:t>
            </a:r>
            <a:r>
              <a:rPr lang="nl-NL" sz="1800" b="1" dirty="0">
                <a:latin typeface="verdana"/>
                <a:ea typeface="verdana"/>
                <a:cs typeface="Calibri"/>
              </a:rPr>
              <a:t>.</a:t>
            </a:r>
            <a:br>
              <a:rPr lang="nl-NL" sz="1800" b="1" dirty="0">
                <a:latin typeface="verdana"/>
                <a:ea typeface="verdana"/>
                <a:cs typeface="Calibri"/>
              </a:rPr>
            </a:br>
            <a:r>
              <a:rPr lang="nl-NL" sz="1800" b="1" dirty="0">
                <a:latin typeface="verdana"/>
                <a:ea typeface="verdana"/>
                <a:cs typeface="Calibri"/>
              </a:rPr>
              <a:t>Dan voorgeschreven onderaannemer (zichtbaar CBL)</a:t>
            </a:r>
            <a:br>
              <a:rPr lang="nl-NL" sz="1800" b="1" dirty="0">
                <a:latin typeface="verdana"/>
                <a:ea typeface="verdana"/>
                <a:cs typeface="Calibri"/>
              </a:rPr>
            </a:br>
            <a:r>
              <a:rPr lang="nl-NL" sz="1800" b="1" dirty="0">
                <a:latin typeface="verdana"/>
                <a:ea typeface="verdana"/>
                <a:cs typeface="Calibri"/>
              </a:rPr>
              <a:t>Aantoonbaar bindende afspraken. </a:t>
            </a:r>
            <a:endParaRPr lang="nl-NL" sz="1800" dirty="0">
              <a:latin typeface="verdana"/>
              <a:ea typeface="verdana"/>
              <a:cs typeface="Calibri"/>
            </a:endParaRPr>
          </a:p>
          <a:p>
            <a:pPr marL="0" indent="0">
              <a:buNone/>
            </a:pPr>
            <a:r>
              <a:rPr lang="nl-NL" sz="1800" dirty="0">
                <a:latin typeface="verdana"/>
                <a:ea typeface="verdana"/>
                <a:cs typeface="Calibri"/>
              </a:rPr>
              <a:t>Daarnaast zijn er ook</a:t>
            </a:r>
            <a:r>
              <a:rPr lang="nl-NL" sz="1800" b="1" dirty="0">
                <a:latin typeface="verdana"/>
                <a:ea typeface="verdana"/>
                <a:cs typeface="Calibri"/>
              </a:rPr>
              <a:t> </a:t>
            </a:r>
            <a:r>
              <a:rPr lang="nl-NL" sz="1800" dirty="0">
                <a:latin typeface="verdana"/>
                <a:ea typeface="verdana"/>
                <a:cs typeface="Calibri"/>
              </a:rPr>
              <a:t>bouwdelen die van essentieel belang zijn voor het primaire bedrijfsproces van de gebruiker.</a:t>
            </a:r>
          </a:p>
          <a:p>
            <a:pPr marL="0" indent="0">
              <a:buNone/>
            </a:pPr>
            <a:r>
              <a:rPr lang="nl-NL" sz="1800" dirty="0">
                <a:latin typeface="verdana"/>
                <a:ea typeface="verdana"/>
              </a:rPr>
              <a:t>Ook daar zijn goede afspraken met onderaannemers van belang</a:t>
            </a:r>
          </a:p>
          <a:p>
            <a:pPr marL="0" indent="0">
              <a:buNone/>
            </a:pPr>
            <a:endParaRPr lang="nl-NL" sz="1200" b="1" dirty="0">
              <a:ea typeface="Verdana"/>
            </a:endParaRPr>
          </a:p>
          <a:p>
            <a:pPr marL="342900" indent="-342900">
              <a:buAutoNum type="arabicPeriod"/>
            </a:pPr>
            <a:endParaRPr lang="nl-NL" sz="1200" dirty="0">
              <a:ea typeface="Verdana"/>
            </a:endParaRPr>
          </a:p>
          <a:p>
            <a:pPr marL="342900" indent="-342900">
              <a:buAutoNum type="arabicPeriod"/>
            </a:pPr>
            <a:endParaRPr lang="nl-NL" sz="1200" dirty="0">
              <a:ea typeface="Verdana"/>
            </a:endParaRPr>
          </a:p>
          <a:p>
            <a:pPr marL="342900" indent="-342900">
              <a:buAutoNum type="arabicPeriod"/>
            </a:pPr>
            <a:endParaRPr lang="nl-NL" sz="1200" dirty="0">
              <a:ea typeface="Verdana"/>
            </a:endParaRPr>
          </a:p>
          <a:p>
            <a:pPr marL="0" indent="0">
              <a:buNone/>
            </a:pPr>
            <a:endParaRPr lang="nl-NL" sz="1800" dirty="0">
              <a:ea typeface="Verdana"/>
            </a:endParaRPr>
          </a:p>
          <a:p>
            <a:pPr lvl="1">
              <a:buFont typeface="Arial" panose="020B0604020202020204" pitchFamily="34" charset="0"/>
              <a:buChar char="•"/>
            </a:pPr>
            <a:endParaRPr lang="nl-NL" sz="1800" dirty="0">
              <a:ea typeface="Verdana"/>
            </a:endParaRPr>
          </a:p>
          <a:p>
            <a:pPr marL="0" indent="0">
              <a:buNone/>
            </a:pPr>
            <a:endParaRPr lang="nl-NL" sz="1800" dirty="0">
              <a:ea typeface="Verdana"/>
            </a:endParaRPr>
          </a:p>
        </p:txBody>
      </p:sp>
      <p:pic>
        <p:nvPicPr>
          <p:cNvPr id="3" name="Afbeelding 3">
            <a:extLst>
              <a:ext uri="{FF2B5EF4-FFF2-40B4-BE49-F238E27FC236}">
                <a16:creationId xmlns:a16="http://schemas.microsoft.com/office/drawing/2014/main" id="{13EDE0BB-F594-46E3-AB42-8C3DDD034FED}"/>
              </a:ext>
            </a:extLst>
          </p:cNvPr>
          <p:cNvPicPr>
            <a:picLocks noChangeAspect="1"/>
          </p:cNvPicPr>
          <p:nvPr/>
        </p:nvPicPr>
        <p:blipFill>
          <a:blip r:embed="rId3"/>
          <a:stretch>
            <a:fillRect/>
          </a:stretch>
        </p:blipFill>
        <p:spPr>
          <a:xfrm>
            <a:off x="8261230" y="2346026"/>
            <a:ext cx="3059501" cy="3848099"/>
          </a:xfrm>
          <a:prstGeom prst="rect">
            <a:avLst/>
          </a:prstGeom>
        </p:spPr>
      </p:pic>
    </p:spTree>
    <p:extLst>
      <p:ext uri="{BB962C8B-B14F-4D97-AF65-F5344CB8AC3E}">
        <p14:creationId xmlns:p14="http://schemas.microsoft.com/office/powerpoint/2010/main" val="207934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EB60B40-694B-9F4B-DCE4-50184141A9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896" y="2210937"/>
            <a:ext cx="5117910" cy="3875964"/>
          </a:xfrm>
        </p:spPr>
      </p:pic>
      <p:sp>
        <p:nvSpPr>
          <p:cNvPr id="3" name="Tijdelijke aanduiding voor dianummer 2">
            <a:extLst>
              <a:ext uri="{FF2B5EF4-FFF2-40B4-BE49-F238E27FC236}">
                <a16:creationId xmlns:a16="http://schemas.microsoft.com/office/drawing/2014/main" id="{98EDE561-84E4-4297-19D5-55C7ADBA4E1D}"/>
              </a:ext>
            </a:extLst>
          </p:cNvPr>
          <p:cNvSpPr>
            <a:spLocks noGrp="1"/>
          </p:cNvSpPr>
          <p:nvPr>
            <p:ph type="sldNum" sz="quarter" idx="12"/>
          </p:nvPr>
        </p:nvSpPr>
        <p:spPr/>
        <p:txBody>
          <a:bodyPr/>
          <a:lstStyle/>
          <a:p>
            <a:fld id="{10A0A6AF-03C5-477E-939A-E28F7E7F05EA}" type="slidenum">
              <a:rPr lang="nl-NL" smtClean="0"/>
              <a:pPr/>
              <a:t>23</a:t>
            </a:fld>
            <a:endParaRPr lang="nl-NL" dirty="0"/>
          </a:p>
        </p:txBody>
      </p:sp>
      <p:sp>
        <p:nvSpPr>
          <p:cNvPr id="4" name="Titel 3">
            <a:extLst>
              <a:ext uri="{FF2B5EF4-FFF2-40B4-BE49-F238E27FC236}">
                <a16:creationId xmlns:a16="http://schemas.microsoft.com/office/drawing/2014/main" id="{4434BF9E-4C31-0952-0598-52D487169678}"/>
              </a:ext>
            </a:extLst>
          </p:cNvPr>
          <p:cNvSpPr>
            <a:spLocks noGrp="1"/>
          </p:cNvSpPr>
          <p:nvPr>
            <p:ph type="title"/>
          </p:nvPr>
        </p:nvSpPr>
        <p:spPr/>
        <p:txBody>
          <a:bodyPr/>
          <a:lstStyle/>
          <a:p>
            <a:pPr algn="ctr"/>
            <a:r>
              <a:rPr lang="nl-NL" dirty="0"/>
              <a:t>PAUZE</a:t>
            </a:r>
          </a:p>
        </p:txBody>
      </p:sp>
    </p:spTree>
    <p:extLst>
      <p:ext uri="{BB962C8B-B14F-4D97-AF65-F5344CB8AC3E}">
        <p14:creationId xmlns:p14="http://schemas.microsoft.com/office/powerpoint/2010/main" val="1463151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241947"/>
            <a:ext cx="10923588" cy="1101996"/>
          </a:xfrm>
        </p:spPr>
        <p:txBody>
          <a:bodyPr>
            <a:normAutofit/>
          </a:bodyPr>
          <a:lstStyle/>
          <a:p>
            <a:r>
              <a:rPr lang="nl-NL" dirty="0">
                <a:latin typeface="+mn-lt"/>
              </a:rPr>
              <a:t>Informatiebeveiliging &amp; Cybersecurity</a:t>
            </a:r>
            <a:br>
              <a:rPr lang="nl-NL" dirty="0"/>
            </a:br>
            <a:endParaRPr lang="nl-NL" dirty="0"/>
          </a:p>
        </p:txBody>
      </p:sp>
      <p:sp>
        <p:nvSpPr>
          <p:cNvPr id="2" name="Tijdelijke aanduiding voor inhoud 1"/>
          <p:cNvSpPr>
            <a:spLocks noGrp="1"/>
          </p:cNvSpPr>
          <p:nvPr>
            <p:ph idx="1"/>
          </p:nvPr>
        </p:nvSpPr>
        <p:spPr>
          <a:xfrm>
            <a:off x="4408228" y="2033516"/>
            <a:ext cx="7373274" cy="4476466"/>
          </a:xfrm>
        </p:spPr>
        <p:txBody>
          <a:bodyPr>
            <a:noAutofit/>
          </a:bodyPr>
          <a:lstStyle/>
          <a:p>
            <a:pPr marL="0" indent="0">
              <a:buNone/>
            </a:pPr>
            <a:endParaRPr lang="nl-NL" sz="1800" b="1" dirty="0">
              <a:latin typeface="Verdana" panose="020B0604030504040204" pitchFamily="34" charset="0"/>
              <a:ea typeface="Calibri" panose="020F0502020204030204" pitchFamily="34" charset="0"/>
            </a:endParaRPr>
          </a:p>
          <a:p>
            <a:pPr>
              <a:buFont typeface="Wingdings" panose="05000000000000000000" pitchFamily="2" charset="2"/>
              <a:buChar char="§"/>
            </a:pPr>
            <a:r>
              <a:rPr lang="nl-NL" sz="1800" dirty="0">
                <a:ea typeface="Calibri" panose="020F0502020204030204" pitchFamily="34" charset="0"/>
              </a:rPr>
              <a:t>Het borgen van IB&amp;C door het Rijksvastgoedbedrijf en opdrachtnemer.</a:t>
            </a:r>
          </a:p>
          <a:p>
            <a:pPr>
              <a:buFont typeface="Wingdings" panose="05000000000000000000" pitchFamily="2" charset="2"/>
              <a:buChar char="§"/>
            </a:pPr>
            <a:r>
              <a:rPr lang="nl-NL" sz="1800" dirty="0">
                <a:ea typeface="Calibri" panose="020F0502020204030204" pitchFamily="34" charset="0"/>
              </a:rPr>
              <a:t>Doel is dat alle informatie die in het kader van dit contract wordt gedeeld beschikbaar, integer en veilig is.</a:t>
            </a:r>
          </a:p>
          <a:p>
            <a:pPr>
              <a:buFont typeface="Wingdings" panose="05000000000000000000" pitchFamily="2" charset="2"/>
              <a:buChar char="§"/>
            </a:pPr>
            <a:r>
              <a:rPr lang="nl-NL" sz="1800" dirty="0">
                <a:ea typeface="Calibri" panose="020F0502020204030204" pitchFamily="34" charset="0"/>
              </a:rPr>
              <a:t>Het borgen van IB&amp;C is een wettelijke verplichting. </a:t>
            </a: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4" name="Afbeelding 3" descr="Afbeelding met elektronica, stroomkring, Elektronisch onderdeel, Elektronische engineering&#10;&#10;Automatisch gegenereerde beschrijving">
            <a:extLst>
              <a:ext uri="{FF2B5EF4-FFF2-40B4-BE49-F238E27FC236}">
                <a16:creationId xmlns:a16="http://schemas.microsoft.com/office/drawing/2014/main" id="{5AC5D526-26FD-460C-E502-C91460AF8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23" y="2343943"/>
            <a:ext cx="3406254" cy="3406254"/>
          </a:xfrm>
          <a:prstGeom prst="rect">
            <a:avLst/>
          </a:prstGeom>
        </p:spPr>
      </p:pic>
    </p:spTree>
    <p:extLst>
      <p:ext uri="{BB962C8B-B14F-4D97-AF65-F5344CB8AC3E}">
        <p14:creationId xmlns:p14="http://schemas.microsoft.com/office/powerpoint/2010/main" val="237396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950594"/>
            <a:ext cx="10923588" cy="1101996"/>
          </a:xfrm>
        </p:spPr>
        <p:txBody>
          <a:bodyPr>
            <a:normAutofit/>
          </a:bodyPr>
          <a:lstStyle/>
          <a:p>
            <a:r>
              <a:rPr lang="nl-NL" dirty="0">
                <a:latin typeface="+mn-lt"/>
              </a:rPr>
              <a:t>OnderhoudManagementSysteem (OMS)</a:t>
            </a:r>
            <a:br>
              <a:rPr lang="nl-NL" dirty="0"/>
            </a:br>
            <a:endParaRPr lang="nl-NL" dirty="0"/>
          </a:p>
        </p:txBody>
      </p:sp>
      <p:sp>
        <p:nvSpPr>
          <p:cNvPr id="2" name="Tijdelijke aanduiding voor inhoud 1"/>
          <p:cNvSpPr>
            <a:spLocks noGrp="1"/>
          </p:cNvSpPr>
          <p:nvPr>
            <p:ph idx="1"/>
          </p:nvPr>
        </p:nvSpPr>
        <p:spPr>
          <a:xfrm>
            <a:off x="635000" y="1556815"/>
            <a:ext cx="10923588" cy="4980463"/>
          </a:xfrm>
        </p:spPr>
        <p:txBody>
          <a:bodyPr vert="horz" lIns="0" tIns="0" rIns="0" bIns="0" numCol="1" spcCol="468000" rtlCol="0" anchor="t">
            <a:noAutofit/>
          </a:bodyPr>
          <a:lstStyle/>
          <a:p>
            <a:pPr marL="0" indent="0">
              <a:buNone/>
            </a:pPr>
            <a:endParaRPr lang="nl-NL" sz="1800" dirty="0">
              <a:latin typeface="Verdana" panose="020B0604030504040204" pitchFamily="34" charset="0"/>
              <a:ea typeface="Verdana"/>
            </a:endParaRPr>
          </a:p>
          <a:p>
            <a:pPr marL="0" indent="0">
              <a:buNone/>
            </a:pPr>
            <a:r>
              <a:rPr lang="nl-NL" sz="1800" dirty="0">
                <a:ea typeface="Verdana" panose="020B0604030504040204" pitchFamily="34" charset="0"/>
              </a:rPr>
              <a:t>Het RVB gaat over naar één OMS systeem, datum livegang nog niet bekend (medio 2025)</a:t>
            </a:r>
            <a:endParaRPr lang="en-US" sz="1800" dirty="0">
              <a:ea typeface="Verdana" panose="020B0604030504040204" pitchFamily="34" charset="0"/>
            </a:endParaRPr>
          </a:p>
          <a:p>
            <a:pPr>
              <a:buFont typeface="Arial" panose="020B0604020202020204" pitchFamily="34" charset="0"/>
              <a:buChar char="•"/>
            </a:pPr>
            <a:r>
              <a:rPr lang="nl-NL" sz="1800" dirty="0">
                <a:ea typeface="Verdana" panose="020B0604030504040204" pitchFamily="34" charset="0"/>
              </a:rPr>
              <a:t>Geharmoniseerde bouwwerk- </a:t>
            </a:r>
            <a:r>
              <a:rPr lang="nl-NL" sz="1800" dirty="0">
                <a:ea typeface="Times New Roman" panose="02020603050405020304" pitchFamily="18" charset="0"/>
              </a:rPr>
              <a:t>en gebiedcodes</a:t>
            </a:r>
          </a:p>
          <a:p>
            <a:pPr>
              <a:buFont typeface="Arial" panose="020B0604020202020204" pitchFamily="34" charset="0"/>
              <a:buChar char="•"/>
            </a:pPr>
            <a:r>
              <a:rPr lang="nl-NL" sz="1800" dirty="0">
                <a:ea typeface="Times New Roman" panose="02020603050405020304" pitchFamily="18" charset="0"/>
              </a:rPr>
              <a:t>Persoonlijke autorisaties</a:t>
            </a:r>
            <a:r>
              <a:rPr lang="nl-NL" sz="1800" dirty="0">
                <a:ea typeface="Verdana"/>
              </a:rPr>
              <a:t> op naam aannemer </a:t>
            </a:r>
          </a:p>
          <a:p>
            <a:pPr>
              <a:buFont typeface="Arial" panose="020B0604020202020204" pitchFamily="34" charset="0"/>
              <a:buChar char="•"/>
            </a:pPr>
            <a:r>
              <a:rPr lang="nl-NL" sz="1800" dirty="0">
                <a:ea typeface="Times New Roman" panose="02020603050405020304" pitchFamily="18" charset="0"/>
              </a:rPr>
              <a:t>VOG voor medewerker opdrachtnemer die in OMS gaat werken</a:t>
            </a:r>
            <a:br>
              <a:rPr lang="nl-NL" sz="1800" dirty="0">
                <a:ea typeface="Times New Roman" panose="02020603050405020304" pitchFamily="18" charset="0"/>
              </a:rPr>
            </a:br>
            <a:endParaRPr lang="nl-NL" sz="1800" dirty="0">
              <a:ea typeface="Verdana"/>
            </a:endParaRPr>
          </a:p>
          <a:p>
            <a:pPr marL="316230" indent="-316230">
              <a:buNone/>
            </a:pPr>
            <a:r>
              <a:rPr lang="nl-NL" sz="1800" dirty="0">
                <a:ea typeface="Times New Roman" panose="02020603050405020304" pitchFamily="18" charset="0"/>
              </a:rPr>
              <a:t>Opleiding via E-</a:t>
            </a:r>
            <a:r>
              <a:rPr lang="nl-NL" sz="1800" dirty="0" err="1">
                <a:ea typeface="Times New Roman" panose="02020603050405020304" pitchFamily="18" charset="0"/>
              </a:rPr>
              <a:t>learning</a:t>
            </a:r>
            <a:r>
              <a:rPr lang="nl-NL" sz="1800" dirty="0">
                <a:ea typeface="Times New Roman" panose="02020603050405020304" pitchFamily="18" charset="0"/>
              </a:rPr>
              <a:t>, diverse rollen (knoppencursus), daarnaast werkinstructies</a:t>
            </a:r>
          </a:p>
          <a:p>
            <a:pPr>
              <a:buFont typeface="Arial" panose="020B0604020202020204" pitchFamily="34" charset="0"/>
              <a:buChar char="•"/>
            </a:pPr>
            <a:r>
              <a:rPr lang="nl-NL" sz="1800" dirty="0">
                <a:ea typeface="Times New Roman" panose="02020603050405020304" pitchFamily="18" charset="0"/>
              </a:rPr>
              <a:t>Basisvaardigheden</a:t>
            </a:r>
          </a:p>
          <a:p>
            <a:pPr>
              <a:buFont typeface="Arial" panose="020B0604020202020204" pitchFamily="34" charset="0"/>
              <a:buChar char="•"/>
            </a:pPr>
            <a:r>
              <a:rPr lang="nl-NL" sz="1800" dirty="0">
                <a:ea typeface="Times New Roman" panose="02020603050405020304" pitchFamily="18" charset="0"/>
              </a:rPr>
              <a:t>Storingen en EOW (BKW)</a:t>
            </a:r>
          </a:p>
          <a:p>
            <a:pPr>
              <a:buFont typeface="Arial" panose="020B0604020202020204" pitchFamily="34" charset="0"/>
              <a:buChar char="•"/>
            </a:pPr>
            <a:r>
              <a:rPr lang="nl-NL" sz="1800" dirty="0">
                <a:ea typeface="Times New Roman" panose="02020603050405020304" pitchFamily="18" charset="0"/>
              </a:rPr>
              <a:t>Onderhoudsleverancier</a:t>
            </a:r>
          </a:p>
          <a:p>
            <a:pPr>
              <a:buFont typeface="Arial" panose="020B0604020202020204" pitchFamily="34" charset="0"/>
              <a:buChar char="•"/>
            </a:pPr>
            <a:r>
              <a:rPr lang="nl-NL" sz="1800" dirty="0">
                <a:ea typeface="Verdana"/>
              </a:rPr>
              <a:t>Onderbouwing facturatie via OMS </a:t>
            </a:r>
          </a:p>
          <a:p>
            <a:pPr>
              <a:buFont typeface="Arial" panose="020B0604020202020204" pitchFamily="34" charset="0"/>
              <a:buChar char="•"/>
            </a:pPr>
            <a:r>
              <a:rPr lang="nl-NL" sz="1800" dirty="0">
                <a:ea typeface="Times New Roman" panose="02020603050405020304" pitchFamily="18" charset="0"/>
              </a:rPr>
              <a:t>Maandag 27 januari 2025 van 10.00 tot 11.00 uur via TEAMS </a:t>
            </a:r>
            <a:r>
              <a:rPr lang="nl-NL" sz="1800" dirty="0">
                <a:ea typeface="Verdana"/>
              </a:rPr>
              <a:t>informatiebijeenkomst.</a:t>
            </a:r>
            <a:endParaRPr lang="nl-NL"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spTree>
    <p:extLst>
      <p:ext uri="{BB962C8B-B14F-4D97-AF65-F5344CB8AC3E}">
        <p14:creationId xmlns:p14="http://schemas.microsoft.com/office/powerpoint/2010/main" val="79747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129888"/>
            <a:ext cx="10923588" cy="1101996"/>
          </a:xfrm>
        </p:spPr>
        <p:txBody>
          <a:bodyPr>
            <a:normAutofit/>
          </a:bodyPr>
          <a:lstStyle/>
          <a:p>
            <a:r>
              <a:rPr lang="nl-NL" dirty="0">
                <a:latin typeface="+mn-lt"/>
              </a:rPr>
              <a:t>OnderhoudManagementSysteem (OMS)</a:t>
            </a:r>
            <a:br>
              <a:rPr lang="nl-NL" dirty="0"/>
            </a:br>
            <a:endParaRPr lang="nl-NL" dirty="0"/>
          </a:p>
        </p:txBody>
      </p:sp>
      <p:sp>
        <p:nvSpPr>
          <p:cNvPr id="2" name="Tijdelijke aanduiding voor inhoud 1"/>
          <p:cNvSpPr>
            <a:spLocks noGrp="1"/>
          </p:cNvSpPr>
          <p:nvPr>
            <p:ph idx="1"/>
          </p:nvPr>
        </p:nvSpPr>
        <p:spPr>
          <a:xfrm>
            <a:off x="635000" y="1904197"/>
            <a:ext cx="10923588" cy="4107640"/>
          </a:xfrm>
        </p:spPr>
        <p:txBody>
          <a:bodyPr vert="horz" lIns="0" tIns="0" rIns="0" bIns="0" numCol="1" spcCol="468000" rtlCol="0" anchor="t">
            <a:noAutofit/>
          </a:bodyPr>
          <a:lstStyle/>
          <a:p>
            <a:pPr marL="0" indent="0">
              <a:buNone/>
            </a:pPr>
            <a:endParaRPr lang="nl-NL" sz="1800" dirty="0">
              <a:latin typeface="Verdana" panose="020B0604030504040204" pitchFamily="34" charset="0"/>
              <a:ea typeface="Verdana"/>
            </a:endParaRPr>
          </a:p>
          <a:p>
            <a:pPr marL="0" indent="0">
              <a:buNone/>
            </a:pPr>
            <a:endParaRPr lang="nl-NL" sz="1800" b="1" dirty="0">
              <a:ea typeface="Verdana"/>
            </a:endParaRPr>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3" name="Afbeelding 3">
            <a:extLst>
              <a:ext uri="{FF2B5EF4-FFF2-40B4-BE49-F238E27FC236}">
                <a16:creationId xmlns:a16="http://schemas.microsoft.com/office/drawing/2014/main" id="{E24A29BF-3B02-4CA9-A792-A99185265151}"/>
              </a:ext>
            </a:extLst>
          </p:cNvPr>
          <p:cNvPicPr>
            <a:picLocks noChangeAspect="1"/>
          </p:cNvPicPr>
          <p:nvPr/>
        </p:nvPicPr>
        <p:blipFill>
          <a:blip r:embed="rId3"/>
          <a:stretch>
            <a:fillRect/>
          </a:stretch>
        </p:blipFill>
        <p:spPr>
          <a:xfrm>
            <a:off x="634253" y="1745720"/>
            <a:ext cx="9309847" cy="4576795"/>
          </a:xfrm>
          <a:prstGeom prst="rect">
            <a:avLst/>
          </a:prstGeom>
        </p:spPr>
      </p:pic>
    </p:spTree>
    <p:extLst>
      <p:ext uri="{BB962C8B-B14F-4D97-AF65-F5344CB8AC3E}">
        <p14:creationId xmlns:p14="http://schemas.microsoft.com/office/powerpoint/2010/main" val="210349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5A7DD-6861-7D21-0EA0-2AF77AC041F1}"/>
              </a:ext>
            </a:extLst>
          </p:cNvPr>
          <p:cNvSpPr>
            <a:spLocks noGrp="1"/>
          </p:cNvSpPr>
          <p:nvPr>
            <p:ph type="title"/>
          </p:nvPr>
        </p:nvSpPr>
        <p:spPr>
          <a:xfrm>
            <a:off x="635001" y="716882"/>
            <a:ext cx="10923588" cy="1348872"/>
          </a:xfrm>
        </p:spPr>
        <p:txBody>
          <a:bodyPr>
            <a:normAutofit fontScale="90000"/>
          </a:bodyPr>
          <a:lstStyle/>
          <a:p>
            <a:r>
              <a:rPr lang="nl-NL" dirty="0"/>
              <a:t>BOEI 2.0</a:t>
            </a:r>
            <a:br>
              <a:rPr lang="nl-NL" dirty="0"/>
            </a:br>
            <a:br>
              <a:rPr lang="nl-NL" dirty="0"/>
            </a:br>
            <a:r>
              <a:rPr lang="nl-NL" sz="3200" dirty="0">
                <a:latin typeface="+mn-lt"/>
              </a:rPr>
              <a:t>Verschillen BOEI en BOEI 2.0</a:t>
            </a:r>
          </a:p>
        </p:txBody>
      </p:sp>
      <p:sp>
        <p:nvSpPr>
          <p:cNvPr id="3" name="Tijdelijke aanduiding voor tekst 2">
            <a:extLst>
              <a:ext uri="{FF2B5EF4-FFF2-40B4-BE49-F238E27FC236}">
                <a16:creationId xmlns:a16="http://schemas.microsoft.com/office/drawing/2014/main" id="{CFB4DF99-CB76-10A6-E5EC-B2EEA357B2D3}"/>
              </a:ext>
            </a:extLst>
          </p:cNvPr>
          <p:cNvSpPr>
            <a:spLocks noGrp="1"/>
          </p:cNvSpPr>
          <p:nvPr>
            <p:ph type="body" idx="1"/>
          </p:nvPr>
        </p:nvSpPr>
        <p:spPr/>
        <p:txBody>
          <a:bodyPr/>
          <a:lstStyle/>
          <a:p>
            <a:r>
              <a:rPr lang="nl-NL" dirty="0"/>
              <a:t>		</a:t>
            </a:r>
          </a:p>
        </p:txBody>
      </p:sp>
      <p:graphicFrame>
        <p:nvGraphicFramePr>
          <p:cNvPr id="9" name="Tijdelijke aanduiding voor inhoud 8">
            <a:extLst>
              <a:ext uri="{FF2B5EF4-FFF2-40B4-BE49-F238E27FC236}">
                <a16:creationId xmlns:a16="http://schemas.microsoft.com/office/drawing/2014/main" id="{B17DE22A-BDD5-E022-808F-EAF590FE9510}"/>
              </a:ext>
            </a:extLst>
          </p:cNvPr>
          <p:cNvGraphicFramePr>
            <a:graphicFrameLocks noGrp="1"/>
          </p:cNvGraphicFramePr>
          <p:nvPr>
            <p:ph sz="half" idx="2"/>
          </p:nvPr>
        </p:nvGraphicFramePr>
        <p:xfrm>
          <a:off x="839788" y="2505075"/>
          <a:ext cx="5157787" cy="3479800"/>
        </p:xfrm>
        <a:graphic>
          <a:graphicData uri="http://schemas.openxmlformats.org/drawingml/2006/table">
            <a:tbl>
              <a:tblPr firstRow="1" bandRow="1">
                <a:tableStyleId>{5C22544A-7EE6-4342-B048-85BDC9FD1C3A}</a:tableStyleId>
              </a:tblPr>
              <a:tblGrid>
                <a:gridCol w="5157787">
                  <a:extLst>
                    <a:ext uri="{9D8B030D-6E8A-4147-A177-3AD203B41FA5}">
                      <a16:colId xmlns:a16="http://schemas.microsoft.com/office/drawing/2014/main" val="2753924978"/>
                    </a:ext>
                  </a:extLst>
                </a:gridCol>
              </a:tblGrid>
              <a:tr h="370840">
                <a:tc>
                  <a:txBody>
                    <a:bodyPr/>
                    <a:lstStyle/>
                    <a:p>
                      <a:r>
                        <a:rPr lang="nl-NL" dirty="0"/>
                        <a:t>BOEI</a:t>
                      </a:r>
                    </a:p>
                  </a:txBody>
                  <a:tcPr/>
                </a:tc>
                <a:extLst>
                  <a:ext uri="{0D108BD9-81ED-4DB2-BD59-A6C34878D82A}">
                    <a16:rowId xmlns:a16="http://schemas.microsoft.com/office/drawing/2014/main" val="1878626690"/>
                  </a:ext>
                </a:extLst>
              </a:tr>
              <a:tr h="370840">
                <a:tc>
                  <a:txBody>
                    <a:bodyPr/>
                    <a:lstStyle/>
                    <a:p>
                      <a:r>
                        <a:rPr lang="nl-NL" dirty="0"/>
                        <a:t>Inzicht in de huidige conditiescore per thema, van een bouwdeel.</a:t>
                      </a:r>
                    </a:p>
                  </a:txBody>
                  <a:tcPr/>
                </a:tc>
                <a:extLst>
                  <a:ext uri="{0D108BD9-81ED-4DB2-BD59-A6C34878D82A}">
                    <a16:rowId xmlns:a16="http://schemas.microsoft.com/office/drawing/2014/main" val="2637114135"/>
                  </a:ext>
                </a:extLst>
              </a:tr>
              <a:tr h="370840">
                <a:tc>
                  <a:txBody>
                    <a:bodyPr/>
                    <a:lstStyle/>
                    <a:p>
                      <a:r>
                        <a:rPr lang="nl-NL" dirty="0"/>
                        <a:t>Conditiescore is </a:t>
                      </a:r>
                      <a:r>
                        <a:rPr lang="nl-NL" u="sng" dirty="0"/>
                        <a:t>onafhankelijk</a:t>
                      </a:r>
                      <a:r>
                        <a:rPr lang="nl-NL" dirty="0"/>
                        <a:t> van functie, omgeving en proces waar het bouwdeel zich in bevindt.</a:t>
                      </a:r>
                    </a:p>
                  </a:txBody>
                  <a:tcPr/>
                </a:tc>
                <a:extLst>
                  <a:ext uri="{0D108BD9-81ED-4DB2-BD59-A6C34878D82A}">
                    <a16:rowId xmlns:a16="http://schemas.microsoft.com/office/drawing/2014/main" val="3330909784"/>
                  </a:ext>
                </a:extLst>
              </a:tr>
              <a:tr h="370840">
                <a:tc>
                  <a:txBody>
                    <a:bodyPr/>
                    <a:lstStyle/>
                    <a:p>
                      <a:r>
                        <a:rPr lang="nl-NL" dirty="0"/>
                        <a:t>Waarneming herleiden o.b.v. opgestelde gebrekenlijsten </a:t>
                      </a:r>
                    </a:p>
                  </a:txBody>
                  <a:tcPr/>
                </a:tc>
                <a:extLst>
                  <a:ext uri="{0D108BD9-81ED-4DB2-BD59-A6C34878D82A}">
                    <a16:rowId xmlns:a16="http://schemas.microsoft.com/office/drawing/2014/main" val="775443389"/>
                  </a:ext>
                </a:extLst>
              </a:tr>
              <a:tr h="370840">
                <a:tc>
                  <a:txBody>
                    <a:bodyPr/>
                    <a:lstStyle/>
                    <a:p>
                      <a:r>
                        <a:rPr lang="nl-NL" dirty="0"/>
                        <a:t>Advies binnen LOGRO gebaseerd op herstelmaatregelen (zie handboek RVB BOEI deel 1)</a:t>
                      </a:r>
                    </a:p>
                  </a:txBody>
                  <a:tcPr/>
                </a:tc>
                <a:extLst>
                  <a:ext uri="{0D108BD9-81ED-4DB2-BD59-A6C34878D82A}">
                    <a16:rowId xmlns:a16="http://schemas.microsoft.com/office/drawing/2014/main" val="860338679"/>
                  </a:ext>
                </a:extLst>
              </a:tr>
            </a:tbl>
          </a:graphicData>
        </a:graphic>
      </p:graphicFrame>
      <p:sp>
        <p:nvSpPr>
          <p:cNvPr id="5" name="Tijdelijke aanduiding voor tekst 4">
            <a:extLst>
              <a:ext uri="{FF2B5EF4-FFF2-40B4-BE49-F238E27FC236}">
                <a16:creationId xmlns:a16="http://schemas.microsoft.com/office/drawing/2014/main" id="{E200B840-9562-5B76-7349-54C3D9C7F259}"/>
              </a:ext>
            </a:extLst>
          </p:cNvPr>
          <p:cNvSpPr>
            <a:spLocks noGrp="1"/>
          </p:cNvSpPr>
          <p:nvPr>
            <p:ph type="body" sz="quarter" idx="3"/>
          </p:nvPr>
        </p:nvSpPr>
        <p:spPr/>
        <p:txBody>
          <a:bodyPr/>
          <a:lstStyle/>
          <a:p>
            <a:endParaRPr lang="nl-NL" dirty="0"/>
          </a:p>
        </p:txBody>
      </p:sp>
      <p:graphicFrame>
        <p:nvGraphicFramePr>
          <p:cNvPr id="10" name="Tijdelijke aanduiding voor inhoud 9">
            <a:extLst>
              <a:ext uri="{FF2B5EF4-FFF2-40B4-BE49-F238E27FC236}">
                <a16:creationId xmlns:a16="http://schemas.microsoft.com/office/drawing/2014/main" id="{548E6205-852F-FF26-2B7D-36C2A08121F1}"/>
              </a:ext>
            </a:extLst>
          </p:cNvPr>
          <p:cNvGraphicFramePr>
            <a:graphicFrameLocks noGrp="1"/>
          </p:cNvGraphicFramePr>
          <p:nvPr>
            <p:ph sz="quarter" idx="4"/>
            <p:extLst>
              <p:ext uri="{D42A27DB-BD31-4B8C-83A1-F6EECF244321}">
                <p14:modId xmlns:p14="http://schemas.microsoft.com/office/powerpoint/2010/main" val="3855219220"/>
              </p:ext>
            </p:extLst>
          </p:nvPr>
        </p:nvGraphicFramePr>
        <p:xfrm>
          <a:off x="6194427" y="2505075"/>
          <a:ext cx="5183188" cy="4061460"/>
        </p:xfrm>
        <a:graphic>
          <a:graphicData uri="http://schemas.openxmlformats.org/drawingml/2006/table">
            <a:tbl>
              <a:tblPr firstRow="1" bandRow="1">
                <a:tableStyleId>{5C22544A-7EE6-4342-B048-85BDC9FD1C3A}</a:tableStyleId>
              </a:tblPr>
              <a:tblGrid>
                <a:gridCol w="5183188">
                  <a:extLst>
                    <a:ext uri="{9D8B030D-6E8A-4147-A177-3AD203B41FA5}">
                      <a16:colId xmlns:a16="http://schemas.microsoft.com/office/drawing/2014/main" val="1809352935"/>
                    </a:ext>
                  </a:extLst>
                </a:gridCol>
              </a:tblGrid>
              <a:tr h="370840">
                <a:tc>
                  <a:txBody>
                    <a:bodyPr/>
                    <a:lstStyle/>
                    <a:p>
                      <a:r>
                        <a:rPr lang="nl-NL" dirty="0"/>
                        <a:t>BOEI 2.0</a:t>
                      </a:r>
                    </a:p>
                  </a:txBody>
                  <a:tcPr/>
                </a:tc>
                <a:extLst>
                  <a:ext uri="{0D108BD9-81ED-4DB2-BD59-A6C34878D82A}">
                    <a16:rowId xmlns:a16="http://schemas.microsoft.com/office/drawing/2014/main" val="3299093520"/>
                  </a:ext>
                </a:extLst>
              </a:tr>
              <a:tr h="413054">
                <a:tc>
                  <a:txBody>
                    <a:bodyPr/>
                    <a:lstStyle/>
                    <a:p>
                      <a:r>
                        <a:rPr lang="nl-NL" dirty="0"/>
                        <a:t>Inzicht in de huidige gebreken per thema, van een bouwdeel.</a:t>
                      </a:r>
                    </a:p>
                  </a:txBody>
                  <a:tcPr/>
                </a:tc>
                <a:extLst>
                  <a:ext uri="{0D108BD9-81ED-4DB2-BD59-A6C34878D82A}">
                    <a16:rowId xmlns:a16="http://schemas.microsoft.com/office/drawing/2014/main" val="1254015282"/>
                  </a:ext>
                </a:extLst>
              </a:tr>
              <a:tr h="370840">
                <a:tc>
                  <a:txBody>
                    <a:bodyPr/>
                    <a:lstStyle/>
                    <a:p>
                      <a:r>
                        <a:rPr lang="nl-NL" dirty="0"/>
                        <a:t>Het gebrek is </a:t>
                      </a:r>
                      <a:r>
                        <a:rPr lang="nl-NL" u="sng" dirty="0"/>
                        <a:t>afhankelijk</a:t>
                      </a:r>
                      <a:r>
                        <a:rPr lang="nl-NL" dirty="0"/>
                        <a:t> van de functie, omgeving en proces waar het bouwdeel zich in bevindt.</a:t>
                      </a:r>
                    </a:p>
                  </a:txBody>
                  <a:tcPr/>
                </a:tc>
                <a:extLst>
                  <a:ext uri="{0D108BD9-81ED-4DB2-BD59-A6C34878D82A}">
                    <a16:rowId xmlns:a16="http://schemas.microsoft.com/office/drawing/2014/main" val="2685417162"/>
                  </a:ext>
                </a:extLst>
              </a:tr>
              <a:tr h="673100">
                <a:tc>
                  <a:txBody>
                    <a:bodyPr/>
                    <a:lstStyle/>
                    <a:p>
                      <a:r>
                        <a:rPr lang="nl-NL" dirty="0"/>
                        <a:t>Waarneming herleiden via beslisboom 'soort gebrek'.</a:t>
                      </a:r>
                    </a:p>
                  </a:txBody>
                  <a:tcPr/>
                </a:tc>
                <a:extLst>
                  <a:ext uri="{0D108BD9-81ED-4DB2-BD59-A6C34878D82A}">
                    <a16:rowId xmlns:a16="http://schemas.microsoft.com/office/drawing/2014/main" val="3211438236"/>
                  </a:ext>
                </a:extLst>
              </a:tr>
              <a:tr h="370840">
                <a:tc>
                  <a:txBody>
                    <a:bodyPr/>
                    <a:lstStyle/>
                    <a:p>
                      <a:r>
                        <a:rPr lang="nl-NL" dirty="0"/>
                        <a:t>Advies binnen LOGRO gebaseerd op geharmoniseerde herstelmaatregelen i.c.m. de circulaire oplossingen conform R-strategie (zie handboek RVB BOEI deel 2 algemeen)</a:t>
                      </a:r>
                    </a:p>
                  </a:txBody>
                  <a:tcPr/>
                </a:tc>
                <a:extLst>
                  <a:ext uri="{0D108BD9-81ED-4DB2-BD59-A6C34878D82A}">
                    <a16:rowId xmlns:a16="http://schemas.microsoft.com/office/drawing/2014/main" val="3360897793"/>
                  </a:ext>
                </a:extLst>
              </a:tr>
            </a:tbl>
          </a:graphicData>
        </a:graphic>
      </p:graphicFrame>
    </p:spTree>
    <p:extLst>
      <p:ext uri="{BB962C8B-B14F-4D97-AF65-F5344CB8AC3E}">
        <p14:creationId xmlns:p14="http://schemas.microsoft.com/office/powerpoint/2010/main" val="2646655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AFAE3-8EB8-5888-E4CA-28FAA5C673C3}"/>
              </a:ext>
            </a:extLst>
          </p:cNvPr>
          <p:cNvSpPr>
            <a:spLocks noGrp="1"/>
          </p:cNvSpPr>
          <p:nvPr>
            <p:ph type="title"/>
          </p:nvPr>
        </p:nvSpPr>
        <p:spPr>
          <a:xfrm>
            <a:off x="831850" y="457200"/>
            <a:ext cx="10515600" cy="904461"/>
          </a:xfrm>
        </p:spPr>
        <p:txBody>
          <a:bodyPr>
            <a:normAutofit/>
          </a:bodyPr>
          <a:lstStyle/>
          <a:p>
            <a:r>
              <a:rPr lang="nl-NL" sz="4000" dirty="0">
                <a:solidFill>
                  <a:schemeClr val="bg2">
                    <a:lumMod val="50000"/>
                  </a:schemeClr>
                </a:solidFill>
                <a:latin typeface="+mn-lt"/>
              </a:rPr>
              <a:t>BOEI methodiek </a:t>
            </a:r>
            <a:r>
              <a:rPr lang="nl-NL" sz="2800" dirty="0"/>
              <a:t>(werktitel BOEI 2.0)</a:t>
            </a:r>
          </a:p>
        </p:txBody>
      </p:sp>
      <p:sp>
        <p:nvSpPr>
          <p:cNvPr id="3" name="Tijdelijke aanduiding voor tekst 2">
            <a:extLst>
              <a:ext uri="{FF2B5EF4-FFF2-40B4-BE49-F238E27FC236}">
                <a16:creationId xmlns:a16="http://schemas.microsoft.com/office/drawing/2014/main" id="{CC071804-5EC0-5B29-BCFA-CA96E9B2A757}"/>
              </a:ext>
            </a:extLst>
          </p:cNvPr>
          <p:cNvSpPr>
            <a:spLocks noGrp="1"/>
          </p:cNvSpPr>
          <p:nvPr>
            <p:ph type="body" idx="1"/>
          </p:nvPr>
        </p:nvSpPr>
        <p:spPr>
          <a:xfrm>
            <a:off x="831850" y="1550504"/>
            <a:ext cx="10515600" cy="4850295"/>
          </a:xfrm>
        </p:spPr>
        <p:txBody>
          <a:bodyPr vert="horz" lIns="0" tIns="0" rIns="0" bIns="0" rtlCol="0" anchor="t">
            <a:normAutofit/>
          </a:bodyPr>
          <a:lstStyle/>
          <a:p>
            <a:pPr>
              <a:spcBef>
                <a:spcPts val="1000"/>
              </a:spcBef>
              <a:buClrTx/>
              <a:buSzTx/>
              <a:defRPr/>
            </a:pPr>
            <a:endParaRPr lang="nl-NL" sz="1900" dirty="0">
              <a:solidFill>
                <a:schemeClr val="tx1"/>
              </a:solidFill>
              <a:cs typeface="Times New Roman" panose="02020603050405020304" pitchFamily="18" charset="0"/>
            </a:endParaRPr>
          </a:p>
          <a:p>
            <a:pPr marL="342900" indent="-342900">
              <a:spcBef>
                <a:spcPts val="1000"/>
              </a:spcBef>
              <a:buClrTx/>
              <a:buSzTx/>
              <a:buFont typeface="Arial" panose="020B0604020202020204" pitchFamily="34" charset="0"/>
              <a:buChar char="•"/>
              <a:defRPr/>
            </a:pPr>
            <a:r>
              <a:rPr lang="nl-NL" sz="1900" dirty="0">
                <a:solidFill>
                  <a:schemeClr val="tx1"/>
                </a:solidFill>
                <a:cs typeface="Times New Roman" panose="02020603050405020304" pitchFamily="18" charset="0"/>
              </a:rPr>
              <a:t>De BOEI2.0 methodiek legt een relatie tussen;  </a:t>
            </a:r>
            <a:endParaRPr lang="nl-NL" sz="1900" dirty="0">
              <a:solidFill>
                <a:schemeClr val="tx1"/>
              </a:solidFill>
              <a:ea typeface="Verdana"/>
              <a:cs typeface="Times New Roman" panose="02020603050405020304" pitchFamily="18" charset="0"/>
            </a:endParaRPr>
          </a:p>
          <a:p>
            <a:pPr marL="342900" indent="-342900">
              <a:spcBef>
                <a:spcPts val="1000"/>
              </a:spcBef>
              <a:buClrTx/>
              <a:buSzTx/>
              <a:buFont typeface="Arial" panose="020B0604020202020204" pitchFamily="34" charset="0"/>
              <a:buChar char="•"/>
              <a:defRPr/>
            </a:pPr>
            <a:r>
              <a:rPr kumimoji="0" lang="nl-NL" sz="1900" b="0" i="0" u="none" strike="noStrike" kern="1200" cap="none" spc="0" normalizeH="0" baseline="0" noProof="0" dirty="0">
                <a:ln>
                  <a:noFill/>
                </a:ln>
                <a:solidFill>
                  <a:schemeClr val="tx1"/>
                </a:solidFill>
                <a:uLnTx/>
                <a:uFillTx/>
                <a:cs typeface="Times New Roman" panose="02020603050405020304" pitchFamily="18" charset="0"/>
              </a:rPr>
              <a:t>De functionele en technische staat van een bouwdeel</a:t>
            </a:r>
            <a:r>
              <a:rPr lang="nl-NL" sz="1900" dirty="0">
                <a:solidFill>
                  <a:schemeClr val="tx1"/>
                </a:solidFill>
                <a:cs typeface="Times New Roman" panose="02020603050405020304" pitchFamily="18" charset="0"/>
              </a:rPr>
              <a:t> </a:t>
            </a:r>
            <a:endParaRPr lang="nl-NL" sz="1900" dirty="0">
              <a:solidFill>
                <a:schemeClr val="tx1"/>
              </a:solidFill>
              <a:ea typeface="Verdana"/>
              <a:cs typeface="Times New Roman" panose="02020603050405020304" pitchFamily="18" charset="0"/>
            </a:endParaRPr>
          </a:p>
          <a:p>
            <a:pPr marL="342900" indent="-342900">
              <a:spcBef>
                <a:spcPts val="1000"/>
              </a:spcBef>
              <a:buClrTx/>
              <a:buSzTx/>
              <a:buFont typeface="Arial" panose="020B0604020202020204" pitchFamily="34" charset="0"/>
              <a:buChar char="•"/>
              <a:defRPr/>
            </a:pPr>
            <a:r>
              <a:rPr kumimoji="0" lang="nl-NL" sz="1900" b="0" i="0" u="none" strike="noStrike" kern="1200" cap="none" spc="0" normalizeH="0" baseline="0" noProof="0" dirty="0">
                <a:ln>
                  <a:noFill/>
                </a:ln>
                <a:solidFill>
                  <a:schemeClr val="tx1"/>
                </a:solidFill>
                <a:uLnTx/>
                <a:uFillTx/>
                <a:cs typeface="Times New Roman" panose="02020603050405020304" pitchFamily="18" charset="0"/>
              </a:rPr>
              <a:t>De mate van betrouwbaarheid en beschikbaarheid.</a:t>
            </a:r>
            <a:endParaRPr lang="nl-NL" sz="1900" b="0" i="0" u="none" strike="noStrike" kern="1200" cap="none" spc="0" baseline="0" noProof="0" dirty="0">
              <a:solidFill>
                <a:schemeClr val="tx1"/>
              </a:solidFill>
              <a:ea typeface="Verdana"/>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tabLst/>
              <a:defRPr/>
            </a:pPr>
            <a:br>
              <a:rPr lang="nl-NL" sz="1900" dirty="0">
                <a:solidFill>
                  <a:schemeClr val="tx1"/>
                </a:solidFill>
                <a:ea typeface="Verdana"/>
                <a:cs typeface="Times New Roman" panose="02020603050405020304" pitchFamily="18" charset="0"/>
              </a:rPr>
            </a:br>
            <a:r>
              <a:rPr lang="nl-NL" sz="1900" dirty="0">
                <a:solidFill>
                  <a:schemeClr val="tx1"/>
                </a:solidFill>
                <a:cs typeface="Times New Roman" panose="02020603050405020304" pitchFamily="18" charset="0"/>
              </a:rPr>
              <a:t>Op basis van;</a:t>
            </a:r>
            <a:endParaRPr lang="nl-NL" sz="1900" dirty="0">
              <a:solidFill>
                <a:schemeClr val="tx1"/>
              </a:solidFill>
              <a:ea typeface="Verdana"/>
              <a:cs typeface="Times New Roman" panose="02020603050405020304" pitchFamily="18" charset="0"/>
            </a:endParaRPr>
          </a:p>
          <a:p>
            <a:pPr marL="228600" indent="-228600">
              <a:spcBef>
                <a:spcPts val="1000"/>
              </a:spcBef>
              <a:buClrTx/>
              <a:buSzTx/>
              <a:buFont typeface="Arial" panose="020B0604020202020204" pitchFamily="34" charset="0"/>
              <a:buChar char="•"/>
              <a:defRPr/>
            </a:pPr>
            <a:r>
              <a:rPr lang="nl-NL" sz="1900" dirty="0">
                <a:solidFill>
                  <a:schemeClr val="tx1"/>
                </a:solidFill>
                <a:cs typeface="Times New Roman" panose="02020603050405020304" pitchFamily="18" charset="0"/>
              </a:rPr>
              <a:t>Een waarneming beoordelen en koppelen aan soort gebrek vanuit inzicht omgeving-proces-functie. (via beslisboom) </a:t>
            </a:r>
            <a:endParaRPr lang="nl-NL" sz="1900" dirty="0">
              <a:solidFill>
                <a:schemeClr val="tx1"/>
              </a:solidFill>
              <a:ea typeface="Verdan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1900" dirty="0">
                <a:solidFill>
                  <a:schemeClr val="tx1"/>
                </a:solidFill>
                <a:cs typeface="Times New Roman" panose="02020603050405020304" pitchFamily="18" charset="0"/>
              </a:rPr>
              <a:t>Prioriteit bij geselecteerd instandhoudings (ISH) label. (beleidsmatig gekoppeld)</a:t>
            </a:r>
            <a:endParaRPr lang="nl-NL" sz="1900" dirty="0">
              <a:solidFill>
                <a:schemeClr val="tx1"/>
              </a:solidFill>
              <a:ea typeface="Verdana"/>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tabLst/>
              <a:defRPr/>
            </a:pPr>
            <a:endParaRPr lang="nl-NL" sz="1900" dirty="0">
              <a:solidFill>
                <a:schemeClr val="tx1"/>
              </a:solidFill>
              <a:ea typeface="Verdana"/>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tabLst/>
              <a:defRPr/>
            </a:pPr>
            <a:r>
              <a:rPr lang="nl-NL" sz="1900" dirty="0">
                <a:solidFill>
                  <a:schemeClr val="tx1"/>
                </a:solidFill>
                <a:cs typeface="Times New Roman" panose="02020603050405020304" pitchFamily="18" charset="0"/>
              </a:rPr>
              <a:t>De RVB beslisboom soort gebrek bepaalt de mate van betrouwbaarheid en de prioriteit bepaalt de mate van beschikbaarheid.</a:t>
            </a:r>
            <a:endParaRPr lang="nl-NL" sz="1900" dirty="0">
              <a:solidFill>
                <a:schemeClr val="tx1"/>
              </a:solidFill>
              <a:ea typeface="Verdana"/>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tabLst/>
              <a:defRPr/>
            </a:pPr>
            <a:endParaRPr kumimoji="0" lang="nl-NL" sz="2800" b="0" i="0" u="none" strike="noStrike" kern="1200" cap="none" spc="0" normalizeH="0" baseline="0" noProof="0" dirty="0">
              <a:ln>
                <a:noFill/>
              </a:ln>
              <a:solidFill>
                <a:schemeClr val="tx1"/>
              </a:solidFill>
              <a:uLnTx/>
              <a:uFillTx/>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l-NL" sz="2800" dirty="0">
              <a:solidFill>
                <a:schemeClr val="tx1"/>
              </a:solidFill>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schemeClr val="tx1"/>
              </a:solidFill>
              <a:uLnTx/>
              <a:uFillTx/>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schemeClr val="tx1"/>
              </a:solidFill>
              <a:effectLst/>
              <a:uLnTx/>
              <a:uFillTx/>
              <a:ea typeface="+mn-ea"/>
              <a:cs typeface="+mn-cs"/>
            </a:endParaRPr>
          </a:p>
          <a:p>
            <a:endParaRPr lang="nl-NL" dirty="0"/>
          </a:p>
        </p:txBody>
      </p:sp>
    </p:spTree>
    <p:extLst>
      <p:ext uri="{BB962C8B-B14F-4D97-AF65-F5344CB8AC3E}">
        <p14:creationId xmlns:p14="http://schemas.microsoft.com/office/powerpoint/2010/main" val="127685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FA72B-8BDB-EBB5-508B-B24F941559A6}"/>
              </a:ext>
            </a:extLst>
          </p:cNvPr>
          <p:cNvSpPr>
            <a:spLocks noGrp="1"/>
          </p:cNvSpPr>
          <p:nvPr>
            <p:ph type="title"/>
          </p:nvPr>
        </p:nvSpPr>
        <p:spPr/>
        <p:txBody>
          <a:bodyPr/>
          <a:lstStyle/>
          <a:p>
            <a:r>
              <a:rPr lang="nl-NL" dirty="0">
                <a:solidFill>
                  <a:schemeClr val="bg2">
                    <a:lumMod val="50000"/>
                  </a:schemeClr>
                </a:solidFill>
                <a:latin typeface="+mn-lt"/>
              </a:rPr>
              <a:t>Registratie van inventarisatie gegevens</a:t>
            </a:r>
          </a:p>
        </p:txBody>
      </p:sp>
      <p:sp>
        <p:nvSpPr>
          <p:cNvPr id="3" name="Tijdelijke aanduiding voor tekst 2">
            <a:extLst>
              <a:ext uri="{FF2B5EF4-FFF2-40B4-BE49-F238E27FC236}">
                <a16:creationId xmlns:a16="http://schemas.microsoft.com/office/drawing/2014/main" id="{D78F7294-37AA-C2BD-F4F0-EA34AEE6989A}"/>
              </a:ext>
            </a:extLst>
          </p:cNvPr>
          <p:cNvSpPr>
            <a:spLocks noGrp="1"/>
          </p:cNvSpPr>
          <p:nvPr>
            <p:ph idx="1"/>
          </p:nvPr>
        </p:nvSpPr>
        <p:spPr/>
        <p:txBody>
          <a:bodyPr/>
          <a:lstStyle/>
          <a:p>
            <a:pPr marL="0" indent="0">
              <a:buNone/>
            </a:pPr>
            <a:endParaRPr lang="nl-NL" sz="1800" dirty="0"/>
          </a:p>
          <a:p>
            <a:pPr marL="0" indent="0">
              <a:buNone/>
            </a:pPr>
            <a:r>
              <a:rPr lang="nl-NL" sz="1800" dirty="0"/>
              <a:t>Registratie in attributen;</a:t>
            </a:r>
          </a:p>
          <a:p>
            <a:pPr>
              <a:buFont typeface="Arial" panose="020B0604020202020204" pitchFamily="34" charset="0"/>
              <a:buChar char="•"/>
            </a:pPr>
            <a:r>
              <a:rPr lang="nl-NL" sz="1800" dirty="0"/>
              <a:t>Standaard attributen: Attributen die van toepassing zijn op elk bouwdeeltype. (zie handboek RVB BOEI deel 2 inventariseren en inspecteren algemeen, par 2.2.1)</a:t>
            </a:r>
          </a:p>
          <a:p>
            <a:pPr>
              <a:buFont typeface="Arial" panose="020B0604020202020204" pitchFamily="34" charset="0"/>
              <a:buChar char="•"/>
            </a:pPr>
            <a:r>
              <a:rPr lang="nl-NL" sz="1800" dirty="0"/>
              <a:t>Variabele attributen: Attributen die bouwdeeltype specifiek van toepassing zijn. (zie handboek RVB BOEI delen 2b elektrotechniek en 2c werktuigbouwkunde, par 2.x.3)</a:t>
            </a:r>
          </a:p>
          <a:p>
            <a:endParaRPr lang="nl-NL" dirty="0"/>
          </a:p>
          <a:p>
            <a:endParaRPr lang="nl-NL" dirty="0"/>
          </a:p>
          <a:p>
            <a:endParaRPr lang="nl-NL" dirty="0"/>
          </a:p>
        </p:txBody>
      </p:sp>
    </p:spTree>
    <p:extLst>
      <p:ext uri="{BB962C8B-B14F-4D97-AF65-F5344CB8AC3E}">
        <p14:creationId xmlns:p14="http://schemas.microsoft.com/office/powerpoint/2010/main" val="133343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25379" y="875504"/>
            <a:ext cx="10923588" cy="949823"/>
          </a:xfrm>
        </p:spPr>
        <p:txBody>
          <a:bodyPr>
            <a:normAutofit fontScale="90000"/>
          </a:bodyPr>
          <a:lstStyle/>
          <a:p>
            <a:r>
              <a:rPr lang="nl-NL" dirty="0"/>
              <a:t>					</a:t>
            </a:r>
            <a:r>
              <a:rPr lang="nl-NL" sz="4000" dirty="0">
                <a:latin typeface="+mn-lt"/>
              </a:rPr>
              <a:t>Agenda</a:t>
            </a:r>
            <a:br>
              <a:rPr lang="nl-NL" dirty="0"/>
            </a:br>
            <a:endParaRPr lang="nl-NL" dirty="0"/>
          </a:p>
        </p:txBody>
      </p:sp>
      <p:sp>
        <p:nvSpPr>
          <p:cNvPr id="2" name="Tijdelijke aanduiding voor inhoud 1"/>
          <p:cNvSpPr>
            <a:spLocks noGrp="1"/>
          </p:cNvSpPr>
          <p:nvPr>
            <p:ph idx="1"/>
          </p:nvPr>
        </p:nvSpPr>
        <p:spPr>
          <a:xfrm>
            <a:off x="625379" y="1487606"/>
            <a:ext cx="10923588" cy="5069431"/>
          </a:xfrm>
        </p:spPr>
        <p:txBody>
          <a:bodyPr vert="horz" lIns="0" tIns="0" rIns="0" bIns="0" numCol="1" spcCol="468000" rtlCol="0" anchor="t">
            <a:noAutofit/>
          </a:bodyPr>
          <a:lstStyle/>
          <a:p>
            <a:pPr>
              <a:buFont typeface="Arial" panose="020B0604020202020204" pitchFamily="34" charset="0"/>
              <a:buChar char="•"/>
            </a:pPr>
            <a:r>
              <a:rPr lang="nl-NL" sz="1600" dirty="0">
                <a:latin typeface="Verdana" panose="020B0604030504040204" pitchFamily="34" charset="0"/>
                <a:ea typeface="Verdana" panose="020B0604030504040204" pitchFamily="34" charset="0"/>
              </a:rPr>
              <a:t>Welkom</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Aanbesteding en planning</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Contractteam en rollen</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Systeemgerichte contractbeheersing</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Kritische succesfactoren</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Open boek principe</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Kwaliteit</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Onderaanneming</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Informatiebeveiliging &amp; Cybersecurity</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OnderhoudManagementSysteem (OMS)</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BOEI 2.0</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Dienst Justitiële Inrichtingen</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Nederlands Forensisch Instituut</a:t>
            </a:r>
          </a:p>
          <a:p>
            <a:pPr marL="285744" indent="-285744">
              <a:buFont typeface="Arial" panose="020B0604020202020204" pitchFamily="34" charset="0"/>
              <a:buChar char="•"/>
            </a:pPr>
            <a:r>
              <a:rPr lang="nl-NL" sz="1600" dirty="0">
                <a:latin typeface="Verdana" panose="020B0604030504040204" pitchFamily="34" charset="0"/>
                <a:ea typeface="Verdana" panose="020B0604030504040204" pitchFamily="34" charset="0"/>
              </a:rPr>
              <a:t>Afsluiting </a:t>
            </a: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spTree>
    <p:extLst>
      <p:ext uri="{BB962C8B-B14F-4D97-AF65-F5344CB8AC3E}">
        <p14:creationId xmlns:p14="http://schemas.microsoft.com/office/powerpoint/2010/main" val="2489852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D1E89-49FD-6C42-5703-A223C3C2242F}"/>
              </a:ext>
            </a:extLst>
          </p:cNvPr>
          <p:cNvSpPr>
            <a:spLocks noGrp="1"/>
          </p:cNvSpPr>
          <p:nvPr>
            <p:ph type="title"/>
          </p:nvPr>
        </p:nvSpPr>
        <p:spPr>
          <a:xfrm>
            <a:off x="831850" y="904461"/>
            <a:ext cx="10515600" cy="1322111"/>
          </a:xfrm>
        </p:spPr>
        <p:txBody>
          <a:bodyPr>
            <a:normAutofit/>
          </a:bodyPr>
          <a:lstStyle/>
          <a:p>
            <a:r>
              <a:rPr lang="nl-NL" sz="3600" dirty="0"/>
              <a:t>Beslisboom soort gebrek-onderhoudstrap</a:t>
            </a:r>
          </a:p>
        </p:txBody>
      </p:sp>
      <p:sp>
        <p:nvSpPr>
          <p:cNvPr id="3" name="Tijdelijke aanduiding voor tekst 2">
            <a:extLst>
              <a:ext uri="{FF2B5EF4-FFF2-40B4-BE49-F238E27FC236}">
                <a16:creationId xmlns:a16="http://schemas.microsoft.com/office/drawing/2014/main" id="{5696D93C-4DB8-36A2-12DB-663836F212E7}"/>
              </a:ext>
            </a:extLst>
          </p:cNvPr>
          <p:cNvSpPr>
            <a:spLocks noGrp="1"/>
          </p:cNvSpPr>
          <p:nvPr>
            <p:ph type="body" idx="1"/>
          </p:nvPr>
        </p:nvSpPr>
        <p:spPr>
          <a:xfrm>
            <a:off x="831850" y="2226572"/>
            <a:ext cx="10515600" cy="2864043"/>
          </a:xfrm>
        </p:spPr>
        <p:txBody>
          <a:bodyPr vert="horz" lIns="0" tIns="0" rIns="0" bIns="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ea typeface="+mn-ea"/>
                <a:cs typeface="+mn-cs"/>
              </a:rPr>
              <a:t>De beslisboom is opgezet</a:t>
            </a:r>
            <a:r>
              <a:rPr lang="nl-NL" sz="1800" dirty="0">
                <a:solidFill>
                  <a:prstClr val="black"/>
                </a:solidFill>
              </a:rPr>
              <a:t> in de vorm van een stromingsdiagram</a:t>
            </a:r>
            <a:endParaRPr kumimoji="0" lang="nl-NL" sz="18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ea typeface="+mn-ea"/>
                <a:cs typeface="+mn-cs"/>
              </a:rPr>
              <a:t>Een waarneming per bouwdeel en per thema te herleiden naar soort gebrek.</a:t>
            </a:r>
          </a:p>
          <a:p>
            <a:pPr marR="0" lvl="0" algn="l" defTabSz="914400" rtl="0" eaLnBrk="1" fontAlgn="auto" latinLnBrk="0" hangingPunct="1">
              <a:lnSpc>
                <a:spcPct val="90000"/>
              </a:lnSpc>
              <a:spcBef>
                <a:spcPts val="1000"/>
              </a:spcBef>
              <a:spcAft>
                <a:spcPts val="0"/>
              </a:spcAft>
              <a:buClrTx/>
              <a:buSzTx/>
              <a:tabLst/>
              <a:defRPr/>
            </a:pPr>
            <a:endParaRPr kumimoji="0" lang="nl-NL" sz="1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3075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DB1553-05C5-94FD-F97D-EF0459B7DE52}"/>
              </a:ext>
            </a:extLst>
          </p:cNvPr>
          <p:cNvSpPr>
            <a:spLocks noGrp="1"/>
          </p:cNvSpPr>
          <p:nvPr>
            <p:ph type="title"/>
          </p:nvPr>
        </p:nvSpPr>
        <p:spPr>
          <a:xfrm>
            <a:off x="635000" y="806853"/>
            <a:ext cx="10923588" cy="948047"/>
          </a:xfrm>
        </p:spPr>
        <p:txBody>
          <a:bodyPr/>
          <a:lstStyle/>
          <a:p>
            <a:r>
              <a:rPr lang="nl-NL" dirty="0">
                <a:latin typeface="+mn-lt"/>
              </a:rPr>
              <a:t>Beslisboom</a:t>
            </a:r>
          </a:p>
        </p:txBody>
      </p:sp>
      <p:pic>
        <p:nvPicPr>
          <p:cNvPr id="6" name="Afbeelding 5">
            <a:extLst>
              <a:ext uri="{FF2B5EF4-FFF2-40B4-BE49-F238E27FC236}">
                <a16:creationId xmlns:a16="http://schemas.microsoft.com/office/drawing/2014/main" id="{AEF8D512-7482-D692-E37C-5FB36A960652}"/>
              </a:ext>
            </a:extLst>
          </p:cNvPr>
          <p:cNvPicPr>
            <a:picLocks noChangeAspect="1"/>
          </p:cNvPicPr>
          <p:nvPr/>
        </p:nvPicPr>
        <p:blipFill>
          <a:blip r:embed="rId2"/>
          <a:stretch>
            <a:fillRect/>
          </a:stretch>
        </p:blipFill>
        <p:spPr>
          <a:xfrm>
            <a:off x="633412" y="1526536"/>
            <a:ext cx="9286875" cy="4976599"/>
          </a:xfrm>
          <a:prstGeom prst="rect">
            <a:avLst/>
          </a:prstGeom>
        </p:spPr>
      </p:pic>
    </p:spTree>
    <p:extLst>
      <p:ext uri="{BB962C8B-B14F-4D97-AF65-F5344CB8AC3E}">
        <p14:creationId xmlns:p14="http://schemas.microsoft.com/office/powerpoint/2010/main" val="135946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9A425-588B-8C81-1EE6-26E54367C53D}"/>
              </a:ext>
            </a:extLst>
          </p:cNvPr>
          <p:cNvSpPr>
            <a:spLocks noGrp="1"/>
          </p:cNvSpPr>
          <p:nvPr>
            <p:ph type="title"/>
          </p:nvPr>
        </p:nvSpPr>
        <p:spPr>
          <a:xfrm>
            <a:off x="634206" y="681037"/>
            <a:ext cx="10923588" cy="948047"/>
          </a:xfrm>
        </p:spPr>
        <p:txBody>
          <a:bodyPr/>
          <a:lstStyle/>
          <a:p>
            <a:r>
              <a:rPr lang="nl-NL" dirty="0">
                <a:latin typeface="+mn-lt"/>
              </a:rPr>
              <a:t>Beslisboom</a:t>
            </a:r>
          </a:p>
        </p:txBody>
      </p:sp>
      <p:sp>
        <p:nvSpPr>
          <p:cNvPr id="3" name="Tijdelijke aanduiding voor inhoud 2">
            <a:extLst>
              <a:ext uri="{FF2B5EF4-FFF2-40B4-BE49-F238E27FC236}">
                <a16:creationId xmlns:a16="http://schemas.microsoft.com/office/drawing/2014/main" id="{D623F86B-E1C7-720A-480D-723AC8D6BAE8}"/>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C8D8A3C5-9901-0596-01D6-F4EF982969F9}"/>
              </a:ext>
            </a:extLst>
          </p:cNvPr>
          <p:cNvSpPr>
            <a:spLocks noGrp="1"/>
          </p:cNvSpPr>
          <p:nvPr>
            <p:ph sz="half" idx="2"/>
          </p:nvPr>
        </p:nvSpPr>
        <p:spPr/>
        <p:txBody>
          <a:bodyPr>
            <a:normAutofit/>
          </a:bodyPr>
          <a:lstStyle/>
          <a:p>
            <a:pPr marL="0" indent="0">
              <a:buNone/>
            </a:pPr>
            <a:endParaRPr lang="nl-NL" sz="1800" dirty="0"/>
          </a:p>
          <a:p>
            <a:pPr>
              <a:buFont typeface="Arial" panose="020B0604020202020204" pitchFamily="34" charset="0"/>
              <a:buChar char="•"/>
            </a:pPr>
            <a:r>
              <a:rPr lang="nl-NL" sz="1800" dirty="0"/>
              <a:t>Vaststellen gebreken</a:t>
            </a:r>
          </a:p>
          <a:p>
            <a:pPr>
              <a:buFont typeface="Arial" panose="020B0604020202020204" pitchFamily="34" charset="0"/>
              <a:buChar char="•"/>
            </a:pPr>
            <a:r>
              <a:rPr lang="nl-NL" sz="1800" dirty="0"/>
              <a:t>Bepaling Ernst, Soort en Intensiteit</a:t>
            </a:r>
          </a:p>
          <a:p>
            <a:pPr marL="0" indent="0">
              <a:buNone/>
            </a:pPr>
            <a:r>
              <a:rPr lang="nl-NL" sz="1800" dirty="0"/>
              <a:t>Let op:</a:t>
            </a:r>
          </a:p>
          <a:p>
            <a:pPr>
              <a:buFont typeface="Arial" panose="020B0604020202020204" pitchFamily="34" charset="0"/>
              <a:buChar char="•"/>
            </a:pPr>
            <a:r>
              <a:rPr lang="nl-NL" sz="1800" dirty="0"/>
              <a:t>Het is belangrijk dat de eerste vraag met ja wordt beantwoord.</a:t>
            </a:r>
          </a:p>
          <a:p>
            <a:pPr>
              <a:buFont typeface="Arial" panose="020B0604020202020204" pitchFamily="34" charset="0"/>
              <a:buChar char="•"/>
            </a:pPr>
            <a:r>
              <a:rPr lang="nl-NL" sz="1800" dirty="0">
                <a:sym typeface="Wingdings" panose="05000000000000000000" pitchFamily="2" charset="2"/>
              </a:rPr>
              <a:t>Met ja waarborgt de aannemer dat het bouwdeel de komende periode functioneert.</a:t>
            </a:r>
            <a:endParaRPr lang="nl-NL" sz="1800" dirty="0"/>
          </a:p>
        </p:txBody>
      </p:sp>
      <p:pic>
        <p:nvPicPr>
          <p:cNvPr id="6" name="Afbeelding 5">
            <a:extLst>
              <a:ext uri="{FF2B5EF4-FFF2-40B4-BE49-F238E27FC236}">
                <a16:creationId xmlns:a16="http://schemas.microsoft.com/office/drawing/2014/main" id="{8291E1E9-6A60-08BC-7759-0DBCB372407D}"/>
              </a:ext>
            </a:extLst>
          </p:cNvPr>
          <p:cNvPicPr>
            <a:picLocks noChangeAspect="1"/>
          </p:cNvPicPr>
          <p:nvPr/>
        </p:nvPicPr>
        <p:blipFill>
          <a:blip r:embed="rId2"/>
          <a:stretch>
            <a:fillRect/>
          </a:stretch>
        </p:blipFill>
        <p:spPr>
          <a:xfrm>
            <a:off x="163773" y="1378424"/>
            <a:ext cx="5856027" cy="5240739"/>
          </a:xfrm>
          <a:prstGeom prst="rect">
            <a:avLst/>
          </a:prstGeom>
        </p:spPr>
      </p:pic>
    </p:spTree>
    <p:extLst>
      <p:ext uri="{BB962C8B-B14F-4D97-AF65-F5344CB8AC3E}">
        <p14:creationId xmlns:p14="http://schemas.microsoft.com/office/powerpoint/2010/main" val="1926607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3D138-40A5-81CB-CE66-06AB2E1D1CDE}"/>
              </a:ext>
            </a:extLst>
          </p:cNvPr>
          <p:cNvSpPr>
            <a:spLocks noGrp="1"/>
          </p:cNvSpPr>
          <p:nvPr>
            <p:ph type="title"/>
          </p:nvPr>
        </p:nvSpPr>
        <p:spPr/>
        <p:txBody>
          <a:bodyPr/>
          <a:lstStyle/>
          <a:p>
            <a:r>
              <a:rPr lang="nl-NL" dirty="0">
                <a:latin typeface="+mn-lt"/>
              </a:rPr>
              <a:t>Beslisboom</a:t>
            </a:r>
          </a:p>
        </p:txBody>
      </p:sp>
      <p:sp>
        <p:nvSpPr>
          <p:cNvPr id="3" name="Tijdelijke aanduiding voor inhoud 2">
            <a:extLst>
              <a:ext uri="{FF2B5EF4-FFF2-40B4-BE49-F238E27FC236}">
                <a16:creationId xmlns:a16="http://schemas.microsoft.com/office/drawing/2014/main" id="{65FDD998-49FA-5ECE-496A-02FB4B25D606}"/>
              </a:ext>
            </a:extLst>
          </p:cNvPr>
          <p:cNvSpPr>
            <a:spLocks noGrp="1"/>
          </p:cNvSpPr>
          <p:nvPr>
            <p:ph sz="half" idx="1"/>
          </p:nvPr>
        </p:nvSpPr>
        <p:spPr/>
        <p:txBody>
          <a:bodyPr>
            <a:normAutofit/>
          </a:bodyPr>
          <a:lstStyle/>
          <a:p>
            <a:pPr>
              <a:buFont typeface="Arial" panose="020B0604020202020204" pitchFamily="34" charset="0"/>
              <a:buChar char="•"/>
            </a:pPr>
            <a:endParaRPr lang="nl-NL" sz="1800" dirty="0"/>
          </a:p>
          <a:p>
            <a:pPr>
              <a:buFont typeface="Arial" panose="020B0604020202020204" pitchFamily="34" charset="0"/>
              <a:buChar char="•"/>
            </a:pPr>
            <a:r>
              <a:rPr lang="nl-NL" sz="1800" dirty="0"/>
              <a:t>Instandhoudingslabel bepaald</a:t>
            </a:r>
          </a:p>
          <a:p>
            <a:pPr>
              <a:buFont typeface="Arial" panose="020B0604020202020204" pitchFamily="34" charset="0"/>
              <a:buChar char="•"/>
            </a:pPr>
            <a:r>
              <a:rPr lang="nl-NL" sz="1800" dirty="0"/>
              <a:t>Hersteltijd</a:t>
            </a:r>
            <a:br>
              <a:rPr lang="nl-NL" sz="1800" dirty="0"/>
            </a:br>
            <a:r>
              <a:rPr lang="nl-NL" sz="1800" dirty="0"/>
              <a:t>De melder bepaald de urgentie !</a:t>
            </a:r>
          </a:p>
          <a:p>
            <a:pPr>
              <a:buFont typeface="Arial" panose="020B0604020202020204" pitchFamily="34" charset="0"/>
              <a:buChar char="•"/>
            </a:pPr>
            <a:r>
              <a:rPr lang="nl-NL" sz="1800" dirty="0"/>
              <a:t>Verantwoordelijkheid Technisch en </a:t>
            </a:r>
            <a:br>
              <a:rPr lang="nl-NL" sz="1800" dirty="0"/>
            </a:br>
            <a:r>
              <a:rPr lang="nl-NL" sz="1800" dirty="0"/>
              <a:t>Financieel</a:t>
            </a:r>
          </a:p>
        </p:txBody>
      </p:sp>
      <p:sp>
        <p:nvSpPr>
          <p:cNvPr id="4" name="Tijdelijke aanduiding voor inhoud 3">
            <a:extLst>
              <a:ext uri="{FF2B5EF4-FFF2-40B4-BE49-F238E27FC236}">
                <a16:creationId xmlns:a16="http://schemas.microsoft.com/office/drawing/2014/main" id="{C8D76D0D-9869-41FE-C837-56AE10087A88}"/>
              </a:ext>
            </a:extLst>
          </p:cNvPr>
          <p:cNvSpPr>
            <a:spLocks noGrp="1"/>
          </p:cNvSpPr>
          <p:nvPr>
            <p:ph sz="half" idx="2"/>
          </p:nvPr>
        </p:nvSpPr>
        <p:spPr/>
        <p:txBody>
          <a:bodyPr/>
          <a:lstStyle/>
          <a:p>
            <a:pPr marL="0" indent="0">
              <a:buNone/>
            </a:pPr>
            <a:endParaRPr lang="nl-NL" dirty="0"/>
          </a:p>
        </p:txBody>
      </p:sp>
      <p:pic>
        <p:nvPicPr>
          <p:cNvPr id="6" name="Afbeelding 5">
            <a:extLst>
              <a:ext uri="{FF2B5EF4-FFF2-40B4-BE49-F238E27FC236}">
                <a16:creationId xmlns:a16="http://schemas.microsoft.com/office/drawing/2014/main" id="{02A1D73A-8207-9DE3-632F-443F154666A0}"/>
              </a:ext>
            </a:extLst>
          </p:cNvPr>
          <p:cNvPicPr>
            <a:picLocks noChangeAspect="1"/>
          </p:cNvPicPr>
          <p:nvPr/>
        </p:nvPicPr>
        <p:blipFill>
          <a:blip r:embed="rId2"/>
          <a:stretch>
            <a:fillRect/>
          </a:stretch>
        </p:blipFill>
        <p:spPr>
          <a:xfrm>
            <a:off x="5827594" y="1052513"/>
            <a:ext cx="6059606" cy="5553003"/>
          </a:xfrm>
          <a:prstGeom prst="rect">
            <a:avLst/>
          </a:prstGeom>
        </p:spPr>
      </p:pic>
    </p:spTree>
    <p:extLst>
      <p:ext uri="{BB962C8B-B14F-4D97-AF65-F5344CB8AC3E}">
        <p14:creationId xmlns:p14="http://schemas.microsoft.com/office/powerpoint/2010/main" val="253788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C49AB-7F7B-24C5-EB4D-1CD8F7AB096D}"/>
              </a:ext>
            </a:extLst>
          </p:cNvPr>
          <p:cNvSpPr>
            <a:spLocks noGrp="1"/>
          </p:cNvSpPr>
          <p:nvPr>
            <p:ph type="title"/>
          </p:nvPr>
        </p:nvSpPr>
        <p:spPr>
          <a:xfrm>
            <a:off x="831850" y="586409"/>
            <a:ext cx="10515600" cy="1311965"/>
          </a:xfrm>
        </p:spPr>
        <p:txBody>
          <a:bodyPr>
            <a:noAutofit/>
          </a:bodyPr>
          <a:lstStyle/>
          <a:p>
            <a:r>
              <a:rPr lang="nl-NL" sz="3600" dirty="0">
                <a:latin typeface="+mn-lt"/>
              </a:rPr>
              <a:t>Geharmoniseerd herstelmaatregelenladder i.c.m. R-strategie circulariteit </a:t>
            </a:r>
          </a:p>
        </p:txBody>
      </p:sp>
      <p:sp>
        <p:nvSpPr>
          <p:cNvPr id="4" name="Tijdelijke aanduiding voor tekst 3">
            <a:extLst>
              <a:ext uri="{FF2B5EF4-FFF2-40B4-BE49-F238E27FC236}">
                <a16:creationId xmlns:a16="http://schemas.microsoft.com/office/drawing/2014/main" id="{ACA192A2-FF3E-3B70-2782-84EBB26A28EC}"/>
              </a:ext>
            </a:extLst>
          </p:cNvPr>
          <p:cNvSpPr>
            <a:spLocks noGrp="1"/>
          </p:cNvSpPr>
          <p:nvPr>
            <p:ph type="body" idx="1"/>
          </p:nvPr>
        </p:nvSpPr>
        <p:spPr>
          <a:xfrm>
            <a:off x="831850" y="6271591"/>
            <a:ext cx="10515600" cy="34805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0" lang="nl-NL" sz="1900" b="0" i="0" u="none" strike="noStrike" kern="1200" cap="none" spc="0" normalizeH="0" baseline="0" noProof="0" dirty="0">
                <a:ln>
                  <a:noFill/>
                </a:ln>
                <a:solidFill>
                  <a:prstClr val="black"/>
                </a:solidFill>
                <a:effectLst/>
                <a:uLnTx/>
                <a:uFillTx/>
                <a:ea typeface="+mn-ea"/>
                <a:cs typeface="+mn-cs"/>
              </a:rPr>
              <a:t>De herstelactiviteit rapporteren o.b.v. LOGRO volgens de meest circulair R-strategie</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nl-NL" dirty="0"/>
          </a:p>
        </p:txBody>
      </p:sp>
      <p:pic>
        <p:nvPicPr>
          <p:cNvPr id="3" name="Afbeelding 2">
            <a:extLst>
              <a:ext uri="{FF2B5EF4-FFF2-40B4-BE49-F238E27FC236}">
                <a16:creationId xmlns:a16="http://schemas.microsoft.com/office/drawing/2014/main" id="{F711621A-C031-E81B-2B13-EA4AFB9F9861}"/>
              </a:ext>
            </a:extLst>
          </p:cNvPr>
          <p:cNvPicPr>
            <a:picLocks noChangeAspect="1"/>
          </p:cNvPicPr>
          <p:nvPr/>
        </p:nvPicPr>
        <p:blipFill>
          <a:blip r:embed="rId2"/>
          <a:stretch>
            <a:fillRect/>
          </a:stretch>
        </p:blipFill>
        <p:spPr>
          <a:xfrm>
            <a:off x="1958206" y="1959621"/>
            <a:ext cx="7556838" cy="4250722"/>
          </a:xfrm>
          <a:prstGeom prst="rect">
            <a:avLst/>
          </a:prstGeom>
        </p:spPr>
      </p:pic>
      <p:pic>
        <p:nvPicPr>
          <p:cNvPr id="5" name="Afbeelding 4">
            <a:extLst>
              <a:ext uri="{FF2B5EF4-FFF2-40B4-BE49-F238E27FC236}">
                <a16:creationId xmlns:a16="http://schemas.microsoft.com/office/drawing/2014/main" id="{4674BE6B-C389-258D-1A0B-E79777616AAE}"/>
              </a:ext>
            </a:extLst>
          </p:cNvPr>
          <p:cNvPicPr>
            <a:picLocks noChangeAspect="1"/>
          </p:cNvPicPr>
          <p:nvPr/>
        </p:nvPicPr>
        <p:blipFill>
          <a:blip r:embed="rId3"/>
          <a:stretch>
            <a:fillRect/>
          </a:stretch>
        </p:blipFill>
        <p:spPr>
          <a:xfrm>
            <a:off x="4531753" y="3101546"/>
            <a:ext cx="634039" cy="2631990"/>
          </a:xfrm>
          <a:prstGeom prst="rect">
            <a:avLst/>
          </a:prstGeom>
        </p:spPr>
      </p:pic>
    </p:spTree>
    <p:extLst>
      <p:ext uri="{BB962C8B-B14F-4D97-AF65-F5344CB8AC3E}">
        <p14:creationId xmlns:p14="http://schemas.microsoft.com/office/powerpoint/2010/main" val="23569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trapline-image"/>
          <p:cNvPicPr>
            <a:picLocks/>
          </p:cNvPicPr>
          <p:nvPr/>
        </p:nvPicPr>
        <p:blipFill>
          <a:blip r:embed="rId3">
            <a:extLst>
              <a:ext uri="{28A0092B-C50C-407E-A947-70E740481C1C}">
                <a14:useLocalDpi xmlns:a14="http://schemas.microsoft.com/office/drawing/2010/main" val="0"/>
              </a:ext>
            </a:extLst>
          </a:blip>
          <a:stretch>
            <a:fillRect/>
          </a:stretch>
        </p:blipFill>
        <p:spPr>
          <a:xfrm>
            <a:off x="1524000" y="0"/>
            <a:ext cx="4572000" cy="6858000"/>
          </a:xfrm>
          <a:prstGeom prst="rect">
            <a:avLst/>
          </a:prstGeom>
        </p:spPr>
      </p:pic>
      <p:sp>
        <p:nvSpPr>
          <p:cNvPr id="26626" name="Rectangle 2"/>
          <p:cNvSpPr>
            <a:spLocks noGrp="1" noChangeArrowheads="1"/>
          </p:cNvSpPr>
          <p:nvPr>
            <p:ph type="ctrTitle"/>
          </p:nvPr>
        </p:nvSpPr>
        <p:spPr/>
        <p:txBody>
          <a:bodyPr>
            <a:normAutofit fontScale="90000"/>
          </a:bodyPr>
          <a:lstStyle/>
          <a:p>
            <a:r>
              <a:rPr lang="nl-NL" altLang="nl-NL"/>
              <a:t>Onderhoud en beheer DJI</a:t>
            </a:r>
            <a:endParaRPr lang="nl-NL" altLang="nl-NL" dirty="0"/>
          </a:p>
        </p:txBody>
      </p:sp>
      <p:sp>
        <p:nvSpPr>
          <p:cNvPr id="26627" name="Rectangle 3"/>
          <p:cNvSpPr>
            <a:spLocks noGrp="1" noChangeArrowheads="1"/>
          </p:cNvSpPr>
          <p:nvPr>
            <p:ph type="subTitle" idx="1"/>
          </p:nvPr>
        </p:nvSpPr>
        <p:spPr/>
        <p:txBody>
          <a:bodyPr/>
          <a:lstStyle/>
          <a:p>
            <a:endParaRPr lang="nl-NL" altLang="nl-NL" dirty="0"/>
          </a:p>
        </p:txBody>
      </p:sp>
      <p:sp>
        <p:nvSpPr>
          <p:cNvPr id="2" name="Tijdelijke aanduiding voor datum 1"/>
          <p:cNvSpPr>
            <a:spLocks noGrp="1"/>
          </p:cNvSpPr>
          <p:nvPr>
            <p:ph type="dt" sz="half" idx="2"/>
          </p:nvPr>
        </p:nvSpPr>
        <p:spPr/>
        <p:txBody>
          <a:bodyPr/>
          <a:lstStyle/>
          <a:p>
            <a:r>
              <a:rPr lang="nl-NL" altLang="nl-NL"/>
              <a:t>Versie 21 </a:t>
            </a:r>
            <a:r>
              <a:rPr lang="nl-NL" altLang="nl-NL" dirty="0"/>
              <a:t>januari 2025</a:t>
            </a:r>
          </a:p>
        </p:txBody>
      </p:sp>
      <p:pic>
        <p:nvPicPr>
          <p:cNvPr id="5" name="logo"/>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786401" y="0"/>
            <a:ext cx="625213" cy="1576388"/>
          </a:xfrm>
          <a:prstGeom prst="rect">
            <a:avLst/>
          </a:prstGeom>
        </p:spPr>
      </p:pic>
      <p:pic>
        <p:nvPicPr>
          <p:cNvPr id="7" name="Afbeelding 6"/>
          <p:cNvPicPr>
            <a:picLocks noChangeAspect="1"/>
          </p:cNvPicPr>
          <p:nvPr/>
        </p:nvPicPr>
        <p:blipFill>
          <a:blip r:embed="rId5"/>
          <a:stretch>
            <a:fillRect/>
          </a:stretch>
        </p:blipFill>
        <p:spPr>
          <a:xfrm>
            <a:off x="1584570" y="1644706"/>
            <a:ext cx="4511431" cy="32494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4785" y="1263650"/>
            <a:ext cx="7961240" cy="571500"/>
          </a:xfrm>
        </p:spPr>
        <p:txBody>
          <a:bodyPr/>
          <a:lstStyle/>
          <a:p>
            <a:r>
              <a:rPr lang="nl-NL"/>
              <a:t>Inhoud</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36</a:t>
            </a:fld>
            <a:endParaRPr lang="nl-NL" altLang="nl-NL"/>
          </a:p>
        </p:txBody>
      </p:sp>
      <p:sp>
        <p:nvSpPr>
          <p:cNvPr id="8" name="Tekstvak 7"/>
          <p:cNvSpPr txBox="1"/>
          <p:nvPr/>
        </p:nvSpPr>
        <p:spPr>
          <a:xfrm>
            <a:off x="2035728" y="2009013"/>
            <a:ext cx="7319641" cy="3093154"/>
          </a:xfrm>
          <a:prstGeom prst="rect">
            <a:avLst/>
          </a:prstGeom>
          <a:noFill/>
        </p:spPr>
        <p:txBody>
          <a:bodyPr wrap="square" rtlCol="0">
            <a:spAutoFit/>
          </a:bodyPr>
          <a:lstStyle/>
          <a:p>
            <a:pPr marL="342900" indent="-342900">
              <a:lnSpc>
                <a:spcPct val="150000"/>
              </a:lnSpc>
              <a:buAutoNum type="arabicPeriod"/>
            </a:pPr>
            <a:r>
              <a:rPr lang="nl-NL"/>
              <a:t>Vastgoed bij DJI</a:t>
            </a:r>
          </a:p>
          <a:p>
            <a:pPr marL="342900" indent="-342900">
              <a:lnSpc>
                <a:spcPct val="150000"/>
              </a:lnSpc>
              <a:buAutoNum type="arabicPeriod"/>
            </a:pPr>
            <a:r>
              <a:rPr lang="nl-NL"/>
              <a:t>Staat van het vastgoed</a:t>
            </a:r>
          </a:p>
          <a:p>
            <a:pPr marL="342900" indent="-342900">
              <a:lnSpc>
                <a:spcPct val="150000"/>
              </a:lnSpc>
              <a:buAutoNum type="arabicPeriod"/>
            </a:pPr>
            <a:r>
              <a:rPr lang="nl-NL"/>
              <a:t>Veilig werken in een PI</a:t>
            </a:r>
          </a:p>
          <a:p>
            <a:pPr marL="342900" indent="-342900">
              <a:lnSpc>
                <a:spcPct val="150000"/>
              </a:lnSpc>
              <a:buAutoNum type="arabicPeriod"/>
            </a:pPr>
            <a:r>
              <a:rPr lang="nl-NL"/>
              <a:t>Samenwerking met OEK-partij</a:t>
            </a:r>
          </a:p>
          <a:p>
            <a:pPr marL="342900" indent="-342900">
              <a:lnSpc>
                <a:spcPct val="150000"/>
              </a:lnSpc>
              <a:buAutoNum type="arabicPeriod"/>
            </a:pPr>
            <a:r>
              <a:rPr lang="nl-NL"/>
              <a:t>Inhoudelijke aandachtspunten</a:t>
            </a:r>
          </a:p>
          <a:p>
            <a:pPr marL="342900" indent="-342900">
              <a:buAutoNum type="arabicPeriod"/>
            </a:pPr>
            <a:endParaRPr lang="nl-NL" sz="2000">
              <a:solidFill>
                <a:srgbClr val="FF0000"/>
              </a:solidFill>
            </a:endParaRPr>
          </a:p>
          <a:p>
            <a:pPr marL="342900" indent="-342900">
              <a:buAutoNum type="arabicPeriod"/>
            </a:pPr>
            <a:endParaRPr lang="nl-NL" sz="2000"/>
          </a:p>
          <a:p>
            <a:pPr marL="342900" indent="-342900">
              <a:buAutoNum type="arabicPeriod"/>
            </a:pPr>
            <a:endParaRPr lang="nl-NL" sz="2000"/>
          </a:p>
        </p:txBody>
      </p:sp>
    </p:spTree>
    <p:extLst>
      <p:ext uri="{BB962C8B-B14F-4D97-AF65-F5344CB8AC3E}">
        <p14:creationId xmlns:p14="http://schemas.microsoft.com/office/powerpoint/2010/main" val="2036061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1. Vastgoed bij DJI</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37</a:t>
            </a:fld>
            <a:endParaRPr lang="nl-NL" altLang="nl-NL"/>
          </a:p>
        </p:txBody>
      </p:sp>
      <p:sp>
        <p:nvSpPr>
          <p:cNvPr id="8" name="Tekstvak 7"/>
          <p:cNvSpPr txBox="1"/>
          <p:nvPr/>
        </p:nvSpPr>
        <p:spPr>
          <a:xfrm>
            <a:off x="1807413" y="1940002"/>
            <a:ext cx="8196353" cy="5016758"/>
          </a:xfrm>
          <a:prstGeom prst="rect">
            <a:avLst/>
          </a:prstGeom>
          <a:noFill/>
        </p:spPr>
        <p:txBody>
          <a:bodyPr wrap="square" rtlCol="0">
            <a:spAutoFit/>
          </a:bodyPr>
          <a:lstStyle/>
          <a:p>
            <a:r>
              <a:rPr lang="nl-NL" sz="2000"/>
              <a:t>Vastgoed is het primaire proces</a:t>
            </a:r>
          </a:p>
          <a:p>
            <a:pPr marL="342900" indent="-342900">
              <a:buFont typeface="Arial" panose="020B0604020202020204" pitchFamily="34" charset="0"/>
              <a:buChar char="•"/>
            </a:pPr>
            <a:r>
              <a:rPr lang="nl-NL" sz="2000"/>
              <a:t>Betrouwbaarheid</a:t>
            </a:r>
          </a:p>
          <a:p>
            <a:pPr marL="342900" indent="-342900">
              <a:buFont typeface="Arial" panose="020B0604020202020204" pitchFamily="34" charset="0"/>
              <a:buChar char="•"/>
            </a:pPr>
            <a:r>
              <a:rPr lang="nl-NL" sz="2000"/>
              <a:t>Brandveiligheid (irt ‘binnen houden’)</a:t>
            </a:r>
          </a:p>
          <a:p>
            <a:pPr marL="342900" indent="-342900">
              <a:buFont typeface="Arial" panose="020B0604020202020204" pitchFamily="34" charset="0"/>
              <a:buChar char="•"/>
            </a:pPr>
            <a:r>
              <a:rPr lang="nl-NL" sz="2000"/>
              <a:t>Molestbestendigheid</a:t>
            </a:r>
          </a:p>
          <a:p>
            <a:pPr marL="342900" indent="-342900">
              <a:buFont typeface="Arial" panose="020B0604020202020204" pitchFamily="34" charset="0"/>
              <a:buChar char="•"/>
            </a:pPr>
            <a:r>
              <a:rPr lang="nl-NL" sz="2000"/>
              <a:t>Goede zichtlijnen, korte looplijnen</a:t>
            </a:r>
          </a:p>
          <a:p>
            <a:pPr marL="342900" indent="-342900">
              <a:buFont typeface="Arial" panose="020B0604020202020204" pitchFamily="34" charset="0"/>
              <a:buChar char="•"/>
            </a:pPr>
            <a:r>
              <a:rPr lang="nl-NL" sz="2000"/>
              <a:t>Veilig en gezond werk- en leefklimaat</a:t>
            </a:r>
          </a:p>
          <a:p>
            <a:pPr marL="342900" indent="-342900">
              <a:buFont typeface="Arial" panose="020B0604020202020204" pitchFamily="34" charset="0"/>
              <a:buChar char="•"/>
            </a:pPr>
            <a:endParaRPr lang="nl-NL" sz="2000"/>
          </a:p>
          <a:p>
            <a:pPr marL="342900" indent="-342900">
              <a:buFont typeface="Arial" panose="020B0604020202020204" pitchFamily="34" charset="0"/>
              <a:buChar char="•"/>
            </a:pPr>
            <a:endParaRPr lang="nl-NL" sz="2000"/>
          </a:p>
          <a:p>
            <a:r>
              <a:rPr lang="nl-NL" sz="2000"/>
              <a:t>Gericht op binnen houden, maar wel</a:t>
            </a:r>
          </a:p>
          <a:p>
            <a:r>
              <a:rPr lang="nl-NL" sz="2000"/>
              <a:t>veel bewegingen in en uit (personeel,</a:t>
            </a:r>
          </a:p>
          <a:p>
            <a:r>
              <a:rPr lang="nl-NL" sz="2000"/>
              <a:t>leveranciers, bezoekers)</a:t>
            </a:r>
          </a:p>
          <a:p>
            <a:pPr marL="342900" indent="-342900">
              <a:buFont typeface="Arial" panose="020B0604020202020204" pitchFamily="34" charset="0"/>
              <a:buChar char="•"/>
            </a:pPr>
            <a:endParaRPr lang="nl-NL" sz="2000"/>
          </a:p>
          <a:p>
            <a:endParaRPr lang="nl-NL" sz="2000"/>
          </a:p>
          <a:p>
            <a:endParaRPr lang="nl-NL" sz="2000"/>
          </a:p>
          <a:p>
            <a:endParaRPr lang="nl-NL" sz="2000"/>
          </a:p>
          <a:p>
            <a:pPr marL="342900" indent="-342900">
              <a:buAutoNum type="arabicPeriod"/>
            </a:pPr>
            <a:endParaRPr lang="nl-NL" sz="200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0620" y="4220072"/>
            <a:ext cx="3547833" cy="1982751"/>
          </a:xfrm>
          <a:prstGeom prst="rect">
            <a:avLst/>
          </a:prstGeom>
        </p:spPr>
      </p:pic>
    </p:spTree>
    <p:extLst>
      <p:ext uri="{BB962C8B-B14F-4D97-AF65-F5344CB8AC3E}">
        <p14:creationId xmlns:p14="http://schemas.microsoft.com/office/powerpoint/2010/main" val="260457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1. Vastgoed bij DJI (vervolg)</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38</a:t>
            </a:fld>
            <a:endParaRPr lang="nl-NL" altLang="nl-NL"/>
          </a:p>
        </p:txBody>
      </p:sp>
      <p:sp>
        <p:nvSpPr>
          <p:cNvPr id="8" name="Tekstvak 7"/>
          <p:cNvSpPr txBox="1"/>
          <p:nvPr/>
        </p:nvSpPr>
        <p:spPr>
          <a:xfrm>
            <a:off x="1876426" y="1835150"/>
            <a:ext cx="5548045" cy="4093428"/>
          </a:xfrm>
          <a:prstGeom prst="rect">
            <a:avLst/>
          </a:prstGeom>
          <a:noFill/>
        </p:spPr>
        <p:txBody>
          <a:bodyPr wrap="square" rtlCol="0">
            <a:spAutoFit/>
          </a:bodyPr>
          <a:lstStyle/>
          <a:p>
            <a:r>
              <a:rPr lang="nl-NL" sz="2000"/>
              <a:t>65 locaties waarvan 30 justitiele inrichtingen (GW, jeugd, TBS, VB)</a:t>
            </a:r>
          </a:p>
          <a:p>
            <a:endParaRPr lang="nl-NL" sz="2000"/>
          </a:p>
          <a:p>
            <a:r>
              <a:rPr lang="nl-NL" sz="2000"/>
              <a:t>Uitgangspunten beschreven in de beginselenwetten (zoals Pbw)</a:t>
            </a:r>
          </a:p>
          <a:p>
            <a:endParaRPr lang="nl-NL" sz="2000"/>
          </a:p>
          <a:p>
            <a:r>
              <a:rPr lang="nl-NL" sz="2000"/>
              <a:t>Basisprogramma GW; ca. 42,5 uur per week</a:t>
            </a:r>
          </a:p>
          <a:p>
            <a:r>
              <a:rPr lang="nl-NL" sz="2000"/>
              <a:t>-  luchten, sport, verzorging, bezoek</a:t>
            </a:r>
          </a:p>
          <a:p>
            <a:r>
              <a:rPr lang="nl-NL" sz="2000"/>
              <a:t>-  halve dag arbeid, activiteiten</a:t>
            </a:r>
          </a:p>
          <a:p>
            <a:r>
              <a:rPr lang="nl-NL" sz="2000"/>
              <a:t>-  plusprogramma: twee avonden uit cel</a:t>
            </a:r>
          </a:p>
          <a:p>
            <a:pPr marL="342900" indent="-342900">
              <a:buFontTx/>
              <a:buChar char="-"/>
            </a:pPr>
            <a:endParaRPr lang="nl-NL" sz="2000"/>
          </a:p>
          <a:p>
            <a:pPr marL="342900" indent="-342900">
              <a:buAutoNum type="arabicPeriod"/>
            </a:pPr>
            <a:endParaRPr lang="nl-NL" sz="2000"/>
          </a:p>
        </p:txBody>
      </p:sp>
      <p:graphicFrame>
        <p:nvGraphicFramePr>
          <p:cNvPr id="6" name="Tijdelijke aanduiding voor inhoud 4"/>
          <p:cNvGraphicFramePr>
            <a:graphicFrameLocks noGrp="1" noChangeAspect="1"/>
          </p:cNvGraphicFramePr>
          <p:nvPr>
            <p:ph sz="half" idx="4294967295"/>
          </p:nvPr>
        </p:nvGraphicFramePr>
        <p:xfrm>
          <a:off x="7251940" y="1442698"/>
          <a:ext cx="3230254" cy="4678300"/>
        </p:xfrm>
        <a:graphic>
          <a:graphicData uri="http://schemas.openxmlformats.org/presentationml/2006/ole">
            <mc:AlternateContent xmlns:mc="http://schemas.openxmlformats.org/markup-compatibility/2006">
              <mc:Choice xmlns:v="urn:schemas-microsoft-com:vml" Requires="v">
                <p:oleObj name="Acrobat Document" r:id="rId2" imgW="4972050" imgH="7200900" progId="Acrobat.Document.DC">
                  <p:embed/>
                </p:oleObj>
              </mc:Choice>
              <mc:Fallback>
                <p:oleObj name="Acrobat Document" r:id="rId2" imgW="4972050" imgH="7200900" progId="Acrobat.Document.DC">
                  <p:embed/>
                  <p:pic>
                    <p:nvPicPr>
                      <p:cNvPr id="6" name="Tijdelijke aanduiding voor inhou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940" y="1442698"/>
                        <a:ext cx="3230254" cy="4678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49562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7063" y="1179760"/>
            <a:ext cx="8229600" cy="571500"/>
          </a:xfrm>
        </p:spPr>
        <p:txBody>
          <a:bodyPr/>
          <a:lstStyle/>
          <a:p>
            <a:r>
              <a:rPr lang="nl-NL"/>
              <a:t>2. Staat van het vastgoed DJI</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39</a:t>
            </a:fld>
            <a:endParaRPr lang="nl-NL" altLang="nl-NL"/>
          </a:p>
        </p:txBody>
      </p:sp>
      <p:sp>
        <p:nvSpPr>
          <p:cNvPr id="8" name="Tekstvak 7"/>
          <p:cNvSpPr txBox="1"/>
          <p:nvPr/>
        </p:nvSpPr>
        <p:spPr>
          <a:xfrm>
            <a:off x="1733726" y="1751260"/>
            <a:ext cx="8741328" cy="5016758"/>
          </a:xfrm>
          <a:prstGeom prst="rect">
            <a:avLst/>
          </a:prstGeom>
          <a:noFill/>
        </p:spPr>
        <p:txBody>
          <a:bodyPr wrap="square" rtlCol="0">
            <a:spAutoFit/>
          </a:bodyPr>
          <a:lstStyle/>
          <a:p>
            <a:pPr marL="342900" indent="-342900">
              <a:buFont typeface="Arial" panose="020B0604020202020204" pitchFamily="34" charset="0"/>
              <a:buChar char="•"/>
            </a:pPr>
            <a:r>
              <a:rPr lang="nl-NL" sz="2000"/>
              <a:t>Veel panden ruim 25 jaar oud</a:t>
            </a:r>
          </a:p>
          <a:p>
            <a:pPr marL="342900" indent="-342900">
              <a:buFont typeface="Arial" panose="020B0604020202020204" pitchFamily="34" charset="0"/>
              <a:buChar char="•"/>
            </a:pPr>
            <a:r>
              <a:rPr lang="nl-NL" sz="2000"/>
              <a:t>Jaren ‘10: temporiseren onderhoud agv bezuinigen/sluitingen</a:t>
            </a:r>
          </a:p>
          <a:p>
            <a:pPr marL="342900" indent="-342900">
              <a:buFont typeface="Arial" panose="020B0604020202020204" pitchFamily="34" charset="0"/>
              <a:buChar char="•"/>
            </a:pPr>
            <a:r>
              <a:rPr lang="nl-NL" sz="2000"/>
              <a:t>Vanaf 2017/18: investeren vervanging (beveiligings)installaties</a:t>
            </a:r>
          </a:p>
          <a:p>
            <a:pPr marL="342900" indent="-342900">
              <a:buFont typeface="Arial" panose="020B0604020202020204" pitchFamily="34" charset="0"/>
              <a:buChar char="•"/>
            </a:pPr>
            <a:r>
              <a:rPr lang="nl-NL" sz="2000"/>
              <a:t>Veel combi’s van ‘oud’ en ‘nieuw’; natuurlijk renovatiemoment </a:t>
            </a:r>
          </a:p>
          <a:p>
            <a:pPr marL="342900" indent="-342900">
              <a:buFont typeface="Arial" panose="020B0604020202020204" pitchFamily="34" charset="0"/>
              <a:buChar char="•"/>
            </a:pPr>
            <a:r>
              <a:rPr lang="nl-NL" sz="2000"/>
              <a:t>Inhoudelijke uitdagingen (o.a.):</a:t>
            </a:r>
          </a:p>
          <a:p>
            <a:pPr marL="800100" lvl="1" indent="-342900">
              <a:buFont typeface="Arial" panose="020B0604020202020204" pitchFamily="34" charset="0"/>
              <a:buChar char="•"/>
            </a:pPr>
            <a:r>
              <a:rPr lang="nl-NL" sz="2000"/>
              <a:t>Ondermijning, veiligheid, cybersecurity</a:t>
            </a:r>
          </a:p>
          <a:p>
            <a:pPr marL="800100" lvl="1" indent="-342900">
              <a:buFont typeface="Arial" panose="020B0604020202020204" pitchFamily="34" charset="0"/>
              <a:buChar char="•"/>
            </a:pPr>
            <a:r>
              <a:rPr lang="nl-NL" sz="2000"/>
              <a:t>Verduurzaming</a:t>
            </a:r>
          </a:p>
          <a:p>
            <a:pPr marL="800100" lvl="1" indent="-342900">
              <a:buFont typeface="Arial" panose="020B0604020202020204" pitchFamily="34" charset="0"/>
              <a:buChar char="•"/>
            </a:pPr>
            <a:r>
              <a:rPr lang="nl-NL" sz="2000"/>
              <a:t>Stroomvoorziening (maar: netcongestie)</a:t>
            </a:r>
          </a:p>
          <a:p>
            <a:pPr marL="342900" indent="-342900">
              <a:buFont typeface="Arial" panose="020B0604020202020204" pitchFamily="34" charset="0"/>
              <a:buChar char="•"/>
            </a:pPr>
            <a:r>
              <a:rPr lang="nl-NL" sz="2000"/>
              <a:t>Elke inrichting voor 2050 1x integraal aanpakken; zgn. ‘categorie 1’ ingreep.</a:t>
            </a:r>
          </a:p>
          <a:p>
            <a:pPr marL="342900" indent="-342900">
              <a:buFont typeface="Arial" panose="020B0604020202020204" pitchFamily="34" charset="0"/>
              <a:buChar char="•"/>
            </a:pPr>
            <a:r>
              <a:rPr lang="nl-NL" sz="2000"/>
              <a:t>Ondertussen locaties op orde houden met noodzakelijk projectmatig onderhoud, zgn. ‘categorie 2’. </a:t>
            </a:r>
          </a:p>
          <a:p>
            <a:pPr marL="342900" indent="-342900">
              <a:buFont typeface="Arial" panose="020B0604020202020204" pitchFamily="34" charset="0"/>
              <a:buChar char="•"/>
            </a:pPr>
            <a:r>
              <a:rPr lang="nl-NL" sz="2000"/>
              <a:t>Regulier onderhoud en vervanging, ‘categorie 3’</a:t>
            </a:r>
          </a:p>
          <a:p>
            <a:endParaRPr lang="nl-NL" sz="2000"/>
          </a:p>
          <a:p>
            <a:endParaRPr lang="nl-NL" sz="2000"/>
          </a:p>
          <a:p>
            <a:pPr marL="342900" indent="-342900">
              <a:buAutoNum type="arabicPeriod"/>
            </a:pPr>
            <a:endParaRPr lang="nl-NL" sz="2000"/>
          </a:p>
        </p:txBody>
      </p:sp>
    </p:spTree>
    <p:extLst>
      <p:ext uri="{BB962C8B-B14F-4D97-AF65-F5344CB8AC3E}">
        <p14:creationId xmlns:p14="http://schemas.microsoft.com/office/powerpoint/2010/main" val="78025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7BBB899-2ECC-6D12-07C0-596482D7E85C}"/>
              </a:ext>
            </a:extLst>
          </p:cNvPr>
          <p:cNvSpPr>
            <a:spLocks noGrp="1"/>
          </p:cNvSpPr>
          <p:nvPr>
            <p:ph idx="1"/>
          </p:nvPr>
        </p:nvSpPr>
        <p:spPr/>
        <p:txBody>
          <a:bodyPr/>
          <a:lstStyle/>
          <a:p>
            <a:pPr marL="630000" lvl="2" indent="0" algn="ctr">
              <a:buNone/>
            </a:pPr>
            <a:endParaRPr lang="nl-NL" dirty="0"/>
          </a:p>
        </p:txBody>
      </p:sp>
      <p:sp>
        <p:nvSpPr>
          <p:cNvPr id="3" name="Tijdelijke aanduiding voor dianummer 2">
            <a:extLst>
              <a:ext uri="{FF2B5EF4-FFF2-40B4-BE49-F238E27FC236}">
                <a16:creationId xmlns:a16="http://schemas.microsoft.com/office/drawing/2014/main" id="{1654CAA8-78F5-53CA-BA87-C8CDD89AB267}"/>
              </a:ext>
            </a:extLst>
          </p:cNvPr>
          <p:cNvSpPr>
            <a:spLocks noGrp="1"/>
          </p:cNvSpPr>
          <p:nvPr>
            <p:ph type="sldNum" sz="quarter" idx="12"/>
          </p:nvPr>
        </p:nvSpPr>
        <p:spPr/>
        <p:txBody>
          <a:bodyPr/>
          <a:lstStyle/>
          <a:p>
            <a:fld id="{10A0A6AF-03C5-477E-939A-E28F7E7F05EA}" type="slidenum">
              <a:rPr lang="nl-NL" smtClean="0"/>
              <a:pPr/>
              <a:t>4</a:t>
            </a:fld>
            <a:endParaRPr lang="nl-NL" dirty="0"/>
          </a:p>
        </p:txBody>
      </p:sp>
      <p:sp>
        <p:nvSpPr>
          <p:cNvPr id="4" name="Titel 3">
            <a:extLst>
              <a:ext uri="{FF2B5EF4-FFF2-40B4-BE49-F238E27FC236}">
                <a16:creationId xmlns:a16="http://schemas.microsoft.com/office/drawing/2014/main" id="{D95E05A7-9D03-873F-F053-2D78C7F1B06F}"/>
              </a:ext>
            </a:extLst>
          </p:cNvPr>
          <p:cNvSpPr>
            <a:spLocks noGrp="1"/>
          </p:cNvSpPr>
          <p:nvPr>
            <p:ph type="title"/>
          </p:nvPr>
        </p:nvSpPr>
        <p:spPr/>
        <p:txBody>
          <a:bodyPr>
            <a:normAutofit/>
          </a:bodyPr>
          <a:lstStyle/>
          <a:p>
            <a:r>
              <a:rPr lang="nl-NL" sz="3200" dirty="0">
                <a:latin typeface="+mn-lt"/>
              </a:rPr>
              <a:t>Belang van onderhoud</a:t>
            </a:r>
          </a:p>
        </p:txBody>
      </p:sp>
      <p:pic>
        <p:nvPicPr>
          <p:cNvPr id="6" name="Afbeelding 5" descr="Afbeelding met buitenshuis, hemel, water, Metropoolregio&#10;&#10;Automatisch gegenereerde beschrijving">
            <a:extLst>
              <a:ext uri="{FF2B5EF4-FFF2-40B4-BE49-F238E27FC236}">
                <a16:creationId xmlns:a16="http://schemas.microsoft.com/office/drawing/2014/main" id="{85F85404-F88D-5B83-063B-F69F2761E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56" y="2002336"/>
            <a:ext cx="8479313" cy="4111861"/>
          </a:xfrm>
          <a:prstGeom prst="rect">
            <a:avLst/>
          </a:prstGeom>
        </p:spPr>
      </p:pic>
    </p:spTree>
    <p:extLst>
      <p:ext uri="{BB962C8B-B14F-4D97-AF65-F5344CB8AC3E}">
        <p14:creationId xmlns:p14="http://schemas.microsoft.com/office/powerpoint/2010/main" val="3367569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7063" y="1179760"/>
            <a:ext cx="8229600" cy="571500"/>
          </a:xfrm>
        </p:spPr>
        <p:txBody>
          <a:bodyPr/>
          <a:lstStyle/>
          <a:p>
            <a:r>
              <a:rPr lang="nl-NL" sz="3200"/>
              <a:t>3. Veilig werken in een JI</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40</a:t>
            </a:fld>
            <a:endParaRPr lang="nl-NL" altLang="nl-NL"/>
          </a:p>
        </p:txBody>
      </p:sp>
      <p:sp>
        <p:nvSpPr>
          <p:cNvPr id="8" name="Tekstvak 7"/>
          <p:cNvSpPr txBox="1"/>
          <p:nvPr/>
        </p:nvSpPr>
        <p:spPr>
          <a:xfrm>
            <a:off x="1897064" y="1975783"/>
            <a:ext cx="8229601" cy="4308872"/>
          </a:xfrm>
          <a:prstGeom prst="rect">
            <a:avLst/>
          </a:prstGeom>
          <a:noFill/>
        </p:spPr>
        <p:txBody>
          <a:bodyPr wrap="square" rtlCol="0">
            <a:spAutoFit/>
          </a:bodyPr>
          <a:lstStyle/>
          <a:p>
            <a:pPr marL="342900" indent="-342900">
              <a:buFont typeface="Arial" panose="020B0604020202020204" pitchFamily="34" charset="0"/>
              <a:buChar char="•"/>
            </a:pPr>
            <a:r>
              <a:rPr lang="nl-NL"/>
              <a:t>Begeleiding in justitiabelengebied</a:t>
            </a:r>
          </a:p>
          <a:p>
            <a:pPr marL="342900" indent="-342900">
              <a:buFont typeface="Arial" panose="020B0604020202020204" pitchFamily="34" charset="0"/>
              <a:buChar char="•"/>
            </a:pPr>
            <a:r>
              <a:rPr lang="nl-NL"/>
              <a:t>Toegang:</a:t>
            </a:r>
          </a:p>
          <a:p>
            <a:pPr marL="800100" lvl="1" indent="-342900">
              <a:buFont typeface="Arial" panose="020B0604020202020204" pitchFamily="34" charset="0"/>
              <a:buChar char="•"/>
            </a:pPr>
            <a:r>
              <a:rPr lang="nl-NL"/>
              <a:t>VOG</a:t>
            </a:r>
          </a:p>
          <a:p>
            <a:pPr marL="800100" lvl="1" indent="-342900">
              <a:buFont typeface="Arial" panose="020B0604020202020204" pitchFamily="34" charset="0"/>
              <a:buChar char="•"/>
            </a:pPr>
            <a:r>
              <a:rPr lang="nl-NL"/>
              <a:t>Aanmelden vooraf</a:t>
            </a:r>
          </a:p>
          <a:p>
            <a:pPr marL="800100" lvl="1" indent="-342900">
              <a:buFont typeface="Arial" panose="020B0604020202020204" pitchFamily="34" charset="0"/>
              <a:buChar char="•"/>
            </a:pPr>
            <a:r>
              <a:rPr lang="nl-NL"/>
              <a:t>detectie</a:t>
            </a:r>
          </a:p>
          <a:p>
            <a:pPr marL="800100" lvl="1" indent="-342900">
              <a:buFont typeface="Arial" panose="020B0604020202020204" pitchFamily="34" charset="0"/>
              <a:buChar char="•"/>
            </a:pPr>
            <a:r>
              <a:rPr lang="nl-NL"/>
              <a:t>Telefoon, laptop, usb,…</a:t>
            </a:r>
          </a:p>
          <a:p>
            <a:pPr marL="342900" indent="-342900">
              <a:buFont typeface="Arial" panose="020B0604020202020204" pitchFamily="34" charset="0"/>
              <a:buChar char="•"/>
            </a:pPr>
            <a:r>
              <a:rPr lang="nl-NL"/>
              <a:t>Beheer gereedschap</a:t>
            </a:r>
          </a:p>
          <a:p>
            <a:pPr marL="342900" indent="-342900">
              <a:buFont typeface="Arial" panose="020B0604020202020204" pitchFamily="34" charset="0"/>
              <a:buChar char="•"/>
            </a:pPr>
            <a:r>
              <a:rPr lang="nl-NL"/>
              <a:t>Aanwijzingen personeel, ook/juist bij incidenten</a:t>
            </a:r>
          </a:p>
          <a:p>
            <a:pPr marL="342900" indent="-342900">
              <a:buFont typeface="Arial" panose="020B0604020202020204" pitchFamily="34" charset="0"/>
              <a:buChar char="•"/>
            </a:pPr>
            <a:r>
              <a:rPr lang="nl-NL"/>
              <a:t>Specifieke regimes</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i="1"/>
              <a:t>Bespreekbaar maken</a:t>
            </a:r>
          </a:p>
          <a:p>
            <a:pPr marL="342900" indent="-342900">
              <a:buFont typeface="Arial" panose="020B0604020202020204" pitchFamily="34" charset="0"/>
              <a:buChar char="•"/>
            </a:pPr>
            <a:endParaRPr lang="nl-NL"/>
          </a:p>
          <a:p>
            <a:endParaRPr lang="nl-NL"/>
          </a:p>
          <a:p>
            <a:endParaRPr lang="nl-NL" sz="2000"/>
          </a:p>
          <a:p>
            <a:pPr marL="342900" indent="-342900">
              <a:buAutoNum type="arabicPeriod"/>
            </a:pPr>
            <a:endParaRPr lang="nl-NL" sz="2000"/>
          </a:p>
        </p:txBody>
      </p:sp>
      <p:pic>
        <p:nvPicPr>
          <p:cNvPr id="3" name="Afbeelding 2"/>
          <p:cNvPicPr>
            <a:picLocks noChangeAspect="1"/>
          </p:cNvPicPr>
          <p:nvPr/>
        </p:nvPicPr>
        <p:blipFill>
          <a:blip r:embed="rId2"/>
          <a:stretch>
            <a:fillRect/>
          </a:stretch>
        </p:blipFill>
        <p:spPr>
          <a:xfrm>
            <a:off x="7033358" y="2618480"/>
            <a:ext cx="3248746" cy="1696889"/>
          </a:xfrm>
          <a:prstGeom prst="rect">
            <a:avLst/>
          </a:prstGeom>
        </p:spPr>
      </p:pic>
    </p:spTree>
    <p:extLst>
      <p:ext uri="{BB962C8B-B14F-4D97-AF65-F5344CB8AC3E}">
        <p14:creationId xmlns:p14="http://schemas.microsoft.com/office/powerpoint/2010/main" val="1200268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7063" y="1179760"/>
            <a:ext cx="8229600" cy="571500"/>
          </a:xfrm>
        </p:spPr>
        <p:txBody>
          <a:bodyPr/>
          <a:lstStyle/>
          <a:p>
            <a:r>
              <a:rPr lang="nl-NL" sz="3200"/>
              <a:t>4. Samenwerking op locatie</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41</a:t>
            </a:fld>
            <a:endParaRPr lang="nl-NL" altLang="nl-NL"/>
          </a:p>
        </p:txBody>
      </p:sp>
      <p:sp>
        <p:nvSpPr>
          <p:cNvPr id="8" name="Tekstvak 7"/>
          <p:cNvSpPr txBox="1"/>
          <p:nvPr/>
        </p:nvSpPr>
        <p:spPr>
          <a:xfrm>
            <a:off x="1897064" y="1875116"/>
            <a:ext cx="8552823" cy="3477875"/>
          </a:xfrm>
          <a:prstGeom prst="rect">
            <a:avLst/>
          </a:prstGeom>
          <a:noFill/>
        </p:spPr>
        <p:txBody>
          <a:bodyPr wrap="square" rtlCol="0">
            <a:spAutoFit/>
          </a:bodyPr>
          <a:lstStyle/>
          <a:p>
            <a:pPr marL="342900" indent="-342900">
              <a:buFont typeface="Arial" panose="020B0604020202020204" pitchFamily="34" charset="0"/>
              <a:buChar char="•"/>
            </a:pPr>
            <a:r>
              <a:rPr lang="nl-NL"/>
              <a:t>Partners</a:t>
            </a:r>
          </a:p>
          <a:p>
            <a:pPr marL="342900" indent="-342900">
              <a:buFont typeface="Arial" panose="020B0604020202020204" pitchFamily="34" charset="0"/>
              <a:buChar char="•"/>
            </a:pPr>
            <a:r>
              <a:rPr lang="nl-NL"/>
              <a:t>Communicatie!</a:t>
            </a:r>
          </a:p>
          <a:p>
            <a:pPr marL="342900" indent="-342900">
              <a:buFont typeface="Arial" panose="020B0604020202020204" pitchFamily="34" charset="0"/>
              <a:buChar char="•"/>
            </a:pPr>
            <a:r>
              <a:rPr lang="nl-NL"/>
              <a:t>Locatieverantwoordelijke; aanwezig en bereikbaar</a:t>
            </a:r>
          </a:p>
          <a:p>
            <a:pPr marL="342900" indent="-342900">
              <a:buFont typeface="Arial" panose="020B0604020202020204" pitchFamily="34" charset="0"/>
              <a:buChar char="•"/>
            </a:pPr>
            <a:r>
              <a:rPr lang="nl-NL"/>
              <a:t>Regie en afstemming (ook irt onderaannemers)</a:t>
            </a:r>
          </a:p>
          <a:p>
            <a:pPr marL="342900" indent="-342900">
              <a:buFont typeface="Arial" panose="020B0604020202020204" pitchFamily="34" charset="0"/>
              <a:buChar char="•"/>
            </a:pPr>
            <a:r>
              <a:rPr lang="nl-NL"/>
              <a:t>Informatie op orde</a:t>
            </a:r>
          </a:p>
          <a:p>
            <a:pPr marL="342900" indent="-342900">
              <a:buFont typeface="Arial" panose="020B0604020202020204" pitchFamily="34" charset="0"/>
              <a:buChar char="•"/>
            </a:pPr>
            <a:r>
              <a:rPr lang="nl-NL"/>
              <a:t>Tijdige planning (6 weken) ivm begeleiding</a:t>
            </a:r>
          </a:p>
          <a:p>
            <a:pPr marL="342900" indent="-342900">
              <a:buFont typeface="Arial" panose="020B0604020202020204" pitchFamily="34" charset="0"/>
              <a:buChar char="•"/>
            </a:pPr>
            <a:r>
              <a:rPr lang="nl-NL"/>
              <a:t>Storingen die primair proces raken</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Driehoek met facilitair manager (DJI) en objectmanager (RVB)</a:t>
            </a:r>
          </a:p>
          <a:p>
            <a:endParaRPr lang="nl-NL"/>
          </a:p>
          <a:p>
            <a:endParaRPr lang="nl-NL" sz="2000"/>
          </a:p>
          <a:p>
            <a:pPr marL="342900" indent="-342900">
              <a:buAutoNum type="arabicPeriod"/>
            </a:pPr>
            <a:endParaRPr lang="nl-NL" sz="2000"/>
          </a:p>
        </p:txBody>
      </p:sp>
      <p:pic>
        <p:nvPicPr>
          <p:cNvPr id="6" name="Afbeelding 5"/>
          <p:cNvPicPr>
            <a:picLocks noChangeAspect="1"/>
          </p:cNvPicPr>
          <p:nvPr/>
        </p:nvPicPr>
        <p:blipFill>
          <a:blip r:embed="rId2"/>
          <a:stretch>
            <a:fillRect/>
          </a:stretch>
        </p:blipFill>
        <p:spPr>
          <a:xfrm>
            <a:off x="8256294" y="190062"/>
            <a:ext cx="2336205" cy="2276303"/>
          </a:xfrm>
          <a:prstGeom prst="rect">
            <a:avLst/>
          </a:prstGeom>
        </p:spPr>
      </p:pic>
    </p:spTree>
    <p:extLst>
      <p:ext uri="{BB962C8B-B14F-4D97-AF65-F5344CB8AC3E}">
        <p14:creationId xmlns:p14="http://schemas.microsoft.com/office/powerpoint/2010/main" val="4067965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7063" y="1179760"/>
            <a:ext cx="8229600" cy="571500"/>
          </a:xfrm>
        </p:spPr>
        <p:txBody>
          <a:bodyPr/>
          <a:lstStyle/>
          <a:p>
            <a:r>
              <a:rPr lang="nl-NL" sz="3200"/>
              <a:t>5. Inhoudelijke aandachtspunten</a:t>
            </a:r>
          </a:p>
        </p:txBody>
      </p:sp>
      <p:sp>
        <p:nvSpPr>
          <p:cNvPr id="4" name="Tijdelijke aanduiding voor dianummer 3"/>
          <p:cNvSpPr>
            <a:spLocks noGrp="1"/>
          </p:cNvSpPr>
          <p:nvPr>
            <p:ph type="sldNum" sz="quarter" idx="10"/>
          </p:nvPr>
        </p:nvSpPr>
        <p:spPr bwMode="auto">
          <a:xfrm>
            <a:off x="373063" y="6376988"/>
            <a:ext cx="712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nl-NL"/>
            </a:defPPr>
            <a:lvl1pPr algn="l" rtl="0" fontAlgn="base">
              <a:spcBef>
                <a:spcPct val="0"/>
              </a:spcBef>
              <a:spcAft>
                <a:spcPct val="0"/>
              </a:spcAft>
              <a:defRPr sz="1000" kern="1200">
                <a:solidFill>
                  <a:srgbClr val="FFFFFF"/>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BF5B5DF7-635F-4D78-8237-DA456A2371F3}" type="slidenum">
              <a:rPr lang="nl-NL" altLang="nl-NL" smtClean="0"/>
              <a:pPr/>
              <a:t>42</a:t>
            </a:fld>
            <a:endParaRPr lang="nl-NL" altLang="nl-NL"/>
          </a:p>
        </p:txBody>
      </p:sp>
      <p:sp>
        <p:nvSpPr>
          <p:cNvPr id="8" name="Tekstvak 7"/>
          <p:cNvSpPr txBox="1"/>
          <p:nvPr/>
        </p:nvSpPr>
        <p:spPr>
          <a:xfrm>
            <a:off x="1897064" y="1975783"/>
            <a:ext cx="8552823" cy="2369880"/>
          </a:xfrm>
          <a:prstGeom prst="rect">
            <a:avLst/>
          </a:prstGeom>
          <a:noFill/>
        </p:spPr>
        <p:txBody>
          <a:bodyPr wrap="square" rtlCol="0">
            <a:spAutoFit/>
          </a:bodyPr>
          <a:lstStyle/>
          <a:p>
            <a:pPr marL="342900" indent="-342900">
              <a:buFont typeface="Arial" panose="020B0604020202020204" pitchFamily="34" charset="0"/>
              <a:buChar char="•"/>
            </a:pPr>
            <a:r>
              <a:rPr lang="nl-NL"/>
              <a:t>Brandveiligheid</a:t>
            </a:r>
          </a:p>
          <a:p>
            <a:pPr marL="342900" indent="-342900">
              <a:buFont typeface="Arial" panose="020B0604020202020204" pitchFamily="34" charset="0"/>
              <a:buChar char="•"/>
            </a:pPr>
            <a:r>
              <a:rPr lang="nl-NL"/>
              <a:t>Ventilatie</a:t>
            </a:r>
          </a:p>
          <a:p>
            <a:pPr marL="342900" indent="-342900">
              <a:buFont typeface="Arial" panose="020B0604020202020204" pitchFamily="34" charset="0"/>
              <a:buChar char="•"/>
            </a:pPr>
            <a:r>
              <a:rPr lang="nl-NL"/>
              <a:t>Molestbestendigheid</a:t>
            </a:r>
          </a:p>
          <a:p>
            <a:pPr marL="342900" indent="-342900">
              <a:buFont typeface="Arial" panose="020B0604020202020204" pitchFamily="34" charset="0"/>
              <a:buChar char="•"/>
            </a:pPr>
            <a:r>
              <a:rPr lang="nl-NL"/>
              <a:t>Contrabande-proof</a:t>
            </a:r>
          </a:p>
          <a:p>
            <a:pPr marL="342900" indent="-342900">
              <a:buFont typeface="Arial" panose="020B0604020202020204" pitchFamily="34" charset="0"/>
              <a:buChar char="•"/>
            </a:pPr>
            <a:r>
              <a:rPr lang="nl-NL"/>
              <a:t>Informatiebeveiliging en cybersecurity</a:t>
            </a:r>
          </a:p>
          <a:p>
            <a:endParaRPr lang="nl-NL"/>
          </a:p>
          <a:p>
            <a:endParaRPr lang="nl-NL" sz="2000"/>
          </a:p>
          <a:p>
            <a:pPr marL="342900" indent="-342900">
              <a:buAutoNum type="arabicPeriod"/>
            </a:pPr>
            <a:endParaRPr lang="nl-NL" sz="2000"/>
          </a:p>
        </p:txBody>
      </p:sp>
      <p:pic>
        <p:nvPicPr>
          <p:cNvPr id="6" name="Afbeelding 5"/>
          <p:cNvPicPr>
            <a:picLocks noChangeAspect="1"/>
          </p:cNvPicPr>
          <p:nvPr/>
        </p:nvPicPr>
        <p:blipFill>
          <a:blip r:embed="rId2"/>
          <a:stretch>
            <a:fillRect/>
          </a:stretch>
        </p:blipFill>
        <p:spPr>
          <a:xfrm>
            <a:off x="6011864" y="4255517"/>
            <a:ext cx="3790245" cy="2406697"/>
          </a:xfrm>
          <a:prstGeom prst="rect">
            <a:avLst/>
          </a:prstGeom>
        </p:spPr>
      </p:pic>
    </p:spTree>
    <p:extLst>
      <p:ext uri="{BB962C8B-B14F-4D97-AF65-F5344CB8AC3E}">
        <p14:creationId xmlns:p14="http://schemas.microsoft.com/office/powerpoint/2010/main" val="1401381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241947"/>
            <a:ext cx="10923588" cy="1101996"/>
          </a:xfrm>
        </p:spPr>
        <p:txBody>
          <a:bodyPr>
            <a:normAutofit/>
          </a:bodyPr>
          <a:lstStyle/>
          <a:p>
            <a:r>
              <a:rPr lang="nl-NL" dirty="0">
                <a:solidFill>
                  <a:schemeClr val="bg2">
                    <a:lumMod val="50000"/>
                  </a:schemeClr>
                </a:solidFill>
                <a:latin typeface="+mn-lt"/>
              </a:rPr>
              <a:t>Nederlands Forensisch Instituut</a:t>
            </a:r>
            <a:br>
              <a:rPr lang="nl-NL" dirty="0"/>
            </a:br>
            <a:endParaRPr lang="nl-NL" dirty="0"/>
          </a:p>
        </p:txBody>
      </p:sp>
      <p:sp>
        <p:nvSpPr>
          <p:cNvPr id="2" name="Tijdelijke aanduiding voor inhoud 1"/>
          <p:cNvSpPr>
            <a:spLocks noGrp="1"/>
          </p:cNvSpPr>
          <p:nvPr>
            <p:ph idx="1"/>
          </p:nvPr>
        </p:nvSpPr>
        <p:spPr>
          <a:xfrm>
            <a:off x="635000" y="2688608"/>
            <a:ext cx="10923588" cy="3323229"/>
          </a:xfrm>
        </p:spPr>
        <p:txBody>
          <a:bodyPr>
            <a:noAutofit/>
          </a:bodyPr>
          <a:lstStyle/>
          <a:p>
            <a:pPr marL="0" indent="0">
              <a:buNone/>
            </a:pPr>
            <a:endParaRPr lang="nl-NL" sz="1800" b="1" dirty="0">
              <a:latin typeface="Verdana" panose="020B0604030504040204" pitchFamily="34" charset="0"/>
              <a:ea typeface="Verdana" panose="020B0604030504040204" pitchFamily="34" charset="0"/>
            </a:endParaRPr>
          </a:p>
          <a:p>
            <a:pPr>
              <a:buFont typeface="Arial" panose="020B0604020202020204" pitchFamily="34" charset="0"/>
              <a:buChar char="•"/>
            </a:pPr>
            <a:r>
              <a:rPr lang="nl-NL" sz="1800" dirty="0">
                <a:ea typeface="Verdana" panose="020B0604030504040204" pitchFamily="34" charset="0"/>
              </a:rPr>
              <a:t>Veiligheid</a:t>
            </a:r>
          </a:p>
          <a:p>
            <a:pPr>
              <a:buFont typeface="Arial" panose="020B0604020202020204" pitchFamily="34" charset="0"/>
              <a:buChar char="•"/>
            </a:pPr>
            <a:r>
              <a:rPr lang="nl-NL" sz="1800" dirty="0">
                <a:ea typeface="Verdana" panose="020B0604030504040204" pitchFamily="34" charset="0"/>
              </a:rPr>
              <a:t>Begeleiding</a:t>
            </a:r>
          </a:p>
          <a:p>
            <a:pPr>
              <a:buFont typeface="Arial" panose="020B0604020202020204" pitchFamily="34" charset="0"/>
              <a:buChar char="•"/>
            </a:pPr>
            <a:r>
              <a:rPr lang="nl-NL" sz="1800" dirty="0">
                <a:ea typeface="Verdana" panose="020B0604030504040204" pitchFamily="34" charset="0"/>
              </a:rPr>
              <a:t>Uitvoering onderhoud</a:t>
            </a:r>
          </a:p>
          <a:p>
            <a:pPr>
              <a:buFont typeface="Arial" panose="020B0604020202020204" pitchFamily="34" charset="0"/>
              <a:buChar char="•"/>
            </a:pPr>
            <a:r>
              <a:rPr lang="nl-NL" sz="1800" dirty="0">
                <a:ea typeface="Verdana" panose="020B0604030504040204" pitchFamily="34" charset="0"/>
              </a:rPr>
              <a:t>Huisregels</a:t>
            </a:r>
          </a:p>
          <a:p>
            <a:pPr marL="342900" indent="-342900">
              <a:buAutoNum type="arabicPeriod"/>
            </a:pPr>
            <a:endParaRPr lang="nl-NL" sz="1800" dirty="0">
              <a:ea typeface="Verdana" panose="020B0604030504040204" pitchFamily="34" charset="0"/>
            </a:endParaRPr>
          </a:p>
          <a:p>
            <a:pPr marL="0" indent="0">
              <a:buNone/>
            </a:pPr>
            <a:endParaRPr lang="nl-NL" sz="2800" b="1" dirty="0">
              <a:latin typeface="Calibri" panose="020F0502020204030204" pitchFamily="34" charset="0"/>
              <a:ea typeface="Calibri" panose="020F050202020403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spTree>
    <p:extLst>
      <p:ext uri="{BB962C8B-B14F-4D97-AF65-F5344CB8AC3E}">
        <p14:creationId xmlns:p14="http://schemas.microsoft.com/office/powerpoint/2010/main" val="226400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35000" y="1241947"/>
            <a:ext cx="10923588" cy="1101996"/>
          </a:xfrm>
        </p:spPr>
        <p:txBody>
          <a:bodyPr>
            <a:normAutofit/>
          </a:bodyPr>
          <a:lstStyle/>
          <a:p>
            <a:pPr algn="ctr"/>
            <a:r>
              <a:rPr lang="nl-NL" dirty="0">
                <a:latin typeface="+mn-lt"/>
              </a:rPr>
              <a:t>Einde presentatie</a:t>
            </a:r>
            <a:br>
              <a:rPr lang="nl-NL" dirty="0"/>
            </a:br>
            <a:endParaRPr lang="nl-NL" dirty="0"/>
          </a:p>
        </p:txBody>
      </p:sp>
      <p:sp>
        <p:nvSpPr>
          <p:cNvPr id="2" name="Tijdelijke aanduiding voor inhoud 1"/>
          <p:cNvSpPr>
            <a:spLocks noGrp="1"/>
          </p:cNvSpPr>
          <p:nvPr>
            <p:ph idx="1"/>
          </p:nvPr>
        </p:nvSpPr>
        <p:spPr>
          <a:xfrm>
            <a:off x="635000" y="2688608"/>
            <a:ext cx="10923588" cy="3323229"/>
          </a:xfrm>
        </p:spPr>
        <p:txBody>
          <a:bodyPr>
            <a:noAutofit/>
          </a:bodyPr>
          <a:lstStyle/>
          <a:p>
            <a:pPr marL="0" indent="0">
              <a:buNone/>
            </a:pPr>
            <a:endParaRPr lang="nl-NL" sz="1800" b="1" dirty="0">
              <a:latin typeface="Verdana" panose="020B0604030504040204" pitchFamily="34" charset="0"/>
              <a:ea typeface="Times New Roman" panose="02020603050405020304" pitchFamily="18"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ea typeface="Verdana" panose="020B0604030504040204" pitchFamily="34" charset="0"/>
            </a:endParaRPr>
          </a:p>
          <a:p>
            <a:pPr marL="342900" indent="-342900">
              <a:buAutoNum type="arabicPeriod"/>
            </a:pPr>
            <a:endParaRPr lang="nl-NL" sz="1800" dirty="0"/>
          </a:p>
          <a:p>
            <a:pPr marL="0" indent="0">
              <a:buNone/>
            </a:pPr>
            <a:endParaRPr lang="nl-NL" sz="1800" dirty="0"/>
          </a:p>
          <a:p>
            <a:pPr lvl="1">
              <a:buFont typeface="Arial" panose="020B0604020202020204" pitchFamily="34" charset="0"/>
              <a:buChar char="•"/>
            </a:pPr>
            <a:endParaRPr lang="nl-NL" sz="1800" dirty="0"/>
          </a:p>
          <a:p>
            <a:pPr marL="0" indent="0">
              <a:buNone/>
            </a:pPr>
            <a:endParaRPr lang="nl-NL" sz="1800" dirty="0"/>
          </a:p>
        </p:txBody>
      </p:sp>
      <p:pic>
        <p:nvPicPr>
          <p:cNvPr id="5" name="Afbeelding 4" descr="Afbeelding met tekst, schermopname, hemel, wolk&#10;&#10;Automatisch gegenereerde beschrijving">
            <a:extLst>
              <a:ext uri="{FF2B5EF4-FFF2-40B4-BE49-F238E27FC236}">
                <a16:creationId xmlns:a16="http://schemas.microsoft.com/office/drawing/2014/main" id="{833B04CE-DB79-CFA4-695C-67FE4FD77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85" y="2505074"/>
            <a:ext cx="6100549" cy="4032203"/>
          </a:xfrm>
          <a:prstGeom prst="rect">
            <a:avLst/>
          </a:prstGeom>
        </p:spPr>
      </p:pic>
    </p:spTree>
    <p:extLst>
      <p:ext uri="{BB962C8B-B14F-4D97-AF65-F5344CB8AC3E}">
        <p14:creationId xmlns:p14="http://schemas.microsoft.com/office/powerpoint/2010/main" val="129584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B23BF-3DDE-1753-2CD5-7A67163497AE}"/>
              </a:ext>
            </a:extLst>
          </p:cNvPr>
          <p:cNvSpPr>
            <a:spLocks noGrp="1"/>
          </p:cNvSpPr>
          <p:nvPr>
            <p:ph type="title"/>
          </p:nvPr>
        </p:nvSpPr>
        <p:spPr>
          <a:xfrm>
            <a:off x="635000" y="1052513"/>
            <a:ext cx="10923588" cy="498598"/>
          </a:xfrm>
        </p:spPr>
        <p:txBody>
          <a:bodyPr wrap="square">
            <a:spAutoFit/>
          </a:bodyPr>
          <a:lstStyle/>
          <a:p>
            <a:r>
              <a:rPr lang="nl-NL" dirty="0">
                <a:latin typeface="Verdana" pitchFamily="34" charset="0"/>
                <a:ea typeface="Verdana" pitchFamily="34" charset="0"/>
              </a:rPr>
              <a:t>Aanbesteding en planning</a:t>
            </a:r>
            <a:r>
              <a:rPr lang="en-US" sz="2000" b="1" dirty="0">
                <a:latin typeface="Verdana" pitchFamily="34" charset="0"/>
                <a:ea typeface="Verdana" pitchFamily="34" charset="0"/>
              </a:rPr>
              <a:t>	</a:t>
            </a:r>
            <a:endParaRPr lang="nl-NL" sz="2000" b="1" dirty="0">
              <a:latin typeface="Verdana" pitchFamily="34" charset="0"/>
              <a:ea typeface="Verdana" pitchFamily="34" charset="0"/>
            </a:endParaRPr>
          </a:p>
        </p:txBody>
      </p:sp>
      <p:sp>
        <p:nvSpPr>
          <p:cNvPr id="3" name="Tijdelijke aanduiding voor inhoud 2">
            <a:extLst>
              <a:ext uri="{FF2B5EF4-FFF2-40B4-BE49-F238E27FC236}">
                <a16:creationId xmlns:a16="http://schemas.microsoft.com/office/drawing/2014/main" id="{7A16FC92-C299-9201-8AC7-DE7F3F877B34}"/>
              </a:ext>
            </a:extLst>
          </p:cNvPr>
          <p:cNvSpPr>
            <a:spLocks noGrp="1"/>
          </p:cNvSpPr>
          <p:nvPr>
            <p:ph idx="1"/>
          </p:nvPr>
        </p:nvSpPr>
        <p:spPr>
          <a:xfrm>
            <a:off x="635000" y="1772604"/>
            <a:ext cx="10923588" cy="4150426"/>
          </a:xfrm>
        </p:spPr>
        <p:txBody>
          <a:bodyPr>
            <a:normAutofit/>
          </a:bodyPr>
          <a:lstStyle/>
          <a:p>
            <a:pPr>
              <a:buFont typeface="Wingdings" panose="05000000000000000000" pitchFamily="2" charset="2"/>
              <a:buChar char="§"/>
            </a:pPr>
            <a:r>
              <a:rPr lang="nl-BE" sz="1800" dirty="0"/>
              <a:t>Europese niet openbare procedure</a:t>
            </a:r>
          </a:p>
          <a:p>
            <a:pPr>
              <a:buFont typeface="Wingdings" panose="05000000000000000000" pitchFamily="2" charset="2"/>
              <a:buChar char="§"/>
            </a:pPr>
            <a:r>
              <a:rPr lang="nl-BE" sz="1800" dirty="0"/>
              <a:t>Proces loopt via TenderNed;</a:t>
            </a:r>
          </a:p>
          <a:p>
            <a:pPr>
              <a:buFont typeface="Wingdings" panose="05000000000000000000" pitchFamily="2" charset="2"/>
              <a:buChar char="§"/>
            </a:pPr>
            <a:r>
              <a:rPr lang="nl-BE" sz="1800" dirty="0"/>
              <a:t>Tussentijdse mogelijkheid voor het stellen van vragen in TenderNed over zowel de aanmeldingsfase als de inschrijvingsfase;</a:t>
            </a:r>
          </a:p>
          <a:p>
            <a:pPr>
              <a:buFont typeface="Wingdings" panose="05000000000000000000" pitchFamily="2" charset="2"/>
              <a:buChar char="§"/>
            </a:pPr>
            <a:r>
              <a:rPr lang="nl-BE" sz="1800" dirty="0"/>
              <a:t>Geheimhoudingsverklaring voor inschrijvingsfase en na gunning (CBL lijst)</a:t>
            </a:r>
          </a:p>
          <a:p>
            <a:pPr>
              <a:buFont typeface="Wingdings" panose="05000000000000000000" pitchFamily="2" charset="2"/>
              <a:buChar char="§"/>
            </a:pPr>
            <a:r>
              <a:rPr lang="nl-BE" sz="1800" dirty="0"/>
              <a:t>Aanmelden is mogelijk voor alle percelen</a:t>
            </a:r>
          </a:p>
          <a:p>
            <a:pPr>
              <a:buFont typeface="Wingdings" panose="05000000000000000000" pitchFamily="2" charset="2"/>
              <a:buChar char="§"/>
            </a:pPr>
            <a:r>
              <a:rPr lang="nl-BE" sz="1800" dirty="0"/>
              <a:t>Uitnodiging inschrijvingsfase voor maximaal 5 percelen per gegadigde (formulier voorkeur percelen aanmeldingsfase)</a:t>
            </a:r>
          </a:p>
          <a:p>
            <a:pPr>
              <a:buFont typeface="Wingdings" panose="05000000000000000000" pitchFamily="2" charset="2"/>
              <a:buChar char="§"/>
            </a:pPr>
            <a:r>
              <a:rPr lang="nl-BE" sz="1800" dirty="0"/>
              <a:t>Gunning maximaal 3 percelen per inschrijver (formulier voorkeur percelen inschrijvingsfase)</a:t>
            </a:r>
          </a:p>
          <a:p>
            <a:pPr>
              <a:buFont typeface="Wingdings" panose="05000000000000000000" pitchFamily="2" charset="2"/>
              <a:buChar char="§"/>
            </a:pPr>
            <a:r>
              <a:rPr lang="nl-BE" sz="1800" dirty="0"/>
              <a:t>Looptijd van 5 jaar met optie tot verlenging van 4 maal 1 jaar (Maximaal 9 jaar).</a:t>
            </a:r>
          </a:p>
        </p:txBody>
      </p:sp>
    </p:spTree>
    <p:extLst>
      <p:ext uri="{BB962C8B-B14F-4D97-AF65-F5344CB8AC3E}">
        <p14:creationId xmlns:p14="http://schemas.microsoft.com/office/powerpoint/2010/main" val="283811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10A0A6AF-03C5-477E-939A-E28F7E7F05EA}" type="slidenum">
              <a:rPr lang="nl-NL" smtClean="0"/>
              <a:pPr/>
              <a:t>6</a:t>
            </a:fld>
            <a:endParaRPr lang="nl-NL" dirty="0"/>
          </a:p>
        </p:txBody>
      </p:sp>
      <p:sp>
        <p:nvSpPr>
          <p:cNvPr id="6" name="Afgeronde rechthoek 5"/>
          <p:cNvSpPr/>
          <p:nvPr/>
        </p:nvSpPr>
        <p:spPr>
          <a:xfrm>
            <a:off x="895022" y="2312484"/>
            <a:ext cx="2721635" cy="74212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67" b="1" dirty="0"/>
              <a:t>V</a:t>
            </a:r>
            <a:r>
              <a:rPr lang="nl-NL" b="1" dirty="0"/>
              <a:t>olledigheid &amp; geldigheid</a:t>
            </a:r>
          </a:p>
        </p:txBody>
      </p:sp>
      <p:sp>
        <p:nvSpPr>
          <p:cNvPr id="7" name="Afgeronde rechthoek 6"/>
          <p:cNvSpPr/>
          <p:nvPr/>
        </p:nvSpPr>
        <p:spPr>
          <a:xfrm>
            <a:off x="895022" y="3158682"/>
            <a:ext cx="2721635" cy="815006"/>
          </a:xfrm>
          <a:prstGeom prst="roundRect">
            <a:avLst/>
          </a:prstGeom>
          <a:solidFill>
            <a:schemeClr val="tx2">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Uitsluitingsgronden &amp; geschikheidseisen</a:t>
            </a:r>
          </a:p>
        </p:txBody>
      </p:sp>
      <p:sp>
        <p:nvSpPr>
          <p:cNvPr id="9" name="Afgeronde rechthoek 8"/>
          <p:cNvSpPr/>
          <p:nvPr/>
        </p:nvSpPr>
        <p:spPr>
          <a:xfrm>
            <a:off x="895022" y="4148311"/>
            <a:ext cx="2721635" cy="742121"/>
          </a:xfrm>
          <a:prstGeom prst="roundRect">
            <a:avLst/>
          </a:prstGeom>
          <a:solidFill>
            <a:schemeClr val="tx2">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Opvragen bewijsmaterialen</a:t>
            </a:r>
          </a:p>
        </p:txBody>
      </p:sp>
      <p:sp>
        <p:nvSpPr>
          <p:cNvPr id="10" name="Rectangle 21"/>
          <p:cNvSpPr/>
          <p:nvPr/>
        </p:nvSpPr>
        <p:spPr>
          <a:xfrm>
            <a:off x="4230390" y="2483877"/>
            <a:ext cx="7734557" cy="2595454"/>
          </a:xfrm>
          <a:prstGeom prst="rect">
            <a:avLst/>
          </a:prstGeom>
        </p:spPr>
        <p:txBody>
          <a:bodyPr wrap="square">
            <a:spAutoFit/>
          </a:bodyPr>
          <a:lstStyle/>
          <a:p>
            <a:pPr lvl="0"/>
            <a:r>
              <a:rPr lang="nl-NL" b="1" dirty="0"/>
              <a:t>Zijn alle documenten ingediend? </a:t>
            </a:r>
          </a:p>
          <a:p>
            <a:pPr marL="380990" indent="-380990">
              <a:buFont typeface="Wingdings" pitchFamily="2" charset="2"/>
              <a:buChar char="ü"/>
            </a:pPr>
            <a:r>
              <a:rPr lang="nl-NL" dirty="0">
                <a:ea typeface="Verdana" pitchFamily="34" charset="0"/>
                <a:cs typeface="Verdana" pitchFamily="34" charset="0"/>
              </a:rPr>
              <a:t>Check tabel Checklist aanmeldingsdocumenten en bewijsstukken (aanbestedingsleidraad aanmeldingsfase paragraaf 6.4.)</a:t>
            </a:r>
          </a:p>
          <a:p>
            <a:pPr marL="380990" indent="-380990">
              <a:buFont typeface="Wingdings" pitchFamily="2" charset="2"/>
              <a:buChar char="ü"/>
            </a:pPr>
            <a:endParaRPr lang="nl-NL" dirty="0">
              <a:ea typeface="Verdana" pitchFamily="34" charset="0"/>
              <a:cs typeface="Verdana" pitchFamily="34" charset="0"/>
            </a:endParaRPr>
          </a:p>
          <a:p>
            <a:pPr marL="380990" indent="-380990">
              <a:buFont typeface="Wingdings" pitchFamily="2" charset="2"/>
              <a:buChar char="ü"/>
            </a:pPr>
            <a:r>
              <a:rPr lang="nl-NL" b="1" dirty="0"/>
              <a:t>Let op de eisen die in de leidraad zijn gesteld aan de documenten, zoals een rechtsgeldige ondertekening en de geldigheid van de documenten.</a:t>
            </a:r>
          </a:p>
          <a:p>
            <a:pPr marL="457189" indent="-457189">
              <a:buFont typeface="Arial" panose="020B0604020202020204" pitchFamily="34" charset="0"/>
              <a:buChar char="•"/>
            </a:pPr>
            <a:endParaRPr lang="nl-NL" sz="933" dirty="0">
              <a:latin typeface="+mj-lt"/>
            </a:endParaRPr>
          </a:p>
          <a:p>
            <a:pPr marL="380990" indent="-380990">
              <a:buFont typeface="Wingdings" pitchFamily="2" charset="2"/>
              <a:buChar char="ü"/>
            </a:pPr>
            <a:endParaRPr lang="nl-NL" sz="933" dirty="0">
              <a:latin typeface="+mj-lt"/>
            </a:endParaRPr>
          </a:p>
        </p:txBody>
      </p:sp>
      <p:sp>
        <p:nvSpPr>
          <p:cNvPr id="11" name="TextBox 26"/>
          <p:cNvSpPr txBox="1"/>
          <p:nvPr/>
        </p:nvSpPr>
        <p:spPr>
          <a:xfrm>
            <a:off x="479466" y="2489213"/>
            <a:ext cx="379751" cy="379656"/>
          </a:xfrm>
          <a:prstGeom prst="rect">
            <a:avLst/>
          </a:prstGeom>
          <a:noFill/>
        </p:spPr>
        <p:txBody>
          <a:bodyPr wrap="square" rtlCol="0">
            <a:spAutoFit/>
          </a:bodyPr>
          <a:lstStyle/>
          <a:p>
            <a:r>
              <a:rPr lang="nl-NL" sz="1867" b="1" dirty="0"/>
              <a:t>1</a:t>
            </a:r>
            <a:endParaRPr lang="en-GB" sz="1867" b="1" dirty="0"/>
          </a:p>
        </p:txBody>
      </p:sp>
      <p:sp>
        <p:nvSpPr>
          <p:cNvPr id="12" name="TextBox 27"/>
          <p:cNvSpPr txBox="1"/>
          <p:nvPr/>
        </p:nvSpPr>
        <p:spPr>
          <a:xfrm>
            <a:off x="456979" y="3273569"/>
            <a:ext cx="379751" cy="379656"/>
          </a:xfrm>
          <a:prstGeom prst="rect">
            <a:avLst/>
          </a:prstGeom>
          <a:noFill/>
        </p:spPr>
        <p:txBody>
          <a:bodyPr wrap="square" rtlCol="0">
            <a:spAutoFit/>
          </a:bodyPr>
          <a:lstStyle/>
          <a:p>
            <a:r>
              <a:rPr lang="nl-NL" sz="1867" b="1" dirty="0"/>
              <a:t>2</a:t>
            </a:r>
            <a:endParaRPr lang="en-GB" sz="1867" b="1" dirty="0"/>
          </a:p>
        </p:txBody>
      </p:sp>
      <p:sp>
        <p:nvSpPr>
          <p:cNvPr id="13" name="TextBox 28"/>
          <p:cNvSpPr txBox="1"/>
          <p:nvPr/>
        </p:nvSpPr>
        <p:spPr>
          <a:xfrm>
            <a:off x="466767" y="4062452"/>
            <a:ext cx="379751" cy="666977"/>
          </a:xfrm>
          <a:prstGeom prst="rect">
            <a:avLst/>
          </a:prstGeom>
          <a:noFill/>
        </p:spPr>
        <p:txBody>
          <a:bodyPr wrap="square" rtlCol="0">
            <a:spAutoFit/>
          </a:bodyPr>
          <a:lstStyle/>
          <a:p>
            <a:endParaRPr lang="nl-NL" sz="1867" b="1" dirty="0"/>
          </a:p>
          <a:p>
            <a:r>
              <a:rPr lang="nl-NL" sz="1867" b="1" dirty="0"/>
              <a:t>3</a:t>
            </a:r>
            <a:endParaRPr lang="en-GB" sz="1867" b="1" dirty="0"/>
          </a:p>
        </p:txBody>
      </p:sp>
      <p:cxnSp>
        <p:nvCxnSpPr>
          <p:cNvPr id="15" name="Straight Arrow Connector 31"/>
          <p:cNvCxnSpPr>
            <a:cxnSpLocks/>
            <a:stCxn id="6" idx="3"/>
          </p:cNvCxnSpPr>
          <p:nvPr/>
        </p:nvCxnSpPr>
        <p:spPr>
          <a:xfrm flipV="1">
            <a:off x="3616657" y="2682264"/>
            <a:ext cx="510634" cy="12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hthoek 16"/>
          <p:cNvSpPr/>
          <p:nvPr/>
        </p:nvSpPr>
        <p:spPr>
          <a:xfrm>
            <a:off x="-17669" y="1316181"/>
            <a:ext cx="11740800" cy="646331"/>
          </a:xfrm>
          <a:prstGeom prst="rect">
            <a:avLst/>
          </a:prstGeom>
        </p:spPr>
        <p:txBody>
          <a:bodyPr wrap="square">
            <a:spAutoFit/>
          </a:bodyPr>
          <a:lstStyle/>
          <a:p>
            <a:pPr marL="234945"/>
            <a:r>
              <a:rPr lang="nl-NL" sz="3600" dirty="0">
                <a:solidFill>
                  <a:schemeClr val="bg2">
                    <a:lumMod val="50000"/>
                  </a:schemeClr>
                </a:solidFill>
                <a:latin typeface="Verdana" pitchFamily="34" charset="0"/>
                <a:ea typeface="Verdana" pitchFamily="34" charset="0"/>
                <a:cs typeface="Verdana" pitchFamily="34" charset="0"/>
              </a:rPr>
              <a:t>Het beoordelen van de aanmelding (1/3)</a:t>
            </a:r>
          </a:p>
        </p:txBody>
      </p:sp>
    </p:spTree>
    <p:extLst>
      <p:ext uri="{BB962C8B-B14F-4D97-AF65-F5344CB8AC3E}">
        <p14:creationId xmlns:p14="http://schemas.microsoft.com/office/powerpoint/2010/main" val="194547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10A0A6AF-03C5-477E-939A-E28F7E7F05EA}" type="slidenum">
              <a:rPr lang="nl-NL" smtClean="0"/>
              <a:pPr/>
              <a:t>7</a:t>
            </a:fld>
            <a:endParaRPr lang="nl-NL" dirty="0"/>
          </a:p>
        </p:txBody>
      </p:sp>
      <p:sp>
        <p:nvSpPr>
          <p:cNvPr id="9" name="Afgeronde rechthoek 8"/>
          <p:cNvSpPr/>
          <p:nvPr/>
        </p:nvSpPr>
        <p:spPr>
          <a:xfrm>
            <a:off x="923195" y="4418357"/>
            <a:ext cx="2666166" cy="742121"/>
          </a:xfrm>
          <a:prstGeom prst="roundRect">
            <a:avLst/>
          </a:prstGeom>
          <a:solidFill>
            <a:schemeClr val="tx2">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Opvragen bewijsmaterialen</a:t>
            </a:r>
          </a:p>
        </p:txBody>
      </p:sp>
      <p:sp>
        <p:nvSpPr>
          <p:cNvPr id="11" name="TextBox 26"/>
          <p:cNvSpPr txBox="1"/>
          <p:nvPr/>
        </p:nvSpPr>
        <p:spPr>
          <a:xfrm>
            <a:off x="479466" y="2489213"/>
            <a:ext cx="379751" cy="379656"/>
          </a:xfrm>
          <a:prstGeom prst="rect">
            <a:avLst/>
          </a:prstGeom>
          <a:noFill/>
        </p:spPr>
        <p:txBody>
          <a:bodyPr wrap="square" rtlCol="0">
            <a:spAutoFit/>
          </a:bodyPr>
          <a:lstStyle/>
          <a:p>
            <a:r>
              <a:rPr lang="nl-NL" sz="1867" b="1" dirty="0"/>
              <a:t>1</a:t>
            </a:r>
            <a:endParaRPr lang="en-GB" sz="1867" b="1" dirty="0"/>
          </a:p>
        </p:txBody>
      </p:sp>
      <p:sp>
        <p:nvSpPr>
          <p:cNvPr id="12" name="TextBox 27"/>
          <p:cNvSpPr txBox="1"/>
          <p:nvPr/>
        </p:nvSpPr>
        <p:spPr>
          <a:xfrm>
            <a:off x="456979" y="3273569"/>
            <a:ext cx="379751" cy="666977"/>
          </a:xfrm>
          <a:prstGeom prst="rect">
            <a:avLst/>
          </a:prstGeom>
          <a:noFill/>
        </p:spPr>
        <p:txBody>
          <a:bodyPr wrap="square" rtlCol="0">
            <a:spAutoFit/>
          </a:bodyPr>
          <a:lstStyle/>
          <a:p>
            <a:endParaRPr lang="nl-NL" sz="1867" b="1" dirty="0"/>
          </a:p>
          <a:p>
            <a:r>
              <a:rPr lang="nl-NL" sz="1867" b="1" dirty="0"/>
              <a:t>2</a:t>
            </a:r>
            <a:endParaRPr lang="en-GB" sz="1867" b="1" dirty="0"/>
          </a:p>
        </p:txBody>
      </p:sp>
      <p:sp>
        <p:nvSpPr>
          <p:cNvPr id="13" name="TextBox 28"/>
          <p:cNvSpPr txBox="1"/>
          <p:nvPr/>
        </p:nvSpPr>
        <p:spPr>
          <a:xfrm>
            <a:off x="466767" y="4062452"/>
            <a:ext cx="379751" cy="954300"/>
          </a:xfrm>
          <a:prstGeom prst="rect">
            <a:avLst/>
          </a:prstGeom>
          <a:noFill/>
        </p:spPr>
        <p:txBody>
          <a:bodyPr wrap="square" rtlCol="0">
            <a:spAutoFit/>
          </a:bodyPr>
          <a:lstStyle/>
          <a:p>
            <a:endParaRPr lang="nl-NL" sz="1867" b="1" dirty="0"/>
          </a:p>
          <a:p>
            <a:endParaRPr lang="nl-NL" sz="1867" b="1" dirty="0"/>
          </a:p>
          <a:p>
            <a:r>
              <a:rPr lang="nl-NL" sz="1867" b="1" dirty="0"/>
              <a:t>3</a:t>
            </a:r>
            <a:endParaRPr lang="en-GB" sz="1867" b="1" dirty="0"/>
          </a:p>
        </p:txBody>
      </p:sp>
      <p:sp>
        <p:nvSpPr>
          <p:cNvPr id="16" name="Afgeronde rechthoek 15"/>
          <p:cNvSpPr/>
          <p:nvPr/>
        </p:nvSpPr>
        <p:spPr>
          <a:xfrm>
            <a:off x="923195" y="3219273"/>
            <a:ext cx="2666166" cy="988634"/>
          </a:xfrm>
          <a:prstGeom prst="roundRect">
            <a:avLst/>
          </a:prstGeom>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Uitsluitingsgronden &amp; geschiktheidseisen</a:t>
            </a:r>
          </a:p>
        </p:txBody>
      </p:sp>
      <p:cxnSp>
        <p:nvCxnSpPr>
          <p:cNvPr id="17" name="Elbow Connector 10"/>
          <p:cNvCxnSpPr/>
          <p:nvPr/>
        </p:nvCxnSpPr>
        <p:spPr>
          <a:xfrm flipV="1">
            <a:off x="3468725" y="2713713"/>
            <a:ext cx="664667" cy="60330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Afgeronde rechthoek 18"/>
          <p:cNvSpPr/>
          <p:nvPr/>
        </p:nvSpPr>
        <p:spPr>
          <a:xfrm>
            <a:off x="906056" y="2271064"/>
            <a:ext cx="2666166" cy="742121"/>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Volledigheid &amp; geldigheid</a:t>
            </a:r>
          </a:p>
        </p:txBody>
      </p:sp>
      <p:sp>
        <p:nvSpPr>
          <p:cNvPr id="15" name="Rechthoek 14"/>
          <p:cNvSpPr/>
          <p:nvPr/>
        </p:nvSpPr>
        <p:spPr>
          <a:xfrm>
            <a:off x="-17669" y="1316181"/>
            <a:ext cx="11740800" cy="646331"/>
          </a:xfrm>
          <a:prstGeom prst="rect">
            <a:avLst/>
          </a:prstGeom>
        </p:spPr>
        <p:txBody>
          <a:bodyPr wrap="square">
            <a:spAutoFit/>
          </a:bodyPr>
          <a:lstStyle/>
          <a:p>
            <a:pPr marL="234945"/>
            <a:r>
              <a:rPr lang="nl-NL" sz="3600" dirty="0">
                <a:solidFill>
                  <a:schemeClr val="bg2">
                    <a:lumMod val="50000"/>
                  </a:schemeClr>
                </a:solidFill>
                <a:latin typeface="Verdana" pitchFamily="34" charset="0"/>
                <a:ea typeface="Verdana" pitchFamily="34" charset="0"/>
                <a:cs typeface="Verdana" pitchFamily="34" charset="0"/>
              </a:rPr>
              <a:t>Het beoordelen van de aanmelding (2/3)</a:t>
            </a:r>
          </a:p>
        </p:txBody>
      </p:sp>
      <p:sp>
        <p:nvSpPr>
          <p:cNvPr id="20" name="Rectangle 21"/>
          <p:cNvSpPr/>
          <p:nvPr/>
        </p:nvSpPr>
        <p:spPr>
          <a:xfrm>
            <a:off x="4210070" y="2463557"/>
            <a:ext cx="7734557" cy="2882969"/>
          </a:xfrm>
          <a:prstGeom prst="rect">
            <a:avLst/>
          </a:prstGeom>
        </p:spPr>
        <p:txBody>
          <a:bodyPr wrap="square">
            <a:spAutoFit/>
          </a:bodyPr>
          <a:lstStyle/>
          <a:p>
            <a:r>
              <a:rPr lang="nl-NL" b="1" dirty="0"/>
              <a:t>Geen uitsluitingsgronden van toepassing en voldoet uw onderneming aan de geschiktheidseisen?</a:t>
            </a:r>
          </a:p>
          <a:p>
            <a:endParaRPr lang="nl-NL" b="1" dirty="0">
              <a:ea typeface="Verdana" pitchFamily="34" charset="0"/>
              <a:cs typeface="Verdana" pitchFamily="34" charset="0"/>
            </a:endParaRPr>
          </a:p>
          <a:p>
            <a:pPr marL="380990" indent="-380990">
              <a:buFont typeface="Wingdings" pitchFamily="2" charset="2"/>
              <a:buChar char="ü"/>
            </a:pPr>
            <a:r>
              <a:rPr lang="nl-NL" b="1" dirty="0"/>
              <a:t>Let op de eisen die in de leidraad zijn gesteld aan de documenten, zoals een rechtsgeldige ondertekening en de geldigheid van de documenten.</a:t>
            </a:r>
          </a:p>
          <a:p>
            <a:pPr marL="380990" indent="-380990">
              <a:buFont typeface="Wingdings" pitchFamily="2" charset="2"/>
              <a:buChar char="ü"/>
            </a:pPr>
            <a:endParaRPr lang="nl-NL" sz="1867" dirty="0">
              <a:latin typeface="Verdana" pitchFamily="34" charset="0"/>
              <a:ea typeface="Verdana" pitchFamily="34" charset="0"/>
              <a:cs typeface="Verdana" pitchFamily="34" charset="0"/>
            </a:endParaRPr>
          </a:p>
          <a:p>
            <a:pPr marL="380990" indent="-380990">
              <a:buFont typeface="Wingdings" pitchFamily="2" charset="2"/>
              <a:buChar char="ü"/>
            </a:pPr>
            <a:endParaRPr lang="nl-NL" sz="1867" dirty="0">
              <a:latin typeface="Verdana" pitchFamily="34" charset="0"/>
              <a:ea typeface="Verdana" pitchFamily="34" charset="0"/>
              <a:cs typeface="Verdana" pitchFamily="34" charset="0"/>
            </a:endParaRPr>
          </a:p>
          <a:p>
            <a:pPr marL="380990" indent="-380990">
              <a:buFont typeface="Wingdings" pitchFamily="2" charset="2"/>
              <a:buChar char="ü"/>
            </a:pPr>
            <a:endParaRPr lang="nl-NL" sz="1867" dirty="0">
              <a:latin typeface="+mj-lt"/>
            </a:endParaRPr>
          </a:p>
          <a:p>
            <a:pPr marL="457189" indent="-457189">
              <a:buFont typeface="Arial" panose="020B0604020202020204" pitchFamily="34" charset="0"/>
              <a:buChar char="•"/>
            </a:pPr>
            <a:endParaRPr lang="nl-NL" sz="933" dirty="0">
              <a:latin typeface="+mj-lt"/>
            </a:endParaRPr>
          </a:p>
          <a:p>
            <a:pPr marL="380990" indent="-380990">
              <a:buFont typeface="Wingdings" pitchFamily="2" charset="2"/>
              <a:buChar char="ü"/>
            </a:pPr>
            <a:endParaRPr lang="nl-NL" sz="933" dirty="0">
              <a:latin typeface="+mj-lt"/>
            </a:endParaRPr>
          </a:p>
        </p:txBody>
      </p:sp>
    </p:spTree>
    <p:extLst>
      <p:ext uri="{BB962C8B-B14F-4D97-AF65-F5344CB8AC3E}">
        <p14:creationId xmlns:p14="http://schemas.microsoft.com/office/powerpoint/2010/main" val="297486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10A0A6AF-03C5-477E-939A-E28F7E7F05EA}" type="slidenum">
              <a:rPr lang="nl-NL" smtClean="0"/>
              <a:pPr/>
              <a:t>8</a:t>
            </a:fld>
            <a:endParaRPr lang="nl-NL" dirty="0"/>
          </a:p>
        </p:txBody>
      </p:sp>
      <p:sp>
        <p:nvSpPr>
          <p:cNvPr id="11" name="TextBox 26"/>
          <p:cNvSpPr txBox="1"/>
          <p:nvPr/>
        </p:nvSpPr>
        <p:spPr>
          <a:xfrm>
            <a:off x="479466" y="2489213"/>
            <a:ext cx="379751" cy="379656"/>
          </a:xfrm>
          <a:prstGeom prst="rect">
            <a:avLst/>
          </a:prstGeom>
          <a:noFill/>
        </p:spPr>
        <p:txBody>
          <a:bodyPr wrap="square" rtlCol="0">
            <a:spAutoFit/>
          </a:bodyPr>
          <a:lstStyle/>
          <a:p>
            <a:r>
              <a:rPr lang="nl-NL" sz="1867" b="1" dirty="0"/>
              <a:t>1</a:t>
            </a:r>
            <a:endParaRPr lang="en-GB" sz="1867" b="1" dirty="0"/>
          </a:p>
        </p:txBody>
      </p:sp>
      <p:sp>
        <p:nvSpPr>
          <p:cNvPr id="12" name="TextBox 27"/>
          <p:cNvSpPr txBox="1"/>
          <p:nvPr/>
        </p:nvSpPr>
        <p:spPr>
          <a:xfrm>
            <a:off x="456979" y="3273569"/>
            <a:ext cx="379751" cy="379656"/>
          </a:xfrm>
          <a:prstGeom prst="rect">
            <a:avLst/>
          </a:prstGeom>
          <a:noFill/>
        </p:spPr>
        <p:txBody>
          <a:bodyPr wrap="square" rtlCol="0">
            <a:spAutoFit/>
          </a:bodyPr>
          <a:lstStyle/>
          <a:p>
            <a:r>
              <a:rPr lang="nl-NL" sz="1867" b="1" dirty="0"/>
              <a:t>2</a:t>
            </a:r>
            <a:endParaRPr lang="en-GB" sz="1867" b="1" dirty="0"/>
          </a:p>
        </p:txBody>
      </p:sp>
      <p:sp>
        <p:nvSpPr>
          <p:cNvPr id="13" name="TextBox 28"/>
          <p:cNvSpPr txBox="1"/>
          <p:nvPr/>
        </p:nvSpPr>
        <p:spPr>
          <a:xfrm>
            <a:off x="466767" y="4062452"/>
            <a:ext cx="379751" cy="666977"/>
          </a:xfrm>
          <a:prstGeom prst="rect">
            <a:avLst/>
          </a:prstGeom>
          <a:noFill/>
        </p:spPr>
        <p:txBody>
          <a:bodyPr wrap="square" rtlCol="0">
            <a:spAutoFit/>
          </a:bodyPr>
          <a:lstStyle/>
          <a:p>
            <a:endParaRPr lang="nl-NL" sz="1867" b="1" dirty="0"/>
          </a:p>
          <a:p>
            <a:r>
              <a:rPr lang="nl-NL" sz="1867" b="1" dirty="0"/>
              <a:t>3</a:t>
            </a:r>
            <a:endParaRPr lang="en-GB" sz="1867" b="1" dirty="0"/>
          </a:p>
        </p:txBody>
      </p:sp>
      <p:sp>
        <p:nvSpPr>
          <p:cNvPr id="19" name="Afgeronde rechthoek 18"/>
          <p:cNvSpPr/>
          <p:nvPr/>
        </p:nvSpPr>
        <p:spPr>
          <a:xfrm>
            <a:off x="895022" y="2312484"/>
            <a:ext cx="2562669" cy="742121"/>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Volledigheid &amp; geldigheid</a:t>
            </a:r>
          </a:p>
        </p:txBody>
      </p:sp>
      <p:sp>
        <p:nvSpPr>
          <p:cNvPr id="21" name="Rectangle 9"/>
          <p:cNvSpPr/>
          <p:nvPr/>
        </p:nvSpPr>
        <p:spPr>
          <a:xfrm>
            <a:off x="4215736" y="2328751"/>
            <a:ext cx="7525064" cy="3970318"/>
          </a:xfrm>
          <a:prstGeom prst="rect">
            <a:avLst/>
          </a:prstGeom>
        </p:spPr>
        <p:txBody>
          <a:bodyPr wrap="square">
            <a:spAutoFit/>
          </a:bodyPr>
          <a:lstStyle/>
          <a:p>
            <a:pPr lvl="0"/>
            <a:r>
              <a:rPr lang="nl-NL" b="1" dirty="0">
                <a:ea typeface="Verdana" pitchFamily="34" charset="0"/>
                <a:cs typeface="Verdana" pitchFamily="34" charset="0"/>
              </a:rPr>
              <a:t>Komt u in aanmerking voor uitnodiging voor de inschrijvingsfase?</a:t>
            </a:r>
          </a:p>
          <a:p>
            <a:pPr lvl="0"/>
            <a:r>
              <a:rPr lang="nl-NL" dirty="0">
                <a:ea typeface="Verdana" pitchFamily="34" charset="0"/>
                <a:cs typeface="Verdana" pitchFamily="34" charset="0"/>
              </a:rPr>
              <a:t>Tijdig en correct (binnen 7 dagen na verzoek), indienen:</a:t>
            </a:r>
          </a:p>
          <a:p>
            <a:pPr marL="380990" indent="-380990">
              <a:buFont typeface="Wingdings" pitchFamily="2" charset="2"/>
              <a:buChar char="ü"/>
            </a:pPr>
            <a:r>
              <a:rPr lang="nl-NL" dirty="0">
                <a:ea typeface="Verdana" pitchFamily="34" charset="0"/>
                <a:cs typeface="Verdana" pitchFamily="34" charset="0"/>
              </a:rPr>
              <a:t>Gedragsverklaring aanbesteden (GVA) </a:t>
            </a:r>
          </a:p>
          <a:p>
            <a:pPr marL="380990" indent="-380990">
              <a:buFont typeface="Wingdings" pitchFamily="2" charset="2"/>
              <a:buChar char="ü"/>
            </a:pPr>
            <a:r>
              <a:rPr lang="nl-NL" dirty="0">
                <a:ea typeface="Verdana" pitchFamily="34" charset="0"/>
                <a:cs typeface="Verdana" pitchFamily="34" charset="0"/>
              </a:rPr>
              <a:t>Uittreksel Handelsregister met evt. volmacht</a:t>
            </a:r>
          </a:p>
          <a:p>
            <a:pPr marL="380990" indent="-380990">
              <a:buFont typeface="Wingdings" pitchFamily="2" charset="2"/>
              <a:buChar char="ü"/>
            </a:pPr>
            <a:r>
              <a:rPr lang="nl-NL" dirty="0">
                <a:ea typeface="Verdana" pitchFamily="34" charset="0"/>
                <a:cs typeface="Verdana" pitchFamily="34" charset="0"/>
              </a:rPr>
              <a:t>Verklaring belastingdienst fiscale verplichtingen</a:t>
            </a:r>
          </a:p>
          <a:p>
            <a:pPr marL="380990" indent="-380990">
              <a:buFont typeface="Wingdings" pitchFamily="2" charset="2"/>
              <a:buChar char="ü"/>
            </a:pPr>
            <a:r>
              <a:rPr lang="nl-NL" dirty="0">
                <a:ea typeface="Verdana" pitchFamily="34" charset="0"/>
                <a:cs typeface="Verdana" pitchFamily="34" charset="0"/>
              </a:rPr>
              <a:t>Kopie VCA-**-certificaat</a:t>
            </a:r>
          </a:p>
          <a:p>
            <a:pPr marL="380990" indent="-380990">
              <a:buFont typeface="Wingdings" pitchFamily="2" charset="2"/>
              <a:buChar char="ü"/>
            </a:pPr>
            <a:r>
              <a:rPr lang="nl-NL" dirty="0">
                <a:ea typeface="Verdana" pitchFamily="34" charset="0"/>
                <a:cs typeface="Verdana" pitchFamily="34" charset="0"/>
              </a:rPr>
              <a:t>Kopie ISO-9001-certificaat</a:t>
            </a:r>
          </a:p>
          <a:p>
            <a:pPr marL="380990" indent="-380990"/>
            <a:endParaRPr lang="nl-NL" b="1" dirty="0">
              <a:ea typeface="Verdana" pitchFamily="34" charset="0"/>
            </a:endParaRPr>
          </a:p>
          <a:p>
            <a:pPr marL="380990" indent="-380990"/>
            <a:r>
              <a:rPr lang="nl-NL" b="1" dirty="0">
                <a:solidFill>
                  <a:srgbClr val="FF0000"/>
                </a:solidFill>
                <a:ea typeface="Verdana" pitchFamily="34" charset="0"/>
              </a:rPr>
              <a:t>Let op! </a:t>
            </a:r>
          </a:p>
          <a:p>
            <a:pPr marL="380990" indent="-380990"/>
            <a:r>
              <a:rPr lang="nl-NL" b="1" dirty="0">
                <a:ea typeface="Verdana" pitchFamily="34" charset="0"/>
              </a:rPr>
              <a:t>	De behandeltermijn bij Justis kan lang duren, tot wel enkele maanden. Het GVA is nodig voor Hoofdopdrachtnemer, combinanten en derden waarop een beroep wordt gedaan</a:t>
            </a:r>
            <a:r>
              <a:rPr lang="nl-NL" b="1" dirty="0">
                <a:solidFill>
                  <a:srgbClr val="000000"/>
                </a:solidFill>
                <a:effectLst/>
                <a:ea typeface="DejaVu Sans"/>
                <a:cs typeface="Lohit Hindi"/>
              </a:rPr>
              <a:t>!</a:t>
            </a:r>
            <a:endParaRPr lang="nl-NL" b="1" dirty="0">
              <a:ea typeface="Verdana" pitchFamily="34" charset="0"/>
            </a:endParaRPr>
          </a:p>
        </p:txBody>
      </p:sp>
      <p:cxnSp>
        <p:nvCxnSpPr>
          <p:cNvPr id="22" name="Elbow Connector 17"/>
          <p:cNvCxnSpPr/>
          <p:nvPr/>
        </p:nvCxnSpPr>
        <p:spPr>
          <a:xfrm flipV="1">
            <a:off x="3457691" y="2528240"/>
            <a:ext cx="693904" cy="172268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Afgeronde rechthoek 31"/>
          <p:cNvSpPr/>
          <p:nvPr/>
        </p:nvSpPr>
        <p:spPr>
          <a:xfrm>
            <a:off x="895022" y="3096172"/>
            <a:ext cx="2562669" cy="966280"/>
          </a:xfrm>
          <a:prstGeom prst="roundRect">
            <a:avLst/>
          </a:prstGeom>
          <a:solidFill>
            <a:schemeClr val="tx2">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Uitsluitingsgronden &amp; geschiktheidseisen</a:t>
            </a:r>
          </a:p>
        </p:txBody>
      </p:sp>
      <p:sp>
        <p:nvSpPr>
          <p:cNvPr id="15" name="Afgeronde rechthoek 14"/>
          <p:cNvSpPr/>
          <p:nvPr/>
        </p:nvSpPr>
        <p:spPr>
          <a:xfrm>
            <a:off x="910659" y="4210822"/>
            <a:ext cx="2562669" cy="742121"/>
          </a:xfrm>
          <a:prstGeom prst="roundRect">
            <a:avLst/>
          </a:prstGeom>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Opvragen bewijsstukken</a:t>
            </a:r>
          </a:p>
        </p:txBody>
      </p:sp>
      <p:sp>
        <p:nvSpPr>
          <p:cNvPr id="16" name="Rechthoek 15"/>
          <p:cNvSpPr/>
          <p:nvPr/>
        </p:nvSpPr>
        <p:spPr>
          <a:xfrm>
            <a:off x="-17669" y="1316181"/>
            <a:ext cx="11740800" cy="646331"/>
          </a:xfrm>
          <a:prstGeom prst="rect">
            <a:avLst/>
          </a:prstGeom>
        </p:spPr>
        <p:txBody>
          <a:bodyPr wrap="square">
            <a:spAutoFit/>
          </a:bodyPr>
          <a:lstStyle/>
          <a:p>
            <a:pPr marL="234945"/>
            <a:r>
              <a:rPr lang="nl-NL" sz="3600" dirty="0">
                <a:solidFill>
                  <a:schemeClr val="bg2">
                    <a:lumMod val="50000"/>
                  </a:schemeClr>
                </a:solidFill>
                <a:latin typeface="Verdana" pitchFamily="34" charset="0"/>
                <a:ea typeface="Verdana" pitchFamily="34" charset="0"/>
                <a:cs typeface="Verdana" pitchFamily="34" charset="0"/>
              </a:rPr>
              <a:t>Het beoordelen van de aanmelding (3/3)</a:t>
            </a:r>
          </a:p>
        </p:txBody>
      </p:sp>
    </p:spTree>
    <p:extLst>
      <p:ext uri="{BB962C8B-B14F-4D97-AF65-F5344CB8AC3E}">
        <p14:creationId xmlns:p14="http://schemas.microsoft.com/office/powerpoint/2010/main" val="176409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8EE8B-E886-F024-DF0E-1867954D1230}"/>
              </a:ext>
            </a:extLst>
          </p:cNvPr>
          <p:cNvSpPr>
            <a:spLocks noGrp="1"/>
          </p:cNvSpPr>
          <p:nvPr>
            <p:ph type="title"/>
          </p:nvPr>
        </p:nvSpPr>
        <p:spPr>
          <a:xfrm>
            <a:off x="635000" y="1052513"/>
            <a:ext cx="10923588" cy="498598"/>
          </a:xfrm>
        </p:spPr>
        <p:txBody>
          <a:bodyPr wrap="square">
            <a:spAutoFit/>
          </a:bodyPr>
          <a:lstStyle/>
          <a:p>
            <a:r>
              <a:rPr lang="en-US" dirty="0">
                <a:latin typeface="Verdana" pitchFamily="34" charset="0"/>
                <a:ea typeface="Verdana" pitchFamily="34" charset="0"/>
              </a:rPr>
              <a:t>Beoordelen inschrijving</a:t>
            </a:r>
            <a:r>
              <a:rPr lang="en-US" sz="2100" b="1" dirty="0">
                <a:latin typeface="Verdana" pitchFamily="34" charset="0"/>
                <a:ea typeface="Verdana" pitchFamily="34" charset="0"/>
              </a:rPr>
              <a:t>	</a:t>
            </a:r>
            <a:endParaRPr lang="nl-NL" sz="2100" b="1" dirty="0">
              <a:latin typeface="Verdana" pitchFamily="34" charset="0"/>
              <a:ea typeface="Verdana" pitchFamily="34" charset="0"/>
            </a:endParaRPr>
          </a:p>
        </p:txBody>
      </p:sp>
      <p:sp>
        <p:nvSpPr>
          <p:cNvPr id="3" name="Tijdelijke aanduiding voor inhoud 2">
            <a:extLst>
              <a:ext uri="{FF2B5EF4-FFF2-40B4-BE49-F238E27FC236}">
                <a16:creationId xmlns:a16="http://schemas.microsoft.com/office/drawing/2014/main" id="{672F122F-935B-7CD0-9B8F-F4172CEA1BFF}"/>
              </a:ext>
            </a:extLst>
          </p:cNvPr>
          <p:cNvSpPr>
            <a:spLocks noGrp="1"/>
          </p:cNvSpPr>
          <p:nvPr>
            <p:ph idx="1"/>
          </p:nvPr>
        </p:nvSpPr>
        <p:spPr/>
        <p:txBody>
          <a:bodyPr>
            <a:normAutofit/>
          </a:bodyPr>
          <a:lstStyle/>
          <a:p>
            <a:pPr>
              <a:buFont typeface="Wingdings" panose="05000000000000000000" pitchFamily="2" charset="2"/>
              <a:buChar char="§"/>
            </a:pPr>
            <a:r>
              <a:rPr lang="en-US" sz="1800" dirty="0"/>
              <a:t>Gunning op basis van </a:t>
            </a:r>
            <a:r>
              <a:rPr lang="en-US" sz="1800" dirty="0" err="1"/>
              <a:t>beste</a:t>
            </a:r>
            <a:r>
              <a:rPr lang="en-US" sz="1800" dirty="0"/>
              <a:t> </a:t>
            </a:r>
            <a:r>
              <a:rPr lang="en-US" sz="1800" dirty="0" err="1"/>
              <a:t>prijs</a:t>
            </a:r>
            <a:r>
              <a:rPr lang="en-US" sz="1800" dirty="0"/>
              <a:t> </a:t>
            </a:r>
            <a:r>
              <a:rPr lang="en-US" sz="1800" dirty="0" err="1"/>
              <a:t>kwaliteitsverhouding</a:t>
            </a: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r>
              <a:rPr lang="en-US" sz="1800" dirty="0"/>
              <a:t>Kwaliteit: PVA </a:t>
            </a:r>
            <a:r>
              <a:rPr lang="en-US" sz="1800" dirty="0" err="1"/>
              <a:t>kwaliteitsmanagement</a:t>
            </a:r>
            <a:r>
              <a:rPr lang="en-US" sz="1800" dirty="0"/>
              <a:t> en casus </a:t>
            </a:r>
            <a:r>
              <a:rPr lang="en-US" sz="1800" dirty="0" err="1"/>
              <a:t>storingsmelding</a:t>
            </a: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r>
              <a:rPr lang="en-US" sz="1800" dirty="0" err="1"/>
              <a:t>Fictieve</a:t>
            </a:r>
            <a:r>
              <a:rPr lang="en-US" sz="1800" dirty="0"/>
              <a:t> </a:t>
            </a:r>
            <a:r>
              <a:rPr lang="en-US" sz="1800" dirty="0" err="1"/>
              <a:t>kortingen</a:t>
            </a:r>
            <a:r>
              <a:rPr lang="en-US" sz="1800" dirty="0"/>
              <a:t> </a:t>
            </a:r>
            <a:r>
              <a:rPr lang="en-US" sz="1800" dirty="0" err="1"/>
              <a:t>worden</a:t>
            </a:r>
            <a:r>
              <a:rPr lang="en-US" sz="1800" dirty="0"/>
              <a:t> per </a:t>
            </a:r>
            <a:r>
              <a:rPr lang="en-US" sz="1800" dirty="0" err="1"/>
              <a:t>perceel</a:t>
            </a:r>
            <a:r>
              <a:rPr lang="en-US" sz="1800" dirty="0"/>
              <a:t> </a:t>
            </a:r>
            <a:r>
              <a:rPr lang="en-US" sz="1800" dirty="0" err="1"/>
              <a:t>bepaald</a:t>
            </a:r>
            <a:r>
              <a:rPr lang="en-US" sz="1800" dirty="0"/>
              <a:t> (</a:t>
            </a:r>
            <a:r>
              <a:rPr lang="en-US" sz="1800" dirty="0" err="1"/>
              <a:t>paragraaf</a:t>
            </a:r>
            <a:r>
              <a:rPr lang="en-US" sz="1800" dirty="0"/>
              <a:t> 3.4. </a:t>
            </a:r>
            <a:r>
              <a:rPr lang="en-US" sz="1800" dirty="0" err="1"/>
              <a:t>aanbestedingsleidraad</a:t>
            </a:r>
            <a:r>
              <a:rPr lang="en-US" sz="1800" dirty="0"/>
              <a:t> </a:t>
            </a:r>
            <a:r>
              <a:rPr lang="en-US" sz="1800" dirty="0" err="1"/>
              <a:t>inschrijvingsfase</a:t>
            </a:r>
            <a:r>
              <a:rPr lang="en-US" sz="1800" dirty="0"/>
              <a:t>)</a:t>
            </a:r>
          </a:p>
          <a:p>
            <a:pPr>
              <a:buFont typeface="Wingdings" panose="05000000000000000000" pitchFamily="2" charset="2"/>
              <a:buChar char="§"/>
            </a:pPr>
            <a:endParaRPr lang="en-US" sz="1800" dirty="0"/>
          </a:p>
          <a:p>
            <a:pPr>
              <a:buFont typeface="Wingdings" panose="05000000000000000000" pitchFamily="2" charset="2"/>
              <a:buChar char="§"/>
            </a:pPr>
            <a:r>
              <a:rPr lang="nl-NL" sz="1800" dirty="0"/>
              <a:t>Beoordeling door 5 beoordelaars met diverse achtergronden (</a:t>
            </a:r>
            <a:r>
              <a:rPr lang="en-US" sz="1800" dirty="0" err="1"/>
              <a:t>paragraaf</a:t>
            </a:r>
            <a:r>
              <a:rPr lang="en-US" sz="1800" dirty="0"/>
              <a:t> 5.2. </a:t>
            </a:r>
            <a:r>
              <a:rPr lang="en-US" sz="1800" dirty="0" err="1"/>
              <a:t>aanbestedingsleidraad</a:t>
            </a:r>
            <a:r>
              <a:rPr lang="en-US" sz="1800" dirty="0"/>
              <a:t> </a:t>
            </a:r>
            <a:r>
              <a:rPr lang="en-US" sz="1800" dirty="0" err="1"/>
              <a:t>inschrijvingsfase</a:t>
            </a:r>
            <a:r>
              <a:rPr lang="en-US" sz="1800" dirty="0"/>
              <a:t>)</a:t>
            </a:r>
            <a:endParaRPr lang="nl-NL" sz="1800" dirty="0"/>
          </a:p>
        </p:txBody>
      </p:sp>
    </p:spTree>
    <p:extLst>
      <p:ext uri="{BB962C8B-B14F-4D97-AF65-F5344CB8AC3E}">
        <p14:creationId xmlns:p14="http://schemas.microsoft.com/office/powerpoint/2010/main" val="25555887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d-oranje">
    <a:dk1>
      <a:srgbClr val="000000"/>
    </a:dk1>
    <a:lt1>
      <a:srgbClr val="FFFFFF"/>
    </a:lt1>
    <a:dk2>
      <a:srgbClr val="1F497D"/>
    </a:dk2>
    <a:lt2>
      <a:srgbClr val="EEECE1"/>
    </a:lt2>
    <a:accent1>
      <a:srgbClr val="007BC7"/>
    </a:accent1>
    <a:accent2>
      <a:srgbClr val="8FCAE7"/>
    </a:accent2>
    <a:accent3>
      <a:srgbClr val="F092CD"/>
    </a:accent3>
    <a:accent4>
      <a:srgbClr val="A90061"/>
    </a:accent4>
    <a:accent5>
      <a:srgbClr val="42145F"/>
    </a:accent5>
    <a:accent6>
      <a:srgbClr val="275937"/>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75E45AC7464649A7FCBE7520828807" ma:contentTypeVersion="2" ma:contentTypeDescription="Een nieuw document maken." ma:contentTypeScope="" ma:versionID="dc5f2249b5701d5ce565b57efcd51c3d">
  <xsd:schema xmlns:xsd="http://www.w3.org/2001/XMLSchema" xmlns:xs="http://www.w3.org/2001/XMLSchema" xmlns:p="http://schemas.microsoft.com/office/2006/metadata/properties" xmlns:ns2="d9a1c02f-0e72-4f1d-9708-c1b022700c69" targetNamespace="http://schemas.microsoft.com/office/2006/metadata/properties" ma:root="true" ma:fieldsID="3d8b5bddaafdf5c063189623bb1f70ab" ns2:_="">
    <xsd:import namespace="d9a1c02f-0e72-4f1d-9708-c1b022700c6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1c02f-0e72-4f1d-9708-c1b022700c69"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7A3FF0-A9D7-45EA-AFD1-435EBC177194}">
  <ds:schemaRefs>
    <ds:schemaRef ds:uri="http://schemas.microsoft.com/sharepoint/v3/contenttype/forms"/>
  </ds:schemaRefs>
</ds:datastoreItem>
</file>

<file path=customXml/itemProps2.xml><?xml version="1.0" encoding="utf-8"?>
<ds:datastoreItem xmlns:ds="http://schemas.openxmlformats.org/officeDocument/2006/customXml" ds:itemID="{300EA57A-D7E9-42B5-993E-C3A153804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1c02f-0e72-4f1d-9708-c1b022700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4DC65-71E0-49A9-BE02-1FCC09C503DA}">
  <ds:schemaRefs>
    <ds:schemaRef ds:uri="http://purl.org/dc/elements/1.1/"/>
    <ds:schemaRef ds:uri="d9a1c02f-0e72-4f1d-9708-c1b022700c69"/>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Breedbeeld</PresentationFormat>
  <Paragraphs>456</Paragraphs>
  <Slides>44</Slides>
  <Notes>17</Notes>
  <HiddenSlides>0</HiddenSlides>
  <MMClips>0</MMClips>
  <ScaleCrop>false</ScaleCrop>
  <HeadingPairs>
    <vt:vector size="8" baseType="variant">
      <vt:variant>
        <vt:lpstr>Gebruikte lettertypen</vt:lpstr>
      </vt:variant>
      <vt:variant>
        <vt:i4>9</vt:i4>
      </vt:variant>
      <vt:variant>
        <vt:lpstr>Thema</vt:lpstr>
      </vt:variant>
      <vt:variant>
        <vt:i4>2</vt:i4>
      </vt:variant>
      <vt:variant>
        <vt:lpstr>Ingesloten OLE-bronprogramma's</vt:lpstr>
      </vt:variant>
      <vt:variant>
        <vt:i4>1</vt:i4>
      </vt:variant>
      <vt:variant>
        <vt:lpstr>Diatitels</vt:lpstr>
      </vt:variant>
      <vt:variant>
        <vt:i4>44</vt:i4>
      </vt:variant>
    </vt:vector>
  </HeadingPairs>
  <TitlesOfParts>
    <vt:vector size="56" baseType="lpstr">
      <vt:lpstr>Arial</vt:lpstr>
      <vt:lpstr>Calibri</vt:lpstr>
      <vt:lpstr>Calibri Light</vt:lpstr>
      <vt:lpstr>DejaVu Sans</vt:lpstr>
      <vt:lpstr>Symbol</vt:lpstr>
      <vt:lpstr>Times New Roman</vt:lpstr>
      <vt:lpstr>verdana</vt:lpstr>
      <vt:lpstr>verdana</vt:lpstr>
      <vt:lpstr>Wingdings</vt:lpstr>
      <vt:lpstr>Kantoorthema</vt:lpstr>
      <vt:lpstr>BZK Presentatie - Algemeen</vt:lpstr>
      <vt:lpstr>Acrobat Document</vt:lpstr>
      <vt:lpstr>                         Inlichtingenbijeenkomst aanmeldfase                            </vt:lpstr>
      <vt:lpstr>     Welkom </vt:lpstr>
      <vt:lpstr>     Agenda </vt:lpstr>
      <vt:lpstr>Belang van onderhoud</vt:lpstr>
      <vt:lpstr>Aanbesteding en planning </vt:lpstr>
      <vt:lpstr>PowerPoint-presentatie</vt:lpstr>
      <vt:lpstr>PowerPoint-presentatie</vt:lpstr>
      <vt:lpstr>PowerPoint-presentatie</vt:lpstr>
      <vt:lpstr>Beoordelen inschrijving </vt:lpstr>
      <vt:lpstr>Planning aanmeldingsfase</vt:lpstr>
      <vt:lpstr>Contractteam en rollen </vt:lpstr>
      <vt:lpstr>Systeemgerichte contractbeheersing </vt:lpstr>
      <vt:lpstr>Kritische succesfactoren </vt:lpstr>
      <vt:lpstr>Open boek principe </vt:lpstr>
      <vt:lpstr>Kwaliteit</vt:lpstr>
      <vt:lpstr>Kwaliteit van de inschrijving </vt:lpstr>
      <vt:lpstr>Kwaliteitsplan</vt:lpstr>
      <vt:lpstr>Kwaliteit Transitiefase</vt:lpstr>
      <vt:lpstr>Kwaliteit vaststellingsfase</vt:lpstr>
      <vt:lpstr>Kwaliteit dienstverleningsfase</vt:lpstr>
      <vt:lpstr>PowerPoint-presentatie</vt:lpstr>
      <vt:lpstr>Onderaanneming  </vt:lpstr>
      <vt:lpstr>PAUZE</vt:lpstr>
      <vt:lpstr>Informatiebeveiliging &amp; Cybersecurity </vt:lpstr>
      <vt:lpstr>OnderhoudManagementSysteem (OMS) </vt:lpstr>
      <vt:lpstr>OnderhoudManagementSysteem (OMS) </vt:lpstr>
      <vt:lpstr>BOEI 2.0  Verschillen BOEI en BOEI 2.0</vt:lpstr>
      <vt:lpstr>BOEI methodiek (werktitel BOEI 2.0)</vt:lpstr>
      <vt:lpstr>Registratie van inventarisatie gegevens</vt:lpstr>
      <vt:lpstr>Beslisboom soort gebrek-onderhoudstrap</vt:lpstr>
      <vt:lpstr>Beslisboom</vt:lpstr>
      <vt:lpstr>Beslisboom</vt:lpstr>
      <vt:lpstr>Beslisboom</vt:lpstr>
      <vt:lpstr>Geharmoniseerd herstelmaatregelenladder i.c.m. R-strategie circulariteit </vt:lpstr>
      <vt:lpstr>Onderhoud en beheer DJI</vt:lpstr>
      <vt:lpstr>Inhoud</vt:lpstr>
      <vt:lpstr>1. Vastgoed bij DJI</vt:lpstr>
      <vt:lpstr>1. Vastgoed bij DJI (vervolg)</vt:lpstr>
      <vt:lpstr>2. Staat van het vastgoed DJI</vt:lpstr>
      <vt:lpstr>3. Veilig werken in een JI</vt:lpstr>
      <vt:lpstr>4. Samenwerking op locatie</vt:lpstr>
      <vt:lpstr>5. Inhoudelijke aandachtspunten</vt:lpstr>
      <vt:lpstr>Nederlands Forensisch Instituut </vt:lpstr>
      <vt:lpstr>Einde presentatie </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Europese aanbesteding Onderhoudsovereenkomst Electra en Klimaat 2026</dc:title>
  <dc:creator>Grootveld, Leo</dc:creator>
  <cp:lastModifiedBy>Grootveld, Leo</cp:lastModifiedBy>
  <cp:revision>25</cp:revision>
  <dcterms:created xsi:type="dcterms:W3CDTF">2024-10-15T12:42:15Z</dcterms:created>
  <dcterms:modified xsi:type="dcterms:W3CDTF">2025-01-29T13:05:19Z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0x0101007575E45AC7464649A7FCBE7520828807</vt:lpwstr>
  </property>
</Properties>
</file>