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4"/>
    <p:sldMasterId id="2147484454" r:id="rId5"/>
    <p:sldMasterId id="2147484488" r:id="rId6"/>
    <p:sldMasterId id="2147484522" r:id="rId7"/>
    <p:sldMasterId id="2147484556" r:id="rId8"/>
  </p:sldMasterIdLst>
  <p:notesMasterIdLst>
    <p:notesMasterId r:id="rId44"/>
  </p:notesMasterIdLst>
  <p:handoutMasterIdLst>
    <p:handoutMasterId r:id="rId45"/>
  </p:handoutMasterIdLst>
  <p:sldIdLst>
    <p:sldId id="260" r:id="rId9"/>
    <p:sldId id="262" r:id="rId10"/>
    <p:sldId id="287" r:id="rId11"/>
    <p:sldId id="284" r:id="rId12"/>
    <p:sldId id="874" r:id="rId13"/>
    <p:sldId id="871" r:id="rId14"/>
    <p:sldId id="292" r:id="rId15"/>
    <p:sldId id="312" r:id="rId16"/>
    <p:sldId id="885" r:id="rId17"/>
    <p:sldId id="889" r:id="rId18"/>
    <p:sldId id="815" r:id="rId19"/>
    <p:sldId id="862" r:id="rId20"/>
    <p:sldId id="861" r:id="rId21"/>
    <p:sldId id="820" r:id="rId22"/>
    <p:sldId id="870" r:id="rId23"/>
    <p:sldId id="878" r:id="rId24"/>
    <p:sldId id="880" r:id="rId25"/>
    <p:sldId id="881" r:id="rId26"/>
    <p:sldId id="883" r:id="rId27"/>
    <p:sldId id="358" r:id="rId28"/>
    <p:sldId id="376" r:id="rId29"/>
    <p:sldId id="877" r:id="rId30"/>
    <p:sldId id="879" r:id="rId31"/>
    <p:sldId id="256" r:id="rId32"/>
    <p:sldId id="852" r:id="rId33"/>
    <p:sldId id="866" r:id="rId34"/>
    <p:sldId id="859" r:id="rId35"/>
    <p:sldId id="872" r:id="rId36"/>
    <p:sldId id="873" r:id="rId37"/>
    <p:sldId id="851" r:id="rId38"/>
    <p:sldId id="864" r:id="rId39"/>
    <p:sldId id="863" r:id="rId40"/>
    <p:sldId id="842" r:id="rId41"/>
    <p:sldId id="834" r:id="rId42"/>
    <p:sldId id="282" r:id="rId4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643C75-70E2-16F1-E271-D69476122BE2}" name="Bruijn, Thom de" initials="BTd" userId="S::thom.bruijn@minbzk.nl::b8d20ad8-0c74-4638-971a-102af2e35589" providerId="AD"/>
  <p188:author id="{0E29FA84-F642-548C-F50F-41ED49BCC559}" name="Zeijl, Kirsten van" initials="ZKv" userId="S::kirsten.zeijl@minbzk.nl::1c957556-b0bf-4c09-9d2b-f0d81d953b6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10" name="Viergever, Lisanne" initials="VL" lastIdx="12" clrIdx="9">
    <p:extLst>
      <p:ext uri="{19B8F6BF-5375-455C-9EA6-DF929625EA0E}">
        <p15:presenceInfo xmlns:p15="http://schemas.microsoft.com/office/powerpoint/2012/main" userId="S::lisanne.viergever@minbzk.nl::1d16768f-9ed2-4fa2-bbd4-dbb3f02ba0ee" providerId="AD"/>
      </p:ext>
    </p:extLst>
  </p:cmAuthor>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A724"/>
    <a:srgbClr val="60B87D"/>
    <a:srgbClr val="AC791D"/>
    <a:srgbClr val="38870D"/>
    <a:srgbClr val="DD6803"/>
    <a:srgbClr val="737B00"/>
    <a:srgbClr val="017BC6"/>
    <a:srgbClr val="737800"/>
    <a:srgbClr val="238DC0"/>
    <a:srgbClr val="008A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Stijl, licht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8603FDC-E32A-4AB5-989C-0864C3EAD2B8}" styleName="Stijl, thema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7249" autoAdjust="0"/>
  </p:normalViewPr>
  <p:slideViewPr>
    <p:cSldViewPr snapToGrid="0">
      <p:cViewPr varScale="1">
        <p:scale>
          <a:sx n="73" d="100"/>
          <a:sy n="73" d="100"/>
        </p:scale>
        <p:origin x="1776" y="60"/>
      </p:cViewPr>
      <p:guideLst>
        <p:guide pos="518"/>
        <p:guide orient="horz" pos="2160"/>
        <p:guide orient="horz" pos="1036"/>
      </p:guideLst>
    </p:cSldViewPr>
  </p:slideViewPr>
  <p:outlineViewPr>
    <p:cViewPr>
      <p:scale>
        <a:sx n="33" d="100"/>
        <a:sy n="33" d="100"/>
      </p:scale>
      <p:origin x="0" y="-5964"/>
    </p:cViewPr>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viewProps" Target="viewProps.xml"/><Relationship Id="rId8" Type="http://schemas.openxmlformats.org/officeDocument/2006/relationships/slideMaster" Target="slideMasters/slideMaster5.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commentAuthors" Target="commentAuthors.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18-7-2024</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18-7-2024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a:t>
            </a:fld>
            <a:endParaRPr lang="nl-NL"/>
          </a:p>
        </p:txBody>
      </p:sp>
    </p:spTree>
    <p:extLst>
      <p:ext uri="{BB962C8B-B14F-4D97-AF65-F5344CB8AC3E}">
        <p14:creationId xmlns:p14="http://schemas.microsoft.com/office/powerpoint/2010/main" val="107138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10</a:t>
            </a:fld>
            <a:endParaRPr lang="nl-NL"/>
          </a:p>
        </p:txBody>
      </p:sp>
    </p:spTree>
    <p:extLst>
      <p:ext uri="{BB962C8B-B14F-4D97-AF65-F5344CB8AC3E}">
        <p14:creationId xmlns:p14="http://schemas.microsoft.com/office/powerpoint/2010/main" val="3660109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11</a:t>
            </a:fld>
            <a:endParaRPr lang="nl-NL"/>
          </a:p>
        </p:txBody>
      </p:sp>
    </p:spTree>
    <p:extLst>
      <p:ext uri="{BB962C8B-B14F-4D97-AF65-F5344CB8AC3E}">
        <p14:creationId xmlns:p14="http://schemas.microsoft.com/office/powerpoint/2010/main" val="4212062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5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12</a:t>
            </a:fld>
            <a:endParaRPr lang="nl-NL"/>
          </a:p>
        </p:txBody>
      </p:sp>
    </p:spTree>
    <p:extLst>
      <p:ext uri="{BB962C8B-B14F-4D97-AF65-F5344CB8AC3E}">
        <p14:creationId xmlns:p14="http://schemas.microsoft.com/office/powerpoint/2010/main" val="41860256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5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13</a:t>
            </a:fld>
            <a:endParaRPr lang="nl-NL"/>
          </a:p>
        </p:txBody>
      </p:sp>
    </p:spTree>
    <p:extLst>
      <p:ext uri="{BB962C8B-B14F-4D97-AF65-F5344CB8AC3E}">
        <p14:creationId xmlns:p14="http://schemas.microsoft.com/office/powerpoint/2010/main" val="1040166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14</a:t>
            </a:fld>
            <a:endParaRPr lang="nl-NL"/>
          </a:p>
        </p:txBody>
      </p:sp>
    </p:spTree>
    <p:extLst>
      <p:ext uri="{BB962C8B-B14F-4D97-AF65-F5344CB8AC3E}">
        <p14:creationId xmlns:p14="http://schemas.microsoft.com/office/powerpoint/2010/main" val="850397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15</a:t>
            </a:fld>
            <a:endParaRPr lang="nl-NL"/>
          </a:p>
        </p:txBody>
      </p:sp>
    </p:spTree>
    <p:extLst>
      <p:ext uri="{BB962C8B-B14F-4D97-AF65-F5344CB8AC3E}">
        <p14:creationId xmlns:p14="http://schemas.microsoft.com/office/powerpoint/2010/main" val="749201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Ontwerp Stöcklin </a:t>
            </a:r>
          </a:p>
          <a:p>
            <a:r>
              <a:rPr lang="nl-NL" dirty="0"/>
              <a:t>- 5 gangen met rekken incl. liftkranen en rovers</a:t>
            </a:r>
          </a:p>
          <a:p>
            <a:r>
              <a:rPr lang="nl-NL" dirty="0"/>
              <a:t>- 226.000 containers</a:t>
            </a:r>
          </a:p>
          <a:p>
            <a:r>
              <a:rPr lang="nl-NL" dirty="0"/>
              <a:t>- Opslag van 6 miljoen kranten, tijdschriften en boeken</a:t>
            </a:r>
          </a:p>
          <a:p>
            <a:r>
              <a:rPr lang="nl-NL" dirty="0"/>
              <a:t>- Rollerbaan voor transport van magazijnruimte naar voorgebouw </a:t>
            </a:r>
            <a:r>
              <a:rPr lang="nl-NL" dirty="0">
                <a:sym typeface="Wingdings" panose="05000000000000000000" pitchFamily="2" charset="2"/>
              </a:rPr>
              <a:t> 6 </a:t>
            </a:r>
            <a:r>
              <a:rPr lang="nl-NL" dirty="0" err="1">
                <a:sym typeface="Wingdings" panose="05000000000000000000" pitchFamily="2" charset="2"/>
              </a:rPr>
              <a:t>picking</a:t>
            </a:r>
            <a:r>
              <a:rPr lang="nl-NL" dirty="0">
                <a:sym typeface="Wingdings" panose="05000000000000000000" pitchFamily="2" charset="2"/>
              </a:rPr>
              <a:t> stations</a:t>
            </a:r>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20</a:t>
            </a:fld>
            <a:endParaRPr lang="nl-NL"/>
          </a:p>
        </p:txBody>
      </p:sp>
    </p:spTree>
    <p:extLst>
      <p:ext uri="{BB962C8B-B14F-4D97-AF65-F5344CB8AC3E}">
        <p14:creationId xmlns:p14="http://schemas.microsoft.com/office/powerpoint/2010/main" val="1012914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21</a:t>
            </a:fld>
            <a:endParaRPr lang="nl-NL"/>
          </a:p>
        </p:txBody>
      </p:sp>
    </p:spTree>
    <p:extLst>
      <p:ext uri="{BB962C8B-B14F-4D97-AF65-F5344CB8AC3E}">
        <p14:creationId xmlns:p14="http://schemas.microsoft.com/office/powerpoint/2010/main" val="41204199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23</a:t>
            </a:fld>
            <a:endParaRPr lang="nl-NL"/>
          </a:p>
        </p:txBody>
      </p:sp>
    </p:spTree>
    <p:extLst>
      <p:ext uri="{BB962C8B-B14F-4D97-AF65-F5344CB8AC3E}">
        <p14:creationId xmlns:p14="http://schemas.microsoft.com/office/powerpoint/2010/main" val="354815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8638E7D-9151-4313-B14E-9276894CD1DF}" type="slidenum">
              <a:rPr lang="nl-NL" smtClean="0"/>
              <a:t>24</a:t>
            </a:fld>
            <a:endParaRPr lang="nl-NL"/>
          </a:p>
        </p:txBody>
      </p:sp>
    </p:spTree>
    <p:extLst>
      <p:ext uri="{BB962C8B-B14F-4D97-AF65-F5344CB8AC3E}">
        <p14:creationId xmlns:p14="http://schemas.microsoft.com/office/powerpoint/2010/main" val="3706113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a:t>
            </a:fld>
            <a:endParaRPr lang="nl-NL"/>
          </a:p>
        </p:txBody>
      </p:sp>
    </p:spTree>
    <p:extLst>
      <p:ext uri="{BB962C8B-B14F-4D97-AF65-F5344CB8AC3E}">
        <p14:creationId xmlns:p14="http://schemas.microsoft.com/office/powerpoint/2010/main" val="1764464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25</a:t>
            </a:fld>
            <a:endParaRPr lang="nl-NL"/>
          </a:p>
        </p:txBody>
      </p:sp>
    </p:spTree>
    <p:extLst>
      <p:ext uri="{BB962C8B-B14F-4D97-AF65-F5344CB8AC3E}">
        <p14:creationId xmlns:p14="http://schemas.microsoft.com/office/powerpoint/2010/main" val="778098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10"/>
          </p:nvPr>
        </p:nvSpPr>
        <p:spPr/>
        <p:txBody>
          <a:bodyPr/>
          <a:lstStyle/>
          <a:p>
            <a:fld id="{3E50FE82-550D-44A1-AC26-D0ADC77EEED4}" type="slidenum">
              <a:rPr lang="nl-NL" smtClean="0"/>
              <a:t>26</a:t>
            </a:fld>
            <a:endParaRPr lang="nl-NL"/>
          </a:p>
        </p:txBody>
      </p:sp>
    </p:spTree>
    <p:extLst>
      <p:ext uri="{BB962C8B-B14F-4D97-AF65-F5344CB8AC3E}">
        <p14:creationId xmlns:p14="http://schemas.microsoft.com/office/powerpoint/2010/main" val="948707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dirty="0"/>
          </a:p>
        </p:txBody>
      </p:sp>
      <p:sp>
        <p:nvSpPr>
          <p:cNvPr id="4" name="Tijdelijke aanduiding voor dianummer 3"/>
          <p:cNvSpPr>
            <a:spLocks noGrp="1"/>
          </p:cNvSpPr>
          <p:nvPr>
            <p:ph type="sldNum" sz="quarter" idx="10"/>
          </p:nvPr>
        </p:nvSpPr>
        <p:spPr/>
        <p:txBody>
          <a:bodyPr/>
          <a:lstStyle/>
          <a:p>
            <a:fld id="{3E50FE82-550D-44A1-AC26-D0ADC77EEED4}" type="slidenum">
              <a:rPr lang="nl-NL" smtClean="0"/>
              <a:t>27</a:t>
            </a:fld>
            <a:endParaRPr lang="nl-NL"/>
          </a:p>
        </p:txBody>
      </p:sp>
    </p:spTree>
    <p:extLst>
      <p:ext uri="{BB962C8B-B14F-4D97-AF65-F5344CB8AC3E}">
        <p14:creationId xmlns:p14="http://schemas.microsoft.com/office/powerpoint/2010/main" val="1771394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28</a:t>
            </a:fld>
            <a:endParaRPr lang="nl-NL"/>
          </a:p>
        </p:txBody>
      </p:sp>
    </p:spTree>
    <p:extLst>
      <p:ext uri="{BB962C8B-B14F-4D97-AF65-F5344CB8AC3E}">
        <p14:creationId xmlns:p14="http://schemas.microsoft.com/office/powerpoint/2010/main" val="1238738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29</a:t>
            </a:fld>
            <a:endParaRPr lang="nl-NL"/>
          </a:p>
        </p:txBody>
      </p:sp>
    </p:spTree>
    <p:extLst>
      <p:ext uri="{BB962C8B-B14F-4D97-AF65-F5344CB8AC3E}">
        <p14:creationId xmlns:p14="http://schemas.microsoft.com/office/powerpoint/2010/main" val="11372349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30</a:t>
            </a:fld>
            <a:endParaRPr lang="nl-NL"/>
          </a:p>
        </p:txBody>
      </p:sp>
    </p:spTree>
    <p:extLst>
      <p:ext uri="{BB962C8B-B14F-4D97-AF65-F5344CB8AC3E}">
        <p14:creationId xmlns:p14="http://schemas.microsoft.com/office/powerpoint/2010/main" val="26839765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31</a:t>
            </a:fld>
            <a:endParaRPr lang="nl-NL"/>
          </a:p>
        </p:txBody>
      </p:sp>
    </p:spTree>
    <p:extLst>
      <p:ext uri="{BB962C8B-B14F-4D97-AF65-F5344CB8AC3E}">
        <p14:creationId xmlns:p14="http://schemas.microsoft.com/office/powerpoint/2010/main" val="386526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32</a:t>
            </a:fld>
            <a:endParaRPr lang="nl-NL"/>
          </a:p>
        </p:txBody>
      </p:sp>
    </p:spTree>
    <p:extLst>
      <p:ext uri="{BB962C8B-B14F-4D97-AF65-F5344CB8AC3E}">
        <p14:creationId xmlns:p14="http://schemas.microsoft.com/office/powerpoint/2010/main" val="319437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33</a:t>
            </a:fld>
            <a:endParaRPr lang="nl-NL"/>
          </a:p>
        </p:txBody>
      </p:sp>
    </p:spTree>
    <p:extLst>
      <p:ext uri="{BB962C8B-B14F-4D97-AF65-F5344CB8AC3E}">
        <p14:creationId xmlns:p14="http://schemas.microsoft.com/office/powerpoint/2010/main" val="2522662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34</a:t>
            </a:fld>
            <a:endParaRPr lang="nl-NL"/>
          </a:p>
        </p:txBody>
      </p:sp>
    </p:spTree>
    <p:extLst>
      <p:ext uri="{BB962C8B-B14F-4D97-AF65-F5344CB8AC3E}">
        <p14:creationId xmlns:p14="http://schemas.microsoft.com/office/powerpoint/2010/main" val="1065970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baseline="0" noProof="0" dirty="0"/>
              <a:t>De belangrijkste taak van het </a:t>
            </a:r>
            <a:r>
              <a:rPr lang="nl-NL" noProof="0" dirty="0"/>
              <a:t>RVB het huisvesten van Rijksambtenaren, rechters, het Koningshuis,</a:t>
            </a:r>
            <a:r>
              <a:rPr lang="nl-NL" baseline="0" noProof="0" dirty="0"/>
              <a:t> gedetineerden, militairen en medewerkers van internationale organisaties zoals de NATO en EMA.  </a:t>
            </a:r>
            <a:endParaRPr lang="nl-NL" noProof="0" dirty="0"/>
          </a:p>
        </p:txBody>
      </p:sp>
      <p:sp>
        <p:nvSpPr>
          <p:cNvPr id="4" name="Tijdelijke aanduiding voor dianummer 3"/>
          <p:cNvSpPr>
            <a:spLocks noGrp="1"/>
          </p:cNvSpPr>
          <p:nvPr>
            <p:ph type="sldNum" sz="quarter" idx="10"/>
          </p:nvPr>
        </p:nvSpPr>
        <p:spPr/>
        <p:txBody>
          <a:bodyPr/>
          <a:lstStyle/>
          <a:p>
            <a:fld id="{39390C6C-8177-4165-AFA5-12C805FF7DFE}" type="slidenum">
              <a:rPr lang="nl-NL" smtClean="0"/>
              <a:pPr/>
              <a:t>3</a:t>
            </a:fld>
            <a:endParaRPr lang="nl-NL"/>
          </a:p>
        </p:txBody>
      </p:sp>
    </p:spTree>
    <p:extLst>
      <p:ext uri="{BB962C8B-B14F-4D97-AF65-F5344CB8AC3E}">
        <p14:creationId xmlns:p14="http://schemas.microsoft.com/office/powerpoint/2010/main" val="3244297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Hiertoe bouwt</a:t>
            </a:r>
            <a:r>
              <a:rPr lang="nl-NL" baseline="0" dirty="0"/>
              <a:t> en onderhoudt het RVB kantoren, gevangenissen en kazernes. </a:t>
            </a:r>
            <a:r>
              <a:rPr lang="nl-NL" b="1" dirty="0"/>
              <a:t>Het bouwen en onderhouden van het</a:t>
            </a:r>
            <a:r>
              <a:rPr lang="nl-NL" b="1" baseline="0" dirty="0"/>
              <a:t> Rijksvastgoed doet het RVB niet zelf. Het RVB moet de hiervoor benodigde werkzaamheden, diensten en producten inkopen en doet dat op projectbasis. </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4</a:t>
            </a:fld>
            <a:endParaRPr lang="nl-NL"/>
          </a:p>
        </p:txBody>
      </p:sp>
    </p:spTree>
    <p:extLst>
      <p:ext uri="{BB962C8B-B14F-4D97-AF65-F5344CB8AC3E}">
        <p14:creationId xmlns:p14="http://schemas.microsoft.com/office/powerpoint/2010/main" val="2193682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 KB bestaat sinds 1798</a:t>
            </a:r>
          </a:p>
          <a:p>
            <a:r>
              <a:rPr lang="nl-NL" dirty="0"/>
              <a:t>- </a:t>
            </a:r>
            <a:r>
              <a:rPr lang="nl-NL" b="0" i="0" dirty="0">
                <a:solidFill>
                  <a:srgbClr val="202122"/>
                </a:solidFill>
                <a:effectLst/>
                <a:latin typeface="Arial" panose="020B0604020202020204" pitchFamily="34" charset="0"/>
              </a:rPr>
              <a:t>De taak van de KB is het verwerven, ontsluiten, beheren en ter beschikking stellen van het geschreven erfgoed van Nederland</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 KB verzameld en bewaart zoveel mogelijk over wat in NL is uitgebracht of over NL is geschreven: </a:t>
            </a:r>
            <a:r>
              <a:rPr lang="nl-NL" b="0" i="0" dirty="0">
                <a:solidFill>
                  <a:srgbClr val="101111"/>
                </a:solidFill>
                <a:effectLst/>
                <a:latin typeface="arial" panose="020B0604020202020204" pitchFamily="34" charset="0"/>
              </a:rPr>
              <a:t>middeleeuwse handschriften, tot kranten en van de </a:t>
            </a:r>
            <a:r>
              <a:rPr lang="nl-NL" b="0" i="1" dirty="0">
                <a:solidFill>
                  <a:srgbClr val="101111"/>
                </a:solidFill>
                <a:effectLst/>
                <a:latin typeface="arial" panose="020B0604020202020204" pitchFamily="34" charset="0"/>
              </a:rPr>
              <a:t>Donald Duck</a:t>
            </a:r>
            <a:r>
              <a:rPr lang="nl-NL" b="0" i="0" dirty="0">
                <a:solidFill>
                  <a:srgbClr val="101111"/>
                </a:solidFill>
                <a:effectLst/>
                <a:latin typeface="arial" panose="020B0604020202020204" pitchFamily="34" charset="0"/>
              </a:rPr>
              <a:t> tot romans uit alle tijden.</a:t>
            </a:r>
            <a:endParaRPr lang="nl-NL" dirty="0"/>
          </a:p>
          <a:p>
            <a:r>
              <a:rPr lang="nl-NL" dirty="0"/>
              <a:t>- Vanuit een vleugel naar het Binnenhof, naar het Mauritshuis, naar de Lange Voorhout, </a:t>
            </a:r>
          </a:p>
          <a:p>
            <a:r>
              <a:rPr lang="nl-NL" dirty="0"/>
              <a:t>- Sinds jaren ‘80 Gevestigd achter Den Haag CS met ca. 80.000 BVO m2</a:t>
            </a:r>
          </a:p>
          <a:p>
            <a:r>
              <a:rPr lang="nl-NL" dirty="0"/>
              <a:t>- Heeft een collectie van 4,5 miljoen boeken, kranten en tijdschriften: ca. 121 kilometer</a:t>
            </a:r>
          </a:p>
          <a:p>
            <a:r>
              <a:rPr lang="nl-NL" dirty="0"/>
              <a:t>- Verwachte groei 1,5 miljoen erfgoed</a:t>
            </a:r>
          </a:p>
          <a:p>
            <a:r>
              <a:rPr lang="nl-NL" dirty="0"/>
              <a:t>- In een E-Depot worden er zo’n 40 miljoen digitale kranten, boeken, tijdschriften, e-books en websites opgeslagen.</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5</a:t>
            </a:fld>
            <a:endParaRPr lang="nl-NL"/>
          </a:p>
        </p:txBody>
      </p:sp>
    </p:spTree>
    <p:extLst>
      <p:ext uri="{BB962C8B-B14F-4D97-AF65-F5344CB8AC3E}">
        <p14:creationId xmlns:p14="http://schemas.microsoft.com/office/powerpoint/2010/main" val="358023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8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6</a:t>
            </a:fld>
            <a:endParaRPr lang="nl-NL"/>
          </a:p>
        </p:txBody>
      </p:sp>
    </p:spTree>
    <p:extLst>
      <p:ext uri="{BB962C8B-B14F-4D97-AF65-F5344CB8AC3E}">
        <p14:creationId xmlns:p14="http://schemas.microsoft.com/office/powerpoint/2010/main" val="3212453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sz="1800"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7</a:t>
            </a:fld>
            <a:endParaRPr lang="nl-NL"/>
          </a:p>
        </p:txBody>
      </p:sp>
    </p:spTree>
    <p:extLst>
      <p:ext uri="{BB962C8B-B14F-4D97-AF65-F5344CB8AC3E}">
        <p14:creationId xmlns:p14="http://schemas.microsoft.com/office/powerpoint/2010/main" val="3495055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5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8</a:t>
            </a:fld>
            <a:endParaRPr lang="nl-NL"/>
          </a:p>
        </p:txBody>
      </p:sp>
    </p:spTree>
    <p:extLst>
      <p:ext uri="{BB962C8B-B14F-4D97-AF65-F5344CB8AC3E}">
        <p14:creationId xmlns:p14="http://schemas.microsoft.com/office/powerpoint/2010/main" val="3899130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5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9</a:t>
            </a:fld>
            <a:endParaRPr lang="nl-NL"/>
          </a:p>
        </p:txBody>
      </p:sp>
    </p:spTree>
    <p:extLst>
      <p:ext uri="{BB962C8B-B14F-4D97-AF65-F5344CB8AC3E}">
        <p14:creationId xmlns:p14="http://schemas.microsoft.com/office/powerpoint/2010/main" val="1147016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14" name="Afbeelding 13"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626223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24448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017BC6"/>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7"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8" name="Tijdelijke aanduiding voor voettekst 4"/>
          <p:cNvSpPr txBox="1">
            <a:spLocks/>
          </p:cNvSpPr>
          <p:nvPr userDrawn="1"/>
        </p:nvSpPr>
        <p:spPr>
          <a:xfrm>
            <a:off x="650619" y="6315760"/>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881127030"/>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AC791D"/>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42576386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AC791D"/>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AC791D"/>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4180510372"/>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AC791D"/>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7"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2"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3"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4"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892380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AC791D"/>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AC791D"/>
                </a:solidFill>
              </a:defRPr>
            </a:lvl1pPr>
          </a:lstStyle>
          <a:p>
            <a:pPr lvl="0"/>
            <a:r>
              <a:rPr lang="nl-NL" dirty="0"/>
              <a:t># </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957320253"/>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4789164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54765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AC791D"/>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1762706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6598795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509090298"/>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AC791D"/>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0382928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017BC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10"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AC791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37625951"/>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AC791D"/>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0925275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598395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70121356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AC791D"/>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2639370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AC791D"/>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1144214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AC791D"/>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158111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4155389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043790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AC791D"/>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00328337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129216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92690811"/>
      </p:ext>
    </p:extLst>
  </p:cSld>
  <p:clrMapOvr>
    <a:overrideClrMapping bg1="dk1" tx1="lt1" bg2="dk2" tx2="lt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AC791D"/>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4992305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AC791D"/>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19192911"/>
      </p:ext>
    </p:extLst>
  </p:cSld>
  <p:clrMapOvr>
    <a:overrideClrMapping bg1="dk1" tx1="lt1" bg2="dk2" tx2="lt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180800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AC791D"/>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AC791D"/>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73692295"/>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94038461"/>
      </p:ext>
    </p:extLst>
  </p:cSld>
  <p:clrMapOvr>
    <a:overrideClrMapping bg1="lt1" tx1="dk1" bg2="lt2" tx2="dk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69696517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AC791D"/>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518887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AC791D"/>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AC791D"/>
              </a:buClr>
              <a:defRPr sz="2000"/>
            </a:lvl1pPr>
            <a:lvl2pPr>
              <a:buClr>
                <a:srgbClr val="AC791D"/>
              </a:buClr>
              <a:defRPr sz="1800"/>
            </a:lvl2pPr>
            <a:lvl3pPr>
              <a:buClr>
                <a:srgbClr val="AC791D"/>
              </a:buClr>
              <a:defRPr sz="1800"/>
            </a:lvl3pPr>
            <a:lvl4pPr>
              <a:buClr>
                <a:srgbClr val="AC791D"/>
              </a:buClr>
              <a:defRPr sz="1800"/>
            </a:lvl4pPr>
            <a:lvl5pPr>
              <a:buClr>
                <a:srgbClr val="AC791D"/>
              </a:buClr>
              <a:defRPr>
                <a:solidFill>
                  <a:srgbClr val="AC791D"/>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5369202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AC791D"/>
              </a:buClr>
              <a:defRPr/>
            </a:lvl1pPr>
            <a:lvl2pPr>
              <a:buClr>
                <a:srgbClr val="AC791D"/>
              </a:buClr>
              <a:defRPr/>
            </a:lvl2pPr>
            <a:lvl3pPr>
              <a:buClr>
                <a:srgbClr val="AC791D"/>
              </a:buClr>
              <a:defRPr/>
            </a:lvl3pPr>
            <a:lvl4pPr>
              <a:buClr>
                <a:srgbClr val="AC791D"/>
              </a:buClr>
              <a:defRPr/>
            </a:lvl4pPr>
            <a:lvl5pPr>
              <a:buClr>
                <a:srgbClr val="AC791D"/>
              </a:buClr>
              <a:defRPr>
                <a:solidFill>
                  <a:srgbClr val="AC791D"/>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42261343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90859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362721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AC79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AC791D"/>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387679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AC791D"/>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69778143"/>
      </p:ext>
    </p:extLst>
  </p:cSld>
  <p:clrMapOvr>
    <a:overrideClrMapping bg1="dk1" tx1="lt1" bg2="dk2" tx2="lt2" accent1="accent1" accent2="accent2" accent3="accent3" accent4="accent4" accent5="accent5" accent6="accent6" hlink="hlink" folHlink="folHlink"/>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EFA724"/>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40059056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EFA724"/>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EFA724"/>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2803670567"/>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EFA724"/>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7"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2"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3"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4"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rgbClr val="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5903198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EFA724"/>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50621887"/>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84832361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tx1"/>
              </a:buClr>
              <a:buFont typeface="+mj-lt"/>
              <a:buAutoNum type="arabicPeriod"/>
              <a:defRPr>
                <a:solidFill>
                  <a:srgbClr val="000000"/>
                </a:solidFill>
              </a:defRPr>
            </a:lvl1pPr>
            <a:lvl2pPr marL="684000" indent="-216000">
              <a:buClr>
                <a:schemeClr val="tx1"/>
              </a:buClr>
              <a:defRPr>
                <a:solidFill>
                  <a:srgbClr val="000000"/>
                </a:solidFill>
              </a:defRPr>
            </a:lvl2pPr>
            <a:lvl3pPr>
              <a:buClr>
                <a:schemeClr val="tx1"/>
              </a:buCl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487369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EFA724"/>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44790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691357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9030960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29988046"/>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EFA724"/>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73134806"/>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EFA72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776636716"/>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EFA724"/>
              </a:buClr>
              <a:defRPr/>
            </a:lvl1pPr>
            <a:lvl2pPr>
              <a:buClr>
                <a:srgbClr val="EFA724"/>
              </a:buClr>
              <a:defRPr/>
            </a:lvl2pPr>
            <a:lvl3pPr>
              <a:buClr>
                <a:srgbClr val="EFA724"/>
              </a:buClr>
              <a:defRPr/>
            </a:lvl3pPr>
            <a:lvl4pPr>
              <a:buClr>
                <a:srgbClr val="EFA724"/>
              </a:buClr>
              <a:defRPr/>
            </a:lvl4pPr>
            <a:lvl5pPr>
              <a:buClr>
                <a:srgbClr val="EFA724"/>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EFA724"/>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09492203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38459789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46099640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EFA724"/>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6368026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EFA724"/>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2558408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EFA724"/>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548664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05486916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36454487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EFA724"/>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08750182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462700234"/>
      </p:ext>
    </p:extLst>
  </p:cSld>
  <p:clrMapOvr>
    <a:overrideClrMapping bg1="dk1" tx1="lt1" bg2="dk2" tx2="lt2" accent1="accent1" accent2="accent2" accent3="accent3" accent4="accent4" accent5="accent5" accent6="accent6" hlink="hlink" folHlink="folHlink"/>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EFA724"/>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894893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EFA724"/>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05862947"/>
      </p:ext>
    </p:extLst>
  </p:cSld>
  <p:clrMapOvr>
    <a:overrideClrMapping bg1="dk1" tx1="lt1" bg2="dk2" tx2="lt2" accent1="accent1" accent2="accent2" accent3="accent3" accent4="accent4" accent5="accent5" accent6="accent6" hlink="hlink" folHlink="folHlink"/>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329967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EFA724"/>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EFA724"/>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06803486"/>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68873432"/>
      </p:ext>
    </p:extLst>
  </p:cSld>
  <p:clrMapOvr>
    <a:overrideClrMapping bg1="lt1" tx1="dk1" bg2="lt2" tx2="dk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4131086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017BC6"/>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EFA724"/>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28014188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EFA724"/>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chemeClr val="tx1"/>
              </a:buClr>
              <a:defRPr sz="2000">
                <a:solidFill>
                  <a:schemeClr val="tx1"/>
                </a:solidFill>
              </a:defRPr>
            </a:lvl1pPr>
            <a:lvl2pPr>
              <a:buClr>
                <a:schemeClr val="tx1"/>
              </a:buClr>
              <a:defRPr sz="1800">
                <a:solidFill>
                  <a:schemeClr val="tx1"/>
                </a:solidFill>
              </a:defRPr>
            </a:lvl2pPr>
            <a:lvl3pPr>
              <a:buClr>
                <a:schemeClr val="tx1"/>
              </a:buClr>
              <a:defRPr sz="1800">
                <a:solidFill>
                  <a:schemeClr val="tx1"/>
                </a:solidFill>
              </a:defRPr>
            </a:lvl3pPr>
            <a:lvl4pPr>
              <a:buClr>
                <a:schemeClr val="tx1"/>
              </a:buClr>
              <a:defRPr sz="1800">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233925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tx1"/>
              </a:buClr>
              <a:defRPr>
                <a:solidFill>
                  <a:srgbClr val="000000"/>
                </a:solidFill>
              </a:defRPr>
            </a:lvl1pPr>
            <a:lvl2pPr>
              <a:buClr>
                <a:schemeClr val="tx1"/>
              </a:buClr>
              <a:defRPr>
                <a:solidFill>
                  <a:srgbClr val="000000"/>
                </a:solidFill>
              </a:defRPr>
            </a:lvl2pPr>
            <a:lvl3pPr>
              <a:buClr>
                <a:schemeClr val="tx1"/>
              </a:buCl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7" name="Tijdelijke aanduiding voor voettekst 4"/>
          <p:cNvSpPr txBox="1">
            <a:spLocks/>
          </p:cNvSpPr>
          <p:nvPr userDrawn="1"/>
        </p:nvSpPr>
        <p:spPr>
          <a:xfrm>
            <a:off x="793749" y="64681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8506826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3415611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EFA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23656888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EFA72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rgbClr val="0000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58629881"/>
      </p:ext>
    </p:extLst>
  </p:cSld>
  <p:clrMapOvr>
    <a:overrideClrMapping bg1="dk1" tx1="lt1" bg2="dk2" tx2="lt2" accent1="accent1" accent2="accent2" accent3="accent3" accent4="accent4" accent5="accent5" accent6="accent6" hlink="hlink" folHlink="folHlink"/>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25113481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23926" y="1285875"/>
            <a:ext cx="5248275" cy="733425"/>
          </a:xfrm>
          <a:prstGeom prst="rect">
            <a:avLst/>
          </a:prstGeom>
        </p:spPr>
        <p:txBody>
          <a:bodyPr lIns="91435" tIns="45717" rIns="91435" bIns="45717" anchor="b"/>
          <a:lstStyle>
            <a:lvl1pPr algn="l">
              <a:defRPr sz="2800" b="1">
                <a:solidFill>
                  <a:srgbClr val="E2B600"/>
                </a:solidFill>
                <a:latin typeface="Tahoma" panose="020B0604030504040204" pitchFamily="34" charset="0"/>
                <a:ea typeface="Tahoma" panose="020B0604030504040204" pitchFamily="34" charset="0"/>
                <a:cs typeface="Tahoma" panose="020B0604030504040204" pitchFamily="34" charset="0"/>
              </a:defRPr>
            </a:lvl1pPr>
          </a:lstStyle>
          <a:p>
            <a:r>
              <a:rPr lang="nl-NL"/>
              <a:t>Klik om de stijl te bewerken</a:t>
            </a:r>
            <a:endParaRPr lang="nl-NL" dirty="0"/>
          </a:p>
        </p:txBody>
      </p:sp>
      <p:sp>
        <p:nvSpPr>
          <p:cNvPr id="3" name="Subtitle 2"/>
          <p:cNvSpPr>
            <a:spLocks noGrp="1"/>
          </p:cNvSpPr>
          <p:nvPr>
            <p:ph type="subTitle" idx="1"/>
          </p:nvPr>
        </p:nvSpPr>
        <p:spPr>
          <a:xfrm>
            <a:off x="923926" y="2387600"/>
            <a:ext cx="5572125" cy="3241675"/>
          </a:xfrm>
        </p:spPr>
        <p:txBody>
          <a:bodyPr/>
          <a:lstStyle>
            <a:lvl1pPr marL="342879" marR="0" indent="-342879" algn="l" defTabSz="914345" rtl="0" eaLnBrk="1" fontAlgn="auto" latinLnBrk="0" hangingPunct="1">
              <a:lnSpc>
                <a:spcPct val="90000"/>
              </a:lnSpc>
              <a:spcBef>
                <a:spcPts val="1000"/>
              </a:spcBef>
              <a:spcAft>
                <a:spcPts val="0"/>
              </a:spcAft>
              <a:buClrTx/>
              <a:buSzTx/>
              <a:buFont typeface="Arial" panose="020B0604020202020204" pitchFamily="34" charset="0"/>
              <a:buChar char="•"/>
              <a:tabLst/>
              <a:defRPr sz="2400" baseline="0">
                <a:solidFill>
                  <a:schemeClr val="tx1"/>
                </a:solidFill>
              </a:defRPr>
            </a:lvl1pPr>
            <a:lvl2pPr marL="457173" marR="0" indent="0" algn="ctr" defTabSz="914345" rtl="0" eaLnBrk="1" fontAlgn="auto" latinLnBrk="0" hangingPunct="1">
              <a:lnSpc>
                <a:spcPct val="90000"/>
              </a:lnSpc>
              <a:spcBef>
                <a:spcPts val="500"/>
              </a:spcBef>
              <a:spcAft>
                <a:spcPts val="0"/>
              </a:spcAft>
              <a:buClrTx/>
              <a:buSzTx/>
              <a:buFont typeface="Arial" panose="020B0604020202020204" pitchFamily="34" charset="0"/>
              <a:buNone/>
              <a:tabLst/>
              <a:defRPr sz="2000"/>
            </a:lvl2pPr>
            <a:lvl3pPr marL="1200078" indent="-285733" algn="ctr">
              <a:buFont typeface="Arial" panose="020B0604020202020204" pitchFamily="34" charset="0"/>
              <a:buChar char="•"/>
              <a:defRPr sz="1800"/>
            </a:lvl3pPr>
            <a:lvl4pPr marL="1657251" indent="-285733" algn="ctr">
              <a:buFont typeface="Arial" panose="020B0604020202020204" pitchFamily="34" charset="0"/>
              <a:buChar char="•"/>
              <a:defRPr sz="1600"/>
            </a:lvl4pPr>
            <a:lvl5pPr marL="1828691" indent="0" algn="ctr">
              <a:buNone/>
              <a:defRPr sz="1600"/>
            </a:lvl5pPr>
            <a:lvl6pPr marL="2285864" indent="0" algn="ctr">
              <a:buNone/>
              <a:defRPr sz="1600"/>
            </a:lvl6pPr>
            <a:lvl7pPr marL="2743036" indent="0" algn="ctr">
              <a:buNone/>
              <a:defRPr sz="1600"/>
            </a:lvl7pPr>
            <a:lvl8pPr marL="3200209" indent="0" algn="ctr">
              <a:buNone/>
              <a:defRPr sz="1600"/>
            </a:lvl8pPr>
            <a:lvl9pPr marL="3657382" indent="0" algn="ctr">
              <a:buNone/>
              <a:defRPr sz="1600"/>
            </a:lvl9pPr>
          </a:lstStyle>
          <a:p>
            <a:pPr lvl="0"/>
            <a:r>
              <a:rPr lang="nl-NL"/>
              <a:t>Klik om de ondertitelstijl van het model te bewerken</a:t>
            </a:r>
            <a:endParaRPr lang="nl-NL" dirty="0"/>
          </a:p>
        </p:txBody>
      </p:sp>
      <p:sp>
        <p:nvSpPr>
          <p:cNvPr id="11" name="Picture Placeholder 10"/>
          <p:cNvSpPr>
            <a:spLocks noGrp="1"/>
          </p:cNvSpPr>
          <p:nvPr>
            <p:ph type="pic" sz="quarter" idx="13"/>
          </p:nvPr>
        </p:nvSpPr>
        <p:spPr>
          <a:xfrm>
            <a:off x="7629525" y="1365250"/>
            <a:ext cx="4000500" cy="4438650"/>
          </a:xfrm>
          <a:solidFill>
            <a:schemeClr val="tx1">
              <a:lumMod val="65000"/>
              <a:lumOff val="35000"/>
            </a:schemeClr>
          </a:solidFill>
        </p:spPr>
        <p:txBody>
          <a:bodyPr rtlCol="0">
            <a:normAutofit/>
          </a:bodyPr>
          <a:lstStyle>
            <a:lvl1pPr marL="0" indent="0">
              <a:buNone/>
              <a:defRPr sz="2000" baseline="0">
                <a:solidFill>
                  <a:schemeClr val="bg1"/>
                </a:solidFill>
              </a:defRPr>
            </a:lvl1pPr>
          </a:lstStyle>
          <a:p>
            <a:pPr lvl="0"/>
            <a:r>
              <a:rPr lang="nl-NL" noProof="0"/>
              <a:t>Klik op het pictogram als u een afbeelding wilt toevoegen</a:t>
            </a:r>
            <a:endParaRPr lang="nl-NL" noProof="0" dirty="0"/>
          </a:p>
        </p:txBody>
      </p:sp>
      <p:sp>
        <p:nvSpPr>
          <p:cNvPr id="13" name="Text Placeholder 12"/>
          <p:cNvSpPr>
            <a:spLocks noGrp="1"/>
          </p:cNvSpPr>
          <p:nvPr>
            <p:ph type="body" sz="quarter" idx="14"/>
          </p:nvPr>
        </p:nvSpPr>
        <p:spPr>
          <a:xfrm>
            <a:off x="7724775" y="104776"/>
            <a:ext cx="4248150" cy="438150"/>
          </a:xfrm>
        </p:spPr>
        <p:txBody>
          <a:bodyPr>
            <a:normAutofit/>
          </a:bodyPr>
          <a:lstStyle>
            <a:lvl1pPr marL="0" indent="0" algn="r">
              <a:buNone/>
              <a:defRPr sz="2400"/>
            </a:lvl1pPr>
          </a:lstStyle>
          <a:p>
            <a:pPr lvl="0"/>
            <a:r>
              <a:rPr lang="nl-NL"/>
              <a:t>Klik om de modelstijlen te bewerken</a:t>
            </a:r>
          </a:p>
        </p:txBody>
      </p:sp>
      <p:sp>
        <p:nvSpPr>
          <p:cNvPr id="6" name="Footer Placeholder 4"/>
          <p:cNvSpPr>
            <a:spLocks noGrp="1"/>
          </p:cNvSpPr>
          <p:nvPr>
            <p:ph type="ftr" sz="quarter" idx="15"/>
          </p:nvPr>
        </p:nvSpPr>
        <p:spPr/>
        <p:txBody>
          <a:bodyPr/>
          <a:lstStyle>
            <a:lvl1pPr>
              <a:defRPr/>
            </a:lvl1pPr>
          </a:lstStyle>
          <a:p>
            <a:pPr>
              <a:defRPr/>
            </a:pPr>
            <a:endParaRPr lang="nl-NL"/>
          </a:p>
        </p:txBody>
      </p:sp>
      <p:sp>
        <p:nvSpPr>
          <p:cNvPr id="7" name="Slide Number Placeholder 5"/>
          <p:cNvSpPr>
            <a:spLocks noGrp="1"/>
          </p:cNvSpPr>
          <p:nvPr>
            <p:ph type="sldNum" sz="quarter" idx="16"/>
          </p:nvPr>
        </p:nvSpPr>
        <p:spPr/>
        <p:txBody>
          <a:bodyPr/>
          <a:lstStyle>
            <a:lvl1pPr>
              <a:defRPr/>
            </a:lvl1pPr>
          </a:lstStyle>
          <a:p>
            <a:fld id="{CEA4D48D-498F-4363-88AD-88BAA7A5AB4D}" type="slidenum">
              <a:rPr lang="nl-NL" altLang="nl-NL"/>
              <a:pPr/>
              <a:t>‹nr.›</a:t>
            </a:fld>
            <a:endParaRPr lang="nl-NL" altLang="nl-NL"/>
          </a:p>
        </p:txBody>
      </p:sp>
    </p:spTree>
    <p:extLst>
      <p:ext uri="{BB962C8B-B14F-4D97-AF65-F5344CB8AC3E}">
        <p14:creationId xmlns:p14="http://schemas.microsoft.com/office/powerpoint/2010/main" val="138262234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cSld name="1_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9"/>
          </a:xfrm>
        </p:spPr>
        <p:txBody>
          <a:bodyPr anchor="b"/>
          <a:lstStyle>
            <a:lvl1pPr algn="l">
              <a:defRPr sz="2667" b="1"/>
            </a:lvl1pPr>
          </a:lstStyle>
          <a:p>
            <a:r>
              <a:rPr lang="nl-NL"/>
              <a:t>Klik om de stijl te bewerken</a:t>
            </a:r>
          </a:p>
        </p:txBody>
      </p:sp>
      <p:sp>
        <p:nvSpPr>
          <p:cNvPr id="3" name="Tijdelijke aanduiding voor afbeelding 2"/>
          <p:cNvSpPr>
            <a:spLocks noGrp="1"/>
          </p:cNvSpPr>
          <p:nvPr>
            <p:ph type="pic" idx="1"/>
          </p:nvPr>
        </p:nvSpPr>
        <p:spPr>
          <a:xfrm>
            <a:off x="2389717" y="1435200"/>
            <a:ext cx="7315200" cy="33654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nl-NL"/>
              <a:t>Klik om de modelstijlen te bewerken</a:t>
            </a:r>
          </a:p>
        </p:txBody>
      </p:sp>
      <p:sp>
        <p:nvSpPr>
          <p:cNvPr id="12" name="Tijdelijke aanduiding voor voettekst 4"/>
          <p:cNvSpPr>
            <a:spLocks noGrp="1"/>
          </p:cNvSpPr>
          <p:nvPr>
            <p:ph type="ftr" sz="quarter" idx="3"/>
          </p:nvPr>
        </p:nvSpPr>
        <p:spPr>
          <a:xfrm>
            <a:off x="6096000" y="6356351"/>
            <a:ext cx="2621581" cy="326400"/>
          </a:xfrm>
          <a:prstGeom prst="rect">
            <a:avLst/>
          </a:prstGeom>
        </p:spPr>
        <p:txBody>
          <a:bodyPr lIns="0" rIns="43200"/>
          <a:lstStyle>
            <a:lvl1pPr algn="r">
              <a:defRPr sz="1333" baseline="0">
                <a:solidFill>
                  <a:schemeClr val="bg1"/>
                </a:solidFill>
                <a:latin typeface="Verdana" pitchFamily="34" charset="0"/>
              </a:defRPr>
            </a:lvl1pPr>
          </a:lstStyle>
          <a:p>
            <a:r>
              <a:rPr lang="nl-NL"/>
              <a:t>Voettekst</a:t>
            </a:r>
            <a:endParaRPr lang="nl-NL" dirty="0"/>
          </a:p>
        </p:txBody>
      </p:sp>
      <p:sp>
        <p:nvSpPr>
          <p:cNvPr id="13" name="Tijdelijke aanduiding voor datum 3"/>
          <p:cNvSpPr>
            <a:spLocks noGrp="1"/>
          </p:cNvSpPr>
          <p:nvPr>
            <p:ph type="dt" sz="half" idx="10"/>
          </p:nvPr>
        </p:nvSpPr>
        <p:spPr>
          <a:xfrm>
            <a:off x="8717581" y="6356351"/>
            <a:ext cx="2844800" cy="326400"/>
          </a:xfrm>
          <a:prstGeom prst="rect">
            <a:avLst/>
          </a:prstGeom>
        </p:spPr>
        <p:txBody>
          <a:bodyPr lIns="0" rIns="0"/>
          <a:lstStyle>
            <a:lvl1pPr>
              <a:defRPr sz="1333" baseline="0">
                <a:solidFill>
                  <a:schemeClr val="bg1"/>
                </a:solidFill>
              </a:defRPr>
            </a:lvl1pPr>
          </a:lstStyle>
          <a:p>
            <a:r>
              <a:rPr lang="nl-NL">
                <a:latin typeface="Verdana" pitchFamily="34" charset="0"/>
              </a:rPr>
              <a:t>| </a:t>
            </a:r>
            <a:fld id="{81B09B52-DB45-4CD7-8AF3-699733EEF257}" type="datetime1">
              <a:rPr lang="nl-NL" smtClean="0">
                <a:latin typeface="Verdana" pitchFamily="34" charset="0"/>
              </a:rPr>
              <a:pPr/>
              <a:t>18-7-2024</a:t>
            </a:fld>
            <a:endParaRPr lang="nl-NL" dirty="0">
              <a:latin typeface="Verdana" pitchFamily="34" charset="0"/>
            </a:endParaRPr>
          </a:p>
        </p:txBody>
      </p:sp>
      <p:sp>
        <p:nvSpPr>
          <p:cNvPr id="14" name="Tijdelijke aanduiding voor dianummer 18"/>
          <p:cNvSpPr>
            <a:spLocks noGrp="1"/>
          </p:cNvSpPr>
          <p:nvPr>
            <p:ph type="sldNum" sz="quarter" idx="4"/>
          </p:nvPr>
        </p:nvSpPr>
        <p:spPr>
          <a:xfrm>
            <a:off x="609601" y="6355200"/>
            <a:ext cx="3347049" cy="326400"/>
          </a:xfrm>
          <a:prstGeom prst="rect">
            <a:avLst/>
          </a:prstGeom>
        </p:spPr>
        <p:txBody>
          <a:bodyPr/>
          <a:lstStyle>
            <a:lvl1pPr>
              <a:defRPr sz="1333" baseline="0">
                <a:solidFill>
                  <a:schemeClr val="bg1"/>
                </a:solidFill>
                <a:latin typeface="Verdana" pitchFamily="34" charset="0"/>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39948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017BC6"/>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39943401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13"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017BC6"/>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40390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461047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Tijdelijke aanduiding voor voettekst 4"/>
          <p:cNvSpPr txBox="1">
            <a:spLocks/>
          </p:cNvSpPr>
          <p:nvPr userDrawn="1"/>
        </p:nvSpPr>
        <p:spPr>
          <a:xfrm>
            <a:off x="786000" y="6323546"/>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19867795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017BC6"/>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92402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017BC6"/>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017BC6"/>
              </a:buClr>
              <a:defRPr sz="2000"/>
            </a:lvl1pPr>
            <a:lvl2pPr>
              <a:buClr>
                <a:srgbClr val="017BC6"/>
              </a:buClr>
              <a:defRPr sz="1800"/>
            </a:lvl2pPr>
            <a:lvl3pPr>
              <a:buClr>
                <a:srgbClr val="017BC6"/>
              </a:buClr>
              <a:defRPr sz="1800"/>
            </a:lvl3pPr>
            <a:lvl4pPr>
              <a:buClr>
                <a:srgbClr val="017BC6"/>
              </a:buClr>
              <a:defRPr sz="1800"/>
            </a:lvl4pPr>
            <a:lvl5pPr>
              <a:buClr>
                <a:srgbClr val="017BC6"/>
              </a:buClr>
              <a:defRPr>
                <a:solidFill>
                  <a:srgbClr val="017BC6"/>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208688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4"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5"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7"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8009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017BC6"/>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351332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017BC6"/>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017BC6"/>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3201466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DD6803"/>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DD6803"/>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5007658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DD6803"/>
        </a:solidFill>
        <a:effectLst/>
      </p:bgPr>
    </p:bg>
    <p:spTree>
      <p:nvGrpSpPr>
        <p:cNvPr id="1" name=""/>
        <p:cNvGrpSpPr/>
        <p:nvPr/>
      </p:nvGrpSpPr>
      <p:grpSpPr>
        <a:xfrm>
          <a:off x="0" y="0"/>
          <a:ext cx="0" cy="0"/>
          <a:chOff x="0" y="0"/>
          <a:chExt cx="0" cy="0"/>
        </a:xfrm>
      </p:grpSpPr>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2"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3"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4"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15"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3406980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DD6803"/>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17126399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0298867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022853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DD6803"/>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6135877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195640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78211026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46441"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46441" y="424448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DD6803"/>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300325443"/>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DD680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29816680"/>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DD6803"/>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6748355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484331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Tree>
    <p:extLst>
      <p:ext uri="{BB962C8B-B14F-4D97-AF65-F5344CB8AC3E}">
        <p14:creationId xmlns:p14="http://schemas.microsoft.com/office/powerpoint/2010/main" val="34730138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DD6803"/>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6"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0104277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DD6803"/>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08012372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36944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DD6803"/>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77639179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2330756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9807848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DD6803"/>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67319259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13107325"/>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DD6803"/>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79671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DD6803"/>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963986148"/>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6395354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DD6803"/>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DD6803"/>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725949522"/>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4272386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45344392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0734642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DD6803"/>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40016458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DD6803"/>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DD6803"/>
              </a:buClr>
              <a:defRPr sz="2000"/>
            </a:lvl1pPr>
            <a:lvl2pPr>
              <a:buClr>
                <a:srgbClr val="DD6803"/>
              </a:buClr>
              <a:defRPr sz="1800"/>
            </a:lvl2pPr>
            <a:lvl3pPr>
              <a:buClr>
                <a:srgbClr val="DD6803"/>
              </a:buClr>
              <a:defRPr sz="1800"/>
            </a:lvl3pPr>
            <a:lvl4pPr>
              <a:buClr>
                <a:srgbClr val="DD6803"/>
              </a:buClr>
              <a:defRPr sz="1800"/>
            </a:lvl4pPr>
            <a:lvl5pPr>
              <a:buClr>
                <a:srgbClr val="DD6803"/>
              </a:buClr>
              <a:defRPr>
                <a:solidFill>
                  <a:srgbClr val="DD6803"/>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1604806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DD6803"/>
              </a:buClr>
              <a:defRPr/>
            </a:lvl1pPr>
            <a:lvl2pPr>
              <a:buClr>
                <a:srgbClr val="DD6803"/>
              </a:buClr>
              <a:defRPr/>
            </a:lvl2pPr>
            <a:lvl3pPr>
              <a:buClr>
                <a:srgbClr val="DD6803"/>
              </a:buClr>
              <a:defRPr/>
            </a:lvl3pPr>
            <a:lvl4pPr>
              <a:buClr>
                <a:srgbClr val="DD6803"/>
              </a:buClr>
              <a:defRPr/>
            </a:lvl4pPr>
            <a:lvl5pPr>
              <a:buClr>
                <a:srgbClr val="DD6803"/>
              </a:buClr>
              <a:defRPr>
                <a:solidFill>
                  <a:srgbClr val="DD6803"/>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77045769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42058696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DD68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DD6803"/>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3961367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DD6803"/>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69800534"/>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lvl1pPr>
              <a:buClr>
                <a:srgbClr val="737800"/>
              </a:buClr>
              <a:defRPr>
                <a:solidFill>
                  <a:schemeClr val="bg1">
                    <a:lumMod val="65000"/>
                  </a:schemeClr>
                </a:solidFill>
              </a:defRPr>
            </a:lvl1pPr>
          </a:lstStyle>
          <a:p>
            <a:r>
              <a:rPr lang="nl-NL" dirty="0"/>
              <a:t>Klik op het pictogram als u een afbeelding wilt toevoegen</a:t>
            </a:r>
          </a:p>
        </p:txBody>
      </p:sp>
      <p:sp>
        <p:nvSpPr>
          <p:cNvPr id="16" name="Rechthoek 15"/>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270079"/>
            <a:ext cx="5004000" cy="1448545"/>
          </a:xfrm>
        </p:spPr>
        <p:txBody>
          <a:bodyPr tIns="0" bIns="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42730" y="4023755"/>
            <a:ext cx="5004000" cy="1033573"/>
          </a:xfrm>
        </p:spPr>
        <p:txBody>
          <a:bodyPr lIns="0" tIns="0" rIns="0" bIns="0">
            <a:norm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7784"/>
          <a:stretch/>
        </p:blipFill>
        <p:spPr>
          <a:xfrm>
            <a:off x="-59532" y="0"/>
            <a:ext cx="12313920" cy="1567052"/>
          </a:xfrm>
          <a:prstGeom prst="rect">
            <a:avLst/>
          </a:prstGeom>
        </p:spPr>
      </p:pic>
    </p:spTree>
    <p:extLst>
      <p:ext uri="{BB962C8B-B14F-4D97-AF65-F5344CB8AC3E}">
        <p14:creationId xmlns:p14="http://schemas.microsoft.com/office/powerpoint/2010/main" val="184103976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Afbeelding horizontaal kleur titel">
    <p:bg>
      <p:bgPr>
        <a:solidFill>
          <a:srgbClr val="737800"/>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737800"/>
              </a:buClr>
              <a:defRPr>
                <a:solidFill>
                  <a:schemeClr val="bg1"/>
                </a:solidFill>
              </a:defRPr>
            </a:lvl1pPr>
          </a:lstStyle>
          <a:p>
            <a:r>
              <a:rPr lang="nl-NL" dirty="0"/>
              <a:t>Klik op het pictogram als u een afbeelding wilt toevoegen</a:t>
            </a:r>
          </a:p>
        </p:txBody>
      </p:sp>
      <p:pic>
        <p:nvPicPr>
          <p:cNvPr id="6" name="Afbeelding 5"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8" name="Titel 1"/>
          <p:cNvSpPr>
            <a:spLocks noGrp="1"/>
          </p:cNvSpPr>
          <p:nvPr>
            <p:ph type="title"/>
          </p:nvPr>
        </p:nvSpPr>
        <p:spPr>
          <a:xfrm>
            <a:off x="578805" y="1564935"/>
            <a:ext cx="10923588" cy="896191"/>
          </a:xfrm>
        </p:spPr>
        <p:txBody>
          <a:bodyPr anchor="t" anchorCtr="0">
            <a:normAutofit/>
          </a:bodyPr>
          <a:lstStyle>
            <a:lvl1pPr>
              <a:defRPr sz="4800">
                <a:solidFill>
                  <a:schemeClr val="tx1"/>
                </a:solidFill>
              </a:defRPr>
            </a:lvl1pPr>
          </a:lstStyle>
          <a:p>
            <a:r>
              <a:rPr lang="nl-NL" dirty="0"/>
              <a:t>Klik om de stijl te bewerken</a:t>
            </a:r>
          </a:p>
        </p:txBody>
      </p:sp>
      <p:sp>
        <p:nvSpPr>
          <p:cNvPr id="9" name="Ondertitel 2"/>
          <p:cNvSpPr>
            <a:spLocks noGrp="1"/>
          </p:cNvSpPr>
          <p:nvPr>
            <p:ph type="subTitle" idx="1"/>
          </p:nvPr>
        </p:nvSpPr>
        <p:spPr>
          <a:xfrm>
            <a:off x="597057" y="2708908"/>
            <a:ext cx="9799440" cy="460214"/>
          </a:xfrm>
        </p:spPr>
        <p:txBody>
          <a:bodyPr lIns="0" tIns="0" rIns="0" bIns="0">
            <a:normAutofit/>
          </a:bodyPr>
          <a:lstStyle>
            <a:lvl1pPr marL="0" indent="0" algn="l">
              <a:buNone/>
              <a:defRPr sz="18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Tree>
    <p:extLst>
      <p:ext uri="{BB962C8B-B14F-4D97-AF65-F5344CB8AC3E}">
        <p14:creationId xmlns:p14="http://schemas.microsoft.com/office/powerpoint/2010/main" val="2153721023"/>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eldia">
    <p:bg>
      <p:bgPr>
        <a:solidFill>
          <a:srgbClr val="737800"/>
        </a:solidFill>
        <a:effectLst/>
      </p:bgPr>
    </p:bg>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641456" y="4025100"/>
            <a:ext cx="10956547" cy="1029500"/>
          </a:xfrm>
        </p:spPr>
        <p:txBody>
          <a:bodyPr lIns="0" tIns="0" rIns="0" bIns="0">
            <a:normAutofit/>
          </a:bodyPr>
          <a:lstStyle>
            <a:lvl1pPr marL="0" indent="0" algn="l">
              <a:buNone/>
              <a:defRPr sz="1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10" name="Afbeelding 9" descr="BZK_RVB_Logo_pres_diap_nl.png"/>
          <p:cNvPicPr>
            <a:picLocks noChangeAspect="1"/>
          </p:cNvPicPr>
          <p:nvPr userDrawn="1"/>
        </p:nvPicPr>
        <p:blipFill rotWithShape="1">
          <a:blip r:embed="rId2" cstate="print">
            <a:extLst>
              <a:ext uri="{28A0092B-C50C-407E-A947-70E740481C1C}">
                <a14:useLocalDpi xmlns:a14="http://schemas.microsoft.com/office/drawing/2010/main" val="0"/>
              </a:ext>
            </a:extLst>
          </a:blip>
          <a:srcRect t="6616"/>
          <a:stretch/>
        </p:blipFill>
        <p:spPr>
          <a:xfrm>
            <a:off x="0" y="0"/>
            <a:ext cx="12192000" cy="1571184"/>
          </a:xfrm>
          <a:prstGeom prst="rect">
            <a:avLst/>
          </a:prstGeom>
        </p:spPr>
      </p:pic>
      <p:sp>
        <p:nvSpPr>
          <p:cNvPr id="11" name="Tijdelijke aanduiding voor tekst 16"/>
          <p:cNvSpPr>
            <a:spLocks noGrp="1"/>
          </p:cNvSpPr>
          <p:nvPr>
            <p:ph type="body" sz="quarter" idx="21" hasCustomPrompt="1"/>
          </p:nvPr>
        </p:nvSpPr>
        <p:spPr>
          <a:xfrm>
            <a:off x="630217" y="5349453"/>
            <a:ext cx="10966398" cy="389360"/>
          </a:xfrm>
        </p:spPr>
        <p:txBody>
          <a:bodyPr lIns="0" tIns="0" rIns="0" b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8" name="Titel 1"/>
          <p:cNvSpPr>
            <a:spLocks noGrp="1"/>
          </p:cNvSpPr>
          <p:nvPr>
            <p:ph type="title"/>
          </p:nvPr>
        </p:nvSpPr>
        <p:spPr>
          <a:xfrm>
            <a:off x="624570" y="2272931"/>
            <a:ext cx="10923588" cy="1547813"/>
          </a:xfrm>
        </p:spPr>
        <p:txBody>
          <a:bodyPr anchor="t" anchorCtr="0">
            <a:normAutofit/>
          </a:bodyPr>
          <a:lstStyle>
            <a:lvl1pPr>
              <a:defRPr sz="4800">
                <a:solidFill>
                  <a:schemeClr val="tx1"/>
                </a:solidFill>
              </a:defRPr>
            </a:lvl1pPr>
          </a:lstStyle>
          <a:p>
            <a:r>
              <a:rPr lang="nl-NL" dirty="0"/>
              <a:t>Klik om de stijl te bewerken</a:t>
            </a:r>
          </a:p>
        </p:txBody>
      </p:sp>
      <p:sp>
        <p:nvSpPr>
          <p:cNvPr id="7" name="Tijdelijke aanduiding voor tekst 16"/>
          <p:cNvSpPr>
            <a:spLocks noGrp="1"/>
          </p:cNvSpPr>
          <p:nvPr>
            <p:ph type="body" sz="quarter" idx="23" hasCustomPrompt="1"/>
          </p:nvPr>
        </p:nvSpPr>
        <p:spPr>
          <a:xfrm>
            <a:off x="627644" y="6015124"/>
            <a:ext cx="5004000" cy="389360"/>
          </a:xfrm>
        </p:spPr>
        <p:txBody>
          <a:bodyPr lIns="0" rIns="0" anchor="t"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18934082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017BC6"/>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98172571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l">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rgbClr val="737800"/>
                </a:solidFill>
              </a:defRPr>
            </a:lvl1pPr>
          </a:lstStyle>
          <a:p>
            <a:pPr lvl="0"/>
            <a:r>
              <a:rPr lang="nl-NL" dirty="0"/>
              <a:t>#</a:t>
            </a:r>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036224532"/>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15269823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Inhoudsopgave met afbeelding">
    <p:spTree>
      <p:nvGrpSpPr>
        <p:cNvPr id="1" name=""/>
        <p:cNvGrpSpPr/>
        <p:nvPr/>
      </p:nvGrpSpPr>
      <p:grpSpPr>
        <a:xfrm>
          <a:off x="0" y="0"/>
          <a:ext cx="0" cy="0"/>
          <a:chOff x="0" y="0"/>
          <a:chExt cx="0" cy="0"/>
        </a:xfrm>
      </p:grpSpPr>
      <p:sp>
        <p:nvSpPr>
          <p:cNvPr id="16" name="Rechthoek 15"/>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7" name="Tijdelijke aanduiding voor tekst 11"/>
          <p:cNvSpPr>
            <a:spLocks noGrp="1"/>
          </p:cNvSpPr>
          <p:nvPr>
            <p:ph type="body" sz="quarter" idx="13"/>
          </p:nvPr>
        </p:nvSpPr>
        <p:spPr>
          <a:xfrm>
            <a:off x="638114"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tel 5"/>
          <p:cNvSpPr txBox="1">
            <a:spLocks/>
          </p:cNvSpPr>
          <p:nvPr userDrawn="1"/>
        </p:nvSpPr>
        <p:spPr>
          <a:xfrm>
            <a:off x="626672"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r>
              <a:rPr lang="nl-NL"/>
              <a:t>Klik om de stijl te bewerken</a:t>
            </a:r>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6961645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0" anchor="ctr" anchorCtr="0">
            <a:noAutofit/>
          </a:bodyPr>
          <a:lstStyle/>
          <a:p>
            <a:r>
              <a:rPr lang="nl-NL" dirty="0"/>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jdelijke aanduiding voor inhoud 5"/>
          <p:cNvSpPr>
            <a:spLocks noGrp="1"/>
          </p:cNvSpPr>
          <p:nvPr>
            <p:ph sz="quarter" idx="4" hasCustomPrompt="1"/>
          </p:nvPr>
        </p:nvSpPr>
        <p:spPr>
          <a:xfrm>
            <a:off x="6553200" y="2288384"/>
            <a:ext cx="5005388" cy="3936020"/>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051200"/>
            <a:ext cx="5004000" cy="948047"/>
          </a:xfrm>
        </p:spPr>
        <p:txBody>
          <a:bodyPr/>
          <a:lstStyle>
            <a:lvl1pPr>
              <a:defRPr>
                <a:solidFill>
                  <a:srgbClr val="737800"/>
                </a:solidFill>
              </a:defRPr>
            </a:lvl1pPr>
          </a:lstStyle>
          <a:p>
            <a:r>
              <a:rPr lang="nl-NL" dirty="0"/>
              <a:t>Klik om de stijl te bewerken</a:t>
            </a:r>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8167299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 juli 2024</a:t>
            </a:fld>
            <a:r>
              <a:rPr kumimoji="0" lang="en-US" sz="800" b="0" i="0" u="none" strike="noStrike" kern="1200" cap="none" spc="0" normalizeH="0" baseline="0" noProof="0" dirty="0">
                <a:ln>
                  <a:noFill/>
                </a:ln>
                <a:solidFill>
                  <a:schemeClr val="bg1"/>
                </a:solidFill>
                <a:effectLst/>
                <a:uLnTx/>
                <a:uFillTx/>
                <a:latin typeface="+mn-lt"/>
                <a:ea typeface="+mn-ea"/>
                <a:cs typeface="+mn-cs"/>
              </a:rPr>
              <a:t> | </a:t>
            </a:r>
            <a:r>
              <a:rPr kumimoji="0" lang="en-US" sz="800" b="0" i="0" u="none" strike="noStrike" kern="1200" cap="none" spc="0" normalizeH="0" baseline="0" noProof="0" dirty="0" err="1">
                <a:ln>
                  <a:noFill/>
                </a:ln>
                <a:solidFill>
                  <a:schemeClr val="bg1"/>
                </a:solidFill>
                <a:effectLst/>
                <a:uLnTx/>
                <a:uFillTx/>
                <a:latin typeface="+mn-lt"/>
                <a:ea typeface="+mn-ea"/>
                <a:cs typeface="+mn-cs"/>
              </a:rPr>
              <a:t>Voettekst</a:t>
            </a: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ianummer 18"/>
          <p:cNvSpPr txBox="1">
            <a:spLocks/>
          </p:cNvSpPr>
          <p:nvPr userDrawn="1"/>
        </p:nvSpPr>
        <p:spPr>
          <a:xfrm>
            <a:off x="6705599" y="6329302"/>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pPr/>
              <a:t>‹nr.›</a:t>
            </a:fld>
            <a:endParaRPr lang="nl-NL" dirty="0"/>
          </a:p>
        </p:txBody>
      </p:sp>
      <p:sp>
        <p:nvSpPr>
          <p:cNvPr id="22"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12"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610815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32931058"/>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11" name="Tijdelijke aanduiding voor inhoud 2"/>
          <p:cNvSpPr>
            <a:spLocks noGrp="1"/>
          </p:cNvSpPr>
          <p:nvPr>
            <p:ph sz="half" idx="24" hasCustomPrompt="1"/>
          </p:nvPr>
        </p:nvSpPr>
        <p:spPr>
          <a:xfrm>
            <a:off x="4444911" y="4244485"/>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a:buClr>
                <a:srgbClr val="737800"/>
              </a:buClr>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16197027"/>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065754"/>
            <a:ext cx="5004000" cy="531561"/>
          </a:xfrm>
          <a:noFill/>
        </p:spPr>
        <p:txBody>
          <a:bodyPr lIns="0" tIns="0" rIns="0" bIns="0" anchor="t" anchorCtr="0">
            <a:noAutofit/>
          </a:bodyPr>
          <a:lstStyle>
            <a:lvl1pPr marL="0" indent="0">
              <a:buNone/>
              <a:defRPr sz="1800" b="1" cap="none" baseline="0">
                <a:solidFill>
                  <a:srgbClr val="7378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4"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hasCustomPrompt="1"/>
          </p:nvPr>
        </p:nvSpPr>
        <p:spPr>
          <a:xfrm>
            <a:off x="6553200" y="2065755"/>
            <a:ext cx="5004000" cy="543003"/>
          </a:xfrm>
          <a:noFill/>
        </p:spPr>
        <p:txBody>
          <a:bodyPr lIns="0" tIns="0" rIns="0" bIns="0" anchor="t" anchorCtr="0">
            <a:noAutofit/>
          </a:bodyPr>
          <a:lstStyle>
            <a:lvl1pPr marL="0" indent="0">
              <a:buNone/>
              <a:defRPr sz="1800" b="1" cap="none" baseline="0">
                <a:solidFill>
                  <a:srgbClr val="7378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6"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7"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94897035"/>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070987"/>
            <a:ext cx="10923588" cy="4150426"/>
          </a:xfrm>
        </p:spPr>
        <p:txBody>
          <a:bodyPr numCol="1" spcCol="46800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2" name="Titel 1"/>
          <p:cNvSpPr>
            <a:spLocks noGrp="1"/>
          </p:cNvSpPr>
          <p:nvPr>
            <p:ph type="title"/>
          </p:nvPr>
        </p:nvSpPr>
        <p:spPr>
          <a:xfrm>
            <a:off x="635000" y="1052513"/>
            <a:ext cx="10923588" cy="949823"/>
          </a:xfrm>
        </p:spPr>
        <p:txBody>
          <a:bodyPr/>
          <a:lstStyle>
            <a:lvl1pPr>
              <a:defRPr>
                <a:solidFill>
                  <a:srgbClr val="737800"/>
                </a:solidFill>
              </a:defRPr>
            </a:lvl1pPr>
          </a:lstStyle>
          <a:p>
            <a:r>
              <a:rPr lang="nl-NL" dirty="0"/>
              <a:t>Klik om de stijl te bewerken</a:t>
            </a:r>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2323802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9748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8113" y="2288384"/>
            <a:ext cx="5005388" cy="3936020"/>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dirty="0"/>
              <a:t>Klik op het pictogram als u een afbeelding wilt toevoegen</a:t>
            </a:r>
          </a:p>
        </p:txBody>
      </p:sp>
      <p:sp>
        <p:nvSpPr>
          <p:cNvPr id="22" name="Titel 5"/>
          <p:cNvSpPr>
            <a:spLocks noGrp="1"/>
          </p:cNvSpPr>
          <p:nvPr>
            <p:ph type="title"/>
          </p:nvPr>
        </p:nvSpPr>
        <p:spPr>
          <a:xfrm>
            <a:off x="638113" y="1051200"/>
            <a:ext cx="5004000" cy="948047"/>
          </a:xfrm>
        </p:spPr>
        <p:txBody>
          <a:bodyPr/>
          <a:lstStyle>
            <a:lvl1pPr>
              <a:defRPr>
                <a:solidFill>
                  <a:srgbClr val="017BC6"/>
                </a:solidFill>
              </a:defRPr>
            </a:lvl1pPr>
          </a:lstStyle>
          <a:p>
            <a:r>
              <a:rPr lang="nl-NL" dirty="0"/>
              <a:t>Klik om de stijl te bewerken</a:t>
            </a:r>
          </a:p>
        </p:txBody>
      </p:sp>
      <p:sp>
        <p:nvSpPr>
          <p:cNvPr id="23" name="Tijdelijke aanduiding voor dianummer 5"/>
          <p:cNvSpPr txBox="1">
            <a:spLocks/>
          </p:cNvSpPr>
          <p:nvPr userDrawn="1"/>
        </p:nvSpPr>
        <p:spPr>
          <a:xfrm>
            <a:off x="6556863" y="6317044"/>
            <a:ext cx="5005389" cy="322075"/>
          </a:xfrm>
          <a:prstGeom prst="rect">
            <a:avLst/>
          </a:prstGeom>
        </p:spPr>
        <p:txBody>
          <a:bodyPr vert="horz" lIns="0" tIns="0" rIns="0" bIns="0" rtlCol="0" anchor="ctr" anchorCtr="0"/>
          <a:lstStyle>
            <a:defPPr>
              <a:defRPr lang="nl-NL"/>
            </a:defPPr>
            <a:lvl1pPr marL="0" algn="r" defTabSz="914400" rtl="0" eaLnBrk="1" latinLnBrk="0" hangingPunct="1">
              <a:defRPr sz="8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0A0A6AF-03C5-477E-939A-E28F7E7F05EA}" type="slidenum">
              <a:rPr lang="nl-NL" smtClean="0">
                <a:solidFill>
                  <a:srgbClr val="FFFFFF"/>
                </a:solidFill>
              </a:rPr>
              <a:pPr/>
              <a:t>‹nr.›</a:t>
            </a:fld>
            <a:endParaRPr lang="nl-NL" dirty="0">
              <a:solidFill>
                <a:srgbClr val="FFFFFF"/>
              </a:solidFill>
            </a:endParaRPr>
          </a:p>
        </p:txBody>
      </p:sp>
      <p:sp>
        <p:nvSpPr>
          <p:cNvPr id="12"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947156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617502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737800"/>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377123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737800"/>
                </a:solidFill>
              </a:defRPr>
            </a:lvl1pPr>
          </a:lstStyle>
          <a:p>
            <a:r>
              <a:rPr lang="nl-NL" dirty="0"/>
              <a:t>Klik om de stijl te bewerken</a:t>
            </a:r>
          </a:p>
        </p:txBody>
      </p:sp>
      <p:sp>
        <p:nvSpPr>
          <p:cNvPr id="4" name="Ondertitel 2"/>
          <p:cNvSpPr>
            <a:spLocks noGrp="1"/>
          </p:cNvSpPr>
          <p:nvPr>
            <p:ph type="subTitle" idx="1"/>
          </p:nvPr>
        </p:nvSpPr>
        <p:spPr>
          <a:xfrm>
            <a:off x="635000" y="5077314"/>
            <a:ext cx="4994057" cy="1144099"/>
          </a:xfrm>
        </p:spPr>
        <p:txBody>
          <a:bodyPr lIns="0" tIns="0" rIns="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8" name="Tijdelijke aanduiding voor dianummer 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5887662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rgbClr val="737800"/>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599234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5" name="Tijdelijke aanduiding voor dianummer 14"/>
          <p:cNvSpPr>
            <a:spLocks noGrp="1"/>
          </p:cNvSpPr>
          <p:nvPr>
            <p:ph type="sldNum" sz="quarter" idx="13"/>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7579314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5" name="Tijdelijke aanduiding voor dianummer 14"/>
          <p:cNvSpPr>
            <a:spLocks noGrp="1"/>
          </p:cNvSpPr>
          <p:nvPr>
            <p:ph type="sldNum" sz="quarter" idx="25"/>
          </p:nvPr>
        </p:nvSpPr>
        <p:spPr>
          <a:xfrm>
            <a:off x="6553199" y="632936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7"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068142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312336"/>
            <a:ext cx="5005389" cy="322075"/>
          </a:xfrm>
          <a:prstGeom prst="rect">
            <a:avLst/>
          </a:prstGeom>
        </p:spPr>
        <p:txBody>
          <a:bodyPr vert="horz" lIns="0" tIns="0" rIns="0" bIns="0" rtlCol="0" anchor="ctr"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8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8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Titel 5"/>
          <p:cNvSpPr>
            <a:spLocks noGrp="1"/>
          </p:cNvSpPr>
          <p:nvPr>
            <p:ph type="title"/>
          </p:nvPr>
        </p:nvSpPr>
        <p:spPr>
          <a:xfrm>
            <a:off x="638113" y="1051200"/>
            <a:ext cx="5004000" cy="948047"/>
          </a:xfrm>
        </p:spPr>
        <p:txBody>
          <a:bodyPr/>
          <a:lstStyle>
            <a:lvl1pPr>
              <a:defRPr>
                <a:solidFill>
                  <a:srgbClr val="737800"/>
                </a:solidFill>
              </a:defRPr>
            </a:lvl1pPr>
          </a:lstStyle>
          <a:p>
            <a:r>
              <a:rPr lang="nl-NL" dirty="0"/>
              <a:t>Klik om de stijl te bewerken</a:t>
            </a:r>
          </a:p>
        </p:txBody>
      </p:sp>
      <p:sp>
        <p:nvSpPr>
          <p:cNvPr id="9"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18359865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Pr>
        <a:solidFill>
          <a:srgbClr val="737800"/>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dirty="0"/>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48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90346406"/>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0"/>
            <a:ext cx="5004594" cy="2333413"/>
          </a:xfrm>
        </p:spPr>
        <p:txBody>
          <a:bodyPr anchor="t" anchorCtr="0"/>
          <a:lstStyle>
            <a:lvl1pPr>
              <a:defRPr>
                <a:solidFill>
                  <a:srgbClr val="737800"/>
                </a:solidFill>
              </a:defRPr>
            </a:lvl1pPr>
          </a:lstStyle>
          <a:p>
            <a:r>
              <a:rPr lang="nl-NL" dirty="0"/>
              <a:t>Klik om de stijl te bewerken</a:t>
            </a:r>
          </a:p>
        </p:txBody>
      </p:sp>
      <p:sp>
        <p:nvSpPr>
          <p:cNvPr id="11" name="Tijdelijke aanduiding voor dianummer 10"/>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83346205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Pr>
        <a:solidFill>
          <a:srgbClr val="737800"/>
        </a:solidFill>
        <a:effectLst/>
      </p:bgPr>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lvl1pPr>
              <a:defRPr>
                <a:solidFill>
                  <a:schemeClr val="tx2"/>
                </a:solidFill>
              </a:defRPr>
            </a:lvl1pPr>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612000" tIns="1152000">
            <a:noAutofit/>
          </a:bodyPr>
          <a:lstStyle>
            <a:lvl1pPr>
              <a:tabLst>
                <a:tab pos="1619250" algn="l"/>
              </a:tabLst>
              <a:defRPr>
                <a:solidFill>
                  <a:schemeClr val="bg1"/>
                </a:solidFill>
              </a:defRPr>
            </a:lvl1pPr>
          </a:lstStyle>
          <a:p>
            <a:r>
              <a:rPr lang="nl-NL" dirty="0"/>
              <a:t>Klik op het pictogram als u een afbeelding wilt toevoegen</a:t>
            </a:r>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56801614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inhoud 5"/>
          <p:cNvSpPr>
            <a:spLocks noGrp="1"/>
          </p:cNvSpPr>
          <p:nvPr>
            <p:ph sz="quarter" idx="4" hasCustomPrompt="1"/>
          </p:nvPr>
        </p:nvSpPr>
        <p:spPr>
          <a:xfrm>
            <a:off x="6553200" y="2656246"/>
            <a:ext cx="5005388" cy="3293552"/>
          </a:xfrm>
          <a:noFill/>
        </p:spPr>
        <p:txBody>
          <a:bodyPr lIns="0" tIns="0" rIns="0" bIns="0"/>
          <a:lstStyle>
            <a:lvl1pPr>
              <a:buClr>
                <a:srgbClr val="017BC6"/>
              </a:buClr>
              <a:defRPr/>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7" name="Titel 1"/>
          <p:cNvSpPr>
            <a:spLocks noGrp="1"/>
          </p:cNvSpPr>
          <p:nvPr>
            <p:ph type="title"/>
          </p:nvPr>
        </p:nvSpPr>
        <p:spPr>
          <a:xfrm>
            <a:off x="635000" y="1052513"/>
            <a:ext cx="10923588" cy="949823"/>
          </a:xfrm>
        </p:spPr>
        <p:txBody>
          <a:bodyPr/>
          <a:lstStyle>
            <a:lvl1pPr>
              <a:defRPr>
                <a:solidFill>
                  <a:srgbClr val="017BC6"/>
                </a:solidFill>
              </a:defRPr>
            </a:lvl1pPr>
          </a:lstStyle>
          <a:p>
            <a:r>
              <a:rPr lang="nl-NL" dirty="0"/>
              <a:t>Klik om de stijl te bewerken</a:t>
            </a:r>
          </a:p>
        </p:txBody>
      </p:sp>
      <p:sp>
        <p:nvSpPr>
          <p:cNvPr id="9" name="Tijdelijke aanduiding voor voettekst 4"/>
          <p:cNvSpPr txBox="1">
            <a:spLocks/>
          </p:cNvSpPr>
          <p:nvPr userDrawn="1"/>
        </p:nvSpPr>
        <p:spPr>
          <a:xfrm>
            <a:off x="637264" y="6320961"/>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1" spcCol="468000"/>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ianummer 9"/>
          <p:cNvSpPr>
            <a:spLocks noGrp="1"/>
          </p:cNvSpPr>
          <p:nvPr>
            <p:ph type="sldNum" sz="quarter" idx="17"/>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23417921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Pr>
        <a:solidFill>
          <a:srgbClr val="737800"/>
        </a:solidFill>
        <a:effectLst/>
      </p:bgPr>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rgbClr val="737800"/>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71213026"/>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dirty="0"/>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a:xfrm>
            <a:off x="6553199" y="6325647"/>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500711029"/>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612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26078836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rgbClr val="737800"/>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85230276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a:solidFill>
                  <a:srgbClr val="737800"/>
                </a:solidFill>
              </a:defRPr>
            </a:lvl1pPr>
          </a:lstStyle>
          <a:p>
            <a:r>
              <a:rPr lang="nl-NL" dirty="0"/>
              <a:t>Klik om de stijl te bewerken</a:t>
            </a:r>
          </a:p>
        </p:txBody>
      </p:sp>
      <p:sp>
        <p:nvSpPr>
          <p:cNvPr id="9" name="Tijdelijke aanduiding voor inhoud 8"/>
          <p:cNvSpPr>
            <a:spLocks noGrp="1"/>
          </p:cNvSpPr>
          <p:nvPr>
            <p:ph sz="quarter" idx="15" hasCustomPrompt="1"/>
          </p:nvPr>
        </p:nvSpPr>
        <p:spPr>
          <a:xfrm>
            <a:off x="635001" y="2276475"/>
            <a:ext cx="6675910" cy="3944938"/>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7" name="Tijdelijke aanduiding voor inhoud 8"/>
          <p:cNvSpPr>
            <a:spLocks noGrp="1"/>
          </p:cNvSpPr>
          <p:nvPr>
            <p:ph sz="quarter" idx="19" hasCustomPrompt="1"/>
          </p:nvPr>
        </p:nvSpPr>
        <p:spPr>
          <a:xfrm>
            <a:off x="7952401" y="2276475"/>
            <a:ext cx="3608169" cy="3944938"/>
          </a:xfrm>
        </p:spPr>
        <p:txBody>
          <a:bodyPr/>
          <a:lstStyle>
            <a:lvl1pPr>
              <a:buClr>
                <a:srgbClr val="737800"/>
              </a:buClr>
              <a:defRPr sz="2000"/>
            </a:lvl1pPr>
            <a:lvl2pPr>
              <a:buClr>
                <a:srgbClr val="737800"/>
              </a:buClr>
              <a:defRPr sz="1800"/>
            </a:lvl2pPr>
            <a:lvl3pPr>
              <a:buClr>
                <a:srgbClr val="737800"/>
              </a:buClr>
              <a:defRPr sz="1800"/>
            </a:lvl3pPr>
            <a:lvl4pPr>
              <a:buClr>
                <a:srgbClr val="737800"/>
              </a:buClr>
              <a:defRPr sz="1800"/>
            </a:lvl4pPr>
            <a:lvl5pPr>
              <a:buClr>
                <a:srgbClr val="737800"/>
              </a:buClr>
              <a:defRPr>
                <a:solidFill>
                  <a:srgbClr val="737800"/>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182847441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9" hasCustomPrompt="1"/>
          </p:nvPr>
        </p:nvSpPr>
        <p:spPr>
          <a:xfrm>
            <a:off x="635000" y="1066799"/>
            <a:ext cx="5003800" cy="5154613"/>
          </a:xfrm>
        </p:spPr>
        <p:txBody>
          <a:bodyPr/>
          <a:lstStyle>
            <a:lvl1pPr>
              <a:buClr>
                <a:srgbClr val="737800"/>
              </a:buClr>
              <a:defRPr/>
            </a:lvl1pPr>
            <a:lvl2pPr>
              <a:buClr>
                <a:srgbClr val="737800"/>
              </a:buClr>
              <a:defRPr/>
            </a:lvl2pPr>
            <a:lvl3pPr>
              <a:buClr>
                <a:srgbClr val="737800"/>
              </a:buClr>
              <a:defRPr/>
            </a:lvl3pPr>
            <a:lvl4pPr>
              <a:buClr>
                <a:srgbClr val="737800"/>
              </a:buClr>
              <a:defRPr/>
            </a:lvl4pPr>
            <a:lvl5pPr>
              <a:buClr>
                <a:srgbClr val="737800"/>
              </a:buClr>
              <a:defRPr>
                <a:solidFill>
                  <a:srgbClr val="737800"/>
                </a:solidFill>
              </a:defRPr>
            </a:lvl5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4"/>
          <p:cNvSpPr>
            <a:spLocks noGrp="1"/>
          </p:cNvSpPr>
          <p:nvPr>
            <p:ph type="sldNum" sz="quarter" idx="25"/>
          </p:nvPr>
        </p:nvSpPr>
        <p:spPr>
          <a:xfrm>
            <a:off x="6553199" y="6323013"/>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5" name="Titel 5"/>
          <p:cNvSpPr txBox="1">
            <a:spLocks/>
          </p:cNvSpPr>
          <p:nvPr userDrawn="1"/>
        </p:nvSpPr>
        <p:spPr>
          <a:xfrm>
            <a:off x="6553200" y="1051200"/>
            <a:ext cx="5004000" cy="948047"/>
          </a:xfrm>
          <a:prstGeom prst="rect">
            <a:avLst/>
          </a:prstGeom>
        </p:spPr>
        <p:txBody>
          <a:bodyPr vert="horz" lIns="0" tIns="0" rIns="0" bIns="0" rtlCol="0" anchor="t" anchorCtr="0">
            <a:normAutofit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dirty="0">
                <a:solidFill>
                  <a:schemeClr val="bg1"/>
                </a:solidFill>
              </a:rPr>
              <a:t>Klik om de stijl te bewerken</a:t>
            </a:r>
          </a:p>
        </p:txBody>
      </p:sp>
      <p:sp>
        <p:nvSpPr>
          <p:cNvPr id="11"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5217607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092740" y="3846022"/>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092740" y="4639509"/>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092740" y="5405528"/>
            <a:ext cx="4680000"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480768"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480768"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480768"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2"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Tree>
    <p:extLst>
      <p:ext uri="{BB962C8B-B14F-4D97-AF65-F5344CB8AC3E}">
        <p14:creationId xmlns:p14="http://schemas.microsoft.com/office/powerpoint/2010/main" val="36562192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rgbClr val="73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rgbClr val="737800"/>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a:xfrm>
            <a:off x="6553199" y="6325647"/>
            <a:ext cx="5005389" cy="322075"/>
          </a:xfrm>
        </p:spPr>
        <p:txBody>
          <a:bodyPr anchor="ctr" anchorCtr="0"/>
          <a:lstStyle/>
          <a:p>
            <a:fld id="{10A0A6AF-03C5-477E-939A-E28F7E7F05EA}" type="slidenum">
              <a:rPr lang="nl-NL" smtClean="0"/>
              <a:pPr/>
              <a:t>‹nr.›</a:t>
            </a:fld>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5"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65117945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rgbClr val="737800"/>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a:xfrm>
            <a:off x="6553199" y="6325647"/>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85915221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image" Target="../media/image1.png"/><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theme" Target="../theme/theme3.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image" Target="../media/image1.png"/><Relationship Id="rId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theme" Target="../theme/theme4.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image" Target="../media/image1.png"/><Relationship Id="rId8" Type="http://schemas.openxmlformats.org/officeDocument/2006/relationships/slideLayout" Target="../slideLayouts/slideLayout10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21" Type="http://schemas.openxmlformats.org/officeDocument/2006/relationships/slideLayout" Target="../slideLayouts/slideLayout153.xml"/><Relationship Id="rId34" Type="http://schemas.openxmlformats.org/officeDocument/2006/relationships/slideLayout" Target="../slideLayouts/slideLayout166.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image" Target="../media/image1.png"/><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37" Type="http://schemas.openxmlformats.org/officeDocument/2006/relationships/theme" Target="../theme/theme5.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8" Type="http://schemas.openxmlformats.org/officeDocument/2006/relationships/slideLayout" Target="../slideLayouts/slideLayout140.xml"/><Relationship Id="rId3"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858" r:id="rId1"/>
    <p:sldLayoutId id="2147484450" r:id="rId2"/>
    <p:sldLayoutId id="2147483856" r:id="rId3"/>
    <p:sldLayoutId id="2147483862" r:id="rId4"/>
    <p:sldLayoutId id="2147483863" r:id="rId5"/>
    <p:sldLayoutId id="2147484453" r:id="rId6"/>
    <p:sldLayoutId id="2147484451" r:id="rId7"/>
    <p:sldLayoutId id="2147484452" r:id="rId8"/>
    <p:sldLayoutId id="2147483865" r:id="rId9"/>
    <p:sldLayoutId id="2147484449" r:id="rId10"/>
    <p:sldLayoutId id="2147483866" r:id="rId11"/>
    <p:sldLayoutId id="2147484448" r:id="rId12"/>
    <p:sldLayoutId id="2147483868" r:id="rId13"/>
    <p:sldLayoutId id="2147483869" r:id="rId14"/>
    <p:sldLayoutId id="2147483870" r:id="rId15"/>
    <p:sldLayoutId id="2147483871" r:id="rId16"/>
    <p:sldLayoutId id="2147483872" r:id="rId17"/>
    <p:sldLayoutId id="2147483873" r:id="rId18"/>
    <p:sldLayoutId id="2147483874" r:id="rId19"/>
    <p:sldLayoutId id="2147483876" r:id="rId20"/>
    <p:sldLayoutId id="2147483879" r:id="rId21"/>
    <p:sldLayoutId id="2147483880" r:id="rId22"/>
    <p:sldLayoutId id="2147483881" r:id="rId23"/>
    <p:sldLayoutId id="2147483882" r:id="rId24"/>
    <p:sldLayoutId id="2147483883" r:id="rId25"/>
    <p:sldLayoutId id="2147483884" r:id="rId26"/>
    <p:sldLayoutId id="2147483885" r:id="rId27"/>
    <p:sldLayoutId id="2147483886" r:id="rId28"/>
    <p:sldLayoutId id="2147483888" r:id="rId29"/>
    <p:sldLayoutId id="2147483889" r:id="rId30"/>
    <p:sldLayoutId id="2147483890" r:id="rId31"/>
    <p:sldLayoutId id="2147483891" r:id="rId32"/>
    <p:sldLayoutId id="2147483892" r:id="rId33"/>
  </p:sldLayoutIdLst>
  <p:hf hdr="0"/>
  <p:txStyles>
    <p:title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017BC6"/>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017BC6"/>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017BC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017BC6"/>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rgbClr val="017BC6"/>
          </a:solidFill>
          <a:latin typeface="+mn-lt"/>
          <a:ea typeface="+mn-ea"/>
          <a:cs typeface="+mn-cs"/>
        </a:defRPr>
      </a:lvl5pPr>
      <a:lvl6pPr marL="1890000" indent="-316800" algn="l" defTabSz="914400" rtl="0" eaLnBrk="1" latinLnBrk="0" hangingPunct="1">
        <a:lnSpc>
          <a:spcPct val="90000"/>
        </a:lnSpc>
        <a:spcBef>
          <a:spcPts val="600"/>
        </a:spcBef>
        <a:buClr>
          <a:srgbClr val="017BC6"/>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rgbClr val="017BC6"/>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217038990"/>
      </p:ext>
    </p:extLst>
  </p:cSld>
  <p:clrMap bg1="lt1" tx1="dk1" bg2="lt2" tx2="dk2" accent1="accent1" accent2="accent2" accent3="accent3" accent4="accent4" accent5="accent5" accent6="accent6" hlink="hlink" folHlink="folHlink"/>
  <p:sldLayoutIdLst>
    <p:sldLayoutId id="2147484455" r:id="rId1"/>
    <p:sldLayoutId id="2147484457" r:id="rId2"/>
    <p:sldLayoutId id="2147484456" r:id="rId3"/>
    <p:sldLayoutId id="2147484458" r:id="rId4"/>
    <p:sldLayoutId id="2147484459" r:id="rId5"/>
    <p:sldLayoutId id="2147484460" r:id="rId6"/>
    <p:sldLayoutId id="2147484461" r:id="rId7"/>
    <p:sldLayoutId id="2147484462" r:id="rId8"/>
    <p:sldLayoutId id="2147484463" r:id="rId9"/>
    <p:sldLayoutId id="2147484464" r:id="rId10"/>
    <p:sldLayoutId id="2147484465" r:id="rId11"/>
    <p:sldLayoutId id="2147484466" r:id="rId12"/>
    <p:sldLayoutId id="2147484467" r:id="rId13"/>
    <p:sldLayoutId id="2147484468" r:id="rId14"/>
    <p:sldLayoutId id="2147484469" r:id="rId15"/>
    <p:sldLayoutId id="2147484470" r:id="rId16"/>
    <p:sldLayoutId id="2147484471" r:id="rId17"/>
    <p:sldLayoutId id="2147484472" r:id="rId18"/>
    <p:sldLayoutId id="2147484473" r:id="rId19"/>
    <p:sldLayoutId id="2147484474" r:id="rId20"/>
    <p:sldLayoutId id="2147484475" r:id="rId21"/>
    <p:sldLayoutId id="2147484476" r:id="rId22"/>
    <p:sldLayoutId id="2147484477" r:id="rId23"/>
    <p:sldLayoutId id="2147484478" r:id="rId24"/>
    <p:sldLayoutId id="2147484479" r:id="rId25"/>
    <p:sldLayoutId id="2147484480" r:id="rId26"/>
    <p:sldLayoutId id="2147484481" r:id="rId27"/>
    <p:sldLayoutId id="2147484482" r:id="rId28"/>
    <p:sldLayoutId id="2147484483" r:id="rId29"/>
    <p:sldLayoutId id="2147484484" r:id="rId30"/>
    <p:sldLayoutId id="2147484485" r:id="rId31"/>
    <p:sldLayoutId id="2147484486" r:id="rId32"/>
    <p:sldLayoutId id="2147484487" r:id="rId33"/>
  </p:sldLayoutIdLst>
  <p:hf hdr="0"/>
  <p:txStyles>
    <p:titleStyle>
      <a:lvl1pPr algn="l" defTabSz="914400" rtl="0" eaLnBrk="1" latinLnBrk="0" hangingPunct="1">
        <a:lnSpc>
          <a:spcPct val="90000"/>
        </a:lnSpc>
        <a:spcBef>
          <a:spcPct val="0"/>
        </a:spcBef>
        <a:buNone/>
        <a:defRPr sz="3600" b="0" kern="1200" baseline="0">
          <a:solidFill>
            <a:srgbClr val="DD6803"/>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DD6803"/>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DD6803"/>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DD6803"/>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DD6803"/>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DD6803"/>
        </a:buClr>
        <a:buFont typeface="Verdana" panose="020B0604030504040204" pitchFamily="34" charset="0"/>
        <a:buChar char="–"/>
        <a:defRPr sz="1600" kern="1200">
          <a:solidFill>
            <a:srgbClr val="DD6803"/>
          </a:solidFill>
          <a:latin typeface="+mn-lt"/>
          <a:ea typeface="+mn-ea"/>
          <a:cs typeface="+mn-cs"/>
        </a:defRPr>
      </a:lvl5pPr>
      <a:lvl6pPr marL="1890000" indent="-316800" algn="l" defTabSz="914400" rtl="0" eaLnBrk="1" latinLnBrk="0" hangingPunct="1">
        <a:lnSpc>
          <a:spcPct val="90000"/>
        </a:lnSpc>
        <a:spcBef>
          <a:spcPts val="600"/>
        </a:spcBef>
        <a:buClr>
          <a:srgbClr val="DD6803"/>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DD6803"/>
        </a:buClr>
        <a:buSzPct val="25000"/>
        <a:buFont typeface="Verdana" panose="020B0604030504040204" pitchFamily="34" charset="0"/>
        <a:buChar char=" "/>
        <a:defRPr sz="1200" b="1" i="0" kern="1200">
          <a:solidFill>
            <a:srgbClr val="DD6803"/>
          </a:solidFill>
          <a:latin typeface="+mn-lt"/>
          <a:ea typeface="+mn-ea"/>
          <a:cs typeface="+mn-cs"/>
        </a:defRPr>
      </a:lvl7pPr>
      <a:lvl8pPr marL="72000" indent="-72000" algn="l" defTabSz="914400" rtl="0" eaLnBrk="1" latinLnBrk="0" hangingPunct="1">
        <a:lnSpc>
          <a:spcPct val="90000"/>
        </a:lnSpc>
        <a:spcBef>
          <a:spcPts val="600"/>
        </a:spcBef>
        <a:buClr>
          <a:srgbClr val="DD6803"/>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DD6803"/>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31728393"/>
      </p:ext>
    </p:extLst>
  </p:cSld>
  <p:clrMap bg1="lt1" tx1="dk1" bg2="lt2" tx2="dk2" accent1="accent1" accent2="accent2" accent3="accent3" accent4="accent4" accent5="accent5" accent6="accent6" hlink="hlink" folHlink="folHlink"/>
  <p:sldLayoutIdLst>
    <p:sldLayoutId id="2147484489" r:id="rId1"/>
    <p:sldLayoutId id="2147484491" r:id="rId2"/>
    <p:sldLayoutId id="2147484490"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 id="2147484500" r:id="rId12"/>
    <p:sldLayoutId id="2147484501" r:id="rId13"/>
    <p:sldLayoutId id="2147484502" r:id="rId14"/>
    <p:sldLayoutId id="2147484503" r:id="rId15"/>
    <p:sldLayoutId id="2147484504" r:id="rId16"/>
    <p:sldLayoutId id="2147484505" r:id="rId17"/>
    <p:sldLayoutId id="2147484506" r:id="rId18"/>
    <p:sldLayoutId id="2147484507" r:id="rId19"/>
    <p:sldLayoutId id="2147484508" r:id="rId20"/>
    <p:sldLayoutId id="2147484509" r:id="rId21"/>
    <p:sldLayoutId id="2147484510" r:id="rId22"/>
    <p:sldLayoutId id="2147484511" r:id="rId23"/>
    <p:sldLayoutId id="2147484512" r:id="rId24"/>
    <p:sldLayoutId id="2147484513" r:id="rId25"/>
    <p:sldLayoutId id="2147484514" r:id="rId26"/>
    <p:sldLayoutId id="2147484515" r:id="rId27"/>
    <p:sldLayoutId id="2147484516" r:id="rId28"/>
    <p:sldLayoutId id="2147484517" r:id="rId29"/>
    <p:sldLayoutId id="2147484518" r:id="rId30"/>
    <p:sldLayoutId id="2147484519" r:id="rId31"/>
    <p:sldLayoutId id="2147484520" r:id="rId32"/>
    <p:sldLayoutId id="2147484521" r:id="rId33"/>
  </p:sldLayoutIdLst>
  <p:hf hdr="0"/>
  <p:txStyles>
    <p:titleStyle>
      <a:lvl1pPr algn="l" defTabSz="914400" rtl="0" eaLnBrk="1" latinLnBrk="0" hangingPunct="1">
        <a:lnSpc>
          <a:spcPct val="90000"/>
        </a:lnSpc>
        <a:spcBef>
          <a:spcPct val="0"/>
        </a:spcBef>
        <a:buNone/>
        <a:defRPr sz="3600" b="0" kern="1200" baseline="0">
          <a:solidFill>
            <a:srgbClr val="737800"/>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737800"/>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737800"/>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737800"/>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737800"/>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737800"/>
        </a:buClr>
        <a:buFont typeface="Verdana" panose="020B0604030504040204" pitchFamily="34" charset="0"/>
        <a:buChar char="–"/>
        <a:defRPr sz="1600" kern="1200">
          <a:solidFill>
            <a:srgbClr val="737800"/>
          </a:solidFill>
          <a:latin typeface="+mn-lt"/>
          <a:ea typeface="+mn-ea"/>
          <a:cs typeface="+mn-cs"/>
        </a:defRPr>
      </a:lvl5pPr>
      <a:lvl6pPr marL="1890000" indent="-316800" algn="l" defTabSz="914400" rtl="0" eaLnBrk="1" latinLnBrk="0" hangingPunct="1">
        <a:lnSpc>
          <a:spcPct val="90000"/>
        </a:lnSpc>
        <a:spcBef>
          <a:spcPts val="600"/>
        </a:spcBef>
        <a:buClr>
          <a:srgbClr val="737800"/>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737800"/>
        </a:buClr>
        <a:buSzPct val="25000"/>
        <a:buFont typeface="Verdana" panose="020B0604030504040204" pitchFamily="34" charset="0"/>
        <a:buChar char=" "/>
        <a:defRPr sz="1200" b="1" i="0" kern="1200">
          <a:solidFill>
            <a:srgbClr val="737800"/>
          </a:solidFill>
          <a:latin typeface="+mn-lt"/>
          <a:ea typeface="+mn-ea"/>
          <a:cs typeface="+mn-cs"/>
        </a:defRPr>
      </a:lvl7pPr>
      <a:lvl8pPr marL="72000" indent="-72000" algn="l" defTabSz="914400" rtl="0" eaLnBrk="1" latinLnBrk="0" hangingPunct="1">
        <a:lnSpc>
          <a:spcPct val="90000"/>
        </a:lnSpc>
        <a:spcBef>
          <a:spcPts val="600"/>
        </a:spcBef>
        <a:buClr>
          <a:srgbClr val="737800"/>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737800"/>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5"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635276075"/>
      </p:ext>
    </p:extLst>
  </p:cSld>
  <p:clrMap bg1="lt1" tx1="dk1" bg2="lt2" tx2="dk2" accent1="accent1" accent2="accent2" accent3="accent3" accent4="accent4" accent5="accent5" accent6="accent6" hlink="hlink" folHlink="folHlink"/>
  <p:sldLayoutIdLst>
    <p:sldLayoutId id="2147484523" r:id="rId1"/>
    <p:sldLayoutId id="2147484525" r:id="rId2"/>
    <p:sldLayoutId id="2147484524"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 id="2147484534" r:id="rId12"/>
    <p:sldLayoutId id="2147484535" r:id="rId13"/>
    <p:sldLayoutId id="2147484536" r:id="rId14"/>
    <p:sldLayoutId id="2147484537" r:id="rId15"/>
    <p:sldLayoutId id="2147484538" r:id="rId16"/>
    <p:sldLayoutId id="2147484539" r:id="rId17"/>
    <p:sldLayoutId id="2147484540" r:id="rId18"/>
    <p:sldLayoutId id="2147484541" r:id="rId19"/>
    <p:sldLayoutId id="2147484542" r:id="rId20"/>
    <p:sldLayoutId id="2147484543" r:id="rId21"/>
    <p:sldLayoutId id="2147484544" r:id="rId22"/>
    <p:sldLayoutId id="2147484545" r:id="rId23"/>
    <p:sldLayoutId id="2147484546" r:id="rId24"/>
    <p:sldLayoutId id="2147484547" r:id="rId25"/>
    <p:sldLayoutId id="2147484548" r:id="rId26"/>
    <p:sldLayoutId id="2147484549" r:id="rId27"/>
    <p:sldLayoutId id="2147484550" r:id="rId28"/>
    <p:sldLayoutId id="2147484551" r:id="rId29"/>
    <p:sldLayoutId id="2147484552" r:id="rId30"/>
    <p:sldLayoutId id="2147484553" r:id="rId31"/>
    <p:sldLayoutId id="2147484554" r:id="rId32"/>
    <p:sldLayoutId id="2147484555" r:id="rId33"/>
  </p:sldLayoutIdLst>
  <p:hf hdr="0"/>
  <p:txStyles>
    <p:titleStyle>
      <a:lvl1pPr algn="l" defTabSz="914400" rtl="0" eaLnBrk="1" latinLnBrk="0" hangingPunct="1">
        <a:lnSpc>
          <a:spcPct val="90000"/>
        </a:lnSpc>
        <a:spcBef>
          <a:spcPct val="0"/>
        </a:spcBef>
        <a:buNone/>
        <a:defRPr sz="3600" b="0" kern="1200" baseline="0">
          <a:solidFill>
            <a:srgbClr val="AC791D"/>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AC791D"/>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AC791D"/>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AC791D"/>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AC791D"/>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AC791D"/>
        </a:buClr>
        <a:buFont typeface="Verdana" panose="020B0604030504040204" pitchFamily="34" charset="0"/>
        <a:buChar char="–"/>
        <a:defRPr sz="1600" kern="1200">
          <a:solidFill>
            <a:srgbClr val="AC791D"/>
          </a:solidFill>
          <a:latin typeface="+mn-lt"/>
          <a:ea typeface="+mn-ea"/>
          <a:cs typeface="+mn-cs"/>
        </a:defRPr>
      </a:lvl5pPr>
      <a:lvl6pPr marL="1890000" indent="-316800" algn="l" defTabSz="914400" rtl="0" eaLnBrk="1" latinLnBrk="0" hangingPunct="1">
        <a:lnSpc>
          <a:spcPct val="90000"/>
        </a:lnSpc>
        <a:spcBef>
          <a:spcPts val="600"/>
        </a:spcBef>
        <a:buClr>
          <a:srgbClr val="AC791D"/>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AC791D"/>
        </a:buClr>
        <a:buSzPct val="25000"/>
        <a:buFont typeface="Verdana" panose="020B0604030504040204" pitchFamily="34" charset="0"/>
        <a:buChar char=" "/>
        <a:defRPr sz="1200" b="1" i="0" kern="1200">
          <a:solidFill>
            <a:srgbClr val="AC791D"/>
          </a:solidFill>
          <a:latin typeface="+mn-lt"/>
          <a:ea typeface="+mn-ea"/>
          <a:cs typeface="+mn-cs"/>
        </a:defRPr>
      </a:lvl7pPr>
      <a:lvl8pPr marL="72000" indent="-72000" algn="l" defTabSz="914400" rtl="0" eaLnBrk="1" latinLnBrk="0" hangingPunct="1">
        <a:lnSpc>
          <a:spcPct val="90000"/>
        </a:lnSpc>
        <a:spcBef>
          <a:spcPts val="600"/>
        </a:spcBef>
        <a:buClr>
          <a:srgbClr val="AC791D"/>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AC791D"/>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05395940"/>
      </p:ext>
    </p:extLst>
  </p:cSld>
  <p:clrMap bg1="lt1" tx1="dk1" bg2="lt2" tx2="dk2" accent1="accent1" accent2="accent2" accent3="accent3" accent4="accent4" accent5="accent5" accent6="accent6" hlink="hlink" folHlink="folHlink"/>
  <p:sldLayoutIdLst>
    <p:sldLayoutId id="2147484557" r:id="rId1"/>
    <p:sldLayoutId id="2147484559" r:id="rId2"/>
    <p:sldLayoutId id="2147484558" r:id="rId3"/>
    <p:sldLayoutId id="2147484560" r:id="rId4"/>
    <p:sldLayoutId id="2147484561" r:id="rId5"/>
    <p:sldLayoutId id="2147484562" r:id="rId6"/>
    <p:sldLayoutId id="2147484563" r:id="rId7"/>
    <p:sldLayoutId id="2147484564" r:id="rId8"/>
    <p:sldLayoutId id="2147484565" r:id="rId9"/>
    <p:sldLayoutId id="2147484566" r:id="rId10"/>
    <p:sldLayoutId id="2147484567" r:id="rId11"/>
    <p:sldLayoutId id="2147484568" r:id="rId12"/>
    <p:sldLayoutId id="2147484569" r:id="rId13"/>
    <p:sldLayoutId id="2147484570" r:id="rId14"/>
    <p:sldLayoutId id="2147484571" r:id="rId15"/>
    <p:sldLayoutId id="2147484572" r:id="rId16"/>
    <p:sldLayoutId id="2147484573" r:id="rId17"/>
    <p:sldLayoutId id="2147484574" r:id="rId18"/>
    <p:sldLayoutId id="2147484575" r:id="rId19"/>
    <p:sldLayoutId id="2147484576" r:id="rId20"/>
    <p:sldLayoutId id="2147484577" r:id="rId21"/>
    <p:sldLayoutId id="2147484578" r:id="rId22"/>
    <p:sldLayoutId id="2147484579" r:id="rId23"/>
    <p:sldLayoutId id="2147484580" r:id="rId24"/>
    <p:sldLayoutId id="2147484581" r:id="rId25"/>
    <p:sldLayoutId id="2147484582" r:id="rId26"/>
    <p:sldLayoutId id="2147484583" r:id="rId27"/>
    <p:sldLayoutId id="2147484584" r:id="rId28"/>
    <p:sldLayoutId id="2147484585" r:id="rId29"/>
    <p:sldLayoutId id="2147484586" r:id="rId30"/>
    <p:sldLayoutId id="2147484587" r:id="rId31"/>
    <p:sldLayoutId id="2147484588" r:id="rId32"/>
    <p:sldLayoutId id="2147484589" r:id="rId33"/>
    <p:sldLayoutId id="2147484593" r:id="rId34"/>
    <p:sldLayoutId id="2147484594" r:id="rId35"/>
    <p:sldLayoutId id="2147484596" r:id="rId36"/>
  </p:sldLayoutIdLst>
  <p:hf hdr="0"/>
  <p:txStyles>
    <p:title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EFA724"/>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EFA724"/>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EFA724"/>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a:solidFill>
            <a:srgbClr val="EFA724"/>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a:solidFill>
            <a:srgbClr val="EFA724"/>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rgbClr val="EFA724"/>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3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6.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59.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46.xml"/><Relationship Id="rId4" Type="http://schemas.openxmlformats.org/officeDocument/2006/relationships/image" Target="file:///H:\Mijn%20documenten\Presentatie%20inlichtingbijeenkomst\20231121%20HNS%20Boekenmagazijn%20Buitenruimte%20DO_Pagina_05.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146.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3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4.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4.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4.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3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5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7.png"/><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4.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3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66.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6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4.xml"/></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6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4.xml"/></Relationships>
</file>

<file path=ppt/slides/_rels/slide35.xml.rels><?xml version="1.0" encoding="UTF-8" standalone="yes"?>
<Relationships xmlns="http://schemas.openxmlformats.org/package/2006/relationships"><Relationship Id="rId3" Type="http://schemas.openxmlformats.org/officeDocument/2006/relationships/hyperlink" Target="mailto:Thom.Bruijn@Rijksoverheid.nl" TargetMode="External"/><Relationship Id="rId2" Type="http://schemas.openxmlformats.org/officeDocument/2006/relationships/hyperlink" Target="http://www.tenderned.nl/" TargetMode="External"/><Relationship Id="rId1" Type="http://schemas.openxmlformats.org/officeDocument/2006/relationships/slideLayout" Target="../slideLayouts/slideLayout164.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39.xm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67.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4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37.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46.xml"/><Relationship Id="rId4" Type="http://schemas.openxmlformats.org/officeDocument/2006/relationships/image" Target="file:///H:\Mijn%20documenten\KB\Locatie3.P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146.xml"/><Relationship Id="rId4" Type="http://schemas.openxmlformats.org/officeDocument/2006/relationships/image" Target="file:///H:\Mijn%20documenten\KB\Locatie5.P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289040" y="2270079"/>
            <a:ext cx="5902960" cy="1804557"/>
          </a:xfrm>
        </p:spPr>
        <p:txBody>
          <a:bodyPr>
            <a:normAutofit/>
          </a:bodyPr>
          <a:lstStyle/>
          <a:p>
            <a:r>
              <a:rPr lang="nl-NL" dirty="0"/>
              <a:t>Inlichtingenbijeenkomst</a:t>
            </a:r>
          </a:p>
        </p:txBody>
      </p:sp>
      <p:sp>
        <p:nvSpPr>
          <p:cNvPr id="5" name="Ondertitel 4"/>
          <p:cNvSpPr>
            <a:spLocks noGrp="1"/>
          </p:cNvSpPr>
          <p:nvPr>
            <p:ph type="subTitle" idx="1"/>
          </p:nvPr>
        </p:nvSpPr>
        <p:spPr>
          <a:xfrm>
            <a:off x="6192520" y="4713064"/>
            <a:ext cx="6096000" cy="688528"/>
          </a:xfrm>
        </p:spPr>
        <p:txBody>
          <a:bodyPr>
            <a:normAutofit lnSpcReduction="10000"/>
          </a:bodyPr>
          <a:lstStyle/>
          <a:p>
            <a:r>
              <a:rPr lang="nl-NL" b="0" dirty="0">
                <a:solidFill>
                  <a:schemeClr val="bg1"/>
                </a:solidFill>
              </a:rPr>
              <a:t>25248 | Uitvoeringsbegeleiding nieuwbouw boekenmagazijn van de Koninklijke Bibliotheek te Midden-Delfland</a:t>
            </a:r>
            <a:endParaRPr lang="nl-NL" sz="1750" b="0" dirty="0">
              <a:solidFill>
                <a:schemeClr val="bg1"/>
              </a:solidFill>
            </a:endParaRPr>
          </a:p>
        </p:txBody>
      </p:sp>
      <p:sp>
        <p:nvSpPr>
          <p:cNvPr id="6" name="Tijdelijke aanduiding voor tekst 5"/>
          <p:cNvSpPr>
            <a:spLocks noGrp="1"/>
          </p:cNvSpPr>
          <p:nvPr>
            <p:ph type="body" sz="quarter" idx="23"/>
          </p:nvPr>
        </p:nvSpPr>
        <p:spPr>
          <a:xfrm>
            <a:off x="6289040" y="6040020"/>
            <a:ext cx="5004000" cy="389360"/>
          </a:xfrm>
        </p:spPr>
        <p:txBody>
          <a:bodyPr/>
          <a:lstStyle/>
          <a:p>
            <a:r>
              <a:rPr lang="nl-NL" dirty="0">
                <a:solidFill>
                  <a:schemeClr val="bg1"/>
                </a:solidFill>
              </a:rPr>
              <a:t>18 juli 2024</a:t>
            </a:r>
          </a:p>
        </p:txBody>
      </p:sp>
      <p:sp>
        <p:nvSpPr>
          <p:cNvPr id="3" name="Tijdelijke aanduiding voor afbeelding 2">
            <a:extLst>
              <a:ext uri="{FF2B5EF4-FFF2-40B4-BE49-F238E27FC236}">
                <a16:creationId xmlns:a16="http://schemas.microsoft.com/office/drawing/2014/main" id="{4B247285-258F-A9A8-5A9E-AA8D1386F7D4}"/>
              </a:ext>
            </a:extLst>
          </p:cNvPr>
          <p:cNvSpPr>
            <a:spLocks noGrp="1"/>
          </p:cNvSpPr>
          <p:nvPr>
            <p:ph type="pic" sz="quarter" idx="22"/>
          </p:nvPr>
        </p:nvSpPr>
        <p:spPr/>
      </p:sp>
      <p:pic>
        <p:nvPicPr>
          <p:cNvPr id="7" name="Tijdelijke aanduiding voor afbeelding 10" descr="Afbeelding met wolk, hemel, buitenshuis, horizon&#10;&#10;Automatisch gegenereerde beschrijving">
            <a:extLst>
              <a:ext uri="{FF2B5EF4-FFF2-40B4-BE49-F238E27FC236}">
                <a16:creationId xmlns:a16="http://schemas.microsoft.com/office/drawing/2014/main" id="{CDFAE45E-A3D1-1F73-2AA8-9D4A44527887}"/>
              </a:ext>
            </a:extLst>
          </p:cNvPr>
          <p:cNvPicPr>
            <a:picLocks noChangeAspect="1"/>
          </p:cNvPicPr>
          <p:nvPr/>
        </p:nvPicPr>
        <p:blipFill>
          <a:blip r:embed="rId3">
            <a:extLst>
              <a:ext uri="{28A0092B-C50C-407E-A947-70E740481C1C}">
                <a14:useLocalDpi xmlns:a14="http://schemas.microsoft.com/office/drawing/2010/main" val="0"/>
              </a:ext>
            </a:extLst>
          </a:blip>
          <a:srcRect l="23292" r="23292"/>
          <a:stretch>
            <a:fillRect/>
          </a:stretch>
        </p:blipFill>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Tree>
    <p:extLst>
      <p:ext uri="{BB962C8B-B14F-4D97-AF65-F5344CB8AC3E}">
        <p14:creationId xmlns:p14="http://schemas.microsoft.com/office/powerpoint/2010/main" val="3552876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633412" y="1733718"/>
            <a:ext cx="11173864" cy="4846016"/>
          </a:xfrm>
        </p:spPr>
        <p:txBody>
          <a:bodyPr>
            <a:normAutofit fontScale="92500" lnSpcReduction="20000"/>
          </a:bodyPr>
          <a:lstStyle/>
          <a:p>
            <a:pPr>
              <a:lnSpc>
                <a:spcPct val="120000"/>
              </a:lnSpc>
            </a:pPr>
            <a:r>
              <a:rPr lang="nl-NL" sz="2500" b="1" i="0" u="none" strike="noStrike" baseline="0" dirty="0">
                <a:solidFill>
                  <a:srgbClr val="000000"/>
                </a:solidFill>
                <a:latin typeface="Verdana" panose="020B0604030504040204" pitchFamily="34" charset="0"/>
              </a:rPr>
              <a:t>Doel 1: Behoud en opslag van de nationale bibliotheekcollectie </a:t>
            </a:r>
            <a:r>
              <a:rPr lang="nl-NL" sz="2500" b="0" i="0" u="sng" strike="noStrike" baseline="0" dirty="0">
                <a:solidFill>
                  <a:srgbClr val="000000"/>
                </a:solidFill>
                <a:latin typeface="Verdana" panose="020B0604030504040204" pitchFamily="34" charset="0"/>
              </a:rPr>
              <a:t> </a:t>
            </a: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Bewaaromstandigheden zijn optimaal wat betreft relatieve luchtvochtigheid en temperatuur; </a:t>
            </a: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Geen brand-, vocht- of waterschade; </a:t>
            </a: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Geen toegang aan onbevoegden.</a:t>
            </a:r>
          </a:p>
          <a:p>
            <a:pPr>
              <a:lnSpc>
                <a:spcPct val="120000"/>
              </a:lnSpc>
            </a:pPr>
            <a:r>
              <a:rPr lang="nl-NL" sz="2500" b="1" i="0" u="none" strike="noStrike" baseline="0" dirty="0">
                <a:solidFill>
                  <a:srgbClr val="000000"/>
                </a:solidFill>
                <a:latin typeface="Verdana" panose="020B0604030504040204" pitchFamily="34" charset="0"/>
              </a:rPr>
              <a:t>Doel 2: Duurzaam &amp; efficiënt </a:t>
            </a:r>
            <a:endParaRPr lang="nl-NL" sz="2500" b="0" i="0" u="sng" strike="noStrike" baseline="0" dirty="0">
              <a:solidFill>
                <a:srgbClr val="000000"/>
              </a:solidFill>
              <a:latin typeface="Verdana" panose="020B0604030504040204" pitchFamily="34" charset="0"/>
            </a:endParaRP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Controleerbaar proces met zo min mogelijk gebruik van personeel; </a:t>
            </a: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Meer energie opwekken dan verbruiken; </a:t>
            </a: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Gebruik van zo min mogelijk klimaatinstallaties. </a:t>
            </a:r>
          </a:p>
          <a:p>
            <a:pPr>
              <a:lnSpc>
                <a:spcPct val="120000"/>
              </a:lnSpc>
              <a:spcBef>
                <a:spcPts val="0"/>
              </a:spcBef>
            </a:pPr>
            <a:r>
              <a:rPr lang="nl-NL" sz="2500" b="1" i="0" u="none" strike="noStrike" baseline="0" dirty="0">
                <a:solidFill>
                  <a:srgbClr val="000000"/>
                </a:solidFill>
                <a:latin typeface="Verdana" panose="020B0604030504040204" pitchFamily="34" charset="0"/>
              </a:rPr>
              <a:t>Doel 3: Toekomstbestendigheid </a:t>
            </a: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Aandacht voor circulariteit (</a:t>
            </a:r>
            <a:r>
              <a:rPr lang="nl-NL" sz="2500" b="0" i="0" u="none" strike="noStrike" baseline="0" dirty="0" err="1">
                <a:solidFill>
                  <a:srgbClr val="000000"/>
                </a:solidFill>
                <a:latin typeface="Verdana" panose="020B0604030504040204" pitchFamily="34" charset="0"/>
              </a:rPr>
              <a:t>klimaatadaptief</a:t>
            </a:r>
            <a:r>
              <a:rPr lang="nl-NL" sz="2500" b="0" i="0" u="none" strike="noStrike" baseline="0" dirty="0">
                <a:solidFill>
                  <a:srgbClr val="000000"/>
                </a:solidFill>
                <a:latin typeface="Verdana" panose="020B0604030504040204" pitchFamily="34" charset="0"/>
              </a:rPr>
              <a:t>, lange levensduur, passief); </a:t>
            </a:r>
          </a:p>
          <a:p>
            <a:pPr marL="342900" indent="-342900">
              <a:lnSpc>
                <a:spcPct val="120000"/>
              </a:lnSpc>
              <a:spcBef>
                <a:spcPts val="0"/>
              </a:spcBef>
              <a:buFont typeface="Arial" panose="020B0604020202020204" pitchFamily="34" charset="0"/>
              <a:buChar char="•"/>
            </a:pPr>
            <a:r>
              <a:rPr lang="nl-NL" sz="2500" b="0" i="0" u="none" strike="noStrike" baseline="0" dirty="0">
                <a:solidFill>
                  <a:srgbClr val="000000"/>
                </a:solidFill>
                <a:latin typeface="Verdana" panose="020B0604030504040204" pitchFamily="34" charset="0"/>
              </a:rPr>
              <a:t>Technisch en functioneel voorbereid op mogelijk toekomstige uitbreiding;</a:t>
            </a:r>
          </a:p>
          <a:p>
            <a:pPr marL="342900" indent="-342900">
              <a:lnSpc>
                <a:spcPct val="120000"/>
              </a:lnSpc>
              <a:spcBef>
                <a:spcPts val="0"/>
              </a:spcBef>
              <a:buFont typeface="Arial" panose="020B0604020202020204" pitchFamily="34" charset="0"/>
              <a:buChar char="•"/>
            </a:pPr>
            <a:r>
              <a:rPr lang="nl-NL" sz="2500" dirty="0">
                <a:solidFill>
                  <a:srgbClr val="000000"/>
                </a:solidFill>
                <a:latin typeface="Verdana" panose="020B0604030504040204" pitchFamily="34" charset="0"/>
              </a:rPr>
              <a:t>Instandhouding van 100 jaar.</a:t>
            </a:r>
            <a:endParaRPr lang="nl-NL" sz="1800" b="0" i="0" u="none" strike="noStrike" baseline="0" dirty="0">
              <a:solidFill>
                <a:srgbClr val="000000"/>
              </a:solidFill>
              <a:latin typeface="Verdana" panose="020B0604030504040204" pitchFamily="34" charset="0"/>
            </a:endParaRPr>
          </a:p>
          <a:p>
            <a:pPr>
              <a:lnSpc>
                <a:spcPct val="100000"/>
              </a:lnSpc>
            </a:pPr>
            <a:endParaRPr lang="nl-NL" sz="1800" b="0" i="0" u="none" strike="noStrike" baseline="0" dirty="0">
              <a:solidFill>
                <a:srgbClr val="000000"/>
              </a:solidFill>
              <a:latin typeface="Verdana" panose="020B0604030504040204" pitchFamily="34" charset="0"/>
            </a:endParaRPr>
          </a:p>
          <a:p>
            <a:endParaRPr lang="nl-NL" sz="1400" dirty="0">
              <a:solidFill>
                <a:srgbClr val="FF0000"/>
              </a:solidFill>
            </a:endParaRPr>
          </a:p>
          <a:p>
            <a:pPr lvl="0"/>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10</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Projectdoelen</a:t>
            </a:r>
          </a:p>
        </p:txBody>
      </p:sp>
    </p:spTree>
    <p:extLst>
      <p:ext uri="{BB962C8B-B14F-4D97-AF65-F5344CB8AC3E}">
        <p14:creationId xmlns:p14="http://schemas.microsoft.com/office/powerpoint/2010/main" val="2809071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descr="Afbeelding met lucht, buiten, gras, gebouw&#10;&#10;Automatisch gegenereerde beschrijving">
            <a:extLst>
              <a:ext uri="{FF2B5EF4-FFF2-40B4-BE49-F238E27FC236}">
                <a16:creationId xmlns:a16="http://schemas.microsoft.com/office/drawing/2014/main" id="{1A8191CC-5BAB-4527-86DA-3E4F6E39C342}"/>
              </a:ext>
            </a:extLst>
          </p:cNvPr>
          <p:cNvPicPr>
            <a:picLocks noGrp="1" noChangeAspect="1"/>
          </p:cNvPicPr>
          <p:nvPr>
            <p:ph type="pic" sz="quarter" idx="14"/>
          </p:nvPr>
        </p:nvPicPr>
        <p:blipFill>
          <a:blip r:embed="rId3">
            <a:alphaModFix/>
            <a:extLst>
              <a:ext uri="{28A0092B-C50C-407E-A947-70E740481C1C}">
                <a14:useLocalDpi xmlns:a14="http://schemas.microsoft.com/office/drawing/2010/main" val="0"/>
              </a:ext>
            </a:extLst>
          </a:blip>
          <a:srcRect t="3772" b="3772"/>
          <a:stretch>
            <a:fillRect/>
          </a:stretch>
        </p:blipFill>
        <p:spPr>
          <a:xfrm>
            <a:off x="0" y="0"/>
            <a:ext cx="12192000" cy="6858000"/>
          </a:xfrm>
        </p:spPr>
      </p:pic>
    </p:spTree>
    <p:extLst>
      <p:ext uri="{BB962C8B-B14F-4D97-AF65-F5344CB8AC3E}">
        <p14:creationId xmlns:p14="http://schemas.microsoft.com/office/powerpoint/2010/main" val="3654741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633411" y="1839913"/>
            <a:ext cx="5740397" cy="2793999"/>
          </a:xfrm>
        </p:spPr>
        <p:txBody>
          <a:bodyPr>
            <a:normAutofit lnSpcReduction="10000"/>
          </a:bodyPr>
          <a:lstStyle/>
          <a:p>
            <a:pPr marL="342900" indent="-342900">
              <a:buFont typeface="Arial" panose="020B0604020202020204" pitchFamily="34" charset="0"/>
              <a:buChar char="•"/>
            </a:pPr>
            <a:r>
              <a:rPr lang="nl-NL" dirty="0"/>
              <a:t>Een natuurlijk inrichting landschap;</a:t>
            </a:r>
          </a:p>
          <a:p>
            <a:pPr marL="342900" indent="-342900">
              <a:buFont typeface="Arial" panose="020B0604020202020204" pitchFamily="34" charset="0"/>
              <a:buChar char="•"/>
            </a:pPr>
            <a:r>
              <a:rPr lang="nl-NL" dirty="0"/>
              <a:t>Aangrenzend aan twee buurkavels;</a:t>
            </a:r>
          </a:p>
          <a:p>
            <a:pPr marL="342900" indent="-342900">
              <a:buFont typeface="Arial" panose="020B0604020202020204" pitchFamily="34" charset="0"/>
              <a:buChar char="•"/>
            </a:pPr>
            <a:r>
              <a:rPr lang="nl-NL" dirty="0"/>
              <a:t>Het gebouw is omsloten door waterpartij;</a:t>
            </a:r>
          </a:p>
          <a:p>
            <a:pPr marL="342900" indent="-342900">
              <a:buFont typeface="Arial" panose="020B0604020202020204" pitchFamily="34" charset="0"/>
              <a:buChar char="•"/>
            </a:pPr>
            <a:r>
              <a:rPr lang="nl-NL" dirty="0"/>
              <a:t>Bomen rondom het gebouw;</a:t>
            </a:r>
          </a:p>
          <a:p>
            <a:pPr marL="342900" indent="-342900">
              <a:buFont typeface="Arial" panose="020B0604020202020204" pitchFamily="34" charset="0"/>
              <a:buChar char="•"/>
            </a:pPr>
            <a:r>
              <a:rPr lang="nl-NL" dirty="0"/>
              <a:t>Twee bruggen over de watergang; één naar de hoofdingang met de fietsenstalling en één voor het goederentransport en parkeren.</a:t>
            </a:r>
          </a:p>
          <a:p>
            <a:pPr marL="342900" indent="-342900">
              <a:buFont typeface="Arial" panose="020B0604020202020204" pitchFamily="34" charset="0"/>
              <a:buChar char="•"/>
            </a:pPr>
            <a:endParaRPr lang="nl-NL" dirty="0"/>
          </a:p>
        </p:txBody>
      </p:sp>
      <p:sp>
        <p:nvSpPr>
          <p:cNvPr id="4" name="Tijdelijke aanduiding voor dianummer 3"/>
          <p:cNvSpPr>
            <a:spLocks noGrp="1"/>
          </p:cNvSpPr>
          <p:nvPr>
            <p:ph type="sldNum" sz="quarter" idx="16"/>
          </p:nvPr>
        </p:nvSpPr>
        <p:spPr>
          <a:xfrm>
            <a:off x="6553199" y="6314205"/>
            <a:ext cx="5005389" cy="322075"/>
          </a:xfrm>
        </p:spPr>
        <p:txBody>
          <a:bodyPr/>
          <a:lstStyle/>
          <a:p>
            <a:fld id="{10A0A6AF-03C5-477E-939A-E28F7E7F05EA}" type="slidenum">
              <a:rPr lang="nl-NL" smtClean="0"/>
              <a:pPr/>
              <a:t>12</a:t>
            </a:fld>
            <a:endParaRPr lang="nl-NL" dirty="0"/>
          </a:p>
        </p:txBody>
      </p:sp>
      <p:sp>
        <p:nvSpPr>
          <p:cNvPr id="5" name="Titel 4"/>
          <p:cNvSpPr>
            <a:spLocks noGrp="1"/>
          </p:cNvSpPr>
          <p:nvPr>
            <p:ph type="title"/>
          </p:nvPr>
        </p:nvSpPr>
        <p:spPr>
          <a:xfrm>
            <a:off x="638113" y="1051200"/>
            <a:ext cx="5004000" cy="948047"/>
          </a:xfrm>
        </p:spPr>
        <p:txBody>
          <a:bodyPr>
            <a:normAutofit/>
          </a:bodyPr>
          <a:lstStyle/>
          <a:p>
            <a:r>
              <a:rPr lang="nl-NL" dirty="0"/>
              <a:t>Landschap</a:t>
            </a:r>
          </a:p>
        </p:txBody>
      </p:sp>
      <p:pic>
        <p:nvPicPr>
          <p:cNvPr id="7" name="Afbeelding 6" descr="Afbeelding met tekst, kaart, Rechthoek, schermopname&#10;&#10;Automatisch gegenereerde beschrijving">
            <a:extLst>
              <a:ext uri="{FF2B5EF4-FFF2-40B4-BE49-F238E27FC236}">
                <a16:creationId xmlns:a16="http://schemas.microsoft.com/office/drawing/2014/main" id="{C8181D7A-CEB8-C2CD-3816-13309B85A1DE}"/>
              </a:ext>
            </a:extLst>
          </p:cNvPr>
          <p:cNvPicPr>
            <a:picLocks noChangeAspect="1"/>
          </p:cNvPicPr>
          <p:nvPr/>
        </p:nvPicPr>
        <p:blipFill rotWithShape="1">
          <a:blip r:embed="rId3" r:link="rId4" cstate="print">
            <a:extLst>
              <a:ext uri="{28A0092B-C50C-407E-A947-70E740481C1C}">
                <a14:useLocalDpi xmlns:a14="http://schemas.microsoft.com/office/drawing/2010/main" val="0"/>
              </a:ext>
            </a:extLst>
          </a:blip>
          <a:srcRect l="23041" t="8584" r="2042" b="2733"/>
          <a:stretch>
            <a:fillRect/>
          </a:stretch>
        </p:blipFill>
        <p:spPr>
          <a:xfrm rot="5400000">
            <a:off x="5892799" y="558801"/>
            <a:ext cx="6858000" cy="5740398"/>
          </a:xfrm>
          <a:prstGeom prst="rect">
            <a:avLst/>
          </a:prstGeom>
        </p:spPr>
      </p:pic>
    </p:spTree>
    <p:extLst>
      <p:ext uri="{BB962C8B-B14F-4D97-AF65-F5344CB8AC3E}">
        <p14:creationId xmlns:p14="http://schemas.microsoft.com/office/powerpoint/2010/main" val="4290902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Afbeelding met tekst, diagram, Parallel, Plan&#10;&#10;Automatisch gegenereerde beschrijving">
            <a:extLst>
              <a:ext uri="{FF2B5EF4-FFF2-40B4-BE49-F238E27FC236}">
                <a16:creationId xmlns:a16="http://schemas.microsoft.com/office/drawing/2014/main" id="{FCE06BA9-E696-3DCB-AB4E-6FAD6496E6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96" r="24016"/>
          <a:stretch/>
        </p:blipFill>
        <p:spPr>
          <a:xfrm>
            <a:off x="5181600" y="0"/>
            <a:ext cx="7010400" cy="6822847"/>
          </a:xfrm>
          <a:prstGeom prst="rect">
            <a:avLst/>
          </a:prstGeom>
        </p:spPr>
      </p:pic>
      <p:sp>
        <p:nvSpPr>
          <p:cNvPr id="2" name="Tijdelijke aanduiding voor tekst 1"/>
          <p:cNvSpPr>
            <a:spLocks noGrp="1"/>
          </p:cNvSpPr>
          <p:nvPr>
            <p:ph type="body" sz="half" idx="2"/>
          </p:nvPr>
        </p:nvSpPr>
        <p:spPr>
          <a:xfrm>
            <a:off x="165735" y="1852613"/>
            <a:ext cx="5142245" cy="3478501"/>
          </a:xfrm>
        </p:spPr>
        <p:txBody>
          <a:bodyPr>
            <a:normAutofit/>
          </a:bodyPr>
          <a:lstStyle/>
          <a:p>
            <a:pPr lvl="1"/>
            <a:r>
              <a:rPr lang="nl-NL" sz="2000" dirty="0"/>
              <a:t>Het gebouw bestaat uit twee delen;</a:t>
            </a:r>
          </a:p>
          <a:p>
            <a:pPr marL="800100" lvl="1" indent="-342900">
              <a:buFont typeface="Arial" panose="020B0604020202020204" pitchFamily="34" charset="0"/>
              <a:buChar char="•"/>
            </a:pPr>
            <a:r>
              <a:rPr lang="nl-NL" sz="2000" dirty="0"/>
              <a:t>Zuurstofarm geautomatiseerd boekenmagazijn voor de meer dan 4,5 miljoen boeken, tijdschriften en kranten van de nationale collectie;</a:t>
            </a:r>
          </a:p>
          <a:p>
            <a:pPr marL="800100" lvl="1" indent="-342900">
              <a:buFont typeface="Arial" panose="020B0604020202020204" pitchFamily="34" charset="0"/>
              <a:buChar char="•"/>
            </a:pPr>
            <a:r>
              <a:rPr lang="nl-NL" sz="2000" dirty="0"/>
              <a:t>In de voorbouw zijn alle overige functies en de installaties ondergebracht.</a:t>
            </a:r>
          </a:p>
          <a:p>
            <a:pPr lvl="1"/>
            <a:endParaRPr lang="nl-NL" sz="1600" dirty="0"/>
          </a:p>
          <a:p>
            <a:pPr marL="342900" indent="-342900">
              <a:buFont typeface="Arial" panose="020B0604020202020204" pitchFamily="34" charset="0"/>
              <a:buChar char="•"/>
            </a:pPr>
            <a:endParaRPr lang="nl-NL" dirty="0"/>
          </a:p>
          <a:p>
            <a:endParaRPr lang="nl-NL" dirty="0"/>
          </a:p>
        </p:txBody>
      </p:sp>
      <p:sp>
        <p:nvSpPr>
          <p:cNvPr id="5" name="Titel 4"/>
          <p:cNvSpPr>
            <a:spLocks noGrp="1"/>
          </p:cNvSpPr>
          <p:nvPr>
            <p:ph type="title"/>
          </p:nvPr>
        </p:nvSpPr>
        <p:spPr>
          <a:xfrm>
            <a:off x="638112" y="1051200"/>
            <a:ext cx="10920475" cy="588297"/>
          </a:xfrm>
        </p:spPr>
        <p:txBody>
          <a:bodyPr>
            <a:normAutofit/>
          </a:bodyPr>
          <a:lstStyle/>
          <a:p>
            <a:r>
              <a:rPr lang="nl-NL" dirty="0"/>
              <a:t>Gebouw</a:t>
            </a:r>
          </a:p>
        </p:txBody>
      </p:sp>
      <p:sp>
        <p:nvSpPr>
          <p:cNvPr id="8" name="Rechthoek 7">
            <a:extLst>
              <a:ext uri="{FF2B5EF4-FFF2-40B4-BE49-F238E27FC236}">
                <a16:creationId xmlns:a16="http://schemas.microsoft.com/office/drawing/2014/main" id="{813E4DC5-05E6-90E6-2BB9-7BBDB7A63225}"/>
              </a:ext>
            </a:extLst>
          </p:cNvPr>
          <p:cNvSpPr/>
          <p:nvPr/>
        </p:nvSpPr>
        <p:spPr>
          <a:xfrm>
            <a:off x="5674531" y="4710796"/>
            <a:ext cx="5713480" cy="788548"/>
          </a:xfrm>
          <a:prstGeom prst="rect">
            <a:avLst/>
          </a:prstGeom>
          <a:solidFill>
            <a:srgbClr val="60B87D">
              <a:alpha val="4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Rechthoek 8">
            <a:extLst>
              <a:ext uri="{FF2B5EF4-FFF2-40B4-BE49-F238E27FC236}">
                <a16:creationId xmlns:a16="http://schemas.microsoft.com/office/drawing/2014/main" id="{3BE8AC2F-20ED-2004-3152-7A3FC201ECE0}"/>
              </a:ext>
            </a:extLst>
          </p:cNvPr>
          <p:cNvSpPr/>
          <p:nvPr/>
        </p:nvSpPr>
        <p:spPr>
          <a:xfrm>
            <a:off x="5674530" y="808289"/>
            <a:ext cx="5713480" cy="3882766"/>
          </a:xfrm>
          <a:prstGeom prst="rect">
            <a:avLst/>
          </a:prstGeom>
          <a:solidFill>
            <a:schemeClr val="accent6">
              <a:lumMod val="60000"/>
              <a:lumOff val="40000"/>
              <a:alpha val="4117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al 9">
            <a:extLst>
              <a:ext uri="{FF2B5EF4-FFF2-40B4-BE49-F238E27FC236}">
                <a16:creationId xmlns:a16="http://schemas.microsoft.com/office/drawing/2014/main" id="{E4846B18-70EB-8AB8-DF53-F5EB7A022083}"/>
              </a:ext>
            </a:extLst>
          </p:cNvPr>
          <p:cNvSpPr/>
          <p:nvPr/>
        </p:nvSpPr>
        <p:spPr>
          <a:xfrm>
            <a:off x="612067" y="2316764"/>
            <a:ext cx="170821" cy="170821"/>
          </a:xfrm>
          <a:prstGeom prst="ellipse">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99780597-1E9F-291B-7993-0027F5974E90}"/>
              </a:ext>
            </a:extLst>
          </p:cNvPr>
          <p:cNvSpPr/>
          <p:nvPr/>
        </p:nvSpPr>
        <p:spPr>
          <a:xfrm>
            <a:off x="612067" y="3799255"/>
            <a:ext cx="170821" cy="170821"/>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95841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115E94F8-0B8A-481E-8505-197846829F7C}"/>
              </a:ext>
            </a:extLst>
          </p:cNvPr>
          <p:cNvSpPr>
            <a:spLocks noGrp="1"/>
          </p:cNvSpPr>
          <p:nvPr>
            <p:ph type="sldNum" sz="quarter" idx="16"/>
          </p:nvPr>
        </p:nvSpPr>
        <p:spPr/>
        <p:txBody>
          <a:bodyPr/>
          <a:lstStyle/>
          <a:p>
            <a:fld id="{10A0A6AF-03C5-477E-939A-E28F7E7F05EA}" type="slidenum">
              <a:rPr lang="nl-NL" smtClean="0"/>
              <a:pPr/>
              <a:t>14</a:t>
            </a:fld>
            <a:endParaRPr lang="nl-NL" dirty="0"/>
          </a:p>
        </p:txBody>
      </p:sp>
      <p:sp>
        <p:nvSpPr>
          <p:cNvPr id="5" name="Tijdelijke aanduiding voor voettekst 4">
            <a:extLst>
              <a:ext uri="{FF2B5EF4-FFF2-40B4-BE49-F238E27FC236}">
                <a16:creationId xmlns:a16="http://schemas.microsoft.com/office/drawing/2014/main" id="{C968F174-1B0A-4C08-87E3-6273A93F7D84}"/>
              </a:ext>
            </a:extLst>
          </p:cNvPr>
          <p:cNvSpPr>
            <a:spLocks noGrp="1"/>
          </p:cNvSpPr>
          <p:nvPr>
            <p:ph type="ftr" sz="quarter" idx="3"/>
          </p:nvPr>
        </p:nvSpPr>
        <p:spPr/>
        <p:txBody>
          <a:bodyPr/>
          <a:lstStyle/>
          <a:p>
            <a:endParaRPr lang="nl-NL" dirty="0"/>
          </a:p>
        </p:txBody>
      </p:sp>
      <p:sp>
        <p:nvSpPr>
          <p:cNvPr id="2" name="Titel 3">
            <a:extLst>
              <a:ext uri="{FF2B5EF4-FFF2-40B4-BE49-F238E27FC236}">
                <a16:creationId xmlns:a16="http://schemas.microsoft.com/office/drawing/2014/main" id="{6B61B3D2-5FEA-626F-DBC5-9C2521444534}"/>
              </a:ext>
            </a:extLst>
          </p:cNvPr>
          <p:cNvSpPr txBox="1">
            <a:spLocks/>
          </p:cNvSpPr>
          <p:nvPr/>
        </p:nvSpPr>
        <p:spPr>
          <a:xfrm>
            <a:off x="6102351" y="3017138"/>
            <a:ext cx="6099176" cy="144854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pPr algn="ctr"/>
            <a:r>
              <a:rPr lang="nl-NL" sz="3200" dirty="0"/>
              <a:t>Inhoud van de opdracht</a:t>
            </a:r>
          </a:p>
        </p:txBody>
      </p:sp>
      <p:sp>
        <p:nvSpPr>
          <p:cNvPr id="6" name="Tijdelijke aanduiding voor afbeelding 5">
            <a:extLst>
              <a:ext uri="{FF2B5EF4-FFF2-40B4-BE49-F238E27FC236}">
                <a16:creationId xmlns:a16="http://schemas.microsoft.com/office/drawing/2014/main" id="{4314DD17-9BEC-AC18-3E33-24AD1D35039A}"/>
              </a:ext>
            </a:extLst>
          </p:cNvPr>
          <p:cNvSpPr>
            <a:spLocks noGrp="1"/>
          </p:cNvSpPr>
          <p:nvPr>
            <p:ph type="pic" sz="quarter" idx="22"/>
          </p:nvPr>
        </p:nvSpPr>
        <p:spPr/>
      </p:sp>
      <p:pic>
        <p:nvPicPr>
          <p:cNvPr id="9" name="Tijdelijke aanduiding voor afbeelding 6" descr="Afbeelding met buiten, lucht, gebouw, toren&#10;&#10;Automatisch gegenereerde beschrijving">
            <a:extLst>
              <a:ext uri="{FF2B5EF4-FFF2-40B4-BE49-F238E27FC236}">
                <a16:creationId xmlns:a16="http://schemas.microsoft.com/office/drawing/2014/main" id="{46FA0067-BFED-3C60-EE28-7004393CE7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14" r="-2" b="8012"/>
          <a:stretch/>
        </p:blipFill>
        <p:spPr>
          <a:xfrm>
            <a:off x="-3175" y="10"/>
            <a:ext cx="6104785" cy="685799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noFill/>
        </p:spPr>
      </p:pic>
    </p:spTree>
    <p:extLst>
      <p:ext uri="{BB962C8B-B14F-4D97-AF65-F5344CB8AC3E}">
        <p14:creationId xmlns:p14="http://schemas.microsoft.com/office/powerpoint/2010/main" val="3069601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half" idx="2"/>
          </p:nvPr>
        </p:nvSpPr>
        <p:spPr>
          <a:xfrm>
            <a:off x="384723" y="1934163"/>
            <a:ext cx="11173864" cy="4846016"/>
          </a:xfrm>
        </p:spPr>
        <p:txBody>
          <a:bodyPr>
            <a:normAutofit/>
          </a:bodyPr>
          <a:lstStyle/>
          <a:p>
            <a:r>
              <a:rPr lang="nl-NL" sz="1600" b="1" i="0" u="none" strike="noStrike" baseline="0" dirty="0">
                <a:solidFill>
                  <a:srgbClr val="000000"/>
                </a:solidFill>
                <a:latin typeface="Verdana" panose="020B0604030504040204" pitchFamily="34" charset="0"/>
              </a:rPr>
              <a:t>Doel:</a:t>
            </a:r>
            <a:br>
              <a:rPr lang="nl-NL" sz="1600" dirty="0">
                <a:solidFill>
                  <a:srgbClr val="000000"/>
                </a:solidFill>
                <a:latin typeface="Verdana" panose="020B0604030504040204" pitchFamily="34" charset="0"/>
              </a:rPr>
            </a:br>
            <a:r>
              <a:rPr lang="nl-NL" sz="1600" b="0" i="0" u="none" strike="noStrike" baseline="0" dirty="0">
                <a:solidFill>
                  <a:srgbClr val="000000"/>
                </a:solidFill>
                <a:latin typeface="Verdana" panose="020B0604030504040204" pitchFamily="34" charset="0"/>
              </a:rPr>
              <a:t>Tijdens de realisatie van zowel het gebouw, de </a:t>
            </a:r>
            <a:r>
              <a:rPr lang="nl-NL" sz="1600" b="0" i="0" u="none" strike="noStrike" baseline="0" dirty="0" err="1">
                <a:solidFill>
                  <a:srgbClr val="000000"/>
                </a:solidFill>
                <a:latin typeface="Verdana" panose="020B0604030504040204" pitchFamily="34" charset="0"/>
              </a:rPr>
              <a:t>gebouwgebonden</a:t>
            </a:r>
            <a:r>
              <a:rPr lang="nl-NL" sz="1600" b="0" i="0" u="none" strike="noStrike" baseline="0" dirty="0">
                <a:solidFill>
                  <a:srgbClr val="000000"/>
                </a:solidFill>
                <a:latin typeface="Verdana" panose="020B0604030504040204" pitchFamily="34" charset="0"/>
              </a:rPr>
              <a:t> installaties, het terrein (via UAV) als de installatiewerkzaamheden aan het logistiek systeem (via UAV GC) het door middel van uitvoeringsbegeleiding verkrijgen van de optimale kwaliteit en het volledig ontzorgen van het RVB. </a:t>
            </a:r>
          </a:p>
          <a:p>
            <a:r>
              <a:rPr lang="nl-NL" sz="1600" b="0" i="0" u="sng" strike="noStrike" baseline="0" dirty="0">
                <a:solidFill>
                  <a:srgbClr val="000000"/>
                </a:solidFill>
                <a:latin typeface="Verdana" panose="020B0604030504040204" pitchFamily="34" charset="0"/>
              </a:rPr>
              <a:t>KSF: </a:t>
            </a:r>
          </a:p>
          <a:p>
            <a:pPr marL="342900" indent="-342900">
              <a:lnSpc>
                <a:spcPct val="100000"/>
              </a:lnSpc>
              <a:buFont typeface="+mj-lt"/>
              <a:buAutoNum type="arabicPeriod"/>
            </a:pPr>
            <a:r>
              <a:rPr lang="nl-NL" sz="1600" b="0" i="0" u="none" strike="noStrike" baseline="0" dirty="0">
                <a:solidFill>
                  <a:srgbClr val="000000"/>
                </a:solidFill>
                <a:latin typeface="Verdana" panose="020B0604030504040204" pitchFamily="34" charset="0"/>
              </a:rPr>
              <a:t>De adviseur zorgt met zijn kennis en ervaring van de toegepaste technieken, materialen en uitvoeringsmethode dat de uitvraagde kwaliteit in het UAV contract behaald wordt; </a:t>
            </a:r>
          </a:p>
          <a:p>
            <a:pPr marL="342900" indent="-342900">
              <a:lnSpc>
                <a:spcPct val="100000"/>
              </a:lnSpc>
              <a:buFont typeface="+mj-lt"/>
              <a:buAutoNum type="arabicPeriod"/>
            </a:pPr>
            <a:r>
              <a:rPr lang="nl-NL" sz="1600" b="0" i="0" u="none" strike="noStrike" baseline="0" dirty="0">
                <a:solidFill>
                  <a:srgbClr val="000000"/>
                </a:solidFill>
                <a:latin typeface="Verdana" panose="020B0604030504040204" pitchFamily="34" charset="0"/>
              </a:rPr>
              <a:t>De adviseur is in staat om toezicht op de uitvoering te houden binnen de context van de twee opdrachten (UAV contract en het UAV-GC contract); </a:t>
            </a:r>
          </a:p>
          <a:p>
            <a:pPr marL="342900" indent="-342900">
              <a:lnSpc>
                <a:spcPct val="100000"/>
              </a:lnSpc>
              <a:buFont typeface="+mj-lt"/>
              <a:buAutoNum type="arabicPeriod"/>
            </a:pPr>
            <a:r>
              <a:rPr lang="nl-NL" sz="1600" b="0" i="0" u="none" strike="noStrike" baseline="0" dirty="0">
                <a:solidFill>
                  <a:srgbClr val="000000"/>
                </a:solidFill>
                <a:latin typeface="Verdana" panose="020B0604030504040204" pitchFamily="34" charset="0"/>
              </a:rPr>
              <a:t>De adviseur is in staat om in een complexe en internationale projectomgeving op een proactieve manier de samenwerking en communicatie te faciliteren; </a:t>
            </a:r>
          </a:p>
          <a:p>
            <a:pPr marL="342900" indent="-342900">
              <a:lnSpc>
                <a:spcPct val="100000"/>
              </a:lnSpc>
              <a:buFont typeface="+mj-lt"/>
              <a:buAutoNum type="arabicPeriod"/>
            </a:pPr>
            <a:r>
              <a:rPr lang="nl-NL" sz="1600" b="0" i="0" u="none" strike="noStrike" baseline="0" dirty="0">
                <a:solidFill>
                  <a:srgbClr val="000000"/>
                </a:solidFill>
                <a:latin typeface="Verdana" panose="020B0604030504040204" pitchFamily="34" charset="0"/>
              </a:rPr>
              <a:t>De adviseur analyseert vroegtijdig risico’s op het gebied van uitvoering en vertraging, en draagt bij aan het voorkomen hiervan. </a:t>
            </a:r>
          </a:p>
          <a:p>
            <a:pPr marL="342900" indent="-342900">
              <a:buFont typeface="+mj-lt"/>
              <a:buAutoNum type="arabicPeriod" startAt="4"/>
            </a:pPr>
            <a:endParaRPr lang="nl-NL" sz="1800" b="0" i="0" u="none" strike="noStrike" baseline="0" dirty="0">
              <a:solidFill>
                <a:srgbClr val="000000"/>
              </a:solidFill>
              <a:latin typeface="Verdana" panose="020B0604030504040204" pitchFamily="34" charset="0"/>
            </a:endParaRPr>
          </a:p>
          <a:p>
            <a:pPr>
              <a:lnSpc>
                <a:spcPct val="100000"/>
              </a:lnSpc>
            </a:pPr>
            <a:endParaRPr lang="nl-NL" sz="1800" b="0" i="0" u="none" strike="noStrike" baseline="0" dirty="0">
              <a:solidFill>
                <a:srgbClr val="000000"/>
              </a:solidFill>
              <a:latin typeface="Verdana" panose="020B0604030504040204" pitchFamily="34" charset="0"/>
            </a:endParaRPr>
          </a:p>
          <a:p>
            <a:endParaRPr lang="nl-NL" sz="1400" dirty="0">
              <a:solidFill>
                <a:srgbClr val="FF0000"/>
              </a:solidFill>
            </a:endParaRPr>
          </a:p>
          <a:p>
            <a:pPr lvl="0"/>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15</a:t>
            </a:fld>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Opdracht doel &amp; Kritische Succes Factoren</a:t>
            </a:r>
          </a:p>
        </p:txBody>
      </p:sp>
    </p:spTree>
    <p:extLst>
      <p:ext uri="{BB962C8B-B14F-4D97-AF65-F5344CB8AC3E}">
        <p14:creationId xmlns:p14="http://schemas.microsoft.com/office/powerpoint/2010/main" val="1667499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C76C3C7-59B1-A4D2-6383-BE5AFED2696C}"/>
              </a:ext>
            </a:extLst>
          </p:cNvPr>
          <p:cNvSpPr>
            <a:spLocks noGrp="1"/>
          </p:cNvSpPr>
          <p:nvPr>
            <p:ph idx="1"/>
          </p:nvPr>
        </p:nvSpPr>
        <p:spPr/>
        <p:txBody>
          <a:bodyPr/>
          <a:lstStyle/>
          <a:p>
            <a:pPr marL="0" indent="0">
              <a:buNone/>
            </a:pPr>
            <a:r>
              <a:rPr lang="nl-NL" dirty="0"/>
              <a:t>Realisatie van (onder meer):</a:t>
            </a:r>
          </a:p>
          <a:p>
            <a:r>
              <a:rPr lang="nl-NL" i="1" dirty="0"/>
              <a:t>Fundering</a:t>
            </a:r>
          </a:p>
          <a:p>
            <a:r>
              <a:rPr lang="nl-NL" i="1" dirty="0"/>
              <a:t>Betonwerk (vloer- en draagconstructie)</a:t>
            </a:r>
          </a:p>
          <a:p>
            <a:r>
              <a:rPr lang="nl-NL" i="1" dirty="0"/>
              <a:t>Gevelopbouw (conform ontwerp Office </a:t>
            </a:r>
            <a:r>
              <a:rPr lang="nl-NL" i="1" dirty="0" err="1"/>
              <a:t>WinHov</a:t>
            </a:r>
            <a:r>
              <a:rPr lang="nl-NL" i="1" dirty="0"/>
              <a:t>)</a:t>
            </a:r>
          </a:p>
          <a:p>
            <a:r>
              <a:rPr lang="nl-NL" i="1" dirty="0"/>
              <a:t>Installaties (in voorgebouw – zo min mogelijk in magazijnruimte)</a:t>
            </a:r>
          </a:p>
          <a:p>
            <a:r>
              <a:rPr lang="nl-NL" i="1" dirty="0"/>
              <a:t>Landschap</a:t>
            </a:r>
          </a:p>
          <a:p>
            <a:endParaRPr lang="nl-NL" dirty="0"/>
          </a:p>
          <a:p>
            <a:endParaRPr lang="nl-NL" dirty="0"/>
          </a:p>
        </p:txBody>
      </p:sp>
      <p:sp>
        <p:nvSpPr>
          <p:cNvPr id="3" name="Tijdelijke aanduiding voor dianummer 2">
            <a:extLst>
              <a:ext uri="{FF2B5EF4-FFF2-40B4-BE49-F238E27FC236}">
                <a16:creationId xmlns:a16="http://schemas.microsoft.com/office/drawing/2014/main" id="{A53A2904-26BD-11D2-7FE6-69A2334F4DC7}"/>
              </a:ext>
            </a:extLst>
          </p:cNvPr>
          <p:cNvSpPr>
            <a:spLocks noGrp="1"/>
          </p:cNvSpPr>
          <p:nvPr>
            <p:ph type="sldNum" sz="quarter" idx="12"/>
          </p:nvPr>
        </p:nvSpPr>
        <p:spPr/>
        <p:txBody>
          <a:bodyPr/>
          <a:lstStyle/>
          <a:p>
            <a:fld id="{10A0A6AF-03C5-477E-939A-E28F7E7F05EA}" type="slidenum">
              <a:rPr lang="nl-NL" smtClean="0"/>
              <a:pPr/>
              <a:t>16</a:t>
            </a:fld>
            <a:endParaRPr lang="nl-NL" dirty="0"/>
          </a:p>
        </p:txBody>
      </p:sp>
      <p:sp>
        <p:nvSpPr>
          <p:cNvPr id="4" name="Titel 3">
            <a:extLst>
              <a:ext uri="{FF2B5EF4-FFF2-40B4-BE49-F238E27FC236}">
                <a16:creationId xmlns:a16="http://schemas.microsoft.com/office/drawing/2014/main" id="{84EDBFAF-A6AD-B54D-629F-92157FFAEF1D}"/>
              </a:ext>
            </a:extLst>
          </p:cNvPr>
          <p:cNvSpPr>
            <a:spLocks noGrp="1"/>
          </p:cNvSpPr>
          <p:nvPr>
            <p:ph type="title"/>
          </p:nvPr>
        </p:nvSpPr>
        <p:spPr/>
        <p:txBody>
          <a:bodyPr/>
          <a:lstStyle/>
          <a:p>
            <a:pPr lvl="0"/>
            <a:r>
              <a:rPr lang="nl-NL" dirty="0"/>
              <a:t>Technische scope op hoofdlijnen</a:t>
            </a:r>
          </a:p>
        </p:txBody>
      </p:sp>
    </p:spTree>
    <p:extLst>
      <p:ext uri="{BB962C8B-B14F-4D97-AF65-F5344CB8AC3E}">
        <p14:creationId xmlns:p14="http://schemas.microsoft.com/office/powerpoint/2010/main" val="986144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3163A5C-F49F-5AB2-8A3B-C62BC1D2A1E0}"/>
              </a:ext>
            </a:extLst>
          </p:cNvPr>
          <p:cNvSpPr>
            <a:spLocks noGrp="1"/>
          </p:cNvSpPr>
          <p:nvPr>
            <p:ph idx="1"/>
          </p:nvPr>
        </p:nvSpPr>
        <p:spPr/>
        <p:txBody>
          <a:bodyPr/>
          <a:lstStyle/>
          <a:p>
            <a:endParaRPr lang="nl-NL"/>
          </a:p>
        </p:txBody>
      </p:sp>
      <p:sp>
        <p:nvSpPr>
          <p:cNvPr id="3" name="Tijdelijke aanduiding voor dianummer 2">
            <a:extLst>
              <a:ext uri="{FF2B5EF4-FFF2-40B4-BE49-F238E27FC236}">
                <a16:creationId xmlns:a16="http://schemas.microsoft.com/office/drawing/2014/main" id="{5EBBE3E0-C07E-DF48-7AC6-6BC7367C1237}"/>
              </a:ext>
            </a:extLst>
          </p:cNvPr>
          <p:cNvSpPr>
            <a:spLocks noGrp="1"/>
          </p:cNvSpPr>
          <p:nvPr>
            <p:ph type="sldNum" sz="quarter" idx="12"/>
          </p:nvPr>
        </p:nvSpPr>
        <p:spPr/>
        <p:txBody>
          <a:bodyPr/>
          <a:lstStyle/>
          <a:p>
            <a:fld id="{10A0A6AF-03C5-477E-939A-E28F7E7F05EA}" type="slidenum">
              <a:rPr lang="nl-NL" smtClean="0"/>
              <a:pPr/>
              <a:t>17</a:t>
            </a:fld>
            <a:endParaRPr lang="nl-NL" dirty="0"/>
          </a:p>
        </p:txBody>
      </p:sp>
      <p:sp>
        <p:nvSpPr>
          <p:cNvPr id="4" name="Titel 3">
            <a:extLst>
              <a:ext uri="{FF2B5EF4-FFF2-40B4-BE49-F238E27FC236}">
                <a16:creationId xmlns:a16="http://schemas.microsoft.com/office/drawing/2014/main" id="{7ED39CCF-23D3-CD24-6342-5C010F64FCFB}"/>
              </a:ext>
            </a:extLst>
          </p:cNvPr>
          <p:cNvSpPr>
            <a:spLocks noGrp="1"/>
          </p:cNvSpPr>
          <p:nvPr>
            <p:ph type="title"/>
          </p:nvPr>
        </p:nvSpPr>
        <p:spPr/>
        <p:txBody>
          <a:bodyPr/>
          <a:lstStyle/>
          <a:p>
            <a:r>
              <a:rPr lang="nl-NL" dirty="0"/>
              <a:t>Voorgevel </a:t>
            </a:r>
            <a:r>
              <a:rPr lang="nl-NL" dirty="0" err="1"/>
              <a:t>Noord-Oost</a:t>
            </a:r>
            <a:endParaRPr lang="nl-NL" dirty="0"/>
          </a:p>
        </p:txBody>
      </p:sp>
      <p:pic>
        <p:nvPicPr>
          <p:cNvPr id="8" name="Afbeelding 7">
            <a:extLst>
              <a:ext uri="{FF2B5EF4-FFF2-40B4-BE49-F238E27FC236}">
                <a16:creationId xmlns:a16="http://schemas.microsoft.com/office/drawing/2014/main" id="{C0D5C620-94F5-8247-35FA-998CB19CD2C8}"/>
              </a:ext>
            </a:extLst>
          </p:cNvPr>
          <p:cNvPicPr>
            <a:picLocks noChangeAspect="1"/>
          </p:cNvPicPr>
          <p:nvPr/>
        </p:nvPicPr>
        <p:blipFill>
          <a:blip r:embed="rId2"/>
          <a:stretch>
            <a:fillRect/>
          </a:stretch>
        </p:blipFill>
        <p:spPr>
          <a:xfrm>
            <a:off x="0" y="1665760"/>
            <a:ext cx="12192000" cy="4809482"/>
          </a:xfrm>
          <a:prstGeom prst="rect">
            <a:avLst/>
          </a:prstGeom>
        </p:spPr>
      </p:pic>
    </p:spTree>
    <p:extLst>
      <p:ext uri="{BB962C8B-B14F-4D97-AF65-F5344CB8AC3E}">
        <p14:creationId xmlns:p14="http://schemas.microsoft.com/office/powerpoint/2010/main" val="2000805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31D56248-B1B7-71E0-6DCF-3476671944F4}"/>
              </a:ext>
            </a:extLst>
          </p:cNvPr>
          <p:cNvSpPr>
            <a:spLocks noGrp="1"/>
          </p:cNvSpPr>
          <p:nvPr>
            <p:ph type="sldNum" sz="quarter" idx="12"/>
          </p:nvPr>
        </p:nvSpPr>
        <p:spPr/>
        <p:txBody>
          <a:bodyPr/>
          <a:lstStyle/>
          <a:p>
            <a:fld id="{10A0A6AF-03C5-477E-939A-E28F7E7F05EA}" type="slidenum">
              <a:rPr lang="nl-NL" smtClean="0"/>
              <a:pPr/>
              <a:t>18</a:t>
            </a:fld>
            <a:endParaRPr lang="nl-NL" dirty="0"/>
          </a:p>
        </p:txBody>
      </p:sp>
      <p:sp>
        <p:nvSpPr>
          <p:cNvPr id="4" name="Titel 3">
            <a:extLst>
              <a:ext uri="{FF2B5EF4-FFF2-40B4-BE49-F238E27FC236}">
                <a16:creationId xmlns:a16="http://schemas.microsoft.com/office/drawing/2014/main" id="{B389EC1D-5C23-BBE3-B3A2-7076468FCEC4}"/>
              </a:ext>
            </a:extLst>
          </p:cNvPr>
          <p:cNvSpPr>
            <a:spLocks noGrp="1"/>
          </p:cNvSpPr>
          <p:nvPr>
            <p:ph type="title"/>
          </p:nvPr>
        </p:nvSpPr>
        <p:spPr/>
        <p:txBody>
          <a:bodyPr/>
          <a:lstStyle/>
          <a:p>
            <a:r>
              <a:rPr lang="nl-NL" dirty="0"/>
              <a:t>Zijgevel Noord West</a:t>
            </a:r>
          </a:p>
        </p:txBody>
      </p:sp>
      <p:pic>
        <p:nvPicPr>
          <p:cNvPr id="5" name="Afbeelding 4">
            <a:extLst>
              <a:ext uri="{FF2B5EF4-FFF2-40B4-BE49-F238E27FC236}">
                <a16:creationId xmlns:a16="http://schemas.microsoft.com/office/drawing/2014/main" id="{FED35B2C-81BB-A9EC-A2FE-55B292615C5D}"/>
              </a:ext>
            </a:extLst>
          </p:cNvPr>
          <p:cNvPicPr>
            <a:picLocks noChangeAspect="1"/>
          </p:cNvPicPr>
          <p:nvPr/>
        </p:nvPicPr>
        <p:blipFill>
          <a:blip r:embed="rId2"/>
          <a:stretch>
            <a:fillRect/>
          </a:stretch>
        </p:blipFill>
        <p:spPr>
          <a:xfrm>
            <a:off x="0" y="1976247"/>
            <a:ext cx="12192000" cy="4245166"/>
          </a:xfrm>
          <a:prstGeom prst="rect">
            <a:avLst/>
          </a:prstGeom>
        </p:spPr>
      </p:pic>
    </p:spTree>
    <p:extLst>
      <p:ext uri="{BB962C8B-B14F-4D97-AF65-F5344CB8AC3E}">
        <p14:creationId xmlns:p14="http://schemas.microsoft.com/office/powerpoint/2010/main" val="4088802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DE0D54F0-CA06-FE34-7AE2-874E2B4BD231}"/>
              </a:ext>
            </a:extLst>
          </p:cNvPr>
          <p:cNvPicPr>
            <a:picLocks noChangeAspect="1"/>
          </p:cNvPicPr>
          <p:nvPr/>
        </p:nvPicPr>
        <p:blipFill>
          <a:blip r:embed="rId2"/>
          <a:stretch>
            <a:fillRect/>
          </a:stretch>
        </p:blipFill>
        <p:spPr>
          <a:xfrm>
            <a:off x="1306286" y="1251063"/>
            <a:ext cx="10831284" cy="5023841"/>
          </a:xfrm>
          <a:prstGeom prst="rect">
            <a:avLst/>
          </a:prstGeom>
        </p:spPr>
      </p:pic>
      <p:sp>
        <p:nvSpPr>
          <p:cNvPr id="3" name="Tijdelijke aanduiding voor dianummer 2">
            <a:extLst>
              <a:ext uri="{FF2B5EF4-FFF2-40B4-BE49-F238E27FC236}">
                <a16:creationId xmlns:a16="http://schemas.microsoft.com/office/drawing/2014/main" id="{C41BC6E9-FC5D-D326-EEE5-F613645C057C}"/>
              </a:ext>
            </a:extLst>
          </p:cNvPr>
          <p:cNvSpPr>
            <a:spLocks noGrp="1"/>
          </p:cNvSpPr>
          <p:nvPr>
            <p:ph type="sldNum" sz="quarter" idx="12"/>
          </p:nvPr>
        </p:nvSpPr>
        <p:spPr/>
        <p:txBody>
          <a:bodyPr/>
          <a:lstStyle/>
          <a:p>
            <a:fld id="{10A0A6AF-03C5-477E-939A-E28F7E7F05EA}" type="slidenum">
              <a:rPr lang="nl-NL" smtClean="0"/>
              <a:pPr/>
              <a:t>19</a:t>
            </a:fld>
            <a:endParaRPr lang="nl-NL" dirty="0"/>
          </a:p>
        </p:txBody>
      </p:sp>
      <p:sp>
        <p:nvSpPr>
          <p:cNvPr id="4" name="Titel 3">
            <a:extLst>
              <a:ext uri="{FF2B5EF4-FFF2-40B4-BE49-F238E27FC236}">
                <a16:creationId xmlns:a16="http://schemas.microsoft.com/office/drawing/2014/main" id="{2021599E-E01F-64E1-AFFA-8F8730751A67}"/>
              </a:ext>
            </a:extLst>
          </p:cNvPr>
          <p:cNvSpPr>
            <a:spLocks noGrp="1"/>
          </p:cNvSpPr>
          <p:nvPr>
            <p:ph type="title"/>
          </p:nvPr>
        </p:nvSpPr>
        <p:spPr/>
        <p:txBody>
          <a:bodyPr/>
          <a:lstStyle/>
          <a:p>
            <a:r>
              <a:rPr lang="nl-NL" dirty="0"/>
              <a:t>Doorsnede </a:t>
            </a:r>
          </a:p>
        </p:txBody>
      </p:sp>
    </p:spTree>
    <p:extLst>
      <p:ext uri="{BB962C8B-B14F-4D97-AF65-F5344CB8AC3E}">
        <p14:creationId xmlns:p14="http://schemas.microsoft.com/office/powerpoint/2010/main" val="239714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3"/>
          </p:nvPr>
        </p:nvSpPr>
        <p:spPr>
          <a:xfrm>
            <a:off x="6553200" y="2289600"/>
            <a:ext cx="5345430" cy="3931813"/>
          </a:xfrm>
        </p:spPr>
        <p:txBody>
          <a:bodyPr>
            <a:normAutofit/>
          </a:bodyPr>
          <a:lstStyle/>
          <a:p>
            <a:pPr>
              <a:buClr>
                <a:schemeClr val="bg1"/>
              </a:buClr>
            </a:pPr>
            <a:r>
              <a:rPr lang="nl-NL" dirty="0">
                <a:solidFill>
                  <a:schemeClr val="bg1"/>
                </a:solidFill>
              </a:rPr>
              <a:t>Introductie RVB &amp; KB</a:t>
            </a:r>
          </a:p>
          <a:p>
            <a:pPr>
              <a:buClr>
                <a:schemeClr val="bg1"/>
              </a:buClr>
            </a:pPr>
            <a:r>
              <a:rPr lang="nl-NL" dirty="0">
                <a:solidFill>
                  <a:schemeClr val="bg1"/>
                </a:solidFill>
              </a:rPr>
              <a:t>Project op hoofdlijnen</a:t>
            </a:r>
          </a:p>
          <a:p>
            <a:pPr>
              <a:buClr>
                <a:schemeClr val="bg1"/>
              </a:buClr>
            </a:pPr>
            <a:r>
              <a:rPr lang="nl-NL" dirty="0">
                <a:solidFill>
                  <a:schemeClr val="bg1"/>
                </a:solidFill>
              </a:rPr>
              <a:t>Inhoud van de opdracht</a:t>
            </a:r>
          </a:p>
          <a:p>
            <a:pPr>
              <a:buClr>
                <a:schemeClr val="bg1"/>
              </a:buClr>
            </a:pPr>
            <a:r>
              <a:rPr lang="nl-NL" dirty="0">
                <a:solidFill>
                  <a:schemeClr val="bg1"/>
                </a:solidFill>
              </a:rPr>
              <a:t>De aanbesteding</a:t>
            </a:r>
          </a:p>
          <a:p>
            <a:pPr>
              <a:buClr>
                <a:schemeClr val="bg1"/>
              </a:buClr>
            </a:pPr>
            <a:r>
              <a:rPr lang="nl-NL" dirty="0">
                <a:solidFill>
                  <a:schemeClr val="bg1"/>
                </a:solidFill>
              </a:rPr>
              <a:t>Afsluiting</a:t>
            </a:r>
          </a:p>
        </p:txBody>
      </p:sp>
      <p:sp>
        <p:nvSpPr>
          <p:cNvPr id="3" name="Titel 2"/>
          <p:cNvSpPr>
            <a:spLocks noGrp="1"/>
          </p:cNvSpPr>
          <p:nvPr>
            <p:ph type="title"/>
          </p:nvPr>
        </p:nvSpPr>
        <p:spPr>
          <a:xfrm>
            <a:off x="6553200" y="162560"/>
            <a:ext cx="5486400" cy="1836687"/>
          </a:xfrm>
        </p:spPr>
        <p:txBody>
          <a:bodyPr>
            <a:normAutofit/>
          </a:bodyPr>
          <a:lstStyle/>
          <a:p>
            <a:br>
              <a:rPr lang="nl-NL" dirty="0"/>
            </a:br>
            <a:br>
              <a:rPr lang="nl-NL" dirty="0"/>
            </a:br>
            <a:r>
              <a:rPr lang="nl-NL" sz="3200" dirty="0"/>
              <a:t>Programma</a:t>
            </a:r>
            <a:br>
              <a:rPr lang="nl-NL" dirty="0"/>
            </a:br>
            <a:endParaRPr lang="nl-NL" sz="2400"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a:t>
            </a:fld>
            <a:endParaRPr lang="nl-NL" dirty="0"/>
          </a:p>
        </p:txBody>
      </p:sp>
      <p:sp>
        <p:nvSpPr>
          <p:cNvPr id="5" name="Tijdelijke aanduiding voor voettekst 4"/>
          <p:cNvSpPr>
            <a:spLocks noGrp="1"/>
          </p:cNvSpPr>
          <p:nvPr>
            <p:ph type="ftr" sz="quarter" idx="3"/>
          </p:nvPr>
        </p:nvSpPr>
        <p:spPr/>
        <p:txBody>
          <a:bodyPr/>
          <a:lstStyle/>
          <a:p>
            <a:endParaRPr lang="nl-NL" dirty="0"/>
          </a:p>
        </p:txBody>
      </p:sp>
      <p:pic>
        <p:nvPicPr>
          <p:cNvPr id="9" name="Tijdelijke aanduiding voor afbeelding 8" descr="Afbeelding met gebouw, buitenshuis&#10;&#10;Automatisch gegenereerde beschrijving">
            <a:extLst>
              <a:ext uri="{FF2B5EF4-FFF2-40B4-BE49-F238E27FC236}">
                <a16:creationId xmlns:a16="http://schemas.microsoft.com/office/drawing/2014/main" id="{20FBB717-30DD-6B77-3D5C-AE758705195A}"/>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20300" r="20300"/>
          <a:stretch>
            <a:fillRect/>
          </a:stretch>
        </p:blipFill>
        <p:spPr/>
      </p:pic>
    </p:spTree>
    <p:extLst>
      <p:ext uri="{BB962C8B-B14F-4D97-AF65-F5344CB8AC3E}">
        <p14:creationId xmlns:p14="http://schemas.microsoft.com/office/powerpoint/2010/main" val="2542707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3" descr="Afbeelding met engineering&#10;&#10;Automatisch gegenereerde beschrijving">
            <a:extLst>
              <a:ext uri="{FF2B5EF4-FFF2-40B4-BE49-F238E27FC236}">
                <a16:creationId xmlns:a16="http://schemas.microsoft.com/office/drawing/2014/main" id="{D4A74D7B-BB49-E30B-5908-33AA0304B76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5442" b="5442"/>
          <a:stretch>
            <a:fillRect/>
          </a:stretch>
        </p:blipFill>
        <p:spPr/>
      </p:pic>
    </p:spTree>
    <p:extLst>
      <p:ext uri="{BB962C8B-B14F-4D97-AF65-F5344CB8AC3E}">
        <p14:creationId xmlns:p14="http://schemas.microsoft.com/office/powerpoint/2010/main" val="2562147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Logistiek systeem">
            <a:hlinkClick r:id="" action="ppaction://media"/>
            <a:extLst>
              <a:ext uri="{FF2B5EF4-FFF2-40B4-BE49-F238E27FC236}">
                <a16:creationId xmlns:a16="http://schemas.microsoft.com/office/drawing/2014/main" id="{0F5B3C97-814D-4734-5BAD-E159F3475C6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290219" cy="6858000"/>
          </a:xfrm>
        </p:spPr>
      </p:pic>
      <p:sp>
        <p:nvSpPr>
          <p:cNvPr id="3" name="Tijdelijke aanduiding voor dianummer 2">
            <a:extLst>
              <a:ext uri="{FF2B5EF4-FFF2-40B4-BE49-F238E27FC236}">
                <a16:creationId xmlns:a16="http://schemas.microsoft.com/office/drawing/2014/main" id="{4401E121-6854-BDD5-F8AF-4EB29FC1257E}"/>
              </a:ext>
            </a:extLst>
          </p:cNvPr>
          <p:cNvSpPr>
            <a:spLocks noGrp="1"/>
          </p:cNvSpPr>
          <p:nvPr>
            <p:ph type="sldNum" sz="quarter" idx="12"/>
          </p:nvPr>
        </p:nvSpPr>
        <p:spPr/>
        <p:txBody>
          <a:bodyPr/>
          <a:lstStyle/>
          <a:p>
            <a:fld id="{10A0A6AF-03C5-477E-939A-E28F7E7F05EA}" type="slidenum">
              <a:rPr lang="nl-NL" smtClean="0"/>
              <a:pPr/>
              <a:t>21</a:t>
            </a:fld>
            <a:endParaRPr lang="nl-NL" dirty="0"/>
          </a:p>
        </p:txBody>
      </p:sp>
    </p:spTree>
    <p:extLst>
      <p:ext uri="{BB962C8B-B14F-4D97-AF65-F5344CB8AC3E}">
        <p14:creationId xmlns:p14="http://schemas.microsoft.com/office/powerpoint/2010/main" val="268549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2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1ACE3BB-683E-0D89-5063-99CD8147404C}"/>
              </a:ext>
            </a:extLst>
          </p:cNvPr>
          <p:cNvSpPr>
            <a:spLocks noGrp="1"/>
          </p:cNvSpPr>
          <p:nvPr>
            <p:ph idx="1"/>
          </p:nvPr>
        </p:nvSpPr>
        <p:spPr/>
        <p:txBody>
          <a:bodyPr>
            <a:normAutofit/>
          </a:bodyPr>
          <a:lstStyle/>
          <a:p>
            <a:r>
              <a:rPr lang="nl-NL" dirty="0"/>
              <a:t>Alle items van schriftelijke nationale bibliotheekcollectie worden in de magazijnruimte geplaatst</a:t>
            </a:r>
          </a:p>
          <a:p>
            <a:r>
              <a:rPr lang="nl-NL" dirty="0"/>
              <a:t>Optimale bewaarcondities:</a:t>
            </a:r>
          </a:p>
          <a:p>
            <a:pPr lvl="1"/>
            <a:r>
              <a:rPr lang="nl-NL" dirty="0"/>
              <a:t>Waterdicht – geen aantasting door vocht</a:t>
            </a:r>
          </a:p>
          <a:p>
            <a:pPr lvl="1"/>
            <a:r>
              <a:rPr lang="nl-NL" dirty="0"/>
              <a:t>Zuurstofarm – geen brandgevaar</a:t>
            </a:r>
          </a:p>
          <a:p>
            <a:pPr lvl="1"/>
            <a:r>
              <a:rPr lang="nl-NL" dirty="0"/>
              <a:t>Passief gebouw </a:t>
            </a:r>
          </a:p>
          <a:p>
            <a:r>
              <a:rPr lang="nl-NL" dirty="0"/>
              <a:t>Geen klimaatinstallaties in magazijnruimte</a:t>
            </a:r>
          </a:p>
          <a:p>
            <a:r>
              <a:rPr lang="nl-NL" dirty="0"/>
              <a:t>Volgordelijkheid civiele werken (grondbalans)</a:t>
            </a:r>
          </a:p>
          <a:p>
            <a:endParaRPr lang="nl-NL" dirty="0"/>
          </a:p>
        </p:txBody>
      </p:sp>
      <p:sp>
        <p:nvSpPr>
          <p:cNvPr id="3" name="Tijdelijke aanduiding voor dianummer 2">
            <a:extLst>
              <a:ext uri="{FF2B5EF4-FFF2-40B4-BE49-F238E27FC236}">
                <a16:creationId xmlns:a16="http://schemas.microsoft.com/office/drawing/2014/main" id="{5D7B81DF-135D-524F-94BC-33CA480E56F3}"/>
              </a:ext>
            </a:extLst>
          </p:cNvPr>
          <p:cNvSpPr>
            <a:spLocks noGrp="1"/>
          </p:cNvSpPr>
          <p:nvPr>
            <p:ph type="sldNum" sz="quarter" idx="12"/>
          </p:nvPr>
        </p:nvSpPr>
        <p:spPr/>
        <p:txBody>
          <a:bodyPr/>
          <a:lstStyle/>
          <a:p>
            <a:fld id="{10A0A6AF-03C5-477E-939A-E28F7E7F05EA}" type="slidenum">
              <a:rPr lang="nl-NL" smtClean="0"/>
              <a:pPr/>
              <a:t>22</a:t>
            </a:fld>
            <a:endParaRPr lang="nl-NL" dirty="0"/>
          </a:p>
        </p:txBody>
      </p:sp>
      <p:sp>
        <p:nvSpPr>
          <p:cNvPr id="4" name="Titel 3">
            <a:extLst>
              <a:ext uri="{FF2B5EF4-FFF2-40B4-BE49-F238E27FC236}">
                <a16:creationId xmlns:a16="http://schemas.microsoft.com/office/drawing/2014/main" id="{13CD49BC-7F59-52C2-25C4-E707E9234888}"/>
              </a:ext>
            </a:extLst>
          </p:cNvPr>
          <p:cNvSpPr>
            <a:spLocks noGrp="1"/>
          </p:cNvSpPr>
          <p:nvPr>
            <p:ph type="title"/>
          </p:nvPr>
        </p:nvSpPr>
        <p:spPr/>
        <p:txBody>
          <a:bodyPr>
            <a:normAutofit/>
          </a:bodyPr>
          <a:lstStyle/>
          <a:p>
            <a:pPr lvl="0"/>
            <a:r>
              <a:rPr lang="nl-NL" dirty="0"/>
              <a:t>Belangrijkste technische risico’s en uitdagingen</a:t>
            </a:r>
          </a:p>
        </p:txBody>
      </p:sp>
    </p:spTree>
    <p:extLst>
      <p:ext uri="{BB962C8B-B14F-4D97-AF65-F5344CB8AC3E}">
        <p14:creationId xmlns:p14="http://schemas.microsoft.com/office/powerpoint/2010/main" val="1905990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1ACE3BB-683E-0D89-5063-99CD8147404C}"/>
              </a:ext>
            </a:extLst>
          </p:cNvPr>
          <p:cNvSpPr>
            <a:spLocks noGrp="1"/>
          </p:cNvSpPr>
          <p:nvPr>
            <p:ph idx="1"/>
          </p:nvPr>
        </p:nvSpPr>
        <p:spPr/>
        <p:txBody>
          <a:bodyPr>
            <a:normAutofit/>
          </a:bodyPr>
          <a:lstStyle/>
          <a:p>
            <a:r>
              <a:rPr lang="nl-NL" dirty="0"/>
              <a:t>Bestemmingsplan: de bouwhoogte (max. 15m versus &gt;20m) augustus uitslag omgevingsvergunning - hoogte</a:t>
            </a:r>
          </a:p>
          <a:p>
            <a:r>
              <a:rPr lang="nl-NL" dirty="0"/>
              <a:t>Geautomatiseerd logistiek systeem is een separaat contract en wordt simultaan uitgevoerd. Aannemer gebouw is verantwoordelijk voor raakvlakmanagement. </a:t>
            </a:r>
          </a:p>
          <a:p>
            <a:r>
              <a:rPr lang="nl-NL" dirty="0" err="1"/>
              <a:t>Inhuizing</a:t>
            </a:r>
            <a:r>
              <a:rPr lang="nl-NL" dirty="0"/>
              <a:t> collectie dient plaats te vinden in operationeel gebouw, waar klimaat en omstandigheden goed zijn.</a:t>
            </a:r>
          </a:p>
          <a:p>
            <a:r>
              <a:rPr lang="nl-NL" dirty="0"/>
              <a:t>Raakvlakken op planning, uitvoering en organisatie reeds geïdentificeerd en “maakbaar”. Restrisico’s in het werk op te lossen</a:t>
            </a:r>
          </a:p>
          <a:p>
            <a:endParaRPr lang="nl-NL" dirty="0"/>
          </a:p>
          <a:p>
            <a:endParaRPr lang="nl-NL" dirty="0"/>
          </a:p>
          <a:p>
            <a:endParaRPr lang="nl-NL" dirty="0"/>
          </a:p>
        </p:txBody>
      </p:sp>
      <p:sp>
        <p:nvSpPr>
          <p:cNvPr id="3" name="Tijdelijke aanduiding voor dianummer 2">
            <a:extLst>
              <a:ext uri="{FF2B5EF4-FFF2-40B4-BE49-F238E27FC236}">
                <a16:creationId xmlns:a16="http://schemas.microsoft.com/office/drawing/2014/main" id="{5D7B81DF-135D-524F-94BC-33CA480E56F3}"/>
              </a:ext>
            </a:extLst>
          </p:cNvPr>
          <p:cNvSpPr>
            <a:spLocks noGrp="1"/>
          </p:cNvSpPr>
          <p:nvPr>
            <p:ph type="sldNum" sz="quarter" idx="12"/>
          </p:nvPr>
        </p:nvSpPr>
        <p:spPr/>
        <p:txBody>
          <a:bodyPr/>
          <a:lstStyle/>
          <a:p>
            <a:fld id="{10A0A6AF-03C5-477E-939A-E28F7E7F05EA}" type="slidenum">
              <a:rPr lang="nl-NL" smtClean="0"/>
              <a:pPr/>
              <a:t>23</a:t>
            </a:fld>
            <a:endParaRPr lang="nl-NL" dirty="0"/>
          </a:p>
        </p:txBody>
      </p:sp>
      <p:sp>
        <p:nvSpPr>
          <p:cNvPr id="4" name="Titel 3">
            <a:extLst>
              <a:ext uri="{FF2B5EF4-FFF2-40B4-BE49-F238E27FC236}">
                <a16:creationId xmlns:a16="http://schemas.microsoft.com/office/drawing/2014/main" id="{13CD49BC-7F59-52C2-25C4-E707E9234888}"/>
              </a:ext>
            </a:extLst>
          </p:cNvPr>
          <p:cNvSpPr>
            <a:spLocks noGrp="1"/>
          </p:cNvSpPr>
          <p:nvPr>
            <p:ph type="title"/>
          </p:nvPr>
        </p:nvSpPr>
        <p:spPr/>
        <p:txBody>
          <a:bodyPr>
            <a:normAutofit/>
          </a:bodyPr>
          <a:lstStyle/>
          <a:p>
            <a:pPr lvl="0"/>
            <a:r>
              <a:rPr lang="nl-NL" dirty="0"/>
              <a:t>Organisatorische risico’s en uitdagingen</a:t>
            </a:r>
          </a:p>
        </p:txBody>
      </p:sp>
    </p:spTree>
    <p:extLst>
      <p:ext uri="{BB962C8B-B14F-4D97-AF65-F5344CB8AC3E}">
        <p14:creationId xmlns:p14="http://schemas.microsoft.com/office/powerpoint/2010/main" val="3974944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afgeronde hoeken 22">
            <a:extLst>
              <a:ext uri="{FF2B5EF4-FFF2-40B4-BE49-F238E27FC236}">
                <a16:creationId xmlns:a16="http://schemas.microsoft.com/office/drawing/2014/main" id="{F008BFE2-CF93-735C-6E92-964F3E61A175}"/>
              </a:ext>
            </a:extLst>
          </p:cNvPr>
          <p:cNvSpPr/>
          <p:nvPr/>
        </p:nvSpPr>
        <p:spPr>
          <a:xfrm>
            <a:off x="949948" y="2968715"/>
            <a:ext cx="3906733" cy="3837470"/>
          </a:xfrm>
          <a:prstGeom prst="roundRect">
            <a:avLst/>
          </a:prstGeom>
          <a:solidFill>
            <a:schemeClr val="bg1">
              <a:lumMod val="85000"/>
            </a:schemeClr>
          </a:solidFill>
          <a:ln>
            <a:prstDash val="lgDashDotDot"/>
          </a:ln>
        </p:spPr>
        <p:style>
          <a:lnRef idx="2">
            <a:schemeClr val="accent1"/>
          </a:lnRef>
          <a:fillRef idx="1">
            <a:schemeClr val="lt1"/>
          </a:fillRef>
          <a:effectRef idx="0">
            <a:schemeClr val="accent1"/>
          </a:effectRef>
          <a:fontRef idx="minor">
            <a:schemeClr val="dk1"/>
          </a:fontRef>
        </p:style>
        <p:txBody>
          <a:bodyPr rtlCol="0" anchor="t" anchorCtr="0"/>
          <a:lstStyle/>
          <a:p>
            <a:r>
              <a:rPr lang="nl-NL" sz="1100" dirty="0"/>
              <a:t>UAV </a:t>
            </a:r>
          </a:p>
          <a:p>
            <a:r>
              <a:rPr lang="nl-NL" sz="1100" dirty="0"/>
              <a:t>“gebouw en terrein”</a:t>
            </a:r>
          </a:p>
        </p:txBody>
      </p:sp>
      <p:sp>
        <p:nvSpPr>
          <p:cNvPr id="22" name="Rechthoek: afgeronde hoeken 21">
            <a:extLst>
              <a:ext uri="{FF2B5EF4-FFF2-40B4-BE49-F238E27FC236}">
                <a16:creationId xmlns:a16="http://schemas.microsoft.com/office/drawing/2014/main" id="{896ADAFF-EC23-9D60-65CC-FFD6AC6E0418}"/>
              </a:ext>
            </a:extLst>
          </p:cNvPr>
          <p:cNvSpPr/>
          <p:nvPr/>
        </p:nvSpPr>
        <p:spPr>
          <a:xfrm>
            <a:off x="4916134" y="2968715"/>
            <a:ext cx="3906733" cy="3837469"/>
          </a:xfrm>
          <a:prstGeom prst="roundRect">
            <a:avLst/>
          </a:prstGeom>
          <a:noFill/>
          <a:ln>
            <a:prstDash val="lgDashDotDot"/>
          </a:ln>
        </p:spPr>
        <p:style>
          <a:lnRef idx="2">
            <a:schemeClr val="accent1"/>
          </a:lnRef>
          <a:fillRef idx="1">
            <a:schemeClr val="lt1"/>
          </a:fillRef>
          <a:effectRef idx="0">
            <a:schemeClr val="accent1"/>
          </a:effectRef>
          <a:fontRef idx="minor">
            <a:schemeClr val="dk1"/>
          </a:fontRef>
        </p:style>
        <p:txBody>
          <a:bodyPr rtlCol="0" anchor="t" anchorCtr="0"/>
          <a:lstStyle/>
          <a:p>
            <a:pPr algn="r"/>
            <a:r>
              <a:rPr lang="nl-NL" sz="1100" dirty="0"/>
              <a:t>UAV GC</a:t>
            </a:r>
          </a:p>
          <a:p>
            <a:pPr algn="r"/>
            <a:r>
              <a:rPr lang="nl-NL" sz="1100" dirty="0"/>
              <a:t>“logistiek systeem”</a:t>
            </a:r>
          </a:p>
        </p:txBody>
      </p:sp>
      <p:sp>
        <p:nvSpPr>
          <p:cNvPr id="31" name="Rechthoek: afgeronde hoeken 30">
            <a:extLst>
              <a:ext uri="{FF2B5EF4-FFF2-40B4-BE49-F238E27FC236}">
                <a16:creationId xmlns:a16="http://schemas.microsoft.com/office/drawing/2014/main" id="{D3A5A792-485A-748A-1990-5187E51D261A}"/>
              </a:ext>
            </a:extLst>
          </p:cNvPr>
          <p:cNvSpPr/>
          <p:nvPr/>
        </p:nvSpPr>
        <p:spPr>
          <a:xfrm>
            <a:off x="2427713" y="3668987"/>
            <a:ext cx="3906733" cy="2751363"/>
          </a:xfrm>
          <a:prstGeom prst="roundRect">
            <a:avLst/>
          </a:prstGeom>
          <a:noFill/>
          <a:ln>
            <a:prstDash val="dash"/>
          </a:ln>
        </p:spPr>
        <p:style>
          <a:lnRef idx="2">
            <a:schemeClr val="accent1"/>
          </a:lnRef>
          <a:fillRef idx="1">
            <a:schemeClr val="lt1"/>
          </a:fillRef>
          <a:effectRef idx="0">
            <a:schemeClr val="accent1"/>
          </a:effectRef>
          <a:fontRef idx="minor">
            <a:schemeClr val="dk1"/>
          </a:fontRef>
        </p:style>
        <p:txBody>
          <a:bodyPr rtlCol="0" anchor="t"/>
          <a:lstStyle/>
          <a:p>
            <a:pPr algn="ctr"/>
            <a:r>
              <a:rPr lang="nl-NL" sz="1100" dirty="0"/>
              <a:t>Team Toezicht</a:t>
            </a:r>
          </a:p>
        </p:txBody>
      </p:sp>
      <p:sp>
        <p:nvSpPr>
          <p:cNvPr id="98" name="Titel 97">
            <a:extLst>
              <a:ext uri="{FF2B5EF4-FFF2-40B4-BE49-F238E27FC236}">
                <a16:creationId xmlns:a16="http://schemas.microsoft.com/office/drawing/2014/main" id="{3018CE93-C5BA-3EBF-5800-4549D0428730}"/>
              </a:ext>
            </a:extLst>
          </p:cNvPr>
          <p:cNvSpPr>
            <a:spLocks noGrp="1"/>
          </p:cNvSpPr>
          <p:nvPr>
            <p:ph type="title"/>
          </p:nvPr>
        </p:nvSpPr>
        <p:spPr>
          <a:xfrm>
            <a:off x="838200" y="783521"/>
            <a:ext cx="10515600" cy="710939"/>
          </a:xfrm>
        </p:spPr>
        <p:txBody>
          <a:bodyPr>
            <a:normAutofit/>
          </a:bodyPr>
          <a:lstStyle/>
          <a:p>
            <a:r>
              <a:rPr lang="nl-NL" dirty="0"/>
              <a:t>Coördinatie en samenwerking</a:t>
            </a:r>
            <a:endParaRPr lang="nl-NL" sz="3600" dirty="0"/>
          </a:p>
        </p:txBody>
      </p:sp>
      <p:sp>
        <p:nvSpPr>
          <p:cNvPr id="97" name="Tijdelijke aanduiding voor inhoud 96">
            <a:extLst>
              <a:ext uri="{FF2B5EF4-FFF2-40B4-BE49-F238E27FC236}">
                <a16:creationId xmlns:a16="http://schemas.microsoft.com/office/drawing/2014/main" id="{B53268F6-D954-5E3A-DF9C-85CB83E280D1}"/>
              </a:ext>
            </a:extLst>
          </p:cNvPr>
          <p:cNvSpPr>
            <a:spLocks noGrp="1"/>
          </p:cNvSpPr>
          <p:nvPr>
            <p:ph idx="1"/>
          </p:nvPr>
        </p:nvSpPr>
        <p:spPr>
          <a:xfrm>
            <a:off x="9302007" y="1825625"/>
            <a:ext cx="2726707" cy="4351338"/>
          </a:xfrm>
        </p:spPr>
        <p:txBody>
          <a:bodyPr>
            <a:normAutofit fontScale="47500" lnSpcReduction="20000"/>
          </a:bodyPr>
          <a:lstStyle/>
          <a:p>
            <a:r>
              <a:rPr lang="nl-NL" dirty="0"/>
              <a:t>Bouwvergadering UAV  (VZ = DV, CM +TM schuift aan) door team toezicht, </a:t>
            </a:r>
          </a:p>
          <a:p>
            <a:r>
              <a:rPr lang="nl-NL" dirty="0"/>
              <a:t>Werk/</a:t>
            </a:r>
            <a:r>
              <a:rPr lang="nl-NL" dirty="0" err="1"/>
              <a:t>afstemoverleggen</a:t>
            </a:r>
            <a:r>
              <a:rPr lang="nl-NL" dirty="0"/>
              <a:t> UAV (</a:t>
            </a:r>
            <a:r>
              <a:rPr lang="nl-NL" dirty="0" err="1"/>
              <a:t>oa</a:t>
            </a:r>
            <a:r>
              <a:rPr lang="nl-NL" dirty="0"/>
              <a:t> bouwlogistiek, VZ = BA) door team toezicht</a:t>
            </a:r>
          </a:p>
          <a:p>
            <a:r>
              <a:rPr lang="nl-NL" dirty="0" err="1"/>
              <a:t>Raakvlakkenoverleggen</a:t>
            </a:r>
            <a:r>
              <a:rPr lang="nl-NL" dirty="0"/>
              <a:t> UAV-UAV GC (VZ = BA, </a:t>
            </a:r>
            <a:r>
              <a:rPr lang="nl-NL" dirty="0" err="1"/>
              <a:t>coordinatieplicht</a:t>
            </a:r>
            <a:r>
              <a:rPr lang="nl-NL" dirty="0"/>
              <a:t>) </a:t>
            </a:r>
          </a:p>
          <a:p>
            <a:r>
              <a:rPr lang="nl-NL" dirty="0"/>
              <a:t>BA – Bouwkundig aannemer</a:t>
            </a:r>
          </a:p>
          <a:p>
            <a:r>
              <a:rPr lang="nl-NL" dirty="0"/>
              <a:t>DV - Directievoerder</a:t>
            </a:r>
          </a:p>
          <a:p>
            <a:r>
              <a:rPr lang="nl-NL" dirty="0"/>
              <a:t>TH - Toezichthouder</a:t>
            </a:r>
          </a:p>
          <a:p>
            <a:r>
              <a:rPr lang="nl-NL" dirty="0"/>
              <a:t>WN - Waarnemer</a:t>
            </a:r>
          </a:p>
          <a:p>
            <a:r>
              <a:rPr lang="nl-NL" dirty="0"/>
              <a:t>IA – </a:t>
            </a:r>
            <a:r>
              <a:rPr lang="nl-NL" dirty="0" err="1"/>
              <a:t>Intralogistieke</a:t>
            </a:r>
            <a:r>
              <a:rPr lang="nl-NL" dirty="0"/>
              <a:t> Partner</a:t>
            </a:r>
          </a:p>
          <a:p>
            <a:r>
              <a:rPr lang="nl-NL" dirty="0"/>
              <a:t>TM – Technisch Manager RVB</a:t>
            </a:r>
          </a:p>
          <a:p>
            <a:r>
              <a:rPr lang="nl-NL" dirty="0"/>
              <a:t>CM – </a:t>
            </a:r>
            <a:r>
              <a:rPr lang="nl-NL" dirty="0" err="1"/>
              <a:t>ContractManager</a:t>
            </a:r>
            <a:r>
              <a:rPr lang="nl-NL" dirty="0"/>
              <a:t> RVB</a:t>
            </a:r>
          </a:p>
          <a:p>
            <a:r>
              <a:rPr lang="nl-NL" dirty="0"/>
              <a:t>PM – Project Manager RVB</a:t>
            </a:r>
          </a:p>
          <a:p>
            <a:r>
              <a:rPr lang="nl-NL" dirty="0"/>
              <a:t>BC – Bouwkundig Consultant</a:t>
            </a:r>
          </a:p>
          <a:p>
            <a:r>
              <a:rPr lang="nl-NL" dirty="0"/>
              <a:t>LC – Logistiek Consultant</a:t>
            </a:r>
          </a:p>
          <a:p>
            <a:endParaRPr lang="nl-NL" dirty="0"/>
          </a:p>
          <a:p>
            <a:endParaRPr lang="nl-NL" dirty="0"/>
          </a:p>
          <a:p>
            <a:endParaRPr lang="nl-NL" dirty="0"/>
          </a:p>
          <a:p>
            <a:endParaRPr lang="nl-NL" dirty="0"/>
          </a:p>
        </p:txBody>
      </p:sp>
      <p:grpSp>
        <p:nvGrpSpPr>
          <p:cNvPr id="65" name="Groep 64">
            <a:extLst>
              <a:ext uri="{FF2B5EF4-FFF2-40B4-BE49-F238E27FC236}">
                <a16:creationId xmlns:a16="http://schemas.microsoft.com/office/drawing/2014/main" id="{503609F0-2A38-C601-2C19-3468BEA2786A}"/>
              </a:ext>
            </a:extLst>
          </p:cNvPr>
          <p:cNvGrpSpPr/>
          <p:nvPr/>
        </p:nvGrpSpPr>
        <p:grpSpPr>
          <a:xfrm>
            <a:off x="3772472" y="1909967"/>
            <a:ext cx="505098" cy="1010196"/>
            <a:chOff x="4837471" y="1366684"/>
            <a:chExt cx="973393" cy="1946786"/>
          </a:xfrm>
        </p:grpSpPr>
        <p:sp>
          <p:nvSpPr>
            <p:cNvPr id="66" name="Lachebekje 65">
              <a:extLst>
                <a:ext uri="{FF2B5EF4-FFF2-40B4-BE49-F238E27FC236}">
                  <a16:creationId xmlns:a16="http://schemas.microsoft.com/office/drawing/2014/main" id="{4AA81790-A77A-F6E6-AE23-3FE3B8AD83B7}"/>
                </a:ext>
              </a:extLst>
            </p:cNvPr>
            <p:cNvSpPr/>
            <p:nvPr/>
          </p:nvSpPr>
          <p:spPr>
            <a:xfrm>
              <a:off x="4837471" y="1366684"/>
              <a:ext cx="973393" cy="973393"/>
            </a:xfrm>
            <a:prstGeom prst="smileyFac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sz="1100" dirty="0"/>
            </a:p>
          </p:txBody>
        </p:sp>
        <p:sp>
          <p:nvSpPr>
            <p:cNvPr id="67" name="Stroomdiagram: Uitstel 66">
              <a:extLst>
                <a:ext uri="{FF2B5EF4-FFF2-40B4-BE49-F238E27FC236}">
                  <a16:creationId xmlns:a16="http://schemas.microsoft.com/office/drawing/2014/main" id="{E020A4A8-9D7F-C6FA-9D17-CCAAF2A2566F}"/>
                </a:ext>
              </a:extLst>
            </p:cNvPr>
            <p:cNvSpPr/>
            <p:nvPr/>
          </p:nvSpPr>
          <p:spPr>
            <a:xfrm rot="16200000">
              <a:off x="4837471" y="2340077"/>
              <a:ext cx="973393" cy="973393"/>
            </a:xfrm>
            <a:prstGeom prst="flowChartDelay">
              <a:avLst/>
            </a:prstGeom>
          </p:spPr>
          <p:style>
            <a:lnRef idx="2">
              <a:schemeClr val="accent3">
                <a:shade val="15000"/>
              </a:schemeClr>
            </a:lnRef>
            <a:fillRef idx="1">
              <a:schemeClr val="accent3"/>
            </a:fillRef>
            <a:effectRef idx="0">
              <a:schemeClr val="accent3"/>
            </a:effectRef>
            <a:fontRef idx="minor">
              <a:schemeClr val="lt1"/>
            </a:fontRef>
          </p:style>
          <p:txBody>
            <a:bodyPr vert="vert" rtlCol="0" anchor="ctr"/>
            <a:lstStyle/>
            <a:p>
              <a:pPr algn="ctr"/>
              <a:r>
                <a:rPr lang="nl-NL" sz="1100" dirty="0"/>
                <a:t>IPM</a:t>
              </a:r>
            </a:p>
          </p:txBody>
        </p:sp>
      </p:grpSp>
      <p:grpSp>
        <p:nvGrpSpPr>
          <p:cNvPr id="85" name="Groep 84">
            <a:extLst>
              <a:ext uri="{FF2B5EF4-FFF2-40B4-BE49-F238E27FC236}">
                <a16:creationId xmlns:a16="http://schemas.microsoft.com/office/drawing/2014/main" id="{8A788BAB-8571-3C2A-A34B-E4DBEA05D200}"/>
              </a:ext>
            </a:extLst>
          </p:cNvPr>
          <p:cNvGrpSpPr/>
          <p:nvPr/>
        </p:nvGrpSpPr>
        <p:grpSpPr>
          <a:xfrm>
            <a:off x="5175613" y="2295557"/>
            <a:ext cx="505098" cy="1010196"/>
            <a:chOff x="4837471" y="1366684"/>
            <a:chExt cx="973393" cy="1946786"/>
          </a:xfrm>
        </p:grpSpPr>
        <p:sp>
          <p:nvSpPr>
            <p:cNvPr id="86" name="Lachebekje 85">
              <a:extLst>
                <a:ext uri="{FF2B5EF4-FFF2-40B4-BE49-F238E27FC236}">
                  <a16:creationId xmlns:a16="http://schemas.microsoft.com/office/drawing/2014/main" id="{AE71B3C8-8CF3-981A-1F62-AD5A05C09DB8}"/>
                </a:ext>
              </a:extLst>
            </p:cNvPr>
            <p:cNvSpPr/>
            <p:nvPr/>
          </p:nvSpPr>
          <p:spPr>
            <a:xfrm>
              <a:off x="4837471" y="1366684"/>
              <a:ext cx="973393" cy="973393"/>
            </a:xfrm>
            <a:prstGeom prst="smileyFac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sz="1100" dirty="0"/>
            </a:p>
          </p:txBody>
        </p:sp>
        <p:sp>
          <p:nvSpPr>
            <p:cNvPr id="87" name="Stroomdiagram: Uitstel 86">
              <a:extLst>
                <a:ext uri="{FF2B5EF4-FFF2-40B4-BE49-F238E27FC236}">
                  <a16:creationId xmlns:a16="http://schemas.microsoft.com/office/drawing/2014/main" id="{1E6E9CFE-6AB2-83E7-63E0-54C2E21508C9}"/>
                </a:ext>
              </a:extLst>
            </p:cNvPr>
            <p:cNvSpPr/>
            <p:nvPr/>
          </p:nvSpPr>
          <p:spPr>
            <a:xfrm rot="16200000">
              <a:off x="4837471" y="2340077"/>
              <a:ext cx="973393" cy="973393"/>
            </a:xfrm>
            <a:prstGeom prst="flowChartDelay">
              <a:avLst/>
            </a:prstGeom>
          </p:spPr>
          <p:style>
            <a:lnRef idx="2">
              <a:schemeClr val="accent3">
                <a:shade val="15000"/>
              </a:schemeClr>
            </a:lnRef>
            <a:fillRef idx="1">
              <a:schemeClr val="accent3"/>
            </a:fillRef>
            <a:effectRef idx="0">
              <a:schemeClr val="accent3"/>
            </a:effectRef>
            <a:fontRef idx="minor">
              <a:schemeClr val="lt1"/>
            </a:fontRef>
          </p:style>
          <p:txBody>
            <a:bodyPr vert="vert" rtlCol="0" anchor="ctr"/>
            <a:lstStyle/>
            <a:p>
              <a:pPr algn="ctr"/>
              <a:r>
                <a:rPr lang="nl-NL" sz="1100" dirty="0"/>
                <a:t>PM</a:t>
              </a:r>
            </a:p>
          </p:txBody>
        </p:sp>
      </p:grpSp>
      <p:grpSp>
        <p:nvGrpSpPr>
          <p:cNvPr id="13" name="Groep 12">
            <a:extLst>
              <a:ext uri="{FF2B5EF4-FFF2-40B4-BE49-F238E27FC236}">
                <a16:creationId xmlns:a16="http://schemas.microsoft.com/office/drawing/2014/main" id="{29D6D80C-BA16-5937-1F01-DC377F6C411A}"/>
              </a:ext>
            </a:extLst>
          </p:cNvPr>
          <p:cNvGrpSpPr/>
          <p:nvPr/>
        </p:nvGrpSpPr>
        <p:grpSpPr>
          <a:xfrm>
            <a:off x="2889993" y="4685126"/>
            <a:ext cx="502292" cy="1004583"/>
            <a:chOff x="4837471" y="1366684"/>
            <a:chExt cx="973393" cy="1946786"/>
          </a:xfrm>
        </p:grpSpPr>
        <p:sp>
          <p:nvSpPr>
            <p:cNvPr id="14" name="Lachebekje 13">
              <a:extLst>
                <a:ext uri="{FF2B5EF4-FFF2-40B4-BE49-F238E27FC236}">
                  <a16:creationId xmlns:a16="http://schemas.microsoft.com/office/drawing/2014/main" id="{0ACFAE73-7C8E-0D17-1BAC-215FC73A328F}"/>
                </a:ext>
              </a:extLst>
            </p:cNvPr>
            <p:cNvSpPr/>
            <p:nvPr/>
          </p:nvSpPr>
          <p:spPr>
            <a:xfrm>
              <a:off x="4837471" y="1366684"/>
              <a:ext cx="973393" cy="973393"/>
            </a:xfrm>
            <a:prstGeom prst="smileyFac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sz="1100" dirty="0"/>
            </a:p>
          </p:txBody>
        </p:sp>
        <p:sp>
          <p:nvSpPr>
            <p:cNvPr id="15" name="Stroomdiagram: Uitstel 14">
              <a:extLst>
                <a:ext uri="{FF2B5EF4-FFF2-40B4-BE49-F238E27FC236}">
                  <a16:creationId xmlns:a16="http://schemas.microsoft.com/office/drawing/2014/main" id="{5B36CDA4-3776-5ADA-D249-9F8D58E6822B}"/>
                </a:ext>
              </a:extLst>
            </p:cNvPr>
            <p:cNvSpPr/>
            <p:nvPr/>
          </p:nvSpPr>
          <p:spPr>
            <a:xfrm rot="16200000">
              <a:off x="4837471" y="2340077"/>
              <a:ext cx="973393" cy="973393"/>
            </a:xfrm>
            <a:prstGeom prst="flowChartDelay">
              <a:avLst/>
            </a:prstGeom>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algn="ctr"/>
              <a:r>
                <a:rPr lang="nl-NL" sz="1100" dirty="0"/>
                <a:t>DV</a:t>
              </a:r>
            </a:p>
          </p:txBody>
        </p:sp>
      </p:grpSp>
      <p:grpSp>
        <p:nvGrpSpPr>
          <p:cNvPr id="16" name="Groep 15">
            <a:extLst>
              <a:ext uri="{FF2B5EF4-FFF2-40B4-BE49-F238E27FC236}">
                <a16:creationId xmlns:a16="http://schemas.microsoft.com/office/drawing/2014/main" id="{90345EEE-CDB3-C6CD-E6A0-897E70FA64A3}"/>
              </a:ext>
            </a:extLst>
          </p:cNvPr>
          <p:cNvGrpSpPr/>
          <p:nvPr/>
        </p:nvGrpSpPr>
        <p:grpSpPr>
          <a:xfrm>
            <a:off x="3979962" y="4685126"/>
            <a:ext cx="502292" cy="1004583"/>
            <a:chOff x="4837471" y="1366684"/>
            <a:chExt cx="973393" cy="1946786"/>
          </a:xfrm>
        </p:grpSpPr>
        <p:sp>
          <p:nvSpPr>
            <p:cNvPr id="17" name="Lachebekje 16">
              <a:extLst>
                <a:ext uri="{FF2B5EF4-FFF2-40B4-BE49-F238E27FC236}">
                  <a16:creationId xmlns:a16="http://schemas.microsoft.com/office/drawing/2014/main" id="{7A08A45E-2650-8876-9B6E-59BE4C77A402}"/>
                </a:ext>
              </a:extLst>
            </p:cNvPr>
            <p:cNvSpPr/>
            <p:nvPr/>
          </p:nvSpPr>
          <p:spPr>
            <a:xfrm>
              <a:off x="4837471" y="1366684"/>
              <a:ext cx="973393" cy="973393"/>
            </a:xfrm>
            <a:prstGeom prst="smileyFac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sz="1100" dirty="0"/>
            </a:p>
          </p:txBody>
        </p:sp>
        <p:sp>
          <p:nvSpPr>
            <p:cNvPr id="18" name="Stroomdiagram: Uitstel 17">
              <a:extLst>
                <a:ext uri="{FF2B5EF4-FFF2-40B4-BE49-F238E27FC236}">
                  <a16:creationId xmlns:a16="http://schemas.microsoft.com/office/drawing/2014/main" id="{6FB6479B-E9CC-B50D-8249-096A60ECFDEF}"/>
                </a:ext>
              </a:extLst>
            </p:cNvPr>
            <p:cNvSpPr/>
            <p:nvPr/>
          </p:nvSpPr>
          <p:spPr>
            <a:xfrm rot="16200000">
              <a:off x="4837471" y="2340077"/>
              <a:ext cx="973393" cy="973393"/>
            </a:xfrm>
            <a:prstGeom prst="flowChartDelay">
              <a:avLst/>
            </a:prstGeom>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algn="ctr"/>
              <a:r>
                <a:rPr lang="nl-NL" sz="1100" dirty="0"/>
                <a:t>TH</a:t>
              </a:r>
            </a:p>
          </p:txBody>
        </p:sp>
      </p:grpSp>
      <p:grpSp>
        <p:nvGrpSpPr>
          <p:cNvPr id="19" name="Groep 18">
            <a:extLst>
              <a:ext uri="{FF2B5EF4-FFF2-40B4-BE49-F238E27FC236}">
                <a16:creationId xmlns:a16="http://schemas.microsoft.com/office/drawing/2014/main" id="{FB706271-F78D-6572-5C84-223E5EE6CF15}"/>
              </a:ext>
            </a:extLst>
          </p:cNvPr>
          <p:cNvGrpSpPr/>
          <p:nvPr/>
        </p:nvGrpSpPr>
        <p:grpSpPr>
          <a:xfrm>
            <a:off x="5146904" y="4685126"/>
            <a:ext cx="502292" cy="1004583"/>
            <a:chOff x="4837471" y="1366684"/>
            <a:chExt cx="973393" cy="1946786"/>
          </a:xfrm>
        </p:grpSpPr>
        <p:sp>
          <p:nvSpPr>
            <p:cNvPr id="20" name="Lachebekje 19">
              <a:extLst>
                <a:ext uri="{FF2B5EF4-FFF2-40B4-BE49-F238E27FC236}">
                  <a16:creationId xmlns:a16="http://schemas.microsoft.com/office/drawing/2014/main" id="{F57C7C00-728B-1D1B-32D8-AD32367FEE72}"/>
                </a:ext>
              </a:extLst>
            </p:cNvPr>
            <p:cNvSpPr/>
            <p:nvPr/>
          </p:nvSpPr>
          <p:spPr>
            <a:xfrm>
              <a:off x="4837471" y="1366684"/>
              <a:ext cx="973393" cy="973393"/>
            </a:xfrm>
            <a:prstGeom prst="smileyFac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nl-NL" sz="1100" dirty="0"/>
            </a:p>
          </p:txBody>
        </p:sp>
        <p:sp>
          <p:nvSpPr>
            <p:cNvPr id="21" name="Stroomdiagram: Uitstel 20">
              <a:extLst>
                <a:ext uri="{FF2B5EF4-FFF2-40B4-BE49-F238E27FC236}">
                  <a16:creationId xmlns:a16="http://schemas.microsoft.com/office/drawing/2014/main" id="{2642D842-3068-B76C-6A42-24EC7FBE4AAF}"/>
                </a:ext>
              </a:extLst>
            </p:cNvPr>
            <p:cNvSpPr/>
            <p:nvPr/>
          </p:nvSpPr>
          <p:spPr>
            <a:xfrm rot="16200000">
              <a:off x="4837471" y="2340077"/>
              <a:ext cx="973393" cy="973393"/>
            </a:xfrm>
            <a:prstGeom prst="flowChartDelay">
              <a:avLst/>
            </a:prstGeom>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algn="ctr"/>
              <a:r>
                <a:rPr lang="nl-NL" sz="1100" dirty="0"/>
                <a:t>WN</a:t>
              </a:r>
            </a:p>
          </p:txBody>
        </p:sp>
      </p:grpSp>
      <p:cxnSp>
        <p:nvCxnSpPr>
          <p:cNvPr id="25" name="Verbindingslijn: gebogen 24">
            <a:extLst>
              <a:ext uri="{FF2B5EF4-FFF2-40B4-BE49-F238E27FC236}">
                <a16:creationId xmlns:a16="http://schemas.microsoft.com/office/drawing/2014/main" id="{87684880-2845-2F73-C7C2-01BE73B61366}"/>
              </a:ext>
            </a:extLst>
          </p:cNvPr>
          <p:cNvCxnSpPr>
            <a:stCxn id="20" idx="0"/>
            <a:endCxn id="5" idx="1"/>
          </p:cNvCxnSpPr>
          <p:nvPr/>
        </p:nvCxnSpPr>
        <p:spPr>
          <a:xfrm rot="16200000" flipV="1">
            <a:off x="4622997" y="3910073"/>
            <a:ext cx="1098726" cy="45138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7" name="Verbindingslijn: gebogen 26">
            <a:extLst>
              <a:ext uri="{FF2B5EF4-FFF2-40B4-BE49-F238E27FC236}">
                <a16:creationId xmlns:a16="http://schemas.microsoft.com/office/drawing/2014/main" id="{DDD06DC1-1604-D995-3750-E3675F905397}"/>
              </a:ext>
            </a:extLst>
          </p:cNvPr>
          <p:cNvCxnSpPr>
            <a:cxnSpLocks/>
            <a:stCxn id="17" idx="0"/>
            <a:endCxn id="14" idx="0"/>
          </p:cNvCxnSpPr>
          <p:nvPr/>
        </p:nvCxnSpPr>
        <p:spPr>
          <a:xfrm rot="16200000" flipV="1">
            <a:off x="3686124" y="4140141"/>
            <a:ext cx="12700" cy="1089969"/>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29" name="Verbindingslijn: gebogen 28">
            <a:extLst>
              <a:ext uri="{FF2B5EF4-FFF2-40B4-BE49-F238E27FC236}">
                <a16:creationId xmlns:a16="http://schemas.microsoft.com/office/drawing/2014/main" id="{12BAA0AC-0261-D5CC-7D5B-B7FE3FE5CBD2}"/>
              </a:ext>
            </a:extLst>
          </p:cNvPr>
          <p:cNvCxnSpPr>
            <a:stCxn id="14" idx="0"/>
            <a:endCxn id="5" idx="1"/>
          </p:cNvCxnSpPr>
          <p:nvPr/>
        </p:nvCxnSpPr>
        <p:spPr>
          <a:xfrm rot="5400000" flipH="1" flipV="1">
            <a:off x="3494541" y="3233000"/>
            <a:ext cx="1098726" cy="1805529"/>
          </a:xfrm>
          <a:prstGeom prst="bentConnector3">
            <a:avLst/>
          </a:prstGeom>
        </p:spPr>
        <p:style>
          <a:lnRef idx="1">
            <a:schemeClr val="accent1"/>
          </a:lnRef>
          <a:fillRef idx="0">
            <a:schemeClr val="accent1"/>
          </a:fillRef>
          <a:effectRef idx="0">
            <a:schemeClr val="accent1"/>
          </a:effectRef>
          <a:fontRef idx="minor">
            <a:schemeClr val="tx1"/>
          </a:fontRef>
        </p:style>
      </p:cxnSp>
      <p:grpSp>
        <p:nvGrpSpPr>
          <p:cNvPr id="32" name="Groep 31">
            <a:extLst>
              <a:ext uri="{FF2B5EF4-FFF2-40B4-BE49-F238E27FC236}">
                <a16:creationId xmlns:a16="http://schemas.microsoft.com/office/drawing/2014/main" id="{69C3B4D6-CACE-1724-41E7-BFEF8BD18E96}"/>
              </a:ext>
            </a:extLst>
          </p:cNvPr>
          <p:cNvGrpSpPr/>
          <p:nvPr/>
        </p:nvGrpSpPr>
        <p:grpSpPr>
          <a:xfrm>
            <a:off x="7074792" y="4679514"/>
            <a:ext cx="505098" cy="1010196"/>
            <a:chOff x="4837471" y="1366684"/>
            <a:chExt cx="973393" cy="1946786"/>
          </a:xfrm>
        </p:grpSpPr>
        <p:sp>
          <p:nvSpPr>
            <p:cNvPr id="33" name="Lachebekje 32">
              <a:extLst>
                <a:ext uri="{FF2B5EF4-FFF2-40B4-BE49-F238E27FC236}">
                  <a16:creationId xmlns:a16="http://schemas.microsoft.com/office/drawing/2014/main" id="{3A7E80B7-D1A2-FB02-EA74-E4757A37BE1F}"/>
                </a:ext>
              </a:extLst>
            </p:cNvPr>
            <p:cNvSpPr/>
            <p:nvPr/>
          </p:nvSpPr>
          <p:spPr>
            <a:xfrm>
              <a:off x="4837471" y="1366684"/>
              <a:ext cx="973393" cy="973393"/>
            </a:xfrm>
            <a:prstGeom prst="smileyFac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sz="1100" dirty="0"/>
            </a:p>
          </p:txBody>
        </p:sp>
        <p:sp>
          <p:nvSpPr>
            <p:cNvPr id="34" name="Stroomdiagram: Uitstel 33">
              <a:extLst>
                <a:ext uri="{FF2B5EF4-FFF2-40B4-BE49-F238E27FC236}">
                  <a16:creationId xmlns:a16="http://schemas.microsoft.com/office/drawing/2014/main" id="{493623C4-309A-8079-C66D-A9AF3B671CBC}"/>
                </a:ext>
              </a:extLst>
            </p:cNvPr>
            <p:cNvSpPr/>
            <p:nvPr/>
          </p:nvSpPr>
          <p:spPr>
            <a:xfrm rot="16200000">
              <a:off x="4837471" y="2340077"/>
              <a:ext cx="973393" cy="973393"/>
            </a:xfrm>
            <a:prstGeom prst="flowChartDelay">
              <a:avLst/>
            </a:prstGeom>
          </p:spPr>
          <p:style>
            <a:lnRef idx="2">
              <a:schemeClr val="accent6">
                <a:shade val="15000"/>
              </a:schemeClr>
            </a:lnRef>
            <a:fillRef idx="1">
              <a:schemeClr val="accent6"/>
            </a:fillRef>
            <a:effectRef idx="0">
              <a:schemeClr val="accent6"/>
            </a:effectRef>
            <a:fontRef idx="minor">
              <a:schemeClr val="lt1"/>
            </a:fontRef>
          </p:style>
          <p:txBody>
            <a:bodyPr vert="vert" rtlCol="0" anchor="ctr"/>
            <a:lstStyle/>
            <a:p>
              <a:pPr algn="ctr"/>
              <a:r>
                <a:rPr lang="nl-NL" sz="1100" dirty="0"/>
                <a:t>IA</a:t>
              </a:r>
            </a:p>
          </p:txBody>
        </p:sp>
      </p:grpSp>
      <p:grpSp>
        <p:nvGrpSpPr>
          <p:cNvPr id="38" name="Groep 37">
            <a:extLst>
              <a:ext uri="{FF2B5EF4-FFF2-40B4-BE49-F238E27FC236}">
                <a16:creationId xmlns:a16="http://schemas.microsoft.com/office/drawing/2014/main" id="{2BB35B4E-F2E5-5C7A-5CEA-8E333A65946B}"/>
              </a:ext>
            </a:extLst>
          </p:cNvPr>
          <p:cNvGrpSpPr/>
          <p:nvPr/>
        </p:nvGrpSpPr>
        <p:grpSpPr>
          <a:xfrm>
            <a:off x="7559662" y="4679514"/>
            <a:ext cx="505098" cy="1010196"/>
            <a:chOff x="4837471" y="1366684"/>
            <a:chExt cx="973393" cy="1946786"/>
          </a:xfrm>
        </p:grpSpPr>
        <p:sp>
          <p:nvSpPr>
            <p:cNvPr id="39" name="Lachebekje 38">
              <a:extLst>
                <a:ext uri="{FF2B5EF4-FFF2-40B4-BE49-F238E27FC236}">
                  <a16:creationId xmlns:a16="http://schemas.microsoft.com/office/drawing/2014/main" id="{0F202282-A6A7-F568-6666-59A271C2E2B5}"/>
                </a:ext>
              </a:extLst>
            </p:cNvPr>
            <p:cNvSpPr/>
            <p:nvPr/>
          </p:nvSpPr>
          <p:spPr>
            <a:xfrm>
              <a:off x="4837471" y="1366684"/>
              <a:ext cx="973393" cy="973393"/>
            </a:xfrm>
            <a:prstGeom prst="smileyFac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nl-NL" sz="1100" dirty="0"/>
            </a:p>
          </p:txBody>
        </p:sp>
        <p:sp>
          <p:nvSpPr>
            <p:cNvPr id="40" name="Stroomdiagram: Uitstel 39">
              <a:extLst>
                <a:ext uri="{FF2B5EF4-FFF2-40B4-BE49-F238E27FC236}">
                  <a16:creationId xmlns:a16="http://schemas.microsoft.com/office/drawing/2014/main" id="{4CB56596-FB63-B4E1-382E-170CD43113A8}"/>
                </a:ext>
              </a:extLst>
            </p:cNvPr>
            <p:cNvSpPr/>
            <p:nvPr/>
          </p:nvSpPr>
          <p:spPr>
            <a:xfrm rot="16200000">
              <a:off x="4837471" y="2340077"/>
              <a:ext cx="973393" cy="973393"/>
            </a:xfrm>
            <a:prstGeom prst="flowChartDelay">
              <a:avLst/>
            </a:prstGeom>
          </p:spPr>
          <p:style>
            <a:lnRef idx="2">
              <a:schemeClr val="accent6">
                <a:shade val="15000"/>
              </a:schemeClr>
            </a:lnRef>
            <a:fillRef idx="1">
              <a:schemeClr val="accent6"/>
            </a:fillRef>
            <a:effectRef idx="0">
              <a:schemeClr val="accent6"/>
            </a:effectRef>
            <a:fontRef idx="minor">
              <a:schemeClr val="lt1"/>
            </a:fontRef>
          </p:style>
          <p:txBody>
            <a:bodyPr vert="vert" rtlCol="0" anchor="ctr"/>
            <a:lstStyle/>
            <a:p>
              <a:pPr algn="ctr"/>
              <a:r>
                <a:rPr lang="nl-NL" sz="1100" dirty="0"/>
                <a:t>IA</a:t>
              </a:r>
            </a:p>
          </p:txBody>
        </p:sp>
      </p:grpSp>
      <p:cxnSp>
        <p:nvCxnSpPr>
          <p:cNvPr id="42" name="Verbindingslijn: gebogen 41">
            <a:extLst>
              <a:ext uri="{FF2B5EF4-FFF2-40B4-BE49-F238E27FC236}">
                <a16:creationId xmlns:a16="http://schemas.microsoft.com/office/drawing/2014/main" id="{BEAF55C6-1EC6-6969-FD7C-142210DE15D9}"/>
              </a:ext>
            </a:extLst>
          </p:cNvPr>
          <p:cNvCxnSpPr>
            <a:cxnSpLocks/>
            <a:stCxn id="5" idx="2"/>
            <a:endCxn id="33" idx="0"/>
          </p:cNvCxnSpPr>
          <p:nvPr/>
        </p:nvCxnSpPr>
        <p:spPr>
          <a:xfrm>
            <a:off x="5198112" y="3334956"/>
            <a:ext cx="2129229" cy="1344558"/>
          </a:xfrm>
          <a:prstGeom prst="bentConnector2">
            <a:avLst/>
          </a:prstGeom>
        </p:spPr>
        <p:style>
          <a:lnRef idx="1">
            <a:schemeClr val="accent1"/>
          </a:lnRef>
          <a:fillRef idx="0">
            <a:schemeClr val="accent1"/>
          </a:fillRef>
          <a:effectRef idx="0">
            <a:schemeClr val="accent1"/>
          </a:effectRef>
          <a:fontRef idx="minor">
            <a:schemeClr val="tx1"/>
          </a:fontRef>
        </p:style>
      </p:cxnSp>
      <p:grpSp>
        <p:nvGrpSpPr>
          <p:cNvPr id="43" name="Groep 42">
            <a:extLst>
              <a:ext uri="{FF2B5EF4-FFF2-40B4-BE49-F238E27FC236}">
                <a16:creationId xmlns:a16="http://schemas.microsoft.com/office/drawing/2014/main" id="{56FD53C1-C150-7869-9F1B-C113085E737B}"/>
              </a:ext>
            </a:extLst>
          </p:cNvPr>
          <p:cNvGrpSpPr/>
          <p:nvPr/>
        </p:nvGrpSpPr>
        <p:grpSpPr>
          <a:xfrm>
            <a:off x="1404593" y="1464152"/>
            <a:ext cx="505098" cy="1010196"/>
            <a:chOff x="4837471" y="1366684"/>
            <a:chExt cx="973393" cy="1946786"/>
          </a:xfrm>
        </p:grpSpPr>
        <p:sp>
          <p:nvSpPr>
            <p:cNvPr id="44" name="Lachebekje 43">
              <a:extLst>
                <a:ext uri="{FF2B5EF4-FFF2-40B4-BE49-F238E27FC236}">
                  <a16:creationId xmlns:a16="http://schemas.microsoft.com/office/drawing/2014/main" id="{D0C71FC4-8673-D676-FFDD-E3A51BC1788A}"/>
                </a:ext>
              </a:extLst>
            </p:cNvPr>
            <p:cNvSpPr/>
            <p:nvPr/>
          </p:nvSpPr>
          <p:spPr>
            <a:xfrm>
              <a:off x="4837471" y="1366684"/>
              <a:ext cx="973393" cy="973393"/>
            </a:xfrm>
            <a:prstGeom prst="smileyFac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sz="1100" dirty="0"/>
            </a:p>
          </p:txBody>
        </p:sp>
        <p:sp>
          <p:nvSpPr>
            <p:cNvPr id="45" name="Stroomdiagram: Uitstel 44">
              <a:extLst>
                <a:ext uri="{FF2B5EF4-FFF2-40B4-BE49-F238E27FC236}">
                  <a16:creationId xmlns:a16="http://schemas.microsoft.com/office/drawing/2014/main" id="{4920547D-5FAD-1A6B-7F4C-0D63AF161280}"/>
                </a:ext>
              </a:extLst>
            </p:cNvPr>
            <p:cNvSpPr/>
            <p:nvPr/>
          </p:nvSpPr>
          <p:spPr>
            <a:xfrm rot="16200000">
              <a:off x="4837471" y="2340077"/>
              <a:ext cx="973393" cy="973393"/>
            </a:xfrm>
            <a:prstGeom prst="flowChartDelay">
              <a:avLst/>
            </a:prstGeom>
          </p:spPr>
          <p:style>
            <a:lnRef idx="2">
              <a:schemeClr val="accent3">
                <a:shade val="15000"/>
              </a:schemeClr>
            </a:lnRef>
            <a:fillRef idx="1">
              <a:schemeClr val="accent3"/>
            </a:fillRef>
            <a:effectRef idx="0">
              <a:schemeClr val="accent3"/>
            </a:effectRef>
            <a:fontRef idx="minor">
              <a:schemeClr val="lt1"/>
            </a:fontRef>
          </p:style>
          <p:txBody>
            <a:bodyPr vert="vert" rtlCol="0" anchor="ctr"/>
            <a:lstStyle/>
            <a:p>
              <a:pPr algn="ctr"/>
              <a:r>
                <a:rPr lang="nl-NL" sz="1100" dirty="0"/>
                <a:t>BC</a:t>
              </a:r>
            </a:p>
          </p:txBody>
        </p:sp>
      </p:grpSp>
      <p:grpSp>
        <p:nvGrpSpPr>
          <p:cNvPr id="46" name="Groep 45">
            <a:extLst>
              <a:ext uri="{FF2B5EF4-FFF2-40B4-BE49-F238E27FC236}">
                <a16:creationId xmlns:a16="http://schemas.microsoft.com/office/drawing/2014/main" id="{0696CE0A-5160-0A53-DAAA-EBEA4B116ACE}"/>
              </a:ext>
            </a:extLst>
          </p:cNvPr>
          <p:cNvGrpSpPr/>
          <p:nvPr/>
        </p:nvGrpSpPr>
        <p:grpSpPr>
          <a:xfrm>
            <a:off x="7883938" y="1464152"/>
            <a:ext cx="505098" cy="1010196"/>
            <a:chOff x="4837471" y="1366684"/>
            <a:chExt cx="973393" cy="1946786"/>
          </a:xfrm>
        </p:grpSpPr>
        <p:sp>
          <p:nvSpPr>
            <p:cNvPr id="47" name="Lachebekje 46">
              <a:extLst>
                <a:ext uri="{FF2B5EF4-FFF2-40B4-BE49-F238E27FC236}">
                  <a16:creationId xmlns:a16="http://schemas.microsoft.com/office/drawing/2014/main" id="{7301CF8D-C887-4016-F390-63AEC0243525}"/>
                </a:ext>
              </a:extLst>
            </p:cNvPr>
            <p:cNvSpPr/>
            <p:nvPr/>
          </p:nvSpPr>
          <p:spPr>
            <a:xfrm>
              <a:off x="4837471" y="1366684"/>
              <a:ext cx="973393" cy="973393"/>
            </a:xfrm>
            <a:prstGeom prst="smileyFac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sz="1100" dirty="0"/>
            </a:p>
          </p:txBody>
        </p:sp>
        <p:sp>
          <p:nvSpPr>
            <p:cNvPr id="48" name="Stroomdiagram: Uitstel 47">
              <a:extLst>
                <a:ext uri="{FF2B5EF4-FFF2-40B4-BE49-F238E27FC236}">
                  <a16:creationId xmlns:a16="http://schemas.microsoft.com/office/drawing/2014/main" id="{EF7B9CBD-2B04-DE89-EC8A-653F788E80B1}"/>
                </a:ext>
              </a:extLst>
            </p:cNvPr>
            <p:cNvSpPr/>
            <p:nvPr/>
          </p:nvSpPr>
          <p:spPr>
            <a:xfrm rot="16200000">
              <a:off x="4837471" y="2340077"/>
              <a:ext cx="973393" cy="973393"/>
            </a:xfrm>
            <a:prstGeom prst="flowChartDelay">
              <a:avLst/>
            </a:prstGeom>
          </p:spPr>
          <p:style>
            <a:lnRef idx="2">
              <a:schemeClr val="accent3">
                <a:shade val="15000"/>
              </a:schemeClr>
            </a:lnRef>
            <a:fillRef idx="1">
              <a:schemeClr val="accent3"/>
            </a:fillRef>
            <a:effectRef idx="0">
              <a:schemeClr val="accent3"/>
            </a:effectRef>
            <a:fontRef idx="minor">
              <a:schemeClr val="lt1"/>
            </a:fontRef>
          </p:style>
          <p:txBody>
            <a:bodyPr vert="vert" rtlCol="0" anchor="ctr"/>
            <a:lstStyle/>
            <a:p>
              <a:pPr algn="ctr"/>
              <a:r>
                <a:rPr lang="nl-NL" sz="1100" dirty="0"/>
                <a:t>LC</a:t>
              </a:r>
            </a:p>
          </p:txBody>
        </p:sp>
      </p:grpSp>
      <p:grpSp>
        <p:nvGrpSpPr>
          <p:cNvPr id="49" name="Groep 48">
            <a:extLst>
              <a:ext uri="{FF2B5EF4-FFF2-40B4-BE49-F238E27FC236}">
                <a16:creationId xmlns:a16="http://schemas.microsoft.com/office/drawing/2014/main" id="{F3BB4AD4-20CE-C48B-A873-C9623FA88676}"/>
              </a:ext>
            </a:extLst>
          </p:cNvPr>
          <p:cNvGrpSpPr/>
          <p:nvPr/>
        </p:nvGrpSpPr>
        <p:grpSpPr>
          <a:xfrm>
            <a:off x="1879200" y="1464152"/>
            <a:ext cx="505098" cy="1010196"/>
            <a:chOff x="4837471" y="1366684"/>
            <a:chExt cx="973393" cy="1946786"/>
          </a:xfrm>
        </p:grpSpPr>
        <p:sp>
          <p:nvSpPr>
            <p:cNvPr id="50" name="Lachebekje 49">
              <a:extLst>
                <a:ext uri="{FF2B5EF4-FFF2-40B4-BE49-F238E27FC236}">
                  <a16:creationId xmlns:a16="http://schemas.microsoft.com/office/drawing/2014/main" id="{5903069F-C9CD-0BC4-8584-4897197F57D1}"/>
                </a:ext>
              </a:extLst>
            </p:cNvPr>
            <p:cNvSpPr/>
            <p:nvPr/>
          </p:nvSpPr>
          <p:spPr>
            <a:xfrm>
              <a:off x="4837471" y="1366684"/>
              <a:ext cx="973393" cy="973393"/>
            </a:xfrm>
            <a:prstGeom prst="smileyFac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sz="1100" dirty="0"/>
            </a:p>
          </p:txBody>
        </p:sp>
        <p:sp>
          <p:nvSpPr>
            <p:cNvPr id="51" name="Stroomdiagram: Uitstel 50">
              <a:extLst>
                <a:ext uri="{FF2B5EF4-FFF2-40B4-BE49-F238E27FC236}">
                  <a16:creationId xmlns:a16="http://schemas.microsoft.com/office/drawing/2014/main" id="{82B1D878-B5F2-AFC9-11C0-7187077C82E8}"/>
                </a:ext>
              </a:extLst>
            </p:cNvPr>
            <p:cNvSpPr/>
            <p:nvPr/>
          </p:nvSpPr>
          <p:spPr>
            <a:xfrm rot="16200000">
              <a:off x="4837471" y="2340077"/>
              <a:ext cx="973393" cy="973393"/>
            </a:xfrm>
            <a:prstGeom prst="flowChartDelay">
              <a:avLst/>
            </a:prstGeom>
          </p:spPr>
          <p:style>
            <a:lnRef idx="2">
              <a:schemeClr val="accent3">
                <a:shade val="15000"/>
              </a:schemeClr>
            </a:lnRef>
            <a:fillRef idx="1">
              <a:schemeClr val="accent3"/>
            </a:fillRef>
            <a:effectRef idx="0">
              <a:schemeClr val="accent3"/>
            </a:effectRef>
            <a:fontRef idx="minor">
              <a:schemeClr val="lt1"/>
            </a:fontRef>
          </p:style>
          <p:txBody>
            <a:bodyPr vert="vert" rtlCol="0" anchor="ctr"/>
            <a:lstStyle/>
            <a:p>
              <a:pPr algn="ctr"/>
              <a:r>
                <a:rPr lang="nl-NL" sz="1100" dirty="0"/>
                <a:t>BC</a:t>
              </a:r>
            </a:p>
          </p:txBody>
        </p:sp>
      </p:grpSp>
      <p:cxnSp>
        <p:nvCxnSpPr>
          <p:cNvPr id="53" name="Verbindingslijn: gebogen 52">
            <a:extLst>
              <a:ext uri="{FF2B5EF4-FFF2-40B4-BE49-F238E27FC236}">
                <a16:creationId xmlns:a16="http://schemas.microsoft.com/office/drawing/2014/main" id="{2BB010E8-B86C-AD7A-1F0A-946F995B0B52}"/>
              </a:ext>
            </a:extLst>
          </p:cNvPr>
          <p:cNvCxnSpPr>
            <a:cxnSpLocks/>
            <a:stCxn id="50" idx="6"/>
            <a:endCxn id="4" idx="0"/>
          </p:cNvCxnSpPr>
          <p:nvPr/>
        </p:nvCxnSpPr>
        <p:spPr>
          <a:xfrm>
            <a:off x="2384298" y="1716701"/>
            <a:ext cx="2562370" cy="86392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55" name="Verbindingslijn: gebogen 54">
            <a:extLst>
              <a:ext uri="{FF2B5EF4-FFF2-40B4-BE49-F238E27FC236}">
                <a16:creationId xmlns:a16="http://schemas.microsoft.com/office/drawing/2014/main" id="{1B3703EE-9528-15D4-11BC-F786470F71FF}"/>
              </a:ext>
            </a:extLst>
          </p:cNvPr>
          <p:cNvCxnSpPr>
            <a:cxnSpLocks/>
            <a:stCxn id="47" idx="2"/>
            <a:endCxn id="4" idx="0"/>
          </p:cNvCxnSpPr>
          <p:nvPr/>
        </p:nvCxnSpPr>
        <p:spPr>
          <a:xfrm rot="10800000" flipV="1">
            <a:off x="4946668" y="1716701"/>
            <a:ext cx="2937269" cy="863926"/>
          </a:xfrm>
          <a:prstGeom prst="bentConnector2">
            <a:avLst/>
          </a:prstGeom>
        </p:spPr>
        <p:style>
          <a:lnRef idx="1">
            <a:schemeClr val="accent1"/>
          </a:lnRef>
          <a:fillRef idx="0">
            <a:schemeClr val="accent1"/>
          </a:fillRef>
          <a:effectRef idx="0">
            <a:schemeClr val="accent1"/>
          </a:effectRef>
          <a:fontRef idx="minor">
            <a:schemeClr val="tx1"/>
          </a:fontRef>
        </p:style>
      </p:cxnSp>
      <p:grpSp>
        <p:nvGrpSpPr>
          <p:cNvPr id="68" name="Groep 67">
            <a:extLst>
              <a:ext uri="{FF2B5EF4-FFF2-40B4-BE49-F238E27FC236}">
                <a16:creationId xmlns:a16="http://schemas.microsoft.com/office/drawing/2014/main" id="{756E99FB-757F-0FA0-F8D9-FA3A2724BA90}"/>
              </a:ext>
            </a:extLst>
          </p:cNvPr>
          <p:cNvGrpSpPr/>
          <p:nvPr/>
        </p:nvGrpSpPr>
        <p:grpSpPr>
          <a:xfrm>
            <a:off x="1263755" y="4679514"/>
            <a:ext cx="505098" cy="1010196"/>
            <a:chOff x="4837471" y="1366684"/>
            <a:chExt cx="973393" cy="1946786"/>
          </a:xfrm>
        </p:grpSpPr>
        <p:sp>
          <p:nvSpPr>
            <p:cNvPr id="69" name="Lachebekje 68">
              <a:extLst>
                <a:ext uri="{FF2B5EF4-FFF2-40B4-BE49-F238E27FC236}">
                  <a16:creationId xmlns:a16="http://schemas.microsoft.com/office/drawing/2014/main" id="{EC936F17-0F58-0093-39C3-76C2A42B3898}"/>
                </a:ext>
              </a:extLst>
            </p:cNvPr>
            <p:cNvSpPr/>
            <p:nvPr/>
          </p:nvSpPr>
          <p:spPr>
            <a:xfrm>
              <a:off x="4837471" y="1366684"/>
              <a:ext cx="973393" cy="973393"/>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sz="1100" dirty="0"/>
            </a:p>
          </p:txBody>
        </p:sp>
        <p:sp>
          <p:nvSpPr>
            <p:cNvPr id="70" name="Stroomdiagram: Uitstel 69">
              <a:extLst>
                <a:ext uri="{FF2B5EF4-FFF2-40B4-BE49-F238E27FC236}">
                  <a16:creationId xmlns:a16="http://schemas.microsoft.com/office/drawing/2014/main" id="{EF503A59-79E8-F55D-EA7B-20EB30FA8AA7}"/>
                </a:ext>
              </a:extLst>
            </p:cNvPr>
            <p:cNvSpPr/>
            <p:nvPr/>
          </p:nvSpPr>
          <p:spPr>
            <a:xfrm rot="16200000">
              <a:off x="4837471" y="2340077"/>
              <a:ext cx="973393" cy="973393"/>
            </a:xfrm>
            <a:prstGeom prst="flowChartDelay">
              <a:avLst/>
            </a:prstGeom>
          </p:spPr>
          <p:style>
            <a:lnRef idx="2">
              <a:schemeClr val="accent4">
                <a:shade val="15000"/>
              </a:schemeClr>
            </a:lnRef>
            <a:fillRef idx="1">
              <a:schemeClr val="accent4"/>
            </a:fillRef>
            <a:effectRef idx="0">
              <a:schemeClr val="accent4"/>
            </a:effectRef>
            <a:fontRef idx="minor">
              <a:schemeClr val="lt1"/>
            </a:fontRef>
          </p:style>
          <p:txBody>
            <a:bodyPr vert="vert" rtlCol="0" anchor="ctr"/>
            <a:lstStyle/>
            <a:p>
              <a:pPr algn="ctr"/>
              <a:r>
                <a:rPr lang="nl-NL" sz="1100" dirty="0"/>
                <a:t>BA</a:t>
              </a:r>
            </a:p>
          </p:txBody>
        </p:sp>
      </p:grpSp>
      <p:grpSp>
        <p:nvGrpSpPr>
          <p:cNvPr id="71" name="Groep 70">
            <a:extLst>
              <a:ext uri="{FF2B5EF4-FFF2-40B4-BE49-F238E27FC236}">
                <a16:creationId xmlns:a16="http://schemas.microsoft.com/office/drawing/2014/main" id="{880F0DD6-7784-7816-E185-47851F27642F}"/>
              </a:ext>
            </a:extLst>
          </p:cNvPr>
          <p:cNvGrpSpPr/>
          <p:nvPr/>
        </p:nvGrpSpPr>
        <p:grpSpPr>
          <a:xfrm>
            <a:off x="1748626" y="4679514"/>
            <a:ext cx="505098" cy="1010196"/>
            <a:chOff x="4837471" y="1366684"/>
            <a:chExt cx="973393" cy="1946786"/>
          </a:xfrm>
        </p:grpSpPr>
        <p:sp>
          <p:nvSpPr>
            <p:cNvPr id="72" name="Lachebekje 71">
              <a:extLst>
                <a:ext uri="{FF2B5EF4-FFF2-40B4-BE49-F238E27FC236}">
                  <a16:creationId xmlns:a16="http://schemas.microsoft.com/office/drawing/2014/main" id="{55B5C662-7B00-F6E7-F2D9-7BCBBAF750E6}"/>
                </a:ext>
              </a:extLst>
            </p:cNvPr>
            <p:cNvSpPr/>
            <p:nvPr/>
          </p:nvSpPr>
          <p:spPr>
            <a:xfrm>
              <a:off x="4837471" y="1366684"/>
              <a:ext cx="973393" cy="973393"/>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nl-NL" sz="1100" dirty="0"/>
            </a:p>
          </p:txBody>
        </p:sp>
        <p:sp>
          <p:nvSpPr>
            <p:cNvPr id="73" name="Stroomdiagram: Uitstel 72">
              <a:extLst>
                <a:ext uri="{FF2B5EF4-FFF2-40B4-BE49-F238E27FC236}">
                  <a16:creationId xmlns:a16="http://schemas.microsoft.com/office/drawing/2014/main" id="{FE638EB7-3932-9765-356A-2CE8A8454E20}"/>
                </a:ext>
              </a:extLst>
            </p:cNvPr>
            <p:cNvSpPr/>
            <p:nvPr/>
          </p:nvSpPr>
          <p:spPr>
            <a:xfrm rot="16200000">
              <a:off x="4837471" y="2340077"/>
              <a:ext cx="973393" cy="973393"/>
            </a:xfrm>
            <a:prstGeom prst="flowChartDelay">
              <a:avLst/>
            </a:prstGeom>
          </p:spPr>
          <p:style>
            <a:lnRef idx="2">
              <a:schemeClr val="accent4">
                <a:shade val="15000"/>
              </a:schemeClr>
            </a:lnRef>
            <a:fillRef idx="1">
              <a:schemeClr val="accent4"/>
            </a:fillRef>
            <a:effectRef idx="0">
              <a:schemeClr val="accent4"/>
            </a:effectRef>
            <a:fontRef idx="minor">
              <a:schemeClr val="lt1"/>
            </a:fontRef>
          </p:style>
          <p:txBody>
            <a:bodyPr vert="vert" rtlCol="0" anchor="ctr"/>
            <a:lstStyle/>
            <a:p>
              <a:pPr algn="ctr"/>
              <a:r>
                <a:rPr lang="nl-NL" sz="1100" dirty="0"/>
                <a:t>BA</a:t>
              </a:r>
            </a:p>
          </p:txBody>
        </p:sp>
      </p:grpSp>
      <p:cxnSp>
        <p:nvCxnSpPr>
          <p:cNvPr id="75" name="Verbindingslijn: gebogen 74">
            <a:extLst>
              <a:ext uri="{FF2B5EF4-FFF2-40B4-BE49-F238E27FC236}">
                <a16:creationId xmlns:a16="http://schemas.microsoft.com/office/drawing/2014/main" id="{690644E8-B278-CF55-35C2-4A96198A4B79}"/>
              </a:ext>
            </a:extLst>
          </p:cNvPr>
          <p:cNvCxnSpPr>
            <a:cxnSpLocks/>
            <a:stCxn id="69" idx="0"/>
            <a:endCxn id="5" idx="0"/>
          </p:cNvCxnSpPr>
          <p:nvPr/>
        </p:nvCxnSpPr>
        <p:spPr>
          <a:xfrm rot="5400000" flipH="1" flipV="1">
            <a:off x="2433487" y="2417775"/>
            <a:ext cx="1344556" cy="3178920"/>
          </a:xfrm>
          <a:prstGeom prst="bentConnector2">
            <a:avLst/>
          </a:prstGeom>
        </p:spPr>
        <p:style>
          <a:lnRef idx="1">
            <a:schemeClr val="accent1"/>
          </a:lnRef>
          <a:fillRef idx="0">
            <a:schemeClr val="accent1"/>
          </a:fillRef>
          <a:effectRef idx="0">
            <a:schemeClr val="accent1"/>
          </a:effectRef>
          <a:fontRef idx="minor">
            <a:schemeClr val="tx1"/>
          </a:fontRef>
        </p:style>
      </p:cxnSp>
      <p:grpSp>
        <p:nvGrpSpPr>
          <p:cNvPr id="59" name="Groep 58">
            <a:extLst>
              <a:ext uri="{FF2B5EF4-FFF2-40B4-BE49-F238E27FC236}">
                <a16:creationId xmlns:a16="http://schemas.microsoft.com/office/drawing/2014/main" id="{82CE3EE6-2756-DBC9-A9FB-DF8D12F201CE}"/>
              </a:ext>
            </a:extLst>
          </p:cNvPr>
          <p:cNvGrpSpPr/>
          <p:nvPr/>
        </p:nvGrpSpPr>
        <p:grpSpPr>
          <a:xfrm>
            <a:off x="4253966" y="2295558"/>
            <a:ext cx="505098" cy="1010196"/>
            <a:chOff x="4837471" y="1366684"/>
            <a:chExt cx="973393" cy="1946786"/>
          </a:xfrm>
        </p:grpSpPr>
        <p:sp>
          <p:nvSpPr>
            <p:cNvPr id="60" name="Lachebekje 59">
              <a:extLst>
                <a:ext uri="{FF2B5EF4-FFF2-40B4-BE49-F238E27FC236}">
                  <a16:creationId xmlns:a16="http://schemas.microsoft.com/office/drawing/2014/main" id="{6E63FD38-7ECB-BD64-7951-F3938C1A3125}"/>
                </a:ext>
              </a:extLst>
            </p:cNvPr>
            <p:cNvSpPr/>
            <p:nvPr/>
          </p:nvSpPr>
          <p:spPr>
            <a:xfrm>
              <a:off x="4837471" y="1366684"/>
              <a:ext cx="973393" cy="973393"/>
            </a:xfrm>
            <a:prstGeom prst="smileyFac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sz="1100" dirty="0"/>
            </a:p>
          </p:txBody>
        </p:sp>
        <p:sp>
          <p:nvSpPr>
            <p:cNvPr id="61" name="Stroomdiagram: Uitstel 60">
              <a:extLst>
                <a:ext uri="{FF2B5EF4-FFF2-40B4-BE49-F238E27FC236}">
                  <a16:creationId xmlns:a16="http://schemas.microsoft.com/office/drawing/2014/main" id="{041F342C-E96E-8DF6-2EEA-358741252199}"/>
                </a:ext>
              </a:extLst>
            </p:cNvPr>
            <p:cNvSpPr/>
            <p:nvPr/>
          </p:nvSpPr>
          <p:spPr>
            <a:xfrm rot="16200000">
              <a:off x="4837471" y="2340077"/>
              <a:ext cx="973393" cy="973393"/>
            </a:xfrm>
            <a:prstGeom prst="flowChartDelay">
              <a:avLst/>
            </a:prstGeom>
          </p:spPr>
          <p:style>
            <a:lnRef idx="2">
              <a:schemeClr val="accent3">
                <a:shade val="15000"/>
              </a:schemeClr>
            </a:lnRef>
            <a:fillRef idx="1">
              <a:schemeClr val="accent3"/>
            </a:fillRef>
            <a:effectRef idx="0">
              <a:schemeClr val="accent3"/>
            </a:effectRef>
            <a:fontRef idx="minor">
              <a:schemeClr val="lt1"/>
            </a:fontRef>
          </p:style>
          <p:txBody>
            <a:bodyPr vert="vert" rtlCol="0" anchor="ctr"/>
            <a:lstStyle/>
            <a:p>
              <a:pPr algn="ctr"/>
              <a:r>
                <a:rPr lang="nl-NL" sz="1100" dirty="0"/>
                <a:t>TM</a:t>
              </a:r>
            </a:p>
          </p:txBody>
        </p:sp>
      </p:grpSp>
      <p:cxnSp>
        <p:nvCxnSpPr>
          <p:cNvPr id="80" name="Verbindingslijn: gebogen 79">
            <a:extLst>
              <a:ext uri="{FF2B5EF4-FFF2-40B4-BE49-F238E27FC236}">
                <a16:creationId xmlns:a16="http://schemas.microsoft.com/office/drawing/2014/main" id="{E744E733-FE0E-3FAB-DDE5-186E2F16DDA8}"/>
              </a:ext>
            </a:extLst>
          </p:cNvPr>
          <p:cNvCxnSpPr>
            <a:cxnSpLocks/>
          </p:cNvCxnSpPr>
          <p:nvPr/>
        </p:nvCxnSpPr>
        <p:spPr>
          <a:xfrm rot="16200000" flipH="1">
            <a:off x="4664258" y="3025986"/>
            <a:ext cx="11088" cy="5326165"/>
          </a:xfrm>
          <a:prstGeom prst="bentConnector3">
            <a:avLst>
              <a:gd name="adj1" fmla="val 3519402"/>
            </a:avLst>
          </a:prstGeom>
        </p:spPr>
        <p:style>
          <a:lnRef idx="1">
            <a:schemeClr val="accent1"/>
          </a:lnRef>
          <a:fillRef idx="0">
            <a:schemeClr val="accent1"/>
          </a:fillRef>
          <a:effectRef idx="0">
            <a:schemeClr val="accent1"/>
          </a:effectRef>
          <a:fontRef idx="minor">
            <a:schemeClr val="tx1"/>
          </a:fontRef>
        </p:style>
      </p:cxnSp>
      <p:grpSp>
        <p:nvGrpSpPr>
          <p:cNvPr id="6" name="Groep 5">
            <a:extLst>
              <a:ext uri="{FF2B5EF4-FFF2-40B4-BE49-F238E27FC236}">
                <a16:creationId xmlns:a16="http://schemas.microsoft.com/office/drawing/2014/main" id="{CED6726F-6409-8BBF-4328-EBD0494AE291}"/>
              </a:ext>
            </a:extLst>
          </p:cNvPr>
          <p:cNvGrpSpPr/>
          <p:nvPr/>
        </p:nvGrpSpPr>
        <p:grpSpPr>
          <a:xfrm>
            <a:off x="4695225" y="2580627"/>
            <a:ext cx="502887" cy="1005773"/>
            <a:chOff x="4837471" y="1366684"/>
            <a:chExt cx="973393" cy="1946786"/>
          </a:xfrm>
        </p:grpSpPr>
        <p:sp>
          <p:nvSpPr>
            <p:cNvPr id="4" name="Lachebekje 3">
              <a:extLst>
                <a:ext uri="{FF2B5EF4-FFF2-40B4-BE49-F238E27FC236}">
                  <a16:creationId xmlns:a16="http://schemas.microsoft.com/office/drawing/2014/main" id="{8E2E3150-8548-341A-693F-3AB60B9938F5}"/>
                </a:ext>
              </a:extLst>
            </p:cNvPr>
            <p:cNvSpPr/>
            <p:nvPr/>
          </p:nvSpPr>
          <p:spPr>
            <a:xfrm>
              <a:off x="4837471" y="1366684"/>
              <a:ext cx="973393" cy="973393"/>
            </a:xfrm>
            <a:prstGeom prst="smileyFace">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nl-NL" sz="1100" dirty="0"/>
            </a:p>
          </p:txBody>
        </p:sp>
        <p:sp>
          <p:nvSpPr>
            <p:cNvPr id="5" name="Stroomdiagram: Uitstel 4">
              <a:extLst>
                <a:ext uri="{FF2B5EF4-FFF2-40B4-BE49-F238E27FC236}">
                  <a16:creationId xmlns:a16="http://schemas.microsoft.com/office/drawing/2014/main" id="{28DAC43A-FC18-9B9D-9E06-7207E17E37A5}"/>
                </a:ext>
              </a:extLst>
            </p:cNvPr>
            <p:cNvSpPr/>
            <p:nvPr/>
          </p:nvSpPr>
          <p:spPr>
            <a:xfrm rot="16200000">
              <a:off x="4837471" y="2340077"/>
              <a:ext cx="973393" cy="973393"/>
            </a:xfrm>
            <a:prstGeom prst="flowChartDelay">
              <a:avLst/>
            </a:prstGeom>
          </p:spPr>
          <p:style>
            <a:lnRef idx="2">
              <a:schemeClr val="accent3">
                <a:shade val="15000"/>
              </a:schemeClr>
            </a:lnRef>
            <a:fillRef idx="1">
              <a:schemeClr val="accent3"/>
            </a:fillRef>
            <a:effectRef idx="0">
              <a:schemeClr val="accent3"/>
            </a:effectRef>
            <a:fontRef idx="minor">
              <a:schemeClr val="lt1"/>
            </a:fontRef>
          </p:style>
          <p:txBody>
            <a:bodyPr vert="vert" rtlCol="0" anchor="ctr"/>
            <a:lstStyle/>
            <a:p>
              <a:pPr algn="ctr"/>
              <a:r>
                <a:rPr lang="nl-NL" sz="1100" dirty="0"/>
                <a:t>CM</a:t>
              </a:r>
            </a:p>
          </p:txBody>
        </p:sp>
      </p:grpSp>
    </p:spTree>
    <p:extLst>
      <p:ext uri="{BB962C8B-B14F-4D97-AF65-F5344CB8AC3E}">
        <p14:creationId xmlns:p14="http://schemas.microsoft.com/office/powerpoint/2010/main" val="36394605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115E94F8-0B8A-481E-8505-197846829F7C}"/>
              </a:ext>
            </a:extLst>
          </p:cNvPr>
          <p:cNvSpPr>
            <a:spLocks noGrp="1"/>
          </p:cNvSpPr>
          <p:nvPr>
            <p:ph type="sldNum" sz="quarter" idx="16"/>
          </p:nvPr>
        </p:nvSpPr>
        <p:spPr/>
        <p:txBody>
          <a:bodyPr/>
          <a:lstStyle/>
          <a:p>
            <a:fld id="{10A0A6AF-03C5-477E-939A-E28F7E7F05EA}" type="slidenum">
              <a:rPr lang="nl-NL" smtClean="0"/>
              <a:pPr/>
              <a:t>25</a:t>
            </a:fld>
            <a:endParaRPr lang="nl-NL" dirty="0"/>
          </a:p>
        </p:txBody>
      </p:sp>
      <p:sp>
        <p:nvSpPr>
          <p:cNvPr id="5" name="Tijdelijke aanduiding voor voettekst 4">
            <a:extLst>
              <a:ext uri="{FF2B5EF4-FFF2-40B4-BE49-F238E27FC236}">
                <a16:creationId xmlns:a16="http://schemas.microsoft.com/office/drawing/2014/main" id="{C968F174-1B0A-4C08-87E3-6273A93F7D84}"/>
              </a:ext>
            </a:extLst>
          </p:cNvPr>
          <p:cNvSpPr>
            <a:spLocks noGrp="1"/>
          </p:cNvSpPr>
          <p:nvPr>
            <p:ph type="ftr" sz="quarter" idx="3"/>
          </p:nvPr>
        </p:nvSpPr>
        <p:spPr/>
        <p:txBody>
          <a:bodyPr/>
          <a:lstStyle/>
          <a:p>
            <a:endParaRPr lang="nl-NL" dirty="0"/>
          </a:p>
        </p:txBody>
      </p:sp>
      <p:sp>
        <p:nvSpPr>
          <p:cNvPr id="3" name="Titel 3">
            <a:extLst>
              <a:ext uri="{FF2B5EF4-FFF2-40B4-BE49-F238E27FC236}">
                <a16:creationId xmlns:a16="http://schemas.microsoft.com/office/drawing/2014/main" id="{D3BD84AD-1D6A-8A33-5164-0A64C81CBAC2}"/>
              </a:ext>
            </a:extLst>
          </p:cNvPr>
          <p:cNvSpPr txBox="1">
            <a:spLocks/>
          </p:cNvSpPr>
          <p:nvPr/>
        </p:nvSpPr>
        <p:spPr>
          <a:xfrm>
            <a:off x="6096000" y="3084311"/>
            <a:ext cx="6096000" cy="144854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pPr algn="ctr"/>
            <a:r>
              <a:rPr lang="nl-NL" sz="3200" dirty="0"/>
              <a:t>De aanbesteding</a:t>
            </a:r>
          </a:p>
        </p:txBody>
      </p:sp>
      <p:pic>
        <p:nvPicPr>
          <p:cNvPr id="15" name="Tijdelijke aanduiding voor afbeelding 14" descr="Afbeelding met tekenfilm&#10;&#10;Automatisch gegenereerde beschrijving">
            <a:extLst>
              <a:ext uri="{FF2B5EF4-FFF2-40B4-BE49-F238E27FC236}">
                <a16:creationId xmlns:a16="http://schemas.microsoft.com/office/drawing/2014/main" id="{D2D7AFD8-56CE-0BDD-1EC2-47F40E4D4AF2}"/>
              </a:ext>
            </a:extLst>
          </p:cNvPr>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l="27986" r="27986"/>
          <a:stretch>
            <a:fillRect/>
          </a:stretch>
        </p:blipFill>
        <p:spPr/>
      </p:pic>
    </p:spTree>
    <p:extLst>
      <p:ext uri="{BB962C8B-B14F-4D97-AF65-F5344CB8AC3E}">
        <p14:creationId xmlns:p14="http://schemas.microsoft.com/office/powerpoint/2010/main" val="3056060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a:extLst>
              <a:ext uri="{BEBA8EAE-BF5A-486C-A8C5-ECC9F3942E4B}">
                <a14:imgProps xmlns:a14="http://schemas.microsoft.com/office/drawing/2010/main">
                  <a14:imgLayer r:embed="rId4">
                    <a14:imgEffect>
                      <a14:backgroundRemoval t="3038" b="89620" l="297" r="89911">
                        <a14:foregroundMark x1="15727" y1="23291" x2="15727" y2="23291"/>
                        <a14:foregroundMark x1="20178" y1="12405" x2="20178" y2="12405"/>
                        <a14:foregroundMark x1="88427" y1="48354" x2="88427" y2="48354"/>
                        <a14:foregroundMark x1="88724" y1="47089" x2="64985" y2="47089"/>
                        <a14:foregroundMark x1="68249" y1="17215" x2="68249" y2="17215"/>
                        <a14:foregroundMark x1="68249" y1="13924" x2="68249" y2="13924"/>
                        <a14:foregroundMark x1="68546" y1="27848" x2="68546" y2="27848"/>
                        <a14:foregroundMark x1="69139" y1="35190" x2="69139" y2="35190"/>
                        <a14:foregroundMark x1="67953" y1="46582" x2="68249" y2="3797"/>
                        <a14:foregroundMark x1="3264" y1="78481" x2="35015" y2="88101"/>
                        <a14:foregroundMark x1="17804" y1="88101" x2="297" y2="83291"/>
                        <a14:foregroundMark x1="23145" y1="86582" x2="64985" y2="85570"/>
                        <a14:foregroundMark x1="65579" y1="84810" x2="70030" y2="73165"/>
                        <a14:foregroundMark x1="27893" y1="36709" x2="7715" y2="19747"/>
                        <a14:foregroundMark x1="16024" y1="11139" x2="20772" y2="11899"/>
                        <a14:backgroundMark x1="86350" y1="60253" x2="86350" y2="60253"/>
                        <a14:backgroundMark x1="86350" y1="48101" x2="86350" y2="48101"/>
                        <a14:backgroundMark x1="93769" y1="61013" x2="93769" y2="61013"/>
                        <a14:backgroundMark x1="95549" y1="70380" x2="95549" y2="70380"/>
                        <a14:backgroundMark x1="76261" y1="68608" x2="76261" y2="68608"/>
                        <a14:backgroundMark x1="84570" y1="81519" x2="84570" y2="81519"/>
                        <a14:backgroundMark x1="76558" y1="96456" x2="76558" y2="96456"/>
                        <a14:backgroundMark x1="15727" y1="65570" x2="15727" y2="65570"/>
                        <a14:backgroundMark x1="22255" y1="65063" x2="22255" y2="65063"/>
                        <a14:backgroundMark x1="17211" y1="63291" x2="17211" y2="63291"/>
                        <a14:backgroundMark x1="88724" y1="49367" x2="88724" y2="49367"/>
                        <a14:backgroundMark x1="87240" y1="52911" x2="87240" y2="52911"/>
                        <a14:backgroundMark x1="58457" y1="65063" x2="58457" y2="65063"/>
                        <a14:backgroundMark x1="51039" y1="64810" x2="51039" y2="64810"/>
                        <a14:backgroundMark x1="47181" y1="63291" x2="47181" y2="63291"/>
                        <a14:backgroundMark x1="41840" y1="62532" x2="41840" y2="62532"/>
                        <a14:backgroundMark x1="42433" y1="73671" x2="42433" y2="73671"/>
                        <a14:backgroundMark x1="49852" y1="73671" x2="49852" y2="73671"/>
                        <a14:backgroundMark x1="54599" y1="74177" x2="54599" y2="74177"/>
                        <a14:backgroundMark x1="56083" y1="76203" x2="56083" y2="76203"/>
                      </a14:backgroundRemoval>
                    </a14:imgEffect>
                  </a14:imgLayer>
                </a14:imgProps>
              </a:ext>
            </a:extLst>
          </a:blip>
          <a:stretch>
            <a:fillRect/>
          </a:stretch>
        </p:blipFill>
        <p:spPr>
          <a:xfrm>
            <a:off x="8250465" y="1787997"/>
            <a:ext cx="4727575" cy="5541223"/>
          </a:xfrm>
          <a:prstGeom prst="rect">
            <a:avLst/>
          </a:prstGeom>
        </p:spPr>
      </p:pic>
      <p:sp>
        <p:nvSpPr>
          <p:cNvPr id="11" name="Rechthoek 10"/>
          <p:cNvSpPr/>
          <p:nvPr/>
        </p:nvSpPr>
        <p:spPr>
          <a:xfrm>
            <a:off x="8631069" y="2141566"/>
            <a:ext cx="2743200" cy="660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2" name="Rechthoek 11"/>
          <p:cNvSpPr/>
          <p:nvPr/>
        </p:nvSpPr>
        <p:spPr>
          <a:xfrm>
            <a:off x="8646700" y="4123773"/>
            <a:ext cx="2743200" cy="11165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3" name="Rechthoek 12"/>
          <p:cNvSpPr/>
          <p:nvPr/>
        </p:nvSpPr>
        <p:spPr>
          <a:xfrm>
            <a:off x="8460314" y="5240845"/>
            <a:ext cx="2984712" cy="8128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4" name="Rechthoek 13"/>
          <p:cNvSpPr/>
          <p:nvPr/>
        </p:nvSpPr>
        <p:spPr>
          <a:xfrm>
            <a:off x="9799102" y="5750322"/>
            <a:ext cx="1575167" cy="4044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15" name="Tekstvak 14"/>
          <p:cNvSpPr txBox="1"/>
          <p:nvPr/>
        </p:nvSpPr>
        <p:spPr>
          <a:xfrm>
            <a:off x="8631069" y="2293966"/>
            <a:ext cx="2895600" cy="379656"/>
          </a:xfrm>
          <a:prstGeom prst="rect">
            <a:avLst/>
          </a:prstGeom>
          <a:noFill/>
        </p:spPr>
        <p:txBody>
          <a:bodyPr wrap="square" rtlCol="0">
            <a:spAutoFit/>
          </a:bodyPr>
          <a:lstStyle/>
          <a:p>
            <a:pPr algn="ctr"/>
            <a:r>
              <a:rPr lang="nl-NL" sz="1867" b="1" dirty="0">
                <a:latin typeface="Verdana" panose="020B0604030504040204" pitchFamily="34" charset="0"/>
                <a:ea typeface="Verdana" panose="020B0604030504040204" pitchFamily="34" charset="0"/>
              </a:rPr>
              <a:t>INSCHRIJVING</a:t>
            </a:r>
            <a:r>
              <a:rPr lang="nl-NL" sz="1200" dirty="0"/>
              <a:t> </a:t>
            </a:r>
          </a:p>
        </p:txBody>
      </p:sp>
      <p:sp>
        <p:nvSpPr>
          <p:cNvPr id="16" name="Rechthoek 15"/>
          <p:cNvSpPr/>
          <p:nvPr/>
        </p:nvSpPr>
        <p:spPr>
          <a:xfrm rot="5400000">
            <a:off x="10874526" y="4047020"/>
            <a:ext cx="2743200" cy="14919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25" name="Ovaal 24"/>
          <p:cNvSpPr/>
          <p:nvPr/>
        </p:nvSpPr>
        <p:spPr>
          <a:xfrm rot="5400000">
            <a:off x="9444671" y="712655"/>
            <a:ext cx="1015999" cy="3674687"/>
          </a:xfrm>
          <a:prstGeom prst="ellipse">
            <a:avLst/>
          </a:prstGeom>
          <a:noFill/>
          <a:ln w="57150">
            <a:solidFill>
              <a:srgbClr val="E043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a:p>
        </p:txBody>
      </p:sp>
      <p:sp>
        <p:nvSpPr>
          <p:cNvPr id="26" name="Tekstvak 25"/>
          <p:cNvSpPr txBox="1"/>
          <p:nvPr/>
        </p:nvSpPr>
        <p:spPr>
          <a:xfrm>
            <a:off x="619851" y="1787997"/>
            <a:ext cx="7367269" cy="6330066"/>
          </a:xfrm>
          <a:prstGeom prst="rect">
            <a:avLst/>
          </a:prstGeom>
          <a:noFill/>
        </p:spPr>
        <p:txBody>
          <a:bodyPr wrap="square" rtlCol="0">
            <a:spAutoFit/>
          </a:bodyPr>
          <a:lstStyle/>
          <a:p>
            <a:pPr marL="457200"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Documenten uitsluitingsgronden:</a:t>
            </a: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Uniform Europees Aanbestedingsdocument (UEA)</a:t>
            </a:r>
            <a:br>
              <a:rPr lang="nl-NL" dirty="0">
                <a:latin typeface="Verdana" panose="020B0604030504040204" pitchFamily="34" charset="0"/>
                <a:ea typeface="Verdana" panose="020B0604030504040204" pitchFamily="34" charset="0"/>
              </a:rPr>
            </a:br>
            <a:r>
              <a:rPr lang="nl-NL" dirty="0">
                <a:latin typeface="Verdana" panose="020B0604030504040204" pitchFamily="34" charset="0"/>
                <a:ea typeface="Verdana" panose="020B0604030504040204" pitchFamily="34" charset="0"/>
              </a:rPr>
              <a:t>Let op: </a:t>
            </a:r>
            <a:r>
              <a:rPr lang="nl-NL" dirty="0" err="1">
                <a:latin typeface="Verdana" panose="020B0604030504040204" pitchFamily="34" charset="0"/>
                <a:ea typeface="Verdana" panose="020B0604030504040204" pitchFamily="34" charset="0"/>
              </a:rPr>
              <a:t>ondertekeningsbevoegdheid</a:t>
            </a:r>
            <a:endParaRPr lang="nl-NL" dirty="0">
              <a:latin typeface="Verdana" panose="020B0604030504040204" pitchFamily="34" charset="0"/>
              <a:ea typeface="Verdana" panose="020B0604030504040204" pitchFamily="34" charset="0"/>
            </a:endParaRP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Eigen Verklaring Sancties Rusland</a:t>
            </a: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Bewijsmiddelen </a:t>
            </a:r>
          </a:p>
          <a:p>
            <a:pPr marL="457200"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Documenten geschiktheidseisen:</a:t>
            </a: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Opgave referentieopdracht</a:t>
            </a: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Documenten ten bewijzen van vereiste kerncompetitie en aspecten</a:t>
            </a: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Diploma’s certificaten en </a:t>
            </a:r>
            <a:r>
              <a:rPr lang="nl-NL" dirty="0" err="1">
                <a:latin typeface="Verdana" panose="020B0604030504040204" pitchFamily="34" charset="0"/>
                <a:ea typeface="Verdana" panose="020B0604030504040204" pitchFamily="34" charset="0"/>
              </a:rPr>
              <a:t>CV’s</a:t>
            </a:r>
            <a:endParaRPr lang="nl-NL" dirty="0">
              <a:latin typeface="Verdana" panose="020B0604030504040204" pitchFamily="34" charset="0"/>
              <a:ea typeface="Verdana" panose="020B0604030504040204" pitchFamily="34" charset="0"/>
            </a:endParaRPr>
          </a:p>
          <a:p>
            <a:pPr marL="457200"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Kwalitatieve documenten:</a:t>
            </a: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3x Plan van aanpak</a:t>
            </a:r>
          </a:p>
          <a:p>
            <a:pPr marL="914400" lvl="1" indent="-45720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Let op: max. aantal pagina’s en waar antwoord op gegeven moet worden</a:t>
            </a:r>
          </a:p>
          <a:p>
            <a:pPr marL="285750" indent="-28575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Financiële documenten:</a:t>
            </a:r>
          </a:p>
          <a:p>
            <a:pPr marL="742950" lvl="1" indent="-28575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Inschrijvingsbiljet</a:t>
            </a:r>
            <a:br>
              <a:rPr lang="nl-NL" dirty="0">
                <a:latin typeface="Verdana" panose="020B0604030504040204" pitchFamily="34" charset="0"/>
                <a:ea typeface="Verdana" panose="020B0604030504040204" pitchFamily="34" charset="0"/>
              </a:rPr>
            </a:br>
            <a:r>
              <a:rPr lang="nl-NL" dirty="0">
                <a:latin typeface="Verdana" panose="020B0604030504040204" pitchFamily="34" charset="0"/>
                <a:ea typeface="Verdana" panose="020B0604030504040204" pitchFamily="34" charset="0"/>
              </a:rPr>
              <a:t>Let op: </a:t>
            </a:r>
            <a:r>
              <a:rPr lang="nl-NL" dirty="0" err="1">
                <a:latin typeface="Verdana" panose="020B0604030504040204" pitchFamily="34" charset="0"/>
                <a:ea typeface="Verdana" panose="020B0604030504040204" pitchFamily="34" charset="0"/>
              </a:rPr>
              <a:t>ondertekeningsbevoegdheid</a:t>
            </a:r>
            <a:endParaRPr lang="nl-NL" dirty="0">
              <a:latin typeface="Verdana" panose="020B0604030504040204" pitchFamily="34" charset="0"/>
              <a:ea typeface="Verdana" panose="020B0604030504040204" pitchFamily="34" charset="0"/>
            </a:endParaRPr>
          </a:p>
          <a:p>
            <a:pPr marL="742950" lvl="1" indent="-285750">
              <a:buClr>
                <a:srgbClr val="EFA724"/>
              </a:buClr>
              <a:buFont typeface="Verdana" panose="020B0604030504040204" pitchFamily="34" charset="0"/>
              <a:buChar char="─"/>
            </a:pPr>
            <a:r>
              <a:rPr lang="nl-NL" dirty="0">
                <a:latin typeface="Verdana" panose="020B0604030504040204" pitchFamily="34" charset="0"/>
                <a:ea typeface="Verdana" panose="020B0604030504040204" pitchFamily="34" charset="0"/>
              </a:rPr>
              <a:t>Inschrijvingsbegroting</a:t>
            </a:r>
          </a:p>
          <a:p>
            <a:pPr marL="742950" lvl="1" indent="-285750">
              <a:buClr>
                <a:srgbClr val="EFA724"/>
              </a:buClr>
              <a:buFont typeface="Verdana" panose="020B0604030504040204" pitchFamily="34" charset="0"/>
              <a:buChar char="─"/>
            </a:pPr>
            <a:endParaRPr lang="nl-NL" sz="2000" dirty="0">
              <a:latin typeface="Verdana" panose="020B0604030504040204" pitchFamily="34" charset="0"/>
              <a:ea typeface="Verdana" panose="020B0604030504040204" pitchFamily="34" charset="0"/>
            </a:endParaRPr>
          </a:p>
          <a:p>
            <a:r>
              <a:rPr lang="nl-NL" sz="2667" dirty="0">
                <a:latin typeface="Verdana" panose="020B0604030504040204" pitchFamily="34" charset="0"/>
                <a:ea typeface="Verdana" panose="020B0604030504040204" pitchFamily="34" charset="0"/>
              </a:rPr>
              <a:t> </a:t>
            </a:r>
          </a:p>
          <a:p>
            <a:endParaRPr lang="nl-NL" sz="2667" dirty="0">
              <a:latin typeface="Verdana" panose="020B0604030504040204" pitchFamily="34" charset="0"/>
              <a:ea typeface="Verdana" panose="020B0604030504040204" pitchFamily="34" charset="0"/>
            </a:endParaRPr>
          </a:p>
        </p:txBody>
      </p:sp>
      <p:sp>
        <p:nvSpPr>
          <p:cNvPr id="2" name="Titel 3">
            <a:extLst>
              <a:ext uri="{FF2B5EF4-FFF2-40B4-BE49-F238E27FC236}">
                <a16:creationId xmlns:a16="http://schemas.microsoft.com/office/drawing/2014/main" id="{13408096-D249-1C26-AD4F-1DEFC91BBAEB}"/>
              </a:ext>
            </a:extLst>
          </p:cNvPr>
          <p:cNvSpPr txBox="1">
            <a:spLocks/>
          </p:cNvSpPr>
          <p:nvPr/>
        </p:nvSpPr>
        <p:spPr>
          <a:xfrm>
            <a:off x="619852" y="939632"/>
            <a:ext cx="11557000" cy="496068"/>
          </a:xfrm>
          <a:prstGeom prst="rect">
            <a:avLst/>
          </a:prstGeom>
        </p:spPr>
        <p:txBody>
          <a:bodyPr>
            <a:normAutofit fontScale="92500"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sz="3200" dirty="0">
                <a:solidFill>
                  <a:srgbClr val="EFA724"/>
                </a:solidFill>
              </a:rPr>
              <a:t>In te dienen documenten bij inschrijving</a:t>
            </a:r>
          </a:p>
        </p:txBody>
      </p:sp>
    </p:spTree>
    <p:extLst>
      <p:ext uri="{BB962C8B-B14F-4D97-AF65-F5344CB8AC3E}">
        <p14:creationId xmlns:p14="http://schemas.microsoft.com/office/powerpoint/2010/main" val="33827772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3">
            <a:extLst>
              <a:ext uri="{FF2B5EF4-FFF2-40B4-BE49-F238E27FC236}">
                <a16:creationId xmlns:a16="http://schemas.microsoft.com/office/drawing/2014/main" id="{13408096-D249-1C26-AD4F-1DEFC91BBAEB}"/>
              </a:ext>
            </a:extLst>
          </p:cNvPr>
          <p:cNvSpPr txBox="1">
            <a:spLocks/>
          </p:cNvSpPr>
          <p:nvPr/>
        </p:nvSpPr>
        <p:spPr>
          <a:xfrm>
            <a:off x="619852" y="939632"/>
            <a:ext cx="11557000" cy="496068"/>
          </a:xfrm>
          <a:prstGeom prst="rect">
            <a:avLst/>
          </a:prstGeom>
        </p:spPr>
        <p:txBody>
          <a:bodyPr>
            <a:normAutofit fontScale="92500" lnSpcReduction="10000"/>
          </a:bodyPr>
          <a:lstStyle>
            <a:lvl1pPr algn="l" defTabSz="914400" rtl="0" eaLnBrk="1" latinLnBrk="0" hangingPunct="1">
              <a:lnSpc>
                <a:spcPct val="90000"/>
              </a:lnSpc>
              <a:spcBef>
                <a:spcPct val="0"/>
              </a:spcBef>
              <a:buNone/>
              <a:defRPr sz="3600" b="0" kern="1200" baseline="0">
                <a:solidFill>
                  <a:srgbClr val="017BC6"/>
                </a:solidFill>
                <a:latin typeface="+mj-lt"/>
                <a:ea typeface="+mj-ea"/>
                <a:cs typeface="+mj-cs"/>
              </a:defRPr>
            </a:lvl1pPr>
          </a:lstStyle>
          <a:p>
            <a:r>
              <a:rPr lang="nl-NL" sz="3200" dirty="0">
                <a:solidFill>
                  <a:srgbClr val="EFA724"/>
                </a:solidFill>
              </a:rPr>
              <a:t>Gebreken in de inschrijving </a:t>
            </a:r>
          </a:p>
        </p:txBody>
      </p:sp>
      <p:sp>
        <p:nvSpPr>
          <p:cNvPr id="9" name="Tekstvak 8">
            <a:extLst>
              <a:ext uri="{FF2B5EF4-FFF2-40B4-BE49-F238E27FC236}">
                <a16:creationId xmlns:a16="http://schemas.microsoft.com/office/drawing/2014/main" id="{139D7064-7848-C4F7-5EC1-931AF2AE4596}"/>
              </a:ext>
            </a:extLst>
          </p:cNvPr>
          <p:cNvSpPr txBox="1"/>
          <p:nvPr/>
        </p:nvSpPr>
        <p:spPr>
          <a:xfrm>
            <a:off x="619852" y="4384581"/>
            <a:ext cx="9743348" cy="2431435"/>
          </a:xfrm>
          <a:prstGeom prst="rect">
            <a:avLst/>
          </a:prstGeom>
          <a:noFill/>
        </p:spPr>
        <p:txBody>
          <a:bodyPr wrap="square" rtlCol="0">
            <a:spAutoFit/>
          </a:bodyPr>
          <a:lstStyle/>
          <a:p>
            <a:pPr marL="342900" indent="-342900">
              <a:buClr>
                <a:srgbClr val="EFA724"/>
              </a:buClr>
              <a:buFont typeface="Verdana" panose="020B0604030504040204" pitchFamily="34" charset="0"/>
              <a:buChar char="›"/>
            </a:pPr>
            <a:r>
              <a:rPr lang="nl-NL" sz="2400" dirty="0">
                <a:latin typeface="Verdana" panose="020B0604030504040204" pitchFamily="34" charset="0"/>
                <a:ea typeface="Verdana" panose="020B0604030504040204" pitchFamily="34" charset="0"/>
              </a:rPr>
              <a:t>Geen UEA</a:t>
            </a:r>
          </a:p>
          <a:p>
            <a:pPr marL="342900" indent="-342900">
              <a:buClr>
                <a:srgbClr val="EFA724"/>
              </a:buClr>
              <a:buFont typeface="Verdana" panose="020B0604030504040204" pitchFamily="34" charset="0"/>
              <a:buChar char="›"/>
            </a:pPr>
            <a:r>
              <a:rPr lang="nl-NL" sz="2400" dirty="0">
                <a:latin typeface="Verdana" panose="020B0604030504040204" pitchFamily="34" charset="0"/>
                <a:ea typeface="Verdana" panose="020B0604030504040204" pitchFamily="34" charset="0"/>
              </a:rPr>
              <a:t>Geen (volledige) kwalitatieve documenten ingediend</a:t>
            </a:r>
          </a:p>
          <a:p>
            <a:pPr marL="342900" indent="-342900">
              <a:buClr>
                <a:srgbClr val="EFA724"/>
              </a:buClr>
              <a:buFont typeface="Verdana" panose="020B0604030504040204" pitchFamily="34" charset="0"/>
              <a:buChar char="›"/>
            </a:pPr>
            <a:r>
              <a:rPr lang="nl-NL" sz="2400" dirty="0">
                <a:latin typeface="Verdana" panose="020B0604030504040204" pitchFamily="34" charset="0"/>
                <a:ea typeface="Verdana" panose="020B0604030504040204" pitchFamily="34" charset="0"/>
              </a:rPr>
              <a:t>Herstel mogelijk binnen twee werkdagen:</a:t>
            </a:r>
          </a:p>
          <a:p>
            <a:pPr marL="914400" lvl="1" indent="-457200">
              <a:buClr>
                <a:srgbClr val="EFA724"/>
              </a:buClr>
              <a:buFont typeface="Verdana" panose="020B0604030504040204" pitchFamily="34" charset="0"/>
              <a:buChar char="─"/>
            </a:pPr>
            <a:r>
              <a:rPr lang="nl-NL" sz="2000" dirty="0">
                <a:latin typeface="Verdana" panose="020B0604030504040204" pitchFamily="34" charset="0"/>
                <a:ea typeface="Verdana" panose="020B0604030504040204" pitchFamily="34" charset="0"/>
              </a:rPr>
              <a:t>Ingediende referentieopdracht niet volledig aangetoond</a:t>
            </a:r>
          </a:p>
          <a:p>
            <a:pPr marL="914400" lvl="1" indent="-457200">
              <a:buClr>
                <a:srgbClr val="EFA724"/>
              </a:buClr>
              <a:buFont typeface="Verdana" panose="020B0604030504040204" pitchFamily="34" charset="0"/>
              <a:buChar char="─"/>
            </a:pPr>
            <a:r>
              <a:rPr lang="nl-NL" sz="2000" dirty="0">
                <a:latin typeface="Verdana" panose="020B0604030504040204" pitchFamily="34" charset="0"/>
                <a:ea typeface="Verdana" panose="020B0604030504040204" pitchFamily="34" charset="0"/>
              </a:rPr>
              <a:t>Ontbreken van inschrijvingsbiljet of rechtsgeldige ondertekening</a:t>
            </a:r>
            <a:br>
              <a:rPr lang="nl-NL" sz="2000" dirty="0">
                <a:latin typeface="Verdana" panose="020B0604030504040204" pitchFamily="34" charset="0"/>
                <a:ea typeface="Verdana" panose="020B0604030504040204" pitchFamily="34" charset="0"/>
              </a:rPr>
            </a:br>
            <a:r>
              <a:rPr lang="nl-NL" sz="2000" dirty="0">
                <a:latin typeface="Verdana" panose="020B0604030504040204" pitchFamily="34" charset="0"/>
                <a:ea typeface="Verdana" panose="020B0604030504040204" pitchFamily="34" charset="0"/>
              </a:rPr>
              <a:t>Let op: inschrijvingsbedrag moet te herleiden zijn</a:t>
            </a:r>
          </a:p>
          <a:p>
            <a:pPr marL="914400" lvl="1" indent="-457200">
              <a:buClr>
                <a:srgbClr val="EFA724"/>
              </a:buClr>
              <a:buFont typeface="Verdana" panose="020B0604030504040204" pitchFamily="34" charset="0"/>
              <a:buChar char="─"/>
            </a:pPr>
            <a:r>
              <a:rPr lang="nl-NL" sz="2000" dirty="0">
                <a:latin typeface="Verdana" panose="020B0604030504040204" pitchFamily="34" charset="0"/>
                <a:ea typeface="Verdana" panose="020B0604030504040204" pitchFamily="34" charset="0"/>
              </a:rPr>
              <a:t>Ontbreken van inschrijvingsbegroting</a:t>
            </a:r>
          </a:p>
        </p:txBody>
      </p:sp>
      <p:pic>
        <p:nvPicPr>
          <p:cNvPr id="4" name="Afbeelding 3">
            <a:extLst>
              <a:ext uri="{FF2B5EF4-FFF2-40B4-BE49-F238E27FC236}">
                <a16:creationId xmlns:a16="http://schemas.microsoft.com/office/drawing/2014/main" id="{CC24B1C6-7E4B-8016-41DE-7AFE79A87557}"/>
              </a:ext>
            </a:extLst>
          </p:cNvPr>
          <p:cNvPicPr>
            <a:picLocks noChangeAspect="1"/>
          </p:cNvPicPr>
          <p:nvPr/>
        </p:nvPicPr>
        <p:blipFill>
          <a:blip r:embed="rId3"/>
          <a:stretch>
            <a:fillRect/>
          </a:stretch>
        </p:blipFill>
        <p:spPr>
          <a:xfrm>
            <a:off x="404688" y="1460304"/>
            <a:ext cx="11025311" cy="2899673"/>
          </a:xfrm>
          <a:prstGeom prst="rect">
            <a:avLst/>
          </a:prstGeom>
        </p:spPr>
      </p:pic>
    </p:spTree>
    <p:extLst>
      <p:ext uri="{BB962C8B-B14F-4D97-AF65-F5344CB8AC3E}">
        <p14:creationId xmlns:p14="http://schemas.microsoft.com/office/powerpoint/2010/main" val="1653063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31E02E1E-C813-0917-65D7-32F91D9A1AA1}"/>
              </a:ext>
            </a:extLst>
          </p:cNvPr>
          <p:cNvGraphicFramePr>
            <a:graphicFrameLocks noGrp="1"/>
          </p:cNvGraphicFramePr>
          <p:nvPr>
            <p:ph idx="1"/>
            <p:extLst>
              <p:ext uri="{D42A27DB-BD31-4B8C-83A1-F6EECF244321}">
                <p14:modId xmlns:p14="http://schemas.microsoft.com/office/powerpoint/2010/main" val="774987979"/>
              </p:ext>
            </p:extLst>
          </p:nvPr>
        </p:nvGraphicFramePr>
        <p:xfrm>
          <a:off x="0" y="1606994"/>
          <a:ext cx="12191998" cy="4938586"/>
        </p:xfrm>
        <a:graphic>
          <a:graphicData uri="http://schemas.openxmlformats.org/drawingml/2006/table">
            <a:tbl>
              <a:tblPr firstRow="1" firstCol="1" bandRow="1">
                <a:tableStyleId>{16D9F66E-5EB9-4882-86FB-DCBF35E3C3E4}</a:tableStyleId>
              </a:tblPr>
              <a:tblGrid>
                <a:gridCol w="3184264">
                  <a:extLst>
                    <a:ext uri="{9D8B030D-6E8A-4147-A177-3AD203B41FA5}">
                      <a16:colId xmlns:a16="http://schemas.microsoft.com/office/drawing/2014/main" val="3280595722"/>
                    </a:ext>
                  </a:extLst>
                </a:gridCol>
                <a:gridCol w="5002305">
                  <a:extLst>
                    <a:ext uri="{9D8B030D-6E8A-4147-A177-3AD203B41FA5}">
                      <a16:colId xmlns:a16="http://schemas.microsoft.com/office/drawing/2014/main" val="4117497934"/>
                    </a:ext>
                  </a:extLst>
                </a:gridCol>
                <a:gridCol w="4005429">
                  <a:extLst>
                    <a:ext uri="{9D8B030D-6E8A-4147-A177-3AD203B41FA5}">
                      <a16:colId xmlns:a16="http://schemas.microsoft.com/office/drawing/2014/main" val="1730779701"/>
                    </a:ext>
                  </a:extLst>
                </a:gridCol>
              </a:tblGrid>
              <a:tr h="0">
                <a:tc>
                  <a:txBody>
                    <a:bodyPr/>
                    <a:lstStyle/>
                    <a:p>
                      <a:pPr fontAlgn="auto">
                        <a:lnSpc>
                          <a:spcPts val="1200"/>
                        </a:lnSpc>
                      </a:pPr>
                      <a:r>
                        <a:rPr lang="nl-NL" sz="900" b="1" dirty="0">
                          <a:solidFill>
                            <a:srgbClr val="000000"/>
                          </a:solidFill>
                          <a:effectLst/>
                          <a:latin typeface="Verdana" panose="020B0604030504040204" pitchFamily="34" charset="0"/>
                          <a:ea typeface="DejaVu Sans"/>
                          <a:cs typeface="Lohit Hindi"/>
                        </a:rPr>
                        <a:t>Beschrijving</a:t>
                      </a:r>
                    </a:p>
                  </a:txBody>
                  <a:tcPr marL="68580" marR="68580" marT="0" marB="0">
                    <a:solidFill>
                      <a:schemeClr val="accent6">
                        <a:lumMod val="60000"/>
                        <a:lumOff val="40000"/>
                      </a:schemeClr>
                    </a:solidFill>
                  </a:tcPr>
                </a:tc>
                <a:tc>
                  <a:txBody>
                    <a:bodyPr/>
                    <a:lstStyle/>
                    <a:p>
                      <a:pPr fontAlgn="auto">
                        <a:lnSpc>
                          <a:spcPts val="1200"/>
                        </a:lnSpc>
                      </a:pPr>
                      <a:r>
                        <a:rPr lang="nl-NL" sz="900" b="1" dirty="0">
                          <a:effectLst/>
                        </a:rPr>
                        <a:t>Aspecten</a:t>
                      </a:r>
                      <a:endParaRPr lang="nl-NL" sz="1000" b="1" dirty="0">
                        <a:solidFill>
                          <a:srgbClr val="000000"/>
                        </a:solidFill>
                        <a:effectLst/>
                        <a:latin typeface="Verdana" panose="020B0604030504040204" pitchFamily="34" charset="0"/>
                        <a:ea typeface="DejaVu Sans"/>
                        <a:cs typeface="Lohit Hindi"/>
                      </a:endParaRPr>
                    </a:p>
                  </a:txBody>
                  <a:tcPr marL="68580" marR="68580" marT="0" marB="0">
                    <a:solidFill>
                      <a:schemeClr val="accent6">
                        <a:lumMod val="60000"/>
                        <a:lumOff val="40000"/>
                      </a:schemeClr>
                    </a:solidFill>
                  </a:tcPr>
                </a:tc>
                <a:tc>
                  <a:txBody>
                    <a:bodyPr/>
                    <a:lstStyle/>
                    <a:p>
                      <a:pPr fontAlgn="auto">
                        <a:lnSpc>
                          <a:spcPts val="1200"/>
                        </a:lnSpc>
                      </a:pPr>
                      <a:r>
                        <a:rPr lang="nl-NL" sz="900" b="1" dirty="0">
                          <a:effectLst/>
                        </a:rPr>
                        <a:t>Bewijsstuk</a:t>
                      </a:r>
                      <a:endParaRPr lang="nl-NL" sz="1000" b="1" dirty="0">
                        <a:solidFill>
                          <a:srgbClr val="000000"/>
                        </a:solidFill>
                        <a:effectLst/>
                        <a:latin typeface="Verdana" panose="020B0604030504040204" pitchFamily="34" charset="0"/>
                        <a:ea typeface="DejaVu Sans"/>
                        <a:cs typeface="Lohit Hindi"/>
                      </a:endParaRPr>
                    </a:p>
                  </a:txBody>
                  <a:tcPr marL="68580" marR="68580" marT="0" marB="0">
                    <a:solidFill>
                      <a:schemeClr val="accent6">
                        <a:lumMod val="60000"/>
                        <a:lumOff val="40000"/>
                      </a:schemeClr>
                    </a:solidFill>
                  </a:tcPr>
                </a:tc>
                <a:extLst>
                  <a:ext uri="{0D108BD9-81ED-4DB2-BD59-A6C34878D82A}">
                    <a16:rowId xmlns:a16="http://schemas.microsoft.com/office/drawing/2014/main" val="4288331928"/>
                  </a:ext>
                </a:extLst>
              </a:tr>
              <a:tr h="72795">
                <a:tc>
                  <a:txBody>
                    <a:bodyPr/>
                    <a:lstStyle/>
                    <a:p>
                      <a:pPr>
                        <a:lnSpc>
                          <a:spcPct val="100000"/>
                        </a:lnSpc>
                      </a:pPr>
                      <a:r>
                        <a:rPr lang="nl-NL" sz="900" b="1" i="0" u="none" strike="noStrike" kern="1200" baseline="0" dirty="0">
                          <a:solidFill>
                            <a:schemeClr val="dk1"/>
                          </a:solidFill>
                          <a:latin typeface="+mj-lt"/>
                          <a:ea typeface="+mn-ea"/>
                          <a:cs typeface="+mn-cs"/>
                        </a:rPr>
                        <a:t>EIS 5 &amp; 6: Ervaring met directievoeren / toezichthouden bij een multidisciplinaire opdracht</a:t>
                      </a:r>
                    </a:p>
                    <a:p>
                      <a:pPr>
                        <a:lnSpc>
                          <a:spcPct val="100000"/>
                        </a:lnSpc>
                      </a:pPr>
                      <a:endParaRPr lang="nl-NL" sz="900" b="1"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Kerncompetentie</a:t>
                      </a:r>
                    </a:p>
                    <a:p>
                      <a:pPr>
                        <a:lnSpc>
                          <a:spcPct val="100000"/>
                        </a:lnSpc>
                      </a:pPr>
                      <a:r>
                        <a:rPr lang="nl-NL" sz="900" b="0" i="0" u="none" strike="noStrike" kern="1200" baseline="0" dirty="0">
                          <a:solidFill>
                            <a:schemeClr val="dk1"/>
                          </a:solidFill>
                          <a:latin typeface="+mj-lt"/>
                          <a:ea typeface="+mn-ea"/>
                          <a:cs typeface="+mn-cs"/>
                        </a:rPr>
                        <a:t>Het in staat zijn om directievoering / toezicht te leveren bij een multidisciplinaire opdracht op basis van een STABU-bestek (UAV 2012).</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Doelstelling opdrachtgever</a:t>
                      </a:r>
                    </a:p>
                    <a:p>
                      <a:pPr>
                        <a:lnSpc>
                          <a:spcPct val="100000"/>
                        </a:lnSpc>
                      </a:pPr>
                      <a:r>
                        <a:rPr lang="nl-NL" sz="900" b="0" i="0" u="none" strike="noStrike" kern="1200" baseline="0" dirty="0">
                          <a:solidFill>
                            <a:schemeClr val="dk1"/>
                          </a:solidFill>
                          <a:latin typeface="+mj-lt"/>
                          <a:ea typeface="+mn-ea"/>
                          <a:cs typeface="+mn-cs"/>
                        </a:rPr>
                        <a:t>Het selecteren van een gegadigde die een directievoerder/ toezichthouder kan leveren voor een realisatie van een STABU-bestek met verschillende technische disciplines.</a:t>
                      </a:r>
                      <a:endParaRPr lang="nl-NL" sz="2000" b="0" i="0" u="none" strike="noStrike" kern="1200" baseline="0" dirty="0">
                        <a:solidFill>
                          <a:schemeClr val="dk1"/>
                        </a:solidFill>
                        <a:latin typeface="+mj-lt"/>
                        <a:ea typeface="+mn-ea"/>
                        <a:cs typeface="+mn-cs"/>
                      </a:endParaRPr>
                    </a:p>
                  </a:txBody>
                  <a:tcPr marL="68580" marR="68580" marT="0" marB="0">
                    <a:solidFill>
                      <a:schemeClr val="bg1"/>
                    </a:solidFill>
                  </a:tcPr>
                </a:tc>
                <a:tc>
                  <a:txBody>
                    <a:bodyPr/>
                    <a:lstStyle/>
                    <a:p>
                      <a:pPr marL="0" lvl="0" indent="0" fontAlgn="base">
                        <a:lnSpc>
                          <a:spcPct val="100000"/>
                        </a:lnSpc>
                        <a:spcAft>
                          <a:spcPts val="285"/>
                        </a:spcAft>
                        <a:buFont typeface="Verdana" panose="020B0604030504040204" pitchFamily="34" charset="0"/>
                        <a:buNone/>
                      </a:pPr>
                      <a:r>
                        <a:rPr lang="nl-NL" sz="900" b="0" i="0" u="none" strike="noStrike" kern="1200" baseline="0" dirty="0">
                          <a:solidFill>
                            <a:schemeClr val="dk1"/>
                          </a:solidFill>
                          <a:latin typeface="+mj-lt"/>
                          <a:ea typeface="+mn-ea"/>
                          <a:cs typeface="+mn-cs"/>
                        </a:rPr>
                        <a:t>Gegadigde dient genoemde kerncompetentie te bewijzen aan de hand van één referentieopdracht waarin de volgende aspecten tot uitdrukking komen:</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De uitvoering van de opdracht betrof het leveren van directievoering / één of meer toezichthouders bij een realisatiefase van een nieuwbouw utiliteitsgebouw;</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De realisatiefase van een utiliteitsgebouw vond plaats op basis van een STABU-bestek met UAV 2012 als algemene voorwaarden;</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De directievoerder / toezichthouder was verantwoordelijk voor directievoering op minimaal vier van de volgende disciplines: bouwkunde, constructies, beveiliging, werktuigbouwkunde en elektrotechniek.</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De directievoerder / toezichthouder heeft zijn werkzaamheden in de realisatiefase voltooid (er heeft een oplevering van de realisatiewerkzaamheden plaatsgevonden);</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De opdrachtsom of het gefactureerd bedrag voor het leveren van directievoering / toezicht betrof minimaal € 100.000,- excl. BTW.</a:t>
                      </a:r>
                      <a:endParaRPr lang="nl-NL" sz="900" dirty="0">
                        <a:solidFill>
                          <a:srgbClr val="000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0000"/>
                        </a:lnSpc>
                      </a:pPr>
                      <a:r>
                        <a:rPr lang="nl-NL" sz="900" b="1" i="0" u="none" strike="noStrike" kern="1200" baseline="0" dirty="0">
                          <a:solidFill>
                            <a:schemeClr val="dk1"/>
                          </a:solidFill>
                          <a:latin typeface="+mj-lt"/>
                          <a:ea typeface="+mn-ea"/>
                          <a:cs typeface="+mn-cs"/>
                        </a:rPr>
                        <a:t>Model opgave referentieopdrachten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Ingevulde bijlage “Model opgave referentieopdrachten”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Zie dashboard TenderNed eis 5 &amp; 6</a:t>
                      </a:r>
                    </a:p>
                    <a:p>
                      <a:pPr>
                        <a:lnSpc>
                          <a:spcPct val="100000"/>
                        </a:lnSpc>
                      </a:pPr>
                      <a:endParaRPr lang="nl-NL" sz="900" b="1" i="0" u="none" strike="noStrike" kern="1200" baseline="0" dirty="0">
                        <a:solidFill>
                          <a:schemeClr val="dk1"/>
                        </a:solidFill>
                        <a:latin typeface="+mj-lt"/>
                        <a:ea typeface="+mn-ea"/>
                        <a:cs typeface="+mn-cs"/>
                      </a:endParaRPr>
                    </a:p>
                    <a:p>
                      <a:pPr>
                        <a:lnSpc>
                          <a:spcPct val="100000"/>
                        </a:lnSpc>
                      </a:pPr>
                      <a:r>
                        <a:rPr lang="nl-NL" sz="900" b="1" i="0" u="none" strike="noStrike" kern="1200" baseline="0" dirty="0">
                          <a:solidFill>
                            <a:schemeClr val="dk1"/>
                          </a:solidFill>
                          <a:latin typeface="+mj-lt"/>
                          <a:ea typeface="+mn-ea"/>
                          <a:cs typeface="+mn-cs"/>
                        </a:rPr>
                        <a:t>Documenten ten bewijze van vereiste kerncompetentie en aspecten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Documenten die de aanwezigheid van de vereiste kerncompetentie en aspecten aantonen (bijvoorbeeld een tevredenheidsverklaring, een afschrift van de opdrachtbrief en/of relevante pagina’s van de contractdocumenten).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Een projectblad of een zelf opgesteld projectdocument wordt niet als bewijsstuk aanvaard.</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Zie dashboard TenderNed eis 5 &amp; 6.</a:t>
                      </a:r>
                    </a:p>
                    <a:p>
                      <a:pPr>
                        <a:lnSpc>
                          <a:spcPct val="100000"/>
                        </a:lnSpc>
                      </a:pPr>
                      <a:endParaRPr lang="nl-NL" sz="900" b="1" i="0" u="none" strike="noStrike" kern="1200" baseline="0" dirty="0">
                        <a:solidFill>
                          <a:schemeClr val="dk1"/>
                        </a:solidFill>
                        <a:latin typeface="+mj-lt"/>
                        <a:ea typeface="+mn-ea"/>
                        <a:cs typeface="+mn-cs"/>
                      </a:endParaRPr>
                    </a:p>
                    <a:p>
                      <a:pPr>
                        <a:lnSpc>
                          <a:spcPct val="100000"/>
                        </a:lnSpc>
                      </a:pPr>
                      <a:r>
                        <a:rPr lang="nl-NL" sz="900" b="1" i="0" u="none" strike="noStrike" kern="1200" baseline="0" dirty="0">
                          <a:solidFill>
                            <a:schemeClr val="dk1"/>
                          </a:solidFill>
                          <a:latin typeface="+mj-lt"/>
                          <a:ea typeface="+mn-ea"/>
                          <a:cs typeface="+mn-cs"/>
                        </a:rPr>
                        <a:t>Referentietermijn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De referentieopdracht mag niet ouder zijn dan vijf jaar gerekend vanaf de sluitingsdatum van de inschrijving.</a:t>
                      </a:r>
                    </a:p>
                  </a:txBody>
                  <a:tcPr marL="68580" marR="68580" marT="0" marB="0">
                    <a:solidFill>
                      <a:schemeClr val="bg1"/>
                    </a:solidFill>
                  </a:tcPr>
                </a:tc>
                <a:extLst>
                  <a:ext uri="{0D108BD9-81ED-4DB2-BD59-A6C34878D82A}">
                    <a16:rowId xmlns:a16="http://schemas.microsoft.com/office/drawing/2014/main" val="1606145926"/>
                  </a:ext>
                </a:extLst>
              </a:tr>
              <a:tr h="0">
                <a:tc>
                  <a:txBody>
                    <a:bodyPr/>
                    <a:lstStyle/>
                    <a:p>
                      <a:pPr fontAlgn="auto">
                        <a:lnSpc>
                          <a:spcPct val="100000"/>
                        </a:lnSpc>
                      </a:pPr>
                      <a:r>
                        <a:rPr lang="nl-NL" sz="900" b="1" dirty="0">
                          <a:solidFill>
                            <a:srgbClr val="000000"/>
                          </a:solidFill>
                          <a:effectLst/>
                          <a:latin typeface="+mj-lt"/>
                          <a:ea typeface="DejaVu Sans"/>
                          <a:cs typeface="Lohit Hindi"/>
                        </a:rPr>
                        <a:t>EIS 7: Ervaring met uitvoeringsbegeleiding bij een realisatie van een geautomatiseerd logistiek systeem</a:t>
                      </a:r>
                    </a:p>
                    <a:p>
                      <a:pPr fontAlgn="auto">
                        <a:lnSpc>
                          <a:spcPct val="100000"/>
                        </a:lnSpc>
                      </a:pPr>
                      <a:endParaRPr lang="nl-NL" sz="900" b="0" dirty="0">
                        <a:solidFill>
                          <a:srgbClr val="000000"/>
                        </a:solidFill>
                        <a:effectLst/>
                        <a:latin typeface="+mj-lt"/>
                        <a:ea typeface="DejaVu Sans"/>
                        <a:cs typeface="Lohit Hindi"/>
                      </a:endParaRPr>
                    </a:p>
                    <a:p>
                      <a:pPr fontAlgn="auto">
                        <a:lnSpc>
                          <a:spcPct val="100000"/>
                        </a:lnSpc>
                      </a:pPr>
                      <a:r>
                        <a:rPr lang="nl-NL" sz="900" b="0" u="sng" dirty="0">
                          <a:solidFill>
                            <a:srgbClr val="000000"/>
                          </a:solidFill>
                          <a:effectLst/>
                          <a:latin typeface="+mj-lt"/>
                          <a:ea typeface="DejaVu Sans"/>
                          <a:cs typeface="Lohit Hindi"/>
                        </a:rPr>
                        <a:t>Kerncompetentie</a:t>
                      </a:r>
                    </a:p>
                    <a:p>
                      <a:pPr fontAlgn="auto">
                        <a:lnSpc>
                          <a:spcPct val="100000"/>
                        </a:lnSpc>
                      </a:pPr>
                      <a:r>
                        <a:rPr lang="nl-NL" sz="900" b="0" dirty="0">
                          <a:solidFill>
                            <a:srgbClr val="000000"/>
                          </a:solidFill>
                          <a:effectLst/>
                          <a:latin typeface="+mj-lt"/>
                          <a:ea typeface="DejaVu Sans"/>
                          <a:cs typeface="Lohit Hindi"/>
                        </a:rPr>
                        <a:t>Het in staat zijn om uitvoeringsbegeleiding te leveren bij een realisatie van een geautomatiseerd logistiek systeem.</a:t>
                      </a:r>
                    </a:p>
                    <a:p>
                      <a:pPr fontAlgn="auto">
                        <a:lnSpc>
                          <a:spcPct val="100000"/>
                        </a:lnSpc>
                      </a:pPr>
                      <a:endParaRPr lang="nl-NL" sz="900" b="0" dirty="0">
                        <a:solidFill>
                          <a:srgbClr val="000000"/>
                        </a:solidFill>
                        <a:effectLst/>
                        <a:latin typeface="+mj-lt"/>
                        <a:ea typeface="DejaVu Sans"/>
                        <a:cs typeface="Lohit Hindi"/>
                      </a:endParaRPr>
                    </a:p>
                    <a:p>
                      <a:pPr fontAlgn="auto">
                        <a:lnSpc>
                          <a:spcPct val="100000"/>
                        </a:lnSpc>
                      </a:pPr>
                      <a:r>
                        <a:rPr lang="nl-NL" sz="900" b="0" u="sng" dirty="0">
                          <a:solidFill>
                            <a:srgbClr val="000000"/>
                          </a:solidFill>
                          <a:effectLst/>
                          <a:latin typeface="+mj-lt"/>
                          <a:ea typeface="DejaVu Sans"/>
                          <a:cs typeface="Lohit Hindi"/>
                        </a:rPr>
                        <a:t>Doelstelling opdrachtgever</a:t>
                      </a:r>
                    </a:p>
                    <a:p>
                      <a:pPr fontAlgn="auto">
                        <a:lnSpc>
                          <a:spcPct val="100000"/>
                        </a:lnSpc>
                      </a:pPr>
                      <a:r>
                        <a:rPr lang="nl-NL" sz="900" b="0" dirty="0">
                          <a:solidFill>
                            <a:srgbClr val="000000"/>
                          </a:solidFill>
                          <a:effectLst/>
                          <a:latin typeface="+mj-lt"/>
                          <a:ea typeface="DejaVu Sans"/>
                          <a:cs typeface="Lohit Hindi"/>
                        </a:rPr>
                        <a:t>Het selecteren van een gegadigde die een uitvoeringsbegeleider kan leveren voor een realisatie van een geautomatiseerd logistiek systeem.</a:t>
                      </a:r>
                    </a:p>
                  </a:txBody>
                  <a:tcPr marL="68580" marR="68580" marT="0" marB="0">
                    <a:solidFill>
                      <a:schemeClr val="bg1"/>
                    </a:solidFill>
                  </a:tcPr>
                </a:tc>
                <a:tc>
                  <a:txBody>
                    <a:bodyPr/>
                    <a:lstStyle/>
                    <a:p>
                      <a:pPr marL="0" lvl="0" indent="0" fontAlgn="auto">
                        <a:lnSpc>
                          <a:spcPct val="100000"/>
                        </a:lnSpc>
                        <a:buFont typeface="Verdana" panose="020B0604030504040204" pitchFamily="34" charset="0"/>
                        <a:buNone/>
                      </a:pPr>
                      <a:r>
                        <a:rPr lang="nl-NL" sz="900" b="0" dirty="0">
                          <a:solidFill>
                            <a:srgbClr val="000000"/>
                          </a:solidFill>
                          <a:effectLst/>
                          <a:latin typeface="+mj-lt"/>
                          <a:ea typeface="DejaVu Sans"/>
                          <a:cs typeface="Lohit Hindi"/>
                        </a:rPr>
                        <a:t>Gegadigde dient genoemde kerncompetentie te bewijzen aan de hand van één referentieopdracht waarin de volgende aspecten tot uitdrukking komen:</a:t>
                      </a:r>
                    </a:p>
                    <a:p>
                      <a:pPr marL="342900" lvl="0" indent="-342900" fontAlgn="auto">
                        <a:lnSpc>
                          <a:spcPct val="100000"/>
                        </a:lnSpc>
                        <a:buFont typeface="Verdana" panose="020B0604030504040204" pitchFamily="34" charset="0"/>
                        <a:buChar char="-"/>
                      </a:pPr>
                      <a:r>
                        <a:rPr lang="nl-NL" sz="900" b="0" dirty="0">
                          <a:solidFill>
                            <a:srgbClr val="000000"/>
                          </a:solidFill>
                          <a:effectLst/>
                          <a:latin typeface="+mj-lt"/>
                          <a:ea typeface="DejaVu Sans"/>
                          <a:cs typeface="Lohit Hindi"/>
                        </a:rPr>
                        <a:t>De uitvoering van de opdracht betrof het leveren van uitvoeringsbegeleiding bij een realisatiefase van een logistiek systeem;</a:t>
                      </a:r>
                    </a:p>
                    <a:p>
                      <a:pPr marL="342900" lvl="0" indent="-342900" fontAlgn="auto">
                        <a:lnSpc>
                          <a:spcPct val="100000"/>
                        </a:lnSpc>
                        <a:buFont typeface="Verdana" panose="020B0604030504040204" pitchFamily="34" charset="0"/>
                        <a:buChar char="-"/>
                      </a:pPr>
                      <a:r>
                        <a:rPr lang="nl-NL" sz="900" b="0" dirty="0">
                          <a:solidFill>
                            <a:srgbClr val="000000"/>
                          </a:solidFill>
                          <a:effectLst/>
                          <a:latin typeface="+mj-lt"/>
                          <a:ea typeface="DejaVu Sans"/>
                          <a:cs typeface="Lohit Hindi"/>
                        </a:rPr>
                        <a:t>De uitvoeringsbegeleider was minimaal verantwoordelijk voor het toezien op de installatiewerkzaamheden, de uitvoeringsplanning en veiligheid en gezondheid van het logistiek systeem;</a:t>
                      </a:r>
                    </a:p>
                    <a:p>
                      <a:pPr marL="342900" lvl="0" indent="-342900" fontAlgn="auto">
                        <a:lnSpc>
                          <a:spcPct val="100000"/>
                        </a:lnSpc>
                        <a:buFont typeface="Verdana" panose="020B0604030504040204" pitchFamily="34" charset="0"/>
                        <a:buChar char="-"/>
                      </a:pPr>
                      <a:r>
                        <a:rPr lang="nl-NL" sz="900" b="0" dirty="0">
                          <a:solidFill>
                            <a:srgbClr val="000000"/>
                          </a:solidFill>
                          <a:effectLst/>
                          <a:latin typeface="+mj-lt"/>
                          <a:ea typeface="DejaVu Sans"/>
                          <a:cs typeface="Lohit Hindi"/>
                        </a:rPr>
                        <a:t>Het logistiek systeem bestond minimaal uit:</a:t>
                      </a:r>
                    </a:p>
                    <a:p>
                      <a:pPr marL="355600" lvl="0" indent="0" fontAlgn="auto">
                        <a:lnSpc>
                          <a:spcPct val="100000"/>
                        </a:lnSpc>
                        <a:buFont typeface="Verdana" panose="020B0604030504040204" pitchFamily="34" charset="0"/>
                        <a:buNone/>
                      </a:pPr>
                      <a:r>
                        <a:rPr lang="nl-NL" sz="900" b="0" dirty="0">
                          <a:solidFill>
                            <a:srgbClr val="000000"/>
                          </a:solidFill>
                          <a:effectLst/>
                          <a:latin typeface="+mj-lt"/>
                          <a:ea typeface="DejaVu Sans"/>
                          <a:cs typeface="Lohit Hindi"/>
                        </a:rPr>
                        <a:t>o Een “</a:t>
                      </a:r>
                      <a:r>
                        <a:rPr lang="nl-NL" sz="900" b="0" dirty="0" err="1">
                          <a:solidFill>
                            <a:srgbClr val="000000"/>
                          </a:solidFill>
                          <a:effectLst/>
                          <a:latin typeface="+mj-lt"/>
                          <a:ea typeface="DejaVu Sans"/>
                          <a:cs typeface="Lohit Hindi"/>
                        </a:rPr>
                        <a:t>goods</a:t>
                      </a:r>
                      <a:r>
                        <a:rPr lang="nl-NL" sz="900" b="0" dirty="0">
                          <a:solidFill>
                            <a:srgbClr val="000000"/>
                          </a:solidFill>
                          <a:effectLst/>
                          <a:latin typeface="+mj-lt"/>
                          <a:ea typeface="DejaVu Sans"/>
                          <a:cs typeface="Lohit Hindi"/>
                        </a:rPr>
                        <a:t> </a:t>
                      </a:r>
                      <a:r>
                        <a:rPr lang="nl-NL" sz="900" b="0" dirty="0" err="1">
                          <a:solidFill>
                            <a:srgbClr val="000000"/>
                          </a:solidFill>
                          <a:effectLst/>
                          <a:latin typeface="+mj-lt"/>
                          <a:ea typeface="DejaVu Sans"/>
                          <a:cs typeface="Lohit Hindi"/>
                        </a:rPr>
                        <a:t>to</a:t>
                      </a:r>
                      <a:r>
                        <a:rPr lang="nl-NL" sz="900" b="0" dirty="0">
                          <a:solidFill>
                            <a:srgbClr val="000000"/>
                          </a:solidFill>
                          <a:effectLst/>
                          <a:latin typeface="+mj-lt"/>
                          <a:ea typeface="DejaVu Sans"/>
                          <a:cs typeface="Lohit Hindi"/>
                        </a:rPr>
                        <a:t> person” handelingssysteem t.b.v. containers;</a:t>
                      </a:r>
                    </a:p>
                    <a:p>
                      <a:pPr marL="355600" lvl="0" indent="0" fontAlgn="auto">
                        <a:lnSpc>
                          <a:spcPct val="100000"/>
                        </a:lnSpc>
                        <a:buFont typeface="Verdana" panose="020B0604030504040204" pitchFamily="34" charset="0"/>
                        <a:buNone/>
                      </a:pPr>
                      <a:r>
                        <a:rPr lang="nl-NL" sz="900" b="0" dirty="0">
                          <a:solidFill>
                            <a:srgbClr val="000000"/>
                          </a:solidFill>
                          <a:effectLst/>
                          <a:latin typeface="+mj-lt"/>
                          <a:ea typeface="DejaVu Sans"/>
                          <a:cs typeface="Lohit Hindi"/>
                        </a:rPr>
                        <a:t>o Een automatisch transportsysteem (van opslag naar werkstations en </a:t>
                      </a:r>
                      <a:r>
                        <a:rPr lang="nl-NL" sz="900" b="0" dirty="0" err="1">
                          <a:solidFill>
                            <a:srgbClr val="000000"/>
                          </a:solidFill>
                          <a:effectLst/>
                          <a:latin typeface="+mj-lt"/>
                          <a:ea typeface="DejaVu Sans"/>
                          <a:cs typeface="Lohit Hindi"/>
                        </a:rPr>
                        <a:t>vice</a:t>
                      </a:r>
                      <a:r>
                        <a:rPr lang="nl-NL" sz="900" b="0" dirty="0">
                          <a:solidFill>
                            <a:srgbClr val="000000"/>
                          </a:solidFill>
                          <a:effectLst/>
                          <a:latin typeface="+mj-lt"/>
                          <a:ea typeface="DejaVu Sans"/>
                          <a:cs typeface="Lohit Hindi"/>
                        </a:rPr>
                        <a:t> versa);</a:t>
                      </a:r>
                    </a:p>
                    <a:p>
                      <a:pPr marL="355600" lvl="0" indent="0" fontAlgn="auto">
                        <a:lnSpc>
                          <a:spcPct val="100000"/>
                        </a:lnSpc>
                        <a:buFont typeface="Verdana" panose="020B0604030504040204" pitchFamily="34" charset="0"/>
                        <a:buNone/>
                      </a:pPr>
                      <a:r>
                        <a:rPr lang="nl-NL" sz="900" b="0" dirty="0">
                          <a:solidFill>
                            <a:srgbClr val="000000"/>
                          </a:solidFill>
                          <a:effectLst/>
                          <a:latin typeface="+mj-lt"/>
                          <a:ea typeface="DejaVu Sans"/>
                          <a:cs typeface="Lohit Hindi"/>
                        </a:rPr>
                        <a:t>o Een automatisch opslagsysteem met een omvang van minimaal 50.000 containers, waarbij containers minimaal 2-diep worden opgeslagen;</a:t>
                      </a:r>
                    </a:p>
                    <a:p>
                      <a:pPr marL="342900" lvl="0" indent="-342900" fontAlgn="auto">
                        <a:lnSpc>
                          <a:spcPct val="100000"/>
                        </a:lnSpc>
                        <a:buFont typeface="Verdana" panose="020B0604030504040204" pitchFamily="34" charset="0"/>
                        <a:buChar char="-"/>
                      </a:pPr>
                      <a:r>
                        <a:rPr lang="nl-NL" sz="900" b="0" dirty="0">
                          <a:solidFill>
                            <a:srgbClr val="000000"/>
                          </a:solidFill>
                          <a:effectLst/>
                          <a:latin typeface="+mj-lt"/>
                          <a:ea typeface="DejaVu Sans"/>
                          <a:cs typeface="Lohit Hindi"/>
                        </a:rPr>
                        <a:t>De uitvoeringsbegeleider heeft zijn werkzaamheden in de realisatiefase voltooid (er heeft een oplevering van de realisatiewerkzaamheden plaatsgevonden);</a:t>
                      </a:r>
                    </a:p>
                    <a:p>
                      <a:pPr marL="342900" lvl="0" indent="-342900" fontAlgn="auto">
                        <a:lnSpc>
                          <a:spcPct val="100000"/>
                        </a:lnSpc>
                        <a:buFont typeface="Verdana" panose="020B0604030504040204" pitchFamily="34" charset="0"/>
                        <a:buChar char="-"/>
                      </a:pPr>
                      <a:r>
                        <a:rPr lang="nl-NL" sz="900" b="0" dirty="0">
                          <a:solidFill>
                            <a:srgbClr val="000000"/>
                          </a:solidFill>
                          <a:effectLst/>
                          <a:latin typeface="+mj-lt"/>
                          <a:ea typeface="DejaVu Sans"/>
                          <a:cs typeface="Lohit Hindi"/>
                        </a:rPr>
                        <a:t>De opdrachtsom of het gefactureerd bedrag voor het leveren van uitvoeringsbegeleiding betrof minimaal € 80.000,- excl. BTW.</a:t>
                      </a:r>
                    </a:p>
                  </a:txBody>
                  <a:tcPr marL="68580" marR="68580" marT="0" marB="0">
                    <a:solidFill>
                      <a:schemeClr val="bg1"/>
                    </a:solidFill>
                  </a:tcPr>
                </a:tc>
                <a:tc>
                  <a:txBody>
                    <a:bodyPr/>
                    <a:lstStyle/>
                    <a:p>
                      <a:pPr>
                        <a:lnSpc>
                          <a:spcPct val="100000"/>
                        </a:lnSpc>
                      </a:pPr>
                      <a:r>
                        <a:rPr lang="nl-NL" sz="900" b="1" i="0" u="none" strike="noStrike" kern="1200" baseline="0" dirty="0">
                          <a:solidFill>
                            <a:schemeClr val="dk1"/>
                          </a:solidFill>
                          <a:latin typeface="+mn-lt"/>
                          <a:ea typeface="+mn-ea"/>
                          <a:cs typeface="+mn-cs"/>
                        </a:rPr>
                        <a:t>Model opgave referentieopdrachten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Ingevulde bijlage “Model opgave referentieopdrachten”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Zie dashboard TenderNed eis 5 &amp; 6</a:t>
                      </a:r>
                    </a:p>
                    <a:p>
                      <a:pPr>
                        <a:lnSpc>
                          <a:spcPct val="100000"/>
                        </a:lnSpc>
                      </a:pPr>
                      <a:endParaRPr lang="nl-NL" sz="900" b="1" i="0" u="none" strike="noStrike" kern="1200" baseline="0" dirty="0">
                        <a:solidFill>
                          <a:schemeClr val="dk1"/>
                        </a:solidFill>
                        <a:latin typeface="+mn-lt"/>
                        <a:ea typeface="+mn-ea"/>
                        <a:cs typeface="+mn-cs"/>
                      </a:endParaRPr>
                    </a:p>
                    <a:p>
                      <a:pPr>
                        <a:lnSpc>
                          <a:spcPct val="100000"/>
                        </a:lnSpc>
                      </a:pPr>
                      <a:r>
                        <a:rPr lang="nl-NL" sz="900" b="1" i="0" u="none" strike="noStrike" kern="1200" baseline="0" dirty="0">
                          <a:solidFill>
                            <a:schemeClr val="dk1"/>
                          </a:solidFill>
                          <a:latin typeface="+mn-lt"/>
                          <a:ea typeface="+mn-ea"/>
                          <a:cs typeface="+mn-cs"/>
                        </a:rPr>
                        <a:t>Documenten ten bewijze van vereiste kerncompetentie en aspecten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Documenten die de aanwezigheid van de vereiste kerncompetentie en aspecten aantonen (bijvoorbeeld een tevredenheidsverklaring, een afschrift van de opdrachtbrief en/of relevante pagina’s van de contractdocumenten).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Een projectblad of een zelf opgesteld projectdocument wordt niet als bewijsstuk aanvaard.</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Zie dashboard TenderNed eis 5 &amp; 6.</a:t>
                      </a:r>
                    </a:p>
                    <a:p>
                      <a:pPr>
                        <a:lnSpc>
                          <a:spcPct val="100000"/>
                        </a:lnSpc>
                      </a:pPr>
                      <a:endParaRPr lang="nl-NL" sz="900" b="1" i="0" u="none" strike="noStrike" kern="1200" baseline="0" dirty="0">
                        <a:solidFill>
                          <a:schemeClr val="dk1"/>
                        </a:solidFill>
                        <a:latin typeface="+mn-lt"/>
                        <a:ea typeface="+mn-ea"/>
                        <a:cs typeface="+mn-cs"/>
                      </a:endParaRPr>
                    </a:p>
                    <a:p>
                      <a:pPr>
                        <a:lnSpc>
                          <a:spcPct val="100000"/>
                        </a:lnSpc>
                      </a:pPr>
                      <a:r>
                        <a:rPr lang="nl-NL" sz="900" b="1" i="0" u="none" strike="noStrike" kern="1200" baseline="0" dirty="0">
                          <a:solidFill>
                            <a:schemeClr val="dk1"/>
                          </a:solidFill>
                          <a:latin typeface="+mn-lt"/>
                          <a:ea typeface="+mn-ea"/>
                          <a:cs typeface="+mn-cs"/>
                        </a:rPr>
                        <a:t>Referentietermijn</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De referentieopdracht mag niet ouder zijn dan vijf jaar gerekend vanaf de sluitingsdatum van de inschrijving.</a:t>
                      </a:r>
                    </a:p>
                    <a:p>
                      <a:pPr fontAlgn="auto">
                        <a:lnSpc>
                          <a:spcPct val="100000"/>
                        </a:lnSpc>
                      </a:pPr>
                      <a:endParaRPr lang="nl-NL" sz="900" b="0" dirty="0">
                        <a:solidFill>
                          <a:srgbClr val="000000"/>
                        </a:solidFill>
                        <a:effectLst/>
                        <a:latin typeface="+mj-lt"/>
                        <a:ea typeface="DejaVu Sans"/>
                        <a:cs typeface="Lohit Hindi"/>
                      </a:endParaRPr>
                    </a:p>
                  </a:txBody>
                  <a:tcPr marL="68580" marR="68580" marT="0" marB="0">
                    <a:solidFill>
                      <a:schemeClr val="bg1"/>
                    </a:solidFill>
                  </a:tcPr>
                </a:tc>
                <a:extLst>
                  <a:ext uri="{0D108BD9-81ED-4DB2-BD59-A6C34878D82A}">
                    <a16:rowId xmlns:a16="http://schemas.microsoft.com/office/drawing/2014/main" val="2434507147"/>
                  </a:ext>
                </a:extLst>
              </a:tr>
            </a:tbl>
          </a:graphicData>
        </a:graphic>
      </p:graphicFrame>
      <p:sp>
        <p:nvSpPr>
          <p:cNvPr id="4" name="Titel 3">
            <a:extLst>
              <a:ext uri="{FF2B5EF4-FFF2-40B4-BE49-F238E27FC236}">
                <a16:creationId xmlns:a16="http://schemas.microsoft.com/office/drawing/2014/main" id="{BE1081B3-C876-955B-D358-8DEC524283AF}"/>
              </a:ext>
            </a:extLst>
          </p:cNvPr>
          <p:cNvSpPr>
            <a:spLocks noGrp="1"/>
          </p:cNvSpPr>
          <p:nvPr>
            <p:ph type="title"/>
          </p:nvPr>
        </p:nvSpPr>
        <p:spPr/>
        <p:txBody>
          <a:bodyPr/>
          <a:lstStyle/>
          <a:p>
            <a:r>
              <a:rPr lang="nl-NL" dirty="0"/>
              <a:t>Geschiktheidseisen (1)</a:t>
            </a:r>
          </a:p>
        </p:txBody>
      </p:sp>
    </p:spTree>
    <p:extLst>
      <p:ext uri="{BB962C8B-B14F-4D97-AF65-F5344CB8AC3E}">
        <p14:creationId xmlns:p14="http://schemas.microsoft.com/office/powerpoint/2010/main" val="902787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31E02E1E-C813-0917-65D7-32F91D9A1AA1}"/>
              </a:ext>
            </a:extLst>
          </p:cNvPr>
          <p:cNvGraphicFramePr>
            <a:graphicFrameLocks noGrp="1"/>
          </p:cNvGraphicFramePr>
          <p:nvPr>
            <p:ph idx="1"/>
            <p:extLst>
              <p:ext uri="{D42A27DB-BD31-4B8C-83A1-F6EECF244321}">
                <p14:modId xmlns:p14="http://schemas.microsoft.com/office/powerpoint/2010/main" val="2559955360"/>
              </p:ext>
            </p:extLst>
          </p:nvPr>
        </p:nvGraphicFramePr>
        <p:xfrm>
          <a:off x="0" y="1606994"/>
          <a:ext cx="12191998" cy="3902266"/>
        </p:xfrm>
        <a:graphic>
          <a:graphicData uri="http://schemas.openxmlformats.org/drawingml/2006/table">
            <a:tbl>
              <a:tblPr firstRow="1" firstCol="1" bandRow="1">
                <a:tableStyleId>{16D9F66E-5EB9-4882-86FB-DCBF35E3C3E4}</a:tableStyleId>
              </a:tblPr>
              <a:tblGrid>
                <a:gridCol w="3184264">
                  <a:extLst>
                    <a:ext uri="{9D8B030D-6E8A-4147-A177-3AD203B41FA5}">
                      <a16:colId xmlns:a16="http://schemas.microsoft.com/office/drawing/2014/main" val="3280595722"/>
                    </a:ext>
                  </a:extLst>
                </a:gridCol>
                <a:gridCol w="5002305">
                  <a:extLst>
                    <a:ext uri="{9D8B030D-6E8A-4147-A177-3AD203B41FA5}">
                      <a16:colId xmlns:a16="http://schemas.microsoft.com/office/drawing/2014/main" val="4117497934"/>
                    </a:ext>
                  </a:extLst>
                </a:gridCol>
                <a:gridCol w="4005429">
                  <a:extLst>
                    <a:ext uri="{9D8B030D-6E8A-4147-A177-3AD203B41FA5}">
                      <a16:colId xmlns:a16="http://schemas.microsoft.com/office/drawing/2014/main" val="1730779701"/>
                    </a:ext>
                  </a:extLst>
                </a:gridCol>
              </a:tblGrid>
              <a:tr h="0">
                <a:tc>
                  <a:txBody>
                    <a:bodyPr/>
                    <a:lstStyle/>
                    <a:p>
                      <a:pPr fontAlgn="auto">
                        <a:lnSpc>
                          <a:spcPts val="1200"/>
                        </a:lnSpc>
                      </a:pPr>
                      <a:r>
                        <a:rPr lang="nl-NL" sz="900" b="1" dirty="0">
                          <a:solidFill>
                            <a:srgbClr val="000000"/>
                          </a:solidFill>
                          <a:effectLst/>
                          <a:latin typeface="Verdana" panose="020B0604030504040204" pitchFamily="34" charset="0"/>
                          <a:ea typeface="DejaVu Sans"/>
                          <a:cs typeface="Lohit Hindi"/>
                        </a:rPr>
                        <a:t>Beschrijving</a:t>
                      </a:r>
                    </a:p>
                  </a:txBody>
                  <a:tcPr marL="68580" marR="68580" marT="0" marB="0">
                    <a:solidFill>
                      <a:schemeClr val="accent6">
                        <a:lumMod val="60000"/>
                        <a:lumOff val="40000"/>
                      </a:schemeClr>
                    </a:solidFill>
                  </a:tcPr>
                </a:tc>
                <a:tc>
                  <a:txBody>
                    <a:bodyPr/>
                    <a:lstStyle/>
                    <a:p>
                      <a:pPr fontAlgn="auto">
                        <a:lnSpc>
                          <a:spcPts val="1200"/>
                        </a:lnSpc>
                      </a:pPr>
                      <a:r>
                        <a:rPr lang="nl-NL" sz="900" b="1" dirty="0">
                          <a:effectLst/>
                        </a:rPr>
                        <a:t>Aspecten</a:t>
                      </a:r>
                      <a:endParaRPr lang="nl-NL" sz="1000" b="1" dirty="0">
                        <a:solidFill>
                          <a:srgbClr val="000000"/>
                        </a:solidFill>
                        <a:effectLst/>
                        <a:latin typeface="Verdana" panose="020B0604030504040204" pitchFamily="34" charset="0"/>
                        <a:ea typeface="DejaVu Sans"/>
                        <a:cs typeface="Lohit Hindi"/>
                      </a:endParaRPr>
                    </a:p>
                  </a:txBody>
                  <a:tcPr marL="68580" marR="68580" marT="0" marB="0">
                    <a:solidFill>
                      <a:schemeClr val="accent6">
                        <a:lumMod val="60000"/>
                        <a:lumOff val="40000"/>
                      </a:schemeClr>
                    </a:solidFill>
                  </a:tcPr>
                </a:tc>
                <a:tc>
                  <a:txBody>
                    <a:bodyPr/>
                    <a:lstStyle/>
                    <a:p>
                      <a:pPr fontAlgn="auto">
                        <a:lnSpc>
                          <a:spcPts val="1200"/>
                        </a:lnSpc>
                      </a:pPr>
                      <a:r>
                        <a:rPr lang="nl-NL" sz="900" b="1" dirty="0">
                          <a:effectLst/>
                        </a:rPr>
                        <a:t>Bewijsstuk</a:t>
                      </a:r>
                      <a:endParaRPr lang="nl-NL" sz="1000" b="1" dirty="0">
                        <a:solidFill>
                          <a:srgbClr val="000000"/>
                        </a:solidFill>
                        <a:effectLst/>
                        <a:latin typeface="Verdana" panose="020B0604030504040204" pitchFamily="34" charset="0"/>
                        <a:ea typeface="DejaVu Sans"/>
                        <a:cs typeface="Lohit Hindi"/>
                      </a:endParaRPr>
                    </a:p>
                  </a:txBody>
                  <a:tcPr marL="68580" marR="68580" marT="0" marB="0">
                    <a:solidFill>
                      <a:schemeClr val="accent6">
                        <a:lumMod val="60000"/>
                        <a:lumOff val="40000"/>
                      </a:schemeClr>
                    </a:solidFill>
                  </a:tcPr>
                </a:tc>
                <a:extLst>
                  <a:ext uri="{0D108BD9-81ED-4DB2-BD59-A6C34878D82A}">
                    <a16:rowId xmlns:a16="http://schemas.microsoft.com/office/drawing/2014/main" val="4288331928"/>
                  </a:ext>
                </a:extLst>
              </a:tr>
              <a:tr h="72795">
                <a:tc>
                  <a:txBody>
                    <a:bodyPr/>
                    <a:lstStyle/>
                    <a:p>
                      <a:pPr>
                        <a:lnSpc>
                          <a:spcPct val="100000"/>
                        </a:lnSpc>
                      </a:pPr>
                      <a:r>
                        <a:rPr lang="nl-NL" sz="900" b="1" i="0" u="none" strike="noStrike" kern="1200" baseline="0" dirty="0">
                          <a:solidFill>
                            <a:schemeClr val="dk1"/>
                          </a:solidFill>
                          <a:latin typeface="+mj-lt"/>
                          <a:ea typeface="+mn-ea"/>
                          <a:cs typeface="+mn-cs"/>
                        </a:rPr>
                        <a:t>EIS 8: Opleidingsvereiste directievoerder, toezichthouder en waarnemer</a:t>
                      </a:r>
                    </a:p>
                    <a:p>
                      <a:pPr>
                        <a:lnSpc>
                          <a:spcPct val="100000"/>
                        </a:lnSpc>
                      </a:pPr>
                      <a:endParaRPr lang="nl-NL" sz="900" b="1"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Kerncompetentie</a:t>
                      </a:r>
                    </a:p>
                    <a:p>
                      <a:pPr>
                        <a:lnSpc>
                          <a:spcPct val="100000"/>
                        </a:lnSpc>
                      </a:pPr>
                      <a:r>
                        <a:rPr lang="nl-NL" sz="900" b="0" i="0" u="none" strike="noStrike" kern="1200" baseline="0" dirty="0">
                          <a:solidFill>
                            <a:schemeClr val="dk1"/>
                          </a:solidFill>
                          <a:latin typeface="+mj-lt"/>
                          <a:ea typeface="+mn-ea"/>
                          <a:cs typeface="+mn-cs"/>
                        </a:rPr>
                        <a:t>Het in staat zijn om voldoende gekwalificeerd en ervaren directievoerder, toezichthouder en waarnemer te leveren.</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Doelstelling opdrachtgever</a:t>
                      </a:r>
                    </a:p>
                    <a:p>
                      <a:pPr>
                        <a:lnSpc>
                          <a:spcPct val="100000"/>
                        </a:lnSpc>
                      </a:pPr>
                      <a:r>
                        <a:rPr lang="nl-NL" sz="900" b="0" i="0" u="none" strike="noStrike" kern="1200" baseline="0" dirty="0">
                          <a:solidFill>
                            <a:schemeClr val="dk1"/>
                          </a:solidFill>
                          <a:latin typeface="+mj-lt"/>
                          <a:ea typeface="+mn-ea"/>
                          <a:cs typeface="+mn-cs"/>
                        </a:rPr>
                        <a:t>Het selecteren van een gegadigde die de gewenste kwaliteit en continuïteit van het leveren van een directievoerder, toezichthouder en waarnemer kan waarborgen.</a:t>
                      </a:r>
                      <a:endParaRPr lang="nl-NL" sz="2000" b="0" i="0" u="none" strike="noStrike" kern="1200" baseline="0" dirty="0">
                        <a:solidFill>
                          <a:schemeClr val="dk1"/>
                        </a:solidFill>
                        <a:latin typeface="+mj-lt"/>
                        <a:ea typeface="+mn-ea"/>
                        <a:cs typeface="+mn-cs"/>
                      </a:endParaRPr>
                    </a:p>
                  </a:txBody>
                  <a:tcPr marL="68580" marR="68580" marT="0" marB="0">
                    <a:solidFill>
                      <a:schemeClr val="bg1"/>
                    </a:solidFill>
                  </a:tcPr>
                </a:tc>
                <a:tc>
                  <a:txBody>
                    <a:bodyPr/>
                    <a:lstStyle/>
                    <a:p>
                      <a:pPr marL="0" lvl="0" indent="0" fontAlgn="base">
                        <a:lnSpc>
                          <a:spcPct val="100000"/>
                        </a:lnSpc>
                        <a:spcAft>
                          <a:spcPts val="285"/>
                        </a:spcAft>
                        <a:buFont typeface="Verdana" panose="020B0604030504040204" pitchFamily="34" charset="0"/>
                        <a:buNone/>
                      </a:pPr>
                      <a:r>
                        <a:rPr lang="nl-NL" sz="900" b="0" i="0" u="none" strike="noStrike" kern="1200" baseline="0" dirty="0">
                          <a:solidFill>
                            <a:schemeClr val="dk1"/>
                          </a:solidFill>
                          <a:latin typeface="+mj-lt"/>
                          <a:ea typeface="+mn-ea"/>
                          <a:cs typeface="+mn-cs"/>
                        </a:rPr>
                        <a:t>Gegadigde dient genoemde kerncompetentie te bewijzen aan de hand van één referentieopdracht waarin de volgende aspecten tot uitdrukking komen:</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beschikt minimaal over HBO werk- en denkniveau;</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minimaal 5 jaar werkervaring met het voeren van directie;</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een diploma Veiligheid voor Operationeel Leidinggevenden (VOL-VCA);</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kennis van de STABU en UAV;</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ervaring met kwaliteitssystemen.</a:t>
                      </a:r>
                    </a:p>
                    <a:p>
                      <a:pPr marL="0" lvl="0" indent="0" fontAlgn="base">
                        <a:lnSpc>
                          <a:spcPct val="100000"/>
                        </a:lnSpc>
                        <a:spcAft>
                          <a:spcPts val="285"/>
                        </a:spcAft>
                        <a:buFont typeface="Verdana" panose="020B0604030504040204" pitchFamily="34" charset="0"/>
                        <a:buNone/>
                      </a:pPr>
                      <a:endParaRPr lang="nl-NL" sz="900" b="0" i="0" u="none" strike="noStrike" kern="1200" baseline="0" dirty="0">
                        <a:solidFill>
                          <a:schemeClr val="dk1"/>
                        </a:solidFill>
                        <a:latin typeface="+mj-lt"/>
                        <a:ea typeface="+mn-ea"/>
                        <a:cs typeface="+mn-cs"/>
                      </a:endParaRPr>
                    </a:p>
                    <a:p>
                      <a:pPr marL="0" lvl="0" indent="0" fontAlgn="base">
                        <a:lnSpc>
                          <a:spcPct val="100000"/>
                        </a:lnSpc>
                        <a:spcAft>
                          <a:spcPts val="285"/>
                        </a:spcAft>
                        <a:buFont typeface="Verdana" panose="020B0604030504040204" pitchFamily="34" charset="0"/>
                        <a:buNone/>
                      </a:pPr>
                      <a:r>
                        <a:rPr lang="nl-NL" sz="900" b="0" i="0" u="none" strike="noStrike" kern="1200" baseline="0" dirty="0">
                          <a:solidFill>
                            <a:schemeClr val="dk1"/>
                          </a:solidFill>
                          <a:latin typeface="+mj-lt"/>
                          <a:ea typeface="+mn-ea"/>
                          <a:cs typeface="+mn-cs"/>
                        </a:rPr>
                        <a:t>De gegadigde dient genoemde kerncompetentie te bewijzen door te beschikken over minimaal twee toezichthouders die voldoen aan de volgende eisen:</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beschikt minimaal over HBO werk- en denkniveau;</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minimaal 5 jaar werkervaring met het voeren van toezicht;</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een diploma Veiligheid voor Operationeel Leidinggevenden (VOL-VCA).</a:t>
                      </a:r>
                    </a:p>
                    <a:p>
                      <a:pPr marL="0" lvl="0" indent="0" fontAlgn="base">
                        <a:lnSpc>
                          <a:spcPct val="100000"/>
                        </a:lnSpc>
                        <a:spcAft>
                          <a:spcPts val="285"/>
                        </a:spcAft>
                        <a:buFont typeface="Verdana" panose="020B0604030504040204" pitchFamily="34" charset="0"/>
                        <a:buNone/>
                      </a:pPr>
                      <a:endParaRPr lang="nl-NL" sz="900" b="0" i="0" u="none" strike="noStrike" kern="1200" baseline="0" dirty="0">
                        <a:solidFill>
                          <a:schemeClr val="dk1"/>
                        </a:solidFill>
                        <a:latin typeface="+mj-lt"/>
                        <a:ea typeface="+mn-ea"/>
                        <a:cs typeface="+mn-cs"/>
                      </a:endParaRPr>
                    </a:p>
                    <a:p>
                      <a:pPr marL="0" lvl="0" indent="0" fontAlgn="base">
                        <a:lnSpc>
                          <a:spcPct val="100000"/>
                        </a:lnSpc>
                        <a:spcAft>
                          <a:spcPts val="285"/>
                        </a:spcAft>
                        <a:buFont typeface="Verdana" panose="020B0604030504040204" pitchFamily="34" charset="0"/>
                        <a:buNone/>
                      </a:pPr>
                      <a:r>
                        <a:rPr lang="nl-NL" sz="900" b="0" i="0" u="none" strike="noStrike" kern="1200" baseline="0" dirty="0">
                          <a:solidFill>
                            <a:schemeClr val="dk1"/>
                          </a:solidFill>
                          <a:latin typeface="+mj-lt"/>
                          <a:ea typeface="+mn-ea"/>
                          <a:cs typeface="+mn-cs"/>
                        </a:rPr>
                        <a:t>De gegadigde dient genoemde kerncompetentie te bewijzen door te beschikken over minimaal twee waarnemers die voldoen aan de volgende eisen:</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beschikt minimaal over HBO werk- en denkniveau;</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minimaal 3 jaar werkervaring met waarneming conform systeemgerichte contractbeheersing (SCB);</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kennis van de UAV-GC;</a:t>
                      </a:r>
                    </a:p>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Hij of zij heeft ervaring met kwaliteitssystemen.</a:t>
                      </a:r>
                      <a:endParaRPr lang="nl-NL" sz="900" dirty="0">
                        <a:solidFill>
                          <a:srgbClr val="000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0000"/>
                        </a:lnSpc>
                      </a:pPr>
                      <a:r>
                        <a:rPr lang="nl-NL" sz="900" b="1" i="0" u="none" strike="noStrike" kern="1200" baseline="0" dirty="0">
                          <a:solidFill>
                            <a:schemeClr val="dk1"/>
                          </a:solidFill>
                          <a:latin typeface="+mj-lt"/>
                          <a:ea typeface="+mn-ea"/>
                          <a:cs typeface="+mn-cs"/>
                        </a:rPr>
                        <a:t>Diploma’s certificaten en </a:t>
                      </a:r>
                      <a:r>
                        <a:rPr lang="nl-NL" sz="900" b="1" i="0" u="none" strike="noStrike" kern="1200" baseline="0" dirty="0" err="1">
                          <a:solidFill>
                            <a:schemeClr val="dk1"/>
                          </a:solidFill>
                          <a:latin typeface="+mj-lt"/>
                          <a:ea typeface="+mn-ea"/>
                          <a:cs typeface="+mn-cs"/>
                        </a:rPr>
                        <a:t>CV’s</a:t>
                      </a:r>
                      <a:endParaRPr lang="nl-NL" sz="900" b="1" i="0" u="none" strike="noStrike" kern="1200" baseline="0" dirty="0">
                        <a:solidFill>
                          <a:schemeClr val="dk1"/>
                        </a:solidFill>
                        <a:latin typeface="+mj-lt"/>
                        <a:ea typeface="+mn-ea"/>
                        <a:cs typeface="+mn-cs"/>
                      </a:endParaRP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Een kopie van diploma’s en/of certificaten en/of CV welke de aanwezigheid van de gevraagde aspecten aantonen.</a:t>
                      </a:r>
                    </a:p>
                    <a:p>
                      <a:pPr marL="355600" indent="-355600">
                        <a:lnSpc>
                          <a:spcPct val="100000"/>
                        </a:lnSpc>
                        <a:buFont typeface="Verdana" panose="020B0604030504040204" pitchFamily="34" charset="0"/>
                        <a:buChar char="–"/>
                      </a:pPr>
                      <a:endParaRPr lang="nl-NL" sz="900" b="1" i="0" u="none" strike="noStrike" kern="1200" baseline="0" dirty="0">
                        <a:solidFill>
                          <a:schemeClr val="dk1"/>
                        </a:solidFill>
                        <a:latin typeface="+mj-lt"/>
                        <a:ea typeface="+mn-ea"/>
                        <a:cs typeface="+mn-cs"/>
                      </a:endParaRPr>
                    </a:p>
                    <a:p>
                      <a:pPr>
                        <a:lnSpc>
                          <a:spcPct val="100000"/>
                        </a:lnSpc>
                      </a:pPr>
                      <a:r>
                        <a:rPr lang="nl-NL" sz="900" b="1" i="0" u="none" strike="noStrike" kern="1200" baseline="0" dirty="0">
                          <a:solidFill>
                            <a:schemeClr val="dk1"/>
                          </a:solidFill>
                          <a:latin typeface="+mj-lt"/>
                          <a:ea typeface="+mn-ea"/>
                          <a:cs typeface="+mn-cs"/>
                        </a:rPr>
                        <a:t>Toelichting eisen CV</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Onder een CV wordt verstaan een overzicht van de relevante werkervaring (met duidelijk benoeming van directievoering, toezichthouden of waarneming) dat aantoont dat de beoogd kandidaat beschikt over het gevraagde werk- en denkniveau.</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Het CV van de beoogde kandidaat beschrijft bij welke opdracht(gever) de werkervaring is opgedaan en de periode [maand-jaartal].</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Het CV van de beoogde kandidaat beschrijft afgeronde en erkende opleidingen, waarbij het duidelijk moet zijn wanneer dat de opleiding is afgerond en wanneer het diploma is behaald.</a:t>
                      </a:r>
                    </a:p>
                    <a:p>
                      <a:pPr marL="355600" indent="-355600">
                        <a:lnSpc>
                          <a:spcPct val="100000"/>
                        </a:lnSpc>
                        <a:buFont typeface="Verdana" panose="020B0604030504040204" pitchFamily="34" charset="0"/>
                        <a:buChar char="–"/>
                      </a:pPr>
                      <a:r>
                        <a:rPr lang="nl-NL" sz="900" b="0" i="0" u="none" strike="noStrike" kern="1200" baseline="0" dirty="0">
                          <a:solidFill>
                            <a:schemeClr val="dk1"/>
                          </a:solidFill>
                          <a:latin typeface="+mj-lt"/>
                          <a:ea typeface="+mn-ea"/>
                          <a:cs typeface="+mn-cs"/>
                        </a:rPr>
                        <a:t>Het CV is in het Nederlands opgesteld en maximaal 3 pagina's A4.</a:t>
                      </a:r>
                    </a:p>
                    <a:p>
                      <a:pPr marL="355600" indent="-355600">
                        <a:lnSpc>
                          <a:spcPct val="100000"/>
                        </a:lnSpc>
                        <a:buFont typeface="Verdana" panose="020B0604030504040204" pitchFamily="34" charset="0"/>
                        <a:buChar char="–"/>
                      </a:pPr>
                      <a:endParaRPr lang="nl-NL" sz="900" b="0" i="0" u="none" strike="noStrike" kern="1200" baseline="0" dirty="0">
                        <a:solidFill>
                          <a:schemeClr val="dk1"/>
                        </a:solidFill>
                        <a:latin typeface="+mj-lt"/>
                        <a:ea typeface="+mn-ea"/>
                        <a:cs typeface="+mn-cs"/>
                      </a:endParaRPr>
                    </a:p>
                    <a:p>
                      <a:pPr marL="0" indent="0">
                        <a:lnSpc>
                          <a:spcPct val="100000"/>
                        </a:lnSpc>
                        <a:buFont typeface="Verdana" panose="020B0604030504040204" pitchFamily="34" charset="0"/>
                        <a:buNone/>
                      </a:pPr>
                      <a:r>
                        <a:rPr lang="nl-NL" sz="900" b="0" i="0" u="none" strike="noStrike" kern="1200" baseline="0" dirty="0">
                          <a:solidFill>
                            <a:schemeClr val="dk1"/>
                          </a:solidFill>
                          <a:latin typeface="+mj-lt"/>
                          <a:ea typeface="+mn-ea"/>
                          <a:cs typeface="+mn-cs"/>
                        </a:rPr>
                        <a:t>Zie dashboard TenderNed eis 78</a:t>
                      </a:r>
                    </a:p>
                    <a:p>
                      <a:pPr>
                        <a:lnSpc>
                          <a:spcPct val="100000"/>
                        </a:lnSpc>
                      </a:pPr>
                      <a:endParaRPr lang="nl-NL" sz="900" b="1" i="0" u="none" strike="noStrike" kern="1200" baseline="0" dirty="0">
                        <a:solidFill>
                          <a:schemeClr val="dk1"/>
                        </a:solidFill>
                        <a:latin typeface="+mj-lt"/>
                        <a:ea typeface="+mn-ea"/>
                        <a:cs typeface="+mn-cs"/>
                      </a:endParaRPr>
                    </a:p>
                    <a:p>
                      <a:pPr>
                        <a:lnSpc>
                          <a:spcPct val="100000"/>
                        </a:lnSpc>
                      </a:pPr>
                      <a:endParaRPr lang="nl-NL" sz="900" b="0" i="0" u="none" strike="noStrike" kern="1200" baseline="0" dirty="0">
                        <a:solidFill>
                          <a:schemeClr val="dk1"/>
                        </a:solidFill>
                        <a:latin typeface="+mj-lt"/>
                        <a:ea typeface="+mn-ea"/>
                        <a:cs typeface="+mn-cs"/>
                      </a:endParaRPr>
                    </a:p>
                  </a:txBody>
                  <a:tcPr marL="68580" marR="68580" marT="0" marB="0">
                    <a:solidFill>
                      <a:schemeClr val="bg1"/>
                    </a:solidFill>
                  </a:tcPr>
                </a:tc>
                <a:extLst>
                  <a:ext uri="{0D108BD9-81ED-4DB2-BD59-A6C34878D82A}">
                    <a16:rowId xmlns:a16="http://schemas.microsoft.com/office/drawing/2014/main" val="1606145926"/>
                  </a:ext>
                </a:extLst>
              </a:tr>
            </a:tbl>
          </a:graphicData>
        </a:graphic>
      </p:graphicFrame>
      <p:sp>
        <p:nvSpPr>
          <p:cNvPr id="4" name="Titel 3">
            <a:extLst>
              <a:ext uri="{FF2B5EF4-FFF2-40B4-BE49-F238E27FC236}">
                <a16:creationId xmlns:a16="http://schemas.microsoft.com/office/drawing/2014/main" id="{BE1081B3-C876-955B-D358-8DEC524283AF}"/>
              </a:ext>
            </a:extLst>
          </p:cNvPr>
          <p:cNvSpPr>
            <a:spLocks noGrp="1"/>
          </p:cNvSpPr>
          <p:nvPr>
            <p:ph type="title"/>
          </p:nvPr>
        </p:nvSpPr>
        <p:spPr/>
        <p:txBody>
          <a:bodyPr/>
          <a:lstStyle/>
          <a:p>
            <a:r>
              <a:rPr lang="nl-NL" dirty="0"/>
              <a:t>Geschiktheidseisen (2)</a:t>
            </a:r>
          </a:p>
        </p:txBody>
      </p:sp>
    </p:spTree>
    <p:extLst>
      <p:ext uri="{BB962C8B-B14F-4D97-AF65-F5344CB8AC3E}">
        <p14:creationId xmlns:p14="http://schemas.microsoft.com/office/powerpoint/2010/main" val="3285550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2110" y="2663501"/>
            <a:ext cx="12192000" cy="1754326"/>
          </a:xfrm>
          <a:prstGeom prst="rect">
            <a:avLst/>
          </a:prstGeom>
          <a:solidFill>
            <a:srgbClr val="EFA724"/>
          </a:solidFill>
        </p:spPr>
        <p:txBody>
          <a:bodyPr wrap="square" rtlCol="0">
            <a:spAutoFit/>
          </a:bodyPr>
          <a:lstStyle/>
          <a:p>
            <a:pPr algn="ctr"/>
            <a:endParaRPr lang="nl-NL" sz="3600" dirty="0">
              <a:solidFill>
                <a:schemeClr val="bg1"/>
              </a:solidFill>
              <a:latin typeface="RijksoverheidSerif"/>
              <a:ea typeface="Verdana" pitchFamily="34" charset="0"/>
              <a:cs typeface="Verdana" pitchFamily="34" charset="0"/>
            </a:endParaRPr>
          </a:p>
          <a:p>
            <a:pPr algn="ctr"/>
            <a:r>
              <a:rPr lang="nl-NL" sz="3600" dirty="0">
                <a:solidFill>
                  <a:schemeClr val="bg1"/>
                </a:solidFill>
                <a:latin typeface="RijksoverheidSerif"/>
                <a:ea typeface="Verdana" pitchFamily="34" charset="0"/>
                <a:cs typeface="Verdana" pitchFamily="34" charset="0"/>
              </a:rPr>
              <a:t>Huisvesting van......</a:t>
            </a:r>
          </a:p>
          <a:p>
            <a:pPr algn="ctr"/>
            <a:endParaRPr lang="nl-NL" sz="3600" dirty="0">
              <a:solidFill>
                <a:schemeClr val="bg1"/>
              </a:solidFill>
              <a:latin typeface="RijksoverheidSerif"/>
              <a:ea typeface="Verdana" pitchFamily="34" charset="0"/>
              <a:cs typeface="Verdana" pitchFamily="34" charset="0"/>
            </a:endParaRPr>
          </a:p>
        </p:txBody>
      </p:sp>
      <p:pic>
        <p:nvPicPr>
          <p:cNvPr id="18" name="Tijdelijke aanduiding voor afbeelding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178301" y="4164167"/>
            <a:ext cx="4089400" cy="2677886"/>
          </a:xfrm>
          <a:prstGeom prst="rect">
            <a:avLst/>
          </a:prstGeom>
        </p:spPr>
      </p:pic>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7701" y="4192082"/>
            <a:ext cx="3924301" cy="2677886"/>
          </a:xfrm>
          <a:prstGeom prst="rect">
            <a:avLst/>
          </a:prstGeom>
        </p:spPr>
      </p:pic>
      <p:pic>
        <p:nvPicPr>
          <p:cNvPr id="21" name="Tijdelijke aanduiding voor afbeelding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 y="4180114"/>
            <a:ext cx="4178300" cy="2677886"/>
          </a:xfrm>
          <a:prstGeom prst="rect">
            <a:avLst/>
          </a:prstGeom>
        </p:spPr>
      </p:pic>
      <p:pic>
        <p:nvPicPr>
          <p:cNvPr id="12" name="Afbeelding 11" descr="ambtenaren begane grond kantoor.jpg"/>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110" y="-11430"/>
            <a:ext cx="3960134" cy="2956506"/>
          </a:xfrm>
          <a:prstGeom prst="rect">
            <a:avLst/>
          </a:prstGeom>
        </p:spPr>
      </p:pic>
      <p:pic>
        <p:nvPicPr>
          <p:cNvPr id="15" name="Afbeelding 14" descr="5jr Koningschap_43387-ZMK en HMK Burgerzaal totaal_2018-1920.jpg"/>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112527" y="15947"/>
            <a:ext cx="4079475" cy="2929129"/>
          </a:xfrm>
          <a:prstGeom prst="rect">
            <a:avLst/>
          </a:prstGeom>
        </p:spPr>
      </p:pic>
      <p:pic>
        <p:nvPicPr>
          <p:cNvPr id="13" name="Afbeelding 12" descr="rechtbank mediatheek.jpg"/>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962244" y="-11430"/>
            <a:ext cx="4150283" cy="2956506"/>
          </a:xfrm>
          <a:prstGeom prst="rect">
            <a:avLst/>
          </a:prstGeom>
        </p:spPr>
      </p:pic>
    </p:spTree>
    <p:extLst>
      <p:ext uri="{BB962C8B-B14F-4D97-AF65-F5344CB8AC3E}">
        <p14:creationId xmlns:p14="http://schemas.microsoft.com/office/powerpoint/2010/main" val="2522730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31E02E1E-C813-0917-65D7-32F91D9A1AA1}"/>
              </a:ext>
            </a:extLst>
          </p:cNvPr>
          <p:cNvGraphicFramePr>
            <a:graphicFrameLocks noGrp="1"/>
          </p:cNvGraphicFramePr>
          <p:nvPr>
            <p:ph idx="1"/>
            <p:extLst>
              <p:ext uri="{D42A27DB-BD31-4B8C-83A1-F6EECF244321}">
                <p14:modId xmlns:p14="http://schemas.microsoft.com/office/powerpoint/2010/main" val="3211496540"/>
              </p:ext>
            </p:extLst>
          </p:nvPr>
        </p:nvGraphicFramePr>
        <p:xfrm>
          <a:off x="0" y="1606994"/>
          <a:ext cx="12191998" cy="6035866"/>
        </p:xfrm>
        <a:graphic>
          <a:graphicData uri="http://schemas.openxmlformats.org/drawingml/2006/table">
            <a:tbl>
              <a:tblPr firstRow="1" firstCol="1" bandRow="1">
                <a:tableStyleId>{16D9F66E-5EB9-4882-86FB-DCBF35E3C3E4}</a:tableStyleId>
              </a:tblPr>
              <a:tblGrid>
                <a:gridCol w="3676143">
                  <a:extLst>
                    <a:ext uri="{9D8B030D-6E8A-4147-A177-3AD203B41FA5}">
                      <a16:colId xmlns:a16="http://schemas.microsoft.com/office/drawing/2014/main" val="3280595722"/>
                    </a:ext>
                  </a:extLst>
                </a:gridCol>
                <a:gridCol w="3522323">
                  <a:extLst>
                    <a:ext uri="{9D8B030D-6E8A-4147-A177-3AD203B41FA5}">
                      <a16:colId xmlns:a16="http://schemas.microsoft.com/office/drawing/2014/main" val="4117497934"/>
                    </a:ext>
                  </a:extLst>
                </a:gridCol>
                <a:gridCol w="4993532">
                  <a:extLst>
                    <a:ext uri="{9D8B030D-6E8A-4147-A177-3AD203B41FA5}">
                      <a16:colId xmlns:a16="http://schemas.microsoft.com/office/drawing/2014/main" val="1730779701"/>
                    </a:ext>
                  </a:extLst>
                </a:gridCol>
              </a:tblGrid>
              <a:tr h="0">
                <a:tc>
                  <a:txBody>
                    <a:bodyPr/>
                    <a:lstStyle/>
                    <a:p>
                      <a:pPr fontAlgn="auto">
                        <a:lnSpc>
                          <a:spcPts val="1200"/>
                        </a:lnSpc>
                      </a:pPr>
                      <a:r>
                        <a:rPr lang="nl-NL" sz="900" b="1" dirty="0">
                          <a:effectLst/>
                        </a:rPr>
                        <a:t>Naam, beschrijving &amp; doelstelling </a:t>
                      </a:r>
                      <a:endParaRPr lang="nl-NL" sz="1000" b="1" dirty="0">
                        <a:solidFill>
                          <a:srgbClr val="000000"/>
                        </a:solidFill>
                        <a:effectLst/>
                        <a:latin typeface="Verdana" panose="020B0604030504040204" pitchFamily="34" charset="0"/>
                        <a:ea typeface="DejaVu Sans"/>
                        <a:cs typeface="Lohit Hindi"/>
                      </a:endParaRPr>
                    </a:p>
                  </a:txBody>
                  <a:tcPr marL="68580" marR="68580" marT="0" marB="0">
                    <a:solidFill>
                      <a:schemeClr val="accent6">
                        <a:lumMod val="60000"/>
                        <a:lumOff val="40000"/>
                      </a:schemeClr>
                    </a:solidFill>
                  </a:tcPr>
                </a:tc>
                <a:tc>
                  <a:txBody>
                    <a:bodyPr/>
                    <a:lstStyle/>
                    <a:p>
                      <a:pPr fontAlgn="auto">
                        <a:lnSpc>
                          <a:spcPts val="1200"/>
                        </a:lnSpc>
                      </a:pPr>
                      <a:r>
                        <a:rPr lang="nl-NL" sz="900" b="1">
                          <a:effectLst/>
                        </a:rPr>
                        <a:t>Beoordelingsaspecten</a:t>
                      </a:r>
                      <a:endParaRPr lang="nl-NL" sz="1000" b="1">
                        <a:solidFill>
                          <a:srgbClr val="000000"/>
                        </a:solidFill>
                        <a:effectLst/>
                        <a:latin typeface="Verdana" panose="020B0604030504040204" pitchFamily="34" charset="0"/>
                        <a:ea typeface="DejaVu Sans"/>
                        <a:cs typeface="Lohit Hindi"/>
                      </a:endParaRPr>
                    </a:p>
                  </a:txBody>
                  <a:tcPr marL="68580" marR="68580" marT="0" marB="0">
                    <a:solidFill>
                      <a:schemeClr val="accent6">
                        <a:lumMod val="60000"/>
                        <a:lumOff val="40000"/>
                      </a:schemeClr>
                    </a:solidFill>
                  </a:tcPr>
                </a:tc>
                <a:tc>
                  <a:txBody>
                    <a:bodyPr/>
                    <a:lstStyle/>
                    <a:p>
                      <a:pPr fontAlgn="auto">
                        <a:lnSpc>
                          <a:spcPts val="1200"/>
                        </a:lnSpc>
                      </a:pPr>
                      <a:r>
                        <a:rPr lang="nl-NL" sz="900" b="1" dirty="0">
                          <a:effectLst/>
                        </a:rPr>
                        <a:t>Bewijsstukken</a:t>
                      </a:r>
                      <a:endParaRPr lang="nl-NL" sz="1000" b="1" dirty="0">
                        <a:solidFill>
                          <a:srgbClr val="000000"/>
                        </a:solidFill>
                        <a:effectLst/>
                        <a:latin typeface="Verdana" panose="020B0604030504040204" pitchFamily="34" charset="0"/>
                        <a:ea typeface="DejaVu Sans"/>
                        <a:cs typeface="Lohit Hindi"/>
                      </a:endParaRPr>
                    </a:p>
                  </a:txBody>
                  <a:tcPr marL="68580" marR="68580" marT="0" marB="0">
                    <a:solidFill>
                      <a:schemeClr val="accent6">
                        <a:lumMod val="60000"/>
                        <a:lumOff val="40000"/>
                      </a:schemeClr>
                    </a:solidFill>
                  </a:tcPr>
                </a:tc>
                <a:extLst>
                  <a:ext uri="{0D108BD9-81ED-4DB2-BD59-A6C34878D82A}">
                    <a16:rowId xmlns:a16="http://schemas.microsoft.com/office/drawing/2014/main" val="4288331928"/>
                  </a:ext>
                </a:extLst>
              </a:tr>
              <a:tr h="72795">
                <a:tc>
                  <a:txBody>
                    <a:bodyPr/>
                    <a:lstStyle/>
                    <a:p>
                      <a:pPr>
                        <a:lnSpc>
                          <a:spcPct val="100000"/>
                        </a:lnSpc>
                      </a:pPr>
                      <a:r>
                        <a:rPr lang="nl-NL" sz="900" b="1" i="0" u="none" strike="noStrike" kern="1200" baseline="0" dirty="0">
                          <a:solidFill>
                            <a:schemeClr val="dk1"/>
                          </a:solidFill>
                          <a:latin typeface="+mj-lt"/>
                          <a:ea typeface="+mn-ea"/>
                          <a:cs typeface="+mn-cs"/>
                        </a:rPr>
                        <a:t>1. Kwaliteit van het logistiek systeem </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Beschrijving: </a:t>
                      </a:r>
                    </a:p>
                    <a:p>
                      <a:pPr>
                        <a:lnSpc>
                          <a:spcPct val="100000"/>
                        </a:lnSpc>
                      </a:pPr>
                      <a:r>
                        <a:rPr lang="nl-NL" sz="900" b="0" i="0" u="none" strike="noStrike" kern="1200" baseline="0" dirty="0">
                          <a:solidFill>
                            <a:schemeClr val="dk1"/>
                          </a:solidFill>
                          <a:latin typeface="+mj-lt"/>
                          <a:ea typeface="+mn-ea"/>
                          <a:cs typeface="+mn-cs"/>
                        </a:rPr>
                        <a:t>De KB wil haar nationale bibliotheekcollectie via een geautomatiseerd logistiek systeem optimaal opslaan en beschikbaar stellen binnen het nieuw te realiseren gebouw. De onbekendheid en onervarenheid van de logistiek leverancier met de UAV-GC en het zelf aantonen van kwaliteit, zorgen ervoor dat het Rijksvastgoedbedrijf extra aandacht wil vestigen op de installatiewerkzaamheden.</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Doelstelling Rijksvastgoedbedrijf: </a:t>
                      </a:r>
                    </a:p>
                    <a:p>
                      <a:pPr>
                        <a:lnSpc>
                          <a:spcPct val="100000"/>
                        </a:lnSpc>
                      </a:pPr>
                      <a:r>
                        <a:rPr lang="nl-NL" sz="900" b="0" i="0" u="none" strike="noStrike" kern="1200" baseline="0" dirty="0">
                          <a:solidFill>
                            <a:schemeClr val="dk1"/>
                          </a:solidFill>
                          <a:latin typeface="+mj-lt"/>
                          <a:ea typeface="+mn-ea"/>
                          <a:cs typeface="+mn-cs"/>
                        </a:rPr>
                        <a:t>Het Rijksvastgoedbedrijf heeft als doel de inschrijver die het beste invulling kan geven aan de volgende KSF de opdracht te gunnen:</a:t>
                      </a:r>
                    </a:p>
                    <a:p>
                      <a:pPr>
                        <a:lnSpc>
                          <a:spcPct val="100000"/>
                        </a:lnSpc>
                      </a:pPr>
                      <a:r>
                        <a:rPr lang="nl-NL" sz="900" b="0" i="0" u="none" strike="noStrike" kern="1200" baseline="0" dirty="0">
                          <a:solidFill>
                            <a:schemeClr val="dk1"/>
                          </a:solidFill>
                          <a:latin typeface="+mj-lt"/>
                          <a:ea typeface="+mn-ea"/>
                          <a:cs typeface="+mn-cs"/>
                        </a:rPr>
                        <a:t>2. De adviseur is in staat om toezicht op de uitvoering te houden binnen de context van de twee opdrachten (UAV contract en het UAV-GC contract).</a:t>
                      </a:r>
                      <a:endParaRPr lang="nl-NL" sz="2000" b="0" i="0" u="none" strike="noStrike" kern="1200" baseline="0" dirty="0">
                        <a:solidFill>
                          <a:schemeClr val="dk1"/>
                        </a:solidFill>
                        <a:latin typeface="+mj-lt"/>
                        <a:ea typeface="+mn-ea"/>
                        <a:cs typeface="+mn-cs"/>
                      </a:endParaRPr>
                    </a:p>
                  </a:txBody>
                  <a:tcPr marL="68580" marR="68580" marT="0" marB="0">
                    <a:solidFill>
                      <a:schemeClr val="bg1"/>
                    </a:solidFill>
                  </a:tcPr>
                </a:tc>
                <a:tc>
                  <a:txBody>
                    <a:bodyPr/>
                    <a:lstStyle/>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De mate waarin de inschrijver overtuigt dat zijn invulling van de rol waarnemer leidt tot kwaliteit van het logistiek systeem.</a:t>
                      </a:r>
                    </a:p>
                    <a:p>
                      <a:pPr marL="0" lvl="0" indent="0" fontAlgn="base">
                        <a:lnSpc>
                          <a:spcPct val="100000"/>
                        </a:lnSpc>
                        <a:spcAft>
                          <a:spcPts val="285"/>
                        </a:spcAft>
                        <a:buFont typeface="Verdana" panose="020B0604030504040204" pitchFamily="34" charset="0"/>
                        <a:buNone/>
                      </a:pPr>
                      <a:endParaRPr lang="nl-NL" sz="900" u="sng" dirty="0">
                        <a:solidFill>
                          <a:srgbClr val="000000"/>
                        </a:solidFill>
                        <a:effectLst/>
                        <a:latin typeface="+mj-lt"/>
                      </a:endParaRPr>
                    </a:p>
                    <a:p>
                      <a:pPr>
                        <a:lnSpc>
                          <a:spcPct val="100000"/>
                        </a:lnSpc>
                      </a:pPr>
                      <a:r>
                        <a:rPr lang="nl-NL" sz="900" u="sng" dirty="0">
                          <a:solidFill>
                            <a:srgbClr val="000000"/>
                          </a:solidFill>
                          <a:effectLst/>
                          <a:latin typeface="+mj-lt"/>
                        </a:rPr>
                        <a:t>Beoordeling</a:t>
                      </a:r>
                      <a:endParaRPr lang="nl-NL" sz="900" dirty="0">
                        <a:solidFill>
                          <a:srgbClr val="000000"/>
                        </a:solidFill>
                        <a:effectLst/>
                        <a:latin typeface="+mj-lt"/>
                      </a:endParaRPr>
                    </a:p>
                    <a:p>
                      <a:pPr>
                        <a:lnSpc>
                          <a:spcPct val="100000"/>
                        </a:lnSpc>
                      </a:pPr>
                      <a:r>
                        <a:rPr lang="nl-NL" sz="900" dirty="0">
                          <a:solidFill>
                            <a:srgbClr val="000000"/>
                          </a:solidFill>
                          <a:effectLst/>
                          <a:latin typeface="+mj-lt"/>
                        </a:rPr>
                        <a:t>Bij het beoordelen op meerwaarde wordt gelet op: </a:t>
                      </a:r>
                    </a:p>
                    <a:p>
                      <a:pPr marL="342900" lvl="0" indent="-342900">
                        <a:lnSpc>
                          <a:spcPct val="100000"/>
                        </a:lnSpc>
                        <a:buFont typeface="Verdana" panose="020B0604030504040204" pitchFamily="34" charset="0"/>
                        <a:buChar char="-"/>
                      </a:pPr>
                      <a:r>
                        <a:rPr lang="nl-NL" sz="900" dirty="0">
                          <a:solidFill>
                            <a:srgbClr val="000000"/>
                          </a:solidFill>
                          <a:effectLst/>
                          <a:latin typeface="+mj-lt"/>
                        </a:rPr>
                        <a:t>De mate waarin de inschrijver compleet, concreet, realistisch en effectief is met betrekking tot de beschrijving, doelstelling en beoordelingsaspect van dit kwaliteitscriterium. De uitwerking dient zoveel mogelijk SMART, aantoonbaar en herleidbaar zijn en te voldoen aan de kritische succesfactoren van de opdracht; </a:t>
                      </a:r>
                    </a:p>
                    <a:p>
                      <a:pPr marL="342900" lvl="0" indent="-342900">
                        <a:lnSpc>
                          <a:spcPct val="100000"/>
                        </a:lnSpc>
                        <a:buFont typeface="Verdana" panose="020B0604030504040204" pitchFamily="34" charset="0"/>
                        <a:buChar char="-"/>
                      </a:pPr>
                      <a:r>
                        <a:rPr lang="nl-NL" sz="900" dirty="0">
                          <a:solidFill>
                            <a:srgbClr val="000000"/>
                          </a:solidFill>
                          <a:effectLst/>
                          <a:latin typeface="+mj-lt"/>
                        </a:rPr>
                        <a:t>De wijze waarop de inschrijver, volledig toegespitst op deze opgave, invulling geeft aan het genoemde beoordelingsaspect.</a:t>
                      </a:r>
                      <a:endParaRPr lang="nl-NL" sz="900" dirty="0">
                        <a:solidFill>
                          <a:srgbClr val="000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0000"/>
                        </a:lnSpc>
                      </a:pPr>
                      <a:r>
                        <a:rPr lang="nl-NL" sz="900" b="1" i="0" u="none" strike="noStrike" kern="1200" baseline="0" dirty="0">
                          <a:solidFill>
                            <a:schemeClr val="dk1"/>
                          </a:solidFill>
                          <a:latin typeface="+mj-lt"/>
                          <a:ea typeface="+mn-ea"/>
                          <a:cs typeface="+mn-cs"/>
                        </a:rPr>
                        <a:t>Plan van aanpak logistiek systeem</a:t>
                      </a:r>
                    </a:p>
                    <a:p>
                      <a:pPr marL="342900" lvl="0" indent="-342900" fontAlgn="auto">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Het plan van aanpak bevat max. 2 pagina’s A4 formaat, lettertype </a:t>
                      </a:r>
                      <a:r>
                        <a:rPr lang="nl-NL" sz="900" b="0" i="0" u="none" strike="noStrike" kern="1200" baseline="0" dirty="0" err="1">
                          <a:solidFill>
                            <a:schemeClr val="dk1"/>
                          </a:solidFill>
                          <a:latin typeface="+mn-lt"/>
                          <a:ea typeface="+mn-ea"/>
                          <a:cs typeface="+mn-cs"/>
                        </a:rPr>
                        <a:t>Verdana</a:t>
                      </a:r>
                      <a:r>
                        <a:rPr lang="nl-NL" sz="900" b="0" i="0" u="none" strike="noStrike" kern="1200" baseline="0" dirty="0">
                          <a:solidFill>
                            <a:schemeClr val="dk1"/>
                          </a:solidFill>
                          <a:latin typeface="+mn-lt"/>
                          <a:ea typeface="+mn-ea"/>
                          <a:cs typeface="+mn-cs"/>
                        </a:rPr>
                        <a:t>, lettergrootte 9. Een eventueel voorblad, inhoudsopgave en colofon tellen niet mee voor het aantal pagina’s</a:t>
                      </a:r>
                    </a:p>
                    <a:p>
                      <a:pPr marL="342900" lvl="0" indent="-342900" fontAlgn="auto">
                        <a:lnSpc>
                          <a:spcPct val="100000"/>
                        </a:lnSpc>
                        <a:buFont typeface="Verdana" panose="020B0604030504040204" pitchFamily="34" charset="0"/>
                        <a:buChar char="-"/>
                      </a:pPr>
                      <a:r>
                        <a:rPr lang="nl-NL" sz="900" b="0" dirty="0">
                          <a:solidFill>
                            <a:srgbClr val="000000"/>
                          </a:solidFill>
                          <a:effectLst/>
                          <a:latin typeface="+mj-lt"/>
                        </a:rPr>
                        <a:t>Extra pagina’s en bijlagen boven het toegestane aantal worden niet voorgelegd aan de leden van de beoordelingscommissie.</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none" strike="noStrike" kern="1200" baseline="0" dirty="0">
                          <a:solidFill>
                            <a:schemeClr val="dk1"/>
                          </a:solidFill>
                          <a:latin typeface="+mj-lt"/>
                          <a:ea typeface="+mn-ea"/>
                          <a:cs typeface="+mn-cs"/>
                        </a:rPr>
                        <a:t>Het plan van aanpak bevat tekstuele toelichting inclusief eventuele schema’s en dient in ieder geval antwoord te geven op het volgende: </a:t>
                      </a:r>
                    </a:p>
                    <a:p>
                      <a:pPr marL="360363" indent="-360363">
                        <a:lnSpc>
                          <a:spcPct val="100000"/>
                        </a:lnSpc>
                        <a:buFont typeface="+mj-lt"/>
                        <a:buAutoNum type="arabicPeriod"/>
                      </a:pPr>
                      <a:r>
                        <a:rPr lang="nl-NL" sz="900" b="0" i="0" u="none" strike="noStrike" kern="1200" baseline="0" dirty="0">
                          <a:solidFill>
                            <a:schemeClr val="dk1"/>
                          </a:solidFill>
                          <a:latin typeface="+mj-lt"/>
                          <a:ea typeface="+mn-ea"/>
                          <a:cs typeface="+mn-cs"/>
                        </a:rPr>
                        <a:t>Hoe de kennis van UAV-GC en logistieke systemen wordt gecombineerd in de rol van waarnemer;</a:t>
                      </a:r>
                    </a:p>
                    <a:p>
                      <a:pPr marL="360363" indent="-360363">
                        <a:lnSpc>
                          <a:spcPct val="100000"/>
                        </a:lnSpc>
                        <a:buFont typeface="+mj-lt"/>
                        <a:buAutoNum type="arabicPeriod"/>
                      </a:pPr>
                      <a:r>
                        <a:rPr lang="nl-NL" sz="900" b="0" i="0" u="none" strike="noStrike" kern="1200" baseline="0" dirty="0">
                          <a:solidFill>
                            <a:schemeClr val="dk1"/>
                          </a:solidFill>
                          <a:latin typeface="+mj-lt"/>
                          <a:ea typeface="+mn-ea"/>
                          <a:cs typeface="+mn-cs"/>
                        </a:rPr>
                        <a:t>Hoe de kwaliteit van de installatiewerkzaamheden aan het logistiek systeem door middel van waarneming wordt gewaarborgd.</a:t>
                      </a:r>
                    </a:p>
                  </a:txBody>
                  <a:tcPr marL="68580" marR="68580" marT="0" marB="0">
                    <a:solidFill>
                      <a:schemeClr val="bg1"/>
                    </a:solidFill>
                  </a:tcPr>
                </a:tc>
                <a:extLst>
                  <a:ext uri="{0D108BD9-81ED-4DB2-BD59-A6C34878D82A}">
                    <a16:rowId xmlns:a16="http://schemas.microsoft.com/office/drawing/2014/main" val="1606145926"/>
                  </a:ext>
                </a:extLst>
              </a:tr>
              <a:tr h="0">
                <a:tc>
                  <a:txBody>
                    <a:bodyPr/>
                    <a:lstStyle/>
                    <a:p>
                      <a:pPr fontAlgn="auto">
                        <a:lnSpc>
                          <a:spcPct val="100000"/>
                        </a:lnSpc>
                      </a:pPr>
                      <a:r>
                        <a:rPr lang="nl-NL" sz="900" b="1" dirty="0">
                          <a:solidFill>
                            <a:srgbClr val="000000"/>
                          </a:solidFill>
                          <a:effectLst/>
                          <a:latin typeface="+mj-lt"/>
                        </a:rPr>
                        <a:t>2. Kwaliteitsborging gebouw</a:t>
                      </a:r>
                    </a:p>
                    <a:p>
                      <a:pPr fontAlgn="auto">
                        <a:lnSpc>
                          <a:spcPct val="100000"/>
                        </a:lnSpc>
                      </a:pPr>
                      <a:endParaRPr lang="nl-NL" sz="900" b="0" dirty="0">
                        <a:solidFill>
                          <a:srgbClr val="000000"/>
                        </a:solidFill>
                        <a:effectLst/>
                        <a:latin typeface="+mj-lt"/>
                      </a:endParaRPr>
                    </a:p>
                    <a:p>
                      <a:pPr fontAlgn="auto">
                        <a:lnSpc>
                          <a:spcPct val="100000"/>
                        </a:lnSpc>
                      </a:pPr>
                      <a:r>
                        <a:rPr lang="nl-NL" sz="900" b="0" u="sng" dirty="0">
                          <a:solidFill>
                            <a:srgbClr val="000000"/>
                          </a:solidFill>
                          <a:effectLst/>
                          <a:latin typeface="+mj-lt"/>
                        </a:rPr>
                        <a:t>Beschrijving:</a:t>
                      </a:r>
                    </a:p>
                    <a:p>
                      <a:pPr fontAlgn="auto">
                        <a:lnSpc>
                          <a:spcPct val="100000"/>
                        </a:lnSpc>
                      </a:pPr>
                      <a:r>
                        <a:rPr lang="nl-NL" sz="900" b="0" dirty="0">
                          <a:solidFill>
                            <a:srgbClr val="000000"/>
                          </a:solidFill>
                          <a:effectLst/>
                          <a:latin typeface="+mj-lt"/>
                        </a:rPr>
                        <a:t>De KB wil haar nationale bibliotheekcollectie optimaal beschermen en bewaren binnen het nieuw te realiseren gebouw. De nationale bibliotheekcollectie moet altijd veiliggesteld zijn. Daarnaast moet het gebouw optimale bewaaromstandigheden faciliteren ten aanzien van zuurstofarme omgeving, relatieve luchtvochtigheid en temperatuur. De wijze van uitvoering is bepalend voor de installatietechnische kwaliteit van het eindresultaat.</a:t>
                      </a:r>
                    </a:p>
                    <a:p>
                      <a:pPr fontAlgn="auto">
                        <a:lnSpc>
                          <a:spcPct val="100000"/>
                        </a:lnSpc>
                      </a:pPr>
                      <a:endParaRPr lang="nl-NL" sz="900" b="0" dirty="0">
                        <a:solidFill>
                          <a:srgbClr val="000000"/>
                        </a:solidFill>
                        <a:effectLst/>
                        <a:latin typeface="+mj-lt"/>
                      </a:endParaRPr>
                    </a:p>
                    <a:p>
                      <a:pPr fontAlgn="auto">
                        <a:lnSpc>
                          <a:spcPct val="100000"/>
                        </a:lnSpc>
                      </a:pPr>
                      <a:r>
                        <a:rPr lang="nl-NL" sz="900" b="0" u="sng" dirty="0">
                          <a:solidFill>
                            <a:srgbClr val="000000"/>
                          </a:solidFill>
                          <a:effectLst/>
                          <a:latin typeface="+mj-lt"/>
                        </a:rPr>
                        <a:t>Doelstelling Rijksvastgoedbedrijf:</a:t>
                      </a:r>
                    </a:p>
                    <a:p>
                      <a:pPr fontAlgn="auto">
                        <a:lnSpc>
                          <a:spcPct val="100000"/>
                        </a:lnSpc>
                      </a:pPr>
                      <a:r>
                        <a:rPr lang="nl-NL" sz="900" b="0" dirty="0">
                          <a:solidFill>
                            <a:srgbClr val="000000"/>
                          </a:solidFill>
                          <a:effectLst/>
                          <a:latin typeface="+mj-lt"/>
                        </a:rPr>
                        <a:t>Het Rijksvastgoedbedrijf heeft als doel de inschrijver die het beste invulling kan geven aan de volgende KSF de opdracht te gunnen:</a:t>
                      </a:r>
                    </a:p>
                    <a:p>
                      <a:pPr fontAlgn="auto">
                        <a:lnSpc>
                          <a:spcPct val="100000"/>
                        </a:lnSpc>
                      </a:pPr>
                      <a:r>
                        <a:rPr lang="nl-NL" sz="900" b="0" dirty="0">
                          <a:solidFill>
                            <a:srgbClr val="000000"/>
                          </a:solidFill>
                          <a:effectLst/>
                          <a:latin typeface="+mj-lt"/>
                        </a:rPr>
                        <a:t>1. De adviseur zorgt met zijn kennis en ervaring van de toegepaste technieken, materialen en uitvoeringsmethode dat de uitvraagde kwaliteit in het UAV contract behaald wordt.</a:t>
                      </a:r>
                      <a:endParaRPr lang="nl-NL" sz="900" b="0" dirty="0">
                        <a:solidFill>
                          <a:srgbClr val="000000"/>
                        </a:solidFill>
                        <a:effectLst/>
                        <a:latin typeface="+mj-lt"/>
                        <a:ea typeface="DejaVu Sans"/>
                        <a:cs typeface="Lohit Hindi"/>
                      </a:endParaRPr>
                    </a:p>
                  </a:txBody>
                  <a:tcPr marL="68580" marR="68580" marT="0" marB="0">
                    <a:solidFill>
                      <a:schemeClr val="bg1"/>
                    </a:solidFill>
                  </a:tcPr>
                </a:tc>
                <a:tc>
                  <a:txBody>
                    <a:bodyPr/>
                    <a:lstStyle/>
                    <a:p>
                      <a:pPr marL="342900" lvl="0" indent="-342900" fontAlgn="auto">
                        <a:lnSpc>
                          <a:spcPct val="100000"/>
                        </a:lnSpc>
                        <a:buFont typeface="Verdana" panose="020B0604030504040204" pitchFamily="34" charset="0"/>
                        <a:buChar char="-"/>
                      </a:pPr>
                      <a:r>
                        <a:rPr lang="nl-NL" sz="900" b="0" dirty="0">
                          <a:solidFill>
                            <a:srgbClr val="000000"/>
                          </a:solidFill>
                          <a:effectLst/>
                          <a:latin typeface="+mj-lt"/>
                        </a:rPr>
                        <a:t>De mate waarin de inschrijver overtuigt dat zijn invulling van de rollen directievoerder en toezichthouder leidt tot kwaliteitsborging van het gebouw.</a:t>
                      </a:r>
                    </a:p>
                    <a:p>
                      <a:pPr marL="0" lvl="0" indent="0" fontAlgn="auto">
                        <a:lnSpc>
                          <a:spcPct val="100000"/>
                        </a:lnSpc>
                        <a:buFont typeface="Verdana" panose="020B0604030504040204" pitchFamily="34" charset="0"/>
                        <a:buNone/>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a:lnSpc>
                          <a:spcPct val="100000"/>
                        </a:lnSpc>
                      </a:pPr>
                      <a:r>
                        <a:rPr lang="nl-NL" sz="900" u="sng" dirty="0">
                          <a:solidFill>
                            <a:srgbClr val="000000"/>
                          </a:solidFill>
                          <a:effectLst/>
                          <a:latin typeface="+mj-lt"/>
                        </a:rPr>
                        <a:t>Beoordeling</a:t>
                      </a:r>
                      <a:endParaRPr lang="nl-NL" sz="900" dirty="0">
                        <a:solidFill>
                          <a:srgbClr val="000000"/>
                        </a:solidFill>
                        <a:effectLst/>
                        <a:latin typeface="+mj-lt"/>
                      </a:endParaRPr>
                    </a:p>
                    <a:p>
                      <a:pPr>
                        <a:lnSpc>
                          <a:spcPct val="100000"/>
                        </a:lnSpc>
                      </a:pPr>
                      <a:r>
                        <a:rPr lang="nl-NL" sz="900" dirty="0">
                          <a:solidFill>
                            <a:srgbClr val="000000"/>
                          </a:solidFill>
                          <a:effectLst/>
                          <a:latin typeface="+mj-lt"/>
                        </a:rPr>
                        <a:t>Bij het beoordelen op meerwaarde wordt gelet op: </a:t>
                      </a:r>
                    </a:p>
                    <a:p>
                      <a:pPr marL="342900" lvl="0" indent="-342900">
                        <a:lnSpc>
                          <a:spcPct val="100000"/>
                        </a:lnSpc>
                        <a:buFont typeface="Verdana" panose="020B0604030504040204" pitchFamily="34" charset="0"/>
                        <a:buChar char="-"/>
                      </a:pPr>
                      <a:r>
                        <a:rPr lang="nl-NL" sz="900" dirty="0">
                          <a:solidFill>
                            <a:srgbClr val="000000"/>
                          </a:solidFill>
                          <a:effectLst/>
                          <a:latin typeface="+mj-lt"/>
                        </a:rPr>
                        <a:t>De mate waarin de inschrijver compleet, concreet, realistisch en effectief is met betrekking tot de beschrijving, doelstelling en beoordelingsaspect van dit kwaliteitscriterium. De uitwerking dient zoveel mogelijk SMART, aantoonbaar en herleidbaar zijn en te voldoen aan de kritische succesfactoren van de opdracht; </a:t>
                      </a:r>
                    </a:p>
                    <a:p>
                      <a:pPr marL="342900" lvl="0" indent="-342900">
                        <a:lnSpc>
                          <a:spcPct val="100000"/>
                        </a:lnSpc>
                        <a:buFont typeface="Verdana" panose="020B0604030504040204" pitchFamily="34" charset="0"/>
                        <a:buChar char="-"/>
                      </a:pPr>
                      <a:r>
                        <a:rPr lang="nl-NL" sz="900" dirty="0">
                          <a:solidFill>
                            <a:srgbClr val="000000"/>
                          </a:solidFill>
                          <a:effectLst/>
                          <a:latin typeface="+mj-lt"/>
                        </a:rPr>
                        <a:t>De wijze waarop de inschrijver, volledig toegespitst op deze opgave, invulling geeft aan het genoemde beoordelingsaspect.</a:t>
                      </a:r>
                      <a:endParaRPr lang="nl-NL" sz="900" dirty="0">
                        <a:solidFill>
                          <a:srgbClr val="000000"/>
                        </a:solidFill>
                        <a:effectLst/>
                        <a:latin typeface="+mj-lt"/>
                        <a:ea typeface="Calibri" panose="020F0502020204030204" pitchFamily="34" charset="0"/>
                        <a:cs typeface="Times New Roman" panose="02020603050405020304" pitchFamily="18" charset="0"/>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ndParaRPr>
                    </a:p>
                    <a:p>
                      <a:pPr fontAlgn="auto">
                        <a:lnSpc>
                          <a:spcPct val="100000"/>
                        </a:lnSpc>
                      </a:pPr>
                      <a:r>
                        <a:rPr lang="nl-NL" sz="900" b="0" dirty="0">
                          <a:solidFill>
                            <a:srgbClr val="000000"/>
                          </a:solidFill>
                          <a:effectLst/>
                          <a:highlight>
                            <a:srgbClr val="FFFF00"/>
                          </a:highlight>
                          <a:latin typeface="+mj-lt"/>
                        </a:rPr>
                        <a:t> </a:t>
                      </a:r>
                      <a:endParaRPr lang="nl-NL" sz="900" b="0" dirty="0">
                        <a:solidFill>
                          <a:srgbClr val="000000"/>
                        </a:solidFill>
                        <a:effectLst/>
                        <a:latin typeface="+mj-lt"/>
                        <a:ea typeface="DejaVu Sans"/>
                        <a:cs typeface="Lohit Hindi"/>
                      </a:endParaRPr>
                    </a:p>
                  </a:txBody>
                  <a:tcPr marL="68580" marR="68580" marT="0" marB="0">
                    <a:solidFill>
                      <a:schemeClr val="bg1"/>
                    </a:solidFill>
                  </a:tcPr>
                </a:tc>
                <a:tc>
                  <a:txBody>
                    <a:bodyPr/>
                    <a:lstStyle/>
                    <a:p>
                      <a:pPr fontAlgn="auto">
                        <a:lnSpc>
                          <a:spcPct val="100000"/>
                        </a:lnSpc>
                      </a:pPr>
                      <a:r>
                        <a:rPr lang="nl-NL" sz="900" b="1" dirty="0">
                          <a:solidFill>
                            <a:srgbClr val="000000"/>
                          </a:solidFill>
                          <a:effectLst/>
                          <a:latin typeface="+mj-lt"/>
                        </a:rPr>
                        <a:t>Plan van aanpak gebouw</a:t>
                      </a:r>
                    </a:p>
                    <a:p>
                      <a:pPr marL="342900" lvl="0" indent="-342900" fontAlgn="auto">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Het plan van aanpak bevat max. 2 pagina’s A4 formaat, lettertype </a:t>
                      </a:r>
                      <a:r>
                        <a:rPr lang="nl-NL" sz="900" b="0" i="0" u="none" strike="noStrike" kern="1200" baseline="0" dirty="0" err="1">
                          <a:solidFill>
                            <a:schemeClr val="dk1"/>
                          </a:solidFill>
                          <a:latin typeface="+mn-lt"/>
                          <a:ea typeface="+mn-ea"/>
                          <a:cs typeface="+mn-cs"/>
                        </a:rPr>
                        <a:t>Verdana</a:t>
                      </a:r>
                      <a:r>
                        <a:rPr lang="nl-NL" sz="900" b="0" i="0" u="none" strike="noStrike" kern="1200" baseline="0" dirty="0">
                          <a:solidFill>
                            <a:schemeClr val="dk1"/>
                          </a:solidFill>
                          <a:latin typeface="+mn-lt"/>
                          <a:ea typeface="+mn-ea"/>
                          <a:cs typeface="+mn-cs"/>
                        </a:rPr>
                        <a:t>, lettergrootte 9. Een eventueel voorblad, inhoudsopgave en colofon tellen niet mee voor het aantal pagina’s</a:t>
                      </a:r>
                    </a:p>
                    <a:p>
                      <a:pPr marL="342900" lvl="0" indent="-342900" fontAlgn="auto">
                        <a:lnSpc>
                          <a:spcPct val="100000"/>
                        </a:lnSpc>
                        <a:buFont typeface="Verdana" panose="020B0604030504040204" pitchFamily="34" charset="0"/>
                        <a:buChar char="-"/>
                      </a:pPr>
                      <a:r>
                        <a:rPr lang="nl-NL" sz="900" b="0" kern="1200" dirty="0">
                          <a:solidFill>
                            <a:srgbClr val="000000"/>
                          </a:solidFill>
                          <a:effectLst/>
                          <a:latin typeface="+mn-lt"/>
                          <a:ea typeface="+mn-ea"/>
                          <a:cs typeface="+mn-cs"/>
                        </a:rPr>
                        <a:t>Extra pagina’s en bijlagen boven het toegestane aantal worden niet voorgelegd aan de leden van de beoordelingscommissie.</a:t>
                      </a:r>
                    </a:p>
                    <a:p>
                      <a:pPr marL="342900" lvl="0" indent="-342900" fontAlgn="auto">
                        <a:lnSpc>
                          <a:spcPct val="100000"/>
                        </a:lnSpc>
                        <a:buFont typeface="Verdana" panose="020B0604030504040204" pitchFamily="34" charset="0"/>
                        <a:buChar char="-"/>
                      </a:pPr>
                      <a:endParaRPr lang="nl-NL" sz="900" b="0" dirty="0">
                        <a:solidFill>
                          <a:srgbClr val="000000"/>
                        </a:solidFill>
                        <a:effectLst/>
                        <a:latin typeface="+mj-lt"/>
                      </a:endParaRPr>
                    </a:p>
                    <a:p>
                      <a:pPr marL="0" lvl="0" indent="0" fontAlgn="auto">
                        <a:lnSpc>
                          <a:spcPct val="100000"/>
                        </a:lnSpc>
                        <a:buFont typeface="Verdana" panose="020B0604030504040204" pitchFamily="34" charset="0"/>
                        <a:buNone/>
                      </a:pPr>
                      <a:endParaRPr lang="nl-NL" sz="900" b="0" dirty="0">
                        <a:solidFill>
                          <a:srgbClr val="000000"/>
                        </a:solidFill>
                        <a:effectLst/>
                        <a:latin typeface="+mj-lt"/>
                      </a:endParaRPr>
                    </a:p>
                    <a:p>
                      <a:pPr>
                        <a:lnSpc>
                          <a:spcPct val="100000"/>
                        </a:lnSpc>
                      </a:pPr>
                      <a:r>
                        <a:rPr lang="nl-NL" sz="900" b="0" i="0" u="none" strike="noStrike" kern="1200" baseline="0" dirty="0">
                          <a:solidFill>
                            <a:schemeClr val="dk1"/>
                          </a:solidFill>
                          <a:latin typeface="+mn-lt"/>
                          <a:ea typeface="+mn-ea"/>
                          <a:cs typeface="+mn-cs"/>
                        </a:rPr>
                        <a:t>Het plan van aanpak bevat tekstuele toelichting inclusief eventuele schema’s en dient in ieder geval antwoord te geven op het volgende: </a:t>
                      </a:r>
                    </a:p>
                    <a:p>
                      <a:pPr marL="360363" lvl="0" indent="-360363" fontAlgn="auto">
                        <a:lnSpc>
                          <a:spcPct val="100000"/>
                        </a:lnSpc>
                        <a:buFont typeface="+mj-lt"/>
                        <a:buAutoNum type="arabicPeriod"/>
                      </a:pPr>
                      <a:r>
                        <a:rPr lang="nl-NL" sz="900" b="0" dirty="0">
                          <a:effectLst/>
                          <a:latin typeface="+mj-lt"/>
                        </a:rPr>
                        <a:t>Hoe de uitvoeringsmethode van de betonnen constructie bewaakt en gemonitord wordt,. zodat onder meer wordt voldaan aan de eisen van vloekvlakheid, luchtdichtheid en waterdichtheid;</a:t>
                      </a:r>
                    </a:p>
                    <a:p>
                      <a:pPr marL="360363" lvl="0" indent="-360363" fontAlgn="auto">
                        <a:lnSpc>
                          <a:spcPct val="100000"/>
                        </a:lnSpc>
                        <a:buFont typeface="+mj-lt"/>
                        <a:buAutoNum type="arabicPeriod"/>
                      </a:pPr>
                      <a:r>
                        <a:rPr lang="nl-NL" sz="900" b="0" dirty="0">
                          <a:effectLst/>
                          <a:latin typeface="+mj-lt"/>
                        </a:rPr>
                        <a:t>Hoe de uitvoeringsmethode van het binnenklimaat bewaakt en gemonitord wordt, zodat onder meer wordt voldaan aan de eisen van de zuurstofarme omgeving, relatieve luchtvochtigheid en temperatuur.</a:t>
                      </a:r>
                      <a:endParaRPr lang="nl-NL" sz="900" b="0" dirty="0">
                        <a:solidFill>
                          <a:srgbClr val="000000"/>
                        </a:solidFill>
                        <a:effectLst/>
                        <a:latin typeface="+mj-lt"/>
                        <a:ea typeface="DejaVu Sans"/>
                        <a:cs typeface="Lohit Hindi"/>
                      </a:endParaRPr>
                    </a:p>
                  </a:txBody>
                  <a:tcPr marL="68580" marR="68580" marT="0" marB="0">
                    <a:solidFill>
                      <a:schemeClr val="bg1"/>
                    </a:solidFill>
                  </a:tcPr>
                </a:tc>
                <a:extLst>
                  <a:ext uri="{0D108BD9-81ED-4DB2-BD59-A6C34878D82A}">
                    <a16:rowId xmlns:a16="http://schemas.microsoft.com/office/drawing/2014/main" val="2434507147"/>
                  </a:ext>
                </a:extLst>
              </a:tr>
            </a:tbl>
          </a:graphicData>
        </a:graphic>
      </p:graphicFrame>
      <p:sp>
        <p:nvSpPr>
          <p:cNvPr id="4" name="Titel 3">
            <a:extLst>
              <a:ext uri="{FF2B5EF4-FFF2-40B4-BE49-F238E27FC236}">
                <a16:creationId xmlns:a16="http://schemas.microsoft.com/office/drawing/2014/main" id="{BE1081B3-C876-955B-D358-8DEC524283AF}"/>
              </a:ext>
            </a:extLst>
          </p:cNvPr>
          <p:cNvSpPr>
            <a:spLocks noGrp="1"/>
          </p:cNvSpPr>
          <p:nvPr>
            <p:ph type="title"/>
          </p:nvPr>
        </p:nvSpPr>
        <p:spPr/>
        <p:txBody>
          <a:bodyPr/>
          <a:lstStyle/>
          <a:p>
            <a:r>
              <a:rPr lang="nl-NL" dirty="0"/>
              <a:t>Gunningscriteria (1)</a:t>
            </a:r>
          </a:p>
        </p:txBody>
      </p:sp>
    </p:spTree>
    <p:extLst>
      <p:ext uri="{BB962C8B-B14F-4D97-AF65-F5344CB8AC3E}">
        <p14:creationId xmlns:p14="http://schemas.microsoft.com/office/powerpoint/2010/main" val="3434192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31E02E1E-C813-0917-65D7-32F91D9A1AA1}"/>
              </a:ext>
            </a:extLst>
          </p:cNvPr>
          <p:cNvGraphicFramePr>
            <a:graphicFrameLocks noGrp="1"/>
          </p:cNvGraphicFramePr>
          <p:nvPr>
            <p:ph idx="1"/>
            <p:extLst>
              <p:ext uri="{D42A27DB-BD31-4B8C-83A1-F6EECF244321}">
                <p14:modId xmlns:p14="http://schemas.microsoft.com/office/powerpoint/2010/main" val="2907052775"/>
              </p:ext>
            </p:extLst>
          </p:nvPr>
        </p:nvGraphicFramePr>
        <p:xfrm>
          <a:off x="2" y="1606994"/>
          <a:ext cx="12191998" cy="3017520"/>
        </p:xfrm>
        <a:graphic>
          <a:graphicData uri="http://schemas.openxmlformats.org/drawingml/2006/table">
            <a:tbl>
              <a:tblPr firstRow="1" firstCol="1" bandRow="1">
                <a:tableStyleId>{16D9F66E-5EB9-4882-86FB-DCBF35E3C3E4}</a:tableStyleId>
              </a:tblPr>
              <a:tblGrid>
                <a:gridCol w="3676143">
                  <a:extLst>
                    <a:ext uri="{9D8B030D-6E8A-4147-A177-3AD203B41FA5}">
                      <a16:colId xmlns:a16="http://schemas.microsoft.com/office/drawing/2014/main" val="3280595722"/>
                    </a:ext>
                  </a:extLst>
                </a:gridCol>
                <a:gridCol w="3522323">
                  <a:extLst>
                    <a:ext uri="{9D8B030D-6E8A-4147-A177-3AD203B41FA5}">
                      <a16:colId xmlns:a16="http://schemas.microsoft.com/office/drawing/2014/main" val="4117497934"/>
                    </a:ext>
                  </a:extLst>
                </a:gridCol>
                <a:gridCol w="4993532">
                  <a:extLst>
                    <a:ext uri="{9D8B030D-6E8A-4147-A177-3AD203B41FA5}">
                      <a16:colId xmlns:a16="http://schemas.microsoft.com/office/drawing/2014/main" val="1730779701"/>
                    </a:ext>
                  </a:extLst>
                </a:gridCol>
              </a:tblGrid>
              <a:tr h="0">
                <a:tc>
                  <a:txBody>
                    <a:bodyPr/>
                    <a:lstStyle/>
                    <a:p>
                      <a:pPr fontAlgn="auto">
                        <a:lnSpc>
                          <a:spcPct val="100000"/>
                        </a:lnSpc>
                      </a:pPr>
                      <a:r>
                        <a:rPr lang="nl-NL" sz="900" b="1" dirty="0">
                          <a:effectLst/>
                          <a:latin typeface="+mj-lt"/>
                        </a:rPr>
                        <a:t>Naam, beschrijving &amp; doelstelling </a:t>
                      </a:r>
                      <a:endParaRPr lang="nl-NL" sz="900" b="1" dirty="0">
                        <a:solidFill>
                          <a:srgbClr val="000000"/>
                        </a:solidFill>
                        <a:effectLst/>
                        <a:latin typeface="+mj-lt"/>
                        <a:ea typeface="DejaVu Sans"/>
                        <a:cs typeface="Lohit Hindi"/>
                      </a:endParaRPr>
                    </a:p>
                  </a:txBody>
                  <a:tcPr marL="68580" marR="68580" marT="0" marB="0">
                    <a:solidFill>
                      <a:schemeClr val="accent6">
                        <a:lumMod val="60000"/>
                        <a:lumOff val="40000"/>
                      </a:schemeClr>
                    </a:solidFill>
                  </a:tcPr>
                </a:tc>
                <a:tc>
                  <a:txBody>
                    <a:bodyPr/>
                    <a:lstStyle/>
                    <a:p>
                      <a:pPr fontAlgn="auto">
                        <a:lnSpc>
                          <a:spcPct val="100000"/>
                        </a:lnSpc>
                      </a:pPr>
                      <a:r>
                        <a:rPr lang="nl-NL" sz="900" b="1">
                          <a:effectLst/>
                          <a:latin typeface="+mj-lt"/>
                        </a:rPr>
                        <a:t>Beoordelingsaspecten</a:t>
                      </a:r>
                      <a:endParaRPr lang="nl-NL" sz="900" b="1">
                        <a:solidFill>
                          <a:srgbClr val="000000"/>
                        </a:solidFill>
                        <a:effectLst/>
                        <a:latin typeface="+mj-lt"/>
                        <a:ea typeface="DejaVu Sans"/>
                        <a:cs typeface="Lohit Hindi"/>
                      </a:endParaRPr>
                    </a:p>
                  </a:txBody>
                  <a:tcPr marL="68580" marR="68580" marT="0" marB="0">
                    <a:solidFill>
                      <a:schemeClr val="accent6">
                        <a:lumMod val="60000"/>
                        <a:lumOff val="40000"/>
                      </a:schemeClr>
                    </a:solidFill>
                  </a:tcPr>
                </a:tc>
                <a:tc>
                  <a:txBody>
                    <a:bodyPr/>
                    <a:lstStyle/>
                    <a:p>
                      <a:pPr fontAlgn="auto">
                        <a:lnSpc>
                          <a:spcPct val="100000"/>
                        </a:lnSpc>
                      </a:pPr>
                      <a:r>
                        <a:rPr lang="nl-NL" sz="900" b="1" dirty="0">
                          <a:effectLst/>
                          <a:latin typeface="+mj-lt"/>
                        </a:rPr>
                        <a:t>Bewijsstukken</a:t>
                      </a:r>
                      <a:endParaRPr lang="nl-NL" sz="900" b="1" dirty="0">
                        <a:solidFill>
                          <a:srgbClr val="000000"/>
                        </a:solidFill>
                        <a:effectLst/>
                        <a:latin typeface="+mj-lt"/>
                        <a:ea typeface="DejaVu Sans"/>
                        <a:cs typeface="Lohit Hindi"/>
                      </a:endParaRPr>
                    </a:p>
                  </a:txBody>
                  <a:tcPr marL="68580" marR="68580" marT="0" marB="0">
                    <a:solidFill>
                      <a:schemeClr val="accent6">
                        <a:lumMod val="60000"/>
                        <a:lumOff val="40000"/>
                      </a:schemeClr>
                    </a:solidFill>
                  </a:tcPr>
                </a:tc>
                <a:extLst>
                  <a:ext uri="{0D108BD9-81ED-4DB2-BD59-A6C34878D82A}">
                    <a16:rowId xmlns:a16="http://schemas.microsoft.com/office/drawing/2014/main" val="4288331928"/>
                  </a:ext>
                </a:extLst>
              </a:tr>
              <a:tr h="131176">
                <a:tc>
                  <a:txBody>
                    <a:bodyPr/>
                    <a:lstStyle/>
                    <a:p>
                      <a:pPr>
                        <a:lnSpc>
                          <a:spcPct val="100000"/>
                        </a:lnSpc>
                      </a:pPr>
                      <a:r>
                        <a:rPr lang="nl-NL" sz="900" b="1" i="0" u="none" strike="noStrike" kern="1200" baseline="0" dirty="0">
                          <a:solidFill>
                            <a:schemeClr val="dk1"/>
                          </a:solidFill>
                          <a:latin typeface="+mj-lt"/>
                          <a:ea typeface="+mn-ea"/>
                          <a:cs typeface="+mn-cs"/>
                        </a:rPr>
                        <a:t>3. Kwaliteitsborging proces</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Beschrijving:</a:t>
                      </a:r>
                    </a:p>
                    <a:p>
                      <a:pPr>
                        <a:lnSpc>
                          <a:spcPct val="100000"/>
                        </a:lnSpc>
                      </a:pPr>
                      <a:r>
                        <a:rPr lang="nl-NL" sz="900" b="0" i="0" u="none" strike="noStrike" kern="1200" baseline="0" dirty="0">
                          <a:solidFill>
                            <a:schemeClr val="dk1"/>
                          </a:solidFill>
                          <a:latin typeface="+mj-lt"/>
                          <a:ea typeface="+mn-ea"/>
                          <a:cs typeface="+mn-cs"/>
                        </a:rPr>
                        <a:t>Voor het project is het succes grotendeels afhankelijk van de manier waarop het geautomatiseerde logistiek systeem functioneert in samenhang met het nieuwe gebouw. Door tijdens de uitvoering de juiste aanpak ten aanzien van raakvlakmanagement, communicatie en risicomanagement te kiezen, wordt de opdracht beheersbaar en het eindresultaat kwalitatief optimaal.</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sng" strike="noStrike" kern="1200" baseline="0" dirty="0">
                          <a:solidFill>
                            <a:schemeClr val="dk1"/>
                          </a:solidFill>
                          <a:latin typeface="+mj-lt"/>
                          <a:ea typeface="+mn-ea"/>
                          <a:cs typeface="+mn-cs"/>
                        </a:rPr>
                        <a:t>Doelstelling Rijksvastgoedbedrijf:</a:t>
                      </a:r>
                    </a:p>
                    <a:p>
                      <a:pPr>
                        <a:lnSpc>
                          <a:spcPct val="100000"/>
                        </a:lnSpc>
                      </a:pPr>
                      <a:r>
                        <a:rPr lang="nl-NL" sz="900" b="0" i="0" u="none" strike="noStrike" kern="1200" baseline="0" dirty="0">
                          <a:solidFill>
                            <a:schemeClr val="dk1"/>
                          </a:solidFill>
                          <a:latin typeface="+mj-lt"/>
                          <a:ea typeface="+mn-ea"/>
                          <a:cs typeface="+mn-cs"/>
                        </a:rPr>
                        <a:t>Het Rijksvastgoedbedrijf heeft als doel de inschrijver die het beste invulling kan geven aan de volgende drie KSF de opdracht te gunnen:</a:t>
                      </a:r>
                    </a:p>
                    <a:p>
                      <a:pPr>
                        <a:lnSpc>
                          <a:spcPct val="100000"/>
                        </a:lnSpc>
                      </a:pPr>
                      <a:r>
                        <a:rPr lang="nl-NL" sz="900" b="0" i="0" u="none" strike="noStrike" kern="1200" baseline="0" dirty="0">
                          <a:solidFill>
                            <a:schemeClr val="dk1"/>
                          </a:solidFill>
                          <a:latin typeface="+mj-lt"/>
                          <a:ea typeface="+mn-ea"/>
                          <a:cs typeface="+mn-cs"/>
                        </a:rPr>
                        <a:t>3. De adviseur is in staat om in een complexe en internationale projectomgeving op een proactieve manier de samenwerking en communicatie te faciliteren;</a:t>
                      </a:r>
                    </a:p>
                    <a:p>
                      <a:pPr>
                        <a:lnSpc>
                          <a:spcPct val="100000"/>
                        </a:lnSpc>
                      </a:pPr>
                      <a:r>
                        <a:rPr lang="nl-NL" sz="900" b="0" i="0" u="none" strike="noStrike" kern="1200" baseline="0" dirty="0">
                          <a:solidFill>
                            <a:schemeClr val="dk1"/>
                          </a:solidFill>
                          <a:latin typeface="+mj-lt"/>
                          <a:ea typeface="+mn-ea"/>
                          <a:cs typeface="+mn-cs"/>
                        </a:rPr>
                        <a:t>4. De adviseur analyseert vroegtijdig risico’s op het gebied van uitvoering en vertraging, en draagt bij aan het voorkomen hiervan.</a:t>
                      </a:r>
                    </a:p>
                  </a:txBody>
                  <a:tcPr marL="68580" marR="68580" marT="0" marB="0">
                    <a:solidFill>
                      <a:schemeClr val="bg1"/>
                    </a:solidFill>
                  </a:tcPr>
                </a:tc>
                <a:tc>
                  <a:txBody>
                    <a:bodyPr/>
                    <a:lstStyle/>
                    <a:p>
                      <a:pPr marL="342900" lvl="0" indent="-342900" fontAlgn="base">
                        <a:lnSpc>
                          <a:spcPct val="100000"/>
                        </a:lnSpc>
                        <a:spcAft>
                          <a:spcPts val="285"/>
                        </a:spcAft>
                        <a:buFont typeface="Verdana" panose="020B0604030504040204" pitchFamily="34" charset="0"/>
                        <a:buChar char="-"/>
                      </a:pPr>
                      <a:r>
                        <a:rPr lang="nl-NL" sz="900" b="0" i="0" u="none" strike="noStrike" kern="1200" baseline="0" dirty="0">
                          <a:solidFill>
                            <a:schemeClr val="dk1"/>
                          </a:solidFill>
                          <a:latin typeface="+mj-lt"/>
                          <a:ea typeface="+mn-ea"/>
                          <a:cs typeface="+mn-cs"/>
                        </a:rPr>
                        <a:t>De mate waarin de inschrijver overtuigt dat zijn invulling van de rollen directievoerder, toezichthouder en waarnemer leidt tot kwaliteitsborging van het uitvoeringsproces.</a:t>
                      </a:r>
                    </a:p>
                    <a:p>
                      <a:pPr marL="342900" lvl="0" indent="-342900" fontAlgn="base">
                        <a:lnSpc>
                          <a:spcPct val="100000"/>
                        </a:lnSpc>
                        <a:spcAft>
                          <a:spcPts val="285"/>
                        </a:spcAft>
                        <a:buFont typeface="Verdana" panose="020B0604030504040204" pitchFamily="34" charset="0"/>
                        <a:buChar char="-"/>
                      </a:pPr>
                      <a:endParaRPr lang="nl-NL" sz="900" u="sng" dirty="0">
                        <a:solidFill>
                          <a:srgbClr val="000000"/>
                        </a:solidFill>
                        <a:effectLst/>
                        <a:latin typeface="+mj-lt"/>
                      </a:endParaRPr>
                    </a:p>
                    <a:p>
                      <a:pPr>
                        <a:lnSpc>
                          <a:spcPct val="100000"/>
                        </a:lnSpc>
                      </a:pPr>
                      <a:r>
                        <a:rPr lang="nl-NL" sz="900" u="sng" kern="1200" dirty="0">
                          <a:solidFill>
                            <a:srgbClr val="000000"/>
                          </a:solidFill>
                          <a:effectLst/>
                          <a:latin typeface="+mj-lt"/>
                          <a:ea typeface="+mn-ea"/>
                          <a:cs typeface="+mn-cs"/>
                        </a:rPr>
                        <a:t>Beoordeling</a:t>
                      </a:r>
                      <a:endParaRPr lang="nl-NL" sz="900" kern="1200" dirty="0">
                        <a:solidFill>
                          <a:srgbClr val="000000"/>
                        </a:solidFill>
                        <a:effectLst/>
                        <a:latin typeface="+mj-lt"/>
                        <a:ea typeface="+mn-ea"/>
                        <a:cs typeface="+mn-cs"/>
                      </a:endParaRPr>
                    </a:p>
                    <a:p>
                      <a:pPr>
                        <a:lnSpc>
                          <a:spcPct val="100000"/>
                        </a:lnSpc>
                      </a:pPr>
                      <a:r>
                        <a:rPr lang="nl-NL" sz="900" kern="1200" dirty="0">
                          <a:solidFill>
                            <a:srgbClr val="000000"/>
                          </a:solidFill>
                          <a:effectLst/>
                          <a:latin typeface="+mj-lt"/>
                          <a:ea typeface="+mn-ea"/>
                          <a:cs typeface="+mn-cs"/>
                        </a:rPr>
                        <a:t>Bij het beoordelen op meerwaarde wordt gelet op: </a:t>
                      </a:r>
                    </a:p>
                    <a:p>
                      <a:pPr marL="342900" lvl="0" indent="-342900">
                        <a:lnSpc>
                          <a:spcPct val="100000"/>
                        </a:lnSpc>
                        <a:buFont typeface="Verdana" panose="020B0604030504040204" pitchFamily="34" charset="0"/>
                        <a:buChar char="-"/>
                      </a:pPr>
                      <a:r>
                        <a:rPr lang="nl-NL" sz="900" kern="1200" dirty="0">
                          <a:solidFill>
                            <a:srgbClr val="000000"/>
                          </a:solidFill>
                          <a:effectLst/>
                          <a:latin typeface="+mj-lt"/>
                          <a:ea typeface="+mn-ea"/>
                          <a:cs typeface="+mn-cs"/>
                        </a:rPr>
                        <a:t>De mate waarin de inschrijver compleet, concreet, realistisch en effectief is met betrekking tot de beschrijving, doelstelling en beoordelingsaspect van dit kwaliteitscriterium. De uitwerking dient zoveel mogelijk SMART, aantoonbaar en herleidbaar zijn en te voldoen aan de kritische succesfactoren van de opdracht; </a:t>
                      </a:r>
                    </a:p>
                    <a:p>
                      <a:pPr marL="342900" lvl="0" indent="-342900">
                        <a:lnSpc>
                          <a:spcPct val="100000"/>
                        </a:lnSpc>
                        <a:buFont typeface="Verdana" panose="020B0604030504040204" pitchFamily="34" charset="0"/>
                        <a:buChar char="-"/>
                      </a:pPr>
                      <a:r>
                        <a:rPr lang="nl-NL" sz="900" kern="1200" dirty="0">
                          <a:solidFill>
                            <a:srgbClr val="000000"/>
                          </a:solidFill>
                          <a:effectLst/>
                          <a:latin typeface="+mj-lt"/>
                          <a:ea typeface="+mn-ea"/>
                          <a:cs typeface="+mn-cs"/>
                        </a:rPr>
                        <a:t>De wijze waarop de inschrijver, volledig toegespitst op deze opgave, invulling geeft aan het genoemde beoordelingsaspect.</a:t>
                      </a:r>
                      <a:endParaRPr lang="nl-NL" sz="900" kern="1200" dirty="0">
                        <a:solidFill>
                          <a:srgbClr val="000000"/>
                        </a:solidFill>
                        <a:effectLst/>
                        <a:latin typeface="+mj-lt"/>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0000"/>
                        </a:lnSpc>
                      </a:pPr>
                      <a:r>
                        <a:rPr lang="nl-NL" sz="900" b="1" i="0" u="none" strike="noStrike" kern="1200" baseline="0" dirty="0">
                          <a:solidFill>
                            <a:schemeClr val="dk1"/>
                          </a:solidFill>
                          <a:latin typeface="+mn-lt"/>
                          <a:ea typeface="+mn-ea"/>
                          <a:cs typeface="+mn-cs"/>
                        </a:rPr>
                        <a:t>Plan van aanpak proces</a:t>
                      </a:r>
                    </a:p>
                    <a:p>
                      <a:pPr marL="342900" lvl="0" indent="-342900" fontAlgn="auto">
                        <a:lnSpc>
                          <a:spcPct val="100000"/>
                        </a:lnSpc>
                        <a:buFont typeface="Verdana" panose="020B0604030504040204" pitchFamily="34" charset="0"/>
                        <a:buChar char="-"/>
                      </a:pPr>
                      <a:r>
                        <a:rPr lang="nl-NL" sz="900" b="0" i="0" u="none" strike="noStrike" kern="1200" baseline="0" dirty="0">
                          <a:solidFill>
                            <a:schemeClr val="dk1"/>
                          </a:solidFill>
                          <a:latin typeface="+mn-lt"/>
                          <a:ea typeface="+mn-ea"/>
                          <a:cs typeface="+mn-cs"/>
                        </a:rPr>
                        <a:t>Het plan van aanpak bevat max. 2 pagina’s A4 formaat, lettertype </a:t>
                      </a:r>
                      <a:r>
                        <a:rPr lang="nl-NL" sz="900" b="0" i="0" u="none" strike="noStrike" kern="1200" baseline="0" dirty="0" err="1">
                          <a:solidFill>
                            <a:schemeClr val="dk1"/>
                          </a:solidFill>
                          <a:latin typeface="+mn-lt"/>
                          <a:ea typeface="+mn-ea"/>
                          <a:cs typeface="+mn-cs"/>
                        </a:rPr>
                        <a:t>Verdana</a:t>
                      </a:r>
                      <a:r>
                        <a:rPr lang="nl-NL" sz="900" b="0" i="0" u="none" strike="noStrike" kern="1200" baseline="0" dirty="0">
                          <a:solidFill>
                            <a:schemeClr val="dk1"/>
                          </a:solidFill>
                          <a:latin typeface="+mn-lt"/>
                          <a:ea typeface="+mn-ea"/>
                          <a:cs typeface="+mn-cs"/>
                        </a:rPr>
                        <a:t>, lettergrootte 9. Een eventueel voorblad, inhoudsopgave en colofon tellen niet mee voor het aantal pagina’s</a:t>
                      </a:r>
                    </a:p>
                    <a:p>
                      <a:pPr marL="342900" lvl="0" indent="-342900" fontAlgn="auto">
                        <a:lnSpc>
                          <a:spcPct val="100000"/>
                        </a:lnSpc>
                        <a:buFont typeface="Verdana" panose="020B0604030504040204" pitchFamily="34" charset="0"/>
                        <a:buChar char="-"/>
                      </a:pPr>
                      <a:r>
                        <a:rPr lang="nl-NL" sz="900" b="0" kern="1200" dirty="0">
                          <a:solidFill>
                            <a:srgbClr val="000000"/>
                          </a:solidFill>
                          <a:effectLst/>
                          <a:latin typeface="+mn-lt"/>
                          <a:ea typeface="+mn-ea"/>
                          <a:cs typeface="+mn-cs"/>
                        </a:rPr>
                        <a:t>Extra pagina’s en bijlagen boven het toegestane aantal worden niet voorgelegd aan de leden van de beoordelingscommissie.</a:t>
                      </a:r>
                    </a:p>
                    <a:p>
                      <a:pPr>
                        <a:lnSpc>
                          <a:spcPct val="100000"/>
                        </a:lnSpc>
                      </a:pPr>
                      <a:endParaRPr lang="nl-NL" sz="900" b="0" i="0" u="none" strike="noStrike" kern="1200" baseline="0" dirty="0">
                        <a:solidFill>
                          <a:schemeClr val="dk1"/>
                        </a:solidFill>
                        <a:latin typeface="+mj-lt"/>
                        <a:ea typeface="+mn-ea"/>
                        <a:cs typeface="+mn-cs"/>
                      </a:endParaRPr>
                    </a:p>
                    <a:p>
                      <a:pPr>
                        <a:lnSpc>
                          <a:spcPct val="100000"/>
                        </a:lnSpc>
                      </a:pPr>
                      <a:r>
                        <a:rPr lang="nl-NL" sz="900" b="0" i="0" u="none" strike="noStrike" kern="1200" baseline="0" dirty="0">
                          <a:solidFill>
                            <a:schemeClr val="dk1"/>
                          </a:solidFill>
                          <a:latin typeface="+mn-lt"/>
                          <a:ea typeface="+mn-ea"/>
                          <a:cs typeface="+mn-cs"/>
                        </a:rPr>
                        <a:t>Het plan van aanpak bevat tekstuele toelichting inclusief eventuele schema’s en dient in ieder geval antwoord te geven op het volgende: </a:t>
                      </a:r>
                    </a:p>
                    <a:p>
                      <a:pPr marL="361950" indent="-361950">
                        <a:lnSpc>
                          <a:spcPct val="100000"/>
                        </a:lnSpc>
                        <a:buFont typeface="+mj-lt"/>
                        <a:buAutoNum type="arabicPeriod"/>
                      </a:pPr>
                      <a:r>
                        <a:rPr lang="nl-NL" sz="900" b="0" i="0" u="none" strike="noStrike" kern="1200" baseline="0" dirty="0">
                          <a:solidFill>
                            <a:schemeClr val="dk1"/>
                          </a:solidFill>
                          <a:latin typeface="+mj-lt"/>
                          <a:ea typeface="+mn-ea"/>
                          <a:cs typeface="+mn-cs"/>
                        </a:rPr>
                        <a:t>Hoe uitvoering wordt gegeven aan raakvlakkenmanagement tussen de twee contracten;</a:t>
                      </a:r>
                    </a:p>
                    <a:p>
                      <a:pPr marL="361950" indent="-361950">
                        <a:lnSpc>
                          <a:spcPct val="100000"/>
                        </a:lnSpc>
                        <a:buFont typeface="+mj-lt"/>
                        <a:buAutoNum type="arabicPeriod"/>
                      </a:pPr>
                      <a:r>
                        <a:rPr lang="nl-NL" sz="900" b="0" i="0" u="none" strike="noStrike" kern="1200" baseline="0" dirty="0">
                          <a:solidFill>
                            <a:schemeClr val="dk1"/>
                          </a:solidFill>
                          <a:latin typeface="+mj-lt"/>
                          <a:ea typeface="+mn-ea"/>
                          <a:cs typeface="+mn-cs"/>
                        </a:rPr>
                        <a:t>Hoe er proactief wordt gecommuniceerd;</a:t>
                      </a:r>
                    </a:p>
                    <a:p>
                      <a:pPr marL="361950" indent="-361950">
                        <a:lnSpc>
                          <a:spcPct val="100000"/>
                        </a:lnSpc>
                        <a:buFont typeface="+mj-lt"/>
                        <a:buAutoNum type="arabicPeriod"/>
                      </a:pPr>
                      <a:r>
                        <a:rPr lang="nl-NL" sz="900" b="0" i="0" u="none" strike="noStrike" kern="1200" baseline="0" dirty="0">
                          <a:solidFill>
                            <a:schemeClr val="dk1"/>
                          </a:solidFill>
                          <a:latin typeface="+mj-lt"/>
                          <a:ea typeface="+mn-ea"/>
                          <a:cs typeface="+mn-cs"/>
                        </a:rPr>
                        <a:t>Hoe er wordt bijgedragen aan het vroegtijdig analyseren en voorkomen van risico’s en vertraging.</a:t>
                      </a:r>
                    </a:p>
                  </a:txBody>
                  <a:tcPr marL="68580" marR="68580" marT="0" marB="0">
                    <a:solidFill>
                      <a:schemeClr val="bg1"/>
                    </a:solidFill>
                  </a:tcPr>
                </a:tc>
                <a:extLst>
                  <a:ext uri="{0D108BD9-81ED-4DB2-BD59-A6C34878D82A}">
                    <a16:rowId xmlns:a16="http://schemas.microsoft.com/office/drawing/2014/main" val="1606145926"/>
                  </a:ext>
                </a:extLst>
              </a:tr>
            </a:tbl>
          </a:graphicData>
        </a:graphic>
      </p:graphicFrame>
      <p:sp>
        <p:nvSpPr>
          <p:cNvPr id="4" name="Titel 3">
            <a:extLst>
              <a:ext uri="{FF2B5EF4-FFF2-40B4-BE49-F238E27FC236}">
                <a16:creationId xmlns:a16="http://schemas.microsoft.com/office/drawing/2014/main" id="{BE1081B3-C876-955B-D358-8DEC524283AF}"/>
              </a:ext>
            </a:extLst>
          </p:cNvPr>
          <p:cNvSpPr>
            <a:spLocks noGrp="1"/>
          </p:cNvSpPr>
          <p:nvPr>
            <p:ph type="title"/>
          </p:nvPr>
        </p:nvSpPr>
        <p:spPr/>
        <p:txBody>
          <a:bodyPr/>
          <a:lstStyle/>
          <a:p>
            <a:r>
              <a:rPr lang="nl-NL" dirty="0"/>
              <a:t>Gunningscriteria (2)</a:t>
            </a:r>
          </a:p>
        </p:txBody>
      </p:sp>
    </p:spTree>
    <p:extLst>
      <p:ext uri="{BB962C8B-B14F-4D97-AF65-F5344CB8AC3E}">
        <p14:creationId xmlns:p14="http://schemas.microsoft.com/office/powerpoint/2010/main" val="392700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D798872B-E16F-7211-1269-740F278836E3}"/>
              </a:ext>
            </a:extLst>
          </p:cNvPr>
          <p:cNvGraphicFramePr>
            <a:graphicFrameLocks noGrp="1"/>
          </p:cNvGraphicFramePr>
          <p:nvPr>
            <p:ph idx="1"/>
            <p:extLst>
              <p:ext uri="{D42A27DB-BD31-4B8C-83A1-F6EECF244321}">
                <p14:modId xmlns:p14="http://schemas.microsoft.com/office/powerpoint/2010/main" val="3625369918"/>
              </p:ext>
            </p:extLst>
          </p:nvPr>
        </p:nvGraphicFramePr>
        <p:xfrm>
          <a:off x="635000" y="2174240"/>
          <a:ext cx="10033000" cy="3799838"/>
        </p:xfrm>
        <a:graphic>
          <a:graphicData uri="http://schemas.openxmlformats.org/drawingml/2006/table">
            <a:tbl>
              <a:tblPr firstRow="1" firstCol="1" bandRow="1">
                <a:tableStyleId>{5C22544A-7EE6-4342-B048-85BDC9FD1C3A}</a:tableStyleId>
              </a:tblPr>
              <a:tblGrid>
                <a:gridCol w="1598178">
                  <a:extLst>
                    <a:ext uri="{9D8B030D-6E8A-4147-A177-3AD203B41FA5}">
                      <a16:colId xmlns:a16="http://schemas.microsoft.com/office/drawing/2014/main" val="112179546"/>
                    </a:ext>
                  </a:extLst>
                </a:gridCol>
                <a:gridCol w="4743059">
                  <a:extLst>
                    <a:ext uri="{9D8B030D-6E8A-4147-A177-3AD203B41FA5}">
                      <a16:colId xmlns:a16="http://schemas.microsoft.com/office/drawing/2014/main" val="2317953692"/>
                    </a:ext>
                  </a:extLst>
                </a:gridCol>
                <a:gridCol w="3691763">
                  <a:extLst>
                    <a:ext uri="{9D8B030D-6E8A-4147-A177-3AD203B41FA5}">
                      <a16:colId xmlns:a16="http://schemas.microsoft.com/office/drawing/2014/main" val="374425996"/>
                    </a:ext>
                  </a:extLst>
                </a:gridCol>
              </a:tblGrid>
              <a:tr h="775538">
                <a:tc>
                  <a:txBody>
                    <a:bodyPr/>
                    <a:lstStyle/>
                    <a:p>
                      <a:pPr algn="ctr">
                        <a:lnSpc>
                          <a:spcPts val="1200"/>
                        </a:lnSpc>
                      </a:pPr>
                      <a:br>
                        <a:rPr lang="nl-NL" sz="900" dirty="0">
                          <a:effectLst/>
                        </a:rPr>
                      </a:br>
                      <a:r>
                        <a:rPr lang="nl-NL" sz="900" dirty="0">
                          <a:effectLst/>
                        </a:rPr>
                        <a:t>Score</a:t>
                      </a:r>
                      <a:endParaRPr lang="nl-NL" sz="900" dirty="0">
                        <a:solidFill>
                          <a:srgbClr val="000000"/>
                        </a:solidFill>
                        <a:effectLst/>
                        <a:latin typeface="Verdana" panose="020B0604030504040204" pitchFamily="34" charset="0"/>
                        <a:ea typeface="DejaVu Sans"/>
                        <a:cs typeface="Lohit Hindi"/>
                      </a:endParaRPr>
                    </a:p>
                  </a:txBody>
                  <a:tcPr marL="68580" marR="68580" marT="0" marB="0">
                    <a:solidFill>
                      <a:srgbClr val="FFC000"/>
                    </a:solidFill>
                  </a:tcPr>
                </a:tc>
                <a:tc>
                  <a:txBody>
                    <a:bodyPr/>
                    <a:lstStyle/>
                    <a:p>
                      <a:pPr algn="ctr">
                        <a:lnSpc>
                          <a:spcPts val="1200"/>
                        </a:lnSpc>
                      </a:pPr>
                      <a:r>
                        <a:rPr lang="nl-NL" sz="900" dirty="0">
                          <a:effectLst/>
                        </a:rPr>
                        <a:t>Waardering meerwaarde</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tc>
                  <a:txBody>
                    <a:bodyPr/>
                    <a:lstStyle/>
                    <a:p>
                      <a:pPr algn="ctr">
                        <a:lnSpc>
                          <a:spcPts val="1200"/>
                        </a:lnSpc>
                      </a:pPr>
                      <a:r>
                        <a:rPr lang="nl-NL" sz="900" dirty="0">
                          <a:effectLst/>
                        </a:rPr>
                        <a:t>Te behalen kwaliteitswaarde uitgedrukt in %</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extLst>
                  <a:ext uri="{0D108BD9-81ED-4DB2-BD59-A6C34878D82A}">
                    <a16:rowId xmlns:a16="http://schemas.microsoft.com/office/drawing/2014/main" val="3477493989"/>
                  </a:ext>
                </a:extLst>
              </a:tr>
              <a:tr h="504050">
                <a:tc>
                  <a:txBody>
                    <a:bodyPr/>
                    <a:lstStyle/>
                    <a:p>
                      <a:pPr algn="ctr">
                        <a:lnSpc>
                          <a:spcPts val="1200"/>
                        </a:lnSpc>
                      </a:pPr>
                      <a:r>
                        <a:rPr lang="nl-NL" sz="900" dirty="0">
                          <a:effectLst/>
                        </a:rPr>
                        <a:t>5</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tc>
                  <a:txBody>
                    <a:bodyPr/>
                    <a:lstStyle/>
                    <a:p>
                      <a:pPr algn="ctr">
                        <a:lnSpc>
                          <a:spcPts val="1200"/>
                        </a:lnSpc>
                      </a:pPr>
                      <a:r>
                        <a:rPr lang="nl-NL" sz="900" dirty="0">
                          <a:effectLst/>
                        </a:rPr>
                        <a:t>Uitmuntend</a:t>
                      </a:r>
                    </a:p>
                    <a:p>
                      <a:pPr algn="ctr">
                        <a:lnSpc>
                          <a:spcPts val="1200"/>
                        </a:lnSpc>
                      </a:pPr>
                      <a:r>
                        <a:rPr lang="nl-NL" sz="900" dirty="0">
                          <a:effectLst/>
                        </a:rPr>
                        <a:t>(Maximale meerwaarde)</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tc>
                <a:tc>
                  <a:txBody>
                    <a:bodyPr/>
                    <a:lstStyle/>
                    <a:p>
                      <a:pPr algn="ctr">
                        <a:lnSpc>
                          <a:spcPts val="1200"/>
                        </a:lnSpc>
                        <a:tabLst>
                          <a:tab pos="826770" algn="r"/>
                        </a:tabLst>
                      </a:pPr>
                      <a:r>
                        <a:rPr lang="nl-NL" sz="900">
                          <a:effectLst/>
                        </a:rPr>
                        <a:t>100%</a:t>
                      </a:r>
                      <a:endParaRPr lang="nl-NL" sz="900">
                        <a:solidFill>
                          <a:srgbClr val="000000"/>
                        </a:solidFill>
                        <a:effectLst/>
                        <a:latin typeface="Verdana" panose="020B0604030504040204" pitchFamily="34" charset="0"/>
                        <a:ea typeface="DejaVu Sans"/>
                        <a:cs typeface="Lohit Hindi"/>
                      </a:endParaRPr>
                    </a:p>
                  </a:txBody>
                  <a:tcPr marL="68580" marR="68580" marT="0" marB="0" anchor="ctr"/>
                </a:tc>
                <a:extLst>
                  <a:ext uri="{0D108BD9-81ED-4DB2-BD59-A6C34878D82A}">
                    <a16:rowId xmlns:a16="http://schemas.microsoft.com/office/drawing/2014/main" val="2048807189"/>
                  </a:ext>
                </a:extLst>
              </a:tr>
              <a:tr h="504050">
                <a:tc>
                  <a:txBody>
                    <a:bodyPr/>
                    <a:lstStyle/>
                    <a:p>
                      <a:pPr algn="ctr">
                        <a:lnSpc>
                          <a:spcPts val="1200"/>
                        </a:lnSpc>
                      </a:pPr>
                      <a:r>
                        <a:rPr lang="nl-NL" sz="900" dirty="0">
                          <a:effectLst/>
                        </a:rPr>
                        <a:t>4</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tc>
                  <a:txBody>
                    <a:bodyPr/>
                    <a:lstStyle/>
                    <a:p>
                      <a:pPr algn="ctr">
                        <a:lnSpc>
                          <a:spcPts val="1200"/>
                        </a:lnSpc>
                      </a:pPr>
                      <a:r>
                        <a:rPr lang="nl-NL" sz="900" dirty="0">
                          <a:effectLst/>
                        </a:rPr>
                        <a:t>Uitstekend</a:t>
                      </a:r>
                    </a:p>
                    <a:p>
                      <a:pPr algn="ctr">
                        <a:lnSpc>
                          <a:spcPts val="1200"/>
                        </a:lnSpc>
                      </a:pPr>
                      <a:r>
                        <a:rPr lang="nl-NL" sz="900" dirty="0">
                          <a:effectLst/>
                        </a:rPr>
                        <a:t>(Veel meerwaarde)</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tc>
                <a:tc>
                  <a:txBody>
                    <a:bodyPr/>
                    <a:lstStyle/>
                    <a:p>
                      <a:pPr algn="ctr">
                        <a:lnSpc>
                          <a:spcPts val="1200"/>
                        </a:lnSpc>
                        <a:tabLst>
                          <a:tab pos="826770" algn="r"/>
                        </a:tabLst>
                      </a:pPr>
                      <a:r>
                        <a:rPr lang="nl-NL" sz="900">
                          <a:effectLst/>
                        </a:rPr>
                        <a:t>80%</a:t>
                      </a:r>
                      <a:endParaRPr lang="nl-NL" sz="900">
                        <a:solidFill>
                          <a:srgbClr val="000000"/>
                        </a:solidFill>
                        <a:effectLst/>
                        <a:latin typeface="Verdana" panose="020B0604030504040204" pitchFamily="34" charset="0"/>
                        <a:ea typeface="DejaVu Sans"/>
                        <a:cs typeface="Lohit Hindi"/>
                      </a:endParaRPr>
                    </a:p>
                  </a:txBody>
                  <a:tcPr marL="68580" marR="68580" marT="0" marB="0" anchor="ctr"/>
                </a:tc>
                <a:extLst>
                  <a:ext uri="{0D108BD9-81ED-4DB2-BD59-A6C34878D82A}">
                    <a16:rowId xmlns:a16="http://schemas.microsoft.com/office/drawing/2014/main" val="3426838046"/>
                  </a:ext>
                </a:extLst>
              </a:tr>
              <a:tr h="504050">
                <a:tc>
                  <a:txBody>
                    <a:bodyPr/>
                    <a:lstStyle/>
                    <a:p>
                      <a:pPr algn="ctr">
                        <a:lnSpc>
                          <a:spcPts val="1200"/>
                        </a:lnSpc>
                      </a:pPr>
                      <a:r>
                        <a:rPr lang="nl-NL" sz="900" dirty="0">
                          <a:effectLst/>
                        </a:rPr>
                        <a:t>3</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tc>
                  <a:txBody>
                    <a:bodyPr/>
                    <a:lstStyle/>
                    <a:p>
                      <a:pPr algn="ctr">
                        <a:lnSpc>
                          <a:spcPts val="1200"/>
                        </a:lnSpc>
                      </a:pPr>
                      <a:r>
                        <a:rPr lang="nl-NL" sz="900" dirty="0">
                          <a:effectLst/>
                        </a:rPr>
                        <a:t>Goed</a:t>
                      </a:r>
                    </a:p>
                    <a:p>
                      <a:pPr algn="ctr">
                        <a:lnSpc>
                          <a:spcPts val="1200"/>
                        </a:lnSpc>
                      </a:pPr>
                      <a:r>
                        <a:rPr lang="nl-NL" sz="900" dirty="0">
                          <a:effectLst/>
                        </a:rPr>
                        <a:t>(Aanzienlijke meerwaarde)</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tc>
                <a:tc>
                  <a:txBody>
                    <a:bodyPr/>
                    <a:lstStyle/>
                    <a:p>
                      <a:pPr algn="ctr">
                        <a:lnSpc>
                          <a:spcPts val="1200"/>
                        </a:lnSpc>
                        <a:tabLst>
                          <a:tab pos="826770" algn="r"/>
                        </a:tabLst>
                      </a:pPr>
                      <a:r>
                        <a:rPr lang="nl-NL" sz="900">
                          <a:effectLst/>
                        </a:rPr>
                        <a:t>60%</a:t>
                      </a:r>
                      <a:endParaRPr lang="nl-NL" sz="900">
                        <a:solidFill>
                          <a:srgbClr val="000000"/>
                        </a:solidFill>
                        <a:effectLst/>
                        <a:latin typeface="Verdana" panose="020B0604030504040204" pitchFamily="34" charset="0"/>
                        <a:ea typeface="DejaVu Sans"/>
                        <a:cs typeface="Lohit Hindi"/>
                      </a:endParaRPr>
                    </a:p>
                  </a:txBody>
                  <a:tcPr marL="68580" marR="68580" marT="0" marB="0" anchor="ctr"/>
                </a:tc>
                <a:extLst>
                  <a:ext uri="{0D108BD9-81ED-4DB2-BD59-A6C34878D82A}">
                    <a16:rowId xmlns:a16="http://schemas.microsoft.com/office/drawing/2014/main" val="1498527351"/>
                  </a:ext>
                </a:extLst>
              </a:tr>
              <a:tr h="504050">
                <a:tc>
                  <a:txBody>
                    <a:bodyPr/>
                    <a:lstStyle/>
                    <a:p>
                      <a:pPr algn="ctr">
                        <a:lnSpc>
                          <a:spcPts val="1200"/>
                        </a:lnSpc>
                      </a:pPr>
                      <a:r>
                        <a:rPr lang="nl-NL" sz="900" dirty="0">
                          <a:effectLst/>
                        </a:rPr>
                        <a:t>2</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tc>
                  <a:txBody>
                    <a:bodyPr/>
                    <a:lstStyle/>
                    <a:p>
                      <a:pPr algn="ctr">
                        <a:lnSpc>
                          <a:spcPts val="1200"/>
                        </a:lnSpc>
                      </a:pPr>
                      <a:r>
                        <a:rPr lang="nl-NL" sz="900" dirty="0">
                          <a:effectLst/>
                        </a:rPr>
                        <a:t>Ruim voldoende</a:t>
                      </a:r>
                    </a:p>
                    <a:p>
                      <a:pPr algn="ctr">
                        <a:lnSpc>
                          <a:spcPts val="1200"/>
                        </a:lnSpc>
                      </a:pPr>
                      <a:r>
                        <a:rPr lang="nl-NL" sz="900" dirty="0">
                          <a:effectLst/>
                        </a:rPr>
                        <a:t>(Meerwaarde)</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tc>
                <a:tc>
                  <a:txBody>
                    <a:bodyPr/>
                    <a:lstStyle/>
                    <a:p>
                      <a:pPr algn="ctr">
                        <a:lnSpc>
                          <a:spcPts val="1200"/>
                        </a:lnSpc>
                        <a:tabLst>
                          <a:tab pos="826770" algn="r"/>
                        </a:tabLst>
                      </a:pPr>
                      <a:r>
                        <a:rPr lang="nl-NL" sz="900">
                          <a:effectLst/>
                        </a:rPr>
                        <a:t>40%</a:t>
                      </a:r>
                      <a:endParaRPr lang="nl-NL" sz="900">
                        <a:solidFill>
                          <a:srgbClr val="000000"/>
                        </a:solidFill>
                        <a:effectLst/>
                        <a:latin typeface="Verdana" panose="020B0604030504040204" pitchFamily="34" charset="0"/>
                        <a:ea typeface="DejaVu Sans"/>
                        <a:cs typeface="Lohit Hindi"/>
                      </a:endParaRPr>
                    </a:p>
                  </a:txBody>
                  <a:tcPr marL="68580" marR="68580" marT="0" marB="0" anchor="ctr"/>
                </a:tc>
                <a:extLst>
                  <a:ext uri="{0D108BD9-81ED-4DB2-BD59-A6C34878D82A}">
                    <a16:rowId xmlns:a16="http://schemas.microsoft.com/office/drawing/2014/main" val="3394563237"/>
                  </a:ext>
                </a:extLst>
              </a:tr>
              <a:tr h="504050">
                <a:tc>
                  <a:txBody>
                    <a:bodyPr/>
                    <a:lstStyle/>
                    <a:p>
                      <a:pPr algn="ctr">
                        <a:lnSpc>
                          <a:spcPts val="1200"/>
                        </a:lnSpc>
                      </a:pPr>
                      <a:r>
                        <a:rPr lang="nl-NL" sz="900" dirty="0">
                          <a:effectLst/>
                        </a:rPr>
                        <a:t>1</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tc>
                  <a:txBody>
                    <a:bodyPr/>
                    <a:lstStyle/>
                    <a:p>
                      <a:pPr algn="ctr">
                        <a:lnSpc>
                          <a:spcPts val="1200"/>
                        </a:lnSpc>
                      </a:pPr>
                      <a:r>
                        <a:rPr lang="nl-NL" sz="900" dirty="0">
                          <a:effectLst/>
                        </a:rPr>
                        <a:t>Voldoende</a:t>
                      </a:r>
                    </a:p>
                    <a:p>
                      <a:pPr algn="ctr">
                        <a:lnSpc>
                          <a:spcPts val="1200"/>
                        </a:lnSpc>
                      </a:pPr>
                      <a:r>
                        <a:rPr lang="nl-NL" sz="900" dirty="0">
                          <a:effectLst/>
                        </a:rPr>
                        <a:t>(Enige meerwaarde)</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tc>
                <a:tc>
                  <a:txBody>
                    <a:bodyPr/>
                    <a:lstStyle/>
                    <a:p>
                      <a:pPr algn="ctr">
                        <a:lnSpc>
                          <a:spcPts val="1200"/>
                        </a:lnSpc>
                        <a:tabLst>
                          <a:tab pos="826770" algn="r"/>
                        </a:tabLst>
                      </a:pPr>
                      <a:r>
                        <a:rPr lang="nl-NL" sz="900">
                          <a:effectLst/>
                        </a:rPr>
                        <a:t>20%</a:t>
                      </a:r>
                      <a:endParaRPr lang="nl-NL" sz="900">
                        <a:solidFill>
                          <a:srgbClr val="000000"/>
                        </a:solidFill>
                        <a:effectLst/>
                        <a:latin typeface="Verdana" panose="020B0604030504040204" pitchFamily="34" charset="0"/>
                        <a:ea typeface="DejaVu Sans"/>
                        <a:cs typeface="Lohit Hindi"/>
                      </a:endParaRPr>
                    </a:p>
                  </a:txBody>
                  <a:tcPr marL="68580" marR="68580" marT="0" marB="0" anchor="ctr"/>
                </a:tc>
                <a:extLst>
                  <a:ext uri="{0D108BD9-81ED-4DB2-BD59-A6C34878D82A}">
                    <a16:rowId xmlns:a16="http://schemas.microsoft.com/office/drawing/2014/main" val="925843831"/>
                  </a:ext>
                </a:extLst>
              </a:tr>
              <a:tr h="504050">
                <a:tc>
                  <a:txBody>
                    <a:bodyPr/>
                    <a:lstStyle/>
                    <a:p>
                      <a:pPr algn="ctr">
                        <a:lnSpc>
                          <a:spcPts val="1200"/>
                        </a:lnSpc>
                      </a:pPr>
                      <a:r>
                        <a:rPr lang="nl-NL" sz="900" dirty="0">
                          <a:effectLst/>
                        </a:rPr>
                        <a:t>0</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solidFill>
                      <a:srgbClr val="FFC000"/>
                    </a:solidFill>
                  </a:tcPr>
                </a:tc>
                <a:tc>
                  <a:txBody>
                    <a:bodyPr/>
                    <a:lstStyle/>
                    <a:p>
                      <a:pPr algn="ctr">
                        <a:lnSpc>
                          <a:spcPts val="1200"/>
                        </a:lnSpc>
                      </a:pPr>
                      <a:r>
                        <a:rPr lang="nl-NL" sz="900" dirty="0">
                          <a:effectLst/>
                        </a:rPr>
                        <a:t>Neutraal</a:t>
                      </a:r>
                    </a:p>
                    <a:p>
                      <a:pPr algn="ctr">
                        <a:lnSpc>
                          <a:spcPts val="1200"/>
                        </a:lnSpc>
                      </a:pPr>
                      <a:r>
                        <a:rPr lang="nl-NL" sz="900" dirty="0">
                          <a:effectLst/>
                        </a:rPr>
                        <a:t>(Voldoet, maar geen meerwaarde)</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tc>
                <a:tc>
                  <a:txBody>
                    <a:bodyPr/>
                    <a:lstStyle/>
                    <a:p>
                      <a:pPr algn="ctr">
                        <a:lnSpc>
                          <a:spcPts val="1200"/>
                        </a:lnSpc>
                        <a:tabLst>
                          <a:tab pos="826770" algn="r"/>
                        </a:tabLst>
                      </a:pPr>
                      <a:r>
                        <a:rPr lang="nl-NL" sz="900" dirty="0">
                          <a:effectLst/>
                        </a:rPr>
                        <a:t>0%</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tc>
                <a:extLst>
                  <a:ext uri="{0D108BD9-81ED-4DB2-BD59-A6C34878D82A}">
                    <a16:rowId xmlns:a16="http://schemas.microsoft.com/office/drawing/2014/main" val="1840208314"/>
                  </a:ext>
                </a:extLst>
              </a:tr>
            </a:tbl>
          </a:graphicData>
        </a:graphic>
      </p:graphicFrame>
      <p:sp>
        <p:nvSpPr>
          <p:cNvPr id="3" name="Tijdelijke aanduiding voor dianummer 2">
            <a:extLst>
              <a:ext uri="{FF2B5EF4-FFF2-40B4-BE49-F238E27FC236}">
                <a16:creationId xmlns:a16="http://schemas.microsoft.com/office/drawing/2014/main" id="{102BEEF7-5D15-B612-0228-07EA40F3D912}"/>
              </a:ext>
            </a:extLst>
          </p:cNvPr>
          <p:cNvSpPr>
            <a:spLocks noGrp="1"/>
          </p:cNvSpPr>
          <p:nvPr>
            <p:ph type="sldNum" sz="quarter" idx="12"/>
          </p:nvPr>
        </p:nvSpPr>
        <p:spPr/>
        <p:txBody>
          <a:bodyPr/>
          <a:lstStyle/>
          <a:p>
            <a:fld id="{10A0A6AF-03C5-477E-939A-E28F7E7F05EA}" type="slidenum">
              <a:rPr lang="nl-NL" smtClean="0"/>
              <a:pPr/>
              <a:t>32</a:t>
            </a:fld>
            <a:endParaRPr lang="nl-NL" dirty="0"/>
          </a:p>
        </p:txBody>
      </p:sp>
      <p:sp>
        <p:nvSpPr>
          <p:cNvPr id="4" name="Titel 3">
            <a:extLst>
              <a:ext uri="{FF2B5EF4-FFF2-40B4-BE49-F238E27FC236}">
                <a16:creationId xmlns:a16="http://schemas.microsoft.com/office/drawing/2014/main" id="{903096D2-7814-6E46-3AD8-E09ABD4F3126}"/>
              </a:ext>
            </a:extLst>
          </p:cNvPr>
          <p:cNvSpPr>
            <a:spLocks noGrp="1"/>
          </p:cNvSpPr>
          <p:nvPr>
            <p:ph type="title"/>
          </p:nvPr>
        </p:nvSpPr>
        <p:spPr/>
        <p:txBody>
          <a:bodyPr/>
          <a:lstStyle/>
          <a:p>
            <a:r>
              <a:rPr lang="nl-NL" dirty="0"/>
              <a:t>Beoordeling gunningscriteria</a:t>
            </a:r>
          </a:p>
        </p:txBody>
      </p:sp>
    </p:spTree>
    <p:extLst>
      <p:ext uri="{BB962C8B-B14F-4D97-AF65-F5344CB8AC3E}">
        <p14:creationId xmlns:p14="http://schemas.microsoft.com/office/powerpoint/2010/main" val="453203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43C236DB-3064-C913-D9C0-23717EB8AA01}"/>
              </a:ext>
            </a:extLst>
          </p:cNvPr>
          <p:cNvSpPr>
            <a:spLocks noGrp="1"/>
          </p:cNvSpPr>
          <p:nvPr>
            <p:ph type="sldNum" sz="quarter" idx="12"/>
          </p:nvPr>
        </p:nvSpPr>
        <p:spPr/>
        <p:txBody>
          <a:bodyPr/>
          <a:lstStyle/>
          <a:p>
            <a:fld id="{10A0A6AF-03C5-477E-939A-E28F7E7F05EA}" type="slidenum">
              <a:rPr lang="nl-NL" smtClean="0"/>
              <a:pPr/>
              <a:t>33</a:t>
            </a:fld>
            <a:endParaRPr lang="nl-NL" dirty="0"/>
          </a:p>
        </p:txBody>
      </p:sp>
      <p:graphicFrame>
        <p:nvGraphicFramePr>
          <p:cNvPr id="8" name="Tijdelijke aanduiding voor inhoud 7">
            <a:extLst>
              <a:ext uri="{FF2B5EF4-FFF2-40B4-BE49-F238E27FC236}">
                <a16:creationId xmlns:a16="http://schemas.microsoft.com/office/drawing/2014/main" id="{49F972AD-79A2-BF2D-F121-83352137C3B3}"/>
              </a:ext>
            </a:extLst>
          </p:cNvPr>
          <p:cNvGraphicFramePr>
            <a:graphicFrameLocks noGrp="1"/>
          </p:cNvGraphicFramePr>
          <p:nvPr>
            <p:ph sz="half" idx="2"/>
            <p:extLst>
              <p:ext uri="{D42A27DB-BD31-4B8C-83A1-F6EECF244321}">
                <p14:modId xmlns:p14="http://schemas.microsoft.com/office/powerpoint/2010/main" val="3629198184"/>
              </p:ext>
            </p:extLst>
          </p:nvPr>
        </p:nvGraphicFramePr>
        <p:xfrm>
          <a:off x="637133" y="1943590"/>
          <a:ext cx="10637224" cy="3109508"/>
        </p:xfrm>
        <a:graphic>
          <a:graphicData uri="http://schemas.openxmlformats.org/drawingml/2006/table">
            <a:tbl>
              <a:tblPr firstRow="1" firstCol="1" bandRow="1">
                <a:tableStyleId>{912C8C85-51F0-491E-9774-3900AFEF0FD7}</a:tableStyleId>
              </a:tblPr>
              <a:tblGrid>
                <a:gridCol w="3296592">
                  <a:extLst>
                    <a:ext uri="{9D8B030D-6E8A-4147-A177-3AD203B41FA5}">
                      <a16:colId xmlns:a16="http://schemas.microsoft.com/office/drawing/2014/main" val="155302510"/>
                    </a:ext>
                  </a:extLst>
                </a:gridCol>
                <a:gridCol w="2551706">
                  <a:extLst>
                    <a:ext uri="{9D8B030D-6E8A-4147-A177-3AD203B41FA5}">
                      <a16:colId xmlns:a16="http://schemas.microsoft.com/office/drawing/2014/main" val="2798525027"/>
                    </a:ext>
                  </a:extLst>
                </a:gridCol>
                <a:gridCol w="1413616">
                  <a:extLst>
                    <a:ext uri="{9D8B030D-6E8A-4147-A177-3AD203B41FA5}">
                      <a16:colId xmlns:a16="http://schemas.microsoft.com/office/drawing/2014/main" val="1849582"/>
                    </a:ext>
                  </a:extLst>
                </a:gridCol>
                <a:gridCol w="1963278">
                  <a:extLst>
                    <a:ext uri="{9D8B030D-6E8A-4147-A177-3AD203B41FA5}">
                      <a16:colId xmlns:a16="http://schemas.microsoft.com/office/drawing/2014/main" val="853327524"/>
                    </a:ext>
                  </a:extLst>
                </a:gridCol>
                <a:gridCol w="1412032">
                  <a:extLst>
                    <a:ext uri="{9D8B030D-6E8A-4147-A177-3AD203B41FA5}">
                      <a16:colId xmlns:a16="http://schemas.microsoft.com/office/drawing/2014/main" val="3159018426"/>
                    </a:ext>
                  </a:extLst>
                </a:gridCol>
              </a:tblGrid>
              <a:tr h="649980">
                <a:tc>
                  <a:txBody>
                    <a:bodyPr/>
                    <a:lstStyle/>
                    <a:p>
                      <a:pPr>
                        <a:lnSpc>
                          <a:spcPts val="1200"/>
                        </a:lnSpc>
                      </a:pPr>
                      <a:r>
                        <a:rPr lang="nl-NL" sz="900" b="1" dirty="0">
                          <a:solidFill>
                            <a:schemeClr val="tx1">
                              <a:lumMod val="50000"/>
                              <a:lumOff val="50000"/>
                            </a:schemeClr>
                          </a:solidFill>
                          <a:effectLst/>
                          <a:latin typeface="+mj-lt"/>
                        </a:rPr>
                        <a:t>Criterium</a:t>
                      </a:r>
                      <a:endParaRPr lang="nl-NL" sz="900" b="1" dirty="0">
                        <a:solidFill>
                          <a:schemeClr val="tx1">
                            <a:lumMod val="50000"/>
                            <a:lumOff val="50000"/>
                          </a:schemeClr>
                        </a:solidFill>
                        <a:effectLst/>
                        <a:latin typeface="+mj-lt"/>
                        <a:ea typeface="DejaVu Sans"/>
                        <a:cs typeface="Lohit Hindi"/>
                      </a:endParaRPr>
                    </a:p>
                  </a:txBody>
                  <a:tcPr marL="68580" marR="68580" marT="0" marB="0" anchor="ctr">
                    <a:solidFill>
                      <a:schemeClr val="accent6">
                        <a:lumMod val="60000"/>
                        <a:lumOff val="40000"/>
                      </a:schemeClr>
                    </a:solidFill>
                  </a:tcPr>
                </a:tc>
                <a:tc>
                  <a:txBody>
                    <a:bodyPr/>
                    <a:lstStyle/>
                    <a:p>
                      <a:pPr>
                        <a:lnSpc>
                          <a:spcPts val="1200"/>
                        </a:lnSpc>
                      </a:pPr>
                      <a:r>
                        <a:rPr lang="nl-NL" sz="900" b="1" dirty="0">
                          <a:solidFill>
                            <a:schemeClr val="tx1">
                              <a:lumMod val="50000"/>
                              <a:lumOff val="50000"/>
                            </a:schemeClr>
                          </a:solidFill>
                          <a:effectLst/>
                          <a:latin typeface="+mj-lt"/>
                        </a:rPr>
                        <a:t>Maximale kwaliteitswaarde</a:t>
                      </a:r>
                      <a:endParaRPr lang="nl-NL" sz="900" b="1" dirty="0">
                        <a:solidFill>
                          <a:schemeClr val="tx1">
                            <a:lumMod val="50000"/>
                            <a:lumOff val="50000"/>
                          </a:schemeClr>
                        </a:solidFill>
                        <a:effectLst/>
                        <a:latin typeface="+mj-lt"/>
                        <a:ea typeface="DejaVu Sans"/>
                        <a:cs typeface="Lohit Hindi"/>
                      </a:endParaRPr>
                    </a:p>
                  </a:txBody>
                  <a:tcPr marL="68580" marR="68580" marT="0" marB="0" anchor="ctr">
                    <a:solidFill>
                      <a:schemeClr val="accent6">
                        <a:lumMod val="60000"/>
                        <a:lumOff val="40000"/>
                      </a:schemeClr>
                    </a:solidFill>
                  </a:tcPr>
                </a:tc>
                <a:tc>
                  <a:txBody>
                    <a:bodyPr/>
                    <a:lstStyle/>
                    <a:p>
                      <a:pPr>
                        <a:lnSpc>
                          <a:spcPts val="1200"/>
                        </a:lnSpc>
                      </a:pPr>
                      <a:r>
                        <a:rPr lang="nl-NL" sz="900" b="1" dirty="0">
                          <a:solidFill>
                            <a:schemeClr val="tx1">
                              <a:lumMod val="50000"/>
                              <a:lumOff val="50000"/>
                            </a:schemeClr>
                          </a:solidFill>
                          <a:effectLst/>
                          <a:latin typeface="+mj-lt"/>
                        </a:rPr>
                        <a:t>Score (punt)</a:t>
                      </a:r>
                      <a:endParaRPr lang="nl-NL" sz="900" b="1" dirty="0">
                        <a:solidFill>
                          <a:schemeClr val="tx1">
                            <a:lumMod val="50000"/>
                            <a:lumOff val="50000"/>
                          </a:schemeClr>
                        </a:solidFill>
                        <a:effectLst/>
                        <a:latin typeface="+mj-lt"/>
                        <a:ea typeface="DejaVu Sans"/>
                        <a:cs typeface="Lohit Hindi"/>
                      </a:endParaRPr>
                    </a:p>
                  </a:txBody>
                  <a:tcPr marL="68580" marR="68580" marT="0" marB="0" anchor="ctr">
                    <a:solidFill>
                      <a:schemeClr val="accent6">
                        <a:lumMod val="60000"/>
                        <a:lumOff val="40000"/>
                      </a:schemeClr>
                    </a:solidFill>
                  </a:tcPr>
                </a:tc>
                <a:tc>
                  <a:txBody>
                    <a:bodyPr/>
                    <a:lstStyle/>
                    <a:p>
                      <a:pPr>
                        <a:lnSpc>
                          <a:spcPts val="1200"/>
                        </a:lnSpc>
                      </a:pPr>
                      <a:r>
                        <a:rPr lang="nl-NL" sz="900" b="1" dirty="0">
                          <a:solidFill>
                            <a:schemeClr val="tx1">
                              <a:lumMod val="50000"/>
                              <a:lumOff val="50000"/>
                            </a:schemeClr>
                          </a:solidFill>
                          <a:effectLst/>
                          <a:latin typeface="+mj-lt"/>
                        </a:rPr>
                        <a:t>Behaalde</a:t>
                      </a:r>
                    </a:p>
                    <a:p>
                      <a:pPr>
                        <a:lnSpc>
                          <a:spcPts val="1200"/>
                        </a:lnSpc>
                      </a:pPr>
                      <a:r>
                        <a:rPr lang="nl-NL" sz="900" b="1" dirty="0">
                          <a:solidFill>
                            <a:schemeClr val="tx1">
                              <a:lumMod val="50000"/>
                              <a:lumOff val="50000"/>
                            </a:schemeClr>
                          </a:solidFill>
                          <a:effectLst/>
                          <a:latin typeface="+mj-lt"/>
                        </a:rPr>
                        <a:t>Kwaliteits- waarde</a:t>
                      </a:r>
                      <a:endParaRPr lang="nl-NL" sz="900" b="1" dirty="0">
                        <a:solidFill>
                          <a:schemeClr val="tx1">
                            <a:lumMod val="50000"/>
                            <a:lumOff val="50000"/>
                          </a:schemeClr>
                        </a:solidFill>
                        <a:effectLst/>
                        <a:latin typeface="+mj-lt"/>
                        <a:ea typeface="DejaVu Sans"/>
                        <a:cs typeface="Lohit Hindi"/>
                      </a:endParaRPr>
                    </a:p>
                  </a:txBody>
                  <a:tcPr marL="68580" marR="68580" marT="0" marB="0" anchor="ctr">
                    <a:solidFill>
                      <a:schemeClr val="accent6">
                        <a:lumMod val="60000"/>
                        <a:lumOff val="40000"/>
                      </a:schemeClr>
                    </a:solidFill>
                  </a:tcPr>
                </a:tc>
                <a:tc>
                  <a:txBody>
                    <a:bodyPr/>
                    <a:lstStyle/>
                    <a:p>
                      <a:pPr>
                        <a:lnSpc>
                          <a:spcPts val="1200"/>
                        </a:lnSpc>
                      </a:pPr>
                      <a:r>
                        <a:rPr lang="nl-NL" sz="900" b="1" dirty="0">
                          <a:solidFill>
                            <a:schemeClr val="tx1">
                              <a:lumMod val="50000"/>
                              <a:lumOff val="50000"/>
                            </a:schemeClr>
                          </a:solidFill>
                          <a:effectLst/>
                          <a:latin typeface="+mj-lt"/>
                        </a:rPr>
                        <a:t>Totalen</a:t>
                      </a:r>
                    </a:p>
                    <a:p>
                      <a:pPr>
                        <a:lnSpc>
                          <a:spcPts val="1200"/>
                        </a:lnSpc>
                      </a:pPr>
                      <a:r>
                        <a:rPr lang="nl-NL" sz="900" b="1" dirty="0">
                          <a:solidFill>
                            <a:schemeClr val="tx1">
                              <a:lumMod val="50000"/>
                              <a:lumOff val="50000"/>
                            </a:schemeClr>
                          </a:solidFill>
                          <a:effectLst/>
                          <a:latin typeface="+mj-lt"/>
                        </a:rPr>
                        <a:t>Euro</a:t>
                      </a:r>
                      <a:endParaRPr lang="nl-NL" sz="900" b="1" dirty="0">
                        <a:solidFill>
                          <a:schemeClr val="tx1">
                            <a:lumMod val="50000"/>
                            <a:lumOff val="50000"/>
                          </a:schemeClr>
                        </a:solidFill>
                        <a:effectLst/>
                        <a:latin typeface="+mj-lt"/>
                        <a:ea typeface="DejaVu Sans"/>
                        <a:cs typeface="Lohit Hindi"/>
                      </a:endParaRPr>
                    </a:p>
                  </a:txBody>
                  <a:tcPr marL="68580" marR="68580" marT="0" marB="0" anchor="ctr">
                    <a:solidFill>
                      <a:schemeClr val="accent6">
                        <a:lumMod val="60000"/>
                        <a:lumOff val="40000"/>
                      </a:schemeClr>
                    </a:solidFill>
                  </a:tcPr>
                </a:tc>
                <a:extLst>
                  <a:ext uri="{0D108BD9-81ED-4DB2-BD59-A6C34878D82A}">
                    <a16:rowId xmlns:a16="http://schemas.microsoft.com/office/drawing/2014/main" val="2946917383"/>
                  </a:ext>
                </a:extLst>
              </a:tr>
              <a:tr h="305273">
                <a:tc gridSpan="4">
                  <a:txBody>
                    <a:bodyPr/>
                    <a:lstStyle/>
                    <a:p>
                      <a:pPr>
                        <a:lnSpc>
                          <a:spcPts val="1200"/>
                        </a:lnSpc>
                      </a:pPr>
                      <a:r>
                        <a:rPr lang="nl-NL" sz="900" dirty="0">
                          <a:solidFill>
                            <a:schemeClr val="tx1">
                              <a:lumMod val="50000"/>
                              <a:lumOff val="50000"/>
                            </a:schemeClr>
                          </a:solidFill>
                          <a:effectLst/>
                          <a:latin typeface="+mj-lt"/>
                        </a:rPr>
                        <a:t>Inschrijvingssom</a:t>
                      </a:r>
                      <a:endParaRPr lang="nl-NL" sz="900" i="1" dirty="0">
                        <a:solidFill>
                          <a:schemeClr val="tx1">
                            <a:lumMod val="50000"/>
                            <a:lumOff val="50000"/>
                          </a:schemeClr>
                        </a:solidFill>
                        <a:effectLst/>
                        <a:latin typeface="+mj-lt"/>
                        <a:ea typeface="DejaVu Sans"/>
                        <a:cs typeface="Lohit Hindi"/>
                      </a:endParaRPr>
                    </a:p>
                  </a:txBody>
                  <a:tcPr marL="68580" marR="68580" marT="0" marB="0"/>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nSpc>
                          <a:spcPts val="1200"/>
                        </a:lnSpc>
                      </a:pPr>
                      <a:r>
                        <a:rPr lang="nl-NL" sz="900" b="1" dirty="0">
                          <a:effectLst/>
                          <a:latin typeface="+mj-lt"/>
                        </a:rPr>
                        <a:t>€ 500.000,-</a:t>
                      </a:r>
                      <a:endParaRPr lang="nl-NL" sz="900" b="1" dirty="0">
                        <a:solidFill>
                          <a:srgbClr val="000000"/>
                        </a:solidFill>
                        <a:effectLst/>
                        <a:latin typeface="+mj-lt"/>
                        <a:ea typeface="DejaVu Sans"/>
                        <a:cs typeface="Lohit Hindi"/>
                      </a:endParaRPr>
                    </a:p>
                  </a:txBody>
                  <a:tcPr marL="68580" marR="68580" marT="0" marB="0"/>
                </a:tc>
                <a:extLst>
                  <a:ext uri="{0D108BD9-81ED-4DB2-BD59-A6C34878D82A}">
                    <a16:rowId xmlns:a16="http://schemas.microsoft.com/office/drawing/2014/main" val="132831818"/>
                  </a:ext>
                </a:extLst>
              </a:tr>
              <a:tr h="544748">
                <a:tc>
                  <a:txBody>
                    <a:bodyPr/>
                    <a:lstStyle/>
                    <a:p>
                      <a:pPr marL="180975" lvl="0" indent="-180975">
                        <a:lnSpc>
                          <a:spcPts val="1200"/>
                        </a:lnSpc>
                        <a:buFont typeface="+mj-lt"/>
                        <a:buNone/>
                      </a:pPr>
                      <a:r>
                        <a:rPr lang="nl-NL" sz="900" dirty="0">
                          <a:solidFill>
                            <a:schemeClr val="tx1">
                              <a:lumMod val="50000"/>
                              <a:lumOff val="50000"/>
                            </a:schemeClr>
                          </a:solidFill>
                          <a:effectLst/>
                          <a:latin typeface="+mj-lt"/>
                        </a:rPr>
                        <a:t>1.	Kwaliteit van het logistiek systeem</a:t>
                      </a:r>
                      <a:endParaRPr lang="nl-NL" sz="900" b="1" kern="1200" dirty="0">
                        <a:solidFill>
                          <a:schemeClr val="tx1">
                            <a:lumMod val="50000"/>
                            <a:lumOff val="50000"/>
                          </a:schemeClr>
                        </a:solidFill>
                        <a:effectLst/>
                        <a:latin typeface="+mj-lt"/>
                        <a:ea typeface="+mn-ea"/>
                        <a:cs typeface="+mn-cs"/>
                      </a:endParaRPr>
                    </a:p>
                  </a:txBody>
                  <a:tcPr marL="68580" marR="68580" marT="0" marB="0"/>
                </a:tc>
                <a:tc>
                  <a:txBody>
                    <a:bodyPr/>
                    <a:lstStyle/>
                    <a:p>
                      <a:pPr>
                        <a:lnSpc>
                          <a:spcPts val="1200"/>
                        </a:lnSpc>
                      </a:pPr>
                      <a:r>
                        <a:rPr lang="nl-NL" sz="900" dirty="0">
                          <a:solidFill>
                            <a:schemeClr val="tx1">
                              <a:lumMod val="50000"/>
                              <a:lumOff val="50000"/>
                            </a:schemeClr>
                          </a:solidFill>
                          <a:effectLst/>
                          <a:latin typeface="+mj-lt"/>
                        </a:rPr>
                        <a:t>€ 150.000,- </a:t>
                      </a:r>
                      <a:endParaRPr lang="nl-NL" sz="900" dirty="0">
                        <a:solidFill>
                          <a:schemeClr val="tx1">
                            <a:lumMod val="50000"/>
                            <a:lumOff val="50000"/>
                          </a:schemeClr>
                        </a:solidFill>
                        <a:effectLst/>
                        <a:latin typeface="+mj-lt"/>
                        <a:ea typeface="DejaVu Sans"/>
                        <a:cs typeface="Lohit Hindi"/>
                      </a:endParaRPr>
                    </a:p>
                  </a:txBody>
                  <a:tcPr marL="68580" marR="68580" marT="0" marB="0"/>
                </a:tc>
                <a:tc>
                  <a:txBody>
                    <a:bodyPr/>
                    <a:lstStyle/>
                    <a:p>
                      <a:pPr>
                        <a:lnSpc>
                          <a:spcPts val="1200"/>
                        </a:lnSpc>
                      </a:pPr>
                      <a:r>
                        <a:rPr lang="nl-NL" sz="900" dirty="0">
                          <a:solidFill>
                            <a:schemeClr val="tx1">
                              <a:lumMod val="50000"/>
                              <a:lumOff val="50000"/>
                            </a:schemeClr>
                          </a:solidFill>
                          <a:effectLst/>
                          <a:latin typeface="+mj-lt"/>
                        </a:rPr>
                        <a:t>4</a:t>
                      </a:r>
                      <a:endParaRPr lang="nl-NL" sz="900" dirty="0">
                        <a:solidFill>
                          <a:schemeClr val="tx1">
                            <a:lumMod val="50000"/>
                            <a:lumOff val="50000"/>
                          </a:schemeClr>
                        </a:solidFill>
                        <a:effectLst/>
                        <a:latin typeface="+mj-lt"/>
                        <a:ea typeface="DejaVu Sans"/>
                        <a:cs typeface="Lohit Hindi"/>
                      </a:endParaRPr>
                    </a:p>
                  </a:txBody>
                  <a:tcPr marL="68580" marR="68580" marT="0" marB="0"/>
                </a:tc>
                <a:tc>
                  <a:txBody>
                    <a:bodyPr/>
                    <a:lstStyle/>
                    <a:p>
                      <a:pPr>
                        <a:lnSpc>
                          <a:spcPts val="1200"/>
                        </a:lnSpc>
                      </a:pPr>
                      <a:r>
                        <a:rPr lang="nl-NL" sz="900" dirty="0">
                          <a:solidFill>
                            <a:schemeClr val="tx1">
                              <a:lumMod val="50000"/>
                              <a:lumOff val="50000"/>
                            </a:schemeClr>
                          </a:solidFill>
                          <a:effectLst/>
                          <a:latin typeface="+mj-lt"/>
                        </a:rPr>
                        <a:t>€ 120.000,-</a:t>
                      </a:r>
                      <a:endParaRPr lang="nl-NL" sz="900" dirty="0">
                        <a:solidFill>
                          <a:schemeClr val="tx1">
                            <a:lumMod val="50000"/>
                            <a:lumOff val="50000"/>
                          </a:schemeClr>
                        </a:solidFill>
                        <a:effectLst/>
                        <a:latin typeface="+mj-lt"/>
                        <a:ea typeface="DejaVu Sans"/>
                        <a:cs typeface="Lohit Hindi"/>
                      </a:endParaRPr>
                    </a:p>
                  </a:txBody>
                  <a:tcPr marL="68580" marR="68580" marT="0" marB="0"/>
                </a:tc>
                <a:tc>
                  <a:txBody>
                    <a:bodyPr/>
                    <a:lstStyle/>
                    <a:p>
                      <a:pPr>
                        <a:lnSpc>
                          <a:spcPts val="1200"/>
                        </a:lnSpc>
                      </a:pPr>
                      <a:r>
                        <a:rPr lang="nl-NL" sz="900" dirty="0">
                          <a:effectLst/>
                          <a:latin typeface="+mj-lt"/>
                        </a:rPr>
                        <a:t> -</a:t>
                      </a:r>
                      <a:endParaRPr lang="nl-NL" sz="900" dirty="0">
                        <a:solidFill>
                          <a:srgbClr val="000000"/>
                        </a:solidFill>
                        <a:effectLst/>
                        <a:latin typeface="+mj-lt"/>
                        <a:ea typeface="DejaVu Sans"/>
                        <a:cs typeface="Lohit Hindi"/>
                      </a:endParaRPr>
                    </a:p>
                  </a:txBody>
                  <a:tcPr marL="68580" marR="68580" marT="0" marB="0"/>
                </a:tc>
                <a:extLst>
                  <a:ext uri="{0D108BD9-81ED-4DB2-BD59-A6C34878D82A}">
                    <a16:rowId xmlns:a16="http://schemas.microsoft.com/office/drawing/2014/main" val="3129136529"/>
                  </a:ext>
                </a:extLst>
              </a:tr>
              <a:tr h="418290">
                <a:tc>
                  <a:txBody>
                    <a:bodyPr/>
                    <a:lstStyle/>
                    <a:p>
                      <a:pPr marL="180975" lvl="0" indent="-180975">
                        <a:lnSpc>
                          <a:spcPts val="1200"/>
                        </a:lnSpc>
                        <a:buFont typeface="+mj-lt"/>
                        <a:buNone/>
                      </a:pPr>
                      <a:r>
                        <a:rPr lang="nl-NL" sz="900" dirty="0">
                          <a:solidFill>
                            <a:schemeClr val="tx1">
                              <a:lumMod val="50000"/>
                              <a:lumOff val="50000"/>
                            </a:schemeClr>
                          </a:solidFill>
                          <a:effectLst/>
                          <a:latin typeface="+mj-lt"/>
                        </a:rPr>
                        <a:t>2.	Kwaliteitsborging gebouw</a:t>
                      </a:r>
                      <a:endParaRPr lang="nl-NL" sz="900" dirty="0">
                        <a:solidFill>
                          <a:schemeClr val="tx1">
                            <a:lumMod val="50000"/>
                            <a:lumOff val="50000"/>
                          </a:schemeClr>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900" kern="1200" dirty="0">
                          <a:solidFill>
                            <a:schemeClr val="tx1">
                              <a:lumMod val="50000"/>
                              <a:lumOff val="50000"/>
                            </a:schemeClr>
                          </a:solidFill>
                          <a:effectLst/>
                          <a:latin typeface="+mn-lt"/>
                          <a:ea typeface="+mn-ea"/>
                          <a:cs typeface="+mn-cs"/>
                        </a:rPr>
                        <a:t>€ 150.000,- </a:t>
                      </a:r>
                      <a:endParaRPr lang="nl-NL" sz="900" kern="1200" dirty="0">
                        <a:solidFill>
                          <a:schemeClr val="tx1">
                            <a:lumMod val="50000"/>
                            <a:lumOff val="50000"/>
                          </a:schemeClr>
                        </a:solidFill>
                        <a:effectLst/>
                        <a:latin typeface="+mn-lt"/>
                        <a:ea typeface="DejaVu Sans"/>
                        <a:cs typeface="Lohit Hindi"/>
                      </a:endParaRPr>
                    </a:p>
                  </a:txBody>
                  <a:tcPr marL="68580" marR="68580" marT="0" marB="0"/>
                </a:tc>
                <a:tc>
                  <a:txBody>
                    <a:bodyPr/>
                    <a:lstStyle/>
                    <a:p>
                      <a:pPr>
                        <a:lnSpc>
                          <a:spcPts val="1200"/>
                        </a:lnSpc>
                      </a:pPr>
                      <a:r>
                        <a:rPr lang="nl-NL" sz="900" dirty="0">
                          <a:solidFill>
                            <a:schemeClr val="tx1">
                              <a:lumMod val="50000"/>
                              <a:lumOff val="50000"/>
                            </a:schemeClr>
                          </a:solidFill>
                          <a:effectLst/>
                          <a:latin typeface="+mj-lt"/>
                        </a:rPr>
                        <a:t>5</a:t>
                      </a:r>
                      <a:endParaRPr lang="nl-NL" sz="900" dirty="0">
                        <a:solidFill>
                          <a:schemeClr val="tx1">
                            <a:lumMod val="50000"/>
                            <a:lumOff val="50000"/>
                          </a:schemeClr>
                        </a:solidFill>
                        <a:effectLst/>
                        <a:latin typeface="+mj-lt"/>
                        <a:ea typeface="DejaVu Sans"/>
                        <a:cs typeface="Lohit Hindi"/>
                      </a:endParaRPr>
                    </a:p>
                  </a:txBody>
                  <a:tcPr marL="68580" marR="68580" marT="0" marB="0"/>
                </a:tc>
                <a:tc>
                  <a:txBody>
                    <a:bodyPr/>
                    <a:lstStyle/>
                    <a:p>
                      <a:pPr>
                        <a:lnSpc>
                          <a:spcPts val="1200"/>
                        </a:lnSpc>
                      </a:pPr>
                      <a:r>
                        <a:rPr lang="nl-NL" sz="900" dirty="0">
                          <a:solidFill>
                            <a:schemeClr val="tx1">
                              <a:lumMod val="50000"/>
                              <a:lumOff val="50000"/>
                            </a:schemeClr>
                          </a:solidFill>
                          <a:effectLst/>
                          <a:latin typeface="+mj-lt"/>
                        </a:rPr>
                        <a:t>€ 150.000,-</a:t>
                      </a:r>
                      <a:endParaRPr lang="nl-NL" sz="900" dirty="0">
                        <a:solidFill>
                          <a:schemeClr val="tx1">
                            <a:lumMod val="50000"/>
                            <a:lumOff val="50000"/>
                          </a:schemeClr>
                        </a:solidFill>
                        <a:effectLst/>
                        <a:latin typeface="+mj-lt"/>
                        <a:ea typeface="DejaVu Sans"/>
                        <a:cs typeface="Lohit Hindi"/>
                      </a:endParaRPr>
                    </a:p>
                  </a:txBody>
                  <a:tcPr marL="68580" marR="68580" marT="0" marB="0"/>
                </a:tc>
                <a:tc>
                  <a:txBody>
                    <a:bodyPr/>
                    <a:lstStyle/>
                    <a:p>
                      <a:pPr>
                        <a:lnSpc>
                          <a:spcPts val="1200"/>
                        </a:lnSpc>
                      </a:pPr>
                      <a:r>
                        <a:rPr lang="nl-NL" sz="900" dirty="0">
                          <a:effectLst/>
                          <a:latin typeface="+mj-lt"/>
                        </a:rPr>
                        <a:t> -</a:t>
                      </a:r>
                      <a:endParaRPr lang="nl-NL" sz="900" dirty="0">
                        <a:solidFill>
                          <a:srgbClr val="000000"/>
                        </a:solidFill>
                        <a:effectLst/>
                        <a:latin typeface="+mj-lt"/>
                        <a:ea typeface="DejaVu Sans"/>
                        <a:cs typeface="Lohit Hindi"/>
                      </a:endParaRPr>
                    </a:p>
                  </a:txBody>
                  <a:tcPr marL="68580" marR="68580" marT="0" marB="0"/>
                </a:tc>
                <a:extLst>
                  <a:ext uri="{0D108BD9-81ED-4DB2-BD59-A6C34878D82A}">
                    <a16:rowId xmlns:a16="http://schemas.microsoft.com/office/drawing/2014/main" val="2221591115"/>
                  </a:ext>
                </a:extLst>
              </a:tr>
              <a:tr h="447472">
                <a:tc>
                  <a:txBody>
                    <a:bodyPr/>
                    <a:lstStyle/>
                    <a:p>
                      <a:pPr marL="180975" lvl="0" indent="-180975">
                        <a:lnSpc>
                          <a:spcPts val="1200"/>
                        </a:lnSpc>
                        <a:buFont typeface="+mj-lt"/>
                        <a:buNone/>
                      </a:pPr>
                      <a:r>
                        <a:rPr lang="nl-NL" sz="900" dirty="0">
                          <a:solidFill>
                            <a:schemeClr val="tx1">
                              <a:lumMod val="50000"/>
                              <a:lumOff val="50000"/>
                            </a:schemeClr>
                          </a:solidFill>
                          <a:effectLst/>
                          <a:latin typeface="+mj-lt"/>
                        </a:rPr>
                        <a:t>3.	Kwaliteitsborging proces</a:t>
                      </a:r>
                      <a:endParaRPr lang="nl-NL" sz="900" dirty="0">
                        <a:solidFill>
                          <a:schemeClr val="tx1">
                            <a:lumMod val="50000"/>
                            <a:lumOff val="50000"/>
                          </a:schemeClr>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pPr>
                      <a:r>
                        <a:rPr lang="nl-NL" sz="900" kern="1200" dirty="0">
                          <a:solidFill>
                            <a:schemeClr val="tx1">
                              <a:lumMod val="50000"/>
                              <a:lumOff val="50000"/>
                            </a:schemeClr>
                          </a:solidFill>
                          <a:effectLst/>
                          <a:latin typeface="+mn-lt"/>
                          <a:ea typeface="+mn-ea"/>
                          <a:cs typeface="+mn-cs"/>
                        </a:rPr>
                        <a:t>€ 200.000,- </a:t>
                      </a:r>
                      <a:endParaRPr lang="nl-NL" sz="900" kern="1200" dirty="0">
                        <a:solidFill>
                          <a:schemeClr val="tx1">
                            <a:lumMod val="50000"/>
                            <a:lumOff val="50000"/>
                          </a:schemeClr>
                        </a:solidFill>
                        <a:effectLst/>
                        <a:latin typeface="+mn-lt"/>
                        <a:ea typeface="DejaVu Sans"/>
                        <a:cs typeface="Lohit Hindi"/>
                      </a:endParaRPr>
                    </a:p>
                  </a:txBody>
                  <a:tcPr marL="68580" marR="68580" marT="0" marB="0"/>
                </a:tc>
                <a:tc>
                  <a:txBody>
                    <a:bodyPr/>
                    <a:lstStyle/>
                    <a:p>
                      <a:pPr>
                        <a:lnSpc>
                          <a:spcPts val="1200"/>
                        </a:lnSpc>
                      </a:pPr>
                      <a:r>
                        <a:rPr lang="nl-NL" sz="900" dirty="0">
                          <a:solidFill>
                            <a:schemeClr val="tx1">
                              <a:lumMod val="50000"/>
                              <a:lumOff val="50000"/>
                            </a:schemeClr>
                          </a:solidFill>
                          <a:effectLst/>
                          <a:latin typeface="+mj-lt"/>
                        </a:rPr>
                        <a:t>2</a:t>
                      </a:r>
                      <a:endParaRPr lang="nl-NL" sz="900" dirty="0">
                        <a:solidFill>
                          <a:schemeClr val="tx1">
                            <a:lumMod val="50000"/>
                            <a:lumOff val="50000"/>
                          </a:schemeClr>
                        </a:solidFill>
                        <a:effectLst/>
                        <a:latin typeface="+mj-lt"/>
                        <a:ea typeface="DejaVu Sans"/>
                        <a:cs typeface="Lohit Hindi"/>
                      </a:endParaRPr>
                    </a:p>
                  </a:txBody>
                  <a:tcPr marL="68580" marR="68580" marT="0" marB="0"/>
                </a:tc>
                <a:tc>
                  <a:txBody>
                    <a:bodyPr/>
                    <a:lstStyle/>
                    <a:p>
                      <a:pPr>
                        <a:lnSpc>
                          <a:spcPts val="1200"/>
                        </a:lnSpc>
                      </a:pPr>
                      <a:r>
                        <a:rPr lang="nl-NL" sz="900" dirty="0">
                          <a:solidFill>
                            <a:schemeClr val="tx1">
                              <a:lumMod val="50000"/>
                              <a:lumOff val="50000"/>
                            </a:schemeClr>
                          </a:solidFill>
                          <a:effectLst/>
                          <a:latin typeface="+mj-lt"/>
                        </a:rPr>
                        <a:t>€ 80.000,-</a:t>
                      </a:r>
                      <a:endParaRPr lang="nl-NL" sz="900" dirty="0">
                        <a:solidFill>
                          <a:schemeClr val="tx1">
                            <a:lumMod val="50000"/>
                            <a:lumOff val="50000"/>
                          </a:schemeClr>
                        </a:solidFill>
                        <a:effectLst/>
                        <a:latin typeface="+mj-lt"/>
                        <a:ea typeface="DejaVu Sans"/>
                        <a:cs typeface="Lohit Hindi"/>
                      </a:endParaRPr>
                    </a:p>
                  </a:txBody>
                  <a:tcPr marL="68580" marR="68580" marT="0" marB="0"/>
                </a:tc>
                <a:tc>
                  <a:txBody>
                    <a:bodyPr/>
                    <a:lstStyle/>
                    <a:p>
                      <a:pPr>
                        <a:lnSpc>
                          <a:spcPts val="1200"/>
                        </a:lnSpc>
                      </a:pPr>
                      <a:r>
                        <a:rPr lang="nl-NL" sz="900" dirty="0">
                          <a:solidFill>
                            <a:srgbClr val="000000"/>
                          </a:solidFill>
                          <a:effectLst/>
                          <a:latin typeface="+mj-lt"/>
                        </a:rPr>
                        <a:t>-</a:t>
                      </a:r>
                      <a:endParaRPr lang="nl-NL" sz="900" dirty="0">
                        <a:solidFill>
                          <a:srgbClr val="000000"/>
                        </a:solidFill>
                        <a:effectLst/>
                        <a:latin typeface="+mj-lt"/>
                        <a:ea typeface="DejaVu Sans"/>
                        <a:cs typeface="Lohit Hindi"/>
                      </a:endParaRPr>
                    </a:p>
                  </a:txBody>
                  <a:tcPr marL="68580" marR="68580" marT="0" marB="0"/>
                </a:tc>
                <a:extLst>
                  <a:ext uri="{0D108BD9-81ED-4DB2-BD59-A6C34878D82A}">
                    <a16:rowId xmlns:a16="http://schemas.microsoft.com/office/drawing/2014/main" val="2220031496"/>
                  </a:ext>
                </a:extLst>
              </a:tr>
              <a:tr h="318801">
                <a:tc gridSpan="4">
                  <a:txBody>
                    <a:bodyPr/>
                    <a:lstStyle/>
                    <a:p>
                      <a:pPr>
                        <a:lnSpc>
                          <a:spcPts val="1200"/>
                        </a:lnSpc>
                      </a:pPr>
                      <a:r>
                        <a:rPr lang="nl-NL" sz="900" dirty="0">
                          <a:solidFill>
                            <a:schemeClr val="tx1">
                              <a:lumMod val="50000"/>
                              <a:lumOff val="50000"/>
                            </a:schemeClr>
                          </a:solidFill>
                          <a:effectLst/>
                          <a:latin typeface="+mj-lt"/>
                        </a:rPr>
                        <a:t>Totale kwaliteitswaarde kwaliteitscriterium 1 t/m 3:</a:t>
                      </a:r>
                      <a:endParaRPr lang="nl-NL" sz="900" dirty="0">
                        <a:solidFill>
                          <a:schemeClr val="tx1">
                            <a:lumMod val="50000"/>
                            <a:lumOff val="50000"/>
                          </a:schemeClr>
                        </a:solidFill>
                        <a:effectLst/>
                        <a:latin typeface="+mj-lt"/>
                        <a:ea typeface="DejaVu Sans"/>
                        <a:cs typeface="Lohit Hindi"/>
                      </a:endParaRPr>
                    </a:p>
                  </a:txBody>
                  <a:tcPr marL="68580" marR="68580" marT="0" marB="0" anchor="ct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nSpc>
                          <a:spcPts val="1200"/>
                        </a:lnSpc>
                      </a:pPr>
                      <a:r>
                        <a:rPr lang="nl-NL" sz="900" b="1" dirty="0">
                          <a:effectLst/>
                          <a:latin typeface="+mj-lt"/>
                        </a:rPr>
                        <a:t>€ 350.000,-</a:t>
                      </a:r>
                      <a:endParaRPr lang="nl-NL" sz="900" b="1" dirty="0">
                        <a:solidFill>
                          <a:srgbClr val="000000"/>
                        </a:solidFill>
                        <a:effectLst/>
                        <a:latin typeface="+mj-lt"/>
                        <a:ea typeface="DejaVu Sans"/>
                        <a:cs typeface="Lohit Hindi"/>
                      </a:endParaRPr>
                    </a:p>
                  </a:txBody>
                  <a:tcPr marL="68580" marR="68580" marT="0" marB="0" anchor="ctr"/>
                </a:tc>
                <a:extLst>
                  <a:ext uri="{0D108BD9-81ED-4DB2-BD59-A6C34878D82A}">
                    <a16:rowId xmlns:a16="http://schemas.microsoft.com/office/drawing/2014/main" val="1506740625"/>
                  </a:ext>
                </a:extLst>
              </a:tr>
              <a:tr h="424944">
                <a:tc gridSpan="4">
                  <a:txBody>
                    <a:bodyPr/>
                    <a:lstStyle/>
                    <a:p>
                      <a:pPr>
                        <a:lnSpc>
                          <a:spcPts val="1200"/>
                        </a:lnSpc>
                      </a:pPr>
                      <a:r>
                        <a:rPr lang="nl-NL" sz="900" dirty="0">
                          <a:solidFill>
                            <a:schemeClr val="tx1">
                              <a:lumMod val="50000"/>
                              <a:lumOff val="50000"/>
                            </a:schemeClr>
                          </a:solidFill>
                          <a:effectLst/>
                          <a:latin typeface="+mj-lt"/>
                        </a:rPr>
                        <a:t>Fictieve inschrijvingssom = Inschrijvingssom – totale kwaliteitswaarde</a:t>
                      </a:r>
                      <a:endParaRPr lang="nl-NL" sz="900" dirty="0">
                        <a:solidFill>
                          <a:schemeClr val="tx1">
                            <a:lumMod val="50000"/>
                            <a:lumOff val="50000"/>
                          </a:schemeClr>
                        </a:solidFill>
                        <a:effectLst/>
                        <a:latin typeface="+mj-lt"/>
                        <a:ea typeface="DejaVu Sans"/>
                        <a:cs typeface="Lohit Hindi"/>
                      </a:endParaRPr>
                    </a:p>
                  </a:txBody>
                  <a:tcPr marL="68580" marR="68580" marT="0" marB="0" anchor="ctr"/>
                </a:tc>
                <a:tc hMerge="1">
                  <a:txBody>
                    <a:bodyPr/>
                    <a:lstStyle/>
                    <a:p>
                      <a:endParaRPr lang="nl-NL"/>
                    </a:p>
                  </a:txBody>
                  <a:tcPr/>
                </a:tc>
                <a:tc hMerge="1">
                  <a:txBody>
                    <a:bodyPr/>
                    <a:lstStyle/>
                    <a:p>
                      <a:endParaRPr lang="nl-NL"/>
                    </a:p>
                  </a:txBody>
                  <a:tcPr/>
                </a:tc>
                <a:tc hMerge="1">
                  <a:txBody>
                    <a:bodyPr/>
                    <a:lstStyle/>
                    <a:p>
                      <a:endParaRPr lang="nl-NL"/>
                    </a:p>
                  </a:txBody>
                  <a:tcPr/>
                </a:tc>
                <a:tc>
                  <a:txBody>
                    <a:bodyPr/>
                    <a:lstStyle/>
                    <a:p>
                      <a:pPr>
                        <a:lnSpc>
                          <a:spcPts val="1200"/>
                        </a:lnSpc>
                      </a:pPr>
                      <a:r>
                        <a:rPr lang="nl-NL" sz="900" b="1" dirty="0">
                          <a:effectLst/>
                          <a:latin typeface="+mj-lt"/>
                        </a:rPr>
                        <a:t>€ 150.000,-</a:t>
                      </a:r>
                      <a:endParaRPr lang="nl-NL" sz="900" b="1" dirty="0">
                        <a:solidFill>
                          <a:srgbClr val="000000"/>
                        </a:solidFill>
                        <a:effectLst/>
                        <a:latin typeface="+mj-lt"/>
                        <a:ea typeface="DejaVu Sans"/>
                        <a:cs typeface="Lohit Hindi"/>
                      </a:endParaRPr>
                    </a:p>
                  </a:txBody>
                  <a:tcPr marL="68580" marR="68580" marT="0" marB="0" anchor="ctr"/>
                </a:tc>
                <a:extLst>
                  <a:ext uri="{0D108BD9-81ED-4DB2-BD59-A6C34878D82A}">
                    <a16:rowId xmlns:a16="http://schemas.microsoft.com/office/drawing/2014/main" val="1549432120"/>
                  </a:ext>
                </a:extLst>
              </a:tr>
            </a:tbl>
          </a:graphicData>
        </a:graphic>
      </p:graphicFrame>
      <p:sp>
        <p:nvSpPr>
          <p:cNvPr id="5" name="Titel 4">
            <a:extLst>
              <a:ext uri="{FF2B5EF4-FFF2-40B4-BE49-F238E27FC236}">
                <a16:creationId xmlns:a16="http://schemas.microsoft.com/office/drawing/2014/main" id="{E5455D40-0EFE-F22C-DF0A-69964DE05259}"/>
              </a:ext>
            </a:extLst>
          </p:cNvPr>
          <p:cNvSpPr>
            <a:spLocks noGrp="1"/>
          </p:cNvSpPr>
          <p:nvPr>
            <p:ph type="title"/>
          </p:nvPr>
        </p:nvSpPr>
        <p:spPr>
          <a:xfrm>
            <a:off x="635000" y="1052514"/>
            <a:ext cx="10923588" cy="806366"/>
          </a:xfrm>
        </p:spPr>
        <p:txBody>
          <a:bodyPr>
            <a:normAutofit/>
          </a:bodyPr>
          <a:lstStyle/>
          <a:p>
            <a:pPr>
              <a:tabLst>
                <a:tab pos="10582275" algn="r"/>
              </a:tabLst>
            </a:pPr>
            <a:r>
              <a:rPr lang="nl-NL" dirty="0"/>
              <a:t>Rekenvoorbeeld beoordelingsmethode</a:t>
            </a:r>
            <a:br>
              <a:rPr lang="nl-NL" dirty="0"/>
            </a:br>
            <a:r>
              <a:rPr lang="nl-NL" sz="1800" dirty="0"/>
              <a:t>	</a:t>
            </a:r>
            <a:endParaRPr lang="nl-NL" dirty="0"/>
          </a:p>
        </p:txBody>
      </p:sp>
    </p:spTree>
    <p:extLst>
      <p:ext uri="{BB962C8B-B14F-4D97-AF65-F5344CB8AC3E}">
        <p14:creationId xmlns:p14="http://schemas.microsoft.com/office/powerpoint/2010/main" val="527904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el 10">
            <a:extLst>
              <a:ext uri="{FF2B5EF4-FFF2-40B4-BE49-F238E27FC236}">
                <a16:creationId xmlns:a16="http://schemas.microsoft.com/office/drawing/2014/main" id="{3DA1C838-908D-B717-1AD9-011A2C5B1350}"/>
              </a:ext>
            </a:extLst>
          </p:cNvPr>
          <p:cNvGraphicFramePr>
            <a:graphicFrameLocks noGrp="1"/>
          </p:cNvGraphicFramePr>
          <p:nvPr>
            <p:ph idx="1"/>
            <p:extLst>
              <p:ext uri="{D42A27DB-BD31-4B8C-83A1-F6EECF244321}">
                <p14:modId xmlns:p14="http://schemas.microsoft.com/office/powerpoint/2010/main" val="3365302137"/>
              </p:ext>
            </p:extLst>
          </p:nvPr>
        </p:nvGraphicFramePr>
        <p:xfrm>
          <a:off x="640080" y="2071688"/>
          <a:ext cx="10918508" cy="2595880"/>
        </p:xfrm>
        <a:graphic>
          <a:graphicData uri="http://schemas.openxmlformats.org/drawingml/2006/table">
            <a:tbl>
              <a:tblPr firstRow="1" bandRow="1">
                <a:tableStyleId>{5C22544A-7EE6-4342-B048-85BDC9FD1C3A}</a:tableStyleId>
              </a:tblPr>
              <a:tblGrid>
                <a:gridCol w="7072162">
                  <a:extLst>
                    <a:ext uri="{9D8B030D-6E8A-4147-A177-3AD203B41FA5}">
                      <a16:colId xmlns:a16="http://schemas.microsoft.com/office/drawing/2014/main" val="4214703193"/>
                    </a:ext>
                  </a:extLst>
                </a:gridCol>
                <a:gridCol w="3846346">
                  <a:extLst>
                    <a:ext uri="{9D8B030D-6E8A-4147-A177-3AD203B41FA5}">
                      <a16:colId xmlns:a16="http://schemas.microsoft.com/office/drawing/2014/main" val="1594007852"/>
                    </a:ext>
                  </a:extLst>
                </a:gridCol>
              </a:tblGrid>
              <a:tr h="370840">
                <a:tc>
                  <a:txBody>
                    <a:bodyPr/>
                    <a:lstStyle/>
                    <a:p>
                      <a:pPr marL="0" algn="l" defTabSz="914400" rtl="0" eaLnBrk="1" latinLnBrk="0" hangingPunct="1"/>
                      <a:r>
                        <a:rPr lang="nl-NL" sz="1800" b="1" kern="1200" dirty="0">
                          <a:solidFill>
                            <a:schemeClr val="tx1">
                              <a:lumMod val="50000"/>
                              <a:lumOff val="50000"/>
                            </a:schemeClr>
                          </a:solidFill>
                          <a:latin typeface="+mn-lt"/>
                          <a:ea typeface="+mn-ea"/>
                          <a:cs typeface="+mn-cs"/>
                        </a:rPr>
                        <a:t>Omschrijving</a:t>
                      </a:r>
                    </a:p>
                  </a:txBody>
                  <a:tcPr>
                    <a:solidFill>
                      <a:schemeClr val="accent6">
                        <a:lumMod val="60000"/>
                        <a:lumOff val="40000"/>
                      </a:schemeClr>
                    </a:solidFill>
                  </a:tcPr>
                </a:tc>
                <a:tc>
                  <a:txBody>
                    <a:bodyPr/>
                    <a:lstStyle/>
                    <a:p>
                      <a:r>
                        <a:rPr lang="nl-NL" dirty="0">
                          <a:solidFill>
                            <a:schemeClr val="tx1">
                              <a:lumMod val="50000"/>
                              <a:lumOff val="50000"/>
                            </a:schemeClr>
                          </a:solidFill>
                        </a:rPr>
                        <a:t>Datum</a:t>
                      </a:r>
                    </a:p>
                  </a:txBody>
                  <a:tcPr>
                    <a:solidFill>
                      <a:srgbClr val="FFC000"/>
                    </a:solidFill>
                  </a:tcPr>
                </a:tc>
                <a:extLst>
                  <a:ext uri="{0D108BD9-81ED-4DB2-BD59-A6C34878D82A}">
                    <a16:rowId xmlns:a16="http://schemas.microsoft.com/office/drawing/2014/main" val="3347368902"/>
                  </a:ext>
                </a:extLst>
              </a:tr>
              <a:tr h="370840">
                <a:tc>
                  <a:txBody>
                    <a:bodyPr/>
                    <a:lstStyle/>
                    <a:p>
                      <a:r>
                        <a:rPr lang="nl-NL" sz="1200" dirty="0"/>
                        <a:t>Uiterste datum indienen verzoeken om nadere inlichtingen </a:t>
                      </a:r>
                    </a:p>
                  </a:txBody>
                  <a:tcPr/>
                </a:tc>
                <a:tc>
                  <a:txBody>
                    <a:bodyPr/>
                    <a:lstStyle/>
                    <a:p>
                      <a:r>
                        <a:rPr lang="nl-NL" sz="1200" dirty="0"/>
                        <a:t>30 augustus 2024 09:30 uur</a:t>
                      </a:r>
                    </a:p>
                  </a:txBody>
                  <a:tcPr/>
                </a:tc>
                <a:extLst>
                  <a:ext uri="{0D108BD9-81ED-4DB2-BD59-A6C34878D82A}">
                    <a16:rowId xmlns:a16="http://schemas.microsoft.com/office/drawing/2014/main" val="2443629927"/>
                  </a:ext>
                </a:extLst>
              </a:tr>
              <a:tr h="370840">
                <a:tc>
                  <a:txBody>
                    <a:bodyPr/>
                    <a:lstStyle/>
                    <a:p>
                      <a:r>
                        <a:rPr lang="nl-NL" sz="1200" dirty="0"/>
                        <a:t>Publicatie Nota van Inlichtingen</a:t>
                      </a:r>
                    </a:p>
                  </a:txBody>
                  <a:tcPr/>
                </a:tc>
                <a:tc>
                  <a:txBody>
                    <a:bodyPr/>
                    <a:lstStyle/>
                    <a:p>
                      <a:r>
                        <a:rPr lang="nl-NL" sz="1200" dirty="0"/>
                        <a:t>6 september 2024</a:t>
                      </a:r>
                    </a:p>
                  </a:txBody>
                  <a:tcPr/>
                </a:tc>
                <a:extLst>
                  <a:ext uri="{0D108BD9-81ED-4DB2-BD59-A6C34878D82A}">
                    <a16:rowId xmlns:a16="http://schemas.microsoft.com/office/drawing/2014/main" val="4221900280"/>
                  </a:ext>
                </a:extLst>
              </a:tr>
              <a:tr h="370840">
                <a:tc>
                  <a:txBody>
                    <a:bodyPr/>
                    <a:lstStyle/>
                    <a:p>
                      <a:r>
                        <a:rPr lang="nl-NL" sz="1200" dirty="0"/>
                        <a:t>Sluitingsdatum indienen inschrijving</a:t>
                      </a:r>
                    </a:p>
                  </a:txBody>
                  <a:tcPr/>
                </a:tc>
                <a:tc>
                  <a:txBody>
                    <a:bodyPr/>
                    <a:lstStyle/>
                    <a:p>
                      <a:r>
                        <a:rPr lang="nl-NL" sz="1200" dirty="0"/>
                        <a:t>16 september 2024 09:30 uur</a:t>
                      </a:r>
                    </a:p>
                  </a:txBody>
                  <a:tcPr/>
                </a:tc>
                <a:extLst>
                  <a:ext uri="{0D108BD9-81ED-4DB2-BD59-A6C34878D82A}">
                    <a16:rowId xmlns:a16="http://schemas.microsoft.com/office/drawing/2014/main" val="1895770651"/>
                  </a:ext>
                </a:extLst>
              </a:tr>
              <a:tr h="370840">
                <a:tc>
                  <a:txBody>
                    <a:bodyPr/>
                    <a:lstStyle/>
                    <a:p>
                      <a:r>
                        <a:rPr lang="nl-NL" sz="1200" dirty="0"/>
                        <a:t>Interne beoordeling inschrijvingen</a:t>
                      </a:r>
                    </a:p>
                  </a:txBody>
                  <a:tcPr/>
                </a:tc>
                <a:tc>
                  <a:txBody>
                    <a:bodyPr/>
                    <a:lstStyle/>
                    <a:p>
                      <a:r>
                        <a:rPr lang="nl-NL" sz="1200" dirty="0"/>
                        <a:t>Week 38 t/m 44</a:t>
                      </a:r>
                    </a:p>
                  </a:txBody>
                  <a:tcPr/>
                </a:tc>
                <a:extLst>
                  <a:ext uri="{0D108BD9-81ED-4DB2-BD59-A6C34878D82A}">
                    <a16:rowId xmlns:a16="http://schemas.microsoft.com/office/drawing/2014/main" val="31868199"/>
                  </a:ext>
                </a:extLst>
              </a:tr>
              <a:tr h="370840">
                <a:tc>
                  <a:txBody>
                    <a:bodyPr/>
                    <a:lstStyle/>
                    <a:p>
                      <a:r>
                        <a:rPr lang="nl-NL" sz="1200" dirty="0"/>
                        <a:t>Mededeling gunningsbeslissing &amp; beroepsperiode (20 kalenderdagen)</a:t>
                      </a:r>
                    </a:p>
                  </a:txBody>
                  <a:tcPr/>
                </a:tc>
                <a:tc>
                  <a:txBody>
                    <a:bodyPr/>
                    <a:lstStyle/>
                    <a:p>
                      <a:r>
                        <a:rPr lang="nl-NL" sz="1200" dirty="0"/>
                        <a:t>31 oktober 2024</a:t>
                      </a:r>
                    </a:p>
                  </a:txBody>
                  <a:tcPr/>
                </a:tc>
                <a:extLst>
                  <a:ext uri="{0D108BD9-81ED-4DB2-BD59-A6C34878D82A}">
                    <a16:rowId xmlns:a16="http://schemas.microsoft.com/office/drawing/2014/main" val="1031892259"/>
                  </a:ext>
                </a:extLst>
              </a:tr>
              <a:tr h="370840">
                <a:tc>
                  <a:txBody>
                    <a:bodyPr/>
                    <a:lstStyle/>
                    <a:p>
                      <a:r>
                        <a:rPr lang="nl-NL" sz="1200" dirty="0"/>
                        <a:t>Opdrachtverstrekking en ondertekening overeenkomst</a:t>
                      </a:r>
                    </a:p>
                  </a:txBody>
                  <a:tcPr/>
                </a:tc>
                <a:tc>
                  <a:txBody>
                    <a:bodyPr/>
                    <a:lstStyle/>
                    <a:p>
                      <a:r>
                        <a:rPr lang="nl-NL" sz="1200" dirty="0"/>
                        <a:t>21 november 2024</a:t>
                      </a:r>
                    </a:p>
                  </a:txBody>
                  <a:tcPr/>
                </a:tc>
                <a:extLst>
                  <a:ext uri="{0D108BD9-81ED-4DB2-BD59-A6C34878D82A}">
                    <a16:rowId xmlns:a16="http://schemas.microsoft.com/office/drawing/2014/main" val="152863977"/>
                  </a:ext>
                </a:extLst>
              </a:tr>
            </a:tbl>
          </a:graphicData>
        </a:graphic>
      </p:graphicFrame>
      <p:sp>
        <p:nvSpPr>
          <p:cNvPr id="6" name="Tijdelijke aanduiding voor dianummer 5">
            <a:extLst>
              <a:ext uri="{FF2B5EF4-FFF2-40B4-BE49-F238E27FC236}">
                <a16:creationId xmlns:a16="http://schemas.microsoft.com/office/drawing/2014/main" id="{787484EA-3310-1F15-EC07-DA655198A9DE}"/>
              </a:ext>
            </a:extLst>
          </p:cNvPr>
          <p:cNvSpPr>
            <a:spLocks noGrp="1"/>
          </p:cNvSpPr>
          <p:nvPr>
            <p:ph type="sldNum" sz="quarter" idx="12"/>
          </p:nvPr>
        </p:nvSpPr>
        <p:spPr/>
        <p:txBody>
          <a:bodyPr/>
          <a:lstStyle/>
          <a:p>
            <a:fld id="{10A0A6AF-03C5-477E-939A-E28F7E7F05EA}" type="slidenum">
              <a:rPr lang="nl-NL" smtClean="0"/>
              <a:pPr/>
              <a:t>34</a:t>
            </a:fld>
            <a:endParaRPr lang="nl-NL" dirty="0"/>
          </a:p>
        </p:txBody>
      </p:sp>
      <p:sp>
        <p:nvSpPr>
          <p:cNvPr id="7" name="Titel 6">
            <a:extLst>
              <a:ext uri="{FF2B5EF4-FFF2-40B4-BE49-F238E27FC236}">
                <a16:creationId xmlns:a16="http://schemas.microsoft.com/office/drawing/2014/main" id="{639E5321-8FBB-0DAF-2F5C-8A19FA9A0771}"/>
              </a:ext>
            </a:extLst>
          </p:cNvPr>
          <p:cNvSpPr>
            <a:spLocks noGrp="1"/>
          </p:cNvSpPr>
          <p:nvPr>
            <p:ph type="title"/>
          </p:nvPr>
        </p:nvSpPr>
        <p:spPr/>
        <p:txBody>
          <a:bodyPr/>
          <a:lstStyle/>
          <a:p>
            <a:r>
              <a:rPr lang="nl-NL" dirty="0"/>
              <a:t>Planning aanbesteding</a:t>
            </a:r>
          </a:p>
        </p:txBody>
      </p:sp>
    </p:spTree>
    <p:extLst>
      <p:ext uri="{BB962C8B-B14F-4D97-AF65-F5344CB8AC3E}">
        <p14:creationId xmlns:p14="http://schemas.microsoft.com/office/powerpoint/2010/main" val="18447533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0910" y="3147360"/>
            <a:ext cx="5003800" cy="1145240"/>
          </a:xfrm>
        </p:spPr>
        <p:txBody>
          <a:bodyPr/>
          <a:lstStyle/>
          <a:p>
            <a:r>
              <a:rPr lang="nl-NL" dirty="0"/>
              <a:t>Afsluiting</a:t>
            </a:r>
          </a:p>
        </p:txBody>
      </p:sp>
      <p:sp>
        <p:nvSpPr>
          <p:cNvPr id="3" name="Tijdelijke aanduiding voor tekst 2"/>
          <p:cNvSpPr>
            <a:spLocks noGrp="1"/>
          </p:cNvSpPr>
          <p:nvPr>
            <p:ph type="body" sz="quarter" idx="13"/>
          </p:nvPr>
        </p:nvSpPr>
        <p:spPr/>
        <p:txBody>
          <a:bodyPr/>
          <a:lstStyle/>
          <a:p>
            <a:r>
              <a:rPr lang="nl-NL" dirty="0">
                <a:hlinkClick r:id="rId2"/>
              </a:rPr>
              <a:t>www.TenderNed.nl</a:t>
            </a:r>
            <a:r>
              <a:rPr lang="nl-NL" dirty="0"/>
              <a:t> </a:t>
            </a:r>
          </a:p>
        </p:txBody>
      </p:sp>
      <p:sp>
        <p:nvSpPr>
          <p:cNvPr id="4" name="Tijdelijke aanduiding voor tekst 3"/>
          <p:cNvSpPr>
            <a:spLocks noGrp="1"/>
          </p:cNvSpPr>
          <p:nvPr>
            <p:ph type="body" sz="quarter" idx="17"/>
          </p:nvPr>
        </p:nvSpPr>
        <p:spPr/>
        <p:txBody>
          <a:bodyPr/>
          <a:lstStyle/>
          <a:p>
            <a:r>
              <a:rPr lang="nl-NL" dirty="0">
                <a:hlinkClick r:id="rId3"/>
              </a:rPr>
              <a:t>Thom.Bruijn@Rijksoverheid.nl</a:t>
            </a:r>
            <a:r>
              <a:rPr lang="nl-NL" dirty="0"/>
              <a:t> </a:t>
            </a:r>
          </a:p>
        </p:txBody>
      </p:sp>
      <p:sp>
        <p:nvSpPr>
          <p:cNvPr id="5" name="Tijdelijke aanduiding voor tekst 4"/>
          <p:cNvSpPr>
            <a:spLocks noGrp="1"/>
          </p:cNvSpPr>
          <p:nvPr>
            <p:ph type="body" sz="quarter" idx="18"/>
          </p:nvPr>
        </p:nvSpPr>
        <p:spPr/>
        <p:txBody>
          <a:bodyPr/>
          <a:lstStyle/>
          <a:p>
            <a:r>
              <a:rPr lang="nl-NL" dirty="0"/>
              <a:t>06 11 64 12 79</a:t>
            </a:r>
          </a:p>
        </p:txBody>
      </p:sp>
      <p:sp>
        <p:nvSpPr>
          <p:cNvPr id="6" name="Tijdelijke aanduiding voor afbeelding 5"/>
          <p:cNvSpPr>
            <a:spLocks noGrp="1"/>
          </p:cNvSpPr>
          <p:nvPr>
            <p:ph type="pic" sz="quarter" idx="19"/>
          </p:nvPr>
        </p:nvSpPr>
        <p:spPr/>
      </p:sp>
      <p:sp>
        <p:nvSpPr>
          <p:cNvPr id="7" name="Tijdelijke aanduiding voor afbeelding 6"/>
          <p:cNvSpPr>
            <a:spLocks noGrp="1"/>
          </p:cNvSpPr>
          <p:nvPr>
            <p:ph type="pic" sz="quarter" idx="20"/>
          </p:nvPr>
        </p:nvSpPr>
        <p:spPr/>
      </p:sp>
      <p:sp>
        <p:nvSpPr>
          <p:cNvPr id="8" name="Tijdelijke aanduiding voor afbeelding 7"/>
          <p:cNvSpPr>
            <a:spLocks noGrp="1"/>
          </p:cNvSpPr>
          <p:nvPr>
            <p:ph type="pic" sz="quarter" idx="21"/>
          </p:nvPr>
        </p:nvSpPr>
        <p:spPr/>
      </p:sp>
      <p:sp>
        <p:nvSpPr>
          <p:cNvPr id="9" name="Tijdelijke aanduiding voor dianummer 8"/>
          <p:cNvSpPr>
            <a:spLocks noGrp="1"/>
          </p:cNvSpPr>
          <p:nvPr>
            <p:ph type="sldNum" sz="quarter" idx="24"/>
          </p:nvPr>
        </p:nvSpPr>
        <p:spPr/>
        <p:txBody>
          <a:bodyPr/>
          <a:lstStyle/>
          <a:p>
            <a:fld id="{10A0A6AF-03C5-477E-939A-E28F7E7F05EA}" type="slidenum">
              <a:rPr lang="nl-NL" smtClean="0"/>
              <a:pPr/>
              <a:t>35</a:t>
            </a:fld>
            <a:endParaRPr lang="nl-NL" dirty="0"/>
          </a:p>
        </p:txBody>
      </p:sp>
    </p:spTree>
    <p:extLst>
      <p:ext uri="{BB962C8B-B14F-4D97-AF65-F5344CB8AC3E}">
        <p14:creationId xmlns:p14="http://schemas.microsoft.com/office/powerpoint/2010/main" val="2309813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ijdelijke aanduiding voor afbeelding 12"/>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a:stretch>
            <a:fillRect/>
          </a:stretch>
        </p:blipFill>
        <p:spPr/>
      </p:pic>
      <p:pic>
        <p:nvPicPr>
          <p:cNvPr id="15" name="Tijdelijke aanduiding voor afbeelding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flipH="1">
            <a:off x="608721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pic>
      <p:sp>
        <p:nvSpPr>
          <p:cNvPr id="16" name="Tekstvak 15"/>
          <p:cNvSpPr txBox="1"/>
          <p:nvPr/>
        </p:nvSpPr>
        <p:spPr>
          <a:xfrm>
            <a:off x="0" y="5780782"/>
            <a:ext cx="2388198" cy="1077218"/>
          </a:xfrm>
          <a:prstGeom prst="rect">
            <a:avLst/>
          </a:prstGeom>
          <a:solidFill>
            <a:srgbClr val="EFA724"/>
          </a:solidFill>
        </p:spPr>
        <p:txBody>
          <a:bodyPr wrap="square" rtlCol="0">
            <a:spAutoFit/>
          </a:bodyPr>
          <a:lstStyle/>
          <a:p>
            <a:r>
              <a:rPr lang="nl-NL" sz="1600" i="1" dirty="0">
                <a:solidFill>
                  <a:schemeClr val="bg1"/>
                </a:solidFill>
                <a:latin typeface="RijksoverheidSerif"/>
                <a:ea typeface="Verdana" pitchFamily="34" charset="0"/>
                <a:cs typeface="Verdana" pitchFamily="34" charset="0"/>
              </a:rPr>
              <a:t>Realisatie van het nieuwbouwkantoor voor de Europese Medicijnen Agentschap te Amsterdam</a:t>
            </a:r>
          </a:p>
        </p:txBody>
      </p:sp>
      <p:sp>
        <p:nvSpPr>
          <p:cNvPr id="18" name="Tekstvak 17"/>
          <p:cNvSpPr txBox="1"/>
          <p:nvPr/>
        </p:nvSpPr>
        <p:spPr>
          <a:xfrm>
            <a:off x="9574305" y="0"/>
            <a:ext cx="2614519" cy="1077218"/>
          </a:xfrm>
          <a:prstGeom prst="rect">
            <a:avLst/>
          </a:prstGeom>
          <a:solidFill>
            <a:srgbClr val="EFA724"/>
          </a:solidFill>
        </p:spPr>
        <p:txBody>
          <a:bodyPr wrap="square" rtlCol="0">
            <a:spAutoFit/>
          </a:bodyPr>
          <a:lstStyle/>
          <a:p>
            <a:r>
              <a:rPr lang="nl-NL" sz="1600" i="1" dirty="0">
                <a:solidFill>
                  <a:schemeClr val="bg1"/>
                </a:solidFill>
                <a:latin typeface="RijksoverheidSerif"/>
                <a:ea typeface="Verdana" pitchFamily="34" charset="0"/>
                <a:cs typeface="Verdana" pitchFamily="34" charset="0"/>
              </a:rPr>
              <a:t>Onderhoud aan de stalen constructie van het ministerie van Onderwijs, Cultuur &amp; Wetenschap te Den Haag</a:t>
            </a:r>
          </a:p>
        </p:txBody>
      </p:sp>
    </p:spTree>
    <p:extLst>
      <p:ext uri="{BB962C8B-B14F-4D97-AF65-F5344CB8AC3E}">
        <p14:creationId xmlns:p14="http://schemas.microsoft.com/office/powerpoint/2010/main" val="45009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12"/>
          <p:cNvSpPr/>
          <p:nvPr/>
        </p:nvSpPr>
        <p:spPr>
          <a:xfrm>
            <a:off x="0" y="5321300"/>
            <a:ext cx="153988" cy="984250"/>
          </a:xfrm>
          <a:prstGeom prst="rect">
            <a:avLst/>
          </a:prstGeom>
          <a:solidFill>
            <a:srgbClr val="E1B600"/>
          </a:solidFill>
          <a:ln>
            <a:solidFill>
              <a:srgbClr val="E1B600"/>
            </a:solid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anchor="ctr"/>
          <a:lstStyle/>
          <a:p>
            <a:pPr algn="ctr" eaLnBrk="1" fontAlgn="auto" hangingPunct="1">
              <a:spcBef>
                <a:spcPts val="0"/>
              </a:spcBef>
              <a:spcAft>
                <a:spcPts val="0"/>
              </a:spcAft>
              <a:defRPr/>
            </a:pPr>
            <a:endParaRPr lang="nl-NL">
              <a:solidFill>
                <a:prstClr val="white"/>
              </a:solidFill>
            </a:endParaRPr>
          </a:p>
        </p:txBody>
      </p:sp>
      <p:sp>
        <p:nvSpPr>
          <p:cNvPr id="11" name="Rectangle 10"/>
          <p:cNvSpPr/>
          <p:nvPr/>
        </p:nvSpPr>
        <p:spPr>
          <a:xfrm>
            <a:off x="0" y="5092700"/>
            <a:ext cx="4437063" cy="1571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5" tIns="45717" rIns="91435" bIns="45717" anchor="ctr"/>
          <a:lstStyle/>
          <a:p>
            <a:pPr algn="ctr" eaLnBrk="1" fontAlgn="auto" hangingPunct="1">
              <a:spcBef>
                <a:spcPts val="0"/>
              </a:spcBef>
              <a:spcAft>
                <a:spcPts val="0"/>
              </a:spcAft>
              <a:defRPr/>
            </a:pPr>
            <a:endParaRPr lang="nl-NL"/>
          </a:p>
        </p:txBody>
      </p:sp>
      <p:pic>
        <p:nvPicPr>
          <p:cNvPr id="12294" name="Afbeelding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12192000" cy="406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el 4">
            <a:extLst>
              <a:ext uri="{FF2B5EF4-FFF2-40B4-BE49-F238E27FC236}">
                <a16:creationId xmlns:a16="http://schemas.microsoft.com/office/drawing/2014/main" id="{A0959DAC-AC8A-9FA7-604F-A386EB527C4F}"/>
              </a:ext>
            </a:extLst>
          </p:cNvPr>
          <p:cNvSpPr txBox="1">
            <a:spLocks/>
          </p:cNvSpPr>
          <p:nvPr/>
        </p:nvSpPr>
        <p:spPr>
          <a:xfrm>
            <a:off x="638112" y="1051200"/>
            <a:ext cx="10920475" cy="948047"/>
          </a:xfrm>
          <a:prstGeom prst="rect">
            <a:avLst/>
          </a:prstGeom>
        </p:spPr>
        <p:txBody>
          <a:bodyPr vert="horz" lIns="91435" tIns="45717" rIns="91435" bIns="45717" rtlCol="0" anchor="b" anchorCtr="0">
            <a:normAutofit/>
          </a:bodyPr>
          <a:lstStyle>
            <a:lvl1pPr algn="l" defTabSz="914400" rtl="0" eaLnBrk="1" latinLnBrk="0" hangingPunct="1">
              <a:lnSpc>
                <a:spcPct val="90000"/>
              </a:lnSpc>
              <a:spcBef>
                <a:spcPct val="0"/>
              </a:spcBef>
              <a:buNone/>
              <a:defRPr sz="2800" b="1" kern="1200" baseline="0">
                <a:solidFill>
                  <a:srgbClr val="E2B600"/>
                </a:solidFill>
                <a:latin typeface="Tahoma" panose="020B0604030504040204" pitchFamily="34" charset="0"/>
                <a:ea typeface="Tahoma" panose="020B0604030504040204" pitchFamily="34" charset="0"/>
                <a:cs typeface="Tahoma" panose="020B0604030504040204" pitchFamily="34" charset="0"/>
              </a:defRPr>
            </a:lvl1pPr>
          </a:lstStyle>
          <a:p>
            <a:pPr algn="ctr"/>
            <a:r>
              <a:rPr lang="nl-NL" sz="3600" b="0" dirty="0">
                <a:solidFill>
                  <a:srgbClr val="EFA724"/>
                </a:solidFill>
                <a:latin typeface="+mj-lt"/>
              </a:rPr>
              <a:t>KB, nationale bibliotheek</a:t>
            </a:r>
          </a:p>
        </p:txBody>
      </p:sp>
    </p:spTree>
    <p:extLst>
      <p:ext uri="{BB962C8B-B14F-4D97-AF65-F5344CB8AC3E}">
        <p14:creationId xmlns:p14="http://schemas.microsoft.com/office/powerpoint/2010/main" val="3289402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9">
            <a:extLst>
              <a:ext uri="{FF2B5EF4-FFF2-40B4-BE49-F238E27FC236}">
                <a16:creationId xmlns:a16="http://schemas.microsoft.com/office/drawing/2014/main" id="{DF8ED06D-B3AB-9F44-7010-D3F9CF6AEA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15512" y="5156162"/>
            <a:ext cx="2397125" cy="16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jdelijke aanduiding voor tekst 1"/>
          <p:cNvSpPr>
            <a:spLocks noGrp="1"/>
          </p:cNvSpPr>
          <p:nvPr>
            <p:ph type="body" sz="half" idx="2"/>
          </p:nvPr>
        </p:nvSpPr>
        <p:spPr>
          <a:xfrm>
            <a:off x="384723" y="1934163"/>
            <a:ext cx="9119200" cy="4846016"/>
          </a:xfrm>
        </p:spPr>
        <p:txBody>
          <a:bodyPr>
            <a:normAutofit/>
          </a:bodyPr>
          <a:lstStyle/>
          <a:p>
            <a:pPr marL="342900" indent="-342900">
              <a:lnSpc>
                <a:spcPct val="100000"/>
              </a:lnSpc>
              <a:spcAft>
                <a:spcPct val="0"/>
              </a:spcAft>
              <a:buClr>
                <a:srgbClr val="EFA724"/>
              </a:buClr>
              <a:buFont typeface="+mj-lt"/>
              <a:buAutoNum type="arabicParenR"/>
              <a:tabLst>
                <a:tab pos="457200" algn="l"/>
              </a:tabLst>
            </a:pPr>
            <a:r>
              <a:rPr lang="nl-NL" altLang="en-US" sz="1800" dirty="0">
                <a:solidFill>
                  <a:schemeClr val="tx1"/>
                </a:solidFill>
                <a:latin typeface="+mn-lt"/>
                <a:ea typeface="+mn-ea"/>
                <a:cs typeface="+mn-cs"/>
                <a:sym typeface="Georgia" panose="02040502050405020303" pitchFamily="18" charset="0"/>
              </a:rPr>
              <a:t>Magazijnfunctie gescheiden van publiek- en kantoorfuncties</a:t>
            </a:r>
          </a:p>
          <a:p>
            <a:pPr marL="342900" indent="-342900">
              <a:lnSpc>
                <a:spcPct val="100000"/>
              </a:lnSpc>
              <a:spcAft>
                <a:spcPct val="0"/>
              </a:spcAft>
              <a:buClr>
                <a:srgbClr val="EFA724"/>
              </a:buClr>
              <a:buFont typeface="+mj-lt"/>
              <a:buAutoNum type="arabicParenR"/>
              <a:tabLst>
                <a:tab pos="457200" algn="l"/>
              </a:tabLst>
            </a:pPr>
            <a:r>
              <a:rPr lang="nl-NL" altLang="en-US" sz="1800" dirty="0">
                <a:solidFill>
                  <a:schemeClr val="tx1"/>
                </a:solidFill>
                <a:latin typeface="+mn-lt"/>
                <a:ea typeface="+mn-ea"/>
                <a:cs typeface="+mn-cs"/>
                <a:sym typeface="Georgia" panose="02040502050405020303" pitchFamily="18" charset="0"/>
              </a:rPr>
              <a:t>Publiek- en kantoorfuncties in Den Haag, magazijnfunctie op afstand</a:t>
            </a:r>
          </a:p>
          <a:p>
            <a:pPr marL="342900" indent="-342900">
              <a:lnSpc>
                <a:spcPct val="100000"/>
              </a:lnSpc>
              <a:spcAft>
                <a:spcPct val="0"/>
              </a:spcAft>
              <a:buClr>
                <a:srgbClr val="EFA724"/>
              </a:buClr>
              <a:buFont typeface="+mj-lt"/>
              <a:buAutoNum type="arabicParenR"/>
              <a:tabLst>
                <a:tab pos="457200" algn="l"/>
              </a:tabLst>
            </a:pPr>
            <a:r>
              <a:rPr lang="nl-NL" altLang="en-US" sz="1800" dirty="0">
                <a:solidFill>
                  <a:schemeClr val="tx1"/>
                </a:solidFill>
                <a:latin typeface="+mn-lt"/>
                <a:ea typeface="+mn-ea"/>
                <a:cs typeface="+mn-cs"/>
                <a:sym typeface="Georgia" panose="02040502050405020303" pitchFamily="18" charset="0"/>
              </a:rPr>
              <a:t>Boekenmagazijn: opslag van alle items van de schriftelijke nationale bibliotheekcollectie</a:t>
            </a:r>
          </a:p>
          <a:p>
            <a:pPr marL="342900" indent="-342900">
              <a:lnSpc>
                <a:spcPct val="100000"/>
              </a:lnSpc>
              <a:spcAft>
                <a:spcPct val="0"/>
              </a:spcAft>
              <a:buClr>
                <a:srgbClr val="EFA724"/>
              </a:buClr>
              <a:buFont typeface="+mj-lt"/>
              <a:buAutoNum type="arabicParenR"/>
              <a:tabLst>
                <a:tab pos="457200" algn="l"/>
              </a:tabLst>
            </a:pPr>
            <a:r>
              <a:rPr lang="nl-NL" altLang="en-US" sz="1800" dirty="0">
                <a:solidFill>
                  <a:schemeClr val="tx1"/>
                </a:solidFill>
                <a:latin typeface="+mn-lt"/>
                <a:ea typeface="+mn-ea"/>
                <a:cs typeface="+mn-cs"/>
                <a:sym typeface="Georgia" panose="02040502050405020303" pitchFamily="18" charset="0"/>
              </a:rPr>
              <a:t>Boekenmagazijn met optimale bewaarcondities:</a:t>
            </a:r>
          </a:p>
          <a:p>
            <a:pPr marL="628650" indent="-342900">
              <a:lnSpc>
                <a:spcPct val="100000"/>
              </a:lnSpc>
              <a:spcAft>
                <a:spcPct val="0"/>
              </a:spcAft>
              <a:buClr>
                <a:srgbClr val="EFA724"/>
              </a:buClr>
              <a:buFont typeface="Arial" panose="020B0604020202020204" pitchFamily="34" charset="0"/>
              <a:buChar char="•"/>
              <a:tabLst>
                <a:tab pos="447675" algn="l"/>
                <a:tab pos="457200" algn="l"/>
              </a:tabLst>
            </a:pPr>
            <a:r>
              <a:rPr lang="nl-NL" altLang="en-US" sz="1800" dirty="0">
                <a:solidFill>
                  <a:schemeClr val="bg1">
                    <a:lumMod val="65000"/>
                  </a:schemeClr>
                </a:solidFill>
                <a:latin typeface="+mn-lt"/>
                <a:ea typeface="+mn-ea"/>
                <a:cs typeface="+mn-cs"/>
                <a:sym typeface="Georgia" panose="02040502050405020303" pitchFamily="18" charset="0"/>
              </a:rPr>
              <a:t>passief gebouw – geen klimaatinstallatie in magazijndeel</a:t>
            </a:r>
          </a:p>
          <a:p>
            <a:pPr marL="628650" indent="-342900">
              <a:lnSpc>
                <a:spcPct val="100000"/>
              </a:lnSpc>
              <a:spcAft>
                <a:spcPct val="0"/>
              </a:spcAft>
              <a:buClr>
                <a:srgbClr val="EFA724"/>
              </a:buClr>
              <a:buFont typeface="Arial" panose="020B0604020202020204" pitchFamily="34" charset="0"/>
              <a:buChar char="•"/>
              <a:tabLst>
                <a:tab pos="447675" algn="l"/>
                <a:tab pos="457200" algn="l"/>
              </a:tabLst>
            </a:pPr>
            <a:r>
              <a:rPr lang="nl-NL" altLang="en-US" sz="1800" dirty="0">
                <a:solidFill>
                  <a:schemeClr val="bg1">
                    <a:lumMod val="65000"/>
                  </a:schemeClr>
                </a:solidFill>
                <a:latin typeface="+mn-lt"/>
                <a:ea typeface="+mn-ea"/>
                <a:cs typeface="+mn-cs"/>
                <a:sym typeface="Georgia" panose="02040502050405020303" pitchFamily="18" charset="0"/>
              </a:rPr>
              <a:t>zuurstofarm – geen brandgevaar</a:t>
            </a:r>
          </a:p>
          <a:p>
            <a:pPr marL="628650" indent="-342900">
              <a:lnSpc>
                <a:spcPct val="100000"/>
              </a:lnSpc>
              <a:spcAft>
                <a:spcPct val="0"/>
              </a:spcAft>
              <a:buClr>
                <a:srgbClr val="EFA724"/>
              </a:buClr>
              <a:buFont typeface="Arial" panose="020B0604020202020204" pitchFamily="34" charset="0"/>
              <a:buChar char="•"/>
              <a:tabLst>
                <a:tab pos="447675" algn="l"/>
                <a:tab pos="457200" algn="l"/>
              </a:tabLst>
            </a:pPr>
            <a:r>
              <a:rPr lang="nl-NL" altLang="en-US" sz="1800" dirty="0">
                <a:solidFill>
                  <a:schemeClr val="bg1">
                    <a:lumMod val="65000"/>
                  </a:schemeClr>
                </a:solidFill>
                <a:latin typeface="+mn-lt"/>
                <a:ea typeface="+mn-ea"/>
                <a:cs typeface="+mn-cs"/>
                <a:sym typeface="Georgia" panose="02040502050405020303" pitchFamily="18" charset="0"/>
              </a:rPr>
              <a:t>geautomatiseerd robotsysteem voor opslag, inname en uitgifte </a:t>
            </a:r>
          </a:p>
          <a:p>
            <a:pPr marL="628650" indent="-342900">
              <a:lnSpc>
                <a:spcPct val="100000"/>
              </a:lnSpc>
              <a:spcAft>
                <a:spcPct val="0"/>
              </a:spcAft>
              <a:buClr>
                <a:srgbClr val="EFA724"/>
              </a:buClr>
              <a:buFont typeface="Arial" panose="020B0604020202020204" pitchFamily="34" charset="0"/>
              <a:buChar char="•"/>
              <a:tabLst>
                <a:tab pos="447675" algn="l"/>
                <a:tab pos="457200" algn="l"/>
              </a:tabLst>
            </a:pPr>
            <a:r>
              <a:rPr lang="nl-NL" altLang="en-US" sz="1800" dirty="0">
                <a:solidFill>
                  <a:schemeClr val="bg1">
                    <a:lumMod val="65000"/>
                  </a:schemeClr>
                </a:solidFill>
                <a:latin typeface="+mn-lt"/>
                <a:ea typeface="+mn-ea"/>
                <a:cs typeface="+mn-cs"/>
                <a:sym typeface="Georgia" panose="02040502050405020303" pitchFamily="18" charset="0"/>
              </a:rPr>
              <a:t>duurzaam gebouw –gebruik van 100 jaar</a:t>
            </a:r>
          </a:p>
          <a:p>
            <a:pPr marL="342900" indent="-342900">
              <a:lnSpc>
                <a:spcPct val="100000"/>
              </a:lnSpc>
              <a:spcAft>
                <a:spcPct val="0"/>
              </a:spcAft>
              <a:buClr>
                <a:srgbClr val="EFA724"/>
              </a:buClr>
              <a:buFont typeface="+mj-lt"/>
              <a:buAutoNum type="arabicParenR" startAt="5"/>
              <a:tabLst>
                <a:tab pos="457200" algn="l"/>
              </a:tabLst>
            </a:pPr>
            <a:r>
              <a:rPr lang="nl-NL" altLang="en-US" sz="1800" dirty="0">
                <a:solidFill>
                  <a:schemeClr val="tx1"/>
                </a:solidFill>
                <a:latin typeface="+mn-lt"/>
                <a:ea typeface="+mn-ea"/>
                <a:cs typeface="+mn-cs"/>
                <a:sym typeface="Georgia" panose="02040502050405020303" pitchFamily="18" charset="0"/>
              </a:rPr>
              <a:t>Optimaal gebruik van de nationale bibliotheekcollectie op basis van vraag</a:t>
            </a:r>
          </a:p>
          <a:p>
            <a:pPr marL="342900" indent="-342900">
              <a:buFont typeface="+mj-lt"/>
              <a:buAutoNum type="arabicPeriod" startAt="4"/>
            </a:pPr>
            <a:endParaRPr lang="nl-NL" sz="1800" b="0" i="0" u="none" strike="noStrike" baseline="0" dirty="0">
              <a:solidFill>
                <a:srgbClr val="000000"/>
              </a:solidFill>
              <a:latin typeface="Verdana" panose="020B0604030504040204" pitchFamily="34" charset="0"/>
            </a:endParaRPr>
          </a:p>
          <a:p>
            <a:pPr>
              <a:lnSpc>
                <a:spcPct val="100000"/>
              </a:lnSpc>
            </a:pPr>
            <a:endParaRPr lang="nl-NL" sz="1800" b="0" i="0" u="none" strike="noStrike" baseline="0" dirty="0">
              <a:solidFill>
                <a:srgbClr val="000000"/>
              </a:solidFill>
              <a:latin typeface="Verdana" panose="020B0604030504040204" pitchFamily="34" charset="0"/>
            </a:endParaRPr>
          </a:p>
          <a:p>
            <a:endParaRPr lang="nl-NL" sz="1400" dirty="0">
              <a:solidFill>
                <a:srgbClr val="FF0000"/>
              </a:solidFill>
            </a:endParaRPr>
          </a:p>
          <a:p>
            <a:pPr lvl="0"/>
            <a:endParaRPr lang="nl-NL" dirty="0"/>
          </a:p>
        </p:txBody>
      </p:sp>
      <p:sp>
        <p:nvSpPr>
          <p:cNvPr id="5" name="Titel 4"/>
          <p:cNvSpPr>
            <a:spLocks noGrp="1"/>
          </p:cNvSpPr>
          <p:nvPr>
            <p:ph type="title"/>
          </p:nvPr>
        </p:nvSpPr>
        <p:spPr>
          <a:xfrm>
            <a:off x="638112" y="1051200"/>
            <a:ext cx="10920475" cy="948047"/>
          </a:xfrm>
        </p:spPr>
        <p:txBody>
          <a:bodyPr>
            <a:normAutofit/>
          </a:bodyPr>
          <a:lstStyle/>
          <a:p>
            <a:r>
              <a:rPr lang="nl-NL" dirty="0"/>
              <a:t>Huisvestingsvisie KB: boekenmagazijn</a:t>
            </a:r>
          </a:p>
        </p:txBody>
      </p:sp>
      <p:pic>
        <p:nvPicPr>
          <p:cNvPr id="3" name="Afbeelding 8">
            <a:extLst>
              <a:ext uri="{FF2B5EF4-FFF2-40B4-BE49-F238E27FC236}">
                <a16:creationId xmlns:a16="http://schemas.microsoft.com/office/drawing/2014/main" id="{6F743EAF-C83A-1717-23E3-0DB10C0819A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17100" y="1744624"/>
            <a:ext cx="2374900" cy="16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6">
            <a:extLst>
              <a:ext uri="{FF2B5EF4-FFF2-40B4-BE49-F238E27FC236}">
                <a16:creationId xmlns:a16="http://schemas.microsoft.com/office/drawing/2014/main" id="{B3EC2BDB-CD7E-D95F-436D-F9FE829951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17100" y="3429000"/>
            <a:ext cx="2384425" cy="17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12">
            <a:extLst>
              <a:ext uri="{FF2B5EF4-FFF2-40B4-BE49-F238E27FC236}">
                <a16:creationId xmlns:a16="http://schemas.microsoft.com/office/drawing/2014/main" id="{7F9700A7-D5FF-92F5-9F68-4F932801482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826625" y="17462"/>
            <a:ext cx="2374900" cy="17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jdelijke aanduiding voor dianummer 3"/>
          <p:cNvSpPr>
            <a:spLocks noGrp="1"/>
          </p:cNvSpPr>
          <p:nvPr>
            <p:ph type="sldNum" sz="quarter" idx="16"/>
          </p:nvPr>
        </p:nvSpPr>
        <p:spPr/>
        <p:txBody>
          <a:bodyPr/>
          <a:lstStyle/>
          <a:p>
            <a:fld id="{10A0A6AF-03C5-477E-939A-E28F7E7F05EA}" type="slidenum">
              <a:rPr lang="nl-NL" smtClean="0"/>
              <a:pPr/>
              <a:t>6</a:t>
            </a:fld>
            <a:endParaRPr lang="nl-NL" dirty="0"/>
          </a:p>
        </p:txBody>
      </p:sp>
    </p:spTree>
    <p:extLst>
      <p:ext uri="{BB962C8B-B14F-4D97-AF65-F5344CB8AC3E}">
        <p14:creationId xmlns:p14="http://schemas.microsoft.com/office/powerpoint/2010/main" val="656310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a:extLst>
              <a:ext uri="{FF2B5EF4-FFF2-40B4-BE49-F238E27FC236}">
                <a16:creationId xmlns:a16="http://schemas.microsoft.com/office/drawing/2014/main" id="{79A4FACD-6538-FA16-B240-05F8DD73C011}"/>
              </a:ext>
            </a:extLst>
          </p:cNvPr>
          <p:cNvSpPr>
            <a:spLocks noGrp="1"/>
          </p:cNvSpPr>
          <p:nvPr>
            <p:ph type="sldNum" sz="quarter" idx="16"/>
          </p:nvPr>
        </p:nvSpPr>
        <p:spPr>
          <a:xfrm>
            <a:off x="6553199" y="6314205"/>
            <a:ext cx="5005389" cy="322075"/>
          </a:xfrm>
        </p:spPr>
        <p:txBody>
          <a:bodyPr/>
          <a:lstStyle/>
          <a:p>
            <a:pPr>
              <a:spcAft>
                <a:spcPts val="600"/>
              </a:spcAft>
            </a:pPr>
            <a:fld id="{10A0A6AF-03C5-477E-939A-E28F7E7F05EA}" type="slidenum">
              <a:rPr lang="nl-NL" smtClean="0"/>
              <a:pPr>
                <a:spcAft>
                  <a:spcPts val="600"/>
                </a:spcAft>
              </a:pPr>
              <a:t>7</a:t>
            </a:fld>
            <a:endParaRPr lang="nl-NL"/>
          </a:p>
        </p:txBody>
      </p:sp>
      <p:sp>
        <p:nvSpPr>
          <p:cNvPr id="16" name="Footer Placeholder 4">
            <a:extLst>
              <a:ext uri="{FF2B5EF4-FFF2-40B4-BE49-F238E27FC236}">
                <a16:creationId xmlns:a16="http://schemas.microsoft.com/office/drawing/2014/main" id="{8A629842-70FF-960E-6624-348966FC708B}"/>
              </a:ext>
            </a:extLst>
          </p:cNvPr>
          <p:cNvSpPr>
            <a:spLocks noGrp="1"/>
          </p:cNvSpPr>
          <p:nvPr>
            <p:ph type="ftr" sz="quarter" idx="3"/>
          </p:nvPr>
        </p:nvSpPr>
        <p:spPr>
          <a:xfrm>
            <a:off x="635000" y="6221413"/>
            <a:ext cx="5003800" cy="322075"/>
          </a:xfrm>
        </p:spPr>
        <p:txBody>
          <a:bodyPr/>
          <a:lstStyle/>
          <a:p>
            <a:endParaRPr lang="nl-NL"/>
          </a:p>
        </p:txBody>
      </p:sp>
      <p:pic>
        <p:nvPicPr>
          <p:cNvPr id="7" name="Tijdelijke aanduiding voor afbeelding 6" descr="Afbeelding met buiten, lucht, gebouw, toren&#10;&#10;Automatisch gegenereerde beschrijving">
            <a:extLst>
              <a:ext uri="{FF2B5EF4-FFF2-40B4-BE49-F238E27FC236}">
                <a16:creationId xmlns:a16="http://schemas.microsoft.com/office/drawing/2014/main" id="{7DD42840-974B-DB0B-AA12-04B374CA1005}"/>
              </a:ext>
            </a:extLst>
          </p:cNvPr>
          <p:cNvPicPr>
            <a:picLocks noGrp="1" noChangeAspect="1"/>
          </p:cNvPicPr>
          <p:nvPr>
            <p:ph type="pic" sz="quarter" idx="22"/>
          </p:nvPr>
        </p:nvPicPr>
        <p:blipFill rotWithShape="1">
          <a:blip r:embed="rId3" cstate="print">
            <a:extLst>
              <a:ext uri="{28A0092B-C50C-407E-A947-70E740481C1C}">
                <a14:useLocalDpi xmlns:a14="http://schemas.microsoft.com/office/drawing/2010/main" val="0"/>
              </a:ext>
            </a:extLst>
          </a:blip>
          <a:srcRect t="8014" r="-2" b="8012"/>
          <a:stretch/>
        </p:blipFill>
        <p:spPr>
          <a:xfrm>
            <a:off x="-3175" y="10"/>
            <a:ext cx="6104785" cy="685799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noFill/>
        </p:spPr>
      </p:pic>
      <p:sp>
        <p:nvSpPr>
          <p:cNvPr id="17" name="Titel 3">
            <a:extLst>
              <a:ext uri="{FF2B5EF4-FFF2-40B4-BE49-F238E27FC236}">
                <a16:creationId xmlns:a16="http://schemas.microsoft.com/office/drawing/2014/main" id="{4BCF6916-ADA5-930B-55EC-F73A30426C0E}"/>
              </a:ext>
            </a:extLst>
          </p:cNvPr>
          <p:cNvSpPr txBox="1">
            <a:spLocks/>
          </p:cNvSpPr>
          <p:nvPr/>
        </p:nvSpPr>
        <p:spPr>
          <a:xfrm>
            <a:off x="6092825" y="3123519"/>
            <a:ext cx="6099175" cy="1448545"/>
          </a:xfrm>
          <a:prstGeom prst="rect">
            <a:avLst/>
          </a:prstGeom>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pPr algn="ctr"/>
            <a:r>
              <a:rPr lang="nl-NL" sz="3200" dirty="0"/>
              <a:t>Project op hoofdlijnen</a:t>
            </a:r>
          </a:p>
        </p:txBody>
      </p:sp>
    </p:spTree>
    <p:extLst>
      <p:ext uri="{BB962C8B-B14F-4D97-AF65-F5344CB8AC3E}">
        <p14:creationId xmlns:p14="http://schemas.microsoft.com/office/powerpoint/2010/main" val="655471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Afbeelding 9" descr="Afbeelding met Plan, diagram, kaart, tekst&#10;&#10;Automatisch gegenereerde beschrijving">
            <a:extLst>
              <a:ext uri="{FF2B5EF4-FFF2-40B4-BE49-F238E27FC236}">
                <a16:creationId xmlns:a16="http://schemas.microsoft.com/office/drawing/2014/main" id="{5BC47502-C0DF-F604-D54A-0C8FAFC086A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0" y="0"/>
            <a:ext cx="13342366" cy="6858000"/>
          </a:xfrm>
          <a:prstGeom prst="rect">
            <a:avLst/>
          </a:prstGeom>
        </p:spPr>
      </p:pic>
      <p:sp>
        <p:nvSpPr>
          <p:cNvPr id="2" name="Tijdelijke aanduiding voor tekst 1"/>
          <p:cNvSpPr>
            <a:spLocks noGrp="1"/>
          </p:cNvSpPr>
          <p:nvPr>
            <p:ph type="body" sz="half" idx="2"/>
          </p:nvPr>
        </p:nvSpPr>
        <p:spPr>
          <a:xfrm>
            <a:off x="9915177" y="1938645"/>
            <a:ext cx="1098510" cy="258146"/>
          </a:xfrm>
          <a:solidFill>
            <a:schemeClr val="bg1"/>
          </a:solidFill>
        </p:spPr>
        <p:txBody>
          <a:bodyPr>
            <a:normAutofit/>
          </a:bodyPr>
          <a:lstStyle/>
          <a:p>
            <a:r>
              <a:rPr lang="nl-NL" sz="1600" dirty="0"/>
              <a:t>Den Haag</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5" name="Titel 4"/>
          <p:cNvSpPr>
            <a:spLocks noGrp="1"/>
          </p:cNvSpPr>
          <p:nvPr>
            <p:ph type="title"/>
          </p:nvPr>
        </p:nvSpPr>
        <p:spPr>
          <a:xfrm>
            <a:off x="638113" y="1051200"/>
            <a:ext cx="12431116" cy="509971"/>
          </a:xfrm>
          <a:solidFill>
            <a:srgbClr val="FFFFFF">
              <a:alpha val="70980"/>
            </a:srgbClr>
          </a:solidFill>
        </p:spPr>
        <p:txBody>
          <a:bodyPr>
            <a:normAutofit/>
          </a:bodyPr>
          <a:lstStyle/>
          <a:p>
            <a:r>
              <a:rPr lang="nl-NL" dirty="0"/>
              <a:t>Locatie</a:t>
            </a:r>
          </a:p>
        </p:txBody>
      </p:sp>
      <p:sp>
        <p:nvSpPr>
          <p:cNvPr id="7" name="Tijdelijke aanduiding voor tekst 1">
            <a:extLst>
              <a:ext uri="{FF2B5EF4-FFF2-40B4-BE49-F238E27FC236}">
                <a16:creationId xmlns:a16="http://schemas.microsoft.com/office/drawing/2014/main" id="{ED4D8990-A176-6249-8AC6-C25CDBA06251}"/>
              </a:ext>
            </a:extLst>
          </p:cNvPr>
          <p:cNvSpPr txBox="1">
            <a:spLocks/>
          </p:cNvSpPr>
          <p:nvPr/>
        </p:nvSpPr>
        <p:spPr>
          <a:xfrm>
            <a:off x="10915069" y="3983971"/>
            <a:ext cx="503779" cy="258146"/>
          </a:xfrm>
          <a:prstGeom prst="rect">
            <a:avLst/>
          </a:prstGeom>
          <a:no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t>Delft</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1" name="Titel 4">
            <a:extLst>
              <a:ext uri="{FF2B5EF4-FFF2-40B4-BE49-F238E27FC236}">
                <a16:creationId xmlns:a16="http://schemas.microsoft.com/office/drawing/2014/main" id="{FCABE2CF-A9F3-A4CF-8E69-320DA2B66887}"/>
              </a:ext>
            </a:extLst>
          </p:cNvPr>
          <p:cNvSpPr txBox="1">
            <a:spLocks/>
          </p:cNvSpPr>
          <p:nvPr/>
        </p:nvSpPr>
        <p:spPr>
          <a:xfrm>
            <a:off x="-1" y="1051200"/>
            <a:ext cx="638113" cy="509971"/>
          </a:xfrm>
          <a:prstGeom prst="rect">
            <a:avLst/>
          </a:prstGeom>
          <a:solidFill>
            <a:srgbClr val="FFFFFF">
              <a:alpha val="70980"/>
            </a:srgbClr>
          </a:solidFill>
        </p:spPr>
        <p:txBody>
          <a:bodyPr vert="horz" lIns="0" tIns="0" rIns="0" bIns="0" rtlCol="0" anchor="t" anchorCtr="0">
            <a:normAutofit/>
          </a:bodyPr>
          <a:lstStyle>
            <a:lvl1pPr algn="l" defTabSz="914400" rtl="0" eaLnBrk="1" latinLnBrk="0" hangingPunct="1">
              <a:lnSpc>
                <a:spcPct val="90000"/>
              </a:lnSpc>
              <a:spcBef>
                <a:spcPct val="0"/>
              </a:spcBef>
              <a:buNone/>
              <a:defRPr sz="3600" b="0" kern="1200" baseline="0">
                <a:solidFill>
                  <a:srgbClr val="EFA724"/>
                </a:solidFill>
                <a:latin typeface="+mj-lt"/>
                <a:ea typeface="+mj-ea"/>
                <a:cs typeface="+mj-cs"/>
              </a:defRPr>
            </a:lvl1pPr>
          </a:lstStyle>
          <a:p>
            <a:endParaRPr lang="nl-NL" dirty="0"/>
          </a:p>
        </p:txBody>
      </p:sp>
      <p:sp>
        <p:nvSpPr>
          <p:cNvPr id="12" name="Tijdelijke aanduiding voor tekst 1">
            <a:extLst>
              <a:ext uri="{FF2B5EF4-FFF2-40B4-BE49-F238E27FC236}">
                <a16:creationId xmlns:a16="http://schemas.microsoft.com/office/drawing/2014/main" id="{98AA53FD-B4CB-F29B-E7DE-8A939FAD0C71}"/>
              </a:ext>
            </a:extLst>
          </p:cNvPr>
          <p:cNvSpPr txBox="1">
            <a:spLocks/>
          </p:cNvSpPr>
          <p:nvPr/>
        </p:nvSpPr>
        <p:spPr>
          <a:xfrm>
            <a:off x="10915069" y="6534657"/>
            <a:ext cx="1098510" cy="258146"/>
          </a:xfrm>
          <a:prstGeom prst="rect">
            <a:avLst/>
          </a:prstGeom>
          <a:solidFill>
            <a:schemeClr val="bg1"/>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t>Rotterdam</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3" name="Tijdelijke aanduiding voor tekst 1">
            <a:extLst>
              <a:ext uri="{FF2B5EF4-FFF2-40B4-BE49-F238E27FC236}">
                <a16:creationId xmlns:a16="http://schemas.microsoft.com/office/drawing/2014/main" id="{09DA843E-8FBC-8600-8EE1-818348E64762}"/>
              </a:ext>
            </a:extLst>
          </p:cNvPr>
          <p:cNvSpPr txBox="1">
            <a:spLocks/>
          </p:cNvSpPr>
          <p:nvPr/>
        </p:nvSpPr>
        <p:spPr>
          <a:xfrm>
            <a:off x="8748956" y="3723717"/>
            <a:ext cx="351379" cy="258146"/>
          </a:xfrm>
          <a:prstGeom prst="rect">
            <a:avLst/>
          </a:prstGeom>
          <a:solidFill>
            <a:schemeClr val="bg1"/>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t>A4</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4" name="Tijdelijke aanduiding voor tekst 1">
            <a:extLst>
              <a:ext uri="{FF2B5EF4-FFF2-40B4-BE49-F238E27FC236}">
                <a16:creationId xmlns:a16="http://schemas.microsoft.com/office/drawing/2014/main" id="{3FC16B15-89D4-4236-C069-D4293802DF7E}"/>
              </a:ext>
            </a:extLst>
          </p:cNvPr>
          <p:cNvSpPr txBox="1">
            <a:spLocks/>
          </p:cNvSpPr>
          <p:nvPr/>
        </p:nvSpPr>
        <p:spPr>
          <a:xfrm>
            <a:off x="11464394" y="5916790"/>
            <a:ext cx="467411" cy="258146"/>
          </a:xfrm>
          <a:prstGeom prst="rect">
            <a:avLst/>
          </a:prstGeom>
          <a:solidFill>
            <a:schemeClr val="bg1"/>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t>A13</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5" name="Ster: 5 punten 14">
            <a:extLst>
              <a:ext uri="{FF2B5EF4-FFF2-40B4-BE49-F238E27FC236}">
                <a16:creationId xmlns:a16="http://schemas.microsoft.com/office/drawing/2014/main" id="{AD3B4D47-28CB-2C3E-689E-B2BD4084FF03}"/>
              </a:ext>
            </a:extLst>
          </p:cNvPr>
          <p:cNvSpPr/>
          <p:nvPr/>
        </p:nvSpPr>
        <p:spPr>
          <a:xfrm>
            <a:off x="4484915" y="4292698"/>
            <a:ext cx="413658" cy="413658"/>
          </a:xfrm>
          <a:prstGeom prst="star5">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Ster: 5 punten 15">
            <a:extLst>
              <a:ext uri="{FF2B5EF4-FFF2-40B4-BE49-F238E27FC236}">
                <a16:creationId xmlns:a16="http://schemas.microsoft.com/office/drawing/2014/main" id="{42017C4B-3EBC-2557-8ABA-F2CC77A3322B}"/>
              </a:ext>
            </a:extLst>
          </p:cNvPr>
          <p:cNvSpPr/>
          <p:nvPr/>
        </p:nvSpPr>
        <p:spPr>
          <a:xfrm>
            <a:off x="9504541" y="5203370"/>
            <a:ext cx="205515" cy="205515"/>
          </a:xfrm>
          <a:prstGeom prst="star5">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
            <a:extLst>
              <a:ext uri="{FF2B5EF4-FFF2-40B4-BE49-F238E27FC236}">
                <a16:creationId xmlns:a16="http://schemas.microsoft.com/office/drawing/2014/main" id="{96BE18A1-EFAE-2BFB-940F-F23279231AFB}"/>
              </a:ext>
            </a:extLst>
          </p:cNvPr>
          <p:cNvSpPr txBox="1">
            <a:spLocks/>
          </p:cNvSpPr>
          <p:nvPr/>
        </p:nvSpPr>
        <p:spPr>
          <a:xfrm>
            <a:off x="9025385" y="4925249"/>
            <a:ext cx="1098510" cy="258146"/>
          </a:xfrm>
          <a:prstGeom prst="rect">
            <a:avLst/>
          </a:prstGeom>
          <a:no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400" dirty="0"/>
              <a:t>Den Hoorn</a:t>
            </a:r>
            <a:endParaRPr lang="nl-NL" sz="12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Tree>
    <p:extLst>
      <p:ext uri="{BB962C8B-B14F-4D97-AF65-F5344CB8AC3E}">
        <p14:creationId xmlns:p14="http://schemas.microsoft.com/office/powerpoint/2010/main" val="65733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Afbeelding 16" descr="Afbeelding met kaart, Stedenbouwkunde, Luchtfotografie, Vogelperspectief&#10;&#10;Automatisch gegenereerde beschrijving">
            <a:extLst>
              <a:ext uri="{FF2B5EF4-FFF2-40B4-BE49-F238E27FC236}">
                <a16:creationId xmlns:a16="http://schemas.microsoft.com/office/drawing/2014/main" id="{0AA2A62C-4426-C25A-D01E-19A746745B33}"/>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30678" r="24933"/>
          <a:stretch>
            <a:fillRect/>
          </a:stretch>
        </p:blipFill>
        <p:spPr>
          <a:xfrm>
            <a:off x="6787370" y="0"/>
            <a:ext cx="5378885" cy="6858000"/>
          </a:xfrm>
          <a:prstGeom prst="rect">
            <a:avLst/>
          </a:prstGeom>
        </p:spPr>
      </p:pic>
      <p:sp>
        <p:nvSpPr>
          <p:cNvPr id="4" name="Ster: 5 punten 3">
            <a:extLst>
              <a:ext uri="{FF2B5EF4-FFF2-40B4-BE49-F238E27FC236}">
                <a16:creationId xmlns:a16="http://schemas.microsoft.com/office/drawing/2014/main" id="{C74FA6ED-9669-03E6-B770-B3E8D8D3E736}"/>
              </a:ext>
            </a:extLst>
          </p:cNvPr>
          <p:cNvSpPr/>
          <p:nvPr/>
        </p:nvSpPr>
        <p:spPr>
          <a:xfrm>
            <a:off x="9505647" y="3766029"/>
            <a:ext cx="413658" cy="413658"/>
          </a:xfrm>
          <a:prstGeom prst="star5">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tel 4">
            <a:extLst>
              <a:ext uri="{FF2B5EF4-FFF2-40B4-BE49-F238E27FC236}">
                <a16:creationId xmlns:a16="http://schemas.microsoft.com/office/drawing/2014/main" id="{F219CD4A-1418-06F7-C08A-A9CEA6CE9212}"/>
              </a:ext>
            </a:extLst>
          </p:cNvPr>
          <p:cNvSpPr>
            <a:spLocks noGrp="1"/>
          </p:cNvSpPr>
          <p:nvPr>
            <p:ph type="title"/>
          </p:nvPr>
        </p:nvSpPr>
        <p:spPr>
          <a:xfrm>
            <a:off x="638113" y="1051200"/>
            <a:ext cx="11553887" cy="509971"/>
          </a:xfrm>
          <a:noFill/>
        </p:spPr>
        <p:txBody>
          <a:bodyPr>
            <a:normAutofit/>
          </a:bodyPr>
          <a:lstStyle/>
          <a:p>
            <a:r>
              <a:rPr lang="nl-NL" dirty="0"/>
              <a:t>Locatie</a:t>
            </a:r>
          </a:p>
        </p:txBody>
      </p:sp>
      <p:sp>
        <p:nvSpPr>
          <p:cNvPr id="10" name="Tijdelijke aanduiding voor tekst 1">
            <a:extLst>
              <a:ext uri="{FF2B5EF4-FFF2-40B4-BE49-F238E27FC236}">
                <a16:creationId xmlns:a16="http://schemas.microsoft.com/office/drawing/2014/main" id="{F7EB1A53-E6DD-C4C8-9DBE-9CC81FEB5492}"/>
              </a:ext>
            </a:extLst>
          </p:cNvPr>
          <p:cNvSpPr txBox="1">
            <a:spLocks/>
          </p:cNvSpPr>
          <p:nvPr/>
        </p:nvSpPr>
        <p:spPr>
          <a:xfrm>
            <a:off x="6889170" y="3170545"/>
            <a:ext cx="752823" cy="258455"/>
          </a:xfrm>
          <a:prstGeom prst="rect">
            <a:avLst/>
          </a:prstGeom>
          <a:solidFill>
            <a:schemeClr val="bg1"/>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t>PostNL</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1" name="Tijdelijke aanduiding voor tekst 1">
            <a:extLst>
              <a:ext uri="{FF2B5EF4-FFF2-40B4-BE49-F238E27FC236}">
                <a16:creationId xmlns:a16="http://schemas.microsoft.com/office/drawing/2014/main" id="{5DCBEF2C-B164-8C09-5C17-053F6E43CD54}"/>
              </a:ext>
            </a:extLst>
          </p:cNvPr>
          <p:cNvSpPr txBox="1">
            <a:spLocks/>
          </p:cNvSpPr>
          <p:nvPr/>
        </p:nvSpPr>
        <p:spPr>
          <a:xfrm>
            <a:off x="8734193" y="2166641"/>
            <a:ext cx="591351" cy="254849"/>
          </a:xfrm>
          <a:prstGeom prst="rect">
            <a:avLst/>
          </a:prstGeom>
          <a:solidFill>
            <a:schemeClr val="bg1"/>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t>Delta</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2" name="Tijdelijke aanduiding voor tekst 1">
            <a:extLst>
              <a:ext uri="{FF2B5EF4-FFF2-40B4-BE49-F238E27FC236}">
                <a16:creationId xmlns:a16="http://schemas.microsoft.com/office/drawing/2014/main" id="{07D2AFD8-D627-806D-2536-E9EE18B18028}"/>
              </a:ext>
            </a:extLst>
          </p:cNvPr>
          <p:cNvSpPr txBox="1">
            <a:spLocks/>
          </p:cNvSpPr>
          <p:nvPr/>
        </p:nvSpPr>
        <p:spPr>
          <a:xfrm>
            <a:off x="7641993" y="4882512"/>
            <a:ext cx="1155700" cy="254849"/>
          </a:xfrm>
          <a:prstGeom prst="rect">
            <a:avLst/>
          </a:prstGeom>
          <a:solidFill>
            <a:schemeClr val="bg1"/>
          </a:solidFill>
        </p:spPr>
        <p:txBody>
          <a:bodyPr vert="horz" lIns="0" tIns="0" rIns="0" bIns="0" rtlCol="0" anchor="t" anchorCtr="0">
            <a:normAutofit fontScale="92500"/>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err="1"/>
              <a:t>Monterieurs</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8" name="Tijdelijke aanduiding voor tekst 1">
            <a:extLst>
              <a:ext uri="{FF2B5EF4-FFF2-40B4-BE49-F238E27FC236}">
                <a16:creationId xmlns:a16="http://schemas.microsoft.com/office/drawing/2014/main" id="{F0D388ED-DCF0-8E33-A931-A26031205AEA}"/>
              </a:ext>
            </a:extLst>
          </p:cNvPr>
          <p:cNvSpPr txBox="1">
            <a:spLocks/>
          </p:cNvSpPr>
          <p:nvPr/>
        </p:nvSpPr>
        <p:spPr>
          <a:xfrm rot="3827354">
            <a:off x="9574207" y="1989023"/>
            <a:ext cx="752823" cy="258455"/>
          </a:xfrm>
          <a:prstGeom prst="rect">
            <a:avLst/>
          </a:prstGeom>
          <a:solidFill>
            <a:schemeClr val="bg1">
              <a:lumMod val="65000"/>
            </a:schemeClr>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err="1"/>
              <a:t>Gantel</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19" name="Rechthoek 18">
            <a:extLst>
              <a:ext uri="{FF2B5EF4-FFF2-40B4-BE49-F238E27FC236}">
                <a16:creationId xmlns:a16="http://schemas.microsoft.com/office/drawing/2014/main" id="{27293A31-3074-85C8-C6DA-270FB69F99EC}"/>
              </a:ext>
            </a:extLst>
          </p:cNvPr>
          <p:cNvSpPr/>
          <p:nvPr/>
        </p:nvSpPr>
        <p:spPr>
          <a:xfrm rot="19899261">
            <a:off x="8786464" y="3229363"/>
            <a:ext cx="1852024" cy="1486991"/>
          </a:xfrm>
          <a:prstGeom prst="rect">
            <a:avLst/>
          </a:prstGeom>
          <a:noFill/>
          <a:ln w="28575">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noFill/>
            </a:endParaRPr>
          </a:p>
        </p:txBody>
      </p:sp>
      <p:sp>
        <p:nvSpPr>
          <p:cNvPr id="20" name="Tijdelijke aanduiding voor tekst 1">
            <a:extLst>
              <a:ext uri="{FF2B5EF4-FFF2-40B4-BE49-F238E27FC236}">
                <a16:creationId xmlns:a16="http://schemas.microsoft.com/office/drawing/2014/main" id="{021857E5-0C3D-282E-6AE6-EE626C650A45}"/>
              </a:ext>
            </a:extLst>
          </p:cNvPr>
          <p:cNvSpPr txBox="1">
            <a:spLocks/>
          </p:cNvSpPr>
          <p:nvPr/>
        </p:nvSpPr>
        <p:spPr>
          <a:xfrm rot="20045859">
            <a:off x="9147845" y="5062762"/>
            <a:ext cx="752823" cy="258455"/>
          </a:xfrm>
          <a:prstGeom prst="rect">
            <a:avLst/>
          </a:prstGeom>
          <a:solidFill>
            <a:schemeClr val="bg1">
              <a:lumMod val="65000"/>
            </a:schemeClr>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err="1"/>
              <a:t>Gantel</a:t>
            </a:r>
            <a:endParaRPr lang="nl-NL" sz="1400" dirty="0"/>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22" name="Tijdelijke aanduiding voor tekst 1">
            <a:extLst>
              <a:ext uri="{FF2B5EF4-FFF2-40B4-BE49-F238E27FC236}">
                <a16:creationId xmlns:a16="http://schemas.microsoft.com/office/drawing/2014/main" id="{4C47A59D-F25E-0901-2E61-AD8E655138FF}"/>
              </a:ext>
            </a:extLst>
          </p:cNvPr>
          <p:cNvSpPr txBox="1">
            <a:spLocks/>
          </p:cNvSpPr>
          <p:nvPr/>
        </p:nvSpPr>
        <p:spPr>
          <a:xfrm>
            <a:off x="10232810" y="1942529"/>
            <a:ext cx="1560573" cy="254849"/>
          </a:xfrm>
          <a:prstGeom prst="rect">
            <a:avLst/>
          </a:prstGeom>
          <a:solidFill>
            <a:schemeClr val="accent6">
              <a:lumMod val="60000"/>
              <a:lumOff val="40000"/>
            </a:schemeClr>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solidFill>
                  <a:schemeClr val="bg1"/>
                </a:solidFill>
              </a:rPr>
              <a:t>woonwijk Delft</a:t>
            </a:r>
            <a:endParaRPr lang="nl-NL" sz="1400" dirty="0">
              <a:solidFill>
                <a:schemeClr val="bg1"/>
              </a:solidFill>
            </a:endParaRPr>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26" name="Tijdelijke aanduiding voor tekst 1">
            <a:extLst>
              <a:ext uri="{FF2B5EF4-FFF2-40B4-BE49-F238E27FC236}">
                <a16:creationId xmlns:a16="http://schemas.microsoft.com/office/drawing/2014/main" id="{C4FD5FF4-715A-59A2-C29C-A72CFFC1CDDB}"/>
              </a:ext>
            </a:extLst>
          </p:cNvPr>
          <p:cNvSpPr txBox="1">
            <a:spLocks/>
          </p:cNvSpPr>
          <p:nvPr/>
        </p:nvSpPr>
        <p:spPr>
          <a:xfrm>
            <a:off x="10100176" y="5752457"/>
            <a:ext cx="1560573" cy="254849"/>
          </a:xfrm>
          <a:prstGeom prst="rect">
            <a:avLst/>
          </a:prstGeom>
          <a:solidFill>
            <a:schemeClr val="accent6">
              <a:lumMod val="60000"/>
              <a:lumOff val="40000"/>
            </a:schemeClr>
          </a:solidFill>
        </p:spPr>
        <p:txBody>
          <a:bodyPr vert="horz" lIns="0" tIns="0" rIns="0" bIns="0" rtlCol="0" anchor="t" anchorCtr="0">
            <a:normAutofit/>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r>
              <a:rPr lang="nl-NL" sz="1600" dirty="0">
                <a:solidFill>
                  <a:schemeClr val="bg1"/>
                </a:solidFill>
              </a:rPr>
              <a:t>woonwijk Delft</a:t>
            </a:r>
            <a:endParaRPr lang="nl-NL" sz="1400" dirty="0">
              <a:solidFill>
                <a:schemeClr val="bg1"/>
              </a:solidFill>
            </a:endParaRPr>
          </a:p>
          <a:p>
            <a:pPr marL="800100" lvl="1" indent="-342900">
              <a:buFont typeface="Arial" panose="020B0604020202020204" pitchFamily="34" charset="0"/>
              <a:buChar char="•"/>
            </a:pPr>
            <a:endParaRPr lang="nl-NL" sz="1600" dirty="0"/>
          </a:p>
          <a:p>
            <a:pPr marL="342900" indent="-342900">
              <a:buFont typeface="Arial" panose="020B0604020202020204" pitchFamily="34" charset="0"/>
              <a:buChar char="•"/>
            </a:pPr>
            <a:endParaRPr lang="nl-NL" dirty="0"/>
          </a:p>
          <a:p>
            <a:endParaRPr lang="nl-NL" dirty="0"/>
          </a:p>
        </p:txBody>
      </p:sp>
      <p:sp>
        <p:nvSpPr>
          <p:cNvPr id="5" name="Tijdelijke aanduiding voor tekst 1">
            <a:extLst>
              <a:ext uri="{FF2B5EF4-FFF2-40B4-BE49-F238E27FC236}">
                <a16:creationId xmlns:a16="http://schemas.microsoft.com/office/drawing/2014/main" id="{9E5BE1A4-22D6-8357-AACD-4B0163817287}"/>
              </a:ext>
            </a:extLst>
          </p:cNvPr>
          <p:cNvSpPr txBox="1">
            <a:spLocks/>
          </p:cNvSpPr>
          <p:nvPr/>
        </p:nvSpPr>
        <p:spPr>
          <a:xfrm>
            <a:off x="633412" y="1828799"/>
            <a:ext cx="6101315" cy="6032811"/>
          </a:xfrm>
          <a:prstGeom prst="rect">
            <a:avLst/>
          </a:prstGeom>
        </p:spPr>
        <p:txBody>
          <a:bodyPr vert="horz" lIns="0" tIns="0" rIns="0" bIns="0" rtlCol="0" anchor="t" anchorCtr="0">
            <a:normAutofit fontScale="55000" lnSpcReduction="20000"/>
          </a:bodyPr>
          <a:lstStyle>
            <a:lvl1pPr marL="0" indent="0" algn="l" defTabSz="914400" rtl="0" eaLnBrk="1" latinLnBrk="0" hangingPunct="1">
              <a:lnSpc>
                <a:spcPct val="90000"/>
              </a:lnSpc>
              <a:spcBef>
                <a:spcPts val="1200"/>
              </a:spcBef>
              <a:buClr>
                <a:srgbClr val="EFA724"/>
              </a:buClr>
              <a:buSzPct val="80000"/>
              <a:buFont typeface="Verdana" panose="020B0604030504040204" pitchFamily="34" charset="0"/>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1000"/>
              </a:spcBef>
              <a:buClr>
                <a:srgbClr val="EFA724"/>
              </a:buClr>
              <a:buFont typeface="Verdana" panose="020B060403050404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800"/>
              </a:spcBef>
              <a:buClr>
                <a:srgbClr val="EFA724"/>
              </a:buClr>
              <a:buFont typeface="Wingdings" panose="05000000000000000000" pitchFamily="2" charset="2"/>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600"/>
              </a:spcBef>
              <a:buClr>
                <a:srgbClr val="EFA724"/>
              </a:buClr>
              <a:buFont typeface="Verdana" panose="020B0604030504040204" pitchFamily="34" charset="0"/>
              <a:buNone/>
              <a:defRPr sz="1000" kern="1200">
                <a:solidFill>
                  <a:srgbClr val="EFA724"/>
                </a:solidFill>
                <a:latin typeface="+mn-lt"/>
                <a:ea typeface="+mn-ea"/>
                <a:cs typeface="+mn-cs"/>
              </a:defRPr>
            </a:lvl5pPr>
            <a:lvl6pPr marL="2286000" indent="0" algn="l" defTabSz="914400" rtl="0" eaLnBrk="1" latinLnBrk="0" hangingPunct="1">
              <a:lnSpc>
                <a:spcPct val="90000"/>
              </a:lnSpc>
              <a:spcBef>
                <a:spcPts val="600"/>
              </a:spcBef>
              <a:buClr>
                <a:srgbClr val="EFA724"/>
              </a:buClr>
              <a:buFont typeface="Arial" panose="020B0604020202020204" pitchFamily="34" charset="0"/>
              <a:buNone/>
              <a:defRPr sz="1000" kern="1200">
                <a:solidFill>
                  <a:schemeClr val="tx1">
                    <a:lumMod val="50000"/>
                    <a:lumOff val="50000"/>
                  </a:schemeClr>
                </a:solidFill>
                <a:latin typeface="+mn-lt"/>
                <a:ea typeface="+mn-ea"/>
                <a:cs typeface="+mn-cs"/>
              </a:defRPr>
            </a:lvl6pPr>
            <a:lvl7pPr marL="27432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b="1" i="0" kern="1200">
                <a:solidFill>
                  <a:srgbClr val="EFA724"/>
                </a:solidFill>
                <a:latin typeface="+mn-lt"/>
                <a:ea typeface="+mn-ea"/>
                <a:cs typeface="+mn-cs"/>
              </a:defRPr>
            </a:lvl7pPr>
            <a:lvl8pPr marL="3200400" indent="0" algn="l" defTabSz="914400" rtl="0" eaLnBrk="1" latinLnBrk="0" hangingPunct="1">
              <a:lnSpc>
                <a:spcPct val="90000"/>
              </a:lnSpc>
              <a:spcBef>
                <a:spcPts val="600"/>
              </a:spcBef>
              <a:buClr>
                <a:srgbClr val="EFA724"/>
              </a:buClr>
              <a:buSzPct val="25000"/>
              <a:buFont typeface="Verdana" panose="020B0604030504040204" pitchFamily="34" charset="0"/>
              <a:buNone/>
              <a:defRPr sz="1000" i="0" kern="1200">
                <a:solidFill>
                  <a:schemeClr val="tx1">
                    <a:lumMod val="65000"/>
                    <a:lumOff val="35000"/>
                  </a:schemeClr>
                </a:solidFill>
                <a:latin typeface="+mn-lt"/>
                <a:ea typeface="+mn-ea"/>
                <a:cs typeface="+mn-cs"/>
              </a:defRPr>
            </a:lvl8pPr>
            <a:lvl9pPr marL="3657600" indent="0" algn="l" defTabSz="914400" rtl="0" eaLnBrk="1" latinLnBrk="0" hangingPunct="1">
              <a:lnSpc>
                <a:spcPct val="90000"/>
              </a:lnSpc>
              <a:spcBef>
                <a:spcPts val="600"/>
              </a:spcBef>
              <a:buClr>
                <a:srgbClr val="EFA724"/>
              </a:buClr>
              <a:buFont typeface="Verdana" panose="020B0604030504040204" pitchFamily="34" charset="0"/>
              <a:buNone/>
              <a:defRPr sz="1000" i="0" kern="1200">
                <a:solidFill>
                  <a:schemeClr val="tx1">
                    <a:lumMod val="65000"/>
                    <a:lumOff val="35000"/>
                  </a:schemeClr>
                </a:solidFill>
                <a:latin typeface="+mn-lt"/>
                <a:ea typeface="+mn-ea"/>
                <a:cs typeface="+mn-cs"/>
              </a:defRPr>
            </a:lvl9pPr>
          </a:lstStyle>
          <a:p>
            <a:pPr marL="342900" indent="-342900">
              <a:lnSpc>
                <a:spcPct val="120000"/>
              </a:lnSpc>
              <a:spcBef>
                <a:spcPts val="600"/>
              </a:spcBef>
              <a:spcAft>
                <a:spcPts val="600"/>
              </a:spcAft>
              <a:buFont typeface="Arial" panose="020B0604020202020204" pitchFamily="34" charset="0"/>
              <a:buChar char="•"/>
            </a:pPr>
            <a:r>
              <a:rPr lang="nl-NL" sz="3600" dirty="0"/>
              <a:t>Perceel is omringd door twee buurkavels en een woonwijk in gemeente Delft;</a:t>
            </a:r>
          </a:p>
          <a:p>
            <a:pPr>
              <a:lnSpc>
                <a:spcPct val="120000"/>
              </a:lnSpc>
              <a:spcBef>
                <a:spcPts val="600"/>
              </a:spcBef>
              <a:spcAft>
                <a:spcPts val="600"/>
              </a:spcAft>
            </a:pPr>
            <a:r>
              <a:rPr lang="nl-NL" sz="3600" b="1" dirty="0"/>
              <a:t>Project op hoofdlijnen: </a:t>
            </a:r>
          </a:p>
          <a:p>
            <a:pPr>
              <a:lnSpc>
                <a:spcPct val="120000"/>
              </a:lnSpc>
              <a:spcBef>
                <a:spcPts val="600"/>
              </a:spcBef>
              <a:spcAft>
                <a:spcPts val="600"/>
              </a:spcAft>
            </a:pPr>
            <a:r>
              <a:rPr lang="nl-NL" sz="3600" dirty="0"/>
              <a:t>De nieuwbouw van het Boekenmagazijn van de Koninklijke Bibliotheek staat volledig in het teken van de langdurige opslag van de collectie en zal geen publieksvoorzieningen bieden; deze blijven allemaal in het centrum van Den Haag gevestigd. </a:t>
            </a:r>
          </a:p>
          <a:p>
            <a:pPr marL="742950" indent="-742950">
              <a:lnSpc>
                <a:spcPct val="120000"/>
              </a:lnSpc>
              <a:spcBef>
                <a:spcPts val="0"/>
              </a:spcBef>
              <a:buFont typeface="Arial" panose="020B0604020202020204" pitchFamily="34" charset="0"/>
              <a:buChar char="•"/>
            </a:pPr>
            <a:r>
              <a:rPr lang="nl-NL" sz="3600" dirty="0"/>
              <a:t>Gebouw;</a:t>
            </a:r>
          </a:p>
          <a:p>
            <a:pPr marL="742950" indent="-742950" defTabSz="452438">
              <a:lnSpc>
                <a:spcPct val="120000"/>
              </a:lnSpc>
              <a:spcBef>
                <a:spcPts val="0"/>
              </a:spcBef>
              <a:buFont typeface="Arial" panose="020B0604020202020204" pitchFamily="34" charset="0"/>
              <a:buChar char="•"/>
            </a:pPr>
            <a:r>
              <a:rPr lang="nl-NL" sz="3600" dirty="0"/>
              <a:t>Terrein;</a:t>
            </a:r>
          </a:p>
          <a:p>
            <a:pPr marL="742950" indent="-742950" defTabSz="452438">
              <a:lnSpc>
                <a:spcPct val="120000"/>
              </a:lnSpc>
              <a:spcBef>
                <a:spcPts val="0"/>
              </a:spcBef>
              <a:buFont typeface="Arial" panose="020B0604020202020204" pitchFamily="34" charset="0"/>
              <a:buChar char="•"/>
            </a:pPr>
            <a:r>
              <a:rPr lang="nl-NL" sz="3600" dirty="0"/>
              <a:t>Geautomatiseerd logistiek systeem voor de opslag van de boeken.</a:t>
            </a:r>
          </a:p>
          <a:p>
            <a:pPr lvl="1">
              <a:lnSpc>
                <a:spcPct val="120000"/>
              </a:lnSpc>
              <a:spcBef>
                <a:spcPts val="600"/>
              </a:spcBef>
              <a:spcAft>
                <a:spcPts val="600"/>
              </a:spcAft>
            </a:pPr>
            <a:r>
              <a:rPr lang="nl-NL" sz="4000" dirty="0"/>
              <a:t> </a:t>
            </a:r>
          </a:p>
          <a:p>
            <a:endParaRPr lang="nl-NL" dirty="0"/>
          </a:p>
        </p:txBody>
      </p:sp>
    </p:spTree>
    <p:extLst>
      <p:ext uri="{BB962C8B-B14F-4D97-AF65-F5344CB8AC3E}">
        <p14:creationId xmlns:p14="http://schemas.microsoft.com/office/powerpoint/2010/main" val="1579838325"/>
      </p:ext>
    </p:extLst>
  </p:cSld>
  <p:clrMapOvr>
    <a:masterClrMapping/>
  </p:clrMapOvr>
</p:sld>
</file>

<file path=ppt/theme/theme1.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2.xml><?xml version="1.0" encoding="utf-8"?>
<a:theme xmlns:a="http://schemas.openxmlformats.org/drawingml/2006/main" name="1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3.xml><?xml version="1.0" encoding="utf-8"?>
<a:theme xmlns:a="http://schemas.openxmlformats.org/drawingml/2006/main" name="2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4.xml><?xml version="1.0" encoding="utf-8"?>
<a:theme xmlns:a="http://schemas.openxmlformats.org/drawingml/2006/main" name="3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5.xml><?xml version="1.0" encoding="utf-8"?>
<a:theme xmlns:a="http://schemas.openxmlformats.org/drawingml/2006/main" name="4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6.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CC8D13442B6E49A393B6B6AF908FA8" ma:contentTypeVersion="14" ma:contentTypeDescription="Een nieuw document maken." ma:contentTypeScope="" ma:versionID="a3d147a24c72b958de4a403444bfb3dd">
  <xsd:schema xmlns:xsd="http://www.w3.org/2001/XMLSchema" xmlns:xs="http://www.w3.org/2001/XMLSchema" xmlns:p="http://schemas.microsoft.com/office/2006/metadata/properties" xmlns:ns3="7556d1cf-8a99-4a69-a31a-82ed89f0e059" xmlns:ns4="f90d4b35-da9a-4ba1-836f-381cb9e0bc11" targetNamespace="http://schemas.microsoft.com/office/2006/metadata/properties" ma:root="true" ma:fieldsID="a1a15f0f4e6032191e70c0e3fa2bd645" ns3:_="" ns4:_="">
    <xsd:import namespace="7556d1cf-8a99-4a69-a31a-82ed89f0e059"/>
    <xsd:import namespace="f90d4b35-da9a-4ba1-836f-381cb9e0bc1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56d1cf-8a99-4a69-a31a-82ed89f0e0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0d4b35-da9a-4ba1-836f-381cb9e0bc11" elementFormDefault="qualified">
    <xsd:import namespace="http://schemas.microsoft.com/office/2006/documentManagement/types"/>
    <xsd:import namespace="http://schemas.microsoft.com/office/infopath/2007/PartnerControls"/>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element name="SharingHintHash" ma:index="21"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64DEB7-623F-4861-A497-C6DDD8CA90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56d1cf-8a99-4a69-a31a-82ed89f0e059"/>
    <ds:schemaRef ds:uri="f90d4b35-da9a-4ba1-836f-381cb9e0bc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0363C5-0837-46AE-808A-77F1F0CB8CC1}">
  <ds:schemaRefs>
    <ds:schemaRef ds:uri="http://schemas.microsoft.com/sharepoint/v3/contenttype/forms"/>
  </ds:schemaRefs>
</ds:datastoreItem>
</file>

<file path=customXml/itemProps3.xml><?xml version="1.0" encoding="utf-8"?>
<ds:datastoreItem xmlns:ds="http://schemas.openxmlformats.org/officeDocument/2006/customXml" ds:itemID="{CB694B11-3A05-4E12-9B16-8805942B0E0E}">
  <ds:schemaRefs>
    <ds:schemaRef ds:uri="http://schemas.microsoft.com/office/infopath/2007/PartnerControls"/>
    <ds:schemaRef ds:uri="http://purl.org/dc/elements/1.1/"/>
    <ds:schemaRef ds:uri="http://schemas.microsoft.com/office/2006/metadata/properties"/>
    <ds:schemaRef ds:uri="7556d1cf-8a99-4a69-a31a-82ed89f0e059"/>
    <ds:schemaRef ds:uri="http://purl.org/dc/terms/"/>
    <ds:schemaRef ds:uri="http://schemas.openxmlformats.org/package/2006/metadata/core-properties"/>
    <ds:schemaRef ds:uri="f90d4b35-da9a-4ba1-836f-381cb9e0bc11"/>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BZK Presentatie - Algemeen</Template>
  <TotalTime>0</TotalTime>
  <Words>3519</Words>
  <Application>Microsoft Office PowerPoint</Application>
  <PresentationFormat>Breedbeeld</PresentationFormat>
  <Paragraphs>496</Paragraphs>
  <Slides>35</Slides>
  <Notes>29</Notes>
  <HiddenSlides>0</HiddenSlides>
  <MMClips>1</MMClips>
  <ScaleCrop>false</ScaleCrop>
  <HeadingPairs>
    <vt:vector size="6" baseType="variant">
      <vt:variant>
        <vt:lpstr>Gebruikte lettertypen</vt:lpstr>
      </vt:variant>
      <vt:variant>
        <vt:i4>7</vt:i4>
      </vt:variant>
      <vt:variant>
        <vt:lpstr>Thema</vt:lpstr>
      </vt:variant>
      <vt:variant>
        <vt:i4>5</vt:i4>
      </vt:variant>
      <vt:variant>
        <vt:lpstr>Diatitels</vt:lpstr>
      </vt:variant>
      <vt:variant>
        <vt:i4>35</vt:i4>
      </vt:variant>
    </vt:vector>
  </HeadingPairs>
  <TitlesOfParts>
    <vt:vector size="47" baseType="lpstr">
      <vt:lpstr>arial</vt:lpstr>
      <vt:lpstr>arial</vt:lpstr>
      <vt:lpstr>Calibri</vt:lpstr>
      <vt:lpstr>RijksoverheidSerif</vt:lpstr>
      <vt:lpstr>Tahoma</vt:lpstr>
      <vt:lpstr>Verdana</vt:lpstr>
      <vt:lpstr>Wingdings</vt:lpstr>
      <vt:lpstr>BZK Presentatie - Algemeen</vt:lpstr>
      <vt:lpstr>1_BZK Presentatie - Algemeen</vt:lpstr>
      <vt:lpstr>2_BZK Presentatie - Algemeen</vt:lpstr>
      <vt:lpstr>3_BZK Presentatie - Algemeen</vt:lpstr>
      <vt:lpstr>4_BZK Presentatie - Algemeen</vt:lpstr>
      <vt:lpstr>Inlichtingenbijeenkomst</vt:lpstr>
      <vt:lpstr>  Programma </vt:lpstr>
      <vt:lpstr>PowerPoint-presentatie</vt:lpstr>
      <vt:lpstr>PowerPoint-presentatie</vt:lpstr>
      <vt:lpstr>PowerPoint-presentatie</vt:lpstr>
      <vt:lpstr>Huisvestingsvisie KB: boekenmagazijn</vt:lpstr>
      <vt:lpstr>PowerPoint-presentatie</vt:lpstr>
      <vt:lpstr>Locatie</vt:lpstr>
      <vt:lpstr>Locatie</vt:lpstr>
      <vt:lpstr>Projectdoelen</vt:lpstr>
      <vt:lpstr>PowerPoint-presentatie</vt:lpstr>
      <vt:lpstr>Landschap</vt:lpstr>
      <vt:lpstr>Gebouw</vt:lpstr>
      <vt:lpstr>PowerPoint-presentatie</vt:lpstr>
      <vt:lpstr>Opdracht doel &amp; Kritische Succes Factoren</vt:lpstr>
      <vt:lpstr>Technische scope op hoofdlijnen</vt:lpstr>
      <vt:lpstr>Voorgevel Noord-Oost</vt:lpstr>
      <vt:lpstr>Zijgevel Noord West</vt:lpstr>
      <vt:lpstr>Doorsnede </vt:lpstr>
      <vt:lpstr>PowerPoint-presentatie</vt:lpstr>
      <vt:lpstr>PowerPoint-presentatie</vt:lpstr>
      <vt:lpstr>Belangrijkste technische risico’s en uitdagingen</vt:lpstr>
      <vt:lpstr>Organisatorische risico’s en uitdagingen</vt:lpstr>
      <vt:lpstr>Coördinatie en samenwerking</vt:lpstr>
      <vt:lpstr>PowerPoint-presentatie</vt:lpstr>
      <vt:lpstr>PowerPoint-presentatie</vt:lpstr>
      <vt:lpstr>PowerPoint-presentatie</vt:lpstr>
      <vt:lpstr>Geschiktheidseisen (1)</vt:lpstr>
      <vt:lpstr>Geschiktheidseisen (2)</vt:lpstr>
      <vt:lpstr>Gunningscriteria (1)</vt:lpstr>
      <vt:lpstr>Gunningscriteria (2)</vt:lpstr>
      <vt:lpstr>Beoordeling gunningscriteria</vt:lpstr>
      <vt:lpstr>Rekenvoorbeeld beoordelingsmethode  </vt:lpstr>
      <vt:lpstr>Planning aanbesteding</vt:lpstr>
      <vt:lpstr>Afsluiting</vt:lpstr>
    </vt:vector>
  </TitlesOfParts>
  <Company>Rijksoverheid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Berendse, Ingrid</dc:creator>
  <cp:lastModifiedBy>Bruijn, Thom de</cp:lastModifiedBy>
  <cp:revision>367</cp:revision>
  <dcterms:created xsi:type="dcterms:W3CDTF">2017-02-27T13:28:55Z</dcterms:created>
  <dcterms:modified xsi:type="dcterms:W3CDTF">2024-07-18T14:14:38Z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f08ec5-d6d9-4227-8387-ccbfcb3632c4_Enabled">
    <vt:lpwstr>true</vt:lpwstr>
  </property>
  <property fmtid="{D5CDD505-2E9C-101B-9397-08002B2CF9AE}" pid="3" name="MSIP_Label_43f08ec5-d6d9-4227-8387-ccbfcb3632c4_SetDate">
    <vt:lpwstr>2022-09-22T09:28:19Z</vt:lpwstr>
  </property>
  <property fmtid="{D5CDD505-2E9C-101B-9397-08002B2CF9AE}" pid="4" name="MSIP_Label_43f08ec5-d6d9-4227-8387-ccbfcb3632c4_Method">
    <vt:lpwstr>Standard</vt:lpwstr>
  </property>
  <property fmtid="{D5CDD505-2E9C-101B-9397-08002B2CF9AE}" pid="5" name="MSIP_Label_43f08ec5-d6d9-4227-8387-ccbfcb3632c4_Name">
    <vt:lpwstr>Sweco Restricted</vt:lpwstr>
  </property>
  <property fmtid="{D5CDD505-2E9C-101B-9397-08002B2CF9AE}" pid="6" name="MSIP_Label_43f08ec5-d6d9-4227-8387-ccbfcb3632c4_SiteId">
    <vt:lpwstr>b7872ef0-9a00-4c18-8a4a-c7d25c778a9e</vt:lpwstr>
  </property>
  <property fmtid="{D5CDD505-2E9C-101B-9397-08002B2CF9AE}" pid="7" name="MSIP_Label_43f08ec5-d6d9-4227-8387-ccbfcb3632c4_ActionId">
    <vt:lpwstr>06c04b14-9f35-491f-9d27-d75c2997458f</vt:lpwstr>
  </property>
  <property fmtid="{D5CDD505-2E9C-101B-9397-08002B2CF9AE}" pid="8" name="MSIP_Label_43f08ec5-d6d9-4227-8387-ccbfcb3632c4_ContentBits">
    <vt:lpwstr>0</vt:lpwstr>
  </property>
  <property fmtid="{D5CDD505-2E9C-101B-9397-08002B2CF9AE}" pid="9" name="ContentTypeId">
    <vt:lpwstr>0x01010088CC8D13442B6E49A393B6B6AF908FA8</vt:lpwstr>
  </property>
</Properties>
</file>