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5"/>
  </p:sldMasterIdLst>
  <p:notesMasterIdLst>
    <p:notesMasterId r:id="rId25"/>
  </p:notesMasterIdLst>
  <p:handoutMasterIdLst>
    <p:handoutMasterId r:id="rId26"/>
  </p:handoutMasterIdLst>
  <p:sldIdLst>
    <p:sldId id="256" r:id="rId6"/>
    <p:sldId id="270" r:id="rId7"/>
    <p:sldId id="279" r:id="rId8"/>
    <p:sldId id="288" r:id="rId9"/>
    <p:sldId id="280" r:id="rId10"/>
    <p:sldId id="289" r:id="rId11"/>
    <p:sldId id="271" r:id="rId12"/>
    <p:sldId id="272" r:id="rId13"/>
    <p:sldId id="274" r:id="rId14"/>
    <p:sldId id="275" r:id="rId15"/>
    <p:sldId id="277" r:id="rId16"/>
    <p:sldId id="285" r:id="rId17"/>
    <p:sldId id="278" r:id="rId18"/>
    <p:sldId id="286" r:id="rId19"/>
    <p:sldId id="281" r:id="rId20"/>
    <p:sldId id="282" r:id="rId21"/>
    <p:sldId id="287" r:id="rId22"/>
    <p:sldId id="283" r:id="rId23"/>
    <p:sldId id="284" r:id="rId24"/>
  </p:sldIdLst>
  <p:sldSz cx="9144000" cy="6858000" type="screen4x3"/>
  <p:notesSz cx="6858000" cy="9144000"/>
  <p:custDataLst>
    <p:tags r:id="rId27"/>
  </p:custDataLst>
  <p:defaultTextStyle>
    <a:defPPr>
      <a:defRPr lang="nl-NL"/>
    </a:defPPr>
    <a:lvl1pPr algn="l" rtl="0" fontAlgn="base">
      <a:spcBef>
        <a:spcPct val="0"/>
      </a:spcBef>
      <a:spcAft>
        <a:spcPct val="0"/>
      </a:spcAft>
      <a:defRPr sz="2400" kern="1200">
        <a:solidFill>
          <a:schemeClr val="tx1"/>
        </a:solidFill>
        <a:latin typeface="Verdana" pitchFamily="34" charset="0"/>
        <a:ea typeface="+mn-ea"/>
        <a:cs typeface="+mn-cs"/>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9625"/>
    <a:srgbClr val="1460B4"/>
    <a:srgbClr val="876220"/>
    <a:srgbClr val="900079"/>
    <a:srgbClr val="CC003D"/>
    <a:srgbClr val="60652A"/>
    <a:srgbClr val="0E4A10"/>
    <a:srgbClr val="47145C"/>
    <a:srgbClr val="960044"/>
    <a:srgbClr val="2494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71" autoAdjust="0"/>
    <p:restoredTop sz="86824" autoAdjust="0"/>
  </p:normalViewPr>
  <p:slideViewPr>
    <p:cSldViewPr snapToGrid="0" showGuides="1">
      <p:cViewPr varScale="1">
        <p:scale>
          <a:sx n="64" d="100"/>
          <a:sy n="64" d="100"/>
        </p:scale>
        <p:origin x="1072"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nl-NL" altLang="nl-NL"/>
          </a:p>
        </p:txBody>
      </p:sp>
      <p:sp>
        <p:nvSpPr>
          <p:cNvPr id="296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EF39D74D-4DE9-4206-ACD1-7CFBAC1A24E1}" type="datetime1">
              <a:rPr lang="nl-NL" altLang="nl-NL" smtClean="0"/>
              <a:t>6-2-2025</a:t>
            </a:fld>
            <a:endParaRPr lang="nl-NL" altLang="nl-NL"/>
          </a:p>
        </p:txBody>
      </p:sp>
      <p:sp>
        <p:nvSpPr>
          <p:cNvPr id="297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r>
              <a:rPr lang="nl-NL" altLang="nl-NL"/>
              <a:t>Software Expertise Centrum Rijk</a:t>
            </a:r>
          </a:p>
        </p:txBody>
      </p:sp>
      <p:sp>
        <p:nvSpPr>
          <p:cNvPr id="297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5B99F88-56B5-4F69-A116-5BA11A266810}" type="slidenum">
              <a:rPr lang="nl-NL" altLang="nl-NL"/>
              <a:pPr/>
              <a:t>‹nr.›</a:t>
            </a:fld>
            <a:endParaRPr lang="nl-NL" altLang="nl-NL"/>
          </a:p>
        </p:txBody>
      </p:sp>
    </p:spTree>
    <p:extLst>
      <p:ext uri="{BB962C8B-B14F-4D97-AF65-F5344CB8AC3E}">
        <p14:creationId xmlns:p14="http://schemas.microsoft.com/office/powerpoint/2010/main" val="227597515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ltLang="nl-NL"/>
          </a:p>
        </p:txBody>
      </p:sp>
      <p:sp>
        <p:nvSpPr>
          <p:cNvPr id="286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8B92D82B-12DA-43C0-9249-E63FA01D3B47}" type="datetime1">
              <a:rPr lang="nl-NL" altLang="nl-NL" smtClean="0"/>
              <a:t>6-2-2025</a:t>
            </a:fld>
            <a:endParaRPr lang="en-GB" altLang="nl-NL"/>
          </a:p>
        </p:txBody>
      </p:sp>
      <p:sp>
        <p:nvSpPr>
          <p:cNvPr id="286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nl-NL"/>
              <a:t>Click to edit Master text styles</a:t>
            </a:r>
          </a:p>
          <a:p>
            <a:pPr lvl="1"/>
            <a:r>
              <a:rPr lang="en-GB" altLang="nl-NL"/>
              <a:t>Second level</a:t>
            </a:r>
          </a:p>
          <a:p>
            <a:pPr lvl="2"/>
            <a:r>
              <a:rPr lang="en-GB" altLang="nl-NL"/>
              <a:t>Third level</a:t>
            </a:r>
          </a:p>
          <a:p>
            <a:pPr lvl="3"/>
            <a:r>
              <a:rPr lang="en-GB" altLang="nl-NL"/>
              <a:t>Fourth level</a:t>
            </a:r>
          </a:p>
          <a:p>
            <a:pPr lvl="4"/>
            <a:r>
              <a:rPr lang="en-GB" altLang="nl-NL"/>
              <a:t>Fifth level</a:t>
            </a:r>
          </a:p>
        </p:txBody>
      </p:sp>
      <p:sp>
        <p:nvSpPr>
          <p:cNvPr id="286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r>
              <a:rPr lang="nl-NL" altLang="nl-NL"/>
              <a:t>Software Expertise Centrum Rijk</a:t>
            </a:r>
            <a:endParaRPr lang="en-GB" altLang="nl-NL"/>
          </a:p>
        </p:txBody>
      </p:sp>
      <p:sp>
        <p:nvSpPr>
          <p:cNvPr id="286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1208A1A-0E4B-40E2-B6E5-574A61ECE810}" type="slidenum">
              <a:rPr lang="en-GB" altLang="nl-NL"/>
              <a:pPr/>
              <a:t>‹nr.›</a:t>
            </a:fld>
            <a:endParaRPr lang="en-GB" altLang="nl-NL"/>
          </a:p>
        </p:txBody>
      </p:sp>
    </p:spTree>
    <p:extLst>
      <p:ext uri="{BB962C8B-B14F-4D97-AF65-F5344CB8AC3E}">
        <p14:creationId xmlns:p14="http://schemas.microsoft.com/office/powerpoint/2010/main" val="2341588433"/>
      </p:ext>
    </p:extLst>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200" kern="1200">
        <a:solidFill>
          <a:schemeClr val="tx1"/>
        </a:solidFill>
        <a:latin typeface="Verdana" pitchFamily="34" charset="0"/>
        <a:ea typeface="+mn-ea"/>
        <a:cs typeface="+mn-cs"/>
      </a:defRPr>
    </a:lvl1pPr>
    <a:lvl2pPr marL="457200" algn="l" rtl="0" fontAlgn="base">
      <a:spcBef>
        <a:spcPct val="30000"/>
      </a:spcBef>
      <a:spcAft>
        <a:spcPct val="0"/>
      </a:spcAft>
      <a:defRPr sz="1200" kern="1200">
        <a:solidFill>
          <a:schemeClr val="tx1"/>
        </a:solidFill>
        <a:latin typeface="Verdana" pitchFamily="34" charset="0"/>
        <a:ea typeface="+mn-ea"/>
        <a:cs typeface="+mn-cs"/>
      </a:defRPr>
    </a:lvl2pPr>
    <a:lvl3pPr marL="914400" algn="l" rtl="0" fontAlgn="base">
      <a:spcBef>
        <a:spcPct val="30000"/>
      </a:spcBef>
      <a:spcAft>
        <a:spcPct val="0"/>
      </a:spcAft>
      <a:defRPr sz="1200" kern="1200">
        <a:solidFill>
          <a:schemeClr val="tx1"/>
        </a:solidFill>
        <a:latin typeface="Verdana" pitchFamily="34" charset="0"/>
        <a:ea typeface="+mn-ea"/>
        <a:cs typeface="+mn-cs"/>
      </a:defRPr>
    </a:lvl3pPr>
    <a:lvl4pPr marL="1371600" algn="l" rtl="0" fontAlgn="base">
      <a:spcBef>
        <a:spcPct val="30000"/>
      </a:spcBef>
      <a:spcAft>
        <a:spcPct val="0"/>
      </a:spcAft>
      <a:defRPr sz="1200" kern="1200">
        <a:solidFill>
          <a:schemeClr val="tx1"/>
        </a:solidFill>
        <a:latin typeface="Verdana" pitchFamily="34" charset="0"/>
        <a:ea typeface="+mn-ea"/>
        <a:cs typeface="+mn-cs"/>
      </a:defRPr>
    </a:lvl4pPr>
    <a:lvl5pPr marL="1828800" algn="l" rtl="0" fontAlgn="base">
      <a:spcBef>
        <a:spcPct val="30000"/>
      </a:spcBef>
      <a:spcAft>
        <a:spcPct val="0"/>
      </a:spcAft>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pPr lvl="0"/>
            <a:endParaRPr lang="nl-NL" altLang="nl-NL"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238352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910220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br>
              <a:rPr lang="nl-NL" sz="1200" kern="1200" dirty="0">
                <a:solidFill>
                  <a:schemeClr val="tx1"/>
                </a:solidFill>
                <a:effectLst/>
                <a:latin typeface="Verdana" pitchFamily="34" charset="0"/>
                <a:ea typeface="+mn-ea"/>
                <a:cs typeface="+mn-cs"/>
              </a:rPr>
            </a:br>
            <a:endParaRPr lang="nl-NL" dirty="0"/>
          </a:p>
        </p:txBody>
      </p:sp>
    </p:spTree>
    <p:extLst>
      <p:ext uri="{BB962C8B-B14F-4D97-AF65-F5344CB8AC3E}">
        <p14:creationId xmlns:p14="http://schemas.microsoft.com/office/powerpoint/2010/main" val="1578221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Verdana" pitchFamily="34" charset="0"/>
                <a:ea typeface="+mn-ea"/>
                <a:cs typeface="+mn-cs"/>
              </a:rPr>
              <a:t>Wellicht beter niet op voorhand al vastleggen welke documenten er moeten komen. Misschien beter doel beschrijven: er zou een modelgeheimhoudingsverklaring voorhanden moeten zijn die aan een aantal nader te bepalen vereisten voldoet en die externen ter ondertekening kan worden voorgelegd.</a:t>
            </a:r>
            <a:endParaRPr lang="nl-NL" dirty="0"/>
          </a:p>
        </p:txBody>
      </p:sp>
    </p:spTree>
    <p:extLst>
      <p:ext uri="{BB962C8B-B14F-4D97-AF65-F5344CB8AC3E}">
        <p14:creationId xmlns:p14="http://schemas.microsoft.com/office/powerpoint/2010/main" val="245401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383167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05015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gradFill>
          <a:gsLst>
            <a:gs pos="0">
              <a:schemeClr val="accent6"/>
            </a:gs>
            <a:gs pos="100000">
              <a:schemeClr val="accent1"/>
            </a:gs>
          </a:gsLst>
          <a:lin ang="5400000" scaled="0"/>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895349" y="2505600"/>
            <a:ext cx="7334250" cy="942975"/>
          </a:xfrm>
        </p:spPr>
        <p:txBody>
          <a:bodyPr/>
          <a:lstStyle>
            <a:lvl1pPr defTabSz="608013" eaLnBrk="0" hangingPunct="0">
              <a:defRPr sz="4600">
                <a:solidFill>
                  <a:schemeClr val="accent4"/>
                </a:solidFill>
              </a:defRPr>
            </a:lvl1pPr>
          </a:lstStyle>
          <a:p>
            <a:pPr lvl="0"/>
            <a:endParaRPr lang="nl-NL" altLang="nl-NL" noProof="0" dirty="0"/>
          </a:p>
        </p:txBody>
      </p:sp>
      <p:sp>
        <p:nvSpPr>
          <p:cNvPr id="4099" name="Rectangle 3"/>
          <p:cNvSpPr>
            <a:spLocks noGrp="1" noChangeArrowheads="1"/>
          </p:cNvSpPr>
          <p:nvPr>
            <p:ph type="subTitle" idx="1"/>
          </p:nvPr>
        </p:nvSpPr>
        <p:spPr>
          <a:xfrm>
            <a:off x="922019" y="4089400"/>
            <a:ext cx="7275513" cy="112268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indent="1588" defTabSz="608013" eaLnBrk="0" hangingPunct="0">
              <a:buFont typeface="Arial" charset="0"/>
              <a:buNone/>
              <a:defRPr i="1">
                <a:solidFill>
                  <a:schemeClr val="bg1"/>
                </a:solidFill>
              </a:defRPr>
            </a:lvl1pPr>
          </a:lstStyle>
          <a:p>
            <a:pPr lvl="0"/>
            <a:endParaRPr lang="nl-NL" altLang="nl-NL" noProof="0" dirty="0"/>
          </a:p>
        </p:txBody>
      </p:sp>
      <p:sp>
        <p:nvSpPr>
          <p:cNvPr id="4100" name="Rectangle 4"/>
          <p:cNvSpPr>
            <a:spLocks noGrp="1" noChangeArrowheads="1"/>
          </p:cNvSpPr>
          <p:nvPr>
            <p:ph type="dt" sz="half" idx="2"/>
          </p:nvPr>
        </p:nvSpPr>
        <p:spPr bwMode="auto">
          <a:xfrm>
            <a:off x="2770187" y="6346800"/>
            <a:ext cx="3598863" cy="3603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defTabSz="608013" eaLnBrk="0" hangingPunct="0">
              <a:defRPr sz="1000">
                <a:solidFill>
                  <a:schemeClr val="accent4"/>
                </a:solidFill>
                <a:cs typeface="Arial" charset="0"/>
              </a:defRPr>
            </a:lvl1pPr>
          </a:lstStyle>
          <a:p>
            <a:fld id="{D6E5A7A1-F895-49D5-A350-069CCBB9857B}" type="datetime1">
              <a:rPr lang="nl-NL" altLang="nl-NL" smtClean="0"/>
              <a:t>6-2-2025</a:t>
            </a:fld>
            <a:endParaRPr lang="nl-NL" altLang="nl-NL" dirty="0"/>
          </a:p>
        </p:txBody>
      </p:sp>
      <p:pic>
        <p:nvPicPr>
          <p:cNvPr id="2" name="logoplaatje"/>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200183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ianummer 3"/>
          <p:cNvSpPr>
            <a:spLocks noGrp="1"/>
          </p:cNvSpPr>
          <p:nvPr>
            <p:ph type="sldNum" sz="quarter" idx="10"/>
          </p:nvPr>
        </p:nvSpPr>
        <p:spPr/>
        <p:txBody>
          <a:bodyPr/>
          <a:lstStyle>
            <a:lvl1pPr>
              <a:defRPr/>
            </a:lvl1pPr>
          </a:lstStyle>
          <a:p>
            <a:fld id="{BF5B5DF7-635F-4D78-8237-DA456A2371F3}" type="slidenum">
              <a:rPr lang="nl-NL" altLang="nl-NL" smtClean="0"/>
              <a:pPr/>
              <a:t>‹nr.›</a:t>
            </a:fld>
            <a:endParaRPr lang="nl-NL" altLang="nl-NL"/>
          </a:p>
        </p:txBody>
      </p:sp>
    </p:spTree>
    <p:extLst>
      <p:ext uri="{BB962C8B-B14F-4D97-AF65-F5344CB8AC3E}">
        <p14:creationId xmlns:p14="http://schemas.microsoft.com/office/powerpoint/2010/main" val="3302735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352425" y="1263650"/>
            <a:ext cx="8060400" cy="571500"/>
          </a:xfrm>
        </p:spPr>
        <p:txBody>
          <a:bodyPr/>
          <a:lstStyle/>
          <a:p>
            <a:r>
              <a:rPr lang="nl-NL"/>
              <a:t>Klik om de stijl te bewerken</a:t>
            </a:r>
          </a:p>
        </p:txBody>
      </p:sp>
      <p:sp>
        <p:nvSpPr>
          <p:cNvPr id="3" name="Tijdelijke aanduiding voor inhoud 2"/>
          <p:cNvSpPr>
            <a:spLocks noGrp="1"/>
          </p:cNvSpPr>
          <p:nvPr>
            <p:ph sz="half" idx="1"/>
          </p:nvPr>
        </p:nvSpPr>
        <p:spPr>
          <a:xfrm>
            <a:off x="352425" y="1800225"/>
            <a:ext cx="4129200" cy="42732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4683600" y="1800225"/>
            <a:ext cx="4129200" cy="42732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dianummer 4"/>
          <p:cNvSpPr>
            <a:spLocks noGrp="1"/>
          </p:cNvSpPr>
          <p:nvPr>
            <p:ph type="sldNum" sz="quarter" idx="10"/>
          </p:nvPr>
        </p:nvSpPr>
        <p:spPr/>
        <p:txBody>
          <a:bodyPr/>
          <a:lstStyle>
            <a:lvl1pPr>
              <a:defRPr/>
            </a:lvl1pPr>
          </a:lstStyle>
          <a:p>
            <a:fld id="{A9C00E9E-DF9C-40DD-918D-F956919BA4A0}" type="slidenum">
              <a:rPr lang="nl-NL" altLang="nl-NL" smtClean="0"/>
              <a:pPr/>
              <a:t>‹nr.›</a:t>
            </a:fld>
            <a:endParaRPr lang="nl-NL" altLang="nl-NL"/>
          </a:p>
        </p:txBody>
      </p:sp>
    </p:spTree>
    <p:extLst>
      <p:ext uri="{BB962C8B-B14F-4D97-AF65-F5344CB8AC3E}">
        <p14:creationId xmlns:p14="http://schemas.microsoft.com/office/powerpoint/2010/main" val="153117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352800" y="1263600"/>
            <a:ext cx="4129200" cy="864000"/>
          </a:xfrm>
        </p:spPr>
        <p:txBody>
          <a:bodyPr anchor="t" anchorCtr="0"/>
          <a:lstStyle>
            <a:lvl1pPr algn="l">
              <a:defRPr sz="2600" b="0"/>
            </a:lvl1pPr>
          </a:lstStyle>
          <a:p>
            <a:r>
              <a:rPr lang="nl-NL"/>
              <a:t>Klik om de stijl te bewerken</a:t>
            </a:r>
            <a:endParaRPr lang="nl-NL" dirty="0"/>
          </a:p>
        </p:txBody>
      </p:sp>
      <p:sp>
        <p:nvSpPr>
          <p:cNvPr id="3" name="Tijdelijke aanduiding voor inhoud 2"/>
          <p:cNvSpPr>
            <a:spLocks noGrp="1"/>
          </p:cNvSpPr>
          <p:nvPr>
            <p:ph idx="1"/>
          </p:nvPr>
        </p:nvSpPr>
        <p:spPr>
          <a:xfrm>
            <a:off x="4572000" y="1072800"/>
            <a:ext cx="4572000" cy="5245200"/>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352800" y="2178000"/>
            <a:ext cx="4129200" cy="4032000"/>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ianummer 4"/>
          <p:cNvSpPr>
            <a:spLocks noGrp="1"/>
          </p:cNvSpPr>
          <p:nvPr>
            <p:ph type="sldNum" sz="quarter" idx="10"/>
          </p:nvPr>
        </p:nvSpPr>
        <p:spPr/>
        <p:txBody>
          <a:bodyPr/>
          <a:lstStyle>
            <a:lvl1pPr>
              <a:defRPr/>
            </a:lvl1pPr>
          </a:lstStyle>
          <a:p>
            <a:fld id="{E7EEABE7-B0BF-44C5-9601-378D730D3F98}" type="slidenum">
              <a:rPr lang="nl-NL" altLang="nl-NL" smtClean="0"/>
              <a:pPr/>
              <a:t>‹nr.›</a:t>
            </a:fld>
            <a:endParaRPr lang="nl-NL" altLang="nl-NL"/>
          </a:p>
        </p:txBody>
      </p:sp>
    </p:spTree>
    <p:extLst>
      <p:ext uri="{BB962C8B-B14F-4D97-AF65-F5344CB8AC3E}">
        <p14:creationId xmlns:p14="http://schemas.microsoft.com/office/powerpoint/2010/main" val="1497974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403C0E-EE69-450B-9A15-D3A042B17119}"/>
              </a:ext>
            </a:extLst>
          </p:cNvPr>
          <p:cNvSpPr>
            <a:spLocks noGrp="1"/>
          </p:cNvSpPr>
          <p:nvPr>
            <p:ph type="title"/>
          </p:nvPr>
        </p:nvSpPr>
        <p:spPr/>
        <p:txBody>
          <a:bodyPr/>
          <a:lstStyle/>
          <a:p>
            <a:r>
              <a:rPr lang="nl-NL"/>
              <a:t>Klik om de stijl te bewerken</a:t>
            </a:r>
          </a:p>
        </p:txBody>
      </p:sp>
      <p:sp>
        <p:nvSpPr>
          <p:cNvPr id="3" name="Tijdelijke aanduiding voor dianummer 2">
            <a:extLst>
              <a:ext uri="{FF2B5EF4-FFF2-40B4-BE49-F238E27FC236}">
                <a16:creationId xmlns:a16="http://schemas.microsoft.com/office/drawing/2014/main" id="{8ED49148-2A6A-46CF-A80D-530C580795ED}"/>
              </a:ext>
            </a:extLst>
          </p:cNvPr>
          <p:cNvSpPr>
            <a:spLocks noGrp="1"/>
          </p:cNvSpPr>
          <p:nvPr>
            <p:ph type="sldNum" sz="quarter" idx="10"/>
          </p:nvPr>
        </p:nvSpPr>
        <p:spPr/>
        <p:txBody>
          <a:bodyPr/>
          <a:lstStyle/>
          <a:p>
            <a:fld id="{B6A52444-3423-4FC1-A0B0-26E90F2782A1}" type="slidenum">
              <a:rPr lang="nl-NL" altLang="nl-NL" smtClean="0"/>
              <a:pPr/>
              <a:t>‹nr.›</a:t>
            </a:fld>
            <a:endParaRPr lang="nl-NL" altLang="nl-NL" dirty="0"/>
          </a:p>
        </p:txBody>
      </p:sp>
    </p:spTree>
    <p:extLst>
      <p:ext uri="{BB962C8B-B14F-4D97-AF65-F5344CB8AC3E}">
        <p14:creationId xmlns:p14="http://schemas.microsoft.com/office/powerpoint/2010/main" val="18813982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2" name="Rectangle 18"/>
          <p:cNvSpPr>
            <a:spLocks noChangeArrowheads="1"/>
          </p:cNvSpPr>
          <p:nvPr/>
        </p:nvSpPr>
        <p:spPr bwMode="auto">
          <a:xfrm>
            <a:off x="0" y="0"/>
            <a:ext cx="9144000" cy="1073150"/>
          </a:xfrm>
          <a:prstGeom prst="rect">
            <a:avLst/>
          </a:prstGeom>
          <a:solidFill>
            <a:schemeClr val="accent6"/>
          </a:solidFill>
          <a:ln>
            <a:noFill/>
          </a:ln>
          <a:effectLst/>
        </p:spPr>
        <p:txBody>
          <a:bodyPr wrap="none" anchor="ctr"/>
          <a:lstStyle/>
          <a:p>
            <a:pPr algn="ctr"/>
            <a:endParaRPr lang="en-US" altLang="nl-NL"/>
          </a:p>
        </p:txBody>
      </p:sp>
      <p:sp>
        <p:nvSpPr>
          <p:cNvPr id="1043" name="Rectangle 19"/>
          <p:cNvSpPr>
            <a:spLocks noChangeArrowheads="1"/>
          </p:cNvSpPr>
          <p:nvPr/>
        </p:nvSpPr>
        <p:spPr bwMode="auto">
          <a:xfrm>
            <a:off x="0" y="6318250"/>
            <a:ext cx="9144000" cy="539750"/>
          </a:xfrm>
          <a:prstGeom prst="rect">
            <a:avLst/>
          </a:prstGeom>
          <a:solidFill>
            <a:schemeClr val="accent1"/>
          </a:solidFill>
          <a:ln>
            <a:noFill/>
          </a:ln>
          <a:effectLst/>
        </p:spPr>
        <p:txBody>
          <a:bodyPr wrap="none" anchor="ctr"/>
          <a:lstStyle/>
          <a:p>
            <a:pPr algn="ctr"/>
            <a:endParaRPr lang="en-US" altLang="nl-NL"/>
          </a:p>
        </p:txBody>
      </p:sp>
      <p:sp>
        <p:nvSpPr>
          <p:cNvPr id="1026" name="Rectangle 2"/>
          <p:cNvSpPr>
            <a:spLocks noGrp="1" noChangeArrowheads="1"/>
          </p:cNvSpPr>
          <p:nvPr>
            <p:ph type="title"/>
          </p:nvPr>
        </p:nvSpPr>
        <p:spPr bwMode="auto">
          <a:xfrm>
            <a:off x="352425" y="1263650"/>
            <a:ext cx="82296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endParaRPr lang="nl-NL" altLang="nl-NL" dirty="0"/>
          </a:p>
        </p:txBody>
      </p:sp>
      <p:pic>
        <p:nvPicPr>
          <p:cNvPr id="1055" name="logoplaatje" descr="Vervolgpagin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9144441" cy="856252"/>
          </a:xfrm>
          <a:prstGeom prst="rect">
            <a:avLst/>
          </a:prstGeom>
          <a:noFill/>
          <a:extLst>
            <a:ext uri="{909E8E84-426E-40DD-AFC4-6F175D3DCCD1}">
              <a14:hiddenFill xmlns:a14="http://schemas.microsoft.com/office/drawing/2010/main">
                <a:solidFill>
                  <a:srgbClr val="FFFFFF"/>
                </a:solidFill>
              </a14:hiddenFill>
            </a:ext>
          </a:extLst>
        </p:spPr>
      </p:pic>
      <p:sp>
        <p:nvSpPr>
          <p:cNvPr id="1030" name="Rectangle 6"/>
          <p:cNvSpPr>
            <a:spLocks noGrp="1" noChangeArrowheads="1"/>
          </p:cNvSpPr>
          <p:nvPr>
            <p:ph type="sldNum" sz="quarter" idx="4"/>
          </p:nvPr>
        </p:nvSpPr>
        <p:spPr bwMode="auto">
          <a:xfrm>
            <a:off x="373063" y="6376988"/>
            <a:ext cx="712787"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defRPr sz="1000">
                <a:solidFill>
                  <a:schemeClr val="bg1"/>
                </a:solidFill>
                <a:cs typeface="Arial" charset="0"/>
              </a:defRPr>
            </a:lvl1pPr>
          </a:lstStyle>
          <a:p>
            <a:fld id="{B6A52444-3423-4FC1-A0B0-26E90F2782A1}" type="slidenum">
              <a:rPr lang="nl-NL" altLang="nl-NL" smtClean="0"/>
              <a:pPr/>
              <a:t>‹nr.›</a:t>
            </a:fld>
            <a:endParaRPr lang="nl-NL" altLang="nl-NL" dirty="0"/>
          </a:p>
        </p:txBody>
      </p:sp>
      <p:sp>
        <p:nvSpPr>
          <p:cNvPr id="1057" name="shpPagina"/>
          <p:cNvSpPr>
            <a:spLocks noGrp="1" noChangeArrowheads="1"/>
          </p:cNvSpPr>
          <p:nvPr>
            <p:ph type="body" idx="1"/>
          </p:nvPr>
        </p:nvSpPr>
        <p:spPr bwMode="auto">
          <a:xfrm>
            <a:off x="352425" y="1800225"/>
            <a:ext cx="8229600"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nl-NL" altLang="nl-NL" dirty="0"/>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Lst>
  <p:hf hdr="0"/>
  <p:txStyles>
    <p:titleStyle>
      <a:lvl1pPr algn="l" rtl="0" eaLnBrk="1" fontAlgn="base" hangingPunct="1">
        <a:spcBef>
          <a:spcPct val="0"/>
        </a:spcBef>
        <a:spcAft>
          <a:spcPct val="0"/>
        </a:spcAft>
        <a:defRPr sz="2600">
          <a:solidFill>
            <a:schemeClr val="accent6"/>
          </a:solidFill>
          <a:latin typeface="+mj-lt"/>
          <a:ea typeface="+mj-ea"/>
          <a:cs typeface="+mj-cs"/>
        </a:defRPr>
      </a:lvl1pPr>
      <a:lvl2pPr algn="l" rtl="0" eaLnBrk="1" fontAlgn="base" hangingPunct="1">
        <a:spcBef>
          <a:spcPct val="0"/>
        </a:spcBef>
        <a:spcAft>
          <a:spcPct val="0"/>
        </a:spcAft>
        <a:defRPr sz="2600">
          <a:solidFill>
            <a:schemeClr val="tx2"/>
          </a:solidFill>
          <a:latin typeface="Verdana" pitchFamily="34" charset="0"/>
        </a:defRPr>
      </a:lvl2pPr>
      <a:lvl3pPr algn="l" rtl="0" eaLnBrk="1" fontAlgn="base" hangingPunct="1">
        <a:spcBef>
          <a:spcPct val="0"/>
        </a:spcBef>
        <a:spcAft>
          <a:spcPct val="0"/>
        </a:spcAft>
        <a:defRPr sz="2600">
          <a:solidFill>
            <a:schemeClr val="tx2"/>
          </a:solidFill>
          <a:latin typeface="Verdana" pitchFamily="34" charset="0"/>
        </a:defRPr>
      </a:lvl3pPr>
      <a:lvl4pPr algn="l" rtl="0" eaLnBrk="1" fontAlgn="base" hangingPunct="1">
        <a:spcBef>
          <a:spcPct val="0"/>
        </a:spcBef>
        <a:spcAft>
          <a:spcPct val="0"/>
        </a:spcAft>
        <a:defRPr sz="2600">
          <a:solidFill>
            <a:schemeClr val="tx2"/>
          </a:solidFill>
          <a:latin typeface="Verdana" pitchFamily="34" charset="0"/>
        </a:defRPr>
      </a:lvl4pPr>
      <a:lvl5pPr algn="l" rtl="0" eaLnBrk="1" fontAlgn="base" hangingPunct="1">
        <a:spcBef>
          <a:spcPct val="0"/>
        </a:spcBef>
        <a:spcAft>
          <a:spcPct val="0"/>
        </a:spcAft>
        <a:defRPr sz="2600">
          <a:solidFill>
            <a:schemeClr val="tx2"/>
          </a:solidFill>
          <a:latin typeface="Verdana" pitchFamily="34" charset="0"/>
        </a:defRPr>
      </a:lvl5pPr>
      <a:lvl6pPr marL="457200" algn="l" rtl="0" eaLnBrk="1" fontAlgn="base" hangingPunct="1">
        <a:spcBef>
          <a:spcPct val="0"/>
        </a:spcBef>
        <a:spcAft>
          <a:spcPct val="0"/>
        </a:spcAft>
        <a:defRPr sz="2600">
          <a:solidFill>
            <a:schemeClr val="tx2"/>
          </a:solidFill>
          <a:latin typeface="Verdana" pitchFamily="34" charset="0"/>
        </a:defRPr>
      </a:lvl6pPr>
      <a:lvl7pPr marL="914400" algn="l" rtl="0" eaLnBrk="1" fontAlgn="base" hangingPunct="1">
        <a:spcBef>
          <a:spcPct val="0"/>
        </a:spcBef>
        <a:spcAft>
          <a:spcPct val="0"/>
        </a:spcAft>
        <a:defRPr sz="2600">
          <a:solidFill>
            <a:schemeClr val="tx2"/>
          </a:solidFill>
          <a:latin typeface="Verdana" pitchFamily="34" charset="0"/>
        </a:defRPr>
      </a:lvl7pPr>
      <a:lvl8pPr marL="1371600" algn="l" rtl="0" eaLnBrk="1" fontAlgn="base" hangingPunct="1">
        <a:spcBef>
          <a:spcPct val="0"/>
        </a:spcBef>
        <a:spcAft>
          <a:spcPct val="0"/>
        </a:spcAft>
        <a:defRPr sz="2600">
          <a:solidFill>
            <a:schemeClr val="tx2"/>
          </a:solidFill>
          <a:latin typeface="Verdana" pitchFamily="34" charset="0"/>
        </a:defRPr>
      </a:lvl8pPr>
      <a:lvl9pPr marL="1828800" algn="l" rtl="0" eaLnBrk="1" fontAlgn="base" hangingPunct="1">
        <a:spcBef>
          <a:spcPct val="0"/>
        </a:spcBef>
        <a:spcAft>
          <a:spcPct val="0"/>
        </a:spcAft>
        <a:defRPr sz="2600">
          <a:solidFill>
            <a:schemeClr val="tx2"/>
          </a:solidFill>
          <a:latin typeface="Verdana" pitchFamily="34" charset="0"/>
        </a:defRPr>
      </a:lvl9pPr>
    </p:titleStyle>
    <p:bodyStyle>
      <a:lvl1pPr algn="l" rtl="0" eaLnBrk="1" fontAlgn="base" hangingPunct="1">
        <a:spcBef>
          <a:spcPct val="20000"/>
        </a:spcBef>
        <a:spcAft>
          <a:spcPct val="0"/>
        </a:spcAft>
        <a:tabLst>
          <a:tab pos="742950" algn="l"/>
          <a:tab pos="806450" algn="l"/>
        </a:tabLst>
        <a:defRPr>
          <a:solidFill>
            <a:schemeClr val="tx1"/>
          </a:solidFill>
          <a:latin typeface="+mn-lt"/>
          <a:ea typeface="+mn-ea"/>
          <a:cs typeface="+mn-cs"/>
        </a:defRPr>
      </a:lvl1pPr>
      <a:lvl2pPr marL="1588" indent="195263"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2pPr>
      <a:lvl3pPr marL="198438" indent="227013" algn="l" rtl="0" eaLnBrk="1" fontAlgn="base" hangingPunct="1">
        <a:spcBef>
          <a:spcPct val="20000"/>
        </a:spcBef>
        <a:spcAft>
          <a:spcPct val="0"/>
        </a:spcAft>
        <a:buSzPct val="80000"/>
        <a:buFont typeface="Verdana" pitchFamily="34" charset="0"/>
        <a:buChar char="–"/>
        <a:tabLst>
          <a:tab pos="742950" algn="l"/>
          <a:tab pos="806450" algn="l"/>
        </a:tabLst>
        <a:defRPr>
          <a:solidFill>
            <a:schemeClr val="tx1"/>
          </a:solidFill>
          <a:latin typeface="+mn-lt"/>
        </a:defRPr>
      </a:lvl3pPr>
      <a:lvl4pPr marL="427038" indent="228600" algn="l" rtl="0" eaLnBrk="1" fontAlgn="base" hangingPunct="1">
        <a:spcBef>
          <a:spcPct val="20000"/>
        </a:spcBef>
        <a:spcAft>
          <a:spcPct val="0"/>
        </a:spcAft>
        <a:buFont typeface="Verdana" pitchFamily="34" charset="0"/>
        <a:buChar char="&gt;"/>
        <a:tabLst>
          <a:tab pos="742950" algn="l"/>
          <a:tab pos="806450" algn="l"/>
        </a:tabLst>
        <a:defRPr>
          <a:solidFill>
            <a:schemeClr val="tx1"/>
          </a:solidFill>
          <a:latin typeface="+mn-lt"/>
        </a:defRPr>
      </a:lvl4pPr>
      <a:lvl5pPr marL="6794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5pPr>
      <a:lvl6pPr marL="11366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6pPr>
      <a:lvl7pPr marL="15938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7pPr>
      <a:lvl8pPr marL="20510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8pPr>
      <a:lvl9pPr marL="25082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title">
    <p:spTree>
      <p:nvGrpSpPr>
        <p:cNvPr id="1" name=""/>
        <p:cNvGrpSpPr/>
        <p:nvPr/>
      </p:nvGrpSpPr>
      <p:grpSpPr>
        <a:xfrm>
          <a:off x="0" y="0"/>
          <a:ext cx="0" cy="0"/>
          <a:chOff x="0" y="0"/>
          <a:chExt cx="0" cy="0"/>
        </a:xfrm>
      </p:grpSpPr>
      <p:sp>
        <p:nvSpPr>
          <p:cNvPr id="26626" name="Rectangle 2"/>
          <p:cNvSpPr>
            <a:spLocks noGrp="1" noChangeArrowheads="1"/>
          </p:cNvSpPr>
          <p:nvPr>
            <p:ph type="ctrTitle"/>
          </p:nvPr>
        </p:nvSpPr>
        <p:spPr>
          <a:xfrm>
            <a:off x="4412511" y="1842202"/>
            <a:ext cx="4231757" cy="1947920"/>
          </a:xfrm>
        </p:spPr>
        <p:txBody>
          <a:bodyPr/>
          <a:lstStyle/>
          <a:p>
            <a:pPr algn="ctr"/>
            <a:br>
              <a:rPr lang="nl-NL" altLang="nl-NL" sz="3200" dirty="0">
                <a:solidFill>
                  <a:schemeClr val="bg2"/>
                </a:solidFill>
              </a:rPr>
            </a:br>
            <a:r>
              <a:rPr lang="nl-NL" altLang="nl-NL" sz="3200" dirty="0">
                <a:solidFill>
                  <a:schemeClr val="bg2"/>
                </a:solidFill>
              </a:rPr>
              <a:t>Software Audit Coördinatie</a:t>
            </a:r>
            <a:br>
              <a:rPr lang="nl-NL" altLang="nl-NL" sz="3200" dirty="0">
                <a:solidFill>
                  <a:schemeClr val="bg2"/>
                </a:solidFill>
              </a:rPr>
            </a:br>
            <a:r>
              <a:rPr lang="nl-NL" altLang="nl-NL" sz="3200" dirty="0">
                <a:solidFill>
                  <a:schemeClr val="bg2"/>
                </a:solidFill>
              </a:rPr>
              <a:t>SAM Rijk</a:t>
            </a:r>
          </a:p>
        </p:txBody>
      </p:sp>
      <p:sp>
        <p:nvSpPr>
          <p:cNvPr id="26627" name="Rectangle 3"/>
          <p:cNvSpPr>
            <a:spLocks noGrp="1" noChangeArrowheads="1"/>
          </p:cNvSpPr>
          <p:nvPr>
            <p:ph type="subTitle" idx="1"/>
          </p:nvPr>
        </p:nvSpPr>
        <p:spPr>
          <a:xfrm>
            <a:off x="4348717" y="5853968"/>
            <a:ext cx="4359349" cy="621477"/>
          </a:xfrm>
        </p:spPr>
        <p:txBody>
          <a:bodyPr/>
          <a:lstStyle/>
          <a:p>
            <a:pPr algn="ctr"/>
            <a:r>
              <a:rPr lang="nl-NL" altLang="nl-NL" dirty="0"/>
              <a:t> november 2017</a:t>
            </a:r>
          </a:p>
          <a:p>
            <a:pPr algn="ctr"/>
            <a:endParaRPr lang="nl-NL" altLang="nl-NL" dirty="0"/>
          </a:p>
        </p:txBody>
      </p:sp>
      <p:pic>
        <p:nvPicPr>
          <p:cNvPr id="4" name="logo"/>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262400" y="0"/>
            <a:ext cx="625213" cy="15763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4AABC-4AA9-4582-B74D-2A939C7103F9}"/>
              </a:ext>
            </a:extLst>
          </p:cNvPr>
          <p:cNvSpPr>
            <a:spLocks noGrp="1"/>
          </p:cNvSpPr>
          <p:nvPr>
            <p:ph type="title"/>
          </p:nvPr>
        </p:nvSpPr>
        <p:spPr/>
        <p:txBody>
          <a:bodyPr/>
          <a:lstStyle/>
          <a:p>
            <a:r>
              <a:rPr lang="nl-NL" dirty="0"/>
              <a:t>1. Vorm- en procedure eisen aankondiging</a:t>
            </a:r>
          </a:p>
        </p:txBody>
      </p:sp>
      <p:sp>
        <p:nvSpPr>
          <p:cNvPr id="3" name="Tijdelijke aanduiding voor inhoud 2">
            <a:extLst>
              <a:ext uri="{FF2B5EF4-FFF2-40B4-BE49-F238E27FC236}">
                <a16:creationId xmlns:a16="http://schemas.microsoft.com/office/drawing/2014/main" id="{79011FFD-5B72-4B2A-BDF6-DA8585A821CD}"/>
              </a:ext>
            </a:extLst>
          </p:cNvPr>
          <p:cNvSpPr>
            <a:spLocks noGrp="1"/>
          </p:cNvSpPr>
          <p:nvPr>
            <p:ph idx="1"/>
          </p:nvPr>
        </p:nvSpPr>
        <p:spPr/>
        <p:txBody>
          <a:bodyPr/>
          <a:lstStyle/>
          <a:p>
            <a:pPr marL="285750" indent="-285750">
              <a:buFont typeface="Arial" panose="020B0604020202020204" pitchFamily="34" charset="0"/>
              <a:buChar char="•"/>
            </a:pPr>
            <a:r>
              <a:rPr lang="nl-NL" dirty="0"/>
              <a:t>Is aankondiging via een officiële brief van het hoofdkantoor van de softwarefabrikant?</a:t>
            </a:r>
          </a:p>
          <a:p>
            <a:pPr marL="285750" indent="-285750">
              <a:buFont typeface="Arial" panose="020B0604020202020204" pitchFamily="34" charset="0"/>
              <a:buChar char="•"/>
            </a:pPr>
            <a:r>
              <a:rPr lang="nl-NL" dirty="0"/>
              <a:t>Is aankondiging aangetekend verstuurd?</a:t>
            </a:r>
          </a:p>
          <a:p>
            <a:pPr marL="285750" indent="-285750">
              <a:buFont typeface="Arial" panose="020B0604020202020204" pitchFamily="34" charset="0"/>
              <a:buChar char="•"/>
            </a:pPr>
            <a:r>
              <a:rPr lang="nl-NL" dirty="0"/>
              <a:t>Is adressering goed? Is het juiste adres gebruikt?</a:t>
            </a:r>
          </a:p>
          <a:p>
            <a:pPr marL="285750" indent="-285750">
              <a:buFont typeface="Arial" panose="020B0604020202020204" pitchFamily="34" charset="0"/>
              <a:buChar char="•"/>
            </a:pPr>
            <a:r>
              <a:rPr lang="nl-NL" dirty="0"/>
              <a:t>Is de aankondiging van een softwarefabrikant (of de juridische opvolger) waar een contract mee is?  </a:t>
            </a:r>
          </a:p>
          <a:p>
            <a:pPr marL="285750" indent="-285750">
              <a:buFont typeface="Arial" panose="020B0604020202020204" pitchFamily="34" charset="0"/>
              <a:buChar char="•"/>
            </a:pPr>
            <a:r>
              <a:rPr lang="nl-NL" dirty="0"/>
              <a:t>Is aankondiging gericht naar contract eigenaar of plaatsvervanger (of aan de directie van de organisatie)?</a:t>
            </a:r>
          </a:p>
          <a:p>
            <a:pPr marL="285750" indent="-285750">
              <a:buFont typeface="Arial" panose="020B0604020202020204" pitchFamily="34" charset="0"/>
              <a:buChar char="•"/>
            </a:pPr>
            <a:r>
              <a:rPr lang="nl-NL" dirty="0"/>
              <a:t>Is de aankondiging in het Nederlands?</a:t>
            </a:r>
          </a:p>
          <a:p>
            <a:pPr marL="285750" indent="-285750">
              <a:buFont typeface="Arial" panose="020B0604020202020204" pitchFamily="34" charset="0"/>
              <a:buChar char="•"/>
            </a:pPr>
            <a:r>
              <a:rPr lang="nl-NL" dirty="0"/>
              <a:t>Wordt er in de aankondiging verwezen naar een bestaand contract inclusief contractnummer en ingangsdatum?</a:t>
            </a:r>
          </a:p>
          <a:p>
            <a:pPr marL="285750" indent="-285750">
              <a:buFont typeface="Arial" panose="020B0604020202020204" pitchFamily="34" charset="0"/>
              <a:buChar char="•"/>
            </a:pPr>
            <a:r>
              <a:rPr lang="nl-NL" dirty="0"/>
              <a:t>Klopt de inhoud van de aankondiging met de inhoud van het contract? (bv wanneer de audit start, wie hem uitvoert zoals een onafhankelijke partij en onder welke algemene voorwaarden). </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endParaRPr lang="nl-NL" dirty="0"/>
          </a:p>
        </p:txBody>
      </p:sp>
      <p:sp>
        <p:nvSpPr>
          <p:cNvPr id="4" name="Tijdelijke aanduiding voor dianummer 3">
            <a:extLst>
              <a:ext uri="{FF2B5EF4-FFF2-40B4-BE49-F238E27FC236}">
                <a16:creationId xmlns:a16="http://schemas.microsoft.com/office/drawing/2014/main" id="{44B5CCBF-9A5E-4857-ADBE-2F2372B2C867}"/>
              </a:ext>
            </a:extLst>
          </p:cNvPr>
          <p:cNvSpPr>
            <a:spLocks noGrp="1"/>
          </p:cNvSpPr>
          <p:nvPr>
            <p:ph type="sldNum" sz="quarter" idx="10"/>
          </p:nvPr>
        </p:nvSpPr>
        <p:spPr/>
        <p:txBody>
          <a:bodyPr/>
          <a:lstStyle/>
          <a:p>
            <a:fld id="{BF5B5DF7-635F-4D78-8237-DA456A2371F3}" type="slidenum">
              <a:rPr lang="nl-NL" altLang="nl-NL" smtClean="0"/>
              <a:pPr/>
              <a:t>10</a:t>
            </a:fld>
            <a:endParaRPr lang="nl-NL" altLang="nl-NL"/>
          </a:p>
        </p:txBody>
      </p:sp>
    </p:spTree>
    <p:extLst>
      <p:ext uri="{BB962C8B-B14F-4D97-AF65-F5344CB8AC3E}">
        <p14:creationId xmlns:p14="http://schemas.microsoft.com/office/powerpoint/2010/main" val="2792662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11464D-8AE5-4FD1-AEF6-A0415D29F485}"/>
              </a:ext>
            </a:extLst>
          </p:cNvPr>
          <p:cNvSpPr>
            <a:spLocks noGrp="1"/>
          </p:cNvSpPr>
          <p:nvPr>
            <p:ph type="title"/>
          </p:nvPr>
        </p:nvSpPr>
        <p:spPr/>
        <p:txBody>
          <a:bodyPr/>
          <a:lstStyle/>
          <a:p>
            <a:r>
              <a:rPr lang="nl-NL" dirty="0"/>
              <a:t>1. Aankondiging</a:t>
            </a:r>
          </a:p>
        </p:txBody>
      </p:sp>
      <p:sp>
        <p:nvSpPr>
          <p:cNvPr id="4" name="Tijdelijke aanduiding voor dianummer 3">
            <a:extLst>
              <a:ext uri="{FF2B5EF4-FFF2-40B4-BE49-F238E27FC236}">
                <a16:creationId xmlns:a16="http://schemas.microsoft.com/office/drawing/2014/main" id="{8B24A07F-1B8C-4B83-A17A-0F29D6A9A86C}"/>
              </a:ext>
            </a:extLst>
          </p:cNvPr>
          <p:cNvSpPr>
            <a:spLocks noGrp="1"/>
          </p:cNvSpPr>
          <p:nvPr>
            <p:ph type="sldNum" sz="quarter" idx="10"/>
          </p:nvPr>
        </p:nvSpPr>
        <p:spPr/>
        <p:txBody>
          <a:bodyPr/>
          <a:lstStyle/>
          <a:p>
            <a:fld id="{BF5B5DF7-635F-4D78-8237-DA456A2371F3}" type="slidenum">
              <a:rPr lang="nl-NL" altLang="nl-NL" smtClean="0"/>
              <a:pPr/>
              <a:t>11</a:t>
            </a:fld>
            <a:endParaRPr lang="nl-NL" altLang="nl-NL"/>
          </a:p>
        </p:txBody>
      </p:sp>
      <p:sp>
        <p:nvSpPr>
          <p:cNvPr id="6" name="Tijdelijke aanduiding voor inhoud 2">
            <a:extLst>
              <a:ext uri="{FF2B5EF4-FFF2-40B4-BE49-F238E27FC236}">
                <a16:creationId xmlns:a16="http://schemas.microsoft.com/office/drawing/2014/main" id="{8A112D17-43E0-4DEE-A23D-F6DB5D4A9023}"/>
              </a:ext>
            </a:extLst>
          </p:cNvPr>
          <p:cNvSpPr txBox="1">
            <a:spLocks/>
          </p:cNvSpPr>
          <p:nvPr/>
        </p:nvSpPr>
        <p:spPr bwMode="auto">
          <a:xfrm>
            <a:off x="352425" y="1800225"/>
            <a:ext cx="8229600"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20000"/>
              </a:spcBef>
              <a:spcAft>
                <a:spcPct val="0"/>
              </a:spcAft>
              <a:tabLst>
                <a:tab pos="742950" algn="l"/>
                <a:tab pos="806450" algn="l"/>
              </a:tabLst>
              <a:defRPr>
                <a:solidFill>
                  <a:schemeClr val="tx1"/>
                </a:solidFill>
                <a:latin typeface="+mn-lt"/>
                <a:ea typeface="+mn-ea"/>
                <a:cs typeface="+mn-cs"/>
              </a:defRPr>
            </a:lvl1pPr>
            <a:lvl2pPr marL="1588" indent="195263"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2pPr>
            <a:lvl3pPr marL="198438" indent="227013" algn="l" rtl="0" eaLnBrk="1" fontAlgn="base" hangingPunct="1">
              <a:spcBef>
                <a:spcPct val="20000"/>
              </a:spcBef>
              <a:spcAft>
                <a:spcPct val="0"/>
              </a:spcAft>
              <a:buSzPct val="80000"/>
              <a:buFont typeface="Verdana" pitchFamily="34" charset="0"/>
              <a:buChar char="–"/>
              <a:tabLst>
                <a:tab pos="742950" algn="l"/>
                <a:tab pos="806450" algn="l"/>
              </a:tabLst>
              <a:defRPr>
                <a:solidFill>
                  <a:schemeClr val="tx1"/>
                </a:solidFill>
                <a:latin typeface="+mn-lt"/>
              </a:defRPr>
            </a:lvl3pPr>
            <a:lvl4pPr marL="427038" indent="228600" algn="l" rtl="0" eaLnBrk="1" fontAlgn="base" hangingPunct="1">
              <a:spcBef>
                <a:spcPct val="20000"/>
              </a:spcBef>
              <a:spcAft>
                <a:spcPct val="0"/>
              </a:spcAft>
              <a:buFont typeface="Verdana" pitchFamily="34" charset="0"/>
              <a:buChar char="&gt;"/>
              <a:tabLst>
                <a:tab pos="742950" algn="l"/>
                <a:tab pos="806450" algn="l"/>
              </a:tabLst>
              <a:defRPr>
                <a:solidFill>
                  <a:schemeClr val="tx1"/>
                </a:solidFill>
                <a:latin typeface="+mn-lt"/>
              </a:defRPr>
            </a:lvl4pPr>
            <a:lvl5pPr marL="6794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5pPr>
            <a:lvl6pPr marL="11366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6pPr>
            <a:lvl7pPr marL="15938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7pPr>
            <a:lvl8pPr marL="20510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8pPr>
            <a:lvl9pPr marL="25082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9pPr>
          </a:lstStyle>
          <a:p>
            <a:r>
              <a:rPr lang="nl-NL" sz="1800" kern="0" dirty="0"/>
              <a:t>Het doel van deze processtap is het op de juiste formele wijze laten starten van de Software Compliance Audit (SCA).</a:t>
            </a:r>
          </a:p>
        </p:txBody>
      </p:sp>
      <p:graphicFrame>
        <p:nvGraphicFramePr>
          <p:cNvPr id="5" name="Tijdelijke aanduiding voor inhoud 4">
            <a:extLst>
              <a:ext uri="{FF2B5EF4-FFF2-40B4-BE49-F238E27FC236}">
                <a16:creationId xmlns:a16="http://schemas.microsoft.com/office/drawing/2014/main" id="{7F39DBEB-2C4E-47F6-BB5B-9BC9AF064D1B}"/>
              </a:ext>
            </a:extLst>
          </p:cNvPr>
          <p:cNvGraphicFramePr>
            <a:graphicFrameLocks noGrp="1"/>
          </p:cNvGraphicFramePr>
          <p:nvPr>
            <p:ph idx="1"/>
            <p:extLst>
              <p:ext uri="{D42A27DB-BD31-4B8C-83A1-F6EECF244321}">
                <p14:modId xmlns:p14="http://schemas.microsoft.com/office/powerpoint/2010/main" val="3400315289"/>
              </p:ext>
            </p:extLst>
          </p:nvPr>
        </p:nvGraphicFramePr>
        <p:xfrm>
          <a:off x="352425" y="2683859"/>
          <a:ext cx="8601075" cy="2933210"/>
        </p:xfrm>
        <a:graphic>
          <a:graphicData uri="http://schemas.openxmlformats.org/drawingml/2006/table">
            <a:tbl>
              <a:tblPr firstRow="1" bandRow="1">
                <a:tableStyleId>{5C22544A-7EE6-4342-B048-85BDC9FD1C3A}</a:tableStyleId>
              </a:tblPr>
              <a:tblGrid>
                <a:gridCol w="5495926">
                  <a:extLst>
                    <a:ext uri="{9D8B030D-6E8A-4147-A177-3AD203B41FA5}">
                      <a16:colId xmlns:a16="http://schemas.microsoft.com/office/drawing/2014/main" val="1254662292"/>
                    </a:ext>
                  </a:extLst>
                </a:gridCol>
                <a:gridCol w="3105149">
                  <a:extLst>
                    <a:ext uri="{9D8B030D-6E8A-4147-A177-3AD203B41FA5}">
                      <a16:colId xmlns:a16="http://schemas.microsoft.com/office/drawing/2014/main" val="2071552340"/>
                    </a:ext>
                  </a:extLst>
                </a:gridCol>
              </a:tblGrid>
              <a:tr h="260311">
                <a:tc>
                  <a:txBody>
                    <a:bodyPr/>
                    <a:lstStyle/>
                    <a:p>
                      <a:r>
                        <a:rPr lang="nl-NL" dirty="0"/>
                        <a:t>Activiteit</a:t>
                      </a:r>
                    </a:p>
                  </a:txBody>
                  <a:tcPr/>
                </a:tc>
                <a:tc>
                  <a:txBody>
                    <a:bodyPr/>
                    <a:lstStyle/>
                    <a:p>
                      <a:r>
                        <a:rPr lang="nl-NL" dirty="0"/>
                        <a:t>Output</a:t>
                      </a:r>
                    </a:p>
                  </a:txBody>
                  <a:tcPr/>
                </a:tc>
                <a:extLst>
                  <a:ext uri="{0D108BD9-81ED-4DB2-BD59-A6C34878D82A}">
                    <a16:rowId xmlns:a16="http://schemas.microsoft.com/office/drawing/2014/main" val="3563047751"/>
                  </a:ext>
                </a:extLst>
              </a:tr>
              <a:tr h="2567450">
                <a:tc>
                  <a:txBody>
                    <a:bodyPr/>
                    <a:lstStyle/>
                    <a:p>
                      <a:pPr marL="285750" indent="-285750">
                        <a:buFontTx/>
                        <a:buChar char="-"/>
                      </a:pPr>
                      <a:r>
                        <a:rPr lang="nl-NL" dirty="0"/>
                        <a:t>Aankondiging in ontvangst nemen</a:t>
                      </a:r>
                    </a:p>
                    <a:p>
                      <a:pPr marL="285750" indent="-285750">
                        <a:buFontTx/>
                        <a:buChar char="-"/>
                      </a:pPr>
                      <a:r>
                        <a:rPr lang="nl-NL" dirty="0"/>
                        <a:t>Impact en risico’s vaststellen</a:t>
                      </a:r>
                    </a:p>
                    <a:p>
                      <a:pPr marL="285750" indent="-285750">
                        <a:buFontTx/>
                        <a:buChar char="-"/>
                      </a:pPr>
                      <a:r>
                        <a:rPr lang="nl-NL" dirty="0"/>
                        <a:t>Checken op vorm en procedure eisen</a:t>
                      </a:r>
                    </a:p>
                    <a:p>
                      <a:pPr marL="285750" indent="-285750">
                        <a:buFontTx/>
                        <a:buChar char="-"/>
                      </a:pPr>
                      <a:r>
                        <a:rPr lang="nl-NL" dirty="0"/>
                        <a:t>Communiceren naar leverancier over Rijks auditrichtlijnen</a:t>
                      </a:r>
                    </a:p>
                    <a:p>
                      <a:pPr marL="285750" indent="-285750">
                        <a:buFontTx/>
                        <a:buChar char="-"/>
                      </a:pPr>
                      <a:r>
                        <a:rPr lang="nl-NL" dirty="0"/>
                        <a:t>Informeren SAM Rijk Audit Coördinatie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t>Ga pas met een derde partij om tafel als voorwaarden bepaald zijn (nooit met twee partijen om tafel).</a:t>
                      </a:r>
                    </a:p>
                  </a:txBody>
                  <a:tcPr/>
                </a:tc>
                <a:tc>
                  <a:txBody>
                    <a:bodyPr/>
                    <a:lstStyle/>
                    <a:p>
                      <a:pPr marL="285750" indent="-285750">
                        <a:buFontTx/>
                        <a:buChar char="-"/>
                      </a:pPr>
                      <a:r>
                        <a:rPr lang="nl-NL" dirty="0">
                          <a:solidFill>
                            <a:srgbClr val="FF0000"/>
                          </a:solidFill>
                        </a:rPr>
                        <a:t>Aankondiging</a:t>
                      </a:r>
                    </a:p>
                    <a:p>
                      <a:pPr marL="285750" indent="-285750">
                        <a:buFontTx/>
                        <a:buChar char="-"/>
                      </a:pPr>
                      <a:r>
                        <a:rPr lang="nl-NL" dirty="0"/>
                        <a:t>Risico analyse</a:t>
                      </a:r>
                    </a:p>
                    <a:p>
                      <a:pPr marL="285750" indent="-285750">
                        <a:buFontTx/>
                        <a:buChar char="-"/>
                      </a:pPr>
                      <a:r>
                        <a:rPr lang="nl-NL" dirty="0"/>
                        <a:t>Verantwoordelijkheid belegd</a:t>
                      </a:r>
                    </a:p>
                    <a:p>
                      <a:pPr marL="285750" indent="-285750">
                        <a:buFontTx/>
                        <a:buChar char="-"/>
                      </a:pPr>
                      <a:r>
                        <a:rPr lang="nl-NL" dirty="0"/>
                        <a:t>Brief (zie template)</a:t>
                      </a:r>
                      <a:endParaRPr lang="nl-NL" dirty="0">
                        <a:solidFill>
                          <a:srgbClr val="0070C0"/>
                        </a:solidFill>
                      </a:endParaRPr>
                    </a:p>
                    <a:p>
                      <a:pPr marL="285750" indent="-285750">
                        <a:buFontTx/>
                        <a:buChar char="-"/>
                      </a:pPr>
                      <a:r>
                        <a:rPr lang="nl-NL" dirty="0">
                          <a:solidFill>
                            <a:schemeClr val="tx1"/>
                          </a:solidFill>
                        </a:rPr>
                        <a:t>Ingelichte audit coördinatie</a:t>
                      </a:r>
                    </a:p>
                    <a:p>
                      <a:endParaRPr lang="nl-NL" dirty="0"/>
                    </a:p>
                    <a:p>
                      <a:endParaRPr lang="nl-NL" dirty="0"/>
                    </a:p>
                  </a:txBody>
                  <a:tcPr/>
                </a:tc>
                <a:extLst>
                  <a:ext uri="{0D108BD9-81ED-4DB2-BD59-A6C34878D82A}">
                    <a16:rowId xmlns:a16="http://schemas.microsoft.com/office/drawing/2014/main" val="80408935"/>
                  </a:ext>
                </a:extLst>
              </a:tr>
            </a:tbl>
          </a:graphicData>
        </a:graphic>
      </p:graphicFrame>
    </p:spTree>
    <p:extLst>
      <p:ext uri="{BB962C8B-B14F-4D97-AF65-F5344CB8AC3E}">
        <p14:creationId xmlns:p14="http://schemas.microsoft.com/office/powerpoint/2010/main" val="1889689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C33D38-4B4D-4D93-A6CA-8AD7D8474BC8}"/>
              </a:ext>
            </a:extLst>
          </p:cNvPr>
          <p:cNvSpPr>
            <a:spLocks noGrp="1"/>
          </p:cNvSpPr>
          <p:nvPr>
            <p:ph type="title"/>
          </p:nvPr>
        </p:nvSpPr>
        <p:spPr/>
        <p:txBody>
          <a:bodyPr/>
          <a:lstStyle/>
          <a:p>
            <a:r>
              <a:rPr lang="nl-NL" dirty="0"/>
              <a:t>2 Procesflow</a:t>
            </a:r>
          </a:p>
        </p:txBody>
      </p:sp>
      <p:sp>
        <p:nvSpPr>
          <p:cNvPr id="3" name="Tijdelijke aanduiding voor inhoud 2">
            <a:extLst>
              <a:ext uri="{FF2B5EF4-FFF2-40B4-BE49-F238E27FC236}">
                <a16:creationId xmlns:a16="http://schemas.microsoft.com/office/drawing/2014/main" id="{BD11D8D4-725C-4703-94AC-3B819F37C804}"/>
              </a:ext>
            </a:extLst>
          </p:cNvPr>
          <p:cNvSpPr>
            <a:spLocks noGrp="1"/>
          </p:cNvSpPr>
          <p:nvPr>
            <p:ph idx="1"/>
          </p:nvPr>
        </p:nvSpPr>
        <p:spPr/>
        <p:txBody>
          <a:bodyPr/>
          <a:lstStyle/>
          <a:p>
            <a:r>
              <a:rPr lang="nl-NL" dirty="0"/>
              <a:t>Voorbereiden en vaststellen voorwaarden</a:t>
            </a:r>
          </a:p>
          <a:p>
            <a:endParaRPr lang="nl-NL" dirty="0"/>
          </a:p>
          <a:p>
            <a:endParaRPr lang="nl-NL" dirty="0"/>
          </a:p>
          <a:p>
            <a:endParaRPr lang="nl-NL" dirty="0"/>
          </a:p>
          <a:p>
            <a:endParaRPr lang="nl-NL" dirty="0"/>
          </a:p>
          <a:p>
            <a:endParaRPr lang="nl-NL" dirty="0"/>
          </a:p>
          <a:p>
            <a:endParaRPr lang="nl-NL" dirty="0"/>
          </a:p>
          <a:p>
            <a:r>
              <a:rPr lang="nl-NL" dirty="0"/>
              <a:t>Documenten:</a:t>
            </a:r>
          </a:p>
          <a:p>
            <a:pPr marL="285750" indent="-285750">
              <a:buFontTx/>
              <a:buChar char="-"/>
            </a:pPr>
            <a:r>
              <a:rPr lang="nl-NL" dirty="0"/>
              <a:t>Geheimhoudingsverklaring</a:t>
            </a:r>
          </a:p>
          <a:p>
            <a:pPr marL="285750" indent="-285750">
              <a:buFontTx/>
              <a:buChar char="-"/>
            </a:pPr>
            <a:r>
              <a:rPr lang="nl-NL" dirty="0"/>
              <a:t>Verklaring goed gedrag (VOG) en indien nodig screening</a:t>
            </a:r>
          </a:p>
          <a:p>
            <a:pPr marL="285750" indent="-285750">
              <a:buFontTx/>
              <a:buChar char="-"/>
            </a:pPr>
            <a:r>
              <a:rPr lang="nl-NL" dirty="0"/>
              <a:t>Nadere auditovereenkomst (indien zelfdeclaratie niet mogelijk is)</a:t>
            </a:r>
          </a:p>
        </p:txBody>
      </p:sp>
      <p:sp>
        <p:nvSpPr>
          <p:cNvPr id="4" name="Tijdelijke aanduiding voor dianummer 3">
            <a:extLst>
              <a:ext uri="{FF2B5EF4-FFF2-40B4-BE49-F238E27FC236}">
                <a16:creationId xmlns:a16="http://schemas.microsoft.com/office/drawing/2014/main" id="{C6ECC091-0A95-4910-8DB4-4F8D553E9BD7}"/>
              </a:ext>
            </a:extLst>
          </p:cNvPr>
          <p:cNvSpPr>
            <a:spLocks noGrp="1"/>
          </p:cNvSpPr>
          <p:nvPr>
            <p:ph type="sldNum" sz="quarter" idx="10"/>
          </p:nvPr>
        </p:nvSpPr>
        <p:spPr/>
        <p:txBody>
          <a:bodyPr/>
          <a:lstStyle/>
          <a:p>
            <a:fld id="{BF5B5DF7-635F-4D78-8237-DA456A2371F3}" type="slidenum">
              <a:rPr lang="nl-NL" altLang="nl-NL" smtClean="0"/>
              <a:pPr/>
              <a:t>12</a:t>
            </a:fld>
            <a:endParaRPr lang="nl-NL" altLang="nl-NL"/>
          </a:p>
        </p:txBody>
      </p:sp>
      <p:sp>
        <p:nvSpPr>
          <p:cNvPr id="6" name="Ovaal 5">
            <a:extLst>
              <a:ext uri="{FF2B5EF4-FFF2-40B4-BE49-F238E27FC236}">
                <a16:creationId xmlns:a16="http://schemas.microsoft.com/office/drawing/2014/main" id="{82B99A0A-5304-4CB3-872F-451D6FE16293}"/>
              </a:ext>
            </a:extLst>
          </p:cNvPr>
          <p:cNvSpPr/>
          <p:nvPr/>
        </p:nvSpPr>
        <p:spPr>
          <a:xfrm>
            <a:off x="4255474" y="4043524"/>
            <a:ext cx="407964" cy="4079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3 a</a:t>
            </a:r>
          </a:p>
        </p:txBody>
      </p:sp>
      <p:sp>
        <p:nvSpPr>
          <p:cNvPr id="9" name="Ovaal 8">
            <a:extLst>
              <a:ext uri="{FF2B5EF4-FFF2-40B4-BE49-F238E27FC236}">
                <a16:creationId xmlns:a16="http://schemas.microsoft.com/office/drawing/2014/main" id="{3C18AD51-B7AD-4CB3-A905-509D01DA4965}"/>
              </a:ext>
            </a:extLst>
          </p:cNvPr>
          <p:cNvSpPr/>
          <p:nvPr/>
        </p:nvSpPr>
        <p:spPr>
          <a:xfrm>
            <a:off x="5908794" y="4085728"/>
            <a:ext cx="407964" cy="3539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3 b</a:t>
            </a:r>
          </a:p>
        </p:txBody>
      </p:sp>
      <p:cxnSp>
        <p:nvCxnSpPr>
          <p:cNvPr id="10" name="Rechte verbindingslijn met pijl 9">
            <a:extLst>
              <a:ext uri="{FF2B5EF4-FFF2-40B4-BE49-F238E27FC236}">
                <a16:creationId xmlns:a16="http://schemas.microsoft.com/office/drawing/2014/main" id="{11192C46-35B1-4CB8-A7B3-259DFAD119C2}"/>
              </a:ext>
            </a:extLst>
          </p:cNvPr>
          <p:cNvCxnSpPr>
            <a:cxnSpLocks/>
          </p:cNvCxnSpPr>
          <p:nvPr/>
        </p:nvCxnSpPr>
        <p:spPr>
          <a:xfrm>
            <a:off x="6105379" y="3651219"/>
            <a:ext cx="0" cy="4143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Afbeelding 14">
            <a:extLst>
              <a:ext uri="{FF2B5EF4-FFF2-40B4-BE49-F238E27FC236}">
                <a16:creationId xmlns:a16="http://schemas.microsoft.com/office/drawing/2014/main" id="{3F81F949-8712-4E1D-9BDC-7578175B3BAD}"/>
              </a:ext>
            </a:extLst>
          </p:cNvPr>
          <p:cNvPicPr>
            <a:picLocks noChangeAspect="1"/>
          </p:cNvPicPr>
          <p:nvPr/>
        </p:nvPicPr>
        <p:blipFill>
          <a:blip r:embed="rId2"/>
          <a:stretch>
            <a:fillRect/>
          </a:stretch>
        </p:blipFill>
        <p:spPr>
          <a:xfrm>
            <a:off x="2310904" y="2908172"/>
            <a:ext cx="4522191" cy="1041656"/>
          </a:xfrm>
          <a:prstGeom prst="rect">
            <a:avLst/>
          </a:prstGeom>
        </p:spPr>
      </p:pic>
    </p:spTree>
    <p:extLst>
      <p:ext uri="{BB962C8B-B14F-4D97-AF65-F5344CB8AC3E}">
        <p14:creationId xmlns:p14="http://schemas.microsoft.com/office/powerpoint/2010/main" val="1844421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708DCE-DEA4-43A7-81FE-AB1DB43E0BBC}"/>
              </a:ext>
            </a:extLst>
          </p:cNvPr>
          <p:cNvSpPr>
            <a:spLocks noGrp="1"/>
          </p:cNvSpPr>
          <p:nvPr>
            <p:ph type="title"/>
          </p:nvPr>
        </p:nvSpPr>
        <p:spPr/>
        <p:txBody>
          <a:bodyPr/>
          <a:lstStyle/>
          <a:p>
            <a:r>
              <a:rPr lang="nl-NL" dirty="0"/>
              <a:t>2. Voorbereiding</a:t>
            </a:r>
          </a:p>
        </p:txBody>
      </p:sp>
      <p:sp>
        <p:nvSpPr>
          <p:cNvPr id="3" name="Tijdelijke aanduiding voor inhoud 2">
            <a:extLst>
              <a:ext uri="{FF2B5EF4-FFF2-40B4-BE49-F238E27FC236}">
                <a16:creationId xmlns:a16="http://schemas.microsoft.com/office/drawing/2014/main" id="{C43DA2EB-60D0-4318-AB69-31B6725D2427}"/>
              </a:ext>
            </a:extLst>
          </p:cNvPr>
          <p:cNvSpPr>
            <a:spLocks noGrp="1"/>
          </p:cNvSpPr>
          <p:nvPr>
            <p:ph idx="1"/>
          </p:nvPr>
        </p:nvSpPr>
        <p:spPr/>
        <p:txBody>
          <a:bodyPr/>
          <a:lstStyle/>
          <a:p>
            <a:r>
              <a:rPr lang="nl-NL" dirty="0"/>
              <a:t>Het doel van deze processtap:</a:t>
            </a:r>
          </a:p>
          <a:p>
            <a:pPr marL="285750" indent="-285750">
              <a:buFontTx/>
              <a:buChar char="-"/>
            </a:pPr>
            <a:r>
              <a:rPr lang="nl-NL" dirty="0"/>
              <a:t>Vaststellen van de voorwaarden en de scope van de audit</a:t>
            </a:r>
          </a:p>
          <a:p>
            <a:pPr marL="285750" indent="-285750">
              <a:buFontTx/>
              <a:buChar char="-"/>
            </a:pPr>
            <a:r>
              <a:rPr lang="nl-NL" dirty="0"/>
              <a:t>Bepalen of zelfdeclaratie wel of niet mogelijk is.</a:t>
            </a:r>
          </a:p>
          <a:p>
            <a:endParaRPr lang="nl-NL" dirty="0"/>
          </a:p>
        </p:txBody>
      </p:sp>
      <p:sp>
        <p:nvSpPr>
          <p:cNvPr id="4" name="Tijdelijke aanduiding voor dianummer 3">
            <a:extLst>
              <a:ext uri="{FF2B5EF4-FFF2-40B4-BE49-F238E27FC236}">
                <a16:creationId xmlns:a16="http://schemas.microsoft.com/office/drawing/2014/main" id="{DE8763DC-BAAE-40CE-BA0F-E0C62E291F3C}"/>
              </a:ext>
            </a:extLst>
          </p:cNvPr>
          <p:cNvSpPr>
            <a:spLocks noGrp="1"/>
          </p:cNvSpPr>
          <p:nvPr>
            <p:ph type="sldNum" sz="quarter" idx="10"/>
          </p:nvPr>
        </p:nvSpPr>
        <p:spPr/>
        <p:txBody>
          <a:bodyPr/>
          <a:lstStyle/>
          <a:p>
            <a:fld id="{BF5B5DF7-635F-4D78-8237-DA456A2371F3}" type="slidenum">
              <a:rPr lang="nl-NL" altLang="nl-NL" smtClean="0"/>
              <a:pPr/>
              <a:t>13</a:t>
            </a:fld>
            <a:endParaRPr lang="nl-NL" altLang="nl-NL"/>
          </a:p>
        </p:txBody>
      </p:sp>
      <p:graphicFrame>
        <p:nvGraphicFramePr>
          <p:cNvPr id="6" name="Tijdelijke aanduiding voor inhoud 4">
            <a:extLst>
              <a:ext uri="{FF2B5EF4-FFF2-40B4-BE49-F238E27FC236}">
                <a16:creationId xmlns:a16="http://schemas.microsoft.com/office/drawing/2014/main" id="{1E2A70C3-5D89-4E40-8640-B7FF0AC61DAA}"/>
              </a:ext>
            </a:extLst>
          </p:cNvPr>
          <p:cNvGraphicFramePr>
            <a:graphicFrameLocks/>
          </p:cNvGraphicFramePr>
          <p:nvPr>
            <p:extLst>
              <p:ext uri="{D42A27DB-BD31-4B8C-83A1-F6EECF244321}">
                <p14:modId xmlns:p14="http://schemas.microsoft.com/office/powerpoint/2010/main" val="3731248762"/>
              </p:ext>
            </p:extLst>
          </p:nvPr>
        </p:nvGraphicFramePr>
        <p:xfrm>
          <a:off x="282085" y="2985071"/>
          <a:ext cx="8601075" cy="2931160"/>
        </p:xfrm>
        <a:graphic>
          <a:graphicData uri="http://schemas.openxmlformats.org/drawingml/2006/table">
            <a:tbl>
              <a:tblPr firstRow="1" bandRow="1">
                <a:tableStyleId>{5C22544A-7EE6-4342-B048-85BDC9FD1C3A}</a:tableStyleId>
              </a:tblPr>
              <a:tblGrid>
                <a:gridCol w="5105840">
                  <a:extLst>
                    <a:ext uri="{9D8B030D-6E8A-4147-A177-3AD203B41FA5}">
                      <a16:colId xmlns:a16="http://schemas.microsoft.com/office/drawing/2014/main" val="1254662292"/>
                    </a:ext>
                  </a:extLst>
                </a:gridCol>
                <a:gridCol w="3495235">
                  <a:extLst>
                    <a:ext uri="{9D8B030D-6E8A-4147-A177-3AD203B41FA5}">
                      <a16:colId xmlns:a16="http://schemas.microsoft.com/office/drawing/2014/main" val="2071552340"/>
                    </a:ext>
                  </a:extLst>
                </a:gridCol>
              </a:tblGrid>
              <a:tr h="370840">
                <a:tc>
                  <a:txBody>
                    <a:bodyPr/>
                    <a:lstStyle/>
                    <a:p>
                      <a:r>
                        <a:rPr lang="nl-NL" dirty="0"/>
                        <a:t>Activiteit</a:t>
                      </a:r>
                    </a:p>
                  </a:txBody>
                  <a:tcPr/>
                </a:tc>
                <a:tc>
                  <a:txBody>
                    <a:bodyPr/>
                    <a:lstStyle/>
                    <a:p>
                      <a:r>
                        <a:rPr lang="nl-NL" dirty="0"/>
                        <a:t>Output</a:t>
                      </a:r>
                    </a:p>
                  </a:txBody>
                  <a:tcPr/>
                </a:tc>
                <a:extLst>
                  <a:ext uri="{0D108BD9-81ED-4DB2-BD59-A6C34878D82A}">
                    <a16:rowId xmlns:a16="http://schemas.microsoft.com/office/drawing/2014/main" val="3563047751"/>
                  </a:ext>
                </a:extLst>
              </a:tr>
              <a:tr h="370840">
                <a:tc>
                  <a:txBody>
                    <a:bodyPr/>
                    <a:lstStyle/>
                    <a:p>
                      <a:pPr marL="285750" lvl="0" indent="-285750">
                        <a:buFontTx/>
                        <a:buChar char="-"/>
                      </a:pPr>
                      <a:r>
                        <a:rPr lang="nl-NL" dirty="0"/>
                        <a:t>Kennismakingsgesprek met leverancier</a:t>
                      </a:r>
                    </a:p>
                    <a:p>
                      <a:pPr marL="742950" lvl="1" indent="-285750">
                        <a:buFontTx/>
                        <a:buChar char="-"/>
                      </a:pPr>
                      <a:r>
                        <a:rPr lang="nl-NL" dirty="0"/>
                        <a:t>Uitgangspunten, voorwaarden en scope bepalen</a:t>
                      </a:r>
                    </a:p>
                    <a:p>
                      <a:pPr marL="742950" lvl="1" indent="-285750">
                        <a:buFontTx/>
                        <a:buChar char="-"/>
                      </a:pPr>
                      <a:r>
                        <a:rPr lang="nl-NL" dirty="0"/>
                        <a:t>Informatie licentie positie leverancier verkrijgen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dirty="0"/>
                        <a:t>Vaststellen licentiepositie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dirty="0"/>
                        <a:t>Aanpassen SAM Tool </a:t>
                      </a:r>
                      <a:r>
                        <a:rPr lang="nl-NL" dirty="0" err="1"/>
                        <a:t>nav</a:t>
                      </a:r>
                      <a:r>
                        <a:rPr lang="nl-NL" dirty="0"/>
                        <a:t> delta</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dirty="0"/>
                        <a:t>Vaststellen of zelfdeclaratie wel of niet mogelijk is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dirty="0">
                          <a:solidFill>
                            <a:srgbClr val="0070C0"/>
                          </a:solidFill>
                        </a:rPr>
                        <a:t>Voorwaarden en scope bepaald (zie template)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dirty="0">
                          <a:solidFill>
                            <a:srgbClr val="FF0000"/>
                          </a:solidFill>
                        </a:rPr>
                        <a:t>Licentiepositie leverancier</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dirty="0"/>
                        <a:t>Licentiepositie delta</a:t>
                      </a:r>
                      <a:endParaRPr lang="nl-NL" b="1" dirty="0"/>
                    </a:p>
                    <a:p>
                      <a:pPr marL="285750" indent="-285750">
                        <a:buFontTx/>
                        <a:buChar char="-"/>
                      </a:pPr>
                      <a:r>
                        <a:rPr lang="nl-NL" dirty="0"/>
                        <a:t>Aangepast SAM Tool</a:t>
                      </a:r>
                    </a:p>
                    <a:p>
                      <a:pPr marL="285750" indent="-285750">
                        <a:buFontTx/>
                        <a:buChar char="-"/>
                      </a:pPr>
                      <a:r>
                        <a:rPr lang="nl-NL" dirty="0"/>
                        <a:t>Besluit over vorm van rapportage</a:t>
                      </a:r>
                    </a:p>
                    <a:p>
                      <a:pPr marL="285750" indent="-285750">
                        <a:buFontTx/>
                        <a:buChar char="-"/>
                      </a:pPr>
                      <a:endParaRPr lang="nl-NL" dirty="0"/>
                    </a:p>
                  </a:txBody>
                  <a:tcPr/>
                </a:tc>
                <a:extLst>
                  <a:ext uri="{0D108BD9-81ED-4DB2-BD59-A6C34878D82A}">
                    <a16:rowId xmlns:a16="http://schemas.microsoft.com/office/drawing/2014/main" val="80408935"/>
                  </a:ext>
                </a:extLst>
              </a:tr>
            </a:tbl>
          </a:graphicData>
        </a:graphic>
      </p:graphicFrame>
    </p:spTree>
    <p:extLst>
      <p:ext uri="{BB962C8B-B14F-4D97-AF65-F5344CB8AC3E}">
        <p14:creationId xmlns:p14="http://schemas.microsoft.com/office/powerpoint/2010/main" val="3477619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C2E62F-207A-4057-A9D1-49D97FFB3FD1}"/>
              </a:ext>
            </a:extLst>
          </p:cNvPr>
          <p:cNvSpPr>
            <a:spLocks noGrp="1"/>
          </p:cNvSpPr>
          <p:nvPr>
            <p:ph type="title"/>
          </p:nvPr>
        </p:nvSpPr>
        <p:spPr/>
        <p:txBody>
          <a:bodyPr/>
          <a:lstStyle/>
          <a:p>
            <a:r>
              <a:rPr lang="nl-NL" dirty="0"/>
              <a:t>3. Procesflow</a:t>
            </a:r>
          </a:p>
        </p:txBody>
      </p:sp>
      <p:sp>
        <p:nvSpPr>
          <p:cNvPr id="3" name="Tijdelijke aanduiding voor inhoud 2">
            <a:extLst>
              <a:ext uri="{FF2B5EF4-FFF2-40B4-BE49-F238E27FC236}">
                <a16:creationId xmlns:a16="http://schemas.microsoft.com/office/drawing/2014/main" id="{FBCAB7AD-D48E-467C-BC2D-B4084764E659}"/>
              </a:ext>
            </a:extLst>
          </p:cNvPr>
          <p:cNvSpPr>
            <a:spLocks noGrp="1"/>
          </p:cNvSpPr>
          <p:nvPr>
            <p:ph idx="1"/>
          </p:nvPr>
        </p:nvSpPr>
        <p:spPr/>
        <p:txBody>
          <a:bodyPr/>
          <a:lstStyle/>
          <a:p>
            <a:r>
              <a:rPr lang="nl-NL" dirty="0"/>
              <a:t>Opleveren rapport</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r>
              <a:rPr lang="nl-NL" dirty="0"/>
              <a:t>Documenten:</a:t>
            </a:r>
          </a:p>
          <a:p>
            <a:pPr marL="285750" indent="-285750">
              <a:buFontTx/>
              <a:buChar char="-"/>
            </a:pPr>
            <a:r>
              <a:rPr lang="nl-NL" dirty="0"/>
              <a:t>Voorbeeld zelfdeclaratie</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id="{EF6DDB7E-0D23-4981-921B-CF98BAD6B40A}"/>
              </a:ext>
            </a:extLst>
          </p:cNvPr>
          <p:cNvSpPr>
            <a:spLocks noGrp="1"/>
          </p:cNvSpPr>
          <p:nvPr>
            <p:ph type="sldNum" sz="quarter" idx="10"/>
          </p:nvPr>
        </p:nvSpPr>
        <p:spPr/>
        <p:txBody>
          <a:bodyPr/>
          <a:lstStyle/>
          <a:p>
            <a:fld id="{BF5B5DF7-635F-4D78-8237-DA456A2371F3}" type="slidenum">
              <a:rPr lang="nl-NL" altLang="nl-NL" smtClean="0"/>
              <a:pPr/>
              <a:t>14</a:t>
            </a:fld>
            <a:endParaRPr lang="nl-NL" altLang="nl-NL"/>
          </a:p>
        </p:txBody>
      </p:sp>
      <p:pic>
        <p:nvPicPr>
          <p:cNvPr id="6" name="Afbeelding 5">
            <a:extLst>
              <a:ext uri="{FF2B5EF4-FFF2-40B4-BE49-F238E27FC236}">
                <a16:creationId xmlns:a16="http://schemas.microsoft.com/office/drawing/2014/main" id="{5A89B853-DB70-41E7-A85C-D1E7ADF7DAA7}"/>
              </a:ext>
            </a:extLst>
          </p:cNvPr>
          <p:cNvPicPr>
            <a:picLocks noChangeAspect="1"/>
          </p:cNvPicPr>
          <p:nvPr/>
        </p:nvPicPr>
        <p:blipFill>
          <a:blip r:embed="rId2"/>
          <a:stretch>
            <a:fillRect/>
          </a:stretch>
        </p:blipFill>
        <p:spPr>
          <a:xfrm>
            <a:off x="3098477" y="2730328"/>
            <a:ext cx="2947046" cy="1397344"/>
          </a:xfrm>
          <a:prstGeom prst="rect">
            <a:avLst/>
          </a:prstGeom>
        </p:spPr>
      </p:pic>
      <p:sp>
        <p:nvSpPr>
          <p:cNvPr id="7" name="Ovaal 6">
            <a:extLst>
              <a:ext uri="{FF2B5EF4-FFF2-40B4-BE49-F238E27FC236}">
                <a16:creationId xmlns:a16="http://schemas.microsoft.com/office/drawing/2014/main" id="{7B94B4D5-EB8C-47A8-8900-AA7977F065A1}"/>
              </a:ext>
            </a:extLst>
          </p:cNvPr>
          <p:cNvSpPr/>
          <p:nvPr/>
        </p:nvSpPr>
        <p:spPr>
          <a:xfrm>
            <a:off x="4002989" y="4113604"/>
            <a:ext cx="407964" cy="4079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4</a:t>
            </a:r>
          </a:p>
        </p:txBody>
      </p:sp>
    </p:spTree>
    <p:extLst>
      <p:ext uri="{BB962C8B-B14F-4D97-AF65-F5344CB8AC3E}">
        <p14:creationId xmlns:p14="http://schemas.microsoft.com/office/powerpoint/2010/main" val="4225437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11464D-8AE5-4FD1-AEF6-A0415D29F485}"/>
              </a:ext>
            </a:extLst>
          </p:cNvPr>
          <p:cNvSpPr>
            <a:spLocks noGrp="1"/>
          </p:cNvSpPr>
          <p:nvPr>
            <p:ph type="title"/>
          </p:nvPr>
        </p:nvSpPr>
        <p:spPr/>
        <p:txBody>
          <a:bodyPr/>
          <a:lstStyle/>
          <a:p>
            <a:r>
              <a:rPr lang="nl-NL" dirty="0"/>
              <a:t>3a. Opleveren zelfdeclaratie</a:t>
            </a:r>
          </a:p>
        </p:txBody>
      </p:sp>
      <p:sp>
        <p:nvSpPr>
          <p:cNvPr id="4" name="Tijdelijke aanduiding voor dianummer 3">
            <a:extLst>
              <a:ext uri="{FF2B5EF4-FFF2-40B4-BE49-F238E27FC236}">
                <a16:creationId xmlns:a16="http://schemas.microsoft.com/office/drawing/2014/main" id="{8B24A07F-1B8C-4B83-A17A-0F29D6A9A86C}"/>
              </a:ext>
            </a:extLst>
          </p:cNvPr>
          <p:cNvSpPr>
            <a:spLocks noGrp="1"/>
          </p:cNvSpPr>
          <p:nvPr>
            <p:ph type="sldNum" sz="quarter" idx="10"/>
          </p:nvPr>
        </p:nvSpPr>
        <p:spPr/>
        <p:txBody>
          <a:bodyPr/>
          <a:lstStyle/>
          <a:p>
            <a:fld id="{BF5B5DF7-635F-4D78-8237-DA456A2371F3}" type="slidenum">
              <a:rPr lang="nl-NL" altLang="nl-NL" smtClean="0"/>
              <a:pPr/>
              <a:t>15</a:t>
            </a:fld>
            <a:endParaRPr lang="nl-NL" altLang="nl-NL"/>
          </a:p>
        </p:txBody>
      </p:sp>
      <p:sp>
        <p:nvSpPr>
          <p:cNvPr id="6" name="Tijdelijke aanduiding voor inhoud 2">
            <a:extLst>
              <a:ext uri="{FF2B5EF4-FFF2-40B4-BE49-F238E27FC236}">
                <a16:creationId xmlns:a16="http://schemas.microsoft.com/office/drawing/2014/main" id="{8A112D17-43E0-4DEE-A23D-F6DB5D4A9023}"/>
              </a:ext>
            </a:extLst>
          </p:cNvPr>
          <p:cNvSpPr txBox="1">
            <a:spLocks/>
          </p:cNvSpPr>
          <p:nvPr/>
        </p:nvSpPr>
        <p:spPr bwMode="auto">
          <a:xfrm>
            <a:off x="352425" y="1800225"/>
            <a:ext cx="8229600"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20000"/>
              </a:spcBef>
              <a:spcAft>
                <a:spcPct val="0"/>
              </a:spcAft>
              <a:tabLst>
                <a:tab pos="742950" algn="l"/>
                <a:tab pos="806450" algn="l"/>
              </a:tabLst>
              <a:defRPr>
                <a:solidFill>
                  <a:schemeClr val="tx1"/>
                </a:solidFill>
                <a:latin typeface="+mn-lt"/>
                <a:ea typeface="+mn-ea"/>
                <a:cs typeface="+mn-cs"/>
              </a:defRPr>
            </a:lvl1pPr>
            <a:lvl2pPr marL="1588" indent="195263"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2pPr>
            <a:lvl3pPr marL="198438" indent="227013" algn="l" rtl="0" eaLnBrk="1" fontAlgn="base" hangingPunct="1">
              <a:spcBef>
                <a:spcPct val="20000"/>
              </a:spcBef>
              <a:spcAft>
                <a:spcPct val="0"/>
              </a:spcAft>
              <a:buSzPct val="80000"/>
              <a:buFont typeface="Verdana" pitchFamily="34" charset="0"/>
              <a:buChar char="–"/>
              <a:tabLst>
                <a:tab pos="742950" algn="l"/>
                <a:tab pos="806450" algn="l"/>
              </a:tabLst>
              <a:defRPr>
                <a:solidFill>
                  <a:schemeClr val="tx1"/>
                </a:solidFill>
                <a:latin typeface="+mn-lt"/>
              </a:defRPr>
            </a:lvl3pPr>
            <a:lvl4pPr marL="427038" indent="228600" algn="l" rtl="0" eaLnBrk="1" fontAlgn="base" hangingPunct="1">
              <a:spcBef>
                <a:spcPct val="20000"/>
              </a:spcBef>
              <a:spcAft>
                <a:spcPct val="0"/>
              </a:spcAft>
              <a:buFont typeface="Verdana" pitchFamily="34" charset="0"/>
              <a:buChar char="&gt;"/>
              <a:tabLst>
                <a:tab pos="742950" algn="l"/>
                <a:tab pos="806450" algn="l"/>
              </a:tabLst>
              <a:defRPr>
                <a:solidFill>
                  <a:schemeClr val="tx1"/>
                </a:solidFill>
                <a:latin typeface="+mn-lt"/>
              </a:defRPr>
            </a:lvl4pPr>
            <a:lvl5pPr marL="6794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5pPr>
            <a:lvl6pPr marL="11366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6pPr>
            <a:lvl7pPr marL="15938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7pPr>
            <a:lvl8pPr marL="20510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8pPr>
            <a:lvl9pPr marL="25082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9pPr>
          </a:lstStyle>
          <a:p>
            <a:r>
              <a:rPr lang="nl-NL" sz="1800" dirty="0"/>
              <a:t>Invullen, valideren en overdragen van de zelfdeclaratie t.a.v. de licentieverwerving en het –gebruik.</a:t>
            </a:r>
          </a:p>
          <a:p>
            <a:endParaRPr lang="nl-NL" sz="1800" kern="0" dirty="0"/>
          </a:p>
        </p:txBody>
      </p:sp>
      <p:graphicFrame>
        <p:nvGraphicFramePr>
          <p:cNvPr id="5" name="Tijdelijke aanduiding voor inhoud 4">
            <a:extLst>
              <a:ext uri="{FF2B5EF4-FFF2-40B4-BE49-F238E27FC236}">
                <a16:creationId xmlns:a16="http://schemas.microsoft.com/office/drawing/2014/main" id="{7F39DBEB-2C4E-47F6-BB5B-9BC9AF064D1B}"/>
              </a:ext>
            </a:extLst>
          </p:cNvPr>
          <p:cNvGraphicFramePr>
            <a:graphicFrameLocks noGrp="1"/>
          </p:cNvGraphicFramePr>
          <p:nvPr>
            <p:ph idx="1"/>
            <p:extLst>
              <p:ext uri="{D42A27DB-BD31-4B8C-83A1-F6EECF244321}">
                <p14:modId xmlns:p14="http://schemas.microsoft.com/office/powerpoint/2010/main" val="2458083833"/>
              </p:ext>
            </p:extLst>
          </p:nvPr>
        </p:nvGraphicFramePr>
        <p:xfrm>
          <a:off x="352425" y="2683859"/>
          <a:ext cx="8601075" cy="2933210"/>
        </p:xfrm>
        <a:graphic>
          <a:graphicData uri="http://schemas.openxmlformats.org/drawingml/2006/table">
            <a:tbl>
              <a:tblPr firstRow="1" bandRow="1">
                <a:tableStyleId>{5C22544A-7EE6-4342-B048-85BDC9FD1C3A}</a:tableStyleId>
              </a:tblPr>
              <a:tblGrid>
                <a:gridCol w="5495926">
                  <a:extLst>
                    <a:ext uri="{9D8B030D-6E8A-4147-A177-3AD203B41FA5}">
                      <a16:colId xmlns:a16="http://schemas.microsoft.com/office/drawing/2014/main" val="1254662292"/>
                    </a:ext>
                  </a:extLst>
                </a:gridCol>
                <a:gridCol w="3105149">
                  <a:extLst>
                    <a:ext uri="{9D8B030D-6E8A-4147-A177-3AD203B41FA5}">
                      <a16:colId xmlns:a16="http://schemas.microsoft.com/office/drawing/2014/main" val="2071552340"/>
                    </a:ext>
                  </a:extLst>
                </a:gridCol>
              </a:tblGrid>
              <a:tr h="260311">
                <a:tc>
                  <a:txBody>
                    <a:bodyPr/>
                    <a:lstStyle/>
                    <a:p>
                      <a:r>
                        <a:rPr lang="nl-NL" dirty="0"/>
                        <a:t>Activiteit</a:t>
                      </a:r>
                    </a:p>
                  </a:txBody>
                  <a:tcPr/>
                </a:tc>
                <a:tc>
                  <a:txBody>
                    <a:bodyPr/>
                    <a:lstStyle/>
                    <a:p>
                      <a:r>
                        <a:rPr lang="nl-NL" dirty="0"/>
                        <a:t>Output</a:t>
                      </a:r>
                    </a:p>
                  </a:txBody>
                  <a:tcPr/>
                </a:tc>
                <a:extLst>
                  <a:ext uri="{0D108BD9-81ED-4DB2-BD59-A6C34878D82A}">
                    <a16:rowId xmlns:a16="http://schemas.microsoft.com/office/drawing/2014/main" val="3563047751"/>
                  </a:ext>
                </a:extLst>
              </a:tr>
              <a:tr h="2567450">
                <a:tc>
                  <a:txBody>
                    <a:bodyPr/>
                    <a:lstStyle/>
                    <a:p>
                      <a:pPr marL="285750" indent="-285750">
                        <a:buFontTx/>
                        <a:buChar char="-"/>
                      </a:pPr>
                      <a:r>
                        <a:rPr lang="nl-NL" dirty="0"/>
                        <a:t>Interne validatie</a:t>
                      </a:r>
                    </a:p>
                    <a:p>
                      <a:pPr marL="285750" indent="-285750">
                        <a:buFontTx/>
                        <a:buChar char="-"/>
                      </a:pPr>
                      <a:r>
                        <a:rPr lang="nl-NL" dirty="0"/>
                        <a:t>Controle op vertrouwelijkheid</a:t>
                      </a:r>
                    </a:p>
                    <a:p>
                      <a:pPr marL="285750" indent="-285750">
                        <a:buFontTx/>
                        <a:buChar char="-"/>
                      </a:pPr>
                      <a:r>
                        <a:rPr lang="nl-NL" dirty="0"/>
                        <a:t>Definitief vaststellen</a:t>
                      </a:r>
                    </a:p>
                    <a:p>
                      <a:pPr marL="285750" indent="-285750">
                        <a:buFontTx/>
                        <a:buChar char="-"/>
                      </a:pPr>
                      <a:r>
                        <a:rPr lang="nl-NL" dirty="0"/>
                        <a:t>Overdracht naar leverancier</a:t>
                      </a:r>
                    </a:p>
                    <a:p>
                      <a:pPr marL="285750" indent="-285750">
                        <a:buFontTx/>
                        <a:buChar char="-"/>
                      </a:pPr>
                      <a:endParaRPr lang="nl-NL" dirty="0"/>
                    </a:p>
                  </a:txBody>
                  <a:tcPr/>
                </a:tc>
                <a:tc>
                  <a:txBody>
                    <a:bodyPr/>
                    <a:lstStyle/>
                    <a:p>
                      <a:r>
                        <a:rPr lang="nl-NL" dirty="0"/>
                        <a:t>Definitieve zelfdeclaratie</a:t>
                      </a:r>
                    </a:p>
                    <a:p>
                      <a:endParaRPr lang="nl-NL" dirty="0"/>
                    </a:p>
                  </a:txBody>
                  <a:tcPr/>
                </a:tc>
                <a:extLst>
                  <a:ext uri="{0D108BD9-81ED-4DB2-BD59-A6C34878D82A}">
                    <a16:rowId xmlns:a16="http://schemas.microsoft.com/office/drawing/2014/main" val="80408935"/>
                  </a:ext>
                </a:extLst>
              </a:tr>
            </a:tbl>
          </a:graphicData>
        </a:graphic>
      </p:graphicFrame>
    </p:spTree>
    <p:extLst>
      <p:ext uri="{BB962C8B-B14F-4D97-AF65-F5344CB8AC3E}">
        <p14:creationId xmlns:p14="http://schemas.microsoft.com/office/powerpoint/2010/main" val="2254089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11464D-8AE5-4FD1-AEF6-A0415D29F485}"/>
              </a:ext>
            </a:extLst>
          </p:cNvPr>
          <p:cNvSpPr>
            <a:spLocks noGrp="1"/>
          </p:cNvSpPr>
          <p:nvPr>
            <p:ph type="title"/>
          </p:nvPr>
        </p:nvSpPr>
        <p:spPr/>
        <p:txBody>
          <a:bodyPr/>
          <a:lstStyle/>
          <a:p>
            <a:r>
              <a:rPr lang="nl-NL" dirty="0"/>
              <a:t>3b. Opleveren compliance rapport</a:t>
            </a:r>
          </a:p>
        </p:txBody>
      </p:sp>
      <p:sp>
        <p:nvSpPr>
          <p:cNvPr id="4" name="Tijdelijke aanduiding voor dianummer 3">
            <a:extLst>
              <a:ext uri="{FF2B5EF4-FFF2-40B4-BE49-F238E27FC236}">
                <a16:creationId xmlns:a16="http://schemas.microsoft.com/office/drawing/2014/main" id="{8B24A07F-1B8C-4B83-A17A-0F29D6A9A86C}"/>
              </a:ext>
            </a:extLst>
          </p:cNvPr>
          <p:cNvSpPr>
            <a:spLocks noGrp="1"/>
          </p:cNvSpPr>
          <p:nvPr>
            <p:ph type="sldNum" sz="quarter" idx="10"/>
          </p:nvPr>
        </p:nvSpPr>
        <p:spPr/>
        <p:txBody>
          <a:bodyPr/>
          <a:lstStyle/>
          <a:p>
            <a:fld id="{BF5B5DF7-635F-4D78-8237-DA456A2371F3}" type="slidenum">
              <a:rPr lang="nl-NL" altLang="nl-NL" smtClean="0"/>
              <a:pPr/>
              <a:t>16</a:t>
            </a:fld>
            <a:endParaRPr lang="nl-NL" altLang="nl-NL"/>
          </a:p>
        </p:txBody>
      </p:sp>
      <p:sp>
        <p:nvSpPr>
          <p:cNvPr id="6" name="Tijdelijke aanduiding voor inhoud 2">
            <a:extLst>
              <a:ext uri="{FF2B5EF4-FFF2-40B4-BE49-F238E27FC236}">
                <a16:creationId xmlns:a16="http://schemas.microsoft.com/office/drawing/2014/main" id="{8A112D17-43E0-4DEE-A23D-F6DB5D4A9023}"/>
              </a:ext>
            </a:extLst>
          </p:cNvPr>
          <p:cNvSpPr txBox="1">
            <a:spLocks/>
          </p:cNvSpPr>
          <p:nvPr/>
        </p:nvSpPr>
        <p:spPr bwMode="auto">
          <a:xfrm>
            <a:off x="352425" y="1800225"/>
            <a:ext cx="8229600"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20000"/>
              </a:spcBef>
              <a:spcAft>
                <a:spcPct val="0"/>
              </a:spcAft>
              <a:tabLst>
                <a:tab pos="742950" algn="l"/>
                <a:tab pos="806450" algn="l"/>
              </a:tabLst>
              <a:defRPr>
                <a:solidFill>
                  <a:schemeClr val="tx1"/>
                </a:solidFill>
                <a:latin typeface="+mn-lt"/>
                <a:ea typeface="+mn-ea"/>
                <a:cs typeface="+mn-cs"/>
              </a:defRPr>
            </a:lvl1pPr>
            <a:lvl2pPr marL="1588" indent="195263"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2pPr>
            <a:lvl3pPr marL="198438" indent="227013" algn="l" rtl="0" eaLnBrk="1" fontAlgn="base" hangingPunct="1">
              <a:spcBef>
                <a:spcPct val="20000"/>
              </a:spcBef>
              <a:spcAft>
                <a:spcPct val="0"/>
              </a:spcAft>
              <a:buSzPct val="80000"/>
              <a:buFont typeface="Verdana" pitchFamily="34" charset="0"/>
              <a:buChar char="–"/>
              <a:tabLst>
                <a:tab pos="742950" algn="l"/>
                <a:tab pos="806450" algn="l"/>
              </a:tabLst>
              <a:defRPr>
                <a:solidFill>
                  <a:schemeClr val="tx1"/>
                </a:solidFill>
                <a:latin typeface="+mn-lt"/>
              </a:defRPr>
            </a:lvl3pPr>
            <a:lvl4pPr marL="427038" indent="228600" algn="l" rtl="0" eaLnBrk="1" fontAlgn="base" hangingPunct="1">
              <a:spcBef>
                <a:spcPct val="20000"/>
              </a:spcBef>
              <a:spcAft>
                <a:spcPct val="0"/>
              </a:spcAft>
              <a:buFont typeface="Verdana" pitchFamily="34" charset="0"/>
              <a:buChar char="&gt;"/>
              <a:tabLst>
                <a:tab pos="742950" algn="l"/>
                <a:tab pos="806450" algn="l"/>
              </a:tabLst>
              <a:defRPr>
                <a:solidFill>
                  <a:schemeClr val="tx1"/>
                </a:solidFill>
                <a:latin typeface="+mn-lt"/>
              </a:defRPr>
            </a:lvl4pPr>
            <a:lvl5pPr marL="6794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5pPr>
            <a:lvl6pPr marL="11366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6pPr>
            <a:lvl7pPr marL="15938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7pPr>
            <a:lvl8pPr marL="20510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8pPr>
            <a:lvl9pPr marL="25082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9pPr>
          </a:lstStyle>
          <a:p>
            <a:r>
              <a:rPr lang="nl-NL" sz="1800" dirty="0"/>
              <a:t>Het laten uitvoering van een audit door de leverancier of derde partij volgens de vastgestelde voorwaarden.</a:t>
            </a:r>
          </a:p>
          <a:p>
            <a:endParaRPr lang="nl-NL" sz="1800" kern="0" dirty="0"/>
          </a:p>
        </p:txBody>
      </p:sp>
      <p:graphicFrame>
        <p:nvGraphicFramePr>
          <p:cNvPr id="5" name="Tijdelijke aanduiding voor inhoud 4">
            <a:extLst>
              <a:ext uri="{FF2B5EF4-FFF2-40B4-BE49-F238E27FC236}">
                <a16:creationId xmlns:a16="http://schemas.microsoft.com/office/drawing/2014/main" id="{7F39DBEB-2C4E-47F6-BB5B-9BC9AF064D1B}"/>
              </a:ext>
            </a:extLst>
          </p:cNvPr>
          <p:cNvGraphicFramePr>
            <a:graphicFrameLocks noGrp="1"/>
          </p:cNvGraphicFramePr>
          <p:nvPr>
            <p:ph idx="1"/>
            <p:extLst>
              <p:ext uri="{D42A27DB-BD31-4B8C-83A1-F6EECF244321}">
                <p14:modId xmlns:p14="http://schemas.microsoft.com/office/powerpoint/2010/main" val="1984074816"/>
              </p:ext>
            </p:extLst>
          </p:nvPr>
        </p:nvGraphicFramePr>
        <p:xfrm>
          <a:off x="352425" y="2683859"/>
          <a:ext cx="8601075" cy="2933210"/>
        </p:xfrm>
        <a:graphic>
          <a:graphicData uri="http://schemas.openxmlformats.org/drawingml/2006/table">
            <a:tbl>
              <a:tblPr firstRow="1" bandRow="1">
                <a:tableStyleId>{5C22544A-7EE6-4342-B048-85BDC9FD1C3A}</a:tableStyleId>
              </a:tblPr>
              <a:tblGrid>
                <a:gridCol w="5495926">
                  <a:extLst>
                    <a:ext uri="{9D8B030D-6E8A-4147-A177-3AD203B41FA5}">
                      <a16:colId xmlns:a16="http://schemas.microsoft.com/office/drawing/2014/main" val="1254662292"/>
                    </a:ext>
                  </a:extLst>
                </a:gridCol>
                <a:gridCol w="3105149">
                  <a:extLst>
                    <a:ext uri="{9D8B030D-6E8A-4147-A177-3AD203B41FA5}">
                      <a16:colId xmlns:a16="http://schemas.microsoft.com/office/drawing/2014/main" val="2071552340"/>
                    </a:ext>
                  </a:extLst>
                </a:gridCol>
              </a:tblGrid>
              <a:tr h="260311">
                <a:tc>
                  <a:txBody>
                    <a:bodyPr/>
                    <a:lstStyle/>
                    <a:p>
                      <a:r>
                        <a:rPr lang="nl-NL" dirty="0"/>
                        <a:t>Activiteit</a:t>
                      </a:r>
                    </a:p>
                  </a:txBody>
                  <a:tcPr/>
                </a:tc>
                <a:tc>
                  <a:txBody>
                    <a:bodyPr/>
                    <a:lstStyle/>
                    <a:p>
                      <a:r>
                        <a:rPr lang="nl-NL" dirty="0"/>
                        <a:t>Output</a:t>
                      </a:r>
                    </a:p>
                  </a:txBody>
                  <a:tcPr/>
                </a:tc>
                <a:extLst>
                  <a:ext uri="{0D108BD9-81ED-4DB2-BD59-A6C34878D82A}">
                    <a16:rowId xmlns:a16="http://schemas.microsoft.com/office/drawing/2014/main" val="3563047751"/>
                  </a:ext>
                </a:extLst>
              </a:tr>
              <a:tr h="2567450">
                <a:tc>
                  <a:txBody>
                    <a:bodyPr/>
                    <a:lstStyle/>
                    <a:p>
                      <a:pPr marL="285750" indent="-285750">
                        <a:buFontTx/>
                        <a:buChar char="-"/>
                      </a:pPr>
                      <a:r>
                        <a:rPr lang="nl-NL" dirty="0"/>
                        <a:t>Uitvoeren van audit</a:t>
                      </a:r>
                    </a:p>
                  </a:txBody>
                  <a:tcPr/>
                </a:tc>
                <a:tc>
                  <a:txBody>
                    <a:bodyPr/>
                    <a:lstStyle/>
                    <a:p>
                      <a:r>
                        <a:rPr lang="nl-NL" dirty="0">
                          <a:solidFill>
                            <a:srgbClr val="FF0000"/>
                          </a:solidFill>
                        </a:rPr>
                        <a:t>Compliance rapport</a:t>
                      </a:r>
                    </a:p>
                  </a:txBody>
                  <a:tcPr/>
                </a:tc>
                <a:extLst>
                  <a:ext uri="{0D108BD9-81ED-4DB2-BD59-A6C34878D82A}">
                    <a16:rowId xmlns:a16="http://schemas.microsoft.com/office/drawing/2014/main" val="80408935"/>
                  </a:ext>
                </a:extLst>
              </a:tr>
            </a:tbl>
          </a:graphicData>
        </a:graphic>
      </p:graphicFrame>
    </p:spTree>
    <p:extLst>
      <p:ext uri="{BB962C8B-B14F-4D97-AF65-F5344CB8AC3E}">
        <p14:creationId xmlns:p14="http://schemas.microsoft.com/office/powerpoint/2010/main" val="3072891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A669F8-0CFF-42EE-A6D1-3FB3678AB437}"/>
              </a:ext>
            </a:extLst>
          </p:cNvPr>
          <p:cNvSpPr>
            <a:spLocks noGrp="1"/>
          </p:cNvSpPr>
          <p:nvPr>
            <p:ph type="title"/>
          </p:nvPr>
        </p:nvSpPr>
        <p:spPr/>
        <p:txBody>
          <a:bodyPr/>
          <a:lstStyle/>
          <a:p>
            <a:r>
              <a:rPr lang="nl-NL" dirty="0"/>
              <a:t>4. Procesflow</a:t>
            </a:r>
          </a:p>
        </p:txBody>
      </p:sp>
      <p:sp>
        <p:nvSpPr>
          <p:cNvPr id="3" name="Tijdelijke aanduiding voor inhoud 2">
            <a:extLst>
              <a:ext uri="{FF2B5EF4-FFF2-40B4-BE49-F238E27FC236}">
                <a16:creationId xmlns:a16="http://schemas.microsoft.com/office/drawing/2014/main" id="{6EA12618-46F5-476C-85CC-3C750FB026B4}"/>
              </a:ext>
            </a:extLst>
          </p:cNvPr>
          <p:cNvSpPr>
            <a:spLocks noGrp="1"/>
          </p:cNvSpPr>
          <p:nvPr>
            <p:ph idx="1"/>
          </p:nvPr>
        </p:nvSpPr>
        <p:spPr/>
        <p:txBody>
          <a:bodyPr/>
          <a:lstStyle/>
          <a:p>
            <a:r>
              <a:rPr lang="nl-NL" dirty="0"/>
              <a:t>Validatie en rapportage</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r>
              <a:rPr lang="nl-NL" dirty="0"/>
              <a:t>Documenten:</a:t>
            </a:r>
          </a:p>
          <a:p>
            <a:pPr marL="285750" indent="-285750">
              <a:buFontTx/>
              <a:buChar char="-"/>
            </a:pPr>
            <a:r>
              <a:rPr lang="nl-NL" dirty="0"/>
              <a:t>Voorbeeld </a:t>
            </a:r>
            <a:r>
              <a:rPr lang="nl-NL" dirty="0" err="1"/>
              <a:t>settlement</a:t>
            </a:r>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id="{194A5F65-F432-4A1E-AFA2-023189F822AA}"/>
              </a:ext>
            </a:extLst>
          </p:cNvPr>
          <p:cNvSpPr>
            <a:spLocks noGrp="1"/>
          </p:cNvSpPr>
          <p:nvPr>
            <p:ph type="sldNum" sz="quarter" idx="10"/>
          </p:nvPr>
        </p:nvSpPr>
        <p:spPr/>
        <p:txBody>
          <a:bodyPr/>
          <a:lstStyle/>
          <a:p>
            <a:fld id="{BF5B5DF7-635F-4D78-8237-DA456A2371F3}" type="slidenum">
              <a:rPr lang="nl-NL" altLang="nl-NL" smtClean="0"/>
              <a:pPr/>
              <a:t>17</a:t>
            </a:fld>
            <a:endParaRPr lang="nl-NL" altLang="nl-NL"/>
          </a:p>
        </p:txBody>
      </p:sp>
      <p:sp>
        <p:nvSpPr>
          <p:cNvPr id="6" name="Ovaal 5">
            <a:extLst>
              <a:ext uri="{FF2B5EF4-FFF2-40B4-BE49-F238E27FC236}">
                <a16:creationId xmlns:a16="http://schemas.microsoft.com/office/drawing/2014/main" id="{D101864B-6518-435F-9979-5089E93B8A34}"/>
              </a:ext>
            </a:extLst>
          </p:cNvPr>
          <p:cNvSpPr/>
          <p:nvPr/>
        </p:nvSpPr>
        <p:spPr>
          <a:xfrm>
            <a:off x="3523953" y="4772428"/>
            <a:ext cx="407964" cy="4079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5</a:t>
            </a:r>
          </a:p>
        </p:txBody>
      </p:sp>
      <p:pic>
        <p:nvPicPr>
          <p:cNvPr id="7" name="Afbeelding 6">
            <a:extLst>
              <a:ext uri="{FF2B5EF4-FFF2-40B4-BE49-F238E27FC236}">
                <a16:creationId xmlns:a16="http://schemas.microsoft.com/office/drawing/2014/main" id="{CAD4B84C-C13F-43B6-938B-7144F5A8950C}"/>
              </a:ext>
            </a:extLst>
          </p:cNvPr>
          <p:cNvPicPr>
            <a:picLocks noChangeAspect="1"/>
          </p:cNvPicPr>
          <p:nvPr/>
        </p:nvPicPr>
        <p:blipFill>
          <a:blip r:embed="rId2"/>
          <a:stretch>
            <a:fillRect/>
          </a:stretch>
        </p:blipFill>
        <p:spPr>
          <a:xfrm>
            <a:off x="2955594" y="2592691"/>
            <a:ext cx="3023262" cy="2515219"/>
          </a:xfrm>
          <a:prstGeom prst="rect">
            <a:avLst/>
          </a:prstGeom>
        </p:spPr>
      </p:pic>
    </p:spTree>
    <p:extLst>
      <p:ext uri="{BB962C8B-B14F-4D97-AF65-F5344CB8AC3E}">
        <p14:creationId xmlns:p14="http://schemas.microsoft.com/office/powerpoint/2010/main" val="1593810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11464D-8AE5-4FD1-AEF6-A0415D29F485}"/>
              </a:ext>
            </a:extLst>
          </p:cNvPr>
          <p:cNvSpPr>
            <a:spLocks noGrp="1"/>
          </p:cNvSpPr>
          <p:nvPr>
            <p:ph type="title"/>
          </p:nvPr>
        </p:nvSpPr>
        <p:spPr/>
        <p:txBody>
          <a:bodyPr/>
          <a:lstStyle/>
          <a:p>
            <a:r>
              <a:rPr lang="nl-NL" dirty="0"/>
              <a:t>4. Validatie en rapportage</a:t>
            </a:r>
          </a:p>
        </p:txBody>
      </p:sp>
      <p:sp>
        <p:nvSpPr>
          <p:cNvPr id="4" name="Tijdelijke aanduiding voor dianummer 3">
            <a:extLst>
              <a:ext uri="{FF2B5EF4-FFF2-40B4-BE49-F238E27FC236}">
                <a16:creationId xmlns:a16="http://schemas.microsoft.com/office/drawing/2014/main" id="{8B24A07F-1B8C-4B83-A17A-0F29D6A9A86C}"/>
              </a:ext>
            </a:extLst>
          </p:cNvPr>
          <p:cNvSpPr>
            <a:spLocks noGrp="1"/>
          </p:cNvSpPr>
          <p:nvPr>
            <p:ph type="sldNum" sz="quarter" idx="10"/>
          </p:nvPr>
        </p:nvSpPr>
        <p:spPr/>
        <p:txBody>
          <a:bodyPr/>
          <a:lstStyle/>
          <a:p>
            <a:fld id="{BF5B5DF7-635F-4D78-8237-DA456A2371F3}" type="slidenum">
              <a:rPr lang="nl-NL" altLang="nl-NL" smtClean="0"/>
              <a:pPr/>
              <a:t>18</a:t>
            </a:fld>
            <a:endParaRPr lang="nl-NL" altLang="nl-NL"/>
          </a:p>
        </p:txBody>
      </p:sp>
      <p:sp>
        <p:nvSpPr>
          <p:cNvPr id="6" name="Tijdelijke aanduiding voor inhoud 2">
            <a:extLst>
              <a:ext uri="{FF2B5EF4-FFF2-40B4-BE49-F238E27FC236}">
                <a16:creationId xmlns:a16="http://schemas.microsoft.com/office/drawing/2014/main" id="{8A112D17-43E0-4DEE-A23D-F6DB5D4A9023}"/>
              </a:ext>
            </a:extLst>
          </p:cNvPr>
          <p:cNvSpPr txBox="1">
            <a:spLocks/>
          </p:cNvSpPr>
          <p:nvPr/>
        </p:nvSpPr>
        <p:spPr bwMode="auto">
          <a:xfrm>
            <a:off x="352425" y="1800225"/>
            <a:ext cx="8229600"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20000"/>
              </a:spcBef>
              <a:spcAft>
                <a:spcPct val="0"/>
              </a:spcAft>
              <a:tabLst>
                <a:tab pos="742950" algn="l"/>
                <a:tab pos="806450" algn="l"/>
              </a:tabLst>
              <a:defRPr>
                <a:solidFill>
                  <a:schemeClr val="tx1"/>
                </a:solidFill>
                <a:latin typeface="+mn-lt"/>
                <a:ea typeface="+mn-ea"/>
                <a:cs typeface="+mn-cs"/>
              </a:defRPr>
            </a:lvl1pPr>
            <a:lvl2pPr marL="1588" indent="195263"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2pPr>
            <a:lvl3pPr marL="198438" indent="227013" algn="l" rtl="0" eaLnBrk="1" fontAlgn="base" hangingPunct="1">
              <a:spcBef>
                <a:spcPct val="20000"/>
              </a:spcBef>
              <a:spcAft>
                <a:spcPct val="0"/>
              </a:spcAft>
              <a:buSzPct val="80000"/>
              <a:buFont typeface="Verdana" pitchFamily="34" charset="0"/>
              <a:buChar char="–"/>
              <a:tabLst>
                <a:tab pos="742950" algn="l"/>
                <a:tab pos="806450" algn="l"/>
              </a:tabLst>
              <a:defRPr>
                <a:solidFill>
                  <a:schemeClr val="tx1"/>
                </a:solidFill>
                <a:latin typeface="+mn-lt"/>
              </a:defRPr>
            </a:lvl3pPr>
            <a:lvl4pPr marL="427038" indent="228600" algn="l" rtl="0" eaLnBrk="1" fontAlgn="base" hangingPunct="1">
              <a:spcBef>
                <a:spcPct val="20000"/>
              </a:spcBef>
              <a:spcAft>
                <a:spcPct val="0"/>
              </a:spcAft>
              <a:buFont typeface="Verdana" pitchFamily="34" charset="0"/>
              <a:buChar char="&gt;"/>
              <a:tabLst>
                <a:tab pos="742950" algn="l"/>
                <a:tab pos="806450" algn="l"/>
              </a:tabLst>
              <a:defRPr>
                <a:solidFill>
                  <a:schemeClr val="tx1"/>
                </a:solidFill>
                <a:latin typeface="+mn-lt"/>
              </a:defRPr>
            </a:lvl4pPr>
            <a:lvl5pPr marL="6794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5pPr>
            <a:lvl6pPr marL="11366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6pPr>
            <a:lvl7pPr marL="15938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7pPr>
            <a:lvl8pPr marL="20510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8pPr>
            <a:lvl9pPr marL="25082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9pPr>
          </a:lstStyle>
          <a:p>
            <a:r>
              <a:rPr lang="nl-NL" sz="1800" dirty="0"/>
              <a:t>Valideren van zelfdeclaratie/compliance rapport én het communiceren en onderhandelen over de vastgestelde licentiepositie.</a:t>
            </a:r>
            <a:endParaRPr lang="nl-NL" sz="1800" kern="0" dirty="0"/>
          </a:p>
        </p:txBody>
      </p:sp>
      <p:graphicFrame>
        <p:nvGraphicFramePr>
          <p:cNvPr id="5" name="Tijdelijke aanduiding voor inhoud 4">
            <a:extLst>
              <a:ext uri="{FF2B5EF4-FFF2-40B4-BE49-F238E27FC236}">
                <a16:creationId xmlns:a16="http://schemas.microsoft.com/office/drawing/2014/main" id="{7F39DBEB-2C4E-47F6-BB5B-9BC9AF064D1B}"/>
              </a:ext>
            </a:extLst>
          </p:cNvPr>
          <p:cNvGraphicFramePr>
            <a:graphicFrameLocks noGrp="1"/>
          </p:cNvGraphicFramePr>
          <p:nvPr>
            <p:ph idx="1"/>
            <p:extLst>
              <p:ext uri="{D42A27DB-BD31-4B8C-83A1-F6EECF244321}">
                <p14:modId xmlns:p14="http://schemas.microsoft.com/office/powerpoint/2010/main" val="3768523214"/>
              </p:ext>
            </p:extLst>
          </p:nvPr>
        </p:nvGraphicFramePr>
        <p:xfrm>
          <a:off x="352425" y="2993349"/>
          <a:ext cx="8601075" cy="2933210"/>
        </p:xfrm>
        <a:graphic>
          <a:graphicData uri="http://schemas.openxmlformats.org/drawingml/2006/table">
            <a:tbl>
              <a:tblPr firstRow="1" bandRow="1">
                <a:tableStyleId>{5C22544A-7EE6-4342-B048-85BDC9FD1C3A}</a:tableStyleId>
              </a:tblPr>
              <a:tblGrid>
                <a:gridCol w="4993298">
                  <a:extLst>
                    <a:ext uri="{9D8B030D-6E8A-4147-A177-3AD203B41FA5}">
                      <a16:colId xmlns:a16="http://schemas.microsoft.com/office/drawing/2014/main" val="1254662292"/>
                    </a:ext>
                  </a:extLst>
                </a:gridCol>
                <a:gridCol w="3607777">
                  <a:extLst>
                    <a:ext uri="{9D8B030D-6E8A-4147-A177-3AD203B41FA5}">
                      <a16:colId xmlns:a16="http://schemas.microsoft.com/office/drawing/2014/main" val="2071552340"/>
                    </a:ext>
                  </a:extLst>
                </a:gridCol>
              </a:tblGrid>
              <a:tr h="260311">
                <a:tc>
                  <a:txBody>
                    <a:bodyPr/>
                    <a:lstStyle/>
                    <a:p>
                      <a:r>
                        <a:rPr lang="nl-NL" dirty="0"/>
                        <a:t>Activiteit</a:t>
                      </a:r>
                    </a:p>
                  </a:txBody>
                  <a:tcPr/>
                </a:tc>
                <a:tc>
                  <a:txBody>
                    <a:bodyPr/>
                    <a:lstStyle/>
                    <a:p>
                      <a:r>
                        <a:rPr lang="nl-NL" dirty="0"/>
                        <a:t>Output</a:t>
                      </a:r>
                    </a:p>
                  </a:txBody>
                  <a:tcPr/>
                </a:tc>
                <a:extLst>
                  <a:ext uri="{0D108BD9-81ED-4DB2-BD59-A6C34878D82A}">
                    <a16:rowId xmlns:a16="http://schemas.microsoft.com/office/drawing/2014/main" val="3563047751"/>
                  </a:ext>
                </a:extLst>
              </a:tr>
              <a:tr h="2567450">
                <a:tc>
                  <a:txBody>
                    <a:bodyPr/>
                    <a:lstStyle/>
                    <a:p>
                      <a:pPr marL="285750" indent="-285750">
                        <a:buFontTx/>
                        <a:buChar char="-"/>
                      </a:pPr>
                      <a:r>
                        <a:rPr lang="nl-NL" dirty="0"/>
                        <a:t>Vaststellen of organisatie compliant is</a:t>
                      </a:r>
                    </a:p>
                    <a:p>
                      <a:pPr marL="285750" indent="-285750">
                        <a:buFontTx/>
                        <a:buChar char="-"/>
                      </a:pPr>
                      <a:r>
                        <a:rPr lang="nl-NL" dirty="0"/>
                        <a:t>Onderhandelen met leverancier over </a:t>
                      </a:r>
                      <a:r>
                        <a:rPr lang="nl-NL" dirty="0" err="1"/>
                        <a:t>settlement</a:t>
                      </a:r>
                      <a:endParaRPr lang="nl-NL" dirty="0"/>
                    </a:p>
                    <a:p>
                      <a:pPr marL="285750" indent="-285750">
                        <a:buFontTx/>
                        <a:buChar char="-"/>
                      </a:pPr>
                      <a:r>
                        <a:rPr lang="nl-NL" dirty="0" err="1"/>
                        <a:t>Settlement</a:t>
                      </a:r>
                      <a:r>
                        <a:rPr lang="nl-NL" dirty="0"/>
                        <a:t> bereiken</a:t>
                      </a:r>
                    </a:p>
                    <a:p>
                      <a:pPr marL="285750" indent="-285750">
                        <a:buFontTx/>
                        <a:buChar char="-"/>
                      </a:pPr>
                      <a:r>
                        <a:rPr lang="nl-NL" dirty="0"/>
                        <a:t>Afronden audit</a:t>
                      </a:r>
                    </a:p>
                  </a:txBody>
                  <a:tcPr/>
                </a:tc>
                <a:tc>
                  <a:txBody>
                    <a:bodyPr/>
                    <a:lstStyle/>
                    <a:p>
                      <a:r>
                        <a:rPr lang="nl-NL" dirty="0">
                          <a:solidFill>
                            <a:srgbClr val="FF0000"/>
                          </a:solidFill>
                        </a:rPr>
                        <a:t>Compliance rapport</a:t>
                      </a:r>
                    </a:p>
                    <a:p>
                      <a:r>
                        <a:rPr lang="nl-NL" dirty="0">
                          <a:solidFill>
                            <a:srgbClr val="FF0000"/>
                          </a:solidFill>
                        </a:rPr>
                        <a:t>Compliance statement</a:t>
                      </a:r>
                    </a:p>
                    <a:p>
                      <a:r>
                        <a:rPr lang="nl-NL" dirty="0"/>
                        <a:t>Gespreksverslag eindgesprek</a:t>
                      </a:r>
                    </a:p>
                    <a:p>
                      <a:r>
                        <a:rPr lang="nl-NL" dirty="0" err="1">
                          <a:solidFill>
                            <a:srgbClr val="0070C0"/>
                          </a:solidFill>
                        </a:rPr>
                        <a:t>Settlement</a:t>
                      </a:r>
                      <a:endParaRPr lang="nl-NL" dirty="0">
                        <a:solidFill>
                          <a:srgbClr val="0070C0"/>
                        </a:solidFill>
                      </a:endParaRPr>
                    </a:p>
                  </a:txBody>
                  <a:tcPr/>
                </a:tc>
                <a:extLst>
                  <a:ext uri="{0D108BD9-81ED-4DB2-BD59-A6C34878D82A}">
                    <a16:rowId xmlns:a16="http://schemas.microsoft.com/office/drawing/2014/main" val="80408935"/>
                  </a:ext>
                </a:extLst>
              </a:tr>
            </a:tbl>
          </a:graphicData>
        </a:graphic>
      </p:graphicFrame>
    </p:spTree>
    <p:extLst>
      <p:ext uri="{BB962C8B-B14F-4D97-AF65-F5344CB8AC3E}">
        <p14:creationId xmlns:p14="http://schemas.microsoft.com/office/powerpoint/2010/main" val="4233265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11464D-8AE5-4FD1-AEF6-A0415D29F485}"/>
              </a:ext>
            </a:extLst>
          </p:cNvPr>
          <p:cNvSpPr>
            <a:spLocks noGrp="1"/>
          </p:cNvSpPr>
          <p:nvPr>
            <p:ph type="title"/>
          </p:nvPr>
        </p:nvSpPr>
        <p:spPr/>
        <p:txBody>
          <a:bodyPr/>
          <a:lstStyle/>
          <a:p>
            <a:r>
              <a:rPr lang="nl-NL" dirty="0"/>
              <a:t>5. Evaluatie en afsluiting</a:t>
            </a:r>
          </a:p>
        </p:txBody>
      </p:sp>
      <p:sp>
        <p:nvSpPr>
          <p:cNvPr id="4" name="Tijdelijke aanduiding voor dianummer 3">
            <a:extLst>
              <a:ext uri="{FF2B5EF4-FFF2-40B4-BE49-F238E27FC236}">
                <a16:creationId xmlns:a16="http://schemas.microsoft.com/office/drawing/2014/main" id="{8B24A07F-1B8C-4B83-A17A-0F29D6A9A86C}"/>
              </a:ext>
            </a:extLst>
          </p:cNvPr>
          <p:cNvSpPr>
            <a:spLocks noGrp="1"/>
          </p:cNvSpPr>
          <p:nvPr>
            <p:ph type="sldNum" sz="quarter" idx="10"/>
          </p:nvPr>
        </p:nvSpPr>
        <p:spPr/>
        <p:txBody>
          <a:bodyPr/>
          <a:lstStyle/>
          <a:p>
            <a:fld id="{BF5B5DF7-635F-4D78-8237-DA456A2371F3}" type="slidenum">
              <a:rPr lang="nl-NL" altLang="nl-NL" smtClean="0"/>
              <a:pPr/>
              <a:t>19</a:t>
            </a:fld>
            <a:endParaRPr lang="nl-NL" altLang="nl-NL"/>
          </a:p>
        </p:txBody>
      </p:sp>
      <p:sp>
        <p:nvSpPr>
          <p:cNvPr id="6" name="Tijdelijke aanduiding voor inhoud 2">
            <a:extLst>
              <a:ext uri="{FF2B5EF4-FFF2-40B4-BE49-F238E27FC236}">
                <a16:creationId xmlns:a16="http://schemas.microsoft.com/office/drawing/2014/main" id="{8A112D17-43E0-4DEE-A23D-F6DB5D4A9023}"/>
              </a:ext>
            </a:extLst>
          </p:cNvPr>
          <p:cNvSpPr txBox="1">
            <a:spLocks/>
          </p:cNvSpPr>
          <p:nvPr/>
        </p:nvSpPr>
        <p:spPr bwMode="auto">
          <a:xfrm>
            <a:off x="373063" y="1835150"/>
            <a:ext cx="8229600"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20000"/>
              </a:spcBef>
              <a:spcAft>
                <a:spcPct val="0"/>
              </a:spcAft>
              <a:tabLst>
                <a:tab pos="742950" algn="l"/>
                <a:tab pos="806450" algn="l"/>
              </a:tabLst>
              <a:defRPr>
                <a:solidFill>
                  <a:schemeClr val="tx1"/>
                </a:solidFill>
                <a:latin typeface="+mn-lt"/>
                <a:ea typeface="+mn-ea"/>
                <a:cs typeface="+mn-cs"/>
              </a:defRPr>
            </a:lvl1pPr>
            <a:lvl2pPr marL="1588" indent="195263"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2pPr>
            <a:lvl3pPr marL="198438" indent="227013" algn="l" rtl="0" eaLnBrk="1" fontAlgn="base" hangingPunct="1">
              <a:spcBef>
                <a:spcPct val="20000"/>
              </a:spcBef>
              <a:spcAft>
                <a:spcPct val="0"/>
              </a:spcAft>
              <a:buSzPct val="80000"/>
              <a:buFont typeface="Verdana" pitchFamily="34" charset="0"/>
              <a:buChar char="–"/>
              <a:tabLst>
                <a:tab pos="742950" algn="l"/>
                <a:tab pos="806450" algn="l"/>
              </a:tabLst>
              <a:defRPr>
                <a:solidFill>
                  <a:schemeClr val="tx1"/>
                </a:solidFill>
                <a:latin typeface="+mn-lt"/>
              </a:defRPr>
            </a:lvl3pPr>
            <a:lvl4pPr marL="427038" indent="228600" algn="l" rtl="0" eaLnBrk="1" fontAlgn="base" hangingPunct="1">
              <a:spcBef>
                <a:spcPct val="20000"/>
              </a:spcBef>
              <a:spcAft>
                <a:spcPct val="0"/>
              </a:spcAft>
              <a:buFont typeface="Verdana" pitchFamily="34" charset="0"/>
              <a:buChar char="&gt;"/>
              <a:tabLst>
                <a:tab pos="742950" algn="l"/>
                <a:tab pos="806450" algn="l"/>
              </a:tabLst>
              <a:defRPr>
                <a:solidFill>
                  <a:schemeClr val="tx1"/>
                </a:solidFill>
                <a:latin typeface="+mn-lt"/>
              </a:defRPr>
            </a:lvl4pPr>
            <a:lvl5pPr marL="6794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5pPr>
            <a:lvl6pPr marL="11366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6pPr>
            <a:lvl7pPr marL="15938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7pPr>
            <a:lvl8pPr marL="20510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8pPr>
            <a:lvl9pPr marL="2508250" indent="241300" algn="l" rtl="0" eaLnBrk="1" fontAlgn="base" hangingPunct="1">
              <a:spcBef>
                <a:spcPct val="20000"/>
              </a:spcBef>
              <a:spcAft>
                <a:spcPct val="0"/>
              </a:spcAft>
              <a:buFont typeface="Verdana" pitchFamily="34" charset="0"/>
              <a:buChar char="»"/>
              <a:tabLst>
                <a:tab pos="742950" algn="l"/>
                <a:tab pos="806450" algn="l"/>
              </a:tabLst>
              <a:defRPr>
                <a:solidFill>
                  <a:schemeClr val="tx1"/>
                </a:solidFill>
                <a:latin typeface="+mn-lt"/>
              </a:defRPr>
            </a:lvl9pPr>
          </a:lstStyle>
          <a:p>
            <a:r>
              <a:rPr lang="nl-NL" sz="1800" dirty="0"/>
              <a:t>Evalueren en het formeel afsluiten van de audit</a:t>
            </a:r>
            <a:endParaRPr lang="nl-NL" sz="1800" kern="0" dirty="0"/>
          </a:p>
        </p:txBody>
      </p:sp>
      <p:graphicFrame>
        <p:nvGraphicFramePr>
          <p:cNvPr id="5" name="Tijdelijke aanduiding voor inhoud 4">
            <a:extLst>
              <a:ext uri="{FF2B5EF4-FFF2-40B4-BE49-F238E27FC236}">
                <a16:creationId xmlns:a16="http://schemas.microsoft.com/office/drawing/2014/main" id="{7F39DBEB-2C4E-47F6-BB5B-9BC9AF064D1B}"/>
              </a:ext>
            </a:extLst>
          </p:cNvPr>
          <p:cNvGraphicFramePr>
            <a:graphicFrameLocks noGrp="1"/>
          </p:cNvGraphicFramePr>
          <p:nvPr>
            <p:ph idx="1"/>
            <p:extLst>
              <p:ext uri="{D42A27DB-BD31-4B8C-83A1-F6EECF244321}">
                <p14:modId xmlns:p14="http://schemas.microsoft.com/office/powerpoint/2010/main" val="3909436468"/>
              </p:ext>
            </p:extLst>
          </p:nvPr>
        </p:nvGraphicFramePr>
        <p:xfrm>
          <a:off x="352425" y="2993349"/>
          <a:ext cx="8601075" cy="2933210"/>
        </p:xfrm>
        <a:graphic>
          <a:graphicData uri="http://schemas.openxmlformats.org/drawingml/2006/table">
            <a:tbl>
              <a:tblPr firstRow="1" bandRow="1">
                <a:tableStyleId>{5C22544A-7EE6-4342-B048-85BDC9FD1C3A}</a:tableStyleId>
              </a:tblPr>
              <a:tblGrid>
                <a:gridCol w="5495926">
                  <a:extLst>
                    <a:ext uri="{9D8B030D-6E8A-4147-A177-3AD203B41FA5}">
                      <a16:colId xmlns:a16="http://schemas.microsoft.com/office/drawing/2014/main" val="1254662292"/>
                    </a:ext>
                  </a:extLst>
                </a:gridCol>
                <a:gridCol w="3105149">
                  <a:extLst>
                    <a:ext uri="{9D8B030D-6E8A-4147-A177-3AD203B41FA5}">
                      <a16:colId xmlns:a16="http://schemas.microsoft.com/office/drawing/2014/main" val="2071552340"/>
                    </a:ext>
                  </a:extLst>
                </a:gridCol>
              </a:tblGrid>
              <a:tr h="260311">
                <a:tc>
                  <a:txBody>
                    <a:bodyPr/>
                    <a:lstStyle/>
                    <a:p>
                      <a:r>
                        <a:rPr lang="nl-NL" dirty="0"/>
                        <a:t>Activiteit</a:t>
                      </a:r>
                    </a:p>
                  </a:txBody>
                  <a:tcPr/>
                </a:tc>
                <a:tc>
                  <a:txBody>
                    <a:bodyPr/>
                    <a:lstStyle/>
                    <a:p>
                      <a:r>
                        <a:rPr lang="nl-NL" dirty="0"/>
                        <a:t>Output</a:t>
                      </a:r>
                    </a:p>
                  </a:txBody>
                  <a:tcPr/>
                </a:tc>
                <a:extLst>
                  <a:ext uri="{0D108BD9-81ED-4DB2-BD59-A6C34878D82A}">
                    <a16:rowId xmlns:a16="http://schemas.microsoft.com/office/drawing/2014/main" val="3563047751"/>
                  </a:ext>
                </a:extLst>
              </a:tr>
              <a:tr h="2567450">
                <a:tc>
                  <a:txBody>
                    <a:bodyPr/>
                    <a:lstStyle/>
                    <a:p>
                      <a:pPr marL="285750" indent="-285750">
                        <a:buFontTx/>
                        <a:buChar char="-"/>
                      </a:pPr>
                      <a:r>
                        <a:rPr lang="nl-NL" dirty="0"/>
                        <a:t>Opstellen evaluatierapport</a:t>
                      </a:r>
                    </a:p>
                    <a:p>
                      <a:pPr marL="285750" indent="-285750">
                        <a:buFontTx/>
                        <a:buChar char="-"/>
                      </a:pPr>
                      <a:r>
                        <a:rPr lang="nl-NL" dirty="0"/>
                        <a:t>Bespreken evaluatierapport</a:t>
                      </a:r>
                    </a:p>
                    <a:p>
                      <a:pPr marL="285750" indent="-285750">
                        <a:buFontTx/>
                        <a:buChar char="-"/>
                      </a:pPr>
                      <a:r>
                        <a:rPr lang="nl-NL" dirty="0"/>
                        <a:t>Aanpassen procedure naar aanleiding van evaluatieresultaten</a:t>
                      </a:r>
                    </a:p>
                    <a:p>
                      <a:pPr marL="285750" indent="-285750">
                        <a:buFontTx/>
                        <a:buChar char="-"/>
                      </a:pPr>
                      <a:r>
                        <a:rPr lang="nl-NL" dirty="0"/>
                        <a:t>Documenten van audit toevoegen aan SAM Rijk audit coördinatie database</a:t>
                      </a:r>
                    </a:p>
                    <a:p>
                      <a:pPr marL="285750" indent="-285750">
                        <a:buFontTx/>
                        <a:buChar char="-"/>
                      </a:pPr>
                      <a:endParaRPr lang="nl-NL" dirty="0"/>
                    </a:p>
                  </a:txBody>
                  <a:tcPr/>
                </a:tc>
                <a:tc>
                  <a:txBody>
                    <a:bodyPr/>
                    <a:lstStyle/>
                    <a:p>
                      <a:pPr marL="285750" indent="-285750">
                        <a:buFontTx/>
                        <a:buChar char="-"/>
                      </a:pPr>
                      <a:r>
                        <a:rPr lang="nl-NL" dirty="0"/>
                        <a:t>Evaluatierapport</a:t>
                      </a:r>
                    </a:p>
                    <a:p>
                      <a:pPr marL="285750" indent="-285750">
                        <a:buFontTx/>
                        <a:buChar char="-"/>
                      </a:pPr>
                      <a:r>
                        <a:rPr lang="nl-NL" dirty="0"/>
                        <a:t>Verslag evaluatie</a:t>
                      </a:r>
                    </a:p>
                    <a:p>
                      <a:pPr marL="285750" indent="-285750">
                        <a:buFontTx/>
                        <a:buChar char="-"/>
                      </a:pPr>
                      <a:r>
                        <a:rPr lang="nl-NL" dirty="0"/>
                        <a:t>Aangepaste procedure</a:t>
                      </a:r>
                    </a:p>
                    <a:p>
                      <a:pPr marL="285750" indent="-285750">
                        <a:buFontTx/>
                        <a:buChar char="-"/>
                      </a:pPr>
                      <a:r>
                        <a:rPr lang="nl-NL" dirty="0"/>
                        <a:t>Aangepaste database</a:t>
                      </a:r>
                    </a:p>
                  </a:txBody>
                  <a:tcPr/>
                </a:tc>
                <a:extLst>
                  <a:ext uri="{0D108BD9-81ED-4DB2-BD59-A6C34878D82A}">
                    <a16:rowId xmlns:a16="http://schemas.microsoft.com/office/drawing/2014/main" val="80408935"/>
                  </a:ext>
                </a:extLst>
              </a:tr>
            </a:tbl>
          </a:graphicData>
        </a:graphic>
      </p:graphicFrame>
    </p:spTree>
    <p:extLst>
      <p:ext uri="{BB962C8B-B14F-4D97-AF65-F5344CB8AC3E}">
        <p14:creationId xmlns:p14="http://schemas.microsoft.com/office/powerpoint/2010/main" val="3258928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C9DD0-7706-4790-92C7-F12FB15BED43}"/>
              </a:ext>
            </a:extLst>
          </p:cNvPr>
          <p:cNvSpPr>
            <a:spLocks noGrp="1"/>
          </p:cNvSpPr>
          <p:nvPr>
            <p:ph type="title"/>
          </p:nvPr>
        </p:nvSpPr>
        <p:spPr/>
        <p:txBody>
          <a:bodyPr/>
          <a:lstStyle/>
          <a:p>
            <a:r>
              <a:rPr lang="nl-NL" dirty="0"/>
              <a:t>Software Compliance Audit</a:t>
            </a:r>
          </a:p>
        </p:txBody>
      </p:sp>
      <p:sp>
        <p:nvSpPr>
          <p:cNvPr id="3" name="Tijdelijke aanduiding voor inhoud 2">
            <a:extLst>
              <a:ext uri="{FF2B5EF4-FFF2-40B4-BE49-F238E27FC236}">
                <a16:creationId xmlns:a16="http://schemas.microsoft.com/office/drawing/2014/main" id="{56E05D5B-97B3-4FA5-BBBD-9034DFBB3D29}"/>
              </a:ext>
            </a:extLst>
          </p:cNvPr>
          <p:cNvSpPr>
            <a:spLocks noGrp="1"/>
          </p:cNvSpPr>
          <p:nvPr>
            <p:ph idx="1"/>
          </p:nvPr>
        </p:nvSpPr>
        <p:spPr/>
        <p:txBody>
          <a:bodyPr/>
          <a:lstStyle/>
          <a:p>
            <a:r>
              <a:rPr lang="nl-NL" dirty="0"/>
              <a:t>Een Software Compliance Audit is een controle waarbij wordt vastgesteld of het gebruik van de software, ten aanzien waarvan de opdrachtgever rechten kan doen gelden (“rechthebbende”), in lijn is met de licenties en de bijbehorende voorwaarden die hiervoor zijn aangeschaft.</a:t>
            </a:r>
          </a:p>
          <a:p>
            <a:endParaRPr lang="nl-NL" dirty="0"/>
          </a:p>
          <a:p>
            <a:r>
              <a:rPr lang="nl-NL" dirty="0"/>
              <a:t>Een opdrachtgever kan een leverancier, uitgever of fabrikant van software zijn. </a:t>
            </a:r>
          </a:p>
          <a:p>
            <a:endParaRPr lang="nl-NL" dirty="0"/>
          </a:p>
          <a:p>
            <a:r>
              <a:rPr lang="nl-NL" kern="1200" dirty="0">
                <a:latin typeface="Verdana" pitchFamily="34" charset="0"/>
              </a:rPr>
              <a:t>Het Rijk staat geen audits toe, tenzij hiervoor de rechtsgrond is aangetoond door de rechthebbende. D</a:t>
            </a:r>
            <a:r>
              <a:rPr lang="nl-NL" dirty="0"/>
              <a:t>e organisatie bepaalt hoe een audit wordt uitgevoerd binnen het kader van de Rijks software compliance audit procedure.</a:t>
            </a:r>
          </a:p>
          <a:p>
            <a:endParaRPr lang="nl-NL" dirty="0"/>
          </a:p>
          <a:p>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id="{50585E00-6521-4A01-956A-1A90DC6CB825}"/>
              </a:ext>
            </a:extLst>
          </p:cNvPr>
          <p:cNvSpPr>
            <a:spLocks noGrp="1"/>
          </p:cNvSpPr>
          <p:nvPr>
            <p:ph type="sldNum" sz="quarter" idx="10"/>
          </p:nvPr>
        </p:nvSpPr>
        <p:spPr/>
        <p:txBody>
          <a:bodyPr/>
          <a:lstStyle/>
          <a:p>
            <a:fld id="{BF5B5DF7-635F-4D78-8237-DA456A2371F3}" type="slidenum">
              <a:rPr lang="nl-NL" altLang="nl-NL" smtClean="0"/>
              <a:pPr/>
              <a:t>2</a:t>
            </a:fld>
            <a:endParaRPr lang="nl-NL" altLang="nl-NL"/>
          </a:p>
        </p:txBody>
      </p:sp>
    </p:spTree>
    <p:extLst>
      <p:ext uri="{BB962C8B-B14F-4D97-AF65-F5344CB8AC3E}">
        <p14:creationId xmlns:p14="http://schemas.microsoft.com/office/powerpoint/2010/main" val="731701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AA4FFB-BE9B-4F5F-A3AB-B80BA1032F2F}"/>
              </a:ext>
            </a:extLst>
          </p:cNvPr>
          <p:cNvSpPr>
            <a:spLocks noGrp="1"/>
          </p:cNvSpPr>
          <p:nvPr>
            <p:ph type="title"/>
          </p:nvPr>
        </p:nvSpPr>
        <p:spPr/>
        <p:txBody>
          <a:bodyPr/>
          <a:lstStyle/>
          <a:p>
            <a:r>
              <a:rPr lang="nl-NL" dirty="0"/>
              <a:t>Audit, review of intern onderzoek</a:t>
            </a:r>
          </a:p>
        </p:txBody>
      </p:sp>
      <p:sp>
        <p:nvSpPr>
          <p:cNvPr id="3" name="Tijdelijke aanduiding voor inhoud 2">
            <a:extLst>
              <a:ext uri="{FF2B5EF4-FFF2-40B4-BE49-F238E27FC236}">
                <a16:creationId xmlns:a16="http://schemas.microsoft.com/office/drawing/2014/main" id="{A462D8C2-89DB-4A49-8A08-90D5C8E8C1A5}"/>
              </a:ext>
            </a:extLst>
          </p:cNvPr>
          <p:cNvSpPr>
            <a:spLocks noGrp="1"/>
          </p:cNvSpPr>
          <p:nvPr>
            <p:ph idx="1"/>
          </p:nvPr>
        </p:nvSpPr>
        <p:spPr>
          <a:xfrm>
            <a:off x="352425" y="1800225"/>
            <a:ext cx="8229600" cy="4414838"/>
          </a:xfrm>
        </p:spPr>
        <p:txBody>
          <a:bodyPr/>
          <a:lstStyle/>
          <a:p>
            <a:r>
              <a:rPr lang="nl-NL" sz="1600" dirty="0"/>
              <a:t>Het is belangrijk om géén onderscheid te maken tussen een </a:t>
            </a:r>
            <a:r>
              <a:rPr lang="nl-NL" sz="1600" b="1" dirty="0"/>
              <a:t>audit</a:t>
            </a:r>
            <a:r>
              <a:rPr lang="nl-NL" sz="1600" dirty="0"/>
              <a:t> en een </a:t>
            </a:r>
            <a:r>
              <a:rPr lang="nl-NL" sz="1600" b="1" dirty="0"/>
              <a:t>review</a:t>
            </a:r>
            <a:r>
              <a:rPr lang="nl-NL" sz="1600" dirty="0"/>
              <a:t>. Een audit is soms meer formeel van aard, wordt aangekondigd door middel van een </a:t>
            </a:r>
            <a:r>
              <a:rPr lang="nl-NL" sz="1600" b="1" dirty="0"/>
              <a:t>auditbrief</a:t>
            </a:r>
            <a:r>
              <a:rPr lang="nl-NL" sz="1600" dirty="0"/>
              <a:t> en wordt soms uitgevoerd door een </a:t>
            </a:r>
            <a:r>
              <a:rPr lang="nl-NL" sz="1600" b="1" dirty="0"/>
              <a:t>derde partij </a:t>
            </a:r>
            <a:r>
              <a:rPr lang="nl-NL" sz="1600" dirty="0"/>
              <a:t>(onafhankelijke auditor).</a:t>
            </a:r>
          </a:p>
          <a:p>
            <a:r>
              <a:rPr lang="nl-NL" sz="1600" dirty="0"/>
              <a:t> </a:t>
            </a:r>
          </a:p>
          <a:p>
            <a:r>
              <a:rPr lang="nl-NL" sz="1600" dirty="0">
                <a:solidFill>
                  <a:srgbClr val="FF0000"/>
                </a:solidFill>
              </a:rPr>
              <a:t>Let op! </a:t>
            </a:r>
            <a:r>
              <a:rPr lang="nl-NL" sz="1600" dirty="0"/>
              <a:t>Soms wordt een audit een </a:t>
            </a:r>
            <a:r>
              <a:rPr lang="nl-NL" sz="1600" b="1" dirty="0"/>
              <a:t>review genoemd. </a:t>
            </a:r>
            <a:r>
              <a:rPr lang="nl-NL" sz="1600" dirty="0"/>
              <a:t>Deze lijkt informeler van aard en wordt meestal door de opdrachtgever van de review zelf uitgevoerd, in samenspraak met de klant. Formeel gezien is hier echter altijd </a:t>
            </a:r>
            <a:r>
              <a:rPr lang="nl-NL" sz="1600" dirty="0">
                <a:solidFill>
                  <a:srgbClr val="FF0000"/>
                </a:solidFill>
              </a:rPr>
              <a:t>gewoon sprake van een audit</a:t>
            </a:r>
            <a:r>
              <a:rPr lang="nl-NL" sz="1600" dirty="0"/>
              <a:t>! Dit geldt tevens voor alle verzoeken voor tellingen van licenties en/of gebruik die niet contractueel zijn afgesproken. </a:t>
            </a:r>
          </a:p>
          <a:p>
            <a:r>
              <a:rPr lang="nl-NL" sz="1600" dirty="0"/>
              <a:t> </a:t>
            </a:r>
          </a:p>
          <a:p>
            <a:r>
              <a:rPr lang="nl-NL" sz="1600" dirty="0"/>
              <a:t>Een </a:t>
            </a:r>
            <a:r>
              <a:rPr lang="nl-NL" sz="1600" b="1" dirty="0"/>
              <a:t>intern onderzoek </a:t>
            </a:r>
            <a:r>
              <a:rPr lang="nl-NL" sz="1600" dirty="0"/>
              <a:t>waarbij, proactief of op basis van signalen uit de organisatie, onderzoek wordt gedaan naar de licentiepositie van bepaalde software, wordt ook gezien als een review maar dan zonder inzicht door rechthebbende.</a:t>
            </a:r>
          </a:p>
          <a:p>
            <a:endParaRPr lang="nl-NL" dirty="0"/>
          </a:p>
        </p:txBody>
      </p:sp>
      <p:sp>
        <p:nvSpPr>
          <p:cNvPr id="4" name="Tijdelijke aanduiding voor dianummer 3">
            <a:extLst>
              <a:ext uri="{FF2B5EF4-FFF2-40B4-BE49-F238E27FC236}">
                <a16:creationId xmlns:a16="http://schemas.microsoft.com/office/drawing/2014/main" id="{B3E1DC4D-6BE5-4A01-B24D-0866A17D98EB}"/>
              </a:ext>
            </a:extLst>
          </p:cNvPr>
          <p:cNvSpPr>
            <a:spLocks noGrp="1"/>
          </p:cNvSpPr>
          <p:nvPr>
            <p:ph type="sldNum" sz="quarter" idx="10"/>
          </p:nvPr>
        </p:nvSpPr>
        <p:spPr/>
        <p:txBody>
          <a:bodyPr/>
          <a:lstStyle/>
          <a:p>
            <a:fld id="{BF5B5DF7-635F-4D78-8237-DA456A2371F3}" type="slidenum">
              <a:rPr lang="nl-NL" altLang="nl-NL" smtClean="0"/>
              <a:pPr/>
              <a:t>3</a:t>
            </a:fld>
            <a:endParaRPr lang="nl-NL" altLang="nl-NL"/>
          </a:p>
        </p:txBody>
      </p:sp>
    </p:spTree>
    <p:extLst>
      <p:ext uri="{BB962C8B-B14F-4D97-AF65-F5344CB8AC3E}">
        <p14:creationId xmlns:p14="http://schemas.microsoft.com/office/powerpoint/2010/main" val="3408383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8734D-C605-4517-B191-39EE138EBC7B}"/>
              </a:ext>
            </a:extLst>
          </p:cNvPr>
          <p:cNvSpPr>
            <a:spLocks noGrp="1"/>
          </p:cNvSpPr>
          <p:nvPr>
            <p:ph type="title"/>
          </p:nvPr>
        </p:nvSpPr>
        <p:spPr/>
        <p:txBody>
          <a:bodyPr/>
          <a:lstStyle/>
          <a:p>
            <a:r>
              <a:rPr lang="nl-NL" dirty="0"/>
              <a:t>SAM Rijk Audit Coördinatie</a:t>
            </a:r>
          </a:p>
        </p:txBody>
      </p:sp>
      <p:sp>
        <p:nvSpPr>
          <p:cNvPr id="3" name="Tijdelijke aanduiding voor inhoud 2">
            <a:extLst>
              <a:ext uri="{FF2B5EF4-FFF2-40B4-BE49-F238E27FC236}">
                <a16:creationId xmlns:a16="http://schemas.microsoft.com/office/drawing/2014/main" id="{E83C3C5F-BBC8-4387-AA74-35F1E86524F7}"/>
              </a:ext>
            </a:extLst>
          </p:cNvPr>
          <p:cNvSpPr>
            <a:spLocks noGrp="1"/>
          </p:cNvSpPr>
          <p:nvPr>
            <p:ph idx="1"/>
          </p:nvPr>
        </p:nvSpPr>
        <p:spPr/>
        <p:txBody>
          <a:bodyPr/>
          <a:lstStyle/>
          <a:p>
            <a:r>
              <a:rPr lang="nl-NL" dirty="0"/>
              <a:t>Verantwoordelijkheden:</a:t>
            </a:r>
          </a:p>
          <a:p>
            <a:pPr marL="285750" indent="-285750">
              <a:buFontTx/>
              <a:buChar char="-"/>
            </a:pPr>
            <a:r>
              <a:rPr lang="nl-NL"/>
              <a:t>Biedt </a:t>
            </a:r>
            <a:r>
              <a:rPr lang="nl-NL" dirty="0"/>
              <a:t>ondersteuning bij software audits</a:t>
            </a:r>
          </a:p>
          <a:p>
            <a:pPr marL="285750" indent="-285750">
              <a:buFontTx/>
              <a:buChar char="-"/>
            </a:pPr>
            <a:r>
              <a:rPr lang="nl-NL" dirty="0"/>
              <a:t>Stelt (generieke) audit procedures en documenten beschikbaar</a:t>
            </a:r>
          </a:p>
          <a:p>
            <a:pPr marL="285750" indent="-285750">
              <a:buFontTx/>
              <a:buChar char="-"/>
            </a:pPr>
            <a:r>
              <a:rPr lang="nl-NL" dirty="0"/>
              <a:t>Werkt samen met SLM-</a:t>
            </a:r>
            <a:r>
              <a:rPr lang="nl-NL" dirty="0" err="1"/>
              <a:t>ers</a:t>
            </a:r>
            <a:r>
              <a:rPr lang="nl-NL" dirty="0"/>
              <a:t> of juridisch experts</a:t>
            </a:r>
          </a:p>
          <a:p>
            <a:pPr marL="285750" indent="-285750">
              <a:buFontTx/>
              <a:buChar char="-"/>
            </a:pPr>
            <a:r>
              <a:rPr lang="nl-NL" dirty="0"/>
              <a:t>Beheert overzicht van alle audits binnen het Rijk</a:t>
            </a:r>
          </a:p>
          <a:p>
            <a:pPr marL="285750" indent="-285750">
              <a:buFontTx/>
              <a:buChar char="-"/>
            </a:pPr>
            <a:r>
              <a:rPr lang="nl-NL" dirty="0"/>
              <a:t>Genereert Software audit trend analyses</a:t>
            </a:r>
          </a:p>
          <a:p>
            <a:pPr marL="285750" indent="-285750">
              <a:buFontTx/>
              <a:buChar char="-"/>
            </a:pPr>
            <a:r>
              <a:rPr lang="nl-NL" dirty="0"/>
              <a:t>Verstuurt Audit Alerts</a:t>
            </a:r>
          </a:p>
          <a:p>
            <a:pPr marL="285750" indent="-285750">
              <a:buFontTx/>
              <a:buChar char="-"/>
            </a:pPr>
            <a:r>
              <a:rPr lang="nl-NL" dirty="0"/>
              <a:t>Vergroot Software audit bewustwording</a:t>
            </a:r>
          </a:p>
          <a:p>
            <a:pPr marL="285750" indent="-285750">
              <a:buFontTx/>
              <a:buChar char="-"/>
            </a:pPr>
            <a:r>
              <a:rPr lang="nl-NL" dirty="0"/>
              <a:t>Faciliteert audit simulaties</a:t>
            </a:r>
          </a:p>
          <a:p>
            <a:r>
              <a:rPr lang="nl-NL" dirty="0"/>
              <a:t>Team bestaat uit 2 FTE en is omringd door audit kerngroep</a:t>
            </a:r>
          </a:p>
          <a:p>
            <a:r>
              <a:rPr lang="nl-NL" dirty="0"/>
              <a:t>- Audit coördinatie team overlegt eens per week</a:t>
            </a:r>
          </a:p>
          <a:p>
            <a:r>
              <a:rPr lang="nl-NL" dirty="0"/>
              <a:t>- Audit Kerngroep overlegt 6 keer per jaar</a:t>
            </a:r>
          </a:p>
          <a:p>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id="{3E48AD77-172B-41AB-A351-843901B80FB2}"/>
              </a:ext>
            </a:extLst>
          </p:cNvPr>
          <p:cNvSpPr>
            <a:spLocks noGrp="1"/>
          </p:cNvSpPr>
          <p:nvPr>
            <p:ph type="sldNum" sz="quarter" idx="10"/>
          </p:nvPr>
        </p:nvSpPr>
        <p:spPr/>
        <p:txBody>
          <a:bodyPr/>
          <a:lstStyle/>
          <a:p>
            <a:fld id="{BF5B5DF7-635F-4D78-8237-DA456A2371F3}" type="slidenum">
              <a:rPr lang="nl-NL" altLang="nl-NL" smtClean="0"/>
              <a:pPr/>
              <a:t>4</a:t>
            </a:fld>
            <a:endParaRPr lang="nl-NL" altLang="nl-NL"/>
          </a:p>
        </p:txBody>
      </p:sp>
    </p:spTree>
    <p:extLst>
      <p:ext uri="{BB962C8B-B14F-4D97-AF65-F5344CB8AC3E}">
        <p14:creationId xmlns:p14="http://schemas.microsoft.com/office/powerpoint/2010/main" val="2116208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96C38E-ADF6-4856-B122-C77BF7F3CC40}"/>
              </a:ext>
            </a:extLst>
          </p:cNvPr>
          <p:cNvSpPr>
            <a:spLocks noGrp="1"/>
          </p:cNvSpPr>
          <p:nvPr>
            <p:ph type="title"/>
          </p:nvPr>
        </p:nvSpPr>
        <p:spPr/>
        <p:txBody>
          <a:bodyPr/>
          <a:lstStyle/>
          <a:p>
            <a:r>
              <a:rPr lang="nl-NL" dirty="0"/>
              <a:t>Doel van procedure</a:t>
            </a:r>
          </a:p>
        </p:txBody>
      </p:sp>
      <p:sp>
        <p:nvSpPr>
          <p:cNvPr id="3" name="Tijdelijke aanduiding voor inhoud 2">
            <a:extLst>
              <a:ext uri="{FF2B5EF4-FFF2-40B4-BE49-F238E27FC236}">
                <a16:creationId xmlns:a16="http://schemas.microsoft.com/office/drawing/2014/main" id="{D1C10AB7-B5D5-4397-8500-F246818B8A76}"/>
              </a:ext>
            </a:extLst>
          </p:cNvPr>
          <p:cNvSpPr>
            <a:spLocks noGrp="1"/>
          </p:cNvSpPr>
          <p:nvPr>
            <p:ph idx="1"/>
          </p:nvPr>
        </p:nvSpPr>
        <p:spPr/>
        <p:txBody>
          <a:bodyPr/>
          <a:lstStyle/>
          <a:p>
            <a:r>
              <a:rPr lang="nl-NL" dirty="0"/>
              <a:t>De procedure ‘Coördinatie van Software Compliance Audits’ heeft als </a:t>
            </a:r>
            <a:r>
              <a:rPr lang="nl-NL" b="1" dirty="0"/>
              <a:t>doel</a:t>
            </a:r>
            <a:r>
              <a:rPr lang="nl-NL" dirty="0"/>
              <a:t> om beleidsmatig een procesmatige werkwijze rondom de afhandeling van software compliance audits en reviews vast te leggen. Met dit beleid komt een organisatie in control bij de afhandeling van software compliance audits.</a:t>
            </a:r>
          </a:p>
          <a:p>
            <a:endParaRPr lang="nl-NL" dirty="0"/>
          </a:p>
        </p:txBody>
      </p:sp>
      <p:sp>
        <p:nvSpPr>
          <p:cNvPr id="4" name="Tijdelijke aanduiding voor dianummer 3">
            <a:extLst>
              <a:ext uri="{FF2B5EF4-FFF2-40B4-BE49-F238E27FC236}">
                <a16:creationId xmlns:a16="http://schemas.microsoft.com/office/drawing/2014/main" id="{21CAFD2E-B526-40F5-9306-F21DF0263CD4}"/>
              </a:ext>
            </a:extLst>
          </p:cNvPr>
          <p:cNvSpPr>
            <a:spLocks noGrp="1"/>
          </p:cNvSpPr>
          <p:nvPr>
            <p:ph type="sldNum" sz="quarter" idx="10"/>
          </p:nvPr>
        </p:nvSpPr>
        <p:spPr/>
        <p:txBody>
          <a:bodyPr/>
          <a:lstStyle/>
          <a:p>
            <a:fld id="{BF5B5DF7-635F-4D78-8237-DA456A2371F3}" type="slidenum">
              <a:rPr lang="nl-NL" altLang="nl-NL" smtClean="0"/>
              <a:pPr/>
              <a:t>5</a:t>
            </a:fld>
            <a:endParaRPr lang="nl-NL" altLang="nl-NL"/>
          </a:p>
        </p:txBody>
      </p:sp>
    </p:spTree>
    <p:extLst>
      <p:ext uri="{BB962C8B-B14F-4D97-AF65-F5344CB8AC3E}">
        <p14:creationId xmlns:p14="http://schemas.microsoft.com/office/powerpoint/2010/main" val="4145817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48C797-D913-4C68-A51F-6EF87B7FE359}"/>
              </a:ext>
            </a:extLst>
          </p:cNvPr>
          <p:cNvSpPr>
            <a:spLocks noGrp="1"/>
          </p:cNvSpPr>
          <p:nvPr>
            <p:ph type="title"/>
          </p:nvPr>
        </p:nvSpPr>
        <p:spPr/>
        <p:txBody>
          <a:bodyPr/>
          <a:lstStyle/>
          <a:p>
            <a:r>
              <a:rPr lang="nl-NL" dirty="0"/>
              <a:t>Beschikbare Audit documenten</a:t>
            </a:r>
          </a:p>
        </p:txBody>
      </p:sp>
      <p:sp>
        <p:nvSpPr>
          <p:cNvPr id="3" name="Tijdelijke aanduiding voor inhoud 2">
            <a:extLst>
              <a:ext uri="{FF2B5EF4-FFF2-40B4-BE49-F238E27FC236}">
                <a16:creationId xmlns:a16="http://schemas.microsoft.com/office/drawing/2014/main" id="{23C2DAE2-6F15-41C0-BD5B-085F50E9141B}"/>
              </a:ext>
            </a:extLst>
          </p:cNvPr>
          <p:cNvSpPr>
            <a:spLocks noGrp="1"/>
          </p:cNvSpPr>
          <p:nvPr>
            <p:ph idx="1"/>
          </p:nvPr>
        </p:nvSpPr>
        <p:spPr/>
        <p:txBody>
          <a:bodyPr/>
          <a:lstStyle/>
          <a:p>
            <a:pPr marL="285750" indent="-285750">
              <a:buFontTx/>
              <a:buChar char="-"/>
            </a:pPr>
            <a:r>
              <a:rPr lang="nl-NL" dirty="0"/>
              <a:t>Generieke procedurebeschrijving (dit document)</a:t>
            </a:r>
          </a:p>
          <a:p>
            <a:pPr marL="285750" indent="-285750">
              <a:buFontTx/>
              <a:buChar char="-"/>
            </a:pPr>
            <a:r>
              <a:rPr lang="nl-NL" dirty="0"/>
              <a:t>Template – Reactie naar leverancier in NL en </a:t>
            </a:r>
            <a:r>
              <a:rPr lang="nl-NL" dirty="0" err="1"/>
              <a:t>EN</a:t>
            </a:r>
            <a:endParaRPr lang="nl-NL" dirty="0"/>
          </a:p>
          <a:p>
            <a:pPr marL="285750" indent="-285750">
              <a:buFontTx/>
              <a:buChar char="-"/>
            </a:pPr>
            <a:r>
              <a:rPr lang="nl-NL" dirty="0"/>
              <a:t>Auditrichtlijnen (voor zelfdeclaratie)</a:t>
            </a:r>
          </a:p>
          <a:p>
            <a:pPr marL="285750" indent="-285750">
              <a:buFontTx/>
              <a:buChar char="-"/>
            </a:pPr>
            <a:r>
              <a:rPr lang="nl-NL" dirty="0"/>
              <a:t>Voorbeeld zelfdeclaratie</a:t>
            </a:r>
          </a:p>
          <a:p>
            <a:pPr marL="285750" indent="-285750">
              <a:buFontTx/>
              <a:buChar char="-"/>
            </a:pPr>
            <a:r>
              <a:rPr lang="nl-NL" dirty="0"/>
              <a:t>Geheimhoudingsverklaring</a:t>
            </a:r>
          </a:p>
          <a:p>
            <a:pPr marL="285750" indent="-285750">
              <a:buFontTx/>
              <a:buChar char="-"/>
            </a:pPr>
            <a:r>
              <a:rPr lang="nl-NL" dirty="0"/>
              <a:t>Auditovereenkomst (als zelfdeclaratie echt niet mogelijk is)</a:t>
            </a:r>
          </a:p>
          <a:p>
            <a:pPr marL="285750" indent="-285750">
              <a:buFontTx/>
              <a:buChar char="-"/>
            </a:pPr>
            <a:r>
              <a:rPr lang="nl-NL" dirty="0"/>
              <a:t>Voorbeeld compliance statement</a:t>
            </a:r>
          </a:p>
        </p:txBody>
      </p:sp>
      <p:sp>
        <p:nvSpPr>
          <p:cNvPr id="4" name="Tijdelijke aanduiding voor dianummer 3">
            <a:extLst>
              <a:ext uri="{FF2B5EF4-FFF2-40B4-BE49-F238E27FC236}">
                <a16:creationId xmlns:a16="http://schemas.microsoft.com/office/drawing/2014/main" id="{94850FC8-DB5A-4495-883B-71BF0ADD6D7B}"/>
              </a:ext>
            </a:extLst>
          </p:cNvPr>
          <p:cNvSpPr>
            <a:spLocks noGrp="1"/>
          </p:cNvSpPr>
          <p:nvPr>
            <p:ph type="sldNum" sz="quarter" idx="10"/>
          </p:nvPr>
        </p:nvSpPr>
        <p:spPr/>
        <p:txBody>
          <a:bodyPr/>
          <a:lstStyle/>
          <a:p>
            <a:fld id="{BF5B5DF7-635F-4D78-8237-DA456A2371F3}" type="slidenum">
              <a:rPr lang="nl-NL" altLang="nl-NL" smtClean="0"/>
              <a:pPr/>
              <a:t>6</a:t>
            </a:fld>
            <a:endParaRPr lang="nl-NL" altLang="nl-NL"/>
          </a:p>
        </p:txBody>
      </p:sp>
    </p:spTree>
    <p:extLst>
      <p:ext uri="{BB962C8B-B14F-4D97-AF65-F5344CB8AC3E}">
        <p14:creationId xmlns:p14="http://schemas.microsoft.com/office/powerpoint/2010/main" val="1939290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C9DD0-7706-4790-92C7-F12FB15BED43}"/>
              </a:ext>
            </a:extLst>
          </p:cNvPr>
          <p:cNvSpPr>
            <a:spLocks noGrp="1"/>
          </p:cNvSpPr>
          <p:nvPr>
            <p:ph type="title"/>
          </p:nvPr>
        </p:nvSpPr>
        <p:spPr/>
        <p:txBody>
          <a:bodyPr/>
          <a:lstStyle/>
          <a:p>
            <a:r>
              <a:rPr lang="nl-NL" dirty="0"/>
              <a:t>Audit Procedure SAM Rijk</a:t>
            </a:r>
          </a:p>
        </p:txBody>
      </p:sp>
      <p:sp>
        <p:nvSpPr>
          <p:cNvPr id="3" name="Tijdelijke aanduiding voor inhoud 2">
            <a:extLst>
              <a:ext uri="{FF2B5EF4-FFF2-40B4-BE49-F238E27FC236}">
                <a16:creationId xmlns:a16="http://schemas.microsoft.com/office/drawing/2014/main" id="{56E05D5B-97B3-4FA5-BBBD-9034DFBB3D29}"/>
              </a:ext>
            </a:extLst>
          </p:cNvPr>
          <p:cNvSpPr>
            <a:spLocks noGrp="1"/>
          </p:cNvSpPr>
          <p:nvPr>
            <p:ph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50585E00-6521-4A01-956A-1A90DC6CB825}"/>
              </a:ext>
            </a:extLst>
          </p:cNvPr>
          <p:cNvSpPr>
            <a:spLocks noGrp="1"/>
          </p:cNvSpPr>
          <p:nvPr>
            <p:ph type="sldNum" sz="quarter" idx="10"/>
          </p:nvPr>
        </p:nvSpPr>
        <p:spPr/>
        <p:txBody>
          <a:bodyPr/>
          <a:lstStyle/>
          <a:p>
            <a:fld id="{BF5B5DF7-635F-4D78-8237-DA456A2371F3}" type="slidenum">
              <a:rPr lang="nl-NL" altLang="nl-NL" smtClean="0"/>
              <a:pPr/>
              <a:t>7</a:t>
            </a:fld>
            <a:endParaRPr lang="nl-NL" altLang="nl-NL"/>
          </a:p>
        </p:txBody>
      </p:sp>
      <p:pic>
        <p:nvPicPr>
          <p:cNvPr id="6" name="Afbeelding 5">
            <a:extLst>
              <a:ext uri="{FF2B5EF4-FFF2-40B4-BE49-F238E27FC236}">
                <a16:creationId xmlns:a16="http://schemas.microsoft.com/office/drawing/2014/main" id="{3ED95EB5-D27A-44DD-875E-4446C50D4F85}"/>
              </a:ext>
            </a:extLst>
          </p:cNvPr>
          <p:cNvPicPr>
            <a:picLocks noChangeAspect="1"/>
          </p:cNvPicPr>
          <p:nvPr/>
        </p:nvPicPr>
        <p:blipFill>
          <a:blip r:embed="rId2"/>
          <a:stretch>
            <a:fillRect/>
          </a:stretch>
        </p:blipFill>
        <p:spPr>
          <a:xfrm>
            <a:off x="1589648" y="2090751"/>
            <a:ext cx="4770023" cy="4124312"/>
          </a:xfrm>
          <a:prstGeom prst="rect">
            <a:avLst/>
          </a:prstGeom>
        </p:spPr>
      </p:pic>
    </p:spTree>
    <p:extLst>
      <p:ext uri="{BB962C8B-B14F-4D97-AF65-F5344CB8AC3E}">
        <p14:creationId xmlns:p14="http://schemas.microsoft.com/office/powerpoint/2010/main" val="2950886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C9DD0-7706-4790-92C7-F12FB15BED43}"/>
              </a:ext>
            </a:extLst>
          </p:cNvPr>
          <p:cNvSpPr>
            <a:spLocks noGrp="1"/>
          </p:cNvSpPr>
          <p:nvPr>
            <p:ph type="title"/>
          </p:nvPr>
        </p:nvSpPr>
        <p:spPr/>
        <p:txBody>
          <a:bodyPr/>
          <a:lstStyle/>
          <a:p>
            <a:r>
              <a:rPr lang="nl-NL" dirty="0"/>
              <a:t>Audit Procedure </a:t>
            </a:r>
            <a:br>
              <a:rPr lang="nl-NL" dirty="0"/>
            </a:br>
            <a:r>
              <a:rPr lang="nl-NL" dirty="0"/>
              <a:t>SAM Rijk</a:t>
            </a:r>
          </a:p>
        </p:txBody>
      </p:sp>
      <p:sp>
        <p:nvSpPr>
          <p:cNvPr id="4" name="Tijdelijke aanduiding voor dianummer 3">
            <a:extLst>
              <a:ext uri="{FF2B5EF4-FFF2-40B4-BE49-F238E27FC236}">
                <a16:creationId xmlns:a16="http://schemas.microsoft.com/office/drawing/2014/main" id="{50585E00-6521-4A01-956A-1A90DC6CB825}"/>
              </a:ext>
            </a:extLst>
          </p:cNvPr>
          <p:cNvSpPr>
            <a:spLocks noGrp="1"/>
          </p:cNvSpPr>
          <p:nvPr>
            <p:ph type="sldNum" sz="quarter" idx="10"/>
          </p:nvPr>
        </p:nvSpPr>
        <p:spPr/>
        <p:txBody>
          <a:bodyPr/>
          <a:lstStyle/>
          <a:p>
            <a:fld id="{BF5B5DF7-635F-4D78-8237-DA456A2371F3}" type="slidenum">
              <a:rPr lang="nl-NL" altLang="nl-NL" smtClean="0"/>
              <a:pPr/>
              <a:t>8</a:t>
            </a:fld>
            <a:endParaRPr lang="nl-NL" altLang="nl-NL"/>
          </a:p>
        </p:txBody>
      </p:sp>
      <p:pic>
        <p:nvPicPr>
          <p:cNvPr id="7" name="Afbeelding 6">
            <a:extLst>
              <a:ext uri="{FF2B5EF4-FFF2-40B4-BE49-F238E27FC236}">
                <a16:creationId xmlns:a16="http://schemas.microsoft.com/office/drawing/2014/main" id="{A3E9A824-A441-4039-B4CE-B116E5743E17}"/>
              </a:ext>
            </a:extLst>
          </p:cNvPr>
          <p:cNvPicPr>
            <a:picLocks noChangeAspect="1"/>
          </p:cNvPicPr>
          <p:nvPr/>
        </p:nvPicPr>
        <p:blipFill>
          <a:blip r:embed="rId3"/>
          <a:stretch>
            <a:fillRect/>
          </a:stretch>
        </p:blipFill>
        <p:spPr>
          <a:xfrm>
            <a:off x="3320716" y="1201322"/>
            <a:ext cx="5823284" cy="5656678"/>
          </a:xfrm>
          <a:prstGeom prst="rect">
            <a:avLst/>
          </a:prstGeom>
        </p:spPr>
      </p:pic>
      <p:sp>
        <p:nvSpPr>
          <p:cNvPr id="3" name="Tijdelijke aanduiding voor inhoud 2">
            <a:extLst>
              <a:ext uri="{FF2B5EF4-FFF2-40B4-BE49-F238E27FC236}">
                <a16:creationId xmlns:a16="http://schemas.microsoft.com/office/drawing/2014/main" id="{56E05D5B-97B3-4FA5-BBBD-9034DFBB3D29}"/>
              </a:ext>
            </a:extLst>
          </p:cNvPr>
          <p:cNvSpPr>
            <a:spLocks noGrp="1"/>
          </p:cNvSpPr>
          <p:nvPr>
            <p:ph idx="1"/>
          </p:nvPr>
        </p:nvSpPr>
        <p:spPr/>
        <p:txBody>
          <a:bodyPr/>
          <a:lstStyle/>
          <a:p>
            <a:endParaRPr lang="nl-NL" dirty="0"/>
          </a:p>
          <a:p>
            <a:endParaRPr lang="nl-NL" dirty="0"/>
          </a:p>
          <a:p>
            <a:endParaRPr lang="nl-NL" dirty="0"/>
          </a:p>
          <a:p>
            <a:endParaRPr lang="nl-NL" dirty="0"/>
          </a:p>
          <a:p>
            <a:endParaRPr lang="nl-NL" dirty="0"/>
          </a:p>
          <a:p>
            <a:r>
              <a:rPr lang="nl-NL" dirty="0"/>
              <a:t>In meer detail uitgewerkt</a:t>
            </a:r>
          </a:p>
        </p:txBody>
      </p:sp>
    </p:spTree>
    <p:extLst>
      <p:ext uri="{BB962C8B-B14F-4D97-AF65-F5344CB8AC3E}">
        <p14:creationId xmlns:p14="http://schemas.microsoft.com/office/powerpoint/2010/main" val="3195538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F53B8ECC-7316-4A8C-867B-CDDAD265E9FA}"/>
              </a:ext>
            </a:extLst>
          </p:cNvPr>
          <p:cNvPicPr>
            <a:picLocks noChangeAspect="1"/>
          </p:cNvPicPr>
          <p:nvPr/>
        </p:nvPicPr>
        <p:blipFill>
          <a:blip r:embed="rId2"/>
          <a:stretch>
            <a:fillRect/>
          </a:stretch>
        </p:blipFill>
        <p:spPr>
          <a:xfrm>
            <a:off x="3641558" y="1193136"/>
            <a:ext cx="4772639" cy="4362333"/>
          </a:xfrm>
          <a:prstGeom prst="rect">
            <a:avLst/>
          </a:prstGeom>
        </p:spPr>
      </p:pic>
      <p:sp>
        <p:nvSpPr>
          <p:cNvPr id="2" name="Titel 1">
            <a:extLst>
              <a:ext uri="{FF2B5EF4-FFF2-40B4-BE49-F238E27FC236}">
                <a16:creationId xmlns:a16="http://schemas.microsoft.com/office/drawing/2014/main" id="{A6253DB0-706B-44DE-A5DD-E70605C3588F}"/>
              </a:ext>
            </a:extLst>
          </p:cNvPr>
          <p:cNvSpPr>
            <a:spLocks noGrp="1"/>
          </p:cNvSpPr>
          <p:nvPr>
            <p:ph type="title"/>
          </p:nvPr>
        </p:nvSpPr>
        <p:spPr/>
        <p:txBody>
          <a:bodyPr/>
          <a:lstStyle/>
          <a:p>
            <a:r>
              <a:rPr lang="nl-NL" dirty="0"/>
              <a:t>1. Procesflow</a:t>
            </a:r>
          </a:p>
        </p:txBody>
      </p:sp>
      <p:sp>
        <p:nvSpPr>
          <p:cNvPr id="3" name="Tijdelijke aanduiding voor inhoud 2">
            <a:extLst>
              <a:ext uri="{FF2B5EF4-FFF2-40B4-BE49-F238E27FC236}">
                <a16:creationId xmlns:a16="http://schemas.microsoft.com/office/drawing/2014/main" id="{54EB004C-6811-4782-B11F-A2D777C0A462}"/>
              </a:ext>
            </a:extLst>
          </p:cNvPr>
          <p:cNvSpPr>
            <a:spLocks noGrp="1"/>
          </p:cNvSpPr>
          <p:nvPr>
            <p:ph idx="1"/>
          </p:nvPr>
        </p:nvSpPr>
        <p:spPr>
          <a:xfrm>
            <a:off x="352425" y="1800225"/>
            <a:ext cx="8229600" cy="4414838"/>
          </a:xfrm>
        </p:spPr>
        <p:txBody>
          <a:bodyPr/>
          <a:lstStyle/>
          <a:p>
            <a:r>
              <a:rPr lang="nl-NL" dirty="0"/>
              <a:t>Aankondiging</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r>
              <a:rPr lang="nl-NL" dirty="0"/>
              <a:t>Documenten:</a:t>
            </a:r>
          </a:p>
          <a:p>
            <a:pPr marL="285750" indent="-285750">
              <a:buFontTx/>
              <a:buChar char="-"/>
            </a:pPr>
            <a:r>
              <a:rPr lang="nl-NL" dirty="0"/>
              <a:t>Template – reactie naar leverancier</a:t>
            </a:r>
          </a:p>
          <a:p>
            <a:pPr marL="285750" indent="-285750">
              <a:buFontTx/>
              <a:buChar char="-"/>
            </a:pPr>
            <a:r>
              <a:rPr lang="nl-NL" dirty="0"/>
              <a:t>Auditrichtlijnen</a:t>
            </a:r>
          </a:p>
        </p:txBody>
      </p:sp>
      <p:sp>
        <p:nvSpPr>
          <p:cNvPr id="4" name="Tijdelijke aanduiding voor dianummer 3">
            <a:extLst>
              <a:ext uri="{FF2B5EF4-FFF2-40B4-BE49-F238E27FC236}">
                <a16:creationId xmlns:a16="http://schemas.microsoft.com/office/drawing/2014/main" id="{EEB92024-803F-486A-ACB5-53BAF8637DA3}"/>
              </a:ext>
            </a:extLst>
          </p:cNvPr>
          <p:cNvSpPr>
            <a:spLocks noGrp="1"/>
          </p:cNvSpPr>
          <p:nvPr>
            <p:ph type="sldNum" sz="quarter" idx="10"/>
          </p:nvPr>
        </p:nvSpPr>
        <p:spPr/>
        <p:txBody>
          <a:bodyPr/>
          <a:lstStyle/>
          <a:p>
            <a:fld id="{BF5B5DF7-635F-4D78-8237-DA456A2371F3}" type="slidenum">
              <a:rPr lang="nl-NL" altLang="nl-NL" smtClean="0"/>
              <a:pPr/>
              <a:t>9</a:t>
            </a:fld>
            <a:endParaRPr lang="nl-NL" altLang="nl-NL"/>
          </a:p>
        </p:txBody>
      </p:sp>
      <p:sp>
        <p:nvSpPr>
          <p:cNvPr id="6" name="Ovaal 5">
            <a:extLst>
              <a:ext uri="{FF2B5EF4-FFF2-40B4-BE49-F238E27FC236}">
                <a16:creationId xmlns:a16="http://schemas.microsoft.com/office/drawing/2014/main" id="{11489781-5EA0-4708-AF53-E15003C700AC}"/>
              </a:ext>
            </a:extLst>
          </p:cNvPr>
          <p:cNvSpPr/>
          <p:nvPr/>
        </p:nvSpPr>
        <p:spPr>
          <a:xfrm>
            <a:off x="7095795" y="4923690"/>
            <a:ext cx="407964" cy="4079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2</a:t>
            </a:r>
          </a:p>
        </p:txBody>
      </p:sp>
      <p:sp>
        <p:nvSpPr>
          <p:cNvPr id="7" name="Ovaal 6">
            <a:extLst>
              <a:ext uri="{FF2B5EF4-FFF2-40B4-BE49-F238E27FC236}">
                <a16:creationId xmlns:a16="http://schemas.microsoft.com/office/drawing/2014/main" id="{74DEBB6E-4383-4FAA-A3DE-78667B761252}"/>
              </a:ext>
            </a:extLst>
          </p:cNvPr>
          <p:cNvSpPr/>
          <p:nvPr/>
        </p:nvSpPr>
        <p:spPr>
          <a:xfrm>
            <a:off x="5659280" y="5717263"/>
            <a:ext cx="407964" cy="4079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5</a:t>
            </a:r>
          </a:p>
        </p:txBody>
      </p:sp>
      <p:cxnSp>
        <p:nvCxnSpPr>
          <p:cNvPr id="9" name="Rechte verbindingslijn met pijl 8">
            <a:extLst>
              <a:ext uri="{FF2B5EF4-FFF2-40B4-BE49-F238E27FC236}">
                <a16:creationId xmlns:a16="http://schemas.microsoft.com/office/drawing/2014/main" id="{2FD294F6-C5F4-4C36-8E47-ECFFFBEF5121}"/>
              </a:ext>
            </a:extLst>
          </p:cNvPr>
          <p:cNvCxnSpPr>
            <a:cxnSpLocks/>
            <a:endCxn id="7" idx="0"/>
          </p:cNvCxnSpPr>
          <p:nvPr/>
        </p:nvCxnSpPr>
        <p:spPr>
          <a:xfrm>
            <a:off x="5849197" y="5465633"/>
            <a:ext cx="14065" cy="2516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kstvak 13">
            <a:extLst>
              <a:ext uri="{FF2B5EF4-FFF2-40B4-BE49-F238E27FC236}">
                <a16:creationId xmlns:a16="http://schemas.microsoft.com/office/drawing/2014/main" id="{712FE6F3-1C46-45A8-AFB8-F20B722BC52F}"/>
              </a:ext>
            </a:extLst>
          </p:cNvPr>
          <p:cNvSpPr txBox="1"/>
          <p:nvPr/>
        </p:nvSpPr>
        <p:spPr>
          <a:xfrm>
            <a:off x="5856229" y="5444519"/>
            <a:ext cx="766776" cy="246221"/>
          </a:xfrm>
          <a:prstGeom prst="rect">
            <a:avLst/>
          </a:prstGeom>
          <a:noFill/>
        </p:spPr>
        <p:txBody>
          <a:bodyPr wrap="square" rtlCol="0">
            <a:spAutoFit/>
          </a:bodyPr>
          <a:lstStyle/>
          <a:p>
            <a:r>
              <a:rPr lang="nl-NL" sz="1000" dirty="0"/>
              <a:t>nee</a:t>
            </a:r>
          </a:p>
        </p:txBody>
      </p:sp>
    </p:spTree>
    <p:extLst>
      <p:ext uri="{BB962C8B-B14F-4D97-AF65-F5344CB8AC3E}">
        <p14:creationId xmlns:p14="http://schemas.microsoft.com/office/powerpoint/2010/main" val="24181143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ARMA DOCSYS~XML" val="&lt;?xml version=&quot;1.0&quot;?&gt;&#10;&lt;data customer=&quot;minjus&quot; profile=&quot;minjus&quot; model=&quot;IVenJ/ivenj-presentatie-2010.xml&quot; country-code=&quot;31&quot; target=&quot;Microsoft PowerPoint&quot; target-version=&quot;14.0.7176&quot;&gt;&lt;presentatie template=&quot;IVenJ/ivenj-presentatie-2010.potm&quot; id=&quot;e3a426f50c43425da8b7644120b7d287&quot; version=&quot;1.0&quot; lcid=&quot;1043&quot;&gt;&lt;PAPER/&gt;&lt;digijust value=&quot;0&quot; formatted-value=&quot;0&quot;/&gt;&lt;onskenmerk/&gt;&lt;logofield value=&quot;(slides)/images/woordmerk/logo.png&quot;/&gt;&lt;titel-txt value=&quot;Voorlopige uitslagen SSM &quot; formatted-value=&quot;Voorlopige uitslagen SSM &quot; format-disabled=&quot;true&quot;/&gt;&lt;titel formatted-value=&quot;Voorlopige uitslagen SSM&quot;/&gt;&lt;subtitel-txt/&gt;&lt;subtitel formatted-value=&quot;&quot;/&gt;&lt;datum value=&quot;2017-07-17T00:00:00&quot; formatted-value=&quot;17 juli 2017&quot;/&gt;&lt;datumvoor formatted-value=&quot;17 juli 2017&quot;/&gt;&lt;voettekst formatted-value=&quot;Voorlopige uitslagen SSM | 17 juli 2017&quot;/&gt;&lt;woordmerk formatted-value=&quot;(slides)/images/woordmerk/ro_wit.png&quot;/&gt;&lt;typelogo value=&quot;2&quot; formatted-value=&quot;Rijksoverheid&quot;/&gt;&lt;rubriek value=&quot;1&quot; formatted-value=&quot; &quot;/&gt;&lt;merking value=&quot;1&quot; formatted-value=&quot; &quot;/&gt;&lt;rubricering formatted-value=&quot;&quot;/&gt;&lt;lsttaal/&gt;&lt;reopened value=&quot;false&quot;/&gt;&lt;organisatie-item value=&quot;3&quot; formatted-value=&quot;Besturingseenheid&quot;&gt;&lt;organisatie zoekveld=&quot;Besturingseenheid&quot; facebook=&quot;&quot; linkedin=&quot;&quot; twitter=&quot;&quot; youtube=&quot;&quot; id=&quot;3&quot;&gt;&#10;    &lt;taal id=&quot;1031&quot; zoekveld=&quot;Besturingseenheid&quot; taal=&quot;1031&quot; omschrijving=&quot;Besturingseenheid&quot; naamdirectoraatgeneraal=&quot;Besturingseenheid&quot; naamdirectie=&quot;&quot; naamgebouw=&quot;&quot; baadres=&quot;Schedeldoekshaven 100 &quot; bapostcode=&quot;2511 EX&quot; baplaats=&quot;Den Haag&quot; paadres=&quot;20301&quot; papostcode=&quot;2500 EH&quot; paplaats=&quot;Den Haag&quot; land=&quot;Niederlande&quot; telefoonnummer=&quot;+31 70 370 39 11&quot; faxnummer=&quot;+31 70 370 79 31&quot; website=&quot;www.rijksoverheid.nl/venj&quot; banknaam=&quot;&quot; banknummer=&quot;&quot; logo=&quot;RO_J&quot; kleuren=&quot;lichtblauw&quot; vrijkopje=&quot;&quot; vrij1=&quot;&quot; vrij2=&quot;&quot; vrij3=&quot;&quot; vrij4=&quot;&quot; vrij5=&quot;&quot; vrij6=&quot;&quot; vrij7=&quot;&quot; vrij8=&quot;&quot; payoff=&quot;&quot; instructies=&quot;Antwortt bitte Datum und unser Zeichen angeben. Bitte pro Zuschrift nur eine Angelegenheit behandeln.&quot; email=&quot;&quot; iban=&quot;&quot; bic=&quot;&quot; infonummer=&quot;&quot; koptekst=&quot;\nBesturingseenheid\n&quot; bezoekadres=&quot;Bezoekadres\nSchedeldoekshaven 100 \n2511 EX Den Haag\nTelefoon +31 70 370 39 11\nFax +31 70 370 79 31\nwww.rijksoverheid.nl/venj&quot; postadres=&quot;Postadres:\nPostbus 20301,\n2500 EH Den Haag&quot;/&gt;&#10;    &lt;taal id=&quot;1036&quot; zoekveld=&quot;Besturingseenheid&quot; taal=&quot;1036&quot; omschrijving=&quot;Besturingseenheid&quot; naamdirectoraatgeneraal=&quot;Unité d'Encadrement de l'Administration&quot; naamdirectie=&quot;&quot; naamgebouw=&quot;&quot; baadres=&quot;Schedeldoekshaven 100 &quot; bapostcode=&quot;2511 EX&quot; baplaats=&quot;La Haye&quot; paadres=&quot;20301&quot; papostcode=&quot;2500 EH&quot; paplaats=&quot;La Haye&quot; land=&quot;Pays-Bas&quot; telefoonnummer=&quot;+31 70 370 39 11&quot; faxnummer=&quot;+31 70 370 79 31&quot; website=&quot;www.rijksoverheid.nl/venj&quot; banknaam=&quot;&quot; banknummer=&quot;&quot; logo=&quot;RO_J&quot; kleuren=&quot;lichtblauw&quot; vrijkopje=&quot;&quot; vrij1=&quot;&quot; vrij2=&quot;&quot; vrij3=&quot;&quot; vrij4=&quot;&quot; vrij5=&quot;&quot; vrij6=&quot;&quot; vrij7=&quot;&quot; vrij8=&quot;&quot; payoff=&quot;&quot; instructies=&quot;Prière de mentionner dans toute correspondance la date et notre référence. Prière de ne traiter qu'une seule affaire par lettre.&quot; email=&quot;&quot; iban=&quot;&quot; bic=&quot;&quot; infonummer=&quot;&quot; koptekst=&quot;\nUnité d'Encadrement de l'Administration\n&quot; bezoekadres=&quot;Bezoekadres\nSchedeldoekshaven 100 \n2511 EX La Haye\nTelefoon +31 70 370 39 11\nFax +31 70 370 79 31\nwww.rijksoverheid.nl/venj&quot; postadres=&quot;Postadres:\nPostbus 20301,\n2500 EH La Haye&quot;/&gt;&#10;    &lt;taal id=&quot;2057&quot; zoekveld=&quot;Besturingseenheid&quot; taal=&quot;2057&quot; omschrijving=&quot;Besturingseenheid&quot; naamdirectoraatgeneraal=&quot;Steering Unit&quot; naamdirectie=&quot;&quot; naamgebouw=&quot;&quot; baadres=&quot;Schedeldoekshaven 100 &quot; bapostcode=&quot;2511 EX&quot; baplaats=&quot;The Hague&quot; paadres=&quot;20301&quot; papostcode=&quot;2500 EH&quot; paplaats=&quot;The Hague&quot; land=&quot;The Netherlands&quot; telefoonnummer=&quot;+31 70 370 39 11&quot; faxnummer=&quot;+31 70 370 79 31&quot; website=&quot;www.rijksoverheid.nl/venj&quot; banknaam=&quot;&quot; banknummer=&quot;&quot; logo=&quot;RO_J&quot; kleuren=&quot;lichtblauw&quot; vrijkopje=&quot;&quot; vrij1=&quot;&quot; vrij2=&quot;&quot; vrij3=&quot;&quot; vrij4=&quot;&quot; vrij5=&quot;&quot; vrij6=&quot;&quot; vrij7=&quot;&quot; vrij8=&quot;&quot; payoff=&quot;Voor een veilige en rechtvaardige samenleving&quot; instructies=&quot;Please quote date of letter and our ref. when replying. Do not raise more than one subject per letter.&quot; email=&quot;&quot; iban=&quot;&quot; bic=&quot;&quot; infonummer=&quot;&quot; koptekst=&quot;\nSteering Unit\n&quot; bezoekadres=&quot;Bezoekadres\nSchedeldoekshaven 100 \n2511 EX The Hague\nTelefoon +31 70 370 39 11\nFax +31 70 370 79 31\nwww.rijksoverheid.nl/venj&quot; postadres=&quot;Postadres:\nPostbus 20301,\n2500 EH The Hague&quot;/&gt;&#10;    &lt;taal id=&quot;1034&quot; zoekveld=&quot;Besturingseenheid&quot; taal=&quot;1034&quot; omschrijving=&quot;Besturingseenheid&quot; naamdirectoraatgeneraal=&quot;Besturingseenheid&quot; naamdirectie=&quot;&quot; naamgebouw=&quot;&quot; baadres=&quot;Schedeldoekshaven 100 &quot; bapostcode=&quot;2511 EX&quot; baplaats=&quot;La Haya&quot; paadres=&quot;20301&quot; papostcode=&quot;2500 EH&quot; paplaats=&quot;La Haya&quot; land=&quot;Países Bajos&quot; telefoonnummer=&quot;+31 70 370 39 11&quot; faxnummer=&quot;+31 70 370 79 31&quot; website=&quot;www.rijksoverheid.nl/venj&quot; banknaam=&quot;&quot; banknummer=&quot;&quot; logo=&quot;RO_J&quot; kleuren=&quot;lichtblauw&quot; vrijkopje=&quot;&quot; vrij1=&quot;&quot; vrij2=&quot;&quot; vrij3=&quot;&quot; vrij4=&quot;&quot; vrij5=&quot;&quot; vrij6=&quot;&quot; vrij7=&quot;&quot; vrij8=&quot;&quot; payoff=&quot;&quot; instructies=&quot;En su eventual contestación, por favor, indique la fecha y nuestro número de referencia. Le rogamos en cada carta trate un solo asunto.&quot; email=&quot;&quot; iban=&quot;&quot; bic=&quot;&quot; infonummer=&quot;&quot; koptekst=&quot;\nBesturingseenheid\n&quot; bezoekadres=&quot;Bezoekadres\nSchedeldoekshaven 100 \n2511 EX La Haya\nTelefoon +31 70 370 39 11\nFax +31 70 370 79 31\nwww.rijksoverheid.nl/venj&quot; postadres=&quot;Postadres:\nPostbus 20301,\n2500 EH La Haya&quot;/&gt;&#10;    &lt;taal id=&quot;1043&quot; zoekveld=&quot;Besturingseenheid&quot; taal=&quot;1043&quot; omschrijving=&quot;Besturingseenheid&quot; naamdirectoraatgeneraal=&quot;Besturingseenheid&quot; naamdirectie=&quot;&quot; naamgebouw=&quot;&quot; baadres=&quot;Schedeldoekshaven 100 &quot; bapostcode=&quot;2511 EX&quot; baplaats=&quot;Den Haag&quot; paadres=&quot;20301&quot; papostcode=&quot;2500 EH&quot; paplaats=&quot;Den Haag&quot; land=&quot;Nederland&quot; telefoonnummer=&quot;070 370 39 11&quot; faxnummer=&quot;070 370 79 31&quot; website=&quot;www.rijksoverheid.nl/venj&quot; banknaam=&quot;&quot; banknummer=&quot;&quot; logo=&quot;RO_J&quot; kleuren=&quot;lichtblauw&quot; vrijkopje=&quot;&quot; vrij1=&quot;&quot; vrij2=&quot;&quot; vrij3=&quot;&quot; vrij4=&quot;&quot; vrij5=&quot;&quot; vrij6=&quot;&quot; vrij7=&quot;&quot; vrij8=&quot;&quot; payoff=&quot;Voor een veilige en rechtvaardige samenleving&quot; instructies=&quot;Bij beantwoording de datum en ons kenmerk vermelden. Wilt u slechts één zaak in uw brief behandelen.&quot; email=&quot;&quot; iban=&quot;&quot; bic=&quot;&quot; infonummer=&quot;&quot; koptekst=&quot;\nBesturingseenheid\n&quot; bezoekadres=&quot;Bezoekadres\nSchedeldoekshaven 100 \n2511 EX Den Haag\nTelefoon 070 370 39 11\nFax 070 370 79 31\nwww.rijksoverheid.nl/venj&quot; postadres=&quot;Postadres:\nPostbus 20301,\n2500 EH Den Haag&quot;/&gt;&#10;   &lt;/organisatie&gt;&#10;  &lt;/organisatie-item&gt;&lt;zaak/&gt;&lt;size value=&quot;OnScreen&quot; formatted-value=&quot;OnScreen&quot;/&gt;&lt;documentsubtype formatted-value=&quot;Presentatie&quot;/&gt;&lt;documenttitel formatted-value=&quot;Presentatie - Voorlopige uitslagen SSM&quot;/&gt;&lt;heropend value=&quot;false&quot;/&gt;&lt;vorm value=&quot;Digitaal&quot;/&gt;&lt;ZaakLocatie/&gt;&lt;zaakkenmerk/&gt;&lt;zaaktitel/&gt;&lt;drager formatted-value=&quot;Document&quot;/&gt;&lt;documentclass value=&quot;Presentatie&quot; formatted-value=&quot;Presentatie&quot;/&gt;&lt;digionderdeel/&gt;&lt;documenttype value=&quot;Intern Justitie&quot; formatted-value=&quot;Intern Justitie&quot;/&gt;&lt;docstatus value=&quot;Informeel concept&quot; formatted-value=&quot;Informeel concept&quot;/&gt;&lt;_onskenmerk formatted-value=&quot;&quot;/&gt;&lt;/presentatie&gt;&lt;/data&gt;&#10;"/>
</p:tagLst>
</file>

<file path=ppt/theme/theme1.xml><?xml version="1.0" encoding="utf-8"?>
<a:theme xmlns:a="http://schemas.openxmlformats.org/drawingml/2006/main" name="std-lichtblauw">
  <a:themeElements>
    <a:clrScheme name="MinJus IVJ">
      <a:dk1>
        <a:srgbClr val="000000"/>
      </a:dk1>
      <a:lt1>
        <a:srgbClr val="FFFFFF"/>
      </a:lt1>
      <a:dk2>
        <a:srgbClr val="1F497D"/>
      </a:dk2>
      <a:lt2>
        <a:srgbClr val="EEECE1"/>
      </a:lt2>
      <a:accent1>
        <a:srgbClr val="42145F"/>
      </a:accent1>
      <a:accent2>
        <a:srgbClr val="A90061"/>
      </a:accent2>
      <a:accent3>
        <a:srgbClr val="E17000"/>
      </a:accent3>
      <a:accent4>
        <a:srgbClr val="FFB612"/>
      </a:accent4>
      <a:accent5>
        <a:srgbClr val="F9E11E"/>
      </a:accent5>
      <a:accent6>
        <a:srgbClr val="007BC7"/>
      </a:accent6>
      <a:hlink>
        <a:srgbClr val="0000FF"/>
      </a:hlink>
      <a:folHlink>
        <a:srgbClr val="800080"/>
      </a:folHlink>
    </a:clrScheme>
    <a:fontScheme name="std-oranje">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A90061"/>
        </a:dk2>
        <a:lt2>
          <a:srgbClr val="42145F"/>
        </a:lt2>
        <a:accent1>
          <a:srgbClr val="E17000"/>
        </a:accent1>
        <a:accent2>
          <a:srgbClr val="FFB612"/>
        </a:accent2>
        <a:accent3>
          <a:srgbClr val="FFFFFF"/>
        </a:accent3>
        <a:accent4>
          <a:srgbClr val="000000"/>
        </a:accent4>
        <a:accent5>
          <a:srgbClr val="E2AAAF"/>
        </a:accent5>
        <a:accent6>
          <a:srgbClr val="D781A9"/>
        </a:accent6>
        <a:hlink>
          <a:srgbClr val="F9E11E"/>
        </a:hlink>
        <a:folHlink>
          <a:srgbClr val="007BC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62769a40-37e0-45cc-9869-824e861ba835" ContentTypeId="0x01010007AE73C80EDD3544ABDE597D56AB017D" PreviousValue="false"/>
</file>

<file path=customXml/item2.xml><?xml version="1.0" encoding="utf-8"?>
<ct:contentTypeSchema xmlns:ct="http://schemas.microsoft.com/office/2006/metadata/contentType" xmlns:ma="http://schemas.microsoft.com/office/2006/metadata/properties/metaAttributes" ct:_="" ma:_="" ma:contentTypeName="NZa Word" ma:contentTypeID="0x01010007AE73C80EDD3544ABDE597D56AB017D00353F69F9187E824699224F3BC4FF340E" ma:contentTypeVersion="27" ma:contentTypeDescription="Create a new NZa Word document." ma:contentTypeScope="" ma:versionID="dbbb21ea0314b21c5b8273dbd5056c19">
  <xsd:schema xmlns:xsd="http://www.w3.org/2001/XMLSchema" xmlns:xs="http://www.w3.org/2001/XMLSchema" xmlns:p="http://schemas.microsoft.com/office/2006/metadata/properties" xmlns:ns2="7f26298d-0d4d-4af7-92ce-0ab1d43f87ad" targetNamespace="http://schemas.microsoft.com/office/2006/metadata/properties" ma:root="true" ma:fieldsID="10f6bcab48a2f45dcfe6eafcf9c9aab7" ns2:_="">
    <xsd:import namespace="7f26298d-0d4d-4af7-92ce-0ab1d43f87ad"/>
    <xsd:element name="properties">
      <xsd:complexType>
        <xsd:sequence>
          <xsd:element name="documentManagement">
            <xsd:complexType>
              <xsd:all>
                <xsd:element ref="ns2:NZaDocumentTypeTaxHTField0" minOccurs="0"/>
                <xsd:element ref="ns2:TaxCatchAll" minOccurs="0"/>
                <xsd:element ref="ns2:TaxCatchAllLabel" minOccurs="0"/>
                <xsd:element ref="ns2:NZAKeywordsTaxHTField0" minOccurs="0"/>
                <xsd:element ref="ns2:NZaCode" minOccurs="0"/>
                <xsd:element ref="ns2:NZaSitenaam" minOccurs="0"/>
                <xsd:element ref="ns2: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26298d-0d4d-4af7-92ce-0ab1d43f87ad" elementFormDefault="qualified">
    <xsd:import namespace="http://schemas.microsoft.com/office/2006/documentManagement/types"/>
    <xsd:import namespace="http://schemas.microsoft.com/office/infopath/2007/PartnerControls"/>
    <xsd:element name="NZaDocumentTypeTaxHTField0" ma:index="8" ma:taxonomy="true" ma:internalName="NZaDocumentTypeTaxHTField0" ma:taxonomyFieldName="NZaDocumentType" ma:displayName="Document type" ma:readOnly="false" ma:default="1;#Memo|78ba084f-d3d0-4a7b-8705-51a954ccf820" ma:fieldId="{56b81d61-629f-4ad5-8d2c-3484250b19ad}" ma:sspId="62769a40-37e0-45cc-9869-824e861ba835" ma:termSetId="b01610fc-3b6f-48de-a7db-c93324c2be64" ma:anchorId="00000000-0000-0000-0000-000000000000" ma:open="false" ma:isKeyword="false">
      <xsd:complexType>
        <xsd:sequence>
          <xsd:element ref="pc:Terms" minOccurs="0" maxOccurs="1"/>
        </xsd:sequence>
      </xsd:complexType>
    </xsd:element>
    <xsd:element name="TaxCatchAll" ma:index="9" nillable="true" ma:displayName="Taxonomy Catch All Column" ma:description="" ma:hidden="true" ma:list="{287e0300-ffbf-4e4f-86e1-eaaa30cd98f3}" ma:internalName="TaxCatchAll" ma:readOnly="false" ma:showField="CatchAllData" ma:web="10707e4e-e978-4222-98e8-1514bc222cb2">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description="" ma:hidden="true" ma:list="{287e0300-ffbf-4e4f-86e1-eaaa30cd98f3}" ma:internalName="TaxCatchAllLabel" ma:readOnly="true" ma:showField="CatchAllDataLabel" ma:web="10707e4e-e978-4222-98e8-1514bc222cb2">
      <xsd:complexType>
        <xsd:complexContent>
          <xsd:extension base="dms:MultiChoiceLookup">
            <xsd:sequence>
              <xsd:element name="Value" type="dms:Lookup" maxOccurs="unbounded" minOccurs="0" nillable="true"/>
            </xsd:sequence>
          </xsd:extension>
        </xsd:complexContent>
      </xsd:complexType>
    </xsd:element>
    <xsd:element name="NZAKeywordsTaxHTField0" ma:index="12" ma:taxonomy="true" ma:internalName="NZAKeywordsTaxHTField0" ma:taxonomyFieldName="NZAKeywords" ma:displayName="NZa-zoekwoorden" ma:readOnly="false" ma:default="" ma:fieldId="{9868129a-d3c2-495c-9747-497060499561}" ma:taxonomyMulti="true" ma:sspId="62769a40-37e0-45cc-9869-824e861ba835" ma:termSetId="a235d4e6-58b3-49a9-b614-13ca25ac811d" ma:anchorId="00000000-0000-0000-0000-000000000000" ma:open="false" ma:isKeyword="false">
      <xsd:complexType>
        <xsd:sequence>
          <xsd:element ref="pc:Terms" minOccurs="0" maxOccurs="1"/>
        </xsd:sequence>
      </xsd:complexType>
    </xsd:element>
    <xsd:element name="NZaCode" ma:index="14" nillable="true" ma:displayName="Code" ma:indexed="true" ma:internalName="NZaCode" ma:readOnly="false">
      <xsd:simpleType>
        <xsd:restriction base="dms:Text">
          <xsd:maxLength value="255"/>
        </xsd:restriction>
      </xsd:simpleType>
    </xsd:element>
    <xsd:element name="NZaSitenaam" ma:index="15" nillable="true" ma:displayName="Sitenaam" ma:indexed="true" ma:internalName="NZaSitenaam" ma:readOnly="false">
      <xsd:simpleType>
        <xsd:restriction base="dms:Text">
          <xsd:maxLength value="255"/>
        </xsd:restriction>
      </xsd:simpleType>
    </xsd:element>
    <xsd:element name="TaxKeywordTaxHTField" ma:index="16" nillable="true" ma:taxonomy="true" ma:internalName="TaxKeywordTaxHTField" ma:taxonomyFieldName="TaxKeyword" ma:displayName="Ondernemingstrefwoorden" ma:readOnly="false" ma:fieldId="{23f27201-bee3-471e-b2e7-b64fd8b7ca38}" ma:taxonomyMulti="true" ma:sspId="62769a40-37e0-45cc-9869-824e861ba835"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KeywordTaxHTField xmlns="7f26298d-0d4d-4af7-92ce-0ab1d43f87ad">
      <Terms xmlns="http://schemas.microsoft.com/office/infopath/2007/PartnerControls">
        <TermInfo xmlns="http://schemas.microsoft.com/office/infopath/2007/PartnerControls">
          <TermName xmlns="http://schemas.microsoft.com/office/infopath/2007/PartnerControls">SAM Expertise Centrum</TermName>
          <TermId xmlns="http://schemas.microsoft.com/office/infopath/2007/PartnerControls">7458a06b-7d18-469c-a7f0-c19a70b86f65</TermId>
        </TermInfo>
      </Terms>
    </TaxKeywordTaxHTField>
    <NZaSitenaam xmlns="7f26298d-0d4d-4af7-92ce-0ab1d43f87ad" xsi:nil="true"/>
    <NZaCode xmlns="7f26298d-0d4d-4af7-92ce-0ab1d43f87ad" xsi:nil="true"/>
    <NZaDocumentTypeTaxHTField0 xmlns="7f26298d-0d4d-4af7-92ce-0ab1d43f87ad">
      <Terms xmlns="http://schemas.microsoft.com/office/infopath/2007/PartnerControls">
        <TermInfo xmlns="http://schemas.microsoft.com/office/infopath/2007/PartnerControls">
          <TermName xmlns="http://schemas.microsoft.com/office/infopath/2007/PartnerControls">Memo</TermName>
          <TermId xmlns="http://schemas.microsoft.com/office/infopath/2007/PartnerControls">78ba084f-d3d0-4a7b-8705-51a954ccf820</TermId>
        </TermInfo>
      </Terms>
    </NZaDocumentTypeTaxHTField0>
    <NZAKeywordsTaxHTField0 xmlns="7f26298d-0d4d-4af7-92ce-0ab1d43f87ad">
      <Terms xmlns="http://schemas.microsoft.com/office/infopath/2007/PartnerControls"/>
    </NZAKeywordsTaxHTField0>
    <TaxCatchAll xmlns="7f26298d-0d4d-4af7-92ce-0ab1d43f87ad">
      <Value>1396</Value>
      <Value>1</Value>
    </TaxCatchAl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659BB8-F377-4BC1-9C40-C0066EE1C528}">
  <ds:schemaRefs>
    <ds:schemaRef ds:uri="Microsoft.SharePoint.Taxonomy.ContentTypeSync"/>
  </ds:schemaRefs>
</ds:datastoreItem>
</file>

<file path=customXml/itemProps2.xml><?xml version="1.0" encoding="utf-8"?>
<ds:datastoreItem xmlns:ds="http://schemas.openxmlformats.org/officeDocument/2006/customXml" ds:itemID="{C545B948-0781-4D4D-94D3-40181D74CC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26298d-0d4d-4af7-92ce-0ab1d43f87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3FF8B6-D7A1-47F1-8490-6F6E2F65C001}">
  <ds:schemaRefs>
    <ds:schemaRef ds:uri="http://schemas.microsoft.com/office/2006/metadata/properties"/>
    <ds:schemaRef ds:uri="http://schemas.microsoft.com/office/infopath/2007/PartnerControls"/>
    <ds:schemaRef ds:uri="7f26298d-0d4d-4af7-92ce-0ab1d43f87ad"/>
  </ds:schemaRefs>
</ds:datastoreItem>
</file>

<file path=customXml/itemProps4.xml><?xml version="1.0" encoding="utf-8"?>
<ds:datastoreItem xmlns:ds="http://schemas.openxmlformats.org/officeDocument/2006/customXml" ds:itemID="{436B6B94-761E-4402-8C8C-D8A749D41C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3258</TotalTime>
  <Words>1011</Words>
  <Application>Microsoft Office PowerPoint</Application>
  <PresentationFormat>Diavoorstelling (4:3)</PresentationFormat>
  <Paragraphs>226</Paragraphs>
  <Slides>19</Slides>
  <Notes>7</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19</vt:i4>
      </vt:variant>
    </vt:vector>
  </HeadingPairs>
  <TitlesOfParts>
    <vt:vector size="22" baseType="lpstr">
      <vt:lpstr>Arial</vt:lpstr>
      <vt:lpstr>Verdana</vt:lpstr>
      <vt:lpstr>std-lichtblauw</vt:lpstr>
      <vt:lpstr> Software Audit Coördinatie SAM Rijk</vt:lpstr>
      <vt:lpstr>Software Compliance Audit</vt:lpstr>
      <vt:lpstr>Audit, review of intern onderzoek</vt:lpstr>
      <vt:lpstr>SAM Rijk Audit Coördinatie</vt:lpstr>
      <vt:lpstr>Doel van procedure</vt:lpstr>
      <vt:lpstr>Beschikbare Audit documenten</vt:lpstr>
      <vt:lpstr>Audit Procedure SAM Rijk</vt:lpstr>
      <vt:lpstr>Audit Procedure  SAM Rijk</vt:lpstr>
      <vt:lpstr>1. Procesflow</vt:lpstr>
      <vt:lpstr>1. Vorm- en procedure eisen aankondiging</vt:lpstr>
      <vt:lpstr>1. Aankondiging</vt:lpstr>
      <vt:lpstr>2 Procesflow</vt:lpstr>
      <vt:lpstr>2. Voorbereiding</vt:lpstr>
      <vt:lpstr>3. Procesflow</vt:lpstr>
      <vt:lpstr>3a. Opleveren zelfdeclaratie</vt:lpstr>
      <vt:lpstr>3b. Opleveren compliance rapport</vt:lpstr>
      <vt:lpstr>4. Procesflow</vt:lpstr>
      <vt:lpstr>4. Validatie en rapportage</vt:lpstr>
      <vt:lpstr>5. Evaluatie en 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 Expertise Centrum</dc:title>
  <dc:subject>SAM Expertise Centrum</dc:subject>
  <dc:creator>Nicolette ter Rele</dc:creator>
  <cp:keywords>SAM Expertise Centrum</cp:keywords>
  <cp:lastModifiedBy>cbraam@nza.nl</cp:lastModifiedBy>
  <cp:revision>314</cp:revision>
  <dcterms:created xsi:type="dcterms:W3CDTF">2008-10-07T13:50:07Z</dcterms:created>
  <dcterms:modified xsi:type="dcterms:W3CDTF">2025-02-06T13:26:49Z</dcterms:modified>
  <cp:contentStatus>Concept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0x01010007AE73C80EDD3544ABDE597D56AB017D00353F69F9187E824699224F3BC4FF340E</vt:lpwstr>
  </property>
  <property fmtid="{D5CDD505-2E9C-101B-9397-08002B2CF9AE}" pid="3" name="TaxKeyword">
    <vt:lpwstr>1396;#SAM Expertise Centrum|7458a06b-7d18-469c-a7f0-c19a70b86f65</vt:lpwstr>
  </property>
  <property fmtid="{D5CDD505-2E9C-101B-9397-08002B2CF9AE}" pid="4" name="URL">
    <vt:lpwstr>, </vt:lpwstr>
  </property>
  <property fmtid="{D5CDD505-2E9C-101B-9397-08002B2CF9AE}" pid="5" name="NZAKeywords">
    <vt:lpwstr/>
  </property>
  <property fmtid="{D5CDD505-2E9C-101B-9397-08002B2CF9AE}" pid="6" name="NZaDocumentType">
    <vt:lpwstr>1;#Memo|78ba084f-d3d0-4a7b-8705-51a954ccf820</vt:lpwstr>
  </property>
</Properties>
</file>