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61" r:id="rId4"/>
    <p:sldId id="273" r:id="rId5"/>
    <p:sldId id="274" r:id="rId6"/>
    <p:sldId id="262" r:id="rId7"/>
    <p:sldId id="275" r:id="rId8"/>
    <p:sldId id="271" r:id="rId9"/>
    <p:sldId id="276" r:id="rId10"/>
    <p:sldId id="277" r:id="rId11"/>
    <p:sldId id="278" r:id="rId12"/>
    <p:sldId id="279" r:id="rId13"/>
    <p:sldId id="280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AE248F0C-526C-4C02-B770-1699BF49852E}">
          <p14:sldIdLst>
            <p14:sldId id="257"/>
            <p14:sldId id="258"/>
            <p14:sldId id="261"/>
            <p14:sldId id="273"/>
            <p14:sldId id="274"/>
            <p14:sldId id="262"/>
            <p14:sldId id="275"/>
            <p14:sldId id="271"/>
            <p14:sldId id="276"/>
            <p14:sldId id="277"/>
            <p14:sldId id="278"/>
            <p14:sldId id="279"/>
            <p14:sldId id="280"/>
          </p14:sldIdLst>
        </p14:section>
        <p14:section name="Naamloze sectie" id="{ED1346A7-4A4D-4B61-A56A-1400B679C4C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Stijl, thema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363" autoAdjust="0"/>
  </p:normalViewPr>
  <p:slideViewPr>
    <p:cSldViewPr snapToGrid="0">
      <p:cViewPr varScale="1">
        <p:scale>
          <a:sx n="81" d="100"/>
          <a:sy n="81" d="100"/>
        </p:scale>
        <p:origin x="96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29-1-2025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29-1-2025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ndertitel 22"/>
          <p:cNvSpPr>
            <a:spLocks noGrp="1"/>
          </p:cNvSpPr>
          <p:nvPr>
            <p:ph type="subTitle" idx="1"/>
          </p:nvPr>
        </p:nvSpPr>
        <p:spPr>
          <a:xfrm>
            <a:off x="6482426" y="2878052"/>
            <a:ext cx="5004000" cy="1546978"/>
          </a:xfrm>
        </p:spPr>
        <p:txBody>
          <a:bodyPr/>
          <a:lstStyle/>
          <a:p>
            <a:r>
              <a:rPr lang="nl-NL" dirty="0"/>
              <a:t>Marktconsultatie</a:t>
            </a:r>
          </a:p>
        </p:txBody>
      </p:sp>
      <p:sp>
        <p:nvSpPr>
          <p:cNvPr id="22" name="Titel 21"/>
          <p:cNvSpPr>
            <a:spLocks noGrp="1"/>
          </p:cNvSpPr>
          <p:nvPr>
            <p:ph type="ctrTitle"/>
          </p:nvPr>
        </p:nvSpPr>
        <p:spPr>
          <a:xfrm>
            <a:off x="6482426" y="1252162"/>
            <a:ext cx="5004000" cy="1403350"/>
          </a:xfrm>
        </p:spPr>
        <p:txBody>
          <a:bodyPr>
            <a:normAutofit fontScale="90000"/>
          </a:bodyPr>
          <a:lstStyle/>
          <a:p>
            <a:r>
              <a:rPr lang="nl-NL" dirty="0"/>
              <a:t>Vernieuwingsopgave Verkeersbrug Dordrecht</a:t>
            </a:r>
          </a:p>
        </p:txBody>
      </p:sp>
      <p:sp>
        <p:nvSpPr>
          <p:cNvPr id="25" name="Tijdelijke aanduiding voor tekst 2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/>
              <a:t>30 Januari 2025</a:t>
            </a:r>
          </a:p>
          <a:p>
            <a:endParaRPr lang="nl-NL" dirty="0"/>
          </a:p>
        </p:txBody>
      </p:sp>
      <p:sp>
        <p:nvSpPr>
          <p:cNvPr id="26" name="Tijdelijke aanduiding voor tekst 2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sz="900" b="0" i="0" spc="0" baseline="0" dirty="0">
                <a:solidFill>
                  <a:srgbClr val="000000"/>
                </a:solidFill>
                <a:latin typeface="Verdana"/>
              </a:rPr>
              <a:t>RWS BEDRIJFSINFORMATIE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pic>
        <p:nvPicPr>
          <p:cNvPr id="3" name="Afbeelding 2" descr="Afbeelding met Luchtfotografie, lucht, buitenshuis, Vogelperspectief&#10;&#10;Automatisch gegenereerde beschrijving">
            <a:extLst>
              <a:ext uri="{FF2B5EF4-FFF2-40B4-BE49-F238E27FC236}">
                <a16:creationId xmlns:a16="http://schemas.microsoft.com/office/drawing/2014/main" id="{E3F81572-E840-092A-B7CB-7912ED1B1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98" r="21194"/>
          <a:stretch/>
        </p:blipFill>
        <p:spPr bwMode="auto">
          <a:xfrm>
            <a:off x="436693" y="1673085"/>
            <a:ext cx="5292379" cy="36457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2275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C38D1-8F26-1C13-4E33-42647491D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 descr="Pijl-rechts met effen opvulling">
            <a:extLst>
              <a:ext uri="{FF2B5EF4-FFF2-40B4-BE49-F238E27FC236}">
                <a16:creationId xmlns:a16="http://schemas.microsoft.com/office/drawing/2014/main" id="{EEC29BC0-1829-D8EB-B5C5-05476E6516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863" b="29863"/>
          <a:stretch>
            <a:fillRect/>
          </a:stretch>
        </p:blipFill>
        <p:spPr>
          <a:xfrm>
            <a:off x="0" y="1947863"/>
            <a:ext cx="12192000" cy="4910137"/>
          </a:xfrm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615C23C-205A-C780-339F-815542D0E9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C795EA0-7271-F509-016A-D5D39A0D7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A36A66B6-9DDD-44FE-80FE-4B38179A8EB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73A2C89-1531-A88C-29E4-BB967A5ECB45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5FABEC9-4521-DE6B-C0B9-304D61ABCD48}"/>
              </a:ext>
            </a:extLst>
          </p:cNvPr>
          <p:cNvSpPr/>
          <p:nvPr/>
        </p:nvSpPr>
        <p:spPr>
          <a:xfrm>
            <a:off x="0" y="6132442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/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478536" algn="l"/>
                <a:tab pos="6092368" algn="l"/>
              </a:tabLst>
            </a:pPr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63A4A624-372E-2FC6-3436-4277B93AD2E9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9489907D-8105-B195-A5BB-57762D36781B}"/>
              </a:ext>
            </a:extLst>
          </p:cNvPr>
          <p:cNvSpPr txBox="1"/>
          <p:nvPr/>
        </p:nvSpPr>
        <p:spPr>
          <a:xfrm>
            <a:off x="628800" y="1100861"/>
            <a:ext cx="104196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Marktconsultatie - Samenwerking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sz="2400" b="1" dirty="0">
                <a:solidFill>
                  <a:schemeClr val="bg1"/>
                </a:solidFill>
              </a:rPr>
              <a:t>Thema Samenwerking</a:t>
            </a:r>
          </a:p>
          <a:p>
            <a:endParaRPr lang="nl-NL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i="1" dirty="0">
                <a:solidFill>
                  <a:schemeClr val="bg1"/>
                </a:solidFill>
              </a:rPr>
              <a:t>Contractscope</a:t>
            </a:r>
            <a:r>
              <a:rPr lang="nl-NL" sz="2400" dirty="0">
                <a:solidFill>
                  <a:schemeClr val="bg1"/>
                </a:solidFill>
              </a:rPr>
              <a:t> – Is dit werk in één contract aan te nemen?</a:t>
            </a:r>
            <a:endParaRPr lang="nl-NL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i="1" dirty="0">
                <a:solidFill>
                  <a:schemeClr val="bg1"/>
                </a:solidFill>
              </a:rPr>
              <a:t>Risico’s en verantwoordelijkheden </a:t>
            </a:r>
            <a:r>
              <a:rPr lang="nl-NL" sz="2400" dirty="0">
                <a:solidFill>
                  <a:schemeClr val="bg1"/>
                </a:solidFill>
              </a:rPr>
              <a:t>– Hoe kunnen we deze het beste verdelen?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i="1" dirty="0">
                <a:solidFill>
                  <a:schemeClr val="bg1"/>
                </a:solidFill>
              </a:rPr>
              <a:t>Samenwerkingsvorm </a:t>
            </a:r>
            <a:r>
              <a:rPr lang="nl-NL" sz="2400" dirty="0">
                <a:solidFill>
                  <a:schemeClr val="bg1"/>
                </a:solidFill>
              </a:rPr>
              <a:t>– Op welke wijze (contractvorm) kunnen we voor dit project het beste samenwerken?</a:t>
            </a:r>
            <a:endParaRPr lang="nl-NL" sz="2400" i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69DDC96-FF25-249E-538E-F7E6CA0E1064}"/>
              </a:ext>
            </a:extLst>
          </p:cNvPr>
          <p:cNvSpPr txBox="1"/>
          <p:nvPr/>
        </p:nvSpPr>
        <p:spPr>
          <a:xfrm>
            <a:off x="111965" y="5449243"/>
            <a:ext cx="2670991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lnSpc>
                <a:spcPts val="2437"/>
              </a:lnSpc>
            </a:pPr>
            <a:r>
              <a:rPr lang="nl-NL" sz="1400" b="0" i="0" spc="0" baseline="0" dirty="0">
                <a:solidFill>
                  <a:srgbClr val="000000"/>
                </a:solidFill>
                <a:latin typeface="Verdana"/>
              </a:rPr>
              <a:t>Reita Biere</a:t>
            </a:r>
          </a:p>
          <a:p>
            <a:pPr marL="0">
              <a:lnSpc>
                <a:spcPts val="2437"/>
              </a:lnSpc>
            </a:pPr>
            <a:r>
              <a:rPr lang="nl-NL" sz="1400" dirty="0">
                <a:solidFill>
                  <a:srgbClr val="000000"/>
                </a:solidFill>
                <a:latin typeface="Verdana"/>
              </a:rPr>
              <a:t>Contractmanager</a:t>
            </a:r>
            <a:endParaRPr lang="nl-NL" sz="1400" b="0" i="0" spc="0" baseline="0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79949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29DAE-F245-D665-8676-591A15471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 descr="Pijl-rechts met effen opvulling">
            <a:extLst>
              <a:ext uri="{FF2B5EF4-FFF2-40B4-BE49-F238E27FC236}">
                <a16:creationId xmlns:a16="http://schemas.microsoft.com/office/drawing/2014/main" id="{655F049A-F060-7779-6158-991F5A0F35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863" b="29863"/>
          <a:stretch>
            <a:fillRect/>
          </a:stretch>
        </p:blipFill>
        <p:spPr>
          <a:xfrm>
            <a:off x="0" y="1947863"/>
            <a:ext cx="12192000" cy="4910137"/>
          </a:xfrm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F27C318B-1B23-039D-4D51-AB800F3E4A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C280AC5-2009-D255-07E4-6F0C09320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38D27AB6-5B05-57C7-173B-C1F52913531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0D198D2-40BF-0C8E-C111-7B9A591A6E50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BE1E3413-775E-0D74-97E2-C2295F023401}"/>
              </a:ext>
            </a:extLst>
          </p:cNvPr>
          <p:cNvSpPr/>
          <p:nvPr/>
        </p:nvSpPr>
        <p:spPr>
          <a:xfrm>
            <a:off x="0" y="6132442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/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478536" algn="l"/>
                <a:tab pos="6092368" algn="l"/>
              </a:tabLst>
            </a:pPr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84965482-4483-55D2-EFA0-7E9713DD39EE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53F68E63-1F63-82AE-AB38-0F758AF4C768}"/>
              </a:ext>
            </a:extLst>
          </p:cNvPr>
          <p:cNvSpPr txBox="1"/>
          <p:nvPr/>
        </p:nvSpPr>
        <p:spPr>
          <a:xfrm>
            <a:off x="628800" y="1100861"/>
            <a:ext cx="10419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Marktconsultatie - Wendbaarheid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sz="2400" b="1" dirty="0">
                <a:solidFill>
                  <a:schemeClr val="bg1"/>
                </a:solidFill>
              </a:rPr>
              <a:t>Thema Wendbaarheid</a:t>
            </a:r>
          </a:p>
          <a:p>
            <a:endParaRPr lang="nl-NL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i="1" dirty="0">
                <a:solidFill>
                  <a:schemeClr val="bg1"/>
                </a:solidFill>
              </a:rPr>
              <a:t>Planning</a:t>
            </a:r>
            <a:r>
              <a:rPr lang="nl-NL" sz="2400" dirty="0">
                <a:solidFill>
                  <a:schemeClr val="bg1"/>
                </a:solidFill>
              </a:rPr>
              <a:t> – Wat is haalbaar en kunnen we optimaliseren in de uitvoering?</a:t>
            </a:r>
            <a:endParaRPr lang="nl-NL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i="1" dirty="0" err="1">
                <a:solidFill>
                  <a:schemeClr val="bg1"/>
                </a:solidFill>
              </a:rPr>
              <a:t>Uitvoeringsslots</a:t>
            </a:r>
            <a:r>
              <a:rPr lang="nl-NL" sz="2400" i="1" dirty="0">
                <a:solidFill>
                  <a:schemeClr val="bg1"/>
                </a:solidFill>
              </a:rPr>
              <a:t> </a:t>
            </a:r>
            <a:r>
              <a:rPr lang="nl-NL" sz="2400" dirty="0">
                <a:solidFill>
                  <a:schemeClr val="bg1"/>
                </a:solidFill>
              </a:rPr>
              <a:t>– Welke zekerheid is er nodig – en welke flexibiliteit is er mogelijk?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i="1" dirty="0">
                <a:solidFill>
                  <a:schemeClr val="bg1"/>
                </a:solidFill>
              </a:rPr>
              <a:t>Hinder en overlast </a:t>
            </a:r>
            <a:r>
              <a:rPr lang="nl-NL" sz="2400" dirty="0">
                <a:solidFill>
                  <a:schemeClr val="bg1"/>
                </a:solidFill>
              </a:rPr>
              <a:t>– Wat heeft de markt nodig om dit te minimaliseren?</a:t>
            </a:r>
            <a:endParaRPr lang="nl-NL" sz="2400" i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F6E91F9-77C0-CCAF-3BB4-39077C9C671C}"/>
              </a:ext>
            </a:extLst>
          </p:cNvPr>
          <p:cNvSpPr txBox="1"/>
          <p:nvPr/>
        </p:nvSpPr>
        <p:spPr>
          <a:xfrm>
            <a:off x="111965" y="5449243"/>
            <a:ext cx="2670991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lnSpc>
                <a:spcPts val="2437"/>
              </a:lnSpc>
            </a:pPr>
            <a:r>
              <a:rPr lang="nl-NL" sz="1400" b="0" i="0" spc="0" baseline="0" dirty="0">
                <a:solidFill>
                  <a:srgbClr val="000000"/>
                </a:solidFill>
                <a:latin typeface="Verdana"/>
              </a:rPr>
              <a:t>Reita Biere</a:t>
            </a:r>
          </a:p>
          <a:p>
            <a:pPr marL="0">
              <a:lnSpc>
                <a:spcPts val="2437"/>
              </a:lnSpc>
            </a:pPr>
            <a:r>
              <a:rPr lang="nl-NL" sz="1400" dirty="0">
                <a:solidFill>
                  <a:srgbClr val="000000"/>
                </a:solidFill>
                <a:latin typeface="Verdana"/>
              </a:rPr>
              <a:t>Contractmanager</a:t>
            </a:r>
            <a:endParaRPr lang="nl-NL" sz="1400" b="0" i="0" spc="0" baseline="0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18550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0984D-1C0D-A18E-5E8C-C1847D075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 descr="Pijl-rechts met effen opvulling">
            <a:extLst>
              <a:ext uri="{FF2B5EF4-FFF2-40B4-BE49-F238E27FC236}">
                <a16:creationId xmlns:a16="http://schemas.microsoft.com/office/drawing/2014/main" id="{39F56F88-A421-399A-8379-B0444334E4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863" b="29863"/>
          <a:stretch>
            <a:fillRect/>
          </a:stretch>
        </p:blipFill>
        <p:spPr>
          <a:xfrm>
            <a:off x="0" y="1947863"/>
            <a:ext cx="12192000" cy="4910137"/>
          </a:xfrm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EE68C10-0A2F-BAB9-2B42-A174AB40F2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3A55B11-5804-68E2-1756-059011E37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523000AD-99F3-9EE2-D486-2EE5ED25F9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2DB3165-5771-290E-CAAE-09A33D20C8CF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FBAE49B-8155-927B-C0F3-6EB44547F4DA}"/>
              </a:ext>
            </a:extLst>
          </p:cNvPr>
          <p:cNvSpPr/>
          <p:nvPr/>
        </p:nvSpPr>
        <p:spPr>
          <a:xfrm>
            <a:off x="0" y="6132442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/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478536" algn="l"/>
                <a:tab pos="6092368" algn="l"/>
              </a:tabLst>
            </a:pPr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E0AD9F74-31C7-A6F9-57DE-A6B15A9982A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77230CAA-D592-DA69-EC5E-3628B306D474}"/>
              </a:ext>
            </a:extLst>
          </p:cNvPr>
          <p:cNvSpPr txBox="1"/>
          <p:nvPr/>
        </p:nvSpPr>
        <p:spPr>
          <a:xfrm>
            <a:off x="628800" y="1100861"/>
            <a:ext cx="10419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Marktconsultatie – Werkwijze Themasessies</a:t>
            </a:r>
          </a:p>
          <a:p>
            <a:endParaRPr lang="nl-NL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We gaan uit elkaar in </a:t>
            </a:r>
            <a:r>
              <a:rPr lang="nl-NL" sz="2400" b="1" dirty="0">
                <a:solidFill>
                  <a:schemeClr val="bg1"/>
                </a:solidFill>
              </a:rPr>
              <a:t>vier groepen</a:t>
            </a:r>
            <a:r>
              <a:rPr lang="nl-NL" sz="2400" dirty="0">
                <a:solidFill>
                  <a:schemeClr val="bg1"/>
                </a:solidFill>
              </a:rPr>
              <a:t>. Groepsleiders vanuit RWS zijn zichtbaar met hun overlegruimtenummer (1,2,3 of 4).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1"/>
                </a:solidFill>
              </a:rPr>
              <a:t>Maximaal 10 deelnemers</a:t>
            </a:r>
            <a:r>
              <a:rPr lang="nl-NL" sz="2400" dirty="0">
                <a:solidFill>
                  <a:schemeClr val="bg1"/>
                </a:solidFill>
              </a:rPr>
              <a:t> vanuit de markt (niet RWS) per groep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Eenieder behandelt </a:t>
            </a:r>
            <a:r>
              <a:rPr lang="nl-NL" sz="2400" b="1" dirty="0">
                <a:solidFill>
                  <a:schemeClr val="bg1"/>
                </a:solidFill>
              </a:rPr>
              <a:t>beide thema’s</a:t>
            </a:r>
            <a:r>
              <a:rPr lang="nl-NL" sz="2400" dirty="0">
                <a:solidFill>
                  <a:schemeClr val="bg1"/>
                </a:solidFill>
              </a:rPr>
              <a:t>. De groep blijft hetzelfde.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CC749C20-274A-122E-4FA0-E4841F059205}"/>
              </a:ext>
            </a:extLst>
          </p:cNvPr>
          <p:cNvSpPr txBox="1"/>
          <p:nvPr/>
        </p:nvSpPr>
        <p:spPr>
          <a:xfrm>
            <a:off x="111965" y="5449243"/>
            <a:ext cx="2670991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lnSpc>
                <a:spcPts val="2437"/>
              </a:lnSpc>
            </a:pPr>
            <a:r>
              <a:rPr lang="nl-NL" sz="1400" b="0" i="0" spc="0" baseline="0" dirty="0">
                <a:solidFill>
                  <a:srgbClr val="000000"/>
                </a:solidFill>
                <a:latin typeface="Verdana"/>
              </a:rPr>
              <a:t>Reita Biere</a:t>
            </a:r>
          </a:p>
          <a:p>
            <a:pPr marL="0">
              <a:lnSpc>
                <a:spcPts val="2437"/>
              </a:lnSpc>
            </a:pPr>
            <a:r>
              <a:rPr lang="nl-NL" sz="1400" dirty="0">
                <a:solidFill>
                  <a:srgbClr val="000000"/>
                </a:solidFill>
                <a:latin typeface="Verdana"/>
              </a:rPr>
              <a:t>Contractmanager</a:t>
            </a:r>
            <a:endParaRPr lang="nl-NL" sz="1400" b="0" i="0" spc="0" baseline="0" dirty="0">
              <a:solidFill>
                <a:srgbClr val="000000"/>
              </a:solidFill>
              <a:latin typeface="Verdana"/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8CC4CCC6-9E54-2789-1ADF-C8840B37E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719167"/>
              </p:ext>
            </p:extLst>
          </p:nvPr>
        </p:nvGraphicFramePr>
        <p:xfrm>
          <a:off x="539155" y="2586151"/>
          <a:ext cx="10684657" cy="124787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307574">
                  <a:extLst>
                    <a:ext uri="{9D8B030D-6E8A-4147-A177-3AD203B41FA5}">
                      <a16:colId xmlns:a16="http://schemas.microsoft.com/office/drawing/2014/main" val="1777813206"/>
                    </a:ext>
                  </a:extLst>
                </a:gridCol>
                <a:gridCol w="2283012">
                  <a:extLst>
                    <a:ext uri="{9D8B030D-6E8A-4147-A177-3AD203B41FA5}">
                      <a16:colId xmlns:a16="http://schemas.microsoft.com/office/drawing/2014/main" val="1569504632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1971095520"/>
                    </a:ext>
                  </a:extLst>
                </a:gridCol>
                <a:gridCol w="2360706">
                  <a:extLst>
                    <a:ext uri="{9D8B030D-6E8A-4147-A177-3AD203B41FA5}">
                      <a16:colId xmlns:a16="http://schemas.microsoft.com/office/drawing/2014/main" val="2834484088"/>
                    </a:ext>
                  </a:extLst>
                </a:gridCol>
                <a:gridCol w="2396565">
                  <a:extLst>
                    <a:ext uri="{9D8B030D-6E8A-4147-A177-3AD203B41FA5}">
                      <a16:colId xmlns:a16="http://schemas.microsoft.com/office/drawing/2014/main" val="4022607186"/>
                    </a:ext>
                  </a:extLst>
                </a:gridCol>
              </a:tblGrid>
              <a:tr h="516356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Overlegruimte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Overlegruimte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Overlegruimte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Overlegruimte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356102"/>
                  </a:ext>
                </a:extLst>
              </a:tr>
              <a:tr h="350982">
                <a:tc>
                  <a:txBody>
                    <a:bodyPr/>
                    <a:lstStyle/>
                    <a:p>
                      <a:r>
                        <a:rPr lang="nl-NL" b="1" dirty="0"/>
                        <a:t>Sessie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Wendbaarheid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Wendbaarheid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Samenwerking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Samenwerking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88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b="1" dirty="0"/>
                        <a:t>Sessie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Samenwerking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Samenwerking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Wendbaarheid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Wendbaarheid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435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092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1CC82-4464-5794-49E5-777BD4D18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 descr="Pijl-rechts met effen opvulling">
            <a:extLst>
              <a:ext uri="{FF2B5EF4-FFF2-40B4-BE49-F238E27FC236}">
                <a16:creationId xmlns:a16="http://schemas.microsoft.com/office/drawing/2014/main" id="{3AE486F4-BE0F-177B-B338-EB51447CEE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863" b="29863"/>
          <a:stretch>
            <a:fillRect/>
          </a:stretch>
        </p:blipFill>
        <p:spPr>
          <a:xfrm>
            <a:off x="0" y="1947863"/>
            <a:ext cx="12192000" cy="4910137"/>
          </a:xfrm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DEAB15C-D089-5D1E-ADA3-913208B780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B98E614-9C0A-854A-70B1-3CE6BA4F4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912B0876-28E5-41A1-076C-9DA17DAD8C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B51BCD2-38C5-A78B-4843-A0F640402CC4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C0613B2-8918-97A8-1D4E-A701F3666992}"/>
              </a:ext>
            </a:extLst>
          </p:cNvPr>
          <p:cNvSpPr/>
          <p:nvPr/>
        </p:nvSpPr>
        <p:spPr>
          <a:xfrm>
            <a:off x="0" y="6132442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/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478536" algn="l"/>
                <a:tab pos="6092368" algn="l"/>
              </a:tabLst>
            </a:pPr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E36ACBA5-960C-1622-2E5C-E13C8AF3CDD6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3A432957-EF90-DCF1-40B1-7810A52FC904}"/>
              </a:ext>
            </a:extLst>
          </p:cNvPr>
          <p:cNvSpPr txBox="1"/>
          <p:nvPr/>
        </p:nvSpPr>
        <p:spPr>
          <a:xfrm>
            <a:off x="4435812" y="2513400"/>
            <a:ext cx="1041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400" b="1" dirty="0">
              <a:solidFill>
                <a:schemeClr val="bg1"/>
              </a:solidFill>
            </a:endParaRPr>
          </a:p>
          <a:p>
            <a:r>
              <a:rPr lang="nl-NL" sz="2400" dirty="0">
                <a:solidFill>
                  <a:schemeClr val="bg1"/>
                </a:solidFill>
              </a:rPr>
              <a:t>Ruimte voor </a:t>
            </a:r>
            <a:r>
              <a:rPr lang="nl-NL" sz="2400" b="1" dirty="0">
                <a:solidFill>
                  <a:schemeClr val="bg1"/>
                </a:solidFill>
              </a:rPr>
              <a:t>vragen</a:t>
            </a: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026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E0FC3E2A-DB1D-70C5-0EF4-1025177B71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948070"/>
            <a:ext cx="12192000" cy="4909930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0E6234F-B25F-D33F-C92B-EA900A3FF9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6B44CA2-AA22-C0E1-2A5C-E17ED7C41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7CB54E44-50BC-8EEC-EEE8-6983DB1432F8}"/>
              </a:ext>
            </a:extLst>
          </p:cNvPr>
          <p:cNvSpPr/>
          <p:nvPr/>
        </p:nvSpPr>
        <p:spPr>
          <a:xfrm>
            <a:off x="0" y="-22252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/>
            <a:r>
              <a:rPr lang="nl-NL" sz="1800" b="0" i="0" spc="0" baseline="0">
                <a:solidFill>
                  <a:srgbClr val="007BC7"/>
                </a:solidFill>
                <a:latin typeface="Verdana"/>
              </a:rPr>
              <a:t>AGENDA</a:t>
            </a:r>
            <a:endParaRPr lang="nl-NL" sz="1800" b="0" i="0" spc="0" baseline="0" dirty="0">
              <a:solidFill>
                <a:srgbClr val="007BC7"/>
              </a:solidFill>
              <a:latin typeface="Verdana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93E3BD03-C4C0-4E19-8C71-74933AD60036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B2CE025-86B4-B249-F5B5-DE160CB05215}"/>
              </a:ext>
            </a:extLst>
          </p:cNvPr>
          <p:cNvSpPr/>
          <p:nvPr/>
        </p:nvSpPr>
        <p:spPr>
          <a:xfrm>
            <a:off x="0" y="6132442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/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478536" algn="l"/>
                <a:tab pos="6092368" algn="l"/>
              </a:tabLst>
            </a:pPr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9924CEC0-AF4A-09D0-3C5C-4A330A73F5D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E0FAE2B7-988B-1702-0BC2-CF034BA9909F}"/>
              </a:ext>
            </a:extLst>
          </p:cNvPr>
          <p:cNvSpPr txBox="1"/>
          <p:nvPr/>
        </p:nvSpPr>
        <p:spPr>
          <a:xfrm>
            <a:off x="628800" y="1553854"/>
            <a:ext cx="692493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Agenda</a:t>
            </a:r>
          </a:p>
          <a:p>
            <a:endParaRPr lang="nl-NL" dirty="0">
              <a:solidFill>
                <a:schemeClr val="bg2"/>
              </a:solidFill>
            </a:endParaRPr>
          </a:p>
          <a:p>
            <a:pPr marL="0"/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09:30 	Welkom en plenaire toelichting</a:t>
            </a:r>
          </a:p>
          <a:p>
            <a:pPr marL="0"/>
            <a:endParaRPr lang="nl-NL" dirty="0">
              <a:solidFill>
                <a:srgbClr val="000000"/>
              </a:solidFill>
              <a:latin typeface="Verdana"/>
            </a:endParaRPr>
          </a:p>
          <a:p>
            <a:pPr marL="0"/>
            <a:r>
              <a:rPr lang="nl-NL" dirty="0">
                <a:solidFill>
                  <a:srgbClr val="000000"/>
                </a:solidFill>
                <a:latin typeface="Verdana"/>
              </a:rPr>
              <a:t>10:20	Eerste Themasessie</a:t>
            </a:r>
          </a:p>
          <a:p>
            <a:pPr marL="0"/>
            <a:endParaRPr lang="nl-NL" dirty="0">
              <a:solidFill>
                <a:srgbClr val="000000"/>
              </a:solidFill>
              <a:latin typeface="Verdana"/>
            </a:endParaRPr>
          </a:p>
          <a:p>
            <a:pPr marL="0"/>
            <a:r>
              <a:rPr lang="nl-NL" dirty="0">
                <a:solidFill>
                  <a:srgbClr val="000000"/>
                </a:solidFill>
                <a:latin typeface="Verdana"/>
              </a:rPr>
              <a:t>11:10	Pauze</a:t>
            </a:r>
          </a:p>
          <a:p>
            <a:pPr marL="0"/>
            <a:endParaRPr lang="nl-NL" dirty="0">
              <a:solidFill>
                <a:srgbClr val="000000"/>
              </a:solidFill>
              <a:latin typeface="Verdana"/>
            </a:endParaRPr>
          </a:p>
          <a:p>
            <a:pPr marL="0"/>
            <a:r>
              <a:rPr lang="nl-NL" dirty="0">
                <a:solidFill>
                  <a:srgbClr val="000000"/>
                </a:solidFill>
                <a:latin typeface="Verdana"/>
              </a:rPr>
              <a:t>11:40	Tweede Themasessie</a:t>
            </a:r>
          </a:p>
          <a:p>
            <a:pPr marL="0"/>
            <a:endParaRPr lang="nl-NL" dirty="0">
              <a:solidFill>
                <a:srgbClr val="000000"/>
              </a:solidFill>
              <a:latin typeface="Verdana"/>
            </a:endParaRPr>
          </a:p>
          <a:p>
            <a:pPr marL="0"/>
            <a:r>
              <a:rPr lang="nl-NL" dirty="0">
                <a:solidFill>
                  <a:srgbClr val="000000"/>
                </a:solidFill>
                <a:latin typeface="Verdana"/>
              </a:rPr>
              <a:t>12:30	Plenaire afronding</a:t>
            </a:r>
            <a:endParaRPr lang="nl-NL" sz="1400" b="0" i="0" spc="0" baseline="0" dirty="0">
              <a:solidFill>
                <a:srgbClr val="000000"/>
              </a:solidFill>
              <a:latin typeface="Verdana"/>
            </a:endParaRPr>
          </a:p>
          <a:p>
            <a:endParaRPr lang="nl-NL" dirty="0">
              <a:solidFill>
                <a:schemeClr val="bg2"/>
              </a:solidFill>
            </a:endParaRPr>
          </a:p>
          <a:p>
            <a:endParaRPr lang="nl-NL" dirty="0">
              <a:solidFill>
                <a:schemeClr val="bg2"/>
              </a:solidFill>
            </a:endParaRPr>
          </a:p>
          <a:p>
            <a:endParaRPr lang="nl-NL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323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75908-0374-F557-7351-655FF2E98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742B3500-0782-0817-3F9A-1A9EF012D9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948070"/>
            <a:ext cx="12192000" cy="4909930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5547C01-4855-EB25-0D8A-F0D0E86418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A2F9EB4-F4E0-9643-14EF-4D8FDF7FE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F78160FE-9CCB-A2DC-E222-1948C660A4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19557A7-5A4F-EF09-4FEF-6DF538D1574B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4F11ECC-BB5D-F08C-7E1C-3058C7274B25}"/>
              </a:ext>
            </a:extLst>
          </p:cNvPr>
          <p:cNvSpPr/>
          <p:nvPr/>
        </p:nvSpPr>
        <p:spPr>
          <a:xfrm>
            <a:off x="0" y="6132442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/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478536" algn="l"/>
                <a:tab pos="6092368" algn="l"/>
              </a:tabLst>
            </a:pPr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2A53887F-50B7-8846-3747-007053203AC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1949F78B-0F41-7DAD-F3E3-2E7831F14E35}"/>
              </a:ext>
            </a:extLst>
          </p:cNvPr>
          <p:cNvSpPr txBox="1"/>
          <p:nvPr/>
        </p:nvSpPr>
        <p:spPr>
          <a:xfrm>
            <a:off x="536436" y="1069200"/>
            <a:ext cx="100955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Algemeen - Doelstelling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sz="2400" dirty="0">
                <a:solidFill>
                  <a:schemeClr val="bg1"/>
                </a:solidFill>
              </a:rPr>
              <a:t>Doel van vandaag: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1"/>
                </a:solidFill>
              </a:rPr>
              <a:t>Informeren;</a:t>
            </a:r>
          </a:p>
          <a:p>
            <a:pPr lvl="1"/>
            <a:endParaRPr lang="nl-NL" sz="2400" b="1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400" b="1" dirty="0" err="1">
                <a:solidFill>
                  <a:schemeClr val="bg1"/>
                </a:solidFill>
              </a:rPr>
              <a:t>Enthausiasmeren</a:t>
            </a:r>
            <a:r>
              <a:rPr lang="nl-NL" sz="2400" b="1" dirty="0">
                <a:solidFill>
                  <a:schemeClr val="bg1"/>
                </a:solidFill>
              </a:rPr>
              <a:t>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sz="2400" b="1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1"/>
                </a:solidFill>
              </a:rPr>
              <a:t>Consulteren.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69981F7-0B54-9EFE-020B-53DC079230A0}"/>
              </a:ext>
            </a:extLst>
          </p:cNvPr>
          <p:cNvSpPr txBox="1"/>
          <p:nvPr/>
        </p:nvSpPr>
        <p:spPr>
          <a:xfrm>
            <a:off x="111965" y="5449243"/>
            <a:ext cx="2670991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lnSpc>
                <a:spcPts val="2437"/>
              </a:lnSpc>
            </a:pPr>
            <a:r>
              <a:rPr lang="nl-NL" sz="1400" b="0" i="0" spc="0" baseline="0" dirty="0">
                <a:solidFill>
                  <a:srgbClr val="000000"/>
                </a:solidFill>
                <a:latin typeface="Verdana"/>
              </a:rPr>
              <a:t>Koen Wouters</a:t>
            </a:r>
          </a:p>
          <a:p>
            <a:pPr marL="0">
              <a:lnSpc>
                <a:spcPts val="2437"/>
              </a:lnSpc>
            </a:pPr>
            <a:r>
              <a:rPr lang="nl-NL" sz="1400" b="0" i="0" spc="0" baseline="0" dirty="0">
                <a:solidFill>
                  <a:srgbClr val="000000"/>
                </a:solidFill>
                <a:latin typeface="Verdana"/>
              </a:rPr>
              <a:t>Project manager</a:t>
            </a:r>
          </a:p>
        </p:txBody>
      </p:sp>
    </p:spTree>
    <p:extLst>
      <p:ext uri="{BB962C8B-B14F-4D97-AF65-F5344CB8AC3E}">
        <p14:creationId xmlns:p14="http://schemas.microsoft.com/office/powerpoint/2010/main" val="1588003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BE777-98E8-8E1E-8EEB-67A2CF123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 descr="Pijl-rechts met effen opvulling">
            <a:extLst>
              <a:ext uri="{FF2B5EF4-FFF2-40B4-BE49-F238E27FC236}">
                <a16:creationId xmlns:a16="http://schemas.microsoft.com/office/drawing/2014/main" id="{BC97EF95-E5B0-25A4-513C-43C975AB11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863" b="29863"/>
          <a:stretch>
            <a:fillRect/>
          </a:stretch>
        </p:blipFill>
        <p:spPr>
          <a:xfrm>
            <a:off x="0" y="1947863"/>
            <a:ext cx="12192000" cy="4910137"/>
          </a:xfrm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A449630-DEDF-C293-D791-552EA20CCA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599A03D-8EF8-6FE6-C437-74D1F3F2F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4A1E1C51-5200-A4ED-F695-862B660FCC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1EE153F-278D-698F-0C65-5C2F151A995D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5356B936-1D7D-6F4F-9CD1-DA99BFDA97E3}"/>
              </a:ext>
            </a:extLst>
          </p:cNvPr>
          <p:cNvSpPr/>
          <p:nvPr/>
        </p:nvSpPr>
        <p:spPr>
          <a:xfrm>
            <a:off x="0" y="6132442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/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478536" algn="l"/>
                <a:tab pos="6092368" algn="l"/>
              </a:tabLst>
            </a:pPr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C82A125C-A96E-954C-E95A-3DBF1DFDFEBF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D87F1A9A-B9F8-B811-778B-E441DF043FC2}"/>
              </a:ext>
            </a:extLst>
          </p:cNvPr>
          <p:cNvSpPr txBox="1"/>
          <p:nvPr/>
        </p:nvSpPr>
        <p:spPr>
          <a:xfrm>
            <a:off x="628800" y="1100861"/>
            <a:ext cx="10419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Algemeen - Team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Welk </a:t>
            </a:r>
            <a:r>
              <a:rPr lang="nl-NL" sz="2400" b="1" dirty="0">
                <a:solidFill>
                  <a:schemeClr val="bg1"/>
                </a:solidFill>
              </a:rPr>
              <a:t>team</a:t>
            </a:r>
            <a:r>
              <a:rPr lang="nl-NL" sz="2400" dirty="0">
                <a:solidFill>
                  <a:schemeClr val="bg1"/>
                </a:solidFill>
              </a:rPr>
              <a:t> staat hier vandaag? 		</a:t>
            </a:r>
            <a:r>
              <a:rPr lang="nl-NL" sz="2400" b="1" dirty="0">
                <a:solidFill>
                  <a:schemeClr val="bg1"/>
                </a:solidFill>
              </a:rPr>
              <a:t>PPO WNZ Cluster B-Bruggen</a:t>
            </a:r>
            <a:r>
              <a:rPr lang="nl-NL" sz="2400" dirty="0">
                <a:solidFill>
                  <a:schemeClr val="bg1"/>
                </a:solidFill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Hoe verhouden wij ons tot andere vernieuwingsteams en productiestraten?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B-Bruggen staat aan de lat voor de </a:t>
            </a:r>
            <a:r>
              <a:rPr lang="nl-NL" sz="2400" dirty="0" err="1">
                <a:solidFill>
                  <a:schemeClr val="bg1"/>
                </a:solidFill>
              </a:rPr>
              <a:t>Spijkenisserbrug</a:t>
            </a:r>
            <a:r>
              <a:rPr lang="nl-NL" sz="2400" dirty="0">
                <a:solidFill>
                  <a:schemeClr val="bg1"/>
                </a:solidFill>
              </a:rPr>
              <a:t>, Brug over de Noord en de Verkeersbrug Dordrecht.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Specialistisch team, veel kennis, werken in een clusteraanpak.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C48A8F1-BE33-B629-3343-7AADC7DDADCB}"/>
              </a:ext>
            </a:extLst>
          </p:cNvPr>
          <p:cNvSpPr txBox="1"/>
          <p:nvPr/>
        </p:nvSpPr>
        <p:spPr>
          <a:xfrm>
            <a:off x="111965" y="5449243"/>
            <a:ext cx="2670991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lnSpc>
                <a:spcPts val="2437"/>
              </a:lnSpc>
            </a:pPr>
            <a:r>
              <a:rPr lang="nl-NL" sz="1400" b="0" i="0" spc="0" baseline="0" dirty="0">
                <a:solidFill>
                  <a:srgbClr val="000000"/>
                </a:solidFill>
                <a:latin typeface="Verdana"/>
              </a:rPr>
              <a:t>Koen Wouters</a:t>
            </a:r>
          </a:p>
          <a:p>
            <a:pPr marL="0">
              <a:lnSpc>
                <a:spcPts val="2437"/>
              </a:lnSpc>
            </a:pPr>
            <a:r>
              <a:rPr lang="nl-NL" sz="1400" b="0" i="0" spc="0" baseline="0" dirty="0">
                <a:solidFill>
                  <a:srgbClr val="000000"/>
                </a:solidFill>
                <a:latin typeface="Verdana"/>
              </a:rPr>
              <a:t>Project manager</a:t>
            </a:r>
          </a:p>
        </p:txBody>
      </p:sp>
      <p:pic>
        <p:nvPicPr>
          <p:cNvPr id="14" name="Graphic 13" descr="Pijl-rechts met effen opvulling">
            <a:extLst>
              <a:ext uri="{FF2B5EF4-FFF2-40B4-BE49-F238E27FC236}">
                <a16:creationId xmlns:a16="http://schemas.microsoft.com/office/drawing/2014/main" id="{F7CA95D9-5D49-3F8D-4A52-BD0171919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143675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28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AD4AD-6689-80EE-1F17-FED09F2B6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 descr="Pijl-rechts met effen opvulling">
            <a:extLst>
              <a:ext uri="{FF2B5EF4-FFF2-40B4-BE49-F238E27FC236}">
                <a16:creationId xmlns:a16="http://schemas.microsoft.com/office/drawing/2014/main" id="{5E7262F7-712E-28DD-1DDB-2223E2CC19B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863" b="29863"/>
          <a:stretch>
            <a:fillRect/>
          </a:stretch>
        </p:blipFill>
        <p:spPr>
          <a:xfrm>
            <a:off x="0" y="1947863"/>
            <a:ext cx="12192000" cy="4910137"/>
          </a:xfrm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50843E8-ADFC-3B9A-CE92-9BC141AABC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B34F288-6F4F-8495-BCF2-7D906E275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A6B8F3A8-1F1D-E9C0-6532-EA1EFC6EACF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96191FED-FA96-5F88-AFBC-82EB82F9B682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BC800EC-C1EB-7F76-DBA7-EE6F2386CD74}"/>
              </a:ext>
            </a:extLst>
          </p:cNvPr>
          <p:cNvSpPr/>
          <p:nvPr/>
        </p:nvSpPr>
        <p:spPr>
          <a:xfrm>
            <a:off x="0" y="6132442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/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478536" algn="l"/>
                <a:tab pos="6092368" algn="l"/>
              </a:tabLst>
            </a:pPr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4974819A-483E-2B8D-233B-1900819C64E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566ADBEB-2B59-7639-67DD-8EDD782BE796}"/>
              </a:ext>
            </a:extLst>
          </p:cNvPr>
          <p:cNvSpPr txBox="1"/>
          <p:nvPr/>
        </p:nvSpPr>
        <p:spPr>
          <a:xfrm>
            <a:off x="628800" y="1100861"/>
            <a:ext cx="10419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Algemeen – Voorgeschiedenis en stand van zaken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Planfase is doorlopen, diagnose gesteld, BM2 gepasseerd, </a:t>
            </a:r>
          </a:p>
          <a:p>
            <a:pPr lvl="1"/>
            <a:r>
              <a:rPr lang="nl-NL" sz="2400" dirty="0">
                <a:solidFill>
                  <a:schemeClr val="bg1"/>
                </a:solidFill>
              </a:rPr>
              <a:t>		de contractvoorbereidingsfase is gestart;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Onzekerheden die voor aanbesteding nog opgelost worden: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400" dirty="0" err="1">
                <a:solidFill>
                  <a:schemeClr val="bg1"/>
                </a:solidFill>
              </a:rPr>
              <a:t>Slots</a:t>
            </a:r>
            <a:r>
              <a:rPr lang="nl-NL" sz="2400" dirty="0">
                <a:solidFill>
                  <a:schemeClr val="bg1"/>
                </a:solidFill>
              </a:rPr>
              <a:t> (weg, scheepvaart, ProRail),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Raakvlakprojecten, Maasterras en Spoorbrug;</a:t>
            </a:r>
          </a:p>
          <a:p>
            <a:pPr lvl="1"/>
            <a:endParaRPr lang="nl-NL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Voorliggende fase: inkoopstrategie en contract schrijven;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Streven: Optimaal samenwerken met de markt.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D12622A-F2C3-AFF4-E844-83B9E75D9A40}"/>
              </a:ext>
            </a:extLst>
          </p:cNvPr>
          <p:cNvSpPr txBox="1"/>
          <p:nvPr/>
        </p:nvSpPr>
        <p:spPr>
          <a:xfrm>
            <a:off x="111965" y="5449243"/>
            <a:ext cx="2670991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lnSpc>
                <a:spcPts val="2437"/>
              </a:lnSpc>
            </a:pPr>
            <a:r>
              <a:rPr lang="nl-NL" sz="1400" b="0" i="0" spc="0" baseline="0" dirty="0">
                <a:solidFill>
                  <a:srgbClr val="000000"/>
                </a:solidFill>
                <a:latin typeface="Verdana"/>
              </a:rPr>
              <a:t>Koen Wouters</a:t>
            </a:r>
          </a:p>
          <a:p>
            <a:pPr marL="0">
              <a:lnSpc>
                <a:spcPts val="2437"/>
              </a:lnSpc>
            </a:pPr>
            <a:r>
              <a:rPr lang="nl-NL" sz="1400" b="0" i="0" spc="0" baseline="0" dirty="0">
                <a:solidFill>
                  <a:srgbClr val="000000"/>
                </a:solidFill>
                <a:latin typeface="Verdana"/>
              </a:rPr>
              <a:t>Project manager</a:t>
            </a:r>
          </a:p>
        </p:txBody>
      </p:sp>
      <p:pic>
        <p:nvPicPr>
          <p:cNvPr id="2" name="Graphic 1" descr="Pijl-rechts met effen opvulling">
            <a:extLst>
              <a:ext uri="{FF2B5EF4-FFF2-40B4-BE49-F238E27FC236}">
                <a16:creationId xmlns:a16="http://schemas.microsoft.com/office/drawing/2014/main" id="{9222EE02-3FB0-BF9E-DE90-9C6233BAC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9382" y="18165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36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FDAC0-910C-02A2-03C5-FADBFBA49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7B0481BB-DC76-B086-6C0B-80B3C35913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948070"/>
            <a:ext cx="12192000" cy="4909930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D64A1C8-DDF1-CD32-A2DE-96E51A74D8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4DA2F93-AFCC-CAB4-232C-D397594B5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BE5CBB18-B096-0805-33E8-88366AFD1D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A13B2F0-7DEC-8780-B613-97817F6E129F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524F1B1-7203-36CA-8264-C3D2E129AC5B}"/>
              </a:ext>
            </a:extLst>
          </p:cNvPr>
          <p:cNvSpPr/>
          <p:nvPr/>
        </p:nvSpPr>
        <p:spPr>
          <a:xfrm>
            <a:off x="0" y="6132442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/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478536" algn="l"/>
                <a:tab pos="6092368" algn="l"/>
              </a:tabLst>
            </a:pPr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8D407048-9746-8DB8-6606-107DE85FF0C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B1B77398-DE5F-7B58-B605-54917620A054}"/>
              </a:ext>
            </a:extLst>
          </p:cNvPr>
          <p:cNvSpPr txBox="1"/>
          <p:nvPr/>
        </p:nvSpPr>
        <p:spPr>
          <a:xfrm>
            <a:off x="4732539" y="2828835"/>
            <a:ext cx="29705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chemeClr val="bg1"/>
                </a:solidFill>
              </a:rPr>
              <a:t>Video </a:t>
            </a:r>
            <a:r>
              <a:rPr lang="nl-NL" sz="2400" dirty="0">
                <a:solidFill>
                  <a:schemeClr val="bg1"/>
                </a:solidFill>
              </a:rPr>
              <a:t>over de projectscope en de uitdagingen</a:t>
            </a:r>
            <a:r>
              <a:rPr lang="nl-N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2852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4E525-186E-99E8-1B77-804689864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4012F6E2-A44F-914D-0E8C-6842F5CB1B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948070"/>
            <a:ext cx="12192000" cy="4909930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10AB7B7-6FA6-EAAB-DD3F-965A28BEF9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DB75C38-9BA6-D052-D452-37CC94D80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5EE7B6D1-3BE1-FB51-9680-3EDE16E6B9BB}"/>
              </a:ext>
            </a:extLst>
          </p:cNvPr>
          <p:cNvSpPr/>
          <p:nvPr/>
        </p:nvSpPr>
        <p:spPr>
          <a:xfrm>
            <a:off x="0" y="278296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091CA02-97E1-7F79-995C-B0C7A4E0FB62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DE4976C-CE13-389D-4BC2-08E7C926DC44}"/>
              </a:ext>
            </a:extLst>
          </p:cNvPr>
          <p:cNvSpPr/>
          <p:nvPr/>
        </p:nvSpPr>
        <p:spPr>
          <a:xfrm>
            <a:off x="0" y="6257593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Rijkswaterstaat</a:t>
            </a:r>
          </a:p>
          <a:p>
            <a:pPr marL="0" marR="0" lvl="0" indent="0" algn="l" defTabSz="914400" rtl="0" eaLnBrk="1" fontAlgn="auto" latinLnBrk="0" hangingPunct="1">
              <a:lnSpc>
                <a:spcPts val="1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78536" algn="l"/>
                <a:tab pos="6092368" algn="l"/>
              </a:tabLst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D25B4F05-79CC-C760-AA12-C958BCD0014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4738ABEC-E2FB-F7E8-9DAF-716425801F59}"/>
              </a:ext>
            </a:extLst>
          </p:cNvPr>
          <p:cNvSpPr txBox="1"/>
          <p:nvPr/>
        </p:nvSpPr>
        <p:spPr>
          <a:xfrm>
            <a:off x="99391" y="1046949"/>
            <a:ext cx="642898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l-NL" dirty="0">
                <a:solidFill>
                  <a:schemeClr val="bg2"/>
                </a:solidFill>
              </a:rPr>
              <a:t>Techniek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b="1" dirty="0">
              <a:solidFill>
                <a:srgbClr val="000000"/>
              </a:solidFill>
              <a:latin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b="1" dirty="0">
              <a:solidFill>
                <a:srgbClr val="000000"/>
              </a:solidFill>
              <a:latin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Technische uitdagingen en bijzonderheden bij de Verkeersbrug Dordrecht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Pronkstuk: MOOI WERK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dirty="0">
              <a:solidFill>
                <a:srgbClr val="000000"/>
              </a:solidFill>
              <a:latin typeface="Verdan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Integrale en interdisciplinaire uitvoering van het werk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nl-NL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Veiligheid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nl-NL" dirty="0">
                <a:solidFill>
                  <a:srgbClr val="000000"/>
                </a:solidFill>
                <a:latin typeface="Verdana"/>
              </a:rPr>
              <a:t>Logistiek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nl-NL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Kwaliteit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nl-NL" dirty="0">
                <a:solidFill>
                  <a:srgbClr val="000000"/>
                </a:solidFill>
                <a:latin typeface="Verdana"/>
              </a:rPr>
              <a:t>Kleine ruimten</a:t>
            </a:r>
            <a:endParaRPr kumimoji="0" lang="nl-NL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nl-NL" dirty="0">
              <a:solidFill>
                <a:srgbClr val="000000"/>
              </a:solidFill>
              <a:latin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>
                <a:solidFill>
                  <a:srgbClr val="000000"/>
                </a:solidFill>
                <a:latin typeface="Verdana"/>
              </a:rPr>
              <a:t>Monument: esthetische kaders</a:t>
            </a:r>
            <a:endParaRPr kumimoji="0" lang="nl-NL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8D3FFDD-9DFF-6EB0-3D9D-27BBAE32E625}"/>
              </a:ext>
            </a:extLst>
          </p:cNvPr>
          <p:cNvSpPr txBox="1"/>
          <p:nvPr/>
        </p:nvSpPr>
        <p:spPr>
          <a:xfrm>
            <a:off x="0" y="5672818"/>
            <a:ext cx="4502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Dirk van Driel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Technisch Manager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902C89-90E4-FF25-C94B-E650594AE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377" y="1054463"/>
            <a:ext cx="5663623" cy="517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16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F4144-C955-553D-F9B7-821D209DD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F3848CAE-02BB-16A9-A5C6-1FA13F586E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948070"/>
            <a:ext cx="12192000" cy="4909930"/>
          </a:xfrm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06E620A-E8BE-CF47-F70A-85830527F9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7F6190E-3DB7-ACA2-CB19-4C9C6CE70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7AD08D6C-2044-4CC1-3082-4CD0433FEC14}"/>
              </a:ext>
            </a:extLst>
          </p:cNvPr>
          <p:cNvSpPr/>
          <p:nvPr/>
        </p:nvSpPr>
        <p:spPr>
          <a:xfrm>
            <a:off x="0" y="278296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13C1482-DAE4-9CF7-2639-C33D87A587C4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CCF09C7-FFB5-8735-9120-1B6D9B428769}"/>
              </a:ext>
            </a:extLst>
          </p:cNvPr>
          <p:cNvSpPr/>
          <p:nvPr/>
        </p:nvSpPr>
        <p:spPr>
          <a:xfrm>
            <a:off x="0" y="6257593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Rijkswaterstaat</a:t>
            </a:r>
          </a:p>
          <a:p>
            <a:pPr marL="0" marR="0" lvl="0" indent="0" algn="l" defTabSz="914400" rtl="0" eaLnBrk="1" fontAlgn="auto" latinLnBrk="0" hangingPunct="1">
              <a:lnSpc>
                <a:spcPts val="1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78536" algn="l"/>
                <a:tab pos="6092368" algn="l"/>
              </a:tabLst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78806013-8389-13FA-C4B0-CC6A11E2718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9017BB88-227F-3C9B-C69C-05420C9941A1}"/>
              </a:ext>
            </a:extLst>
          </p:cNvPr>
          <p:cNvSpPr txBox="1"/>
          <p:nvPr/>
        </p:nvSpPr>
        <p:spPr>
          <a:xfrm>
            <a:off x="99391" y="1046949"/>
            <a:ext cx="599660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l-NL" dirty="0">
                <a:solidFill>
                  <a:schemeClr val="bg2"/>
                </a:solidFill>
              </a:rPr>
              <a:t>Omgeving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b="1" dirty="0">
              <a:solidFill>
                <a:srgbClr val="000000"/>
              </a:solidFill>
              <a:latin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Uitdagingen omgevingsmanagement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Complexe en dynamische binnenstedelijke omgeving;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Impact op de vaarweggebruiker (natte brug);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Nautische eenheid met de Spoorbrug van ProRail;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Impact op de weggebruiker;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Raakvlakprojecten in de regio.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39CF1D20-B173-D8FC-616E-4BF977E59B65}"/>
              </a:ext>
            </a:extLst>
          </p:cNvPr>
          <p:cNvSpPr txBox="1"/>
          <p:nvPr/>
        </p:nvSpPr>
        <p:spPr>
          <a:xfrm>
            <a:off x="0" y="5672818"/>
            <a:ext cx="4502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Ibtisame Saidi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Omgevingsmanager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583FCB1-172C-9F0C-8312-D5DA9CE9E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013" y="1049264"/>
            <a:ext cx="6428987" cy="520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38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46CF9-E0E4-9B04-721D-F0765BEF4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 descr="Pijl-rechts met effen opvulling">
            <a:extLst>
              <a:ext uri="{FF2B5EF4-FFF2-40B4-BE49-F238E27FC236}">
                <a16:creationId xmlns:a16="http://schemas.microsoft.com/office/drawing/2014/main" id="{1E16910F-3F25-6149-2C1F-2D43E5DC49A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863" b="29863"/>
          <a:stretch>
            <a:fillRect/>
          </a:stretch>
        </p:blipFill>
        <p:spPr>
          <a:xfrm>
            <a:off x="0" y="1947863"/>
            <a:ext cx="12192000" cy="4910137"/>
          </a:xfrm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34B7DE5-8109-C4C3-5E99-941303C488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3D76DCE-5D98-AE7E-26A6-97901B13B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1DA9C544-A605-1B70-83A1-A72F05D5CB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0" t="0" r="0" b="0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4CF8D3F-6DE1-D4B6-7CE7-AB958FF22948}"/>
              </a:ext>
            </a:extLst>
          </p:cNvPr>
          <p:cNvSpPr/>
          <p:nvPr/>
        </p:nvSpPr>
        <p:spPr>
          <a:xfrm>
            <a:off x="0" y="-22251"/>
            <a:ext cx="12192000" cy="1069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C96522D-4616-473C-AC5E-EAC7352DE0C6}"/>
              </a:ext>
            </a:extLst>
          </p:cNvPr>
          <p:cNvSpPr/>
          <p:nvPr/>
        </p:nvSpPr>
        <p:spPr>
          <a:xfrm>
            <a:off x="0" y="6132442"/>
            <a:ext cx="12192000" cy="72555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2368"/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478536" algn="l"/>
                <a:tab pos="6092368" algn="l"/>
              </a:tabLst>
            </a:pPr>
            <a:r>
              <a:rPr lang="nl-NL" sz="800" b="0" i="0" spc="0" baseline="0" dirty="0">
                <a:solidFill>
                  <a:srgbClr val="000000"/>
                </a:solidFill>
                <a:latin typeface="Verdana"/>
              </a:rPr>
              <a:t>	RWS BEDRIJFSINFORMATIE	Marktconsultatie </a:t>
            </a:r>
          </a:p>
        </p:txBody>
      </p:sp>
      <p:pic>
        <p:nvPicPr>
          <p:cNvPr id="8" name="Picture 110">
            <a:extLst>
              <a:ext uri="{FF2B5EF4-FFF2-40B4-BE49-F238E27FC236}">
                <a16:creationId xmlns:a16="http://schemas.microsoft.com/office/drawing/2014/main" id="{B552ED21-E910-D05B-C997-74B7A5ACCA36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2630" y="-22252"/>
            <a:ext cx="586740" cy="906836"/>
          </a:xfrm>
          <a:prstGeom prst="rect">
            <a:avLst/>
          </a:prstGeom>
          <a:noFill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69872950-92B1-D817-E5BF-B5A024C2D36B}"/>
              </a:ext>
            </a:extLst>
          </p:cNvPr>
          <p:cNvSpPr txBox="1"/>
          <p:nvPr/>
        </p:nvSpPr>
        <p:spPr>
          <a:xfrm>
            <a:off x="628800" y="1100861"/>
            <a:ext cx="10419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2"/>
                </a:solidFill>
              </a:rPr>
              <a:t>Marktconsultatie - Algemeen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Renovatieprojecten kenmerken zich door een </a:t>
            </a:r>
            <a:r>
              <a:rPr lang="nl-NL" sz="2400" b="1" dirty="0">
                <a:solidFill>
                  <a:schemeClr val="bg1"/>
                </a:solidFill>
              </a:rPr>
              <a:t>onvoorspelbaar karakter</a:t>
            </a:r>
            <a:r>
              <a:rPr lang="nl-NL" sz="2400" dirty="0">
                <a:solidFill>
                  <a:schemeClr val="bg1"/>
                </a:solidFill>
              </a:rPr>
              <a:t> en een </a:t>
            </a:r>
            <a:r>
              <a:rPr lang="nl-NL" sz="2400" b="1" dirty="0">
                <a:solidFill>
                  <a:schemeClr val="bg1"/>
                </a:solidFill>
              </a:rPr>
              <a:t>onzeker risicoprofiel</a:t>
            </a:r>
            <a:r>
              <a:rPr lang="nl-NL" sz="2400" dirty="0">
                <a:solidFill>
                  <a:schemeClr val="bg1"/>
                </a:solidFill>
              </a:rPr>
              <a:t>.</a:t>
            </a:r>
            <a:endParaRPr lang="nl-NL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De verkeersbrug Dordrecht kent interessante uitdagingen t.a.v. </a:t>
            </a:r>
            <a:r>
              <a:rPr lang="nl-NL" sz="2400" b="1" dirty="0">
                <a:solidFill>
                  <a:schemeClr val="bg1"/>
                </a:solidFill>
              </a:rPr>
              <a:t>omgeving</a:t>
            </a:r>
            <a:r>
              <a:rPr lang="nl-NL" sz="2400" dirty="0">
                <a:solidFill>
                  <a:schemeClr val="bg1"/>
                </a:solidFill>
              </a:rPr>
              <a:t>, </a:t>
            </a:r>
            <a:r>
              <a:rPr lang="nl-NL" sz="2400" b="1" dirty="0">
                <a:solidFill>
                  <a:schemeClr val="bg1"/>
                </a:solidFill>
              </a:rPr>
              <a:t>planning</a:t>
            </a:r>
            <a:r>
              <a:rPr lang="nl-NL" sz="2400" dirty="0">
                <a:solidFill>
                  <a:schemeClr val="bg1"/>
                </a:solidFill>
              </a:rPr>
              <a:t> en </a:t>
            </a:r>
            <a:r>
              <a:rPr lang="nl-NL" sz="2400" b="1" dirty="0">
                <a:solidFill>
                  <a:schemeClr val="bg1"/>
                </a:solidFill>
              </a:rPr>
              <a:t>uitvoeringswijze</a:t>
            </a:r>
            <a:r>
              <a:rPr lang="nl-NL" sz="2400" dirty="0">
                <a:solidFill>
                  <a:schemeClr val="bg1"/>
                </a:solidFill>
              </a:rPr>
              <a:t>.</a:t>
            </a:r>
            <a:endParaRPr lang="nl-NL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Juist deze uitdagingen onderstrepen het belang van de marktconsultatie vandaag.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Twee thema’s: </a:t>
            </a:r>
            <a:r>
              <a:rPr lang="nl-NL" sz="2400" b="1" dirty="0">
                <a:solidFill>
                  <a:schemeClr val="bg1"/>
                </a:solidFill>
              </a:rPr>
              <a:t>Samenwerking</a:t>
            </a:r>
            <a:r>
              <a:rPr lang="nl-NL" sz="2400" dirty="0">
                <a:solidFill>
                  <a:schemeClr val="bg1"/>
                </a:solidFill>
              </a:rPr>
              <a:t>, en </a:t>
            </a:r>
            <a:r>
              <a:rPr lang="nl-NL" sz="2400" b="1" dirty="0">
                <a:solidFill>
                  <a:schemeClr val="bg1"/>
                </a:solidFill>
              </a:rPr>
              <a:t>Wendbaarheid.</a:t>
            </a: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518F2C8-E46A-AAF0-EA53-CBF73CB426E2}"/>
              </a:ext>
            </a:extLst>
          </p:cNvPr>
          <p:cNvSpPr txBox="1"/>
          <p:nvPr/>
        </p:nvSpPr>
        <p:spPr>
          <a:xfrm>
            <a:off x="111965" y="5449243"/>
            <a:ext cx="2670991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>
              <a:lnSpc>
                <a:spcPts val="2437"/>
              </a:lnSpc>
            </a:pPr>
            <a:r>
              <a:rPr lang="nl-NL" sz="1400" b="0" i="0" spc="0" baseline="0" dirty="0">
                <a:solidFill>
                  <a:srgbClr val="000000"/>
                </a:solidFill>
                <a:latin typeface="Verdana"/>
              </a:rPr>
              <a:t>Reita Biere</a:t>
            </a:r>
          </a:p>
          <a:p>
            <a:pPr marL="0">
              <a:lnSpc>
                <a:spcPts val="2437"/>
              </a:lnSpc>
            </a:pPr>
            <a:r>
              <a:rPr lang="nl-NL" sz="1400" dirty="0">
                <a:solidFill>
                  <a:srgbClr val="000000"/>
                </a:solidFill>
                <a:latin typeface="Verdana"/>
              </a:rPr>
              <a:t>Contractmanager</a:t>
            </a:r>
            <a:endParaRPr lang="nl-NL" sz="1400" b="0" i="0" spc="0" baseline="0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42533917"/>
      </p:ext>
    </p:extLst>
  </p:cSld>
  <p:clrMapOvr>
    <a:masterClrMapping/>
  </p:clrMapOvr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 (7)</Template>
  <TotalTime>0</TotalTime>
  <Words>565</Words>
  <Application>Microsoft Office PowerPoint</Application>
  <PresentationFormat>Breedbeeld</PresentationFormat>
  <Paragraphs>190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Arial</vt:lpstr>
      <vt:lpstr>Calibri</vt:lpstr>
      <vt:lpstr>Verdana</vt:lpstr>
      <vt:lpstr>Wingdings</vt:lpstr>
      <vt:lpstr>RWS 16:9 NL</vt:lpstr>
      <vt:lpstr>Vernieuwingsopgave Verkeersbrug Dordrecht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/>
  <cp:lastModifiedBy/>
  <cp:revision>1</cp:revision>
  <dcterms:created xsi:type="dcterms:W3CDTF">2023-06-20T07:03:26Z</dcterms:created>
  <dcterms:modified xsi:type="dcterms:W3CDTF">2025-01-29T17:50:55Z</dcterms:modified>
</cp:coreProperties>
</file>